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er280.xml" ContentType="application/vnd.openxmlformats-officedocument.wordprocessingml.footer+xml"/>
  <Override PartName="/word/footer281.xml" ContentType="application/vnd.openxmlformats-officedocument.wordprocessingml.footer+xml"/>
  <Override PartName="/word/footer282.xml" ContentType="application/vnd.openxmlformats-officedocument.wordprocessingml.footer+xml"/>
  <Override PartName="/word/header197.xml" ContentType="application/vnd.openxmlformats-officedocument.wordprocessingml.header+xml"/>
  <Override PartName="/word/header198.xml" ContentType="application/vnd.openxmlformats-officedocument.wordprocessingml.header+xml"/>
  <Override PartName="/word/footer283.xml" ContentType="application/vnd.openxmlformats-officedocument.wordprocessingml.footer+xml"/>
  <Override PartName="/word/footer284.xml" ContentType="application/vnd.openxmlformats-officedocument.wordprocessingml.footer+xml"/>
  <Override PartName="/word/header199.xml" ContentType="application/vnd.openxmlformats-officedocument.wordprocessingml.header+xml"/>
  <Override PartName="/word/footer285.xml" ContentType="application/vnd.openxmlformats-officedocument.wordprocessingml.footer+xml"/>
  <Override PartName="/word/header200.xml" ContentType="application/vnd.openxmlformats-officedocument.wordprocessingml.header+xml"/>
  <Override PartName="/word/header201.xml" ContentType="application/vnd.openxmlformats-officedocument.wordprocessingml.header+xml"/>
  <Override PartName="/word/footer286.xml" ContentType="application/vnd.openxmlformats-officedocument.wordprocessingml.footer+xml"/>
  <Override PartName="/word/footer287.xml" ContentType="application/vnd.openxmlformats-officedocument.wordprocessingml.footer+xml"/>
  <Override PartName="/word/header202.xml" ContentType="application/vnd.openxmlformats-officedocument.wordprocessingml.header+xml"/>
  <Override PartName="/word/footer288.xml" ContentType="application/vnd.openxmlformats-officedocument.wordprocessingml.footer+xml"/>
  <Override PartName="/word/header182.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footer87.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footer90.xml" ContentType="application/vnd.openxmlformats-officedocument.wordprocessingml.footer+xml"/>
  <Override PartName="/word/header63.xml" ContentType="application/vnd.openxmlformats-officedocument.wordprocessingml.header+xml"/>
  <Override PartName="/word/header64.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footer93.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footer96.xml" ContentType="application/vnd.openxmlformats-officedocument.wordprocessingml.footer+xml"/>
  <Override PartName="/word/header67.xml" ContentType="application/vnd.openxmlformats-officedocument.wordprocessingml.header+xml"/>
  <Override PartName="/word/header68.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footer99.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header71.xml" ContentType="application/vnd.openxmlformats-officedocument.wordprocessingml.header+xml"/>
  <Override PartName="/word/footer102.xml" ContentType="application/vnd.openxmlformats-officedocument.wordprocessingml.footer+xml"/>
  <Override PartName="/word/header72.xml" ContentType="application/vnd.openxmlformats-officedocument.wordprocessingml.header+xml"/>
  <Override PartName="/word/header73.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header74.xml" ContentType="application/vnd.openxmlformats-officedocument.wordprocessingml.header+xml"/>
  <Override PartName="/word/footer105.xml" ContentType="application/vnd.openxmlformats-officedocument.wordprocessingml.footer+xml"/>
  <Override PartName="/word/header75.xml" ContentType="application/vnd.openxmlformats-officedocument.wordprocessingml.header+xml"/>
  <Override PartName="/word/header76.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header77.xml" ContentType="application/vnd.openxmlformats-officedocument.wordprocessingml.header+xml"/>
  <Override PartName="/word/footer108.xml" ContentType="application/vnd.openxmlformats-officedocument.wordprocessingml.footer+xml"/>
  <Override PartName="/word/header78.xml" ContentType="application/vnd.openxmlformats-officedocument.wordprocessingml.header+xml"/>
  <Override PartName="/word/header79.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header80.xml" ContentType="application/vnd.openxmlformats-officedocument.wordprocessingml.header+xml"/>
  <Override PartName="/word/footer111.xml" ContentType="application/vnd.openxmlformats-officedocument.wordprocessingml.footer+xml"/>
  <Override PartName="/word/header81.xml" ContentType="application/vnd.openxmlformats-officedocument.wordprocessingml.header+xml"/>
  <Override PartName="/word/header82.xml" ContentType="application/vnd.openxmlformats-officedocument.wordprocessingml.header+xml"/>
  <Override PartName="/word/footer112.xml" ContentType="application/vnd.openxmlformats-officedocument.wordprocessingml.footer+xml"/>
  <Override PartName="/word/footer113.xml" ContentType="application/vnd.openxmlformats-officedocument.wordprocessingml.footer+xml"/>
  <Override PartName="/word/footer114.xml" ContentType="application/vnd.openxmlformats-officedocument.wordprocessingml.footer+xml"/>
  <Override PartName="/word/header83.xml" ContentType="application/vnd.openxmlformats-officedocument.wordprocessingml.header+xml"/>
  <Override PartName="/word/header84.xml" ContentType="application/vnd.openxmlformats-officedocument.wordprocessingml.header+xml"/>
  <Override PartName="/word/footer115.xml" ContentType="application/vnd.openxmlformats-officedocument.wordprocessingml.footer+xml"/>
  <Override PartName="/word/footer116.xml" ContentType="application/vnd.openxmlformats-officedocument.wordprocessingml.footer+xml"/>
  <Override PartName="/word/footer117.xml" ContentType="application/vnd.openxmlformats-officedocument.wordprocessingml.footer+xml"/>
  <Override PartName="/word/header85.xml" ContentType="application/vnd.openxmlformats-officedocument.wordprocessingml.header+xml"/>
  <Override PartName="/word/header86.xml" ContentType="application/vnd.openxmlformats-officedocument.wordprocessingml.header+xml"/>
  <Override PartName="/word/footer118.xml" ContentType="application/vnd.openxmlformats-officedocument.wordprocessingml.footer+xml"/>
  <Override PartName="/word/footer119.xml" ContentType="application/vnd.openxmlformats-officedocument.wordprocessingml.footer+xml"/>
  <Override PartName="/word/footer120.xml" ContentType="application/vnd.openxmlformats-officedocument.wordprocessingml.footer+xml"/>
  <Override PartName="/word/header87.xml" ContentType="application/vnd.openxmlformats-officedocument.wordprocessingml.header+xml"/>
  <Override PartName="/word/header88.xml" ContentType="application/vnd.openxmlformats-officedocument.wordprocessingml.header+xml"/>
  <Override PartName="/word/footer121.xml" ContentType="application/vnd.openxmlformats-officedocument.wordprocessingml.footer+xml"/>
  <Override PartName="/word/footer122.xml" ContentType="application/vnd.openxmlformats-officedocument.wordprocessingml.footer+xml"/>
  <Override PartName="/word/footer123.xml" ContentType="application/vnd.openxmlformats-officedocument.wordprocessingml.footer+xml"/>
  <Override PartName="/word/header89.xml" ContentType="application/vnd.openxmlformats-officedocument.wordprocessingml.header+xml"/>
  <Override PartName="/word/header90.xml" ContentType="application/vnd.openxmlformats-officedocument.wordprocessingml.header+xml"/>
  <Override PartName="/word/footer124.xml" ContentType="application/vnd.openxmlformats-officedocument.wordprocessingml.footer+xml"/>
  <Override PartName="/word/footer125.xml" ContentType="application/vnd.openxmlformats-officedocument.wordprocessingml.footer+xml"/>
  <Override PartName="/word/footer126.xml" ContentType="application/vnd.openxmlformats-officedocument.wordprocessingml.footer+xml"/>
  <Override PartName="/word/header91.xml" ContentType="application/vnd.openxmlformats-officedocument.wordprocessingml.header+xml"/>
  <Override PartName="/word/header92.xml" ContentType="application/vnd.openxmlformats-officedocument.wordprocessingml.header+xml"/>
  <Override PartName="/word/footer127.xml" ContentType="application/vnd.openxmlformats-officedocument.wordprocessingml.footer+xml"/>
  <Override PartName="/word/footer128.xml" ContentType="application/vnd.openxmlformats-officedocument.wordprocessingml.footer+xml"/>
  <Override PartName="/word/footer129.xml" ContentType="application/vnd.openxmlformats-officedocument.wordprocessingml.footer+xml"/>
  <Override PartName="/word/header93.xml" ContentType="application/vnd.openxmlformats-officedocument.wordprocessingml.header+xml"/>
  <Override PartName="/word/header94.xml" ContentType="application/vnd.openxmlformats-officedocument.wordprocessingml.header+xml"/>
  <Override PartName="/word/footer130.xml" ContentType="application/vnd.openxmlformats-officedocument.wordprocessingml.footer+xml"/>
  <Override PartName="/word/footer131.xml" ContentType="application/vnd.openxmlformats-officedocument.wordprocessingml.footer+xml"/>
  <Override PartName="/word/footer132.xml" ContentType="application/vnd.openxmlformats-officedocument.wordprocessingml.footer+xml"/>
  <Override PartName="/word/header95.xml" ContentType="application/vnd.openxmlformats-officedocument.wordprocessingml.header+xml"/>
  <Override PartName="/word/header96.xml" ContentType="application/vnd.openxmlformats-officedocument.wordprocessingml.header+xml"/>
  <Override PartName="/word/footer133.xml" ContentType="application/vnd.openxmlformats-officedocument.wordprocessingml.footer+xml"/>
  <Override PartName="/word/footer134.xml" ContentType="application/vnd.openxmlformats-officedocument.wordprocessingml.footer+xml"/>
  <Override PartName="/word/footer135.xml" ContentType="application/vnd.openxmlformats-officedocument.wordprocessingml.footer+xml"/>
  <Override PartName="/word/header97.xml" ContentType="application/vnd.openxmlformats-officedocument.wordprocessingml.header+xml"/>
  <Override PartName="/word/header98.xml" ContentType="application/vnd.openxmlformats-officedocument.wordprocessingml.header+xml"/>
  <Override PartName="/word/footer136.xml" ContentType="application/vnd.openxmlformats-officedocument.wordprocessingml.footer+xml"/>
  <Override PartName="/word/footer137.xml" ContentType="application/vnd.openxmlformats-officedocument.wordprocessingml.footer+xml"/>
  <Override PartName="/word/footer138.xml" ContentType="application/vnd.openxmlformats-officedocument.wordprocessingml.footer+xml"/>
  <Override PartName="/word/header99.xml" ContentType="application/vnd.openxmlformats-officedocument.wordprocessingml.header+xml"/>
  <Override PartName="/word/header100.xml" ContentType="application/vnd.openxmlformats-officedocument.wordprocessingml.header+xml"/>
  <Override PartName="/word/footer139.xml" ContentType="application/vnd.openxmlformats-officedocument.wordprocessingml.footer+xml"/>
  <Override PartName="/word/footer140.xml" ContentType="application/vnd.openxmlformats-officedocument.wordprocessingml.footer+xml"/>
  <Override PartName="/word/footer141.xml" ContentType="application/vnd.openxmlformats-officedocument.wordprocessingml.footer+xml"/>
  <Override PartName="/word/header101.xml" ContentType="application/vnd.openxmlformats-officedocument.wordprocessingml.header+xml"/>
  <Override PartName="/word/header102.xml" ContentType="application/vnd.openxmlformats-officedocument.wordprocessingml.header+xml"/>
  <Override PartName="/word/footer142.xml" ContentType="application/vnd.openxmlformats-officedocument.wordprocessingml.footer+xml"/>
  <Override PartName="/word/footer143.xml" ContentType="application/vnd.openxmlformats-officedocument.wordprocessingml.footer+xml"/>
  <Override PartName="/word/footer144.xml" ContentType="application/vnd.openxmlformats-officedocument.wordprocessingml.footer+xml"/>
  <Override PartName="/word/header103.xml" ContentType="application/vnd.openxmlformats-officedocument.wordprocessingml.header+xml"/>
  <Override PartName="/word/header104.xml" ContentType="application/vnd.openxmlformats-officedocument.wordprocessingml.header+xml"/>
  <Override PartName="/word/footer145.xml" ContentType="application/vnd.openxmlformats-officedocument.wordprocessingml.footer+xml"/>
  <Override PartName="/word/footer146.xml" ContentType="application/vnd.openxmlformats-officedocument.wordprocessingml.footer+xml"/>
  <Override PartName="/word/footer147.xml" ContentType="application/vnd.openxmlformats-officedocument.wordprocessingml.footer+xml"/>
  <Override PartName="/word/header105.xml" ContentType="application/vnd.openxmlformats-officedocument.wordprocessingml.header+xml"/>
  <Override PartName="/word/header106.xml" ContentType="application/vnd.openxmlformats-officedocument.wordprocessingml.header+xml"/>
  <Override PartName="/word/footer148.xml" ContentType="application/vnd.openxmlformats-officedocument.wordprocessingml.footer+xml"/>
  <Override PartName="/word/footer149.xml" ContentType="application/vnd.openxmlformats-officedocument.wordprocessingml.footer+xml"/>
  <Override PartName="/word/footer150.xml" ContentType="application/vnd.openxmlformats-officedocument.wordprocessingml.footer+xml"/>
  <Override PartName="/word/header107.xml" ContentType="application/vnd.openxmlformats-officedocument.wordprocessingml.header+xml"/>
  <Override PartName="/word/header108.xml" ContentType="application/vnd.openxmlformats-officedocument.wordprocessingml.header+xml"/>
  <Override PartName="/word/footer151.xml" ContentType="application/vnd.openxmlformats-officedocument.wordprocessingml.footer+xml"/>
  <Override PartName="/word/footer152.xml" ContentType="application/vnd.openxmlformats-officedocument.wordprocessingml.footer+xml"/>
  <Override PartName="/word/footer153.xml" ContentType="application/vnd.openxmlformats-officedocument.wordprocessingml.footer+xml"/>
  <Override PartName="/word/header109.xml" ContentType="application/vnd.openxmlformats-officedocument.wordprocessingml.header+xml"/>
  <Override PartName="/word/header110.xml" ContentType="application/vnd.openxmlformats-officedocument.wordprocessingml.header+xml"/>
  <Override PartName="/word/footer154.xml" ContentType="application/vnd.openxmlformats-officedocument.wordprocessingml.footer+xml"/>
  <Override PartName="/word/footer155.xml" ContentType="application/vnd.openxmlformats-officedocument.wordprocessingml.footer+xml"/>
  <Override PartName="/word/footer156.xml" ContentType="application/vnd.openxmlformats-officedocument.wordprocessingml.footer+xml"/>
  <Override PartName="/word/header111.xml" ContentType="application/vnd.openxmlformats-officedocument.wordprocessingml.header+xml"/>
  <Override PartName="/word/header112.xml" ContentType="application/vnd.openxmlformats-officedocument.wordprocessingml.header+xml"/>
  <Override PartName="/word/footer157.xml" ContentType="application/vnd.openxmlformats-officedocument.wordprocessingml.footer+xml"/>
  <Override PartName="/word/footer158.xml" ContentType="application/vnd.openxmlformats-officedocument.wordprocessingml.footer+xml"/>
  <Override PartName="/word/footer159.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60.xml" ContentType="application/vnd.openxmlformats-officedocument.wordprocessingml.footer+xml"/>
  <Override PartName="/word/footer161.xml" ContentType="application/vnd.openxmlformats-officedocument.wordprocessingml.footer+xml"/>
  <Override PartName="/word/footer162.xml" ContentType="application/vnd.openxmlformats-officedocument.wordprocessingml.footer+xml"/>
  <Override PartName="/word/header115.xml" ContentType="application/vnd.openxmlformats-officedocument.wordprocessingml.header+xml"/>
  <Override PartName="/word/header116.xml" ContentType="application/vnd.openxmlformats-officedocument.wordprocessingml.header+xml"/>
  <Override PartName="/word/footer163.xml" ContentType="application/vnd.openxmlformats-officedocument.wordprocessingml.footer+xml"/>
  <Override PartName="/word/footer164.xml" ContentType="application/vnd.openxmlformats-officedocument.wordprocessingml.footer+xml"/>
  <Override PartName="/word/footer165.xml" ContentType="application/vnd.openxmlformats-officedocument.wordprocessingml.footer+xml"/>
  <Override PartName="/word/header117.xml" ContentType="application/vnd.openxmlformats-officedocument.wordprocessingml.header+xml"/>
  <Override PartName="/word/header118.xml" ContentType="application/vnd.openxmlformats-officedocument.wordprocessingml.header+xml"/>
  <Override PartName="/word/footer166.xml" ContentType="application/vnd.openxmlformats-officedocument.wordprocessingml.footer+xml"/>
  <Override PartName="/word/footer167.xml" ContentType="application/vnd.openxmlformats-officedocument.wordprocessingml.footer+xml"/>
  <Override PartName="/word/footer168.xml" ContentType="application/vnd.openxmlformats-officedocument.wordprocessingml.footer+xml"/>
  <Override PartName="/word/header119.xml" ContentType="application/vnd.openxmlformats-officedocument.wordprocessingml.header+xml"/>
  <Override PartName="/word/header120.xml" ContentType="application/vnd.openxmlformats-officedocument.wordprocessingml.header+xml"/>
  <Override PartName="/word/footer169.xml" ContentType="application/vnd.openxmlformats-officedocument.wordprocessingml.footer+xml"/>
  <Override PartName="/word/footer170.xml" ContentType="application/vnd.openxmlformats-officedocument.wordprocessingml.footer+xml"/>
  <Override PartName="/word/footer171.xml" ContentType="application/vnd.openxmlformats-officedocument.wordprocessingml.footer+xml"/>
  <Override PartName="/word/header121.xml" ContentType="application/vnd.openxmlformats-officedocument.wordprocessingml.header+xml"/>
  <Override PartName="/word/header122.xml" ContentType="application/vnd.openxmlformats-officedocument.wordprocessingml.header+xml"/>
  <Override PartName="/word/footer172.xml" ContentType="application/vnd.openxmlformats-officedocument.wordprocessingml.footer+xml"/>
  <Override PartName="/word/footer173.xml" ContentType="application/vnd.openxmlformats-officedocument.wordprocessingml.footer+xml"/>
  <Override PartName="/word/footer174.xml" ContentType="application/vnd.openxmlformats-officedocument.wordprocessingml.footer+xml"/>
  <Override PartName="/word/header123.xml" ContentType="application/vnd.openxmlformats-officedocument.wordprocessingml.header+xml"/>
  <Override PartName="/word/header124.xml" ContentType="application/vnd.openxmlformats-officedocument.wordprocessingml.header+xml"/>
  <Override PartName="/word/footer175.xml" ContentType="application/vnd.openxmlformats-officedocument.wordprocessingml.footer+xml"/>
  <Override PartName="/word/footer176.xml" ContentType="application/vnd.openxmlformats-officedocument.wordprocessingml.footer+xml"/>
  <Override PartName="/word/footer177.xml" ContentType="application/vnd.openxmlformats-officedocument.wordprocessingml.footer+xml"/>
  <Override PartName="/word/header125.xml" ContentType="application/vnd.openxmlformats-officedocument.wordprocessingml.header+xml"/>
  <Override PartName="/word/header126.xml" ContentType="application/vnd.openxmlformats-officedocument.wordprocessingml.header+xml"/>
  <Override PartName="/word/footer178.xml" ContentType="application/vnd.openxmlformats-officedocument.wordprocessingml.footer+xml"/>
  <Override PartName="/word/footer179.xml" ContentType="application/vnd.openxmlformats-officedocument.wordprocessingml.footer+xml"/>
  <Override PartName="/word/footer180.xml" ContentType="application/vnd.openxmlformats-officedocument.wordprocessingml.footer+xml"/>
  <Override PartName="/word/header127.xml" ContentType="application/vnd.openxmlformats-officedocument.wordprocessingml.header+xml"/>
  <Override PartName="/word/header128.xml" ContentType="application/vnd.openxmlformats-officedocument.wordprocessingml.header+xml"/>
  <Override PartName="/word/footer181.xml" ContentType="application/vnd.openxmlformats-officedocument.wordprocessingml.footer+xml"/>
  <Override PartName="/word/footer182.xml" ContentType="application/vnd.openxmlformats-officedocument.wordprocessingml.footer+xml"/>
  <Override PartName="/word/footer183.xml" ContentType="application/vnd.openxmlformats-officedocument.wordprocessingml.footer+xml"/>
  <Override PartName="/word/header129.xml" ContentType="application/vnd.openxmlformats-officedocument.wordprocessingml.header+xml"/>
  <Override PartName="/word/header130.xml" ContentType="application/vnd.openxmlformats-officedocument.wordprocessingml.header+xml"/>
  <Override PartName="/word/footer184.xml" ContentType="application/vnd.openxmlformats-officedocument.wordprocessingml.footer+xml"/>
  <Override PartName="/word/footer185.xml" ContentType="application/vnd.openxmlformats-officedocument.wordprocessingml.footer+xml"/>
  <Override PartName="/word/footer186.xml" ContentType="application/vnd.openxmlformats-officedocument.wordprocessingml.footer+xml"/>
  <Override PartName="/word/header131.xml" ContentType="application/vnd.openxmlformats-officedocument.wordprocessingml.header+xml"/>
  <Override PartName="/word/header132.xml" ContentType="application/vnd.openxmlformats-officedocument.wordprocessingml.header+xml"/>
  <Override PartName="/word/footer187.xml" ContentType="application/vnd.openxmlformats-officedocument.wordprocessingml.footer+xml"/>
  <Override PartName="/word/footer188.xml" ContentType="application/vnd.openxmlformats-officedocument.wordprocessingml.footer+xml"/>
  <Override PartName="/word/footer189.xml" ContentType="application/vnd.openxmlformats-officedocument.wordprocessingml.footer+xml"/>
  <Override PartName="/word/header133.xml" ContentType="application/vnd.openxmlformats-officedocument.wordprocessingml.header+xml"/>
  <Override PartName="/word/header134.xml" ContentType="application/vnd.openxmlformats-officedocument.wordprocessingml.header+xml"/>
  <Override PartName="/word/footer190.xml" ContentType="application/vnd.openxmlformats-officedocument.wordprocessingml.footer+xml"/>
  <Override PartName="/word/footer191.xml" ContentType="application/vnd.openxmlformats-officedocument.wordprocessingml.footer+xml"/>
  <Override PartName="/word/header135.xml" ContentType="application/vnd.openxmlformats-officedocument.wordprocessingml.header+xml"/>
  <Override PartName="/word/footer192.xml" ContentType="application/vnd.openxmlformats-officedocument.wordprocessingml.footer+xml"/>
  <Override PartName="/word/header136.xml" ContentType="application/vnd.openxmlformats-officedocument.wordprocessingml.header+xml"/>
  <Override PartName="/word/header137.xml" ContentType="application/vnd.openxmlformats-officedocument.wordprocessingml.header+xml"/>
  <Override PartName="/word/footer193.xml" ContentType="application/vnd.openxmlformats-officedocument.wordprocessingml.footer+xml"/>
  <Override PartName="/word/footer194.xml" ContentType="application/vnd.openxmlformats-officedocument.wordprocessingml.footer+xml"/>
  <Override PartName="/word/header138.xml" ContentType="application/vnd.openxmlformats-officedocument.wordprocessingml.header+xml"/>
  <Override PartName="/word/footer195.xml" ContentType="application/vnd.openxmlformats-officedocument.wordprocessingml.footer+xml"/>
  <Override PartName="/word/header139.xml" ContentType="application/vnd.openxmlformats-officedocument.wordprocessingml.header+xml"/>
  <Override PartName="/word/header140.xml" ContentType="application/vnd.openxmlformats-officedocument.wordprocessingml.header+xml"/>
  <Override PartName="/word/footer196.xml" ContentType="application/vnd.openxmlformats-officedocument.wordprocessingml.footer+xml"/>
  <Override PartName="/word/footer197.xml" ContentType="application/vnd.openxmlformats-officedocument.wordprocessingml.footer+xml"/>
  <Override PartName="/word/footer198.xml" ContentType="application/vnd.openxmlformats-officedocument.wordprocessingml.footer+xml"/>
  <Override PartName="/word/header141.xml" ContentType="application/vnd.openxmlformats-officedocument.wordprocessingml.header+xml"/>
  <Override PartName="/word/header142.xml" ContentType="application/vnd.openxmlformats-officedocument.wordprocessingml.header+xml"/>
  <Override PartName="/word/footer199.xml" ContentType="application/vnd.openxmlformats-officedocument.wordprocessingml.footer+xml"/>
  <Override PartName="/word/footer200.xml" ContentType="application/vnd.openxmlformats-officedocument.wordprocessingml.footer+xml"/>
  <Override PartName="/word/footer201.xml" ContentType="application/vnd.openxmlformats-officedocument.wordprocessingml.footer+xml"/>
  <Override PartName="/word/header143.xml" ContentType="application/vnd.openxmlformats-officedocument.wordprocessingml.header+xml"/>
  <Override PartName="/word/header144.xml" ContentType="application/vnd.openxmlformats-officedocument.wordprocessingml.header+xml"/>
  <Override PartName="/word/footer202.xml" ContentType="application/vnd.openxmlformats-officedocument.wordprocessingml.footer+xml"/>
  <Override PartName="/word/footer203.xml" ContentType="application/vnd.openxmlformats-officedocument.wordprocessingml.footer+xml"/>
  <Override PartName="/word/footer204.xml" ContentType="application/vnd.openxmlformats-officedocument.wordprocessingml.footer+xml"/>
  <Override PartName="/word/header145.xml" ContentType="application/vnd.openxmlformats-officedocument.wordprocessingml.header+xml"/>
  <Override PartName="/word/header146.xml" ContentType="application/vnd.openxmlformats-officedocument.wordprocessingml.header+xml"/>
  <Override PartName="/word/footer205.xml" ContentType="application/vnd.openxmlformats-officedocument.wordprocessingml.footer+xml"/>
  <Override PartName="/word/footer206.xml" ContentType="application/vnd.openxmlformats-officedocument.wordprocessingml.footer+xml"/>
  <Override PartName="/word/footer207.xml" ContentType="application/vnd.openxmlformats-officedocument.wordprocessingml.footer+xml"/>
  <Override PartName="/word/header147.xml" ContentType="application/vnd.openxmlformats-officedocument.wordprocessingml.header+xml"/>
  <Override PartName="/word/header148.xml" ContentType="application/vnd.openxmlformats-officedocument.wordprocessingml.header+xml"/>
  <Override PartName="/word/footer208.xml" ContentType="application/vnd.openxmlformats-officedocument.wordprocessingml.footer+xml"/>
  <Override PartName="/word/footer209.xml" ContentType="application/vnd.openxmlformats-officedocument.wordprocessingml.footer+xml"/>
  <Override PartName="/word/footer210.xml" ContentType="application/vnd.openxmlformats-officedocument.wordprocessingml.footer+xml"/>
  <Override PartName="/word/header149.xml" ContentType="application/vnd.openxmlformats-officedocument.wordprocessingml.header+xml"/>
  <Override PartName="/word/header150.xml" ContentType="application/vnd.openxmlformats-officedocument.wordprocessingml.header+xml"/>
  <Override PartName="/word/footer211.xml" ContentType="application/vnd.openxmlformats-officedocument.wordprocessingml.footer+xml"/>
  <Override PartName="/word/footer212.xml" ContentType="application/vnd.openxmlformats-officedocument.wordprocessingml.footer+xml"/>
  <Override PartName="/word/footer213.xml" ContentType="application/vnd.openxmlformats-officedocument.wordprocessingml.footer+xml"/>
  <Override PartName="/word/header151.xml" ContentType="application/vnd.openxmlformats-officedocument.wordprocessingml.header+xml"/>
  <Override PartName="/word/header152.xml" ContentType="application/vnd.openxmlformats-officedocument.wordprocessingml.header+xml"/>
  <Override PartName="/word/footer214.xml" ContentType="application/vnd.openxmlformats-officedocument.wordprocessingml.footer+xml"/>
  <Override PartName="/word/footer215.xml" ContentType="application/vnd.openxmlformats-officedocument.wordprocessingml.footer+xml"/>
  <Override PartName="/word/footer216.xml" ContentType="application/vnd.openxmlformats-officedocument.wordprocessingml.footer+xml"/>
  <Override PartName="/word/header153.xml" ContentType="application/vnd.openxmlformats-officedocument.wordprocessingml.header+xml"/>
  <Override PartName="/word/header154.xml" ContentType="application/vnd.openxmlformats-officedocument.wordprocessingml.header+xml"/>
  <Override PartName="/word/footer217.xml" ContentType="application/vnd.openxmlformats-officedocument.wordprocessingml.footer+xml"/>
  <Override PartName="/word/footer218.xml" ContentType="application/vnd.openxmlformats-officedocument.wordprocessingml.footer+xml"/>
  <Override PartName="/word/footer219.xml" ContentType="application/vnd.openxmlformats-officedocument.wordprocessingml.footer+xml"/>
  <Override PartName="/word/header156.xml" ContentType="application/vnd.openxmlformats-officedocument.wordprocessingml.header+xml"/>
  <Override PartName="/word/footer220.xml" ContentType="application/vnd.openxmlformats-officedocument.wordprocessingml.footer+xml"/>
  <Override PartName="/word/footer221.xml" ContentType="application/vnd.openxmlformats-officedocument.wordprocessingml.footer+xml"/>
  <Override PartName="/word/footer222.xml" ContentType="application/vnd.openxmlformats-officedocument.wordprocessingml.footer+xml"/>
  <Override PartName="/word/header157.xml" ContentType="application/vnd.openxmlformats-officedocument.wordprocessingml.header+xml"/>
  <Override PartName="/word/header158.xml" ContentType="application/vnd.openxmlformats-officedocument.wordprocessingml.header+xml"/>
  <Override PartName="/word/footer223.xml" ContentType="application/vnd.openxmlformats-officedocument.wordprocessingml.footer+xml"/>
  <Override PartName="/word/footer224.xml" ContentType="application/vnd.openxmlformats-officedocument.wordprocessingml.footer+xml"/>
  <Override PartName="/word/footer225.xml" ContentType="application/vnd.openxmlformats-officedocument.wordprocessingml.footer+xml"/>
  <Override PartName="/word/header159.xml" ContentType="application/vnd.openxmlformats-officedocument.wordprocessingml.header+xml"/>
  <Override PartName="/word/header160.xml" ContentType="application/vnd.openxmlformats-officedocument.wordprocessingml.header+xml"/>
  <Override PartName="/word/footer226.xml" ContentType="application/vnd.openxmlformats-officedocument.wordprocessingml.footer+xml"/>
  <Override PartName="/word/footer227.xml" ContentType="application/vnd.openxmlformats-officedocument.wordprocessingml.footer+xml"/>
  <Override PartName="/word/footer228.xml" ContentType="application/vnd.openxmlformats-officedocument.wordprocessingml.footer+xml"/>
  <Override PartName="/word/header161.xml" ContentType="application/vnd.openxmlformats-officedocument.wordprocessingml.header+xml"/>
  <Override PartName="/word/header162.xml" ContentType="application/vnd.openxmlformats-officedocument.wordprocessingml.header+xml"/>
  <Override PartName="/word/footer229.xml" ContentType="application/vnd.openxmlformats-officedocument.wordprocessingml.footer+xml"/>
  <Override PartName="/word/footer230.xml" ContentType="application/vnd.openxmlformats-officedocument.wordprocessingml.footer+xml"/>
  <Override PartName="/word/footer231.xml" ContentType="application/vnd.openxmlformats-officedocument.wordprocessingml.footer+xml"/>
  <Override PartName="/word/header163.xml" ContentType="application/vnd.openxmlformats-officedocument.wordprocessingml.header+xml"/>
  <Override PartName="/word/header164.xml" ContentType="application/vnd.openxmlformats-officedocument.wordprocessingml.header+xml"/>
  <Override PartName="/word/footer232.xml" ContentType="application/vnd.openxmlformats-officedocument.wordprocessingml.footer+xml"/>
  <Override PartName="/word/footer233.xml" ContentType="application/vnd.openxmlformats-officedocument.wordprocessingml.footer+xml"/>
  <Override PartName="/word/footer234.xml" ContentType="application/vnd.openxmlformats-officedocument.wordprocessingml.footer+xml"/>
  <Override PartName="/word/header165.xml" ContentType="application/vnd.openxmlformats-officedocument.wordprocessingml.header+xml"/>
  <Override PartName="/word/header166.xml" ContentType="application/vnd.openxmlformats-officedocument.wordprocessingml.header+xml"/>
  <Override PartName="/word/footer235.xml" ContentType="application/vnd.openxmlformats-officedocument.wordprocessingml.footer+xml"/>
  <Override PartName="/word/footer236.xml" ContentType="application/vnd.openxmlformats-officedocument.wordprocessingml.footer+xml"/>
  <Override PartName="/word/footer237.xml" ContentType="application/vnd.openxmlformats-officedocument.wordprocessingml.footer+xml"/>
  <Override PartName="/word/header167.xml" ContentType="application/vnd.openxmlformats-officedocument.wordprocessingml.header+xml"/>
  <Override PartName="/word/header168.xml" ContentType="application/vnd.openxmlformats-officedocument.wordprocessingml.header+xml"/>
  <Override PartName="/word/footer238.xml" ContentType="application/vnd.openxmlformats-officedocument.wordprocessingml.footer+xml"/>
  <Override PartName="/word/footer239.xml" ContentType="application/vnd.openxmlformats-officedocument.wordprocessingml.footer+xml"/>
  <Override PartName="/word/footer240.xml" ContentType="application/vnd.openxmlformats-officedocument.wordprocessingml.footer+xml"/>
  <Override PartName="/word/header169.xml" ContentType="application/vnd.openxmlformats-officedocument.wordprocessingml.header+xml"/>
  <Override PartName="/word/header170.xml" ContentType="application/vnd.openxmlformats-officedocument.wordprocessingml.header+xml"/>
  <Override PartName="/word/footer241.xml" ContentType="application/vnd.openxmlformats-officedocument.wordprocessingml.footer+xml"/>
  <Override PartName="/word/footer242.xml" ContentType="application/vnd.openxmlformats-officedocument.wordprocessingml.footer+xml"/>
  <Override PartName="/word/footer243.xml" ContentType="application/vnd.openxmlformats-officedocument.wordprocessingml.footer+xml"/>
  <Override PartName="/word/header171.xml" ContentType="application/vnd.openxmlformats-officedocument.wordprocessingml.header+xml"/>
  <Override PartName="/word/header172.xml" ContentType="application/vnd.openxmlformats-officedocument.wordprocessingml.header+xml"/>
  <Override PartName="/word/footer244.xml" ContentType="application/vnd.openxmlformats-officedocument.wordprocessingml.footer+xml"/>
  <Override PartName="/word/footer245.xml" ContentType="application/vnd.openxmlformats-officedocument.wordprocessingml.footer+xml"/>
  <Override PartName="/word/footer246.xml" ContentType="application/vnd.openxmlformats-officedocument.wordprocessingml.footer+xml"/>
  <Override PartName="/word/header173.xml" ContentType="application/vnd.openxmlformats-officedocument.wordprocessingml.header+xml"/>
  <Override PartName="/word/header174.xml" ContentType="application/vnd.openxmlformats-officedocument.wordprocessingml.header+xml"/>
  <Override PartName="/word/footer247.xml" ContentType="application/vnd.openxmlformats-officedocument.wordprocessingml.footer+xml"/>
  <Override PartName="/word/footer248.xml" ContentType="application/vnd.openxmlformats-officedocument.wordprocessingml.footer+xml"/>
  <Override PartName="/word/footer249.xml" ContentType="application/vnd.openxmlformats-officedocument.wordprocessingml.footer+xml"/>
  <Override PartName="/word/header175.xml" ContentType="application/vnd.openxmlformats-officedocument.wordprocessingml.header+xml"/>
  <Override PartName="/word/header176.xml" ContentType="application/vnd.openxmlformats-officedocument.wordprocessingml.header+xml"/>
  <Override PartName="/word/footer250.xml" ContentType="application/vnd.openxmlformats-officedocument.wordprocessingml.footer+xml"/>
  <Override PartName="/word/footer251.xml" ContentType="application/vnd.openxmlformats-officedocument.wordprocessingml.footer+xml"/>
  <Override PartName="/word/footer252.xml" ContentType="application/vnd.openxmlformats-officedocument.wordprocessingml.footer+xml"/>
  <Override PartName="/word/header177.xml" ContentType="application/vnd.openxmlformats-officedocument.wordprocessingml.header+xml"/>
  <Override PartName="/word/header178.xml" ContentType="application/vnd.openxmlformats-officedocument.wordprocessingml.header+xml"/>
  <Override PartName="/word/footer253.xml" ContentType="application/vnd.openxmlformats-officedocument.wordprocessingml.footer+xml"/>
  <Override PartName="/word/footer254.xml" ContentType="application/vnd.openxmlformats-officedocument.wordprocessingml.footer+xml"/>
  <Override PartName="/word/footer255.xml" ContentType="application/vnd.openxmlformats-officedocument.wordprocessingml.footer+xml"/>
  <Override PartName="/word/header179.xml" ContentType="application/vnd.openxmlformats-officedocument.wordprocessingml.header+xml"/>
  <Override PartName="/word/header180.xml" ContentType="application/vnd.openxmlformats-officedocument.wordprocessingml.header+xml"/>
  <Override PartName="/word/footer256.xml" ContentType="application/vnd.openxmlformats-officedocument.wordprocessingml.footer+xml"/>
  <Override PartName="/word/footer257.xml" ContentType="application/vnd.openxmlformats-officedocument.wordprocessingml.footer+xml"/>
  <Override PartName="/word/footer258.xml" ContentType="application/vnd.openxmlformats-officedocument.wordprocessingml.footer+xml"/>
  <Override PartName="/word/header181.xml" ContentType="application/vnd.openxmlformats-officedocument.wordprocessingml.header+xml"/>
  <Override PartName="/word/header155.xml" ContentType="application/vnd.openxmlformats-officedocument.wordprocessingml.header+xml"/>
  <Override PartName="/word/footer259.xml" ContentType="application/vnd.openxmlformats-officedocument.wordprocessingml.footer+xml"/>
  <Override PartName="/word/footer260.xml" ContentType="application/vnd.openxmlformats-officedocument.wordprocessingml.footer+xml"/>
  <Override PartName="/word/footer261.xml" ContentType="application/vnd.openxmlformats-officedocument.wordprocessingml.footer+xml"/>
  <Override PartName="/word/header183.xml" ContentType="application/vnd.openxmlformats-officedocument.wordprocessingml.header+xml"/>
  <Override PartName="/word/header184.xml" ContentType="application/vnd.openxmlformats-officedocument.wordprocessingml.header+xml"/>
  <Override PartName="/word/footer262.xml" ContentType="application/vnd.openxmlformats-officedocument.wordprocessingml.footer+xml"/>
  <Override PartName="/word/footer263.xml" ContentType="application/vnd.openxmlformats-officedocument.wordprocessingml.footer+xml"/>
  <Override PartName="/word/footer264.xml" ContentType="application/vnd.openxmlformats-officedocument.wordprocessingml.footer+xml"/>
  <Override PartName="/word/header185.xml" ContentType="application/vnd.openxmlformats-officedocument.wordprocessingml.header+xml"/>
  <Override PartName="/word/header186.xml" ContentType="application/vnd.openxmlformats-officedocument.wordprocessingml.header+xml"/>
  <Override PartName="/word/footer265.xml" ContentType="application/vnd.openxmlformats-officedocument.wordprocessingml.footer+xml"/>
  <Override PartName="/word/footer266.xml" ContentType="application/vnd.openxmlformats-officedocument.wordprocessingml.footer+xml"/>
  <Override PartName="/word/footer267.xml" ContentType="application/vnd.openxmlformats-officedocument.wordprocessingml.footer+xml"/>
  <Override PartName="/word/header187.xml" ContentType="application/vnd.openxmlformats-officedocument.wordprocessingml.header+xml"/>
  <Override PartName="/word/header188.xml" ContentType="application/vnd.openxmlformats-officedocument.wordprocessingml.header+xml"/>
  <Override PartName="/word/footer268.xml" ContentType="application/vnd.openxmlformats-officedocument.wordprocessingml.footer+xml"/>
  <Override PartName="/word/footer269.xml" ContentType="application/vnd.openxmlformats-officedocument.wordprocessingml.footer+xml"/>
  <Override PartName="/word/footer270.xml" ContentType="application/vnd.openxmlformats-officedocument.wordprocessingml.footer+xml"/>
  <Override PartName="/word/header189.xml" ContentType="application/vnd.openxmlformats-officedocument.wordprocessingml.header+xml"/>
  <Override PartName="/word/header190.xml" ContentType="application/vnd.openxmlformats-officedocument.wordprocessingml.header+xml"/>
  <Override PartName="/word/footer271.xml" ContentType="application/vnd.openxmlformats-officedocument.wordprocessingml.footer+xml"/>
  <Override PartName="/word/footer272.xml" ContentType="application/vnd.openxmlformats-officedocument.wordprocessingml.footer+xml"/>
  <Override PartName="/word/footer273.xml" ContentType="application/vnd.openxmlformats-officedocument.wordprocessingml.footer+xml"/>
  <Override PartName="/word/header191.xml" ContentType="application/vnd.openxmlformats-officedocument.wordprocessingml.header+xml"/>
  <Override PartName="/word/header192.xml" ContentType="application/vnd.openxmlformats-officedocument.wordprocessingml.header+xml"/>
  <Override PartName="/word/footer274.xml" ContentType="application/vnd.openxmlformats-officedocument.wordprocessingml.footer+xml"/>
  <Override PartName="/word/footer275.xml" ContentType="application/vnd.openxmlformats-officedocument.wordprocessingml.footer+xml"/>
  <Override PartName="/word/footer276.xml" ContentType="application/vnd.openxmlformats-officedocument.wordprocessingml.footer+xml"/>
  <Override PartName="/word/header193.xml" ContentType="application/vnd.openxmlformats-officedocument.wordprocessingml.header+xml"/>
  <Override PartName="/word/header194.xml" ContentType="application/vnd.openxmlformats-officedocument.wordprocessingml.header+xml"/>
  <Override PartName="/word/footer277.xml" ContentType="application/vnd.openxmlformats-officedocument.wordprocessingml.footer+xml"/>
  <Override PartName="/word/footer278.xml" ContentType="application/vnd.openxmlformats-officedocument.wordprocessingml.footer+xml"/>
  <Override PartName="/word/footer279.xml" ContentType="application/vnd.openxmlformats-officedocument.wordprocessingml.footer+xml"/>
  <Override PartName="/word/header195.xml" ContentType="application/vnd.openxmlformats-officedocument.wordprocessingml.header+xml"/>
  <Override PartName="/word/header196.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F77F4F4" w14:textId="77777777" w:rsidR="006B09F5" w:rsidRDefault="006B09F5" w:rsidP="00D85371">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2F50E67B" wp14:editId="4DA6C9C9">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F928195" w14:textId="77777777" w:rsidR="00E062A7" w:rsidRPr="00811BB8" w:rsidRDefault="00E062A7" w:rsidP="00D85371">
                                <w:pPr>
                                  <w:pStyle w:val="Brdtext"/>
                                </w:pPr>
                                <w:r>
                                  <w:rPr>
                                    <w:noProof/>
                                    <w:lang w:eastAsia="sv-SE"/>
                                  </w:rPr>
                                  <w:drawing>
                                    <wp:inline distT="0" distB="0" distL="0" distR="0" wp14:anchorId="159A735A" wp14:editId="6147EDBA">
                                      <wp:extent cx="514155" cy="921598"/>
                                      <wp:effectExtent l="0" t="0" r="635" b="0"/>
                                      <wp:docPr id="49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F50E67B"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F928195" w14:textId="77777777" w:rsidR="00E062A7" w:rsidRPr="00811BB8" w:rsidRDefault="00E062A7" w:rsidP="00D85371">
                          <w:pPr>
                            <w:pStyle w:val="Brdtext"/>
                          </w:pPr>
                          <w:r>
                            <w:rPr>
                              <w:noProof/>
                              <w:lang w:eastAsia="sv-SE"/>
                            </w:rPr>
                            <w:drawing>
                              <wp:inline distT="0" distB="0" distL="0" distR="0" wp14:anchorId="159A735A" wp14:editId="6147EDBA">
                                <wp:extent cx="514155" cy="921598"/>
                                <wp:effectExtent l="0" t="0" r="635" b="0"/>
                                <wp:docPr id="49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57FCFC32" w14:textId="41255684" w:rsidR="006B09F5" w:rsidRDefault="00B571CA" w:rsidP="00D85371">
          <w:pPr>
            <w:pStyle w:val="Prophuvudrubrik"/>
          </w:pPr>
          <w:r>
            <w:t>2021/22:136</w:t>
          </w:r>
        </w:p>
      </w:sdtContent>
    </w:sdt>
    <w:p w14:paraId="1F63F5EA" w14:textId="77777777" w:rsidR="006B09F5" w:rsidRPr="005F407A" w:rsidRDefault="006B09F5" w:rsidP="00D85371">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8B1E23" w14:paraId="6DF50A15" w14:textId="77777777">
        <w:tc>
          <w:tcPr>
            <w:tcW w:w="5834" w:type="dxa"/>
            <w:tcMar>
              <w:left w:w="0" w:type="dxa"/>
            </w:tcMar>
          </w:tcPr>
          <w:p w14:paraId="58DDCD20" w14:textId="2031E154" w:rsidR="006B09F5" w:rsidRDefault="00FB39A7" w:rsidP="00D85371">
            <w:pPr>
              <w:pStyle w:val="Proprubrik"/>
              <w:spacing w:after="20"/>
            </w:pPr>
            <w:r>
              <w:t xml:space="preserve">Genomförande av direktivet om inrättande </w:t>
            </w:r>
            <w:r w:rsidR="00FD3222">
              <w:br/>
            </w:r>
            <w:r>
              <w:t>av en europeisk kodex för elektronisk kommunikation</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0132A87" w14:textId="5794E73F" w:rsidR="006B09F5" w:rsidRDefault="00737361" w:rsidP="00D85371">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0A535816" w14:textId="19B09F33" w:rsidR="006B09F5" w:rsidRPr="00141F91" w:rsidRDefault="00B571CA" w:rsidP="00D85371">
                <w:pPr>
                  <w:pStyle w:val="Proprubrik"/>
                  <w:rPr>
                    <w:szCs w:val="26"/>
                  </w:rPr>
                </w:pPr>
                <w:r>
                  <w:rPr>
                    <w:szCs w:val="26"/>
                  </w:rPr>
                  <w:t>2021/22:136</w:t>
                </w:r>
              </w:p>
            </w:sdtContent>
          </w:sdt>
        </w:tc>
      </w:tr>
    </w:tbl>
    <w:p w14:paraId="196D3C93" w14:textId="77777777" w:rsidR="006B09F5" w:rsidRDefault="006B09F5" w:rsidP="00D85371">
      <w:pPr>
        <w:pStyle w:val="Brdtext"/>
        <w:spacing w:before="60"/>
      </w:pPr>
    </w:p>
    <w:p w14:paraId="0EB98143" w14:textId="77777777" w:rsidR="006B09F5" w:rsidRDefault="006B09F5" w:rsidP="00D85371">
      <w:pPr>
        <w:pStyle w:val="Brdtext"/>
      </w:pPr>
      <w:r>
        <w:t>Regeringen överlämnar denna proposition till riksdagen.</w:t>
      </w:r>
    </w:p>
    <w:p w14:paraId="7DA0A11B" w14:textId="77777777" w:rsidR="006B09F5" w:rsidRDefault="006B09F5" w:rsidP="00D85371">
      <w:pPr>
        <w:pStyle w:val="Brdtext"/>
      </w:pPr>
    </w:p>
    <w:p w14:paraId="16518ABD" w14:textId="1A764D81" w:rsidR="006B09F5" w:rsidRDefault="006B09F5" w:rsidP="00D85371">
      <w:pPr>
        <w:pStyle w:val="Brdtext"/>
      </w:pPr>
      <w:r>
        <w:t xml:space="preserve">Stockholm </w:t>
      </w:r>
      <w:sdt>
        <w:sdtPr>
          <w:alias w:val="Datum"/>
          <w:tag w:val="Datum"/>
          <w:id w:val="-1894106154"/>
          <w:date w:fullDate="2022-02-24T00:00:00Z">
            <w:dateFormat w:val="'den' d MMMM yyyy"/>
            <w:lid w:val="sv-SE"/>
            <w:storeMappedDataAs w:val="dateTime"/>
            <w:calendar w:val="gregorian"/>
          </w:date>
        </w:sdtPr>
        <w:sdtEndPr/>
        <w:sdtContent>
          <w:r w:rsidR="00E1723B">
            <w:t>den 24 februari 2022</w:t>
          </w:r>
        </w:sdtContent>
      </w:sdt>
    </w:p>
    <w:p w14:paraId="514426F0" w14:textId="77777777" w:rsidR="006B09F5" w:rsidRDefault="006B09F5" w:rsidP="00D85371">
      <w:pPr>
        <w:pStyle w:val="Brdtextmedindrag"/>
      </w:pPr>
    </w:p>
    <w:p w14:paraId="3E969A75" w14:textId="21D14B48" w:rsidR="006B09F5" w:rsidRDefault="00E1723B" w:rsidP="00D85371">
      <w:pPr>
        <w:pStyle w:val="Propnamnunderskrift1"/>
      </w:pPr>
      <w:r>
        <w:t>Magdalena Andersson</w:t>
      </w:r>
    </w:p>
    <w:p w14:paraId="32B0491B" w14:textId="5DF7DDC8" w:rsidR="006B09F5" w:rsidRDefault="006B09F5" w:rsidP="00D85371">
      <w:pPr>
        <w:pStyle w:val="Propnamnunderskrift2"/>
        <w:tabs>
          <w:tab w:val="clear" w:pos="2693"/>
          <w:tab w:val="clear" w:pos="7474"/>
          <w:tab w:val="left" w:pos="2126"/>
        </w:tabs>
      </w:pPr>
      <w:r>
        <w:tab/>
      </w:r>
      <w:r w:rsidR="00E1723B">
        <w:t>K</w:t>
      </w:r>
      <w:r w:rsidR="009226C9">
        <w:t>h</w:t>
      </w:r>
      <w:r w:rsidR="00E1723B">
        <w:t>ashayar Farmanbar</w:t>
      </w:r>
    </w:p>
    <w:p w14:paraId="2FF1590A" w14:textId="421F7C8F" w:rsidR="006B09F5" w:rsidRPr="008624B2" w:rsidRDefault="006B09F5" w:rsidP="00D85371">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737361">
            <w:rPr>
              <w:i w:val="0"/>
            </w:rPr>
            <w:t>Infrastrukturdepartementet</w:t>
          </w:r>
        </w:sdtContent>
      </w:sdt>
      <w:r w:rsidRPr="008F01E7">
        <w:rPr>
          <w:i w:val="0"/>
          <w:iCs w:val="0"/>
        </w:rPr>
        <w:t>)</w:t>
      </w:r>
    </w:p>
    <w:p w14:paraId="58F1B25E" w14:textId="77777777" w:rsidR="006B09F5" w:rsidRDefault="006B09F5" w:rsidP="00D85371">
      <w:pPr>
        <w:pStyle w:val="Proprubrik"/>
        <w:spacing w:before="80" w:after="400"/>
      </w:pPr>
      <w:r>
        <w:t>Propositionens huvudsakliga innehåll</w:t>
      </w:r>
    </w:p>
    <w:p w14:paraId="5BBFB43A" w14:textId="6243A56F" w:rsidR="006B09F5" w:rsidRPr="003A5B68" w:rsidRDefault="006B09F5" w:rsidP="005D3F42">
      <w:pPr>
        <w:pStyle w:val="Brdtext"/>
      </w:pPr>
      <w:bookmarkStart w:id="0" w:name="_Hlk85555203"/>
      <w:bookmarkStart w:id="1" w:name="_Hlk85555015"/>
      <w:r w:rsidRPr="003A5B68">
        <w:t>Regeringen föreslår en ny lag som ersätter den nuvarande lagen om elek</w:t>
      </w:r>
      <w:r w:rsidR="004E614C" w:rsidRPr="003A5B68">
        <w:softHyphen/>
      </w:r>
      <w:r w:rsidRPr="003A5B68">
        <w:t>tro</w:t>
      </w:r>
      <w:r w:rsidR="004E614C" w:rsidRPr="003A5B68">
        <w:softHyphen/>
      </w:r>
      <w:r w:rsidRPr="003A5B68">
        <w:t>nisk kommunikation. Den nya lagen genomför EU:s direktiv om inrät</w:t>
      </w:r>
      <w:r w:rsidR="004E614C" w:rsidRPr="003A5B68">
        <w:softHyphen/>
      </w:r>
      <w:r w:rsidRPr="003A5B68">
        <w:t>tande av en europeisk kodex för elektronisk kommunikation. I sak mot</w:t>
      </w:r>
      <w:r w:rsidR="004E614C" w:rsidRPr="003A5B68">
        <w:softHyphen/>
      </w:r>
      <w:r w:rsidRPr="003A5B68">
        <w:t>sva</w:t>
      </w:r>
      <w:r w:rsidR="001F4E82">
        <w:softHyphen/>
      </w:r>
      <w:r w:rsidRPr="003A5B68">
        <w:t>rar den nya lagen i stora delar den hittillsvarande lagen med de än</w:t>
      </w:r>
      <w:r w:rsidR="001F4E82">
        <w:softHyphen/>
      </w:r>
      <w:r w:rsidR="001F4E82">
        <w:softHyphen/>
      </w:r>
      <w:r w:rsidRPr="003A5B68">
        <w:t>dring</w:t>
      </w:r>
      <w:r w:rsidR="00825F73">
        <w:softHyphen/>
      </w:r>
      <w:r w:rsidRPr="003A5B68">
        <w:t>ar och tillägg som föranleds av direktivet.</w:t>
      </w:r>
      <w:r w:rsidR="005D3F42" w:rsidRPr="003A5B68">
        <w:t xml:space="preserve"> </w:t>
      </w:r>
      <w:bookmarkStart w:id="2" w:name="_Hlk85555233"/>
      <w:bookmarkEnd w:id="0"/>
      <w:r w:rsidRPr="003A5B68">
        <w:t>Bland nyheterna kan följande nämnas:</w:t>
      </w:r>
    </w:p>
    <w:p w14:paraId="6471F9B2" w14:textId="6D238583" w:rsidR="006B09F5" w:rsidRPr="003A5B68" w:rsidRDefault="006B09F5" w:rsidP="00CD6D37">
      <w:pPr>
        <w:pStyle w:val="Punktlista"/>
      </w:pPr>
      <w:bookmarkStart w:id="3" w:name="_Hlk85555267"/>
      <w:bookmarkEnd w:id="2"/>
      <w:r w:rsidRPr="003A5B68">
        <w:t>Nummerobe</w:t>
      </w:r>
      <w:r w:rsidRPr="003A5B68">
        <w:softHyphen/>
        <w:t>roende interpersonella kom</w:t>
      </w:r>
      <w:r w:rsidRPr="003A5B68">
        <w:softHyphen/>
        <w:t>mu</w:t>
      </w:r>
      <w:r w:rsidRPr="003A5B68">
        <w:softHyphen/>
        <w:t>ni</w:t>
      </w:r>
      <w:r w:rsidRPr="003A5B68">
        <w:softHyphen/>
        <w:t>ka</w:t>
      </w:r>
      <w:r w:rsidRPr="003A5B68">
        <w:softHyphen/>
        <w:t>tionstjänster om</w:t>
      </w:r>
      <w:r w:rsidR="004E614C" w:rsidRPr="003A5B68">
        <w:softHyphen/>
      </w:r>
      <w:r w:rsidRPr="003A5B68">
        <w:t>fa</w:t>
      </w:r>
      <w:r w:rsidR="004E614C" w:rsidRPr="003A5B68">
        <w:softHyphen/>
      </w:r>
      <w:r w:rsidRPr="003A5B68">
        <w:t>ttas av vissa regler i lagen.</w:t>
      </w:r>
    </w:p>
    <w:p w14:paraId="03851FB3" w14:textId="3852316D" w:rsidR="006B09F5" w:rsidRPr="003A5B68" w:rsidRDefault="006B09F5" w:rsidP="00CD6D37">
      <w:pPr>
        <w:pStyle w:val="Punktlista"/>
      </w:pPr>
      <w:bookmarkStart w:id="4" w:name="_Hlk85555298"/>
      <w:bookmarkEnd w:id="3"/>
      <w:r w:rsidRPr="003A5B68">
        <w:t>I ett harmoniserat frekvensutrymme får tillstånd att använda radio</w:t>
      </w:r>
      <w:r w:rsidRPr="003A5B68">
        <w:softHyphen/>
        <w:t>sän</w:t>
      </w:r>
      <w:r w:rsidR="00F810FE" w:rsidRPr="003A5B68">
        <w:softHyphen/>
      </w:r>
      <w:r w:rsidRPr="003A5B68">
        <w:t>dare beviljas för annan användning än den som följer av de harmo</w:t>
      </w:r>
      <w:r w:rsidR="00F810FE" w:rsidRPr="003A5B68">
        <w:softHyphen/>
      </w:r>
      <w:r w:rsidRPr="003A5B68">
        <w:t>ni</w:t>
      </w:r>
      <w:r w:rsidRPr="003A5B68">
        <w:softHyphen/>
        <w:t>se</w:t>
      </w:r>
      <w:r w:rsidRPr="003A5B68">
        <w:softHyphen/>
        <w:t>rade villkoren.</w:t>
      </w:r>
    </w:p>
    <w:p w14:paraId="251DB713" w14:textId="06C5D6FF" w:rsidR="006B09F5" w:rsidRPr="003A5B68" w:rsidRDefault="006B09F5" w:rsidP="00CD6D37">
      <w:pPr>
        <w:pStyle w:val="Punktlista"/>
      </w:pPr>
      <w:bookmarkStart w:id="5" w:name="_Hlk85555336"/>
      <w:bookmarkEnd w:id="4"/>
      <w:r w:rsidRPr="003A5B68">
        <w:t>Regleringslättnader införs för företag med betydande infly</w:t>
      </w:r>
      <w:r w:rsidR="004E614C" w:rsidRPr="003A5B68">
        <w:softHyphen/>
      </w:r>
      <w:r w:rsidRPr="003A5B68">
        <w:t>tande på en marknad som bedriver endast grossist</w:t>
      </w:r>
      <w:r w:rsidR="004E614C" w:rsidRPr="003A5B68">
        <w:softHyphen/>
      </w:r>
      <w:r w:rsidRPr="003A5B68">
        <w:t>verk</w:t>
      </w:r>
      <w:r w:rsidR="004E614C" w:rsidRPr="003A5B68">
        <w:softHyphen/>
      </w:r>
      <w:r w:rsidRPr="003A5B68">
        <w:t>samhet och vid saminveste</w:t>
      </w:r>
      <w:r w:rsidRPr="003A5B68">
        <w:softHyphen/>
        <w:t>ringar i anläggning av nya optiska fibernät.</w:t>
      </w:r>
    </w:p>
    <w:p w14:paraId="00050B5A" w14:textId="3928403C" w:rsidR="006B09F5" w:rsidRPr="003A5B68" w:rsidRDefault="006B09F5" w:rsidP="00CD6D37">
      <w:pPr>
        <w:pStyle w:val="Punktlista"/>
      </w:pPr>
      <w:bookmarkStart w:id="6" w:name="_Hlk85555361"/>
      <w:bookmarkEnd w:id="5"/>
      <w:r w:rsidRPr="003A5B68">
        <w:t>Regleringsmyndigheten ges verktyg att mer precist skräddarsy det till</w:t>
      </w:r>
      <w:r w:rsidR="00B96664" w:rsidRPr="003A5B68">
        <w:softHyphen/>
      </w:r>
      <w:r w:rsidRPr="003A5B68">
        <w:t>träde till ett fastighetsnät som bäst åtgärdar ett konkur</w:t>
      </w:r>
      <w:r w:rsidRPr="003A5B68">
        <w:softHyphen/>
        <w:t>rens</w:t>
      </w:r>
      <w:r w:rsidRPr="003A5B68">
        <w:softHyphen/>
        <w:t>problem på slutkundsnivå.</w:t>
      </w:r>
    </w:p>
    <w:p w14:paraId="5C913F0E" w14:textId="17F91250" w:rsidR="006B09F5" w:rsidRPr="003A5B68" w:rsidRDefault="006B09F5" w:rsidP="00CD6D37">
      <w:pPr>
        <w:pStyle w:val="Punktlista"/>
      </w:pPr>
      <w:bookmarkStart w:id="7" w:name="_Hlk85555384"/>
      <w:bookmarkEnd w:id="6"/>
      <w:r w:rsidRPr="003A5B68">
        <w:t>En myndighet ska som utgångspunkt ge en operatör tillträde till bygg</w:t>
      </w:r>
      <w:r w:rsidR="004E614C" w:rsidRPr="003A5B68">
        <w:softHyphen/>
      </w:r>
      <w:r w:rsidRPr="003A5B68">
        <w:t>nader m.m. för installation av trådlösa accesspunkter med kort räck</w:t>
      </w:r>
      <w:r w:rsidR="00935245">
        <w:softHyphen/>
      </w:r>
      <w:r w:rsidRPr="003A5B68">
        <w:t>vidd.</w:t>
      </w:r>
    </w:p>
    <w:p w14:paraId="4B2CE13D" w14:textId="786CD545" w:rsidR="006B09F5" w:rsidRPr="003A5B68" w:rsidRDefault="006B09F5" w:rsidP="00CD6D37">
      <w:pPr>
        <w:pStyle w:val="Punktlista"/>
      </w:pPr>
      <w:bookmarkStart w:id="8" w:name="_Hlk85555405"/>
      <w:bookmarkEnd w:id="7"/>
      <w:r w:rsidRPr="003A5B68">
        <w:t>Skyddet för slutanvändare stärks genom regler om bl.a. infor</w:t>
      </w:r>
      <w:r w:rsidR="004E614C" w:rsidRPr="003A5B68">
        <w:softHyphen/>
      </w:r>
      <w:r w:rsidRPr="003A5B68">
        <w:t>mation som ska lämnas innan ett avtal ingås, byte av tillhanda</w:t>
      </w:r>
      <w:r w:rsidRPr="003A5B68">
        <w:softHyphen/>
        <w:t>hållare av internet</w:t>
      </w:r>
      <w:r w:rsidRPr="003A5B68">
        <w:softHyphen/>
        <w:t>anslutningstjänster och paketerbjudanden.</w:t>
      </w:r>
    </w:p>
    <w:p w14:paraId="13C9D11B" w14:textId="77777777" w:rsidR="006B09F5" w:rsidRDefault="006B09F5" w:rsidP="00CD6D37">
      <w:pPr>
        <w:pStyle w:val="Punktlista"/>
      </w:pPr>
      <w:bookmarkStart w:id="9" w:name="_Hlk85555426"/>
      <w:bookmarkEnd w:id="8"/>
      <w:r>
        <w:lastRenderedPageBreak/>
        <w:t>Sanktionsavgifter införs för vissa över</w:t>
      </w:r>
      <w:r>
        <w:softHyphen/>
        <w:t>trädelser av lagen.</w:t>
      </w:r>
    </w:p>
    <w:p w14:paraId="4067BA85" w14:textId="4C3A5587" w:rsidR="006B09F5" w:rsidRDefault="006B09F5" w:rsidP="00737361">
      <w:pPr>
        <w:pStyle w:val="Brdtextefterpunktlista"/>
      </w:pPr>
      <w:bookmarkStart w:id="10" w:name="_Hlk85555449"/>
      <w:bookmarkEnd w:id="9"/>
      <w:r>
        <w:t>De nya reglerna föreslås träda i kraft den 1 augusti 2022.</w:t>
      </w:r>
      <w:bookmarkEnd w:id="1"/>
      <w:bookmarkEnd w:id="10"/>
    </w:p>
    <w:p w14:paraId="666B659E" w14:textId="77777777" w:rsidR="006B09F5" w:rsidRDefault="006B09F5" w:rsidP="006B09F5">
      <w:pPr>
        <w:pStyle w:val="Innehllsfrteckning"/>
        <w:pageBreakBefore/>
        <w:rPr>
          <w:sz w:val="30"/>
          <w:szCs w:val="30"/>
        </w:rPr>
      </w:pPr>
      <w:r>
        <w:rPr>
          <w:rFonts w:eastAsiaTheme="minorHAnsi"/>
        </w:rPr>
        <w:lastRenderedPageBreak/>
        <w:t>Innehållsförteckning</w:t>
      </w:r>
    </w:p>
    <w:p w14:paraId="13B751ED" w14:textId="581F053F" w:rsidR="006C65B1" w:rsidRDefault="006B09F5">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"Rubrik 1;1; Heading 1;1;Rubrik 2;2; Heading 2;2;Rubrik 3;3; Heading 3;3;Bilaga rubrik;4;Prop. utdrag;5, Rubrik 1,1, Heading 1,1,Rubrik 2,2, Heading 2,2,Rubrik 3,3, Heading 3,3,Bilaga rubrik,4,Prop. utdrag,5" </w:instrText>
      </w:r>
      <w:r>
        <w:rPr>
          <w:b/>
          <w:sz w:val="25"/>
          <w:szCs w:val="25"/>
        </w:rPr>
        <w:fldChar w:fldCharType="separate"/>
      </w:r>
      <w:hyperlink w:anchor="_Toc96533257" w:history="1">
        <w:r w:rsidR="006C65B1" w:rsidRPr="00852B19">
          <w:rPr>
            <w:rStyle w:val="Hyperlnk"/>
          </w:rPr>
          <w:t>1</w:t>
        </w:r>
        <w:r w:rsidR="006C65B1">
          <w:rPr>
            <w:rFonts w:asciiTheme="minorHAnsi" w:eastAsiaTheme="minorEastAsia" w:hAnsiTheme="minorHAnsi"/>
            <w:sz w:val="22"/>
            <w:lang w:eastAsia="sv-SE"/>
          </w:rPr>
          <w:tab/>
        </w:r>
        <w:r w:rsidR="006C65B1" w:rsidRPr="00852B19">
          <w:rPr>
            <w:rStyle w:val="Hyperlnk"/>
          </w:rPr>
          <w:t>Förslag till riksdagsbeslut</w:t>
        </w:r>
        <w:r w:rsidR="006C65B1">
          <w:rPr>
            <w:webHidden/>
          </w:rPr>
          <w:tab/>
        </w:r>
        <w:r w:rsidR="006C65B1">
          <w:rPr>
            <w:webHidden/>
          </w:rPr>
          <w:fldChar w:fldCharType="begin"/>
        </w:r>
        <w:r w:rsidR="006C65B1">
          <w:rPr>
            <w:webHidden/>
          </w:rPr>
          <w:instrText xml:space="preserve"> PAGEREF _Toc96533257 \h </w:instrText>
        </w:r>
        <w:r w:rsidR="006C65B1">
          <w:rPr>
            <w:webHidden/>
          </w:rPr>
        </w:r>
        <w:r w:rsidR="006C65B1">
          <w:rPr>
            <w:webHidden/>
          </w:rPr>
          <w:fldChar w:fldCharType="separate"/>
        </w:r>
        <w:r w:rsidR="00D600A6">
          <w:rPr>
            <w:webHidden/>
          </w:rPr>
          <w:t>10</w:t>
        </w:r>
        <w:r w:rsidR="006C65B1">
          <w:rPr>
            <w:webHidden/>
          </w:rPr>
          <w:fldChar w:fldCharType="end"/>
        </w:r>
      </w:hyperlink>
    </w:p>
    <w:p w14:paraId="7ACEA5FE" w14:textId="36AC29B0" w:rsidR="006C65B1" w:rsidRDefault="005C3777">
      <w:pPr>
        <w:pStyle w:val="Innehll1"/>
        <w:rPr>
          <w:rFonts w:asciiTheme="minorHAnsi" w:eastAsiaTheme="minorEastAsia" w:hAnsiTheme="minorHAnsi"/>
          <w:sz w:val="22"/>
          <w:lang w:eastAsia="sv-SE"/>
        </w:rPr>
      </w:pPr>
      <w:hyperlink w:anchor="_Toc96533258" w:history="1">
        <w:r w:rsidR="006C65B1" w:rsidRPr="00852B19">
          <w:rPr>
            <w:rStyle w:val="Hyperlnk"/>
          </w:rPr>
          <w:t>2</w:t>
        </w:r>
        <w:r w:rsidR="006C65B1">
          <w:rPr>
            <w:rFonts w:asciiTheme="minorHAnsi" w:eastAsiaTheme="minorEastAsia" w:hAnsiTheme="minorHAnsi"/>
            <w:sz w:val="22"/>
            <w:lang w:eastAsia="sv-SE"/>
          </w:rPr>
          <w:tab/>
        </w:r>
        <w:r w:rsidR="006C65B1" w:rsidRPr="00852B19">
          <w:rPr>
            <w:rStyle w:val="Hyperlnk"/>
          </w:rPr>
          <w:t>Lagtext</w:t>
        </w:r>
        <w:r w:rsidR="006C65B1">
          <w:rPr>
            <w:webHidden/>
          </w:rPr>
          <w:tab/>
        </w:r>
        <w:r w:rsidR="006C65B1">
          <w:rPr>
            <w:webHidden/>
          </w:rPr>
          <w:fldChar w:fldCharType="begin"/>
        </w:r>
        <w:r w:rsidR="006C65B1">
          <w:rPr>
            <w:webHidden/>
          </w:rPr>
          <w:instrText xml:space="preserve"> PAGEREF _Toc96533258 \h </w:instrText>
        </w:r>
        <w:r w:rsidR="006C65B1">
          <w:rPr>
            <w:webHidden/>
          </w:rPr>
        </w:r>
        <w:r w:rsidR="006C65B1">
          <w:rPr>
            <w:webHidden/>
          </w:rPr>
          <w:fldChar w:fldCharType="separate"/>
        </w:r>
        <w:r w:rsidR="00D600A6">
          <w:rPr>
            <w:webHidden/>
          </w:rPr>
          <w:t>12</w:t>
        </w:r>
        <w:r w:rsidR="006C65B1">
          <w:rPr>
            <w:webHidden/>
          </w:rPr>
          <w:fldChar w:fldCharType="end"/>
        </w:r>
      </w:hyperlink>
    </w:p>
    <w:p w14:paraId="64C30A9D" w14:textId="0E4991E5" w:rsidR="006C65B1" w:rsidRDefault="005C3777">
      <w:pPr>
        <w:pStyle w:val="Innehll2"/>
        <w:rPr>
          <w:rFonts w:asciiTheme="minorHAnsi" w:eastAsiaTheme="minorEastAsia" w:hAnsiTheme="minorHAnsi" w:cstheme="minorBidi"/>
          <w:sz w:val="22"/>
          <w:szCs w:val="22"/>
          <w:lang w:eastAsia="sv-SE"/>
        </w:rPr>
      </w:pPr>
      <w:hyperlink w:anchor="_Toc96533259" w:history="1">
        <w:r w:rsidR="006C65B1" w:rsidRPr="00852B19">
          <w:rPr>
            <w:rStyle w:val="Hyperlnk"/>
            <w:rFonts w:eastAsiaTheme="majorEastAsia"/>
          </w:rPr>
          <w:t>2.1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elektronisk kommunikation</w:t>
        </w:r>
        <w:r w:rsidR="006C65B1">
          <w:rPr>
            <w:webHidden/>
          </w:rPr>
          <w:tab/>
        </w:r>
        <w:r w:rsidR="006C65B1">
          <w:rPr>
            <w:webHidden/>
          </w:rPr>
          <w:fldChar w:fldCharType="begin"/>
        </w:r>
        <w:r w:rsidR="006C65B1">
          <w:rPr>
            <w:webHidden/>
          </w:rPr>
          <w:instrText xml:space="preserve"> PAGEREF _Toc96533259 \h </w:instrText>
        </w:r>
        <w:r w:rsidR="006C65B1">
          <w:rPr>
            <w:webHidden/>
          </w:rPr>
        </w:r>
        <w:r w:rsidR="006C65B1">
          <w:rPr>
            <w:webHidden/>
          </w:rPr>
          <w:fldChar w:fldCharType="separate"/>
        </w:r>
        <w:r w:rsidR="00D600A6">
          <w:rPr>
            <w:webHidden/>
          </w:rPr>
          <w:t>12</w:t>
        </w:r>
        <w:r w:rsidR="006C65B1">
          <w:rPr>
            <w:webHidden/>
          </w:rPr>
          <w:fldChar w:fldCharType="end"/>
        </w:r>
      </w:hyperlink>
    </w:p>
    <w:p w14:paraId="297B274B" w14:textId="4B063500" w:rsidR="006C65B1" w:rsidRDefault="005C3777">
      <w:pPr>
        <w:pStyle w:val="Innehll2"/>
        <w:rPr>
          <w:rFonts w:asciiTheme="minorHAnsi" w:eastAsiaTheme="minorEastAsia" w:hAnsiTheme="minorHAnsi" w:cstheme="minorBidi"/>
          <w:sz w:val="22"/>
          <w:szCs w:val="22"/>
          <w:lang w:eastAsia="sv-SE"/>
        </w:rPr>
      </w:pPr>
      <w:hyperlink w:anchor="_Toc96533260" w:history="1">
        <w:r w:rsidR="006C65B1" w:rsidRPr="00852B19">
          <w:rPr>
            <w:rStyle w:val="Hyperlnk"/>
            <w:rFonts w:eastAsiaTheme="majorEastAsia"/>
          </w:rPr>
          <w:t>2.2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införande av lagen (2022:000) om elektronisk kommunikation</w:t>
        </w:r>
        <w:r w:rsidR="006C65B1">
          <w:rPr>
            <w:webHidden/>
          </w:rPr>
          <w:tab/>
        </w:r>
        <w:r w:rsidR="006C65B1">
          <w:rPr>
            <w:webHidden/>
          </w:rPr>
          <w:fldChar w:fldCharType="begin"/>
        </w:r>
        <w:r w:rsidR="006C65B1">
          <w:rPr>
            <w:webHidden/>
          </w:rPr>
          <w:instrText xml:space="preserve"> PAGEREF _Toc96533260 \h </w:instrText>
        </w:r>
        <w:r w:rsidR="006C65B1">
          <w:rPr>
            <w:webHidden/>
          </w:rPr>
        </w:r>
        <w:r w:rsidR="006C65B1">
          <w:rPr>
            <w:webHidden/>
          </w:rPr>
          <w:fldChar w:fldCharType="separate"/>
        </w:r>
        <w:r w:rsidR="00D600A6">
          <w:rPr>
            <w:webHidden/>
          </w:rPr>
          <w:t>66</w:t>
        </w:r>
        <w:r w:rsidR="006C65B1">
          <w:rPr>
            <w:webHidden/>
          </w:rPr>
          <w:fldChar w:fldCharType="end"/>
        </w:r>
      </w:hyperlink>
    </w:p>
    <w:p w14:paraId="749F1E31" w14:textId="0AE106EF" w:rsidR="006C65B1" w:rsidRDefault="005C3777">
      <w:pPr>
        <w:pStyle w:val="Innehll2"/>
        <w:rPr>
          <w:rFonts w:asciiTheme="minorHAnsi" w:eastAsiaTheme="minorEastAsia" w:hAnsiTheme="minorHAnsi" w:cstheme="minorBidi"/>
          <w:sz w:val="22"/>
          <w:szCs w:val="22"/>
          <w:lang w:eastAsia="sv-SE"/>
        </w:rPr>
      </w:pPr>
      <w:hyperlink w:anchor="_Toc96533261" w:history="1">
        <w:r w:rsidR="006C65B1" w:rsidRPr="00852B19">
          <w:rPr>
            <w:rStyle w:val="Hyperlnk"/>
            <w:rFonts w:eastAsiaTheme="majorEastAsia"/>
          </w:rPr>
          <w:t>2.3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rättegångsbalken</w:t>
        </w:r>
        <w:r w:rsidR="006C65B1">
          <w:rPr>
            <w:webHidden/>
          </w:rPr>
          <w:tab/>
        </w:r>
        <w:r w:rsidR="006C65B1">
          <w:rPr>
            <w:webHidden/>
          </w:rPr>
          <w:fldChar w:fldCharType="begin"/>
        </w:r>
        <w:r w:rsidR="006C65B1">
          <w:rPr>
            <w:webHidden/>
          </w:rPr>
          <w:instrText xml:space="preserve"> PAGEREF _Toc96533261 \h </w:instrText>
        </w:r>
        <w:r w:rsidR="006C65B1">
          <w:rPr>
            <w:webHidden/>
          </w:rPr>
        </w:r>
        <w:r w:rsidR="006C65B1">
          <w:rPr>
            <w:webHidden/>
          </w:rPr>
          <w:fldChar w:fldCharType="separate"/>
        </w:r>
        <w:r w:rsidR="00D600A6">
          <w:rPr>
            <w:webHidden/>
          </w:rPr>
          <w:t>68</w:t>
        </w:r>
        <w:r w:rsidR="006C65B1">
          <w:rPr>
            <w:webHidden/>
          </w:rPr>
          <w:fldChar w:fldCharType="end"/>
        </w:r>
      </w:hyperlink>
    </w:p>
    <w:p w14:paraId="1756359D" w14:textId="3A4B6C9A" w:rsidR="006C65B1" w:rsidRDefault="005C3777">
      <w:pPr>
        <w:pStyle w:val="Innehll2"/>
        <w:rPr>
          <w:rFonts w:asciiTheme="minorHAnsi" w:eastAsiaTheme="minorEastAsia" w:hAnsiTheme="minorHAnsi" w:cstheme="minorBidi"/>
          <w:sz w:val="22"/>
          <w:szCs w:val="22"/>
          <w:lang w:eastAsia="sv-SE"/>
        </w:rPr>
      </w:pPr>
      <w:hyperlink w:anchor="_Toc96533262" w:history="1">
        <w:r w:rsidR="006C65B1" w:rsidRPr="00852B19">
          <w:rPr>
            <w:rStyle w:val="Hyperlnk"/>
            <w:rFonts w:eastAsiaTheme="majorEastAsia"/>
          </w:rPr>
          <w:t>2.4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(1960:729) om upphovsrätt till litterära och konstnärliga verk</w:t>
        </w:r>
        <w:r w:rsidR="006C65B1">
          <w:rPr>
            <w:webHidden/>
          </w:rPr>
          <w:tab/>
        </w:r>
        <w:r w:rsidR="006C65B1">
          <w:rPr>
            <w:webHidden/>
          </w:rPr>
          <w:fldChar w:fldCharType="begin"/>
        </w:r>
        <w:r w:rsidR="006C65B1">
          <w:rPr>
            <w:webHidden/>
          </w:rPr>
          <w:instrText xml:space="preserve"> PAGEREF _Toc96533262 \h </w:instrText>
        </w:r>
        <w:r w:rsidR="006C65B1">
          <w:rPr>
            <w:webHidden/>
          </w:rPr>
        </w:r>
        <w:r w:rsidR="006C65B1">
          <w:rPr>
            <w:webHidden/>
          </w:rPr>
          <w:fldChar w:fldCharType="separate"/>
        </w:r>
        <w:r w:rsidR="00D600A6">
          <w:rPr>
            <w:webHidden/>
          </w:rPr>
          <w:t>69</w:t>
        </w:r>
        <w:r w:rsidR="006C65B1">
          <w:rPr>
            <w:webHidden/>
          </w:rPr>
          <w:fldChar w:fldCharType="end"/>
        </w:r>
      </w:hyperlink>
    </w:p>
    <w:p w14:paraId="61538C98" w14:textId="40D3D48F" w:rsidR="006C65B1" w:rsidRDefault="005C3777">
      <w:pPr>
        <w:pStyle w:val="Innehll2"/>
        <w:rPr>
          <w:rFonts w:asciiTheme="minorHAnsi" w:eastAsiaTheme="minorEastAsia" w:hAnsiTheme="minorHAnsi" w:cstheme="minorBidi"/>
          <w:sz w:val="22"/>
          <w:szCs w:val="22"/>
          <w:lang w:eastAsia="sv-SE"/>
        </w:rPr>
      </w:pPr>
      <w:hyperlink w:anchor="_Toc96533263" w:history="1">
        <w:r w:rsidR="006C65B1" w:rsidRPr="00852B19">
          <w:rPr>
            <w:rStyle w:val="Hyperlnk"/>
            <w:rFonts w:eastAsiaTheme="majorEastAsia"/>
          </w:rPr>
          <w:t>2.5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patentlagen (1967:837)</w:t>
        </w:r>
        <w:r w:rsidR="006C65B1">
          <w:rPr>
            <w:webHidden/>
          </w:rPr>
          <w:tab/>
        </w:r>
        <w:r w:rsidR="006C65B1">
          <w:rPr>
            <w:webHidden/>
          </w:rPr>
          <w:fldChar w:fldCharType="begin"/>
        </w:r>
        <w:r w:rsidR="006C65B1">
          <w:rPr>
            <w:webHidden/>
          </w:rPr>
          <w:instrText xml:space="preserve"> PAGEREF _Toc96533263 \h </w:instrText>
        </w:r>
        <w:r w:rsidR="006C65B1">
          <w:rPr>
            <w:webHidden/>
          </w:rPr>
        </w:r>
        <w:r w:rsidR="006C65B1">
          <w:rPr>
            <w:webHidden/>
          </w:rPr>
          <w:fldChar w:fldCharType="separate"/>
        </w:r>
        <w:r w:rsidR="00D600A6">
          <w:rPr>
            <w:webHidden/>
          </w:rPr>
          <w:t>70</w:t>
        </w:r>
        <w:r w:rsidR="006C65B1">
          <w:rPr>
            <w:webHidden/>
          </w:rPr>
          <w:fldChar w:fldCharType="end"/>
        </w:r>
      </w:hyperlink>
    </w:p>
    <w:p w14:paraId="5D4584C6" w14:textId="231AB640" w:rsidR="006C65B1" w:rsidRDefault="005C3777">
      <w:pPr>
        <w:pStyle w:val="Innehll2"/>
        <w:rPr>
          <w:rFonts w:asciiTheme="minorHAnsi" w:eastAsiaTheme="minorEastAsia" w:hAnsiTheme="minorHAnsi" w:cstheme="minorBidi"/>
          <w:sz w:val="22"/>
          <w:szCs w:val="22"/>
          <w:lang w:eastAsia="sv-SE"/>
        </w:rPr>
      </w:pPr>
      <w:hyperlink w:anchor="_Toc96533264" w:history="1">
        <w:r w:rsidR="006C65B1" w:rsidRPr="00852B19">
          <w:rPr>
            <w:rStyle w:val="Hyperlnk"/>
            <w:rFonts w:eastAsiaTheme="majorEastAsia"/>
          </w:rPr>
          <w:t>2.6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mönsterskyddslagen (1970:485)</w:t>
        </w:r>
        <w:r w:rsidR="006C65B1">
          <w:rPr>
            <w:webHidden/>
          </w:rPr>
          <w:tab/>
        </w:r>
        <w:r w:rsidR="006C65B1">
          <w:rPr>
            <w:webHidden/>
          </w:rPr>
          <w:fldChar w:fldCharType="begin"/>
        </w:r>
        <w:r w:rsidR="006C65B1">
          <w:rPr>
            <w:webHidden/>
          </w:rPr>
          <w:instrText xml:space="preserve"> PAGEREF _Toc96533264 \h </w:instrText>
        </w:r>
        <w:r w:rsidR="006C65B1">
          <w:rPr>
            <w:webHidden/>
          </w:rPr>
        </w:r>
        <w:r w:rsidR="006C65B1">
          <w:rPr>
            <w:webHidden/>
          </w:rPr>
          <w:fldChar w:fldCharType="separate"/>
        </w:r>
        <w:r w:rsidR="00D600A6">
          <w:rPr>
            <w:webHidden/>
          </w:rPr>
          <w:t>71</w:t>
        </w:r>
        <w:r w:rsidR="006C65B1">
          <w:rPr>
            <w:webHidden/>
          </w:rPr>
          <w:fldChar w:fldCharType="end"/>
        </w:r>
      </w:hyperlink>
    </w:p>
    <w:p w14:paraId="4F038CCD" w14:textId="24F2D0B5" w:rsidR="006C65B1" w:rsidRDefault="005C3777">
      <w:pPr>
        <w:pStyle w:val="Innehll2"/>
        <w:rPr>
          <w:rFonts w:asciiTheme="minorHAnsi" w:eastAsiaTheme="minorEastAsia" w:hAnsiTheme="minorHAnsi" w:cstheme="minorBidi"/>
          <w:sz w:val="22"/>
          <w:szCs w:val="22"/>
          <w:lang w:eastAsia="sv-SE"/>
        </w:rPr>
      </w:pPr>
      <w:hyperlink w:anchor="_Toc96533265" w:history="1">
        <w:r w:rsidR="006C65B1" w:rsidRPr="00852B19">
          <w:rPr>
            <w:rStyle w:val="Hyperlnk"/>
            <w:rFonts w:eastAsiaTheme="majorEastAsia"/>
          </w:rPr>
          <w:t>2.7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(1971:289) om allmänna förvaltningsdomstolar</w:t>
        </w:r>
        <w:r w:rsidR="006C65B1">
          <w:rPr>
            <w:webHidden/>
          </w:rPr>
          <w:tab/>
        </w:r>
        <w:r w:rsidR="006C65B1">
          <w:rPr>
            <w:webHidden/>
          </w:rPr>
          <w:fldChar w:fldCharType="begin"/>
        </w:r>
        <w:r w:rsidR="006C65B1">
          <w:rPr>
            <w:webHidden/>
          </w:rPr>
          <w:instrText xml:space="preserve"> PAGEREF _Toc96533265 \h </w:instrText>
        </w:r>
        <w:r w:rsidR="006C65B1">
          <w:rPr>
            <w:webHidden/>
          </w:rPr>
        </w:r>
        <w:r w:rsidR="006C65B1">
          <w:rPr>
            <w:webHidden/>
          </w:rPr>
          <w:fldChar w:fldCharType="separate"/>
        </w:r>
        <w:r w:rsidR="00D600A6">
          <w:rPr>
            <w:webHidden/>
          </w:rPr>
          <w:t>72</w:t>
        </w:r>
        <w:r w:rsidR="006C65B1">
          <w:rPr>
            <w:webHidden/>
          </w:rPr>
          <w:fldChar w:fldCharType="end"/>
        </w:r>
      </w:hyperlink>
    </w:p>
    <w:p w14:paraId="563D6B63" w14:textId="7AD6EF0F" w:rsidR="006C65B1" w:rsidRDefault="005C3777">
      <w:pPr>
        <w:pStyle w:val="Innehll2"/>
        <w:rPr>
          <w:rFonts w:asciiTheme="minorHAnsi" w:eastAsiaTheme="minorEastAsia" w:hAnsiTheme="minorHAnsi" w:cstheme="minorBidi"/>
          <w:sz w:val="22"/>
          <w:szCs w:val="22"/>
          <w:lang w:eastAsia="sv-SE"/>
        </w:rPr>
      </w:pPr>
      <w:hyperlink w:anchor="_Toc96533266" w:history="1">
        <w:r w:rsidR="006C65B1" w:rsidRPr="00852B19">
          <w:rPr>
            <w:rStyle w:val="Hyperlnk"/>
            <w:rFonts w:eastAsiaTheme="majorEastAsia"/>
          </w:rPr>
          <w:t>2.8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(1981:1104) om verksamheten hos vissa regionala alarmeringscentraler</w:t>
        </w:r>
        <w:r w:rsidR="006C65B1">
          <w:rPr>
            <w:webHidden/>
          </w:rPr>
          <w:tab/>
        </w:r>
        <w:r w:rsidR="006C65B1">
          <w:rPr>
            <w:webHidden/>
          </w:rPr>
          <w:fldChar w:fldCharType="begin"/>
        </w:r>
        <w:r w:rsidR="006C65B1">
          <w:rPr>
            <w:webHidden/>
          </w:rPr>
          <w:instrText xml:space="preserve"> PAGEREF _Toc96533266 \h </w:instrText>
        </w:r>
        <w:r w:rsidR="006C65B1">
          <w:rPr>
            <w:webHidden/>
          </w:rPr>
        </w:r>
        <w:r w:rsidR="006C65B1">
          <w:rPr>
            <w:webHidden/>
          </w:rPr>
          <w:fldChar w:fldCharType="separate"/>
        </w:r>
        <w:r w:rsidR="00D600A6">
          <w:rPr>
            <w:webHidden/>
          </w:rPr>
          <w:t>74</w:t>
        </w:r>
        <w:r w:rsidR="006C65B1">
          <w:rPr>
            <w:webHidden/>
          </w:rPr>
          <w:fldChar w:fldCharType="end"/>
        </w:r>
      </w:hyperlink>
    </w:p>
    <w:p w14:paraId="0D4DA9C8" w14:textId="2684091D" w:rsidR="006C65B1" w:rsidRDefault="005C3777">
      <w:pPr>
        <w:pStyle w:val="Innehll2"/>
        <w:rPr>
          <w:rFonts w:asciiTheme="minorHAnsi" w:eastAsiaTheme="minorEastAsia" w:hAnsiTheme="minorHAnsi" w:cstheme="minorBidi"/>
          <w:sz w:val="22"/>
          <w:szCs w:val="22"/>
          <w:lang w:eastAsia="sv-SE"/>
        </w:rPr>
      </w:pPr>
      <w:hyperlink w:anchor="_Toc96533267" w:history="1">
        <w:r w:rsidR="006C65B1" w:rsidRPr="00852B19">
          <w:rPr>
            <w:rStyle w:val="Hyperlnk"/>
            <w:rFonts w:eastAsiaTheme="majorEastAsia"/>
          </w:rPr>
          <w:t>2.9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(1992:1685) om skydd för kretsmönster för halvledarprodukter</w:t>
        </w:r>
        <w:r w:rsidR="006C65B1">
          <w:rPr>
            <w:webHidden/>
          </w:rPr>
          <w:tab/>
        </w:r>
        <w:r w:rsidR="006C65B1">
          <w:rPr>
            <w:webHidden/>
          </w:rPr>
          <w:fldChar w:fldCharType="begin"/>
        </w:r>
        <w:r w:rsidR="006C65B1">
          <w:rPr>
            <w:webHidden/>
          </w:rPr>
          <w:instrText xml:space="preserve"> PAGEREF _Toc96533267 \h </w:instrText>
        </w:r>
        <w:r w:rsidR="006C65B1">
          <w:rPr>
            <w:webHidden/>
          </w:rPr>
        </w:r>
        <w:r w:rsidR="006C65B1">
          <w:rPr>
            <w:webHidden/>
          </w:rPr>
          <w:fldChar w:fldCharType="separate"/>
        </w:r>
        <w:r w:rsidR="00D600A6">
          <w:rPr>
            <w:webHidden/>
          </w:rPr>
          <w:t>75</w:t>
        </w:r>
        <w:r w:rsidR="006C65B1">
          <w:rPr>
            <w:webHidden/>
          </w:rPr>
          <w:fldChar w:fldCharType="end"/>
        </w:r>
      </w:hyperlink>
    </w:p>
    <w:p w14:paraId="777717F3" w14:textId="6DCB6F7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68" w:history="1">
        <w:r w:rsidR="006C65B1" w:rsidRPr="00852B19">
          <w:rPr>
            <w:rStyle w:val="Hyperlnk"/>
            <w:rFonts w:eastAsiaTheme="majorEastAsia"/>
          </w:rPr>
          <w:t>2.10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växtförädlarrättslagen (1997:306)</w:t>
        </w:r>
        <w:r w:rsidR="006C65B1">
          <w:rPr>
            <w:webHidden/>
          </w:rPr>
          <w:tab/>
        </w:r>
        <w:r w:rsidR="006C65B1">
          <w:rPr>
            <w:webHidden/>
          </w:rPr>
          <w:fldChar w:fldCharType="begin"/>
        </w:r>
        <w:r w:rsidR="006C65B1">
          <w:rPr>
            <w:webHidden/>
          </w:rPr>
          <w:instrText xml:space="preserve"> PAGEREF _Toc96533268 \h </w:instrText>
        </w:r>
        <w:r w:rsidR="006C65B1">
          <w:rPr>
            <w:webHidden/>
          </w:rPr>
        </w:r>
        <w:r w:rsidR="006C65B1">
          <w:rPr>
            <w:webHidden/>
          </w:rPr>
          <w:fldChar w:fldCharType="separate"/>
        </w:r>
        <w:r w:rsidR="00D600A6">
          <w:rPr>
            <w:webHidden/>
          </w:rPr>
          <w:t>76</w:t>
        </w:r>
        <w:r w:rsidR="006C65B1">
          <w:rPr>
            <w:webHidden/>
          </w:rPr>
          <w:fldChar w:fldCharType="end"/>
        </w:r>
      </w:hyperlink>
    </w:p>
    <w:p w14:paraId="2EDEAB42" w14:textId="6AB14AC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69" w:history="1">
        <w:r w:rsidR="006C65B1" w:rsidRPr="00852B19">
          <w:rPr>
            <w:rStyle w:val="Hyperlnk"/>
            <w:rFonts w:eastAsiaTheme="majorEastAsia"/>
          </w:rPr>
          <w:t>2.11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(1998:31) om standarder för sändning av radio- och TV-signaler</w:t>
        </w:r>
        <w:r w:rsidR="006C65B1">
          <w:rPr>
            <w:webHidden/>
          </w:rPr>
          <w:tab/>
        </w:r>
        <w:r w:rsidR="006C65B1">
          <w:rPr>
            <w:webHidden/>
          </w:rPr>
          <w:fldChar w:fldCharType="begin"/>
        </w:r>
        <w:r w:rsidR="006C65B1">
          <w:rPr>
            <w:webHidden/>
          </w:rPr>
          <w:instrText xml:space="preserve"> PAGEREF _Toc96533269 \h </w:instrText>
        </w:r>
        <w:r w:rsidR="006C65B1">
          <w:rPr>
            <w:webHidden/>
          </w:rPr>
        </w:r>
        <w:r w:rsidR="006C65B1">
          <w:rPr>
            <w:webHidden/>
          </w:rPr>
          <w:fldChar w:fldCharType="separate"/>
        </w:r>
        <w:r w:rsidR="00D600A6">
          <w:rPr>
            <w:webHidden/>
          </w:rPr>
          <w:t>77</w:t>
        </w:r>
        <w:r w:rsidR="006C65B1">
          <w:rPr>
            <w:webHidden/>
          </w:rPr>
          <w:fldChar w:fldCharType="end"/>
        </w:r>
      </w:hyperlink>
    </w:p>
    <w:p w14:paraId="2F5CBEB2" w14:textId="702EEEB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0" w:history="1">
        <w:r w:rsidR="006C65B1" w:rsidRPr="00852B19">
          <w:rPr>
            <w:rStyle w:val="Hyperlnk"/>
            <w:rFonts w:eastAsiaTheme="majorEastAsia"/>
          </w:rPr>
          <w:t>2.12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(2006:449) om skydd för störningskänslig forskning</w:t>
        </w:r>
        <w:r w:rsidR="006C65B1">
          <w:rPr>
            <w:webHidden/>
          </w:rPr>
          <w:tab/>
        </w:r>
        <w:r w:rsidR="006C65B1">
          <w:rPr>
            <w:webHidden/>
          </w:rPr>
          <w:fldChar w:fldCharType="begin"/>
        </w:r>
        <w:r w:rsidR="006C65B1">
          <w:rPr>
            <w:webHidden/>
          </w:rPr>
          <w:instrText xml:space="preserve"> PAGEREF _Toc96533270 \h </w:instrText>
        </w:r>
        <w:r w:rsidR="006C65B1">
          <w:rPr>
            <w:webHidden/>
          </w:rPr>
        </w:r>
        <w:r w:rsidR="006C65B1">
          <w:rPr>
            <w:webHidden/>
          </w:rPr>
          <w:fldChar w:fldCharType="separate"/>
        </w:r>
        <w:r w:rsidR="00D600A6">
          <w:rPr>
            <w:webHidden/>
          </w:rPr>
          <w:t>79</w:t>
        </w:r>
        <w:r w:rsidR="006C65B1">
          <w:rPr>
            <w:webHidden/>
          </w:rPr>
          <w:fldChar w:fldCharType="end"/>
        </w:r>
      </w:hyperlink>
    </w:p>
    <w:p w14:paraId="140C8397" w14:textId="2220D9F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1" w:history="1">
        <w:r w:rsidR="006C65B1" w:rsidRPr="00852B19">
          <w:rPr>
            <w:rStyle w:val="Hyperlnk"/>
            <w:rFonts w:eastAsiaTheme="majorEastAsia"/>
          </w:rPr>
          <w:t>2.13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marknadsföringslagen (2008:486)</w:t>
        </w:r>
        <w:r w:rsidR="006C65B1">
          <w:rPr>
            <w:webHidden/>
          </w:rPr>
          <w:tab/>
        </w:r>
        <w:r w:rsidR="006C65B1">
          <w:rPr>
            <w:webHidden/>
          </w:rPr>
          <w:fldChar w:fldCharType="begin"/>
        </w:r>
        <w:r w:rsidR="006C65B1">
          <w:rPr>
            <w:webHidden/>
          </w:rPr>
          <w:instrText xml:space="preserve"> PAGEREF _Toc96533271 \h </w:instrText>
        </w:r>
        <w:r w:rsidR="006C65B1">
          <w:rPr>
            <w:webHidden/>
          </w:rPr>
        </w:r>
        <w:r w:rsidR="006C65B1">
          <w:rPr>
            <w:webHidden/>
          </w:rPr>
          <w:fldChar w:fldCharType="separate"/>
        </w:r>
        <w:r w:rsidR="00D600A6">
          <w:rPr>
            <w:webHidden/>
          </w:rPr>
          <w:t>80</w:t>
        </w:r>
        <w:r w:rsidR="006C65B1">
          <w:rPr>
            <w:webHidden/>
          </w:rPr>
          <w:fldChar w:fldCharType="end"/>
        </w:r>
      </w:hyperlink>
    </w:p>
    <w:p w14:paraId="3F20F1ED" w14:textId="06AB19B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2" w:history="1">
        <w:r w:rsidR="006C65B1" w:rsidRPr="00852B19">
          <w:rPr>
            <w:rStyle w:val="Hyperlnk"/>
            <w:rFonts w:eastAsiaTheme="majorEastAsia"/>
          </w:rPr>
          <w:t>2.14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(2008:717) om signalspaning i försvarsunderrättelseverksamhet</w:t>
        </w:r>
        <w:r w:rsidR="006C65B1">
          <w:rPr>
            <w:webHidden/>
          </w:rPr>
          <w:tab/>
        </w:r>
        <w:r w:rsidR="006C65B1">
          <w:rPr>
            <w:webHidden/>
          </w:rPr>
          <w:fldChar w:fldCharType="begin"/>
        </w:r>
        <w:r w:rsidR="006C65B1">
          <w:rPr>
            <w:webHidden/>
          </w:rPr>
          <w:instrText xml:space="preserve"> PAGEREF _Toc96533272 \h </w:instrText>
        </w:r>
        <w:r w:rsidR="006C65B1">
          <w:rPr>
            <w:webHidden/>
          </w:rPr>
        </w:r>
        <w:r w:rsidR="006C65B1">
          <w:rPr>
            <w:webHidden/>
          </w:rPr>
          <w:fldChar w:fldCharType="separate"/>
        </w:r>
        <w:r w:rsidR="00D600A6">
          <w:rPr>
            <w:webHidden/>
          </w:rPr>
          <w:t>81</w:t>
        </w:r>
        <w:r w:rsidR="006C65B1">
          <w:rPr>
            <w:webHidden/>
          </w:rPr>
          <w:fldChar w:fldCharType="end"/>
        </w:r>
      </w:hyperlink>
    </w:p>
    <w:p w14:paraId="6DEDE22B" w14:textId="2047CC4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3" w:history="1">
        <w:r w:rsidR="006C65B1" w:rsidRPr="00852B19">
          <w:rPr>
            <w:rStyle w:val="Hyperlnk"/>
            <w:rFonts w:eastAsiaTheme="majorEastAsia"/>
          </w:rPr>
          <w:t>2.15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offentlighets- och sekretesslagen (2009:400)</w:t>
        </w:r>
        <w:r w:rsidR="006C65B1">
          <w:rPr>
            <w:webHidden/>
          </w:rPr>
          <w:tab/>
        </w:r>
        <w:r w:rsidR="006C65B1">
          <w:rPr>
            <w:webHidden/>
          </w:rPr>
          <w:fldChar w:fldCharType="begin"/>
        </w:r>
        <w:r w:rsidR="006C65B1">
          <w:rPr>
            <w:webHidden/>
          </w:rPr>
          <w:instrText xml:space="preserve"> PAGEREF _Toc96533273 \h </w:instrText>
        </w:r>
        <w:r w:rsidR="006C65B1">
          <w:rPr>
            <w:webHidden/>
          </w:rPr>
        </w:r>
        <w:r w:rsidR="006C65B1">
          <w:rPr>
            <w:webHidden/>
          </w:rPr>
          <w:fldChar w:fldCharType="separate"/>
        </w:r>
        <w:r w:rsidR="00D600A6">
          <w:rPr>
            <w:webHidden/>
          </w:rPr>
          <w:t>82</w:t>
        </w:r>
        <w:r w:rsidR="006C65B1">
          <w:rPr>
            <w:webHidden/>
          </w:rPr>
          <w:fldChar w:fldCharType="end"/>
        </w:r>
      </w:hyperlink>
    </w:p>
    <w:p w14:paraId="5A0A79FD" w14:textId="1C6C7C1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4" w:history="1">
        <w:r w:rsidR="006C65B1" w:rsidRPr="00852B19">
          <w:rPr>
            <w:rStyle w:val="Hyperlnk"/>
            <w:rFonts w:eastAsiaTheme="majorEastAsia"/>
          </w:rPr>
          <w:t>2.16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luftfartslagen (2010:500)</w:t>
        </w:r>
        <w:r w:rsidR="006C65B1">
          <w:rPr>
            <w:webHidden/>
          </w:rPr>
          <w:tab/>
        </w:r>
        <w:r w:rsidR="006C65B1">
          <w:rPr>
            <w:webHidden/>
          </w:rPr>
          <w:fldChar w:fldCharType="begin"/>
        </w:r>
        <w:r w:rsidR="006C65B1">
          <w:rPr>
            <w:webHidden/>
          </w:rPr>
          <w:instrText xml:space="preserve"> PAGEREF _Toc96533274 \h </w:instrText>
        </w:r>
        <w:r w:rsidR="006C65B1">
          <w:rPr>
            <w:webHidden/>
          </w:rPr>
        </w:r>
        <w:r w:rsidR="006C65B1">
          <w:rPr>
            <w:webHidden/>
          </w:rPr>
          <w:fldChar w:fldCharType="separate"/>
        </w:r>
        <w:r w:rsidR="00D600A6">
          <w:rPr>
            <w:webHidden/>
          </w:rPr>
          <w:t>85</w:t>
        </w:r>
        <w:r w:rsidR="006C65B1">
          <w:rPr>
            <w:webHidden/>
          </w:rPr>
          <w:fldChar w:fldCharType="end"/>
        </w:r>
      </w:hyperlink>
    </w:p>
    <w:p w14:paraId="5EF6CE2D" w14:textId="27C7A9E7"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5" w:history="1">
        <w:r w:rsidR="006C65B1" w:rsidRPr="00852B19">
          <w:rPr>
            <w:rStyle w:val="Hyperlnk"/>
            <w:rFonts w:eastAsiaTheme="majorEastAsia"/>
          </w:rPr>
          <w:t>2.17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radio- och tv-lagen (2010:696)</w:t>
        </w:r>
        <w:r w:rsidR="006C65B1">
          <w:rPr>
            <w:webHidden/>
          </w:rPr>
          <w:tab/>
        </w:r>
        <w:r w:rsidR="006C65B1">
          <w:rPr>
            <w:webHidden/>
          </w:rPr>
          <w:fldChar w:fldCharType="begin"/>
        </w:r>
        <w:r w:rsidR="006C65B1">
          <w:rPr>
            <w:webHidden/>
          </w:rPr>
          <w:instrText xml:space="preserve"> PAGEREF _Toc96533275 \h </w:instrText>
        </w:r>
        <w:r w:rsidR="006C65B1">
          <w:rPr>
            <w:webHidden/>
          </w:rPr>
        </w:r>
        <w:r w:rsidR="006C65B1">
          <w:rPr>
            <w:webHidden/>
          </w:rPr>
          <w:fldChar w:fldCharType="separate"/>
        </w:r>
        <w:r w:rsidR="00D600A6">
          <w:rPr>
            <w:webHidden/>
          </w:rPr>
          <w:t>86</w:t>
        </w:r>
        <w:r w:rsidR="006C65B1">
          <w:rPr>
            <w:webHidden/>
          </w:rPr>
          <w:fldChar w:fldCharType="end"/>
        </w:r>
      </w:hyperlink>
    </w:p>
    <w:p w14:paraId="3D508A6F" w14:textId="4F96B97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6" w:history="1">
        <w:r w:rsidR="006C65B1" w:rsidRPr="00852B19">
          <w:rPr>
            <w:rStyle w:val="Hyperlnk"/>
            <w:rFonts w:eastAsiaTheme="majorEastAsia"/>
          </w:rPr>
          <w:t>2.18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(2010:751) om betaltjänster</w:t>
        </w:r>
        <w:r w:rsidR="006C65B1">
          <w:rPr>
            <w:webHidden/>
          </w:rPr>
          <w:tab/>
        </w:r>
        <w:r w:rsidR="006C65B1">
          <w:rPr>
            <w:webHidden/>
          </w:rPr>
          <w:fldChar w:fldCharType="begin"/>
        </w:r>
        <w:r w:rsidR="006C65B1">
          <w:rPr>
            <w:webHidden/>
          </w:rPr>
          <w:instrText xml:space="preserve"> PAGEREF _Toc96533276 \h </w:instrText>
        </w:r>
        <w:r w:rsidR="006C65B1">
          <w:rPr>
            <w:webHidden/>
          </w:rPr>
        </w:r>
        <w:r w:rsidR="006C65B1">
          <w:rPr>
            <w:webHidden/>
          </w:rPr>
          <w:fldChar w:fldCharType="separate"/>
        </w:r>
        <w:r w:rsidR="00D600A6">
          <w:rPr>
            <w:webHidden/>
          </w:rPr>
          <w:t>87</w:t>
        </w:r>
        <w:r w:rsidR="006C65B1">
          <w:rPr>
            <w:webHidden/>
          </w:rPr>
          <w:fldChar w:fldCharType="end"/>
        </w:r>
      </w:hyperlink>
    </w:p>
    <w:p w14:paraId="55DBA85A" w14:textId="7B4FFB1B"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7" w:history="1">
        <w:r w:rsidR="006C65B1" w:rsidRPr="00852B19">
          <w:rPr>
            <w:rStyle w:val="Hyperlnk"/>
            <w:rFonts w:eastAsiaTheme="majorEastAsia"/>
          </w:rPr>
          <w:t>2.19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varumärkeslagen (2010:1877)</w:t>
        </w:r>
        <w:r w:rsidR="006C65B1">
          <w:rPr>
            <w:webHidden/>
          </w:rPr>
          <w:tab/>
        </w:r>
        <w:r w:rsidR="006C65B1">
          <w:rPr>
            <w:webHidden/>
          </w:rPr>
          <w:fldChar w:fldCharType="begin"/>
        </w:r>
        <w:r w:rsidR="006C65B1">
          <w:rPr>
            <w:webHidden/>
          </w:rPr>
          <w:instrText xml:space="preserve"> PAGEREF _Toc96533277 \h </w:instrText>
        </w:r>
        <w:r w:rsidR="006C65B1">
          <w:rPr>
            <w:webHidden/>
          </w:rPr>
        </w:r>
        <w:r w:rsidR="006C65B1">
          <w:rPr>
            <w:webHidden/>
          </w:rPr>
          <w:fldChar w:fldCharType="separate"/>
        </w:r>
        <w:r w:rsidR="00D600A6">
          <w:rPr>
            <w:webHidden/>
          </w:rPr>
          <w:t>88</w:t>
        </w:r>
        <w:r w:rsidR="006C65B1">
          <w:rPr>
            <w:webHidden/>
          </w:rPr>
          <w:fldChar w:fldCharType="end"/>
        </w:r>
      </w:hyperlink>
    </w:p>
    <w:p w14:paraId="66D67157" w14:textId="3609871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8" w:history="1">
        <w:r w:rsidR="006C65B1" w:rsidRPr="00852B19">
          <w:rPr>
            <w:rStyle w:val="Hyperlnk"/>
            <w:rFonts w:eastAsiaTheme="majorEastAsia"/>
          </w:rPr>
          <w:t>2.20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(2012:278) om inhämtning av uppgifter om elektronisk kommunikation i de brottsbekämpande myndigheternas underrättelseverksamhet</w:t>
        </w:r>
        <w:r w:rsidR="006C65B1">
          <w:rPr>
            <w:webHidden/>
          </w:rPr>
          <w:tab/>
        </w:r>
        <w:r w:rsidR="006C65B1">
          <w:rPr>
            <w:webHidden/>
          </w:rPr>
          <w:fldChar w:fldCharType="begin"/>
        </w:r>
        <w:r w:rsidR="006C65B1">
          <w:rPr>
            <w:webHidden/>
          </w:rPr>
          <w:instrText xml:space="preserve"> PAGEREF _Toc96533278 \h </w:instrText>
        </w:r>
        <w:r w:rsidR="006C65B1">
          <w:rPr>
            <w:webHidden/>
          </w:rPr>
        </w:r>
        <w:r w:rsidR="006C65B1">
          <w:rPr>
            <w:webHidden/>
          </w:rPr>
          <w:fldChar w:fldCharType="separate"/>
        </w:r>
        <w:r w:rsidR="00D600A6">
          <w:rPr>
            <w:webHidden/>
          </w:rPr>
          <w:t>89</w:t>
        </w:r>
        <w:r w:rsidR="006C65B1">
          <w:rPr>
            <w:webHidden/>
          </w:rPr>
          <w:fldChar w:fldCharType="end"/>
        </w:r>
      </w:hyperlink>
    </w:p>
    <w:p w14:paraId="4BC6FEFB" w14:textId="3B2FEDD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79" w:history="1">
        <w:r w:rsidR="006C65B1" w:rsidRPr="00852B19">
          <w:rPr>
            <w:rStyle w:val="Hyperlnk"/>
            <w:rFonts w:eastAsiaTheme="majorEastAsia"/>
          </w:rPr>
          <w:t>2.21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(2013:315) om intelligenta transportsystem vid vägtransporter</w:t>
        </w:r>
        <w:r w:rsidR="006C65B1">
          <w:rPr>
            <w:webHidden/>
          </w:rPr>
          <w:tab/>
        </w:r>
        <w:r w:rsidR="006C65B1">
          <w:rPr>
            <w:webHidden/>
          </w:rPr>
          <w:fldChar w:fldCharType="begin"/>
        </w:r>
        <w:r w:rsidR="006C65B1">
          <w:rPr>
            <w:webHidden/>
          </w:rPr>
          <w:instrText xml:space="preserve"> PAGEREF _Toc96533279 \h </w:instrText>
        </w:r>
        <w:r w:rsidR="006C65B1">
          <w:rPr>
            <w:webHidden/>
          </w:rPr>
        </w:r>
        <w:r w:rsidR="006C65B1">
          <w:rPr>
            <w:webHidden/>
          </w:rPr>
          <w:fldChar w:fldCharType="separate"/>
        </w:r>
        <w:r w:rsidR="00D600A6">
          <w:rPr>
            <w:webHidden/>
          </w:rPr>
          <w:t>90</w:t>
        </w:r>
        <w:r w:rsidR="006C65B1">
          <w:rPr>
            <w:webHidden/>
          </w:rPr>
          <w:fldChar w:fldCharType="end"/>
        </w:r>
      </w:hyperlink>
    </w:p>
    <w:p w14:paraId="2C30BE00" w14:textId="308DEDE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0" w:history="1">
        <w:r w:rsidR="006C65B1" w:rsidRPr="00852B19">
          <w:rPr>
            <w:rStyle w:val="Hyperlnk"/>
            <w:rFonts w:eastAsiaTheme="majorEastAsia"/>
          </w:rPr>
          <w:t>2.22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radioutrustningslagen (2016:392)</w:t>
        </w:r>
        <w:r w:rsidR="006C65B1">
          <w:rPr>
            <w:webHidden/>
          </w:rPr>
          <w:tab/>
        </w:r>
        <w:r w:rsidR="006C65B1">
          <w:rPr>
            <w:webHidden/>
          </w:rPr>
          <w:fldChar w:fldCharType="begin"/>
        </w:r>
        <w:r w:rsidR="006C65B1">
          <w:rPr>
            <w:webHidden/>
          </w:rPr>
          <w:instrText xml:space="preserve"> PAGEREF _Toc96533280 \h </w:instrText>
        </w:r>
        <w:r w:rsidR="006C65B1">
          <w:rPr>
            <w:webHidden/>
          </w:rPr>
        </w:r>
        <w:r w:rsidR="006C65B1">
          <w:rPr>
            <w:webHidden/>
          </w:rPr>
          <w:fldChar w:fldCharType="separate"/>
        </w:r>
        <w:r w:rsidR="00D600A6">
          <w:rPr>
            <w:webHidden/>
          </w:rPr>
          <w:t>91</w:t>
        </w:r>
        <w:r w:rsidR="006C65B1">
          <w:rPr>
            <w:webHidden/>
          </w:rPr>
          <w:fldChar w:fldCharType="end"/>
        </w:r>
      </w:hyperlink>
    </w:p>
    <w:p w14:paraId="64F5BF2B" w14:textId="28EE851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1" w:history="1">
        <w:r w:rsidR="006C65B1" w:rsidRPr="00852B19">
          <w:rPr>
            <w:rStyle w:val="Hyperlnk"/>
            <w:rFonts w:eastAsiaTheme="majorEastAsia"/>
          </w:rPr>
          <w:t>2.23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(2016:534) om åtgärder för utbyggnad av bredbandsnät</w:t>
        </w:r>
        <w:r w:rsidR="006C65B1">
          <w:rPr>
            <w:webHidden/>
          </w:rPr>
          <w:tab/>
        </w:r>
        <w:r w:rsidR="006C65B1">
          <w:rPr>
            <w:webHidden/>
          </w:rPr>
          <w:fldChar w:fldCharType="begin"/>
        </w:r>
        <w:r w:rsidR="006C65B1">
          <w:rPr>
            <w:webHidden/>
          </w:rPr>
          <w:instrText xml:space="preserve"> PAGEREF _Toc96533281 \h </w:instrText>
        </w:r>
        <w:r w:rsidR="006C65B1">
          <w:rPr>
            <w:webHidden/>
          </w:rPr>
        </w:r>
        <w:r w:rsidR="006C65B1">
          <w:rPr>
            <w:webHidden/>
          </w:rPr>
          <w:fldChar w:fldCharType="separate"/>
        </w:r>
        <w:r w:rsidR="00D600A6">
          <w:rPr>
            <w:webHidden/>
          </w:rPr>
          <w:t>93</w:t>
        </w:r>
        <w:r w:rsidR="006C65B1">
          <w:rPr>
            <w:webHidden/>
          </w:rPr>
          <w:fldChar w:fldCharType="end"/>
        </w:r>
      </w:hyperlink>
    </w:p>
    <w:p w14:paraId="42B3C52A" w14:textId="54CD8C3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2" w:history="1">
        <w:r w:rsidR="006C65B1" w:rsidRPr="00852B19">
          <w:rPr>
            <w:rStyle w:val="Hyperlnk"/>
            <w:rFonts w:eastAsiaTheme="majorEastAsia"/>
          </w:rPr>
          <w:t>2.24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(2016:1145) om offentlig upphandling</w:t>
        </w:r>
        <w:r w:rsidR="006C65B1">
          <w:rPr>
            <w:webHidden/>
          </w:rPr>
          <w:tab/>
        </w:r>
        <w:r w:rsidR="006C65B1">
          <w:rPr>
            <w:webHidden/>
          </w:rPr>
          <w:fldChar w:fldCharType="begin"/>
        </w:r>
        <w:r w:rsidR="006C65B1">
          <w:rPr>
            <w:webHidden/>
          </w:rPr>
          <w:instrText xml:space="preserve"> PAGEREF _Toc96533282 \h </w:instrText>
        </w:r>
        <w:r w:rsidR="006C65B1">
          <w:rPr>
            <w:webHidden/>
          </w:rPr>
        </w:r>
        <w:r w:rsidR="006C65B1">
          <w:rPr>
            <w:webHidden/>
          </w:rPr>
          <w:fldChar w:fldCharType="separate"/>
        </w:r>
        <w:r w:rsidR="00D600A6">
          <w:rPr>
            <w:webHidden/>
          </w:rPr>
          <w:t>96</w:t>
        </w:r>
        <w:r w:rsidR="006C65B1">
          <w:rPr>
            <w:webHidden/>
          </w:rPr>
          <w:fldChar w:fldCharType="end"/>
        </w:r>
      </w:hyperlink>
    </w:p>
    <w:p w14:paraId="059FAF5B" w14:textId="6278AF47"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3" w:history="1">
        <w:r w:rsidR="006C65B1" w:rsidRPr="00852B19">
          <w:rPr>
            <w:rStyle w:val="Hyperlnk"/>
            <w:rFonts w:eastAsiaTheme="majorEastAsia"/>
          </w:rPr>
          <w:t>2.25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(2016:1147) om upphandling av koncessioner</w:t>
        </w:r>
        <w:r w:rsidR="006C65B1">
          <w:rPr>
            <w:webHidden/>
          </w:rPr>
          <w:tab/>
        </w:r>
        <w:r w:rsidR="006C65B1">
          <w:rPr>
            <w:webHidden/>
          </w:rPr>
          <w:fldChar w:fldCharType="begin"/>
        </w:r>
        <w:r w:rsidR="006C65B1">
          <w:rPr>
            <w:webHidden/>
          </w:rPr>
          <w:instrText xml:space="preserve"> PAGEREF _Toc96533283 \h </w:instrText>
        </w:r>
        <w:r w:rsidR="006C65B1">
          <w:rPr>
            <w:webHidden/>
          </w:rPr>
        </w:r>
        <w:r w:rsidR="006C65B1">
          <w:rPr>
            <w:webHidden/>
          </w:rPr>
          <w:fldChar w:fldCharType="separate"/>
        </w:r>
        <w:r w:rsidR="00D600A6">
          <w:rPr>
            <w:webHidden/>
          </w:rPr>
          <w:t>97</w:t>
        </w:r>
        <w:r w:rsidR="006C65B1">
          <w:rPr>
            <w:webHidden/>
          </w:rPr>
          <w:fldChar w:fldCharType="end"/>
        </w:r>
      </w:hyperlink>
    </w:p>
    <w:p w14:paraId="5A16FA64" w14:textId="57EB1B3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4" w:history="1">
        <w:r w:rsidR="006C65B1" w:rsidRPr="00852B19">
          <w:rPr>
            <w:rStyle w:val="Hyperlnk"/>
            <w:rFonts w:eastAsiaTheme="majorEastAsia"/>
          </w:rPr>
          <w:t>2.26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(2016:1306) med kompletterande bestämmelser till EU:s marknadsmissbruksförordning</w:t>
        </w:r>
        <w:r w:rsidR="006C65B1">
          <w:rPr>
            <w:webHidden/>
          </w:rPr>
          <w:tab/>
        </w:r>
        <w:r w:rsidR="006C65B1">
          <w:rPr>
            <w:webHidden/>
          </w:rPr>
          <w:fldChar w:fldCharType="begin"/>
        </w:r>
        <w:r w:rsidR="006C65B1">
          <w:rPr>
            <w:webHidden/>
          </w:rPr>
          <w:instrText xml:space="preserve"> PAGEREF _Toc96533284 \h </w:instrText>
        </w:r>
        <w:r w:rsidR="006C65B1">
          <w:rPr>
            <w:webHidden/>
          </w:rPr>
        </w:r>
        <w:r w:rsidR="006C65B1">
          <w:rPr>
            <w:webHidden/>
          </w:rPr>
          <w:fldChar w:fldCharType="separate"/>
        </w:r>
        <w:r w:rsidR="00D600A6">
          <w:rPr>
            <w:webHidden/>
          </w:rPr>
          <w:t>98</w:t>
        </w:r>
        <w:r w:rsidR="006C65B1">
          <w:rPr>
            <w:webHidden/>
          </w:rPr>
          <w:fldChar w:fldCharType="end"/>
        </w:r>
      </w:hyperlink>
    </w:p>
    <w:p w14:paraId="3E90C158" w14:textId="3A02265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5" w:history="1">
        <w:r w:rsidR="006C65B1" w:rsidRPr="00852B19">
          <w:rPr>
            <w:rStyle w:val="Hyperlnk"/>
            <w:rFonts w:eastAsiaTheme="majorEastAsia"/>
          </w:rPr>
          <w:t>2.27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(2018:1174) om informationssäkerhet för samhällsviktiga och digitala tjänster</w:t>
        </w:r>
        <w:r w:rsidR="006C65B1">
          <w:rPr>
            <w:webHidden/>
          </w:rPr>
          <w:tab/>
        </w:r>
        <w:r w:rsidR="006C65B1">
          <w:rPr>
            <w:webHidden/>
          </w:rPr>
          <w:fldChar w:fldCharType="begin"/>
        </w:r>
        <w:r w:rsidR="006C65B1">
          <w:rPr>
            <w:webHidden/>
          </w:rPr>
          <w:instrText xml:space="preserve"> PAGEREF _Toc96533285 \h </w:instrText>
        </w:r>
        <w:r w:rsidR="006C65B1">
          <w:rPr>
            <w:webHidden/>
          </w:rPr>
        </w:r>
        <w:r w:rsidR="006C65B1">
          <w:rPr>
            <w:webHidden/>
          </w:rPr>
          <w:fldChar w:fldCharType="separate"/>
        </w:r>
        <w:r w:rsidR="00D600A6">
          <w:rPr>
            <w:webHidden/>
          </w:rPr>
          <w:t>99</w:t>
        </w:r>
        <w:r w:rsidR="006C65B1">
          <w:rPr>
            <w:webHidden/>
          </w:rPr>
          <w:fldChar w:fldCharType="end"/>
        </w:r>
      </w:hyperlink>
    </w:p>
    <w:p w14:paraId="52561FD7" w14:textId="27C6CA6B"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6" w:history="1">
        <w:r w:rsidR="006C65B1" w:rsidRPr="00852B19">
          <w:rPr>
            <w:rStyle w:val="Hyperlnk"/>
            <w:rFonts w:eastAsiaTheme="majorEastAsia"/>
          </w:rPr>
          <w:t>2.28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(2018:1653) om företagsnamn</w:t>
        </w:r>
        <w:r w:rsidR="006C65B1">
          <w:rPr>
            <w:webHidden/>
          </w:rPr>
          <w:tab/>
        </w:r>
        <w:r w:rsidR="006C65B1">
          <w:rPr>
            <w:webHidden/>
          </w:rPr>
          <w:fldChar w:fldCharType="begin"/>
        </w:r>
        <w:r w:rsidR="006C65B1">
          <w:rPr>
            <w:webHidden/>
          </w:rPr>
          <w:instrText xml:space="preserve"> PAGEREF _Toc96533286 \h </w:instrText>
        </w:r>
        <w:r w:rsidR="006C65B1">
          <w:rPr>
            <w:webHidden/>
          </w:rPr>
        </w:r>
        <w:r w:rsidR="006C65B1">
          <w:rPr>
            <w:webHidden/>
          </w:rPr>
          <w:fldChar w:fldCharType="separate"/>
        </w:r>
        <w:r w:rsidR="00D600A6">
          <w:rPr>
            <w:webHidden/>
          </w:rPr>
          <w:t>101</w:t>
        </w:r>
        <w:r w:rsidR="006C65B1">
          <w:rPr>
            <w:webHidden/>
          </w:rPr>
          <w:fldChar w:fldCharType="end"/>
        </w:r>
      </w:hyperlink>
    </w:p>
    <w:p w14:paraId="4D1050E6" w14:textId="4B56AE1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87" w:history="1">
        <w:r w:rsidR="006C65B1" w:rsidRPr="00852B19">
          <w:rPr>
            <w:rStyle w:val="Hyperlnk"/>
            <w:rFonts w:eastAsiaTheme="majorEastAsia"/>
          </w:rPr>
          <w:t>2.29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 till lag om ändring i lagen (2020:62) om hemlig dataavläsning</w:t>
        </w:r>
        <w:r w:rsidR="006C65B1">
          <w:rPr>
            <w:webHidden/>
          </w:rPr>
          <w:tab/>
        </w:r>
        <w:r w:rsidR="006C65B1">
          <w:rPr>
            <w:webHidden/>
          </w:rPr>
          <w:fldChar w:fldCharType="begin"/>
        </w:r>
        <w:r w:rsidR="006C65B1">
          <w:rPr>
            <w:webHidden/>
          </w:rPr>
          <w:instrText xml:space="preserve"> PAGEREF _Toc96533287 \h </w:instrText>
        </w:r>
        <w:r w:rsidR="006C65B1">
          <w:rPr>
            <w:webHidden/>
          </w:rPr>
        </w:r>
        <w:r w:rsidR="006C65B1">
          <w:rPr>
            <w:webHidden/>
          </w:rPr>
          <w:fldChar w:fldCharType="separate"/>
        </w:r>
        <w:r w:rsidR="00D600A6">
          <w:rPr>
            <w:webHidden/>
          </w:rPr>
          <w:t>102</w:t>
        </w:r>
        <w:r w:rsidR="006C65B1">
          <w:rPr>
            <w:webHidden/>
          </w:rPr>
          <w:fldChar w:fldCharType="end"/>
        </w:r>
      </w:hyperlink>
    </w:p>
    <w:p w14:paraId="05FC6093" w14:textId="240DD089" w:rsidR="006C65B1" w:rsidRDefault="005C3777">
      <w:pPr>
        <w:pStyle w:val="Innehll1"/>
        <w:rPr>
          <w:rFonts w:asciiTheme="minorHAnsi" w:eastAsiaTheme="minorEastAsia" w:hAnsiTheme="minorHAnsi"/>
          <w:sz w:val="22"/>
          <w:lang w:eastAsia="sv-SE"/>
        </w:rPr>
      </w:pPr>
      <w:hyperlink w:anchor="_Toc96533288" w:history="1">
        <w:r w:rsidR="006C65B1" w:rsidRPr="00852B19">
          <w:rPr>
            <w:rStyle w:val="Hyperlnk"/>
          </w:rPr>
          <w:t>3</w:t>
        </w:r>
        <w:r w:rsidR="006C65B1">
          <w:rPr>
            <w:rFonts w:asciiTheme="minorHAnsi" w:eastAsiaTheme="minorEastAsia" w:hAnsiTheme="minorHAnsi"/>
            <w:sz w:val="22"/>
            <w:lang w:eastAsia="sv-SE"/>
          </w:rPr>
          <w:tab/>
        </w:r>
        <w:r w:rsidR="006C65B1" w:rsidRPr="00852B19">
          <w:rPr>
            <w:rStyle w:val="Hyperlnk"/>
          </w:rPr>
          <w:t>Ärendet och dess beredning</w:t>
        </w:r>
        <w:r w:rsidR="006C65B1">
          <w:rPr>
            <w:webHidden/>
          </w:rPr>
          <w:tab/>
        </w:r>
        <w:r w:rsidR="006C65B1">
          <w:rPr>
            <w:webHidden/>
          </w:rPr>
          <w:fldChar w:fldCharType="begin"/>
        </w:r>
        <w:r w:rsidR="006C65B1">
          <w:rPr>
            <w:webHidden/>
          </w:rPr>
          <w:instrText xml:space="preserve"> PAGEREF _Toc96533288 \h </w:instrText>
        </w:r>
        <w:r w:rsidR="006C65B1">
          <w:rPr>
            <w:webHidden/>
          </w:rPr>
        </w:r>
        <w:r w:rsidR="006C65B1">
          <w:rPr>
            <w:webHidden/>
          </w:rPr>
          <w:fldChar w:fldCharType="separate"/>
        </w:r>
        <w:r w:rsidR="00D600A6">
          <w:rPr>
            <w:webHidden/>
          </w:rPr>
          <w:t>103</w:t>
        </w:r>
        <w:r w:rsidR="006C65B1">
          <w:rPr>
            <w:webHidden/>
          </w:rPr>
          <w:fldChar w:fldCharType="end"/>
        </w:r>
      </w:hyperlink>
    </w:p>
    <w:p w14:paraId="3E1192C9" w14:textId="7108792E" w:rsidR="006C65B1" w:rsidRDefault="005C3777">
      <w:pPr>
        <w:pStyle w:val="Innehll1"/>
        <w:rPr>
          <w:rFonts w:asciiTheme="minorHAnsi" w:eastAsiaTheme="minorEastAsia" w:hAnsiTheme="minorHAnsi"/>
          <w:sz w:val="22"/>
          <w:lang w:eastAsia="sv-SE"/>
        </w:rPr>
      </w:pPr>
      <w:hyperlink w:anchor="_Toc96533289" w:history="1">
        <w:r w:rsidR="006C65B1" w:rsidRPr="00852B19">
          <w:rPr>
            <w:rStyle w:val="Hyperlnk"/>
          </w:rPr>
          <w:t>4</w:t>
        </w:r>
        <w:r w:rsidR="006C65B1">
          <w:rPr>
            <w:rFonts w:asciiTheme="minorHAnsi" w:eastAsiaTheme="minorEastAsia" w:hAnsiTheme="minorHAnsi"/>
            <w:sz w:val="22"/>
            <w:lang w:eastAsia="sv-SE"/>
          </w:rPr>
          <w:tab/>
        </w:r>
        <w:r w:rsidR="006C65B1" w:rsidRPr="00852B19">
          <w:rPr>
            <w:rStyle w:val="Hyperlnk"/>
          </w:rPr>
          <w:t>EU-direktivet om inrättande av en europeisk kodex för elektronisk kommunikation</w:t>
        </w:r>
        <w:r w:rsidR="006C65B1">
          <w:rPr>
            <w:webHidden/>
          </w:rPr>
          <w:tab/>
        </w:r>
        <w:r w:rsidR="006C65B1">
          <w:rPr>
            <w:webHidden/>
          </w:rPr>
          <w:fldChar w:fldCharType="begin"/>
        </w:r>
        <w:r w:rsidR="006C65B1">
          <w:rPr>
            <w:webHidden/>
          </w:rPr>
          <w:instrText xml:space="preserve"> PAGEREF _Toc96533289 \h </w:instrText>
        </w:r>
        <w:r w:rsidR="006C65B1">
          <w:rPr>
            <w:webHidden/>
          </w:rPr>
        </w:r>
        <w:r w:rsidR="006C65B1">
          <w:rPr>
            <w:webHidden/>
          </w:rPr>
          <w:fldChar w:fldCharType="separate"/>
        </w:r>
        <w:r w:rsidR="00D600A6">
          <w:rPr>
            <w:webHidden/>
          </w:rPr>
          <w:t>104</w:t>
        </w:r>
        <w:r w:rsidR="006C65B1">
          <w:rPr>
            <w:webHidden/>
          </w:rPr>
          <w:fldChar w:fldCharType="end"/>
        </w:r>
      </w:hyperlink>
    </w:p>
    <w:p w14:paraId="43390961" w14:textId="41CA32A2" w:rsidR="006C65B1" w:rsidRDefault="005C3777">
      <w:pPr>
        <w:pStyle w:val="Innehll1"/>
        <w:rPr>
          <w:rFonts w:asciiTheme="minorHAnsi" w:eastAsiaTheme="minorEastAsia" w:hAnsiTheme="minorHAnsi"/>
          <w:sz w:val="22"/>
          <w:lang w:eastAsia="sv-SE"/>
        </w:rPr>
      </w:pPr>
      <w:hyperlink w:anchor="_Toc96533290" w:history="1">
        <w:r w:rsidR="006C65B1" w:rsidRPr="00852B19">
          <w:rPr>
            <w:rStyle w:val="Hyperlnk"/>
          </w:rPr>
          <w:t>5</w:t>
        </w:r>
        <w:r w:rsidR="006C65B1">
          <w:rPr>
            <w:rFonts w:asciiTheme="minorHAnsi" w:eastAsiaTheme="minorEastAsia" w:hAnsiTheme="minorHAnsi"/>
            <w:sz w:val="22"/>
            <w:lang w:eastAsia="sv-SE"/>
          </w:rPr>
          <w:tab/>
        </w:r>
        <w:r w:rsidR="006C65B1" w:rsidRPr="00852B19">
          <w:rPr>
            <w:rStyle w:val="Hyperlnk"/>
          </w:rPr>
          <w:t>Rättsliga utgångspunkter</w:t>
        </w:r>
        <w:r w:rsidR="006C65B1">
          <w:rPr>
            <w:webHidden/>
          </w:rPr>
          <w:tab/>
        </w:r>
        <w:r w:rsidR="006C65B1">
          <w:rPr>
            <w:webHidden/>
          </w:rPr>
          <w:fldChar w:fldCharType="begin"/>
        </w:r>
        <w:r w:rsidR="006C65B1">
          <w:rPr>
            <w:webHidden/>
          </w:rPr>
          <w:instrText xml:space="preserve"> PAGEREF _Toc96533290 \h </w:instrText>
        </w:r>
        <w:r w:rsidR="006C65B1">
          <w:rPr>
            <w:webHidden/>
          </w:rPr>
        </w:r>
        <w:r w:rsidR="006C65B1">
          <w:rPr>
            <w:webHidden/>
          </w:rPr>
          <w:fldChar w:fldCharType="separate"/>
        </w:r>
        <w:r w:rsidR="00D600A6">
          <w:rPr>
            <w:webHidden/>
          </w:rPr>
          <w:t>107</w:t>
        </w:r>
        <w:r w:rsidR="006C65B1">
          <w:rPr>
            <w:webHidden/>
          </w:rPr>
          <w:fldChar w:fldCharType="end"/>
        </w:r>
      </w:hyperlink>
    </w:p>
    <w:p w14:paraId="7E299857" w14:textId="57DFA11F" w:rsidR="006C65B1" w:rsidRDefault="005C3777">
      <w:pPr>
        <w:pStyle w:val="Innehll1"/>
        <w:rPr>
          <w:rFonts w:asciiTheme="minorHAnsi" w:eastAsiaTheme="minorEastAsia" w:hAnsiTheme="minorHAnsi"/>
          <w:sz w:val="22"/>
          <w:lang w:eastAsia="sv-SE"/>
        </w:rPr>
      </w:pPr>
      <w:hyperlink w:anchor="_Toc96533291" w:history="1">
        <w:r w:rsidR="006C65B1" w:rsidRPr="00852B19">
          <w:rPr>
            <w:rStyle w:val="Hyperlnk"/>
          </w:rPr>
          <w:t>6</w:t>
        </w:r>
        <w:r w:rsidR="006C65B1">
          <w:rPr>
            <w:rFonts w:asciiTheme="minorHAnsi" w:eastAsiaTheme="minorEastAsia" w:hAnsiTheme="minorHAnsi"/>
            <w:sz w:val="22"/>
            <w:lang w:eastAsia="sv-SE"/>
          </w:rPr>
          <w:tab/>
        </w:r>
        <w:r w:rsidR="006C65B1" w:rsidRPr="00852B19">
          <w:rPr>
            <w:rStyle w:val="Hyperlnk"/>
          </w:rPr>
          <w:t>En ny lag om elektronisk kommunikation</w:t>
        </w:r>
        <w:r w:rsidR="006C65B1">
          <w:rPr>
            <w:webHidden/>
          </w:rPr>
          <w:tab/>
        </w:r>
        <w:r w:rsidR="006C65B1">
          <w:rPr>
            <w:webHidden/>
          </w:rPr>
          <w:fldChar w:fldCharType="begin"/>
        </w:r>
        <w:r w:rsidR="006C65B1">
          <w:rPr>
            <w:webHidden/>
          </w:rPr>
          <w:instrText xml:space="preserve"> PAGEREF _Toc96533291 \h </w:instrText>
        </w:r>
        <w:r w:rsidR="006C65B1">
          <w:rPr>
            <w:webHidden/>
          </w:rPr>
        </w:r>
        <w:r w:rsidR="006C65B1">
          <w:rPr>
            <w:webHidden/>
          </w:rPr>
          <w:fldChar w:fldCharType="separate"/>
        </w:r>
        <w:r w:rsidR="00D600A6">
          <w:rPr>
            <w:webHidden/>
          </w:rPr>
          <w:t>114</w:t>
        </w:r>
        <w:r w:rsidR="006C65B1">
          <w:rPr>
            <w:webHidden/>
          </w:rPr>
          <w:fldChar w:fldCharType="end"/>
        </w:r>
      </w:hyperlink>
    </w:p>
    <w:p w14:paraId="1CC63419" w14:textId="7A18CD90" w:rsidR="006C65B1" w:rsidRDefault="005C3777">
      <w:pPr>
        <w:pStyle w:val="Innehll1"/>
        <w:rPr>
          <w:rFonts w:asciiTheme="minorHAnsi" w:eastAsiaTheme="minorEastAsia" w:hAnsiTheme="minorHAnsi"/>
          <w:sz w:val="22"/>
          <w:lang w:eastAsia="sv-SE"/>
        </w:rPr>
      </w:pPr>
      <w:hyperlink w:anchor="_Toc96533292" w:history="1">
        <w:r w:rsidR="006C65B1" w:rsidRPr="00852B19">
          <w:rPr>
            <w:rStyle w:val="Hyperlnk"/>
          </w:rPr>
          <w:t>7</w:t>
        </w:r>
        <w:r w:rsidR="006C65B1">
          <w:rPr>
            <w:rFonts w:asciiTheme="minorHAnsi" w:eastAsiaTheme="minorEastAsia" w:hAnsiTheme="minorHAnsi"/>
            <w:sz w:val="22"/>
            <w:lang w:eastAsia="sv-SE"/>
          </w:rPr>
          <w:tab/>
        </w:r>
        <w:r w:rsidR="006C65B1" w:rsidRPr="00852B19">
          <w:rPr>
            <w:rStyle w:val="Hyperlnk"/>
          </w:rPr>
          <w:t>Lagens syfte</w:t>
        </w:r>
        <w:r w:rsidR="006C65B1">
          <w:rPr>
            <w:webHidden/>
          </w:rPr>
          <w:tab/>
        </w:r>
        <w:r w:rsidR="006C65B1">
          <w:rPr>
            <w:webHidden/>
          </w:rPr>
          <w:fldChar w:fldCharType="begin"/>
        </w:r>
        <w:r w:rsidR="006C65B1">
          <w:rPr>
            <w:webHidden/>
          </w:rPr>
          <w:instrText xml:space="preserve"> PAGEREF _Toc96533292 \h </w:instrText>
        </w:r>
        <w:r w:rsidR="006C65B1">
          <w:rPr>
            <w:webHidden/>
          </w:rPr>
        </w:r>
        <w:r w:rsidR="006C65B1">
          <w:rPr>
            <w:webHidden/>
          </w:rPr>
          <w:fldChar w:fldCharType="separate"/>
        </w:r>
        <w:r w:rsidR="00D600A6">
          <w:rPr>
            <w:webHidden/>
          </w:rPr>
          <w:t>115</w:t>
        </w:r>
        <w:r w:rsidR="006C65B1">
          <w:rPr>
            <w:webHidden/>
          </w:rPr>
          <w:fldChar w:fldCharType="end"/>
        </w:r>
      </w:hyperlink>
    </w:p>
    <w:p w14:paraId="7AC96B89" w14:textId="1AB19F9D" w:rsidR="006C65B1" w:rsidRDefault="005C3777">
      <w:pPr>
        <w:pStyle w:val="Innehll1"/>
        <w:rPr>
          <w:rFonts w:asciiTheme="minorHAnsi" w:eastAsiaTheme="minorEastAsia" w:hAnsiTheme="minorHAnsi"/>
          <w:sz w:val="22"/>
          <w:lang w:eastAsia="sv-SE"/>
        </w:rPr>
      </w:pPr>
      <w:hyperlink w:anchor="_Toc96533293" w:history="1">
        <w:r w:rsidR="006C65B1" w:rsidRPr="00852B19">
          <w:rPr>
            <w:rStyle w:val="Hyperlnk"/>
          </w:rPr>
          <w:t>8</w:t>
        </w:r>
        <w:r w:rsidR="006C65B1">
          <w:rPr>
            <w:rFonts w:asciiTheme="minorHAnsi" w:eastAsiaTheme="minorEastAsia" w:hAnsiTheme="minorHAnsi"/>
            <w:sz w:val="22"/>
            <w:lang w:eastAsia="sv-SE"/>
          </w:rPr>
          <w:tab/>
        </w:r>
        <w:r w:rsidR="006C65B1" w:rsidRPr="00852B19">
          <w:rPr>
            <w:rStyle w:val="Hyperlnk"/>
          </w:rPr>
          <w:t>Lagens tillämpningsområde</w:t>
        </w:r>
        <w:r w:rsidR="006C65B1">
          <w:rPr>
            <w:webHidden/>
          </w:rPr>
          <w:tab/>
        </w:r>
        <w:r w:rsidR="006C65B1">
          <w:rPr>
            <w:webHidden/>
          </w:rPr>
          <w:fldChar w:fldCharType="begin"/>
        </w:r>
        <w:r w:rsidR="006C65B1">
          <w:rPr>
            <w:webHidden/>
          </w:rPr>
          <w:instrText xml:space="preserve"> PAGEREF _Toc96533293 \h </w:instrText>
        </w:r>
        <w:r w:rsidR="006C65B1">
          <w:rPr>
            <w:webHidden/>
          </w:rPr>
        </w:r>
        <w:r w:rsidR="006C65B1">
          <w:rPr>
            <w:webHidden/>
          </w:rPr>
          <w:fldChar w:fldCharType="separate"/>
        </w:r>
        <w:r w:rsidR="00D600A6">
          <w:rPr>
            <w:webHidden/>
          </w:rPr>
          <w:t>120</w:t>
        </w:r>
        <w:r w:rsidR="006C65B1">
          <w:rPr>
            <w:webHidden/>
          </w:rPr>
          <w:fldChar w:fldCharType="end"/>
        </w:r>
      </w:hyperlink>
    </w:p>
    <w:p w14:paraId="1C2F596A" w14:textId="03428E86" w:rsidR="006C65B1" w:rsidRDefault="005C3777">
      <w:pPr>
        <w:pStyle w:val="Innehll1"/>
        <w:rPr>
          <w:rFonts w:asciiTheme="minorHAnsi" w:eastAsiaTheme="minorEastAsia" w:hAnsiTheme="minorHAnsi"/>
          <w:sz w:val="22"/>
          <w:lang w:eastAsia="sv-SE"/>
        </w:rPr>
      </w:pPr>
      <w:hyperlink w:anchor="_Toc96533294" w:history="1">
        <w:r w:rsidR="006C65B1" w:rsidRPr="00852B19">
          <w:rPr>
            <w:rStyle w:val="Hyperlnk"/>
          </w:rPr>
          <w:t>9</w:t>
        </w:r>
        <w:r w:rsidR="006C65B1">
          <w:rPr>
            <w:rFonts w:asciiTheme="minorHAnsi" w:eastAsiaTheme="minorEastAsia" w:hAnsiTheme="minorHAnsi"/>
            <w:sz w:val="22"/>
            <w:lang w:eastAsia="sv-SE"/>
          </w:rPr>
          <w:tab/>
        </w:r>
        <w:r w:rsidR="006C65B1" w:rsidRPr="00852B19">
          <w:rPr>
            <w:rStyle w:val="Hyperlnk"/>
          </w:rPr>
          <w:t>Marknadsinträde</w:t>
        </w:r>
        <w:r w:rsidR="006C65B1">
          <w:rPr>
            <w:webHidden/>
          </w:rPr>
          <w:tab/>
        </w:r>
        <w:r w:rsidR="006C65B1">
          <w:rPr>
            <w:webHidden/>
          </w:rPr>
          <w:fldChar w:fldCharType="begin"/>
        </w:r>
        <w:r w:rsidR="006C65B1">
          <w:rPr>
            <w:webHidden/>
          </w:rPr>
          <w:instrText xml:space="preserve"> PAGEREF _Toc96533294 \h </w:instrText>
        </w:r>
        <w:r w:rsidR="006C65B1">
          <w:rPr>
            <w:webHidden/>
          </w:rPr>
        </w:r>
        <w:r w:rsidR="006C65B1">
          <w:rPr>
            <w:webHidden/>
          </w:rPr>
          <w:fldChar w:fldCharType="separate"/>
        </w:r>
        <w:r w:rsidR="00D600A6">
          <w:rPr>
            <w:webHidden/>
          </w:rPr>
          <w:t>125</w:t>
        </w:r>
        <w:r w:rsidR="006C65B1">
          <w:rPr>
            <w:webHidden/>
          </w:rPr>
          <w:fldChar w:fldCharType="end"/>
        </w:r>
      </w:hyperlink>
    </w:p>
    <w:p w14:paraId="5F85E7AF" w14:textId="05EFA623" w:rsidR="006C65B1" w:rsidRDefault="005C3777">
      <w:pPr>
        <w:pStyle w:val="Innehll2"/>
        <w:rPr>
          <w:rFonts w:asciiTheme="minorHAnsi" w:eastAsiaTheme="minorEastAsia" w:hAnsiTheme="minorHAnsi" w:cstheme="minorBidi"/>
          <w:sz w:val="22"/>
          <w:szCs w:val="22"/>
          <w:lang w:eastAsia="sv-SE"/>
        </w:rPr>
      </w:pPr>
      <w:hyperlink w:anchor="_Toc96533295" w:history="1">
        <w:r w:rsidR="006C65B1" w:rsidRPr="00852B19">
          <w:rPr>
            <w:rStyle w:val="Hyperlnk"/>
            <w:rFonts w:eastAsiaTheme="majorEastAsia"/>
          </w:rPr>
          <w:t>9.1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Anmälan av verksamhet</w:t>
        </w:r>
        <w:r w:rsidR="006C65B1">
          <w:rPr>
            <w:webHidden/>
          </w:rPr>
          <w:tab/>
        </w:r>
        <w:r w:rsidR="006C65B1">
          <w:rPr>
            <w:webHidden/>
          </w:rPr>
          <w:fldChar w:fldCharType="begin"/>
        </w:r>
        <w:r w:rsidR="006C65B1">
          <w:rPr>
            <w:webHidden/>
          </w:rPr>
          <w:instrText xml:space="preserve"> PAGEREF _Toc96533295 \h </w:instrText>
        </w:r>
        <w:r w:rsidR="006C65B1">
          <w:rPr>
            <w:webHidden/>
          </w:rPr>
        </w:r>
        <w:r w:rsidR="006C65B1">
          <w:rPr>
            <w:webHidden/>
          </w:rPr>
          <w:fldChar w:fldCharType="separate"/>
        </w:r>
        <w:r w:rsidR="00D600A6">
          <w:rPr>
            <w:webHidden/>
          </w:rPr>
          <w:t>125</w:t>
        </w:r>
        <w:r w:rsidR="006C65B1">
          <w:rPr>
            <w:webHidden/>
          </w:rPr>
          <w:fldChar w:fldCharType="end"/>
        </w:r>
      </w:hyperlink>
    </w:p>
    <w:p w14:paraId="2F161CE9" w14:textId="331078BB" w:rsidR="006C65B1" w:rsidRDefault="005C3777">
      <w:pPr>
        <w:pStyle w:val="Innehll2"/>
        <w:rPr>
          <w:rFonts w:asciiTheme="minorHAnsi" w:eastAsiaTheme="minorEastAsia" w:hAnsiTheme="minorHAnsi" w:cstheme="minorBidi"/>
          <w:sz w:val="22"/>
          <w:szCs w:val="22"/>
          <w:lang w:eastAsia="sv-SE"/>
        </w:rPr>
      </w:pPr>
      <w:hyperlink w:anchor="_Toc96533296" w:history="1">
        <w:r w:rsidR="006C65B1" w:rsidRPr="00852B19">
          <w:rPr>
            <w:rStyle w:val="Hyperlnk"/>
            <w:rFonts w:eastAsiaTheme="majorEastAsia"/>
          </w:rPr>
          <w:t>9.2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Erkännande av operatör och registrering av maritima avräkningsorgan</w:t>
        </w:r>
        <w:r w:rsidR="006C65B1">
          <w:rPr>
            <w:webHidden/>
          </w:rPr>
          <w:tab/>
        </w:r>
        <w:r w:rsidR="006C65B1">
          <w:rPr>
            <w:webHidden/>
          </w:rPr>
          <w:fldChar w:fldCharType="begin"/>
        </w:r>
        <w:r w:rsidR="006C65B1">
          <w:rPr>
            <w:webHidden/>
          </w:rPr>
          <w:instrText xml:space="preserve"> PAGEREF _Toc96533296 \h </w:instrText>
        </w:r>
        <w:r w:rsidR="006C65B1">
          <w:rPr>
            <w:webHidden/>
          </w:rPr>
        </w:r>
        <w:r w:rsidR="006C65B1">
          <w:rPr>
            <w:webHidden/>
          </w:rPr>
          <w:fldChar w:fldCharType="separate"/>
        </w:r>
        <w:r w:rsidR="00D600A6">
          <w:rPr>
            <w:webHidden/>
          </w:rPr>
          <w:t>129</w:t>
        </w:r>
        <w:r w:rsidR="006C65B1">
          <w:rPr>
            <w:webHidden/>
          </w:rPr>
          <w:fldChar w:fldCharType="end"/>
        </w:r>
      </w:hyperlink>
    </w:p>
    <w:p w14:paraId="7E5FE58A" w14:textId="48B2D229" w:rsidR="006C65B1" w:rsidRDefault="005C3777">
      <w:pPr>
        <w:pStyle w:val="Innehll1"/>
        <w:rPr>
          <w:rFonts w:asciiTheme="minorHAnsi" w:eastAsiaTheme="minorEastAsia" w:hAnsiTheme="minorHAnsi"/>
          <w:sz w:val="22"/>
          <w:lang w:eastAsia="sv-SE"/>
        </w:rPr>
      </w:pPr>
      <w:hyperlink w:anchor="_Toc96533297" w:history="1">
        <w:r w:rsidR="006C65B1" w:rsidRPr="00852B19">
          <w:rPr>
            <w:rStyle w:val="Hyperlnk"/>
          </w:rPr>
          <w:t>10</w:t>
        </w:r>
        <w:r w:rsidR="006C65B1">
          <w:rPr>
            <w:rFonts w:asciiTheme="minorHAnsi" w:eastAsiaTheme="minorEastAsia" w:hAnsiTheme="minorHAnsi"/>
            <w:sz w:val="22"/>
            <w:lang w:eastAsia="sv-SE"/>
          </w:rPr>
          <w:tab/>
        </w:r>
        <w:r w:rsidR="006C65B1" w:rsidRPr="00852B19">
          <w:rPr>
            <w:rStyle w:val="Hyperlnk"/>
          </w:rPr>
          <w:t>Skyldighet att följa standarder</w:t>
        </w:r>
        <w:r w:rsidR="006C65B1">
          <w:rPr>
            <w:webHidden/>
          </w:rPr>
          <w:tab/>
        </w:r>
        <w:r w:rsidR="006C65B1">
          <w:rPr>
            <w:webHidden/>
          </w:rPr>
          <w:fldChar w:fldCharType="begin"/>
        </w:r>
        <w:r w:rsidR="006C65B1">
          <w:rPr>
            <w:webHidden/>
          </w:rPr>
          <w:instrText xml:space="preserve"> PAGEREF _Toc96533297 \h </w:instrText>
        </w:r>
        <w:r w:rsidR="006C65B1">
          <w:rPr>
            <w:webHidden/>
          </w:rPr>
        </w:r>
        <w:r w:rsidR="006C65B1">
          <w:rPr>
            <w:webHidden/>
          </w:rPr>
          <w:fldChar w:fldCharType="separate"/>
        </w:r>
        <w:r w:rsidR="00D600A6">
          <w:rPr>
            <w:webHidden/>
          </w:rPr>
          <w:t>130</w:t>
        </w:r>
        <w:r w:rsidR="006C65B1">
          <w:rPr>
            <w:webHidden/>
          </w:rPr>
          <w:fldChar w:fldCharType="end"/>
        </w:r>
      </w:hyperlink>
    </w:p>
    <w:p w14:paraId="3FF5E99A" w14:textId="1BAC5F93" w:rsidR="006C65B1" w:rsidRDefault="005C3777">
      <w:pPr>
        <w:pStyle w:val="Innehll1"/>
        <w:rPr>
          <w:rFonts w:asciiTheme="minorHAnsi" w:eastAsiaTheme="minorEastAsia" w:hAnsiTheme="minorHAnsi"/>
          <w:sz w:val="22"/>
          <w:lang w:eastAsia="sv-SE"/>
        </w:rPr>
      </w:pPr>
      <w:hyperlink w:anchor="_Toc96533298" w:history="1">
        <w:r w:rsidR="006C65B1" w:rsidRPr="00852B19">
          <w:rPr>
            <w:rStyle w:val="Hyperlnk"/>
          </w:rPr>
          <w:t>11</w:t>
        </w:r>
        <w:r w:rsidR="006C65B1">
          <w:rPr>
            <w:rFonts w:asciiTheme="minorHAnsi" w:eastAsiaTheme="minorEastAsia" w:hAnsiTheme="minorHAnsi"/>
            <w:sz w:val="22"/>
            <w:lang w:eastAsia="sv-SE"/>
          </w:rPr>
          <w:tab/>
        </w:r>
        <w:r w:rsidR="006C65B1" w:rsidRPr="00852B19">
          <w:rPr>
            <w:rStyle w:val="Hyperlnk"/>
          </w:rPr>
          <w:t>Förvaltning av radiofrekvenser</w:t>
        </w:r>
        <w:r w:rsidR="006C65B1">
          <w:rPr>
            <w:webHidden/>
          </w:rPr>
          <w:tab/>
        </w:r>
        <w:r w:rsidR="006C65B1">
          <w:rPr>
            <w:webHidden/>
          </w:rPr>
          <w:fldChar w:fldCharType="begin"/>
        </w:r>
        <w:r w:rsidR="006C65B1">
          <w:rPr>
            <w:webHidden/>
          </w:rPr>
          <w:instrText xml:space="preserve"> PAGEREF _Toc96533298 \h </w:instrText>
        </w:r>
        <w:r w:rsidR="006C65B1">
          <w:rPr>
            <w:webHidden/>
          </w:rPr>
        </w:r>
        <w:r w:rsidR="006C65B1">
          <w:rPr>
            <w:webHidden/>
          </w:rPr>
          <w:fldChar w:fldCharType="separate"/>
        </w:r>
        <w:r w:rsidR="00D600A6">
          <w:rPr>
            <w:webHidden/>
          </w:rPr>
          <w:t>130</w:t>
        </w:r>
        <w:r w:rsidR="006C65B1">
          <w:rPr>
            <w:webHidden/>
          </w:rPr>
          <w:fldChar w:fldCharType="end"/>
        </w:r>
      </w:hyperlink>
    </w:p>
    <w:p w14:paraId="580F8632" w14:textId="37C249F7"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299" w:history="1">
        <w:r w:rsidR="006C65B1" w:rsidRPr="00852B19">
          <w:rPr>
            <w:rStyle w:val="Hyperlnk"/>
            <w:rFonts w:eastAsiaTheme="majorEastAsia"/>
          </w:rPr>
          <w:t>11.1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Utgångspunkter för genomförandet</w:t>
        </w:r>
        <w:r w:rsidR="006C65B1">
          <w:rPr>
            <w:webHidden/>
          </w:rPr>
          <w:tab/>
        </w:r>
        <w:r w:rsidR="006C65B1">
          <w:rPr>
            <w:webHidden/>
          </w:rPr>
          <w:fldChar w:fldCharType="begin"/>
        </w:r>
        <w:r w:rsidR="006C65B1">
          <w:rPr>
            <w:webHidden/>
          </w:rPr>
          <w:instrText xml:space="preserve"> PAGEREF _Toc96533299 \h </w:instrText>
        </w:r>
        <w:r w:rsidR="006C65B1">
          <w:rPr>
            <w:webHidden/>
          </w:rPr>
        </w:r>
        <w:r w:rsidR="006C65B1">
          <w:rPr>
            <w:webHidden/>
          </w:rPr>
          <w:fldChar w:fldCharType="separate"/>
        </w:r>
        <w:r w:rsidR="00D600A6">
          <w:rPr>
            <w:webHidden/>
          </w:rPr>
          <w:t>130</w:t>
        </w:r>
        <w:r w:rsidR="006C65B1">
          <w:rPr>
            <w:webHidden/>
          </w:rPr>
          <w:fldChar w:fldCharType="end"/>
        </w:r>
      </w:hyperlink>
    </w:p>
    <w:p w14:paraId="669C106B" w14:textId="5F34428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00" w:history="1">
        <w:r w:rsidR="006C65B1" w:rsidRPr="00852B19">
          <w:rPr>
            <w:rStyle w:val="Hyperlnk"/>
            <w:rFonts w:eastAsiaTheme="majorEastAsia"/>
          </w:rPr>
          <w:t>11.2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Rätt att använda radiosändare</w:t>
        </w:r>
        <w:r w:rsidR="006C65B1">
          <w:rPr>
            <w:webHidden/>
          </w:rPr>
          <w:tab/>
        </w:r>
        <w:r w:rsidR="006C65B1">
          <w:rPr>
            <w:webHidden/>
          </w:rPr>
          <w:fldChar w:fldCharType="begin"/>
        </w:r>
        <w:r w:rsidR="006C65B1">
          <w:rPr>
            <w:webHidden/>
          </w:rPr>
          <w:instrText xml:space="preserve"> PAGEREF _Toc96533300 \h </w:instrText>
        </w:r>
        <w:r w:rsidR="006C65B1">
          <w:rPr>
            <w:webHidden/>
          </w:rPr>
        </w:r>
        <w:r w:rsidR="006C65B1">
          <w:rPr>
            <w:webHidden/>
          </w:rPr>
          <w:fldChar w:fldCharType="separate"/>
        </w:r>
        <w:r w:rsidR="00D600A6">
          <w:rPr>
            <w:webHidden/>
          </w:rPr>
          <w:t>132</w:t>
        </w:r>
        <w:r w:rsidR="006C65B1">
          <w:rPr>
            <w:webHidden/>
          </w:rPr>
          <w:fldChar w:fldCharType="end"/>
        </w:r>
      </w:hyperlink>
    </w:p>
    <w:p w14:paraId="0C2EB410" w14:textId="3D5034D1"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1" w:history="1">
        <w:r w:rsidR="006C65B1" w:rsidRPr="00852B19">
          <w:rPr>
            <w:rStyle w:val="Hyperlnk"/>
            <w:rFonts w:eastAsiaTheme="majorEastAsia"/>
          </w:rPr>
          <w:t>11.2.1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Krav på tillstånd att använda radiosändare</w:t>
        </w:r>
        <w:r w:rsidR="006C65B1">
          <w:rPr>
            <w:webHidden/>
          </w:rPr>
          <w:tab/>
        </w:r>
        <w:r w:rsidR="006C65B1">
          <w:rPr>
            <w:webHidden/>
          </w:rPr>
          <w:fldChar w:fldCharType="begin"/>
        </w:r>
        <w:r w:rsidR="006C65B1">
          <w:rPr>
            <w:webHidden/>
          </w:rPr>
          <w:instrText xml:space="preserve"> PAGEREF _Toc96533301 \h </w:instrText>
        </w:r>
        <w:r w:rsidR="006C65B1">
          <w:rPr>
            <w:webHidden/>
          </w:rPr>
        </w:r>
        <w:r w:rsidR="006C65B1">
          <w:rPr>
            <w:webHidden/>
          </w:rPr>
          <w:fldChar w:fldCharType="separate"/>
        </w:r>
        <w:r w:rsidR="00D600A6">
          <w:rPr>
            <w:webHidden/>
          </w:rPr>
          <w:t>132</w:t>
        </w:r>
        <w:r w:rsidR="006C65B1">
          <w:rPr>
            <w:webHidden/>
          </w:rPr>
          <w:fldChar w:fldCharType="end"/>
        </w:r>
      </w:hyperlink>
    </w:p>
    <w:p w14:paraId="76BE7F75" w14:textId="458F53DD"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2" w:history="1">
        <w:r w:rsidR="006C65B1" w:rsidRPr="00852B19">
          <w:rPr>
            <w:rStyle w:val="Hyperlnk"/>
            <w:rFonts w:eastAsiaTheme="majorEastAsia"/>
          </w:rPr>
          <w:t>11.2.2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Tillståndsprövning</w:t>
        </w:r>
        <w:r w:rsidR="006C65B1">
          <w:rPr>
            <w:webHidden/>
          </w:rPr>
          <w:tab/>
        </w:r>
        <w:r w:rsidR="006C65B1">
          <w:rPr>
            <w:webHidden/>
          </w:rPr>
          <w:fldChar w:fldCharType="begin"/>
        </w:r>
        <w:r w:rsidR="006C65B1">
          <w:rPr>
            <w:webHidden/>
          </w:rPr>
          <w:instrText xml:space="preserve"> PAGEREF _Toc96533302 \h </w:instrText>
        </w:r>
        <w:r w:rsidR="006C65B1">
          <w:rPr>
            <w:webHidden/>
          </w:rPr>
        </w:r>
        <w:r w:rsidR="006C65B1">
          <w:rPr>
            <w:webHidden/>
          </w:rPr>
          <w:fldChar w:fldCharType="separate"/>
        </w:r>
        <w:r w:rsidR="00D600A6">
          <w:rPr>
            <w:webHidden/>
          </w:rPr>
          <w:t>135</w:t>
        </w:r>
        <w:r w:rsidR="006C65B1">
          <w:rPr>
            <w:webHidden/>
          </w:rPr>
          <w:fldChar w:fldCharType="end"/>
        </w:r>
      </w:hyperlink>
    </w:p>
    <w:p w14:paraId="052CADCF" w14:textId="75085280"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3" w:history="1">
        <w:r w:rsidR="006C65B1" w:rsidRPr="00852B19">
          <w:rPr>
            <w:rStyle w:val="Hyperlnk"/>
            <w:rFonts w:eastAsiaTheme="majorEastAsia"/>
          </w:rPr>
          <w:t>11.2.3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Annan användning av harmoniserat frekvensutrymme än den som följer av de harmoniserade villkoren</w:t>
        </w:r>
        <w:r w:rsidR="006C65B1">
          <w:rPr>
            <w:webHidden/>
          </w:rPr>
          <w:tab/>
        </w:r>
        <w:r w:rsidR="006C65B1">
          <w:rPr>
            <w:webHidden/>
          </w:rPr>
          <w:fldChar w:fldCharType="begin"/>
        </w:r>
        <w:r w:rsidR="006C65B1">
          <w:rPr>
            <w:webHidden/>
          </w:rPr>
          <w:instrText xml:space="preserve"> PAGEREF _Toc96533303 \h </w:instrText>
        </w:r>
        <w:r w:rsidR="006C65B1">
          <w:rPr>
            <w:webHidden/>
          </w:rPr>
        </w:r>
        <w:r w:rsidR="006C65B1">
          <w:rPr>
            <w:webHidden/>
          </w:rPr>
          <w:fldChar w:fldCharType="separate"/>
        </w:r>
        <w:r w:rsidR="00D600A6">
          <w:rPr>
            <w:webHidden/>
          </w:rPr>
          <w:t>137</w:t>
        </w:r>
        <w:r w:rsidR="006C65B1">
          <w:rPr>
            <w:webHidden/>
          </w:rPr>
          <w:fldChar w:fldCharType="end"/>
        </w:r>
      </w:hyperlink>
    </w:p>
    <w:p w14:paraId="1E148CE2" w14:textId="12AA5CA7"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4" w:history="1">
        <w:r w:rsidR="006C65B1" w:rsidRPr="00852B19">
          <w:rPr>
            <w:rStyle w:val="Hyperlnk"/>
            <w:rFonts w:eastAsiaTheme="majorEastAsia"/>
          </w:rPr>
          <w:t>11.2.4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Begränsning av antalet tillstånd inom ett visst frekvensutrymme</w:t>
        </w:r>
        <w:r w:rsidR="006C65B1">
          <w:rPr>
            <w:webHidden/>
          </w:rPr>
          <w:tab/>
        </w:r>
        <w:r w:rsidR="006C65B1">
          <w:rPr>
            <w:webHidden/>
          </w:rPr>
          <w:fldChar w:fldCharType="begin"/>
        </w:r>
        <w:r w:rsidR="006C65B1">
          <w:rPr>
            <w:webHidden/>
          </w:rPr>
          <w:instrText xml:space="preserve"> PAGEREF _Toc96533304 \h </w:instrText>
        </w:r>
        <w:r w:rsidR="006C65B1">
          <w:rPr>
            <w:webHidden/>
          </w:rPr>
        </w:r>
        <w:r w:rsidR="006C65B1">
          <w:rPr>
            <w:webHidden/>
          </w:rPr>
          <w:fldChar w:fldCharType="separate"/>
        </w:r>
        <w:r w:rsidR="00D600A6">
          <w:rPr>
            <w:webHidden/>
          </w:rPr>
          <w:t>138</w:t>
        </w:r>
        <w:r w:rsidR="006C65B1">
          <w:rPr>
            <w:webHidden/>
          </w:rPr>
          <w:fldChar w:fldCharType="end"/>
        </w:r>
      </w:hyperlink>
    </w:p>
    <w:p w14:paraId="156D73CD" w14:textId="531557EC"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5" w:history="1">
        <w:r w:rsidR="006C65B1" w:rsidRPr="00852B19">
          <w:rPr>
            <w:rStyle w:val="Hyperlnk"/>
            <w:rFonts w:eastAsiaTheme="majorEastAsia"/>
          </w:rPr>
          <w:t>11.2.5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Inbjudningsförfarande</w:t>
        </w:r>
        <w:r w:rsidR="006C65B1">
          <w:rPr>
            <w:webHidden/>
          </w:rPr>
          <w:tab/>
        </w:r>
        <w:r w:rsidR="006C65B1">
          <w:rPr>
            <w:webHidden/>
          </w:rPr>
          <w:fldChar w:fldCharType="begin"/>
        </w:r>
        <w:r w:rsidR="006C65B1">
          <w:rPr>
            <w:webHidden/>
          </w:rPr>
          <w:instrText xml:space="preserve"> PAGEREF _Toc96533305 \h </w:instrText>
        </w:r>
        <w:r w:rsidR="006C65B1">
          <w:rPr>
            <w:webHidden/>
          </w:rPr>
        </w:r>
        <w:r w:rsidR="006C65B1">
          <w:rPr>
            <w:webHidden/>
          </w:rPr>
          <w:fldChar w:fldCharType="separate"/>
        </w:r>
        <w:r w:rsidR="00D600A6">
          <w:rPr>
            <w:webHidden/>
          </w:rPr>
          <w:t>139</w:t>
        </w:r>
        <w:r w:rsidR="006C65B1">
          <w:rPr>
            <w:webHidden/>
          </w:rPr>
          <w:fldChar w:fldCharType="end"/>
        </w:r>
      </w:hyperlink>
    </w:p>
    <w:p w14:paraId="23002DB5" w14:textId="0DF4B75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06" w:history="1">
        <w:r w:rsidR="006C65B1" w:rsidRPr="00852B19">
          <w:rPr>
            <w:rStyle w:val="Hyperlnk"/>
            <w:rFonts w:eastAsiaTheme="majorEastAsia"/>
          </w:rPr>
          <w:t>11.3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Villkor i tillstånd att använda radiosändare</w:t>
        </w:r>
        <w:r w:rsidR="006C65B1">
          <w:rPr>
            <w:webHidden/>
          </w:rPr>
          <w:tab/>
        </w:r>
        <w:r w:rsidR="006C65B1">
          <w:rPr>
            <w:webHidden/>
          </w:rPr>
          <w:fldChar w:fldCharType="begin"/>
        </w:r>
        <w:r w:rsidR="006C65B1">
          <w:rPr>
            <w:webHidden/>
          </w:rPr>
          <w:instrText xml:space="preserve"> PAGEREF _Toc96533306 \h </w:instrText>
        </w:r>
        <w:r w:rsidR="006C65B1">
          <w:rPr>
            <w:webHidden/>
          </w:rPr>
        </w:r>
        <w:r w:rsidR="006C65B1">
          <w:rPr>
            <w:webHidden/>
          </w:rPr>
          <w:fldChar w:fldCharType="separate"/>
        </w:r>
        <w:r w:rsidR="00D600A6">
          <w:rPr>
            <w:webHidden/>
          </w:rPr>
          <w:t>142</w:t>
        </w:r>
        <w:r w:rsidR="006C65B1">
          <w:rPr>
            <w:webHidden/>
          </w:rPr>
          <w:fldChar w:fldCharType="end"/>
        </w:r>
      </w:hyperlink>
    </w:p>
    <w:p w14:paraId="58E62F00" w14:textId="2B92D6D7"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7" w:history="1">
        <w:r w:rsidR="006C65B1" w:rsidRPr="00852B19">
          <w:rPr>
            <w:rStyle w:val="Hyperlnk"/>
            <w:rFonts w:eastAsiaTheme="majorEastAsia"/>
          </w:rPr>
          <w:t>11.3.1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Allmänna tillståndsvillkor</w:t>
        </w:r>
        <w:r w:rsidR="006C65B1">
          <w:rPr>
            <w:webHidden/>
          </w:rPr>
          <w:tab/>
        </w:r>
        <w:r w:rsidR="006C65B1">
          <w:rPr>
            <w:webHidden/>
          </w:rPr>
          <w:fldChar w:fldCharType="begin"/>
        </w:r>
        <w:r w:rsidR="006C65B1">
          <w:rPr>
            <w:webHidden/>
          </w:rPr>
          <w:instrText xml:space="preserve"> PAGEREF _Toc96533307 \h </w:instrText>
        </w:r>
        <w:r w:rsidR="006C65B1">
          <w:rPr>
            <w:webHidden/>
          </w:rPr>
        </w:r>
        <w:r w:rsidR="006C65B1">
          <w:rPr>
            <w:webHidden/>
          </w:rPr>
          <w:fldChar w:fldCharType="separate"/>
        </w:r>
        <w:r w:rsidR="00D600A6">
          <w:rPr>
            <w:webHidden/>
          </w:rPr>
          <w:t>142</w:t>
        </w:r>
        <w:r w:rsidR="006C65B1">
          <w:rPr>
            <w:webHidden/>
          </w:rPr>
          <w:fldChar w:fldCharType="end"/>
        </w:r>
      </w:hyperlink>
    </w:p>
    <w:p w14:paraId="11A60053" w14:textId="44C19C8E"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8" w:history="1">
        <w:r w:rsidR="006C65B1" w:rsidRPr="00852B19">
          <w:rPr>
            <w:rStyle w:val="Hyperlnk"/>
            <w:rFonts w:eastAsiaTheme="majorEastAsia"/>
          </w:rPr>
          <w:t>11.3.2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Villkor vid internationell harmonisering av tilldelning av radiofrekvenser</w:t>
        </w:r>
        <w:r w:rsidR="006C65B1">
          <w:rPr>
            <w:webHidden/>
          </w:rPr>
          <w:tab/>
        </w:r>
        <w:r w:rsidR="006C65B1">
          <w:rPr>
            <w:webHidden/>
          </w:rPr>
          <w:fldChar w:fldCharType="begin"/>
        </w:r>
        <w:r w:rsidR="006C65B1">
          <w:rPr>
            <w:webHidden/>
          </w:rPr>
          <w:instrText xml:space="preserve"> PAGEREF _Toc96533308 \h </w:instrText>
        </w:r>
        <w:r w:rsidR="006C65B1">
          <w:rPr>
            <w:webHidden/>
          </w:rPr>
        </w:r>
        <w:r w:rsidR="006C65B1">
          <w:rPr>
            <w:webHidden/>
          </w:rPr>
          <w:fldChar w:fldCharType="separate"/>
        </w:r>
        <w:r w:rsidR="00D600A6">
          <w:rPr>
            <w:webHidden/>
          </w:rPr>
          <w:t>145</w:t>
        </w:r>
        <w:r w:rsidR="006C65B1">
          <w:rPr>
            <w:webHidden/>
          </w:rPr>
          <w:fldChar w:fldCharType="end"/>
        </w:r>
      </w:hyperlink>
    </w:p>
    <w:p w14:paraId="28672428" w14:textId="3AA360BD"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09" w:history="1">
        <w:r w:rsidR="006C65B1" w:rsidRPr="00852B19">
          <w:rPr>
            <w:rStyle w:val="Hyperlnk"/>
            <w:rFonts w:eastAsiaTheme="majorEastAsia"/>
          </w:rPr>
          <w:t>11.3.3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Villkor som inte är teknik- och tjänsteneutrala</w:t>
        </w:r>
        <w:r w:rsidR="006C65B1">
          <w:rPr>
            <w:webHidden/>
          </w:rPr>
          <w:tab/>
        </w:r>
        <w:r w:rsidR="006C65B1">
          <w:rPr>
            <w:webHidden/>
          </w:rPr>
          <w:fldChar w:fldCharType="begin"/>
        </w:r>
        <w:r w:rsidR="006C65B1">
          <w:rPr>
            <w:webHidden/>
          </w:rPr>
          <w:instrText xml:space="preserve"> PAGEREF _Toc96533309 \h </w:instrText>
        </w:r>
        <w:r w:rsidR="006C65B1">
          <w:rPr>
            <w:webHidden/>
          </w:rPr>
        </w:r>
        <w:r w:rsidR="006C65B1">
          <w:rPr>
            <w:webHidden/>
          </w:rPr>
          <w:fldChar w:fldCharType="separate"/>
        </w:r>
        <w:r w:rsidR="00D600A6">
          <w:rPr>
            <w:webHidden/>
          </w:rPr>
          <w:t>146</w:t>
        </w:r>
        <w:r w:rsidR="006C65B1">
          <w:rPr>
            <w:webHidden/>
          </w:rPr>
          <w:fldChar w:fldCharType="end"/>
        </w:r>
      </w:hyperlink>
    </w:p>
    <w:p w14:paraId="17E2C842" w14:textId="20D411BC"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10" w:history="1">
        <w:r w:rsidR="006C65B1" w:rsidRPr="00852B19">
          <w:rPr>
            <w:rStyle w:val="Hyperlnk"/>
            <w:rFonts w:eastAsiaTheme="majorEastAsia"/>
          </w:rPr>
          <w:t>11.4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Tillståndstid</w:t>
        </w:r>
        <w:r w:rsidR="006C65B1">
          <w:rPr>
            <w:webHidden/>
          </w:rPr>
          <w:tab/>
        </w:r>
        <w:r w:rsidR="006C65B1">
          <w:rPr>
            <w:webHidden/>
          </w:rPr>
          <w:fldChar w:fldCharType="begin"/>
        </w:r>
        <w:r w:rsidR="006C65B1">
          <w:rPr>
            <w:webHidden/>
          </w:rPr>
          <w:instrText xml:space="preserve"> PAGEREF _Toc96533310 \h </w:instrText>
        </w:r>
        <w:r w:rsidR="006C65B1">
          <w:rPr>
            <w:webHidden/>
          </w:rPr>
        </w:r>
        <w:r w:rsidR="006C65B1">
          <w:rPr>
            <w:webHidden/>
          </w:rPr>
          <w:fldChar w:fldCharType="separate"/>
        </w:r>
        <w:r w:rsidR="00D600A6">
          <w:rPr>
            <w:webHidden/>
          </w:rPr>
          <w:t>147</w:t>
        </w:r>
        <w:r w:rsidR="006C65B1">
          <w:rPr>
            <w:webHidden/>
          </w:rPr>
          <w:fldChar w:fldCharType="end"/>
        </w:r>
      </w:hyperlink>
    </w:p>
    <w:p w14:paraId="72294884" w14:textId="141A731B"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11" w:history="1">
        <w:r w:rsidR="006C65B1" w:rsidRPr="00852B19">
          <w:rPr>
            <w:rStyle w:val="Hyperlnk"/>
            <w:rFonts w:eastAsiaTheme="majorEastAsia"/>
          </w:rPr>
          <w:t>11.4.1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Hur tillståndstiden ska bestämmas</w:t>
        </w:r>
        <w:r w:rsidR="006C65B1">
          <w:rPr>
            <w:webHidden/>
          </w:rPr>
          <w:tab/>
        </w:r>
        <w:r w:rsidR="006C65B1">
          <w:rPr>
            <w:webHidden/>
          </w:rPr>
          <w:fldChar w:fldCharType="begin"/>
        </w:r>
        <w:r w:rsidR="006C65B1">
          <w:rPr>
            <w:webHidden/>
          </w:rPr>
          <w:instrText xml:space="preserve"> PAGEREF _Toc96533311 \h </w:instrText>
        </w:r>
        <w:r w:rsidR="006C65B1">
          <w:rPr>
            <w:webHidden/>
          </w:rPr>
        </w:r>
        <w:r w:rsidR="006C65B1">
          <w:rPr>
            <w:webHidden/>
          </w:rPr>
          <w:fldChar w:fldCharType="separate"/>
        </w:r>
        <w:r w:rsidR="00D600A6">
          <w:rPr>
            <w:webHidden/>
          </w:rPr>
          <w:t>147</w:t>
        </w:r>
        <w:r w:rsidR="006C65B1">
          <w:rPr>
            <w:webHidden/>
          </w:rPr>
          <w:fldChar w:fldCharType="end"/>
        </w:r>
      </w:hyperlink>
    </w:p>
    <w:p w14:paraId="34CFE72A" w14:textId="27A41454"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12" w:history="1">
        <w:r w:rsidR="006C65B1" w:rsidRPr="00852B19">
          <w:rPr>
            <w:rStyle w:val="Hyperlnk"/>
            <w:rFonts w:eastAsiaTheme="majorEastAsia"/>
          </w:rPr>
          <w:t>11.4.2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Tillståndstid i ett harmoniserat frekvensutrymme avsett för trådlösa bredbandstjänster</w:t>
        </w:r>
        <w:r w:rsidR="006C65B1">
          <w:rPr>
            <w:webHidden/>
          </w:rPr>
          <w:tab/>
        </w:r>
        <w:r w:rsidR="006C65B1">
          <w:rPr>
            <w:webHidden/>
          </w:rPr>
          <w:fldChar w:fldCharType="begin"/>
        </w:r>
        <w:r w:rsidR="006C65B1">
          <w:rPr>
            <w:webHidden/>
          </w:rPr>
          <w:instrText xml:space="preserve"> PAGEREF _Toc96533312 \h </w:instrText>
        </w:r>
        <w:r w:rsidR="006C65B1">
          <w:rPr>
            <w:webHidden/>
          </w:rPr>
        </w:r>
        <w:r w:rsidR="006C65B1">
          <w:rPr>
            <w:webHidden/>
          </w:rPr>
          <w:fldChar w:fldCharType="separate"/>
        </w:r>
        <w:r w:rsidR="00D600A6">
          <w:rPr>
            <w:webHidden/>
          </w:rPr>
          <w:t>148</w:t>
        </w:r>
        <w:r w:rsidR="006C65B1">
          <w:rPr>
            <w:webHidden/>
          </w:rPr>
          <w:fldChar w:fldCharType="end"/>
        </w:r>
      </w:hyperlink>
    </w:p>
    <w:p w14:paraId="26E40FCD" w14:textId="216EE1E4"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13" w:history="1">
        <w:r w:rsidR="006C65B1" w:rsidRPr="00852B19">
          <w:rPr>
            <w:rStyle w:val="Hyperlnk"/>
            <w:rFonts w:eastAsiaTheme="majorEastAsia"/>
          </w:rPr>
          <w:t>11.4.3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Förlängning av tillståndstid för sändartillstånd</w:t>
        </w:r>
        <w:r w:rsidR="006C65B1">
          <w:rPr>
            <w:webHidden/>
          </w:rPr>
          <w:tab/>
        </w:r>
        <w:r w:rsidR="006C65B1">
          <w:rPr>
            <w:webHidden/>
          </w:rPr>
          <w:fldChar w:fldCharType="begin"/>
        </w:r>
        <w:r w:rsidR="006C65B1">
          <w:rPr>
            <w:webHidden/>
          </w:rPr>
          <w:instrText xml:space="preserve"> PAGEREF _Toc96533313 \h </w:instrText>
        </w:r>
        <w:r w:rsidR="006C65B1">
          <w:rPr>
            <w:webHidden/>
          </w:rPr>
        </w:r>
        <w:r w:rsidR="006C65B1">
          <w:rPr>
            <w:webHidden/>
          </w:rPr>
          <w:fldChar w:fldCharType="separate"/>
        </w:r>
        <w:r w:rsidR="00D600A6">
          <w:rPr>
            <w:webHidden/>
          </w:rPr>
          <w:t>149</w:t>
        </w:r>
        <w:r w:rsidR="006C65B1">
          <w:rPr>
            <w:webHidden/>
          </w:rPr>
          <w:fldChar w:fldCharType="end"/>
        </w:r>
      </w:hyperlink>
    </w:p>
    <w:p w14:paraId="163EE146" w14:textId="4258CAF6"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14" w:history="1">
        <w:r w:rsidR="006C65B1" w:rsidRPr="00852B19">
          <w:rPr>
            <w:rStyle w:val="Hyperlnk"/>
            <w:rFonts w:eastAsiaTheme="majorEastAsia"/>
          </w:rPr>
          <w:t>11.4.4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Förlängning och anpassning av tillståndstid för blocktillstånd</w:t>
        </w:r>
        <w:r w:rsidR="006C65B1">
          <w:rPr>
            <w:webHidden/>
          </w:rPr>
          <w:tab/>
        </w:r>
        <w:r w:rsidR="006C65B1">
          <w:rPr>
            <w:webHidden/>
          </w:rPr>
          <w:fldChar w:fldCharType="begin"/>
        </w:r>
        <w:r w:rsidR="006C65B1">
          <w:rPr>
            <w:webHidden/>
          </w:rPr>
          <w:instrText xml:space="preserve"> PAGEREF _Toc96533314 \h </w:instrText>
        </w:r>
        <w:r w:rsidR="006C65B1">
          <w:rPr>
            <w:webHidden/>
          </w:rPr>
        </w:r>
        <w:r w:rsidR="006C65B1">
          <w:rPr>
            <w:webHidden/>
          </w:rPr>
          <w:fldChar w:fldCharType="separate"/>
        </w:r>
        <w:r w:rsidR="00D600A6">
          <w:rPr>
            <w:webHidden/>
          </w:rPr>
          <w:t>150</w:t>
        </w:r>
        <w:r w:rsidR="006C65B1">
          <w:rPr>
            <w:webHidden/>
          </w:rPr>
          <w:fldChar w:fldCharType="end"/>
        </w:r>
      </w:hyperlink>
    </w:p>
    <w:p w14:paraId="0554FDF2" w14:textId="471D5C8D"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15" w:history="1">
        <w:r w:rsidR="006C65B1" w:rsidRPr="00852B19">
          <w:rPr>
            <w:rStyle w:val="Hyperlnk"/>
            <w:rFonts w:eastAsiaTheme="majorEastAsia"/>
          </w:rPr>
          <w:t>11.4.5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Förlängning av tillståndstid i ett harmoniserat frekvensutrymme avsett för trådlösa bredbandstjänster</w:t>
        </w:r>
        <w:r w:rsidR="006C65B1">
          <w:rPr>
            <w:webHidden/>
          </w:rPr>
          <w:tab/>
        </w:r>
        <w:r w:rsidR="006C65B1">
          <w:rPr>
            <w:webHidden/>
          </w:rPr>
          <w:fldChar w:fldCharType="begin"/>
        </w:r>
        <w:r w:rsidR="006C65B1">
          <w:rPr>
            <w:webHidden/>
          </w:rPr>
          <w:instrText xml:space="preserve"> PAGEREF _Toc96533315 \h </w:instrText>
        </w:r>
        <w:r w:rsidR="006C65B1">
          <w:rPr>
            <w:webHidden/>
          </w:rPr>
        </w:r>
        <w:r w:rsidR="006C65B1">
          <w:rPr>
            <w:webHidden/>
          </w:rPr>
          <w:fldChar w:fldCharType="separate"/>
        </w:r>
        <w:r w:rsidR="00D600A6">
          <w:rPr>
            <w:webHidden/>
          </w:rPr>
          <w:t>152</w:t>
        </w:r>
        <w:r w:rsidR="006C65B1">
          <w:rPr>
            <w:webHidden/>
          </w:rPr>
          <w:fldChar w:fldCharType="end"/>
        </w:r>
      </w:hyperlink>
    </w:p>
    <w:p w14:paraId="289ED347" w14:textId="47209FB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16" w:history="1">
        <w:r w:rsidR="006C65B1" w:rsidRPr="00852B19">
          <w:rPr>
            <w:rStyle w:val="Hyperlnk"/>
            <w:rFonts w:eastAsiaTheme="majorEastAsia"/>
          </w:rPr>
          <w:t>11.5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Åtgärder mot störningar</w:t>
        </w:r>
        <w:r w:rsidR="006C65B1">
          <w:rPr>
            <w:webHidden/>
          </w:rPr>
          <w:tab/>
        </w:r>
        <w:r w:rsidR="006C65B1">
          <w:rPr>
            <w:webHidden/>
          </w:rPr>
          <w:fldChar w:fldCharType="begin"/>
        </w:r>
        <w:r w:rsidR="006C65B1">
          <w:rPr>
            <w:webHidden/>
          </w:rPr>
          <w:instrText xml:space="preserve"> PAGEREF _Toc96533316 \h </w:instrText>
        </w:r>
        <w:r w:rsidR="006C65B1">
          <w:rPr>
            <w:webHidden/>
          </w:rPr>
        </w:r>
        <w:r w:rsidR="006C65B1">
          <w:rPr>
            <w:webHidden/>
          </w:rPr>
          <w:fldChar w:fldCharType="separate"/>
        </w:r>
        <w:r w:rsidR="00D600A6">
          <w:rPr>
            <w:webHidden/>
          </w:rPr>
          <w:t>153</w:t>
        </w:r>
        <w:r w:rsidR="006C65B1">
          <w:rPr>
            <w:webHidden/>
          </w:rPr>
          <w:fldChar w:fldCharType="end"/>
        </w:r>
      </w:hyperlink>
    </w:p>
    <w:p w14:paraId="701C24A1" w14:textId="4FABA77A"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17" w:history="1">
        <w:r w:rsidR="006C65B1" w:rsidRPr="00852B19">
          <w:rPr>
            <w:rStyle w:val="Hyperlnk"/>
            <w:rFonts w:eastAsiaTheme="majorEastAsia"/>
          </w:rPr>
          <w:t>11.6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Överlåtelse och uthyrning av tillstånd att använda radiosändare</w:t>
        </w:r>
        <w:r w:rsidR="006C65B1">
          <w:rPr>
            <w:webHidden/>
          </w:rPr>
          <w:tab/>
        </w:r>
        <w:r w:rsidR="006C65B1">
          <w:rPr>
            <w:webHidden/>
          </w:rPr>
          <w:fldChar w:fldCharType="begin"/>
        </w:r>
        <w:r w:rsidR="006C65B1">
          <w:rPr>
            <w:webHidden/>
          </w:rPr>
          <w:instrText xml:space="preserve"> PAGEREF _Toc96533317 \h </w:instrText>
        </w:r>
        <w:r w:rsidR="006C65B1">
          <w:rPr>
            <w:webHidden/>
          </w:rPr>
        </w:r>
        <w:r w:rsidR="006C65B1">
          <w:rPr>
            <w:webHidden/>
          </w:rPr>
          <w:fldChar w:fldCharType="separate"/>
        </w:r>
        <w:r w:rsidR="00D600A6">
          <w:rPr>
            <w:webHidden/>
          </w:rPr>
          <w:t>155</w:t>
        </w:r>
        <w:r w:rsidR="006C65B1">
          <w:rPr>
            <w:webHidden/>
          </w:rPr>
          <w:fldChar w:fldCharType="end"/>
        </w:r>
      </w:hyperlink>
    </w:p>
    <w:p w14:paraId="02B62C87" w14:textId="4E1DF05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18" w:history="1">
        <w:r w:rsidR="006C65B1" w:rsidRPr="00852B19">
          <w:rPr>
            <w:rStyle w:val="Hyperlnk"/>
            <w:rFonts w:eastAsiaTheme="majorEastAsia"/>
          </w:rPr>
          <w:t>11.7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Handläggningen av ärenden om tillstånd att använda radiosändare</w:t>
        </w:r>
        <w:r w:rsidR="006C65B1">
          <w:rPr>
            <w:webHidden/>
          </w:rPr>
          <w:tab/>
        </w:r>
        <w:r w:rsidR="006C65B1">
          <w:rPr>
            <w:webHidden/>
          </w:rPr>
          <w:fldChar w:fldCharType="begin"/>
        </w:r>
        <w:r w:rsidR="006C65B1">
          <w:rPr>
            <w:webHidden/>
          </w:rPr>
          <w:instrText xml:space="preserve"> PAGEREF _Toc96533318 \h </w:instrText>
        </w:r>
        <w:r w:rsidR="006C65B1">
          <w:rPr>
            <w:webHidden/>
          </w:rPr>
        </w:r>
        <w:r w:rsidR="006C65B1">
          <w:rPr>
            <w:webHidden/>
          </w:rPr>
          <w:fldChar w:fldCharType="separate"/>
        </w:r>
        <w:r w:rsidR="00D600A6">
          <w:rPr>
            <w:webHidden/>
          </w:rPr>
          <w:t>157</w:t>
        </w:r>
        <w:r w:rsidR="006C65B1">
          <w:rPr>
            <w:webHidden/>
          </w:rPr>
          <w:fldChar w:fldCharType="end"/>
        </w:r>
      </w:hyperlink>
    </w:p>
    <w:p w14:paraId="21D6EA39" w14:textId="3AF2C665" w:rsidR="006C65B1" w:rsidRDefault="005C3777">
      <w:pPr>
        <w:pStyle w:val="Innehll1"/>
        <w:rPr>
          <w:rFonts w:asciiTheme="minorHAnsi" w:eastAsiaTheme="minorEastAsia" w:hAnsiTheme="minorHAnsi"/>
          <w:sz w:val="22"/>
          <w:lang w:eastAsia="sv-SE"/>
        </w:rPr>
      </w:pPr>
      <w:hyperlink w:anchor="_Toc96533319" w:history="1">
        <w:r w:rsidR="006C65B1" w:rsidRPr="00852B19">
          <w:rPr>
            <w:rStyle w:val="Hyperlnk"/>
          </w:rPr>
          <w:t>12</w:t>
        </w:r>
        <w:r w:rsidR="006C65B1">
          <w:rPr>
            <w:rFonts w:asciiTheme="minorHAnsi" w:eastAsiaTheme="minorEastAsia" w:hAnsiTheme="minorHAnsi"/>
            <w:sz w:val="22"/>
            <w:lang w:eastAsia="sv-SE"/>
          </w:rPr>
          <w:tab/>
        </w:r>
        <w:r w:rsidR="006C65B1" w:rsidRPr="00852B19">
          <w:rPr>
            <w:rStyle w:val="Hyperlnk"/>
          </w:rPr>
          <w:t>Trådlösa lokala nät</w:t>
        </w:r>
        <w:r w:rsidR="006C65B1">
          <w:rPr>
            <w:webHidden/>
          </w:rPr>
          <w:tab/>
        </w:r>
        <w:r w:rsidR="006C65B1">
          <w:rPr>
            <w:webHidden/>
          </w:rPr>
          <w:fldChar w:fldCharType="begin"/>
        </w:r>
        <w:r w:rsidR="006C65B1">
          <w:rPr>
            <w:webHidden/>
          </w:rPr>
          <w:instrText xml:space="preserve"> PAGEREF _Toc96533319 \h </w:instrText>
        </w:r>
        <w:r w:rsidR="006C65B1">
          <w:rPr>
            <w:webHidden/>
          </w:rPr>
        </w:r>
        <w:r w:rsidR="006C65B1">
          <w:rPr>
            <w:webHidden/>
          </w:rPr>
          <w:fldChar w:fldCharType="separate"/>
        </w:r>
        <w:r w:rsidR="00D600A6">
          <w:rPr>
            <w:webHidden/>
          </w:rPr>
          <w:t>158</w:t>
        </w:r>
        <w:r w:rsidR="006C65B1">
          <w:rPr>
            <w:webHidden/>
          </w:rPr>
          <w:fldChar w:fldCharType="end"/>
        </w:r>
      </w:hyperlink>
    </w:p>
    <w:p w14:paraId="4CE44282" w14:textId="6B8C5C1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0" w:history="1">
        <w:r w:rsidR="006C65B1" w:rsidRPr="00852B19">
          <w:rPr>
            <w:rStyle w:val="Hyperlnk"/>
            <w:rFonts w:eastAsiaTheme="majorEastAsia"/>
          </w:rPr>
          <w:t>12.1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Tillgång till trådlösa lokala nät</w:t>
        </w:r>
        <w:r w:rsidR="006C65B1">
          <w:rPr>
            <w:webHidden/>
          </w:rPr>
          <w:tab/>
        </w:r>
        <w:r w:rsidR="006C65B1">
          <w:rPr>
            <w:webHidden/>
          </w:rPr>
          <w:fldChar w:fldCharType="begin"/>
        </w:r>
        <w:r w:rsidR="006C65B1">
          <w:rPr>
            <w:webHidden/>
          </w:rPr>
          <w:instrText xml:space="preserve"> PAGEREF _Toc96533320 \h </w:instrText>
        </w:r>
        <w:r w:rsidR="006C65B1">
          <w:rPr>
            <w:webHidden/>
          </w:rPr>
        </w:r>
        <w:r w:rsidR="006C65B1">
          <w:rPr>
            <w:webHidden/>
          </w:rPr>
          <w:fldChar w:fldCharType="separate"/>
        </w:r>
        <w:r w:rsidR="00D600A6">
          <w:rPr>
            <w:webHidden/>
          </w:rPr>
          <w:t>158</w:t>
        </w:r>
        <w:r w:rsidR="006C65B1">
          <w:rPr>
            <w:webHidden/>
          </w:rPr>
          <w:fldChar w:fldCharType="end"/>
        </w:r>
      </w:hyperlink>
    </w:p>
    <w:p w14:paraId="6BD84FBD" w14:textId="63BBCCF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1" w:history="1">
        <w:r w:rsidR="006C65B1" w:rsidRPr="00852B19">
          <w:rPr>
            <w:rStyle w:val="Hyperlnk"/>
            <w:rFonts w:eastAsiaTheme="majorEastAsia"/>
          </w:rPr>
          <w:t>12.2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Tillträde för installation av trådlösa accesspunkter med kort räckvidd</w:t>
        </w:r>
        <w:r w:rsidR="006C65B1">
          <w:rPr>
            <w:webHidden/>
          </w:rPr>
          <w:tab/>
        </w:r>
        <w:r w:rsidR="006C65B1">
          <w:rPr>
            <w:webHidden/>
          </w:rPr>
          <w:fldChar w:fldCharType="begin"/>
        </w:r>
        <w:r w:rsidR="006C65B1">
          <w:rPr>
            <w:webHidden/>
          </w:rPr>
          <w:instrText xml:space="preserve"> PAGEREF _Toc96533321 \h </w:instrText>
        </w:r>
        <w:r w:rsidR="006C65B1">
          <w:rPr>
            <w:webHidden/>
          </w:rPr>
        </w:r>
        <w:r w:rsidR="006C65B1">
          <w:rPr>
            <w:webHidden/>
          </w:rPr>
          <w:fldChar w:fldCharType="separate"/>
        </w:r>
        <w:r w:rsidR="00D600A6">
          <w:rPr>
            <w:webHidden/>
          </w:rPr>
          <w:t>159</w:t>
        </w:r>
        <w:r w:rsidR="006C65B1">
          <w:rPr>
            <w:webHidden/>
          </w:rPr>
          <w:fldChar w:fldCharType="end"/>
        </w:r>
      </w:hyperlink>
    </w:p>
    <w:p w14:paraId="6477EFAF" w14:textId="5F54ED14" w:rsidR="006C65B1" w:rsidRDefault="005C3777">
      <w:pPr>
        <w:pStyle w:val="Innehll1"/>
        <w:rPr>
          <w:rFonts w:asciiTheme="minorHAnsi" w:eastAsiaTheme="minorEastAsia" w:hAnsiTheme="minorHAnsi"/>
          <w:sz w:val="22"/>
          <w:lang w:eastAsia="sv-SE"/>
        </w:rPr>
      </w:pPr>
      <w:hyperlink w:anchor="_Toc96533322" w:history="1">
        <w:r w:rsidR="006C65B1" w:rsidRPr="00852B19">
          <w:rPr>
            <w:rStyle w:val="Hyperlnk"/>
          </w:rPr>
          <w:t>13</w:t>
        </w:r>
        <w:r w:rsidR="006C65B1">
          <w:rPr>
            <w:rFonts w:asciiTheme="minorHAnsi" w:eastAsiaTheme="minorEastAsia" w:hAnsiTheme="minorHAnsi"/>
            <w:sz w:val="22"/>
            <w:lang w:eastAsia="sv-SE"/>
          </w:rPr>
          <w:tab/>
        </w:r>
        <w:r w:rsidR="006C65B1" w:rsidRPr="00852B19">
          <w:rPr>
            <w:rStyle w:val="Hyperlnk"/>
          </w:rPr>
          <w:t>Nummer</w:t>
        </w:r>
        <w:r w:rsidR="006C65B1">
          <w:rPr>
            <w:webHidden/>
          </w:rPr>
          <w:tab/>
        </w:r>
        <w:r w:rsidR="006C65B1">
          <w:rPr>
            <w:webHidden/>
          </w:rPr>
          <w:fldChar w:fldCharType="begin"/>
        </w:r>
        <w:r w:rsidR="006C65B1">
          <w:rPr>
            <w:webHidden/>
          </w:rPr>
          <w:instrText xml:space="preserve"> PAGEREF _Toc96533322 \h </w:instrText>
        </w:r>
        <w:r w:rsidR="006C65B1">
          <w:rPr>
            <w:webHidden/>
          </w:rPr>
        </w:r>
        <w:r w:rsidR="006C65B1">
          <w:rPr>
            <w:webHidden/>
          </w:rPr>
          <w:fldChar w:fldCharType="separate"/>
        </w:r>
        <w:r w:rsidR="00D600A6">
          <w:rPr>
            <w:webHidden/>
          </w:rPr>
          <w:t>169</w:t>
        </w:r>
        <w:r w:rsidR="006C65B1">
          <w:rPr>
            <w:webHidden/>
          </w:rPr>
          <w:fldChar w:fldCharType="end"/>
        </w:r>
      </w:hyperlink>
    </w:p>
    <w:p w14:paraId="6832E74F" w14:textId="48FD338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3" w:history="1">
        <w:r w:rsidR="006C65B1" w:rsidRPr="00852B19">
          <w:rPr>
            <w:rStyle w:val="Hyperlnk"/>
            <w:rFonts w:eastAsiaTheme="majorEastAsia"/>
          </w:rPr>
          <w:t>13.1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Utgångspunkter för regleringen</w:t>
        </w:r>
        <w:r w:rsidR="006C65B1">
          <w:rPr>
            <w:webHidden/>
          </w:rPr>
          <w:tab/>
        </w:r>
        <w:r w:rsidR="006C65B1">
          <w:rPr>
            <w:webHidden/>
          </w:rPr>
          <w:fldChar w:fldCharType="begin"/>
        </w:r>
        <w:r w:rsidR="006C65B1">
          <w:rPr>
            <w:webHidden/>
          </w:rPr>
          <w:instrText xml:space="preserve"> PAGEREF _Toc96533323 \h </w:instrText>
        </w:r>
        <w:r w:rsidR="006C65B1">
          <w:rPr>
            <w:webHidden/>
          </w:rPr>
        </w:r>
        <w:r w:rsidR="006C65B1">
          <w:rPr>
            <w:webHidden/>
          </w:rPr>
          <w:fldChar w:fldCharType="separate"/>
        </w:r>
        <w:r w:rsidR="00D600A6">
          <w:rPr>
            <w:webHidden/>
          </w:rPr>
          <w:t>169</w:t>
        </w:r>
        <w:r w:rsidR="006C65B1">
          <w:rPr>
            <w:webHidden/>
          </w:rPr>
          <w:fldChar w:fldCharType="end"/>
        </w:r>
      </w:hyperlink>
    </w:p>
    <w:p w14:paraId="03E0C0A2" w14:textId="79A8F0C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4" w:history="1">
        <w:r w:rsidR="006C65B1" w:rsidRPr="00852B19">
          <w:rPr>
            <w:rStyle w:val="Hyperlnk"/>
            <w:rFonts w:eastAsiaTheme="majorEastAsia"/>
          </w:rPr>
          <w:t>13.2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Nummerplaner</w:t>
        </w:r>
        <w:r w:rsidR="006C65B1">
          <w:rPr>
            <w:webHidden/>
          </w:rPr>
          <w:tab/>
        </w:r>
        <w:r w:rsidR="006C65B1">
          <w:rPr>
            <w:webHidden/>
          </w:rPr>
          <w:fldChar w:fldCharType="begin"/>
        </w:r>
        <w:r w:rsidR="006C65B1">
          <w:rPr>
            <w:webHidden/>
          </w:rPr>
          <w:instrText xml:space="preserve"> PAGEREF _Toc96533324 \h </w:instrText>
        </w:r>
        <w:r w:rsidR="006C65B1">
          <w:rPr>
            <w:webHidden/>
          </w:rPr>
        </w:r>
        <w:r w:rsidR="006C65B1">
          <w:rPr>
            <w:webHidden/>
          </w:rPr>
          <w:fldChar w:fldCharType="separate"/>
        </w:r>
        <w:r w:rsidR="00D600A6">
          <w:rPr>
            <w:webHidden/>
          </w:rPr>
          <w:t>170</w:t>
        </w:r>
        <w:r w:rsidR="006C65B1">
          <w:rPr>
            <w:webHidden/>
          </w:rPr>
          <w:fldChar w:fldCharType="end"/>
        </w:r>
      </w:hyperlink>
    </w:p>
    <w:p w14:paraId="604AAEC9" w14:textId="5A33F2C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5" w:history="1">
        <w:r w:rsidR="006C65B1" w:rsidRPr="00852B19">
          <w:rPr>
            <w:rStyle w:val="Hyperlnk"/>
            <w:rFonts w:eastAsiaTheme="majorEastAsia"/>
          </w:rPr>
          <w:t>13.3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Tillstånd att använda nummer</w:t>
        </w:r>
        <w:r w:rsidR="006C65B1">
          <w:rPr>
            <w:webHidden/>
          </w:rPr>
          <w:tab/>
        </w:r>
        <w:r w:rsidR="006C65B1">
          <w:rPr>
            <w:webHidden/>
          </w:rPr>
          <w:fldChar w:fldCharType="begin"/>
        </w:r>
        <w:r w:rsidR="006C65B1">
          <w:rPr>
            <w:webHidden/>
          </w:rPr>
          <w:instrText xml:space="preserve"> PAGEREF _Toc96533325 \h </w:instrText>
        </w:r>
        <w:r w:rsidR="006C65B1">
          <w:rPr>
            <w:webHidden/>
          </w:rPr>
        </w:r>
        <w:r w:rsidR="006C65B1">
          <w:rPr>
            <w:webHidden/>
          </w:rPr>
          <w:fldChar w:fldCharType="separate"/>
        </w:r>
        <w:r w:rsidR="00D600A6">
          <w:rPr>
            <w:webHidden/>
          </w:rPr>
          <w:t>172</w:t>
        </w:r>
        <w:r w:rsidR="006C65B1">
          <w:rPr>
            <w:webHidden/>
          </w:rPr>
          <w:fldChar w:fldCharType="end"/>
        </w:r>
      </w:hyperlink>
    </w:p>
    <w:p w14:paraId="2C204E1B" w14:textId="02A5E5E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6" w:history="1">
        <w:r w:rsidR="006C65B1" w:rsidRPr="00852B19">
          <w:rPr>
            <w:rStyle w:val="Hyperlnk"/>
            <w:rFonts w:eastAsiaTheme="majorEastAsia"/>
          </w:rPr>
          <w:t>13.4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Tillgång till nummer och tjänster</w:t>
        </w:r>
        <w:r w:rsidR="006C65B1">
          <w:rPr>
            <w:webHidden/>
          </w:rPr>
          <w:tab/>
        </w:r>
        <w:r w:rsidR="006C65B1">
          <w:rPr>
            <w:webHidden/>
          </w:rPr>
          <w:fldChar w:fldCharType="begin"/>
        </w:r>
        <w:r w:rsidR="006C65B1">
          <w:rPr>
            <w:webHidden/>
          </w:rPr>
          <w:instrText xml:space="preserve"> PAGEREF _Toc96533326 \h </w:instrText>
        </w:r>
        <w:r w:rsidR="006C65B1">
          <w:rPr>
            <w:webHidden/>
          </w:rPr>
        </w:r>
        <w:r w:rsidR="006C65B1">
          <w:rPr>
            <w:webHidden/>
          </w:rPr>
          <w:fldChar w:fldCharType="separate"/>
        </w:r>
        <w:r w:rsidR="00D600A6">
          <w:rPr>
            <w:webHidden/>
          </w:rPr>
          <w:t>176</w:t>
        </w:r>
        <w:r w:rsidR="006C65B1">
          <w:rPr>
            <w:webHidden/>
          </w:rPr>
          <w:fldChar w:fldCharType="end"/>
        </w:r>
      </w:hyperlink>
    </w:p>
    <w:p w14:paraId="6E6129AA" w14:textId="7779EFE4" w:rsidR="006C65B1" w:rsidRDefault="005C3777">
      <w:pPr>
        <w:pStyle w:val="Innehll1"/>
        <w:rPr>
          <w:rFonts w:asciiTheme="minorHAnsi" w:eastAsiaTheme="minorEastAsia" w:hAnsiTheme="minorHAnsi"/>
          <w:sz w:val="22"/>
          <w:lang w:eastAsia="sv-SE"/>
        </w:rPr>
      </w:pPr>
      <w:hyperlink w:anchor="_Toc96533327" w:history="1">
        <w:r w:rsidR="006C65B1" w:rsidRPr="00852B19">
          <w:rPr>
            <w:rStyle w:val="Hyperlnk"/>
          </w:rPr>
          <w:t>14</w:t>
        </w:r>
        <w:r w:rsidR="006C65B1">
          <w:rPr>
            <w:rFonts w:asciiTheme="minorHAnsi" w:eastAsiaTheme="minorEastAsia" w:hAnsiTheme="minorHAnsi"/>
            <w:sz w:val="22"/>
            <w:lang w:eastAsia="sv-SE"/>
          </w:rPr>
          <w:tab/>
        </w:r>
        <w:r w:rsidR="006C65B1" w:rsidRPr="00852B19">
          <w:rPr>
            <w:rStyle w:val="Hyperlnk"/>
          </w:rPr>
          <w:t>Samtrafik och andra former av tillträde</w:t>
        </w:r>
        <w:r w:rsidR="006C65B1">
          <w:rPr>
            <w:webHidden/>
          </w:rPr>
          <w:tab/>
        </w:r>
        <w:r w:rsidR="006C65B1">
          <w:rPr>
            <w:webHidden/>
          </w:rPr>
          <w:fldChar w:fldCharType="begin"/>
        </w:r>
        <w:r w:rsidR="006C65B1">
          <w:rPr>
            <w:webHidden/>
          </w:rPr>
          <w:instrText xml:space="preserve"> PAGEREF _Toc96533327 \h </w:instrText>
        </w:r>
        <w:r w:rsidR="006C65B1">
          <w:rPr>
            <w:webHidden/>
          </w:rPr>
        </w:r>
        <w:r w:rsidR="006C65B1">
          <w:rPr>
            <w:webHidden/>
          </w:rPr>
          <w:fldChar w:fldCharType="separate"/>
        </w:r>
        <w:r w:rsidR="00D600A6">
          <w:rPr>
            <w:webHidden/>
          </w:rPr>
          <w:t>179</w:t>
        </w:r>
        <w:r w:rsidR="006C65B1">
          <w:rPr>
            <w:webHidden/>
          </w:rPr>
          <w:fldChar w:fldCharType="end"/>
        </w:r>
      </w:hyperlink>
    </w:p>
    <w:p w14:paraId="20884004" w14:textId="747227C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28" w:history="1">
        <w:r w:rsidR="006C65B1" w:rsidRPr="00852B19">
          <w:rPr>
            <w:rStyle w:val="Hyperlnk"/>
            <w:rFonts w:eastAsiaTheme="majorEastAsia"/>
          </w:rPr>
          <w:t>14.1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Skyldigheter i fråga om samtrafik och interoperabilitet</w:t>
        </w:r>
        <w:r w:rsidR="006C65B1">
          <w:rPr>
            <w:webHidden/>
          </w:rPr>
          <w:tab/>
        </w:r>
        <w:r w:rsidR="006C65B1">
          <w:rPr>
            <w:webHidden/>
          </w:rPr>
          <w:fldChar w:fldCharType="begin"/>
        </w:r>
        <w:r w:rsidR="006C65B1">
          <w:rPr>
            <w:webHidden/>
          </w:rPr>
          <w:instrText xml:space="preserve"> PAGEREF _Toc96533328 \h </w:instrText>
        </w:r>
        <w:r w:rsidR="006C65B1">
          <w:rPr>
            <w:webHidden/>
          </w:rPr>
        </w:r>
        <w:r w:rsidR="006C65B1">
          <w:rPr>
            <w:webHidden/>
          </w:rPr>
          <w:fldChar w:fldCharType="separate"/>
        </w:r>
        <w:r w:rsidR="00D600A6">
          <w:rPr>
            <w:webHidden/>
          </w:rPr>
          <w:t>179</w:t>
        </w:r>
        <w:r w:rsidR="006C65B1">
          <w:rPr>
            <w:webHidden/>
          </w:rPr>
          <w:fldChar w:fldCharType="end"/>
        </w:r>
      </w:hyperlink>
    </w:p>
    <w:p w14:paraId="260CAA9A" w14:textId="0012659A"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29" w:history="1">
        <w:r w:rsidR="006C65B1" w:rsidRPr="00852B19">
          <w:rPr>
            <w:rStyle w:val="Hyperlnk"/>
            <w:rFonts w:eastAsiaTheme="majorEastAsia"/>
          </w:rPr>
          <w:t>14.1.1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Förhandling om samtrafik</w:t>
        </w:r>
        <w:r w:rsidR="006C65B1">
          <w:rPr>
            <w:webHidden/>
          </w:rPr>
          <w:tab/>
        </w:r>
        <w:r w:rsidR="006C65B1">
          <w:rPr>
            <w:webHidden/>
          </w:rPr>
          <w:fldChar w:fldCharType="begin"/>
        </w:r>
        <w:r w:rsidR="006C65B1">
          <w:rPr>
            <w:webHidden/>
          </w:rPr>
          <w:instrText xml:space="preserve"> PAGEREF _Toc96533329 \h </w:instrText>
        </w:r>
        <w:r w:rsidR="006C65B1">
          <w:rPr>
            <w:webHidden/>
          </w:rPr>
        </w:r>
        <w:r w:rsidR="006C65B1">
          <w:rPr>
            <w:webHidden/>
          </w:rPr>
          <w:fldChar w:fldCharType="separate"/>
        </w:r>
        <w:r w:rsidR="00D600A6">
          <w:rPr>
            <w:webHidden/>
          </w:rPr>
          <w:t>179</w:t>
        </w:r>
        <w:r w:rsidR="006C65B1">
          <w:rPr>
            <w:webHidden/>
          </w:rPr>
          <w:fldChar w:fldCharType="end"/>
        </w:r>
      </w:hyperlink>
    </w:p>
    <w:p w14:paraId="4EF9A4EB" w14:textId="6998D0AE"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0" w:history="1">
        <w:r w:rsidR="006C65B1" w:rsidRPr="00852B19">
          <w:rPr>
            <w:rStyle w:val="Hyperlnk"/>
            <w:rFonts w:eastAsiaTheme="majorEastAsia"/>
          </w:rPr>
          <w:t>14.1.2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Åläggande av skyldigheter i fråga om samtrafik och interoperabilitet</w:t>
        </w:r>
        <w:r w:rsidR="006C65B1">
          <w:rPr>
            <w:webHidden/>
          </w:rPr>
          <w:tab/>
        </w:r>
        <w:r w:rsidR="006C65B1">
          <w:rPr>
            <w:webHidden/>
          </w:rPr>
          <w:fldChar w:fldCharType="begin"/>
        </w:r>
        <w:r w:rsidR="006C65B1">
          <w:rPr>
            <w:webHidden/>
          </w:rPr>
          <w:instrText xml:space="preserve"> PAGEREF _Toc96533330 \h </w:instrText>
        </w:r>
        <w:r w:rsidR="006C65B1">
          <w:rPr>
            <w:webHidden/>
          </w:rPr>
        </w:r>
        <w:r w:rsidR="006C65B1">
          <w:rPr>
            <w:webHidden/>
          </w:rPr>
          <w:fldChar w:fldCharType="separate"/>
        </w:r>
        <w:r w:rsidR="00D600A6">
          <w:rPr>
            <w:webHidden/>
          </w:rPr>
          <w:t>180</w:t>
        </w:r>
        <w:r w:rsidR="006C65B1">
          <w:rPr>
            <w:webHidden/>
          </w:rPr>
          <w:fldChar w:fldCharType="end"/>
        </w:r>
      </w:hyperlink>
    </w:p>
    <w:p w14:paraId="5A38B671" w14:textId="4A0A0BA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31" w:history="1">
        <w:r w:rsidR="006C65B1" w:rsidRPr="00852B19">
          <w:rPr>
            <w:rStyle w:val="Hyperlnk"/>
            <w:rFonts w:eastAsiaTheme="majorEastAsia"/>
          </w:rPr>
          <w:t>14.2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Åläggande av skyldigheter för SMP-operatörer</w:t>
        </w:r>
        <w:r w:rsidR="006C65B1">
          <w:rPr>
            <w:webHidden/>
          </w:rPr>
          <w:tab/>
        </w:r>
        <w:r w:rsidR="006C65B1">
          <w:rPr>
            <w:webHidden/>
          </w:rPr>
          <w:fldChar w:fldCharType="begin"/>
        </w:r>
        <w:r w:rsidR="006C65B1">
          <w:rPr>
            <w:webHidden/>
          </w:rPr>
          <w:instrText xml:space="preserve"> PAGEREF _Toc96533331 \h </w:instrText>
        </w:r>
        <w:r w:rsidR="006C65B1">
          <w:rPr>
            <w:webHidden/>
          </w:rPr>
        </w:r>
        <w:r w:rsidR="006C65B1">
          <w:rPr>
            <w:webHidden/>
          </w:rPr>
          <w:fldChar w:fldCharType="separate"/>
        </w:r>
        <w:r w:rsidR="00D600A6">
          <w:rPr>
            <w:webHidden/>
          </w:rPr>
          <w:t>182</w:t>
        </w:r>
        <w:r w:rsidR="006C65B1">
          <w:rPr>
            <w:webHidden/>
          </w:rPr>
          <w:fldChar w:fldCharType="end"/>
        </w:r>
      </w:hyperlink>
    </w:p>
    <w:p w14:paraId="4CBBFC8B" w14:textId="6DC3C7C1"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2" w:history="1">
        <w:r w:rsidR="006C65B1" w:rsidRPr="00852B19">
          <w:rPr>
            <w:rStyle w:val="Hyperlnk"/>
            <w:rFonts w:eastAsiaTheme="majorEastAsia"/>
          </w:rPr>
          <w:t>14.2.1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Utgångspunkter för regleringen</w:t>
        </w:r>
        <w:r w:rsidR="006C65B1">
          <w:rPr>
            <w:webHidden/>
          </w:rPr>
          <w:tab/>
        </w:r>
        <w:r w:rsidR="006C65B1">
          <w:rPr>
            <w:webHidden/>
          </w:rPr>
          <w:fldChar w:fldCharType="begin"/>
        </w:r>
        <w:r w:rsidR="006C65B1">
          <w:rPr>
            <w:webHidden/>
          </w:rPr>
          <w:instrText xml:space="preserve"> PAGEREF _Toc96533332 \h </w:instrText>
        </w:r>
        <w:r w:rsidR="006C65B1">
          <w:rPr>
            <w:webHidden/>
          </w:rPr>
        </w:r>
        <w:r w:rsidR="006C65B1">
          <w:rPr>
            <w:webHidden/>
          </w:rPr>
          <w:fldChar w:fldCharType="separate"/>
        </w:r>
        <w:r w:rsidR="00D600A6">
          <w:rPr>
            <w:webHidden/>
          </w:rPr>
          <w:t>182</w:t>
        </w:r>
        <w:r w:rsidR="006C65B1">
          <w:rPr>
            <w:webHidden/>
          </w:rPr>
          <w:fldChar w:fldCharType="end"/>
        </w:r>
      </w:hyperlink>
    </w:p>
    <w:p w14:paraId="62D4451F" w14:textId="57C4DD3F"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3" w:history="1">
        <w:r w:rsidR="006C65B1" w:rsidRPr="00852B19">
          <w:rPr>
            <w:rStyle w:val="Hyperlnk"/>
            <w:rFonts w:eastAsiaTheme="majorEastAsia"/>
          </w:rPr>
          <w:t>14.2.2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Fastställande av marknader</w:t>
        </w:r>
        <w:r w:rsidR="006C65B1">
          <w:rPr>
            <w:webHidden/>
          </w:rPr>
          <w:tab/>
        </w:r>
        <w:r w:rsidR="006C65B1">
          <w:rPr>
            <w:webHidden/>
          </w:rPr>
          <w:fldChar w:fldCharType="begin"/>
        </w:r>
        <w:r w:rsidR="006C65B1">
          <w:rPr>
            <w:webHidden/>
          </w:rPr>
          <w:instrText xml:space="preserve"> PAGEREF _Toc96533333 \h </w:instrText>
        </w:r>
        <w:r w:rsidR="006C65B1">
          <w:rPr>
            <w:webHidden/>
          </w:rPr>
        </w:r>
        <w:r w:rsidR="006C65B1">
          <w:rPr>
            <w:webHidden/>
          </w:rPr>
          <w:fldChar w:fldCharType="separate"/>
        </w:r>
        <w:r w:rsidR="00D600A6">
          <w:rPr>
            <w:webHidden/>
          </w:rPr>
          <w:t>183</w:t>
        </w:r>
        <w:r w:rsidR="006C65B1">
          <w:rPr>
            <w:webHidden/>
          </w:rPr>
          <w:fldChar w:fldCharType="end"/>
        </w:r>
      </w:hyperlink>
    </w:p>
    <w:p w14:paraId="046CB44C" w14:textId="403A0822"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4" w:history="1">
        <w:r w:rsidR="006C65B1" w:rsidRPr="00852B19">
          <w:rPr>
            <w:rStyle w:val="Hyperlnk"/>
            <w:rFonts w:eastAsiaTheme="majorEastAsia"/>
          </w:rPr>
          <w:t>14.2.3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Marknadsanalys och identifiering av företag med betydande inflytande</w:t>
        </w:r>
        <w:r w:rsidR="006C65B1">
          <w:rPr>
            <w:webHidden/>
          </w:rPr>
          <w:tab/>
        </w:r>
        <w:r w:rsidR="006C65B1">
          <w:rPr>
            <w:webHidden/>
          </w:rPr>
          <w:fldChar w:fldCharType="begin"/>
        </w:r>
        <w:r w:rsidR="006C65B1">
          <w:rPr>
            <w:webHidden/>
          </w:rPr>
          <w:instrText xml:space="preserve"> PAGEREF _Toc96533334 \h </w:instrText>
        </w:r>
        <w:r w:rsidR="006C65B1">
          <w:rPr>
            <w:webHidden/>
          </w:rPr>
        </w:r>
        <w:r w:rsidR="006C65B1">
          <w:rPr>
            <w:webHidden/>
          </w:rPr>
          <w:fldChar w:fldCharType="separate"/>
        </w:r>
        <w:r w:rsidR="00D600A6">
          <w:rPr>
            <w:webHidden/>
          </w:rPr>
          <w:t>185</w:t>
        </w:r>
        <w:r w:rsidR="006C65B1">
          <w:rPr>
            <w:webHidden/>
          </w:rPr>
          <w:fldChar w:fldCharType="end"/>
        </w:r>
      </w:hyperlink>
    </w:p>
    <w:p w14:paraId="594D68A7" w14:textId="1A48CA64"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5" w:history="1">
        <w:r w:rsidR="006C65B1" w:rsidRPr="00852B19">
          <w:rPr>
            <w:rStyle w:val="Hyperlnk"/>
            <w:rFonts w:eastAsiaTheme="majorEastAsia"/>
          </w:rPr>
          <w:t>14.2.4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Åläggande av skyldigheter</w:t>
        </w:r>
        <w:r w:rsidR="006C65B1">
          <w:rPr>
            <w:webHidden/>
          </w:rPr>
          <w:tab/>
        </w:r>
        <w:r w:rsidR="006C65B1">
          <w:rPr>
            <w:webHidden/>
          </w:rPr>
          <w:fldChar w:fldCharType="begin"/>
        </w:r>
        <w:r w:rsidR="006C65B1">
          <w:rPr>
            <w:webHidden/>
          </w:rPr>
          <w:instrText xml:space="preserve"> PAGEREF _Toc96533335 \h </w:instrText>
        </w:r>
        <w:r w:rsidR="006C65B1">
          <w:rPr>
            <w:webHidden/>
          </w:rPr>
        </w:r>
        <w:r w:rsidR="006C65B1">
          <w:rPr>
            <w:webHidden/>
          </w:rPr>
          <w:fldChar w:fldCharType="separate"/>
        </w:r>
        <w:r w:rsidR="00D600A6">
          <w:rPr>
            <w:webHidden/>
          </w:rPr>
          <w:t>187</w:t>
        </w:r>
        <w:r w:rsidR="006C65B1">
          <w:rPr>
            <w:webHidden/>
          </w:rPr>
          <w:fldChar w:fldCharType="end"/>
        </w:r>
      </w:hyperlink>
    </w:p>
    <w:p w14:paraId="09B4AC7B" w14:textId="1364D0F5"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6" w:history="1">
        <w:r w:rsidR="006C65B1" w:rsidRPr="00852B19">
          <w:rPr>
            <w:rStyle w:val="Hyperlnk"/>
            <w:rFonts w:eastAsiaTheme="majorEastAsia"/>
          </w:rPr>
          <w:t>14.2.5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Anmälan om avveckling eller utbyte av ett nät</w:t>
        </w:r>
        <w:r w:rsidR="006C65B1">
          <w:rPr>
            <w:webHidden/>
          </w:rPr>
          <w:tab/>
        </w:r>
        <w:r w:rsidR="006C65B1">
          <w:rPr>
            <w:webHidden/>
          </w:rPr>
          <w:fldChar w:fldCharType="begin"/>
        </w:r>
        <w:r w:rsidR="006C65B1">
          <w:rPr>
            <w:webHidden/>
          </w:rPr>
          <w:instrText xml:space="preserve"> PAGEREF _Toc96533336 \h </w:instrText>
        </w:r>
        <w:r w:rsidR="006C65B1">
          <w:rPr>
            <w:webHidden/>
          </w:rPr>
        </w:r>
        <w:r w:rsidR="006C65B1">
          <w:rPr>
            <w:webHidden/>
          </w:rPr>
          <w:fldChar w:fldCharType="separate"/>
        </w:r>
        <w:r w:rsidR="00D600A6">
          <w:rPr>
            <w:webHidden/>
          </w:rPr>
          <w:t>191</w:t>
        </w:r>
        <w:r w:rsidR="006C65B1">
          <w:rPr>
            <w:webHidden/>
          </w:rPr>
          <w:fldChar w:fldCharType="end"/>
        </w:r>
      </w:hyperlink>
    </w:p>
    <w:p w14:paraId="7349AE0B" w14:textId="3684D901"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7" w:history="1">
        <w:r w:rsidR="006C65B1" w:rsidRPr="00852B19">
          <w:rPr>
            <w:rStyle w:val="Hyperlnk"/>
            <w:rFonts w:eastAsiaTheme="majorEastAsia"/>
          </w:rPr>
          <w:t>14.2.6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Skyldigheter för rena grossistföretag</w:t>
        </w:r>
        <w:r w:rsidR="006C65B1">
          <w:rPr>
            <w:webHidden/>
          </w:rPr>
          <w:tab/>
        </w:r>
        <w:r w:rsidR="006C65B1">
          <w:rPr>
            <w:webHidden/>
          </w:rPr>
          <w:fldChar w:fldCharType="begin"/>
        </w:r>
        <w:r w:rsidR="006C65B1">
          <w:rPr>
            <w:webHidden/>
          </w:rPr>
          <w:instrText xml:space="preserve"> PAGEREF _Toc96533337 \h </w:instrText>
        </w:r>
        <w:r w:rsidR="006C65B1">
          <w:rPr>
            <w:webHidden/>
          </w:rPr>
        </w:r>
        <w:r w:rsidR="006C65B1">
          <w:rPr>
            <w:webHidden/>
          </w:rPr>
          <w:fldChar w:fldCharType="separate"/>
        </w:r>
        <w:r w:rsidR="00D600A6">
          <w:rPr>
            <w:webHidden/>
          </w:rPr>
          <w:t>193</w:t>
        </w:r>
        <w:r w:rsidR="006C65B1">
          <w:rPr>
            <w:webHidden/>
          </w:rPr>
          <w:fldChar w:fldCharType="end"/>
        </w:r>
      </w:hyperlink>
    </w:p>
    <w:p w14:paraId="6CA6C126" w14:textId="4903C66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38" w:history="1">
        <w:r w:rsidR="006C65B1" w:rsidRPr="00852B19">
          <w:rPr>
            <w:rStyle w:val="Hyperlnk"/>
            <w:rFonts w:eastAsiaTheme="majorEastAsia"/>
          </w:rPr>
          <w:t>14.3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Skyldigheter som kan åläggas SMP-operatörer</w:t>
        </w:r>
        <w:r w:rsidR="006C65B1">
          <w:rPr>
            <w:webHidden/>
          </w:rPr>
          <w:tab/>
        </w:r>
        <w:r w:rsidR="006C65B1">
          <w:rPr>
            <w:webHidden/>
          </w:rPr>
          <w:fldChar w:fldCharType="begin"/>
        </w:r>
        <w:r w:rsidR="006C65B1">
          <w:rPr>
            <w:webHidden/>
          </w:rPr>
          <w:instrText xml:space="preserve"> PAGEREF _Toc96533338 \h </w:instrText>
        </w:r>
        <w:r w:rsidR="006C65B1">
          <w:rPr>
            <w:webHidden/>
          </w:rPr>
        </w:r>
        <w:r w:rsidR="006C65B1">
          <w:rPr>
            <w:webHidden/>
          </w:rPr>
          <w:fldChar w:fldCharType="separate"/>
        </w:r>
        <w:r w:rsidR="00D600A6">
          <w:rPr>
            <w:webHidden/>
          </w:rPr>
          <w:t>196</w:t>
        </w:r>
        <w:r w:rsidR="006C65B1">
          <w:rPr>
            <w:webHidden/>
          </w:rPr>
          <w:fldChar w:fldCharType="end"/>
        </w:r>
      </w:hyperlink>
    </w:p>
    <w:p w14:paraId="544CB109" w14:textId="4A886309"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39" w:history="1">
        <w:r w:rsidR="006C65B1" w:rsidRPr="00852B19">
          <w:rPr>
            <w:rStyle w:val="Hyperlnk"/>
            <w:rFonts w:eastAsiaTheme="majorEastAsia"/>
          </w:rPr>
          <w:t>14.3.1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Insyn</w:t>
        </w:r>
        <w:r w:rsidR="006C65B1">
          <w:rPr>
            <w:webHidden/>
          </w:rPr>
          <w:tab/>
        </w:r>
        <w:r w:rsidR="006C65B1">
          <w:rPr>
            <w:webHidden/>
          </w:rPr>
          <w:fldChar w:fldCharType="begin"/>
        </w:r>
        <w:r w:rsidR="006C65B1">
          <w:rPr>
            <w:webHidden/>
          </w:rPr>
          <w:instrText xml:space="preserve"> PAGEREF _Toc96533339 \h </w:instrText>
        </w:r>
        <w:r w:rsidR="006C65B1">
          <w:rPr>
            <w:webHidden/>
          </w:rPr>
        </w:r>
        <w:r w:rsidR="006C65B1">
          <w:rPr>
            <w:webHidden/>
          </w:rPr>
          <w:fldChar w:fldCharType="separate"/>
        </w:r>
        <w:r w:rsidR="00D600A6">
          <w:rPr>
            <w:webHidden/>
          </w:rPr>
          <w:t>196</w:t>
        </w:r>
        <w:r w:rsidR="006C65B1">
          <w:rPr>
            <w:webHidden/>
          </w:rPr>
          <w:fldChar w:fldCharType="end"/>
        </w:r>
      </w:hyperlink>
    </w:p>
    <w:p w14:paraId="1D308535" w14:textId="724EC6B1"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40" w:history="1">
        <w:r w:rsidR="006C65B1" w:rsidRPr="00852B19">
          <w:rPr>
            <w:rStyle w:val="Hyperlnk"/>
            <w:rFonts w:eastAsiaTheme="majorEastAsia"/>
          </w:rPr>
          <w:t>14.3.2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Icke-diskriminering</w:t>
        </w:r>
        <w:r w:rsidR="006C65B1">
          <w:rPr>
            <w:webHidden/>
          </w:rPr>
          <w:tab/>
        </w:r>
        <w:r w:rsidR="006C65B1">
          <w:rPr>
            <w:webHidden/>
          </w:rPr>
          <w:fldChar w:fldCharType="begin"/>
        </w:r>
        <w:r w:rsidR="006C65B1">
          <w:rPr>
            <w:webHidden/>
          </w:rPr>
          <w:instrText xml:space="preserve"> PAGEREF _Toc96533340 \h </w:instrText>
        </w:r>
        <w:r w:rsidR="006C65B1">
          <w:rPr>
            <w:webHidden/>
          </w:rPr>
        </w:r>
        <w:r w:rsidR="006C65B1">
          <w:rPr>
            <w:webHidden/>
          </w:rPr>
          <w:fldChar w:fldCharType="separate"/>
        </w:r>
        <w:r w:rsidR="00D600A6">
          <w:rPr>
            <w:webHidden/>
          </w:rPr>
          <w:t>198</w:t>
        </w:r>
        <w:r w:rsidR="006C65B1">
          <w:rPr>
            <w:webHidden/>
          </w:rPr>
          <w:fldChar w:fldCharType="end"/>
        </w:r>
      </w:hyperlink>
    </w:p>
    <w:p w14:paraId="6972FB0C" w14:textId="08AC49F1"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41" w:history="1">
        <w:r w:rsidR="006C65B1" w:rsidRPr="00852B19">
          <w:rPr>
            <w:rStyle w:val="Hyperlnk"/>
            <w:rFonts w:eastAsiaTheme="majorEastAsia"/>
          </w:rPr>
          <w:t>14.3.3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Särredovisning</w:t>
        </w:r>
        <w:r w:rsidR="006C65B1">
          <w:rPr>
            <w:webHidden/>
          </w:rPr>
          <w:tab/>
        </w:r>
        <w:r w:rsidR="006C65B1">
          <w:rPr>
            <w:webHidden/>
          </w:rPr>
          <w:fldChar w:fldCharType="begin"/>
        </w:r>
        <w:r w:rsidR="006C65B1">
          <w:rPr>
            <w:webHidden/>
          </w:rPr>
          <w:instrText xml:space="preserve"> PAGEREF _Toc96533341 \h </w:instrText>
        </w:r>
        <w:r w:rsidR="006C65B1">
          <w:rPr>
            <w:webHidden/>
          </w:rPr>
        </w:r>
        <w:r w:rsidR="006C65B1">
          <w:rPr>
            <w:webHidden/>
          </w:rPr>
          <w:fldChar w:fldCharType="separate"/>
        </w:r>
        <w:r w:rsidR="00D600A6">
          <w:rPr>
            <w:webHidden/>
          </w:rPr>
          <w:t>198</w:t>
        </w:r>
        <w:r w:rsidR="006C65B1">
          <w:rPr>
            <w:webHidden/>
          </w:rPr>
          <w:fldChar w:fldCharType="end"/>
        </w:r>
      </w:hyperlink>
    </w:p>
    <w:p w14:paraId="7B15EF6C" w14:textId="634E355F"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42" w:history="1">
        <w:r w:rsidR="006C65B1" w:rsidRPr="00852B19">
          <w:rPr>
            <w:rStyle w:val="Hyperlnk"/>
            <w:rFonts w:eastAsiaTheme="majorEastAsia"/>
          </w:rPr>
          <w:t>14.3.4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Tillträde till nät och tillhörande faciliteter</w:t>
        </w:r>
        <w:r w:rsidR="006C65B1">
          <w:rPr>
            <w:webHidden/>
          </w:rPr>
          <w:tab/>
        </w:r>
        <w:r w:rsidR="006C65B1">
          <w:rPr>
            <w:webHidden/>
          </w:rPr>
          <w:fldChar w:fldCharType="begin"/>
        </w:r>
        <w:r w:rsidR="006C65B1">
          <w:rPr>
            <w:webHidden/>
          </w:rPr>
          <w:instrText xml:space="preserve"> PAGEREF _Toc96533342 \h </w:instrText>
        </w:r>
        <w:r w:rsidR="006C65B1">
          <w:rPr>
            <w:webHidden/>
          </w:rPr>
        </w:r>
        <w:r w:rsidR="006C65B1">
          <w:rPr>
            <w:webHidden/>
          </w:rPr>
          <w:fldChar w:fldCharType="separate"/>
        </w:r>
        <w:r w:rsidR="00D600A6">
          <w:rPr>
            <w:webHidden/>
          </w:rPr>
          <w:t>199</w:t>
        </w:r>
        <w:r w:rsidR="006C65B1">
          <w:rPr>
            <w:webHidden/>
          </w:rPr>
          <w:fldChar w:fldCharType="end"/>
        </w:r>
      </w:hyperlink>
    </w:p>
    <w:p w14:paraId="138EE9F0" w14:textId="31153183"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43" w:history="1">
        <w:r w:rsidR="006C65B1" w:rsidRPr="00852B19">
          <w:rPr>
            <w:rStyle w:val="Hyperlnk"/>
            <w:rFonts w:eastAsiaTheme="majorEastAsia"/>
          </w:rPr>
          <w:t>14.3.5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Tillträde till infrastruktur för anläggande av nät</w:t>
        </w:r>
        <w:r w:rsidR="006C65B1">
          <w:rPr>
            <w:webHidden/>
          </w:rPr>
          <w:tab/>
        </w:r>
        <w:r w:rsidR="006C65B1">
          <w:rPr>
            <w:webHidden/>
          </w:rPr>
          <w:fldChar w:fldCharType="begin"/>
        </w:r>
        <w:r w:rsidR="006C65B1">
          <w:rPr>
            <w:webHidden/>
          </w:rPr>
          <w:instrText xml:space="preserve"> PAGEREF _Toc96533343 \h </w:instrText>
        </w:r>
        <w:r w:rsidR="006C65B1">
          <w:rPr>
            <w:webHidden/>
          </w:rPr>
        </w:r>
        <w:r w:rsidR="006C65B1">
          <w:rPr>
            <w:webHidden/>
          </w:rPr>
          <w:fldChar w:fldCharType="separate"/>
        </w:r>
        <w:r w:rsidR="00D600A6">
          <w:rPr>
            <w:webHidden/>
          </w:rPr>
          <w:t>202</w:t>
        </w:r>
        <w:r w:rsidR="006C65B1">
          <w:rPr>
            <w:webHidden/>
          </w:rPr>
          <w:fldChar w:fldCharType="end"/>
        </w:r>
      </w:hyperlink>
    </w:p>
    <w:p w14:paraId="6CB15EA6" w14:textId="5575ACF3"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44" w:history="1">
        <w:r w:rsidR="006C65B1" w:rsidRPr="00852B19">
          <w:rPr>
            <w:rStyle w:val="Hyperlnk"/>
            <w:rFonts w:eastAsiaTheme="majorEastAsia"/>
          </w:rPr>
          <w:t>14.3.6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Priskontroll och kostnadsredovisning</w:t>
        </w:r>
        <w:r w:rsidR="006C65B1">
          <w:rPr>
            <w:webHidden/>
          </w:rPr>
          <w:tab/>
        </w:r>
        <w:r w:rsidR="006C65B1">
          <w:rPr>
            <w:webHidden/>
          </w:rPr>
          <w:fldChar w:fldCharType="begin"/>
        </w:r>
        <w:r w:rsidR="006C65B1">
          <w:rPr>
            <w:webHidden/>
          </w:rPr>
          <w:instrText xml:space="preserve"> PAGEREF _Toc96533344 \h </w:instrText>
        </w:r>
        <w:r w:rsidR="006C65B1">
          <w:rPr>
            <w:webHidden/>
          </w:rPr>
        </w:r>
        <w:r w:rsidR="006C65B1">
          <w:rPr>
            <w:webHidden/>
          </w:rPr>
          <w:fldChar w:fldCharType="separate"/>
        </w:r>
        <w:r w:rsidR="00D600A6">
          <w:rPr>
            <w:webHidden/>
          </w:rPr>
          <w:t>205</w:t>
        </w:r>
        <w:r w:rsidR="006C65B1">
          <w:rPr>
            <w:webHidden/>
          </w:rPr>
          <w:fldChar w:fldCharType="end"/>
        </w:r>
      </w:hyperlink>
    </w:p>
    <w:p w14:paraId="6B88E490" w14:textId="1F537846"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45" w:history="1">
        <w:r w:rsidR="006C65B1" w:rsidRPr="00852B19">
          <w:rPr>
            <w:rStyle w:val="Hyperlnk"/>
            <w:rFonts w:eastAsiaTheme="majorEastAsia"/>
          </w:rPr>
          <w:t>14.3.7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Reglering av tjänster som riktar sig till slutkunder</w:t>
        </w:r>
        <w:r w:rsidR="006C65B1">
          <w:rPr>
            <w:webHidden/>
          </w:rPr>
          <w:tab/>
        </w:r>
        <w:r w:rsidR="006C65B1">
          <w:rPr>
            <w:webHidden/>
          </w:rPr>
          <w:fldChar w:fldCharType="begin"/>
        </w:r>
        <w:r w:rsidR="006C65B1">
          <w:rPr>
            <w:webHidden/>
          </w:rPr>
          <w:instrText xml:space="preserve"> PAGEREF _Toc96533345 \h </w:instrText>
        </w:r>
        <w:r w:rsidR="006C65B1">
          <w:rPr>
            <w:webHidden/>
          </w:rPr>
        </w:r>
        <w:r w:rsidR="006C65B1">
          <w:rPr>
            <w:webHidden/>
          </w:rPr>
          <w:fldChar w:fldCharType="separate"/>
        </w:r>
        <w:r w:rsidR="00D600A6">
          <w:rPr>
            <w:webHidden/>
          </w:rPr>
          <w:t>208</w:t>
        </w:r>
        <w:r w:rsidR="006C65B1">
          <w:rPr>
            <w:webHidden/>
          </w:rPr>
          <w:fldChar w:fldCharType="end"/>
        </w:r>
      </w:hyperlink>
    </w:p>
    <w:p w14:paraId="7DB555A1" w14:textId="61F2168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46" w:history="1">
        <w:r w:rsidR="006C65B1" w:rsidRPr="00852B19">
          <w:rPr>
            <w:rStyle w:val="Hyperlnk"/>
            <w:rFonts w:eastAsiaTheme="majorEastAsia"/>
          </w:rPr>
          <w:t>14.4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Bindande åtagande om saminvestering i anläggandet av nya optiska fibernät</w:t>
        </w:r>
        <w:r w:rsidR="006C65B1">
          <w:rPr>
            <w:webHidden/>
          </w:rPr>
          <w:tab/>
        </w:r>
        <w:r w:rsidR="006C65B1">
          <w:rPr>
            <w:webHidden/>
          </w:rPr>
          <w:fldChar w:fldCharType="begin"/>
        </w:r>
        <w:r w:rsidR="006C65B1">
          <w:rPr>
            <w:webHidden/>
          </w:rPr>
          <w:instrText xml:space="preserve"> PAGEREF _Toc96533346 \h </w:instrText>
        </w:r>
        <w:r w:rsidR="006C65B1">
          <w:rPr>
            <w:webHidden/>
          </w:rPr>
        </w:r>
        <w:r w:rsidR="006C65B1">
          <w:rPr>
            <w:webHidden/>
          </w:rPr>
          <w:fldChar w:fldCharType="separate"/>
        </w:r>
        <w:r w:rsidR="00D600A6">
          <w:rPr>
            <w:webHidden/>
          </w:rPr>
          <w:t>209</w:t>
        </w:r>
        <w:r w:rsidR="006C65B1">
          <w:rPr>
            <w:webHidden/>
          </w:rPr>
          <w:fldChar w:fldCharType="end"/>
        </w:r>
      </w:hyperlink>
    </w:p>
    <w:p w14:paraId="30A3024B" w14:textId="594556A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47" w:history="1">
        <w:r w:rsidR="006C65B1" w:rsidRPr="00852B19">
          <w:rPr>
            <w:rStyle w:val="Hyperlnk"/>
            <w:rFonts w:eastAsiaTheme="majorEastAsia"/>
          </w:rPr>
          <w:t>14.5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Andra bindande åtaganden med konkurrenspåverkan</w:t>
        </w:r>
        <w:r w:rsidR="006C65B1">
          <w:rPr>
            <w:webHidden/>
          </w:rPr>
          <w:tab/>
        </w:r>
        <w:r w:rsidR="006C65B1">
          <w:rPr>
            <w:webHidden/>
          </w:rPr>
          <w:fldChar w:fldCharType="begin"/>
        </w:r>
        <w:r w:rsidR="006C65B1">
          <w:rPr>
            <w:webHidden/>
          </w:rPr>
          <w:instrText xml:space="preserve"> PAGEREF _Toc96533347 \h </w:instrText>
        </w:r>
        <w:r w:rsidR="006C65B1">
          <w:rPr>
            <w:webHidden/>
          </w:rPr>
        </w:r>
        <w:r w:rsidR="006C65B1">
          <w:rPr>
            <w:webHidden/>
          </w:rPr>
          <w:fldChar w:fldCharType="separate"/>
        </w:r>
        <w:r w:rsidR="00D600A6">
          <w:rPr>
            <w:webHidden/>
          </w:rPr>
          <w:t>214</w:t>
        </w:r>
        <w:r w:rsidR="006C65B1">
          <w:rPr>
            <w:webHidden/>
          </w:rPr>
          <w:fldChar w:fldCharType="end"/>
        </w:r>
      </w:hyperlink>
    </w:p>
    <w:p w14:paraId="789BB403" w14:textId="54E683AE"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48" w:history="1">
        <w:r w:rsidR="006C65B1" w:rsidRPr="00852B19">
          <w:rPr>
            <w:rStyle w:val="Hyperlnk"/>
            <w:rFonts w:eastAsiaTheme="majorEastAsia"/>
          </w:rPr>
          <w:t>14.6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Funktionell separation</w:t>
        </w:r>
        <w:r w:rsidR="006C65B1">
          <w:rPr>
            <w:webHidden/>
          </w:rPr>
          <w:tab/>
        </w:r>
        <w:r w:rsidR="006C65B1">
          <w:rPr>
            <w:webHidden/>
          </w:rPr>
          <w:fldChar w:fldCharType="begin"/>
        </w:r>
        <w:r w:rsidR="006C65B1">
          <w:rPr>
            <w:webHidden/>
          </w:rPr>
          <w:instrText xml:space="preserve"> PAGEREF _Toc96533348 \h </w:instrText>
        </w:r>
        <w:r w:rsidR="006C65B1">
          <w:rPr>
            <w:webHidden/>
          </w:rPr>
        </w:r>
        <w:r w:rsidR="006C65B1">
          <w:rPr>
            <w:webHidden/>
          </w:rPr>
          <w:fldChar w:fldCharType="separate"/>
        </w:r>
        <w:r w:rsidR="00D600A6">
          <w:rPr>
            <w:webHidden/>
          </w:rPr>
          <w:t>217</w:t>
        </w:r>
        <w:r w:rsidR="006C65B1">
          <w:rPr>
            <w:webHidden/>
          </w:rPr>
          <w:fldChar w:fldCharType="end"/>
        </w:r>
      </w:hyperlink>
    </w:p>
    <w:p w14:paraId="0855BCD9" w14:textId="6AF476F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49" w:history="1">
        <w:r w:rsidR="006C65B1" w:rsidRPr="00852B19">
          <w:rPr>
            <w:rStyle w:val="Hyperlnk"/>
            <w:rFonts w:eastAsiaTheme="majorEastAsia"/>
          </w:rPr>
          <w:t>14.7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Frivillig funktionell separation</w:t>
        </w:r>
        <w:r w:rsidR="006C65B1">
          <w:rPr>
            <w:webHidden/>
          </w:rPr>
          <w:tab/>
        </w:r>
        <w:r w:rsidR="006C65B1">
          <w:rPr>
            <w:webHidden/>
          </w:rPr>
          <w:fldChar w:fldCharType="begin"/>
        </w:r>
        <w:r w:rsidR="006C65B1">
          <w:rPr>
            <w:webHidden/>
          </w:rPr>
          <w:instrText xml:space="preserve"> PAGEREF _Toc96533349 \h </w:instrText>
        </w:r>
        <w:r w:rsidR="006C65B1">
          <w:rPr>
            <w:webHidden/>
          </w:rPr>
        </w:r>
        <w:r w:rsidR="006C65B1">
          <w:rPr>
            <w:webHidden/>
          </w:rPr>
          <w:fldChar w:fldCharType="separate"/>
        </w:r>
        <w:r w:rsidR="00D600A6">
          <w:rPr>
            <w:webHidden/>
          </w:rPr>
          <w:t>219</w:t>
        </w:r>
        <w:r w:rsidR="006C65B1">
          <w:rPr>
            <w:webHidden/>
          </w:rPr>
          <w:fldChar w:fldCharType="end"/>
        </w:r>
      </w:hyperlink>
    </w:p>
    <w:p w14:paraId="5C3A77B8" w14:textId="16331DD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50" w:history="1">
        <w:r w:rsidR="006C65B1" w:rsidRPr="00852B19">
          <w:rPr>
            <w:rStyle w:val="Hyperlnk"/>
            <w:rFonts w:eastAsiaTheme="majorEastAsia"/>
          </w:rPr>
          <w:t>14.8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Andra skyldigheter om tillträde</w:t>
        </w:r>
        <w:r w:rsidR="006C65B1">
          <w:rPr>
            <w:webHidden/>
          </w:rPr>
          <w:tab/>
        </w:r>
        <w:r w:rsidR="006C65B1">
          <w:rPr>
            <w:webHidden/>
          </w:rPr>
          <w:fldChar w:fldCharType="begin"/>
        </w:r>
        <w:r w:rsidR="006C65B1">
          <w:rPr>
            <w:webHidden/>
          </w:rPr>
          <w:instrText xml:space="preserve"> PAGEREF _Toc96533350 \h </w:instrText>
        </w:r>
        <w:r w:rsidR="006C65B1">
          <w:rPr>
            <w:webHidden/>
          </w:rPr>
        </w:r>
        <w:r w:rsidR="006C65B1">
          <w:rPr>
            <w:webHidden/>
          </w:rPr>
          <w:fldChar w:fldCharType="separate"/>
        </w:r>
        <w:r w:rsidR="00D600A6">
          <w:rPr>
            <w:webHidden/>
          </w:rPr>
          <w:t>221</w:t>
        </w:r>
        <w:r w:rsidR="006C65B1">
          <w:rPr>
            <w:webHidden/>
          </w:rPr>
          <w:fldChar w:fldCharType="end"/>
        </w:r>
      </w:hyperlink>
    </w:p>
    <w:p w14:paraId="4A0FB219" w14:textId="74EF8056"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51" w:history="1">
        <w:r w:rsidR="006C65B1" w:rsidRPr="00852B19">
          <w:rPr>
            <w:rStyle w:val="Hyperlnk"/>
            <w:rFonts w:eastAsiaTheme="majorEastAsia"/>
          </w:rPr>
          <w:t>14.8.1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Tillträde till nät närmast slutanvändare</w:t>
        </w:r>
        <w:r w:rsidR="006C65B1">
          <w:rPr>
            <w:webHidden/>
          </w:rPr>
          <w:tab/>
        </w:r>
        <w:r w:rsidR="006C65B1">
          <w:rPr>
            <w:webHidden/>
          </w:rPr>
          <w:fldChar w:fldCharType="begin"/>
        </w:r>
        <w:r w:rsidR="006C65B1">
          <w:rPr>
            <w:webHidden/>
          </w:rPr>
          <w:instrText xml:space="preserve"> PAGEREF _Toc96533351 \h </w:instrText>
        </w:r>
        <w:r w:rsidR="006C65B1">
          <w:rPr>
            <w:webHidden/>
          </w:rPr>
        </w:r>
        <w:r w:rsidR="006C65B1">
          <w:rPr>
            <w:webHidden/>
          </w:rPr>
          <w:fldChar w:fldCharType="separate"/>
        </w:r>
        <w:r w:rsidR="00D600A6">
          <w:rPr>
            <w:webHidden/>
          </w:rPr>
          <w:t>221</w:t>
        </w:r>
        <w:r w:rsidR="006C65B1">
          <w:rPr>
            <w:webHidden/>
          </w:rPr>
          <w:fldChar w:fldCharType="end"/>
        </w:r>
      </w:hyperlink>
    </w:p>
    <w:p w14:paraId="57304445" w14:textId="2873EE0C"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52" w:history="1">
        <w:r w:rsidR="006C65B1" w:rsidRPr="00852B19">
          <w:rPr>
            <w:rStyle w:val="Hyperlnk"/>
            <w:rFonts w:eastAsiaTheme="majorEastAsia"/>
          </w:rPr>
          <w:t>14.8.2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Samlokalisering och annat gemensamt utnyttjande</w:t>
        </w:r>
        <w:r w:rsidR="006C65B1">
          <w:rPr>
            <w:webHidden/>
          </w:rPr>
          <w:tab/>
        </w:r>
        <w:r w:rsidR="006C65B1">
          <w:rPr>
            <w:webHidden/>
          </w:rPr>
          <w:fldChar w:fldCharType="begin"/>
        </w:r>
        <w:r w:rsidR="006C65B1">
          <w:rPr>
            <w:webHidden/>
          </w:rPr>
          <w:instrText xml:space="preserve"> PAGEREF _Toc96533352 \h </w:instrText>
        </w:r>
        <w:r w:rsidR="006C65B1">
          <w:rPr>
            <w:webHidden/>
          </w:rPr>
        </w:r>
        <w:r w:rsidR="006C65B1">
          <w:rPr>
            <w:webHidden/>
          </w:rPr>
          <w:fldChar w:fldCharType="separate"/>
        </w:r>
        <w:r w:rsidR="00D600A6">
          <w:rPr>
            <w:webHidden/>
          </w:rPr>
          <w:t>228</w:t>
        </w:r>
        <w:r w:rsidR="006C65B1">
          <w:rPr>
            <w:webHidden/>
          </w:rPr>
          <w:fldChar w:fldCharType="end"/>
        </w:r>
      </w:hyperlink>
    </w:p>
    <w:p w14:paraId="71B7E713" w14:textId="340F7D47"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53" w:history="1">
        <w:r w:rsidR="006C65B1" w:rsidRPr="00852B19">
          <w:rPr>
            <w:rStyle w:val="Hyperlnk"/>
            <w:rFonts w:eastAsiaTheme="majorEastAsia"/>
          </w:rPr>
          <w:t>14.8.3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Tillträde till infrastruktur för mobila tjänster</w:t>
        </w:r>
        <w:r w:rsidR="006C65B1">
          <w:rPr>
            <w:webHidden/>
          </w:rPr>
          <w:tab/>
        </w:r>
        <w:r w:rsidR="006C65B1">
          <w:rPr>
            <w:webHidden/>
          </w:rPr>
          <w:fldChar w:fldCharType="begin"/>
        </w:r>
        <w:r w:rsidR="006C65B1">
          <w:rPr>
            <w:webHidden/>
          </w:rPr>
          <w:instrText xml:space="preserve"> PAGEREF _Toc96533353 \h </w:instrText>
        </w:r>
        <w:r w:rsidR="006C65B1">
          <w:rPr>
            <w:webHidden/>
          </w:rPr>
        </w:r>
        <w:r w:rsidR="006C65B1">
          <w:rPr>
            <w:webHidden/>
          </w:rPr>
          <w:fldChar w:fldCharType="separate"/>
        </w:r>
        <w:r w:rsidR="00D600A6">
          <w:rPr>
            <w:webHidden/>
          </w:rPr>
          <w:t>230</w:t>
        </w:r>
        <w:r w:rsidR="006C65B1">
          <w:rPr>
            <w:webHidden/>
          </w:rPr>
          <w:fldChar w:fldCharType="end"/>
        </w:r>
      </w:hyperlink>
    </w:p>
    <w:p w14:paraId="3728C634" w14:textId="14F205B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54" w:history="1">
        <w:r w:rsidR="006C65B1" w:rsidRPr="00852B19">
          <w:rPr>
            <w:rStyle w:val="Hyperlnk"/>
            <w:rFonts w:eastAsiaTheme="majorEastAsia"/>
          </w:rPr>
          <w:t>14.9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Upphävande och ändring av skyldigheter</w:t>
        </w:r>
        <w:r w:rsidR="006C65B1">
          <w:rPr>
            <w:webHidden/>
          </w:rPr>
          <w:tab/>
        </w:r>
        <w:r w:rsidR="006C65B1">
          <w:rPr>
            <w:webHidden/>
          </w:rPr>
          <w:fldChar w:fldCharType="begin"/>
        </w:r>
        <w:r w:rsidR="006C65B1">
          <w:rPr>
            <w:webHidden/>
          </w:rPr>
          <w:instrText xml:space="preserve"> PAGEREF _Toc96533354 \h </w:instrText>
        </w:r>
        <w:r w:rsidR="006C65B1">
          <w:rPr>
            <w:webHidden/>
          </w:rPr>
        </w:r>
        <w:r w:rsidR="006C65B1">
          <w:rPr>
            <w:webHidden/>
          </w:rPr>
          <w:fldChar w:fldCharType="separate"/>
        </w:r>
        <w:r w:rsidR="00D600A6">
          <w:rPr>
            <w:webHidden/>
          </w:rPr>
          <w:t>234</w:t>
        </w:r>
        <w:r w:rsidR="006C65B1">
          <w:rPr>
            <w:webHidden/>
          </w:rPr>
          <w:fldChar w:fldCharType="end"/>
        </w:r>
      </w:hyperlink>
    </w:p>
    <w:p w14:paraId="32488DEF" w14:textId="7D3094C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55" w:history="1">
        <w:r w:rsidR="006C65B1" w:rsidRPr="00852B19">
          <w:rPr>
            <w:rStyle w:val="Hyperlnk"/>
            <w:rFonts w:eastAsiaTheme="majorEastAsia"/>
          </w:rPr>
          <w:t>14.10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Samrådsförfaranden inför beslut</w:t>
        </w:r>
        <w:r w:rsidR="006C65B1">
          <w:rPr>
            <w:webHidden/>
          </w:rPr>
          <w:tab/>
        </w:r>
        <w:r w:rsidR="006C65B1">
          <w:rPr>
            <w:webHidden/>
          </w:rPr>
          <w:fldChar w:fldCharType="begin"/>
        </w:r>
        <w:r w:rsidR="006C65B1">
          <w:rPr>
            <w:webHidden/>
          </w:rPr>
          <w:instrText xml:space="preserve"> PAGEREF _Toc96533355 \h </w:instrText>
        </w:r>
        <w:r w:rsidR="006C65B1">
          <w:rPr>
            <w:webHidden/>
          </w:rPr>
        </w:r>
        <w:r w:rsidR="006C65B1">
          <w:rPr>
            <w:webHidden/>
          </w:rPr>
          <w:fldChar w:fldCharType="separate"/>
        </w:r>
        <w:r w:rsidR="00D600A6">
          <w:rPr>
            <w:webHidden/>
          </w:rPr>
          <w:t>236</w:t>
        </w:r>
        <w:r w:rsidR="006C65B1">
          <w:rPr>
            <w:webHidden/>
          </w:rPr>
          <w:fldChar w:fldCharType="end"/>
        </w:r>
      </w:hyperlink>
    </w:p>
    <w:p w14:paraId="2479E9E2" w14:textId="3BA194F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56" w:history="1">
        <w:r w:rsidR="006C65B1" w:rsidRPr="00852B19">
          <w:rPr>
            <w:rStyle w:val="Hyperlnk"/>
            <w:rFonts w:eastAsiaTheme="majorEastAsia"/>
          </w:rPr>
          <w:t>14.11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Övriga bestämmelser om åläggande av skyldigheter</w:t>
        </w:r>
        <w:r w:rsidR="006C65B1">
          <w:rPr>
            <w:webHidden/>
          </w:rPr>
          <w:tab/>
        </w:r>
        <w:r w:rsidR="006C65B1">
          <w:rPr>
            <w:webHidden/>
          </w:rPr>
          <w:fldChar w:fldCharType="begin"/>
        </w:r>
        <w:r w:rsidR="006C65B1">
          <w:rPr>
            <w:webHidden/>
          </w:rPr>
          <w:instrText xml:space="preserve"> PAGEREF _Toc96533356 \h </w:instrText>
        </w:r>
        <w:r w:rsidR="006C65B1">
          <w:rPr>
            <w:webHidden/>
          </w:rPr>
        </w:r>
        <w:r w:rsidR="006C65B1">
          <w:rPr>
            <w:webHidden/>
          </w:rPr>
          <w:fldChar w:fldCharType="separate"/>
        </w:r>
        <w:r w:rsidR="00D600A6">
          <w:rPr>
            <w:webHidden/>
          </w:rPr>
          <w:t>239</w:t>
        </w:r>
        <w:r w:rsidR="006C65B1">
          <w:rPr>
            <w:webHidden/>
          </w:rPr>
          <w:fldChar w:fldCharType="end"/>
        </w:r>
      </w:hyperlink>
    </w:p>
    <w:p w14:paraId="740E57B1" w14:textId="7C6A3EA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57" w:history="1">
        <w:r w:rsidR="006C65B1" w:rsidRPr="00852B19">
          <w:rPr>
            <w:rStyle w:val="Hyperlnk"/>
            <w:rFonts w:eastAsiaTheme="majorEastAsia"/>
          </w:rPr>
          <w:t>14.12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Förhållandet till yttrandefrihetsgrundlagen</w:t>
        </w:r>
        <w:r w:rsidR="006C65B1">
          <w:rPr>
            <w:webHidden/>
          </w:rPr>
          <w:tab/>
        </w:r>
        <w:r w:rsidR="006C65B1">
          <w:rPr>
            <w:webHidden/>
          </w:rPr>
          <w:fldChar w:fldCharType="begin"/>
        </w:r>
        <w:r w:rsidR="006C65B1">
          <w:rPr>
            <w:webHidden/>
          </w:rPr>
          <w:instrText xml:space="preserve"> PAGEREF _Toc96533357 \h </w:instrText>
        </w:r>
        <w:r w:rsidR="006C65B1">
          <w:rPr>
            <w:webHidden/>
          </w:rPr>
        </w:r>
        <w:r w:rsidR="006C65B1">
          <w:rPr>
            <w:webHidden/>
          </w:rPr>
          <w:fldChar w:fldCharType="separate"/>
        </w:r>
        <w:r w:rsidR="00D600A6">
          <w:rPr>
            <w:webHidden/>
          </w:rPr>
          <w:t>239</w:t>
        </w:r>
        <w:r w:rsidR="006C65B1">
          <w:rPr>
            <w:webHidden/>
          </w:rPr>
          <w:fldChar w:fldCharType="end"/>
        </w:r>
      </w:hyperlink>
    </w:p>
    <w:p w14:paraId="65472446" w14:textId="10A2BAB6" w:rsidR="006C65B1" w:rsidRDefault="005C3777">
      <w:pPr>
        <w:pStyle w:val="Innehll1"/>
        <w:rPr>
          <w:rFonts w:asciiTheme="minorHAnsi" w:eastAsiaTheme="minorEastAsia" w:hAnsiTheme="minorHAnsi"/>
          <w:sz w:val="22"/>
          <w:lang w:eastAsia="sv-SE"/>
        </w:rPr>
      </w:pPr>
      <w:hyperlink w:anchor="_Toc96533358" w:history="1">
        <w:r w:rsidR="006C65B1" w:rsidRPr="00852B19">
          <w:rPr>
            <w:rStyle w:val="Hyperlnk"/>
          </w:rPr>
          <w:t>15</w:t>
        </w:r>
        <w:r w:rsidR="006C65B1">
          <w:rPr>
            <w:rFonts w:asciiTheme="minorHAnsi" w:eastAsiaTheme="minorEastAsia" w:hAnsiTheme="minorHAnsi"/>
            <w:sz w:val="22"/>
            <w:lang w:eastAsia="sv-SE"/>
          </w:rPr>
          <w:tab/>
        </w:r>
        <w:r w:rsidR="006C65B1" w:rsidRPr="00852B19">
          <w:rPr>
            <w:rStyle w:val="Hyperlnk"/>
          </w:rPr>
          <w:t>Samhällsomfattande tjänster</w:t>
        </w:r>
        <w:r w:rsidR="006C65B1">
          <w:rPr>
            <w:webHidden/>
          </w:rPr>
          <w:tab/>
        </w:r>
        <w:r w:rsidR="006C65B1">
          <w:rPr>
            <w:webHidden/>
          </w:rPr>
          <w:fldChar w:fldCharType="begin"/>
        </w:r>
        <w:r w:rsidR="006C65B1">
          <w:rPr>
            <w:webHidden/>
          </w:rPr>
          <w:instrText xml:space="preserve"> PAGEREF _Toc96533358 \h </w:instrText>
        </w:r>
        <w:r w:rsidR="006C65B1">
          <w:rPr>
            <w:webHidden/>
          </w:rPr>
        </w:r>
        <w:r w:rsidR="006C65B1">
          <w:rPr>
            <w:webHidden/>
          </w:rPr>
          <w:fldChar w:fldCharType="separate"/>
        </w:r>
        <w:r w:rsidR="00D600A6">
          <w:rPr>
            <w:webHidden/>
          </w:rPr>
          <w:t>240</w:t>
        </w:r>
        <w:r w:rsidR="006C65B1">
          <w:rPr>
            <w:webHidden/>
          </w:rPr>
          <w:fldChar w:fldCharType="end"/>
        </w:r>
      </w:hyperlink>
    </w:p>
    <w:p w14:paraId="75477EBF" w14:textId="0CC7E638" w:rsidR="006C65B1" w:rsidRDefault="005C3777">
      <w:pPr>
        <w:pStyle w:val="Innehll1"/>
        <w:rPr>
          <w:rFonts w:asciiTheme="minorHAnsi" w:eastAsiaTheme="minorEastAsia" w:hAnsiTheme="minorHAnsi"/>
          <w:sz w:val="22"/>
          <w:lang w:eastAsia="sv-SE"/>
        </w:rPr>
      </w:pPr>
      <w:hyperlink w:anchor="_Toc96533359" w:history="1">
        <w:r w:rsidR="006C65B1" w:rsidRPr="00852B19">
          <w:rPr>
            <w:rStyle w:val="Hyperlnk"/>
          </w:rPr>
          <w:t>16</w:t>
        </w:r>
        <w:r w:rsidR="006C65B1">
          <w:rPr>
            <w:rFonts w:asciiTheme="minorHAnsi" w:eastAsiaTheme="minorEastAsia" w:hAnsiTheme="minorHAnsi"/>
            <w:sz w:val="22"/>
            <w:lang w:eastAsia="sv-SE"/>
          </w:rPr>
          <w:tab/>
        </w:r>
        <w:r w:rsidR="006C65B1" w:rsidRPr="00852B19">
          <w:rPr>
            <w:rStyle w:val="Hyperlnk"/>
          </w:rPr>
          <w:t>Slutanvändares rättigheter</w:t>
        </w:r>
        <w:r w:rsidR="006C65B1">
          <w:rPr>
            <w:webHidden/>
          </w:rPr>
          <w:tab/>
        </w:r>
        <w:r w:rsidR="006C65B1">
          <w:rPr>
            <w:webHidden/>
          </w:rPr>
          <w:fldChar w:fldCharType="begin"/>
        </w:r>
        <w:r w:rsidR="006C65B1">
          <w:rPr>
            <w:webHidden/>
          </w:rPr>
          <w:instrText xml:space="preserve"> PAGEREF _Toc96533359 \h </w:instrText>
        </w:r>
        <w:r w:rsidR="006C65B1">
          <w:rPr>
            <w:webHidden/>
          </w:rPr>
        </w:r>
        <w:r w:rsidR="006C65B1">
          <w:rPr>
            <w:webHidden/>
          </w:rPr>
          <w:fldChar w:fldCharType="separate"/>
        </w:r>
        <w:r w:rsidR="00D600A6">
          <w:rPr>
            <w:webHidden/>
          </w:rPr>
          <w:t>247</w:t>
        </w:r>
        <w:r w:rsidR="006C65B1">
          <w:rPr>
            <w:webHidden/>
          </w:rPr>
          <w:fldChar w:fldCharType="end"/>
        </w:r>
      </w:hyperlink>
    </w:p>
    <w:p w14:paraId="52D6661D" w14:textId="796D16C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0" w:history="1">
        <w:r w:rsidR="006C65B1" w:rsidRPr="00852B19">
          <w:rPr>
            <w:rStyle w:val="Hyperlnk"/>
            <w:rFonts w:eastAsiaTheme="majorEastAsia"/>
          </w:rPr>
          <w:t>16.1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Utgångspunkter för regleringen</w:t>
        </w:r>
        <w:r w:rsidR="006C65B1">
          <w:rPr>
            <w:webHidden/>
          </w:rPr>
          <w:tab/>
        </w:r>
        <w:r w:rsidR="006C65B1">
          <w:rPr>
            <w:webHidden/>
          </w:rPr>
          <w:fldChar w:fldCharType="begin"/>
        </w:r>
        <w:r w:rsidR="006C65B1">
          <w:rPr>
            <w:webHidden/>
          </w:rPr>
          <w:instrText xml:space="preserve"> PAGEREF _Toc96533360 \h </w:instrText>
        </w:r>
        <w:r w:rsidR="006C65B1">
          <w:rPr>
            <w:webHidden/>
          </w:rPr>
        </w:r>
        <w:r w:rsidR="006C65B1">
          <w:rPr>
            <w:webHidden/>
          </w:rPr>
          <w:fldChar w:fldCharType="separate"/>
        </w:r>
        <w:r w:rsidR="00D600A6">
          <w:rPr>
            <w:webHidden/>
          </w:rPr>
          <w:t>247</w:t>
        </w:r>
        <w:r w:rsidR="006C65B1">
          <w:rPr>
            <w:webHidden/>
          </w:rPr>
          <w:fldChar w:fldCharType="end"/>
        </w:r>
      </w:hyperlink>
    </w:p>
    <w:p w14:paraId="061842C7" w14:textId="129C6BE7"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61" w:history="1">
        <w:r w:rsidR="006C65B1" w:rsidRPr="00852B19">
          <w:rPr>
            <w:rStyle w:val="Hyperlnk"/>
            <w:rFonts w:eastAsiaTheme="majorEastAsia"/>
          </w:rPr>
          <w:t>16.1.1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Principen om fullharmonisering</w:t>
        </w:r>
        <w:r w:rsidR="006C65B1">
          <w:rPr>
            <w:webHidden/>
          </w:rPr>
          <w:tab/>
        </w:r>
        <w:r w:rsidR="006C65B1">
          <w:rPr>
            <w:webHidden/>
          </w:rPr>
          <w:fldChar w:fldCharType="begin"/>
        </w:r>
        <w:r w:rsidR="006C65B1">
          <w:rPr>
            <w:webHidden/>
          </w:rPr>
          <w:instrText xml:space="preserve"> PAGEREF _Toc96533361 \h </w:instrText>
        </w:r>
        <w:r w:rsidR="006C65B1">
          <w:rPr>
            <w:webHidden/>
          </w:rPr>
        </w:r>
        <w:r w:rsidR="006C65B1">
          <w:rPr>
            <w:webHidden/>
          </w:rPr>
          <w:fldChar w:fldCharType="separate"/>
        </w:r>
        <w:r w:rsidR="00D600A6">
          <w:rPr>
            <w:webHidden/>
          </w:rPr>
          <w:t>247</w:t>
        </w:r>
        <w:r w:rsidR="006C65B1">
          <w:rPr>
            <w:webHidden/>
          </w:rPr>
          <w:fldChar w:fldCharType="end"/>
        </w:r>
      </w:hyperlink>
    </w:p>
    <w:p w14:paraId="6BC67068" w14:textId="5658E2E8"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62" w:history="1">
        <w:r w:rsidR="006C65B1" w:rsidRPr="00852B19">
          <w:rPr>
            <w:rStyle w:val="Hyperlnk"/>
            <w:rFonts w:eastAsiaTheme="majorEastAsia"/>
          </w:rPr>
          <w:t>16.1.2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Tillämpningsområdet varierar för olika typer av elektroniska kommunikationstjänster</w:t>
        </w:r>
        <w:r w:rsidR="006C65B1">
          <w:rPr>
            <w:webHidden/>
          </w:rPr>
          <w:tab/>
        </w:r>
        <w:r w:rsidR="006C65B1">
          <w:rPr>
            <w:webHidden/>
          </w:rPr>
          <w:fldChar w:fldCharType="begin"/>
        </w:r>
        <w:r w:rsidR="006C65B1">
          <w:rPr>
            <w:webHidden/>
          </w:rPr>
          <w:instrText xml:space="preserve"> PAGEREF _Toc96533362 \h </w:instrText>
        </w:r>
        <w:r w:rsidR="006C65B1">
          <w:rPr>
            <w:webHidden/>
          </w:rPr>
        </w:r>
        <w:r w:rsidR="006C65B1">
          <w:rPr>
            <w:webHidden/>
          </w:rPr>
          <w:fldChar w:fldCharType="separate"/>
        </w:r>
        <w:r w:rsidR="00D600A6">
          <w:rPr>
            <w:webHidden/>
          </w:rPr>
          <w:t>248</w:t>
        </w:r>
        <w:r w:rsidR="006C65B1">
          <w:rPr>
            <w:webHidden/>
          </w:rPr>
          <w:fldChar w:fldCharType="end"/>
        </w:r>
      </w:hyperlink>
    </w:p>
    <w:p w14:paraId="36D334C0" w14:textId="28E2D1A8"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63" w:history="1">
        <w:r w:rsidR="006C65B1" w:rsidRPr="00852B19">
          <w:rPr>
            <w:rStyle w:val="Hyperlnk"/>
            <w:rFonts w:eastAsiaTheme="majorEastAsia"/>
          </w:rPr>
          <w:t>16.1.3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Regler till förmån för konsumenter och andra slutanvändare</w:t>
        </w:r>
        <w:r w:rsidR="006C65B1">
          <w:rPr>
            <w:webHidden/>
          </w:rPr>
          <w:tab/>
        </w:r>
        <w:r w:rsidR="006C65B1">
          <w:rPr>
            <w:webHidden/>
          </w:rPr>
          <w:fldChar w:fldCharType="begin"/>
        </w:r>
        <w:r w:rsidR="006C65B1">
          <w:rPr>
            <w:webHidden/>
          </w:rPr>
          <w:instrText xml:space="preserve"> PAGEREF _Toc96533363 \h </w:instrText>
        </w:r>
        <w:r w:rsidR="006C65B1">
          <w:rPr>
            <w:webHidden/>
          </w:rPr>
        </w:r>
        <w:r w:rsidR="006C65B1">
          <w:rPr>
            <w:webHidden/>
          </w:rPr>
          <w:fldChar w:fldCharType="separate"/>
        </w:r>
        <w:r w:rsidR="00D600A6">
          <w:rPr>
            <w:webHidden/>
          </w:rPr>
          <w:t>248</w:t>
        </w:r>
        <w:r w:rsidR="006C65B1">
          <w:rPr>
            <w:webHidden/>
          </w:rPr>
          <w:fldChar w:fldCharType="end"/>
        </w:r>
      </w:hyperlink>
    </w:p>
    <w:p w14:paraId="5F9B8409" w14:textId="60E7DC17"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4" w:history="1">
        <w:r w:rsidR="006C65B1" w:rsidRPr="00852B19">
          <w:rPr>
            <w:rStyle w:val="Hyperlnk"/>
            <w:rFonts w:eastAsiaTheme="majorEastAsia"/>
          </w:rPr>
          <w:t>16.2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Diskriminerande krav eller villkor</w:t>
        </w:r>
        <w:r w:rsidR="006C65B1">
          <w:rPr>
            <w:webHidden/>
          </w:rPr>
          <w:tab/>
        </w:r>
        <w:r w:rsidR="006C65B1">
          <w:rPr>
            <w:webHidden/>
          </w:rPr>
          <w:fldChar w:fldCharType="begin"/>
        </w:r>
        <w:r w:rsidR="006C65B1">
          <w:rPr>
            <w:webHidden/>
          </w:rPr>
          <w:instrText xml:space="preserve"> PAGEREF _Toc96533364 \h </w:instrText>
        </w:r>
        <w:r w:rsidR="006C65B1">
          <w:rPr>
            <w:webHidden/>
          </w:rPr>
        </w:r>
        <w:r w:rsidR="006C65B1">
          <w:rPr>
            <w:webHidden/>
          </w:rPr>
          <w:fldChar w:fldCharType="separate"/>
        </w:r>
        <w:r w:rsidR="00D600A6">
          <w:rPr>
            <w:webHidden/>
          </w:rPr>
          <w:t>249</w:t>
        </w:r>
        <w:r w:rsidR="006C65B1">
          <w:rPr>
            <w:webHidden/>
          </w:rPr>
          <w:fldChar w:fldCharType="end"/>
        </w:r>
      </w:hyperlink>
    </w:p>
    <w:p w14:paraId="6C2548C0" w14:textId="498A93CA"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5" w:history="1">
        <w:r w:rsidR="006C65B1" w:rsidRPr="00852B19">
          <w:rPr>
            <w:rStyle w:val="Hyperlnk"/>
            <w:rFonts w:eastAsiaTheme="majorEastAsia"/>
          </w:rPr>
          <w:t>16.3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Undantag för vissa mikroföretag</w:t>
        </w:r>
        <w:r w:rsidR="006C65B1">
          <w:rPr>
            <w:webHidden/>
          </w:rPr>
          <w:tab/>
        </w:r>
        <w:r w:rsidR="006C65B1">
          <w:rPr>
            <w:webHidden/>
          </w:rPr>
          <w:fldChar w:fldCharType="begin"/>
        </w:r>
        <w:r w:rsidR="006C65B1">
          <w:rPr>
            <w:webHidden/>
          </w:rPr>
          <w:instrText xml:space="preserve"> PAGEREF _Toc96533365 \h </w:instrText>
        </w:r>
        <w:r w:rsidR="006C65B1">
          <w:rPr>
            <w:webHidden/>
          </w:rPr>
        </w:r>
        <w:r w:rsidR="006C65B1">
          <w:rPr>
            <w:webHidden/>
          </w:rPr>
          <w:fldChar w:fldCharType="separate"/>
        </w:r>
        <w:r w:rsidR="00D600A6">
          <w:rPr>
            <w:webHidden/>
          </w:rPr>
          <w:t>251</w:t>
        </w:r>
        <w:r w:rsidR="006C65B1">
          <w:rPr>
            <w:webHidden/>
          </w:rPr>
          <w:fldChar w:fldCharType="end"/>
        </w:r>
      </w:hyperlink>
    </w:p>
    <w:p w14:paraId="6D64D4C6" w14:textId="6BF2DBDD"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6" w:history="1">
        <w:r w:rsidR="006C65B1" w:rsidRPr="00852B19">
          <w:rPr>
            <w:rStyle w:val="Hyperlnk"/>
            <w:rFonts w:eastAsiaTheme="majorEastAsia"/>
          </w:rPr>
          <w:t>16.4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Informationskrav i samband med avtal</w:t>
        </w:r>
        <w:r w:rsidR="006C65B1">
          <w:rPr>
            <w:webHidden/>
          </w:rPr>
          <w:tab/>
        </w:r>
        <w:r w:rsidR="006C65B1">
          <w:rPr>
            <w:webHidden/>
          </w:rPr>
          <w:fldChar w:fldCharType="begin"/>
        </w:r>
        <w:r w:rsidR="006C65B1">
          <w:rPr>
            <w:webHidden/>
          </w:rPr>
          <w:instrText xml:space="preserve"> PAGEREF _Toc96533366 \h </w:instrText>
        </w:r>
        <w:r w:rsidR="006C65B1">
          <w:rPr>
            <w:webHidden/>
          </w:rPr>
        </w:r>
        <w:r w:rsidR="006C65B1">
          <w:rPr>
            <w:webHidden/>
          </w:rPr>
          <w:fldChar w:fldCharType="separate"/>
        </w:r>
        <w:r w:rsidR="00D600A6">
          <w:rPr>
            <w:webHidden/>
          </w:rPr>
          <w:t>252</w:t>
        </w:r>
        <w:r w:rsidR="006C65B1">
          <w:rPr>
            <w:webHidden/>
          </w:rPr>
          <w:fldChar w:fldCharType="end"/>
        </w:r>
      </w:hyperlink>
    </w:p>
    <w:p w14:paraId="5043A6D7" w14:textId="33DC3C0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7" w:history="1">
        <w:r w:rsidR="006C65B1" w:rsidRPr="00852B19">
          <w:rPr>
            <w:rStyle w:val="Hyperlnk"/>
            <w:rFonts w:eastAsiaTheme="majorEastAsia"/>
          </w:rPr>
          <w:t>16.5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Insyn och offentliggörande av information</w:t>
        </w:r>
        <w:r w:rsidR="006C65B1">
          <w:rPr>
            <w:webHidden/>
          </w:rPr>
          <w:tab/>
        </w:r>
        <w:r w:rsidR="006C65B1">
          <w:rPr>
            <w:webHidden/>
          </w:rPr>
          <w:fldChar w:fldCharType="begin"/>
        </w:r>
        <w:r w:rsidR="006C65B1">
          <w:rPr>
            <w:webHidden/>
          </w:rPr>
          <w:instrText xml:space="preserve"> PAGEREF _Toc96533367 \h </w:instrText>
        </w:r>
        <w:r w:rsidR="006C65B1">
          <w:rPr>
            <w:webHidden/>
          </w:rPr>
        </w:r>
        <w:r w:rsidR="006C65B1">
          <w:rPr>
            <w:webHidden/>
          </w:rPr>
          <w:fldChar w:fldCharType="separate"/>
        </w:r>
        <w:r w:rsidR="00D600A6">
          <w:rPr>
            <w:webHidden/>
          </w:rPr>
          <w:t>259</w:t>
        </w:r>
        <w:r w:rsidR="006C65B1">
          <w:rPr>
            <w:webHidden/>
          </w:rPr>
          <w:fldChar w:fldCharType="end"/>
        </w:r>
      </w:hyperlink>
    </w:p>
    <w:p w14:paraId="4E646A22" w14:textId="48E24C59"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8" w:history="1">
        <w:r w:rsidR="006C65B1" w:rsidRPr="00852B19">
          <w:rPr>
            <w:rStyle w:val="Hyperlnk"/>
            <w:rFonts w:eastAsiaTheme="majorEastAsia"/>
          </w:rPr>
          <w:t>16.6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Reglering om tjänstekvalitet behövs inte</w:t>
        </w:r>
        <w:r w:rsidR="006C65B1">
          <w:rPr>
            <w:webHidden/>
          </w:rPr>
          <w:tab/>
        </w:r>
        <w:r w:rsidR="006C65B1">
          <w:rPr>
            <w:webHidden/>
          </w:rPr>
          <w:fldChar w:fldCharType="begin"/>
        </w:r>
        <w:r w:rsidR="006C65B1">
          <w:rPr>
            <w:webHidden/>
          </w:rPr>
          <w:instrText xml:space="preserve"> PAGEREF _Toc96533368 \h </w:instrText>
        </w:r>
        <w:r w:rsidR="006C65B1">
          <w:rPr>
            <w:webHidden/>
          </w:rPr>
        </w:r>
        <w:r w:rsidR="006C65B1">
          <w:rPr>
            <w:webHidden/>
          </w:rPr>
          <w:fldChar w:fldCharType="separate"/>
        </w:r>
        <w:r w:rsidR="00D600A6">
          <w:rPr>
            <w:webHidden/>
          </w:rPr>
          <w:t>262</w:t>
        </w:r>
        <w:r w:rsidR="006C65B1">
          <w:rPr>
            <w:webHidden/>
          </w:rPr>
          <w:fldChar w:fldCharType="end"/>
        </w:r>
      </w:hyperlink>
    </w:p>
    <w:p w14:paraId="7D4886FF" w14:textId="4CF61A8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69" w:history="1">
        <w:r w:rsidR="006C65B1" w:rsidRPr="00852B19">
          <w:rPr>
            <w:rStyle w:val="Hyperlnk"/>
            <w:rFonts w:eastAsiaTheme="majorEastAsia"/>
          </w:rPr>
          <w:t>16.7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Bindningstid, uppsägning av avtal m.m.</w:t>
        </w:r>
        <w:r w:rsidR="006C65B1">
          <w:rPr>
            <w:webHidden/>
          </w:rPr>
          <w:tab/>
        </w:r>
        <w:r w:rsidR="006C65B1">
          <w:rPr>
            <w:webHidden/>
          </w:rPr>
          <w:fldChar w:fldCharType="begin"/>
        </w:r>
        <w:r w:rsidR="006C65B1">
          <w:rPr>
            <w:webHidden/>
          </w:rPr>
          <w:instrText xml:space="preserve"> PAGEREF _Toc96533369 \h </w:instrText>
        </w:r>
        <w:r w:rsidR="006C65B1">
          <w:rPr>
            <w:webHidden/>
          </w:rPr>
        </w:r>
        <w:r w:rsidR="006C65B1">
          <w:rPr>
            <w:webHidden/>
          </w:rPr>
          <w:fldChar w:fldCharType="separate"/>
        </w:r>
        <w:r w:rsidR="00D600A6">
          <w:rPr>
            <w:webHidden/>
          </w:rPr>
          <w:t>263</w:t>
        </w:r>
        <w:r w:rsidR="006C65B1">
          <w:rPr>
            <w:webHidden/>
          </w:rPr>
          <w:fldChar w:fldCharType="end"/>
        </w:r>
      </w:hyperlink>
    </w:p>
    <w:p w14:paraId="626FCD03" w14:textId="69F4C7CE"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0" w:history="1">
        <w:r w:rsidR="006C65B1" w:rsidRPr="00852B19">
          <w:rPr>
            <w:rStyle w:val="Hyperlnk"/>
            <w:rFonts w:eastAsiaTheme="majorEastAsia"/>
          </w:rPr>
          <w:t>16.7.1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Avtalets bindningstid</w:t>
        </w:r>
        <w:r w:rsidR="006C65B1">
          <w:rPr>
            <w:webHidden/>
          </w:rPr>
          <w:tab/>
        </w:r>
        <w:r w:rsidR="006C65B1">
          <w:rPr>
            <w:webHidden/>
          </w:rPr>
          <w:fldChar w:fldCharType="begin"/>
        </w:r>
        <w:r w:rsidR="006C65B1">
          <w:rPr>
            <w:webHidden/>
          </w:rPr>
          <w:instrText xml:space="preserve"> PAGEREF _Toc96533370 \h </w:instrText>
        </w:r>
        <w:r w:rsidR="006C65B1">
          <w:rPr>
            <w:webHidden/>
          </w:rPr>
        </w:r>
        <w:r w:rsidR="006C65B1">
          <w:rPr>
            <w:webHidden/>
          </w:rPr>
          <w:fldChar w:fldCharType="separate"/>
        </w:r>
        <w:r w:rsidR="00D600A6">
          <w:rPr>
            <w:webHidden/>
          </w:rPr>
          <w:t>263</w:t>
        </w:r>
        <w:r w:rsidR="006C65B1">
          <w:rPr>
            <w:webHidden/>
          </w:rPr>
          <w:fldChar w:fldCharType="end"/>
        </w:r>
      </w:hyperlink>
    </w:p>
    <w:p w14:paraId="7618C6FA" w14:textId="77BA0B90"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1" w:history="1">
        <w:r w:rsidR="006C65B1" w:rsidRPr="00852B19">
          <w:rPr>
            <w:rStyle w:val="Hyperlnk"/>
            <w:rFonts w:eastAsiaTheme="majorEastAsia"/>
          </w:rPr>
          <w:t>16.7.2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Ändring av avtal</w:t>
        </w:r>
        <w:r w:rsidR="006C65B1">
          <w:rPr>
            <w:webHidden/>
          </w:rPr>
          <w:tab/>
        </w:r>
        <w:r w:rsidR="006C65B1">
          <w:rPr>
            <w:webHidden/>
          </w:rPr>
          <w:fldChar w:fldCharType="begin"/>
        </w:r>
        <w:r w:rsidR="006C65B1">
          <w:rPr>
            <w:webHidden/>
          </w:rPr>
          <w:instrText xml:space="preserve"> PAGEREF _Toc96533371 \h </w:instrText>
        </w:r>
        <w:r w:rsidR="006C65B1">
          <w:rPr>
            <w:webHidden/>
          </w:rPr>
        </w:r>
        <w:r w:rsidR="006C65B1">
          <w:rPr>
            <w:webHidden/>
          </w:rPr>
          <w:fldChar w:fldCharType="separate"/>
        </w:r>
        <w:r w:rsidR="00D600A6">
          <w:rPr>
            <w:webHidden/>
          </w:rPr>
          <w:t>266</w:t>
        </w:r>
        <w:r w:rsidR="006C65B1">
          <w:rPr>
            <w:webHidden/>
          </w:rPr>
          <w:fldChar w:fldCharType="end"/>
        </w:r>
      </w:hyperlink>
    </w:p>
    <w:p w14:paraId="2F964B53" w14:textId="05AE73DE"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2" w:history="1">
        <w:r w:rsidR="006C65B1" w:rsidRPr="00852B19">
          <w:rPr>
            <w:rStyle w:val="Hyperlnk"/>
            <w:rFonts w:eastAsiaTheme="majorEastAsia"/>
          </w:rPr>
          <w:t>16.7.3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Uppsägning av avtal</w:t>
        </w:r>
        <w:r w:rsidR="006C65B1">
          <w:rPr>
            <w:webHidden/>
          </w:rPr>
          <w:tab/>
        </w:r>
        <w:r w:rsidR="006C65B1">
          <w:rPr>
            <w:webHidden/>
          </w:rPr>
          <w:fldChar w:fldCharType="begin"/>
        </w:r>
        <w:r w:rsidR="006C65B1">
          <w:rPr>
            <w:webHidden/>
          </w:rPr>
          <w:instrText xml:space="preserve"> PAGEREF _Toc96533372 \h </w:instrText>
        </w:r>
        <w:r w:rsidR="006C65B1">
          <w:rPr>
            <w:webHidden/>
          </w:rPr>
        </w:r>
        <w:r w:rsidR="006C65B1">
          <w:rPr>
            <w:webHidden/>
          </w:rPr>
          <w:fldChar w:fldCharType="separate"/>
        </w:r>
        <w:r w:rsidR="00D600A6">
          <w:rPr>
            <w:webHidden/>
          </w:rPr>
          <w:t>269</w:t>
        </w:r>
        <w:r w:rsidR="006C65B1">
          <w:rPr>
            <w:webHidden/>
          </w:rPr>
          <w:fldChar w:fldCharType="end"/>
        </w:r>
      </w:hyperlink>
    </w:p>
    <w:p w14:paraId="33D47536" w14:textId="06C5CB06"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3" w:history="1">
        <w:r w:rsidR="006C65B1" w:rsidRPr="00852B19">
          <w:rPr>
            <w:rStyle w:val="Hyperlnk"/>
            <w:rFonts w:eastAsiaTheme="majorEastAsia"/>
          </w:rPr>
          <w:t>16.7.4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Operatörslåst terminalutrustning</w:t>
        </w:r>
        <w:r w:rsidR="006C65B1">
          <w:rPr>
            <w:webHidden/>
          </w:rPr>
          <w:tab/>
        </w:r>
        <w:r w:rsidR="006C65B1">
          <w:rPr>
            <w:webHidden/>
          </w:rPr>
          <w:fldChar w:fldCharType="begin"/>
        </w:r>
        <w:r w:rsidR="006C65B1">
          <w:rPr>
            <w:webHidden/>
          </w:rPr>
          <w:instrText xml:space="preserve"> PAGEREF _Toc96533373 \h </w:instrText>
        </w:r>
        <w:r w:rsidR="006C65B1">
          <w:rPr>
            <w:webHidden/>
          </w:rPr>
        </w:r>
        <w:r w:rsidR="006C65B1">
          <w:rPr>
            <w:webHidden/>
          </w:rPr>
          <w:fldChar w:fldCharType="separate"/>
        </w:r>
        <w:r w:rsidR="00D600A6">
          <w:rPr>
            <w:webHidden/>
          </w:rPr>
          <w:t>272</w:t>
        </w:r>
        <w:r w:rsidR="006C65B1">
          <w:rPr>
            <w:webHidden/>
          </w:rPr>
          <w:fldChar w:fldCharType="end"/>
        </w:r>
      </w:hyperlink>
    </w:p>
    <w:p w14:paraId="78A16C16" w14:textId="4A4931F9"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4" w:history="1">
        <w:r w:rsidR="006C65B1" w:rsidRPr="00852B19">
          <w:rPr>
            <w:rStyle w:val="Hyperlnk"/>
            <w:rFonts w:eastAsiaTheme="majorEastAsia"/>
          </w:rPr>
          <w:t>16.7.5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Kompensation vid uppsägning av avtalet i förtid</w:t>
        </w:r>
        <w:r w:rsidR="006C65B1">
          <w:rPr>
            <w:webHidden/>
          </w:rPr>
          <w:tab/>
        </w:r>
        <w:r w:rsidR="006C65B1">
          <w:rPr>
            <w:webHidden/>
          </w:rPr>
          <w:fldChar w:fldCharType="begin"/>
        </w:r>
        <w:r w:rsidR="006C65B1">
          <w:rPr>
            <w:webHidden/>
          </w:rPr>
          <w:instrText xml:space="preserve"> PAGEREF _Toc96533374 \h </w:instrText>
        </w:r>
        <w:r w:rsidR="006C65B1">
          <w:rPr>
            <w:webHidden/>
          </w:rPr>
        </w:r>
        <w:r w:rsidR="006C65B1">
          <w:rPr>
            <w:webHidden/>
          </w:rPr>
          <w:fldChar w:fldCharType="separate"/>
        </w:r>
        <w:r w:rsidR="00D600A6">
          <w:rPr>
            <w:webHidden/>
          </w:rPr>
          <w:t>273</w:t>
        </w:r>
        <w:r w:rsidR="006C65B1">
          <w:rPr>
            <w:webHidden/>
          </w:rPr>
          <w:fldChar w:fldCharType="end"/>
        </w:r>
      </w:hyperlink>
    </w:p>
    <w:p w14:paraId="63BC6F2B" w14:textId="5AD3A3F1"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5" w:history="1">
        <w:r w:rsidR="006C65B1" w:rsidRPr="00852B19">
          <w:rPr>
            <w:rStyle w:val="Hyperlnk"/>
            <w:rFonts w:eastAsiaTheme="majorEastAsia"/>
          </w:rPr>
          <w:t>16.7.6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Påföljder vid fel</w:t>
        </w:r>
        <w:r w:rsidR="006C65B1">
          <w:rPr>
            <w:webHidden/>
          </w:rPr>
          <w:tab/>
        </w:r>
        <w:r w:rsidR="006C65B1">
          <w:rPr>
            <w:webHidden/>
          </w:rPr>
          <w:fldChar w:fldCharType="begin"/>
        </w:r>
        <w:r w:rsidR="006C65B1">
          <w:rPr>
            <w:webHidden/>
          </w:rPr>
          <w:instrText xml:space="preserve"> PAGEREF _Toc96533375 \h </w:instrText>
        </w:r>
        <w:r w:rsidR="006C65B1">
          <w:rPr>
            <w:webHidden/>
          </w:rPr>
        </w:r>
        <w:r w:rsidR="006C65B1">
          <w:rPr>
            <w:webHidden/>
          </w:rPr>
          <w:fldChar w:fldCharType="separate"/>
        </w:r>
        <w:r w:rsidR="00D600A6">
          <w:rPr>
            <w:webHidden/>
          </w:rPr>
          <w:t>275</w:t>
        </w:r>
        <w:r w:rsidR="006C65B1">
          <w:rPr>
            <w:webHidden/>
          </w:rPr>
          <w:fldChar w:fldCharType="end"/>
        </w:r>
      </w:hyperlink>
    </w:p>
    <w:p w14:paraId="4F01A31B" w14:textId="1272C9D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76" w:history="1">
        <w:r w:rsidR="006C65B1" w:rsidRPr="00852B19">
          <w:rPr>
            <w:rStyle w:val="Hyperlnk"/>
            <w:rFonts w:eastAsiaTheme="majorEastAsia"/>
          </w:rPr>
          <w:t>16.8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Byte av tillhandahållare och nummerportabilitet</w:t>
        </w:r>
        <w:r w:rsidR="006C65B1">
          <w:rPr>
            <w:webHidden/>
          </w:rPr>
          <w:tab/>
        </w:r>
        <w:r w:rsidR="006C65B1">
          <w:rPr>
            <w:webHidden/>
          </w:rPr>
          <w:fldChar w:fldCharType="begin"/>
        </w:r>
        <w:r w:rsidR="006C65B1">
          <w:rPr>
            <w:webHidden/>
          </w:rPr>
          <w:instrText xml:space="preserve"> PAGEREF _Toc96533376 \h </w:instrText>
        </w:r>
        <w:r w:rsidR="006C65B1">
          <w:rPr>
            <w:webHidden/>
          </w:rPr>
        </w:r>
        <w:r w:rsidR="006C65B1">
          <w:rPr>
            <w:webHidden/>
          </w:rPr>
          <w:fldChar w:fldCharType="separate"/>
        </w:r>
        <w:r w:rsidR="00D600A6">
          <w:rPr>
            <w:webHidden/>
          </w:rPr>
          <w:t>278</w:t>
        </w:r>
        <w:r w:rsidR="006C65B1">
          <w:rPr>
            <w:webHidden/>
          </w:rPr>
          <w:fldChar w:fldCharType="end"/>
        </w:r>
      </w:hyperlink>
    </w:p>
    <w:p w14:paraId="0CDB1E86" w14:textId="5E1393DC"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77" w:history="1">
        <w:r w:rsidR="006C65B1" w:rsidRPr="00852B19">
          <w:rPr>
            <w:rStyle w:val="Hyperlnk"/>
            <w:rFonts w:eastAsiaTheme="majorEastAsia"/>
          </w:rPr>
          <w:t>16.9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Paketerbjudanden</w:t>
        </w:r>
        <w:r w:rsidR="006C65B1">
          <w:rPr>
            <w:webHidden/>
          </w:rPr>
          <w:tab/>
        </w:r>
        <w:r w:rsidR="006C65B1">
          <w:rPr>
            <w:webHidden/>
          </w:rPr>
          <w:fldChar w:fldCharType="begin"/>
        </w:r>
        <w:r w:rsidR="006C65B1">
          <w:rPr>
            <w:webHidden/>
          </w:rPr>
          <w:instrText xml:space="preserve"> PAGEREF _Toc96533377 \h </w:instrText>
        </w:r>
        <w:r w:rsidR="006C65B1">
          <w:rPr>
            <w:webHidden/>
          </w:rPr>
        </w:r>
        <w:r w:rsidR="006C65B1">
          <w:rPr>
            <w:webHidden/>
          </w:rPr>
          <w:fldChar w:fldCharType="separate"/>
        </w:r>
        <w:r w:rsidR="00D600A6">
          <w:rPr>
            <w:webHidden/>
          </w:rPr>
          <w:t>285</w:t>
        </w:r>
        <w:r w:rsidR="006C65B1">
          <w:rPr>
            <w:webHidden/>
          </w:rPr>
          <w:fldChar w:fldCharType="end"/>
        </w:r>
      </w:hyperlink>
    </w:p>
    <w:p w14:paraId="4D2EBABE" w14:textId="70DCE53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78" w:history="1">
        <w:r w:rsidR="006C65B1" w:rsidRPr="00852B19">
          <w:rPr>
            <w:rStyle w:val="Hyperlnk"/>
            <w:rFonts w:eastAsiaTheme="majorEastAsia"/>
          </w:rPr>
          <w:t>16.10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Kontroll av utgifter</w:t>
        </w:r>
        <w:r w:rsidR="006C65B1">
          <w:rPr>
            <w:webHidden/>
          </w:rPr>
          <w:tab/>
        </w:r>
        <w:r w:rsidR="006C65B1">
          <w:rPr>
            <w:webHidden/>
          </w:rPr>
          <w:fldChar w:fldCharType="begin"/>
        </w:r>
        <w:r w:rsidR="006C65B1">
          <w:rPr>
            <w:webHidden/>
          </w:rPr>
          <w:instrText xml:space="preserve"> PAGEREF _Toc96533378 \h </w:instrText>
        </w:r>
        <w:r w:rsidR="006C65B1">
          <w:rPr>
            <w:webHidden/>
          </w:rPr>
        </w:r>
        <w:r w:rsidR="006C65B1">
          <w:rPr>
            <w:webHidden/>
          </w:rPr>
          <w:fldChar w:fldCharType="separate"/>
        </w:r>
        <w:r w:rsidR="00D600A6">
          <w:rPr>
            <w:webHidden/>
          </w:rPr>
          <w:t>290</w:t>
        </w:r>
        <w:r w:rsidR="006C65B1">
          <w:rPr>
            <w:webHidden/>
          </w:rPr>
          <w:fldChar w:fldCharType="end"/>
        </w:r>
      </w:hyperlink>
    </w:p>
    <w:p w14:paraId="14BEF07B" w14:textId="6445D813"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79" w:history="1">
        <w:r w:rsidR="006C65B1" w:rsidRPr="00852B19">
          <w:rPr>
            <w:rStyle w:val="Hyperlnk"/>
            <w:rFonts w:eastAsiaTheme="majorEastAsia"/>
          </w:rPr>
          <w:t>16.10.1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Utgångspunkter för regleringen</w:t>
        </w:r>
        <w:r w:rsidR="006C65B1">
          <w:rPr>
            <w:webHidden/>
          </w:rPr>
          <w:tab/>
        </w:r>
        <w:r w:rsidR="006C65B1">
          <w:rPr>
            <w:webHidden/>
          </w:rPr>
          <w:fldChar w:fldCharType="begin"/>
        </w:r>
        <w:r w:rsidR="006C65B1">
          <w:rPr>
            <w:webHidden/>
          </w:rPr>
          <w:instrText xml:space="preserve"> PAGEREF _Toc96533379 \h </w:instrText>
        </w:r>
        <w:r w:rsidR="006C65B1">
          <w:rPr>
            <w:webHidden/>
          </w:rPr>
        </w:r>
        <w:r w:rsidR="006C65B1">
          <w:rPr>
            <w:webHidden/>
          </w:rPr>
          <w:fldChar w:fldCharType="separate"/>
        </w:r>
        <w:r w:rsidR="00D600A6">
          <w:rPr>
            <w:webHidden/>
          </w:rPr>
          <w:t>290</w:t>
        </w:r>
        <w:r w:rsidR="006C65B1">
          <w:rPr>
            <w:webHidden/>
          </w:rPr>
          <w:fldChar w:fldCharType="end"/>
        </w:r>
      </w:hyperlink>
    </w:p>
    <w:p w14:paraId="7C1C4FE8" w14:textId="5766BA70"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0" w:history="1">
        <w:r w:rsidR="006C65B1" w:rsidRPr="00852B19">
          <w:rPr>
            <w:rStyle w:val="Hyperlnk"/>
            <w:rFonts w:eastAsiaTheme="majorEastAsia"/>
          </w:rPr>
          <w:t>16.10.2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Specificerad faktura</w:t>
        </w:r>
        <w:r w:rsidR="006C65B1">
          <w:rPr>
            <w:webHidden/>
          </w:rPr>
          <w:tab/>
        </w:r>
        <w:r w:rsidR="006C65B1">
          <w:rPr>
            <w:webHidden/>
          </w:rPr>
          <w:fldChar w:fldCharType="begin"/>
        </w:r>
        <w:r w:rsidR="006C65B1">
          <w:rPr>
            <w:webHidden/>
          </w:rPr>
          <w:instrText xml:space="preserve"> PAGEREF _Toc96533380 \h </w:instrText>
        </w:r>
        <w:r w:rsidR="006C65B1">
          <w:rPr>
            <w:webHidden/>
          </w:rPr>
        </w:r>
        <w:r w:rsidR="006C65B1">
          <w:rPr>
            <w:webHidden/>
          </w:rPr>
          <w:fldChar w:fldCharType="separate"/>
        </w:r>
        <w:r w:rsidR="00D600A6">
          <w:rPr>
            <w:webHidden/>
          </w:rPr>
          <w:t>291</w:t>
        </w:r>
        <w:r w:rsidR="006C65B1">
          <w:rPr>
            <w:webHidden/>
          </w:rPr>
          <w:fldChar w:fldCharType="end"/>
        </w:r>
      </w:hyperlink>
    </w:p>
    <w:p w14:paraId="65328472" w14:textId="05E682B3"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1" w:history="1">
        <w:r w:rsidR="006C65B1" w:rsidRPr="00852B19">
          <w:rPr>
            <w:rStyle w:val="Hyperlnk"/>
            <w:rFonts w:eastAsiaTheme="majorEastAsia"/>
          </w:rPr>
          <w:t>16.10.3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Selektiva spärrar för samtal och meddelanden</w:t>
        </w:r>
        <w:r w:rsidR="006C65B1">
          <w:rPr>
            <w:webHidden/>
          </w:rPr>
          <w:tab/>
        </w:r>
        <w:r w:rsidR="006C65B1">
          <w:rPr>
            <w:webHidden/>
          </w:rPr>
          <w:fldChar w:fldCharType="begin"/>
        </w:r>
        <w:r w:rsidR="006C65B1">
          <w:rPr>
            <w:webHidden/>
          </w:rPr>
          <w:instrText xml:space="preserve"> PAGEREF _Toc96533381 \h </w:instrText>
        </w:r>
        <w:r w:rsidR="006C65B1">
          <w:rPr>
            <w:webHidden/>
          </w:rPr>
        </w:r>
        <w:r w:rsidR="006C65B1">
          <w:rPr>
            <w:webHidden/>
          </w:rPr>
          <w:fldChar w:fldCharType="separate"/>
        </w:r>
        <w:r w:rsidR="00D600A6">
          <w:rPr>
            <w:webHidden/>
          </w:rPr>
          <w:t>292</w:t>
        </w:r>
        <w:r w:rsidR="006C65B1">
          <w:rPr>
            <w:webHidden/>
          </w:rPr>
          <w:fldChar w:fldCharType="end"/>
        </w:r>
      </w:hyperlink>
    </w:p>
    <w:p w14:paraId="5E0FEB58" w14:textId="1C84DA40"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2" w:history="1">
        <w:r w:rsidR="006C65B1" w:rsidRPr="00852B19">
          <w:rPr>
            <w:rStyle w:val="Hyperlnk"/>
            <w:rFonts w:eastAsiaTheme="majorEastAsia"/>
          </w:rPr>
          <w:t>16.10.4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System för förhandsbetalning</w:t>
        </w:r>
        <w:r w:rsidR="006C65B1">
          <w:rPr>
            <w:webHidden/>
          </w:rPr>
          <w:tab/>
        </w:r>
        <w:r w:rsidR="006C65B1">
          <w:rPr>
            <w:webHidden/>
          </w:rPr>
          <w:fldChar w:fldCharType="begin"/>
        </w:r>
        <w:r w:rsidR="006C65B1">
          <w:rPr>
            <w:webHidden/>
          </w:rPr>
          <w:instrText xml:space="preserve"> PAGEREF _Toc96533382 \h </w:instrText>
        </w:r>
        <w:r w:rsidR="006C65B1">
          <w:rPr>
            <w:webHidden/>
          </w:rPr>
        </w:r>
        <w:r w:rsidR="006C65B1">
          <w:rPr>
            <w:webHidden/>
          </w:rPr>
          <w:fldChar w:fldCharType="separate"/>
        </w:r>
        <w:r w:rsidR="00D600A6">
          <w:rPr>
            <w:webHidden/>
          </w:rPr>
          <w:t>293</w:t>
        </w:r>
        <w:r w:rsidR="006C65B1">
          <w:rPr>
            <w:webHidden/>
          </w:rPr>
          <w:fldChar w:fldCharType="end"/>
        </w:r>
      </w:hyperlink>
    </w:p>
    <w:p w14:paraId="23C47852" w14:textId="146AD758"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3" w:history="1">
        <w:r w:rsidR="006C65B1" w:rsidRPr="00852B19">
          <w:rPr>
            <w:rStyle w:val="Hyperlnk"/>
            <w:rFonts w:eastAsiaTheme="majorEastAsia"/>
          </w:rPr>
          <w:t>16.10.5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Kreditspärr</w:t>
        </w:r>
        <w:r w:rsidR="006C65B1">
          <w:rPr>
            <w:webHidden/>
          </w:rPr>
          <w:tab/>
        </w:r>
        <w:r w:rsidR="006C65B1">
          <w:rPr>
            <w:webHidden/>
          </w:rPr>
          <w:fldChar w:fldCharType="begin"/>
        </w:r>
        <w:r w:rsidR="006C65B1">
          <w:rPr>
            <w:webHidden/>
          </w:rPr>
          <w:instrText xml:space="preserve"> PAGEREF _Toc96533383 \h </w:instrText>
        </w:r>
        <w:r w:rsidR="006C65B1">
          <w:rPr>
            <w:webHidden/>
          </w:rPr>
        </w:r>
        <w:r w:rsidR="006C65B1">
          <w:rPr>
            <w:webHidden/>
          </w:rPr>
          <w:fldChar w:fldCharType="separate"/>
        </w:r>
        <w:r w:rsidR="00D600A6">
          <w:rPr>
            <w:webHidden/>
          </w:rPr>
          <w:t>294</w:t>
        </w:r>
        <w:r w:rsidR="006C65B1">
          <w:rPr>
            <w:webHidden/>
          </w:rPr>
          <w:fldChar w:fldCharType="end"/>
        </w:r>
      </w:hyperlink>
    </w:p>
    <w:p w14:paraId="4348A41A" w14:textId="6FE5CD73"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4" w:history="1">
        <w:r w:rsidR="006C65B1" w:rsidRPr="00852B19">
          <w:rPr>
            <w:rStyle w:val="Hyperlnk"/>
            <w:rFonts w:eastAsiaTheme="majorEastAsia"/>
          </w:rPr>
          <w:t>16.10.6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Kontroll av förbrukning i volym eller tid</w:t>
        </w:r>
        <w:r w:rsidR="006C65B1">
          <w:rPr>
            <w:webHidden/>
          </w:rPr>
          <w:tab/>
        </w:r>
        <w:r w:rsidR="006C65B1">
          <w:rPr>
            <w:webHidden/>
          </w:rPr>
          <w:fldChar w:fldCharType="begin"/>
        </w:r>
        <w:r w:rsidR="006C65B1">
          <w:rPr>
            <w:webHidden/>
          </w:rPr>
          <w:instrText xml:space="preserve"> PAGEREF _Toc96533384 \h </w:instrText>
        </w:r>
        <w:r w:rsidR="006C65B1">
          <w:rPr>
            <w:webHidden/>
          </w:rPr>
        </w:r>
        <w:r w:rsidR="006C65B1">
          <w:rPr>
            <w:webHidden/>
          </w:rPr>
          <w:fldChar w:fldCharType="separate"/>
        </w:r>
        <w:r w:rsidR="00D600A6">
          <w:rPr>
            <w:webHidden/>
          </w:rPr>
          <w:t>295</w:t>
        </w:r>
        <w:r w:rsidR="006C65B1">
          <w:rPr>
            <w:webHidden/>
          </w:rPr>
          <w:fldChar w:fldCharType="end"/>
        </w:r>
      </w:hyperlink>
    </w:p>
    <w:p w14:paraId="54CC49C4" w14:textId="7C09D335"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5" w:history="1">
        <w:r w:rsidR="006C65B1" w:rsidRPr="00852B19">
          <w:rPr>
            <w:rStyle w:val="Hyperlnk"/>
            <w:rFonts w:eastAsiaTheme="majorEastAsia"/>
          </w:rPr>
          <w:t>16.10.7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Andra former av kostnadskontroll</w:t>
        </w:r>
        <w:r w:rsidR="006C65B1">
          <w:rPr>
            <w:webHidden/>
          </w:rPr>
          <w:tab/>
        </w:r>
        <w:r w:rsidR="006C65B1">
          <w:rPr>
            <w:webHidden/>
          </w:rPr>
          <w:fldChar w:fldCharType="begin"/>
        </w:r>
        <w:r w:rsidR="006C65B1">
          <w:rPr>
            <w:webHidden/>
          </w:rPr>
          <w:instrText xml:space="preserve"> PAGEREF _Toc96533385 \h </w:instrText>
        </w:r>
        <w:r w:rsidR="006C65B1">
          <w:rPr>
            <w:webHidden/>
          </w:rPr>
        </w:r>
        <w:r w:rsidR="006C65B1">
          <w:rPr>
            <w:webHidden/>
          </w:rPr>
          <w:fldChar w:fldCharType="separate"/>
        </w:r>
        <w:r w:rsidR="00D600A6">
          <w:rPr>
            <w:webHidden/>
          </w:rPr>
          <w:t>296</w:t>
        </w:r>
        <w:r w:rsidR="006C65B1">
          <w:rPr>
            <w:webHidden/>
          </w:rPr>
          <w:fldChar w:fldCharType="end"/>
        </w:r>
      </w:hyperlink>
    </w:p>
    <w:p w14:paraId="3C36D99E" w14:textId="496F83E5"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6" w:history="1">
        <w:r w:rsidR="006C65B1" w:rsidRPr="00852B19">
          <w:rPr>
            <w:rStyle w:val="Hyperlnk"/>
            <w:rFonts w:eastAsiaTheme="majorEastAsia"/>
          </w:rPr>
          <w:t>16.10.8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Avstängning av tredjepartsfakturering</w:t>
        </w:r>
        <w:r w:rsidR="006C65B1">
          <w:rPr>
            <w:webHidden/>
          </w:rPr>
          <w:tab/>
        </w:r>
        <w:r w:rsidR="006C65B1">
          <w:rPr>
            <w:webHidden/>
          </w:rPr>
          <w:fldChar w:fldCharType="begin"/>
        </w:r>
        <w:r w:rsidR="006C65B1">
          <w:rPr>
            <w:webHidden/>
          </w:rPr>
          <w:instrText xml:space="preserve"> PAGEREF _Toc96533386 \h </w:instrText>
        </w:r>
        <w:r w:rsidR="006C65B1">
          <w:rPr>
            <w:webHidden/>
          </w:rPr>
        </w:r>
        <w:r w:rsidR="006C65B1">
          <w:rPr>
            <w:webHidden/>
          </w:rPr>
          <w:fldChar w:fldCharType="separate"/>
        </w:r>
        <w:r w:rsidR="00D600A6">
          <w:rPr>
            <w:webHidden/>
          </w:rPr>
          <w:t>297</w:t>
        </w:r>
        <w:r w:rsidR="006C65B1">
          <w:rPr>
            <w:webHidden/>
          </w:rPr>
          <w:fldChar w:fldCharType="end"/>
        </w:r>
      </w:hyperlink>
    </w:p>
    <w:p w14:paraId="1F474E14" w14:textId="32543389" w:rsidR="006C65B1" w:rsidRDefault="005C3777">
      <w:pPr>
        <w:pStyle w:val="Innehll3"/>
        <w:tabs>
          <w:tab w:val="left" w:pos="1985"/>
        </w:tabs>
        <w:rPr>
          <w:rFonts w:asciiTheme="minorHAnsi" w:eastAsiaTheme="minorEastAsia" w:hAnsiTheme="minorHAnsi" w:cstheme="minorBidi"/>
          <w:sz w:val="22"/>
          <w:szCs w:val="22"/>
          <w:lang w:eastAsia="sv-SE"/>
        </w:rPr>
      </w:pPr>
      <w:hyperlink w:anchor="_Toc96533387" w:history="1">
        <w:r w:rsidR="006C65B1" w:rsidRPr="00852B19">
          <w:rPr>
            <w:rStyle w:val="Hyperlnk"/>
            <w:rFonts w:eastAsiaTheme="majorEastAsia"/>
          </w:rPr>
          <w:t>16.10.9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Åtgärder vid utebliven betalning</w:t>
        </w:r>
        <w:r w:rsidR="006C65B1">
          <w:rPr>
            <w:webHidden/>
          </w:rPr>
          <w:tab/>
        </w:r>
        <w:r w:rsidR="006C65B1">
          <w:rPr>
            <w:webHidden/>
          </w:rPr>
          <w:fldChar w:fldCharType="begin"/>
        </w:r>
        <w:r w:rsidR="006C65B1">
          <w:rPr>
            <w:webHidden/>
          </w:rPr>
          <w:instrText xml:space="preserve"> PAGEREF _Toc96533387 \h </w:instrText>
        </w:r>
        <w:r w:rsidR="006C65B1">
          <w:rPr>
            <w:webHidden/>
          </w:rPr>
        </w:r>
        <w:r w:rsidR="006C65B1">
          <w:rPr>
            <w:webHidden/>
          </w:rPr>
          <w:fldChar w:fldCharType="separate"/>
        </w:r>
        <w:r w:rsidR="00D600A6">
          <w:rPr>
            <w:webHidden/>
          </w:rPr>
          <w:t>298</w:t>
        </w:r>
        <w:r w:rsidR="006C65B1">
          <w:rPr>
            <w:webHidden/>
          </w:rPr>
          <w:fldChar w:fldCharType="end"/>
        </w:r>
      </w:hyperlink>
    </w:p>
    <w:p w14:paraId="0D8B1A47" w14:textId="2B8B762E" w:rsidR="006C65B1" w:rsidRDefault="005C3777">
      <w:pPr>
        <w:pStyle w:val="Innehll3"/>
        <w:tabs>
          <w:tab w:val="left" w:pos="2054"/>
        </w:tabs>
        <w:rPr>
          <w:rFonts w:asciiTheme="minorHAnsi" w:eastAsiaTheme="minorEastAsia" w:hAnsiTheme="minorHAnsi" w:cstheme="minorBidi"/>
          <w:sz w:val="22"/>
          <w:szCs w:val="22"/>
          <w:lang w:eastAsia="sv-SE"/>
        </w:rPr>
      </w:pPr>
      <w:hyperlink w:anchor="_Toc96533388" w:history="1">
        <w:r w:rsidR="006C65B1" w:rsidRPr="00852B19">
          <w:rPr>
            <w:rStyle w:val="Hyperlnk"/>
            <w:rFonts w:eastAsiaTheme="majorEastAsia"/>
          </w:rPr>
          <w:t>16.10.10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Tillgång till e-postmeddelanden sedan ett avtal med en internetleverantör har sagts upp</w:t>
        </w:r>
        <w:r w:rsidR="006C65B1">
          <w:rPr>
            <w:webHidden/>
          </w:rPr>
          <w:tab/>
        </w:r>
        <w:r w:rsidR="006C65B1">
          <w:rPr>
            <w:webHidden/>
          </w:rPr>
          <w:fldChar w:fldCharType="begin"/>
        </w:r>
        <w:r w:rsidR="006C65B1">
          <w:rPr>
            <w:webHidden/>
          </w:rPr>
          <w:instrText xml:space="preserve"> PAGEREF _Toc96533388 \h </w:instrText>
        </w:r>
        <w:r w:rsidR="006C65B1">
          <w:rPr>
            <w:webHidden/>
          </w:rPr>
        </w:r>
        <w:r w:rsidR="006C65B1">
          <w:rPr>
            <w:webHidden/>
          </w:rPr>
          <w:fldChar w:fldCharType="separate"/>
        </w:r>
        <w:r w:rsidR="00D600A6">
          <w:rPr>
            <w:webHidden/>
          </w:rPr>
          <w:t>300</w:t>
        </w:r>
        <w:r w:rsidR="006C65B1">
          <w:rPr>
            <w:webHidden/>
          </w:rPr>
          <w:fldChar w:fldCharType="end"/>
        </w:r>
      </w:hyperlink>
    </w:p>
    <w:p w14:paraId="2C7BD46F" w14:textId="12F589AB"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89" w:history="1">
        <w:r w:rsidR="006C65B1" w:rsidRPr="00852B19">
          <w:rPr>
            <w:rStyle w:val="Hyperlnk"/>
            <w:rFonts w:eastAsiaTheme="majorEastAsia"/>
          </w:rPr>
          <w:t>16.11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Nödkommunikation</w:t>
        </w:r>
        <w:r w:rsidR="006C65B1">
          <w:rPr>
            <w:webHidden/>
          </w:rPr>
          <w:tab/>
        </w:r>
        <w:r w:rsidR="006C65B1">
          <w:rPr>
            <w:webHidden/>
          </w:rPr>
          <w:fldChar w:fldCharType="begin"/>
        </w:r>
        <w:r w:rsidR="006C65B1">
          <w:rPr>
            <w:webHidden/>
          </w:rPr>
          <w:instrText xml:space="preserve"> PAGEREF _Toc96533389 \h </w:instrText>
        </w:r>
        <w:r w:rsidR="006C65B1">
          <w:rPr>
            <w:webHidden/>
          </w:rPr>
        </w:r>
        <w:r w:rsidR="006C65B1">
          <w:rPr>
            <w:webHidden/>
          </w:rPr>
          <w:fldChar w:fldCharType="separate"/>
        </w:r>
        <w:r w:rsidR="00D600A6">
          <w:rPr>
            <w:webHidden/>
          </w:rPr>
          <w:t>301</w:t>
        </w:r>
        <w:r w:rsidR="006C65B1">
          <w:rPr>
            <w:webHidden/>
          </w:rPr>
          <w:fldChar w:fldCharType="end"/>
        </w:r>
      </w:hyperlink>
    </w:p>
    <w:p w14:paraId="25917A78" w14:textId="63A5EA8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0" w:history="1">
        <w:r w:rsidR="006C65B1" w:rsidRPr="00852B19">
          <w:rPr>
            <w:rStyle w:val="Hyperlnk"/>
            <w:rFonts w:eastAsiaTheme="majorEastAsia"/>
          </w:rPr>
          <w:t>16.12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Viktiga meddelanden till allmänheten (VMA)</w:t>
        </w:r>
        <w:r w:rsidR="006C65B1">
          <w:rPr>
            <w:webHidden/>
          </w:rPr>
          <w:tab/>
        </w:r>
        <w:r w:rsidR="006C65B1">
          <w:rPr>
            <w:webHidden/>
          </w:rPr>
          <w:fldChar w:fldCharType="begin"/>
        </w:r>
        <w:r w:rsidR="006C65B1">
          <w:rPr>
            <w:webHidden/>
          </w:rPr>
          <w:instrText xml:space="preserve"> PAGEREF _Toc96533390 \h </w:instrText>
        </w:r>
        <w:r w:rsidR="006C65B1">
          <w:rPr>
            <w:webHidden/>
          </w:rPr>
        </w:r>
        <w:r w:rsidR="006C65B1">
          <w:rPr>
            <w:webHidden/>
          </w:rPr>
          <w:fldChar w:fldCharType="separate"/>
        </w:r>
        <w:r w:rsidR="00D600A6">
          <w:rPr>
            <w:webHidden/>
          </w:rPr>
          <w:t>306</w:t>
        </w:r>
        <w:r w:rsidR="006C65B1">
          <w:rPr>
            <w:webHidden/>
          </w:rPr>
          <w:fldChar w:fldCharType="end"/>
        </w:r>
      </w:hyperlink>
    </w:p>
    <w:p w14:paraId="591426C2" w14:textId="462FBB2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1" w:history="1">
        <w:r w:rsidR="006C65B1" w:rsidRPr="00852B19">
          <w:rPr>
            <w:rStyle w:val="Hyperlnk"/>
            <w:rFonts w:eastAsiaTheme="majorEastAsia"/>
          </w:rPr>
          <w:t>16.13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Slutanvändare med funktionsnedsättning</w:t>
        </w:r>
        <w:r w:rsidR="006C65B1">
          <w:rPr>
            <w:webHidden/>
          </w:rPr>
          <w:tab/>
        </w:r>
        <w:r w:rsidR="006C65B1">
          <w:rPr>
            <w:webHidden/>
          </w:rPr>
          <w:fldChar w:fldCharType="begin"/>
        </w:r>
        <w:r w:rsidR="006C65B1">
          <w:rPr>
            <w:webHidden/>
          </w:rPr>
          <w:instrText xml:space="preserve"> PAGEREF _Toc96533391 \h </w:instrText>
        </w:r>
        <w:r w:rsidR="006C65B1">
          <w:rPr>
            <w:webHidden/>
          </w:rPr>
        </w:r>
        <w:r w:rsidR="006C65B1">
          <w:rPr>
            <w:webHidden/>
          </w:rPr>
          <w:fldChar w:fldCharType="separate"/>
        </w:r>
        <w:r w:rsidR="00D600A6">
          <w:rPr>
            <w:webHidden/>
          </w:rPr>
          <w:t>308</w:t>
        </w:r>
        <w:r w:rsidR="006C65B1">
          <w:rPr>
            <w:webHidden/>
          </w:rPr>
          <w:fldChar w:fldCharType="end"/>
        </w:r>
      </w:hyperlink>
    </w:p>
    <w:p w14:paraId="751FC028" w14:textId="75FE2CB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2" w:history="1">
        <w:r w:rsidR="006C65B1" w:rsidRPr="00852B19">
          <w:rPr>
            <w:rStyle w:val="Hyperlnk"/>
            <w:rFonts w:eastAsiaTheme="majorEastAsia"/>
          </w:rPr>
          <w:t>16.14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Abonnentupplysning</w:t>
        </w:r>
        <w:r w:rsidR="006C65B1">
          <w:rPr>
            <w:webHidden/>
          </w:rPr>
          <w:tab/>
        </w:r>
        <w:r w:rsidR="006C65B1">
          <w:rPr>
            <w:webHidden/>
          </w:rPr>
          <w:fldChar w:fldCharType="begin"/>
        </w:r>
        <w:r w:rsidR="006C65B1">
          <w:rPr>
            <w:webHidden/>
          </w:rPr>
          <w:instrText xml:space="preserve"> PAGEREF _Toc96533392 \h </w:instrText>
        </w:r>
        <w:r w:rsidR="006C65B1">
          <w:rPr>
            <w:webHidden/>
          </w:rPr>
        </w:r>
        <w:r w:rsidR="006C65B1">
          <w:rPr>
            <w:webHidden/>
          </w:rPr>
          <w:fldChar w:fldCharType="separate"/>
        </w:r>
        <w:r w:rsidR="00D600A6">
          <w:rPr>
            <w:webHidden/>
          </w:rPr>
          <w:t>309</w:t>
        </w:r>
        <w:r w:rsidR="006C65B1">
          <w:rPr>
            <w:webHidden/>
          </w:rPr>
          <w:fldChar w:fldCharType="end"/>
        </w:r>
      </w:hyperlink>
    </w:p>
    <w:p w14:paraId="5E1BBD02" w14:textId="058C8C2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3" w:history="1">
        <w:r w:rsidR="006C65B1" w:rsidRPr="00852B19">
          <w:rPr>
            <w:rStyle w:val="Hyperlnk"/>
            <w:rFonts w:eastAsiaTheme="majorEastAsia"/>
          </w:rPr>
          <w:t>16.15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Samråd i ärenden om slutanvändarrättigheter</w:t>
        </w:r>
        <w:r w:rsidR="006C65B1">
          <w:rPr>
            <w:webHidden/>
          </w:rPr>
          <w:tab/>
        </w:r>
        <w:r w:rsidR="006C65B1">
          <w:rPr>
            <w:webHidden/>
          </w:rPr>
          <w:fldChar w:fldCharType="begin"/>
        </w:r>
        <w:r w:rsidR="006C65B1">
          <w:rPr>
            <w:webHidden/>
          </w:rPr>
          <w:instrText xml:space="preserve"> PAGEREF _Toc96533393 \h </w:instrText>
        </w:r>
        <w:r w:rsidR="006C65B1">
          <w:rPr>
            <w:webHidden/>
          </w:rPr>
        </w:r>
        <w:r w:rsidR="006C65B1">
          <w:rPr>
            <w:webHidden/>
          </w:rPr>
          <w:fldChar w:fldCharType="separate"/>
        </w:r>
        <w:r w:rsidR="00D600A6">
          <w:rPr>
            <w:webHidden/>
          </w:rPr>
          <w:t>311</w:t>
        </w:r>
        <w:r w:rsidR="006C65B1">
          <w:rPr>
            <w:webHidden/>
          </w:rPr>
          <w:fldChar w:fldCharType="end"/>
        </w:r>
      </w:hyperlink>
    </w:p>
    <w:p w14:paraId="692EE6F1" w14:textId="5A175CEF" w:rsidR="006C65B1" w:rsidRDefault="005C3777">
      <w:pPr>
        <w:pStyle w:val="Innehll1"/>
        <w:rPr>
          <w:rFonts w:asciiTheme="minorHAnsi" w:eastAsiaTheme="minorEastAsia" w:hAnsiTheme="minorHAnsi"/>
          <w:sz w:val="22"/>
          <w:lang w:eastAsia="sv-SE"/>
        </w:rPr>
      </w:pPr>
      <w:hyperlink w:anchor="_Toc96533394" w:history="1">
        <w:r w:rsidR="006C65B1" w:rsidRPr="00852B19">
          <w:rPr>
            <w:rStyle w:val="Hyperlnk"/>
          </w:rPr>
          <w:t>17</w:t>
        </w:r>
        <w:r w:rsidR="006C65B1">
          <w:rPr>
            <w:rFonts w:asciiTheme="minorHAnsi" w:eastAsiaTheme="minorEastAsia" w:hAnsiTheme="minorHAnsi"/>
            <w:sz w:val="22"/>
            <w:lang w:eastAsia="sv-SE"/>
          </w:rPr>
          <w:tab/>
        </w:r>
        <w:r w:rsidR="006C65B1" w:rsidRPr="00852B19">
          <w:rPr>
            <w:rStyle w:val="Hyperlnk"/>
          </w:rPr>
          <w:t>Säkerhet i nät och tjänster</w:t>
        </w:r>
        <w:r w:rsidR="006C65B1">
          <w:rPr>
            <w:webHidden/>
          </w:rPr>
          <w:tab/>
        </w:r>
        <w:r w:rsidR="006C65B1">
          <w:rPr>
            <w:webHidden/>
          </w:rPr>
          <w:fldChar w:fldCharType="begin"/>
        </w:r>
        <w:r w:rsidR="006C65B1">
          <w:rPr>
            <w:webHidden/>
          </w:rPr>
          <w:instrText xml:space="preserve"> PAGEREF _Toc96533394 \h </w:instrText>
        </w:r>
        <w:r w:rsidR="006C65B1">
          <w:rPr>
            <w:webHidden/>
          </w:rPr>
        </w:r>
        <w:r w:rsidR="006C65B1">
          <w:rPr>
            <w:webHidden/>
          </w:rPr>
          <w:fldChar w:fldCharType="separate"/>
        </w:r>
        <w:r w:rsidR="00D600A6">
          <w:rPr>
            <w:webHidden/>
          </w:rPr>
          <w:t>311</w:t>
        </w:r>
        <w:r w:rsidR="006C65B1">
          <w:rPr>
            <w:webHidden/>
          </w:rPr>
          <w:fldChar w:fldCharType="end"/>
        </w:r>
      </w:hyperlink>
    </w:p>
    <w:p w14:paraId="475E96FF" w14:textId="70EDE4D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5" w:history="1">
        <w:r w:rsidR="006C65B1" w:rsidRPr="00852B19">
          <w:rPr>
            <w:rStyle w:val="Hyperlnk"/>
            <w:rFonts w:eastAsiaTheme="majorEastAsia"/>
          </w:rPr>
          <w:t>17.1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Säkerhetsåtgärder</w:t>
        </w:r>
        <w:r w:rsidR="006C65B1">
          <w:rPr>
            <w:webHidden/>
          </w:rPr>
          <w:tab/>
        </w:r>
        <w:r w:rsidR="006C65B1">
          <w:rPr>
            <w:webHidden/>
          </w:rPr>
          <w:fldChar w:fldCharType="begin"/>
        </w:r>
        <w:r w:rsidR="006C65B1">
          <w:rPr>
            <w:webHidden/>
          </w:rPr>
          <w:instrText xml:space="preserve"> PAGEREF _Toc96533395 \h </w:instrText>
        </w:r>
        <w:r w:rsidR="006C65B1">
          <w:rPr>
            <w:webHidden/>
          </w:rPr>
        </w:r>
        <w:r w:rsidR="006C65B1">
          <w:rPr>
            <w:webHidden/>
          </w:rPr>
          <w:fldChar w:fldCharType="separate"/>
        </w:r>
        <w:r w:rsidR="00D600A6">
          <w:rPr>
            <w:webHidden/>
          </w:rPr>
          <w:t>311</w:t>
        </w:r>
        <w:r w:rsidR="006C65B1">
          <w:rPr>
            <w:webHidden/>
          </w:rPr>
          <w:fldChar w:fldCharType="end"/>
        </w:r>
      </w:hyperlink>
    </w:p>
    <w:p w14:paraId="12D3A09D" w14:textId="6AF4F12B"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6" w:history="1">
        <w:r w:rsidR="006C65B1" w:rsidRPr="00852B19">
          <w:rPr>
            <w:rStyle w:val="Hyperlnk"/>
            <w:rFonts w:eastAsiaTheme="majorEastAsia"/>
          </w:rPr>
          <w:t>17.2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Kontroll av säkerhetsarbetet</w:t>
        </w:r>
        <w:r w:rsidR="006C65B1">
          <w:rPr>
            <w:webHidden/>
          </w:rPr>
          <w:tab/>
        </w:r>
        <w:r w:rsidR="006C65B1">
          <w:rPr>
            <w:webHidden/>
          </w:rPr>
          <w:fldChar w:fldCharType="begin"/>
        </w:r>
        <w:r w:rsidR="006C65B1">
          <w:rPr>
            <w:webHidden/>
          </w:rPr>
          <w:instrText xml:space="preserve"> PAGEREF _Toc96533396 \h </w:instrText>
        </w:r>
        <w:r w:rsidR="006C65B1">
          <w:rPr>
            <w:webHidden/>
          </w:rPr>
        </w:r>
        <w:r w:rsidR="006C65B1">
          <w:rPr>
            <w:webHidden/>
          </w:rPr>
          <w:fldChar w:fldCharType="separate"/>
        </w:r>
        <w:r w:rsidR="00D600A6">
          <w:rPr>
            <w:webHidden/>
          </w:rPr>
          <w:t>317</w:t>
        </w:r>
        <w:r w:rsidR="006C65B1">
          <w:rPr>
            <w:webHidden/>
          </w:rPr>
          <w:fldChar w:fldCharType="end"/>
        </w:r>
      </w:hyperlink>
    </w:p>
    <w:p w14:paraId="5BC550B2" w14:textId="75D98EF0"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7" w:history="1">
        <w:r w:rsidR="006C65B1" w:rsidRPr="00852B19">
          <w:rPr>
            <w:rStyle w:val="Hyperlnk"/>
            <w:rFonts w:eastAsiaTheme="majorEastAsia"/>
          </w:rPr>
          <w:t>17.3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Säkerhetsincidenter</w:t>
        </w:r>
        <w:r w:rsidR="006C65B1">
          <w:rPr>
            <w:webHidden/>
          </w:rPr>
          <w:tab/>
        </w:r>
        <w:r w:rsidR="006C65B1">
          <w:rPr>
            <w:webHidden/>
          </w:rPr>
          <w:fldChar w:fldCharType="begin"/>
        </w:r>
        <w:r w:rsidR="006C65B1">
          <w:rPr>
            <w:webHidden/>
          </w:rPr>
          <w:instrText xml:space="preserve"> PAGEREF _Toc96533397 \h </w:instrText>
        </w:r>
        <w:r w:rsidR="006C65B1">
          <w:rPr>
            <w:webHidden/>
          </w:rPr>
        </w:r>
        <w:r w:rsidR="006C65B1">
          <w:rPr>
            <w:webHidden/>
          </w:rPr>
          <w:fldChar w:fldCharType="separate"/>
        </w:r>
        <w:r w:rsidR="00D600A6">
          <w:rPr>
            <w:webHidden/>
          </w:rPr>
          <w:t>318</w:t>
        </w:r>
        <w:r w:rsidR="006C65B1">
          <w:rPr>
            <w:webHidden/>
          </w:rPr>
          <w:fldChar w:fldCharType="end"/>
        </w:r>
      </w:hyperlink>
    </w:p>
    <w:p w14:paraId="3BB59634" w14:textId="7AB8A161" w:rsidR="006C65B1" w:rsidRDefault="005C3777">
      <w:pPr>
        <w:pStyle w:val="Innehll1"/>
        <w:rPr>
          <w:rFonts w:asciiTheme="minorHAnsi" w:eastAsiaTheme="minorEastAsia" w:hAnsiTheme="minorHAnsi"/>
          <w:sz w:val="22"/>
          <w:lang w:eastAsia="sv-SE"/>
        </w:rPr>
      </w:pPr>
      <w:hyperlink w:anchor="_Toc96533398" w:history="1">
        <w:r w:rsidR="006C65B1" w:rsidRPr="00852B19">
          <w:rPr>
            <w:rStyle w:val="Hyperlnk"/>
          </w:rPr>
          <w:t>18</w:t>
        </w:r>
        <w:r w:rsidR="006C65B1">
          <w:rPr>
            <w:rFonts w:asciiTheme="minorHAnsi" w:eastAsiaTheme="minorEastAsia" w:hAnsiTheme="minorHAnsi"/>
            <w:sz w:val="22"/>
            <w:lang w:eastAsia="sv-SE"/>
          </w:rPr>
          <w:tab/>
        </w:r>
        <w:r w:rsidR="006C65B1" w:rsidRPr="00852B19">
          <w:rPr>
            <w:rStyle w:val="Hyperlnk"/>
          </w:rPr>
          <w:t>Behandling av trafikuppgifter och integritetsskydd</w:t>
        </w:r>
        <w:r w:rsidR="006C65B1">
          <w:rPr>
            <w:webHidden/>
          </w:rPr>
          <w:tab/>
        </w:r>
        <w:r w:rsidR="006C65B1">
          <w:rPr>
            <w:webHidden/>
          </w:rPr>
          <w:fldChar w:fldCharType="begin"/>
        </w:r>
        <w:r w:rsidR="006C65B1">
          <w:rPr>
            <w:webHidden/>
          </w:rPr>
          <w:instrText xml:space="preserve"> PAGEREF _Toc96533398 \h </w:instrText>
        </w:r>
        <w:r w:rsidR="006C65B1">
          <w:rPr>
            <w:webHidden/>
          </w:rPr>
        </w:r>
        <w:r w:rsidR="006C65B1">
          <w:rPr>
            <w:webHidden/>
          </w:rPr>
          <w:fldChar w:fldCharType="separate"/>
        </w:r>
        <w:r w:rsidR="00D600A6">
          <w:rPr>
            <w:webHidden/>
          </w:rPr>
          <w:t>322</w:t>
        </w:r>
        <w:r w:rsidR="006C65B1">
          <w:rPr>
            <w:webHidden/>
          </w:rPr>
          <w:fldChar w:fldCharType="end"/>
        </w:r>
      </w:hyperlink>
    </w:p>
    <w:p w14:paraId="4050250D" w14:textId="2BA9A50D"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399" w:history="1">
        <w:r w:rsidR="006C65B1" w:rsidRPr="00852B19">
          <w:rPr>
            <w:rStyle w:val="Hyperlnk"/>
            <w:rFonts w:eastAsiaTheme="majorEastAsia"/>
          </w:rPr>
          <w:t>18.1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Genomförandet av e-dataskyddsdirektivet</w:t>
        </w:r>
        <w:r w:rsidR="006C65B1">
          <w:rPr>
            <w:webHidden/>
          </w:rPr>
          <w:tab/>
        </w:r>
        <w:r w:rsidR="006C65B1">
          <w:rPr>
            <w:webHidden/>
          </w:rPr>
          <w:fldChar w:fldCharType="begin"/>
        </w:r>
        <w:r w:rsidR="006C65B1">
          <w:rPr>
            <w:webHidden/>
          </w:rPr>
          <w:instrText xml:space="preserve"> PAGEREF _Toc96533399 \h </w:instrText>
        </w:r>
        <w:r w:rsidR="006C65B1">
          <w:rPr>
            <w:webHidden/>
          </w:rPr>
        </w:r>
        <w:r w:rsidR="006C65B1">
          <w:rPr>
            <w:webHidden/>
          </w:rPr>
          <w:fldChar w:fldCharType="separate"/>
        </w:r>
        <w:r w:rsidR="00D600A6">
          <w:rPr>
            <w:webHidden/>
          </w:rPr>
          <w:t>322</w:t>
        </w:r>
        <w:r w:rsidR="006C65B1">
          <w:rPr>
            <w:webHidden/>
          </w:rPr>
          <w:fldChar w:fldCharType="end"/>
        </w:r>
      </w:hyperlink>
    </w:p>
    <w:p w14:paraId="5DAA4D98" w14:textId="2E05DCDE"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0" w:history="1">
        <w:r w:rsidR="006C65B1" w:rsidRPr="00852B19">
          <w:rPr>
            <w:rStyle w:val="Hyperlnk"/>
            <w:rFonts w:eastAsiaTheme="majorEastAsia"/>
          </w:rPr>
          <w:t>18.2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Lagring och annan behandling av trafikuppgifter för brottsbekämpande ändamål</w:t>
        </w:r>
        <w:r w:rsidR="006C65B1">
          <w:rPr>
            <w:webHidden/>
          </w:rPr>
          <w:tab/>
        </w:r>
        <w:r w:rsidR="006C65B1">
          <w:rPr>
            <w:webHidden/>
          </w:rPr>
          <w:fldChar w:fldCharType="begin"/>
        </w:r>
        <w:r w:rsidR="006C65B1">
          <w:rPr>
            <w:webHidden/>
          </w:rPr>
          <w:instrText xml:space="preserve"> PAGEREF _Toc96533400 \h </w:instrText>
        </w:r>
        <w:r w:rsidR="006C65B1">
          <w:rPr>
            <w:webHidden/>
          </w:rPr>
        </w:r>
        <w:r w:rsidR="006C65B1">
          <w:rPr>
            <w:webHidden/>
          </w:rPr>
          <w:fldChar w:fldCharType="separate"/>
        </w:r>
        <w:r w:rsidR="00D600A6">
          <w:rPr>
            <w:webHidden/>
          </w:rPr>
          <w:t>326</w:t>
        </w:r>
        <w:r w:rsidR="006C65B1">
          <w:rPr>
            <w:webHidden/>
          </w:rPr>
          <w:fldChar w:fldCharType="end"/>
        </w:r>
      </w:hyperlink>
    </w:p>
    <w:p w14:paraId="696FB34E" w14:textId="534756A9"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1" w:history="1">
        <w:r w:rsidR="006C65B1" w:rsidRPr="00852B19">
          <w:rPr>
            <w:rStyle w:val="Hyperlnk"/>
            <w:rFonts w:eastAsiaTheme="majorEastAsia"/>
          </w:rPr>
          <w:t>18.3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Övriga bestämmelser om behandling av uppgifter</w:t>
        </w:r>
        <w:r w:rsidR="006C65B1">
          <w:rPr>
            <w:webHidden/>
          </w:rPr>
          <w:tab/>
        </w:r>
        <w:r w:rsidR="006C65B1">
          <w:rPr>
            <w:webHidden/>
          </w:rPr>
          <w:fldChar w:fldCharType="begin"/>
        </w:r>
        <w:r w:rsidR="006C65B1">
          <w:rPr>
            <w:webHidden/>
          </w:rPr>
          <w:instrText xml:space="preserve"> PAGEREF _Toc96533401 \h </w:instrText>
        </w:r>
        <w:r w:rsidR="006C65B1">
          <w:rPr>
            <w:webHidden/>
          </w:rPr>
        </w:r>
        <w:r w:rsidR="006C65B1">
          <w:rPr>
            <w:webHidden/>
          </w:rPr>
          <w:fldChar w:fldCharType="separate"/>
        </w:r>
        <w:r w:rsidR="00D600A6">
          <w:rPr>
            <w:webHidden/>
          </w:rPr>
          <w:t>327</w:t>
        </w:r>
        <w:r w:rsidR="006C65B1">
          <w:rPr>
            <w:webHidden/>
          </w:rPr>
          <w:fldChar w:fldCharType="end"/>
        </w:r>
      </w:hyperlink>
    </w:p>
    <w:p w14:paraId="7D3EB789" w14:textId="20DA1914" w:rsidR="006C65B1" w:rsidRDefault="005C3777">
      <w:pPr>
        <w:pStyle w:val="Innehll1"/>
        <w:rPr>
          <w:rFonts w:asciiTheme="minorHAnsi" w:eastAsiaTheme="minorEastAsia" w:hAnsiTheme="minorHAnsi"/>
          <w:sz w:val="22"/>
          <w:lang w:eastAsia="sv-SE"/>
        </w:rPr>
      </w:pPr>
      <w:hyperlink w:anchor="_Toc96533402" w:history="1">
        <w:r w:rsidR="006C65B1" w:rsidRPr="00852B19">
          <w:rPr>
            <w:rStyle w:val="Hyperlnk"/>
          </w:rPr>
          <w:t>19</w:t>
        </w:r>
        <w:r w:rsidR="006C65B1">
          <w:rPr>
            <w:rFonts w:asciiTheme="minorHAnsi" w:eastAsiaTheme="minorEastAsia" w:hAnsiTheme="minorHAnsi"/>
            <w:sz w:val="22"/>
            <w:lang w:eastAsia="sv-SE"/>
          </w:rPr>
          <w:tab/>
        </w:r>
        <w:r w:rsidR="006C65B1" w:rsidRPr="00852B19">
          <w:rPr>
            <w:rStyle w:val="Hyperlnk"/>
          </w:rPr>
          <w:t>Uppgiftsskyldighet</w:t>
        </w:r>
        <w:r w:rsidR="006C65B1">
          <w:rPr>
            <w:webHidden/>
          </w:rPr>
          <w:tab/>
        </w:r>
        <w:r w:rsidR="006C65B1">
          <w:rPr>
            <w:webHidden/>
          </w:rPr>
          <w:fldChar w:fldCharType="begin"/>
        </w:r>
        <w:r w:rsidR="006C65B1">
          <w:rPr>
            <w:webHidden/>
          </w:rPr>
          <w:instrText xml:space="preserve"> PAGEREF _Toc96533402 \h </w:instrText>
        </w:r>
        <w:r w:rsidR="006C65B1">
          <w:rPr>
            <w:webHidden/>
          </w:rPr>
        </w:r>
        <w:r w:rsidR="006C65B1">
          <w:rPr>
            <w:webHidden/>
          </w:rPr>
          <w:fldChar w:fldCharType="separate"/>
        </w:r>
        <w:r w:rsidR="00D600A6">
          <w:rPr>
            <w:webHidden/>
          </w:rPr>
          <w:t>330</w:t>
        </w:r>
        <w:r w:rsidR="006C65B1">
          <w:rPr>
            <w:webHidden/>
          </w:rPr>
          <w:fldChar w:fldCharType="end"/>
        </w:r>
      </w:hyperlink>
    </w:p>
    <w:p w14:paraId="6A13FACD" w14:textId="54E3F759"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3" w:history="1">
        <w:r w:rsidR="006C65B1" w:rsidRPr="00852B19">
          <w:rPr>
            <w:rStyle w:val="Hyperlnk"/>
            <w:rFonts w:eastAsiaTheme="majorEastAsia"/>
          </w:rPr>
          <w:t>19.1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Företags skyldighet att lämna uppgifter</w:t>
        </w:r>
        <w:r w:rsidR="006C65B1">
          <w:rPr>
            <w:webHidden/>
          </w:rPr>
          <w:tab/>
        </w:r>
        <w:r w:rsidR="006C65B1">
          <w:rPr>
            <w:webHidden/>
          </w:rPr>
          <w:fldChar w:fldCharType="begin"/>
        </w:r>
        <w:r w:rsidR="006C65B1">
          <w:rPr>
            <w:webHidden/>
          </w:rPr>
          <w:instrText xml:space="preserve"> PAGEREF _Toc96533403 \h </w:instrText>
        </w:r>
        <w:r w:rsidR="006C65B1">
          <w:rPr>
            <w:webHidden/>
          </w:rPr>
        </w:r>
        <w:r w:rsidR="006C65B1">
          <w:rPr>
            <w:webHidden/>
          </w:rPr>
          <w:fldChar w:fldCharType="separate"/>
        </w:r>
        <w:r w:rsidR="00D600A6">
          <w:rPr>
            <w:webHidden/>
          </w:rPr>
          <w:t>330</w:t>
        </w:r>
        <w:r w:rsidR="006C65B1">
          <w:rPr>
            <w:webHidden/>
          </w:rPr>
          <w:fldChar w:fldCharType="end"/>
        </w:r>
      </w:hyperlink>
    </w:p>
    <w:p w14:paraId="1B898A61" w14:textId="2384EAD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4" w:history="1">
        <w:r w:rsidR="006C65B1" w:rsidRPr="00852B19">
          <w:rPr>
            <w:rStyle w:val="Hyperlnk"/>
            <w:rFonts w:eastAsiaTheme="majorEastAsia"/>
          </w:rPr>
          <w:t>19.2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Inhämtning av uppgifter för Berec och Berecbyrån</w:t>
        </w:r>
        <w:r w:rsidR="006C65B1">
          <w:rPr>
            <w:webHidden/>
          </w:rPr>
          <w:tab/>
        </w:r>
        <w:r w:rsidR="006C65B1">
          <w:rPr>
            <w:webHidden/>
          </w:rPr>
          <w:fldChar w:fldCharType="begin"/>
        </w:r>
        <w:r w:rsidR="006C65B1">
          <w:rPr>
            <w:webHidden/>
          </w:rPr>
          <w:instrText xml:space="preserve"> PAGEREF _Toc96533404 \h </w:instrText>
        </w:r>
        <w:r w:rsidR="006C65B1">
          <w:rPr>
            <w:webHidden/>
          </w:rPr>
        </w:r>
        <w:r w:rsidR="006C65B1">
          <w:rPr>
            <w:webHidden/>
          </w:rPr>
          <w:fldChar w:fldCharType="separate"/>
        </w:r>
        <w:r w:rsidR="00D600A6">
          <w:rPr>
            <w:webHidden/>
          </w:rPr>
          <w:t>333</w:t>
        </w:r>
        <w:r w:rsidR="006C65B1">
          <w:rPr>
            <w:webHidden/>
          </w:rPr>
          <w:fldChar w:fldCharType="end"/>
        </w:r>
      </w:hyperlink>
    </w:p>
    <w:p w14:paraId="068E610A" w14:textId="347FD92A"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5" w:history="1">
        <w:r w:rsidR="006C65B1" w:rsidRPr="00852B19">
          <w:rPr>
            <w:rStyle w:val="Hyperlnk"/>
            <w:rFonts w:eastAsiaTheme="majorEastAsia"/>
          </w:rPr>
          <w:t>19.3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Offentliggörande av information</w:t>
        </w:r>
        <w:r w:rsidR="006C65B1">
          <w:rPr>
            <w:webHidden/>
          </w:rPr>
          <w:tab/>
        </w:r>
        <w:r w:rsidR="006C65B1">
          <w:rPr>
            <w:webHidden/>
          </w:rPr>
          <w:fldChar w:fldCharType="begin"/>
        </w:r>
        <w:r w:rsidR="006C65B1">
          <w:rPr>
            <w:webHidden/>
          </w:rPr>
          <w:instrText xml:space="preserve"> PAGEREF _Toc96533405 \h </w:instrText>
        </w:r>
        <w:r w:rsidR="006C65B1">
          <w:rPr>
            <w:webHidden/>
          </w:rPr>
        </w:r>
        <w:r w:rsidR="006C65B1">
          <w:rPr>
            <w:webHidden/>
          </w:rPr>
          <w:fldChar w:fldCharType="separate"/>
        </w:r>
        <w:r w:rsidR="00D600A6">
          <w:rPr>
            <w:webHidden/>
          </w:rPr>
          <w:t>335</w:t>
        </w:r>
        <w:r w:rsidR="006C65B1">
          <w:rPr>
            <w:webHidden/>
          </w:rPr>
          <w:fldChar w:fldCharType="end"/>
        </w:r>
      </w:hyperlink>
    </w:p>
    <w:p w14:paraId="1F2D8025" w14:textId="286AD3E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6" w:history="1">
        <w:r w:rsidR="006C65B1" w:rsidRPr="00852B19">
          <w:rPr>
            <w:rStyle w:val="Hyperlnk"/>
            <w:rFonts w:eastAsiaTheme="majorEastAsia"/>
          </w:rPr>
          <w:t>19.4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Särredovisning och ekonomisk rapportering</w:t>
        </w:r>
        <w:r w:rsidR="006C65B1">
          <w:rPr>
            <w:webHidden/>
          </w:rPr>
          <w:tab/>
        </w:r>
        <w:r w:rsidR="006C65B1">
          <w:rPr>
            <w:webHidden/>
          </w:rPr>
          <w:fldChar w:fldCharType="begin"/>
        </w:r>
        <w:r w:rsidR="006C65B1">
          <w:rPr>
            <w:webHidden/>
          </w:rPr>
          <w:instrText xml:space="preserve"> PAGEREF _Toc96533406 \h </w:instrText>
        </w:r>
        <w:r w:rsidR="006C65B1">
          <w:rPr>
            <w:webHidden/>
          </w:rPr>
        </w:r>
        <w:r w:rsidR="006C65B1">
          <w:rPr>
            <w:webHidden/>
          </w:rPr>
          <w:fldChar w:fldCharType="separate"/>
        </w:r>
        <w:r w:rsidR="00D600A6">
          <w:rPr>
            <w:webHidden/>
          </w:rPr>
          <w:t>335</w:t>
        </w:r>
        <w:r w:rsidR="006C65B1">
          <w:rPr>
            <w:webHidden/>
          </w:rPr>
          <w:fldChar w:fldCharType="end"/>
        </w:r>
      </w:hyperlink>
    </w:p>
    <w:p w14:paraId="2F99D82B" w14:textId="4341E67A" w:rsidR="006C65B1" w:rsidRDefault="005C3777">
      <w:pPr>
        <w:pStyle w:val="Innehll1"/>
        <w:rPr>
          <w:rFonts w:asciiTheme="minorHAnsi" w:eastAsiaTheme="minorEastAsia" w:hAnsiTheme="minorHAnsi"/>
          <w:sz w:val="22"/>
          <w:lang w:eastAsia="sv-SE"/>
        </w:rPr>
      </w:pPr>
      <w:hyperlink w:anchor="_Toc96533407" w:history="1">
        <w:r w:rsidR="006C65B1" w:rsidRPr="00852B19">
          <w:rPr>
            <w:rStyle w:val="Hyperlnk"/>
          </w:rPr>
          <w:t>20</w:t>
        </w:r>
        <w:r w:rsidR="006C65B1">
          <w:rPr>
            <w:rFonts w:asciiTheme="minorHAnsi" w:eastAsiaTheme="minorEastAsia" w:hAnsiTheme="minorHAnsi"/>
            <w:sz w:val="22"/>
            <w:lang w:eastAsia="sv-SE"/>
          </w:rPr>
          <w:tab/>
        </w:r>
        <w:r w:rsidR="006C65B1" w:rsidRPr="00852B19">
          <w:rPr>
            <w:rStyle w:val="Hyperlnk"/>
          </w:rPr>
          <w:t>Tillsyn</w:t>
        </w:r>
        <w:r w:rsidR="006C65B1">
          <w:rPr>
            <w:webHidden/>
          </w:rPr>
          <w:tab/>
        </w:r>
        <w:r w:rsidR="006C65B1">
          <w:rPr>
            <w:webHidden/>
          </w:rPr>
          <w:fldChar w:fldCharType="begin"/>
        </w:r>
        <w:r w:rsidR="006C65B1">
          <w:rPr>
            <w:webHidden/>
          </w:rPr>
          <w:instrText xml:space="preserve"> PAGEREF _Toc96533407 \h </w:instrText>
        </w:r>
        <w:r w:rsidR="006C65B1">
          <w:rPr>
            <w:webHidden/>
          </w:rPr>
        </w:r>
        <w:r w:rsidR="006C65B1">
          <w:rPr>
            <w:webHidden/>
          </w:rPr>
          <w:fldChar w:fldCharType="separate"/>
        </w:r>
        <w:r w:rsidR="00D600A6">
          <w:rPr>
            <w:webHidden/>
          </w:rPr>
          <w:t>336</w:t>
        </w:r>
        <w:r w:rsidR="006C65B1">
          <w:rPr>
            <w:webHidden/>
          </w:rPr>
          <w:fldChar w:fldCharType="end"/>
        </w:r>
      </w:hyperlink>
    </w:p>
    <w:p w14:paraId="3C06C376" w14:textId="68FEC2B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8" w:history="1">
        <w:r w:rsidR="006C65B1" w:rsidRPr="00852B19">
          <w:rPr>
            <w:rStyle w:val="Hyperlnk"/>
            <w:rFonts w:eastAsiaTheme="majorEastAsia"/>
          </w:rPr>
          <w:t>20.1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Tillsynens omfattning</w:t>
        </w:r>
        <w:r w:rsidR="006C65B1">
          <w:rPr>
            <w:webHidden/>
          </w:rPr>
          <w:tab/>
        </w:r>
        <w:r w:rsidR="006C65B1">
          <w:rPr>
            <w:webHidden/>
          </w:rPr>
          <w:fldChar w:fldCharType="begin"/>
        </w:r>
        <w:r w:rsidR="006C65B1">
          <w:rPr>
            <w:webHidden/>
          </w:rPr>
          <w:instrText xml:space="preserve"> PAGEREF _Toc96533408 \h </w:instrText>
        </w:r>
        <w:r w:rsidR="006C65B1">
          <w:rPr>
            <w:webHidden/>
          </w:rPr>
        </w:r>
        <w:r w:rsidR="006C65B1">
          <w:rPr>
            <w:webHidden/>
          </w:rPr>
          <w:fldChar w:fldCharType="separate"/>
        </w:r>
        <w:r w:rsidR="00D600A6">
          <w:rPr>
            <w:webHidden/>
          </w:rPr>
          <w:t>336</w:t>
        </w:r>
        <w:r w:rsidR="006C65B1">
          <w:rPr>
            <w:webHidden/>
          </w:rPr>
          <w:fldChar w:fldCharType="end"/>
        </w:r>
      </w:hyperlink>
    </w:p>
    <w:p w14:paraId="6A855789" w14:textId="78C9AD79"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09" w:history="1">
        <w:r w:rsidR="006C65B1" w:rsidRPr="00852B19">
          <w:rPr>
            <w:rStyle w:val="Hyperlnk"/>
            <w:rFonts w:eastAsiaTheme="majorEastAsia"/>
          </w:rPr>
          <w:t>20.2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Uppgifter som behövs för tillsynen</w:t>
        </w:r>
        <w:r w:rsidR="006C65B1">
          <w:rPr>
            <w:webHidden/>
          </w:rPr>
          <w:tab/>
        </w:r>
        <w:r w:rsidR="006C65B1">
          <w:rPr>
            <w:webHidden/>
          </w:rPr>
          <w:fldChar w:fldCharType="begin"/>
        </w:r>
        <w:r w:rsidR="006C65B1">
          <w:rPr>
            <w:webHidden/>
          </w:rPr>
          <w:instrText xml:space="preserve"> PAGEREF _Toc96533409 \h </w:instrText>
        </w:r>
        <w:r w:rsidR="006C65B1">
          <w:rPr>
            <w:webHidden/>
          </w:rPr>
        </w:r>
        <w:r w:rsidR="006C65B1">
          <w:rPr>
            <w:webHidden/>
          </w:rPr>
          <w:fldChar w:fldCharType="separate"/>
        </w:r>
        <w:r w:rsidR="00D600A6">
          <w:rPr>
            <w:webHidden/>
          </w:rPr>
          <w:t>337</w:t>
        </w:r>
        <w:r w:rsidR="006C65B1">
          <w:rPr>
            <w:webHidden/>
          </w:rPr>
          <w:fldChar w:fldCharType="end"/>
        </w:r>
      </w:hyperlink>
    </w:p>
    <w:p w14:paraId="187C2286" w14:textId="035FD72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0" w:history="1">
        <w:r w:rsidR="006C65B1" w:rsidRPr="00852B19">
          <w:rPr>
            <w:rStyle w:val="Hyperlnk"/>
            <w:rFonts w:eastAsiaTheme="majorEastAsia"/>
          </w:rPr>
          <w:t>20.3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Tillsynsförfarandet och tillsynsåtgärder</w:t>
        </w:r>
        <w:r w:rsidR="006C65B1">
          <w:rPr>
            <w:webHidden/>
          </w:rPr>
          <w:tab/>
        </w:r>
        <w:r w:rsidR="006C65B1">
          <w:rPr>
            <w:webHidden/>
          </w:rPr>
          <w:fldChar w:fldCharType="begin"/>
        </w:r>
        <w:r w:rsidR="006C65B1">
          <w:rPr>
            <w:webHidden/>
          </w:rPr>
          <w:instrText xml:space="preserve"> PAGEREF _Toc96533410 \h </w:instrText>
        </w:r>
        <w:r w:rsidR="006C65B1">
          <w:rPr>
            <w:webHidden/>
          </w:rPr>
        </w:r>
        <w:r w:rsidR="006C65B1">
          <w:rPr>
            <w:webHidden/>
          </w:rPr>
          <w:fldChar w:fldCharType="separate"/>
        </w:r>
        <w:r w:rsidR="00D600A6">
          <w:rPr>
            <w:webHidden/>
          </w:rPr>
          <w:t>339</w:t>
        </w:r>
        <w:r w:rsidR="006C65B1">
          <w:rPr>
            <w:webHidden/>
          </w:rPr>
          <w:fldChar w:fldCharType="end"/>
        </w:r>
      </w:hyperlink>
    </w:p>
    <w:p w14:paraId="6D453CE7" w14:textId="4DB032B9"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1" w:history="1">
        <w:r w:rsidR="006C65B1" w:rsidRPr="00852B19">
          <w:rPr>
            <w:rStyle w:val="Hyperlnk"/>
            <w:rFonts w:eastAsiaTheme="majorEastAsia"/>
          </w:rPr>
          <w:t>20.4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Ändring och återkallelse av tillstånd</w:t>
        </w:r>
        <w:r w:rsidR="006C65B1">
          <w:rPr>
            <w:webHidden/>
          </w:rPr>
          <w:tab/>
        </w:r>
        <w:r w:rsidR="006C65B1">
          <w:rPr>
            <w:webHidden/>
          </w:rPr>
          <w:fldChar w:fldCharType="begin"/>
        </w:r>
        <w:r w:rsidR="006C65B1">
          <w:rPr>
            <w:webHidden/>
          </w:rPr>
          <w:instrText xml:space="preserve"> PAGEREF _Toc96533411 \h </w:instrText>
        </w:r>
        <w:r w:rsidR="006C65B1">
          <w:rPr>
            <w:webHidden/>
          </w:rPr>
        </w:r>
        <w:r w:rsidR="006C65B1">
          <w:rPr>
            <w:webHidden/>
          </w:rPr>
          <w:fldChar w:fldCharType="separate"/>
        </w:r>
        <w:r w:rsidR="00D600A6">
          <w:rPr>
            <w:webHidden/>
          </w:rPr>
          <w:t>340</w:t>
        </w:r>
        <w:r w:rsidR="006C65B1">
          <w:rPr>
            <w:webHidden/>
          </w:rPr>
          <w:fldChar w:fldCharType="end"/>
        </w:r>
      </w:hyperlink>
    </w:p>
    <w:p w14:paraId="143E5C09" w14:textId="15D0AD8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2" w:history="1">
        <w:r w:rsidR="006C65B1" w:rsidRPr="00852B19">
          <w:rPr>
            <w:rStyle w:val="Hyperlnk"/>
            <w:rFonts w:eastAsiaTheme="majorEastAsia"/>
          </w:rPr>
          <w:t>20.5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Tillsyn över efterlevnaden av vissa EU-rättsakter</w:t>
        </w:r>
        <w:r w:rsidR="006C65B1">
          <w:rPr>
            <w:webHidden/>
          </w:rPr>
          <w:tab/>
        </w:r>
        <w:r w:rsidR="006C65B1">
          <w:rPr>
            <w:webHidden/>
          </w:rPr>
          <w:fldChar w:fldCharType="begin"/>
        </w:r>
        <w:r w:rsidR="006C65B1">
          <w:rPr>
            <w:webHidden/>
          </w:rPr>
          <w:instrText xml:space="preserve"> PAGEREF _Toc96533412 \h </w:instrText>
        </w:r>
        <w:r w:rsidR="006C65B1">
          <w:rPr>
            <w:webHidden/>
          </w:rPr>
        </w:r>
        <w:r w:rsidR="006C65B1">
          <w:rPr>
            <w:webHidden/>
          </w:rPr>
          <w:fldChar w:fldCharType="separate"/>
        </w:r>
        <w:r w:rsidR="00D600A6">
          <w:rPr>
            <w:webHidden/>
          </w:rPr>
          <w:t>343</w:t>
        </w:r>
        <w:r w:rsidR="006C65B1">
          <w:rPr>
            <w:webHidden/>
          </w:rPr>
          <w:fldChar w:fldCharType="end"/>
        </w:r>
      </w:hyperlink>
    </w:p>
    <w:p w14:paraId="375D9153" w14:textId="6D01462D"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3" w:history="1">
        <w:r w:rsidR="006C65B1" w:rsidRPr="00852B19">
          <w:rPr>
            <w:rStyle w:val="Hyperlnk"/>
            <w:rFonts w:eastAsiaTheme="majorEastAsia"/>
          </w:rPr>
          <w:t>20.6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Lösning av tvister</w:t>
        </w:r>
        <w:r w:rsidR="006C65B1">
          <w:rPr>
            <w:webHidden/>
          </w:rPr>
          <w:tab/>
        </w:r>
        <w:r w:rsidR="006C65B1">
          <w:rPr>
            <w:webHidden/>
          </w:rPr>
          <w:fldChar w:fldCharType="begin"/>
        </w:r>
        <w:r w:rsidR="006C65B1">
          <w:rPr>
            <w:webHidden/>
          </w:rPr>
          <w:instrText xml:space="preserve"> PAGEREF _Toc96533413 \h </w:instrText>
        </w:r>
        <w:r w:rsidR="006C65B1">
          <w:rPr>
            <w:webHidden/>
          </w:rPr>
        </w:r>
        <w:r w:rsidR="006C65B1">
          <w:rPr>
            <w:webHidden/>
          </w:rPr>
          <w:fldChar w:fldCharType="separate"/>
        </w:r>
        <w:r w:rsidR="00D600A6">
          <w:rPr>
            <w:webHidden/>
          </w:rPr>
          <w:t>345</w:t>
        </w:r>
        <w:r w:rsidR="006C65B1">
          <w:rPr>
            <w:webHidden/>
          </w:rPr>
          <w:fldChar w:fldCharType="end"/>
        </w:r>
      </w:hyperlink>
    </w:p>
    <w:p w14:paraId="1B9CDEA4" w14:textId="356F4E2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4" w:history="1">
        <w:r w:rsidR="006C65B1" w:rsidRPr="00852B19">
          <w:rPr>
            <w:rStyle w:val="Hyperlnk"/>
            <w:rFonts w:eastAsiaTheme="majorEastAsia"/>
          </w:rPr>
          <w:t>20.7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Gränsöverskridande tvister</w:t>
        </w:r>
        <w:r w:rsidR="006C65B1">
          <w:rPr>
            <w:webHidden/>
          </w:rPr>
          <w:tab/>
        </w:r>
        <w:r w:rsidR="006C65B1">
          <w:rPr>
            <w:webHidden/>
          </w:rPr>
          <w:fldChar w:fldCharType="begin"/>
        </w:r>
        <w:r w:rsidR="006C65B1">
          <w:rPr>
            <w:webHidden/>
          </w:rPr>
          <w:instrText xml:space="preserve"> PAGEREF _Toc96533414 \h </w:instrText>
        </w:r>
        <w:r w:rsidR="006C65B1">
          <w:rPr>
            <w:webHidden/>
          </w:rPr>
        </w:r>
        <w:r w:rsidR="006C65B1">
          <w:rPr>
            <w:webHidden/>
          </w:rPr>
          <w:fldChar w:fldCharType="separate"/>
        </w:r>
        <w:r w:rsidR="00D600A6">
          <w:rPr>
            <w:webHidden/>
          </w:rPr>
          <w:t>348</w:t>
        </w:r>
        <w:r w:rsidR="006C65B1">
          <w:rPr>
            <w:webHidden/>
          </w:rPr>
          <w:fldChar w:fldCharType="end"/>
        </w:r>
      </w:hyperlink>
    </w:p>
    <w:p w14:paraId="6C1609F9" w14:textId="13BE5C43" w:rsidR="006C65B1" w:rsidRDefault="005C3777">
      <w:pPr>
        <w:pStyle w:val="Innehll1"/>
        <w:rPr>
          <w:rFonts w:asciiTheme="minorHAnsi" w:eastAsiaTheme="minorEastAsia" w:hAnsiTheme="minorHAnsi"/>
          <w:sz w:val="22"/>
          <w:lang w:eastAsia="sv-SE"/>
        </w:rPr>
      </w:pPr>
      <w:hyperlink w:anchor="_Toc96533415" w:history="1">
        <w:r w:rsidR="006C65B1" w:rsidRPr="00852B19">
          <w:rPr>
            <w:rStyle w:val="Hyperlnk"/>
          </w:rPr>
          <w:t>21</w:t>
        </w:r>
        <w:r w:rsidR="006C65B1">
          <w:rPr>
            <w:rFonts w:asciiTheme="minorHAnsi" w:eastAsiaTheme="minorEastAsia" w:hAnsiTheme="minorHAnsi"/>
            <w:sz w:val="22"/>
            <w:lang w:eastAsia="sv-SE"/>
          </w:rPr>
          <w:tab/>
        </w:r>
        <w:r w:rsidR="006C65B1" w:rsidRPr="00852B19">
          <w:rPr>
            <w:rStyle w:val="Hyperlnk"/>
          </w:rPr>
          <w:t>Sanktionsavgifter</w:t>
        </w:r>
        <w:r w:rsidR="006C65B1">
          <w:rPr>
            <w:webHidden/>
          </w:rPr>
          <w:tab/>
        </w:r>
        <w:r w:rsidR="006C65B1">
          <w:rPr>
            <w:webHidden/>
          </w:rPr>
          <w:fldChar w:fldCharType="begin"/>
        </w:r>
        <w:r w:rsidR="006C65B1">
          <w:rPr>
            <w:webHidden/>
          </w:rPr>
          <w:instrText xml:space="preserve"> PAGEREF _Toc96533415 \h </w:instrText>
        </w:r>
        <w:r w:rsidR="006C65B1">
          <w:rPr>
            <w:webHidden/>
          </w:rPr>
        </w:r>
        <w:r w:rsidR="006C65B1">
          <w:rPr>
            <w:webHidden/>
          </w:rPr>
          <w:fldChar w:fldCharType="separate"/>
        </w:r>
        <w:r w:rsidR="00D600A6">
          <w:rPr>
            <w:webHidden/>
          </w:rPr>
          <w:t>349</w:t>
        </w:r>
        <w:r w:rsidR="006C65B1">
          <w:rPr>
            <w:webHidden/>
          </w:rPr>
          <w:fldChar w:fldCharType="end"/>
        </w:r>
      </w:hyperlink>
    </w:p>
    <w:p w14:paraId="248991D7" w14:textId="64D6857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6" w:history="1">
        <w:r w:rsidR="006C65B1" w:rsidRPr="00852B19">
          <w:rPr>
            <w:rStyle w:val="Hyperlnk"/>
            <w:rFonts w:eastAsiaTheme="majorEastAsia"/>
          </w:rPr>
          <w:t>21.1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EU-direktivets bestämmelser om sanktioner</w:t>
        </w:r>
        <w:r w:rsidR="006C65B1">
          <w:rPr>
            <w:webHidden/>
          </w:rPr>
          <w:tab/>
        </w:r>
        <w:r w:rsidR="006C65B1">
          <w:rPr>
            <w:webHidden/>
          </w:rPr>
          <w:fldChar w:fldCharType="begin"/>
        </w:r>
        <w:r w:rsidR="006C65B1">
          <w:rPr>
            <w:webHidden/>
          </w:rPr>
          <w:instrText xml:space="preserve"> PAGEREF _Toc96533416 \h </w:instrText>
        </w:r>
        <w:r w:rsidR="006C65B1">
          <w:rPr>
            <w:webHidden/>
          </w:rPr>
        </w:r>
        <w:r w:rsidR="006C65B1">
          <w:rPr>
            <w:webHidden/>
          </w:rPr>
          <w:fldChar w:fldCharType="separate"/>
        </w:r>
        <w:r w:rsidR="00D600A6">
          <w:rPr>
            <w:webHidden/>
          </w:rPr>
          <w:t>349</w:t>
        </w:r>
        <w:r w:rsidR="006C65B1">
          <w:rPr>
            <w:webHidden/>
          </w:rPr>
          <w:fldChar w:fldCharType="end"/>
        </w:r>
      </w:hyperlink>
    </w:p>
    <w:p w14:paraId="4CACACA9" w14:textId="5D547B8C"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7" w:history="1">
        <w:r w:rsidR="006C65B1" w:rsidRPr="00852B19">
          <w:rPr>
            <w:rStyle w:val="Hyperlnk"/>
            <w:rFonts w:eastAsiaTheme="majorEastAsia"/>
          </w:rPr>
          <w:t>21.2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Nuvarande sanktionssystem och tidigare överväganden</w:t>
        </w:r>
        <w:r w:rsidR="006C65B1">
          <w:rPr>
            <w:webHidden/>
          </w:rPr>
          <w:tab/>
        </w:r>
        <w:r w:rsidR="006C65B1">
          <w:rPr>
            <w:webHidden/>
          </w:rPr>
          <w:fldChar w:fldCharType="begin"/>
        </w:r>
        <w:r w:rsidR="006C65B1">
          <w:rPr>
            <w:webHidden/>
          </w:rPr>
          <w:instrText xml:space="preserve"> PAGEREF _Toc96533417 \h </w:instrText>
        </w:r>
        <w:r w:rsidR="006C65B1">
          <w:rPr>
            <w:webHidden/>
          </w:rPr>
        </w:r>
        <w:r w:rsidR="006C65B1">
          <w:rPr>
            <w:webHidden/>
          </w:rPr>
          <w:fldChar w:fldCharType="separate"/>
        </w:r>
        <w:r w:rsidR="00D600A6">
          <w:rPr>
            <w:webHidden/>
          </w:rPr>
          <w:t>350</w:t>
        </w:r>
        <w:r w:rsidR="006C65B1">
          <w:rPr>
            <w:webHidden/>
          </w:rPr>
          <w:fldChar w:fldCharType="end"/>
        </w:r>
      </w:hyperlink>
    </w:p>
    <w:p w14:paraId="1768BB25" w14:textId="4821FF6D"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8" w:history="1">
        <w:r w:rsidR="006C65B1" w:rsidRPr="00852B19">
          <w:rPr>
            <w:rStyle w:val="Hyperlnk"/>
            <w:rFonts w:eastAsiaTheme="majorEastAsia"/>
          </w:rPr>
          <w:t>21.3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Behovet av utökade sanktionsmöjligheter</w:t>
        </w:r>
        <w:r w:rsidR="006C65B1">
          <w:rPr>
            <w:webHidden/>
          </w:rPr>
          <w:tab/>
        </w:r>
        <w:r w:rsidR="006C65B1">
          <w:rPr>
            <w:webHidden/>
          </w:rPr>
          <w:fldChar w:fldCharType="begin"/>
        </w:r>
        <w:r w:rsidR="006C65B1">
          <w:rPr>
            <w:webHidden/>
          </w:rPr>
          <w:instrText xml:space="preserve"> PAGEREF _Toc96533418 \h </w:instrText>
        </w:r>
        <w:r w:rsidR="006C65B1">
          <w:rPr>
            <w:webHidden/>
          </w:rPr>
        </w:r>
        <w:r w:rsidR="006C65B1">
          <w:rPr>
            <w:webHidden/>
          </w:rPr>
          <w:fldChar w:fldCharType="separate"/>
        </w:r>
        <w:r w:rsidR="00D600A6">
          <w:rPr>
            <w:webHidden/>
          </w:rPr>
          <w:t>351</w:t>
        </w:r>
        <w:r w:rsidR="006C65B1">
          <w:rPr>
            <w:webHidden/>
          </w:rPr>
          <w:fldChar w:fldCharType="end"/>
        </w:r>
      </w:hyperlink>
    </w:p>
    <w:p w14:paraId="27E03590" w14:textId="66FE3DC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19" w:history="1">
        <w:r w:rsidR="006C65B1" w:rsidRPr="00852B19">
          <w:rPr>
            <w:rStyle w:val="Hyperlnk"/>
            <w:rFonts w:eastAsiaTheme="majorEastAsia"/>
          </w:rPr>
          <w:t>21.4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Sanktionsavgift ska tas ut för vissa överträdelser</w:t>
        </w:r>
        <w:r w:rsidR="006C65B1">
          <w:rPr>
            <w:webHidden/>
          </w:rPr>
          <w:tab/>
        </w:r>
        <w:r w:rsidR="006C65B1">
          <w:rPr>
            <w:webHidden/>
          </w:rPr>
          <w:fldChar w:fldCharType="begin"/>
        </w:r>
        <w:r w:rsidR="006C65B1">
          <w:rPr>
            <w:webHidden/>
          </w:rPr>
          <w:instrText xml:space="preserve"> PAGEREF _Toc96533419 \h </w:instrText>
        </w:r>
        <w:r w:rsidR="006C65B1">
          <w:rPr>
            <w:webHidden/>
          </w:rPr>
        </w:r>
        <w:r w:rsidR="006C65B1">
          <w:rPr>
            <w:webHidden/>
          </w:rPr>
          <w:fldChar w:fldCharType="separate"/>
        </w:r>
        <w:r w:rsidR="00D600A6">
          <w:rPr>
            <w:webHidden/>
          </w:rPr>
          <w:t>355</w:t>
        </w:r>
        <w:r w:rsidR="006C65B1">
          <w:rPr>
            <w:webHidden/>
          </w:rPr>
          <w:fldChar w:fldCharType="end"/>
        </w:r>
      </w:hyperlink>
    </w:p>
    <w:p w14:paraId="5F7394DA" w14:textId="4A316C3E"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20" w:history="1">
        <w:r w:rsidR="006C65B1" w:rsidRPr="00852B19">
          <w:rPr>
            <w:rStyle w:val="Hyperlnk"/>
            <w:rFonts w:eastAsiaTheme="majorEastAsia"/>
          </w:rPr>
          <w:t>21.5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Sanktionsavgiftens storlek</w:t>
        </w:r>
        <w:r w:rsidR="006C65B1">
          <w:rPr>
            <w:webHidden/>
          </w:rPr>
          <w:tab/>
        </w:r>
        <w:r w:rsidR="006C65B1">
          <w:rPr>
            <w:webHidden/>
          </w:rPr>
          <w:fldChar w:fldCharType="begin"/>
        </w:r>
        <w:r w:rsidR="006C65B1">
          <w:rPr>
            <w:webHidden/>
          </w:rPr>
          <w:instrText xml:space="preserve"> PAGEREF _Toc96533420 \h </w:instrText>
        </w:r>
        <w:r w:rsidR="006C65B1">
          <w:rPr>
            <w:webHidden/>
          </w:rPr>
        </w:r>
        <w:r w:rsidR="006C65B1">
          <w:rPr>
            <w:webHidden/>
          </w:rPr>
          <w:fldChar w:fldCharType="separate"/>
        </w:r>
        <w:r w:rsidR="00D600A6">
          <w:rPr>
            <w:webHidden/>
          </w:rPr>
          <w:t>361</w:t>
        </w:r>
        <w:r w:rsidR="006C65B1">
          <w:rPr>
            <w:webHidden/>
          </w:rPr>
          <w:fldChar w:fldCharType="end"/>
        </w:r>
      </w:hyperlink>
    </w:p>
    <w:p w14:paraId="70224A3B" w14:textId="6304467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21" w:history="1">
        <w:r w:rsidR="006C65B1" w:rsidRPr="00852B19">
          <w:rPr>
            <w:rStyle w:val="Hyperlnk"/>
            <w:rFonts w:eastAsiaTheme="majorEastAsia"/>
          </w:rPr>
          <w:t>21.6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Hur sanktionsavgiften ska bestämmas i det enskilda fallet</w:t>
        </w:r>
        <w:r w:rsidR="006C65B1">
          <w:rPr>
            <w:webHidden/>
          </w:rPr>
          <w:tab/>
        </w:r>
        <w:r w:rsidR="006C65B1">
          <w:rPr>
            <w:webHidden/>
          </w:rPr>
          <w:fldChar w:fldCharType="begin"/>
        </w:r>
        <w:r w:rsidR="006C65B1">
          <w:rPr>
            <w:webHidden/>
          </w:rPr>
          <w:instrText xml:space="preserve"> PAGEREF _Toc96533421 \h </w:instrText>
        </w:r>
        <w:r w:rsidR="006C65B1">
          <w:rPr>
            <w:webHidden/>
          </w:rPr>
        </w:r>
        <w:r w:rsidR="006C65B1">
          <w:rPr>
            <w:webHidden/>
          </w:rPr>
          <w:fldChar w:fldCharType="separate"/>
        </w:r>
        <w:r w:rsidR="00D600A6">
          <w:rPr>
            <w:webHidden/>
          </w:rPr>
          <w:t>362</w:t>
        </w:r>
        <w:r w:rsidR="006C65B1">
          <w:rPr>
            <w:webHidden/>
          </w:rPr>
          <w:fldChar w:fldCharType="end"/>
        </w:r>
      </w:hyperlink>
    </w:p>
    <w:p w14:paraId="6E86ADDF" w14:textId="39EAE29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22" w:history="1">
        <w:r w:rsidR="006C65B1" w:rsidRPr="00852B19">
          <w:rPr>
            <w:rStyle w:val="Hyperlnk"/>
            <w:rFonts w:eastAsiaTheme="majorEastAsia"/>
          </w:rPr>
          <w:t>21.7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Hinder mot dubbelprövning</w:t>
        </w:r>
        <w:r w:rsidR="006C65B1">
          <w:rPr>
            <w:webHidden/>
          </w:rPr>
          <w:tab/>
        </w:r>
        <w:r w:rsidR="006C65B1">
          <w:rPr>
            <w:webHidden/>
          </w:rPr>
          <w:fldChar w:fldCharType="begin"/>
        </w:r>
        <w:r w:rsidR="006C65B1">
          <w:rPr>
            <w:webHidden/>
          </w:rPr>
          <w:instrText xml:space="preserve"> PAGEREF _Toc96533422 \h </w:instrText>
        </w:r>
        <w:r w:rsidR="006C65B1">
          <w:rPr>
            <w:webHidden/>
          </w:rPr>
        </w:r>
        <w:r w:rsidR="006C65B1">
          <w:rPr>
            <w:webHidden/>
          </w:rPr>
          <w:fldChar w:fldCharType="separate"/>
        </w:r>
        <w:r w:rsidR="00D600A6">
          <w:rPr>
            <w:webHidden/>
          </w:rPr>
          <w:t>363</w:t>
        </w:r>
        <w:r w:rsidR="006C65B1">
          <w:rPr>
            <w:webHidden/>
          </w:rPr>
          <w:fldChar w:fldCharType="end"/>
        </w:r>
      </w:hyperlink>
    </w:p>
    <w:p w14:paraId="3FC92857" w14:textId="6418454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23" w:history="1">
        <w:r w:rsidR="006C65B1" w:rsidRPr="00852B19">
          <w:rPr>
            <w:rStyle w:val="Hyperlnk"/>
            <w:rFonts w:eastAsiaTheme="majorEastAsia"/>
          </w:rPr>
          <w:t>21.8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Bestämmelser om förfarandet</w:t>
        </w:r>
        <w:r w:rsidR="006C65B1">
          <w:rPr>
            <w:webHidden/>
          </w:rPr>
          <w:tab/>
        </w:r>
        <w:r w:rsidR="006C65B1">
          <w:rPr>
            <w:webHidden/>
          </w:rPr>
          <w:fldChar w:fldCharType="begin"/>
        </w:r>
        <w:r w:rsidR="006C65B1">
          <w:rPr>
            <w:webHidden/>
          </w:rPr>
          <w:instrText xml:space="preserve"> PAGEREF _Toc96533423 \h </w:instrText>
        </w:r>
        <w:r w:rsidR="006C65B1">
          <w:rPr>
            <w:webHidden/>
          </w:rPr>
        </w:r>
        <w:r w:rsidR="006C65B1">
          <w:rPr>
            <w:webHidden/>
          </w:rPr>
          <w:fldChar w:fldCharType="separate"/>
        </w:r>
        <w:r w:rsidR="00D600A6">
          <w:rPr>
            <w:webHidden/>
          </w:rPr>
          <w:t>364</w:t>
        </w:r>
        <w:r w:rsidR="006C65B1">
          <w:rPr>
            <w:webHidden/>
          </w:rPr>
          <w:fldChar w:fldCharType="end"/>
        </w:r>
      </w:hyperlink>
    </w:p>
    <w:p w14:paraId="231D73D7" w14:textId="79519839" w:rsidR="006C65B1" w:rsidRDefault="005C3777">
      <w:pPr>
        <w:pStyle w:val="Innehll1"/>
        <w:rPr>
          <w:rFonts w:asciiTheme="minorHAnsi" w:eastAsiaTheme="minorEastAsia" w:hAnsiTheme="minorHAnsi"/>
          <w:sz w:val="22"/>
          <w:lang w:eastAsia="sv-SE"/>
        </w:rPr>
      </w:pPr>
      <w:hyperlink w:anchor="_Toc96533424" w:history="1">
        <w:r w:rsidR="006C65B1" w:rsidRPr="00852B19">
          <w:rPr>
            <w:rStyle w:val="Hyperlnk"/>
          </w:rPr>
          <w:t>22</w:t>
        </w:r>
        <w:r w:rsidR="006C65B1">
          <w:rPr>
            <w:rFonts w:asciiTheme="minorHAnsi" w:eastAsiaTheme="minorEastAsia" w:hAnsiTheme="minorHAnsi"/>
            <w:sz w:val="22"/>
            <w:lang w:eastAsia="sv-SE"/>
          </w:rPr>
          <w:tab/>
        </w:r>
        <w:r w:rsidR="006C65B1" w:rsidRPr="00852B19">
          <w:rPr>
            <w:rStyle w:val="Hyperlnk"/>
          </w:rPr>
          <w:t>Avgifter</w:t>
        </w:r>
        <w:r w:rsidR="006C65B1">
          <w:rPr>
            <w:webHidden/>
          </w:rPr>
          <w:tab/>
        </w:r>
        <w:r w:rsidR="006C65B1">
          <w:rPr>
            <w:webHidden/>
          </w:rPr>
          <w:fldChar w:fldCharType="begin"/>
        </w:r>
        <w:r w:rsidR="006C65B1">
          <w:rPr>
            <w:webHidden/>
          </w:rPr>
          <w:instrText xml:space="preserve"> PAGEREF _Toc96533424 \h </w:instrText>
        </w:r>
        <w:r w:rsidR="006C65B1">
          <w:rPr>
            <w:webHidden/>
          </w:rPr>
        </w:r>
        <w:r w:rsidR="006C65B1">
          <w:rPr>
            <w:webHidden/>
          </w:rPr>
          <w:fldChar w:fldCharType="separate"/>
        </w:r>
        <w:r w:rsidR="00D600A6">
          <w:rPr>
            <w:webHidden/>
          </w:rPr>
          <w:t>365</w:t>
        </w:r>
        <w:r w:rsidR="006C65B1">
          <w:rPr>
            <w:webHidden/>
          </w:rPr>
          <w:fldChar w:fldCharType="end"/>
        </w:r>
      </w:hyperlink>
    </w:p>
    <w:p w14:paraId="3BF1B79A" w14:textId="0DBDCC28" w:rsidR="006C65B1" w:rsidRDefault="005C3777">
      <w:pPr>
        <w:pStyle w:val="Innehll1"/>
        <w:rPr>
          <w:rFonts w:asciiTheme="minorHAnsi" w:eastAsiaTheme="minorEastAsia" w:hAnsiTheme="minorHAnsi"/>
          <w:sz w:val="22"/>
          <w:lang w:eastAsia="sv-SE"/>
        </w:rPr>
      </w:pPr>
      <w:hyperlink w:anchor="_Toc96533425" w:history="1">
        <w:r w:rsidR="006C65B1" w:rsidRPr="00852B19">
          <w:rPr>
            <w:rStyle w:val="Hyperlnk"/>
          </w:rPr>
          <w:t>23</w:t>
        </w:r>
        <w:r w:rsidR="006C65B1">
          <w:rPr>
            <w:rFonts w:asciiTheme="minorHAnsi" w:eastAsiaTheme="minorEastAsia" w:hAnsiTheme="minorHAnsi"/>
            <w:sz w:val="22"/>
            <w:lang w:eastAsia="sv-SE"/>
          </w:rPr>
          <w:tab/>
        </w:r>
        <w:r w:rsidR="006C65B1" w:rsidRPr="00852B19">
          <w:rPr>
            <w:rStyle w:val="Hyperlnk"/>
          </w:rPr>
          <w:t>Överklagande och handläggning i domstol</w:t>
        </w:r>
        <w:r w:rsidR="006C65B1">
          <w:rPr>
            <w:webHidden/>
          </w:rPr>
          <w:tab/>
        </w:r>
        <w:r w:rsidR="006C65B1">
          <w:rPr>
            <w:webHidden/>
          </w:rPr>
          <w:fldChar w:fldCharType="begin"/>
        </w:r>
        <w:r w:rsidR="006C65B1">
          <w:rPr>
            <w:webHidden/>
          </w:rPr>
          <w:instrText xml:space="preserve"> PAGEREF _Toc96533425 \h </w:instrText>
        </w:r>
        <w:r w:rsidR="006C65B1">
          <w:rPr>
            <w:webHidden/>
          </w:rPr>
        </w:r>
        <w:r w:rsidR="006C65B1">
          <w:rPr>
            <w:webHidden/>
          </w:rPr>
          <w:fldChar w:fldCharType="separate"/>
        </w:r>
        <w:r w:rsidR="00D600A6">
          <w:rPr>
            <w:webHidden/>
          </w:rPr>
          <w:t>367</w:t>
        </w:r>
        <w:r w:rsidR="006C65B1">
          <w:rPr>
            <w:webHidden/>
          </w:rPr>
          <w:fldChar w:fldCharType="end"/>
        </w:r>
      </w:hyperlink>
    </w:p>
    <w:p w14:paraId="431D6723" w14:textId="54CE48C2" w:rsidR="006C65B1" w:rsidRDefault="005C3777">
      <w:pPr>
        <w:pStyle w:val="Innehll1"/>
        <w:rPr>
          <w:rFonts w:asciiTheme="minorHAnsi" w:eastAsiaTheme="minorEastAsia" w:hAnsiTheme="minorHAnsi"/>
          <w:sz w:val="22"/>
          <w:lang w:eastAsia="sv-SE"/>
        </w:rPr>
      </w:pPr>
      <w:hyperlink w:anchor="_Toc96533426" w:history="1">
        <w:r w:rsidR="006C65B1" w:rsidRPr="00852B19">
          <w:rPr>
            <w:rStyle w:val="Hyperlnk"/>
          </w:rPr>
          <w:t>24</w:t>
        </w:r>
        <w:r w:rsidR="006C65B1">
          <w:rPr>
            <w:rFonts w:asciiTheme="minorHAnsi" w:eastAsiaTheme="minorEastAsia" w:hAnsiTheme="minorHAnsi"/>
            <w:sz w:val="22"/>
            <w:lang w:eastAsia="sv-SE"/>
          </w:rPr>
          <w:tab/>
        </w:r>
        <w:r w:rsidR="006C65B1" w:rsidRPr="00852B19">
          <w:rPr>
            <w:rStyle w:val="Hyperlnk"/>
          </w:rPr>
          <w:t>Den nationella regleringsmyndigheten och tillsynsmyndigheten</w:t>
        </w:r>
        <w:r w:rsidR="006C65B1">
          <w:rPr>
            <w:webHidden/>
          </w:rPr>
          <w:tab/>
        </w:r>
        <w:r w:rsidR="006C65B1">
          <w:rPr>
            <w:webHidden/>
          </w:rPr>
          <w:fldChar w:fldCharType="begin"/>
        </w:r>
        <w:r w:rsidR="006C65B1">
          <w:rPr>
            <w:webHidden/>
          </w:rPr>
          <w:instrText xml:space="preserve"> PAGEREF _Toc96533426 \h </w:instrText>
        </w:r>
        <w:r w:rsidR="006C65B1">
          <w:rPr>
            <w:webHidden/>
          </w:rPr>
        </w:r>
        <w:r w:rsidR="006C65B1">
          <w:rPr>
            <w:webHidden/>
          </w:rPr>
          <w:fldChar w:fldCharType="separate"/>
        </w:r>
        <w:r w:rsidR="00D600A6">
          <w:rPr>
            <w:webHidden/>
          </w:rPr>
          <w:t>371</w:t>
        </w:r>
        <w:r w:rsidR="006C65B1">
          <w:rPr>
            <w:webHidden/>
          </w:rPr>
          <w:fldChar w:fldCharType="end"/>
        </w:r>
      </w:hyperlink>
    </w:p>
    <w:p w14:paraId="5A0A7B89" w14:textId="65CEBBFD" w:rsidR="006C65B1" w:rsidRDefault="005C3777">
      <w:pPr>
        <w:pStyle w:val="Innehll1"/>
        <w:rPr>
          <w:rFonts w:asciiTheme="minorHAnsi" w:eastAsiaTheme="minorEastAsia" w:hAnsiTheme="minorHAnsi"/>
          <w:sz w:val="22"/>
          <w:lang w:eastAsia="sv-SE"/>
        </w:rPr>
      </w:pPr>
      <w:hyperlink w:anchor="_Toc96533427" w:history="1">
        <w:r w:rsidR="006C65B1" w:rsidRPr="00852B19">
          <w:rPr>
            <w:rStyle w:val="Hyperlnk"/>
          </w:rPr>
          <w:t>25</w:t>
        </w:r>
        <w:r w:rsidR="006C65B1">
          <w:rPr>
            <w:rFonts w:asciiTheme="minorHAnsi" w:eastAsiaTheme="minorEastAsia" w:hAnsiTheme="minorHAnsi"/>
            <w:sz w:val="22"/>
            <w:lang w:eastAsia="sv-SE"/>
          </w:rPr>
          <w:tab/>
        </w:r>
        <w:r w:rsidR="006C65B1" w:rsidRPr="00852B19">
          <w:rPr>
            <w:rStyle w:val="Hyperlnk"/>
          </w:rPr>
          <w:t>Lagen om standarder för sändning av radio- och TV-signaler</w:t>
        </w:r>
        <w:r w:rsidR="006C65B1">
          <w:rPr>
            <w:webHidden/>
          </w:rPr>
          <w:tab/>
        </w:r>
        <w:r w:rsidR="006C65B1">
          <w:rPr>
            <w:webHidden/>
          </w:rPr>
          <w:fldChar w:fldCharType="begin"/>
        </w:r>
        <w:r w:rsidR="006C65B1">
          <w:rPr>
            <w:webHidden/>
          </w:rPr>
          <w:instrText xml:space="preserve"> PAGEREF _Toc96533427 \h </w:instrText>
        </w:r>
        <w:r w:rsidR="006C65B1">
          <w:rPr>
            <w:webHidden/>
          </w:rPr>
        </w:r>
        <w:r w:rsidR="006C65B1">
          <w:rPr>
            <w:webHidden/>
          </w:rPr>
          <w:fldChar w:fldCharType="separate"/>
        </w:r>
        <w:r w:rsidR="00D600A6">
          <w:rPr>
            <w:webHidden/>
          </w:rPr>
          <w:t>372</w:t>
        </w:r>
        <w:r w:rsidR="006C65B1">
          <w:rPr>
            <w:webHidden/>
          </w:rPr>
          <w:fldChar w:fldCharType="end"/>
        </w:r>
      </w:hyperlink>
    </w:p>
    <w:p w14:paraId="5F321E18" w14:textId="795BB12B" w:rsidR="006C65B1" w:rsidRDefault="005C3777">
      <w:pPr>
        <w:pStyle w:val="Innehll1"/>
        <w:rPr>
          <w:rFonts w:asciiTheme="minorHAnsi" w:eastAsiaTheme="minorEastAsia" w:hAnsiTheme="minorHAnsi"/>
          <w:sz w:val="22"/>
          <w:lang w:eastAsia="sv-SE"/>
        </w:rPr>
      </w:pPr>
      <w:hyperlink w:anchor="_Toc96533428" w:history="1">
        <w:r w:rsidR="006C65B1" w:rsidRPr="00852B19">
          <w:rPr>
            <w:rStyle w:val="Hyperlnk"/>
          </w:rPr>
          <w:t>26</w:t>
        </w:r>
        <w:r w:rsidR="006C65B1">
          <w:rPr>
            <w:rFonts w:asciiTheme="minorHAnsi" w:eastAsiaTheme="minorEastAsia" w:hAnsiTheme="minorHAnsi"/>
            <w:sz w:val="22"/>
            <w:lang w:eastAsia="sv-SE"/>
          </w:rPr>
          <w:tab/>
        </w:r>
        <w:r w:rsidR="006C65B1" w:rsidRPr="00852B19">
          <w:rPr>
            <w:rStyle w:val="Hyperlnk"/>
          </w:rPr>
          <w:t>Följdändringar</w:t>
        </w:r>
        <w:r w:rsidR="006C65B1">
          <w:rPr>
            <w:webHidden/>
          </w:rPr>
          <w:tab/>
        </w:r>
        <w:r w:rsidR="006C65B1">
          <w:rPr>
            <w:webHidden/>
          </w:rPr>
          <w:fldChar w:fldCharType="begin"/>
        </w:r>
        <w:r w:rsidR="006C65B1">
          <w:rPr>
            <w:webHidden/>
          </w:rPr>
          <w:instrText xml:space="preserve"> PAGEREF _Toc96533428 \h </w:instrText>
        </w:r>
        <w:r w:rsidR="006C65B1">
          <w:rPr>
            <w:webHidden/>
          </w:rPr>
        </w:r>
        <w:r w:rsidR="006C65B1">
          <w:rPr>
            <w:webHidden/>
          </w:rPr>
          <w:fldChar w:fldCharType="separate"/>
        </w:r>
        <w:r w:rsidR="00D600A6">
          <w:rPr>
            <w:webHidden/>
          </w:rPr>
          <w:t>374</w:t>
        </w:r>
        <w:r w:rsidR="006C65B1">
          <w:rPr>
            <w:webHidden/>
          </w:rPr>
          <w:fldChar w:fldCharType="end"/>
        </w:r>
      </w:hyperlink>
    </w:p>
    <w:p w14:paraId="20B96B11" w14:textId="538EE3E1" w:rsidR="006C65B1" w:rsidRDefault="005C3777">
      <w:pPr>
        <w:pStyle w:val="Innehll1"/>
        <w:rPr>
          <w:rFonts w:asciiTheme="minorHAnsi" w:eastAsiaTheme="minorEastAsia" w:hAnsiTheme="minorHAnsi"/>
          <w:sz w:val="22"/>
          <w:lang w:eastAsia="sv-SE"/>
        </w:rPr>
      </w:pPr>
      <w:hyperlink w:anchor="_Toc96533429" w:history="1">
        <w:r w:rsidR="006C65B1" w:rsidRPr="00852B19">
          <w:rPr>
            <w:rStyle w:val="Hyperlnk"/>
          </w:rPr>
          <w:t>27</w:t>
        </w:r>
        <w:r w:rsidR="006C65B1">
          <w:rPr>
            <w:rFonts w:asciiTheme="minorHAnsi" w:eastAsiaTheme="minorEastAsia" w:hAnsiTheme="minorHAnsi"/>
            <w:sz w:val="22"/>
            <w:lang w:eastAsia="sv-SE"/>
          </w:rPr>
          <w:tab/>
        </w:r>
        <w:r w:rsidR="006C65B1" w:rsidRPr="00852B19">
          <w:rPr>
            <w:rStyle w:val="Hyperlnk"/>
          </w:rPr>
          <w:t>Ikraftträdande- och övergångsbestämmelser</w:t>
        </w:r>
        <w:r w:rsidR="006C65B1">
          <w:rPr>
            <w:webHidden/>
          </w:rPr>
          <w:tab/>
        </w:r>
        <w:r w:rsidR="006C65B1">
          <w:rPr>
            <w:webHidden/>
          </w:rPr>
          <w:fldChar w:fldCharType="begin"/>
        </w:r>
        <w:r w:rsidR="006C65B1">
          <w:rPr>
            <w:webHidden/>
          </w:rPr>
          <w:instrText xml:space="preserve"> PAGEREF _Toc96533429 \h </w:instrText>
        </w:r>
        <w:r w:rsidR="006C65B1">
          <w:rPr>
            <w:webHidden/>
          </w:rPr>
        </w:r>
        <w:r w:rsidR="006C65B1">
          <w:rPr>
            <w:webHidden/>
          </w:rPr>
          <w:fldChar w:fldCharType="separate"/>
        </w:r>
        <w:r w:rsidR="00D600A6">
          <w:rPr>
            <w:webHidden/>
          </w:rPr>
          <w:t>377</w:t>
        </w:r>
        <w:r w:rsidR="006C65B1">
          <w:rPr>
            <w:webHidden/>
          </w:rPr>
          <w:fldChar w:fldCharType="end"/>
        </w:r>
      </w:hyperlink>
    </w:p>
    <w:p w14:paraId="044D37AE" w14:textId="2D60FF1C"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0" w:history="1">
        <w:r w:rsidR="006C65B1" w:rsidRPr="00852B19">
          <w:rPr>
            <w:rStyle w:val="Hyperlnk"/>
            <w:rFonts w:eastAsiaTheme="majorEastAsia"/>
          </w:rPr>
          <w:t>27.1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Ikraftträdande</w:t>
        </w:r>
        <w:r w:rsidR="006C65B1">
          <w:rPr>
            <w:webHidden/>
          </w:rPr>
          <w:tab/>
        </w:r>
        <w:r w:rsidR="006C65B1">
          <w:rPr>
            <w:webHidden/>
          </w:rPr>
          <w:fldChar w:fldCharType="begin"/>
        </w:r>
        <w:r w:rsidR="006C65B1">
          <w:rPr>
            <w:webHidden/>
          </w:rPr>
          <w:instrText xml:space="preserve"> PAGEREF _Toc96533430 \h </w:instrText>
        </w:r>
        <w:r w:rsidR="006C65B1">
          <w:rPr>
            <w:webHidden/>
          </w:rPr>
        </w:r>
        <w:r w:rsidR="006C65B1">
          <w:rPr>
            <w:webHidden/>
          </w:rPr>
          <w:fldChar w:fldCharType="separate"/>
        </w:r>
        <w:r w:rsidR="00D600A6">
          <w:rPr>
            <w:webHidden/>
          </w:rPr>
          <w:t>377</w:t>
        </w:r>
        <w:r w:rsidR="006C65B1">
          <w:rPr>
            <w:webHidden/>
          </w:rPr>
          <w:fldChar w:fldCharType="end"/>
        </w:r>
      </w:hyperlink>
    </w:p>
    <w:p w14:paraId="215DD326" w14:textId="088E4A6A"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1" w:history="1">
        <w:r w:rsidR="006C65B1" w:rsidRPr="00852B19">
          <w:rPr>
            <w:rStyle w:val="Hyperlnk"/>
            <w:rFonts w:eastAsiaTheme="majorEastAsia"/>
          </w:rPr>
          <w:t>27.2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Övergångsbestämmelser</w:t>
        </w:r>
        <w:r w:rsidR="006C65B1">
          <w:rPr>
            <w:webHidden/>
          </w:rPr>
          <w:tab/>
        </w:r>
        <w:r w:rsidR="006C65B1">
          <w:rPr>
            <w:webHidden/>
          </w:rPr>
          <w:fldChar w:fldCharType="begin"/>
        </w:r>
        <w:r w:rsidR="006C65B1">
          <w:rPr>
            <w:webHidden/>
          </w:rPr>
          <w:instrText xml:space="preserve"> PAGEREF _Toc96533431 \h </w:instrText>
        </w:r>
        <w:r w:rsidR="006C65B1">
          <w:rPr>
            <w:webHidden/>
          </w:rPr>
        </w:r>
        <w:r w:rsidR="006C65B1">
          <w:rPr>
            <w:webHidden/>
          </w:rPr>
          <w:fldChar w:fldCharType="separate"/>
        </w:r>
        <w:r w:rsidR="00D600A6">
          <w:rPr>
            <w:webHidden/>
          </w:rPr>
          <w:t>377</w:t>
        </w:r>
        <w:r w:rsidR="006C65B1">
          <w:rPr>
            <w:webHidden/>
          </w:rPr>
          <w:fldChar w:fldCharType="end"/>
        </w:r>
      </w:hyperlink>
    </w:p>
    <w:p w14:paraId="277A107A" w14:textId="2644EBF5" w:rsidR="006C65B1" w:rsidRDefault="005C3777">
      <w:pPr>
        <w:pStyle w:val="Innehll1"/>
        <w:rPr>
          <w:rFonts w:asciiTheme="minorHAnsi" w:eastAsiaTheme="minorEastAsia" w:hAnsiTheme="minorHAnsi"/>
          <w:sz w:val="22"/>
          <w:lang w:eastAsia="sv-SE"/>
        </w:rPr>
      </w:pPr>
      <w:hyperlink w:anchor="_Toc96533432" w:history="1">
        <w:r w:rsidR="006C65B1" w:rsidRPr="00852B19">
          <w:rPr>
            <w:rStyle w:val="Hyperlnk"/>
          </w:rPr>
          <w:t>28</w:t>
        </w:r>
        <w:r w:rsidR="006C65B1">
          <w:rPr>
            <w:rFonts w:asciiTheme="minorHAnsi" w:eastAsiaTheme="minorEastAsia" w:hAnsiTheme="minorHAnsi"/>
            <w:sz w:val="22"/>
            <w:lang w:eastAsia="sv-SE"/>
          </w:rPr>
          <w:tab/>
        </w:r>
        <w:r w:rsidR="006C65B1" w:rsidRPr="00852B19">
          <w:rPr>
            <w:rStyle w:val="Hyperlnk"/>
          </w:rPr>
          <w:t>Konsekvenser</w:t>
        </w:r>
        <w:r w:rsidR="006C65B1">
          <w:rPr>
            <w:webHidden/>
          </w:rPr>
          <w:tab/>
        </w:r>
        <w:r w:rsidR="006C65B1">
          <w:rPr>
            <w:webHidden/>
          </w:rPr>
          <w:fldChar w:fldCharType="begin"/>
        </w:r>
        <w:r w:rsidR="006C65B1">
          <w:rPr>
            <w:webHidden/>
          </w:rPr>
          <w:instrText xml:space="preserve"> PAGEREF _Toc96533432 \h </w:instrText>
        </w:r>
        <w:r w:rsidR="006C65B1">
          <w:rPr>
            <w:webHidden/>
          </w:rPr>
        </w:r>
        <w:r w:rsidR="006C65B1">
          <w:rPr>
            <w:webHidden/>
          </w:rPr>
          <w:fldChar w:fldCharType="separate"/>
        </w:r>
        <w:r w:rsidR="00D600A6">
          <w:rPr>
            <w:webHidden/>
          </w:rPr>
          <w:t>382</w:t>
        </w:r>
        <w:r w:rsidR="006C65B1">
          <w:rPr>
            <w:webHidden/>
          </w:rPr>
          <w:fldChar w:fldCharType="end"/>
        </w:r>
      </w:hyperlink>
    </w:p>
    <w:p w14:paraId="10D6F097" w14:textId="689A0783" w:rsidR="006C65B1" w:rsidRDefault="005C3777">
      <w:pPr>
        <w:pStyle w:val="Innehll1"/>
        <w:rPr>
          <w:rFonts w:asciiTheme="minorHAnsi" w:eastAsiaTheme="minorEastAsia" w:hAnsiTheme="minorHAnsi"/>
          <w:sz w:val="22"/>
          <w:lang w:eastAsia="sv-SE"/>
        </w:rPr>
      </w:pPr>
      <w:hyperlink w:anchor="_Toc96533433" w:history="1">
        <w:r w:rsidR="006C65B1" w:rsidRPr="00852B19">
          <w:rPr>
            <w:rStyle w:val="Hyperlnk"/>
          </w:rPr>
          <w:t>29</w:t>
        </w:r>
        <w:r w:rsidR="006C65B1">
          <w:rPr>
            <w:rFonts w:asciiTheme="minorHAnsi" w:eastAsiaTheme="minorEastAsia" w:hAnsiTheme="minorHAnsi"/>
            <w:sz w:val="22"/>
            <w:lang w:eastAsia="sv-SE"/>
          </w:rPr>
          <w:tab/>
        </w:r>
        <w:r w:rsidR="006C65B1" w:rsidRPr="00852B19">
          <w:rPr>
            <w:rStyle w:val="Hyperlnk"/>
          </w:rPr>
          <w:t>Författningskommentar</w:t>
        </w:r>
        <w:r w:rsidR="006C65B1">
          <w:rPr>
            <w:webHidden/>
          </w:rPr>
          <w:tab/>
        </w:r>
        <w:r w:rsidR="006C65B1">
          <w:rPr>
            <w:webHidden/>
          </w:rPr>
          <w:fldChar w:fldCharType="begin"/>
        </w:r>
        <w:r w:rsidR="006C65B1">
          <w:rPr>
            <w:webHidden/>
          </w:rPr>
          <w:instrText xml:space="preserve"> PAGEREF _Toc96533433 \h </w:instrText>
        </w:r>
        <w:r w:rsidR="006C65B1">
          <w:rPr>
            <w:webHidden/>
          </w:rPr>
        </w:r>
        <w:r w:rsidR="006C65B1">
          <w:rPr>
            <w:webHidden/>
          </w:rPr>
          <w:fldChar w:fldCharType="separate"/>
        </w:r>
        <w:r w:rsidR="00D600A6">
          <w:rPr>
            <w:webHidden/>
          </w:rPr>
          <w:t>400</w:t>
        </w:r>
        <w:r w:rsidR="006C65B1">
          <w:rPr>
            <w:webHidden/>
          </w:rPr>
          <w:fldChar w:fldCharType="end"/>
        </w:r>
      </w:hyperlink>
    </w:p>
    <w:p w14:paraId="20D88349" w14:textId="1750F496"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4" w:history="1">
        <w:r w:rsidR="006C65B1" w:rsidRPr="00852B19">
          <w:rPr>
            <w:rStyle w:val="Hyperlnk"/>
            <w:rFonts w:eastAsiaTheme="majorEastAsia"/>
          </w:rPr>
          <w:t>29.1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elektronisk kommunikation</w:t>
        </w:r>
        <w:r w:rsidR="006C65B1">
          <w:rPr>
            <w:webHidden/>
          </w:rPr>
          <w:tab/>
        </w:r>
        <w:r w:rsidR="006C65B1">
          <w:rPr>
            <w:webHidden/>
          </w:rPr>
          <w:fldChar w:fldCharType="begin"/>
        </w:r>
        <w:r w:rsidR="006C65B1">
          <w:rPr>
            <w:webHidden/>
          </w:rPr>
          <w:instrText xml:space="preserve"> PAGEREF _Toc96533434 \h </w:instrText>
        </w:r>
        <w:r w:rsidR="006C65B1">
          <w:rPr>
            <w:webHidden/>
          </w:rPr>
        </w:r>
        <w:r w:rsidR="006C65B1">
          <w:rPr>
            <w:webHidden/>
          </w:rPr>
          <w:fldChar w:fldCharType="separate"/>
        </w:r>
        <w:r w:rsidR="00D600A6">
          <w:rPr>
            <w:webHidden/>
          </w:rPr>
          <w:t>400</w:t>
        </w:r>
        <w:r w:rsidR="006C65B1">
          <w:rPr>
            <w:webHidden/>
          </w:rPr>
          <w:fldChar w:fldCharType="end"/>
        </w:r>
      </w:hyperlink>
    </w:p>
    <w:p w14:paraId="2D31445D" w14:textId="52DF4527"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5" w:history="1">
        <w:r w:rsidR="006C65B1" w:rsidRPr="00852B19">
          <w:rPr>
            <w:rStyle w:val="Hyperlnk"/>
            <w:rFonts w:eastAsiaTheme="majorEastAsia"/>
          </w:rPr>
          <w:t>29.2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införande av lagen (2022:000) om elektronisk kommunikation</w:t>
        </w:r>
        <w:r w:rsidR="006C65B1">
          <w:rPr>
            <w:webHidden/>
          </w:rPr>
          <w:tab/>
        </w:r>
        <w:r w:rsidR="006C65B1">
          <w:rPr>
            <w:webHidden/>
          </w:rPr>
          <w:fldChar w:fldCharType="begin"/>
        </w:r>
        <w:r w:rsidR="006C65B1">
          <w:rPr>
            <w:webHidden/>
          </w:rPr>
          <w:instrText xml:space="preserve"> PAGEREF _Toc96533435 \h </w:instrText>
        </w:r>
        <w:r w:rsidR="006C65B1">
          <w:rPr>
            <w:webHidden/>
          </w:rPr>
        </w:r>
        <w:r w:rsidR="006C65B1">
          <w:rPr>
            <w:webHidden/>
          </w:rPr>
          <w:fldChar w:fldCharType="separate"/>
        </w:r>
        <w:r w:rsidR="00D600A6">
          <w:rPr>
            <w:webHidden/>
          </w:rPr>
          <w:t>531</w:t>
        </w:r>
        <w:r w:rsidR="006C65B1">
          <w:rPr>
            <w:webHidden/>
          </w:rPr>
          <w:fldChar w:fldCharType="end"/>
        </w:r>
      </w:hyperlink>
    </w:p>
    <w:p w14:paraId="56186A24" w14:textId="09CC852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6" w:history="1">
        <w:r w:rsidR="006C65B1" w:rsidRPr="00852B19">
          <w:rPr>
            <w:rStyle w:val="Hyperlnk"/>
            <w:rFonts w:eastAsiaTheme="majorEastAsia"/>
          </w:rPr>
          <w:t>29.3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rättegångsbalken</w:t>
        </w:r>
        <w:r w:rsidR="006C65B1">
          <w:rPr>
            <w:webHidden/>
          </w:rPr>
          <w:tab/>
        </w:r>
        <w:r w:rsidR="006C65B1">
          <w:rPr>
            <w:webHidden/>
          </w:rPr>
          <w:fldChar w:fldCharType="begin"/>
        </w:r>
        <w:r w:rsidR="006C65B1">
          <w:rPr>
            <w:webHidden/>
          </w:rPr>
          <w:instrText xml:space="preserve"> PAGEREF _Toc96533436 \h </w:instrText>
        </w:r>
        <w:r w:rsidR="006C65B1">
          <w:rPr>
            <w:webHidden/>
          </w:rPr>
        </w:r>
        <w:r w:rsidR="006C65B1">
          <w:rPr>
            <w:webHidden/>
          </w:rPr>
          <w:fldChar w:fldCharType="separate"/>
        </w:r>
        <w:r w:rsidR="00D600A6">
          <w:rPr>
            <w:webHidden/>
          </w:rPr>
          <w:t>535</w:t>
        </w:r>
        <w:r w:rsidR="006C65B1">
          <w:rPr>
            <w:webHidden/>
          </w:rPr>
          <w:fldChar w:fldCharType="end"/>
        </w:r>
      </w:hyperlink>
    </w:p>
    <w:p w14:paraId="01ACD66D" w14:textId="321B46C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7" w:history="1">
        <w:r w:rsidR="006C65B1" w:rsidRPr="00852B19">
          <w:rPr>
            <w:rStyle w:val="Hyperlnk"/>
            <w:rFonts w:eastAsiaTheme="majorEastAsia"/>
          </w:rPr>
          <w:t>29.4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(1960:729) om upphovsrätt till litterära och konstnärliga verk</w:t>
        </w:r>
        <w:r w:rsidR="006C65B1">
          <w:rPr>
            <w:webHidden/>
          </w:rPr>
          <w:tab/>
        </w:r>
        <w:r w:rsidR="006C65B1">
          <w:rPr>
            <w:webHidden/>
          </w:rPr>
          <w:fldChar w:fldCharType="begin"/>
        </w:r>
        <w:r w:rsidR="006C65B1">
          <w:rPr>
            <w:webHidden/>
          </w:rPr>
          <w:instrText xml:space="preserve"> PAGEREF _Toc96533437 \h </w:instrText>
        </w:r>
        <w:r w:rsidR="006C65B1">
          <w:rPr>
            <w:webHidden/>
          </w:rPr>
        </w:r>
        <w:r w:rsidR="006C65B1">
          <w:rPr>
            <w:webHidden/>
          </w:rPr>
          <w:fldChar w:fldCharType="separate"/>
        </w:r>
        <w:r w:rsidR="00D600A6">
          <w:rPr>
            <w:webHidden/>
          </w:rPr>
          <w:t>536</w:t>
        </w:r>
        <w:r w:rsidR="006C65B1">
          <w:rPr>
            <w:webHidden/>
          </w:rPr>
          <w:fldChar w:fldCharType="end"/>
        </w:r>
      </w:hyperlink>
    </w:p>
    <w:p w14:paraId="5EAAC3ED" w14:textId="04B4377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8" w:history="1">
        <w:r w:rsidR="006C65B1" w:rsidRPr="00852B19">
          <w:rPr>
            <w:rStyle w:val="Hyperlnk"/>
            <w:rFonts w:eastAsiaTheme="majorEastAsia"/>
          </w:rPr>
          <w:t>29.5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patentlagen (1967:837)</w:t>
        </w:r>
        <w:r w:rsidR="006C65B1">
          <w:rPr>
            <w:webHidden/>
          </w:rPr>
          <w:tab/>
        </w:r>
        <w:r w:rsidR="006C65B1">
          <w:rPr>
            <w:webHidden/>
          </w:rPr>
          <w:fldChar w:fldCharType="begin"/>
        </w:r>
        <w:r w:rsidR="006C65B1">
          <w:rPr>
            <w:webHidden/>
          </w:rPr>
          <w:instrText xml:space="preserve"> PAGEREF _Toc96533438 \h </w:instrText>
        </w:r>
        <w:r w:rsidR="006C65B1">
          <w:rPr>
            <w:webHidden/>
          </w:rPr>
        </w:r>
        <w:r w:rsidR="006C65B1">
          <w:rPr>
            <w:webHidden/>
          </w:rPr>
          <w:fldChar w:fldCharType="separate"/>
        </w:r>
        <w:r w:rsidR="00D600A6">
          <w:rPr>
            <w:webHidden/>
          </w:rPr>
          <w:t>536</w:t>
        </w:r>
        <w:r w:rsidR="006C65B1">
          <w:rPr>
            <w:webHidden/>
          </w:rPr>
          <w:fldChar w:fldCharType="end"/>
        </w:r>
      </w:hyperlink>
    </w:p>
    <w:p w14:paraId="582B3B02" w14:textId="29B63F4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39" w:history="1">
        <w:r w:rsidR="006C65B1" w:rsidRPr="00852B19">
          <w:rPr>
            <w:rStyle w:val="Hyperlnk"/>
            <w:rFonts w:eastAsiaTheme="majorEastAsia"/>
          </w:rPr>
          <w:t>29.6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mönsterskyddslagen (1970:485)</w:t>
        </w:r>
        <w:r w:rsidR="006C65B1">
          <w:rPr>
            <w:webHidden/>
          </w:rPr>
          <w:tab/>
        </w:r>
        <w:r w:rsidR="006C65B1">
          <w:rPr>
            <w:webHidden/>
          </w:rPr>
          <w:fldChar w:fldCharType="begin"/>
        </w:r>
        <w:r w:rsidR="006C65B1">
          <w:rPr>
            <w:webHidden/>
          </w:rPr>
          <w:instrText xml:space="preserve"> PAGEREF _Toc96533439 \h </w:instrText>
        </w:r>
        <w:r w:rsidR="006C65B1">
          <w:rPr>
            <w:webHidden/>
          </w:rPr>
        </w:r>
        <w:r w:rsidR="006C65B1">
          <w:rPr>
            <w:webHidden/>
          </w:rPr>
          <w:fldChar w:fldCharType="separate"/>
        </w:r>
        <w:r w:rsidR="00D600A6">
          <w:rPr>
            <w:webHidden/>
          </w:rPr>
          <w:t>537</w:t>
        </w:r>
        <w:r w:rsidR="006C65B1">
          <w:rPr>
            <w:webHidden/>
          </w:rPr>
          <w:fldChar w:fldCharType="end"/>
        </w:r>
      </w:hyperlink>
    </w:p>
    <w:p w14:paraId="0D839964" w14:textId="057A62C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0" w:history="1">
        <w:r w:rsidR="006C65B1" w:rsidRPr="00852B19">
          <w:rPr>
            <w:rStyle w:val="Hyperlnk"/>
            <w:rFonts w:eastAsiaTheme="majorEastAsia"/>
          </w:rPr>
          <w:t>29.7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(1971:289) om allmänna förvaltningsdomstolar</w:t>
        </w:r>
        <w:r w:rsidR="006C65B1">
          <w:rPr>
            <w:webHidden/>
          </w:rPr>
          <w:tab/>
        </w:r>
        <w:r w:rsidR="006C65B1">
          <w:rPr>
            <w:webHidden/>
          </w:rPr>
          <w:fldChar w:fldCharType="begin"/>
        </w:r>
        <w:r w:rsidR="006C65B1">
          <w:rPr>
            <w:webHidden/>
          </w:rPr>
          <w:instrText xml:space="preserve"> PAGEREF _Toc96533440 \h </w:instrText>
        </w:r>
        <w:r w:rsidR="006C65B1">
          <w:rPr>
            <w:webHidden/>
          </w:rPr>
        </w:r>
        <w:r w:rsidR="006C65B1">
          <w:rPr>
            <w:webHidden/>
          </w:rPr>
          <w:fldChar w:fldCharType="separate"/>
        </w:r>
        <w:r w:rsidR="00D600A6">
          <w:rPr>
            <w:webHidden/>
          </w:rPr>
          <w:t>537</w:t>
        </w:r>
        <w:r w:rsidR="006C65B1">
          <w:rPr>
            <w:webHidden/>
          </w:rPr>
          <w:fldChar w:fldCharType="end"/>
        </w:r>
      </w:hyperlink>
    </w:p>
    <w:p w14:paraId="0CA046C1" w14:textId="4EC7A2A8"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1" w:history="1">
        <w:r w:rsidR="006C65B1" w:rsidRPr="00852B19">
          <w:rPr>
            <w:rStyle w:val="Hyperlnk"/>
            <w:rFonts w:eastAsiaTheme="majorEastAsia"/>
          </w:rPr>
          <w:t>29.8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(1981:1104) om verksamheten hos vissa regionala alarmeringscentraler</w:t>
        </w:r>
        <w:r w:rsidR="006C65B1">
          <w:rPr>
            <w:webHidden/>
          </w:rPr>
          <w:tab/>
        </w:r>
        <w:r w:rsidR="006C65B1">
          <w:rPr>
            <w:webHidden/>
          </w:rPr>
          <w:fldChar w:fldCharType="begin"/>
        </w:r>
        <w:r w:rsidR="006C65B1">
          <w:rPr>
            <w:webHidden/>
          </w:rPr>
          <w:instrText xml:space="preserve"> PAGEREF _Toc96533441 \h </w:instrText>
        </w:r>
        <w:r w:rsidR="006C65B1">
          <w:rPr>
            <w:webHidden/>
          </w:rPr>
        </w:r>
        <w:r w:rsidR="006C65B1">
          <w:rPr>
            <w:webHidden/>
          </w:rPr>
          <w:fldChar w:fldCharType="separate"/>
        </w:r>
        <w:r w:rsidR="00D600A6">
          <w:rPr>
            <w:webHidden/>
          </w:rPr>
          <w:t>538</w:t>
        </w:r>
        <w:r w:rsidR="006C65B1">
          <w:rPr>
            <w:webHidden/>
          </w:rPr>
          <w:fldChar w:fldCharType="end"/>
        </w:r>
      </w:hyperlink>
    </w:p>
    <w:p w14:paraId="7BC72124" w14:textId="56D5C96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2" w:history="1">
        <w:r w:rsidR="006C65B1" w:rsidRPr="00852B19">
          <w:rPr>
            <w:rStyle w:val="Hyperlnk"/>
            <w:rFonts w:eastAsiaTheme="majorEastAsia"/>
          </w:rPr>
          <w:t>29.9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(1992:1685) om skydd för kretsmönster för halvledarprodukter</w:t>
        </w:r>
        <w:r w:rsidR="006C65B1">
          <w:rPr>
            <w:webHidden/>
          </w:rPr>
          <w:tab/>
        </w:r>
        <w:r w:rsidR="006C65B1">
          <w:rPr>
            <w:webHidden/>
          </w:rPr>
          <w:fldChar w:fldCharType="begin"/>
        </w:r>
        <w:r w:rsidR="006C65B1">
          <w:rPr>
            <w:webHidden/>
          </w:rPr>
          <w:instrText xml:space="preserve"> PAGEREF _Toc96533442 \h </w:instrText>
        </w:r>
        <w:r w:rsidR="006C65B1">
          <w:rPr>
            <w:webHidden/>
          </w:rPr>
        </w:r>
        <w:r w:rsidR="006C65B1">
          <w:rPr>
            <w:webHidden/>
          </w:rPr>
          <w:fldChar w:fldCharType="separate"/>
        </w:r>
        <w:r w:rsidR="00D600A6">
          <w:rPr>
            <w:webHidden/>
          </w:rPr>
          <w:t>539</w:t>
        </w:r>
        <w:r w:rsidR="006C65B1">
          <w:rPr>
            <w:webHidden/>
          </w:rPr>
          <w:fldChar w:fldCharType="end"/>
        </w:r>
      </w:hyperlink>
    </w:p>
    <w:p w14:paraId="214F69C7" w14:textId="65CDAFB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3" w:history="1">
        <w:r w:rsidR="006C65B1" w:rsidRPr="00852B19">
          <w:rPr>
            <w:rStyle w:val="Hyperlnk"/>
            <w:rFonts w:eastAsiaTheme="majorEastAsia"/>
          </w:rPr>
          <w:t>29.10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växtförädlarrättslagen (1997:306)</w:t>
        </w:r>
        <w:r w:rsidR="006C65B1">
          <w:rPr>
            <w:webHidden/>
          </w:rPr>
          <w:tab/>
        </w:r>
        <w:r w:rsidR="006C65B1">
          <w:rPr>
            <w:webHidden/>
          </w:rPr>
          <w:fldChar w:fldCharType="begin"/>
        </w:r>
        <w:r w:rsidR="006C65B1">
          <w:rPr>
            <w:webHidden/>
          </w:rPr>
          <w:instrText xml:space="preserve"> PAGEREF _Toc96533443 \h </w:instrText>
        </w:r>
        <w:r w:rsidR="006C65B1">
          <w:rPr>
            <w:webHidden/>
          </w:rPr>
        </w:r>
        <w:r w:rsidR="006C65B1">
          <w:rPr>
            <w:webHidden/>
          </w:rPr>
          <w:fldChar w:fldCharType="separate"/>
        </w:r>
        <w:r w:rsidR="00D600A6">
          <w:rPr>
            <w:webHidden/>
          </w:rPr>
          <w:t>539</w:t>
        </w:r>
        <w:r w:rsidR="006C65B1">
          <w:rPr>
            <w:webHidden/>
          </w:rPr>
          <w:fldChar w:fldCharType="end"/>
        </w:r>
      </w:hyperlink>
    </w:p>
    <w:p w14:paraId="7E99A8F8" w14:textId="79E7067A"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4" w:history="1">
        <w:r w:rsidR="006C65B1" w:rsidRPr="00852B19">
          <w:rPr>
            <w:rStyle w:val="Hyperlnk"/>
            <w:rFonts w:eastAsiaTheme="majorEastAsia"/>
          </w:rPr>
          <w:t>29.11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(1998:31) om standarder för sändning av radio- och TV-signaler</w:t>
        </w:r>
        <w:r w:rsidR="006C65B1">
          <w:rPr>
            <w:webHidden/>
          </w:rPr>
          <w:tab/>
        </w:r>
        <w:r w:rsidR="006C65B1">
          <w:rPr>
            <w:webHidden/>
          </w:rPr>
          <w:fldChar w:fldCharType="begin"/>
        </w:r>
        <w:r w:rsidR="006C65B1">
          <w:rPr>
            <w:webHidden/>
          </w:rPr>
          <w:instrText xml:space="preserve"> PAGEREF _Toc96533444 \h </w:instrText>
        </w:r>
        <w:r w:rsidR="006C65B1">
          <w:rPr>
            <w:webHidden/>
          </w:rPr>
        </w:r>
        <w:r w:rsidR="006C65B1">
          <w:rPr>
            <w:webHidden/>
          </w:rPr>
          <w:fldChar w:fldCharType="separate"/>
        </w:r>
        <w:r w:rsidR="00D600A6">
          <w:rPr>
            <w:webHidden/>
          </w:rPr>
          <w:t>540</w:t>
        </w:r>
        <w:r w:rsidR="006C65B1">
          <w:rPr>
            <w:webHidden/>
          </w:rPr>
          <w:fldChar w:fldCharType="end"/>
        </w:r>
      </w:hyperlink>
    </w:p>
    <w:p w14:paraId="67F41C57" w14:textId="0CAE6C3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5" w:history="1">
        <w:r w:rsidR="006C65B1" w:rsidRPr="00852B19">
          <w:rPr>
            <w:rStyle w:val="Hyperlnk"/>
            <w:rFonts w:eastAsiaTheme="majorEastAsia"/>
          </w:rPr>
          <w:t>29.12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(2006:449) om skydd för störningskänslig forskning</w:t>
        </w:r>
        <w:r w:rsidR="006C65B1">
          <w:rPr>
            <w:webHidden/>
          </w:rPr>
          <w:tab/>
        </w:r>
        <w:r w:rsidR="006C65B1">
          <w:rPr>
            <w:webHidden/>
          </w:rPr>
          <w:fldChar w:fldCharType="begin"/>
        </w:r>
        <w:r w:rsidR="006C65B1">
          <w:rPr>
            <w:webHidden/>
          </w:rPr>
          <w:instrText xml:space="preserve"> PAGEREF _Toc96533445 \h </w:instrText>
        </w:r>
        <w:r w:rsidR="006C65B1">
          <w:rPr>
            <w:webHidden/>
          </w:rPr>
        </w:r>
        <w:r w:rsidR="006C65B1">
          <w:rPr>
            <w:webHidden/>
          </w:rPr>
          <w:fldChar w:fldCharType="separate"/>
        </w:r>
        <w:r w:rsidR="00D600A6">
          <w:rPr>
            <w:webHidden/>
          </w:rPr>
          <w:t>541</w:t>
        </w:r>
        <w:r w:rsidR="006C65B1">
          <w:rPr>
            <w:webHidden/>
          </w:rPr>
          <w:fldChar w:fldCharType="end"/>
        </w:r>
      </w:hyperlink>
    </w:p>
    <w:p w14:paraId="1AF02553" w14:textId="556F4545"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6" w:history="1">
        <w:r w:rsidR="006C65B1" w:rsidRPr="00852B19">
          <w:rPr>
            <w:rStyle w:val="Hyperlnk"/>
            <w:rFonts w:eastAsiaTheme="majorEastAsia"/>
          </w:rPr>
          <w:t>29.13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marknadsföringslagen (2008:486)</w:t>
        </w:r>
        <w:r w:rsidR="006C65B1">
          <w:rPr>
            <w:webHidden/>
          </w:rPr>
          <w:tab/>
        </w:r>
        <w:r w:rsidR="006C65B1">
          <w:rPr>
            <w:webHidden/>
          </w:rPr>
          <w:fldChar w:fldCharType="begin"/>
        </w:r>
        <w:r w:rsidR="006C65B1">
          <w:rPr>
            <w:webHidden/>
          </w:rPr>
          <w:instrText xml:space="preserve"> PAGEREF _Toc96533446 \h </w:instrText>
        </w:r>
        <w:r w:rsidR="006C65B1">
          <w:rPr>
            <w:webHidden/>
          </w:rPr>
        </w:r>
        <w:r w:rsidR="006C65B1">
          <w:rPr>
            <w:webHidden/>
          </w:rPr>
          <w:fldChar w:fldCharType="separate"/>
        </w:r>
        <w:r w:rsidR="00D600A6">
          <w:rPr>
            <w:webHidden/>
          </w:rPr>
          <w:t>541</w:t>
        </w:r>
        <w:r w:rsidR="006C65B1">
          <w:rPr>
            <w:webHidden/>
          </w:rPr>
          <w:fldChar w:fldCharType="end"/>
        </w:r>
      </w:hyperlink>
    </w:p>
    <w:p w14:paraId="09D4B454" w14:textId="7BB576DE"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7" w:history="1">
        <w:r w:rsidR="006C65B1" w:rsidRPr="00852B19">
          <w:rPr>
            <w:rStyle w:val="Hyperlnk"/>
            <w:rFonts w:eastAsiaTheme="majorEastAsia"/>
          </w:rPr>
          <w:t>29.14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(2008:717) om signalspaning i försvarsunderrättelseverksamhet</w:t>
        </w:r>
        <w:r w:rsidR="006C65B1">
          <w:rPr>
            <w:webHidden/>
          </w:rPr>
          <w:tab/>
        </w:r>
        <w:r w:rsidR="006C65B1">
          <w:rPr>
            <w:webHidden/>
          </w:rPr>
          <w:fldChar w:fldCharType="begin"/>
        </w:r>
        <w:r w:rsidR="006C65B1">
          <w:rPr>
            <w:webHidden/>
          </w:rPr>
          <w:instrText xml:space="preserve"> PAGEREF _Toc96533447 \h </w:instrText>
        </w:r>
        <w:r w:rsidR="006C65B1">
          <w:rPr>
            <w:webHidden/>
          </w:rPr>
        </w:r>
        <w:r w:rsidR="006C65B1">
          <w:rPr>
            <w:webHidden/>
          </w:rPr>
          <w:fldChar w:fldCharType="separate"/>
        </w:r>
        <w:r w:rsidR="00D600A6">
          <w:rPr>
            <w:webHidden/>
          </w:rPr>
          <w:t>542</w:t>
        </w:r>
        <w:r w:rsidR="006C65B1">
          <w:rPr>
            <w:webHidden/>
          </w:rPr>
          <w:fldChar w:fldCharType="end"/>
        </w:r>
      </w:hyperlink>
    </w:p>
    <w:p w14:paraId="40169F75" w14:textId="5237B51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8" w:history="1">
        <w:r w:rsidR="006C65B1" w:rsidRPr="00852B19">
          <w:rPr>
            <w:rStyle w:val="Hyperlnk"/>
            <w:rFonts w:eastAsiaTheme="majorEastAsia"/>
          </w:rPr>
          <w:t>29.15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offentlighets- och sekretesslagen (2009:400)</w:t>
        </w:r>
        <w:r w:rsidR="006C65B1">
          <w:rPr>
            <w:webHidden/>
          </w:rPr>
          <w:tab/>
        </w:r>
        <w:r w:rsidR="006C65B1">
          <w:rPr>
            <w:webHidden/>
          </w:rPr>
          <w:fldChar w:fldCharType="begin"/>
        </w:r>
        <w:r w:rsidR="006C65B1">
          <w:rPr>
            <w:webHidden/>
          </w:rPr>
          <w:instrText xml:space="preserve"> PAGEREF _Toc96533448 \h </w:instrText>
        </w:r>
        <w:r w:rsidR="006C65B1">
          <w:rPr>
            <w:webHidden/>
          </w:rPr>
        </w:r>
        <w:r w:rsidR="006C65B1">
          <w:rPr>
            <w:webHidden/>
          </w:rPr>
          <w:fldChar w:fldCharType="separate"/>
        </w:r>
        <w:r w:rsidR="00D600A6">
          <w:rPr>
            <w:webHidden/>
          </w:rPr>
          <w:t>543</w:t>
        </w:r>
        <w:r w:rsidR="006C65B1">
          <w:rPr>
            <w:webHidden/>
          </w:rPr>
          <w:fldChar w:fldCharType="end"/>
        </w:r>
      </w:hyperlink>
    </w:p>
    <w:p w14:paraId="3EF01409" w14:textId="38785D2D"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49" w:history="1">
        <w:r w:rsidR="006C65B1" w:rsidRPr="00852B19">
          <w:rPr>
            <w:rStyle w:val="Hyperlnk"/>
            <w:rFonts w:eastAsiaTheme="majorEastAsia"/>
          </w:rPr>
          <w:t>29.16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luftfartslagen (2010:500)</w:t>
        </w:r>
        <w:r w:rsidR="006C65B1">
          <w:rPr>
            <w:webHidden/>
          </w:rPr>
          <w:tab/>
        </w:r>
        <w:r w:rsidR="006C65B1">
          <w:rPr>
            <w:webHidden/>
          </w:rPr>
          <w:fldChar w:fldCharType="begin"/>
        </w:r>
        <w:r w:rsidR="006C65B1">
          <w:rPr>
            <w:webHidden/>
          </w:rPr>
          <w:instrText xml:space="preserve"> PAGEREF _Toc96533449 \h </w:instrText>
        </w:r>
        <w:r w:rsidR="006C65B1">
          <w:rPr>
            <w:webHidden/>
          </w:rPr>
        </w:r>
        <w:r w:rsidR="006C65B1">
          <w:rPr>
            <w:webHidden/>
          </w:rPr>
          <w:fldChar w:fldCharType="separate"/>
        </w:r>
        <w:r w:rsidR="00D600A6">
          <w:rPr>
            <w:webHidden/>
          </w:rPr>
          <w:t>545</w:t>
        </w:r>
        <w:r w:rsidR="006C65B1">
          <w:rPr>
            <w:webHidden/>
          </w:rPr>
          <w:fldChar w:fldCharType="end"/>
        </w:r>
      </w:hyperlink>
    </w:p>
    <w:p w14:paraId="1B3D7084" w14:textId="49FAF35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0" w:history="1">
        <w:r w:rsidR="006C65B1" w:rsidRPr="00852B19">
          <w:rPr>
            <w:rStyle w:val="Hyperlnk"/>
            <w:rFonts w:eastAsiaTheme="majorEastAsia"/>
          </w:rPr>
          <w:t>29.17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radio- och tv-lagen (2010:696)</w:t>
        </w:r>
        <w:r w:rsidR="006C65B1">
          <w:rPr>
            <w:webHidden/>
          </w:rPr>
          <w:tab/>
        </w:r>
        <w:r w:rsidR="006C65B1">
          <w:rPr>
            <w:webHidden/>
          </w:rPr>
          <w:fldChar w:fldCharType="begin"/>
        </w:r>
        <w:r w:rsidR="006C65B1">
          <w:rPr>
            <w:webHidden/>
          </w:rPr>
          <w:instrText xml:space="preserve"> PAGEREF _Toc96533450 \h </w:instrText>
        </w:r>
        <w:r w:rsidR="006C65B1">
          <w:rPr>
            <w:webHidden/>
          </w:rPr>
        </w:r>
        <w:r w:rsidR="006C65B1">
          <w:rPr>
            <w:webHidden/>
          </w:rPr>
          <w:fldChar w:fldCharType="separate"/>
        </w:r>
        <w:r w:rsidR="00D600A6">
          <w:rPr>
            <w:webHidden/>
          </w:rPr>
          <w:t>545</w:t>
        </w:r>
        <w:r w:rsidR="006C65B1">
          <w:rPr>
            <w:webHidden/>
          </w:rPr>
          <w:fldChar w:fldCharType="end"/>
        </w:r>
      </w:hyperlink>
    </w:p>
    <w:p w14:paraId="1F124A3A" w14:textId="71CAC4F2"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1" w:history="1">
        <w:r w:rsidR="006C65B1" w:rsidRPr="00852B19">
          <w:rPr>
            <w:rStyle w:val="Hyperlnk"/>
            <w:rFonts w:eastAsiaTheme="majorEastAsia"/>
          </w:rPr>
          <w:t>29.18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(2010:751) om betaltjänster</w:t>
        </w:r>
        <w:r w:rsidR="006C65B1">
          <w:rPr>
            <w:webHidden/>
          </w:rPr>
          <w:tab/>
        </w:r>
        <w:r w:rsidR="006C65B1">
          <w:rPr>
            <w:webHidden/>
          </w:rPr>
          <w:fldChar w:fldCharType="begin"/>
        </w:r>
        <w:r w:rsidR="006C65B1">
          <w:rPr>
            <w:webHidden/>
          </w:rPr>
          <w:instrText xml:space="preserve"> PAGEREF _Toc96533451 \h </w:instrText>
        </w:r>
        <w:r w:rsidR="006C65B1">
          <w:rPr>
            <w:webHidden/>
          </w:rPr>
        </w:r>
        <w:r w:rsidR="006C65B1">
          <w:rPr>
            <w:webHidden/>
          </w:rPr>
          <w:fldChar w:fldCharType="separate"/>
        </w:r>
        <w:r w:rsidR="00D600A6">
          <w:rPr>
            <w:webHidden/>
          </w:rPr>
          <w:t>545</w:t>
        </w:r>
        <w:r w:rsidR="006C65B1">
          <w:rPr>
            <w:webHidden/>
          </w:rPr>
          <w:fldChar w:fldCharType="end"/>
        </w:r>
      </w:hyperlink>
    </w:p>
    <w:p w14:paraId="1BB6577B" w14:textId="2FA1427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2" w:history="1">
        <w:r w:rsidR="006C65B1" w:rsidRPr="00852B19">
          <w:rPr>
            <w:rStyle w:val="Hyperlnk"/>
            <w:rFonts w:eastAsiaTheme="majorEastAsia"/>
          </w:rPr>
          <w:t>29.19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varumärkeslagen (2010:1877)</w:t>
        </w:r>
        <w:r w:rsidR="006C65B1">
          <w:rPr>
            <w:webHidden/>
          </w:rPr>
          <w:tab/>
        </w:r>
        <w:r w:rsidR="006C65B1">
          <w:rPr>
            <w:webHidden/>
          </w:rPr>
          <w:fldChar w:fldCharType="begin"/>
        </w:r>
        <w:r w:rsidR="006C65B1">
          <w:rPr>
            <w:webHidden/>
          </w:rPr>
          <w:instrText xml:space="preserve"> PAGEREF _Toc96533452 \h </w:instrText>
        </w:r>
        <w:r w:rsidR="006C65B1">
          <w:rPr>
            <w:webHidden/>
          </w:rPr>
        </w:r>
        <w:r w:rsidR="006C65B1">
          <w:rPr>
            <w:webHidden/>
          </w:rPr>
          <w:fldChar w:fldCharType="separate"/>
        </w:r>
        <w:r w:rsidR="00D600A6">
          <w:rPr>
            <w:webHidden/>
          </w:rPr>
          <w:t>546</w:t>
        </w:r>
        <w:r w:rsidR="006C65B1">
          <w:rPr>
            <w:webHidden/>
          </w:rPr>
          <w:fldChar w:fldCharType="end"/>
        </w:r>
      </w:hyperlink>
    </w:p>
    <w:p w14:paraId="3D46DD4E" w14:textId="0C955183"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3" w:history="1">
        <w:r w:rsidR="006C65B1" w:rsidRPr="00852B19">
          <w:rPr>
            <w:rStyle w:val="Hyperlnk"/>
            <w:rFonts w:eastAsiaTheme="majorEastAsia"/>
          </w:rPr>
          <w:t>29.20</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(2012:278) om inhämtning av uppgifter om elektronisk kommunikation i de brottsbekämpande myndigheternas underrättelseverksamhet</w:t>
        </w:r>
        <w:r w:rsidR="006C65B1">
          <w:rPr>
            <w:webHidden/>
          </w:rPr>
          <w:tab/>
        </w:r>
        <w:r w:rsidR="006C65B1">
          <w:rPr>
            <w:webHidden/>
          </w:rPr>
          <w:fldChar w:fldCharType="begin"/>
        </w:r>
        <w:r w:rsidR="006C65B1">
          <w:rPr>
            <w:webHidden/>
          </w:rPr>
          <w:instrText xml:space="preserve"> PAGEREF _Toc96533453 \h </w:instrText>
        </w:r>
        <w:r w:rsidR="006C65B1">
          <w:rPr>
            <w:webHidden/>
          </w:rPr>
        </w:r>
        <w:r w:rsidR="006C65B1">
          <w:rPr>
            <w:webHidden/>
          </w:rPr>
          <w:fldChar w:fldCharType="separate"/>
        </w:r>
        <w:r w:rsidR="00D600A6">
          <w:rPr>
            <w:webHidden/>
          </w:rPr>
          <w:t>547</w:t>
        </w:r>
        <w:r w:rsidR="006C65B1">
          <w:rPr>
            <w:webHidden/>
          </w:rPr>
          <w:fldChar w:fldCharType="end"/>
        </w:r>
      </w:hyperlink>
    </w:p>
    <w:p w14:paraId="62A4C815" w14:textId="1E84C4E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4" w:history="1">
        <w:r w:rsidR="006C65B1" w:rsidRPr="00852B19">
          <w:rPr>
            <w:rStyle w:val="Hyperlnk"/>
            <w:rFonts w:eastAsiaTheme="majorEastAsia"/>
          </w:rPr>
          <w:t>29.21</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(2013:315) om intelligenta transportsystem vid vägtransporter</w:t>
        </w:r>
        <w:r w:rsidR="006C65B1">
          <w:rPr>
            <w:webHidden/>
          </w:rPr>
          <w:tab/>
        </w:r>
        <w:r w:rsidR="006C65B1">
          <w:rPr>
            <w:webHidden/>
          </w:rPr>
          <w:fldChar w:fldCharType="begin"/>
        </w:r>
        <w:r w:rsidR="006C65B1">
          <w:rPr>
            <w:webHidden/>
          </w:rPr>
          <w:instrText xml:space="preserve"> PAGEREF _Toc96533454 \h </w:instrText>
        </w:r>
        <w:r w:rsidR="006C65B1">
          <w:rPr>
            <w:webHidden/>
          </w:rPr>
        </w:r>
        <w:r w:rsidR="006C65B1">
          <w:rPr>
            <w:webHidden/>
          </w:rPr>
          <w:fldChar w:fldCharType="separate"/>
        </w:r>
        <w:r w:rsidR="00D600A6">
          <w:rPr>
            <w:webHidden/>
          </w:rPr>
          <w:t>547</w:t>
        </w:r>
        <w:r w:rsidR="006C65B1">
          <w:rPr>
            <w:webHidden/>
          </w:rPr>
          <w:fldChar w:fldCharType="end"/>
        </w:r>
      </w:hyperlink>
    </w:p>
    <w:p w14:paraId="669CCA28" w14:textId="22C76F7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5" w:history="1">
        <w:r w:rsidR="006C65B1" w:rsidRPr="00852B19">
          <w:rPr>
            <w:rStyle w:val="Hyperlnk"/>
            <w:rFonts w:eastAsiaTheme="majorEastAsia"/>
          </w:rPr>
          <w:t>29.22</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radioutrustningslagen (2016:392)</w:t>
        </w:r>
        <w:r w:rsidR="006C65B1">
          <w:rPr>
            <w:webHidden/>
          </w:rPr>
          <w:tab/>
        </w:r>
        <w:r w:rsidR="006C65B1">
          <w:rPr>
            <w:webHidden/>
          </w:rPr>
          <w:fldChar w:fldCharType="begin"/>
        </w:r>
        <w:r w:rsidR="006C65B1">
          <w:rPr>
            <w:webHidden/>
          </w:rPr>
          <w:instrText xml:space="preserve"> PAGEREF _Toc96533455 \h </w:instrText>
        </w:r>
        <w:r w:rsidR="006C65B1">
          <w:rPr>
            <w:webHidden/>
          </w:rPr>
        </w:r>
        <w:r w:rsidR="006C65B1">
          <w:rPr>
            <w:webHidden/>
          </w:rPr>
          <w:fldChar w:fldCharType="separate"/>
        </w:r>
        <w:r w:rsidR="00D600A6">
          <w:rPr>
            <w:webHidden/>
          </w:rPr>
          <w:t>548</w:t>
        </w:r>
        <w:r w:rsidR="006C65B1">
          <w:rPr>
            <w:webHidden/>
          </w:rPr>
          <w:fldChar w:fldCharType="end"/>
        </w:r>
      </w:hyperlink>
    </w:p>
    <w:p w14:paraId="28045C64" w14:textId="09B3F464"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6" w:history="1">
        <w:r w:rsidR="006C65B1" w:rsidRPr="00852B19">
          <w:rPr>
            <w:rStyle w:val="Hyperlnk"/>
            <w:rFonts w:eastAsiaTheme="majorEastAsia"/>
          </w:rPr>
          <w:t>29.23</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(2016:534) om åtgärder för utbyggnad av bredbandsnät</w:t>
        </w:r>
        <w:r w:rsidR="006C65B1">
          <w:rPr>
            <w:webHidden/>
          </w:rPr>
          <w:tab/>
        </w:r>
        <w:r w:rsidR="006C65B1">
          <w:rPr>
            <w:webHidden/>
          </w:rPr>
          <w:fldChar w:fldCharType="begin"/>
        </w:r>
        <w:r w:rsidR="006C65B1">
          <w:rPr>
            <w:webHidden/>
          </w:rPr>
          <w:instrText xml:space="preserve"> PAGEREF _Toc96533456 \h </w:instrText>
        </w:r>
        <w:r w:rsidR="006C65B1">
          <w:rPr>
            <w:webHidden/>
          </w:rPr>
        </w:r>
        <w:r w:rsidR="006C65B1">
          <w:rPr>
            <w:webHidden/>
          </w:rPr>
          <w:fldChar w:fldCharType="separate"/>
        </w:r>
        <w:r w:rsidR="00D600A6">
          <w:rPr>
            <w:webHidden/>
          </w:rPr>
          <w:t>549</w:t>
        </w:r>
        <w:r w:rsidR="006C65B1">
          <w:rPr>
            <w:webHidden/>
          </w:rPr>
          <w:fldChar w:fldCharType="end"/>
        </w:r>
      </w:hyperlink>
    </w:p>
    <w:p w14:paraId="4A592578" w14:textId="2CF31E27"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7" w:history="1">
        <w:r w:rsidR="006C65B1" w:rsidRPr="00852B19">
          <w:rPr>
            <w:rStyle w:val="Hyperlnk"/>
            <w:rFonts w:eastAsiaTheme="majorEastAsia"/>
          </w:rPr>
          <w:t>29.24</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(2016:1145) om offentlig upphandling</w:t>
        </w:r>
        <w:r w:rsidR="006C65B1">
          <w:rPr>
            <w:webHidden/>
          </w:rPr>
          <w:tab/>
        </w:r>
        <w:r w:rsidR="006C65B1">
          <w:rPr>
            <w:webHidden/>
          </w:rPr>
          <w:fldChar w:fldCharType="begin"/>
        </w:r>
        <w:r w:rsidR="006C65B1">
          <w:rPr>
            <w:webHidden/>
          </w:rPr>
          <w:instrText xml:space="preserve"> PAGEREF _Toc96533457 \h </w:instrText>
        </w:r>
        <w:r w:rsidR="006C65B1">
          <w:rPr>
            <w:webHidden/>
          </w:rPr>
        </w:r>
        <w:r w:rsidR="006C65B1">
          <w:rPr>
            <w:webHidden/>
          </w:rPr>
          <w:fldChar w:fldCharType="separate"/>
        </w:r>
        <w:r w:rsidR="00D600A6">
          <w:rPr>
            <w:webHidden/>
          </w:rPr>
          <w:t>551</w:t>
        </w:r>
        <w:r w:rsidR="006C65B1">
          <w:rPr>
            <w:webHidden/>
          </w:rPr>
          <w:fldChar w:fldCharType="end"/>
        </w:r>
      </w:hyperlink>
    </w:p>
    <w:p w14:paraId="58FF4ED3" w14:textId="27E8E40A"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8" w:history="1">
        <w:r w:rsidR="006C65B1" w:rsidRPr="00852B19">
          <w:rPr>
            <w:rStyle w:val="Hyperlnk"/>
            <w:rFonts w:eastAsiaTheme="majorEastAsia"/>
          </w:rPr>
          <w:t>29.25</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(2016:1147) om upphandling av koncessioner</w:t>
        </w:r>
        <w:r w:rsidR="006C65B1">
          <w:rPr>
            <w:webHidden/>
          </w:rPr>
          <w:tab/>
        </w:r>
        <w:r w:rsidR="006C65B1">
          <w:rPr>
            <w:webHidden/>
          </w:rPr>
          <w:fldChar w:fldCharType="begin"/>
        </w:r>
        <w:r w:rsidR="006C65B1">
          <w:rPr>
            <w:webHidden/>
          </w:rPr>
          <w:instrText xml:space="preserve"> PAGEREF _Toc96533458 \h </w:instrText>
        </w:r>
        <w:r w:rsidR="006C65B1">
          <w:rPr>
            <w:webHidden/>
          </w:rPr>
        </w:r>
        <w:r w:rsidR="006C65B1">
          <w:rPr>
            <w:webHidden/>
          </w:rPr>
          <w:fldChar w:fldCharType="separate"/>
        </w:r>
        <w:r w:rsidR="00D600A6">
          <w:rPr>
            <w:webHidden/>
          </w:rPr>
          <w:t>551</w:t>
        </w:r>
        <w:r w:rsidR="006C65B1">
          <w:rPr>
            <w:webHidden/>
          </w:rPr>
          <w:fldChar w:fldCharType="end"/>
        </w:r>
      </w:hyperlink>
    </w:p>
    <w:p w14:paraId="557FD383" w14:textId="3B4B2ADF"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59" w:history="1">
        <w:r w:rsidR="006C65B1" w:rsidRPr="00852B19">
          <w:rPr>
            <w:rStyle w:val="Hyperlnk"/>
            <w:rFonts w:eastAsiaTheme="majorEastAsia"/>
          </w:rPr>
          <w:t>29.26</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(2016:1306) med kompletterande bestämmelser till EU:s marknadsmissbruksförordning</w:t>
        </w:r>
        <w:r w:rsidR="006C65B1">
          <w:rPr>
            <w:webHidden/>
          </w:rPr>
          <w:tab/>
        </w:r>
        <w:r w:rsidR="006C65B1">
          <w:rPr>
            <w:webHidden/>
          </w:rPr>
          <w:fldChar w:fldCharType="begin"/>
        </w:r>
        <w:r w:rsidR="006C65B1">
          <w:rPr>
            <w:webHidden/>
          </w:rPr>
          <w:instrText xml:space="preserve"> PAGEREF _Toc96533459 \h </w:instrText>
        </w:r>
        <w:r w:rsidR="006C65B1">
          <w:rPr>
            <w:webHidden/>
          </w:rPr>
        </w:r>
        <w:r w:rsidR="006C65B1">
          <w:rPr>
            <w:webHidden/>
          </w:rPr>
          <w:fldChar w:fldCharType="separate"/>
        </w:r>
        <w:r w:rsidR="00D600A6">
          <w:rPr>
            <w:webHidden/>
          </w:rPr>
          <w:t>552</w:t>
        </w:r>
        <w:r w:rsidR="006C65B1">
          <w:rPr>
            <w:webHidden/>
          </w:rPr>
          <w:fldChar w:fldCharType="end"/>
        </w:r>
      </w:hyperlink>
    </w:p>
    <w:p w14:paraId="23E220C8" w14:textId="312A25E1"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60" w:history="1">
        <w:r w:rsidR="006C65B1" w:rsidRPr="00852B19">
          <w:rPr>
            <w:rStyle w:val="Hyperlnk"/>
            <w:rFonts w:eastAsiaTheme="majorEastAsia"/>
          </w:rPr>
          <w:t>29.27</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(2018:1174) om informationssäkerhet för samhällsviktiga och digitala tjänster</w:t>
        </w:r>
        <w:r w:rsidR="006C65B1">
          <w:rPr>
            <w:webHidden/>
          </w:rPr>
          <w:tab/>
        </w:r>
        <w:r w:rsidR="006C65B1">
          <w:rPr>
            <w:webHidden/>
          </w:rPr>
          <w:fldChar w:fldCharType="begin"/>
        </w:r>
        <w:r w:rsidR="006C65B1">
          <w:rPr>
            <w:webHidden/>
          </w:rPr>
          <w:instrText xml:space="preserve"> PAGEREF _Toc96533460 \h </w:instrText>
        </w:r>
        <w:r w:rsidR="006C65B1">
          <w:rPr>
            <w:webHidden/>
          </w:rPr>
        </w:r>
        <w:r w:rsidR="006C65B1">
          <w:rPr>
            <w:webHidden/>
          </w:rPr>
          <w:fldChar w:fldCharType="separate"/>
        </w:r>
        <w:r w:rsidR="00D600A6">
          <w:rPr>
            <w:webHidden/>
          </w:rPr>
          <w:t>552</w:t>
        </w:r>
        <w:r w:rsidR="006C65B1">
          <w:rPr>
            <w:webHidden/>
          </w:rPr>
          <w:fldChar w:fldCharType="end"/>
        </w:r>
      </w:hyperlink>
    </w:p>
    <w:p w14:paraId="35106A7B" w14:textId="62715F3E"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61" w:history="1">
        <w:r w:rsidR="006C65B1" w:rsidRPr="00852B19">
          <w:rPr>
            <w:rStyle w:val="Hyperlnk"/>
            <w:rFonts w:eastAsiaTheme="majorEastAsia"/>
          </w:rPr>
          <w:t>29.28</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(2018:1653) om företagsnamn</w:t>
        </w:r>
        <w:r w:rsidR="006C65B1">
          <w:rPr>
            <w:webHidden/>
          </w:rPr>
          <w:tab/>
        </w:r>
        <w:r w:rsidR="006C65B1">
          <w:rPr>
            <w:webHidden/>
          </w:rPr>
          <w:fldChar w:fldCharType="begin"/>
        </w:r>
        <w:r w:rsidR="006C65B1">
          <w:rPr>
            <w:webHidden/>
          </w:rPr>
          <w:instrText xml:space="preserve"> PAGEREF _Toc96533461 \h </w:instrText>
        </w:r>
        <w:r w:rsidR="006C65B1">
          <w:rPr>
            <w:webHidden/>
          </w:rPr>
        </w:r>
        <w:r w:rsidR="006C65B1">
          <w:rPr>
            <w:webHidden/>
          </w:rPr>
          <w:fldChar w:fldCharType="separate"/>
        </w:r>
        <w:r w:rsidR="00D600A6">
          <w:rPr>
            <w:webHidden/>
          </w:rPr>
          <w:t>554</w:t>
        </w:r>
        <w:r w:rsidR="006C65B1">
          <w:rPr>
            <w:webHidden/>
          </w:rPr>
          <w:fldChar w:fldCharType="end"/>
        </w:r>
      </w:hyperlink>
    </w:p>
    <w:p w14:paraId="51D1B1A5" w14:textId="3800B9B9" w:rsidR="006C65B1" w:rsidRDefault="005C3777">
      <w:pPr>
        <w:pStyle w:val="Innehll2"/>
        <w:tabs>
          <w:tab w:val="left" w:pos="1134"/>
        </w:tabs>
        <w:rPr>
          <w:rFonts w:asciiTheme="minorHAnsi" w:eastAsiaTheme="minorEastAsia" w:hAnsiTheme="minorHAnsi" w:cstheme="minorBidi"/>
          <w:sz w:val="22"/>
          <w:szCs w:val="22"/>
          <w:lang w:eastAsia="sv-SE"/>
        </w:rPr>
      </w:pPr>
      <w:hyperlink w:anchor="_Toc96533462" w:history="1">
        <w:r w:rsidR="006C65B1" w:rsidRPr="00852B19">
          <w:rPr>
            <w:rStyle w:val="Hyperlnk"/>
            <w:rFonts w:eastAsiaTheme="majorEastAsia"/>
          </w:rPr>
          <w:t>29.29</w:t>
        </w:r>
        <w:r w:rsidR="006C65B1">
          <w:rPr>
            <w:rFonts w:asciiTheme="minorHAnsi" w:eastAsiaTheme="minorEastAsia" w:hAnsiTheme="minorHAnsi" w:cstheme="minorBidi"/>
            <w:sz w:val="22"/>
            <w:szCs w:val="22"/>
            <w:lang w:eastAsia="sv-SE"/>
          </w:rPr>
          <w:tab/>
        </w:r>
        <w:r w:rsidR="006C65B1" w:rsidRPr="00852B19">
          <w:rPr>
            <w:rStyle w:val="Hyperlnk"/>
            <w:rFonts w:eastAsiaTheme="majorEastAsia"/>
          </w:rPr>
          <w:t>Förslaget till lag om ändring i lagen (2020:62) om hemlig dataavläsning</w:t>
        </w:r>
        <w:r w:rsidR="006C65B1">
          <w:rPr>
            <w:webHidden/>
          </w:rPr>
          <w:tab/>
        </w:r>
        <w:r w:rsidR="006C65B1">
          <w:rPr>
            <w:webHidden/>
          </w:rPr>
          <w:fldChar w:fldCharType="begin"/>
        </w:r>
        <w:r w:rsidR="006C65B1">
          <w:rPr>
            <w:webHidden/>
          </w:rPr>
          <w:instrText xml:space="preserve"> PAGEREF _Toc96533462 \h </w:instrText>
        </w:r>
        <w:r w:rsidR="006C65B1">
          <w:rPr>
            <w:webHidden/>
          </w:rPr>
        </w:r>
        <w:r w:rsidR="006C65B1">
          <w:rPr>
            <w:webHidden/>
          </w:rPr>
          <w:fldChar w:fldCharType="separate"/>
        </w:r>
        <w:r w:rsidR="00D600A6">
          <w:rPr>
            <w:webHidden/>
          </w:rPr>
          <w:t>554</w:t>
        </w:r>
        <w:r w:rsidR="006C65B1">
          <w:rPr>
            <w:webHidden/>
          </w:rPr>
          <w:fldChar w:fldCharType="end"/>
        </w:r>
      </w:hyperlink>
    </w:p>
    <w:p w14:paraId="7498F349" w14:textId="5E69C84E" w:rsidR="006C65B1" w:rsidRDefault="005C3777">
      <w:pPr>
        <w:pStyle w:val="Innehll4"/>
        <w:rPr>
          <w:rFonts w:asciiTheme="minorHAnsi" w:eastAsiaTheme="minorEastAsia" w:hAnsiTheme="minorHAnsi"/>
          <w:noProof/>
          <w:sz w:val="22"/>
          <w:lang w:eastAsia="sv-SE"/>
        </w:rPr>
      </w:pPr>
      <w:hyperlink w:anchor="_Toc96533463" w:history="1">
        <w:r w:rsidR="006C65B1" w:rsidRPr="00852B19">
          <w:rPr>
            <w:rStyle w:val="Hyperlnk"/>
            <w:noProof/>
          </w:rPr>
          <w:t>Europaparlamentets och rådets direktiv (EU) 2018/1972 om inrättande av en europeisk kodex för elektronisk kommunikation</w:t>
        </w:r>
        <w:r w:rsidR="006C65B1">
          <w:rPr>
            <w:noProof/>
            <w:webHidden/>
          </w:rPr>
          <w:tab/>
        </w:r>
        <w:r w:rsidR="006C65B1">
          <w:rPr>
            <w:noProof/>
            <w:webHidden/>
          </w:rPr>
          <w:fldChar w:fldCharType="begin"/>
        </w:r>
        <w:r w:rsidR="006C65B1">
          <w:rPr>
            <w:noProof/>
            <w:webHidden/>
          </w:rPr>
          <w:instrText xml:space="preserve"> PAGEREF _Toc96533463 \h </w:instrText>
        </w:r>
        <w:r w:rsidR="006C65B1">
          <w:rPr>
            <w:noProof/>
            <w:webHidden/>
          </w:rPr>
        </w:r>
        <w:r w:rsidR="006C65B1">
          <w:rPr>
            <w:noProof/>
            <w:webHidden/>
          </w:rPr>
          <w:fldChar w:fldCharType="separate"/>
        </w:r>
        <w:r w:rsidR="00D600A6">
          <w:rPr>
            <w:noProof/>
            <w:webHidden/>
          </w:rPr>
          <w:t>555</w:t>
        </w:r>
        <w:r w:rsidR="006C65B1">
          <w:rPr>
            <w:noProof/>
            <w:webHidden/>
          </w:rPr>
          <w:fldChar w:fldCharType="end"/>
        </w:r>
      </w:hyperlink>
    </w:p>
    <w:p w14:paraId="2ABA2A63" w14:textId="3659243C" w:rsidR="006C65B1" w:rsidRDefault="005C3777">
      <w:pPr>
        <w:pStyle w:val="Innehll4"/>
        <w:rPr>
          <w:rFonts w:asciiTheme="minorHAnsi" w:eastAsiaTheme="minorEastAsia" w:hAnsiTheme="minorHAnsi"/>
          <w:noProof/>
          <w:sz w:val="22"/>
          <w:lang w:eastAsia="sv-SE"/>
        </w:rPr>
      </w:pPr>
      <w:hyperlink w:anchor="_Toc96533464" w:history="1">
        <w:r w:rsidR="006C65B1" w:rsidRPr="00852B19">
          <w:rPr>
            <w:rStyle w:val="Hyperlnk"/>
            <w:noProof/>
          </w:rPr>
          <w:t>Europaparlamentets och rådets förordning (EU) 2018/1971 om inrättande av Organet för europeiska regleringsmyndigheter för elektronisk kommunikation (Berec) och Byrån för stöd till Berec (Berec-byrån), om ändring av förordning (EU) 2015/2120 och om upphävande av förordning (EG) nr 1211/2009</w:t>
        </w:r>
        <w:r w:rsidR="006C65B1">
          <w:rPr>
            <w:noProof/>
            <w:webHidden/>
          </w:rPr>
          <w:tab/>
        </w:r>
        <w:r w:rsidR="006C65B1">
          <w:rPr>
            <w:noProof/>
            <w:webHidden/>
          </w:rPr>
          <w:fldChar w:fldCharType="begin"/>
        </w:r>
        <w:r w:rsidR="006C65B1">
          <w:rPr>
            <w:noProof/>
            <w:webHidden/>
          </w:rPr>
          <w:instrText xml:space="preserve"> PAGEREF _Toc96533464 \h </w:instrText>
        </w:r>
        <w:r w:rsidR="006C65B1">
          <w:rPr>
            <w:noProof/>
            <w:webHidden/>
          </w:rPr>
        </w:r>
        <w:r w:rsidR="006C65B1">
          <w:rPr>
            <w:noProof/>
            <w:webHidden/>
          </w:rPr>
          <w:fldChar w:fldCharType="separate"/>
        </w:r>
        <w:r w:rsidR="00D600A6">
          <w:rPr>
            <w:noProof/>
            <w:webHidden/>
          </w:rPr>
          <w:t>734</w:t>
        </w:r>
        <w:r w:rsidR="006C65B1">
          <w:rPr>
            <w:noProof/>
            <w:webHidden/>
          </w:rPr>
          <w:fldChar w:fldCharType="end"/>
        </w:r>
      </w:hyperlink>
    </w:p>
    <w:p w14:paraId="42F8DCF9" w14:textId="60976EF8" w:rsidR="006C65B1" w:rsidRDefault="005C3777">
      <w:pPr>
        <w:pStyle w:val="Innehll4"/>
        <w:rPr>
          <w:rFonts w:asciiTheme="minorHAnsi" w:eastAsiaTheme="minorEastAsia" w:hAnsiTheme="minorHAnsi"/>
          <w:noProof/>
          <w:sz w:val="22"/>
          <w:lang w:eastAsia="sv-SE"/>
        </w:rPr>
      </w:pPr>
      <w:hyperlink w:anchor="_Toc96533465" w:history="1">
        <w:r w:rsidR="006C65B1" w:rsidRPr="00852B19">
          <w:rPr>
            <w:rStyle w:val="Hyperlnk"/>
            <w:noProof/>
          </w:rPr>
          <w:t>Sammanfattning av promemorian Genomförande av direktivet om inrättande av en kodex för elektronisk kommunikation</w:t>
        </w:r>
        <w:r w:rsidR="006C65B1">
          <w:rPr>
            <w:noProof/>
            <w:webHidden/>
          </w:rPr>
          <w:tab/>
        </w:r>
        <w:r w:rsidR="006C65B1">
          <w:rPr>
            <w:noProof/>
            <w:webHidden/>
          </w:rPr>
          <w:fldChar w:fldCharType="begin"/>
        </w:r>
        <w:r w:rsidR="006C65B1">
          <w:rPr>
            <w:noProof/>
            <w:webHidden/>
          </w:rPr>
          <w:instrText xml:space="preserve"> PAGEREF _Toc96533465 \h </w:instrText>
        </w:r>
        <w:r w:rsidR="006C65B1">
          <w:rPr>
            <w:noProof/>
            <w:webHidden/>
          </w:rPr>
        </w:r>
        <w:r w:rsidR="006C65B1">
          <w:rPr>
            <w:noProof/>
            <w:webHidden/>
          </w:rPr>
          <w:fldChar w:fldCharType="separate"/>
        </w:r>
        <w:r w:rsidR="00D600A6">
          <w:rPr>
            <w:noProof/>
            <w:webHidden/>
          </w:rPr>
          <w:t>769</w:t>
        </w:r>
        <w:r w:rsidR="006C65B1">
          <w:rPr>
            <w:noProof/>
            <w:webHidden/>
          </w:rPr>
          <w:fldChar w:fldCharType="end"/>
        </w:r>
      </w:hyperlink>
    </w:p>
    <w:p w14:paraId="60422175" w14:textId="496A0006" w:rsidR="006C65B1" w:rsidRDefault="005C3777">
      <w:pPr>
        <w:pStyle w:val="Innehll4"/>
        <w:rPr>
          <w:rFonts w:asciiTheme="minorHAnsi" w:eastAsiaTheme="minorEastAsia" w:hAnsiTheme="minorHAnsi"/>
          <w:noProof/>
          <w:sz w:val="22"/>
          <w:lang w:eastAsia="sv-SE"/>
        </w:rPr>
      </w:pPr>
      <w:hyperlink w:anchor="_Toc96533466" w:history="1">
        <w:r w:rsidR="006C65B1" w:rsidRPr="00852B19">
          <w:rPr>
            <w:rStyle w:val="Hyperlnk"/>
            <w:noProof/>
          </w:rPr>
          <w:t>Promemorians lagförslag</w:t>
        </w:r>
        <w:r w:rsidR="006C65B1">
          <w:rPr>
            <w:noProof/>
            <w:webHidden/>
          </w:rPr>
          <w:tab/>
        </w:r>
        <w:r w:rsidR="006C65B1">
          <w:rPr>
            <w:noProof/>
            <w:webHidden/>
          </w:rPr>
          <w:fldChar w:fldCharType="begin"/>
        </w:r>
        <w:r w:rsidR="006C65B1">
          <w:rPr>
            <w:noProof/>
            <w:webHidden/>
          </w:rPr>
          <w:instrText xml:space="preserve"> PAGEREF _Toc96533466 \h </w:instrText>
        </w:r>
        <w:r w:rsidR="006C65B1">
          <w:rPr>
            <w:noProof/>
            <w:webHidden/>
          </w:rPr>
        </w:r>
        <w:r w:rsidR="006C65B1">
          <w:rPr>
            <w:noProof/>
            <w:webHidden/>
          </w:rPr>
          <w:fldChar w:fldCharType="separate"/>
        </w:r>
        <w:r w:rsidR="00D600A6">
          <w:rPr>
            <w:noProof/>
            <w:webHidden/>
          </w:rPr>
          <w:t>771</w:t>
        </w:r>
        <w:r w:rsidR="006C65B1">
          <w:rPr>
            <w:noProof/>
            <w:webHidden/>
          </w:rPr>
          <w:fldChar w:fldCharType="end"/>
        </w:r>
      </w:hyperlink>
    </w:p>
    <w:p w14:paraId="640A8003" w14:textId="32607E44" w:rsidR="006C65B1" w:rsidRDefault="005C3777">
      <w:pPr>
        <w:pStyle w:val="Innehll4"/>
        <w:rPr>
          <w:rFonts w:asciiTheme="minorHAnsi" w:eastAsiaTheme="minorEastAsia" w:hAnsiTheme="minorHAnsi"/>
          <w:noProof/>
          <w:sz w:val="22"/>
          <w:lang w:eastAsia="sv-SE"/>
        </w:rPr>
      </w:pPr>
      <w:hyperlink w:anchor="_Toc96533467" w:history="1">
        <w:r w:rsidR="006C65B1" w:rsidRPr="00852B19">
          <w:rPr>
            <w:rStyle w:val="Hyperlnk"/>
            <w:noProof/>
          </w:rPr>
          <w:t>Förteckning över remissinstanserna</w:t>
        </w:r>
        <w:r w:rsidR="006C65B1">
          <w:rPr>
            <w:noProof/>
            <w:webHidden/>
          </w:rPr>
          <w:tab/>
        </w:r>
        <w:r w:rsidR="006C65B1">
          <w:rPr>
            <w:noProof/>
            <w:webHidden/>
          </w:rPr>
          <w:fldChar w:fldCharType="begin"/>
        </w:r>
        <w:r w:rsidR="006C65B1">
          <w:rPr>
            <w:noProof/>
            <w:webHidden/>
          </w:rPr>
          <w:instrText xml:space="preserve"> PAGEREF _Toc96533467 \h </w:instrText>
        </w:r>
        <w:r w:rsidR="006C65B1">
          <w:rPr>
            <w:noProof/>
            <w:webHidden/>
          </w:rPr>
        </w:r>
        <w:r w:rsidR="006C65B1">
          <w:rPr>
            <w:noProof/>
            <w:webHidden/>
          </w:rPr>
          <w:fldChar w:fldCharType="separate"/>
        </w:r>
        <w:r w:rsidR="00D600A6">
          <w:rPr>
            <w:noProof/>
            <w:webHidden/>
          </w:rPr>
          <w:t>857</w:t>
        </w:r>
        <w:r w:rsidR="006C65B1">
          <w:rPr>
            <w:noProof/>
            <w:webHidden/>
          </w:rPr>
          <w:fldChar w:fldCharType="end"/>
        </w:r>
      </w:hyperlink>
    </w:p>
    <w:p w14:paraId="01DDCC42" w14:textId="0AFCDEA4" w:rsidR="006C65B1" w:rsidRDefault="005C3777">
      <w:pPr>
        <w:pStyle w:val="Innehll4"/>
        <w:rPr>
          <w:rFonts w:asciiTheme="minorHAnsi" w:eastAsiaTheme="minorEastAsia" w:hAnsiTheme="minorHAnsi"/>
          <w:noProof/>
          <w:sz w:val="22"/>
          <w:lang w:eastAsia="sv-SE"/>
        </w:rPr>
      </w:pPr>
      <w:hyperlink w:anchor="_Toc96533468" w:history="1">
        <w:r w:rsidR="006C65B1" w:rsidRPr="00852B19">
          <w:rPr>
            <w:rStyle w:val="Hyperlnk"/>
            <w:noProof/>
          </w:rPr>
          <w:t>Lagrådsremissens lagförslag</w:t>
        </w:r>
        <w:r w:rsidR="006C65B1">
          <w:rPr>
            <w:noProof/>
            <w:webHidden/>
          </w:rPr>
          <w:tab/>
        </w:r>
        <w:r w:rsidR="006C65B1">
          <w:rPr>
            <w:noProof/>
            <w:webHidden/>
          </w:rPr>
          <w:fldChar w:fldCharType="begin"/>
        </w:r>
        <w:r w:rsidR="006C65B1">
          <w:rPr>
            <w:noProof/>
            <w:webHidden/>
          </w:rPr>
          <w:instrText xml:space="preserve"> PAGEREF _Toc96533468 \h </w:instrText>
        </w:r>
        <w:r w:rsidR="006C65B1">
          <w:rPr>
            <w:noProof/>
            <w:webHidden/>
          </w:rPr>
        </w:r>
        <w:r w:rsidR="006C65B1">
          <w:rPr>
            <w:noProof/>
            <w:webHidden/>
          </w:rPr>
          <w:fldChar w:fldCharType="separate"/>
        </w:r>
        <w:r w:rsidR="00D600A6">
          <w:rPr>
            <w:noProof/>
            <w:webHidden/>
          </w:rPr>
          <w:t>859</w:t>
        </w:r>
        <w:r w:rsidR="006C65B1">
          <w:rPr>
            <w:noProof/>
            <w:webHidden/>
          </w:rPr>
          <w:fldChar w:fldCharType="end"/>
        </w:r>
      </w:hyperlink>
    </w:p>
    <w:p w14:paraId="34F1B94C" w14:textId="4352D205" w:rsidR="006C65B1" w:rsidRDefault="005C3777">
      <w:pPr>
        <w:pStyle w:val="Innehll4"/>
        <w:rPr>
          <w:rFonts w:asciiTheme="minorHAnsi" w:eastAsiaTheme="minorEastAsia" w:hAnsiTheme="minorHAnsi"/>
          <w:noProof/>
          <w:sz w:val="22"/>
          <w:lang w:eastAsia="sv-SE"/>
        </w:rPr>
      </w:pPr>
      <w:hyperlink w:anchor="_Toc96533469" w:history="1">
        <w:r w:rsidR="006C65B1" w:rsidRPr="00852B19">
          <w:rPr>
            <w:rStyle w:val="Hyperlnk"/>
            <w:noProof/>
          </w:rPr>
          <w:t>Lagrådets yttrande</w:t>
        </w:r>
        <w:r w:rsidR="006C65B1">
          <w:rPr>
            <w:noProof/>
            <w:webHidden/>
          </w:rPr>
          <w:tab/>
        </w:r>
        <w:r w:rsidR="006C65B1">
          <w:rPr>
            <w:noProof/>
            <w:webHidden/>
          </w:rPr>
          <w:fldChar w:fldCharType="begin"/>
        </w:r>
        <w:r w:rsidR="006C65B1">
          <w:rPr>
            <w:noProof/>
            <w:webHidden/>
          </w:rPr>
          <w:instrText xml:space="preserve"> PAGEREF _Toc96533469 \h </w:instrText>
        </w:r>
        <w:r w:rsidR="006C65B1">
          <w:rPr>
            <w:noProof/>
            <w:webHidden/>
          </w:rPr>
        </w:r>
        <w:r w:rsidR="006C65B1">
          <w:rPr>
            <w:noProof/>
            <w:webHidden/>
          </w:rPr>
          <w:fldChar w:fldCharType="separate"/>
        </w:r>
        <w:r w:rsidR="00D600A6">
          <w:rPr>
            <w:noProof/>
            <w:webHidden/>
          </w:rPr>
          <w:t>950</w:t>
        </w:r>
        <w:r w:rsidR="006C65B1">
          <w:rPr>
            <w:noProof/>
            <w:webHidden/>
          </w:rPr>
          <w:fldChar w:fldCharType="end"/>
        </w:r>
      </w:hyperlink>
    </w:p>
    <w:p w14:paraId="385E70BA" w14:textId="2B2A7467" w:rsidR="006C65B1" w:rsidRDefault="005C3777">
      <w:pPr>
        <w:pStyle w:val="Innehll5"/>
        <w:rPr>
          <w:rFonts w:asciiTheme="minorHAnsi" w:eastAsiaTheme="minorEastAsia" w:hAnsiTheme="minorHAnsi"/>
          <w:noProof/>
          <w:sz w:val="22"/>
          <w:lang w:eastAsia="sv-SE"/>
        </w:rPr>
      </w:pPr>
      <w:hyperlink w:anchor="_Toc96533470" w:history="1">
        <w:r w:rsidR="006C65B1" w:rsidRPr="00852B19">
          <w:rPr>
            <w:rStyle w:val="Hyperlnk"/>
            <w:noProof/>
          </w:rPr>
          <w:t>U</w:t>
        </w:r>
        <w:r w:rsidR="006C65B1" w:rsidRPr="006C65B1">
          <w:rPr>
            <w:rStyle w:val="Hyperlnk"/>
            <w:noProof/>
            <w:spacing w:val="-2"/>
          </w:rPr>
          <w:t>tdrag ur protokoll vid regeringssammanträde den 24 februari 2022</w:t>
        </w:r>
        <w:r w:rsidR="006C65B1">
          <w:rPr>
            <w:noProof/>
            <w:webHidden/>
          </w:rPr>
          <w:tab/>
        </w:r>
        <w:r w:rsidR="006C65B1">
          <w:rPr>
            <w:noProof/>
            <w:webHidden/>
          </w:rPr>
          <w:fldChar w:fldCharType="begin"/>
        </w:r>
        <w:r w:rsidR="006C65B1">
          <w:rPr>
            <w:noProof/>
            <w:webHidden/>
          </w:rPr>
          <w:instrText xml:space="preserve"> PAGEREF _Toc96533470 \h </w:instrText>
        </w:r>
        <w:r w:rsidR="006C65B1">
          <w:rPr>
            <w:noProof/>
            <w:webHidden/>
          </w:rPr>
        </w:r>
        <w:r w:rsidR="006C65B1">
          <w:rPr>
            <w:noProof/>
            <w:webHidden/>
          </w:rPr>
          <w:fldChar w:fldCharType="separate"/>
        </w:r>
        <w:r w:rsidR="00D600A6">
          <w:rPr>
            <w:noProof/>
            <w:webHidden/>
          </w:rPr>
          <w:t>965</w:t>
        </w:r>
        <w:r w:rsidR="006C65B1">
          <w:rPr>
            <w:noProof/>
            <w:webHidden/>
          </w:rPr>
          <w:fldChar w:fldCharType="end"/>
        </w:r>
      </w:hyperlink>
    </w:p>
    <w:p w14:paraId="759B278C" w14:textId="1A17716E" w:rsidR="006B09F5" w:rsidRDefault="006B09F5" w:rsidP="006B09F5">
      <w:pPr>
        <w:pStyle w:val="Brdtext"/>
      </w:pPr>
      <w:r>
        <w:fldChar w:fldCharType="end"/>
      </w:r>
    </w:p>
    <w:p w14:paraId="5C492D67" w14:textId="77777777" w:rsidR="006B09F5" w:rsidRDefault="006B09F5" w:rsidP="006B09F5">
      <w:pPr>
        <w:pStyle w:val="Rubrik1"/>
      </w:pPr>
      <w:r>
        <w:br w:type="page"/>
      </w:r>
      <w:bookmarkStart w:id="11" w:name="_Toc96533257"/>
      <w:r>
        <w:lastRenderedPageBreak/>
        <w:t>Förslag till riksdagsbeslut</w:t>
      </w:r>
      <w:bookmarkEnd w:id="11"/>
    </w:p>
    <w:p w14:paraId="7E5FB8E2" w14:textId="77777777" w:rsidR="006B09F5" w:rsidRDefault="006B09F5" w:rsidP="006B09F5">
      <w:pPr>
        <w:pStyle w:val="Brdtext"/>
      </w:pPr>
      <w:r>
        <w:t>Regeringens förslag:</w:t>
      </w:r>
    </w:p>
    <w:p w14:paraId="3944A898" w14:textId="0C35DA42" w:rsidR="006B09F5" w:rsidRDefault="006B09F5" w:rsidP="006B09F5">
      <w:pPr>
        <w:pStyle w:val="Numreradlista"/>
        <w:numPr>
          <w:ilvl w:val="1"/>
          <w:numId w:val="2"/>
        </w:numPr>
        <w:textAlignment w:val="auto"/>
      </w:pPr>
      <w:r>
        <w:t>Riksdagen antar regeringens förslag till lag om elektronisk kommuni</w:t>
      </w:r>
      <w:r>
        <w:softHyphen/>
        <w:t>ka</w:t>
      </w:r>
      <w:r>
        <w:softHyphen/>
        <w:t>tion</w:t>
      </w:r>
      <w:r w:rsidR="00946A28">
        <w:t>.</w:t>
      </w:r>
    </w:p>
    <w:p w14:paraId="1A0497AD" w14:textId="0D8AF90B" w:rsidR="006B09F5" w:rsidRDefault="006B09F5" w:rsidP="006B09F5">
      <w:pPr>
        <w:pStyle w:val="Numreradlista"/>
        <w:numPr>
          <w:ilvl w:val="1"/>
          <w:numId w:val="2"/>
        </w:numPr>
        <w:textAlignment w:val="auto"/>
      </w:pPr>
      <w:r>
        <w:t>Riksdagen antar regeringens förslag till lag om införande av lagen (2022:000) om elektronisk kommunikation</w:t>
      </w:r>
      <w:r w:rsidR="00946A28">
        <w:t>.</w:t>
      </w:r>
    </w:p>
    <w:p w14:paraId="3D3B9420" w14:textId="1DC86B9E" w:rsidR="006B09F5" w:rsidRDefault="006B09F5" w:rsidP="006B09F5">
      <w:pPr>
        <w:pStyle w:val="Numreradlista"/>
        <w:numPr>
          <w:ilvl w:val="1"/>
          <w:numId w:val="2"/>
        </w:numPr>
        <w:textAlignment w:val="auto"/>
      </w:pPr>
      <w:r>
        <w:t>Riksdagen antar regeringens förslag till lag om ändring i rätte</w:t>
      </w:r>
      <w:r>
        <w:softHyphen/>
        <w:t>gångs</w:t>
      </w:r>
      <w:r>
        <w:softHyphen/>
        <w:t>balken</w:t>
      </w:r>
      <w:r w:rsidR="00946A28">
        <w:t>.</w:t>
      </w:r>
    </w:p>
    <w:p w14:paraId="31AE6605" w14:textId="5C1C3142" w:rsidR="006B09F5" w:rsidRDefault="006B09F5" w:rsidP="006B09F5">
      <w:pPr>
        <w:pStyle w:val="Numreradlista"/>
        <w:numPr>
          <w:ilvl w:val="1"/>
          <w:numId w:val="2"/>
        </w:numPr>
        <w:textAlignment w:val="auto"/>
      </w:pPr>
      <w:r>
        <w:t>Riksdagen antar regeringens förslag till lag om ändring i lagen (1960:729) om upphovsrätt till litterära och konstnärliga verk</w:t>
      </w:r>
      <w:r w:rsidR="00946A28">
        <w:t>.</w:t>
      </w:r>
    </w:p>
    <w:p w14:paraId="0A8C91DB" w14:textId="3D0A7B66" w:rsidR="006B09F5" w:rsidRDefault="006B09F5" w:rsidP="006B09F5">
      <w:pPr>
        <w:pStyle w:val="Numreradlista"/>
        <w:numPr>
          <w:ilvl w:val="1"/>
          <w:numId w:val="2"/>
        </w:numPr>
        <w:textAlignment w:val="auto"/>
      </w:pPr>
      <w:r>
        <w:t>Riksdagen antar regeringens förslag till lag om ändring i patentlagen (1967:837)</w:t>
      </w:r>
      <w:r w:rsidR="00946A28">
        <w:t>.</w:t>
      </w:r>
    </w:p>
    <w:p w14:paraId="4DC42F56" w14:textId="62A1478F" w:rsidR="006B09F5" w:rsidRDefault="006B09F5" w:rsidP="006B09F5">
      <w:pPr>
        <w:pStyle w:val="Numreradlista"/>
        <w:numPr>
          <w:ilvl w:val="1"/>
          <w:numId w:val="2"/>
        </w:numPr>
        <w:textAlignment w:val="auto"/>
      </w:pPr>
      <w:r>
        <w:t>Riksdagen antar regeringens förslag till lag om ändring i mönster</w:t>
      </w:r>
      <w:r>
        <w:softHyphen/>
        <w:t>skydds</w:t>
      </w:r>
      <w:r>
        <w:softHyphen/>
        <w:t>lagen (1970:485)</w:t>
      </w:r>
      <w:r w:rsidR="00946A28">
        <w:t>.</w:t>
      </w:r>
    </w:p>
    <w:p w14:paraId="7A58D998" w14:textId="24DB699F" w:rsidR="006B09F5" w:rsidRDefault="006B09F5" w:rsidP="006B09F5">
      <w:pPr>
        <w:pStyle w:val="Numreradlista"/>
        <w:numPr>
          <w:ilvl w:val="1"/>
          <w:numId w:val="2"/>
        </w:numPr>
        <w:textAlignment w:val="auto"/>
      </w:pPr>
      <w:r>
        <w:t>Riksdagen antar regeringens förslag till lag om ändring i lagen (1971:289) om allmänna förvaltningsdomstolar</w:t>
      </w:r>
      <w:r w:rsidR="00946A28">
        <w:t>.</w:t>
      </w:r>
    </w:p>
    <w:p w14:paraId="3DA096E0" w14:textId="589681AD" w:rsidR="006B09F5" w:rsidRDefault="006B09F5" w:rsidP="006B09F5">
      <w:pPr>
        <w:pStyle w:val="Numreradlista"/>
        <w:numPr>
          <w:ilvl w:val="1"/>
          <w:numId w:val="2"/>
        </w:numPr>
        <w:textAlignment w:val="auto"/>
      </w:pPr>
      <w:r>
        <w:t>Riksdagen antar regeringens förslag till lag om ändring i lagen (1981:1104) om verksamheten hos vissa regio</w:t>
      </w:r>
      <w:r>
        <w:softHyphen/>
        <w:t>nala alarmerings</w:t>
      </w:r>
      <w:r>
        <w:softHyphen/>
        <w:t>centraler</w:t>
      </w:r>
      <w:r w:rsidR="00946A28">
        <w:t>.</w:t>
      </w:r>
    </w:p>
    <w:p w14:paraId="54C8F68D" w14:textId="605848CD" w:rsidR="006B09F5" w:rsidRDefault="006B09F5" w:rsidP="006B09F5">
      <w:pPr>
        <w:pStyle w:val="Numreradlista"/>
        <w:numPr>
          <w:ilvl w:val="1"/>
          <w:numId w:val="2"/>
        </w:numPr>
        <w:textAlignment w:val="auto"/>
      </w:pPr>
      <w:r>
        <w:t>Riksdagen antar regeringens förslag till lag om ändring i lagen (1992:1685) om skydd för kretsmönster för halvledarprodukter</w:t>
      </w:r>
      <w:r w:rsidR="00946A28">
        <w:t>.</w:t>
      </w:r>
    </w:p>
    <w:p w14:paraId="3CA75DA2" w14:textId="540314C4" w:rsidR="006B09F5" w:rsidRDefault="006B09F5" w:rsidP="006B09F5">
      <w:pPr>
        <w:pStyle w:val="Numreradlista"/>
        <w:numPr>
          <w:ilvl w:val="1"/>
          <w:numId w:val="2"/>
        </w:numPr>
        <w:textAlignment w:val="auto"/>
      </w:pPr>
      <w:r>
        <w:t>Riksdagen antar regeringens förslag till lag om ändring i växt</w:t>
      </w:r>
      <w:r>
        <w:softHyphen/>
        <w:t>förädlarrättslagen (1997:306)</w:t>
      </w:r>
      <w:r w:rsidR="00946A28">
        <w:t>.</w:t>
      </w:r>
    </w:p>
    <w:p w14:paraId="7BBFE498" w14:textId="0D06A13E" w:rsidR="006B09F5" w:rsidRDefault="006B09F5" w:rsidP="006B09F5">
      <w:pPr>
        <w:pStyle w:val="Numreradlista"/>
        <w:numPr>
          <w:ilvl w:val="1"/>
          <w:numId w:val="2"/>
        </w:numPr>
        <w:textAlignment w:val="auto"/>
      </w:pPr>
      <w:r>
        <w:t>Riksdagen antar regeringens förslag till lag om ändring i lagen (1998:31) om standarder för sändning av radio- och TV-signaler</w:t>
      </w:r>
      <w:r w:rsidR="00946A28">
        <w:t>.</w:t>
      </w:r>
    </w:p>
    <w:p w14:paraId="0BB185C5" w14:textId="58373ACA" w:rsidR="006B09F5" w:rsidRDefault="006B09F5" w:rsidP="006B09F5">
      <w:pPr>
        <w:pStyle w:val="Numreradlista"/>
        <w:numPr>
          <w:ilvl w:val="1"/>
          <w:numId w:val="2"/>
        </w:numPr>
        <w:textAlignment w:val="auto"/>
      </w:pPr>
      <w:r>
        <w:t>Riksdagen antar regeringens förslag till lag om ändring i lagen (2006:449) om skydd för störningskänslig forskning</w:t>
      </w:r>
      <w:r w:rsidR="00946A28">
        <w:t>.</w:t>
      </w:r>
    </w:p>
    <w:p w14:paraId="3465956F" w14:textId="1D705C89" w:rsidR="006B09F5" w:rsidRDefault="006B09F5" w:rsidP="006B09F5">
      <w:pPr>
        <w:pStyle w:val="Numreradlista"/>
        <w:numPr>
          <w:ilvl w:val="1"/>
          <w:numId w:val="2"/>
        </w:numPr>
        <w:textAlignment w:val="auto"/>
      </w:pPr>
      <w:r>
        <w:t>Riksdagen antar regeringens förslag till lag om ändring i marknads</w:t>
      </w:r>
      <w:r>
        <w:softHyphen/>
        <w:t>föringslagen (2008:486)</w:t>
      </w:r>
      <w:r w:rsidR="00946A28">
        <w:t>.</w:t>
      </w:r>
    </w:p>
    <w:p w14:paraId="38228603" w14:textId="4F4FC5F3" w:rsidR="006B09F5" w:rsidRDefault="006B09F5" w:rsidP="006B09F5">
      <w:pPr>
        <w:pStyle w:val="Numreradlista"/>
        <w:numPr>
          <w:ilvl w:val="1"/>
          <w:numId w:val="2"/>
        </w:numPr>
        <w:textAlignment w:val="auto"/>
      </w:pPr>
      <w:r>
        <w:t>Riksdagen antar regeringens förslag till lag om ändring i lagen (2008:717) om signalspaning i försvarsunder</w:t>
      </w:r>
      <w:r>
        <w:softHyphen/>
        <w:t>rättelseverksamhet</w:t>
      </w:r>
      <w:r w:rsidR="00946A28">
        <w:t>.</w:t>
      </w:r>
    </w:p>
    <w:p w14:paraId="1F7BEDE5" w14:textId="24EEF8F3" w:rsidR="006B09F5" w:rsidRDefault="006B09F5" w:rsidP="006B09F5">
      <w:pPr>
        <w:pStyle w:val="Numreradlista"/>
        <w:numPr>
          <w:ilvl w:val="1"/>
          <w:numId w:val="2"/>
        </w:numPr>
        <w:textAlignment w:val="auto"/>
      </w:pPr>
      <w:r>
        <w:t>Riksdagen antar regeringens förslag till lag om ändring i offentlighets- och sekretesslagen (2009:400)</w:t>
      </w:r>
      <w:r w:rsidR="00946A28">
        <w:t>.</w:t>
      </w:r>
    </w:p>
    <w:p w14:paraId="706224A2" w14:textId="73CD8492" w:rsidR="006B09F5" w:rsidRDefault="006B09F5" w:rsidP="006B09F5">
      <w:pPr>
        <w:pStyle w:val="Numreradlista"/>
        <w:numPr>
          <w:ilvl w:val="1"/>
          <w:numId w:val="2"/>
        </w:numPr>
        <w:textAlignment w:val="auto"/>
      </w:pPr>
      <w:r>
        <w:t>Riksdagen antar regeringens förslag till lag om ändring i luftfartslagen (2010:500)</w:t>
      </w:r>
      <w:r w:rsidR="00946A28">
        <w:t>.</w:t>
      </w:r>
    </w:p>
    <w:p w14:paraId="00244EC5" w14:textId="207F751F" w:rsidR="006B09F5" w:rsidRDefault="006B09F5" w:rsidP="006B09F5">
      <w:pPr>
        <w:pStyle w:val="Numreradlista"/>
        <w:numPr>
          <w:ilvl w:val="1"/>
          <w:numId w:val="2"/>
        </w:numPr>
        <w:textAlignment w:val="auto"/>
      </w:pPr>
      <w:r>
        <w:t>Riksdagen antar regeringens förslag till lag om ändring i radio- och tv-lagen (2010:696)</w:t>
      </w:r>
      <w:r w:rsidR="00946A28">
        <w:t>.</w:t>
      </w:r>
    </w:p>
    <w:p w14:paraId="0BEE8F0C" w14:textId="77777777" w:rsidR="006B09F5" w:rsidRDefault="006B09F5" w:rsidP="006B09F5">
      <w:pPr>
        <w:pStyle w:val="Numreradlista"/>
        <w:numPr>
          <w:ilvl w:val="1"/>
          <w:numId w:val="2"/>
        </w:numPr>
        <w:textAlignment w:val="auto"/>
      </w:pPr>
      <w:r>
        <w:t>Riksdagen antar regeringens förslag till lag om ändring i lagen (2010:751) om betaltjänster,</w:t>
      </w:r>
    </w:p>
    <w:p w14:paraId="59F26AAB" w14:textId="4941BDCF" w:rsidR="006B09F5" w:rsidRDefault="006B09F5" w:rsidP="006B09F5">
      <w:pPr>
        <w:pStyle w:val="Numreradlista"/>
        <w:numPr>
          <w:ilvl w:val="1"/>
          <w:numId w:val="2"/>
        </w:numPr>
        <w:textAlignment w:val="auto"/>
      </w:pPr>
      <w:r>
        <w:t>Riksdagen antar regeringens förslag till lag om ändring i varumärkes</w:t>
      </w:r>
      <w:r w:rsidR="002E5BC2">
        <w:softHyphen/>
      </w:r>
      <w:r>
        <w:t>lagen (2010:1877)</w:t>
      </w:r>
      <w:r w:rsidR="00946A28">
        <w:t>.</w:t>
      </w:r>
    </w:p>
    <w:p w14:paraId="43F309E3" w14:textId="77777777" w:rsidR="006B09F5" w:rsidRDefault="006B09F5" w:rsidP="006B09F5">
      <w:pPr>
        <w:pStyle w:val="Numreradlista"/>
        <w:numPr>
          <w:ilvl w:val="1"/>
          <w:numId w:val="2"/>
        </w:numPr>
        <w:textAlignment w:val="auto"/>
      </w:pPr>
      <w:r>
        <w:t>Riksdagen antar regeringens förslag till lag om ändring i lagen (2012:278) om inhämtning av uppgifter om elektronisk kommunika</w:t>
      </w:r>
      <w:r>
        <w:softHyphen/>
        <w:t>tion i de brottsbekämpande myndigheternas underrättelseverksamhet,</w:t>
      </w:r>
    </w:p>
    <w:p w14:paraId="5DCF29F9" w14:textId="2E835779" w:rsidR="006B09F5" w:rsidRDefault="006B09F5" w:rsidP="006B09F5">
      <w:pPr>
        <w:pStyle w:val="Numreradlista"/>
        <w:numPr>
          <w:ilvl w:val="1"/>
          <w:numId w:val="2"/>
        </w:numPr>
        <w:textAlignment w:val="auto"/>
      </w:pPr>
      <w:r>
        <w:t>Riksdagen antar regeringens förslag till lag om ändring i lagen (2013:315) om intelligenta transportsystem vid vägtransporter</w:t>
      </w:r>
      <w:r w:rsidR="00946A28">
        <w:t>.</w:t>
      </w:r>
    </w:p>
    <w:p w14:paraId="6F8A0D7F" w14:textId="3994A822" w:rsidR="006B09F5" w:rsidRDefault="006B09F5" w:rsidP="006B09F5">
      <w:pPr>
        <w:pStyle w:val="Numreradlista"/>
        <w:numPr>
          <w:ilvl w:val="1"/>
          <w:numId w:val="2"/>
        </w:numPr>
        <w:textAlignment w:val="auto"/>
      </w:pPr>
      <w:r>
        <w:t xml:space="preserve">Riksdagen antar regeringens förslag till lag om ändring </w:t>
      </w:r>
      <w:r w:rsidR="00195C14">
        <w:t xml:space="preserve">i </w:t>
      </w:r>
      <w:r>
        <w:t>radio</w:t>
      </w:r>
      <w:r>
        <w:softHyphen/>
        <w:t>utrust</w:t>
      </w:r>
      <w:r w:rsidR="0085556F">
        <w:softHyphen/>
      </w:r>
      <w:r>
        <w:t>nings</w:t>
      </w:r>
      <w:r>
        <w:softHyphen/>
        <w:t>lagen (2016:392)</w:t>
      </w:r>
      <w:r w:rsidR="00946A28">
        <w:t>.</w:t>
      </w:r>
    </w:p>
    <w:p w14:paraId="1E34AB63" w14:textId="6A5768D1" w:rsidR="006B09F5" w:rsidRDefault="006B09F5" w:rsidP="006B09F5">
      <w:pPr>
        <w:pStyle w:val="Numreradlista"/>
        <w:numPr>
          <w:ilvl w:val="1"/>
          <w:numId w:val="2"/>
        </w:numPr>
        <w:textAlignment w:val="auto"/>
      </w:pPr>
      <w:r>
        <w:lastRenderedPageBreak/>
        <w:t>Riksdagen antar regeringens förslag till lag om ändring i lagen (2016:534) om åtgärder för utbyggnad av bred</w:t>
      </w:r>
      <w:r>
        <w:softHyphen/>
        <w:t>bandsnät</w:t>
      </w:r>
      <w:r w:rsidR="00946A28">
        <w:t>.</w:t>
      </w:r>
    </w:p>
    <w:p w14:paraId="659FBE51" w14:textId="1CEF3E0B" w:rsidR="006B09F5" w:rsidRDefault="006B09F5" w:rsidP="006B09F5">
      <w:pPr>
        <w:pStyle w:val="Numreradlista"/>
        <w:numPr>
          <w:ilvl w:val="1"/>
          <w:numId w:val="2"/>
        </w:numPr>
        <w:textAlignment w:val="auto"/>
      </w:pPr>
      <w:r>
        <w:t>Riksdagen antar regeringens förslag till lag om ändring i lagen (2016:1145) om offentlig upphandling</w:t>
      </w:r>
      <w:r w:rsidR="00946A28">
        <w:t>.</w:t>
      </w:r>
    </w:p>
    <w:p w14:paraId="3C5522F6" w14:textId="16F1A800" w:rsidR="006B09F5" w:rsidRDefault="006B09F5" w:rsidP="006B09F5">
      <w:pPr>
        <w:pStyle w:val="Numreradlista"/>
        <w:numPr>
          <w:ilvl w:val="1"/>
          <w:numId w:val="2"/>
        </w:numPr>
        <w:textAlignment w:val="auto"/>
      </w:pPr>
      <w:r>
        <w:t>Riksdagen antar regeringens förslag till lag om ändring i lagen (2016:1147) om upphandling av koncessioner</w:t>
      </w:r>
      <w:r w:rsidR="00946A28">
        <w:t>.</w:t>
      </w:r>
    </w:p>
    <w:p w14:paraId="292B02AC" w14:textId="10947F88" w:rsidR="006B09F5" w:rsidRDefault="006B09F5" w:rsidP="006B09F5">
      <w:pPr>
        <w:pStyle w:val="Numreradlista"/>
        <w:numPr>
          <w:ilvl w:val="1"/>
          <w:numId w:val="2"/>
        </w:numPr>
        <w:textAlignment w:val="auto"/>
      </w:pPr>
      <w:r>
        <w:t>Riksdagen antar regeringens förslag till lag om ändring i lagen (2016:1306) med kompletterande bestämmelser till EU:s marknads</w:t>
      </w:r>
      <w:r>
        <w:softHyphen/>
        <w:t>missbruksförordning</w:t>
      </w:r>
      <w:r w:rsidR="00946A28">
        <w:t>.</w:t>
      </w:r>
    </w:p>
    <w:p w14:paraId="72124903" w14:textId="3F47546A" w:rsidR="006B09F5" w:rsidRDefault="006B09F5" w:rsidP="006B09F5">
      <w:pPr>
        <w:pStyle w:val="Numreradlista"/>
        <w:numPr>
          <w:ilvl w:val="1"/>
          <w:numId w:val="2"/>
        </w:numPr>
        <w:textAlignment w:val="auto"/>
      </w:pPr>
      <w:r>
        <w:t>Riksdagen antar regeringens förslag till lag om ändring i lagen (2018:1174) om informationssäkerhet för sam</w:t>
      </w:r>
      <w:r>
        <w:softHyphen/>
        <w:t>hällsviktiga och digitala tjänster</w:t>
      </w:r>
      <w:r w:rsidR="00946A28">
        <w:t>.</w:t>
      </w:r>
    </w:p>
    <w:p w14:paraId="4287F1B3" w14:textId="2F3BDE7C" w:rsidR="006B09F5" w:rsidRDefault="006B09F5" w:rsidP="006B09F5">
      <w:pPr>
        <w:pStyle w:val="Numreradlista"/>
        <w:numPr>
          <w:ilvl w:val="1"/>
          <w:numId w:val="2"/>
        </w:numPr>
        <w:textAlignment w:val="auto"/>
      </w:pPr>
      <w:r>
        <w:t>Riksdagen antar regeringens förslag till lag om ändring i lagen (2018:1653) om företagsnamn</w:t>
      </w:r>
      <w:r w:rsidR="00946A28">
        <w:t>.</w:t>
      </w:r>
    </w:p>
    <w:p w14:paraId="7450325F" w14:textId="77777777" w:rsidR="006B09F5" w:rsidRDefault="006B09F5" w:rsidP="006B09F5">
      <w:pPr>
        <w:pStyle w:val="Numreradlista"/>
        <w:numPr>
          <w:ilvl w:val="1"/>
          <w:numId w:val="2"/>
        </w:numPr>
        <w:textAlignment w:val="auto"/>
      </w:pPr>
      <w:r>
        <w:t>Riksdagen antar regeringens förslag till lag om ändring i lagen (2020:62) om hemlig dataavläsning.</w:t>
      </w:r>
    </w:p>
    <w:p w14:paraId="6339CD55" w14:textId="77777777" w:rsidR="006B09F5" w:rsidRDefault="006B09F5" w:rsidP="006B09F5">
      <w:pPr>
        <w:pStyle w:val="Brdtext"/>
      </w:pPr>
    </w:p>
    <w:p w14:paraId="4B54A2E7" w14:textId="01D20473" w:rsidR="00737361" w:rsidRDefault="00737361">
      <w:pPr>
        <w:spacing w:line="2" w:lineRule="auto"/>
        <w:rPr>
          <w:rFonts w:ascii="Times New Roman" w:hAnsi="Times New Roman"/>
          <w:sz w:val="20"/>
        </w:rPr>
      </w:pPr>
      <w:r>
        <w:br w:type="page"/>
      </w:r>
    </w:p>
    <w:p w14:paraId="71014F18" w14:textId="77777777" w:rsidR="00737361" w:rsidRPr="00737361" w:rsidRDefault="00737361" w:rsidP="00737361">
      <w:pPr>
        <w:pStyle w:val="Brdtextmedindrag"/>
        <w:sectPr w:rsidR="00737361" w:rsidRPr="00737361"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32C67B94" w14:textId="77777777" w:rsidR="00D85371" w:rsidRDefault="00D85371" w:rsidP="00737361">
      <w:pPr>
        <w:pStyle w:val="Rubrik1"/>
        <w:spacing w:before="0"/>
      </w:pPr>
      <w:bookmarkStart w:id="12" w:name="_Toc86738652"/>
      <w:bookmarkStart w:id="13" w:name="_Toc94597415"/>
      <w:bookmarkStart w:id="14" w:name="_Toc96533258"/>
      <w:r>
        <w:lastRenderedPageBreak/>
        <w:t>Lagtext</w:t>
      </w:r>
      <w:bookmarkEnd w:id="12"/>
      <w:bookmarkEnd w:id="13"/>
      <w:bookmarkEnd w:id="14"/>
    </w:p>
    <w:p w14:paraId="037F9F3B" w14:textId="77777777" w:rsidR="00D85371" w:rsidRPr="00221200" w:rsidRDefault="00D85371" w:rsidP="00D85371">
      <w:pPr>
        <w:pStyle w:val="Brdtext"/>
      </w:pPr>
      <w:r>
        <w:t>Regeringen har följande förslag till lagtext.</w:t>
      </w:r>
    </w:p>
    <w:p w14:paraId="520C5DD5" w14:textId="77777777" w:rsidR="00D85371" w:rsidRPr="00A6293E" w:rsidRDefault="00D85371" w:rsidP="00D85371">
      <w:pPr>
        <w:pStyle w:val="Rubrik2"/>
      </w:pPr>
      <w:bookmarkStart w:id="15" w:name="_Toc94597416"/>
      <w:bookmarkStart w:id="16" w:name="_Toc96533259"/>
      <w:r w:rsidRPr="00A6293E">
        <w:t>Förslag till lag om elektronisk kommunikation</w:t>
      </w:r>
      <w:bookmarkEnd w:id="15"/>
      <w:bookmarkEnd w:id="16"/>
    </w:p>
    <w:p w14:paraId="3F7889D6" w14:textId="77777777" w:rsidR="00D85371" w:rsidRPr="00A6293E" w:rsidRDefault="00D85371" w:rsidP="00D85371">
      <w:pPr>
        <w:pStyle w:val="Brdtext"/>
      </w:pPr>
      <w:r w:rsidRPr="00A6293E">
        <w:t>Härigenom föreskrivs</w:t>
      </w:r>
      <w:r w:rsidRPr="00A6293E">
        <w:rPr>
          <w:rStyle w:val="Fotnotsreferens"/>
        </w:rPr>
        <w:footnoteReference w:id="2"/>
      </w:r>
      <w:r w:rsidRPr="00A6293E">
        <w:t xml:space="preserve"> följande.</w:t>
      </w:r>
    </w:p>
    <w:p w14:paraId="0E4CA39F" w14:textId="77777777" w:rsidR="00D85371" w:rsidRPr="00A6293E" w:rsidRDefault="00D85371" w:rsidP="00D85371">
      <w:pPr>
        <w:pStyle w:val="Rubrik3utannumrering"/>
      </w:pPr>
      <w:r w:rsidRPr="00A6293E">
        <w:t>1</w:t>
      </w:r>
      <w:r>
        <w:t> kap.</w:t>
      </w:r>
      <w:r w:rsidRPr="00A6293E">
        <w:t xml:space="preserve"> Allmänna bestämmelser</w:t>
      </w:r>
    </w:p>
    <w:p w14:paraId="2D2DCC2D" w14:textId="77777777" w:rsidR="00D85371" w:rsidRPr="00A6293E" w:rsidRDefault="00D85371" w:rsidP="00D85371">
      <w:pPr>
        <w:pStyle w:val="Rubrik4utannumrering"/>
        <w:spacing w:before="0"/>
      </w:pPr>
      <w:r>
        <w:t>Lagens syfte och tillämpningsområde</w:t>
      </w:r>
    </w:p>
    <w:p w14:paraId="50FEA3C7" w14:textId="77777777" w:rsidR="00D85371" w:rsidRPr="00A6293E" w:rsidRDefault="00D85371" w:rsidP="00714025">
      <w:pPr>
        <w:pStyle w:val="Brdtext"/>
      </w:pPr>
      <w:r w:rsidRPr="00A6293E">
        <w:rPr>
          <w:b/>
        </w:rPr>
        <w:t>1</w:t>
      </w:r>
      <w:r>
        <w:rPr>
          <w:b/>
        </w:rPr>
        <w:t> §</w:t>
      </w:r>
      <w:r w:rsidRPr="00A6293E">
        <w:t xml:space="preserve">    Denna lag syftar </w:t>
      </w:r>
      <w:r>
        <w:t xml:space="preserve">dels till </w:t>
      </w:r>
      <w:r w:rsidRPr="00A6293E">
        <w:t>att enskilda och myndigheter ska få tillgång till säkra och effektiva elektroniska kommunikationer</w:t>
      </w:r>
      <w:r>
        <w:t>, dels</w:t>
      </w:r>
      <w:r w:rsidRPr="00A6293E">
        <w:t xml:space="preserve"> </w:t>
      </w:r>
      <w:r>
        <w:t xml:space="preserve">till </w:t>
      </w:r>
      <w:r w:rsidRPr="00A6293E">
        <w:t>största möjliga ut</w:t>
      </w:r>
      <w:r w:rsidRPr="00A6293E">
        <w:softHyphen/>
        <w:t>byte för alla av elektroniska kommu</w:t>
      </w:r>
      <w:r>
        <w:softHyphen/>
      </w:r>
      <w:r w:rsidRPr="00A6293E">
        <w:t>ni</w:t>
      </w:r>
      <w:r>
        <w:softHyphen/>
      </w:r>
      <w:r w:rsidRPr="00A6293E">
        <w:t>ka</w:t>
      </w:r>
      <w:r>
        <w:softHyphen/>
      </w:r>
      <w:r w:rsidRPr="00A6293E">
        <w:t>tions</w:t>
      </w:r>
      <w:r>
        <w:softHyphen/>
      </w:r>
      <w:r w:rsidRPr="00A6293E">
        <w:t xml:space="preserve">tjänster </w:t>
      </w:r>
      <w:r>
        <w:t xml:space="preserve">sett till urvalet </w:t>
      </w:r>
      <w:r w:rsidRPr="00A6293E">
        <w:t xml:space="preserve">samt </w:t>
      </w:r>
      <w:r>
        <w:t>till</w:t>
      </w:r>
      <w:r w:rsidRPr="00A6293E">
        <w:t xml:space="preserve"> deras pris, kvalitet och kapacitet.</w:t>
      </w:r>
    </w:p>
    <w:p w14:paraId="53DDE36E" w14:textId="77777777" w:rsidR="00D85371" w:rsidRPr="00A6293E" w:rsidRDefault="00D85371" w:rsidP="00714025">
      <w:pPr>
        <w:pStyle w:val="Brdtextmedindrag"/>
      </w:pPr>
      <w:r w:rsidRPr="00A6293E">
        <w:rPr>
          <w:spacing w:val="2"/>
        </w:rPr>
        <w:t>Syftet ska uppnås främst genom att konkurrens, innovation</w:t>
      </w:r>
      <w:r>
        <w:rPr>
          <w:spacing w:val="2"/>
        </w:rPr>
        <w:t>,</w:t>
      </w:r>
      <w:r w:rsidRPr="00A6293E">
        <w:rPr>
          <w:spacing w:val="2"/>
        </w:rPr>
        <w:t xml:space="preserve"> inter</w:t>
      </w:r>
      <w:r w:rsidRPr="00A6293E">
        <w:rPr>
          <w:spacing w:val="2"/>
        </w:rPr>
        <w:softHyphen/>
        <w:t>na</w:t>
      </w:r>
      <w:r w:rsidRPr="00A6293E">
        <w:t xml:space="preserve">tionell harmonisering </w:t>
      </w:r>
      <w:r>
        <w:t xml:space="preserve">samt </w:t>
      </w:r>
      <w:r w:rsidRPr="00A6293E">
        <w:t xml:space="preserve">säkerhet i nät </w:t>
      </w:r>
      <w:r w:rsidRPr="00A6293E">
        <w:rPr>
          <w:spacing w:val="-2"/>
        </w:rPr>
        <w:t>och tjänster</w:t>
      </w:r>
      <w:r>
        <w:rPr>
          <w:spacing w:val="-2"/>
        </w:rPr>
        <w:t xml:space="preserve"> främjas</w:t>
      </w:r>
      <w:r w:rsidRPr="00A6293E">
        <w:rPr>
          <w:spacing w:val="-2"/>
        </w:rPr>
        <w:t>. Samhälls</w:t>
      </w:r>
      <w:r>
        <w:rPr>
          <w:spacing w:val="-2"/>
        </w:rPr>
        <w:softHyphen/>
      </w:r>
      <w:r w:rsidRPr="00A6293E">
        <w:rPr>
          <w:spacing w:val="-2"/>
        </w:rPr>
        <w:t xml:space="preserve">omfattande tjänster ska </w:t>
      </w:r>
      <w:r>
        <w:rPr>
          <w:spacing w:val="-2"/>
        </w:rPr>
        <w:t>därutöver</w:t>
      </w:r>
      <w:r w:rsidRPr="00A6293E">
        <w:rPr>
          <w:spacing w:val="-2"/>
        </w:rPr>
        <w:t xml:space="preserve"> alltid finnas</w:t>
      </w:r>
      <w:r w:rsidRPr="00A6293E">
        <w:t xml:space="preserve"> </w:t>
      </w:r>
      <w:r w:rsidRPr="00A6293E">
        <w:rPr>
          <w:spacing w:val="-2"/>
        </w:rPr>
        <w:t>tillgängliga på för alla likvärdiga villkor i hela landet till överkomliga priser.</w:t>
      </w:r>
    </w:p>
    <w:p w14:paraId="026AE083" w14:textId="10814DF9" w:rsidR="00D85371" w:rsidRPr="00A6293E" w:rsidRDefault="00D85371" w:rsidP="00714025">
      <w:pPr>
        <w:pStyle w:val="Brdtextmedindrag"/>
      </w:pPr>
      <w:r w:rsidRPr="00A6293E">
        <w:t>Vid tillämpning</w:t>
      </w:r>
      <w:r>
        <w:t>en av lagen</w:t>
      </w:r>
      <w:r w:rsidRPr="00A6293E">
        <w:t xml:space="preserve"> ska särskilt Sveriges säker</w:t>
      </w:r>
      <w:r>
        <w:softHyphen/>
      </w:r>
      <w:r w:rsidRPr="00A6293E">
        <w:t xml:space="preserve">het </w:t>
      </w:r>
      <w:r>
        <w:t xml:space="preserve">liksom </w:t>
      </w:r>
      <w:r w:rsidRPr="00A6293E">
        <w:t>elek</w:t>
      </w:r>
      <w:r w:rsidR="00F11339">
        <w:softHyphen/>
      </w:r>
      <w:r w:rsidRPr="00A6293E">
        <w:t>tro</w:t>
      </w:r>
      <w:r>
        <w:softHyphen/>
      </w:r>
      <w:r w:rsidRPr="00A6293E">
        <w:t>niska kommunikationers be</w:t>
      </w:r>
      <w:r w:rsidRPr="00A6293E">
        <w:softHyphen/>
        <w:t>tydelse för yttrandefrihet och informations</w:t>
      </w:r>
      <w:r>
        <w:softHyphen/>
      </w:r>
      <w:r w:rsidRPr="00A6293E">
        <w:t>frihet beaktas.</w:t>
      </w:r>
    </w:p>
    <w:p w14:paraId="5933A421" w14:textId="77777777" w:rsidR="00D85371" w:rsidRPr="00A6293E" w:rsidRDefault="00D85371" w:rsidP="00714025">
      <w:pPr>
        <w:pStyle w:val="Brdtextmedindrag"/>
        <w:ind w:firstLine="0"/>
      </w:pPr>
    </w:p>
    <w:p w14:paraId="2D2C7C14" w14:textId="77777777" w:rsidR="00D85371" w:rsidRPr="00A6293E" w:rsidRDefault="00D85371" w:rsidP="00714025">
      <w:pPr>
        <w:pStyle w:val="Brdtext"/>
      </w:pPr>
      <w:r>
        <w:rPr>
          <w:b/>
        </w:rPr>
        <w:t>2 §</w:t>
      </w:r>
      <w:r w:rsidRPr="00A6293E">
        <w:t xml:space="preserve">    Lagen gäller elektroniska kommunikationsnät och </w:t>
      </w:r>
      <w:r>
        <w:t xml:space="preserve">elektroniska </w:t>
      </w:r>
      <w:r w:rsidRPr="00A6293E">
        <w:t>kom</w:t>
      </w:r>
      <w:r>
        <w:softHyphen/>
      </w:r>
      <w:r w:rsidRPr="00A6293E">
        <w:t>mu</w:t>
      </w:r>
      <w:r>
        <w:softHyphen/>
      </w:r>
      <w:r w:rsidRPr="00A6293E">
        <w:t>ni</w:t>
      </w:r>
      <w:r>
        <w:softHyphen/>
      </w:r>
      <w:r w:rsidRPr="00A6293E">
        <w:t>kations</w:t>
      </w:r>
      <w:r w:rsidRPr="00A6293E">
        <w:softHyphen/>
      </w:r>
      <w:r w:rsidRPr="00A6293E">
        <w:rPr>
          <w:spacing w:val="-2"/>
        </w:rPr>
        <w:t>tjänster med tillhörande faciliteter och tjänster samt annan radioanvändning.</w:t>
      </w:r>
    </w:p>
    <w:p w14:paraId="1EA0DFF0" w14:textId="77777777" w:rsidR="00D85371" w:rsidRPr="00A6293E" w:rsidRDefault="00D85371" w:rsidP="00714025">
      <w:pPr>
        <w:pStyle w:val="Rubrik4utannumrering"/>
      </w:pPr>
      <w:r w:rsidRPr="00D95A7D">
        <w:t xml:space="preserve">Förhållande till annan </w:t>
      </w:r>
      <w:r w:rsidRPr="00120BD6">
        <w:t>reglering</w:t>
      </w:r>
    </w:p>
    <w:p w14:paraId="1CBBB768" w14:textId="77777777" w:rsidR="00D85371" w:rsidRDefault="00D85371" w:rsidP="00714025">
      <w:pPr>
        <w:pStyle w:val="Brdtext"/>
      </w:pPr>
      <w:r>
        <w:rPr>
          <w:b/>
        </w:rPr>
        <w:t>3 §</w:t>
      </w:r>
      <w:r w:rsidRPr="00A6293E">
        <w:t xml:space="preserve">    Bestämmelserna i lagen ersätter inte föreskrifter om prövning enligt </w:t>
      </w:r>
      <w:r>
        <w:t xml:space="preserve">någon </w:t>
      </w:r>
      <w:r w:rsidRPr="00A6293E">
        <w:t>annan lag.</w:t>
      </w:r>
    </w:p>
    <w:p w14:paraId="6877D39D" w14:textId="77777777" w:rsidR="00D85371" w:rsidRPr="0072068F" w:rsidRDefault="00D85371" w:rsidP="00714025">
      <w:pPr>
        <w:pStyle w:val="Brdtextmedindrag"/>
        <w:ind w:firstLine="0"/>
      </w:pPr>
    </w:p>
    <w:p w14:paraId="57FE2F23" w14:textId="77777777" w:rsidR="00D85371" w:rsidRPr="00A6293E" w:rsidRDefault="00D85371" w:rsidP="00714025">
      <w:pPr>
        <w:pStyle w:val="Brdtext"/>
      </w:pPr>
      <w:r>
        <w:rPr>
          <w:b/>
        </w:rPr>
        <w:t>4 §</w:t>
      </w:r>
      <w:r w:rsidRPr="00A6293E">
        <w:t>    </w:t>
      </w:r>
      <w:r w:rsidRPr="00A6293E">
        <w:rPr>
          <w:spacing w:val="-2"/>
        </w:rPr>
        <w:t xml:space="preserve">Förutom </w:t>
      </w:r>
      <w:r>
        <w:rPr>
          <w:spacing w:val="-2"/>
        </w:rPr>
        <w:t>bestämmelserna</w:t>
      </w:r>
      <w:r w:rsidRPr="00A6293E">
        <w:rPr>
          <w:spacing w:val="-2"/>
        </w:rPr>
        <w:t xml:space="preserve"> i denna lag finns det i radio- och tv-lagen (2010:696) bestäm</w:t>
      </w:r>
      <w:r w:rsidRPr="00A6293E">
        <w:rPr>
          <w:spacing w:val="-2"/>
        </w:rPr>
        <w:softHyphen/>
        <w:t>melser om sändningar av ljudradio- och tv-program som</w:t>
      </w:r>
      <w:r w:rsidRPr="00A6293E">
        <w:t xml:space="preserve"> </w:t>
      </w:r>
      <w:r w:rsidRPr="00A6293E">
        <w:rPr>
          <w:spacing w:val="-2"/>
        </w:rPr>
        <w:t>är riktade till all</w:t>
      </w:r>
      <w:r w:rsidRPr="00A6293E">
        <w:rPr>
          <w:spacing w:val="-2"/>
        </w:rPr>
        <w:softHyphen/>
        <w:t>mänheten och avsedda att tas emot med tekniska hjälpmedel.</w:t>
      </w:r>
    </w:p>
    <w:p w14:paraId="4D632A48" w14:textId="77777777" w:rsidR="00D85371" w:rsidRDefault="00D85371" w:rsidP="00D85371">
      <w:pPr>
        <w:pStyle w:val="Brdtextmedindrag"/>
      </w:pPr>
      <w:r w:rsidRPr="00A6293E">
        <w:t>Bestämmelser om radioutrustning finns i radioutrustningslagen (2016:392).</w:t>
      </w:r>
    </w:p>
    <w:p w14:paraId="7059DA74" w14:textId="77777777" w:rsidR="00D85371" w:rsidRDefault="00D85371" w:rsidP="00D85371">
      <w:pPr>
        <w:pStyle w:val="Brdtextmedindrag"/>
        <w:ind w:firstLine="0"/>
      </w:pPr>
    </w:p>
    <w:p w14:paraId="421E8D3A" w14:textId="77777777" w:rsidR="00D85371" w:rsidRDefault="00D85371" w:rsidP="00D85371">
      <w:pPr>
        <w:pStyle w:val="Brdtextmedindrag"/>
        <w:ind w:firstLine="0"/>
      </w:pPr>
      <w:r>
        <w:rPr>
          <w:b/>
        </w:rPr>
        <w:t>5 §</w:t>
      </w:r>
      <w:r w:rsidRPr="00A6293E">
        <w:t>    </w:t>
      </w:r>
      <w:r>
        <w:t>Bestämmelser om behandling av personuppgifter finns, förutom i 8 och 9 kap. i denna lag, i Europaparlamentets och rådets förordning (EU) 2016/679 av den 27 april 2016 om skydd för fysiska personer med av</w:t>
      </w:r>
      <w:r>
        <w:softHyphen/>
        <w:t>seende på behandling av personuppgifter och om det fria flödet av sådana uppgifter och om upphävande av direktiv 95/46/EG (allmän data</w:t>
      </w:r>
      <w:r>
        <w:softHyphen/>
        <w:t>skydds</w:t>
      </w:r>
      <w:r>
        <w:softHyphen/>
      </w:r>
      <w:r>
        <w:lastRenderedPageBreak/>
        <w:t>förordning), i denna lag benämnd EU:s dataskyddsförordning, och i lagen (2018:218) med kompletterande bestämmelser till EU:s data</w:t>
      </w:r>
      <w:r>
        <w:softHyphen/>
        <w:t>skydds</w:t>
      </w:r>
      <w:r>
        <w:softHyphen/>
        <w:t>förordning samt i före</w:t>
      </w:r>
      <w:r>
        <w:softHyphen/>
        <w:t>skrifter som har meddelats i anslutning till den lagen.</w:t>
      </w:r>
    </w:p>
    <w:p w14:paraId="291CB1EE" w14:textId="77777777" w:rsidR="00D85371" w:rsidRDefault="00D85371" w:rsidP="00714025">
      <w:pPr>
        <w:pStyle w:val="Brdtextmedindrag"/>
      </w:pPr>
      <w:r>
        <w:t xml:space="preserve">Bestämmelserna </w:t>
      </w:r>
      <w:bookmarkStart w:id="17" w:name="_Hlk90643299"/>
      <w:r>
        <w:t xml:space="preserve">i EU:s dataskyddsförordning </w:t>
      </w:r>
      <w:bookmarkEnd w:id="17"/>
      <w:r>
        <w:t xml:space="preserve">om </w:t>
      </w:r>
      <w:bookmarkStart w:id="18" w:name="_Hlk90643278"/>
      <w:r>
        <w:t>rättelse, radering, begränsning och skadestånd</w:t>
      </w:r>
      <w:bookmarkEnd w:id="18"/>
      <w:r>
        <w:t xml:space="preserve"> gäller även vid behandling av personuppgifter enligt denna lag.</w:t>
      </w:r>
    </w:p>
    <w:p w14:paraId="4CE2B25B" w14:textId="77777777" w:rsidR="00D85371" w:rsidRDefault="00D85371" w:rsidP="00714025">
      <w:pPr>
        <w:pStyle w:val="Rubrik4utannumrering"/>
      </w:pPr>
      <w:r>
        <w:t>Regleringsmyndighet och tillsynsmyndighet</w:t>
      </w:r>
    </w:p>
    <w:p w14:paraId="2FE11E0F" w14:textId="77777777" w:rsidR="00D85371" w:rsidRDefault="00D85371" w:rsidP="00714025">
      <w:pPr>
        <w:pStyle w:val="Brdtextmedindrag"/>
        <w:ind w:firstLine="0"/>
        <w:rPr>
          <w:rFonts w:eastAsiaTheme="minorHAnsi"/>
        </w:rPr>
      </w:pPr>
      <w:r>
        <w:rPr>
          <w:b/>
        </w:rPr>
        <w:t>6 §</w:t>
      </w:r>
      <w:r w:rsidRPr="00A6293E">
        <w:t>    </w:t>
      </w:r>
      <w:r>
        <w:rPr>
          <w:spacing w:val="-2"/>
        </w:rPr>
        <w:t>R</w:t>
      </w:r>
      <w:r w:rsidRPr="00A6293E">
        <w:rPr>
          <w:spacing w:val="-2"/>
        </w:rPr>
        <w:t>egeringen bestämmer</w:t>
      </w:r>
      <w:r>
        <w:rPr>
          <w:spacing w:val="-2"/>
        </w:rPr>
        <w:t xml:space="preserve"> vilken myndighet som ska vara reglerings</w:t>
      </w:r>
      <w:r>
        <w:rPr>
          <w:spacing w:val="-2"/>
        </w:rPr>
        <w:softHyphen/>
        <w:t>myn</w:t>
      </w:r>
      <w:r>
        <w:rPr>
          <w:spacing w:val="-2"/>
        </w:rPr>
        <w:softHyphen/>
        <w:t>dig</w:t>
      </w:r>
      <w:r>
        <w:rPr>
          <w:spacing w:val="-2"/>
        </w:rPr>
        <w:softHyphen/>
        <w:t>het respektive tillsynsmyndighet enligt denna lag.</w:t>
      </w:r>
    </w:p>
    <w:p w14:paraId="6A4AE67C" w14:textId="77777777" w:rsidR="00D85371" w:rsidRPr="00A6293E" w:rsidRDefault="00D85371" w:rsidP="00714025">
      <w:pPr>
        <w:pStyle w:val="Rubrik4utannumrering"/>
      </w:pPr>
      <w:r>
        <w:t>Ord och u</w:t>
      </w:r>
      <w:r w:rsidRPr="00A6293E">
        <w:t xml:space="preserve">ttryck i </w:t>
      </w:r>
      <w:r w:rsidRPr="00691432">
        <w:t>lagen</w:t>
      </w:r>
    </w:p>
    <w:p w14:paraId="5679165C" w14:textId="77777777" w:rsidR="00D85371" w:rsidRPr="00A6293E" w:rsidRDefault="00D85371" w:rsidP="00714025">
      <w:pPr>
        <w:pStyle w:val="Brdtext"/>
      </w:pPr>
      <w:r>
        <w:rPr>
          <w:b/>
        </w:rPr>
        <w:t>7 §</w:t>
      </w:r>
      <w:r w:rsidRPr="00A6293E">
        <w:t>    I lag</w:t>
      </w:r>
      <w:r>
        <w:t>en</w:t>
      </w:r>
      <w:r w:rsidRPr="00A6293E">
        <w:t xml:space="preserve"> avses med</w:t>
      </w:r>
    </w:p>
    <w:p w14:paraId="7E5BB62A" w14:textId="77777777" w:rsidR="00D85371" w:rsidRPr="00A6293E" w:rsidRDefault="00D85371" w:rsidP="00714025">
      <w:pPr>
        <w:pStyle w:val="Brdtextmedindrag"/>
      </w:pPr>
      <w:r w:rsidRPr="00A6293E">
        <w:rPr>
          <w:i/>
        </w:rPr>
        <w:t>abonnent</w:t>
      </w:r>
      <w:r w:rsidRPr="00A6293E">
        <w:t>:</w:t>
      </w:r>
      <w:r>
        <w:t> </w:t>
      </w:r>
      <w:r w:rsidRPr="00A6293E">
        <w:t xml:space="preserve">den som har ingått avtal med en </w:t>
      </w:r>
      <w:r>
        <w:t>tillhandahållare</w:t>
      </w:r>
      <w:r w:rsidRPr="00A6293E">
        <w:t xml:space="preserve"> av allmänt till</w:t>
      </w:r>
      <w:r w:rsidRPr="00A6293E">
        <w:softHyphen/>
        <w:t>gängliga elektroniska kommunikationstjänster om tillhandahållande av så</w:t>
      </w:r>
      <w:r w:rsidRPr="00A6293E">
        <w:softHyphen/>
        <w:t>dana tjänster,</w:t>
      </w:r>
    </w:p>
    <w:p w14:paraId="1F6854EF" w14:textId="77777777" w:rsidR="00D85371" w:rsidRPr="00A6293E" w:rsidRDefault="00D85371" w:rsidP="00714025">
      <w:pPr>
        <w:pStyle w:val="Brdtextmedindrag"/>
      </w:pPr>
      <w:r w:rsidRPr="00A6293E">
        <w:rPr>
          <w:i/>
        </w:rPr>
        <w:t>allmänt elektroniskt kommunikationsnät</w:t>
      </w:r>
      <w:r w:rsidRPr="00A6293E">
        <w:t>:</w:t>
      </w:r>
      <w:r>
        <w:t xml:space="preserve"> ett </w:t>
      </w:r>
      <w:r w:rsidRPr="00A6293E">
        <w:t>elektroniskt kommu</w:t>
      </w:r>
      <w:r>
        <w:softHyphen/>
      </w:r>
      <w:r w:rsidRPr="00A6293E">
        <w:t>ni</w:t>
      </w:r>
      <w:r>
        <w:softHyphen/>
      </w:r>
      <w:r w:rsidRPr="00A6293E">
        <w:t>ka</w:t>
      </w:r>
      <w:r>
        <w:softHyphen/>
      </w:r>
      <w:r w:rsidRPr="00A6293E">
        <w:t>tions</w:t>
      </w:r>
      <w:r w:rsidRPr="00A6293E">
        <w:softHyphen/>
        <w:t>nät som helt eller huvudsakligen används för att tillhandahålla allmänt tillgängliga elektroniska kommunikationstjänster och som stöder informa</w:t>
      </w:r>
      <w:r w:rsidRPr="00A6293E">
        <w:softHyphen/>
        <w:t>tionsöverföring mellan nätanslutningspunkter,</w:t>
      </w:r>
    </w:p>
    <w:p w14:paraId="008F090E" w14:textId="77777777" w:rsidR="00D85371" w:rsidRPr="00A6293E" w:rsidRDefault="00D85371" w:rsidP="00714025">
      <w:pPr>
        <w:pStyle w:val="Brdtextmedindrag"/>
      </w:pPr>
      <w:r w:rsidRPr="00A6293E">
        <w:rPr>
          <w:i/>
        </w:rPr>
        <w:t>användare</w:t>
      </w:r>
      <w:r w:rsidRPr="00A6293E">
        <w:t>:</w:t>
      </w:r>
      <w:r>
        <w:t> </w:t>
      </w:r>
      <w:r w:rsidRPr="00A6293E">
        <w:t>den som använder eller efterfrågar en allmänt tillgänglig elektro</w:t>
      </w:r>
      <w:r w:rsidRPr="00A6293E">
        <w:softHyphen/>
        <w:t>nisk kommunikationstjänst,</w:t>
      </w:r>
    </w:p>
    <w:p w14:paraId="0A5B025B" w14:textId="77777777" w:rsidR="00D85371" w:rsidRPr="00A6293E" w:rsidRDefault="00D85371" w:rsidP="00714025">
      <w:pPr>
        <w:pStyle w:val="Brdtextmedindrag"/>
      </w:pPr>
      <w:r>
        <w:rPr>
          <w:i/>
        </w:rPr>
        <w:t>Berec</w:t>
      </w:r>
      <w:r>
        <w:t>: Organet för europeiska regleringsmyndigheter för elektronisk kommunikation,</w:t>
      </w:r>
    </w:p>
    <w:p w14:paraId="60760D3D" w14:textId="77777777" w:rsidR="00D85371" w:rsidRPr="00A6293E" w:rsidRDefault="00D85371" w:rsidP="00714025">
      <w:pPr>
        <w:pStyle w:val="Brdtextmedindrag"/>
      </w:pPr>
      <w:r w:rsidRPr="00A6293E">
        <w:rPr>
          <w:i/>
        </w:rPr>
        <w:t>elektronisk kommunikationstjänst</w:t>
      </w:r>
      <w:r w:rsidRPr="00A6293E">
        <w:t>:</w:t>
      </w:r>
      <w:r>
        <w:t xml:space="preserve"> en </w:t>
      </w:r>
      <w:r w:rsidRPr="00A6293E">
        <w:t xml:space="preserve">tjänst som vanligen tillhandahålls mot ersättning </w:t>
      </w:r>
      <w:r>
        <w:t>via</w:t>
      </w:r>
      <w:r w:rsidRPr="00A6293E">
        <w:t xml:space="preserve"> elektroniska kommunikationsnät och som</w:t>
      </w:r>
      <w:r>
        <w:t xml:space="preserve"> –</w:t>
      </w:r>
      <w:r w:rsidRPr="00A6293E">
        <w:t xml:space="preserve"> med undan</w:t>
      </w:r>
      <w:r>
        <w:softHyphen/>
      </w:r>
      <w:r w:rsidRPr="00A6293E">
        <w:t xml:space="preserve">tag för </w:t>
      </w:r>
      <w:r>
        <w:t xml:space="preserve">dels </w:t>
      </w:r>
      <w:r w:rsidRPr="00A6293E">
        <w:t xml:space="preserve">tjänster i form av tillhandahållande av innehåll som överförs med hjälp av elektroniska kommunikationsnät och </w:t>
      </w:r>
      <w:r>
        <w:t xml:space="preserve">elektroniska </w:t>
      </w:r>
      <w:r w:rsidRPr="00A6293E">
        <w:t>kommuni</w:t>
      </w:r>
      <w:r>
        <w:softHyphen/>
      </w:r>
      <w:r w:rsidRPr="00A6293E">
        <w:t>ka</w:t>
      </w:r>
      <w:r>
        <w:softHyphen/>
      </w:r>
      <w:r w:rsidRPr="00A6293E">
        <w:t>tions</w:t>
      </w:r>
      <w:r>
        <w:softHyphen/>
      </w:r>
      <w:r w:rsidRPr="00A6293E">
        <w:t>tjänster</w:t>
      </w:r>
      <w:r>
        <w:t>,</w:t>
      </w:r>
      <w:r w:rsidRPr="00A6293E">
        <w:t xml:space="preserve"> </w:t>
      </w:r>
      <w:r>
        <w:t>dels tjänster som innebär</w:t>
      </w:r>
      <w:r w:rsidRPr="00A6293E">
        <w:t xml:space="preserve"> ut</w:t>
      </w:r>
      <w:r w:rsidRPr="00A6293E">
        <w:softHyphen/>
        <w:t>övande av redaktionellt ansvar över sådant innehåll</w:t>
      </w:r>
      <w:r>
        <w:t xml:space="preserve"> –</w:t>
      </w:r>
      <w:r w:rsidRPr="00A6293E">
        <w:t xml:space="preserve"> </w:t>
      </w:r>
      <w:r>
        <w:t>är</w:t>
      </w:r>
      <w:r w:rsidRPr="00A6293E">
        <w:t xml:space="preserve"> en</w:t>
      </w:r>
    </w:p>
    <w:p w14:paraId="2BE6BAA2" w14:textId="0FAFBA07" w:rsidR="00D85371" w:rsidRPr="00A6293E" w:rsidRDefault="00D85371" w:rsidP="00714025">
      <w:pPr>
        <w:pStyle w:val="Brdtextmedindrag"/>
      </w:pPr>
      <w:r w:rsidRPr="00A6293E">
        <w:t>1. internetanslutningstjänst enligt artikel 2.2 i Europaparlamentets och rådets förordning (EU) 2015/2120 av den 25</w:t>
      </w:r>
      <w:r>
        <w:t xml:space="preserve"> </w:t>
      </w:r>
      <w:r w:rsidRPr="00A6293E">
        <w:t>november</w:t>
      </w:r>
      <w:r>
        <w:t xml:space="preserve"> </w:t>
      </w:r>
      <w:r w:rsidRPr="00A6293E">
        <w:t xml:space="preserve">2015 om </w:t>
      </w:r>
      <w:r w:rsidRPr="004E4ACB">
        <w:t>åtgärder rörande en öppen internetanslutning och slutkundsavgifter för reglerad kom</w:t>
      </w:r>
      <w:r>
        <w:softHyphen/>
      </w:r>
      <w:r w:rsidRPr="004E4ACB">
        <w:t>mu</w:t>
      </w:r>
      <w:r>
        <w:softHyphen/>
      </w:r>
      <w:r w:rsidRPr="004E4ACB">
        <w:t>nikation inom EU och om ändring av direktiv 2002/22/EG och förordning (EU) nr 531/2012</w:t>
      </w:r>
      <w:r w:rsidRPr="00A6293E">
        <w:t>,</w:t>
      </w:r>
    </w:p>
    <w:p w14:paraId="4D92B65D" w14:textId="77777777" w:rsidR="00D85371" w:rsidRPr="00A6293E" w:rsidRDefault="00D85371" w:rsidP="00714025">
      <w:pPr>
        <w:pStyle w:val="Brdtextmedindrag"/>
      </w:pPr>
      <w:r w:rsidRPr="00A6293E">
        <w:t>2. interpersonell kommunikationstjänst, eller</w:t>
      </w:r>
    </w:p>
    <w:p w14:paraId="106ADBA4" w14:textId="77777777" w:rsidR="00D85371" w:rsidRPr="00A6293E" w:rsidRDefault="00D85371" w:rsidP="00714025">
      <w:pPr>
        <w:pStyle w:val="Brdtextmedindrag"/>
      </w:pPr>
      <w:r w:rsidRPr="00A6293E">
        <w:t xml:space="preserve">3. tjänst som utgörs helt eller huvudsakligen av överföring av signaler, </w:t>
      </w:r>
      <w:r w:rsidRPr="00A6293E">
        <w:rPr>
          <w:spacing w:val="-2"/>
        </w:rPr>
        <w:t>såsom överföringstjänster som används för tillhandahållande av maskin</w:t>
      </w:r>
      <w:r>
        <w:rPr>
          <w:spacing w:val="-2"/>
        </w:rPr>
        <w:t>-</w:t>
      </w:r>
      <w:r w:rsidRPr="00A6293E">
        <w:rPr>
          <w:spacing w:val="-2"/>
        </w:rPr>
        <w:t>till</w:t>
      </w:r>
      <w:r>
        <w:rPr>
          <w:spacing w:val="-2"/>
        </w:rPr>
        <w:t>-</w:t>
      </w:r>
      <w:r w:rsidRPr="00A6293E">
        <w:t>maskin-tjänster eller för rundradio,</w:t>
      </w:r>
    </w:p>
    <w:p w14:paraId="6E78CB7D" w14:textId="77777777" w:rsidR="00D85371" w:rsidRDefault="00D85371" w:rsidP="00714025">
      <w:pPr>
        <w:pStyle w:val="Brdtextmedindrag"/>
      </w:pPr>
      <w:r w:rsidRPr="00A6293E">
        <w:rPr>
          <w:i/>
        </w:rPr>
        <w:t>elektroniskt kommunikationsnät</w:t>
      </w:r>
      <w:r w:rsidRPr="00A6293E">
        <w:t>:</w:t>
      </w:r>
      <w:r>
        <w:t xml:space="preserve"> ett </w:t>
      </w:r>
      <w:r w:rsidRPr="00A6293E">
        <w:t>system för överföring och i tillämp</w:t>
      </w:r>
      <w:r>
        <w:softHyphen/>
      </w:r>
      <w:r w:rsidRPr="00A6293E">
        <w:t>liga fall utrustning för koppling eller dirigering samt passiva nätdelar och andra resurser som medger överföring av signaler, via tråd eller radio</w:t>
      </w:r>
      <w:r>
        <w:softHyphen/>
      </w:r>
      <w:r w:rsidRPr="00A6293E">
        <w:t>vågor, på optisk väg eller via andra elektromagnetiska överföringsmedier</w:t>
      </w:r>
      <w:r>
        <w:t>,</w:t>
      </w:r>
      <w:r w:rsidRPr="00A6293E">
        <w:t xml:space="preserve"> oberoende av vilken typ av information som överförs,</w:t>
      </w:r>
    </w:p>
    <w:p w14:paraId="2B235AFF" w14:textId="77777777" w:rsidR="00D85371" w:rsidRDefault="00D85371" w:rsidP="00714025">
      <w:pPr>
        <w:pStyle w:val="Brdtextmedindrag"/>
      </w:pPr>
      <w:r w:rsidRPr="00E8052A">
        <w:rPr>
          <w:i/>
          <w:iCs/>
        </w:rPr>
        <w:t>elektroniskt meddelande</w:t>
      </w:r>
      <w:r w:rsidRPr="00E8052A">
        <w:t>:</w:t>
      </w:r>
      <w:r>
        <w:t> </w:t>
      </w:r>
      <w:r w:rsidRPr="00E8052A">
        <w:t>all information som utbyts eller överförs mellan ett begränsat antal parter genom en allmänt tillgänglig elektronisk kommunikationstjänst, utom information som överförs som del av sänd</w:t>
      </w:r>
      <w:r>
        <w:softHyphen/>
      </w:r>
      <w:r w:rsidRPr="00E8052A">
        <w:t xml:space="preserve">ningar av ljudradio- och tv-program som är riktade till allmänheten via ett </w:t>
      </w:r>
      <w:r w:rsidRPr="00E8052A">
        <w:lastRenderedPageBreak/>
        <w:t xml:space="preserve">elektroniskt kommunikationsnät om </w:t>
      </w:r>
      <w:r>
        <w:t xml:space="preserve">inte </w:t>
      </w:r>
      <w:r w:rsidRPr="00E8052A">
        <w:t>denna information kan sättas i samband med den enskilda abonnenten eller användaren av informationen,</w:t>
      </w:r>
    </w:p>
    <w:p w14:paraId="0666A15C" w14:textId="77777777" w:rsidR="00D85371" w:rsidRPr="00A6293E" w:rsidRDefault="00D85371" w:rsidP="00714025">
      <w:pPr>
        <w:pStyle w:val="Brdtextmedindrag"/>
      </w:pPr>
      <w:r w:rsidRPr="00A6293E">
        <w:rPr>
          <w:i/>
        </w:rPr>
        <w:t>harmoniserat frekvensutrymme</w:t>
      </w:r>
      <w:r w:rsidRPr="00A6293E">
        <w:t>:</w:t>
      </w:r>
      <w:r>
        <w:t xml:space="preserve"> ett </w:t>
      </w:r>
      <w:r w:rsidRPr="00A6293E">
        <w:t>frekvensutrymme för vilket harmo</w:t>
      </w:r>
      <w:r w:rsidRPr="00A6293E">
        <w:softHyphen/>
        <w:t>ni</w:t>
      </w:r>
      <w:r w:rsidRPr="00A6293E">
        <w:softHyphen/>
        <w:t>serade villkor för användning har fastställts i en teknisk genomförande</w:t>
      </w:r>
      <w:r w:rsidRPr="00A6293E">
        <w:softHyphen/>
        <w:t>åtgärd i enlighet med artikel 4 i Europaparla</w:t>
      </w:r>
      <w:r w:rsidRPr="00A6293E">
        <w:softHyphen/>
        <w:t>mentets och rådets beslut nr</w:t>
      </w:r>
      <w:r>
        <w:t> </w:t>
      </w:r>
      <w:r w:rsidRPr="00A6293E">
        <w:t>676/2002/EG av den 7</w:t>
      </w:r>
      <w:r>
        <w:t> </w:t>
      </w:r>
      <w:r w:rsidRPr="00A6293E">
        <w:t>mars 2002 om ett regel</w:t>
      </w:r>
      <w:r w:rsidRPr="00A6293E">
        <w:softHyphen/>
        <w:t>verk för radiospektrum</w:t>
      </w:r>
      <w:r w:rsidRPr="00A6293E">
        <w:softHyphen/>
        <w:t>poli</w:t>
      </w:r>
      <w:r w:rsidRPr="00A6293E">
        <w:softHyphen/>
        <w:t>tiken i Europeiska gemenskapen (radiospek</w:t>
      </w:r>
      <w:r w:rsidRPr="00A6293E">
        <w:softHyphen/>
        <w:t>trumbeslut),</w:t>
      </w:r>
    </w:p>
    <w:p w14:paraId="2A490D28" w14:textId="77777777" w:rsidR="00D85371" w:rsidRDefault="00D85371" w:rsidP="00714025">
      <w:pPr>
        <w:pStyle w:val="Brdtextmedindrag"/>
      </w:pPr>
      <w:r>
        <w:rPr>
          <w:i/>
        </w:rPr>
        <w:t>integritetsincident</w:t>
      </w:r>
      <w:r>
        <w:rPr>
          <w:iCs/>
        </w:rPr>
        <w:t>: en händelse som leder till oavsiktlig eller otillåten utplåning, förlust eller ändring eller otillåtet avslöjande av eller otillåten åtkomst till uppgifter som behandlas i samband med tillhandahållandet av allmänt tillgängliga elektroniska kommunikationstjänster,</w:t>
      </w:r>
    </w:p>
    <w:p w14:paraId="4F8A7CFD" w14:textId="77777777" w:rsidR="00D85371" w:rsidRDefault="00D85371" w:rsidP="00714025">
      <w:pPr>
        <w:pStyle w:val="Brdtextmedindrag"/>
        <w:rPr>
          <w:i/>
        </w:rPr>
      </w:pPr>
      <w:r w:rsidRPr="00E8052A">
        <w:rPr>
          <w:i/>
        </w:rPr>
        <w:t>internetåtkomst</w:t>
      </w:r>
      <w:r w:rsidRPr="00E8052A">
        <w:rPr>
          <w:iCs/>
        </w:rPr>
        <w:t>:</w:t>
      </w:r>
      <w:r>
        <w:rPr>
          <w:iCs/>
        </w:rPr>
        <w:t> </w:t>
      </w:r>
      <w:r w:rsidRPr="00E8052A">
        <w:rPr>
          <w:iCs/>
        </w:rPr>
        <w:t>möjlighet till överföring av ip-paket som ger använ</w:t>
      </w:r>
      <w:r>
        <w:rPr>
          <w:iCs/>
        </w:rPr>
        <w:softHyphen/>
      </w:r>
      <w:r w:rsidRPr="00E8052A">
        <w:rPr>
          <w:iCs/>
        </w:rPr>
        <w:t>daren tillgång till internet,</w:t>
      </w:r>
    </w:p>
    <w:p w14:paraId="0EE9DE5D" w14:textId="77777777" w:rsidR="00D85371" w:rsidRPr="00A6293E" w:rsidRDefault="00D85371" w:rsidP="00714025">
      <w:pPr>
        <w:pStyle w:val="Brdtextmedindrag"/>
      </w:pPr>
      <w:r w:rsidRPr="00A6293E">
        <w:rPr>
          <w:i/>
        </w:rPr>
        <w:t>interpersonell kommunikationstjänst</w:t>
      </w:r>
      <w:r w:rsidRPr="00A6293E">
        <w:t>:</w:t>
      </w:r>
      <w:r>
        <w:t xml:space="preserve"> en </w:t>
      </w:r>
      <w:r w:rsidRPr="00A6293E">
        <w:t>tjänst som vanligen tillhanda</w:t>
      </w:r>
      <w:r w:rsidRPr="00A6293E">
        <w:softHyphen/>
        <w:t xml:space="preserve">hålls mot ersättning och som möjliggör </w:t>
      </w:r>
      <w:r>
        <w:t xml:space="preserve">ett </w:t>
      </w:r>
      <w:r w:rsidRPr="00A6293E">
        <w:t>direkt interpersonellt och inter</w:t>
      </w:r>
      <w:r w:rsidRPr="00A6293E">
        <w:softHyphen/>
        <w:t>ak</w:t>
      </w:r>
      <w:r w:rsidRPr="00A6293E">
        <w:softHyphen/>
        <w:t>tivt informationsutbyte via elektroniska kommunikationsnät mellan ett be</w:t>
      </w:r>
      <w:r w:rsidRPr="00A6293E">
        <w:softHyphen/>
        <w:t>gränsat antal personer, varigenom de personer som inleder eller deltar i kommunikationen bestämmer vem eller vilka som ska vara mottagare av denna, dock inte en tjänst som möjliggör interpersonell och interaktiv kommunikation enbart som en extrafunktion av mindre betydelse som är direkt kopplad till en annan tjänst,</w:t>
      </w:r>
    </w:p>
    <w:p w14:paraId="3D045134" w14:textId="77777777" w:rsidR="00D85371" w:rsidRPr="005236F4" w:rsidRDefault="00D85371" w:rsidP="00714025">
      <w:pPr>
        <w:pStyle w:val="Brdtextmedindrag"/>
        <w:rPr>
          <w:i/>
        </w:rPr>
      </w:pPr>
      <w:r w:rsidRPr="005236F4">
        <w:rPr>
          <w:i/>
        </w:rPr>
        <w:t>lokaliseringsuppgift</w:t>
      </w:r>
      <w:r w:rsidRPr="005236F4">
        <w:t>:</w:t>
      </w:r>
    </w:p>
    <w:p w14:paraId="69AC134D" w14:textId="77777777" w:rsidR="00D85371" w:rsidRPr="005236F4" w:rsidRDefault="00D85371" w:rsidP="00714025">
      <w:pPr>
        <w:pStyle w:val="Brdtextmedindrag"/>
      </w:pPr>
      <w:r w:rsidRPr="005236F4">
        <w:t>1. </w:t>
      </w:r>
      <w:r>
        <w:t xml:space="preserve">en </w:t>
      </w:r>
      <w:r w:rsidRPr="005236F4">
        <w:t>upp</w:t>
      </w:r>
      <w:r w:rsidRPr="005236F4">
        <w:softHyphen/>
        <w:t xml:space="preserve">gift som </w:t>
      </w:r>
      <w:r>
        <w:t xml:space="preserve">behandlas </w:t>
      </w:r>
      <w:r w:rsidRPr="005236F4">
        <w:t>i ett allmänt mobilt elektroniskt kom</w:t>
      </w:r>
      <w:r>
        <w:softHyphen/>
      </w:r>
      <w:r w:rsidRPr="005236F4">
        <w:t>mu</w:t>
      </w:r>
      <w:r>
        <w:softHyphen/>
      </w:r>
      <w:r w:rsidRPr="005236F4">
        <w:t>ni</w:t>
      </w:r>
      <w:r>
        <w:softHyphen/>
      </w:r>
      <w:r w:rsidRPr="005236F4">
        <w:t>ka</w:t>
      </w:r>
      <w:r>
        <w:softHyphen/>
      </w:r>
      <w:r w:rsidRPr="005236F4">
        <w:t xml:space="preserve">tionsnät </w:t>
      </w:r>
      <w:r>
        <w:t xml:space="preserve">och som </w:t>
      </w:r>
      <w:r w:rsidRPr="005236F4">
        <w:t>anger den geografiska positionen för en slutanvändares terminal</w:t>
      </w:r>
      <w:r w:rsidRPr="005236F4">
        <w:softHyphen/>
        <w:t>utrustning,</w:t>
      </w:r>
      <w:r>
        <w:t xml:space="preserve"> eller</w:t>
      </w:r>
    </w:p>
    <w:p w14:paraId="096D61E5" w14:textId="77777777" w:rsidR="00D85371" w:rsidRDefault="00D85371" w:rsidP="00714025">
      <w:pPr>
        <w:pStyle w:val="Brdtextmedindrag"/>
        <w:rPr>
          <w:spacing w:val="-2"/>
        </w:rPr>
      </w:pPr>
      <w:r w:rsidRPr="005236F4">
        <w:t>2. </w:t>
      </w:r>
      <w:r>
        <w:rPr>
          <w:spacing w:val="-2"/>
        </w:rPr>
        <w:t xml:space="preserve">en </w:t>
      </w:r>
      <w:r w:rsidRPr="005236F4">
        <w:rPr>
          <w:spacing w:val="-2"/>
        </w:rPr>
        <w:t>uppgift i ett allmänt fast elektroniskt kommunikationsnät om nät</w:t>
      </w:r>
      <w:r>
        <w:rPr>
          <w:spacing w:val="-2"/>
        </w:rPr>
        <w:softHyphen/>
      </w:r>
      <w:r w:rsidRPr="005236F4">
        <w:rPr>
          <w:spacing w:val="-2"/>
        </w:rPr>
        <w:t>anslut</w:t>
      </w:r>
      <w:r w:rsidRPr="005236F4">
        <w:rPr>
          <w:spacing w:val="-2"/>
        </w:rPr>
        <w:softHyphen/>
        <w:t>nings</w:t>
      </w:r>
      <w:r w:rsidRPr="005236F4">
        <w:rPr>
          <w:spacing w:val="-2"/>
        </w:rPr>
        <w:softHyphen/>
        <w:t>punktens fysiska adress,</w:t>
      </w:r>
    </w:p>
    <w:p w14:paraId="44513767" w14:textId="77777777" w:rsidR="00D85371" w:rsidRPr="00A6293E" w:rsidRDefault="00D85371" w:rsidP="00714025">
      <w:pPr>
        <w:pStyle w:val="Brdtextmedindrag"/>
      </w:pPr>
      <w:r w:rsidRPr="00710677">
        <w:rPr>
          <w:i/>
          <w:iCs/>
        </w:rPr>
        <w:t>meddelandehantering</w:t>
      </w:r>
      <w:r w:rsidRPr="00710677">
        <w:t>:</w:t>
      </w:r>
      <w:r>
        <w:t> </w:t>
      </w:r>
      <w:r w:rsidRPr="00710677">
        <w:t xml:space="preserve">utbyte eller överföring av </w:t>
      </w:r>
      <w:r>
        <w:t xml:space="preserve">ett </w:t>
      </w:r>
      <w:r w:rsidRPr="00710677">
        <w:t>elektroniskt med</w:t>
      </w:r>
      <w:r>
        <w:softHyphen/>
      </w:r>
      <w:r w:rsidRPr="00710677">
        <w:t xml:space="preserve">delande som inte är </w:t>
      </w:r>
      <w:r>
        <w:t xml:space="preserve">ett </w:t>
      </w:r>
      <w:r w:rsidRPr="00710677">
        <w:t xml:space="preserve">samtal och inte heller är information som överförs som </w:t>
      </w:r>
      <w:r>
        <w:t xml:space="preserve">en </w:t>
      </w:r>
      <w:r w:rsidRPr="00710677">
        <w:t xml:space="preserve">del av sändningar av ljudradio- </w:t>
      </w:r>
      <w:r>
        <w:t>eller</w:t>
      </w:r>
      <w:r w:rsidRPr="00710677">
        <w:t xml:space="preserve"> tv-program,</w:t>
      </w:r>
    </w:p>
    <w:p w14:paraId="7AC74082" w14:textId="73F85253" w:rsidR="00D85371" w:rsidRDefault="00D85371" w:rsidP="00714025">
      <w:pPr>
        <w:pStyle w:val="Brdtextmedindrag"/>
      </w:pPr>
      <w:r w:rsidRPr="009C766F">
        <w:rPr>
          <w:i/>
        </w:rPr>
        <w:t>mikroföretag</w:t>
      </w:r>
      <w:r w:rsidRPr="009C766F">
        <w:t>:</w:t>
      </w:r>
      <w:r w:rsidRPr="009C766F">
        <w:rPr>
          <w:i/>
        </w:rPr>
        <w:t> </w:t>
      </w:r>
      <w:r w:rsidRPr="009C766F">
        <w:rPr>
          <w:iCs/>
        </w:rPr>
        <w:t xml:space="preserve">ett </w:t>
      </w:r>
      <w:r w:rsidRPr="009C766F">
        <w:t>företag som</w:t>
      </w:r>
      <w:bookmarkStart w:id="19" w:name="_Hlk90626957"/>
      <w:r w:rsidRPr="009C766F">
        <w:t>,</w:t>
      </w:r>
      <w:r>
        <w:t xml:space="preserve"> i enlighet med avdelning I i bilagan till kommissionens rekom</w:t>
      </w:r>
      <w:r>
        <w:softHyphen/>
        <w:t>mendation 2003/361/EG av den 6 maj 2003 om definitionen av mikro</w:t>
      </w:r>
      <w:r>
        <w:softHyphen/>
        <w:t xml:space="preserve">företag samt små och medelstora företag, </w:t>
      </w:r>
      <w:bookmarkEnd w:id="19"/>
      <w:r w:rsidRPr="009C766F">
        <w:t>sysselsätter färre än 10 personer och vars om</w:t>
      </w:r>
      <w:r w:rsidRPr="009C766F">
        <w:softHyphen/>
      </w:r>
      <w:r w:rsidRPr="009C766F">
        <w:rPr>
          <w:spacing w:val="-2"/>
        </w:rPr>
        <w:t>sättning eller balansomslutning inte över</w:t>
      </w:r>
      <w:r w:rsidR="00F11339">
        <w:rPr>
          <w:spacing w:val="-2"/>
        </w:rPr>
        <w:softHyphen/>
      </w:r>
      <w:r w:rsidRPr="009C766F">
        <w:rPr>
          <w:spacing w:val="-2"/>
        </w:rPr>
        <w:t>stiger 2 miljoner euro per år</w:t>
      </w:r>
      <w:r w:rsidRPr="009C766F">
        <w:t>,</w:t>
      </w:r>
    </w:p>
    <w:p w14:paraId="4902B01D" w14:textId="77777777" w:rsidR="00D85371" w:rsidRPr="00D8175D" w:rsidRDefault="00D85371" w:rsidP="00714025">
      <w:pPr>
        <w:pStyle w:val="Brdtextmedindrag"/>
        <w:rPr>
          <w:iCs/>
        </w:rPr>
      </w:pPr>
      <w:r w:rsidRPr="00D8175D">
        <w:rPr>
          <w:i/>
        </w:rPr>
        <w:t>misslyckad uppringning</w:t>
      </w:r>
      <w:r w:rsidRPr="00D8175D">
        <w:rPr>
          <w:iCs/>
        </w:rPr>
        <w:t>:</w:t>
      </w:r>
      <w:r>
        <w:rPr>
          <w:iCs/>
        </w:rPr>
        <w:t xml:space="preserve"> en </w:t>
      </w:r>
      <w:r w:rsidRPr="00D8175D">
        <w:rPr>
          <w:iCs/>
        </w:rPr>
        <w:t>uppringning som kopplas fram utan att nå en mottagare,</w:t>
      </w:r>
    </w:p>
    <w:p w14:paraId="072B302A" w14:textId="63804EF2" w:rsidR="00D85371" w:rsidRPr="00A6293E" w:rsidRDefault="00D85371" w:rsidP="00714025">
      <w:pPr>
        <w:pStyle w:val="Brdtextmedindrag"/>
      </w:pPr>
      <w:r w:rsidRPr="00A6293E">
        <w:rPr>
          <w:i/>
        </w:rPr>
        <w:t>nummerbaserad interpersonell kommunikationstjänst</w:t>
      </w:r>
      <w:r w:rsidRPr="00A6293E">
        <w:t>:</w:t>
      </w:r>
      <w:r>
        <w:t xml:space="preserve"> en </w:t>
      </w:r>
      <w:r w:rsidRPr="00A6293E">
        <w:t>interpersonell kom</w:t>
      </w:r>
      <w:r>
        <w:softHyphen/>
      </w:r>
      <w:r w:rsidRPr="00A6293E">
        <w:t xml:space="preserve">munikationstjänst som </w:t>
      </w:r>
      <w:r>
        <w:t xml:space="preserve">etablerar en förbindelse till </w:t>
      </w:r>
      <w:r w:rsidRPr="00A6293E">
        <w:t>nummer i natio</w:t>
      </w:r>
      <w:r>
        <w:softHyphen/>
      </w:r>
      <w:r w:rsidRPr="00A6293E">
        <w:t>nella eller internatio</w:t>
      </w:r>
      <w:r w:rsidRPr="00A6293E">
        <w:softHyphen/>
        <w:t>nella nummerplaner eller som möjliggör kommunika</w:t>
      </w:r>
      <w:r>
        <w:softHyphen/>
      </w:r>
      <w:r w:rsidRPr="00A6293E">
        <w:t xml:space="preserve">tion med </w:t>
      </w:r>
      <w:r>
        <w:t xml:space="preserve">sådana </w:t>
      </w:r>
      <w:r w:rsidRPr="00A6293E">
        <w:t>nummer,</w:t>
      </w:r>
    </w:p>
    <w:p w14:paraId="1EE376C1" w14:textId="77777777" w:rsidR="00D85371" w:rsidRPr="00A6293E" w:rsidRDefault="00D85371" w:rsidP="00714025">
      <w:pPr>
        <w:pStyle w:val="Brdtextmedindrag"/>
      </w:pPr>
      <w:r w:rsidRPr="00A6293E">
        <w:rPr>
          <w:i/>
        </w:rPr>
        <w:t>nummeroberoende interpersonell kommunikationstjänst</w:t>
      </w:r>
      <w:r w:rsidRPr="00A6293E">
        <w:t>:</w:t>
      </w:r>
      <w:r>
        <w:t xml:space="preserve"> en </w:t>
      </w:r>
      <w:r w:rsidRPr="00A6293E">
        <w:t>inter</w:t>
      </w:r>
      <w:r>
        <w:softHyphen/>
      </w:r>
      <w:r w:rsidRPr="00A6293E">
        <w:t>perso</w:t>
      </w:r>
      <w:r>
        <w:softHyphen/>
      </w:r>
      <w:r w:rsidRPr="00A6293E">
        <w:rPr>
          <w:spacing w:val="-3"/>
        </w:rPr>
        <w:t xml:space="preserve">nell kommunikationstjänst som </w:t>
      </w:r>
      <w:r>
        <w:rPr>
          <w:spacing w:val="-3"/>
        </w:rPr>
        <w:t>varken</w:t>
      </w:r>
      <w:r w:rsidRPr="00F673EF">
        <w:rPr>
          <w:spacing w:val="-3"/>
        </w:rPr>
        <w:t xml:space="preserve"> </w:t>
      </w:r>
      <w:r>
        <w:rPr>
          <w:spacing w:val="-3"/>
        </w:rPr>
        <w:t xml:space="preserve">etablerar en förbindelse till </w:t>
      </w:r>
      <w:r w:rsidRPr="00F673EF">
        <w:rPr>
          <w:spacing w:val="-3"/>
        </w:rPr>
        <w:t>nummer i nation</w:t>
      </w:r>
      <w:r>
        <w:rPr>
          <w:spacing w:val="-3"/>
        </w:rPr>
        <w:softHyphen/>
      </w:r>
      <w:r w:rsidRPr="00F673EF">
        <w:rPr>
          <w:spacing w:val="-3"/>
        </w:rPr>
        <w:t>ella eller inter</w:t>
      </w:r>
      <w:r w:rsidRPr="00F673EF">
        <w:rPr>
          <w:spacing w:val="-3"/>
        </w:rPr>
        <w:softHyphen/>
      </w:r>
      <w:r w:rsidRPr="00F673EF">
        <w:t>nationella nummerplaner eller möjliggör</w:t>
      </w:r>
      <w:r w:rsidRPr="00A6293E">
        <w:t xml:space="preserve"> kommuni</w:t>
      </w:r>
      <w:r>
        <w:softHyphen/>
      </w:r>
      <w:r w:rsidRPr="00A6293E">
        <w:t>k</w:t>
      </w:r>
      <w:r>
        <w:softHyphen/>
      </w:r>
      <w:r w:rsidRPr="00A6293E">
        <w:t>a</w:t>
      </w:r>
      <w:r>
        <w:softHyphen/>
      </w:r>
      <w:r w:rsidRPr="00A6293E">
        <w:t xml:space="preserve">tion med </w:t>
      </w:r>
      <w:r>
        <w:t xml:space="preserve">sådana </w:t>
      </w:r>
      <w:r w:rsidRPr="00A6293E">
        <w:t>nummer,</w:t>
      </w:r>
    </w:p>
    <w:p w14:paraId="174F8622" w14:textId="77777777" w:rsidR="00D85371" w:rsidRPr="00A6293E" w:rsidRDefault="00D85371" w:rsidP="00714025">
      <w:pPr>
        <w:pStyle w:val="Brdtextmedindrag"/>
      </w:pPr>
      <w:r w:rsidRPr="00A6293E">
        <w:rPr>
          <w:i/>
        </w:rPr>
        <w:t>nätanslutningspunkt</w:t>
      </w:r>
      <w:r w:rsidRPr="00A6293E">
        <w:t>:</w:t>
      </w:r>
      <w:r>
        <w:t xml:space="preserve"> en </w:t>
      </w:r>
      <w:r w:rsidRPr="00A6293E">
        <w:rPr>
          <w:spacing w:val="-2"/>
        </w:rPr>
        <w:t>fysisk punkt vid vilken en slutanvändare ansluts till</w:t>
      </w:r>
      <w:r w:rsidRPr="00A6293E">
        <w:t xml:space="preserve"> ett allmänt elektroniskt kommunikationsnät,</w:t>
      </w:r>
    </w:p>
    <w:p w14:paraId="60D98CC8" w14:textId="77777777" w:rsidR="00D85371" w:rsidRPr="00AA40CC" w:rsidRDefault="00D85371" w:rsidP="00714025">
      <w:pPr>
        <w:pStyle w:val="Brdtextmedindrag"/>
      </w:pPr>
      <w:r>
        <w:rPr>
          <w:i/>
        </w:rPr>
        <w:t>nät med mycket hög kapacitet</w:t>
      </w:r>
      <w:r w:rsidRPr="00636683">
        <w:t>:</w:t>
      </w:r>
      <w:r>
        <w:t> ett elektroniskt kommunikationsnät som helt består av fiberoptik åtminstone fram till slutanvändarnas lokaler eller en basstation eller ett elektroniskt kommunikationsnät som kan erbjuda liknande nätprestanda under normala hög</w:t>
      </w:r>
      <w:r>
        <w:softHyphen/>
        <w:t>trafik</w:t>
      </w:r>
      <w:r>
        <w:softHyphen/>
        <w:t>förhållanden,</w:t>
      </w:r>
    </w:p>
    <w:p w14:paraId="14FACAF9" w14:textId="77777777" w:rsidR="00D85371" w:rsidRPr="00A6293E" w:rsidRDefault="00D85371" w:rsidP="00714025">
      <w:pPr>
        <w:pStyle w:val="Brdtextmedindrag"/>
      </w:pPr>
      <w:r w:rsidRPr="00A6293E">
        <w:rPr>
          <w:i/>
        </w:rPr>
        <w:lastRenderedPageBreak/>
        <w:t>nödkommunikation</w:t>
      </w:r>
      <w:r w:rsidRPr="00A6293E">
        <w:t>:</w:t>
      </w:r>
      <w:r>
        <w:t> </w:t>
      </w:r>
      <w:r w:rsidRPr="00A6293E">
        <w:t>kommunikation med samhällets alarmeringstjänst genom en interpersonell kommunikationstjänst,</w:t>
      </w:r>
    </w:p>
    <w:p w14:paraId="74495EA9" w14:textId="77777777" w:rsidR="00D85371" w:rsidRDefault="00D85371" w:rsidP="00714025">
      <w:pPr>
        <w:pStyle w:val="Brdtextmedindrag"/>
      </w:pPr>
      <w:r w:rsidRPr="00A6293E">
        <w:rPr>
          <w:i/>
        </w:rPr>
        <w:t>operatör</w:t>
      </w:r>
      <w:r w:rsidRPr="00A6293E">
        <w:t>:</w:t>
      </w:r>
      <w:r>
        <w:t> </w:t>
      </w:r>
      <w:r w:rsidRPr="00A6293E">
        <w:rPr>
          <w:spacing w:val="-2"/>
        </w:rPr>
        <w:t xml:space="preserve">den som tillhandahåller eller </w:t>
      </w:r>
      <w:r>
        <w:rPr>
          <w:spacing w:val="-2"/>
        </w:rPr>
        <w:t xml:space="preserve">avser att tillhandahålla </w:t>
      </w:r>
      <w:r w:rsidRPr="00A6293E">
        <w:rPr>
          <w:spacing w:val="-2"/>
        </w:rPr>
        <w:t>ett allmänt elektroniskt kommunikationsnät eller en till</w:t>
      </w:r>
      <w:r w:rsidRPr="00A6293E">
        <w:rPr>
          <w:spacing w:val="-2"/>
        </w:rPr>
        <w:softHyphen/>
      </w:r>
      <w:r w:rsidRPr="00A6293E">
        <w:t>hörande facilitet,</w:t>
      </w:r>
    </w:p>
    <w:p w14:paraId="3DC1800B" w14:textId="0FAB463F" w:rsidR="00D85371" w:rsidRDefault="00D85371" w:rsidP="00714025">
      <w:pPr>
        <w:pStyle w:val="Brdtextmedindrag"/>
      </w:pPr>
      <w:r w:rsidRPr="00E92033">
        <w:rPr>
          <w:i/>
          <w:iCs/>
        </w:rPr>
        <w:t>operatörslås</w:t>
      </w:r>
      <w:r>
        <w:t>: </w:t>
      </w:r>
      <w:r w:rsidRPr="00A6293E">
        <w:t>sådana begränsningar när det gäller använd</w:t>
      </w:r>
      <w:r w:rsidRPr="00A6293E">
        <w:softHyphen/>
        <w:t>ning</w:t>
      </w:r>
      <w:r w:rsidRPr="00A6293E">
        <w:softHyphen/>
        <w:t>en av ter</w:t>
      </w:r>
      <w:r w:rsidR="00F11339">
        <w:softHyphen/>
      </w:r>
      <w:r w:rsidRPr="00A6293E">
        <w:t>minal</w:t>
      </w:r>
      <w:r>
        <w:softHyphen/>
      </w:r>
      <w:r w:rsidRPr="00A6293E">
        <w:t>utrustning som en tillhandahållare har infört eller låtit införa för att hindra att utrustningen används för nyttjande av andra tillhanda</w:t>
      </w:r>
      <w:r w:rsidRPr="00A6293E">
        <w:softHyphen/>
        <w:t>hållares elektroniska kommunikationstjänster</w:t>
      </w:r>
      <w:r>
        <w:t>,</w:t>
      </w:r>
    </w:p>
    <w:p w14:paraId="4359E935" w14:textId="77777777" w:rsidR="00D85371" w:rsidRPr="00A6293E" w:rsidRDefault="00D85371" w:rsidP="00714025">
      <w:pPr>
        <w:pStyle w:val="Brdtextmedindrag"/>
      </w:pPr>
      <w:r w:rsidRPr="00A6293E">
        <w:rPr>
          <w:i/>
        </w:rPr>
        <w:t>radioanläggning</w:t>
      </w:r>
      <w:r w:rsidRPr="00A6293E">
        <w:t>:</w:t>
      </w:r>
      <w:r>
        <w:t xml:space="preserve"> en </w:t>
      </w:r>
      <w:r w:rsidRPr="00A6293E">
        <w:t>anordning som möjliggör radiokommunikation eller bestämning av position, hastighet eller andra kännetecken hos ett föremål genom sändning av radiovågor (radiosändare) eller mottagning av radio</w:t>
      </w:r>
      <w:r w:rsidRPr="00A6293E">
        <w:softHyphen/>
        <w:t>vågor (radiomottagare),</w:t>
      </w:r>
    </w:p>
    <w:p w14:paraId="6B546D78" w14:textId="77777777" w:rsidR="00D85371" w:rsidRPr="00A6293E" w:rsidRDefault="00D85371" w:rsidP="00714025">
      <w:pPr>
        <w:pStyle w:val="Brdtextmedindrag"/>
      </w:pPr>
      <w:r w:rsidRPr="00A6293E">
        <w:rPr>
          <w:i/>
        </w:rPr>
        <w:t>radiokommunikation</w:t>
      </w:r>
      <w:r w:rsidRPr="00A6293E">
        <w:t>:</w:t>
      </w:r>
      <w:r>
        <w:t> </w:t>
      </w:r>
      <w:r w:rsidRPr="00A6293E">
        <w:rPr>
          <w:spacing w:val="-2"/>
        </w:rPr>
        <w:t>överföring, utsändning eller mottagning av tecken,</w:t>
      </w:r>
      <w:r w:rsidRPr="00A6293E">
        <w:t xml:space="preserve"> signaler, skrift, bilder, ljud eller meddelanden av varje slag med hjälp av radiovågor,</w:t>
      </w:r>
    </w:p>
    <w:p w14:paraId="20F87EEB" w14:textId="77777777" w:rsidR="00D85371" w:rsidRPr="00A6293E" w:rsidRDefault="00D85371" w:rsidP="00714025">
      <w:pPr>
        <w:pStyle w:val="Brdtextmedindrag"/>
      </w:pPr>
      <w:r w:rsidRPr="00A6293E">
        <w:rPr>
          <w:i/>
        </w:rPr>
        <w:t>radiovågor</w:t>
      </w:r>
      <w:r w:rsidRPr="00A6293E">
        <w:t>:</w:t>
      </w:r>
      <w:r>
        <w:t> </w:t>
      </w:r>
      <w:r w:rsidRPr="00A6293E">
        <w:t>elektromagnetiska vågor med frekvenser från 9 kilohertz till 3</w:t>
      </w:r>
      <w:r>
        <w:t> </w:t>
      </w:r>
      <w:r w:rsidRPr="00A6293E">
        <w:t>000 gigahertz som breder ut sig utan särskilt anordnad ledare,</w:t>
      </w:r>
    </w:p>
    <w:p w14:paraId="7829CD9E" w14:textId="77777777" w:rsidR="00D85371" w:rsidRPr="00A6293E" w:rsidRDefault="00D85371" w:rsidP="00714025">
      <w:pPr>
        <w:pStyle w:val="Brdtextmedindrag"/>
      </w:pPr>
      <w:r>
        <w:rPr>
          <w:i/>
        </w:rPr>
        <w:t>rent grossistföretag</w:t>
      </w:r>
      <w:r>
        <w:t>: ett företag</w:t>
      </w:r>
      <w:r w:rsidRPr="00A6293E">
        <w:t xml:space="preserve"> som inte be</w:t>
      </w:r>
      <w:r w:rsidRPr="00A6293E">
        <w:softHyphen/>
        <w:t>driver verksamhet på någon slutkundsmarknad, inte är närstående till eller genom ägarintressen kon</w:t>
      </w:r>
      <w:r>
        <w:softHyphen/>
      </w:r>
      <w:r w:rsidRPr="00A6293E">
        <w:t>trollerar ett företag som bedriver verksamhet på någon slutkundsmarknad och inte genom avtal är bundet att exklusivt handla med ett enskilt företag som verkar på någon slutkundsmarknad,</w:t>
      </w:r>
    </w:p>
    <w:p w14:paraId="76C214D7" w14:textId="77777777" w:rsidR="00D85371" w:rsidRPr="00A6293E" w:rsidRDefault="00D85371" w:rsidP="00714025">
      <w:pPr>
        <w:pStyle w:val="Brdtextmedindrag"/>
      </w:pPr>
      <w:r w:rsidRPr="00A6293E">
        <w:rPr>
          <w:i/>
        </w:rPr>
        <w:t>samtal</w:t>
      </w:r>
      <w:r w:rsidRPr="00A6293E">
        <w:t>:</w:t>
      </w:r>
      <w:r>
        <w:t xml:space="preserve"> en </w:t>
      </w:r>
      <w:r w:rsidRPr="00A6293E">
        <w:t>förbindelse genom en allmänt tillgänglig interpersonell kom</w:t>
      </w:r>
      <w:r w:rsidRPr="00A6293E">
        <w:softHyphen/>
        <w:t>munikationstjänst som möjliggör talkommunikation i båda riktningarna,</w:t>
      </w:r>
    </w:p>
    <w:p w14:paraId="0EA6726C" w14:textId="77777777" w:rsidR="00D85371" w:rsidRPr="00A6293E" w:rsidRDefault="00D85371" w:rsidP="00714025">
      <w:pPr>
        <w:pStyle w:val="Brdtextmedindrag"/>
        <w:rPr>
          <w:spacing w:val="-2"/>
        </w:rPr>
      </w:pPr>
      <w:r w:rsidRPr="00A6293E">
        <w:rPr>
          <w:i/>
        </w:rPr>
        <w:t>samtrafik</w:t>
      </w:r>
      <w:r w:rsidRPr="00A6293E">
        <w:t>:</w:t>
      </w:r>
      <w:r>
        <w:t> </w:t>
      </w:r>
      <w:r w:rsidRPr="00A6293E">
        <w:t>fysisk och logisk sammankoppling av allmänna elektroniska kommu</w:t>
      </w:r>
      <w:r w:rsidRPr="00A6293E">
        <w:softHyphen/>
        <w:t>ni</w:t>
      </w:r>
      <w:r w:rsidRPr="00A6293E">
        <w:softHyphen/>
        <w:t>ka</w:t>
      </w:r>
      <w:r w:rsidRPr="00A6293E">
        <w:softHyphen/>
      </w:r>
      <w:r w:rsidRPr="00A6293E">
        <w:rPr>
          <w:spacing w:val="-4"/>
        </w:rPr>
        <w:t>tionsnät för att göra det möjligt för användare att kommunicera med varandra</w:t>
      </w:r>
      <w:r w:rsidRPr="00A6293E">
        <w:t xml:space="preserve"> </w:t>
      </w:r>
      <w:r w:rsidRPr="00A6293E">
        <w:rPr>
          <w:spacing w:val="-2"/>
        </w:rPr>
        <w:t>eller få tillgång till tjänster som tillhandahålls i näten,</w:t>
      </w:r>
    </w:p>
    <w:p w14:paraId="22804585" w14:textId="77777777" w:rsidR="00D85371" w:rsidRPr="00A6293E" w:rsidRDefault="00D85371" w:rsidP="00714025">
      <w:pPr>
        <w:pStyle w:val="Brdtextmedindrag"/>
      </w:pPr>
      <w:r w:rsidRPr="00A6293E">
        <w:rPr>
          <w:i/>
        </w:rPr>
        <w:t>skadlig störning</w:t>
      </w:r>
      <w:r w:rsidRPr="00A6293E">
        <w:t>:</w:t>
      </w:r>
      <w:r>
        <w:t xml:space="preserve"> en </w:t>
      </w:r>
      <w:r w:rsidRPr="00A6293E">
        <w:t>störning som äventyrar funktionen hos en radio</w:t>
      </w:r>
      <w:r>
        <w:softHyphen/>
      </w:r>
      <w:r w:rsidRPr="00A6293E">
        <w:t>naviga</w:t>
      </w:r>
      <w:r w:rsidRPr="00A6293E">
        <w:softHyphen/>
        <w:t>tionstjänst eller någon annan säkerhetstjänst eller som på något annat sätt all</w:t>
      </w:r>
      <w:r w:rsidRPr="00A6293E">
        <w:softHyphen/>
        <w:t>varligt försämrar, hindrar eller upprepat avbryter en radio</w:t>
      </w:r>
      <w:r>
        <w:softHyphen/>
      </w:r>
      <w:r w:rsidRPr="00A6293E">
        <w:t>kommunika</w:t>
      </w:r>
      <w:r w:rsidRPr="00A6293E">
        <w:softHyphen/>
        <w:t>tionstjänst som fungerar i enlighet med gällande bestämmel</w:t>
      </w:r>
      <w:r>
        <w:softHyphen/>
      </w:r>
      <w:r w:rsidRPr="00A6293E">
        <w:t>ser, inbegripet störning av befintliga eller planerade tjänster på nationellt tilldelade fre</w:t>
      </w:r>
      <w:r w:rsidRPr="00A6293E">
        <w:softHyphen/>
        <w:t>kvenser,</w:t>
      </w:r>
    </w:p>
    <w:p w14:paraId="2DF7C035" w14:textId="77777777" w:rsidR="00D85371" w:rsidRPr="00A6293E" w:rsidRDefault="00D85371" w:rsidP="00714025">
      <w:pPr>
        <w:pStyle w:val="Brdtextmedindrag"/>
      </w:pPr>
      <w:r w:rsidRPr="00A6293E">
        <w:rPr>
          <w:i/>
        </w:rPr>
        <w:t>slutanvändare</w:t>
      </w:r>
      <w:r w:rsidRPr="00A6293E">
        <w:t>:</w:t>
      </w:r>
      <w:r>
        <w:rPr>
          <w:i/>
        </w:rPr>
        <w:t> </w:t>
      </w:r>
      <w:r>
        <w:rPr>
          <w:iCs/>
        </w:rPr>
        <w:t xml:space="preserve">en </w:t>
      </w:r>
      <w:r w:rsidRPr="00A6293E">
        <w:rPr>
          <w:spacing w:val="-2"/>
        </w:rPr>
        <w:t xml:space="preserve">användare som inte tillhandahåller </w:t>
      </w:r>
      <w:r>
        <w:rPr>
          <w:spacing w:val="-2"/>
        </w:rPr>
        <w:t xml:space="preserve">ett </w:t>
      </w:r>
      <w:r w:rsidRPr="00A6293E">
        <w:rPr>
          <w:spacing w:val="-2"/>
        </w:rPr>
        <w:t>allmän</w:t>
      </w:r>
      <w:r>
        <w:rPr>
          <w:spacing w:val="-2"/>
        </w:rPr>
        <w:t>t</w:t>
      </w:r>
      <w:r w:rsidRPr="00A6293E">
        <w:rPr>
          <w:spacing w:val="-2"/>
        </w:rPr>
        <w:t xml:space="preserve"> elektro</w:t>
      </w:r>
      <w:r w:rsidRPr="00A6293E">
        <w:rPr>
          <w:spacing w:val="-2"/>
        </w:rPr>
        <w:softHyphen/>
        <w:t>nisk</w:t>
      </w:r>
      <w:r>
        <w:rPr>
          <w:spacing w:val="-2"/>
        </w:rPr>
        <w:t>t</w:t>
      </w:r>
      <w:r w:rsidRPr="00A6293E">
        <w:t xml:space="preserve"> </w:t>
      </w:r>
      <w:r w:rsidRPr="00A6293E">
        <w:rPr>
          <w:spacing w:val="-2"/>
        </w:rPr>
        <w:t xml:space="preserve">kommunikationsnät eller </w:t>
      </w:r>
      <w:r>
        <w:rPr>
          <w:spacing w:val="-2"/>
        </w:rPr>
        <w:t xml:space="preserve">en </w:t>
      </w:r>
      <w:r w:rsidRPr="00A6293E">
        <w:rPr>
          <w:spacing w:val="-2"/>
        </w:rPr>
        <w:t>allmänt tillgänglig elektronisk kom</w:t>
      </w:r>
      <w:r w:rsidRPr="00A6293E">
        <w:rPr>
          <w:spacing w:val="-2"/>
        </w:rPr>
        <w:softHyphen/>
        <w:t>mu</w:t>
      </w:r>
      <w:r w:rsidRPr="00A6293E">
        <w:rPr>
          <w:spacing w:val="-2"/>
        </w:rPr>
        <w:softHyphen/>
        <w:t>ni</w:t>
      </w:r>
      <w:r w:rsidRPr="00A6293E">
        <w:rPr>
          <w:spacing w:val="-2"/>
        </w:rPr>
        <w:softHyphen/>
        <w:t>ka</w:t>
      </w:r>
      <w:r w:rsidRPr="00A6293E">
        <w:rPr>
          <w:spacing w:val="-2"/>
        </w:rPr>
        <w:softHyphen/>
        <w:t>tions</w:t>
      </w:r>
      <w:r w:rsidRPr="00A6293E">
        <w:rPr>
          <w:spacing w:val="-2"/>
        </w:rPr>
        <w:softHyphen/>
      </w:r>
      <w:r w:rsidRPr="00A6293E">
        <w:t>tjänst,</w:t>
      </w:r>
    </w:p>
    <w:p w14:paraId="14957046" w14:textId="6F662BE1" w:rsidR="00D85371" w:rsidRPr="000F6DDD" w:rsidRDefault="00D85371" w:rsidP="00714025">
      <w:pPr>
        <w:pStyle w:val="Brdtextmedindrag"/>
      </w:pPr>
      <w:r w:rsidRPr="000F7BB0">
        <w:rPr>
          <w:i/>
        </w:rPr>
        <w:t>små företag</w:t>
      </w:r>
      <w:r w:rsidRPr="000F7BB0">
        <w:t>:</w:t>
      </w:r>
      <w:r w:rsidRPr="000F7BB0">
        <w:rPr>
          <w:i/>
        </w:rPr>
        <w:t> </w:t>
      </w:r>
      <w:r w:rsidRPr="000F7BB0">
        <w:t>företag som</w:t>
      </w:r>
      <w:bookmarkStart w:id="20" w:name="_Hlk90627228"/>
      <w:r w:rsidRPr="009C766F">
        <w:t>,</w:t>
      </w:r>
      <w:r>
        <w:t xml:space="preserve"> i enlighet med avdelning I i bilagan till kom</w:t>
      </w:r>
      <w:r w:rsidR="00F11339">
        <w:softHyphen/>
      </w:r>
      <w:r>
        <w:t>missionens rekom</w:t>
      </w:r>
      <w:r>
        <w:softHyphen/>
        <w:t>men</w:t>
      </w:r>
      <w:r>
        <w:softHyphen/>
        <w:t>dation 2003/361/EG av den 6 maj 2003 om defini</w:t>
      </w:r>
      <w:r w:rsidR="00F11339">
        <w:softHyphen/>
      </w:r>
      <w:r>
        <w:t>tionen av mikro</w:t>
      </w:r>
      <w:r>
        <w:softHyphen/>
        <w:t>företag samt små och medelstora företag,</w:t>
      </w:r>
      <w:r w:rsidRPr="000F7BB0">
        <w:t xml:space="preserve"> </w:t>
      </w:r>
      <w:bookmarkEnd w:id="20"/>
      <w:r w:rsidRPr="000F7BB0">
        <w:t>sysselsätter färre än 50 personer och vars om</w:t>
      </w:r>
      <w:r w:rsidRPr="000F7BB0">
        <w:softHyphen/>
        <w:t>sätt</w:t>
      </w:r>
      <w:r w:rsidRPr="000F7BB0">
        <w:softHyphen/>
        <w:t>ning eller balansomslutning inte överstiger 10 miljoner euro per år,</w:t>
      </w:r>
    </w:p>
    <w:p w14:paraId="4400D7B0" w14:textId="77777777" w:rsidR="00D85371" w:rsidRPr="000A79EB" w:rsidRDefault="00D85371" w:rsidP="00714025">
      <w:pPr>
        <w:pStyle w:val="Brdtextmedindrag"/>
      </w:pPr>
      <w:r w:rsidRPr="000A79EB">
        <w:rPr>
          <w:i/>
        </w:rPr>
        <w:t>säkerhet i nät och tjänster</w:t>
      </w:r>
      <w:r w:rsidRPr="000A79EB">
        <w:t>:</w:t>
      </w:r>
      <w:r>
        <w:t> </w:t>
      </w:r>
      <w:r w:rsidRPr="000A79EB">
        <w:t xml:space="preserve">elektroniska kommunikationsnäts och </w:t>
      </w:r>
      <w:r>
        <w:t>elek</w:t>
      </w:r>
      <w:r>
        <w:softHyphen/>
        <w:t xml:space="preserve">troniska </w:t>
      </w:r>
      <w:r w:rsidRPr="000A79EB">
        <w:t>kom</w:t>
      </w:r>
      <w:r w:rsidRPr="000A79EB">
        <w:softHyphen/>
        <w:t>mu</w:t>
      </w:r>
      <w:r>
        <w:softHyphen/>
      </w:r>
      <w:r w:rsidRPr="000A79EB">
        <w:t>nikationstjänsters förmåga att vid en viss tillförlitlighets</w:t>
      </w:r>
      <w:r>
        <w:softHyphen/>
      </w:r>
      <w:r w:rsidRPr="000A79EB">
        <w:t>nivå motstå händelser som undergräver tillgängligheten, autenticiteten, riktigheten eller konfidentialiteten hos näten eller tjänsterna, hos lagrade, överförda eller behandlade uppgifter eller hos de närliggande tjänster som erbjuds genom eller är tillgängliga via dessa elektroniska kommunika</w:t>
      </w:r>
      <w:r>
        <w:softHyphen/>
      </w:r>
      <w:r w:rsidRPr="000A79EB">
        <w:t xml:space="preserve">tionsnät eller </w:t>
      </w:r>
      <w:r>
        <w:t xml:space="preserve">elektroniska </w:t>
      </w:r>
      <w:r w:rsidRPr="000A79EB">
        <w:t>kom</w:t>
      </w:r>
      <w:r w:rsidRPr="000A79EB">
        <w:softHyphen/>
        <w:t>munikations</w:t>
      </w:r>
      <w:r>
        <w:softHyphen/>
      </w:r>
      <w:r w:rsidRPr="000A79EB">
        <w:t>tjänster,</w:t>
      </w:r>
    </w:p>
    <w:p w14:paraId="6F5F65DC" w14:textId="72DBA395" w:rsidR="00D85371" w:rsidRPr="00A6293E" w:rsidRDefault="00D85371" w:rsidP="00714025">
      <w:pPr>
        <w:pStyle w:val="Brdtextmedindrag"/>
      </w:pPr>
      <w:r w:rsidRPr="00537B6E">
        <w:rPr>
          <w:i/>
        </w:rPr>
        <w:t>säkerhetsincident</w:t>
      </w:r>
      <w:r w:rsidRPr="00537B6E">
        <w:t>:</w:t>
      </w:r>
      <w:r>
        <w:t> </w:t>
      </w:r>
      <w:r w:rsidRPr="00537B6E">
        <w:t xml:space="preserve">en händelse med en faktisk negativ inverkan på </w:t>
      </w:r>
      <w:r w:rsidRPr="000A79EB">
        <w:t>till</w:t>
      </w:r>
      <w:r>
        <w:softHyphen/>
      </w:r>
      <w:r w:rsidRPr="000A79EB">
        <w:t xml:space="preserve">gängligheten, autenticiteten, riktigheten eller konfidentialiteten hos </w:t>
      </w:r>
      <w:r>
        <w:t>ett elektroniskt kommunikations</w:t>
      </w:r>
      <w:r w:rsidRPr="000A79EB">
        <w:t xml:space="preserve">nät eller </w:t>
      </w:r>
      <w:r>
        <w:t>en elektronisk kommunikations</w:t>
      </w:r>
      <w:r>
        <w:softHyphen/>
      </w:r>
      <w:r w:rsidRPr="000A79EB">
        <w:lastRenderedPageBreak/>
        <w:t>tjänst, hos lagrade, överförda eller behandlade uppgifter eller hos de när</w:t>
      </w:r>
      <w:r w:rsidR="00F11339">
        <w:softHyphen/>
      </w:r>
      <w:r w:rsidRPr="000A79EB">
        <w:t>liggande tjänster som erbjuds genom eller är tillgängliga via dessa elektro</w:t>
      </w:r>
      <w:r w:rsidR="000C3CBE">
        <w:softHyphen/>
      </w:r>
      <w:r w:rsidRPr="000A79EB">
        <w:t xml:space="preserve">niska kommunikationsnät eller </w:t>
      </w:r>
      <w:r>
        <w:t xml:space="preserve">elektroniska </w:t>
      </w:r>
      <w:r w:rsidRPr="000A79EB">
        <w:t>kommunikations</w:t>
      </w:r>
      <w:r>
        <w:softHyphen/>
      </w:r>
      <w:r w:rsidRPr="000A79EB">
        <w:t>tjänster</w:t>
      </w:r>
      <w:r>
        <w:t xml:space="preserve">, eller på </w:t>
      </w:r>
      <w:r w:rsidRPr="00537B6E">
        <w:t>förmågan att motstå sådana händelser,</w:t>
      </w:r>
    </w:p>
    <w:p w14:paraId="39D38A7B" w14:textId="77777777" w:rsidR="00D85371" w:rsidRPr="00A6293E" w:rsidRDefault="00D85371" w:rsidP="00714025">
      <w:pPr>
        <w:pStyle w:val="Brdtextmedindrag"/>
      </w:pPr>
      <w:r w:rsidRPr="00A6293E">
        <w:rPr>
          <w:i/>
        </w:rPr>
        <w:t>talkommunikationstjänst</w:t>
      </w:r>
      <w:r w:rsidRPr="00A6293E">
        <w:t>:</w:t>
      </w:r>
      <w:r>
        <w:t xml:space="preserve"> en </w:t>
      </w:r>
      <w:r w:rsidRPr="00A6293E">
        <w:t>allmänt tillgänglig elektronisk kommu</w:t>
      </w:r>
      <w:r>
        <w:softHyphen/>
      </w:r>
      <w:r w:rsidRPr="00A6293E">
        <w:t>ni</w:t>
      </w:r>
      <w:r>
        <w:softHyphen/>
      </w:r>
      <w:r w:rsidRPr="00A6293E">
        <w:t>ka</w:t>
      </w:r>
      <w:r w:rsidRPr="00A6293E">
        <w:softHyphen/>
        <w:t>tions</w:t>
      </w:r>
      <w:r w:rsidRPr="00A6293E">
        <w:softHyphen/>
        <w:t xml:space="preserve">tjänst som </w:t>
      </w:r>
      <w:r>
        <w:t xml:space="preserve">gör det </w:t>
      </w:r>
      <w:r w:rsidRPr="00A6293E">
        <w:t>möjlig</w:t>
      </w:r>
      <w:r>
        <w:t>t</w:t>
      </w:r>
      <w:r w:rsidRPr="00A6293E">
        <w:t xml:space="preserve"> att ringa </w:t>
      </w:r>
      <w:r>
        <w:t xml:space="preserve">och </w:t>
      </w:r>
      <w:r w:rsidRPr="00A6293E">
        <w:t>ta emot samtal via ett eller flera nummer inom en nationell eller internationell nummerplan,</w:t>
      </w:r>
    </w:p>
    <w:p w14:paraId="03745758" w14:textId="77777777" w:rsidR="00D85371" w:rsidRPr="00A6293E" w:rsidRDefault="00D85371" w:rsidP="00714025">
      <w:pPr>
        <w:pStyle w:val="Brdtextmedindrag"/>
      </w:pPr>
      <w:r w:rsidRPr="004465E6">
        <w:rPr>
          <w:i/>
          <w:iCs/>
        </w:rPr>
        <w:t>telefonitjänst</w:t>
      </w:r>
      <w:r w:rsidRPr="004465E6">
        <w:t>:</w:t>
      </w:r>
      <w:r>
        <w:t xml:space="preserve"> en </w:t>
      </w:r>
      <w:r w:rsidRPr="004465E6">
        <w:t xml:space="preserve">elektronisk kommunikationstjänst som innebär </w:t>
      </w:r>
      <w:r>
        <w:t xml:space="preserve">en </w:t>
      </w:r>
      <w:r w:rsidRPr="004465E6">
        <w:t>möjlighet att ringa eller ta emot samtal via ett eller flera nummer inom en nationell eller internationell nummerplan</w:t>
      </w:r>
      <w:r>
        <w:t>,</w:t>
      </w:r>
    </w:p>
    <w:p w14:paraId="21478976" w14:textId="2F9CECC1" w:rsidR="00D85371" w:rsidRDefault="00D85371" w:rsidP="00714025">
      <w:pPr>
        <w:pStyle w:val="Brdtextmedindrag"/>
      </w:pPr>
      <w:r w:rsidRPr="00A6293E">
        <w:rPr>
          <w:i/>
        </w:rPr>
        <w:t>tillhörande facilitet</w:t>
      </w:r>
      <w:r w:rsidRPr="00A6293E">
        <w:t>:</w:t>
      </w:r>
      <w:r>
        <w:t xml:space="preserve"> en </w:t>
      </w:r>
      <w:r w:rsidRPr="00A6293E">
        <w:t>anordning, funktion eller något annat som har sam</w:t>
      </w:r>
      <w:r w:rsidRPr="00A6293E">
        <w:softHyphen/>
        <w:t xml:space="preserve">band med </w:t>
      </w:r>
      <w:bookmarkStart w:id="21" w:name="_Hlk90627276"/>
      <w:r w:rsidRPr="00A6293E">
        <w:t>ett elektroniskt kom</w:t>
      </w:r>
      <w:r w:rsidRPr="00A6293E">
        <w:softHyphen/>
        <w:t>muni</w:t>
      </w:r>
      <w:r w:rsidRPr="00A6293E">
        <w:softHyphen/>
        <w:t xml:space="preserve">kationsnät eller </w:t>
      </w:r>
      <w:bookmarkEnd w:id="21"/>
      <w:r w:rsidRPr="00A6293E">
        <w:t>en elektronisk kommunikationstjänst och som möjliggör, stöder eller kan stödja till</w:t>
      </w:r>
      <w:r w:rsidR="00F11339">
        <w:softHyphen/>
      </w:r>
      <w:r w:rsidRPr="00A6293E">
        <w:t xml:space="preserve">handahållande av tjänster via det nätet eller </w:t>
      </w:r>
      <w:r>
        <w:t xml:space="preserve">den </w:t>
      </w:r>
      <w:r w:rsidRPr="00A6293E">
        <w:t>tjänsten,</w:t>
      </w:r>
    </w:p>
    <w:p w14:paraId="50713A13" w14:textId="77777777" w:rsidR="00D85371" w:rsidRPr="00A6293E" w:rsidRDefault="00D85371" w:rsidP="00714025">
      <w:pPr>
        <w:pStyle w:val="Brdtextmedindrag"/>
      </w:pPr>
      <w:r w:rsidRPr="00A6293E">
        <w:rPr>
          <w:i/>
        </w:rPr>
        <w:t>trafikuppgift</w:t>
      </w:r>
      <w:r w:rsidRPr="00A6293E">
        <w:t>:</w:t>
      </w:r>
      <w:r>
        <w:t xml:space="preserve"> en </w:t>
      </w:r>
      <w:r w:rsidRPr="00A6293E">
        <w:t>uppgift som behandlas i syfte att befordra ett elektro</w:t>
      </w:r>
      <w:r>
        <w:softHyphen/>
      </w:r>
      <w:r w:rsidRPr="00A6293E">
        <w:t>niskt meddelande via ett elektroniskt kommunikationsnät eller för att fakturera detta meddelande</w:t>
      </w:r>
      <w:r>
        <w:t>,</w:t>
      </w:r>
    </w:p>
    <w:p w14:paraId="22CDCC50" w14:textId="77777777" w:rsidR="00D85371" w:rsidRPr="00A6293E" w:rsidRDefault="00D85371" w:rsidP="00714025">
      <w:pPr>
        <w:pStyle w:val="Brdtextmedindrag"/>
      </w:pPr>
      <w:r w:rsidRPr="00A6293E">
        <w:rPr>
          <w:i/>
        </w:rPr>
        <w:t>trådlösa accesspunkter med kort räckvidd</w:t>
      </w:r>
      <w:r w:rsidRPr="00A6293E">
        <w:t>:</w:t>
      </w:r>
      <w:r>
        <w:t> </w:t>
      </w:r>
      <w:r w:rsidRPr="00A6293E">
        <w:t>små trådlösa nätanslutnings</w:t>
      </w:r>
      <w:r w:rsidRPr="00A6293E">
        <w:softHyphen/>
        <w:t>ut</w:t>
      </w:r>
      <w:r w:rsidRPr="00A6293E">
        <w:softHyphen/>
        <w:t xml:space="preserve">rustningar med låg effekt och kort räckvidd som kan vara utrustade med en eller flera antenner med låg visuell inverkan och som gör det möjligt för användare att få trådlös tillgång till elektroniska kommunikationsnät </w:t>
      </w:r>
      <w:r w:rsidRPr="00922706">
        <w:t>oberoende av om den underliggande nättopologin är mobil eller fast,</w:t>
      </w:r>
    </w:p>
    <w:p w14:paraId="4C23D1A2" w14:textId="77777777" w:rsidR="00D85371" w:rsidRPr="00A6293E" w:rsidRDefault="00D85371" w:rsidP="00714025">
      <w:pPr>
        <w:pStyle w:val="Brdtextmedindrag"/>
      </w:pPr>
      <w:r w:rsidRPr="00A6293E">
        <w:rPr>
          <w:i/>
        </w:rPr>
        <w:t>trådlösa lokala nät</w:t>
      </w:r>
      <w:r w:rsidRPr="00A6293E">
        <w:t>:</w:t>
      </w:r>
      <w:r>
        <w:t> </w:t>
      </w:r>
      <w:r w:rsidRPr="00A6293E">
        <w:t xml:space="preserve">trådlösa kommunikationssystem med låg effekt och kort räckvidd </w:t>
      </w:r>
      <w:r>
        <w:t>som</w:t>
      </w:r>
      <w:r w:rsidRPr="00A6293E">
        <w:t xml:space="preserve"> på icke-exklusiv grund använder </w:t>
      </w:r>
      <w:r>
        <w:t xml:space="preserve">ett </w:t>
      </w:r>
      <w:r w:rsidRPr="00A6293E">
        <w:t>harmoniserat frekvens</w:t>
      </w:r>
      <w:r>
        <w:softHyphen/>
      </w:r>
      <w:r w:rsidRPr="00A6293E">
        <w:t xml:space="preserve">utrymme </w:t>
      </w:r>
      <w:r>
        <w:t>och som har</w:t>
      </w:r>
      <w:r w:rsidRPr="00A6293E">
        <w:t xml:space="preserve"> låg risk för störningar på andra sådana system som utnyttjas av andra användare i omedelbar närhet av systemet,</w:t>
      </w:r>
    </w:p>
    <w:p w14:paraId="152E1303" w14:textId="77777777" w:rsidR="00D85371" w:rsidRPr="00F11339" w:rsidRDefault="00D85371" w:rsidP="00714025">
      <w:pPr>
        <w:pStyle w:val="Brdtextmedindrag"/>
        <w:rPr>
          <w:spacing w:val="-2"/>
        </w:rPr>
      </w:pPr>
      <w:r w:rsidRPr="00F11339">
        <w:rPr>
          <w:i/>
          <w:spacing w:val="-2"/>
        </w:rPr>
        <w:t>vertikalt integrerad operatör</w:t>
      </w:r>
      <w:r w:rsidRPr="00F11339">
        <w:rPr>
          <w:spacing w:val="-2"/>
        </w:rPr>
        <w:t>: en operatör som tillhandahåller tjänster till företag som den konkurrerar med på marknader i efterföljande handels</w:t>
      </w:r>
      <w:r w:rsidRPr="00F11339">
        <w:rPr>
          <w:spacing w:val="-2"/>
        </w:rPr>
        <w:softHyphen/>
        <w:t>led.</w:t>
      </w:r>
    </w:p>
    <w:p w14:paraId="239C27CB" w14:textId="77777777" w:rsidR="00D85371" w:rsidRDefault="00D85371" w:rsidP="00714025">
      <w:pPr>
        <w:pStyle w:val="Brdtextmedindrag"/>
        <w:ind w:firstLine="0"/>
      </w:pPr>
    </w:p>
    <w:p w14:paraId="38AF5816" w14:textId="77777777" w:rsidR="00D85371" w:rsidRDefault="00D85371" w:rsidP="00714025">
      <w:pPr>
        <w:pStyle w:val="Brdtextmedindrag"/>
        <w:ind w:firstLine="0"/>
      </w:pPr>
      <w:r>
        <w:rPr>
          <w:b/>
        </w:rPr>
        <w:t>8 §</w:t>
      </w:r>
      <w:r w:rsidRPr="00A6293E">
        <w:rPr>
          <w:b/>
        </w:rPr>
        <w:t>    </w:t>
      </w:r>
      <w:r>
        <w:t>Orden</w:t>
      </w:r>
      <w:r w:rsidRPr="00D37534">
        <w:t xml:space="preserve"> behandling</w:t>
      </w:r>
      <w:r>
        <w:t xml:space="preserve"> </w:t>
      </w:r>
      <w:r w:rsidRPr="00D37534">
        <w:t xml:space="preserve">och samtycke </w:t>
      </w:r>
      <w:r>
        <w:t xml:space="preserve">har i 8 och 9 kap. </w:t>
      </w:r>
      <w:r w:rsidRPr="00D37534">
        <w:t>samma innebörd som i EU:s dataskyddsförordning.</w:t>
      </w:r>
    </w:p>
    <w:p w14:paraId="39D30674" w14:textId="77777777" w:rsidR="00D85371" w:rsidRDefault="00D85371" w:rsidP="00714025">
      <w:pPr>
        <w:pStyle w:val="Rubrik4utannumrering"/>
      </w:pPr>
      <w:r>
        <w:t>Erkännande av operatör</w:t>
      </w:r>
    </w:p>
    <w:p w14:paraId="6FAB6E66" w14:textId="635E052C" w:rsidR="00D85371" w:rsidRDefault="00D85371" w:rsidP="00714025">
      <w:pPr>
        <w:pStyle w:val="Brdtext"/>
      </w:pPr>
      <w:r>
        <w:rPr>
          <w:b/>
        </w:rPr>
        <w:t>9 §</w:t>
      </w:r>
      <w:r w:rsidRPr="00A6293E">
        <w:t xml:space="preserve">    Regeringen eller den myndighet som regeringen bestämmer får </w:t>
      </w:r>
      <w:r>
        <w:t>be</w:t>
      </w:r>
      <w:r w:rsidR="00F11339">
        <w:softHyphen/>
      </w:r>
      <w:r>
        <w:t xml:space="preserve">sluta </w:t>
      </w:r>
      <w:r w:rsidRPr="00A6293E">
        <w:rPr>
          <w:spacing w:val="-2"/>
        </w:rPr>
        <w:t xml:space="preserve">om erkännande av en operatör enligt bestämmelser som </w:t>
      </w:r>
      <w:r>
        <w:rPr>
          <w:spacing w:val="-2"/>
        </w:rPr>
        <w:t>har antagits</w:t>
      </w:r>
      <w:r w:rsidRPr="00A6293E">
        <w:t xml:space="preserve"> av </w:t>
      </w:r>
      <w:r>
        <w:t>I</w:t>
      </w:r>
      <w:r w:rsidRPr="009137EC">
        <w:t>nternationella teleunionen</w:t>
      </w:r>
      <w:r>
        <w:t xml:space="preserve"> och får meddela de föreskrifter som behövs för sådana erkännanden</w:t>
      </w:r>
      <w:r w:rsidRPr="00A6293E">
        <w:t>.</w:t>
      </w:r>
    </w:p>
    <w:p w14:paraId="1EB72C3A" w14:textId="77777777" w:rsidR="00D85371" w:rsidRPr="004A3C33" w:rsidRDefault="00D85371" w:rsidP="00714025">
      <w:pPr>
        <w:pStyle w:val="Rubrik4utannumrering"/>
      </w:pPr>
      <w:r>
        <w:t>Maritima avräkningsorgan</w:t>
      </w:r>
    </w:p>
    <w:p w14:paraId="74287992" w14:textId="6082492C" w:rsidR="00D85371" w:rsidRPr="00A6293E" w:rsidRDefault="00D85371" w:rsidP="00714025">
      <w:pPr>
        <w:pStyle w:val="Brdtext"/>
      </w:pPr>
      <w:r>
        <w:rPr>
          <w:b/>
        </w:rPr>
        <w:t>10 §</w:t>
      </w:r>
      <w:r w:rsidRPr="00A6293E">
        <w:t>    Regeringen eller den myndighet som regeringen bestämmer får be</w:t>
      </w:r>
      <w:r w:rsidR="00F11339">
        <w:softHyphen/>
      </w:r>
      <w:r w:rsidRPr="00A6293E">
        <w:t xml:space="preserve">sluta om registrering av maritima avräkningsorgan enligt bestämmelser som </w:t>
      </w:r>
      <w:r>
        <w:t>har antagits</w:t>
      </w:r>
      <w:r w:rsidRPr="00A6293E">
        <w:t xml:space="preserve"> av </w:t>
      </w:r>
      <w:r>
        <w:t>I</w:t>
      </w:r>
      <w:r w:rsidRPr="00A6293E">
        <w:t>nternationella teleunionen och får meddela de före</w:t>
      </w:r>
      <w:r w:rsidRPr="00A6293E">
        <w:softHyphen/>
        <w:t xml:space="preserve">skrifter som behövs för </w:t>
      </w:r>
      <w:r>
        <w:t xml:space="preserve">sådan </w:t>
      </w:r>
      <w:r w:rsidRPr="00A6293E">
        <w:t>registrering.</w:t>
      </w:r>
    </w:p>
    <w:p w14:paraId="4FCCC156" w14:textId="77777777" w:rsidR="00D85371" w:rsidRPr="00A6293E" w:rsidRDefault="00D85371" w:rsidP="00714025">
      <w:pPr>
        <w:pStyle w:val="Rubrik4utannumrering"/>
      </w:pPr>
      <w:r w:rsidRPr="00A6293E">
        <w:t xml:space="preserve">Kommunikationsverksamhet </w:t>
      </w:r>
      <w:r>
        <w:t>vid höjd beredskap</w:t>
      </w:r>
    </w:p>
    <w:p w14:paraId="7D21DE46" w14:textId="48FE1885" w:rsidR="00D85371" w:rsidRPr="00A6293E" w:rsidRDefault="00D85371" w:rsidP="00714025">
      <w:pPr>
        <w:pStyle w:val="Brdtext"/>
      </w:pPr>
      <w:r>
        <w:rPr>
          <w:b/>
        </w:rPr>
        <w:t>11 §</w:t>
      </w:r>
      <w:r w:rsidRPr="00AC0994">
        <w:rPr>
          <w:bCs/>
        </w:rPr>
        <w:t>    </w:t>
      </w:r>
      <w:r>
        <w:rPr>
          <w:bCs/>
        </w:rPr>
        <w:t>Om</w:t>
      </w:r>
      <w:r w:rsidRPr="00A6293E">
        <w:t xml:space="preserve"> Sverige </w:t>
      </w:r>
      <w:r>
        <w:t xml:space="preserve">är </w:t>
      </w:r>
      <w:r w:rsidRPr="00A6293E">
        <w:t xml:space="preserve">i krig eller krigsfara eller </w:t>
      </w:r>
      <w:r>
        <w:t xml:space="preserve">om det </w:t>
      </w:r>
      <w:r w:rsidRPr="00A6293E">
        <w:t>råder sådana utom</w:t>
      </w:r>
      <w:r w:rsidR="00F11339">
        <w:softHyphen/>
      </w:r>
      <w:r w:rsidRPr="00A6293E">
        <w:t xml:space="preserve">ordentliga förhållanden som är föranledda av att det är krig utanför Sveriges gränser eller av att Sverige har varit i krig eller krigsfara, får regeringen meddela de föreskrifter om elektroniska kommunikationsnät </w:t>
      </w:r>
      <w:r w:rsidRPr="00A6293E">
        <w:lastRenderedPageBreak/>
        <w:t>och elektroniska kommunikations</w:t>
      </w:r>
      <w:r w:rsidRPr="00A6293E">
        <w:softHyphen/>
        <w:t>tjänster med tillhörande faciliteter och tjänster samt annan radioanvänd</w:t>
      </w:r>
      <w:r w:rsidRPr="00A6293E">
        <w:softHyphen/>
        <w:t>ning som behövs med hänsyn till landets försvar eller säkerhet i övrigt.</w:t>
      </w:r>
    </w:p>
    <w:p w14:paraId="17592210" w14:textId="77777777" w:rsidR="00D85371" w:rsidRPr="00A6293E" w:rsidRDefault="00D85371" w:rsidP="00714025">
      <w:pPr>
        <w:pStyle w:val="Brdtextmedindrag"/>
      </w:pPr>
      <w:r w:rsidRPr="00A6293E">
        <w:t>Regeringen eller den myndighet som regeringen bestämmer får meddela föreskrifter om den fredstida planeringen för totalförsvarets behov av elek</w:t>
      </w:r>
      <w:r w:rsidRPr="00A6293E">
        <w:softHyphen/>
        <w:t>troniska kommunikationer under sådana förhållanden som anges i första stycket.</w:t>
      </w:r>
    </w:p>
    <w:p w14:paraId="517C7263" w14:textId="77777777" w:rsidR="00D85371" w:rsidRPr="00A6293E" w:rsidRDefault="00D85371" w:rsidP="00714025">
      <w:pPr>
        <w:pStyle w:val="Brdtextmedindrag"/>
        <w:ind w:firstLine="0"/>
      </w:pPr>
    </w:p>
    <w:p w14:paraId="2E3D311C" w14:textId="77777777" w:rsidR="00D85371" w:rsidRPr="00A6293E" w:rsidRDefault="00D85371" w:rsidP="00714025">
      <w:pPr>
        <w:pStyle w:val="Brdtext"/>
      </w:pPr>
      <w:r>
        <w:rPr>
          <w:b/>
        </w:rPr>
        <w:t>12 §</w:t>
      </w:r>
      <w:r w:rsidRPr="00A6293E">
        <w:t>    </w:t>
      </w:r>
      <w:r>
        <w:t>Regleringsmyndigheten får ålägga d</w:t>
      </w:r>
      <w:r w:rsidRPr="00A6293E">
        <w:t xml:space="preserve">en som tillhandahåller </w:t>
      </w:r>
      <w:r>
        <w:t xml:space="preserve">sådana </w:t>
      </w:r>
      <w:r w:rsidRPr="00F11339">
        <w:rPr>
          <w:spacing w:val="-2"/>
        </w:rPr>
        <w:t>elektro</w:t>
      </w:r>
      <w:r w:rsidRPr="00F11339">
        <w:rPr>
          <w:spacing w:val="-2"/>
        </w:rPr>
        <w:softHyphen/>
        <w:t>niska kommunikationsnät eller elektroniska kommunikations</w:t>
      </w:r>
      <w:r w:rsidRPr="00F11339">
        <w:rPr>
          <w:spacing w:val="-2"/>
        </w:rPr>
        <w:softHyphen/>
        <w:t>tjänster</w:t>
      </w:r>
      <w:r w:rsidRPr="00A6293E">
        <w:t xml:space="preserve"> </w:t>
      </w:r>
      <w:r>
        <w:t xml:space="preserve">som är </w:t>
      </w:r>
      <w:r w:rsidRPr="00A6293E">
        <w:t xml:space="preserve">av särskild betydelse från allmän synpunkt att på visst sätt beakta </w:t>
      </w:r>
      <w:r w:rsidRPr="00F11339">
        <w:rPr>
          <w:spacing w:val="-2"/>
        </w:rPr>
        <w:t>totalförsva</w:t>
      </w:r>
      <w:r w:rsidRPr="00F11339">
        <w:rPr>
          <w:spacing w:val="-2"/>
        </w:rPr>
        <w:softHyphen/>
        <w:t>rets behov av elektronisk kommunikation under höjd beredskap.</w:t>
      </w:r>
    </w:p>
    <w:p w14:paraId="7C91BD49" w14:textId="77777777" w:rsidR="00D85371" w:rsidRPr="00A6293E" w:rsidRDefault="00D85371" w:rsidP="00714025">
      <w:pPr>
        <w:pStyle w:val="Rubrik3utannumrering"/>
      </w:pPr>
      <w:r w:rsidRPr="00A6293E">
        <w:t>2</w:t>
      </w:r>
      <w:r>
        <w:t> kap.</w:t>
      </w:r>
      <w:r w:rsidRPr="00A6293E">
        <w:t xml:space="preserve"> Anmälan av verksamhet</w:t>
      </w:r>
    </w:p>
    <w:p w14:paraId="7E17899C" w14:textId="77777777" w:rsidR="00D85371" w:rsidRDefault="00D85371" w:rsidP="00714025">
      <w:pPr>
        <w:pStyle w:val="Brdtext"/>
      </w:pPr>
      <w:r>
        <w:rPr>
          <w:b/>
          <w:bCs/>
        </w:rPr>
        <w:t>1 §</w:t>
      </w:r>
      <w:r>
        <w:t>    Allmänna elektroniska kommunikationsnät som vanligen till</w:t>
      </w:r>
      <w:r>
        <w:softHyphen/>
        <w:t>handa</w:t>
      </w:r>
      <w:r>
        <w:softHyphen/>
        <w:t>hålls mot ersättning eller allmänt tillgängliga elektroniska kommuni</w:t>
      </w:r>
      <w:r>
        <w:softHyphen/>
        <w:t>ka</w:t>
      </w:r>
      <w:r>
        <w:softHyphen/>
        <w:t>tionstjänster får tillhandahållas endast efter anmälan till tillsyns</w:t>
      </w:r>
      <w:r>
        <w:softHyphen/>
        <w:t>myndig</w:t>
      </w:r>
      <w:r>
        <w:softHyphen/>
        <w:t>heten.</w:t>
      </w:r>
    </w:p>
    <w:p w14:paraId="68071BAF" w14:textId="77777777" w:rsidR="00D85371" w:rsidRDefault="00D85371" w:rsidP="00714025">
      <w:pPr>
        <w:pStyle w:val="Brdtextmedindrag"/>
      </w:pPr>
      <w:r>
        <w:t>Första stycket gäller inte</w:t>
      </w:r>
    </w:p>
    <w:p w14:paraId="73BDE5B5" w14:textId="77777777" w:rsidR="00D85371" w:rsidRDefault="00D85371" w:rsidP="00714025">
      <w:pPr>
        <w:pStyle w:val="Brdtextmedindrag"/>
      </w:pPr>
      <w:r>
        <w:t xml:space="preserve">1. nummeroberoende interpersonella kommunikationstjänster, eller </w:t>
      </w:r>
    </w:p>
    <w:p w14:paraId="5722487D" w14:textId="77777777" w:rsidR="00D85371" w:rsidRDefault="00D85371" w:rsidP="00714025">
      <w:pPr>
        <w:pStyle w:val="Brdtextmedindrag"/>
      </w:pPr>
      <w:r>
        <w:t>2. verksamhet som består enbart i överföring av signaler via tråd för utsändning till allmänheten av program som avses i 1 kap. 2 § yttrande</w:t>
      </w:r>
      <w:r>
        <w:softHyphen/>
        <w:t>frihets</w:t>
      </w:r>
      <w:r>
        <w:softHyphen/>
        <w:t>grundlagen.</w:t>
      </w:r>
    </w:p>
    <w:p w14:paraId="5943C770" w14:textId="77777777" w:rsidR="00D85371" w:rsidRPr="00B46082" w:rsidRDefault="00D85371" w:rsidP="00714025">
      <w:pPr>
        <w:pStyle w:val="Brdtextmedindrag"/>
        <w:rPr>
          <w:b/>
          <w:bCs/>
        </w:rPr>
      </w:pPr>
      <w:r>
        <w:t>Regeringen eller den myndighet som regeringen bestämmer får meddela föreskrifter om ytterligare undantag från kravet på anmälan.</w:t>
      </w:r>
    </w:p>
    <w:p w14:paraId="18470056" w14:textId="77777777" w:rsidR="00D85371" w:rsidRDefault="00D85371" w:rsidP="00714025">
      <w:pPr>
        <w:pStyle w:val="Brdtext"/>
        <w:rPr>
          <w:b/>
        </w:rPr>
      </w:pPr>
    </w:p>
    <w:p w14:paraId="76E4A540" w14:textId="77777777" w:rsidR="00D85371" w:rsidRPr="00A6293E" w:rsidRDefault="00D85371" w:rsidP="00714025">
      <w:pPr>
        <w:pStyle w:val="Brdtext"/>
      </w:pPr>
      <w:r>
        <w:rPr>
          <w:b/>
        </w:rPr>
        <w:t>2 §</w:t>
      </w:r>
      <w:r w:rsidRPr="00A6293E">
        <w:t xml:space="preserve">    Den som </w:t>
      </w:r>
      <w:r>
        <w:t>har gjort en</w:t>
      </w:r>
      <w:r w:rsidRPr="00A6293E">
        <w:t xml:space="preserve"> anmäl</w:t>
      </w:r>
      <w:r>
        <w:t>an</w:t>
      </w:r>
      <w:r w:rsidRPr="00A6293E">
        <w:t xml:space="preserve"> enligt 1</w:t>
      </w:r>
      <w:r>
        <w:t> §</w:t>
      </w:r>
      <w:r w:rsidRPr="00A6293E">
        <w:t xml:space="preserve"> ska utan dröjsmål </w:t>
      </w:r>
      <w:r>
        <w:t>meddela</w:t>
      </w:r>
      <w:r w:rsidRPr="00A6293E">
        <w:t xml:space="preserve"> </w:t>
      </w:r>
      <w:r>
        <w:t>tillsynsmyndigheten</w:t>
      </w:r>
      <w:r w:rsidRPr="00A6293E">
        <w:t xml:space="preserve"> om verksamheten upphör.</w:t>
      </w:r>
    </w:p>
    <w:p w14:paraId="3CA4896D" w14:textId="77777777" w:rsidR="00D85371" w:rsidRPr="00C407EF" w:rsidRDefault="00D85371" w:rsidP="00714025">
      <w:pPr>
        <w:pStyle w:val="Brdtext"/>
      </w:pPr>
    </w:p>
    <w:p w14:paraId="0F38FA22" w14:textId="651B1661" w:rsidR="00D85371" w:rsidRPr="00A6293E" w:rsidRDefault="00D85371" w:rsidP="00714025">
      <w:pPr>
        <w:pStyle w:val="Brdtext"/>
      </w:pPr>
      <w:r>
        <w:rPr>
          <w:b/>
        </w:rPr>
        <w:t>3 §</w:t>
      </w:r>
      <w:r w:rsidRPr="003A3DE6">
        <w:t xml:space="preserve">    Den som </w:t>
      </w:r>
      <w:r>
        <w:t>bedriver verksamhet som ska anmälas</w:t>
      </w:r>
      <w:r w:rsidRPr="003A3DE6">
        <w:t xml:space="preserve"> enligt 1</w:t>
      </w:r>
      <w:r>
        <w:t> §</w:t>
      </w:r>
      <w:r w:rsidRPr="00A6293E">
        <w:t xml:space="preserve"> ska til</w:t>
      </w:r>
      <w:r w:rsidR="00151E41">
        <w:t>l</w:t>
      </w:r>
      <w:r w:rsidR="00F11339">
        <w:softHyphen/>
        <w:t>l</w:t>
      </w:r>
      <w:r w:rsidRPr="00A6293E">
        <w:t xml:space="preserve">ämpa sådana </w:t>
      </w:r>
      <w:r w:rsidRPr="003A3DE6">
        <w:t>stan</w:t>
      </w:r>
      <w:r>
        <w:rPr>
          <w:sz w:val="18"/>
        </w:rPr>
        <w:softHyphen/>
      </w:r>
      <w:r w:rsidRPr="003A3DE6">
        <w:t>darder</w:t>
      </w:r>
      <w:r w:rsidRPr="00A6293E">
        <w:t xml:space="preserve"> som Europeiska kommissionen</w:t>
      </w:r>
      <w:r>
        <w:t>,</w:t>
      </w:r>
      <w:r w:rsidRPr="00A6293E">
        <w:t xml:space="preserve"> i en för</w:t>
      </w:r>
      <w:r>
        <w:softHyphen/>
      </w:r>
      <w:r w:rsidRPr="00A6293E">
        <w:t>teckning som</w:t>
      </w:r>
      <w:r>
        <w:t xml:space="preserve"> har</w:t>
      </w:r>
      <w:r w:rsidRPr="00A6293E">
        <w:t xml:space="preserve"> offentliggjorts i Europeiska unionens officiella tidning</w:t>
      </w:r>
      <w:r>
        <w:t xml:space="preserve">, har </w:t>
      </w:r>
      <w:r w:rsidRPr="00A6293E">
        <w:t>angett som obligatoriska.</w:t>
      </w:r>
    </w:p>
    <w:p w14:paraId="17E0B489" w14:textId="77777777" w:rsidR="00D85371" w:rsidRPr="00A6293E" w:rsidRDefault="00D85371" w:rsidP="00714025">
      <w:pPr>
        <w:pStyle w:val="Rubrik3utannumrering"/>
      </w:pPr>
      <w:r w:rsidRPr="00A6293E">
        <w:t>3</w:t>
      </w:r>
      <w:r>
        <w:t> kap.</w:t>
      </w:r>
      <w:r w:rsidRPr="00A6293E">
        <w:t xml:space="preserve"> Rätt att använda radiosändare</w:t>
      </w:r>
    </w:p>
    <w:p w14:paraId="227A9881" w14:textId="77777777" w:rsidR="00D85371" w:rsidRPr="00A6293E" w:rsidRDefault="00D85371" w:rsidP="00714025">
      <w:pPr>
        <w:pStyle w:val="Rubrik4utannumrering"/>
        <w:spacing w:before="0"/>
      </w:pPr>
      <w:r w:rsidRPr="00A6293E">
        <w:t>Tillstånd att använda radiosändare</w:t>
      </w:r>
    </w:p>
    <w:p w14:paraId="54395132" w14:textId="77777777" w:rsidR="00D85371" w:rsidRPr="00A6293E" w:rsidRDefault="00D85371" w:rsidP="00714025">
      <w:pPr>
        <w:pStyle w:val="Brdtext"/>
      </w:pPr>
      <w:r w:rsidRPr="00A6293E">
        <w:rPr>
          <w:b/>
        </w:rPr>
        <w:t>1</w:t>
      </w:r>
      <w:r>
        <w:rPr>
          <w:b/>
        </w:rPr>
        <w:t> §</w:t>
      </w:r>
      <w:r w:rsidRPr="00A6293E">
        <w:t>    </w:t>
      </w:r>
      <w:r>
        <w:t>Radiosändare får användas här i landet eller på ett svenskt fartyg eller luftfartyg utomlands endast efter tillstånd från regleringsmyndigheten.</w:t>
      </w:r>
      <w:r w:rsidRPr="00A6293E">
        <w:rPr>
          <w:spacing w:val="-2"/>
        </w:rPr>
        <w:t xml:space="preserve"> Ett tillstånd </w:t>
      </w:r>
      <w:r w:rsidRPr="00A6293E">
        <w:t>ska avse rätt</w:t>
      </w:r>
      <w:r>
        <w:t>en</w:t>
      </w:r>
      <w:r w:rsidRPr="00A6293E">
        <w:t xml:space="preserve"> att använda en viss radiosändare eller att använda radiosändare inom ett visst frekvensutrymme.</w:t>
      </w:r>
    </w:p>
    <w:p w14:paraId="35ECDE2E" w14:textId="77777777" w:rsidR="00D85371" w:rsidRPr="00A6293E" w:rsidRDefault="00D85371" w:rsidP="00714025">
      <w:pPr>
        <w:pStyle w:val="Brdtextmedindrag"/>
        <w:ind w:firstLine="0"/>
      </w:pPr>
    </w:p>
    <w:p w14:paraId="5B145D95" w14:textId="77777777" w:rsidR="00D85371" w:rsidRPr="00A6293E" w:rsidRDefault="00D85371" w:rsidP="00714025">
      <w:pPr>
        <w:pStyle w:val="Brdtext"/>
      </w:pPr>
      <w:r w:rsidRPr="00A6293E">
        <w:rPr>
          <w:b/>
        </w:rPr>
        <w:t>2</w:t>
      </w:r>
      <w:r>
        <w:rPr>
          <w:b/>
        </w:rPr>
        <w:t> §</w:t>
      </w:r>
      <w:r w:rsidRPr="00A6293E">
        <w:t>    </w:t>
      </w:r>
      <w:r w:rsidRPr="00A6293E">
        <w:rPr>
          <w:spacing w:val="-2"/>
        </w:rPr>
        <w:t>Om användningen av frekvensutrymme samt villkoren och förfarandet</w:t>
      </w:r>
      <w:r w:rsidRPr="00A6293E">
        <w:t xml:space="preserve"> för bevilja</w:t>
      </w:r>
      <w:r>
        <w:t>nde av</w:t>
      </w:r>
      <w:r w:rsidRPr="00A6293E">
        <w:t xml:space="preserve"> tillstånd att använda radiosändare har harmoniserats i enlig</w:t>
      </w:r>
      <w:r w:rsidRPr="00A6293E">
        <w:softHyphen/>
        <w:t>het med internationella avtal som Sverige har anslutit sig till eller bestäm</w:t>
      </w:r>
      <w:r w:rsidRPr="00A6293E">
        <w:softHyphen/>
        <w:t xml:space="preserve">melser </w:t>
      </w:r>
      <w:r>
        <w:t>som har antagits</w:t>
      </w:r>
      <w:r w:rsidRPr="00A6293E">
        <w:t xml:space="preserve"> med stöd av fördraget om Europeiska unionens funktionssätt, ska den som har beviljats </w:t>
      </w:r>
      <w:r>
        <w:t xml:space="preserve">ett </w:t>
      </w:r>
      <w:r w:rsidRPr="00A6293E">
        <w:t xml:space="preserve">sådant tillstånd anses ha </w:t>
      </w:r>
      <w:r>
        <w:t xml:space="preserve">ett </w:t>
      </w:r>
      <w:r w:rsidRPr="00A6293E">
        <w:t>tillstånd enligt 1</w:t>
      </w:r>
      <w:r>
        <w:t> §</w:t>
      </w:r>
      <w:r w:rsidRPr="00A6293E">
        <w:t>.</w:t>
      </w:r>
    </w:p>
    <w:p w14:paraId="3756F2EC" w14:textId="77777777" w:rsidR="00D85371" w:rsidRPr="00A6293E" w:rsidRDefault="00D85371" w:rsidP="00714025">
      <w:pPr>
        <w:pStyle w:val="Brdtextmedindrag"/>
      </w:pPr>
    </w:p>
    <w:p w14:paraId="1DB220C0" w14:textId="77777777" w:rsidR="00D85371" w:rsidRPr="00A6293E" w:rsidRDefault="00D85371" w:rsidP="00714025">
      <w:pPr>
        <w:pStyle w:val="Brdtext"/>
      </w:pPr>
      <w:r w:rsidRPr="00A6293E">
        <w:rPr>
          <w:b/>
        </w:rPr>
        <w:t>3</w:t>
      </w:r>
      <w:r>
        <w:rPr>
          <w:b/>
        </w:rPr>
        <w:t> §</w:t>
      </w:r>
      <w:r w:rsidRPr="00A6293E">
        <w:t>    Kravet på tillstånd enligt 1</w:t>
      </w:r>
      <w:r>
        <w:t> §</w:t>
      </w:r>
      <w:r w:rsidRPr="00A6293E">
        <w:t xml:space="preserve"> gäller inte för Polismyndigheten, Säker</w:t>
      </w:r>
      <w:r w:rsidRPr="00A6293E">
        <w:softHyphen/>
        <w:t>hetspolisen, Försvarsmakten</w:t>
      </w:r>
      <w:r>
        <w:t xml:space="preserve"> eller</w:t>
      </w:r>
      <w:r w:rsidRPr="00A6293E">
        <w:t xml:space="preserve"> Försvarets radioanstalt</w:t>
      </w:r>
      <w:r>
        <w:t>. Det gäller inte heller för</w:t>
      </w:r>
      <w:r w:rsidRPr="00A6293E">
        <w:t xml:space="preserve"> Försvarets mate</w:t>
      </w:r>
      <w:r w:rsidRPr="00A6293E">
        <w:softHyphen/>
        <w:t>rielverk vid verksamhet som verket bedriver på uppdrag av Försvarsmak</w:t>
      </w:r>
      <w:r w:rsidRPr="00A6293E">
        <w:softHyphen/>
        <w:t>ten eller Försvarets radioanstalt.</w:t>
      </w:r>
    </w:p>
    <w:p w14:paraId="559F377F" w14:textId="77777777" w:rsidR="00D85371" w:rsidRPr="00A6293E" w:rsidRDefault="00D85371" w:rsidP="00714025">
      <w:pPr>
        <w:pStyle w:val="Brdtextmedindrag"/>
      </w:pPr>
      <w:r w:rsidRPr="00A6293E">
        <w:rPr>
          <w:spacing w:val="-2"/>
        </w:rPr>
        <w:t xml:space="preserve">Efter </w:t>
      </w:r>
      <w:r>
        <w:rPr>
          <w:spacing w:val="-2"/>
        </w:rPr>
        <w:t xml:space="preserve">hörande av </w:t>
      </w:r>
      <w:r w:rsidRPr="00A6293E">
        <w:rPr>
          <w:spacing w:val="-2"/>
        </w:rPr>
        <w:t>Försvarsmakten</w:t>
      </w:r>
      <w:r w:rsidDel="00474F36">
        <w:rPr>
          <w:spacing w:val="-2"/>
        </w:rPr>
        <w:t xml:space="preserve"> </w:t>
      </w:r>
      <w:r w:rsidRPr="00A6293E">
        <w:rPr>
          <w:spacing w:val="-2"/>
        </w:rPr>
        <w:t xml:space="preserve">beslutar </w:t>
      </w:r>
      <w:r>
        <w:rPr>
          <w:spacing w:val="-2"/>
        </w:rPr>
        <w:t>regleringsmyndigheten</w:t>
      </w:r>
      <w:r w:rsidRPr="00A6293E">
        <w:rPr>
          <w:spacing w:val="-3"/>
        </w:rPr>
        <w:t xml:space="preserve"> om till</w:t>
      </w:r>
      <w:r>
        <w:rPr>
          <w:spacing w:val="-3"/>
        </w:rPr>
        <w:softHyphen/>
      </w:r>
      <w:r w:rsidRPr="00A6293E">
        <w:rPr>
          <w:spacing w:val="-3"/>
        </w:rPr>
        <w:t>delning av radiofrekvenser för Försvars</w:t>
      </w:r>
      <w:r>
        <w:rPr>
          <w:spacing w:val="-3"/>
        </w:rPr>
        <w:softHyphen/>
      </w:r>
      <w:r w:rsidRPr="00A6293E">
        <w:rPr>
          <w:spacing w:val="-3"/>
        </w:rPr>
        <w:t>makten, Försvarets</w:t>
      </w:r>
      <w:r w:rsidRPr="00A6293E">
        <w:t xml:space="preserve"> </w:t>
      </w:r>
      <w:r w:rsidRPr="00A6293E">
        <w:rPr>
          <w:spacing w:val="-2"/>
        </w:rPr>
        <w:t>radioanstalt och Försvarets materielverk samt om de ytterligare villkor som</w:t>
      </w:r>
      <w:r w:rsidRPr="00A6293E">
        <w:t xml:space="preserve"> behövs. När det gäller Polismyndigheten och Säkerhetspolisen beslutar </w:t>
      </w:r>
      <w:r>
        <w:t>reglerings</w:t>
      </w:r>
      <w:r>
        <w:softHyphen/>
        <w:t>myndig</w:t>
      </w:r>
      <w:r>
        <w:softHyphen/>
        <w:t>heten</w:t>
      </w:r>
      <w:r w:rsidRPr="00A6293E">
        <w:t xml:space="preserve"> i sådana frågor efter </w:t>
      </w:r>
      <w:r>
        <w:t>hörande av dessa</w:t>
      </w:r>
      <w:r w:rsidRPr="00A6293E">
        <w:t xml:space="preserve"> myndighet</w:t>
      </w:r>
      <w:r>
        <w:t>er</w:t>
      </w:r>
      <w:r w:rsidRPr="00A6293E">
        <w:t>.</w:t>
      </w:r>
    </w:p>
    <w:p w14:paraId="5820E37E" w14:textId="77777777" w:rsidR="00D85371" w:rsidRPr="00A6293E" w:rsidRDefault="00D85371" w:rsidP="00714025">
      <w:pPr>
        <w:pStyle w:val="Brdtextmedindrag"/>
        <w:ind w:firstLine="0"/>
      </w:pPr>
    </w:p>
    <w:p w14:paraId="00C4493F" w14:textId="77777777" w:rsidR="00D85371" w:rsidRPr="00A6293E" w:rsidRDefault="00D85371" w:rsidP="00714025">
      <w:pPr>
        <w:pStyle w:val="Brdtext"/>
      </w:pPr>
      <w:r w:rsidRPr="00A6293E">
        <w:rPr>
          <w:b/>
        </w:rPr>
        <w:t>4</w:t>
      </w:r>
      <w:r>
        <w:rPr>
          <w:b/>
        </w:rPr>
        <w:t> §</w:t>
      </w:r>
      <w:r w:rsidRPr="00A6293E">
        <w:t>    Regeringen eller den myndighet som regeringen bestämmer får med</w:t>
      </w:r>
      <w:r w:rsidRPr="00A6293E">
        <w:softHyphen/>
        <w:t>dela föreskrifter om undantag från tillståndsplikten enligt 1</w:t>
      </w:r>
      <w:r>
        <w:t> §</w:t>
      </w:r>
      <w:r w:rsidRPr="00A6293E">
        <w:t>. Föreskrifter</w:t>
      </w:r>
      <w:r w:rsidRPr="00A6293E">
        <w:softHyphen/>
        <w:t xml:space="preserve">na får innehålla villkor om att den radioanläggning där sändaren ingår ska uppfylla bestämda tekniska krav och i övrigt sådana villkor som anges i </w:t>
      </w:r>
      <w:r w:rsidRPr="0074120E">
        <w:t>12 § första stycket 1–6 och 8, 13 § och 14 § 1, 2 och 4.</w:t>
      </w:r>
      <w:r w:rsidRPr="00A6293E">
        <w:t xml:space="preserve"> Villkor som innebär en begränsning av vilka elektroniska kommunikationstjänster eller vilka tekniker som får användas får beslutas endast i de fall som anges i </w:t>
      </w:r>
      <w:r w:rsidRPr="0074120E">
        <w:t>1</w:t>
      </w:r>
      <w:r>
        <w:t>5 §</w:t>
      </w:r>
      <w:r w:rsidRPr="00A6293E">
        <w:t>.</w:t>
      </w:r>
    </w:p>
    <w:p w14:paraId="053A9BA8" w14:textId="77777777" w:rsidR="00D85371" w:rsidRPr="00A6293E" w:rsidRDefault="00D85371" w:rsidP="00714025">
      <w:pPr>
        <w:pStyle w:val="Brdtextmedindrag"/>
      </w:pPr>
      <w:r>
        <w:t>Ett u</w:t>
      </w:r>
      <w:r w:rsidRPr="00A6293E">
        <w:t xml:space="preserve">ndantag </w:t>
      </w:r>
      <w:r>
        <w:t xml:space="preserve">i sådana föreskrifter </w:t>
      </w:r>
      <w:r w:rsidRPr="00A6293E">
        <w:t xml:space="preserve">får tidsbegränsas. </w:t>
      </w:r>
      <w:r>
        <w:t>I så fall</w:t>
      </w:r>
      <w:r w:rsidRPr="00A6293E">
        <w:t xml:space="preserve"> ska </w:t>
      </w:r>
      <w:r w:rsidRPr="0074120E">
        <w:t>17</w:t>
      </w:r>
      <w:r>
        <w:t> §</w:t>
      </w:r>
      <w:r w:rsidRPr="00A6293E">
        <w:t xml:space="preserve"> andra stycket tillämpas.</w:t>
      </w:r>
    </w:p>
    <w:p w14:paraId="34721E20" w14:textId="77777777" w:rsidR="00D85371" w:rsidRPr="00A6293E" w:rsidRDefault="00D85371" w:rsidP="00714025">
      <w:pPr>
        <w:pStyle w:val="Brdtextmedindrag"/>
        <w:ind w:firstLine="0"/>
      </w:pPr>
    </w:p>
    <w:p w14:paraId="18FA8967" w14:textId="77777777" w:rsidR="00D85371" w:rsidRPr="00A6293E" w:rsidRDefault="00D85371" w:rsidP="00714025">
      <w:pPr>
        <w:pStyle w:val="Brdtext"/>
      </w:pPr>
      <w:r w:rsidRPr="00A6293E">
        <w:rPr>
          <w:b/>
        </w:rPr>
        <w:t>5</w:t>
      </w:r>
      <w:r>
        <w:rPr>
          <w:b/>
        </w:rPr>
        <w:t> §</w:t>
      </w:r>
      <w:r w:rsidRPr="00A6293E">
        <w:t>    Den som enligt 3</w:t>
      </w:r>
      <w:r>
        <w:t> §</w:t>
      </w:r>
      <w:r w:rsidRPr="00A6293E">
        <w:t xml:space="preserve"> eller enligt föreskrifter som har meddelats med </w:t>
      </w:r>
      <w:r w:rsidRPr="00A6293E">
        <w:rPr>
          <w:spacing w:val="-2"/>
        </w:rPr>
        <w:t>stöd av 4</w:t>
      </w:r>
      <w:r>
        <w:rPr>
          <w:spacing w:val="-2"/>
        </w:rPr>
        <w:t> §</w:t>
      </w:r>
      <w:r w:rsidRPr="00A6293E">
        <w:rPr>
          <w:spacing w:val="-2"/>
        </w:rPr>
        <w:t xml:space="preserve"> </w:t>
      </w:r>
      <w:r>
        <w:t>är undantagen från till</w:t>
      </w:r>
      <w:r>
        <w:softHyphen/>
        <w:t>stånds</w:t>
      </w:r>
      <w:r>
        <w:softHyphen/>
        <w:t xml:space="preserve">plikt </w:t>
      </w:r>
      <w:r w:rsidRPr="00A6293E">
        <w:rPr>
          <w:spacing w:val="-2"/>
        </w:rPr>
        <w:t xml:space="preserve">ska vid tillämpningen av </w:t>
      </w:r>
      <w:r>
        <w:rPr>
          <w:spacing w:val="-2"/>
        </w:rPr>
        <w:t xml:space="preserve">denna </w:t>
      </w:r>
      <w:r w:rsidRPr="00A6293E">
        <w:rPr>
          <w:spacing w:val="-2"/>
        </w:rPr>
        <w:t>lag</w:t>
      </w:r>
      <w:r w:rsidRPr="00A6293E">
        <w:t xml:space="preserve"> anses ha tillstånd enligt 1</w:t>
      </w:r>
      <w:r>
        <w:t> §</w:t>
      </w:r>
      <w:r w:rsidRPr="00A6293E">
        <w:t>.</w:t>
      </w:r>
    </w:p>
    <w:p w14:paraId="5E75EB74" w14:textId="77777777" w:rsidR="00D85371" w:rsidRPr="00A6293E" w:rsidRDefault="00D85371" w:rsidP="00714025">
      <w:pPr>
        <w:pStyle w:val="Rubrik4utannumrering"/>
      </w:pPr>
      <w:r w:rsidRPr="00A6293E">
        <w:t>Tillståndsförfarandet</w:t>
      </w:r>
    </w:p>
    <w:p w14:paraId="6CD697B8" w14:textId="77777777" w:rsidR="00D85371" w:rsidRPr="00A6293E" w:rsidRDefault="00D85371" w:rsidP="00714025">
      <w:pPr>
        <w:pStyle w:val="Brdtext"/>
      </w:pPr>
      <w:r w:rsidRPr="00A6293E">
        <w:rPr>
          <w:b/>
        </w:rPr>
        <w:t>6</w:t>
      </w:r>
      <w:r>
        <w:rPr>
          <w:b/>
        </w:rPr>
        <w:t> §</w:t>
      </w:r>
      <w:r w:rsidRPr="00A6293E">
        <w:t>    </w:t>
      </w:r>
      <w:r w:rsidRPr="00644028">
        <w:rPr>
          <w:spacing w:val="-2"/>
        </w:rPr>
        <w:t>Regleringsmyndigheten ska bevilja tillstånd att använda radio</w:t>
      </w:r>
      <w:r w:rsidRPr="00644028">
        <w:rPr>
          <w:spacing w:val="-2"/>
        </w:rPr>
        <w:softHyphen/>
        <w:t>sända</w:t>
      </w:r>
      <w:r w:rsidRPr="00644028">
        <w:rPr>
          <w:spacing w:val="-2"/>
        </w:rPr>
        <w:softHyphen/>
        <w:t>re,</w:t>
      </w:r>
      <w:r w:rsidRPr="00A6293E">
        <w:t xml:space="preserve"> om</w:t>
      </w:r>
    </w:p>
    <w:p w14:paraId="7F875671" w14:textId="77777777" w:rsidR="00D85371" w:rsidRPr="00A6293E" w:rsidRDefault="00D85371" w:rsidP="00714025">
      <w:pPr>
        <w:pStyle w:val="Brdtextmedindrag"/>
      </w:pPr>
      <w:r w:rsidRPr="00A6293E">
        <w:t xml:space="preserve">1. det kan antas att radiofrekvenserna </w:t>
      </w:r>
      <w:r>
        <w:t xml:space="preserve">inte </w:t>
      </w:r>
      <w:r w:rsidRPr="00A6293E">
        <w:t>kommer att användas på ett sådant sätt att risk för otillåten skadlig störning uppkommer,</w:t>
      </w:r>
    </w:p>
    <w:p w14:paraId="060C1CC6" w14:textId="77777777" w:rsidR="00D85371" w:rsidRPr="00A6293E" w:rsidRDefault="00D85371" w:rsidP="00714025">
      <w:pPr>
        <w:pStyle w:val="Brdtextmedindrag"/>
      </w:pPr>
      <w:r w:rsidRPr="00A6293E">
        <w:t>2. radioanvändningen utgör en effektiv användning av frekvensutrym</w:t>
      </w:r>
      <w:r w:rsidRPr="00A6293E">
        <w:softHyphen/>
        <w:t>met,</w:t>
      </w:r>
    </w:p>
    <w:p w14:paraId="19B884D0" w14:textId="77777777" w:rsidR="00D85371" w:rsidRPr="00A6293E" w:rsidRDefault="00D85371" w:rsidP="00714025">
      <w:pPr>
        <w:pStyle w:val="Brdtextmedindrag"/>
      </w:pPr>
      <w:r w:rsidRPr="00A6293E">
        <w:t>3. det kan antas att radioanvändningen inte kommer att hindra sådan radiokommunikation som är särskilt viktig med hänsyn till den fria åsikts</w:t>
      </w:r>
      <w:r w:rsidRPr="00A6293E">
        <w:softHyphen/>
        <w:t>bildningen,</w:t>
      </w:r>
    </w:p>
    <w:p w14:paraId="56CBF1D5" w14:textId="77777777" w:rsidR="00D85371" w:rsidRPr="00A6293E" w:rsidRDefault="00D85371" w:rsidP="00714025">
      <w:pPr>
        <w:pStyle w:val="Brdtextmedindrag"/>
      </w:pPr>
      <w:r w:rsidRPr="00A6293E">
        <w:t>4. radioanvändningen inte kommer att ta i anspråk frekvensutrymme som behövs för att upprätthålla en rimlig beredskap för utveckling av be</w:t>
      </w:r>
      <w:r w:rsidRPr="00A6293E">
        <w:softHyphen/>
        <w:t>fintliga och nya radioanvändningar eller frekvensutrymme för vilket radio</w:t>
      </w:r>
      <w:r w:rsidRPr="00A6293E">
        <w:softHyphen/>
        <w:t>användningen har harmoniserats för annan användning i enlighet med in</w:t>
      </w:r>
      <w:r w:rsidRPr="00A6293E">
        <w:softHyphen/>
        <w:t xml:space="preserve">ternationella avtal som Sverige har anslutit sig till eller bestämmelser </w:t>
      </w:r>
      <w:r>
        <w:t>som har antagits</w:t>
      </w:r>
      <w:r w:rsidRPr="00A6293E">
        <w:t xml:space="preserve"> med stöd av fördraget om Europeiska unionens funktions</w:t>
      </w:r>
      <w:r>
        <w:softHyphen/>
      </w:r>
      <w:r w:rsidRPr="00A6293E">
        <w:t>sätt,</w:t>
      </w:r>
    </w:p>
    <w:p w14:paraId="69096326" w14:textId="77777777" w:rsidR="00D85371" w:rsidRPr="00A6293E" w:rsidRDefault="00D85371" w:rsidP="00714025">
      <w:pPr>
        <w:pStyle w:val="Brdtextmedindrag"/>
      </w:pPr>
      <w:r w:rsidRPr="00A6293E">
        <w:t>5. det kan antas att radioanvändningen inte kommer att inkräkta på det frekvensutrymme som behövs för verksamhet som avses i 3</w:t>
      </w:r>
      <w:r>
        <w:t> §</w:t>
      </w:r>
      <w:r w:rsidRPr="00A6293E">
        <w:t>,</w:t>
      </w:r>
    </w:p>
    <w:p w14:paraId="282DA2CA" w14:textId="77777777" w:rsidR="00D85371" w:rsidRDefault="00D85371" w:rsidP="00714025">
      <w:pPr>
        <w:pStyle w:val="Brdtextmedindrag"/>
      </w:pPr>
      <w:r w:rsidRPr="00A6293E">
        <w:t xml:space="preserve">6. det inte med hänsyn till att sökanden tidigare har fått </w:t>
      </w:r>
      <w:r>
        <w:t xml:space="preserve">ett </w:t>
      </w:r>
      <w:r w:rsidRPr="00A6293E">
        <w:t>tillstånd åter</w:t>
      </w:r>
      <w:r w:rsidRPr="00A6293E">
        <w:softHyphen/>
        <w:t xml:space="preserve">kallat eller </w:t>
      </w:r>
      <w:r>
        <w:t>med hänsyn till</w:t>
      </w:r>
      <w:r w:rsidRPr="00A6293E">
        <w:t xml:space="preserve"> något annat liknande förhållande finns skälig anledning att anta att radioanvändningen kommer att ske i strid med tillståndsvillkoren</w:t>
      </w:r>
      <w:r>
        <w:t>, och</w:t>
      </w:r>
    </w:p>
    <w:p w14:paraId="79CAEE21" w14:textId="77777777" w:rsidR="00D85371" w:rsidRPr="00A6293E" w:rsidRDefault="00D85371" w:rsidP="00714025">
      <w:pPr>
        <w:pStyle w:val="Brdtextmedindrag"/>
      </w:pPr>
      <w:r>
        <w:t>7. det kan antas att radioanvändningen inte kommer att orsaka skada för Sveriges säkerhet.</w:t>
      </w:r>
    </w:p>
    <w:p w14:paraId="791E6484" w14:textId="77777777" w:rsidR="00D85371" w:rsidRPr="00A6293E" w:rsidRDefault="00D85371" w:rsidP="00714025">
      <w:pPr>
        <w:pStyle w:val="Brdtextmedindrag"/>
      </w:pPr>
      <w:r>
        <w:lastRenderedPageBreak/>
        <w:t>Ett t</w:t>
      </w:r>
      <w:r w:rsidRPr="00A6293E">
        <w:t>illstånd att använda radiosändare för utsändningar som kräver tillstånd enligt någon annan lag eller enligt bestämmelser meddelade med stöd av någon annan lag, får beviljas endast om sådant tillstånd finns.</w:t>
      </w:r>
      <w:r>
        <w:t xml:space="preserve"> Då gäller inte första stycket 7.</w:t>
      </w:r>
    </w:p>
    <w:p w14:paraId="1E0317F6" w14:textId="77777777" w:rsidR="00D85371" w:rsidRPr="00A6293E" w:rsidRDefault="00D85371" w:rsidP="00714025">
      <w:pPr>
        <w:pStyle w:val="Brdtextmedindrag"/>
      </w:pPr>
      <w:r w:rsidRPr="00A6293E">
        <w:t>Om ett tillstånd avser en viss radiosändare ska radiosändaren, tillsam</w:t>
      </w:r>
      <w:r w:rsidRPr="00A6293E">
        <w:softHyphen/>
        <w:t>mans med avsedd radiomottagare, ha sådana tekniska egenskaper att den uppfyller rimliga krav på en effektiv frekvensanvändning och på möjlig</w:t>
      </w:r>
      <w:r w:rsidRPr="00A6293E">
        <w:softHyphen/>
        <w:t>heten att verka i den miljö som den är avsedd för.</w:t>
      </w:r>
    </w:p>
    <w:p w14:paraId="77BB0384" w14:textId="77777777" w:rsidR="00D85371" w:rsidRPr="00A6293E" w:rsidRDefault="00D85371" w:rsidP="00714025">
      <w:pPr>
        <w:pStyle w:val="Brdtextmedindrag"/>
        <w:ind w:firstLine="0"/>
      </w:pPr>
    </w:p>
    <w:p w14:paraId="5C82E646" w14:textId="77777777" w:rsidR="00D85371" w:rsidRPr="00A6293E" w:rsidRDefault="00D85371" w:rsidP="00714025">
      <w:pPr>
        <w:pStyle w:val="Brdtext"/>
      </w:pPr>
      <w:r w:rsidRPr="00A6293E">
        <w:rPr>
          <w:b/>
        </w:rPr>
        <w:t>7</w:t>
      </w:r>
      <w:r>
        <w:rPr>
          <w:b/>
        </w:rPr>
        <w:t> §</w:t>
      </w:r>
      <w:r w:rsidRPr="00AC0994">
        <w:rPr>
          <w:bCs/>
        </w:rPr>
        <w:t>    </w:t>
      </w:r>
      <w:r>
        <w:t xml:space="preserve">Regleringsmyndigheten får, </w:t>
      </w:r>
      <w:r w:rsidRPr="00A6293E">
        <w:t>trots 6</w:t>
      </w:r>
      <w:r>
        <w:t> §</w:t>
      </w:r>
      <w:r w:rsidRPr="00A6293E">
        <w:t xml:space="preserve"> första stycket</w:t>
      </w:r>
      <w:r>
        <w:t> </w:t>
      </w:r>
      <w:r w:rsidRPr="00A6293E">
        <w:t xml:space="preserve">4, </w:t>
      </w:r>
      <w:r>
        <w:t>bevilja till</w:t>
      </w:r>
      <w:r>
        <w:softHyphen/>
        <w:t xml:space="preserve">stånd för annan radioanvändning </w:t>
      </w:r>
      <w:bookmarkStart w:id="22" w:name="_Hlk92887919"/>
      <w:r>
        <w:t>i</w:t>
      </w:r>
      <w:r w:rsidRPr="00A6293E">
        <w:t xml:space="preserve"> ett harmoniserat frekvensutrymme</w:t>
      </w:r>
      <w:r>
        <w:t xml:space="preserve"> än den som följer av de harmoniserade villkoren</w:t>
      </w:r>
      <w:bookmarkEnd w:id="22"/>
      <w:r>
        <w:t xml:space="preserve">, </w:t>
      </w:r>
      <w:r w:rsidRPr="00A6293E">
        <w:t>om</w:t>
      </w:r>
    </w:p>
    <w:p w14:paraId="24C8E712" w14:textId="4B37C773" w:rsidR="00D85371" w:rsidRPr="00A6293E" w:rsidRDefault="00D85371" w:rsidP="00714025">
      <w:pPr>
        <w:pStyle w:val="Brdtextmedindrag"/>
      </w:pPr>
      <w:r w:rsidRPr="00A6293E">
        <w:t>1. </w:t>
      </w:r>
      <w:r w:rsidRPr="00A6293E">
        <w:rPr>
          <w:spacing w:val="-2"/>
        </w:rPr>
        <w:t xml:space="preserve">det finns </w:t>
      </w:r>
      <w:r>
        <w:rPr>
          <w:spacing w:val="-2"/>
        </w:rPr>
        <w:t>bristande</w:t>
      </w:r>
      <w:r w:rsidRPr="00A6293E">
        <w:rPr>
          <w:spacing w:val="-2"/>
        </w:rPr>
        <w:t xml:space="preserve"> efterfrågan på använd</w:t>
      </w:r>
      <w:r>
        <w:rPr>
          <w:spacing w:val="-2"/>
        </w:rPr>
        <w:t>ning av</w:t>
      </w:r>
      <w:r w:rsidRPr="00A6293E">
        <w:rPr>
          <w:spacing w:val="-2"/>
        </w:rPr>
        <w:t xml:space="preserve"> frekvens</w:t>
      </w:r>
      <w:r w:rsidRPr="00A6293E">
        <w:rPr>
          <w:spacing w:val="-2"/>
        </w:rPr>
        <w:softHyphen/>
      </w:r>
      <w:r w:rsidRPr="00A6293E">
        <w:t>utrymmet på de harmoniserade villkoren, och</w:t>
      </w:r>
    </w:p>
    <w:p w14:paraId="4A5556A2" w14:textId="77777777" w:rsidR="00D85371" w:rsidRPr="00A6293E" w:rsidRDefault="00D85371" w:rsidP="00714025">
      <w:pPr>
        <w:pStyle w:val="Brdtextmedindrag"/>
      </w:pPr>
      <w:r w:rsidRPr="00A6293E">
        <w:t>2. radioanvändningen inte hindrar eller försvårar att frekvensutrymmet används på de harmoniserade villkoren i någon annan medlemsstat i Euro</w:t>
      </w:r>
      <w:r w:rsidRPr="00A6293E">
        <w:softHyphen/>
        <w:t>peiska unionen.</w:t>
      </w:r>
    </w:p>
    <w:p w14:paraId="46E96E6D" w14:textId="4C6180CA" w:rsidR="00D85371" w:rsidRDefault="00D85371" w:rsidP="00714025">
      <w:pPr>
        <w:pStyle w:val="Brdtextmedindrag"/>
      </w:pPr>
      <w:r w:rsidRPr="00A6293E">
        <w:t>Vid prövningen ska det särskilt beaktas om radioanvändningen kan på</w:t>
      </w:r>
      <w:r w:rsidRPr="00A6293E">
        <w:softHyphen/>
        <w:t xml:space="preserve">verka den harmoniserade användningen av frekvensutrymmet i unionen på lång sikt </w:t>
      </w:r>
      <w:r>
        <w:t>eller</w:t>
      </w:r>
      <w:r w:rsidRPr="00A6293E">
        <w:t xml:space="preserve"> tillgången till radioutrustning som kan användas i frekvens</w:t>
      </w:r>
      <w:r w:rsidRPr="00A6293E">
        <w:softHyphen/>
        <w:t>utrymmet.</w:t>
      </w:r>
    </w:p>
    <w:p w14:paraId="043E22D1" w14:textId="77777777" w:rsidR="00D85371" w:rsidRPr="00A6293E" w:rsidRDefault="00D85371" w:rsidP="00714025">
      <w:pPr>
        <w:pStyle w:val="Brdtextmedindrag"/>
        <w:ind w:firstLine="0"/>
      </w:pPr>
    </w:p>
    <w:p w14:paraId="5ECA6FE2" w14:textId="3153F652" w:rsidR="00D85371" w:rsidRPr="00A6293E" w:rsidRDefault="00D85371" w:rsidP="00714025">
      <w:pPr>
        <w:pStyle w:val="Brdtext"/>
      </w:pPr>
      <w:r w:rsidRPr="00A6293E">
        <w:rPr>
          <w:b/>
        </w:rPr>
        <w:t>8</w:t>
      </w:r>
      <w:r>
        <w:rPr>
          <w:b/>
        </w:rPr>
        <w:t> §</w:t>
      </w:r>
      <w:r w:rsidRPr="00AC0994">
        <w:rPr>
          <w:bCs/>
        </w:rPr>
        <w:t>    </w:t>
      </w:r>
      <w:r>
        <w:t>Om regleringsmyndigheten bedömer att tillståndsprövning inom ett visst frekvensutrymme bör ske efter ett förfarande med allmän inbjudan till ansökan, får myndigheten avslå en ansökan om tillstånd i det frekvens</w:t>
      </w:r>
      <w:r w:rsidR="00270ABE">
        <w:softHyphen/>
      </w:r>
      <w:r>
        <w:t>utrymme</w:t>
      </w:r>
      <w:r w:rsidR="00E7657B">
        <w:t>t</w:t>
      </w:r>
      <w:r>
        <w:t xml:space="preserve"> som har gjorts utanför ett sådant förfarande. </w:t>
      </w:r>
    </w:p>
    <w:p w14:paraId="173327A4" w14:textId="77777777" w:rsidR="00D85371" w:rsidRPr="00A6293E" w:rsidRDefault="00D85371" w:rsidP="00714025">
      <w:pPr>
        <w:pStyle w:val="Brdtextmedindrag"/>
        <w:ind w:firstLine="0"/>
      </w:pPr>
    </w:p>
    <w:p w14:paraId="20847FB1" w14:textId="77777777" w:rsidR="00D85371" w:rsidRPr="00A6293E" w:rsidRDefault="00D85371" w:rsidP="00714025">
      <w:pPr>
        <w:pStyle w:val="Brdtext"/>
      </w:pPr>
      <w:r w:rsidRPr="00A6293E">
        <w:rPr>
          <w:b/>
        </w:rPr>
        <w:t>9</w:t>
      </w:r>
      <w:r>
        <w:rPr>
          <w:b/>
        </w:rPr>
        <w:t> §</w:t>
      </w:r>
      <w:r w:rsidRPr="00A6293E">
        <w:t>    </w:t>
      </w:r>
      <w:r>
        <w:t>Regleringsmyndigheten får besluta att a</w:t>
      </w:r>
      <w:r w:rsidRPr="00A6293E">
        <w:t>ntalet tillstånd som beviljas inom ett frekvensutrymme</w:t>
      </w:r>
      <w:r>
        <w:t xml:space="preserve"> ska vara begränsat</w:t>
      </w:r>
      <w:r w:rsidRPr="00A6293E">
        <w:t>, om det är nödvändigt för att garantera en effektiv användning av radiofrekvenser. Ett beslut att begränsa antalet till</w:t>
      </w:r>
      <w:r>
        <w:softHyphen/>
      </w:r>
      <w:r w:rsidRPr="00A6293E">
        <w:t>stånd ska omprövas så snart det finns anledning till det.</w:t>
      </w:r>
    </w:p>
    <w:p w14:paraId="16237D39" w14:textId="77777777" w:rsidR="00D85371" w:rsidRPr="00A6293E" w:rsidRDefault="00D85371" w:rsidP="00714025">
      <w:pPr>
        <w:pStyle w:val="Brdtextmedindrag"/>
        <w:ind w:firstLine="0"/>
      </w:pPr>
    </w:p>
    <w:p w14:paraId="6A87B7F7" w14:textId="77777777" w:rsidR="00D85371" w:rsidRPr="00A6293E" w:rsidRDefault="00D85371" w:rsidP="00714025">
      <w:pPr>
        <w:pStyle w:val="Brdtext"/>
      </w:pPr>
      <w:r w:rsidRPr="00A6293E">
        <w:rPr>
          <w:b/>
        </w:rPr>
        <w:t>10</w:t>
      </w:r>
      <w:r>
        <w:rPr>
          <w:b/>
        </w:rPr>
        <w:t> §</w:t>
      </w:r>
      <w:r w:rsidRPr="00A6293E">
        <w:t>    När antalet tillstånd har begränsats enligt 9</w:t>
      </w:r>
      <w:r>
        <w:t> §</w:t>
      </w:r>
      <w:r w:rsidRPr="00A6293E">
        <w:t>, ska tillståndspröv</w:t>
      </w:r>
      <w:r w:rsidRPr="00A6293E">
        <w:softHyphen/>
        <w:t>ningen ske efter</w:t>
      </w:r>
      <w:r>
        <w:t xml:space="preserve"> en</w:t>
      </w:r>
      <w:r w:rsidRPr="00A6293E">
        <w:t xml:space="preserve"> allmän inbjudan till ansökan, om det inte finns sär</w:t>
      </w:r>
      <w:r>
        <w:softHyphen/>
      </w:r>
      <w:r w:rsidRPr="00A6293E">
        <w:t>skilda skäl mot det eller om radioanvändningen</w:t>
      </w:r>
    </w:p>
    <w:p w14:paraId="73A96AC6" w14:textId="77777777" w:rsidR="00D85371" w:rsidRPr="00A6293E" w:rsidRDefault="00D85371" w:rsidP="00714025">
      <w:pPr>
        <w:pStyle w:val="Brdtextmedindrag"/>
      </w:pPr>
      <w:r w:rsidRPr="00A6293E">
        <w:t>1. avser huvudsakligen utsändning till allmänheten av program som av</w:t>
      </w:r>
      <w:r w:rsidRPr="00A6293E">
        <w:softHyphen/>
        <w:t>ses i 1</w:t>
      </w:r>
      <w:r>
        <w:t> kap. </w:t>
      </w:r>
      <w:r w:rsidRPr="00A6293E">
        <w:t>2</w:t>
      </w:r>
      <w:r>
        <w:t> §</w:t>
      </w:r>
      <w:r w:rsidRPr="00A6293E">
        <w:t xml:space="preserve"> yttrandefrihetsgrundlagen,</w:t>
      </w:r>
    </w:p>
    <w:p w14:paraId="45722B49" w14:textId="77777777" w:rsidR="00D85371" w:rsidRPr="00A6293E" w:rsidRDefault="00D85371" w:rsidP="00714025">
      <w:pPr>
        <w:pStyle w:val="Brdtextmedindrag"/>
      </w:pPr>
      <w:r w:rsidRPr="00A6293E">
        <w:t>2. är avsedd för privat bruk, eller</w:t>
      </w:r>
    </w:p>
    <w:p w14:paraId="47F36503" w14:textId="77777777" w:rsidR="00D85371" w:rsidRPr="00A6293E" w:rsidRDefault="00D85371" w:rsidP="00714025">
      <w:pPr>
        <w:pStyle w:val="Brdtextmedindrag"/>
      </w:pPr>
      <w:r w:rsidRPr="00A6293E">
        <w:t>3. behövs för verksamhet som bedrivs i syfte att tillgodose allmän ord</w:t>
      </w:r>
      <w:r w:rsidRPr="00A6293E">
        <w:softHyphen/>
        <w:t>ning, säkerhet eller hälsa.</w:t>
      </w:r>
    </w:p>
    <w:p w14:paraId="5F770798" w14:textId="77777777" w:rsidR="00D85371" w:rsidRPr="00A6293E" w:rsidRDefault="00D85371" w:rsidP="00714025">
      <w:pPr>
        <w:pStyle w:val="Brdtextmedindrag"/>
      </w:pPr>
      <w:r w:rsidRPr="00A6293E">
        <w:t>Regeringen eller den myndighet som regeringen bestämmer får meddela föreskrifter om vilken radioanvändning som omfattas av undantaget i för</w:t>
      </w:r>
      <w:r w:rsidRPr="00A6293E">
        <w:softHyphen/>
        <w:t>sta stycket</w:t>
      </w:r>
      <w:r>
        <w:t> </w:t>
      </w:r>
      <w:r w:rsidRPr="00A6293E">
        <w:t>3.</w:t>
      </w:r>
    </w:p>
    <w:p w14:paraId="746B3472" w14:textId="77777777" w:rsidR="00D85371" w:rsidRPr="00A6293E" w:rsidRDefault="00D85371" w:rsidP="00714025">
      <w:pPr>
        <w:pStyle w:val="Brdtextmedindrag"/>
        <w:ind w:firstLine="0"/>
      </w:pPr>
    </w:p>
    <w:p w14:paraId="4FC7FEA3" w14:textId="34D6C9A2" w:rsidR="00D85371" w:rsidRPr="00573FC3" w:rsidRDefault="00D85371" w:rsidP="00714025">
      <w:pPr>
        <w:pStyle w:val="Brdtext"/>
      </w:pPr>
      <w:r w:rsidRPr="00573FC3">
        <w:rPr>
          <w:b/>
        </w:rPr>
        <w:t>11 §</w:t>
      </w:r>
      <w:r w:rsidRPr="00573FC3">
        <w:t>    </w:t>
      </w:r>
      <w:r>
        <w:t>Tillståndsp</w:t>
      </w:r>
      <w:r w:rsidRPr="00573FC3">
        <w:t xml:space="preserve">rövningen </w:t>
      </w:r>
      <w:r>
        <w:t xml:space="preserve">efter en allmän inbjudan till ansökan </w:t>
      </w:r>
      <w:r w:rsidRPr="00573FC3">
        <w:t>enligt 10 § ska ske efter ett jämförande urvalsförfaran</w:t>
      </w:r>
      <w:r w:rsidRPr="00573FC3">
        <w:softHyphen/>
        <w:t>de, efter ett anbuds</w:t>
      </w:r>
      <w:r>
        <w:softHyphen/>
      </w:r>
      <w:r w:rsidRPr="00573FC3">
        <w:t>förfa</w:t>
      </w:r>
      <w:r w:rsidR="00270ABE">
        <w:softHyphen/>
      </w:r>
      <w:r w:rsidRPr="00573FC3">
        <w:t>rande där det pris sökanden är villig att betala för tillståndet ska vara ut</w:t>
      </w:r>
      <w:r w:rsidR="00270ABE">
        <w:softHyphen/>
      </w:r>
      <w:r w:rsidRPr="00573FC3">
        <w:t>slagsgivande eller efter en kombination av dessa för</w:t>
      </w:r>
      <w:r w:rsidRPr="00573FC3">
        <w:softHyphen/>
        <w:t>faranden.</w:t>
      </w:r>
    </w:p>
    <w:p w14:paraId="46808B8E" w14:textId="77777777" w:rsidR="00D85371" w:rsidRPr="00573FC3" w:rsidRDefault="00D85371" w:rsidP="00714025">
      <w:pPr>
        <w:pStyle w:val="Brdtextmedindrag"/>
      </w:pPr>
      <w:r w:rsidRPr="00573FC3">
        <w:t>Förfarandet ska utformas så att det främjar konkurrens och får därutöver syfta endast till att</w:t>
      </w:r>
    </w:p>
    <w:p w14:paraId="4C76A658" w14:textId="77777777" w:rsidR="00D85371" w:rsidRPr="00573FC3" w:rsidRDefault="00D85371" w:rsidP="00714025">
      <w:pPr>
        <w:pStyle w:val="Brdtextmedindrag"/>
      </w:pPr>
      <w:r w:rsidRPr="00573FC3">
        <w:t>1. främja täckning och utbyggnad,</w:t>
      </w:r>
    </w:p>
    <w:p w14:paraId="7ED85D0D" w14:textId="77777777" w:rsidR="00D85371" w:rsidRPr="00573FC3" w:rsidRDefault="00D85371" w:rsidP="00714025">
      <w:pPr>
        <w:pStyle w:val="Brdtextmedindrag"/>
      </w:pPr>
      <w:r w:rsidRPr="00573FC3">
        <w:lastRenderedPageBreak/>
        <w:t>2. säkerställa tjänsters kvalitet,</w:t>
      </w:r>
    </w:p>
    <w:p w14:paraId="4D76A8D1" w14:textId="77777777" w:rsidR="00D85371" w:rsidRPr="00573FC3" w:rsidRDefault="00D85371" w:rsidP="00714025">
      <w:pPr>
        <w:pStyle w:val="Brdtextmedindrag"/>
      </w:pPr>
      <w:r w:rsidRPr="00573FC3">
        <w:t>3. uppnå en effektiv användning av radiofrekvenser, eller</w:t>
      </w:r>
    </w:p>
    <w:p w14:paraId="5C3745BF" w14:textId="77777777" w:rsidR="00D85371" w:rsidRPr="00573FC3" w:rsidRDefault="00D85371" w:rsidP="00714025">
      <w:pPr>
        <w:pStyle w:val="Brdtextmedindrag"/>
      </w:pPr>
      <w:r w:rsidRPr="00573FC3">
        <w:t>4. främja innovation och näringslivets utveckling.</w:t>
      </w:r>
    </w:p>
    <w:p w14:paraId="4F7B98D6" w14:textId="77777777" w:rsidR="00D85371" w:rsidRDefault="00D85371" w:rsidP="00714025">
      <w:pPr>
        <w:pStyle w:val="Brdtextmedindrag"/>
      </w:pPr>
      <w:r w:rsidRPr="00573FC3">
        <w:t>Den allmänna inbjudan ska innehålla uppgifter om det förfarande som ska användas, förutsättningarna för deltagande i förfarandet</w:t>
      </w:r>
      <w:r w:rsidRPr="00573FC3" w:rsidDel="00C50584">
        <w:t xml:space="preserve"> och</w:t>
      </w:r>
      <w:r w:rsidRPr="00573FC3">
        <w:t xml:space="preserve"> de villkor som tillstånd kommer att förenas med.</w:t>
      </w:r>
    </w:p>
    <w:p w14:paraId="53A32B86" w14:textId="77777777" w:rsidR="00D85371" w:rsidRPr="00A6293E" w:rsidRDefault="00D85371" w:rsidP="00714025">
      <w:pPr>
        <w:pStyle w:val="Rubrik4utannumrering"/>
      </w:pPr>
      <w:r w:rsidRPr="00A6293E">
        <w:t>Villkor</w:t>
      </w:r>
    </w:p>
    <w:p w14:paraId="35C98F18" w14:textId="77777777" w:rsidR="00D85371" w:rsidRPr="00A6293E" w:rsidRDefault="00D85371" w:rsidP="00714025">
      <w:pPr>
        <w:pStyle w:val="Brdtext"/>
      </w:pPr>
      <w:r w:rsidRPr="00A6293E">
        <w:rPr>
          <w:b/>
        </w:rPr>
        <w:t>12</w:t>
      </w:r>
      <w:r>
        <w:rPr>
          <w:b/>
        </w:rPr>
        <w:t> §</w:t>
      </w:r>
      <w:r w:rsidRPr="00A6293E">
        <w:t>    </w:t>
      </w:r>
      <w:r>
        <w:t>Ett t</w:t>
      </w:r>
      <w:r w:rsidRPr="00A6293E">
        <w:t>illstånd att använda radiosändare får förenas med villkor om</w:t>
      </w:r>
    </w:p>
    <w:p w14:paraId="10835647" w14:textId="77777777" w:rsidR="00D85371" w:rsidRPr="00A6293E" w:rsidRDefault="00D85371" w:rsidP="00714025">
      <w:pPr>
        <w:pStyle w:val="Brdtextmedindrag"/>
      </w:pPr>
      <w:r w:rsidRPr="00A6293E">
        <w:t>1.</w:t>
      </w:r>
      <w:r>
        <w:t> </w:t>
      </w:r>
      <w:r w:rsidRPr="00A6293E">
        <w:t>det frekvensutrymme som tillståndet avser,</w:t>
      </w:r>
    </w:p>
    <w:p w14:paraId="19918B02" w14:textId="77777777" w:rsidR="00D85371" w:rsidRPr="00A6293E" w:rsidRDefault="00D85371" w:rsidP="00714025">
      <w:pPr>
        <w:pStyle w:val="Brdtextmedindrag"/>
      </w:pPr>
      <w:r w:rsidRPr="00A6293E">
        <w:t>2.</w:t>
      </w:r>
      <w:r>
        <w:t> </w:t>
      </w:r>
      <w:r w:rsidRPr="00A6293E">
        <w:t>vilken eller vilka elektroniska kommunikationstjänster eller slag av elektroniska kommunikationsnät eller tekniker som tillståndet avser,</w:t>
      </w:r>
    </w:p>
    <w:p w14:paraId="7F8E7B74" w14:textId="77777777" w:rsidR="00D85371" w:rsidRPr="00A6293E" w:rsidRDefault="00D85371" w:rsidP="00714025">
      <w:pPr>
        <w:pStyle w:val="Brdtextmedindrag"/>
      </w:pPr>
      <w:r w:rsidRPr="00A6293E">
        <w:t>3.</w:t>
      </w:r>
      <w:r>
        <w:t> </w:t>
      </w:r>
      <w:r w:rsidRPr="00A6293E">
        <w:t>täckning och utbyggnad inom landet,</w:t>
      </w:r>
    </w:p>
    <w:p w14:paraId="18230608" w14:textId="77777777" w:rsidR="00D85371" w:rsidRPr="00A6293E" w:rsidRDefault="00D85371" w:rsidP="00714025">
      <w:pPr>
        <w:pStyle w:val="Brdtextmedindrag"/>
      </w:pPr>
      <w:r w:rsidRPr="00A6293E">
        <w:t>4.</w:t>
      </w:r>
      <w:r>
        <w:t> </w:t>
      </w:r>
      <w:r w:rsidRPr="00A6293E">
        <w:t>det geografiska område som tillståndet avser,</w:t>
      </w:r>
    </w:p>
    <w:p w14:paraId="12AB222C" w14:textId="77777777" w:rsidR="00D85371" w:rsidRPr="00A6293E" w:rsidRDefault="00D85371" w:rsidP="00714025">
      <w:pPr>
        <w:pStyle w:val="Brdtextmedindrag"/>
      </w:pPr>
      <w:r w:rsidRPr="00A6293E">
        <w:t>5.</w:t>
      </w:r>
      <w:r>
        <w:t xml:space="preserve"> en </w:t>
      </w:r>
      <w:r w:rsidRPr="00A6293E">
        <w:t>skyldighet för sökanden att dela frekvensutrymme med andra,</w:t>
      </w:r>
    </w:p>
    <w:p w14:paraId="4A4AAD7A" w14:textId="77777777" w:rsidR="00D85371" w:rsidRPr="00A6293E" w:rsidRDefault="00D85371" w:rsidP="00714025">
      <w:pPr>
        <w:pStyle w:val="Brdtextmedindrag"/>
      </w:pPr>
      <w:r w:rsidRPr="00A6293E">
        <w:t>6.</w:t>
      </w:r>
      <w:r>
        <w:t> </w:t>
      </w:r>
      <w:r w:rsidRPr="00A6293E">
        <w:t>skyldigheter som följer av tillämpliga internationella avtal i fråga om användning av frekvenser,</w:t>
      </w:r>
    </w:p>
    <w:p w14:paraId="2DEE03B4" w14:textId="77777777" w:rsidR="00D85371" w:rsidRPr="00A6293E" w:rsidRDefault="00D85371" w:rsidP="00714025">
      <w:pPr>
        <w:pStyle w:val="Brdtextmedindrag"/>
      </w:pPr>
      <w:r w:rsidRPr="00A6293E">
        <w:t>7.</w:t>
      </w:r>
      <w:r>
        <w:t> </w:t>
      </w:r>
      <w:r w:rsidRPr="00A6293E">
        <w:t xml:space="preserve">åtaganden som har gjorts i samband med </w:t>
      </w:r>
      <w:r>
        <w:t xml:space="preserve">att </w:t>
      </w:r>
      <w:r w:rsidRPr="00A6293E">
        <w:t xml:space="preserve">tillstånd </w:t>
      </w:r>
      <w:r>
        <w:t xml:space="preserve">har </w:t>
      </w:r>
      <w:r w:rsidDel="00104CCB">
        <w:t>beviljats</w:t>
      </w:r>
      <w:r w:rsidRPr="00A6293E" w:rsidDel="00104CCB">
        <w:t xml:space="preserve"> </w:t>
      </w:r>
      <w:r w:rsidRPr="00A6293E">
        <w:t>enligt 10</w:t>
      </w:r>
      <w:r>
        <w:t> </w:t>
      </w:r>
      <w:r w:rsidRPr="00A6293E">
        <w:t>och 11</w:t>
      </w:r>
      <w:r>
        <w:t> §</w:t>
      </w:r>
      <w:r w:rsidRPr="00A6293E">
        <w:t>§,</w:t>
      </w:r>
    </w:p>
    <w:p w14:paraId="1F10D6D3" w14:textId="77777777" w:rsidR="00D85371" w:rsidRDefault="00D85371" w:rsidP="00714025">
      <w:pPr>
        <w:pStyle w:val="Brdtextmedindrag"/>
      </w:pPr>
      <w:r w:rsidRPr="00A6293E">
        <w:t>8.</w:t>
      </w:r>
      <w:r>
        <w:t> </w:t>
      </w:r>
      <w:r w:rsidRPr="00A6293E">
        <w:t>tekniska krav och annat som krävs för att säkerställa ett faktiskt och effektivt frekvensutnyttjande</w:t>
      </w:r>
      <w:r>
        <w:t>, och</w:t>
      </w:r>
    </w:p>
    <w:p w14:paraId="640E2C99" w14:textId="77777777" w:rsidR="00D85371" w:rsidRPr="00A6293E" w:rsidRDefault="00D85371" w:rsidP="00714025">
      <w:pPr>
        <w:pStyle w:val="Brdtextmedindrag"/>
      </w:pPr>
      <w:r>
        <w:t>9. krav som är av betydelse för Sveriges säkerhet.</w:t>
      </w:r>
    </w:p>
    <w:p w14:paraId="0ED1E285" w14:textId="77777777" w:rsidR="00D85371" w:rsidRDefault="00D85371" w:rsidP="00714025">
      <w:pPr>
        <w:pStyle w:val="Brdtextmedindrag"/>
      </w:pPr>
      <w:r>
        <w:t>Första stycket </w:t>
      </w:r>
      <w:r w:rsidRPr="007E579F">
        <w:t>9 gäller inte för</w:t>
      </w:r>
      <w:r>
        <w:t xml:space="preserve"> tillstånd som avses i 6 § andra stycket.</w:t>
      </w:r>
    </w:p>
    <w:p w14:paraId="24EBC23D" w14:textId="77777777" w:rsidR="00D85371" w:rsidRDefault="00D85371" w:rsidP="00714025">
      <w:pPr>
        <w:pStyle w:val="Brdtextmedindrag"/>
        <w:ind w:firstLine="0"/>
      </w:pPr>
    </w:p>
    <w:p w14:paraId="0387614D" w14:textId="77777777" w:rsidR="00D85371" w:rsidRDefault="00D85371" w:rsidP="00714025">
      <w:pPr>
        <w:pStyle w:val="Brdtext"/>
      </w:pPr>
      <w:r>
        <w:rPr>
          <w:b/>
          <w:bCs/>
        </w:rPr>
        <w:t>13 §</w:t>
      </w:r>
      <w:r w:rsidRPr="00AC0994">
        <w:t>    </w:t>
      </w:r>
      <w:r>
        <w:t xml:space="preserve">Ett tillstånd att använda radiosändare i ett frekvensutrymme för vilket radioanvändningen har harmoniserats i enlighet med internationella avtal som Sverige har anslutit sig till eller bestämmelser som har antagits med stöd av fördraget om Europeiska unionens funktionssätt, ska förenas med de villkor som följer av avtalet eller bestämmelserna. Detta gäller </w:t>
      </w:r>
      <w:r w:rsidRPr="00270ABE">
        <w:rPr>
          <w:spacing w:val="-2"/>
        </w:rPr>
        <w:t>dock inte om tillstånd beviljas för sådan annan användning som avses i 7 §.</w:t>
      </w:r>
    </w:p>
    <w:p w14:paraId="7BAC70DB" w14:textId="77777777" w:rsidR="00D85371" w:rsidRDefault="00D85371" w:rsidP="00714025">
      <w:pPr>
        <w:pStyle w:val="Brdtextmedindrag"/>
      </w:pPr>
      <w:r>
        <w:t>Första stycket gäller även när den som ska tilldelas radiofrekvenser har utsetts i enlighet med sådana avtal eller bestämmelser.</w:t>
      </w:r>
    </w:p>
    <w:p w14:paraId="21727001" w14:textId="77777777" w:rsidR="00D85371" w:rsidRDefault="00D85371" w:rsidP="00714025">
      <w:pPr>
        <w:pStyle w:val="Brdtextmedindrag"/>
        <w:ind w:firstLine="0"/>
      </w:pPr>
    </w:p>
    <w:p w14:paraId="3E3FA650" w14:textId="77777777" w:rsidR="00D85371" w:rsidRPr="00A6293E" w:rsidRDefault="00D85371" w:rsidP="00714025">
      <w:pPr>
        <w:pStyle w:val="Brdtext"/>
      </w:pPr>
      <w:r w:rsidRPr="00A6293E">
        <w:rPr>
          <w:b/>
        </w:rPr>
        <w:t>1</w:t>
      </w:r>
      <w:r>
        <w:rPr>
          <w:b/>
        </w:rPr>
        <w:t>4 §</w:t>
      </w:r>
      <w:r w:rsidRPr="00A6293E">
        <w:t>    </w:t>
      </w:r>
      <w:r w:rsidRPr="00A6293E">
        <w:rPr>
          <w:spacing w:val="-2"/>
        </w:rPr>
        <w:t>Ett tillstånd att använda en viss radiosändare får, utöver det som an</w:t>
      </w:r>
      <w:r w:rsidRPr="00A6293E">
        <w:rPr>
          <w:spacing w:val="-2"/>
        </w:rPr>
        <w:softHyphen/>
        <w:t>ges</w:t>
      </w:r>
      <w:r w:rsidRPr="00A6293E">
        <w:t xml:space="preserve"> </w:t>
      </w:r>
      <w:r w:rsidRPr="00C16920">
        <w:t>i 12</w:t>
      </w:r>
      <w:r>
        <w:t> </w:t>
      </w:r>
      <w:r w:rsidRPr="00C16920">
        <w:t>och 13 §§,</w:t>
      </w:r>
      <w:r w:rsidRPr="00A6293E">
        <w:t xml:space="preserve"> förenas med villkor om</w:t>
      </w:r>
    </w:p>
    <w:p w14:paraId="2ADC1DA3" w14:textId="77777777" w:rsidR="00D85371" w:rsidRPr="00A6293E" w:rsidRDefault="00D85371" w:rsidP="00714025">
      <w:pPr>
        <w:pStyle w:val="Brdtextmedindrag"/>
      </w:pPr>
      <w:r w:rsidRPr="00A6293E">
        <w:t>1.</w:t>
      </w:r>
      <w:r>
        <w:t xml:space="preserve"> hur </w:t>
      </w:r>
      <w:r w:rsidRPr="00A6293E">
        <w:t xml:space="preserve">antennen och </w:t>
      </w:r>
      <w:r>
        <w:t xml:space="preserve">radiosändaren </w:t>
      </w:r>
      <w:r w:rsidRPr="00A6293E">
        <w:t xml:space="preserve">i övrigt </w:t>
      </w:r>
      <w:r>
        <w:t xml:space="preserve">ska vara </w:t>
      </w:r>
      <w:r w:rsidRPr="00A6293E">
        <w:t>beskaff</w:t>
      </w:r>
      <w:r>
        <w:t>ade</w:t>
      </w:r>
      <w:r w:rsidRPr="00A6293E">
        <w:t>,</w:t>
      </w:r>
    </w:p>
    <w:p w14:paraId="5969B022" w14:textId="77777777" w:rsidR="00D85371" w:rsidRPr="00A6293E" w:rsidRDefault="00D85371" w:rsidP="00714025">
      <w:pPr>
        <w:pStyle w:val="Brdtextmedindrag"/>
      </w:pPr>
      <w:r w:rsidRPr="00A6293E">
        <w:t>2.</w:t>
      </w:r>
      <w:r>
        <w:t> </w:t>
      </w:r>
      <w:r w:rsidRPr="00A6293E">
        <w:t>det geografiska område där en mobil radiosändare får användas,</w:t>
      </w:r>
    </w:p>
    <w:p w14:paraId="4696F1DA" w14:textId="77777777" w:rsidR="00D85371" w:rsidRPr="00A6293E" w:rsidRDefault="00D85371" w:rsidP="00714025">
      <w:pPr>
        <w:pStyle w:val="Brdtextmedindrag"/>
      </w:pPr>
      <w:r w:rsidRPr="00A6293E">
        <w:t>3.</w:t>
      </w:r>
      <w:r>
        <w:t> </w:t>
      </w:r>
      <w:r w:rsidRPr="00A6293E">
        <w:t>var antennen till en fast radiosändare ska vara belägen, och</w:t>
      </w:r>
    </w:p>
    <w:p w14:paraId="27C90872" w14:textId="77777777" w:rsidR="00D85371" w:rsidRPr="00A6293E" w:rsidRDefault="00D85371" w:rsidP="00714025">
      <w:pPr>
        <w:pStyle w:val="Brdtextmedindrag"/>
      </w:pPr>
      <w:r w:rsidRPr="00A6293E">
        <w:t>4.</w:t>
      </w:r>
      <w:r>
        <w:t> </w:t>
      </w:r>
      <w:r w:rsidRPr="00A6293E">
        <w:t>kompetenskrav för den som ska sköta radioanläggningen.</w:t>
      </w:r>
    </w:p>
    <w:p w14:paraId="6655C57E" w14:textId="77777777" w:rsidR="00D85371" w:rsidRPr="00A6293E" w:rsidRDefault="00D85371" w:rsidP="00714025">
      <w:pPr>
        <w:pStyle w:val="Brdtextmedindrag"/>
        <w:ind w:firstLine="0"/>
      </w:pPr>
    </w:p>
    <w:p w14:paraId="038668F0" w14:textId="77777777" w:rsidR="00D85371" w:rsidRPr="00A6293E" w:rsidRDefault="00D85371" w:rsidP="00714025">
      <w:pPr>
        <w:pStyle w:val="Brdtextmedindrag"/>
        <w:ind w:firstLine="0"/>
      </w:pPr>
      <w:r>
        <w:rPr>
          <w:b/>
          <w:bCs/>
        </w:rPr>
        <w:t>15 §</w:t>
      </w:r>
      <w:r w:rsidRPr="00AC0994">
        <w:t>    </w:t>
      </w:r>
      <w:r w:rsidRPr="00A6293E">
        <w:t>Villkor som innebär en begränsning av vilka elektroniska kommu</w:t>
      </w:r>
      <w:r>
        <w:softHyphen/>
      </w:r>
      <w:r w:rsidRPr="00A6293E">
        <w:t>ni</w:t>
      </w:r>
      <w:r>
        <w:softHyphen/>
      </w:r>
      <w:r w:rsidRPr="00A6293E">
        <w:t>ka</w:t>
      </w:r>
      <w:r w:rsidRPr="00A6293E">
        <w:softHyphen/>
        <w:t>tionstjänster eller vilka tekniker som får användas, får beslutas endast om det krävs för att</w:t>
      </w:r>
    </w:p>
    <w:p w14:paraId="567483D2" w14:textId="77777777" w:rsidR="00D85371" w:rsidRPr="00A6293E" w:rsidRDefault="00D85371" w:rsidP="00714025">
      <w:pPr>
        <w:pStyle w:val="Brdtextmedindrag"/>
      </w:pPr>
      <w:r w:rsidRPr="00A6293E">
        <w:t>1. undvika skadlig störning,</w:t>
      </w:r>
    </w:p>
    <w:p w14:paraId="4EF1F7D0" w14:textId="77777777" w:rsidR="00D85371" w:rsidRPr="00A6293E" w:rsidRDefault="00D85371" w:rsidP="00714025">
      <w:pPr>
        <w:pStyle w:val="Brdtextmedindrag"/>
      </w:pPr>
      <w:r w:rsidRPr="00A6293E">
        <w:t>2. säkerställa ett effektivt frekvensutnyttjande,</w:t>
      </w:r>
    </w:p>
    <w:p w14:paraId="33BCCF50" w14:textId="77777777" w:rsidR="00D85371" w:rsidRPr="00A6293E" w:rsidRDefault="00D85371" w:rsidP="00714025">
      <w:pPr>
        <w:pStyle w:val="Brdtextmedindrag"/>
      </w:pPr>
      <w:r w:rsidRPr="00A6293E">
        <w:t>3. skydda människors liv eller hälsa,</w:t>
      </w:r>
    </w:p>
    <w:p w14:paraId="6D6A075A" w14:textId="77777777" w:rsidR="00D85371" w:rsidRPr="00A6293E" w:rsidRDefault="00D85371" w:rsidP="00714025">
      <w:pPr>
        <w:pStyle w:val="Brdtextmedindrag"/>
      </w:pPr>
      <w:r w:rsidRPr="00A6293E">
        <w:t>4. tillgodose det allmännas intresse av att vissa elektroniska kommuni</w:t>
      </w:r>
      <w:r w:rsidRPr="00A6293E">
        <w:softHyphen/>
        <w:t>kationstjänster finns tillgängliga i vissa delar av landet, eller</w:t>
      </w:r>
    </w:p>
    <w:p w14:paraId="17A8F8FD" w14:textId="77777777" w:rsidR="00D85371" w:rsidRPr="00A6293E" w:rsidRDefault="00D85371" w:rsidP="00714025">
      <w:pPr>
        <w:pStyle w:val="Brdtextmedindrag"/>
      </w:pPr>
      <w:r w:rsidRPr="00A6293E">
        <w:t xml:space="preserve">5. tillgodose det allmännas intresse av att främja tillhandahållandet av radio- och tv-tjänster </w:t>
      </w:r>
      <w:r>
        <w:t xml:space="preserve">som </w:t>
      </w:r>
      <w:r w:rsidRPr="00A6293E">
        <w:t xml:space="preserve">tillstånd </w:t>
      </w:r>
      <w:r>
        <w:t xml:space="preserve">har </w:t>
      </w:r>
      <w:r w:rsidRPr="00A6293E">
        <w:t xml:space="preserve">beviljats </w:t>
      </w:r>
      <w:r>
        <w:t xml:space="preserve">för </w:t>
      </w:r>
      <w:r w:rsidRPr="00A6293E">
        <w:t>enligt annan lag.</w:t>
      </w:r>
    </w:p>
    <w:p w14:paraId="4864CDF6" w14:textId="77777777" w:rsidR="00D85371" w:rsidRPr="00A6293E" w:rsidRDefault="00D85371" w:rsidP="00714025">
      <w:pPr>
        <w:pStyle w:val="Brdtextmedindrag"/>
      </w:pPr>
      <w:r w:rsidRPr="00A6293E">
        <w:lastRenderedPageBreak/>
        <w:t>Villkor som innebär att endast en viss elektronisk kommunikations</w:t>
      </w:r>
      <w:r>
        <w:softHyphen/>
      </w:r>
      <w:r w:rsidRPr="00A6293E">
        <w:t xml:space="preserve">tjänst får tillhandahållas får beslutas </w:t>
      </w:r>
      <w:r>
        <w:t>bara</w:t>
      </w:r>
      <w:r w:rsidRPr="00A6293E">
        <w:t xml:space="preserve"> om det krävs för att säkerställa verk</w:t>
      </w:r>
      <w:r w:rsidRPr="00A6293E">
        <w:softHyphen/>
        <w:t>samhet som bedrivs i syfte att skydda människors liv eller hälsa eller om det annars finns synnerliga skäl för det med hänsyn till ett allmänt intresse.</w:t>
      </w:r>
    </w:p>
    <w:p w14:paraId="5E3E3E37" w14:textId="77777777" w:rsidR="00D85371" w:rsidRDefault="00D85371" w:rsidP="00714025">
      <w:pPr>
        <w:pStyle w:val="Brdtextmedindrag"/>
        <w:ind w:firstLine="0"/>
      </w:pPr>
    </w:p>
    <w:p w14:paraId="14E5BABF" w14:textId="77777777" w:rsidR="00D85371" w:rsidRDefault="00D85371" w:rsidP="00714025">
      <w:pPr>
        <w:pStyle w:val="Brdtextmedindrag"/>
        <w:ind w:firstLine="0"/>
      </w:pPr>
      <w:r>
        <w:rPr>
          <w:b/>
          <w:bCs/>
        </w:rPr>
        <w:t>16</w:t>
      </w:r>
      <w:r>
        <w:t> </w:t>
      </w:r>
      <w:r w:rsidRPr="00C67469">
        <w:rPr>
          <w:b/>
        </w:rPr>
        <w:t>§</w:t>
      </w:r>
      <w:r>
        <w:t>    Ett tillstånd att använda radio</w:t>
      </w:r>
      <w:r>
        <w:softHyphen/>
        <w:t>sändare får förenas</w:t>
      </w:r>
      <w:r w:rsidDel="00733AB3">
        <w:t xml:space="preserve"> </w:t>
      </w:r>
      <w:r>
        <w:t>med ett förbehåll om att en operatör som har rätt att använda tillståndet kan åläggas att ge tillträde till infrastruktur för tillhanda</w:t>
      </w:r>
      <w:r>
        <w:softHyphen/>
        <w:t>hållande av mobila elektroniska kommunikations</w:t>
      </w:r>
      <w:r>
        <w:softHyphen/>
        <w:t>tjänster enligt 5 kap. 33 §.</w:t>
      </w:r>
    </w:p>
    <w:p w14:paraId="4C39E10A" w14:textId="77777777" w:rsidR="00D85371" w:rsidRPr="00A6293E" w:rsidRDefault="00D85371" w:rsidP="00714025">
      <w:pPr>
        <w:pStyle w:val="Rubrik4utannumrering"/>
      </w:pPr>
      <w:r w:rsidRPr="00A6293E">
        <w:t>Tillståndstid</w:t>
      </w:r>
    </w:p>
    <w:p w14:paraId="637B2A8D" w14:textId="77777777" w:rsidR="00D85371" w:rsidRPr="00A6293E" w:rsidRDefault="00D85371" w:rsidP="00714025">
      <w:pPr>
        <w:pStyle w:val="Brdtext"/>
      </w:pPr>
      <w:r w:rsidRPr="00A6293E">
        <w:rPr>
          <w:b/>
        </w:rPr>
        <w:t>1</w:t>
      </w:r>
      <w:r>
        <w:rPr>
          <w:b/>
        </w:rPr>
        <w:t>7 §</w:t>
      </w:r>
      <w:r w:rsidRPr="00A6293E">
        <w:t>    </w:t>
      </w:r>
      <w:r>
        <w:rPr>
          <w:spacing w:val="-3"/>
        </w:rPr>
        <w:t>Ett t</w:t>
      </w:r>
      <w:r w:rsidRPr="00A6293E">
        <w:rPr>
          <w:spacing w:val="-3"/>
        </w:rPr>
        <w:t>illstånd ska beviljas för en bestämd tid. Giltighetstiden för till</w:t>
      </w:r>
      <w:r>
        <w:rPr>
          <w:spacing w:val="-3"/>
        </w:rPr>
        <w:softHyphen/>
      </w:r>
      <w:r w:rsidRPr="00A6293E">
        <w:rPr>
          <w:spacing w:val="-3"/>
        </w:rPr>
        <w:t>stånds</w:t>
      </w:r>
      <w:r>
        <w:rPr>
          <w:spacing w:val="-3"/>
        </w:rPr>
        <w:softHyphen/>
      </w:r>
      <w:r w:rsidRPr="00A6293E">
        <w:t>villkor får vara kortare än tillståndstiden.</w:t>
      </w:r>
    </w:p>
    <w:p w14:paraId="071C4EF9" w14:textId="77777777" w:rsidR="00D85371" w:rsidRPr="00A6293E" w:rsidRDefault="00D85371" w:rsidP="00714025">
      <w:pPr>
        <w:pStyle w:val="Brdtextmedindrag"/>
      </w:pPr>
      <w:r w:rsidRPr="00A6293E">
        <w:t xml:space="preserve">När giltighetstiden för tillstånd och tillståndsvillkor bestäms ska </w:t>
      </w:r>
      <w:r>
        <w:t>regler</w:t>
      </w:r>
      <w:r>
        <w:softHyphen/>
        <w:t>ings</w:t>
      </w:r>
      <w:r>
        <w:softHyphen/>
        <w:t>myndigheten särskilt beakta</w:t>
      </w:r>
    </w:p>
    <w:p w14:paraId="640E6193" w14:textId="77777777" w:rsidR="00D85371" w:rsidRPr="00A6293E" w:rsidRDefault="00D85371" w:rsidP="00714025">
      <w:pPr>
        <w:pStyle w:val="Brdtextmedindrag"/>
      </w:pPr>
      <w:r w:rsidRPr="00A6293E">
        <w:t>1.</w:t>
      </w:r>
      <w:r>
        <w:t> </w:t>
      </w:r>
      <w:r w:rsidRPr="00A6293E">
        <w:t>framtida förändringar i radioanvändningen,</w:t>
      </w:r>
    </w:p>
    <w:p w14:paraId="16C22A4F" w14:textId="77777777" w:rsidR="00D85371" w:rsidRPr="00A6293E" w:rsidRDefault="00D85371" w:rsidP="00714025">
      <w:pPr>
        <w:pStyle w:val="Brdtextmedindrag"/>
      </w:pPr>
      <w:r w:rsidRPr="00A6293E">
        <w:t>2.</w:t>
      </w:r>
      <w:r>
        <w:t> </w:t>
      </w:r>
      <w:r w:rsidRPr="00A6293E">
        <w:t>den tid som sändaren är avsedd att användas,</w:t>
      </w:r>
    </w:p>
    <w:p w14:paraId="31DDCD60" w14:textId="77777777" w:rsidR="00D85371" w:rsidRPr="00A6293E" w:rsidRDefault="00D85371" w:rsidP="00714025">
      <w:pPr>
        <w:pStyle w:val="Brdtextmedindrag"/>
      </w:pPr>
      <w:r w:rsidRPr="00A6293E">
        <w:t>3.</w:t>
      </w:r>
      <w:r>
        <w:t> </w:t>
      </w:r>
      <w:r w:rsidRPr="00A6293E">
        <w:t>den tekniska utveckling som kan väntas,</w:t>
      </w:r>
    </w:p>
    <w:p w14:paraId="251CA9F4" w14:textId="77777777" w:rsidR="00D85371" w:rsidRPr="00A6293E" w:rsidRDefault="00D85371" w:rsidP="00714025">
      <w:pPr>
        <w:pStyle w:val="Brdtextmedindrag"/>
      </w:pPr>
      <w:r w:rsidRPr="00A6293E">
        <w:t>4.</w:t>
      </w:r>
      <w:r>
        <w:t> </w:t>
      </w:r>
      <w:r w:rsidRPr="00A6293E">
        <w:t>den tid som krävs för att uppnå ett rimligt ekonomiskt utbyte av utrust</w:t>
      </w:r>
      <w:r w:rsidRPr="00A6293E">
        <w:softHyphen/>
        <w:t>ningen, och</w:t>
      </w:r>
    </w:p>
    <w:p w14:paraId="57B0B375" w14:textId="77777777" w:rsidR="00D85371" w:rsidRPr="00A6293E" w:rsidRDefault="00D85371" w:rsidP="00714025">
      <w:pPr>
        <w:pStyle w:val="Brdtextmedindrag"/>
      </w:pPr>
      <w:r w:rsidRPr="00A6293E">
        <w:t>5. </w:t>
      </w:r>
      <w:r>
        <w:t xml:space="preserve">ett </w:t>
      </w:r>
      <w:r w:rsidRPr="00A6293E">
        <w:t>sådant tillstånd som enligt 6</w:t>
      </w:r>
      <w:r>
        <w:t> §</w:t>
      </w:r>
      <w:r w:rsidRPr="00A6293E">
        <w:t xml:space="preserve"> andra stycket är en förutsättning för tillstånd att använda radiosändare.</w:t>
      </w:r>
    </w:p>
    <w:p w14:paraId="30E163B9" w14:textId="77777777" w:rsidR="00D85371" w:rsidRPr="00A6293E" w:rsidRDefault="00D85371" w:rsidP="00714025">
      <w:pPr>
        <w:pStyle w:val="Brdtextmedindrag"/>
        <w:ind w:firstLine="0"/>
      </w:pPr>
    </w:p>
    <w:p w14:paraId="51BB9057" w14:textId="77777777" w:rsidR="00D85371" w:rsidRDefault="00D85371" w:rsidP="00714025">
      <w:pPr>
        <w:pStyle w:val="Brdtext"/>
      </w:pPr>
      <w:r>
        <w:rPr>
          <w:b/>
        </w:rPr>
        <w:t>18 §</w:t>
      </w:r>
      <w:r>
        <w:t>    Ett tillstånd att använda radiosändare i ett harmoniserat frekvens</w:t>
      </w:r>
      <w:r>
        <w:softHyphen/>
        <w:t>utrymme av</w:t>
      </w:r>
      <w:r>
        <w:softHyphen/>
        <w:t>sett för trådlösa bredbandstjänster får beviljas för en kortare tid än 15 år endast om tillståndet beviljas för</w:t>
      </w:r>
    </w:p>
    <w:p w14:paraId="239D352B" w14:textId="77777777" w:rsidR="00D85371" w:rsidRDefault="00D85371" w:rsidP="00714025">
      <w:pPr>
        <w:pStyle w:val="Brdtextmedindrag"/>
      </w:pPr>
      <w:r>
        <w:t>1. provning, försök eller experimentella ändamål,</w:t>
      </w:r>
    </w:p>
    <w:p w14:paraId="610D8B1C" w14:textId="56A8E562" w:rsidR="00D85371" w:rsidRDefault="00D85371" w:rsidP="00714025">
      <w:pPr>
        <w:pStyle w:val="Brdtextmedindrag"/>
      </w:pPr>
      <w:r>
        <w:t>2. delad användning av radiofrekvenser, eller</w:t>
      </w:r>
    </w:p>
    <w:p w14:paraId="5F9E9EDE" w14:textId="77777777" w:rsidR="00D85371" w:rsidRDefault="00D85371" w:rsidP="00714025">
      <w:pPr>
        <w:pStyle w:val="Brdtextmedindrag"/>
      </w:pPr>
      <w:r>
        <w:t>3. sådan annan användning som avses i 7 §.</w:t>
      </w:r>
    </w:p>
    <w:p w14:paraId="6341817D" w14:textId="77777777" w:rsidR="00D85371" w:rsidRDefault="00D85371" w:rsidP="00714025">
      <w:pPr>
        <w:pStyle w:val="Rubrik4utannumrering"/>
        <w:rPr>
          <w:sz w:val="18"/>
          <w:szCs w:val="18"/>
        </w:rPr>
      </w:pPr>
      <w:r>
        <w:t>Förlängning av tillståndstid</w:t>
      </w:r>
    </w:p>
    <w:p w14:paraId="63118641" w14:textId="2874C9A7" w:rsidR="00D85371" w:rsidRDefault="00D85371" w:rsidP="00714025">
      <w:pPr>
        <w:pStyle w:val="Brdtext"/>
      </w:pPr>
      <w:r>
        <w:rPr>
          <w:b/>
        </w:rPr>
        <w:t>19 §</w:t>
      </w:r>
      <w:r>
        <w:t>    Ett tillstånd att använda en viss radiosändare ska vid giltighets</w:t>
      </w:r>
      <w:r>
        <w:softHyphen/>
        <w:t>tidens utgång förlängas med samma tid som tillståndet har beviljats för, eller senast har förlängts med, dock högst fem år, om förutsättningarna i 6 § för beviljande av tillstånd är uppfyllda.</w:t>
      </w:r>
    </w:p>
    <w:p w14:paraId="32585065" w14:textId="73EC7335" w:rsidR="00D85371" w:rsidRDefault="00D85371" w:rsidP="00714025">
      <w:pPr>
        <w:pStyle w:val="Brdtextmedindrag"/>
      </w:pPr>
      <w:r>
        <w:t>Förlängning ska ske med en kortare tid än den som anges i första stycket eller på ändrade villkor, om förutsättningarna i 6 § för beviljande av till</w:t>
      </w:r>
      <w:r w:rsidR="00270ABE">
        <w:softHyphen/>
      </w:r>
      <w:r>
        <w:t>stånd därigenom kan uppfyllas. En sådan kortare förlängningstid ska be</w:t>
      </w:r>
      <w:r w:rsidR="00270ABE">
        <w:softHyphen/>
      </w:r>
      <w:r>
        <w:t>slutas också om tillståndshavaren begär det.</w:t>
      </w:r>
    </w:p>
    <w:p w14:paraId="0110F1EF" w14:textId="7C511BFF" w:rsidR="00D85371" w:rsidRDefault="00D85371" w:rsidP="00714025">
      <w:pPr>
        <w:pStyle w:val="Brdtextmedindrag"/>
      </w:pPr>
      <w:r>
        <w:t>Giltighetstiden ska inte förlängas, om</w:t>
      </w:r>
    </w:p>
    <w:p w14:paraId="021E1CFE" w14:textId="77777777" w:rsidR="00D85371" w:rsidRDefault="00D85371" w:rsidP="00714025">
      <w:pPr>
        <w:pStyle w:val="Brdtextmedindrag"/>
      </w:pPr>
      <w:r>
        <w:t>1. giltighetstiden för tillståndet inte överstiger sex månader,</w:t>
      </w:r>
    </w:p>
    <w:p w14:paraId="584AF478" w14:textId="77777777" w:rsidR="00D85371" w:rsidRDefault="00D85371" w:rsidP="00714025">
      <w:pPr>
        <w:pStyle w:val="Brdtextmedindrag"/>
      </w:pPr>
      <w:r>
        <w:t>2. tillståndet har beviljats för sådan annan användning som avses i 7 §, eller</w:t>
      </w:r>
    </w:p>
    <w:p w14:paraId="4E918DC6" w14:textId="2368D879" w:rsidR="00D85371" w:rsidRDefault="00D85371" w:rsidP="00714025">
      <w:pPr>
        <w:pStyle w:val="Brdtextmedindrag"/>
      </w:pPr>
      <w:r>
        <w:t>3. tillståndshavaren begär det.</w:t>
      </w:r>
    </w:p>
    <w:p w14:paraId="40F8BEEB" w14:textId="77777777" w:rsidR="00D85371" w:rsidRDefault="00D85371" w:rsidP="00714025">
      <w:pPr>
        <w:pStyle w:val="Brdtextmedindrag"/>
        <w:ind w:firstLine="0"/>
      </w:pPr>
    </w:p>
    <w:p w14:paraId="21C11CFB" w14:textId="77777777" w:rsidR="00D85371" w:rsidRDefault="00D85371" w:rsidP="00714025">
      <w:pPr>
        <w:pStyle w:val="Brdtext"/>
      </w:pPr>
      <w:r w:rsidRPr="00033351">
        <w:rPr>
          <w:b/>
          <w:bCs/>
        </w:rPr>
        <w:t>20 §</w:t>
      </w:r>
      <w:r w:rsidRPr="00033351">
        <w:t xml:space="preserve">    Giltighetstiden för ett tillstånd att använda radiosändare inom ett visst frekvensutrymme får förlängas </w:t>
      </w:r>
      <w:r>
        <w:t xml:space="preserve">endast </w:t>
      </w:r>
      <w:r w:rsidRPr="00033351">
        <w:t>om det är nödvändigt för att en samordnad tillståndsgivning inom ett eller flera frekvens</w:t>
      </w:r>
      <w:r>
        <w:softHyphen/>
      </w:r>
      <w:r w:rsidRPr="00033351">
        <w:t>utrymmen</w:t>
      </w:r>
      <w:r>
        <w:t xml:space="preserve"> ska </w:t>
      </w:r>
      <w:r>
        <w:lastRenderedPageBreak/>
        <w:t>underlättas</w:t>
      </w:r>
      <w:r w:rsidRPr="00033351">
        <w:t>. En för</w:t>
      </w:r>
      <w:r w:rsidRPr="00033351">
        <w:softHyphen/>
        <w:t xml:space="preserve">längning får i ett sådant fall ske </w:t>
      </w:r>
      <w:r>
        <w:t>för</w:t>
      </w:r>
      <w:r w:rsidRPr="00033351">
        <w:t xml:space="preserve"> en kortare </w:t>
      </w:r>
      <w:r>
        <w:t>period,</w:t>
      </w:r>
      <w:r w:rsidRPr="00033351">
        <w:t xml:space="preserve"> </w:t>
      </w:r>
      <w:r>
        <w:t>så</w:t>
      </w:r>
      <w:r w:rsidRPr="00033351">
        <w:t xml:space="preserve"> att tillståndet upphör samtidigt som ett annat tillstånd.</w:t>
      </w:r>
    </w:p>
    <w:p w14:paraId="08819A56" w14:textId="77777777" w:rsidR="00D85371" w:rsidRPr="00A6293E" w:rsidRDefault="00D85371" w:rsidP="00714025">
      <w:pPr>
        <w:pStyle w:val="Brdtextmedindrag"/>
        <w:ind w:firstLine="0"/>
      </w:pPr>
    </w:p>
    <w:p w14:paraId="6F0A7DDA" w14:textId="08455468" w:rsidR="00D85371" w:rsidRDefault="00D85371" w:rsidP="00714025">
      <w:pPr>
        <w:pStyle w:val="Brdtext"/>
      </w:pPr>
      <w:r>
        <w:rPr>
          <w:b/>
        </w:rPr>
        <w:t>21 §</w:t>
      </w:r>
      <w:r>
        <w:t>    Trots 19 och 20 §§ ska ett tillstånd att använda radiosändare i ett harmo</w:t>
      </w:r>
      <w:r>
        <w:softHyphen/>
        <w:t>niserat frekvens</w:t>
      </w:r>
      <w:r>
        <w:softHyphen/>
        <w:t>utrymme avsett för trådlösa bredbandstjänster, som har beviljats för kortare tid än 20 år, förlängas med skälig tid, dock så lång tid att den samman</w:t>
      </w:r>
      <w:r>
        <w:softHyphen/>
        <w:t>tagna tillståndstiden blir minst 20 år. Förlängning ska ske endast om tillståndshavaren begär det senast två år före giltighets</w:t>
      </w:r>
      <w:r>
        <w:softHyphen/>
        <w:t>tidens utgång.</w:t>
      </w:r>
    </w:p>
    <w:p w14:paraId="008AFF46" w14:textId="406802D5" w:rsidR="00D85371" w:rsidRDefault="00D85371" w:rsidP="00714025">
      <w:pPr>
        <w:pStyle w:val="Brdtextmedindrag"/>
      </w:pPr>
      <w:r>
        <w:t>Giltighetstiden får inte förlängas</w:t>
      </w:r>
      <w:r w:rsidR="002565EE">
        <w:t>,</w:t>
      </w:r>
      <w:r>
        <w:t xml:space="preserve"> om</w:t>
      </w:r>
    </w:p>
    <w:p w14:paraId="6F6FC345" w14:textId="7ECEC3DB" w:rsidR="00D85371" w:rsidRDefault="00D85371" w:rsidP="00714025">
      <w:pPr>
        <w:pStyle w:val="Brdtextmedindrag"/>
      </w:pPr>
      <w:r>
        <w:t>1. tillståndshavaren inte har följt tillståndsvillko</w:t>
      </w:r>
      <w:r>
        <w:softHyphen/>
        <w:t>ren,</w:t>
      </w:r>
    </w:p>
    <w:p w14:paraId="2DA319AB" w14:textId="77777777" w:rsidR="00D85371" w:rsidRDefault="00D85371" w:rsidP="00714025">
      <w:pPr>
        <w:pStyle w:val="Brdtextmedindrag"/>
      </w:pPr>
      <w:r>
        <w:t>2. tillståndet med stöd av 18 § har beviljats för en kortare tid än 15 år, eller</w:t>
      </w:r>
    </w:p>
    <w:p w14:paraId="651C6DD7" w14:textId="77777777" w:rsidR="00D85371" w:rsidRDefault="00D85371" w:rsidP="00714025">
      <w:pPr>
        <w:pStyle w:val="Brdtextmedindrag"/>
      </w:pPr>
      <w:r>
        <w:t>3. en förlängning inte är motiverad med hänsyn till intresset av att</w:t>
      </w:r>
    </w:p>
    <w:p w14:paraId="0EAEBE34" w14:textId="77777777" w:rsidR="00D85371" w:rsidRDefault="00D85371" w:rsidP="00714025">
      <w:pPr>
        <w:pStyle w:val="Brdtextmedindrag"/>
      </w:pPr>
      <w:r>
        <w:t>a) säkerställa en effektiv användning av radiofrekvenser,</w:t>
      </w:r>
    </w:p>
    <w:p w14:paraId="60C39659" w14:textId="77777777" w:rsidR="00D85371" w:rsidRDefault="00D85371" w:rsidP="00714025">
      <w:pPr>
        <w:pStyle w:val="Brdtextmedindrag"/>
      </w:pPr>
      <w:r>
        <w:t>b) främja täckning och utbyggnad inom landet av trådlösa bredbands</w:t>
      </w:r>
      <w:r>
        <w:softHyphen/>
        <w:t>tjänster,</w:t>
      </w:r>
    </w:p>
    <w:p w14:paraId="4A6BBCC8" w14:textId="77777777" w:rsidR="00D85371" w:rsidRDefault="00D85371" w:rsidP="00714025">
      <w:pPr>
        <w:pStyle w:val="Brdtextmedindrag"/>
      </w:pPr>
      <w:r>
        <w:t>c) främja teknikutvecklingen,</w:t>
      </w:r>
    </w:p>
    <w:p w14:paraId="22362671" w14:textId="77777777" w:rsidR="00D85371" w:rsidRDefault="00D85371" w:rsidP="00714025">
      <w:pPr>
        <w:pStyle w:val="Brdtextmedindrag"/>
      </w:pPr>
      <w:r>
        <w:t>d) hindra snedvridning av konkurrensen, eller</w:t>
      </w:r>
    </w:p>
    <w:p w14:paraId="126D721A" w14:textId="77777777" w:rsidR="00D85371" w:rsidRDefault="00D85371" w:rsidP="00714025">
      <w:pPr>
        <w:pStyle w:val="Brdtextmedindrag"/>
      </w:pPr>
      <w:r>
        <w:t>e) skydda människors liv eller tillgodose allmän ordning och säkerhet eller försvar.</w:t>
      </w:r>
    </w:p>
    <w:p w14:paraId="0BBF1A01" w14:textId="77777777" w:rsidR="00D85371" w:rsidRPr="00A6293E" w:rsidRDefault="00D85371" w:rsidP="00714025">
      <w:pPr>
        <w:pStyle w:val="Rubrik4utannumrering"/>
      </w:pPr>
      <w:r w:rsidRPr="00A6293E">
        <w:t>Amatörradiosändare</w:t>
      </w:r>
    </w:p>
    <w:p w14:paraId="3D554193" w14:textId="77777777" w:rsidR="00D85371" w:rsidRPr="00A6293E" w:rsidRDefault="00D85371" w:rsidP="00714025">
      <w:pPr>
        <w:pStyle w:val="Brdtext"/>
      </w:pPr>
      <w:r w:rsidRPr="00A6293E">
        <w:rPr>
          <w:b/>
        </w:rPr>
        <w:t>2</w:t>
      </w:r>
      <w:r>
        <w:rPr>
          <w:b/>
        </w:rPr>
        <w:t>2 §</w:t>
      </w:r>
      <w:r w:rsidRPr="00A6293E">
        <w:t>    </w:t>
      </w:r>
      <w:r>
        <w:t>Regeringen eller den myndighet som regeringen bestämmer</w:t>
      </w:r>
      <w:r w:rsidRPr="00A6293E">
        <w:t xml:space="preserve"> får överlämna till fysiska eller juridiska personer att anordna prov och utfärda bevis om att föreskrivna kompetens</w:t>
      </w:r>
      <w:r>
        <w:softHyphen/>
      </w:r>
      <w:r w:rsidRPr="00A6293E">
        <w:t>krav för användning av amatörradio</w:t>
      </w:r>
      <w:r w:rsidRPr="00A6293E">
        <w:softHyphen/>
        <w:t xml:space="preserve">sändare är uppfyllda </w:t>
      </w:r>
      <w:r>
        <w:t>och</w:t>
      </w:r>
      <w:r w:rsidRPr="00A6293E">
        <w:t xml:space="preserve"> att tilldela anrops</w:t>
      </w:r>
      <w:r>
        <w:softHyphen/>
      </w:r>
      <w:r w:rsidRPr="00A6293E">
        <w:t>signaler för sådan användning.</w:t>
      </w:r>
    </w:p>
    <w:p w14:paraId="0AC17A80" w14:textId="77777777" w:rsidR="00D85371" w:rsidRPr="00A6293E" w:rsidRDefault="00D85371" w:rsidP="00714025">
      <w:pPr>
        <w:pStyle w:val="Brdtextmedindrag"/>
      </w:pPr>
      <w:r w:rsidRPr="00A6293E">
        <w:t>Ett beslut om överlämnande får återkallas om anordnaren eller utfärda</w:t>
      </w:r>
      <w:r w:rsidRPr="00A6293E">
        <w:softHyphen/>
        <w:t xml:space="preserve">ren anordnar prov, utfärdar bevis eller tilldelar anropssignaler i strid med gällande föreskrifter eller på </w:t>
      </w:r>
      <w:r>
        <w:t xml:space="preserve">något </w:t>
      </w:r>
      <w:r w:rsidRPr="00A6293E">
        <w:t>annat sätt visar sig olämplig att fullgöra uppgiften.</w:t>
      </w:r>
    </w:p>
    <w:p w14:paraId="3B8528AA" w14:textId="77777777" w:rsidR="00D85371" w:rsidRPr="00A6293E" w:rsidRDefault="00D85371" w:rsidP="00714025">
      <w:pPr>
        <w:pStyle w:val="Rubrik4utannumrering"/>
      </w:pPr>
      <w:r w:rsidRPr="00A6293E">
        <w:t>Åtgärder mot störningar</w:t>
      </w:r>
    </w:p>
    <w:p w14:paraId="7E75C304" w14:textId="77777777" w:rsidR="00D85371" w:rsidRPr="00A6293E" w:rsidRDefault="00D85371" w:rsidP="00714025">
      <w:pPr>
        <w:pStyle w:val="Brdtext"/>
      </w:pPr>
      <w:r w:rsidRPr="00A6293E">
        <w:rPr>
          <w:b/>
        </w:rPr>
        <w:t>2</w:t>
      </w:r>
      <w:r>
        <w:rPr>
          <w:b/>
        </w:rPr>
        <w:t>3 §</w:t>
      </w:r>
      <w:r w:rsidRPr="00A6293E">
        <w:t>    </w:t>
      </w:r>
      <w:r w:rsidRPr="00003407">
        <w:t xml:space="preserve">Om det </w:t>
      </w:r>
      <w:r>
        <w:t>till följd av tillståndshavarens användning av en radio</w:t>
      </w:r>
      <w:r>
        <w:softHyphen/>
        <w:t xml:space="preserve">sändare </w:t>
      </w:r>
      <w:r w:rsidRPr="00003407">
        <w:t xml:space="preserve">uppkommer </w:t>
      </w:r>
      <w:r>
        <w:t xml:space="preserve">en otillåten </w:t>
      </w:r>
      <w:r w:rsidRPr="00003407">
        <w:t>skadlig störning, ska tillstånds</w:t>
      </w:r>
      <w:r>
        <w:softHyphen/>
      </w:r>
      <w:r w:rsidRPr="00003407">
        <w:t>havaren omedelbart se till att störningen upphör</w:t>
      </w:r>
      <w:r w:rsidRPr="00A6293E">
        <w:t xml:space="preserve"> eller i möjligaste mån minskar. </w:t>
      </w:r>
      <w:r>
        <w:t>D</w:t>
      </w:r>
      <w:r w:rsidRPr="00A6293E">
        <w:t>en som använder en radio</w:t>
      </w:r>
      <w:r>
        <w:softHyphen/>
      </w:r>
      <w:r w:rsidRPr="00A6293E">
        <w:t>mottagare som stör användningen av en annan radiomottagare</w:t>
      </w:r>
      <w:r>
        <w:t xml:space="preserve"> har motsvarande skyldighet</w:t>
      </w:r>
      <w:r w:rsidRPr="00A6293E">
        <w:t>.</w:t>
      </w:r>
    </w:p>
    <w:p w14:paraId="06C778AD" w14:textId="77777777" w:rsidR="00D85371" w:rsidRPr="00A6293E" w:rsidRDefault="00D85371" w:rsidP="00714025">
      <w:pPr>
        <w:pStyle w:val="Brdtextmedindrag"/>
        <w:ind w:firstLine="0"/>
      </w:pPr>
    </w:p>
    <w:p w14:paraId="2D6D4104" w14:textId="77777777" w:rsidR="00D85371" w:rsidRPr="00A6293E" w:rsidRDefault="00D85371" w:rsidP="00714025">
      <w:pPr>
        <w:pStyle w:val="Brdtext"/>
      </w:pPr>
      <w:r w:rsidRPr="00A6293E">
        <w:rPr>
          <w:b/>
        </w:rPr>
        <w:t>2</w:t>
      </w:r>
      <w:r>
        <w:rPr>
          <w:b/>
        </w:rPr>
        <w:t>4 §</w:t>
      </w:r>
      <w:r w:rsidRPr="00A6293E">
        <w:t>    Elektriska eller elektroniska anläggningar som, utan att vara radio</w:t>
      </w:r>
      <w:r w:rsidRPr="00A6293E">
        <w:softHyphen/>
        <w:t>anläggningar, är avsedda att alstra radiofrekvent energi för kommunika</w:t>
      </w:r>
      <w:r w:rsidRPr="00A6293E">
        <w:softHyphen/>
        <w:t>tions</w:t>
      </w:r>
      <w:r>
        <w:softHyphen/>
      </w:r>
      <w:r w:rsidRPr="00A6293E">
        <w:t>ändamål i ledning eller för industriellt, vetenskapligt, medicinskt eller något annat liknande ändamål, får användas endast i enlighet med före</w:t>
      </w:r>
      <w:r w:rsidRPr="00A6293E">
        <w:softHyphen/>
        <w:t>skrifter som meddelas av regeringen eller den myndighet som regeringen bestämmer.</w:t>
      </w:r>
    </w:p>
    <w:p w14:paraId="53640AD2" w14:textId="77777777" w:rsidR="00D85371" w:rsidRPr="00A6293E" w:rsidRDefault="00D85371" w:rsidP="00714025">
      <w:pPr>
        <w:pStyle w:val="Brdtextmedindrag"/>
      </w:pPr>
      <w:r w:rsidRPr="00A6293E">
        <w:t>Regeringen får meddela föreskrifter om förbud mot att inneha elektriska eller elektroniska anläggningar som inte omfattas av första stycket och som, utan att vara radioanläggningar, är avsedda att sända radiovågor.</w:t>
      </w:r>
    </w:p>
    <w:p w14:paraId="4000085C" w14:textId="77777777" w:rsidR="00D85371" w:rsidRPr="00A6293E" w:rsidRDefault="00D85371" w:rsidP="00714025">
      <w:pPr>
        <w:pStyle w:val="Rubrik4utannumrering"/>
      </w:pPr>
      <w:r w:rsidRPr="00A6293E">
        <w:lastRenderedPageBreak/>
        <w:t>Överlåtelse och uthyrning av tillstånd</w:t>
      </w:r>
    </w:p>
    <w:p w14:paraId="5C4D84BE" w14:textId="77777777" w:rsidR="00D85371" w:rsidRPr="00A6293E" w:rsidRDefault="00D85371" w:rsidP="00714025">
      <w:pPr>
        <w:pStyle w:val="Brdtext"/>
      </w:pPr>
      <w:r w:rsidRPr="00A6293E">
        <w:rPr>
          <w:b/>
        </w:rPr>
        <w:t>2</w:t>
      </w:r>
      <w:r>
        <w:rPr>
          <w:b/>
        </w:rPr>
        <w:t>5 §</w:t>
      </w:r>
      <w:r w:rsidRPr="00A6293E">
        <w:t>    </w:t>
      </w:r>
      <w:r>
        <w:t>Ett t</w:t>
      </w:r>
      <w:r w:rsidRPr="00A6293E">
        <w:t xml:space="preserve">illstånd eller </w:t>
      </w:r>
      <w:r>
        <w:t xml:space="preserve">en </w:t>
      </w:r>
      <w:r w:rsidRPr="00A6293E">
        <w:t xml:space="preserve">del av </w:t>
      </w:r>
      <w:r>
        <w:t xml:space="preserve">ett </w:t>
      </w:r>
      <w:r w:rsidRPr="00A6293E">
        <w:t xml:space="preserve">tillstånd att använda radiosändare får överlåtas efter medgivande från </w:t>
      </w:r>
      <w:r>
        <w:t>regleringsmyndigheten</w:t>
      </w:r>
      <w:r w:rsidRPr="00A6293E">
        <w:t xml:space="preserve">. </w:t>
      </w:r>
      <w:r>
        <w:t>Ett s</w:t>
      </w:r>
      <w:r w:rsidRPr="00A6293E">
        <w:t>ådant med</w:t>
      </w:r>
      <w:r>
        <w:softHyphen/>
      </w:r>
      <w:r w:rsidRPr="00A6293E">
        <w:t>givande ska lämnas, om</w:t>
      </w:r>
    </w:p>
    <w:p w14:paraId="24EA4644" w14:textId="77777777" w:rsidR="00D85371" w:rsidRPr="00A6293E" w:rsidRDefault="00D85371" w:rsidP="00714025">
      <w:pPr>
        <w:pStyle w:val="Brdtextmedindrag"/>
      </w:pPr>
      <w:r w:rsidRPr="00A6293E">
        <w:t xml:space="preserve">1. förvärvaren uppfyller de krav som </w:t>
      </w:r>
      <w:r>
        <w:t>har</w:t>
      </w:r>
      <w:r w:rsidRPr="00A6293E">
        <w:t xml:space="preserve"> ställts på sökanden i samband med att tillståndet beviljades,</w:t>
      </w:r>
    </w:p>
    <w:p w14:paraId="4A965EFE" w14:textId="77777777" w:rsidR="00D85371" w:rsidRPr="00A6293E" w:rsidRDefault="00D85371" w:rsidP="00714025">
      <w:pPr>
        <w:pStyle w:val="Brdtextmedindrag"/>
      </w:pPr>
      <w:r w:rsidRPr="00A6293E">
        <w:t>2. det inte finns skäl att anta att överlåtelsen inverkar menligt på kon</w:t>
      </w:r>
      <w:r w:rsidRPr="00A6293E">
        <w:softHyphen/>
        <w:t>kur</w:t>
      </w:r>
      <w:r>
        <w:softHyphen/>
      </w:r>
      <w:r w:rsidRPr="00A6293E">
        <w:t>rensen,</w:t>
      </w:r>
    </w:p>
    <w:p w14:paraId="05C70A46" w14:textId="5D3C99A0" w:rsidR="00D85371" w:rsidRPr="00A6293E" w:rsidRDefault="00D85371" w:rsidP="00714025">
      <w:pPr>
        <w:pStyle w:val="Brdtextmedindrag"/>
      </w:pPr>
      <w:r w:rsidRPr="00A6293E">
        <w:t xml:space="preserve">3. överlåtelsen inte leder till </w:t>
      </w:r>
      <w:r>
        <w:t xml:space="preserve">en </w:t>
      </w:r>
      <w:r w:rsidRPr="00A6293E">
        <w:t>ändrad användning av radio</w:t>
      </w:r>
      <w:r>
        <w:softHyphen/>
      </w:r>
      <w:r w:rsidRPr="00A6293E">
        <w:t>frekven</w:t>
      </w:r>
      <w:r>
        <w:softHyphen/>
      </w:r>
      <w:r w:rsidRPr="00A6293E">
        <w:t xml:space="preserve">serna, </w:t>
      </w:r>
      <w:r>
        <w:t>när</w:t>
      </w:r>
      <w:r w:rsidRPr="00A6293E">
        <w:t xml:space="preserve"> användningen är harmoniserad enligt bestämmelser </w:t>
      </w:r>
      <w:r>
        <w:t>som har an</w:t>
      </w:r>
      <w:r>
        <w:softHyphen/>
        <w:t>tagits</w:t>
      </w:r>
      <w:r w:rsidRPr="00A6293E">
        <w:t xml:space="preserve"> med stöd av fördraget om Europeiska unionens funktionssätt,</w:t>
      </w:r>
    </w:p>
    <w:p w14:paraId="3FE1C44B" w14:textId="2B8DF432" w:rsidR="00D85371" w:rsidRDefault="00D85371" w:rsidP="00714025">
      <w:pPr>
        <w:pStyle w:val="Brdtextmedindrag"/>
      </w:pPr>
      <w:r w:rsidRPr="00A6293E">
        <w:t>4.</w:t>
      </w:r>
      <w:r>
        <w:t xml:space="preserve"> förvärvaren inte tidigare har fått ett sådant tillstånd återkallat enligt </w:t>
      </w:r>
      <w:r w:rsidRPr="006353AB">
        <w:t>1</w:t>
      </w:r>
      <w:r>
        <w:t>1 kap.</w:t>
      </w:r>
      <w:r w:rsidRPr="006353AB">
        <w:t xml:space="preserve"> </w:t>
      </w:r>
      <w:r>
        <w:t>7 §</w:t>
      </w:r>
      <w:r w:rsidRPr="006353AB" w:rsidDel="005D555C">
        <w:t xml:space="preserve"> </w:t>
      </w:r>
      <w:r>
        <w:t>andra</w:t>
      </w:r>
      <w:r w:rsidRPr="006353AB">
        <w:t xml:space="preserve"> stycket</w:t>
      </w:r>
      <w:r>
        <w:t> 3,</w:t>
      </w:r>
    </w:p>
    <w:p w14:paraId="5334592C" w14:textId="510CBD2D" w:rsidR="00D85371" w:rsidRDefault="00D85371" w:rsidP="00714025">
      <w:pPr>
        <w:pStyle w:val="Brdtextmedindrag"/>
      </w:pPr>
      <w:r>
        <w:t>5. det kan antas att förvärvarens radioanvändning inte kommer att orsaka skada för Sveriges säkerhet, och tillståndet har beviljats före den 1 janu</w:t>
      </w:r>
      <w:r w:rsidR="00270ABE">
        <w:softHyphen/>
      </w:r>
      <w:r>
        <w:t>ari 2020, och</w:t>
      </w:r>
    </w:p>
    <w:p w14:paraId="1A4DC45A" w14:textId="77777777" w:rsidR="00D85371" w:rsidRPr="00A6293E" w:rsidRDefault="00D85371" w:rsidP="00714025">
      <w:pPr>
        <w:pStyle w:val="Brdtextmedindrag"/>
      </w:pPr>
      <w:r>
        <w:t>6</w:t>
      </w:r>
      <w:r w:rsidRPr="00A6293E">
        <w:t>.</w:t>
      </w:r>
      <w:r>
        <w:t> </w:t>
      </w:r>
      <w:r w:rsidRPr="00A6293E">
        <w:t>det inte finns något annat särskilt skäl mot det.</w:t>
      </w:r>
    </w:p>
    <w:p w14:paraId="34728298" w14:textId="77777777" w:rsidR="00D85371" w:rsidRPr="00A6293E" w:rsidRDefault="00D85371" w:rsidP="00714025">
      <w:pPr>
        <w:pStyle w:val="Brdtextmedindrag"/>
      </w:pPr>
      <w:r>
        <w:t>Första stycket 4 och 5 gäller inte vid överlåtelse av ett tillstånd som avses i 6 § andra stycket.</w:t>
      </w:r>
    </w:p>
    <w:p w14:paraId="2808C927" w14:textId="77777777" w:rsidR="00D85371" w:rsidRDefault="00D85371" w:rsidP="00714025">
      <w:pPr>
        <w:pStyle w:val="Brdtextmedindrag"/>
        <w:ind w:firstLine="0"/>
      </w:pPr>
    </w:p>
    <w:p w14:paraId="74199F07" w14:textId="77777777" w:rsidR="00D85371" w:rsidRDefault="00D85371" w:rsidP="00714025">
      <w:pPr>
        <w:pStyle w:val="Brdtextmedindrag"/>
        <w:ind w:firstLine="0"/>
      </w:pPr>
      <w:r>
        <w:rPr>
          <w:b/>
        </w:rPr>
        <w:t>26 §</w:t>
      </w:r>
      <w:r w:rsidRPr="00AC0994">
        <w:rPr>
          <w:bCs/>
        </w:rPr>
        <w:t>    </w:t>
      </w:r>
      <w:r>
        <w:t xml:space="preserve">En överlåtelse </w:t>
      </w:r>
      <w:r w:rsidDel="00A11730">
        <w:t>i strid med 2</w:t>
      </w:r>
      <w:r>
        <w:t>5</w:t>
      </w:r>
      <w:r w:rsidDel="00A11730">
        <w:t> §</w:t>
      </w:r>
      <w:r>
        <w:t xml:space="preserve"> är utan verkan.</w:t>
      </w:r>
    </w:p>
    <w:p w14:paraId="15F6C2C9" w14:textId="77777777" w:rsidR="00D85371" w:rsidRPr="00A6293E" w:rsidRDefault="00D85371" w:rsidP="00714025">
      <w:pPr>
        <w:pStyle w:val="Brdtextmedindrag"/>
        <w:ind w:firstLine="0"/>
      </w:pPr>
    </w:p>
    <w:p w14:paraId="369B5A95" w14:textId="77777777" w:rsidR="00D85371" w:rsidRDefault="00D85371" w:rsidP="00714025">
      <w:pPr>
        <w:pStyle w:val="Brdtextmedindrag"/>
        <w:ind w:firstLine="0"/>
      </w:pPr>
      <w:r w:rsidRPr="00A6293E">
        <w:rPr>
          <w:b/>
        </w:rPr>
        <w:t>2</w:t>
      </w:r>
      <w:r>
        <w:rPr>
          <w:b/>
        </w:rPr>
        <w:t>7 §</w:t>
      </w:r>
      <w:r w:rsidRPr="00A6293E">
        <w:t>    Förvärvaren övertar överlåtarens rättigheter och skyldigheter enligt den</w:t>
      </w:r>
      <w:r w:rsidRPr="00A6293E">
        <w:softHyphen/>
        <w:t>na lag för t</w:t>
      </w:r>
      <w:r w:rsidRPr="00F2040B">
        <w:t xml:space="preserve">iden efter det att regleringsmyndigheten </w:t>
      </w:r>
      <w:r>
        <w:t xml:space="preserve">har </w:t>
      </w:r>
      <w:r w:rsidRPr="00F2040B">
        <w:t>lämnat sitt medgivande enligt 25 §.</w:t>
      </w:r>
    </w:p>
    <w:p w14:paraId="00EEDD80" w14:textId="77777777" w:rsidR="00D85371" w:rsidRPr="00A6293E" w:rsidRDefault="00D85371" w:rsidP="00714025">
      <w:pPr>
        <w:pStyle w:val="Brdtextmedindrag"/>
      </w:pPr>
      <w:r w:rsidRPr="00A6293E">
        <w:t xml:space="preserve">Vid överlåtelse av </w:t>
      </w:r>
      <w:r>
        <w:t xml:space="preserve">en </w:t>
      </w:r>
      <w:r w:rsidRPr="00A6293E">
        <w:t xml:space="preserve">del av </w:t>
      </w:r>
      <w:r>
        <w:t xml:space="preserve">ett </w:t>
      </w:r>
      <w:r w:rsidRPr="00A6293E">
        <w:t>tillstånd ska den överlåtna delen anses som ett nytt tillstånd.</w:t>
      </w:r>
    </w:p>
    <w:p w14:paraId="66B42308" w14:textId="77777777" w:rsidR="00D85371" w:rsidRDefault="00D85371" w:rsidP="00714025">
      <w:pPr>
        <w:pStyle w:val="Brdtextmedindrag"/>
      </w:pPr>
      <w:r w:rsidRPr="00A6293E">
        <w:t xml:space="preserve">Vid medgivandet får </w:t>
      </w:r>
      <w:r>
        <w:t>reglerings</w:t>
      </w:r>
      <w:r w:rsidRPr="00A6293E">
        <w:t>myndigheten besluta de nya eller änd</w:t>
      </w:r>
      <w:r>
        <w:softHyphen/>
      </w:r>
      <w:r w:rsidRPr="00A6293E">
        <w:t>rade villkor som behövs på grund av överlåtelsen.</w:t>
      </w:r>
    </w:p>
    <w:p w14:paraId="27B0D834" w14:textId="77777777" w:rsidR="00D85371" w:rsidRPr="00A6293E" w:rsidRDefault="00D85371" w:rsidP="00714025">
      <w:pPr>
        <w:pStyle w:val="Brdtextmedindrag"/>
        <w:ind w:firstLine="0"/>
      </w:pPr>
    </w:p>
    <w:p w14:paraId="46631037" w14:textId="5EF010F0" w:rsidR="00D85371" w:rsidRPr="00A6293E" w:rsidRDefault="00D85371" w:rsidP="00714025">
      <w:pPr>
        <w:pStyle w:val="Brdtext"/>
      </w:pPr>
      <w:r w:rsidRPr="00A6293E">
        <w:rPr>
          <w:b/>
        </w:rPr>
        <w:t>2</w:t>
      </w:r>
      <w:r>
        <w:rPr>
          <w:b/>
        </w:rPr>
        <w:t>8 §</w:t>
      </w:r>
      <w:r w:rsidRPr="00A6293E">
        <w:t xml:space="preserve">    Bestämmelserna om överlåtelse av </w:t>
      </w:r>
      <w:r>
        <w:t xml:space="preserve">ett </w:t>
      </w:r>
      <w:r w:rsidRPr="00A6293E">
        <w:t xml:space="preserve">tillstånd eller </w:t>
      </w:r>
      <w:r>
        <w:t xml:space="preserve">en </w:t>
      </w:r>
      <w:r w:rsidRPr="00A6293E">
        <w:t xml:space="preserve">del av </w:t>
      </w:r>
      <w:r>
        <w:t xml:space="preserve">ett </w:t>
      </w:r>
      <w:r w:rsidRPr="00A6293E">
        <w:t>tillstånd i 2</w:t>
      </w:r>
      <w:r>
        <w:t>5 och 26 §</w:t>
      </w:r>
      <w:r w:rsidR="00DE340B">
        <w:t>§</w:t>
      </w:r>
      <w:r>
        <w:t xml:space="preserve"> och 27 § första stycket </w:t>
      </w:r>
      <w:r w:rsidRPr="00A6293E">
        <w:t>ska</w:t>
      </w:r>
      <w:r w:rsidRPr="00A6293E" w:rsidDel="00D93E65">
        <w:t xml:space="preserve"> </w:t>
      </w:r>
      <w:r w:rsidRPr="00A6293E">
        <w:t xml:space="preserve">tillämpas </w:t>
      </w:r>
      <w:r>
        <w:t xml:space="preserve">även </w:t>
      </w:r>
      <w:r w:rsidRPr="00A6293E">
        <w:t>på uthyr</w:t>
      </w:r>
      <w:r w:rsidR="00FB07FB">
        <w:softHyphen/>
      </w:r>
      <w:r w:rsidRPr="00A6293E">
        <w:t xml:space="preserve">ning av </w:t>
      </w:r>
      <w:r>
        <w:t xml:space="preserve">ett </w:t>
      </w:r>
      <w:r w:rsidRPr="00A6293E">
        <w:t xml:space="preserve">tillstånd eller </w:t>
      </w:r>
      <w:r>
        <w:t xml:space="preserve">en </w:t>
      </w:r>
      <w:r w:rsidRPr="00A6293E">
        <w:t xml:space="preserve">del av </w:t>
      </w:r>
      <w:r>
        <w:t xml:space="preserve">ett </w:t>
      </w:r>
      <w:r w:rsidRPr="00A6293E">
        <w:t>tillstånd att använda radiosändare.</w:t>
      </w:r>
    </w:p>
    <w:p w14:paraId="6171F933" w14:textId="77777777" w:rsidR="00D85371" w:rsidRPr="00A6293E" w:rsidRDefault="00D85371" w:rsidP="00714025">
      <w:pPr>
        <w:pStyle w:val="Brdtextmedindrag"/>
      </w:pPr>
      <w:r w:rsidRPr="00A6293E">
        <w:t xml:space="preserve">Regeringen eller den myndighet som regeringen bestämmer får meddela föreskrifter om undantag från kravet på medgivande vid </w:t>
      </w:r>
      <w:r>
        <w:t xml:space="preserve">sådan </w:t>
      </w:r>
      <w:r w:rsidRPr="00A6293E">
        <w:t xml:space="preserve">uthyrning som avser en kortare period eller </w:t>
      </w:r>
      <w:r>
        <w:t xml:space="preserve">som annars </w:t>
      </w:r>
      <w:r w:rsidRPr="00A6293E">
        <w:t>är av begränsad omfattning.</w:t>
      </w:r>
    </w:p>
    <w:p w14:paraId="6C7216F4" w14:textId="6C19CF49" w:rsidR="00D85371" w:rsidRPr="00A6293E" w:rsidRDefault="00D85371" w:rsidP="00714025">
      <w:pPr>
        <w:pStyle w:val="Rubrik3utannumrering"/>
      </w:pPr>
      <w:r w:rsidRPr="00A6293E">
        <w:t>4</w:t>
      </w:r>
      <w:r>
        <w:t> kap.</w:t>
      </w:r>
      <w:r w:rsidRPr="00A6293E">
        <w:t xml:space="preserve"> Rätt att använda nummer</w:t>
      </w:r>
    </w:p>
    <w:p w14:paraId="6FE79163" w14:textId="77777777" w:rsidR="00D85371" w:rsidRPr="00A6293E" w:rsidRDefault="00D85371" w:rsidP="00714025">
      <w:pPr>
        <w:pStyle w:val="Rubrik4utannumrering"/>
        <w:spacing w:before="0"/>
      </w:pPr>
      <w:r w:rsidRPr="00A6293E">
        <w:t>Nummerplaner</w:t>
      </w:r>
    </w:p>
    <w:p w14:paraId="21C181D2" w14:textId="77777777" w:rsidR="00D85371" w:rsidRPr="00A6293E" w:rsidRDefault="00D85371" w:rsidP="00714025">
      <w:pPr>
        <w:pStyle w:val="Brdtext"/>
      </w:pPr>
      <w:r w:rsidRPr="00A6293E">
        <w:rPr>
          <w:b/>
        </w:rPr>
        <w:t>1</w:t>
      </w:r>
      <w:r>
        <w:rPr>
          <w:b/>
        </w:rPr>
        <w:t> §</w:t>
      </w:r>
      <w:r w:rsidRPr="00A6293E">
        <w:t>    Regeringen eller den myndighet som regeringen bestämmer får fast</w:t>
      </w:r>
      <w:r w:rsidRPr="00A6293E">
        <w:softHyphen/>
        <w:t>ställa nationella nummerplaner för elektronisk kommunikation och med</w:t>
      </w:r>
      <w:r w:rsidRPr="00A6293E">
        <w:softHyphen/>
        <w:t>dela föreskrifter om planerna och deras användning.</w:t>
      </w:r>
    </w:p>
    <w:p w14:paraId="179E1CB3" w14:textId="77777777" w:rsidR="00D85371" w:rsidRPr="00A6293E" w:rsidRDefault="00D85371" w:rsidP="00714025">
      <w:pPr>
        <w:pStyle w:val="Brdtextmedindrag"/>
      </w:pPr>
    </w:p>
    <w:p w14:paraId="27BFB67A" w14:textId="77777777" w:rsidR="00D85371" w:rsidRPr="00A6293E" w:rsidRDefault="00D85371" w:rsidP="00714025">
      <w:pPr>
        <w:pStyle w:val="Brdtext"/>
      </w:pPr>
      <w:r w:rsidRPr="00A6293E">
        <w:rPr>
          <w:b/>
        </w:rPr>
        <w:t>2</w:t>
      </w:r>
      <w:r>
        <w:rPr>
          <w:b/>
        </w:rPr>
        <w:t> §</w:t>
      </w:r>
      <w:r w:rsidRPr="00A6293E">
        <w:t>    </w:t>
      </w:r>
      <w:r w:rsidRPr="005F349E">
        <w:t>Den som</w:t>
      </w:r>
      <w:r w:rsidRPr="00350495">
        <w:t xml:space="preserve"> </w:t>
      </w:r>
      <w:r>
        <w:t xml:space="preserve">bedriver verksamhet som ska anmälas </w:t>
      </w:r>
      <w:r w:rsidRPr="00A25DBE">
        <w:t>enligt 2</w:t>
      </w:r>
      <w:r>
        <w:t> kap. </w:t>
      </w:r>
      <w:r w:rsidRPr="00A25DBE">
        <w:t>1</w:t>
      </w:r>
      <w:r>
        <w:t> §</w:t>
      </w:r>
      <w:r w:rsidRPr="005F349E">
        <w:t xml:space="preserve"> eller tillhandahåller</w:t>
      </w:r>
      <w:r w:rsidRPr="00A6293E">
        <w:t xml:space="preserve"> </w:t>
      </w:r>
      <w:r w:rsidRPr="003F2333">
        <w:rPr>
          <w:spacing w:val="-4"/>
        </w:rPr>
        <w:t xml:space="preserve">elektroniska kommunikationstjänster i samtrafik med den som </w:t>
      </w:r>
      <w:r>
        <w:rPr>
          <w:spacing w:val="-4"/>
        </w:rPr>
        <w:t xml:space="preserve">bedriver sådan verksamhet </w:t>
      </w:r>
      <w:r w:rsidRPr="009A6CAA">
        <w:t>ska följa fast</w:t>
      </w:r>
      <w:r w:rsidRPr="009A6CAA">
        <w:softHyphen/>
        <w:t>ställda nummer</w:t>
      </w:r>
      <w:r w:rsidRPr="009A6CAA">
        <w:softHyphen/>
        <w:t>planer.</w:t>
      </w:r>
    </w:p>
    <w:p w14:paraId="00C829AF" w14:textId="77777777" w:rsidR="00D85371" w:rsidRPr="00A6293E" w:rsidRDefault="00D85371" w:rsidP="00714025">
      <w:pPr>
        <w:pStyle w:val="Rubrik4utannumrering"/>
      </w:pPr>
      <w:r w:rsidRPr="00A6293E">
        <w:lastRenderedPageBreak/>
        <w:t>Tillstånd att använda nummer</w:t>
      </w:r>
    </w:p>
    <w:p w14:paraId="19F3DD5E" w14:textId="77777777" w:rsidR="00D85371" w:rsidRPr="00A6293E" w:rsidRDefault="00D85371" w:rsidP="00714025">
      <w:pPr>
        <w:pStyle w:val="Brdtext"/>
      </w:pPr>
      <w:r>
        <w:rPr>
          <w:b/>
        </w:rPr>
        <w:t>3 §</w:t>
      </w:r>
      <w:r w:rsidRPr="00A6293E">
        <w:t>    Nummer ur en nationell nummerplan får användas endast efter till</w:t>
      </w:r>
      <w:r w:rsidRPr="00A6293E">
        <w:softHyphen/>
        <w:t>stånd</w:t>
      </w:r>
      <w:r>
        <w:t xml:space="preserve"> från regleringsmyndigheten</w:t>
      </w:r>
      <w:r w:rsidRPr="00A6293E">
        <w:t xml:space="preserve">. </w:t>
      </w:r>
      <w:r>
        <w:t>Ett t</w:t>
      </w:r>
      <w:r w:rsidRPr="00A6293E">
        <w:t>illstånd ska avse serier av nummer eller enskilda nummer.</w:t>
      </w:r>
    </w:p>
    <w:p w14:paraId="3B801ADE" w14:textId="77777777" w:rsidR="00D85371" w:rsidRPr="00A6293E" w:rsidRDefault="00D85371" w:rsidP="00714025">
      <w:pPr>
        <w:pStyle w:val="Brdtextmedindrag"/>
      </w:pPr>
      <w:r w:rsidRPr="00A6293E">
        <w:t>Regeringen eller den myndighet som regeringen bestämmer får meddela föreskrifter om tilldelning av nummer.</w:t>
      </w:r>
    </w:p>
    <w:p w14:paraId="3C939313" w14:textId="77777777" w:rsidR="00D85371" w:rsidRPr="00A6293E" w:rsidRDefault="00D85371" w:rsidP="00714025">
      <w:pPr>
        <w:pStyle w:val="Brdtextmedindrag"/>
      </w:pPr>
    </w:p>
    <w:p w14:paraId="047E0896" w14:textId="3532018E" w:rsidR="00D85371" w:rsidRPr="00A6293E" w:rsidRDefault="00D85371" w:rsidP="00714025">
      <w:pPr>
        <w:pStyle w:val="Brdtext"/>
      </w:pPr>
      <w:r>
        <w:rPr>
          <w:b/>
        </w:rPr>
        <w:t>4 §</w:t>
      </w:r>
      <w:r w:rsidRPr="00A6293E">
        <w:t>    </w:t>
      </w:r>
      <w:r w:rsidRPr="00A6293E">
        <w:rPr>
          <w:spacing w:val="-2"/>
        </w:rPr>
        <w:t xml:space="preserve">Den som har </w:t>
      </w:r>
      <w:r>
        <w:rPr>
          <w:spacing w:val="-2"/>
        </w:rPr>
        <w:t>tillstånd att använda</w:t>
      </w:r>
      <w:r w:rsidRPr="00A6293E">
        <w:rPr>
          <w:spacing w:val="-2"/>
        </w:rPr>
        <w:t xml:space="preserve"> en nummerserie får inte diskriminera andra som tillhandahåller </w:t>
      </w:r>
      <w:r w:rsidRPr="007949E9">
        <w:rPr>
          <w:spacing w:val="-2"/>
        </w:rPr>
        <w:t>elektroniska kommunikationstjänster i fråga om de nummer</w:t>
      </w:r>
      <w:r w:rsidRPr="007949E9">
        <w:t xml:space="preserve"> som </w:t>
      </w:r>
      <w:r w:rsidRPr="00E0182B">
        <w:t>ge</w:t>
      </w:r>
      <w:r>
        <w:t>r</w:t>
      </w:r>
      <w:r w:rsidRPr="00E0182B">
        <w:t xml:space="preserve"> tillgång till </w:t>
      </w:r>
      <w:r w:rsidRPr="007949E9">
        <w:t>tjänster i</w:t>
      </w:r>
      <w:r w:rsidRPr="00A6293E">
        <w:t xml:space="preserve"> näten.</w:t>
      </w:r>
    </w:p>
    <w:p w14:paraId="721C1D4F" w14:textId="77777777" w:rsidR="00D85371" w:rsidRPr="00A6293E" w:rsidRDefault="00D85371" w:rsidP="00714025">
      <w:pPr>
        <w:pStyle w:val="Brdtextmedindrag"/>
      </w:pPr>
    </w:p>
    <w:p w14:paraId="3B9D5018" w14:textId="77777777" w:rsidR="00D85371" w:rsidRPr="00A6293E" w:rsidRDefault="00D85371" w:rsidP="00714025">
      <w:pPr>
        <w:pStyle w:val="Brdtext"/>
      </w:pPr>
      <w:r>
        <w:rPr>
          <w:b/>
        </w:rPr>
        <w:t>5 §</w:t>
      </w:r>
      <w:r w:rsidRPr="00A6293E">
        <w:t>    </w:t>
      </w:r>
      <w:r>
        <w:t>Ett t</w:t>
      </w:r>
      <w:r w:rsidRPr="00A6293E">
        <w:t>illstånd att använda nummer får förenas med villkor om</w:t>
      </w:r>
    </w:p>
    <w:p w14:paraId="1D166DE1" w14:textId="77777777" w:rsidR="00D85371" w:rsidRPr="00A6293E" w:rsidRDefault="00D85371" w:rsidP="00714025">
      <w:pPr>
        <w:pStyle w:val="Brdtextmedindrag"/>
      </w:pPr>
      <w:r w:rsidRPr="00A6293E">
        <w:t>1. vilke</w:t>
      </w:r>
      <w:r>
        <w:t>t</w:t>
      </w:r>
      <w:r w:rsidRPr="00A6293E">
        <w:t xml:space="preserve"> slag</w:t>
      </w:r>
      <w:r>
        <w:t xml:space="preserve"> av</w:t>
      </w:r>
      <w:r w:rsidRPr="00A6293E">
        <w:t xml:space="preserve"> tjänst som numret ska användas för,</w:t>
      </w:r>
    </w:p>
    <w:p w14:paraId="00821D52" w14:textId="77777777" w:rsidR="00D85371" w:rsidRPr="00A6293E" w:rsidRDefault="00D85371" w:rsidP="00714025">
      <w:pPr>
        <w:pStyle w:val="Brdtextmedindrag"/>
      </w:pPr>
      <w:r w:rsidRPr="00A6293E">
        <w:t>2. faktiskt och effektivt utnyttjande av numret,</w:t>
      </w:r>
    </w:p>
    <w:p w14:paraId="1AAB7855" w14:textId="77777777" w:rsidR="00D85371" w:rsidRPr="00A6293E" w:rsidRDefault="00D85371" w:rsidP="00714025">
      <w:pPr>
        <w:pStyle w:val="Brdtextmedindrag"/>
      </w:pPr>
      <w:r w:rsidRPr="00A6293E">
        <w:t>3. </w:t>
      </w:r>
      <w:r>
        <w:t xml:space="preserve">en </w:t>
      </w:r>
      <w:r w:rsidRPr="00A6293E">
        <w:t>lämplig giltighetstid</w:t>
      </w:r>
      <w:r>
        <w:t>,</w:t>
      </w:r>
      <w:r w:rsidRPr="00A6293E">
        <w:t xml:space="preserve"> med förbehåll för eventuella ändringar i den nationella nummerplanen,</w:t>
      </w:r>
    </w:p>
    <w:p w14:paraId="3F34086E" w14:textId="77777777" w:rsidR="00D85371" w:rsidRPr="00EA508B" w:rsidRDefault="00D85371" w:rsidP="00714025">
      <w:pPr>
        <w:pStyle w:val="Brdtextmedindrag"/>
      </w:pPr>
      <w:r w:rsidRPr="00EA508B">
        <w:rPr>
          <w:spacing w:val="-3"/>
        </w:rPr>
        <w:t xml:space="preserve">4. åtaganden som har gjorts i samband med att tillstånd </w:t>
      </w:r>
      <w:r>
        <w:rPr>
          <w:spacing w:val="-3"/>
        </w:rPr>
        <w:t xml:space="preserve">har </w:t>
      </w:r>
      <w:r w:rsidRPr="00EA508B">
        <w:rPr>
          <w:spacing w:val="-3"/>
        </w:rPr>
        <w:t xml:space="preserve">beviljats enligt </w:t>
      </w:r>
      <w:r>
        <w:rPr>
          <w:spacing w:val="-3"/>
        </w:rPr>
        <w:t>6 §</w:t>
      </w:r>
      <w:r w:rsidRPr="00EA508B">
        <w:rPr>
          <w:spacing w:val="-3"/>
        </w:rPr>
        <w:t>,</w:t>
      </w:r>
    </w:p>
    <w:p w14:paraId="4A34481A" w14:textId="77777777" w:rsidR="00D85371" w:rsidRPr="008F3793" w:rsidRDefault="00D85371" w:rsidP="00714025">
      <w:pPr>
        <w:pStyle w:val="Brdtextmedindrag"/>
      </w:pPr>
      <w:r w:rsidRPr="00A6293E">
        <w:t xml:space="preserve">5. skyldigheter som följer av tillämpliga internationella avtal i fråga om användning av </w:t>
      </w:r>
      <w:r w:rsidRPr="008F3793">
        <w:t>nummer, och</w:t>
      </w:r>
    </w:p>
    <w:p w14:paraId="52BEF166" w14:textId="77777777" w:rsidR="00D85371" w:rsidRDefault="00D85371" w:rsidP="00714025">
      <w:pPr>
        <w:pStyle w:val="Brdtextmedindrag"/>
      </w:pPr>
      <w:r w:rsidRPr="008F3793">
        <w:t xml:space="preserve">6. skyldigheter som följer av konsumentskyddsbestämmelser </w:t>
      </w:r>
      <w:r>
        <w:t xml:space="preserve">eller av </w:t>
      </w:r>
      <w:r w:rsidRPr="008F3793">
        <w:t>andra nummerrelaterade bestämmelser i andra medlemsstater i fråga om använd</w:t>
      </w:r>
      <w:r w:rsidRPr="008F3793">
        <w:softHyphen/>
        <w:t>ning av nummer inom Europeiska unionen.</w:t>
      </w:r>
    </w:p>
    <w:p w14:paraId="023FBBBD" w14:textId="77777777" w:rsidR="00D85371" w:rsidRPr="00A6293E" w:rsidRDefault="00D85371" w:rsidP="00714025">
      <w:pPr>
        <w:pStyle w:val="Rubrik4utannumrering"/>
      </w:pPr>
      <w:r w:rsidRPr="00A6293E">
        <w:t>Nummer av betydande ekonomiskt värde</w:t>
      </w:r>
    </w:p>
    <w:p w14:paraId="6211E16E" w14:textId="77777777" w:rsidR="00D85371" w:rsidRPr="00A6293E" w:rsidRDefault="00D85371" w:rsidP="00714025">
      <w:pPr>
        <w:pStyle w:val="Brdtext"/>
      </w:pPr>
      <w:r>
        <w:rPr>
          <w:b/>
        </w:rPr>
        <w:t>6 §</w:t>
      </w:r>
      <w:r w:rsidRPr="00A6293E">
        <w:t>    </w:t>
      </w:r>
      <w:r>
        <w:t>Regleringsmyndigheten får bevilja t</w:t>
      </w:r>
      <w:r w:rsidRPr="00A6293E">
        <w:t xml:space="preserve">illstånd att använda nummer av betydande ekonomiskt värde efter </w:t>
      </w:r>
      <w:r>
        <w:t xml:space="preserve">en </w:t>
      </w:r>
      <w:r w:rsidRPr="00A6293E">
        <w:t>allmän inbjudan till ansökan. Ett sådant tillstånd ska beviljas efter</w:t>
      </w:r>
    </w:p>
    <w:p w14:paraId="63021366" w14:textId="77777777" w:rsidR="00D85371" w:rsidRPr="00A6293E" w:rsidRDefault="00D85371" w:rsidP="00714025">
      <w:pPr>
        <w:pStyle w:val="Brdtextmedindrag"/>
      </w:pPr>
      <w:r w:rsidRPr="00A6293E">
        <w:t>1. ett jämförande urvalsförfarande,</w:t>
      </w:r>
    </w:p>
    <w:p w14:paraId="61AF2A1C" w14:textId="77777777" w:rsidR="00D85371" w:rsidRPr="00A6293E" w:rsidRDefault="00D85371" w:rsidP="00714025">
      <w:pPr>
        <w:pStyle w:val="Brdtextmedindrag"/>
      </w:pPr>
      <w:r w:rsidRPr="00A6293E">
        <w:t>2. ett anbudsförfarande där det pris sökanden är villig att betala för tillståndet ska vara utslagsgivande,</w:t>
      </w:r>
    </w:p>
    <w:p w14:paraId="17EF7042" w14:textId="77777777" w:rsidR="00D85371" w:rsidRPr="00A6293E" w:rsidRDefault="00D85371" w:rsidP="00714025">
      <w:pPr>
        <w:pStyle w:val="Brdtextmedindrag"/>
      </w:pPr>
      <w:r w:rsidRPr="00A6293E">
        <w:t>3. ett förfarande med slumpmässig tilldelning, eller</w:t>
      </w:r>
    </w:p>
    <w:p w14:paraId="57B23FA9" w14:textId="77777777" w:rsidR="00D85371" w:rsidRPr="00A6293E" w:rsidRDefault="00D85371" w:rsidP="00714025">
      <w:pPr>
        <w:pStyle w:val="Brdtextmedindrag"/>
      </w:pPr>
      <w:r w:rsidRPr="00A6293E">
        <w:t>4. en kombination av förfaranden enligt 1–3.</w:t>
      </w:r>
    </w:p>
    <w:p w14:paraId="6C410C43" w14:textId="77777777" w:rsidR="00D85371" w:rsidRDefault="00D85371" w:rsidP="00714025">
      <w:pPr>
        <w:pStyle w:val="Brdtextmedindrag"/>
      </w:pPr>
      <w:r w:rsidRPr="00A6293E">
        <w:t>Den allmänna inbjudan ska innehålla uppgifter om</w:t>
      </w:r>
      <w:r>
        <w:t xml:space="preserve"> det förfarande som ska användas, förutsättningarna för deltagande i förfarandet och de villkor som tillstånd kommer att förenas med.</w:t>
      </w:r>
    </w:p>
    <w:p w14:paraId="16804653" w14:textId="77777777" w:rsidR="00D85371" w:rsidRPr="00A6293E" w:rsidRDefault="00D85371" w:rsidP="00714025">
      <w:pPr>
        <w:pStyle w:val="Rubrik4utannumrering"/>
      </w:pPr>
      <w:r w:rsidRPr="00A6293E">
        <w:t>Överlåtelse av tillstånd</w:t>
      </w:r>
    </w:p>
    <w:p w14:paraId="5216ABDA" w14:textId="77777777" w:rsidR="00D85371" w:rsidRPr="00A6293E" w:rsidRDefault="00D85371" w:rsidP="00714025">
      <w:pPr>
        <w:pStyle w:val="Brdtext"/>
      </w:pPr>
      <w:r>
        <w:rPr>
          <w:b/>
        </w:rPr>
        <w:t>7 §</w:t>
      </w:r>
      <w:r w:rsidRPr="00A6293E">
        <w:t>    </w:t>
      </w:r>
      <w:r>
        <w:t>Ett t</w:t>
      </w:r>
      <w:r w:rsidRPr="00A6293E">
        <w:t xml:space="preserve">illstånd eller </w:t>
      </w:r>
      <w:r>
        <w:t xml:space="preserve">en </w:t>
      </w:r>
      <w:r w:rsidRPr="00A6293E">
        <w:t xml:space="preserve">del av </w:t>
      </w:r>
      <w:r>
        <w:t xml:space="preserve">ett </w:t>
      </w:r>
      <w:r w:rsidRPr="00A6293E">
        <w:t xml:space="preserve">tillstånd att använda nummer får överlåtas efter medgivande från </w:t>
      </w:r>
      <w:r>
        <w:t>regleringsmyndigheten</w:t>
      </w:r>
      <w:r w:rsidRPr="00A6293E">
        <w:t xml:space="preserve">. </w:t>
      </w:r>
      <w:r>
        <w:t>Ett s</w:t>
      </w:r>
      <w:r w:rsidRPr="00A6293E">
        <w:t>ådant medgi</w:t>
      </w:r>
      <w:r w:rsidRPr="00A6293E">
        <w:softHyphen/>
        <w:t>vande ska lämnas, om</w:t>
      </w:r>
    </w:p>
    <w:p w14:paraId="4ACBB1E5" w14:textId="77777777" w:rsidR="00D85371" w:rsidRPr="00A6293E" w:rsidRDefault="00D85371" w:rsidP="00714025">
      <w:pPr>
        <w:pStyle w:val="Brdtextmedindrag"/>
      </w:pPr>
      <w:r w:rsidRPr="00A6293E">
        <w:t xml:space="preserve">1. förvärvaren uppfyller de krav som </w:t>
      </w:r>
      <w:r>
        <w:t xml:space="preserve">har </w:t>
      </w:r>
      <w:r w:rsidRPr="00A6293E">
        <w:t>ställts på sökanden i samband med att tillståndet beviljades,</w:t>
      </w:r>
    </w:p>
    <w:p w14:paraId="03748705" w14:textId="77777777" w:rsidR="00D85371" w:rsidRPr="00A6293E" w:rsidRDefault="00D85371" w:rsidP="00714025">
      <w:pPr>
        <w:pStyle w:val="Brdtextmedindrag"/>
      </w:pPr>
      <w:r w:rsidRPr="00A6293E">
        <w:t>2. det inte finns skäl att anta att överlåtelsen inverkar menligt på kon</w:t>
      </w:r>
      <w:r w:rsidRPr="00A6293E">
        <w:softHyphen/>
        <w:t>kurrensen, och</w:t>
      </w:r>
    </w:p>
    <w:p w14:paraId="286C82B7" w14:textId="77777777" w:rsidR="00D85371" w:rsidRDefault="00D85371" w:rsidP="00714025">
      <w:pPr>
        <w:pStyle w:val="Brdtextmedindrag"/>
      </w:pPr>
      <w:r w:rsidRPr="00A6293E">
        <w:t>3. det inte finns något annat särskilt skäl mot det.</w:t>
      </w:r>
    </w:p>
    <w:p w14:paraId="65DF6D49" w14:textId="77777777" w:rsidR="00D85371" w:rsidRPr="00A6293E" w:rsidRDefault="00D85371" w:rsidP="00714025">
      <w:pPr>
        <w:pStyle w:val="Brdtextmedindrag"/>
      </w:pPr>
      <w:r w:rsidRPr="00A6293E">
        <w:t>Kravet på medgivande gäller inte när ett nummer ur en nationell num</w:t>
      </w:r>
      <w:r>
        <w:softHyphen/>
      </w:r>
      <w:r w:rsidRPr="00A6293E">
        <w:t>mer</w:t>
      </w:r>
      <w:r>
        <w:softHyphen/>
      </w:r>
      <w:r w:rsidRPr="00A6293E">
        <w:t>plan, på slutanvändarens begäran, överlämnas till en annan till</w:t>
      </w:r>
      <w:r w:rsidRPr="00A6293E">
        <w:softHyphen/>
        <w:t>handa</w:t>
      </w:r>
      <w:r>
        <w:softHyphen/>
      </w:r>
      <w:r w:rsidRPr="00A6293E">
        <w:t>hållare enligt 7</w:t>
      </w:r>
      <w:r>
        <w:t> kap. </w:t>
      </w:r>
      <w:r w:rsidRPr="00A6293E">
        <w:t>1</w:t>
      </w:r>
      <w:r>
        <w:t>9 §</w:t>
      </w:r>
      <w:r w:rsidRPr="00A6293E">
        <w:t>.</w:t>
      </w:r>
    </w:p>
    <w:p w14:paraId="415DC707" w14:textId="77777777" w:rsidR="00D85371" w:rsidRPr="00A6293E" w:rsidRDefault="00D85371" w:rsidP="00714025">
      <w:pPr>
        <w:pStyle w:val="Brdtextmedindrag"/>
        <w:ind w:firstLine="0"/>
      </w:pPr>
      <w:r>
        <w:rPr>
          <w:b/>
        </w:rPr>
        <w:lastRenderedPageBreak/>
        <w:t>8 §</w:t>
      </w:r>
      <w:r w:rsidRPr="00A6293E">
        <w:t xml:space="preserve">    En överlåtelse i strid med </w:t>
      </w:r>
      <w:r>
        <w:t>7 §</w:t>
      </w:r>
      <w:r w:rsidRPr="00A6293E">
        <w:t xml:space="preserve"> är utan verkan.</w:t>
      </w:r>
    </w:p>
    <w:p w14:paraId="45A939B3" w14:textId="77777777" w:rsidR="00D85371" w:rsidRPr="00A6293E" w:rsidRDefault="00D85371" w:rsidP="00714025">
      <w:pPr>
        <w:pStyle w:val="Brdtextmedindrag"/>
        <w:ind w:firstLine="0"/>
      </w:pPr>
    </w:p>
    <w:p w14:paraId="08175FEC" w14:textId="77777777" w:rsidR="00D85371" w:rsidRPr="00A6293E" w:rsidRDefault="00D85371" w:rsidP="00714025">
      <w:pPr>
        <w:pStyle w:val="Brdtextmedindrag"/>
        <w:ind w:firstLine="0"/>
      </w:pPr>
      <w:r>
        <w:rPr>
          <w:b/>
        </w:rPr>
        <w:t>9 §</w:t>
      </w:r>
      <w:r w:rsidRPr="00A6293E">
        <w:t xml:space="preserve">    Förvärvaren övertar överlåtarens rättigheter och skyldigheter enligt denna lag för tiden efter medgivandet. Vid överlåtelse av </w:t>
      </w:r>
      <w:r>
        <w:t xml:space="preserve">en </w:t>
      </w:r>
      <w:r w:rsidRPr="00A6293E">
        <w:t xml:space="preserve">del av </w:t>
      </w:r>
      <w:r>
        <w:t xml:space="preserve">ett </w:t>
      </w:r>
      <w:r w:rsidRPr="00A6293E">
        <w:t>till</w:t>
      </w:r>
      <w:r>
        <w:softHyphen/>
      </w:r>
      <w:r w:rsidRPr="00A6293E">
        <w:t>stånd ska den överlåtna delen anses som ett nytt tillstånd.</w:t>
      </w:r>
    </w:p>
    <w:p w14:paraId="03C796B0" w14:textId="77777777" w:rsidR="00D85371" w:rsidRPr="00A6293E" w:rsidRDefault="00D85371" w:rsidP="00714025">
      <w:pPr>
        <w:pStyle w:val="Brdtextmedindrag"/>
      </w:pPr>
      <w:r w:rsidRPr="00A6293E">
        <w:t xml:space="preserve">Vid medgivandet får </w:t>
      </w:r>
      <w:r>
        <w:t>reglerings</w:t>
      </w:r>
      <w:r w:rsidRPr="00A6293E">
        <w:t>myndigheten besluta de nya eller ändra</w:t>
      </w:r>
      <w:r>
        <w:softHyphen/>
      </w:r>
      <w:r w:rsidRPr="00A6293E">
        <w:t>de villkor som behövs på grund av överlåtelsen.</w:t>
      </w:r>
    </w:p>
    <w:p w14:paraId="1AEC8906" w14:textId="77777777" w:rsidR="00D85371" w:rsidRPr="00A6293E" w:rsidRDefault="00D85371" w:rsidP="00714025">
      <w:pPr>
        <w:pStyle w:val="Rubrik4utannumrering"/>
      </w:pPr>
      <w:r w:rsidRPr="00A6293E">
        <w:t>Tillgång till nummer och tjänster</w:t>
      </w:r>
    </w:p>
    <w:p w14:paraId="7F516FA9" w14:textId="77777777" w:rsidR="00D85371" w:rsidRDefault="00D85371" w:rsidP="00714025">
      <w:pPr>
        <w:pStyle w:val="Brdtext"/>
      </w:pPr>
      <w:r>
        <w:rPr>
          <w:b/>
        </w:rPr>
        <w:t>10 §</w:t>
      </w:r>
      <w:r w:rsidRPr="00A6293E">
        <w:t>    Den som tillhandahåller ett allmänt elektroniskt kommunikations</w:t>
      </w:r>
      <w:r w:rsidRPr="00A6293E">
        <w:softHyphen/>
        <w:t>nät eller en allmänt tillgänglig nummerbaserad interpersonell kommunika</w:t>
      </w:r>
      <w:r w:rsidRPr="00A6293E">
        <w:softHyphen/>
        <w:t>tions</w:t>
      </w:r>
      <w:r>
        <w:softHyphen/>
      </w:r>
      <w:r w:rsidRPr="00A6293E">
        <w:t>tjänst ska se till att slutanvändare kan nå samtliga nummer som till</w:t>
      </w:r>
      <w:r>
        <w:softHyphen/>
      </w:r>
      <w:r w:rsidRPr="00A6293E">
        <w:t>handa</w:t>
      </w:r>
      <w:r>
        <w:softHyphen/>
      </w:r>
      <w:r w:rsidRPr="00A6293E">
        <w:t>hålls inom Europeiska ekonomiska samarbetsområdet, om</w:t>
      </w:r>
    </w:p>
    <w:p w14:paraId="7235A758" w14:textId="77777777" w:rsidR="00D85371" w:rsidRDefault="00D85371" w:rsidP="00714025">
      <w:pPr>
        <w:pStyle w:val="Brdtextmedindrag"/>
      </w:pPr>
      <w:r>
        <w:t>1. </w:t>
      </w:r>
      <w:r w:rsidRPr="00A6293E">
        <w:t>det är eko</w:t>
      </w:r>
      <w:r w:rsidRPr="00A6293E">
        <w:softHyphen/>
        <w:t>nomiskt genomförbart</w:t>
      </w:r>
      <w:r>
        <w:t>,</w:t>
      </w:r>
    </w:p>
    <w:p w14:paraId="0F61CC0A" w14:textId="77777777" w:rsidR="00D85371" w:rsidRDefault="00D85371" w:rsidP="00714025">
      <w:pPr>
        <w:pStyle w:val="Brdtextmedindrag"/>
      </w:pPr>
      <w:r>
        <w:t xml:space="preserve">2. det inte är fråga om ett nummer som har enbart ett nationellt syfte, </w:t>
      </w:r>
      <w:r w:rsidRPr="00A6293E">
        <w:t>och</w:t>
      </w:r>
    </w:p>
    <w:p w14:paraId="35DD52DB" w14:textId="77777777" w:rsidR="00D85371" w:rsidRPr="00A6293E" w:rsidRDefault="00D85371" w:rsidP="00714025">
      <w:pPr>
        <w:pStyle w:val="Brdtextmedindrag"/>
      </w:pPr>
      <w:r>
        <w:t>3. </w:t>
      </w:r>
      <w:r w:rsidRPr="00A6293E">
        <w:t>den uppringda slutanvändaren inte av kom</w:t>
      </w:r>
      <w:r w:rsidRPr="00A6293E">
        <w:softHyphen/>
        <w:t>mer</w:t>
      </w:r>
      <w:r>
        <w:softHyphen/>
      </w:r>
      <w:r w:rsidRPr="00A6293E">
        <w:t>siella skäl har valt att begränsa</w:t>
      </w:r>
      <w:r>
        <w:t xml:space="preserve"> nåbarheten </w:t>
      </w:r>
      <w:r w:rsidRPr="00A6293E">
        <w:t>från vissa geografiska områden.</w:t>
      </w:r>
    </w:p>
    <w:p w14:paraId="06C07062" w14:textId="77777777" w:rsidR="00D85371" w:rsidRPr="00A6293E" w:rsidRDefault="00D85371" w:rsidP="00714025">
      <w:pPr>
        <w:pStyle w:val="Brdtextmedindrag"/>
      </w:pPr>
      <w:r w:rsidRPr="00907D41">
        <w:t>Regeringen eller den myndighet som regeringen bestämmer får meddela</w:t>
      </w:r>
      <w:r>
        <w:t xml:space="preserve"> ytterligare</w:t>
      </w:r>
      <w:r w:rsidRPr="00907D41">
        <w:t xml:space="preserve"> föreskrifter om skyldigheten</w:t>
      </w:r>
      <w:r>
        <w:t>s omfattning</w:t>
      </w:r>
      <w:r w:rsidRPr="00907D41">
        <w:t xml:space="preserve"> enligt första stycket och </w:t>
      </w:r>
      <w:r>
        <w:t xml:space="preserve">föreskrifter </w:t>
      </w:r>
      <w:r w:rsidRPr="00907D41">
        <w:t>om undantag från skyldigheten.</w:t>
      </w:r>
    </w:p>
    <w:p w14:paraId="1FA40465" w14:textId="77777777" w:rsidR="00D85371" w:rsidRPr="00A6293E" w:rsidRDefault="00D85371" w:rsidP="00714025">
      <w:pPr>
        <w:pStyle w:val="Brdtextmedindrag"/>
        <w:ind w:firstLine="0"/>
      </w:pPr>
    </w:p>
    <w:p w14:paraId="72495148" w14:textId="77777777" w:rsidR="00D85371" w:rsidRPr="00A6293E" w:rsidRDefault="00D85371" w:rsidP="00714025">
      <w:pPr>
        <w:pStyle w:val="Brdtext"/>
      </w:pPr>
      <w:r>
        <w:rPr>
          <w:b/>
        </w:rPr>
        <w:t>11 §</w:t>
      </w:r>
      <w:r w:rsidRPr="00A6293E">
        <w:t xml:space="preserve">    Konsumentombudsmannen får </w:t>
      </w:r>
      <w:r>
        <w:t>ålägga</w:t>
      </w:r>
      <w:r w:rsidRPr="00A6293E">
        <w:t xml:space="preserve"> den som tillhandahåller ett allmänt elektroniskt kommunikationsnät eller en allmänt tillgänglig elektronisk kommunikationstjänst att hindra användares tillgång till ett nummer eller till en tjänst via ett nummer vars sifferstruktur saknar geo</w:t>
      </w:r>
      <w:r w:rsidRPr="00A6293E">
        <w:softHyphen/>
        <w:t>grafisk betydelse, om marknadsföringen av numret eller tjänsten är otill</w:t>
      </w:r>
      <w:r w:rsidRPr="00A6293E">
        <w:softHyphen/>
        <w:t>börlig eller om väsentlig information utelämnas vid marknads</w:t>
      </w:r>
      <w:r w:rsidRPr="00A6293E">
        <w:softHyphen/>
        <w:t>föringen.</w:t>
      </w:r>
    </w:p>
    <w:p w14:paraId="01C03903" w14:textId="77777777" w:rsidR="00D85371" w:rsidRPr="00A6293E" w:rsidRDefault="00D85371" w:rsidP="00714025">
      <w:pPr>
        <w:pStyle w:val="Brdtextmedindrag"/>
      </w:pPr>
      <w:r w:rsidRPr="00A6293E">
        <w:t>Konsumentombudsmannen</w:t>
      </w:r>
      <w:r>
        <w:t>s b</w:t>
      </w:r>
      <w:r w:rsidRPr="00A6293E">
        <w:t xml:space="preserve">eslut får förenas med </w:t>
      </w:r>
      <w:r>
        <w:t xml:space="preserve">en </w:t>
      </w:r>
      <w:r w:rsidRPr="00A6293E">
        <w:t xml:space="preserve">skyldighet </w:t>
      </w:r>
      <w:r>
        <w:t xml:space="preserve">för tillhandahållaren </w:t>
      </w:r>
      <w:r w:rsidRPr="00A6293E">
        <w:t>att hålla inne betalning avseende numret eller tjänsten tills ärendet har avgjorts slutligt. Om beslutet står fast</w:t>
      </w:r>
      <w:r>
        <w:t>,</w:t>
      </w:r>
      <w:r w:rsidRPr="00A6293E">
        <w:t xml:space="preserve"> ska medel</w:t>
      </w:r>
      <w:r>
        <w:t xml:space="preserve"> som har</w:t>
      </w:r>
      <w:r w:rsidRPr="00A6293E">
        <w:t xml:space="preserve"> håll</w:t>
      </w:r>
      <w:r>
        <w:t>its</w:t>
      </w:r>
      <w:r w:rsidRPr="00A6293E">
        <w:t xml:space="preserve"> inne</w:t>
      </w:r>
      <w:r>
        <w:t xml:space="preserve"> </w:t>
      </w:r>
      <w:r w:rsidRPr="00B041F3">
        <w:t>snarast</w:t>
      </w:r>
      <w:r w:rsidRPr="00A6293E">
        <w:t xml:space="preserve"> betalas tillbaka</w:t>
      </w:r>
      <w:r>
        <w:t xml:space="preserve"> till användaren</w:t>
      </w:r>
      <w:r w:rsidRPr="00A6293E">
        <w:t>.</w:t>
      </w:r>
    </w:p>
    <w:p w14:paraId="4657D353" w14:textId="77777777" w:rsidR="00D85371" w:rsidRPr="00A6293E" w:rsidRDefault="00D85371" w:rsidP="00714025">
      <w:pPr>
        <w:pStyle w:val="Brdtextmedindrag"/>
      </w:pPr>
      <w:r w:rsidRPr="00A6293E">
        <w:t>Beslut får inte meddelas utan att den som har vidtagit marknads</w:t>
      </w:r>
      <w:r w:rsidRPr="00A6293E">
        <w:softHyphen/>
        <w:t>förings</w:t>
      </w:r>
      <w:r w:rsidRPr="00A6293E">
        <w:softHyphen/>
        <w:t>åtgärden har fått tillfälle att yttra sig. I brådskande fall får dock beslut meddelas omedelbart att gälla till dess något annat bestäms.</w:t>
      </w:r>
    </w:p>
    <w:p w14:paraId="3252E994" w14:textId="77777777" w:rsidR="00D85371" w:rsidRPr="00A6293E" w:rsidRDefault="00D85371" w:rsidP="00714025">
      <w:pPr>
        <w:pStyle w:val="Rubrik3utannumrering"/>
      </w:pPr>
      <w:r w:rsidRPr="00A6293E">
        <w:t>5</w:t>
      </w:r>
      <w:r>
        <w:t> kap.</w:t>
      </w:r>
      <w:r w:rsidRPr="00A6293E">
        <w:t xml:space="preserve"> Samtrafik och andra former av tillträde</w:t>
      </w:r>
    </w:p>
    <w:p w14:paraId="31D795C1" w14:textId="77777777" w:rsidR="00D85371" w:rsidRPr="00A6293E" w:rsidRDefault="00D85371" w:rsidP="00714025">
      <w:pPr>
        <w:pStyle w:val="Rubrik4utannumrering"/>
        <w:spacing w:before="0"/>
      </w:pPr>
      <w:r>
        <w:t>Skyldigheter i fråga om s</w:t>
      </w:r>
      <w:r w:rsidRPr="00A6293E">
        <w:t xml:space="preserve">amtrafik </w:t>
      </w:r>
      <w:r>
        <w:t>och interoperabilitet</w:t>
      </w:r>
    </w:p>
    <w:p w14:paraId="3698CF6D" w14:textId="77777777" w:rsidR="00D85371" w:rsidRDefault="00D85371" w:rsidP="00714025">
      <w:pPr>
        <w:pStyle w:val="Brdtext"/>
      </w:pPr>
      <w:r w:rsidRPr="00A6293E">
        <w:rPr>
          <w:b/>
        </w:rPr>
        <w:t>1</w:t>
      </w:r>
      <w:r>
        <w:rPr>
          <w:b/>
        </w:rPr>
        <w:t> §</w:t>
      </w:r>
      <w:r w:rsidRPr="00A6293E">
        <w:t>    En operatör av ett allmänt elektroniskt kommunikationsnät är skyl</w:t>
      </w:r>
      <w:r>
        <w:softHyphen/>
      </w:r>
      <w:r w:rsidRPr="00A6293E">
        <w:t>dig att förhandla om samtrafik med den som tillhandahåller eller avser att till</w:t>
      </w:r>
      <w:r w:rsidRPr="00A6293E">
        <w:softHyphen/>
        <w:t>handahålla allmänt tillgängliga elektroniska kommunikations</w:t>
      </w:r>
      <w:r>
        <w:softHyphen/>
      </w:r>
      <w:r w:rsidRPr="00A6293E">
        <w:t>tjänst</w:t>
      </w:r>
      <w:r>
        <w:softHyphen/>
      </w:r>
      <w:r w:rsidRPr="00A6293E">
        <w:t>er</w:t>
      </w:r>
      <w:r>
        <w:t xml:space="preserve"> som inte är nummeroberoende interpersonella kommunikations</w:t>
      </w:r>
      <w:r>
        <w:softHyphen/>
        <w:t>tjänster</w:t>
      </w:r>
      <w:r w:rsidRPr="00A6293E">
        <w:t>.</w:t>
      </w:r>
    </w:p>
    <w:p w14:paraId="1F5A58EC" w14:textId="77777777" w:rsidR="00D85371" w:rsidRPr="006B0494" w:rsidRDefault="00D85371" w:rsidP="00714025">
      <w:pPr>
        <w:pStyle w:val="Brdtext"/>
      </w:pPr>
    </w:p>
    <w:p w14:paraId="681224C8" w14:textId="77777777" w:rsidR="00D85371" w:rsidRDefault="00D85371" w:rsidP="00714025">
      <w:pPr>
        <w:pStyle w:val="Brdtext"/>
      </w:pPr>
      <w:r w:rsidRPr="00A6293E">
        <w:rPr>
          <w:b/>
        </w:rPr>
        <w:t>2</w:t>
      </w:r>
      <w:r>
        <w:rPr>
          <w:b/>
        </w:rPr>
        <w:t> §</w:t>
      </w:r>
      <w:r w:rsidRPr="00A6293E">
        <w:t xml:space="preserve">    Den som i samband </w:t>
      </w:r>
      <w:r w:rsidRPr="00122FC9">
        <w:t>med en</w:t>
      </w:r>
      <w:r>
        <w:t xml:space="preserve"> </w:t>
      </w:r>
      <w:r w:rsidRPr="00A6293E">
        <w:t>förhandling som avses i 1</w:t>
      </w:r>
      <w:r>
        <w:t> §</w:t>
      </w:r>
      <w:r w:rsidRPr="00A6293E">
        <w:t xml:space="preserve"> får del av </w:t>
      </w:r>
      <w:r>
        <w:t xml:space="preserve">eller tillgång till </w:t>
      </w:r>
      <w:r w:rsidRPr="00A6293E">
        <w:t>upp</w:t>
      </w:r>
      <w:r w:rsidRPr="00A6293E">
        <w:softHyphen/>
      </w:r>
      <w:r w:rsidRPr="00A6293E">
        <w:rPr>
          <w:spacing w:val="-2"/>
        </w:rPr>
        <w:t xml:space="preserve">gifter om ett annat företags affärs- </w:t>
      </w:r>
      <w:r>
        <w:rPr>
          <w:spacing w:val="-2"/>
        </w:rPr>
        <w:t>eller</w:t>
      </w:r>
      <w:r w:rsidRPr="00A6293E">
        <w:rPr>
          <w:spacing w:val="-2"/>
        </w:rPr>
        <w:t xml:space="preserve"> drift</w:t>
      </w:r>
      <w:r>
        <w:rPr>
          <w:spacing w:val="-2"/>
        </w:rPr>
        <w:softHyphen/>
      </w:r>
      <w:r w:rsidRPr="00A6293E">
        <w:rPr>
          <w:spacing w:val="-2"/>
        </w:rPr>
        <w:t>förhållan</w:t>
      </w:r>
      <w:r>
        <w:rPr>
          <w:spacing w:val="-2"/>
        </w:rPr>
        <w:softHyphen/>
      </w:r>
      <w:r w:rsidRPr="00A6293E">
        <w:rPr>
          <w:spacing w:val="-2"/>
        </w:rPr>
        <w:t>den får inte obehö</w:t>
      </w:r>
      <w:r w:rsidRPr="00A6293E">
        <w:rPr>
          <w:spacing w:val="-2"/>
        </w:rPr>
        <w:softHyphen/>
        <w:t>ri</w:t>
      </w:r>
      <w:r w:rsidRPr="00A6293E">
        <w:rPr>
          <w:spacing w:val="-2"/>
        </w:rPr>
        <w:softHyphen/>
        <w:t>gen</w:t>
      </w:r>
      <w:r w:rsidRPr="00A6293E">
        <w:t xml:space="preserve"> föra vidare eller utnyttja det </w:t>
      </w:r>
      <w:r>
        <w:t xml:space="preserve">som </w:t>
      </w:r>
      <w:r w:rsidRPr="00A6293E">
        <w:t>han eller hon har fått del av eller tillgång till.</w:t>
      </w:r>
    </w:p>
    <w:p w14:paraId="1B19FEB3" w14:textId="77777777" w:rsidR="00D85371" w:rsidRPr="00A6293E" w:rsidRDefault="00D85371" w:rsidP="00714025">
      <w:pPr>
        <w:pStyle w:val="Brdtextmedindrag"/>
      </w:pPr>
      <w:r w:rsidRPr="00A6293E">
        <w:lastRenderedPageBreak/>
        <w:t xml:space="preserve">I det allmännas verksamhet </w:t>
      </w:r>
      <w:r>
        <w:t>ska</w:t>
      </w:r>
      <w:r w:rsidRPr="00A6293E">
        <w:t xml:space="preserve"> </w:t>
      </w:r>
      <w:r>
        <w:t xml:space="preserve">i stället </w:t>
      </w:r>
      <w:r w:rsidRPr="00A6293E">
        <w:t>offentlighets- och sekretess</w:t>
      </w:r>
      <w:r>
        <w:softHyphen/>
      </w:r>
      <w:r w:rsidRPr="00A6293E">
        <w:t>lagen (2009:400)</w:t>
      </w:r>
      <w:r>
        <w:t xml:space="preserve"> tillämpas</w:t>
      </w:r>
      <w:r w:rsidRPr="00A6293E">
        <w:t>.</w:t>
      </w:r>
    </w:p>
    <w:p w14:paraId="4F4CDE09" w14:textId="77777777" w:rsidR="00D85371" w:rsidRPr="00A12303" w:rsidDel="003066D3" w:rsidRDefault="00D85371" w:rsidP="00714025">
      <w:pPr>
        <w:pStyle w:val="Brdtext"/>
      </w:pPr>
    </w:p>
    <w:p w14:paraId="52EEE446" w14:textId="630D896C" w:rsidR="00D85371" w:rsidRDefault="00D85371" w:rsidP="00714025">
      <w:pPr>
        <w:pStyle w:val="Brdtext"/>
        <w:rPr>
          <w:spacing w:val="-2"/>
        </w:rPr>
      </w:pPr>
      <w:r w:rsidRPr="00A6293E">
        <w:rPr>
          <w:b/>
        </w:rPr>
        <w:t>3</w:t>
      </w:r>
      <w:r>
        <w:rPr>
          <w:b/>
        </w:rPr>
        <w:t> §</w:t>
      </w:r>
      <w:r w:rsidRPr="00A6293E">
        <w:t>    </w:t>
      </w:r>
      <w:r w:rsidRPr="004C00C0">
        <w:t>Reglering</w:t>
      </w:r>
      <w:r>
        <w:t>smyndigheten får ålägga d</w:t>
      </w:r>
      <w:r w:rsidRPr="00A6293E">
        <w:t>en som kontrollerar tillträde till slut</w:t>
      </w:r>
      <w:r>
        <w:softHyphen/>
      </w:r>
      <w:r w:rsidRPr="00A6293E">
        <w:t xml:space="preserve">användare och som </w:t>
      </w:r>
      <w:r>
        <w:t>bedriver verksamhet som ska anmälas enligt 2 kap.</w:t>
      </w:r>
      <w:r w:rsidR="00D202E3">
        <w:t xml:space="preserve"> </w:t>
      </w:r>
      <w:r>
        <w:t>1 §</w:t>
      </w:r>
      <w:r w:rsidRPr="00A6293E">
        <w:t xml:space="preserve"> att mot </w:t>
      </w:r>
      <w:r>
        <w:t xml:space="preserve">skälig </w:t>
      </w:r>
      <w:r w:rsidRPr="00A6293E">
        <w:rPr>
          <w:spacing w:val="-2"/>
        </w:rPr>
        <w:t>ersättning</w:t>
      </w:r>
    </w:p>
    <w:p w14:paraId="31B82593" w14:textId="77777777" w:rsidR="00D85371" w:rsidRPr="00A6293E" w:rsidRDefault="00D85371" w:rsidP="00714025">
      <w:pPr>
        <w:pStyle w:val="Brdtextmedindrag"/>
        <w:rPr>
          <w:rFonts w:eastAsiaTheme="minorHAnsi"/>
        </w:rPr>
      </w:pPr>
      <w:r>
        <w:t>1. </w:t>
      </w:r>
      <w:r w:rsidRPr="00A6293E">
        <w:t xml:space="preserve">bedriva samtrafik eller vidta </w:t>
      </w:r>
      <w:r>
        <w:t xml:space="preserve">någon </w:t>
      </w:r>
      <w:r w:rsidRPr="00A6293E">
        <w:t>annan åtgärd som krävs för att säkerställa att slutanvändare kan nå varandra</w:t>
      </w:r>
      <w:r>
        <w:t>, eller</w:t>
      </w:r>
    </w:p>
    <w:p w14:paraId="00865192" w14:textId="77777777" w:rsidR="00D85371" w:rsidRPr="00A6293E" w:rsidRDefault="00D85371" w:rsidP="00714025">
      <w:pPr>
        <w:pStyle w:val="Brdtextmedindrag"/>
      </w:pPr>
      <w:r>
        <w:rPr>
          <w:spacing w:val="-2"/>
        </w:rPr>
        <w:t>2. </w:t>
      </w:r>
      <w:r w:rsidRPr="00A6293E">
        <w:rPr>
          <w:spacing w:val="-2"/>
        </w:rPr>
        <w:t xml:space="preserve">göra tjänster </w:t>
      </w:r>
      <w:r>
        <w:rPr>
          <w:spacing w:val="-2"/>
        </w:rPr>
        <w:t>interoperabla</w:t>
      </w:r>
      <w:r w:rsidRPr="00A6293E">
        <w:t xml:space="preserve"> med andra operatörers tjänster.</w:t>
      </w:r>
    </w:p>
    <w:p w14:paraId="3BF4075C" w14:textId="77777777" w:rsidR="00D85371" w:rsidRPr="00A6293E" w:rsidRDefault="00D85371" w:rsidP="00714025">
      <w:pPr>
        <w:pStyle w:val="Brdtextmedindrag"/>
        <w:ind w:firstLine="0"/>
      </w:pPr>
    </w:p>
    <w:p w14:paraId="1BCB2C8B" w14:textId="77777777" w:rsidR="00D85371" w:rsidRPr="00A6293E" w:rsidRDefault="00D85371" w:rsidP="00714025">
      <w:pPr>
        <w:pStyle w:val="Brdtext"/>
      </w:pPr>
      <w:r w:rsidRPr="00A6293E">
        <w:rPr>
          <w:b/>
        </w:rPr>
        <w:t>4</w:t>
      </w:r>
      <w:r>
        <w:rPr>
          <w:b/>
        </w:rPr>
        <w:t> §</w:t>
      </w:r>
      <w:r w:rsidRPr="00A6293E">
        <w:t>    </w:t>
      </w:r>
      <w:r w:rsidRPr="00BD3024">
        <w:t>Regleringsmyndigheten</w:t>
      </w:r>
      <w:r>
        <w:t xml:space="preserve"> får ålägga d</w:t>
      </w:r>
      <w:r w:rsidRPr="00A6293E">
        <w:t>en som tillhandahåller en num</w:t>
      </w:r>
      <w:r>
        <w:softHyphen/>
      </w:r>
      <w:r w:rsidRPr="00A6293E">
        <w:t>mer</w:t>
      </w:r>
      <w:r>
        <w:softHyphen/>
      </w:r>
      <w:r w:rsidRPr="00A6293E">
        <w:t xml:space="preserve">oberoende </w:t>
      </w:r>
      <w:r w:rsidRPr="00101434">
        <w:t>interpersonell kom</w:t>
      </w:r>
      <w:r w:rsidRPr="00101434">
        <w:softHyphen/>
        <w:t>mu</w:t>
      </w:r>
      <w:r w:rsidRPr="00101434">
        <w:softHyphen/>
        <w:t>ni</w:t>
      </w:r>
      <w:r w:rsidRPr="00101434">
        <w:softHyphen/>
        <w:t>kationstjänst med betydan</w:t>
      </w:r>
      <w:r w:rsidRPr="00101434">
        <w:softHyphen/>
        <w:t>de geo</w:t>
      </w:r>
      <w:r>
        <w:softHyphen/>
      </w:r>
      <w:r w:rsidRPr="00101434">
        <w:t>grafisk täck</w:t>
      </w:r>
      <w:r w:rsidRPr="002D6F80">
        <w:softHyphen/>
        <w:t xml:space="preserve">ning och </w:t>
      </w:r>
      <w:r>
        <w:t xml:space="preserve">ett betydande </w:t>
      </w:r>
      <w:r w:rsidRPr="002D6F80">
        <w:t xml:space="preserve">antal användare </w:t>
      </w:r>
      <w:r w:rsidRPr="00101434">
        <w:t>att göra sin tjänst interoperabel med and</w:t>
      </w:r>
      <w:r w:rsidRPr="00101434">
        <w:softHyphen/>
        <w:t>ra tjänster, om det är nödvändigt för att säker</w:t>
      </w:r>
      <w:r w:rsidRPr="00101434">
        <w:softHyphen/>
        <w:t>ställa att slut</w:t>
      </w:r>
      <w:r>
        <w:softHyphen/>
      </w:r>
      <w:r w:rsidRPr="00101434">
        <w:t>användare kan nå varandra. Ett sådant beslut</w:t>
      </w:r>
      <w:r w:rsidRPr="00101434" w:rsidDel="00826B32">
        <w:t xml:space="preserve"> </w:t>
      </w:r>
      <w:r w:rsidRPr="00101434">
        <w:t xml:space="preserve">får förenas med </w:t>
      </w:r>
      <w:r>
        <w:t xml:space="preserve">en </w:t>
      </w:r>
      <w:r w:rsidRPr="00101434">
        <w:t>skyldig</w:t>
      </w:r>
      <w:r w:rsidRPr="00101434">
        <w:softHyphen/>
      </w:r>
      <w:r w:rsidRPr="002D6F80">
        <w:t>het att tillämpa särskilda standard</w:t>
      </w:r>
      <w:r w:rsidRPr="002D6F80">
        <w:softHyphen/>
        <w:t>er</w:t>
      </w:r>
      <w:r w:rsidRPr="00A6293E">
        <w:t xml:space="preserve"> och att offent</w:t>
      </w:r>
      <w:r>
        <w:softHyphen/>
      </w:r>
      <w:r w:rsidRPr="00A6293E">
        <w:t>liggöra informa</w:t>
      </w:r>
      <w:r w:rsidRPr="00A6293E">
        <w:softHyphen/>
        <w:t xml:space="preserve">tion </w:t>
      </w:r>
      <w:r>
        <w:t>som</w:t>
      </w:r>
      <w:r w:rsidRPr="00A6293E">
        <w:t xml:space="preserve"> får an</w:t>
      </w:r>
      <w:r>
        <w:softHyphen/>
      </w:r>
      <w:r w:rsidRPr="00A6293E">
        <w:t>vändas av andra.</w:t>
      </w:r>
    </w:p>
    <w:p w14:paraId="5C788073" w14:textId="77777777" w:rsidR="00D85371" w:rsidRDefault="00D85371" w:rsidP="00714025">
      <w:pPr>
        <w:pStyle w:val="Brdtextmedindrag"/>
      </w:pPr>
      <w:r>
        <w:t xml:space="preserve">Ett beslut enligt första stycket </w:t>
      </w:r>
      <w:r w:rsidRPr="00A6293E">
        <w:t xml:space="preserve">får </w:t>
      </w:r>
      <w:r>
        <w:t xml:space="preserve">meddelas </w:t>
      </w:r>
      <w:r w:rsidRPr="00A6293E">
        <w:t>endast om Euro</w:t>
      </w:r>
      <w:r>
        <w:softHyphen/>
      </w:r>
      <w:r w:rsidRPr="00A6293E">
        <w:t>peiska kom</w:t>
      </w:r>
      <w:r>
        <w:softHyphen/>
      </w:r>
      <w:r w:rsidRPr="00A6293E">
        <w:t xml:space="preserve">missionen </w:t>
      </w:r>
      <w:r w:rsidRPr="00A76680">
        <w:t>har antagit genom</w:t>
      </w:r>
      <w:r w:rsidRPr="00A76680">
        <w:softHyphen/>
        <w:t>förandebestäm</w:t>
      </w:r>
      <w:r>
        <w:softHyphen/>
      </w:r>
      <w:r w:rsidRPr="00A76680">
        <w:t>melser som närma</w:t>
      </w:r>
      <w:r>
        <w:softHyphen/>
      </w:r>
      <w:r w:rsidRPr="00A76680">
        <w:t>re be</w:t>
      </w:r>
      <w:r>
        <w:softHyphen/>
      </w:r>
      <w:r w:rsidRPr="00A76680">
        <w:t>skriver de skyldig</w:t>
      </w:r>
      <w:r>
        <w:softHyphen/>
      </w:r>
      <w:r w:rsidRPr="00A76680">
        <w:t>heter som får åläggas.</w:t>
      </w:r>
    </w:p>
    <w:p w14:paraId="15E49F36" w14:textId="77777777" w:rsidR="00D85371" w:rsidRPr="00291299" w:rsidRDefault="00D85371" w:rsidP="00714025">
      <w:pPr>
        <w:pStyle w:val="Rubrik4utannumrering"/>
        <w:rPr>
          <w:i/>
          <w:spacing w:val="-3"/>
        </w:rPr>
      </w:pPr>
      <w:r w:rsidRPr="00291299">
        <w:rPr>
          <w:spacing w:val="-3"/>
        </w:rPr>
        <w:t>Skyldigheter för operatörer med betydande inflytande på en marknad</w:t>
      </w:r>
    </w:p>
    <w:p w14:paraId="7EBC8F83" w14:textId="77777777" w:rsidR="00D85371" w:rsidRPr="00E1214B" w:rsidRDefault="00D85371" w:rsidP="00714025">
      <w:pPr>
        <w:pStyle w:val="Rubrik5utannumrering"/>
        <w:spacing w:before="0"/>
        <w:rPr>
          <w:rFonts w:cs="Times New Roman"/>
          <w:strike/>
          <w:szCs w:val="20"/>
        </w:rPr>
      </w:pPr>
      <w:r>
        <w:t xml:space="preserve">Marknadsanalys och </w:t>
      </w:r>
      <w:r w:rsidRPr="00F62451">
        <w:t>identifiering av företag med betydande inflytande</w:t>
      </w:r>
    </w:p>
    <w:p w14:paraId="22DA9DEF" w14:textId="77777777" w:rsidR="00D85371" w:rsidRDefault="00D85371" w:rsidP="00714025">
      <w:pPr>
        <w:pStyle w:val="Brdtext"/>
      </w:pPr>
      <w:r w:rsidRPr="00A6293E">
        <w:rPr>
          <w:b/>
        </w:rPr>
        <w:t>5</w:t>
      </w:r>
      <w:r>
        <w:rPr>
          <w:b/>
        </w:rPr>
        <w:t> §</w:t>
      </w:r>
      <w:r w:rsidRPr="00AC0994">
        <w:rPr>
          <w:bCs/>
        </w:rPr>
        <w:t>    </w:t>
      </w:r>
      <w:r>
        <w:t>Regleringsmyndigheten</w:t>
      </w:r>
      <w:r w:rsidRPr="00A6293E">
        <w:t xml:space="preserve"> ska fortlöpande fastställa </w:t>
      </w:r>
      <w:r w:rsidRPr="00F060FA">
        <w:t xml:space="preserve">vilka produkt- och tjänstemarknader som har sådana särdrag att det kan vara motiverat att ålägga någon skyldigheter </w:t>
      </w:r>
      <w:r>
        <w:t>i syfte att motverka konkurrensproblem</w:t>
      </w:r>
      <w:r w:rsidRPr="00F060FA">
        <w:t>.</w:t>
      </w:r>
      <w:r>
        <w:t xml:space="preserve"> Vid fast</w:t>
      </w:r>
      <w:r>
        <w:softHyphen/>
        <w:t>stäl</w:t>
      </w:r>
      <w:r>
        <w:softHyphen/>
        <w:t>lan</w:t>
      </w:r>
      <w:r>
        <w:softHyphen/>
        <w:t>det ska marknadernas geografiska omfatt</w:t>
      </w:r>
      <w:r>
        <w:softHyphen/>
        <w:t>ning avgränsas. M</w:t>
      </w:r>
      <w:r w:rsidRPr="003C6E3F">
        <w:t>yndig</w:t>
      </w:r>
      <w:r>
        <w:softHyphen/>
      </w:r>
      <w:r w:rsidRPr="003C6E3F">
        <w:t xml:space="preserve">heten ska </w:t>
      </w:r>
      <w:r>
        <w:t xml:space="preserve">då </w:t>
      </w:r>
      <w:r w:rsidRPr="003C6E3F">
        <w:t>beakta gra</w:t>
      </w:r>
      <w:r w:rsidRPr="003C6E3F">
        <w:softHyphen/>
        <w:t>den av infra</w:t>
      </w:r>
      <w:r w:rsidRPr="003C6E3F">
        <w:softHyphen/>
        <w:t>struktur</w:t>
      </w:r>
      <w:r w:rsidRPr="003C6E3F">
        <w:softHyphen/>
        <w:t xml:space="preserve">konkurrens inom </w:t>
      </w:r>
      <w:r w:rsidRPr="003C6E3F">
        <w:rPr>
          <w:spacing w:val="-2"/>
        </w:rPr>
        <w:t>olika områden och</w:t>
      </w:r>
      <w:r w:rsidRPr="00D21570">
        <w:rPr>
          <w:spacing w:val="-2"/>
        </w:rPr>
        <w:t xml:space="preserve"> </w:t>
      </w:r>
      <w:r>
        <w:rPr>
          <w:spacing w:val="-2"/>
        </w:rPr>
        <w:t>i vilken utsträckning som bredband är utbyggt</w:t>
      </w:r>
      <w:r w:rsidRPr="003C6E3F">
        <w:rPr>
          <w:spacing w:val="-2"/>
        </w:rPr>
        <w:t>.</w:t>
      </w:r>
    </w:p>
    <w:p w14:paraId="37E9B1B7" w14:textId="77777777" w:rsidR="00D85371" w:rsidRDefault="00D85371" w:rsidP="00714025">
      <w:pPr>
        <w:pStyle w:val="Brdtextmedindrag"/>
      </w:pPr>
      <w:r>
        <w:t>Reglerings</w:t>
      </w:r>
      <w:r>
        <w:softHyphen/>
        <w:t>myndig</w:t>
      </w:r>
      <w:r>
        <w:softHyphen/>
        <w:t>heten ska fortlöpande analysera de marknader som har fastställts och, om myndigheten bedömer att det är motiverat att ålägga någon skyl</w:t>
      </w:r>
      <w:r>
        <w:softHyphen/>
        <w:t>dig</w:t>
      </w:r>
      <w:r>
        <w:softHyphen/>
        <w:t xml:space="preserve">heter på en sådan marknad, identifiera </w:t>
      </w:r>
      <w:r w:rsidRPr="00A52029">
        <w:t>företag med betydan</w:t>
      </w:r>
      <w:r>
        <w:softHyphen/>
      </w:r>
      <w:r w:rsidRPr="00A52029">
        <w:t>de inflytande på den marknaden.</w:t>
      </w:r>
    </w:p>
    <w:p w14:paraId="1B5395CB" w14:textId="77777777" w:rsidR="00D85371" w:rsidRPr="00A6293E" w:rsidRDefault="00D85371" w:rsidP="00714025">
      <w:pPr>
        <w:pStyle w:val="Brdtextmedindrag"/>
      </w:pPr>
      <w:r>
        <w:t xml:space="preserve">Regleringsmyndigheten ska </w:t>
      </w:r>
      <w:r w:rsidRPr="00A6293E">
        <w:t>särskilt beakta</w:t>
      </w:r>
    </w:p>
    <w:p w14:paraId="70A65E31" w14:textId="77777777" w:rsidR="00D85371" w:rsidRPr="00A6293E" w:rsidRDefault="00D85371" w:rsidP="00714025">
      <w:pPr>
        <w:pStyle w:val="Brdtextmedindrag"/>
      </w:pPr>
      <w:r w:rsidRPr="00A6293E">
        <w:t>1. Europeiska kommissionens rekommendation om relevanta produkt- och tjänstemarknader,</w:t>
      </w:r>
    </w:p>
    <w:p w14:paraId="397868A6" w14:textId="77777777" w:rsidR="00D85371" w:rsidRPr="00A6293E" w:rsidRDefault="00D85371" w:rsidP="00714025">
      <w:pPr>
        <w:pStyle w:val="Brdtextmedindrag"/>
      </w:pPr>
      <w:r w:rsidRPr="00A6293E">
        <w:t xml:space="preserve">2. kommissionens riktlinjer för marknadsanalys och bedömning av </w:t>
      </w:r>
      <w:r>
        <w:t xml:space="preserve">ett företags </w:t>
      </w:r>
      <w:r w:rsidRPr="00A6293E">
        <w:t>be</w:t>
      </w:r>
      <w:r w:rsidRPr="00A6293E">
        <w:softHyphen/>
        <w:t>tydande inflytande</w:t>
      </w:r>
      <w:r>
        <w:t xml:space="preserve"> på marknaden</w:t>
      </w:r>
      <w:r w:rsidRPr="00A6293E">
        <w:t>, och</w:t>
      </w:r>
    </w:p>
    <w:p w14:paraId="5B53830B" w14:textId="77777777" w:rsidR="00D85371" w:rsidRDefault="00D85371" w:rsidP="00714025">
      <w:pPr>
        <w:pStyle w:val="Brdtextmedindrag"/>
      </w:pPr>
      <w:r w:rsidRPr="00A6293E">
        <w:t>3. </w:t>
      </w:r>
      <w:r w:rsidRPr="003C6E3F">
        <w:rPr>
          <w:spacing w:val="-2"/>
        </w:rPr>
        <w:t>Berecs riktlinjer om gemensamma tillväga</w:t>
      </w:r>
      <w:r>
        <w:rPr>
          <w:spacing w:val="-2"/>
        </w:rPr>
        <w:softHyphen/>
      </w:r>
      <w:r w:rsidRPr="003C6E3F">
        <w:rPr>
          <w:spacing w:val="-2"/>
        </w:rPr>
        <w:t>gångs</w:t>
      </w:r>
      <w:r>
        <w:rPr>
          <w:spacing w:val="-2"/>
        </w:rPr>
        <w:softHyphen/>
      </w:r>
      <w:r w:rsidRPr="003C6E3F">
        <w:t xml:space="preserve">sätt </w:t>
      </w:r>
      <w:r>
        <w:t>för</w:t>
      </w:r>
      <w:r w:rsidRPr="003C6E3F">
        <w:t xml:space="preserve"> hur gräns</w:t>
      </w:r>
      <w:r w:rsidRPr="003C6E3F">
        <w:softHyphen/>
        <w:t>överskridande efterfrågan kan mötas.</w:t>
      </w:r>
    </w:p>
    <w:p w14:paraId="2DD71590" w14:textId="77777777" w:rsidR="00D85371" w:rsidRPr="00F0519B" w:rsidRDefault="00D85371" w:rsidP="00714025">
      <w:pPr>
        <w:pStyle w:val="Brdtextmedindrag"/>
        <w:ind w:firstLine="0"/>
      </w:pPr>
    </w:p>
    <w:p w14:paraId="2F63039D" w14:textId="77777777" w:rsidR="00D85371" w:rsidRPr="003C6E3F" w:rsidRDefault="00D85371" w:rsidP="00714025">
      <w:pPr>
        <w:pStyle w:val="Brdtextmedindrag"/>
        <w:ind w:firstLine="0"/>
      </w:pPr>
      <w:r w:rsidRPr="003C6E3F">
        <w:rPr>
          <w:b/>
        </w:rPr>
        <w:t>6</w:t>
      </w:r>
      <w:r>
        <w:rPr>
          <w:b/>
        </w:rPr>
        <w:t> §</w:t>
      </w:r>
      <w:r w:rsidRPr="00AC0994">
        <w:rPr>
          <w:bCs/>
        </w:rPr>
        <w:t>    </w:t>
      </w:r>
      <w:r>
        <w:rPr>
          <w:bCs/>
        </w:rPr>
        <w:t xml:space="preserve">Vid tillämpningen av 5 § </w:t>
      </w:r>
      <w:r w:rsidRPr="003C6E3F">
        <w:t xml:space="preserve">kan </w:t>
      </w:r>
      <w:r>
        <w:t xml:space="preserve">det </w:t>
      </w:r>
      <w:r w:rsidRPr="003C6E3F">
        <w:t>anses motivera</w:t>
      </w:r>
      <w:r>
        <w:t>t att</w:t>
      </w:r>
      <w:r w:rsidRPr="003C6E3F">
        <w:t xml:space="preserve"> ålägga</w:t>
      </w:r>
      <w:r>
        <w:t xml:space="preserve"> någon</w:t>
      </w:r>
      <w:r w:rsidRPr="003C6E3F">
        <w:t xml:space="preserve"> skyldigheter </w:t>
      </w:r>
      <w:r>
        <w:t xml:space="preserve">på en marknad </w:t>
      </w:r>
      <w:r w:rsidRPr="003C6E3F">
        <w:t>om</w:t>
      </w:r>
    </w:p>
    <w:p w14:paraId="048E70C3" w14:textId="77777777" w:rsidR="00D85371" w:rsidRPr="003C6E3F" w:rsidRDefault="00D85371" w:rsidP="00714025">
      <w:pPr>
        <w:pStyle w:val="Brdtextmedindrag"/>
      </w:pPr>
      <w:r w:rsidRPr="003C6E3F">
        <w:t>1. det finns stora och bestående hinder för marknadsinträde,</w:t>
      </w:r>
    </w:p>
    <w:p w14:paraId="67888A55" w14:textId="77777777" w:rsidR="00D85371" w:rsidRPr="003C6E3F" w:rsidRDefault="00D85371" w:rsidP="00714025">
      <w:pPr>
        <w:pStyle w:val="Brdtextmedindrag"/>
      </w:pPr>
      <w:r w:rsidRPr="003C6E3F">
        <w:t>2. marknadsstrukturen är sådan att den inte utvecklas mot effektiv kon</w:t>
      </w:r>
      <w:r w:rsidRPr="003C6E3F">
        <w:softHyphen/>
        <w:t>kurrens, och</w:t>
      </w:r>
    </w:p>
    <w:p w14:paraId="7C2FC022" w14:textId="77777777" w:rsidR="00D85371" w:rsidRPr="00A6293E" w:rsidRDefault="00D85371" w:rsidP="00714025">
      <w:pPr>
        <w:pStyle w:val="Brdtextmedindrag"/>
        <w:rPr>
          <w:spacing w:val="-2"/>
        </w:rPr>
      </w:pPr>
      <w:r w:rsidRPr="003C6E3F">
        <w:t>3. </w:t>
      </w:r>
      <w:r w:rsidRPr="003C6E3F">
        <w:rPr>
          <w:spacing w:val="-2"/>
        </w:rPr>
        <w:t>marknadsmisslyckan</w:t>
      </w:r>
      <w:r w:rsidRPr="003C6E3F">
        <w:rPr>
          <w:spacing w:val="-2"/>
        </w:rPr>
        <w:softHyphen/>
        <w:t>dena</w:t>
      </w:r>
      <w:r w:rsidRPr="00D21570">
        <w:rPr>
          <w:spacing w:val="-2"/>
        </w:rPr>
        <w:t xml:space="preserve"> </w:t>
      </w:r>
      <w:r>
        <w:rPr>
          <w:spacing w:val="-2"/>
        </w:rPr>
        <w:t xml:space="preserve">inte kan åtgärdas med stöd av </w:t>
      </w:r>
      <w:r w:rsidRPr="003C6E3F">
        <w:rPr>
          <w:spacing w:val="-2"/>
        </w:rPr>
        <w:t>den allmänna konkurrensrätten.</w:t>
      </w:r>
    </w:p>
    <w:p w14:paraId="4EEACFB6" w14:textId="77777777" w:rsidR="00D85371" w:rsidRDefault="00D85371" w:rsidP="00714025">
      <w:pPr>
        <w:pStyle w:val="Brdtextmedindrag"/>
        <w:ind w:firstLine="0"/>
      </w:pPr>
    </w:p>
    <w:p w14:paraId="212F6098" w14:textId="77777777" w:rsidR="00D85371" w:rsidRPr="00A6293E" w:rsidRDefault="00D85371" w:rsidP="00714025">
      <w:pPr>
        <w:pStyle w:val="Brdtextmedindrag"/>
        <w:ind w:firstLine="0"/>
      </w:pPr>
      <w:r>
        <w:rPr>
          <w:b/>
        </w:rPr>
        <w:lastRenderedPageBreak/>
        <w:t>7 §</w:t>
      </w:r>
      <w:r w:rsidRPr="00AC0994">
        <w:rPr>
          <w:bCs/>
        </w:rPr>
        <w:t>    </w:t>
      </w:r>
      <w:r w:rsidRPr="00A6293E">
        <w:t xml:space="preserve">Ett företag ska anses ha ett betydande inflytande på en </w:t>
      </w:r>
      <w:r>
        <w:t xml:space="preserve">fastställd </w:t>
      </w:r>
      <w:r w:rsidRPr="00A6293E">
        <w:t>marknad om det, antingen enskilt eller tillsammans med andra, har en ställning av sådan ekonomisk styrka att det i betydande omfattning kan uppträda oberoende av sina konkurrenter, sina kunder och i sista hand av konsumenterna.</w:t>
      </w:r>
    </w:p>
    <w:p w14:paraId="31997B24" w14:textId="77777777" w:rsidR="00D85371" w:rsidRDefault="00D85371" w:rsidP="00714025">
      <w:pPr>
        <w:pStyle w:val="Rubrik5utannumrering"/>
      </w:pPr>
      <w:r>
        <w:t>Åläggande av skyldigheter för operatörer med betydande inflytande</w:t>
      </w:r>
    </w:p>
    <w:p w14:paraId="6815D856" w14:textId="77777777" w:rsidR="00D85371" w:rsidRPr="00B737C2" w:rsidRDefault="00D85371" w:rsidP="00714025">
      <w:pPr>
        <w:pStyle w:val="Brdtext"/>
      </w:pPr>
      <w:r>
        <w:rPr>
          <w:b/>
        </w:rPr>
        <w:t>8 §</w:t>
      </w:r>
      <w:r w:rsidRPr="00A6293E">
        <w:t>    </w:t>
      </w:r>
      <w:r>
        <w:t>I syfte att skapa effektiv konkurrens till förmån för slutanvändarna ska regler</w:t>
      </w:r>
      <w:r>
        <w:softHyphen/>
        <w:t>ings</w:t>
      </w:r>
      <w:r>
        <w:softHyphen/>
        <w:t xml:space="preserve">myndigheten ålägga en </w:t>
      </w:r>
      <w:r w:rsidRPr="00EB5605">
        <w:t>operatör</w:t>
      </w:r>
      <w:r>
        <w:t>,</w:t>
      </w:r>
      <w:r w:rsidRPr="00EB5605">
        <w:t xml:space="preserve"> som </w:t>
      </w:r>
      <w:r>
        <w:t>enligt 5 § andra stycket har identifierats som</w:t>
      </w:r>
      <w:r w:rsidRPr="00EB5605">
        <w:t xml:space="preserve"> ett företag med betydande inflytande på en marknad</w:t>
      </w:r>
      <w:r>
        <w:t>,</w:t>
      </w:r>
      <w:r w:rsidRPr="00EB5605">
        <w:t xml:space="preserve"> en eller flera skyldigheter enligt 12–2</w:t>
      </w:r>
      <w:r>
        <w:t>1 §</w:t>
      </w:r>
      <w:r w:rsidRPr="00EB5605">
        <w:t>§.</w:t>
      </w:r>
    </w:p>
    <w:p w14:paraId="2919474A" w14:textId="77777777" w:rsidR="00D85371" w:rsidRDefault="00D85371" w:rsidP="00714025">
      <w:pPr>
        <w:pStyle w:val="Brdtextmedindrag"/>
      </w:pPr>
      <w:r w:rsidRPr="000904AA">
        <w:t xml:space="preserve">Regleringsmyndigheten får ålägga en sådan operatör andra skyldigheter </w:t>
      </w:r>
      <w:r>
        <w:t>avseende</w:t>
      </w:r>
      <w:r w:rsidRPr="000904AA">
        <w:t xml:space="preserve"> tillträde</w:t>
      </w:r>
      <w:r>
        <w:t xml:space="preserve"> än de som anges i detta kapitel</w:t>
      </w:r>
      <w:r w:rsidRPr="000904AA">
        <w:t>,</w:t>
      </w:r>
      <w:r w:rsidRPr="00EB5605">
        <w:t xml:space="preserve"> om det finns synnerliga skäl och åt</w:t>
      </w:r>
      <w:r w:rsidRPr="00EB5605">
        <w:softHyphen/>
        <w:t xml:space="preserve">gärden </w:t>
      </w:r>
      <w:r>
        <w:t xml:space="preserve">har </w:t>
      </w:r>
      <w:r w:rsidRPr="00EB5605">
        <w:t>godkän</w:t>
      </w:r>
      <w:r>
        <w:t>t</w:t>
      </w:r>
      <w:r w:rsidRPr="00EB5605">
        <w:t>s av Europeiska kom</w:t>
      </w:r>
      <w:r w:rsidRPr="00EB5605">
        <w:softHyphen/>
        <w:t>missionen.</w:t>
      </w:r>
    </w:p>
    <w:p w14:paraId="49D0B8E0" w14:textId="77777777" w:rsidR="00D85371" w:rsidRDefault="00D85371" w:rsidP="00714025">
      <w:pPr>
        <w:pStyle w:val="Brdtextmedindrag"/>
        <w:ind w:firstLine="0"/>
      </w:pPr>
    </w:p>
    <w:p w14:paraId="67513ECB" w14:textId="77777777" w:rsidR="00D85371" w:rsidRDefault="00D85371" w:rsidP="00714025">
      <w:pPr>
        <w:pStyle w:val="Brdtextmedindrag"/>
        <w:ind w:firstLine="0"/>
      </w:pPr>
      <w:r>
        <w:rPr>
          <w:b/>
        </w:rPr>
        <w:t>9 §</w:t>
      </w:r>
      <w:r w:rsidRPr="00AC0994">
        <w:rPr>
          <w:bCs/>
        </w:rPr>
        <w:t>    </w:t>
      </w:r>
      <w:r>
        <w:rPr>
          <w:bCs/>
        </w:rPr>
        <w:t xml:space="preserve">Ett beslut enligt </w:t>
      </w:r>
      <w:r w:rsidRPr="00FE64DA">
        <w:rPr>
          <w:bCs/>
        </w:rPr>
        <w:t>8</w:t>
      </w:r>
      <w:r>
        <w:t xml:space="preserve"> eller</w:t>
      </w:r>
      <w:r w:rsidRPr="00FE64DA">
        <w:t xml:space="preserve"> 22 § ska förenas</w:t>
      </w:r>
      <w:r>
        <w:t xml:space="preserve"> med en skyldighet för operatören att i god tid före åtgärden till reglerings</w:t>
      </w:r>
      <w:r>
        <w:softHyphen/>
        <w:t>myndig</w:t>
      </w:r>
      <w:r>
        <w:softHyphen/>
        <w:t>heten anmäla planer på att avveckla eller byta ut nätdelar som omfattas av skyldigheten</w:t>
      </w:r>
      <w:r w:rsidRPr="00B72DA1">
        <w:t>.</w:t>
      </w:r>
    </w:p>
    <w:p w14:paraId="32E2CE49" w14:textId="77777777" w:rsidR="00D85371" w:rsidRDefault="00D85371" w:rsidP="00714025">
      <w:pPr>
        <w:pStyle w:val="Brdtextmedindrag"/>
      </w:pPr>
      <w:r>
        <w:t>Om det är nödvändigt för att säkerställa konkurrensen och slut</w:t>
      </w:r>
      <w:r>
        <w:softHyphen/>
        <w:t>använ</w:t>
      </w:r>
      <w:r>
        <w:softHyphen/>
        <w:t>dar</w:t>
      </w:r>
      <w:r>
        <w:softHyphen/>
        <w:t>nas rättigheter, får regleringsmyndigheten ålägga operatören att ge in en detaljerad beskrivning av planerna med avseende på över</w:t>
      </w:r>
      <w:r>
        <w:softHyphen/>
        <w:t>gångs</w:t>
      </w:r>
      <w:r>
        <w:softHyphen/>
        <w:t>perioder och villkor samt av vilka jämförbara tillträdesprodukter som erbjuds i stället.</w:t>
      </w:r>
    </w:p>
    <w:p w14:paraId="42108682" w14:textId="77777777" w:rsidR="00D85371" w:rsidRDefault="00D85371" w:rsidP="00714025">
      <w:pPr>
        <w:pStyle w:val="Brdtextmedindrag"/>
        <w:ind w:firstLine="0"/>
      </w:pPr>
    </w:p>
    <w:p w14:paraId="0F0507B7" w14:textId="77777777" w:rsidR="00D85371" w:rsidRPr="00A6293E" w:rsidRDefault="00D85371" w:rsidP="00714025">
      <w:pPr>
        <w:pStyle w:val="Brdtextmedindrag"/>
        <w:ind w:firstLine="0"/>
      </w:pPr>
      <w:r>
        <w:rPr>
          <w:b/>
        </w:rPr>
        <w:t>10 §</w:t>
      </w:r>
      <w:r w:rsidRPr="00A6293E">
        <w:t>    </w:t>
      </w:r>
      <w:r>
        <w:t xml:space="preserve">På en marknad för </w:t>
      </w:r>
      <w:r w:rsidRPr="00700081">
        <w:t>samtalsterminering får regleringsmyndigheten ålägga en skyldighet enligt 19 § endast</w:t>
      </w:r>
      <w:r>
        <w:t xml:space="preserve"> om Europeiska kommissionen inte har fastställt någon unions</w:t>
      </w:r>
      <w:r>
        <w:softHyphen/>
        <w:t>omfattande termineringstaxa för marknaden.</w:t>
      </w:r>
    </w:p>
    <w:p w14:paraId="4F05ACD4" w14:textId="77777777" w:rsidR="00D85371" w:rsidRDefault="00D85371" w:rsidP="00714025">
      <w:pPr>
        <w:pStyle w:val="Brdtextmedindrag"/>
        <w:ind w:firstLine="0"/>
      </w:pPr>
    </w:p>
    <w:p w14:paraId="27C42772" w14:textId="298472E7" w:rsidR="00D85371" w:rsidRDefault="00D85371" w:rsidP="00714025">
      <w:pPr>
        <w:pStyle w:val="Brdtext"/>
      </w:pPr>
      <w:r>
        <w:rPr>
          <w:b/>
        </w:rPr>
        <w:t>11 §</w:t>
      </w:r>
      <w:r w:rsidRPr="00A6293E">
        <w:t>    </w:t>
      </w:r>
      <w:r w:rsidRPr="001C3907">
        <w:rPr>
          <w:spacing w:val="-4"/>
        </w:rPr>
        <w:t>Regleringsmyndigheten får ålägga en operatör som är ett rent grossist</w:t>
      </w:r>
      <w:r w:rsidR="001C3907" w:rsidRPr="001C3907">
        <w:rPr>
          <w:spacing w:val="-4"/>
        </w:rPr>
        <w:softHyphen/>
      </w:r>
      <w:r w:rsidRPr="001C3907">
        <w:rPr>
          <w:spacing w:val="-4"/>
        </w:rPr>
        <w:softHyphen/>
      </w:r>
      <w:r w:rsidRPr="00A6293E">
        <w:t xml:space="preserve">företag skyldigheter </w:t>
      </w:r>
      <w:r>
        <w:t>enligt</w:t>
      </w:r>
      <w:r w:rsidRPr="00A6293E">
        <w:t xml:space="preserve"> </w:t>
      </w:r>
      <w:r>
        <w:t>12, 14 eller 15 § eller andra skyldighet</w:t>
      </w:r>
      <w:r>
        <w:softHyphen/>
        <w:t xml:space="preserve">er enligt 19 § än sådana som avser rättvis och skälig prissättning, </w:t>
      </w:r>
      <w:r w:rsidRPr="00A6293E">
        <w:t>endast om</w:t>
      </w:r>
    </w:p>
    <w:p w14:paraId="2B29FF81" w14:textId="77777777" w:rsidR="00D85371" w:rsidRDefault="00D85371" w:rsidP="00714025">
      <w:pPr>
        <w:pStyle w:val="Brdtextmedindrag"/>
      </w:pPr>
      <w:r w:rsidRPr="00A6293E">
        <w:t>1.</w:t>
      </w:r>
      <w:r>
        <w:t> </w:t>
      </w:r>
      <w:r w:rsidRPr="00BA13CD">
        <w:t xml:space="preserve">myndigheten </w:t>
      </w:r>
      <w:r>
        <w:t xml:space="preserve">tidigare </w:t>
      </w:r>
      <w:r w:rsidRPr="00BA13CD">
        <w:t>har ålagt operatören skyldigheter enligt 13 eller 16</w:t>
      </w:r>
      <w:r>
        <w:t> </w:t>
      </w:r>
      <w:r w:rsidRPr="00BA13CD">
        <w:t xml:space="preserve">§ eller en skyldighet om rättvis och </w:t>
      </w:r>
      <w:r>
        <w:t>skälig</w:t>
      </w:r>
      <w:r w:rsidRPr="00BA13CD">
        <w:t xml:space="preserve"> prissättning, och</w:t>
      </w:r>
    </w:p>
    <w:p w14:paraId="053BCF75" w14:textId="77777777" w:rsidR="00D85371" w:rsidRPr="00A6293E" w:rsidRDefault="00D85371" w:rsidP="00714025">
      <w:pPr>
        <w:pStyle w:val="Brdtextmedindrag"/>
      </w:pPr>
      <w:r>
        <w:t>2. </w:t>
      </w:r>
      <w:r w:rsidRPr="00A6293E">
        <w:t>ytterligare skyldig</w:t>
      </w:r>
      <w:r>
        <w:softHyphen/>
      </w:r>
      <w:r w:rsidRPr="00A6293E">
        <w:t xml:space="preserve">heter </w:t>
      </w:r>
      <w:r>
        <w:t xml:space="preserve">krävs </w:t>
      </w:r>
      <w:r w:rsidRPr="00A6293E">
        <w:t>på grund av att</w:t>
      </w:r>
      <w:r>
        <w:t xml:space="preserve"> de</w:t>
      </w:r>
      <w:r w:rsidRPr="00A6293E">
        <w:t xml:space="preserve"> villkor som ope</w:t>
      </w:r>
      <w:r>
        <w:softHyphen/>
      </w:r>
      <w:r w:rsidRPr="00A6293E">
        <w:t xml:space="preserve">ratören erbjuder medför </w:t>
      </w:r>
      <w:r>
        <w:t xml:space="preserve">eller kan medföra </w:t>
      </w:r>
      <w:r w:rsidRPr="00A6293E">
        <w:t>konkurrensproblem till skada för slutanvändar</w:t>
      </w:r>
      <w:r>
        <w:softHyphen/>
      </w:r>
      <w:r w:rsidRPr="00A6293E">
        <w:t>na.</w:t>
      </w:r>
    </w:p>
    <w:p w14:paraId="62927BF1" w14:textId="462B1C90" w:rsidR="00D85371" w:rsidRDefault="00D85371" w:rsidP="00714025">
      <w:pPr>
        <w:pStyle w:val="Brdtextmedindrag"/>
      </w:pPr>
      <w:r w:rsidRPr="001C3907">
        <w:rPr>
          <w:spacing w:val="-2"/>
        </w:rPr>
        <w:t>Operatören ska till regleringsmyndigheten omgående anmäla omstän</w:t>
      </w:r>
      <w:r w:rsidRPr="001C3907">
        <w:rPr>
          <w:spacing w:val="-2"/>
        </w:rPr>
        <w:softHyphen/>
        <w:t>dig</w:t>
      </w:r>
      <w:r w:rsidR="001C3907" w:rsidRPr="001C3907">
        <w:rPr>
          <w:spacing w:val="-2"/>
        </w:rPr>
        <w:softHyphen/>
      </w:r>
      <w:r w:rsidRPr="00A6293E">
        <w:t xml:space="preserve">heter som </w:t>
      </w:r>
      <w:r>
        <w:t xml:space="preserve">kan </w:t>
      </w:r>
      <w:r w:rsidRPr="00A6293E">
        <w:t xml:space="preserve">påverka bedömningen </w:t>
      </w:r>
      <w:r>
        <w:t>av om operatören är ett rent grossist</w:t>
      </w:r>
      <w:r w:rsidR="001C3907">
        <w:softHyphen/>
      </w:r>
      <w:r>
        <w:t>företag</w:t>
      </w:r>
      <w:r w:rsidRPr="00A6293E">
        <w:t>.</w:t>
      </w:r>
    </w:p>
    <w:p w14:paraId="28A9AE7C" w14:textId="5A727CED" w:rsidR="00D85371" w:rsidRPr="00A6293E" w:rsidRDefault="00D85371" w:rsidP="00714025">
      <w:pPr>
        <w:pStyle w:val="Rubrik5utannumrering"/>
      </w:pPr>
      <w:r>
        <w:t xml:space="preserve">Vilka </w:t>
      </w:r>
      <w:r w:rsidRPr="00A6293E">
        <w:t xml:space="preserve">skyldigheter </w:t>
      </w:r>
      <w:r>
        <w:t>som får åläggas med stöd av 8 §</w:t>
      </w:r>
    </w:p>
    <w:p w14:paraId="10978E09" w14:textId="77777777" w:rsidR="00D85371" w:rsidRPr="00A6293E" w:rsidRDefault="00D85371" w:rsidP="00714025">
      <w:pPr>
        <w:pStyle w:val="Brdtext"/>
      </w:pPr>
      <w:r w:rsidRPr="00A6293E">
        <w:rPr>
          <w:b/>
        </w:rPr>
        <w:t>1</w:t>
      </w:r>
      <w:r>
        <w:rPr>
          <w:b/>
        </w:rPr>
        <w:t>2 §</w:t>
      </w:r>
      <w:r w:rsidRPr="00AC0994">
        <w:rPr>
          <w:bCs/>
        </w:rPr>
        <w:t>    </w:t>
      </w:r>
      <w:r w:rsidRPr="00A6293E">
        <w:t xml:space="preserve">En operatör som </w:t>
      </w:r>
      <w:r>
        <w:t>är ett företag med betydande inflytande på en marknad</w:t>
      </w:r>
      <w:r w:rsidRPr="00A6293E">
        <w:t xml:space="preserve"> får </w:t>
      </w:r>
      <w:r>
        <w:t>åläggas</w:t>
      </w:r>
      <w:r w:rsidRPr="00A6293E">
        <w:t xml:space="preserve"> att i ett refe</w:t>
      </w:r>
      <w:r>
        <w:softHyphen/>
      </w:r>
      <w:r w:rsidRPr="00A6293E">
        <w:t xml:space="preserve">renserbjudande eller på </w:t>
      </w:r>
      <w:r>
        <w:t xml:space="preserve">något </w:t>
      </w:r>
      <w:r w:rsidRPr="00A6293E">
        <w:t>annat sätt offentliggöra specificerade upp</w:t>
      </w:r>
      <w:r>
        <w:softHyphen/>
      </w:r>
      <w:r w:rsidRPr="00A6293E">
        <w:t>gifter om</w:t>
      </w:r>
    </w:p>
    <w:p w14:paraId="2130B195" w14:textId="77777777" w:rsidR="00D85371" w:rsidRPr="00A6293E" w:rsidRDefault="00D85371" w:rsidP="00714025">
      <w:pPr>
        <w:pStyle w:val="Brdtextmedindrag"/>
      </w:pPr>
      <w:r w:rsidRPr="00A6293E">
        <w:t>1. redovisning,</w:t>
      </w:r>
    </w:p>
    <w:p w14:paraId="64197173" w14:textId="77777777" w:rsidR="00D85371" w:rsidRPr="00A6293E" w:rsidRDefault="00D85371" w:rsidP="00714025">
      <w:pPr>
        <w:pStyle w:val="Brdtextmedindrag"/>
      </w:pPr>
      <w:r w:rsidRPr="00A6293E">
        <w:t>2. tekniska specifikationer,</w:t>
      </w:r>
    </w:p>
    <w:p w14:paraId="3F223E31" w14:textId="77777777" w:rsidR="00D85371" w:rsidRPr="00A6293E" w:rsidRDefault="00D85371" w:rsidP="00714025">
      <w:pPr>
        <w:pStyle w:val="Brdtextmedindrag"/>
      </w:pPr>
      <w:r w:rsidRPr="00A6293E">
        <w:t>3. nätegenskaper,</w:t>
      </w:r>
    </w:p>
    <w:p w14:paraId="1FB8A97B" w14:textId="77777777" w:rsidR="00D85371" w:rsidRPr="00A6293E" w:rsidRDefault="00D85371" w:rsidP="00714025">
      <w:pPr>
        <w:pStyle w:val="Brdtextmedindrag"/>
      </w:pPr>
      <w:r w:rsidRPr="00A6293E">
        <w:t>4. villkor för tillhandahållande och användning, inbegripet villkor som begränsar tillträde till eller användning av vissa tjänster,</w:t>
      </w:r>
    </w:p>
    <w:p w14:paraId="0A4A98B2" w14:textId="77777777" w:rsidR="00D85371" w:rsidRPr="00A6293E" w:rsidRDefault="00D85371" w:rsidP="00714025">
      <w:pPr>
        <w:pStyle w:val="Brdtextmedindrag"/>
      </w:pPr>
      <w:r w:rsidRPr="00A6293E">
        <w:t>5. prissättning, eller</w:t>
      </w:r>
    </w:p>
    <w:p w14:paraId="6AD0A34D" w14:textId="77777777" w:rsidR="00D85371" w:rsidRPr="00A6293E" w:rsidRDefault="00D85371" w:rsidP="00714025">
      <w:pPr>
        <w:pStyle w:val="Brdtextmedindrag"/>
      </w:pPr>
      <w:r w:rsidRPr="00A6293E">
        <w:lastRenderedPageBreak/>
        <w:t>6. andra förhållanden som behövs för insyn i fråga om samtrafik och andra former av tillträde.</w:t>
      </w:r>
    </w:p>
    <w:p w14:paraId="6115BB7B" w14:textId="086610CA" w:rsidR="00D85371" w:rsidRDefault="00D85371" w:rsidP="00714025">
      <w:pPr>
        <w:pStyle w:val="Brdtextmedindrag"/>
      </w:pPr>
      <w:r>
        <w:t>I</w:t>
      </w:r>
      <w:r w:rsidRPr="00A6293E">
        <w:t xml:space="preserve"> </w:t>
      </w:r>
      <w:r>
        <w:t xml:space="preserve">ett </w:t>
      </w:r>
      <w:r w:rsidRPr="00A6293E">
        <w:t xml:space="preserve">beslut </w:t>
      </w:r>
      <w:r>
        <w:t xml:space="preserve">om åläggande </w:t>
      </w:r>
      <w:r w:rsidRPr="00A6293E">
        <w:t xml:space="preserve">ska </w:t>
      </w:r>
      <w:r>
        <w:t>det anges</w:t>
      </w:r>
      <w:r w:rsidRPr="00A6293E">
        <w:t xml:space="preserve"> vilka uppgifter som ska till</w:t>
      </w:r>
      <w:r w:rsidR="00EE16E5">
        <w:softHyphen/>
      </w:r>
      <w:r w:rsidRPr="00A6293E">
        <w:t xml:space="preserve">handahållas, hur detaljerade uppgifterna ska vara </w:t>
      </w:r>
      <w:r>
        <w:t>och</w:t>
      </w:r>
      <w:r w:rsidRPr="00A6293E">
        <w:t xml:space="preserve"> på vilket sätt de ska offentliggö</w:t>
      </w:r>
      <w:r>
        <w:softHyphen/>
      </w:r>
      <w:r w:rsidRPr="00A6293E">
        <w:t>ras.</w:t>
      </w:r>
    </w:p>
    <w:p w14:paraId="19C636ED" w14:textId="2DD6A3AC" w:rsidR="00D85371" w:rsidRPr="00A6293E" w:rsidRDefault="00D85371" w:rsidP="00714025">
      <w:pPr>
        <w:pStyle w:val="Brdtextmedindrag"/>
      </w:pPr>
      <w:r w:rsidRPr="00A6293E">
        <w:t xml:space="preserve">Operatören får </w:t>
      </w:r>
      <w:r>
        <w:t>åläggas</w:t>
      </w:r>
      <w:r w:rsidRPr="00A6293E">
        <w:t xml:space="preserve"> att ändra en uppgift</w:t>
      </w:r>
      <w:r>
        <w:t xml:space="preserve"> enligt första stycket</w:t>
      </w:r>
      <w:r w:rsidRPr="00A6293E">
        <w:t xml:space="preserve"> om det är nödvändigt för att den ska stämma överens med en skyldighet som har beslutats enligt detta kapitel.</w:t>
      </w:r>
    </w:p>
    <w:p w14:paraId="6435E262" w14:textId="77777777" w:rsidR="00D85371" w:rsidRPr="00A6293E" w:rsidRDefault="00D85371" w:rsidP="00714025">
      <w:pPr>
        <w:pStyle w:val="Brdtextmedindrag"/>
      </w:pPr>
      <w:r w:rsidRPr="00A6293E">
        <w:t>Ett beslut</w:t>
      </w:r>
      <w:r>
        <w:t xml:space="preserve"> enligt denna paragraf </w:t>
      </w:r>
      <w:r w:rsidRPr="00A6293E">
        <w:t>får förenas med vite.</w:t>
      </w:r>
    </w:p>
    <w:p w14:paraId="023AC3F7" w14:textId="77777777" w:rsidR="00D85371" w:rsidRPr="00A6293E" w:rsidRDefault="00D85371" w:rsidP="00714025">
      <w:pPr>
        <w:pStyle w:val="Brdtextmedindrag"/>
        <w:ind w:firstLine="0"/>
      </w:pPr>
    </w:p>
    <w:p w14:paraId="237C7F99" w14:textId="77777777" w:rsidR="00D85371" w:rsidRPr="00A6293E" w:rsidRDefault="00D85371" w:rsidP="00714025">
      <w:pPr>
        <w:pStyle w:val="Brdtext"/>
      </w:pPr>
      <w:r w:rsidRPr="00A6293E">
        <w:rPr>
          <w:b/>
        </w:rPr>
        <w:t>1</w:t>
      </w:r>
      <w:r>
        <w:rPr>
          <w:b/>
        </w:rPr>
        <w:t>3 §</w:t>
      </w:r>
      <w:r w:rsidRPr="00AC0994">
        <w:rPr>
          <w:bCs/>
        </w:rPr>
        <w:t>    </w:t>
      </w:r>
      <w:r w:rsidRPr="00A6293E">
        <w:t xml:space="preserve">En operatör som </w:t>
      </w:r>
      <w:r>
        <w:t>är ett företag med betydande inflytande på en marknad</w:t>
      </w:r>
      <w:r w:rsidRPr="0077192C" w:rsidDel="00A839E4">
        <w:t xml:space="preserve"> </w:t>
      </w:r>
      <w:r w:rsidRPr="00A6293E">
        <w:t xml:space="preserve">får </w:t>
      </w:r>
      <w:r>
        <w:t>åläggas</w:t>
      </w:r>
      <w:r w:rsidRPr="00A6293E">
        <w:t xml:space="preserve"> att tillämpa icke-diskriminerande villkor i sin verk</w:t>
      </w:r>
      <w:r>
        <w:softHyphen/>
      </w:r>
      <w:r w:rsidRPr="00A6293E">
        <w:t>samhet. En sådan skyldighet ska särskilt säkerställa att</w:t>
      </w:r>
    </w:p>
    <w:p w14:paraId="7A37D225" w14:textId="77777777" w:rsidR="00D85371" w:rsidRPr="00A6293E" w:rsidRDefault="00D85371" w:rsidP="00714025">
      <w:pPr>
        <w:pStyle w:val="Brdtextmedindrag"/>
      </w:pPr>
      <w:r w:rsidRPr="00A6293E">
        <w:t>1. operatören under likvärdiga omständigheter tillämpar likvärdiga vill</w:t>
      </w:r>
      <w:r w:rsidRPr="00A6293E">
        <w:softHyphen/>
        <w:t>kor för andra som tillhandahåller likvärdiga tjänster, och</w:t>
      </w:r>
    </w:p>
    <w:p w14:paraId="4A85C3CF" w14:textId="77777777" w:rsidR="00D85371" w:rsidRDefault="00D85371" w:rsidP="00714025">
      <w:pPr>
        <w:pStyle w:val="Brdtextmedindrag"/>
      </w:pPr>
      <w:r w:rsidRPr="00A6293E">
        <w:t>2. de tjänster och den information som operatören erbjuder andra till</w:t>
      </w:r>
      <w:r w:rsidRPr="00A6293E">
        <w:softHyphen/>
        <w:t>handahålls på samma villkor och med samma kvalitet som gäller för opera</w:t>
      </w:r>
      <w:r w:rsidRPr="00A6293E">
        <w:softHyphen/>
        <w:t>törens egna tjänster eller för dotterbolags eller samarbetspartners tjänster</w:t>
      </w:r>
      <w:r w:rsidRPr="00707AC4">
        <w:t>.</w:t>
      </w:r>
    </w:p>
    <w:p w14:paraId="08B5CB79" w14:textId="77777777" w:rsidR="00D85371" w:rsidRDefault="00D85371" w:rsidP="00714025">
      <w:pPr>
        <w:pStyle w:val="Brdtextmedindrag"/>
        <w:ind w:firstLine="0"/>
      </w:pPr>
    </w:p>
    <w:p w14:paraId="414B8A51" w14:textId="77777777" w:rsidR="00D85371" w:rsidRPr="00A6293E" w:rsidDel="00A46129" w:rsidRDefault="00D85371" w:rsidP="00714025">
      <w:pPr>
        <w:pStyle w:val="Brdtext"/>
      </w:pPr>
      <w:r w:rsidRPr="00A6293E">
        <w:rPr>
          <w:b/>
        </w:rPr>
        <w:t>1</w:t>
      </w:r>
      <w:r>
        <w:rPr>
          <w:b/>
        </w:rPr>
        <w:t>4 §</w:t>
      </w:r>
      <w:r w:rsidRPr="00AC0994">
        <w:rPr>
          <w:bCs/>
        </w:rPr>
        <w:t>    </w:t>
      </w:r>
      <w:r w:rsidRPr="00A6293E">
        <w:t xml:space="preserve">En operatör som </w:t>
      </w:r>
      <w:r>
        <w:t xml:space="preserve">är ett företag med betydande inflytande på en marknad </w:t>
      </w:r>
      <w:r w:rsidRPr="00A6293E">
        <w:t xml:space="preserve">får </w:t>
      </w:r>
      <w:r>
        <w:t>åläggas</w:t>
      </w:r>
      <w:r w:rsidRPr="00A6293E">
        <w:t xml:space="preserve"> att särredovisa och rapportera specificerad verksam</w:t>
      </w:r>
      <w:r>
        <w:softHyphen/>
      </w:r>
      <w:r w:rsidRPr="00A6293E">
        <w:t>het med anknytning till samtrafik och andra former av tillträde. En sådan skyldighet kan avse att operatören ska</w:t>
      </w:r>
      <w:r>
        <w:t xml:space="preserve"> ge insyn i sina grossistpriser </w:t>
      </w:r>
      <w:r w:rsidRPr="00A6293E">
        <w:t xml:space="preserve">och </w:t>
      </w:r>
      <w:r>
        <w:t>sina priser vid intern försäljning</w:t>
      </w:r>
      <w:r w:rsidRPr="00A6293E">
        <w:t xml:space="preserve"> eller tillhandahålla en myndig</w:t>
      </w:r>
      <w:r>
        <w:softHyphen/>
      </w:r>
      <w:r w:rsidRPr="00A6293E">
        <w:t>het sin redovisning, inbegripet upp</w:t>
      </w:r>
      <w:r>
        <w:softHyphen/>
      </w:r>
      <w:r w:rsidRPr="00A6293E">
        <w:t>gifter om intäkter från andra.</w:t>
      </w:r>
    </w:p>
    <w:p w14:paraId="0A062975" w14:textId="77777777" w:rsidR="00D85371" w:rsidRDefault="00D85371" w:rsidP="00714025">
      <w:pPr>
        <w:pStyle w:val="Brdtext"/>
      </w:pPr>
    </w:p>
    <w:p w14:paraId="297133CA" w14:textId="77777777" w:rsidR="00D85371" w:rsidRPr="00A6293E" w:rsidRDefault="00D85371" w:rsidP="00714025">
      <w:pPr>
        <w:pStyle w:val="Brdtext"/>
        <w:rPr>
          <w:b/>
        </w:rPr>
      </w:pPr>
      <w:r w:rsidRPr="00A6293E">
        <w:rPr>
          <w:b/>
        </w:rPr>
        <w:t>1</w:t>
      </w:r>
      <w:r>
        <w:rPr>
          <w:b/>
        </w:rPr>
        <w:t>5 §</w:t>
      </w:r>
      <w:r w:rsidRPr="00AC0994">
        <w:rPr>
          <w:bCs/>
        </w:rPr>
        <w:t>    </w:t>
      </w:r>
      <w:r w:rsidRPr="00A6293E">
        <w:t xml:space="preserve">En operatör som </w:t>
      </w:r>
      <w:r>
        <w:t xml:space="preserve">är ett företag med betydande inflytande på en marknad </w:t>
      </w:r>
      <w:r w:rsidRPr="00A6293E">
        <w:t xml:space="preserve">får </w:t>
      </w:r>
      <w:r>
        <w:t xml:space="preserve">åläggas </w:t>
      </w:r>
      <w:r w:rsidRPr="00A6293E">
        <w:t>att uppfylla rimliga krav på tillträde till och använd</w:t>
      </w:r>
      <w:r>
        <w:softHyphen/>
      </w:r>
      <w:r w:rsidRPr="00A6293E">
        <w:t xml:space="preserve">ning av </w:t>
      </w:r>
      <w:r>
        <w:t xml:space="preserve">sådan </w:t>
      </w:r>
      <w:r w:rsidRPr="00A6293E">
        <w:t xml:space="preserve">infrastruktur </w:t>
      </w:r>
      <w:r>
        <w:t>som används</w:t>
      </w:r>
      <w:r w:rsidRPr="00A6293E">
        <w:t xml:space="preserve"> för </w:t>
      </w:r>
      <w:r>
        <w:t xml:space="preserve">att </w:t>
      </w:r>
      <w:r w:rsidRPr="00A6293E">
        <w:t>anlägg</w:t>
      </w:r>
      <w:r>
        <w:t>a</w:t>
      </w:r>
      <w:r w:rsidRPr="00A6293E">
        <w:t xml:space="preserve"> </w:t>
      </w:r>
      <w:r>
        <w:t>ett elektroniskt kommunikations</w:t>
      </w:r>
      <w:r>
        <w:softHyphen/>
      </w:r>
      <w:r w:rsidRPr="00A6293E">
        <w:t xml:space="preserve">nät. En sådan skyldighet får avse även infrastruktur som inte </w:t>
      </w:r>
      <w:r>
        <w:t xml:space="preserve">är en </w:t>
      </w:r>
      <w:r w:rsidRPr="00A6293E">
        <w:t>del av den relevanta marknad</w:t>
      </w:r>
      <w:r>
        <w:t>en</w:t>
      </w:r>
      <w:r w:rsidRPr="00A6293E">
        <w:t>.</w:t>
      </w:r>
    </w:p>
    <w:p w14:paraId="76DC8E64" w14:textId="77777777" w:rsidR="00D85371" w:rsidRPr="002E4AB1" w:rsidRDefault="00D85371" w:rsidP="00714025">
      <w:pPr>
        <w:pStyle w:val="Brdtextmedindrag"/>
        <w:ind w:firstLine="0"/>
      </w:pPr>
    </w:p>
    <w:p w14:paraId="064F9382" w14:textId="77777777" w:rsidR="00D85371" w:rsidRPr="00B643E7" w:rsidRDefault="00D85371" w:rsidP="00714025">
      <w:pPr>
        <w:pStyle w:val="Brdtext"/>
      </w:pPr>
      <w:r w:rsidRPr="00A6293E">
        <w:rPr>
          <w:b/>
        </w:rPr>
        <w:t>1</w:t>
      </w:r>
      <w:r>
        <w:rPr>
          <w:b/>
        </w:rPr>
        <w:t>6 §</w:t>
      </w:r>
      <w:r w:rsidRPr="00AC0994">
        <w:rPr>
          <w:bCs/>
        </w:rPr>
        <w:t>    </w:t>
      </w:r>
      <w:r w:rsidRPr="00A6293E">
        <w:t xml:space="preserve">En operatör som </w:t>
      </w:r>
      <w:r>
        <w:t xml:space="preserve">är ett företag med betydande inflytande på en marknad </w:t>
      </w:r>
      <w:r w:rsidRPr="00A6293E">
        <w:t xml:space="preserve">får </w:t>
      </w:r>
      <w:r>
        <w:t>åläggas</w:t>
      </w:r>
      <w:r w:rsidRPr="00A6293E">
        <w:t xml:space="preserve"> att uppfylla rimliga krav på tillträde till och använd</w:t>
      </w:r>
      <w:r>
        <w:softHyphen/>
      </w:r>
      <w:r w:rsidRPr="00A6293E">
        <w:t xml:space="preserve">ning av nät och </w:t>
      </w:r>
      <w:r w:rsidRPr="00B643E7">
        <w:t>tillhörande facili</w:t>
      </w:r>
      <w:r w:rsidRPr="00B643E7">
        <w:softHyphen/>
        <w:t>teter i syfte att tillhandahålla elektroniska kom</w:t>
      </w:r>
      <w:r w:rsidRPr="00B643E7">
        <w:softHyphen/>
        <w:t>munikationstjänster. En så</w:t>
      </w:r>
      <w:r w:rsidRPr="00B643E7">
        <w:softHyphen/>
        <w:t>dan skyldighet kan avse att operatören ska</w:t>
      </w:r>
    </w:p>
    <w:p w14:paraId="35DA9B66" w14:textId="77777777" w:rsidR="00D85371" w:rsidRPr="00B643E7" w:rsidRDefault="00D85371" w:rsidP="00714025">
      <w:pPr>
        <w:pStyle w:val="Brdtextmedindrag"/>
      </w:pPr>
      <w:r w:rsidRPr="00B643E7">
        <w:t xml:space="preserve">1. ge </w:t>
      </w:r>
      <w:r>
        <w:t xml:space="preserve">någon </w:t>
      </w:r>
      <w:r w:rsidRPr="00B643E7">
        <w:t>annan tillträde till specificerade nätdelar och till</w:t>
      </w:r>
      <w:r w:rsidRPr="00B643E7">
        <w:softHyphen/>
        <w:t>höran</w:t>
      </w:r>
      <w:r w:rsidRPr="00B643E7">
        <w:softHyphen/>
        <w:t>de faciliteter,</w:t>
      </w:r>
    </w:p>
    <w:p w14:paraId="1E88623C" w14:textId="0192E3E6" w:rsidR="00D85371" w:rsidRPr="00B643E7" w:rsidRDefault="00D85371" w:rsidP="00714025">
      <w:pPr>
        <w:pStyle w:val="Brdtextmedindrag"/>
      </w:pPr>
      <w:r w:rsidRPr="00B643E7">
        <w:t xml:space="preserve">2. ge </w:t>
      </w:r>
      <w:r>
        <w:t>någon</w:t>
      </w:r>
      <w:r w:rsidRPr="00B643E7">
        <w:t xml:space="preserve"> annan tillträde till specificerade aktiva eller virtuella nät</w:t>
      </w:r>
      <w:r w:rsidR="00A328B2">
        <w:softHyphen/>
      </w:r>
      <w:r w:rsidRPr="00B643E7">
        <w:t xml:space="preserve">delar </w:t>
      </w:r>
      <w:r>
        <w:t>eller</w:t>
      </w:r>
      <w:r w:rsidRPr="00B643E7">
        <w:t xml:space="preserve"> nättjänster,</w:t>
      </w:r>
    </w:p>
    <w:p w14:paraId="712D6AE4" w14:textId="77777777" w:rsidR="00D85371" w:rsidRPr="00B643E7" w:rsidRDefault="00D85371" w:rsidP="00714025">
      <w:pPr>
        <w:pStyle w:val="Brdtextmedindrag"/>
      </w:pPr>
      <w:r w:rsidRPr="00B643E7">
        <w:t>3. förlänga ett redan beviljat tillträde till tillhörande faciliteter,</w:t>
      </w:r>
    </w:p>
    <w:p w14:paraId="766A9786" w14:textId="77777777" w:rsidR="00D85371" w:rsidRPr="00B643E7" w:rsidRDefault="00D85371" w:rsidP="00714025">
      <w:pPr>
        <w:pStyle w:val="Brdtextmedindrag"/>
      </w:pPr>
      <w:r w:rsidRPr="00B643E7">
        <w:t>4. erbjuda andra operatörer specificerade tjänster för återförsäljning,</w:t>
      </w:r>
    </w:p>
    <w:p w14:paraId="7243E2B1" w14:textId="77777777" w:rsidR="00D85371" w:rsidRPr="00B643E7" w:rsidRDefault="00D85371" w:rsidP="00714025">
      <w:pPr>
        <w:pStyle w:val="Brdtextmedindrag"/>
      </w:pPr>
      <w:r w:rsidRPr="00B643E7">
        <w:t>5. bevilja tillträde till tekniska gränssnitt, protokoll och annan nyckel</w:t>
      </w:r>
      <w:r w:rsidRPr="00B643E7">
        <w:softHyphen/>
        <w:t>teknik som är nödvändig för interoperabilitet mellan tjänster,</w:t>
      </w:r>
    </w:p>
    <w:p w14:paraId="315C999C" w14:textId="77777777" w:rsidR="00D85371" w:rsidRPr="00B643E7" w:rsidRDefault="00D85371" w:rsidP="00714025">
      <w:pPr>
        <w:pStyle w:val="Brdtextmedindrag"/>
      </w:pPr>
      <w:r w:rsidRPr="00B643E7">
        <w:t>6. erbjuda samlokalisering eller andra möjligheter till gemensamt utnytt</w:t>
      </w:r>
      <w:r w:rsidRPr="00B643E7">
        <w:softHyphen/>
        <w:t>jande av tillhörande faciliteter,</w:t>
      </w:r>
    </w:p>
    <w:p w14:paraId="487DD282" w14:textId="77777777" w:rsidR="00D85371" w:rsidRPr="00B643E7" w:rsidRDefault="00D85371" w:rsidP="00714025">
      <w:pPr>
        <w:pStyle w:val="Brdtextmedindrag"/>
      </w:pPr>
      <w:r w:rsidRPr="00B643E7">
        <w:t>7. erbjuda specificerade tjänster som krävs för att säkerställa inter</w:t>
      </w:r>
      <w:r>
        <w:softHyphen/>
      </w:r>
      <w:r w:rsidRPr="00B643E7">
        <w:t>operabilitet mellan tjänster ända fram till slutanvändarna,</w:t>
      </w:r>
    </w:p>
    <w:p w14:paraId="1E01A117" w14:textId="77777777" w:rsidR="00D85371" w:rsidRPr="00B643E7" w:rsidRDefault="00D85371" w:rsidP="00714025">
      <w:pPr>
        <w:pStyle w:val="Brdtextmedindrag"/>
      </w:pPr>
      <w:r w:rsidRPr="00B643E7">
        <w:t>8. erbjuda tillträde till driftstödssystem eller liknande programsystem som krävs för att garantera en sund konkurrens när det gäller tillhanda</w:t>
      </w:r>
      <w:r w:rsidRPr="00B643E7">
        <w:softHyphen/>
        <w:t>hållande av tjänster,</w:t>
      </w:r>
    </w:p>
    <w:p w14:paraId="3F8DBD5B" w14:textId="77777777" w:rsidR="00D85371" w:rsidRPr="00A6293E" w:rsidRDefault="00D85371" w:rsidP="00714025">
      <w:pPr>
        <w:pStyle w:val="Brdtextmedindrag"/>
      </w:pPr>
      <w:r w:rsidRPr="00B643E7">
        <w:lastRenderedPageBreak/>
        <w:t>9. erbjuda tillträde till sådana</w:t>
      </w:r>
      <w:r w:rsidRPr="00A6293E">
        <w:t xml:space="preserve"> tjänster som möjliggör, stöder eller kan stödja tillhandahållande av tjänster via elektroniska kommunikationsnät eller elektroniska kommunikationstjänster,</w:t>
      </w:r>
      <w:r>
        <w:t xml:space="preserve"> eller</w:t>
      </w:r>
    </w:p>
    <w:p w14:paraId="3BA62945" w14:textId="77777777" w:rsidR="00D85371" w:rsidRPr="00A6293E" w:rsidRDefault="00D85371" w:rsidP="00714025">
      <w:pPr>
        <w:pStyle w:val="Brdtextmedindrag"/>
      </w:pPr>
      <w:r>
        <w:t>10</w:t>
      </w:r>
      <w:r w:rsidRPr="00A6293E">
        <w:t>. bedriva samtrafik eller i övrigt vidta åtgärder så att nät eller till</w:t>
      </w:r>
      <w:r w:rsidRPr="00A6293E">
        <w:softHyphen/>
        <w:t>höran</w:t>
      </w:r>
      <w:r>
        <w:softHyphen/>
      </w:r>
      <w:r w:rsidRPr="00A6293E">
        <w:t>de faciliteter kan förbindas.</w:t>
      </w:r>
    </w:p>
    <w:p w14:paraId="708A1467" w14:textId="77777777" w:rsidR="00D85371" w:rsidRPr="00A6293E" w:rsidRDefault="00D85371" w:rsidP="00714025">
      <w:pPr>
        <w:pStyle w:val="Brdtextmedindrag"/>
      </w:pPr>
      <w:r>
        <w:t>Ett b</w:t>
      </w:r>
      <w:r w:rsidRPr="00A6293E">
        <w:t xml:space="preserve">eslut </w:t>
      </w:r>
      <w:r>
        <w:t xml:space="preserve">om åläggande </w:t>
      </w:r>
      <w:r w:rsidRPr="00A6293E">
        <w:t>får förenas med de villkor som behövs för att säkerställa normal nätdrift. Villkor om att följa särskilda tekniska stan</w:t>
      </w:r>
      <w:r w:rsidRPr="00A6293E">
        <w:softHyphen/>
        <w:t xml:space="preserve">darder eller specifikationer </w:t>
      </w:r>
      <w:r>
        <w:t xml:space="preserve">ska </w:t>
      </w:r>
      <w:r w:rsidRPr="0077192C">
        <w:t>vara förenliga med</w:t>
      </w:r>
      <w:r w:rsidRPr="00A6293E">
        <w:t xml:space="preserve"> </w:t>
      </w:r>
      <w:r>
        <w:t>de</w:t>
      </w:r>
      <w:r w:rsidRPr="00A6293E">
        <w:t xml:space="preserve"> standarder som Europeiska kom</w:t>
      </w:r>
      <w:r>
        <w:softHyphen/>
      </w:r>
      <w:r w:rsidRPr="00A6293E">
        <w:t>missionen</w:t>
      </w:r>
      <w:r>
        <w:t>,</w:t>
      </w:r>
      <w:r w:rsidRPr="00A6293E">
        <w:t xml:space="preserve"> i en förteckning som </w:t>
      </w:r>
      <w:r>
        <w:t xml:space="preserve">har </w:t>
      </w:r>
      <w:r w:rsidRPr="00A6293E">
        <w:t>offentlig</w:t>
      </w:r>
      <w:r>
        <w:softHyphen/>
      </w:r>
      <w:r w:rsidRPr="00A6293E">
        <w:t>gjorts i Europeiska unionens officiella tidning</w:t>
      </w:r>
      <w:r>
        <w:t>,</w:t>
      </w:r>
      <w:r w:rsidRPr="00A6293E">
        <w:t xml:space="preserve"> har angett som obligatoriska.</w:t>
      </w:r>
    </w:p>
    <w:p w14:paraId="7C3DB989" w14:textId="77777777" w:rsidR="00D85371" w:rsidRPr="00A6293E" w:rsidRDefault="00D85371" w:rsidP="00714025">
      <w:pPr>
        <w:pStyle w:val="Brdtext"/>
      </w:pPr>
    </w:p>
    <w:p w14:paraId="6703C25D" w14:textId="77777777" w:rsidR="00D85371" w:rsidRPr="00A6293E" w:rsidRDefault="00D85371" w:rsidP="00714025">
      <w:pPr>
        <w:pStyle w:val="Brdtext"/>
      </w:pPr>
      <w:r w:rsidRPr="00A6293E">
        <w:rPr>
          <w:b/>
        </w:rPr>
        <w:t>1</w:t>
      </w:r>
      <w:r>
        <w:rPr>
          <w:b/>
        </w:rPr>
        <w:t>7 §</w:t>
      </w:r>
      <w:r w:rsidRPr="00AC0994">
        <w:rPr>
          <w:bCs/>
        </w:rPr>
        <w:t>    </w:t>
      </w:r>
      <w:r w:rsidRPr="00463243">
        <w:t>När 1</w:t>
      </w:r>
      <w:r>
        <w:t>6 §</w:t>
      </w:r>
      <w:r w:rsidRPr="00463243">
        <w:t xml:space="preserve"> tillämpas </w:t>
      </w:r>
      <w:r w:rsidRPr="00A6293E">
        <w:t>ska särskilt beaktas</w:t>
      </w:r>
    </w:p>
    <w:p w14:paraId="164464E5" w14:textId="77777777" w:rsidR="00D85371" w:rsidRPr="00A6293E" w:rsidRDefault="00D85371" w:rsidP="00714025">
      <w:pPr>
        <w:pStyle w:val="Brdtextmedindrag"/>
      </w:pPr>
      <w:r w:rsidRPr="00A6293E">
        <w:t>1. den tekniska och ekonomiska bärkraften för användning och in</w:t>
      </w:r>
      <w:r w:rsidRPr="00A6293E">
        <w:softHyphen/>
        <w:t>stalla</w:t>
      </w:r>
      <w:r>
        <w:softHyphen/>
      </w:r>
      <w:r w:rsidRPr="00A6293E">
        <w:t>tion av alternativa nätdelar eller tillhörande faciliteter, med hänsyn till marknads</w:t>
      </w:r>
      <w:r>
        <w:softHyphen/>
      </w:r>
      <w:r w:rsidRPr="00A6293E">
        <w:t>utvecklingen samt art</w:t>
      </w:r>
      <w:r>
        <w:t>en</w:t>
      </w:r>
      <w:r w:rsidRPr="00A6293E">
        <w:t xml:space="preserve"> och typ</w:t>
      </w:r>
      <w:r>
        <w:t>en</w:t>
      </w:r>
      <w:r w:rsidRPr="00A6293E">
        <w:t xml:space="preserve"> av samtrafik och andra former av tillträde,</w:t>
      </w:r>
    </w:p>
    <w:p w14:paraId="58DF6960" w14:textId="77777777" w:rsidR="00D85371" w:rsidRPr="00A6293E" w:rsidRDefault="00D85371" w:rsidP="00714025">
      <w:pPr>
        <w:pStyle w:val="Brdtextmedindrag"/>
      </w:pPr>
      <w:r w:rsidRPr="00A6293E">
        <w:t>2. den förväntade tekniska utvecklingens påverkan på nätens utformning och förvaltning,</w:t>
      </w:r>
    </w:p>
    <w:p w14:paraId="0DDA6CF5" w14:textId="77777777" w:rsidR="00D85371" w:rsidRPr="00A6293E" w:rsidRDefault="00D85371" w:rsidP="00714025">
      <w:pPr>
        <w:pStyle w:val="Brdtextmedindrag"/>
      </w:pPr>
      <w:r w:rsidRPr="00A6293E">
        <w:t>3. behovet av att säkerställa teknikneutralitet i syfte att främja ut</w:t>
      </w:r>
      <w:r w:rsidRPr="00A6293E">
        <w:softHyphen/>
        <w:t>form</w:t>
      </w:r>
      <w:r w:rsidRPr="00A6293E">
        <w:softHyphen/>
        <w:t>ning och förvaltning av flera nät,</w:t>
      </w:r>
    </w:p>
    <w:p w14:paraId="0F92A7C2" w14:textId="77777777" w:rsidR="00D85371" w:rsidRPr="00A6293E" w:rsidRDefault="00D85371" w:rsidP="00714025">
      <w:pPr>
        <w:pStyle w:val="Brdtextmedindrag"/>
      </w:pPr>
      <w:r w:rsidRPr="00A6293E">
        <w:t>4. den tillgängliga kapaciteten,</w:t>
      </w:r>
    </w:p>
    <w:p w14:paraId="083A6C29" w14:textId="77777777" w:rsidR="00D85371" w:rsidRPr="00A6293E" w:rsidRDefault="00D85371" w:rsidP="00714025">
      <w:pPr>
        <w:pStyle w:val="Brdtextmedindrag"/>
      </w:pPr>
      <w:r w:rsidRPr="00A6293E">
        <w:t>5. </w:t>
      </w:r>
      <w:r w:rsidRPr="00A6293E">
        <w:rPr>
          <w:spacing w:val="-3"/>
        </w:rPr>
        <w:t xml:space="preserve">de risker som en nyinvestering medför för ägaren till </w:t>
      </w:r>
      <w:r>
        <w:rPr>
          <w:spacing w:val="-3"/>
        </w:rPr>
        <w:t xml:space="preserve">ett </w:t>
      </w:r>
      <w:r w:rsidRPr="00A6293E">
        <w:rPr>
          <w:spacing w:val="-3"/>
        </w:rPr>
        <w:t>nät eller till</w:t>
      </w:r>
      <w:r w:rsidRPr="00A6293E">
        <w:rPr>
          <w:spacing w:val="-3"/>
        </w:rPr>
        <w:softHyphen/>
        <w:t>hörande</w:t>
      </w:r>
      <w:r w:rsidRPr="00A6293E">
        <w:t xml:space="preserve"> faciliteter,</w:t>
      </w:r>
    </w:p>
    <w:p w14:paraId="44541A97" w14:textId="77777777" w:rsidR="00D85371" w:rsidRPr="00A6293E" w:rsidRDefault="00D85371" w:rsidP="00714025">
      <w:pPr>
        <w:pStyle w:val="Brdtextmedindrag"/>
      </w:pPr>
      <w:r w:rsidRPr="00A6293E">
        <w:t>6. behovet av att värna konkurrensen på lång sikt,</w:t>
      </w:r>
    </w:p>
    <w:p w14:paraId="698CE773" w14:textId="77777777" w:rsidR="00D85371" w:rsidRPr="00A6293E" w:rsidRDefault="00D85371" w:rsidP="00714025">
      <w:pPr>
        <w:pStyle w:val="Brdtextmedindrag"/>
      </w:pPr>
      <w:r w:rsidRPr="00A6293E">
        <w:t>7. berörda immateriella rättigheter, och</w:t>
      </w:r>
    </w:p>
    <w:p w14:paraId="5D980363" w14:textId="77777777" w:rsidR="00D85371" w:rsidRPr="00A6293E" w:rsidRDefault="00D85371" w:rsidP="00714025">
      <w:pPr>
        <w:pStyle w:val="Brdtextmedindrag"/>
      </w:pPr>
      <w:r w:rsidRPr="00A6293E">
        <w:t>8. intresset av gränsöverskridande tjänster inom Europeiska ekonomiska samarbetsområdet.</w:t>
      </w:r>
    </w:p>
    <w:p w14:paraId="2BC6DA49" w14:textId="77777777" w:rsidR="00D85371" w:rsidRPr="00A6293E" w:rsidRDefault="00D85371" w:rsidP="00714025">
      <w:pPr>
        <w:pStyle w:val="Brdtextmedindrag"/>
      </w:pPr>
      <w:r>
        <w:t xml:space="preserve">Regleringsmyndigheten ska också </w:t>
      </w:r>
      <w:r w:rsidRPr="00A6293E">
        <w:t>överväga om kon</w:t>
      </w:r>
      <w:r w:rsidRPr="00A6293E">
        <w:softHyphen/>
        <w:t>kurrens</w:t>
      </w:r>
      <w:r w:rsidRPr="00A6293E">
        <w:softHyphen/>
        <w:t>en och slut</w:t>
      </w:r>
      <w:r>
        <w:softHyphen/>
      </w:r>
      <w:r w:rsidRPr="00A6293E">
        <w:t xml:space="preserve">användarnas intressen </w:t>
      </w:r>
      <w:r w:rsidRPr="00FC03E7">
        <w:t>i stället kan främjas genom åläggande endast av skyldig</w:t>
      </w:r>
      <w:r w:rsidRPr="00FC03E7">
        <w:softHyphen/>
        <w:t>heter enligt 15 § eller av</w:t>
      </w:r>
      <w:r>
        <w:t xml:space="preserve"> </w:t>
      </w:r>
      <w:r w:rsidRPr="00A6293E">
        <w:t>skyldigheter på närliggande marknader.</w:t>
      </w:r>
    </w:p>
    <w:p w14:paraId="06B0FCE3" w14:textId="77777777" w:rsidR="00D85371" w:rsidRPr="007A3E42" w:rsidRDefault="00D85371" w:rsidP="00714025">
      <w:pPr>
        <w:pStyle w:val="Brdtextmedindrag"/>
        <w:ind w:firstLine="0"/>
      </w:pPr>
    </w:p>
    <w:p w14:paraId="4EE24630" w14:textId="77777777" w:rsidR="00D85371" w:rsidRPr="00CA2746" w:rsidRDefault="00D85371" w:rsidP="00714025">
      <w:pPr>
        <w:pStyle w:val="Brdtextmedindrag"/>
        <w:ind w:firstLine="0"/>
      </w:pPr>
      <w:r w:rsidRPr="00A6293E">
        <w:rPr>
          <w:b/>
        </w:rPr>
        <w:t>1</w:t>
      </w:r>
      <w:r>
        <w:rPr>
          <w:b/>
        </w:rPr>
        <w:t>8 §</w:t>
      </w:r>
      <w:r w:rsidRPr="00AC0994">
        <w:rPr>
          <w:bCs/>
        </w:rPr>
        <w:t>    </w:t>
      </w:r>
      <w:r w:rsidRPr="00A6293E">
        <w:t xml:space="preserve">En skyldighet </w:t>
      </w:r>
      <w:r w:rsidRPr="00C00D05">
        <w:t xml:space="preserve">enligt 15 eller 16 § </w:t>
      </w:r>
      <w:r w:rsidRPr="00CA2746">
        <w:t>ska förenas med en skyldighet att offentliggöra ett sådant referens</w:t>
      </w:r>
      <w:r w:rsidRPr="00CA2746">
        <w:softHyphen/>
        <w:t xml:space="preserve">erbjudande som anges </w:t>
      </w:r>
      <w:r w:rsidRPr="00C00D05">
        <w:t>i 12 §. Erbjudandet</w:t>
      </w:r>
      <w:r w:rsidRPr="00CA2746">
        <w:t xml:space="preserve"> ska innehålla de uppgifter som an</w:t>
      </w:r>
      <w:r w:rsidRPr="00CA2746">
        <w:softHyphen/>
        <w:t>ges i Berecs riktlinjer om minimi</w:t>
      </w:r>
      <w:r>
        <w:softHyphen/>
      </w:r>
      <w:r w:rsidRPr="00CA2746">
        <w:t>kriterierna för ett referenserbjudande</w:t>
      </w:r>
      <w:r>
        <w:t xml:space="preserve"> och de ytterligare uppgifter som reglerings</w:t>
      </w:r>
      <w:r>
        <w:softHyphen/>
        <w:t>myndigheten bestämmer</w:t>
      </w:r>
      <w:r w:rsidRPr="00CA2746">
        <w:t>.</w:t>
      </w:r>
    </w:p>
    <w:p w14:paraId="59AB8257" w14:textId="77777777" w:rsidR="00D85371" w:rsidRPr="00D97030" w:rsidRDefault="00D85371" w:rsidP="00714025">
      <w:pPr>
        <w:pStyle w:val="Brdtextmedindrag"/>
      </w:pPr>
      <w:r w:rsidRPr="00CA2746">
        <w:t xml:space="preserve">Ett beslut </w:t>
      </w:r>
      <w:r w:rsidRPr="001D50E1">
        <w:t xml:space="preserve">om en skyldighet att offentliggöra ett referenserbjudande </w:t>
      </w:r>
      <w:r w:rsidRPr="00CA2746">
        <w:t>får för</w:t>
      </w:r>
      <w:r w:rsidRPr="005F3DB2">
        <w:softHyphen/>
      </w:r>
      <w:r w:rsidRPr="00D97030">
        <w:t>enas med vite.</w:t>
      </w:r>
    </w:p>
    <w:p w14:paraId="23B43AD2" w14:textId="77777777" w:rsidR="00D85371" w:rsidRPr="00A6293E" w:rsidRDefault="00D85371" w:rsidP="00714025">
      <w:pPr>
        <w:pStyle w:val="Brdtextmedindrag"/>
        <w:ind w:firstLine="0"/>
      </w:pPr>
    </w:p>
    <w:p w14:paraId="54413D64" w14:textId="77777777" w:rsidR="00D85371" w:rsidRPr="00422C8E" w:rsidRDefault="00D85371" w:rsidP="00714025">
      <w:pPr>
        <w:pStyle w:val="Brdtextmedindrag"/>
        <w:ind w:firstLine="0"/>
      </w:pPr>
      <w:r>
        <w:rPr>
          <w:b/>
        </w:rPr>
        <w:t>19 §</w:t>
      </w:r>
      <w:r w:rsidRPr="00AC0994">
        <w:rPr>
          <w:bCs/>
        </w:rPr>
        <w:t>    </w:t>
      </w:r>
      <w:r w:rsidRPr="00A6293E">
        <w:t xml:space="preserve">En operatör som </w:t>
      </w:r>
      <w:r>
        <w:t xml:space="preserve">är ett företag med betydande inflytande på en marknad </w:t>
      </w:r>
      <w:r w:rsidRPr="00A6293E">
        <w:t xml:space="preserve">får </w:t>
      </w:r>
      <w:r>
        <w:t>åläggas</w:t>
      </w:r>
      <w:r w:rsidRPr="00A6293E">
        <w:t xml:space="preserve"> att iaktta kost</w:t>
      </w:r>
      <w:r>
        <w:softHyphen/>
      </w:r>
      <w:r w:rsidRPr="00A6293E">
        <w:t>nadstäckning eller tillämpa kostnads</w:t>
      </w:r>
      <w:r>
        <w:softHyphen/>
      </w:r>
      <w:r w:rsidRPr="00A6293E">
        <w:t xml:space="preserve">orienterad eller annan prissättning för specificerade typer av samtrafik och andra former av tillträde. </w:t>
      </w:r>
      <w:r w:rsidRPr="002456FA">
        <w:t>Detta får ske om en marknadsanalys enligt 5 § andra stycket visar att en brist</w:t>
      </w:r>
      <w:r w:rsidRPr="00A6293E">
        <w:t xml:space="preserve"> på effektiv kon</w:t>
      </w:r>
      <w:r>
        <w:softHyphen/>
      </w:r>
      <w:r w:rsidRPr="00A6293E">
        <w:t>kurrens innebär att operatör</w:t>
      </w:r>
      <w:r>
        <w:softHyphen/>
      </w:r>
      <w:r w:rsidRPr="00A6293E">
        <w:t>en kan ta ut överpriser eller använda prispress på ett sätt som missgynnar slutanvän</w:t>
      </w:r>
      <w:r>
        <w:softHyphen/>
      </w:r>
      <w:r w:rsidRPr="00A6293E">
        <w:t>darna.</w:t>
      </w:r>
    </w:p>
    <w:p w14:paraId="65DCFA85" w14:textId="77777777" w:rsidR="00D85371" w:rsidRPr="00A6293E" w:rsidRDefault="00D85371" w:rsidP="00714025">
      <w:pPr>
        <w:pStyle w:val="Brdtextmedindrag"/>
      </w:pPr>
      <w:r w:rsidRPr="00A6293E">
        <w:t>E</w:t>
      </w:r>
      <w:r>
        <w:t>tt åläggande</w:t>
      </w:r>
      <w:r w:rsidRPr="00A6293E">
        <w:t xml:space="preserve"> får, i samband med </w:t>
      </w:r>
      <w:r>
        <w:t xml:space="preserve">att det beslutas </w:t>
      </w:r>
      <w:r w:rsidRPr="00A6293E">
        <w:t xml:space="preserve">eller senare, förenas med en skyldighet att tillämpa ett visst högsta eller lägsta pris för samtrafik och andra former av tillträde som omfattas av </w:t>
      </w:r>
      <w:r>
        <w:t>skyldigheten</w:t>
      </w:r>
      <w:r w:rsidRPr="00A6293E">
        <w:t>.</w:t>
      </w:r>
    </w:p>
    <w:p w14:paraId="6983AE4F" w14:textId="77777777" w:rsidR="00D85371" w:rsidRDefault="00D85371" w:rsidP="00714025">
      <w:pPr>
        <w:pStyle w:val="Brdtextmedindrag"/>
      </w:pPr>
      <w:r>
        <w:t xml:space="preserve">Åläggandet </w:t>
      </w:r>
      <w:r w:rsidRPr="00A6293E">
        <w:t xml:space="preserve">kan avse även </w:t>
      </w:r>
      <w:r>
        <w:t xml:space="preserve">att </w:t>
      </w:r>
      <w:r w:rsidRPr="00A6293E">
        <w:t>opera</w:t>
      </w:r>
      <w:r w:rsidRPr="00A6293E">
        <w:rPr>
          <w:spacing w:val="-2"/>
        </w:rPr>
        <w:t xml:space="preserve">tören </w:t>
      </w:r>
      <w:r>
        <w:rPr>
          <w:spacing w:val="-2"/>
        </w:rPr>
        <w:t xml:space="preserve">ska </w:t>
      </w:r>
      <w:r w:rsidRPr="00A6293E">
        <w:rPr>
          <w:spacing w:val="-2"/>
        </w:rPr>
        <w:t>tillämpa en viss kostnads</w:t>
      </w:r>
      <w:r>
        <w:rPr>
          <w:spacing w:val="-2"/>
        </w:rPr>
        <w:softHyphen/>
      </w:r>
      <w:r w:rsidRPr="00A6293E">
        <w:rPr>
          <w:spacing w:val="-2"/>
        </w:rPr>
        <w:t>redovisningsmetod</w:t>
      </w:r>
      <w:r>
        <w:rPr>
          <w:spacing w:val="-2"/>
        </w:rPr>
        <w:t xml:space="preserve"> och </w:t>
      </w:r>
      <w:r w:rsidRPr="00A6293E">
        <w:t xml:space="preserve">göra en beskrivning av metoden tillgänglig för </w:t>
      </w:r>
      <w:r w:rsidRPr="00A6293E">
        <w:lastRenderedPageBreak/>
        <w:t xml:space="preserve">allmänheten. </w:t>
      </w:r>
      <w:r>
        <w:t>I så fall ska k</w:t>
      </w:r>
      <w:r w:rsidRPr="00A6293E">
        <w:t>ostnadernas huvudkategorier och reglerna för kostnadsfördelningen framgå av beskrivningen.</w:t>
      </w:r>
    </w:p>
    <w:p w14:paraId="7BC2FF69" w14:textId="77777777" w:rsidR="00D85371" w:rsidRPr="008D3985" w:rsidRDefault="00D85371" w:rsidP="00714025">
      <w:pPr>
        <w:pStyle w:val="Brdtext"/>
        <w:rPr>
          <w:bCs/>
        </w:rPr>
      </w:pPr>
    </w:p>
    <w:p w14:paraId="02CD62DF" w14:textId="77777777" w:rsidR="00D85371" w:rsidRDefault="00D85371" w:rsidP="00714025">
      <w:pPr>
        <w:pStyle w:val="Brdtextmedindrag"/>
        <w:ind w:firstLine="0"/>
        <w:rPr>
          <w:b/>
        </w:rPr>
      </w:pPr>
      <w:r>
        <w:rPr>
          <w:b/>
        </w:rPr>
        <w:t>20 §</w:t>
      </w:r>
      <w:r w:rsidRPr="00AC0994">
        <w:rPr>
          <w:bCs/>
        </w:rPr>
        <w:t>    </w:t>
      </w:r>
      <w:r w:rsidRPr="00A6293E">
        <w:t xml:space="preserve">Den som har </w:t>
      </w:r>
      <w:r>
        <w:t>ålagts</w:t>
      </w:r>
      <w:r w:rsidRPr="00A6293E">
        <w:t xml:space="preserve"> att </w:t>
      </w:r>
      <w:r>
        <w:t xml:space="preserve">tillämpa </w:t>
      </w:r>
      <w:r w:rsidRPr="00A6293E">
        <w:t>kostnadsorientera</w:t>
      </w:r>
      <w:r>
        <w:t>d</w:t>
      </w:r>
      <w:r w:rsidRPr="00A6293E">
        <w:t xml:space="preserve"> prissättning </w:t>
      </w:r>
      <w:r>
        <w:t xml:space="preserve">enligt 19 § </w:t>
      </w:r>
      <w:r w:rsidRPr="00A6293E">
        <w:t xml:space="preserve">ska, om </w:t>
      </w:r>
      <w:r>
        <w:t>någon skyldighet</w:t>
      </w:r>
      <w:r w:rsidRPr="00A6293E">
        <w:t xml:space="preserve"> enligt </w:t>
      </w:r>
      <w:r>
        <w:t>paragrafens andra stycke inte har ålagts</w:t>
      </w:r>
      <w:r w:rsidRPr="00A6293E">
        <w:t>, visa att priserna är rättvisa och skäliga med hänsyn till kost</w:t>
      </w:r>
      <w:r>
        <w:softHyphen/>
      </w:r>
      <w:r w:rsidRPr="00A6293E">
        <w:t xml:space="preserve">naderna och får åläggas </w:t>
      </w:r>
      <w:r>
        <w:t xml:space="preserve">en </w:t>
      </w:r>
      <w:r w:rsidRPr="00A6293E">
        <w:t>skyldighet att jus</w:t>
      </w:r>
      <w:r>
        <w:softHyphen/>
      </w:r>
      <w:r w:rsidRPr="00A6293E">
        <w:t>tera sina priser.</w:t>
      </w:r>
    </w:p>
    <w:p w14:paraId="1C56C514" w14:textId="77777777" w:rsidR="00D85371" w:rsidRPr="007C6EDF" w:rsidRDefault="00D85371" w:rsidP="00714025">
      <w:pPr>
        <w:pStyle w:val="Brdtextmedindrag"/>
        <w:ind w:firstLine="0"/>
      </w:pPr>
    </w:p>
    <w:p w14:paraId="47D34F5C" w14:textId="77777777" w:rsidR="00D85371" w:rsidRPr="00093A8D" w:rsidRDefault="00D85371" w:rsidP="00714025">
      <w:pPr>
        <w:pStyle w:val="Brdtext"/>
      </w:pPr>
      <w:r w:rsidRPr="00A6293E">
        <w:rPr>
          <w:b/>
        </w:rPr>
        <w:t>2</w:t>
      </w:r>
      <w:r>
        <w:rPr>
          <w:b/>
        </w:rPr>
        <w:t>1 §</w:t>
      </w:r>
      <w:r w:rsidRPr="00AC0994">
        <w:rPr>
          <w:bCs/>
        </w:rPr>
        <w:t>    </w:t>
      </w:r>
      <w:r w:rsidRPr="00093A8D">
        <w:t>När 19 § tillämpas ska hänsyn tas till den investering som opera</w:t>
      </w:r>
      <w:r>
        <w:softHyphen/>
      </w:r>
      <w:r w:rsidRPr="00093A8D">
        <w:t>tö</w:t>
      </w:r>
      <w:r>
        <w:softHyphen/>
      </w:r>
      <w:r w:rsidRPr="00093A8D">
        <w:t>ren</w:t>
      </w:r>
      <w:r>
        <w:t xml:space="preserve"> har gjort</w:t>
      </w:r>
      <w:r w:rsidRPr="00093A8D">
        <w:t>. En skyldighet som avses i 19 § ska utformas så att operatören får en rimlig avkastning på kapitalinvesteringen.</w:t>
      </w:r>
    </w:p>
    <w:p w14:paraId="109844A8" w14:textId="77777777" w:rsidR="00D85371" w:rsidRDefault="00D85371" w:rsidP="00714025">
      <w:pPr>
        <w:pStyle w:val="Brdtextmedindrag"/>
      </w:pPr>
      <w:r w:rsidRPr="00093A8D">
        <w:t>När kostnadsorienterade taxor för samtalsterminering fastställs ska kri</w:t>
      </w:r>
      <w:r w:rsidRPr="00093A8D">
        <w:softHyphen/>
        <w:t xml:space="preserve">terierna i bilaga 3 till </w:t>
      </w:r>
      <w:r>
        <w:t xml:space="preserve">Europaparlamentets och rådets </w:t>
      </w:r>
      <w:r w:rsidRPr="00093A8D">
        <w:t>direktiv (EU) 2018/</w:t>
      </w:r>
      <w:r>
        <w:t xml:space="preserve"> </w:t>
      </w:r>
      <w:r w:rsidRPr="00093A8D">
        <w:t>1972</w:t>
      </w:r>
      <w:r>
        <w:t xml:space="preserve"> av den 11 december 2018 om inrättande av en europeisk kodex för elektronisk kommunikation</w:t>
      </w:r>
      <w:r w:rsidRPr="00093A8D">
        <w:t>, i den ursprungliga lydelsen, tillämpas.</w:t>
      </w:r>
    </w:p>
    <w:p w14:paraId="3C8E9867" w14:textId="77777777" w:rsidR="00D85371" w:rsidRDefault="00D85371" w:rsidP="00714025">
      <w:pPr>
        <w:pStyle w:val="Rubrik5utannumrering"/>
      </w:pPr>
      <w:r>
        <w:t xml:space="preserve">Bindande </w:t>
      </w:r>
      <w:r w:rsidRPr="00A6293E">
        <w:t>åtagande</w:t>
      </w:r>
      <w:r>
        <w:t>n</w:t>
      </w:r>
    </w:p>
    <w:p w14:paraId="45798A2C" w14:textId="77777777" w:rsidR="00D85371" w:rsidRPr="008E471B" w:rsidRDefault="00D85371" w:rsidP="00714025">
      <w:pPr>
        <w:pStyle w:val="Brdtext"/>
      </w:pPr>
      <w:r w:rsidRPr="00A6293E">
        <w:rPr>
          <w:b/>
        </w:rPr>
        <w:t>2</w:t>
      </w:r>
      <w:r>
        <w:rPr>
          <w:b/>
        </w:rPr>
        <w:t>2 §</w:t>
      </w:r>
      <w:r w:rsidRPr="00AC0994">
        <w:rPr>
          <w:bCs/>
        </w:rPr>
        <w:t>    </w:t>
      </w:r>
      <w:r w:rsidRPr="00F830F4">
        <w:rPr>
          <w:bCs/>
        </w:rPr>
        <w:t>Regleringsmyndigheten ska</w:t>
      </w:r>
      <w:r>
        <w:rPr>
          <w:bCs/>
        </w:rPr>
        <w:t>, på begäran av en operatör som är ett företag med bety</w:t>
      </w:r>
      <w:r>
        <w:rPr>
          <w:bCs/>
        </w:rPr>
        <w:softHyphen/>
        <w:t>dan</w:t>
      </w:r>
      <w:r>
        <w:rPr>
          <w:bCs/>
        </w:rPr>
        <w:softHyphen/>
        <w:t xml:space="preserve">de inflytande på en marknad, besluta att ett åtagande av operatören </w:t>
      </w:r>
      <w:r>
        <w:t>om</w:t>
      </w:r>
      <w:r w:rsidRPr="00CF270C">
        <w:t xml:space="preserve"> </w:t>
      </w:r>
      <w:r w:rsidRPr="00A6293E">
        <w:t>saminvestering i anlägg</w:t>
      </w:r>
      <w:r>
        <w:t>andet</w:t>
      </w:r>
      <w:r w:rsidRPr="00A6293E">
        <w:t xml:space="preserve"> av </w:t>
      </w:r>
      <w:r>
        <w:t xml:space="preserve">ett nytt </w:t>
      </w:r>
      <w:r w:rsidRPr="00A6293E">
        <w:t>optisk</w:t>
      </w:r>
      <w:r>
        <w:t>t</w:t>
      </w:r>
      <w:r w:rsidRPr="00A6293E">
        <w:t xml:space="preserve"> fibernät fram till slut</w:t>
      </w:r>
      <w:r>
        <w:softHyphen/>
      </w:r>
      <w:r w:rsidRPr="00A6293E">
        <w:t>använd</w:t>
      </w:r>
      <w:r>
        <w:softHyphen/>
      </w:r>
      <w:r w:rsidRPr="00A6293E">
        <w:t>ar</w:t>
      </w:r>
      <w:r>
        <w:softHyphen/>
        <w:t>e</w:t>
      </w:r>
      <w:r w:rsidRPr="00A6293E">
        <w:t>s lokaler eller till en bas</w:t>
      </w:r>
      <w:r w:rsidRPr="00A6293E">
        <w:softHyphen/>
      </w:r>
      <w:r>
        <w:softHyphen/>
      </w:r>
      <w:r w:rsidRPr="00A6293E">
        <w:t>station</w:t>
      </w:r>
      <w:r>
        <w:rPr>
          <w:bCs/>
        </w:rPr>
        <w:t xml:space="preserve"> ska vara helt eller delvis bindande, om</w:t>
      </w:r>
    </w:p>
    <w:p w14:paraId="62B6A342" w14:textId="77777777" w:rsidR="00D85371" w:rsidRDefault="00D85371" w:rsidP="00714025">
      <w:pPr>
        <w:pStyle w:val="Brdtextmedindrag"/>
        <w:rPr>
          <w:spacing w:val="-4"/>
        </w:rPr>
      </w:pPr>
      <w:r>
        <w:t>1</w:t>
      </w:r>
      <w:r w:rsidRPr="008E471B">
        <w:t>. </w:t>
      </w:r>
      <w:r>
        <w:t xml:space="preserve">ett </w:t>
      </w:r>
      <w:r w:rsidRPr="008E471B">
        <w:rPr>
          <w:spacing w:val="-2"/>
        </w:rPr>
        <w:t>erbjudande</w:t>
      </w:r>
      <w:r>
        <w:rPr>
          <w:spacing w:val="-2"/>
        </w:rPr>
        <w:t xml:space="preserve"> till andra operatörer om saminvestering</w:t>
      </w:r>
      <w:r w:rsidRPr="008E471B">
        <w:rPr>
          <w:spacing w:val="-2"/>
        </w:rPr>
        <w:t xml:space="preserve"> har offentlig</w:t>
      </w:r>
      <w:r>
        <w:rPr>
          <w:spacing w:val="-2"/>
        </w:rPr>
        <w:softHyphen/>
      </w:r>
      <w:r w:rsidRPr="008E471B">
        <w:rPr>
          <w:spacing w:val="-2"/>
        </w:rPr>
        <w:t>gjorts minst sex månader innan anlägg</w:t>
      </w:r>
      <w:r>
        <w:rPr>
          <w:spacing w:val="-2"/>
        </w:rPr>
        <w:t>andet</w:t>
      </w:r>
      <w:r w:rsidRPr="008E471B">
        <w:t xml:space="preserve"> påbörjas,</w:t>
      </w:r>
    </w:p>
    <w:p w14:paraId="13A1FCB0" w14:textId="77777777" w:rsidR="00D85371" w:rsidRPr="008E471B" w:rsidRDefault="00D85371" w:rsidP="00714025">
      <w:pPr>
        <w:pStyle w:val="Brdtextmedindrag"/>
      </w:pPr>
      <w:r>
        <w:rPr>
          <w:spacing w:val="-4"/>
        </w:rPr>
        <w:t>2. </w:t>
      </w:r>
      <w:r w:rsidRPr="008E471B">
        <w:rPr>
          <w:spacing w:val="-4"/>
        </w:rPr>
        <w:t>erbjudandet uppfyller kriterierna i bilaga 4 till direktiv (EU) 2018/1972,</w:t>
      </w:r>
      <w:r w:rsidRPr="008E471B">
        <w:t xml:space="preserve"> i den ursprungliga lydelsen</w:t>
      </w:r>
      <w:r>
        <w:t>,</w:t>
      </w:r>
    </w:p>
    <w:p w14:paraId="48679A05" w14:textId="77777777" w:rsidR="00D85371" w:rsidRPr="008E471B" w:rsidRDefault="00D85371" w:rsidP="00714025">
      <w:pPr>
        <w:pStyle w:val="Brdtextmedindrag"/>
      </w:pPr>
      <w:r>
        <w:t>3</w:t>
      </w:r>
      <w:r w:rsidRPr="008E471B">
        <w:t xml:space="preserve">. operatörer </w:t>
      </w:r>
      <w:r w:rsidRPr="008E471B">
        <w:rPr>
          <w:spacing w:val="-2"/>
        </w:rPr>
        <w:t xml:space="preserve">som </w:t>
      </w:r>
      <w:r>
        <w:rPr>
          <w:spacing w:val="-2"/>
        </w:rPr>
        <w:t xml:space="preserve">ansöker om tillträde men </w:t>
      </w:r>
      <w:r w:rsidRPr="008E471B">
        <w:rPr>
          <w:spacing w:val="-2"/>
        </w:rPr>
        <w:t xml:space="preserve">inte deltar i saminvesteringen ges </w:t>
      </w:r>
      <w:r w:rsidRPr="008E471B">
        <w:t>motsvarande möjlig</w:t>
      </w:r>
      <w:r>
        <w:softHyphen/>
      </w:r>
      <w:r w:rsidRPr="008E471B">
        <w:t>heter att nå slutanvänd</w:t>
      </w:r>
      <w:r w:rsidRPr="008E471B">
        <w:softHyphen/>
        <w:t xml:space="preserve">are som </w:t>
      </w:r>
      <w:r>
        <w:t xml:space="preserve">före </w:t>
      </w:r>
      <w:r w:rsidRPr="008E471B">
        <w:t>anlägg</w:t>
      </w:r>
      <w:r>
        <w:t>andet</w:t>
      </w:r>
      <w:r w:rsidRPr="008E471B">
        <w:t xml:space="preserve"> och tillträdet ges på rätt</w:t>
      </w:r>
      <w:r>
        <w:softHyphen/>
      </w:r>
      <w:r w:rsidRPr="008E471B">
        <w:t>visa och icke-diskrim</w:t>
      </w:r>
      <w:r w:rsidRPr="008E471B">
        <w:softHyphen/>
        <w:t>iner</w:t>
      </w:r>
      <w:r w:rsidRPr="008E471B">
        <w:softHyphen/>
        <w:t>ande vill</w:t>
      </w:r>
      <w:r w:rsidRPr="008E471B">
        <w:softHyphen/>
        <w:t xml:space="preserve">kor </w:t>
      </w:r>
      <w:r w:rsidRPr="008E471B">
        <w:rPr>
          <w:spacing w:val="-2"/>
        </w:rPr>
        <w:t>samtidigt som incitamenten till sam</w:t>
      </w:r>
      <w:r w:rsidRPr="008E471B">
        <w:rPr>
          <w:spacing w:val="-2"/>
        </w:rPr>
        <w:softHyphen/>
        <w:t>invest</w:t>
      </w:r>
      <w:r w:rsidRPr="008E471B">
        <w:rPr>
          <w:spacing w:val="-2"/>
        </w:rPr>
        <w:softHyphen/>
        <w:t>er</w:t>
      </w:r>
      <w:r w:rsidRPr="008E471B">
        <w:rPr>
          <w:spacing w:val="-2"/>
        </w:rPr>
        <w:softHyphen/>
      </w:r>
      <w:r w:rsidRPr="008E471B">
        <w:rPr>
          <w:spacing w:val="-2"/>
        </w:rPr>
        <w:softHyphen/>
        <w:t>ing upprätt</w:t>
      </w:r>
      <w:r w:rsidRPr="008E471B">
        <w:rPr>
          <w:spacing w:val="-2"/>
        </w:rPr>
        <w:softHyphen/>
        <w:t>hålls,</w:t>
      </w:r>
      <w:r>
        <w:rPr>
          <w:spacing w:val="-2"/>
        </w:rPr>
        <w:t xml:space="preserve"> och</w:t>
      </w:r>
    </w:p>
    <w:p w14:paraId="498C807E" w14:textId="77777777" w:rsidR="00D85371" w:rsidRDefault="00D85371" w:rsidP="00714025">
      <w:pPr>
        <w:pStyle w:val="Brdtextmedindrag"/>
      </w:pPr>
      <w:r w:rsidRPr="008E471B">
        <w:t>4. minst ett saminvesteringsavtal har ingåtts med en annan operatör.</w:t>
      </w:r>
    </w:p>
    <w:p w14:paraId="2E2A30F9" w14:textId="77777777" w:rsidR="00D85371" w:rsidRDefault="00D85371" w:rsidP="00714025">
      <w:pPr>
        <w:pStyle w:val="Brdtextmedindrag"/>
      </w:pPr>
      <w:r>
        <w:t xml:space="preserve">När det gäller andra åtaganden av operatören </w:t>
      </w:r>
      <w:r w:rsidRPr="00865CBA">
        <w:t xml:space="preserve">om att följa villkor för tillträde eller andra villkor som har påverkan på konkurrenssituationen får regleringsmyndigheten besluta att </w:t>
      </w:r>
      <w:r>
        <w:t xml:space="preserve">ett sådant </w:t>
      </w:r>
      <w:r w:rsidRPr="00865CBA">
        <w:t xml:space="preserve">åtagande ska vara </w:t>
      </w:r>
      <w:r>
        <w:t xml:space="preserve">helt eller delvis </w:t>
      </w:r>
      <w:r w:rsidRPr="00865CBA">
        <w:t>bindande</w:t>
      </w:r>
      <w:r>
        <w:t xml:space="preserve"> för en bestämd tid</w:t>
      </w:r>
      <w:r w:rsidRPr="00865CBA">
        <w:t>.</w:t>
      </w:r>
    </w:p>
    <w:p w14:paraId="23A59A13" w14:textId="77777777" w:rsidR="00D85371" w:rsidRDefault="00D85371" w:rsidP="00714025">
      <w:pPr>
        <w:pStyle w:val="Brdtextmedindrag"/>
        <w:ind w:firstLine="0"/>
      </w:pPr>
    </w:p>
    <w:p w14:paraId="231487AC" w14:textId="77777777" w:rsidR="00D85371" w:rsidRPr="00A17C4C" w:rsidDel="00960817" w:rsidRDefault="00D85371" w:rsidP="00714025">
      <w:pPr>
        <w:pStyle w:val="Brdtextmedindrag"/>
        <w:ind w:firstLine="0"/>
      </w:pPr>
      <w:r w:rsidRPr="006C44C0">
        <w:rPr>
          <w:b/>
        </w:rPr>
        <w:t>23 §</w:t>
      </w:r>
      <w:r w:rsidRPr="00AC0994">
        <w:rPr>
          <w:bCs/>
        </w:rPr>
        <w:t>    </w:t>
      </w:r>
      <w:r w:rsidRPr="00C47181">
        <w:rPr>
          <w:bCs/>
        </w:rPr>
        <w:t xml:space="preserve">Ett beslut enligt 22 § första stycket </w:t>
      </w:r>
      <w:r w:rsidRPr="00C47181">
        <w:t xml:space="preserve">ska avse en bestämd tid om minst sju år. Så länge </w:t>
      </w:r>
      <w:r w:rsidRPr="003B3D65">
        <w:t>beslutet gäller får regleringsmyndigheten ålägga ytter</w:t>
      </w:r>
      <w:r w:rsidRPr="003B3D65">
        <w:softHyphen/>
        <w:t>ligare skyldig</w:t>
      </w:r>
      <w:r w:rsidRPr="003B3D65">
        <w:softHyphen/>
        <w:t xml:space="preserve">heter enligt 8 § </w:t>
      </w:r>
      <w:r>
        <w:t>när det gäller</w:t>
      </w:r>
      <w:r w:rsidRPr="00A17C4C">
        <w:t xml:space="preserve"> </w:t>
      </w:r>
      <w:r>
        <w:t xml:space="preserve">de nätdelar som omfattas av åtagandet </w:t>
      </w:r>
      <w:r w:rsidRPr="00A17C4C">
        <w:t>endast om det finns betydande konkurr</w:t>
      </w:r>
      <w:r>
        <w:softHyphen/>
      </w:r>
      <w:r w:rsidRPr="00A17C4C">
        <w:t>ens</w:t>
      </w:r>
      <w:r>
        <w:softHyphen/>
      </w:r>
      <w:r w:rsidRPr="00A17C4C">
        <w:t xml:space="preserve">problem som inte kan åtgärdas på </w:t>
      </w:r>
      <w:r>
        <w:t xml:space="preserve">något </w:t>
      </w:r>
      <w:r w:rsidRPr="00A17C4C">
        <w:t>annat sätt.</w:t>
      </w:r>
    </w:p>
    <w:p w14:paraId="65A590DF" w14:textId="77777777" w:rsidR="00D85371" w:rsidRPr="00A6293E" w:rsidRDefault="00D85371" w:rsidP="00714025">
      <w:pPr>
        <w:pStyle w:val="Rubrik5utannumrering"/>
      </w:pPr>
      <w:r w:rsidRPr="00A6293E">
        <w:t>Funktionell separation</w:t>
      </w:r>
    </w:p>
    <w:p w14:paraId="1BB3AE7B" w14:textId="77777777" w:rsidR="00D85371" w:rsidRPr="00A6293E" w:rsidRDefault="00D85371" w:rsidP="00714025">
      <w:pPr>
        <w:pStyle w:val="Brdtextmedindrag"/>
        <w:ind w:firstLine="0"/>
        <w:rPr>
          <w:b/>
        </w:rPr>
      </w:pPr>
      <w:r w:rsidRPr="00A6293E">
        <w:rPr>
          <w:b/>
        </w:rPr>
        <w:t>2</w:t>
      </w:r>
      <w:r>
        <w:rPr>
          <w:b/>
        </w:rPr>
        <w:t>4 §</w:t>
      </w:r>
      <w:r w:rsidRPr="00AC0994">
        <w:rPr>
          <w:bCs/>
        </w:rPr>
        <w:t>    </w:t>
      </w:r>
      <w:r w:rsidRPr="00A6293E">
        <w:rPr>
          <w:spacing w:val="-2"/>
        </w:rPr>
        <w:t>Om det finns synnerliga skäl får</w:t>
      </w:r>
      <w:r>
        <w:rPr>
          <w:spacing w:val="-2"/>
        </w:rPr>
        <w:t xml:space="preserve"> </w:t>
      </w:r>
      <w:r w:rsidRPr="00B92225">
        <w:rPr>
          <w:spacing w:val="-2"/>
        </w:rPr>
        <w:t>regleringsmyndigheten ålägga en vertikalt integrerad opera</w:t>
      </w:r>
      <w:r w:rsidRPr="00B92225">
        <w:rPr>
          <w:spacing w:val="-2"/>
        </w:rPr>
        <w:softHyphen/>
      </w:r>
      <w:r w:rsidRPr="00B92225">
        <w:t>tör</w:t>
      </w:r>
      <w:r>
        <w:t>,</w:t>
      </w:r>
      <w:r w:rsidRPr="00B92225">
        <w:t xml:space="preserve"> som med stöd av 8 § första stycket har ålagts</w:t>
      </w:r>
      <w:r>
        <w:t xml:space="preserve"> en skyldighet att lämna tillträde</w:t>
      </w:r>
      <w:r w:rsidRPr="00DA480D">
        <w:t xml:space="preserve">, </w:t>
      </w:r>
      <w:r w:rsidRPr="00A6293E">
        <w:t>att organisatoriskt avskilja de verk</w:t>
      </w:r>
      <w:r w:rsidRPr="00A6293E">
        <w:softHyphen/>
        <w:t>sam</w:t>
      </w:r>
      <w:r>
        <w:softHyphen/>
      </w:r>
      <w:r w:rsidRPr="00A6293E">
        <w:t>het</w:t>
      </w:r>
      <w:r>
        <w:softHyphen/>
      </w:r>
      <w:r w:rsidRPr="00A6293E">
        <w:t>er som har an</w:t>
      </w:r>
      <w:r w:rsidRPr="00A6293E">
        <w:softHyphen/>
      </w:r>
      <w:r w:rsidRPr="00A6293E">
        <w:rPr>
          <w:spacing w:val="-2"/>
        </w:rPr>
        <w:t xml:space="preserve">knytning till </w:t>
      </w:r>
      <w:r>
        <w:rPr>
          <w:spacing w:val="-2"/>
        </w:rPr>
        <w:t>beslutet om skyldigheten</w:t>
      </w:r>
      <w:r w:rsidRPr="00A6293E">
        <w:rPr>
          <w:spacing w:val="-2"/>
        </w:rPr>
        <w:t>. Av</w:t>
      </w:r>
      <w:r w:rsidRPr="00A6293E">
        <w:rPr>
          <w:spacing w:val="-2"/>
        </w:rPr>
        <w:softHyphen/>
        <w:t>skiljandet ska ske på ett sådant sätt</w:t>
      </w:r>
      <w:r w:rsidRPr="00A6293E">
        <w:rPr>
          <w:spacing w:val="-4"/>
        </w:rPr>
        <w:t xml:space="preserve"> att verksamheterna bedrivs av en oberoende </w:t>
      </w:r>
      <w:r w:rsidRPr="00A6293E">
        <w:t>affärsenhet och syfta särskilt till att säkerställa icke-diskriminering och insyn.</w:t>
      </w:r>
    </w:p>
    <w:p w14:paraId="573954A3" w14:textId="77777777" w:rsidR="00D85371" w:rsidRPr="008073E2" w:rsidRDefault="00D85371" w:rsidP="00714025">
      <w:pPr>
        <w:pStyle w:val="Brdtextmedindrag"/>
        <w:ind w:firstLine="0"/>
      </w:pPr>
    </w:p>
    <w:p w14:paraId="4D70D4A5" w14:textId="77777777" w:rsidR="00D85371" w:rsidRPr="00A6293E" w:rsidRDefault="00D85371" w:rsidP="00714025">
      <w:pPr>
        <w:pStyle w:val="Brdtextmedindrag"/>
        <w:ind w:firstLine="0"/>
      </w:pPr>
      <w:r w:rsidRPr="00A6293E">
        <w:rPr>
          <w:b/>
        </w:rPr>
        <w:lastRenderedPageBreak/>
        <w:t>2</w:t>
      </w:r>
      <w:r>
        <w:rPr>
          <w:b/>
        </w:rPr>
        <w:t>5 §</w:t>
      </w:r>
      <w:r w:rsidRPr="00AC0994">
        <w:rPr>
          <w:bCs/>
        </w:rPr>
        <w:t>    </w:t>
      </w:r>
      <w:r w:rsidRPr="00A6293E">
        <w:t xml:space="preserve">En </w:t>
      </w:r>
      <w:r>
        <w:t>skyldighet</w:t>
      </w:r>
      <w:r w:rsidRPr="00A6293E">
        <w:t xml:space="preserve"> enligt 2</w:t>
      </w:r>
      <w:r>
        <w:t>4 §</w:t>
      </w:r>
      <w:r w:rsidRPr="00A6293E">
        <w:t xml:space="preserve"> får förenas med villkor som syftar till att säk</w:t>
      </w:r>
      <w:r>
        <w:t>e</w:t>
      </w:r>
      <w:r w:rsidRPr="00A6293E">
        <w:t>r</w:t>
      </w:r>
      <w:r>
        <w:t>ställ</w:t>
      </w:r>
      <w:r w:rsidRPr="00A6293E">
        <w:t>a de avskilda verksamheternas oberoende i förhållande till opera</w:t>
      </w:r>
      <w:r>
        <w:softHyphen/>
      </w:r>
      <w:r w:rsidRPr="00A6293E">
        <w:t xml:space="preserve">törens egen försäljningsverksamhet i slutkundsledet. Villkoren får omfatta krav </w:t>
      </w:r>
      <w:r w:rsidRPr="00A6293E">
        <w:rPr>
          <w:spacing w:val="-2"/>
        </w:rPr>
        <w:t>på att operatörens inflytande över verksamheterna inskränks genom organi</w:t>
      </w:r>
      <w:r w:rsidRPr="00A6293E">
        <w:rPr>
          <w:spacing w:val="-2"/>
        </w:rPr>
        <w:softHyphen/>
      </w:r>
      <w:r w:rsidRPr="00A6293E">
        <w:t>sa</w:t>
      </w:r>
      <w:r w:rsidRPr="00A6293E">
        <w:softHyphen/>
        <w:t xml:space="preserve">toriska åtgärder eller på att verksamheterna ska drivas av en separat juridisk person. </w:t>
      </w:r>
      <w:r>
        <w:t>Det får också ställas upp v</w:t>
      </w:r>
      <w:r w:rsidRPr="00A6293E">
        <w:t xml:space="preserve">illkor om att </w:t>
      </w:r>
      <w:r>
        <w:t xml:space="preserve">de avskilda </w:t>
      </w:r>
      <w:r w:rsidRPr="00A6293E">
        <w:t>verksam</w:t>
      </w:r>
      <w:r>
        <w:softHyphen/>
      </w:r>
      <w:r w:rsidRPr="00A6293E">
        <w:t>heterna ska st</w:t>
      </w:r>
      <w:r>
        <w:t>å</w:t>
      </w:r>
      <w:r w:rsidRPr="00A6293E">
        <w:t xml:space="preserve"> under </w:t>
      </w:r>
      <w:r>
        <w:t xml:space="preserve">en ledning som är </w:t>
      </w:r>
      <w:r w:rsidRPr="00A6293E">
        <w:t>oberoende i förhållande till opera</w:t>
      </w:r>
      <w:r>
        <w:softHyphen/>
      </w:r>
      <w:r w:rsidRPr="00A6293E">
        <w:t xml:space="preserve">törens </w:t>
      </w:r>
      <w:r>
        <w:t>övriga verksamhet</w:t>
      </w:r>
      <w:r w:rsidRPr="00A6293E">
        <w:t>.</w:t>
      </w:r>
    </w:p>
    <w:p w14:paraId="7C9A9933" w14:textId="77777777" w:rsidR="00D85371" w:rsidRPr="00A6293E" w:rsidRDefault="00D85371" w:rsidP="00714025">
      <w:pPr>
        <w:pStyle w:val="Brdtextmedindrag"/>
        <w:ind w:firstLine="0"/>
      </w:pPr>
    </w:p>
    <w:p w14:paraId="51F442DF" w14:textId="77777777" w:rsidR="00D85371" w:rsidRDefault="00D85371" w:rsidP="00714025">
      <w:pPr>
        <w:pStyle w:val="Brdtextmedindrag"/>
        <w:ind w:firstLine="0"/>
      </w:pPr>
      <w:r w:rsidRPr="00A6293E">
        <w:rPr>
          <w:b/>
        </w:rPr>
        <w:t>2</w:t>
      </w:r>
      <w:r>
        <w:rPr>
          <w:b/>
        </w:rPr>
        <w:t>6 §</w:t>
      </w:r>
      <w:r w:rsidRPr="00AC0994">
        <w:rPr>
          <w:bCs/>
        </w:rPr>
        <w:t>    </w:t>
      </w:r>
      <w:r w:rsidRPr="00A6293E">
        <w:t>Ett beslut enligt 2</w:t>
      </w:r>
      <w:r>
        <w:t>4 §</w:t>
      </w:r>
      <w:r w:rsidRPr="00A6293E">
        <w:t xml:space="preserve"> får inte fattas utan att ett förslag till beslutet först har godkänts av Europeiska kommissionen.</w:t>
      </w:r>
    </w:p>
    <w:p w14:paraId="22B63CE8" w14:textId="77777777" w:rsidR="00D85371" w:rsidRPr="00A6293E" w:rsidRDefault="00D85371" w:rsidP="00714025">
      <w:pPr>
        <w:pStyle w:val="Brdtextmedindrag"/>
        <w:ind w:firstLine="0"/>
      </w:pPr>
    </w:p>
    <w:p w14:paraId="444B463B" w14:textId="7EF38817" w:rsidR="00D85371" w:rsidDel="00412F1E" w:rsidRDefault="00D85371" w:rsidP="00714025">
      <w:pPr>
        <w:pStyle w:val="Brdtextmedindrag"/>
        <w:ind w:firstLine="0"/>
      </w:pPr>
      <w:r w:rsidRPr="00A6293E">
        <w:rPr>
          <w:b/>
        </w:rPr>
        <w:t>2</w:t>
      </w:r>
      <w:r>
        <w:rPr>
          <w:b/>
        </w:rPr>
        <w:t>7 §</w:t>
      </w:r>
      <w:r w:rsidRPr="00AC0994">
        <w:rPr>
          <w:spacing w:val="-4"/>
        </w:rPr>
        <w:t>    </w:t>
      </w:r>
      <w:r w:rsidRPr="00A6293E">
        <w:rPr>
          <w:spacing w:val="-4"/>
        </w:rPr>
        <w:t>Om en operatör som avses i 2</w:t>
      </w:r>
      <w:r>
        <w:rPr>
          <w:spacing w:val="-4"/>
        </w:rPr>
        <w:t>4 §</w:t>
      </w:r>
      <w:r w:rsidRPr="00A6293E">
        <w:rPr>
          <w:spacing w:val="-4"/>
        </w:rPr>
        <w:t xml:space="preserve"> avser att</w:t>
      </w:r>
      <w:r>
        <w:rPr>
          <w:spacing w:val="-4"/>
        </w:rPr>
        <w:t>,</w:t>
      </w:r>
      <w:r w:rsidRPr="00A6293E">
        <w:rPr>
          <w:spacing w:val="-4"/>
        </w:rPr>
        <w:t xml:space="preserve"> utan </w:t>
      </w:r>
      <w:r>
        <w:rPr>
          <w:spacing w:val="-4"/>
        </w:rPr>
        <w:t xml:space="preserve">att ha ålagts en skyldighet </w:t>
      </w:r>
      <w:r w:rsidRPr="00A6293E">
        <w:rPr>
          <w:spacing w:val="-4"/>
        </w:rPr>
        <w:t xml:space="preserve">enligt </w:t>
      </w:r>
      <w:r>
        <w:rPr>
          <w:spacing w:val="-4"/>
        </w:rPr>
        <w:t>den</w:t>
      </w:r>
      <w:r w:rsidRPr="00A6293E">
        <w:t xml:space="preserve"> </w:t>
      </w:r>
      <w:r w:rsidRPr="00A6293E">
        <w:rPr>
          <w:spacing w:val="-2"/>
        </w:rPr>
        <w:t>paragraf</w:t>
      </w:r>
      <w:r>
        <w:rPr>
          <w:spacing w:val="-2"/>
        </w:rPr>
        <w:t>en,</w:t>
      </w:r>
      <w:r w:rsidRPr="00A6293E">
        <w:rPr>
          <w:spacing w:val="-2"/>
        </w:rPr>
        <w:t xml:space="preserve"> avskilja en betydande del av eller samtliga sina tillgångar i access</w:t>
      </w:r>
      <w:r w:rsidRPr="00A6293E">
        <w:rPr>
          <w:spacing w:val="-2"/>
        </w:rPr>
        <w:softHyphen/>
      </w:r>
      <w:r w:rsidRPr="00A6293E">
        <w:t>nätet i syfte att säkerställa icke-diskriminering och insyn, ska opera</w:t>
      </w:r>
      <w:r w:rsidRPr="00A6293E">
        <w:softHyphen/>
        <w:t xml:space="preserve">tören minst tre månader </w:t>
      </w:r>
      <w:r>
        <w:t xml:space="preserve">före genomförandet </w:t>
      </w:r>
      <w:r w:rsidRPr="00A6293E">
        <w:t xml:space="preserve">underrätta </w:t>
      </w:r>
      <w:r>
        <w:t>reglerings</w:t>
      </w:r>
      <w:r>
        <w:softHyphen/>
      </w:r>
      <w:r w:rsidRPr="00A6293E">
        <w:t xml:space="preserve">myndigheten om sin </w:t>
      </w:r>
      <w:r w:rsidRPr="00A6293E">
        <w:rPr>
          <w:spacing w:val="-2"/>
        </w:rPr>
        <w:t>av</w:t>
      </w:r>
      <w:r w:rsidRPr="00A6293E">
        <w:rPr>
          <w:spacing w:val="-2"/>
        </w:rPr>
        <w:softHyphen/>
        <w:t>sikt. Detsamma ska gälla för eventuella ändringar av planerna. När process</w:t>
      </w:r>
      <w:r>
        <w:rPr>
          <w:spacing w:val="-2"/>
        </w:rPr>
        <w:softHyphen/>
      </w:r>
      <w:r w:rsidRPr="00A6293E">
        <w:rPr>
          <w:spacing w:val="-2"/>
        </w:rPr>
        <w:t>en</w:t>
      </w:r>
      <w:r w:rsidRPr="00A6293E">
        <w:t xml:space="preserve"> är genomförd ska </w:t>
      </w:r>
      <w:r>
        <w:t>operatören under</w:t>
      </w:r>
      <w:r w:rsidR="001C3907">
        <w:softHyphen/>
      </w:r>
      <w:r>
        <w:t xml:space="preserve">rätta </w:t>
      </w:r>
      <w:r w:rsidRPr="00A6293E">
        <w:t>myndig</w:t>
      </w:r>
      <w:r>
        <w:softHyphen/>
      </w:r>
      <w:r w:rsidRPr="00A6293E">
        <w:t>heten om slutresultatet.</w:t>
      </w:r>
    </w:p>
    <w:p w14:paraId="16D216E2" w14:textId="77777777" w:rsidR="00D85371" w:rsidRPr="00815662" w:rsidRDefault="00D85371" w:rsidP="00714025">
      <w:pPr>
        <w:pStyle w:val="Rubrik4utannumrering"/>
      </w:pPr>
      <w:r>
        <w:t>Andra skyldigheter om tillträde</w:t>
      </w:r>
    </w:p>
    <w:p w14:paraId="14C4A097" w14:textId="77777777" w:rsidR="00D85371" w:rsidRDefault="00D85371" w:rsidP="00714025">
      <w:pPr>
        <w:pStyle w:val="Rubrik5utannumrering"/>
        <w:spacing w:before="0"/>
      </w:pPr>
      <w:r w:rsidRPr="00617951">
        <w:t xml:space="preserve">Tillträde till </w:t>
      </w:r>
      <w:r>
        <w:t>nät närmast slutanvändare</w:t>
      </w:r>
    </w:p>
    <w:p w14:paraId="56517514" w14:textId="77777777" w:rsidR="00D85371" w:rsidRPr="00A11E76" w:rsidRDefault="00D85371" w:rsidP="00714025">
      <w:pPr>
        <w:pStyle w:val="Brdtext"/>
      </w:pPr>
      <w:r>
        <w:rPr>
          <w:b/>
        </w:rPr>
        <w:t>28 §</w:t>
      </w:r>
      <w:r w:rsidRPr="00AC0994">
        <w:rPr>
          <w:bCs/>
        </w:rPr>
        <w:t>    </w:t>
      </w:r>
      <w:r w:rsidRPr="00C806ED">
        <w:t xml:space="preserve">Regleringsmyndigheten får ålägga </w:t>
      </w:r>
      <w:r w:rsidRPr="0093432D">
        <w:t>en</w:t>
      </w:r>
      <w:r w:rsidRPr="00A6293E">
        <w:t xml:space="preserve"> operatör</w:t>
      </w:r>
      <w:r>
        <w:t>,</w:t>
      </w:r>
      <w:r w:rsidRPr="00A6293E">
        <w:t xml:space="preserve"> eller någon som äger ledningar i ett allmänt elektro</w:t>
      </w:r>
      <w:r w:rsidRPr="00A6293E">
        <w:softHyphen/>
        <w:t xml:space="preserve">niskt </w:t>
      </w:r>
      <w:r w:rsidRPr="00A6293E">
        <w:rPr>
          <w:spacing w:val="-3"/>
        </w:rPr>
        <w:t>kom</w:t>
      </w:r>
      <w:r w:rsidRPr="00A6293E">
        <w:rPr>
          <w:spacing w:val="-3"/>
        </w:rPr>
        <w:softHyphen/>
        <w:t xml:space="preserve">munikationsnät som operatören råder över, </w:t>
      </w:r>
      <w:r w:rsidRPr="00A6293E">
        <w:t xml:space="preserve">att </w:t>
      </w:r>
      <w:r w:rsidRPr="00F222E8">
        <w:t xml:space="preserve">mot </w:t>
      </w:r>
      <w:r w:rsidRPr="00F65325">
        <w:t>skälig ersättning</w:t>
      </w:r>
      <w:r w:rsidRPr="00F222E8">
        <w:t xml:space="preserve"> </w:t>
      </w:r>
      <w:r w:rsidRPr="006F4459">
        <w:t>ge</w:t>
      </w:r>
      <w:r w:rsidRPr="00F222E8">
        <w:t xml:space="preserve"> tillträde till ledningarna i en </w:t>
      </w:r>
      <w:r w:rsidRPr="00F65325">
        <w:rPr>
          <w:spacing w:val="-2"/>
        </w:rPr>
        <w:t>bygg</w:t>
      </w:r>
      <w:r w:rsidRPr="00F65325">
        <w:rPr>
          <w:spacing w:val="-2"/>
        </w:rPr>
        <w:softHyphen/>
        <w:t>nad eller fram till det första utlopps- eller</w:t>
      </w:r>
      <w:r w:rsidRPr="00A6293E">
        <w:rPr>
          <w:spacing w:val="-2"/>
        </w:rPr>
        <w:t xml:space="preserve"> förgrenings</w:t>
      </w:r>
      <w:r w:rsidRPr="00A6293E">
        <w:rPr>
          <w:spacing w:val="-2"/>
        </w:rPr>
        <w:softHyphen/>
        <w:t xml:space="preserve">stället. </w:t>
      </w:r>
      <w:r>
        <w:t>S</w:t>
      </w:r>
      <w:r w:rsidRPr="00A6293E">
        <w:t>kyldighet</w:t>
      </w:r>
      <w:r>
        <w:t xml:space="preserve">en får omfatta </w:t>
      </w:r>
      <w:r w:rsidRPr="00A6293E">
        <w:t>tillträde till tillhö</w:t>
      </w:r>
      <w:r w:rsidRPr="00A6293E">
        <w:softHyphen/>
        <w:t>rande faciliteter.</w:t>
      </w:r>
    </w:p>
    <w:p w14:paraId="0E057143" w14:textId="77777777" w:rsidR="00D85371" w:rsidRPr="00380FFD" w:rsidRDefault="00D85371" w:rsidP="00714025">
      <w:pPr>
        <w:pStyle w:val="Brdtextmedindrag"/>
      </w:pPr>
      <w:r w:rsidRPr="00D34BD7">
        <w:t xml:space="preserve">En skyldighet </w:t>
      </w:r>
      <w:r>
        <w:t xml:space="preserve">enligt första stycket </w:t>
      </w:r>
      <w:r w:rsidRPr="00D34BD7">
        <w:t xml:space="preserve">får åläggas </w:t>
      </w:r>
      <w:r>
        <w:t xml:space="preserve">endast efter ansökan och </w:t>
      </w:r>
      <w:r w:rsidRPr="00D34BD7">
        <w:t>om anlägg</w:t>
      </w:r>
      <w:r>
        <w:t>ande</w:t>
      </w:r>
      <w:r w:rsidRPr="00D34BD7">
        <w:t xml:space="preserve"> av </w:t>
      </w:r>
      <w:r w:rsidRPr="00380FFD">
        <w:rPr>
          <w:spacing w:val="-4"/>
        </w:rPr>
        <w:t>ytterligare infra</w:t>
      </w:r>
      <w:r>
        <w:rPr>
          <w:spacing w:val="-4"/>
        </w:rPr>
        <w:softHyphen/>
      </w:r>
      <w:r w:rsidRPr="00380FFD">
        <w:rPr>
          <w:spacing w:val="-4"/>
        </w:rPr>
        <w:t xml:space="preserve">struktur </w:t>
      </w:r>
      <w:r w:rsidRPr="00D34BD7">
        <w:rPr>
          <w:spacing w:val="-4"/>
        </w:rPr>
        <w:t>bedöms fysiskt ogenomförbar</w:t>
      </w:r>
      <w:r>
        <w:rPr>
          <w:spacing w:val="-4"/>
        </w:rPr>
        <w:t>t eller</w:t>
      </w:r>
      <w:r w:rsidRPr="00D34BD7">
        <w:rPr>
          <w:spacing w:val="-4"/>
        </w:rPr>
        <w:t xml:space="preserve"> olönsam</w:t>
      </w:r>
      <w:r>
        <w:rPr>
          <w:spacing w:val="-4"/>
        </w:rPr>
        <w:t>t</w:t>
      </w:r>
      <w:r w:rsidRPr="00D34BD7">
        <w:rPr>
          <w:spacing w:val="-4"/>
        </w:rPr>
        <w:t>. Skyldig</w:t>
      </w:r>
      <w:r w:rsidRPr="00D34BD7">
        <w:rPr>
          <w:spacing w:val="-4"/>
        </w:rPr>
        <w:softHyphen/>
      </w:r>
      <w:r w:rsidRPr="00380FFD">
        <w:t>heten får förenas med villkor för till</w:t>
      </w:r>
      <w:r>
        <w:softHyphen/>
      </w:r>
      <w:r w:rsidRPr="00380FFD">
        <w:t xml:space="preserve">trädet </w:t>
      </w:r>
      <w:r>
        <w:t>samt med</w:t>
      </w:r>
      <w:r w:rsidRPr="00380FFD">
        <w:t xml:space="preserve"> de villkor som behövs för att uppnå icke-diskriminering och insyn.</w:t>
      </w:r>
    </w:p>
    <w:p w14:paraId="01D6C786" w14:textId="77777777" w:rsidR="00D85371" w:rsidRPr="00380FFD" w:rsidRDefault="00D85371" w:rsidP="00714025">
      <w:pPr>
        <w:pStyle w:val="Brdtextmedindrag"/>
        <w:ind w:firstLine="0"/>
      </w:pPr>
    </w:p>
    <w:p w14:paraId="27B10B4A" w14:textId="77777777" w:rsidR="00D85371" w:rsidRDefault="00D85371" w:rsidP="00714025">
      <w:pPr>
        <w:pStyle w:val="Brdtext"/>
      </w:pPr>
      <w:r>
        <w:rPr>
          <w:b/>
        </w:rPr>
        <w:t>29 §</w:t>
      </w:r>
      <w:r w:rsidRPr="00AC0994">
        <w:rPr>
          <w:bCs/>
        </w:rPr>
        <w:t>    </w:t>
      </w:r>
      <w:r w:rsidRPr="001B5601">
        <w:t xml:space="preserve">Om </w:t>
      </w:r>
      <w:r>
        <w:t xml:space="preserve">ett åläggande </w:t>
      </w:r>
      <w:r w:rsidRPr="001B5601">
        <w:t xml:space="preserve">enligt </w:t>
      </w:r>
      <w:r>
        <w:t>28 §</w:t>
      </w:r>
      <w:r w:rsidRPr="001B5601">
        <w:t xml:space="preserve"> inte bedöms tillräcklig</w:t>
      </w:r>
      <w:r>
        <w:t>t</w:t>
      </w:r>
      <w:r w:rsidRPr="001B5601">
        <w:t xml:space="preserve"> för att åtgärda om</w:t>
      </w:r>
      <w:r>
        <w:softHyphen/>
      </w:r>
      <w:r w:rsidRPr="001B5601">
        <w:t>fattande och varaktiga hinder mot anlägg</w:t>
      </w:r>
      <w:r>
        <w:t>ande</w:t>
      </w:r>
      <w:r w:rsidRPr="001B5601">
        <w:t xml:space="preserve"> av ytterligare infra</w:t>
      </w:r>
      <w:r w:rsidRPr="001B5601">
        <w:softHyphen/>
        <w:t xml:space="preserve">struktur och hindren motverkar effektiv konkurrens </w:t>
      </w:r>
      <w:r>
        <w:t xml:space="preserve">till förmån </w:t>
      </w:r>
      <w:r w:rsidRPr="001B5601">
        <w:t>för slut</w:t>
      </w:r>
      <w:r>
        <w:softHyphen/>
      </w:r>
      <w:r w:rsidRPr="001B5601">
        <w:t>använd</w:t>
      </w:r>
      <w:r w:rsidRPr="001B5601">
        <w:softHyphen/>
        <w:t>arna</w:t>
      </w:r>
      <w:r>
        <w:t>,</w:t>
      </w:r>
      <w:r w:rsidRPr="001B5601">
        <w:t xml:space="preserve"> får </w:t>
      </w:r>
      <w:r>
        <w:t>åläggandet</w:t>
      </w:r>
      <w:r w:rsidRPr="001B5601">
        <w:t xml:space="preserve"> avse även</w:t>
      </w:r>
      <w:r w:rsidRPr="00C6778F">
        <w:t xml:space="preserve"> nätdelar bortom det första utlopps- eller förgren</w:t>
      </w:r>
      <w:r w:rsidRPr="00C6778F">
        <w:softHyphen/>
        <w:t>ings</w:t>
      </w:r>
      <w:r w:rsidRPr="00D723AA">
        <w:softHyphen/>
        <w:t xml:space="preserve">stället. </w:t>
      </w:r>
      <w:r w:rsidRPr="006A301C">
        <w:t>Om det är motiverat av tekniska eller ekonomiska skäl</w:t>
      </w:r>
      <w:r>
        <w:t>,</w:t>
      </w:r>
      <w:r w:rsidRPr="006A301C">
        <w:t xml:space="preserve"> får </w:t>
      </w:r>
      <w:r>
        <w:t xml:space="preserve">åläggandet </w:t>
      </w:r>
      <w:r w:rsidRPr="006A301C">
        <w:t>avse även aktivt och virtuellt tillträde.</w:t>
      </w:r>
    </w:p>
    <w:p w14:paraId="4E0AE4C9" w14:textId="77777777" w:rsidR="00D85371" w:rsidRDefault="00D85371" w:rsidP="00714025">
      <w:pPr>
        <w:pStyle w:val="Brdtextmedindrag"/>
      </w:pPr>
      <w:r>
        <w:t xml:space="preserve">Vid bedömningen av om en sådan skyldighet ska åläggas ska särskild hänsyn tas till om </w:t>
      </w:r>
      <w:r w:rsidRPr="009C37F8">
        <w:t>operatören i</w:t>
      </w:r>
      <w:r>
        <w:t xml:space="preserve"> </w:t>
      </w:r>
      <w:r w:rsidRPr="009C37F8">
        <w:t xml:space="preserve">stället </w:t>
      </w:r>
      <w:r>
        <w:t xml:space="preserve">ger ett hållbart och liknande tillträde till ett </w:t>
      </w:r>
      <w:r w:rsidRPr="009C37F8">
        <w:t>nät med mycket hög kapacitet på rättvisa</w:t>
      </w:r>
      <w:r>
        <w:t xml:space="preserve">, </w:t>
      </w:r>
      <w:r w:rsidRPr="009C37F8">
        <w:t xml:space="preserve">icke-diskriminerande </w:t>
      </w:r>
      <w:r>
        <w:t xml:space="preserve">och rimliga </w:t>
      </w:r>
      <w:r w:rsidRPr="009C37F8">
        <w:t>villkor</w:t>
      </w:r>
      <w:r>
        <w:t>.</w:t>
      </w:r>
    </w:p>
    <w:p w14:paraId="12F7C7C4" w14:textId="77777777" w:rsidR="00D85371" w:rsidRPr="00A6293E" w:rsidRDefault="00D85371" w:rsidP="00714025">
      <w:pPr>
        <w:pStyle w:val="Brdtextmedindrag"/>
      </w:pPr>
      <w:r w:rsidRPr="00D723AA">
        <w:t xml:space="preserve">Första stycket får inte tillämpas om </w:t>
      </w:r>
      <w:r>
        <w:t xml:space="preserve">ett åläggande skulle </w:t>
      </w:r>
      <w:r w:rsidRPr="00D723AA">
        <w:t>äventyra den ekono</w:t>
      </w:r>
      <w:r>
        <w:softHyphen/>
      </w:r>
      <w:r w:rsidRPr="00D723AA">
        <w:t>miska bärkraften vid anlägg</w:t>
      </w:r>
      <w:r>
        <w:t>andet</w:t>
      </w:r>
      <w:r w:rsidRPr="00D723AA">
        <w:t xml:space="preserve"> av små lokala nät.</w:t>
      </w:r>
    </w:p>
    <w:p w14:paraId="46B76E63" w14:textId="77777777" w:rsidR="00D85371" w:rsidRPr="00D34BD7" w:rsidRDefault="00D85371" w:rsidP="00714025">
      <w:pPr>
        <w:pStyle w:val="Brdtextmedindrag"/>
        <w:ind w:firstLine="0"/>
      </w:pPr>
    </w:p>
    <w:p w14:paraId="0612B10C" w14:textId="77777777" w:rsidR="00D85371" w:rsidRDefault="00D85371" w:rsidP="00714025">
      <w:pPr>
        <w:pStyle w:val="Brdtext"/>
      </w:pPr>
      <w:r>
        <w:rPr>
          <w:b/>
        </w:rPr>
        <w:t>30 §</w:t>
      </w:r>
      <w:r w:rsidRPr="00AF5E3F">
        <w:t>    </w:t>
      </w:r>
      <w:r w:rsidRPr="00E950EF">
        <w:t>En skyldighet enligt 29 </w:t>
      </w:r>
      <w:r w:rsidRPr="00622D53">
        <w:t xml:space="preserve">§ får inte åläggas ett rent grossistföretag </w:t>
      </w:r>
      <w:r>
        <w:t>om företaget</w:t>
      </w:r>
      <w:r w:rsidRPr="00622D53">
        <w:t xml:space="preserve"> i stället ger ett hållbart och liknande tillträde till ett nät med mycket hög kapa</w:t>
      </w:r>
      <w:r w:rsidRPr="00622D53">
        <w:softHyphen/>
        <w:t>citet på rättvisa, icke-diskriminerande och</w:t>
      </w:r>
      <w:r w:rsidRPr="00FC5B5D">
        <w:t xml:space="preserve"> rimliga villkor. </w:t>
      </w:r>
      <w:r>
        <w:t>En sådan skyldighet får</w:t>
      </w:r>
      <w:r w:rsidRPr="00FC5B5D">
        <w:t xml:space="preserve"> dock </w:t>
      </w:r>
      <w:r>
        <w:t>åläggas</w:t>
      </w:r>
      <w:r w:rsidRPr="00FC5B5D">
        <w:t xml:space="preserve"> om det nät som skyldigheten avser är offentligt finans</w:t>
      </w:r>
      <w:r w:rsidRPr="00FC5B5D">
        <w:softHyphen/>
        <w:t>ier</w:t>
      </w:r>
      <w:r w:rsidRPr="00FC5B5D">
        <w:softHyphen/>
        <w:t>at.</w:t>
      </w:r>
    </w:p>
    <w:p w14:paraId="161ECE1D" w14:textId="77777777" w:rsidR="00D85371" w:rsidRPr="00A6293E" w:rsidRDefault="00D85371" w:rsidP="00714025">
      <w:pPr>
        <w:pStyle w:val="Rubrik5utannumrering"/>
        <w:rPr>
          <w:szCs w:val="20"/>
        </w:rPr>
      </w:pPr>
      <w:r w:rsidRPr="00A6293E">
        <w:rPr>
          <w:szCs w:val="20"/>
        </w:rPr>
        <w:lastRenderedPageBreak/>
        <w:t xml:space="preserve">Tillträde till </w:t>
      </w:r>
      <w:r>
        <w:rPr>
          <w:szCs w:val="20"/>
        </w:rPr>
        <w:t xml:space="preserve">fysisk </w:t>
      </w:r>
      <w:r w:rsidRPr="00A6293E">
        <w:rPr>
          <w:szCs w:val="20"/>
        </w:rPr>
        <w:t>infrastruktur för anlägg</w:t>
      </w:r>
      <w:r>
        <w:rPr>
          <w:szCs w:val="20"/>
        </w:rPr>
        <w:t>ande</w:t>
      </w:r>
      <w:r w:rsidRPr="00A6293E">
        <w:rPr>
          <w:szCs w:val="20"/>
        </w:rPr>
        <w:t xml:space="preserve"> av </w:t>
      </w:r>
      <w:r>
        <w:rPr>
          <w:szCs w:val="20"/>
        </w:rPr>
        <w:t>bredbandsnät</w:t>
      </w:r>
    </w:p>
    <w:p w14:paraId="36D5DD37" w14:textId="77777777" w:rsidR="00D85371" w:rsidRPr="00A6293E" w:rsidRDefault="00D85371" w:rsidP="00714025">
      <w:pPr>
        <w:pStyle w:val="Brdtext"/>
      </w:pPr>
      <w:r>
        <w:rPr>
          <w:b/>
        </w:rPr>
        <w:t>31 §</w:t>
      </w:r>
      <w:r w:rsidRPr="00AC0994">
        <w:rPr>
          <w:bCs/>
        </w:rPr>
        <w:t>    </w:t>
      </w:r>
      <w:r w:rsidRPr="00A6293E">
        <w:rPr>
          <w:spacing w:val="-2"/>
        </w:rPr>
        <w:t xml:space="preserve">Den som äger eller </w:t>
      </w:r>
      <w:r>
        <w:rPr>
          <w:spacing w:val="-2"/>
        </w:rPr>
        <w:t>på något annat sätt</w:t>
      </w:r>
      <w:r w:rsidRPr="00A6293E">
        <w:rPr>
          <w:spacing w:val="-2"/>
        </w:rPr>
        <w:t xml:space="preserve"> råder över fysisk infrastruktur för elektro</w:t>
      </w:r>
      <w:r w:rsidRPr="00A6293E">
        <w:rPr>
          <w:spacing w:val="-2"/>
        </w:rPr>
        <w:softHyphen/>
      </w:r>
      <w:r w:rsidRPr="00A6293E">
        <w:softHyphen/>
        <w:t xml:space="preserve">nisk kommunikation i en byggnad </w:t>
      </w:r>
      <w:r>
        <w:t>ska</w:t>
      </w:r>
      <w:r w:rsidRPr="00A6293E">
        <w:t xml:space="preserve"> uppfylla rimliga krav på tillträde till infrastrukturen för anlägg</w:t>
      </w:r>
      <w:r>
        <w:t>ande</w:t>
      </w:r>
      <w:r w:rsidRPr="00A6293E">
        <w:t xml:space="preserve"> av ett elektroniskt kom</w:t>
      </w:r>
      <w:r w:rsidRPr="00A6293E">
        <w:softHyphen/>
        <w:t>muni</w:t>
      </w:r>
      <w:r w:rsidRPr="00A6293E">
        <w:softHyphen/>
        <w:t>ka</w:t>
      </w:r>
      <w:r w:rsidRPr="00A6293E">
        <w:softHyphen/>
        <w:t xml:space="preserve">tionsnät med hög kapacitet. Tillträdet ska </w:t>
      </w:r>
      <w:r>
        <w:t>lämnas</w:t>
      </w:r>
      <w:r w:rsidRPr="00A6293E">
        <w:t xml:space="preserve"> </w:t>
      </w:r>
      <w:r w:rsidRPr="00F222E8">
        <w:t>på rättvisa och icke-</w:t>
      </w:r>
      <w:r w:rsidRPr="00F222E8">
        <w:rPr>
          <w:spacing w:val="-2"/>
        </w:rPr>
        <w:t>diskri</w:t>
      </w:r>
      <w:r w:rsidRPr="00F222E8">
        <w:rPr>
          <w:spacing w:val="-2"/>
        </w:rPr>
        <w:softHyphen/>
        <w:t xml:space="preserve">minerande villkor. Skyldigheten gäller </w:t>
      </w:r>
      <w:r>
        <w:rPr>
          <w:spacing w:val="-2"/>
        </w:rPr>
        <w:t xml:space="preserve">dock </w:t>
      </w:r>
      <w:r w:rsidRPr="00F222E8">
        <w:rPr>
          <w:spacing w:val="-2"/>
        </w:rPr>
        <w:t>endast</w:t>
      </w:r>
      <w:r w:rsidRPr="00A6293E">
        <w:rPr>
          <w:spacing w:val="-2"/>
        </w:rPr>
        <w:t xml:space="preserve"> om anlägg</w:t>
      </w:r>
      <w:r>
        <w:rPr>
          <w:spacing w:val="-2"/>
        </w:rPr>
        <w:t>ande</w:t>
      </w:r>
      <w:r w:rsidRPr="00A6293E">
        <w:rPr>
          <w:spacing w:val="-2"/>
        </w:rPr>
        <w:t xml:space="preserve"> av ytter</w:t>
      </w:r>
      <w:r w:rsidRPr="00A6293E">
        <w:rPr>
          <w:spacing w:val="-2"/>
        </w:rPr>
        <w:softHyphen/>
      </w:r>
      <w:r w:rsidRPr="00A6293E">
        <w:rPr>
          <w:spacing w:val="-2"/>
        </w:rPr>
        <w:softHyphen/>
      </w:r>
      <w:r w:rsidRPr="00A6293E">
        <w:t>ligare infra</w:t>
      </w:r>
      <w:r>
        <w:softHyphen/>
      </w:r>
      <w:r w:rsidRPr="00A6293E">
        <w:t>struktur bedöms fysiskt ogenomförbar</w:t>
      </w:r>
      <w:r>
        <w:t>t eller</w:t>
      </w:r>
      <w:r w:rsidRPr="00A6293E">
        <w:t xml:space="preserve"> olönsam</w:t>
      </w:r>
      <w:r>
        <w:t>t</w:t>
      </w:r>
      <w:r w:rsidRPr="00A6293E">
        <w:t>.</w:t>
      </w:r>
    </w:p>
    <w:p w14:paraId="4594670A" w14:textId="428FE33B" w:rsidR="00D85371" w:rsidRPr="00F92DCE" w:rsidRDefault="00D85371" w:rsidP="00714025">
      <w:pPr>
        <w:pStyle w:val="Brdtextmedindrag"/>
      </w:pPr>
      <w:r>
        <w:t>S</w:t>
      </w:r>
      <w:r w:rsidRPr="00A6293E">
        <w:t>kyldighet</w:t>
      </w:r>
      <w:r>
        <w:t>en</w:t>
      </w:r>
      <w:r w:rsidRPr="00A6293E">
        <w:t xml:space="preserve"> gäller inte om tillträde </w:t>
      </w:r>
      <w:r w:rsidRPr="00F222E8">
        <w:t xml:space="preserve">på objektiva, </w:t>
      </w:r>
      <w:r w:rsidRPr="00F222E8">
        <w:rPr>
          <w:spacing w:val="-2"/>
        </w:rPr>
        <w:t xml:space="preserve">öppet redovisade, proportionella och icke-diskriminerande villkor </w:t>
      </w:r>
      <w:r w:rsidRPr="00A6293E">
        <w:t xml:space="preserve">redan </w:t>
      </w:r>
      <w:r w:rsidRPr="0013289C">
        <w:t>ges till</w:t>
      </w:r>
      <w:r w:rsidRPr="00A6293E">
        <w:t xml:space="preserve"> ett i bygg</w:t>
      </w:r>
      <w:r w:rsidR="00E505FC">
        <w:softHyphen/>
      </w:r>
      <w:r w:rsidRPr="00A6293E">
        <w:t>naden be</w:t>
      </w:r>
      <w:r w:rsidRPr="00A6293E">
        <w:softHyphen/>
        <w:t xml:space="preserve">fintligt elektroniskt kommunikationsnät med hög kapacitet </w:t>
      </w:r>
      <w:r w:rsidRPr="00F222E8">
        <w:rPr>
          <w:spacing w:val="-2"/>
        </w:rPr>
        <w:t>och</w:t>
      </w:r>
      <w:r w:rsidRPr="00A6293E">
        <w:rPr>
          <w:spacing w:val="-2"/>
        </w:rPr>
        <w:t xml:space="preserve"> </w:t>
      </w:r>
      <w:r>
        <w:rPr>
          <w:spacing w:val="-2"/>
        </w:rPr>
        <w:t xml:space="preserve">det inte kan anses att </w:t>
      </w:r>
      <w:r w:rsidRPr="00A6293E">
        <w:rPr>
          <w:spacing w:val="-2"/>
        </w:rPr>
        <w:t>slut</w:t>
      </w:r>
      <w:r w:rsidRPr="00A6293E">
        <w:rPr>
          <w:spacing w:val="-2"/>
        </w:rPr>
        <w:softHyphen/>
      </w:r>
      <w:r w:rsidRPr="00A6293E">
        <w:t xml:space="preserve">användarna </w:t>
      </w:r>
      <w:r>
        <w:t xml:space="preserve">skulle bli </w:t>
      </w:r>
      <w:r w:rsidRPr="00A6293E">
        <w:t>gynna</w:t>
      </w:r>
      <w:r>
        <w:t>de</w:t>
      </w:r>
      <w:r w:rsidRPr="00A6293E">
        <w:t xml:space="preserve"> av ett tillträde till bygg</w:t>
      </w:r>
      <w:r w:rsidRPr="00A6293E">
        <w:softHyphen/>
        <w:t>nadens fysiska infrastruktur för elektronisk kommunikation.</w:t>
      </w:r>
    </w:p>
    <w:p w14:paraId="6941BF3A" w14:textId="77777777" w:rsidR="00D85371" w:rsidRPr="00A6293E" w:rsidRDefault="00D85371" w:rsidP="00714025">
      <w:pPr>
        <w:pStyle w:val="Rubrik5utannumrering"/>
      </w:pPr>
      <w:r w:rsidRPr="00A6293E">
        <w:t>Samlokalisering eller annat gemensamt utnyttjande</w:t>
      </w:r>
    </w:p>
    <w:p w14:paraId="1A51F0AF" w14:textId="77777777" w:rsidR="00D85371" w:rsidRDefault="00D85371" w:rsidP="00714025">
      <w:pPr>
        <w:pStyle w:val="Brdtextmedindrag"/>
        <w:ind w:firstLine="0"/>
      </w:pPr>
      <w:r>
        <w:rPr>
          <w:b/>
        </w:rPr>
        <w:t>32 §</w:t>
      </w:r>
      <w:r w:rsidRPr="00A6293E">
        <w:t>    </w:t>
      </w:r>
      <w:r w:rsidRPr="006F4EC3">
        <w:t xml:space="preserve">Regleringsmyndigheten får, även i andra </w:t>
      </w:r>
      <w:r w:rsidRPr="006F4EC3">
        <w:rPr>
          <w:spacing w:val="-2"/>
        </w:rPr>
        <w:t xml:space="preserve">fall än </w:t>
      </w:r>
      <w:r>
        <w:rPr>
          <w:spacing w:val="-2"/>
        </w:rPr>
        <w:t xml:space="preserve">som avses i </w:t>
      </w:r>
      <w:r w:rsidRPr="006F4EC3">
        <w:rPr>
          <w:spacing w:val="-2"/>
        </w:rPr>
        <w:t xml:space="preserve">16 § första stycket 6 eller 28–30 §§, </w:t>
      </w:r>
      <w:r w:rsidRPr="006F4EC3">
        <w:t>ålägga</w:t>
      </w:r>
      <w:r>
        <w:t xml:space="preserve"> e</w:t>
      </w:r>
      <w:r w:rsidRPr="00A6293E">
        <w:t xml:space="preserve">n operatör </w:t>
      </w:r>
      <w:r w:rsidRPr="00A6293E">
        <w:rPr>
          <w:spacing w:val="-2"/>
        </w:rPr>
        <w:t xml:space="preserve">att mot </w:t>
      </w:r>
      <w:r w:rsidRPr="00B50F21">
        <w:rPr>
          <w:spacing w:val="-2"/>
        </w:rPr>
        <w:t>skälig</w:t>
      </w:r>
      <w:r w:rsidRPr="004065A8">
        <w:rPr>
          <w:spacing w:val="-3"/>
        </w:rPr>
        <w:t xml:space="preserve"> ersättning </w:t>
      </w:r>
      <w:r w:rsidRPr="00A6293E">
        <w:rPr>
          <w:spacing w:val="-3"/>
        </w:rPr>
        <w:t>till</w:t>
      </w:r>
      <w:r>
        <w:rPr>
          <w:spacing w:val="-3"/>
        </w:rPr>
        <w:softHyphen/>
      </w:r>
      <w:r w:rsidRPr="00A6293E">
        <w:rPr>
          <w:spacing w:val="-3"/>
        </w:rPr>
        <w:t>han</w:t>
      </w:r>
      <w:r>
        <w:rPr>
          <w:spacing w:val="-3"/>
        </w:rPr>
        <w:softHyphen/>
      </w:r>
      <w:r w:rsidRPr="00A6293E">
        <w:rPr>
          <w:spacing w:val="-3"/>
        </w:rPr>
        <w:t>da</w:t>
      </w:r>
      <w:r>
        <w:rPr>
          <w:spacing w:val="-3"/>
        </w:rPr>
        <w:softHyphen/>
      </w:r>
      <w:r w:rsidRPr="00A6293E">
        <w:rPr>
          <w:spacing w:val="-3"/>
        </w:rPr>
        <w:t xml:space="preserve">hålla </w:t>
      </w:r>
      <w:r>
        <w:rPr>
          <w:spacing w:val="-3"/>
        </w:rPr>
        <w:t xml:space="preserve">en annan operatör, som ansöker om det, </w:t>
      </w:r>
      <w:r w:rsidRPr="00A6293E">
        <w:rPr>
          <w:spacing w:val="-3"/>
        </w:rPr>
        <w:t>samlokalisering eller andra möjlig</w:t>
      </w:r>
      <w:r w:rsidRPr="00A6293E">
        <w:rPr>
          <w:spacing w:val="-3"/>
        </w:rPr>
        <w:softHyphen/>
      </w:r>
      <w:r w:rsidRPr="00A6293E">
        <w:t>heter till gemensamt utnyttjande av egendom eller annat, om det</w:t>
      </w:r>
    </w:p>
    <w:p w14:paraId="548B3088" w14:textId="77777777" w:rsidR="00D85371" w:rsidRPr="00A6293E" w:rsidRDefault="00D85371" w:rsidP="00714025">
      <w:pPr>
        <w:pStyle w:val="Brdtextmedindrag"/>
      </w:pPr>
      <w:r w:rsidRPr="00A6293E">
        <w:t>1.</w:t>
      </w:r>
      <w:r>
        <w:t> </w:t>
      </w:r>
      <w:r w:rsidRPr="00A6293E">
        <w:t>är av betydelse för att skydda miljön eller för att uppnå mål för fysisk planering, eller</w:t>
      </w:r>
    </w:p>
    <w:p w14:paraId="7AD1ABC4" w14:textId="77777777" w:rsidR="00D85371" w:rsidRPr="00A6293E" w:rsidRDefault="00D85371" w:rsidP="00714025">
      <w:pPr>
        <w:pStyle w:val="Brdtextmedindrag"/>
      </w:pPr>
      <w:r w:rsidRPr="00A6293E">
        <w:t>2. krävs för att skydda folkhälsa eller allmän säkerhet.</w:t>
      </w:r>
    </w:p>
    <w:p w14:paraId="58B780A7" w14:textId="77777777" w:rsidR="00D85371" w:rsidRDefault="00D85371" w:rsidP="00714025">
      <w:pPr>
        <w:pStyle w:val="Brdtextmedindrag"/>
      </w:pPr>
      <w:r>
        <w:t>En sådan s</w:t>
      </w:r>
      <w:r w:rsidRPr="004E3787">
        <w:t>kyldighet får omfatta att operatören mot ersätt</w:t>
      </w:r>
      <w:r>
        <w:softHyphen/>
      </w:r>
      <w:r w:rsidRPr="004E3787">
        <w:t>ning för upp</w:t>
      </w:r>
      <w:r>
        <w:softHyphen/>
      </w:r>
      <w:r w:rsidRPr="004E3787">
        <w:t>komna kost</w:t>
      </w:r>
      <w:r>
        <w:softHyphen/>
      </w:r>
      <w:r w:rsidRPr="004E3787">
        <w:t>nader ska genomföra stagning eller påbyggnad av en mast för elektronisk kommunikation eller andra lik</w:t>
      </w:r>
      <w:r w:rsidRPr="004E3787">
        <w:softHyphen/>
        <w:t>nande åtgärder som krävs för att tillhandahållande</w:t>
      </w:r>
      <w:r>
        <w:t>t</w:t>
      </w:r>
      <w:r w:rsidRPr="004E3787">
        <w:t xml:space="preserve"> ska kunna ske. Skyldigheten får inte innebära att en befintlig mast ska bytas ut mot en ny.</w:t>
      </w:r>
    </w:p>
    <w:p w14:paraId="12CF69A7" w14:textId="77777777" w:rsidR="00D85371" w:rsidRDefault="00D85371" w:rsidP="00714025">
      <w:pPr>
        <w:pStyle w:val="Rubrik5utannumrering"/>
      </w:pPr>
      <w:r w:rsidRPr="00A6293E">
        <w:t>Tillträde till infrastruktur för mobila tjänster</w:t>
      </w:r>
    </w:p>
    <w:p w14:paraId="3A14DD1F" w14:textId="77777777" w:rsidR="00D85371" w:rsidRDefault="00D85371" w:rsidP="00714025">
      <w:pPr>
        <w:pStyle w:val="Brdtext"/>
      </w:pPr>
      <w:r>
        <w:rPr>
          <w:b/>
        </w:rPr>
        <w:t>33 §</w:t>
      </w:r>
      <w:r w:rsidRPr="00AC0994">
        <w:rPr>
          <w:bCs/>
        </w:rPr>
        <w:t>    </w:t>
      </w:r>
      <w:r w:rsidRPr="00A6293E">
        <w:t xml:space="preserve">Om det finns synnerliga skäl får </w:t>
      </w:r>
      <w:r>
        <w:t xml:space="preserve">regleringsmyndigheten ålägga en operatör som har rätt att använda radiosändare en skyldighet </w:t>
      </w:r>
      <w:r w:rsidRPr="00A6293E">
        <w:t xml:space="preserve">att </w:t>
      </w:r>
      <w:r>
        <w:t xml:space="preserve">mot skälig ersättning </w:t>
      </w:r>
      <w:r w:rsidRPr="006F4459">
        <w:t>ge</w:t>
      </w:r>
      <w:r w:rsidRPr="001C5342">
        <w:t xml:space="preserve"> tillträde till infrastruktur </w:t>
      </w:r>
      <w:r>
        <w:t xml:space="preserve">som är nödvändig </w:t>
      </w:r>
      <w:r w:rsidRPr="001C5342">
        <w:t>för tillhanda</w:t>
      </w:r>
      <w:r>
        <w:softHyphen/>
      </w:r>
      <w:r w:rsidRPr="001C5342">
        <w:t>hållande</w:t>
      </w:r>
      <w:r>
        <w:t>t</w:t>
      </w:r>
      <w:r w:rsidRPr="001C5342">
        <w:t xml:space="preserve"> av mobila elektron</w:t>
      </w:r>
      <w:r>
        <w:softHyphen/>
      </w:r>
      <w:r w:rsidRPr="001C5342">
        <w:t>iska kommunika</w:t>
      </w:r>
      <w:r w:rsidRPr="001C5342">
        <w:softHyphen/>
        <w:t>tions</w:t>
      </w:r>
      <w:r w:rsidRPr="001C5342">
        <w:softHyphen/>
        <w:t xml:space="preserve">tjänster. </w:t>
      </w:r>
      <w:r>
        <w:t>S</w:t>
      </w:r>
      <w:r w:rsidRPr="002C71C8">
        <w:t>kyldig</w:t>
      </w:r>
      <w:r w:rsidRPr="002C71C8">
        <w:softHyphen/>
        <w:t xml:space="preserve">heten </w:t>
      </w:r>
      <w:r>
        <w:t xml:space="preserve">får </w:t>
      </w:r>
      <w:r w:rsidRPr="00037BAE">
        <w:t>avse</w:t>
      </w:r>
      <w:r w:rsidRPr="002C71C8">
        <w:t xml:space="preserve"> tillträde </w:t>
      </w:r>
      <w:r>
        <w:t xml:space="preserve">även </w:t>
      </w:r>
      <w:r w:rsidRPr="002C71C8">
        <w:t>till aktiv infra</w:t>
      </w:r>
      <w:r>
        <w:softHyphen/>
      </w:r>
      <w:r w:rsidRPr="002C71C8">
        <w:t>struktur.</w:t>
      </w:r>
    </w:p>
    <w:p w14:paraId="4D73C39B" w14:textId="77777777" w:rsidR="00D85371" w:rsidRDefault="00D85371" w:rsidP="00714025">
      <w:pPr>
        <w:pStyle w:val="Brdtextmedindrag"/>
      </w:pPr>
      <w:r>
        <w:t>S</w:t>
      </w:r>
      <w:r w:rsidRPr="00A31F03">
        <w:t>kyldighet</w:t>
      </w:r>
      <w:r>
        <w:t>en</w:t>
      </w:r>
      <w:r w:rsidRPr="00A31F03">
        <w:t xml:space="preserve"> </w:t>
      </w:r>
      <w:r w:rsidRPr="008379D5">
        <w:t>får åläggas endast om tillståndet att använda radio</w:t>
      </w:r>
      <w:r>
        <w:softHyphen/>
      </w:r>
      <w:r w:rsidRPr="008379D5">
        <w:t>sändare</w:t>
      </w:r>
      <w:r>
        <w:t>, när tillståndet beviljades,</w:t>
      </w:r>
      <w:r w:rsidRPr="008379D5">
        <w:t xml:space="preserve"> förenades med ett förbehåll om att </w:t>
      </w:r>
      <w:r>
        <w:t xml:space="preserve">en sådan </w:t>
      </w:r>
      <w:r w:rsidRPr="008379D5">
        <w:t>skyldighet kan komma att åläggas.</w:t>
      </w:r>
    </w:p>
    <w:p w14:paraId="6D23E6E0" w14:textId="77777777" w:rsidR="00D85371" w:rsidRPr="004303A4" w:rsidRDefault="00D85371" w:rsidP="00714025">
      <w:pPr>
        <w:pStyle w:val="Rubrik4utannumrering"/>
        <w:tabs>
          <w:tab w:val="left" w:pos="4230"/>
        </w:tabs>
      </w:pPr>
      <w:r w:rsidRPr="004303A4">
        <w:t>Upphävande och ändring av beslut</w:t>
      </w:r>
    </w:p>
    <w:p w14:paraId="155D09DA" w14:textId="68AE155D" w:rsidR="00D85371" w:rsidRPr="000B48FE" w:rsidRDefault="00D85371" w:rsidP="00714025">
      <w:pPr>
        <w:pStyle w:val="Brdtext"/>
      </w:pPr>
      <w:r>
        <w:rPr>
          <w:b/>
        </w:rPr>
        <w:t>34 §</w:t>
      </w:r>
      <w:r w:rsidRPr="00557A07">
        <w:rPr>
          <w:bCs/>
        </w:rPr>
        <w:t>    </w:t>
      </w:r>
      <w:r>
        <w:rPr>
          <w:bCs/>
        </w:rPr>
        <w:t xml:space="preserve">Regleringsmyndigheten ska upphäva eller ändra </w:t>
      </w:r>
      <w:r>
        <w:t>s</w:t>
      </w:r>
      <w:r w:rsidRPr="000B48FE">
        <w:t>kyldigheter och villkor som har beslutats enligt detta kapitel när det är motiverat med hän</w:t>
      </w:r>
      <w:r w:rsidR="001C3907">
        <w:softHyphen/>
      </w:r>
      <w:r w:rsidRPr="000B48FE">
        <w:t>syn till syftet med beslutet.</w:t>
      </w:r>
    </w:p>
    <w:p w14:paraId="2D4FA805" w14:textId="77777777" w:rsidR="00D85371" w:rsidRPr="000B48FE" w:rsidRDefault="00D85371" w:rsidP="00714025">
      <w:pPr>
        <w:pStyle w:val="Brdtextmedindrag"/>
      </w:pPr>
      <w:r>
        <w:t>E</w:t>
      </w:r>
      <w:r w:rsidRPr="000B48FE">
        <w:t xml:space="preserve">tt beslut </w:t>
      </w:r>
      <w:r w:rsidRPr="006F4EC3">
        <w:t>om upphävande av skyldig</w:t>
      </w:r>
      <w:r w:rsidRPr="006F4EC3">
        <w:softHyphen/>
        <w:t>het</w:t>
      </w:r>
      <w:r w:rsidRPr="006F4EC3">
        <w:softHyphen/>
        <w:t>er som fattas efter en marknads</w:t>
      </w:r>
      <w:r w:rsidRPr="006F4EC3">
        <w:softHyphen/>
        <w:t>analys enligt 5 § andra stycket får förenas</w:t>
      </w:r>
      <w:r>
        <w:t xml:space="preserve"> </w:t>
      </w:r>
      <w:r w:rsidRPr="000B48FE">
        <w:t>med villkor för en övergångs</w:t>
      </w:r>
      <w:r>
        <w:softHyphen/>
      </w:r>
      <w:r w:rsidRPr="000B48FE">
        <w:t>period.</w:t>
      </w:r>
    </w:p>
    <w:p w14:paraId="63ED87A7" w14:textId="77777777" w:rsidR="00D85371" w:rsidRDefault="00D85371" w:rsidP="00714025">
      <w:pPr>
        <w:pStyle w:val="Brdtextmedindrag"/>
        <w:rPr>
          <w:b/>
        </w:rPr>
      </w:pPr>
      <w:r w:rsidRPr="000B48FE">
        <w:t>Tidpunkten för upphävande eller ändring av en skyldighet ska bestäm</w:t>
      </w:r>
      <w:r>
        <w:softHyphen/>
      </w:r>
      <w:r w:rsidRPr="000B48FE">
        <w:t>mas med hänsyn till be</w:t>
      </w:r>
      <w:r w:rsidRPr="000B48FE">
        <w:softHyphen/>
        <w:t>rörda parters intressen.</w:t>
      </w:r>
    </w:p>
    <w:p w14:paraId="2A7A0895" w14:textId="77777777" w:rsidR="00D85371" w:rsidRPr="00A6293E" w:rsidRDefault="00D85371" w:rsidP="00714025">
      <w:pPr>
        <w:pStyle w:val="Rubrik4utannumrering"/>
      </w:pPr>
      <w:r w:rsidRPr="00A6293E">
        <w:lastRenderedPageBreak/>
        <w:t>Skadestånd</w:t>
      </w:r>
    </w:p>
    <w:p w14:paraId="26A7F9B9" w14:textId="77777777" w:rsidR="00D85371" w:rsidRPr="00A6293E" w:rsidRDefault="00D85371" w:rsidP="00714025">
      <w:pPr>
        <w:pStyle w:val="Brdtext"/>
      </w:pPr>
      <w:r>
        <w:rPr>
          <w:b/>
        </w:rPr>
        <w:t>35 §</w:t>
      </w:r>
      <w:r w:rsidRPr="00A6293E">
        <w:t>    </w:t>
      </w:r>
      <w:r w:rsidRPr="00A6293E">
        <w:rPr>
          <w:spacing w:val="-2"/>
        </w:rPr>
        <w:t>Om e</w:t>
      </w:r>
      <w:r>
        <w:rPr>
          <w:spacing w:val="-2"/>
        </w:rPr>
        <w:t>n</w:t>
      </w:r>
      <w:r w:rsidRPr="00A6293E">
        <w:rPr>
          <w:spacing w:val="-2"/>
        </w:rPr>
        <w:t xml:space="preserve"> </w:t>
      </w:r>
      <w:r>
        <w:rPr>
          <w:spacing w:val="-2"/>
        </w:rPr>
        <w:t>operatör</w:t>
      </w:r>
      <w:r w:rsidRPr="00A6293E">
        <w:rPr>
          <w:spacing w:val="-2"/>
        </w:rPr>
        <w:t xml:space="preserve"> </w:t>
      </w:r>
      <w:r>
        <w:t>som är ett företag med betydande inflytande på en marknad</w:t>
      </w:r>
      <w:r w:rsidRPr="00A6293E">
        <w:rPr>
          <w:spacing w:val="-2"/>
        </w:rPr>
        <w:t xml:space="preserve"> </w:t>
      </w:r>
      <w:r w:rsidRPr="00A6293E">
        <w:t xml:space="preserve">uppsåtligen eller av oaktsamhet </w:t>
      </w:r>
      <w:r w:rsidRPr="0018116D">
        <w:t>vidtar en åtgärd som strider mot en skyldighet som har be</w:t>
      </w:r>
      <w:r w:rsidRPr="0018116D">
        <w:softHyphen/>
        <w:t>slutats med stöd av 8 §, ska</w:t>
      </w:r>
      <w:r w:rsidRPr="00A6293E">
        <w:t xml:space="preserve"> </w:t>
      </w:r>
      <w:r>
        <w:t>operatören</w:t>
      </w:r>
      <w:r w:rsidRPr="00A6293E">
        <w:t xml:space="preserve"> ersätta den skada som uppkommer</w:t>
      </w:r>
      <w:r>
        <w:t xml:space="preserve"> genom åtgärden</w:t>
      </w:r>
      <w:r w:rsidRPr="00A6293E">
        <w:t xml:space="preserve">. Detsamma gäller </w:t>
      </w:r>
      <w:r>
        <w:t xml:space="preserve">för </w:t>
      </w:r>
      <w:r w:rsidRPr="00A6293E">
        <w:t>den som upp</w:t>
      </w:r>
      <w:r>
        <w:softHyphen/>
      </w:r>
      <w:r w:rsidRPr="00A6293E">
        <w:t>såtligen eller av oaktsam</w:t>
      </w:r>
      <w:r>
        <w:softHyphen/>
      </w:r>
      <w:r w:rsidRPr="00A6293E">
        <w:t xml:space="preserve">het </w:t>
      </w:r>
      <w:r>
        <w:t xml:space="preserve">inte </w:t>
      </w:r>
      <w:r w:rsidRPr="00A6293E">
        <w:t>vidta</w:t>
      </w:r>
      <w:r>
        <w:t>r</w:t>
      </w:r>
      <w:r w:rsidRPr="00A6293E">
        <w:t xml:space="preserve"> en åtgärd som är nödvän</w:t>
      </w:r>
      <w:r>
        <w:softHyphen/>
      </w:r>
      <w:r w:rsidRPr="00A6293E">
        <w:t>dig för att följa en sådan skyldighet.</w:t>
      </w:r>
    </w:p>
    <w:p w14:paraId="1523ED86" w14:textId="77777777" w:rsidR="00D85371" w:rsidRDefault="00D85371" w:rsidP="00714025">
      <w:pPr>
        <w:pStyle w:val="Brdtextmedindrag"/>
      </w:pPr>
      <w:r w:rsidRPr="00A6293E">
        <w:t>Rätten till sådan ersättning faller bort om talan inte väcks inom tio år från det att skadan uppkom.</w:t>
      </w:r>
    </w:p>
    <w:p w14:paraId="1E5BF3D1" w14:textId="77777777" w:rsidR="00D85371" w:rsidRPr="00B114F8" w:rsidRDefault="00D85371" w:rsidP="00714025">
      <w:pPr>
        <w:pStyle w:val="Rubrik4utannumrering"/>
      </w:pPr>
      <w:r>
        <w:t xml:space="preserve">Samråd inför </w:t>
      </w:r>
      <w:r w:rsidRPr="00B114F8">
        <w:t>beslut</w:t>
      </w:r>
    </w:p>
    <w:p w14:paraId="48A54D00" w14:textId="77777777" w:rsidR="00D85371" w:rsidRPr="00542077" w:rsidRDefault="00D85371" w:rsidP="00714025">
      <w:pPr>
        <w:pStyle w:val="Rubrik5utannumrering"/>
        <w:spacing w:before="0"/>
      </w:pPr>
      <w:r>
        <w:t>Samråd med berörda parter</w:t>
      </w:r>
    </w:p>
    <w:p w14:paraId="0887DC0F" w14:textId="77777777" w:rsidR="00D85371" w:rsidRPr="00D118D1" w:rsidRDefault="00D85371" w:rsidP="00714025">
      <w:pPr>
        <w:pStyle w:val="Brdtext"/>
        <w:rPr>
          <w:rFonts w:eastAsiaTheme="majorEastAsia" w:cstheme="majorBidi"/>
          <w:bCs/>
          <w:iCs/>
        </w:rPr>
      </w:pPr>
      <w:r w:rsidRPr="00D118D1" w:rsidDel="00406592">
        <w:rPr>
          <w:rFonts w:eastAsiaTheme="majorEastAsia" w:cstheme="majorBidi"/>
          <w:b/>
          <w:bCs/>
          <w:iCs/>
        </w:rPr>
        <w:t>3</w:t>
      </w:r>
      <w:r>
        <w:rPr>
          <w:rFonts w:eastAsiaTheme="majorEastAsia" w:cstheme="majorBidi"/>
          <w:b/>
          <w:bCs/>
          <w:iCs/>
        </w:rPr>
        <w:t>6</w:t>
      </w:r>
      <w:r w:rsidRPr="00D118D1" w:rsidDel="00406592">
        <w:rPr>
          <w:rFonts w:eastAsiaTheme="majorEastAsia" w:cstheme="majorBidi"/>
          <w:b/>
          <w:bCs/>
          <w:iCs/>
        </w:rPr>
        <w:t> §</w:t>
      </w:r>
      <w:r w:rsidRPr="00D118D1" w:rsidDel="00406592">
        <w:rPr>
          <w:rFonts w:eastAsiaTheme="majorEastAsia" w:cstheme="majorBidi"/>
          <w:bCs/>
          <w:iCs/>
        </w:rPr>
        <w:t>    </w:t>
      </w:r>
      <w:r w:rsidRPr="00CE29F6">
        <w:rPr>
          <w:rFonts w:eastAsiaTheme="majorEastAsia" w:cstheme="majorBidi"/>
          <w:bCs/>
          <w:iCs/>
          <w:spacing w:val="-3"/>
        </w:rPr>
        <w:t xml:space="preserve">När regleringsmyndigheten </w:t>
      </w:r>
      <w:r w:rsidRPr="00CE29F6" w:rsidDel="00406592">
        <w:rPr>
          <w:rFonts w:eastAsiaTheme="majorEastAsia" w:cstheme="majorBidi"/>
          <w:bCs/>
          <w:iCs/>
          <w:spacing w:val="-3"/>
        </w:rPr>
        <w:t xml:space="preserve">avser att fatta ett beslut enligt </w:t>
      </w:r>
      <w:r w:rsidRPr="00CE29F6" w:rsidDel="00406592">
        <w:rPr>
          <w:rFonts w:eastAsiaTheme="majorEastAsia" w:cstheme="majorBidi"/>
          <w:spacing w:val="-3"/>
        </w:rPr>
        <w:t>3</w:t>
      </w:r>
      <w:r w:rsidRPr="00CE29F6">
        <w:rPr>
          <w:rFonts w:eastAsiaTheme="majorEastAsia" w:cstheme="majorBidi"/>
          <w:spacing w:val="-3"/>
        </w:rPr>
        <w:t xml:space="preserve"> eller </w:t>
      </w:r>
      <w:r w:rsidRPr="00CE29F6" w:rsidDel="00406592">
        <w:rPr>
          <w:rFonts w:eastAsiaTheme="majorEastAsia" w:cstheme="majorBidi"/>
          <w:spacing w:val="-3"/>
        </w:rPr>
        <w:t>4</w:t>
      </w:r>
      <w:r w:rsidRPr="00CE29F6">
        <w:rPr>
          <w:rFonts w:eastAsiaTheme="majorEastAsia" w:cstheme="majorBidi"/>
          <w:spacing w:val="-3"/>
        </w:rPr>
        <w:t> §,</w:t>
      </w:r>
      <w:r w:rsidRPr="009B7324">
        <w:rPr>
          <w:rFonts w:eastAsiaTheme="majorEastAsia" w:cstheme="majorBidi"/>
        </w:rPr>
        <w:t xml:space="preserve"> 5 § andra stycket</w:t>
      </w:r>
      <w:r>
        <w:rPr>
          <w:rFonts w:eastAsiaTheme="majorEastAsia" w:cstheme="majorBidi"/>
        </w:rPr>
        <w:t xml:space="preserve">, </w:t>
      </w:r>
      <w:r w:rsidRPr="009B7324">
        <w:rPr>
          <w:rFonts w:eastAsiaTheme="majorEastAsia" w:cstheme="majorBidi"/>
        </w:rPr>
        <w:t>8</w:t>
      </w:r>
      <w:r>
        <w:rPr>
          <w:rFonts w:eastAsiaTheme="majorEastAsia" w:cstheme="majorBidi"/>
        </w:rPr>
        <w:t> §, 22 § första stycket eller</w:t>
      </w:r>
      <w:r w:rsidRPr="009B7324" w:rsidDel="00406592">
        <w:rPr>
          <w:rFonts w:eastAsiaTheme="majorEastAsia" w:cstheme="majorBidi"/>
        </w:rPr>
        <w:t xml:space="preserve"> </w:t>
      </w:r>
      <w:r w:rsidRPr="009B7324">
        <w:rPr>
          <w:rFonts w:eastAsiaTheme="majorEastAsia" w:cstheme="majorBidi"/>
        </w:rPr>
        <w:t>28</w:t>
      </w:r>
      <w:r w:rsidRPr="009B7324" w:rsidDel="00406592">
        <w:rPr>
          <w:rFonts w:eastAsiaTheme="majorEastAsia" w:cstheme="majorBidi"/>
        </w:rPr>
        <w:t xml:space="preserve">, </w:t>
      </w:r>
      <w:r w:rsidRPr="009B7324">
        <w:rPr>
          <w:rFonts w:eastAsiaTheme="majorEastAsia" w:cstheme="majorBidi"/>
        </w:rPr>
        <w:t xml:space="preserve">29, 32, 33 eller </w:t>
      </w:r>
      <w:r w:rsidRPr="009B7324" w:rsidDel="00406592">
        <w:rPr>
          <w:rFonts w:eastAsiaTheme="majorEastAsia" w:cstheme="majorBidi"/>
        </w:rPr>
        <w:t>34</w:t>
      </w:r>
      <w:r w:rsidRPr="009B7324">
        <w:rPr>
          <w:rFonts w:eastAsiaTheme="majorEastAsia" w:cstheme="majorBidi"/>
        </w:rPr>
        <w:t> </w:t>
      </w:r>
      <w:r w:rsidRPr="009B7324" w:rsidDel="00406592">
        <w:rPr>
          <w:rFonts w:eastAsiaTheme="majorEastAsia" w:cstheme="majorBidi"/>
        </w:rPr>
        <w:t>§</w:t>
      </w:r>
      <w:r w:rsidRPr="009B7324">
        <w:rPr>
          <w:rFonts w:eastAsiaTheme="majorEastAsia" w:cstheme="majorBidi"/>
          <w:bCs/>
          <w:iCs/>
        </w:rPr>
        <w:t xml:space="preserve"> </w:t>
      </w:r>
      <w:r w:rsidRPr="009B7324" w:rsidDel="00406592">
        <w:rPr>
          <w:rFonts w:eastAsiaTheme="majorEastAsia" w:cstheme="majorBidi"/>
          <w:bCs/>
          <w:iCs/>
        </w:rPr>
        <w:t xml:space="preserve">ska </w:t>
      </w:r>
      <w:r w:rsidRPr="009B7324">
        <w:rPr>
          <w:rFonts w:eastAsiaTheme="majorEastAsia" w:cstheme="majorBidi"/>
          <w:bCs/>
          <w:iCs/>
        </w:rPr>
        <w:t>myndigheten</w:t>
      </w:r>
      <w:r w:rsidRPr="00D118D1" w:rsidDel="00406592">
        <w:rPr>
          <w:rFonts w:eastAsiaTheme="majorEastAsia" w:cstheme="majorBidi"/>
          <w:bCs/>
          <w:iCs/>
        </w:rPr>
        <w:t xml:space="preserve"> upprätta ett förslag och ge berörda parter </w:t>
      </w:r>
      <w:r>
        <w:rPr>
          <w:rFonts w:eastAsiaTheme="majorEastAsia" w:cstheme="majorBidi"/>
          <w:bCs/>
          <w:iCs/>
        </w:rPr>
        <w:t xml:space="preserve">skälig tid </w:t>
      </w:r>
      <w:r w:rsidRPr="00D118D1" w:rsidDel="00406592">
        <w:rPr>
          <w:rFonts w:eastAsiaTheme="majorEastAsia" w:cstheme="majorBidi"/>
          <w:bCs/>
          <w:iCs/>
        </w:rPr>
        <w:t>att yttra sig över förslaget</w:t>
      </w:r>
      <w:r>
        <w:rPr>
          <w:rFonts w:eastAsiaTheme="majorEastAsia" w:cstheme="majorBidi"/>
          <w:bCs/>
          <w:iCs/>
        </w:rPr>
        <w:t xml:space="preserve">. Tiden ska uppgå till </w:t>
      </w:r>
      <w:r w:rsidRPr="00D118D1" w:rsidDel="00406592">
        <w:rPr>
          <w:rFonts w:eastAsiaTheme="majorEastAsia" w:cstheme="majorBidi"/>
          <w:bCs/>
          <w:iCs/>
        </w:rPr>
        <w:t>minst 30 dagar om det inte finns särskilda skäl mot det. Det</w:t>
      </w:r>
      <w:r>
        <w:rPr>
          <w:rFonts w:eastAsiaTheme="majorEastAsia" w:cstheme="majorBidi"/>
          <w:bCs/>
          <w:iCs/>
        </w:rPr>
        <w:softHyphen/>
      </w:r>
      <w:r w:rsidRPr="00D118D1" w:rsidDel="00406592">
        <w:rPr>
          <w:rFonts w:eastAsiaTheme="majorEastAsia" w:cstheme="majorBidi"/>
          <w:bCs/>
          <w:iCs/>
        </w:rPr>
        <w:t xml:space="preserve">samma ska gälla </w:t>
      </w:r>
      <w:r>
        <w:rPr>
          <w:rFonts w:eastAsiaTheme="majorEastAsia" w:cstheme="majorBidi"/>
          <w:bCs/>
          <w:iCs/>
        </w:rPr>
        <w:t>in</w:t>
      </w:r>
      <w:r w:rsidRPr="00D118D1" w:rsidDel="00406592">
        <w:rPr>
          <w:rFonts w:eastAsiaTheme="majorEastAsia" w:cstheme="majorBidi"/>
          <w:bCs/>
          <w:iCs/>
        </w:rPr>
        <w:t xml:space="preserve">för beslut om att fastställa en </w:t>
      </w:r>
      <w:r w:rsidRPr="009B7324" w:rsidDel="00406592">
        <w:rPr>
          <w:rFonts w:eastAsiaTheme="majorEastAsia" w:cstheme="majorBidi"/>
          <w:bCs/>
          <w:iCs/>
        </w:rPr>
        <w:t>marknad enligt 5</w:t>
      </w:r>
      <w:r w:rsidRPr="009B7324">
        <w:rPr>
          <w:rFonts w:eastAsiaTheme="majorEastAsia" w:cstheme="majorBidi"/>
          <w:bCs/>
          <w:iCs/>
        </w:rPr>
        <w:t> </w:t>
      </w:r>
      <w:r w:rsidRPr="009B7324" w:rsidDel="00406592">
        <w:rPr>
          <w:rFonts w:eastAsiaTheme="majorEastAsia" w:cstheme="majorBidi"/>
          <w:bCs/>
          <w:iCs/>
        </w:rPr>
        <w:t xml:space="preserve">§ </w:t>
      </w:r>
      <w:r w:rsidRPr="009B7324">
        <w:rPr>
          <w:rFonts w:eastAsiaTheme="majorEastAsia" w:cstheme="majorBidi"/>
          <w:bCs/>
          <w:iCs/>
        </w:rPr>
        <w:t>första</w:t>
      </w:r>
      <w:r>
        <w:rPr>
          <w:rFonts w:eastAsiaTheme="majorEastAsia" w:cstheme="majorBidi"/>
          <w:bCs/>
          <w:iCs/>
        </w:rPr>
        <w:t xml:space="preserve"> stycket </w:t>
      </w:r>
      <w:r w:rsidRPr="00D118D1" w:rsidDel="00406592">
        <w:rPr>
          <w:rFonts w:eastAsiaTheme="majorEastAsia" w:cstheme="majorBidi"/>
          <w:bCs/>
          <w:iCs/>
        </w:rPr>
        <w:t xml:space="preserve">som </w:t>
      </w:r>
      <w:r>
        <w:rPr>
          <w:rFonts w:eastAsiaTheme="majorEastAsia" w:cstheme="majorBidi"/>
          <w:bCs/>
          <w:iCs/>
        </w:rPr>
        <w:t>avviker</w:t>
      </w:r>
      <w:r w:rsidRPr="00D118D1" w:rsidDel="00406592">
        <w:rPr>
          <w:rFonts w:eastAsiaTheme="majorEastAsia" w:cstheme="majorBidi"/>
          <w:bCs/>
          <w:iCs/>
        </w:rPr>
        <w:t xml:space="preserve"> från de </w:t>
      </w:r>
      <w:r>
        <w:rPr>
          <w:rFonts w:eastAsiaTheme="majorEastAsia" w:cstheme="majorBidi"/>
          <w:bCs/>
          <w:iCs/>
        </w:rPr>
        <w:t>marknader</w:t>
      </w:r>
      <w:r w:rsidRPr="00D118D1" w:rsidDel="00406592">
        <w:rPr>
          <w:rFonts w:eastAsiaTheme="majorEastAsia" w:cstheme="majorBidi"/>
          <w:bCs/>
          <w:iCs/>
        </w:rPr>
        <w:t xml:space="preserve"> som framgår av Europeiska kom</w:t>
      </w:r>
      <w:r>
        <w:rPr>
          <w:rFonts w:eastAsiaTheme="majorEastAsia" w:cstheme="majorBidi"/>
          <w:bCs/>
          <w:iCs/>
        </w:rPr>
        <w:softHyphen/>
      </w:r>
      <w:r w:rsidRPr="00D118D1" w:rsidDel="00406592">
        <w:rPr>
          <w:rFonts w:eastAsiaTheme="majorEastAsia" w:cstheme="majorBidi"/>
          <w:bCs/>
          <w:iCs/>
        </w:rPr>
        <w:t>mis</w:t>
      </w:r>
      <w:r>
        <w:rPr>
          <w:rFonts w:eastAsiaTheme="majorEastAsia" w:cstheme="majorBidi"/>
          <w:bCs/>
          <w:iCs/>
        </w:rPr>
        <w:softHyphen/>
      </w:r>
      <w:r w:rsidRPr="00D118D1" w:rsidDel="00406592">
        <w:rPr>
          <w:rFonts w:eastAsiaTheme="majorEastAsia" w:cstheme="majorBidi"/>
          <w:bCs/>
          <w:iCs/>
        </w:rPr>
        <w:t>sion</w:t>
      </w:r>
      <w:r>
        <w:rPr>
          <w:rFonts w:eastAsiaTheme="majorEastAsia" w:cstheme="majorBidi"/>
          <w:bCs/>
          <w:iCs/>
        </w:rPr>
        <w:softHyphen/>
      </w:r>
      <w:r w:rsidRPr="00D118D1" w:rsidDel="00406592">
        <w:rPr>
          <w:rFonts w:eastAsiaTheme="majorEastAsia" w:cstheme="majorBidi"/>
          <w:bCs/>
          <w:iCs/>
        </w:rPr>
        <w:t>ens rekom</w:t>
      </w:r>
      <w:r>
        <w:rPr>
          <w:rFonts w:eastAsiaTheme="majorEastAsia" w:cstheme="majorBidi"/>
          <w:bCs/>
          <w:iCs/>
        </w:rPr>
        <w:softHyphen/>
      </w:r>
      <w:r w:rsidRPr="00D118D1" w:rsidDel="00406592">
        <w:rPr>
          <w:rFonts w:eastAsiaTheme="majorEastAsia" w:cstheme="majorBidi"/>
          <w:bCs/>
          <w:iCs/>
        </w:rPr>
        <w:t>mendation</w:t>
      </w:r>
      <w:r>
        <w:rPr>
          <w:rFonts w:eastAsiaTheme="majorEastAsia" w:cstheme="majorBidi"/>
          <w:bCs/>
          <w:iCs/>
        </w:rPr>
        <w:t xml:space="preserve"> om relevanta produkt- och tjänstemarknader</w:t>
      </w:r>
      <w:r w:rsidRPr="00D118D1" w:rsidDel="00406592">
        <w:rPr>
          <w:rFonts w:eastAsiaTheme="majorEastAsia" w:cstheme="majorBidi"/>
          <w:bCs/>
          <w:iCs/>
        </w:rPr>
        <w:t>.</w:t>
      </w:r>
    </w:p>
    <w:p w14:paraId="5F11E3DE" w14:textId="77777777" w:rsidR="00D85371" w:rsidRPr="0075507A" w:rsidRDefault="00D85371" w:rsidP="00714025">
      <w:pPr>
        <w:pStyle w:val="Brdtextmedindrag"/>
        <w:rPr>
          <w:rFonts w:eastAsiaTheme="minorHAnsi" w:cstheme="minorBidi"/>
        </w:rPr>
      </w:pPr>
      <w:r>
        <w:t xml:space="preserve">Första stycket gäller inte när en tvist har hänskjutits till prövning enligt </w:t>
      </w:r>
      <w:r w:rsidRPr="00A71D2E">
        <w:t>11 kap. 1</w:t>
      </w:r>
      <w:r>
        <w:t>4</w:t>
      </w:r>
      <w:r w:rsidRPr="00A71D2E">
        <w:t> §.</w:t>
      </w:r>
    </w:p>
    <w:p w14:paraId="4C5FB33C" w14:textId="77777777" w:rsidR="00D85371" w:rsidRPr="0075507A" w:rsidDel="00406592" w:rsidRDefault="00D85371" w:rsidP="00714025">
      <w:pPr>
        <w:pStyle w:val="Brdtextmedindrag"/>
        <w:ind w:firstLine="0"/>
        <w:rPr>
          <w:rFonts w:eastAsiaTheme="minorHAnsi" w:cstheme="minorBidi"/>
        </w:rPr>
      </w:pPr>
    </w:p>
    <w:p w14:paraId="0E6BDABE" w14:textId="77777777" w:rsidR="00D85371" w:rsidRPr="00520DD7" w:rsidRDefault="00D85371" w:rsidP="00714025">
      <w:pPr>
        <w:pStyle w:val="Brdtext"/>
        <w:rPr>
          <w:rFonts w:eastAsiaTheme="majorEastAsia" w:cstheme="majorBidi"/>
        </w:rPr>
      </w:pPr>
      <w:r w:rsidRPr="00D118D1">
        <w:rPr>
          <w:rFonts w:eastAsiaTheme="majorEastAsia" w:cstheme="majorBidi"/>
          <w:b/>
          <w:bCs/>
          <w:iCs/>
        </w:rPr>
        <w:t>3</w:t>
      </w:r>
      <w:r>
        <w:rPr>
          <w:rFonts w:eastAsiaTheme="majorEastAsia" w:cstheme="majorBidi"/>
          <w:b/>
          <w:bCs/>
          <w:iCs/>
        </w:rPr>
        <w:t>7</w:t>
      </w:r>
      <w:r w:rsidRPr="00D118D1">
        <w:rPr>
          <w:rFonts w:eastAsiaTheme="majorEastAsia" w:cstheme="majorBidi"/>
          <w:b/>
          <w:bCs/>
          <w:iCs/>
        </w:rPr>
        <w:t> §</w:t>
      </w:r>
      <w:r w:rsidRPr="00D118D1">
        <w:rPr>
          <w:rFonts w:eastAsiaTheme="majorEastAsia" w:cstheme="majorBidi"/>
          <w:bCs/>
          <w:iCs/>
        </w:rPr>
        <w:t>    </w:t>
      </w:r>
      <w:r>
        <w:rPr>
          <w:rFonts w:eastAsiaTheme="majorEastAsia" w:cstheme="majorBidi"/>
          <w:bCs/>
          <w:iCs/>
        </w:rPr>
        <w:t xml:space="preserve">Regleringsmyndigheten </w:t>
      </w:r>
      <w:r w:rsidRPr="00D118D1">
        <w:rPr>
          <w:rFonts w:eastAsiaTheme="majorEastAsia" w:cstheme="majorBidi"/>
          <w:bCs/>
          <w:iCs/>
        </w:rPr>
        <w:t xml:space="preserve">ska i ett ärende </w:t>
      </w:r>
      <w:r w:rsidRPr="0054778B">
        <w:rPr>
          <w:rFonts w:eastAsiaTheme="majorEastAsia" w:cstheme="majorBidi"/>
          <w:bCs/>
          <w:iCs/>
        </w:rPr>
        <w:t>enligt 22 § ge</w:t>
      </w:r>
      <w:r w:rsidRPr="00D118D1">
        <w:rPr>
          <w:rFonts w:eastAsiaTheme="majorEastAsia" w:cstheme="majorBidi"/>
          <w:bCs/>
          <w:iCs/>
        </w:rPr>
        <w:t xml:space="preserve"> berörda parter </w:t>
      </w:r>
      <w:r>
        <w:rPr>
          <w:rFonts w:eastAsiaTheme="majorEastAsia" w:cstheme="majorBidi"/>
          <w:bCs/>
          <w:iCs/>
        </w:rPr>
        <w:t>skälig tid</w:t>
      </w:r>
      <w:r w:rsidRPr="00D118D1">
        <w:rPr>
          <w:rFonts w:eastAsiaTheme="majorEastAsia" w:cstheme="majorBidi"/>
          <w:bCs/>
          <w:iCs/>
        </w:rPr>
        <w:t xml:space="preserve"> att yttra sig över det erbjudna åtagandet</w:t>
      </w:r>
      <w:r>
        <w:rPr>
          <w:rFonts w:eastAsiaTheme="majorEastAsia" w:cstheme="majorBidi"/>
          <w:bCs/>
          <w:iCs/>
        </w:rPr>
        <w:t>.</w:t>
      </w:r>
      <w:r w:rsidRPr="00D118D1">
        <w:rPr>
          <w:rFonts w:eastAsiaTheme="majorEastAsia" w:cstheme="majorBidi"/>
          <w:bCs/>
          <w:iCs/>
        </w:rPr>
        <w:t xml:space="preserve"> </w:t>
      </w:r>
      <w:r>
        <w:rPr>
          <w:rFonts w:eastAsiaTheme="majorEastAsia" w:cstheme="majorBidi"/>
          <w:bCs/>
          <w:iCs/>
        </w:rPr>
        <w:t>Tiden ska uppgå till</w:t>
      </w:r>
      <w:r w:rsidRPr="00D118D1">
        <w:rPr>
          <w:rFonts w:eastAsiaTheme="majorEastAsia" w:cstheme="majorBidi"/>
          <w:bCs/>
          <w:iCs/>
        </w:rPr>
        <w:t xml:space="preserve"> minst 30 dagar om det inte finns särskilda skäl mot det. </w:t>
      </w:r>
      <w:r>
        <w:rPr>
          <w:rFonts w:eastAsiaTheme="majorEastAsia" w:cstheme="majorBidi"/>
          <w:bCs/>
          <w:iCs/>
        </w:rPr>
        <w:t xml:space="preserve">Parterna behöver dock inte ges tillfälle att yttra sig </w:t>
      </w:r>
      <w:r w:rsidRPr="00D118D1">
        <w:t>om det är uppenbart att åtagandet inte uppfyller relevanta krav.</w:t>
      </w:r>
    </w:p>
    <w:p w14:paraId="5AB36B9C" w14:textId="77777777" w:rsidR="00D85371" w:rsidRPr="00542077" w:rsidRDefault="00D85371" w:rsidP="00714025">
      <w:pPr>
        <w:pStyle w:val="Rubrik5utannumrering"/>
      </w:pPr>
      <w:r w:rsidRPr="00457CA1">
        <w:t>Samråd</w:t>
      </w:r>
      <w:r>
        <w:t xml:space="preserve"> inom Europeiska unionen</w:t>
      </w:r>
    </w:p>
    <w:p w14:paraId="30342F8B" w14:textId="77777777" w:rsidR="00D85371" w:rsidRPr="00D118D1" w:rsidRDefault="00D85371" w:rsidP="00714025">
      <w:pPr>
        <w:pStyle w:val="Brdtext"/>
      </w:pPr>
      <w:r w:rsidRPr="00D118D1">
        <w:rPr>
          <w:rFonts w:eastAsiaTheme="majorEastAsia" w:cstheme="majorBidi"/>
          <w:b/>
          <w:bCs/>
          <w:iCs/>
        </w:rPr>
        <w:t>3</w:t>
      </w:r>
      <w:r>
        <w:rPr>
          <w:rFonts w:eastAsiaTheme="majorEastAsia" w:cstheme="majorBidi"/>
          <w:b/>
          <w:bCs/>
          <w:iCs/>
        </w:rPr>
        <w:t>8</w:t>
      </w:r>
      <w:r w:rsidRPr="00D118D1">
        <w:rPr>
          <w:rFonts w:eastAsiaTheme="majorEastAsia" w:cstheme="majorBidi"/>
          <w:b/>
          <w:bCs/>
          <w:iCs/>
        </w:rPr>
        <w:t> §</w:t>
      </w:r>
      <w:r w:rsidRPr="00D118D1">
        <w:rPr>
          <w:rFonts w:eastAsiaTheme="majorEastAsia" w:cstheme="majorBidi"/>
          <w:bCs/>
          <w:iCs/>
        </w:rPr>
        <w:t xml:space="preserve">    Om ett beslut </w:t>
      </w:r>
      <w:r w:rsidRPr="00B03336">
        <w:rPr>
          <w:rFonts w:eastAsiaTheme="majorEastAsia" w:cstheme="majorBidi"/>
          <w:bCs/>
          <w:iCs/>
        </w:rPr>
        <w:t xml:space="preserve">enligt </w:t>
      </w:r>
      <w:r w:rsidRPr="00B03336">
        <w:rPr>
          <w:rFonts w:eastAsiaTheme="majorEastAsia" w:cstheme="majorBidi"/>
        </w:rPr>
        <w:t>3</w:t>
      </w:r>
      <w:r>
        <w:rPr>
          <w:rFonts w:eastAsiaTheme="majorEastAsia" w:cstheme="majorBidi"/>
        </w:rPr>
        <w:t xml:space="preserve">, 4, </w:t>
      </w:r>
      <w:r w:rsidRPr="00B03336">
        <w:rPr>
          <w:rFonts w:eastAsiaTheme="majorEastAsia" w:cstheme="majorBidi"/>
        </w:rPr>
        <w:t>5</w:t>
      </w:r>
      <w:r>
        <w:rPr>
          <w:rFonts w:eastAsiaTheme="majorEastAsia" w:cstheme="majorBidi"/>
        </w:rPr>
        <w:t xml:space="preserve"> eller </w:t>
      </w:r>
      <w:r w:rsidRPr="00B03336">
        <w:rPr>
          <w:rFonts w:eastAsiaTheme="majorEastAsia" w:cstheme="majorBidi"/>
        </w:rPr>
        <w:t>8</w:t>
      </w:r>
      <w:r>
        <w:rPr>
          <w:rFonts w:eastAsiaTheme="majorEastAsia" w:cstheme="majorBidi"/>
        </w:rPr>
        <w:t xml:space="preserve"> §, 22 § första stycket eller </w:t>
      </w:r>
      <w:r w:rsidRPr="00B03336">
        <w:rPr>
          <w:rFonts w:eastAsiaTheme="majorEastAsia" w:cstheme="majorBidi"/>
        </w:rPr>
        <w:t>28, 29</w:t>
      </w:r>
      <w:r>
        <w:rPr>
          <w:rFonts w:eastAsiaTheme="majorEastAsia" w:cstheme="majorBidi"/>
        </w:rPr>
        <w:t xml:space="preserve"> eller</w:t>
      </w:r>
      <w:r w:rsidRPr="00B03336">
        <w:rPr>
          <w:rFonts w:eastAsiaTheme="majorEastAsia" w:cstheme="majorBidi"/>
        </w:rPr>
        <w:t xml:space="preserve"> 33</w:t>
      </w:r>
      <w:r>
        <w:rPr>
          <w:rFonts w:eastAsiaTheme="majorEastAsia" w:cstheme="majorBidi"/>
        </w:rPr>
        <w:t> §</w:t>
      </w:r>
      <w:r w:rsidRPr="00B03336">
        <w:rPr>
          <w:rFonts w:eastAsiaTheme="majorEastAsia" w:cstheme="majorBidi"/>
        </w:rPr>
        <w:t xml:space="preserve"> </w:t>
      </w:r>
      <w:r w:rsidRPr="00B03336">
        <w:rPr>
          <w:rFonts w:eastAsiaTheme="majorEastAsia" w:cstheme="majorBidi"/>
          <w:bCs/>
          <w:iCs/>
        </w:rPr>
        <w:t>skulle</w:t>
      </w:r>
      <w:r w:rsidRPr="00D118D1">
        <w:rPr>
          <w:rFonts w:eastAsiaTheme="majorEastAsia" w:cstheme="majorBidi"/>
          <w:bCs/>
          <w:iCs/>
        </w:rPr>
        <w:t xml:space="preserve"> kunna påverka handeln mellan staterna inom Euro</w:t>
      </w:r>
      <w:r>
        <w:rPr>
          <w:rFonts w:eastAsiaTheme="majorEastAsia" w:cstheme="majorBidi"/>
          <w:bCs/>
          <w:iCs/>
        </w:rPr>
        <w:softHyphen/>
      </w:r>
      <w:r w:rsidRPr="00D118D1">
        <w:rPr>
          <w:rFonts w:eastAsiaTheme="majorEastAsia" w:cstheme="majorBidi"/>
          <w:bCs/>
          <w:iCs/>
        </w:rPr>
        <w:t>peiska ekonomiska sam</w:t>
      </w:r>
      <w:r w:rsidRPr="00D118D1">
        <w:rPr>
          <w:rFonts w:eastAsiaTheme="majorEastAsia" w:cstheme="majorBidi"/>
          <w:bCs/>
          <w:iCs/>
        </w:rPr>
        <w:softHyphen/>
        <w:t>arbets</w:t>
      </w:r>
      <w:r w:rsidRPr="00D118D1">
        <w:rPr>
          <w:rFonts w:eastAsiaTheme="majorEastAsia" w:cstheme="majorBidi"/>
          <w:bCs/>
          <w:iCs/>
        </w:rPr>
        <w:softHyphen/>
        <w:t xml:space="preserve">området, ska </w:t>
      </w:r>
      <w:r>
        <w:rPr>
          <w:rFonts w:eastAsiaTheme="majorEastAsia" w:cstheme="majorBidi"/>
          <w:bCs/>
          <w:iCs/>
        </w:rPr>
        <w:t>regleringsmyndigheten</w:t>
      </w:r>
      <w:r w:rsidRPr="00D118D1">
        <w:rPr>
          <w:rFonts w:eastAsiaTheme="majorEastAsia" w:cstheme="majorBidi"/>
          <w:bCs/>
          <w:iCs/>
        </w:rPr>
        <w:t xml:space="preserve"> </w:t>
      </w:r>
      <w:r>
        <w:rPr>
          <w:rFonts w:eastAsiaTheme="majorEastAsia" w:cstheme="majorBidi"/>
          <w:bCs/>
          <w:iCs/>
        </w:rPr>
        <w:t xml:space="preserve">överlämna </w:t>
      </w:r>
      <w:r w:rsidRPr="00D118D1">
        <w:rPr>
          <w:rFonts w:eastAsiaTheme="majorEastAsia" w:cstheme="majorBidi"/>
          <w:bCs/>
          <w:iCs/>
        </w:rPr>
        <w:t>ett motiverat förslag till beslut</w:t>
      </w:r>
      <w:r>
        <w:rPr>
          <w:rFonts w:eastAsiaTheme="majorEastAsia" w:cstheme="majorBidi"/>
          <w:bCs/>
          <w:iCs/>
        </w:rPr>
        <w:t xml:space="preserve"> </w:t>
      </w:r>
      <w:r w:rsidRPr="00D118D1">
        <w:rPr>
          <w:rFonts w:eastAsiaTheme="majorEastAsia" w:cstheme="majorBidi"/>
          <w:bCs/>
          <w:iCs/>
        </w:rPr>
        <w:t>till behöriga myndigheter i övriga stater, Berec och Europeiska kom</w:t>
      </w:r>
      <w:r w:rsidRPr="00D118D1">
        <w:rPr>
          <w:rFonts w:eastAsiaTheme="majorEastAsia" w:cstheme="majorBidi"/>
          <w:bCs/>
          <w:iCs/>
        </w:rPr>
        <w:softHyphen/>
        <w:t>mis</w:t>
      </w:r>
      <w:r>
        <w:rPr>
          <w:rFonts w:eastAsiaTheme="majorEastAsia" w:cstheme="majorBidi"/>
          <w:bCs/>
          <w:iCs/>
        </w:rPr>
        <w:softHyphen/>
      </w:r>
      <w:r w:rsidRPr="00D118D1">
        <w:rPr>
          <w:rFonts w:eastAsiaTheme="majorEastAsia" w:cstheme="majorBidi"/>
          <w:bCs/>
          <w:iCs/>
        </w:rPr>
        <w:t>sio</w:t>
      </w:r>
      <w:r>
        <w:rPr>
          <w:rFonts w:eastAsiaTheme="majorEastAsia" w:cstheme="majorBidi"/>
          <w:bCs/>
          <w:iCs/>
        </w:rPr>
        <w:softHyphen/>
      </w:r>
      <w:r w:rsidRPr="00D118D1">
        <w:rPr>
          <w:rFonts w:eastAsiaTheme="majorEastAsia" w:cstheme="majorBidi"/>
          <w:bCs/>
          <w:iCs/>
        </w:rPr>
        <w:t xml:space="preserve">nen. </w:t>
      </w:r>
      <w:r>
        <w:rPr>
          <w:rFonts w:eastAsiaTheme="majorEastAsia" w:cstheme="majorBidi"/>
          <w:bCs/>
          <w:iCs/>
        </w:rPr>
        <w:t>Det gäller även i fråga om ett beslut enligt 34 § om att upphäva eller ändra sådana beslut.</w:t>
      </w:r>
    </w:p>
    <w:p w14:paraId="5D10A23D" w14:textId="77777777" w:rsidR="00D85371" w:rsidRDefault="00D85371" w:rsidP="00714025">
      <w:pPr>
        <w:pStyle w:val="Brdtextmedindrag"/>
      </w:pPr>
      <w:r w:rsidRPr="00D118D1">
        <w:t xml:space="preserve">Kommissionen ska också underrättas om </w:t>
      </w:r>
      <w:r>
        <w:t>regleringsmyndigheten</w:t>
      </w:r>
      <w:r w:rsidRPr="00D118D1">
        <w:rPr>
          <w:rFonts w:eastAsiaTheme="majorEastAsia" w:cstheme="majorBidi"/>
        </w:rPr>
        <w:t xml:space="preserve"> </w:t>
      </w:r>
      <w:r w:rsidRPr="00D118D1">
        <w:t xml:space="preserve">i enlighet med internationella avtal avser att införa, ändra eller upphäva en skyldighet som </w:t>
      </w:r>
      <w:r>
        <w:t xml:space="preserve">har </w:t>
      </w:r>
      <w:r w:rsidRPr="00D118D1">
        <w:t xml:space="preserve">beslutats enligt </w:t>
      </w:r>
      <w:r>
        <w:t>detta kapitel</w:t>
      </w:r>
      <w:r w:rsidRPr="00D118D1">
        <w:t>.</w:t>
      </w:r>
    </w:p>
    <w:p w14:paraId="622CE795" w14:textId="77777777" w:rsidR="00D85371" w:rsidRPr="00870237" w:rsidRDefault="00D85371" w:rsidP="00714025">
      <w:pPr>
        <w:pStyle w:val="Brdtextmedindrag"/>
        <w:ind w:firstLine="0"/>
      </w:pPr>
    </w:p>
    <w:p w14:paraId="6FBD2EC5" w14:textId="77777777" w:rsidR="00D85371" w:rsidRPr="008540AE" w:rsidRDefault="00D85371" w:rsidP="00714025">
      <w:pPr>
        <w:pStyle w:val="Brdtext"/>
        <w:rPr>
          <w:rFonts w:eastAsiaTheme="majorEastAsia"/>
        </w:rPr>
      </w:pPr>
      <w:r>
        <w:rPr>
          <w:rFonts w:eastAsiaTheme="majorEastAsia" w:cstheme="majorBidi"/>
          <w:b/>
          <w:bCs/>
          <w:iCs/>
        </w:rPr>
        <w:t>39</w:t>
      </w:r>
      <w:r w:rsidRPr="00D118D1">
        <w:rPr>
          <w:rFonts w:eastAsiaTheme="majorEastAsia" w:cstheme="majorBidi"/>
          <w:b/>
          <w:bCs/>
          <w:iCs/>
        </w:rPr>
        <w:t> §</w:t>
      </w:r>
      <w:r w:rsidRPr="00D118D1">
        <w:rPr>
          <w:rFonts w:eastAsiaTheme="majorEastAsia" w:cstheme="majorBidi"/>
          <w:bCs/>
          <w:iCs/>
        </w:rPr>
        <w:t>    </w:t>
      </w:r>
      <w:r>
        <w:rPr>
          <w:rFonts w:eastAsiaTheme="majorEastAsia" w:cstheme="majorBidi"/>
          <w:bCs/>
          <w:iCs/>
        </w:rPr>
        <w:t xml:space="preserve">Ett förslag till beslut efter en marknadsanalys enligt 5 § andra stycket som </w:t>
      </w:r>
      <w:r w:rsidRPr="00D118D1">
        <w:rPr>
          <w:rFonts w:eastAsiaTheme="majorEastAsia" w:cstheme="majorBidi"/>
          <w:bCs/>
          <w:iCs/>
        </w:rPr>
        <w:t>ska överlämn</w:t>
      </w:r>
      <w:r w:rsidRPr="00D118D1">
        <w:rPr>
          <w:rFonts w:eastAsiaTheme="majorEastAsia" w:cstheme="majorBidi"/>
          <w:bCs/>
          <w:iCs/>
        </w:rPr>
        <w:softHyphen/>
        <w:t xml:space="preserve">as för samråd </w:t>
      </w:r>
      <w:r w:rsidRPr="007D1338">
        <w:rPr>
          <w:rFonts w:eastAsiaTheme="majorEastAsia" w:cstheme="majorBidi"/>
          <w:bCs/>
          <w:iCs/>
        </w:rPr>
        <w:t>enligt 38 § första</w:t>
      </w:r>
      <w:r w:rsidRPr="00D118D1">
        <w:rPr>
          <w:rFonts w:eastAsiaTheme="majorEastAsia" w:cstheme="majorBidi"/>
          <w:bCs/>
          <w:iCs/>
        </w:rPr>
        <w:t xml:space="preserve"> stycket ska upprätta</w:t>
      </w:r>
      <w:r>
        <w:rPr>
          <w:rFonts w:eastAsiaTheme="majorEastAsia" w:cstheme="majorBidi"/>
          <w:bCs/>
          <w:iCs/>
        </w:rPr>
        <w:t>s</w:t>
      </w:r>
      <w:r w:rsidRPr="00D118D1">
        <w:rPr>
          <w:rFonts w:eastAsiaTheme="majorEastAsia" w:cstheme="majorBidi"/>
          <w:bCs/>
          <w:iCs/>
        </w:rPr>
        <w:t xml:space="preserve"> och överlämn</w:t>
      </w:r>
      <w:r w:rsidRPr="00D118D1">
        <w:rPr>
          <w:rFonts w:eastAsiaTheme="majorEastAsia" w:cstheme="majorBidi"/>
          <w:bCs/>
          <w:iCs/>
        </w:rPr>
        <w:softHyphen/>
        <w:t>a</w:t>
      </w:r>
      <w:r>
        <w:rPr>
          <w:rFonts w:eastAsiaTheme="majorEastAsia" w:cstheme="majorBidi"/>
          <w:bCs/>
          <w:iCs/>
        </w:rPr>
        <w:t>s</w:t>
      </w:r>
      <w:r w:rsidRPr="00D118D1">
        <w:rPr>
          <w:rFonts w:eastAsiaTheme="majorEastAsia" w:cstheme="majorBidi"/>
          <w:bCs/>
          <w:iCs/>
        </w:rPr>
        <w:t xml:space="preserve"> inom fem år från det senaste beslut</w:t>
      </w:r>
      <w:r>
        <w:rPr>
          <w:rFonts w:eastAsiaTheme="majorEastAsia" w:cstheme="majorBidi"/>
          <w:bCs/>
          <w:iCs/>
        </w:rPr>
        <w:t>et</w:t>
      </w:r>
      <w:r w:rsidRPr="00D118D1">
        <w:rPr>
          <w:rFonts w:eastAsiaTheme="majorEastAsia" w:cstheme="majorBidi"/>
          <w:bCs/>
          <w:iCs/>
        </w:rPr>
        <w:t xml:space="preserve"> som rör mark</w:t>
      </w:r>
      <w:r w:rsidRPr="00D118D1">
        <w:rPr>
          <w:rFonts w:eastAsiaTheme="majorEastAsia" w:cstheme="majorBidi"/>
          <w:bCs/>
          <w:iCs/>
        </w:rPr>
        <w:softHyphen/>
        <w:t>nad</w:t>
      </w:r>
      <w:r w:rsidRPr="00D118D1">
        <w:rPr>
          <w:rFonts w:eastAsiaTheme="majorEastAsia" w:cstheme="majorBidi"/>
          <w:bCs/>
          <w:iCs/>
        </w:rPr>
        <w:softHyphen/>
        <w:t>en i fråga eller inom den längre tid om högst ytterligare ett år som Euro</w:t>
      </w:r>
      <w:r w:rsidRPr="00D118D1">
        <w:rPr>
          <w:rFonts w:eastAsiaTheme="majorEastAsia" w:cstheme="majorBidi"/>
          <w:bCs/>
          <w:iCs/>
        </w:rPr>
        <w:softHyphen/>
        <w:t>peiska kommis</w:t>
      </w:r>
      <w:r w:rsidRPr="00D118D1">
        <w:rPr>
          <w:rFonts w:eastAsiaTheme="majorEastAsia" w:cstheme="majorBidi"/>
          <w:bCs/>
          <w:iCs/>
        </w:rPr>
        <w:softHyphen/>
        <w:t>sion</w:t>
      </w:r>
      <w:r w:rsidRPr="00D118D1">
        <w:rPr>
          <w:rFonts w:eastAsiaTheme="majorEastAsia" w:cstheme="majorBidi"/>
          <w:bCs/>
          <w:iCs/>
        </w:rPr>
        <w:softHyphen/>
        <w:t>en dessförinnan har godkänt.</w:t>
      </w:r>
    </w:p>
    <w:p w14:paraId="47B82E22" w14:textId="77777777" w:rsidR="00D85371" w:rsidRPr="00D118D1" w:rsidRDefault="00D85371" w:rsidP="00714025">
      <w:pPr>
        <w:pStyle w:val="Brdtextmedindrag"/>
      </w:pPr>
      <w:r w:rsidRPr="00D118D1">
        <w:t xml:space="preserve">Om en ny rekommendation som avses i </w:t>
      </w:r>
      <w:r w:rsidRPr="0098614A">
        <w:t>5</w:t>
      </w:r>
      <w:r>
        <w:t> </w:t>
      </w:r>
      <w:r w:rsidRPr="0098614A">
        <w:t>§</w:t>
      </w:r>
      <w:r w:rsidRPr="00D118D1">
        <w:t xml:space="preserve"> </w:t>
      </w:r>
      <w:r>
        <w:t>tredje</w:t>
      </w:r>
      <w:r w:rsidRPr="00D118D1">
        <w:t xml:space="preserve"> stycket</w:t>
      </w:r>
      <w:r>
        <w:t> </w:t>
      </w:r>
      <w:r w:rsidRPr="00D118D1">
        <w:t xml:space="preserve">1 har antagits och rekommendationen rör en marknad som inte tidigare har analyserats, ska </w:t>
      </w:r>
      <w:r>
        <w:t>regleringsmyndigheten</w:t>
      </w:r>
      <w:r w:rsidRPr="00D118D1">
        <w:t xml:space="preserve"> i stället upprätta och överlämna för</w:t>
      </w:r>
      <w:r>
        <w:softHyphen/>
      </w:r>
      <w:r w:rsidRPr="00D118D1">
        <w:t>slaget till beslut inom tre år från offentliggörandet av rekommendationen.</w:t>
      </w:r>
    </w:p>
    <w:p w14:paraId="7FCE9DD9" w14:textId="77777777" w:rsidR="00D85371" w:rsidRPr="00D118D1" w:rsidRDefault="00D85371" w:rsidP="00714025">
      <w:pPr>
        <w:pStyle w:val="Brdtextmedindrag"/>
      </w:pPr>
      <w:r w:rsidRPr="00D118D1">
        <w:lastRenderedPageBreak/>
        <w:t xml:space="preserve">Om förslag till beslut inte kan överlämnas </w:t>
      </w:r>
      <w:r w:rsidRPr="00FD7F0A">
        <w:t xml:space="preserve">inom </w:t>
      </w:r>
      <w:r>
        <w:t>den tid som anges i första eller andra stycket</w:t>
      </w:r>
      <w:r w:rsidRPr="00FD7F0A">
        <w:t xml:space="preserve"> och orsaken till detta är att marknadsanalysen enligt </w:t>
      </w:r>
      <w:r>
        <w:t>5</w:t>
      </w:r>
      <w:r w:rsidRPr="00FD7F0A">
        <w:t> § andra stycket inte</w:t>
      </w:r>
      <w:r w:rsidRPr="00D118D1">
        <w:t xml:space="preserve"> har slutförts, ska </w:t>
      </w:r>
      <w:r>
        <w:t>regleringsmyndigheten</w:t>
      </w:r>
      <w:r w:rsidRPr="00D118D1">
        <w:t xml:space="preserve"> begära bistånd med slutförandet från Berec. Förslaget ska då överlämnas inom sex månader.</w:t>
      </w:r>
    </w:p>
    <w:p w14:paraId="348A8352" w14:textId="77777777" w:rsidR="00D85371" w:rsidRPr="00870237" w:rsidRDefault="00D85371" w:rsidP="00714025">
      <w:pPr>
        <w:pStyle w:val="Brdtext"/>
        <w:rPr>
          <w:rFonts w:eastAsiaTheme="majorEastAsia" w:cstheme="majorBidi"/>
          <w:iCs/>
        </w:rPr>
      </w:pPr>
    </w:p>
    <w:p w14:paraId="40DCB36F" w14:textId="77777777" w:rsidR="00D85371" w:rsidRPr="00D118D1" w:rsidRDefault="00D85371" w:rsidP="00714025">
      <w:pPr>
        <w:pStyle w:val="Brdtext"/>
        <w:rPr>
          <w:rFonts w:eastAsiaTheme="majorEastAsia" w:cstheme="majorBidi"/>
          <w:bCs/>
          <w:iCs/>
        </w:rPr>
      </w:pPr>
      <w:r>
        <w:rPr>
          <w:rFonts w:eastAsiaTheme="majorEastAsia" w:cstheme="majorBidi"/>
          <w:b/>
          <w:bCs/>
          <w:iCs/>
        </w:rPr>
        <w:t>40</w:t>
      </w:r>
      <w:r w:rsidRPr="00D118D1">
        <w:rPr>
          <w:rFonts w:eastAsiaTheme="majorEastAsia" w:cstheme="majorBidi"/>
          <w:b/>
          <w:bCs/>
          <w:iCs/>
        </w:rPr>
        <w:t> §</w:t>
      </w:r>
      <w:r w:rsidRPr="00D118D1">
        <w:rPr>
          <w:rFonts w:eastAsiaTheme="majorEastAsia" w:cstheme="majorBidi"/>
          <w:bCs/>
          <w:iCs/>
        </w:rPr>
        <w:t>    </w:t>
      </w:r>
      <w:r>
        <w:rPr>
          <w:rFonts w:eastAsiaTheme="majorEastAsia" w:cstheme="majorBidi"/>
          <w:bCs/>
          <w:iCs/>
        </w:rPr>
        <w:t>Regleringsmyndigheten får meddela b</w:t>
      </w:r>
      <w:r w:rsidRPr="00D118D1">
        <w:rPr>
          <w:rFonts w:eastAsiaTheme="majorEastAsia" w:cstheme="majorBidi"/>
          <w:bCs/>
          <w:iCs/>
        </w:rPr>
        <w:t xml:space="preserve">eslut i fall som </w:t>
      </w:r>
      <w:r w:rsidRPr="003918B2">
        <w:rPr>
          <w:rFonts w:eastAsiaTheme="majorEastAsia" w:cstheme="majorBidi"/>
          <w:bCs/>
          <w:iCs/>
        </w:rPr>
        <w:t xml:space="preserve">avses i 38 § </w:t>
      </w:r>
      <w:r w:rsidRPr="00D118D1">
        <w:rPr>
          <w:rFonts w:eastAsiaTheme="majorEastAsia" w:cstheme="majorBidi"/>
          <w:bCs/>
          <w:iCs/>
        </w:rPr>
        <w:t xml:space="preserve">tidigast en månad efter det att </w:t>
      </w:r>
      <w:r>
        <w:rPr>
          <w:rFonts w:eastAsiaTheme="majorEastAsia" w:cstheme="majorBidi"/>
          <w:bCs/>
          <w:iCs/>
        </w:rPr>
        <w:t xml:space="preserve">förslaget till beslut har </w:t>
      </w:r>
      <w:r w:rsidRPr="00D118D1">
        <w:rPr>
          <w:rFonts w:eastAsiaTheme="majorEastAsia" w:cstheme="majorBidi"/>
          <w:bCs/>
          <w:iCs/>
        </w:rPr>
        <w:t>överlämna</w:t>
      </w:r>
      <w:r>
        <w:rPr>
          <w:rFonts w:eastAsiaTheme="majorEastAsia" w:cstheme="majorBidi"/>
          <w:bCs/>
          <w:iCs/>
        </w:rPr>
        <w:t>ts</w:t>
      </w:r>
      <w:r w:rsidRPr="00D118D1">
        <w:rPr>
          <w:rFonts w:eastAsiaTheme="majorEastAsia" w:cstheme="majorBidi"/>
          <w:bCs/>
          <w:iCs/>
        </w:rPr>
        <w:t>.</w:t>
      </w:r>
    </w:p>
    <w:p w14:paraId="6DDC9093" w14:textId="77777777" w:rsidR="00D85371" w:rsidRPr="00D118D1" w:rsidRDefault="00D85371" w:rsidP="00714025">
      <w:pPr>
        <w:pStyle w:val="Brdtextmedindrag"/>
      </w:pPr>
      <w:r w:rsidRPr="00D118D1">
        <w:t xml:space="preserve">Ett beslut får dock meddelas tidigast två månader efter utgången av den tid som anges i första stycket, om Europeiska kommissionen inom den tiden </w:t>
      </w:r>
      <w:r>
        <w:t xml:space="preserve">har </w:t>
      </w:r>
      <w:r w:rsidRPr="00D118D1">
        <w:t xml:space="preserve">meddelat </w:t>
      </w:r>
      <w:r>
        <w:t>regleringsmyndigheten</w:t>
      </w:r>
      <w:r w:rsidRPr="00D118D1">
        <w:t xml:space="preserve"> att den </w:t>
      </w:r>
      <w:r w:rsidRPr="00D445F3">
        <w:t xml:space="preserve">överväger att inte godta </w:t>
      </w:r>
      <w:r w:rsidRPr="00D118D1">
        <w:t>ett förslag till beslut som</w:t>
      </w:r>
    </w:p>
    <w:p w14:paraId="41A33CC8" w14:textId="77777777" w:rsidR="00D85371" w:rsidRPr="00D118D1" w:rsidRDefault="00D85371" w:rsidP="00714025">
      <w:pPr>
        <w:pStyle w:val="Brdtextmedindrag"/>
      </w:pPr>
      <w:r w:rsidRPr="00D118D1">
        <w:t xml:space="preserve">1. innebär att en marknad som ska fastställas </w:t>
      </w:r>
      <w:r w:rsidRPr="00A23305">
        <w:t>enligt 5 § första</w:t>
      </w:r>
      <w:r>
        <w:t xml:space="preserve"> stycket </w:t>
      </w:r>
      <w:r w:rsidRPr="00D118D1">
        <w:t>avvik</w:t>
      </w:r>
      <w:r w:rsidRPr="00D118D1">
        <w:softHyphen/>
        <w:t>er från kommissionens rekommendation</w:t>
      </w:r>
      <w:r>
        <w:t xml:space="preserve"> om relevanta produkt- och tjänstemarknader</w:t>
      </w:r>
      <w:r w:rsidRPr="00D118D1">
        <w:t>, eller</w:t>
      </w:r>
    </w:p>
    <w:p w14:paraId="2E5F955B" w14:textId="77777777" w:rsidR="00D85371" w:rsidRPr="00D118D1" w:rsidRDefault="00D85371" w:rsidP="00714025">
      <w:pPr>
        <w:pStyle w:val="Brdtextmedindrag"/>
      </w:pPr>
      <w:r w:rsidRPr="00D118D1">
        <w:t xml:space="preserve">2. avser identifiering av företag </w:t>
      </w:r>
      <w:r w:rsidRPr="00A23305">
        <w:t>enligt 5 § andra stycket</w:t>
      </w:r>
      <w:r w:rsidRPr="00D118D1">
        <w:t>.</w:t>
      </w:r>
    </w:p>
    <w:p w14:paraId="23F18F97" w14:textId="10BA945D" w:rsidR="00D85371" w:rsidRDefault="00D85371" w:rsidP="00714025">
      <w:pPr>
        <w:pStyle w:val="Brdtextmedindrag"/>
      </w:pPr>
      <w:r>
        <w:t>Ett beslut får inte meddelas o</w:t>
      </w:r>
      <w:r w:rsidRPr="00A23305">
        <w:t xml:space="preserve">m kommissionen inom den tid som anges i andra stycket </w:t>
      </w:r>
      <w:r w:rsidRPr="00D445F3">
        <w:t>beslutar att inte godta</w:t>
      </w:r>
      <w:r w:rsidRPr="00A23305">
        <w:t xml:space="preserve"> ett sådant</w:t>
      </w:r>
      <w:r w:rsidRPr="00D118D1">
        <w:t xml:space="preserve"> förslag som avses där. Om kommissionens invändningar kan tillgodoses genom att förslaget ändras, ska </w:t>
      </w:r>
      <w:r>
        <w:t>regleringsmyndigheten</w:t>
      </w:r>
      <w:r w:rsidRPr="00D118D1">
        <w:t xml:space="preserve"> inom sex månader från dagen för kommis</w:t>
      </w:r>
      <w:r>
        <w:softHyphen/>
      </w:r>
      <w:r w:rsidRPr="00D118D1">
        <w:t>sio</w:t>
      </w:r>
      <w:r w:rsidR="00AC7A2E">
        <w:softHyphen/>
      </w:r>
      <w:r w:rsidRPr="00D118D1">
        <w:t xml:space="preserve">nens beslut inleda ett samråd </w:t>
      </w:r>
      <w:r w:rsidRPr="00100E46">
        <w:t>enligt 36 § om</w:t>
      </w:r>
      <w:r w:rsidRPr="00D118D1">
        <w:t xml:space="preserve"> det nya förslaget.</w:t>
      </w:r>
    </w:p>
    <w:p w14:paraId="051E4AEF" w14:textId="77777777" w:rsidR="00D85371" w:rsidRPr="00D118D1" w:rsidRDefault="00D85371" w:rsidP="00714025">
      <w:pPr>
        <w:pStyle w:val="Brdtextmedindrag"/>
        <w:ind w:firstLine="0"/>
      </w:pPr>
    </w:p>
    <w:p w14:paraId="762D5357" w14:textId="1E51C4BE" w:rsidR="00D85371" w:rsidRDefault="00D85371" w:rsidP="00714025">
      <w:pPr>
        <w:pStyle w:val="Brdtext"/>
        <w:rPr>
          <w:rFonts w:eastAsiaTheme="majorEastAsia" w:cstheme="majorBidi"/>
          <w:bCs/>
          <w:iCs/>
        </w:rPr>
      </w:pPr>
      <w:r>
        <w:rPr>
          <w:rFonts w:eastAsiaTheme="majorEastAsia" w:cstheme="majorBidi"/>
          <w:b/>
          <w:bCs/>
          <w:iCs/>
        </w:rPr>
        <w:t>41</w:t>
      </w:r>
      <w:r w:rsidRPr="00D118D1">
        <w:rPr>
          <w:rFonts w:eastAsiaTheme="majorEastAsia" w:cstheme="majorBidi"/>
          <w:b/>
          <w:bCs/>
          <w:iCs/>
        </w:rPr>
        <w:t> §</w:t>
      </w:r>
      <w:r w:rsidRPr="00D118D1">
        <w:rPr>
          <w:rFonts w:eastAsiaTheme="majorEastAsia" w:cstheme="majorBidi"/>
          <w:bCs/>
          <w:iCs/>
        </w:rPr>
        <w:t xml:space="preserve">    Om ett förslag till </w:t>
      </w:r>
      <w:r w:rsidRPr="00415DAA">
        <w:rPr>
          <w:rFonts w:eastAsiaTheme="majorEastAsia" w:cstheme="majorBidi"/>
          <w:bCs/>
          <w:iCs/>
        </w:rPr>
        <w:t xml:space="preserve">beslut enligt </w:t>
      </w:r>
      <w:r w:rsidRPr="00415DAA">
        <w:rPr>
          <w:rFonts w:eastAsiaTheme="majorEastAsia" w:cstheme="majorBidi"/>
        </w:rPr>
        <w:t xml:space="preserve">3 </w:t>
      </w:r>
      <w:r>
        <w:rPr>
          <w:rFonts w:eastAsiaTheme="majorEastAsia" w:cstheme="majorBidi"/>
        </w:rPr>
        <w:t>eller</w:t>
      </w:r>
      <w:r w:rsidRPr="00415DAA">
        <w:rPr>
          <w:rFonts w:eastAsiaTheme="majorEastAsia" w:cstheme="majorBidi"/>
        </w:rPr>
        <w:t xml:space="preserve"> 4</w:t>
      </w:r>
      <w:r>
        <w:rPr>
          <w:rFonts w:eastAsiaTheme="majorEastAsia" w:cstheme="majorBidi"/>
        </w:rPr>
        <w:t> §,</w:t>
      </w:r>
      <w:r w:rsidRPr="00415DAA">
        <w:rPr>
          <w:rFonts w:eastAsiaTheme="majorEastAsia" w:cstheme="majorBidi"/>
        </w:rPr>
        <w:t xml:space="preserve"> 8 § första stycket, </w:t>
      </w:r>
      <w:r>
        <w:rPr>
          <w:rFonts w:eastAsiaTheme="majorEastAsia" w:cstheme="majorBidi"/>
        </w:rPr>
        <w:t xml:space="preserve">22 § första stycket eller </w:t>
      </w:r>
      <w:r w:rsidRPr="00415DAA">
        <w:rPr>
          <w:rFonts w:eastAsiaTheme="majorEastAsia" w:cstheme="majorBidi"/>
        </w:rPr>
        <w:t>28, 29 eller 33 §</w:t>
      </w:r>
      <w:r w:rsidRPr="00415DAA">
        <w:rPr>
          <w:rFonts w:eastAsiaTheme="majorEastAsia" w:cstheme="majorBidi"/>
          <w:bCs/>
          <w:iCs/>
        </w:rPr>
        <w:t xml:space="preserve"> har</w:t>
      </w:r>
      <w:r w:rsidRPr="00D118D1">
        <w:rPr>
          <w:rFonts w:eastAsiaTheme="majorEastAsia" w:cstheme="majorBidi"/>
          <w:bCs/>
          <w:iCs/>
        </w:rPr>
        <w:t xml:space="preserve"> överlämnats för samråd </w:t>
      </w:r>
      <w:r w:rsidRPr="001369E7">
        <w:rPr>
          <w:rFonts w:eastAsiaTheme="majorEastAsia" w:cstheme="majorBidi"/>
          <w:bCs/>
          <w:iCs/>
        </w:rPr>
        <w:t>enligt 38 § första stycket och Europeiska kommissionen har meddelat att den</w:t>
      </w:r>
      <w:r w:rsidRPr="00D118D1">
        <w:rPr>
          <w:rFonts w:eastAsiaTheme="majorEastAsia" w:cstheme="majorBidi"/>
          <w:bCs/>
          <w:iCs/>
        </w:rPr>
        <w:t xml:space="preserve"> har </w:t>
      </w:r>
      <w:r w:rsidRPr="00D445F3">
        <w:rPr>
          <w:rFonts w:eastAsiaTheme="majorEastAsia" w:cstheme="majorBidi"/>
        </w:rPr>
        <w:t xml:space="preserve">invändningar mot </w:t>
      </w:r>
      <w:r>
        <w:rPr>
          <w:rFonts w:eastAsiaTheme="majorEastAsia" w:cstheme="majorBidi"/>
        </w:rPr>
        <w:t xml:space="preserve">de föreslagna </w:t>
      </w:r>
      <w:r w:rsidRPr="00D445F3">
        <w:rPr>
          <w:rFonts w:eastAsiaTheme="majorEastAsia" w:cstheme="majorBidi"/>
        </w:rPr>
        <w:t>åtgärderna</w:t>
      </w:r>
      <w:r>
        <w:rPr>
          <w:rFonts w:eastAsiaTheme="majorEastAsia" w:cstheme="majorBidi"/>
          <w:bCs/>
          <w:iCs/>
        </w:rPr>
        <w:t>,</w:t>
      </w:r>
      <w:r w:rsidRPr="00D118D1">
        <w:rPr>
          <w:rFonts w:eastAsiaTheme="majorEastAsia" w:cstheme="majorBidi"/>
          <w:bCs/>
          <w:iCs/>
        </w:rPr>
        <w:t xml:space="preserve"> ska </w:t>
      </w:r>
      <w:r>
        <w:rPr>
          <w:rFonts w:eastAsiaTheme="majorEastAsia" w:cstheme="majorBidi"/>
          <w:bCs/>
          <w:iCs/>
        </w:rPr>
        <w:t>reglerings</w:t>
      </w:r>
      <w:r>
        <w:rPr>
          <w:rFonts w:eastAsiaTheme="majorEastAsia" w:cstheme="majorBidi"/>
          <w:bCs/>
          <w:iCs/>
        </w:rPr>
        <w:softHyphen/>
        <w:t>myndig</w:t>
      </w:r>
      <w:r>
        <w:rPr>
          <w:rFonts w:eastAsiaTheme="majorEastAsia" w:cstheme="majorBidi"/>
          <w:bCs/>
          <w:iCs/>
        </w:rPr>
        <w:softHyphen/>
        <w:t>heten</w:t>
      </w:r>
      <w:r w:rsidRPr="00D118D1">
        <w:rPr>
          <w:rFonts w:eastAsiaTheme="majorEastAsia" w:cstheme="majorBidi"/>
          <w:bCs/>
          <w:iCs/>
        </w:rPr>
        <w:t xml:space="preserve"> sam</w:t>
      </w:r>
      <w:r>
        <w:rPr>
          <w:rFonts w:eastAsiaTheme="majorEastAsia" w:cstheme="majorBidi"/>
          <w:bCs/>
          <w:iCs/>
        </w:rPr>
        <w:softHyphen/>
      </w:r>
      <w:r w:rsidRPr="00D118D1">
        <w:rPr>
          <w:rFonts w:eastAsiaTheme="majorEastAsia" w:cstheme="majorBidi"/>
          <w:bCs/>
          <w:iCs/>
        </w:rPr>
        <w:t>verka med kommis</w:t>
      </w:r>
      <w:r w:rsidRPr="00D118D1">
        <w:rPr>
          <w:rFonts w:eastAsiaTheme="majorEastAsia" w:cstheme="majorBidi"/>
          <w:bCs/>
          <w:iCs/>
        </w:rPr>
        <w:softHyphen/>
        <w:t>sion</w:t>
      </w:r>
      <w:r w:rsidRPr="00D118D1">
        <w:rPr>
          <w:rFonts w:eastAsiaTheme="majorEastAsia" w:cstheme="majorBidi"/>
          <w:bCs/>
          <w:iCs/>
        </w:rPr>
        <w:softHyphen/>
        <w:t>en och Berec i syfte att fastställa vilka åtgärder som är mest effektiva och lämpliga.</w:t>
      </w:r>
      <w:r>
        <w:rPr>
          <w:rFonts w:eastAsiaTheme="majorEastAsia" w:cstheme="majorBidi"/>
          <w:bCs/>
          <w:iCs/>
        </w:rPr>
        <w:t xml:space="preserve"> Det gäller även i fråga om ett förslag till beslut enligt 34 § om att upphäva eller ändra sådana beslut.</w:t>
      </w:r>
    </w:p>
    <w:p w14:paraId="43E32A5D" w14:textId="77777777" w:rsidR="00D85371" w:rsidRPr="00D118D1" w:rsidRDefault="00D85371" w:rsidP="00714025">
      <w:pPr>
        <w:pStyle w:val="Brdtextmedindrag"/>
      </w:pPr>
      <w:r w:rsidRPr="00D118D1">
        <w:t>I sådan</w:t>
      </w:r>
      <w:r>
        <w:t>a</w:t>
      </w:r>
      <w:r w:rsidRPr="00D118D1">
        <w:t xml:space="preserve"> fall får </w:t>
      </w:r>
      <w:r>
        <w:t xml:space="preserve">ett </w:t>
      </w:r>
      <w:r w:rsidRPr="00D118D1">
        <w:t>beslut meddelas tidigast fyra månader och senast fem mån</w:t>
      </w:r>
      <w:r w:rsidRPr="00D118D1">
        <w:softHyphen/>
        <w:t>ad</w:t>
      </w:r>
      <w:r w:rsidRPr="00D118D1">
        <w:softHyphen/>
        <w:t xml:space="preserve">er efter utgången av den tid som </w:t>
      </w:r>
      <w:r w:rsidRPr="00224612">
        <w:t xml:space="preserve">anges i </w:t>
      </w:r>
      <w:r>
        <w:t>40</w:t>
      </w:r>
      <w:r w:rsidRPr="00224612">
        <w:t> § första</w:t>
      </w:r>
      <w:r w:rsidRPr="0075507A">
        <w:t xml:space="preserve"> stycket</w:t>
      </w:r>
      <w:r w:rsidRPr="00D118D1">
        <w:t xml:space="preserve">. Om det krävs för att ett förnyat samrådsförfarande enligt </w:t>
      </w:r>
      <w:r w:rsidRPr="007A3E9B">
        <w:t>36</w:t>
      </w:r>
      <w:r>
        <w:t xml:space="preserve"> och 38</w:t>
      </w:r>
      <w:r w:rsidRPr="007A3E9B">
        <w:t>–40 §§</w:t>
      </w:r>
      <w:r w:rsidRPr="00D118D1">
        <w:t xml:space="preserve"> ska kunna genom</w:t>
      </w:r>
      <w:r w:rsidRPr="00D118D1">
        <w:softHyphen/>
        <w:t xml:space="preserve">föras, får </w:t>
      </w:r>
      <w:r>
        <w:t>beslut meddelas även därefter</w:t>
      </w:r>
      <w:r w:rsidRPr="00D118D1">
        <w:t>.</w:t>
      </w:r>
    </w:p>
    <w:p w14:paraId="7CDD1211" w14:textId="77777777" w:rsidR="00D85371" w:rsidRDefault="00D85371" w:rsidP="00714025">
      <w:pPr>
        <w:pStyle w:val="Brdtextmedindrag"/>
      </w:pPr>
      <w:r>
        <w:t>Ett beslut får inte meddelas o</w:t>
      </w:r>
      <w:r w:rsidRPr="00D118D1">
        <w:t xml:space="preserve">m kommissionen inom fyra månader efter utgången av den tid som </w:t>
      </w:r>
      <w:r w:rsidRPr="00224612">
        <w:t xml:space="preserve">anges i </w:t>
      </w:r>
      <w:r>
        <w:t>40</w:t>
      </w:r>
      <w:r w:rsidRPr="00224612">
        <w:t> § första</w:t>
      </w:r>
      <w:r w:rsidRPr="00D118D1">
        <w:t xml:space="preserve"> stycket </w:t>
      </w:r>
      <w:r w:rsidRPr="00D445F3">
        <w:t>beslutar att inte godta</w:t>
      </w:r>
      <w:r w:rsidRPr="00D118D1">
        <w:t xml:space="preserve"> ett förslag </w:t>
      </w:r>
      <w:r w:rsidRPr="0075507A">
        <w:t>till beslut enligt 22</w:t>
      </w:r>
      <w:r>
        <w:t> </w:t>
      </w:r>
      <w:r w:rsidRPr="0075507A">
        <w:t xml:space="preserve">§ </w:t>
      </w:r>
      <w:r>
        <w:t xml:space="preserve">första stycket, 23 § </w:t>
      </w:r>
      <w:r w:rsidRPr="0075507A">
        <w:t xml:space="preserve">eller </w:t>
      </w:r>
      <w:r>
        <w:t>29 </w:t>
      </w:r>
      <w:r w:rsidRPr="0075507A">
        <w:t>§</w:t>
      </w:r>
      <w:r w:rsidRPr="00D118D1">
        <w:t>. Om kom</w:t>
      </w:r>
      <w:r>
        <w:softHyphen/>
      </w:r>
      <w:r w:rsidRPr="00D118D1">
        <w:t>mis</w:t>
      </w:r>
      <w:r w:rsidRPr="00D118D1">
        <w:softHyphen/>
        <w:t>sion</w:t>
      </w:r>
      <w:r w:rsidRPr="00D118D1">
        <w:softHyphen/>
        <w:t xml:space="preserve">ens invändningar kan tillgodoses genom att förslaget ändras, ska </w:t>
      </w:r>
      <w:r>
        <w:t>reglerings</w:t>
      </w:r>
      <w:r>
        <w:softHyphen/>
        <w:t xml:space="preserve">myndigheten </w:t>
      </w:r>
      <w:r w:rsidRPr="00D118D1">
        <w:t>inom sex månader från dagen för kommis</w:t>
      </w:r>
      <w:r>
        <w:softHyphen/>
      </w:r>
      <w:r w:rsidRPr="00D118D1">
        <w:t xml:space="preserve">sionens beslut inleda ett samråd enligt </w:t>
      </w:r>
      <w:r w:rsidRPr="00900F9B">
        <w:t>36 §</w:t>
      </w:r>
      <w:r w:rsidRPr="00D118D1">
        <w:t xml:space="preserve"> </w:t>
      </w:r>
      <w:r>
        <w:t>om det nya förslaget</w:t>
      </w:r>
      <w:r w:rsidRPr="00D118D1">
        <w:t>.</w:t>
      </w:r>
    </w:p>
    <w:p w14:paraId="480AFFAD" w14:textId="77777777" w:rsidR="00D85371" w:rsidRDefault="00D85371" w:rsidP="00714025">
      <w:pPr>
        <w:pStyle w:val="Brdtextmedindrag"/>
        <w:ind w:firstLine="0"/>
      </w:pPr>
    </w:p>
    <w:p w14:paraId="68FF6018" w14:textId="77777777" w:rsidR="00D85371" w:rsidRDefault="00D85371" w:rsidP="00714025">
      <w:pPr>
        <w:pStyle w:val="Brdtext"/>
        <w:rPr>
          <w:rFonts w:eastAsiaTheme="majorEastAsia" w:cstheme="majorBidi"/>
          <w:bCs/>
          <w:iCs/>
        </w:rPr>
      </w:pPr>
      <w:r>
        <w:rPr>
          <w:b/>
        </w:rPr>
        <w:t>42 </w:t>
      </w:r>
      <w:r w:rsidRPr="0063424A">
        <w:rPr>
          <w:b/>
        </w:rPr>
        <w:t>§</w:t>
      </w:r>
      <w:r w:rsidRPr="00142388">
        <w:t>    </w:t>
      </w:r>
      <w:r>
        <w:t>När det är fråga om gränsöverskridande marknader som har fast</w:t>
      </w:r>
      <w:r>
        <w:softHyphen/>
        <w:t>ställts enligt beslut av Europeiska kommissionen ska reglerings</w:t>
      </w:r>
      <w:r>
        <w:softHyphen/>
        <w:t>myndig</w:t>
      </w:r>
      <w:r>
        <w:softHyphen/>
        <w:t xml:space="preserve">heten samråda med behöriga myndigheter i berörda länder inför beslut enligt 5 § andra stycket och 8 §. Det gäller även inför beslut </w:t>
      </w:r>
      <w:r>
        <w:rPr>
          <w:rFonts w:eastAsiaTheme="majorEastAsia" w:cstheme="majorBidi"/>
          <w:bCs/>
          <w:iCs/>
        </w:rPr>
        <w:t>enligt 34 § om att upphäva eller ändra sådana beslut.</w:t>
      </w:r>
    </w:p>
    <w:p w14:paraId="2816672A" w14:textId="77777777" w:rsidR="00D85371" w:rsidRDefault="00D85371" w:rsidP="00714025">
      <w:pPr>
        <w:pStyle w:val="Rubrik5utannumrering"/>
      </w:pPr>
      <w:r>
        <w:t>Tillfälligt beslut utan samråd</w:t>
      </w:r>
    </w:p>
    <w:p w14:paraId="7E80860E" w14:textId="77777777" w:rsidR="00D85371" w:rsidRDefault="00D85371" w:rsidP="00714025">
      <w:pPr>
        <w:pStyle w:val="Brdtext"/>
      </w:pPr>
      <w:r>
        <w:rPr>
          <w:b/>
        </w:rPr>
        <w:t>43</w:t>
      </w:r>
      <w:r w:rsidRPr="0063424A">
        <w:rPr>
          <w:b/>
        </w:rPr>
        <w:t> §</w:t>
      </w:r>
      <w:r w:rsidRPr="00142388">
        <w:t>    </w:t>
      </w:r>
      <w:r w:rsidRPr="0063424A">
        <w:t>Regleringsmyndigheten</w:t>
      </w:r>
      <w:r>
        <w:t xml:space="preserve"> får meddela beslut utan att samråda enligt </w:t>
      </w:r>
      <w:r w:rsidRPr="000F72AC">
        <w:t>36</w:t>
      </w:r>
      <w:r w:rsidRPr="00A83B1E">
        <w:t xml:space="preserve"> </w:t>
      </w:r>
      <w:r>
        <w:t>eller</w:t>
      </w:r>
      <w:r w:rsidRPr="00A83B1E">
        <w:t xml:space="preserve"> 38 </w:t>
      </w:r>
      <w:r w:rsidRPr="000F72AC">
        <w:t xml:space="preserve">§, om </w:t>
      </w:r>
      <w:r w:rsidRPr="00142388">
        <w:t>det behövs för att säker</w:t>
      </w:r>
      <w:r>
        <w:softHyphen/>
      </w:r>
      <w:r w:rsidRPr="00142388">
        <w:t>ställa konkurren</w:t>
      </w:r>
      <w:r>
        <w:softHyphen/>
      </w:r>
      <w:r w:rsidRPr="00142388">
        <w:t>sen på en fastställd mark</w:t>
      </w:r>
      <w:r w:rsidRPr="00142388">
        <w:softHyphen/>
        <w:t>nad eller för att skydda användarnas intressen och åt</w:t>
      </w:r>
      <w:r w:rsidRPr="00142388">
        <w:softHyphen/>
        <w:t>gärd</w:t>
      </w:r>
      <w:r>
        <w:t>en</w:t>
      </w:r>
      <w:r w:rsidRPr="00142388">
        <w:t xml:space="preserve"> </w:t>
      </w:r>
      <w:r w:rsidRPr="00142388">
        <w:lastRenderedPageBreak/>
        <w:t>inte kan skjutas upp</w:t>
      </w:r>
      <w:r w:rsidRPr="00010561">
        <w:t>.</w:t>
      </w:r>
      <w:r w:rsidRPr="00BC7AF9">
        <w:t xml:space="preserve"> Beslutet</w:t>
      </w:r>
      <w:r w:rsidRPr="00142388">
        <w:t xml:space="preserve"> får gälla i högst sex månader. </w:t>
      </w:r>
      <w:r w:rsidRPr="00010561">
        <w:t xml:space="preserve">I </w:t>
      </w:r>
      <w:r>
        <w:t xml:space="preserve">ett </w:t>
      </w:r>
      <w:r w:rsidRPr="00010561">
        <w:t>sådant fall ska myndigheten</w:t>
      </w:r>
      <w:r w:rsidRPr="00142388">
        <w:t xml:space="preserve"> utan dröjsmål underrätta behöriga mynd</w:t>
      </w:r>
      <w:r w:rsidRPr="00142388">
        <w:softHyphen/>
        <w:t>ig</w:t>
      </w:r>
      <w:r w:rsidRPr="00142388">
        <w:softHyphen/>
        <w:t>het</w:t>
      </w:r>
      <w:r w:rsidRPr="00142388">
        <w:softHyphen/>
        <w:t>er inom Europeiska ekonomiska samarbets</w:t>
      </w:r>
      <w:r>
        <w:softHyphen/>
      </w:r>
      <w:r w:rsidRPr="00142388">
        <w:t>området</w:t>
      </w:r>
      <w:r w:rsidRPr="00D118D1">
        <w:t>, Europeiska kom</w:t>
      </w:r>
      <w:r w:rsidRPr="00D118D1">
        <w:softHyphen/>
        <w:t>mis</w:t>
      </w:r>
      <w:r w:rsidRPr="00D118D1">
        <w:softHyphen/>
        <w:t>sion</w:t>
      </w:r>
      <w:r w:rsidRPr="00D118D1">
        <w:softHyphen/>
        <w:t>en och Berec om beslut</w:t>
      </w:r>
      <w:r>
        <w:t xml:space="preserve">et och skälen för detta. Vid förlängning av ett sådant </w:t>
      </w:r>
      <w:r w:rsidRPr="00D118D1">
        <w:t xml:space="preserve">beslut </w:t>
      </w:r>
      <w:r>
        <w:t>gäller</w:t>
      </w:r>
      <w:r w:rsidRPr="00D118D1">
        <w:t xml:space="preserve"> </w:t>
      </w:r>
      <w:r w:rsidRPr="0094270F">
        <w:t>samråds</w:t>
      </w:r>
      <w:r w:rsidRPr="0094270F">
        <w:softHyphen/>
        <w:t xml:space="preserve">skyldigheten i </w:t>
      </w:r>
      <w:r>
        <w:t>36 och 38 §§</w:t>
      </w:r>
      <w:r w:rsidRPr="008C3256">
        <w:t>.</w:t>
      </w:r>
    </w:p>
    <w:p w14:paraId="23A3B216" w14:textId="77777777" w:rsidR="00D85371" w:rsidRPr="005D1EAA" w:rsidRDefault="00D85371" w:rsidP="00714025">
      <w:pPr>
        <w:pStyle w:val="Rubrik4utannumrering"/>
        <w:rPr>
          <w:spacing w:val="-4"/>
        </w:rPr>
      </w:pPr>
      <w:r w:rsidRPr="005D1EAA">
        <w:rPr>
          <w:spacing w:val="-4"/>
        </w:rPr>
        <w:t>Tillträde för installation av trådlösa accesspunkter med kort räckvidd</w:t>
      </w:r>
    </w:p>
    <w:p w14:paraId="59F3B827" w14:textId="77777777" w:rsidR="00D85371" w:rsidRPr="00A6293E" w:rsidRDefault="00D85371" w:rsidP="00714025">
      <w:pPr>
        <w:pStyle w:val="Brdtext"/>
      </w:pPr>
      <w:r>
        <w:rPr>
          <w:b/>
        </w:rPr>
        <w:t>44 §</w:t>
      </w:r>
      <w:r w:rsidRPr="00A6293E">
        <w:t>    </w:t>
      </w:r>
      <w:r>
        <w:t>En myndighet</w:t>
      </w:r>
      <w:r w:rsidRPr="00A6293E">
        <w:t xml:space="preserve"> ska</w:t>
      </w:r>
      <w:r>
        <w:t>,</w:t>
      </w:r>
      <w:r w:rsidRPr="00A6293E">
        <w:t xml:space="preserve"> på rättvisa</w:t>
      </w:r>
      <w:r>
        <w:t xml:space="preserve">, </w:t>
      </w:r>
      <w:r w:rsidRPr="00A6293E">
        <w:t xml:space="preserve">rimliga </w:t>
      </w:r>
      <w:r>
        <w:t>och icke-diskrimi</w:t>
      </w:r>
      <w:r>
        <w:softHyphen/>
        <w:t>ne</w:t>
      </w:r>
      <w:r>
        <w:softHyphen/>
        <w:t>rande</w:t>
      </w:r>
      <w:r w:rsidRPr="00A6293E">
        <w:t xml:space="preserve"> villkor</w:t>
      </w:r>
      <w:r>
        <w:t>,</w:t>
      </w:r>
      <w:r w:rsidRPr="00A6293E">
        <w:t xml:space="preserve"> på begäran </w:t>
      </w:r>
      <w:r>
        <w:t>ge</w:t>
      </w:r>
      <w:r w:rsidRPr="00A6293E">
        <w:t xml:space="preserve"> en operatör tillträde till</w:t>
      </w:r>
      <w:r>
        <w:t xml:space="preserve"> </w:t>
      </w:r>
      <w:r w:rsidRPr="00A6293E">
        <w:t>byggnader, anlägg</w:t>
      </w:r>
      <w:r>
        <w:softHyphen/>
      </w:r>
      <w:r w:rsidRPr="00A6293E">
        <w:t>ning</w:t>
      </w:r>
      <w:r>
        <w:softHyphen/>
      </w:r>
      <w:r w:rsidRPr="00A6293E">
        <w:t xml:space="preserve">ar och </w:t>
      </w:r>
      <w:r>
        <w:t xml:space="preserve">föremål </w:t>
      </w:r>
      <w:r w:rsidRPr="00EA7808">
        <w:t xml:space="preserve">som </w:t>
      </w:r>
      <w:r>
        <w:t>myndigheten</w:t>
      </w:r>
      <w:r w:rsidRPr="00EA7808">
        <w:t xml:space="preserve"> </w:t>
      </w:r>
      <w:r>
        <w:t>äger</w:t>
      </w:r>
      <w:r w:rsidRPr="00EA7808">
        <w:t xml:space="preserve"> och</w:t>
      </w:r>
      <w:r>
        <w:t xml:space="preserve"> </w:t>
      </w:r>
      <w:r w:rsidRPr="00A6293E">
        <w:t>som är tekniskt lämplig</w:t>
      </w:r>
      <w:r>
        <w:t>a</w:t>
      </w:r>
      <w:r w:rsidRPr="00A6293E">
        <w:t xml:space="preserve"> </w:t>
      </w:r>
      <w:r>
        <w:t>för installation av</w:t>
      </w:r>
      <w:r w:rsidRPr="00A6293E">
        <w:t xml:space="preserve"> trådlösa accesspunkter med kort räckvidd eller som</w:t>
      </w:r>
      <w:r>
        <w:t xml:space="preserve"> </w:t>
      </w:r>
      <w:r w:rsidRPr="00A6293E">
        <w:t>behövs för anslut</w:t>
      </w:r>
      <w:r>
        <w:t>ning av</w:t>
      </w:r>
      <w:r w:rsidRPr="00A6293E">
        <w:t xml:space="preserve"> sådana accesspunkter till ett </w:t>
      </w:r>
      <w:r w:rsidRPr="00827F87">
        <w:t>stam</w:t>
      </w:r>
      <w:r w:rsidRPr="00827F87">
        <w:softHyphen/>
        <w:t>nät</w:t>
      </w:r>
      <w:r w:rsidRPr="00A6293E">
        <w:t xml:space="preserve">. </w:t>
      </w:r>
      <w:r>
        <w:t>De</w:t>
      </w:r>
      <w:r w:rsidRPr="00A6293E">
        <w:t xml:space="preserve">n som </w:t>
      </w:r>
      <w:r>
        <w:t>lämnar</w:t>
      </w:r>
      <w:r w:rsidRPr="00A6293E">
        <w:t xml:space="preserve"> tillträde </w:t>
      </w:r>
      <w:r>
        <w:t>ska</w:t>
      </w:r>
      <w:r w:rsidRPr="00A6293E">
        <w:t xml:space="preserve"> söka sådana tillstånd som krävs för att tillträdet ska kunna realiseras och som operatör</w:t>
      </w:r>
      <w:r>
        <w:softHyphen/>
      </w:r>
      <w:r w:rsidRPr="00A6293E">
        <w:t>en själv inte kan söka.</w:t>
      </w:r>
    </w:p>
    <w:p w14:paraId="75EC98EA" w14:textId="77777777" w:rsidR="00D85371" w:rsidRPr="00A6293E" w:rsidRDefault="00D85371" w:rsidP="00714025">
      <w:pPr>
        <w:pStyle w:val="Brdtextmedindrag"/>
      </w:pPr>
      <w:r>
        <w:t>Skyldigheten att lämna tillträde gäller inte</w:t>
      </w:r>
      <w:r w:rsidRPr="00A6293E">
        <w:t xml:space="preserve"> om tillträdet inte är rimligt med hän</w:t>
      </w:r>
      <w:r w:rsidRPr="00A6293E">
        <w:softHyphen/>
        <w:t>syn till</w:t>
      </w:r>
    </w:p>
    <w:p w14:paraId="10B346AA" w14:textId="77777777" w:rsidR="00D85371" w:rsidRPr="00541C55" w:rsidRDefault="00D85371" w:rsidP="00714025">
      <w:pPr>
        <w:pStyle w:val="Brdtextmedindrag"/>
      </w:pPr>
      <w:r w:rsidRPr="00541C55">
        <w:t xml:space="preserve">1. byggnadens, anläggningens eller </w:t>
      </w:r>
      <w:r>
        <w:t>föremålets</w:t>
      </w:r>
      <w:r w:rsidRPr="00541C55">
        <w:t xml:space="preserve"> tekniska lämplighet för det avsedda </w:t>
      </w:r>
      <w:r>
        <w:t xml:space="preserve">ändamålet med </w:t>
      </w:r>
      <w:r w:rsidRPr="00541C55">
        <w:t>tillträdet,</w:t>
      </w:r>
    </w:p>
    <w:p w14:paraId="48AAB2C3" w14:textId="77777777" w:rsidR="00D85371" w:rsidRPr="00A6293E" w:rsidRDefault="00D85371" w:rsidP="00714025">
      <w:pPr>
        <w:pStyle w:val="Brdtextmedindrag"/>
      </w:pPr>
      <w:r w:rsidRPr="00A6293E">
        <w:t>2. </w:t>
      </w:r>
      <w:r>
        <w:t>utrymmes</w:t>
      </w:r>
      <w:r w:rsidRPr="00A6293E">
        <w:t xml:space="preserve">brist i </w:t>
      </w:r>
      <w:r>
        <w:t>eller på byggnaden, anläggningen eller föremålet</w:t>
      </w:r>
      <w:r w:rsidRPr="00A6293E">
        <w:t>,</w:t>
      </w:r>
    </w:p>
    <w:p w14:paraId="5798B5DC" w14:textId="77777777" w:rsidR="00D85371" w:rsidRPr="00A6293E" w:rsidRDefault="00D85371" w:rsidP="00714025">
      <w:pPr>
        <w:pStyle w:val="Brdtextmedindrag"/>
      </w:pPr>
      <w:r w:rsidRPr="00A6293E">
        <w:t xml:space="preserve">3. personlig säkerhet </w:t>
      </w:r>
      <w:r>
        <w:t>eller</w:t>
      </w:r>
      <w:r w:rsidRPr="00A6293E">
        <w:t xml:space="preserve"> folkhälsa,</w:t>
      </w:r>
    </w:p>
    <w:p w14:paraId="18859CA7" w14:textId="77777777" w:rsidR="00D85371" w:rsidRPr="00A6293E" w:rsidRDefault="00D85371" w:rsidP="00714025">
      <w:pPr>
        <w:pStyle w:val="Brdtextmedindrag"/>
      </w:pPr>
      <w:r w:rsidRPr="00A6293E">
        <w:t>4. </w:t>
      </w:r>
      <w:r w:rsidRPr="00A6293E">
        <w:rPr>
          <w:spacing w:val="-2"/>
        </w:rPr>
        <w:t>risk</w:t>
      </w:r>
      <w:r>
        <w:rPr>
          <w:spacing w:val="-2"/>
        </w:rPr>
        <w:t>en</w:t>
      </w:r>
      <w:r w:rsidRPr="00A6293E">
        <w:rPr>
          <w:spacing w:val="-2"/>
        </w:rPr>
        <w:t xml:space="preserve"> för skada för allmän säkerhet, totalförsvaret eller Sveriges säker</w:t>
      </w:r>
      <w:r>
        <w:rPr>
          <w:spacing w:val="-2"/>
        </w:rPr>
        <w:softHyphen/>
      </w:r>
      <w:r w:rsidRPr="00A6293E">
        <w:rPr>
          <w:spacing w:val="-2"/>
        </w:rPr>
        <w:t>het</w:t>
      </w:r>
      <w:r w:rsidRPr="00A6293E">
        <w:t xml:space="preserve"> i övrigt,</w:t>
      </w:r>
    </w:p>
    <w:p w14:paraId="58D78371" w14:textId="77777777" w:rsidR="00D85371" w:rsidRDefault="00D85371" w:rsidP="00714025">
      <w:pPr>
        <w:pStyle w:val="Brdtextmedindrag"/>
      </w:pPr>
      <w:r w:rsidRPr="00A6293E">
        <w:t>5. risk</w:t>
      </w:r>
      <w:r>
        <w:t>en</w:t>
      </w:r>
      <w:r w:rsidRPr="00A6293E">
        <w:t xml:space="preserve"> för att andra tjänster som </w:t>
      </w:r>
      <w:r>
        <w:t>byggnaden, anläggningen eller före</w:t>
      </w:r>
      <w:r>
        <w:softHyphen/>
        <w:t>målet</w:t>
      </w:r>
      <w:r w:rsidRPr="00A6293E">
        <w:t xml:space="preserve"> används för störs,</w:t>
      </w:r>
    </w:p>
    <w:p w14:paraId="5EDA588C" w14:textId="77777777" w:rsidR="00D85371" w:rsidRPr="00A6293E" w:rsidRDefault="00D85371" w:rsidP="00714025">
      <w:pPr>
        <w:pStyle w:val="Brdtextmedindrag"/>
      </w:pPr>
      <w:r>
        <w:t xml:space="preserve">6. byggnadens, anläggningens </w:t>
      </w:r>
      <w:r w:rsidRPr="00A6293E">
        <w:t>eller</w:t>
      </w:r>
      <w:r>
        <w:t xml:space="preserve"> föremålets kulturvärde, </w:t>
      </w:r>
      <w:r w:rsidRPr="00A6293E">
        <w:t>eller</w:t>
      </w:r>
    </w:p>
    <w:p w14:paraId="7983CC2C" w14:textId="77777777" w:rsidR="00D85371" w:rsidRPr="00A6293E" w:rsidRDefault="00D85371" w:rsidP="00714025">
      <w:pPr>
        <w:pStyle w:val="Brdtextmedindrag"/>
      </w:pPr>
      <w:r>
        <w:t>7</w:t>
      </w:r>
      <w:r w:rsidRPr="00A6293E">
        <w:t>. andra liknande omständigheter.</w:t>
      </w:r>
    </w:p>
    <w:p w14:paraId="503CA19B" w14:textId="77777777" w:rsidR="00D85371" w:rsidRPr="00A6293E" w:rsidRDefault="00D85371" w:rsidP="00714025">
      <w:pPr>
        <w:pStyle w:val="Brdtextmedindrag"/>
      </w:pPr>
      <w:r w:rsidRPr="007607C1">
        <w:t xml:space="preserve">Regeringen får meddela föreskrifter om att vissa </w:t>
      </w:r>
      <w:r>
        <w:t>myndigheter</w:t>
      </w:r>
      <w:r w:rsidRPr="007607C1">
        <w:t xml:space="preserve"> ska vara undantagna från skyldigheten att lämna tillträde.</w:t>
      </w:r>
    </w:p>
    <w:p w14:paraId="41108742" w14:textId="77777777" w:rsidR="00D85371" w:rsidRPr="00A6293E" w:rsidRDefault="00D85371" w:rsidP="00714025">
      <w:pPr>
        <w:pStyle w:val="Brdtextmedindrag"/>
        <w:ind w:firstLine="0"/>
      </w:pPr>
    </w:p>
    <w:p w14:paraId="3221C18C" w14:textId="77777777" w:rsidR="00D85371" w:rsidRPr="00A6293E" w:rsidRDefault="00D85371" w:rsidP="00714025">
      <w:pPr>
        <w:pStyle w:val="Brdtext"/>
      </w:pPr>
      <w:r>
        <w:rPr>
          <w:b/>
        </w:rPr>
        <w:t>45 §</w:t>
      </w:r>
      <w:r w:rsidRPr="00AC0994">
        <w:rPr>
          <w:bCs/>
        </w:rPr>
        <w:t>    </w:t>
      </w:r>
      <w:r w:rsidRPr="00A6293E">
        <w:t xml:space="preserve">En begäran om tillträde enligt </w:t>
      </w:r>
      <w:r>
        <w:t>44 §</w:t>
      </w:r>
      <w:r w:rsidRPr="00A6293E">
        <w:t xml:space="preserve"> ska vara skriftlig och innehålla en </w:t>
      </w:r>
      <w:r>
        <w:t xml:space="preserve">redogörelse och en </w:t>
      </w:r>
      <w:r w:rsidRPr="00A6293E">
        <w:t xml:space="preserve">tidsplan för </w:t>
      </w:r>
      <w:r>
        <w:t>de åtgärder som begäran avser.</w:t>
      </w:r>
    </w:p>
    <w:p w14:paraId="540AF824" w14:textId="77777777" w:rsidR="00D85371" w:rsidRDefault="00D85371" w:rsidP="00714025">
      <w:pPr>
        <w:pStyle w:val="Brdtextmedindrag"/>
      </w:pPr>
      <w:r w:rsidRPr="00A6293E">
        <w:t>Den</w:t>
      </w:r>
      <w:r>
        <w:t xml:space="preserve"> myndighet</w:t>
      </w:r>
      <w:r w:rsidRPr="00A6293E">
        <w:t xml:space="preserve"> som </w:t>
      </w:r>
      <w:r>
        <w:t xml:space="preserve">har </w:t>
      </w:r>
      <w:r w:rsidRPr="00A6293E">
        <w:t xml:space="preserve">tagit emot en begäran om tillträde ska senast två månader från mottagandet av en fullständig begäran skriftligen </w:t>
      </w:r>
      <w:r>
        <w:t>ge</w:t>
      </w:r>
      <w:r w:rsidRPr="00A6293E">
        <w:t xml:space="preserve"> operatören </w:t>
      </w:r>
      <w:r>
        <w:t>be</w:t>
      </w:r>
      <w:r>
        <w:softHyphen/>
        <w:t xml:space="preserve">sked </w:t>
      </w:r>
      <w:r w:rsidRPr="00A6293E">
        <w:t xml:space="preserve">om </w:t>
      </w:r>
      <w:r>
        <w:t>huruvida</w:t>
      </w:r>
      <w:r w:rsidRPr="00A6293E">
        <w:t xml:space="preserve"> begäran medges eller inte. </w:t>
      </w:r>
      <w:r>
        <w:t>Beskedet</w:t>
      </w:r>
      <w:r w:rsidRPr="00A6293E">
        <w:t xml:space="preserve"> ska innehålla vill</w:t>
      </w:r>
      <w:r>
        <w:softHyphen/>
      </w:r>
      <w:r w:rsidRPr="00A6293E">
        <w:t>koren för till</w:t>
      </w:r>
      <w:r w:rsidRPr="00A6293E">
        <w:softHyphen/>
        <w:t xml:space="preserve">trädet eller </w:t>
      </w:r>
      <w:r>
        <w:t>skälen för att begäran inte medges.</w:t>
      </w:r>
    </w:p>
    <w:p w14:paraId="43DE6694" w14:textId="77777777" w:rsidR="00D85371" w:rsidRDefault="00D85371" w:rsidP="00714025">
      <w:pPr>
        <w:pStyle w:val="Brdtextmedindrag"/>
        <w:ind w:firstLine="0"/>
      </w:pPr>
    </w:p>
    <w:p w14:paraId="46120C04" w14:textId="4A419079" w:rsidR="00D85371" w:rsidRPr="00A6293E" w:rsidRDefault="00D85371" w:rsidP="00714025">
      <w:pPr>
        <w:pStyle w:val="Brdtextmedindrag"/>
        <w:ind w:firstLine="0"/>
      </w:pPr>
      <w:r>
        <w:rPr>
          <w:b/>
          <w:bCs/>
        </w:rPr>
        <w:t>46 §</w:t>
      </w:r>
      <w:r>
        <w:t>    Vid tillämpningen av 44 och 45 §§ ska med myndighet jämställas den som enligt lagen (2016:1145) om offentlig upphandling är upp</w:t>
      </w:r>
      <w:r>
        <w:softHyphen/>
        <w:t>hand</w:t>
      </w:r>
      <w:r w:rsidR="001C3907">
        <w:softHyphen/>
      </w:r>
      <w:r>
        <w:t>la</w:t>
      </w:r>
      <w:r w:rsidR="001C3907">
        <w:t>n</w:t>
      </w:r>
      <w:r>
        <w:t>de myndighet.</w:t>
      </w:r>
    </w:p>
    <w:p w14:paraId="3D63BD89" w14:textId="77777777" w:rsidR="00D85371" w:rsidRPr="00A6293E" w:rsidRDefault="00D85371" w:rsidP="00714025">
      <w:pPr>
        <w:pStyle w:val="Rubrik3utannumrering"/>
      </w:pPr>
      <w:r w:rsidRPr="00A6293E">
        <w:t>6</w:t>
      </w:r>
      <w:r>
        <w:t> kap.</w:t>
      </w:r>
      <w:r w:rsidRPr="00A6293E">
        <w:t xml:space="preserve"> Samhällsomfattande tjänster</w:t>
      </w:r>
    </w:p>
    <w:p w14:paraId="366B0092" w14:textId="77777777" w:rsidR="00D85371" w:rsidRDefault="00D85371" w:rsidP="00714025">
      <w:pPr>
        <w:pStyle w:val="Brdtext"/>
      </w:pPr>
      <w:r w:rsidRPr="00A6293E">
        <w:rPr>
          <w:b/>
        </w:rPr>
        <w:t>1</w:t>
      </w:r>
      <w:r>
        <w:rPr>
          <w:b/>
        </w:rPr>
        <w:t> §</w:t>
      </w:r>
      <w:r w:rsidRPr="00A6293E">
        <w:t xml:space="preserve">    Om det behövs för att tillgång </w:t>
      </w:r>
      <w:r>
        <w:t xml:space="preserve">till </w:t>
      </w:r>
      <w:r w:rsidRPr="00A74320">
        <w:t>samhällsomfattande tjänst</w:t>
      </w:r>
      <w:r>
        <w:t>er till</w:t>
      </w:r>
      <w:r w:rsidRPr="00A74320">
        <w:t xml:space="preserve"> </w:t>
      </w:r>
      <w:r>
        <w:t xml:space="preserve">ett överkomligt pris ska kunna säkerställas, </w:t>
      </w:r>
      <w:r w:rsidRPr="00A6293E">
        <w:t xml:space="preserve">får </w:t>
      </w:r>
      <w:r>
        <w:t>reglerings</w:t>
      </w:r>
      <w:r>
        <w:softHyphen/>
      </w:r>
      <w:r w:rsidRPr="00A6293E">
        <w:t>myndig</w:t>
      </w:r>
      <w:r>
        <w:softHyphen/>
      </w:r>
      <w:r w:rsidRPr="00A6293E">
        <w:t>het</w:t>
      </w:r>
      <w:r>
        <w:softHyphen/>
      </w:r>
      <w:r w:rsidRPr="00A6293E">
        <w:t>en be</w:t>
      </w:r>
      <w:r>
        <w:softHyphen/>
      </w:r>
      <w:r w:rsidRPr="00A6293E">
        <w:t xml:space="preserve">sluta om </w:t>
      </w:r>
      <w:r>
        <w:t xml:space="preserve">en </w:t>
      </w:r>
      <w:r w:rsidRPr="00A6293E">
        <w:t xml:space="preserve">skyldighet </w:t>
      </w:r>
      <w:r>
        <w:t xml:space="preserve">för den som bedöms lämplig för det </w:t>
      </w:r>
      <w:r w:rsidRPr="00A6293E">
        <w:t>att till</w:t>
      </w:r>
      <w:r w:rsidRPr="00A6293E">
        <w:softHyphen/>
        <w:t>handa</w:t>
      </w:r>
      <w:r>
        <w:softHyphen/>
      </w:r>
      <w:r w:rsidRPr="00A6293E">
        <w:t xml:space="preserve">hålla </w:t>
      </w:r>
      <w:r>
        <w:t>sådana</w:t>
      </w:r>
      <w:r w:rsidRPr="00A6293E">
        <w:t xml:space="preserve"> tjänster för att tillgodose varje rimlig be</w:t>
      </w:r>
      <w:r w:rsidRPr="00A6293E">
        <w:softHyphen/>
        <w:t>gäran från slut</w:t>
      </w:r>
      <w:r>
        <w:softHyphen/>
      </w:r>
      <w:r w:rsidRPr="00A6293E">
        <w:t>användare om tillgång till tjänster</w:t>
      </w:r>
      <w:r>
        <w:softHyphen/>
        <w:t>na</w:t>
      </w:r>
      <w:r w:rsidRPr="00A6293E">
        <w:t>.</w:t>
      </w:r>
    </w:p>
    <w:p w14:paraId="4201A5AC" w14:textId="77777777" w:rsidR="00D85371" w:rsidRDefault="00D85371" w:rsidP="00714025">
      <w:pPr>
        <w:pStyle w:val="Brdtextmedindrag"/>
      </w:pPr>
      <w:r w:rsidRPr="00A74320">
        <w:lastRenderedPageBreak/>
        <w:t>Med en samhällsomfattande tjänst avses en adekvat internet</w:t>
      </w:r>
      <w:r>
        <w:softHyphen/>
      </w:r>
      <w:r w:rsidRPr="00A74320">
        <w:t>anslut</w:t>
      </w:r>
      <w:r>
        <w:softHyphen/>
      </w:r>
      <w:r w:rsidRPr="00A74320">
        <w:t>ningstjänst eller en talkommunikationstjänst i en fast nätanslutnings</w:t>
      </w:r>
      <w:r>
        <w:softHyphen/>
      </w:r>
      <w:r w:rsidRPr="00A74320">
        <w:t>punkt i en stadigvarande bostad eller i ett fast verksamhetsställe.</w:t>
      </w:r>
    </w:p>
    <w:p w14:paraId="543DA002" w14:textId="77777777" w:rsidR="00D85371" w:rsidRPr="00A74320" w:rsidRDefault="00D85371" w:rsidP="00714025">
      <w:pPr>
        <w:pStyle w:val="Brdtextmedindrag"/>
      </w:pPr>
      <w:r w:rsidRPr="00A74320">
        <w:t>Reglerings</w:t>
      </w:r>
      <w:r w:rsidRPr="00A74320">
        <w:softHyphen/>
        <w:t>myn</w:t>
      </w:r>
      <w:r w:rsidRPr="00A74320">
        <w:softHyphen/>
        <w:t>dig</w:t>
      </w:r>
      <w:r w:rsidRPr="00A74320">
        <w:softHyphen/>
        <w:t>heten får utse ett eller flera företag som ska säkerställa sådan till</w:t>
      </w:r>
      <w:r w:rsidRPr="00A74320">
        <w:softHyphen/>
        <w:t>gång i hela eller en del av landet. En skyldighet får inte vara oskäligt betungande för ett utsett före</w:t>
      </w:r>
      <w:r w:rsidRPr="00A74320">
        <w:softHyphen/>
        <w:t>tag.</w:t>
      </w:r>
    </w:p>
    <w:p w14:paraId="5B30557A" w14:textId="77777777" w:rsidR="00D85371" w:rsidRPr="00A6293E" w:rsidRDefault="00D85371" w:rsidP="00714025">
      <w:pPr>
        <w:pStyle w:val="Brdtextmedindrag"/>
        <w:ind w:firstLine="0"/>
      </w:pPr>
    </w:p>
    <w:p w14:paraId="684C009C" w14:textId="77777777" w:rsidR="00D85371" w:rsidRPr="00A6293E" w:rsidRDefault="00D85371" w:rsidP="00714025">
      <w:pPr>
        <w:pStyle w:val="Brdtext"/>
      </w:pPr>
      <w:r w:rsidRPr="00A6293E">
        <w:rPr>
          <w:b/>
        </w:rPr>
        <w:t>2</w:t>
      </w:r>
      <w:r>
        <w:rPr>
          <w:b/>
        </w:rPr>
        <w:t> §</w:t>
      </w:r>
      <w:r w:rsidRPr="00A6293E">
        <w:t>    En internetanslutningstjänst ska</w:t>
      </w:r>
      <w:r>
        <w:t>, för att vara adekvat enligt 1 §,</w:t>
      </w:r>
      <w:r w:rsidRPr="00A6293E">
        <w:t xml:space="preserve"> ha kapacitet att leverera en </w:t>
      </w:r>
      <w:r>
        <w:t xml:space="preserve">sådan </w:t>
      </w:r>
      <w:r w:rsidRPr="00A6293E">
        <w:t>lägsta datahastighet som medger funktionell till</w:t>
      </w:r>
      <w:r w:rsidRPr="00A6293E">
        <w:softHyphen/>
        <w:t>gång till internet.</w:t>
      </w:r>
    </w:p>
    <w:p w14:paraId="46C051F7" w14:textId="77777777" w:rsidR="00D85371" w:rsidRDefault="00D85371" w:rsidP="00714025">
      <w:pPr>
        <w:pStyle w:val="Brdtextmedindrag"/>
      </w:pPr>
    </w:p>
    <w:p w14:paraId="5B153CC8" w14:textId="77777777" w:rsidR="00D85371" w:rsidRPr="00A6293E" w:rsidRDefault="00D85371" w:rsidP="00714025">
      <w:pPr>
        <w:pStyle w:val="Brdtext"/>
      </w:pPr>
      <w:r w:rsidRPr="00A6293E">
        <w:rPr>
          <w:b/>
        </w:rPr>
        <w:t>3</w:t>
      </w:r>
      <w:r>
        <w:rPr>
          <w:b/>
        </w:rPr>
        <w:t> §</w:t>
      </w:r>
      <w:r w:rsidRPr="00A6293E">
        <w:t>    En tjänst enligt 1</w:t>
      </w:r>
      <w:r>
        <w:t> §</w:t>
      </w:r>
      <w:r w:rsidRPr="00A6293E">
        <w:t xml:space="preserve"> får inte tillhandahållas på villkor som innebär att slutanvändar</w:t>
      </w:r>
      <w:r>
        <w:t>en</w:t>
      </w:r>
      <w:r w:rsidRPr="00A6293E">
        <w:t xml:space="preserve"> tvingas att betala för något som inte är nödvändigt för tjänsten.</w:t>
      </w:r>
    </w:p>
    <w:p w14:paraId="58C9AC81" w14:textId="77777777" w:rsidR="00D85371" w:rsidRPr="00A6293E" w:rsidRDefault="00D85371" w:rsidP="00714025">
      <w:pPr>
        <w:pStyle w:val="Brdtext"/>
      </w:pPr>
    </w:p>
    <w:p w14:paraId="4BEBC7A0" w14:textId="1A8DA8D5" w:rsidR="00D85371" w:rsidRPr="00A6293E" w:rsidRDefault="00D85371" w:rsidP="00714025">
      <w:pPr>
        <w:pStyle w:val="Brdtext"/>
      </w:pPr>
      <w:r w:rsidRPr="00A6293E">
        <w:rPr>
          <w:b/>
        </w:rPr>
        <w:t>4</w:t>
      </w:r>
      <w:r>
        <w:rPr>
          <w:b/>
        </w:rPr>
        <w:t> §</w:t>
      </w:r>
      <w:r w:rsidRPr="00A6293E">
        <w:t>    Den som enligt 1</w:t>
      </w:r>
      <w:r>
        <w:t> §</w:t>
      </w:r>
      <w:r w:rsidRPr="00A6293E">
        <w:t xml:space="preserve"> </w:t>
      </w:r>
      <w:r>
        <w:t>har utsetts att tillhandahålla en samhälls</w:t>
      </w:r>
      <w:r>
        <w:softHyphen/>
        <w:t xml:space="preserve">omfattande tjänst </w:t>
      </w:r>
      <w:r w:rsidRPr="00A6293E">
        <w:t xml:space="preserve">och som avser att avhända sig en betydande del av eller samtliga sina tillgångar i accessnätet, ska i god tid före </w:t>
      </w:r>
      <w:r>
        <w:t>avhändandet</w:t>
      </w:r>
      <w:r w:rsidRPr="00A6293E">
        <w:t xml:space="preserve"> under</w:t>
      </w:r>
      <w:r w:rsidR="00ED50A9">
        <w:softHyphen/>
      </w:r>
      <w:r w:rsidRPr="00A6293E">
        <w:t xml:space="preserve">rätta </w:t>
      </w:r>
      <w:r>
        <w:t>reglerings</w:t>
      </w:r>
      <w:r>
        <w:softHyphen/>
      </w:r>
      <w:r w:rsidRPr="00A6293E">
        <w:t>myndig</w:t>
      </w:r>
      <w:r>
        <w:softHyphen/>
      </w:r>
      <w:r w:rsidRPr="00A6293E">
        <w:t>heten om sin avsikt.</w:t>
      </w:r>
    </w:p>
    <w:p w14:paraId="2F561B25" w14:textId="77777777" w:rsidR="00D85371" w:rsidRPr="00A6293E" w:rsidRDefault="00D85371" w:rsidP="00714025">
      <w:pPr>
        <w:pStyle w:val="Rubrik3utannumrering"/>
      </w:pPr>
      <w:r w:rsidRPr="00A6293E">
        <w:t>7</w:t>
      </w:r>
      <w:r>
        <w:t> kap.</w:t>
      </w:r>
      <w:r w:rsidRPr="00A6293E">
        <w:t xml:space="preserve"> Tjänster till slutanvändare</w:t>
      </w:r>
    </w:p>
    <w:p w14:paraId="155C2200" w14:textId="77777777" w:rsidR="00D85371" w:rsidRPr="00A6293E" w:rsidRDefault="00D85371" w:rsidP="00714025">
      <w:pPr>
        <w:pStyle w:val="Rubrik4utannumrering"/>
        <w:spacing w:before="0"/>
      </w:pPr>
      <w:r w:rsidRPr="00A6293E">
        <w:t>Information innan ett avtal ingås</w:t>
      </w:r>
    </w:p>
    <w:p w14:paraId="0A911F63" w14:textId="77777777" w:rsidR="00D85371" w:rsidRPr="00A6293E" w:rsidRDefault="00D85371" w:rsidP="00714025">
      <w:pPr>
        <w:pStyle w:val="Brdtext"/>
      </w:pPr>
      <w:r>
        <w:rPr>
          <w:b/>
        </w:rPr>
        <w:t>1 §</w:t>
      </w:r>
      <w:r w:rsidRPr="00A6293E">
        <w:t xml:space="preserve">    Innan ett avtal ingås med en konsument ska den som tillhandahåller </w:t>
      </w:r>
      <w:r>
        <w:t xml:space="preserve">en </w:t>
      </w:r>
      <w:r w:rsidRPr="00A6293E">
        <w:t>allmänt tillgänglig elektronisk kommunikationstjänst på ett klart och begripligt sätt lämna</w:t>
      </w:r>
      <w:r w:rsidRPr="00A6293E" w:rsidDel="00F21731">
        <w:t xml:space="preserve"> </w:t>
      </w:r>
      <w:r w:rsidRPr="00A6293E">
        <w:t xml:space="preserve">information om avtalet och avgiftsfritt tillhandahålla en kortfattad och lättläst sammanfattning av avtalet. Om det inte är tekniskt möjligt att tillhandahålla sammanfattningen innan avtalet ingås, ska den lämnas </w:t>
      </w:r>
      <w:r>
        <w:t>så snart som möjligt därefter</w:t>
      </w:r>
      <w:r w:rsidRPr="00A6293E">
        <w:t>. Tillhandahållaren ska tillämpa villkor som inne</w:t>
      </w:r>
      <w:r>
        <w:softHyphen/>
      </w:r>
      <w:r w:rsidRPr="00A6293E">
        <w:t xml:space="preserve">bär att avtalet </w:t>
      </w:r>
      <w:r>
        <w:t xml:space="preserve">gäller </w:t>
      </w:r>
      <w:r w:rsidRPr="00A6293E">
        <w:t>först när konsumenten har tagit emot sam</w:t>
      </w:r>
      <w:r>
        <w:softHyphen/>
      </w:r>
      <w:r w:rsidRPr="00A6293E">
        <w:t>man</w:t>
      </w:r>
      <w:r>
        <w:softHyphen/>
      </w:r>
      <w:r w:rsidRPr="00A6293E">
        <w:t xml:space="preserve">fattningen och bekräftat </w:t>
      </w:r>
      <w:r>
        <w:t>sin vilja att ingå</w:t>
      </w:r>
      <w:r w:rsidRPr="00A6293E">
        <w:t xml:space="preserve"> avtalet.</w:t>
      </w:r>
    </w:p>
    <w:p w14:paraId="7C6DD414" w14:textId="77777777" w:rsidR="00D85371" w:rsidRPr="00A6293E" w:rsidRDefault="00D85371" w:rsidP="00714025">
      <w:pPr>
        <w:pStyle w:val="Brdtextmedindrag"/>
      </w:pPr>
      <w:r>
        <w:t>B</w:t>
      </w:r>
      <w:r w:rsidRPr="00A6293E">
        <w:t>estämmelser om information som en näringsidkare ska ge en konsu</w:t>
      </w:r>
      <w:r>
        <w:softHyphen/>
      </w:r>
      <w:r w:rsidRPr="00A6293E">
        <w:t xml:space="preserve">ment innan ett avtal ingås finns </w:t>
      </w:r>
      <w:r>
        <w:t xml:space="preserve">också </w:t>
      </w:r>
      <w:r w:rsidRPr="00A6293E">
        <w:t>i 2</w:t>
      </w:r>
      <w:r>
        <w:t> kap. </w:t>
      </w:r>
      <w:r w:rsidRPr="00A6293E">
        <w:t>2</w:t>
      </w:r>
      <w:r>
        <w:t> §</w:t>
      </w:r>
      <w:r w:rsidRPr="00A6293E">
        <w:t xml:space="preserve"> lagen (2005:59) om distans</w:t>
      </w:r>
      <w:r>
        <w:softHyphen/>
      </w:r>
      <w:r w:rsidRPr="00A6293E">
        <w:t>avtal och avtal utanför affärslokaler och i 22</w:t>
      </w:r>
      <w:r>
        <w:t> </w:t>
      </w:r>
      <w:r w:rsidRPr="00A6293E">
        <w:t>a</w:t>
      </w:r>
      <w:r>
        <w:t> §</w:t>
      </w:r>
      <w:r w:rsidRPr="00A6293E">
        <w:t xml:space="preserve"> marknads</w:t>
      </w:r>
      <w:r w:rsidRPr="00A6293E">
        <w:softHyphen/>
        <w:t>förings</w:t>
      </w:r>
      <w:r w:rsidRPr="00A6293E">
        <w:softHyphen/>
        <w:t>lagen (2008:486).</w:t>
      </w:r>
    </w:p>
    <w:p w14:paraId="1C6E0F89" w14:textId="77777777" w:rsidR="00D85371" w:rsidRPr="00A6293E" w:rsidRDefault="00D85371" w:rsidP="00714025">
      <w:pPr>
        <w:pStyle w:val="Brdtextmedindrag"/>
      </w:pPr>
      <w:r w:rsidRPr="00A6293E">
        <w:t xml:space="preserve">Regeringen eller den myndighet som regeringen bestämmer får meddela </w:t>
      </w:r>
      <w:r>
        <w:t xml:space="preserve">ytterligare </w:t>
      </w:r>
      <w:r w:rsidRPr="00A6293E">
        <w:t>föreskrifter om informationskravet</w:t>
      </w:r>
      <w:r>
        <w:t xml:space="preserve"> i första stycket</w:t>
      </w:r>
      <w:r w:rsidRPr="00A6293E">
        <w:t>.</w:t>
      </w:r>
    </w:p>
    <w:p w14:paraId="4556AF72" w14:textId="77777777" w:rsidR="00D85371" w:rsidRPr="00A6293E" w:rsidRDefault="00D85371" w:rsidP="00714025">
      <w:pPr>
        <w:pStyle w:val="Brdtextmedindrag"/>
      </w:pPr>
    </w:p>
    <w:p w14:paraId="2995767E" w14:textId="77777777" w:rsidR="00D85371" w:rsidRPr="00A6293E" w:rsidRDefault="00D85371" w:rsidP="00714025">
      <w:pPr>
        <w:pStyle w:val="Brdtext"/>
      </w:pPr>
      <w:r>
        <w:rPr>
          <w:b/>
        </w:rPr>
        <w:t>2 §</w:t>
      </w:r>
      <w:r w:rsidRPr="00A6293E">
        <w:t xml:space="preserve">    Bestämmelserna i </w:t>
      </w:r>
      <w:r>
        <w:t>1 §</w:t>
      </w:r>
      <w:r w:rsidRPr="00A6293E">
        <w:t xml:space="preserve"> gäller inte överföringstjänster som används för tillhandahållande av maskin</w:t>
      </w:r>
      <w:r>
        <w:t>-</w:t>
      </w:r>
      <w:r w:rsidRPr="00A6293E">
        <w:t>till</w:t>
      </w:r>
      <w:r>
        <w:t>-</w:t>
      </w:r>
      <w:r w:rsidRPr="00A6293E">
        <w:t>maskin-tjänster.</w:t>
      </w:r>
    </w:p>
    <w:p w14:paraId="65EF7D96" w14:textId="77777777" w:rsidR="00D85371" w:rsidRPr="00A6293E" w:rsidRDefault="00D85371" w:rsidP="00714025">
      <w:pPr>
        <w:pStyle w:val="Brdtextmedindrag"/>
      </w:pPr>
    </w:p>
    <w:p w14:paraId="2FB1DE14" w14:textId="31CEE834" w:rsidR="00D85371" w:rsidRPr="00A6293E" w:rsidRDefault="00D85371" w:rsidP="00714025">
      <w:pPr>
        <w:pStyle w:val="Brdtext"/>
      </w:pPr>
      <w:r>
        <w:rPr>
          <w:b/>
        </w:rPr>
        <w:t>3 §</w:t>
      </w:r>
      <w:r w:rsidRPr="00A6293E">
        <w:t xml:space="preserve">    Bestämmelserna i </w:t>
      </w:r>
      <w:r>
        <w:t>1 §</w:t>
      </w:r>
      <w:r w:rsidRPr="00A6293E">
        <w:t xml:space="preserve"> </w:t>
      </w:r>
      <w:r>
        <w:t xml:space="preserve">i </w:t>
      </w:r>
      <w:r w:rsidRPr="00A6293E">
        <w:t xml:space="preserve">detta kapitel, </w:t>
      </w:r>
      <w:r>
        <w:t xml:space="preserve">i </w:t>
      </w:r>
      <w:r w:rsidRPr="00A6293E">
        <w:t>2</w:t>
      </w:r>
      <w:r>
        <w:t> kap. </w:t>
      </w:r>
      <w:r w:rsidRPr="00A6293E">
        <w:t>2</w:t>
      </w:r>
      <w:r>
        <w:t> §</w:t>
      </w:r>
      <w:r w:rsidRPr="00A6293E">
        <w:t xml:space="preserve"> lagen (2005:59) om distans</w:t>
      </w:r>
      <w:r w:rsidRPr="00A6293E">
        <w:softHyphen/>
        <w:t xml:space="preserve">avtal och avtal utanför affärslokaler och </w:t>
      </w:r>
      <w:r>
        <w:t xml:space="preserve">i </w:t>
      </w:r>
      <w:r w:rsidRPr="00A6293E">
        <w:t>22</w:t>
      </w:r>
      <w:r>
        <w:t> </w:t>
      </w:r>
      <w:r w:rsidRPr="00A6293E">
        <w:t>a</w:t>
      </w:r>
      <w:r>
        <w:t> §</w:t>
      </w:r>
      <w:r w:rsidRPr="00A6293E">
        <w:t xml:space="preserve"> marknads</w:t>
      </w:r>
      <w:r w:rsidRPr="00A6293E">
        <w:softHyphen/>
        <w:t>förings</w:t>
      </w:r>
      <w:r w:rsidRPr="00A6293E">
        <w:softHyphen/>
        <w:t xml:space="preserve">lagen (2008:486) ska tillämpas </w:t>
      </w:r>
      <w:r>
        <w:t xml:space="preserve">även </w:t>
      </w:r>
      <w:r w:rsidRPr="00A6293E">
        <w:t xml:space="preserve">när avtal ingås med slutanvändare som är mikroföretag, </w:t>
      </w:r>
      <w:r>
        <w:t xml:space="preserve">andra </w:t>
      </w:r>
      <w:r w:rsidRPr="00A6293E">
        <w:t>små företag eller organisationer som drivs utan vinst</w:t>
      </w:r>
      <w:r w:rsidRPr="00A6293E">
        <w:softHyphen/>
        <w:t xml:space="preserve">syfte, om inte </w:t>
      </w:r>
      <w:r>
        <w:t xml:space="preserve">slutanvändaren </w:t>
      </w:r>
      <w:r w:rsidRPr="00A6293E">
        <w:t>uttryckligen har samtyckt till att be</w:t>
      </w:r>
      <w:r w:rsidR="001C36C0">
        <w:softHyphen/>
      </w:r>
      <w:r w:rsidRPr="00A6293E">
        <w:t>stämmelserna frångås.</w:t>
      </w:r>
    </w:p>
    <w:p w14:paraId="55A15F09" w14:textId="77777777" w:rsidR="00D85371" w:rsidRPr="00A6293E" w:rsidRDefault="00D85371" w:rsidP="00714025">
      <w:pPr>
        <w:pStyle w:val="Brdtextmedindrag"/>
      </w:pPr>
    </w:p>
    <w:p w14:paraId="2AC7B7D5" w14:textId="77777777" w:rsidR="00D85371" w:rsidRPr="00A6293E" w:rsidRDefault="00D85371" w:rsidP="00714025">
      <w:pPr>
        <w:pStyle w:val="Brdtext"/>
        <w:rPr>
          <w:spacing w:val="-4"/>
        </w:rPr>
      </w:pPr>
      <w:r>
        <w:rPr>
          <w:b/>
        </w:rPr>
        <w:lastRenderedPageBreak/>
        <w:t>4 §</w:t>
      </w:r>
      <w:r w:rsidRPr="00A6293E">
        <w:t>    </w:t>
      </w:r>
      <w:r>
        <w:t>En tillhandahållare som avses i 1 § ska se till att i</w:t>
      </w:r>
      <w:r w:rsidRPr="00A6293E">
        <w:t xml:space="preserve">nformationen </w:t>
      </w:r>
      <w:r>
        <w:t>och sammanfattningen är</w:t>
      </w:r>
      <w:r w:rsidRPr="00A6293E">
        <w:t xml:space="preserve"> en del av avtalet</w:t>
      </w:r>
      <w:r>
        <w:t>, om parterna inte uttryckligen har kommit överens om något annat</w:t>
      </w:r>
      <w:r w:rsidRPr="00A6293E">
        <w:rPr>
          <w:spacing w:val="-4"/>
        </w:rPr>
        <w:t>.</w:t>
      </w:r>
    </w:p>
    <w:p w14:paraId="4AE43EDE" w14:textId="77777777" w:rsidR="00D85371" w:rsidRPr="00A6293E" w:rsidRDefault="00D85371" w:rsidP="00714025">
      <w:pPr>
        <w:pStyle w:val="Rubrik4utannumrering"/>
      </w:pPr>
      <w:r w:rsidRPr="00A6293E">
        <w:t>Insyn och offentliggörande av information</w:t>
      </w:r>
    </w:p>
    <w:p w14:paraId="314CB858" w14:textId="77777777" w:rsidR="00D85371" w:rsidRPr="00A6293E" w:rsidRDefault="00D85371" w:rsidP="00714025">
      <w:pPr>
        <w:pStyle w:val="Brdtext"/>
      </w:pPr>
      <w:r>
        <w:rPr>
          <w:b/>
        </w:rPr>
        <w:t>5 §</w:t>
      </w:r>
      <w:r w:rsidRPr="00A6293E">
        <w:t xml:space="preserve">    Den som tillhandahåller </w:t>
      </w:r>
      <w:r>
        <w:t xml:space="preserve">en </w:t>
      </w:r>
      <w:r w:rsidRPr="00A6293E">
        <w:t xml:space="preserve">internetanslutningstjänst eller </w:t>
      </w:r>
      <w:r>
        <w:t xml:space="preserve">en </w:t>
      </w:r>
      <w:r w:rsidRPr="00A6293E">
        <w:t>allmänt till</w:t>
      </w:r>
      <w:r w:rsidRPr="00A6293E">
        <w:softHyphen/>
        <w:t>gänglig interpersonell kommunikationstjänst ska offentliggöra tydlig, heltäckande och aktuell information om tjänsten.</w:t>
      </w:r>
    </w:p>
    <w:p w14:paraId="6748DECF" w14:textId="77777777" w:rsidR="00D85371" w:rsidRPr="00A6293E" w:rsidRDefault="00D85371" w:rsidP="00714025">
      <w:pPr>
        <w:pStyle w:val="Brdtextmedindrag"/>
      </w:pPr>
      <w:r w:rsidRPr="00A6293E">
        <w:t>Regeringen eller den myndighet som regeringen bestämmer får meddela föreskrifter om sådan information.</w:t>
      </w:r>
    </w:p>
    <w:p w14:paraId="7198990B" w14:textId="77777777" w:rsidR="00D85371" w:rsidRPr="00A6293E" w:rsidRDefault="00D85371" w:rsidP="00714025">
      <w:pPr>
        <w:pStyle w:val="Brdtextmedindrag"/>
      </w:pPr>
    </w:p>
    <w:p w14:paraId="06341FC7" w14:textId="6F4E7204" w:rsidR="00D85371" w:rsidRPr="00A6293E" w:rsidRDefault="00D85371" w:rsidP="00714025">
      <w:pPr>
        <w:pStyle w:val="Brdtext"/>
      </w:pPr>
      <w:r>
        <w:rPr>
          <w:b/>
        </w:rPr>
        <w:t>6 §</w:t>
      </w:r>
      <w:r w:rsidRPr="00A6293E">
        <w:t>    </w:t>
      </w:r>
      <w:r>
        <w:t>Regleringsmyndigheten får ålägga d</w:t>
      </w:r>
      <w:r w:rsidRPr="00A6293E">
        <w:t xml:space="preserve">en som tillhandahåller </w:t>
      </w:r>
      <w:r>
        <w:t xml:space="preserve">en </w:t>
      </w:r>
      <w:r w:rsidRPr="00A6293E">
        <w:t>inter</w:t>
      </w:r>
      <w:r>
        <w:softHyphen/>
      </w:r>
      <w:r w:rsidRPr="00A6293E">
        <w:t>net</w:t>
      </w:r>
      <w:r>
        <w:softHyphen/>
      </w:r>
      <w:r w:rsidRPr="00A6293E">
        <w:t>anslutnings</w:t>
      </w:r>
      <w:r>
        <w:softHyphen/>
      </w:r>
      <w:r w:rsidRPr="00A6293E">
        <w:t xml:space="preserve">tjänst eller </w:t>
      </w:r>
      <w:r>
        <w:t xml:space="preserve">en </w:t>
      </w:r>
      <w:r w:rsidRPr="00A6293E">
        <w:t>allmänt till</w:t>
      </w:r>
      <w:r w:rsidRPr="00A6293E">
        <w:softHyphen/>
        <w:t>gänglig interpersonell kom</w:t>
      </w:r>
      <w:r>
        <w:softHyphen/>
      </w:r>
      <w:r w:rsidRPr="00A6293E">
        <w:t>mun</w:t>
      </w:r>
      <w:r>
        <w:t>i</w:t>
      </w:r>
      <w:r>
        <w:softHyphen/>
      </w:r>
      <w:r w:rsidRPr="00A6293E">
        <w:t>ka</w:t>
      </w:r>
      <w:r>
        <w:softHyphen/>
      </w:r>
      <w:r w:rsidRPr="00A6293E">
        <w:t>tions</w:t>
      </w:r>
      <w:r>
        <w:softHyphen/>
      </w:r>
      <w:r w:rsidRPr="00A6293E">
        <w:t xml:space="preserve">tjänst att </w:t>
      </w:r>
      <w:r w:rsidRPr="00A6293E">
        <w:rPr>
          <w:spacing w:val="-4"/>
        </w:rPr>
        <w:t>offentliggöra uttömmande, jämförbar, tillförlitlig, användar</w:t>
      </w:r>
      <w:r w:rsidRPr="00A6293E">
        <w:rPr>
          <w:spacing w:val="-4"/>
        </w:rPr>
        <w:softHyphen/>
        <w:t>vänlig</w:t>
      </w:r>
      <w:r w:rsidRPr="00A6293E">
        <w:t xml:space="preserve"> och aktuell information om tjänste</w:t>
      </w:r>
      <w:r>
        <w:t>n</w:t>
      </w:r>
      <w:r w:rsidRPr="00A6293E">
        <w:t>s kvalitet och om vilka åt</w:t>
      </w:r>
      <w:r w:rsidRPr="00A6293E">
        <w:softHyphen/>
        <w:t>gär</w:t>
      </w:r>
      <w:r w:rsidRPr="00A6293E">
        <w:softHyphen/>
        <w:t xml:space="preserve">der som </w:t>
      </w:r>
      <w:r w:rsidRPr="00A6293E">
        <w:rPr>
          <w:spacing w:val="-2"/>
        </w:rPr>
        <w:t>har vidtagits för att säkerställa likvärdig till</w:t>
      </w:r>
      <w:r>
        <w:rPr>
          <w:spacing w:val="-2"/>
        </w:rPr>
        <w:softHyphen/>
      </w:r>
      <w:r w:rsidRPr="00A6293E">
        <w:rPr>
          <w:spacing w:val="-2"/>
        </w:rPr>
        <w:t>gång för slut</w:t>
      </w:r>
      <w:r w:rsidRPr="00A6293E">
        <w:rPr>
          <w:spacing w:val="-2"/>
        </w:rPr>
        <w:softHyphen/>
        <w:t>an</w:t>
      </w:r>
      <w:r w:rsidRPr="00A6293E">
        <w:rPr>
          <w:spacing w:val="-2"/>
        </w:rPr>
        <w:softHyphen/>
        <w:t>vändare med funk</w:t>
      </w:r>
      <w:r w:rsidRPr="00A6293E">
        <w:rPr>
          <w:spacing w:val="-2"/>
        </w:rPr>
        <w:softHyphen/>
      </w:r>
      <w:r w:rsidRPr="00A6293E">
        <w:t>tions</w:t>
      </w:r>
      <w:r w:rsidRPr="00A6293E">
        <w:softHyphen/>
        <w:t>nedsättning. Information</w:t>
      </w:r>
      <w:r>
        <w:t>en</w:t>
      </w:r>
      <w:r w:rsidRPr="00A6293E">
        <w:t xml:space="preserve"> om tjänste</w:t>
      </w:r>
      <w:r>
        <w:t>n</w:t>
      </w:r>
      <w:r w:rsidRPr="00A6293E">
        <w:t>s kvalitet ska offent</w:t>
      </w:r>
      <w:r w:rsidRPr="00A6293E">
        <w:softHyphen/>
        <w:t>lig</w:t>
      </w:r>
      <w:r w:rsidR="001D1F06">
        <w:softHyphen/>
      </w:r>
      <w:r w:rsidRPr="00A6293E">
        <w:t>göras i den utsträckning som tillhandahållar</w:t>
      </w:r>
      <w:r>
        <w:softHyphen/>
      </w:r>
      <w:r w:rsidRPr="00A6293E">
        <w:t>en utövar kontroll över nätet.</w:t>
      </w:r>
    </w:p>
    <w:p w14:paraId="18B3D49C" w14:textId="532A5DDD" w:rsidR="00D85371" w:rsidRDefault="00D85371" w:rsidP="00714025">
      <w:pPr>
        <w:pStyle w:val="Brdtextmedindrag"/>
      </w:pPr>
      <w:r>
        <w:t>Regleringsmyndigheten får också ålägga d</w:t>
      </w:r>
      <w:r w:rsidRPr="00A6293E">
        <w:t xml:space="preserve">en som tillhandahåller </w:t>
      </w:r>
      <w:r>
        <w:t xml:space="preserve">en </w:t>
      </w:r>
      <w:r w:rsidRPr="00A6293E">
        <w:t>all</w:t>
      </w:r>
      <w:r w:rsidR="007C6D94">
        <w:softHyphen/>
      </w:r>
      <w:r w:rsidRPr="00A6293E">
        <w:t>mänt tillgänglig interpersonell kommuni</w:t>
      </w:r>
      <w:r w:rsidRPr="00A6293E">
        <w:softHyphen/>
      </w:r>
      <w:r w:rsidRPr="00A6293E">
        <w:rPr>
          <w:spacing w:val="-2"/>
        </w:rPr>
        <w:t>ka</w:t>
      </w:r>
      <w:r w:rsidRPr="00A6293E">
        <w:rPr>
          <w:spacing w:val="-2"/>
        </w:rPr>
        <w:softHyphen/>
        <w:t>tionstjänst att informera konsu</w:t>
      </w:r>
      <w:r w:rsidR="007C6D94">
        <w:rPr>
          <w:spacing w:val="-2"/>
        </w:rPr>
        <w:softHyphen/>
      </w:r>
      <w:r w:rsidRPr="00A6293E">
        <w:rPr>
          <w:spacing w:val="-2"/>
        </w:rPr>
        <w:t xml:space="preserve">menter om </w:t>
      </w:r>
      <w:r>
        <w:rPr>
          <w:spacing w:val="-2"/>
        </w:rPr>
        <w:t xml:space="preserve">i vilken utsträckning som </w:t>
      </w:r>
      <w:r w:rsidRPr="00A6293E">
        <w:rPr>
          <w:spacing w:val="-2"/>
        </w:rPr>
        <w:t>kvaliteten</w:t>
      </w:r>
      <w:r w:rsidRPr="00A6293E">
        <w:t xml:space="preserve"> på tjänste</w:t>
      </w:r>
      <w:r>
        <w:t>n</w:t>
      </w:r>
      <w:r w:rsidRPr="00A6293E">
        <w:t xml:space="preserve"> är beroende av externa faktorer.</w:t>
      </w:r>
    </w:p>
    <w:p w14:paraId="45F02ACE" w14:textId="77777777" w:rsidR="00D85371" w:rsidRPr="00A6293E" w:rsidRDefault="00D85371" w:rsidP="00714025">
      <w:pPr>
        <w:pStyle w:val="Rubrik4utannumrering"/>
      </w:pPr>
      <w:r w:rsidRPr="00A6293E">
        <w:t xml:space="preserve">Undantag för </w:t>
      </w:r>
      <w:r>
        <w:t xml:space="preserve">vissa </w:t>
      </w:r>
      <w:r w:rsidRPr="005C44B6">
        <w:t>mikroföretag</w:t>
      </w:r>
    </w:p>
    <w:p w14:paraId="29A6FB47" w14:textId="77777777" w:rsidR="00D85371" w:rsidRDefault="00D85371" w:rsidP="00714025">
      <w:pPr>
        <w:pStyle w:val="Brdtext"/>
      </w:pPr>
      <w:r>
        <w:rPr>
          <w:b/>
        </w:rPr>
        <w:t>7 §</w:t>
      </w:r>
      <w:r w:rsidRPr="00A6293E">
        <w:t xml:space="preserve">    Bestämmelserna i </w:t>
      </w:r>
      <w:r>
        <w:t>1</w:t>
      </w:r>
      <w:r w:rsidRPr="00A6293E">
        <w:t>–</w:t>
      </w:r>
      <w:r>
        <w:t>6</w:t>
      </w:r>
      <w:r w:rsidRPr="00FD4800">
        <w:t xml:space="preserve"> §§ gäller inte för </w:t>
      </w:r>
      <w:r>
        <w:t xml:space="preserve">en </w:t>
      </w:r>
      <w:r w:rsidRPr="00FD4800">
        <w:t>tillhanda</w:t>
      </w:r>
      <w:r w:rsidRPr="00FD4800">
        <w:softHyphen/>
        <w:t>håll</w:t>
      </w:r>
      <w:r w:rsidRPr="00FD4800">
        <w:softHyphen/>
        <w:t xml:space="preserve">are som är </w:t>
      </w:r>
      <w:r>
        <w:t xml:space="preserve">ett </w:t>
      </w:r>
      <w:r w:rsidRPr="00FD4800">
        <w:t xml:space="preserve">mikroföretag </w:t>
      </w:r>
      <w:r>
        <w:t xml:space="preserve">om företaget </w:t>
      </w:r>
      <w:r w:rsidRPr="00FD4800">
        <w:rPr>
          <w:spacing w:val="-2"/>
        </w:rPr>
        <w:t xml:space="preserve">tillhandahåller </w:t>
      </w:r>
      <w:r w:rsidRPr="00FD4800">
        <w:t xml:space="preserve">endast </w:t>
      </w:r>
      <w:r w:rsidRPr="00FD4800">
        <w:rPr>
          <w:spacing w:val="-2"/>
        </w:rPr>
        <w:t>nummer</w:t>
      </w:r>
      <w:r w:rsidRPr="00FD4800">
        <w:rPr>
          <w:spacing w:val="-2"/>
        </w:rPr>
        <w:softHyphen/>
        <w:t>oberoende inter</w:t>
      </w:r>
      <w:r w:rsidRPr="00FD4800">
        <w:rPr>
          <w:spacing w:val="-2"/>
        </w:rPr>
        <w:softHyphen/>
        <w:t>perso</w:t>
      </w:r>
      <w:r>
        <w:rPr>
          <w:spacing w:val="-2"/>
        </w:rPr>
        <w:softHyphen/>
      </w:r>
      <w:r w:rsidRPr="00FD4800">
        <w:rPr>
          <w:spacing w:val="-2"/>
        </w:rPr>
        <w:t>nella kom</w:t>
      </w:r>
      <w:r w:rsidRPr="00FD4800">
        <w:rPr>
          <w:spacing w:val="-2"/>
        </w:rPr>
        <w:softHyphen/>
        <w:t>mun</w:t>
      </w:r>
      <w:r w:rsidRPr="00FD4800">
        <w:rPr>
          <w:spacing w:val="-2"/>
        </w:rPr>
        <w:softHyphen/>
        <w:t>i</w:t>
      </w:r>
      <w:r w:rsidRPr="00FD4800">
        <w:rPr>
          <w:spacing w:val="-2"/>
        </w:rPr>
        <w:softHyphen/>
        <w:t>ka</w:t>
      </w:r>
      <w:r w:rsidRPr="00FD4800">
        <w:rPr>
          <w:spacing w:val="-2"/>
        </w:rPr>
        <w:softHyphen/>
        <w:t>tions</w:t>
      </w:r>
      <w:r w:rsidRPr="00FD4800">
        <w:rPr>
          <w:spacing w:val="-2"/>
        </w:rPr>
        <w:softHyphen/>
        <w:t>tjänster.</w:t>
      </w:r>
      <w:r>
        <w:t xml:space="preserve"> Tillhandahållaren </w:t>
      </w:r>
      <w:r w:rsidRPr="00A6293E">
        <w:t>ska</w:t>
      </w:r>
      <w:r>
        <w:t>,</w:t>
      </w:r>
      <w:r w:rsidRPr="00A6293E">
        <w:t xml:space="preserve"> innan ett avtal ingås</w:t>
      </w:r>
      <w:r>
        <w:t>,</w:t>
      </w:r>
      <w:r w:rsidRPr="00A6293E">
        <w:t xml:space="preserve"> informera slutanvän</w:t>
      </w:r>
      <w:r>
        <w:softHyphen/>
      </w:r>
      <w:r w:rsidRPr="00A6293E">
        <w:t>da</w:t>
      </w:r>
      <w:r>
        <w:softHyphen/>
      </w:r>
      <w:r w:rsidRPr="00A6293E">
        <w:t xml:space="preserve">ren om </w:t>
      </w:r>
      <w:r>
        <w:t>detta</w:t>
      </w:r>
      <w:r w:rsidRPr="00A6293E">
        <w:t>.</w:t>
      </w:r>
    </w:p>
    <w:p w14:paraId="06028F7D" w14:textId="77777777" w:rsidR="00D85371" w:rsidRPr="00A6293E" w:rsidRDefault="00D85371" w:rsidP="00714025">
      <w:pPr>
        <w:pStyle w:val="Rubrik4utannumrering"/>
      </w:pPr>
      <w:r w:rsidRPr="00A6293E">
        <w:t>Bindning</w:t>
      </w:r>
      <w:r>
        <w:t>stid</w:t>
      </w:r>
    </w:p>
    <w:p w14:paraId="2B4766D5" w14:textId="77777777" w:rsidR="00D85371" w:rsidRDefault="00D85371" w:rsidP="00714025">
      <w:pPr>
        <w:pStyle w:val="Brdtext"/>
      </w:pPr>
      <w:r w:rsidRPr="00A6293E">
        <w:rPr>
          <w:b/>
        </w:rPr>
        <w:t>8</w:t>
      </w:r>
      <w:r>
        <w:rPr>
          <w:b/>
        </w:rPr>
        <w:t> §</w:t>
      </w:r>
      <w:r w:rsidRPr="00A6293E">
        <w:t xml:space="preserve">    Ett avtal mellan en konsument och den som tillhandahåller </w:t>
      </w:r>
      <w:r>
        <w:t xml:space="preserve">en </w:t>
      </w:r>
      <w:r w:rsidRPr="00A6293E">
        <w:t>all</w:t>
      </w:r>
      <w:r>
        <w:softHyphen/>
      </w:r>
      <w:r w:rsidRPr="00A6293E">
        <w:t xml:space="preserve">mänt </w:t>
      </w:r>
      <w:r w:rsidRPr="00A6293E">
        <w:rPr>
          <w:spacing w:val="-2"/>
        </w:rPr>
        <w:t>tillgänglig elektronisk kommunikationstjänst får inte ha en längre bind</w:t>
      </w:r>
      <w:r w:rsidRPr="00A6293E">
        <w:rPr>
          <w:spacing w:val="-2"/>
        </w:rPr>
        <w:softHyphen/>
      </w:r>
      <w:r w:rsidRPr="00A6293E">
        <w:t>ningstid än 24 månader.</w:t>
      </w:r>
      <w:r>
        <w:t xml:space="preserve"> Detta gäller dock inte när det är fråga om </w:t>
      </w:r>
      <w:r w:rsidRPr="00A6293E">
        <w:t>nummeroberoende interpersonella kommuni</w:t>
      </w:r>
      <w:r w:rsidRPr="00A6293E">
        <w:softHyphen/>
        <w:t>ka</w:t>
      </w:r>
      <w:r w:rsidRPr="00A6293E">
        <w:softHyphen/>
        <w:t>tionstjänster eller över</w:t>
      </w:r>
      <w:r>
        <w:softHyphen/>
      </w:r>
      <w:r w:rsidRPr="00A6293E">
        <w:t>förings</w:t>
      </w:r>
      <w:r>
        <w:softHyphen/>
      </w:r>
      <w:r w:rsidRPr="00A6293E">
        <w:t xml:space="preserve">tjänster </w:t>
      </w:r>
      <w:r>
        <w:t xml:space="preserve">som används </w:t>
      </w:r>
      <w:r w:rsidRPr="00A6293E">
        <w:t>för tillhandahållande av maskin</w:t>
      </w:r>
      <w:r>
        <w:t>-</w:t>
      </w:r>
      <w:r w:rsidRPr="00A6293E">
        <w:t>till</w:t>
      </w:r>
      <w:r>
        <w:t>-</w:t>
      </w:r>
      <w:r w:rsidRPr="00A6293E">
        <w:t>maskin-tjänster.</w:t>
      </w:r>
    </w:p>
    <w:p w14:paraId="6D40CA99" w14:textId="77777777" w:rsidR="00D85371" w:rsidRPr="00A6293E" w:rsidRDefault="00D85371" w:rsidP="00714025">
      <w:pPr>
        <w:pStyle w:val="Brdtextmedindrag"/>
        <w:ind w:firstLine="0"/>
      </w:pPr>
    </w:p>
    <w:p w14:paraId="69A94BE3" w14:textId="77777777" w:rsidR="00D85371" w:rsidRDefault="00D85371" w:rsidP="00714025">
      <w:pPr>
        <w:pStyle w:val="Brdtext"/>
      </w:pPr>
      <w:r w:rsidRPr="00A6293E">
        <w:rPr>
          <w:b/>
        </w:rPr>
        <w:t>9</w:t>
      </w:r>
      <w:r>
        <w:rPr>
          <w:b/>
        </w:rPr>
        <w:t> §</w:t>
      </w:r>
      <w:r w:rsidRPr="00A6293E">
        <w:t>    Bestämmelserna i 8</w:t>
      </w:r>
      <w:r>
        <w:t> §</w:t>
      </w:r>
      <w:r w:rsidRPr="00A6293E">
        <w:t xml:space="preserve"> </w:t>
      </w:r>
      <w:r>
        <w:t xml:space="preserve">hindrar </w:t>
      </w:r>
      <w:r w:rsidRPr="00A6293E">
        <w:t xml:space="preserve">inte </w:t>
      </w:r>
      <w:r>
        <w:t xml:space="preserve">att en konsument binds under längre tid än 24 månader om det är fråga om </w:t>
      </w:r>
      <w:r w:rsidRPr="00A6293E">
        <w:t xml:space="preserve">ett avtal </w:t>
      </w:r>
      <w:r>
        <w:t xml:space="preserve">som gäller avbetalning avseende </w:t>
      </w:r>
      <w:r w:rsidRPr="000C6A71">
        <w:t>anlägg</w:t>
      </w:r>
      <w:r>
        <w:t>ande</w:t>
      </w:r>
      <w:r w:rsidRPr="00A6293E">
        <w:t xml:space="preserve"> av en </w:t>
      </w:r>
      <w:r w:rsidRPr="00A6293E">
        <w:rPr>
          <w:spacing w:val="-2"/>
        </w:rPr>
        <w:t xml:space="preserve">fysisk anslutning </w:t>
      </w:r>
      <w:r>
        <w:rPr>
          <w:spacing w:val="-2"/>
        </w:rPr>
        <w:t>till ett elektroniskt kommunika</w:t>
      </w:r>
      <w:r>
        <w:rPr>
          <w:spacing w:val="-2"/>
        </w:rPr>
        <w:softHyphen/>
        <w:t>tions</w:t>
      </w:r>
      <w:r>
        <w:rPr>
          <w:spacing w:val="-2"/>
        </w:rPr>
        <w:softHyphen/>
        <w:t>nät</w:t>
      </w:r>
      <w:r w:rsidRPr="00A6293E">
        <w:rPr>
          <w:spacing w:val="-2"/>
        </w:rPr>
        <w:t>.</w:t>
      </w:r>
      <w:r>
        <w:t xml:space="preserve"> </w:t>
      </w:r>
      <w:r w:rsidRPr="00A6293E">
        <w:t xml:space="preserve">Ett sådant avtal får inte </w:t>
      </w:r>
      <w:r>
        <w:t>omfatta</w:t>
      </w:r>
      <w:r w:rsidRPr="00A6293E">
        <w:t xml:space="preserve"> terminal</w:t>
      </w:r>
      <w:r w:rsidRPr="00A6293E">
        <w:softHyphen/>
        <w:t xml:space="preserve">utrustning och inte heller innehålla villkor som </w:t>
      </w:r>
      <w:r>
        <w:t xml:space="preserve">strider mot </w:t>
      </w:r>
      <w:r w:rsidRPr="00A6293E">
        <w:t>1</w:t>
      </w:r>
      <w:r>
        <w:t>2–</w:t>
      </w:r>
      <w:r w:rsidRPr="00A6293E">
        <w:t>1</w:t>
      </w:r>
      <w:r>
        <w:t>7 §§</w:t>
      </w:r>
      <w:r w:rsidRPr="00A6293E">
        <w:t>.</w:t>
      </w:r>
    </w:p>
    <w:p w14:paraId="1ED12A7E" w14:textId="77777777" w:rsidR="00D85371" w:rsidRDefault="00D85371" w:rsidP="00714025">
      <w:pPr>
        <w:pStyle w:val="Brdtextmedindrag"/>
        <w:ind w:firstLine="0"/>
      </w:pPr>
    </w:p>
    <w:p w14:paraId="5957F43F" w14:textId="3E51BF73" w:rsidR="00D85371" w:rsidRPr="004E6D66" w:rsidRDefault="00D85371" w:rsidP="00714025">
      <w:pPr>
        <w:pStyle w:val="Brdtextmedindrag"/>
        <w:ind w:firstLine="0"/>
      </w:pPr>
      <w:r>
        <w:rPr>
          <w:b/>
        </w:rPr>
        <w:t>10 §</w:t>
      </w:r>
      <w:r w:rsidRPr="00A6293E">
        <w:t>    </w:t>
      </w:r>
      <w:r>
        <w:t xml:space="preserve">Bestämmelserna i 8 och 9 §§ </w:t>
      </w:r>
      <w:r w:rsidRPr="00A6293E">
        <w:t xml:space="preserve">ska gälla </w:t>
      </w:r>
      <w:r>
        <w:t>även i fråga om avtal som ingås med</w:t>
      </w:r>
      <w:r w:rsidRPr="00A6293E">
        <w:t xml:space="preserve"> slutanvändare som är mikroföretag, </w:t>
      </w:r>
      <w:r>
        <w:t xml:space="preserve">andra </w:t>
      </w:r>
      <w:r w:rsidRPr="00A6293E">
        <w:t>små företag eller organisa</w:t>
      </w:r>
      <w:r>
        <w:softHyphen/>
      </w:r>
      <w:r w:rsidRPr="00A6293E">
        <w:t>tion</w:t>
      </w:r>
      <w:r>
        <w:softHyphen/>
      </w:r>
      <w:r w:rsidRPr="00A6293E">
        <w:t xml:space="preserve">er som drivs utan vinstsyfte, </w:t>
      </w:r>
      <w:r w:rsidRPr="004E6D66">
        <w:t xml:space="preserve">om inte </w:t>
      </w:r>
      <w:r>
        <w:t xml:space="preserve">slutanvändaren </w:t>
      </w:r>
      <w:r w:rsidRPr="004E6D66">
        <w:t>ut</w:t>
      </w:r>
      <w:r w:rsidRPr="004E6D66">
        <w:softHyphen/>
        <w:t>tryck</w:t>
      </w:r>
      <w:r w:rsidR="0056288F">
        <w:softHyphen/>
      </w:r>
      <w:r w:rsidRPr="004E6D66">
        <w:t>ligen har samtyckt till att bestämmelserna frångås.</w:t>
      </w:r>
    </w:p>
    <w:p w14:paraId="1E41F1E0" w14:textId="77777777" w:rsidR="00D85371" w:rsidRPr="00A6293E" w:rsidRDefault="00D85371" w:rsidP="00714025">
      <w:pPr>
        <w:pStyle w:val="Rubrik4utannumrering"/>
      </w:pPr>
      <w:r w:rsidRPr="00A6293E">
        <w:lastRenderedPageBreak/>
        <w:t>Ändring och uppsägning av avtal</w:t>
      </w:r>
    </w:p>
    <w:p w14:paraId="62E8E1CF" w14:textId="27AB5B8F" w:rsidR="00D85371" w:rsidRPr="00A6293E" w:rsidRDefault="00D85371" w:rsidP="00714025">
      <w:pPr>
        <w:pStyle w:val="Brdtext"/>
      </w:pPr>
      <w:r w:rsidRPr="00A6293E">
        <w:rPr>
          <w:b/>
        </w:rPr>
        <w:t>1</w:t>
      </w:r>
      <w:r>
        <w:rPr>
          <w:b/>
        </w:rPr>
        <w:t>1 §</w:t>
      </w:r>
      <w:r w:rsidRPr="00A6293E">
        <w:t>    </w:t>
      </w:r>
      <w:r w:rsidRPr="00A6293E">
        <w:rPr>
          <w:spacing w:val="-2"/>
        </w:rPr>
        <w:t>När det gäller överföringstjänster som används för tillhanda</w:t>
      </w:r>
      <w:r w:rsidRPr="00A6293E">
        <w:rPr>
          <w:spacing w:val="-2"/>
        </w:rPr>
        <w:softHyphen/>
        <w:t>hållande</w:t>
      </w:r>
      <w:r w:rsidRPr="00A6293E">
        <w:t xml:space="preserve"> av maskin</w:t>
      </w:r>
      <w:r>
        <w:t>-</w:t>
      </w:r>
      <w:r w:rsidRPr="00A6293E">
        <w:t>till</w:t>
      </w:r>
      <w:r>
        <w:t>-</w:t>
      </w:r>
      <w:r w:rsidRPr="00A6293E">
        <w:t>maskin-tjänster avses med slutanvändare i 1</w:t>
      </w:r>
      <w:r>
        <w:t>2</w:t>
      </w:r>
      <w:r w:rsidRPr="00A6293E">
        <w:t xml:space="preserve"> och 1</w:t>
      </w:r>
      <w:r>
        <w:t>6 §</w:t>
      </w:r>
      <w:r w:rsidRPr="00A6293E">
        <w:t xml:space="preserve">§ endast konsumenter, mikroföretag </w:t>
      </w:r>
      <w:r>
        <w:t xml:space="preserve">och andra </w:t>
      </w:r>
      <w:r w:rsidRPr="00A6293E">
        <w:t xml:space="preserve">små företag </w:t>
      </w:r>
      <w:r>
        <w:t>samt</w:t>
      </w:r>
      <w:r w:rsidRPr="00A6293E">
        <w:t xml:space="preserve"> organisa</w:t>
      </w:r>
      <w:r w:rsidR="001D1F06">
        <w:softHyphen/>
      </w:r>
      <w:r w:rsidRPr="00A6293E">
        <w:t>tioner som drivs utan vinstsyfte.</w:t>
      </w:r>
    </w:p>
    <w:p w14:paraId="1B2BAE53" w14:textId="77777777" w:rsidR="00D85371" w:rsidRPr="00A6293E" w:rsidRDefault="00D85371" w:rsidP="00714025">
      <w:pPr>
        <w:pStyle w:val="Brdtextmedindrag"/>
      </w:pPr>
    </w:p>
    <w:p w14:paraId="75CB5DBF" w14:textId="77777777" w:rsidR="00D85371" w:rsidRDefault="00D85371" w:rsidP="00714025">
      <w:pPr>
        <w:pStyle w:val="Brdtextmedindrag"/>
        <w:ind w:firstLine="0"/>
        <w:rPr>
          <w:spacing w:val="-4"/>
        </w:rPr>
      </w:pPr>
      <w:r w:rsidRPr="00A6293E">
        <w:rPr>
          <w:b/>
        </w:rPr>
        <w:t>1</w:t>
      </w:r>
      <w:r>
        <w:rPr>
          <w:b/>
        </w:rPr>
        <w:t>2 §</w:t>
      </w:r>
      <w:r w:rsidRPr="00A6293E">
        <w:t>    </w:t>
      </w:r>
      <w:r w:rsidRPr="00A6293E">
        <w:rPr>
          <w:spacing w:val="-4"/>
        </w:rPr>
        <w:t xml:space="preserve">Om den som tillhandahåller </w:t>
      </w:r>
      <w:r>
        <w:rPr>
          <w:spacing w:val="-4"/>
        </w:rPr>
        <w:t xml:space="preserve">en </w:t>
      </w:r>
      <w:r w:rsidRPr="00A6293E">
        <w:rPr>
          <w:spacing w:val="-4"/>
        </w:rPr>
        <w:t xml:space="preserve">slutanvändare </w:t>
      </w:r>
      <w:r>
        <w:rPr>
          <w:spacing w:val="-4"/>
        </w:rPr>
        <w:t xml:space="preserve">en </w:t>
      </w:r>
      <w:r w:rsidRPr="00A6293E">
        <w:rPr>
          <w:spacing w:val="-4"/>
        </w:rPr>
        <w:t>allmänt tillgänglig elektro</w:t>
      </w:r>
      <w:r w:rsidRPr="00A6293E">
        <w:rPr>
          <w:spacing w:val="-4"/>
        </w:rPr>
        <w:softHyphen/>
      </w:r>
      <w:r w:rsidRPr="00A6293E">
        <w:t>nisk kommunikationstjänst vill ändra avtalet, ska slut</w:t>
      </w:r>
      <w:r w:rsidRPr="00A6293E">
        <w:softHyphen/>
        <w:t xml:space="preserve">användaren på ett klart och begripligt sätt underrättas om ändringen minst en månad innan den träder i kraft. </w:t>
      </w:r>
      <w:r>
        <w:rPr>
          <w:spacing w:val="-4"/>
        </w:rPr>
        <w:t>Underrättelsen ska lämnas på ett varaktigt medium och innehålla information om slutanvändarens rätt att säga upp avtalet.</w:t>
      </w:r>
    </w:p>
    <w:p w14:paraId="15D8600D" w14:textId="77777777" w:rsidR="00D85371" w:rsidRPr="00113506" w:rsidRDefault="00D85371" w:rsidP="00714025">
      <w:pPr>
        <w:pStyle w:val="Brdtextmedindrag"/>
      </w:pPr>
      <w:r w:rsidRPr="00113506">
        <w:t>Inom tre månader från underrättelsen får en slutanvändare som inte godtar de nya villkoren säga upp avtalet utan ytterligare kostnad.</w:t>
      </w:r>
    </w:p>
    <w:p w14:paraId="28E98959" w14:textId="77777777" w:rsidR="00D85371" w:rsidRPr="00A6293E" w:rsidRDefault="00D85371" w:rsidP="00714025">
      <w:pPr>
        <w:pStyle w:val="Brdtextmedindrag"/>
      </w:pPr>
      <w:r w:rsidRPr="00A6293E">
        <w:t>Första</w:t>
      </w:r>
      <w:r>
        <w:t xml:space="preserve"> och andra</w:t>
      </w:r>
      <w:r w:rsidRPr="00A6293E">
        <w:t xml:space="preserve"> stycke</w:t>
      </w:r>
      <w:r>
        <w:t>na</w:t>
      </w:r>
      <w:r w:rsidRPr="00A6293E">
        <w:t xml:space="preserve"> gäller inte</w:t>
      </w:r>
    </w:p>
    <w:p w14:paraId="2246DEC5" w14:textId="77777777" w:rsidR="00D85371" w:rsidRPr="00A6293E" w:rsidRDefault="00D85371" w:rsidP="00714025">
      <w:pPr>
        <w:pStyle w:val="Brdtextmedindrag"/>
      </w:pPr>
      <w:r w:rsidRPr="00A6293E">
        <w:t>1. nummeroberoende interpersonella kommunikationstjänster, eller</w:t>
      </w:r>
    </w:p>
    <w:p w14:paraId="13DCF154" w14:textId="77777777" w:rsidR="00D85371" w:rsidRDefault="00D85371" w:rsidP="00714025">
      <w:pPr>
        <w:pStyle w:val="Brdtextmedindrag"/>
      </w:pPr>
      <w:r w:rsidRPr="00A6293E">
        <w:t>2. om ändringen av avtalet</w:t>
      </w:r>
    </w:p>
    <w:p w14:paraId="1E22DB1D" w14:textId="77777777" w:rsidR="00D85371" w:rsidRDefault="00D85371" w:rsidP="00714025">
      <w:pPr>
        <w:pStyle w:val="Brdtextmedindrag"/>
      </w:pPr>
      <w:r>
        <w:t>a) </w:t>
      </w:r>
      <w:r w:rsidRPr="00A6293E">
        <w:t>enbart är till slutanvändarens fördel,</w:t>
      </w:r>
    </w:p>
    <w:p w14:paraId="3A3CB8D5" w14:textId="77777777" w:rsidR="00D85371" w:rsidRDefault="00D85371" w:rsidP="00714025">
      <w:pPr>
        <w:pStyle w:val="Brdtextmedindrag"/>
      </w:pPr>
      <w:r>
        <w:t xml:space="preserve">b) är </w:t>
      </w:r>
      <w:r w:rsidRPr="00A6293E">
        <w:t>av rent administrativ karaktär och inte får några negativa konse</w:t>
      </w:r>
      <w:r>
        <w:softHyphen/>
      </w:r>
      <w:r w:rsidRPr="00A6293E">
        <w:t>kven</w:t>
      </w:r>
      <w:r>
        <w:softHyphen/>
      </w:r>
      <w:r w:rsidRPr="00A6293E">
        <w:t>ser för slut</w:t>
      </w:r>
      <w:r w:rsidRPr="00A6293E">
        <w:softHyphen/>
        <w:t>användaren</w:t>
      </w:r>
      <w:r>
        <w:t>,</w:t>
      </w:r>
      <w:r w:rsidRPr="00A6293E">
        <w:t xml:space="preserve"> eller</w:t>
      </w:r>
    </w:p>
    <w:p w14:paraId="468BA04A" w14:textId="77777777" w:rsidR="00D85371" w:rsidRPr="00A6293E" w:rsidRDefault="00D85371" w:rsidP="00714025">
      <w:pPr>
        <w:pStyle w:val="Brdtextmedindrag"/>
      </w:pPr>
      <w:r>
        <w:t>c) krävs för att avtalet ska vara förenligt med</w:t>
      </w:r>
      <w:r w:rsidRPr="00A6293E">
        <w:t xml:space="preserve"> unionsrätt</w:t>
      </w:r>
      <w:r>
        <w:t>en</w:t>
      </w:r>
      <w:r w:rsidRPr="00A6293E">
        <w:t xml:space="preserve"> eller nationell rätt.</w:t>
      </w:r>
    </w:p>
    <w:p w14:paraId="759119B6" w14:textId="77777777" w:rsidR="00D85371" w:rsidRPr="00A6293E" w:rsidRDefault="00D85371" w:rsidP="00714025">
      <w:pPr>
        <w:pStyle w:val="Brdtextmedindrag"/>
        <w:ind w:firstLine="0"/>
      </w:pPr>
    </w:p>
    <w:p w14:paraId="5A944B5C" w14:textId="77777777" w:rsidR="00D85371" w:rsidRDefault="00D85371" w:rsidP="00714025">
      <w:pPr>
        <w:pStyle w:val="Brdtextmedindrag"/>
        <w:ind w:firstLine="0"/>
      </w:pPr>
      <w:r w:rsidRPr="00043556">
        <w:rPr>
          <w:b/>
        </w:rPr>
        <w:t>13 §</w:t>
      </w:r>
      <w:r w:rsidRPr="00043556">
        <w:t>    Den som tillhandahåller en allmänt tillgänglig elektronisk kommu</w:t>
      </w:r>
      <w:r w:rsidRPr="00043556">
        <w:softHyphen/>
        <w:t>ni</w:t>
      </w:r>
      <w:r w:rsidRPr="00043556">
        <w:softHyphen/>
        <w:t>ka</w:t>
      </w:r>
      <w:r w:rsidRPr="00043556">
        <w:softHyphen/>
        <w:t>tionstjänst får i ett avtal med en konsument inte ställa upp villkor som innebär att uppsägningstiden för konsumenten är längre än en månad.</w:t>
      </w:r>
      <w:r>
        <w:t xml:space="preserve"> I fråga om </w:t>
      </w:r>
      <w:r w:rsidRPr="00043556">
        <w:t xml:space="preserve">ett avtal med bindningstid får </w:t>
      </w:r>
      <w:r>
        <w:t xml:space="preserve">villkoren </w:t>
      </w:r>
      <w:r w:rsidRPr="00043556">
        <w:t>inte innebära att kon</w:t>
      </w:r>
      <w:r w:rsidRPr="00043556">
        <w:softHyphen/>
        <w:t>su</w:t>
      </w:r>
      <w:r>
        <w:softHyphen/>
      </w:r>
      <w:r w:rsidRPr="00043556">
        <w:t>menten måste säga upp avtalet tidigare än en månad före bindnings</w:t>
      </w:r>
      <w:r w:rsidRPr="00043556">
        <w:softHyphen/>
        <w:t>tidens utgång för att avtalet ska upphöra att gälla vid den tidpunkten.</w:t>
      </w:r>
    </w:p>
    <w:p w14:paraId="061BE629" w14:textId="77777777" w:rsidR="00D85371" w:rsidRPr="00043556" w:rsidRDefault="00D85371" w:rsidP="00714025">
      <w:pPr>
        <w:pStyle w:val="Brdtextmedindrag"/>
      </w:pPr>
      <w:r w:rsidRPr="00043556">
        <w:t>Första stycke</w:t>
      </w:r>
      <w:r>
        <w:t>t</w:t>
      </w:r>
      <w:r w:rsidRPr="00043556">
        <w:t xml:space="preserve"> gäller inte nummeroberoende interpersonella kommuni</w:t>
      </w:r>
      <w:r w:rsidRPr="00043556">
        <w:softHyphen/>
        <w:t>ka</w:t>
      </w:r>
      <w:r w:rsidRPr="00043556">
        <w:softHyphen/>
        <w:t>tionstjänster eller överföringstjänster som används för tillhandahållande av maskin-till-maskin-tjänster.</w:t>
      </w:r>
    </w:p>
    <w:p w14:paraId="77596F49" w14:textId="77777777" w:rsidR="00D85371" w:rsidRPr="00043556" w:rsidRDefault="00D85371" w:rsidP="00714025">
      <w:pPr>
        <w:pStyle w:val="Brdtextmedindrag"/>
        <w:ind w:firstLine="0"/>
      </w:pPr>
    </w:p>
    <w:p w14:paraId="3D0F2CCB" w14:textId="0B408CA3" w:rsidR="00D85371" w:rsidRPr="00043556" w:rsidRDefault="00D85371" w:rsidP="00714025">
      <w:pPr>
        <w:pStyle w:val="Brdtextmedindrag"/>
        <w:ind w:firstLine="0"/>
      </w:pPr>
      <w:r w:rsidRPr="00043556">
        <w:rPr>
          <w:b/>
        </w:rPr>
        <w:t>14 §</w:t>
      </w:r>
      <w:r w:rsidRPr="00043556">
        <w:t>    </w:t>
      </w:r>
      <w:r>
        <w:t>I</w:t>
      </w:r>
      <w:r w:rsidRPr="00043556">
        <w:t xml:space="preserve"> </w:t>
      </w:r>
      <w:r>
        <w:t xml:space="preserve">fråga om </w:t>
      </w:r>
      <w:r w:rsidRPr="00043556">
        <w:t>ett avtal med bindningstid där avtalet förlängs auto</w:t>
      </w:r>
      <w:r w:rsidR="00FE0053">
        <w:softHyphen/>
      </w:r>
      <w:r w:rsidRPr="00043556">
        <w:t>ma</w:t>
      </w:r>
      <w:r w:rsidR="00FE0053">
        <w:softHyphen/>
      </w:r>
      <w:r w:rsidRPr="00043556">
        <w:t xml:space="preserve">tiskt får </w:t>
      </w:r>
      <w:r>
        <w:t>d</w:t>
      </w:r>
      <w:r w:rsidRPr="00043556">
        <w:t>en som tillhandahåller en elektronisk kommunikations</w:t>
      </w:r>
      <w:r>
        <w:softHyphen/>
      </w:r>
      <w:r w:rsidRPr="00043556">
        <w:t>tjänst inte ställa upp villkor som innebär att en slutanvändare, efter en sådan förläng</w:t>
      </w:r>
      <w:r w:rsidR="00FE0053">
        <w:softHyphen/>
      </w:r>
      <w:r w:rsidRPr="00043556">
        <w:t>ning, inte har rätt att när som helst säga upp avtalet med högst en månads uppsäg</w:t>
      </w:r>
      <w:r w:rsidRPr="00043556">
        <w:softHyphen/>
        <w:t>nings</w:t>
      </w:r>
      <w:r w:rsidRPr="00043556">
        <w:softHyphen/>
        <w:t>tid utan annan kostnad än avgifter för användning av tjänsten under upp</w:t>
      </w:r>
      <w:r w:rsidRPr="00043556">
        <w:softHyphen/>
        <w:t>säg</w:t>
      </w:r>
      <w:r w:rsidRPr="00043556">
        <w:softHyphen/>
        <w:t>nings</w:t>
      </w:r>
      <w:r w:rsidRPr="00043556">
        <w:softHyphen/>
        <w:t>tiden.</w:t>
      </w:r>
    </w:p>
    <w:p w14:paraId="0A364988" w14:textId="77777777" w:rsidR="00D85371" w:rsidRPr="00043556" w:rsidRDefault="00D85371" w:rsidP="00714025">
      <w:pPr>
        <w:pStyle w:val="Brdtextmedindrag"/>
      </w:pPr>
      <w:r w:rsidRPr="00043556">
        <w:t>Första stycket gäller inte nummeroberoende interpersonella kommuni</w:t>
      </w:r>
      <w:r w:rsidRPr="00043556">
        <w:softHyphen/>
        <w:t>ka</w:t>
      </w:r>
      <w:r w:rsidRPr="00043556">
        <w:softHyphen/>
        <w:t>tionstjänster eller överföringstjänster som används för tillhandahållande av maskin-till-maskin-tjänster.</w:t>
      </w:r>
    </w:p>
    <w:p w14:paraId="5FAF9B74" w14:textId="77777777" w:rsidR="00D85371" w:rsidRPr="00A6293E" w:rsidRDefault="00D85371" w:rsidP="00714025">
      <w:pPr>
        <w:pStyle w:val="Brdtextmedindrag"/>
      </w:pPr>
      <w:r w:rsidRPr="00043556">
        <w:t xml:space="preserve">Regeringen eller den myndighet som regeringen bestämmer får meddela föreskrifter om skyldighet </w:t>
      </w:r>
      <w:r>
        <w:t xml:space="preserve">för tillhandahållaren </w:t>
      </w:r>
      <w:r w:rsidRPr="00043556">
        <w:t>att till slutanvändaren lämna information inför en avtalsförlängning och årlig information om prisvillkor.</w:t>
      </w:r>
    </w:p>
    <w:p w14:paraId="6EEBA20E" w14:textId="77777777" w:rsidR="00D85371" w:rsidRPr="00A6293E" w:rsidRDefault="00D85371" w:rsidP="00714025">
      <w:pPr>
        <w:pStyle w:val="Brdtextmedindrag"/>
        <w:ind w:firstLine="0"/>
      </w:pPr>
    </w:p>
    <w:p w14:paraId="60B4E905" w14:textId="77777777" w:rsidR="00D85371" w:rsidRPr="00A6293E" w:rsidRDefault="00D85371" w:rsidP="00714025">
      <w:pPr>
        <w:pStyle w:val="Brdtextmedindrag"/>
        <w:ind w:firstLine="0"/>
      </w:pPr>
      <w:r w:rsidRPr="00A6293E">
        <w:rPr>
          <w:b/>
        </w:rPr>
        <w:t>1</w:t>
      </w:r>
      <w:r>
        <w:rPr>
          <w:b/>
        </w:rPr>
        <w:t>5 §</w:t>
      </w:r>
      <w:r w:rsidRPr="00A6293E">
        <w:t xml:space="preserve">    Den som tillhandahåller </w:t>
      </w:r>
      <w:r>
        <w:t xml:space="preserve">en </w:t>
      </w:r>
      <w:r w:rsidRPr="00A6293E">
        <w:t>allmänt tillgänglig elektronisk kom</w:t>
      </w:r>
      <w:r w:rsidRPr="00A6293E">
        <w:softHyphen/>
      </w:r>
      <w:r w:rsidRPr="00A6293E">
        <w:rPr>
          <w:spacing w:val="-2"/>
        </w:rPr>
        <w:t>mun</w:t>
      </w:r>
      <w:r>
        <w:rPr>
          <w:spacing w:val="-2"/>
        </w:rPr>
        <w:softHyphen/>
      </w:r>
      <w:r w:rsidRPr="00A6293E">
        <w:rPr>
          <w:spacing w:val="-2"/>
        </w:rPr>
        <w:t>i</w:t>
      </w:r>
      <w:r w:rsidRPr="00A6293E">
        <w:rPr>
          <w:spacing w:val="-2"/>
        </w:rPr>
        <w:softHyphen/>
        <w:t>ka</w:t>
      </w:r>
      <w:r>
        <w:rPr>
          <w:spacing w:val="-2"/>
        </w:rPr>
        <w:softHyphen/>
      </w:r>
      <w:r w:rsidRPr="00A6293E">
        <w:rPr>
          <w:spacing w:val="-2"/>
        </w:rPr>
        <w:t xml:space="preserve">tionstjänst och som har ingått </w:t>
      </w:r>
      <w:r>
        <w:rPr>
          <w:spacing w:val="-2"/>
        </w:rPr>
        <w:t xml:space="preserve">ett </w:t>
      </w:r>
      <w:r w:rsidRPr="00A6293E">
        <w:rPr>
          <w:spacing w:val="-2"/>
        </w:rPr>
        <w:t>avtal med en konsument om abonne</w:t>
      </w:r>
      <w:r w:rsidRPr="00A6293E">
        <w:rPr>
          <w:spacing w:val="-2"/>
        </w:rPr>
        <w:softHyphen/>
      </w:r>
      <w:r w:rsidRPr="00A6293E">
        <w:t xml:space="preserve">mang med bindningstid, i kombination med tillhandahållande av </w:t>
      </w:r>
      <w:r w:rsidRPr="00A6293E">
        <w:lastRenderedPageBreak/>
        <w:t>terminal</w:t>
      </w:r>
      <w:r w:rsidRPr="00A6293E">
        <w:softHyphen/>
      </w:r>
      <w:r w:rsidRPr="00A6293E">
        <w:rPr>
          <w:spacing w:val="-3"/>
        </w:rPr>
        <w:t>utrust</w:t>
      </w:r>
      <w:r>
        <w:rPr>
          <w:spacing w:val="-3"/>
        </w:rPr>
        <w:softHyphen/>
      </w:r>
      <w:r w:rsidRPr="00A6293E">
        <w:rPr>
          <w:spacing w:val="-3"/>
        </w:rPr>
        <w:t xml:space="preserve">ning, ska efter </w:t>
      </w:r>
      <w:r>
        <w:rPr>
          <w:spacing w:val="-3"/>
        </w:rPr>
        <w:t xml:space="preserve">det </w:t>
      </w:r>
      <w:r w:rsidRPr="00A6293E">
        <w:rPr>
          <w:spacing w:val="-3"/>
        </w:rPr>
        <w:t>att bindningstiden har löpt ut på begäran av konsumenten ta bort opera</w:t>
      </w:r>
      <w:r w:rsidRPr="00A6293E">
        <w:rPr>
          <w:spacing w:val="-3"/>
        </w:rPr>
        <w:softHyphen/>
      </w:r>
      <w:r w:rsidRPr="00A6293E">
        <w:t>törs</w:t>
      </w:r>
      <w:r w:rsidRPr="00A6293E">
        <w:softHyphen/>
        <w:t>lås kostnadsfritt och utan dröjsmål.</w:t>
      </w:r>
    </w:p>
    <w:p w14:paraId="175C616D" w14:textId="77777777" w:rsidR="00D85371" w:rsidRPr="00A6293E" w:rsidRDefault="00D85371" w:rsidP="00714025">
      <w:pPr>
        <w:pStyle w:val="Brdtextmedindrag"/>
      </w:pPr>
      <w:r w:rsidRPr="00A6293E">
        <w:t>Tillhandahållaren ska omedelbart efter bindningstidens utgång på ett tydligt sätt underrätta konsumenten om dennes rätt enligt första stycket.</w:t>
      </w:r>
    </w:p>
    <w:p w14:paraId="4E1248B2" w14:textId="77777777" w:rsidR="00D85371" w:rsidRPr="00A6293E" w:rsidRDefault="00D85371" w:rsidP="00714025">
      <w:pPr>
        <w:pStyle w:val="Brdtextmedindrag"/>
        <w:ind w:firstLine="0"/>
      </w:pPr>
    </w:p>
    <w:p w14:paraId="2E7BB40D" w14:textId="57957F10" w:rsidR="00D85371" w:rsidRDefault="00D85371" w:rsidP="00714025">
      <w:pPr>
        <w:pStyle w:val="Brdtextmedindrag"/>
        <w:ind w:firstLine="0"/>
      </w:pPr>
      <w:r w:rsidRPr="00A6293E">
        <w:rPr>
          <w:b/>
        </w:rPr>
        <w:t>1</w:t>
      </w:r>
      <w:r>
        <w:rPr>
          <w:b/>
        </w:rPr>
        <w:t>6 §</w:t>
      </w:r>
      <w:r w:rsidRPr="00A6293E">
        <w:t>    När en slutanvändare</w:t>
      </w:r>
      <w:r>
        <w:t xml:space="preserve">, med stöd av </w:t>
      </w:r>
      <w:r w:rsidRPr="00A6293E">
        <w:t>unionsrätten eller nation</w:t>
      </w:r>
      <w:r>
        <w:softHyphen/>
      </w:r>
      <w:r w:rsidRPr="00A6293E">
        <w:t>ell rätt</w:t>
      </w:r>
      <w:r>
        <w:t xml:space="preserve">, </w:t>
      </w:r>
      <w:r w:rsidRPr="00B13D73">
        <w:t>i förtid</w:t>
      </w:r>
      <w:r>
        <w:t xml:space="preserve"> </w:t>
      </w:r>
      <w:r w:rsidRPr="00A6293E">
        <w:t>säg</w:t>
      </w:r>
      <w:r>
        <w:t>er</w:t>
      </w:r>
      <w:r w:rsidRPr="00A6293E">
        <w:t xml:space="preserve"> upp </w:t>
      </w:r>
      <w:r>
        <w:t xml:space="preserve">eller häver </w:t>
      </w:r>
      <w:r w:rsidRPr="00A6293E">
        <w:t xml:space="preserve">ett avtal </w:t>
      </w:r>
      <w:r>
        <w:t xml:space="preserve">som avser </w:t>
      </w:r>
      <w:r w:rsidRPr="00A6293E">
        <w:t>en allmänt till</w:t>
      </w:r>
      <w:r>
        <w:softHyphen/>
      </w:r>
      <w:r w:rsidRPr="00A6293E">
        <w:t>gäng</w:t>
      </w:r>
      <w:r>
        <w:softHyphen/>
      </w:r>
      <w:r w:rsidRPr="00A6293E">
        <w:t>lig elektronisk kom</w:t>
      </w:r>
      <w:r w:rsidRPr="00A6293E">
        <w:softHyphen/>
        <w:t>muni</w:t>
      </w:r>
      <w:r w:rsidRPr="00A6293E">
        <w:softHyphen/>
        <w:t>ka</w:t>
      </w:r>
      <w:r w:rsidRPr="00A6293E">
        <w:softHyphen/>
        <w:t>tionstjänst</w:t>
      </w:r>
      <w:r>
        <w:t xml:space="preserve"> som inte är en </w:t>
      </w:r>
      <w:r w:rsidRPr="00A6293E">
        <w:t>nummeroberoende inter</w:t>
      </w:r>
      <w:r>
        <w:softHyphen/>
      </w:r>
      <w:r w:rsidRPr="00A6293E">
        <w:t>personell kommuni</w:t>
      </w:r>
      <w:r w:rsidRPr="00A6293E">
        <w:softHyphen/>
        <w:t>ka</w:t>
      </w:r>
      <w:r w:rsidRPr="00A6293E">
        <w:softHyphen/>
        <w:t>tionstjänst</w:t>
      </w:r>
      <w:r>
        <w:t>,</w:t>
      </w:r>
      <w:r w:rsidRPr="00A6293E">
        <w:t xml:space="preserve"> får tillhandahållaren be</w:t>
      </w:r>
      <w:r w:rsidRPr="00A6293E">
        <w:softHyphen/>
        <w:t>gära kompen</w:t>
      </w:r>
      <w:r>
        <w:softHyphen/>
      </w:r>
      <w:r w:rsidRPr="00A6293E">
        <w:t>sa</w:t>
      </w:r>
      <w:r w:rsidR="00F15D5F">
        <w:softHyphen/>
      </w:r>
      <w:r w:rsidRPr="00A6293E">
        <w:t>tion endast för subventionerad terminalutrustning som slut</w:t>
      </w:r>
      <w:r w:rsidRPr="00A6293E">
        <w:softHyphen/>
        <w:t>an</w:t>
      </w:r>
      <w:r w:rsidRPr="00A6293E">
        <w:softHyphen/>
        <w:t>vänd</w:t>
      </w:r>
      <w:r>
        <w:softHyphen/>
      </w:r>
      <w:r w:rsidRPr="00A6293E">
        <w:t>a</w:t>
      </w:r>
      <w:r w:rsidRPr="00A6293E">
        <w:softHyphen/>
        <w:t>r</w:t>
      </w:r>
      <w:r>
        <w:softHyphen/>
      </w:r>
      <w:r w:rsidRPr="00A6293E">
        <w:t xml:space="preserve">en behåller. </w:t>
      </w:r>
      <w:r>
        <w:t xml:space="preserve">I ett sådant fall får </w:t>
      </w:r>
      <w:r w:rsidRPr="001A0B1F">
        <w:t>kompensation</w:t>
      </w:r>
      <w:r>
        <w:t>en</w:t>
      </w:r>
      <w:r w:rsidRPr="001A0B1F">
        <w:t xml:space="preserve"> inte över</w:t>
      </w:r>
      <w:r>
        <w:softHyphen/>
      </w:r>
      <w:r w:rsidRPr="001A0B1F">
        <w:t>stiga det lägsta av</w:t>
      </w:r>
    </w:p>
    <w:p w14:paraId="5AB712F7" w14:textId="77777777" w:rsidR="00D85371" w:rsidRDefault="00D85371" w:rsidP="00714025">
      <w:pPr>
        <w:pStyle w:val="Brdtextmedindrag"/>
      </w:pPr>
      <w:r w:rsidRPr="00A6293E">
        <w:t>1.</w:t>
      </w:r>
      <w:r>
        <w:t xml:space="preserve"> det </w:t>
      </w:r>
      <w:r w:rsidRPr="001A0B1F">
        <w:t>tidsproportionell</w:t>
      </w:r>
      <w:r>
        <w:t>t beräknade</w:t>
      </w:r>
      <w:r w:rsidRPr="001A0B1F">
        <w:t xml:space="preserve"> </w:t>
      </w:r>
      <w:r>
        <w:t>rest</w:t>
      </w:r>
      <w:r w:rsidRPr="001A0B1F">
        <w:t>värde</w:t>
      </w:r>
      <w:r>
        <w:t>t</w:t>
      </w:r>
      <w:r w:rsidRPr="001A0B1F">
        <w:t xml:space="preserve"> </w:t>
      </w:r>
      <w:r>
        <w:t>av</w:t>
      </w:r>
      <w:r w:rsidRPr="001A0B1F">
        <w:t xml:space="preserve"> utrustningen</w:t>
      </w:r>
      <w:r>
        <w:t>,</w:t>
      </w:r>
      <w:r w:rsidRPr="001A0B1F">
        <w:t xml:space="preserve"> </w:t>
      </w:r>
      <w:r>
        <w:t>och</w:t>
      </w:r>
    </w:p>
    <w:p w14:paraId="3C5F6912" w14:textId="77777777" w:rsidR="00D85371" w:rsidRDefault="00D85371" w:rsidP="00714025">
      <w:pPr>
        <w:pStyle w:val="Brdtextmedindrag"/>
      </w:pPr>
      <w:r>
        <w:t xml:space="preserve">2. summan av </w:t>
      </w:r>
      <w:r w:rsidRPr="001A0B1F">
        <w:t>avgift</w:t>
      </w:r>
      <w:r>
        <w:softHyphen/>
      </w:r>
      <w:r w:rsidRPr="001A0B1F">
        <w:t>er</w:t>
      </w:r>
      <w:r>
        <w:softHyphen/>
        <w:t>na</w:t>
      </w:r>
      <w:r w:rsidRPr="001A0B1F">
        <w:t xml:space="preserve"> för tjänsten </w:t>
      </w:r>
      <w:r>
        <w:t>under den återstående avtals</w:t>
      </w:r>
      <w:r>
        <w:softHyphen/>
        <w:t>perioden</w:t>
      </w:r>
      <w:r w:rsidRPr="001A0B1F">
        <w:t xml:space="preserve">. </w:t>
      </w:r>
    </w:p>
    <w:p w14:paraId="334E9B20" w14:textId="77777777" w:rsidR="00D85371" w:rsidRPr="00A6293E" w:rsidRDefault="00D85371" w:rsidP="00714025">
      <w:pPr>
        <w:pStyle w:val="Brdtextmedindrag"/>
      </w:pPr>
      <w:r w:rsidRPr="00A6293E">
        <w:t>Till</w:t>
      </w:r>
      <w:r>
        <w:softHyphen/>
      </w:r>
      <w:r w:rsidRPr="00A6293E">
        <w:t>handa</w:t>
      </w:r>
      <w:r>
        <w:softHyphen/>
      </w:r>
      <w:r w:rsidRPr="00A6293E">
        <w:t xml:space="preserve">hållaren ska </w:t>
      </w:r>
      <w:r w:rsidRPr="00491BEF">
        <w:t>kostnads</w:t>
      </w:r>
      <w:r w:rsidRPr="00491BEF">
        <w:softHyphen/>
        <w:t xml:space="preserve">fritt </w:t>
      </w:r>
      <w:r w:rsidRPr="00A6293E">
        <w:t xml:space="preserve">ta bort </w:t>
      </w:r>
      <w:r w:rsidRPr="00491BEF">
        <w:t>operatörslås senast vid betal</w:t>
      </w:r>
      <w:r w:rsidRPr="00491BEF">
        <w:softHyphen/>
        <w:t>ning av kompensa</w:t>
      </w:r>
      <w:r w:rsidRPr="00491BEF">
        <w:softHyphen/>
        <w:t>tionen.</w:t>
      </w:r>
    </w:p>
    <w:p w14:paraId="69A1EE51" w14:textId="77777777" w:rsidR="00D85371" w:rsidRDefault="00D85371" w:rsidP="00714025">
      <w:pPr>
        <w:pStyle w:val="Brdtextmedindrag"/>
      </w:pPr>
      <w:r w:rsidRPr="002C6D0E">
        <w:t xml:space="preserve">Regeringen eller den myndighet som regeringen bestämmer får meddela föreskrifter om </w:t>
      </w:r>
      <w:r>
        <w:t>beräkning av kompensationen.</w:t>
      </w:r>
    </w:p>
    <w:p w14:paraId="04409583" w14:textId="77777777" w:rsidR="00D85371" w:rsidRPr="00A6293E" w:rsidRDefault="00D85371" w:rsidP="00714025">
      <w:pPr>
        <w:pStyle w:val="Rubrik4utannumrering"/>
      </w:pPr>
      <w:r w:rsidRPr="00A6293E">
        <w:t>Påföljder vid fel</w:t>
      </w:r>
    </w:p>
    <w:p w14:paraId="3CB46E46" w14:textId="77777777" w:rsidR="00D85371" w:rsidRPr="00A6293E" w:rsidRDefault="00D85371" w:rsidP="00714025">
      <w:pPr>
        <w:pStyle w:val="Brdtext"/>
      </w:pPr>
      <w:r w:rsidRPr="00A6293E">
        <w:rPr>
          <w:b/>
        </w:rPr>
        <w:t>1</w:t>
      </w:r>
      <w:r>
        <w:rPr>
          <w:b/>
        </w:rPr>
        <w:t>7 §</w:t>
      </w:r>
      <w:r w:rsidRPr="00A6293E">
        <w:t>    </w:t>
      </w:r>
      <w:r w:rsidRPr="00A6293E">
        <w:rPr>
          <w:spacing w:val="-3"/>
        </w:rPr>
        <w:t xml:space="preserve">Om den faktiska prestandan på </w:t>
      </w:r>
      <w:r>
        <w:rPr>
          <w:spacing w:val="-3"/>
        </w:rPr>
        <w:t xml:space="preserve">en </w:t>
      </w:r>
      <w:r w:rsidRPr="00A6293E">
        <w:rPr>
          <w:spacing w:val="-3"/>
        </w:rPr>
        <w:t>elektronisk kommunikationstjänst</w:t>
      </w:r>
      <w:r w:rsidRPr="00A6293E">
        <w:t xml:space="preserve"> </w:t>
      </w:r>
      <w:r w:rsidRPr="00A6293E">
        <w:rPr>
          <w:spacing w:val="-2"/>
        </w:rPr>
        <w:t xml:space="preserve">skiljer sig väsentligt från den prestanda som anges i </w:t>
      </w:r>
      <w:r>
        <w:rPr>
          <w:spacing w:val="-2"/>
        </w:rPr>
        <w:t xml:space="preserve">ett </w:t>
      </w:r>
      <w:r w:rsidRPr="00A6293E">
        <w:rPr>
          <w:spacing w:val="-2"/>
        </w:rPr>
        <w:t>avtal</w:t>
      </w:r>
      <w:r>
        <w:rPr>
          <w:spacing w:val="-2"/>
        </w:rPr>
        <w:t xml:space="preserve"> med en konsu</w:t>
      </w:r>
      <w:r>
        <w:rPr>
          <w:spacing w:val="-2"/>
        </w:rPr>
        <w:softHyphen/>
        <w:t>ment,</w:t>
      </w:r>
      <w:r w:rsidRPr="00A6293E">
        <w:rPr>
          <w:spacing w:val="-2"/>
        </w:rPr>
        <w:t xml:space="preserve"> får konsument</w:t>
      </w:r>
      <w:r>
        <w:rPr>
          <w:spacing w:val="-2"/>
        </w:rPr>
        <w:t>en</w:t>
      </w:r>
      <w:r w:rsidRPr="00A6293E">
        <w:t xml:space="preserve"> använda sig av de påföljder vid fel som anges i 16</w:t>
      </w:r>
      <w:r>
        <w:t> §</w:t>
      </w:r>
      <w:r w:rsidRPr="00A6293E">
        <w:t xml:space="preserve"> kon</w:t>
      </w:r>
      <w:r w:rsidRPr="00A6293E">
        <w:softHyphen/>
        <w:t>sumenttjänstlagen (1985:716).</w:t>
      </w:r>
      <w:r>
        <w:t xml:space="preserve"> I ett sådant fall ska bestämmelserna om reklamation i 17 och 18 §§ i samma lag tillämpas.</w:t>
      </w:r>
    </w:p>
    <w:p w14:paraId="70F7494B" w14:textId="77777777" w:rsidR="00D85371" w:rsidRPr="00A6293E" w:rsidRDefault="00D85371" w:rsidP="00714025">
      <w:pPr>
        <w:pStyle w:val="Brdtextmedindrag"/>
      </w:pPr>
      <w:r w:rsidRPr="00A6293E">
        <w:t>Första stycket gäller inte internetanslutningstjänster eller nummer</w:t>
      </w:r>
      <w:r w:rsidRPr="00A6293E">
        <w:softHyphen/>
        <w:t>obero</w:t>
      </w:r>
      <w:r w:rsidRPr="00A6293E">
        <w:softHyphen/>
        <w:t>ende interpersonella kommunikationstjänster.</w:t>
      </w:r>
    </w:p>
    <w:p w14:paraId="59C3C897" w14:textId="77777777" w:rsidR="00D85371" w:rsidRPr="00A6293E" w:rsidRDefault="00D85371" w:rsidP="00714025">
      <w:pPr>
        <w:pStyle w:val="Rubrik4utannumrering"/>
      </w:pPr>
      <w:r w:rsidRPr="00A6293E">
        <w:t xml:space="preserve">Byte av tillhandahållare </w:t>
      </w:r>
      <w:r>
        <w:t>samt</w:t>
      </w:r>
      <w:r w:rsidRPr="00A6293E">
        <w:t xml:space="preserve"> nummerportabilitet</w:t>
      </w:r>
    </w:p>
    <w:p w14:paraId="46F33CEB" w14:textId="5356CBEC" w:rsidR="00D85371" w:rsidRPr="00A6293E" w:rsidRDefault="00D85371" w:rsidP="00714025">
      <w:pPr>
        <w:pStyle w:val="Brdtext"/>
      </w:pPr>
      <w:r w:rsidRPr="00A6293E">
        <w:rPr>
          <w:b/>
        </w:rPr>
        <w:t>1</w:t>
      </w:r>
      <w:r>
        <w:rPr>
          <w:b/>
        </w:rPr>
        <w:t>8 §</w:t>
      </w:r>
      <w:r w:rsidRPr="00A6293E">
        <w:t xml:space="preserve">    Den som tillhandahåller </w:t>
      </w:r>
      <w:r>
        <w:t xml:space="preserve">en </w:t>
      </w:r>
      <w:r w:rsidRPr="00A6293E">
        <w:t xml:space="preserve">internetanslutningstjänst ska se till att en slutanvändare kan byta tillhandahållare utan avbrott i tjänsten i den </w:t>
      </w:r>
      <w:r>
        <w:t xml:space="preserve">utsträckning </w:t>
      </w:r>
      <w:r w:rsidRPr="00A6293E">
        <w:t>det är tekniskt genomförbart.</w:t>
      </w:r>
    </w:p>
    <w:p w14:paraId="7C74EB12" w14:textId="77777777" w:rsidR="00D85371" w:rsidRPr="00A6293E" w:rsidRDefault="00D85371" w:rsidP="00714025">
      <w:pPr>
        <w:pStyle w:val="Brdtextmedindrag"/>
      </w:pPr>
      <w:r w:rsidRPr="00A6293E">
        <w:rPr>
          <w:spacing w:val="-4"/>
        </w:rPr>
        <w:t xml:space="preserve">Den mottagande tillhandahållaren ska tillhandahålla tjänsten </w:t>
      </w:r>
      <w:r>
        <w:rPr>
          <w:spacing w:val="-4"/>
        </w:rPr>
        <w:t xml:space="preserve">så </w:t>
      </w:r>
      <w:r w:rsidRPr="00A6293E">
        <w:rPr>
          <w:spacing w:val="-4"/>
        </w:rPr>
        <w:t xml:space="preserve">snart </w:t>
      </w:r>
      <w:r>
        <w:rPr>
          <w:spacing w:val="-4"/>
        </w:rPr>
        <w:t xml:space="preserve">som </w:t>
      </w:r>
      <w:r w:rsidRPr="00A6293E">
        <w:rPr>
          <w:spacing w:val="-4"/>
        </w:rPr>
        <w:t>möjligt</w:t>
      </w:r>
      <w:r w:rsidRPr="00A6293E">
        <w:t xml:space="preserve"> den dag och inom den tidsram som </w:t>
      </w:r>
      <w:r>
        <w:t xml:space="preserve">har </w:t>
      </w:r>
      <w:r w:rsidRPr="00A6293E">
        <w:t>avtalats med slutanvända</w:t>
      </w:r>
      <w:r>
        <w:softHyphen/>
      </w:r>
      <w:r w:rsidRPr="00A6293E">
        <w:t>ren. Avbrott i tjänsten under bytet får inte överstiga en arbetsdag.</w:t>
      </w:r>
    </w:p>
    <w:p w14:paraId="2C6AFA5E" w14:textId="77777777" w:rsidR="00D85371" w:rsidRPr="00A6293E" w:rsidRDefault="00D85371" w:rsidP="00714025">
      <w:pPr>
        <w:pStyle w:val="Brdtextmedindrag"/>
        <w:ind w:firstLine="0"/>
      </w:pPr>
    </w:p>
    <w:p w14:paraId="1F13A01F" w14:textId="77777777" w:rsidR="00D85371" w:rsidRPr="00A6293E" w:rsidRDefault="00D85371" w:rsidP="00714025">
      <w:pPr>
        <w:pStyle w:val="Brdtext"/>
      </w:pPr>
      <w:r w:rsidRPr="00A6293E">
        <w:rPr>
          <w:b/>
        </w:rPr>
        <w:t>1</w:t>
      </w:r>
      <w:r>
        <w:rPr>
          <w:b/>
        </w:rPr>
        <w:t>9 §</w:t>
      </w:r>
      <w:r w:rsidRPr="00A6293E">
        <w:t xml:space="preserve">    Den som tillhandahåller </w:t>
      </w:r>
      <w:r>
        <w:t xml:space="preserve">en </w:t>
      </w:r>
      <w:r w:rsidRPr="00A6293E">
        <w:t xml:space="preserve">elektronisk kommunikationstjänst ska se till att en slutanvändare med </w:t>
      </w:r>
      <w:r>
        <w:t xml:space="preserve">ett </w:t>
      </w:r>
      <w:r w:rsidRPr="00A6293E">
        <w:t xml:space="preserve">nummer ur en nationell nummerplan kan behålla sitt nummer vid byte av tillhandahållare. Om slutanvändaren begär det, ska </w:t>
      </w:r>
      <w:r>
        <w:t xml:space="preserve">ett </w:t>
      </w:r>
      <w:r w:rsidRPr="00A6293E">
        <w:t xml:space="preserve">nummer som används för en sådan tjänst överlämnas till en annan tillhandahållare </w:t>
      </w:r>
      <w:r>
        <w:t xml:space="preserve">som </w:t>
      </w:r>
      <w:r w:rsidRPr="00A6293E">
        <w:t>ska tillhandahålla tjänsten. Ett num</w:t>
      </w:r>
      <w:r>
        <w:softHyphen/>
      </w:r>
      <w:r w:rsidRPr="00A6293E">
        <w:t>mer vars sifferstruktur har geografisk betydelse behöver överlämnas endast för till</w:t>
      </w:r>
      <w:r w:rsidRPr="00A6293E">
        <w:softHyphen/>
        <w:t>handahållande av elektroniska kommunikationstjänster inom samma geo</w:t>
      </w:r>
      <w:r w:rsidRPr="00A6293E">
        <w:softHyphen/>
        <w:t>grafiska område (riktnummerområde).</w:t>
      </w:r>
    </w:p>
    <w:p w14:paraId="4EF29309" w14:textId="77777777" w:rsidR="00D85371" w:rsidRPr="00A6293E" w:rsidRDefault="00D85371" w:rsidP="00714025">
      <w:pPr>
        <w:pStyle w:val="Brdtextmedindrag"/>
      </w:pPr>
      <w:r>
        <w:t>V</w:t>
      </w:r>
      <w:r w:rsidRPr="00C477C8">
        <w:t>id byte av till</w:t>
      </w:r>
      <w:r>
        <w:softHyphen/>
      </w:r>
      <w:r w:rsidRPr="00C477C8">
        <w:t>handa</w:t>
      </w:r>
      <w:r>
        <w:softHyphen/>
      </w:r>
      <w:r w:rsidRPr="00C477C8">
        <w:t xml:space="preserve">hållare ska </w:t>
      </w:r>
      <w:r>
        <w:t>e</w:t>
      </w:r>
      <w:r w:rsidRPr="00C477C8">
        <w:t xml:space="preserve">n slutanvändare ha rätt att behålla sitt nummer </w:t>
      </w:r>
      <w:r>
        <w:t>under minst</w:t>
      </w:r>
      <w:r w:rsidRPr="00C477C8">
        <w:t xml:space="preserve"> en månad </w:t>
      </w:r>
      <w:r>
        <w:t>efter</w:t>
      </w:r>
      <w:r w:rsidRPr="00C477C8">
        <w:t xml:space="preserve"> </w:t>
      </w:r>
      <w:r>
        <w:t xml:space="preserve">det </w:t>
      </w:r>
      <w:r w:rsidRPr="00C477C8">
        <w:t xml:space="preserve">att avtalet </w:t>
      </w:r>
      <w:r>
        <w:t xml:space="preserve">har </w:t>
      </w:r>
      <w:r w:rsidRPr="00C477C8">
        <w:t>upphört, om inte slutanvänd</w:t>
      </w:r>
      <w:r w:rsidRPr="00C477C8">
        <w:softHyphen/>
        <w:t>ar</w:t>
      </w:r>
      <w:r w:rsidRPr="00C477C8">
        <w:softHyphen/>
        <w:t xml:space="preserve">en </w:t>
      </w:r>
      <w:r>
        <w:t xml:space="preserve">uttryckligen </w:t>
      </w:r>
      <w:r w:rsidRPr="00C477C8">
        <w:t>har avsagt sig den rätten.</w:t>
      </w:r>
    </w:p>
    <w:p w14:paraId="4AFFAEF0" w14:textId="77777777" w:rsidR="00D85371" w:rsidRPr="00A6293E" w:rsidRDefault="00D85371" w:rsidP="00714025">
      <w:pPr>
        <w:pStyle w:val="Brdtextmedindrag"/>
      </w:pPr>
      <w:r w:rsidRPr="00A6293E">
        <w:t>Första stycket gäller inte överlämnande av nummer mellan nät som till</w:t>
      </w:r>
      <w:r>
        <w:softHyphen/>
      </w:r>
      <w:r w:rsidRPr="00A6293E">
        <w:t>handa</w:t>
      </w:r>
      <w:r>
        <w:softHyphen/>
      </w:r>
      <w:r w:rsidRPr="00A6293E">
        <w:t>håller tjänster till en fast respektive en mobil nätanslutningspunkt.</w:t>
      </w:r>
    </w:p>
    <w:p w14:paraId="34A63677" w14:textId="77777777" w:rsidR="00D85371" w:rsidRDefault="00D85371" w:rsidP="00714025">
      <w:pPr>
        <w:pStyle w:val="Brdtext"/>
      </w:pPr>
      <w:r>
        <w:rPr>
          <w:b/>
        </w:rPr>
        <w:lastRenderedPageBreak/>
        <w:t>20 §</w:t>
      </w:r>
      <w:r w:rsidRPr="00A6293E">
        <w:t>    </w:t>
      </w:r>
      <w:r>
        <w:t xml:space="preserve">Ett </w:t>
      </w:r>
      <w:r w:rsidRPr="00A6293E">
        <w:t xml:space="preserve">nummer </w:t>
      </w:r>
      <w:r>
        <w:t>ska överlämnas</w:t>
      </w:r>
      <w:r w:rsidRPr="00A6293E">
        <w:t xml:space="preserve"> enligt 1</w:t>
      </w:r>
      <w:r>
        <w:t>9 §</w:t>
      </w:r>
      <w:r w:rsidRPr="00A6293E">
        <w:t xml:space="preserve"> </w:t>
      </w:r>
      <w:r>
        <w:t xml:space="preserve">så </w:t>
      </w:r>
      <w:r w:rsidRPr="00A6293E">
        <w:t xml:space="preserve">snart </w:t>
      </w:r>
      <w:r>
        <w:t xml:space="preserve">som </w:t>
      </w:r>
      <w:r w:rsidRPr="00A6293E">
        <w:t xml:space="preserve">möjligt den dag som </w:t>
      </w:r>
      <w:r>
        <w:t xml:space="preserve">har </w:t>
      </w:r>
      <w:r w:rsidRPr="00A6293E">
        <w:t xml:space="preserve">avtalats </w:t>
      </w:r>
      <w:r>
        <w:t xml:space="preserve">mellan </w:t>
      </w:r>
      <w:r w:rsidRPr="00A6293E">
        <w:t>slutanvändaren</w:t>
      </w:r>
      <w:r>
        <w:t xml:space="preserve"> och den mottagande till</w:t>
      </w:r>
      <w:r>
        <w:softHyphen/>
        <w:t>handa</w:t>
      </w:r>
      <w:r>
        <w:softHyphen/>
        <w:t>hållaren</w:t>
      </w:r>
      <w:r w:rsidRPr="00A6293E">
        <w:t>.</w:t>
      </w:r>
    </w:p>
    <w:p w14:paraId="67843684" w14:textId="46601019" w:rsidR="00D85371" w:rsidRPr="00A6293E" w:rsidRDefault="00D85371" w:rsidP="00714025">
      <w:pPr>
        <w:pStyle w:val="Brdtextmedindrag"/>
      </w:pPr>
      <w:r w:rsidRPr="00A6293E">
        <w:t xml:space="preserve">Den mottagande tillhandahållaren ska tillhandahålla tjänsten </w:t>
      </w:r>
      <w:r>
        <w:t xml:space="preserve">så </w:t>
      </w:r>
      <w:r w:rsidRPr="00A6293E">
        <w:t xml:space="preserve">snart </w:t>
      </w:r>
      <w:r>
        <w:t>som</w:t>
      </w:r>
      <w:r w:rsidRPr="00A6293E">
        <w:t xml:space="preserve"> möjligt och senast inom en arbets</w:t>
      </w:r>
      <w:r>
        <w:softHyphen/>
      </w:r>
      <w:r w:rsidRPr="00A6293E">
        <w:t xml:space="preserve">dag från den dag som </w:t>
      </w:r>
      <w:r>
        <w:t xml:space="preserve">har </w:t>
      </w:r>
      <w:r w:rsidRPr="00A6293E">
        <w:t>avtalats med slutanvändaren. Avbrott i tjänst</w:t>
      </w:r>
      <w:r>
        <w:softHyphen/>
      </w:r>
      <w:r w:rsidRPr="00A6293E">
        <w:t>en under över</w:t>
      </w:r>
      <w:r>
        <w:softHyphen/>
      </w:r>
      <w:r w:rsidRPr="00A6293E">
        <w:t>läm</w:t>
      </w:r>
      <w:r>
        <w:softHyphen/>
      </w:r>
      <w:r w:rsidRPr="00A6293E">
        <w:t>nan</w:t>
      </w:r>
      <w:r>
        <w:softHyphen/>
      </w:r>
      <w:r w:rsidRPr="00A6293E">
        <w:t>det får inte över</w:t>
      </w:r>
      <w:r w:rsidR="00FE0053">
        <w:softHyphen/>
      </w:r>
      <w:r w:rsidRPr="00A6293E">
        <w:t>stiga en arbetsdag.</w:t>
      </w:r>
    </w:p>
    <w:p w14:paraId="562C4423" w14:textId="77777777" w:rsidR="00D85371" w:rsidRPr="00A6293E" w:rsidRDefault="00D85371" w:rsidP="00714025">
      <w:pPr>
        <w:pStyle w:val="Brdtextmedindrag"/>
      </w:pPr>
      <w:r>
        <w:rPr>
          <w:spacing w:val="-2"/>
        </w:rPr>
        <w:t xml:space="preserve">När ett nummer har överlämnats </w:t>
      </w:r>
      <w:r w:rsidRPr="00A6293E">
        <w:rPr>
          <w:spacing w:val="-2"/>
        </w:rPr>
        <w:t>övertar den mottagande tillhandahållaren till</w:t>
      </w:r>
      <w:r w:rsidRPr="00A6293E">
        <w:rPr>
          <w:spacing w:val="-2"/>
        </w:rPr>
        <w:softHyphen/>
        <w:t>ståndet</w:t>
      </w:r>
      <w:r w:rsidRPr="00A6293E">
        <w:t xml:space="preserve"> att använda det överlämnade numret </w:t>
      </w:r>
      <w:r>
        <w:t xml:space="preserve">liksom </w:t>
      </w:r>
      <w:r w:rsidRPr="00A6293E">
        <w:t>de rättigheter och skyldig</w:t>
      </w:r>
      <w:r>
        <w:softHyphen/>
      </w:r>
      <w:r w:rsidRPr="00A6293E">
        <w:t>heter som är knutna till numret för tiden efter överlämnandet.</w:t>
      </w:r>
    </w:p>
    <w:p w14:paraId="7B3ED8EA" w14:textId="77777777" w:rsidR="00D85371" w:rsidRPr="00A6293E" w:rsidRDefault="00D85371" w:rsidP="00714025">
      <w:pPr>
        <w:pStyle w:val="Brdtextmedindrag"/>
        <w:ind w:firstLine="0"/>
      </w:pPr>
    </w:p>
    <w:p w14:paraId="35147FEC" w14:textId="77777777" w:rsidR="00D85371" w:rsidRPr="00A6293E" w:rsidRDefault="00D85371" w:rsidP="00714025">
      <w:pPr>
        <w:pStyle w:val="Brdtextmedindrag"/>
        <w:ind w:firstLine="0"/>
      </w:pPr>
      <w:r w:rsidRPr="00386BA5">
        <w:rPr>
          <w:b/>
        </w:rPr>
        <w:t>21 §</w:t>
      </w:r>
      <w:r w:rsidRPr="00386BA5">
        <w:t xml:space="preserve">    Regeringen eller den myndighet som regeringen bestämmer får meddela ytterligare föreskrifter om skyldigheterna enligt 18–20 §§ och </w:t>
      </w:r>
      <w:r>
        <w:t xml:space="preserve">föreskrifter </w:t>
      </w:r>
      <w:r w:rsidRPr="00386BA5">
        <w:t xml:space="preserve">om undantag från skyldigheterna samt får, i enskilda fall, </w:t>
      </w:r>
      <w:r>
        <w:t xml:space="preserve">besluta om </w:t>
      </w:r>
      <w:r w:rsidRPr="00386BA5">
        <w:t>undantag från skyldigheterna, om det finns särskilda skäl.</w:t>
      </w:r>
    </w:p>
    <w:p w14:paraId="6E7C3E66" w14:textId="77777777" w:rsidR="00D85371" w:rsidRPr="00A6293E" w:rsidRDefault="00D85371" w:rsidP="00714025">
      <w:pPr>
        <w:pStyle w:val="Brdtextmedindrag"/>
      </w:pPr>
      <w:r w:rsidRPr="00A6293E">
        <w:t>Regeringen eller den myndighet som regeringen bestämmer får också meddela föreskrifter om att den som tillhandahåller en internetanslutnings</w:t>
      </w:r>
      <w:r w:rsidRPr="00A6293E">
        <w:softHyphen/>
        <w:t xml:space="preserve">tjänst tillsammans med en e-postadress ska ge slutanvändare möjlighet att </w:t>
      </w:r>
      <w:r>
        <w:t xml:space="preserve">avgiftsfritt </w:t>
      </w:r>
      <w:r w:rsidRPr="00A6293E">
        <w:t xml:space="preserve">under en skälig tid efter </w:t>
      </w:r>
      <w:r>
        <w:t xml:space="preserve">det </w:t>
      </w:r>
      <w:r w:rsidRPr="00A6293E">
        <w:t>att avtalet har sagts upp</w:t>
      </w:r>
      <w:r>
        <w:t xml:space="preserve"> </w:t>
      </w:r>
      <w:r w:rsidRPr="00A6293E">
        <w:t>få tillgång till e-postmeddelanden.</w:t>
      </w:r>
    </w:p>
    <w:p w14:paraId="2F72BBB4" w14:textId="77777777" w:rsidR="00D85371" w:rsidRPr="00A6293E" w:rsidRDefault="00D85371" w:rsidP="00714025">
      <w:pPr>
        <w:pStyle w:val="Brdtextmedindrag"/>
        <w:ind w:firstLine="0"/>
      </w:pPr>
    </w:p>
    <w:p w14:paraId="5F97AA8D" w14:textId="77777777" w:rsidR="00D85371" w:rsidRPr="00A6293E" w:rsidRDefault="00D85371" w:rsidP="00714025">
      <w:pPr>
        <w:pStyle w:val="Brdtext"/>
      </w:pPr>
      <w:r w:rsidRPr="00A6293E">
        <w:rPr>
          <w:b/>
        </w:rPr>
        <w:t>2</w:t>
      </w:r>
      <w:r>
        <w:rPr>
          <w:b/>
        </w:rPr>
        <w:t>2 §</w:t>
      </w:r>
      <w:r w:rsidRPr="00A6293E">
        <w:t>    Ersättning för överlämna</w:t>
      </w:r>
      <w:r>
        <w:t>nde</w:t>
      </w:r>
      <w:r w:rsidRPr="00A6293E">
        <w:t xml:space="preserve"> enligt 1</w:t>
      </w:r>
      <w:r>
        <w:t>9 § av</w:t>
      </w:r>
      <w:r w:rsidRPr="00A6293E">
        <w:t xml:space="preserve"> </w:t>
      </w:r>
      <w:r>
        <w:t xml:space="preserve">ett </w:t>
      </w:r>
      <w:r w:rsidRPr="00A6293E">
        <w:t>nummer får grundas endast på driftskostnaden för överlämnandet.</w:t>
      </w:r>
    </w:p>
    <w:p w14:paraId="5876CBF9" w14:textId="77777777" w:rsidR="00D85371" w:rsidRPr="00A6293E" w:rsidRDefault="00D85371" w:rsidP="00714025">
      <w:pPr>
        <w:pStyle w:val="Brdtextmedindrag"/>
      </w:pPr>
      <w:r w:rsidRPr="00A6293E">
        <w:t xml:space="preserve">Den som har överlämnat ett nummer har rätt till ersättning endast för den driftskostnad som utgörs av ökade trafikkostnader för </w:t>
      </w:r>
      <w:r>
        <w:t>kommunika</w:t>
      </w:r>
      <w:r>
        <w:softHyphen/>
        <w:t>tion</w:t>
      </w:r>
      <w:r w:rsidRPr="00A6293E">
        <w:t xml:space="preserve"> till numret. Sådan ersättning får tas ut endast från den som den anropande slutanvändaren har ingått avtal om </w:t>
      </w:r>
      <w:r>
        <w:t>tillhandahållande av tjänsten</w:t>
      </w:r>
      <w:r w:rsidRPr="00B406A7">
        <w:t xml:space="preserve"> </w:t>
      </w:r>
      <w:r w:rsidRPr="00A6293E">
        <w:t>med.</w:t>
      </w:r>
    </w:p>
    <w:p w14:paraId="607BE6BF" w14:textId="738E85C8" w:rsidR="00D85371" w:rsidRPr="00A6293E" w:rsidRDefault="00D85371" w:rsidP="00714025">
      <w:pPr>
        <w:pStyle w:val="Brdtextmedindrag"/>
      </w:pPr>
      <w:r w:rsidRPr="00A6293E">
        <w:rPr>
          <w:spacing w:val="-4"/>
        </w:rPr>
        <w:t xml:space="preserve">Den som överlämnar </w:t>
      </w:r>
      <w:r>
        <w:rPr>
          <w:spacing w:val="-4"/>
        </w:rPr>
        <w:t xml:space="preserve">ett </w:t>
      </w:r>
      <w:r w:rsidRPr="00A6293E">
        <w:rPr>
          <w:spacing w:val="-4"/>
        </w:rPr>
        <w:t xml:space="preserve">nummer har inte rätt till ersättning </w:t>
      </w:r>
      <w:r w:rsidRPr="00A6293E">
        <w:t>för överläm</w:t>
      </w:r>
      <w:r w:rsidR="00312FEE">
        <w:softHyphen/>
      </w:r>
      <w:r w:rsidRPr="00A6293E">
        <w:t>nandet</w:t>
      </w:r>
      <w:r w:rsidRPr="00A6293E">
        <w:rPr>
          <w:spacing w:val="-4"/>
        </w:rPr>
        <w:t xml:space="preserve"> från slut</w:t>
      </w:r>
      <w:r w:rsidRPr="00A6293E">
        <w:rPr>
          <w:spacing w:val="-4"/>
        </w:rPr>
        <w:softHyphen/>
        <w:t>användaren</w:t>
      </w:r>
      <w:r w:rsidRPr="00A6293E">
        <w:t>.</w:t>
      </w:r>
    </w:p>
    <w:p w14:paraId="0C501EAF" w14:textId="77777777" w:rsidR="00D85371" w:rsidRPr="00A6293E" w:rsidRDefault="00D85371" w:rsidP="00714025">
      <w:pPr>
        <w:pStyle w:val="Brdtextmedindrag"/>
        <w:ind w:firstLine="0"/>
      </w:pPr>
    </w:p>
    <w:p w14:paraId="78B5C543" w14:textId="77777777" w:rsidR="00D85371" w:rsidRPr="00A6293E" w:rsidRDefault="00D85371" w:rsidP="00714025">
      <w:pPr>
        <w:pStyle w:val="Brdtext"/>
      </w:pPr>
      <w:r w:rsidRPr="00A6293E">
        <w:rPr>
          <w:b/>
        </w:rPr>
        <w:t>2</w:t>
      </w:r>
      <w:r>
        <w:rPr>
          <w:b/>
        </w:rPr>
        <w:t>3 §</w:t>
      </w:r>
      <w:r w:rsidRPr="00A6293E">
        <w:t>    Den som enligt 1</w:t>
      </w:r>
      <w:r>
        <w:t>9 §</w:t>
      </w:r>
      <w:r w:rsidRPr="00A6293E">
        <w:t xml:space="preserve"> överlämnar ett nummer ska till den som </w:t>
      </w:r>
      <w:r>
        <w:t>regler</w:t>
      </w:r>
      <w:r>
        <w:softHyphen/>
        <w:t>ings</w:t>
      </w:r>
      <w:r>
        <w:softHyphen/>
      </w:r>
      <w:r w:rsidRPr="00A6293E">
        <w:t>myndigheten bestämmer genast lämna de uppgifter som är nöd</w:t>
      </w:r>
      <w:r w:rsidRPr="00A6293E">
        <w:softHyphen/>
        <w:t>vän</w:t>
      </w:r>
      <w:r>
        <w:softHyphen/>
      </w:r>
      <w:r w:rsidRPr="00A6293E">
        <w:t xml:space="preserve">diga för dirigering av </w:t>
      </w:r>
      <w:r>
        <w:t>kommunikation</w:t>
      </w:r>
      <w:r w:rsidRPr="00A6293E">
        <w:t xml:space="preserve"> till numret. Andra uppgifter som kan vara direkt eller indirekt hänförliga till en fysisk person än upp</w:t>
      </w:r>
      <w:r>
        <w:softHyphen/>
      </w:r>
      <w:r w:rsidRPr="00A6293E">
        <w:t>gift</w:t>
      </w:r>
      <w:r>
        <w:softHyphen/>
      </w:r>
      <w:r w:rsidRPr="00A6293E">
        <w:t xml:space="preserve">er om </w:t>
      </w:r>
      <w:r w:rsidRPr="00A6293E">
        <w:rPr>
          <w:spacing w:val="-3"/>
        </w:rPr>
        <w:t>nummer och om den som tillhandahåller berörda allmänt tillgäng</w:t>
      </w:r>
      <w:r>
        <w:rPr>
          <w:spacing w:val="-3"/>
        </w:rPr>
        <w:softHyphen/>
      </w:r>
      <w:r w:rsidRPr="00A6293E">
        <w:rPr>
          <w:spacing w:val="-3"/>
        </w:rPr>
        <w:t>liga elektro</w:t>
      </w:r>
      <w:r w:rsidRPr="00A6293E">
        <w:rPr>
          <w:spacing w:val="-3"/>
        </w:rPr>
        <w:softHyphen/>
      </w:r>
      <w:r w:rsidRPr="00A6293E">
        <w:rPr>
          <w:spacing w:val="-2"/>
        </w:rPr>
        <w:t>niska kommunikationstjänster får inte lämnas utan samtycke från personen.</w:t>
      </w:r>
    </w:p>
    <w:p w14:paraId="705D8330" w14:textId="00BD0F45" w:rsidR="00D85371" w:rsidRPr="00A6293E" w:rsidRDefault="00D85371" w:rsidP="00714025">
      <w:pPr>
        <w:pStyle w:val="Brdtextmedindrag"/>
      </w:pPr>
      <w:r>
        <w:t>Reglerings</w:t>
      </w:r>
      <w:r w:rsidRPr="00A6293E">
        <w:t>myndigheten får utse någon att i en databas samman</w:t>
      </w:r>
      <w:r>
        <w:softHyphen/>
      </w:r>
      <w:r w:rsidRPr="00A6293E">
        <w:t>ställa så</w:t>
      </w:r>
      <w:r w:rsidRPr="00A6293E">
        <w:softHyphen/>
        <w:t>dana uppgifter och lämna dem till den som tillhandahåller allmänt till</w:t>
      </w:r>
      <w:r w:rsidRPr="00A6293E">
        <w:softHyphen/>
      </w:r>
      <w:r w:rsidRPr="00A6293E">
        <w:rPr>
          <w:spacing w:val="-2"/>
        </w:rPr>
        <w:t xml:space="preserve">gängliga elektroniska kommunikationstjänster, i den </w:t>
      </w:r>
      <w:r>
        <w:rPr>
          <w:spacing w:val="-2"/>
        </w:rPr>
        <w:t>utsträckning som</w:t>
      </w:r>
      <w:r w:rsidRPr="00A6293E">
        <w:rPr>
          <w:spacing w:val="-2"/>
        </w:rPr>
        <w:t xml:space="preserve"> tillhanda</w:t>
      </w:r>
      <w:r w:rsidRPr="00A6293E">
        <w:rPr>
          <w:spacing w:val="-2"/>
        </w:rPr>
        <w:softHyphen/>
        <w:t>hålla</w:t>
      </w:r>
      <w:r w:rsidRPr="00A6293E">
        <w:rPr>
          <w:spacing w:val="-2"/>
        </w:rPr>
        <w:softHyphen/>
        <w:t>ren</w:t>
      </w:r>
      <w:r w:rsidRPr="00A6293E">
        <w:t xml:space="preserve"> behöver uppgifterna för dirigering av kommunikation, och till andra som myndigheten bestämmer. Den utsedda databas</w:t>
      </w:r>
      <w:r>
        <w:softHyphen/>
      </w:r>
      <w:r w:rsidRPr="00A6293E">
        <w:t>operatö</w:t>
      </w:r>
      <w:r w:rsidR="00312FEE">
        <w:softHyphen/>
      </w:r>
      <w:r w:rsidRPr="00A6293E">
        <w:t>ren ska i för</w:t>
      </w:r>
      <w:r>
        <w:softHyphen/>
      </w:r>
      <w:r w:rsidRPr="00A6293E">
        <w:t>håll</w:t>
      </w:r>
      <w:r>
        <w:softHyphen/>
      </w:r>
      <w:r w:rsidRPr="00A6293E">
        <w:t>an</w:t>
      </w:r>
      <w:r>
        <w:softHyphen/>
      </w:r>
      <w:r w:rsidRPr="00A6293E">
        <w:t>de till den som tillhandahåller allmänt tillgängliga elektroniska kommunika</w:t>
      </w:r>
      <w:r w:rsidRPr="00A6293E">
        <w:softHyphen/>
        <w:t>tionstjänster tillämpa villkor som är konkurrens</w:t>
      </w:r>
      <w:r w:rsidR="00312FEE">
        <w:softHyphen/>
      </w:r>
      <w:r w:rsidRPr="00A6293E">
        <w:t>neutrala och får ta ut den ersätt</w:t>
      </w:r>
      <w:r>
        <w:softHyphen/>
      </w:r>
      <w:r w:rsidRPr="00A6293E">
        <w:t>ning som är skälig med hänsyn till kost</w:t>
      </w:r>
      <w:r w:rsidR="00312FEE">
        <w:softHyphen/>
      </w:r>
      <w:r w:rsidRPr="00A6293E">
        <w:t>naderna.</w:t>
      </w:r>
    </w:p>
    <w:p w14:paraId="4E7EBF59" w14:textId="77777777" w:rsidR="00D85371" w:rsidRPr="00A6293E" w:rsidRDefault="00D85371" w:rsidP="00714025">
      <w:pPr>
        <w:pStyle w:val="Brdtextmedindrag"/>
      </w:pPr>
      <w:r>
        <w:t>D</w:t>
      </w:r>
      <w:r w:rsidRPr="00A6293E">
        <w:t xml:space="preserve">enna lag gäller i tillämpliga delar för </w:t>
      </w:r>
      <w:r>
        <w:t xml:space="preserve">sådan </w:t>
      </w:r>
      <w:r w:rsidRPr="00A6293E">
        <w:t>databas</w:t>
      </w:r>
      <w:r w:rsidRPr="00A6293E">
        <w:softHyphen/>
        <w:t>verk</w:t>
      </w:r>
      <w:r w:rsidRPr="00A6293E">
        <w:softHyphen/>
        <w:t>samhet.</w:t>
      </w:r>
    </w:p>
    <w:p w14:paraId="6F7F9D5C" w14:textId="77777777" w:rsidR="00D85371" w:rsidRPr="00A6293E" w:rsidRDefault="00D85371" w:rsidP="00714025">
      <w:pPr>
        <w:pStyle w:val="Brdtextmedindrag"/>
        <w:ind w:firstLine="0"/>
      </w:pPr>
    </w:p>
    <w:p w14:paraId="0DC4BF12" w14:textId="77777777" w:rsidR="00D85371" w:rsidRDefault="00D85371" w:rsidP="00714025">
      <w:pPr>
        <w:pStyle w:val="Brdtext"/>
      </w:pPr>
      <w:r w:rsidRPr="00A6293E">
        <w:rPr>
          <w:b/>
        </w:rPr>
        <w:t>2</w:t>
      </w:r>
      <w:r>
        <w:rPr>
          <w:b/>
        </w:rPr>
        <w:t>4 §</w:t>
      </w:r>
      <w:r w:rsidRPr="00A6293E">
        <w:t xml:space="preserve">    Den som tillhandahåller </w:t>
      </w:r>
      <w:r>
        <w:t>en</w:t>
      </w:r>
      <w:r w:rsidRPr="00A6293E">
        <w:t xml:space="preserve"> </w:t>
      </w:r>
      <w:r w:rsidRPr="00D46DDE">
        <w:t>elektronisk kommunikationstjänst ska ersätta en slutanvändare för skada som uppkommer genom dröjsmål</w:t>
      </w:r>
    </w:p>
    <w:p w14:paraId="4FE2D7B3" w14:textId="77777777" w:rsidR="00D85371" w:rsidRDefault="00D85371" w:rsidP="00714025">
      <w:pPr>
        <w:pStyle w:val="Brdtextmedindrag"/>
      </w:pPr>
      <w:r w:rsidRPr="00A6293E">
        <w:t>1.</w:t>
      </w:r>
      <w:r>
        <w:t> </w:t>
      </w:r>
      <w:r w:rsidRPr="00D46DDE">
        <w:t>vid byte enligt 1</w:t>
      </w:r>
      <w:r w:rsidRPr="003C6D4D">
        <w:t>8 §</w:t>
      </w:r>
      <w:r>
        <w:t xml:space="preserve"> </w:t>
      </w:r>
      <w:r w:rsidRPr="00D46DDE">
        <w:t>av tillhandahållare</w:t>
      </w:r>
      <w:r w:rsidRPr="007E7E17">
        <w:t xml:space="preserve">, </w:t>
      </w:r>
    </w:p>
    <w:p w14:paraId="4C79D6C7" w14:textId="77777777" w:rsidR="00D85371" w:rsidRDefault="00D85371" w:rsidP="00714025">
      <w:pPr>
        <w:pStyle w:val="Brdtextmedindrag"/>
      </w:pPr>
      <w:r>
        <w:t>2. </w:t>
      </w:r>
      <w:r w:rsidRPr="007E7E17">
        <w:t>med överlämnande enligt 1</w:t>
      </w:r>
      <w:r w:rsidRPr="002C116A">
        <w:t xml:space="preserve">9 och 20 §§ </w:t>
      </w:r>
      <w:r w:rsidRPr="007E7E17">
        <w:t xml:space="preserve">av </w:t>
      </w:r>
      <w:r>
        <w:t xml:space="preserve">ett </w:t>
      </w:r>
      <w:r w:rsidRPr="007E7E17">
        <w:t>nummer</w:t>
      </w:r>
      <w:r>
        <w:t xml:space="preserve">, </w:t>
      </w:r>
      <w:r w:rsidRPr="002C116A">
        <w:t xml:space="preserve">eller </w:t>
      </w:r>
    </w:p>
    <w:p w14:paraId="79316795" w14:textId="77777777" w:rsidR="00D85371" w:rsidRDefault="00D85371" w:rsidP="00714025">
      <w:pPr>
        <w:pStyle w:val="Brdtextmedindrag"/>
        <w:rPr>
          <w:spacing w:val="-4"/>
        </w:rPr>
      </w:pPr>
      <w:r>
        <w:lastRenderedPageBreak/>
        <w:t>3. </w:t>
      </w:r>
      <w:r w:rsidRPr="002C116A">
        <w:t>med tillhandahållande av en tjänst när sådant byte eller över</w:t>
      </w:r>
      <w:r w:rsidRPr="002C116A">
        <w:softHyphen/>
        <w:t>lämn</w:t>
      </w:r>
      <w:r w:rsidRPr="002C116A">
        <w:softHyphen/>
        <w:t xml:space="preserve">ande </w:t>
      </w:r>
      <w:r w:rsidRPr="002C116A">
        <w:rPr>
          <w:spacing w:val="-4"/>
        </w:rPr>
        <w:t>har skett.</w:t>
      </w:r>
    </w:p>
    <w:p w14:paraId="775FB06B" w14:textId="77777777" w:rsidR="00D85371" w:rsidRPr="00D46DDE" w:rsidRDefault="00D85371" w:rsidP="00714025">
      <w:pPr>
        <w:pStyle w:val="Brdtextmedindrag"/>
        <w:rPr>
          <w:spacing w:val="-2"/>
        </w:rPr>
      </w:pPr>
      <w:r w:rsidRPr="002C116A">
        <w:rPr>
          <w:spacing w:val="-4"/>
        </w:rPr>
        <w:t xml:space="preserve">Detsamma gäller </w:t>
      </w:r>
      <w:r>
        <w:rPr>
          <w:spacing w:val="-4"/>
        </w:rPr>
        <w:t>i fråga om</w:t>
      </w:r>
      <w:r w:rsidRPr="002C116A">
        <w:rPr>
          <w:spacing w:val="-4"/>
        </w:rPr>
        <w:t xml:space="preserve"> skada som uppkommer genom </w:t>
      </w:r>
      <w:r>
        <w:rPr>
          <w:spacing w:val="-4"/>
        </w:rPr>
        <w:t>uteblivna</w:t>
      </w:r>
      <w:r w:rsidRPr="002C116A">
        <w:rPr>
          <w:spacing w:val="-4"/>
        </w:rPr>
        <w:t xml:space="preserve"> service-</w:t>
      </w:r>
      <w:r w:rsidRPr="002C116A">
        <w:t xml:space="preserve"> </w:t>
      </w:r>
      <w:r w:rsidRPr="002C116A">
        <w:rPr>
          <w:spacing w:val="-2"/>
        </w:rPr>
        <w:t>eller installationstillfällen.</w:t>
      </w:r>
    </w:p>
    <w:p w14:paraId="2CFFEB4A" w14:textId="77777777" w:rsidR="00D85371" w:rsidRDefault="00D85371" w:rsidP="00714025">
      <w:pPr>
        <w:pStyle w:val="Brdtextmedindrag"/>
      </w:pPr>
      <w:r w:rsidRPr="00D46DDE">
        <w:t>Tillhandahållaren</w:t>
      </w:r>
      <w:r w:rsidRPr="00D46DDE">
        <w:rPr>
          <w:spacing w:val="-2"/>
        </w:rPr>
        <w:t xml:space="preserve"> ska </w:t>
      </w:r>
      <w:r w:rsidRPr="00D46DDE">
        <w:t>innan ett avtal ingås</w:t>
      </w:r>
      <w:r w:rsidRPr="00D46DDE">
        <w:rPr>
          <w:spacing w:val="-2"/>
        </w:rPr>
        <w:t xml:space="preserve"> informera slutanvända</w:t>
      </w:r>
      <w:r w:rsidRPr="00D46DDE">
        <w:rPr>
          <w:spacing w:val="-2"/>
        </w:rPr>
        <w:softHyphen/>
        <w:t>ren</w:t>
      </w:r>
      <w:r w:rsidRPr="00D46DDE">
        <w:t xml:space="preserve"> om dennes rätt till ersättning.</w:t>
      </w:r>
    </w:p>
    <w:p w14:paraId="70F23771" w14:textId="77777777" w:rsidR="00D85371" w:rsidRDefault="00D85371" w:rsidP="00714025">
      <w:pPr>
        <w:pStyle w:val="Brdtextmedindrag"/>
        <w:ind w:firstLine="0"/>
      </w:pPr>
    </w:p>
    <w:p w14:paraId="1745E7C9" w14:textId="77777777" w:rsidR="00D85371" w:rsidRDefault="00D85371" w:rsidP="00714025">
      <w:pPr>
        <w:pStyle w:val="Brdtextmedindrag"/>
        <w:ind w:firstLine="0"/>
      </w:pPr>
      <w:r>
        <w:rPr>
          <w:b/>
        </w:rPr>
        <w:t>25 §</w:t>
      </w:r>
      <w:r w:rsidRPr="00A6293E">
        <w:t>    </w:t>
      </w:r>
      <w:r>
        <w:t xml:space="preserve">Bestämmelserna i 24 § första stycket </w:t>
      </w:r>
      <w:r w:rsidRPr="00A6293E">
        <w:t>gäller inte om den som till</w:t>
      </w:r>
      <w:r>
        <w:softHyphen/>
      </w:r>
      <w:r w:rsidRPr="00A6293E">
        <w:t>handa</w:t>
      </w:r>
      <w:r>
        <w:softHyphen/>
      </w:r>
      <w:r w:rsidRPr="00A6293E">
        <w:t xml:space="preserve">håller tjänsten visar att </w:t>
      </w:r>
      <w:r w:rsidRPr="00A6293E">
        <w:rPr>
          <w:spacing w:val="-4"/>
        </w:rPr>
        <w:t>dröjsmålet beror på ett hinder utanför dennes kontroll som denne inte skäligen</w:t>
      </w:r>
      <w:r w:rsidRPr="00A6293E">
        <w:t xml:space="preserve"> kunde förväntas ha räknat med vid begäran om byte av tillhandahållare eller överlämnande av nummer eller vid bytet eller överlämnandet när det gäller dröjsmål med tillhandahållande av en tjänst</w:t>
      </w:r>
      <w:r>
        <w:t xml:space="preserve">. Dessutom ska tillhandahållaren visa att hindrets följder </w:t>
      </w:r>
      <w:r w:rsidRPr="00A6293E">
        <w:t>inte skäligen kunde ha undvikit</w:t>
      </w:r>
      <w:r>
        <w:t>s</w:t>
      </w:r>
      <w:r w:rsidRPr="00A6293E">
        <w:t xml:space="preserve"> eller övervunnit</w:t>
      </w:r>
      <w:r>
        <w:t>s</w:t>
      </w:r>
      <w:r w:rsidRPr="00A6293E">
        <w:t>.</w:t>
      </w:r>
    </w:p>
    <w:p w14:paraId="6FD9B5B3" w14:textId="77777777" w:rsidR="00D85371" w:rsidRPr="00A6293E" w:rsidRDefault="00D85371" w:rsidP="00714025">
      <w:pPr>
        <w:pStyle w:val="Brdtextmedindrag"/>
      </w:pPr>
      <w:r>
        <w:t>Om</w:t>
      </w:r>
      <w:r w:rsidRPr="00A6293E">
        <w:t xml:space="preserve"> dröjsmålet </w:t>
      </w:r>
      <w:r>
        <w:t xml:space="preserve">beror </w:t>
      </w:r>
      <w:r w:rsidRPr="00A6293E">
        <w:t>på någon som tillhandahållaren har anlitat för att helt eller delvis fullgöra bytet, överlämnandet eller tillhanda</w:t>
      </w:r>
      <w:r>
        <w:softHyphen/>
      </w:r>
      <w:r w:rsidRPr="00A6293E">
        <w:t xml:space="preserve">hållandet, är den som tillhandahåller </w:t>
      </w:r>
      <w:r w:rsidRPr="00A6293E">
        <w:rPr>
          <w:spacing w:val="-2"/>
        </w:rPr>
        <w:t>tjänsten fri från skadeståndsskyldighet endast om också den som har an</w:t>
      </w:r>
      <w:r w:rsidRPr="00A6293E">
        <w:rPr>
          <w:spacing w:val="-2"/>
        </w:rPr>
        <w:softHyphen/>
        <w:t>litats</w:t>
      </w:r>
      <w:r w:rsidRPr="00A6293E">
        <w:t xml:space="preserve"> skulle vara fri enligt första</w:t>
      </w:r>
      <w:r>
        <w:t xml:space="preserve"> stycket</w:t>
      </w:r>
      <w:r w:rsidRPr="00A6293E">
        <w:t>.</w:t>
      </w:r>
    </w:p>
    <w:p w14:paraId="0E1C9043" w14:textId="77777777" w:rsidR="00D85371" w:rsidRPr="00A6293E" w:rsidRDefault="00D85371" w:rsidP="00714025">
      <w:pPr>
        <w:pStyle w:val="Brdtextmedindrag"/>
      </w:pPr>
      <w:r>
        <w:t xml:space="preserve">Bestämmelserna i 24 § första stycket </w:t>
      </w:r>
      <w:r w:rsidRPr="00A6293E">
        <w:t>gäller inte heller i fråga om andra slutanvändare än kon</w:t>
      </w:r>
      <w:r w:rsidRPr="00A6293E">
        <w:softHyphen/>
        <w:t xml:space="preserve">sumenter, om det av avtalet </w:t>
      </w:r>
      <w:r>
        <w:t xml:space="preserve">mellan tillhandahållaren och slutanvändaren </w:t>
      </w:r>
      <w:r w:rsidRPr="00A6293E">
        <w:t>följer att slutanvändaren har rätt till skälig er</w:t>
      </w:r>
      <w:r w:rsidRPr="00A6293E">
        <w:softHyphen/>
        <w:t>sätt</w:t>
      </w:r>
      <w:r w:rsidRPr="00A6293E">
        <w:softHyphen/>
        <w:t>ning på grund av dröjsmålet.</w:t>
      </w:r>
    </w:p>
    <w:p w14:paraId="78D7141B" w14:textId="77777777" w:rsidR="00D85371" w:rsidRPr="00A6293E" w:rsidRDefault="00D85371" w:rsidP="00714025">
      <w:pPr>
        <w:pStyle w:val="Brdtextmedindrag"/>
      </w:pPr>
      <w:r w:rsidRPr="00A6293E">
        <w:t xml:space="preserve">Slutanvändaren har alltid rätt till ersättning för skada som </w:t>
      </w:r>
      <w:r>
        <w:t xml:space="preserve">har </w:t>
      </w:r>
      <w:r w:rsidRPr="00A6293E">
        <w:t>upp</w:t>
      </w:r>
      <w:r>
        <w:softHyphen/>
      </w:r>
      <w:r w:rsidRPr="00A6293E">
        <w:t>kommit genom missbruk när det gäller byte av tillhandahållare eller över</w:t>
      </w:r>
      <w:r>
        <w:softHyphen/>
      </w:r>
      <w:r w:rsidRPr="00A6293E">
        <w:t>lämnande av nummer.</w:t>
      </w:r>
    </w:p>
    <w:p w14:paraId="6E2B51BB" w14:textId="77777777" w:rsidR="00D85371" w:rsidRPr="00A6293E" w:rsidRDefault="00D85371" w:rsidP="00714025">
      <w:pPr>
        <w:pStyle w:val="Rubrik4utannumrering"/>
      </w:pPr>
      <w:r w:rsidRPr="00A6293E">
        <w:t>Paketerbjudanden</w:t>
      </w:r>
    </w:p>
    <w:p w14:paraId="0EEB71F1" w14:textId="3D967725" w:rsidR="00D85371" w:rsidRDefault="00D85371" w:rsidP="00714025">
      <w:pPr>
        <w:pStyle w:val="Brdtextmedindrag"/>
        <w:ind w:firstLine="0"/>
      </w:pPr>
      <w:r w:rsidRPr="00A6293E">
        <w:rPr>
          <w:b/>
        </w:rPr>
        <w:t>2</w:t>
      </w:r>
      <w:r>
        <w:rPr>
          <w:b/>
        </w:rPr>
        <w:t>6 §</w:t>
      </w:r>
      <w:r w:rsidRPr="00A6293E">
        <w:t>    </w:t>
      </w:r>
      <w:r w:rsidRPr="00A6293E">
        <w:rPr>
          <w:spacing w:val="-2"/>
        </w:rPr>
        <w:t xml:space="preserve">När </w:t>
      </w:r>
      <w:r>
        <w:rPr>
          <w:spacing w:val="-2"/>
        </w:rPr>
        <w:t xml:space="preserve">en tillhandahållare av </w:t>
      </w:r>
      <w:r w:rsidRPr="00A6293E">
        <w:rPr>
          <w:spacing w:val="-2"/>
        </w:rPr>
        <w:t>en internet</w:t>
      </w:r>
      <w:r>
        <w:rPr>
          <w:spacing w:val="-2"/>
        </w:rPr>
        <w:softHyphen/>
      </w:r>
      <w:r w:rsidRPr="00A6293E">
        <w:rPr>
          <w:spacing w:val="-2"/>
        </w:rPr>
        <w:t>anslutningstjänst eller en all</w:t>
      </w:r>
      <w:r w:rsidR="0093466F">
        <w:rPr>
          <w:spacing w:val="-2"/>
        </w:rPr>
        <w:softHyphen/>
      </w:r>
      <w:r w:rsidRPr="00A6293E">
        <w:rPr>
          <w:spacing w:val="-2"/>
        </w:rPr>
        <w:t>mänt tillgänglig nummer</w:t>
      </w:r>
      <w:r w:rsidRPr="00A6293E">
        <w:rPr>
          <w:spacing w:val="-2"/>
        </w:rPr>
        <w:softHyphen/>
      </w:r>
      <w:r w:rsidRPr="00A6293E">
        <w:t>baserad interpersonell kommunikationstjänst till</w:t>
      </w:r>
      <w:r w:rsidR="0093466F">
        <w:softHyphen/>
      </w:r>
      <w:r w:rsidRPr="00A6293E">
        <w:t>handahåll</w:t>
      </w:r>
      <w:r>
        <w:t>er</w:t>
      </w:r>
      <w:r w:rsidRPr="00A6293E" w:rsidDel="00C02EA7">
        <w:t xml:space="preserve"> </w:t>
      </w:r>
      <w:r>
        <w:t>tjänsten</w:t>
      </w:r>
      <w:r w:rsidRPr="00A6293E">
        <w:t xml:space="preserve"> till en konsument tillsammans med andra tjänster eller terminalutrustning (</w:t>
      </w:r>
      <w:r>
        <w:t xml:space="preserve">ett </w:t>
      </w:r>
      <w:r w:rsidRPr="00A6293E">
        <w:t xml:space="preserve">paket) gäller </w:t>
      </w:r>
      <w:r>
        <w:t>5</w:t>
      </w:r>
      <w:r w:rsidRPr="00A6293E">
        <w:t>, 8, 9, 1</w:t>
      </w:r>
      <w:r>
        <w:t>2–</w:t>
      </w:r>
      <w:r w:rsidRPr="00A6293E">
        <w:t>1</w:t>
      </w:r>
      <w:r>
        <w:t>4,</w:t>
      </w:r>
      <w:r w:rsidRPr="00A6293E">
        <w:t xml:space="preserve"> 1</w:t>
      </w:r>
      <w:r>
        <w:t xml:space="preserve">6 och </w:t>
      </w:r>
      <w:r w:rsidRPr="00A6293E">
        <w:t>1</w:t>
      </w:r>
      <w:r>
        <w:t>8 §</w:t>
      </w:r>
      <w:r w:rsidRPr="00A6293E">
        <w:t xml:space="preserve">§ alla delar av paketet. </w:t>
      </w:r>
      <w:r>
        <w:t>Ä</w:t>
      </w:r>
      <w:r w:rsidRPr="00A6293E">
        <w:t xml:space="preserve">ven skyldigheten enligt </w:t>
      </w:r>
      <w:r>
        <w:t xml:space="preserve">1 § </w:t>
      </w:r>
      <w:r w:rsidRPr="00A6293E">
        <w:t>att tillhandahålla en sam</w:t>
      </w:r>
      <w:r>
        <w:softHyphen/>
      </w:r>
      <w:r w:rsidRPr="00A6293E">
        <w:t>man</w:t>
      </w:r>
      <w:r>
        <w:softHyphen/>
      </w:r>
      <w:r w:rsidRPr="00A6293E">
        <w:t>fattning av av</w:t>
      </w:r>
      <w:r w:rsidRPr="00A6293E">
        <w:softHyphen/>
        <w:t xml:space="preserve">talet </w:t>
      </w:r>
      <w:r>
        <w:t>gäller i ett sådant fall alla delar av paketet</w:t>
      </w:r>
      <w:r w:rsidRPr="00A6293E">
        <w:t>.</w:t>
      </w:r>
    </w:p>
    <w:p w14:paraId="797ED987" w14:textId="77777777" w:rsidR="00D85371" w:rsidRPr="00A6293E" w:rsidRDefault="00D85371" w:rsidP="00714025">
      <w:pPr>
        <w:pStyle w:val="Brdtextmedindrag"/>
      </w:pPr>
      <w:r w:rsidRPr="00A6293E">
        <w:t>Om en konsument</w:t>
      </w:r>
      <w:r>
        <w:t>,</w:t>
      </w:r>
      <w:r w:rsidRPr="00A6293E">
        <w:t xml:space="preserve"> </w:t>
      </w:r>
      <w:r>
        <w:t xml:space="preserve">med stöd av </w:t>
      </w:r>
      <w:r w:rsidRPr="00A6293E">
        <w:t>unionsrätten eller nationell rätt</w:t>
      </w:r>
      <w:r>
        <w:t>,</w:t>
      </w:r>
      <w:r w:rsidRPr="00A6293E">
        <w:t xml:space="preserve"> har rätt att i för</w:t>
      </w:r>
      <w:r>
        <w:softHyphen/>
      </w:r>
      <w:r w:rsidRPr="00A6293E">
        <w:t xml:space="preserve">tid säga upp </w:t>
      </w:r>
      <w:r>
        <w:t xml:space="preserve">eller häva </w:t>
      </w:r>
      <w:r w:rsidRPr="00A6293E">
        <w:t>någon del av paket</w:t>
      </w:r>
      <w:r>
        <w:t>et</w:t>
      </w:r>
      <w:r w:rsidRPr="00A6293E">
        <w:t xml:space="preserve"> på grund av </w:t>
      </w:r>
      <w:r>
        <w:t>att den inte</w:t>
      </w:r>
      <w:r w:rsidRPr="00A6293E">
        <w:t xml:space="preserve"> överens</w:t>
      </w:r>
      <w:r w:rsidRPr="00A6293E">
        <w:softHyphen/>
        <w:t>stäm</w:t>
      </w:r>
      <w:r w:rsidRPr="00A6293E">
        <w:softHyphen/>
        <w:t>me</w:t>
      </w:r>
      <w:r>
        <w:t>r</w:t>
      </w:r>
      <w:r w:rsidRPr="00A6293E">
        <w:t xml:space="preserve"> med avtalet eller </w:t>
      </w:r>
      <w:r>
        <w:t xml:space="preserve">att tillhandahållaren </w:t>
      </w:r>
      <w:r w:rsidRPr="00A6293E">
        <w:t>underlåte</w:t>
      </w:r>
      <w:r>
        <w:t>r</w:t>
      </w:r>
      <w:r w:rsidRPr="00A6293E">
        <w:t xml:space="preserve"> att leverera ska den rätten om</w:t>
      </w:r>
      <w:r w:rsidRPr="00A6293E">
        <w:softHyphen/>
        <w:t>fatta alla delar av paketet.</w:t>
      </w:r>
    </w:p>
    <w:p w14:paraId="126C0BFA" w14:textId="77777777" w:rsidR="00D85371" w:rsidRPr="00A6293E" w:rsidRDefault="00D85371" w:rsidP="00714025">
      <w:pPr>
        <w:pStyle w:val="Brdtextmedindrag"/>
        <w:ind w:firstLine="0"/>
      </w:pPr>
    </w:p>
    <w:p w14:paraId="56143A14" w14:textId="77777777" w:rsidR="00D85371" w:rsidRPr="00D246E2" w:rsidRDefault="00D85371" w:rsidP="00714025">
      <w:pPr>
        <w:pStyle w:val="Brdtextmedindrag"/>
        <w:ind w:firstLine="0"/>
      </w:pPr>
      <w:r w:rsidRPr="00A6293E">
        <w:rPr>
          <w:b/>
        </w:rPr>
        <w:t>2</w:t>
      </w:r>
      <w:r>
        <w:rPr>
          <w:b/>
        </w:rPr>
        <w:t>7 §</w:t>
      </w:r>
      <w:r w:rsidRPr="00A6293E">
        <w:t>    </w:t>
      </w:r>
      <w:r w:rsidRPr="00D246E2">
        <w:t>Den som tillhandahåller en konsument en internetanslutningstjänst eller en allmänt till</w:t>
      </w:r>
      <w:r w:rsidRPr="00D246E2">
        <w:softHyphen/>
        <w:t>gäng</w:t>
      </w:r>
      <w:r w:rsidRPr="00D246E2">
        <w:softHyphen/>
        <w:t>lig nummerbaserad interpersonell kommunika</w:t>
      </w:r>
      <w:r>
        <w:softHyphen/>
      </w:r>
      <w:r w:rsidRPr="00D246E2">
        <w:t>tions</w:t>
      </w:r>
      <w:r w:rsidRPr="00D246E2">
        <w:softHyphen/>
        <w:t xml:space="preserve">tjänst och som ingår ett avtal om ytterligare tjänster eller </w:t>
      </w:r>
      <w:r>
        <w:t xml:space="preserve">om </w:t>
      </w:r>
      <w:r w:rsidRPr="00D246E2">
        <w:t>terminal</w:t>
      </w:r>
      <w:r w:rsidRPr="00D246E2">
        <w:softHyphen/>
        <w:t>utrustning med konsu</w:t>
      </w:r>
      <w:r w:rsidRPr="00D246E2">
        <w:softHyphen/>
        <w:t>menten får ställa upp villkor som innebär en förläng</w:t>
      </w:r>
      <w:r>
        <w:softHyphen/>
      </w:r>
      <w:r w:rsidRPr="00D246E2">
        <w:t xml:space="preserve">ning av den ursprungliga </w:t>
      </w:r>
      <w:r>
        <w:t>bindnings</w:t>
      </w:r>
      <w:r w:rsidRPr="00D246E2">
        <w:t xml:space="preserve">tiden för </w:t>
      </w:r>
      <w:r>
        <w:t xml:space="preserve">det avtal till vilket sådana tjänster eller sådan terminalutrustning läggs till </w:t>
      </w:r>
      <w:r w:rsidRPr="00D246E2">
        <w:t>endast om konsumenten uttryckligen har samtyckt till det.</w:t>
      </w:r>
    </w:p>
    <w:p w14:paraId="6104FD4F" w14:textId="77777777" w:rsidR="00D85371" w:rsidRDefault="00D85371" w:rsidP="00714025">
      <w:pPr>
        <w:pStyle w:val="Brdtextmedindrag"/>
        <w:ind w:firstLine="0"/>
      </w:pPr>
    </w:p>
    <w:p w14:paraId="1776BD0F" w14:textId="1406349C" w:rsidR="00D85371" w:rsidRDefault="00D85371" w:rsidP="00714025">
      <w:pPr>
        <w:pStyle w:val="Brdtextmedindrag"/>
        <w:ind w:firstLine="0"/>
      </w:pPr>
      <w:r w:rsidRPr="00A6293E">
        <w:rPr>
          <w:b/>
        </w:rPr>
        <w:t>2</w:t>
      </w:r>
      <w:r>
        <w:rPr>
          <w:b/>
        </w:rPr>
        <w:t>8 §</w:t>
      </w:r>
      <w:r w:rsidRPr="00A6293E">
        <w:t>    </w:t>
      </w:r>
      <w:r>
        <w:t xml:space="preserve">Bestämmelserna i 26 § första stycket och 27 § </w:t>
      </w:r>
      <w:r w:rsidRPr="00A6293E">
        <w:t xml:space="preserve">ska gälla </w:t>
      </w:r>
      <w:r>
        <w:t>även i förhållande till</w:t>
      </w:r>
      <w:r w:rsidRPr="00A6293E">
        <w:t xml:space="preserve"> slutanvändare som är mikroföretag, </w:t>
      </w:r>
      <w:r>
        <w:t xml:space="preserve">andra </w:t>
      </w:r>
      <w:r w:rsidRPr="00A6293E">
        <w:t>små företag eller orga</w:t>
      </w:r>
      <w:r>
        <w:softHyphen/>
      </w:r>
      <w:r w:rsidRPr="00A6293E">
        <w:t xml:space="preserve">nisationer som drivs utan vinstsyfte, om inte </w:t>
      </w:r>
      <w:r>
        <w:t xml:space="preserve">slutanvändaren </w:t>
      </w:r>
      <w:r w:rsidRPr="00A6293E">
        <w:t>uttryck</w:t>
      </w:r>
      <w:r w:rsidR="006A57BC">
        <w:softHyphen/>
      </w:r>
      <w:r w:rsidRPr="00A6293E">
        <w:t>ligen har samtyckt till att bestäm</w:t>
      </w:r>
      <w:r>
        <w:softHyphen/>
      </w:r>
      <w:r w:rsidRPr="00A6293E">
        <w:t>melserna frångås</w:t>
      </w:r>
      <w:r>
        <w:t>.</w:t>
      </w:r>
    </w:p>
    <w:p w14:paraId="413F9781" w14:textId="77777777" w:rsidR="00D85371" w:rsidRPr="00A6293E" w:rsidRDefault="00D85371" w:rsidP="00714025">
      <w:pPr>
        <w:pStyle w:val="Rubrik4utannumrering"/>
      </w:pPr>
      <w:r w:rsidRPr="00A6293E">
        <w:lastRenderedPageBreak/>
        <w:t>Kostnadskontroll</w:t>
      </w:r>
    </w:p>
    <w:p w14:paraId="3FA40C66" w14:textId="77777777" w:rsidR="00D85371" w:rsidRPr="00A6293E" w:rsidRDefault="00D85371" w:rsidP="00714025">
      <w:pPr>
        <w:pStyle w:val="Brdtext"/>
      </w:pPr>
      <w:r w:rsidRPr="00A6293E">
        <w:rPr>
          <w:b/>
        </w:rPr>
        <w:t>2</w:t>
      </w:r>
      <w:r>
        <w:rPr>
          <w:b/>
        </w:rPr>
        <w:t>9 §</w:t>
      </w:r>
      <w:r w:rsidRPr="00A6293E">
        <w:t>    </w:t>
      </w:r>
      <w:r w:rsidRPr="00A6293E">
        <w:rPr>
          <w:spacing w:val="-2"/>
        </w:rPr>
        <w:t>Den som tillhandahåller en internetanslutningstjänst eller en all</w:t>
      </w:r>
      <w:r w:rsidRPr="00A6293E">
        <w:rPr>
          <w:spacing w:val="-2"/>
        </w:rPr>
        <w:softHyphen/>
        <w:t>mänt</w:t>
      </w:r>
      <w:r w:rsidRPr="00A6293E">
        <w:t xml:space="preserve"> </w:t>
      </w:r>
      <w:r w:rsidRPr="00A6293E">
        <w:rPr>
          <w:spacing w:val="-2"/>
        </w:rPr>
        <w:t>tillgänglig nummerbaserad interpersonell kommunikationstjänst ska avgifts</w:t>
      </w:r>
      <w:r w:rsidRPr="00A6293E">
        <w:rPr>
          <w:spacing w:val="-2"/>
        </w:rPr>
        <w:softHyphen/>
      </w:r>
      <w:r w:rsidRPr="00A6293E">
        <w:t>fritt tillhandahålla en slutanvändare specificerade fakturor som gäller an</w:t>
      </w:r>
      <w:r w:rsidRPr="00A6293E">
        <w:softHyphen/>
        <w:t>vändningen av tjänsten, om inte slutanvändaren har begärt att fakturan ska vara ospecificerad.</w:t>
      </w:r>
    </w:p>
    <w:p w14:paraId="137C8B69" w14:textId="77777777" w:rsidR="00D85371" w:rsidRPr="000C7FB1" w:rsidRDefault="00D85371" w:rsidP="00714025">
      <w:pPr>
        <w:pStyle w:val="Brdtextmedindrag"/>
      </w:pPr>
      <w:r w:rsidRPr="000C7FB1">
        <w:t>Samtal som är avgiftsfria för den uppringande slutanvändaren får inte an</w:t>
      </w:r>
      <w:r w:rsidRPr="000C7FB1">
        <w:softHyphen/>
        <w:t>ges på fakturan.</w:t>
      </w:r>
    </w:p>
    <w:p w14:paraId="2BFCF344" w14:textId="77777777" w:rsidR="00D85371" w:rsidRPr="00A6293E" w:rsidRDefault="00D85371" w:rsidP="00714025">
      <w:pPr>
        <w:pStyle w:val="Brdtext"/>
      </w:pPr>
    </w:p>
    <w:p w14:paraId="220D536B" w14:textId="77777777" w:rsidR="00D85371" w:rsidRPr="000C7FB1" w:rsidRDefault="00D85371" w:rsidP="00714025">
      <w:pPr>
        <w:pStyle w:val="Brdtext"/>
      </w:pPr>
      <w:r>
        <w:rPr>
          <w:b/>
        </w:rPr>
        <w:t>30 §</w:t>
      </w:r>
      <w:r w:rsidRPr="00A6293E">
        <w:t>    </w:t>
      </w:r>
      <w:r w:rsidRPr="000C7FB1">
        <w:rPr>
          <w:spacing w:val="-2"/>
        </w:rPr>
        <w:t>Den som tillhandahåller en internetanslutningstjänst eller en allmänt</w:t>
      </w:r>
      <w:r w:rsidRPr="000C7FB1">
        <w:t xml:space="preserve"> </w:t>
      </w:r>
      <w:r w:rsidRPr="000C7FB1">
        <w:rPr>
          <w:spacing w:val="-2"/>
        </w:rPr>
        <w:t xml:space="preserve">tillgänglig interpersonell kommunikationstjänst </w:t>
      </w:r>
      <w:r>
        <w:rPr>
          <w:spacing w:val="-2"/>
        </w:rPr>
        <w:t xml:space="preserve">och </w:t>
      </w:r>
      <w:r w:rsidRPr="000C7FB1">
        <w:rPr>
          <w:spacing w:val="-2"/>
        </w:rPr>
        <w:t>faktu</w:t>
      </w:r>
      <w:r w:rsidRPr="000C7FB1">
        <w:rPr>
          <w:spacing w:val="-2"/>
        </w:rPr>
        <w:softHyphen/>
      </w:r>
      <w:r w:rsidRPr="000C7FB1">
        <w:t>rera</w:t>
      </w:r>
      <w:r>
        <w:t>r för</w:t>
      </w:r>
      <w:r w:rsidRPr="000C7FB1">
        <w:t xml:space="preserve"> för</w:t>
      </w:r>
      <w:r w:rsidRPr="000C7FB1">
        <w:softHyphen/>
        <w:t>bruk</w:t>
      </w:r>
      <w:r>
        <w:softHyphen/>
      </w:r>
      <w:r w:rsidRPr="000C7FB1">
        <w:t>ning i volym eller tid ska avgiftsfritt erbjuda en kon</w:t>
      </w:r>
      <w:r w:rsidRPr="000C7FB1">
        <w:softHyphen/>
        <w:t>su</w:t>
      </w:r>
      <w:r w:rsidRPr="000C7FB1">
        <w:softHyphen/>
        <w:t>men</w:t>
      </w:r>
      <w:r w:rsidRPr="000C7FB1">
        <w:softHyphen/>
        <w:t>t en funktion för övervakning och kontroll av användningen av respektive tjänst. Konsu</w:t>
      </w:r>
      <w:r>
        <w:softHyphen/>
      </w:r>
      <w:r w:rsidRPr="000C7FB1">
        <w:t>menten ska informeras innan en fastställd förbrukningsgräns uppnås och när en tjänst är förbrukad.</w:t>
      </w:r>
    </w:p>
    <w:p w14:paraId="7445EFEF" w14:textId="77777777" w:rsidR="00D85371" w:rsidRDefault="00D85371" w:rsidP="00714025">
      <w:pPr>
        <w:pStyle w:val="Brdtextmedindrag"/>
      </w:pPr>
      <w:r w:rsidRPr="000C7FB1">
        <w:t>En konsument ska i samband med att ett avtal ingås informeras om sin rätt enligt första stycket.</w:t>
      </w:r>
    </w:p>
    <w:p w14:paraId="3A128947" w14:textId="77777777" w:rsidR="00D85371" w:rsidRPr="000C7FB1" w:rsidRDefault="00D85371" w:rsidP="00714025">
      <w:pPr>
        <w:pStyle w:val="Brdtextmedindrag"/>
      </w:pPr>
      <w:r>
        <w:t>Första och andra styckena gäller inte för ett mikroföretag som till</w:t>
      </w:r>
      <w:r>
        <w:softHyphen/>
        <w:t>handa</w:t>
      </w:r>
      <w:r>
        <w:softHyphen/>
        <w:t>håller endast nummeroberoende interpersonella kommunikations</w:t>
      </w:r>
      <w:r>
        <w:softHyphen/>
        <w:t>tjänster. Ett sådant företag ska, innan ett avtal ingås, informera konsumenten om att paragrafen inte gäller.</w:t>
      </w:r>
    </w:p>
    <w:p w14:paraId="74294088" w14:textId="77777777" w:rsidR="00D85371" w:rsidRPr="00A6293E" w:rsidRDefault="00D85371" w:rsidP="00714025">
      <w:pPr>
        <w:pStyle w:val="Brdtext"/>
      </w:pPr>
    </w:p>
    <w:p w14:paraId="6D9D9624" w14:textId="77777777" w:rsidR="00D85371" w:rsidRPr="000C7FB1" w:rsidRDefault="00D85371" w:rsidP="00714025">
      <w:pPr>
        <w:pStyle w:val="Brdtext"/>
      </w:pPr>
      <w:r w:rsidRPr="000C7FB1">
        <w:rPr>
          <w:b/>
        </w:rPr>
        <w:t>31 §</w:t>
      </w:r>
      <w:r w:rsidRPr="000C7FB1">
        <w:t>    </w:t>
      </w:r>
      <w:r w:rsidRPr="000C7FB1">
        <w:rPr>
          <w:spacing w:val="-2"/>
        </w:rPr>
        <w:t>Den som tillhandahåller en allmänt tillgänglig nummerbaserad inter</w:t>
      </w:r>
      <w:r w:rsidRPr="000C7FB1">
        <w:rPr>
          <w:spacing w:val="-2"/>
        </w:rPr>
        <w:softHyphen/>
      </w:r>
      <w:r w:rsidRPr="000C7FB1">
        <w:t>personell kommunikationstjänst ska på begäran av en slutanvändare av</w:t>
      </w:r>
      <w:r w:rsidRPr="000C7FB1">
        <w:softHyphen/>
        <w:t>gifts</w:t>
      </w:r>
      <w:r w:rsidRPr="000C7FB1">
        <w:softHyphen/>
        <w:t xml:space="preserve">fritt spärra vissa nummer eller </w:t>
      </w:r>
      <w:r>
        <w:t xml:space="preserve">sådana </w:t>
      </w:r>
      <w:r w:rsidRPr="000C7FB1">
        <w:t xml:space="preserve">typer av utgående samtal eller sms-meddelanden </w:t>
      </w:r>
      <w:r>
        <w:t xml:space="preserve">som har </w:t>
      </w:r>
      <w:r w:rsidRPr="000C7FB1">
        <w:t>förhöjd taxa.</w:t>
      </w:r>
    </w:p>
    <w:p w14:paraId="5195E348" w14:textId="48E2DCE9" w:rsidR="00D85371" w:rsidRPr="000C7FB1" w:rsidRDefault="00D85371" w:rsidP="00714025">
      <w:pPr>
        <w:pStyle w:val="Brdtextmedindrag"/>
      </w:pPr>
      <w:r w:rsidRPr="000C7FB1">
        <w:t xml:space="preserve">En slutanvändare ska i samband med att ett avtal ingås </w:t>
      </w:r>
      <w:r>
        <w:t xml:space="preserve">om tjänsten </w:t>
      </w:r>
      <w:r w:rsidRPr="000C7FB1">
        <w:t>in</w:t>
      </w:r>
      <w:r w:rsidR="006A57BC">
        <w:softHyphen/>
      </w:r>
      <w:r w:rsidRPr="000C7FB1">
        <w:t xml:space="preserve">formeras om sin </w:t>
      </w:r>
      <w:r w:rsidRPr="000C7FB1">
        <w:rPr>
          <w:spacing w:val="-3"/>
        </w:rPr>
        <w:t xml:space="preserve">rätt enligt första stycket och ska under </w:t>
      </w:r>
      <w:r>
        <w:rPr>
          <w:spacing w:val="-3"/>
        </w:rPr>
        <w:t xml:space="preserve">en </w:t>
      </w:r>
      <w:r w:rsidRPr="000C7FB1">
        <w:rPr>
          <w:spacing w:val="-3"/>
        </w:rPr>
        <w:t>löpande avtals</w:t>
      </w:r>
      <w:r w:rsidR="006A57BC">
        <w:rPr>
          <w:spacing w:val="-3"/>
        </w:rPr>
        <w:softHyphen/>
      </w:r>
      <w:r w:rsidRPr="000C7FB1">
        <w:rPr>
          <w:spacing w:val="-3"/>
        </w:rPr>
        <w:t>period ha rätt att avgifts</w:t>
      </w:r>
      <w:r w:rsidRPr="000C7FB1">
        <w:rPr>
          <w:spacing w:val="-3"/>
        </w:rPr>
        <w:softHyphen/>
      </w:r>
      <w:r w:rsidRPr="000C7FB1">
        <w:t>fritt ändra spärren.</w:t>
      </w:r>
    </w:p>
    <w:p w14:paraId="7E3D12E6" w14:textId="77777777" w:rsidR="00D85371" w:rsidRPr="000C7FB1" w:rsidRDefault="00D85371" w:rsidP="00714025">
      <w:pPr>
        <w:pStyle w:val="Brdtext"/>
      </w:pPr>
    </w:p>
    <w:p w14:paraId="080B0848" w14:textId="5DAD2945" w:rsidR="00D85371" w:rsidRPr="000C7FB1" w:rsidRDefault="00D85371" w:rsidP="00714025">
      <w:pPr>
        <w:pStyle w:val="Brdtext"/>
      </w:pPr>
      <w:r w:rsidRPr="000C7FB1">
        <w:rPr>
          <w:b/>
        </w:rPr>
        <w:t>32 §</w:t>
      </w:r>
      <w:r w:rsidRPr="000C7FB1">
        <w:t>    </w:t>
      </w:r>
      <w:r w:rsidRPr="000C7FB1">
        <w:rPr>
          <w:spacing w:val="-2"/>
        </w:rPr>
        <w:t>Den som tillhandahåller en allmänt tillgänglig nummerbaserad inter</w:t>
      </w:r>
      <w:r w:rsidRPr="000C7FB1">
        <w:rPr>
          <w:spacing w:val="-2"/>
        </w:rPr>
        <w:softHyphen/>
      </w:r>
      <w:r w:rsidRPr="000C7FB1">
        <w:t>personell kommunikationstjänst ska avgiftsfritt ge en konsument möj</w:t>
      </w:r>
      <w:r w:rsidRPr="000C7FB1">
        <w:softHyphen/>
        <w:t>lig</w:t>
      </w:r>
      <w:r w:rsidRPr="000C7FB1">
        <w:softHyphen/>
        <w:t xml:space="preserve">het att få tjänsten spärrad </w:t>
      </w:r>
      <w:r>
        <w:t>när kostnaden för tjänsten uppgår till</w:t>
      </w:r>
      <w:r w:rsidRPr="000C7FB1">
        <w:t xml:space="preserve"> ett </w:t>
      </w:r>
      <w:r>
        <w:t xml:space="preserve">visst </w:t>
      </w:r>
      <w:r w:rsidRPr="000C7FB1">
        <w:t>belopp som konsumenten anger på för</w:t>
      </w:r>
      <w:r w:rsidRPr="000C7FB1">
        <w:softHyphen/>
        <w:t>hand. När fordran mot konsumenten överstiger det angivna beloppet ska tjänsten avgiftsfritt avbrytas, om kon</w:t>
      </w:r>
      <w:r w:rsidR="006A57BC">
        <w:softHyphen/>
      </w:r>
      <w:r w:rsidRPr="000C7FB1">
        <w:t>sumenten inte begär att tjänsten ändå ska tillhandahållas.</w:t>
      </w:r>
    </w:p>
    <w:p w14:paraId="2A49560C" w14:textId="77777777" w:rsidR="00D85371" w:rsidRPr="000C7FB1" w:rsidRDefault="00D85371" w:rsidP="00714025">
      <w:pPr>
        <w:pStyle w:val="Brdtextmedindrag"/>
      </w:pPr>
      <w:r w:rsidRPr="000C7FB1">
        <w:rPr>
          <w:spacing w:val="-2"/>
        </w:rPr>
        <w:t>Att tjänsten avbryts ska inte hindra konsumenten från att ringa nöd</w:t>
      </w:r>
      <w:r w:rsidRPr="000C7FB1">
        <w:rPr>
          <w:spacing w:val="-2"/>
        </w:rPr>
        <w:softHyphen/>
        <w:t>samtal</w:t>
      </w:r>
      <w:r w:rsidRPr="000C7FB1">
        <w:t xml:space="preserve"> eller andra avgiftsfria samtal.</w:t>
      </w:r>
    </w:p>
    <w:p w14:paraId="5A76E46C" w14:textId="519FFCA4" w:rsidR="00D85371" w:rsidRPr="000C7FB1" w:rsidRDefault="00D85371" w:rsidP="00714025">
      <w:pPr>
        <w:pStyle w:val="Brdtextmedindrag"/>
      </w:pPr>
      <w:r w:rsidRPr="000C7FB1">
        <w:t xml:space="preserve">En konsument ska i samband med att ett avtal ingås </w:t>
      </w:r>
      <w:r>
        <w:t xml:space="preserve">om tjänsten </w:t>
      </w:r>
      <w:r w:rsidRPr="000C7FB1">
        <w:t>infor</w:t>
      </w:r>
      <w:r w:rsidR="006A57BC">
        <w:softHyphen/>
      </w:r>
      <w:r w:rsidRPr="000C7FB1">
        <w:t xml:space="preserve">meras om sin rätt enligt första stycket och ska under </w:t>
      </w:r>
      <w:r>
        <w:t xml:space="preserve">en </w:t>
      </w:r>
      <w:r w:rsidRPr="000C7FB1">
        <w:t>löpande avtals</w:t>
      </w:r>
      <w:r w:rsidR="006A57BC">
        <w:softHyphen/>
      </w:r>
      <w:r w:rsidRPr="000C7FB1">
        <w:t>period ha rätt att avgifts</w:t>
      </w:r>
      <w:r w:rsidRPr="000C7FB1">
        <w:softHyphen/>
        <w:t xml:space="preserve">fritt ändra </w:t>
      </w:r>
      <w:r>
        <w:t xml:space="preserve">det </w:t>
      </w:r>
      <w:r w:rsidRPr="000C7FB1">
        <w:t>angiv</w:t>
      </w:r>
      <w:r>
        <w:t>na</w:t>
      </w:r>
      <w:r w:rsidRPr="000C7FB1">
        <w:t xml:space="preserve"> belopp</w:t>
      </w:r>
      <w:r>
        <w:t>et</w:t>
      </w:r>
      <w:r w:rsidRPr="000C7FB1">
        <w:t>.</w:t>
      </w:r>
    </w:p>
    <w:p w14:paraId="1E25E9D0" w14:textId="77777777" w:rsidR="00D85371" w:rsidRPr="00A6293E" w:rsidRDefault="00D85371" w:rsidP="00714025">
      <w:pPr>
        <w:pStyle w:val="Brdtext"/>
      </w:pPr>
    </w:p>
    <w:p w14:paraId="2F879D97" w14:textId="77777777" w:rsidR="00D85371" w:rsidRDefault="00D85371" w:rsidP="00714025">
      <w:pPr>
        <w:pStyle w:val="Brdtext"/>
      </w:pPr>
      <w:r>
        <w:rPr>
          <w:b/>
        </w:rPr>
        <w:t>33 §</w:t>
      </w:r>
      <w:r w:rsidRPr="00A6293E">
        <w:t>    </w:t>
      </w:r>
      <w:r w:rsidRPr="006436E6">
        <w:t>Regeringen eller den myndighet som regeringen bestämmer får meddela ytterligare föreskrifter om skyldighe</w:t>
      </w:r>
      <w:r>
        <w:t>terna enligt 29</w:t>
      </w:r>
      <w:r w:rsidRPr="00A6293E">
        <w:t>–</w:t>
      </w:r>
      <w:r>
        <w:t>32 §§ och föreskrifter om undantag från skyldigheterna i 29, 31 och 32 §§.</w:t>
      </w:r>
    </w:p>
    <w:p w14:paraId="00B57935" w14:textId="77777777" w:rsidR="00D85371" w:rsidRPr="00A6293E" w:rsidRDefault="00D85371" w:rsidP="00714025">
      <w:pPr>
        <w:pStyle w:val="Brdtextmedindrag"/>
      </w:pPr>
      <w:r w:rsidRPr="00A6293E">
        <w:t xml:space="preserve">Regeringen eller den myndighet som regeringen bestämmer får </w:t>
      </w:r>
      <w:r>
        <w:t xml:space="preserve">också </w:t>
      </w:r>
      <w:r w:rsidRPr="00A6293E">
        <w:t>meddela föreskrifter om att den som tillhandahåller en internet</w:t>
      </w:r>
      <w:r w:rsidRPr="00A6293E">
        <w:softHyphen/>
        <w:t>anslut</w:t>
      </w:r>
      <w:r w:rsidRPr="00A6293E">
        <w:softHyphen/>
        <w:t>nings</w:t>
      </w:r>
      <w:r w:rsidRPr="00A6293E">
        <w:softHyphen/>
        <w:t xml:space="preserve">tjänst eller en allmänt tillgänglig </w:t>
      </w:r>
      <w:r>
        <w:t xml:space="preserve">nummerbaserad </w:t>
      </w:r>
      <w:r w:rsidRPr="00A6293E">
        <w:t>interpersonell kom</w:t>
      </w:r>
      <w:r>
        <w:softHyphen/>
      </w:r>
      <w:r w:rsidRPr="00A6293E">
        <w:t>mu</w:t>
      </w:r>
      <w:r>
        <w:softHyphen/>
      </w:r>
      <w:r w:rsidRPr="00A6293E">
        <w:t>ni</w:t>
      </w:r>
      <w:r>
        <w:softHyphen/>
      </w:r>
      <w:r>
        <w:softHyphen/>
      </w:r>
      <w:r w:rsidRPr="00A6293E">
        <w:t>ka</w:t>
      </w:r>
      <w:r>
        <w:softHyphen/>
      </w:r>
      <w:r w:rsidRPr="00A6293E">
        <w:t>tions</w:t>
      </w:r>
      <w:r w:rsidRPr="00A6293E">
        <w:softHyphen/>
        <w:t>tjänst ska</w:t>
      </w:r>
    </w:p>
    <w:p w14:paraId="4CF7A771" w14:textId="77777777" w:rsidR="00D85371" w:rsidRPr="00A6293E" w:rsidRDefault="00D85371" w:rsidP="00714025">
      <w:pPr>
        <w:pStyle w:val="Brdtextmedindrag"/>
      </w:pPr>
      <w:r w:rsidRPr="00A6293E">
        <w:t>1. erbjuda konsumenter möjlighet att</w:t>
      </w:r>
    </w:p>
    <w:p w14:paraId="53DF74F0" w14:textId="77777777" w:rsidR="00D85371" w:rsidRPr="00A6293E" w:rsidRDefault="00D85371" w:rsidP="00714025">
      <w:pPr>
        <w:pStyle w:val="Brdtextmedindrag"/>
      </w:pPr>
      <w:r>
        <w:lastRenderedPageBreak/>
        <w:t>a</w:t>
      </w:r>
      <w:r w:rsidRPr="00A6293E">
        <w:t>) på förhand betala för användning av tjänsten,</w:t>
      </w:r>
      <w:r>
        <w:t xml:space="preserve"> och</w:t>
      </w:r>
    </w:p>
    <w:p w14:paraId="3E960D27" w14:textId="01ABF467" w:rsidR="00D85371" w:rsidRPr="00A6293E" w:rsidRDefault="00D85371" w:rsidP="00714025">
      <w:pPr>
        <w:pStyle w:val="Brdtextmedindrag"/>
      </w:pPr>
      <w:r>
        <w:t>b</w:t>
      </w:r>
      <w:r w:rsidRPr="00A6293E">
        <w:t xml:space="preserve">) på </w:t>
      </w:r>
      <w:r>
        <w:t>något</w:t>
      </w:r>
      <w:r w:rsidRPr="00A6293E">
        <w:t xml:space="preserve"> annat sätt än </w:t>
      </w:r>
      <w:r>
        <w:t xml:space="preserve">de </w:t>
      </w:r>
      <w:r w:rsidRPr="00A6293E">
        <w:t>som anges i 2</w:t>
      </w:r>
      <w:r>
        <w:t>9</w:t>
      </w:r>
      <w:r w:rsidRPr="00A6293E">
        <w:t>–</w:t>
      </w:r>
      <w:r>
        <w:t>32 §</w:t>
      </w:r>
      <w:r w:rsidRPr="00A6293E">
        <w:t>§ kontrollera sina kost</w:t>
      </w:r>
      <w:r w:rsidR="006A57BC">
        <w:softHyphen/>
      </w:r>
      <w:r w:rsidRPr="00A6293E">
        <w:t>nad</w:t>
      </w:r>
      <w:r>
        <w:softHyphen/>
      </w:r>
      <w:r w:rsidRPr="00A6293E">
        <w:t>er för användningen av tjänsten,</w:t>
      </w:r>
      <w:r>
        <w:t xml:space="preserve"> och</w:t>
      </w:r>
    </w:p>
    <w:p w14:paraId="1D837593" w14:textId="77777777" w:rsidR="00D85371" w:rsidRPr="00A6293E" w:rsidRDefault="00D85371" w:rsidP="00714025">
      <w:pPr>
        <w:pStyle w:val="Brdtextmedindrag"/>
      </w:pPr>
      <w:r w:rsidRPr="00A6293E">
        <w:t>2. göra det möjligt för slutanvändare att stänga av tredjepartsfakturering.</w:t>
      </w:r>
    </w:p>
    <w:p w14:paraId="57424B2A" w14:textId="77777777" w:rsidR="00D85371" w:rsidRPr="00A6293E" w:rsidRDefault="00D85371" w:rsidP="00714025">
      <w:pPr>
        <w:pStyle w:val="Rubrik4utannumrering"/>
      </w:pPr>
      <w:r w:rsidRPr="00A6293E">
        <w:t>Åtgärder vid utebliven betalning</w:t>
      </w:r>
    </w:p>
    <w:p w14:paraId="254A5E08" w14:textId="77777777" w:rsidR="00D85371" w:rsidRPr="00A6293E" w:rsidRDefault="00D85371" w:rsidP="00714025">
      <w:pPr>
        <w:pStyle w:val="Brdtext"/>
      </w:pPr>
      <w:r w:rsidRPr="00A6293E">
        <w:rPr>
          <w:b/>
        </w:rPr>
        <w:t>3</w:t>
      </w:r>
      <w:r>
        <w:rPr>
          <w:b/>
        </w:rPr>
        <w:t>4 §</w:t>
      </w:r>
      <w:r w:rsidRPr="00A6293E">
        <w:t>    </w:t>
      </w:r>
      <w:r w:rsidRPr="00A6293E">
        <w:rPr>
          <w:spacing w:val="-3"/>
        </w:rPr>
        <w:t>Om en slutanvändare inte betalar för tillhandahållandet av en internet</w:t>
      </w:r>
      <w:r w:rsidRPr="00A6293E">
        <w:rPr>
          <w:spacing w:val="-3"/>
        </w:rPr>
        <w:softHyphen/>
      </w:r>
      <w:r w:rsidRPr="00A6293E">
        <w:t>anslutningstjänst eller för en allmänt tillgänglig nummerbaserad inter</w:t>
      </w:r>
      <w:r w:rsidRPr="00A6293E">
        <w:softHyphen/>
      </w:r>
      <w:r w:rsidRPr="00A6293E">
        <w:rPr>
          <w:spacing w:val="-2"/>
        </w:rPr>
        <w:t>per</w:t>
      </w:r>
      <w:r w:rsidRPr="00A6293E">
        <w:rPr>
          <w:spacing w:val="-2"/>
        </w:rPr>
        <w:softHyphen/>
        <w:t>sonell kommunikationstjänst</w:t>
      </w:r>
      <w:r>
        <w:rPr>
          <w:spacing w:val="-2"/>
        </w:rPr>
        <w:t>,</w:t>
      </w:r>
      <w:r w:rsidRPr="00A6293E">
        <w:rPr>
          <w:spacing w:val="-2"/>
        </w:rPr>
        <w:t xml:space="preserve"> får tillhandahållandet av tjänsten avbrytas </w:t>
      </w:r>
      <w:r w:rsidRPr="00A6293E">
        <w:t xml:space="preserve">först sedan slutanvändaren </w:t>
      </w:r>
      <w:r>
        <w:t xml:space="preserve">har </w:t>
      </w:r>
      <w:r w:rsidRPr="00A6293E">
        <w:t xml:space="preserve">uppmanats att betala inom viss skälig tid, med </w:t>
      </w:r>
      <w:r w:rsidRPr="00A6293E">
        <w:rPr>
          <w:spacing w:val="-2"/>
        </w:rPr>
        <w:t>upp</w:t>
      </w:r>
      <w:r w:rsidRPr="00A6293E">
        <w:rPr>
          <w:spacing w:val="-2"/>
        </w:rPr>
        <w:softHyphen/>
        <w:t xml:space="preserve">lysning om att tillhandahållandet annars kan komma att avbrytas. Betalas </w:t>
      </w:r>
      <w:r w:rsidRPr="00A6293E">
        <w:t>tjänsten inom angiven tid, får tillhandahållandet inte avbrytas.</w:t>
      </w:r>
    </w:p>
    <w:p w14:paraId="31060F3B" w14:textId="73C95085" w:rsidR="00D85371" w:rsidRPr="00A6293E" w:rsidRDefault="00D85371" w:rsidP="00714025">
      <w:pPr>
        <w:pStyle w:val="Brdtextmedindrag"/>
      </w:pPr>
      <w:r w:rsidRPr="00A6293E">
        <w:t>Om en slutanvändare vid upprepade tillfällen har betalat för sent, får till</w:t>
      </w:r>
      <w:r w:rsidRPr="00A6293E">
        <w:softHyphen/>
        <w:t xml:space="preserve">handahållandet avbrytas omedelbart. Den som tillhandahåller tjänsten </w:t>
      </w:r>
      <w:r w:rsidRPr="00A6293E">
        <w:rPr>
          <w:spacing w:val="-2"/>
        </w:rPr>
        <w:t xml:space="preserve">ska </w:t>
      </w:r>
      <w:r w:rsidRPr="002D73A7">
        <w:rPr>
          <w:spacing w:val="-2"/>
        </w:rPr>
        <w:t>dock under</w:t>
      </w:r>
      <w:r w:rsidRPr="002D73A7">
        <w:t xml:space="preserve"> minst tio dagar från avbrytandet ge slutanvändaren funk</w:t>
      </w:r>
      <w:r w:rsidR="006A57BC">
        <w:softHyphen/>
      </w:r>
      <w:r w:rsidRPr="002D73A7">
        <w:t>tionell tillgång till internet och möjlighet att ringa nödsamtal och andra avgiftsfria samtal</w:t>
      </w:r>
      <w:r w:rsidRPr="00524C0C">
        <w:t>. Tillhandahållaren ska</w:t>
      </w:r>
      <w:r w:rsidRPr="00524C0C">
        <w:rPr>
          <w:spacing w:val="-2"/>
        </w:rPr>
        <w:t xml:space="preserve"> </w:t>
      </w:r>
      <w:r w:rsidRPr="00A6293E">
        <w:rPr>
          <w:spacing w:val="-2"/>
        </w:rPr>
        <w:t>genast underrätta slutanvän</w:t>
      </w:r>
      <w:r>
        <w:rPr>
          <w:spacing w:val="-2"/>
        </w:rPr>
        <w:softHyphen/>
      </w:r>
      <w:r w:rsidRPr="00A6293E">
        <w:rPr>
          <w:spacing w:val="-2"/>
        </w:rPr>
        <w:t>da</w:t>
      </w:r>
      <w:r>
        <w:rPr>
          <w:spacing w:val="-2"/>
        </w:rPr>
        <w:softHyphen/>
      </w:r>
      <w:r w:rsidRPr="00A6293E">
        <w:rPr>
          <w:spacing w:val="-2"/>
        </w:rPr>
        <w:t>ren om avbrytandet</w:t>
      </w:r>
      <w:r w:rsidRPr="00A6293E">
        <w:t>.</w:t>
      </w:r>
    </w:p>
    <w:p w14:paraId="5083185C" w14:textId="77777777" w:rsidR="00D85371" w:rsidRDefault="00D85371" w:rsidP="00714025">
      <w:pPr>
        <w:pStyle w:val="Brdtextmedindrag"/>
      </w:pPr>
      <w:r>
        <w:t>Om en</w:t>
      </w:r>
      <w:r w:rsidRPr="00A6293E">
        <w:t xml:space="preserve"> utebliven eller upprepad för sen betalning </w:t>
      </w:r>
      <w:r>
        <w:t>gäller</w:t>
      </w:r>
      <w:r w:rsidRPr="00A6293E">
        <w:t xml:space="preserve"> en viss tjänst</w:t>
      </w:r>
      <w:r>
        <w:t>,</w:t>
      </w:r>
      <w:r w:rsidRPr="00A6293E">
        <w:t xml:space="preserve"> ska </w:t>
      </w:r>
      <w:r>
        <w:t>avbrytandet</w:t>
      </w:r>
      <w:r w:rsidRPr="00A6293E">
        <w:t xml:space="preserve"> begränsas till den tjänsten, om det är tekniskt möjligt och slut</w:t>
      </w:r>
      <w:r w:rsidRPr="00A6293E">
        <w:softHyphen/>
        <w:t>an</w:t>
      </w:r>
      <w:r w:rsidRPr="00A6293E">
        <w:softHyphen/>
        <w:t>vända</w:t>
      </w:r>
      <w:r w:rsidRPr="00A6293E">
        <w:softHyphen/>
        <w:t xml:space="preserve">ren </w:t>
      </w:r>
      <w:r>
        <w:t>varken</w:t>
      </w:r>
      <w:r w:rsidRPr="00A6293E">
        <w:t xml:space="preserve"> </w:t>
      </w:r>
    </w:p>
    <w:p w14:paraId="504A57AA" w14:textId="77777777" w:rsidR="00D85371" w:rsidRDefault="00D85371" w:rsidP="00714025">
      <w:pPr>
        <w:pStyle w:val="Brdtextmedindrag"/>
      </w:pPr>
      <w:r w:rsidRPr="00A6293E">
        <w:t>1. tidigare har fått en betalningsuppmaning</w:t>
      </w:r>
      <w:r>
        <w:t>,</w:t>
      </w:r>
      <w:r w:rsidRPr="00A6293E">
        <w:t xml:space="preserve"> eller</w:t>
      </w:r>
    </w:p>
    <w:p w14:paraId="4F11F138" w14:textId="77777777" w:rsidR="00D85371" w:rsidRPr="00A6293E" w:rsidRDefault="00D85371" w:rsidP="00714025">
      <w:pPr>
        <w:pStyle w:val="Brdtextmedindrag"/>
      </w:pPr>
      <w:r>
        <w:t>2. </w:t>
      </w:r>
      <w:r w:rsidRPr="00A6293E">
        <w:t>har vilselett tillhandahållaren.</w:t>
      </w:r>
    </w:p>
    <w:p w14:paraId="7E5FD0B9" w14:textId="77777777" w:rsidR="00D85371" w:rsidRPr="00A6293E" w:rsidRDefault="00D85371" w:rsidP="00714025">
      <w:pPr>
        <w:pStyle w:val="Rubrik4utannumrering"/>
      </w:pPr>
      <w:r w:rsidRPr="00A6293E">
        <w:t>Nödkommunikation</w:t>
      </w:r>
    </w:p>
    <w:p w14:paraId="3CD7522D" w14:textId="77777777" w:rsidR="00D85371" w:rsidRPr="00A6293E" w:rsidRDefault="00D85371" w:rsidP="00714025">
      <w:pPr>
        <w:pStyle w:val="Brdtext"/>
      </w:pPr>
      <w:r w:rsidRPr="00A6293E" w:rsidDel="009940D5">
        <w:rPr>
          <w:b/>
        </w:rPr>
        <w:t>3</w:t>
      </w:r>
      <w:r>
        <w:rPr>
          <w:b/>
        </w:rPr>
        <w:t>5 §</w:t>
      </w:r>
      <w:r w:rsidRPr="00A6293E">
        <w:t>    </w:t>
      </w:r>
      <w:r w:rsidRPr="00A6293E">
        <w:rPr>
          <w:spacing w:val="-2"/>
        </w:rPr>
        <w:t>Den som tillhandahåller ett allmänt elektroniskt kommunikations</w:t>
      </w:r>
      <w:r w:rsidRPr="00A6293E">
        <w:rPr>
          <w:spacing w:val="-2"/>
        </w:rPr>
        <w:softHyphen/>
        <w:t>nät</w:t>
      </w:r>
      <w:r w:rsidRPr="00A6293E">
        <w:t xml:space="preserve"> </w:t>
      </w:r>
      <w:r w:rsidRPr="00A6293E">
        <w:rPr>
          <w:spacing w:val="-3"/>
        </w:rPr>
        <w:t>eller en allmänt tillgänglig nummerbaserad interpersonell kommunika</w:t>
      </w:r>
      <w:r>
        <w:rPr>
          <w:spacing w:val="-3"/>
        </w:rPr>
        <w:softHyphen/>
      </w:r>
      <w:r w:rsidRPr="00A6293E">
        <w:rPr>
          <w:spacing w:val="-3"/>
        </w:rPr>
        <w:t>tions</w:t>
      </w:r>
      <w:r w:rsidRPr="00A6293E">
        <w:rPr>
          <w:spacing w:val="-3"/>
        </w:rPr>
        <w:softHyphen/>
      </w:r>
      <w:r w:rsidRPr="00A6293E">
        <w:t>tjänst ska</w:t>
      </w:r>
    </w:p>
    <w:p w14:paraId="2B7863B0" w14:textId="77777777" w:rsidR="00D85371" w:rsidRPr="00A6293E" w:rsidRDefault="00D85371" w:rsidP="00714025">
      <w:pPr>
        <w:pStyle w:val="Brdtextmedindrag"/>
      </w:pPr>
      <w:r w:rsidRPr="00A6293E">
        <w:t>1. </w:t>
      </w:r>
      <w:r w:rsidRPr="006A57BC">
        <w:rPr>
          <w:spacing w:val="-4"/>
        </w:rPr>
        <w:t>medverka till att nödkommunikation utan avbrott kan förmedlas avgifts</w:t>
      </w:r>
      <w:r w:rsidRPr="006A57BC">
        <w:rPr>
          <w:spacing w:val="-4"/>
        </w:rPr>
        <w:softHyphen/>
      </w:r>
      <w:r w:rsidRPr="00A6293E">
        <w:t xml:space="preserve">fritt för </w:t>
      </w:r>
      <w:r>
        <w:t>slut</w:t>
      </w:r>
      <w:r w:rsidRPr="00A6293E">
        <w:t>an</w:t>
      </w:r>
      <w:r w:rsidRPr="00A6293E">
        <w:softHyphen/>
        <w:t>vändaren, och</w:t>
      </w:r>
    </w:p>
    <w:p w14:paraId="44951A86" w14:textId="77777777" w:rsidR="00D85371" w:rsidRPr="00D244DA" w:rsidRDefault="00D85371" w:rsidP="00714025">
      <w:pPr>
        <w:pStyle w:val="Brdtextmedindrag"/>
        <w:rPr>
          <w:spacing w:val="-4"/>
        </w:rPr>
      </w:pPr>
      <w:r w:rsidRPr="00A6293E">
        <w:t>2. </w:t>
      </w:r>
      <w:r w:rsidRPr="00A6293E">
        <w:rPr>
          <w:spacing w:val="-2"/>
        </w:rPr>
        <w:t xml:space="preserve">avgiftsfritt lämna lokaliseringsuppgifter till den </w:t>
      </w:r>
      <w:r>
        <w:rPr>
          <w:spacing w:val="-2"/>
        </w:rPr>
        <w:t xml:space="preserve">som tar emot </w:t>
      </w:r>
      <w:r w:rsidRPr="00D244DA">
        <w:rPr>
          <w:spacing w:val="-4"/>
        </w:rPr>
        <w:t>nöd</w:t>
      </w:r>
      <w:r w:rsidRPr="00D244DA">
        <w:rPr>
          <w:spacing w:val="-4"/>
        </w:rPr>
        <w:softHyphen/>
        <w:t>kom</w:t>
      </w:r>
      <w:r w:rsidRPr="00D244DA">
        <w:rPr>
          <w:spacing w:val="-4"/>
        </w:rPr>
        <w:softHyphen/>
        <w:t>munikation</w:t>
      </w:r>
      <w:r w:rsidRPr="00D244DA" w:rsidDel="00622DFA">
        <w:rPr>
          <w:spacing w:val="-4"/>
        </w:rPr>
        <w:t>.</w:t>
      </w:r>
    </w:p>
    <w:p w14:paraId="27275A60" w14:textId="77777777" w:rsidR="00D85371" w:rsidRPr="003C010E" w:rsidRDefault="00D85371" w:rsidP="00714025">
      <w:pPr>
        <w:pStyle w:val="Brdtextmedindrag"/>
        <w:rPr>
          <w:spacing w:val="-4"/>
        </w:rPr>
      </w:pPr>
      <w:r w:rsidRPr="009416AB">
        <w:rPr>
          <w:spacing w:val="-4"/>
        </w:rPr>
        <w:t xml:space="preserve">Den som tar emot nödkommunikation </w:t>
      </w:r>
      <w:r w:rsidRPr="00524C0C">
        <w:rPr>
          <w:spacing w:val="-4"/>
        </w:rPr>
        <w:t>och vidarebefordrar sådan kommuni</w:t>
      </w:r>
      <w:r>
        <w:rPr>
          <w:spacing w:val="-4"/>
        </w:rPr>
        <w:softHyphen/>
      </w:r>
      <w:r w:rsidRPr="00524C0C">
        <w:rPr>
          <w:spacing w:val="-4"/>
        </w:rPr>
        <w:t>ka</w:t>
      </w:r>
      <w:r>
        <w:rPr>
          <w:spacing w:val="-4"/>
        </w:rPr>
        <w:softHyphen/>
      </w:r>
      <w:r w:rsidRPr="00524C0C">
        <w:rPr>
          <w:spacing w:val="-4"/>
        </w:rPr>
        <w:t xml:space="preserve">tion till en annan </w:t>
      </w:r>
      <w:r w:rsidRPr="009416AB">
        <w:rPr>
          <w:spacing w:val="-4"/>
        </w:rPr>
        <w:t xml:space="preserve">alarmeringscentral </w:t>
      </w:r>
      <w:bookmarkStart w:id="23" w:name="_Hlk90893694"/>
      <w:r>
        <w:rPr>
          <w:spacing w:val="-4"/>
        </w:rPr>
        <w:t>ska se till att även den alarmerings</w:t>
      </w:r>
      <w:r>
        <w:rPr>
          <w:spacing w:val="-4"/>
        </w:rPr>
        <w:softHyphen/>
        <w:t xml:space="preserve">central som nödkommunikationen skickas till </w:t>
      </w:r>
      <w:bookmarkEnd w:id="23"/>
      <w:r w:rsidRPr="003C010E">
        <w:rPr>
          <w:spacing w:val="-4"/>
        </w:rPr>
        <w:t>får tillgång till lokaliserings</w:t>
      </w:r>
      <w:r>
        <w:rPr>
          <w:spacing w:val="-4"/>
        </w:rPr>
        <w:softHyphen/>
      </w:r>
      <w:r w:rsidRPr="003C010E">
        <w:rPr>
          <w:spacing w:val="-4"/>
        </w:rPr>
        <w:t>uppgifter.</w:t>
      </w:r>
    </w:p>
    <w:p w14:paraId="2BC2EA98" w14:textId="77777777" w:rsidR="00D85371" w:rsidRPr="00A6293E" w:rsidRDefault="00D85371" w:rsidP="00714025">
      <w:pPr>
        <w:pStyle w:val="Brdtextmedindrag"/>
      </w:pPr>
      <w:r w:rsidRPr="009416AB">
        <w:t>Regeringen eller den myndighet som regeringen bestämmer får meddela föreskrifter om skyldigheterna enligt första stycket och om undantag från skyldigheterna.</w:t>
      </w:r>
    </w:p>
    <w:p w14:paraId="6FAE9B43" w14:textId="77777777" w:rsidR="00D85371" w:rsidRPr="00A6293E" w:rsidRDefault="00D85371" w:rsidP="00714025">
      <w:pPr>
        <w:pStyle w:val="Brdtext"/>
      </w:pPr>
    </w:p>
    <w:p w14:paraId="18875593" w14:textId="77777777" w:rsidR="00D85371" w:rsidRPr="00A6293E" w:rsidRDefault="00D85371" w:rsidP="00714025">
      <w:pPr>
        <w:pStyle w:val="Brdtext"/>
      </w:pPr>
      <w:r w:rsidRPr="00A6293E">
        <w:rPr>
          <w:b/>
        </w:rPr>
        <w:t>3</w:t>
      </w:r>
      <w:r>
        <w:rPr>
          <w:b/>
        </w:rPr>
        <w:t>6 §</w:t>
      </w:r>
      <w:r w:rsidRPr="00A6293E">
        <w:t>    Den som tillhandahåller en allmänt tillgänglig mobil nummer</w:t>
      </w:r>
      <w:r w:rsidRPr="00A6293E">
        <w:softHyphen/>
        <w:t>base</w:t>
      </w:r>
      <w:r w:rsidRPr="00A6293E">
        <w:softHyphen/>
        <w:t>rad interpersonell kommunikationstjänst ska vid en olycka eller en annan allvarlig händelse i samhället avgiftsfritt medverka till att förmedla med</w:t>
      </w:r>
      <w:r w:rsidRPr="00A6293E">
        <w:softHyphen/>
        <w:t xml:space="preserve">delanden som är av vikt för allmänheten och som ska skydda människor, egendom eller miljö. Meddelandena ska förmedlas till terminalutrustning som </w:t>
      </w:r>
      <w:r>
        <w:t xml:space="preserve">har </w:t>
      </w:r>
      <w:r w:rsidRPr="00A6293E">
        <w:t>använts inom ett angivet geografiskt område som berörs av olyckan eller händelsen.</w:t>
      </w:r>
    </w:p>
    <w:p w14:paraId="1AEAA22D" w14:textId="77777777" w:rsidR="00D85371" w:rsidRDefault="00D85371" w:rsidP="00714025">
      <w:pPr>
        <w:pStyle w:val="Brdtextmedindrag"/>
      </w:pPr>
      <w:r w:rsidRPr="00A6293E">
        <w:t>Regeringen eller den myndighet som regeringen bestämmer får meddela föreskrifter om undantag från skyldigheten.</w:t>
      </w:r>
    </w:p>
    <w:p w14:paraId="365C4D8C" w14:textId="77777777" w:rsidR="00D85371" w:rsidRPr="00A6293E" w:rsidRDefault="00D85371" w:rsidP="00714025">
      <w:pPr>
        <w:pStyle w:val="Rubrik4utannumrering"/>
      </w:pPr>
      <w:r w:rsidRPr="00A6293E">
        <w:lastRenderedPageBreak/>
        <w:t>Slutanvändare med funktionsnedsättning</w:t>
      </w:r>
    </w:p>
    <w:p w14:paraId="0E17CC5A" w14:textId="77777777" w:rsidR="00D85371" w:rsidRPr="00A6293E" w:rsidRDefault="00D85371" w:rsidP="00714025">
      <w:pPr>
        <w:pStyle w:val="Brdtext"/>
      </w:pPr>
      <w:r w:rsidRPr="00A6293E">
        <w:rPr>
          <w:b/>
        </w:rPr>
        <w:t>3</w:t>
      </w:r>
      <w:r>
        <w:rPr>
          <w:b/>
        </w:rPr>
        <w:t>7 §</w:t>
      </w:r>
      <w:r w:rsidRPr="00A6293E">
        <w:t xml:space="preserve">    Den som tillhandahåller </w:t>
      </w:r>
      <w:r>
        <w:t xml:space="preserve">en </w:t>
      </w:r>
      <w:r w:rsidRPr="00A6293E">
        <w:t>allmänt tillgänglig elektronisk kommu</w:t>
      </w:r>
      <w:r w:rsidRPr="00A6293E">
        <w:softHyphen/>
        <w:t>ni</w:t>
      </w:r>
      <w:r w:rsidRPr="00A6293E">
        <w:softHyphen/>
        <w:t>kationstjänst ska ta hänsyn till de behov som slutanvändare med funk</w:t>
      </w:r>
      <w:r w:rsidRPr="00A6293E">
        <w:softHyphen/>
        <w:t>tions</w:t>
      </w:r>
      <w:r w:rsidRPr="00A6293E">
        <w:softHyphen/>
        <w:t>nedsättning har av att</w:t>
      </w:r>
    </w:p>
    <w:p w14:paraId="42076007" w14:textId="7AB7BDA2" w:rsidR="00D85371" w:rsidRPr="00A6293E" w:rsidRDefault="00D85371" w:rsidP="00714025">
      <w:pPr>
        <w:pStyle w:val="Brdtextmedindrag"/>
      </w:pPr>
      <w:r w:rsidRPr="00A6293E">
        <w:t>1. få tillgång till elektroniska kommunikationstjänster, inklusive till</w:t>
      </w:r>
      <w:r w:rsidRPr="00A6293E">
        <w:softHyphen/>
      </w:r>
      <w:r w:rsidRPr="00A6293E">
        <w:rPr>
          <w:spacing w:val="-2"/>
        </w:rPr>
        <w:t>hör</w:t>
      </w:r>
      <w:r w:rsidR="006A57BC">
        <w:rPr>
          <w:spacing w:val="-2"/>
        </w:rPr>
        <w:softHyphen/>
      </w:r>
      <w:r w:rsidRPr="00A6293E">
        <w:rPr>
          <w:spacing w:val="-2"/>
        </w:rPr>
        <w:t>ande avtalsinformation, i samma utsträckning som flertalet slutan</w:t>
      </w:r>
      <w:r w:rsidRPr="00A6293E">
        <w:rPr>
          <w:spacing w:val="-2"/>
        </w:rPr>
        <w:softHyphen/>
        <w:t>vända</w:t>
      </w:r>
      <w:r w:rsidRPr="00A6293E">
        <w:rPr>
          <w:spacing w:val="-2"/>
        </w:rPr>
        <w:softHyphen/>
        <w:t>re,</w:t>
      </w:r>
      <w:r w:rsidRPr="00A6293E">
        <w:t xml:space="preserve"> och</w:t>
      </w:r>
    </w:p>
    <w:p w14:paraId="2FFBC363" w14:textId="77777777" w:rsidR="00D85371" w:rsidRDefault="00D85371" w:rsidP="00714025">
      <w:pPr>
        <w:pStyle w:val="Brdtextmedindrag"/>
      </w:pPr>
      <w:r w:rsidRPr="00A6293E">
        <w:t>2. kunna dra nytta av ett utbud av företag och tjänster som är likvärdigt med det som flertalet slutanvändare har tillgång till.</w:t>
      </w:r>
    </w:p>
    <w:p w14:paraId="68837472" w14:textId="57C57E84" w:rsidR="00D85371" w:rsidRPr="00A6293E" w:rsidRDefault="00D85371" w:rsidP="00714025">
      <w:pPr>
        <w:pStyle w:val="Brdtextmedindrag"/>
      </w:pPr>
      <w:r>
        <w:t>Första stycket gäller inte för en tillhandahållare som är ett mikroföretag om företaget tillhandahåller endast nummeroberoende interpersonella kommunika</w:t>
      </w:r>
      <w:r>
        <w:softHyphen/>
        <w:t>tions</w:t>
      </w:r>
      <w:r>
        <w:softHyphen/>
        <w:t>tjänster. Tillhandahållaren ska, innan ett avtal ingås, in</w:t>
      </w:r>
      <w:r w:rsidR="006A57BC">
        <w:softHyphen/>
      </w:r>
      <w:r>
        <w:t>formera slutanvändaren om detta.</w:t>
      </w:r>
    </w:p>
    <w:p w14:paraId="16171E32" w14:textId="77777777" w:rsidR="00D85371" w:rsidRPr="00A6293E" w:rsidRDefault="00D85371" w:rsidP="00714025">
      <w:pPr>
        <w:pStyle w:val="Brdtextmedindrag"/>
      </w:pPr>
      <w:r w:rsidRPr="0073644E">
        <w:t>Regeringen eller den myndighet som regeringen bestämmer får meddela föreskrifter om de krav som ska uppfyllas vid tillhandahållandet av tjänst</w:t>
      </w:r>
      <w:r>
        <w:softHyphen/>
      </w:r>
      <w:r w:rsidRPr="0073644E">
        <w:t>en</w:t>
      </w:r>
      <w:r>
        <w:t xml:space="preserve"> enligt första stycket</w:t>
      </w:r>
      <w:r w:rsidRPr="0073644E">
        <w:t>.</w:t>
      </w:r>
    </w:p>
    <w:p w14:paraId="0FEE2368" w14:textId="77777777" w:rsidR="00D85371" w:rsidRPr="00A6293E" w:rsidRDefault="00D85371" w:rsidP="00714025">
      <w:pPr>
        <w:pStyle w:val="Rubrik4utannumrering"/>
      </w:pPr>
      <w:r w:rsidRPr="00A6293E">
        <w:t>Abonnentupplysning</w:t>
      </w:r>
    </w:p>
    <w:p w14:paraId="3DD10BF2" w14:textId="77777777" w:rsidR="00D85371" w:rsidRPr="00A6293E" w:rsidRDefault="00D85371" w:rsidP="00714025">
      <w:pPr>
        <w:pStyle w:val="Brdtext"/>
      </w:pPr>
      <w:r w:rsidRPr="00A6293E">
        <w:rPr>
          <w:b/>
        </w:rPr>
        <w:t>3</w:t>
      </w:r>
      <w:r>
        <w:rPr>
          <w:b/>
        </w:rPr>
        <w:t>8 §</w:t>
      </w:r>
      <w:r w:rsidRPr="00A6293E">
        <w:t>    </w:t>
      </w:r>
      <w:r w:rsidRPr="00A6293E">
        <w:rPr>
          <w:spacing w:val="-2"/>
        </w:rPr>
        <w:t>Den som tillhandahåller en allmänt tillgänglig nummerbaserad inter</w:t>
      </w:r>
      <w:r w:rsidRPr="00A6293E">
        <w:rPr>
          <w:spacing w:val="-2"/>
        </w:rPr>
        <w:softHyphen/>
      </w:r>
      <w:r w:rsidRPr="00A6293E">
        <w:t>personell kommunikationstjänst ska på rättvisa, kostnads</w:t>
      </w:r>
      <w:r w:rsidRPr="00A6293E">
        <w:softHyphen/>
        <w:t xml:space="preserve">orienterade och icke-diskriminerande </w:t>
      </w:r>
      <w:r>
        <w:t xml:space="preserve">villkor </w:t>
      </w:r>
      <w:r w:rsidRPr="00A6293E">
        <w:t xml:space="preserve">tillgodose varje rimlig begäran om </w:t>
      </w:r>
      <w:r w:rsidRPr="00A6293E">
        <w:rPr>
          <w:spacing w:val="-2"/>
        </w:rPr>
        <w:t xml:space="preserve">att </w:t>
      </w:r>
      <w:r w:rsidRPr="00A6293E">
        <w:t>till den som bedriver eller avser att bedriva abonnent</w:t>
      </w:r>
      <w:r w:rsidRPr="00A6293E">
        <w:softHyphen/>
        <w:t>upp</w:t>
      </w:r>
      <w:r w:rsidRPr="00A6293E">
        <w:softHyphen/>
        <w:t>lysning</w:t>
      </w:r>
      <w:r w:rsidRPr="00A6293E">
        <w:rPr>
          <w:spacing w:val="-2"/>
        </w:rPr>
        <w:t xml:space="preserve"> lämna ut </w:t>
      </w:r>
      <w:r>
        <w:rPr>
          <w:spacing w:val="-2"/>
        </w:rPr>
        <w:t>sådana</w:t>
      </w:r>
      <w:r w:rsidRPr="00A6293E">
        <w:rPr>
          <w:spacing w:val="-2"/>
        </w:rPr>
        <w:t xml:space="preserve"> abonnentuppgifter som inte </w:t>
      </w:r>
      <w:r w:rsidRPr="00A6293E">
        <w:t>enligt lag</w:t>
      </w:r>
      <w:r w:rsidRPr="00A6293E">
        <w:rPr>
          <w:spacing w:val="-2"/>
        </w:rPr>
        <w:t xml:space="preserve"> omfattas av sekretess eller tystnads</w:t>
      </w:r>
      <w:r w:rsidRPr="00A6293E">
        <w:rPr>
          <w:spacing w:val="-2"/>
        </w:rPr>
        <w:softHyphen/>
      </w:r>
      <w:r w:rsidRPr="00A6293E">
        <w:t>plikt.</w:t>
      </w:r>
    </w:p>
    <w:p w14:paraId="17C4217A" w14:textId="77777777" w:rsidR="00D85371" w:rsidRPr="00A6293E" w:rsidRDefault="00D85371" w:rsidP="00714025">
      <w:pPr>
        <w:pStyle w:val="Brdtextmedindrag"/>
      </w:pPr>
      <w:r w:rsidRPr="009A5584">
        <w:t>Regeringen eller den myndighet som regeringen bestämmer får meddela föreskrifter om skyldigheten att lämna ut abonnentuppgifter</w:t>
      </w:r>
      <w:r w:rsidRPr="00141D21">
        <w:t>.</w:t>
      </w:r>
    </w:p>
    <w:p w14:paraId="5A4501A3" w14:textId="77777777" w:rsidR="00D85371" w:rsidRPr="00A6293E" w:rsidRDefault="00D85371" w:rsidP="00714025">
      <w:pPr>
        <w:pStyle w:val="Brdtext"/>
      </w:pPr>
    </w:p>
    <w:p w14:paraId="245CAC86" w14:textId="77777777" w:rsidR="00D85371" w:rsidRPr="00A6293E" w:rsidRDefault="00D85371" w:rsidP="00714025">
      <w:pPr>
        <w:pStyle w:val="Brdtext"/>
      </w:pPr>
      <w:r w:rsidRPr="00A6293E">
        <w:rPr>
          <w:b/>
        </w:rPr>
        <w:t>3</w:t>
      </w:r>
      <w:r>
        <w:rPr>
          <w:b/>
        </w:rPr>
        <w:t>9 §</w:t>
      </w:r>
      <w:r w:rsidRPr="00A6293E">
        <w:t>    </w:t>
      </w:r>
      <w:r>
        <w:t>Regleringsmyndigheten får ålägga d</w:t>
      </w:r>
      <w:r w:rsidRPr="00A6293E">
        <w:t xml:space="preserve">en som kontrollerar tillträde till slutanvändare </w:t>
      </w:r>
      <w:r w:rsidRPr="00975BD6">
        <w:t xml:space="preserve">och som </w:t>
      </w:r>
      <w:r>
        <w:t xml:space="preserve">bedriver verksamhet som ska anmälas </w:t>
      </w:r>
      <w:r w:rsidRPr="00975BD6">
        <w:t>enligt 2</w:t>
      </w:r>
      <w:r>
        <w:t> kap. </w:t>
      </w:r>
      <w:r w:rsidRPr="00975BD6">
        <w:t>1</w:t>
      </w:r>
      <w:r>
        <w:t> §</w:t>
      </w:r>
      <w:r w:rsidRPr="00A6293E">
        <w:t xml:space="preserve"> skyldigheter i syfte att slutanvändare ska ha tillgång till upplys</w:t>
      </w:r>
      <w:r>
        <w:softHyphen/>
      </w:r>
      <w:r w:rsidRPr="00A6293E">
        <w:t>ningstjänster om telefon</w:t>
      </w:r>
      <w:r>
        <w:softHyphen/>
      </w:r>
      <w:r w:rsidRPr="00A6293E">
        <w:t>abonne</w:t>
      </w:r>
      <w:r>
        <w:softHyphen/>
      </w:r>
      <w:r w:rsidRPr="00A6293E">
        <w:t>mang.</w:t>
      </w:r>
    </w:p>
    <w:p w14:paraId="12535026" w14:textId="77777777" w:rsidR="00D85371" w:rsidRPr="00A6293E" w:rsidRDefault="00D85371" w:rsidP="00714025">
      <w:pPr>
        <w:pStyle w:val="Rubrik4utannumrering"/>
      </w:pPr>
      <w:r w:rsidRPr="00A6293E">
        <w:t>Användning av trådlösa lokala nät</w:t>
      </w:r>
    </w:p>
    <w:p w14:paraId="21366F83" w14:textId="77777777" w:rsidR="00D85371" w:rsidRPr="00A6293E" w:rsidRDefault="00D85371" w:rsidP="00714025">
      <w:pPr>
        <w:pStyle w:val="Brdtext"/>
      </w:pPr>
      <w:r>
        <w:rPr>
          <w:b/>
        </w:rPr>
        <w:t>40 §</w:t>
      </w:r>
      <w:r w:rsidRPr="00A6293E">
        <w:t>    Den som tillhandahåller ett allmänt elektroniskt kommunikations</w:t>
      </w:r>
      <w:r w:rsidRPr="00A6293E">
        <w:softHyphen/>
        <w:t xml:space="preserve">nät eller en allmänt tillgänglig elektronisk kommunikationstjänst får inte begränsa slutanvändares möjligheter att ansluta terminalutrustning till trådlösa lokala nät eller att erbjuda andra slutanvändare anslutning till </w:t>
      </w:r>
      <w:r>
        <w:t>sådana</w:t>
      </w:r>
      <w:r w:rsidRPr="00A6293E">
        <w:t xml:space="preserve"> nät.</w:t>
      </w:r>
    </w:p>
    <w:p w14:paraId="4060C6C9" w14:textId="77777777" w:rsidR="00D85371" w:rsidRPr="00A6293E" w:rsidRDefault="00D85371" w:rsidP="00714025">
      <w:pPr>
        <w:pStyle w:val="Rubrik4utannumrering"/>
      </w:pPr>
      <w:r w:rsidRPr="00A6293E">
        <w:t>Diskriminerande krav och villkor</w:t>
      </w:r>
    </w:p>
    <w:p w14:paraId="5BB6F0D3" w14:textId="77777777" w:rsidR="00D85371" w:rsidRPr="00A6293E" w:rsidRDefault="00D85371" w:rsidP="00714025">
      <w:pPr>
        <w:pStyle w:val="Brdtext"/>
      </w:pPr>
      <w:r>
        <w:rPr>
          <w:b/>
        </w:rPr>
        <w:t>41 §</w:t>
      </w:r>
      <w:r w:rsidRPr="00A6293E">
        <w:t>    </w:t>
      </w:r>
      <w:r>
        <w:t xml:space="preserve">Den som </w:t>
      </w:r>
      <w:r w:rsidRPr="00A6293E">
        <w:rPr>
          <w:spacing w:val="-2"/>
        </w:rPr>
        <w:t>tillhandahåll</w:t>
      </w:r>
      <w:r>
        <w:rPr>
          <w:spacing w:val="-2"/>
        </w:rPr>
        <w:t>e</w:t>
      </w:r>
      <w:r w:rsidRPr="00A6293E">
        <w:rPr>
          <w:spacing w:val="-2"/>
        </w:rPr>
        <w:t xml:space="preserve">r </w:t>
      </w:r>
      <w:r>
        <w:rPr>
          <w:spacing w:val="-2"/>
        </w:rPr>
        <w:t xml:space="preserve">ett </w:t>
      </w:r>
      <w:r w:rsidRPr="00A6293E">
        <w:rPr>
          <w:spacing w:val="-2"/>
        </w:rPr>
        <w:t>elektronisk</w:t>
      </w:r>
      <w:r>
        <w:rPr>
          <w:spacing w:val="-2"/>
        </w:rPr>
        <w:t>t</w:t>
      </w:r>
      <w:r w:rsidRPr="00A6293E">
        <w:rPr>
          <w:spacing w:val="-2"/>
        </w:rPr>
        <w:t xml:space="preserve"> kommunikationsnät eller </w:t>
      </w:r>
      <w:r>
        <w:rPr>
          <w:spacing w:val="-2"/>
        </w:rPr>
        <w:t xml:space="preserve">en </w:t>
      </w:r>
      <w:r w:rsidRPr="00A6293E">
        <w:rPr>
          <w:spacing w:val="-2"/>
        </w:rPr>
        <w:t>elektro</w:t>
      </w:r>
      <w:r w:rsidRPr="00A6293E">
        <w:rPr>
          <w:spacing w:val="-2"/>
        </w:rPr>
        <w:softHyphen/>
      </w:r>
      <w:r w:rsidRPr="00A6293E">
        <w:t>nisk kommunikationstjänst får för tillgång till eller använd</w:t>
      </w:r>
      <w:r>
        <w:softHyphen/>
      </w:r>
      <w:r w:rsidRPr="00A6293E">
        <w:t>ning av nät</w:t>
      </w:r>
      <w:r>
        <w:t>et</w:t>
      </w:r>
      <w:r w:rsidRPr="00A6293E">
        <w:t xml:space="preserve"> eller tjänste</w:t>
      </w:r>
      <w:r>
        <w:t>n</w:t>
      </w:r>
      <w:r w:rsidRPr="00A6293E">
        <w:t xml:space="preserve"> </w:t>
      </w:r>
      <w:r>
        <w:t xml:space="preserve">inte </w:t>
      </w:r>
      <w:r w:rsidRPr="00A6293E">
        <w:t>ställa upp krav eller allmänna villkor som diskrimi</w:t>
      </w:r>
      <w:r>
        <w:softHyphen/>
      </w:r>
      <w:r w:rsidRPr="00A6293E">
        <w:t>n</w:t>
      </w:r>
      <w:r>
        <w:softHyphen/>
      </w:r>
      <w:r w:rsidRPr="00A6293E">
        <w:t>er</w:t>
      </w:r>
      <w:r>
        <w:softHyphen/>
      </w:r>
      <w:r w:rsidRPr="00A6293E">
        <w:t>ar slutanvändare på grund av nationalitet eller bosättnings- eller etabler</w:t>
      </w:r>
      <w:r>
        <w:softHyphen/>
      </w:r>
      <w:r w:rsidRPr="00A6293E">
        <w:t>ings</w:t>
      </w:r>
      <w:r w:rsidRPr="00A6293E">
        <w:softHyphen/>
        <w:t>ort, om det inte kan motiveras på objektiva grunder.</w:t>
      </w:r>
    </w:p>
    <w:p w14:paraId="1441A665" w14:textId="77777777" w:rsidR="00D85371" w:rsidRDefault="00D85371" w:rsidP="00714025">
      <w:pPr>
        <w:pStyle w:val="Rubrik3utannumrering"/>
      </w:pPr>
      <w:r w:rsidRPr="00A6293E">
        <w:lastRenderedPageBreak/>
        <w:t>8</w:t>
      </w:r>
      <w:r>
        <w:t> kap.</w:t>
      </w:r>
      <w:r w:rsidRPr="00A6293E">
        <w:t xml:space="preserve"> Säkerhet</w:t>
      </w:r>
    </w:p>
    <w:p w14:paraId="35993F11" w14:textId="77777777" w:rsidR="00D85371" w:rsidRPr="00A6293E" w:rsidRDefault="00D85371" w:rsidP="00714025">
      <w:pPr>
        <w:pStyle w:val="Rubrik4utannumrering"/>
        <w:spacing w:before="0"/>
      </w:pPr>
      <w:r w:rsidRPr="00A6293E">
        <w:t>Säkerhet</w:t>
      </w:r>
      <w:r>
        <w:t xml:space="preserve"> i nät och tjänster</w:t>
      </w:r>
    </w:p>
    <w:p w14:paraId="531548DD" w14:textId="77777777" w:rsidR="00D85371" w:rsidRDefault="00D85371" w:rsidP="00714025">
      <w:pPr>
        <w:pStyle w:val="Brdtext"/>
      </w:pPr>
      <w:r>
        <w:rPr>
          <w:b/>
        </w:rPr>
        <w:t>1 §</w:t>
      </w:r>
      <w:r w:rsidRPr="00A6293E">
        <w:t>    Den som tillhandahåller ett allmänt elektroniskt kommunikationsnät eller en allmänt tillgänglig elektronisk kommunikationstjänst ska vidta än</w:t>
      </w:r>
      <w:r w:rsidRPr="00A6293E">
        <w:softHyphen/>
        <w:t>damålsenliga och proportionella tekniska och organisatoriska åtgärder för att på ett lämpligt sätt hantera risker som hotar säkerheten i nät och tjänster.</w:t>
      </w:r>
    </w:p>
    <w:p w14:paraId="72993061" w14:textId="77777777" w:rsidR="00D85371" w:rsidRPr="00A6293E" w:rsidRDefault="00D85371" w:rsidP="00714025">
      <w:pPr>
        <w:pStyle w:val="Brdtextmedindrag"/>
      </w:pPr>
      <w:r w:rsidRPr="00A6293E">
        <w:t xml:space="preserve">Åtgärderna ska säkerställa en </w:t>
      </w:r>
      <w:r>
        <w:t xml:space="preserve">nivå på </w:t>
      </w:r>
      <w:r w:rsidRPr="00A6293E">
        <w:t>säkerhet</w:t>
      </w:r>
      <w:r>
        <w:t>en i nät och tjänster</w:t>
      </w:r>
      <w:r w:rsidRPr="00A6293E">
        <w:t xml:space="preserve"> som är lämplig i förhållande till riske</w:t>
      </w:r>
      <w:r>
        <w:t>rna</w:t>
      </w:r>
      <w:r w:rsidRPr="00A6293E">
        <w:t xml:space="preserve">. Åtgärder ska vidtas </w:t>
      </w:r>
      <w:r>
        <w:t xml:space="preserve">särskilt </w:t>
      </w:r>
      <w:r w:rsidRPr="00A6293E">
        <w:t xml:space="preserve">för att </w:t>
      </w:r>
      <w:r>
        <w:t>före</w:t>
      </w:r>
      <w:r>
        <w:softHyphen/>
        <w:t>bygga</w:t>
      </w:r>
      <w:r w:rsidRPr="00A6293E">
        <w:t xml:space="preserve"> och minimera säkerhetsincidenters påverkan på användare och på andra nät och tjänster.</w:t>
      </w:r>
    </w:p>
    <w:p w14:paraId="79E2013B" w14:textId="77777777" w:rsidR="00D85371" w:rsidRDefault="00D85371" w:rsidP="00714025">
      <w:pPr>
        <w:pStyle w:val="Brdtextmedindrag"/>
      </w:pPr>
      <w:r w:rsidRPr="00A6293E">
        <w:t>Regeringen eller den myndighet som regeringen bestämmer får meddela</w:t>
      </w:r>
    </w:p>
    <w:p w14:paraId="6E562858" w14:textId="77777777" w:rsidR="00D85371" w:rsidRDefault="00D85371" w:rsidP="00714025">
      <w:pPr>
        <w:pStyle w:val="Brdtextmedindrag"/>
      </w:pPr>
      <w:r>
        <w:t>1. ytterligare</w:t>
      </w:r>
      <w:r w:rsidRPr="00A6293E">
        <w:t xml:space="preserve"> föreskrifter om säkerhetsåtgärder</w:t>
      </w:r>
      <w:r>
        <w:t>na, och</w:t>
      </w:r>
    </w:p>
    <w:p w14:paraId="7A56B82B" w14:textId="77777777" w:rsidR="00D85371" w:rsidRPr="00A6293E" w:rsidRDefault="00D85371" w:rsidP="00714025">
      <w:pPr>
        <w:pStyle w:val="Brdtextmedindrag"/>
      </w:pPr>
      <w:r>
        <w:t>2. föreskrifter om undantag från skyldigheten att vidta sådana åtgärder</w:t>
      </w:r>
      <w:r w:rsidRPr="00A6293E">
        <w:t>.</w:t>
      </w:r>
    </w:p>
    <w:p w14:paraId="6BE441BB" w14:textId="77777777" w:rsidR="00D85371" w:rsidRPr="00A6293E" w:rsidRDefault="00D85371" w:rsidP="00714025">
      <w:pPr>
        <w:pStyle w:val="Brdtextmedindrag"/>
      </w:pPr>
    </w:p>
    <w:p w14:paraId="2EBA835E" w14:textId="77777777" w:rsidR="00D85371" w:rsidRDefault="00D85371" w:rsidP="00714025">
      <w:pPr>
        <w:pStyle w:val="Brdtext"/>
      </w:pPr>
      <w:r>
        <w:rPr>
          <w:b/>
        </w:rPr>
        <w:t>2 §</w:t>
      </w:r>
      <w:r w:rsidRPr="00A6293E">
        <w:t>    </w:t>
      </w:r>
      <w:r>
        <w:t>Om det finns särskilda skäl, får t</w:t>
      </w:r>
      <w:r w:rsidRPr="00A6293E">
        <w:t xml:space="preserve">illsynsmyndigheten </w:t>
      </w:r>
      <w:r>
        <w:t>ålägga</w:t>
      </w:r>
      <w:r w:rsidRPr="00A6293E">
        <w:t xml:space="preserve"> den som tillhandahåller ett allmänt elektroniskt kommunikationsnät eller en allmänt tillgänglig elektronisk kommunikationstjänst att på egen bekost</w:t>
      </w:r>
      <w:r>
        <w:softHyphen/>
      </w:r>
      <w:r w:rsidRPr="00A6293E">
        <w:t xml:space="preserve">nad låta ett oberoende </w:t>
      </w:r>
      <w:r>
        <w:t xml:space="preserve">kvalificerat </w:t>
      </w:r>
      <w:r w:rsidRPr="00A6293E">
        <w:t>organ utföra en säkerhetsgranskning av hela eller delar av verk</w:t>
      </w:r>
      <w:r>
        <w:softHyphen/>
      </w:r>
      <w:r w:rsidRPr="00A6293E">
        <w:t>sam</w:t>
      </w:r>
      <w:r>
        <w:softHyphen/>
      </w:r>
      <w:r w:rsidRPr="00A6293E">
        <w:t>heten och att redovisa resultatet av granskningen för myn</w:t>
      </w:r>
      <w:r>
        <w:softHyphen/>
      </w:r>
      <w:r w:rsidRPr="00A6293E">
        <w:t>dig</w:t>
      </w:r>
      <w:r>
        <w:softHyphen/>
      </w:r>
      <w:r w:rsidRPr="00A6293E">
        <w:t>heten.</w:t>
      </w:r>
    </w:p>
    <w:p w14:paraId="444E7E4C" w14:textId="77777777" w:rsidR="00D85371" w:rsidRPr="00A6293E" w:rsidRDefault="00D85371" w:rsidP="00714025">
      <w:pPr>
        <w:pStyle w:val="Brdtextmedindrag"/>
      </w:pPr>
    </w:p>
    <w:p w14:paraId="124FF896" w14:textId="77777777" w:rsidR="00D85371" w:rsidRPr="00A6293E" w:rsidRDefault="00D85371" w:rsidP="00714025">
      <w:pPr>
        <w:pStyle w:val="Brdtext"/>
      </w:pPr>
      <w:r>
        <w:rPr>
          <w:b/>
        </w:rPr>
        <w:t>3 §</w:t>
      </w:r>
      <w:r w:rsidRPr="00A6293E">
        <w:t xml:space="preserve">    Den som tillhandahåller ett allmänt elektroniskt kommunikationsnät </w:t>
      </w:r>
      <w:r w:rsidRPr="00A6293E">
        <w:rPr>
          <w:spacing w:val="-4"/>
        </w:rPr>
        <w:t>eller en allmänt tillgänglig elektronisk kommunikationstjänst ska utan onödigt</w:t>
      </w:r>
      <w:r w:rsidRPr="00A6293E">
        <w:t xml:space="preserve"> dröjsmål till tillsynsmyndigheten rapportera säkerhetsincidenter som har haft en betydande påverkan på nät och tjänster.</w:t>
      </w:r>
    </w:p>
    <w:p w14:paraId="21005734" w14:textId="77777777" w:rsidR="00D85371" w:rsidRPr="00A6293E" w:rsidRDefault="00D85371" w:rsidP="00714025">
      <w:pPr>
        <w:pStyle w:val="Brdtextmedindrag"/>
      </w:pPr>
      <w:r w:rsidRPr="00A6293E">
        <w:t>Tillsynsmyndigheten får</w:t>
      </w:r>
      <w:r>
        <w:t>,</w:t>
      </w:r>
      <w:r w:rsidRPr="00A6293E">
        <w:t xml:space="preserve"> om </w:t>
      </w:r>
      <w:r>
        <w:t xml:space="preserve">det </w:t>
      </w:r>
      <w:r w:rsidRPr="00A6293E">
        <w:t>ligger i allmänhetens intresse</w:t>
      </w:r>
      <w:r>
        <w:t>, ålägga</w:t>
      </w:r>
      <w:r w:rsidRPr="00A6293E">
        <w:t xml:space="preserve"> den som tillhandahåller allmänna elek</w:t>
      </w:r>
      <w:r>
        <w:softHyphen/>
      </w:r>
      <w:r w:rsidRPr="00A6293E">
        <w:t>troniska kommunikationsnät eller allmänt tillgängliga elektroniska kom</w:t>
      </w:r>
      <w:r>
        <w:softHyphen/>
      </w:r>
      <w:r w:rsidRPr="00A6293E">
        <w:t>munikationstjänster att</w:t>
      </w:r>
      <w:r>
        <w:t xml:space="preserve"> informera </w:t>
      </w:r>
      <w:r w:rsidRPr="00A6293E">
        <w:t>allmänheten om säkerhetsincidenter</w:t>
      </w:r>
      <w:r>
        <w:t>.</w:t>
      </w:r>
    </w:p>
    <w:p w14:paraId="251E2F06" w14:textId="77777777" w:rsidR="00D85371" w:rsidRDefault="00D85371" w:rsidP="00714025">
      <w:pPr>
        <w:pStyle w:val="Brdtextmedindrag"/>
      </w:pPr>
      <w:r w:rsidRPr="00A6293E">
        <w:t>Regeringen eller den myndighet som regeringen bestämmer får meddela</w:t>
      </w:r>
    </w:p>
    <w:p w14:paraId="11FEB773" w14:textId="77777777" w:rsidR="00D85371" w:rsidRDefault="00D85371" w:rsidP="00714025">
      <w:pPr>
        <w:pStyle w:val="Brdtextmedindrag"/>
      </w:pPr>
      <w:r>
        <w:t>1. ytterligare</w:t>
      </w:r>
      <w:r w:rsidRPr="00A6293E">
        <w:t xml:space="preserve"> föreskrifter om </w:t>
      </w:r>
      <w:r>
        <w:t>rapportering av säkerhetsincidenterna, och</w:t>
      </w:r>
    </w:p>
    <w:p w14:paraId="73D06814" w14:textId="77777777" w:rsidR="00D85371" w:rsidRDefault="00D85371" w:rsidP="00714025">
      <w:pPr>
        <w:pStyle w:val="Brdtextmedindrag"/>
      </w:pPr>
      <w:r>
        <w:t>2. föreskrifter om undantag från rapporteringsskyldigheten</w:t>
      </w:r>
      <w:r w:rsidRPr="00A6293E">
        <w:t>.</w:t>
      </w:r>
    </w:p>
    <w:p w14:paraId="1D35B50A" w14:textId="77777777" w:rsidR="00D85371" w:rsidRDefault="00D85371" w:rsidP="00714025">
      <w:pPr>
        <w:pStyle w:val="Brdtextmedindrag"/>
      </w:pPr>
    </w:p>
    <w:p w14:paraId="306EF828" w14:textId="61AC2AC2" w:rsidR="00D85371" w:rsidRPr="00A6293E" w:rsidRDefault="00D85371" w:rsidP="00714025">
      <w:pPr>
        <w:pStyle w:val="Brdtext"/>
      </w:pPr>
      <w:r>
        <w:rPr>
          <w:b/>
        </w:rPr>
        <w:t>4 §</w:t>
      </w:r>
      <w:r w:rsidRPr="00A6293E">
        <w:t>    </w:t>
      </w:r>
      <w:r>
        <w:t>O</w:t>
      </w:r>
      <w:r w:rsidRPr="00A6293E">
        <w:t xml:space="preserve">m det finns ett </w:t>
      </w:r>
      <w:r>
        <w:t>konkret</w:t>
      </w:r>
      <w:r w:rsidRPr="00A6293E">
        <w:t xml:space="preserve"> och betydande hot om </w:t>
      </w:r>
      <w:r>
        <w:t xml:space="preserve">att </w:t>
      </w:r>
      <w:r w:rsidRPr="00A6293E">
        <w:t xml:space="preserve">en </w:t>
      </w:r>
      <w:r>
        <w:t>säkerhets</w:t>
      </w:r>
      <w:r w:rsidR="006A57BC">
        <w:softHyphen/>
      </w:r>
      <w:r w:rsidRPr="00A6293E">
        <w:t>incident</w:t>
      </w:r>
      <w:r>
        <w:t xml:space="preserve"> ska inträffa, ska d</w:t>
      </w:r>
      <w:r w:rsidRPr="00A6293E">
        <w:t>en som tillhandahåller ett allmänt elektroniskt kom</w:t>
      </w:r>
      <w:r>
        <w:softHyphen/>
      </w:r>
      <w:r w:rsidRPr="00A6293E">
        <w:t>munikationsnät eller en allmänt tillgänglig elektronisk kommunika</w:t>
      </w:r>
      <w:r w:rsidR="006A57BC">
        <w:softHyphen/>
      </w:r>
      <w:r w:rsidRPr="00A6293E">
        <w:t>tions</w:t>
      </w:r>
      <w:r>
        <w:softHyphen/>
      </w:r>
      <w:r w:rsidRPr="00A6293E">
        <w:t>tjänst</w:t>
      </w:r>
      <w:r>
        <w:t xml:space="preserve"> </w:t>
      </w:r>
      <w:r w:rsidRPr="00A6293E">
        <w:t xml:space="preserve">informera de </w:t>
      </w:r>
      <w:r w:rsidRPr="00D91028">
        <w:t>användare</w:t>
      </w:r>
      <w:r w:rsidRPr="00A6293E">
        <w:t xml:space="preserve"> som kan påverkas av hotet om vilka skydds- </w:t>
      </w:r>
      <w:r w:rsidRPr="00A6293E">
        <w:rPr>
          <w:spacing w:val="-2"/>
        </w:rPr>
        <w:t>eller mot</w:t>
      </w:r>
      <w:r>
        <w:rPr>
          <w:spacing w:val="-2"/>
        </w:rPr>
        <w:softHyphen/>
      </w:r>
      <w:r w:rsidRPr="00A6293E">
        <w:rPr>
          <w:spacing w:val="-2"/>
        </w:rPr>
        <w:t>åtgärder de kan vidta och, om det är lämpligt, om själva hotet.</w:t>
      </w:r>
    </w:p>
    <w:p w14:paraId="2C32E0DD" w14:textId="77777777" w:rsidR="00D85371" w:rsidRPr="00A6293E" w:rsidRDefault="00D85371" w:rsidP="00714025">
      <w:pPr>
        <w:pStyle w:val="Brdtextmedindrag"/>
      </w:pPr>
      <w:r w:rsidRPr="00A6293E">
        <w:t xml:space="preserve">Regeringen eller den myndighet som regeringen bestämmer får meddela </w:t>
      </w:r>
      <w:r>
        <w:t xml:space="preserve">ytterligare </w:t>
      </w:r>
      <w:r w:rsidRPr="00A6293E">
        <w:t xml:space="preserve">föreskrifter om </w:t>
      </w:r>
      <w:r>
        <w:t>informations</w:t>
      </w:r>
      <w:r w:rsidRPr="00A6293E">
        <w:t>skyldigheten.</w:t>
      </w:r>
    </w:p>
    <w:p w14:paraId="36E938F4" w14:textId="77777777" w:rsidR="00D85371" w:rsidRDefault="00D85371" w:rsidP="00714025">
      <w:pPr>
        <w:pStyle w:val="Rubrik4utannumrering"/>
      </w:pPr>
      <w:r>
        <w:t>Skyddsåtgärder vid lagring och annan behandling av trafikuppgifter m.m. för brottsbekämpande ändamål</w:t>
      </w:r>
    </w:p>
    <w:p w14:paraId="2C3ACB19" w14:textId="77777777" w:rsidR="00D85371" w:rsidRDefault="00D85371" w:rsidP="00714025">
      <w:pPr>
        <w:pStyle w:val="Brdtext"/>
      </w:pPr>
      <w:r>
        <w:rPr>
          <w:b/>
        </w:rPr>
        <w:t>5 §</w:t>
      </w:r>
      <w:r>
        <w:t xml:space="preserve">    Den som enligt </w:t>
      </w:r>
      <w:r w:rsidRPr="00D50BB0">
        <w:t>9 kap. 19 §</w:t>
      </w:r>
      <w:r>
        <w:t xml:space="preserve"> är skyldig att lagra uppgifter ska vidta de sär</w:t>
      </w:r>
      <w:r>
        <w:softHyphen/>
        <w:t>skilda tek</w:t>
      </w:r>
      <w:r>
        <w:softHyphen/>
        <w:t>niska och organisatoriska åtgärder som behövs för att skydda de lagrade uppgifterna vid behandling.</w:t>
      </w:r>
    </w:p>
    <w:p w14:paraId="668E4B7B" w14:textId="77777777" w:rsidR="00D85371" w:rsidRDefault="00D85371" w:rsidP="00714025">
      <w:pPr>
        <w:pStyle w:val="Brdtextmedindrag"/>
      </w:pPr>
      <w:r>
        <w:t>Regeringen eller den myndighet som regeringen bestämmer får meddela före</w:t>
      </w:r>
      <w:r>
        <w:softHyphen/>
        <w:t>skrifter om sådana skyddsåtgärder.</w:t>
      </w:r>
    </w:p>
    <w:p w14:paraId="7BF29FDF" w14:textId="77777777" w:rsidR="00D85371" w:rsidRDefault="00D85371" w:rsidP="00714025">
      <w:pPr>
        <w:pStyle w:val="Rubrik4utannumrering"/>
      </w:pPr>
      <w:r>
        <w:lastRenderedPageBreak/>
        <w:t>Skydd av uppgifter vid tillhandahållande av tjänster</w:t>
      </w:r>
    </w:p>
    <w:p w14:paraId="25EC2753" w14:textId="77777777" w:rsidR="00D85371" w:rsidRDefault="00D85371" w:rsidP="00714025">
      <w:pPr>
        <w:pStyle w:val="Brdtext"/>
      </w:pPr>
      <w:r>
        <w:rPr>
          <w:b/>
        </w:rPr>
        <w:t>6 §</w:t>
      </w:r>
      <w:r>
        <w:t>    Den som tillhandahåller en allmänt tillgänglig elektronisk kommuni</w:t>
      </w:r>
      <w:r>
        <w:softHyphen/>
        <w:t>kations</w:t>
      </w:r>
      <w:r>
        <w:softHyphen/>
        <w:t>tjänst ska vidta lämpliga tekniska och organisatoriska åtgärder för att säkerställa att uppgifter som behandlas i samband med tillhandahållan</w:t>
      </w:r>
      <w:r>
        <w:softHyphen/>
        <w:t xml:space="preserve">det av tjänsten skyddas. </w:t>
      </w:r>
    </w:p>
    <w:p w14:paraId="6FAD519F" w14:textId="77777777" w:rsidR="00D85371" w:rsidRDefault="00D85371" w:rsidP="00714025">
      <w:pPr>
        <w:pStyle w:val="Brdtextmedindrag"/>
      </w:pPr>
      <w:r>
        <w:t>Den som tillhandahåller ett allmänt elektroniskt kom</w:t>
      </w:r>
      <w:r>
        <w:softHyphen/>
        <w:t>munika</w:t>
      </w:r>
      <w:r>
        <w:softHyphen/>
        <w:t>tionsnät ska vidta de åtgärder som är nödvändiga för att upp</w:t>
      </w:r>
      <w:r>
        <w:softHyphen/>
        <w:t xml:space="preserve">rätthålla motsvarande skydd i nätet. </w:t>
      </w:r>
    </w:p>
    <w:p w14:paraId="672142FC" w14:textId="0CFE51AB" w:rsidR="00D85371" w:rsidRDefault="00D85371" w:rsidP="00714025">
      <w:pPr>
        <w:pStyle w:val="Brdtextmedindrag"/>
      </w:pPr>
      <w:r>
        <w:t>Åtgärderna ska vara ägnade att säkerställa en nivå på säkerheten som, med hänsyn till tillgänglig teknik och kostnaderna för att genom</w:t>
      </w:r>
      <w:r>
        <w:softHyphen/>
        <w:t>föra åt</w:t>
      </w:r>
      <w:r w:rsidR="004A00F5">
        <w:softHyphen/>
      </w:r>
      <w:r w:rsidR="009915E8">
        <w:t xml:space="preserve"> 4 </w:t>
      </w:r>
      <w:r>
        <w:t>gärderna, är anpassad till risken för integritets</w:t>
      </w:r>
      <w:r>
        <w:softHyphen/>
        <w:t>incidenter.</w:t>
      </w:r>
    </w:p>
    <w:p w14:paraId="0213B211" w14:textId="77777777" w:rsidR="00D85371" w:rsidDel="0032459F" w:rsidRDefault="00D85371" w:rsidP="00714025">
      <w:pPr>
        <w:pStyle w:val="Brdtextmedindrag"/>
      </w:pPr>
      <w:r>
        <w:t>Regeringen eller den myndighet som regeringen bestämmer får meddela ytterligare föreskrifter om sådana skyddsåtgärder.</w:t>
      </w:r>
    </w:p>
    <w:p w14:paraId="48A2D499" w14:textId="77777777" w:rsidR="00D85371" w:rsidRDefault="00D85371" w:rsidP="00714025">
      <w:pPr>
        <w:pStyle w:val="Brdtextmedindrag"/>
      </w:pPr>
    </w:p>
    <w:p w14:paraId="29C2C1AF" w14:textId="1AA7AAF3" w:rsidR="00D85371" w:rsidRPr="0032459F" w:rsidRDefault="00D85371" w:rsidP="00714025">
      <w:pPr>
        <w:pStyle w:val="Brdtext"/>
      </w:pPr>
      <w:r>
        <w:rPr>
          <w:b/>
        </w:rPr>
        <w:t>7 §</w:t>
      </w:r>
      <w:r>
        <w:t>    </w:t>
      </w:r>
      <w:r w:rsidRPr="0032459F">
        <w:t>Om det vid tillhandahållande av en allmänt tillgänglig elektronisk kommunikations</w:t>
      </w:r>
      <w:r>
        <w:softHyphen/>
      </w:r>
      <w:r w:rsidRPr="0032459F">
        <w:t xml:space="preserve">tjänst finns </w:t>
      </w:r>
      <w:r>
        <w:t xml:space="preserve">en </w:t>
      </w:r>
      <w:r w:rsidRPr="0032459F">
        <w:t>särskild risk för bristande skydd av be</w:t>
      </w:r>
      <w:r w:rsidR="00714F0B">
        <w:softHyphen/>
      </w:r>
      <w:r w:rsidRPr="0032459F">
        <w:t>hand</w:t>
      </w:r>
      <w:r>
        <w:softHyphen/>
      </w:r>
      <w:r w:rsidRPr="0032459F">
        <w:t xml:space="preserve">lade uppgifter, ska den som tillhandahåller tjänsten informera </w:t>
      </w:r>
      <w:r>
        <w:t xml:space="preserve">berörda </w:t>
      </w:r>
      <w:r w:rsidRPr="0032459F">
        <w:t>abonnente</w:t>
      </w:r>
      <w:r>
        <w:t>r</w:t>
      </w:r>
      <w:r w:rsidRPr="0032459F">
        <w:t xml:space="preserve"> om risken. Om den som tillhandahåller tjänsten inte</w:t>
      </w:r>
      <w:r w:rsidRPr="00F8585D">
        <w:t xml:space="preserve"> </w:t>
      </w:r>
      <w:r w:rsidRPr="0032459F">
        <w:t xml:space="preserve">enligt </w:t>
      </w:r>
      <w:r>
        <w:t>6 §</w:t>
      </w:r>
      <w:r w:rsidRPr="0032459F">
        <w:t xml:space="preserve"> är skyldig att </w:t>
      </w:r>
      <w:r>
        <w:t>vidta de åtgärder som avses där</w:t>
      </w:r>
      <w:r w:rsidRPr="0032459F">
        <w:t>, ska abonnente</w:t>
      </w:r>
      <w:r>
        <w:t>rna</w:t>
      </w:r>
      <w:r w:rsidRPr="0032459F">
        <w:t xml:space="preserve"> informeras om hur och till vilken ungefärlig kostnad </w:t>
      </w:r>
      <w:r>
        <w:t xml:space="preserve">som </w:t>
      </w:r>
      <w:r w:rsidRPr="0032459F">
        <w:t xml:space="preserve">risken kan </w:t>
      </w:r>
      <w:r>
        <w:t>elimineras</w:t>
      </w:r>
      <w:r w:rsidRPr="0032459F">
        <w:t>.</w:t>
      </w:r>
    </w:p>
    <w:p w14:paraId="2F8D27B9" w14:textId="77777777" w:rsidR="00D85371" w:rsidDel="007A49FB" w:rsidRDefault="00D85371" w:rsidP="00714025">
      <w:pPr>
        <w:pStyle w:val="Brdtext"/>
      </w:pPr>
    </w:p>
    <w:p w14:paraId="5539B32E" w14:textId="77777777" w:rsidR="00D85371" w:rsidRDefault="00D85371" w:rsidP="00714025">
      <w:pPr>
        <w:pStyle w:val="Brdtext"/>
      </w:pPr>
      <w:r>
        <w:rPr>
          <w:b/>
        </w:rPr>
        <w:t>8 §</w:t>
      </w:r>
      <w:r>
        <w:t>    Den som tillhandahåller en allmänt tillgänglig elektronisk kommuni</w:t>
      </w:r>
      <w:r>
        <w:softHyphen/>
        <w:t>kationstjänst ska utan onödigt dröjsmål underrätta tillsynsmyndigheten om integritetsincidenter. Om en incident kan antas inverka negativt på de abon</w:t>
      </w:r>
      <w:r>
        <w:softHyphen/>
        <w:t>nenter eller användare som de behandlade uppgifterna berör, eller om till</w:t>
      </w:r>
      <w:r>
        <w:softHyphen/>
        <w:t>syns</w:t>
      </w:r>
      <w:r>
        <w:softHyphen/>
        <w:t>myndigheten begär det, ska även dessa underrättas utan onödigt dröjs</w:t>
      </w:r>
      <w:r>
        <w:softHyphen/>
        <w:t>mål.</w:t>
      </w:r>
    </w:p>
    <w:p w14:paraId="219BD6C9" w14:textId="77777777" w:rsidR="00D85371" w:rsidRDefault="00D85371" w:rsidP="00714025">
      <w:pPr>
        <w:pStyle w:val="Brdtextmedindrag"/>
      </w:pPr>
    </w:p>
    <w:p w14:paraId="728BA626" w14:textId="77777777" w:rsidR="00D85371" w:rsidRPr="0032459F" w:rsidDel="005D2470" w:rsidRDefault="00D85371" w:rsidP="00714025">
      <w:pPr>
        <w:pStyle w:val="Brdtext"/>
      </w:pPr>
      <w:r>
        <w:rPr>
          <w:b/>
        </w:rPr>
        <w:t>9 §</w:t>
      </w:r>
      <w:r>
        <w:t>    Den som tillhandahåller en allmänt tillgänglig elektronisk kommuni</w:t>
      </w:r>
      <w:r>
        <w:softHyphen/>
        <w:t>ka</w:t>
      </w:r>
      <w:r>
        <w:softHyphen/>
        <w:t>tionstjänst ska löpande föra en förteckning över integritetsincidenter.</w:t>
      </w:r>
    </w:p>
    <w:p w14:paraId="7271E46E" w14:textId="45D2D633" w:rsidR="00D85371" w:rsidRPr="00A6293E" w:rsidRDefault="00D85371" w:rsidP="00714025">
      <w:pPr>
        <w:pStyle w:val="Rubrik3utannumrering"/>
      </w:pPr>
      <w:r>
        <w:t>9 kap. B</w:t>
      </w:r>
      <w:r w:rsidRPr="00A6293E">
        <w:t xml:space="preserve">ehandling av trafikuppgifter </w:t>
      </w:r>
      <w:r>
        <w:t>samt</w:t>
      </w:r>
      <w:r w:rsidRPr="00A6293E">
        <w:t xml:space="preserve"> integritetsskydd</w:t>
      </w:r>
    </w:p>
    <w:p w14:paraId="16554E11" w14:textId="77777777" w:rsidR="00D85371" w:rsidRPr="00A6293E" w:rsidRDefault="00D85371" w:rsidP="00714025">
      <w:pPr>
        <w:pStyle w:val="Rubrik4utannumrering"/>
        <w:spacing w:before="0"/>
      </w:pPr>
      <w:r w:rsidRPr="00A6293E">
        <w:t>Behandling av trafikuppgifter</w:t>
      </w:r>
    </w:p>
    <w:p w14:paraId="61A0B0A0" w14:textId="62953287" w:rsidR="00D85371" w:rsidRDefault="00D85371" w:rsidP="00714025">
      <w:pPr>
        <w:pStyle w:val="Brdtext"/>
      </w:pPr>
      <w:r>
        <w:rPr>
          <w:b/>
        </w:rPr>
        <w:t>1 §</w:t>
      </w:r>
      <w:r w:rsidRPr="00A6293E">
        <w:t xml:space="preserve">    Den som </w:t>
      </w:r>
      <w:r>
        <w:t xml:space="preserve">tillhandahåller ett allmänt </w:t>
      </w:r>
      <w:r w:rsidRPr="00290545">
        <w:t>elektroniskt</w:t>
      </w:r>
      <w:r>
        <w:t xml:space="preserve"> kommunikationsnät eller en allmänt tillgänglig elektronisk kommu</w:t>
      </w:r>
      <w:r>
        <w:softHyphen/>
        <w:t>nikationstjänst</w:t>
      </w:r>
      <w:r w:rsidRPr="00A6293E">
        <w:t xml:space="preserve"> ska utplåna eller av</w:t>
      </w:r>
      <w:r>
        <w:softHyphen/>
      </w:r>
      <w:r w:rsidRPr="00A6293E">
        <w:t xml:space="preserve">identifiera </w:t>
      </w:r>
      <w:r>
        <w:t xml:space="preserve">trafikuppgifter som har lagrats </w:t>
      </w:r>
      <w:r w:rsidRPr="00A6293E">
        <w:t>eller behandla</w:t>
      </w:r>
      <w:r>
        <w:t xml:space="preserve">ts </w:t>
      </w:r>
      <w:r w:rsidRPr="00A6293E">
        <w:t>på</w:t>
      </w:r>
      <w:r>
        <w:t xml:space="preserve"> något</w:t>
      </w:r>
      <w:r w:rsidRPr="00A6293E">
        <w:t xml:space="preserve"> </w:t>
      </w:r>
      <w:r>
        <w:t>an</w:t>
      </w:r>
      <w:r w:rsidRPr="00A6293E">
        <w:t xml:space="preserve">nat sätt när </w:t>
      </w:r>
      <w:r>
        <w:t>de</w:t>
      </w:r>
      <w:r w:rsidRPr="00A6293E">
        <w:t xml:space="preserve"> inte längre behövs för överför</w:t>
      </w:r>
      <w:r>
        <w:t xml:space="preserve">ing </w:t>
      </w:r>
      <w:r w:rsidRPr="00A6293E">
        <w:t>a</w:t>
      </w:r>
      <w:r>
        <w:t>v</w:t>
      </w:r>
      <w:r w:rsidRPr="00A6293E">
        <w:t xml:space="preserve"> ett elektroniskt med</w:t>
      </w:r>
      <w:r w:rsidR="00714F0B">
        <w:softHyphen/>
      </w:r>
      <w:r w:rsidRPr="00A6293E">
        <w:t xml:space="preserve">delande. </w:t>
      </w:r>
      <w:r>
        <w:t>Detta gäller under förutsättning att uppgifterna</w:t>
      </w:r>
      <w:r w:rsidRPr="00A6293E">
        <w:t xml:space="preserve"> avser </w:t>
      </w:r>
      <w:r w:rsidRPr="00EF345E">
        <w:t>användare</w:t>
      </w:r>
      <w:r w:rsidRPr="00A6293E">
        <w:t xml:space="preserve"> som är fysiska personer eller abonnenter</w:t>
      </w:r>
      <w:r>
        <w:t>.</w:t>
      </w:r>
    </w:p>
    <w:p w14:paraId="6CA4CAC8" w14:textId="53793B40" w:rsidR="00D85371" w:rsidRPr="00A62F85" w:rsidRDefault="00D85371" w:rsidP="00714025">
      <w:pPr>
        <w:pStyle w:val="Brdtextmedindrag"/>
      </w:pPr>
      <w:r>
        <w:t xml:space="preserve">Första stycket avser </w:t>
      </w:r>
      <w:r w:rsidRPr="00A6293E">
        <w:t>inte uppgifter</w:t>
      </w:r>
      <w:r>
        <w:t xml:space="preserve"> som</w:t>
      </w:r>
      <w:r w:rsidRPr="00A6293E">
        <w:t xml:space="preserve"> sparas för sådan behandling som anges i </w:t>
      </w:r>
      <w:r>
        <w:t>2</w:t>
      </w:r>
      <w:r w:rsidRPr="00E3011E">
        <w:t>, 1</w:t>
      </w:r>
      <w:r>
        <w:t>5</w:t>
      </w:r>
      <w:r w:rsidRPr="00E3011E">
        <w:t>, 1</w:t>
      </w:r>
      <w:r>
        <w:t>9</w:t>
      </w:r>
      <w:r w:rsidRPr="00E3011E">
        <w:t xml:space="preserve"> eller </w:t>
      </w:r>
      <w:r>
        <w:t>21 </w:t>
      </w:r>
      <w:r w:rsidRPr="00E3011E">
        <w:t>§</w:t>
      </w:r>
      <w:r>
        <w:t xml:space="preserve"> </w:t>
      </w:r>
      <w:r w:rsidRPr="00A62F85">
        <w:t>eller om uppgifterna behövs för en sådan be</w:t>
      </w:r>
      <w:r w:rsidR="00714F0B">
        <w:softHyphen/>
      </w:r>
      <w:r w:rsidRPr="00A62F85">
        <w:t>handling som är tillåten enligt Europaparlamentets och rådets förordning (EU) 2021/123</w:t>
      </w:r>
      <w:r>
        <w:t>2</w:t>
      </w:r>
      <w:r w:rsidRPr="00A62F85">
        <w:t xml:space="preserve"> av den 14 juli 2021 om ett tillfälligt undantag från vissa bestämmelser i direktiv 2002/58/EG vad gäller an</w:t>
      </w:r>
      <w:r>
        <w:softHyphen/>
      </w:r>
      <w:r w:rsidRPr="00A62F85">
        <w:t>vänd</w:t>
      </w:r>
      <w:r>
        <w:softHyphen/>
      </w:r>
      <w:r w:rsidRPr="00A62F85">
        <w:t>ning av teknik hos tillhandahållare av nummeroberoende inter</w:t>
      </w:r>
      <w:r>
        <w:softHyphen/>
      </w:r>
      <w:r w:rsidRPr="00A62F85">
        <w:t>personella kommunikations</w:t>
      </w:r>
      <w:r w:rsidR="00714F0B">
        <w:softHyphen/>
      </w:r>
      <w:r w:rsidRPr="00A62F85">
        <w:t>tjänster för behandling av personuppgifter och andra uppgifter i syfte att bekämpa sexuella övergrepp mot barn på nätet</w:t>
      </w:r>
      <w:r>
        <w:t>.</w:t>
      </w:r>
    </w:p>
    <w:p w14:paraId="090440A3" w14:textId="77777777" w:rsidR="00D85371" w:rsidRPr="00A6293E" w:rsidRDefault="00D85371" w:rsidP="00714025">
      <w:pPr>
        <w:pStyle w:val="Brdtextmedindrag"/>
        <w:ind w:firstLine="0"/>
      </w:pPr>
    </w:p>
    <w:p w14:paraId="033068F0" w14:textId="77777777" w:rsidR="00D85371" w:rsidRPr="002435E1" w:rsidRDefault="00D85371" w:rsidP="00714025">
      <w:pPr>
        <w:pStyle w:val="Brdtext"/>
      </w:pPr>
      <w:r w:rsidRPr="002435E1">
        <w:rPr>
          <w:b/>
        </w:rPr>
        <w:lastRenderedPageBreak/>
        <w:t>2 §</w:t>
      </w:r>
      <w:r w:rsidRPr="002435E1">
        <w:t>    Trafikuppgifter som krävs för abonnentfakturering och betalning av avgifter för samtrafik får behandlas till dess att fordran är betald eller pre</w:t>
      </w:r>
      <w:r w:rsidRPr="002435E1">
        <w:softHyphen/>
        <w:t>skription har inträtt och det inte längre lagligen går att göra invändningar mot faktureringen eller avgiften.</w:t>
      </w:r>
    </w:p>
    <w:p w14:paraId="733669BE" w14:textId="6CE2DB24" w:rsidR="00D85371" w:rsidRPr="002435E1" w:rsidRDefault="00D85371" w:rsidP="00714025">
      <w:pPr>
        <w:pStyle w:val="Brdtextmedindrag"/>
      </w:pPr>
      <w:r w:rsidRPr="002435E1">
        <w:t>Den som tillhanda</w:t>
      </w:r>
      <w:r w:rsidRPr="002435E1">
        <w:softHyphen/>
        <w:t>håller en allmänt tillgänglig elektronisk kommu</w:t>
      </w:r>
      <w:r w:rsidRPr="002435E1">
        <w:softHyphen/>
        <w:t>nika</w:t>
      </w:r>
      <w:r w:rsidR="00714F0B">
        <w:softHyphen/>
      </w:r>
      <w:r w:rsidRPr="002435E1">
        <w:t>tionstjänst får, efter samtycke av den som uppgifterna rör, behandla de trafikuppgifter som avses i 1 § för att marknadsföra elektroniska kommu</w:t>
      </w:r>
      <w:r w:rsidRPr="002435E1">
        <w:softHyphen/>
      </w:r>
      <w:r w:rsidRPr="002435E1">
        <w:softHyphen/>
        <w:t>ni</w:t>
      </w:r>
      <w:r w:rsidRPr="002435E1">
        <w:softHyphen/>
        <w:t>ka</w:t>
      </w:r>
      <w:r w:rsidRPr="002435E1">
        <w:softHyphen/>
      </w:r>
      <w:r w:rsidRPr="002435E1">
        <w:rPr>
          <w:spacing w:val="-2"/>
        </w:rPr>
        <w:t>tionstjänster eller för att tillhandahålla andra tjänster där uppgifterna behövs</w:t>
      </w:r>
      <w:r w:rsidRPr="002435E1">
        <w:t>. Behandling får ske endast i den utsträckning och under den tid som är nödvändig för marknadsföringen eller tjänsten. Ett samtycke får när som helst återkallas.</w:t>
      </w:r>
    </w:p>
    <w:p w14:paraId="0983A4D3" w14:textId="77777777" w:rsidR="00D85371" w:rsidRPr="002435E1" w:rsidRDefault="00D85371" w:rsidP="00714025">
      <w:pPr>
        <w:pStyle w:val="Brdtextmedindrag"/>
      </w:pPr>
      <w:r w:rsidRPr="002435E1">
        <w:t>Den som tillhandahåller en allmänt tillgänglig elektronisk kommunika</w:t>
      </w:r>
      <w:r w:rsidRPr="002435E1">
        <w:softHyphen/>
        <w:t xml:space="preserve">tionstjänst ska informera den som uppgiften rör om </w:t>
      </w:r>
    </w:p>
    <w:p w14:paraId="1A56F45E" w14:textId="77777777" w:rsidR="00D85371" w:rsidRPr="002435E1" w:rsidRDefault="00D85371" w:rsidP="00714025">
      <w:pPr>
        <w:pStyle w:val="Brdtextmedindrag"/>
      </w:pPr>
      <w:r w:rsidRPr="002435E1">
        <w:t>1. vilken typ av trafikupp</w:t>
      </w:r>
      <w:r w:rsidRPr="002435E1">
        <w:softHyphen/>
        <w:t>gifter som behandlas, och</w:t>
      </w:r>
    </w:p>
    <w:p w14:paraId="14E97917" w14:textId="28A7104D" w:rsidR="00D85371" w:rsidRPr="002435E1" w:rsidRDefault="00D85371" w:rsidP="00714025">
      <w:pPr>
        <w:pStyle w:val="Brdtextmedindrag"/>
      </w:pPr>
      <w:r w:rsidRPr="002435E1">
        <w:t>2. </w:t>
      </w:r>
      <w:r w:rsidRPr="00714F0B">
        <w:rPr>
          <w:spacing w:val="-2"/>
        </w:rPr>
        <w:t>hur länge uppgifterna behandlas för sådana ända</w:t>
      </w:r>
      <w:r w:rsidRPr="00714F0B">
        <w:rPr>
          <w:spacing w:val="-2"/>
        </w:rPr>
        <w:softHyphen/>
        <w:t>mål som anges i</w:t>
      </w:r>
      <w:r w:rsidR="00714F0B" w:rsidRPr="00714F0B">
        <w:rPr>
          <w:spacing w:val="-2"/>
        </w:rPr>
        <w:t xml:space="preserve"> </w:t>
      </w:r>
      <w:r w:rsidRPr="00714F0B">
        <w:rPr>
          <w:spacing w:val="-2"/>
        </w:rPr>
        <w:t>första</w:t>
      </w:r>
      <w:r w:rsidRPr="002435E1">
        <w:t xml:space="preserve"> och andra styckena. </w:t>
      </w:r>
    </w:p>
    <w:p w14:paraId="5BD73102" w14:textId="77777777" w:rsidR="00D85371" w:rsidRDefault="00D85371" w:rsidP="00714025">
      <w:pPr>
        <w:pStyle w:val="Brdtextmedindrag"/>
      </w:pPr>
      <w:r w:rsidRPr="002435E1">
        <w:t>I fråga om de ändamål som anges i andra stycket ska informationen enligt tredje stycket lämnas innan samtycke inhämtas.</w:t>
      </w:r>
      <w:r>
        <w:t xml:space="preserve"> </w:t>
      </w:r>
    </w:p>
    <w:p w14:paraId="698008C5" w14:textId="77777777" w:rsidR="00D85371" w:rsidRPr="00A6293E" w:rsidRDefault="00D85371" w:rsidP="00714025">
      <w:pPr>
        <w:pStyle w:val="Brdtextmedindrag"/>
      </w:pPr>
    </w:p>
    <w:p w14:paraId="6FDD4EBF" w14:textId="77777777" w:rsidR="00D85371" w:rsidRDefault="00D85371" w:rsidP="00714025">
      <w:pPr>
        <w:pStyle w:val="Brdtext"/>
      </w:pPr>
      <w:r>
        <w:rPr>
          <w:b/>
        </w:rPr>
        <w:t>3 §</w:t>
      </w:r>
      <w:r w:rsidRPr="00A6293E">
        <w:t xml:space="preserve">    Behandling av trafikuppgifter enligt </w:t>
      </w:r>
      <w:r>
        <w:t>1 och 2</w:t>
      </w:r>
      <w:r w:rsidRPr="00E3011E">
        <w:t> §§</w:t>
      </w:r>
      <w:r w:rsidRPr="00A6293E">
        <w:t xml:space="preserve"> får utföras endast av den som </w:t>
      </w:r>
      <w:r>
        <w:t xml:space="preserve">har </w:t>
      </w:r>
      <w:r w:rsidRPr="00A6293E">
        <w:t xml:space="preserve">fått i uppdrag av </w:t>
      </w:r>
      <w:r>
        <w:t>någon</w:t>
      </w:r>
      <w:r w:rsidRPr="00A6293E">
        <w:t xml:space="preserve"> som </w:t>
      </w:r>
      <w:r>
        <w:t>tillhandahåller ett allmänt elektro</w:t>
      </w:r>
      <w:r>
        <w:softHyphen/>
        <w:t>niskt kommunikationsnät eller en allmänt tillgänglig elektronisk kom</w:t>
      </w:r>
      <w:r>
        <w:softHyphen/>
        <w:t>mu</w:t>
      </w:r>
      <w:r>
        <w:softHyphen/>
        <w:t>ni</w:t>
      </w:r>
      <w:r>
        <w:softHyphen/>
        <w:t>ka</w:t>
      </w:r>
      <w:r>
        <w:softHyphen/>
        <w:t>tions</w:t>
      </w:r>
      <w:r>
        <w:softHyphen/>
        <w:t xml:space="preserve">tjänst </w:t>
      </w:r>
      <w:r w:rsidRPr="00A6293E">
        <w:t>att sköta fakturering, trafikstyrning, kundförfrågningar, mark</w:t>
      </w:r>
      <w:r>
        <w:softHyphen/>
      </w:r>
      <w:r w:rsidRPr="00A6293E">
        <w:t>nads</w:t>
      </w:r>
      <w:r>
        <w:softHyphen/>
      </w:r>
      <w:r w:rsidRPr="00A6293E">
        <w:t>föring av elektroniska kommu</w:t>
      </w:r>
      <w:r>
        <w:softHyphen/>
      </w:r>
      <w:r w:rsidRPr="00A6293E">
        <w:t>nika</w:t>
      </w:r>
      <w:r>
        <w:softHyphen/>
      </w:r>
      <w:r w:rsidRPr="00A6293E">
        <w:t>tions</w:t>
      </w:r>
      <w:r>
        <w:softHyphen/>
      </w:r>
      <w:r w:rsidRPr="00A6293E">
        <w:t>tjänster eller tillhanda</w:t>
      </w:r>
      <w:r>
        <w:softHyphen/>
      </w:r>
      <w:r w:rsidRPr="00A6293E">
        <w:t>håll</w:t>
      </w:r>
      <w:r>
        <w:softHyphen/>
      </w:r>
      <w:r w:rsidRPr="00A6293E">
        <w:t xml:space="preserve">ande av andra tjänster där uppgifterna behövs. </w:t>
      </w:r>
    </w:p>
    <w:p w14:paraId="1822E5C8" w14:textId="2C29135F" w:rsidR="00D85371" w:rsidRPr="00A6293E" w:rsidRDefault="00D85371" w:rsidP="00714025">
      <w:pPr>
        <w:pStyle w:val="Brdtextmedindrag"/>
      </w:pPr>
      <w:r w:rsidRPr="00A6293E">
        <w:t>Behandlingen ska begränsas till vad som är nödvändigt för verksam</w:t>
      </w:r>
      <w:r w:rsidR="00714F0B">
        <w:softHyphen/>
      </w:r>
      <w:r w:rsidRPr="00A6293E">
        <w:t>heten.</w:t>
      </w:r>
    </w:p>
    <w:p w14:paraId="0DD5EED2" w14:textId="77777777" w:rsidR="00D85371" w:rsidRPr="00A6293E" w:rsidRDefault="00D85371" w:rsidP="00714025">
      <w:pPr>
        <w:pStyle w:val="Brdtextmedindrag"/>
        <w:ind w:firstLine="0"/>
      </w:pPr>
    </w:p>
    <w:p w14:paraId="63379480" w14:textId="77777777" w:rsidR="00D85371" w:rsidRPr="00A6293E" w:rsidRDefault="00D85371" w:rsidP="00714025">
      <w:pPr>
        <w:pStyle w:val="Brdtext"/>
      </w:pPr>
      <w:r>
        <w:rPr>
          <w:b/>
        </w:rPr>
        <w:t>4 §</w:t>
      </w:r>
      <w:r w:rsidRPr="00A6293E">
        <w:t>    </w:t>
      </w:r>
      <w:r>
        <w:t>De begränsningar för behandling av trafikuppgifter som följer av</w:t>
      </w:r>
      <w:r w:rsidRPr="00A6293E">
        <w:t xml:space="preserve"> </w:t>
      </w:r>
      <w:r>
        <w:t>1–3 </w:t>
      </w:r>
      <w:r w:rsidRPr="00E3011E">
        <w:t>§§</w:t>
      </w:r>
      <w:r w:rsidRPr="00A6293E">
        <w:t xml:space="preserve"> gäller inte</w:t>
      </w:r>
    </w:p>
    <w:p w14:paraId="6648E4C3" w14:textId="77777777" w:rsidR="00D85371" w:rsidRDefault="00D85371" w:rsidP="00714025">
      <w:pPr>
        <w:pStyle w:val="Brdtextmedindrag"/>
      </w:pPr>
      <w:r w:rsidRPr="00A6293E">
        <w:t xml:space="preserve">1. när en </w:t>
      </w:r>
      <w:r>
        <w:t>förvaltnings</w:t>
      </w:r>
      <w:r w:rsidRPr="00A6293E">
        <w:t>myndighet eller en domstol behöver tillgång till sådana upp</w:t>
      </w:r>
      <w:r w:rsidRPr="00A6293E">
        <w:softHyphen/>
        <w:t xml:space="preserve">gifter som avses i </w:t>
      </w:r>
      <w:r>
        <w:t>1 §</w:t>
      </w:r>
      <w:r w:rsidRPr="00A6293E">
        <w:t xml:space="preserve"> för att lösa tvister,</w:t>
      </w:r>
    </w:p>
    <w:p w14:paraId="157D0D1F" w14:textId="77777777" w:rsidR="00D85371" w:rsidRPr="00A6293E" w:rsidRDefault="00D85371" w:rsidP="00714025">
      <w:pPr>
        <w:pStyle w:val="Brdtextmedindrag"/>
      </w:pPr>
      <w:r>
        <w:t>2. för elektroniska meddelanden som omfattas av ett föreläggande enligt 27 kap. 16 § rättegångsbalken att bevara en viss lagrad uppgift,</w:t>
      </w:r>
    </w:p>
    <w:p w14:paraId="796D1089" w14:textId="77777777" w:rsidR="00D85371" w:rsidRPr="00A6293E" w:rsidRDefault="00D85371" w:rsidP="00714025">
      <w:pPr>
        <w:pStyle w:val="Brdtextmedindrag"/>
      </w:pPr>
      <w:r>
        <w:t>3</w:t>
      </w:r>
      <w:r w:rsidRPr="00A6293E">
        <w:t>. för elektroniska meddelanden som omfattas av beslut om hemlig av</w:t>
      </w:r>
      <w:r w:rsidRPr="00A6293E">
        <w:softHyphen/>
        <w:t>lyssning av elektronisk kommunikation eller hemlig övervakning av elek</w:t>
      </w:r>
      <w:r w:rsidRPr="00A6293E">
        <w:softHyphen/>
        <w:t>tronisk kommunikation, tekniskt bistånd med sådan avlyssning eller över</w:t>
      </w:r>
      <w:r w:rsidRPr="00A6293E">
        <w:softHyphen/>
        <w:t>vakning, inhämtning av uppgifter enligt lagen (2012:278) om inhämtning av uppgifter om elektronisk kommunikation i de brottsbekämpande myn</w:t>
      </w:r>
      <w:r w:rsidRPr="00A6293E">
        <w:softHyphen/>
        <w:t>digheternas underrättelseverksamhet, eller</w:t>
      </w:r>
    </w:p>
    <w:p w14:paraId="68205366" w14:textId="77777777" w:rsidR="00D85371" w:rsidRDefault="00D85371" w:rsidP="00714025">
      <w:pPr>
        <w:pStyle w:val="Brdtextmedindrag"/>
      </w:pPr>
      <w:r>
        <w:t>4</w:t>
      </w:r>
      <w:r w:rsidRPr="00A6293E">
        <w:t xml:space="preserve">. i den utsträckning uppgifter som avses i </w:t>
      </w:r>
      <w:r>
        <w:t>1</w:t>
      </w:r>
      <w:r w:rsidRPr="00E3011E">
        <w:t> §</w:t>
      </w:r>
      <w:r w:rsidRPr="00A6293E">
        <w:t xml:space="preserve"> är nödvändiga för att för</w:t>
      </w:r>
      <w:r w:rsidRPr="00A6293E">
        <w:softHyphen/>
        <w:t xml:space="preserve">hindra </w:t>
      </w:r>
      <w:r>
        <w:t>eller</w:t>
      </w:r>
      <w:r w:rsidRPr="00A6293E">
        <w:t xml:space="preserve"> avslöja obehörig användning av ett elektroniskt kommunika</w:t>
      </w:r>
      <w:r w:rsidRPr="00A6293E">
        <w:softHyphen/>
        <w:t>tionsnät eller en elektronisk kommunikationstjänst.</w:t>
      </w:r>
    </w:p>
    <w:p w14:paraId="3B2C652B" w14:textId="77777777" w:rsidR="00D85371" w:rsidRDefault="00D85371" w:rsidP="00714025">
      <w:pPr>
        <w:pStyle w:val="Brdtextmedindrag"/>
        <w:rPr>
          <w:sz w:val="18"/>
          <w:szCs w:val="18"/>
        </w:rPr>
      </w:pPr>
    </w:p>
    <w:p w14:paraId="3131F8CA" w14:textId="43D216DD" w:rsidR="00D85371" w:rsidRDefault="00D85371" w:rsidP="00714025">
      <w:pPr>
        <w:pStyle w:val="Brdtext"/>
      </w:pPr>
      <w:r>
        <w:rPr>
          <w:b/>
        </w:rPr>
        <w:t>5 §</w:t>
      </w:r>
      <w:r w:rsidRPr="00A6293E">
        <w:t>    Regeringen eller den myndighet som regeringen bestämmer får med</w:t>
      </w:r>
      <w:r w:rsidR="00714F0B">
        <w:softHyphen/>
      </w:r>
      <w:r w:rsidRPr="00A6293E">
        <w:t xml:space="preserve">dela föreskrifter om vilka uppgifter som får behandlas enligt </w:t>
      </w:r>
      <w:r>
        <w:t xml:space="preserve">2 § </w:t>
      </w:r>
      <w:r w:rsidRPr="00A6293E">
        <w:t>första och andra stycke</w:t>
      </w:r>
      <w:r>
        <w:t>na.</w:t>
      </w:r>
    </w:p>
    <w:p w14:paraId="652232E0" w14:textId="77777777" w:rsidR="00D85371" w:rsidRPr="002624ED" w:rsidRDefault="00D85371" w:rsidP="00714025">
      <w:pPr>
        <w:pStyle w:val="Brdtextmedindrag"/>
      </w:pPr>
    </w:p>
    <w:p w14:paraId="6C069EE1" w14:textId="77777777" w:rsidR="00D85371" w:rsidRDefault="00D85371" w:rsidP="00714025">
      <w:pPr>
        <w:pStyle w:val="Brdtext"/>
      </w:pPr>
      <w:r>
        <w:rPr>
          <w:b/>
        </w:rPr>
        <w:t>6 §</w:t>
      </w:r>
      <w:r w:rsidRPr="00A6293E">
        <w:t>    Regeringen eller den myndighet som regeringen bestämmer får i frå</w:t>
      </w:r>
      <w:r>
        <w:softHyphen/>
      </w:r>
      <w:r w:rsidRPr="00A6293E">
        <w:t xml:space="preserve">ga om behandling av uppgifter för elektronisk kommunikation meddela </w:t>
      </w:r>
      <w:r w:rsidRPr="00A6293E">
        <w:lastRenderedPageBreak/>
        <w:t xml:space="preserve">föreskrifter om de krav som ska ställas på </w:t>
      </w:r>
      <w:r>
        <w:t>en talkommunikationstjänst</w:t>
      </w:r>
      <w:r w:rsidRPr="00A6293E">
        <w:t xml:space="preserve"> som medger </w:t>
      </w:r>
    </w:p>
    <w:p w14:paraId="5509FFF8" w14:textId="77777777" w:rsidR="00D85371" w:rsidRDefault="00D85371" w:rsidP="00714025">
      <w:pPr>
        <w:pStyle w:val="Brdtextmedindrag"/>
      </w:pPr>
      <w:r>
        <w:t>1. </w:t>
      </w:r>
      <w:r w:rsidRPr="00A6293E">
        <w:t>identifiering av det anropande eller uppkopplade tele</w:t>
      </w:r>
      <w:r>
        <w:softHyphen/>
      </w:r>
      <w:r w:rsidRPr="00A6293E">
        <w:t>fonnumret</w:t>
      </w:r>
      <w:r>
        <w:t>,</w:t>
      </w:r>
      <w:r w:rsidRPr="00A6293E">
        <w:t xml:space="preserve"> eller</w:t>
      </w:r>
    </w:p>
    <w:p w14:paraId="7BADAC06" w14:textId="77777777" w:rsidR="00D85371" w:rsidRPr="00A6293E" w:rsidRDefault="00D85371" w:rsidP="00714025">
      <w:pPr>
        <w:pStyle w:val="Brdtextmedindrag"/>
      </w:pPr>
      <w:r>
        <w:t>2. </w:t>
      </w:r>
      <w:r w:rsidRPr="00A6293E">
        <w:t>vidarekoppling.</w:t>
      </w:r>
    </w:p>
    <w:p w14:paraId="50AD67B4" w14:textId="77777777" w:rsidR="00D85371" w:rsidRPr="00A6293E" w:rsidRDefault="00D85371" w:rsidP="00714025">
      <w:pPr>
        <w:pStyle w:val="Rubrik4utannumrering"/>
      </w:pPr>
      <w:r w:rsidRPr="00A6293E">
        <w:t>Lokaliseringsuppgifter som inte är trafikuppgifter</w:t>
      </w:r>
    </w:p>
    <w:p w14:paraId="2770323E" w14:textId="77777777" w:rsidR="00D85371" w:rsidRPr="00A6293E" w:rsidRDefault="00D85371" w:rsidP="00714025">
      <w:pPr>
        <w:pStyle w:val="Brdtext"/>
        <w:rPr>
          <w:spacing w:val="-2"/>
        </w:rPr>
      </w:pPr>
      <w:r>
        <w:rPr>
          <w:b/>
        </w:rPr>
        <w:t>7 §</w:t>
      </w:r>
      <w:r w:rsidRPr="00A6293E">
        <w:t xml:space="preserve">    Lokaliseringsuppgifter som inte är trafikuppgifter och som rör </w:t>
      </w:r>
      <w:r w:rsidRPr="000A57EA">
        <w:t>an</w:t>
      </w:r>
      <w:r w:rsidRPr="000A57EA">
        <w:softHyphen/>
      </w:r>
      <w:r w:rsidRPr="000A57EA">
        <w:rPr>
          <w:spacing w:val="-2"/>
        </w:rPr>
        <w:t>vändare</w:t>
      </w:r>
      <w:r w:rsidRPr="00A6293E">
        <w:rPr>
          <w:spacing w:val="-2"/>
        </w:rPr>
        <w:t xml:space="preserve"> som är fysiska personer eller abonnenter får behandlas endast sedan</w:t>
      </w:r>
      <w:r w:rsidRPr="00A6293E">
        <w:t xml:space="preserve"> de har avidentifierats eller användaren eller abonnenten </w:t>
      </w:r>
      <w:r>
        <w:t xml:space="preserve">har </w:t>
      </w:r>
      <w:r w:rsidRPr="00A6293E">
        <w:t>gett sitt sam</w:t>
      </w:r>
      <w:r>
        <w:softHyphen/>
      </w:r>
      <w:r w:rsidRPr="00A6293E">
        <w:t xml:space="preserve">tycke </w:t>
      </w:r>
      <w:r w:rsidRPr="00A6293E">
        <w:rPr>
          <w:spacing w:val="-2"/>
        </w:rPr>
        <w:t>till behandlingen. Behandlingen får ske endast i den utsträckning och under</w:t>
      </w:r>
      <w:r w:rsidRPr="00A6293E">
        <w:t xml:space="preserve"> </w:t>
      </w:r>
      <w:r w:rsidRPr="00A6293E">
        <w:rPr>
          <w:spacing w:val="-2"/>
        </w:rPr>
        <w:t>den tid som krävs för tillhandahållandet av en tjänst där uppgifterna behövs.</w:t>
      </w:r>
    </w:p>
    <w:p w14:paraId="164443CD" w14:textId="77777777" w:rsidR="00D85371" w:rsidRPr="00A6293E" w:rsidRDefault="00D85371" w:rsidP="00714025">
      <w:pPr>
        <w:pStyle w:val="Brdtextmedindrag"/>
        <w:rPr>
          <w:spacing w:val="-2"/>
        </w:rPr>
      </w:pPr>
      <w:r w:rsidRPr="00A6293E">
        <w:rPr>
          <w:spacing w:val="-2"/>
        </w:rPr>
        <w:t>Innan samtycke lämnas ska den som tillhandahåller tjänsten informera om</w:t>
      </w:r>
    </w:p>
    <w:p w14:paraId="53E9C9B1" w14:textId="77777777" w:rsidR="00D85371" w:rsidRPr="00A6293E" w:rsidRDefault="00D85371" w:rsidP="00714025">
      <w:pPr>
        <w:pStyle w:val="Brdtextmedindrag"/>
      </w:pPr>
      <w:r w:rsidRPr="00A6293E">
        <w:t>1. vilken typ av uppgifter som kommer att behandlas,</w:t>
      </w:r>
    </w:p>
    <w:p w14:paraId="4AEB6A4F" w14:textId="77777777" w:rsidR="00D85371" w:rsidRPr="00A6293E" w:rsidRDefault="00D85371" w:rsidP="00714025">
      <w:pPr>
        <w:pStyle w:val="Brdtextmedindrag"/>
      </w:pPr>
      <w:r w:rsidRPr="00A6293E">
        <w:t>2. behandlingens syfte och varaktighet, och</w:t>
      </w:r>
    </w:p>
    <w:p w14:paraId="445A3ED4" w14:textId="77777777" w:rsidR="00D85371" w:rsidRPr="00A6293E" w:rsidRDefault="00D85371" w:rsidP="00714025">
      <w:pPr>
        <w:pStyle w:val="Brdtextmedindrag"/>
      </w:pPr>
      <w:r w:rsidRPr="00A6293E">
        <w:t>3. huruvida uppgifterna kommer att vidarebefordras.</w:t>
      </w:r>
    </w:p>
    <w:p w14:paraId="55291498" w14:textId="77777777" w:rsidR="00D85371" w:rsidRDefault="00D85371" w:rsidP="00714025">
      <w:pPr>
        <w:pStyle w:val="Brdtextmedindrag"/>
      </w:pPr>
      <w:r>
        <w:t>Ett samtycke</w:t>
      </w:r>
      <w:r w:rsidRPr="00A6293E">
        <w:t xml:space="preserve"> </w:t>
      </w:r>
      <w:r>
        <w:t>får</w:t>
      </w:r>
      <w:r w:rsidRPr="00A6293E">
        <w:t xml:space="preserve"> när som helst återkalla</w:t>
      </w:r>
      <w:r>
        <w:t>s</w:t>
      </w:r>
      <w:r w:rsidRPr="00A6293E">
        <w:t>.</w:t>
      </w:r>
    </w:p>
    <w:p w14:paraId="2407F34C" w14:textId="77777777" w:rsidR="00D85371" w:rsidRPr="00A6293E" w:rsidRDefault="00D85371" w:rsidP="00714025">
      <w:pPr>
        <w:pStyle w:val="Brdtextmedindrag"/>
      </w:pPr>
    </w:p>
    <w:p w14:paraId="600D698C" w14:textId="77777777" w:rsidR="00D85371" w:rsidRPr="00A6293E" w:rsidRDefault="00D85371" w:rsidP="00714025">
      <w:pPr>
        <w:pStyle w:val="Brdtextmedindrag"/>
        <w:ind w:firstLine="0"/>
      </w:pPr>
      <w:r w:rsidRPr="00ED38B5">
        <w:rPr>
          <w:b/>
        </w:rPr>
        <w:t>8 §</w:t>
      </w:r>
      <w:r w:rsidRPr="00ED38B5">
        <w:t xml:space="preserve">    En användare eller en abonnent ska, trots att samtycke har lämnats, på ett </w:t>
      </w:r>
      <w:r w:rsidRPr="00ED38B5">
        <w:rPr>
          <w:spacing w:val="-2"/>
        </w:rPr>
        <w:t>enkelt och kostnadsfritt sätt i enskilda fall kunna motsätta sig sådan behandling av</w:t>
      </w:r>
      <w:r w:rsidRPr="00ED38B5">
        <w:t xml:space="preserve"> uppgifter som avses i 7 § och som sker vid uppkoppling eller över</w:t>
      </w:r>
      <w:r w:rsidRPr="00ED38B5">
        <w:softHyphen/>
        <w:t>föring av ett elektroniskt med</w:t>
      </w:r>
      <w:r w:rsidRPr="00ED38B5">
        <w:softHyphen/>
        <w:t>delande.</w:t>
      </w:r>
    </w:p>
    <w:p w14:paraId="7D970FE0" w14:textId="77777777" w:rsidR="00D85371" w:rsidRPr="00A6293E" w:rsidRDefault="00D85371" w:rsidP="00714025">
      <w:pPr>
        <w:pStyle w:val="Brdtextmedindrag"/>
        <w:ind w:firstLine="0"/>
      </w:pPr>
    </w:p>
    <w:p w14:paraId="2748F36C" w14:textId="77777777" w:rsidR="00D85371" w:rsidRPr="00A6293E" w:rsidRDefault="00D85371" w:rsidP="00714025">
      <w:pPr>
        <w:pStyle w:val="Brdtext"/>
      </w:pPr>
      <w:r>
        <w:rPr>
          <w:b/>
        </w:rPr>
        <w:t>9 §</w:t>
      </w:r>
      <w:r w:rsidRPr="00A6293E">
        <w:t xml:space="preserve">    Endast den som handlar på uppdrag av </w:t>
      </w:r>
      <w:r>
        <w:t>någon</w:t>
      </w:r>
      <w:r w:rsidRPr="00A6293E">
        <w:t xml:space="preserve"> som tillhandahåller ett </w:t>
      </w:r>
      <w:r w:rsidRPr="00A6293E">
        <w:rPr>
          <w:spacing w:val="-2"/>
        </w:rPr>
        <w:t>allmänt elektroniskt kommunikationsnät eller en allmänt tillgänglig elektro</w:t>
      </w:r>
      <w:r w:rsidRPr="00A6293E">
        <w:rPr>
          <w:spacing w:val="-2"/>
        </w:rPr>
        <w:softHyphen/>
      </w:r>
      <w:r w:rsidRPr="00A6293E">
        <w:t xml:space="preserve">nisk kommunikationstjänst, eller av </w:t>
      </w:r>
      <w:r>
        <w:t>någon</w:t>
      </w:r>
      <w:r w:rsidRPr="00A6293E">
        <w:t xml:space="preserve"> som tillhandahåller den tjänst där uppgifterna behövs, får behandla uppgifter i enlighet med </w:t>
      </w:r>
      <w:r>
        <w:t>7</w:t>
      </w:r>
      <w:r w:rsidRPr="00E3011E">
        <w:t> §</w:t>
      </w:r>
      <w:r w:rsidRPr="00A6293E">
        <w:t>.</w:t>
      </w:r>
    </w:p>
    <w:p w14:paraId="34AF3134" w14:textId="77777777" w:rsidR="00D85371" w:rsidRPr="00A6293E" w:rsidRDefault="00D85371" w:rsidP="00714025">
      <w:pPr>
        <w:pStyle w:val="Brdtextmedindrag"/>
        <w:ind w:firstLine="0"/>
      </w:pPr>
    </w:p>
    <w:p w14:paraId="3FFF6FDB" w14:textId="6ABACA7D" w:rsidR="00D85371" w:rsidRDefault="00D85371" w:rsidP="00714025">
      <w:pPr>
        <w:pStyle w:val="Brdtext"/>
      </w:pPr>
      <w:r>
        <w:rPr>
          <w:b/>
        </w:rPr>
        <w:t>10 §</w:t>
      </w:r>
      <w:r w:rsidRPr="00A6293E">
        <w:t xml:space="preserve">    Lokaliseringsuppgifter som omfattas av </w:t>
      </w:r>
      <w:r>
        <w:t xml:space="preserve">ett </w:t>
      </w:r>
      <w:r w:rsidRPr="00A6293E">
        <w:t>beslut om inhämtning av uppgifter enligt 27</w:t>
      </w:r>
      <w:r>
        <w:t> kap.</w:t>
      </w:r>
      <w:r w:rsidRPr="00A6293E">
        <w:t xml:space="preserve"> rättegångsbalken eller lagen (2012:278) om in</w:t>
      </w:r>
      <w:r w:rsidRPr="00A6293E">
        <w:softHyphen/>
        <w:t>hämtning av uppgifter om elektronisk kommunikation i de brottsbekäm</w:t>
      </w:r>
      <w:r w:rsidRPr="00A6293E">
        <w:softHyphen/>
        <w:t xml:space="preserve">pande myndigheternas underrättelseverksamhet får behandlas </w:t>
      </w:r>
      <w:r>
        <w:t>trots</w:t>
      </w:r>
      <w:r w:rsidRPr="00A6293E">
        <w:t xml:space="preserve"> </w:t>
      </w:r>
      <w:r>
        <w:t>7</w:t>
      </w:r>
      <w:r>
        <w:softHyphen/>
      </w:r>
      <w:r w:rsidR="00714F0B">
        <w:t>–</w:t>
      </w:r>
      <w:r w:rsidRPr="00E3011E">
        <w:t>9 §§</w:t>
      </w:r>
      <w:r w:rsidRPr="00A6293E">
        <w:t>.</w:t>
      </w:r>
    </w:p>
    <w:p w14:paraId="457307D7" w14:textId="77777777" w:rsidR="00D85371" w:rsidRPr="00A6293E" w:rsidRDefault="00D85371" w:rsidP="00714025">
      <w:pPr>
        <w:pStyle w:val="Rubrik4utannumrering"/>
      </w:pPr>
      <w:r w:rsidRPr="00A6293E">
        <w:t>Meddelanden som är av vikt för allmänheten</w:t>
      </w:r>
    </w:p>
    <w:p w14:paraId="6900906E" w14:textId="77777777" w:rsidR="00D85371" w:rsidRPr="00A6293E" w:rsidRDefault="00D85371" w:rsidP="00714025">
      <w:pPr>
        <w:pStyle w:val="Brdtext"/>
        <w:rPr>
          <w:spacing w:val="-4"/>
        </w:rPr>
      </w:pPr>
      <w:r>
        <w:rPr>
          <w:b/>
        </w:rPr>
        <w:t>11 §</w:t>
      </w:r>
      <w:r w:rsidRPr="00A6293E">
        <w:t xml:space="preserve">    Den som enligt </w:t>
      </w:r>
      <w:r w:rsidRPr="00E3011E">
        <w:t>7 kap.</w:t>
      </w:r>
      <w:r>
        <w:t> </w:t>
      </w:r>
      <w:r w:rsidRPr="00E3011E">
        <w:t>3</w:t>
      </w:r>
      <w:r>
        <w:t>6</w:t>
      </w:r>
      <w:r w:rsidRPr="00E3011E">
        <w:t> §</w:t>
      </w:r>
      <w:r w:rsidRPr="00A6293E">
        <w:t xml:space="preserve"> </w:t>
      </w:r>
      <w:r>
        <w:t>ska</w:t>
      </w:r>
      <w:r w:rsidRPr="00A6293E">
        <w:t xml:space="preserve"> medverka till att förmedla </w:t>
      </w:r>
      <w:r w:rsidRPr="00A6293E">
        <w:rPr>
          <w:spacing w:val="-2"/>
        </w:rPr>
        <w:t>med</w:t>
      </w:r>
      <w:r>
        <w:rPr>
          <w:spacing w:val="-2"/>
        </w:rPr>
        <w:softHyphen/>
      </w:r>
      <w:r w:rsidRPr="00A6293E">
        <w:rPr>
          <w:spacing w:val="-2"/>
        </w:rPr>
        <w:t>delan</w:t>
      </w:r>
      <w:r>
        <w:rPr>
          <w:spacing w:val="-2"/>
        </w:rPr>
        <w:softHyphen/>
      </w:r>
      <w:r w:rsidRPr="00A6293E">
        <w:rPr>
          <w:spacing w:val="-2"/>
        </w:rPr>
        <w:t>den som är av vikt för allmänheten får för detta ändamål behand</w:t>
      </w:r>
      <w:r w:rsidRPr="00A6293E">
        <w:rPr>
          <w:spacing w:val="-2"/>
        </w:rPr>
        <w:softHyphen/>
        <w:t>la</w:t>
      </w:r>
      <w:r w:rsidRPr="00A6293E">
        <w:t xml:space="preserve"> </w:t>
      </w:r>
      <w:r w:rsidRPr="00A6293E">
        <w:rPr>
          <w:spacing w:val="-4"/>
        </w:rPr>
        <w:t>trafik</w:t>
      </w:r>
      <w:r>
        <w:rPr>
          <w:spacing w:val="-4"/>
        </w:rPr>
        <w:softHyphen/>
      </w:r>
      <w:r w:rsidRPr="00A6293E">
        <w:rPr>
          <w:spacing w:val="-4"/>
        </w:rPr>
        <w:t>uppgifter, lokaliseringsuppgifter som inte är trafikuppgifter och uppgifter</w:t>
      </w:r>
      <w:r w:rsidRPr="00A6293E">
        <w:t xml:space="preserve"> om abonnemang. Uppgifterna får behandlas endast i den ut</w:t>
      </w:r>
      <w:r w:rsidRPr="00A6293E">
        <w:softHyphen/>
        <w:t xml:space="preserve">sträckning och </w:t>
      </w:r>
      <w:r w:rsidRPr="00A6293E">
        <w:rPr>
          <w:spacing w:val="-4"/>
        </w:rPr>
        <w:t>un</w:t>
      </w:r>
      <w:r>
        <w:rPr>
          <w:spacing w:val="-4"/>
        </w:rPr>
        <w:softHyphen/>
      </w:r>
      <w:r w:rsidRPr="00A6293E">
        <w:rPr>
          <w:spacing w:val="-4"/>
        </w:rPr>
        <w:t>der den tid som är nödvändig för ändamålet. De ska där</w:t>
      </w:r>
      <w:r w:rsidRPr="00A6293E">
        <w:rPr>
          <w:spacing w:val="-4"/>
        </w:rPr>
        <w:softHyphen/>
        <w:t>efter genast utplånas.</w:t>
      </w:r>
    </w:p>
    <w:p w14:paraId="55B1B72F" w14:textId="08EBD5DB" w:rsidR="00D85371" w:rsidRPr="00A6293E" w:rsidRDefault="00D85371" w:rsidP="00714025">
      <w:pPr>
        <w:pStyle w:val="Brdtextmedindrag"/>
      </w:pPr>
      <w:r w:rsidRPr="00A6293E">
        <w:t xml:space="preserve">Bestämmelserna i </w:t>
      </w:r>
      <w:r>
        <w:t>1</w:t>
      </w:r>
      <w:r w:rsidRPr="00857A74">
        <w:t>–</w:t>
      </w:r>
      <w:r>
        <w:t>3 och 7</w:t>
      </w:r>
      <w:r w:rsidRPr="00857A74">
        <w:t>–</w:t>
      </w:r>
      <w:r>
        <w:t>9 </w:t>
      </w:r>
      <w:r w:rsidRPr="00857A74">
        <w:t>§§</w:t>
      </w:r>
      <w:r w:rsidRPr="00A6293E">
        <w:t xml:space="preserve"> gäller inte för </w:t>
      </w:r>
      <w:r>
        <w:t xml:space="preserve">sådan </w:t>
      </w:r>
      <w:r w:rsidRPr="00A6293E">
        <w:t>behandling.</w:t>
      </w:r>
    </w:p>
    <w:p w14:paraId="1DCD5D25" w14:textId="77777777" w:rsidR="00D85371" w:rsidRPr="00A6293E" w:rsidRDefault="00D85371" w:rsidP="00714025">
      <w:pPr>
        <w:pStyle w:val="Brdtextmedindrag"/>
      </w:pPr>
      <w:r w:rsidRPr="00A6293E">
        <w:t>Regeringen eller den myndighet som regeringen bestämmer får meddela föreskrifter om hur l</w:t>
      </w:r>
      <w:r>
        <w:t>änge</w:t>
      </w:r>
      <w:r w:rsidRPr="00A6293E">
        <w:t xml:space="preserve"> uppgifterna får behandlas innan de enligt första stycket ska utplånas.</w:t>
      </w:r>
    </w:p>
    <w:p w14:paraId="6A7B0A76" w14:textId="77777777" w:rsidR="00D85371" w:rsidRPr="00A6293E" w:rsidRDefault="00D85371" w:rsidP="00714025">
      <w:pPr>
        <w:pStyle w:val="Rubrik4utannumrering"/>
      </w:pPr>
      <w:r w:rsidRPr="00A6293E">
        <w:t xml:space="preserve">Ospecificerade </w:t>
      </w:r>
      <w:r>
        <w:t>fakturor</w:t>
      </w:r>
    </w:p>
    <w:p w14:paraId="0D4D4FA6" w14:textId="77777777" w:rsidR="00D85371" w:rsidRPr="00A6293E" w:rsidRDefault="00D85371" w:rsidP="00714025">
      <w:pPr>
        <w:pStyle w:val="Brdtext"/>
      </w:pPr>
      <w:r>
        <w:rPr>
          <w:b/>
        </w:rPr>
        <w:t>12 §</w:t>
      </w:r>
      <w:r w:rsidRPr="00A6293E">
        <w:t>    Den som tillhandahåller en allmänt tillgänglig elektronisk kommu</w:t>
      </w:r>
      <w:r w:rsidRPr="00A6293E">
        <w:softHyphen/>
        <w:t xml:space="preserve">nikationstjänst </w:t>
      </w:r>
      <w:r>
        <w:t>ska</w:t>
      </w:r>
      <w:r w:rsidRPr="00A6293E">
        <w:t xml:space="preserve"> tillhandahålla </w:t>
      </w:r>
      <w:r w:rsidRPr="00415527">
        <w:t xml:space="preserve">ospecificerade fakturor till </w:t>
      </w:r>
      <w:r w:rsidRPr="00A6293E">
        <w:t>en abonnent som begär det</w:t>
      </w:r>
      <w:r>
        <w:t>.</w:t>
      </w:r>
    </w:p>
    <w:p w14:paraId="69F553AA" w14:textId="77777777" w:rsidR="00D85371" w:rsidRPr="00A6293E" w:rsidRDefault="00D85371" w:rsidP="00714025">
      <w:pPr>
        <w:pStyle w:val="Rubrik4utannumrering"/>
      </w:pPr>
      <w:r w:rsidRPr="00A6293E">
        <w:lastRenderedPageBreak/>
        <w:t>Nummerpresentation</w:t>
      </w:r>
    </w:p>
    <w:p w14:paraId="0397A217" w14:textId="77777777" w:rsidR="00D85371" w:rsidRPr="00A6293E" w:rsidRDefault="00D85371" w:rsidP="00714025">
      <w:pPr>
        <w:pStyle w:val="Brdtext"/>
      </w:pPr>
      <w:r w:rsidRPr="00A6293E">
        <w:rPr>
          <w:b/>
        </w:rPr>
        <w:t>1</w:t>
      </w:r>
      <w:r>
        <w:rPr>
          <w:b/>
        </w:rPr>
        <w:t>3 §</w:t>
      </w:r>
      <w:r w:rsidRPr="00A6293E">
        <w:t>    Den som tillhandahåller nummerpresentation ska erbjuda</w:t>
      </w:r>
    </w:p>
    <w:p w14:paraId="6B31ED19" w14:textId="77777777" w:rsidR="00D85371" w:rsidRPr="00A6293E" w:rsidRDefault="00D85371" w:rsidP="00714025">
      <w:pPr>
        <w:pStyle w:val="Brdtextmedindrag"/>
      </w:pPr>
      <w:r w:rsidRPr="00A6293E">
        <w:t xml:space="preserve">1. den anropande abonnenten eller </w:t>
      </w:r>
      <w:r w:rsidRPr="00052014">
        <w:t>användaren</w:t>
      </w:r>
      <w:r w:rsidRPr="00A6293E">
        <w:t xml:space="preserve"> möjlighet att </w:t>
      </w:r>
      <w:r>
        <w:t xml:space="preserve">på ett </w:t>
      </w:r>
      <w:r w:rsidRPr="00A6293E">
        <w:t>enkelt</w:t>
      </w:r>
      <w:r>
        <w:t xml:space="preserve"> sätt</w:t>
      </w:r>
      <w:r w:rsidRPr="00A6293E">
        <w:t xml:space="preserve"> och kostnadsfritt förhindra nummerpresentation för varje samtal,</w:t>
      </w:r>
    </w:p>
    <w:p w14:paraId="7561C061" w14:textId="77777777" w:rsidR="00D85371" w:rsidRPr="00A6293E" w:rsidRDefault="00D85371" w:rsidP="00714025">
      <w:pPr>
        <w:pStyle w:val="Brdtextmedindrag"/>
      </w:pPr>
      <w:r w:rsidRPr="00A6293E">
        <w:t>2. den anropade abonnenten möjlighet att</w:t>
      </w:r>
      <w:r>
        <w:t xml:space="preserve"> på ett</w:t>
      </w:r>
      <w:r w:rsidRPr="00A6293E">
        <w:t xml:space="preserve"> enkelt</w:t>
      </w:r>
      <w:r>
        <w:t xml:space="preserve"> sätt</w:t>
      </w:r>
      <w:r w:rsidRPr="00A6293E">
        <w:t xml:space="preserve"> och kostnads</w:t>
      </w:r>
      <w:r w:rsidRPr="00A6293E">
        <w:softHyphen/>
        <w:t>fritt vid rim</w:t>
      </w:r>
      <w:r w:rsidRPr="00A6293E">
        <w:softHyphen/>
        <w:t>lig användning av funktionen förhindra nummerpresentationen vid in</w:t>
      </w:r>
      <w:r w:rsidRPr="00A6293E">
        <w:softHyphen/>
        <w:t>kommande samtal, och</w:t>
      </w:r>
    </w:p>
    <w:p w14:paraId="421E4372" w14:textId="77777777" w:rsidR="00D85371" w:rsidRPr="00A6293E" w:rsidRDefault="00D85371" w:rsidP="00714025">
      <w:pPr>
        <w:pStyle w:val="Brdtextmedindrag"/>
      </w:pPr>
      <w:r w:rsidRPr="00A6293E">
        <w:t>3. den anropade abonnenten möjlighet att, om numret visas innan sam</w:t>
      </w:r>
      <w:r w:rsidRPr="00A6293E">
        <w:softHyphen/>
        <w:t>talet etableras, på ett enkelt sätt avvisa inkommande samtal, om skydd mot nummerpresentationen används av den anropande användaren eller abon</w:t>
      </w:r>
      <w:r w:rsidRPr="00A6293E">
        <w:softHyphen/>
        <w:t>nenten.</w:t>
      </w:r>
    </w:p>
    <w:p w14:paraId="1E0E5025" w14:textId="77777777" w:rsidR="00D85371" w:rsidRPr="00A6293E" w:rsidRDefault="00D85371" w:rsidP="00714025">
      <w:pPr>
        <w:pStyle w:val="Brdtextmedindrag"/>
      </w:pPr>
      <w:r w:rsidRPr="00A6293E">
        <w:t xml:space="preserve">Om presentationen </w:t>
      </w:r>
      <w:r>
        <w:t>vid vidarekoppling</w:t>
      </w:r>
      <w:r w:rsidRPr="00A6293E">
        <w:t xml:space="preserve"> avser det uppkopplade numret, ska den anropade abonnenten erbjudas möjlighet att på ett enkelt sätt och kostnadsfritt för</w:t>
      </w:r>
      <w:r w:rsidRPr="00A6293E">
        <w:softHyphen/>
        <w:t>hindra presentationen av det uppkopplade numret för den anropande an</w:t>
      </w:r>
      <w:r w:rsidRPr="00A6293E">
        <w:softHyphen/>
        <w:t>vändaren.</w:t>
      </w:r>
    </w:p>
    <w:p w14:paraId="26256C37" w14:textId="77777777" w:rsidR="00D85371" w:rsidRDefault="00D85371" w:rsidP="00714025">
      <w:pPr>
        <w:pStyle w:val="Brdtextmedindrag"/>
      </w:pPr>
      <w:r w:rsidRPr="00A6293E">
        <w:rPr>
          <w:spacing w:val="-2"/>
        </w:rPr>
        <w:t>Första stycket 1 ska gälla även för samtal till ett annat land. Första styck</w:t>
      </w:r>
      <w:r w:rsidRPr="00A6293E">
        <w:rPr>
          <w:spacing w:val="-2"/>
        </w:rPr>
        <w:softHyphen/>
        <w:t>et</w:t>
      </w:r>
      <w:r w:rsidRPr="00A6293E">
        <w:t xml:space="preserve"> 2 och 3 och andra stycket ska gälla även för inkommande samtal från ett annat land.</w:t>
      </w:r>
    </w:p>
    <w:p w14:paraId="04B54C7B" w14:textId="77777777" w:rsidR="00D85371" w:rsidRPr="00A6293E" w:rsidRDefault="00D85371" w:rsidP="00714025">
      <w:pPr>
        <w:pStyle w:val="Brdtextmedindrag"/>
      </w:pPr>
    </w:p>
    <w:p w14:paraId="3A43BDA3" w14:textId="77777777" w:rsidR="00D85371" w:rsidRPr="00A6293E" w:rsidRDefault="00D85371" w:rsidP="00714025">
      <w:pPr>
        <w:pStyle w:val="Brdtextmedindrag"/>
        <w:ind w:firstLine="0"/>
      </w:pPr>
      <w:r>
        <w:rPr>
          <w:b/>
        </w:rPr>
        <w:t>14 §</w:t>
      </w:r>
      <w:r w:rsidRPr="00A6293E">
        <w:t xml:space="preserve">    Om nummerpresentation eller presentation av ett uppkopplat nummer erbjuds, ska den som tillhandahåller </w:t>
      </w:r>
      <w:r>
        <w:t xml:space="preserve">en </w:t>
      </w:r>
      <w:r w:rsidRPr="00A6293E">
        <w:t>allmänt tillgänglig elek</w:t>
      </w:r>
      <w:r>
        <w:softHyphen/>
      </w:r>
      <w:r w:rsidRPr="00A6293E">
        <w:t>tronisk kom</w:t>
      </w:r>
      <w:r w:rsidRPr="00A6293E">
        <w:softHyphen/>
        <w:t>munikationstjänst informera allmänheten om detta och om de möjlig</w:t>
      </w:r>
      <w:r w:rsidRPr="00A6293E">
        <w:softHyphen/>
        <w:t xml:space="preserve">heter som anges i </w:t>
      </w:r>
      <w:r>
        <w:t xml:space="preserve">13 § </w:t>
      </w:r>
      <w:r w:rsidRPr="00A6293E">
        <w:t>första och andra styckena.</w:t>
      </w:r>
    </w:p>
    <w:p w14:paraId="53CEDD79" w14:textId="77777777" w:rsidR="00D85371" w:rsidRPr="00A6293E" w:rsidRDefault="00D85371" w:rsidP="00714025">
      <w:pPr>
        <w:pStyle w:val="Rubrik4utannumrering"/>
      </w:pPr>
      <w:r w:rsidRPr="00A6293E">
        <w:t>Undantag som gäller nummerpresentation och lokaliseringsuppgifter</w:t>
      </w:r>
    </w:p>
    <w:p w14:paraId="42133AD5" w14:textId="77777777" w:rsidR="00D85371" w:rsidRPr="00A6293E" w:rsidRDefault="00D85371" w:rsidP="00714025">
      <w:pPr>
        <w:pStyle w:val="Brdtext"/>
      </w:pPr>
      <w:r>
        <w:rPr>
          <w:b/>
        </w:rPr>
        <w:t>15 §</w:t>
      </w:r>
      <w:r w:rsidRPr="00A6293E">
        <w:t>    Den som tillhandahåller ett allmänt elektroniskt kommunika</w:t>
      </w:r>
      <w:r w:rsidRPr="00A6293E">
        <w:softHyphen/>
        <w:t>tions</w:t>
      </w:r>
      <w:r>
        <w:softHyphen/>
      </w:r>
      <w:r w:rsidRPr="00A6293E">
        <w:t>nät eller en allmänt tillgänglig elektronisk kommunika</w:t>
      </w:r>
      <w:r w:rsidRPr="00A6293E">
        <w:softHyphen/>
        <w:t>tions</w:t>
      </w:r>
      <w:r w:rsidRPr="00A6293E">
        <w:softHyphen/>
        <w:t>tjänst får</w:t>
      </w:r>
    </w:p>
    <w:p w14:paraId="76C4C8FB" w14:textId="77777777" w:rsidR="00D85371" w:rsidRPr="00A6293E" w:rsidRDefault="00D85371" w:rsidP="00714025">
      <w:pPr>
        <w:pStyle w:val="Brdtextmedindrag"/>
      </w:pPr>
      <w:r w:rsidRPr="00A6293E">
        <w:t xml:space="preserve">1. på begäran av en abonnent </w:t>
      </w:r>
      <w:r>
        <w:t xml:space="preserve">tillfälligt </w:t>
      </w:r>
      <w:r w:rsidRPr="00A6293E">
        <w:t>åsidosätta skydd mot nummer</w:t>
      </w:r>
      <w:r w:rsidRPr="00A6293E">
        <w:softHyphen/>
        <w:t>presentation för att kunna identifiera störande samtal samt lagra sådana uppgifter som identifierar den anropande abonnenten och hålla dem till</w:t>
      </w:r>
      <w:r w:rsidRPr="00A6293E">
        <w:softHyphen/>
        <w:t xml:space="preserve">gängliga för </w:t>
      </w:r>
      <w:r>
        <w:t xml:space="preserve">den </w:t>
      </w:r>
      <w:r w:rsidRPr="00A6293E">
        <w:t xml:space="preserve">abonnent </w:t>
      </w:r>
      <w:r>
        <w:t>som har begärt att ett tillfälligt åsidosättande ska ske</w:t>
      </w:r>
      <w:r w:rsidRPr="00A6293E">
        <w:t>, och</w:t>
      </w:r>
    </w:p>
    <w:p w14:paraId="765F2996" w14:textId="77777777" w:rsidR="00D85371" w:rsidRDefault="00D85371" w:rsidP="00714025">
      <w:pPr>
        <w:pStyle w:val="Brdtextmedindrag"/>
      </w:pPr>
      <w:r w:rsidRPr="00A6293E">
        <w:t>2. för Polismyndigheten, Säkerhetspolisen eller en regional alarmerings</w:t>
      </w:r>
      <w:r w:rsidRPr="00A6293E">
        <w:softHyphen/>
        <w:t>central som avses i lagen (1981:1104) om verksamheten hos vissa regio</w:t>
      </w:r>
      <w:r w:rsidRPr="00A6293E">
        <w:softHyphen/>
        <w:t>nala alarmeringscentraler</w:t>
      </w:r>
    </w:p>
    <w:p w14:paraId="3BCB489E" w14:textId="77777777" w:rsidR="00D85371" w:rsidRDefault="00D85371" w:rsidP="00714025">
      <w:pPr>
        <w:pStyle w:val="Brdtextmedindrag"/>
      </w:pPr>
      <w:r>
        <w:t>a) </w:t>
      </w:r>
      <w:r w:rsidRPr="00A6293E">
        <w:t>åsidosätta skydd mot nummerpresentation</w:t>
      </w:r>
      <w:r>
        <w:t>,</w:t>
      </w:r>
      <w:r w:rsidRPr="00A6293E">
        <w:t xml:space="preserve"> och </w:t>
      </w:r>
    </w:p>
    <w:p w14:paraId="00ADA93F" w14:textId="5AC0D6BD" w:rsidR="00D85371" w:rsidRPr="00A6293E" w:rsidRDefault="00D85371" w:rsidP="00714025">
      <w:pPr>
        <w:pStyle w:val="Brdtextmedindrag"/>
      </w:pPr>
      <w:r>
        <w:t>b) </w:t>
      </w:r>
      <w:r w:rsidRPr="00A6293E">
        <w:t>till</w:t>
      </w:r>
      <w:r>
        <w:softHyphen/>
      </w:r>
      <w:r w:rsidRPr="00A6293E">
        <w:t>handa</w:t>
      </w:r>
      <w:r>
        <w:softHyphen/>
      </w:r>
      <w:r w:rsidRPr="00A6293E">
        <w:t>hålla en sådan myndighet eller organisation lokaliserings</w:t>
      </w:r>
      <w:r w:rsidRPr="00A6293E">
        <w:softHyphen/>
        <w:t>upp</w:t>
      </w:r>
      <w:r w:rsidRPr="00A6293E">
        <w:softHyphen/>
        <w:t>gif</w:t>
      </w:r>
      <w:r>
        <w:softHyphen/>
      </w:r>
      <w:r w:rsidRPr="00A6293E">
        <w:t>ter vid nöd</w:t>
      </w:r>
      <w:r w:rsidR="0015072F">
        <w:t>kommunikation</w:t>
      </w:r>
      <w:r>
        <w:t>.</w:t>
      </w:r>
    </w:p>
    <w:p w14:paraId="2142932E" w14:textId="77777777" w:rsidR="00D85371" w:rsidRDefault="00D85371" w:rsidP="00714025">
      <w:pPr>
        <w:pStyle w:val="Rubrik4utannumrering"/>
      </w:pPr>
      <w:r w:rsidRPr="00A6293E">
        <w:t>Automatisk vidarekoppling</w:t>
      </w:r>
    </w:p>
    <w:p w14:paraId="12151585" w14:textId="77777777" w:rsidR="00D85371" w:rsidRPr="00A6293E" w:rsidRDefault="00D85371" w:rsidP="00714025">
      <w:pPr>
        <w:pStyle w:val="Brdtext"/>
      </w:pPr>
      <w:r>
        <w:rPr>
          <w:b/>
        </w:rPr>
        <w:t>16 §</w:t>
      </w:r>
      <w:r>
        <w:rPr>
          <w:bCs/>
        </w:rPr>
        <w:t>    </w:t>
      </w:r>
      <w:r w:rsidRPr="00A6293E">
        <w:rPr>
          <w:spacing w:val="-3"/>
        </w:rPr>
        <w:t xml:space="preserve">Den som tillhandahåller </w:t>
      </w:r>
      <w:r>
        <w:rPr>
          <w:spacing w:val="-3"/>
        </w:rPr>
        <w:t>en talkommu</w:t>
      </w:r>
      <w:r>
        <w:rPr>
          <w:spacing w:val="-3"/>
        </w:rPr>
        <w:softHyphen/>
        <w:t>ni</w:t>
      </w:r>
      <w:r>
        <w:rPr>
          <w:spacing w:val="-3"/>
        </w:rPr>
        <w:softHyphen/>
        <w:t>ka</w:t>
      </w:r>
      <w:r>
        <w:rPr>
          <w:spacing w:val="-3"/>
        </w:rPr>
        <w:softHyphen/>
        <w:t>tions</w:t>
      </w:r>
      <w:r>
        <w:rPr>
          <w:spacing w:val="-3"/>
        </w:rPr>
        <w:softHyphen/>
        <w:t>tjänst</w:t>
      </w:r>
      <w:r w:rsidRPr="00A6293E">
        <w:rPr>
          <w:spacing w:val="-3"/>
        </w:rPr>
        <w:t xml:space="preserve"> </w:t>
      </w:r>
      <w:r>
        <w:rPr>
          <w:spacing w:val="-3"/>
        </w:rPr>
        <w:t>ska</w:t>
      </w:r>
      <w:r w:rsidRPr="00A6293E">
        <w:t xml:space="preserve"> på be</w:t>
      </w:r>
      <w:r>
        <w:softHyphen/>
      </w:r>
      <w:r w:rsidRPr="00A6293E">
        <w:t>gäran av en abonnent på ett enkelt sätt och kostnadsfritt tillhanda</w:t>
      </w:r>
      <w:r w:rsidRPr="00A6293E">
        <w:softHyphen/>
        <w:t>hålla möj</w:t>
      </w:r>
      <w:r>
        <w:softHyphen/>
      </w:r>
      <w:r w:rsidRPr="00A6293E">
        <w:t xml:space="preserve">lighet att stoppa </w:t>
      </w:r>
      <w:r>
        <w:t xml:space="preserve">sådan </w:t>
      </w:r>
      <w:r w:rsidRPr="00A6293E">
        <w:t xml:space="preserve">automatisk vidarekoppling </w:t>
      </w:r>
      <w:r>
        <w:t xml:space="preserve">till abonnenten </w:t>
      </w:r>
      <w:r w:rsidRPr="00A6293E">
        <w:t>som görs av tredje part</w:t>
      </w:r>
      <w:r>
        <w:t>.</w:t>
      </w:r>
    </w:p>
    <w:p w14:paraId="4DE74B12" w14:textId="77777777" w:rsidR="00D85371" w:rsidRPr="00A6293E" w:rsidRDefault="00D85371" w:rsidP="00714025">
      <w:pPr>
        <w:pStyle w:val="Rubrik4utannumrering"/>
      </w:pPr>
      <w:r w:rsidRPr="00A6293E">
        <w:lastRenderedPageBreak/>
        <w:t>Abonnentförteckningar</w:t>
      </w:r>
    </w:p>
    <w:p w14:paraId="3D37D921" w14:textId="13235AED" w:rsidR="00D85371" w:rsidRPr="00A6293E" w:rsidRDefault="00D85371" w:rsidP="00714025">
      <w:pPr>
        <w:pStyle w:val="Brdtext"/>
      </w:pPr>
      <w:r>
        <w:rPr>
          <w:b/>
        </w:rPr>
        <w:t>17 §</w:t>
      </w:r>
      <w:r w:rsidRPr="00A6293E">
        <w:t>    </w:t>
      </w:r>
      <w:r w:rsidRPr="0097768E">
        <w:t>Den som tillhandahåller en allmänt tillgänglig abonnentförteckning eller en förteckning ur vilken det går att få uppgifter genom abonnent</w:t>
      </w:r>
      <w:r w:rsidR="003D4746">
        <w:softHyphen/>
      </w:r>
      <w:r w:rsidRPr="0097768E">
        <w:t xml:space="preserve">upplysning ska, innan personuppgifter om en abonnent som är en fysisk person tas in i förteckningen, kostnadsfritt lämna </w:t>
      </w:r>
      <w:r>
        <w:t>abonnenten</w:t>
      </w:r>
      <w:r w:rsidRPr="0097768E">
        <w:t xml:space="preserve"> information om ändamålen med förteckningen. Om förteckningen finns i elektronisk form, ska abonnenten informeras om de sökfunktioner som finns</w:t>
      </w:r>
      <w:r>
        <w:t>.</w:t>
      </w:r>
    </w:p>
    <w:p w14:paraId="22919238" w14:textId="77777777" w:rsidR="00D85371" w:rsidRPr="00A6293E" w:rsidRDefault="00D85371" w:rsidP="00714025">
      <w:pPr>
        <w:pStyle w:val="Brdtextmedindrag"/>
      </w:pPr>
    </w:p>
    <w:p w14:paraId="45A32FE8" w14:textId="2C56D6DA" w:rsidR="00D85371" w:rsidRDefault="00D85371" w:rsidP="00714025">
      <w:pPr>
        <w:pStyle w:val="Brdtext"/>
      </w:pPr>
      <w:r>
        <w:rPr>
          <w:b/>
        </w:rPr>
        <w:t>18 §</w:t>
      </w:r>
      <w:r w:rsidRPr="00A6293E">
        <w:t>    </w:t>
      </w:r>
      <w:r w:rsidRPr="003D4746">
        <w:rPr>
          <w:spacing w:val="-2"/>
        </w:rPr>
        <w:t>För behandling av personuppgifter om en abonnent, som är en fysisk</w:t>
      </w:r>
      <w:r w:rsidRPr="00A6293E">
        <w:t xml:space="preserve"> person</w:t>
      </w:r>
      <w:r>
        <w:t>,</w:t>
      </w:r>
      <w:r w:rsidRPr="00A6293E">
        <w:t xml:space="preserve"> i en förteckning som avses i </w:t>
      </w:r>
      <w:r w:rsidRPr="009E2D27">
        <w:t>17</w:t>
      </w:r>
      <w:r w:rsidRPr="00857A74">
        <w:t> §</w:t>
      </w:r>
      <w:r w:rsidRPr="00A6293E">
        <w:t xml:space="preserve"> krävs samtycke från </w:t>
      </w:r>
      <w:r>
        <w:t>personen</w:t>
      </w:r>
      <w:r w:rsidRPr="00A6293E">
        <w:t>. Abon</w:t>
      </w:r>
      <w:r w:rsidRPr="00A6293E">
        <w:softHyphen/>
        <w:t>nenten ska ha möjlighet att utan kostnad kontrollera uppgifterna</w:t>
      </w:r>
      <w:r>
        <w:t xml:space="preserve"> och,</w:t>
      </w:r>
      <w:r w:rsidRPr="00A6293E">
        <w:t xml:space="preserve"> så snart det är möjligt</w:t>
      </w:r>
      <w:r>
        <w:t>,</w:t>
      </w:r>
      <w:r w:rsidRPr="00A6293E">
        <w:t xml:space="preserve"> få </w:t>
      </w:r>
    </w:p>
    <w:p w14:paraId="2071AEA6" w14:textId="77777777" w:rsidR="00D85371" w:rsidRDefault="00D85371" w:rsidP="00714025">
      <w:pPr>
        <w:pStyle w:val="Brdtextmedindrag"/>
      </w:pPr>
      <w:r>
        <w:t>1. </w:t>
      </w:r>
      <w:r w:rsidRPr="00A6293E">
        <w:t>fel</w:t>
      </w:r>
      <w:r w:rsidRPr="00A6293E">
        <w:softHyphen/>
        <w:t>ak</w:t>
      </w:r>
      <w:r>
        <w:softHyphen/>
      </w:r>
      <w:r w:rsidRPr="00A6293E">
        <w:t>tiga uppgifter rättade</w:t>
      </w:r>
      <w:r>
        <w:t>,</w:t>
      </w:r>
      <w:r w:rsidRPr="00A6293E">
        <w:t xml:space="preserve"> </w:t>
      </w:r>
      <w:r>
        <w:t>och</w:t>
      </w:r>
      <w:r w:rsidRPr="00A6293E">
        <w:t xml:space="preserve"> </w:t>
      </w:r>
    </w:p>
    <w:p w14:paraId="4445E834" w14:textId="7B99DE36" w:rsidR="00D85371" w:rsidRPr="00A6293E" w:rsidRDefault="00D85371" w:rsidP="00714025">
      <w:pPr>
        <w:pStyle w:val="Brdtextmedindrag"/>
      </w:pPr>
      <w:r>
        <w:t>2. </w:t>
      </w:r>
      <w:r w:rsidRPr="00A6293E">
        <w:t>uppgifter borttagna ur förteck</w:t>
      </w:r>
      <w:r w:rsidRPr="00A6293E">
        <w:softHyphen/>
        <w:t>ningen.</w:t>
      </w:r>
    </w:p>
    <w:p w14:paraId="48E9DAD2" w14:textId="77777777" w:rsidR="00D85371" w:rsidRPr="00A6293E" w:rsidRDefault="00D85371" w:rsidP="00714025">
      <w:pPr>
        <w:pStyle w:val="Rubrik4utannumrering"/>
      </w:pPr>
      <w:r w:rsidRPr="00A6293E">
        <w:t>Lagring och annan behandling av trafikuppgifter m.m. för brottsbekämpande ändamål</w:t>
      </w:r>
    </w:p>
    <w:p w14:paraId="4E7C9284" w14:textId="77777777" w:rsidR="00D85371" w:rsidRPr="00A6293E" w:rsidRDefault="00D85371" w:rsidP="00714025">
      <w:pPr>
        <w:pStyle w:val="Brdtext"/>
      </w:pPr>
      <w:r>
        <w:rPr>
          <w:b/>
        </w:rPr>
        <w:t>19 §</w:t>
      </w:r>
      <w:r w:rsidRPr="00A6293E">
        <w:t>    </w:t>
      </w:r>
      <w:r w:rsidRPr="00A6293E">
        <w:rPr>
          <w:spacing w:val="-3"/>
        </w:rPr>
        <w:t xml:space="preserve">Den som </w:t>
      </w:r>
      <w:r>
        <w:rPr>
          <w:spacing w:val="-3"/>
        </w:rPr>
        <w:t xml:space="preserve">bedriver verksamhet som ska anmälas </w:t>
      </w:r>
      <w:r w:rsidRPr="0030689C">
        <w:rPr>
          <w:spacing w:val="-3"/>
        </w:rPr>
        <w:t>enligt 2 kap.</w:t>
      </w:r>
      <w:r w:rsidRPr="0030689C">
        <w:t> 1 § ska lagra sådana uppgifter som avses i 3</w:t>
      </w:r>
      <w:r>
        <w:t>1</w:t>
      </w:r>
      <w:r w:rsidRPr="0030689C">
        <w:t> § första stycket 1 och 3 som är</w:t>
      </w:r>
      <w:r w:rsidRPr="00A6293E">
        <w:t xml:space="preserve"> nödvändiga för att spåra och identifiera kommunikationskällan, slutmålet för kommu</w:t>
      </w:r>
      <w:r>
        <w:softHyphen/>
      </w:r>
      <w:r w:rsidRPr="00A6293E">
        <w:t>nikatio</w:t>
      </w:r>
      <w:r>
        <w:softHyphen/>
      </w:r>
      <w:r w:rsidRPr="00A6293E">
        <w:t>nen, datum, tidpunkt och varaktighet för kommuni</w:t>
      </w:r>
      <w:r>
        <w:softHyphen/>
      </w:r>
      <w:r w:rsidRPr="00A6293E">
        <w:t>ka</w:t>
      </w:r>
      <w:r>
        <w:softHyphen/>
      </w:r>
      <w:r w:rsidRPr="00A6293E">
        <w:t>tionen, typ av kom</w:t>
      </w:r>
      <w:r>
        <w:softHyphen/>
      </w:r>
      <w:r w:rsidRPr="00A6293E">
        <w:t>munikation, kommunikationsutrustning samt loka</w:t>
      </w:r>
      <w:r>
        <w:softHyphen/>
      </w:r>
      <w:r w:rsidRPr="00A6293E">
        <w:t>lise</w:t>
      </w:r>
      <w:r>
        <w:softHyphen/>
      </w:r>
      <w:r w:rsidRPr="00A6293E">
        <w:t>ring av mobil kom</w:t>
      </w:r>
      <w:r>
        <w:softHyphen/>
      </w:r>
      <w:r w:rsidRPr="00A6293E">
        <w:t>munikationsutrustning vid kommuni</w:t>
      </w:r>
      <w:r>
        <w:softHyphen/>
      </w:r>
      <w:r w:rsidRPr="00A6293E">
        <w:t>kationens början och slut.</w:t>
      </w:r>
    </w:p>
    <w:p w14:paraId="1C0D9ED5" w14:textId="77777777" w:rsidR="00D85371" w:rsidRDefault="00D85371" w:rsidP="00714025">
      <w:pPr>
        <w:pStyle w:val="Brdtextmedindrag"/>
      </w:pPr>
      <w:r>
        <w:t xml:space="preserve">Lagringsskyldigheten </w:t>
      </w:r>
      <w:r w:rsidRPr="00A6293E">
        <w:t xml:space="preserve">omfattar uppgifter som genereras eller behandlas </w:t>
      </w:r>
      <w:r>
        <w:t>vid</w:t>
      </w:r>
    </w:p>
    <w:p w14:paraId="519312CA" w14:textId="22373461" w:rsidR="00D85371" w:rsidRDefault="00D85371" w:rsidP="00714025">
      <w:pPr>
        <w:pStyle w:val="Brdtextmedindrag"/>
      </w:pPr>
      <w:r>
        <w:t>1. </w:t>
      </w:r>
      <w:r w:rsidRPr="00A6293E">
        <w:t xml:space="preserve">telefonitjänst </w:t>
      </w:r>
      <w:r>
        <w:t>eller</w:t>
      </w:r>
      <w:r w:rsidRPr="00A6293E">
        <w:t xml:space="preserve"> meddelandehantering via mobil </w:t>
      </w:r>
      <w:r>
        <w:t>nät</w:t>
      </w:r>
      <w:r w:rsidRPr="00A6293E">
        <w:t>anslut</w:t>
      </w:r>
      <w:r>
        <w:softHyphen/>
      </w:r>
      <w:r w:rsidRPr="00A6293E">
        <w:t>nings</w:t>
      </w:r>
      <w:r w:rsidR="00336CFB">
        <w:softHyphen/>
      </w:r>
      <w:r w:rsidRPr="00A6293E">
        <w:t>punkt</w:t>
      </w:r>
      <w:r>
        <w:t>,</w:t>
      </w:r>
      <w:r w:rsidRPr="00A6293E">
        <w:t xml:space="preserve"> </w:t>
      </w:r>
      <w:r>
        <w:t>eller</w:t>
      </w:r>
      <w:r w:rsidRPr="00A6293E">
        <w:t xml:space="preserve"> </w:t>
      </w:r>
    </w:p>
    <w:p w14:paraId="1244BF2E" w14:textId="77777777" w:rsidR="00D85371" w:rsidRDefault="00D85371" w:rsidP="00714025">
      <w:pPr>
        <w:pStyle w:val="Brdtextmedindrag"/>
      </w:pPr>
      <w:r>
        <w:t>2. </w:t>
      </w:r>
      <w:r w:rsidRPr="00A6293E">
        <w:t xml:space="preserve">internetåtkomst. </w:t>
      </w:r>
    </w:p>
    <w:p w14:paraId="7266FB7C" w14:textId="77777777" w:rsidR="00D85371" w:rsidRPr="00A6293E" w:rsidRDefault="00D85371" w:rsidP="00714025">
      <w:pPr>
        <w:pStyle w:val="Brdtextmedindrag"/>
      </w:pPr>
      <w:r w:rsidRPr="00A6293E">
        <w:t>Även vid misslyckad uppringning gäller skyldigheten att lagra uppgifter som genereras eller behandlas.</w:t>
      </w:r>
      <w:r>
        <w:t xml:space="preserve"> </w:t>
      </w:r>
      <w:r w:rsidRPr="00A6293E">
        <w:t>För telefonitjänst gäller lagringsskyldig</w:t>
      </w:r>
      <w:r>
        <w:softHyphen/>
      </w:r>
      <w:r w:rsidRPr="00A6293E">
        <w:t>heten inte uppgift om nummer som ett samtal styrts till.</w:t>
      </w:r>
    </w:p>
    <w:p w14:paraId="73CAB197" w14:textId="77777777" w:rsidR="00D85371" w:rsidRPr="00A6293E" w:rsidRDefault="00D85371" w:rsidP="00714025">
      <w:pPr>
        <w:pStyle w:val="Brdtextmedindrag"/>
      </w:pPr>
      <w:r w:rsidRPr="00A6293E">
        <w:t>Den som enligt denna paragraf sk</w:t>
      </w:r>
      <w:r>
        <w:t>a</w:t>
      </w:r>
      <w:r w:rsidRPr="00A6293E">
        <w:t xml:space="preserve"> lagra uppgifter får uppdra åt någon annan att utföra lagringen.</w:t>
      </w:r>
    </w:p>
    <w:p w14:paraId="420BDD46" w14:textId="77777777" w:rsidR="00D85371" w:rsidRPr="00A6293E" w:rsidRDefault="00D85371" w:rsidP="00714025">
      <w:pPr>
        <w:pStyle w:val="Brdtextmedindrag"/>
      </w:pPr>
    </w:p>
    <w:p w14:paraId="5C34A42A" w14:textId="77777777" w:rsidR="00D85371" w:rsidRPr="00A6293E" w:rsidRDefault="00D85371" w:rsidP="00714025">
      <w:pPr>
        <w:pStyle w:val="Brdtext"/>
      </w:pPr>
      <w:r>
        <w:rPr>
          <w:b/>
        </w:rPr>
        <w:t>20 §</w:t>
      </w:r>
      <w:r w:rsidRPr="00A6293E">
        <w:t xml:space="preserve">    Tillsynsmyndigheten får i enskilda fall besluta om undantag från skyldigheten enligt </w:t>
      </w:r>
      <w:r w:rsidRPr="00857A74">
        <w:t>1</w:t>
      </w:r>
      <w:r>
        <w:t>9</w:t>
      </w:r>
      <w:r w:rsidRPr="00857A74">
        <w:t> §</w:t>
      </w:r>
      <w:r>
        <w:t xml:space="preserve"> </w:t>
      </w:r>
      <w:r w:rsidRPr="00A6293E">
        <w:t>att lagra uppgifter, om det finns synnerliga skäl för det. Beslutet får förenas med villkor.</w:t>
      </w:r>
    </w:p>
    <w:p w14:paraId="6A8AC203" w14:textId="77777777" w:rsidR="00D85371" w:rsidRPr="00A6293E" w:rsidRDefault="00D85371" w:rsidP="00714025">
      <w:pPr>
        <w:pStyle w:val="Brdtextmedindrag"/>
      </w:pPr>
      <w:r w:rsidRPr="00A6293E">
        <w:t>Beslutet om undantag får återkallas om villkoren i beslutet inte har följts eller det finns andra särskilda skäl för återkallelse.</w:t>
      </w:r>
    </w:p>
    <w:p w14:paraId="6841D65D" w14:textId="77777777" w:rsidR="00D85371" w:rsidRPr="00A6293E" w:rsidRDefault="00D85371" w:rsidP="00714025">
      <w:pPr>
        <w:pStyle w:val="Brdtextmedindrag"/>
      </w:pPr>
    </w:p>
    <w:p w14:paraId="40C98F7E" w14:textId="77777777" w:rsidR="00D85371" w:rsidRDefault="00D85371" w:rsidP="00714025">
      <w:pPr>
        <w:pStyle w:val="Brdtext"/>
      </w:pPr>
      <w:r>
        <w:rPr>
          <w:b/>
        </w:rPr>
        <w:t>21 §</w:t>
      </w:r>
      <w:r w:rsidRPr="00A6293E">
        <w:t xml:space="preserve">    Uppgifter som </w:t>
      </w:r>
      <w:r>
        <w:t xml:space="preserve">har </w:t>
      </w:r>
      <w:r w:rsidRPr="00A6293E">
        <w:t xml:space="preserve">lagrats enligt </w:t>
      </w:r>
      <w:r w:rsidRPr="00857A74">
        <w:t>1</w:t>
      </w:r>
      <w:r>
        <w:t>9</w:t>
      </w:r>
      <w:r w:rsidRPr="00857A74">
        <w:t> §</w:t>
      </w:r>
      <w:r w:rsidRPr="00A6293E">
        <w:t xml:space="preserve"> får behandlas endast för att lämnas ut enligt</w:t>
      </w:r>
    </w:p>
    <w:p w14:paraId="0F92A939" w14:textId="77777777" w:rsidR="00D85371" w:rsidRDefault="00D85371" w:rsidP="00714025">
      <w:pPr>
        <w:pStyle w:val="Brdtextmedindrag"/>
      </w:pPr>
      <w:r>
        <w:t>1. 33</w:t>
      </w:r>
      <w:r w:rsidRPr="00857A74">
        <w:t> § första stycket</w:t>
      </w:r>
      <w:r>
        <w:t> </w:t>
      </w:r>
      <w:r w:rsidRPr="00857A74">
        <w:t>2</w:t>
      </w:r>
      <w:r>
        <w:t xml:space="preserve"> </w:t>
      </w:r>
      <w:r w:rsidRPr="00B80E83">
        <w:t>eller</w:t>
      </w:r>
      <w:r>
        <w:t> 5,</w:t>
      </w:r>
      <w:r w:rsidRPr="00A6293E">
        <w:t xml:space="preserve"> </w:t>
      </w:r>
    </w:p>
    <w:p w14:paraId="08729806" w14:textId="77777777" w:rsidR="00D85371" w:rsidRDefault="00D85371" w:rsidP="00714025">
      <w:pPr>
        <w:pStyle w:val="Brdtextmedindrag"/>
      </w:pPr>
      <w:r>
        <w:t>2. </w:t>
      </w:r>
      <w:r w:rsidRPr="00A6293E">
        <w:t>27</w:t>
      </w:r>
      <w:r>
        <w:t> kap. </w:t>
      </w:r>
      <w:r w:rsidRPr="00A6293E">
        <w:t>19</w:t>
      </w:r>
      <w:r>
        <w:t> §</w:t>
      </w:r>
      <w:r w:rsidRPr="00A6293E">
        <w:t xml:space="preserve"> rätte</w:t>
      </w:r>
      <w:r>
        <w:softHyphen/>
      </w:r>
      <w:r w:rsidRPr="00A6293E">
        <w:t>gångs</w:t>
      </w:r>
      <w:r>
        <w:softHyphen/>
      </w:r>
      <w:r w:rsidRPr="00A6293E">
        <w:t>balken</w:t>
      </w:r>
      <w:r>
        <w:t>,</w:t>
      </w:r>
      <w:r w:rsidRPr="00A6293E">
        <w:t xml:space="preserve"> eller </w:t>
      </w:r>
    </w:p>
    <w:p w14:paraId="2F3EC704" w14:textId="63413623" w:rsidR="00D85371" w:rsidRPr="00A6293E" w:rsidRDefault="00D85371" w:rsidP="00714025">
      <w:pPr>
        <w:pStyle w:val="Brdtextmedindrag"/>
      </w:pPr>
      <w:r>
        <w:t>3. </w:t>
      </w:r>
      <w:r w:rsidRPr="00A6293E">
        <w:t>lagen (2012:278) om inhämtning av uppgifter om elek</w:t>
      </w:r>
      <w:r>
        <w:softHyphen/>
      </w:r>
      <w:r w:rsidRPr="00A6293E">
        <w:t>tro</w:t>
      </w:r>
      <w:r>
        <w:softHyphen/>
      </w:r>
      <w:r w:rsidRPr="00A6293E">
        <w:t>nisk kom</w:t>
      </w:r>
      <w:r>
        <w:softHyphen/>
      </w:r>
      <w:r w:rsidRPr="00A6293E">
        <w:t>mu</w:t>
      </w:r>
      <w:r>
        <w:softHyphen/>
      </w:r>
      <w:r w:rsidRPr="00A6293E">
        <w:t>ni</w:t>
      </w:r>
      <w:r>
        <w:softHyphen/>
      </w:r>
      <w:r w:rsidRPr="00A6293E">
        <w:t>ka</w:t>
      </w:r>
      <w:r>
        <w:softHyphen/>
      </w:r>
      <w:r w:rsidRPr="00A6293E">
        <w:t>tion i de brottsbekämpande myndigheternas under</w:t>
      </w:r>
      <w:r>
        <w:softHyphen/>
      </w:r>
      <w:r w:rsidRPr="00A6293E">
        <w:t>rättelse</w:t>
      </w:r>
      <w:r>
        <w:softHyphen/>
      </w:r>
      <w:r w:rsidRPr="00A6293E">
        <w:t>verksam</w:t>
      </w:r>
      <w:r w:rsidR="00F94E0C">
        <w:softHyphen/>
      </w:r>
      <w:r w:rsidRPr="00A6293E">
        <w:t>het.</w:t>
      </w:r>
    </w:p>
    <w:p w14:paraId="1665BE12" w14:textId="77777777" w:rsidR="00D85371" w:rsidRPr="00A6293E" w:rsidRDefault="00D85371" w:rsidP="00714025">
      <w:pPr>
        <w:pStyle w:val="Brdtextmedindrag"/>
      </w:pPr>
    </w:p>
    <w:p w14:paraId="5839754E" w14:textId="77777777" w:rsidR="00D85371" w:rsidRPr="00A6293E" w:rsidRDefault="00D85371" w:rsidP="00714025">
      <w:pPr>
        <w:pStyle w:val="Brdtext"/>
      </w:pPr>
      <w:r>
        <w:rPr>
          <w:b/>
        </w:rPr>
        <w:t>22 §</w:t>
      </w:r>
      <w:r w:rsidRPr="00A6293E">
        <w:t xml:space="preserve">    Uppgifter som avses i </w:t>
      </w:r>
      <w:r w:rsidRPr="00857A74">
        <w:t>1</w:t>
      </w:r>
      <w:r>
        <w:t>9</w:t>
      </w:r>
      <w:r w:rsidRPr="00857A74">
        <w:t> §</w:t>
      </w:r>
      <w:r w:rsidRPr="00A6293E">
        <w:t xml:space="preserve"> ska lagras enligt följande:</w:t>
      </w:r>
    </w:p>
    <w:p w14:paraId="2F561717" w14:textId="77777777" w:rsidR="00D85371" w:rsidRPr="00A6293E" w:rsidRDefault="00D85371" w:rsidP="00714025">
      <w:pPr>
        <w:pStyle w:val="Brdtextmedindrag"/>
      </w:pPr>
      <w:r w:rsidRPr="00A6293E">
        <w:lastRenderedPageBreak/>
        <w:t>– Uppgifter som genereras eller behandlas vid telefonitjänst och med</w:t>
      </w:r>
      <w:r w:rsidRPr="00A6293E">
        <w:softHyphen/>
        <w:t>delandehantering via mobil nätanslutningspunkt ska lagras i sex månader. Lokaliseringsuppgifter ska dock lagras i endast två månader.</w:t>
      </w:r>
    </w:p>
    <w:p w14:paraId="14C09A76" w14:textId="77777777" w:rsidR="00D85371" w:rsidRPr="00A6293E" w:rsidRDefault="00D85371" w:rsidP="00714025">
      <w:pPr>
        <w:pStyle w:val="Brdtextmedindrag"/>
      </w:pPr>
      <w:r w:rsidRPr="00A6293E">
        <w:t>– Uppgifter som genereras eller behandlas vid internetåtkomst ska lagras i tio månader. Om uppgifterna identifierar den utrustning där kommunika</w:t>
      </w:r>
      <w:r w:rsidRPr="00A6293E">
        <w:softHyphen/>
        <w:t>tionen slutligt avskiljs från den lagringsskyldige till den enskilda abonnen</w:t>
      </w:r>
      <w:r w:rsidRPr="00A6293E">
        <w:softHyphen/>
        <w:t>ten, ska de dock lagras i endast sex månader.</w:t>
      </w:r>
    </w:p>
    <w:p w14:paraId="3BF250D2" w14:textId="77777777" w:rsidR="00D85371" w:rsidRPr="00A6293E" w:rsidRDefault="00D85371" w:rsidP="00714025">
      <w:pPr>
        <w:pStyle w:val="Brdtextmedindrag"/>
      </w:pPr>
      <w:r w:rsidRPr="00A6293E">
        <w:t>Lagringstiden räknas från den dag kommunikationen avslutades.</w:t>
      </w:r>
    </w:p>
    <w:p w14:paraId="5A136BB8" w14:textId="0A3ADD3C" w:rsidR="00D85371" w:rsidRDefault="00D85371" w:rsidP="00714025">
      <w:pPr>
        <w:pStyle w:val="Brdtextmedindrag"/>
      </w:pPr>
      <w:r w:rsidRPr="00A6293E">
        <w:t xml:space="preserve">När lagringstiden </w:t>
      </w:r>
      <w:r>
        <w:t xml:space="preserve">har </w:t>
      </w:r>
      <w:r w:rsidRPr="00A6293E">
        <w:t>löpt ut ska den lagringsskyldige genast utplåna uppgif</w:t>
      </w:r>
      <w:r w:rsidRPr="00A6293E">
        <w:softHyphen/>
        <w:t xml:space="preserve">terna. Om en begäran </w:t>
      </w:r>
      <w:r w:rsidRPr="00F70A3D">
        <w:t>om utlämnande</w:t>
      </w:r>
      <w:r>
        <w:t xml:space="preserve"> </w:t>
      </w:r>
      <w:r w:rsidRPr="00FE6800">
        <w:t>i fall som avses i 21</w:t>
      </w:r>
      <w:r w:rsidR="008F1D1E">
        <w:t> </w:t>
      </w:r>
      <w:r w:rsidRPr="00FE6800">
        <w:t>§</w:t>
      </w:r>
      <w:r w:rsidRPr="00A6293E">
        <w:t xml:space="preserve"> har kommit in </w:t>
      </w:r>
      <w:r>
        <w:t>eller ett före</w:t>
      </w:r>
      <w:r>
        <w:softHyphen/>
        <w:t>läggande enligt 27 kap. 16 § rätte</w:t>
      </w:r>
      <w:r>
        <w:softHyphen/>
        <w:t>gångs</w:t>
      </w:r>
      <w:r>
        <w:softHyphen/>
        <w:t xml:space="preserve">balken att bevara en viss lagrad uppgift har meddelats </w:t>
      </w:r>
      <w:r w:rsidRPr="00A6293E">
        <w:t>innan lagrings</w:t>
      </w:r>
      <w:r w:rsidRPr="00A6293E">
        <w:softHyphen/>
        <w:t>tiden löpt ut, ska den lagrings</w:t>
      </w:r>
      <w:r>
        <w:softHyphen/>
      </w:r>
      <w:r w:rsidRPr="00A6293E">
        <w:t xml:space="preserve">skyldige dock fortsätta lagra uppgifterna till dess att de </w:t>
      </w:r>
      <w:r>
        <w:t xml:space="preserve">har </w:t>
      </w:r>
      <w:r w:rsidRPr="00A6293E">
        <w:t>lämnats ut</w:t>
      </w:r>
      <w:r>
        <w:t xml:space="preserve"> eller tiden för bevarande har löpt ut. Därefter</w:t>
      </w:r>
      <w:r w:rsidRPr="00A6293E">
        <w:t xml:space="preserve"> ska uppgifterna genast utplånas.</w:t>
      </w:r>
    </w:p>
    <w:p w14:paraId="36184D1B" w14:textId="77777777" w:rsidR="00D85371" w:rsidRPr="00A6293E" w:rsidRDefault="00D85371" w:rsidP="00714025">
      <w:pPr>
        <w:pStyle w:val="Brdtextmedindrag"/>
      </w:pPr>
    </w:p>
    <w:p w14:paraId="5D52E7CA" w14:textId="77777777" w:rsidR="00D85371" w:rsidRPr="00A6293E" w:rsidRDefault="00D85371" w:rsidP="00714025">
      <w:pPr>
        <w:pStyle w:val="Brdtext"/>
      </w:pPr>
      <w:r>
        <w:rPr>
          <w:b/>
        </w:rPr>
        <w:t>23 §</w:t>
      </w:r>
      <w:r w:rsidRPr="00A6293E">
        <w:t xml:space="preserve">    Den som enligt </w:t>
      </w:r>
      <w:r w:rsidRPr="00857A74">
        <w:t>1</w:t>
      </w:r>
      <w:r>
        <w:t>9</w:t>
      </w:r>
      <w:r w:rsidRPr="00857A74">
        <w:t> §</w:t>
      </w:r>
      <w:r w:rsidRPr="00A6293E">
        <w:t xml:space="preserve"> </w:t>
      </w:r>
      <w:r>
        <w:t>ska</w:t>
      </w:r>
      <w:r w:rsidRPr="00A6293E">
        <w:t xml:space="preserve"> lagra uppgifter har rätt till ersätt</w:t>
      </w:r>
      <w:r w:rsidRPr="00A6293E">
        <w:softHyphen/>
      </w:r>
      <w:r w:rsidRPr="00A6293E">
        <w:rPr>
          <w:spacing w:val="-2"/>
        </w:rPr>
        <w:t>ning för kostnader som uppstår när lagrade uppgifter lämnas ut. Ersätt</w:t>
      </w:r>
      <w:r w:rsidRPr="00A6293E">
        <w:rPr>
          <w:spacing w:val="-2"/>
        </w:rPr>
        <w:softHyphen/>
        <w:t>ning</w:t>
      </w:r>
      <w:r w:rsidRPr="00A6293E">
        <w:rPr>
          <w:spacing w:val="-2"/>
        </w:rPr>
        <w:softHyphen/>
      </w:r>
      <w:r w:rsidRPr="00A6293E">
        <w:t>en ska betalas av den myndighet som har begärt uppgifterna.</w:t>
      </w:r>
    </w:p>
    <w:p w14:paraId="50930833" w14:textId="77777777" w:rsidR="00D85371" w:rsidRPr="00A6293E" w:rsidRDefault="00D85371" w:rsidP="00714025">
      <w:pPr>
        <w:pStyle w:val="Brdtextmedindrag"/>
      </w:pPr>
    </w:p>
    <w:p w14:paraId="33AE61DF" w14:textId="77777777" w:rsidR="00D85371" w:rsidRDefault="00D85371" w:rsidP="00714025">
      <w:pPr>
        <w:pStyle w:val="Brdtext"/>
      </w:pPr>
      <w:r>
        <w:rPr>
          <w:b/>
        </w:rPr>
        <w:t>24 §</w:t>
      </w:r>
      <w:r w:rsidRPr="00A6293E">
        <w:t xml:space="preserve">    Den som enligt </w:t>
      </w:r>
      <w:r w:rsidRPr="00857A74">
        <w:t>1</w:t>
      </w:r>
      <w:r>
        <w:t>9</w:t>
      </w:r>
      <w:r w:rsidRPr="00857A74">
        <w:t> §</w:t>
      </w:r>
      <w:r w:rsidRPr="00A6293E">
        <w:t xml:space="preserve"> </w:t>
      </w:r>
      <w:r>
        <w:t>ska</w:t>
      </w:r>
      <w:r w:rsidRPr="00A6293E">
        <w:t xml:space="preserve"> lagra uppgifter ska bedriva </w:t>
      </w:r>
      <w:r>
        <w:t xml:space="preserve">sin </w:t>
      </w:r>
      <w:r w:rsidRPr="00A6293E">
        <w:t>verk</w:t>
      </w:r>
      <w:r w:rsidRPr="00A6293E">
        <w:softHyphen/>
        <w:t>samhet så att uppgifterna utan dröjsmål kan lämnas ut och så att verk</w:t>
      </w:r>
      <w:r w:rsidRPr="00A6293E">
        <w:softHyphen/>
        <w:t>ställandet av utlämnandet inte röjs. Uppgifterna ska göras tillgängliga på ett sådant sätt att informationen enkelt kan tas om hand.</w:t>
      </w:r>
    </w:p>
    <w:p w14:paraId="43ED7D94" w14:textId="77777777" w:rsidR="00D85371" w:rsidRDefault="00D85371" w:rsidP="00714025">
      <w:pPr>
        <w:pStyle w:val="Brdtextmedindrag"/>
      </w:pPr>
    </w:p>
    <w:p w14:paraId="08F7813E" w14:textId="5D0684B3" w:rsidR="00D85371" w:rsidRPr="00C24C91" w:rsidRDefault="00D85371" w:rsidP="00714025">
      <w:pPr>
        <w:pStyle w:val="Brdtextmedindrag"/>
        <w:ind w:firstLine="0"/>
      </w:pPr>
      <w:r w:rsidRPr="00C24C91">
        <w:rPr>
          <w:b/>
          <w:bCs/>
        </w:rPr>
        <w:t>25 §</w:t>
      </w:r>
      <w:r w:rsidRPr="00A6293E">
        <w:t>    </w:t>
      </w:r>
      <w:r w:rsidRPr="00C24C91">
        <w:t>Om någon som bedriver verksamhet som ska anmälas enligt 2</w:t>
      </w:r>
      <w:r>
        <w:t> </w:t>
      </w:r>
      <w:r w:rsidRPr="00C24C91">
        <w:t>kap.</w:t>
      </w:r>
      <w:r>
        <w:t> </w:t>
      </w:r>
      <w:r w:rsidRPr="00C24C91">
        <w:t>1</w:t>
      </w:r>
      <w:r>
        <w:t> </w:t>
      </w:r>
      <w:r w:rsidRPr="00C24C91">
        <w:t>§</w:t>
      </w:r>
      <w:r>
        <w:t>,</w:t>
      </w:r>
      <w:r w:rsidRPr="00C24C91">
        <w:t xml:space="preserve"> har förelagts enligt 27</w:t>
      </w:r>
      <w:r>
        <w:t> </w:t>
      </w:r>
      <w:r w:rsidRPr="00C24C91">
        <w:t>kap. 16</w:t>
      </w:r>
      <w:r>
        <w:t> </w:t>
      </w:r>
      <w:r w:rsidRPr="00C24C91">
        <w:t>§ rättegångsbalken att bevara en viss lagrad uppgift</w:t>
      </w:r>
      <w:r>
        <w:t>,</w:t>
      </w:r>
      <w:r w:rsidRPr="00C24C91">
        <w:t xml:space="preserve"> </w:t>
      </w:r>
      <w:r>
        <w:t xml:space="preserve">ska </w:t>
      </w:r>
      <w:r w:rsidRPr="00C24C91">
        <w:t>8</w:t>
      </w:r>
      <w:r>
        <w:t> </w:t>
      </w:r>
      <w:r w:rsidRPr="00C24C91">
        <w:t>kap. 5</w:t>
      </w:r>
      <w:r>
        <w:t> </w:t>
      </w:r>
      <w:r w:rsidRPr="00C24C91">
        <w:t>§ samt 23</w:t>
      </w:r>
      <w:r>
        <w:t> </w:t>
      </w:r>
      <w:r w:rsidRPr="00C24C91">
        <w:t>och 24</w:t>
      </w:r>
      <w:r>
        <w:t> </w:t>
      </w:r>
      <w:r w:rsidRPr="00C24C91">
        <w:t xml:space="preserve">§§ </w:t>
      </w:r>
      <w:r>
        <w:t>i</w:t>
      </w:r>
      <w:r w:rsidRPr="00C24C91">
        <w:t xml:space="preserve"> detta kapitel </w:t>
      </w:r>
      <w:r>
        <w:t>tilläm</w:t>
      </w:r>
      <w:r w:rsidR="00F94E0C">
        <w:softHyphen/>
      </w:r>
      <w:r>
        <w:t xml:space="preserve">pas </w:t>
      </w:r>
      <w:r w:rsidRPr="00C24C91">
        <w:t xml:space="preserve">på motsvarande sätt </w:t>
      </w:r>
      <w:r>
        <w:t>avseende</w:t>
      </w:r>
      <w:r w:rsidRPr="00C24C91">
        <w:t xml:space="preserve"> den uppgift som ska bevaras.</w:t>
      </w:r>
    </w:p>
    <w:p w14:paraId="1A25DF46" w14:textId="77777777" w:rsidR="00D85371" w:rsidRDefault="00D85371" w:rsidP="00714025">
      <w:pPr>
        <w:pStyle w:val="Brdtextmedindrag"/>
      </w:pPr>
    </w:p>
    <w:p w14:paraId="39F3394D" w14:textId="77777777" w:rsidR="00D85371" w:rsidRDefault="00D85371" w:rsidP="00714025">
      <w:pPr>
        <w:pStyle w:val="Brdtextmedindrag"/>
        <w:ind w:firstLine="0"/>
      </w:pPr>
      <w:r>
        <w:rPr>
          <w:b/>
        </w:rPr>
        <w:t>26 §</w:t>
      </w:r>
      <w:r w:rsidRPr="00A6293E">
        <w:t>    </w:t>
      </w:r>
      <w:r w:rsidRPr="002B07DE">
        <w:t>Regeringen eller den myndighet som regeringen bestämmer kan med stöd av 8 kap.</w:t>
      </w:r>
      <w:r>
        <w:t> </w:t>
      </w:r>
      <w:r w:rsidRPr="002B07DE">
        <w:t>7 § regeringsformen meddela närmare föreskrifter om</w:t>
      </w:r>
    </w:p>
    <w:p w14:paraId="42EA13A4" w14:textId="77777777" w:rsidR="00D85371" w:rsidRDefault="00D85371" w:rsidP="00714025">
      <w:pPr>
        <w:pStyle w:val="Brdtextmedindrag"/>
      </w:pPr>
      <w:r>
        <w:t>1. </w:t>
      </w:r>
      <w:r w:rsidRPr="002B07DE">
        <w:t xml:space="preserve">vilka uppgifter som ska lagras enligt </w:t>
      </w:r>
      <w:r>
        <w:t>19 §,</w:t>
      </w:r>
    </w:p>
    <w:p w14:paraId="29005E29" w14:textId="77777777" w:rsidR="00D85371" w:rsidRDefault="00D85371" w:rsidP="00714025">
      <w:pPr>
        <w:pStyle w:val="Brdtextmedindrag"/>
      </w:pPr>
      <w:r>
        <w:t>2. </w:t>
      </w:r>
      <w:r w:rsidRPr="002B07DE">
        <w:t xml:space="preserve">lagringstiden enligt </w:t>
      </w:r>
      <w:r>
        <w:t xml:space="preserve">22 § </w:t>
      </w:r>
      <w:r w:rsidRPr="002B07DE">
        <w:t>första stycket</w:t>
      </w:r>
      <w:r>
        <w:t>, och</w:t>
      </w:r>
    </w:p>
    <w:p w14:paraId="0E290DBC" w14:textId="77777777" w:rsidR="00D85371" w:rsidRPr="00CE4BB9" w:rsidRDefault="00D85371" w:rsidP="00714025">
      <w:pPr>
        <w:pStyle w:val="Brdtextmedindrag"/>
      </w:pPr>
      <w:r>
        <w:t>3. </w:t>
      </w:r>
      <w:r w:rsidRPr="002B07DE">
        <w:t>ersättningen</w:t>
      </w:r>
      <w:r>
        <w:t xml:space="preserve"> enligt 23 §.</w:t>
      </w:r>
    </w:p>
    <w:p w14:paraId="580099AC" w14:textId="77777777" w:rsidR="00D85371" w:rsidRPr="00A6293E" w:rsidRDefault="00D85371" w:rsidP="00714025">
      <w:pPr>
        <w:pStyle w:val="Rubrik4utannumrering"/>
      </w:pPr>
      <w:r w:rsidRPr="00A6293E">
        <w:t>Förbud mot avlyssning m.m.</w:t>
      </w:r>
    </w:p>
    <w:p w14:paraId="2A14340D" w14:textId="77777777" w:rsidR="00D85371" w:rsidRPr="00A6293E" w:rsidRDefault="00D85371" w:rsidP="00714025">
      <w:pPr>
        <w:pStyle w:val="Brdtext"/>
      </w:pPr>
      <w:r>
        <w:rPr>
          <w:b/>
        </w:rPr>
        <w:t>27 §</w:t>
      </w:r>
      <w:r w:rsidRPr="00A6293E">
        <w:t xml:space="preserve">    Utöver </w:t>
      </w:r>
      <w:r>
        <w:t xml:space="preserve">vad </w:t>
      </w:r>
      <w:r w:rsidRPr="00A6293E">
        <w:t xml:space="preserve">som anges i </w:t>
      </w:r>
      <w:r>
        <w:t>1</w:t>
      </w:r>
      <w:r w:rsidRPr="00857A74">
        <w:t>–</w:t>
      </w:r>
      <w:r>
        <w:t>3</w:t>
      </w:r>
      <w:r w:rsidRPr="00857A74">
        <w:t xml:space="preserve"> och </w:t>
      </w:r>
      <w:r>
        <w:t>31</w:t>
      </w:r>
      <w:r w:rsidRPr="00857A74">
        <w:t> §§</w:t>
      </w:r>
      <w:r w:rsidRPr="00A6293E">
        <w:t xml:space="preserve"> får inte någon annan än </w:t>
      </w:r>
      <w:r w:rsidRPr="003C0F59">
        <w:t>be</w:t>
      </w:r>
      <w:r w:rsidRPr="003C0F59">
        <w:softHyphen/>
        <w:t>rörda</w:t>
      </w:r>
      <w:r w:rsidRPr="00A6293E">
        <w:t xml:space="preserve"> användare ta del av eller på </w:t>
      </w:r>
      <w:r>
        <w:t>något an</w:t>
      </w:r>
      <w:r w:rsidRPr="00A6293E">
        <w:t>nat sätt behandla uppgifter i ett elek</w:t>
      </w:r>
      <w:r w:rsidRPr="00A6293E">
        <w:softHyphen/>
        <w:t>troniskt meddelande som överförs i ett allmänt elektroniskt kommuni</w:t>
      </w:r>
      <w:r w:rsidRPr="00A6293E">
        <w:softHyphen/>
        <w:t>ka</w:t>
      </w:r>
      <w:r w:rsidRPr="00A6293E">
        <w:softHyphen/>
        <w:t>tionsnät eller med en allmänt tillgänglig elektronisk kommunikations</w:t>
      </w:r>
      <w:r w:rsidRPr="00A6293E">
        <w:softHyphen/>
        <w:t>tjänst, eller trafik</w:t>
      </w:r>
      <w:r w:rsidRPr="00A6293E">
        <w:softHyphen/>
        <w:t xml:space="preserve">uppgifter som hör till detta meddelande, om inte </w:t>
      </w:r>
      <w:r>
        <w:t>någon</w:t>
      </w:r>
      <w:r w:rsidRPr="00A6293E">
        <w:t xml:space="preserve"> av användarna har samtyckt till behandlingen.</w:t>
      </w:r>
    </w:p>
    <w:p w14:paraId="641DA505" w14:textId="77777777" w:rsidR="00D85371" w:rsidRPr="00A6293E" w:rsidRDefault="00D85371" w:rsidP="00714025">
      <w:pPr>
        <w:pStyle w:val="Brdtextmedindrag"/>
      </w:pPr>
      <w:r>
        <w:t>Detta</w:t>
      </w:r>
      <w:r w:rsidRPr="00A6293E">
        <w:t xml:space="preserve"> </w:t>
      </w:r>
      <w:r>
        <w:t>hindrar</w:t>
      </w:r>
      <w:r w:rsidRPr="00A6293E">
        <w:t xml:space="preserve"> inte</w:t>
      </w:r>
    </w:p>
    <w:p w14:paraId="6050A9E6" w14:textId="490BAC36" w:rsidR="00D85371" w:rsidRPr="00A6293E" w:rsidRDefault="00D85371" w:rsidP="00714025">
      <w:pPr>
        <w:pStyle w:val="Brdtextmedindrag"/>
      </w:pPr>
      <w:r w:rsidRPr="00A6293E">
        <w:t>1. lagring som är automatisk, mellanliggande och tillfällig, om den är nödvändig för överföring av ett elektroniskt meddelande</w:t>
      </w:r>
      <w:r>
        <w:t>,</w:t>
      </w:r>
      <w:r w:rsidRPr="00A6293E">
        <w:t xml:space="preserve"> eller </w:t>
      </w:r>
      <w:r>
        <w:t>sådan lag</w:t>
      </w:r>
      <w:r w:rsidR="00F94E0C">
        <w:softHyphen/>
      </w:r>
      <w:r>
        <w:t xml:space="preserve">ring </w:t>
      </w:r>
      <w:r w:rsidRPr="00A6293E">
        <w:t xml:space="preserve">i den utsträckning </w:t>
      </w:r>
      <w:r>
        <w:t xml:space="preserve">som den </w:t>
      </w:r>
      <w:r w:rsidRPr="00A6293E">
        <w:t>är nödvändig för driften av ett elektroniskt kommu</w:t>
      </w:r>
      <w:r w:rsidRPr="00A6293E">
        <w:softHyphen/>
        <w:t>nika</w:t>
      </w:r>
      <w:r w:rsidRPr="00A6293E">
        <w:softHyphen/>
        <w:t>tionsnät eller en elektronisk kommunikationstjänst,</w:t>
      </w:r>
    </w:p>
    <w:p w14:paraId="1192CAC7" w14:textId="77777777" w:rsidR="00D85371" w:rsidRPr="00A6293E" w:rsidRDefault="00D85371" w:rsidP="00714025">
      <w:pPr>
        <w:pStyle w:val="Brdtextmedindrag"/>
      </w:pPr>
      <w:r w:rsidRPr="00A6293E">
        <w:t>2.</w:t>
      </w:r>
      <w:r>
        <w:t> </w:t>
      </w:r>
      <w:r w:rsidRPr="00A6293E">
        <w:t>att andra får tillgång till innehållet i ett elektroniskt meddelande, om innehållet ändå är allmänt tillgängligt</w:t>
      </w:r>
      <w:r>
        <w:t xml:space="preserve">, </w:t>
      </w:r>
      <w:r w:rsidRPr="00A6293E">
        <w:t xml:space="preserve">om </w:t>
      </w:r>
      <w:r>
        <w:t>tillgången ges</w:t>
      </w:r>
      <w:r w:rsidRPr="00A6293E">
        <w:t xml:space="preserve"> endast för att </w:t>
      </w:r>
      <w:r w:rsidRPr="00A6293E">
        <w:lastRenderedPageBreak/>
        <w:t>effektivi</w:t>
      </w:r>
      <w:r w:rsidRPr="00A6293E">
        <w:softHyphen/>
        <w:t xml:space="preserve">sera den fortsatta överföringen till andra mottagare </w:t>
      </w:r>
      <w:r>
        <w:t>samt</w:t>
      </w:r>
      <w:r w:rsidRPr="00A6293E">
        <w:t xml:space="preserve"> om upp</w:t>
      </w:r>
      <w:r>
        <w:softHyphen/>
      </w:r>
      <w:r w:rsidRPr="00A6293E">
        <w:t>gifter</w:t>
      </w:r>
      <w:r>
        <w:t>na</w:t>
      </w:r>
      <w:r w:rsidRPr="00A6293E">
        <w:t xml:space="preserve"> om vem som </w:t>
      </w:r>
      <w:r>
        <w:t xml:space="preserve">har </w:t>
      </w:r>
      <w:r w:rsidRPr="00A6293E">
        <w:t>begärt att få informationen utplånas, eller</w:t>
      </w:r>
    </w:p>
    <w:p w14:paraId="4779EF30" w14:textId="77777777" w:rsidR="00D85371" w:rsidRDefault="00D85371" w:rsidP="00714025">
      <w:pPr>
        <w:pStyle w:val="Brdtextmedindrag"/>
      </w:pPr>
      <w:r w:rsidRPr="00A6293E">
        <w:t>3.</w:t>
      </w:r>
      <w:r>
        <w:t> </w:t>
      </w:r>
      <w:r w:rsidRPr="00A6293E">
        <w:t xml:space="preserve">att </w:t>
      </w:r>
      <w:r>
        <w:t xml:space="preserve">någon </w:t>
      </w:r>
      <w:r w:rsidRPr="00A6293E">
        <w:t xml:space="preserve">i </w:t>
      </w:r>
      <w:r>
        <w:t>en</w:t>
      </w:r>
      <w:r w:rsidRPr="00A6293E">
        <w:t xml:space="preserve"> radiomottagare avlyssna</w:t>
      </w:r>
      <w:r>
        <w:t>r</w:t>
      </w:r>
      <w:r w:rsidRPr="00A6293E">
        <w:t xml:space="preserve"> eller på </w:t>
      </w:r>
      <w:r>
        <w:t>något a</w:t>
      </w:r>
      <w:r w:rsidRPr="00A6293E">
        <w:t>nnat sätt</w:t>
      </w:r>
      <w:r>
        <w:t>,</w:t>
      </w:r>
      <w:r w:rsidRPr="00A6293E">
        <w:t xml:space="preserve"> </w:t>
      </w:r>
      <w:r>
        <w:t xml:space="preserve">genom att </w:t>
      </w:r>
      <w:r w:rsidRPr="00A6293E">
        <w:t>använ</w:t>
      </w:r>
      <w:r>
        <w:softHyphen/>
      </w:r>
      <w:r w:rsidRPr="00A6293E">
        <w:t xml:space="preserve">da </w:t>
      </w:r>
      <w:r>
        <w:t xml:space="preserve">en </w:t>
      </w:r>
      <w:r w:rsidRPr="00A6293E">
        <w:t>sådan mottagare</w:t>
      </w:r>
      <w:r>
        <w:t>,</w:t>
      </w:r>
      <w:r w:rsidRPr="00A6293E">
        <w:t xml:space="preserve"> få</w:t>
      </w:r>
      <w:r>
        <w:t>r</w:t>
      </w:r>
      <w:r w:rsidRPr="00A6293E">
        <w:t xml:space="preserve"> tillgång till ett radiobefordrat elek</w:t>
      </w:r>
      <w:r>
        <w:softHyphen/>
      </w:r>
      <w:r w:rsidRPr="00A6293E">
        <w:t>troniskt med</w:t>
      </w:r>
      <w:r>
        <w:softHyphen/>
      </w:r>
      <w:r w:rsidRPr="00A6293E">
        <w:t>delande som inte är avsett för den</w:t>
      </w:r>
      <w:r>
        <w:t>ne</w:t>
      </w:r>
      <w:r w:rsidRPr="00A6293E">
        <w:t xml:space="preserve"> eller för allmänheten.</w:t>
      </w:r>
    </w:p>
    <w:p w14:paraId="2BD9D570" w14:textId="77777777" w:rsidR="00D85371" w:rsidRPr="00A6293E" w:rsidRDefault="00D85371" w:rsidP="00714025">
      <w:pPr>
        <w:pStyle w:val="Brdtextmedindrag"/>
      </w:pPr>
      <w:r w:rsidRPr="000E225A">
        <w:t xml:space="preserve">Första stycket gäller inte </w:t>
      </w:r>
      <w:r>
        <w:t>när</w:t>
      </w:r>
      <w:r w:rsidRPr="000E225A">
        <w:t xml:space="preserve"> en tillhandahållare av nummeroberoende interpersonella kommunikationstjänster behandlar uppgifter i enlighet med förordning (EU) 2021/1232</w:t>
      </w:r>
      <w:r>
        <w:t>.</w:t>
      </w:r>
    </w:p>
    <w:p w14:paraId="5EDDEAB9" w14:textId="77777777" w:rsidR="00D85371" w:rsidRPr="00A6293E" w:rsidRDefault="00D85371" w:rsidP="00714025">
      <w:pPr>
        <w:pStyle w:val="Brdtextmedindrag"/>
      </w:pPr>
    </w:p>
    <w:p w14:paraId="0282AE87" w14:textId="77777777" w:rsidR="00D85371" w:rsidRDefault="00D85371" w:rsidP="00714025">
      <w:pPr>
        <w:pStyle w:val="Brdtext"/>
      </w:pPr>
      <w:r>
        <w:rPr>
          <w:b/>
        </w:rPr>
        <w:t>28 §</w:t>
      </w:r>
      <w:r w:rsidRPr="00A6293E">
        <w:t>    Uppgifter får lagras i eller hämtas från en abonnents eller an</w:t>
      </w:r>
      <w:r w:rsidRPr="00A6293E">
        <w:softHyphen/>
        <w:t>vän</w:t>
      </w:r>
      <w:r w:rsidRPr="00A6293E">
        <w:softHyphen/>
        <w:t>dares terminalutrustning endast om abonnenten eller användaren får till</w:t>
      </w:r>
      <w:r w:rsidRPr="00A6293E">
        <w:softHyphen/>
        <w:t xml:space="preserve">gång till information om ändamålet med behandlingen och samtycker till den. </w:t>
      </w:r>
    </w:p>
    <w:p w14:paraId="6A6E130F" w14:textId="77777777" w:rsidR="00D85371" w:rsidRDefault="00D85371" w:rsidP="00714025">
      <w:pPr>
        <w:pStyle w:val="Brdtextmedindrag"/>
      </w:pPr>
      <w:r>
        <w:t xml:space="preserve">Trots att samtycke inte har lämnats är </w:t>
      </w:r>
      <w:r w:rsidRPr="00A6293E">
        <w:t xml:space="preserve">sådan lagring eller åtkomst </w:t>
      </w:r>
      <w:r>
        <w:t xml:space="preserve">tillåten </w:t>
      </w:r>
      <w:r w:rsidRPr="00A6293E">
        <w:t xml:space="preserve">som </w:t>
      </w:r>
    </w:p>
    <w:p w14:paraId="1BDE1220" w14:textId="269258DC" w:rsidR="00D85371" w:rsidRDefault="00D85371" w:rsidP="00714025">
      <w:pPr>
        <w:pStyle w:val="Brdtextmedindrag"/>
      </w:pPr>
      <w:r>
        <w:t>1. </w:t>
      </w:r>
      <w:r w:rsidRPr="00A6293E">
        <w:t>behövs för över</w:t>
      </w:r>
      <w:r w:rsidRPr="00A6293E">
        <w:softHyphen/>
        <w:t>för</w:t>
      </w:r>
      <w:r>
        <w:t>ing</w:t>
      </w:r>
      <w:r w:rsidRPr="00A6293E">
        <w:t xml:space="preserve"> </w:t>
      </w:r>
      <w:r>
        <w:t xml:space="preserve">av </w:t>
      </w:r>
      <w:r w:rsidRPr="00A6293E">
        <w:t>ett elektroniskt meddelande via ett elektro</w:t>
      </w:r>
      <w:r w:rsidR="00F94E0C">
        <w:softHyphen/>
      </w:r>
      <w:r w:rsidRPr="00A6293E">
        <w:t>niskt kommunikationsnät</w:t>
      </w:r>
      <w:r>
        <w:t>,</w:t>
      </w:r>
      <w:r w:rsidRPr="00A6293E">
        <w:t xml:space="preserve"> eller</w:t>
      </w:r>
    </w:p>
    <w:p w14:paraId="316A20C7" w14:textId="77777777" w:rsidR="00D85371" w:rsidRPr="00A6293E" w:rsidRDefault="00D85371" w:rsidP="00714025">
      <w:pPr>
        <w:pStyle w:val="Brdtextmedindrag"/>
      </w:pPr>
      <w:r>
        <w:t>2. </w:t>
      </w:r>
      <w:r w:rsidRPr="00A6293E">
        <w:t>är nödvändig för tillhandahålla</w:t>
      </w:r>
      <w:r>
        <w:t>nde av</w:t>
      </w:r>
      <w:r w:rsidRPr="00A6293E">
        <w:t xml:space="preserve"> en tjänst </w:t>
      </w:r>
      <w:r>
        <w:t xml:space="preserve">på uttrycklig begäran av </w:t>
      </w:r>
      <w:r w:rsidRPr="00A6293E">
        <w:t>användaren eller abonnenten</w:t>
      </w:r>
      <w:r>
        <w:t>.</w:t>
      </w:r>
    </w:p>
    <w:p w14:paraId="4F785340" w14:textId="77777777" w:rsidR="00D85371" w:rsidRPr="00A6293E" w:rsidRDefault="00D85371" w:rsidP="00714025">
      <w:pPr>
        <w:pStyle w:val="Rubrik4utannumrering"/>
      </w:pPr>
      <w:r w:rsidRPr="00A6293E">
        <w:t xml:space="preserve">Hemlig avlyssning </w:t>
      </w:r>
      <w:r>
        <w:t>och signalspaning</w:t>
      </w:r>
    </w:p>
    <w:p w14:paraId="561E99BD" w14:textId="77777777" w:rsidR="00D85371" w:rsidRPr="00A6293E" w:rsidRDefault="00D85371" w:rsidP="00714025">
      <w:pPr>
        <w:pStyle w:val="Brdtext"/>
      </w:pPr>
      <w:r>
        <w:rPr>
          <w:b/>
        </w:rPr>
        <w:t>29 §</w:t>
      </w:r>
      <w:r w:rsidRPr="00A6293E">
        <w:t>    En verksamhet ska bedrivas så att beslut om hemlig avlyssning av elektronisk kommunikation och hemlig övervakning av elektronisk kom</w:t>
      </w:r>
      <w:r w:rsidRPr="00A6293E">
        <w:softHyphen/>
        <w:t>munikation kan verkställas och så att verkställandet inte röjs, om verksam</w:t>
      </w:r>
      <w:r w:rsidRPr="00A6293E">
        <w:softHyphen/>
        <w:t>heten avser tillhandahållande av</w:t>
      </w:r>
    </w:p>
    <w:p w14:paraId="6EFCB92E" w14:textId="77777777" w:rsidR="00D85371" w:rsidRPr="00A6293E" w:rsidRDefault="00D85371" w:rsidP="00714025">
      <w:pPr>
        <w:pStyle w:val="Brdtextmedindrag"/>
      </w:pPr>
      <w:r w:rsidRPr="00A6293E">
        <w:t>1. ett allmänt elektroniskt kommunikationsnät som inte enbart är avsett för utsänd</w:t>
      </w:r>
      <w:r w:rsidRPr="00A6293E">
        <w:softHyphen/>
        <w:t>ning till allmänheten av program som avses i 1</w:t>
      </w:r>
      <w:r>
        <w:t> kap. </w:t>
      </w:r>
      <w:r w:rsidRPr="00A6293E">
        <w:t>2</w:t>
      </w:r>
      <w:r>
        <w:t> §</w:t>
      </w:r>
      <w:r w:rsidRPr="00A6293E">
        <w:t xml:space="preserve"> yttrande</w:t>
      </w:r>
      <w:r w:rsidRPr="00A6293E">
        <w:softHyphen/>
        <w:t>frihets</w:t>
      </w:r>
      <w:r w:rsidRPr="00A6293E">
        <w:softHyphen/>
        <w:t>grundlagen, eller</w:t>
      </w:r>
    </w:p>
    <w:p w14:paraId="70590B86" w14:textId="77777777" w:rsidR="00D85371" w:rsidRPr="00A6293E" w:rsidRDefault="00D85371" w:rsidP="00714025">
      <w:pPr>
        <w:pStyle w:val="Brdtextmedindrag"/>
      </w:pPr>
      <w:r w:rsidRPr="00A6293E">
        <w:t xml:space="preserve">2. tjänster inom ett allmänt elektroniskt kommunikationsnät </w:t>
      </w:r>
      <w:r>
        <w:t>som</w:t>
      </w:r>
      <w:r w:rsidRPr="00A6293E">
        <w:t xml:space="preserve"> består av</w:t>
      </w:r>
    </w:p>
    <w:p w14:paraId="231C1096" w14:textId="77777777" w:rsidR="00D85371" w:rsidRPr="00A6293E" w:rsidRDefault="00D85371" w:rsidP="00714025">
      <w:pPr>
        <w:pStyle w:val="Brdtextmedindrag"/>
      </w:pPr>
      <w:r w:rsidRPr="00A6293E">
        <w:t xml:space="preserve">a) en allmänt tillgänglig telefonitjänst till </w:t>
      </w:r>
      <w:r>
        <w:t xml:space="preserve">en </w:t>
      </w:r>
      <w:r w:rsidRPr="00A6293E">
        <w:t xml:space="preserve">fast nätanslutningspunkt som medger överföring av lokala, nationella och internationella samtal, telefax och datakommunikation med en </w:t>
      </w:r>
      <w:r>
        <w:t>sådan</w:t>
      </w:r>
      <w:r w:rsidRPr="00A6293E">
        <w:t xml:space="preserve"> lägsta datahastighet som medger funktionell tillgång till internet, eller</w:t>
      </w:r>
    </w:p>
    <w:p w14:paraId="06B51C8B" w14:textId="77777777" w:rsidR="00D85371" w:rsidRPr="00A6293E" w:rsidRDefault="00D85371" w:rsidP="00714025">
      <w:pPr>
        <w:pStyle w:val="Brdtextmedindrag"/>
      </w:pPr>
      <w:r w:rsidRPr="00A6293E">
        <w:t>b) en</w:t>
      </w:r>
      <w:r>
        <w:t xml:space="preserve"> </w:t>
      </w:r>
      <w:r w:rsidRPr="00A6293E">
        <w:t xml:space="preserve">allmänt tillgänglig elektronisk kommunikationstjänst till </w:t>
      </w:r>
      <w:r>
        <w:t xml:space="preserve">en </w:t>
      </w:r>
      <w:r w:rsidRPr="00A6293E">
        <w:t>mobil nät</w:t>
      </w:r>
      <w:r w:rsidRPr="00A6293E">
        <w:softHyphen/>
        <w:t>anslutningspunkt</w:t>
      </w:r>
      <w:r>
        <w:t>.</w:t>
      </w:r>
    </w:p>
    <w:p w14:paraId="6D14B000" w14:textId="77777777" w:rsidR="00D85371" w:rsidRPr="00A6293E" w:rsidRDefault="00D85371" w:rsidP="00714025">
      <w:pPr>
        <w:pStyle w:val="Brdtextmedindrag"/>
      </w:pPr>
      <w:r w:rsidRPr="00A6293E">
        <w:t>Innehållet i och uppgifter om avlyssnade eller övervakade meddelanden ska göras tillgängliga så att informationen enkelt kan tas om hand.</w:t>
      </w:r>
    </w:p>
    <w:p w14:paraId="4DB0CFFC" w14:textId="77777777" w:rsidR="00D85371" w:rsidRPr="00A6293E" w:rsidRDefault="00D85371" w:rsidP="00714025">
      <w:pPr>
        <w:pStyle w:val="Brdtextmedindrag"/>
      </w:pPr>
      <w:r w:rsidRPr="00A6293E">
        <w:t xml:space="preserve">Regeringen eller den myndighet som regeringen bestämmer </w:t>
      </w:r>
      <w:r>
        <w:t xml:space="preserve">kan med stöd av 8 kap. 7 § regeringsformen meddela </w:t>
      </w:r>
      <w:r w:rsidRPr="00C81FC7">
        <w:t xml:space="preserve">närmare föreskrifter om frågor som avses i </w:t>
      </w:r>
      <w:r>
        <w:t>denna paragraf</w:t>
      </w:r>
      <w:r w:rsidRPr="00C81FC7">
        <w:t xml:space="preserve"> samt</w:t>
      </w:r>
      <w:r>
        <w:t xml:space="preserve"> </w:t>
      </w:r>
      <w:r w:rsidRPr="00A6293E">
        <w:t>får i enskilda fall besluta om undantag från kravet i första stycket.</w:t>
      </w:r>
    </w:p>
    <w:p w14:paraId="1327C440" w14:textId="77777777" w:rsidR="00D85371" w:rsidRPr="00A6293E" w:rsidRDefault="00D85371" w:rsidP="00714025">
      <w:pPr>
        <w:pStyle w:val="Brdtextmedindrag"/>
      </w:pPr>
    </w:p>
    <w:p w14:paraId="77A08C96" w14:textId="3B57DB77" w:rsidR="00D85371" w:rsidRPr="00A6293E" w:rsidRDefault="00D85371" w:rsidP="00714025">
      <w:pPr>
        <w:pStyle w:val="Brdtext"/>
      </w:pPr>
      <w:r>
        <w:rPr>
          <w:b/>
        </w:rPr>
        <w:t>30 §</w:t>
      </w:r>
      <w:r w:rsidRPr="00A6293E">
        <w:t xml:space="preserve">    För att signaler i elektronisk form enligt lagen (2008:717) om signalspaning i försvarsunderrättelseverksamhet ska kunna </w:t>
      </w:r>
      <w:r>
        <w:t>inhämtas</w:t>
      </w:r>
      <w:r w:rsidRPr="00A6293E">
        <w:t xml:space="preserve">, </w:t>
      </w:r>
      <w:r>
        <w:t>ska</w:t>
      </w:r>
      <w:r w:rsidRPr="00A6293E">
        <w:t xml:space="preserve"> operatörer som äger tråd </w:t>
      </w:r>
      <w:r>
        <w:t>där</w:t>
      </w:r>
      <w:r w:rsidRPr="00A6293E">
        <w:t xml:space="preserve"> signaler förs över Sveriges gräns över</w:t>
      </w:r>
      <w:r>
        <w:softHyphen/>
      </w:r>
      <w:r w:rsidRPr="00A6293E">
        <w:t xml:space="preserve">föra </w:t>
      </w:r>
      <w:r>
        <w:t>signalerna</w:t>
      </w:r>
      <w:r w:rsidRPr="00A6293E">
        <w:t xml:space="preserve"> till samverkanspunkter. Varje sådan operatör ska anmäla en eller flera samverkanspunkter till den myndighet som rege</w:t>
      </w:r>
      <w:r w:rsidRPr="00A6293E">
        <w:softHyphen/>
        <w:t>ringen be</w:t>
      </w:r>
      <w:r>
        <w:softHyphen/>
      </w:r>
      <w:r w:rsidRPr="00A6293E">
        <w:t>stäm</w:t>
      </w:r>
      <w:r>
        <w:softHyphen/>
      </w:r>
      <w:r w:rsidRPr="00A6293E">
        <w:t>mer. Regeringen eller den myndighet som regeringen be</w:t>
      </w:r>
      <w:r w:rsidRPr="00A6293E">
        <w:softHyphen/>
        <w:t>stämmer får med</w:t>
      </w:r>
      <w:r w:rsidR="00F94E0C">
        <w:softHyphen/>
      </w:r>
      <w:r w:rsidRPr="00A6293E">
        <w:t>dela föreskrifter om samverkanspunkter.</w:t>
      </w:r>
    </w:p>
    <w:p w14:paraId="653E3F51" w14:textId="77777777" w:rsidR="00D85371" w:rsidRPr="000D1303" w:rsidRDefault="00D85371" w:rsidP="00714025">
      <w:pPr>
        <w:pStyle w:val="Brdtextmedindrag"/>
      </w:pPr>
      <w:r w:rsidRPr="000D1303">
        <w:lastRenderedPageBreak/>
        <w:t>Samtliga operatörer som för signaler i tråd över Sveriges gräns ska till den myndighet som regeringen bestämmer lämna sådan information som de inne</w:t>
      </w:r>
      <w:r w:rsidRPr="000D1303">
        <w:softHyphen/>
        <w:t>har och som gör det enklare att ta hand om signalerna.</w:t>
      </w:r>
    </w:p>
    <w:p w14:paraId="200FE4C3" w14:textId="77777777" w:rsidR="00D85371" w:rsidRPr="00A6293E" w:rsidRDefault="00D85371" w:rsidP="00714025">
      <w:pPr>
        <w:pStyle w:val="Brdtextmedindrag"/>
      </w:pPr>
      <w:r w:rsidRPr="000D1303">
        <w:t>Samtliga operatörer ska utföra uppgifterna enligt första</w:t>
      </w:r>
      <w:r w:rsidRPr="00A6293E">
        <w:t xml:space="preserve"> och andra styckena så att verksamheten inte röjs.</w:t>
      </w:r>
    </w:p>
    <w:p w14:paraId="1CC7DA9E" w14:textId="77777777" w:rsidR="00D85371" w:rsidRPr="00A6293E" w:rsidRDefault="00D85371" w:rsidP="00714025">
      <w:pPr>
        <w:pStyle w:val="Rubrik4utannumrering"/>
      </w:pPr>
      <w:r w:rsidRPr="00A6293E">
        <w:t>Tystnadsplikt</w:t>
      </w:r>
    </w:p>
    <w:p w14:paraId="3A1AA7B4" w14:textId="77777777" w:rsidR="00D85371" w:rsidRPr="00A6293E" w:rsidRDefault="00D85371" w:rsidP="00714025">
      <w:pPr>
        <w:pStyle w:val="Brdtext"/>
      </w:pPr>
      <w:r>
        <w:rPr>
          <w:b/>
        </w:rPr>
        <w:t>31 §</w:t>
      </w:r>
      <w:r w:rsidRPr="00A6293E">
        <w:t xml:space="preserve">    Den som </w:t>
      </w:r>
      <w:r>
        <w:t xml:space="preserve">tillhandahåller </w:t>
      </w:r>
      <w:r w:rsidRPr="00A6293E">
        <w:t>ett elektroniskt kom</w:t>
      </w:r>
      <w:r w:rsidRPr="00A6293E">
        <w:softHyphen/>
        <w:t>munikationsnät eller en elektronisk kommunikationstjänst</w:t>
      </w:r>
      <w:r>
        <w:t xml:space="preserve"> </w:t>
      </w:r>
      <w:r w:rsidRPr="0071149C">
        <w:t>som inte är en nummeroberoende interpersonell kommunikationstjänst</w:t>
      </w:r>
      <w:r>
        <w:t>,</w:t>
      </w:r>
      <w:r w:rsidRPr="0071149C">
        <w:t xml:space="preserve"> </w:t>
      </w:r>
      <w:r w:rsidRPr="00A6293E">
        <w:t xml:space="preserve">får inte obehörigen föra vidare eller utnyttja det som han eller hon </w:t>
      </w:r>
      <w:r w:rsidRPr="00237530">
        <w:t xml:space="preserve">i samband med tillhandahållandet </w:t>
      </w:r>
      <w:r>
        <w:t xml:space="preserve">har </w:t>
      </w:r>
      <w:r w:rsidRPr="00A6293E">
        <w:t>fått del av eller tillgång till</w:t>
      </w:r>
      <w:r>
        <w:t xml:space="preserve"> i form av</w:t>
      </w:r>
    </w:p>
    <w:p w14:paraId="2BA08919" w14:textId="77777777" w:rsidR="00D85371" w:rsidRPr="00A6293E" w:rsidRDefault="00D85371" w:rsidP="00714025">
      <w:pPr>
        <w:pStyle w:val="Brdtextmedindrag"/>
      </w:pPr>
      <w:r w:rsidRPr="00A6293E">
        <w:t>1. </w:t>
      </w:r>
      <w:r>
        <w:t xml:space="preserve">en </w:t>
      </w:r>
      <w:r w:rsidRPr="00A6293E">
        <w:t>uppgift om abonnemang,</w:t>
      </w:r>
    </w:p>
    <w:p w14:paraId="48B83C5A" w14:textId="77777777" w:rsidR="00D85371" w:rsidRPr="00A6293E" w:rsidRDefault="00D85371" w:rsidP="00714025">
      <w:pPr>
        <w:pStyle w:val="Brdtextmedindrag"/>
      </w:pPr>
      <w:r w:rsidRPr="00A6293E">
        <w:t>2. innehållet i ett elektroniskt meddelande, eller</w:t>
      </w:r>
    </w:p>
    <w:p w14:paraId="5EF03258" w14:textId="77777777" w:rsidR="00D85371" w:rsidRPr="00A6293E" w:rsidRDefault="00D85371" w:rsidP="00714025">
      <w:pPr>
        <w:pStyle w:val="Brdtextmedindrag"/>
      </w:pPr>
      <w:r w:rsidRPr="00A6293E">
        <w:t>3. </w:t>
      </w:r>
      <w:r>
        <w:t xml:space="preserve">en </w:t>
      </w:r>
      <w:r w:rsidRPr="00A6293E">
        <w:t>annan uppgift som angår ett särskilt elektroniskt meddelande.</w:t>
      </w:r>
    </w:p>
    <w:p w14:paraId="3FC83827" w14:textId="77777777" w:rsidR="00D85371" w:rsidRPr="00A6293E" w:rsidRDefault="00D85371" w:rsidP="00714025">
      <w:pPr>
        <w:pStyle w:val="Brdtextmedindrag"/>
      </w:pPr>
      <w:r>
        <w:t>T</w:t>
      </w:r>
      <w:r w:rsidRPr="00A6293E">
        <w:t xml:space="preserve">ystnadsplikt </w:t>
      </w:r>
      <w:r>
        <w:t xml:space="preserve">som följer av första stycket </w:t>
      </w:r>
      <w:r w:rsidRPr="00A6293E">
        <w:t>gäller inte i förhållande till den som har tagit del i utväx</w:t>
      </w:r>
      <w:r>
        <w:softHyphen/>
      </w:r>
      <w:r w:rsidRPr="00A6293E">
        <w:t xml:space="preserve">lingen av ett elektroniskt meddelande eller som på </w:t>
      </w:r>
      <w:r>
        <w:t>något</w:t>
      </w:r>
      <w:r w:rsidRPr="00A6293E">
        <w:t xml:space="preserve"> annat sätt har sänt eller tagit emot ett sådant meddelande.</w:t>
      </w:r>
    </w:p>
    <w:p w14:paraId="7F1F165E" w14:textId="77777777" w:rsidR="00D85371" w:rsidRPr="00A6293E" w:rsidRDefault="00D85371" w:rsidP="00714025">
      <w:pPr>
        <w:pStyle w:val="Brdtextmedindrag"/>
      </w:pPr>
      <w:r w:rsidRPr="00A6293E">
        <w:t xml:space="preserve">Tystnadsplikt </w:t>
      </w:r>
      <w:r>
        <w:t xml:space="preserve">som följer av </w:t>
      </w:r>
      <w:r w:rsidRPr="00A6293E">
        <w:t>första stycket 1 och 3 gäller inte heller i förhållande till innehavare</w:t>
      </w:r>
      <w:r>
        <w:t>n</w:t>
      </w:r>
      <w:r w:rsidRPr="00A6293E">
        <w:t xml:space="preserve"> av ett abonnemang som </w:t>
      </w:r>
      <w:r>
        <w:t xml:space="preserve">har </w:t>
      </w:r>
      <w:r w:rsidRPr="00A6293E">
        <w:t>använts för ett elektroniskt meddelande.</w:t>
      </w:r>
    </w:p>
    <w:p w14:paraId="66AA0B0F" w14:textId="77777777" w:rsidR="00D85371" w:rsidRPr="00A6293E" w:rsidRDefault="00D85371" w:rsidP="00714025">
      <w:pPr>
        <w:pStyle w:val="Brdtextmedindrag"/>
        <w:ind w:firstLine="0"/>
        <w:rPr>
          <w:b/>
        </w:rPr>
      </w:pPr>
    </w:p>
    <w:p w14:paraId="2477227B" w14:textId="77777777" w:rsidR="00D85371" w:rsidRPr="00A6293E" w:rsidRDefault="00D85371" w:rsidP="00714025">
      <w:pPr>
        <w:pStyle w:val="Brdtext"/>
      </w:pPr>
      <w:r>
        <w:rPr>
          <w:b/>
        </w:rPr>
        <w:t>32 §</w:t>
      </w:r>
      <w:r w:rsidRPr="00A6293E">
        <w:t xml:space="preserve">    Tystnadsplikt </w:t>
      </w:r>
      <w:r>
        <w:t>som följer av</w:t>
      </w:r>
      <w:r w:rsidRPr="00A6293E">
        <w:t xml:space="preserve"> </w:t>
      </w:r>
      <w:r>
        <w:t>31</w:t>
      </w:r>
      <w:r w:rsidRPr="00857A74">
        <w:t> §</w:t>
      </w:r>
      <w:r w:rsidRPr="00A6293E">
        <w:t xml:space="preserve"> första stycket gäller även för </w:t>
      </w:r>
      <w:r>
        <w:t xml:space="preserve">en </w:t>
      </w:r>
      <w:r w:rsidRPr="00A6293E">
        <w:t>uppgift som hänför sig till</w:t>
      </w:r>
    </w:p>
    <w:p w14:paraId="09728EF8" w14:textId="2BF51E65" w:rsidR="00D85371" w:rsidRPr="00A6293E" w:rsidRDefault="00D85371" w:rsidP="00714025">
      <w:pPr>
        <w:pStyle w:val="Brdtextmedindrag"/>
        <w:rPr>
          <w:spacing w:val="-2"/>
        </w:rPr>
      </w:pPr>
      <w:r w:rsidRPr="00A6293E">
        <w:t>1. </w:t>
      </w:r>
      <w:r>
        <w:t xml:space="preserve">en </w:t>
      </w:r>
      <w:r w:rsidRPr="00A6293E">
        <w:rPr>
          <w:spacing w:val="-2"/>
        </w:rPr>
        <w:t xml:space="preserve">åtgärd att </w:t>
      </w:r>
      <w:r>
        <w:rPr>
          <w:spacing w:val="-2"/>
        </w:rPr>
        <w:t xml:space="preserve">med stöd av </w:t>
      </w:r>
      <w:r w:rsidRPr="00A6293E">
        <w:rPr>
          <w:spacing w:val="-2"/>
        </w:rPr>
        <w:t>27</w:t>
      </w:r>
      <w:r>
        <w:rPr>
          <w:spacing w:val="-2"/>
        </w:rPr>
        <w:t> kap. </w:t>
      </w:r>
      <w:r w:rsidRPr="00A6293E">
        <w:rPr>
          <w:spacing w:val="-2"/>
        </w:rPr>
        <w:t>9</w:t>
      </w:r>
      <w:r>
        <w:rPr>
          <w:spacing w:val="-2"/>
        </w:rPr>
        <w:t> §</w:t>
      </w:r>
      <w:r w:rsidRPr="00A6293E">
        <w:rPr>
          <w:spacing w:val="-2"/>
        </w:rPr>
        <w:t xml:space="preserve"> rättegångsbalken</w:t>
      </w:r>
      <w:r>
        <w:rPr>
          <w:spacing w:val="-2"/>
        </w:rPr>
        <w:t xml:space="preserve"> hålla kvar för</w:t>
      </w:r>
      <w:r w:rsidR="00F94E0C">
        <w:rPr>
          <w:spacing w:val="-2"/>
        </w:rPr>
        <w:softHyphen/>
      </w:r>
      <w:r>
        <w:rPr>
          <w:spacing w:val="-2"/>
        </w:rPr>
        <w:t>sändelser</w:t>
      </w:r>
      <w:r w:rsidRPr="00A6293E">
        <w:rPr>
          <w:spacing w:val="-2"/>
        </w:rPr>
        <w:t>,</w:t>
      </w:r>
    </w:p>
    <w:p w14:paraId="0AE3821C" w14:textId="446009ED" w:rsidR="00D85371" w:rsidRPr="00A6293E" w:rsidRDefault="00D85371" w:rsidP="00714025">
      <w:pPr>
        <w:pStyle w:val="Brdtextmedindrag"/>
      </w:pPr>
      <w:r w:rsidRPr="00A6293E">
        <w:t>2. </w:t>
      </w:r>
      <w:r>
        <w:t xml:space="preserve">en </w:t>
      </w:r>
      <w:r w:rsidRPr="00A6293E">
        <w:t>angelägenhet som avser användning av hemlig avlyssning av elek</w:t>
      </w:r>
      <w:r w:rsidR="00F94E0C">
        <w:softHyphen/>
      </w:r>
      <w:r w:rsidRPr="00A6293E">
        <w:t>tro</w:t>
      </w:r>
      <w:r w:rsidRPr="00A6293E">
        <w:softHyphen/>
        <w:t>nisk kommunikation eller hemlig övervakning av elektronisk kommu</w:t>
      </w:r>
      <w:r w:rsidR="00F94E0C">
        <w:softHyphen/>
      </w:r>
      <w:r w:rsidRPr="00A6293E">
        <w:t>ni</w:t>
      </w:r>
      <w:r w:rsidRPr="00A6293E">
        <w:softHyphen/>
        <w:t>kation enligt 27</w:t>
      </w:r>
      <w:r>
        <w:t> kap. </w:t>
      </w:r>
      <w:r w:rsidRPr="00A6293E">
        <w:t>18 eller 19</w:t>
      </w:r>
      <w:r>
        <w:t> §</w:t>
      </w:r>
      <w:r w:rsidRPr="00A6293E">
        <w:t xml:space="preserve"> rättegångsbalken eller </w:t>
      </w:r>
      <w:r>
        <w:t xml:space="preserve">som gäller </w:t>
      </w:r>
      <w:r w:rsidRPr="00A6293E">
        <w:t>tekniskt bistånd med hemlig avlyssning av elektronisk kommu</w:t>
      </w:r>
      <w:r w:rsidR="00800D04">
        <w:softHyphen/>
      </w:r>
      <w:r w:rsidRPr="00A6293E">
        <w:t>nikation eller med hemlig övervakning av elektronisk kommunikation enligt 4</w:t>
      </w:r>
      <w:r>
        <w:t> kap. </w:t>
      </w:r>
      <w:r w:rsidRPr="00A6293E">
        <w:t>25</w:t>
      </w:r>
      <w:r>
        <w:t> </w:t>
      </w:r>
      <w:r w:rsidRPr="00A6293E">
        <w:t>b</w:t>
      </w:r>
      <w:r>
        <w:t> §</w:t>
      </w:r>
      <w:r w:rsidRPr="00A6293E">
        <w:t xml:space="preserve"> lagen (2000:562) om internationell rättslig hjälp i brottmål,</w:t>
      </w:r>
    </w:p>
    <w:p w14:paraId="5503209F" w14:textId="77777777" w:rsidR="00D85371" w:rsidRPr="00A6293E" w:rsidRDefault="00D85371" w:rsidP="00714025">
      <w:pPr>
        <w:pStyle w:val="Brdtextmedindrag"/>
      </w:pPr>
      <w:r w:rsidRPr="00A6293E">
        <w:t>3. </w:t>
      </w:r>
      <w:r>
        <w:t xml:space="preserve">en </w:t>
      </w:r>
      <w:r w:rsidRPr="00A6293E">
        <w:t>angelägenhet som avser inhämtning av signaler i elektronisk form en</w:t>
      </w:r>
      <w:r w:rsidRPr="00A6293E">
        <w:softHyphen/>
        <w:t>ligt lagen (2008:717) om signalspaning i försvarsunderrättelse</w:t>
      </w:r>
      <w:r>
        <w:softHyphen/>
      </w:r>
      <w:r w:rsidRPr="00A6293E">
        <w:t>verksam</w:t>
      </w:r>
      <w:r>
        <w:softHyphen/>
      </w:r>
      <w:r w:rsidRPr="00A6293E">
        <w:t>het,</w:t>
      </w:r>
    </w:p>
    <w:p w14:paraId="7407534B" w14:textId="77777777" w:rsidR="00D85371" w:rsidRPr="00A6293E" w:rsidRDefault="00D85371" w:rsidP="00714025">
      <w:pPr>
        <w:pStyle w:val="Brdtextmedindrag"/>
      </w:pPr>
      <w:r w:rsidRPr="00A6293E">
        <w:t>4. inhämtning av uppgifter enligt lagen (2012:278) om inhämtning av uppgifter om elektronisk kommunikation i de brottsbekämpande myndig</w:t>
      </w:r>
      <w:r w:rsidRPr="00A6293E">
        <w:softHyphen/>
        <w:t>heternas underrättelseverksamhet,</w:t>
      </w:r>
    </w:p>
    <w:p w14:paraId="581354CA" w14:textId="74D37DA7" w:rsidR="00D85371" w:rsidRDefault="00D85371" w:rsidP="00714025">
      <w:pPr>
        <w:pStyle w:val="Brdtextmedindrag"/>
      </w:pPr>
      <w:r w:rsidRPr="00A6293E">
        <w:t>5. </w:t>
      </w:r>
      <w:r>
        <w:t xml:space="preserve">en </w:t>
      </w:r>
      <w:r w:rsidRPr="00A6293E">
        <w:t xml:space="preserve">begäran enligt </w:t>
      </w:r>
      <w:r>
        <w:t>33</w:t>
      </w:r>
      <w:r w:rsidRPr="00857A74">
        <w:t> §</w:t>
      </w:r>
      <w:r w:rsidRPr="00A6293E">
        <w:t xml:space="preserve"> första stycket</w:t>
      </w:r>
      <w:r>
        <w:t> </w:t>
      </w:r>
      <w:r w:rsidRPr="00A6293E">
        <w:t>2</w:t>
      </w:r>
      <w:r>
        <w:t xml:space="preserve"> </w:t>
      </w:r>
      <w:r w:rsidRPr="00A6293E">
        <w:t xml:space="preserve">om </w:t>
      </w:r>
      <w:r>
        <w:t xml:space="preserve">att en </w:t>
      </w:r>
      <w:r w:rsidRPr="00A6293E">
        <w:t>uppgift om abonne</w:t>
      </w:r>
      <w:r w:rsidR="00642876">
        <w:softHyphen/>
      </w:r>
      <w:r w:rsidRPr="00A6293E">
        <w:t>mang</w:t>
      </w:r>
      <w:r>
        <w:t xml:space="preserve"> ska lämnas,</w:t>
      </w:r>
    </w:p>
    <w:p w14:paraId="78A89CA0" w14:textId="77777777" w:rsidR="00D85371" w:rsidRDefault="00D85371" w:rsidP="00714025">
      <w:pPr>
        <w:pStyle w:val="Brdtextmedindrag"/>
      </w:pPr>
      <w:r>
        <w:t>6. ett föreläggande enligt 27 kap. 16 § rättegångsbalken att bevara en viss lagrad uppgift, eller</w:t>
      </w:r>
    </w:p>
    <w:p w14:paraId="778D9EC2" w14:textId="69326102" w:rsidR="00D85371" w:rsidRPr="00A6293E" w:rsidRDefault="00D85371" w:rsidP="00714025">
      <w:pPr>
        <w:pStyle w:val="Brdtextmedindrag"/>
      </w:pPr>
      <w:r>
        <w:t>7. en begäran enligt 33 § första stycket 5 om att en uppgift om tillhanda</w:t>
      </w:r>
      <w:r w:rsidR="00642876">
        <w:softHyphen/>
      </w:r>
      <w:r>
        <w:t>hållare av elek</w:t>
      </w:r>
      <w:r>
        <w:softHyphen/>
        <w:t>troniska kommunikationsnät eller elektroniska kommu</w:t>
      </w:r>
      <w:r w:rsidR="00642876">
        <w:softHyphen/>
      </w:r>
      <w:r>
        <w:t>nikations</w:t>
      </w:r>
      <w:r>
        <w:softHyphen/>
        <w:t>tjänster ska lämnas.</w:t>
      </w:r>
      <w:r>
        <w:cr/>
      </w:r>
    </w:p>
    <w:p w14:paraId="0F106367" w14:textId="77777777" w:rsidR="00D85371" w:rsidRPr="00A6293E" w:rsidRDefault="00D85371" w:rsidP="00714025">
      <w:pPr>
        <w:pStyle w:val="Brdtext"/>
      </w:pPr>
      <w:r>
        <w:rPr>
          <w:b/>
        </w:rPr>
        <w:t>33 §</w:t>
      </w:r>
      <w:r w:rsidRPr="00A6293E">
        <w:t>    </w:t>
      </w:r>
      <w:r>
        <w:t>D</w:t>
      </w:r>
      <w:r w:rsidRPr="00A6293E">
        <w:t xml:space="preserve">en som tillhandahåller ett elektroniskt kommunikationsnät eller en elektronisk kommunikationstjänst </w:t>
      </w:r>
      <w:r w:rsidRPr="003B6D2F">
        <w:t xml:space="preserve">som inte är en nummeroberoende interpersonell kommunikationstjänst </w:t>
      </w:r>
      <w:r w:rsidRPr="00A6293E">
        <w:t xml:space="preserve">och </w:t>
      </w:r>
      <w:r>
        <w:t xml:space="preserve">som </w:t>
      </w:r>
      <w:r w:rsidRPr="00A6293E">
        <w:t>har fått del av eller till</w:t>
      </w:r>
      <w:r w:rsidRPr="00A6293E">
        <w:softHyphen/>
        <w:t xml:space="preserve">gång till </w:t>
      </w:r>
      <w:r>
        <w:t xml:space="preserve">en </w:t>
      </w:r>
      <w:r w:rsidRPr="00A6293E">
        <w:t xml:space="preserve">uppgift som avses i </w:t>
      </w:r>
      <w:r>
        <w:t>31</w:t>
      </w:r>
      <w:r w:rsidRPr="00857A74">
        <w:t> §</w:t>
      </w:r>
      <w:r w:rsidRPr="00A6293E">
        <w:t xml:space="preserve"> första stycket ska på begäran lämna</w:t>
      </w:r>
    </w:p>
    <w:p w14:paraId="02C221B1" w14:textId="77777777" w:rsidR="00D85371" w:rsidRDefault="00D85371" w:rsidP="00714025">
      <w:pPr>
        <w:pStyle w:val="Brdtextmedindrag"/>
      </w:pPr>
      <w:r w:rsidRPr="00A6293E">
        <w:lastRenderedPageBreak/>
        <w:t>1.</w:t>
      </w:r>
      <w:r>
        <w:t xml:space="preserve"> en </w:t>
      </w:r>
      <w:r w:rsidRPr="00A6293E">
        <w:t xml:space="preserve">uppgift som avses i </w:t>
      </w:r>
      <w:r>
        <w:t>31 §</w:t>
      </w:r>
      <w:r w:rsidRPr="00A6293E">
        <w:t xml:space="preserve"> första stycket 1 till</w:t>
      </w:r>
    </w:p>
    <w:p w14:paraId="6C932A69" w14:textId="77777777" w:rsidR="00D85371" w:rsidRDefault="00D85371" w:rsidP="00714025">
      <w:pPr>
        <w:pStyle w:val="Brdtextmedindrag"/>
      </w:pPr>
      <w:r>
        <w:t>a) </w:t>
      </w:r>
      <w:r w:rsidRPr="00A6293E">
        <w:t>en myndighet som i ett särskilt fall behöver en sådan uppgift för del</w:t>
      </w:r>
      <w:r>
        <w:softHyphen/>
      </w:r>
      <w:r w:rsidRPr="00A6293E">
        <w:t>givning enligt delgivnings</w:t>
      </w:r>
      <w:r w:rsidRPr="00A6293E">
        <w:softHyphen/>
        <w:t xml:space="preserve">lagen (2010:1932), om myndigheten </w:t>
      </w:r>
      <w:r>
        <w:t>bedömer</w:t>
      </w:r>
      <w:r w:rsidRPr="00A6293E">
        <w:t xml:space="preserve"> att det kan antas att den som söks för delgivning håller sig undan eller att det annars finns synnerliga skäl,</w:t>
      </w:r>
    </w:p>
    <w:p w14:paraId="64CEF74E" w14:textId="77777777" w:rsidR="00D85371" w:rsidRDefault="00D85371" w:rsidP="00714025">
      <w:pPr>
        <w:pStyle w:val="Brdtextmedindrag"/>
      </w:pPr>
      <w:r>
        <w:t>b) </w:t>
      </w:r>
      <w:r w:rsidRPr="00A6293E">
        <w:t xml:space="preserve">Finansinspektionen, om inspektionen </w:t>
      </w:r>
      <w:r>
        <w:t>bedömer</w:t>
      </w:r>
      <w:r w:rsidRPr="00A6293E">
        <w:t xml:space="preserve"> att uppgiften är av väsent</w:t>
      </w:r>
      <w:r>
        <w:softHyphen/>
      </w:r>
      <w:r w:rsidRPr="00A6293E">
        <w:t>lig betydelse för utredningen av en misstänkt överträdelse av Europaparla</w:t>
      </w:r>
      <w:r>
        <w:softHyphen/>
      </w:r>
      <w:r w:rsidRPr="00A6293E">
        <w:t>mentets och rådets förordning (EU) nr 596/2014 av den 16</w:t>
      </w:r>
      <w:r>
        <w:t> </w:t>
      </w:r>
      <w:r w:rsidRPr="00A6293E">
        <w:t>april</w:t>
      </w:r>
      <w:r>
        <w:t> </w:t>
      </w:r>
      <w:r w:rsidRPr="00A6293E">
        <w:t>2014 om marknadsmissbruk (marknads</w:t>
      </w:r>
      <w:r w:rsidRPr="00A6293E">
        <w:softHyphen/>
        <w:t>missbruksförordning) och om upphävande av Europaparlamentets och rå</w:t>
      </w:r>
      <w:r w:rsidRPr="00A6293E">
        <w:softHyphen/>
        <w:t>dets direktiv 2003/6/EG och kommissionens direktiv 2003/124/EG, 2003/125/EG och 2004/72/EG</w:t>
      </w:r>
      <w:r>
        <w:t>,</w:t>
      </w:r>
    </w:p>
    <w:p w14:paraId="72F25129" w14:textId="77777777" w:rsidR="00D85371" w:rsidRDefault="00D85371" w:rsidP="00714025">
      <w:pPr>
        <w:pStyle w:val="Brdtextmedindrag"/>
      </w:pPr>
      <w:r>
        <w:t>c) Finansinspektionen, om inspektionen bedömer att uppgiften är av väsentlig betydelse i ett ärende om tillsyn när det gäller någon av bestämmelserna i 4 a kap. 1–8 §§ lagen (2010:751) om betaltjänster eller 1 kap. 5 § eller 4 kap. 7, 8, 9, 10, 11 eller 14 § lagen (2016:1024) om verksamhet med bostadskrediter,</w:t>
      </w:r>
    </w:p>
    <w:p w14:paraId="55208C54" w14:textId="77777777" w:rsidR="00D85371" w:rsidRDefault="00D85371" w:rsidP="00714025">
      <w:pPr>
        <w:pStyle w:val="Brdtextmedindrag"/>
      </w:pPr>
      <w:r>
        <w:t>d)</w:t>
      </w:r>
      <w:r w:rsidRPr="00A6293E">
        <w:t> </w:t>
      </w:r>
      <w:r>
        <w:t>Konsumentombudsmannen, om ombudsmannen bedömer att upp</w:t>
      </w:r>
      <w:r>
        <w:softHyphen/>
        <w:t xml:space="preserve">giften är av väsentlig betydelse i ett ärende om tillsyn </w:t>
      </w:r>
      <w:bookmarkStart w:id="24" w:name="_Hlk90043876"/>
      <w:r>
        <w:t>enligt lagen (1994:1512) om avtalsvillkor i konsumentförhållanden eller marknads</w:t>
      </w:r>
      <w:r>
        <w:softHyphen/>
        <w:t xml:space="preserve">föringslagen (2008:486), </w:t>
      </w:r>
      <w:bookmarkEnd w:id="24"/>
      <w:r>
        <w:t>när det är fråga om en misstänkt överträdelse av unions</w:t>
      </w:r>
      <w:r>
        <w:softHyphen/>
        <w:t>lag</w:t>
      </w:r>
      <w:r>
        <w:softHyphen/>
        <w:t>stiftning som skyddar konsumenternas intressen enligt bilagan till Europa</w:t>
      </w:r>
      <w:r>
        <w:softHyphen/>
        <w:t>parlamentets och rådets förordning (EU) 2017/2394 av den 12 decem</w:t>
      </w:r>
      <w:r>
        <w:softHyphen/>
        <w:t>ber 2017 om samarbete mellan de nationella myndigheter som har tillsynsansvar för konsumentskyddslagstiftningen och om upphävande av förordning (EG) nr 2006/2004,</w:t>
      </w:r>
    </w:p>
    <w:p w14:paraId="5CB444DC" w14:textId="77777777" w:rsidR="00D85371" w:rsidRDefault="00D85371" w:rsidP="00714025">
      <w:pPr>
        <w:pStyle w:val="Brdtextmedindrag"/>
      </w:pPr>
      <w:r>
        <w:t>e) Konsumentverket, om verket bedömer att uppgiften är av väsentlig betydelse i ett ärende om tillsyn enligt lagen (2019:59) med komplett</w:t>
      </w:r>
      <w:r>
        <w:softHyphen/>
        <w:t>erande bestämmelser till EU:s geoblockeringsförordning,</w:t>
      </w:r>
    </w:p>
    <w:p w14:paraId="0AC29DAB" w14:textId="77777777" w:rsidR="00D85371" w:rsidRDefault="00D85371" w:rsidP="00714025">
      <w:pPr>
        <w:pStyle w:val="Brdtextmedindrag"/>
      </w:pPr>
      <w:r>
        <w:t>f) </w:t>
      </w:r>
      <w:r w:rsidRPr="00A6293E">
        <w:t>Kronofogdemyndigheten</w:t>
      </w:r>
      <w:r>
        <w:t>,</w:t>
      </w:r>
      <w:r w:rsidRPr="00A6293E">
        <w:t xml:space="preserve"> om myndigheten behöver uppgiften i exe</w:t>
      </w:r>
      <w:r>
        <w:softHyphen/>
      </w:r>
      <w:r w:rsidRPr="00A6293E">
        <w:t>kutiv verksamhet och myndig</w:t>
      </w:r>
      <w:r w:rsidRPr="00A6293E">
        <w:softHyphen/>
        <w:t xml:space="preserve">heten </w:t>
      </w:r>
      <w:r>
        <w:t>bedömer</w:t>
      </w:r>
      <w:r w:rsidRPr="00A6293E">
        <w:t xml:space="preserve"> att uppgiften är av väsentlig be</w:t>
      </w:r>
      <w:r>
        <w:softHyphen/>
      </w:r>
      <w:r w:rsidRPr="00A6293E">
        <w:t>tydelse för handläggningen av ett ärende,</w:t>
      </w:r>
    </w:p>
    <w:p w14:paraId="67275241" w14:textId="77777777" w:rsidR="00D85371" w:rsidRDefault="00D85371" w:rsidP="00714025">
      <w:pPr>
        <w:pStyle w:val="Brdtextmedindrag"/>
      </w:pPr>
      <w:r>
        <w:t>g) Läkemedelsverket, om verket bedömer att uppgiften är av väsentlig betydelse i ett ärende om tillsyn när det gäller bestämmelserna om mark</w:t>
      </w:r>
      <w:r>
        <w:softHyphen/>
        <w:t>nadsföring i 12 kap. läkemedelslagen (2015:315),</w:t>
      </w:r>
    </w:p>
    <w:p w14:paraId="6A8B7D19" w14:textId="77777777" w:rsidR="00D85371" w:rsidRDefault="00D85371" w:rsidP="00714025">
      <w:pPr>
        <w:pStyle w:val="Brdtextmedindrag"/>
      </w:pPr>
      <w:r>
        <w:t>h) </w:t>
      </w:r>
      <w:r w:rsidRPr="00A6293E">
        <w:t xml:space="preserve">Polismyndigheten, om myndigheten </w:t>
      </w:r>
      <w:r>
        <w:t>bedömer</w:t>
      </w:r>
      <w:r w:rsidRPr="00A6293E">
        <w:t xml:space="preserve"> att uppgiften behövs i samband med underrättelse, efterforskning eller identifiering vid olyckor eller dödsfall eller för att myndigheten ska kunna fullgöra en uppgift som avses i 12</w:t>
      </w:r>
      <w:r>
        <w:t> §</w:t>
      </w:r>
      <w:r w:rsidRPr="00A6293E">
        <w:t xml:space="preserve"> polislagen (1984:387),</w:t>
      </w:r>
    </w:p>
    <w:p w14:paraId="044B2118" w14:textId="77777777" w:rsidR="00D85371" w:rsidRDefault="00D85371" w:rsidP="00714025">
      <w:pPr>
        <w:pStyle w:val="Brdtextmedindrag"/>
      </w:pPr>
      <w:r>
        <w:t>i)</w:t>
      </w:r>
      <w:r w:rsidDel="0082474F">
        <w:t> </w:t>
      </w:r>
      <w:r w:rsidRPr="00A6293E">
        <w:t xml:space="preserve">Polismyndigheten eller en åklagarmyndighet, om myndigheten </w:t>
      </w:r>
      <w:r>
        <w:t>be</w:t>
      </w:r>
      <w:r>
        <w:softHyphen/>
        <w:t>dömer</w:t>
      </w:r>
      <w:r w:rsidRPr="00A6293E">
        <w:t xml:space="preserve"> att uppgiften behövs i ett särskilt fall för att myndigheten ska kunna full</w:t>
      </w:r>
      <w:r>
        <w:softHyphen/>
      </w:r>
      <w:r w:rsidRPr="00A6293E">
        <w:t xml:space="preserve">göra </w:t>
      </w:r>
      <w:r>
        <w:t xml:space="preserve">en </w:t>
      </w:r>
      <w:r w:rsidRPr="00A6293E">
        <w:t>underrättelseskyldighet enligt 33</w:t>
      </w:r>
      <w:r>
        <w:t> §</w:t>
      </w:r>
      <w:r w:rsidRPr="00A6293E">
        <w:t xml:space="preserve"> lagen (1964:167) med särskilda bestämmelser om unga lag</w:t>
      </w:r>
      <w:r w:rsidRPr="00A6293E">
        <w:softHyphen/>
        <w:t>överträdare,</w:t>
      </w:r>
      <w:r>
        <w:t xml:space="preserve"> och</w:t>
      </w:r>
    </w:p>
    <w:p w14:paraId="5141569B" w14:textId="77777777" w:rsidR="00D85371" w:rsidRPr="00A6293E" w:rsidRDefault="00D85371" w:rsidP="00714025">
      <w:pPr>
        <w:pStyle w:val="Brdtextmedindrag"/>
      </w:pPr>
      <w:r>
        <w:t>j) </w:t>
      </w:r>
      <w:r w:rsidRPr="00A6293E">
        <w:t xml:space="preserve">Skatteverket, om verket </w:t>
      </w:r>
      <w:r>
        <w:t>bedömer</w:t>
      </w:r>
      <w:r w:rsidRPr="00A6293E">
        <w:t xml:space="preserve"> att uppgiften är av väsentlig bety</w:t>
      </w:r>
      <w:r>
        <w:softHyphen/>
      </w:r>
      <w:r w:rsidRPr="00A6293E">
        <w:t>delse för handläggningen av ett ärende som avser kontroll av skatt eller avgift eller rätt folkbokföringsort enligt folkbokföringslagen (1991:481),</w:t>
      </w:r>
    </w:p>
    <w:p w14:paraId="52A45DB0" w14:textId="77777777" w:rsidR="00D85371" w:rsidRDefault="00D85371" w:rsidP="00714025">
      <w:pPr>
        <w:pStyle w:val="Brdtextmedindrag"/>
      </w:pPr>
      <w:r w:rsidRPr="00A6293E">
        <w:t>2. </w:t>
      </w:r>
      <w:r>
        <w:t xml:space="preserve">en </w:t>
      </w:r>
      <w:r w:rsidRPr="00A6293E">
        <w:t xml:space="preserve">uppgift som avses i </w:t>
      </w:r>
      <w:r>
        <w:t>31 §</w:t>
      </w:r>
      <w:r w:rsidRPr="00A6293E">
        <w:t xml:space="preserve"> första stycket 1 och som gäller misstanke om brott till en åklagarmyndighet, Polismyndigheten, Säkerhetspolisen eller någon annan myndighet som ska ingripa mot brottet,</w:t>
      </w:r>
    </w:p>
    <w:p w14:paraId="06AAF990" w14:textId="77777777" w:rsidR="00D85371" w:rsidRPr="00A6293E" w:rsidRDefault="00D85371" w:rsidP="00714025">
      <w:pPr>
        <w:pStyle w:val="Brdtextmedindrag"/>
      </w:pPr>
      <w:r>
        <w:t>3</w:t>
      </w:r>
      <w:r w:rsidRPr="00A6293E">
        <w:t>. </w:t>
      </w:r>
      <w:r>
        <w:t xml:space="preserve">en </w:t>
      </w:r>
      <w:r w:rsidRPr="00A6293E">
        <w:t xml:space="preserve">uppgift som avses i </w:t>
      </w:r>
      <w:r>
        <w:t>31 §</w:t>
      </w:r>
      <w:r w:rsidRPr="00A6293E">
        <w:t xml:space="preserve"> första stycket 1 </w:t>
      </w:r>
      <w:r>
        <w:t>eller</w:t>
      </w:r>
      <w:r w:rsidRPr="00A6293E">
        <w:t xml:space="preserve"> 3 till </w:t>
      </w:r>
      <w:r>
        <w:t xml:space="preserve">en </w:t>
      </w:r>
      <w:r w:rsidRPr="00A6293E">
        <w:t>regional alarme</w:t>
      </w:r>
      <w:r w:rsidRPr="00A6293E">
        <w:softHyphen/>
        <w:t>ringscentral som avses i lagen (1981:1104) om verksamheten hos vissa regionala alarmeringscentraler,</w:t>
      </w:r>
    </w:p>
    <w:p w14:paraId="6834CDDF" w14:textId="3369B046" w:rsidR="00D85371" w:rsidRDefault="00D85371" w:rsidP="00714025">
      <w:pPr>
        <w:pStyle w:val="Brdtextmedindrag"/>
      </w:pPr>
      <w:r>
        <w:lastRenderedPageBreak/>
        <w:t>4</w:t>
      </w:r>
      <w:r w:rsidRPr="00A6293E">
        <w:t>. </w:t>
      </w:r>
      <w:r>
        <w:t xml:space="preserve">en </w:t>
      </w:r>
      <w:r w:rsidRPr="00A6293E">
        <w:t xml:space="preserve">uppgift som avses i </w:t>
      </w:r>
      <w:r>
        <w:t>31 §</w:t>
      </w:r>
      <w:r w:rsidRPr="00A6293E">
        <w:t xml:space="preserve"> första stycket 1 </w:t>
      </w:r>
      <w:r>
        <w:t>eller</w:t>
      </w:r>
      <w:r w:rsidRPr="00A6293E">
        <w:t xml:space="preserve"> 3 samt uppgift om i vilket geografiskt område en viss elektronisk kommuni</w:t>
      </w:r>
      <w:r>
        <w:softHyphen/>
      </w:r>
      <w:r w:rsidRPr="00A6293E">
        <w:t xml:space="preserve">kationsutrustning finns eller har funnits till Polismyndigheten, om myndigheten </w:t>
      </w:r>
      <w:r>
        <w:t>bedömer</w:t>
      </w:r>
      <w:r w:rsidRPr="00A6293E">
        <w:t xml:space="preserve"> att uppgif</w:t>
      </w:r>
      <w:r w:rsidRPr="00A6293E">
        <w:softHyphen/>
        <w:t>ten behövs i samband med efterforskning av personer som har för</w:t>
      </w:r>
      <w:r w:rsidR="00F94E0C">
        <w:softHyphen/>
      </w:r>
      <w:r w:rsidRPr="00A6293E">
        <w:t xml:space="preserve">svunnit under sådana omständigheter att det kan </w:t>
      </w:r>
      <w:r>
        <w:t xml:space="preserve">antas att det då fanns eller fortfarande finns </w:t>
      </w:r>
      <w:r w:rsidRPr="00A6293E">
        <w:t>fara för deras liv eller allvarlig risk för deras hälsa,</w:t>
      </w:r>
      <w:r>
        <w:t xml:space="preserve"> och</w:t>
      </w:r>
    </w:p>
    <w:p w14:paraId="4CCAC591" w14:textId="3568AE75" w:rsidR="00D85371" w:rsidRDefault="00D85371" w:rsidP="00714025">
      <w:pPr>
        <w:pStyle w:val="Brdtextmedindrag"/>
      </w:pPr>
      <w:r>
        <w:t>5. en uppgift som avses i 31 § första stycket 3 om vilka övriga tillhanda</w:t>
      </w:r>
      <w:r>
        <w:softHyphen/>
        <w:t>hållare av elektroniska kommunikationsnät eller elektroniska kommunika</w:t>
      </w:r>
      <w:r>
        <w:softHyphen/>
        <w:t>tions</w:t>
      </w:r>
      <w:r>
        <w:softHyphen/>
        <w:t>tjänster som har deltagit vid överföringen av ett meddelande som om</w:t>
      </w:r>
      <w:r w:rsidR="00F94E0C">
        <w:softHyphen/>
      </w:r>
      <w:r>
        <w:t>fattas av ett föreläggande enligt 27 kap. 16 § rättegångsbalken att bevara en viss lagrad uppgift till den myndighet som meddelat före</w:t>
      </w:r>
      <w:r w:rsidR="00C21832">
        <w:softHyphen/>
      </w:r>
      <w:r>
        <w:t>läggandet.</w:t>
      </w:r>
    </w:p>
    <w:p w14:paraId="1A0A388D" w14:textId="77777777" w:rsidR="00D85371" w:rsidRPr="00A6293E" w:rsidRDefault="00D85371" w:rsidP="00714025">
      <w:pPr>
        <w:pStyle w:val="Brdtextmedindrag"/>
      </w:pPr>
      <w:r>
        <w:t>E</w:t>
      </w:r>
      <w:r w:rsidRPr="00A6293E">
        <w:t xml:space="preserve">rsättning </w:t>
      </w:r>
      <w:r w:rsidRPr="005E005C">
        <w:t>för</w:t>
      </w:r>
      <w:r w:rsidRPr="00A6293E">
        <w:t xml:space="preserve"> att lämna ut andra uppgifter enligt första stycket </w:t>
      </w:r>
      <w:r>
        <w:t>3</w:t>
      </w:r>
      <w:r w:rsidRPr="00A6293E">
        <w:t xml:space="preserve"> än loka</w:t>
      </w:r>
      <w:r w:rsidRPr="00A6293E">
        <w:softHyphen/>
        <w:t>liseringsuppgifter ska vara skälig med hänsyn till kostnaderna för utläm</w:t>
      </w:r>
      <w:r w:rsidRPr="00A6293E">
        <w:softHyphen/>
        <w:t>nandet.</w:t>
      </w:r>
    </w:p>
    <w:p w14:paraId="152829C7" w14:textId="77777777" w:rsidR="00D85371" w:rsidRPr="00A6293E" w:rsidRDefault="00D85371" w:rsidP="00714025">
      <w:pPr>
        <w:pStyle w:val="Brdtextmedindrag"/>
      </w:pPr>
    </w:p>
    <w:p w14:paraId="40D785BE" w14:textId="77777777" w:rsidR="00D85371" w:rsidRPr="00A6293E" w:rsidRDefault="00D85371" w:rsidP="00714025">
      <w:pPr>
        <w:pStyle w:val="Brdtext"/>
      </w:pPr>
      <w:r w:rsidRPr="0057763C">
        <w:rPr>
          <w:b/>
        </w:rPr>
        <w:t>34 §</w:t>
      </w:r>
      <w:r w:rsidRPr="0057763C">
        <w:t>    Den som i något annat fall än de som avses i 31 § första stycket och 32 § i en radio</w:t>
      </w:r>
      <w:r w:rsidRPr="0057763C">
        <w:softHyphen/>
        <w:t>mottagare har avlyssnat eller på något annat sätt, genom att använda en sådan mottagare, har fått tillgång till ett sådant radiobefordrat meddelande i ett elek</w:t>
      </w:r>
      <w:r w:rsidRPr="0057763C">
        <w:softHyphen/>
        <w:t>troniskt kommunikationsnät som inte är avsett för denne eller för allmänheten, får inte obehörigen föra det vidare.</w:t>
      </w:r>
    </w:p>
    <w:p w14:paraId="2732AAAF" w14:textId="77777777" w:rsidR="00D85371" w:rsidRDefault="00D85371" w:rsidP="00714025">
      <w:pPr>
        <w:pStyle w:val="Brdtextmedindrag"/>
        <w:ind w:firstLine="0"/>
      </w:pPr>
    </w:p>
    <w:p w14:paraId="5DCABB30" w14:textId="77777777" w:rsidR="00D85371" w:rsidRDefault="00D85371" w:rsidP="00714025">
      <w:pPr>
        <w:pStyle w:val="Brdtext"/>
      </w:pPr>
      <w:r>
        <w:rPr>
          <w:b/>
        </w:rPr>
        <w:t>35 §</w:t>
      </w:r>
      <w:r w:rsidRPr="00A6293E">
        <w:t>    I det allmännas verksamhet ska offentlighets- och sekretesslagen (2009:400) tillämpas</w:t>
      </w:r>
      <w:r>
        <w:t xml:space="preserve"> </w:t>
      </w:r>
      <w:r w:rsidRPr="00A6293E">
        <w:t xml:space="preserve">i stället för </w:t>
      </w:r>
      <w:r>
        <w:t>31</w:t>
      </w:r>
      <w:r w:rsidRPr="00052FBE">
        <w:t>–</w:t>
      </w:r>
      <w:r>
        <w:t>34 </w:t>
      </w:r>
      <w:r w:rsidRPr="00052FBE">
        <w:t>§§</w:t>
      </w:r>
      <w:r>
        <w:t>.</w:t>
      </w:r>
    </w:p>
    <w:p w14:paraId="457C0272" w14:textId="761E57BF" w:rsidR="00D85371" w:rsidRPr="00A6293E" w:rsidRDefault="00D85371" w:rsidP="00714025">
      <w:pPr>
        <w:pStyle w:val="Rubrik3utannumrering"/>
      </w:pPr>
      <w:r>
        <w:t>10 kap.</w:t>
      </w:r>
      <w:r w:rsidRPr="00A6293E">
        <w:t xml:space="preserve"> Uppgiftsskyldighet</w:t>
      </w:r>
    </w:p>
    <w:p w14:paraId="4176995E" w14:textId="77777777" w:rsidR="00D85371" w:rsidRPr="00A6293E" w:rsidRDefault="00D85371" w:rsidP="00714025">
      <w:pPr>
        <w:pStyle w:val="Brdtext"/>
      </w:pPr>
      <w:r w:rsidRPr="00A6293E">
        <w:rPr>
          <w:b/>
        </w:rPr>
        <w:t>1</w:t>
      </w:r>
      <w:r>
        <w:rPr>
          <w:b/>
        </w:rPr>
        <w:t> §</w:t>
      </w:r>
      <w:r w:rsidRPr="00A6293E">
        <w:t xml:space="preserve">    Den som bedriver verksamhet som omfattas av </w:t>
      </w:r>
      <w:r>
        <w:t xml:space="preserve">denna </w:t>
      </w:r>
      <w:r w:rsidRPr="00A6293E">
        <w:t xml:space="preserve">lag ska på begäran </w:t>
      </w:r>
      <w:r>
        <w:t>av regleringsmyndigheten lämna</w:t>
      </w:r>
      <w:r w:rsidRPr="00A6293E">
        <w:t xml:space="preserve"> </w:t>
      </w:r>
      <w:r>
        <w:t xml:space="preserve">de </w:t>
      </w:r>
      <w:r w:rsidRPr="00A6293E">
        <w:t xml:space="preserve">upplysningar </w:t>
      </w:r>
      <w:r>
        <w:t>eller</w:t>
      </w:r>
      <w:r w:rsidRPr="00A6293E">
        <w:t xml:space="preserve"> handlingar som </w:t>
      </w:r>
      <w:r>
        <w:t xml:space="preserve">myndigheten </w:t>
      </w:r>
      <w:r w:rsidRPr="00A6293E">
        <w:t>be</w:t>
      </w:r>
      <w:r>
        <w:softHyphen/>
      </w:r>
      <w:r w:rsidRPr="00A6293E">
        <w:t>höv</w:t>
      </w:r>
      <w:r>
        <w:t>er</w:t>
      </w:r>
      <w:r w:rsidRPr="00A6293E">
        <w:t xml:space="preserve"> för</w:t>
      </w:r>
    </w:p>
    <w:p w14:paraId="7DE68FB3" w14:textId="77777777" w:rsidR="00D85371" w:rsidRPr="00A6293E" w:rsidRDefault="00D85371" w:rsidP="00714025">
      <w:pPr>
        <w:pStyle w:val="Brdtextmedindrag"/>
      </w:pPr>
      <w:r w:rsidRPr="00A6293E">
        <w:t xml:space="preserve">1. förfaranden för eller bedömning av framställningar om beviljande av </w:t>
      </w:r>
      <w:r w:rsidRPr="00A6293E">
        <w:rPr>
          <w:spacing w:val="-4"/>
        </w:rPr>
        <w:t xml:space="preserve">tillstånd eller medgivande enligt </w:t>
      </w:r>
      <w:r w:rsidRPr="004A0F69">
        <w:rPr>
          <w:spacing w:val="-4"/>
        </w:rPr>
        <w:t>3 kap.</w:t>
      </w:r>
      <w:r>
        <w:t> </w:t>
      </w:r>
      <w:r w:rsidRPr="004A0F69">
        <w:rPr>
          <w:spacing w:val="-4"/>
        </w:rPr>
        <w:t>1</w:t>
      </w:r>
      <w:r w:rsidRPr="004A0F69" w:rsidDel="0091405D">
        <w:rPr>
          <w:spacing w:val="-4"/>
        </w:rPr>
        <w:t xml:space="preserve">, </w:t>
      </w:r>
      <w:r w:rsidRPr="004A0F69">
        <w:rPr>
          <w:spacing w:val="-4"/>
        </w:rPr>
        <w:t>2</w:t>
      </w:r>
      <w:r>
        <w:rPr>
          <w:spacing w:val="-4"/>
        </w:rPr>
        <w:t>5</w:t>
      </w:r>
      <w:r w:rsidDel="00805F6D">
        <w:t xml:space="preserve"> och </w:t>
      </w:r>
      <w:r w:rsidRPr="004A0F69">
        <w:rPr>
          <w:spacing w:val="-4"/>
        </w:rPr>
        <w:t>2</w:t>
      </w:r>
      <w:r>
        <w:rPr>
          <w:spacing w:val="-4"/>
        </w:rPr>
        <w:t>8</w:t>
      </w:r>
      <w:r w:rsidRPr="004A0F69">
        <w:rPr>
          <w:spacing w:val="-4"/>
        </w:rPr>
        <w:t xml:space="preserve"> §§ </w:t>
      </w:r>
      <w:r w:rsidRPr="00B32117">
        <w:rPr>
          <w:spacing w:val="-4"/>
        </w:rPr>
        <w:t>och 4 kap.</w:t>
      </w:r>
      <w:r>
        <w:rPr>
          <w:spacing w:val="-4"/>
        </w:rPr>
        <w:t> </w:t>
      </w:r>
      <w:r w:rsidRPr="00B32117">
        <w:rPr>
          <w:spacing w:val="-4"/>
        </w:rPr>
        <w:t>3 och 7 §§</w:t>
      </w:r>
      <w:r w:rsidRPr="00A6293E">
        <w:rPr>
          <w:spacing w:val="-4"/>
        </w:rPr>
        <w:t>,</w:t>
      </w:r>
    </w:p>
    <w:p w14:paraId="1123BD17" w14:textId="77777777" w:rsidR="00D85371" w:rsidRPr="00A6293E" w:rsidRDefault="00D85371" w:rsidP="00714025">
      <w:pPr>
        <w:pStyle w:val="Brdtextmedindrag"/>
      </w:pPr>
      <w:r w:rsidRPr="00B721C5">
        <w:t>2. sådan</w:t>
      </w:r>
      <w:r>
        <w:t>t</w:t>
      </w:r>
      <w:r w:rsidRPr="00B721C5">
        <w:t xml:space="preserve"> </w:t>
      </w:r>
      <w:r w:rsidRPr="00B721C5">
        <w:rPr>
          <w:spacing w:val="-4"/>
        </w:rPr>
        <w:t>offentliggörande av jämförande kvalitets- och prisöversikter över tjänster</w:t>
      </w:r>
      <w:r w:rsidRPr="00B721C5">
        <w:t xml:space="preserve"> som är till nytta för konsumenterna,</w:t>
      </w:r>
    </w:p>
    <w:p w14:paraId="2319E6F6" w14:textId="77777777" w:rsidR="00D85371" w:rsidRPr="00A6293E" w:rsidRDefault="00D85371" w:rsidP="00714025">
      <w:pPr>
        <w:pStyle w:val="Brdtextmedindrag"/>
      </w:pPr>
      <w:r w:rsidRPr="00A6293E">
        <w:t>3. klart definierade statistiska ändamål, rapporter och studier,</w:t>
      </w:r>
    </w:p>
    <w:p w14:paraId="33BE2969" w14:textId="77777777" w:rsidR="00D85371" w:rsidRPr="00A6293E" w:rsidRDefault="00D85371" w:rsidP="00714025">
      <w:pPr>
        <w:pStyle w:val="Brdtextmedindrag"/>
      </w:pPr>
      <w:r w:rsidRPr="00A6293E">
        <w:t xml:space="preserve">4. marknadsanalys enligt </w:t>
      </w:r>
      <w:r w:rsidRPr="004466DA">
        <w:t>5 kap. 5 §</w:t>
      </w:r>
      <w:r w:rsidRPr="00A6293E">
        <w:t>, inbegripet uppgifter om marknader i efterföljande led eller slutkundsmarknader som har förbin</w:t>
      </w:r>
      <w:r w:rsidRPr="00A6293E">
        <w:softHyphen/>
        <w:t>delse med eller anknytning till analyserade marknader,</w:t>
      </w:r>
    </w:p>
    <w:p w14:paraId="214763E8" w14:textId="77777777" w:rsidR="00D85371" w:rsidRPr="00A6293E" w:rsidRDefault="00D85371" w:rsidP="00714025">
      <w:pPr>
        <w:pStyle w:val="Brdtextmedindrag"/>
      </w:pPr>
      <w:r w:rsidRPr="00A6293E">
        <w:t>5. beslut om skyldigheter enligt 5</w:t>
      </w:r>
      <w:r>
        <w:t> kap.</w:t>
      </w:r>
      <w:r w:rsidRPr="00A6293E">
        <w:t>,</w:t>
      </w:r>
    </w:p>
    <w:p w14:paraId="4AD08F0D" w14:textId="77777777" w:rsidR="00D85371" w:rsidRPr="00A6293E" w:rsidRDefault="00D85371" w:rsidP="00714025">
      <w:pPr>
        <w:pStyle w:val="Brdtextmedindrag"/>
      </w:pPr>
      <w:r w:rsidRPr="00A6293E">
        <w:t>6. att säkerställa en effektiv användning och ändamålsenlig förvaltning av radiofrekvenser och nummer,</w:t>
      </w:r>
    </w:p>
    <w:p w14:paraId="3E0CC269" w14:textId="77777777" w:rsidR="00D85371" w:rsidRDefault="00D85371" w:rsidP="00714025">
      <w:pPr>
        <w:pStyle w:val="Brdtextmedindrag"/>
      </w:pPr>
      <w:r w:rsidRPr="00A6293E">
        <w:t>7. att utvärdera sådan utveckling av nät och tjänster som kan påverka</w:t>
      </w:r>
    </w:p>
    <w:p w14:paraId="0A8B0413" w14:textId="77777777" w:rsidR="00D85371" w:rsidRDefault="00D85371" w:rsidP="00714025">
      <w:pPr>
        <w:pStyle w:val="Brdtextmedindrag"/>
      </w:pPr>
      <w:r>
        <w:t>a) </w:t>
      </w:r>
      <w:r w:rsidRPr="00A6293E">
        <w:t xml:space="preserve">grossisttjänster som </w:t>
      </w:r>
      <w:r>
        <w:t xml:space="preserve">har </w:t>
      </w:r>
      <w:r w:rsidRPr="00A6293E">
        <w:t>gjorts tillgängliga för konkurrenter,</w:t>
      </w:r>
    </w:p>
    <w:p w14:paraId="1227FCC9" w14:textId="77777777" w:rsidR="00D85371" w:rsidRDefault="00D85371" w:rsidP="00714025">
      <w:pPr>
        <w:pStyle w:val="Brdtextmedindrag"/>
        <w:rPr>
          <w:spacing w:val="-2"/>
        </w:rPr>
      </w:pPr>
      <w:r>
        <w:t>b) </w:t>
      </w:r>
      <w:r w:rsidRPr="00A6293E">
        <w:t>täckning och ut</w:t>
      </w:r>
      <w:r w:rsidRPr="00A6293E">
        <w:softHyphen/>
      </w:r>
      <w:r w:rsidRPr="00A6293E">
        <w:rPr>
          <w:spacing w:val="-2"/>
        </w:rPr>
        <w:t>byggnad inom landet,</w:t>
      </w:r>
    </w:p>
    <w:p w14:paraId="2319611F" w14:textId="77777777" w:rsidR="00D85371" w:rsidRDefault="00D85371" w:rsidP="00714025">
      <w:pPr>
        <w:pStyle w:val="Brdtextmedindrag"/>
      </w:pPr>
      <w:r>
        <w:rPr>
          <w:spacing w:val="-2"/>
        </w:rPr>
        <w:t>c) </w:t>
      </w:r>
      <w:r w:rsidRPr="00A6293E">
        <w:rPr>
          <w:spacing w:val="-2"/>
        </w:rPr>
        <w:t>uppkopplingsmöjligheter som slutanvändare har</w:t>
      </w:r>
      <w:r>
        <w:rPr>
          <w:spacing w:val="-2"/>
        </w:rPr>
        <w:t>,</w:t>
      </w:r>
      <w:r w:rsidRPr="00A6293E">
        <w:rPr>
          <w:spacing w:val="-2"/>
        </w:rPr>
        <w:t xml:space="preserve"> </w:t>
      </w:r>
      <w:r>
        <w:rPr>
          <w:spacing w:val="-2"/>
        </w:rPr>
        <w:t>eller</w:t>
      </w:r>
    </w:p>
    <w:p w14:paraId="1FAF9B49" w14:textId="77777777" w:rsidR="00D85371" w:rsidRPr="00A6293E" w:rsidRDefault="00D85371" w:rsidP="00714025">
      <w:pPr>
        <w:pStyle w:val="Brdtextmedindrag"/>
      </w:pPr>
      <w:r>
        <w:t>d) </w:t>
      </w:r>
      <w:r w:rsidRPr="00A6293E">
        <w:t>identifiering</w:t>
      </w:r>
      <w:r>
        <w:t>, genom geografiska kartläggningar,</w:t>
      </w:r>
      <w:r w:rsidRPr="00A6293E">
        <w:t xml:space="preserve"> av områden </w:t>
      </w:r>
      <w:r>
        <w:t>som har</w:t>
      </w:r>
      <w:r w:rsidRPr="00A6293E">
        <w:t xml:space="preserve"> eftersatt bredbandsutbyggnad, </w:t>
      </w:r>
      <w:r>
        <w:t>eller</w:t>
      </w:r>
    </w:p>
    <w:p w14:paraId="2EE4FBC3" w14:textId="77777777" w:rsidR="00D85371" w:rsidRPr="00A6293E" w:rsidRDefault="00D85371" w:rsidP="00714025">
      <w:pPr>
        <w:pStyle w:val="Brdtextmedindrag"/>
        <w:rPr>
          <w:spacing w:val="-2"/>
        </w:rPr>
      </w:pPr>
      <w:r w:rsidRPr="00A6293E">
        <w:t>8. </w:t>
      </w:r>
      <w:r w:rsidRPr="00A6293E">
        <w:rPr>
          <w:spacing w:val="-2"/>
        </w:rPr>
        <w:t>genomförande av geografiska kartläggningar av bredbandsutbyggnad.</w:t>
      </w:r>
    </w:p>
    <w:p w14:paraId="219B432E" w14:textId="2B6A5F43" w:rsidR="00D85371" w:rsidRPr="00A6293E" w:rsidRDefault="00D85371" w:rsidP="00714025">
      <w:pPr>
        <w:pStyle w:val="Brdtextmedindrag"/>
      </w:pPr>
      <w:r w:rsidRPr="006213C3">
        <w:t xml:space="preserve">Om de uppgifter som kan lämnas enligt första stycket 7 </w:t>
      </w:r>
      <w:r>
        <w:t>eller</w:t>
      </w:r>
      <w:r w:rsidRPr="006213C3">
        <w:t xml:space="preserve"> 8 inte är tillräckliga, har regleringsmyndigheten rätt att på begäran få upp</w:t>
      </w:r>
      <w:r>
        <w:softHyphen/>
      </w:r>
      <w:r w:rsidRPr="006213C3">
        <w:t xml:space="preserve">lysningar </w:t>
      </w:r>
      <w:r>
        <w:t>eller</w:t>
      </w:r>
      <w:r w:rsidRPr="006213C3">
        <w:t xml:space="preserve"> handlingar </w:t>
      </w:r>
      <w:r>
        <w:t xml:space="preserve">som avses i dessa punkter </w:t>
      </w:r>
      <w:r w:rsidRPr="006213C3">
        <w:t>av andra före</w:t>
      </w:r>
      <w:r w:rsidRPr="006213C3">
        <w:softHyphen/>
        <w:t xml:space="preserve">tag som bedriver </w:t>
      </w:r>
      <w:r w:rsidRPr="006213C3">
        <w:lastRenderedPageBreak/>
        <w:t>verksamhet inom sektorn för elektronisk kommunikation eller nära an</w:t>
      </w:r>
      <w:r w:rsidR="00F94E0C">
        <w:softHyphen/>
      </w:r>
      <w:r w:rsidRPr="006213C3">
        <w:t>knutna sektorer.</w:t>
      </w:r>
    </w:p>
    <w:p w14:paraId="5C6CFF4B" w14:textId="77777777" w:rsidR="00D85371" w:rsidRPr="00A6293E" w:rsidRDefault="00D85371" w:rsidP="00714025">
      <w:pPr>
        <w:pStyle w:val="Brdtextmedindrag"/>
      </w:pPr>
      <w:r w:rsidRPr="00A6293E">
        <w:t>Uppgifter som avses i första stycket 2–8 får inte begäras in före ett mark</w:t>
      </w:r>
      <w:r w:rsidRPr="00A6293E">
        <w:softHyphen/>
        <w:t xml:space="preserve">nadsinträde eller som villkor för </w:t>
      </w:r>
      <w:r>
        <w:t>ett sådant</w:t>
      </w:r>
      <w:r w:rsidRPr="00A6293E">
        <w:t>.</w:t>
      </w:r>
    </w:p>
    <w:p w14:paraId="5C8ADA4E" w14:textId="77777777" w:rsidR="00D85371" w:rsidRDefault="00D85371" w:rsidP="00714025">
      <w:pPr>
        <w:pStyle w:val="Brdtextmedindrag"/>
        <w:ind w:firstLine="0"/>
      </w:pPr>
    </w:p>
    <w:p w14:paraId="55E5B80E" w14:textId="77777777" w:rsidR="00D85371" w:rsidRDefault="00D85371" w:rsidP="00714025">
      <w:pPr>
        <w:pStyle w:val="Brdtextmedindrag"/>
        <w:ind w:firstLine="0"/>
      </w:pPr>
      <w:r>
        <w:rPr>
          <w:b/>
          <w:bCs/>
        </w:rPr>
        <w:t>2 §</w:t>
      </w:r>
      <w:r w:rsidRPr="00925B73">
        <w:t>    </w:t>
      </w:r>
      <w:r w:rsidRPr="00A6293E">
        <w:t xml:space="preserve">En operatör som enligt </w:t>
      </w:r>
      <w:r>
        <w:t xml:space="preserve">vad som anges i </w:t>
      </w:r>
      <w:r w:rsidRPr="00180A6B">
        <w:t>5 kap.</w:t>
      </w:r>
      <w:r>
        <w:t> </w:t>
      </w:r>
      <w:r w:rsidRPr="00180A6B">
        <w:t>7 §</w:t>
      </w:r>
      <w:r w:rsidRPr="00A6293E" w:rsidDel="006C38D0">
        <w:t xml:space="preserve"> </w:t>
      </w:r>
      <w:r>
        <w:t>har</w:t>
      </w:r>
      <w:r w:rsidRPr="00A6293E">
        <w:t xml:space="preserve"> betydande infly</w:t>
      </w:r>
      <w:r>
        <w:softHyphen/>
      </w:r>
      <w:r w:rsidRPr="00A6293E">
        <w:t>tande på en mark</w:t>
      </w:r>
      <w:r w:rsidRPr="00A6293E">
        <w:softHyphen/>
        <w:t xml:space="preserve">nad i grossistledet ska på begäran tillhandahålla </w:t>
      </w:r>
      <w:r>
        <w:t>reglerings</w:t>
      </w:r>
      <w:r>
        <w:softHyphen/>
      </w:r>
      <w:r w:rsidRPr="00A6293E">
        <w:t>myndig</w:t>
      </w:r>
      <w:r>
        <w:softHyphen/>
      </w:r>
      <w:r w:rsidRPr="00A6293E">
        <w:t>het</w:t>
      </w:r>
      <w:r>
        <w:t>en</w:t>
      </w:r>
      <w:r w:rsidRPr="00A6293E">
        <w:t xml:space="preserve"> redovisningsuppgifter om de marknader i slut</w:t>
      </w:r>
      <w:r>
        <w:softHyphen/>
      </w:r>
      <w:r w:rsidRPr="00A6293E">
        <w:t>kundsledet som är för</w:t>
      </w:r>
      <w:r>
        <w:softHyphen/>
      </w:r>
      <w:r w:rsidRPr="00A6293E">
        <w:t>knippade med den marknaden.</w:t>
      </w:r>
    </w:p>
    <w:p w14:paraId="68D2C321" w14:textId="77777777" w:rsidR="00D85371" w:rsidRPr="00A6293E" w:rsidRDefault="00D85371" w:rsidP="00714025">
      <w:pPr>
        <w:pStyle w:val="Brdtextmedindrag"/>
        <w:ind w:firstLine="0"/>
      </w:pPr>
    </w:p>
    <w:p w14:paraId="7894C537" w14:textId="30F2FDE1" w:rsidR="00D85371" w:rsidRPr="00A6293E" w:rsidRDefault="00D85371" w:rsidP="00714025">
      <w:pPr>
        <w:pStyle w:val="Brdtext"/>
      </w:pPr>
      <w:r>
        <w:rPr>
          <w:b/>
        </w:rPr>
        <w:t>3 §</w:t>
      </w:r>
      <w:r w:rsidRPr="00A6293E">
        <w:t xml:space="preserve">    Den som bedriver verksamhet som omfattas av </w:t>
      </w:r>
      <w:r>
        <w:t>denna lag</w:t>
      </w:r>
      <w:r w:rsidRPr="00A6293E">
        <w:t xml:space="preserve"> ska på begäran </w:t>
      </w:r>
      <w:r>
        <w:t>av regleringsmyndigheten lämna de</w:t>
      </w:r>
      <w:r w:rsidRPr="00A6293E">
        <w:t xml:space="preserve"> upplysningar </w:t>
      </w:r>
      <w:r>
        <w:t>eller</w:t>
      </w:r>
      <w:r w:rsidRPr="00A6293E">
        <w:t xml:space="preserve"> handlingar som </w:t>
      </w:r>
      <w:r>
        <w:t>myndigheten behöver</w:t>
      </w:r>
      <w:r w:rsidRPr="00A6293E">
        <w:t xml:space="preserve"> för att kunna lämna information till </w:t>
      </w:r>
      <w:r>
        <w:t>Berec</w:t>
      </w:r>
      <w:r w:rsidRPr="00A6293E">
        <w:t xml:space="preserve"> </w:t>
      </w:r>
      <w:r>
        <w:t xml:space="preserve">och Byrån för stöd till Berec </w:t>
      </w:r>
      <w:r w:rsidRPr="00A6293E">
        <w:t>i enlighet med artikel</w:t>
      </w:r>
      <w:r>
        <w:t> </w:t>
      </w:r>
      <w:r w:rsidRPr="00A6293E">
        <w:t>40 i Europaparlamentets och rådets förordning (EU) 2018/1971 av den</w:t>
      </w:r>
      <w:r>
        <w:t> </w:t>
      </w:r>
      <w:r w:rsidRPr="00A6293E">
        <w:t>11</w:t>
      </w:r>
      <w:r>
        <w:t> </w:t>
      </w:r>
      <w:r w:rsidRPr="00A6293E">
        <w:t>december</w:t>
      </w:r>
      <w:r>
        <w:t> </w:t>
      </w:r>
      <w:r w:rsidRPr="00A6293E">
        <w:t>2018 om in</w:t>
      </w:r>
      <w:r w:rsidR="00F94E0C">
        <w:softHyphen/>
      </w:r>
      <w:r w:rsidRPr="00A6293E">
        <w:t>rättande av Organet för europeiska regleringsmyndigheter för elektronisk kommuni</w:t>
      </w:r>
      <w:r>
        <w:softHyphen/>
      </w:r>
      <w:r w:rsidRPr="00A6293E">
        <w:t>kation (Berec) och Byrån för stöd till Berec (Berecbyrån), om ändring av förordning (EU) 2015/2120 och om upphävande av förordning (EG) nr</w:t>
      </w:r>
      <w:r>
        <w:t> </w:t>
      </w:r>
      <w:r w:rsidRPr="00A6293E">
        <w:t>1211/2009.</w:t>
      </w:r>
    </w:p>
    <w:p w14:paraId="7E5ED553" w14:textId="77777777" w:rsidR="00D85371" w:rsidRPr="00A6293E" w:rsidRDefault="00D85371" w:rsidP="00714025">
      <w:pPr>
        <w:pStyle w:val="Brdtextmedindrag"/>
      </w:pPr>
    </w:p>
    <w:p w14:paraId="172AC538" w14:textId="213B117A" w:rsidR="00D85371" w:rsidRPr="00A6293E" w:rsidRDefault="00D85371" w:rsidP="00714025">
      <w:pPr>
        <w:pStyle w:val="Brdtext"/>
      </w:pPr>
      <w:r>
        <w:rPr>
          <w:b/>
        </w:rPr>
        <w:t>4 §</w:t>
      </w:r>
      <w:r w:rsidRPr="00925B73">
        <w:rPr>
          <w:bCs/>
        </w:rPr>
        <w:t>    </w:t>
      </w:r>
      <w:r w:rsidRPr="00A6293E">
        <w:t xml:space="preserve">Den som bedriver verksamhet som omfattas av </w:t>
      </w:r>
      <w:r>
        <w:t xml:space="preserve">denna </w:t>
      </w:r>
      <w:r w:rsidRPr="00A6293E">
        <w:t>lag ska på be</w:t>
      </w:r>
      <w:r w:rsidR="00F94E0C">
        <w:softHyphen/>
      </w:r>
      <w:r w:rsidRPr="00A6293E">
        <w:t xml:space="preserve">gäran </w:t>
      </w:r>
      <w:r>
        <w:t>av Berec lämna</w:t>
      </w:r>
      <w:r w:rsidRPr="00A6293E">
        <w:t xml:space="preserve"> de upplysningar </w:t>
      </w:r>
      <w:r>
        <w:t>eller</w:t>
      </w:r>
      <w:r w:rsidRPr="00A6293E">
        <w:t xml:space="preserve"> handlingar som </w:t>
      </w:r>
      <w:r>
        <w:t>Berec</w:t>
      </w:r>
      <w:r w:rsidRPr="00A6293E">
        <w:t xml:space="preserve"> behöver för kontroll av att dess yttranden följs.</w:t>
      </w:r>
    </w:p>
    <w:p w14:paraId="5EDCB6C1" w14:textId="77777777" w:rsidR="00D85371" w:rsidRPr="00A6293E" w:rsidRDefault="00D85371" w:rsidP="00714025">
      <w:pPr>
        <w:pStyle w:val="Brdtextmedindrag"/>
      </w:pPr>
    </w:p>
    <w:p w14:paraId="545BF9E8" w14:textId="77777777" w:rsidR="00D85371" w:rsidRPr="00A6293E" w:rsidRDefault="00D85371" w:rsidP="00714025">
      <w:pPr>
        <w:pStyle w:val="Brdtext"/>
      </w:pPr>
      <w:r>
        <w:rPr>
          <w:b/>
        </w:rPr>
        <w:t>5 §</w:t>
      </w:r>
      <w:r w:rsidRPr="00A6293E">
        <w:t>    Information som ska offentliggöras enligt denna lag eller enligt de skyldigheter</w:t>
      </w:r>
      <w:r>
        <w:t>,</w:t>
      </w:r>
      <w:r w:rsidRPr="00A6293E">
        <w:t xml:space="preserve"> villkor eller föreskrifter som har meddelats med stöd av lagen ska på begäran lämnas till tillsynsmyndigheten innan </w:t>
      </w:r>
      <w:r>
        <w:t>informationen</w:t>
      </w:r>
      <w:r w:rsidRPr="00A6293E">
        <w:t xml:space="preserve"> offent</w:t>
      </w:r>
      <w:r w:rsidRPr="00A6293E">
        <w:softHyphen/>
        <w:t>liggörs.</w:t>
      </w:r>
    </w:p>
    <w:p w14:paraId="678F136B" w14:textId="77777777" w:rsidR="00D85371" w:rsidRPr="00A6293E" w:rsidRDefault="00D85371" w:rsidP="00714025">
      <w:pPr>
        <w:pStyle w:val="Brdtextmedindrag"/>
      </w:pPr>
    </w:p>
    <w:p w14:paraId="76E8DD6A" w14:textId="77777777" w:rsidR="00D85371" w:rsidRPr="00A6293E" w:rsidRDefault="00D85371" w:rsidP="00714025">
      <w:pPr>
        <w:pStyle w:val="Brdtext"/>
      </w:pPr>
      <w:r>
        <w:rPr>
          <w:b/>
        </w:rPr>
        <w:t>6 §</w:t>
      </w:r>
      <w:r w:rsidRPr="00A6293E">
        <w:t>    </w:t>
      </w:r>
      <w:r>
        <w:t>Regleringsmyndigheten</w:t>
      </w:r>
      <w:r w:rsidRPr="00A6293E">
        <w:t xml:space="preserve"> får besluta om </w:t>
      </w:r>
      <w:r>
        <w:t xml:space="preserve">en </w:t>
      </w:r>
      <w:r w:rsidRPr="00A6293E">
        <w:t xml:space="preserve">skyldighet att särredovisa verksamheter som har samband med tillhandahållandet av elektroniska kommunikationsnät eller </w:t>
      </w:r>
      <w:r>
        <w:t xml:space="preserve">elektroniska </w:t>
      </w:r>
      <w:r w:rsidRPr="00A6293E">
        <w:t>kommunika</w:t>
      </w:r>
      <w:r>
        <w:softHyphen/>
      </w:r>
      <w:r w:rsidRPr="00A6293E">
        <w:t>tions</w:t>
      </w:r>
      <w:r>
        <w:softHyphen/>
      </w:r>
      <w:r w:rsidRPr="00A6293E">
        <w:t>tjänster för den som</w:t>
      </w:r>
    </w:p>
    <w:p w14:paraId="5E831AC6" w14:textId="77777777" w:rsidR="00D85371" w:rsidRPr="00A6293E" w:rsidRDefault="00D85371" w:rsidP="00714025">
      <w:pPr>
        <w:pStyle w:val="Brdtextmedindrag"/>
      </w:pPr>
      <w:r w:rsidRPr="00A6293E">
        <w:t>1. </w:t>
      </w:r>
      <w:r>
        <w:t xml:space="preserve">bedriver verksamhet som ska anmälas </w:t>
      </w:r>
      <w:r w:rsidRPr="00A6293E">
        <w:t>enligt 2</w:t>
      </w:r>
      <w:r>
        <w:t> kap. </w:t>
      </w:r>
      <w:r w:rsidRPr="00A6293E">
        <w:t>1</w:t>
      </w:r>
      <w:r>
        <w:t> §</w:t>
      </w:r>
      <w:r w:rsidRPr="00A6293E">
        <w:t>, och</w:t>
      </w:r>
    </w:p>
    <w:p w14:paraId="66A71417" w14:textId="77777777" w:rsidR="00D85371" w:rsidRPr="00A6293E" w:rsidRDefault="00D85371" w:rsidP="00714025">
      <w:pPr>
        <w:pStyle w:val="Brdtextmedindrag"/>
      </w:pPr>
      <w:r w:rsidRPr="00A6293E">
        <w:t xml:space="preserve">2. har särskild eller exklusiv rätt att tillhandahålla andra tjänster än </w:t>
      </w:r>
      <w:r>
        <w:t>så</w:t>
      </w:r>
      <w:r>
        <w:softHyphen/>
        <w:t xml:space="preserve">dana som omfattas av </w:t>
      </w:r>
      <w:r w:rsidRPr="00A6293E">
        <w:t>denna lag.</w:t>
      </w:r>
    </w:p>
    <w:p w14:paraId="32BAA15B" w14:textId="77777777" w:rsidR="00D85371" w:rsidRPr="00A6293E" w:rsidRDefault="00D85371" w:rsidP="00714025">
      <w:pPr>
        <w:pStyle w:val="Rubrik3utannumrering"/>
      </w:pPr>
      <w:r>
        <w:t>11 kap.</w:t>
      </w:r>
      <w:r w:rsidRPr="00A6293E">
        <w:t xml:space="preserve"> Tillsyn</w:t>
      </w:r>
      <w:r>
        <w:t xml:space="preserve"> och tvistlösning</w:t>
      </w:r>
    </w:p>
    <w:p w14:paraId="3CCCE239" w14:textId="77777777" w:rsidR="00D85371" w:rsidRPr="00A6293E" w:rsidRDefault="00D85371" w:rsidP="00714025">
      <w:pPr>
        <w:pStyle w:val="Rubrik4utannumrering"/>
        <w:spacing w:before="0"/>
      </w:pPr>
      <w:r>
        <w:t>Tillsynsområdet</w:t>
      </w:r>
    </w:p>
    <w:p w14:paraId="1B0F6719" w14:textId="77777777" w:rsidR="00D85371" w:rsidRPr="00A6293E" w:rsidRDefault="00D85371" w:rsidP="00714025">
      <w:pPr>
        <w:pStyle w:val="Brdtext"/>
      </w:pPr>
      <w:r w:rsidRPr="00A6293E">
        <w:rPr>
          <w:b/>
        </w:rPr>
        <w:t>1</w:t>
      </w:r>
      <w:r>
        <w:rPr>
          <w:b/>
        </w:rPr>
        <w:t> §</w:t>
      </w:r>
      <w:r w:rsidRPr="00A6293E">
        <w:t>    </w:t>
      </w:r>
      <w:r w:rsidRPr="00AF0E11">
        <w:t xml:space="preserve">Tillsynsmyndigheten ska ha tillsyn över att </w:t>
      </w:r>
      <w:r>
        <w:t xml:space="preserve">denna </w:t>
      </w:r>
      <w:r w:rsidRPr="00AF0E11">
        <w:t>lag, de beslut om skyldigheter, åtaganden eller villkor som</w:t>
      </w:r>
      <w:r>
        <w:t xml:space="preserve"> har meddelats med stöd av lagen och</w:t>
      </w:r>
      <w:r w:rsidRPr="00A6293E">
        <w:t xml:space="preserve"> de föreskrifter som har </w:t>
      </w:r>
      <w:r w:rsidRPr="00B1391C">
        <w:t>meddelats i anslut</w:t>
      </w:r>
      <w:r w:rsidRPr="00B1391C">
        <w:softHyphen/>
        <w:t>ning till</w:t>
      </w:r>
      <w:r w:rsidRPr="00A6293E">
        <w:t xml:space="preserve"> lagen följs.</w:t>
      </w:r>
    </w:p>
    <w:p w14:paraId="38F2DB03" w14:textId="77777777" w:rsidR="00D85371" w:rsidRPr="00A6293E" w:rsidRDefault="00D85371" w:rsidP="00714025">
      <w:pPr>
        <w:pStyle w:val="Brdtextmedindrag"/>
      </w:pPr>
      <w:r w:rsidRPr="00A6293E">
        <w:t>Tillsynsmyndigheten ska också ha tillsyn över att</w:t>
      </w:r>
      <w:r w:rsidRPr="00A6293E" w:rsidDel="00791D70">
        <w:t xml:space="preserve"> </w:t>
      </w:r>
      <w:r>
        <w:t xml:space="preserve">sådana </w:t>
      </w:r>
      <w:r w:rsidRPr="00A6293E">
        <w:t xml:space="preserve">rättsakter </w:t>
      </w:r>
      <w:r>
        <w:t xml:space="preserve">följs </w:t>
      </w:r>
      <w:r w:rsidRPr="00A6293E">
        <w:t>som har an</w:t>
      </w:r>
      <w:r>
        <w:softHyphen/>
      </w:r>
      <w:r w:rsidRPr="00A6293E">
        <w:t xml:space="preserve">tagits med stöd av </w:t>
      </w:r>
    </w:p>
    <w:p w14:paraId="57C8CD04" w14:textId="77777777" w:rsidR="00D85371" w:rsidRPr="00A6293E" w:rsidRDefault="00D85371" w:rsidP="00714025">
      <w:pPr>
        <w:pStyle w:val="Brdtextmedindrag"/>
      </w:pPr>
      <w:r w:rsidRPr="00A6293E">
        <w:t xml:space="preserve">1. artiklarna 40.5, 57.2, 75.1, 102.3, 109.8 </w:t>
      </w:r>
      <w:r>
        <w:t>eller</w:t>
      </w:r>
      <w:r w:rsidRPr="00A6293E">
        <w:t xml:space="preserve"> 116 i direktiv (EU) 2018/1972, </w:t>
      </w:r>
      <w:r>
        <w:t>eller</w:t>
      </w:r>
    </w:p>
    <w:p w14:paraId="4D6E04DE" w14:textId="77777777" w:rsidR="00D85371" w:rsidRPr="00A6293E" w:rsidRDefault="00D85371" w:rsidP="00714025">
      <w:pPr>
        <w:pStyle w:val="Brdtextmedindrag"/>
      </w:pPr>
      <w:r w:rsidRPr="00A6293E">
        <w:t>2. artikel</w:t>
      </w:r>
      <w:r>
        <w:t> </w:t>
      </w:r>
      <w:r w:rsidRPr="00A6293E">
        <w:t>4.5 i Europaparlamentets och rådets direktiv 2002/58/EG av den 12</w:t>
      </w:r>
      <w:r>
        <w:t> </w:t>
      </w:r>
      <w:r w:rsidRPr="00A6293E">
        <w:t>juli</w:t>
      </w:r>
      <w:r>
        <w:t> </w:t>
      </w:r>
      <w:r w:rsidRPr="00A6293E">
        <w:t xml:space="preserve">2002 om behandling av personuppgifter och integritetsskydd </w:t>
      </w:r>
      <w:r w:rsidRPr="00A6293E">
        <w:lastRenderedPageBreak/>
        <w:t>inom sektorn för elektronisk kommunikation (direktiv om integritet och elektronisk kommunikation)</w:t>
      </w:r>
      <w:r>
        <w:t>.</w:t>
      </w:r>
    </w:p>
    <w:p w14:paraId="10BDA081" w14:textId="77777777" w:rsidR="00D85371" w:rsidRDefault="00D85371" w:rsidP="00714025">
      <w:pPr>
        <w:pStyle w:val="Rubrik4utannumrering"/>
      </w:pPr>
      <w:r>
        <w:t>Tillträde till utrymmen</w:t>
      </w:r>
    </w:p>
    <w:p w14:paraId="55C31EE6" w14:textId="77777777" w:rsidR="00D85371" w:rsidRPr="00A6293E" w:rsidRDefault="00D85371" w:rsidP="00714025">
      <w:pPr>
        <w:pStyle w:val="Brdtext"/>
      </w:pPr>
      <w:r w:rsidRPr="00A6293E">
        <w:rPr>
          <w:b/>
        </w:rPr>
        <w:t>2</w:t>
      </w:r>
      <w:r>
        <w:rPr>
          <w:b/>
        </w:rPr>
        <w:t> §</w:t>
      </w:r>
      <w:r w:rsidRPr="00A6293E">
        <w:t>    Tillsynsmyndigheten har rätt att för tillsynen få tillträde till områden, lokaler och andra utrymmen, dock inte bostäder, där verksamhet som om</w:t>
      </w:r>
      <w:r w:rsidRPr="00A6293E">
        <w:softHyphen/>
        <w:t>fattas av denna lag bedrivs.</w:t>
      </w:r>
    </w:p>
    <w:p w14:paraId="39853393" w14:textId="77777777" w:rsidR="00D85371" w:rsidRPr="00A6293E" w:rsidRDefault="00D85371" w:rsidP="00714025">
      <w:pPr>
        <w:pStyle w:val="Rubrik4utannumrering"/>
      </w:pPr>
      <w:r w:rsidRPr="00A6293E">
        <w:t>Uppgifter som behövs för tillsynen</w:t>
      </w:r>
    </w:p>
    <w:p w14:paraId="461855F5" w14:textId="77777777" w:rsidR="00D85371" w:rsidRPr="00A6293E" w:rsidRDefault="00D85371" w:rsidP="00714025">
      <w:pPr>
        <w:pStyle w:val="Brdtext"/>
      </w:pPr>
      <w:r w:rsidRPr="00A6293E">
        <w:rPr>
          <w:b/>
        </w:rPr>
        <w:t>3</w:t>
      </w:r>
      <w:r>
        <w:rPr>
          <w:b/>
        </w:rPr>
        <w:t> §</w:t>
      </w:r>
      <w:r w:rsidRPr="00A6293E">
        <w:t xml:space="preserve">    Tillsynsmyndigheten får förelägga den som bedriver verksamhet som omfattas av </w:t>
      </w:r>
      <w:r>
        <w:t xml:space="preserve">denna </w:t>
      </w:r>
      <w:r w:rsidRPr="00A6293E">
        <w:t xml:space="preserve">lag att tillhandahålla myndigheten </w:t>
      </w:r>
      <w:r>
        <w:t xml:space="preserve">de </w:t>
      </w:r>
      <w:r w:rsidRPr="00A6293E">
        <w:t xml:space="preserve">upplysningar </w:t>
      </w:r>
      <w:r>
        <w:t>eller</w:t>
      </w:r>
      <w:r w:rsidRPr="00A6293E">
        <w:t xml:space="preserve"> handlingar som behövs för tillsynen.</w:t>
      </w:r>
    </w:p>
    <w:p w14:paraId="2EA683C1" w14:textId="77777777" w:rsidR="00D85371" w:rsidRDefault="00D85371" w:rsidP="00714025">
      <w:pPr>
        <w:pStyle w:val="Brdtextmedindrag"/>
      </w:pPr>
      <w:r w:rsidRPr="00F64E3F">
        <w:t xml:space="preserve">Om de uppgifter som </w:t>
      </w:r>
      <w:r w:rsidRPr="001326D9">
        <w:t xml:space="preserve">kan lämnas </w:t>
      </w:r>
      <w:r>
        <w:t xml:space="preserve">enligt första stycket </w:t>
      </w:r>
      <w:r w:rsidRPr="001326D9">
        <w:t>inte</w:t>
      </w:r>
      <w:r w:rsidRPr="00F64E3F">
        <w:t xml:space="preserve"> är tillräckliga, </w:t>
      </w:r>
      <w:r w:rsidRPr="00F64E3F" w:rsidDel="00EA6BFC">
        <w:t xml:space="preserve">får </w:t>
      </w:r>
      <w:r w:rsidRPr="00F64E3F">
        <w:t>tillsynsmyndig</w:t>
      </w:r>
      <w:r w:rsidRPr="00F64E3F">
        <w:softHyphen/>
        <w:t>heten</w:t>
      </w:r>
      <w:r>
        <w:t xml:space="preserve"> </w:t>
      </w:r>
      <w:r w:rsidRPr="00F64E3F" w:rsidDel="00EA6BFC">
        <w:t>förelägga</w:t>
      </w:r>
      <w:r w:rsidRPr="00F64E3F">
        <w:t xml:space="preserve"> andra före</w:t>
      </w:r>
      <w:r w:rsidRPr="00F64E3F">
        <w:softHyphen/>
        <w:t>tag som bedriver verksamhet inom sektorn för elektronisk kommunikation eller nära anknutna sektorer</w:t>
      </w:r>
      <w:r w:rsidRPr="00F64E3F" w:rsidDel="00EA6BFC">
        <w:t xml:space="preserve"> att tillhandahålla </w:t>
      </w:r>
      <w:r w:rsidDel="00EA6BFC">
        <w:t>sådana upplysningar eller handlingar</w:t>
      </w:r>
      <w:r w:rsidRPr="00F64E3F" w:rsidDel="00EA6BFC">
        <w:t>.</w:t>
      </w:r>
    </w:p>
    <w:p w14:paraId="45193E3B" w14:textId="77777777" w:rsidR="00D85371" w:rsidRDefault="00D85371" w:rsidP="00714025">
      <w:pPr>
        <w:pStyle w:val="Brdtextmedindrag"/>
      </w:pPr>
      <w:r w:rsidRPr="00A6293E">
        <w:t>Ett</w:t>
      </w:r>
      <w:r w:rsidRPr="00A6293E" w:rsidDel="00402629">
        <w:t xml:space="preserve"> </w:t>
      </w:r>
      <w:r w:rsidRPr="00A6293E">
        <w:t xml:space="preserve">föreläggande </w:t>
      </w:r>
      <w:r>
        <w:t xml:space="preserve">enligt första eller andra stycket </w:t>
      </w:r>
      <w:r w:rsidRPr="00A6293E">
        <w:t>får förenas med vite.</w:t>
      </w:r>
    </w:p>
    <w:p w14:paraId="74754355" w14:textId="77777777" w:rsidR="00D85371" w:rsidRDefault="00D85371" w:rsidP="00714025">
      <w:pPr>
        <w:pStyle w:val="Rubrik4utannumrering"/>
      </w:pPr>
      <w:r>
        <w:t>Verkställighet</w:t>
      </w:r>
    </w:p>
    <w:p w14:paraId="51A51548" w14:textId="0B6AC1E0" w:rsidR="00D85371" w:rsidRPr="00A6293E" w:rsidRDefault="00D85371" w:rsidP="00714025">
      <w:pPr>
        <w:pStyle w:val="Brdtextmedindrag"/>
        <w:ind w:firstLine="0"/>
      </w:pPr>
      <w:r w:rsidRPr="0055071C">
        <w:rPr>
          <w:b/>
          <w:bCs/>
        </w:rPr>
        <w:t>4 §</w:t>
      </w:r>
      <w:r>
        <w:t>    </w:t>
      </w:r>
      <w:r w:rsidRPr="00A6293E">
        <w:t xml:space="preserve">Tillsynsmyndighetens beslut </w:t>
      </w:r>
      <w:r>
        <w:t>som avser</w:t>
      </w:r>
      <w:r w:rsidRPr="00A6293E">
        <w:t xml:space="preserve"> åtgärder </w:t>
      </w:r>
      <w:r>
        <w:t>som krävs för till</w:t>
      </w:r>
      <w:r w:rsidR="00F94E0C">
        <w:softHyphen/>
      </w:r>
      <w:r>
        <w:t xml:space="preserve">synen enligt detta kapitel </w:t>
      </w:r>
      <w:r w:rsidRPr="00A6293E">
        <w:t>får verkställas av Kronofogdemyndigheten. Då gäller bestäm</w:t>
      </w:r>
      <w:r>
        <w:softHyphen/>
      </w:r>
      <w:r w:rsidRPr="00A6293E">
        <w:t>melserna i utsöknings</w:t>
      </w:r>
      <w:r>
        <w:softHyphen/>
      </w:r>
      <w:r w:rsidRPr="00A6293E">
        <w:t xml:space="preserve">balken om verkställighet av </w:t>
      </w:r>
      <w:r w:rsidRPr="00832383">
        <w:t>förplik</w:t>
      </w:r>
      <w:r w:rsidR="00F94E0C">
        <w:softHyphen/>
      </w:r>
      <w:r w:rsidRPr="00832383">
        <w:t>tel</w:t>
      </w:r>
      <w:r w:rsidR="00F94E0C">
        <w:softHyphen/>
      </w:r>
      <w:r w:rsidRPr="00832383">
        <w:t>ser</w:t>
      </w:r>
      <w:r w:rsidRPr="00A6293E">
        <w:t xml:space="preserve"> som inte avser betalnings</w:t>
      </w:r>
      <w:r>
        <w:softHyphen/>
      </w:r>
      <w:r w:rsidRPr="00A6293E">
        <w:t>skyldighet, av</w:t>
      </w:r>
      <w:r w:rsidRPr="00A6293E">
        <w:softHyphen/>
        <w:t>hysning eller avlägsnande.</w:t>
      </w:r>
    </w:p>
    <w:p w14:paraId="452E394E" w14:textId="77777777" w:rsidR="00D85371" w:rsidRPr="00A6293E" w:rsidRDefault="00D85371" w:rsidP="00714025">
      <w:pPr>
        <w:pStyle w:val="Rubrik4utannumrering"/>
      </w:pPr>
      <w:r w:rsidRPr="00A6293E">
        <w:t>Tillsynsåtgärder</w:t>
      </w:r>
    </w:p>
    <w:p w14:paraId="1959507C" w14:textId="199C6FF1" w:rsidR="00D85371" w:rsidRDefault="00D85371" w:rsidP="00714025">
      <w:pPr>
        <w:pStyle w:val="Brdtext"/>
      </w:pPr>
      <w:r>
        <w:rPr>
          <w:b/>
        </w:rPr>
        <w:t>5 §</w:t>
      </w:r>
      <w:r w:rsidRPr="00A6293E">
        <w:t xml:space="preserve">    Om tillsynsmyndigheten </w:t>
      </w:r>
      <w:r>
        <w:t xml:space="preserve">misstänker </w:t>
      </w:r>
      <w:r w:rsidRPr="00A6293E">
        <w:t>att den som bedriver verksam</w:t>
      </w:r>
      <w:r w:rsidR="00F94E0C">
        <w:softHyphen/>
      </w:r>
      <w:r w:rsidRPr="00A6293E">
        <w:t>het enligt denna lag inte följer lagen eller de beslut om skyldig</w:t>
      </w:r>
      <w:r w:rsidRPr="00A6293E">
        <w:softHyphen/>
        <w:t>heter</w:t>
      </w:r>
      <w:r>
        <w:t>, åtaganden</w:t>
      </w:r>
      <w:r w:rsidRPr="00A6293E">
        <w:t xml:space="preserve"> eller villkor </w:t>
      </w:r>
      <w:r>
        <w:t xml:space="preserve">som har meddelats med stöd av lagen </w:t>
      </w:r>
      <w:r w:rsidRPr="00A6293E">
        <w:t xml:space="preserve">eller de föreskrifter som har meddelats </w:t>
      </w:r>
      <w:r w:rsidRPr="00D24F28">
        <w:t>i anslutning till</w:t>
      </w:r>
      <w:r w:rsidRPr="00A6293E">
        <w:t xml:space="preserve"> lagen, </w:t>
      </w:r>
      <w:r w:rsidRPr="00045342">
        <w:t xml:space="preserve">ska myndigheten underrätta den som bedriver verksamheten om </w:t>
      </w:r>
      <w:r>
        <w:t xml:space="preserve">misstanken </w:t>
      </w:r>
      <w:r w:rsidRPr="00045342">
        <w:t>och ge denne möjlighet att yttra sig inom skälig tid.</w:t>
      </w:r>
    </w:p>
    <w:p w14:paraId="12717526" w14:textId="77777777" w:rsidR="00D85371" w:rsidRDefault="00D85371" w:rsidP="00714025">
      <w:pPr>
        <w:pStyle w:val="Brdtextmedindrag"/>
      </w:pPr>
      <w:r>
        <w:t xml:space="preserve">Första stycket gäller även när tillsynsmyndigheten misstänker att någon inte följer </w:t>
      </w:r>
      <w:r w:rsidRPr="00A6293E">
        <w:t>en genomförande</w:t>
      </w:r>
      <w:r>
        <w:softHyphen/>
      </w:r>
      <w:r w:rsidRPr="00A6293E">
        <w:t>åtgärd som avses i 1</w:t>
      </w:r>
      <w:r>
        <w:t> §</w:t>
      </w:r>
      <w:r w:rsidRPr="00A6293E">
        <w:t xml:space="preserve"> andra stycket eller inte använder en radiosändare i den utsträckning som villkoren medger</w:t>
      </w:r>
      <w:r w:rsidRPr="00A6293E" w:rsidDel="00045342">
        <w:t>.</w:t>
      </w:r>
    </w:p>
    <w:p w14:paraId="25A7ECF3" w14:textId="77777777" w:rsidR="00D85371" w:rsidRPr="00A6293E" w:rsidRDefault="00D85371" w:rsidP="00714025">
      <w:pPr>
        <w:pStyle w:val="Brdtextmedindrag"/>
      </w:pPr>
    </w:p>
    <w:p w14:paraId="3639FE52" w14:textId="4D665AFA" w:rsidR="00D85371" w:rsidRPr="00A6293E" w:rsidRDefault="00D85371" w:rsidP="00714025">
      <w:pPr>
        <w:pStyle w:val="Brdtext"/>
      </w:pPr>
      <w:r w:rsidRPr="00C962F7">
        <w:rPr>
          <w:b/>
        </w:rPr>
        <w:t>6 §</w:t>
      </w:r>
      <w:r w:rsidRPr="00C962F7">
        <w:t>    </w:t>
      </w:r>
      <w:bookmarkStart w:id="25" w:name="_Hlk90206866"/>
      <w:r w:rsidRPr="00C962F7">
        <w:t>I fall som avses i 5</w:t>
      </w:r>
      <w:r>
        <w:t> </w:t>
      </w:r>
      <w:r w:rsidRPr="00C962F7">
        <w:t>§ får tillsynsmyndigheten meddela de före</w:t>
      </w:r>
      <w:r w:rsidR="00F94E0C">
        <w:softHyphen/>
      </w:r>
      <w:r w:rsidRPr="00C962F7">
        <w:t>lägganden som behövs för att rättelse ska ske omedel</w:t>
      </w:r>
      <w:r w:rsidRPr="00C962F7">
        <w:softHyphen/>
        <w:t>bart eller inom skälig tid.</w:t>
      </w:r>
      <w:bookmarkEnd w:id="25"/>
      <w:r w:rsidRPr="00C962F7">
        <w:t xml:space="preserve"> Om ett föreläggande inte följs får tillsynsmyndig</w:t>
      </w:r>
      <w:r w:rsidRPr="00C962F7">
        <w:softHyphen/>
        <w:t>heten, efter utgången av den tid som angetts i underrättelsen enligt 5 §,</w:t>
      </w:r>
    </w:p>
    <w:p w14:paraId="69DE53AC" w14:textId="77777777" w:rsidR="00D85371" w:rsidRPr="00A6293E" w:rsidRDefault="00D85371" w:rsidP="00714025">
      <w:pPr>
        <w:pStyle w:val="Brdtextmedindrag"/>
      </w:pPr>
      <w:r w:rsidRPr="00A6293E">
        <w:t xml:space="preserve">1. återkalla ett tillstånd, ändra tillståndsvillkor eller besluta att den som </w:t>
      </w:r>
      <w:r w:rsidRPr="00F94E0C">
        <w:rPr>
          <w:spacing w:val="-2"/>
        </w:rPr>
        <w:t>har åsidosatt en skyldighet ska upphöra med verksam</w:t>
      </w:r>
      <w:r w:rsidRPr="00F94E0C">
        <w:rPr>
          <w:spacing w:val="-2"/>
        </w:rPr>
        <w:softHyphen/>
        <w:t>heten helt eller delvis,</w:t>
      </w:r>
      <w:r w:rsidRPr="00A6293E">
        <w:t xml:space="preserve"> om inte överträdelsen är av mindre betydelse, eller</w:t>
      </w:r>
    </w:p>
    <w:p w14:paraId="113CDD0E" w14:textId="77777777" w:rsidR="00D85371" w:rsidRPr="00A6293E" w:rsidRDefault="00D85371" w:rsidP="00714025">
      <w:pPr>
        <w:pStyle w:val="Brdtextmedindrag"/>
      </w:pPr>
      <w:r w:rsidRPr="00A6293E">
        <w:t>2. meddela de ytterligare förelägganden som behövs för att lagen eller de beslut om skyldigheter</w:t>
      </w:r>
      <w:r>
        <w:t>, åtaganden</w:t>
      </w:r>
      <w:r w:rsidRPr="00A6293E">
        <w:t xml:space="preserve"> eller villkor </w:t>
      </w:r>
      <w:r>
        <w:t xml:space="preserve">som har meddelats med stöd av lagen </w:t>
      </w:r>
      <w:r w:rsidRPr="00A6293E">
        <w:t>eller de föreskrifter som har meddelats i anslutning till lagen ska följas.</w:t>
      </w:r>
    </w:p>
    <w:p w14:paraId="66F92751" w14:textId="77777777" w:rsidR="00D85371" w:rsidRPr="00A6293E" w:rsidRDefault="00D85371" w:rsidP="00714025">
      <w:pPr>
        <w:pStyle w:val="Brdtextmedindrag"/>
      </w:pPr>
      <w:r w:rsidRPr="00A6293E">
        <w:t xml:space="preserve">Om en radiosändare </w:t>
      </w:r>
      <w:r>
        <w:t xml:space="preserve">har </w:t>
      </w:r>
      <w:r w:rsidRPr="00A6293E">
        <w:t>använts i mindre omfattning än tillstånds</w:t>
      </w:r>
      <w:r>
        <w:softHyphen/>
      </w:r>
      <w:r w:rsidRPr="00A6293E">
        <w:t>vill</w:t>
      </w:r>
      <w:r w:rsidRPr="00A6293E">
        <w:softHyphen/>
        <w:t>koren medger, får dock tillstånd</w:t>
      </w:r>
      <w:r>
        <w:t>et</w:t>
      </w:r>
      <w:r w:rsidRPr="00A6293E">
        <w:t xml:space="preserve"> inte återkallas om särskilda skäl talar </w:t>
      </w:r>
      <w:r w:rsidRPr="00A6293E">
        <w:lastRenderedPageBreak/>
        <w:t>mot det eller ändamålet med föreläggandet lika väl kan tillgodo</w:t>
      </w:r>
      <w:r>
        <w:softHyphen/>
      </w:r>
      <w:r w:rsidRPr="00A6293E">
        <w:t>ses genom att tillståndsvillkoren ändras.</w:t>
      </w:r>
    </w:p>
    <w:p w14:paraId="7F664855" w14:textId="77777777" w:rsidR="00D85371" w:rsidRPr="00A6293E" w:rsidRDefault="00D85371" w:rsidP="00714025">
      <w:pPr>
        <w:pStyle w:val="Brdtextmedindrag"/>
      </w:pPr>
      <w:r>
        <w:t>Ett föreläggande enligt första stycket</w:t>
      </w:r>
      <w:r w:rsidRPr="00A6293E">
        <w:t xml:space="preserve"> får förenas med vite.</w:t>
      </w:r>
    </w:p>
    <w:p w14:paraId="11F1D307" w14:textId="77777777" w:rsidR="00D85371" w:rsidRPr="00A6293E" w:rsidRDefault="00D85371" w:rsidP="00714025">
      <w:pPr>
        <w:pStyle w:val="Brdtextmedindrag"/>
      </w:pPr>
    </w:p>
    <w:p w14:paraId="0539679F" w14:textId="77777777" w:rsidR="00D85371" w:rsidRPr="007851C2" w:rsidRDefault="00D85371" w:rsidP="00714025">
      <w:pPr>
        <w:pStyle w:val="Brdtext"/>
      </w:pPr>
      <w:r>
        <w:rPr>
          <w:b/>
        </w:rPr>
        <w:t>7 </w:t>
      </w:r>
      <w:r w:rsidRPr="007851C2">
        <w:rPr>
          <w:b/>
        </w:rPr>
        <w:t>§</w:t>
      </w:r>
      <w:r w:rsidRPr="007851C2">
        <w:t>    Om tillståndshavaren begär det ska tillståndet återkallas.</w:t>
      </w:r>
    </w:p>
    <w:p w14:paraId="0648FB75" w14:textId="77777777" w:rsidR="00D85371" w:rsidRPr="007851C2" w:rsidRDefault="00D85371" w:rsidP="00714025">
      <w:pPr>
        <w:pStyle w:val="Brdtextmedindrag"/>
      </w:pPr>
      <w:r w:rsidRPr="007851C2">
        <w:t>Ett tillstånd får återkallas och tillståndsvillkor ändras omedelbart, om</w:t>
      </w:r>
    </w:p>
    <w:p w14:paraId="38E36FED" w14:textId="77777777" w:rsidR="00D85371" w:rsidRPr="007851C2" w:rsidRDefault="00D85371" w:rsidP="00714025">
      <w:pPr>
        <w:pStyle w:val="Brdtextmedindrag"/>
      </w:pPr>
      <w:r w:rsidRPr="007851C2">
        <w:t>1. den som har sökt tillståndet har lämnat oriktiga uppgifter eller har utelämnat</w:t>
      </w:r>
      <w:r w:rsidRPr="007851C2" w:rsidDel="00256417">
        <w:t xml:space="preserve"> </w:t>
      </w:r>
      <w:r w:rsidRPr="007851C2">
        <w:t>uppgifter av betydelse för tillståndet, eller</w:t>
      </w:r>
    </w:p>
    <w:p w14:paraId="0849A853" w14:textId="77777777" w:rsidR="00D85371" w:rsidRPr="007851C2" w:rsidRDefault="00D85371" w:rsidP="00714025">
      <w:pPr>
        <w:pStyle w:val="Brdtextmedindrag"/>
      </w:pPr>
      <w:r w:rsidRPr="007851C2">
        <w:t>2. tillståndshavaren trots påminnelse inte har betalat en avgift enligt 14 kap. 1, 2 eller 3 §.</w:t>
      </w:r>
    </w:p>
    <w:p w14:paraId="0CCB27BC" w14:textId="0B1B089D" w:rsidR="00D85371" w:rsidRDefault="00D85371" w:rsidP="00714025">
      <w:pPr>
        <w:pStyle w:val="Brdtextmedindrag"/>
      </w:pPr>
      <w:r w:rsidRPr="007851C2">
        <w:t>Ett tillstånd att använda radiosändare får därutöver återkallas och till</w:t>
      </w:r>
      <w:r w:rsidR="00F96F21">
        <w:softHyphen/>
      </w:r>
      <w:r w:rsidRPr="007851C2">
        <w:t>stånds</w:t>
      </w:r>
      <w:r w:rsidRPr="007851C2">
        <w:softHyphen/>
        <w:t>villkor ändras omedelbart, om</w:t>
      </w:r>
    </w:p>
    <w:p w14:paraId="68C017E2" w14:textId="77777777" w:rsidR="00D85371" w:rsidRPr="007851C2" w:rsidRDefault="00D85371" w:rsidP="00714025">
      <w:pPr>
        <w:pStyle w:val="Brdtextmedindrag"/>
      </w:pPr>
      <w:r w:rsidRPr="007851C2">
        <w:t>1. ett sådant tillstånd som avses i 3 kap. 6 § andra stycket har upphört att gälla och det inte finns särskilda skäl som talar mot en återkallelse,</w:t>
      </w:r>
    </w:p>
    <w:p w14:paraId="2C6128F9" w14:textId="77777777" w:rsidR="00D85371" w:rsidRPr="007851C2" w:rsidRDefault="00D85371" w:rsidP="00714025">
      <w:pPr>
        <w:pStyle w:val="Brdtextmedindrag"/>
      </w:pPr>
      <w:r w:rsidRPr="007851C2">
        <w:t>2. förändringar inom radiotekniken eller ändringar i radioanvändningen på grund av internationella avtal som Sverige har anslutit sig till eller bestämmelser som har antagits med stöd av fördraget om Europeiska unio</w:t>
      </w:r>
      <w:r w:rsidRPr="007851C2">
        <w:softHyphen/>
        <w:t>nens funktionssätt har medfört att ett nytt tillstånd med samma villkor inte skulle kunna meddelas,</w:t>
      </w:r>
    </w:p>
    <w:p w14:paraId="266D9334" w14:textId="77777777" w:rsidR="00D85371" w:rsidRPr="007851C2" w:rsidRDefault="00D85371" w:rsidP="00714025">
      <w:pPr>
        <w:pStyle w:val="Brdtextmedindrag"/>
      </w:pPr>
      <w:r w:rsidRPr="007851C2">
        <w:t>3. radioanvändningen har orsakat skada för Sveriges säkerhet eller det kan antas att radioanvändningen kommer att orsaka sådan skada, eller</w:t>
      </w:r>
    </w:p>
    <w:p w14:paraId="54B4F4F3" w14:textId="5B6E5AE2" w:rsidR="00D85371" w:rsidRPr="007851C2" w:rsidRDefault="00D85371" w:rsidP="00714025">
      <w:pPr>
        <w:pStyle w:val="Brdtextmedindrag"/>
      </w:pPr>
      <w:r w:rsidRPr="007851C2">
        <w:t>4. tillståndet har beviljats för sådan annan användning av ett harmoni</w:t>
      </w:r>
      <w:r w:rsidR="00F96F21">
        <w:softHyphen/>
      </w:r>
      <w:r w:rsidRPr="007851C2">
        <w:t>se</w:t>
      </w:r>
      <w:r w:rsidR="00F96F21">
        <w:softHyphen/>
      </w:r>
      <w:r w:rsidRPr="00F96F21">
        <w:rPr>
          <w:spacing w:val="-2"/>
        </w:rPr>
        <w:t>rat frekvensutrymme som avses i 3 kap. 7 § och det därefter har uppkommit</w:t>
      </w:r>
      <w:r w:rsidRPr="007851C2">
        <w:t xml:space="preserve"> </w:t>
      </w:r>
      <w:r w:rsidRPr="00F96F21">
        <w:rPr>
          <w:spacing w:val="-2"/>
        </w:rPr>
        <w:t>efterfrågan på att använda frekvensutrymmet på de harmoniserade villkoren.</w:t>
      </w:r>
    </w:p>
    <w:p w14:paraId="3D25FDEC" w14:textId="77777777" w:rsidR="00D85371" w:rsidRPr="00A6293E" w:rsidRDefault="00D85371" w:rsidP="00714025">
      <w:pPr>
        <w:pStyle w:val="Brdtextmedindrag"/>
      </w:pPr>
      <w:r w:rsidRPr="007851C2">
        <w:t xml:space="preserve">Tillståndsvillkor får ändras omedelbart </w:t>
      </w:r>
      <w:r>
        <w:t xml:space="preserve">också </w:t>
      </w:r>
      <w:r w:rsidRPr="007851C2">
        <w:t>i fall som avses i 3 kap. 27 § och 4 kap. 9 §.</w:t>
      </w:r>
    </w:p>
    <w:p w14:paraId="758B12EF" w14:textId="77777777" w:rsidR="00D85371" w:rsidRDefault="00D85371" w:rsidP="00714025">
      <w:pPr>
        <w:pStyle w:val="Brdtextmedindrag"/>
      </w:pPr>
    </w:p>
    <w:p w14:paraId="7362509C" w14:textId="6567C71F" w:rsidR="00D85371" w:rsidRDefault="00D85371" w:rsidP="00714025">
      <w:pPr>
        <w:pStyle w:val="Brdtext"/>
      </w:pPr>
      <w:r>
        <w:rPr>
          <w:b/>
          <w:bCs/>
        </w:rPr>
        <w:t>8 §</w:t>
      </w:r>
      <w:r>
        <w:t>    </w:t>
      </w:r>
      <w:r w:rsidRPr="00A6293E">
        <w:t xml:space="preserve">Ett tillstånd får återkallas enligt </w:t>
      </w:r>
      <w:r>
        <w:t xml:space="preserve">7 § </w:t>
      </w:r>
      <w:r w:rsidR="000A6A85">
        <w:t>andra</w:t>
      </w:r>
      <w:r w:rsidRPr="00A6293E">
        <w:t xml:space="preserve"> stycket 1 </w:t>
      </w:r>
      <w:r>
        <w:t xml:space="preserve">eller </w:t>
      </w:r>
      <w:r w:rsidR="000A6A85">
        <w:t>tredje</w:t>
      </w:r>
      <w:r>
        <w:t xml:space="preserve"> stycket </w:t>
      </w:r>
      <w:r w:rsidRPr="00A6293E">
        <w:t>endast om ändamålet med återkallelsen inte lika väl kan tillgodoses genom att tillståndsvillkoren ändras.</w:t>
      </w:r>
    </w:p>
    <w:p w14:paraId="1DBB5F32" w14:textId="77777777" w:rsidR="00D85371" w:rsidRDefault="00D85371" w:rsidP="00714025">
      <w:pPr>
        <w:pStyle w:val="Brdtextmedindrag"/>
      </w:pPr>
      <w:r w:rsidRPr="002F2492">
        <w:rPr>
          <w:bCs/>
        </w:rPr>
        <w:t xml:space="preserve">Ett tillstånd </w:t>
      </w:r>
      <w:r w:rsidRPr="007E1B7B">
        <w:t>att använda radiosändare</w:t>
      </w:r>
      <w:r>
        <w:rPr>
          <w:bCs/>
        </w:rPr>
        <w:t xml:space="preserve"> </w:t>
      </w:r>
      <w:r w:rsidRPr="002F2492">
        <w:rPr>
          <w:bCs/>
        </w:rPr>
        <w:t>får återkallas eller tillstånds</w:t>
      </w:r>
      <w:r>
        <w:rPr>
          <w:bCs/>
        </w:rPr>
        <w:softHyphen/>
      </w:r>
      <w:r w:rsidRPr="002F2492">
        <w:rPr>
          <w:bCs/>
        </w:rPr>
        <w:t xml:space="preserve">villkoren ändras på grund av förändringar i radiotekniken endast om det finns synnerliga skäl med hänsyn till intresset av en effektiv användning av radiofrekvenser. Det ska </w:t>
      </w:r>
      <w:r>
        <w:rPr>
          <w:bCs/>
        </w:rPr>
        <w:t xml:space="preserve">då </w:t>
      </w:r>
      <w:r w:rsidRPr="002F2492">
        <w:rPr>
          <w:bCs/>
        </w:rPr>
        <w:t xml:space="preserve">särskilt beaktas i vilken utsträckning </w:t>
      </w:r>
      <w:r>
        <w:rPr>
          <w:bCs/>
        </w:rPr>
        <w:t xml:space="preserve">som </w:t>
      </w:r>
      <w:r w:rsidRPr="002F2492">
        <w:rPr>
          <w:bCs/>
        </w:rPr>
        <w:t xml:space="preserve">ett rimligt ekonomiskt utbyte av utrustningen har uppnåtts och vilka effekter </w:t>
      </w:r>
      <w:r w:rsidRPr="002F2492">
        <w:t xml:space="preserve">en återkallelse eller </w:t>
      </w:r>
      <w:r>
        <w:t xml:space="preserve">en </w:t>
      </w:r>
      <w:r w:rsidRPr="002F2492">
        <w:t>ändring av tillståndsvillkoren får för till</w:t>
      </w:r>
      <w:r w:rsidRPr="002F2492">
        <w:softHyphen/>
        <w:t>stånds</w:t>
      </w:r>
      <w:r w:rsidRPr="002F2492">
        <w:softHyphen/>
        <w:t>havarens verksamhet.</w:t>
      </w:r>
    </w:p>
    <w:p w14:paraId="383FB1A5" w14:textId="1F6C7770" w:rsidR="00D85371" w:rsidRPr="00A6293E" w:rsidRDefault="00D85371" w:rsidP="00714025">
      <w:pPr>
        <w:pStyle w:val="Brdtextmedindrag"/>
      </w:pPr>
      <w:r w:rsidRPr="00480E77">
        <w:t xml:space="preserve">Ett tillstånd som avses i 3 kap. 6 § andra stycket får inte återkallas enligt </w:t>
      </w:r>
      <w:r>
        <w:t>7</w:t>
      </w:r>
      <w:r w:rsidRPr="00480E77">
        <w:t xml:space="preserve"> § </w:t>
      </w:r>
      <w:r w:rsidR="00AE0B9A">
        <w:t>tredje</w:t>
      </w:r>
      <w:r w:rsidRPr="00480E77">
        <w:t xml:space="preserve"> stycket 3</w:t>
      </w:r>
      <w:r>
        <w:t xml:space="preserve"> i detta kapitel</w:t>
      </w:r>
      <w:r w:rsidRPr="00480E77">
        <w:t>.</w:t>
      </w:r>
    </w:p>
    <w:p w14:paraId="7E8ECE6B" w14:textId="77777777" w:rsidR="00D85371" w:rsidRPr="00A6293E" w:rsidRDefault="00D85371" w:rsidP="00714025">
      <w:pPr>
        <w:pStyle w:val="Brdtextmedindrag"/>
      </w:pPr>
    </w:p>
    <w:p w14:paraId="4791EA03" w14:textId="77777777" w:rsidR="00D85371" w:rsidRDefault="00D85371" w:rsidP="00714025">
      <w:pPr>
        <w:pStyle w:val="Brdtext"/>
      </w:pPr>
      <w:r>
        <w:rPr>
          <w:b/>
        </w:rPr>
        <w:t>9 §</w:t>
      </w:r>
      <w:r w:rsidRPr="00A6293E">
        <w:t>    En frekvenstilldelning för rundradiosändning får ändras, om det är nödvändigt för att nya användare ska få möjlighet att bedriva verk</w:t>
      </w:r>
      <w:r w:rsidRPr="00A6293E">
        <w:softHyphen/>
        <w:t>samhet</w:t>
      </w:r>
      <w:r>
        <w:t xml:space="preserve"> som avser rundradio</w:t>
      </w:r>
      <w:r w:rsidRPr="00A6293E">
        <w:t>.</w:t>
      </w:r>
    </w:p>
    <w:p w14:paraId="43CB5AC5" w14:textId="77777777" w:rsidR="00D85371" w:rsidRPr="005D555C" w:rsidRDefault="00D85371" w:rsidP="00714025">
      <w:pPr>
        <w:pStyle w:val="Brdtextmedindrag"/>
      </w:pPr>
    </w:p>
    <w:p w14:paraId="6B65FDB2" w14:textId="77777777" w:rsidR="00D85371" w:rsidRPr="00A6293E" w:rsidRDefault="00D85371" w:rsidP="00714025">
      <w:pPr>
        <w:pStyle w:val="Brdtext"/>
      </w:pPr>
      <w:r>
        <w:rPr>
          <w:b/>
        </w:rPr>
        <w:t>10 §</w:t>
      </w:r>
      <w:r w:rsidRPr="00A6293E">
        <w:t>    När ett tillstånd att använda radiosändare har hyrts ut enligt 3</w:t>
      </w:r>
      <w:r>
        <w:t> kap.</w:t>
      </w:r>
      <w:r w:rsidRPr="00A6293E">
        <w:t xml:space="preserve"> 2</w:t>
      </w:r>
      <w:r>
        <w:t>8 §</w:t>
      </w:r>
      <w:r w:rsidRPr="00A6293E">
        <w:t xml:space="preserve"> och det finns skäl att återkalla tillståndet enligt </w:t>
      </w:r>
      <w:r>
        <w:t>6</w:t>
      </w:r>
      <w:r w:rsidRPr="00A6293E">
        <w:t xml:space="preserve"> eller </w:t>
      </w:r>
      <w:r>
        <w:t>7 §</w:t>
      </w:r>
      <w:r w:rsidRPr="00A6293E">
        <w:t xml:space="preserve"> </w:t>
      </w:r>
      <w:r>
        <w:t xml:space="preserve">i detta kapitel </w:t>
      </w:r>
      <w:r w:rsidRPr="00A6293E">
        <w:t>på grund av omständigheter som hänför sig till hyrestagaren, ska återkallelsen i stället avse medgivandet till uthyrning.</w:t>
      </w:r>
    </w:p>
    <w:p w14:paraId="42C29677" w14:textId="77777777" w:rsidR="00D85371" w:rsidRPr="00A6293E" w:rsidRDefault="00D85371" w:rsidP="00714025">
      <w:pPr>
        <w:pStyle w:val="Brdtextmedindrag"/>
      </w:pPr>
    </w:p>
    <w:p w14:paraId="3E13365C" w14:textId="33A17555" w:rsidR="00D85371" w:rsidRPr="00A6293E" w:rsidRDefault="00D85371" w:rsidP="00714025">
      <w:pPr>
        <w:pStyle w:val="Brdtext"/>
      </w:pPr>
      <w:r>
        <w:rPr>
          <w:b/>
        </w:rPr>
        <w:t>11 §</w:t>
      </w:r>
      <w:r w:rsidRPr="00A6293E">
        <w:t>    </w:t>
      </w:r>
      <w:r>
        <w:t>Vid</w:t>
      </w:r>
      <w:r w:rsidRPr="00A6293E">
        <w:t xml:space="preserve"> en överträdelse av denna lag </w:t>
      </w:r>
      <w:r>
        <w:t xml:space="preserve">eller av </w:t>
      </w:r>
      <w:r w:rsidRPr="00A6293E">
        <w:t>beslut om skyldigheter</w:t>
      </w:r>
      <w:r>
        <w:t>, åtaganden</w:t>
      </w:r>
      <w:r w:rsidRPr="00A6293E">
        <w:t xml:space="preserve"> eller villkor </w:t>
      </w:r>
      <w:r>
        <w:t xml:space="preserve">som har meddelats med stöd av lagen </w:t>
      </w:r>
      <w:r w:rsidRPr="00A6293E">
        <w:t xml:space="preserve">eller </w:t>
      </w:r>
      <w:r>
        <w:t xml:space="preserve">av </w:t>
      </w:r>
      <w:r w:rsidRPr="00A6293E">
        <w:t xml:space="preserve">de </w:t>
      </w:r>
      <w:r w:rsidRPr="00A6293E">
        <w:lastRenderedPageBreak/>
        <w:t xml:space="preserve">föreskrifter som har </w:t>
      </w:r>
      <w:r w:rsidRPr="008D01C9">
        <w:t>meddelats i anslutning till lagen</w:t>
      </w:r>
      <w:r>
        <w:t>,</w:t>
      </w:r>
      <w:r w:rsidRPr="00A6293E">
        <w:t xml:space="preserve"> </w:t>
      </w:r>
      <w:r>
        <w:t>får tillsynsmyndig</w:t>
      </w:r>
      <w:r w:rsidR="00F96F21">
        <w:softHyphen/>
      </w:r>
      <w:r>
        <w:t xml:space="preserve">heten, </w:t>
      </w:r>
      <w:r w:rsidRPr="00A6293E">
        <w:t>i avvaktan på att ärendet avgörs slutligt, omedelbart</w:t>
      </w:r>
    </w:p>
    <w:p w14:paraId="02194D2E" w14:textId="77777777" w:rsidR="00D85371" w:rsidRPr="00A6293E" w:rsidRDefault="00D85371" w:rsidP="00714025">
      <w:pPr>
        <w:pStyle w:val="Brdtextmedindrag"/>
      </w:pPr>
      <w:r w:rsidRPr="00A6293E">
        <w:t>1.</w:t>
      </w:r>
      <w:r>
        <w:t> </w:t>
      </w:r>
      <w:r w:rsidRPr="00A6293E">
        <w:t xml:space="preserve">meddela ett föreläggande att genast följa lagen eller de beslut om </w:t>
      </w:r>
      <w:r w:rsidRPr="00A6293E">
        <w:rPr>
          <w:spacing w:val="-2"/>
        </w:rPr>
        <w:t>skyl</w:t>
      </w:r>
      <w:r>
        <w:rPr>
          <w:spacing w:val="-2"/>
        </w:rPr>
        <w:softHyphen/>
      </w:r>
      <w:r w:rsidRPr="00A6293E">
        <w:rPr>
          <w:spacing w:val="-2"/>
        </w:rPr>
        <w:t>digheter</w:t>
      </w:r>
      <w:r>
        <w:rPr>
          <w:spacing w:val="-2"/>
        </w:rPr>
        <w:t>, åtaganden</w:t>
      </w:r>
      <w:r w:rsidRPr="00A6293E">
        <w:rPr>
          <w:spacing w:val="-2"/>
        </w:rPr>
        <w:t xml:space="preserve"> eller villkor</w:t>
      </w:r>
      <w:r>
        <w:rPr>
          <w:spacing w:val="-2"/>
        </w:rPr>
        <w:t xml:space="preserve"> som har meddelats med stöd av lagen</w:t>
      </w:r>
      <w:r w:rsidRPr="00A6293E">
        <w:rPr>
          <w:spacing w:val="-2"/>
        </w:rPr>
        <w:t xml:space="preserve"> eller de före</w:t>
      </w:r>
      <w:r>
        <w:rPr>
          <w:spacing w:val="-2"/>
        </w:rPr>
        <w:softHyphen/>
      </w:r>
      <w:r w:rsidRPr="00A6293E">
        <w:rPr>
          <w:spacing w:val="-2"/>
        </w:rPr>
        <w:t xml:space="preserve">skrifter som har meddelats </w:t>
      </w:r>
      <w:r w:rsidRPr="008D01C9">
        <w:rPr>
          <w:spacing w:val="-2"/>
        </w:rPr>
        <w:t>i anslutning</w:t>
      </w:r>
      <w:r w:rsidRPr="008D01C9">
        <w:t xml:space="preserve"> till</w:t>
      </w:r>
      <w:r w:rsidRPr="00A6293E">
        <w:t xml:space="preserve"> lagen,</w:t>
      </w:r>
    </w:p>
    <w:p w14:paraId="1FB28473" w14:textId="77777777" w:rsidR="00D85371" w:rsidRPr="00A6293E" w:rsidRDefault="00D85371" w:rsidP="00714025">
      <w:pPr>
        <w:pStyle w:val="Brdtextmedindrag"/>
      </w:pPr>
      <w:r w:rsidRPr="00A6293E">
        <w:t>2.</w:t>
      </w:r>
      <w:r>
        <w:t> </w:t>
      </w:r>
      <w:r w:rsidRPr="00A6293E">
        <w:t>återkalla ett tillstånd eller ändra tillståndsvillkoren, eller</w:t>
      </w:r>
    </w:p>
    <w:p w14:paraId="1E900619" w14:textId="77777777" w:rsidR="00D85371" w:rsidRPr="00A6293E" w:rsidRDefault="00D85371" w:rsidP="00714025">
      <w:pPr>
        <w:pStyle w:val="Brdtextmedindrag"/>
      </w:pPr>
      <w:r w:rsidRPr="00A6293E">
        <w:t>3.</w:t>
      </w:r>
      <w:r>
        <w:t> meddela ett föreläggande</w:t>
      </w:r>
      <w:r w:rsidRPr="00A6293E">
        <w:t xml:space="preserve"> att en verksamhet helt eller delvis ska upp</w:t>
      </w:r>
      <w:r>
        <w:softHyphen/>
      </w:r>
      <w:r w:rsidRPr="00A6293E">
        <w:t>höra.</w:t>
      </w:r>
    </w:p>
    <w:p w14:paraId="1646C128" w14:textId="77777777" w:rsidR="00D85371" w:rsidRDefault="00D85371" w:rsidP="00714025">
      <w:pPr>
        <w:pStyle w:val="Brdtextmedindrag"/>
        <w:rPr>
          <w:spacing w:val="-2"/>
        </w:rPr>
      </w:pPr>
      <w:r w:rsidRPr="001F538A">
        <w:rPr>
          <w:spacing w:val="-2"/>
        </w:rPr>
        <w:t>En förutsättning för ett beslut enligt första stycket är att överträdelsen utgör ett allvarligt hot mot allmän ordning, säkerhet eller hälsa eller kan befaras orsaka allvarliga ekonomiska eller operativa problem för tillhanda</w:t>
      </w:r>
      <w:r>
        <w:rPr>
          <w:spacing w:val="-2"/>
        </w:rPr>
        <w:softHyphen/>
      </w:r>
      <w:r w:rsidRPr="001F538A">
        <w:rPr>
          <w:spacing w:val="-2"/>
        </w:rPr>
        <w:t>hållare eller användare av elektroniska kommunikationsnät eller elektro</w:t>
      </w:r>
      <w:r>
        <w:rPr>
          <w:spacing w:val="-2"/>
        </w:rPr>
        <w:softHyphen/>
      </w:r>
      <w:r w:rsidRPr="001F538A">
        <w:rPr>
          <w:spacing w:val="-2"/>
        </w:rPr>
        <w:t>niska kommunikationstjänster eller andra användare av radio</w:t>
      </w:r>
      <w:r>
        <w:rPr>
          <w:spacing w:val="-2"/>
        </w:rPr>
        <w:softHyphen/>
      </w:r>
      <w:r w:rsidRPr="001F538A">
        <w:rPr>
          <w:spacing w:val="-2"/>
        </w:rPr>
        <w:t xml:space="preserve">frekvenser. </w:t>
      </w:r>
      <w:r>
        <w:rPr>
          <w:spacing w:val="-2"/>
        </w:rPr>
        <w:t xml:space="preserve">Ett föreläggande enligt första stycket </w:t>
      </w:r>
      <w:r w:rsidRPr="001F538A">
        <w:rPr>
          <w:spacing w:val="-2"/>
        </w:rPr>
        <w:t>får förenas med vite.</w:t>
      </w:r>
    </w:p>
    <w:p w14:paraId="336CC75E" w14:textId="77777777" w:rsidR="00D85371" w:rsidRPr="00A6293E" w:rsidRDefault="00D85371" w:rsidP="00714025">
      <w:pPr>
        <w:pStyle w:val="Brdtextmedindrag"/>
      </w:pPr>
      <w:r w:rsidRPr="00A6293E">
        <w:rPr>
          <w:spacing w:val="-2"/>
        </w:rPr>
        <w:t xml:space="preserve">Giltighetstiden för ett </w:t>
      </w:r>
      <w:r>
        <w:rPr>
          <w:spacing w:val="-2"/>
        </w:rPr>
        <w:t>beslut enligt första stycket</w:t>
      </w:r>
      <w:r w:rsidRPr="00A6293E">
        <w:rPr>
          <w:spacing w:val="-2"/>
        </w:rPr>
        <w:t xml:space="preserve"> får vara högst tre månader. Om rättelse</w:t>
      </w:r>
      <w:r w:rsidRPr="00A6293E">
        <w:t xml:space="preserve"> </w:t>
      </w:r>
      <w:r w:rsidRPr="00A6293E">
        <w:rPr>
          <w:spacing w:val="-2"/>
        </w:rPr>
        <w:t xml:space="preserve">inte </w:t>
      </w:r>
      <w:r>
        <w:rPr>
          <w:spacing w:val="-2"/>
        </w:rPr>
        <w:t xml:space="preserve">har </w:t>
      </w:r>
      <w:r w:rsidRPr="00A6293E">
        <w:rPr>
          <w:spacing w:val="-2"/>
        </w:rPr>
        <w:t>vidtagits</w:t>
      </w:r>
      <w:r>
        <w:rPr>
          <w:spacing w:val="-2"/>
        </w:rPr>
        <w:t>,</w:t>
      </w:r>
      <w:r w:rsidRPr="00A6293E">
        <w:rPr>
          <w:spacing w:val="-2"/>
        </w:rPr>
        <w:t xml:space="preserve"> får giltighetstiden </w:t>
      </w:r>
      <w:r>
        <w:rPr>
          <w:spacing w:val="-2"/>
        </w:rPr>
        <w:t xml:space="preserve">dock </w:t>
      </w:r>
      <w:r w:rsidRPr="00A6293E">
        <w:rPr>
          <w:spacing w:val="-2"/>
        </w:rPr>
        <w:t>förlängas med ytterligare högst tre månader.</w:t>
      </w:r>
    </w:p>
    <w:p w14:paraId="6F291E96" w14:textId="77777777" w:rsidR="00D85371" w:rsidRPr="00A6293E" w:rsidRDefault="00D85371" w:rsidP="00714025">
      <w:pPr>
        <w:pStyle w:val="Brdtextmedindrag"/>
      </w:pPr>
    </w:p>
    <w:p w14:paraId="17875E99" w14:textId="77777777" w:rsidR="00D85371" w:rsidRDefault="00D85371" w:rsidP="00714025">
      <w:pPr>
        <w:pStyle w:val="Brdtext"/>
      </w:pPr>
      <w:r w:rsidRPr="00A6293E">
        <w:rPr>
          <w:b/>
        </w:rPr>
        <w:t>1</w:t>
      </w:r>
      <w:r>
        <w:rPr>
          <w:b/>
        </w:rPr>
        <w:t>2 §</w:t>
      </w:r>
      <w:r w:rsidRPr="00A6293E">
        <w:t xml:space="preserve">    En återkallelse av </w:t>
      </w:r>
      <w:r>
        <w:t xml:space="preserve">ett </w:t>
      </w:r>
      <w:r w:rsidRPr="00A6293E">
        <w:t>tillstånd eller</w:t>
      </w:r>
      <w:r>
        <w:t xml:space="preserve"> en</w:t>
      </w:r>
      <w:r w:rsidRPr="00A6293E">
        <w:t xml:space="preserve"> ändring av tillståndsvillkoren påverkar inte </w:t>
      </w:r>
      <w:r>
        <w:t xml:space="preserve">en </w:t>
      </w:r>
      <w:r w:rsidRPr="00A6293E">
        <w:t xml:space="preserve">skyldighet att betala ersättning för </w:t>
      </w:r>
      <w:r>
        <w:t xml:space="preserve">ett </w:t>
      </w:r>
      <w:r w:rsidRPr="00A6293E">
        <w:t xml:space="preserve">tillstånd som har </w:t>
      </w:r>
      <w:r>
        <w:t>beviljats</w:t>
      </w:r>
      <w:r w:rsidRPr="00A6293E">
        <w:t xml:space="preserve"> </w:t>
      </w:r>
      <w:r w:rsidRPr="00CD5636">
        <w:t>enligt 3</w:t>
      </w:r>
      <w:r>
        <w:t> kap. </w:t>
      </w:r>
      <w:r w:rsidRPr="00CD5636">
        <w:t>10</w:t>
      </w:r>
      <w:r>
        <w:t> §</w:t>
      </w:r>
      <w:r w:rsidRPr="00A6293E">
        <w:t xml:space="preserve"> eller </w:t>
      </w:r>
      <w:r w:rsidRPr="00CD5636">
        <w:t>4</w:t>
      </w:r>
      <w:r>
        <w:t> kap. </w:t>
      </w:r>
      <w:r w:rsidRPr="00CD5636">
        <w:t>6</w:t>
      </w:r>
      <w:r>
        <w:t> §</w:t>
      </w:r>
      <w:r w:rsidRPr="00CD5636">
        <w:t>,</w:t>
      </w:r>
      <w:r w:rsidRPr="00A6293E">
        <w:t xml:space="preserve"> om inte </w:t>
      </w:r>
      <w:r>
        <w:t xml:space="preserve">något </w:t>
      </w:r>
      <w:r w:rsidRPr="00A6293E">
        <w:t>annat bestäms i samband med återkallelsen eller villkorsändringen.</w:t>
      </w:r>
    </w:p>
    <w:p w14:paraId="3F44E208" w14:textId="1CE9A96B" w:rsidR="00D85371" w:rsidRPr="00A6293E" w:rsidRDefault="00D85371" w:rsidP="00714025">
      <w:pPr>
        <w:pStyle w:val="Rubrik4utannumrering"/>
      </w:pPr>
      <w:r w:rsidRPr="00A6293E">
        <w:t>Tillsynsåtgärder enligt vissa EU-rättsakter</w:t>
      </w:r>
    </w:p>
    <w:p w14:paraId="50A02D90" w14:textId="77777777" w:rsidR="00D85371" w:rsidRPr="00A6293E" w:rsidRDefault="00D85371" w:rsidP="00714025">
      <w:pPr>
        <w:pStyle w:val="Brdtext"/>
      </w:pPr>
      <w:r>
        <w:rPr>
          <w:b/>
        </w:rPr>
        <w:t>13 §</w:t>
      </w:r>
      <w:r w:rsidRPr="00A6293E">
        <w:t>    Tillsynsmyndigheten får meddela de förelägganden som behövs för fullgörande av de skyldigheter som anges i</w:t>
      </w:r>
    </w:p>
    <w:p w14:paraId="2C00D34B" w14:textId="060B3422" w:rsidR="00D85371" w:rsidRPr="00A6293E" w:rsidRDefault="00D85371" w:rsidP="00714025">
      <w:pPr>
        <w:pStyle w:val="Brdtextmedindrag"/>
      </w:pPr>
      <w:r w:rsidRPr="00A6293E">
        <w:t>1. Europaparlamentets och rådets förordning (EU) nr 531/2012 av den 13</w:t>
      </w:r>
      <w:r>
        <w:t> </w:t>
      </w:r>
      <w:r w:rsidRPr="00A6293E">
        <w:t>juni</w:t>
      </w:r>
      <w:r>
        <w:t> </w:t>
      </w:r>
      <w:r w:rsidRPr="00A6293E">
        <w:t xml:space="preserve">2012 om roaming i allmänna mobilnät i unionen och i </w:t>
      </w:r>
      <w:r w:rsidR="00464CE7" w:rsidRPr="00A6293E">
        <w:t>genom</w:t>
      </w:r>
      <w:r w:rsidR="00F96F21">
        <w:softHyphen/>
      </w:r>
      <w:r w:rsidR="00464CE7" w:rsidRPr="00A6293E">
        <w:t>förandeakter</w:t>
      </w:r>
      <w:r w:rsidRPr="00A6293E">
        <w:t xml:space="preserve"> enligt samma förordning, och</w:t>
      </w:r>
    </w:p>
    <w:p w14:paraId="36B69FE4" w14:textId="3FCFF2CB" w:rsidR="00D85371" w:rsidRPr="00A6293E" w:rsidRDefault="00D85371" w:rsidP="00714025">
      <w:pPr>
        <w:pStyle w:val="Brdtextmedindrag"/>
      </w:pPr>
      <w:r w:rsidRPr="00A6293E">
        <w:t>2. artiklarna 3–5a i Europaparlamentets och rådets förordning (EU) 2015/2120</w:t>
      </w:r>
      <w:r w:rsidRPr="00EC04EE">
        <w:t xml:space="preserve"> av den 25</w:t>
      </w:r>
      <w:r>
        <w:t> </w:t>
      </w:r>
      <w:r w:rsidRPr="00EC04EE">
        <w:t>november</w:t>
      </w:r>
      <w:r>
        <w:t> </w:t>
      </w:r>
      <w:r w:rsidRPr="00EC04EE">
        <w:t>2015 om åtgärder rörande en öppen inter</w:t>
      </w:r>
      <w:r>
        <w:softHyphen/>
      </w:r>
      <w:r w:rsidRPr="00EC04EE">
        <w:t>net</w:t>
      </w:r>
      <w:r>
        <w:softHyphen/>
      </w:r>
      <w:r w:rsidRPr="00EC04EE">
        <w:t>anslutning och slutkundsavgifter för reglerad kommunikation inom EU och om ändring av direktiv 2002/22/EG och förordning (EU) nr</w:t>
      </w:r>
      <w:r>
        <w:t> </w:t>
      </w:r>
      <w:r w:rsidRPr="00EC04EE">
        <w:t>531/2012.</w:t>
      </w:r>
    </w:p>
    <w:p w14:paraId="1720B7C9" w14:textId="77777777" w:rsidR="00D85371" w:rsidRPr="00A6293E" w:rsidRDefault="00D85371" w:rsidP="00714025">
      <w:pPr>
        <w:pStyle w:val="Brdtextmedindrag"/>
      </w:pPr>
      <w:r w:rsidRPr="00A6293E">
        <w:t>Tillsynsmyndigheten får förelägga den som bedriver verksamhet som om</w:t>
      </w:r>
      <w:r w:rsidRPr="00A6293E">
        <w:softHyphen/>
        <w:t xml:space="preserve">fattas av </w:t>
      </w:r>
      <w:r>
        <w:t xml:space="preserve">denna </w:t>
      </w:r>
      <w:r w:rsidRPr="00A6293E">
        <w:t xml:space="preserve">lag att tillhandahålla myndigheten </w:t>
      </w:r>
      <w:r>
        <w:t xml:space="preserve">de </w:t>
      </w:r>
      <w:r w:rsidRPr="00A6293E">
        <w:t xml:space="preserve">upplysningar </w:t>
      </w:r>
      <w:r>
        <w:t>eller</w:t>
      </w:r>
      <w:r w:rsidRPr="00A6293E">
        <w:t xml:space="preserve"> hand</w:t>
      </w:r>
      <w:r w:rsidRPr="00A6293E">
        <w:softHyphen/>
        <w:t>lingar som behövs för kontroll av att dessa rättsakter följs.</w:t>
      </w:r>
    </w:p>
    <w:p w14:paraId="5D375835" w14:textId="77777777" w:rsidR="00D85371" w:rsidRPr="00A6293E" w:rsidRDefault="00D85371" w:rsidP="00714025">
      <w:pPr>
        <w:pStyle w:val="Brdtextmedindrag"/>
      </w:pPr>
      <w:r>
        <w:t>Ett föreläggande enligt första eller andra stycket</w:t>
      </w:r>
      <w:r w:rsidRPr="00A6293E">
        <w:t xml:space="preserve"> får förenas med vite.</w:t>
      </w:r>
    </w:p>
    <w:p w14:paraId="2F3FE051" w14:textId="77777777" w:rsidR="00D85371" w:rsidRPr="00A6293E" w:rsidRDefault="00D85371" w:rsidP="00714025">
      <w:pPr>
        <w:pStyle w:val="Rubrik4utannumrering"/>
      </w:pPr>
      <w:r w:rsidRPr="00A6293E">
        <w:t>Lösning av tvister</w:t>
      </w:r>
    </w:p>
    <w:p w14:paraId="408D4EF4" w14:textId="77777777" w:rsidR="00D85371" w:rsidRPr="00A6293E" w:rsidRDefault="00D85371" w:rsidP="00714025">
      <w:pPr>
        <w:pStyle w:val="Brdtext"/>
      </w:pPr>
      <w:r>
        <w:rPr>
          <w:b/>
        </w:rPr>
        <w:t>14 §</w:t>
      </w:r>
      <w:r w:rsidRPr="00A6293E">
        <w:t>    Uppkommer det en tvist mellan dem som tillhandahåller elektro</w:t>
      </w:r>
      <w:r w:rsidRPr="00A6293E">
        <w:softHyphen/>
        <w:t xml:space="preserve">niska kommunikationsnät eller </w:t>
      </w:r>
      <w:r>
        <w:t xml:space="preserve">elektroniska </w:t>
      </w:r>
      <w:r w:rsidRPr="00A6293E">
        <w:t>kommunikationstjänster eller tillhörande tjänster, eller mellan en sådan aktör och ett företag som drar nytta av en skyldighet i fråga om samtrafik eller andra former av tillträde eller som till</w:t>
      </w:r>
      <w:r>
        <w:softHyphen/>
      </w:r>
      <w:r w:rsidRPr="00A6293E">
        <w:t>handa</w:t>
      </w:r>
      <w:r>
        <w:softHyphen/>
      </w:r>
      <w:r w:rsidRPr="00A6293E">
        <w:t>håller tillhörande faciliteter, får en part hänskjuta tvisten för avgörande av tillsyns</w:t>
      </w:r>
      <w:r w:rsidRPr="00A6293E">
        <w:softHyphen/>
        <w:t>myndigheten, om</w:t>
      </w:r>
    </w:p>
    <w:p w14:paraId="081AC414" w14:textId="77777777" w:rsidR="00D85371" w:rsidRDefault="00D85371" w:rsidP="00714025">
      <w:pPr>
        <w:pStyle w:val="Brdtextmedindrag"/>
      </w:pPr>
      <w:r w:rsidRPr="00A6293E">
        <w:t xml:space="preserve">1. tvisten har samband med skyldigheter som följer av </w:t>
      </w:r>
    </w:p>
    <w:p w14:paraId="05E0FA27" w14:textId="77777777" w:rsidR="00D85371" w:rsidRDefault="00D85371" w:rsidP="00714025">
      <w:pPr>
        <w:pStyle w:val="Brdtextmedindrag"/>
      </w:pPr>
      <w:r>
        <w:t>a) </w:t>
      </w:r>
      <w:r w:rsidRPr="00A6293E">
        <w:t>denna lag</w:t>
      </w:r>
      <w:r>
        <w:t>,</w:t>
      </w:r>
    </w:p>
    <w:p w14:paraId="22E95734" w14:textId="77777777" w:rsidR="00D85371" w:rsidRDefault="00D85371" w:rsidP="00714025">
      <w:pPr>
        <w:pStyle w:val="Brdtextmedindrag"/>
      </w:pPr>
      <w:r>
        <w:t>b) beslut om skyldigheter, åtaganden eller villkor som har meddelats med stöd av lagen,</w:t>
      </w:r>
    </w:p>
    <w:p w14:paraId="6CC31FBC" w14:textId="77777777" w:rsidR="00D85371" w:rsidRDefault="00D85371" w:rsidP="00714025">
      <w:pPr>
        <w:pStyle w:val="Brdtextmedindrag"/>
      </w:pPr>
      <w:r>
        <w:lastRenderedPageBreak/>
        <w:t>c) </w:t>
      </w:r>
      <w:r w:rsidRPr="0026693C">
        <w:t>föreskrifter som har medde</w:t>
      </w:r>
      <w:r w:rsidRPr="0026693C">
        <w:softHyphen/>
        <w:t>lats i anslutning till lagen, eller</w:t>
      </w:r>
    </w:p>
    <w:p w14:paraId="14A551D5" w14:textId="77777777" w:rsidR="00D85371" w:rsidRDefault="00D85371" w:rsidP="00714025">
      <w:pPr>
        <w:pStyle w:val="Brdtextmedindrag"/>
      </w:pPr>
      <w:r>
        <w:t>d) </w:t>
      </w:r>
      <w:r w:rsidRPr="00A6293E">
        <w:t>rättsakter som avses i 1</w:t>
      </w:r>
      <w:r>
        <w:t> §</w:t>
      </w:r>
      <w:r w:rsidRPr="00A6293E">
        <w:t xml:space="preserve"> andra stycket eller </w:t>
      </w:r>
      <w:r w:rsidRPr="005D6EE7">
        <w:t>1</w:t>
      </w:r>
      <w:r>
        <w:t>3 §</w:t>
      </w:r>
      <w:r w:rsidRPr="005D6EE7">
        <w:t xml:space="preserve"> första stycket 1,</w:t>
      </w:r>
      <w:r w:rsidRPr="00A6293E">
        <w:t xml:space="preserve"> eller</w:t>
      </w:r>
    </w:p>
    <w:p w14:paraId="25410676" w14:textId="77777777" w:rsidR="00D85371" w:rsidRPr="00A6293E" w:rsidRDefault="00D85371" w:rsidP="00714025">
      <w:pPr>
        <w:pStyle w:val="Brdtextmedindrag"/>
      </w:pPr>
      <w:r w:rsidRPr="00A6293E">
        <w:t>2. tvisten i övrigt rör villkor för samtrafik eller andra former av tillträde.</w:t>
      </w:r>
    </w:p>
    <w:p w14:paraId="4AA1AB8B" w14:textId="77777777" w:rsidR="00D85371" w:rsidRDefault="00D85371" w:rsidP="00714025">
      <w:pPr>
        <w:pStyle w:val="Brdtextmedindrag"/>
      </w:pPr>
      <w:r>
        <w:t>O</w:t>
      </w:r>
      <w:r w:rsidRPr="00A6293E">
        <w:t xml:space="preserve">m en överenskommelse om tillträde enligt </w:t>
      </w:r>
      <w:r w:rsidRPr="009B665A">
        <w:t>5 kap. 31 </w:t>
      </w:r>
      <w:r>
        <w:t>eller 44</w:t>
      </w:r>
      <w:r w:rsidRPr="009B665A">
        <w:t> §</w:t>
      </w:r>
      <w:r w:rsidRPr="00A6293E">
        <w:t xml:space="preserve"> inte har nåtts inom två månader från det att en begäran </w:t>
      </w:r>
      <w:r>
        <w:t xml:space="preserve">har tagits emot, </w:t>
      </w:r>
      <w:r w:rsidRPr="000B009C">
        <w:t>får en part hänskjuta tvisten för avgörande av tillsynsmyndigheten</w:t>
      </w:r>
      <w:r>
        <w:t>.</w:t>
      </w:r>
    </w:p>
    <w:p w14:paraId="373EC2B2" w14:textId="77777777" w:rsidR="00D85371" w:rsidRDefault="00D85371" w:rsidP="00714025">
      <w:pPr>
        <w:pStyle w:val="Brdtextmedindrag"/>
      </w:pPr>
    </w:p>
    <w:p w14:paraId="7DC00046" w14:textId="77777777" w:rsidR="00D85371" w:rsidRPr="00A6293E" w:rsidRDefault="00D85371" w:rsidP="00714025">
      <w:pPr>
        <w:pStyle w:val="Brdtext"/>
      </w:pPr>
      <w:r>
        <w:rPr>
          <w:b/>
        </w:rPr>
        <w:t>15 §</w:t>
      </w:r>
      <w:r w:rsidRPr="00A6293E">
        <w:t>    Tillsynsmyndigheten får förelägga en part att tillhandahålla myn</w:t>
      </w:r>
      <w:r w:rsidRPr="00A6293E">
        <w:softHyphen/>
        <w:t xml:space="preserve">digheten de uppgifter </w:t>
      </w:r>
      <w:r>
        <w:t>eller</w:t>
      </w:r>
      <w:r w:rsidRPr="00A6293E">
        <w:t xml:space="preserve"> handlingar som behövs för att en tvist en</w:t>
      </w:r>
      <w:r w:rsidRPr="00A6293E">
        <w:softHyphen/>
        <w:t xml:space="preserve">ligt </w:t>
      </w:r>
      <w:r w:rsidRPr="00E34405">
        <w:t>1</w:t>
      </w:r>
      <w:r>
        <w:t>4 § ska kunna prövas.</w:t>
      </w:r>
    </w:p>
    <w:p w14:paraId="49D786EC" w14:textId="77777777" w:rsidR="00D85371" w:rsidRPr="00A6293E" w:rsidRDefault="00D85371" w:rsidP="00714025">
      <w:pPr>
        <w:pStyle w:val="Brdtextmedindrag"/>
      </w:pPr>
      <w:r w:rsidRPr="00A6293E">
        <w:t>Föreläggandet får förenas med vite. Vid prövning av en ansökan om ut</w:t>
      </w:r>
      <w:r w:rsidRPr="00A6293E">
        <w:softHyphen/>
        <w:t xml:space="preserve">dömande av vite </w:t>
      </w:r>
      <w:r>
        <w:t>ska</w:t>
      </w:r>
      <w:r w:rsidRPr="00A6293E">
        <w:t xml:space="preserve"> även vitets lämplighet </w:t>
      </w:r>
      <w:r>
        <w:t>prövas</w:t>
      </w:r>
      <w:r w:rsidRPr="00A6293E">
        <w:t>.</w:t>
      </w:r>
    </w:p>
    <w:p w14:paraId="6C5FF18F" w14:textId="77777777" w:rsidR="00D85371" w:rsidRPr="00A6293E" w:rsidRDefault="00D85371" w:rsidP="00714025">
      <w:pPr>
        <w:pStyle w:val="Brdtextmedindrag"/>
      </w:pPr>
    </w:p>
    <w:p w14:paraId="37C2F562" w14:textId="07314869" w:rsidR="00D85371" w:rsidRPr="00A6293E" w:rsidRDefault="00D85371" w:rsidP="00714025">
      <w:pPr>
        <w:pStyle w:val="Brdtext"/>
      </w:pPr>
      <w:r w:rsidRPr="00072F2B">
        <w:rPr>
          <w:b/>
        </w:rPr>
        <w:t>1</w:t>
      </w:r>
      <w:r>
        <w:rPr>
          <w:b/>
        </w:rPr>
        <w:t>6 §</w:t>
      </w:r>
      <w:r w:rsidRPr="00072F2B">
        <w:t>    Om en part enligt 1</w:t>
      </w:r>
      <w:r>
        <w:t xml:space="preserve">4 § </w:t>
      </w:r>
      <w:r w:rsidRPr="00072F2B">
        <w:t>har hänskjutit en tvist</w:t>
      </w:r>
      <w:r>
        <w:t>,</w:t>
      </w:r>
      <w:r w:rsidRPr="00072F2B">
        <w:t xml:space="preserve"> </w:t>
      </w:r>
      <w:r w:rsidRPr="00A6293E">
        <w:t>får till</w:t>
      </w:r>
      <w:r>
        <w:softHyphen/>
      </w:r>
      <w:r w:rsidRPr="00A6293E">
        <w:t>syns</w:t>
      </w:r>
      <w:r w:rsidRPr="00A6293E">
        <w:softHyphen/>
        <w:t>myndig</w:t>
      </w:r>
      <w:r w:rsidR="00F96F21">
        <w:softHyphen/>
      </w:r>
      <w:r w:rsidRPr="00A6293E">
        <w:t xml:space="preserve">heten besluta att inte ta upp tvisten för avgörande, om det med hänsyn till den frågeställning som tvisten </w:t>
      </w:r>
      <w:r>
        <w:t xml:space="preserve">har </w:t>
      </w:r>
      <w:r w:rsidRPr="00A6293E">
        <w:t>aktu</w:t>
      </w:r>
      <w:r w:rsidRPr="00A6293E">
        <w:softHyphen/>
        <w:t>aliserat är lämpligare att den avgörs genom en åtgärd inom ramen för den allmänna tillsynen.</w:t>
      </w:r>
    </w:p>
    <w:p w14:paraId="4D4C82F3" w14:textId="77777777" w:rsidR="00D85371" w:rsidRPr="00A6293E" w:rsidRDefault="00D85371" w:rsidP="00714025">
      <w:pPr>
        <w:pStyle w:val="Brdtextmedindrag"/>
      </w:pPr>
      <w:r>
        <w:t>Om</w:t>
      </w:r>
      <w:r w:rsidRPr="00A6293E">
        <w:t xml:space="preserve"> myndigheten inte </w:t>
      </w:r>
      <w:r>
        <w:t xml:space="preserve">har </w:t>
      </w:r>
      <w:r w:rsidRPr="00A6293E">
        <w:t>vidtagit någon sådan tillsynsåtgärd inom fyra må</w:t>
      </w:r>
      <w:r>
        <w:softHyphen/>
      </w:r>
      <w:r w:rsidRPr="00A6293E">
        <w:t xml:space="preserve">nader från det att en part </w:t>
      </w:r>
      <w:r>
        <w:t xml:space="preserve">har </w:t>
      </w:r>
      <w:r w:rsidRPr="00A6293E">
        <w:t>hänskjutit tvisten, ska myndigheten på ansökan av någon av parterna pröva tvisten</w:t>
      </w:r>
      <w:r>
        <w:t>.</w:t>
      </w:r>
    </w:p>
    <w:p w14:paraId="0B486FA9" w14:textId="77777777" w:rsidR="00D85371" w:rsidRPr="00A6293E" w:rsidRDefault="00D85371" w:rsidP="00714025">
      <w:pPr>
        <w:pStyle w:val="Brdtextmedindrag"/>
        <w:ind w:firstLine="0"/>
      </w:pPr>
    </w:p>
    <w:p w14:paraId="74F04F87" w14:textId="77777777" w:rsidR="00D85371" w:rsidRPr="00A6293E" w:rsidRDefault="00D85371" w:rsidP="00714025">
      <w:pPr>
        <w:pStyle w:val="Brdtext"/>
      </w:pPr>
      <w:r w:rsidRPr="00A6293E">
        <w:rPr>
          <w:b/>
        </w:rPr>
        <w:t>1</w:t>
      </w:r>
      <w:r>
        <w:rPr>
          <w:b/>
        </w:rPr>
        <w:t>7 §</w:t>
      </w:r>
      <w:r w:rsidRPr="00A6293E">
        <w:t>    Om det med hänsyn till tvistens art är lämpligare, får till</w:t>
      </w:r>
      <w:r w:rsidRPr="00A6293E">
        <w:softHyphen/>
        <w:t>synsmyn</w:t>
      </w:r>
      <w:r w:rsidRPr="00A6293E">
        <w:softHyphen/>
        <w:t xml:space="preserve">digheten hänskjuta tvisten </w:t>
      </w:r>
      <w:r>
        <w:t xml:space="preserve">till </w:t>
      </w:r>
      <w:r w:rsidRPr="00A6293E">
        <w:t>med</w:t>
      </w:r>
      <w:r w:rsidRPr="00A6293E">
        <w:softHyphen/>
        <w:t xml:space="preserve">ling i stället för att ta upp </w:t>
      </w:r>
      <w:r>
        <w:t>den</w:t>
      </w:r>
      <w:r w:rsidRPr="00A6293E">
        <w:t xml:space="preserve"> till prövning eller vidta en åtgärd inom ramen för den allmänna tillsynen. Myndigheten ska i </w:t>
      </w:r>
      <w:r>
        <w:t xml:space="preserve">ett </w:t>
      </w:r>
      <w:r w:rsidRPr="00A6293E">
        <w:t>sådant fall ge parterna tillfälle att föreslå en lämplig person att vara medlare.</w:t>
      </w:r>
    </w:p>
    <w:p w14:paraId="4227E388" w14:textId="77777777" w:rsidR="00D85371" w:rsidRPr="00A6293E" w:rsidRDefault="00D85371" w:rsidP="00714025">
      <w:pPr>
        <w:pStyle w:val="Brdtextmedindrag"/>
      </w:pPr>
      <w:r>
        <w:t>Om</w:t>
      </w:r>
      <w:r w:rsidRPr="00A6293E">
        <w:t xml:space="preserve"> medling </w:t>
      </w:r>
      <w:r>
        <w:t xml:space="preserve">har </w:t>
      </w:r>
      <w:r w:rsidRPr="00A6293E">
        <w:t>pågått i fyra månader eller avbrutits dessförinnan utan att parterna kommit överens, ska myndigheten på ansökan av någon av parterna pröva tvisten</w:t>
      </w:r>
      <w:r>
        <w:t>.</w:t>
      </w:r>
    </w:p>
    <w:p w14:paraId="0F50AB0E" w14:textId="77777777" w:rsidR="00D85371" w:rsidRPr="00A6293E" w:rsidRDefault="00D85371" w:rsidP="00714025">
      <w:pPr>
        <w:pStyle w:val="Brdtextmedindrag"/>
      </w:pPr>
      <w:r w:rsidRPr="00A6293E">
        <w:t>Parterna ska solidariskt betala skälig ersättning till medlare</w:t>
      </w:r>
      <w:r>
        <w:t>n</w:t>
      </w:r>
      <w:r w:rsidRPr="00A6293E">
        <w:t xml:space="preserve"> för arbete och utlägg.</w:t>
      </w:r>
    </w:p>
    <w:p w14:paraId="24BEF8FA" w14:textId="77777777" w:rsidR="00D85371" w:rsidRPr="00A6293E" w:rsidRDefault="00D85371" w:rsidP="00714025">
      <w:pPr>
        <w:pStyle w:val="Brdtextmedindrag"/>
      </w:pPr>
    </w:p>
    <w:p w14:paraId="4D624DD6" w14:textId="77777777" w:rsidR="00D85371" w:rsidRPr="00A6293E" w:rsidRDefault="00D85371" w:rsidP="00714025">
      <w:pPr>
        <w:pStyle w:val="Brdtext"/>
      </w:pPr>
      <w:r w:rsidRPr="00A6293E">
        <w:rPr>
          <w:b/>
        </w:rPr>
        <w:t>1</w:t>
      </w:r>
      <w:r>
        <w:rPr>
          <w:b/>
        </w:rPr>
        <w:t>8 §</w:t>
      </w:r>
      <w:r w:rsidRPr="00A6293E">
        <w:t xml:space="preserve">    Om en tvist som </w:t>
      </w:r>
      <w:r w:rsidRPr="00E200F8">
        <w:t>enligt 1</w:t>
      </w:r>
      <w:r>
        <w:t>4 §</w:t>
      </w:r>
      <w:r w:rsidRPr="00A6293E">
        <w:t xml:space="preserve"> </w:t>
      </w:r>
      <w:r>
        <w:t xml:space="preserve">har </w:t>
      </w:r>
      <w:r w:rsidRPr="00A6293E">
        <w:t>hänskjutits till tillsynsmyndigheten också har hänskjutits till en eller flera tillsynsmyndigheter i en annan stat inom Europeiska unionen</w:t>
      </w:r>
      <w:r>
        <w:t xml:space="preserve"> och tvisten påverkar handeln mellan medlems</w:t>
      </w:r>
      <w:r>
        <w:softHyphen/>
        <w:t>staterna i unionen</w:t>
      </w:r>
      <w:r w:rsidRPr="00A6293E">
        <w:t xml:space="preserve">, ska tillsynsmyndigheten underrätta </w:t>
      </w:r>
      <w:r>
        <w:t>Berec</w:t>
      </w:r>
      <w:r w:rsidRPr="00A6293E" w:rsidDel="00207EBB">
        <w:t xml:space="preserve"> </w:t>
      </w:r>
      <w:r w:rsidRPr="00A6293E">
        <w:t xml:space="preserve">om tvisten. När tillsynsmyndigheten har lämnat en sådan underrättelse får ärendet inte avgöras förrän </w:t>
      </w:r>
      <w:r>
        <w:t>Berec</w:t>
      </w:r>
      <w:r w:rsidRPr="00A6293E">
        <w:t xml:space="preserve"> har yttrat sig. </w:t>
      </w:r>
      <w:r>
        <w:t>I brådskande fall</w:t>
      </w:r>
      <w:r w:rsidRPr="00A6293E">
        <w:t xml:space="preserve"> med hänsyn till intresset att trygga konkurrensen eller skydda slutanvändarnas intressen</w:t>
      </w:r>
      <w:r>
        <w:t>,</w:t>
      </w:r>
      <w:r w:rsidRPr="00A6293E">
        <w:t xml:space="preserve"> får dock beslut meddelas att gälla till dess något annat bestäms.</w:t>
      </w:r>
    </w:p>
    <w:p w14:paraId="4F50DB5D" w14:textId="77777777" w:rsidR="00D85371" w:rsidRPr="00A6293E" w:rsidRDefault="00D85371" w:rsidP="00714025">
      <w:pPr>
        <w:pStyle w:val="Brdtextmedindrag"/>
      </w:pPr>
      <w:r w:rsidRPr="00A6293E">
        <w:t xml:space="preserve">Tillsynsmyndigheten ska avgöra ärendet inom en månad från </w:t>
      </w:r>
      <w:r>
        <w:t xml:space="preserve">det att Berec har yttrat sig </w:t>
      </w:r>
      <w:r w:rsidRPr="00A6293E">
        <w:t>och ska i sitt beslut beakta innehållet i yttrandet.</w:t>
      </w:r>
    </w:p>
    <w:p w14:paraId="6BFC69B5" w14:textId="77777777" w:rsidR="00D85371" w:rsidRPr="00A6293E" w:rsidRDefault="00D85371" w:rsidP="00714025">
      <w:pPr>
        <w:pStyle w:val="Rubrik3utannumrering"/>
      </w:pPr>
      <w:r>
        <w:t>12 kap.</w:t>
      </w:r>
      <w:r w:rsidRPr="00A6293E">
        <w:t xml:space="preserve"> Sanktionsavgifter</w:t>
      </w:r>
    </w:p>
    <w:p w14:paraId="4D70264F" w14:textId="77777777" w:rsidR="00D85371" w:rsidRPr="008B7EF6" w:rsidRDefault="00D85371" w:rsidP="00714025">
      <w:pPr>
        <w:pStyle w:val="Brdtext"/>
      </w:pPr>
      <w:r w:rsidRPr="00A6293E">
        <w:rPr>
          <w:b/>
        </w:rPr>
        <w:t>1</w:t>
      </w:r>
      <w:r>
        <w:rPr>
          <w:b/>
        </w:rPr>
        <w:t> §</w:t>
      </w:r>
      <w:r w:rsidRPr="00A6293E">
        <w:t xml:space="preserve">    Tillsynsmyndigheten ska </w:t>
      </w:r>
      <w:r>
        <w:t xml:space="preserve">besluta att </w:t>
      </w:r>
      <w:r w:rsidRPr="00A6293E">
        <w:t xml:space="preserve">ta ut en sanktionsavgift av den </w:t>
      </w:r>
      <w:r w:rsidRPr="006F5FC4">
        <w:t xml:space="preserve">som </w:t>
      </w:r>
    </w:p>
    <w:p w14:paraId="627A91B8" w14:textId="77777777" w:rsidR="00D85371" w:rsidRPr="006F5FC4" w:rsidRDefault="00D85371" w:rsidP="00714025">
      <w:pPr>
        <w:pStyle w:val="Brdtextmedindrag"/>
      </w:pPr>
      <w:r w:rsidRPr="006F5FC4">
        <w:t>1. </w:t>
      </w:r>
      <w:r>
        <w:t xml:space="preserve">inte </w:t>
      </w:r>
      <w:r w:rsidRPr="006F5FC4">
        <w:t xml:space="preserve">tillhandahåller en sammanfattning av avtalet i enlighet med 7 kap. 1 §, föreskrifter som har meddelats med stöd av den paragrafen </w:t>
      </w:r>
      <w:r>
        <w:t>eller</w:t>
      </w:r>
      <w:r w:rsidRPr="006F5FC4">
        <w:t xml:space="preserve"> </w:t>
      </w:r>
      <w:r w:rsidRPr="006F5FC4">
        <w:lastRenderedPageBreak/>
        <w:t>genom</w:t>
      </w:r>
      <w:r w:rsidRPr="006F5FC4">
        <w:softHyphen/>
        <w:t>förandeakter som Europeiska kommissionen har meddelat med stöd av artikel</w:t>
      </w:r>
      <w:r>
        <w:t> </w:t>
      </w:r>
      <w:r w:rsidRPr="006F5FC4">
        <w:t xml:space="preserve">102.3 i </w:t>
      </w:r>
      <w:r w:rsidRPr="008B7EF6">
        <w:t>direktiv (EU) 2018/1972, i den ursprungliga lydelsen,</w:t>
      </w:r>
    </w:p>
    <w:p w14:paraId="133524B3" w14:textId="77777777" w:rsidR="00D85371" w:rsidRPr="006F5FC4" w:rsidRDefault="00D85371" w:rsidP="00714025">
      <w:pPr>
        <w:pStyle w:val="Brdtextmedindrag"/>
      </w:pPr>
      <w:r w:rsidRPr="006F5FC4">
        <w:t>2. </w:t>
      </w:r>
      <w:r>
        <w:t>inte</w:t>
      </w:r>
      <w:r w:rsidRPr="006F5FC4">
        <w:t xml:space="preserve"> tillämpar villkor om bindningsti</w:t>
      </w:r>
      <w:r w:rsidRPr="008B7EF6">
        <w:t xml:space="preserve">d </w:t>
      </w:r>
      <w:r>
        <w:t>eller</w:t>
      </w:r>
      <w:r w:rsidRPr="008B7EF6">
        <w:t xml:space="preserve"> uppsägningstid i enlig</w:t>
      </w:r>
      <w:r w:rsidRPr="008B7EF6">
        <w:softHyphen/>
        <w:t xml:space="preserve">het med </w:t>
      </w:r>
      <w:r w:rsidRPr="006F5FC4">
        <w:t>7 kap. 8, 13 eller 14 §,</w:t>
      </w:r>
    </w:p>
    <w:p w14:paraId="78CDAD3B" w14:textId="77777777" w:rsidR="00D85371" w:rsidRPr="006F5FC4" w:rsidRDefault="00D85371" w:rsidP="00714025">
      <w:pPr>
        <w:pStyle w:val="Brdtextmedindrag"/>
      </w:pPr>
      <w:r w:rsidRPr="006F5FC4">
        <w:t>3. </w:t>
      </w:r>
      <w:r>
        <w:t>inte</w:t>
      </w:r>
      <w:r w:rsidRPr="006F5FC4">
        <w:t xml:space="preserve"> uppfyller kraven på nummerportabilitet i enlighet med 7 kap. 19 och 20 §§ </w:t>
      </w:r>
      <w:r>
        <w:t>eller</w:t>
      </w:r>
      <w:r w:rsidRPr="006F5FC4">
        <w:t xml:space="preserve"> föreskrifter om nummerportabilitet som har meddelats med stöd av 7 kap. 21 § första stycket,</w:t>
      </w:r>
    </w:p>
    <w:p w14:paraId="057BB835" w14:textId="77777777" w:rsidR="00D85371" w:rsidRPr="00A6293E" w:rsidRDefault="00D85371" w:rsidP="00714025">
      <w:pPr>
        <w:pStyle w:val="Brdtextmedindrag"/>
      </w:pPr>
      <w:r w:rsidRPr="00A62EEC">
        <w:t>4. </w:t>
      </w:r>
      <w:r>
        <w:t>inte</w:t>
      </w:r>
      <w:r w:rsidRPr="00A62EEC">
        <w:t xml:space="preserve"> vidtar åtgärder för att hantera risker som hotar säkerheten</w:t>
      </w:r>
      <w:r w:rsidRPr="00A6293E">
        <w:t xml:space="preserve"> i nät och tjänster i </w:t>
      </w:r>
      <w:r w:rsidRPr="0026693C">
        <w:t>enlighet med 8 kap. 1 §, föreskrifter</w:t>
      </w:r>
      <w:r w:rsidRPr="00A6293E">
        <w:t xml:space="preserve"> som har meddelats med stöd av den paragrafen</w:t>
      </w:r>
      <w:r>
        <w:t xml:space="preserve"> eller</w:t>
      </w:r>
      <w:r w:rsidRPr="002F2CDC">
        <w:t xml:space="preserve"> genomförandeakter som Europeiska kommis</w:t>
      </w:r>
      <w:r>
        <w:softHyphen/>
      </w:r>
      <w:r w:rsidRPr="002F2CDC">
        <w:t>sionen har meddelat med stöd av artikel</w:t>
      </w:r>
      <w:r>
        <w:t> </w:t>
      </w:r>
      <w:r w:rsidRPr="002F2CDC">
        <w:t>40.5 i direktiv (EU)</w:t>
      </w:r>
      <w:r>
        <w:t> </w:t>
      </w:r>
      <w:r w:rsidRPr="002F2CDC">
        <w:t>2018/1972, i den ursprungliga lydelsen,</w:t>
      </w:r>
    </w:p>
    <w:p w14:paraId="765681D2" w14:textId="77777777" w:rsidR="00D85371" w:rsidRPr="0026693C" w:rsidRDefault="00D85371" w:rsidP="00714025">
      <w:pPr>
        <w:pStyle w:val="Brdtextmedindrag"/>
      </w:pPr>
      <w:r w:rsidRPr="00A6293E">
        <w:t>5. </w:t>
      </w:r>
      <w:r>
        <w:t xml:space="preserve">inte </w:t>
      </w:r>
      <w:r w:rsidRPr="00A6293E">
        <w:t xml:space="preserve">rapporterar om säkerhetsincidenter i enlighet </w:t>
      </w:r>
      <w:r w:rsidRPr="0026693C">
        <w:t>med 8 kap. 3 §</w:t>
      </w:r>
      <w:r>
        <w:t>,</w:t>
      </w:r>
      <w:r w:rsidRPr="0026693C">
        <w:t xml:space="preserve"> före</w:t>
      </w:r>
      <w:r w:rsidRPr="0026693C">
        <w:softHyphen/>
        <w:t xml:space="preserve">skrifter som har meddelats med stöd av den paragrafen </w:t>
      </w:r>
      <w:r>
        <w:t>eller</w:t>
      </w:r>
      <w:r w:rsidRPr="0026693C">
        <w:t xml:space="preserve"> genom</w:t>
      </w:r>
      <w:r>
        <w:softHyphen/>
      </w:r>
      <w:r w:rsidRPr="0026693C">
        <w:t>förande</w:t>
      </w:r>
      <w:r>
        <w:softHyphen/>
      </w:r>
      <w:r w:rsidRPr="0026693C">
        <w:t>akter som Europeiska kommissionen har meddelat med stöd av artikel 40.5 i direktiv (EU) 2018/1972, i den ursprungliga lydelsen,</w:t>
      </w:r>
    </w:p>
    <w:p w14:paraId="6FBF5ACF" w14:textId="77777777" w:rsidR="00D85371" w:rsidRPr="0026693C" w:rsidRDefault="00D85371" w:rsidP="00714025">
      <w:pPr>
        <w:pStyle w:val="Brdtextmedindrag"/>
      </w:pPr>
      <w:r w:rsidRPr="0026693C">
        <w:t>6. </w:t>
      </w:r>
      <w:r>
        <w:t>inte</w:t>
      </w:r>
      <w:r w:rsidRPr="0026693C">
        <w:t xml:space="preserve"> informerar om hot om säkerhetsincidenter i enlighet med 8 kap. 4 §, föreskrifter som har meddelats med stöd av den paragrafen </w:t>
      </w:r>
      <w:r>
        <w:t xml:space="preserve">eller </w:t>
      </w:r>
      <w:r w:rsidRPr="0026693C">
        <w:t>genom</w:t>
      </w:r>
      <w:r w:rsidRPr="0026693C">
        <w:softHyphen/>
        <w:t>förandeakter som Europeiska kommissionen har meddelat med stöd av artikel</w:t>
      </w:r>
      <w:r>
        <w:t> </w:t>
      </w:r>
      <w:r w:rsidRPr="0026693C">
        <w:t>40.5 i direktiv (EU) 2018/1972, i den ursprungliga lydelsen,</w:t>
      </w:r>
    </w:p>
    <w:p w14:paraId="1B0BAB6A" w14:textId="77777777" w:rsidR="00D85371" w:rsidRPr="0026693C" w:rsidRDefault="00D85371" w:rsidP="00714025">
      <w:pPr>
        <w:pStyle w:val="Brdtextmedindrag"/>
      </w:pPr>
      <w:r w:rsidRPr="0026693C">
        <w:t>7. </w:t>
      </w:r>
      <w:r>
        <w:t>inte</w:t>
      </w:r>
      <w:r w:rsidRPr="0026693C">
        <w:t xml:space="preserve"> vidtar skyddsåtgärder </w:t>
      </w:r>
      <w:r>
        <w:t xml:space="preserve">i enlighet med </w:t>
      </w:r>
      <w:r w:rsidRPr="0026693C">
        <w:t xml:space="preserve">8 kap. 5 § </w:t>
      </w:r>
      <w:r>
        <w:t xml:space="preserve">eller </w:t>
      </w:r>
      <w:r w:rsidRPr="0026693C">
        <w:t>föreskrifter som har med</w:t>
      </w:r>
      <w:r>
        <w:softHyphen/>
      </w:r>
      <w:r w:rsidRPr="0026693C">
        <w:t>delats med stöd av den paragrafen,</w:t>
      </w:r>
    </w:p>
    <w:p w14:paraId="29BBD0DC" w14:textId="31E98238" w:rsidR="00D85371" w:rsidRPr="0026693C" w:rsidRDefault="00D85371" w:rsidP="00714025">
      <w:pPr>
        <w:pStyle w:val="Brdtextmedindrag"/>
      </w:pPr>
      <w:r w:rsidRPr="0026693C">
        <w:t>8. </w:t>
      </w:r>
      <w:r>
        <w:t>inte</w:t>
      </w:r>
      <w:r w:rsidRPr="0026693C">
        <w:t xml:space="preserve"> vidtar åtgärder för att säkerställa skydd av uppgifter som be</w:t>
      </w:r>
      <w:r w:rsidR="00F96F21">
        <w:softHyphen/>
      </w:r>
      <w:r w:rsidRPr="0026693C">
        <w:t>hand</w:t>
      </w:r>
      <w:r w:rsidR="00F96F21">
        <w:softHyphen/>
      </w:r>
      <w:r w:rsidRPr="0026693C">
        <w:t xml:space="preserve">las i samband med tillhandahållandet av en tjänst i enlighet med 8 kap. 6 § </w:t>
      </w:r>
      <w:r>
        <w:t xml:space="preserve">eller </w:t>
      </w:r>
      <w:r w:rsidRPr="0026693C">
        <w:t>föreskrifter som har meddelats med stöd av den paragrafen,</w:t>
      </w:r>
    </w:p>
    <w:p w14:paraId="2548491D" w14:textId="77777777" w:rsidR="00D85371" w:rsidRPr="0026693C" w:rsidRDefault="00D85371" w:rsidP="00714025">
      <w:pPr>
        <w:pStyle w:val="Brdtextmedindrag"/>
      </w:pPr>
      <w:r w:rsidRPr="0026693C">
        <w:t>9. </w:t>
      </w:r>
      <w:r>
        <w:t>inte</w:t>
      </w:r>
      <w:r w:rsidRPr="0026693C">
        <w:t xml:space="preserve"> informerar abonnenten om särskilda risker för bristande skydd av be</w:t>
      </w:r>
      <w:r w:rsidRPr="0026693C">
        <w:softHyphen/>
        <w:t>handlade uppgifter i enlighet med 8 kap. 7 §,</w:t>
      </w:r>
    </w:p>
    <w:p w14:paraId="6129920F" w14:textId="1C76224E" w:rsidR="00D85371" w:rsidRDefault="00D85371" w:rsidP="00714025">
      <w:pPr>
        <w:pStyle w:val="Brdtextmedindrag"/>
      </w:pPr>
      <w:r w:rsidRPr="0026693C">
        <w:t>10. </w:t>
      </w:r>
      <w:r>
        <w:t>inte underrättar</w:t>
      </w:r>
      <w:r w:rsidRPr="0026693C">
        <w:t xml:space="preserve"> om integritetsincidenter i enlighet med 8 kap. 8 §</w:t>
      </w:r>
      <w:r>
        <w:t xml:space="preserve"> </w:t>
      </w:r>
      <w:r w:rsidRPr="00E23EB6">
        <w:t>eller</w:t>
      </w:r>
      <w:r>
        <w:t xml:space="preserve"> k</w:t>
      </w:r>
      <w:r w:rsidRPr="003D109E">
        <w:t>ommissionens förordning (EU) nr 611/2013 av den 24 juni</w:t>
      </w:r>
      <w:r w:rsidR="004D463B">
        <w:t> </w:t>
      </w:r>
      <w:r w:rsidRPr="003D109E">
        <w:t>2013 om åtgärder tillämpliga på anmälan av personuppgiftsbrott enligt Europa</w:t>
      </w:r>
      <w:r w:rsidR="004D463B">
        <w:softHyphen/>
      </w:r>
      <w:r w:rsidRPr="003D109E">
        <w:t>parlamentets och rådets direktiv 2002/58/EG vad gäller personlig inte</w:t>
      </w:r>
      <w:r w:rsidR="004D463B">
        <w:softHyphen/>
      </w:r>
      <w:r w:rsidRPr="003D109E">
        <w:t>gritet och elektronisk kommunikation</w:t>
      </w:r>
      <w:r>
        <w:t>,</w:t>
      </w:r>
    </w:p>
    <w:p w14:paraId="12D52FF4" w14:textId="66356B11" w:rsidR="00D85371" w:rsidRPr="0026693C" w:rsidRDefault="00D85371" w:rsidP="00714025">
      <w:pPr>
        <w:pStyle w:val="Brdtextmedindrag"/>
      </w:pPr>
      <w:r>
        <w:t>11.</w:t>
      </w:r>
      <w:r w:rsidRPr="00A6293E">
        <w:t> </w:t>
      </w:r>
      <w:r>
        <w:t>inte</w:t>
      </w:r>
      <w:r w:rsidRPr="00A6293E">
        <w:t xml:space="preserve"> behandlar uppgifter i ett elektroniskt meddelande eller trafik</w:t>
      </w:r>
      <w:r w:rsidR="00F96F21">
        <w:softHyphen/>
      </w:r>
      <w:r w:rsidRPr="00A6293E">
        <w:t>uppgif</w:t>
      </w:r>
      <w:r>
        <w:softHyphen/>
      </w:r>
      <w:r w:rsidRPr="00A6293E">
        <w:t xml:space="preserve">ter som hör till detta meddelande i enlighet </w:t>
      </w:r>
      <w:r w:rsidRPr="0026693C">
        <w:t>med 9 kap. 2</w:t>
      </w:r>
      <w:r>
        <w:t>7</w:t>
      </w:r>
      <w:r w:rsidRPr="0026693C">
        <w:t> §,</w:t>
      </w:r>
    </w:p>
    <w:p w14:paraId="179D69B4" w14:textId="1CAF7909" w:rsidR="00D85371" w:rsidRPr="0026693C" w:rsidRDefault="00D85371" w:rsidP="00714025">
      <w:pPr>
        <w:pStyle w:val="Brdtextmedindrag"/>
      </w:pPr>
      <w:r w:rsidRPr="0026693C">
        <w:t>12. </w:t>
      </w:r>
      <w:r>
        <w:t>inte</w:t>
      </w:r>
      <w:r w:rsidRPr="0026693C">
        <w:t xml:space="preserve"> bedriver sin verksamhet </w:t>
      </w:r>
      <w:r w:rsidRPr="0026693C" w:rsidDel="00071FB4">
        <w:t>så att beslut om hemlig avlyssning av elek</w:t>
      </w:r>
      <w:r w:rsidRPr="0026693C" w:rsidDel="00071FB4">
        <w:softHyphen/>
        <w:t>tronisk kommunikation och hemlig övervakning av elektronisk kom</w:t>
      </w:r>
      <w:r w:rsidR="00F96F21">
        <w:softHyphen/>
      </w:r>
      <w:r w:rsidRPr="0026693C" w:rsidDel="00071FB4">
        <w:t>muni</w:t>
      </w:r>
      <w:r w:rsidRPr="0026693C" w:rsidDel="00071FB4">
        <w:softHyphen/>
        <w:t xml:space="preserve">kation kan </w:t>
      </w:r>
      <w:r w:rsidDel="00071FB4">
        <w:t>verkställas</w:t>
      </w:r>
      <w:r w:rsidRPr="0026693C" w:rsidDel="00071FB4">
        <w:t xml:space="preserve"> </w:t>
      </w:r>
      <w:r w:rsidRPr="008951B5">
        <w:t xml:space="preserve">och så att verkställandet inte röjs </w:t>
      </w:r>
      <w:r w:rsidRPr="0026693C">
        <w:t>i enlighet med 9 kap. 2</w:t>
      </w:r>
      <w:r>
        <w:t>9</w:t>
      </w:r>
      <w:r w:rsidRPr="0026693C">
        <w:t xml:space="preserve"> § </w:t>
      </w:r>
      <w:r>
        <w:t>första stycket</w:t>
      </w:r>
      <w:r w:rsidRPr="0026693C">
        <w:t xml:space="preserve"> </w:t>
      </w:r>
      <w:r>
        <w:t xml:space="preserve">eller </w:t>
      </w:r>
      <w:r w:rsidRPr="0026693C">
        <w:t>föreskrifter som har medde</w:t>
      </w:r>
      <w:r w:rsidRPr="0026693C">
        <w:softHyphen/>
        <w:t>lats i anslutning till de</w:t>
      </w:r>
      <w:r>
        <w:t>t</w:t>
      </w:r>
      <w:r w:rsidRPr="0026693C">
        <w:t xml:space="preserve"> </w:t>
      </w:r>
      <w:r>
        <w:t>stycket</w:t>
      </w:r>
      <w:r w:rsidRPr="0026693C">
        <w:t>,</w:t>
      </w:r>
    </w:p>
    <w:p w14:paraId="0CECCB80" w14:textId="77777777" w:rsidR="00D85371" w:rsidRPr="0026693C" w:rsidRDefault="00D85371" w:rsidP="00714025">
      <w:pPr>
        <w:pStyle w:val="Brdtextmedindrag"/>
      </w:pPr>
      <w:r>
        <w:t>13. inte gör i</w:t>
      </w:r>
      <w:r w:rsidRPr="008951B5">
        <w:t>nnehållet i och uppgifter om avlyssnade eller övervakade meddelanden tillgängliga så att informationen enkelt kan tas om hand</w:t>
      </w:r>
      <w:r>
        <w:t xml:space="preserve"> </w:t>
      </w:r>
      <w:r w:rsidRPr="008951B5">
        <w:t>i enlighet med 9</w:t>
      </w:r>
      <w:r>
        <w:t> </w:t>
      </w:r>
      <w:r w:rsidRPr="008951B5">
        <w:t>kap. 29</w:t>
      </w:r>
      <w:r>
        <w:t> § andra stycket eller</w:t>
      </w:r>
      <w:r w:rsidRPr="008951B5">
        <w:t xml:space="preserve"> föreskrifter som har medde</w:t>
      </w:r>
      <w:r>
        <w:softHyphen/>
      </w:r>
      <w:r w:rsidRPr="008951B5">
        <w:t>lats i anslutning till de</w:t>
      </w:r>
      <w:r>
        <w:t>t</w:t>
      </w:r>
      <w:r w:rsidRPr="008951B5">
        <w:t xml:space="preserve"> </w:t>
      </w:r>
      <w:r>
        <w:t>stycket,</w:t>
      </w:r>
    </w:p>
    <w:p w14:paraId="7347AE4F" w14:textId="77777777" w:rsidR="00D85371" w:rsidRPr="0026693C" w:rsidRDefault="00D85371" w:rsidP="00714025">
      <w:pPr>
        <w:pStyle w:val="Brdtextmedindrag"/>
      </w:pPr>
      <w:r w:rsidRPr="0026693C">
        <w:t>1</w:t>
      </w:r>
      <w:r>
        <w:t>4</w:t>
      </w:r>
      <w:r w:rsidRPr="0026693C">
        <w:t>. </w:t>
      </w:r>
      <w:r w:rsidRPr="00F96F21">
        <w:rPr>
          <w:spacing w:val="-2"/>
        </w:rPr>
        <w:t>inte överför signaler till samverkanspunkter i enlighet med 9 kap.</w:t>
      </w:r>
      <w:r w:rsidRPr="0026693C">
        <w:t> </w:t>
      </w:r>
      <w:r>
        <w:t>30</w:t>
      </w:r>
      <w:r w:rsidRPr="0026693C">
        <w:t xml:space="preserve"> § </w:t>
      </w:r>
      <w:r>
        <w:t>eller</w:t>
      </w:r>
      <w:r w:rsidRPr="0026693C">
        <w:t xml:space="preserve"> föreskrifter som har meddelats med stöd av den paragrafen, eller</w:t>
      </w:r>
    </w:p>
    <w:p w14:paraId="1FF71179" w14:textId="77777777" w:rsidR="00D85371" w:rsidRDefault="00D85371" w:rsidP="00714025">
      <w:pPr>
        <w:pStyle w:val="Brdtextmedindrag"/>
      </w:pPr>
      <w:r w:rsidRPr="0026693C">
        <w:t>1</w:t>
      </w:r>
      <w:r>
        <w:t>5</w:t>
      </w:r>
      <w:r w:rsidRPr="0026693C">
        <w:t>. </w:t>
      </w:r>
      <w:r>
        <w:t>inte</w:t>
      </w:r>
      <w:r w:rsidRPr="0026693C">
        <w:t xml:space="preserve"> lämnar ut </w:t>
      </w:r>
      <w:r>
        <w:t xml:space="preserve">en </w:t>
      </w:r>
      <w:r w:rsidRPr="0026693C">
        <w:t>uppgift i enlighet med 9 kap. 3</w:t>
      </w:r>
      <w:r>
        <w:t>3</w:t>
      </w:r>
      <w:r w:rsidRPr="0026693C">
        <w:t> §.</w:t>
      </w:r>
    </w:p>
    <w:p w14:paraId="646623B3" w14:textId="77777777" w:rsidR="00D85371" w:rsidRPr="00A6293E" w:rsidRDefault="00D85371" w:rsidP="00714025">
      <w:pPr>
        <w:pStyle w:val="Brdtextmedindrag"/>
      </w:pPr>
      <w:r w:rsidRPr="00A62EEC">
        <w:t>En sanktionsavgift enligt första stycket</w:t>
      </w:r>
      <w:r>
        <w:t> </w:t>
      </w:r>
      <w:r w:rsidRPr="00A62EEC">
        <w:t>2 ska, när det är fråga om ett paket enligt 7</w:t>
      </w:r>
      <w:r>
        <w:t> </w:t>
      </w:r>
      <w:r w:rsidRPr="00A62EEC">
        <w:t>kap. 26</w:t>
      </w:r>
      <w:r>
        <w:t> </w:t>
      </w:r>
      <w:r w:rsidRPr="00A62EEC">
        <w:t>§, tas ut endast om överträdelsen avser en allmänt tillgänglig elektronisk kommunikationstjänst som inte är en nummer</w:t>
      </w:r>
      <w:r>
        <w:softHyphen/>
      </w:r>
      <w:r w:rsidRPr="00A62EEC">
        <w:t>oberoende interpersonell kommuni</w:t>
      </w:r>
      <w:r>
        <w:softHyphen/>
      </w:r>
      <w:r w:rsidRPr="00A62EEC">
        <w:t>kations</w:t>
      </w:r>
      <w:r>
        <w:softHyphen/>
      </w:r>
      <w:r w:rsidRPr="00A62EEC">
        <w:t>tjänst eller en överföringstjänst som används för tillhandahållande av maskin</w:t>
      </w:r>
      <w:r>
        <w:t>-</w:t>
      </w:r>
      <w:r w:rsidRPr="00A62EEC">
        <w:t>till</w:t>
      </w:r>
      <w:r>
        <w:t>-</w:t>
      </w:r>
      <w:r w:rsidRPr="00A62EEC">
        <w:t>maskin-tjänster.</w:t>
      </w:r>
    </w:p>
    <w:p w14:paraId="37A9107B" w14:textId="77777777" w:rsidR="00D85371" w:rsidRPr="00A6293E" w:rsidRDefault="00D85371" w:rsidP="00714025">
      <w:pPr>
        <w:pStyle w:val="Brdtext"/>
      </w:pPr>
      <w:r w:rsidRPr="00A6293E">
        <w:rPr>
          <w:b/>
        </w:rPr>
        <w:lastRenderedPageBreak/>
        <w:t>2</w:t>
      </w:r>
      <w:r>
        <w:rPr>
          <w:b/>
        </w:rPr>
        <w:t> §</w:t>
      </w:r>
      <w:r w:rsidRPr="00A6293E">
        <w:t>    En sanktionsavgift ska bestämmas till lägst 5 000 kronor och högst 10 000 000 kronor.</w:t>
      </w:r>
    </w:p>
    <w:p w14:paraId="6BEA19CB" w14:textId="77777777" w:rsidR="00D85371" w:rsidRDefault="00D85371" w:rsidP="00714025">
      <w:pPr>
        <w:pStyle w:val="Brdtextmedindrag"/>
      </w:pPr>
      <w:r w:rsidRPr="00A6293E">
        <w:t>När avgiftens storlek bestäms ska särskild hänsyn tas till</w:t>
      </w:r>
    </w:p>
    <w:p w14:paraId="0EEC7C28" w14:textId="77777777" w:rsidR="00D85371" w:rsidRDefault="00D85371" w:rsidP="00714025">
      <w:pPr>
        <w:pStyle w:val="Brdtextmedindrag"/>
      </w:pPr>
      <w:r>
        <w:t>1. </w:t>
      </w:r>
      <w:r w:rsidRPr="00A6293E">
        <w:t xml:space="preserve">den skada eller risk för skada som </w:t>
      </w:r>
      <w:r>
        <w:t xml:space="preserve">har </w:t>
      </w:r>
      <w:r w:rsidRPr="00A6293E">
        <w:t>uppstått till följd av över</w:t>
      </w:r>
      <w:r>
        <w:softHyphen/>
      </w:r>
      <w:r w:rsidRPr="00A6293E">
        <w:t>trädelsen,</w:t>
      </w:r>
    </w:p>
    <w:p w14:paraId="2163C44E" w14:textId="77777777" w:rsidR="00D85371" w:rsidRDefault="00D85371" w:rsidP="00714025">
      <w:pPr>
        <w:pStyle w:val="Brdtextmedindrag"/>
      </w:pPr>
      <w:r>
        <w:t>2. </w:t>
      </w:r>
      <w:r w:rsidRPr="00A6293E">
        <w:t>om aktören tidi</w:t>
      </w:r>
      <w:r>
        <w:softHyphen/>
      </w:r>
      <w:r w:rsidRPr="00A6293E">
        <w:t>gare har begått en överträdelse</w:t>
      </w:r>
      <w:r>
        <w:t>,</w:t>
      </w:r>
      <w:r w:rsidRPr="00A6293E">
        <w:t xml:space="preserve"> och</w:t>
      </w:r>
    </w:p>
    <w:p w14:paraId="0B6E998A" w14:textId="77777777" w:rsidR="00D85371" w:rsidRPr="00A6293E" w:rsidRDefault="00D85371" w:rsidP="00714025">
      <w:pPr>
        <w:pStyle w:val="Brdtextmedindrag"/>
      </w:pPr>
      <w:r>
        <w:t>3. </w:t>
      </w:r>
      <w:r w:rsidRPr="00A6293E">
        <w:t>de kostnader som aktören har undvikit till följd av överträdelsen.</w:t>
      </w:r>
    </w:p>
    <w:p w14:paraId="2D04F543" w14:textId="77777777" w:rsidR="00D85371" w:rsidRPr="00A6293E" w:rsidRDefault="00D85371" w:rsidP="00714025">
      <w:pPr>
        <w:pStyle w:val="Brdtextmedindrag"/>
      </w:pPr>
      <w:r>
        <w:t>Tillsynsmyndigheten</w:t>
      </w:r>
      <w:r w:rsidRPr="00A6293E">
        <w:t xml:space="preserve"> får </w:t>
      </w:r>
      <w:r>
        <w:t xml:space="preserve">avstå från att ta ut en sanktionsavgift </w:t>
      </w:r>
      <w:r w:rsidRPr="00A6293E">
        <w:t>helt eller delvis om överträdelsen är ringa eller ursäktlig eller om det annars med hänsyn till omständigheterna skulle vara oskäligt att ta ut avgiften.</w:t>
      </w:r>
    </w:p>
    <w:p w14:paraId="3241D2AC" w14:textId="77777777" w:rsidR="00D85371" w:rsidRPr="00A6293E" w:rsidRDefault="00D85371" w:rsidP="00714025">
      <w:pPr>
        <w:pStyle w:val="Brdtextmedindrag"/>
      </w:pPr>
    </w:p>
    <w:p w14:paraId="223BE754" w14:textId="77777777" w:rsidR="00D85371" w:rsidRPr="00A6293E" w:rsidRDefault="00D85371" w:rsidP="00714025">
      <w:pPr>
        <w:pStyle w:val="Brdtext"/>
      </w:pPr>
      <w:r w:rsidRPr="00A6293E">
        <w:rPr>
          <w:b/>
        </w:rPr>
        <w:t>3</w:t>
      </w:r>
      <w:r>
        <w:rPr>
          <w:b/>
        </w:rPr>
        <w:t> §</w:t>
      </w:r>
      <w:r w:rsidRPr="00A6293E">
        <w:t xml:space="preserve">    En sanktionsavgift får inte beslutas om överträdelsen omfattas av ett föreläggande </w:t>
      </w:r>
      <w:r w:rsidRPr="00FD727C">
        <w:t xml:space="preserve">som har förenats med </w:t>
      </w:r>
      <w:r w:rsidRPr="00A6293E">
        <w:t>vite och överträdelsen ligger till grund för en ansökan om utdömande av vitet.</w:t>
      </w:r>
    </w:p>
    <w:p w14:paraId="6F2648FF" w14:textId="77777777" w:rsidR="00D85371" w:rsidRPr="00A6293E" w:rsidRDefault="00D85371" w:rsidP="00714025">
      <w:pPr>
        <w:pStyle w:val="Brdtextmedindrag"/>
      </w:pPr>
    </w:p>
    <w:p w14:paraId="2ACB436B" w14:textId="77777777" w:rsidR="00D85371" w:rsidRPr="00A6293E" w:rsidRDefault="00D85371" w:rsidP="00714025">
      <w:pPr>
        <w:pStyle w:val="Brdtext"/>
      </w:pPr>
      <w:r w:rsidRPr="00A6293E">
        <w:rPr>
          <w:b/>
        </w:rPr>
        <w:t>4</w:t>
      </w:r>
      <w:r>
        <w:rPr>
          <w:b/>
        </w:rPr>
        <w:t> §</w:t>
      </w:r>
      <w:r w:rsidRPr="00925B73">
        <w:rPr>
          <w:bCs/>
        </w:rPr>
        <w:t>    </w:t>
      </w:r>
      <w:r w:rsidRPr="00A6293E">
        <w:t>En sanktionsavgift får beslutas endast om den som avgiften ska tas ut av har fått tillfälle att yttra sig inom två år från det att överträdelsen ägde rum.</w:t>
      </w:r>
    </w:p>
    <w:p w14:paraId="52E61F2F" w14:textId="77777777" w:rsidR="00D85371" w:rsidRPr="00A6293E" w:rsidRDefault="00D85371" w:rsidP="00714025">
      <w:pPr>
        <w:pStyle w:val="Brdtextmedindrag"/>
      </w:pPr>
      <w:r w:rsidRPr="00A6293E">
        <w:t>Ett beslut om sanktionsavgift ska delges.</w:t>
      </w:r>
    </w:p>
    <w:p w14:paraId="61473A92" w14:textId="77777777" w:rsidR="00D85371" w:rsidRPr="00A6293E" w:rsidRDefault="00D85371" w:rsidP="00714025">
      <w:pPr>
        <w:pStyle w:val="Brdtextmedindrag"/>
      </w:pPr>
    </w:p>
    <w:p w14:paraId="049ECD7B" w14:textId="77777777" w:rsidR="00D85371" w:rsidRPr="00A6293E" w:rsidRDefault="00D85371" w:rsidP="00714025">
      <w:pPr>
        <w:pStyle w:val="Brdtext"/>
      </w:pPr>
      <w:r w:rsidRPr="00A6293E">
        <w:rPr>
          <w:b/>
        </w:rPr>
        <w:t>5</w:t>
      </w:r>
      <w:r>
        <w:rPr>
          <w:b/>
        </w:rPr>
        <w:t> §</w:t>
      </w:r>
      <w:r w:rsidRPr="00A6293E">
        <w:t>    En sanktionsavgift ska betalas till tillsynsmyndigheten inom 30 da</w:t>
      </w:r>
      <w:r w:rsidRPr="00A6293E">
        <w:softHyphen/>
        <w:t>gar från det att beslutet om att ta ut avgiften f</w:t>
      </w:r>
      <w:r>
        <w:t>ick</w:t>
      </w:r>
      <w:r w:rsidRPr="00A6293E">
        <w:t xml:space="preserve"> laga kraft eller inom den längre tid som anges i beslutet.</w:t>
      </w:r>
    </w:p>
    <w:p w14:paraId="5B3DA460" w14:textId="77777777" w:rsidR="00D85371" w:rsidRPr="00A6293E" w:rsidRDefault="00D85371" w:rsidP="00714025">
      <w:pPr>
        <w:pStyle w:val="Brdtextmedindrag"/>
      </w:pPr>
      <w:r w:rsidRPr="00A6293E">
        <w:t>Om sanktionsavgiften inte betalas i tid, ska myndigheten lämna den obe</w:t>
      </w:r>
      <w:r w:rsidRPr="00A6293E">
        <w:softHyphen/>
        <w:t>talda avgiften för indrivning enligt lagen (1993:891) om indrivning av stat</w:t>
      </w:r>
      <w:r w:rsidRPr="00A6293E">
        <w:softHyphen/>
        <w:t>liga fordringar m.m. Vid indrivning får verkställighet ske enligt utsök</w:t>
      </w:r>
      <w:r w:rsidRPr="00A6293E">
        <w:softHyphen/>
        <w:t>ningsbalken.</w:t>
      </w:r>
    </w:p>
    <w:p w14:paraId="66D7D5A8" w14:textId="77777777" w:rsidR="00D85371" w:rsidRPr="00A6293E" w:rsidRDefault="00D85371" w:rsidP="00714025">
      <w:pPr>
        <w:pStyle w:val="Brdtextmedindrag"/>
      </w:pPr>
      <w:r w:rsidRPr="00A6293E">
        <w:t>En sanktionsavgift tillfaller staten.</w:t>
      </w:r>
    </w:p>
    <w:p w14:paraId="012C859F" w14:textId="77777777" w:rsidR="00D85371" w:rsidRPr="00A6293E" w:rsidRDefault="00D85371" w:rsidP="00714025">
      <w:pPr>
        <w:pStyle w:val="Brdtextmedindrag"/>
      </w:pPr>
    </w:p>
    <w:p w14:paraId="240ED458" w14:textId="77777777" w:rsidR="00D85371" w:rsidRDefault="00D85371" w:rsidP="00714025">
      <w:pPr>
        <w:pStyle w:val="Brdtext"/>
      </w:pPr>
      <w:r w:rsidRPr="00A6293E">
        <w:rPr>
          <w:b/>
        </w:rPr>
        <w:t>6</w:t>
      </w:r>
      <w:r>
        <w:rPr>
          <w:b/>
        </w:rPr>
        <w:t> §</w:t>
      </w:r>
      <w:r w:rsidRPr="00A6293E">
        <w:t>    En beslutad sanktionsavgift faller bort till den del beslutet om avgif</w:t>
      </w:r>
      <w:r w:rsidRPr="00A6293E">
        <w:softHyphen/>
        <w:t>ten inte har verkställts inom fem år från det att beslutet fick laga kraft.</w:t>
      </w:r>
    </w:p>
    <w:p w14:paraId="67F4F48E" w14:textId="77777777" w:rsidR="00D85371" w:rsidRDefault="00D85371" w:rsidP="00714025">
      <w:pPr>
        <w:pStyle w:val="Brdtextmedindrag"/>
      </w:pPr>
    </w:p>
    <w:p w14:paraId="3B56E6F5" w14:textId="77777777" w:rsidR="00D85371" w:rsidRDefault="00D85371" w:rsidP="00714025">
      <w:pPr>
        <w:pStyle w:val="Brdtext"/>
      </w:pPr>
      <w:r>
        <w:rPr>
          <w:b/>
        </w:rPr>
        <w:t>7 §</w:t>
      </w:r>
      <w:r w:rsidRPr="00A6293E">
        <w:t>    </w:t>
      </w:r>
      <w:r>
        <w:t>Om</w:t>
      </w:r>
      <w:r w:rsidRPr="00A6293E">
        <w:t xml:space="preserve"> någon </w:t>
      </w:r>
      <w:r>
        <w:t xml:space="preserve">har </w:t>
      </w:r>
      <w:r w:rsidRPr="00A6293E">
        <w:t>ålagts att betala konkurrensskadeavgift enligt 3</w:t>
      </w:r>
      <w:r>
        <w:t> kap. </w:t>
      </w:r>
      <w:r w:rsidRPr="00A6293E">
        <w:t>5</w:t>
      </w:r>
      <w:r>
        <w:t> §</w:t>
      </w:r>
      <w:r w:rsidRPr="00A6293E">
        <w:t xml:space="preserve"> konkurrenslagen (2008:579) eller dömts att betala vite enligt 6</w:t>
      </w:r>
      <w:r>
        <w:t> kap. </w:t>
      </w:r>
      <w:r w:rsidRPr="00A6293E">
        <w:t>2</w:t>
      </w:r>
      <w:r>
        <w:t> §</w:t>
      </w:r>
      <w:r w:rsidRPr="00A6293E">
        <w:t xml:space="preserve"> samma lag, får vite enligt denna lag inte dömas ut för samma förfarande.</w:t>
      </w:r>
    </w:p>
    <w:p w14:paraId="0FE70E70" w14:textId="77777777" w:rsidR="00D85371" w:rsidRPr="00A6293E" w:rsidRDefault="00D85371" w:rsidP="00714025">
      <w:pPr>
        <w:pStyle w:val="Rubrik3utannumrering"/>
      </w:pPr>
      <w:r>
        <w:t>13 kap.</w:t>
      </w:r>
      <w:r w:rsidRPr="00A6293E">
        <w:t xml:space="preserve"> Straff</w:t>
      </w:r>
    </w:p>
    <w:p w14:paraId="2E219277" w14:textId="77777777" w:rsidR="00D85371" w:rsidRPr="00A6293E" w:rsidRDefault="00D85371" w:rsidP="00714025">
      <w:pPr>
        <w:pStyle w:val="Brdtext"/>
      </w:pPr>
      <w:r w:rsidRPr="00A6293E">
        <w:rPr>
          <w:b/>
        </w:rPr>
        <w:t>1</w:t>
      </w:r>
      <w:r>
        <w:rPr>
          <w:b/>
        </w:rPr>
        <w:t> §</w:t>
      </w:r>
      <w:r w:rsidRPr="00A6293E">
        <w:t>    Till böter eller fängelse i högst sex månader ska den dömas som med uppsåt eller av oaktsamhet</w:t>
      </w:r>
    </w:p>
    <w:p w14:paraId="58FCA669" w14:textId="77777777" w:rsidR="00D85371" w:rsidRPr="00A6293E" w:rsidRDefault="00D85371" w:rsidP="00714025">
      <w:pPr>
        <w:pStyle w:val="Brdtextmedindrag"/>
      </w:pPr>
      <w:r w:rsidRPr="00A6293E">
        <w:t xml:space="preserve">1. använder radiosändare utan tillstånd </w:t>
      </w:r>
      <w:r>
        <w:t xml:space="preserve">om ett </w:t>
      </w:r>
      <w:r w:rsidRPr="00A6293E">
        <w:t>sådant tillstånd krävs en</w:t>
      </w:r>
      <w:r>
        <w:softHyphen/>
      </w:r>
      <w:r w:rsidRPr="00A6293E">
        <w:t>ligt denna lag eller använder radiosändare i strid med ett tillståndsvillkor, eller</w:t>
      </w:r>
    </w:p>
    <w:p w14:paraId="6F88F969" w14:textId="77777777" w:rsidR="00D85371" w:rsidRPr="00A6293E" w:rsidRDefault="00D85371" w:rsidP="00714025">
      <w:pPr>
        <w:pStyle w:val="Brdtextmedindrag"/>
      </w:pPr>
      <w:r w:rsidRPr="00A6293E">
        <w:t xml:space="preserve">2. bryter mot en föreskrift som har meddelats med stöd </w:t>
      </w:r>
      <w:r w:rsidRPr="002C0300">
        <w:t>av 3 kap. </w:t>
      </w:r>
      <w:r w:rsidRPr="002C0300" w:rsidDel="005830DF">
        <w:t>2</w:t>
      </w:r>
      <w:r>
        <w:t>4</w:t>
      </w:r>
      <w:r w:rsidRPr="002C0300">
        <w:t> § andra stycket.</w:t>
      </w:r>
    </w:p>
    <w:p w14:paraId="74D5273B" w14:textId="77777777" w:rsidR="00D85371" w:rsidRPr="00A6293E" w:rsidRDefault="00D85371" w:rsidP="00714025">
      <w:pPr>
        <w:pStyle w:val="Brdtextmedindrag"/>
      </w:pPr>
    </w:p>
    <w:p w14:paraId="304EE677" w14:textId="77777777" w:rsidR="00D85371" w:rsidRPr="00D74086" w:rsidRDefault="00D85371" w:rsidP="00714025">
      <w:pPr>
        <w:pStyle w:val="Brdtext"/>
      </w:pPr>
      <w:r w:rsidRPr="00A6293E">
        <w:rPr>
          <w:b/>
        </w:rPr>
        <w:t>2</w:t>
      </w:r>
      <w:r>
        <w:rPr>
          <w:b/>
        </w:rPr>
        <w:t> §</w:t>
      </w:r>
      <w:r w:rsidRPr="00A6293E">
        <w:t>    </w:t>
      </w:r>
      <w:r w:rsidRPr="00A6293E">
        <w:rPr>
          <w:spacing w:val="-2"/>
        </w:rPr>
        <w:t>Den som med uppsåt eller av oaktsamhet bryter mot den tystnadsplikt</w:t>
      </w:r>
      <w:r w:rsidRPr="00A6293E">
        <w:t xml:space="preserve"> som </w:t>
      </w:r>
      <w:r>
        <w:t>gäller enligt</w:t>
      </w:r>
      <w:r w:rsidRPr="00A6293E">
        <w:t xml:space="preserve"> </w:t>
      </w:r>
      <w:r w:rsidRPr="00D74086">
        <w:t>9 kap. </w:t>
      </w:r>
      <w:r>
        <w:t>34</w:t>
      </w:r>
      <w:r w:rsidRPr="00D74086">
        <w:t> § ska</w:t>
      </w:r>
      <w:r>
        <w:t>, om det inte rör sig om ringa fall,</w:t>
      </w:r>
      <w:r w:rsidRPr="00D74086">
        <w:t xml:space="preserve"> dömas till böter. </w:t>
      </w:r>
    </w:p>
    <w:p w14:paraId="5DEC2996" w14:textId="77777777" w:rsidR="00D85371" w:rsidRPr="00A6293E" w:rsidRDefault="00D85371" w:rsidP="00714025">
      <w:pPr>
        <w:pStyle w:val="Brdtextmedindrag"/>
      </w:pPr>
      <w:r w:rsidRPr="00D74086">
        <w:lastRenderedPageBreak/>
        <w:t xml:space="preserve">Den som med uppsåt eller av oaktsamhet </w:t>
      </w:r>
      <w:r w:rsidRPr="00DA5FF3">
        <w:t>lagrar eller hämtar uppgifter i strid med</w:t>
      </w:r>
      <w:r w:rsidRPr="00D74086">
        <w:t xml:space="preserve"> 9 kap.</w:t>
      </w:r>
      <w:r>
        <w:t> </w:t>
      </w:r>
      <w:r w:rsidRPr="009B67ED">
        <w:t>2</w:t>
      </w:r>
      <w:r>
        <w:t>8</w:t>
      </w:r>
      <w:r w:rsidRPr="009B67ED">
        <w:t> §</w:t>
      </w:r>
      <w:r w:rsidRPr="00D74086">
        <w:t xml:space="preserve"> ska dömas till böter, om gärningen inte är belagd med straff enligt brottsbalken. </w:t>
      </w:r>
      <w:r>
        <w:t>Om det rör sig om ringa fall utgör gärningen dock inte brott.</w:t>
      </w:r>
    </w:p>
    <w:p w14:paraId="48044ED6" w14:textId="77777777" w:rsidR="00D85371" w:rsidRPr="00A6293E" w:rsidRDefault="00D85371" w:rsidP="00714025">
      <w:pPr>
        <w:pStyle w:val="Brdtextmedindrag"/>
      </w:pPr>
      <w:r w:rsidRPr="00A6293E">
        <w:t xml:space="preserve">Bestämmelser om ansvar för den som bryter mot den tystnadsplikt som </w:t>
      </w:r>
      <w:r>
        <w:t xml:space="preserve">gäller </w:t>
      </w:r>
      <w:r w:rsidRPr="00DA5FF3">
        <w:t>enligt 5 kap. 2 § eller</w:t>
      </w:r>
      <w:r w:rsidRPr="00D74086">
        <w:t xml:space="preserve"> 9 kap. </w:t>
      </w:r>
      <w:r>
        <w:t>31</w:t>
      </w:r>
      <w:r w:rsidRPr="00D74086">
        <w:t xml:space="preserve"> eller </w:t>
      </w:r>
      <w:r>
        <w:t>32</w:t>
      </w:r>
      <w:r w:rsidRPr="00D74086">
        <w:t> § finns</w:t>
      </w:r>
      <w:r w:rsidRPr="00A6293E">
        <w:t xml:space="preserve"> i brottsbalken.</w:t>
      </w:r>
    </w:p>
    <w:p w14:paraId="68513E6F" w14:textId="77777777" w:rsidR="00D85371" w:rsidRPr="00A6293E" w:rsidRDefault="00D85371" w:rsidP="00714025">
      <w:pPr>
        <w:pStyle w:val="Brdtextmedindrag"/>
      </w:pPr>
    </w:p>
    <w:p w14:paraId="0FD5083C" w14:textId="77777777" w:rsidR="00D85371" w:rsidRDefault="00D85371" w:rsidP="00714025">
      <w:pPr>
        <w:pStyle w:val="Brdtext"/>
      </w:pPr>
      <w:r w:rsidRPr="00A6293E">
        <w:rPr>
          <w:b/>
        </w:rPr>
        <w:t>3</w:t>
      </w:r>
      <w:r>
        <w:rPr>
          <w:b/>
        </w:rPr>
        <w:t> §</w:t>
      </w:r>
      <w:r w:rsidRPr="00A6293E">
        <w:t xml:space="preserve">    Radiosändare eller elektriska eller elektroniska anläggningar som </w:t>
      </w:r>
      <w:r w:rsidRPr="00A6293E">
        <w:rPr>
          <w:spacing w:val="-2"/>
        </w:rPr>
        <w:t>har varit föremål för brott enligt 1</w:t>
      </w:r>
      <w:r>
        <w:rPr>
          <w:spacing w:val="-2"/>
        </w:rPr>
        <w:t> §</w:t>
      </w:r>
      <w:r w:rsidRPr="00A6293E">
        <w:rPr>
          <w:spacing w:val="-2"/>
        </w:rPr>
        <w:t xml:space="preserve"> kan förklaras förverkade. Då ska bestäm</w:t>
      </w:r>
      <w:r w:rsidRPr="00A6293E">
        <w:rPr>
          <w:spacing w:val="-2"/>
        </w:rPr>
        <w:softHyphen/>
      </w:r>
      <w:r w:rsidRPr="00A6293E">
        <w:t>melserna i 36</w:t>
      </w:r>
      <w:r>
        <w:t> kap.</w:t>
      </w:r>
      <w:r w:rsidRPr="00A6293E">
        <w:t xml:space="preserve"> brottsbalken tillämpas.</w:t>
      </w:r>
    </w:p>
    <w:p w14:paraId="7AA9AC73" w14:textId="77777777" w:rsidR="00D85371" w:rsidRPr="00A6293E" w:rsidRDefault="00D85371" w:rsidP="00714025">
      <w:pPr>
        <w:pStyle w:val="Brdtextmedindrag"/>
      </w:pPr>
    </w:p>
    <w:p w14:paraId="5A49C2FE" w14:textId="77777777" w:rsidR="00D85371" w:rsidRPr="00A6293E" w:rsidDel="00EE4EB5" w:rsidRDefault="00D85371" w:rsidP="00714025">
      <w:pPr>
        <w:pStyle w:val="Brdtext"/>
      </w:pPr>
      <w:r>
        <w:rPr>
          <w:b/>
        </w:rPr>
        <w:t>4 </w:t>
      </w:r>
      <w:r w:rsidRPr="00EE109C">
        <w:rPr>
          <w:b/>
        </w:rPr>
        <w:t>§</w:t>
      </w:r>
      <w:r w:rsidRPr="00A6293E">
        <w:t>    </w:t>
      </w:r>
      <w:r w:rsidRPr="00EE109C">
        <w:t>Straff enligt 1</w:t>
      </w:r>
      <w:r>
        <w:t> </w:t>
      </w:r>
      <w:r w:rsidRPr="00EE109C">
        <w:t>§ får inte dömas ut för en gärning som omfattas av ett föreläggande som har förenats med vite, om en ansökan om utdömande av vitet har gjorts.</w:t>
      </w:r>
      <w:r w:rsidRPr="00EE109C" w:rsidDel="00EE4EB5">
        <w:rPr>
          <w:b/>
        </w:rPr>
        <w:t xml:space="preserve"> </w:t>
      </w:r>
    </w:p>
    <w:p w14:paraId="5ACA76FE" w14:textId="77777777" w:rsidR="00D85371" w:rsidRPr="00A6293E" w:rsidRDefault="00D85371" w:rsidP="00714025">
      <w:pPr>
        <w:pStyle w:val="Rubrik3utannumrering"/>
      </w:pPr>
      <w:r>
        <w:t>14 kap.</w:t>
      </w:r>
      <w:r w:rsidRPr="00A6293E">
        <w:t xml:space="preserve"> Avgifter</w:t>
      </w:r>
    </w:p>
    <w:p w14:paraId="2443DD9E" w14:textId="709F4FD2" w:rsidR="00D85371" w:rsidRPr="00A6293E" w:rsidRDefault="00D85371" w:rsidP="00714025">
      <w:pPr>
        <w:pStyle w:val="Brdtext"/>
      </w:pPr>
      <w:r w:rsidRPr="00A6293E">
        <w:rPr>
          <w:b/>
        </w:rPr>
        <w:t>1</w:t>
      </w:r>
      <w:r>
        <w:rPr>
          <w:b/>
        </w:rPr>
        <w:t> §</w:t>
      </w:r>
      <w:r w:rsidRPr="00A6293E">
        <w:t>    </w:t>
      </w:r>
      <w:r w:rsidRPr="00010B43">
        <w:t>Reglerings</w:t>
      </w:r>
      <w:r>
        <w:t>myndigheten</w:t>
      </w:r>
      <w:r w:rsidRPr="00010B43">
        <w:t xml:space="preserve"> eller tillsynsmyndigheten</w:t>
      </w:r>
      <w:r>
        <w:t xml:space="preserve"> får ta ut en</w:t>
      </w:r>
      <w:r w:rsidRPr="00A6293E">
        <w:t xml:space="preserve"> hand</w:t>
      </w:r>
      <w:r w:rsidR="00D53191">
        <w:softHyphen/>
      </w:r>
      <w:r w:rsidRPr="00A6293E">
        <w:t>läggnings</w:t>
      </w:r>
      <w:r>
        <w:softHyphen/>
      </w:r>
      <w:r w:rsidRPr="00A6293E">
        <w:t>avgif</w:t>
      </w:r>
      <w:r>
        <w:t xml:space="preserve">t </w:t>
      </w:r>
      <w:r w:rsidRPr="00A6293E">
        <w:t>av den som</w:t>
      </w:r>
    </w:p>
    <w:p w14:paraId="5A99CD17" w14:textId="77777777" w:rsidR="00D85371" w:rsidRPr="00A6293E" w:rsidRDefault="00D85371" w:rsidP="00714025">
      <w:pPr>
        <w:pStyle w:val="Brdtextmedindrag"/>
      </w:pPr>
      <w:r w:rsidRPr="00A6293E">
        <w:t xml:space="preserve">1. anmäler verksamhet enligt </w:t>
      </w:r>
      <w:r w:rsidRPr="004466DA">
        <w:t>2 kap. 1 §</w:t>
      </w:r>
      <w:r w:rsidRPr="00A6293E">
        <w:t>, eller</w:t>
      </w:r>
    </w:p>
    <w:p w14:paraId="595DCB43" w14:textId="77777777" w:rsidR="00D85371" w:rsidRPr="00A6293E" w:rsidRDefault="00D85371" w:rsidP="00714025">
      <w:pPr>
        <w:pStyle w:val="Brdtextmedindrag"/>
      </w:pPr>
      <w:r w:rsidRPr="00A6293E">
        <w:t xml:space="preserve">2. ansöker om tillstånd eller medgivande enligt </w:t>
      </w:r>
      <w:r w:rsidRPr="004466DA">
        <w:t>3 kap.</w:t>
      </w:r>
      <w:r>
        <w:t> </w:t>
      </w:r>
      <w:r w:rsidRPr="004466DA">
        <w:t>1, 2</w:t>
      </w:r>
      <w:r>
        <w:t>5</w:t>
      </w:r>
      <w:r w:rsidRPr="004466DA">
        <w:t xml:space="preserve"> eller 2</w:t>
      </w:r>
      <w:r>
        <w:t>8</w:t>
      </w:r>
      <w:r w:rsidRPr="004466DA">
        <w:t> § eller 4 kap. 3 eller 7 §</w:t>
      </w:r>
      <w:r w:rsidRPr="00A6293E">
        <w:t>.</w:t>
      </w:r>
    </w:p>
    <w:p w14:paraId="7E4BB65B" w14:textId="77777777" w:rsidR="00D85371" w:rsidRPr="00A6293E" w:rsidRDefault="00D85371" w:rsidP="00714025">
      <w:pPr>
        <w:pStyle w:val="Brdtextmedindrag"/>
      </w:pPr>
      <w:r w:rsidRPr="00010B43">
        <w:t>Handläggningsavgiften ska motsvara myndighetens kostnader för hand</w:t>
      </w:r>
      <w:r>
        <w:softHyphen/>
      </w:r>
      <w:r w:rsidRPr="00010B43">
        <w:t>läggningen av ärendet.</w:t>
      </w:r>
    </w:p>
    <w:p w14:paraId="399FCC47" w14:textId="77777777" w:rsidR="00D85371" w:rsidRDefault="00D85371" w:rsidP="00714025">
      <w:pPr>
        <w:pStyle w:val="Brdtextmedindrag"/>
      </w:pPr>
    </w:p>
    <w:p w14:paraId="426C8627" w14:textId="77777777" w:rsidR="00D85371" w:rsidRPr="00A6293E" w:rsidRDefault="00D85371" w:rsidP="00714025">
      <w:pPr>
        <w:pStyle w:val="Brdtextmedindrag"/>
        <w:ind w:firstLine="0"/>
      </w:pPr>
      <w:r>
        <w:rPr>
          <w:b/>
          <w:bCs/>
        </w:rPr>
        <w:t>2 §</w:t>
      </w:r>
      <w:r w:rsidRPr="00925B73">
        <w:t>    </w:t>
      </w:r>
      <w:r>
        <w:t>Regleringsmyndigheten eller tillsynsmyndigheten ska ta ut e</w:t>
      </w:r>
      <w:r w:rsidRPr="00A6293E">
        <w:t>n årlig avgift av den som</w:t>
      </w:r>
    </w:p>
    <w:p w14:paraId="58634F26" w14:textId="77777777" w:rsidR="00D85371" w:rsidRPr="00A6293E" w:rsidRDefault="00D85371" w:rsidP="00714025">
      <w:pPr>
        <w:pStyle w:val="Brdtextmedindrag"/>
      </w:pPr>
      <w:r w:rsidRPr="00A6293E">
        <w:t>1.</w:t>
      </w:r>
      <w:r>
        <w:t xml:space="preserve"> bedriver verksamhet som </w:t>
      </w:r>
      <w:r w:rsidRPr="00A6293E">
        <w:t xml:space="preserve">är anmäld enligt </w:t>
      </w:r>
      <w:r w:rsidRPr="004466DA">
        <w:t>2 kap. 1 §</w:t>
      </w:r>
      <w:r w:rsidRPr="00A6293E">
        <w:t>, eller</w:t>
      </w:r>
    </w:p>
    <w:p w14:paraId="74E03B7E" w14:textId="77777777" w:rsidR="00D85371" w:rsidRPr="00A6293E" w:rsidRDefault="00D85371" w:rsidP="00714025">
      <w:pPr>
        <w:pStyle w:val="Brdtextmedindrag"/>
      </w:pPr>
      <w:r w:rsidRPr="00A6293E">
        <w:t>2.</w:t>
      </w:r>
      <w:r>
        <w:t> </w:t>
      </w:r>
      <w:r w:rsidRPr="00A6293E">
        <w:t xml:space="preserve">har tillstånd enligt </w:t>
      </w:r>
      <w:r w:rsidRPr="004466DA">
        <w:t>3 kap. 1 §</w:t>
      </w:r>
      <w:r w:rsidRPr="00A6293E">
        <w:t xml:space="preserve"> eller </w:t>
      </w:r>
      <w:r w:rsidRPr="004466DA">
        <w:t>4 kap. 3 §</w:t>
      </w:r>
      <w:r w:rsidRPr="00A6293E">
        <w:t>.</w:t>
      </w:r>
    </w:p>
    <w:p w14:paraId="5957570B" w14:textId="77777777" w:rsidR="00D85371" w:rsidRPr="00A6293E" w:rsidRDefault="00D85371" w:rsidP="00714025">
      <w:pPr>
        <w:pStyle w:val="Brdtextmedindrag"/>
      </w:pPr>
      <w:r w:rsidRPr="00A6293E">
        <w:t>De årliga avgifterna ska sammantag</w:t>
      </w:r>
      <w:r>
        <w:t>na</w:t>
      </w:r>
      <w:r w:rsidRPr="00A6293E">
        <w:t xml:space="preserve"> motsvara de kostnader som </w:t>
      </w:r>
      <w:r w:rsidRPr="004466DA">
        <w:t>myndigheterna</w:t>
      </w:r>
      <w:r w:rsidRPr="00010B43">
        <w:t>, utöver 1</w:t>
      </w:r>
      <w:r>
        <w:t> </w:t>
      </w:r>
      <w:r w:rsidRPr="00010B43">
        <w:t>§,</w:t>
      </w:r>
      <w:r w:rsidRPr="00A6293E">
        <w:t xml:space="preserve"> har för sin</w:t>
      </w:r>
      <w:r>
        <w:t>a</w:t>
      </w:r>
      <w:r w:rsidRPr="00A6293E">
        <w:t xml:space="preserve"> verksamhet</w:t>
      </w:r>
      <w:r>
        <w:t>er</w:t>
      </w:r>
      <w:r w:rsidRPr="00A6293E">
        <w:t xml:space="preserve"> enligt denna lag. Avgifterna ska fördelas med skälig andel på </w:t>
      </w:r>
      <w:r w:rsidRPr="002E6447">
        <w:t>var och en av</w:t>
      </w:r>
      <w:r>
        <w:t xml:space="preserve"> </w:t>
      </w:r>
      <w:r w:rsidRPr="00A6293E">
        <w:t xml:space="preserve">dem som </w:t>
      </w:r>
      <w:r>
        <w:t xml:space="preserve">bedriver anmäld </w:t>
      </w:r>
      <w:r w:rsidRPr="004466DA">
        <w:t>verksamhet</w:t>
      </w:r>
      <w:r w:rsidRPr="00A6293E">
        <w:t xml:space="preserve"> eller har tillstånd.</w:t>
      </w:r>
    </w:p>
    <w:p w14:paraId="06B32E05" w14:textId="77777777" w:rsidR="00D85371" w:rsidRPr="00A6293E" w:rsidRDefault="00D85371" w:rsidP="00714025">
      <w:pPr>
        <w:pStyle w:val="Brdtextmedindrag"/>
        <w:ind w:firstLine="0"/>
      </w:pPr>
    </w:p>
    <w:p w14:paraId="22F9344F" w14:textId="77777777" w:rsidR="00D85371" w:rsidRPr="00A6293E" w:rsidRDefault="00D85371" w:rsidP="00714025">
      <w:pPr>
        <w:pStyle w:val="Brdtext"/>
      </w:pPr>
      <w:r>
        <w:rPr>
          <w:b/>
        </w:rPr>
        <w:t>3 §</w:t>
      </w:r>
      <w:r w:rsidRPr="00A6293E">
        <w:t xml:space="preserve">    Den som </w:t>
      </w:r>
      <w:r>
        <w:t xml:space="preserve">bedriver verksamhet som </w:t>
      </w:r>
      <w:r w:rsidRPr="00A6293E">
        <w:t xml:space="preserve">är anmäld enligt </w:t>
      </w:r>
      <w:r w:rsidRPr="004466DA">
        <w:t>2 kap. 1 §</w:t>
      </w:r>
      <w:r w:rsidRPr="00A6293E">
        <w:t xml:space="preserve"> ska betala en avgift för finansie</w:t>
      </w:r>
      <w:r>
        <w:softHyphen/>
      </w:r>
      <w:r w:rsidRPr="00A6293E">
        <w:t xml:space="preserve">ring av åtgärder mot allvarliga fredstida hot och påfrestningar som gäller elektronisk kommunikation. Avgifterna ska fördelas med skälig andel på </w:t>
      </w:r>
      <w:r w:rsidRPr="002E6447">
        <w:t>var och en av</w:t>
      </w:r>
      <w:r>
        <w:t xml:space="preserve"> </w:t>
      </w:r>
      <w:r w:rsidRPr="00A6293E">
        <w:t xml:space="preserve">dem som </w:t>
      </w:r>
      <w:r>
        <w:t>bedriver anmäld verksamhet</w:t>
      </w:r>
      <w:r w:rsidRPr="00A6293E">
        <w:t>.</w:t>
      </w:r>
    </w:p>
    <w:p w14:paraId="4D5880E8" w14:textId="77777777" w:rsidR="00D85371" w:rsidRPr="00A6293E" w:rsidRDefault="00D85371" w:rsidP="00714025">
      <w:pPr>
        <w:pStyle w:val="Rubrik3utannumrering"/>
      </w:pPr>
      <w:r>
        <w:t>15 kap.</w:t>
      </w:r>
      <w:r w:rsidRPr="00A6293E">
        <w:t xml:space="preserve"> Överklagande och handläggning i domstol</w:t>
      </w:r>
    </w:p>
    <w:p w14:paraId="575625B0" w14:textId="77777777" w:rsidR="00D85371" w:rsidRPr="00A6293E" w:rsidRDefault="00D85371" w:rsidP="00714025">
      <w:pPr>
        <w:pStyle w:val="Rubrik4utannumrering"/>
        <w:spacing w:before="0"/>
      </w:pPr>
      <w:r w:rsidRPr="00A6293E">
        <w:t>Överklagande</w:t>
      </w:r>
    </w:p>
    <w:p w14:paraId="1EF0AFE0" w14:textId="77777777" w:rsidR="00D85371" w:rsidRPr="00A6293E" w:rsidRDefault="00D85371" w:rsidP="00714025">
      <w:pPr>
        <w:pStyle w:val="Brdtext"/>
      </w:pPr>
      <w:r w:rsidRPr="00A6293E">
        <w:rPr>
          <w:b/>
        </w:rPr>
        <w:t>1</w:t>
      </w:r>
      <w:r>
        <w:rPr>
          <w:b/>
        </w:rPr>
        <w:t> §</w:t>
      </w:r>
      <w:r w:rsidRPr="00A6293E">
        <w:t>    En myndighets beslut enligt denna lag eller enligt föreskrifter som har meddelats i anslutning till lagen får överklagas till allmän förvaltnings</w:t>
      </w:r>
      <w:r w:rsidRPr="00A6293E">
        <w:softHyphen/>
        <w:t xml:space="preserve">domstol. </w:t>
      </w:r>
      <w:r>
        <w:t>När ett beslut överklagas är myndigheten motpart i domstolen.</w:t>
      </w:r>
    </w:p>
    <w:p w14:paraId="1297DD2C" w14:textId="77777777" w:rsidR="00D85371" w:rsidRPr="00A6293E" w:rsidRDefault="00D85371" w:rsidP="00714025">
      <w:pPr>
        <w:pStyle w:val="Brdtextmedindrag"/>
      </w:pPr>
      <w:r w:rsidRPr="00A6293E">
        <w:t>Prövningstillstånd krävs vid överklagande till kammarrätten.</w:t>
      </w:r>
    </w:p>
    <w:p w14:paraId="670CAEAF" w14:textId="77777777" w:rsidR="00D85371" w:rsidRPr="00A6293E" w:rsidRDefault="00D85371" w:rsidP="00714025">
      <w:pPr>
        <w:pStyle w:val="Brdtextmedindrag"/>
      </w:pPr>
      <w:r w:rsidRPr="00A6293E">
        <w:t xml:space="preserve">Kammarrättens </w:t>
      </w:r>
      <w:r>
        <w:t>avgörande</w:t>
      </w:r>
      <w:r w:rsidRPr="00A6293E">
        <w:t xml:space="preserve"> får inte överklagas.</w:t>
      </w:r>
    </w:p>
    <w:p w14:paraId="6C965746" w14:textId="77777777" w:rsidR="00D85371" w:rsidRPr="00A6293E" w:rsidRDefault="00D85371" w:rsidP="00714025">
      <w:pPr>
        <w:pStyle w:val="Brdtextmedindrag"/>
        <w:ind w:firstLine="0"/>
      </w:pPr>
    </w:p>
    <w:p w14:paraId="5E9F0141" w14:textId="77777777" w:rsidR="00D85371" w:rsidRPr="00A6293E" w:rsidRDefault="00D85371" w:rsidP="00714025">
      <w:pPr>
        <w:pStyle w:val="Brdtext"/>
      </w:pPr>
      <w:r w:rsidRPr="00A6293E">
        <w:rPr>
          <w:b/>
        </w:rPr>
        <w:lastRenderedPageBreak/>
        <w:t>2</w:t>
      </w:r>
      <w:r>
        <w:rPr>
          <w:b/>
        </w:rPr>
        <w:t> §</w:t>
      </w:r>
      <w:r w:rsidRPr="00A6293E">
        <w:t>    </w:t>
      </w:r>
      <w:r>
        <w:t>Ett b</w:t>
      </w:r>
      <w:r w:rsidRPr="00A6293E">
        <w:t>eslut enligt denna lag får överklagas av den som är part i ärendet, om beslutet har gått parten emot, och av någon annan vars rättigheter påverkas negativt av beslutet.</w:t>
      </w:r>
    </w:p>
    <w:p w14:paraId="14FFF8F3" w14:textId="77777777" w:rsidR="00D85371" w:rsidRDefault="00D85371" w:rsidP="00714025">
      <w:pPr>
        <w:pStyle w:val="Brdtextmedindrag"/>
      </w:pPr>
      <w:r>
        <w:t>Säkerhetspolisen och Försvarsmakten får överklaga ett beslut som gäller</w:t>
      </w:r>
    </w:p>
    <w:p w14:paraId="3AFE500E" w14:textId="77777777" w:rsidR="00D85371" w:rsidRDefault="00D85371" w:rsidP="00714025">
      <w:pPr>
        <w:pStyle w:val="Brdtextmedindrag"/>
      </w:pPr>
      <w:r>
        <w:t>1. beviljande av ett tillstånd att använda radiosändare eller medgivande att överlåta eller hyra ut ett sådant tillstånd,</w:t>
      </w:r>
    </w:p>
    <w:p w14:paraId="4951F164" w14:textId="77777777" w:rsidR="00D85371" w:rsidRDefault="00D85371" w:rsidP="00714025">
      <w:pPr>
        <w:pStyle w:val="Brdtextmedindrag"/>
      </w:pPr>
      <w:r>
        <w:t>2. att ett tillstånd att använda radiosändare förenas med villkor, eller</w:t>
      </w:r>
    </w:p>
    <w:p w14:paraId="67A66E08" w14:textId="77777777" w:rsidR="00D85371" w:rsidRPr="0010341C" w:rsidRDefault="00D85371" w:rsidP="00714025">
      <w:pPr>
        <w:pStyle w:val="Brdtextmedindrag"/>
      </w:pPr>
      <w:r>
        <w:t>3. återkallelse av ett tillstånd att använda radiosändare eller ändring av villkor i ett sådant tillstånd.</w:t>
      </w:r>
    </w:p>
    <w:p w14:paraId="76D8078A" w14:textId="77777777" w:rsidR="00D85371" w:rsidRPr="00A6293E" w:rsidRDefault="00D85371" w:rsidP="00714025">
      <w:pPr>
        <w:pStyle w:val="Brdtextmedindrag"/>
        <w:ind w:firstLine="0"/>
      </w:pPr>
    </w:p>
    <w:p w14:paraId="58A622C8" w14:textId="77777777" w:rsidR="00D85371" w:rsidRPr="00A6293E" w:rsidRDefault="00D85371" w:rsidP="00714025">
      <w:pPr>
        <w:pStyle w:val="Brdtext"/>
      </w:pPr>
      <w:r w:rsidRPr="00A6293E">
        <w:rPr>
          <w:b/>
        </w:rPr>
        <w:t>3</w:t>
      </w:r>
      <w:r>
        <w:rPr>
          <w:b/>
        </w:rPr>
        <w:t> §</w:t>
      </w:r>
      <w:r w:rsidRPr="00A6293E">
        <w:t>    </w:t>
      </w:r>
      <w:r>
        <w:t>Ett b</w:t>
      </w:r>
      <w:r w:rsidRPr="00A6293E">
        <w:t xml:space="preserve">eslut enligt </w:t>
      </w:r>
      <w:r w:rsidRPr="004466DA">
        <w:t>5 kap. 5 § andra stycket</w:t>
      </w:r>
      <w:r w:rsidRPr="00A6293E">
        <w:t xml:space="preserve"> som avser identifiering av företag med betydande inflytande på en marknad får överklagas endast i samband med att </w:t>
      </w:r>
      <w:r>
        <w:t xml:space="preserve">ett </w:t>
      </w:r>
      <w:r w:rsidRPr="00A6293E">
        <w:t xml:space="preserve">beslut att införa, upphäva eller ändra en skyldighet som avses i </w:t>
      </w:r>
      <w:r w:rsidRPr="004466DA">
        <w:t>5 kap. 8 §</w:t>
      </w:r>
      <w:r w:rsidRPr="00A6293E">
        <w:t xml:space="preserve"> överklagas.</w:t>
      </w:r>
    </w:p>
    <w:p w14:paraId="789130FD" w14:textId="263937E8" w:rsidR="00D85371" w:rsidRPr="00A6293E" w:rsidRDefault="00D85371" w:rsidP="00714025">
      <w:pPr>
        <w:pStyle w:val="Brdtextmedindrag"/>
      </w:pPr>
      <w:r>
        <w:t>Ett b</w:t>
      </w:r>
      <w:r w:rsidRPr="00A6293E">
        <w:t xml:space="preserve">eslut enligt </w:t>
      </w:r>
      <w:r w:rsidRPr="004466DA">
        <w:t>3 kap. 9 §</w:t>
      </w:r>
      <w:r w:rsidRPr="00A6293E">
        <w:t xml:space="preserve"> att begränsa antalet tillstånd </w:t>
      </w:r>
      <w:r>
        <w:t>och ett beslut enligt 3 kap. 10 § eller 4 kap. 6 § att utfärda en allmän inbjudan till an</w:t>
      </w:r>
      <w:r w:rsidR="00332BE5">
        <w:softHyphen/>
      </w:r>
      <w:r>
        <w:t xml:space="preserve">sökan </w:t>
      </w:r>
      <w:r w:rsidRPr="00A6293E">
        <w:t>får över</w:t>
      </w:r>
      <w:r>
        <w:softHyphen/>
      </w:r>
      <w:r w:rsidRPr="00A6293E">
        <w:t xml:space="preserve">klagas endast i samband med att </w:t>
      </w:r>
      <w:r>
        <w:t>ett</w:t>
      </w:r>
      <w:r w:rsidRPr="00A6293E">
        <w:t xml:space="preserve"> beslut i fråga om till</w:t>
      </w:r>
      <w:r w:rsidR="00332BE5">
        <w:softHyphen/>
      </w:r>
      <w:r w:rsidRPr="00A6293E">
        <w:t>stånd att använda radiosän</w:t>
      </w:r>
      <w:r>
        <w:softHyphen/>
      </w:r>
      <w:r w:rsidRPr="00A6293E">
        <w:t xml:space="preserve">dare </w:t>
      </w:r>
      <w:r>
        <w:t>eller nummer</w:t>
      </w:r>
      <w:r w:rsidRPr="00A6293E">
        <w:t xml:space="preserve"> överklagas.</w:t>
      </w:r>
    </w:p>
    <w:p w14:paraId="75114E0C" w14:textId="77777777" w:rsidR="00D85371" w:rsidRPr="00A6293E" w:rsidRDefault="00D85371" w:rsidP="00714025">
      <w:pPr>
        <w:pStyle w:val="Brdtextmedindrag"/>
        <w:ind w:firstLine="0"/>
      </w:pPr>
    </w:p>
    <w:p w14:paraId="33EC112E" w14:textId="77777777" w:rsidR="00D85371" w:rsidRPr="00A6293E" w:rsidRDefault="00D85371" w:rsidP="00714025">
      <w:pPr>
        <w:pStyle w:val="Brdtext"/>
      </w:pPr>
      <w:r w:rsidRPr="00A6293E">
        <w:rPr>
          <w:b/>
        </w:rPr>
        <w:t>4</w:t>
      </w:r>
      <w:r>
        <w:rPr>
          <w:b/>
        </w:rPr>
        <w:t> §</w:t>
      </w:r>
      <w:r w:rsidRPr="00A6293E">
        <w:t>    </w:t>
      </w:r>
      <w:r>
        <w:t>Ett b</w:t>
      </w:r>
      <w:r w:rsidRPr="00A6293E">
        <w:t xml:space="preserve">eslut om underrättelse enligt </w:t>
      </w:r>
      <w:r w:rsidRPr="004466DA">
        <w:t>11 kap. 5 §</w:t>
      </w:r>
      <w:r w:rsidRPr="00A6293E">
        <w:t xml:space="preserve">, </w:t>
      </w:r>
      <w:r>
        <w:t xml:space="preserve">ett </w:t>
      </w:r>
      <w:r w:rsidRPr="00A6293E">
        <w:t>beslut om före</w:t>
      </w:r>
      <w:r>
        <w:softHyphen/>
      </w:r>
      <w:r w:rsidRPr="00A6293E">
        <w:t xml:space="preserve">läggande enligt </w:t>
      </w:r>
      <w:r w:rsidRPr="004466DA">
        <w:t>11 kap. 15 §</w:t>
      </w:r>
      <w:r w:rsidRPr="00A6293E">
        <w:t xml:space="preserve"> och </w:t>
      </w:r>
      <w:r>
        <w:t xml:space="preserve">ett </w:t>
      </w:r>
      <w:r w:rsidRPr="00A6293E">
        <w:t xml:space="preserve">beslut om att inte ta upp en tvist för avgörande enligt </w:t>
      </w:r>
      <w:r w:rsidRPr="004466DA">
        <w:t>11 kap. 16 §</w:t>
      </w:r>
      <w:r w:rsidRPr="00A6293E">
        <w:t xml:space="preserve"> första stycket får inte överklagas.</w:t>
      </w:r>
    </w:p>
    <w:p w14:paraId="025BDE11" w14:textId="77777777" w:rsidR="00D85371" w:rsidRPr="00A6293E" w:rsidRDefault="00D85371" w:rsidP="00714025">
      <w:pPr>
        <w:pStyle w:val="Brdtextmedindrag"/>
        <w:ind w:firstLine="0"/>
      </w:pPr>
    </w:p>
    <w:p w14:paraId="1962E92D" w14:textId="77777777" w:rsidR="00D85371" w:rsidRPr="00A6293E" w:rsidRDefault="00D85371" w:rsidP="00714025">
      <w:pPr>
        <w:pStyle w:val="Brdtext"/>
      </w:pPr>
      <w:r w:rsidRPr="00A6293E">
        <w:rPr>
          <w:b/>
        </w:rPr>
        <w:t>5</w:t>
      </w:r>
      <w:r>
        <w:rPr>
          <w:b/>
        </w:rPr>
        <w:t> §</w:t>
      </w:r>
      <w:r w:rsidRPr="00A6293E">
        <w:t>    </w:t>
      </w:r>
      <w:r>
        <w:t>Ett b</w:t>
      </w:r>
      <w:r w:rsidRPr="00A6293E">
        <w:rPr>
          <w:spacing w:val="-2"/>
        </w:rPr>
        <w:t xml:space="preserve">eslut enligt denna lag eller enligt föreskrifter som har meddelats i anslutning till </w:t>
      </w:r>
      <w:r w:rsidRPr="00A6293E">
        <w:t xml:space="preserve">lagen </w:t>
      </w:r>
      <w:r>
        <w:t>gäller</w:t>
      </w:r>
      <w:r w:rsidRPr="00A6293E">
        <w:t xml:space="preserve"> omedelbart, om inte </w:t>
      </w:r>
      <w:r>
        <w:t xml:space="preserve">något </w:t>
      </w:r>
      <w:r w:rsidRPr="00A6293E">
        <w:t>annat har bestämts.</w:t>
      </w:r>
    </w:p>
    <w:p w14:paraId="02982345" w14:textId="77777777" w:rsidR="00D85371" w:rsidRPr="00A6293E" w:rsidRDefault="00D85371" w:rsidP="00714025">
      <w:pPr>
        <w:pStyle w:val="Rubrik4utannumrering"/>
      </w:pPr>
      <w:r w:rsidRPr="00A6293E">
        <w:t>Handläggning i domstol</w:t>
      </w:r>
    </w:p>
    <w:p w14:paraId="218DAFDC" w14:textId="77777777" w:rsidR="00D85371" w:rsidRPr="003F5F49" w:rsidRDefault="00D85371" w:rsidP="00714025">
      <w:pPr>
        <w:pStyle w:val="Rubrik5utannumrering"/>
        <w:spacing w:before="0"/>
      </w:pPr>
      <w:r>
        <w:t>Skyndsam handläggning</w:t>
      </w:r>
    </w:p>
    <w:p w14:paraId="53A061B1" w14:textId="77777777" w:rsidR="00D85371" w:rsidRPr="00A6293E" w:rsidRDefault="00D85371" w:rsidP="00714025">
      <w:pPr>
        <w:pStyle w:val="Brdtext"/>
      </w:pPr>
      <w:r w:rsidRPr="00A6293E">
        <w:rPr>
          <w:b/>
        </w:rPr>
        <w:t>6</w:t>
      </w:r>
      <w:r>
        <w:rPr>
          <w:b/>
        </w:rPr>
        <w:t> §</w:t>
      </w:r>
      <w:r w:rsidRPr="00A6293E">
        <w:t>    </w:t>
      </w:r>
      <w:r>
        <w:t>Ett m</w:t>
      </w:r>
      <w:r w:rsidRPr="00A6293E">
        <w:t xml:space="preserve">ål i förvaltningsrätt och kammarrätt </w:t>
      </w:r>
      <w:r>
        <w:t xml:space="preserve">ska handläggas skyndsamt, om det </w:t>
      </w:r>
      <w:r w:rsidRPr="00A6293E">
        <w:t>avser överprövning av</w:t>
      </w:r>
    </w:p>
    <w:p w14:paraId="4AD09AD1" w14:textId="77777777" w:rsidR="00D85371" w:rsidRDefault="00D85371" w:rsidP="00714025">
      <w:pPr>
        <w:pStyle w:val="Brdtextmedindrag"/>
      </w:pPr>
      <w:r>
        <w:t>1</w:t>
      </w:r>
      <w:r w:rsidRPr="00A6293E">
        <w:t>. </w:t>
      </w:r>
      <w:r>
        <w:t xml:space="preserve">ett </w:t>
      </w:r>
      <w:r w:rsidRPr="00A6293E">
        <w:t xml:space="preserve">beslut enligt </w:t>
      </w:r>
      <w:r w:rsidRPr="004466DA">
        <w:t>5 kap. 5 § andra stycket</w:t>
      </w:r>
      <w:r w:rsidRPr="00A6293E">
        <w:t xml:space="preserve"> om identifiering av företag med betydande inflytande på en marknad</w:t>
      </w:r>
      <w:r>
        <w:t>,</w:t>
      </w:r>
    </w:p>
    <w:p w14:paraId="3FD023C2" w14:textId="77777777" w:rsidR="00D85371" w:rsidRPr="00A6293E" w:rsidRDefault="00D85371" w:rsidP="00714025">
      <w:pPr>
        <w:pStyle w:val="Brdtextmedindrag"/>
      </w:pPr>
      <w:r>
        <w:t>2</w:t>
      </w:r>
      <w:r w:rsidRPr="00A6293E">
        <w:t>. </w:t>
      </w:r>
      <w:r w:rsidRPr="001A1E39">
        <w:rPr>
          <w:spacing w:val="-2"/>
        </w:rPr>
        <w:t>ett beslut med stöd av 5 kap. 8 eller</w:t>
      </w:r>
      <w:r w:rsidRPr="004466DA">
        <w:t> 24 §</w:t>
      </w:r>
      <w:r>
        <w:t xml:space="preserve"> </w:t>
      </w:r>
      <w:r w:rsidRPr="001A1E39">
        <w:rPr>
          <w:spacing w:val="-2"/>
        </w:rPr>
        <w:t>om åläggande av skyldigheter</w:t>
      </w:r>
      <w:r w:rsidRPr="004466DA">
        <w:t>,</w:t>
      </w:r>
    </w:p>
    <w:p w14:paraId="2EF8AF88" w14:textId="77777777" w:rsidR="00D85371" w:rsidRPr="00A6293E" w:rsidRDefault="00D85371" w:rsidP="00714025">
      <w:pPr>
        <w:pStyle w:val="Brdtextmedindrag"/>
      </w:pPr>
      <w:r>
        <w:t>3</w:t>
      </w:r>
      <w:r w:rsidRPr="00A6293E">
        <w:t>. </w:t>
      </w:r>
      <w:r>
        <w:t xml:space="preserve">ett </w:t>
      </w:r>
      <w:r w:rsidRPr="00A6293E">
        <w:t xml:space="preserve">beslut i ett tillsynsärende enligt </w:t>
      </w:r>
      <w:r w:rsidRPr="004466DA">
        <w:t>11 kap. 6 §</w:t>
      </w:r>
      <w:r w:rsidRPr="00A6293E">
        <w:t>, om tillsynen avsett kon</w:t>
      </w:r>
      <w:r w:rsidRPr="00A6293E">
        <w:softHyphen/>
        <w:t xml:space="preserve">troll av att ett beslut som anges i </w:t>
      </w:r>
      <w:r>
        <w:t xml:space="preserve">2 </w:t>
      </w:r>
      <w:r w:rsidRPr="00A6293E">
        <w:t>följs,</w:t>
      </w:r>
      <w:r>
        <w:t xml:space="preserve"> eller</w:t>
      </w:r>
    </w:p>
    <w:p w14:paraId="1572B705" w14:textId="77777777" w:rsidR="00D85371" w:rsidRPr="00A6293E" w:rsidRDefault="00D85371" w:rsidP="00714025">
      <w:pPr>
        <w:pStyle w:val="Brdtextmedindrag"/>
      </w:pPr>
      <w:r>
        <w:t>4</w:t>
      </w:r>
      <w:r w:rsidRPr="00A6293E">
        <w:t>. </w:t>
      </w:r>
      <w:r>
        <w:t xml:space="preserve">ett </w:t>
      </w:r>
      <w:r w:rsidRPr="00A6293E">
        <w:t xml:space="preserve">beslut vid prövning av en tvist enligt </w:t>
      </w:r>
      <w:r w:rsidRPr="004466DA">
        <w:t>11 kap. 14 §</w:t>
      </w:r>
      <w:r w:rsidRPr="00A6293E">
        <w:t xml:space="preserve">, om tvisten grundar sig på ett beslut som </w:t>
      </w:r>
      <w:r>
        <w:t>anges</w:t>
      </w:r>
      <w:r w:rsidRPr="00A6293E">
        <w:t xml:space="preserve"> i </w:t>
      </w:r>
      <w:r>
        <w:t>2.</w:t>
      </w:r>
    </w:p>
    <w:p w14:paraId="6CE400A6" w14:textId="77777777" w:rsidR="00D85371" w:rsidRPr="00A6293E" w:rsidRDefault="00D85371" w:rsidP="00714025">
      <w:pPr>
        <w:pStyle w:val="Brdtextmedindrag"/>
        <w:ind w:firstLine="0"/>
      </w:pPr>
    </w:p>
    <w:p w14:paraId="01F9C53D" w14:textId="77777777" w:rsidR="00D85371" w:rsidRPr="00A6293E" w:rsidRDefault="00D85371" w:rsidP="00714025">
      <w:pPr>
        <w:pStyle w:val="Brdtext"/>
      </w:pPr>
      <w:r w:rsidRPr="00A6293E">
        <w:rPr>
          <w:b/>
        </w:rPr>
        <w:t>7</w:t>
      </w:r>
      <w:r>
        <w:rPr>
          <w:b/>
        </w:rPr>
        <w:t> §</w:t>
      </w:r>
      <w:r w:rsidRPr="00A6293E">
        <w:t xml:space="preserve">    I </w:t>
      </w:r>
      <w:r>
        <w:t xml:space="preserve">ett </w:t>
      </w:r>
      <w:r w:rsidRPr="00A6293E">
        <w:t>mål som avses i 6</w:t>
      </w:r>
      <w:r>
        <w:t> §</w:t>
      </w:r>
      <w:r w:rsidRPr="00A6293E">
        <w:t xml:space="preserve"> får en part i förvaltningsrätten åberopa en ny omständighet eller ett nytt bevis efter det att fyra månader </w:t>
      </w:r>
      <w:r w:rsidRPr="000643AD">
        <w:t>har</w:t>
      </w:r>
      <w:r>
        <w:t xml:space="preserve"> </w:t>
      </w:r>
      <w:r w:rsidRPr="00A6293E">
        <w:t xml:space="preserve">gått från det att tiden för överklagande </w:t>
      </w:r>
      <w:r>
        <w:t xml:space="preserve">till förvaltningsrätten </w:t>
      </w:r>
      <w:r w:rsidRPr="000643AD">
        <w:t>har</w:t>
      </w:r>
      <w:r>
        <w:t xml:space="preserve"> </w:t>
      </w:r>
      <w:r w:rsidRPr="00A6293E">
        <w:t xml:space="preserve">gått ut, endast om parten gör sannolikt att parten inte </w:t>
      </w:r>
      <w:r w:rsidRPr="000643AD">
        <w:t>hade</w:t>
      </w:r>
      <w:r>
        <w:t xml:space="preserve"> </w:t>
      </w:r>
      <w:r w:rsidRPr="00A6293E">
        <w:t xml:space="preserve">kunnat åberopa omständigheten eller beviset tidigare eller </w:t>
      </w:r>
      <w:r>
        <w:t xml:space="preserve">annars </w:t>
      </w:r>
      <w:r w:rsidRPr="00A6293E">
        <w:t>haft giltig ursäkt att inte göra det.</w:t>
      </w:r>
    </w:p>
    <w:p w14:paraId="66105C0C" w14:textId="77777777" w:rsidR="00D85371" w:rsidRPr="00A6293E" w:rsidRDefault="00D85371" w:rsidP="00714025">
      <w:pPr>
        <w:pStyle w:val="Brdtextmedindrag"/>
      </w:pPr>
      <w:r w:rsidRPr="00A6293E">
        <w:t xml:space="preserve">I </w:t>
      </w:r>
      <w:r>
        <w:t xml:space="preserve">ett </w:t>
      </w:r>
      <w:r w:rsidRPr="00A6293E">
        <w:t>mål som avses i 6</w:t>
      </w:r>
      <w:r>
        <w:t> §</w:t>
      </w:r>
      <w:r w:rsidRPr="00A6293E">
        <w:t xml:space="preserve"> får en ny omständighet eller ett nytt bevis åberopas först i kammarrätten endast om det finns synnerliga skäl.</w:t>
      </w:r>
    </w:p>
    <w:p w14:paraId="1CA81C9E" w14:textId="77777777" w:rsidR="00D85371" w:rsidRPr="00A6293E" w:rsidRDefault="00D85371" w:rsidP="00714025">
      <w:pPr>
        <w:pStyle w:val="Rubrik5utannumrering"/>
      </w:pPr>
      <w:r w:rsidRPr="00A6293E">
        <w:t>Domstolarnas sammansättning</w:t>
      </w:r>
    </w:p>
    <w:p w14:paraId="785EA539" w14:textId="77777777" w:rsidR="00D85371" w:rsidRPr="00A6293E" w:rsidRDefault="00D85371" w:rsidP="00714025">
      <w:pPr>
        <w:pStyle w:val="Brdtextmedindrag"/>
        <w:ind w:firstLine="0"/>
      </w:pPr>
      <w:r w:rsidRPr="00A6293E">
        <w:rPr>
          <w:b/>
        </w:rPr>
        <w:t>8</w:t>
      </w:r>
      <w:r>
        <w:rPr>
          <w:b/>
        </w:rPr>
        <w:t> §</w:t>
      </w:r>
      <w:r w:rsidRPr="00A6293E">
        <w:t>    Vid prövningen av mål som avses i 6</w:t>
      </w:r>
      <w:r>
        <w:t> §</w:t>
      </w:r>
      <w:r w:rsidRPr="00A6293E">
        <w:t xml:space="preserve"> ska förvaltningsrätten bestå av två lagfarna ledamöter och två ekonomiska experter. </w:t>
      </w:r>
      <w:r>
        <w:t xml:space="preserve">Detta </w:t>
      </w:r>
      <w:r w:rsidRPr="00A6293E">
        <w:t>gäller</w:t>
      </w:r>
      <w:r>
        <w:t xml:space="preserve"> dock</w:t>
      </w:r>
      <w:r w:rsidRPr="00A6293E">
        <w:t xml:space="preserve"> </w:t>
      </w:r>
      <w:r w:rsidRPr="00A6293E">
        <w:lastRenderedPageBreak/>
        <w:t>inte om något annat följer av 18</w:t>
      </w:r>
      <w:r>
        <w:t> §</w:t>
      </w:r>
      <w:r w:rsidRPr="00A6293E">
        <w:t xml:space="preserve"> lagen (1971:289) om allmänna förvalt</w:t>
      </w:r>
      <w:r>
        <w:softHyphen/>
      </w:r>
      <w:r w:rsidRPr="00A6293E">
        <w:t>ningsdomstolar.</w:t>
      </w:r>
    </w:p>
    <w:p w14:paraId="61F57504" w14:textId="77777777" w:rsidR="00D85371" w:rsidRPr="00A6293E" w:rsidRDefault="00D85371" w:rsidP="00714025">
      <w:pPr>
        <w:pStyle w:val="Brdtextmedindrag"/>
      </w:pPr>
      <w:r w:rsidRPr="00A6293E">
        <w:t>Om en av de eko</w:t>
      </w:r>
      <w:r w:rsidRPr="00A6293E">
        <w:softHyphen/>
        <w:t>nomiska experterna får förhinder sedan handläggningen har påbörjats, är rätten ändå domför.</w:t>
      </w:r>
    </w:p>
    <w:p w14:paraId="2096F74B" w14:textId="77777777" w:rsidR="00D85371" w:rsidRPr="00A6293E" w:rsidRDefault="00D85371" w:rsidP="00714025">
      <w:pPr>
        <w:pStyle w:val="Brdtextmedindrag"/>
        <w:ind w:firstLine="0"/>
      </w:pPr>
    </w:p>
    <w:p w14:paraId="5A99ADBE" w14:textId="77777777" w:rsidR="00D85371" w:rsidRPr="00A6293E" w:rsidRDefault="00D85371" w:rsidP="00714025">
      <w:pPr>
        <w:pStyle w:val="Brdtext"/>
      </w:pPr>
      <w:r w:rsidRPr="00A6293E">
        <w:rPr>
          <w:b/>
        </w:rPr>
        <w:t>9</w:t>
      </w:r>
      <w:r>
        <w:rPr>
          <w:b/>
        </w:rPr>
        <w:t> §</w:t>
      </w:r>
      <w:r w:rsidRPr="00A6293E">
        <w:t>    Vid prövning</w:t>
      </w:r>
      <w:r>
        <w:t>en</w:t>
      </w:r>
      <w:r w:rsidRPr="00A6293E">
        <w:t xml:space="preserve"> av mål som avses i 6</w:t>
      </w:r>
      <w:r>
        <w:t> §</w:t>
      </w:r>
      <w:r w:rsidRPr="00A6293E">
        <w:t xml:space="preserve"> ska kammarrätten bestå av tre lagfarna ledamöter och två ekonomiska experter. Om en av de lagfarna ledamöterna eller en av de ekonomiska experterna får förhinder sedan handläggningen har påbörjats, är rätten ändå domför.</w:t>
      </w:r>
    </w:p>
    <w:p w14:paraId="54AB4663" w14:textId="77777777" w:rsidR="00D85371" w:rsidRPr="00A6293E" w:rsidRDefault="00D85371" w:rsidP="00714025">
      <w:pPr>
        <w:pStyle w:val="Brdtextmedindrag"/>
      </w:pPr>
      <w:r w:rsidRPr="00A6293E">
        <w:t>Kammarrätten är domför utan ekonomiska experter i fall som anges i 12</w:t>
      </w:r>
      <w:r>
        <w:t> §</w:t>
      </w:r>
      <w:r w:rsidRPr="00A6293E">
        <w:t xml:space="preserve"> fjärde stycket lagen (1971:289) om allmänna förvaltningsdomstolar och vid prövning av mål som är av enkel beskaffenhet.</w:t>
      </w:r>
    </w:p>
    <w:p w14:paraId="49B8212D" w14:textId="77777777" w:rsidR="00D85371" w:rsidRPr="00A6293E" w:rsidRDefault="00D85371" w:rsidP="00714025">
      <w:pPr>
        <w:pStyle w:val="Brdtextmedindrag"/>
      </w:pPr>
      <w:r w:rsidRPr="00A6293E">
        <w:t>I övrigt gäller, även i mål som avses i första stycket, 12</w:t>
      </w:r>
      <w:r>
        <w:t> §</w:t>
      </w:r>
      <w:r w:rsidRPr="00A6293E">
        <w:t xml:space="preserve"> sjunde–tionde styckena lagen om allmänna förvaltningsdomstolar i fråga om kammar-rättens sammansättning. Vid behandlingen av frågor om prövningstill</w:t>
      </w:r>
      <w:r w:rsidRPr="00A6293E">
        <w:softHyphen/>
        <w:t>stånd och frågor som behandlas samtidigt med dessa ska dock även en ekonomisk expert ingå i rätten, om inte målet är av enkel beskaffenhet.</w:t>
      </w:r>
    </w:p>
    <w:p w14:paraId="37DD93B0" w14:textId="77777777" w:rsidR="00D85371" w:rsidRPr="00A6293E" w:rsidRDefault="00D85371" w:rsidP="00714025">
      <w:pPr>
        <w:pStyle w:val="Brdtextmedindrag"/>
        <w:ind w:firstLine="0"/>
      </w:pPr>
    </w:p>
    <w:p w14:paraId="4A77A6B2" w14:textId="77777777" w:rsidR="00D85371" w:rsidRPr="00A6293E" w:rsidRDefault="00D85371" w:rsidP="00714025">
      <w:pPr>
        <w:pStyle w:val="Brdtext"/>
      </w:pPr>
      <w:r w:rsidRPr="00A6293E">
        <w:rPr>
          <w:b/>
        </w:rPr>
        <w:t>10</w:t>
      </w:r>
      <w:r>
        <w:rPr>
          <w:b/>
        </w:rPr>
        <w:t> §</w:t>
      </w:r>
      <w:r w:rsidRPr="00A6293E">
        <w:t>    Regeringen eller den myndighet som regeringen bestämmer för</w:t>
      </w:r>
      <w:r w:rsidRPr="00A6293E">
        <w:softHyphen/>
        <w:t>ordnar för viss tid dem som ska tjänstgöra som ekonomiska experter enligt 8</w:t>
      </w:r>
      <w:r>
        <w:t> </w:t>
      </w:r>
      <w:r w:rsidRPr="00A6293E">
        <w:t>och 9</w:t>
      </w:r>
      <w:r>
        <w:t> §</w:t>
      </w:r>
      <w:r w:rsidRPr="00A6293E">
        <w:t xml:space="preserve">§. </w:t>
      </w:r>
      <w:r>
        <w:t>Om det,</w:t>
      </w:r>
      <w:r w:rsidRPr="00A6293E">
        <w:t xml:space="preserve"> medan en ekonomisk expert deltar i behandlingen av ett mål</w:t>
      </w:r>
      <w:r>
        <w:t>, inträffar</w:t>
      </w:r>
      <w:r w:rsidRPr="00A6293E">
        <w:t xml:space="preserve"> en omständighet som medför att förordnandet ska upp</w:t>
      </w:r>
      <w:r>
        <w:softHyphen/>
      </w:r>
      <w:r w:rsidRPr="00A6293E">
        <w:t>höra att gälla, ska förordnandet ändå anses fortsätta att gälla i det pågående målet.</w:t>
      </w:r>
    </w:p>
    <w:p w14:paraId="6B42D9BF" w14:textId="77777777" w:rsidR="00D85371" w:rsidRPr="00A6293E" w:rsidRDefault="00D85371" w:rsidP="00714025">
      <w:pPr>
        <w:pStyle w:val="Brdtextmedindrag"/>
      </w:pPr>
      <w:r w:rsidRPr="00A6293E">
        <w:t>Den som ska tjänstgöra som ekonomisk expert ska vara svensk med</w:t>
      </w:r>
      <w:r w:rsidRPr="00A6293E">
        <w:softHyphen/>
        <w:t>borgare och får inte vara underårig eller i konkurstillstånd eller ha förval</w:t>
      </w:r>
      <w:r w:rsidRPr="00A6293E">
        <w:softHyphen/>
        <w:t>tare enligt 11</w:t>
      </w:r>
      <w:r>
        <w:t> kap. </w:t>
      </w:r>
      <w:r w:rsidRPr="00A6293E">
        <w:t>7</w:t>
      </w:r>
      <w:r>
        <w:t> §</w:t>
      </w:r>
      <w:r w:rsidRPr="00A6293E">
        <w:t xml:space="preserve"> föräldrabalken.</w:t>
      </w:r>
    </w:p>
    <w:p w14:paraId="7EA8617B" w14:textId="77777777" w:rsidR="00D85371" w:rsidRPr="00A6293E" w:rsidRDefault="00D85371" w:rsidP="00714025">
      <w:pPr>
        <w:pStyle w:val="Rubrik5utannumrering"/>
      </w:pPr>
      <w:r w:rsidRPr="00A6293E">
        <w:t>Inhibition</w:t>
      </w:r>
    </w:p>
    <w:p w14:paraId="1CB09782" w14:textId="77777777" w:rsidR="00D85371" w:rsidRPr="00A6293E" w:rsidRDefault="00D85371" w:rsidP="00714025">
      <w:pPr>
        <w:pStyle w:val="Brdtext"/>
      </w:pPr>
      <w:r w:rsidRPr="00A6293E">
        <w:rPr>
          <w:b/>
        </w:rPr>
        <w:t>11</w:t>
      </w:r>
      <w:r>
        <w:rPr>
          <w:b/>
        </w:rPr>
        <w:t> §</w:t>
      </w:r>
      <w:r w:rsidRPr="00A6293E">
        <w:t>    När en domstol enligt 28</w:t>
      </w:r>
      <w:r>
        <w:t> §</w:t>
      </w:r>
      <w:r w:rsidRPr="00A6293E">
        <w:t xml:space="preserve"> förvaltningsprocesslagen (1971:291) tar ställning till om ett beslut som </w:t>
      </w:r>
      <w:r>
        <w:t xml:space="preserve">har </w:t>
      </w:r>
      <w:r w:rsidRPr="00A6293E">
        <w:t>fattats med stöd av denna lag tills vidare inte ska gälla</w:t>
      </w:r>
      <w:r>
        <w:t>,</w:t>
      </w:r>
      <w:r w:rsidRPr="00A6293E">
        <w:t xml:space="preserve"> ska domstolen särskilt beakta det som</w:t>
      </w:r>
      <w:r>
        <w:t xml:space="preserve"> </w:t>
      </w:r>
      <w:r w:rsidRPr="00A6293E">
        <w:t>i 1</w:t>
      </w:r>
      <w:r>
        <w:t> kap. </w:t>
      </w:r>
      <w:r w:rsidRPr="00A6293E">
        <w:t>1</w:t>
      </w:r>
      <w:r>
        <w:t> §</w:t>
      </w:r>
      <w:r w:rsidRPr="00A6293E">
        <w:t xml:space="preserve"> </w:t>
      </w:r>
      <w:r>
        <w:t>anges om lagens syfte</w:t>
      </w:r>
      <w:r w:rsidRPr="00A6293E">
        <w:t>.</w:t>
      </w:r>
    </w:p>
    <w:p w14:paraId="3DB11864" w14:textId="77777777" w:rsidR="00D85371" w:rsidRPr="00A6293E" w:rsidRDefault="00D85371" w:rsidP="00714025">
      <w:pPr>
        <w:pStyle w:val="Slutstreck"/>
      </w:pPr>
      <w:r w:rsidRPr="00A6293E">
        <w:t>                      </w:t>
      </w:r>
    </w:p>
    <w:p w14:paraId="4E0176B7" w14:textId="77777777" w:rsidR="00D85371" w:rsidRPr="00A6293E" w:rsidRDefault="00D85371" w:rsidP="00714025">
      <w:pPr>
        <w:pStyle w:val="Brdtextmedindrag"/>
      </w:pPr>
      <w:r w:rsidRPr="00A6293E">
        <w:t>Föreskrifter om ikraftträdande av denna lag meddelas i lagen (202</w:t>
      </w:r>
      <w:r>
        <w:t>2</w:t>
      </w:r>
      <w:r w:rsidRPr="00A6293E">
        <w:t>:000) om införande av lagen (202</w:t>
      </w:r>
      <w:r>
        <w:t>2</w:t>
      </w:r>
      <w:r w:rsidRPr="00A6293E">
        <w:t>:000) om elektronisk kommunikation.</w:t>
      </w:r>
    </w:p>
    <w:p w14:paraId="293421C6" w14:textId="77777777" w:rsidR="00D85371" w:rsidRPr="00A6293E" w:rsidRDefault="00D85371" w:rsidP="00714025">
      <w:pPr>
        <w:spacing w:line="2" w:lineRule="auto"/>
        <w:rPr>
          <w:rFonts w:ascii="Times New Roman" w:hAnsi="Times New Roman"/>
          <w:sz w:val="20"/>
        </w:rPr>
      </w:pPr>
      <w:r w:rsidRPr="00A6293E">
        <w:br w:type="page"/>
      </w:r>
    </w:p>
    <w:p w14:paraId="500073DB" w14:textId="77777777" w:rsidR="00D85371" w:rsidRPr="00A6293E" w:rsidRDefault="00D85371" w:rsidP="00714025">
      <w:pPr>
        <w:pStyle w:val="Rubrik2"/>
        <w:spacing w:before="0"/>
      </w:pPr>
      <w:bookmarkStart w:id="26" w:name="_Toc94597417"/>
      <w:bookmarkStart w:id="27" w:name="_Toc96533260"/>
      <w:r w:rsidRPr="00A6293E">
        <w:lastRenderedPageBreak/>
        <w:t>Förslag till lag om införande av lagen (202</w:t>
      </w:r>
      <w:r>
        <w:t>2</w:t>
      </w:r>
      <w:r w:rsidRPr="00A6293E">
        <w:t>:000) om elektronisk kommunikation</w:t>
      </w:r>
      <w:bookmarkEnd w:id="26"/>
      <w:bookmarkEnd w:id="27"/>
    </w:p>
    <w:p w14:paraId="3C698AFA" w14:textId="77777777" w:rsidR="00D85371" w:rsidRPr="00A6293E" w:rsidRDefault="00D85371" w:rsidP="00714025">
      <w:pPr>
        <w:pStyle w:val="Brdtext"/>
      </w:pPr>
      <w:r w:rsidRPr="00A6293E">
        <w:t>Härigenom föreskrivs följande.</w:t>
      </w:r>
    </w:p>
    <w:p w14:paraId="38055A4F" w14:textId="77777777" w:rsidR="00D85371" w:rsidRPr="00A6293E" w:rsidRDefault="00D85371" w:rsidP="00714025">
      <w:pPr>
        <w:pStyle w:val="Rubrik4utannumrering"/>
      </w:pPr>
      <w:r>
        <w:t>Tidpunkt för ikraftträdande</w:t>
      </w:r>
    </w:p>
    <w:p w14:paraId="40665919" w14:textId="77777777" w:rsidR="00D85371" w:rsidRPr="00A6293E" w:rsidRDefault="00D85371" w:rsidP="00714025">
      <w:pPr>
        <w:pStyle w:val="Brdtext"/>
      </w:pPr>
      <w:r w:rsidRPr="00A6293E">
        <w:rPr>
          <w:b/>
        </w:rPr>
        <w:t>1</w:t>
      </w:r>
      <w:r>
        <w:rPr>
          <w:b/>
        </w:rPr>
        <w:t> §</w:t>
      </w:r>
      <w:r w:rsidRPr="00A6293E">
        <w:t>    Lagen (202</w:t>
      </w:r>
      <w:r>
        <w:t>2</w:t>
      </w:r>
      <w:r w:rsidRPr="00A6293E">
        <w:t>:000) om elektronisk kommunikation och denna lag träd</w:t>
      </w:r>
      <w:r>
        <w:t>er</w:t>
      </w:r>
      <w:r w:rsidRPr="00A6293E">
        <w:t xml:space="preserve"> i kraft den 1</w:t>
      </w:r>
      <w:r>
        <w:t> augusti </w:t>
      </w:r>
      <w:r w:rsidRPr="00A6293E">
        <w:t>202</w:t>
      </w:r>
      <w:r>
        <w:t>2</w:t>
      </w:r>
      <w:r w:rsidRPr="00A6293E">
        <w:t>.</w:t>
      </w:r>
    </w:p>
    <w:p w14:paraId="3174EA1A" w14:textId="77777777" w:rsidR="00D85371" w:rsidRPr="00A6293E" w:rsidRDefault="00D85371" w:rsidP="00714025">
      <w:pPr>
        <w:pStyle w:val="Rubrik4utannumrering"/>
      </w:pPr>
      <w:r>
        <w:t>Lagar som upphävs</w:t>
      </w:r>
    </w:p>
    <w:p w14:paraId="6D45AF00" w14:textId="77777777" w:rsidR="00D85371" w:rsidRPr="00A6293E" w:rsidRDefault="00D85371" w:rsidP="00714025">
      <w:pPr>
        <w:pStyle w:val="Brdtext"/>
      </w:pPr>
      <w:r w:rsidRPr="00A6293E">
        <w:rPr>
          <w:b/>
        </w:rPr>
        <w:t>2</w:t>
      </w:r>
      <w:r>
        <w:rPr>
          <w:b/>
        </w:rPr>
        <w:t> §</w:t>
      </w:r>
      <w:r w:rsidRPr="00A6293E">
        <w:t xml:space="preserve">    Genom </w:t>
      </w:r>
      <w:r>
        <w:t xml:space="preserve">denna lag </w:t>
      </w:r>
      <w:r w:rsidRPr="00A6293E">
        <w:t>upphävs</w:t>
      </w:r>
    </w:p>
    <w:p w14:paraId="25577EC0" w14:textId="77777777" w:rsidR="00D85371" w:rsidRPr="00A6293E" w:rsidRDefault="00D85371" w:rsidP="00714025">
      <w:pPr>
        <w:pStyle w:val="Brdtextmedindrag"/>
      </w:pPr>
      <w:r w:rsidRPr="00A6293E">
        <w:t>1. lagen (2003:389) om elektronisk kommunikation, och</w:t>
      </w:r>
    </w:p>
    <w:p w14:paraId="28A64705" w14:textId="77777777" w:rsidR="00D85371" w:rsidRPr="00A6293E" w:rsidRDefault="00D85371" w:rsidP="00714025">
      <w:pPr>
        <w:pStyle w:val="Brdtextmedindrag"/>
      </w:pPr>
      <w:r w:rsidRPr="00A6293E">
        <w:t>2. lagen (2003:390) om införande av lagen (2003:389) om elektronisk kommunikation.</w:t>
      </w:r>
    </w:p>
    <w:p w14:paraId="0DFF584C" w14:textId="77777777" w:rsidR="00D85371" w:rsidRPr="00076D4E" w:rsidRDefault="00D85371" w:rsidP="00714025">
      <w:pPr>
        <w:pStyle w:val="Rubrik4utannumrering"/>
      </w:pPr>
      <w:r w:rsidRPr="00076D4E">
        <w:t>Fortsatt giltighet av äldre beslut</w:t>
      </w:r>
    </w:p>
    <w:p w14:paraId="17EB080B" w14:textId="77777777" w:rsidR="00D85371" w:rsidRDefault="00D85371" w:rsidP="00714025">
      <w:pPr>
        <w:pStyle w:val="Brdtext"/>
      </w:pPr>
      <w:r w:rsidRPr="000C7A6B">
        <w:rPr>
          <w:b/>
        </w:rPr>
        <w:t>3 §</w:t>
      </w:r>
      <w:r w:rsidRPr="000C7A6B">
        <w:t xml:space="preserve">    Tillstånd, medgivanden, förelägganden, förbud, villkor, undantag, ålägganden och andra beslut </w:t>
      </w:r>
      <w:bookmarkStart w:id="28" w:name="_Hlk90627435"/>
      <w:r w:rsidRPr="000C7A6B">
        <w:t xml:space="preserve">gäller fortfarande </w:t>
      </w:r>
      <w:r>
        <w:t>om de</w:t>
      </w:r>
      <w:bookmarkEnd w:id="28"/>
      <w:r w:rsidRPr="000C7A6B">
        <w:t xml:space="preserve"> har meddelats med stöd av</w:t>
      </w:r>
    </w:p>
    <w:p w14:paraId="2EA05CD2" w14:textId="77777777" w:rsidR="00D85371" w:rsidRDefault="00D85371" w:rsidP="00714025">
      <w:pPr>
        <w:pStyle w:val="Brdtextmedindrag"/>
      </w:pPr>
      <w:bookmarkStart w:id="29" w:name="_Hlk90627471"/>
      <w:r w:rsidRPr="00A6293E">
        <w:t>1.</w:t>
      </w:r>
      <w:r>
        <w:t> </w:t>
      </w:r>
      <w:bookmarkEnd w:id="29"/>
      <w:r w:rsidRPr="000C7A6B">
        <w:t>den upphävda lagen (2003:389) om elektro</w:t>
      </w:r>
      <w:r w:rsidRPr="000C7A6B">
        <w:softHyphen/>
        <w:t>nisk kommunikation</w:t>
      </w:r>
      <w:r>
        <w:t>,</w:t>
      </w:r>
    </w:p>
    <w:p w14:paraId="5915C16C" w14:textId="77777777" w:rsidR="00D85371" w:rsidRDefault="00D85371" w:rsidP="00714025">
      <w:pPr>
        <w:pStyle w:val="Brdtextmedindrag"/>
      </w:pPr>
      <w:r>
        <w:t>2</w:t>
      </w:r>
      <w:r w:rsidRPr="00A6293E">
        <w:t>.</w:t>
      </w:r>
      <w:r>
        <w:t> </w:t>
      </w:r>
      <w:r w:rsidRPr="000C7A6B">
        <w:t>motsvarande äldre bestämmelser, eller</w:t>
      </w:r>
    </w:p>
    <w:p w14:paraId="32AA43F9" w14:textId="77777777" w:rsidR="00D85371" w:rsidRDefault="00D85371" w:rsidP="00714025">
      <w:pPr>
        <w:pStyle w:val="Brdtextmedindrag"/>
      </w:pPr>
      <w:r>
        <w:t>3</w:t>
      </w:r>
      <w:r w:rsidRPr="00A6293E">
        <w:t>.</w:t>
      </w:r>
      <w:r>
        <w:t> </w:t>
      </w:r>
      <w:r w:rsidRPr="000C7A6B">
        <w:t>föreskrifter som har meddelats med stöd av sådana bestämmelser.</w:t>
      </w:r>
    </w:p>
    <w:p w14:paraId="48FE64F9" w14:textId="77777777" w:rsidR="00D85371" w:rsidRDefault="00D85371" w:rsidP="00714025">
      <w:pPr>
        <w:pStyle w:val="Brdtextmedindrag"/>
      </w:pPr>
      <w:r w:rsidRPr="000C7A6B">
        <w:t>Första stycket gäller dock endast beslut som kan fattas med stöd av någon motsvarande bestämmelse i lagen (2022:000) om elektronisk kom</w:t>
      </w:r>
      <w:r>
        <w:softHyphen/>
      </w:r>
      <w:r w:rsidRPr="000C7A6B">
        <w:t>mu</w:t>
      </w:r>
      <w:r>
        <w:softHyphen/>
      </w:r>
      <w:r w:rsidRPr="000C7A6B">
        <w:t>nikation. Beslut som inte kan fattas med stöd av den lagen gäller inte längre.</w:t>
      </w:r>
    </w:p>
    <w:p w14:paraId="6274832A" w14:textId="24B509AE" w:rsidR="00D85371" w:rsidRPr="000C7A6B" w:rsidRDefault="00D85371" w:rsidP="00714025">
      <w:pPr>
        <w:pStyle w:val="Brdtextmedindrag"/>
      </w:pPr>
      <w:r w:rsidRPr="000C7A6B">
        <w:t xml:space="preserve">Besluten </w:t>
      </w:r>
      <w:r>
        <w:t xml:space="preserve">som fortfarande gäller </w:t>
      </w:r>
      <w:r w:rsidRPr="000C7A6B">
        <w:t>ska anses meddelade med stöd av mot</w:t>
      </w:r>
      <w:r w:rsidR="00F96F21">
        <w:softHyphen/>
      </w:r>
      <w:r w:rsidRPr="000C7A6B">
        <w:t>svarande bestämmelser i lagen (2022:000) om elektronisk kom</w:t>
      </w:r>
      <w:r w:rsidRPr="000C7A6B">
        <w:softHyphen/>
        <w:t>mun</w:t>
      </w:r>
      <w:r w:rsidRPr="000C7A6B">
        <w:softHyphen/>
        <w:t>ika</w:t>
      </w:r>
      <w:r w:rsidRPr="000C7A6B">
        <w:softHyphen/>
        <w:t>tion eller i föreskrifter som har meddelats med stöd av den lagen.</w:t>
      </w:r>
    </w:p>
    <w:p w14:paraId="2AD8D2E0" w14:textId="77777777" w:rsidR="00D85371" w:rsidRPr="000C7A6B" w:rsidRDefault="00D85371" w:rsidP="00714025">
      <w:pPr>
        <w:pStyle w:val="Brdtextmedindrag"/>
        <w:ind w:firstLine="0"/>
      </w:pPr>
    </w:p>
    <w:p w14:paraId="5B1EB570" w14:textId="77777777" w:rsidR="00D85371" w:rsidRDefault="00D85371" w:rsidP="00714025">
      <w:pPr>
        <w:pStyle w:val="Brdtextmedindrag"/>
        <w:ind w:firstLine="0"/>
      </w:pPr>
      <w:r>
        <w:rPr>
          <w:b/>
        </w:rPr>
        <w:t>4</w:t>
      </w:r>
      <w:r w:rsidRPr="000B0821">
        <w:rPr>
          <w:b/>
        </w:rPr>
        <w:t> §</w:t>
      </w:r>
      <w:r w:rsidRPr="000B0821">
        <w:t>    Tillstånd för tillhandahållande av mobila teletjänster eller nätkapaci</w:t>
      </w:r>
      <w:r w:rsidRPr="000B0821">
        <w:softHyphen/>
        <w:t>tet för sådana tjänster som har meddelats med stöd av 7 § i den upphävda telelagen (1993:597) eller motsvaran</w:t>
      </w:r>
      <w:r w:rsidRPr="000B0821">
        <w:softHyphen/>
        <w:t>de äldre bestämmelser</w:t>
      </w:r>
      <w:r>
        <w:t xml:space="preserve"> gäller fort</w:t>
      </w:r>
      <w:r>
        <w:softHyphen/>
        <w:t xml:space="preserve">farande. Ett sådant tillstånd </w:t>
      </w:r>
      <w:r w:rsidRPr="000B0821">
        <w:t>ska anses meddela</w:t>
      </w:r>
      <w:r>
        <w:t>t</w:t>
      </w:r>
      <w:r w:rsidRPr="000B0821">
        <w:t xml:space="preserve"> med stöd av 3 kap. 1 § lagen (202</w:t>
      </w:r>
      <w:r>
        <w:t>2</w:t>
      </w:r>
      <w:r w:rsidRPr="000B0821">
        <w:t>:000) om elektronisk kom</w:t>
      </w:r>
      <w:r w:rsidRPr="000B0821">
        <w:softHyphen/>
        <w:t>mun</w:t>
      </w:r>
      <w:r w:rsidRPr="000B0821">
        <w:softHyphen/>
        <w:t xml:space="preserve">ikation för </w:t>
      </w:r>
      <w:r>
        <w:t>den</w:t>
      </w:r>
      <w:r w:rsidRPr="000B0821">
        <w:t xml:space="preserve"> radio</w:t>
      </w:r>
      <w:r>
        <w:softHyphen/>
      </w:r>
      <w:r w:rsidRPr="000B0821">
        <w:t>användning som tillståndet avser.</w:t>
      </w:r>
    </w:p>
    <w:p w14:paraId="44237044" w14:textId="77777777" w:rsidR="00D85371" w:rsidRPr="005709F0" w:rsidRDefault="00D85371" w:rsidP="00714025">
      <w:pPr>
        <w:pStyle w:val="Brdtextmedindrag"/>
      </w:pPr>
      <w:r w:rsidRPr="000B0821">
        <w:t xml:space="preserve">Villkor för sådana tillstånd som har meddelats </w:t>
      </w:r>
      <w:r>
        <w:t>med stöd av</w:t>
      </w:r>
      <w:r w:rsidRPr="000B0821">
        <w:t xml:space="preserve"> 15 § första stycket 3 och 4 </w:t>
      </w:r>
      <w:r w:rsidRPr="00962724">
        <w:t>i den upphävda telelagen ska anses meddelade med stöd av 3 kap. 12–14 §§ lagen</w:t>
      </w:r>
      <w:r w:rsidRPr="000B0821">
        <w:t xml:space="preserve"> (202</w:t>
      </w:r>
      <w:r>
        <w:t>2</w:t>
      </w:r>
      <w:r w:rsidRPr="000B0821">
        <w:t>:000) om elektronisk kom</w:t>
      </w:r>
      <w:r>
        <w:softHyphen/>
      </w:r>
      <w:r w:rsidRPr="000B0821">
        <w:t>mun</w:t>
      </w:r>
      <w:r>
        <w:softHyphen/>
      </w:r>
      <w:r w:rsidRPr="000B0821">
        <w:t>i</w:t>
      </w:r>
      <w:r>
        <w:softHyphen/>
      </w:r>
      <w:r w:rsidRPr="000B0821">
        <w:t>ka</w:t>
      </w:r>
      <w:r>
        <w:softHyphen/>
      </w:r>
      <w:r w:rsidRPr="000B0821">
        <w:t>tion.</w:t>
      </w:r>
    </w:p>
    <w:p w14:paraId="1E96ADBB" w14:textId="77777777" w:rsidR="00D85371" w:rsidRPr="00A6293E" w:rsidRDefault="00D85371" w:rsidP="00714025">
      <w:pPr>
        <w:pStyle w:val="Rubrik4utannumrering"/>
      </w:pPr>
      <w:r w:rsidRPr="00A6293E">
        <w:t>Anmälan</w:t>
      </w:r>
      <w:r>
        <w:t xml:space="preserve"> av verksamhet</w:t>
      </w:r>
    </w:p>
    <w:p w14:paraId="1593AE49" w14:textId="77777777" w:rsidR="00D85371" w:rsidRDefault="00D85371" w:rsidP="00714025">
      <w:pPr>
        <w:pStyle w:val="Brdtext"/>
      </w:pPr>
      <w:r>
        <w:rPr>
          <w:b/>
        </w:rPr>
        <w:t>5 §</w:t>
      </w:r>
      <w:r w:rsidRPr="00A6293E">
        <w:t>    </w:t>
      </w:r>
      <w:r>
        <w:t>Verksamhet</w:t>
      </w:r>
      <w:r w:rsidRPr="00A6293E">
        <w:t xml:space="preserve"> som vid ikraftträdandet av </w:t>
      </w:r>
      <w:r w:rsidRPr="00C06757">
        <w:t>denna lag</w:t>
      </w:r>
      <w:r w:rsidRPr="00A6293E" w:rsidDel="00210EF3">
        <w:t xml:space="preserve"> </w:t>
      </w:r>
      <w:r w:rsidRPr="00A6293E">
        <w:t>är anmäld enligt 2</w:t>
      </w:r>
      <w:r>
        <w:t> kap. </w:t>
      </w:r>
      <w:r w:rsidRPr="00A6293E">
        <w:t>1</w:t>
      </w:r>
      <w:r>
        <w:t> §</w:t>
      </w:r>
      <w:r w:rsidRPr="00A6293E">
        <w:t xml:space="preserve"> </w:t>
      </w:r>
      <w:r>
        <w:t xml:space="preserve">i den upphävda </w:t>
      </w:r>
      <w:r w:rsidRPr="00A6293E">
        <w:t>lagen (2003:389) om elektro</w:t>
      </w:r>
      <w:r w:rsidRPr="00A6293E">
        <w:softHyphen/>
        <w:t>nisk kommunika</w:t>
      </w:r>
      <w:r>
        <w:softHyphen/>
      </w:r>
      <w:r w:rsidRPr="00A6293E">
        <w:t>tion</w:t>
      </w:r>
      <w:r>
        <w:t xml:space="preserve"> eller</w:t>
      </w:r>
      <w:r w:rsidRPr="00A6293E" w:rsidDel="00C06757">
        <w:t xml:space="preserve"> </w:t>
      </w:r>
      <w:r>
        <w:t>5 § i den upphävda telelagen (</w:t>
      </w:r>
      <w:r w:rsidRPr="003A7DB3">
        <w:t>1993:597</w:t>
      </w:r>
      <w:r>
        <w:t>) eller har tillstånd enligt 7 eller 14 § i den lagen</w:t>
      </w:r>
      <w:r w:rsidRPr="00A6293E">
        <w:t xml:space="preserve"> </w:t>
      </w:r>
      <w:r>
        <w:t>eller motsvarande äldre bestäm</w:t>
      </w:r>
      <w:r>
        <w:softHyphen/>
        <w:t>melser</w:t>
      </w:r>
      <w:r w:rsidRPr="00A6293E">
        <w:t>, ska anses anmäld enligt 2</w:t>
      </w:r>
      <w:r>
        <w:t> kap. </w:t>
      </w:r>
      <w:r w:rsidRPr="00A6293E">
        <w:t>1</w:t>
      </w:r>
      <w:r>
        <w:t> §</w:t>
      </w:r>
      <w:r w:rsidRPr="00A6293E">
        <w:t xml:space="preserve"> lagen (202</w:t>
      </w:r>
      <w:r>
        <w:t>2</w:t>
      </w:r>
      <w:r w:rsidRPr="00A6293E">
        <w:t>:000) om elektronisk kommunikation.</w:t>
      </w:r>
    </w:p>
    <w:p w14:paraId="5D91E7B5" w14:textId="77777777" w:rsidR="00D85371" w:rsidRDefault="00D85371" w:rsidP="00714025">
      <w:pPr>
        <w:pStyle w:val="Rubrik4utannumrering"/>
      </w:pPr>
      <w:r w:rsidRPr="00A6293E">
        <w:lastRenderedPageBreak/>
        <w:t>Tillstånd att använda radiosändare</w:t>
      </w:r>
    </w:p>
    <w:p w14:paraId="4172E5A4" w14:textId="77777777" w:rsidR="00D85371" w:rsidRDefault="00D85371" w:rsidP="00714025">
      <w:pPr>
        <w:pStyle w:val="Brdtextmedindrag"/>
        <w:ind w:firstLine="0"/>
      </w:pPr>
      <w:r>
        <w:rPr>
          <w:b/>
        </w:rPr>
        <w:t>6 §</w:t>
      </w:r>
      <w:r w:rsidRPr="00A6293E">
        <w:t>    </w:t>
      </w:r>
      <w:r>
        <w:t>Ett tillstånd att använda radiosändare för viss radioanvändning som har beviljats före den 1 augusti 2010 ska anses motsvara ett tillstånd att använda radiosändare inom ett visst frekvensutrymme enligt 3 kap. 1 § lagen (2022:000) om elektronisk kommunikation. Giltighetstiden för ett sådant tillstånd ska fortfarande anses förlängd med tio år, om tillståndet när det beviljades gällde längst till och med den 31 december 2015 och inte före den 1 augusti 2010 hade förlängts eller förnyats.</w:t>
      </w:r>
    </w:p>
    <w:p w14:paraId="6FE0AB14" w14:textId="77777777" w:rsidR="00D85371" w:rsidRDefault="00D85371" w:rsidP="00714025">
      <w:pPr>
        <w:pStyle w:val="Brdtextmedindrag"/>
      </w:pPr>
      <w:r>
        <w:t>För sådana tillstånd gäller fortfarande bestämmelserna om krav på tillstånd för att använda enskilda radiosändare inom ramen för tillståndet enligt den upphävda lagen (2003:389) om elektronisk kommunikation, i dess lydelse före den 1 augusti 2010.</w:t>
      </w:r>
    </w:p>
    <w:p w14:paraId="19100AB1" w14:textId="77777777" w:rsidR="00D85371" w:rsidRDefault="00D85371" w:rsidP="00714025">
      <w:pPr>
        <w:pStyle w:val="Brdtextmedindrag"/>
        <w:ind w:firstLine="0"/>
      </w:pPr>
    </w:p>
    <w:p w14:paraId="1776D57C" w14:textId="77777777" w:rsidR="00D85371" w:rsidRDefault="00D85371" w:rsidP="00714025">
      <w:pPr>
        <w:pStyle w:val="Brdtext"/>
      </w:pPr>
      <w:r>
        <w:rPr>
          <w:b/>
          <w:bCs/>
        </w:rPr>
        <w:t>7</w:t>
      </w:r>
      <w:r>
        <w:t> </w:t>
      </w:r>
      <w:r w:rsidRPr="00EB79A3">
        <w:rPr>
          <w:b/>
        </w:rPr>
        <w:t>§</w:t>
      </w:r>
      <w:r>
        <w:t xml:space="preserve">    Bestämmelserna i 3 kap. 18 och 21 §§ lagen (2022:000) </w:t>
      </w:r>
      <w:r w:rsidRPr="00A6293E">
        <w:t>om elektro</w:t>
      </w:r>
      <w:r>
        <w:softHyphen/>
      </w:r>
      <w:r w:rsidRPr="00A6293E">
        <w:t>nisk kommunikation</w:t>
      </w:r>
      <w:r>
        <w:t xml:space="preserve"> om tillståndstid i ett harmoniserat frekvens</w:t>
      </w:r>
      <w:r>
        <w:softHyphen/>
        <w:t>utrymme avsett för trådlösa bredbandstjänster tillämpas inte på tillstånd som har beviljats före ikraftträdandet av den lagen.</w:t>
      </w:r>
    </w:p>
    <w:p w14:paraId="44E8BDD4" w14:textId="77777777" w:rsidR="00D85371" w:rsidRPr="00EB79A3" w:rsidRDefault="00D85371" w:rsidP="00714025">
      <w:pPr>
        <w:pStyle w:val="Rubrik4utannumrering"/>
        <w:rPr>
          <w:spacing w:val="-3"/>
        </w:rPr>
      </w:pPr>
      <w:r w:rsidRPr="00EB79A3">
        <w:rPr>
          <w:spacing w:val="-3"/>
        </w:rPr>
        <w:t>Skyldigheter för operatörer med betydande inflytande på en marknad</w:t>
      </w:r>
    </w:p>
    <w:p w14:paraId="2FC7484E" w14:textId="77777777" w:rsidR="00D85371" w:rsidRPr="00EB79A3" w:rsidRDefault="00D85371" w:rsidP="00714025">
      <w:pPr>
        <w:pStyle w:val="Brdtext"/>
      </w:pPr>
      <w:r>
        <w:rPr>
          <w:b/>
        </w:rPr>
        <w:t>8</w:t>
      </w:r>
      <w:r w:rsidRPr="00EB79A3">
        <w:rPr>
          <w:b/>
        </w:rPr>
        <w:t> §</w:t>
      </w:r>
      <w:r w:rsidRPr="00EB79A3">
        <w:t>    Bestämmelserna i 5 kap. 9 § lagen (202</w:t>
      </w:r>
      <w:r>
        <w:t>2</w:t>
      </w:r>
      <w:r w:rsidRPr="00EB79A3">
        <w:t>:000) om elektronisk kom</w:t>
      </w:r>
      <w:r>
        <w:softHyphen/>
      </w:r>
      <w:r w:rsidRPr="00EB79A3">
        <w:t>mu</w:t>
      </w:r>
      <w:r>
        <w:softHyphen/>
      </w:r>
      <w:r w:rsidRPr="00EB79A3">
        <w:t>ni</w:t>
      </w:r>
      <w:r>
        <w:softHyphen/>
      </w:r>
      <w:r w:rsidRPr="00EB79A3">
        <w:t>ka</w:t>
      </w:r>
      <w:r>
        <w:softHyphen/>
      </w:r>
      <w:r w:rsidRPr="00EB79A3">
        <w:t xml:space="preserve">tion om anmälan vid avveckling eller utbyte av </w:t>
      </w:r>
      <w:r>
        <w:t>nätdelar</w:t>
      </w:r>
      <w:r w:rsidRPr="00EB79A3">
        <w:t xml:space="preserve"> tillämpas </w:t>
      </w:r>
      <w:r w:rsidRPr="00F96F21">
        <w:rPr>
          <w:spacing w:val="-2"/>
        </w:rPr>
        <w:t>inte i fråga om skyldigheter som har ålagts före ikraftträdandet av den lagen.</w:t>
      </w:r>
    </w:p>
    <w:p w14:paraId="0B2DAD75" w14:textId="77777777" w:rsidR="00D85371" w:rsidRPr="00A6293E" w:rsidRDefault="00D85371" w:rsidP="00714025">
      <w:pPr>
        <w:pStyle w:val="Rubrik4utannumrering"/>
      </w:pPr>
      <w:r w:rsidRPr="00A57930">
        <w:t>Personuppgifter i abonnentförteckningar</w:t>
      </w:r>
    </w:p>
    <w:p w14:paraId="7264222A" w14:textId="62F12852" w:rsidR="00D85371" w:rsidRPr="00A6293E" w:rsidRDefault="00D85371" w:rsidP="00714025">
      <w:pPr>
        <w:pStyle w:val="Brdtext"/>
      </w:pPr>
      <w:r>
        <w:rPr>
          <w:b/>
        </w:rPr>
        <w:t>9 §</w:t>
      </w:r>
      <w:r w:rsidRPr="00A6293E">
        <w:t xml:space="preserve">    Sådana personuppgifter om en </w:t>
      </w:r>
      <w:r w:rsidRPr="00897F93">
        <w:t xml:space="preserve">abonnent </w:t>
      </w:r>
      <w:r>
        <w:t>av fasta allmänt till</w:t>
      </w:r>
      <w:r>
        <w:softHyphen/>
        <w:t>gängliga telefonitjänster</w:t>
      </w:r>
      <w:r w:rsidRPr="00897F93">
        <w:t xml:space="preserve"> som har förts in i en allmänt tillgänglig</w:t>
      </w:r>
      <w:r w:rsidRPr="00A6293E">
        <w:t xml:space="preserve"> abonnent</w:t>
      </w:r>
      <w:r>
        <w:softHyphen/>
      </w:r>
      <w:r w:rsidRPr="00A6293E">
        <w:t>förteck</w:t>
      </w:r>
      <w:r w:rsidR="00F96F21">
        <w:softHyphen/>
      </w:r>
      <w:r w:rsidRPr="00A6293E">
        <w:t>ning före ikraft</w:t>
      </w:r>
      <w:r>
        <w:softHyphen/>
      </w:r>
      <w:r w:rsidRPr="00A6293E">
        <w:t xml:space="preserve">trädandet av </w:t>
      </w:r>
      <w:r>
        <w:t>den upphävda lagen (2003:389) om elektro</w:t>
      </w:r>
      <w:r w:rsidR="00F96F21">
        <w:softHyphen/>
      </w:r>
      <w:r>
        <w:t>nisk kom</w:t>
      </w:r>
      <w:r>
        <w:softHyphen/>
        <w:t>mun</w:t>
      </w:r>
      <w:r>
        <w:softHyphen/>
        <w:t>ikation</w:t>
      </w:r>
      <w:r w:rsidRPr="00A6293E">
        <w:t xml:space="preserve"> får stå kvar i förteckningen</w:t>
      </w:r>
      <w:r>
        <w:t>,</w:t>
      </w:r>
      <w:r w:rsidRPr="00A6293E">
        <w:t xml:space="preserve"> </w:t>
      </w:r>
      <w:r>
        <w:t>om inte</w:t>
      </w:r>
      <w:r w:rsidRPr="00A6293E">
        <w:t xml:space="preserve"> abonnenten meddelar något annat.</w:t>
      </w:r>
    </w:p>
    <w:p w14:paraId="067F9C19" w14:textId="77777777" w:rsidR="00D85371" w:rsidRPr="00A6293E" w:rsidRDefault="00D85371" w:rsidP="00714025">
      <w:pPr>
        <w:pStyle w:val="Rubrik4utannumrering"/>
      </w:pPr>
      <w:r w:rsidRPr="00A6293E">
        <w:t>Tillsyn</w:t>
      </w:r>
    </w:p>
    <w:p w14:paraId="689421DA" w14:textId="77777777" w:rsidR="00D85371" w:rsidRPr="00A6293E" w:rsidRDefault="00D85371" w:rsidP="00714025">
      <w:pPr>
        <w:pStyle w:val="Brdtext"/>
      </w:pPr>
      <w:r w:rsidRPr="003E57A5">
        <w:rPr>
          <w:b/>
        </w:rPr>
        <w:t>1</w:t>
      </w:r>
      <w:r>
        <w:rPr>
          <w:b/>
        </w:rPr>
        <w:t>0</w:t>
      </w:r>
      <w:r w:rsidRPr="00697F00">
        <w:rPr>
          <w:b/>
        </w:rPr>
        <w:t> §</w:t>
      </w:r>
      <w:r w:rsidRPr="00697F00">
        <w:t>    Bestämmelserna om tillsyn i 11 kap.</w:t>
      </w:r>
      <w:r>
        <w:t xml:space="preserve"> </w:t>
      </w:r>
      <w:r w:rsidRPr="00697F00">
        <w:t>lagen (202</w:t>
      </w:r>
      <w:r>
        <w:t>2</w:t>
      </w:r>
      <w:r w:rsidRPr="00697F00">
        <w:t>:000) om elektro</w:t>
      </w:r>
      <w:r w:rsidRPr="00697F00">
        <w:softHyphen/>
        <w:t>nisk kom</w:t>
      </w:r>
      <w:r w:rsidRPr="00697F00">
        <w:softHyphen/>
        <w:t xml:space="preserve">munikation </w:t>
      </w:r>
      <w:r>
        <w:t>tillämpas äv</w:t>
      </w:r>
      <w:r w:rsidRPr="00697F00">
        <w:t>en i fråga om krav</w:t>
      </w:r>
      <w:r>
        <w:t>et</w:t>
      </w:r>
      <w:r w:rsidRPr="00697F00">
        <w:t xml:space="preserve"> på tillstånd för att använda enskilda radiosändare inom ramen för sådana tillstånd som avses i </w:t>
      </w:r>
      <w:r>
        <w:t>6</w:t>
      </w:r>
      <w:r w:rsidRPr="00697F00">
        <w:t> §</w:t>
      </w:r>
      <w:r>
        <w:t xml:space="preserve"> i denna lag</w:t>
      </w:r>
      <w:r w:rsidRPr="00697F00">
        <w:t>.</w:t>
      </w:r>
    </w:p>
    <w:p w14:paraId="15E39FEF" w14:textId="77777777" w:rsidR="00D85371" w:rsidRPr="00A6293E" w:rsidRDefault="00D85371" w:rsidP="00714025">
      <w:pPr>
        <w:pStyle w:val="Brdtextmedindrag"/>
        <w:ind w:firstLine="0"/>
      </w:pPr>
    </w:p>
    <w:p w14:paraId="587B5157" w14:textId="06A39F11" w:rsidR="00D85371" w:rsidRDefault="00D85371" w:rsidP="00714025">
      <w:pPr>
        <w:pStyle w:val="Brdtext"/>
      </w:pPr>
      <w:r w:rsidRPr="005C0016">
        <w:rPr>
          <w:b/>
        </w:rPr>
        <w:t>1</w:t>
      </w:r>
      <w:r>
        <w:rPr>
          <w:b/>
        </w:rPr>
        <w:t>1</w:t>
      </w:r>
      <w:r w:rsidRPr="005C0016">
        <w:rPr>
          <w:b/>
        </w:rPr>
        <w:t> §</w:t>
      </w:r>
      <w:r w:rsidRPr="005C0016">
        <w:t>    Den upphävda lagen (2003:389) om elektronisk kommunikation gäller fortfarande i fråga om en parts rätt att hän</w:t>
      </w:r>
      <w:r w:rsidRPr="005C0016">
        <w:softHyphen/>
        <w:t>skjuta en tvist för av</w:t>
      </w:r>
      <w:r w:rsidR="0058690E">
        <w:softHyphen/>
      </w:r>
      <w:r w:rsidRPr="005C0016">
        <w:t>görande av tillsynsmyndigheten, om tvisten har sam</w:t>
      </w:r>
      <w:r w:rsidRPr="005C0016">
        <w:softHyphen/>
        <w:t>band med skyl</w:t>
      </w:r>
      <w:r>
        <w:softHyphen/>
      </w:r>
      <w:r w:rsidRPr="005C0016">
        <w:t>dig</w:t>
      </w:r>
      <w:r>
        <w:softHyphen/>
      </w:r>
      <w:r w:rsidRPr="005C0016">
        <w:t>het</w:t>
      </w:r>
      <w:r>
        <w:softHyphen/>
      </w:r>
      <w:r w:rsidRPr="005C0016">
        <w:t xml:space="preserve">er som avser tiden före ikraftträdandet av </w:t>
      </w:r>
      <w:r w:rsidRPr="00B55EEF">
        <w:t>denna lag</w:t>
      </w:r>
      <w:r w:rsidRPr="005C0016">
        <w:t>.</w:t>
      </w:r>
    </w:p>
    <w:p w14:paraId="0DEC5551" w14:textId="77777777" w:rsidR="00D85371" w:rsidRPr="00A6293E" w:rsidRDefault="00D85371" w:rsidP="00714025">
      <w:pPr>
        <w:pStyle w:val="Rubrik4utannumrering"/>
      </w:pPr>
      <w:r w:rsidRPr="00A6293E">
        <w:t>Sanktionsavgifter</w:t>
      </w:r>
    </w:p>
    <w:p w14:paraId="3E91CEAE" w14:textId="77777777" w:rsidR="00D85371" w:rsidRPr="00A6293E" w:rsidRDefault="00D85371" w:rsidP="00714025">
      <w:pPr>
        <w:pStyle w:val="Brdtext"/>
      </w:pPr>
      <w:r w:rsidRPr="00A6293E">
        <w:rPr>
          <w:b/>
        </w:rPr>
        <w:t>1</w:t>
      </w:r>
      <w:r>
        <w:rPr>
          <w:b/>
        </w:rPr>
        <w:t>2 §</w:t>
      </w:r>
      <w:r w:rsidRPr="00A6293E">
        <w:t>    Bestämmelserna om sanktionsavgift</w:t>
      </w:r>
      <w:r>
        <w:t>er</w:t>
      </w:r>
      <w:r w:rsidRPr="00A6293E">
        <w:t xml:space="preserve"> i 1</w:t>
      </w:r>
      <w:r>
        <w:t xml:space="preserve">2 kap. </w:t>
      </w:r>
      <w:r w:rsidRPr="00A6293E">
        <w:t>lagen (202</w:t>
      </w:r>
      <w:r>
        <w:t>2</w:t>
      </w:r>
      <w:r w:rsidRPr="00A6293E">
        <w:t xml:space="preserve">:000) om elektronisk kommunikation tillämpas endast på överträdelser som har </w:t>
      </w:r>
      <w:r>
        <w:t>skett</w:t>
      </w:r>
      <w:r w:rsidRPr="00A6293E">
        <w:t xml:space="preserve"> efter ikraftträdandet av den lagen.</w:t>
      </w:r>
    </w:p>
    <w:p w14:paraId="7AB2C346" w14:textId="77777777" w:rsidR="00D85371" w:rsidRPr="00A6293E" w:rsidRDefault="00D85371" w:rsidP="00714025">
      <w:pPr>
        <w:pStyle w:val="Brdtextmedindrag"/>
      </w:pPr>
      <w:r w:rsidRPr="00A6293E">
        <w:br w:type="page"/>
      </w:r>
    </w:p>
    <w:p w14:paraId="36FA3B02" w14:textId="77777777" w:rsidR="00D85371" w:rsidRPr="00A6293E" w:rsidRDefault="00D85371" w:rsidP="00714025">
      <w:pPr>
        <w:pStyle w:val="Rubrik2"/>
        <w:sectPr w:rsidR="00D85371" w:rsidRPr="00A6293E" w:rsidSect="00155500">
          <w:headerReference w:type="even" r:id="rId21"/>
          <w:headerReference w:type="default" r:id="rId22"/>
          <w:footerReference w:type="even" r:id="rId23"/>
          <w:footerReference w:type="default" r:id="rId24"/>
          <w:headerReference w:type="first" r:id="rId25"/>
          <w:footerReference w:type="first" r:id="rId26"/>
          <w:footnotePr>
            <w:numRestart w:val="eachSect"/>
          </w:footnotePr>
          <w:type w:val="continuous"/>
          <w:pgSz w:w="9356" w:h="13721" w:code="9"/>
          <w:pgMar w:top="794" w:right="2438" w:bottom="1191" w:left="1021" w:header="0" w:footer="709" w:gutter="0"/>
          <w:cols w:space="708"/>
          <w:docGrid w:linePitch="360"/>
        </w:sectPr>
      </w:pPr>
      <w:bookmarkStart w:id="30" w:name="_Toc94597418"/>
      <w:bookmarkStart w:id="31" w:name="_Toc96533261"/>
      <w:r w:rsidRPr="00A6293E">
        <w:lastRenderedPageBreak/>
        <w:t>Förslag till lag om ändring i rättegångsbalken</w:t>
      </w:r>
      <w:bookmarkEnd w:id="30"/>
      <w:bookmarkEnd w:id="31"/>
    </w:p>
    <w:p w14:paraId="38B688D4" w14:textId="77777777" w:rsidR="00D85371" w:rsidRPr="00A6293E" w:rsidRDefault="00D85371" w:rsidP="00714025">
      <w:pPr>
        <w:pStyle w:val="Brdtext"/>
      </w:pPr>
      <w:r w:rsidRPr="00A6293E">
        <w:t>Härigenom föreskrivs att 27</w:t>
      </w:r>
      <w:r>
        <w:t> kap. </w:t>
      </w:r>
      <w:r w:rsidRPr="00A6293E">
        <w:t>25</w:t>
      </w:r>
      <w:r>
        <w:t> §</w:t>
      </w:r>
      <w:r w:rsidRPr="00A6293E">
        <w:t xml:space="preserve"> rättegångsbalken ska ha följande ly</w:t>
      </w:r>
      <w:r>
        <w:softHyphen/>
      </w:r>
      <w:r w:rsidRPr="00A6293E">
        <w:t>delse.</w:t>
      </w:r>
    </w:p>
    <w:p w14:paraId="4DAC0355" w14:textId="77777777" w:rsidR="00D85371" w:rsidRPr="00A6293E" w:rsidRDefault="00D85371" w:rsidP="0071402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7850AE6" w14:textId="77777777">
        <w:tc>
          <w:tcPr>
            <w:tcW w:w="2500" w:type="pct"/>
            <w:shd w:val="clear" w:color="auto" w:fill="auto"/>
            <w:tcMar>
              <w:left w:w="0" w:type="dxa"/>
            </w:tcMar>
          </w:tcPr>
          <w:p w14:paraId="5B08B74F" w14:textId="77777777" w:rsidR="00D85371" w:rsidRPr="00A6293E" w:rsidRDefault="00D85371" w:rsidP="00714025">
            <w:pPr>
              <w:pStyle w:val="Brdtext"/>
              <w:rPr>
                <w:i/>
              </w:rPr>
            </w:pPr>
            <w:r w:rsidRPr="00A6293E">
              <w:rPr>
                <w:i/>
              </w:rPr>
              <w:t>Nuvarande lydelse</w:t>
            </w:r>
          </w:p>
        </w:tc>
        <w:tc>
          <w:tcPr>
            <w:tcW w:w="2500" w:type="pct"/>
            <w:shd w:val="clear" w:color="auto" w:fill="auto"/>
            <w:tcMar>
              <w:right w:w="0" w:type="dxa"/>
            </w:tcMar>
          </w:tcPr>
          <w:p w14:paraId="786D2CF5" w14:textId="77777777" w:rsidR="00D85371" w:rsidRPr="00A6293E" w:rsidRDefault="00D85371" w:rsidP="00714025">
            <w:pPr>
              <w:pStyle w:val="Brdtext"/>
              <w:rPr>
                <w:i/>
              </w:rPr>
            </w:pPr>
            <w:r w:rsidRPr="00A6293E">
              <w:rPr>
                <w:i/>
              </w:rPr>
              <w:t>Föreslagen lydelse</w:t>
            </w:r>
          </w:p>
        </w:tc>
      </w:tr>
    </w:tbl>
    <w:p w14:paraId="59E07A39" w14:textId="77777777" w:rsidR="00D85371" w:rsidRPr="00A6293E" w:rsidRDefault="00D85371" w:rsidP="00714025">
      <w:pPr>
        <w:pStyle w:val="Brdtext"/>
        <w:spacing w:before="230"/>
        <w:jc w:val="center"/>
        <w:rPr>
          <w:b/>
        </w:rPr>
      </w:pPr>
      <w:r w:rsidRPr="00A6293E">
        <w:rPr>
          <w:b/>
        </w:rPr>
        <w:t>27</w:t>
      </w:r>
      <w:r>
        <w:rPr>
          <w:b/>
        </w:rPr>
        <w:t> kap.</w:t>
      </w:r>
    </w:p>
    <w:p w14:paraId="13BDB906" w14:textId="77777777" w:rsidR="00D85371" w:rsidRPr="00A6293E" w:rsidRDefault="00D85371" w:rsidP="00714025">
      <w:pPr>
        <w:pStyle w:val="Brdtext"/>
        <w:jc w:val="center"/>
      </w:pPr>
      <w:r w:rsidRPr="00A6293E">
        <w:t>25</w:t>
      </w:r>
      <w:r>
        <w:t> §</w:t>
      </w:r>
      <w:r w:rsidRPr="00A6293E">
        <w:rPr>
          <w:rStyle w:val="Fotnotsreferens"/>
        </w:rPr>
        <w:footnoteReference w:id="3"/>
      </w:r>
    </w:p>
    <w:p w14:paraId="706FC643" w14:textId="77777777" w:rsidR="00D85371" w:rsidRPr="00A6293E" w:rsidRDefault="00D85371" w:rsidP="00714025">
      <w:pPr>
        <w:pStyle w:val="Brdtextmedindrag"/>
      </w:pPr>
      <w:r w:rsidRPr="00A6293E">
        <w:t>När tillstånd till hemlig avlyssning av elektronisk kommunikation eller hemlig övervakning av elektronisk kommunikation har lämnats, får de tek</w:t>
      </w:r>
      <w:r w:rsidRPr="00A6293E">
        <w:softHyphen/>
        <w:t>niska hjälpmedel som behövs för åtgärden användas.</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554B072" w14:textId="77777777">
        <w:tc>
          <w:tcPr>
            <w:tcW w:w="2500" w:type="pct"/>
            <w:shd w:val="clear" w:color="auto" w:fill="auto"/>
            <w:tcMar>
              <w:left w:w="0" w:type="dxa"/>
            </w:tcMar>
          </w:tcPr>
          <w:p w14:paraId="0B15E331" w14:textId="77777777" w:rsidR="00D85371" w:rsidRPr="00A6293E" w:rsidRDefault="00D85371" w:rsidP="00714025">
            <w:pPr>
              <w:pStyle w:val="Brdtextmedindrag"/>
            </w:pPr>
            <w:r w:rsidRPr="00A6293E">
              <w:t xml:space="preserve">I </w:t>
            </w:r>
            <w:r w:rsidRPr="00A6293E">
              <w:rPr>
                <w:i/>
              </w:rPr>
              <w:t>6</w:t>
            </w:r>
            <w:r>
              <w:rPr>
                <w:i/>
              </w:rPr>
              <w:t> kap.</w:t>
            </w:r>
            <w:r w:rsidRPr="00A6293E">
              <w:t xml:space="preserve"> lagen </w:t>
            </w:r>
            <w:r w:rsidRPr="00A6293E">
              <w:rPr>
                <w:i/>
              </w:rPr>
              <w:t>(2003:389)</w:t>
            </w:r>
            <w:r w:rsidRPr="00A6293E">
              <w:t xml:space="preserve"> om elektronisk kommunikation finns bestämmelser om hemlig avlyss</w:t>
            </w:r>
            <w:r w:rsidRPr="00A6293E">
              <w:softHyphen/>
              <w:t>ning av elektronisk kommunikation och hemlig övervakning av elektro</w:t>
            </w:r>
            <w:r w:rsidRPr="00A6293E">
              <w:softHyphen/>
              <w:t>nisk kommunikation som gäller för den som driver verksamhet som avses i den lagen.</w:t>
            </w:r>
          </w:p>
        </w:tc>
        <w:tc>
          <w:tcPr>
            <w:tcW w:w="2500" w:type="pct"/>
            <w:shd w:val="clear" w:color="auto" w:fill="auto"/>
            <w:tcMar>
              <w:right w:w="0" w:type="dxa"/>
            </w:tcMar>
          </w:tcPr>
          <w:p w14:paraId="61B9832D" w14:textId="77777777" w:rsidR="00D85371" w:rsidRPr="00A6293E" w:rsidRDefault="00D85371" w:rsidP="00714025">
            <w:pPr>
              <w:pStyle w:val="Brdtextmedindrag"/>
            </w:pPr>
            <w:r w:rsidRPr="00A6293E">
              <w:t xml:space="preserve">I </w:t>
            </w:r>
            <w:r>
              <w:rPr>
                <w:i/>
              </w:rPr>
              <w:t>9 kap.</w:t>
            </w:r>
            <w:r w:rsidRPr="00A6293E">
              <w:t xml:space="preserve"> lagen </w:t>
            </w:r>
            <w:r w:rsidRPr="00A6293E">
              <w:rPr>
                <w:i/>
              </w:rPr>
              <w:t>(202</w:t>
            </w:r>
            <w:r>
              <w:rPr>
                <w:i/>
              </w:rPr>
              <w:t>2</w:t>
            </w:r>
            <w:r w:rsidRPr="00A6293E">
              <w:rPr>
                <w:i/>
              </w:rPr>
              <w:t>:000)</w:t>
            </w:r>
            <w:r w:rsidRPr="00A6293E">
              <w:t xml:space="preserve"> om elektronisk kommunikation finns bestämmelser om hemlig avlyss</w:t>
            </w:r>
            <w:r w:rsidRPr="00A6293E">
              <w:softHyphen/>
              <w:t>ning av elektronisk kommunikation och hemlig övervakning av elek</w:t>
            </w:r>
            <w:r w:rsidRPr="00A6293E">
              <w:softHyphen/>
              <w:t>tronisk kommunikation som gäller för den som driver verksamhet som avses i den lagen.</w:t>
            </w:r>
          </w:p>
        </w:tc>
      </w:tr>
    </w:tbl>
    <w:p w14:paraId="46F0384F" w14:textId="77777777" w:rsidR="00D85371" w:rsidRPr="00A6293E" w:rsidRDefault="00D85371" w:rsidP="00714025">
      <w:pPr>
        <w:pStyle w:val="Slutstreck"/>
      </w:pPr>
      <w:r w:rsidRPr="00A6293E">
        <w:t>                      </w:t>
      </w:r>
    </w:p>
    <w:p w14:paraId="08AD016C" w14:textId="77777777" w:rsidR="00D85371" w:rsidRPr="00A6293E" w:rsidRDefault="00D85371" w:rsidP="00714025">
      <w:pPr>
        <w:pStyle w:val="Brdtextmedindrag"/>
      </w:pPr>
      <w:r w:rsidRPr="00A6293E">
        <w:t xml:space="preserve">Denna lag träder i kraft den 1 </w:t>
      </w:r>
      <w:r>
        <w:t xml:space="preserve">augusti </w:t>
      </w:r>
      <w:r w:rsidRPr="00A6293E">
        <w:t>202</w:t>
      </w:r>
      <w:r>
        <w:t>2</w:t>
      </w:r>
      <w:r w:rsidRPr="00A6293E">
        <w:t>.</w:t>
      </w:r>
    </w:p>
    <w:p w14:paraId="701C5417" w14:textId="77777777" w:rsidR="00D85371" w:rsidRPr="00A6293E" w:rsidRDefault="00D85371" w:rsidP="00714025">
      <w:pPr>
        <w:spacing w:line="2" w:lineRule="auto"/>
        <w:rPr>
          <w:rFonts w:ascii="Times New Roman" w:hAnsi="Times New Roman"/>
          <w:sz w:val="20"/>
        </w:rPr>
      </w:pPr>
      <w:r w:rsidRPr="00A6293E">
        <w:br w:type="page"/>
      </w:r>
    </w:p>
    <w:p w14:paraId="09D2D79E" w14:textId="77777777" w:rsidR="00D85371" w:rsidRPr="00A6293E" w:rsidRDefault="00D85371" w:rsidP="00D85371">
      <w:pPr>
        <w:pStyle w:val="Rubrik2"/>
        <w:sectPr w:rsidR="00D85371" w:rsidRPr="00A6293E" w:rsidSect="00155500">
          <w:headerReference w:type="even" r:id="rId27"/>
          <w:headerReference w:type="default" r:id="rId28"/>
          <w:footerReference w:type="even" r:id="rId29"/>
          <w:footerReference w:type="default" r:id="rId30"/>
          <w:footerReference w:type="first" r:id="rId31"/>
          <w:footnotePr>
            <w:numRestart w:val="eachSect"/>
          </w:footnotePr>
          <w:type w:val="continuous"/>
          <w:pgSz w:w="9356" w:h="13721" w:code="9"/>
          <w:pgMar w:top="794" w:right="2438" w:bottom="1191" w:left="1021" w:header="0" w:footer="709" w:gutter="0"/>
          <w:cols w:space="708"/>
          <w:docGrid w:linePitch="360"/>
        </w:sectPr>
      </w:pPr>
      <w:bookmarkStart w:id="32" w:name="_Toc94597419"/>
      <w:bookmarkStart w:id="33" w:name="_Toc96533262"/>
      <w:r w:rsidRPr="00A6293E">
        <w:lastRenderedPageBreak/>
        <w:t>Förslag till lag om ändring i lagen (1960:729) om upphovsrätt till litterära och konstnärliga verk</w:t>
      </w:r>
      <w:bookmarkEnd w:id="32"/>
      <w:bookmarkEnd w:id="33"/>
    </w:p>
    <w:p w14:paraId="78A6732E" w14:textId="77777777" w:rsidR="00D85371" w:rsidRPr="00A6293E" w:rsidRDefault="00D85371" w:rsidP="00D85371">
      <w:pPr>
        <w:pStyle w:val="Brdtext"/>
      </w:pPr>
      <w:r w:rsidRPr="00A6293E">
        <w:t>Härigenom föreskrivs att 53</w:t>
      </w:r>
      <w:r>
        <w:t> </w:t>
      </w:r>
      <w:r w:rsidRPr="00A6293E">
        <w:t>f</w:t>
      </w:r>
      <w:r>
        <w:t> §</w:t>
      </w:r>
      <w:r w:rsidRPr="00A6293E">
        <w:t xml:space="preserve"> lagen (1960:729) om upphovsrätt till litterära och konstnärliga verk ska ha följande lydelse.</w:t>
      </w:r>
    </w:p>
    <w:p w14:paraId="249DA10D"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519B046" w14:textId="77777777">
        <w:tc>
          <w:tcPr>
            <w:tcW w:w="2500" w:type="pct"/>
            <w:shd w:val="clear" w:color="auto" w:fill="auto"/>
            <w:tcMar>
              <w:left w:w="0" w:type="dxa"/>
            </w:tcMar>
          </w:tcPr>
          <w:p w14:paraId="4E383495"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D460F32" w14:textId="77777777" w:rsidR="00D85371" w:rsidRPr="00A6293E" w:rsidRDefault="00D85371" w:rsidP="00D85371">
            <w:pPr>
              <w:pStyle w:val="Brdtext"/>
              <w:rPr>
                <w:i/>
              </w:rPr>
            </w:pPr>
            <w:r w:rsidRPr="00A6293E">
              <w:rPr>
                <w:i/>
              </w:rPr>
              <w:t>Föreslagen lydelse</w:t>
            </w:r>
          </w:p>
        </w:tc>
      </w:tr>
    </w:tbl>
    <w:p w14:paraId="1CF772A4" w14:textId="77777777" w:rsidR="00D85371" w:rsidRPr="00A6293E" w:rsidRDefault="00D85371" w:rsidP="00D85371">
      <w:pPr>
        <w:pStyle w:val="Brdtext"/>
        <w:spacing w:before="230"/>
        <w:jc w:val="center"/>
      </w:pPr>
      <w:r w:rsidRPr="00A6293E">
        <w:t>53</w:t>
      </w:r>
      <w:r>
        <w:t> </w:t>
      </w:r>
      <w:r w:rsidRPr="00A6293E">
        <w:t>f</w:t>
      </w:r>
      <w:r>
        <w:t> §</w:t>
      </w:r>
      <w:r w:rsidRPr="00A6293E">
        <w:rPr>
          <w:rStyle w:val="Fotnotsreferens"/>
        </w:rPr>
        <w:footnoteReference w:id="4"/>
      </w:r>
    </w:p>
    <w:p w14:paraId="5BF5BDF1" w14:textId="77777777" w:rsidR="00D85371" w:rsidRPr="00A6293E" w:rsidRDefault="00D85371" w:rsidP="00D85371">
      <w:pPr>
        <w:pStyle w:val="Brdtextmedindrag"/>
      </w:pPr>
      <w:r w:rsidRPr="00A6293E">
        <w:t>Den som på grund av bestämmelserna i 53</w:t>
      </w:r>
      <w:r>
        <w:t> </w:t>
      </w:r>
      <w:r w:rsidRPr="00A6293E">
        <w:t>c</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E49D9C2" w14:textId="77777777">
        <w:tc>
          <w:tcPr>
            <w:tcW w:w="2500" w:type="pct"/>
            <w:shd w:val="clear" w:color="auto" w:fill="auto"/>
            <w:tcMar>
              <w:left w:w="0" w:type="dxa"/>
            </w:tcMar>
          </w:tcPr>
          <w:p w14:paraId="7D84A183"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64350C0F"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BE4969">
              <w:rPr>
                <w:i/>
              </w:rPr>
              <w:t>9</w:t>
            </w:r>
            <w:r>
              <w:rPr>
                <w:i/>
              </w:rPr>
              <w:t> kap. 31 §</w:t>
            </w:r>
            <w:r w:rsidRPr="00A6293E">
              <w:rPr>
                <w:i/>
              </w:rPr>
              <w:t xml:space="preserve"> </w:t>
            </w:r>
            <w:r w:rsidRPr="00A6293E">
              <w:t>la</w:t>
            </w:r>
            <w:r w:rsidRPr="00A6293E">
              <w:softHyphen/>
              <w:t xml:space="preserve">gen </w:t>
            </w:r>
            <w:r w:rsidRPr="00A6293E">
              <w:rPr>
                <w:i/>
              </w:rPr>
              <w:t>(202</w:t>
            </w:r>
            <w:r>
              <w:rPr>
                <w:i/>
              </w:rPr>
              <w:t>2</w:t>
            </w:r>
            <w:r w:rsidRPr="00A6293E">
              <w:rPr>
                <w:i/>
              </w:rPr>
              <w:t>:000)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7AFA1076" w14:textId="77777777" w:rsidR="00D85371" w:rsidRPr="00A6293E" w:rsidRDefault="00D85371" w:rsidP="00D85371">
      <w:pPr>
        <w:pStyle w:val="Slutstreck"/>
      </w:pPr>
      <w:r w:rsidRPr="00A6293E">
        <w:t>                      </w:t>
      </w:r>
    </w:p>
    <w:p w14:paraId="665684C3"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20301D76" w14:textId="77777777" w:rsidR="00D85371" w:rsidRPr="00A6293E" w:rsidRDefault="00D85371" w:rsidP="00D85371">
      <w:pPr>
        <w:spacing w:line="2" w:lineRule="auto"/>
        <w:rPr>
          <w:rFonts w:ascii="Times New Roman" w:hAnsi="Times New Roman"/>
          <w:sz w:val="20"/>
        </w:rPr>
      </w:pPr>
      <w:r w:rsidRPr="00A6293E">
        <w:br w:type="page"/>
      </w:r>
    </w:p>
    <w:p w14:paraId="70E6EB91" w14:textId="77777777" w:rsidR="00D85371" w:rsidRPr="00A6293E" w:rsidRDefault="00D85371" w:rsidP="00D85371">
      <w:pPr>
        <w:pStyle w:val="Rubrik2"/>
        <w:sectPr w:rsidR="00D85371" w:rsidRPr="00A6293E" w:rsidSect="00155500">
          <w:headerReference w:type="even" r:id="rId32"/>
          <w:headerReference w:type="default" r:id="rId33"/>
          <w:footerReference w:type="even" r:id="rId34"/>
          <w:footerReference w:type="default" r:id="rId35"/>
          <w:footerReference w:type="first" r:id="rId36"/>
          <w:footnotePr>
            <w:numRestart w:val="eachSect"/>
          </w:footnotePr>
          <w:type w:val="continuous"/>
          <w:pgSz w:w="9356" w:h="13721" w:code="9"/>
          <w:pgMar w:top="794" w:right="2438" w:bottom="1191" w:left="1021" w:header="0" w:footer="709" w:gutter="0"/>
          <w:cols w:space="708"/>
          <w:docGrid w:linePitch="360"/>
        </w:sectPr>
      </w:pPr>
      <w:bookmarkStart w:id="34" w:name="_Toc94597420"/>
      <w:bookmarkStart w:id="35" w:name="_Toc96533263"/>
      <w:r w:rsidRPr="00A6293E">
        <w:lastRenderedPageBreak/>
        <w:t>Förslag till lag om ändring i patentlagen (1967:837)</w:t>
      </w:r>
      <w:bookmarkEnd w:id="34"/>
      <w:bookmarkEnd w:id="35"/>
    </w:p>
    <w:p w14:paraId="65E80040" w14:textId="77777777" w:rsidR="00D85371" w:rsidRPr="00A6293E" w:rsidRDefault="00D85371" w:rsidP="00D85371">
      <w:pPr>
        <w:pStyle w:val="Brdtext"/>
      </w:pPr>
      <w:r w:rsidRPr="00A6293E">
        <w:t>Härigenom föreskrivs att 57</w:t>
      </w:r>
      <w:r>
        <w:t> </w:t>
      </w:r>
      <w:r w:rsidRPr="00A6293E">
        <w:t>f</w:t>
      </w:r>
      <w:r>
        <w:t> §</w:t>
      </w:r>
      <w:r w:rsidRPr="00A6293E">
        <w:t xml:space="preserve"> patentlagen (1967:837)</w:t>
      </w:r>
      <w:r w:rsidRPr="00A6293E">
        <w:rPr>
          <w:rStyle w:val="Fotnotsreferens"/>
        </w:rPr>
        <w:footnoteReference w:id="5"/>
      </w:r>
      <w:r w:rsidRPr="00A6293E">
        <w:t xml:space="preserve"> ska ha följande lydelse.</w:t>
      </w:r>
    </w:p>
    <w:p w14:paraId="105E8AB8"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23BCA01" w14:textId="77777777">
        <w:tc>
          <w:tcPr>
            <w:tcW w:w="2500" w:type="pct"/>
            <w:shd w:val="clear" w:color="auto" w:fill="auto"/>
            <w:tcMar>
              <w:left w:w="0" w:type="dxa"/>
            </w:tcMar>
          </w:tcPr>
          <w:p w14:paraId="15FC64C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EB3C98B" w14:textId="77777777" w:rsidR="00D85371" w:rsidRPr="00A6293E" w:rsidRDefault="00D85371" w:rsidP="00D85371">
            <w:pPr>
              <w:pStyle w:val="Brdtext"/>
              <w:rPr>
                <w:i/>
              </w:rPr>
            </w:pPr>
            <w:r w:rsidRPr="00A6293E">
              <w:rPr>
                <w:i/>
              </w:rPr>
              <w:t>Föreslagen lydelse</w:t>
            </w:r>
          </w:p>
        </w:tc>
      </w:tr>
    </w:tbl>
    <w:p w14:paraId="2E2E9BAC" w14:textId="77777777" w:rsidR="00D85371" w:rsidRPr="00A6293E" w:rsidRDefault="00D85371" w:rsidP="00D85371">
      <w:pPr>
        <w:pStyle w:val="Brdtext"/>
        <w:spacing w:before="230"/>
        <w:jc w:val="center"/>
      </w:pPr>
      <w:r w:rsidRPr="00A6293E">
        <w:t>57</w:t>
      </w:r>
      <w:r>
        <w:t> </w:t>
      </w:r>
      <w:r w:rsidRPr="00A6293E">
        <w:t>f</w:t>
      </w:r>
      <w:r>
        <w:t> §</w:t>
      </w:r>
      <w:r w:rsidRPr="00A6293E">
        <w:rPr>
          <w:rStyle w:val="Fotnotsreferens"/>
        </w:rPr>
        <w:footnoteReference w:id="6"/>
      </w:r>
    </w:p>
    <w:p w14:paraId="4D16ED4D" w14:textId="77777777" w:rsidR="00D85371" w:rsidRPr="00A6293E" w:rsidRDefault="00D85371" w:rsidP="00D85371">
      <w:pPr>
        <w:pStyle w:val="Brdtextmedindrag"/>
      </w:pPr>
      <w:r w:rsidRPr="00A6293E">
        <w:t>Den som på grund av bestämmelserna i 57</w:t>
      </w:r>
      <w:r>
        <w:t> </w:t>
      </w:r>
      <w:r w:rsidRPr="00A6293E">
        <w:t>c</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9E0DF9D" w14:textId="77777777">
        <w:tc>
          <w:tcPr>
            <w:tcW w:w="2500" w:type="pct"/>
            <w:shd w:val="clear" w:color="auto" w:fill="auto"/>
            <w:tcMar>
              <w:left w:w="0" w:type="dxa"/>
            </w:tcMar>
          </w:tcPr>
          <w:p w14:paraId="039A7852"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580690FE" w14:textId="77777777" w:rsidR="00D85371" w:rsidRPr="00A6293E" w:rsidRDefault="00D85371" w:rsidP="00D85371">
            <w:pPr>
              <w:pStyle w:val="Brdtextmedindrag"/>
            </w:pPr>
            <w:r w:rsidRPr="00406FB4">
              <w:t>Den som tillhandahåller en elek</w:t>
            </w:r>
            <w:r w:rsidRPr="00406FB4">
              <w:softHyphen/>
              <w:t>tronisk kommunikationstjänst och som till</w:t>
            </w:r>
            <w:r w:rsidRPr="00A6293E">
              <w:t xml:space="preserve"> följd av ett informations</w:t>
            </w:r>
            <w:r w:rsidRPr="00A6293E">
              <w:softHyphen/>
              <w:t>föreläggande har lämnat ut infor</w:t>
            </w:r>
            <w:r w:rsidRPr="00A6293E">
              <w:softHyphen/>
              <w:t xml:space="preserve">mation som avses i </w:t>
            </w:r>
            <w:r w:rsidRPr="00E85DAC">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73415F7E" w14:textId="77777777" w:rsidR="00D85371" w:rsidRPr="00A6293E" w:rsidRDefault="00D85371" w:rsidP="00D85371">
      <w:pPr>
        <w:pStyle w:val="Slutstreck"/>
      </w:pPr>
      <w:r w:rsidRPr="00A6293E">
        <w:t>                      </w:t>
      </w:r>
    </w:p>
    <w:p w14:paraId="2DF96A5F"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54729341" w14:textId="77777777" w:rsidR="00D85371" w:rsidRPr="00A6293E" w:rsidRDefault="00D85371" w:rsidP="00D85371">
      <w:pPr>
        <w:spacing w:line="2" w:lineRule="auto"/>
        <w:rPr>
          <w:rFonts w:ascii="Times New Roman" w:hAnsi="Times New Roman"/>
          <w:sz w:val="20"/>
        </w:rPr>
      </w:pPr>
      <w:r w:rsidRPr="00A6293E">
        <w:br w:type="page"/>
      </w:r>
    </w:p>
    <w:p w14:paraId="4A880F29" w14:textId="77777777" w:rsidR="00D85371" w:rsidRPr="00A6293E" w:rsidRDefault="00D85371" w:rsidP="00D85371">
      <w:pPr>
        <w:pStyle w:val="Rubrik2"/>
        <w:sectPr w:rsidR="00D85371" w:rsidRPr="00A6293E" w:rsidSect="00155500">
          <w:headerReference w:type="even" r:id="rId37"/>
          <w:headerReference w:type="default" r:id="rId38"/>
          <w:footerReference w:type="even" r:id="rId39"/>
          <w:footerReference w:type="default" r:id="rId40"/>
          <w:footerReference w:type="first" r:id="rId41"/>
          <w:footnotePr>
            <w:numRestart w:val="eachSect"/>
          </w:footnotePr>
          <w:type w:val="continuous"/>
          <w:pgSz w:w="9356" w:h="13721" w:code="9"/>
          <w:pgMar w:top="794" w:right="2438" w:bottom="1191" w:left="1021" w:header="0" w:footer="709" w:gutter="0"/>
          <w:cols w:space="708"/>
          <w:docGrid w:linePitch="360"/>
        </w:sectPr>
      </w:pPr>
      <w:bookmarkStart w:id="36" w:name="_Toc94597421"/>
      <w:bookmarkStart w:id="37" w:name="_Toc96533264"/>
      <w:r w:rsidRPr="00A6293E">
        <w:lastRenderedPageBreak/>
        <w:t>Förslag till lag om ändring i mönsterskyddslagen (1970:485)</w:t>
      </w:r>
      <w:bookmarkEnd w:id="36"/>
      <w:bookmarkEnd w:id="37"/>
    </w:p>
    <w:p w14:paraId="60BA7CF9" w14:textId="77777777" w:rsidR="00D85371" w:rsidRPr="00A6293E" w:rsidRDefault="00D85371" w:rsidP="00D85371">
      <w:pPr>
        <w:pStyle w:val="Brdtext"/>
      </w:pPr>
      <w:r w:rsidRPr="00A6293E">
        <w:t>Härigenom föreskrivs att 35</w:t>
      </w:r>
      <w:r>
        <w:t> </w:t>
      </w:r>
      <w:r w:rsidRPr="00A6293E">
        <w:t>f</w:t>
      </w:r>
      <w:r>
        <w:t> §</w:t>
      </w:r>
      <w:r w:rsidRPr="00A6293E">
        <w:t xml:space="preserve"> mönsterskyddslagen (1970:485) ska ha följande lydelse.</w:t>
      </w:r>
    </w:p>
    <w:p w14:paraId="6D59379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C747C8F" w14:textId="77777777">
        <w:tc>
          <w:tcPr>
            <w:tcW w:w="2500" w:type="pct"/>
            <w:shd w:val="clear" w:color="auto" w:fill="auto"/>
            <w:tcMar>
              <w:left w:w="0" w:type="dxa"/>
            </w:tcMar>
          </w:tcPr>
          <w:p w14:paraId="12B5B116"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F5752C3" w14:textId="77777777" w:rsidR="00D85371" w:rsidRPr="00A6293E" w:rsidRDefault="00D85371" w:rsidP="00D85371">
            <w:pPr>
              <w:pStyle w:val="Brdtext"/>
              <w:rPr>
                <w:i/>
              </w:rPr>
            </w:pPr>
            <w:r w:rsidRPr="00A6293E">
              <w:rPr>
                <w:i/>
              </w:rPr>
              <w:t>Föreslagen lydelse</w:t>
            </w:r>
          </w:p>
        </w:tc>
      </w:tr>
    </w:tbl>
    <w:p w14:paraId="3976EDE9" w14:textId="77777777" w:rsidR="00D85371" w:rsidRPr="00A6293E" w:rsidRDefault="00D85371" w:rsidP="00D85371">
      <w:pPr>
        <w:pStyle w:val="Brdtext"/>
        <w:spacing w:before="230"/>
        <w:jc w:val="center"/>
      </w:pPr>
      <w:r w:rsidRPr="00A6293E">
        <w:t>35</w:t>
      </w:r>
      <w:r>
        <w:t> </w:t>
      </w:r>
      <w:r w:rsidRPr="00A6293E">
        <w:t>f</w:t>
      </w:r>
      <w:r>
        <w:t> §</w:t>
      </w:r>
      <w:r w:rsidRPr="00A6293E">
        <w:rPr>
          <w:rStyle w:val="Fotnotsreferens"/>
        </w:rPr>
        <w:footnoteReference w:id="7"/>
      </w:r>
    </w:p>
    <w:p w14:paraId="2291CAFA" w14:textId="77777777" w:rsidR="00D85371" w:rsidRPr="00A6293E" w:rsidRDefault="00D85371" w:rsidP="00D85371">
      <w:pPr>
        <w:pStyle w:val="Brdtextmedindrag"/>
      </w:pPr>
      <w:r w:rsidRPr="00A6293E">
        <w:t>Den som på grund av bestämmelserna i 35</w:t>
      </w:r>
      <w:r>
        <w:t> </w:t>
      </w:r>
      <w:r w:rsidRPr="00A6293E">
        <w:t>c</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103306F" w14:textId="77777777">
        <w:tc>
          <w:tcPr>
            <w:tcW w:w="2500" w:type="pct"/>
            <w:shd w:val="clear" w:color="auto" w:fill="auto"/>
            <w:tcMar>
              <w:left w:w="0" w:type="dxa"/>
            </w:tcMar>
          </w:tcPr>
          <w:p w14:paraId="4E24AFA9"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7073D43D"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E85DAC">
              <w:rPr>
                <w:i/>
              </w:rPr>
              <w:t>9</w:t>
            </w:r>
            <w:r>
              <w:rPr>
                <w:i/>
              </w:rPr>
              <w:t> kap. 31 §</w:t>
            </w:r>
            <w:r w:rsidRPr="00A6293E">
              <w:rPr>
                <w:i/>
              </w:rPr>
              <w:t xml:space="preserve"> </w:t>
            </w:r>
            <w:r w:rsidRPr="00A6293E">
              <w:t>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31D738DE" w14:textId="77777777" w:rsidR="00D85371" w:rsidRPr="00A6293E" w:rsidRDefault="00D85371" w:rsidP="00D85371">
      <w:pPr>
        <w:pStyle w:val="Slutstreck"/>
      </w:pPr>
      <w:r w:rsidRPr="00A6293E">
        <w:t>                      </w:t>
      </w:r>
    </w:p>
    <w:p w14:paraId="28AD62C8"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1EB36D19" w14:textId="77777777" w:rsidR="00D85371" w:rsidRPr="00A6293E" w:rsidRDefault="00D85371" w:rsidP="00D85371">
      <w:pPr>
        <w:spacing w:line="2" w:lineRule="auto"/>
        <w:rPr>
          <w:rFonts w:ascii="Times New Roman" w:hAnsi="Times New Roman"/>
          <w:sz w:val="20"/>
        </w:rPr>
      </w:pPr>
      <w:r w:rsidRPr="00A6293E">
        <w:br w:type="page"/>
      </w:r>
    </w:p>
    <w:p w14:paraId="646D14C6" w14:textId="77777777" w:rsidR="00D85371" w:rsidRPr="00A6293E" w:rsidRDefault="00D85371" w:rsidP="00D85371">
      <w:pPr>
        <w:pStyle w:val="Rubrik2"/>
        <w:sectPr w:rsidR="00D85371" w:rsidRPr="00A6293E" w:rsidSect="00155500">
          <w:headerReference w:type="even" r:id="rId42"/>
          <w:headerReference w:type="default" r:id="rId43"/>
          <w:footerReference w:type="even" r:id="rId44"/>
          <w:footerReference w:type="default" r:id="rId45"/>
          <w:footerReference w:type="first" r:id="rId46"/>
          <w:footnotePr>
            <w:numRestart w:val="eachSect"/>
          </w:footnotePr>
          <w:type w:val="continuous"/>
          <w:pgSz w:w="9356" w:h="13721" w:code="9"/>
          <w:pgMar w:top="794" w:right="2438" w:bottom="1191" w:left="1021" w:header="0" w:footer="709" w:gutter="0"/>
          <w:cols w:space="708"/>
          <w:docGrid w:linePitch="360"/>
        </w:sectPr>
      </w:pPr>
      <w:bookmarkStart w:id="38" w:name="_Toc94597422"/>
      <w:bookmarkStart w:id="39" w:name="_Toc96533265"/>
      <w:r w:rsidRPr="00A6293E">
        <w:lastRenderedPageBreak/>
        <w:t>Förslag till lag om ändring i lagen (1971:289) om allmänna förvaltningsdomstolar</w:t>
      </w:r>
      <w:bookmarkEnd w:id="38"/>
      <w:bookmarkEnd w:id="39"/>
    </w:p>
    <w:p w14:paraId="47C2CEB7" w14:textId="77777777" w:rsidR="00D85371" w:rsidRPr="00A6293E" w:rsidRDefault="00D85371" w:rsidP="00D85371">
      <w:pPr>
        <w:pStyle w:val="Brdtext"/>
      </w:pPr>
      <w:r w:rsidRPr="00A6293E">
        <w:t>Härigenom föreskrivs att 11, 12 och 17</w:t>
      </w:r>
      <w:r>
        <w:t> §</w:t>
      </w:r>
      <w:r w:rsidRPr="00A6293E">
        <w:t>§ lagen (1971:289) om allmänna förvaltningsdomstolar</w:t>
      </w:r>
      <w:r w:rsidRPr="00A6293E">
        <w:rPr>
          <w:rStyle w:val="Fotnotsreferens"/>
        </w:rPr>
        <w:footnoteReference w:id="8"/>
      </w:r>
      <w:r w:rsidRPr="00A6293E">
        <w:t xml:space="preserve"> ska ha följande lydelse.</w:t>
      </w:r>
    </w:p>
    <w:p w14:paraId="178113B5"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BF1A642" w14:textId="77777777">
        <w:tc>
          <w:tcPr>
            <w:tcW w:w="2500" w:type="pct"/>
            <w:shd w:val="clear" w:color="auto" w:fill="auto"/>
            <w:tcMar>
              <w:left w:w="0" w:type="dxa"/>
            </w:tcMar>
          </w:tcPr>
          <w:p w14:paraId="4DDDB655"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DA8C1D4" w14:textId="77777777" w:rsidR="00D85371" w:rsidRPr="00A6293E" w:rsidRDefault="00D85371" w:rsidP="00D85371">
            <w:pPr>
              <w:pStyle w:val="Brdtext"/>
              <w:rPr>
                <w:i/>
              </w:rPr>
            </w:pPr>
            <w:r w:rsidRPr="00A6293E">
              <w:rPr>
                <w:i/>
              </w:rPr>
              <w:t>Föreslagen lydelse</w:t>
            </w:r>
          </w:p>
        </w:tc>
      </w:tr>
    </w:tbl>
    <w:p w14:paraId="2C20AC36" w14:textId="77777777" w:rsidR="00D85371" w:rsidRPr="00A6293E" w:rsidRDefault="00D85371" w:rsidP="00D85371">
      <w:pPr>
        <w:pStyle w:val="Brdtext"/>
        <w:spacing w:before="230"/>
        <w:jc w:val="center"/>
      </w:pPr>
      <w:r w:rsidRPr="00A6293E">
        <w:t>11</w:t>
      </w:r>
      <w:r>
        <w:t> §</w:t>
      </w:r>
      <w:r w:rsidRPr="00A6293E">
        <w:rPr>
          <w:rStyle w:val="Fotnotsreferens"/>
        </w:rPr>
        <w:footnoteReference w:id="9"/>
      </w:r>
    </w:p>
    <w:p w14:paraId="7C7B56AD" w14:textId="77777777" w:rsidR="00D85371" w:rsidRPr="00A6293E" w:rsidRDefault="00D85371" w:rsidP="00D85371">
      <w:pPr>
        <w:pStyle w:val="Brdtextmedindrag"/>
      </w:pPr>
      <w:r w:rsidRPr="00A6293E">
        <w:t>En kammarrätt får vara indelad i avdelningar. Chef för en avdelning är presidenten eller en lagman.</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A1B8551" w14:textId="77777777">
        <w:tc>
          <w:tcPr>
            <w:tcW w:w="2500" w:type="pct"/>
            <w:shd w:val="clear" w:color="auto" w:fill="auto"/>
            <w:tcMar>
              <w:left w:w="0" w:type="dxa"/>
            </w:tcMar>
          </w:tcPr>
          <w:p w14:paraId="22B91A7E" w14:textId="77777777" w:rsidR="00D85371" w:rsidRPr="00A6293E" w:rsidRDefault="00D85371" w:rsidP="00D85371">
            <w:pPr>
              <w:pStyle w:val="Brdtextmedindrag"/>
            </w:pPr>
            <w:r w:rsidRPr="00A6293E">
              <w:t>Bestämmelser om särskild sam</w:t>
            </w:r>
            <w:r w:rsidRPr="00A6293E">
              <w:softHyphen/>
            </w:r>
            <w:r w:rsidRPr="00A6293E">
              <w:rPr>
                <w:spacing w:val="-4"/>
              </w:rPr>
              <w:t>mansättning av kammarrätten vid be</w:t>
            </w:r>
            <w:r w:rsidRPr="00A6293E">
              <w:rPr>
                <w:spacing w:val="-4"/>
              </w:rPr>
              <w:softHyphen/>
            </w:r>
            <w:r w:rsidRPr="00A6293E">
              <w:t>handling av vissa mål finns i fastig</w:t>
            </w:r>
            <w:r w:rsidRPr="00A6293E">
              <w:softHyphen/>
              <w:t xml:space="preserve">hetstaxeringslagen (1979:1152), </w:t>
            </w:r>
            <w:r w:rsidRPr="00D60751">
              <w:rPr>
                <w:i/>
                <w:spacing w:val="-3"/>
              </w:rPr>
              <w:t>la</w:t>
            </w:r>
            <w:r w:rsidRPr="00D60751">
              <w:rPr>
                <w:i/>
                <w:spacing w:val="-3"/>
              </w:rPr>
              <w:softHyphen/>
              <w:t xml:space="preserve">gen </w:t>
            </w:r>
            <w:r w:rsidRPr="004C7EE5">
              <w:rPr>
                <w:i/>
                <w:iCs/>
                <w:spacing w:val="-3"/>
              </w:rPr>
              <w:t>(2003:389)</w:t>
            </w:r>
            <w:r w:rsidRPr="00D60751">
              <w:rPr>
                <w:i/>
                <w:spacing w:val="-3"/>
              </w:rPr>
              <w:t xml:space="preserve"> om elektronisk kom</w:t>
            </w:r>
            <w:r w:rsidRPr="00D60751">
              <w:rPr>
                <w:i/>
                <w:spacing w:val="-3"/>
              </w:rPr>
              <w:softHyphen/>
              <w:t>munikation och</w:t>
            </w:r>
            <w:r w:rsidRPr="00B416F5">
              <w:rPr>
                <w:spacing w:val="-3"/>
              </w:rPr>
              <w:t xml:space="preserve"> lagen (2010:1882)</w:t>
            </w:r>
            <w:r w:rsidRPr="00A6293E">
              <w:t xml:space="preserve"> om åldersgränser för film som ska visas offentligt. Bestämmelser om särskild sammansättning vid be</w:t>
            </w:r>
            <w:r>
              <w:softHyphen/>
            </w:r>
            <w:r w:rsidRPr="00A6293E">
              <w:t>handling av mål om laglighetspröv</w:t>
            </w:r>
            <w:r>
              <w:softHyphen/>
            </w:r>
            <w:r w:rsidRPr="00A6293E">
              <w:t xml:space="preserve">ning enligt </w:t>
            </w:r>
            <w:r w:rsidRPr="00A6293E">
              <w:rPr>
                <w:spacing w:val="-3"/>
              </w:rPr>
              <w:t>13</w:t>
            </w:r>
            <w:r>
              <w:rPr>
                <w:spacing w:val="-3"/>
              </w:rPr>
              <w:t> kap.</w:t>
            </w:r>
            <w:r w:rsidRPr="00A6293E">
              <w:rPr>
                <w:spacing w:val="-3"/>
              </w:rPr>
              <w:t xml:space="preserve"> kommunallagen (2017:725)</w:t>
            </w:r>
            <w:r w:rsidRPr="00A6293E">
              <w:t xml:space="preserve"> finns i 13</w:t>
            </w:r>
            <w:r>
              <w:t> </w:t>
            </w:r>
            <w:r w:rsidRPr="00A6293E">
              <w:t>a</w:t>
            </w:r>
            <w:r>
              <w:t> §</w:t>
            </w:r>
            <w:r w:rsidRPr="00A6293E">
              <w:t>.</w:t>
            </w:r>
          </w:p>
        </w:tc>
        <w:tc>
          <w:tcPr>
            <w:tcW w:w="2500" w:type="pct"/>
            <w:shd w:val="clear" w:color="auto" w:fill="auto"/>
            <w:tcMar>
              <w:right w:w="0" w:type="dxa"/>
            </w:tcMar>
          </w:tcPr>
          <w:p w14:paraId="323A2020" w14:textId="77777777" w:rsidR="00D85371" w:rsidRPr="00A6293E" w:rsidRDefault="00D85371" w:rsidP="00D85371">
            <w:pPr>
              <w:pStyle w:val="Brdtextmedindrag"/>
            </w:pPr>
            <w:r w:rsidRPr="00A6293E">
              <w:t>Bestämmelser om särskild sam</w:t>
            </w:r>
            <w:r w:rsidRPr="00A6293E">
              <w:softHyphen/>
            </w:r>
            <w:r w:rsidRPr="00A6293E">
              <w:rPr>
                <w:spacing w:val="-4"/>
              </w:rPr>
              <w:t>man</w:t>
            </w:r>
            <w:r w:rsidRPr="00A6293E">
              <w:rPr>
                <w:spacing w:val="-4"/>
              </w:rPr>
              <w:softHyphen/>
              <w:t>sättning av kammarrätten vid be</w:t>
            </w:r>
            <w:r w:rsidRPr="00A6293E">
              <w:rPr>
                <w:spacing w:val="-4"/>
              </w:rPr>
              <w:softHyphen/>
            </w:r>
            <w:r w:rsidRPr="00A6293E">
              <w:t>handling av vissa mål finns i fastig</w:t>
            </w:r>
            <w:r w:rsidRPr="00A6293E">
              <w:softHyphen/>
              <w:t xml:space="preserve">hetstaxeringslagen (1979:1152), </w:t>
            </w:r>
            <w:r w:rsidRPr="00B416F5">
              <w:rPr>
                <w:spacing w:val="-3"/>
              </w:rPr>
              <w:t>lagen (2010:1882)</w:t>
            </w:r>
            <w:r w:rsidRPr="00A6293E">
              <w:t xml:space="preserve"> om åldersgränser för film som ska visas offentligt</w:t>
            </w:r>
            <w:r>
              <w:t xml:space="preserve"> </w:t>
            </w:r>
            <w:r w:rsidRPr="00D60751">
              <w:rPr>
                <w:i/>
              </w:rPr>
              <w:t>och</w:t>
            </w:r>
            <w:r w:rsidRPr="00D60751">
              <w:rPr>
                <w:i/>
                <w:spacing w:val="-3"/>
              </w:rPr>
              <w:t xml:space="preserve"> la</w:t>
            </w:r>
            <w:r w:rsidRPr="00D60751">
              <w:rPr>
                <w:i/>
                <w:spacing w:val="-3"/>
              </w:rPr>
              <w:softHyphen/>
              <w:t xml:space="preserve">gen </w:t>
            </w:r>
            <w:r w:rsidRPr="004C7EE5">
              <w:rPr>
                <w:i/>
                <w:iCs/>
                <w:spacing w:val="-3"/>
              </w:rPr>
              <w:t>(202</w:t>
            </w:r>
            <w:r>
              <w:rPr>
                <w:i/>
                <w:iCs/>
                <w:spacing w:val="-3"/>
              </w:rPr>
              <w:t>2</w:t>
            </w:r>
            <w:r w:rsidRPr="004C7EE5">
              <w:rPr>
                <w:i/>
                <w:iCs/>
                <w:spacing w:val="-3"/>
              </w:rPr>
              <w:t>:000)</w:t>
            </w:r>
            <w:r w:rsidRPr="00D60751">
              <w:rPr>
                <w:i/>
                <w:spacing w:val="-3"/>
              </w:rPr>
              <w:t xml:space="preserve"> om elektronisk kom</w:t>
            </w:r>
            <w:r w:rsidRPr="00D60751">
              <w:rPr>
                <w:i/>
                <w:spacing w:val="-3"/>
              </w:rPr>
              <w:softHyphen/>
              <w:t>munikation</w:t>
            </w:r>
            <w:r w:rsidRPr="00A6293E">
              <w:t>. Bestämmelser om särskild sammansättning vid be</w:t>
            </w:r>
            <w:r>
              <w:softHyphen/>
            </w:r>
            <w:r w:rsidRPr="00A6293E">
              <w:t>handling av mål om laglighetspröv</w:t>
            </w:r>
            <w:r>
              <w:softHyphen/>
            </w:r>
            <w:r w:rsidRPr="00A6293E">
              <w:t xml:space="preserve">ning enligt </w:t>
            </w:r>
            <w:r w:rsidRPr="00A6293E">
              <w:rPr>
                <w:spacing w:val="-3"/>
              </w:rPr>
              <w:t>13</w:t>
            </w:r>
            <w:r>
              <w:rPr>
                <w:spacing w:val="-3"/>
              </w:rPr>
              <w:t> kap.</w:t>
            </w:r>
            <w:r w:rsidRPr="00A6293E">
              <w:rPr>
                <w:spacing w:val="-3"/>
              </w:rPr>
              <w:t xml:space="preserve"> kommunallagen (2017:725)</w:t>
            </w:r>
            <w:r w:rsidRPr="00A6293E">
              <w:t xml:space="preserve"> finns i 13</w:t>
            </w:r>
            <w:r>
              <w:t> </w:t>
            </w:r>
            <w:r w:rsidRPr="00A6293E">
              <w:t>a</w:t>
            </w:r>
            <w:r>
              <w:t> §</w:t>
            </w:r>
            <w:r w:rsidRPr="00A6293E">
              <w:t>.</w:t>
            </w:r>
          </w:p>
        </w:tc>
      </w:tr>
    </w:tbl>
    <w:p w14:paraId="48CFD1D3" w14:textId="77777777" w:rsidR="00D85371" w:rsidRPr="00A6293E" w:rsidRDefault="00D85371" w:rsidP="00D85371">
      <w:pPr>
        <w:pStyle w:val="Brdtext"/>
        <w:spacing w:before="230"/>
        <w:jc w:val="center"/>
      </w:pPr>
      <w:r w:rsidRPr="00A6293E">
        <w:t>12</w:t>
      </w:r>
      <w:r>
        <w:t> §</w:t>
      </w:r>
      <w:r w:rsidRPr="00A6293E">
        <w:rPr>
          <w:rStyle w:val="Fotnotsreferens"/>
        </w:rPr>
        <w:footnoteReference w:id="10"/>
      </w:r>
    </w:p>
    <w:p w14:paraId="67B1633E" w14:textId="77777777" w:rsidR="00D85371" w:rsidRPr="00A6293E" w:rsidRDefault="00D85371" w:rsidP="00D85371">
      <w:pPr>
        <w:pStyle w:val="Brdtextmedindrag"/>
      </w:pPr>
      <w:r w:rsidRPr="00A6293E">
        <w:t>En kammarrätt är domför med tre lagfarna ledamöter. Fler än fyra lag</w:t>
      </w:r>
      <w:r w:rsidRPr="00A6293E">
        <w:softHyphen/>
        <w:t>farna ledamöter får inte ingå i rätten.</w:t>
      </w:r>
    </w:p>
    <w:p w14:paraId="1B392854" w14:textId="77777777" w:rsidR="00D85371" w:rsidRPr="00A6293E" w:rsidRDefault="00D85371" w:rsidP="00D85371">
      <w:pPr>
        <w:pStyle w:val="Brdtextmedindrag"/>
      </w:pPr>
      <w:r w:rsidRPr="00A6293E">
        <w:t>När det är särskilt föreskrivet att nämndemän ska ingå i rätten är en kam</w:t>
      </w:r>
      <w:r>
        <w:softHyphen/>
      </w:r>
      <w:r w:rsidRPr="00A6293E">
        <w:t>mar</w:t>
      </w:r>
      <w:r>
        <w:softHyphen/>
      </w:r>
      <w:r w:rsidRPr="00A6293E">
        <w:t>rätt domför med tre lagfarna ledamöter och två nämndemän. Fler än fyra lagfarna ledamöter och tre nämndemän får inte ingå i rätten.</w:t>
      </w:r>
    </w:p>
    <w:p w14:paraId="7ACCDA15" w14:textId="77777777" w:rsidR="00D85371" w:rsidRPr="00A6293E" w:rsidRDefault="00D85371" w:rsidP="00D85371">
      <w:pPr>
        <w:pStyle w:val="Brdtextmedindrag"/>
      </w:pPr>
      <w:r w:rsidRPr="00A6293E">
        <w:t>Om en av de lagfarna ledamöterna eller en av nämndemännen får för</w:t>
      </w:r>
      <w:r w:rsidRPr="00A6293E">
        <w:softHyphen/>
        <w:t>hinder sedan handläggningen har påbörjats, är rätten ändå domför.</w:t>
      </w:r>
    </w:p>
    <w:p w14:paraId="1FD740FB" w14:textId="77777777" w:rsidR="00D85371" w:rsidRPr="00A6293E" w:rsidRDefault="00D85371" w:rsidP="00D85371">
      <w:pPr>
        <w:pStyle w:val="Brdtextmedindrag"/>
      </w:pPr>
      <w:r w:rsidRPr="00A6293E">
        <w:t>En kammarrätt är domför utan nämndemän</w:t>
      </w:r>
    </w:p>
    <w:p w14:paraId="1FE49FA6" w14:textId="77777777" w:rsidR="00D85371" w:rsidRPr="00A6293E" w:rsidRDefault="00D85371" w:rsidP="00D85371">
      <w:pPr>
        <w:pStyle w:val="Brdtextmedindrag"/>
      </w:pPr>
      <w:r w:rsidRPr="00A6293E">
        <w:t>1. vid prövning av överklagande av beslut som inte innebär att målet avgörs,</w:t>
      </w:r>
    </w:p>
    <w:p w14:paraId="20CD5B34" w14:textId="77777777" w:rsidR="00D85371" w:rsidRPr="00A6293E" w:rsidRDefault="00D85371" w:rsidP="00D85371">
      <w:pPr>
        <w:pStyle w:val="Brdtextmedindrag"/>
      </w:pPr>
      <w:r w:rsidRPr="00A6293E">
        <w:t>2. vid förordnande om saken i avvaktan på målets avgörande och vid annan åtgärd som endast avser målets beredande, och</w:t>
      </w:r>
    </w:p>
    <w:p w14:paraId="0130A0B4" w14:textId="77777777" w:rsidR="00D85371" w:rsidRPr="00A6293E" w:rsidRDefault="00D85371" w:rsidP="00D85371">
      <w:pPr>
        <w:pStyle w:val="Brdtextmedindrag"/>
      </w:pPr>
      <w:r w:rsidRPr="00A6293E">
        <w:t>3. vid beslut genom vilket domstolen skiljer sig från målet utan att detta har prövats i sak.</w:t>
      </w:r>
    </w:p>
    <w:p w14:paraId="4191BF74" w14:textId="77777777" w:rsidR="00D85371" w:rsidRPr="00A6293E" w:rsidRDefault="00D85371" w:rsidP="00D85371">
      <w:pPr>
        <w:pStyle w:val="Brdtextmedindrag"/>
      </w:pPr>
      <w:r w:rsidRPr="00A6293E">
        <w:t>Om ett mål som avses i andra stycket handläggs gemensamt med ett annat mål, får nämndemän delta vid handläggningen även av det senare målet.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6656E3F" w14:textId="77777777">
        <w:tc>
          <w:tcPr>
            <w:tcW w:w="2500" w:type="pct"/>
            <w:shd w:val="clear" w:color="auto" w:fill="auto"/>
            <w:tcMar>
              <w:left w:w="0" w:type="dxa"/>
            </w:tcMar>
          </w:tcPr>
          <w:p w14:paraId="0F6AA979" w14:textId="0E68A640" w:rsidR="00D85371" w:rsidRPr="00A6293E" w:rsidRDefault="00D85371" w:rsidP="00D85371">
            <w:pPr>
              <w:pStyle w:val="Brdtextmedindrag"/>
            </w:pPr>
            <w:r w:rsidRPr="00A6293E">
              <w:t xml:space="preserve">Bestämmelser om domförhet vid behandling av vissa mål finns i </w:t>
            </w:r>
            <w:r w:rsidRPr="003C2663">
              <w:t>fastighetstaxeringslagen (1979: 1152),</w:t>
            </w:r>
            <w:r w:rsidRPr="00A6293E">
              <w:t xml:space="preserve"> </w:t>
            </w:r>
            <w:r w:rsidRPr="00D60751">
              <w:rPr>
                <w:i/>
              </w:rPr>
              <w:t xml:space="preserve">lagen </w:t>
            </w:r>
            <w:r w:rsidRPr="004C7EE5">
              <w:rPr>
                <w:i/>
                <w:iCs/>
              </w:rPr>
              <w:t>(2003:389)</w:t>
            </w:r>
            <w:r w:rsidRPr="00D60751">
              <w:rPr>
                <w:i/>
              </w:rPr>
              <w:t xml:space="preserve"> om elek</w:t>
            </w:r>
            <w:r w:rsidRPr="00D60751">
              <w:rPr>
                <w:i/>
              </w:rPr>
              <w:softHyphen/>
            </w:r>
            <w:r w:rsidRPr="00D60751">
              <w:rPr>
                <w:i/>
              </w:rPr>
              <w:lastRenderedPageBreak/>
              <w:t>tro</w:t>
            </w:r>
            <w:r w:rsidRPr="00D60751">
              <w:rPr>
                <w:i/>
              </w:rPr>
              <w:softHyphen/>
              <w:t>nisk kommunikation och</w:t>
            </w:r>
            <w:r w:rsidRPr="00A6293E">
              <w:t xml:space="preserve"> lagen (2010:1882) om åldersgrän</w:t>
            </w:r>
            <w:r w:rsidRPr="00A6293E">
              <w:softHyphen/>
              <w:t>ser för film som ska visas offentligt. Be</w:t>
            </w:r>
            <w:r w:rsidR="0058690E">
              <w:softHyphen/>
            </w:r>
            <w:r w:rsidRPr="00A6293E">
              <w:t>stäm</w:t>
            </w:r>
            <w:r>
              <w:softHyphen/>
            </w:r>
            <w:r w:rsidRPr="00A6293E">
              <w:t>melser om domförhet vid be</w:t>
            </w:r>
            <w:r w:rsidR="0058690E">
              <w:softHyphen/>
            </w:r>
            <w:r w:rsidRPr="00A6293E">
              <w:t>handling av mål om laglighets</w:t>
            </w:r>
            <w:r w:rsidRPr="00A6293E">
              <w:softHyphen/>
              <w:t>pröv</w:t>
            </w:r>
            <w:r w:rsidR="0058690E">
              <w:softHyphen/>
            </w:r>
            <w:r w:rsidRPr="00A6293E">
              <w:t>ning enligt 13</w:t>
            </w:r>
            <w:r>
              <w:t> kap.</w:t>
            </w:r>
            <w:r w:rsidRPr="00A6293E">
              <w:t xml:space="preserve"> kommunal</w:t>
            </w:r>
            <w:r w:rsidRPr="00A6293E">
              <w:softHyphen/>
              <w:t>lagen (2017:725) finns i 13</w:t>
            </w:r>
            <w:r>
              <w:t> </w:t>
            </w:r>
            <w:r w:rsidRPr="00A6293E">
              <w:t>a</w:t>
            </w:r>
            <w:r>
              <w:t> §</w:t>
            </w:r>
            <w:r w:rsidRPr="00A6293E">
              <w:t>.</w:t>
            </w:r>
          </w:p>
        </w:tc>
        <w:tc>
          <w:tcPr>
            <w:tcW w:w="2500" w:type="pct"/>
            <w:shd w:val="clear" w:color="auto" w:fill="auto"/>
            <w:tcMar>
              <w:right w:w="0" w:type="dxa"/>
            </w:tcMar>
          </w:tcPr>
          <w:p w14:paraId="09F44E38" w14:textId="1A11766D" w:rsidR="00D85371" w:rsidRPr="00A6293E" w:rsidRDefault="00D85371" w:rsidP="00D85371">
            <w:pPr>
              <w:pStyle w:val="Brdtextmedindrag"/>
            </w:pPr>
            <w:r w:rsidRPr="00A6293E">
              <w:lastRenderedPageBreak/>
              <w:t>Bestämmelser om domförhet vid behandling av vissa mål finns i fastighetstaxeringslagen (1979:</w:t>
            </w:r>
            <w:r>
              <w:t xml:space="preserve"> </w:t>
            </w:r>
            <w:r w:rsidRPr="00A6293E">
              <w:t xml:space="preserve">1152), </w:t>
            </w:r>
            <w:r w:rsidRPr="00A6293E" w:rsidDel="006D26BE">
              <w:t>lagen (</w:t>
            </w:r>
            <w:r w:rsidRPr="00A6293E">
              <w:t xml:space="preserve">2010:1882) om </w:t>
            </w:r>
            <w:r w:rsidRPr="00A6293E">
              <w:lastRenderedPageBreak/>
              <w:t>ålders</w:t>
            </w:r>
            <w:r>
              <w:softHyphen/>
            </w:r>
            <w:r w:rsidRPr="00A6293E">
              <w:t>grän</w:t>
            </w:r>
            <w:r w:rsidRPr="00A6293E">
              <w:softHyphen/>
              <w:t>ser för film som ska visas offentligt</w:t>
            </w:r>
            <w:r>
              <w:t xml:space="preserve"> </w:t>
            </w:r>
            <w:r>
              <w:rPr>
                <w:i/>
                <w:iCs/>
              </w:rPr>
              <w:t xml:space="preserve">och </w:t>
            </w:r>
            <w:r w:rsidRPr="00D60751">
              <w:rPr>
                <w:i/>
              </w:rPr>
              <w:t xml:space="preserve">lagen </w:t>
            </w:r>
            <w:r w:rsidRPr="004C7EE5">
              <w:rPr>
                <w:i/>
                <w:iCs/>
              </w:rPr>
              <w:t>(202</w:t>
            </w:r>
            <w:r>
              <w:rPr>
                <w:i/>
                <w:iCs/>
              </w:rPr>
              <w:t>2</w:t>
            </w:r>
            <w:r w:rsidRPr="004C7EE5">
              <w:rPr>
                <w:i/>
                <w:iCs/>
              </w:rPr>
              <w:t>:000)</w:t>
            </w:r>
            <w:r w:rsidRPr="00D60751">
              <w:rPr>
                <w:i/>
              </w:rPr>
              <w:t xml:space="preserve"> om </w:t>
            </w:r>
            <w:r w:rsidRPr="0058690E">
              <w:rPr>
                <w:i/>
                <w:spacing w:val="-4"/>
              </w:rPr>
              <w:t>elek</w:t>
            </w:r>
            <w:r w:rsidRPr="0058690E">
              <w:rPr>
                <w:i/>
                <w:spacing w:val="-4"/>
              </w:rPr>
              <w:softHyphen/>
              <w:t>tronisk kommunikation</w:t>
            </w:r>
            <w:r w:rsidRPr="0058690E">
              <w:rPr>
                <w:spacing w:val="-4"/>
              </w:rPr>
              <w:t>. Be</w:t>
            </w:r>
            <w:r w:rsidR="0058690E" w:rsidRPr="0058690E">
              <w:rPr>
                <w:spacing w:val="-4"/>
              </w:rPr>
              <w:softHyphen/>
            </w:r>
            <w:r w:rsidRPr="0058690E">
              <w:rPr>
                <w:spacing w:val="-4"/>
              </w:rPr>
              <w:t>stäm</w:t>
            </w:r>
            <w:r w:rsidR="0058690E" w:rsidRPr="0058690E">
              <w:rPr>
                <w:spacing w:val="-4"/>
              </w:rPr>
              <w:softHyphen/>
            </w:r>
            <w:r w:rsidRPr="00A6293E">
              <w:t>melser om domförhet vid be</w:t>
            </w:r>
            <w:r w:rsidR="0058690E">
              <w:softHyphen/>
            </w:r>
            <w:r w:rsidRPr="00A6293E">
              <w:t>hand</w:t>
            </w:r>
            <w:r w:rsidR="0058690E">
              <w:softHyphen/>
            </w:r>
            <w:r w:rsidRPr="00A6293E">
              <w:t>ling av mål om laglighets</w:t>
            </w:r>
            <w:r w:rsidRPr="00A6293E">
              <w:softHyphen/>
              <w:t>prövning enligt 13</w:t>
            </w:r>
            <w:r>
              <w:t> kap.</w:t>
            </w:r>
            <w:r w:rsidRPr="00A6293E">
              <w:t xml:space="preserve"> kommunal</w:t>
            </w:r>
            <w:r w:rsidRPr="00A6293E">
              <w:softHyphen/>
              <w:t>lagen (2017:725) finns i 13</w:t>
            </w:r>
            <w:r>
              <w:t> </w:t>
            </w:r>
            <w:r w:rsidRPr="00A6293E">
              <w:t>a</w:t>
            </w:r>
            <w:r>
              <w:t> §</w:t>
            </w:r>
            <w:r w:rsidRPr="00A6293E">
              <w:t>.</w:t>
            </w:r>
          </w:p>
        </w:tc>
      </w:tr>
    </w:tbl>
    <w:p w14:paraId="72289429" w14:textId="77777777" w:rsidR="00D85371" w:rsidRPr="00A6293E" w:rsidRDefault="00D85371" w:rsidP="00D85371">
      <w:pPr>
        <w:pStyle w:val="Brdtextmedindrag"/>
      </w:pPr>
      <w:r w:rsidRPr="00A6293E">
        <w:lastRenderedPageBreak/>
        <w:t>Vid behandling av frågor om prövningstillstånd är kammarrätten domför med två lagfarna ledamöter, om de är ense om slutet. Detsamma gäller vid behandling av andra frågor i mål där prövningstillstånd krävs för prövning av ett överklagande, om frågorna behandlas före eller i samband med frågan om prövningstillstånd. Ett prövningstillstånd som inte är begränsat enligt 34</w:t>
      </w:r>
      <w:r>
        <w:t> </w:t>
      </w:r>
      <w:r w:rsidRPr="00A6293E">
        <w:t>a</w:t>
      </w:r>
      <w:r>
        <w:t> §</w:t>
      </w:r>
      <w:r w:rsidRPr="00A6293E">
        <w:t xml:space="preserve"> tredje stycket förvaltningsprocesslagen (1971:291) får med</w:t>
      </w:r>
      <w:r w:rsidRPr="00A6293E">
        <w:softHyphen/>
        <w:t>delas av en lagfaren ledamot, om frågan är enkel.</w:t>
      </w:r>
    </w:p>
    <w:p w14:paraId="19C8CD60" w14:textId="77777777" w:rsidR="00D85371" w:rsidRPr="00A6293E" w:rsidRDefault="00D85371" w:rsidP="00D85371">
      <w:pPr>
        <w:pStyle w:val="Brdtextmedindrag"/>
      </w:pPr>
      <w:r w:rsidRPr="00A6293E">
        <w:t>Vid behandling av en fråga om avvisning av ett överklagande på grund av att det har kommit in för sent är kammarrätten domför med två lagfarna ledamöter, om de är ense om slutet.</w:t>
      </w:r>
    </w:p>
    <w:p w14:paraId="477BA5AE" w14:textId="77777777" w:rsidR="00D85371" w:rsidRPr="00A6293E" w:rsidRDefault="00D85371" w:rsidP="00D85371">
      <w:pPr>
        <w:pStyle w:val="Brdtextmedindrag"/>
      </w:pPr>
      <w:r w:rsidRPr="00A6293E">
        <w:t>Vid beslut om avskrivning av ett mål efter en återkallelse är kammar</w:t>
      </w:r>
      <w:r w:rsidRPr="00A6293E">
        <w:softHyphen/>
        <w:t>rätten domför med en lagfaren ledamot.</w:t>
      </w:r>
    </w:p>
    <w:p w14:paraId="6D8FDAD3" w14:textId="77777777" w:rsidR="00D85371" w:rsidRPr="00A6293E" w:rsidRDefault="00D85371" w:rsidP="00D85371">
      <w:pPr>
        <w:pStyle w:val="Brdtextmedindrag"/>
      </w:pPr>
      <w:r w:rsidRPr="00A6293E">
        <w:t>Åtgärder som endast avser beredandet av ett mål får utföras av en lagfa</w:t>
      </w:r>
      <w:r w:rsidRPr="00A6293E">
        <w:softHyphen/>
        <w:t>ren ledamot i kammarrätten eller, om åtgärderna inte är av sådant slag att de bör förbehållas lagfarna ledamöter, av någon annan som har tillräcklig kunskap och erfarenhet och som är anställd vid en allmän förvaltnings</w:t>
      </w:r>
      <w:r w:rsidRPr="00A6293E">
        <w:softHyphen/>
        <w:t>domstol, en allmän domstol eller en hyresnämnd. Regeringen kan med stöd av 8</w:t>
      </w:r>
      <w:r>
        <w:t> kap. </w:t>
      </w:r>
      <w:r w:rsidRPr="00A6293E">
        <w:t>7</w:t>
      </w:r>
      <w:r>
        <w:t> §</w:t>
      </w:r>
      <w:r w:rsidRPr="00A6293E">
        <w:t xml:space="preserve"> regeringsformen meddela närmare föreskrifter om detta.</w:t>
      </w:r>
    </w:p>
    <w:p w14:paraId="42CACFF5" w14:textId="77777777" w:rsidR="00D85371" w:rsidRPr="00A6293E" w:rsidRDefault="00D85371" w:rsidP="00D85371">
      <w:pPr>
        <w:pStyle w:val="Brdtextmedindrag"/>
      </w:pPr>
    </w:p>
    <w:p w14:paraId="7998B4DB" w14:textId="77777777" w:rsidR="00D85371" w:rsidRPr="00A6293E" w:rsidRDefault="00D85371" w:rsidP="00D85371">
      <w:pPr>
        <w:pStyle w:val="Brdtext"/>
        <w:jc w:val="center"/>
      </w:pPr>
      <w:r w:rsidRPr="00A6293E">
        <w:t>17</w:t>
      </w:r>
      <w:r>
        <w:t> §</w:t>
      </w:r>
      <w:r w:rsidRPr="00A6293E">
        <w:rPr>
          <w:rStyle w:val="Fotnotsreferens"/>
        </w:rPr>
        <w:footnoteReference w:id="11"/>
      </w:r>
    </w:p>
    <w:p w14:paraId="725F2101" w14:textId="77777777" w:rsidR="00D85371" w:rsidRPr="00A6293E" w:rsidRDefault="00D85371" w:rsidP="00D85371">
      <w:pPr>
        <w:pStyle w:val="Brdtextmedindrag"/>
      </w:pPr>
      <w:r w:rsidRPr="00A6293E">
        <w:t>En förvaltningsrätt är domför med en lagfaren domare och tre nämnde</w:t>
      </w:r>
      <w:r w:rsidRPr="00A6293E">
        <w:softHyphen/>
        <w:t>män, om inte annat följer av 17</w:t>
      </w:r>
      <w:r>
        <w:t> </w:t>
      </w:r>
      <w:r w:rsidRPr="00A6293E">
        <w:t>b eller 18</w:t>
      </w:r>
      <w:r>
        <w:t> §</w:t>
      </w:r>
      <w:r w:rsidRPr="00A6293E">
        <w:t>. Om en av nämndemännen får förhinder sedan handläggningen har påbörjats, är rätten domför med en lagfaren domare och två nämndemän.</w:t>
      </w:r>
    </w:p>
    <w:p w14:paraId="46820F7C" w14:textId="77777777" w:rsidR="00D85371" w:rsidRPr="00A6293E" w:rsidRDefault="00D85371" w:rsidP="00D85371">
      <w:pPr>
        <w:pStyle w:val="Brdtextmedindrag"/>
      </w:pPr>
      <w:r w:rsidRPr="00A6293E">
        <w:t>Om det finns skäl för det med hänsyn till målets omfattning eller svårig</w:t>
      </w:r>
      <w:r w:rsidRPr="00A6293E">
        <w:softHyphen/>
        <w:t>hetsgrad, får antalet lagfarna domare utökas med en utöver vad som följer av första stycket. Detsamma gäller i fråga om antalet nämndemän. Om någon eller några av ledamöterna får förhinder sedan handläggningen har påbörjats gäller första stycket andra meningen i fråga om domförhet.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46B7E10" w14:textId="77777777">
        <w:tc>
          <w:tcPr>
            <w:tcW w:w="2500" w:type="pct"/>
            <w:shd w:val="clear" w:color="auto" w:fill="auto"/>
            <w:tcMar>
              <w:left w:w="0" w:type="dxa"/>
            </w:tcMar>
          </w:tcPr>
          <w:p w14:paraId="0698E616" w14:textId="77777777" w:rsidR="00D85371" w:rsidRPr="00A6293E" w:rsidRDefault="00D85371" w:rsidP="00D85371">
            <w:pPr>
              <w:pStyle w:val="Brdtextmedindrag"/>
            </w:pPr>
            <w:r w:rsidRPr="00A6293E">
              <w:t>Bestämmelser om domförhet vid behandling av vissa mål finns, för</w:t>
            </w:r>
            <w:r w:rsidRPr="00A6293E">
              <w:softHyphen/>
              <w:t>utom i 18</w:t>
            </w:r>
            <w:r>
              <w:t> §</w:t>
            </w:r>
            <w:r w:rsidRPr="00A6293E">
              <w:t>, i fastighetstaxeringsla</w:t>
            </w:r>
            <w:r w:rsidRPr="00A6293E">
              <w:softHyphen/>
              <w:t xml:space="preserve">gen (1979:1152), </w:t>
            </w:r>
            <w:r w:rsidRPr="003E514A">
              <w:rPr>
                <w:i/>
              </w:rPr>
              <w:t xml:space="preserve">lagen </w:t>
            </w:r>
            <w:r w:rsidRPr="004C7EE5">
              <w:rPr>
                <w:i/>
                <w:iCs/>
              </w:rPr>
              <w:t>(2003:389)</w:t>
            </w:r>
            <w:r w:rsidRPr="003E514A">
              <w:rPr>
                <w:i/>
              </w:rPr>
              <w:t xml:space="preserve"> om elektronisk kommunikation och</w:t>
            </w:r>
            <w:r w:rsidRPr="00A6293E">
              <w:t xml:space="preserve"> lagen (2010:1882) om åldersgrän</w:t>
            </w:r>
            <w:r w:rsidRPr="00A6293E">
              <w:softHyphen/>
              <w:t>ser för film som ska visas offentligt.</w:t>
            </w:r>
          </w:p>
        </w:tc>
        <w:tc>
          <w:tcPr>
            <w:tcW w:w="2500" w:type="pct"/>
            <w:shd w:val="clear" w:color="auto" w:fill="auto"/>
            <w:tcMar>
              <w:right w:w="0" w:type="dxa"/>
            </w:tcMar>
          </w:tcPr>
          <w:p w14:paraId="32BF8BE5" w14:textId="3539BAE6" w:rsidR="00D85371" w:rsidRPr="00A6293E" w:rsidRDefault="00D85371" w:rsidP="00D85371">
            <w:pPr>
              <w:pStyle w:val="Brdtextmedindrag"/>
            </w:pPr>
            <w:r w:rsidRPr="00A6293E">
              <w:t>Bestämmelser om domförhet vid behandling av vissa mål finns, för</w:t>
            </w:r>
            <w:r w:rsidRPr="00A6293E">
              <w:softHyphen/>
              <w:t>utom i 18</w:t>
            </w:r>
            <w:r>
              <w:t> §</w:t>
            </w:r>
            <w:r w:rsidRPr="00A6293E">
              <w:t>, i fastighetstaxeringsla</w:t>
            </w:r>
            <w:r w:rsidRPr="00A6293E">
              <w:softHyphen/>
            </w:r>
            <w:r w:rsidRPr="0058690E">
              <w:rPr>
                <w:spacing w:val="-4"/>
              </w:rPr>
              <w:t xml:space="preserve">gen (1979:1152), </w:t>
            </w:r>
            <w:r w:rsidRPr="0058690E" w:rsidDel="00D376C3">
              <w:rPr>
                <w:spacing w:val="-4"/>
              </w:rPr>
              <w:t>lagen (</w:t>
            </w:r>
            <w:r w:rsidRPr="0058690E">
              <w:rPr>
                <w:spacing w:val="-4"/>
              </w:rPr>
              <w:t>2010:1882)</w:t>
            </w:r>
            <w:r w:rsidRPr="00A6293E">
              <w:t xml:space="preserve"> om åldersgrän</w:t>
            </w:r>
            <w:r w:rsidRPr="00A6293E">
              <w:softHyphen/>
              <w:t xml:space="preserve">ser för film som ska </w:t>
            </w:r>
            <w:r w:rsidRPr="0058690E">
              <w:rPr>
                <w:spacing w:val="-4"/>
              </w:rPr>
              <w:t xml:space="preserve">visas offentligt </w:t>
            </w:r>
            <w:r w:rsidRPr="0058690E">
              <w:rPr>
                <w:i/>
                <w:iCs/>
                <w:spacing w:val="-4"/>
              </w:rPr>
              <w:t xml:space="preserve">och </w:t>
            </w:r>
            <w:r w:rsidRPr="0058690E">
              <w:rPr>
                <w:i/>
                <w:spacing w:val="-4"/>
              </w:rPr>
              <w:t xml:space="preserve">lagen </w:t>
            </w:r>
            <w:r w:rsidRPr="0058690E">
              <w:rPr>
                <w:i/>
                <w:iCs/>
                <w:spacing w:val="-4"/>
              </w:rPr>
              <w:t>(2022:000)</w:t>
            </w:r>
            <w:r w:rsidRPr="003E514A">
              <w:rPr>
                <w:i/>
              </w:rPr>
              <w:t xml:space="preserve"> om elektronisk </w:t>
            </w:r>
            <w:r w:rsidRPr="003E514A">
              <w:rPr>
                <w:i/>
                <w:iCs/>
              </w:rPr>
              <w:t>kommu</w:t>
            </w:r>
            <w:r>
              <w:rPr>
                <w:i/>
                <w:iCs/>
              </w:rPr>
              <w:softHyphen/>
            </w:r>
            <w:r w:rsidRPr="003E514A">
              <w:rPr>
                <w:i/>
                <w:iCs/>
              </w:rPr>
              <w:t>ni</w:t>
            </w:r>
            <w:r>
              <w:rPr>
                <w:i/>
                <w:iCs/>
              </w:rPr>
              <w:softHyphen/>
            </w:r>
            <w:r w:rsidRPr="003E514A">
              <w:rPr>
                <w:i/>
                <w:iCs/>
              </w:rPr>
              <w:t>kation</w:t>
            </w:r>
            <w:r w:rsidRPr="00A6293E">
              <w:t>.</w:t>
            </w:r>
          </w:p>
        </w:tc>
      </w:tr>
    </w:tbl>
    <w:p w14:paraId="726D8863" w14:textId="77777777" w:rsidR="00D85371" w:rsidRPr="00A6293E" w:rsidRDefault="00D85371" w:rsidP="00D85371">
      <w:pPr>
        <w:pStyle w:val="Slutstreck"/>
      </w:pPr>
      <w:r w:rsidRPr="00A6293E">
        <w:t>                      </w:t>
      </w:r>
    </w:p>
    <w:p w14:paraId="6F162AAF" w14:textId="77777777" w:rsidR="00D85371" w:rsidRPr="00A6293E" w:rsidRDefault="00D85371" w:rsidP="00714025">
      <w:pPr>
        <w:pStyle w:val="Brdtextmedindrag"/>
        <w:sectPr w:rsidR="00D85371" w:rsidRPr="00A6293E" w:rsidSect="00155500">
          <w:headerReference w:type="even" r:id="rId47"/>
          <w:headerReference w:type="default" r:id="rId48"/>
          <w:footerReference w:type="even" r:id="rId49"/>
          <w:footerReference w:type="default" r:id="rId50"/>
          <w:footerReference w:type="first" r:id="rId51"/>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augusti</w:t>
      </w:r>
      <w:r w:rsidRPr="00A6293E">
        <w:t xml:space="preserve"> 202</w:t>
      </w:r>
      <w:r>
        <w:t>2</w:t>
      </w:r>
      <w:r w:rsidRPr="00A6293E">
        <w:t>.</w:t>
      </w:r>
    </w:p>
    <w:p w14:paraId="40706AFE" w14:textId="77777777" w:rsidR="00D85371" w:rsidRPr="00A6293E" w:rsidRDefault="00D85371" w:rsidP="00D85371">
      <w:pPr>
        <w:pStyle w:val="Rubrik2"/>
        <w:spacing w:before="0"/>
        <w:sectPr w:rsidR="00D85371" w:rsidRPr="00A6293E" w:rsidSect="00D85371">
          <w:headerReference w:type="even" r:id="rId52"/>
          <w:headerReference w:type="default" r:id="rId53"/>
          <w:footerReference w:type="even" r:id="rId54"/>
          <w:footerReference w:type="default" r:id="rId55"/>
          <w:footerReference w:type="first" r:id="rId56"/>
          <w:footnotePr>
            <w:numRestart w:val="eachSect"/>
          </w:footnotePr>
          <w:pgSz w:w="9356" w:h="13721" w:code="9"/>
          <w:pgMar w:top="794" w:right="2438" w:bottom="1191" w:left="1021" w:header="0" w:footer="709" w:gutter="0"/>
          <w:cols w:space="708"/>
          <w:docGrid w:linePitch="360"/>
        </w:sectPr>
      </w:pPr>
      <w:bookmarkStart w:id="40" w:name="_Toc94597423"/>
      <w:bookmarkStart w:id="41" w:name="_Toc96533266"/>
      <w:r w:rsidRPr="00A6293E">
        <w:lastRenderedPageBreak/>
        <w:t>Förslag till lag om ändring i lagen (1981:1104) om verksamheten hos vissa regionala alarmeringscentraler</w:t>
      </w:r>
      <w:bookmarkEnd w:id="40"/>
      <w:bookmarkEnd w:id="41"/>
    </w:p>
    <w:p w14:paraId="33C57003" w14:textId="77777777" w:rsidR="00D85371" w:rsidRPr="00A6293E" w:rsidRDefault="00D85371" w:rsidP="00D85371">
      <w:pPr>
        <w:pStyle w:val="Brdtext"/>
      </w:pPr>
      <w:r w:rsidRPr="00A6293E">
        <w:t>Härigenom föreskrivs att 2</w:t>
      </w:r>
      <w:r>
        <w:t> §</w:t>
      </w:r>
      <w:r w:rsidRPr="00A6293E">
        <w:t xml:space="preserve"> lagen (1981:1104) om verksamheten hos vissa regionala alarmeringscentraler ska ha följande lydelse.</w:t>
      </w:r>
    </w:p>
    <w:p w14:paraId="3866DF7C"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9EA3A0B" w14:textId="77777777">
        <w:tc>
          <w:tcPr>
            <w:tcW w:w="2500" w:type="pct"/>
            <w:shd w:val="clear" w:color="auto" w:fill="auto"/>
            <w:tcMar>
              <w:left w:w="0" w:type="dxa"/>
            </w:tcMar>
          </w:tcPr>
          <w:p w14:paraId="5D985AF5"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8E64AB6" w14:textId="77777777" w:rsidR="00D85371" w:rsidRPr="00A6293E" w:rsidRDefault="00D85371" w:rsidP="00D85371">
            <w:pPr>
              <w:pStyle w:val="Brdtext"/>
              <w:rPr>
                <w:i/>
              </w:rPr>
            </w:pPr>
            <w:r w:rsidRPr="00A6293E">
              <w:rPr>
                <w:i/>
              </w:rPr>
              <w:t>Föreslagen lydelse</w:t>
            </w:r>
          </w:p>
        </w:tc>
      </w:tr>
    </w:tbl>
    <w:p w14:paraId="5401EEFC" w14:textId="77777777" w:rsidR="00D85371" w:rsidRPr="00A6293E" w:rsidRDefault="00D85371" w:rsidP="00D85371">
      <w:pPr>
        <w:pStyle w:val="Brdtext"/>
        <w:spacing w:before="230"/>
        <w:jc w:val="center"/>
      </w:pPr>
      <w:r w:rsidRPr="00A6293E">
        <w:t>2</w:t>
      </w:r>
      <w:r>
        <w:t> §</w:t>
      </w:r>
      <w:r w:rsidRPr="00A6293E">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C5BD199" w14:textId="77777777">
        <w:tc>
          <w:tcPr>
            <w:tcW w:w="2500" w:type="pct"/>
            <w:shd w:val="clear" w:color="auto" w:fill="auto"/>
            <w:tcMar>
              <w:left w:w="0" w:type="dxa"/>
            </w:tcMar>
          </w:tcPr>
          <w:p w14:paraId="693A2F42" w14:textId="77777777" w:rsidR="00D85371" w:rsidRDefault="00D85371" w:rsidP="00D85371">
            <w:pPr>
              <w:pStyle w:val="Brdtextmedindrag"/>
            </w:pPr>
            <w:r w:rsidRPr="00A6293E">
              <w:t xml:space="preserve">Den som </w:t>
            </w:r>
            <w:r w:rsidRPr="00D26E9F">
              <w:t>svarar för alarmerings</w:t>
            </w:r>
            <w:r w:rsidRPr="00D26E9F">
              <w:softHyphen/>
              <w:t xml:space="preserve">centraler som anges i 1 § får inte utan tillstånd av regeringen spela in </w:t>
            </w:r>
            <w:r w:rsidRPr="009A71F6">
              <w:t xml:space="preserve">telefonsamtal </w:t>
            </w:r>
            <w:r w:rsidRPr="009A71F6">
              <w:rPr>
                <w:i/>
              </w:rPr>
              <w:t>varigenom</w:t>
            </w:r>
            <w:r w:rsidRPr="009A71F6">
              <w:t xml:space="preserve"> någon av</w:t>
            </w:r>
            <w:r w:rsidRPr="009A71F6">
              <w:softHyphen/>
              <w:t>ser att tillkalla eller annars</w:t>
            </w:r>
            <w:r w:rsidRPr="009A71F6">
              <w:rPr>
                <w:i/>
              </w:rPr>
              <w:t xml:space="preserve"> komma i förbindelse med</w:t>
            </w:r>
            <w:r w:rsidRPr="009A71F6">
              <w:t xml:space="preserve"> Polismyndighe</w:t>
            </w:r>
            <w:r w:rsidRPr="009A71F6">
              <w:softHyphen/>
              <w:t>ten, kommunal organisation</w:t>
            </w:r>
            <w:r w:rsidRPr="00A6293E">
              <w:t xml:space="preserve"> för rädd</w:t>
            </w:r>
            <w:r>
              <w:softHyphen/>
            </w:r>
            <w:r w:rsidRPr="00A6293E">
              <w:t>nings</w:t>
            </w:r>
            <w:r>
              <w:softHyphen/>
            </w:r>
            <w:r w:rsidRPr="00A6293E">
              <w:t>tjänst, ambulans eller nå</w:t>
            </w:r>
            <w:r w:rsidRPr="00A6293E">
              <w:softHyphen/>
              <w:t xml:space="preserve">got annat hjälporgan och som </w:t>
            </w:r>
            <w:r w:rsidRPr="00EA61C2">
              <w:rPr>
                <w:i/>
              </w:rPr>
              <w:t>be</w:t>
            </w:r>
            <w:r w:rsidRPr="00EA61C2">
              <w:rPr>
                <w:i/>
              </w:rPr>
              <w:softHyphen/>
              <w:t>ford</w:t>
            </w:r>
            <w:r>
              <w:rPr>
                <w:i/>
              </w:rPr>
              <w:softHyphen/>
            </w:r>
            <w:r w:rsidRPr="00EA61C2">
              <w:rPr>
                <w:i/>
              </w:rPr>
              <w:t>ras</w:t>
            </w:r>
            <w:r w:rsidRPr="00A6293E">
              <w:t xml:space="preserve"> via ett allmänt kommunika</w:t>
            </w:r>
            <w:r w:rsidRPr="00A6293E">
              <w:softHyphen/>
              <w:t>tions</w:t>
            </w:r>
            <w:r>
              <w:softHyphen/>
            </w:r>
            <w:r w:rsidRPr="00A6293E">
              <w:t>nät till eller från en sådan cen</w:t>
            </w:r>
            <w:r w:rsidRPr="00A6293E">
              <w:softHyphen/>
              <w:t>tral.</w:t>
            </w:r>
          </w:p>
          <w:p w14:paraId="7833DE86" w14:textId="77777777" w:rsidR="00D85371" w:rsidRPr="00A6293E" w:rsidRDefault="00D85371" w:rsidP="00D85371">
            <w:pPr>
              <w:pStyle w:val="Brdtextmedindrag"/>
            </w:pPr>
            <w:r w:rsidRPr="007C3698">
              <w:rPr>
                <w:i/>
              </w:rPr>
              <w:t>Tillstånd</w:t>
            </w:r>
            <w:r w:rsidRPr="00A6293E">
              <w:t xml:space="preserve"> får även i den utsträck</w:t>
            </w:r>
            <w:r>
              <w:softHyphen/>
            </w:r>
            <w:r w:rsidRPr="00A6293E">
              <w:t xml:space="preserve">ning som krävs för snabba och effektiva hjälpinsatser </w:t>
            </w:r>
            <w:r w:rsidRPr="007C3698">
              <w:rPr>
                <w:i/>
              </w:rPr>
              <w:t>innefatta</w:t>
            </w:r>
            <w:r w:rsidRPr="00A6293E">
              <w:t xml:space="preserve"> rätt att</w:t>
            </w:r>
          </w:p>
        </w:tc>
        <w:tc>
          <w:tcPr>
            <w:tcW w:w="2500" w:type="pct"/>
            <w:shd w:val="clear" w:color="auto" w:fill="auto"/>
            <w:tcMar>
              <w:right w:w="0" w:type="dxa"/>
            </w:tcMar>
          </w:tcPr>
          <w:p w14:paraId="78ECBBEE" w14:textId="77777777" w:rsidR="00D85371" w:rsidRDefault="00D85371" w:rsidP="00D85371">
            <w:pPr>
              <w:pStyle w:val="Brdtextmedindrag"/>
            </w:pPr>
            <w:r w:rsidRPr="00A6293E">
              <w:t xml:space="preserve">Den som svarar för </w:t>
            </w:r>
            <w:r w:rsidRPr="00D26E9F">
              <w:t>alarmerings</w:t>
            </w:r>
            <w:r w:rsidRPr="00D26E9F">
              <w:softHyphen/>
              <w:t xml:space="preserve">centraler som anges i 1 § får inte utan tillstånd av regeringen spela in telefonsamtal </w:t>
            </w:r>
            <w:r w:rsidRPr="00D26E9F">
              <w:rPr>
                <w:i/>
              </w:rPr>
              <w:t>som</w:t>
            </w:r>
            <w:r w:rsidRPr="00D26E9F">
              <w:t xml:space="preserve"> </w:t>
            </w:r>
            <w:r w:rsidRPr="00D26E9F">
              <w:rPr>
                <w:i/>
              </w:rPr>
              <w:t>innebär att</w:t>
            </w:r>
            <w:r w:rsidRPr="00D26E9F">
              <w:t xml:space="preserve"> nå</w:t>
            </w:r>
            <w:r w:rsidRPr="00D26E9F">
              <w:softHyphen/>
              <w:t>gon av</w:t>
            </w:r>
            <w:r w:rsidRPr="00D26E9F">
              <w:softHyphen/>
              <w:t xml:space="preserve">ser att tillkalla eller annars </w:t>
            </w:r>
            <w:r w:rsidRPr="00D26E9F">
              <w:rPr>
                <w:i/>
              </w:rPr>
              <w:t>kontakta</w:t>
            </w:r>
            <w:r w:rsidRPr="00D26E9F">
              <w:t xml:space="preserve"> Polismyn</w:t>
            </w:r>
            <w:r w:rsidRPr="00D26E9F">
              <w:softHyphen/>
              <w:t>dighe</w:t>
            </w:r>
            <w:r w:rsidRPr="00D26E9F">
              <w:softHyphen/>
              <w:t xml:space="preserve">ten, </w:t>
            </w:r>
            <w:r w:rsidRPr="00265776">
              <w:rPr>
                <w:i/>
                <w:iCs/>
              </w:rPr>
              <w:t>en</w:t>
            </w:r>
            <w:r>
              <w:t xml:space="preserve"> </w:t>
            </w:r>
            <w:r w:rsidRPr="00D26E9F">
              <w:t>kom</w:t>
            </w:r>
            <w:r w:rsidRPr="00D26E9F">
              <w:softHyphen/>
            </w:r>
            <w:r w:rsidRPr="009A71F6">
              <w:t>munal organisation för rädd</w:t>
            </w:r>
            <w:r>
              <w:softHyphen/>
            </w:r>
            <w:r w:rsidRPr="009A71F6">
              <w:t>nings</w:t>
            </w:r>
            <w:r w:rsidRPr="009A71F6">
              <w:softHyphen/>
            </w:r>
            <w:r w:rsidRPr="00D26E9F">
              <w:t>tjänst</w:t>
            </w:r>
            <w:r w:rsidRPr="00A6293E">
              <w:t>, ambulans eller nå</w:t>
            </w:r>
            <w:r w:rsidRPr="00A6293E">
              <w:softHyphen/>
              <w:t xml:space="preserve">got annat hjälporgan och som </w:t>
            </w:r>
            <w:r w:rsidRPr="00624AF0">
              <w:rPr>
                <w:i/>
              </w:rPr>
              <w:t>överförs</w:t>
            </w:r>
            <w:r w:rsidRPr="00A6293E">
              <w:t xml:space="preserve"> via ett allmänt </w:t>
            </w:r>
            <w:r w:rsidRPr="00A6293E">
              <w:rPr>
                <w:i/>
              </w:rPr>
              <w:t>elektro</w:t>
            </w:r>
            <w:r>
              <w:rPr>
                <w:i/>
              </w:rPr>
              <w:softHyphen/>
            </w:r>
            <w:r w:rsidRPr="00A6293E">
              <w:rPr>
                <w:i/>
              </w:rPr>
              <w:t xml:space="preserve">niskt </w:t>
            </w:r>
            <w:r w:rsidRPr="00A6293E">
              <w:t>kom</w:t>
            </w:r>
            <w:r>
              <w:softHyphen/>
            </w:r>
            <w:r w:rsidRPr="00A6293E">
              <w:t>mu</w:t>
            </w:r>
            <w:r>
              <w:softHyphen/>
            </w:r>
            <w:r w:rsidRPr="00A6293E">
              <w:t>ni</w:t>
            </w:r>
            <w:r>
              <w:softHyphen/>
            </w:r>
            <w:r w:rsidRPr="00A6293E">
              <w:t>ka</w:t>
            </w:r>
            <w:r>
              <w:softHyphen/>
            </w:r>
            <w:r w:rsidRPr="00A6293E">
              <w:t>tions</w:t>
            </w:r>
            <w:r>
              <w:softHyphen/>
            </w:r>
            <w:r w:rsidRPr="00A6293E">
              <w:t>nät till eller från en sådan central.</w:t>
            </w:r>
          </w:p>
          <w:p w14:paraId="2CF2800A" w14:textId="77777777" w:rsidR="00D85371" w:rsidRPr="00A6293E" w:rsidRDefault="00D85371" w:rsidP="00D85371">
            <w:pPr>
              <w:pStyle w:val="Brdtextmedindrag"/>
            </w:pPr>
            <w:r w:rsidRPr="007C3698">
              <w:rPr>
                <w:i/>
              </w:rPr>
              <w:t>Ett tillstånd</w:t>
            </w:r>
            <w:r w:rsidRPr="00A6293E">
              <w:t xml:space="preserve"> får även i den ut</w:t>
            </w:r>
            <w:r>
              <w:softHyphen/>
            </w:r>
            <w:r w:rsidRPr="00A6293E">
              <w:t xml:space="preserve">sträckning som krävs för snabba och effektiva hjälpinsatser </w:t>
            </w:r>
            <w:r w:rsidRPr="007C3698">
              <w:rPr>
                <w:i/>
              </w:rPr>
              <w:t>omfatta</w:t>
            </w:r>
            <w:r w:rsidRPr="00A6293E">
              <w:t xml:space="preserve"> </w:t>
            </w:r>
            <w:r w:rsidRPr="00881BC3">
              <w:rPr>
                <w:i/>
              </w:rPr>
              <w:t>en</w:t>
            </w:r>
            <w:r>
              <w:t xml:space="preserve"> </w:t>
            </w:r>
            <w:r w:rsidRPr="00A6293E">
              <w:t>rätt att</w:t>
            </w:r>
          </w:p>
        </w:tc>
      </w:tr>
    </w:tbl>
    <w:p w14:paraId="61891E9D" w14:textId="77777777" w:rsidR="00D85371" w:rsidRPr="00A6293E" w:rsidRDefault="00D85371" w:rsidP="00D85371">
      <w:pPr>
        <w:pStyle w:val="Brdtextmedindrag"/>
      </w:pPr>
      <w:r w:rsidRPr="00A6293E">
        <w:t>1. avlyssna och spela in sådana telefonsamtal som avses i första stycket och som har kopplats vidare av en alarmeringscentral till ett hjälporgan,</w:t>
      </w:r>
    </w:p>
    <w:p w14:paraId="64685077" w14:textId="77777777" w:rsidR="00D85371" w:rsidRPr="00A6293E" w:rsidRDefault="00D85371" w:rsidP="00D85371">
      <w:pPr>
        <w:pStyle w:val="Brdtextmedindrag"/>
      </w:pPr>
      <w:r w:rsidRPr="00A6293E">
        <w:t>2. avbryta pågående telefonsamtal för att samtal ska kunna kopplas vidare från en alarmeringscentral till ett hjälporgan.</w:t>
      </w:r>
    </w:p>
    <w:p w14:paraId="10E3C07F" w14:textId="77777777" w:rsidR="00D85371" w:rsidRPr="00A6293E" w:rsidRDefault="00D85371" w:rsidP="00D85371">
      <w:pPr>
        <w:pStyle w:val="Slutstreck"/>
      </w:pPr>
      <w:r w:rsidRPr="00A6293E">
        <w:t>                      </w:t>
      </w:r>
    </w:p>
    <w:p w14:paraId="0C5C84C2"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545DB7EE" w14:textId="77777777" w:rsidR="00D85371" w:rsidRPr="00A6293E" w:rsidRDefault="00D85371" w:rsidP="00D85371">
      <w:pPr>
        <w:spacing w:line="2" w:lineRule="auto"/>
        <w:rPr>
          <w:rFonts w:ascii="Times New Roman" w:hAnsi="Times New Roman"/>
          <w:sz w:val="20"/>
        </w:rPr>
      </w:pPr>
      <w:r w:rsidRPr="00A6293E">
        <w:br w:type="page"/>
      </w:r>
    </w:p>
    <w:p w14:paraId="2A65FACE" w14:textId="77777777" w:rsidR="00D85371" w:rsidRDefault="00D85371" w:rsidP="00D85371">
      <w:pPr>
        <w:pStyle w:val="Rubrik2"/>
        <w:sectPr w:rsidR="00D85371" w:rsidSect="00D85371">
          <w:headerReference w:type="even" r:id="rId57"/>
          <w:headerReference w:type="default" r:id="rId58"/>
          <w:footerReference w:type="even" r:id="rId59"/>
          <w:footerReference w:type="default" r:id="rId60"/>
          <w:footerReference w:type="first" r:id="rId61"/>
          <w:footnotePr>
            <w:numRestart w:val="eachSect"/>
          </w:footnotePr>
          <w:type w:val="continuous"/>
          <w:pgSz w:w="9356" w:h="13721" w:code="9"/>
          <w:pgMar w:top="794" w:right="2438" w:bottom="1191" w:left="1021" w:header="0" w:footer="709" w:gutter="0"/>
          <w:cols w:space="708"/>
          <w:docGrid w:linePitch="360"/>
        </w:sectPr>
      </w:pPr>
      <w:bookmarkStart w:id="42" w:name="_Toc94597424"/>
      <w:bookmarkStart w:id="43" w:name="_Toc96533267"/>
      <w:r w:rsidRPr="00A6293E">
        <w:lastRenderedPageBreak/>
        <w:t>Förslag till lag om ändring i lagen (1992:1685) om skydd för kretsmönster för halvledarprodukter</w:t>
      </w:r>
      <w:bookmarkEnd w:id="42"/>
      <w:bookmarkEnd w:id="43"/>
    </w:p>
    <w:p w14:paraId="25538668" w14:textId="77777777" w:rsidR="00D85371" w:rsidRPr="00A6293E" w:rsidRDefault="00D85371" w:rsidP="00D85371">
      <w:pPr>
        <w:pStyle w:val="Brdtext"/>
      </w:pPr>
      <w:r w:rsidRPr="00A6293E">
        <w:t>Härigenom föreskrivs att 9</w:t>
      </w:r>
      <w:r>
        <w:t> </w:t>
      </w:r>
      <w:r w:rsidRPr="00A6293E">
        <w:t>f</w:t>
      </w:r>
      <w:r>
        <w:t> §</w:t>
      </w:r>
      <w:r w:rsidRPr="00A6293E">
        <w:t xml:space="preserve"> lagen (1992:1685) om skydd för krets</w:t>
      </w:r>
      <w:r w:rsidRPr="00A6293E">
        <w:softHyphen/>
        <w:t>mönster för halvledarprodukter ska ha följande lydelse.</w:t>
      </w:r>
    </w:p>
    <w:p w14:paraId="105807E5"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E9B95B6" w14:textId="77777777">
        <w:tc>
          <w:tcPr>
            <w:tcW w:w="2500" w:type="pct"/>
            <w:shd w:val="clear" w:color="auto" w:fill="auto"/>
            <w:tcMar>
              <w:left w:w="0" w:type="dxa"/>
            </w:tcMar>
          </w:tcPr>
          <w:p w14:paraId="1C3393F1"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1BF3D6D" w14:textId="77777777" w:rsidR="00D85371" w:rsidRPr="00A6293E" w:rsidRDefault="00D85371" w:rsidP="00D85371">
            <w:pPr>
              <w:pStyle w:val="Brdtext"/>
              <w:rPr>
                <w:i/>
              </w:rPr>
            </w:pPr>
            <w:r w:rsidRPr="00A6293E">
              <w:rPr>
                <w:i/>
              </w:rPr>
              <w:t>Föreslagen lydelse</w:t>
            </w:r>
          </w:p>
        </w:tc>
      </w:tr>
    </w:tbl>
    <w:p w14:paraId="555B7D80" w14:textId="77777777" w:rsidR="00D85371" w:rsidRPr="00A6293E" w:rsidRDefault="00D85371" w:rsidP="00D85371">
      <w:pPr>
        <w:pStyle w:val="Brdtext"/>
        <w:spacing w:before="230"/>
        <w:jc w:val="center"/>
      </w:pPr>
      <w:r w:rsidRPr="00A6293E">
        <w:t>9</w:t>
      </w:r>
      <w:r>
        <w:t> </w:t>
      </w:r>
      <w:r w:rsidRPr="00A6293E">
        <w:t>f</w:t>
      </w:r>
      <w:r>
        <w:t> §</w:t>
      </w:r>
      <w:r w:rsidRPr="00A6293E">
        <w:rPr>
          <w:rStyle w:val="Fotnotsreferens"/>
        </w:rPr>
        <w:footnoteReference w:id="13"/>
      </w:r>
    </w:p>
    <w:p w14:paraId="31EA7157" w14:textId="77777777" w:rsidR="00D85371" w:rsidRPr="00A6293E" w:rsidRDefault="00D85371" w:rsidP="00D85371">
      <w:pPr>
        <w:pStyle w:val="Brdtextmedindrag"/>
      </w:pPr>
      <w:r w:rsidRPr="00A6293E">
        <w:t>Den som på grund av bestämmelserna i 9</w:t>
      </w:r>
      <w:r>
        <w:t> </w:t>
      </w:r>
      <w:r w:rsidRPr="00A6293E">
        <w:t>c</w:t>
      </w:r>
      <w:r>
        <w:t> §</w:t>
      </w:r>
      <w:r w:rsidRPr="00A6293E">
        <w:t xml:space="preserve"> andra stycket 2–5 har före</w:t>
      </w:r>
      <w:r w:rsidRPr="00A6293E">
        <w:softHyphen/>
        <w:t>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B9C3ECB" w14:textId="77777777">
        <w:tc>
          <w:tcPr>
            <w:tcW w:w="2500" w:type="pct"/>
            <w:shd w:val="clear" w:color="auto" w:fill="auto"/>
            <w:tcMar>
              <w:left w:w="0" w:type="dxa"/>
            </w:tcMar>
          </w:tcPr>
          <w:p w14:paraId="0A0AE848"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5F7DC52E"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E85DAC">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w:t>
            </w:r>
            <w:r>
              <w:softHyphen/>
            </w:r>
            <w:r w:rsidRPr="00A6293E">
              <w:t>sen ersätts enligt första stycket.</w:t>
            </w:r>
          </w:p>
        </w:tc>
      </w:tr>
    </w:tbl>
    <w:p w14:paraId="32B4D7BA" w14:textId="77777777" w:rsidR="00D85371" w:rsidRPr="00A6293E" w:rsidRDefault="00D85371" w:rsidP="00D85371">
      <w:pPr>
        <w:pStyle w:val="Slutstreck"/>
      </w:pPr>
      <w:r w:rsidRPr="00A6293E">
        <w:t>                      </w:t>
      </w:r>
    </w:p>
    <w:p w14:paraId="5EC4C69F"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3E04A99D" w14:textId="77777777" w:rsidR="00D85371" w:rsidRPr="00A6293E" w:rsidRDefault="00D85371" w:rsidP="00D85371">
      <w:pPr>
        <w:spacing w:line="2" w:lineRule="auto"/>
        <w:rPr>
          <w:rFonts w:ascii="Times New Roman" w:hAnsi="Times New Roman"/>
          <w:sz w:val="20"/>
        </w:rPr>
      </w:pPr>
      <w:r w:rsidRPr="00A6293E">
        <w:br w:type="page"/>
      </w:r>
    </w:p>
    <w:p w14:paraId="53EBBC6F" w14:textId="77777777" w:rsidR="00D85371" w:rsidRDefault="00D85371" w:rsidP="00D85371">
      <w:pPr>
        <w:pStyle w:val="Rubrik2"/>
        <w:sectPr w:rsidR="00D85371" w:rsidSect="00D85371">
          <w:headerReference w:type="even" r:id="rId62"/>
          <w:headerReference w:type="default" r:id="rId63"/>
          <w:footerReference w:type="even" r:id="rId64"/>
          <w:footerReference w:type="default" r:id="rId65"/>
          <w:footerReference w:type="first" r:id="rId66"/>
          <w:footnotePr>
            <w:numRestart w:val="eachSect"/>
          </w:footnotePr>
          <w:type w:val="continuous"/>
          <w:pgSz w:w="9356" w:h="13721" w:code="9"/>
          <w:pgMar w:top="794" w:right="2438" w:bottom="1191" w:left="1021" w:header="0" w:footer="709" w:gutter="0"/>
          <w:cols w:space="708"/>
          <w:docGrid w:linePitch="360"/>
        </w:sectPr>
      </w:pPr>
      <w:bookmarkStart w:id="44" w:name="_Toc94597425"/>
      <w:bookmarkStart w:id="45" w:name="_Toc96533268"/>
      <w:r w:rsidRPr="00A6293E">
        <w:lastRenderedPageBreak/>
        <w:t>Förslag till lag om ändring i växtförädlarrätts</w:t>
      </w:r>
      <w:r w:rsidRPr="00A6293E">
        <w:softHyphen/>
        <w:t>lagen (1997:306)</w:t>
      </w:r>
      <w:bookmarkEnd w:id="44"/>
      <w:bookmarkEnd w:id="45"/>
    </w:p>
    <w:p w14:paraId="15A8C458" w14:textId="77777777" w:rsidR="00D85371" w:rsidRPr="00A6293E" w:rsidRDefault="00D85371" w:rsidP="00D85371">
      <w:pPr>
        <w:pStyle w:val="Brdtext"/>
      </w:pPr>
      <w:r w:rsidRPr="00A6293E">
        <w:t>Härigenom föreskrivs att 9</w:t>
      </w:r>
      <w:r>
        <w:t> kap. </w:t>
      </w:r>
      <w:r w:rsidRPr="00A6293E">
        <w:t>5</w:t>
      </w:r>
      <w:r>
        <w:t> </w:t>
      </w:r>
      <w:r w:rsidRPr="00A6293E">
        <w:t>d</w:t>
      </w:r>
      <w:r>
        <w:t> §</w:t>
      </w:r>
      <w:r w:rsidRPr="00A6293E">
        <w:t xml:space="preserve"> växtförädlarrättslagen (1997:306) ska ha följande lydelse.</w:t>
      </w:r>
    </w:p>
    <w:p w14:paraId="06812B87"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2296283" w14:textId="77777777">
        <w:tc>
          <w:tcPr>
            <w:tcW w:w="2500" w:type="pct"/>
            <w:shd w:val="clear" w:color="auto" w:fill="auto"/>
            <w:tcMar>
              <w:left w:w="0" w:type="dxa"/>
            </w:tcMar>
          </w:tcPr>
          <w:p w14:paraId="246F9F6E"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943FA14" w14:textId="77777777" w:rsidR="00D85371" w:rsidRPr="00A6293E" w:rsidRDefault="00D85371" w:rsidP="00D85371">
            <w:pPr>
              <w:pStyle w:val="Brdtext"/>
              <w:rPr>
                <w:i/>
              </w:rPr>
            </w:pPr>
            <w:r w:rsidRPr="00A6293E">
              <w:rPr>
                <w:i/>
              </w:rPr>
              <w:t>Föreslagen lydelse</w:t>
            </w:r>
          </w:p>
        </w:tc>
      </w:tr>
    </w:tbl>
    <w:p w14:paraId="27C8C7A9" w14:textId="77777777" w:rsidR="00D85371" w:rsidRPr="00A6293E" w:rsidRDefault="00D85371" w:rsidP="00D85371">
      <w:pPr>
        <w:pStyle w:val="Brdtext"/>
        <w:spacing w:before="230"/>
        <w:jc w:val="center"/>
        <w:rPr>
          <w:b/>
        </w:rPr>
      </w:pPr>
      <w:r w:rsidRPr="00A6293E">
        <w:rPr>
          <w:b/>
        </w:rPr>
        <w:t>9</w:t>
      </w:r>
      <w:r>
        <w:rPr>
          <w:b/>
        </w:rPr>
        <w:t> kap.</w:t>
      </w:r>
    </w:p>
    <w:p w14:paraId="5CA06C8B" w14:textId="77777777" w:rsidR="00D85371" w:rsidRPr="00A6293E" w:rsidRDefault="00D85371" w:rsidP="00D85371">
      <w:pPr>
        <w:pStyle w:val="Brdtext"/>
        <w:jc w:val="center"/>
      </w:pPr>
      <w:r w:rsidRPr="00A6293E">
        <w:t>5</w:t>
      </w:r>
      <w:r>
        <w:t> d §</w:t>
      </w:r>
      <w:r w:rsidRPr="00A6293E">
        <w:rPr>
          <w:rStyle w:val="Fotnotsreferens"/>
        </w:rPr>
        <w:footnoteReference w:id="14"/>
      </w:r>
    </w:p>
    <w:p w14:paraId="1170FBA6" w14:textId="77777777" w:rsidR="00D85371" w:rsidRPr="00A6293E" w:rsidRDefault="00D85371" w:rsidP="00D85371">
      <w:pPr>
        <w:pStyle w:val="Brdtextmedindrag"/>
      </w:pPr>
      <w:r w:rsidRPr="00A6293E">
        <w:t>Den som på grund av bestämmelserna i 9</w:t>
      </w:r>
      <w:r>
        <w:t> kap. </w:t>
      </w:r>
      <w:r w:rsidRPr="00A6293E">
        <w:t>5</w:t>
      </w:r>
      <w:r>
        <w:t> </w:t>
      </w:r>
      <w:r w:rsidRPr="00A6293E">
        <w:t>a</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A147FD2" w14:textId="77777777">
        <w:tc>
          <w:tcPr>
            <w:tcW w:w="2500" w:type="pct"/>
            <w:shd w:val="clear" w:color="auto" w:fill="auto"/>
            <w:tcMar>
              <w:left w:w="0" w:type="dxa"/>
            </w:tcMar>
          </w:tcPr>
          <w:p w14:paraId="3672B90A"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softHyphen/>
            </w:r>
            <w:r w:rsidRPr="00A6293E">
              <w:t xml:space="preserve">mation som avses i </w:t>
            </w:r>
            <w:r w:rsidRPr="00A6293E">
              <w:rPr>
                <w:i/>
              </w:rPr>
              <w:t>6</w:t>
            </w:r>
            <w:r>
              <w:rPr>
                <w:i/>
              </w:rPr>
              <w:t> kap. </w:t>
            </w:r>
            <w:r w:rsidRPr="00A6293E">
              <w:rPr>
                <w:i/>
              </w:rPr>
              <w:t>20</w:t>
            </w:r>
            <w:r>
              <w:rPr>
                <w:i/>
              </w:rPr>
              <w:t> §</w:t>
            </w:r>
            <w:r w:rsidRPr="00A6293E">
              <w:t xml:space="preserve"> la</w:t>
            </w:r>
            <w:r>
              <w:softHyphen/>
            </w:r>
            <w:r w:rsidRPr="00A6293E">
              <w:t xml:space="preserve">gen </w:t>
            </w:r>
            <w:r w:rsidRPr="00A6293E">
              <w:rPr>
                <w:i/>
              </w:rPr>
              <w:t>(2003:389)</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6A319523"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E85DAC">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4CAE8F25" w14:textId="77777777" w:rsidR="00D85371" w:rsidRPr="00A6293E" w:rsidRDefault="00D85371" w:rsidP="00D85371">
      <w:pPr>
        <w:pStyle w:val="Slutstreck"/>
      </w:pPr>
      <w:r w:rsidRPr="00A6293E">
        <w:t>                      </w:t>
      </w:r>
    </w:p>
    <w:p w14:paraId="5FB66E02"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74A72E52" w14:textId="77777777" w:rsidR="00D85371" w:rsidRPr="00A6293E" w:rsidRDefault="00D85371" w:rsidP="00D85371">
      <w:pPr>
        <w:spacing w:line="2" w:lineRule="auto"/>
        <w:rPr>
          <w:rFonts w:ascii="Times New Roman" w:hAnsi="Times New Roman"/>
          <w:sz w:val="20"/>
        </w:rPr>
      </w:pPr>
      <w:r w:rsidRPr="00A6293E">
        <w:br w:type="page"/>
      </w:r>
    </w:p>
    <w:p w14:paraId="4CA8F9B2" w14:textId="77777777" w:rsidR="00D85371" w:rsidRPr="00A6293E" w:rsidRDefault="00D85371" w:rsidP="00D85371">
      <w:pPr>
        <w:pStyle w:val="Rubrik2"/>
        <w:sectPr w:rsidR="00D85371" w:rsidRPr="00A6293E" w:rsidSect="00D85371">
          <w:headerReference w:type="even" r:id="rId67"/>
          <w:headerReference w:type="default" r:id="rId68"/>
          <w:footerReference w:type="even" r:id="rId69"/>
          <w:footerReference w:type="default" r:id="rId70"/>
          <w:footerReference w:type="first" r:id="rId71"/>
          <w:footnotePr>
            <w:numRestart w:val="eachSect"/>
          </w:footnotePr>
          <w:type w:val="continuous"/>
          <w:pgSz w:w="9356" w:h="13721" w:code="9"/>
          <w:pgMar w:top="794" w:right="2438" w:bottom="1191" w:left="1021" w:header="0" w:footer="709" w:gutter="0"/>
          <w:cols w:space="708"/>
          <w:docGrid w:linePitch="360"/>
        </w:sectPr>
      </w:pPr>
      <w:bookmarkStart w:id="46" w:name="_Toc94597426"/>
      <w:bookmarkStart w:id="47" w:name="_Toc96533269"/>
      <w:r w:rsidRPr="00A6293E">
        <w:lastRenderedPageBreak/>
        <w:t>Förslag till lag om ändring i lagen (1998:31) om standarder för sändning av radio- och TV-signaler</w:t>
      </w:r>
      <w:bookmarkEnd w:id="46"/>
      <w:bookmarkEnd w:id="47"/>
    </w:p>
    <w:p w14:paraId="09800FE3" w14:textId="77777777" w:rsidR="00D85371" w:rsidRPr="00A6293E" w:rsidRDefault="00D85371" w:rsidP="00D85371">
      <w:pPr>
        <w:pStyle w:val="Brdtext"/>
      </w:pPr>
      <w:r w:rsidRPr="00A6293E">
        <w:t>Härigenom föreskrivs</w:t>
      </w:r>
      <w:r w:rsidRPr="00A6293E">
        <w:rPr>
          <w:rStyle w:val="Fotnotsreferens"/>
        </w:rPr>
        <w:footnoteReference w:id="15"/>
      </w:r>
      <w:r w:rsidRPr="00A6293E">
        <w:t xml:space="preserve"> i fråga om lagen (1998:31) om standarder för sänd</w:t>
      </w:r>
      <w:r w:rsidRPr="00A6293E">
        <w:softHyphen/>
        <w:t xml:space="preserve">ning av </w:t>
      </w:r>
      <w:r>
        <w:t xml:space="preserve">radio- och </w:t>
      </w:r>
      <w:r w:rsidRPr="00A6293E">
        <w:t>TV-signaler</w:t>
      </w:r>
      <w:r w:rsidRPr="00A6293E">
        <w:rPr>
          <w:rStyle w:val="Fotnotsreferens"/>
        </w:rPr>
        <w:footnoteReference w:id="16"/>
      </w:r>
    </w:p>
    <w:p w14:paraId="10EE325D" w14:textId="77777777" w:rsidR="00D85371" w:rsidRPr="00A6293E" w:rsidRDefault="00D85371" w:rsidP="00D85371">
      <w:pPr>
        <w:pStyle w:val="Brdtextmedindrag"/>
      </w:pPr>
      <w:r w:rsidRPr="00A6293E">
        <w:rPr>
          <w:i/>
        </w:rPr>
        <w:t>dels</w:t>
      </w:r>
      <w:r w:rsidRPr="00A6293E">
        <w:t xml:space="preserve"> att 3</w:t>
      </w:r>
      <w:r>
        <w:t> </w:t>
      </w:r>
      <w:r w:rsidRPr="00A6293E">
        <w:t>och</w:t>
      </w:r>
      <w:r>
        <w:t> </w:t>
      </w:r>
      <w:r w:rsidRPr="00A6293E">
        <w:t>6</w:t>
      </w:r>
      <w:r>
        <w:t> §</w:t>
      </w:r>
      <w:r w:rsidRPr="00A6293E">
        <w:t>§ ska upphöra att gälla,</w:t>
      </w:r>
    </w:p>
    <w:p w14:paraId="1D0EC46C" w14:textId="77777777" w:rsidR="00D85371" w:rsidRPr="00A6293E" w:rsidRDefault="00D85371" w:rsidP="00D85371">
      <w:pPr>
        <w:pStyle w:val="Brdtextmedindrag"/>
      </w:pPr>
      <w:r w:rsidRPr="00A6293E">
        <w:rPr>
          <w:i/>
        </w:rPr>
        <w:t>dels</w:t>
      </w:r>
      <w:r w:rsidRPr="00A6293E">
        <w:t xml:space="preserve"> att rubriken närmast före 3</w:t>
      </w:r>
      <w:r>
        <w:t> §</w:t>
      </w:r>
      <w:r w:rsidRPr="00A6293E">
        <w:t xml:space="preserve"> ska utgå,</w:t>
      </w:r>
    </w:p>
    <w:p w14:paraId="5A922445" w14:textId="77777777" w:rsidR="00D85371" w:rsidRPr="00A6293E" w:rsidRDefault="00D85371" w:rsidP="00D85371">
      <w:pPr>
        <w:pStyle w:val="Brdtextmedindrag"/>
      </w:pPr>
      <w:r w:rsidRPr="00A6293E">
        <w:rPr>
          <w:i/>
        </w:rPr>
        <w:t>dels</w:t>
      </w:r>
      <w:r w:rsidRPr="00A6293E">
        <w:t xml:space="preserve"> att nuvarande 4</w:t>
      </w:r>
      <w:r>
        <w:t> §</w:t>
      </w:r>
      <w:r w:rsidRPr="00A6293E">
        <w:t xml:space="preserve"> ska betecknas 3</w:t>
      </w:r>
      <w:r>
        <w:t> §</w:t>
      </w:r>
      <w:r w:rsidRPr="00A6293E">
        <w:t>,</w:t>
      </w:r>
    </w:p>
    <w:p w14:paraId="33865E62" w14:textId="77777777" w:rsidR="00D85371" w:rsidRPr="00A6293E" w:rsidRDefault="00D85371" w:rsidP="00D85371">
      <w:pPr>
        <w:pStyle w:val="Brdtextmedindrag"/>
      </w:pPr>
      <w:r w:rsidRPr="00A6293E">
        <w:rPr>
          <w:i/>
        </w:rPr>
        <w:t>dels</w:t>
      </w:r>
      <w:r w:rsidRPr="00A6293E">
        <w:t xml:space="preserve"> att rubriken till lagen samt 1, 2 och 15</w:t>
      </w:r>
      <w:r>
        <w:t> §</w:t>
      </w:r>
      <w:r w:rsidRPr="00A6293E">
        <w:t>§ ska ha följande lydelse,</w:t>
      </w:r>
    </w:p>
    <w:p w14:paraId="44DF9DFB" w14:textId="77777777" w:rsidR="00D85371" w:rsidRPr="00A6293E" w:rsidRDefault="00D85371" w:rsidP="00D85371">
      <w:pPr>
        <w:pStyle w:val="Brdtextmedindrag"/>
      </w:pPr>
      <w:r w:rsidRPr="00A6293E">
        <w:rPr>
          <w:i/>
        </w:rPr>
        <w:t>dels</w:t>
      </w:r>
      <w:r w:rsidRPr="00A6293E">
        <w:t xml:space="preserve"> att rubriken närmast efter 3</w:t>
      </w:r>
      <w:r>
        <w:t> §</w:t>
      </w:r>
      <w:r w:rsidRPr="00A6293E">
        <w:t xml:space="preserve"> ska lyda ”Viss utrustning för tv-mottagare” och rubriken närmast före 5</w:t>
      </w:r>
      <w:r>
        <w:t> §</w:t>
      </w:r>
      <w:r w:rsidRPr="00A6293E">
        <w:t xml:space="preserve"> ska lyda ”Utrustning och tjänster för villkorad tillgång till digitala ljudradio- och tv-tjänster”,</w:t>
      </w:r>
    </w:p>
    <w:p w14:paraId="51BC91DB" w14:textId="77777777" w:rsidR="00D85371" w:rsidRPr="00A6293E" w:rsidRDefault="00D85371" w:rsidP="00D85371">
      <w:pPr>
        <w:pStyle w:val="Brdtextmedindrag"/>
      </w:pPr>
      <w:r w:rsidRPr="00A6293E">
        <w:rPr>
          <w:i/>
        </w:rPr>
        <w:t xml:space="preserve">dels </w:t>
      </w:r>
      <w:r w:rsidRPr="00A6293E">
        <w:t>att rubriken närmast efter 3</w:t>
      </w:r>
      <w:r>
        <w:t> §</w:t>
      </w:r>
      <w:r w:rsidRPr="00A6293E">
        <w:t xml:space="preserve"> ska sättas närmast före 3</w:t>
      </w:r>
      <w:r>
        <w:t> §</w:t>
      </w:r>
      <w:r w:rsidRPr="00A6293E">
        <w:t>,</w:t>
      </w:r>
    </w:p>
    <w:p w14:paraId="4A345912" w14:textId="77777777" w:rsidR="00D85371" w:rsidRPr="00A6293E" w:rsidRDefault="00D85371" w:rsidP="00D85371">
      <w:pPr>
        <w:pStyle w:val="Brdtextmedindrag"/>
      </w:pPr>
      <w:r w:rsidRPr="00A6293E">
        <w:rPr>
          <w:i/>
        </w:rPr>
        <w:t>dels</w:t>
      </w:r>
      <w:r w:rsidRPr="00A6293E">
        <w:t xml:space="preserve"> att det ska införas en ny paragraf, 4</w:t>
      </w:r>
      <w:r>
        <w:t> §</w:t>
      </w:r>
      <w:r w:rsidRPr="00A6293E">
        <w:t>, av följande lydelse.</w:t>
      </w:r>
    </w:p>
    <w:p w14:paraId="5549F190" w14:textId="77777777" w:rsidR="00D85371" w:rsidRPr="00A6293E"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97CA605" w14:textId="77777777">
        <w:tc>
          <w:tcPr>
            <w:tcW w:w="2500" w:type="pct"/>
            <w:shd w:val="clear" w:color="auto" w:fill="auto"/>
            <w:tcMar>
              <w:left w:w="0" w:type="dxa"/>
            </w:tcMar>
          </w:tcPr>
          <w:p w14:paraId="10C4FBFB" w14:textId="77777777" w:rsidR="00D85371" w:rsidRPr="00A6293E" w:rsidRDefault="00D85371" w:rsidP="00D85371">
            <w:pPr>
              <w:pStyle w:val="Brdtext"/>
              <w:rPr>
                <w:i/>
              </w:rPr>
            </w:pPr>
            <w:r w:rsidRPr="00A6293E">
              <w:rPr>
                <w:i/>
              </w:rPr>
              <w:t>Nuvarande lydelse</w:t>
            </w:r>
          </w:p>
          <w:p w14:paraId="7003776A" w14:textId="77777777" w:rsidR="00D85371" w:rsidRPr="00722CFD" w:rsidRDefault="00D85371" w:rsidP="00D85371">
            <w:pPr>
              <w:pStyle w:val="Rubrik4utannumrering"/>
              <w:rPr>
                <w:b w:val="0"/>
              </w:rPr>
            </w:pPr>
            <w:r w:rsidRPr="00A6293E">
              <w:t xml:space="preserve">Lag om standarder för </w:t>
            </w:r>
            <w:r w:rsidRPr="00A6293E">
              <w:rPr>
                <w:i/>
              </w:rPr>
              <w:t>sändning av radio- och TV-signaler</w:t>
            </w:r>
          </w:p>
        </w:tc>
        <w:tc>
          <w:tcPr>
            <w:tcW w:w="2500" w:type="pct"/>
            <w:shd w:val="clear" w:color="auto" w:fill="auto"/>
            <w:tcMar>
              <w:right w:w="0" w:type="dxa"/>
            </w:tcMar>
          </w:tcPr>
          <w:p w14:paraId="5009164B" w14:textId="77777777" w:rsidR="00D85371" w:rsidRPr="00A6293E" w:rsidRDefault="00D85371" w:rsidP="00D85371">
            <w:pPr>
              <w:pStyle w:val="Brdtext"/>
              <w:rPr>
                <w:i/>
              </w:rPr>
            </w:pPr>
            <w:r w:rsidRPr="00A6293E">
              <w:rPr>
                <w:i/>
              </w:rPr>
              <w:t>Föreslagen lydelse</w:t>
            </w:r>
          </w:p>
          <w:p w14:paraId="7B7B4B98" w14:textId="559CE4F2" w:rsidR="00D85371" w:rsidRPr="00A6293E" w:rsidRDefault="00D85371" w:rsidP="00433430">
            <w:pPr>
              <w:pStyle w:val="Rubrik4utannumrering"/>
            </w:pPr>
            <w:r w:rsidRPr="00A6293E">
              <w:t>Lag om standarder för</w:t>
            </w:r>
            <w:r w:rsidRPr="00A6293E">
              <w:rPr>
                <w:i/>
              </w:rPr>
              <w:t xml:space="preserve"> digital radio och tv</w:t>
            </w:r>
          </w:p>
        </w:tc>
      </w:tr>
    </w:tbl>
    <w:p w14:paraId="344680D4" w14:textId="77777777" w:rsidR="00D85371" w:rsidRPr="00A6293E" w:rsidRDefault="00D85371" w:rsidP="00D85371">
      <w:pPr>
        <w:pStyle w:val="Brdtext"/>
        <w:spacing w:before="230"/>
        <w:jc w:val="center"/>
      </w:pPr>
      <w:r w:rsidRPr="00A6293E">
        <w:t>1</w:t>
      </w:r>
      <w:r>
        <w:t> §</w:t>
      </w:r>
      <w:r w:rsidRPr="00A6293E">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75B6827" w14:textId="77777777">
        <w:tc>
          <w:tcPr>
            <w:tcW w:w="2500" w:type="pct"/>
            <w:shd w:val="clear" w:color="auto" w:fill="auto"/>
            <w:tcMar>
              <w:left w:w="0" w:type="dxa"/>
            </w:tcMar>
          </w:tcPr>
          <w:p w14:paraId="0FC91EA2" w14:textId="77777777" w:rsidR="00D85371" w:rsidRPr="00A6293E" w:rsidRDefault="00D85371" w:rsidP="00D85371">
            <w:pPr>
              <w:pStyle w:val="Brdtextmedindrag"/>
            </w:pPr>
            <w:r w:rsidRPr="00A6293E">
              <w:t xml:space="preserve">Denna lag genomför </w:t>
            </w:r>
            <w:r w:rsidRPr="00A6293E">
              <w:rPr>
                <w:i/>
              </w:rPr>
              <w:t>Europa</w:t>
            </w:r>
            <w:r w:rsidRPr="00A6293E">
              <w:rPr>
                <w:i/>
              </w:rPr>
              <w:softHyphen/>
              <w:t>parlamentets och rådets direktiv 2002/19/EG av den 7</w:t>
            </w:r>
            <w:r>
              <w:rPr>
                <w:i/>
              </w:rPr>
              <w:t> </w:t>
            </w:r>
            <w:r w:rsidRPr="00A6293E">
              <w:rPr>
                <w:i/>
              </w:rPr>
              <w:t>mars 2002 om tillträde till och samtrafik mellan elektroniska kommunika</w:t>
            </w:r>
            <w:r>
              <w:rPr>
                <w:i/>
              </w:rPr>
              <w:softHyphen/>
            </w:r>
            <w:r w:rsidRPr="00A6293E">
              <w:rPr>
                <w:i/>
              </w:rPr>
              <w:t>tions</w:t>
            </w:r>
            <w:r w:rsidRPr="00A6293E">
              <w:rPr>
                <w:i/>
              </w:rPr>
              <w:softHyphen/>
              <w:t>nät och tillhörande faciliteter (till</w:t>
            </w:r>
            <w:r>
              <w:rPr>
                <w:i/>
              </w:rPr>
              <w:softHyphen/>
            </w:r>
            <w:r w:rsidRPr="00A6293E">
              <w:rPr>
                <w:i/>
              </w:rPr>
              <w:t>trädesdirektiv), 2002/21/EG av den 7</w:t>
            </w:r>
            <w:r>
              <w:rPr>
                <w:i/>
              </w:rPr>
              <w:t> </w:t>
            </w:r>
            <w:r w:rsidRPr="00A6293E">
              <w:rPr>
                <w:i/>
              </w:rPr>
              <w:t>mars</w:t>
            </w:r>
            <w:r>
              <w:rPr>
                <w:i/>
              </w:rPr>
              <w:t> </w:t>
            </w:r>
            <w:r w:rsidRPr="00A6293E">
              <w:rPr>
                <w:i/>
              </w:rPr>
              <w:t>2002 om ett gemensamt regel</w:t>
            </w:r>
            <w:r>
              <w:rPr>
                <w:i/>
              </w:rPr>
              <w:softHyphen/>
            </w:r>
            <w:r w:rsidRPr="00A6293E">
              <w:rPr>
                <w:i/>
              </w:rPr>
              <w:t>verk för elektroniska kommu</w:t>
            </w:r>
            <w:r>
              <w:rPr>
                <w:i/>
              </w:rPr>
              <w:softHyphen/>
            </w:r>
            <w:r w:rsidRPr="00A6293E">
              <w:rPr>
                <w:i/>
              </w:rPr>
              <w:t>nikationsnät och kommunikations</w:t>
            </w:r>
            <w:r w:rsidRPr="00A6293E">
              <w:rPr>
                <w:i/>
              </w:rPr>
              <w:softHyphen/>
              <w:t>tjänster (ramdirektiv) och 2002/22/</w:t>
            </w:r>
            <w:r>
              <w:rPr>
                <w:i/>
              </w:rPr>
              <w:t xml:space="preserve"> </w:t>
            </w:r>
            <w:r w:rsidRPr="00A6293E">
              <w:rPr>
                <w:i/>
              </w:rPr>
              <w:t>EG av den 7</w:t>
            </w:r>
            <w:r>
              <w:rPr>
                <w:i/>
              </w:rPr>
              <w:t> </w:t>
            </w:r>
            <w:r w:rsidRPr="00A6293E">
              <w:rPr>
                <w:i/>
              </w:rPr>
              <w:t>mars 2002 om sam</w:t>
            </w:r>
            <w:r>
              <w:rPr>
                <w:i/>
              </w:rPr>
              <w:softHyphen/>
            </w:r>
            <w:r w:rsidRPr="00A6293E">
              <w:rPr>
                <w:i/>
              </w:rPr>
              <w:t>hälls</w:t>
            </w:r>
            <w:r>
              <w:rPr>
                <w:i/>
              </w:rPr>
              <w:softHyphen/>
            </w:r>
            <w:r w:rsidRPr="00A6293E">
              <w:rPr>
                <w:i/>
              </w:rPr>
              <w:t>omfattande tjänster och an</w:t>
            </w:r>
            <w:r>
              <w:rPr>
                <w:i/>
              </w:rPr>
              <w:softHyphen/>
            </w:r>
            <w:r w:rsidRPr="00A6293E">
              <w:rPr>
                <w:i/>
              </w:rPr>
              <w:t>vän</w:t>
            </w:r>
            <w:r>
              <w:rPr>
                <w:i/>
              </w:rPr>
              <w:softHyphen/>
            </w:r>
            <w:r w:rsidRPr="00A6293E">
              <w:rPr>
                <w:i/>
              </w:rPr>
              <w:t>d</w:t>
            </w:r>
            <w:r>
              <w:rPr>
                <w:i/>
              </w:rPr>
              <w:softHyphen/>
            </w:r>
            <w:r w:rsidRPr="00A6293E">
              <w:rPr>
                <w:i/>
              </w:rPr>
              <w:t>ar</w:t>
            </w:r>
            <w:r>
              <w:rPr>
                <w:i/>
              </w:rPr>
              <w:softHyphen/>
            </w:r>
            <w:r w:rsidRPr="00A6293E">
              <w:rPr>
                <w:i/>
              </w:rPr>
              <w:t>es rättigheter avseen</w:t>
            </w:r>
            <w:r>
              <w:rPr>
                <w:i/>
              </w:rPr>
              <w:softHyphen/>
            </w:r>
            <w:r w:rsidRPr="00A6293E">
              <w:rPr>
                <w:i/>
              </w:rPr>
              <w:t>de elek</w:t>
            </w:r>
            <w:r>
              <w:rPr>
                <w:i/>
              </w:rPr>
              <w:softHyphen/>
            </w:r>
            <w:r w:rsidRPr="00A6293E">
              <w:rPr>
                <w:i/>
              </w:rPr>
              <w:t>troniska kommunikationsnät och kommunikationstjänster (di</w:t>
            </w:r>
            <w:r>
              <w:rPr>
                <w:i/>
              </w:rPr>
              <w:softHyphen/>
            </w:r>
            <w:r w:rsidRPr="00A6293E">
              <w:rPr>
                <w:i/>
              </w:rPr>
              <w:t>rek</w:t>
            </w:r>
            <w:r>
              <w:rPr>
                <w:i/>
              </w:rPr>
              <w:softHyphen/>
            </w:r>
            <w:r w:rsidRPr="00A6293E">
              <w:rPr>
                <w:i/>
              </w:rPr>
              <w:t>tiv om samhällsomfattande tjänst</w:t>
            </w:r>
            <w:r>
              <w:rPr>
                <w:i/>
              </w:rPr>
              <w:softHyphen/>
            </w:r>
            <w:r w:rsidRPr="00A6293E">
              <w:rPr>
                <w:i/>
              </w:rPr>
              <w:t>er), i de delar de avser be</w:t>
            </w:r>
            <w:r>
              <w:rPr>
                <w:i/>
              </w:rPr>
              <w:softHyphen/>
            </w:r>
            <w:r w:rsidRPr="00A6293E">
              <w:rPr>
                <w:i/>
              </w:rPr>
              <w:t>stäm</w:t>
            </w:r>
            <w:r>
              <w:rPr>
                <w:i/>
              </w:rPr>
              <w:softHyphen/>
            </w:r>
            <w:r w:rsidRPr="00A6293E">
              <w:rPr>
                <w:i/>
              </w:rPr>
              <w:t>melser om tillämpning av stan</w:t>
            </w:r>
            <w:r>
              <w:rPr>
                <w:i/>
              </w:rPr>
              <w:softHyphen/>
            </w:r>
            <w:r w:rsidRPr="00A6293E">
              <w:rPr>
                <w:i/>
              </w:rPr>
              <w:t>darder för sänd</w:t>
            </w:r>
            <w:r>
              <w:rPr>
                <w:i/>
              </w:rPr>
              <w:softHyphen/>
            </w:r>
            <w:r w:rsidRPr="00A6293E">
              <w:rPr>
                <w:i/>
              </w:rPr>
              <w:lastRenderedPageBreak/>
              <w:t>ning av ljudradio- och televisions</w:t>
            </w:r>
            <w:r>
              <w:rPr>
                <w:i/>
              </w:rPr>
              <w:softHyphen/>
            </w:r>
            <w:r w:rsidRPr="00A6293E">
              <w:rPr>
                <w:i/>
              </w:rPr>
              <w:t>signaler.</w:t>
            </w:r>
          </w:p>
        </w:tc>
        <w:tc>
          <w:tcPr>
            <w:tcW w:w="2500" w:type="pct"/>
            <w:shd w:val="clear" w:color="auto" w:fill="auto"/>
            <w:tcMar>
              <w:right w:w="0" w:type="dxa"/>
            </w:tcMar>
          </w:tcPr>
          <w:p w14:paraId="31A8E99F" w14:textId="77777777" w:rsidR="00D85371" w:rsidRPr="004F2819" w:rsidRDefault="00D85371" w:rsidP="00D85371">
            <w:pPr>
              <w:pStyle w:val="Brdtextmedindrag"/>
              <w:rPr>
                <w:i/>
              </w:rPr>
            </w:pPr>
            <w:r w:rsidRPr="000528AF">
              <w:rPr>
                <w:iCs/>
              </w:rPr>
              <w:lastRenderedPageBreak/>
              <w:t>Denna lag genomför</w:t>
            </w:r>
            <w:r w:rsidRPr="004F2819">
              <w:rPr>
                <w:i/>
              </w:rPr>
              <w:t xml:space="preserve"> </w:t>
            </w:r>
            <w:r w:rsidRPr="00A6293E">
              <w:rPr>
                <w:i/>
              </w:rPr>
              <w:t>artiklar</w:t>
            </w:r>
            <w:r>
              <w:rPr>
                <w:i/>
              </w:rPr>
              <w:softHyphen/>
            </w:r>
            <w:r w:rsidRPr="00A6293E">
              <w:rPr>
                <w:i/>
              </w:rPr>
              <w:t>na</w:t>
            </w:r>
            <w:r>
              <w:rPr>
                <w:i/>
              </w:rPr>
              <w:t> </w:t>
            </w:r>
            <w:r w:rsidRPr="00A6293E">
              <w:rPr>
                <w:i/>
              </w:rPr>
              <w:t>62 och 113 i Europa</w:t>
            </w:r>
            <w:r>
              <w:rPr>
                <w:i/>
              </w:rPr>
              <w:softHyphen/>
            </w:r>
            <w:r w:rsidRPr="00A6293E">
              <w:rPr>
                <w:i/>
              </w:rPr>
              <w:t>parlamen</w:t>
            </w:r>
            <w:r>
              <w:rPr>
                <w:i/>
              </w:rPr>
              <w:softHyphen/>
            </w:r>
            <w:r w:rsidRPr="00A6293E">
              <w:rPr>
                <w:i/>
              </w:rPr>
              <w:t>tets och rådets direktiv (EU) 2018/</w:t>
            </w:r>
            <w:r>
              <w:rPr>
                <w:i/>
              </w:rPr>
              <w:t xml:space="preserve"> </w:t>
            </w:r>
            <w:r w:rsidRPr="00A6293E">
              <w:rPr>
                <w:i/>
              </w:rPr>
              <w:t>1972 av den 11 december 2018 om in</w:t>
            </w:r>
            <w:r>
              <w:rPr>
                <w:i/>
              </w:rPr>
              <w:softHyphen/>
            </w:r>
            <w:r w:rsidRPr="00A6293E">
              <w:rPr>
                <w:i/>
              </w:rPr>
              <w:t>rättande av en europeisk kodex för elektronisk kommunika</w:t>
            </w:r>
            <w:r>
              <w:rPr>
                <w:i/>
              </w:rPr>
              <w:softHyphen/>
            </w:r>
            <w:r w:rsidRPr="00A6293E">
              <w:rPr>
                <w:i/>
              </w:rPr>
              <w:t>tion.</w:t>
            </w:r>
          </w:p>
        </w:tc>
      </w:tr>
    </w:tbl>
    <w:p w14:paraId="6DD1FD44" w14:textId="77777777" w:rsidR="00D85371" w:rsidRPr="00A6293E" w:rsidRDefault="00D85371" w:rsidP="00D85371">
      <w:pPr>
        <w:pStyle w:val="Brdtextmedindrag"/>
        <w:ind w:firstLine="0"/>
        <w:jc w:val="center"/>
      </w:pPr>
    </w:p>
    <w:p w14:paraId="2BEE1663" w14:textId="77777777" w:rsidR="00D85371" w:rsidRPr="00A6293E" w:rsidRDefault="00D85371" w:rsidP="00D85371">
      <w:pPr>
        <w:pStyle w:val="Brdtextmedindrag"/>
        <w:ind w:firstLine="0"/>
        <w:jc w:val="center"/>
      </w:pPr>
      <w:r w:rsidRPr="00A6293E">
        <w:t>2</w:t>
      </w:r>
      <w:r>
        <w:t> §</w:t>
      </w:r>
      <w:r w:rsidRPr="00A6293E">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015C451" w14:textId="77777777">
        <w:tc>
          <w:tcPr>
            <w:tcW w:w="2500" w:type="pct"/>
            <w:shd w:val="clear" w:color="auto" w:fill="auto"/>
            <w:tcMar>
              <w:left w:w="0" w:type="dxa"/>
            </w:tcMar>
          </w:tcPr>
          <w:p w14:paraId="67DD9108" w14:textId="77777777" w:rsidR="00D85371" w:rsidRPr="00A6293E" w:rsidRDefault="00D85371" w:rsidP="00D85371">
            <w:pPr>
              <w:pStyle w:val="Brdtextmedindrag"/>
            </w:pPr>
            <w:r w:rsidRPr="00A6293E">
              <w:t xml:space="preserve">I lagen finns bestämmelser om standarder för </w:t>
            </w:r>
            <w:r w:rsidRPr="00A6293E">
              <w:rPr>
                <w:i/>
              </w:rPr>
              <w:t>TV</w:t>
            </w:r>
            <w:r w:rsidRPr="00A6293E">
              <w:t xml:space="preserve">-tjänster </w:t>
            </w:r>
            <w:r w:rsidRPr="00A6293E">
              <w:rPr>
                <w:i/>
              </w:rPr>
              <w:t>som sänds i bredbildsformat, har hög upplösning eller använder digitala sändningssystem</w:t>
            </w:r>
            <w:r w:rsidRPr="00A6293E">
              <w:t xml:space="preserve"> </w:t>
            </w:r>
            <w:r w:rsidRPr="00B9028E">
              <w:rPr>
                <w:i/>
              </w:rPr>
              <w:t>samt</w:t>
            </w:r>
            <w:r w:rsidRPr="00A6293E">
              <w:t xml:space="preserve"> om system för villkorad tillgång till digitala ljudradio- och </w:t>
            </w:r>
            <w:r w:rsidRPr="00D04122">
              <w:rPr>
                <w:i/>
                <w:iCs/>
              </w:rPr>
              <w:t>TV</w:t>
            </w:r>
            <w:r w:rsidRPr="00A6293E">
              <w:t>-sändningar till allmänheten</w:t>
            </w:r>
            <w:r w:rsidRPr="00A6293E">
              <w:rPr>
                <w:i/>
              </w:rPr>
              <w:t>.</w:t>
            </w:r>
          </w:p>
        </w:tc>
        <w:tc>
          <w:tcPr>
            <w:tcW w:w="2500" w:type="pct"/>
            <w:shd w:val="clear" w:color="auto" w:fill="auto"/>
            <w:tcMar>
              <w:right w:w="0" w:type="dxa"/>
            </w:tcMar>
          </w:tcPr>
          <w:p w14:paraId="3A11BB2B" w14:textId="77777777" w:rsidR="00D85371" w:rsidRPr="00A6293E" w:rsidRDefault="00D85371" w:rsidP="00D85371">
            <w:pPr>
              <w:pStyle w:val="Brdtextmedindrag"/>
            </w:pPr>
            <w:r w:rsidRPr="00A6293E">
              <w:t xml:space="preserve">I lagen finns bestämmelser om standarder för </w:t>
            </w:r>
            <w:r w:rsidRPr="00A6293E">
              <w:rPr>
                <w:i/>
              </w:rPr>
              <w:t>digitala tv</w:t>
            </w:r>
            <w:r w:rsidRPr="00A6293E">
              <w:t xml:space="preserve">-tjänster </w:t>
            </w:r>
            <w:r w:rsidRPr="00B9028E">
              <w:rPr>
                <w:i/>
              </w:rPr>
              <w:t>och</w:t>
            </w:r>
            <w:r w:rsidRPr="00A6293E">
              <w:t xml:space="preserve"> om system för villkorad till</w:t>
            </w:r>
            <w:r>
              <w:softHyphen/>
            </w:r>
            <w:r w:rsidRPr="00A6293E">
              <w:t xml:space="preserve">gång till digitala ljudradio- och </w:t>
            </w:r>
            <w:r w:rsidRPr="00A6293E">
              <w:rPr>
                <w:i/>
              </w:rPr>
              <w:t>tv</w:t>
            </w:r>
            <w:r w:rsidRPr="00A6293E">
              <w:t>-sändningar till allmänheten</w:t>
            </w:r>
            <w:r w:rsidRPr="00A6293E">
              <w:rPr>
                <w:i/>
              </w:rPr>
              <w:t>.</w:t>
            </w:r>
          </w:p>
        </w:tc>
      </w:tr>
    </w:tbl>
    <w:p w14:paraId="039C42C4" w14:textId="77777777" w:rsidR="00D85371" w:rsidRPr="00A6293E" w:rsidRDefault="00D85371" w:rsidP="00D85371">
      <w:pPr>
        <w:pStyle w:val="Brdtextmedindrag"/>
        <w:ind w:firstLine="0"/>
        <w:jc w:val="center"/>
        <w:rPr>
          <w:i/>
        </w:rPr>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E191F47" w14:textId="77777777" w:rsidTr="00714025">
        <w:tc>
          <w:tcPr>
            <w:tcW w:w="2500" w:type="pct"/>
            <w:shd w:val="clear" w:color="auto" w:fill="auto"/>
            <w:tcMar>
              <w:left w:w="0" w:type="dxa"/>
            </w:tcMar>
          </w:tcPr>
          <w:p w14:paraId="1CBA0830" w14:textId="77777777" w:rsidR="00D85371" w:rsidRPr="00A6293E" w:rsidRDefault="00D85371" w:rsidP="00D85371">
            <w:pPr>
              <w:pStyle w:val="Brdtextmedindrag"/>
              <w:ind w:firstLine="0"/>
              <w:rPr>
                <w:i/>
              </w:rPr>
            </w:pPr>
          </w:p>
        </w:tc>
        <w:tc>
          <w:tcPr>
            <w:tcW w:w="2500" w:type="pct"/>
            <w:shd w:val="clear" w:color="auto" w:fill="auto"/>
            <w:tcMar>
              <w:right w:w="0" w:type="dxa"/>
            </w:tcMar>
          </w:tcPr>
          <w:p w14:paraId="27D8C8A5" w14:textId="77777777" w:rsidR="00D85371" w:rsidRPr="00A6293E" w:rsidRDefault="00D85371" w:rsidP="00D85371">
            <w:pPr>
              <w:pStyle w:val="Brdtext"/>
              <w:rPr>
                <w:i/>
              </w:rPr>
            </w:pPr>
            <w:r w:rsidRPr="00A6293E">
              <w:rPr>
                <w:i/>
              </w:rPr>
              <w:t>4</w:t>
            </w:r>
            <w:r>
              <w:rPr>
                <w:i/>
              </w:rPr>
              <w:t> §</w:t>
            </w:r>
          </w:p>
          <w:p w14:paraId="4296260D" w14:textId="77777777" w:rsidR="00D85371" w:rsidRPr="00A6293E" w:rsidRDefault="00D85371" w:rsidP="00D85371">
            <w:pPr>
              <w:pStyle w:val="Brdtextmedindrag"/>
              <w:rPr>
                <w:i/>
              </w:rPr>
            </w:pPr>
            <w:r w:rsidRPr="00A6293E">
              <w:rPr>
                <w:i/>
              </w:rPr>
              <w:t>Den som tillhandahåller digitala tv-tjänster ska se till att slutanvänd</w:t>
            </w:r>
            <w:r w:rsidRPr="00A6293E">
              <w:rPr>
                <w:i/>
              </w:rPr>
              <w:softHyphen/>
              <w:t xml:space="preserve">are avgiftsfritt kan lämna tillbaka digital tv-utrustning, om </w:t>
            </w:r>
            <w:r>
              <w:rPr>
                <w:i/>
              </w:rPr>
              <w:t>utrust</w:t>
            </w:r>
            <w:r>
              <w:rPr>
                <w:i/>
              </w:rPr>
              <w:softHyphen/>
              <w:t>ning</w:t>
            </w:r>
            <w:r>
              <w:rPr>
                <w:i/>
              </w:rPr>
              <w:softHyphen/>
              <w:t>en</w:t>
            </w:r>
            <w:r w:rsidRPr="00A6293E">
              <w:rPr>
                <w:i/>
              </w:rPr>
              <w:t xml:space="preserve"> inte </w:t>
            </w:r>
            <w:r>
              <w:rPr>
                <w:i/>
              </w:rPr>
              <w:t xml:space="preserve">kan användas </w:t>
            </w:r>
            <w:r w:rsidRPr="00A6293E">
              <w:rPr>
                <w:i/>
              </w:rPr>
              <w:t>med andra tillhanda</w:t>
            </w:r>
            <w:r w:rsidRPr="00A6293E">
              <w:rPr>
                <w:i/>
              </w:rPr>
              <w:softHyphen/>
              <w:t>hållares digitala tv-tjänster.</w:t>
            </w:r>
          </w:p>
        </w:tc>
      </w:tr>
    </w:tbl>
    <w:p w14:paraId="1E60309D" w14:textId="77777777" w:rsidR="00D85371" w:rsidRPr="00A6293E" w:rsidRDefault="00D85371" w:rsidP="00D85371">
      <w:pPr>
        <w:pStyle w:val="Brdtextmedindrag"/>
        <w:ind w:firstLine="0"/>
        <w:jc w:val="center"/>
      </w:pPr>
    </w:p>
    <w:p w14:paraId="6B35CBB4" w14:textId="77777777" w:rsidR="00D85371" w:rsidRPr="00A6293E" w:rsidRDefault="00D85371" w:rsidP="00D85371">
      <w:pPr>
        <w:pStyle w:val="Brdtextmedindrag"/>
        <w:ind w:firstLine="0"/>
        <w:jc w:val="center"/>
      </w:pPr>
      <w:r w:rsidRPr="00A6293E">
        <w:t>15</w:t>
      </w:r>
      <w:r>
        <w:t> §</w:t>
      </w:r>
      <w:r w:rsidRPr="00A6293E">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4B429A8" w14:textId="77777777">
        <w:tc>
          <w:tcPr>
            <w:tcW w:w="2500" w:type="pct"/>
            <w:shd w:val="clear" w:color="auto" w:fill="auto"/>
            <w:tcMar>
              <w:left w:w="0" w:type="dxa"/>
            </w:tcMar>
          </w:tcPr>
          <w:p w14:paraId="09D49BF9" w14:textId="77777777" w:rsidR="00D85371" w:rsidRPr="00A6293E" w:rsidRDefault="00D85371" w:rsidP="00D85371">
            <w:pPr>
              <w:pStyle w:val="Brdtextmedindrag"/>
            </w:pPr>
            <w:r w:rsidRPr="00A6293E">
              <w:t xml:space="preserve">Om en näringsidkare bryter mot </w:t>
            </w:r>
            <w:r w:rsidRPr="00004AB3">
              <w:rPr>
                <w:i/>
              </w:rPr>
              <w:t>någon av bestämmelserna i</w:t>
            </w:r>
            <w:r w:rsidRPr="00A6293E">
              <w:t xml:space="preserve"> </w:t>
            </w:r>
            <w:r w:rsidRPr="00A6293E">
              <w:rPr>
                <w:i/>
              </w:rPr>
              <w:t>3</w:t>
            </w:r>
            <w:r>
              <w:rPr>
                <w:i/>
              </w:rPr>
              <w:t> §</w:t>
            </w:r>
            <w:r w:rsidRPr="00A6293E">
              <w:rPr>
                <w:i/>
              </w:rPr>
              <w:t xml:space="preserve"> and</w:t>
            </w:r>
            <w:r>
              <w:rPr>
                <w:i/>
              </w:rPr>
              <w:softHyphen/>
            </w:r>
            <w:r w:rsidRPr="00A6293E">
              <w:rPr>
                <w:i/>
              </w:rPr>
              <w:t>ra stycket,</w:t>
            </w:r>
            <w:r w:rsidRPr="00A6293E">
              <w:t xml:space="preserve"> 5</w:t>
            </w:r>
            <w:r>
              <w:t> §</w:t>
            </w:r>
            <w:r w:rsidRPr="00A6293E">
              <w:t xml:space="preserve"> första stycket, 7 eller 8</w:t>
            </w:r>
            <w:r>
              <w:t> §</w:t>
            </w:r>
            <w:r w:rsidRPr="00A6293E">
              <w:t xml:space="preserve"> eller mot föreskrifter som med</w:t>
            </w:r>
            <w:r>
              <w:softHyphen/>
            </w:r>
            <w:r w:rsidRPr="00A6293E">
              <w:t xml:space="preserve">delats med stöd av </w:t>
            </w:r>
            <w:r w:rsidRPr="00A6293E">
              <w:rPr>
                <w:i/>
              </w:rPr>
              <w:t>3</w:t>
            </w:r>
            <w:r>
              <w:rPr>
                <w:i/>
              </w:rPr>
              <w:t> §</w:t>
            </w:r>
            <w:r w:rsidRPr="00A6293E">
              <w:rPr>
                <w:i/>
              </w:rPr>
              <w:t xml:space="preserve"> första </w:t>
            </w:r>
            <w:r w:rsidRPr="00C43271">
              <w:rPr>
                <w:i/>
              </w:rPr>
              <w:t>stycket, 4 §</w:t>
            </w:r>
            <w:r w:rsidRPr="00A6293E">
              <w:rPr>
                <w:i/>
              </w:rPr>
              <w:t>,</w:t>
            </w:r>
            <w:r w:rsidRPr="00A6293E">
              <w:t xml:space="preserve"> 5</w:t>
            </w:r>
            <w:r>
              <w:t> §</w:t>
            </w:r>
            <w:r w:rsidRPr="00A6293E">
              <w:t xml:space="preserve"> andra stycket </w:t>
            </w:r>
            <w:r w:rsidRPr="00A6293E">
              <w:rPr>
                <w:i/>
              </w:rPr>
              <w:t>eller 6</w:t>
            </w:r>
            <w:r>
              <w:rPr>
                <w:i/>
              </w:rPr>
              <w:t> §</w:t>
            </w:r>
            <w:r w:rsidRPr="00A6293E">
              <w:t xml:space="preserve"> får tillsynsmyndigheten före</w:t>
            </w:r>
            <w:r w:rsidRPr="00A6293E">
              <w:softHyphen/>
              <w:t>lägga näringsidkaren att följa be</w:t>
            </w:r>
            <w:r>
              <w:softHyphen/>
            </w:r>
            <w:r w:rsidRPr="00A6293E">
              <w:t>stämmelsen. Sådana föreläggan</w:t>
            </w:r>
            <w:r>
              <w:softHyphen/>
            </w:r>
            <w:r w:rsidRPr="00A6293E">
              <w:t>den får förenas med vite.</w:t>
            </w:r>
          </w:p>
        </w:tc>
        <w:tc>
          <w:tcPr>
            <w:tcW w:w="2500" w:type="pct"/>
            <w:shd w:val="clear" w:color="auto" w:fill="auto"/>
            <w:tcMar>
              <w:right w:w="0" w:type="dxa"/>
            </w:tcMar>
          </w:tcPr>
          <w:p w14:paraId="3C70625E" w14:textId="77777777" w:rsidR="00D85371" w:rsidRPr="00A6293E" w:rsidRDefault="00D85371" w:rsidP="00D85371">
            <w:pPr>
              <w:pStyle w:val="Brdtextmedindrag"/>
              <w:rPr>
                <w:i/>
              </w:rPr>
            </w:pPr>
            <w:r w:rsidRPr="00A6293E">
              <w:t xml:space="preserve">Om en näringsidkare bryter mot </w:t>
            </w:r>
            <w:r w:rsidRPr="00036316">
              <w:rPr>
                <w:i/>
                <w:iCs/>
              </w:rPr>
              <w:t>4 §</w:t>
            </w:r>
            <w:r>
              <w:t xml:space="preserve">, </w:t>
            </w:r>
            <w:r w:rsidRPr="00A6293E">
              <w:t>5</w:t>
            </w:r>
            <w:r>
              <w:t> §</w:t>
            </w:r>
            <w:r w:rsidRPr="00A6293E">
              <w:t xml:space="preserve"> första stycket, 7 eller 8</w:t>
            </w:r>
            <w:r>
              <w:t> §</w:t>
            </w:r>
            <w:r w:rsidRPr="00A6293E">
              <w:t xml:space="preserve"> eller mot föreskrifter som </w:t>
            </w:r>
            <w:r w:rsidRPr="00A6293E">
              <w:rPr>
                <w:i/>
              </w:rPr>
              <w:t>har</w:t>
            </w:r>
            <w:r w:rsidRPr="00A6293E">
              <w:t xml:space="preserve"> meddelats med stöd av </w:t>
            </w:r>
            <w:r w:rsidRPr="00C43271">
              <w:rPr>
                <w:i/>
                <w:iCs/>
              </w:rPr>
              <w:t>3 §</w:t>
            </w:r>
            <w:r w:rsidRPr="00A6293E">
              <w:t xml:space="preserve"> </w:t>
            </w:r>
            <w:r w:rsidRPr="00A6293E">
              <w:rPr>
                <w:i/>
              </w:rPr>
              <w:t>eller</w:t>
            </w:r>
            <w:r w:rsidRPr="00A6293E">
              <w:t xml:space="preserve"> 5</w:t>
            </w:r>
            <w:r>
              <w:t> §</w:t>
            </w:r>
            <w:r w:rsidRPr="00A6293E">
              <w:t xml:space="preserve"> andra stycket får tillsyns</w:t>
            </w:r>
            <w:r>
              <w:softHyphen/>
            </w:r>
            <w:r w:rsidRPr="00A6293E">
              <w:t>myndig</w:t>
            </w:r>
            <w:r>
              <w:softHyphen/>
            </w:r>
            <w:r w:rsidRPr="00A6293E">
              <w:t>heten förelägga närings</w:t>
            </w:r>
            <w:r>
              <w:softHyphen/>
            </w:r>
            <w:r w:rsidRPr="00A6293E">
              <w:t>idkaren att följa bestäm</w:t>
            </w:r>
            <w:r>
              <w:softHyphen/>
            </w:r>
            <w:r w:rsidRPr="00A6293E">
              <w:t>melsen. Sådana före</w:t>
            </w:r>
            <w:r>
              <w:softHyphen/>
            </w:r>
            <w:r w:rsidRPr="00A6293E">
              <w:t>lägganden får förenas med vite.</w:t>
            </w:r>
          </w:p>
        </w:tc>
      </w:tr>
      <w:tr w:rsidR="008B1E23" w14:paraId="2EAEE102" w14:textId="77777777">
        <w:tc>
          <w:tcPr>
            <w:tcW w:w="2500" w:type="pct"/>
            <w:shd w:val="clear" w:color="auto" w:fill="auto"/>
            <w:tcMar>
              <w:left w:w="0" w:type="dxa"/>
            </w:tcMar>
          </w:tcPr>
          <w:p w14:paraId="7F3A5300" w14:textId="77777777" w:rsidR="00D85371" w:rsidRPr="00A6293E" w:rsidRDefault="00D85371" w:rsidP="00D85371">
            <w:pPr>
              <w:pStyle w:val="Brdtextmedindrag"/>
            </w:pPr>
            <w:r w:rsidRPr="00A6293E">
              <w:t>Innan tillsynsmyndigheten be</w:t>
            </w:r>
            <w:r>
              <w:softHyphen/>
            </w:r>
            <w:r w:rsidRPr="00A6293E">
              <w:t>slutar om ett sådant föreläggande med anledning av en överträdelse av 7</w:t>
            </w:r>
            <w:r>
              <w:t> </w:t>
            </w:r>
            <w:r w:rsidRPr="00A6293E">
              <w:t>eller 8</w:t>
            </w:r>
            <w:r>
              <w:t> §</w:t>
            </w:r>
            <w:r w:rsidRPr="00A6293E">
              <w:t xml:space="preserve"> </w:t>
            </w:r>
            <w:r w:rsidRPr="00A6293E">
              <w:rPr>
                <w:i/>
              </w:rPr>
              <w:t>skall</w:t>
            </w:r>
            <w:r w:rsidRPr="00A6293E">
              <w:t xml:space="preserve"> den samråda med Konkurrensverket.</w:t>
            </w:r>
          </w:p>
        </w:tc>
        <w:tc>
          <w:tcPr>
            <w:tcW w:w="2500" w:type="pct"/>
            <w:shd w:val="clear" w:color="auto" w:fill="auto"/>
            <w:tcMar>
              <w:right w:w="0" w:type="dxa"/>
            </w:tcMar>
          </w:tcPr>
          <w:p w14:paraId="7B8F1C09" w14:textId="77777777" w:rsidR="00D85371" w:rsidRPr="00A6293E" w:rsidRDefault="00D85371" w:rsidP="00D85371">
            <w:pPr>
              <w:pStyle w:val="Brdtextmedindrag"/>
              <w:rPr>
                <w:i/>
              </w:rPr>
            </w:pPr>
            <w:r w:rsidRPr="00A6293E">
              <w:t>Innan tillsynsmyndigheten be</w:t>
            </w:r>
            <w:r>
              <w:softHyphen/>
            </w:r>
            <w:r w:rsidRPr="00A6293E">
              <w:t>slutar om ett sådant föreläggande med anledning av en överträdelse av 7</w:t>
            </w:r>
            <w:r>
              <w:t> </w:t>
            </w:r>
            <w:r w:rsidRPr="00A6293E">
              <w:t>eller 8</w:t>
            </w:r>
            <w:r>
              <w:t> §</w:t>
            </w:r>
            <w:r w:rsidRPr="00A6293E">
              <w:t xml:space="preserve"> </w:t>
            </w:r>
            <w:r w:rsidRPr="00A6293E">
              <w:rPr>
                <w:i/>
              </w:rPr>
              <w:t>ska</w:t>
            </w:r>
            <w:r w:rsidRPr="00A6293E">
              <w:t xml:space="preserve"> den samråda med Konkurrensverket.</w:t>
            </w:r>
          </w:p>
        </w:tc>
      </w:tr>
    </w:tbl>
    <w:p w14:paraId="1E01D6D0" w14:textId="77777777" w:rsidR="00D85371" w:rsidRPr="00A6293E" w:rsidRDefault="00D85371" w:rsidP="00D85371">
      <w:pPr>
        <w:pStyle w:val="Slutstreck"/>
      </w:pPr>
      <w:r w:rsidRPr="00A6293E">
        <w:t>                     </w:t>
      </w:r>
    </w:p>
    <w:p w14:paraId="479AA50E" w14:textId="77777777" w:rsidR="00D85371" w:rsidRPr="00A6293E" w:rsidRDefault="00D85371" w:rsidP="00714025">
      <w:pPr>
        <w:pStyle w:val="Brdtextmedindrag"/>
        <w:sectPr w:rsidR="00D85371" w:rsidRPr="00A6293E" w:rsidSect="00155500">
          <w:headerReference w:type="even" r:id="rId72"/>
          <w:headerReference w:type="default" r:id="rId73"/>
          <w:footerReference w:type="even" r:id="rId74"/>
          <w:footerReference w:type="default" r:id="rId75"/>
          <w:footerReference w:type="first" r:id="rId76"/>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augusti</w:t>
      </w:r>
      <w:r w:rsidRPr="00A6293E">
        <w:t xml:space="preserve"> 202</w:t>
      </w:r>
      <w:r>
        <w:t>2</w:t>
      </w:r>
      <w:r w:rsidRPr="00A6293E">
        <w:t>.</w:t>
      </w:r>
    </w:p>
    <w:p w14:paraId="12BAEC78" w14:textId="77777777" w:rsidR="00D85371" w:rsidRPr="00A6293E" w:rsidRDefault="00D85371" w:rsidP="00D85371">
      <w:pPr>
        <w:spacing w:line="2" w:lineRule="auto"/>
        <w:rPr>
          <w:rFonts w:ascii="Times New Roman" w:hAnsi="Times New Roman"/>
          <w:sz w:val="20"/>
        </w:rPr>
      </w:pPr>
      <w:r w:rsidRPr="00A6293E">
        <w:br w:type="page"/>
      </w:r>
    </w:p>
    <w:p w14:paraId="280E7E07" w14:textId="77777777" w:rsidR="00D85371" w:rsidRPr="00A6293E" w:rsidRDefault="00D85371" w:rsidP="00D85371">
      <w:pPr>
        <w:pStyle w:val="Rubrik2"/>
      </w:pPr>
      <w:bookmarkStart w:id="48" w:name="_Toc94597427"/>
      <w:bookmarkStart w:id="49" w:name="_Toc96533270"/>
      <w:r w:rsidRPr="00A6293E">
        <w:lastRenderedPageBreak/>
        <w:t>Förslag till lag om ändring i lagen (2006:449) om skydd för störningskänslig forskning</w:t>
      </w:r>
      <w:bookmarkEnd w:id="48"/>
      <w:bookmarkEnd w:id="49"/>
    </w:p>
    <w:p w14:paraId="4F05A27E" w14:textId="77777777" w:rsidR="00D85371" w:rsidRPr="00A6293E" w:rsidRDefault="00D85371" w:rsidP="00D85371">
      <w:pPr>
        <w:pStyle w:val="Brdtextmedindrag"/>
        <w:ind w:firstLine="0"/>
      </w:pPr>
      <w:r w:rsidRPr="00A6293E">
        <w:t>Härigenom föreskrivs att 4</w:t>
      </w:r>
      <w:r>
        <w:t> §</w:t>
      </w:r>
      <w:r w:rsidRPr="00A6293E">
        <w:t xml:space="preserve"> lagen (2006:449) om skydd för störnings</w:t>
      </w:r>
      <w:r w:rsidRPr="00A6293E">
        <w:softHyphen/>
        <w:t>känslig forskning ska ha följande lydelse.</w:t>
      </w:r>
    </w:p>
    <w:p w14:paraId="26378E5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6D16ABA" w14:textId="77777777">
        <w:tc>
          <w:tcPr>
            <w:tcW w:w="2500" w:type="pct"/>
            <w:shd w:val="clear" w:color="auto" w:fill="auto"/>
            <w:tcMar>
              <w:left w:w="0" w:type="dxa"/>
            </w:tcMar>
          </w:tcPr>
          <w:p w14:paraId="3C5CA641"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962CEC0" w14:textId="77777777" w:rsidR="00D85371" w:rsidRPr="00A6293E" w:rsidRDefault="00D85371" w:rsidP="00D85371">
            <w:pPr>
              <w:pStyle w:val="Brdtext"/>
              <w:rPr>
                <w:i/>
              </w:rPr>
            </w:pPr>
            <w:r w:rsidRPr="00A6293E">
              <w:rPr>
                <w:i/>
              </w:rPr>
              <w:t>Föreslagen lydelse</w:t>
            </w:r>
          </w:p>
        </w:tc>
      </w:tr>
    </w:tbl>
    <w:p w14:paraId="68160414" w14:textId="77777777" w:rsidR="00D85371" w:rsidRPr="00A6293E" w:rsidRDefault="00D85371" w:rsidP="00D85371">
      <w:pPr>
        <w:pStyle w:val="Brdtext"/>
        <w:spacing w:before="230"/>
        <w:jc w:val="center"/>
      </w:pPr>
      <w:r w:rsidRPr="00A6293E">
        <w:t>4</w:t>
      </w:r>
      <w:r>
        <w:t> §</w:t>
      </w:r>
      <w:r w:rsidRPr="00A6293E">
        <w:rPr>
          <w:rStyle w:val="Fotnotsreferens"/>
        </w:rPr>
        <w:footnoteReference w:id="20"/>
      </w:r>
    </w:p>
    <w:p w14:paraId="2FA76994" w14:textId="77777777" w:rsidR="00D85371" w:rsidRPr="00A6293E" w:rsidRDefault="00D85371" w:rsidP="00D85371">
      <w:pPr>
        <w:pStyle w:val="Brdtextmedindrag"/>
      </w:pPr>
      <w:r w:rsidRPr="00A6293E">
        <w:t>Om forskning som avses i 1</w:t>
      </w:r>
      <w:r>
        <w:t> §</w:t>
      </w:r>
      <w:r w:rsidRPr="00A6293E">
        <w:t xml:space="preserve"> utsätts för varaktiga eller upprepade stör</w:t>
      </w:r>
      <w:r w:rsidRPr="00A6293E">
        <w:softHyphen/>
        <w:t>ningar från annan verksamhet i närheten, får länsstyrelsen efter ansökan enligt 6</w:t>
      </w:r>
      <w:r>
        <w:t> §</w:t>
      </w:r>
      <w:r w:rsidRPr="00A6293E">
        <w:t xml:space="preserve"> meddela förbud eller förelägganden mot den störande verksam</w:t>
      </w:r>
      <w:r w:rsidRPr="00A6293E">
        <w:softHyphen/>
        <w:t>heten för att skydda forskningen.</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B7CF153" w14:textId="77777777">
        <w:tc>
          <w:tcPr>
            <w:tcW w:w="2500" w:type="pct"/>
            <w:shd w:val="clear" w:color="auto" w:fill="auto"/>
            <w:tcMar>
              <w:left w:w="0" w:type="dxa"/>
            </w:tcMar>
          </w:tcPr>
          <w:p w14:paraId="448A2556" w14:textId="77777777" w:rsidR="00D85371" w:rsidRPr="00A6293E" w:rsidRDefault="00D85371" w:rsidP="00D85371">
            <w:pPr>
              <w:pStyle w:val="Brdtextmedindrag"/>
            </w:pPr>
            <w:r w:rsidRPr="005E52BE">
              <w:rPr>
                <w:i/>
              </w:rPr>
              <w:t>Det som sägs i första</w:t>
            </w:r>
            <w:r w:rsidRPr="00A6293E">
              <w:t xml:space="preserve"> stycket gäller inte sådan verksamhet som regleras i lagen </w:t>
            </w:r>
            <w:r w:rsidRPr="00A6293E">
              <w:rPr>
                <w:i/>
              </w:rPr>
              <w:t>(2003:389)</w:t>
            </w:r>
            <w:r w:rsidRPr="00A6293E">
              <w:t xml:space="preserve"> om elektronisk kommunikation eller lagen (1992:1512) om elektromag</w:t>
            </w:r>
            <w:r w:rsidRPr="00A6293E">
              <w:softHyphen/>
              <w:t>netisk kompatibilitet eller i före</w:t>
            </w:r>
            <w:r w:rsidRPr="00A6293E">
              <w:softHyphen/>
              <w:t xml:space="preserve">skrifter utfärdade med stöd av dessa lagar. </w:t>
            </w:r>
            <w:r w:rsidRPr="005E52BE">
              <w:rPr>
                <w:i/>
              </w:rPr>
              <w:t>Det som sägs i första</w:t>
            </w:r>
            <w:r w:rsidRPr="00A6293E">
              <w:t xml:space="preserve"> stycket gäller inte heller störningar från en verksamhet som bedrivs med till</w:t>
            </w:r>
            <w:r w:rsidRPr="00A6293E">
              <w:softHyphen/>
              <w:t>stånd enligt miljöbalken eller mot</w:t>
            </w:r>
            <w:r w:rsidRPr="00A6293E">
              <w:softHyphen/>
              <w:t>svarande bestämmelser i äldre lag.</w:t>
            </w:r>
          </w:p>
        </w:tc>
        <w:tc>
          <w:tcPr>
            <w:tcW w:w="2500" w:type="pct"/>
            <w:shd w:val="clear" w:color="auto" w:fill="auto"/>
            <w:tcMar>
              <w:right w:w="0" w:type="dxa"/>
            </w:tcMar>
          </w:tcPr>
          <w:p w14:paraId="02C73487" w14:textId="77777777" w:rsidR="00D85371" w:rsidRPr="00A6293E" w:rsidRDefault="00D85371" w:rsidP="00D85371">
            <w:pPr>
              <w:pStyle w:val="Brdtextmedindrag"/>
            </w:pPr>
            <w:r w:rsidRPr="005E52BE">
              <w:rPr>
                <w:i/>
              </w:rPr>
              <w:t>Första</w:t>
            </w:r>
            <w:r w:rsidRPr="00A6293E">
              <w:t xml:space="preserve"> stycket gäller inte sådan verksamhet som regleras i lagen </w:t>
            </w:r>
            <w:r w:rsidRPr="00A6293E">
              <w:rPr>
                <w:i/>
              </w:rPr>
              <w:t>(202</w:t>
            </w:r>
            <w:r>
              <w:rPr>
                <w:i/>
              </w:rPr>
              <w:t>2</w:t>
            </w:r>
            <w:r w:rsidRPr="00A6293E">
              <w:rPr>
                <w:i/>
              </w:rPr>
              <w:t>:000)</w:t>
            </w:r>
            <w:r w:rsidRPr="00A6293E">
              <w:t xml:space="preserve"> om elektronisk kom</w:t>
            </w:r>
            <w:r>
              <w:softHyphen/>
            </w:r>
            <w:r w:rsidRPr="00A6293E">
              <w:t>munikation eller lagen (1992:1512) om elektromag</w:t>
            </w:r>
            <w:r w:rsidRPr="00A6293E">
              <w:softHyphen/>
              <w:t>netisk kompatibili</w:t>
            </w:r>
            <w:r>
              <w:softHyphen/>
            </w:r>
            <w:r w:rsidRPr="00A6293E">
              <w:t>tet eller i före</w:t>
            </w:r>
            <w:r w:rsidRPr="00A6293E">
              <w:softHyphen/>
              <w:t xml:space="preserve">skrifter utfärdade med stöd av dessa lagar. </w:t>
            </w:r>
            <w:r w:rsidRPr="002D0D00">
              <w:rPr>
                <w:i/>
              </w:rPr>
              <w:t>Första</w:t>
            </w:r>
            <w:r w:rsidRPr="00A6293E">
              <w:t xml:space="preserve"> stycket gäller inte heller störningar från en verksamhet som bedrivs med till</w:t>
            </w:r>
            <w:r w:rsidRPr="00A6293E">
              <w:softHyphen/>
              <w:t>stånd enligt miljöbalken eller mot</w:t>
            </w:r>
            <w:r w:rsidRPr="00A6293E">
              <w:softHyphen/>
              <w:t>svarande bestämmelser i äldre lag.</w:t>
            </w:r>
          </w:p>
        </w:tc>
      </w:tr>
    </w:tbl>
    <w:p w14:paraId="678FCEF6" w14:textId="77777777" w:rsidR="00D85371" w:rsidRPr="00A6293E" w:rsidRDefault="00D85371" w:rsidP="00D85371">
      <w:pPr>
        <w:pStyle w:val="Brdtextmedindrag"/>
      </w:pPr>
      <w:r w:rsidRPr="00A6293E">
        <w:t>Om ett beslut enligt första stycket medför att pågående markanvändning inom det berörda området avsevärt försvåras, har områdets ägare och den som har nyttjanderätt, servitut, rätt till elektrisk kraft eller liknande rätt till detta område, rätt till ersättning för skada till följd av beslutet.</w:t>
      </w:r>
    </w:p>
    <w:p w14:paraId="13039274" w14:textId="77777777" w:rsidR="00D85371" w:rsidRPr="00A6293E" w:rsidRDefault="00D85371" w:rsidP="00D85371">
      <w:pPr>
        <w:pStyle w:val="Brdtextmedindrag"/>
      </w:pPr>
      <w:r w:rsidRPr="00A6293E">
        <w:t>Ersättningen ska motsvara skadan med avdrag för vad den berättigade är skyldig att tåla utan ersättning. Ersättningen ska betalas av den som an</w:t>
      </w:r>
      <w:r w:rsidRPr="00A6293E">
        <w:softHyphen/>
        <w:t>sökt om skyddet.</w:t>
      </w:r>
    </w:p>
    <w:p w14:paraId="0B1632E0" w14:textId="77777777" w:rsidR="00D85371" w:rsidRPr="003C2663" w:rsidRDefault="00D85371" w:rsidP="00D85371">
      <w:pPr>
        <w:pStyle w:val="Brdtextmedindrag"/>
        <w:rPr>
          <w:spacing w:val="-2"/>
        </w:rPr>
      </w:pPr>
      <w:r w:rsidRPr="003C2663">
        <w:rPr>
          <w:spacing w:val="-2"/>
        </w:rPr>
        <w:t>I fråga om ersättningen tillämpas i övrigt expropriationslagen (1972:719).</w:t>
      </w:r>
    </w:p>
    <w:p w14:paraId="6DAA80D5" w14:textId="77777777" w:rsidR="00D85371" w:rsidRPr="00A6293E" w:rsidRDefault="00D85371" w:rsidP="00D85371">
      <w:pPr>
        <w:pStyle w:val="Slutstreck"/>
      </w:pPr>
      <w:r w:rsidRPr="00A6293E">
        <w:t>                      </w:t>
      </w:r>
    </w:p>
    <w:p w14:paraId="411D53D4"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1D25CDF3" w14:textId="77777777" w:rsidR="00D85371" w:rsidRPr="00A6293E" w:rsidRDefault="00D85371" w:rsidP="00D85371">
      <w:pPr>
        <w:spacing w:line="2" w:lineRule="auto"/>
        <w:rPr>
          <w:rFonts w:ascii="Times New Roman" w:hAnsi="Times New Roman"/>
          <w:sz w:val="20"/>
        </w:rPr>
      </w:pPr>
      <w:r w:rsidRPr="00A6293E">
        <w:br w:type="page"/>
      </w:r>
    </w:p>
    <w:p w14:paraId="4E5AA643" w14:textId="77777777" w:rsidR="00D85371" w:rsidRDefault="00D85371" w:rsidP="00D85371">
      <w:pPr>
        <w:pStyle w:val="Rubrik2"/>
        <w:sectPr w:rsidR="00D85371" w:rsidSect="00155500">
          <w:headerReference w:type="even" r:id="rId77"/>
          <w:headerReference w:type="default" r:id="rId78"/>
          <w:footerReference w:type="even" r:id="rId79"/>
          <w:footerReference w:type="default" r:id="rId80"/>
          <w:footerReference w:type="first" r:id="rId81"/>
          <w:footnotePr>
            <w:numRestart w:val="eachSect"/>
          </w:footnotePr>
          <w:type w:val="continuous"/>
          <w:pgSz w:w="9356" w:h="13721" w:code="9"/>
          <w:pgMar w:top="794" w:right="2438" w:bottom="1191" w:left="1021" w:header="0" w:footer="709" w:gutter="0"/>
          <w:cols w:space="708"/>
          <w:docGrid w:linePitch="360"/>
        </w:sectPr>
      </w:pPr>
      <w:bookmarkStart w:id="50" w:name="_Toc94597428"/>
      <w:bookmarkStart w:id="51" w:name="_Toc96533271"/>
      <w:r w:rsidRPr="00A6293E">
        <w:lastRenderedPageBreak/>
        <w:t>Förslag till lag om ändring i marknadsföringslagen (2008:486)</w:t>
      </w:r>
      <w:bookmarkEnd w:id="50"/>
      <w:bookmarkEnd w:id="51"/>
    </w:p>
    <w:p w14:paraId="06A94105" w14:textId="60390E8B" w:rsidR="00D85371" w:rsidRPr="00A6293E" w:rsidRDefault="00D85371" w:rsidP="00D85371">
      <w:pPr>
        <w:pStyle w:val="Brdtext"/>
        <w:rPr>
          <w:spacing w:val="-3"/>
        </w:rPr>
      </w:pPr>
      <w:r w:rsidRPr="00A6293E">
        <w:rPr>
          <w:spacing w:val="-3"/>
        </w:rPr>
        <w:t>Härigenom föreskrivs att 3</w:t>
      </w:r>
      <w:r>
        <w:rPr>
          <w:spacing w:val="-3"/>
        </w:rPr>
        <w:t> §</w:t>
      </w:r>
      <w:r w:rsidRPr="00A6293E">
        <w:rPr>
          <w:spacing w:val="-3"/>
        </w:rPr>
        <w:t xml:space="preserve"> marknadsföringslagen </w:t>
      </w:r>
      <w:r>
        <w:rPr>
          <w:spacing w:val="-3"/>
        </w:rPr>
        <w:t xml:space="preserve">(2008:486) </w:t>
      </w:r>
      <w:r w:rsidRPr="00A6293E">
        <w:rPr>
          <w:spacing w:val="-3"/>
        </w:rPr>
        <w:t>ska ha föl</w:t>
      </w:r>
      <w:r w:rsidR="00CB0805">
        <w:rPr>
          <w:spacing w:val="-3"/>
        </w:rPr>
        <w:softHyphen/>
      </w:r>
      <w:r w:rsidRPr="00A6293E">
        <w:rPr>
          <w:spacing w:val="-3"/>
        </w:rPr>
        <w:t>jande lydelse.</w:t>
      </w:r>
    </w:p>
    <w:p w14:paraId="263006C7"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AF2F86D" w14:textId="77777777">
        <w:tc>
          <w:tcPr>
            <w:tcW w:w="2500" w:type="pct"/>
            <w:shd w:val="clear" w:color="auto" w:fill="auto"/>
            <w:tcMar>
              <w:left w:w="0" w:type="dxa"/>
            </w:tcMar>
          </w:tcPr>
          <w:p w14:paraId="1B80CF58"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79F2EA6" w14:textId="77777777" w:rsidR="00D85371" w:rsidRPr="00A6293E" w:rsidRDefault="00D85371" w:rsidP="00D85371">
            <w:pPr>
              <w:pStyle w:val="Brdtext"/>
              <w:rPr>
                <w:i/>
              </w:rPr>
            </w:pPr>
            <w:r w:rsidRPr="00A6293E">
              <w:rPr>
                <w:i/>
              </w:rPr>
              <w:t>Föreslagen lydelse</w:t>
            </w:r>
          </w:p>
        </w:tc>
      </w:tr>
    </w:tbl>
    <w:p w14:paraId="1134F112" w14:textId="77777777" w:rsidR="00D85371" w:rsidRPr="00A6293E" w:rsidRDefault="00D85371" w:rsidP="00D85371">
      <w:pPr>
        <w:pStyle w:val="Brdtext"/>
        <w:spacing w:before="230"/>
        <w:jc w:val="center"/>
      </w:pPr>
      <w:r w:rsidRPr="00A6293E">
        <w:t>3</w:t>
      </w:r>
      <w:r>
        <w:t> §</w:t>
      </w:r>
    </w:p>
    <w:p w14:paraId="3710ED52" w14:textId="77777777" w:rsidR="00D85371" w:rsidRPr="00A6293E" w:rsidRDefault="00D85371" w:rsidP="00D85371">
      <w:pPr>
        <w:pStyle w:val="Brdtextmedindrag"/>
      </w:pPr>
      <w:r w:rsidRPr="00A6293E">
        <w:t>I denna lag avses med</w:t>
      </w:r>
    </w:p>
    <w:p w14:paraId="1F6D3BF5" w14:textId="77777777" w:rsidR="00D85371" w:rsidRPr="00A6293E" w:rsidRDefault="00D85371" w:rsidP="00D85371">
      <w:pPr>
        <w:pStyle w:val="Brdtextmedindrag"/>
      </w:pPr>
      <w:r w:rsidRPr="00A6293E">
        <w:rPr>
          <w:i/>
          <w:u w:val="single"/>
        </w:rPr>
        <w:t>affärsbeslut</w:t>
      </w:r>
      <w:r w:rsidRPr="00634AD9">
        <w:rPr>
          <w:i/>
          <w:u w:val="single"/>
        </w:rPr>
        <w:t>:</w:t>
      </w:r>
      <w:r w:rsidRPr="00A6293E">
        <w:t xml:space="preserve"> ett beslut som fattas av en konsument eller en näringsidkare om huruvida, hur och under vilka förutsättningar en produkt ska köpas, om hela eller delar av köpesumman ska betalas, om produkten ska behållas eller överlåtas, eller om en avtalsenlig rättighet i samband med produkten ska utnyttjas, oavsett om konsumenten eller näringsidkaren beslutar att handla eller att avstå från att handla,</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6316063" w14:textId="77777777">
        <w:tc>
          <w:tcPr>
            <w:tcW w:w="2500" w:type="pct"/>
            <w:shd w:val="clear" w:color="auto" w:fill="auto"/>
            <w:tcMar>
              <w:left w:w="0" w:type="dxa"/>
            </w:tcMar>
          </w:tcPr>
          <w:p w14:paraId="3CA1DF53" w14:textId="77777777" w:rsidR="00D85371" w:rsidRPr="00A6293E" w:rsidRDefault="00D85371" w:rsidP="00D85371">
            <w:pPr>
              <w:pStyle w:val="Brdtextmedindrag"/>
            </w:pPr>
            <w:r w:rsidRPr="00A6293E">
              <w:rPr>
                <w:i/>
                <w:u w:val="single"/>
              </w:rPr>
              <w:t>elektronisk post</w:t>
            </w:r>
            <w:r w:rsidRPr="00634AD9">
              <w:rPr>
                <w:i/>
                <w:u w:val="single"/>
              </w:rPr>
              <w:t>:</w:t>
            </w:r>
            <w:r w:rsidRPr="00A6293E">
              <w:t xml:space="preserve"> ett adresserat eller på något annat sätt individual</w:t>
            </w:r>
            <w:r w:rsidRPr="00A6293E">
              <w:softHyphen/>
              <w:t>iserat elektroniskt meddelande i form av text, röst, ljud eller bild som sänds via ett allmänt kommu</w:t>
            </w:r>
            <w:r>
              <w:softHyphen/>
            </w:r>
            <w:r w:rsidRPr="00A6293E">
              <w:t>ni</w:t>
            </w:r>
            <w:r>
              <w:softHyphen/>
            </w:r>
            <w:r w:rsidRPr="00A6293E">
              <w:t>kationsnät och som kan lagras i nä</w:t>
            </w:r>
            <w:r>
              <w:softHyphen/>
            </w:r>
            <w:r w:rsidRPr="00A6293E">
              <w:t>tet eller i mottagarens terminalut</w:t>
            </w:r>
            <w:r>
              <w:softHyphen/>
            </w:r>
            <w:r w:rsidRPr="00A6293E">
              <w:t>rustning tills mottagaren hämtar det,</w:t>
            </w:r>
          </w:p>
        </w:tc>
        <w:tc>
          <w:tcPr>
            <w:tcW w:w="2500" w:type="pct"/>
            <w:shd w:val="clear" w:color="auto" w:fill="auto"/>
            <w:tcMar>
              <w:right w:w="0" w:type="dxa"/>
            </w:tcMar>
          </w:tcPr>
          <w:p w14:paraId="29014B45" w14:textId="77777777" w:rsidR="00D85371" w:rsidRPr="00A6293E" w:rsidRDefault="00D85371" w:rsidP="00D85371">
            <w:pPr>
              <w:pStyle w:val="Brdtextmedindrag"/>
            </w:pPr>
            <w:r w:rsidRPr="00A6293E">
              <w:rPr>
                <w:i/>
                <w:u w:val="single"/>
              </w:rPr>
              <w:t>elektronisk post</w:t>
            </w:r>
            <w:r w:rsidRPr="00634AD9">
              <w:rPr>
                <w:i/>
                <w:u w:val="single"/>
              </w:rPr>
              <w:t>:</w:t>
            </w:r>
            <w:r w:rsidRPr="00A6293E">
              <w:t xml:space="preserve"> ett adresserat eller på något annat sätt individual</w:t>
            </w:r>
            <w:r w:rsidRPr="00A6293E">
              <w:softHyphen/>
              <w:t xml:space="preserve">iserat elektroniskt meddelande i form av text, röst, ljud eller bild som sänds via ett allmänt </w:t>
            </w:r>
            <w:r w:rsidRPr="00A6293E">
              <w:rPr>
                <w:i/>
              </w:rPr>
              <w:t>elektro</w:t>
            </w:r>
            <w:r>
              <w:rPr>
                <w:i/>
              </w:rPr>
              <w:softHyphen/>
            </w:r>
            <w:r w:rsidRPr="00A6293E">
              <w:rPr>
                <w:i/>
              </w:rPr>
              <w:t xml:space="preserve">niskt </w:t>
            </w:r>
            <w:r w:rsidRPr="00A6293E">
              <w:t>kommunikationsnät och som kan lagras i nätet eller i mottagarens terminalutrustning tills mottagaren hämtar det,</w:t>
            </w:r>
          </w:p>
        </w:tc>
      </w:tr>
    </w:tbl>
    <w:p w14:paraId="7CE002D1" w14:textId="77777777" w:rsidR="00D85371" w:rsidRDefault="00D85371" w:rsidP="00D85371">
      <w:pPr>
        <w:pStyle w:val="Brdtextmedindrag"/>
      </w:pPr>
      <w:r w:rsidRPr="00A6293E">
        <w:rPr>
          <w:i/>
          <w:u w:val="single"/>
        </w:rPr>
        <w:t>god marknadsföringssed</w:t>
      </w:r>
      <w:r w:rsidRPr="00634AD9">
        <w:rPr>
          <w:i/>
          <w:u w:val="single"/>
        </w:rPr>
        <w:t>:</w:t>
      </w:r>
      <w:r w:rsidRPr="00A6293E">
        <w:t xml:space="preserve"> god affärssed eller andra vedertagna normer som syftar till att skydda konsumenter och näringsidkare vid marknads</w:t>
      </w:r>
      <w:r w:rsidRPr="00A6293E">
        <w:softHyphen/>
        <w:t>föring av produkter,</w:t>
      </w:r>
    </w:p>
    <w:p w14:paraId="38D8F7E6" w14:textId="77777777" w:rsidR="00D85371" w:rsidRDefault="00D85371" w:rsidP="00D85371">
      <w:pPr>
        <w:pStyle w:val="Brdtextmedindrag"/>
      </w:pPr>
      <w:r w:rsidRPr="00FE57E6">
        <w:rPr>
          <w:i/>
          <w:iCs/>
          <w:u w:val="single"/>
        </w:rPr>
        <w:t>konsument:</w:t>
      </w:r>
      <w:r>
        <w:t xml:space="preserve"> en fysisk person som handlar huvudsakligen för ändamål som faller utanför näringsverksamhet,</w:t>
      </w:r>
    </w:p>
    <w:p w14:paraId="76AB02A6" w14:textId="77777777" w:rsidR="00D85371" w:rsidRDefault="00D85371" w:rsidP="00D85371">
      <w:pPr>
        <w:pStyle w:val="Brdtextmedindrag"/>
      </w:pPr>
      <w:r w:rsidRPr="00FE57E6">
        <w:rPr>
          <w:i/>
          <w:iCs/>
          <w:u w:val="single"/>
        </w:rPr>
        <w:t>marknadsföring:</w:t>
      </w:r>
      <w:r>
        <w:t xml:space="preserve"> reklam och andra åtgärder i näringsverksamhet som är ägnade att främja avsättningen av och tillgången till produkter inbegripet en näringsidkares handlande, underlåtenhet eller någon annan åtgärd eller beteende i övrigt före, under eller efter försäljning eller leverans av produkter till konsumenter eller näringsidkare,</w:t>
      </w:r>
    </w:p>
    <w:p w14:paraId="1991A12E" w14:textId="77777777" w:rsidR="00D85371" w:rsidRDefault="00D85371" w:rsidP="00D85371">
      <w:pPr>
        <w:pStyle w:val="Brdtextmedindrag"/>
      </w:pPr>
      <w:r w:rsidRPr="00FE57E6">
        <w:rPr>
          <w:i/>
          <w:iCs/>
          <w:u w:val="single"/>
        </w:rPr>
        <w:t>näringsidkare:</w:t>
      </w:r>
      <w:r>
        <w:t xml:space="preserve"> en fysisk eller juridisk person som handlar för ändamål som har samband med den egna näringsverksamheten, </w:t>
      </w:r>
    </w:p>
    <w:p w14:paraId="02E11364" w14:textId="77777777" w:rsidR="00D85371" w:rsidRPr="00A6293E" w:rsidRDefault="00D85371" w:rsidP="00D85371">
      <w:pPr>
        <w:pStyle w:val="Brdtextmedindrag"/>
      </w:pPr>
      <w:r w:rsidRPr="00FE57E6">
        <w:rPr>
          <w:i/>
          <w:iCs/>
          <w:u w:val="single"/>
        </w:rPr>
        <w:t>produkter:</w:t>
      </w:r>
      <w:r>
        <w:t xml:space="preserve"> varor, tjänster, fast egendom, arbetstillfällen och andra nyttig</w:t>
      </w:r>
      <w:r>
        <w:softHyphen/>
        <w:t>heter.</w:t>
      </w:r>
    </w:p>
    <w:p w14:paraId="0FB1A737" w14:textId="77777777" w:rsidR="00D85371" w:rsidRPr="00A6293E" w:rsidRDefault="00D85371" w:rsidP="00D85371">
      <w:pPr>
        <w:pStyle w:val="Slutstreck"/>
      </w:pPr>
      <w:r w:rsidRPr="00A6293E">
        <w:t>                      </w:t>
      </w:r>
    </w:p>
    <w:p w14:paraId="2D68B230"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2488B7AD" w14:textId="77777777" w:rsidR="00D85371" w:rsidRPr="00A6293E" w:rsidRDefault="00D85371" w:rsidP="00D85371">
      <w:pPr>
        <w:pStyle w:val="Brdtextmedindrag"/>
        <w:sectPr w:rsidR="00D85371" w:rsidRPr="00A6293E" w:rsidSect="00155500">
          <w:headerReference w:type="even" r:id="rId82"/>
          <w:headerReference w:type="default" r:id="rId83"/>
          <w:footerReference w:type="even" r:id="rId84"/>
          <w:footerReference w:type="default" r:id="rId85"/>
          <w:footerReference w:type="first" r:id="rId86"/>
          <w:footnotePr>
            <w:numRestart w:val="eachSect"/>
          </w:footnotePr>
          <w:type w:val="continuous"/>
          <w:pgSz w:w="9356" w:h="13721" w:code="9"/>
          <w:pgMar w:top="794" w:right="2438" w:bottom="1191" w:left="1021" w:header="0" w:footer="709" w:gutter="0"/>
          <w:cols w:space="708"/>
          <w:docGrid w:linePitch="360"/>
        </w:sectPr>
      </w:pPr>
    </w:p>
    <w:p w14:paraId="2BFB3254" w14:textId="77777777" w:rsidR="00D85371" w:rsidRDefault="00D85371" w:rsidP="00D85371">
      <w:pPr>
        <w:pStyle w:val="Rubrik2"/>
        <w:spacing w:before="0"/>
        <w:sectPr w:rsidR="00D85371" w:rsidSect="00D85371">
          <w:headerReference w:type="even" r:id="rId87"/>
          <w:headerReference w:type="default" r:id="rId88"/>
          <w:footerReference w:type="even" r:id="rId89"/>
          <w:footerReference w:type="default" r:id="rId90"/>
          <w:footerReference w:type="first" r:id="rId91"/>
          <w:footnotePr>
            <w:numRestart w:val="eachSect"/>
          </w:footnotePr>
          <w:pgSz w:w="9356" w:h="13721" w:code="9"/>
          <w:pgMar w:top="794" w:right="2438" w:bottom="1191" w:left="1021" w:header="0" w:footer="709" w:gutter="0"/>
          <w:cols w:space="708"/>
          <w:docGrid w:linePitch="360"/>
        </w:sectPr>
      </w:pPr>
      <w:bookmarkStart w:id="52" w:name="_Toc94597429"/>
      <w:bookmarkStart w:id="53" w:name="_Toc96533272"/>
      <w:r w:rsidRPr="00A6293E">
        <w:lastRenderedPageBreak/>
        <w:t>Förslag till lag om ändring i lagen (2008:717) om signalspaning i försvarsunderrättelse</w:t>
      </w:r>
      <w:r w:rsidRPr="00A6293E">
        <w:softHyphen/>
        <w:t>verksamhet</w:t>
      </w:r>
      <w:bookmarkEnd w:id="52"/>
      <w:bookmarkEnd w:id="53"/>
    </w:p>
    <w:p w14:paraId="5EC6891F" w14:textId="77777777" w:rsidR="00D85371" w:rsidRPr="00A6293E" w:rsidRDefault="00D85371" w:rsidP="00D85371">
      <w:pPr>
        <w:pStyle w:val="Brdtext"/>
      </w:pPr>
      <w:r w:rsidRPr="00A6293E">
        <w:t>Härigenom föreskrivs att 12</w:t>
      </w:r>
      <w:r>
        <w:t> §</w:t>
      </w:r>
      <w:r w:rsidRPr="00A6293E">
        <w:t xml:space="preserve"> lagen (2008:717) om signalspaning i för</w:t>
      </w:r>
      <w:r w:rsidRPr="00A6293E">
        <w:softHyphen/>
        <w:t>svarsunderrättelseverksamhet ska ha följande lydelse.</w:t>
      </w:r>
    </w:p>
    <w:p w14:paraId="0187447B"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E680F51" w14:textId="77777777">
        <w:tc>
          <w:tcPr>
            <w:tcW w:w="2500" w:type="pct"/>
            <w:shd w:val="clear" w:color="auto" w:fill="auto"/>
            <w:tcMar>
              <w:left w:w="0" w:type="dxa"/>
            </w:tcMar>
          </w:tcPr>
          <w:p w14:paraId="3D5ACA79"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F1648BE" w14:textId="77777777" w:rsidR="00D85371" w:rsidRPr="00A6293E" w:rsidRDefault="00D85371" w:rsidP="00D85371">
            <w:pPr>
              <w:pStyle w:val="Brdtext"/>
              <w:rPr>
                <w:i/>
              </w:rPr>
            </w:pPr>
            <w:r w:rsidRPr="00A6293E">
              <w:rPr>
                <w:i/>
              </w:rPr>
              <w:t>Föreslagen lydelse</w:t>
            </w:r>
          </w:p>
        </w:tc>
      </w:tr>
    </w:tbl>
    <w:p w14:paraId="6F455EFB" w14:textId="77777777" w:rsidR="00D85371" w:rsidRPr="00A6293E" w:rsidRDefault="00D85371" w:rsidP="00D85371">
      <w:pPr>
        <w:pStyle w:val="Brdtext"/>
        <w:spacing w:before="230"/>
        <w:jc w:val="center"/>
      </w:pPr>
      <w:r w:rsidRPr="00A6293E">
        <w:t>12</w:t>
      </w:r>
      <w:r>
        <w:t> §</w:t>
      </w:r>
      <w:r w:rsidRPr="00A6293E">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EE116F5" w14:textId="77777777">
        <w:tc>
          <w:tcPr>
            <w:tcW w:w="2500" w:type="pct"/>
            <w:shd w:val="clear" w:color="auto" w:fill="auto"/>
            <w:tcMar>
              <w:left w:w="0" w:type="dxa"/>
            </w:tcMar>
          </w:tcPr>
          <w:p w14:paraId="5359B0F4"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bestäm</w:t>
            </w:r>
            <w:r w:rsidRPr="00A6293E">
              <w:softHyphen/>
              <w:t>melser om operatörers skyldighet att överföra signaler för att möjlig</w:t>
            </w:r>
            <w:r w:rsidRPr="00A6293E">
              <w:softHyphen/>
              <w:t>göra inhämtning enligt denna lag.</w:t>
            </w:r>
          </w:p>
        </w:tc>
        <w:tc>
          <w:tcPr>
            <w:tcW w:w="2500" w:type="pct"/>
            <w:shd w:val="clear" w:color="auto" w:fill="auto"/>
            <w:tcMar>
              <w:right w:w="0" w:type="dxa"/>
            </w:tcMar>
          </w:tcPr>
          <w:p w14:paraId="32E65E87"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w:t>
            </w:r>
            <w:r w:rsidRPr="002971F0">
              <w:rPr>
                <w:spacing w:val="-3"/>
              </w:rPr>
              <w:t>om elektronisk kommunikation finns</w:t>
            </w:r>
            <w:r w:rsidRPr="00A6293E">
              <w:t xml:space="preserve"> bestämmelser om operatörers skyl</w:t>
            </w:r>
            <w:r>
              <w:softHyphen/>
            </w:r>
            <w:r w:rsidRPr="00A6293E">
              <w:t>dighet att över</w:t>
            </w:r>
            <w:r>
              <w:softHyphen/>
            </w:r>
            <w:r w:rsidRPr="00A6293E">
              <w:t xml:space="preserve">föra signaler för att </w:t>
            </w:r>
            <w:r w:rsidRPr="002971F0">
              <w:rPr>
                <w:spacing w:val="-2"/>
              </w:rPr>
              <w:t>möjliggöra inhämt</w:t>
            </w:r>
            <w:r>
              <w:rPr>
                <w:spacing w:val="-2"/>
              </w:rPr>
              <w:softHyphen/>
            </w:r>
            <w:r w:rsidRPr="002971F0">
              <w:rPr>
                <w:spacing w:val="-2"/>
              </w:rPr>
              <w:t>ning enligt denna</w:t>
            </w:r>
            <w:r w:rsidRPr="00A6293E">
              <w:t xml:space="preserve"> lag.</w:t>
            </w:r>
          </w:p>
        </w:tc>
      </w:tr>
    </w:tbl>
    <w:p w14:paraId="091DBC8C" w14:textId="77777777" w:rsidR="00D85371" w:rsidRPr="00A6293E" w:rsidRDefault="00D85371" w:rsidP="00D85371">
      <w:pPr>
        <w:pStyle w:val="Brdtextmedindrag"/>
      </w:pPr>
      <w:r w:rsidRPr="00A6293E">
        <w:t>Endast kontrollmyndigheten ska ha rådighet över signalbärare inne</w:t>
      </w:r>
      <w:r w:rsidRPr="00A6293E">
        <w:softHyphen/>
        <w:t>hållande sådana signaler som överförs i enlighet med de bestämmelser som avses i första stycket. Myndigheten ska ge signalspaningsmyndigheten till</w:t>
      </w:r>
      <w:r w:rsidRPr="00A6293E">
        <w:softHyphen/>
        <w:t>gång till signalbärare endast i den utsträckning det följer av tillstånd enligt 5</w:t>
      </w:r>
      <w:r>
        <w:t> </w:t>
      </w:r>
      <w:r w:rsidRPr="00A6293E">
        <w:t>a eller 5</w:t>
      </w:r>
      <w:r>
        <w:t> </w:t>
      </w:r>
      <w:r w:rsidRPr="00A6293E">
        <w:t>b</w:t>
      </w:r>
      <w:r>
        <w:t> §</w:t>
      </w:r>
      <w:r w:rsidRPr="00A6293E">
        <w:t>.</w:t>
      </w:r>
    </w:p>
    <w:p w14:paraId="54D702F3" w14:textId="77777777" w:rsidR="00D85371" w:rsidRPr="00A6293E" w:rsidRDefault="00D85371" w:rsidP="00D85371">
      <w:pPr>
        <w:pStyle w:val="Slutstreck"/>
      </w:pPr>
      <w:r w:rsidRPr="00A6293E">
        <w:t>                      </w:t>
      </w:r>
    </w:p>
    <w:p w14:paraId="5799180A" w14:textId="77777777" w:rsidR="00D85371" w:rsidRPr="00A6293E" w:rsidRDefault="00D85371" w:rsidP="00714025">
      <w:pPr>
        <w:pStyle w:val="Brdtextmedindrag"/>
      </w:pPr>
      <w:r w:rsidRPr="00A6293E">
        <w:t xml:space="preserve">Denna lag träder i kraft den 1 </w:t>
      </w:r>
      <w:r>
        <w:t>augusti</w:t>
      </w:r>
      <w:r w:rsidRPr="00A6293E">
        <w:t xml:space="preserve"> 202</w:t>
      </w:r>
      <w:r>
        <w:t>2</w:t>
      </w:r>
      <w:r w:rsidRPr="00A6293E">
        <w:t>.</w:t>
      </w:r>
    </w:p>
    <w:p w14:paraId="273C29D3" w14:textId="77777777" w:rsidR="00D85371" w:rsidRPr="00A6293E" w:rsidRDefault="00D85371" w:rsidP="00D85371">
      <w:pPr>
        <w:spacing w:line="2" w:lineRule="auto"/>
        <w:rPr>
          <w:rFonts w:ascii="Times New Roman" w:hAnsi="Times New Roman"/>
          <w:sz w:val="20"/>
        </w:rPr>
      </w:pPr>
      <w:r w:rsidRPr="00A6293E">
        <w:br w:type="page"/>
      </w:r>
    </w:p>
    <w:p w14:paraId="4A1D5699" w14:textId="77777777" w:rsidR="00D85371" w:rsidRPr="00A6293E" w:rsidRDefault="00D85371" w:rsidP="00D85371">
      <w:pPr>
        <w:pStyle w:val="Rubrik2"/>
        <w:sectPr w:rsidR="00D85371" w:rsidRPr="00A6293E" w:rsidSect="00D85371">
          <w:headerReference w:type="even" r:id="rId92"/>
          <w:headerReference w:type="default" r:id="rId93"/>
          <w:footerReference w:type="even" r:id="rId94"/>
          <w:footerReference w:type="default" r:id="rId95"/>
          <w:footerReference w:type="first" r:id="rId96"/>
          <w:footnotePr>
            <w:numRestart w:val="eachSect"/>
          </w:footnotePr>
          <w:type w:val="continuous"/>
          <w:pgSz w:w="9356" w:h="13721" w:code="9"/>
          <w:pgMar w:top="794" w:right="2438" w:bottom="1191" w:left="1021" w:header="0" w:footer="709" w:gutter="0"/>
          <w:cols w:space="708"/>
          <w:docGrid w:linePitch="360"/>
        </w:sectPr>
      </w:pPr>
      <w:bookmarkStart w:id="54" w:name="_Toc94597430"/>
      <w:bookmarkStart w:id="55" w:name="_Toc96533273"/>
      <w:r w:rsidRPr="00A6293E">
        <w:lastRenderedPageBreak/>
        <w:t>Förslag till lag om ändring i offentlighets- och sekretesslagen (2009:400)</w:t>
      </w:r>
      <w:bookmarkEnd w:id="54"/>
      <w:bookmarkEnd w:id="55"/>
    </w:p>
    <w:p w14:paraId="62900857" w14:textId="77777777" w:rsidR="00D85371" w:rsidRDefault="00D85371" w:rsidP="00D85371">
      <w:pPr>
        <w:pStyle w:val="Brdtext"/>
      </w:pPr>
      <w:r w:rsidRPr="00914EE2">
        <w:rPr>
          <w:spacing w:val="-3"/>
        </w:rPr>
        <w:t>Härigenom föreskrivs att 15 kap. 3 a §, 17 kap. 4 a §, 18 kap. 4 a §, 19 kap.</w:t>
      </w:r>
      <w:r>
        <w:t xml:space="preserve"> </w:t>
      </w:r>
      <w:r w:rsidRPr="00BC5B7C">
        <w:t>3 b</w:t>
      </w:r>
      <w:r>
        <w:t> §</w:t>
      </w:r>
      <w:r w:rsidRPr="00A6293E">
        <w:t xml:space="preserve"> och 44</w:t>
      </w:r>
      <w:r>
        <w:t> kap. </w:t>
      </w:r>
      <w:r w:rsidRPr="00A6293E">
        <w:t>4</w:t>
      </w:r>
      <w:r>
        <w:t> §</w:t>
      </w:r>
      <w:r w:rsidRPr="00A6293E">
        <w:t xml:space="preserve"> offentlighets- och sekretesslagen (2009:400) ska ha följande lydelse.</w:t>
      </w:r>
    </w:p>
    <w:p w14:paraId="4A9CECDD" w14:textId="77777777" w:rsidR="00D85371"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F36C664" w14:textId="77777777">
        <w:tc>
          <w:tcPr>
            <w:tcW w:w="2500" w:type="pct"/>
            <w:shd w:val="clear" w:color="auto" w:fill="auto"/>
            <w:tcMar>
              <w:left w:w="0" w:type="dxa"/>
            </w:tcMar>
          </w:tcPr>
          <w:p w14:paraId="0137AC69"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FDDEE9E" w14:textId="77777777" w:rsidR="00D85371" w:rsidRPr="00A6293E" w:rsidRDefault="00D85371" w:rsidP="00D85371">
            <w:pPr>
              <w:pStyle w:val="Brdtext"/>
              <w:rPr>
                <w:i/>
              </w:rPr>
            </w:pPr>
            <w:r w:rsidRPr="00A6293E">
              <w:rPr>
                <w:i/>
              </w:rPr>
              <w:t>Föreslagen lydelse</w:t>
            </w:r>
          </w:p>
        </w:tc>
      </w:tr>
    </w:tbl>
    <w:p w14:paraId="03A886CF" w14:textId="77777777" w:rsidR="00D85371" w:rsidRDefault="00D85371" w:rsidP="00D85371">
      <w:pPr>
        <w:pStyle w:val="Brdtext"/>
        <w:spacing w:before="230"/>
        <w:jc w:val="center"/>
        <w:rPr>
          <w:b/>
        </w:rPr>
      </w:pPr>
      <w:r>
        <w:rPr>
          <w:b/>
        </w:rPr>
        <w:t>15 kap.</w:t>
      </w:r>
    </w:p>
    <w:p w14:paraId="73486207" w14:textId="77777777" w:rsidR="00D85371" w:rsidRDefault="00D85371" w:rsidP="00D85371">
      <w:pPr>
        <w:pStyle w:val="Brdtext"/>
        <w:jc w:val="center"/>
      </w:pPr>
      <w:r>
        <w:t>3 a §</w:t>
      </w:r>
      <w:r>
        <w:rPr>
          <w:rStyle w:val="Fotnotsreferens"/>
        </w:rPr>
        <w:footnoteReference w:id="22"/>
      </w:r>
    </w:p>
    <w:p w14:paraId="3AE5948A" w14:textId="77777777" w:rsidR="00D85371" w:rsidRPr="0010341C" w:rsidRDefault="00D85371" w:rsidP="00D85371">
      <w:pPr>
        <w:pStyle w:val="Brdtextmedindrag"/>
      </w:pPr>
      <w:r w:rsidRPr="00BC5B7C">
        <w:t>Sekretessen enligt 1, 1</w:t>
      </w:r>
      <w:r>
        <w:t> </w:t>
      </w:r>
      <w:r w:rsidRPr="00BC5B7C">
        <w:t>a och 2</w:t>
      </w:r>
      <w:r>
        <w:t> §</w:t>
      </w:r>
      <w:r w:rsidRPr="00BC5B7C">
        <w:t>§ hindrar inte att Säkerhetspolisen eller Försvarsmakten lämnar uppgift som avses där till Post- och telestyrelsen, om uppgiften avser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736BCEA" w14:textId="77777777">
        <w:tc>
          <w:tcPr>
            <w:tcW w:w="2500" w:type="pct"/>
            <w:shd w:val="clear" w:color="auto" w:fill="auto"/>
            <w:tcMar>
              <w:left w:w="0" w:type="dxa"/>
            </w:tcMar>
          </w:tcPr>
          <w:p w14:paraId="14803E7D" w14:textId="77777777" w:rsidR="00D85371" w:rsidRDefault="00D85371" w:rsidP="00D85371">
            <w:pPr>
              <w:pStyle w:val="Brdtextmedindrag"/>
            </w:pPr>
            <w:r w:rsidRPr="00F83A29">
              <w:t>1.</w:t>
            </w:r>
            <w:r>
              <w:t> </w:t>
            </w:r>
            <w:r w:rsidRPr="00F83A29">
              <w:t>frågan om radioanvändning enligt en tillståndsansökan eller en ansökan om medgivande att överlå</w:t>
            </w:r>
            <w:r>
              <w:softHyphen/>
            </w:r>
            <w:r w:rsidRPr="00F83A29">
              <w:t>ta eller hyra ut tillstånd att använda radiosändare enligt 3</w:t>
            </w:r>
            <w:r>
              <w:t> kap.</w:t>
            </w:r>
            <w:r w:rsidRPr="00F83A29">
              <w:t xml:space="preserve"> lagen </w:t>
            </w:r>
            <w:r w:rsidRPr="00FD5FEC">
              <w:rPr>
                <w:i/>
              </w:rPr>
              <w:t>(2003:389)</w:t>
            </w:r>
            <w:r w:rsidRPr="00F83A29">
              <w:t xml:space="preserve"> om elektronisk kom</w:t>
            </w:r>
            <w:r>
              <w:softHyphen/>
            </w:r>
            <w:r w:rsidRPr="00F83A29">
              <w:t>munikation, kan antas komma att orsaka skada för Sveriges säkerhet</w:t>
            </w:r>
            <w:r>
              <w:t>,</w:t>
            </w:r>
          </w:p>
        </w:tc>
        <w:tc>
          <w:tcPr>
            <w:tcW w:w="2500" w:type="pct"/>
            <w:shd w:val="clear" w:color="auto" w:fill="auto"/>
            <w:tcMar>
              <w:right w:w="0" w:type="dxa"/>
            </w:tcMar>
          </w:tcPr>
          <w:p w14:paraId="16E9F869" w14:textId="77777777" w:rsidR="00D85371" w:rsidRDefault="00D85371" w:rsidP="00D85371">
            <w:pPr>
              <w:pStyle w:val="Brdtextmedindrag"/>
            </w:pPr>
            <w:r w:rsidRPr="00F83A29">
              <w:t>1.</w:t>
            </w:r>
            <w:r>
              <w:t> </w:t>
            </w:r>
            <w:r w:rsidRPr="00F83A29">
              <w:t>frågan om radioanvändning enligt en tillståndsansökan eller en ansökan om medgivande att överlå</w:t>
            </w:r>
            <w:r>
              <w:softHyphen/>
            </w:r>
            <w:r w:rsidRPr="00F83A29">
              <w:t xml:space="preserve">ta eller hyra ut </w:t>
            </w:r>
            <w:r w:rsidRPr="008541A9">
              <w:rPr>
                <w:i/>
              </w:rPr>
              <w:t>ett</w:t>
            </w:r>
            <w:r>
              <w:t xml:space="preserve"> </w:t>
            </w:r>
            <w:r w:rsidRPr="00F83A29">
              <w:t>tillstånd att använda radiosändare enligt 3</w:t>
            </w:r>
            <w:r>
              <w:t> kap.</w:t>
            </w:r>
            <w:r w:rsidRPr="00F83A29">
              <w:t xml:space="preserve"> lagen </w:t>
            </w:r>
            <w:r w:rsidRPr="00FD5FEC">
              <w:rPr>
                <w:i/>
              </w:rPr>
              <w:t>(202</w:t>
            </w:r>
            <w:r>
              <w:rPr>
                <w:i/>
              </w:rPr>
              <w:t>2</w:t>
            </w:r>
            <w:r w:rsidRPr="00FD5FEC">
              <w:rPr>
                <w:i/>
              </w:rPr>
              <w:t>:000)</w:t>
            </w:r>
            <w:r w:rsidRPr="00F83A29">
              <w:t xml:space="preserve"> om elektronisk kom</w:t>
            </w:r>
            <w:r>
              <w:softHyphen/>
            </w:r>
            <w:r w:rsidRPr="00F83A29">
              <w:t>mun</w:t>
            </w:r>
            <w:r>
              <w:softHyphen/>
            </w:r>
            <w:r w:rsidRPr="00F83A29">
              <w:t>ikation, kan antas komma att orsaka skada för Sveriges säker</w:t>
            </w:r>
            <w:r>
              <w:softHyphen/>
            </w:r>
            <w:r w:rsidRPr="00F83A29">
              <w:t>het</w:t>
            </w:r>
            <w:r>
              <w:t>,</w:t>
            </w:r>
          </w:p>
        </w:tc>
      </w:tr>
    </w:tbl>
    <w:p w14:paraId="709BDAF6" w14:textId="77777777" w:rsidR="00D85371" w:rsidRDefault="00D85371" w:rsidP="00D85371">
      <w:pPr>
        <w:pStyle w:val="Brdtextmedindrag"/>
      </w:pPr>
      <w:r w:rsidRPr="00F83A29">
        <w:t>2.</w:t>
      </w:r>
      <w:r>
        <w:t> </w:t>
      </w:r>
      <w:r w:rsidRPr="00F83A29">
        <w:t>behovet av att förena ett sådant tillstånd med villkor om krav som är av betydelse för Sveriges säkerhet och vilka villkor som tillståndet i så fall bör förenas med, eller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9FA2828" w14:textId="77777777">
        <w:tc>
          <w:tcPr>
            <w:tcW w:w="2500" w:type="pct"/>
            <w:shd w:val="clear" w:color="auto" w:fill="auto"/>
            <w:tcMar>
              <w:left w:w="0" w:type="dxa"/>
            </w:tcMar>
          </w:tcPr>
          <w:p w14:paraId="262C1591" w14:textId="77777777" w:rsidR="00D85371" w:rsidRDefault="00D85371" w:rsidP="00D85371">
            <w:pPr>
              <w:pStyle w:val="Brdtextmedindrag"/>
            </w:pPr>
            <w:r w:rsidRPr="00F83A29">
              <w:t>3.</w:t>
            </w:r>
            <w:r>
              <w:t> </w:t>
            </w:r>
            <w:r w:rsidRPr="00F83A29">
              <w:t>frågan om det finns skäl att återkalla tillstånd eller ändra till</w:t>
            </w:r>
            <w:r>
              <w:softHyphen/>
            </w:r>
            <w:r w:rsidRPr="00F83A29">
              <w:t xml:space="preserve">ståndsvillkor enligt </w:t>
            </w:r>
            <w:r w:rsidRPr="0046786F">
              <w:rPr>
                <w:i/>
              </w:rPr>
              <w:t>7 kap. 6 § för</w:t>
            </w:r>
            <w:r w:rsidRPr="0046786F">
              <w:rPr>
                <w:i/>
              </w:rPr>
              <w:softHyphen/>
              <w:t>sta stycket 4</w:t>
            </w:r>
            <w:r w:rsidRPr="00F83A29">
              <w:t xml:space="preserve"> lagen om elektro</w:t>
            </w:r>
            <w:r>
              <w:softHyphen/>
            </w:r>
            <w:r w:rsidRPr="00F83A29">
              <w:t>nisk kommunikation.</w:t>
            </w:r>
          </w:p>
        </w:tc>
        <w:tc>
          <w:tcPr>
            <w:tcW w:w="2500" w:type="pct"/>
            <w:shd w:val="clear" w:color="auto" w:fill="auto"/>
            <w:tcMar>
              <w:right w:w="0" w:type="dxa"/>
            </w:tcMar>
          </w:tcPr>
          <w:p w14:paraId="04441B72" w14:textId="34862C9E" w:rsidR="00D85371" w:rsidRDefault="00D85371" w:rsidP="00D85371">
            <w:pPr>
              <w:pStyle w:val="Brdtextmedindrag"/>
            </w:pPr>
            <w:r w:rsidRPr="00F83A29">
              <w:t>3.</w:t>
            </w:r>
            <w:r>
              <w:t> </w:t>
            </w:r>
            <w:r w:rsidRPr="00F83A29">
              <w:t xml:space="preserve">frågan om det finns skäl att återkalla </w:t>
            </w:r>
            <w:r w:rsidRPr="00F629AF">
              <w:rPr>
                <w:i/>
                <w:iCs/>
              </w:rPr>
              <w:t>ett</w:t>
            </w:r>
            <w:r>
              <w:t xml:space="preserve"> </w:t>
            </w:r>
            <w:r w:rsidRPr="00F83A29">
              <w:t>tillstånd eller ändra till</w:t>
            </w:r>
            <w:r>
              <w:softHyphen/>
            </w:r>
            <w:r w:rsidRPr="00F83A29">
              <w:t xml:space="preserve">ståndsvillkor enligt </w:t>
            </w:r>
            <w:r w:rsidRPr="0046786F">
              <w:rPr>
                <w:i/>
              </w:rPr>
              <w:t>11 kap. </w:t>
            </w:r>
            <w:r>
              <w:rPr>
                <w:i/>
              </w:rPr>
              <w:t>7</w:t>
            </w:r>
            <w:r w:rsidRPr="0046786F">
              <w:rPr>
                <w:i/>
              </w:rPr>
              <w:t xml:space="preserve"> § </w:t>
            </w:r>
            <w:r w:rsidR="00201308">
              <w:rPr>
                <w:i/>
              </w:rPr>
              <w:t>tredje</w:t>
            </w:r>
            <w:r w:rsidRPr="0046786F">
              <w:rPr>
                <w:i/>
              </w:rPr>
              <w:t xml:space="preserve"> stycket 3</w:t>
            </w:r>
            <w:r w:rsidRPr="00F83A29">
              <w:t xml:space="preserve"> lagen om elektro</w:t>
            </w:r>
            <w:r>
              <w:softHyphen/>
            </w:r>
            <w:r w:rsidRPr="00F83A29">
              <w:t>nisk kommunikation.</w:t>
            </w:r>
          </w:p>
        </w:tc>
      </w:tr>
    </w:tbl>
    <w:p w14:paraId="24A91391" w14:textId="77777777" w:rsidR="00D85371" w:rsidRPr="0010341C" w:rsidRDefault="00D85371" w:rsidP="00D85371">
      <w:pPr>
        <w:pStyle w:val="Brdtextmedindrag"/>
      </w:pPr>
      <w:r w:rsidRPr="00F83A29">
        <w:t>En uppgift får lämnas endast om intresset av att uppgiften lämnas har företräde framför det intresse som sekretessen ska skydda.</w:t>
      </w:r>
    </w:p>
    <w:p w14:paraId="0560609F" w14:textId="77777777" w:rsidR="00D85371" w:rsidRPr="00A6293E" w:rsidRDefault="00D85371" w:rsidP="00D85371">
      <w:pPr>
        <w:pStyle w:val="Brdtext"/>
        <w:spacing w:before="230"/>
        <w:jc w:val="center"/>
        <w:rPr>
          <w:b/>
        </w:rPr>
      </w:pPr>
      <w:r w:rsidRPr="00A6293E">
        <w:rPr>
          <w:b/>
        </w:rPr>
        <w:t>17</w:t>
      </w:r>
      <w:r>
        <w:rPr>
          <w:b/>
        </w:rPr>
        <w:t> kap.</w:t>
      </w:r>
    </w:p>
    <w:p w14:paraId="5D67570D" w14:textId="77777777" w:rsidR="00D85371" w:rsidRPr="00A6293E" w:rsidRDefault="00D85371" w:rsidP="00D85371">
      <w:pPr>
        <w:pStyle w:val="Brdtext"/>
        <w:jc w:val="center"/>
      </w:pPr>
      <w:r w:rsidRPr="00A6293E">
        <w:t>4</w:t>
      </w:r>
      <w:r>
        <w:t> </w:t>
      </w:r>
      <w:r w:rsidRPr="00A6293E">
        <w:t>a</w:t>
      </w:r>
      <w:r>
        <w:t> §</w:t>
      </w:r>
      <w:r w:rsidRPr="00A6293E">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0C5BFD6" w14:textId="77777777">
        <w:tc>
          <w:tcPr>
            <w:tcW w:w="2500" w:type="pct"/>
            <w:shd w:val="clear" w:color="auto" w:fill="auto"/>
            <w:tcMar>
              <w:left w:w="0" w:type="dxa"/>
            </w:tcMar>
          </w:tcPr>
          <w:p w14:paraId="60837CC4" w14:textId="77777777" w:rsidR="00D85371" w:rsidRPr="00A6293E" w:rsidRDefault="00D85371" w:rsidP="00D85371">
            <w:pPr>
              <w:pStyle w:val="Brdtextmedindrag"/>
            </w:pPr>
            <w:r w:rsidRPr="00A6293E">
              <w:t xml:space="preserve">Sekretess gäller för uppgift som hänför sig till ärende om prövning enligt </w:t>
            </w:r>
            <w:r w:rsidRPr="00A6293E">
              <w:rPr>
                <w:i/>
              </w:rPr>
              <w:t>3</w:t>
            </w:r>
            <w:r>
              <w:rPr>
                <w:i/>
              </w:rPr>
              <w:t> kap.</w:t>
            </w:r>
            <w:r w:rsidRPr="00A6293E">
              <w:rPr>
                <w:i/>
              </w:rPr>
              <w:t> 8</w:t>
            </w:r>
            <w:r>
              <w:rPr>
                <w:i/>
              </w:rPr>
              <w:t> §</w:t>
            </w:r>
            <w:r w:rsidRPr="00A6293E">
              <w:t xml:space="preserve"> lagen </w:t>
            </w:r>
            <w:r w:rsidRPr="00A6293E">
              <w:rPr>
                <w:i/>
              </w:rPr>
              <w:t xml:space="preserve">(2003:389) </w:t>
            </w:r>
            <w:r w:rsidRPr="00A6293E">
              <w:t>om elektronisk kommunikation av fråga om tillstånd att använda radio</w:t>
            </w:r>
            <w:r>
              <w:softHyphen/>
            </w:r>
            <w:r w:rsidRPr="00A6293E">
              <w:t>sändare efter allmän inbjudan till ansökan, om det kan antas att syftet med förfarandet motverkas om uppgiften röjs.</w:t>
            </w:r>
          </w:p>
        </w:tc>
        <w:tc>
          <w:tcPr>
            <w:tcW w:w="2500" w:type="pct"/>
            <w:shd w:val="clear" w:color="auto" w:fill="auto"/>
            <w:tcMar>
              <w:right w:w="0" w:type="dxa"/>
            </w:tcMar>
          </w:tcPr>
          <w:p w14:paraId="2F564C63" w14:textId="77777777" w:rsidR="00D85371" w:rsidRPr="00A6293E" w:rsidRDefault="00D85371" w:rsidP="00D85371">
            <w:pPr>
              <w:pStyle w:val="Brdtextmedindrag"/>
            </w:pPr>
            <w:r w:rsidRPr="00A6293E">
              <w:t xml:space="preserve">Sekretess gäller för uppgift som hänför sig till </w:t>
            </w:r>
            <w:r w:rsidRPr="00F629AF">
              <w:rPr>
                <w:i/>
                <w:iCs/>
              </w:rPr>
              <w:t>ett</w:t>
            </w:r>
            <w:r>
              <w:t xml:space="preserve"> </w:t>
            </w:r>
            <w:r w:rsidRPr="00A6293E">
              <w:t xml:space="preserve">ärende om prövning enligt </w:t>
            </w:r>
            <w:r w:rsidRPr="00A6293E">
              <w:rPr>
                <w:i/>
              </w:rPr>
              <w:t>3</w:t>
            </w:r>
            <w:r>
              <w:rPr>
                <w:i/>
              </w:rPr>
              <w:t> kap.</w:t>
            </w:r>
            <w:r w:rsidRPr="00A6293E">
              <w:rPr>
                <w:i/>
              </w:rPr>
              <w:t> 10</w:t>
            </w:r>
            <w:r>
              <w:rPr>
                <w:i/>
              </w:rPr>
              <w:t> §</w:t>
            </w:r>
            <w:r w:rsidRPr="00A6293E">
              <w:t xml:space="preserve"> lagen </w:t>
            </w:r>
            <w:r w:rsidRPr="00A6293E">
              <w:rPr>
                <w:i/>
              </w:rPr>
              <w:t>(202</w:t>
            </w:r>
            <w:r>
              <w:rPr>
                <w:i/>
              </w:rPr>
              <w:t>2</w:t>
            </w:r>
            <w:r w:rsidRPr="00A6293E">
              <w:rPr>
                <w:i/>
              </w:rPr>
              <w:t xml:space="preserve">:000) </w:t>
            </w:r>
            <w:r w:rsidRPr="00A6293E">
              <w:t>om elektronisk kom</w:t>
            </w:r>
            <w:r>
              <w:softHyphen/>
            </w:r>
            <w:r w:rsidRPr="00A6293E">
              <w:t xml:space="preserve">munikation av </w:t>
            </w:r>
            <w:r w:rsidRPr="00F629AF">
              <w:rPr>
                <w:i/>
                <w:iCs/>
              </w:rPr>
              <w:t>en</w:t>
            </w:r>
            <w:r>
              <w:t xml:space="preserve"> </w:t>
            </w:r>
            <w:r w:rsidRPr="00A6293E">
              <w:t>fråga om tillstånd att använda radio</w:t>
            </w:r>
            <w:r>
              <w:softHyphen/>
            </w:r>
            <w:r w:rsidRPr="00A6293E">
              <w:t xml:space="preserve">sändare efter </w:t>
            </w:r>
            <w:r w:rsidRPr="00F629AF">
              <w:rPr>
                <w:i/>
                <w:iCs/>
              </w:rPr>
              <w:t>en</w:t>
            </w:r>
            <w:r>
              <w:t xml:space="preserve"> </w:t>
            </w:r>
            <w:r w:rsidRPr="00A6293E">
              <w:t>allmän inbjudan till ansökan, om det kan antas att syftet med för</w:t>
            </w:r>
            <w:r>
              <w:softHyphen/>
            </w:r>
            <w:r w:rsidRPr="00A6293E">
              <w:t>farandet motverkas om uppgiften röjs.</w:t>
            </w:r>
          </w:p>
        </w:tc>
      </w:tr>
    </w:tbl>
    <w:p w14:paraId="22B36ACC" w14:textId="77777777" w:rsidR="00D85371" w:rsidRDefault="00D85371" w:rsidP="00D85371">
      <w:pPr>
        <w:pStyle w:val="Brdtext"/>
        <w:spacing w:before="230"/>
        <w:jc w:val="center"/>
        <w:rPr>
          <w:b/>
        </w:rPr>
      </w:pPr>
      <w:r>
        <w:rPr>
          <w:b/>
        </w:rPr>
        <w:lastRenderedPageBreak/>
        <w:t>18 kap.</w:t>
      </w:r>
    </w:p>
    <w:p w14:paraId="5814E0AF" w14:textId="77777777" w:rsidR="00D85371" w:rsidRDefault="00D85371" w:rsidP="00D85371">
      <w:pPr>
        <w:pStyle w:val="Brdtext"/>
        <w:jc w:val="center"/>
      </w:pPr>
      <w:r>
        <w:t>4 a §</w:t>
      </w:r>
      <w:r>
        <w:rPr>
          <w:rStyle w:val="Fotnotsreferens"/>
        </w:rPr>
        <w:footnoteReference w:id="24"/>
      </w:r>
    </w:p>
    <w:p w14:paraId="33FC8BD7" w14:textId="77777777" w:rsidR="00D85371" w:rsidRPr="00554BF7" w:rsidRDefault="00D85371" w:rsidP="00D85371">
      <w:pPr>
        <w:pStyle w:val="Brdtextmedindrag"/>
      </w:pPr>
      <w:r w:rsidRPr="00BC5B7C">
        <w:t>Sekretessen enligt 2</w:t>
      </w:r>
      <w:r>
        <w:t> §</w:t>
      </w:r>
      <w:r w:rsidRPr="00BC5B7C">
        <w:t xml:space="preserve"> hindrar inte att Säkerhetspolisen lämnar uppgift som avses där till Post- och telestyrelsen, om uppgiften avser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AB45451" w14:textId="77777777">
        <w:tc>
          <w:tcPr>
            <w:tcW w:w="2500" w:type="pct"/>
            <w:shd w:val="clear" w:color="auto" w:fill="auto"/>
            <w:tcMar>
              <w:left w:w="0" w:type="dxa"/>
            </w:tcMar>
          </w:tcPr>
          <w:p w14:paraId="7A8D9104" w14:textId="77777777" w:rsidR="00D85371" w:rsidRDefault="00D85371" w:rsidP="00D85371">
            <w:pPr>
              <w:pStyle w:val="Brdtextmedindrag"/>
            </w:pPr>
            <w:r w:rsidRPr="00F83A29">
              <w:t>1.</w:t>
            </w:r>
            <w:r>
              <w:t> </w:t>
            </w:r>
            <w:r w:rsidRPr="00F83A29">
              <w:t>frågan om radioanvändning enligt en tillståndsansökan eller en ansökan om medgivande att överlå</w:t>
            </w:r>
            <w:r>
              <w:softHyphen/>
            </w:r>
            <w:r w:rsidRPr="00F83A29">
              <w:t>ta eller hyra ut tillstånd att använda radiosändare enligt 3</w:t>
            </w:r>
            <w:r>
              <w:t> kap.</w:t>
            </w:r>
            <w:r w:rsidRPr="00F83A29">
              <w:t xml:space="preserve"> lagen </w:t>
            </w:r>
            <w:r w:rsidRPr="00554BF7">
              <w:rPr>
                <w:i/>
              </w:rPr>
              <w:t>(2003:389)</w:t>
            </w:r>
            <w:r w:rsidRPr="00F83A29">
              <w:t xml:space="preserve"> om elektronisk kom</w:t>
            </w:r>
            <w:r>
              <w:softHyphen/>
            </w:r>
            <w:r w:rsidRPr="00F83A29">
              <w:t>munikation, kan antas komma att orsaka skada för Sveriges säkerhet</w:t>
            </w:r>
            <w:r>
              <w:t>,</w:t>
            </w:r>
          </w:p>
        </w:tc>
        <w:tc>
          <w:tcPr>
            <w:tcW w:w="2500" w:type="pct"/>
            <w:shd w:val="clear" w:color="auto" w:fill="auto"/>
            <w:tcMar>
              <w:right w:w="0" w:type="dxa"/>
            </w:tcMar>
          </w:tcPr>
          <w:p w14:paraId="24014575" w14:textId="14092FE7" w:rsidR="00D85371" w:rsidRDefault="00D85371" w:rsidP="00D85371">
            <w:pPr>
              <w:pStyle w:val="Brdtextmedindrag"/>
            </w:pPr>
            <w:r w:rsidRPr="00F83A29">
              <w:t>1.</w:t>
            </w:r>
            <w:r>
              <w:t> </w:t>
            </w:r>
            <w:r w:rsidRPr="00F83A29">
              <w:t>frågan om radioanvändning enligt en tillståndsansökan eller en ansökan om medgivande att överlå</w:t>
            </w:r>
            <w:r>
              <w:softHyphen/>
            </w:r>
            <w:r w:rsidRPr="00F83A29">
              <w:t xml:space="preserve">ta eller hyra ut </w:t>
            </w:r>
            <w:r w:rsidRPr="00F667C2">
              <w:rPr>
                <w:i/>
                <w:iCs/>
              </w:rPr>
              <w:t>ett</w:t>
            </w:r>
            <w:r>
              <w:t xml:space="preserve"> </w:t>
            </w:r>
            <w:r w:rsidRPr="00F83A29">
              <w:t>tillstånd att an</w:t>
            </w:r>
            <w:r w:rsidR="00CB0805">
              <w:softHyphen/>
            </w:r>
            <w:r w:rsidRPr="00F83A29">
              <w:t>vända radiosändare enligt 3</w:t>
            </w:r>
            <w:r>
              <w:t> kap.</w:t>
            </w:r>
            <w:r w:rsidRPr="00F83A29">
              <w:t xml:space="preserve"> la</w:t>
            </w:r>
            <w:r w:rsidR="00CB0805">
              <w:softHyphen/>
            </w:r>
            <w:r w:rsidRPr="00CB0805">
              <w:rPr>
                <w:spacing w:val="-4"/>
              </w:rPr>
              <w:t xml:space="preserve">gen </w:t>
            </w:r>
            <w:r w:rsidRPr="00CB0805">
              <w:rPr>
                <w:i/>
                <w:spacing w:val="-4"/>
              </w:rPr>
              <w:t>(2022:000)</w:t>
            </w:r>
            <w:r w:rsidRPr="00CB0805">
              <w:rPr>
                <w:spacing w:val="-4"/>
              </w:rPr>
              <w:t xml:space="preserve"> om elektronisk kom</w:t>
            </w:r>
            <w:r w:rsidR="00CB0805" w:rsidRPr="00CB0805">
              <w:rPr>
                <w:spacing w:val="-4"/>
              </w:rPr>
              <w:softHyphen/>
            </w:r>
            <w:r w:rsidR="00CB0805" w:rsidRPr="00CB0805">
              <w:rPr>
                <w:spacing w:val="-4"/>
              </w:rPr>
              <w:softHyphen/>
            </w:r>
            <w:r>
              <w:softHyphen/>
            </w:r>
            <w:r w:rsidRPr="00F83A29">
              <w:t>munikation, kan antas komma att orsaka skada för Sveriges säker</w:t>
            </w:r>
            <w:r>
              <w:softHyphen/>
            </w:r>
            <w:r w:rsidRPr="00F83A29">
              <w:t>het</w:t>
            </w:r>
            <w:r>
              <w:t>,</w:t>
            </w:r>
          </w:p>
        </w:tc>
      </w:tr>
    </w:tbl>
    <w:p w14:paraId="26F35067" w14:textId="77777777" w:rsidR="00D85371" w:rsidRDefault="00D85371" w:rsidP="00D85371">
      <w:pPr>
        <w:pStyle w:val="Brdtextmedindrag"/>
      </w:pPr>
      <w:r w:rsidRPr="00F83A29">
        <w:t>2.</w:t>
      </w:r>
      <w:r>
        <w:t> </w:t>
      </w:r>
      <w:r w:rsidRPr="00F83A29">
        <w:t>behovet av att förena ett sådant tillstånd med villkor om krav som är av betydelse för Sveriges säkerhet och vilka villkor som tillståndet i så fall bör förenas med, eller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3137EA5" w14:textId="77777777">
        <w:tc>
          <w:tcPr>
            <w:tcW w:w="2500" w:type="pct"/>
            <w:shd w:val="clear" w:color="auto" w:fill="auto"/>
            <w:tcMar>
              <w:left w:w="0" w:type="dxa"/>
            </w:tcMar>
          </w:tcPr>
          <w:p w14:paraId="5F604387" w14:textId="77777777" w:rsidR="00D85371" w:rsidRDefault="00D85371" w:rsidP="00D85371">
            <w:pPr>
              <w:pStyle w:val="Brdtextmedindrag"/>
            </w:pPr>
            <w:r w:rsidRPr="00F83A29">
              <w:t>3.</w:t>
            </w:r>
            <w:r>
              <w:t> </w:t>
            </w:r>
            <w:r w:rsidRPr="00F83A29">
              <w:t>frågan om det finns skäl att åter</w:t>
            </w:r>
            <w:r>
              <w:softHyphen/>
            </w:r>
            <w:r w:rsidRPr="00F83A29">
              <w:t>kalla tillstånd eller ändra till</w:t>
            </w:r>
            <w:r>
              <w:softHyphen/>
            </w:r>
            <w:r w:rsidRPr="00E73774">
              <w:rPr>
                <w:spacing w:val="-4"/>
              </w:rPr>
              <w:t>stånds</w:t>
            </w:r>
            <w:r w:rsidRPr="00E73774">
              <w:rPr>
                <w:spacing w:val="-4"/>
              </w:rPr>
              <w:softHyphen/>
              <w:t xml:space="preserve">villkor enligt </w:t>
            </w:r>
            <w:r w:rsidRPr="00E73774">
              <w:rPr>
                <w:i/>
                <w:spacing w:val="-4"/>
              </w:rPr>
              <w:t>7 kap. 6 § för</w:t>
            </w:r>
            <w:r w:rsidRPr="00E73774">
              <w:rPr>
                <w:i/>
                <w:spacing w:val="-4"/>
              </w:rPr>
              <w:softHyphen/>
              <w:t>sta</w:t>
            </w:r>
            <w:r w:rsidRPr="0046786F">
              <w:rPr>
                <w:i/>
              </w:rPr>
              <w:t xml:space="preserve"> stycket 4</w:t>
            </w:r>
            <w:r w:rsidRPr="00F83A29">
              <w:t xml:space="preserve"> lagen om elektronisk kommunikation.</w:t>
            </w:r>
          </w:p>
        </w:tc>
        <w:tc>
          <w:tcPr>
            <w:tcW w:w="2500" w:type="pct"/>
            <w:shd w:val="clear" w:color="auto" w:fill="auto"/>
            <w:tcMar>
              <w:right w:w="0" w:type="dxa"/>
            </w:tcMar>
          </w:tcPr>
          <w:p w14:paraId="0B0B7028" w14:textId="5F905204" w:rsidR="00D85371" w:rsidRDefault="00D85371" w:rsidP="00D85371">
            <w:pPr>
              <w:pStyle w:val="Brdtextmedindrag"/>
            </w:pPr>
            <w:r w:rsidRPr="00F83A29">
              <w:t>3.</w:t>
            </w:r>
            <w:r>
              <w:t> </w:t>
            </w:r>
            <w:r w:rsidRPr="00F83A29">
              <w:t xml:space="preserve">frågan om det finns skäl att återkalla </w:t>
            </w:r>
            <w:r w:rsidRPr="00F667C2">
              <w:rPr>
                <w:i/>
                <w:iCs/>
              </w:rPr>
              <w:t>ett</w:t>
            </w:r>
            <w:r>
              <w:t xml:space="preserve"> </w:t>
            </w:r>
            <w:r w:rsidRPr="00F83A29">
              <w:t>tillstånd eller ändra till</w:t>
            </w:r>
            <w:r>
              <w:softHyphen/>
            </w:r>
            <w:r w:rsidRPr="00E73774">
              <w:rPr>
                <w:spacing w:val="-4"/>
              </w:rPr>
              <w:t xml:space="preserve">ståndsvillkor enligt </w:t>
            </w:r>
            <w:r w:rsidRPr="00E73774">
              <w:rPr>
                <w:i/>
                <w:spacing w:val="-4"/>
              </w:rPr>
              <w:t xml:space="preserve">11 kap. 7 § </w:t>
            </w:r>
            <w:r w:rsidR="00E73774" w:rsidRPr="00E73774">
              <w:rPr>
                <w:i/>
                <w:spacing w:val="-4"/>
              </w:rPr>
              <w:t>tredje</w:t>
            </w:r>
            <w:r w:rsidRPr="0046786F">
              <w:rPr>
                <w:i/>
              </w:rPr>
              <w:t xml:space="preserve"> stycket 3</w:t>
            </w:r>
            <w:r w:rsidRPr="00F83A29">
              <w:t xml:space="preserve"> lagen om elektro</w:t>
            </w:r>
            <w:r>
              <w:softHyphen/>
            </w:r>
            <w:r w:rsidRPr="00F83A29">
              <w:t>nisk kommunikation.</w:t>
            </w:r>
          </w:p>
        </w:tc>
      </w:tr>
    </w:tbl>
    <w:p w14:paraId="65BDAF16" w14:textId="77777777" w:rsidR="00D85371" w:rsidRDefault="00D85371" w:rsidP="00D85371">
      <w:pPr>
        <w:pStyle w:val="Brdtextmedindrag"/>
        <w:rPr>
          <w:b/>
        </w:rPr>
      </w:pPr>
      <w:r w:rsidRPr="00F83A29">
        <w:t>En uppgift får lämnas endast om intresset av att uppgiften lämnas har företräde framför det intresse som sekretessen ska skydda.</w:t>
      </w:r>
    </w:p>
    <w:p w14:paraId="38F2C293" w14:textId="77777777" w:rsidR="00D85371" w:rsidRDefault="00D85371" w:rsidP="00D85371">
      <w:pPr>
        <w:pStyle w:val="Brdtext"/>
        <w:spacing w:before="230"/>
        <w:jc w:val="center"/>
        <w:rPr>
          <w:b/>
        </w:rPr>
      </w:pPr>
      <w:r>
        <w:rPr>
          <w:b/>
        </w:rPr>
        <w:t>19 kap.</w:t>
      </w:r>
    </w:p>
    <w:p w14:paraId="541F443D" w14:textId="77777777" w:rsidR="00D85371" w:rsidRDefault="00D85371" w:rsidP="00D85371">
      <w:pPr>
        <w:pStyle w:val="Brdtext"/>
        <w:jc w:val="center"/>
      </w:pPr>
      <w:r>
        <w:t>3 b §</w:t>
      </w:r>
      <w:r>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8AFC518" w14:textId="77777777" w:rsidTr="00A853F5">
        <w:tc>
          <w:tcPr>
            <w:tcW w:w="2500" w:type="pct"/>
            <w:shd w:val="clear" w:color="auto" w:fill="auto"/>
            <w:tcMar>
              <w:left w:w="0" w:type="dxa"/>
            </w:tcMar>
          </w:tcPr>
          <w:p w14:paraId="4E89B2E6" w14:textId="77777777" w:rsidR="00D85371" w:rsidRDefault="00D85371" w:rsidP="00D85371">
            <w:pPr>
              <w:pStyle w:val="Brdtextmedindrag"/>
            </w:pPr>
            <w:r w:rsidRPr="00C57245">
              <w:t>Sekretessen enligt 3</w:t>
            </w:r>
            <w:r>
              <w:t> §</w:t>
            </w:r>
            <w:r w:rsidRPr="00C57245">
              <w:t xml:space="preserve"> hindrar in</w:t>
            </w:r>
            <w:r>
              <w:softHyphen/>
            </w:r>
            <w:r w:rsidRPr="00C57245">
              <w:t>te att uppgift lämnas till Säkerhets</w:t>
            </w:r>
            <w:r>
              <w:softHyphen/>
            </w:r>
            <w:r w:rsidRPr="00C57245">
              <w:t>polisen och Försvarsmakten om vem som är sökande i ett ärende om tillstånd att använda radiosändare enligt 3</w:t>
            </w:r>
            <w:r>
              <w:t> kap.</w:t>
            </w:r>
            <w:r w:rsidRPr="00C57245">
              <w:t xml:space="preserve"> lagen </w:t>
            </w:r>
            <w:r w:rsidRPr="00FD5FEC">
              <w:rPr>
                <w:i/>
              </w:rPr>
              <w:t>(2003:389)</w:t>
            </w:r>
            <w:r w:rsidRPr="00C57245">
              <w:t xml:space="preserve"> om elektronisk kommunikation.</w:t>
            </w:r>
          </w:p>
        </w:tc>
        <w:tc>
          <w:tcPr>
            <w:tcW w:w="2500" w:type="pct"/>
            <w:shd w:val="clear" w:color="auto" w:fill="auto"/>
            <w:tcMar>
              <w:right w:w="0" w:type="dxa"/>
            </w:tcMar>
          </w:tcPr>
          <w:p w14:paraId="310CCAEF" w14:textId="77777777" w:rsidR="00D85371" w:rsidRDefault="00D85371" w:rsidP="00D85371">
            <w:pPr>
              <w:pStyle w:val="Brdtextmedindrag"/>
            </w:pPr>
            <w:r w:rsidRPr="00C57245">
              <w:t>Sekretessen enligt 3</w:t>
            </w:r>
            <w:r>
              <w:t> §</w:t>
            </w:r>
            <w:r w:rsidRPr="00C57245">
              <w:t xml:space="preserve"> hindrar in</w:t>
            </w:r>
            <w:r>
              <w:softHyphen/>
            </w:r>
            <w:r w:rsidRPr="00C57245">
              <w:t>te att uppgift lämnas till Säkerhets</w:t>
            </w:r>
            <w:r>
              <w:softHyphen/>
            </w:r>
            <w:r w:rsidRPr="00C57245">
              <w:t>polisen och Försvarsmakten om vem som är sökande i ett ärende om tillstånd att använda radiosändare enligt 3</w:t>
            </w:r>
            <w:r>
              <w:t> kap.</w:t>
            </w:r>
            <w:r w:rsidRPr="00C57245">
              <w:t xml:space="preserve"> lagen </w:t>
            </w:r>
            <w:r w:rsidRPr="00FD5FEC">
              <w:rPr>
                <w:i/>
              </w:rPr>
              <w:t>(20</w:t>
            </w:r>
            <w:r>
              <w:rPr>
                <w:i/>
              </w:rPr>
              <w:t>22:000</w:t>
            </w:r>
            <w:r w:rsidRPr="00FD5FEC">
              <w:rPr>
                <w:i/>
              </w:rPr>
              <w:t>)</w:t>
            </w:r>
            <w:r w:rsidRPr="00C57245">
              <w:t xml:space="preserve"> om elektronisk kommunikation.</w:t>
            </w:r>
          </w:p>
          <w:p w14:paraId="13A0FA1F" w14:textId="009D63DD" w:rsidR="004D7CED" w:rsidRDefault="004D7CED" w:rsidP="00D85371">
            <w:pPr>
              <w:pStyle w:val="Brdtextmedindrag"/>
            </w:pPr>
          </w:p>
        </w:tc>
      </w:tr>
      <w:tr w:rsidR="004D7CED" w14:paraId="755157A7" w14:textId="77777777" w:rsidTr="00A853F5">
        <w:tc>
          <w:tcPr>
            <w:tcW w:w="2500" w:type="pct"/>
            <w:shd w:val="clear" w:color="auto" w:fill="auto"/>
            <w:tcMar>
              <w:left w:w="0" w:type="dxa"/>
            </w:tcMar>
          </w:tcPr>
          <w:p w14:paraId="4C751D9B" w14:textId="12EEE1DA" w:rsidR="004D7CED" w:rsidRPr="00A6293E" w:rsidRDefault="004D7CED" w:rsidP="0014374F">
            <w:pPr>
              <w:pStyle w:val="Brdtext"/>
              <w:rPr>
                <w:i/>
              </w:rPr>
            </w:pPr>
            <w:r w:rsidRPr="004D7CED">
              <w:rPr>
                <w:i/>
              </w:rPr>
              <w:t>Lydelse enligt prop. 20</w:t>
            </w:r>
            <w:r>
              <w:rPr>
                <w:i/>
              </w:rPr>
              <w:t>21</w:t>
            </w:r>
            <w:r w:rsidRPr="004D7CED">
              <w:rPr>
                <w:i/>
              </w:rPr>
              <w:t>/</w:t>
            </w:r>
            <w:r>
              <w:rPr>
                <w:i/>
              </w:rPr>
              <w:t>22</w:t>
            </w:r>
            <w:r w:rsidRPr="004D7CED">
              <w:rPr>
                <w:i/>
              </w:rPr>
              <w:t>:</w:t>
            </w:r>
            <w:r w:rsidR="00A43DC9">
              <w:rPr>
                <w:i/>
              </w:rPr>
              <w:t>131</w:t>
            </w:r>
          </w:p>
        </w:tc>
        <w:tc>
          <w:tcPr>
            <w:tcW w:w="2500" w:type="pct"/>
            <w:shd w:val="clear" w:color="auto" w:fill="auto"/>
            <w:tcMar>
              <w:right w:w="0" w:type="dxa"/>
            </w:tcMar>
          </w:tcPr>
          <w:p w14:paraId="43FDA936" w14:textId="77777777" w:rsidR="004D7CED" w:rsidRPr="00A6293E" w:rsidRDefault="004D7CED" w:rsidP="0014374F">
            <w:pPr>
              <w:pStyle w:val="Brdtext"/>
              <w:rPr>
                <w:i/>
              </w:rPr>
            </w:pPr>
            <w:r w:rsidRPr="00A6293E">
              <w:rPr>
                <w:i/>
              </w:rPr>
              <w:t>Föreslagen lydelse</w:t>
            </w:r>
          </w:p>
        </w:tc>
      </w:tr>
    </w:tbl>
    <w:p w14:paraId="4F817808" w14:textId="00618988" w:rsidR="00D85371" w:rsidRPr="00A6293E" w:rsidRDefault="00D85371" w:rsidP="00D85371">
      <w:pPr>
        <w:pStyle w:val="Brdtext"/>
        <w:spacing w:before="230"/>
        <w:jc w:val="center"/>
        <w:rPr>
          <w:b/>
        </w:rPr>
      </w:pPr>
      <w:r w:rsidRPr="00A6293E">
        <w:rPr>
          <w:b/>
        </w:rPr>
        <w:t>44</w:t>
      </w:r>
      <w:r>
        <w:rPr>
          <w:b/>
        </w:rPr>
        <w:t> kap.</w:t>
      </w:r>
    </w:p>
    <w:p w14:paraId="34E6B920" w14:textId="022EE431" w:rsidR="00D85371" w:rsidRPr="00A6293E" w:rsidRDefault="00D85371" w:rsidP="00D85371">
      <w:pPr>
        <w:pStyle w:val="Brdtext"/>
        <w:jc w:val="center"/>
      </w:pPr>
      <w:r w:rsidRPr="00A6293E">
        <w:t>4</w:t>
      </w:r>
      <w:r>
        <w:t> §</w:t>
      </w:r>
    </w:p>
    <w:p w14:paraId="1258E1E3" w14:textId="77777777" w:rsidR="00D85371" w:rsidRPr="00A6293E" w:rsidRDefault="00D85371" w:rsidP="00D85371">
      <w:pPr>
        <w:pStyle w:val="Brdtextmedindrag"/>
      </w:pPr>
      <w:r w:rsidRPr="00A6293E">
        <w:t>Rätten enligt 1</w:t>
      </w:r>
      <w:r>
        <w:t> kap. </w:t>
      </w:r>
      <w:r w:rsidRPr="00A6293E">
        <w:t>1 och 7</w:t>
      </w:r>
      <w:r>
        <w:t> §</w:t>
      </w:r>
      <w:r w:rsidRPr="00A6293E">
        <w:t>§ tryckfrihetsförordningen och 1</w:t>
      </w:r>
      <w:r>
        <w:t> kap. </w:t>
      </w:r>
      <w:r w:rsidRPr="00A6293E">
        <w:t>1 och 10</w:t>
      </w:r>
      <w:r>
        <w:t> §</w:t>
      </w:r>
      <w:r w:rsidRPr="00A6293E">
        <w:t>§ yttrandefrihetsgrundlagen att meddela och offentliggöra upp</w:t>
      </w:r>
      <w:r>
        <w:softHyphen/>
      </w:r>
      <w:r w:rsidRPr="00A6293E">
        <w:t>gifter inskränks av den tystnadsplikt som följer av</w:t>
      </w:r>
    </w:p>
    <w:p w14:paraId="76DE6C19" w14:textId="2C5377E5" w:rsidR="00D85371" w:rsidRPr="00A6293E" w:rsidRDefault="00D85371" w:rsidP="0094271F">
      <w:pPr>
        <w:pStyle w:val="Brdtextmedindrag"/>
      </w:pPr>
      <w:r w:rsidRPr="006C14D0">
        <w:t>1. 2 kap. 14 § första stycket 1</w:t>
      </w:r>
      <w:r w:rsidR="0034506A">
        <w:t xml:space="preserve"> och</w:t>
      </w:r>
      <w:r w:rsidRPr="006C14D0">
        <w:t xml:space="preserve"> 3</w:t>
      </w:r>
      <w:r w:rsidR="0034506A">
        <w:t>–5</w:t>
      </w:r>
      <w:r w:rsidRPr="006C14D0">
        <w:t xml:space="preserve"> postlagen (2010:1045),</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2383999" w14:textId="77777777">
        <w:tc>
          <w:tcPr>
            <w:tcW w:w="2500" w:type="pct"/>
            <w:shd w:val="clear" w:color="auto" w:fill="auto"/>
            <w:tcMar>
              <w:left w:w="0" w:type="dxa"/>
            </w:tcMar>
          </w:tcPr>
          <w:p w14:paraId="4DE5E27C" w14:textId="77777777" w:rsidR="00D85371" w:rsidRPr="00A6293E" w:rsidRDefault="00D85371" w:rsidP="00D85371">
            <w:pPr>
              <w:pStyle w:val="Brdtextmedindrag"/>
            </w:pPr>
            <w:r w:rsidRPr="00A6293E">
              <w:t>2. </w:t>
            </w:r>
            <w:r w:rsidRPr="00A6293E">
              <w:rPr>
                <w:i/>
              </w:rPr>
              <w:t>6</w:t>
            </w:r>
            <w:r>
              <w:rPr>
                <w:i/>
              </w:rPr>
              <w:t> kap. </w:t>
            </w:r>
            <w:r w:rsidRPr="00A6293E">
              <w:rPr>
                <w:i/>
              </w:rPr>
              <w:t>20</w:t>
            </w:r>
            <w:r>
              <w:rPr>
                <w:i/>
              </w:rPr>
              <w:t> §</w:t>
            </w:r>
            <w:r w:rsidRPr="00A6293E">
              <w:t xml:space="preserve"> lagen </w:t>
            </w:r>
            <w:r w:rsidRPr="00A6293E">
              <w:rPr>
                <w:i/>
              </w:rPr>
              <w:t xml:space="preserve">(2003:389) </w:t>
            </w:r>
            <w:r w:rsidRPr="0012052A">
              <w:rPr>
                <w:spacing w:val="-2"/>
              </w:rPr>
              <w:t>om elektronisk kommunikation, när</w:t>
            </w:r>
            <w:r w:rsidRPr="00A6293E">
              <w:t xml:space="preserve"> det är fråga om uppgift om inne</w:t>
            </w:r>
            <w:r>
              <w:softHyphen/>
            </w:r>
            <w:r w:rsidRPr="00A6293E">
              <w:t>hållet i ett elektroniskt meddelande eller som annars rör ett särskilt så</w:t>
            </w:r>
            <w:r>
              <w:softHyphen/>
            </w:r>
            <w:r w:rsidRPr="00A6293E">
              <w:t>dant meddelande, och</w:t>
            </w:r>
          </w:p>
        </w:tc>
        <w:tc>
          <w:tcPr>
            <w:tcW w:w="2500" w:type="pct"/>
            <w:shd w:val="clear" w:color="auto" w:fill="auto"/>
            <w:tcMar>
              <w:right w:w="0" w:type="dxa"/>
            </w:tcMar>
          </w:tcPr>
          <w:p w14:paraId="072E7C01" w14:textId="77777777" w:rsidR="00D85371" w:rsidRPr="00A6293E" w:rsidRDefault="00D85371" w:rsidP="00D85371">
            <w:pPr>
              <w:pStyle w:val="Brdtextmedindrag"/>
            </w:pPr>
            <w:r w:rsidRPr="00A6293E">
              <w:t>2. </w:t>
            </w:r>
            <w:r w:rsidRPr="0012052A">
              <w:rPr>
                <w:i/>
              </w:rPr>
              <w:t>9</w:t>
            </w:r>
            <w:r>
              <w:rPr>
                <w:i/>
              </w:rPr>
              <w:t> kap.</w:t>
            </w:r>
            <w:r w:rsidRPr="00A6293E">
              <w:rPr>
                <w:i/>
              </w:rPr>
              <w:t> </w:t>
            </w:r>
            <w:r>
              <w:rPr>
                <w:i/>
              </w:rPr>
              <w:t>31 §</w:t>
            </w:r>
            <w:r w:rsidRPr="00A6293E">
              <w:t xml:space="preserve"> lagen </w:t>
            </w:r>
            <w:r w:rsidRPr="00A6293E">
              <w:rPr>
                <w:i/>
              </w:rPr>
              <w:t>(202</w:t>
            </w:r>
            <w:r>
              <w:rPr>
                <w:i/>
              </w:rPr>
              <w:t>2</w:t>
            </w:r>
            <w:r w:rsidRPr="00A6293E">
              <w:rPr>
                <w:i/>
              </w:rPr>
              <w:t xml:space="preserve">:000) </w:t>
            </w:r>
            <w:r w:rsidRPr="0012052A">
              <w:rPr>
                <w:spacing w:val="-2"/>
              </w:rPr>
              <w:t>om elektronisk kommunikation, när</w:t>
            </w:r>
            <w:r w:rsidRPr="00A6293E">
              <w:t xml:space="preserve"> det är fråga om uppgift om inne</w:t>
            </w:r>
            <w:r>
              <w:softHyphen/>
            </w:r>
            <w:r w:rsidRPr="00A6293E">
              <w:t>hållet i ett elektroniskt meddelande eller som annars rör ett särskilt så</w:t>
            </w:r>
            <w:r>
              <w:softHyphen/>
            </w:r>
            <w:r w:rsidRPr="00A6293E">
              <w:t>dant meddelande, och</w:t>
            </w:r>
          </w:p>
        </w:tc>
      </w:tr>
      <w:tr w:rsidR="008B1E23" w14:paraId="020667AC" w14:textId="77777777">
        <w:tc>
          <w:tcPr>
            <w:tcW w:w="2500" w:type="pct"/>
            <w:shd w:val="clear" w:color="auto" w:fill="auto"/>
            <w:tcMar>
              <w:left w:w="0" w:type="dxa"/>
            </w:tcMar>
          </w:tcPr>
          <w:p w14:paraId="4D7B78E9" w14:textId="77777777" w:rsidR="00D85371" w:rsidRPr="00A6293E" w:rsidRDefault="00D85371" w:rsidP="00D85371">
            <w:pPr>
              <w:pStyle w:val="Brdtextmedindrag"/>
            </w:pPr>
            <w:r w:rsidRPr="00A6293E">
              <w:lastRenderedPageBreak/>
              <w:t>3. </w:t>
            </w:r>
            <w:r w:rsidRPr="00A6293E">
              <w:rPr>
                <w:i/>
              </w:rPr>
              <w:t>6</w:t>
            </w:r>
            <w:r>
              <w:rPr>
                <w:i/>
              </w:rPr>
              <w:t> kap. </w:t>
            </w:r>
            <w:r w:rsidRPr="00A6293E">
              <w:rPr>
                <w:i/>
              </w:rPr>
              <w:t>21</w:t>
            </w:r>
            <w:r>
              <w:rPr>
                <w:i/>
              </w:rPr>
              <w:t> §</w:t>
            </w:r>
            <w:r w:rsidRPr="00A6293E">
              <w:t xml:space="preserve"> lagen om elektro</w:t>
            </w:r>
            <w:r w:rsidRPr="00A6293E">
              <w:softHyphen/>
              <w:t>nisk kommunikation, när det är frå</w:t>
            </w:r>
            <w:r>
              <w:softHyphen/>
            </w:r>
            <w:r w:rsidRPr="00A6293E">
              <w:t>ga om uppgift om kvarhållande av försändelse på befordringsföretag, om hemlig avlyssning av elektro</w:t>
            </w:r>
            <w:r>
              <w:softHyphen/>
            </w:r>
            <w:r w:rsidRPr="00A6293E">
              <w:t>nisk kommunikation eller hemlig övervakning av elektronisk kom</w:t>
            </w:r>
            <w:r>
              <w:softHyphen/>
            </w:r>
            <w:r w:rsidRPr="00A6293E">
              <w:t>munikation på grund av beslut av domstol, undersökningsledare eller åklagare eller om inhämtning av uppgifter enligt lagen (2012:278) om inhämtning av uppgifter om elektronisk kommunikation i de brottsbekämpande myndigheternas underrättelseverksamhet.</w:t>
            </w:r>
          </w:p>
        </w:tc>
        <w:tc>
          <w:tcPr>
            <w:tcW w:w="2500" w:type="pct"/>
            <w:shd w:val="clear" w:color="auto" w:fill="auto"/>
            <w:tcMar>
              <w:right w:w="0" w:type="dxa"/>
            </w:tcMar>
          </w:tcPr>
          <w:p w14:paraId="14DA5D29" w14:textId="77777777" w:rsidR="00D85371" w:rsidRPr="00A6293E" w:rsidRDefault="00D85371" w:rsidP="00D85371">
            <w:pPr>
              <w:pStyle w:val="Brdtextmedindrag"/>
            </w:pPr>
            <w:r w:rsidRPr="00A6293E">
              <w:t>3.</w:t>
            </w:r>
            <w:r>
              <w:t> </w:t>
            </w:r>
            <w:r w:rsidRPr="0012052A">
              <w:rPr>
                <w:i/>
              </w:rPr>
              <w:t>9</w:t>
            </w:r>
            <w:r>
              <w:rPr>
                <w:i/>
              </w:rPr>
              <w:t> kap.</w:t>
            </w:r>
            <w:r w:rsidRPr="00A6293E">
              <w:rPr>
                <w:i/>
              </w:rPr>
              <w:t> </w:t>
            </w:r>
            <w:r>
              <w:rPr>
                <w:i/>
              </w:rPr>
              <w:t>32 §</w:t>
            </w:r>
            <w:r w:rsidRPr="00A6293E">
              <w:t xml:space="preserve"> lagen om elektro</w:t>
            </w:r>
            <w:r w:rsidRPr="00A6293E">
              <w:softHyphen/>
              <w:t>nisk kommunikation, när det är frå</w:t>
            </w:r>
            <w:r>
              <w:softHyphen/>
            </w:r>
            <w:r w:rsidRPr="00A6293E">
              <w:t>ga om uppgift om kvarhållande av försändelse på befordringsföretag, om hemlig avlyssning av elektro</w:t>
            </w:r>
            <w:r>
              <w:softHyphen/>
            </w:r>
            <w:r w:rsidRPr="00A6293E">
              <w:t>nisk kommunikation eller hemlig övervakning av elektronisk kom</w:t>
            </w:r>
            <w:r>
              <w:softHyphen/>
            </w:r>
            <w:r w:rsidRPr="00A6293E">
              <w:t>munikation på grund av beslut av domstol, undersökningsledare eller åklagare eller om inhämtning av uppgifter enligt lagen (2012:278) om inhämtning av uppgifter om elektronisk kommunikation i de brottsbekämpande myndigheternas underrättelseverksamhet.</w:t>
            </w:r>
          </w:p>
        </w:tc>
      </w:tr>
    </w:tbl>
    <w:p w14:paraId="388C6F40" w14:textId="77777777" w:rsidR="00D85371" w:rsidRPr="00A6293E" w:rsidRDefault="00D85371" w:rsidP="00D85371">
      <w:pPr>
        <w:pStyle w:val="Slutstreck"/>
      </w:pPr>
      <w:r w:rsidRPr="00A6293E">
        <w:t>                      </w:t>
      </w:r>
    </w:p>
    <w:p w14:paraId="7E94BBD8"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2AF74641" w14:textId="77777777" w:rsidR="00D85371" w:rsidRPr="00A6293E" w:rsidRDefault="00D85371" w:rsidP="00D85371">
      <w:pPr>
        <w:spacing w:line="2" w:lineRule="auto"/>
        <w:rPr>
          <w:rFonts w:ascii="Times New Roman" w:hAnsi="Times New Roman"/>
          <w:sz w:val="20"/>
        </w:rPr>
      </w:pPr>
      <w:r w:rsidRPr="00A6293E">
        <w:br w:type="page"/>
      </w:r>
    </w:p>
    <w:p w14:paraId="6B4EFDF5" w14:textId="77777777" w:rsidR="00D85371" w:rsidRDefault="00D85371" w:rsidP="00D85371">
      <w:pPr>
        <w:pStyle w:val="Rubrik2"/>
        <w:sectPr w:rsidR="00D85371" w:rsidSect="00D85371">
          <w:headerReference w:type="even" r:id="rId97"/>
          <w:headerReference w:type="default" r:id="rId98"/>
          <w:footerReference w:type="even" r:id="rId99"/>
          <w:footerReference w:type="default" r:id="rId100"/>
          <w:footerReference w:type="first" r:id="rId101"/>
          <w:footnotePr>
            <w:numRestart w:val="eachSect"/>
          </w:footnotePr>
          <w:type w:val="continuous"/>
          <w:pgSz w:w="9356" w:h="13721" w:code="9"/>
          <w:pgMar w:top="794" w:right="2438" w:bottom="1191" w:left="1021" w:header="0" w:footer="709" w:gutter="0"/>
          <w:cols w:space="708"/>
          <w:docGrid w:linePitch="360"/>
        </w:sectPr>
      </w:pPr>
      <w:bookmarkStart w:id="56" w:name="_Toc94597431"/>
      <w:bookmarkStart w:id="57" w:name="_Toc96533274"/>
      <w:r w:rsidRPr="00A6293E">
        <w:lastRenderedPageBreak/>
        <w:t>Förslag till lag om ändring i luftfartslagen (2010:500)</w:t>
      </w:r>
      <w:bookmarkEnd w:id="56"/>
      <w:bookmarkEnd w:id="57"/>
    </w:p>
    <w:p w14:paraId="507191BF" w14:textId="77777777" w:rsidR="00D85371" w:rsidRPr="00A6293E" w:rsidRDefault="00D85371" w:rsidP="00D85371">
      <w:pPr>
        <w:pStyle w:val="Brdtext"/>
      </w:pPr>
      <w:r w:rsidRPr="00A6293E">
        <w:t>Härigenom föreskrivs att 11</w:t>
      </w:r>
      <w:r>
        <w:t> kap. </w:t>
      </w:r>
      <w:r w:rsidRPr="00A6293E">
        <w:t>5</w:t>
      </w:r>
      <w:r>
        <w:t> §</w:t>
      </w:r>
      <w:r w:rsidRPr="00A6293E">
        <w:t xml:space="preserve"> luftfartslagen (2010:500) ska ha föl</w:t>
      </w:r>
      <w:r>
        <w:softHyphen/>
      </w:r>
      <w:r w:rsidRPr="00A6293E">
        <w:t>jande lydelse.</w:t>
      </w:r>
    </w:p>
    <w:p w14:paraId="2FF11C0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CCCC9DD" w14:textId="77777777">
        <w:tc>
          <w:tcPr>
            <w:tcW w:w="2500" w:type="pct"/>
            <w:shd w:val="clear" w:color="auto" w:fill="auto"/>
            <w:tcMar>
              <w:left w:w="0" w:type="dxa"/>
            </w:tcMar>
          </w:tcPr>
          <w:p w14:paraId="4FCD6254"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15422149" w14:textId="77777777" w:rsidR="00D85371" w:rsidRPr="00A6293E" w:rsidRDefault="00D85371" w:rsidP="00D85371">
            <w:pPr>
              <w:pStyle w:val="Brdtext"/>
              <w:rPr>
                <w:i/>
              </w:rPr>
            </w:pPr>
            <w:r w:rsidRPr="00A6293E">
              <w:rPr>
                <w:i/>
              </w:rPr>
              <w:t>Föreslagen lydelse</w:t>
            </w:r>
          </w:p>
        </w:tc>
      </w:tr>
    </w:tbl>
    <w:p w14:paraId="19636FDE" w14:textId="77777777" w:rsidR="00D85371" w:rsidRPr="00A6293E" w:rsidRDefault="00D85371" w:rsidP="00D85371">
      <w:pPr>
        <w:pStyle w:val="Brdtext"/>
        <w:spacing w:before="230"/>
        <w:jc w:val="center"/>
        <w:rPr>
          <w:b/>
        </w:rPr>
      </w:pPr>
      <w:r w:rsidRPr="00A6293E">
        <w:rPr>
          <w:b/>
        </w:rPr>
        <w:t>11</w:t>
      </w:r>
      <w:r>
        <w:rPr>
          <w:b/>
        </w:rPr>
        <w:t> kap.</w:t>
      </w:r>
    </w:p>
    <w:p w14:paraId="16C7656D" w14:textId="77777777" w:rsidR="00D85371" w:rsidRPr="00A6293E" w:rsidRDefault="00D85371" w:rsidP="00D85371">
      <w:pPr>
        <w:pStyle w:val="Brdtext"/>
        <w:jc w:val="center"/>
      </w:pPr>
      <w:r w:rsidRPr="00A6293E">
        <w:t>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768F3E8" w14:textId="77777777">
        <w:tc>
          <w:tcPr>
            <w:tcW w:w="2500" w:type="pct"/>
            <w:shd w:val="clear" w:color="auto" w:fill="auto"/>
            <w:tcMar>
              <w:left w:w="0" w:type="dxa"/>
            </w:tcMar>
          </w:tcPr>
          <w:p w14:paraId="7A8ACEE6"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särskil</w:t>
            </w:r>
            <w:r w:rsidRPr="00A6293E">
              <w:softHyphen/>
              <w:t>da bestämmelser om användning av radioanläggningar ombord på luft</w:t>
            </w:r>
            <w:r w:rsidRPr="00A6293E">
              <w:softHyphen/>
              <w:t>fartyg och inom markorganisatio</w:t>
            </w:r>
            <w:r w:rsidRPr="00A6293E">
              <w:softHyphen/>
              <w:t>nen.</w:t>
            </w:r>
          </w:p>
        </w:tc>
        <w:tc>
          <w:tcPr>
            <w:tcW w:w="2500" w:type="pct"/>
            <w:shd w:val="clear" w:color="auto" w:fill="auto"/>
            <w:tcMar>
              <w:right w:w="0" w:type="dxa"/>
            </w:tcMar>
          </w:tcPr>
          <w:p w14:paraId="3A30589F"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om elektro</w:t>
            </w:r>
            <w:r w:rsidRPr="00A6293E">
              <w:softHyphen/>
              <w:t>nisk kommunikation finns särskilda bestämmelser om användning av radioanläggningar ombord på luft</w:t>
            </w:r>
            <w:r w:rsidRPr="00A6293E">
              <w:softHyphen/>
              <w:t>fartyg och inom markorganisatio</w:t>
            </w:r>
            <w:r w:rsidRPr="00A6293E">
              <w:softHyphen/>
              <w:t>nen.</w:t>
            </w:r>
          </w:p>
        </w:tc>
      </w:tr>
    </w:tbl>
    <w:p w14:paraId="72C9CE56" w14:textId="77777777" w:rsidR="00D85371" w:rsidRPr="00A6293E" w:rsidRDefault="00D85371" w:rsidP="00D85371">
      <w:pPr>
        <w:pStyle w:val="Slutstreck"/>
      </w:pPr>
      <w:r w:rsidRPr="00A6293E">
        <w:t>                      </w:t>
      </w:r>
    </w:p>
    <w:p w14:paraId="42FDBDF1"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1B6C9467" w14:textId="77777777" w:rsidR="00D85371" w:rsidRPr="00A6293E" w:rsidRDefault="00D85371" w:rsidP="00D85371">
      <w:pPr>
        <w:spacing w:line="2" w:lineRule="auto"/>
        <w:rPr>
          <w:rFonts w:ascii="Times New Roman" w:hAnsi="Times New Roman"/>
          <w:sz w:val="20"/>
        </w:rPr>
      </w:pPr>
      <w:r w:rsidRPr="00A6293E">
        <w:br w:type="page"/>
      </w:r>
    </w:p>
    <w:p w14:paraId="2F8602B2" w14:textId="77777777" w:rsidR="00D85371" w:rsidRDefault="00D85371" w:rsidP="00D85371">
      <w:pPr>
        <w:pStyle w:val="Rubrik2"/>
        <w:sectPr w:rsidR="00D85371" w:rsidSect="00D85371">
          <w:headerReference w:type="even" r:id="rId102"/>
          <w:headerReference w:type="default" r:id="rId103"/>
          <w:footerReference w:type="even" r:id="rId104"/>
          <w:footerReference w:type="default" r:id="rId105"/>
          <w:footerReference w:type="first" r:id="rId106"/>
          <w:footnotePr>
            <w:numRestart w:val="eachSect"/>
          </w:footnotePr>
          <w:type w:val="continuous"/>
          <w:pgSz w:w="9356" w:h="13721" w:code="9"/>
          <w:pgMar w:top="794" w:right="2438" w:bottom="1191" w:left="1021" w:header="0" w:footer="709" w:gutter="0"/>
          <w:cols w:space="708"/>
          <w:docGrid w:linePitch="360"/>
        </w:sectPr>
      </w:pPr>
      <w:bookmarkStart w:id="58" w:name="_Toc94597432"/>
      <w:bookmarkStart w:id="59" w:name="_Toc96533275"/>
      <w:r w:rsidRPr="00A6293E">
        <w:lastRenderedPageBreak/>
        <w:t>Förslag till lag om ändring i radio- och tv-lagen (2010:696)</w:t>
      </w:r>
      <w:bookmarkEnd w:id="58"/>
      <w:bookmarkEnd w:id="59"/>
    </w:p>
    <w:p w14:paraId="432220E2" w14:textId="77777777" w:rsidR="00D85371" w:rsidRPr="00A6293E" w:rsidRDefault="00D85371" w:rsidP="00D85371">
      <w:pPr>
        <w:pStyle w:val="Brdtext"/>
      </w:pPr>
      <w:r w:rsidRPr="00A6293E">
        <w:t>Härigenom föreskrivs att 4</w:t>
      </w:r>
      <w:r>
        <w:t> kap. </w:t>
      </w:r>
      <w:r w:rsidRPr="00A6293E">
        <w:t>2</w:t>
      </w:r>
      <w:r>
        <w:t> §</w:t>
      </w:r>
      <w:r w:rsidRPr="00A6293E">
        <w:t xml:space="preserve"> och 10</w:t>
      </w:r>
      <w:r>
        <w:t> kap. </w:t>
      </w:r>
      <w:r w:rsidRPr="00A6293E">
        <w:t>3</w:t>
      </w:r>
      <w:r>
        <w:t> §</w:t>
      </w:r>
      <w:r w:rsidRPr="00A6293E">
        <w:t xml:space="preserve"> radio- och tv-lagen (2010:696) ska ha följande lydelse.</w:t>
      </w:r>
    </w:p>
    <w:p w14:paraId="0F545D1D"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E42A8B2" w14:textId="77777777">
        <w:tc>
          <w:tcPr>
            <w:tcW w:w="2500" w:type="pct"/>
            <w:shd w:val="clear" w:color="auto" w:fill="auto"/>
            <w:tcMar>
              <w:left w:w="0" w:type="dxa"/>
            </w:tcMar>
          </w:tcPr>
          <w:p w14:paraId="3284E14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2EC4108E" w14:textId="77777777" w:rsidR="00D85371" w:rsidRPr="00A6293E" w:rsidRDefault="00D85371" w:rsidP="00D85371">
            <w:pPr>
              <w:pStyle w:val="Brdtext"/>
              <w:rPr>
                <w:i/>
              </w:rPr>
            </w:pPr>
            <w:r w:rsidRPr="00A6293E">
              <w:rPr>
                <w:i/>
              </w:rPr>
              <w:t>Föreslagen lydelse</w:t>
            </w:r>
          </w:p>
        </w:tc>
      </w:tr>
    </w:tbl>
    <w:p w14:paraId="6B8C1DE9" w14:textId="77777777" w:rsidR="00D85371" w:rsidRPr="00A6293E" w:rsidRDefault="00D85371" w:rsidP="00D85371">
      <w:pPr>
        <w:pStyle w:val="Brdtext"/>
        <w:spacing w:before="230"/>
        <w:jc w:val="center"/>
        <w:rPr>
          <w:b/>
        </w:rPr>
      </w:pPr>
      <w:r w:rsidRPr="00A6293E">
        <w:rPr>
          <w:b/>
        </w:rPr>
        <w:t>4</w:t>
      </w:r>
      <w:r>
        <w:rPr>
          <w:b/>
        </w:rPr>
        <w:t> kap.</w:t>
      </w:r>
    </w:p>
    <w:p w14:paraId="796463A9" w14:textId="77777777" w:rsidR="00D85371" w:rsidRPr="00A6293E" w:rsidRDefault="00D85371" w:rsidP="00D85371">
      <w:pPr>
        <w:pStyle w:val="Brdtext"/>
        <w:jc w:val="center"/>
      </w:pPr>
      <w:r w:rsidRPr="00A6293E">
        <w:t>2</w:t>
      </w:r>
      <w:r>
        <w:t> §</w:t>
      </w:r>
    </w:p>
    <w:p w14:paraId="1B503984" w14:textId="77777777" w:rsidR="00D85371" w:rsidRPr="00A6293E" w:rsidRDefault="00D85371" w:rsidP="00D85371">
      <w:pPr>
        <w:pStyle w:val="Brdtextmedindrag"/>
      </w:pPr>
      <w:r w:rsidRPr="00A6293E">
        <w:t>För att sända tv och sökbar text-tv med användande av radiovågor krävs tillstånd enligt denna lag om sändningen sker på frekvenserna 87,5–108</w:t>
      </w:r>
      <w:r>
        <w:t> </w:t>
      </w:r>
      <w:r w:rsidRPr="00A6293E">
        <w:t>mega</w:t>
      </w:r>
      <w:r>
        <w:softHyphen/>
      </w:r>
      <w:r w:rsidRPr="00A6293E">
        <w:t>hertz, 174–240 megahertz eller 470–790 megahertz.</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E4EAFB2" w14:textId="77777777">
        <w:tc>
          <w:tcPr>
            <w:tcW w:w="2500" w:type="pct"/>
            <w:shd w:val="clear" w:color="auto" w:fill="auto"/>
            <w:tcMar>
              <w:left w:w="0" w:type="dxa"/>
            </w:tcMar>
          </w:tcPr>
          <w:p w14:paraId="6FBB3ED0"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(2003:389)</w:t>
            </w:r>
            <w:r w:rsidRPr="00A6293E">
              <w:t xml:space="preserve"> om elektronisk kom</w:t>
            </w:r>
            <w:r w:rsidRPr="00A6293E">
              <w:softHyphen/>
              <w:t>mun</w:t>
            </w:r>
            <w:r>
              <w:softHyphen/>
            </w:r>
            <w:r w:rsidRPr="00A6293E">
              <w:t>ikation.</w:t>
            </w:r>
          </w:p>
        </w:tc>
        <w:tc>
          <w:tcPr>
            <w:tcW w:w="2500" w:type="pct"/>
            <w:shd w:val="clear" w:color="auto" w:fill="auto"/>
            <w:tcMar>
              <w:right w:w="0" w:type="dxa"/>
            </w:tcMar>
          </w:tcPr>
          <w:p w14:paraId="7D65A4CC"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(202</w:t>
            </w:r>
            <w:r>
              <w:rPr>
                <w:i/>
              </w:rPr>
              <w:t>2</w:t>
            </w:r>
            <w:r w:rsidRPr="00A6293E">
              <w:rPr>
                <w:i/>
              </w:rPr>
              <w:t>:000)</w:t>
            </w:r>
            <w:r w:rsidRPr="00A6293E">
              <w:t xml:space="preserve"> om elektronisk kom</w:t>
            </w:r>
            <w:r w:rsidRPr="00A6293E">
              <w:softHyphen/>
              <w:t>mun</w:t>
            </w:r>
            <w:r>
              <w:softHyphen/>
            </w:r>
            <w:r w:rsidRPr="00A6293E">
              <w:t>ikation.</w:t>
            </w:r>
          </w:p>
        </w:tc>
      </w:tr>
    </w:tbl>
    <w:p w14:paraId="4E97047F" w14:textId="77777777" w:rsidR="00D85371" w:rsidRPr="00A6293E" w:rsidRDefault="00D85371" w:rsidP="00D85371">
      <w:pPr>
        <w:pStyle w:val="Brdtext"/>
        <w:spacing w:before="230"/>
        <w:jc w:val="center"/>
        <w:rPr>
          <w:b/>
        </w:rPr>
      </w:pPr>
      <w:r w:rsidRPr="00A6293E">
        <w:rPr>
          <w:b/>
        </w:rPr>
        <w:t>10</w:t>
      </w:r>
      <w:r>
        <w:rPr>
          <w:b/>
        </w:rPr>
        <w:t> kap.</w:t>
      </w:r>
    </w:p>
    <w:p w14:paraId="12945501" w14:textId="77777777" w:rsidR="00D85371" w:rsidRPr="00A6293E" w:rsidRDefault="00D85371" w:rsidP="00D85371">
      <w:pPr>
        <w:pStyle w:val="Brdtext"/>
        <w:jc w:val="center"/>
      </w:pPr>
      <w:r w:rsidRPr="00A6293E">
        <w:t>3</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BB72366" w14:textId="77777777">
        <w:tc>
          <w:tcPr>
            <w:tcW w:w="2500" w:type="pct"/>
            <w:shd w:val="clear" w:color="auto" w:fill="auto"/>
            <w:tcMar>
              <w:left w:w="0" w:type="dxa"/>
            </w:tcMar>
          </w:tcPr>
          <w:p w14:paraId="5F8DCB2C"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5DB83F95"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(202</w:t>
            </w:r>
            <w:r>
              <w:rPr>
                <w:i/>
              </w:rPr>
              <w:t>2</w:t>
            </w:r>
            <w:r w:rsidRPr="00A6293E">
              <w:rPr>
                <w:i/>
              </w:rPr>
              <w:t>:000)</w:t>
            </w:r>
            <w:r w:rsidRPr="00A6293E">
              <w:t xml:space="preserve"> om elektronisk kom</w:t>
            </w:r>
            <w:r w:rsidRPr="00A6293E">
              <w:softHyphen/>
              <w:t>munikation.</w:t>
            </w:r>
          </w:p>
        </w:tc>
      </w:tr>
    </w:tbl>
    <w:p w14:paraId="501B2600" w14:textId="77777777" w:rsidR="00D85371" w:rsidRPr="00A6293E" w:rsidRDefault="00D85371" w:rsidP="00D85371">
      <w:pPr>
        <w:pStyle w:val="Slutstreck"/>
      </w:pPr>
      <w:r w:rsidRPr="00A6293E">
        <w:t>                      </w:t>
      </w:r>
    </w:p>
    <w:p w14:paraId="3C8DBFAB"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24FED71E" w14:textId="77777777" w:rsidR="00D85371" w:rsidRPr="00A6293E" w:rsidRDefault="00D85371" w:rsidP="00D85371">
      <w:pPr>
        <w:spacing w:line="2" w:lineRule="auto"/>
        <w:rPr>
          <w:rFonts w:ascii="Times New Roman" w:hAnsi="Times New Roman"/>
          <w:sz w:val="20"/>
        </w:rPr>
      </w:pPr>
      <w:r w:rsidRPr="00A6293E">
        <w:br w:type="page"/>
      </w:r>
    </w:p>
    <w:p w14:paraId="5F8F6520" w14:textId="77777777" w:rsidR="00D85371" w:rsidRPr="00A6293E" w:rsidRDefault="00D85371" w:rsidP="00D85371">
      <w:pPr>
        <w:pStyle w:val="Rubrik2"/>
        <w:sectPr w:rsidR="00D85371" w:rsidRPr="00A6293E" w:rsidSect="00D85371">
          <w:headerReference w:type="even" r:id="rId107"/>
          <w:headerReference w:type="default" r:id="rId108"/>
          <w:footerReference w:type="even" r:id="rId109"/>
          <w:footerReference w:type="default" r:id="rId110"/>
          <w:footerReference w:type="first" r:id="rId111"/>
          <w:footnotePr>
            <w:numRestart w:val="eachSect"/>
          </w:footnotePr>
          <w:type w:val="continuous"/>
          <w:pgSz w:w="9356" w:h="13721" w:code="9"/>
          <w:pgMar w:top="794" w:right="2438" w:bottom="1191" w:left="1021" w:header="0" w:footer="709" w:gutter="0"/>
          <w:cols w:space="708"/>
          <w:docGrid w:linePitch="360"/>
        </w:sectPr>
      </w:pPr>
      <w:bookmarkStart w:id="60" w:name="_Toc94597433"/>
      <w:bookmarkStart w:id="61" w:name="_Toc96533276"/>
      <w:r w:rsidRPr="00A6293E">
        <w:lastRenderedPageBreak/>
        <w:t>Förslag till lag om ändring i lagen (2010:751) om betaltjänster</w:t>
      </w:r>
      <w:bookmarkEnd w:id="60"/>
      <w:bookmarkEnd w:id="61"/>
    </w:p>
    <w:p w14:paraId="1B27648E" w14:textId="77777777" w:rsidR="00D85371" w:rsidRPr="00A6293E" w:rsidRDefault="00D85371" w:rsidP="00D85371">
      <w:pPr>
        <w:pStyle w:val="Brdtext"/>
      </w:pPr>
      <w:r w:rsidRPr="00A6293E">
        <w:t>Härigenom föreskrivs att 1</w:t>
      </w:r>
      <w:r>
        <w:t> kap. </w:t>
      </w:r>
      <w:r w:rsidRPr="00A6293E">
        <w:t>4</w:t>
      </w:r>
      <w:r>
        <w:t> §</w:t>
      </w:r>
      <w:r w:rsidRPr="00A6293E">
        <w:t xml:space="preserve"> lagen (2010:751) om betaltjänster ska ha följande lydelse.</w:t>
      </w:r>
    </w:p>
    <w:p w14:paraId="51494C97"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36FC4EC" w14:textId="77777777">
        <w:tc>
          <w:tcPr>
            <w:tcW w:w="2500" w:type="pct"/>
            <w:shd w:val="clear" w:color="auto" w:fill="auto"/>
            <w:tcMar>
              <w:left w:w="0" w:type="dxa"/>
            </w:tcMar>
          </w:tcPr>
          <w:p w14:paraId="040C0EC2"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D9ECA0B" w14:textId="77777777" w:rsidR="00D85371" w:rsidRPr="00A6293E" w:rsidRDefault="00D85371" w:rsidP="00D85371">
            <w:pPr>
              <w:pStyle w:val="Brdtext"/>
              <w:rPr>
                <w:i/>
              </w:rPr>
            </w:pPr>
            <w:r w:rsidRPr="00A6293E">
              <w:rPr>
                <w:i/>
              </w:rPr>
              <w:t>Föreslagen lydelse</w:t>
            </w:r>
          </w:p>
        </w:tc>
      </w:tr>
    </w:tbl>
    <w:p w14:paraId="0B418796" w14:textId="77777777" w:rsidR="00D85371" w:rsidRPr="00A6293E" w:rsidRDefault="00D85371" w:rsidP="00D85371">
      <w:pPr>
        <w:pStyle w:val="Brdtext"/>
        <w:spacing w:before="230"/>
        <w:jc w:val="center"/>
        <w:rPr>
          <w:b/>
        </w:rPr>
      </w:pPr>
      <w:r w:rsidRPr="00A6293E">
        <w:rPr>
          <w:b/>
        </w:rPr>
        <w:t>1</w:t>
      </w:r>
      <w:r>
        <w:rPr>
          <w:b/>
        </w:rPr>
        <w:t> kap.</w:t>
      </w:r>
    </w:p>
    <w:p w14:paraId="6BFB46E7" w14:textId="77777777" w:rsidR="00D85371" w:rsidRPr="00A6293E" w:rsidRDefault="00D85371" w:rsidP="00D85371">
      <w:pPr>
        <w:pStyle w:val="Brdtext"/>
        <w:jc w:val="center"/>
      </w:pPr>
      <w:r w:rsidRPr="00A6293E">
        <w:t>4</w:t>
      </w:r>
      <w:r>
        <w:t> §</w:t>
      </w:r>
      <w:r w:rsidRPr="00A6293E">
        <w:rPr>
          <w:rStyle w:val="Fotnotsreferens"/>
        </w:rPr>
        <w:footnoteReference w:id="26"/>
      </w:r>
    </w:p>
    <w:p w14:paraId="21DBFBB7" w14:textId="77777777" w:rsidR="00D85371" w:rsidRPr="00A6293E" w:rsidRDefault="00D85371" w:rsidP="00D85371">
      <w:pPr>
        <w:pStyle w:val="Brdtextmedindrag"/>
      </w:pPr>
      <w:r w:rsidRPr="00A6293E">
        <w:t>I denna lag betyder</w:t>
      </w:r>
    </w:p>
    <w:p w14:paraId="0F544F42" w14:textId="77777777" w:rsidR="00D85371" w:rsidRPr="00A6293E" w:rsidRDefault="00D85371" w:rsidP="00D85371">
      <w:pPr>
        <w:pStyle w:val="Brdtext"/>
      </w:pPr>
      <w:r w:rsidRPr="00A6293E">
        <w:t>– – – – – – – – – – – – – – – – – – – – – – – – – – – – – – – – – – – – – – –</w:t>
      </w:r>
    </w:p>
    <w:p w14:paraId="30715E29" w14:textId="77777777" w:rsidR="00D85371" w:rsidRPr="00A6293E" w:rsidRDefault="00D85371" w:rsidP="00D85371">
      <w:pPr>
        <w:pStyle w:val="Brdtextmedindrag"/>
      </w:pPr>
      <w:r w:rsidRPr="00A6293E">
        <w:rPr>
          <w:i/>
          <w:u w:val="single"/>
        </w:rPr>
        <w:t>debitera</w:t>
      </w:r>
      <w:r w:rsidRPr="00650E47">
        <w:t>:</w:t>
      </w:r>
      <w:r w:rsidRPr="00A6293E">
        <w:t xml:space="preserve"> att medel dras från ett konto,</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3C1D50B" w14:textId="77777777">
        <w:tc>
          <w:tcPr>
            <w:tcW w:w="2500" w:type="pct"/>
            <w:shd w:val="clear" w:color="auto" w:fill="auto"/>
            <w:tcMar>
              <w:left w:w="0" w:type="dxa"/>
            </w:tcMar>
          </w:tcPr>
          <w:p w14:paraId="083613CE" w14:textId="77777777" w:rsidR="00D85371" w:rsidRPr="00A6293E" w:rsidRDefault="00D85371" w:rsidP="00D85371">
            <w:pPr>
              <w:pStyle w:val="Brdtextmedindrag"/>
            </w:pPr>
            <w:r w:rsidRPr="00A6293E">
              <w:rPr>
                <w:i/>
                <w:u w:val="single"/>
              </w:rPr>
              <w:t>elektroniskt kommunikationsnät</w:t>
            </w:r>
            <w:r w:rsidRPr="00A6293E">
              <w:t xml:space="preserve">: detsamma som i </w:t>
            </w:r>
            <w:r w:rsidRPr="004A2B59">
              <w:t>1 kap. 7 § lagen</w:t>
            </w:r>
            <w:r w:rsidRPr="00A6293E">
              <w:t xml:space="preserve"> </w:t>
            </w:r>
            <w:r w:rsidRPr="00A6293E">
              <w:rPr>
                <w:i/>
              </w:rPr>
              <w:t>(2003:389)</w:t>
            </w:r>
            <w:r w:rsidRPr="00A6293E">
              <w:t xml:space="preserve"> om elektronisk kom</w:t>
            </w:r>
            <w:r w:rsidRPr="00A6293E">
              <w:softHyphen/>
              <w:t xml:space="preserve">munikation, </w:t>
            </w:r>
          </w:p>
        </w:tc>
        <w:tc>
          <w:tcPr>
            <w:tcW w:w="2500" w:type="pct"/>
            <w:shd w:val="clear" w:color="auto" w:fill="auto"/>
            <w:tcMar>
              <w:right w:w="0" w:type="dxa"/>
            </w:tcMar>
          </w:tcPr>
          <w:p w14:paraId="1DA26F33" w14:textId="77777777" w:rsidR="00D85371" w:rsidRPr="00A6293E" w:rsidRDefault="00D85371" w:rsidP="00D85371">
            <w:pPr>
              <w:pStyle w:val="Brdtextmedindrag"/>
            </w:pPr>
            <w:r w:rsidRPr="00A6293E">
              <w:rPr>
                <w:i/>
                <w:u w:val="single"/>
              </w:rPr>
              <w:t>elektroniskt kommunikationsnät</w:t>
            </w:r>
            <w:r w:rsidRPr="00A6293E">
              <w:t>: detsamma som i 1</w:t>
            </w:r>
            <w:r>
              <w:t> kap. 7</w:t>
            </w:r>
            <w:r>
              <w:rPr>
                <w:i/>
              </w:rPr>
              <w:t> </w:t>
            </w:r>
            <w:r w:rsidRPr="00110609">
              <w:t>§</w:t>
            </w:r>
            <w:r w:rsidRPr="00A6293E">
              <w:t xml:space="preserve"> lagen </w:t>
            </w:r>
            <w:r w:rsidRPr="00A6293E">
              <w:rPr>
                <w:i/>
              </w:rPr>
              <w:t>(202</w:t>
            </w:r>
            <w:r>
              <w:rPr>
                <w:i/>
              </w:rPr>
              <w:t>2</w:t>
            </w:r>
            <w:r w:rsidRPr="00A6293E">
              <w:rPr>
                <w:i/>
              </w:rPr>
              <w:t>:000)</w:t>
            </w:r>
            <w:r w:rsidRPr="00A6293E">
              <w:t xml:space="preserve"> om elektronisk kom</w:t>
            </w:r>
            <w:r w:rsidRPr="00A6293E">
              <w:softHyphen/>
              <w:t xml:space="preserve">munikation, </w:t>
            </w:r>
          </w:p>
        </w:tc>
      </w:tr>
    </w:tbl>
    <w:p w14:paraId="79840572" w14:textId="77777777" w:rsidR="00D85371" w:rsidRPr="00A6293E" w:rsidRDefault="00D85371" w:rsidP="00D85371">
      <w:pPr>
        <w:pStyle w:val="Brdtextmedindrag"/>
      </w:pPr>
      <w:r w:rsidRPr="0012052A">
        <w:rPr>
          <w:i/>
          <w:spacing w:val="-3"/>
          <w:u w:val="single"/>
        </w:rPr>
        <w:t>elektronisk kommunikationstjänst</w:t>
      </w:r>
      <w:r w:rsidRPr="0012052A">
        <w:rPr>
          <w:spacing w:val="-3"/>
        </w:rPr>
        <w:t>:</w:t>
      </w:r>
      <w:r w:rsidRPr="00A6293E">
        <w:t xml:space="preserve"> </w:t>
      </w:r>
      <w:r w:rsidRPr="00DF0B28">
        <w:t>detsamma som i 1</w:t>
      </w:r>
      <w:r w:rsidRPr="00154C48">
        <w:t> kap. 7 §</w:t>
      </w:r>
      <w:r w:rsidRPr="00DF0B28">
        <w:t xml:space="preserve"> lagen om elektronisk kommunikation</w:t>
      </w:r>
      <w:r w:rsidRPr="00154C48">
        <w:t>,</w:t>
      </w:r>
    </w:p>
    <w:p w14:paraId="58D1CEF0" w14:textId="77777777" w:rsidR="00D85371" w:rsidRPr="00A6293E" w:rsidRDefault="00D85371" w:rsidP="00D85371">
      <w:pPr>
        <w:pStyle w:val="Brdtext"/>
      </w:pPr>
      <w:r w:rsidRPr="00A6293E">
        <w:t>– – – – – – – – – – – – – – – – – – – – – – – – – – – – – – – – – – – – – – –</w:t>
      </w:r>
    </w:p>
    <w:p w14:paraId="03FCB604" w14:textId="77777777" w:rsidR="00D85371" w:rsidRPr="00A6293E" w:rsidRDefault="00D85371" w:rsidP="00D85371">
      <w:pPr>
        <w:pStyle w:val="Slutstreck"/>
      </w:pPr>
      <w:r w:rsidRPr="00A6293E">
        <w:t>                      </w:t>
      </w:r>
    </w:p>
    <w:p w14:paraId="10DF6F5A"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66BF9680" w14:textId="77777777" w:rsidR="00D85371" w:rsidRPr="00A6293E" w:rsidRDefault="00D85371" w:rsidP="00D85371">
      <w:pPr>
        <w:spacing w:line="2" w:lineRule="auto"/>
        <w:rPr>
          <w:rFonts w:ascii="Times New Roman" w:hAnsi="Times New Roman"/>
          <w:sz w:val="20"/>
        </w:rPr>
      </w:pPr>
      <w:r w:rsidRPr="00A6293E">
        <w:br w:type="page"/>
      </w:r>
    </w:p>
    <w:p w14:paraId="5EFD9F4A" w14:textId="77777777" w:rsidR="00D85371" w:rsidRDefault="00D85371" w:rsidP="00D85371">
      <w:pPr>
        <w:pStyle w:val="Rubrik2"/>
        <w:sectPr w:rsidR="00D85371" w:rsidSect="00D85371">
          <w:headerReference w:type="even" r:id="rId112"/>
          <w:headerReference w:type="default" r:id="rId113"/>
          <w:footerReference w:type="even" r:id="rId114"/>
          <w:footerReference w:type="default" r:id="rId115"/>
          <w:footerReference w:type="first" r:id="rId116"/>
          <w:footnotePr>
            <w:numRestart w:val="eachSect"/>
          </w:footnotePr>
          <w:type w:val="continuous"/>
          <w:pgSz w:w="9356" w:h="13721" w:code="9"/>
          <w:pgMar w:top="794" w:right="2438" w:bottom="1191" w:left="1021" w:header="0" w:footer="709" w:gutter="0"/>
          <w:cols w:space="708"/>
          <w:docGrid w:linePitch="360"/>
        </w:sectPr>
      </w:pPr>
      <w:bookmarkStart w:id="62" w:name="_Toc94597434"/>
      <w:bookmarkStart w:id="63" w:name="_Toc96533277"/>
      <w:r w:rsidRPr="00A6293E">
        <w:lastRenderedPageBreak/>
        <w:t>Förslag till lag om ändring i varumärkeslagen (2010:1877)</w:t>
      </w:r>
      <w:bookmarkEnd w:id="62"/>
      <w:bookmarkEnd w:id="63"/>
    </w:p>
    <w:p w14:paraId="42D4BE36" w14:textId="77777777" w:rsidR="00D85371" w:rsidRPr="00A6293E" w:rsidRDefault="00D85371" w:rsidP="00D85371">
      <w:pPr>
        <w:pStyle w:val="Brdtext"/>
      </w:pPr>
      <w:r w:rsidRPr="00A6293E">
        <w:t>Härigenom föreskrivs att 9</w:t>
      </w:r>
      <w:r>
        <w:t> kap. </w:t>
      </w:r>
      <w:r w:rsidRPr="00A6293E">
        <w:t>4</w:t>
      </w:r>
      <w:r>
        <w:t> §</w:t>
      </w:r>
      <w:r w:rsidRPr="00A6293E">
        <w:t xml:space="preserve"> varumärkeslagen (2010:1877) ska ha följande lydelse.</w:t>
      </w:r>
    </w:p>
    <w:p w14:paraId="7691FFC5"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E5DFEF8" w14:textId="77777777">
        <w:tc>
          <w:tcPr>
            <w:tcW w:w="2500" w:type="pct"/>
            <w:shd w:val="clear" w:color="auto" w:fill="auto"/>
            <w:tcMar>
              <w:left w:w="0" w:type="dxa"/>
            </w:tcMar>
          </w:tcPr>
          <w:p w14:paraId="5A0E26D2"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BF422AC" w14:textId="77777777" w:rsidR="00D85371" w:rsidRPr="00A6293E" w:rsidRDefault="00D85371" w:rsidP="00D85371">
            <w:pPr>
              <w:pStyle w:val="Brdtext"/>
              <w:rPr>
                <w:i/>
              </w:rPr>
            </w:pPr>
            <w:r w:rsidRPr="00A6293E">
              <w:rPr>
                <w:i/>
              </w:rPr>
              <w:t>Föreslagen lydelse</w:t>
            </w:r>
          </w:p>
        </w:tc>
      </w:tr>
    </w:tbl>
    <w:p w14:paraId="17333412" w14:textId="77777777" w:rsidR="00D85371" w:rsidRPr="00A6293E" w:rsidRDefault="00D85371" w:rsidP="00D85371">
      <w:pPr>
        <w:pStyle w:val="Brdtext"/>
        <w:spacing w:before="230"/>
        <w:jc w:val="center"/>
        <w:rPr>
          <w:b/>
        </w:rPr>
      </w:pPr>
      <w:r w:rsidRPr="00A6293E">
        <w:rPr>
          <w:b/>
        </w:rPr>
        <w:t>9</w:t>
      </w:r>
      <w:r>
        <w:rPr>
          <w:b/>
        </w:rPr>
        <w:t> kap.</w:t>
      </w:r>
    </w:p>
    <w:p w14:paraId="22614B24" w14:textId="77777777" w:rsidR="00D85371" w:rsidRPr="00A6293E" w:rsidRDefault="00D85371" w:rsidP="00D85371">
      <w:pPr>
        <w:pStyle w:val="Brdtext"/>
        <w:jc w:val="center"/>
      </w:pPr>
      <w:r w:rsidRPr="00A6293E">
        <w:t>4</w:t>
      </w:r>
      <w:r>
        <w:t> §</w:t>
      </w:r>
    </w:p>
    <w:p w14:paraId="098C6B30" w14:textId="77777777" w:rsidR="00D85371" w:rsidRPr="00A6293E" w:rsidRDefault="00D85371" w:rsidP="00D85371">
      <w:pPr>
        <w:pStyle w:val="Brdtextmedindrag"/>
      </w:pPr>
      <w:r w:rsidRPr="00A6293E">
        <w:t>Den som på grund av 1</w:t>
      </w:r>
      <w:r>
        <w:t> §</w:t>
      </w:r>
      <w:r w:rsidRPr="00A6293E">
        <w:t xml:space="preserve"> andra stycket 2–5 har förelagts att enligt första stycket samma paragraf lämna information, har rätt till skälig ersättning för kostnader och besvär. Ersättningen ska betalas av den som har fram</w:t>
      </w:r>
      <w:r w:rsidRPr="00A6293E">
        <w:softHyphen/>
        <w:t>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70B4657" w14:textId="77777777">
        <w:tc>
          <w:tcPr>
            <w:tcW w:w="2500" w:type="pct"/>
            <w:shd w:val="clear" w:color="auto" w:fill="auto"/>
            <w:tcMar>
              <w:left w:w="0" w:type="dxa"/>
            </w:tcMar>
          </w:tcPr>
          <w:p w14:paraId="6AF8D25F"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66AB80B8"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2860CA">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kommu</w:t>
            </w:r>
            <w:r>
              <w:softHyphen/>
            </w:r>
            <w:r w:rsidRPr="00A6293E">
              <w:t>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3481362D" w14:textId="77777777" w:rsidR="00D85371" w:rsidRPr="00A6293E" w:rsidRDefault="00D85371" w:rsidP="00D85371">
      <w:pPr>
        <w:pStyle w:val="Slutstreck"/>
      </w:pPr>
      <w:r w:rsidRPr="00A6293E">
        <w:t>                      </w:t>
      </w:r>
    </w:p>
    <w:p w14:paraId="5C082ED8" w14:textId="77777777" w:rsidR="00D85371" w:rsidRPr="00A6293E" w:rsidRDefault="00D85371" w:rsidP="0094271F">
      <w:pPr>
        <w:pStyle w:val="Brdtextmedindrag"/>
        <w:sectPr w:rsidR="00D85371" w:rsidRPr="00A6293E" w:rsidSect="00D85371">
          <w:headerReference w:type="even" r:id="rId117"/>
          <w:headerReference w:type="default" r:id="rId118"/>
          <w:footerReference w:type="even" r:id="rId119"/>
          <w:footerReference w:type="default" r:id="rId120"/>
          <w:footerReference w:type="first" r:id="rId121"/>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augusti</w:t>
      </w:r>
      <w:r w:rsidRPr="00A6293E">
        <w:t xml:space="preserve"> 202</w:t>
      </w:r>
      <w:r>
        <w:t>2</w:t>
      </w:r>
      <w:r w:rsidRPr="00A6293E">
        <w:t>.</w:t>
      </w:r>
    </w:p>
    <w:p w14:paraId="40F9EDC9" w14:textId="77777777" w:rsidR="00D85371" w:rsidRDefault="00D85371" w:rsidP="00D85371">
      <w:pPr>
        <w:pStyle w:val="Rubrik2"/>
        <w:spacing w:before="0"/>
        <w:sectPr w:rsidR="00D85371" w:rsidSect="00D85371">
          <w:headerReference w:type="even" r:id="rId122"/>
          <w:headerReference w:type="default" r:id="rId123"/>
          <w:footerReference w:type="even" r:id="rId124"/>
          <w:footerReference w:type="default" r:id="rId125"/>
          <w:footerReference w:type="first" r:id="rId126"/>
          <w:footnotePr>
            <w:numRestart w:val="eachSect"/>
          </w:footnotePr>
          <w:pgSz w:w="9356" w:h="13721" w:code="9"/>
          <w:pgMar w:top="794" w:right="2438" w:bottom="1191" w:left="1021" w:header="0" w:footer="709" w:gutter="0"/>
          <w:cols w:space="708"/>
          <w:docGrid w:linePitch="360"/>
        </w:sectPr>
      </w:pPr>
      <w:bookmarkStart w:id="64" w:name="_Toc94597435"/>
      <w:bookmarkStart w:id="65" w:name="_Toc96533278"/>
      <w:r w:rsidRPr="00A6293E">
        <w:lastRenderedPageBreak/>
        <w:t>Förslag till lag om ändring i lagen (2012:278) om inhämtning av uppgifter om elektronisk kommunikation i de brottsbekämpande myndigheternas underrättelseverksamhet</w:t>
      </w:r>
      <w:bookmarkEnd w:id="64"/>
      <w:bookmarkEnd w:id="65"/>
    </w:p>
    <w:p w14:paraId="4F23FF47" w14:textId="77777777" w:rsidR="00D85371" w:rsidRPr="00A6293E" w:rsidRDefault="00D85371" w:rsidP="00D85371">
      <w:pPr>
        <w:pStyle w:val="Brdtext"/>
      </w:pPr>
      <w:r w:rsidRPr="00A6293E">
        <w:t>Härigenom föreskrivs att 1</w:t>
      </w:r>
      <w:r>
        <w:t> §</w:t>
      </w:r>
      <w:r w:rsidRPr="00A6293E">
        <w:t xml:space="preserve"> lagen (2012:278) om inhämtning av upp</w:t>
      </w:r>
      <w:r>
        <w:softHyphen/>
      </w:r>
      <w:r w:rsidRPr="00A6293E">
        <w:t>gifter om elektronisk kommunikation i de brottsbekämpande myn</w:t>
      </w:r>
      <w:r>
        <w:softHyphen/>
      </w:r>
      <w:r w:rsidRPr="00A6293E">
        <w:t>dig</w:t>
      </w:r>
      <w:r>
        <w:softHyphen/>
      </w:r>
      <w:r w:rsidRPr="00A6293E">
        <w:t>heter</w:t>
      </w:r>
      <w:r>
        <w:softHyphen/>
      </w:r>
      <w:r w:rsidRPr="00A6293E">
        <w:t>nas underrättelseverksamhet ska ha följande lydelse.</w:t>
      </w:r>
    </w:p>
    <w:p w14:paraId="330516AB"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A1E75C7" w14:textId="77777777">
        <w:tc>
          <w:tcPr>
            <w:tcW w:w="2500" w:type="pct"/>
            <w:shd w:val="clear" w:color="auto" w:fill="auto"/>
            <w:tcMar>
              <w:left w:w="0" w:type="dxa"/>
            </w:tcMar>
          </w:tcPr>
          <w:p w14:paraId="654369B9"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63BC29C" w14:textId="77777777" w:rsidR="00D85371" w:rsidRPr="00A6293E" w:rsidRDefault="00D85371" w:rsidP="00D85371">
            <w:pPr>
              <w:pStyle w:val="Brdtext"/>
              <w:rPr>
                <w:i/>
              </w:rPr>
            </w:pPr>
            <w:r w:rsidRPr="00A6293E">
              <w:rPr>
                <w:i/>
              </w:rPr>
              <w:t>Föreslagen lydelse</w:t>
            </w:r>
          </w:p>
        </w:tc>
      </w:tr>
    </w:tbl>
    <w:p w14:paraId="7B553CE0" w14:textId="77777777" w:rsidR="00D85371" w:rsidRPr="00A6293E" w:rsidRDefault="00D85371" w:rsidP="00D85371">
      <w:pPr>
        <w:pStyle w:val="Brdtext"/>
        <w:spacing w:before="230"/>
        <w:jc w:val="center"/>
      </w:pPr>
      <w:r w:rsidRPr="00A6293E">
        <w:t>1</w:t>
      </w:r>
      <w:r>
        <w:t> §</w:t>
      </w:r>
      <w:r w:rsidRPr="00A6293E">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737709A" w14:textId="77777777">
        <w:tc>
          <w:tcPr>
            <w:tcW w:w="2500" w:type="pct"/>
            <w:shd w:val="clear" w:color="auto" w:fill="auto"/>
            <w:tcMar>
              <w:left w:w="0" w:type="dxa"/>
            </w:tcMar>
          </w:tcPr>
          <w:p w14:paraId="100D606E" w14:textId="77777777" w:rsidR="00D85371" w:rsidRPr="00A6293E" w:rsidRDefault="00D85371" w:rsidP="00D85371">
            <w:pPr>
              <w:pStyle w:val="Brdtextmedindrag"/>
            </w:pPr>
            <w:r w:rsidRPr="00A6293E">
              <w:t>Polismyndigheten, Säkerhetspo</w:t>
            </w:r>
            <w:r w:rsidRPr="00A6293E">
              <w:softHyphen/>
              <w:t>lisen eller Tullverket får, under de förutsättningar som anges i denna lag, i underrättelseverksamhet i hemlig</w:t>
            </w:r>
            <w:r>
              <w:softHyphen/>
            </w:r>
            <w:r w:rsidRPr="00A6293E">
              <w:t xml:space="preserve">het från den som enligt lagen </w:t>
            </w:r>
            <w:r w:rsidRPr="00A6293E">
              <w:rPr>
                <w:i/>
              </w:rPr>
              <w:t>(2003:389)</w:t>
            </w:r>
            <w:r w:rsidRPr="00A6293E">
              <w:t xml:space="preserve"> om elektronisk kom</w:t>
            </w:r>
            <w:r w:rsidRPr="00A6293E">
              <w:softHyphen/>
              <w:t>munikation tillhandahåller ett elek</w:t>
            </w:r>
            <w:r w:rsidRPr="00A6293E">
              <w:softHyphen/>
              <w:t>troniskt kommunikationsnät eller en elektronisk kommunikations</w:t>
            </w:r>
            <w:r w:rsidRPr="00A6293E">
              <w:softHyphen/>
              <w:t>tjänst hämta in uppgifter om</w:t>
            </w:r>
          </w:p>
        </w:tc>
        <w:tc>
          <w:tcPr>
            <w:tcW w:w="2500" w:type="pct"/>
            <w:shd w:val="clear" w:color="auto" w:fill="auto"/>
            <w:tcMar>
              <w:right w:w="0" w:type="dxa"/>
            </w:tcMar>
          </w:tcPr>
          <w:p w14:paraId="6C390398" w14:textId="77777777" w:rsidR="00D85371" w:rsidRPr="00A6293E" w:rsidRDefault="00D85371" w:rsidP="00D85371">
            <w:pPr>
              <w:pStyle w:val="Brdtextmedindrag"/>
            </w:pPr>
            <w:r w:rsidRPr="00A6293E">
              <w:t>Polismyndigheten, Säkerhetspo</w:t>
            </w:r>
            <w:r w:rsidRPr="00A6293E">
              <w:softHyphen/>
              <w:t xml:space="preserve">lisen eller Tullverket får, under de förutsättningar som anges i denna lag, i underrättelseverksamhet i hemlighet från den som enligt lagen </w:t>
            </w:r>
            <w:r w:rsidRPr="00A6293E">
              <w:rPr>
                <w:i/>
              </w:rPr>
              <w:t>(202</w:t>
            </w:r>
            <w:r>
              <w:rPr>
                <w:i/>
              </w:rPr>
              <w:t>2</w:t>
            </w:r>
            <w:r w:rsidRPr="00A6293E">
              <w:rPr>
                <w:i/>
              </w:rPr>
              <w:t>:000)</w:t>
            </w:r>
            <w:r w:rsidRPr="00A6293E">
              <w:t xml:space="preserve"> om elektronisk kom</w:t>
            </w:r>
            <w:r w:rsidRPr="00A6293E">
              <w:softHyphen/>
              <w:t>munikation tillhandahåller ett elek</w:t>
            </w:r>
            <w:r w:rsidRPr="00A6293E">
              <w:softHyphen/>
              <w:t>troniskt kommunikationsnät eller en elektronisk kommunika</w:t>
            </w:r>
            <w:r w:rsidRPr="00A6293E">
              <w:softHyphen/>
              <w:t>tions</w:t>
            </w:r>
            <w:r>
              <w:softHyphen/>
            </w:r>
            <w:r w:rsidRPr="00A6293E">
              <w:t xml:space="preserve">tjänst </w:t>
            </w:r>
            <w:r w:rsidRPr="00A61129">
              <w:rPr>
                <w:i/>
              </w:rPr>
              <w:t>som inte är</w:t>
            </w:r>
            <w:r w:rsidRPr="00A6293E">
              <w:rPr>
                <w:i/>
              </w:rPr>
              <w:t xml:space="preserve"> en nummer</w:t>
            </w:r>
            <w:r>
              <w:rPr>
                <w:i/>
              </w:rPr>
              <w:softHyphen/>
            </w:r>
            <w:r w:rsidRPr="00A6293E">
              <w:rPr>
                <w:i/>
              </w:rPr>
              <w:t>obero</w:t>
            </w:r>
            <w:r>
              <w:rPr>
                <w:i/>
              </w:rPr>
              <w:softHyphen/>
            </w:r>
            <w:r w:rsidRPr="00A6293E">
              <w:rPr>
                <w:i/>
              </w:rPr>
              <w:t>en</w:t>
            </w:r>
            <w:r>
              <w:rPr>
                <w:i/>
              </w:rPr>
              <w:softHyphen/>
            </w:r>
            <w:r w:rsidRPr="00A6293E">
              <w:rPr>
                <w:i/>
              </w:rPr>
              <w:t xml:space="preserve">de </w:t>
            </w:r>
            <w:r w:rsidRPr="002F326C">
              <w:rPr>
                <w:i/>
                <w:spacing w:val="-3"/>
              </w:rPr>
              <w:t>interpersonell kommuni</w:t>
            </w:r>
            <w:r>
              <w:rPr>
                <w:i/>
                <w:spacing w:val="-3"/>
              </w:rPr>
              <w:softHyphen/>
            </w:r>
            <w:r w:rsidRPr="002F326C">
              <w:rPr>
                <w:i/>
                <w:spacing w:val="-3"/>
              </w:rPr>
              <w:t>ka</w:t>
            </w:r>
            <w:r>
              <w:rPr>
                <w:i/>
                <w:spacing w:val="-3"/>
              </w:rPr>
              <w:softHyphen/>
            </w:r>
            <w:r>
              <w:rPr>
                <w:i/>
                <w:spacing w:val="-3"/>
              </w:rPr>
              <w:softHyphen/>
            </w:r>
            <w:r w:rsidRPr="002F326C">
              <w:rPr>
                <w:i/>
                <w:spacing w:val="-3"/>
              </w:rPr>
              <w:t>tions</w:t>
            </w:r>
            <w:r>
              <w:rPr>
                <w:i/>
                <w:spacing w:val="-3"/>
              </w:rPr>
              <w:softHyphen/>
            </w:r>
            <w:r w:rsidRPr="002F326C">
              <w:rPr>
                <w:i/>
                <w:spacing w:val="-3"/>
              </w:rPr>
              <w:t>tjänst</w:t>
            </w:r>
            <w:r w:rsidRPr="002F326C">
              <w:rPr>
                <w:spacing w:val="-3"/>
              </w:rPr>
              <w:t xml:space="preserve"> </w:t>
            </w:r>
            <w:r w:rsidRPr="00A6293E">
              <w:t>hämta in upp</w:t>
            </w:r>
            <w:r>
              <w:softHyphen/>
            </w:r>
            <w:r w:rsidRPr="00A6293E">
              <w:t>gifter om</w:t>
            </w:r>
          </w:p>
        </w:tc>
      </w:tr>
    </w:tbl>
    <w:p w14:paraId="14220117" w14:textId="77777777" w:rsidR="00D85371" w:rsidRPr="00A6293E" w:rsidRDefault="00D85371" w:rsidP="00D85371">
      <w:pPr>
        <w:pStyle w:val="Brdtextmedindrag"/>
      </w:pPr>
      <w:r w:rsidRPr="00A6293E">
        <w:t>1. meddelanden som i ett elektroniskt kommunikationsnät har överförts till eller från ett telefonnummer eller annan adress,</w:t>
      </w:r>
    </w:p>
    <w:p w14:paraId="779088BF" w14:textId="77777777" w:rsidR="00D85371" w:rsidRPr="00A6293E" w:rsidRDefault="00D85371" w:rsidP="00D85371">
      <w:pPr>
        <w:pStyle w:val="Brdtextmedindrag"/>
      </w:pPr>
      <w:r w:rsidRPr="00A6293E">
        <w:t>2. vilka elektroniska kommunikationsutrustningar som har funnits inom ett visst geografiskt område, eller</w:t>
      </w:r>
    </w:p>
    <w:p w14:paraId="7EDB0CD5" w14:textId="77777777" w:rsidR="00D85371" w:rsidRPr="00A6293E" w:rsidRDefault="00D85371" w:rsidP="00D85371">
      <w:pPr>
        <w:pStyle w:val="Brdtextmedindrag"/>
      </w:pPr>
      <w:r w:rsidRPr="00A6293E">
        <w:t>3. i vilket geografiskt område en viss elektronisk kommunikationsut</w:t>
      </w:r>
      <w:r>
        <w:softHyphen/>
      </w:r>
      <w:r w:rsidRPr="00A6293E">
        <w:t>rustning finns eller har funnits.</w:t>
      </w:r>
    </w:p>
    <w:p w14:paraId="3488348D" w14:textId="77777777" w:rsidR="00D85371" w:rsidRPr="00A6293E" w:rsidRDefault="00D85371" w:rsidP="00D85371">
      <w:pPr>
        <w:pStyle w:val="Slutstreck"/>
      </w:pPr>
      <w:r w:rsidRPr="00A6293E">
        <w:t>                      </w:t>
      </w:r>
    </w:p>
    <w:p w14:paraId="6854D1B9" w14:textId="77777777" w:rsidR="00D85371" w:rsidRDefault="00D85371" w:rsidP="0094271F">
      <w:pPr>
        <w:pStyle w:val="Brdtextmedindrag"/>
        <w:rPr>
          <w:rFonts w:eastAsiaTheme="minorHAnsi" w:cstheme="minorBidi"/>
          <w:sz w:val="26"/>
          <w:szCs w:val="22"/>
        </w:rPr>
      </w:pPr>
      <w:r w:rsidRPr="00A6293E">
        <w:t xml:space="preserve">Denna lag träder i kraft den 1 </w:t>
      </w:r>
      <w:r>
        <w:t>augusti</w:t>
      </w:r>
      <w:r w:rsidRPr="00A6293E">
        <w:t xml:space="preserve"> 202</w:t>
      </w:r>
      <w:r>
        <w:t>2</w:t>
      </w:r>
      <w:r w:rsidRPr="00A6293E">
        <w:t>.</w:t>
      </w:r>
    </w:p>
    <w:p w14:paraId="18FE9182" w14:textId="77777777" w:rsidR="00D85371" w:rsidRDefault="00D85371" w:rsidP="00D85371">
      <w:pPr>
        <w:pStyle w:val="Rubrik2"/>
        <w:spacing w:before="0"/>
        <w:sectPr w:rsidR="00D85371" w:rsidSect="00D85371">
          <w:headerReference w:type="even" r:id="rId127"/>
          <w:headerReference w:type="default" r:id="rId128"/>
          <w:footerReference w:type="even" r:id="rId129"/>
          <w:footerReference w:type="default" r:id="rId130"/>
          <w:footerReference w:type="first" r:id="rId131"/>
          <w:footnotePr>
            <w:numRestart w:val="eachSect"/>
          </w:footnotePr>
          <w:type w:val="continuous"/>
          <w:pgSz w:w="9356" w:h="13721" w:code="9"/>
          <w:pgMar w:top="794" w:right="2438" w:bottom="1191" w:left="1021" w:header="0" w:footer="709" w:gutter="0"/>
          <w:cols w:space="708"/>
          <w:docGrid w:linePitch="360"/>
        </w:sectPr>
      </w:pPr>
    </w:p>
    <w:p w14:paraId="7920DFE5" w14:textId="77777777" w:rsidR="00D85371" w:rsidRPr="00A6293E" w:rsidRDefault="00D85371" w:rsidP="00D85371">
      <w:pPr>
        <w:pStyle w:val="Rubrik2"/>
        <w:spacing w:before="0"/>
      </w:pPr>
      <w:bookmarkStart w:id="66" w:name="_Toc94597436"/>
      <w:bookmarkStart w:id="67" w:name="_Toc96533279"/>
      <w:r w:rsidRPr="00A6293E">
        <w:lastRenderedPageBreak/>
        <w:t>Förslag till lag om ändring i lagen (2013:315) om intelligenta transportsystem vid vägtrans</w:t>
      </w:r>
      <w:r w:rsidRPr="00A6293E">
        <w:softHyphen/>
        <w:t>porter</w:t>
      </w:r>
      <w:bookmarkEnd w:id="66"/>
      <w:bookmarkEnd w:id="67"/>
    </w:p>
    <w:p w14:paraId="7D3A52D1" w14:textId="77777777" w:rsidR="00D85371" w:rsidRPr="00A6293E" w:rsidRDefault="00D85371" w:rsidP="00D85371">
      <w:pPr>
        <w:pStyle w:val="Brdtext"/>
      </w:pPr>
      <w:r w:rsidRPr="00A6293E">
        <w:t xml:space="preserve">Härigenom föreskrivs att </w:t>
      </w:r>
      <w:bookmarkStart w:id="68" w:name="_Hlk94256238"/>
      <w:r w:rsidRPr="00A6293E">
        <w:t>8</w:t>
      </w:r>
      <w:r>
        <w:t> §</w:t>
      </w:r>
      <w:r w:rsidRPr="00A6293E">
        <w:t xml:space="preserve"> lagen (2013:315) om intelligenta transport</w:t>
      </w:r>
      <w:r w:rsidRPr="00A6293E">
        <w:softHyphen/>
        <w:t>system vid vägtransporter ska ha följande lydelse.</w:t>
      </w:r>
      <w:bookmarkEnd w:id="68"/>
    </w:p>
    <w:p w14:paraId="41881B3B"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224D4B8" w14:textId="77777777">
        <w:tc>
          <w:tcPr>
            <w:tcW w:w="2500" w:type="pct"/>
            <w:shd w:val="clear" w:color="auto" w:fill="auto"/>
            <w:tcMar>
              <w:left w:w="0" w:type="dxa"/>
            </w:tcMar>
          </w:tcPr>
          <w:p w14:paraId="1D89714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CCBE8F8" w14:textId="77777777" w:rsidR="00D85371" w:rsidRPr="00A6293E" w:rsidRDefault="00D85371" w:rsidP="00D85371">
            <w:pPr>
              <w:pStyle w:val="Brdtext"/>
              <w:rPr>
                <w:i/>
              </w:rPr>
            </w:pPr>
            <w:r w:rsidRPr="00A6293E">
              <w:rPr>
                <w:i/>
              </w:rPr>
              <w:t>Föreslagen lydelse</w:t>
            </w:r>
          </w:p>
        </w:tc>
      </w:tr>
    </w:tbl>
    <w:p w14:paraId="4426C46A" w14:textId="77777777" w:rsidR="00D85371" w:rsidRPr="00A6293E" w:rsidRDefault="00D85371" w:rsidP="00D85371">
      <w:pPr>
        <w:pStyle w:val="Brdtext"/>
        <w:spacing w:before="230"/>
        <w:jc w:val="center"/>
      </w:pPr>
      <w:r w:rsidRPr="00A6293E">
        <w:t>8</w:t>
      </w:r>
      <w:r>
        <w:t> §</w:t>
      </w:r>
      <w:r w:rsidRPr="00A6293E">
        <w:rPr>
          <w:rStyle w:val="Fotnotsreferens"/>
        </w:rPr>
        <w:footnoteReference w:id="28"/>
      </w:r>
    </w:p>
    <w:p w14:paraId="1E49F00D" w14:textId="77777777" w:rsidR="00D85371" w:rsidRPr="00A6293E" w:rsidRDefault="00D85371" w:rsidP="00D85371">
      <w:pPr>
        <w:pStyle w:val="Brdtextmedindrag"/>
      </w:pPr>
      <w:r w:rsidRPr="00A6293E">
        <w:t>Bestämmelser om behandling av personuppgifter finns i Europapar</w:t>
      </w:r>
      <w:r w:rsidRPr="00A6293E">
        <w:softHyphen/>
        <w:t>lamentets och rådets förordning (EU) 2016/679 av den 27 april 2016 om skydd för fysiska personer med avseende på behandling av personuppgif</w:t>
      </w:r>
      <w:r w:rsidRPr="00A6293E">
        <w:softHyphen/>
        <w:t>ter och om det fria flödet av sådana uppgifter och om upphävande av direk</w:t>
      </w:r>
      <w:r w:rsidRPr="00A6293E">
        <w:softHyphen/>
        <w:t>tiv 95/46/EG (allmän dataskyddsförordning), lagen (2018:218) med kom</w:t>
      </w:r>
      <w:r w:rsidRPr="00A6293E">
        <w:softHyphen/>
        <w:t>pletterande bestämmelser till EU:s dataskyddsförordning och vägtrafik</w:t>
      </w:r>
      <w:r w:rsidRPr="00A6293E">
        <w:softHyphen/>
        <w:t>datalagen (2019:369).</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A5455CB" w14:textId="77777777">
        <w:tc>
          <w:tcPr>
            <w:tcW w:w="2500" w:type="pct"/>
            <w:shd w:val="clear" w:color="auto" w:fill="auto"/>
            <w:tcMar>
              <w:left w:w="0" w:type="dxa"/>
            </w:tcMar>
          </w:tcPr>
          <w:p w14:paraId="158AD886"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bestäm</w:t>
            </w:r>
            <w:r w:rsidRPr="00A6293E">
              <w:softHyphen/>
              <w:t>melser om behandling av person</w:t>
            </w:r>
            <w:r w:rsidRPr="00A6293E">
              <w:softHyphen/>
              <w:t>uppgifter och integritetsskydd.</w:t>
            </w:r>
          </w:p>
        </w:tc>
        <w:tc>
          <w:tcPr>
            <w:tcW w:w="2500" w:type="pct"/>
            <w:shd w:val="clear" w:color="auto" w:fill="auto"/>
            <w:tcMar>
              <w:right w:w="0" w:type="dxa"/>
            </w:tcMar>
          </w:tcPr>
          <w:p w14:paraId="0AA15032"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om elektro</w:t>
            </w:r>
            <w:r w:rsidRPr="00A6293E">
              <w:softHyphen/>
              <w:t>nisk kommunikation finns bestäm</w:t>
            </w:r>
            <w:r w:rsidRPr="00A6293E">
              <w:softHyphen/>
              <w:t>melser om behandling av person</w:t>
            </w:r>
            <w:r w:rsidRPr="00A6293E">
              <w:softHyphen/>
              <w:t>uppgifter och integritetsskydd.</w:t>
            </w:r>
          </w:p>
        </w:tc>
      </w:tr>
    </w:tbl>
    <w:p w14:paraId="0F81F8E3" w14:textId="77777777" w:rsidR="00D85371" w:rsidRPr="00A6293E" w:rsidRDefault="00D85371" w:rsidP="00D85371">
      <w:pPr>
        <w:pStyle w:val="Brdtextmedindrag"/>
      </w:pPr>
      <w:r w:rsidRPr="00A6293E">
        <w:t>I lagen (2010:566) om vidareutnyttjande av handlingar från den offent</w:t>
      </w:r>
      <w:r w:rsidRPr="00A6293E">
        <w:softHyphen/>
        <w:t>liga förvaltningen finns bestämmelser om vidareutnyttjande av handlingar hos statliga och kommunala myndigheter.</w:t>
      </w:r>
    </w:p>
    <w:p w14:paraId="0835C7C7" w14:textId="77777777" w:rsidR="00D85371" w:rsidRPr="00A6293E" w:rsidRDefault="00D85371" w:rsidP="00D85371">
      <w:pPr>
        <w:pStyle w:val="Brdtextmedindrag"/>
      </w:pPr>
      <w:r w:rsidRPr="00A6293E">
        <w:t>I produktansvarslagen (1992:18) finns bestämmelser om skadestånds</w:t>
      </w:r>
      <w:r w:rsidRPr="00A6293E">
        <w:softHyphen/>
        <w:t>ansvar för produkter med säkerhetsbrister.</w:t>
      </w:r>
    </w:p>
    <w:p w14:paraId="123DD052" w14:textId="77777777" w:rsidR="00D85371" w:rsidRPr="00A6293E" w:rsidRDefault="00D85371" w:rsidP="00D85371">
      <w:pPr>
        <w:pStyle w:val="Slutstreck"/>
      </w:pPr>
      <w:r w:rsidRPr="00A6293E">
        <w:t>                      </w:t>
      </w:r>
    </w:p>
    <w:p w14:paraId="686DA803"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51D36D34" w14:textId="77777777" w:rsidR="00D85371" w:rsidRPr="00A6293E" w:rsidRDefault="00D85371" w:rsidP="00D85371">
      <w:pPr>
        <w:spacing w:line="2" w:lineRule="auto"/>
        <w:rPr>
          <w:rFonts w:ascii="Times New Roman" w:hAnsi="Times New Roman"/>
          <w:sz w:val="20"/>
        </w:rPr>
      </w:pPr>
      <w:r w:rsidRPr="00A6293E">
        <w:br w:type="page"/>
      </w:r>
    </w:p>
    <w:p w14:paraId="3711563B" w14:textId="77777777" w:rsidR="00D85371" w:rsidRDefault="00D85371" w:rsidP="00D85371">
      <w:pPr>
        <w:pStyle w:val="Rubrik2"/>
        <w:sectPr w:rsidR="00D85371" w:rsidSect="00D85371">
          <w:headerReference w:type="even" r:id="rId132"/>
          <w:headerReference w:type="default" r:id="rId133"/>
          <w:footerReference w:type="even" r:id="rId134"/>
          <w:footerReference w:type="default" r:id="rId135"/>
          <w:footerReference w:type="first" r:id="rId136"/>
          <w:footnotePr>
            <w:numRestart w:val="eachSect"/>
          </w:footnotePr>
          <w:pgSz w:w="9356" w:h="13721" w:code="9"/>
          <w:pgMar w:top="794" w:right="2438" w:bottom="1191" w:left="1021" w:header="0" w:footer="709" w:gutter="0"/>
          <w:cols w:space="708"/>
          <w:docGrid w:linePitch="360"/>
        </w:sectPr>
      </w:pPr>
      <w:bookmarkStart w:id="69" w:name="_Toc94597437"/>
      <w:bookmarkStart w:id="70" w:name="_Toc96533280"/>
      <w:r w:rsidRPr="00A6293E">
        <w:lastRenderedPageBreak/>
        <w:t xml:space="preserve">Förslag till lag om ändring </w:t>
      </w:r>
      <w:r>
        <w:t xml:space="preserve">i </w:t>
      </w:r>
      <w:r w:rsidRPr="00A6293E">
        <w:t>radio</w:t>
      </w:r>
      <w:r w:rsidRPr="00A6293E">
        <w:softHyphen/>
        <w:t>utrustningslagen (2016:392)</w:t>
      </w:r>
      <w:bookmarkEnd w:id="69"/>
      <w:bookmarkEnd w:id="70"/>
    </w:p>
    <w:p w14:paraId="2F25F651" w14:textId="77777777" w:rsidR="00D85371" w:rsidRPr="00A6293E" w:rsidRDefault="00D85371" w:rsidP="00D85371">
      <w:pPr>
        <w:pStyle w:val="Brdtext"/>
      </w:pPr>
      <w:r w:rsidRPr="00A6293E">
        <w:t>Härigenom föreskrivs att 1</w:t>
      </w:r>
      <w:r>
        <w:t>,</w:t>
      </w:r>
      <w:r w:rsidRPr="00A6293E">
        <w:t xml:space="preserve"> 3 och 15</w:t>
      </w:r>
      <w:r>
        <w:t> §</w:t>
      </w:r>
      <w:r w:rsidRPr="00A6293E">
        <w:t>§ radioutrustningslagen (2016:392) ska ha följande lydelse.</w:t>
      </w:r>
    </w:p>
    <w:p w14:paraId="5E6755F2"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2D4E0A8" w14:textId="77777777">
        <w:tc>
          <w:tcPr>
            <w:tcW w:w="2500" w:type="pct"/>
            <w:shd w:val="clear" w:color="auto" w:fill="auto"/>
            <w:tcMar>
              <w:left w:w="0" w:type="dxa"/>
            </w:tcMar>
          </w:tcPr>
          <w:p w14:paraId="3D58FA8F"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19910B08" w14:textId="77777777" w:rsidR="00D85371" w:rsidRPr="00A6293E" w:rsidRDefault="00D85371" w:rsidP="00D85371">
            <w:pPr>
              <w:pStyle w:val="Brdtext"/>
              <w:rPr>
                <w:i/>
              </w:rPr>
            </w:pPr>
            <w:r w:rsidRPr="00A6293E">
              <w:rPr>
                <w:i/>
              </w:rPr>
              <w:t>Föreslagen lydelse</w:t>
            </w:r>
          </w:p>
        </w:tc>
      </w:tr>
    </w:tbl>
    <w:p w14:paraId="5C527203" w14:textId="77777777" w:rsidR="00D85371" w:rsidRPr="00A6293E" w:rsidRDefault="00D85371" w:rsidP="00D85371">
      <w:pPr>
        <w:pStyle w:val="Brdtext"/>
        <w:spacing w:before="230"/>
        <w:jc w:val="center"/>
      </w:pPr>
      <w:r w:rsidRPr="00A6293E">
        <w:t>1</w:t>
      </w:r>
      <w:r>
        <w:t> §</w:t>
      </w:r>
    </w:p>
    <w:p w14:paraId="61ECD499" w14:textId="77777777" w:rsidR="00D85371" w:rsidRPr="00A6293E" w:rsidRDefault="00D85371" w:rsidP="00D85371">
      <w:pPr>
        <w:pStyle w:val="Brdtextmedindrag"/>
      </w:pPr>
      <w:r w:rsidRPr="002F326C">
        <w:rPr>
          <w:spacing w:val="-2"/>
        </w:rPr>
        <w:t>Denna lag genomför Europaparlamentets och rådets direktiv 2014/53/EU</w:t>
      </w:r>
      <w:r w:rsidRPr="00A6293E">
        <w:t xml:space="preserve"> av den 16 april 2014 om harmonisering av medlemsstaternas lagstiftning om tillhandahållande på marknaden av radioutrustning och om upphävan</w:t>
      </w:r>
      <w:r w:rsidRPr="00A6293E">
        <w:softHyphen/>
        <w:t>de av direktiv 1999/5/EG.</w:t>
      </w:r>
    </w:p>
    <w:p w14:paraId="55A4E6EB" w14:textId="77777777" w:rsidR="00D85371" w:rsidRPr="00A6293E" w:rsidRDefault="00D85371" w:rsidP="00D85371">
      <w:pPr>
        <w:pStyle w:val="Brdtextmedindrag"/>
      </w:pPr>
      <w:r w:rsidRPr="00A6293E">
        <w:t>Lagen innehåller bestämmelser om tillhandahållande av radioutrustning på marknaden och om viss användning av sådan utrustning.</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BBB466E" w14:textId="77777777">
        <w:tc>
          <w:tcPr>
            <w:tcW w:w="2500" w:type="pct"/>
            <w:shd w:val="clear" w:color="auto" w:fill="auto"/>
            <w:tcMar>
              <w:left w:w="0" w:type="dxa"/>
            </w:tcMar>
          </w:tcPr>
          <w:p w14:paraId="323BB072"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det be</w:t>
            </w:r>
            <w:r w:rsidRPr="00A6293E">
              <w:softHyphen/>
              <w:t xml:space="preserve">stämmelser om </w:t>
            </w:r>
            <w:r w:rsidRPr="00C74C75">
              <w:t>användning av</w:t>
            </w:r>
            <w:r w:rsidRPr="00A6293E">
              <w:t xml:space="preserve"> ra</w:t>
            </w:r>
            <w:r w:rsidRPr="00A6293E">
              <w:softHyphen/>
              <w:t>diosändare.</w:t>
            </w:r>
          </w:p>
        </w:tc>
        <w:tc>
          <w:tcPr>
            <w:tcW w:w="2500" w:type="pct"/>
            <w:shd w:val="clear" w:color="auto" w:fill="auto"/>
            <w:tcMar>
              <w:right w:w="0" w:type="dxa"/>
            </w:tcMar>
          </w:tcPr>
          <w:p w14:paraId="36ECCE8C"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om elektro</w:t>
            </w:r>
            <w:r w:rsidRPr="00A6293E">
              <w:softHyphen/>
              <w:t>nisk kommunikation finns det be</w:t>
            </w:r>
            <w:r w:rsidRPr="00A6293E">
              <w:softHyphen/>
              <w:t xml:space="preserve">stämmelser om </w:t>
            </w:r>
            <w:r>
              <w:t xml:space="preserve">användning av </w:t>
            </w:r>
            <w:r w:rsidRPr="00A6293E">
              <w:t>ra</w:t>
            </w:r>
            <w:r>
              <w:softHyphen/>
            </w:r>
            <w:r w:rsidRPr="00A6293E">
              <w:t>dio</w:t>
            </w:r>
            <w:r>
              <w:softHyphen/>
            </w:r>
            <w:r w:rsidRPr="00A6293E">
              <w:t>sändare.</w:t>
            </w:r>
          </w:p>
        </w:tc>
      </w:tr>
    </w:tbl>
    <w:p w14:paraId="1DCB964B" w14:textId="77777777" w:rsidR="00D85371" w:rsidRPr="00A6293E" w:rsidRDefault="00D85371" w:rsidP="00D85371">
      <w:pPr>
        <w:pStyle w:val="Brdtext"/>
        <w:spacing w:before="230"/>
        <w:jc w:val="center"/>
      </w:pPr>
      <w:r w:rsidRPr="00A6293E">
        <w:t>3</w:t>
      </w:r>
      <w:r>
        <w:t> §</w:t>
      </w:r>
    </w:p>
    <w:p w14:paraId="265182A8" w14:textId="77777777" w:rsidR="00D85371" w:rsidRPr="00A6293E" w:rsidRDefault="00D85371" w:rsidP="00D85371">
      <w:pPr>
        <w:pStyle w:val="Brdtextmedindrag"/>
      </w:pPr>
      <w:r w:rsidRPr="00A6293E">
        <w:t>I denna lag betyder</w:t>
      </w:r>
    </w:p>
    <w:p w14:paraId="200E1E7B" w14:textId="77777777" w:rsidR="00D85371" w:rsidRDefault="00D85371" w:rsidP="00D85371">
      <w:pPr>
        <w:pStyle w:val="Brdtextmedindrag"/>
      </w:pPr>
      <w:r w:rsidRPr="00D86C26">
        <w:rPr>
          <w:i/>
          <w:iCs/>
          <w:u w:val="single"/>
        </w:rPr>
        <w:t>amatörradiotrafik</w:t>
      </w:r>
      <w:r>
        <w:t>: icke yrkesmässig radiotrafik för övning, kom</w:t>
      </w:r>
      <w:r>
        <w:softHyphen/>
        <w:t>mu</w:t>
      </w:r>
      <w:r>
        <w:softHyphen/>
        <w:t>ni</w:t>
      </w:r>
      <w:r>
        <w:softHyphen/>
        <w:t>ka</w:t>
      </w:r>
      <w:r>
        <w:softHyphen/>
        <w:t xml:space="preserve">tion och tekniska undersökningar, bedriven i personligt radiotekniskt intresse och utan vinstsyfte, </w:t>
      </w:r>
    </w:p>
    <w:p w14:paraId="58B4180B" w14:textId="77777777" w:rsidR="00D85371" w:rsidRDefault="00D85371" w:rsidP="00D85371">
      <w:pPr>
        <w:pStyle w:val="Brdtextmedindrag"/>
      </w:pPr>
      <w:r w:rsidRPr="008B121E">
        <w:rPr>
          <w:i/>
          <w:iCs/>
          <w:u w:val="single"/>
        </w:rPr>
        <w:t>distributör</w:t>
      </w:r>
      <w:r>
        <w:t>: en fysisk eller juridisk person som tillhandahåller radio</w:t>
      </w:r>
      <w:r>
        <w:softHyphen/>
        <w:t>utrust</w:t>
      </w:r>
      <w:r>
        <w:softHyphen/>
        <w:t>ning på marknaden utan att vara tillverkare eller importör,</w:t>
      </w:r>
    </w:p>
    <w:p w14:paraId="100B4327" w14:textId="77777777" w:rsidR="00D85371" w:rsidRDefault="00D85371" w:rsidP="00D85371">
      <w:pPr>
        <w:pStyle w:val="Brdtextmedindrag"/>
      </w:pPr>
      <w:r w:rsidRPr="00D86C26">
        <w:rPr>
          <w:i/>
          <w:iCs/>
          <w:u w:val="single"/>
        </w:rPr>
        <w:t>ekonomisk aktör</w:t>
      </w:r>
      <w:r>
        <w:t xml:space="preserve">: tillverkaren, tillverkarens representant, importören och distributören, </w:t>
      </w:r>
    </w:p>
    <w:p w14:paraId="1B1BEAE3" w14:textId="77777777" w:rsidR="00D85371" w:rsidRDefault="00D85371" w:rsidP="00D85371">
      <w:pPr>
        <w:pStyle w:val="Brdtextmedindrag"/>
      </w:pPr>
      <w:r w:rsidRPr="008B121E">
        <w:rPr>
          <w:i/>
          <w:iCs/>
          <w:u w:val="single"/>
        </w:rPr>
        <w:t>föreskrivna krav</w:t>
      </w:r>
      <w:r>
        <w:t>: de väsentliga krav på radioutrustning som avses i 5 § och de skyldigheter för en ekonomisk aktör som framgår av denna lag, föreskrifter som har meddelats med stöd av lagen och direkt tillämpliga rättsakter som har meddelats med stöd av direktiv 2014/53/EU,</w:t>
      </w:r>
    </w:p>
    <w:p w14:paraId="190ED764" w14:textId="77777777" w:rsidR="00D85371" w:rsidRDefault="00D85371" w:rsidP="00D85371">
      <w:pPr>
        <w:pStyle w:val="Brdtextmedindrag"/>
      </w:pPr>
      <w:r w:rsidRPr="008B121E">
        <w:rPr>
          <w:i/>
          <w:iCs/>
          <w:u w:val="single"/>
        </w:rPr>
        <w:t>ibruktagande</w:t>
      </w:r>
      <w:r>
        <w:t>: att radioutrustning används för första gången inom Euro</w:t>
      </w:r>
      <w:r>
        <w:softHyphen/>
        <w:t>peiska unionen av slutanvändaren,</w:t>
      </w:r>
    </w:p>
    <w:p w14:paraId="6969D165" w14:textId="77777777" w:rsidR="00D85371" w:rsidRDefault="00D85371" w:rsidP="00D85371">
      <w:pPr>
        <w:pStyle w:val="Brdtextmedindrag"/>
      </w:pPr>
      <w:r w:rsidRPr="00D86C26">
        <w:rPr>
          <w:i/>
          <w:iCs/>
          <w:u w:val="single"/>
        </w:rPr>
        <w:t>importör</w:t>
      </w:r>
      <w:r>
        <w:t>: en fysisk eller juridisk person som är etablerad i Europeiska unionen och som släpper ut radioutrustning från ett tredjeland på unions</w:t>
      </w:r>
      <w:r>
        <w:softHyphen/>
        <w:t>marknaden,</w:t>
      </w:r>
    </w:p>
    <w:p w14:paraId="1B930721" w14:textId="77777777" w:rsidR="00D85371" w:rsidRDefault="00D85371" w:rsidP="00D85371">
      <w:pPr>
        <w:pStyle w:val="Brdtextmedindrag"/>
      </w:pPr>
      <w:r w:rsidRPr="00D86C26">
        <w:rPr>
          <w:i/>
          <w:iCs/>
          <w:u w:val="single"/>
        </w:rPr>
        <w:t>radiobestämning</w:t>
      </w:r>
      <w:r>
        <w:t>: fastställande av ett föremåls position, hastighet eller andra kännetecken, eller erhållande av information om detta, med hjälp av radiovågors utbredningsegenskaper,</w:t>
      </w:r>
    </w:p>
    <w:p w14:paraId="728544FE" w14:textId="77777777" w:rsidR="00D85371" w:rsidRPr="00A6293E" w:rsidRDefault="00D85371" w:rsidP="00D85371">
      <w:pPr>
        <w:pStyle w:val="Brdtextmedindrag"/>
      </w:pPr>
      <w:r w:rsidRPr="00D86C26">
        <w:rPr>
          <w:i/>
          <w:iCs/>
          <w:u w:val="single"/>
        </w:rPr>
        <w:t>radioutrustning</w:t>
      </w:r>
      <w:r>
        <w:t>: en elektrisk eller elektronisk produkt som avsiktligt avger eller tar emot radiovågor för radiokommunikation eller radio</w:t>
      </w:r>
      <w:r>
        <w:softHyphen/>
        <w:t>bestäm</w:t>
      </w:r>
      <w:r>
        <w:softHyphen/>
        <w:t>ning, eller en elektrisk eller elektronisk produkt som måste kompletteras med ett tillbehör, såsom en antenn, för att avsiktligt avge eller ta emot radiovågor för radiokommunikation eller radiobestämning,</w:t>
      </w:r>
    </w:p>
    <w:p w14:paraId="7DB4B377" w14:textId="77777777" w:rsidR="00D85371" w:rsidRPr="00A6293E" w:rsidRDefault="00D85371" w:rsidP="00D85371">
      <w:pPr>
        <w:pStyle w:val="Brdtextmedindrag"/>
      </w:pPr>
      <w:r w:rsidRPr="00A6293E">
        <w:rPr>
          <w:i/>
          <w:u w:val="single"/>
        </w:rPr>
        <w:t>radiovågor</w:t>
      </w:r>
      <w:r w:rsidRPr="00D34C3B">
        <w:rPr>
          <w:iCs/>
        </w:rPr>
        <w:t>:</w:t>
      </w:r>
      <w:r w:rsidRPr="00A6293E">
        <w:t xml:space="preserve"> elektromagnetiska vågor med frekvenser under 3</w:t>
      </w:r>
      <w:r>
        <w:t> </w:t>
      </w:r>
      <w:r w:rsidRPr="00A6293E">
        <w:t>000 GHz som breder ut sig utan särskilt anordnad ledare,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A89A2AF" w14:textId="77777777">
        <w:tc>
          <w:tcPr>
            <w:tcW w:w="2500" w:type="pct"/>
            <w:shd w:val="clear" w:color="auto" w:fill="auto"/>
            <w:tcMar>
              <w:left w:w="0" w:type="dxa"/>
            </w:tcMar>
          </w:tcPr>
          <w:p w14:paraId="1855CB5A" w14:textId="77777777" w:rsidR="00D85371" w:rsidRPr="00A6293E" w:rsidRDefault="00D85371" w:rsidP="00D85371">
            <w:pPr>
              <w:pStyle w:val="Brdtextmedindrag"/>
            </w:pPr>
            <w:r w:rsidRPr="00A6293E">
              <w:rPr>
                <w:i/>
                <w:u w:val="single"/>
              </w:rPr>
              <w:lastRenderedPageBreak/>
              <w:t>skadlig störning</w:t>
            </w:r>
            <w:r w:rsidRPr="00D34C3B">
              <w:rPr>
                <w:iCs/>
              </w:rPr>
              <w:t>:</w:t>
            </w:r>
            <w:r w:rsidRPr="00A6293E">
              <w:t xml:space="preserve"> detsamma som i 1</w:t>
            </w:r>
            <w:r>
              <w:t> kap.</w:t>
            </w:r>
            <w:r w:rsidRPr="00A6293E">
              <w:t> </w:t>
            </w:r>
            <w:r w:rsidRPr="008F1169">
              <w:t>7</w:t>
            </w:r>
            <w:r>
              <w:t> §</w:t>
            </w:r>
            <w:r w:rsidRPr="00A6293E">
              <w:t xml:space="preserve"> lagen </w:t>
            </w:r>
            <w:r w:rsidRPr="00A6293E">
              <w:rPr>
                <w:i/>
              </w:rPr>
              <w:t>(2003:389)</w:t>
            </w:r>
            <w:r w:rsidRPr="00A6293E">
              <w:t xml:space="preserve"> om elektronisk kommunikation,</w:t>
            </w:r>
          </w:p>
        </w:tc>
        <w:tc>
          <w:tcPr>
            <w:tcW w:w="2500" w:type="pct"/>
            <w:shd w:val="clear" w:color="auto" w:fill="auto"/>
            <w:tcMar>
              <w:right w:w="0" w:type="dxa"/>
            </w:tcMar>
          </w:tcPr>
          <w:p w14:paraId="2E66FD8F" w14:textId="77777777" w:rsidR="00D85371" w:rsidRPr="00A6293E" w:rsidRDefault="00D85371" w:rsidP="00D85371">
            <w:pPr>
              <w:pStyle w:val="Brdtextmedindrag"/>
            </w:pPr>
            <w:r w:rsidRPr="00A6293E">
              <w:rPr>
                <w:i/>
                <w:u w:val="single"/>
              </w:rPr>
              <w:t>skadlig störning</w:t>
            </w:r>
            <w:r w:rsidRPr="00D34C3B">
              <w:rPr>
                <w:iCs/>
              </w:rPr>
              <w:t>:</w:t>
            </w:r>
            <w:r w:rsidRPr="00A6293E">
              <w:t xml:space="preserve"> detsamma som i 1</w:t>
            </w:r>
            <w:r>
              <w:t> kap. </w:t>
            </w:r>
            <w:r w:rsidRPr="00194345">
              <w:t>7</w:t>
            </w:r>
            <w:r w:rsidRPr="008F1169">
              <w:t> §</w:t>
            </w:r>
            <w:r w:rsidRPr="00A6293E">
              <w:t xml:space="preserve"> lagen </w:t>
            </w:r>
            <w:r w:rsidRPr="00A6293E">
              <w:rPr>
                <w:i/>
              </w:rPr>
              <w:t>(202</w:t>
            </w:r>
            <w:r>
              <w:rPr>
                <w:i/>
              </w:rPr>
              <w:t>2</w:t>
            </w:r>
            <w:r w:rsidRPr="00A6293E">
              <w:rPr>
                <w:i/>
              </w:rPr>
              <w:t>:000)</w:t>
            </w:r>
            <w:r w:rsidRPr="00A6293E">
              <w:t xml:space="preserve"> om elektronisk kommunikation,</w:t>
            </w:r>
          </w:p>
        </w:tc>
      </w:tr>
    </w:tbl>
    <w:p w14:paraId="45DD3D6E" w14:textId="77777777" w:rsidR="00D85371" w:rsidRDefault="00D85371" w:rsidP="00D85371">
      <w:pPr>
        <w:pStyle w:val="Brdtextmedindrag"/>
      </w:pPr>
      <w:r w:rsidRPr="00A6293E">
        <w:rPr>
          <w:i/>
          <w:u w:val="single"/>
        </w:rPr>
        <w:t>tillhandahållande på marknaden</w:t>
      </w:r>
      <w:r w:rsidRPr="00D34C3B">
        <w:rPr>
          <w:iCs/>
        </w:rPr>
        <w:t>:</w:t>
      </w:r>
      <w:r w:rsidRPr="00A6293E">
        <w:t xml:space="preserve"> leverans av radioutrustning för distri</w:t>
      </w:r>
      <w:r>
        <w:softHyphen/>
      </w:r>
      <w:r w:rsidRPr="00A6293E">
        <w:t>bution, förbrukning eller användning på unionsmarknaden i samband med kommersiell verksamhet, mot betalning eller kostnadsfritt,</w:t>
      </w:r>
    </w:p>
    <w:p w14:paraId="538A6E64" w14:textId="77777777" w:rsidR="00D85371" w:rsidRDefault="00D85371" w:rsidP="00D85371">
      <w:pPr>
        <w:pStyle w:val="Brdtextmedindrag"/>
      </w:pPr>
      <w:r w:rsidRPr="00D86C26">
        <w:rPr>
          <w:i/>
          <w:iCs/>
          <w:u w:val="single"/>
        </w:rPr>
        <w:t>tillverkare</w:t>
      </w:r>
      <w:r>
        <w:t>: en fysisk eller juridisk person som tillverkar, eller som låter konstruera eller tillverka, radioutrustning och som saluför den i eget namn eller under eget varumärke,</w:t>
      </w:r>
    </w:p>
    <w:p w14:paraId="00B9CC79" w14:textId="77777777" w:rsidR="00D85371" w:rsidRDefault="00D85371" w:rsidP="00D85371">
      <w:pPr>
        <w:pStyle w:val="Brdtextmedindrag"/>
      </w:pPr>
      <w:r w:rsidRPr="00D86C26">
        <w:rPr>
          <w:i/>
          <w:iCs/>
          <w:u w:val="single"/>
        </w:rPr>
        <w:t>tillverkarens representant</w:t>
      </w:r>
      <w:r>
        <w:t>: en fysisk eller juridisk person som är etable</w:t>
      </w:r>
      <w:r>
        <w:softHyphen/>
        <w:t>rad i Europeiska unionen och som enligt skriftlig fullmakt från en tillver</w:t>
      </w:r>
      <w:r>
        <w:softHyphen/>
        <w:t>ka</w:t>
      </w:r>
      <w:r>
        <w:softHyphen/>
        <w:t>re har rätt att i dennes ställe utföra särskilda uppgifter,</w:t>
      </w:r>
    </w:p>
    <w:p w14:paraId="72E5DEC6" w14:textId="77777777" w:rsidR="00D85371" w:rsidRPr="00A6293E" w:rsidRDefault="00D85371" w:rsidP="00D85371">
      <w:pPr>
        <w:pStyle w:val="Brdtextmedindrag"/>
      </w:pPr>
      <w:r w:rsidRPr="00D86C26">
        <w:rPr>
          <w:i/>
          <w:iCs/>
          <w:u w:val="single"/>
        </w:rPr>
        <w:t>utsläppande på marknaden</w:t>
      </w:r>
      <w:r>
        <w:t>: tillhandahållande av radioutrustning på unions</w:t>
      </w:r>
      <w:r>
        <w:softHyphen/>
        <w:t>marknaden för första gången.</w:t>
      </w:r>
    </w:p>
    <w:p w14:paraId="77A04132" w14:textId="77777777" w:rsidR="00D85371" w:rsidRPr="00A6293E" w:rsidRDefault="00D85371" w:rsidP="00D85371">
      <w:pPr>
        <w:pStyle w:val="Brdtext"/>
        <w:spacing w:before="230"/>
        <w:jc w:val="center"/>
      </w:pPr>
      <w:r w:rsidRPr="00A6293E">
        <w:t>15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D32DA4E" w14:textId="77777777">
        <w:tc>
          <w:tcPr>
            <w:tcW w:w="2500" w:type="pct"/>
            <w:shd w:val="clear" w:color="auto" w:fill="auto"/>
            <w:tcMar>
              <w:left w:w="0" w:type="dxa"/>
            </w:tcMar>
          </w:tcPr>
          <w:p w14:paraId="59F21CDD" w14:textId="77777777" w:rsidR="00D85371" w:rsidRPr="00A6293E" w:rsidRDefault="00D85371" w:rsidP="00D85371">
            <w:pPr>
              <w:pStyle w:val="Brdtextmedindrag"/>
            </w:pPr>
            <w:r w:rsidRPr="00A6293E">
              <w:t>För att täcka kostnaderna för en marknadskontrollmyndighets upp</w:t>
            </w:r>
            <w:r w:rsidRPr="00A6293E">
              <w:softHyphen/>
              <w:t>gifter enligt denna lag ska den som är anmäld enligt 2</w:t>
            </w:r>
            <w:r>
              <w:t> kap. </w:t>
            </w:r>
            <w:r w:rsidRPr="00A6293E">
              <w:t>1</w:t>
            </w:r>
            <w:r>
              <w:t> §</w:t>
            </w:r>
            <w:r w:rsidRPr="00A6293E">
              <w:t xml:space="preserve"> lagen </w:t>
            </w:r>
            <w:r w:rsidRPr="00A6293E">
              <w:rPr>
                <w:i/>
              </w:rPr>
              <w:t>(2003:389)</w:t>
            </w:r>
            <w:r w:rsidRPr="00A6293E">
              <w:t xml:space="preserve"> om elektronisk kom</w:t>
            </w:r>
            <w:r w:rsidRPr="00A6293E">
              <w:softHyphen/>
              <w:t>munikation eller som har tillstånd enligt 3</w:t>
            </w:r>
            <w:r>
              <w:t> kap. </w:t>
            </w:r>
            <w:r w:rsidRPr="00A6293E">
              <w:t>1</w:t>
            </w:r>
            <w:r>
              <w:t> §</w:t>
            </w:r>
            <w:r w:rsidRPr="00A6293E">
              <w:t xml:space="preserve"> samma lag betala en avgift. Avgiften ska betalas en</w:t>
            </w:r>
            <w:r w:rsidRPr="00A6293E">
              <w:softHyphen/>
              <w:t>ligt grunder som leder till att kost</w:t>
            </w:r>
            <w:r w:rsidRPr="00A6293E">
              <w:softHyphen/>
              <w:t>naderna med skälig andel fördelas på dem som bedriver anmäld verk</w:t>
            </w:r>
            <w:r w:rsidRPr="00A6293E">
              <w:softHyphen/>
              <w:t>samhet eller har tillstånd.</w:t>
            </w:r>
          </w:p>
        </w:tc>
        <w:tc>
          <w:tcPr>
            <w:tcW w:w="2500" w:type="pct"/>
            <w:shd w:val="clear" w:color="auto" w:fill="auto"/>
            <w:tcMar>
              <w:right w:w="0" w:type="dxa"/>
            </w:tcMar>
          </w:tcPr>
          <w:p w14:paraId="384A344F" w14:textId="77777777" w:rsidR="00D85371" w:rsidRPr="00A6293E" w:rsidRDefault="00D85371" w:rsidP="00D85371">
            <w:pPr>
              <w:pStyle w:val="Brdtextmedindrag"/>
            </w:pPr>
            <w:r w:rsidRPr="00A6293E">
              <w:t>För att täcka kostnaderna för en marknadskontrollmyndighets upp</w:t>
            </w:r>
            <w:r w:rsidRPr="00A6293E">
              <w:softHyphen/>
              <w:t>gifter enligt denna lag ska den som är anmäld enligt 2</w:t>
            </w:r>
            <w:r>
              <w:t> kap. </w:t>
            </w:r>
            <w:r w:rsidRPr="00A6293E">
              <w:t>1</w:t>
            </w:r>
            <w:r>
              <w:t> §</w:t>
            </w:r>
            <w:r w:rsidRPr="00A6293E">
              <w:t xml:space="preserve"> lagen </w:t>
            </w:r>
            <w:r w:rsidRPr="00A6293E">
              <w:rPr>
                <w:i/>
              </w:rPr>
              <w:t>(202</w:t>
            </w:r>
            <w:r>
              <w:rPr>
                <w:i/>
              </w:rPr>
              <w:t>2</w:t>
            </w:r>
            <w:r w:rsidRPr="00A6293E">
              <w:rPr>
                <w:i/>
              </w:rPr>
              <w:t>:000)</w:t>
            </w:r>
            <w:r w:rsidRPr="00A6293E">
              <w:t xml:space="preserve"> om elektronisk kom</w:t>
            </w:r>
            <w:r w:rsidRPr="00A6293E">
              <w:softHyphen/>
              <w:t>munikation eller som har tillstånd enligt 3</w:t>
            </w:r>
            <w:r>
              <w:t> kap. </w:t>
            </w:r>
            <w:r w:rsidRPr="00A6293E">
              <w:t>1</w:t>
            </w:r>
            <w:r>
              <w:t> §</w:t>
            </w:r>
            <w:r w:rsidRPr="00A6293E">
              <w:t xml:space="preserve"> samma lag betala en avgift. Avgiften ska betalas en</w:t>
            </w:r>
            <w:r w:rsidRPr="00A6293E">
              <w:softHyphen/>
              <w:t>ligt grunder som leder till att kost</w:t>
            </w:r>
            <w:r w:rsidRPr="00A6293E">
              <w:softHyphen/>
              <w:t>naderna med skälig andel fördelas på dem som bedriver anmäld verk</w:t>
            </w:r>
            <w:r w:rsidRPr="00A6293E">
              <w:softHyphen/>
              <w:t>samhet eller har tillstånd.</w:t>
            </w:r>
          </w:p>
        </w:tc>
      </w:tr>
    </w:tbl>
    <w:p w14:paraId="63FFE261" w14:textId="77777777" w:rsidR="00D85371" w:rsidRPr="00A6293E" w:rsidRDefault="00D85371" w:rsidP="00D85371">
      <w:pPr>
        <w:pStyle w:val="Brdtextmedindrag"/>
      </w:pPr>
      <w:r w:rsidRPr="00A6293E">
        <w:t>Regeringen eller den myndighet som regeringen bestämmer får meddela föreskrifter om ersättning till den som tillhandahåller en marknadskon</w:t>
      </w:r>
      <w:r w:rsidRPr="00A6293E">
        <w:softHyphen/>
        <w:t>trollmyndighet utrustning som ska kontrolleras och om skyldighet att er</w:t>
      </w:r>
      <w:r w:rsidRPr="00A6293E">
        <w:softHyphen/>
        <w:t>sätta myndighetens kostnader för sådan kontroll.</w:t>
      </w:r>
    </w:p>
    <w:p w14:paraId="6A9C9C05" w14:textId="77777777" w:rsidR="00D85371" w:rsidRPr="00A6293E" w:rsidRDefault="00D85371" w:rsidP="00D85371">
      <w:pPr>
        <w:pStyle w:val="Slutstreck"/>
      </w:pPr>
      <w:r w:rsidRPr="00A6293E">
        <w:t>                      </w:t>
      </w:r>
    </w:p>
    <w:p w14:paraId="151A6487"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308F5A6C" w14:textId="77777777" w:rsidR="00D85371" w:rsidRPr="00A6293E" w:rsidRDefault="00D85371" w:rsidP="00D85371">
      <w:pPr>
        <w:spacing w:line="2" w:lineRule="auto"/>
        <w:rPr>
          <w:rFonts w:ascii="Times New Roman" w:hAnsi="Times New Roman"/>
          <w:sz w:val="20"/>
        </w:rPr>
      </w:pPr>
      <w:r w:rsidRPr="00A6293E">
        <w:br w:type="page"/>
      </w:r>
    </w:p>
    <w:p w14:paraId="068CB0BD" w14:textId="77777777" w:rsidR="00D85371" w:rsidRDefault="00D85371" w:rsidP="00D85371">
      <w:pPr>
        <w:pStyle w:val="Rubrik2"/>
        <w:sectPr w:rsidR="00D85371" w:rsidSect="00D85371">
          <w:headerReference w:type="even" r:id="rId137"/>
          <w:headerReference w:type="default" r:id="rId138"/>
          <w:footerReference w:type="even" r:id="rId139"/>
          <w:footerReference w:type="default" r:id="rId140"/>
          <w:footerReference w:type="first" r:id="rId141"/>
          <w:footnotePr>
            <w:numRestart w:val="eachSect"/>
          </w:footnotePr>
          <w:type w:val="continuous"/>
          <w:pgSz w:w="9356" w:h="13721" w:code="9"/>
          <w:pgMar w:top="794" w:right="2438" w:bottom="1191" w:left="1021" w:header="0" w:footer="709" w:gutter="0"/>
          <w:cols w:space="708"/>
          <w:docGrid w:linePitch="360"/>
        </w:sectPr>
      </w:pPr>
      <w:bookmarkStart w:id="71" w:name="_Toc94597438"/>
      <w:bookmarkStart w:id="72" w:name="_Toc96533281"/>
      <w:r w:rsidRPr="00A6293E">
        <w:lastRenderedPageBreak/>
        <w:t>Förslag till lag om ändring i lagen (2016:534) om åtgärder för utbyggnad av bredbandsnät</w:t>
      </w:r>
      <w:bookmarkEnd w:id="71"/>
      <w:bookmarkEnd w:id="72"/>
    </w:p>
    <w:p w14:paraId="5E64EB6B" w14:textId="77777777" w:rsidR="00D85371" w:rsidRPr="00A6293E" w:rsidRDefault="00D85371" w:rsidP="00D85371">
      <w:pPr>
        <w:pStyle w:val="Brdtext"/>
      </w:pPr>
      <w:r w:rsidRPr="00A6293E">
        <w:rPr>
          <w:spacing w:val="-3"/>
        </w:rPr>
        <w:t>Härigenom föreskrivs att 1</w:t>
      </w:r>
      <w:r>
        <w:rPr>
          <w:spacing w:val="-3"/>
        </w:rPr>
        <w:t> kap. </w:t>
      </w:r>
      <w:r w:rsidRPr="00A6293E">
        <w:rPr>
          <w:spacing w:val="-3"/>
        </w:rPr>
        <w:t>1 och 2</w:t>
      </w:r>
      <w:r>
        <w:rPr>
          <w:spacing w:val="-3"/>
        </w:rPr>
        <w:t> §</w:t>
      </w:r>
      <w:r w:rsidRPr="00A6293E">
        <w:rPr>
          <w:spacing w:val="-3"/>
        </w:rPr>
        <w:t>§, 2</w:t>
      </w:r>
      <w:r>
        <w:rPr>
          <w:spacing w:val="-3"/>
        </w:rPr>
        <w:t> kap. </w:t>
      </w:r>
      <w:r w:rsidRPr="00A6293E">
        <w:rPr>
          <w:spacing w:val="-3"/>
        </w:rPr>
        <w:t>1</w:t>
      </w:r>
      <w:r>
        <w:rPr>
          <w:spacing w:val="-3"/>
        </w:rPr>
        <w:t> §</w:t>
      </w:r>
      <w:r w:rsidRPr="00A6293E">
        <w:rPr>
          <w:spacing w:val="-3"/>
        </w:rPr>
        <w:t xml:space="preserve"> och 5</w:t>
      </w:r>
      <w:r>
        <w:rPr>
          <w:spacing w:val="-3"/>
        </w:rPr>
        <w:t> kap. </w:t>
      </w:r>
      <w:r w:rsidRPr="00A6293E">
        <w:rPr>
          <w:spacing w:val="-3"/>
        </w:rPr>
        <w:t>1</w:t>
      </w:r>
      <w:r>
        <w:rPr>
          <w:spacing w:val="-3"/>
        </w:rPr>
        <w:t> §</w:t>
      </w:r>
      <w:r w:rsidRPr="00A6293E">
        <w:rPr>
          <w:spacing w:val="-3"/>
        </w:rPr>
        <w:t xml:space="preserve"> lagen (2016:534)</w:t>
      </w:r>
      <w:r w:rsidRPr="00A6293E">
        <w:t xml:space="preserve"> om åtgärder för utbyggnad av bredbandsnät ska ha följande lydelse.</w:t>
      </w:r>
    </w:p>
    <w:p w14:paraId="60A860E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44B3F39" w14:textId="77777777">
        <w:tc>
          <w:tcPr>
            <w:tcW w:w="2500" w:type="pct"/>
            <w:shd w:val="clear" w:color="auto" w:fill="auto"/>
            <w:tcMar>
              <w:left w:w="0" w:type="dxa"/>
            </w:tcMar>
          </w:tcPr>
          <w:p w14:paraId="36997EFE"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9A9954A" w14:textId="77777777" w:rsidR="00D85371" w:rsidRPr="00A6293E" w:rsidRDefault="00D85371" w:rsidP="00D85371">
            <w:pPr>
              <w:pStyle w:val="Brdtext"/>
              <w:rPr>
                <w:i/>
              </w:rPr>
            </w:pPr>
            <w:r w:rsidRPr="00A6293E">
              <w:rPr>
                <w:i/>
              </w:rPr>
              <w:t>Föreslagen lydelse</w:t>
            </w:r>
          </w:p>
        </w:tc>
      </w:tr>
    </w:tbl>
    <w:p w14:paraId="234027CA" w14:textId="77777777" w:rsidR="00D85371" w:rsidRPr="00A6293E" w:rsidRDefault="00D85371" w:rsidP="00D85371">
      <w:pPr>
        <w:pStyle w:val="Brdtext"/>
        <w:spacing w:before="230"/>
        <w:jc w:val="center"/>
        <w:rPr>
          <w:b/>
        </w:rPr>
      </w:pPr>
      <w:r w:rsidRPr="00A6293E">
        <w:rPr>
          <w:b/>
        </w:rPr>
        <w:t>1</w:t>
      </w:r>
      <w:r>
        <w:rPr>
          <w:b/>
        </w:rPr>
        <w:t> kap.</w:t>
      </w:r>
    </w:p>
    <w:p w14:paraId="6F432B93" w14:textId="77777777" w:rsidR="00D85371" w:rsidRPr="00A6293E" w:rsidRDefault="00D85371" w:rsidP="00D85371">
      <w:pPr>
        <w:pStyle w:val="Brdtext"/>
        <w:jc w:val="center"/>
      </w:pPr>
      <w:r w:rsidRPr="00A6293E">
        <w:t>1</w:t>
      </w:r>
      <w:r>
        <w:t> §</w:t>
      </w:r>
    </w:p>
    <w:p w14:paraId="7EEB9345" w14:textId="77777777" w:rsidR="00D85371" w:rsidRPr="00A6293E" w:rsidRDefault="00D85371" w:rsidP="00D85371">
      <w:pPr>
        <w:pStyle w:val="Brdtextmedindrag"/>
      </w:pPr>
      <w:r w:rsidRPr="00A6293E">
        <w:t>Denna lag syftar till att främja utbyggnad av bredbandsnät. Lagen ge</w:t>
      </w:r>
      <w:r w:rsidRPr="00A6293E">
        <w:softHyphen/>
        <w:t>nomför Europaparlamentets och rådets direktiv 2014/61/EU av den 15</w:t>
      </w:r>
      <w:r>
        <w:t> </w:t>
      </w:r>
      <w:r w:rsidRPr="00A6293E">
        <w:t>maj 2014 om åtgärder för att minska kostnaderna för utbyggnad av hög</w:t>
      </w:r>
      <w:r w:rsidRPr="00A6293E">
        <w:softHyphen/>
        <w:t>hastighetsnät för elektronisk kommunikation.</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5C5593A" w14:textId="77777777">
        <w:tc>
          <w:tcPr>
            <w:tcW w:w="2500" w:type="pct"/>
            <w:shd w:val="clear" w:color="auto" w:fill="auto"/>
            <w:tcMar>
              <w:left w:w="0" w:type="dxa"/>
            </w:tcMar>
          </w:tcPr>
          <w:p w14:paraId="2E7DBB6C" w14:textId="77777777" w:rsidR="00D85371" w:rsidRPr="00A6293E" w:rsidRDefault="00D85371" w:rsidP="00D85371">
            <w:pPr>
              <w:pStyle w:val="Brdtextmedindrag"/>
            </w:pPr>
            <w:r w:rsidRPr="00A6293E">
              <w:t xml:space="preserve">Bestämmelser som genomför </w:t>
            </w:r>
            <w:r w:rsidRPr="00646DF3">
              <w:t>di</w:t>
            </w:r>
            <w:r w:rsidRPr="00646DF3">
              <w:softHyphen/>
              <w:t>rektivet finns även i väglagen (1971:948)</w:t>
            </w:r>
            <w:r w:rsidRPr="00A6293E">
              <w:t xml:space="preserve">, ledningsrättslagen (1973:1144), </w:t>
            </w:r>
            <w:r w:rsidRPr="00110609">
              <w:rPr>
                <w:i/>
              </w:rPr>
              <w:t xml:space="preserve">lagen </w:t>
            </w:r>
            <w:r w:rsidRPr="006C3212">
              <w:rPr>
                <w:i/>
                <w:iCs/>
              </w:rPr>
              <w:t>(2003:389)</w:t>
            </w:r>
            <w:r w:rsidRPr="00110609">
              <w:rPr>
                <w:i/>
              </w:rPr>
              <w:t xml:space="preserve"> om elektronisk kommunikation och</w:t>
            </w:r>
            <w:r w:rsidRPr="00A6293E">
              <w:t xml:space="preserve"> plan- och bygglagen (2010:900).</w:t>
            </w:r>
          </w:p>
        </w:tc>
        <w:tc>
          <w:tcPr>
            <w:tcW w:w="2500" w:type="pct"/>
            <w:shd w:val="clear" w:color="auto" w:fill="auto"/>
            <w:tcMar>
              <w:right w:w="0" w:type="dxa"/>
            </w:tcMar>
          </w:tcPr>
          <w:p w14:paraId="288BF3BB" w14:textId="77777777" w:rsidR="00D85371" w:rsidRPr="00A6293E" w:rsidRDefault="00D85371" w:rsidP="00D85371">
            <w:pPr>
              <w:pStyle w:val="Brdtextmedindrag"/>
            </w:pPr>
            <w:r w:rsidRPr="00A6293E">
              <w:t>Bestämmelser som genomför di</w:t>
            </w:r>
            <w:r w:rsidRPr="00A6293E">
              <w:softHyphen/>
              <w:t>rektivet finns även i väglagen (1971:948), ledningsrättslagen (1973:1144), plan- och bygglagen (2010:900)</w:t>
            </w:r>
            <w:r>
              <w:t xml:space="preserve"> </w:t>
            </w:r>
            <w:r>
              <w:rPr>
                <w:i/>
                <w:iCs/>
              </w:rPr>
              <w:t xml:space="preserve">och </w:t>
            </w:r>
            <w:r w:rsidRPr="00110609">
              <w:rPr>
                <w:i/>
              </w:rPr>
              <w:t xml:space="preserve">lagen </w:t>
            </w:r>
            <w:r w:rsidRPr="006C3212">
              <w:rPr>
                <w:i/>
                <w:iCs/>
              </w:rPr>
              <w:t>(202</w:t>
            </w:r>
            <w:r>
              <w:rPr>
                <w:i/>
                <w:iCs/>
              </w:rPr>
              <w:t>2</w:t>
            </w:r>
            <w:r w:rsidRPr="006C3212">
              <w:rPr>
                <w:i/>
                <w:iCs/>
              </w:rPr>
              <w:t>:000)</w:t>
            </w:r>
            <w:r w:rsidRPr="00110609">
              <w:rPr>
                <w:i/>
              </w:rPr>
              <w:t xml:space="preserve"> om elektronisk kommunikation</w:t>
            </w:r>
            <w:r w:rsidRPr="00A6293E">
              <w:t>.</w:t>
            </w:r>
          </w:p>
        </w:tc>
      </w:tr>
    </w:tbl>
    <w:p w14:paraId="7B195D21" w14:textId="77777777" w:rsidR="00D85371" w:rsidRPr="00A6293E" w:rsidRDefault="00D85371" w:rsidP="00D85371">
      <w:pPr>
        <w:pStyle w:val="Brdtext"/>
        <w:jc w:val="center"/>
      </w:pPr>
    </w:p>
    <w:p w14:paraId="1716C037" w14:textId="77777777" w:rsidR="00D85371" w:rsidRPr="00A6293E" w:rsidRDefault="00D85371" w:rsidP="00D85371">
      <w:pPr>
        <w:pStyle w:val="Brdtext"/>
        <w:jc w:val="center"/>
      </w:pPr>
      <w:r w:rsidRPr="00A6293E">
        <w:t>2</w:t>
      </w:r>
      <w:r>
        <w:t> §</w:t>
      </w:r>
    </w:p>
    <w:p w14:paraId="5ED8AFF5" w14:textId="77777777" w:rsidR="00D85371" w:rsidRPr="00A6293E" w:rsidRDefault="00D85371" w:rsidP="00D85371">
      <w:pPr>
        <w:pStyle w:val="Brdtextmedindrag"/>
      </w:pPr>
      <w:r w:rsidRPr="00A6293E">
        <w:t>I denna lag avses med</w:t>
      </w:r>
    </w:p>
    <w:p w14:paraId="39E329C3" w14:textId="77777777" w:rsidR="00D85371" w:rsidRPr="00A6293E" w:rsidRDefault="00D85371" w:rsidP="00D85371">
      <w:pPr>
        <w:pStyle w:val="Brdtextmedindrag"/>
      </w:pPr>
      <w:r w:rsidRPr="00A6293E">
        <w:rPr>
          <w:i/>
          <w:u w:val="single"/>
        </w:rPr>
        <w:t>bredbandsnät</w:t>
      </w:r>
      <w:r w:rsidRPr="00CD36E1">
        <w:rPr>
          <w:iCs/>
        </w:rPr>
        <w:t>:</w:t>
      </w:r>
      <w:r w:rsidRPr="00A6293E">
        <w:t xml:space="preserve"> elektroniskt kommunikationsnät som kan leverera tjäns</w:t>
      </w:r>
      <w:r>
        <w:softHyphen/>
      </w:r>
      <w:r w:rsidRPr="00A6293E">
        <w:t xml:space="preserve">ter för bredbandstillgång med en hastighet av minst 30 Mbit/s, </w:t>
      </w:r>
    </w:p>
    <w:p w14:paraId="5AC5FCEC" w14:textId="77777777" w:rsidR="00D85371" w:rsidRPr="00A6293E" w:rsidRDefault="00D85371" w:rsidP="00D85371">
      <w:pPr>
        <w:pStyle w:val="Brdtextmedindrag"/>
      </w:pPr>
      <w:r w:rsidRPr="00A6293E">
        <w:rPr>
          <w:i/>
          <w:u w:val="single"/>
        </w:rPr>
        <w:t>bredbandsutbyggare</w:t>
      </w:r>
      <w:r w:rsidRPr="00CD36E1">
        <w:rPr>
          <w:iCs/>
        </w:rPr>
        <w:t>:</w:t>
      </w:r>
      <w:r w:rsidRPr="00A6293E">
        <w:t xml:space="preserve"> den som avser att anlägga eller bygga ut ett bred</w:t>
      </w:r>
      <w:r>
        <w:softHyphen/>
      </w:r>
      <w:r w:rsidRPr="00A6293E">
        <w:t xml:space="preserve">bandsnät, </w:t>
      </w:r>
    </w:p>
    <w:p w14:paraId="7884D6D4" w14:textId="77777777" w:rsidR="00D85371" w:rsidRPr="00A6293E" w:rsidRDefault="00D85371" w:rsidP="00D85371">
      <w:pPr>
        <w:pStyle w:val="Brdtextmedindrag"/>
      </w:pPr>
      <w:r w:rsidRPr="00A6293E">
        <w:rPr>
          <w:i/>
          <w:u w:val="single"/>
        </w:rPr>
        <w:t>fysisk infrastruktur</w:t>
      </w:r>
      <w:r w:rsidRPr="00CD36E1">
        <w:rPr>
          <w:iCs/>
        </w:rPr>
        <w:t>:</w:t>
      </w:r>
      <w:r w:rsidRPr="00A6293E">
        <w:t xml:space="preserve"> passiva nätdelar som är avsedda att rymma andra nätdelar utan att själva bli aktiva, såsom kanalisationer, master, tillsyns</w:t>
      </w:r>
      <w:r w:rsidRPr="00A6293E">
        <w:softHyphen/>
        <w:t>brunnar, manhål, kopplingsskåp, byggnader, ingångar till byggnader, an</w:t>
      </w:r>
      <w:r>
        <w:softHyphen/>
      </w:r>
      <w:r w:rsidRPr="00A6293E">
        <w:t>tenninstallationer, torn och stolpar, och</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EFCF902" w14:textId="77777777">
        <w:tc>
          <w:tcPr>
            <w:tcW w:w="2500" w:type="pct"/>
            <w:shd w:val="clear" w:color="auto" w:fill="auto"/>
            <w:tcMar>
              <w:left w:w="0" w:type="dxa"/>
            </w:tcMar>
          </w:tcPr>
          <w:p w14:paraId="1B326ED7" w14:textId="77777777" w:rsidR="00D85371" w:rsidRPr="00A6293E" w:rsidRDefault="00D85371" w:rsidP="00D85371">
            <w:pPr>
              <w:pStyle w:val="Brdtextmedindrag"/>
            </w:pPr>
            <w:r w:rsidRPr="00A6293E">
              <w:rPr>
                <w:i/>
                <w:u w:val="single"/>
              </w:rPr>
              <w:t>nätinnehavare</w:t>
            </w:r>
            <w:r w:rsidRPr="00CD36E1">
              <w:rPr>
                <w:iCs/>
              </w:rPr>
              <w:t>:</w:t>
            </w:r>
            <w:r w:rsidRPr="00A6293E">
              <w:t xml:space="preserve"> den som tillhan</w:t>
            </w:r>
            <w:r w:rsidRPr="00A6293E">
              <w:softHyphen/>
              <w:t>dahåller ett allmänt kommunika</w:t>
            </w:r>
            <w:r w:rsidRPr="00A6293E">
              <w:softHyphen/>
              <w:t>tionsnät eller en infrastruktur av</w:t>
            </w:r>
            <w:r>
              <w:softHyphen/>
            </w:r>
            <w:r w:rsidRPr="00A6293E">
              <w:t>sedd för att tillhandahålla</w:t>
            </w:r>
          </w:p>
        </w:tc>
        <w:tc>
          <w:tcPr>
            <w:tcW w:w="2500" w:type="pct"/>
            <w:shd w:val="clear" w:color="auto" w:fill="auto"/>
            <w:tcMar>
              <w:right w:w="0" w:type="dxa"/>
            </w:tcMar>
          </w:tcPr>
          <w:p w14:paraId="78D2F044" w14:textId="77777777" w:rsidR="00D85371" w:rsidRPr="00A6293E" w:rsidRDefault="00D85371" w:rsidP="00D85371">
            <w:pPr>
              <w:pStyle w:val="Brdtextmedindrag"/>
            </w:pPr>
            <w:r w:rsidRPr="003A17AF">
              <w:rPr>
                <w:i/>
                <w:iCs/>
                <w:u w:val="single"/>
              </w:rPr>
              <w:t>nätinnehavare</w:t>
            </w:r>
            <w:r w:rsidRPr="00CD36E1">
              <w:t>:</w:t>
            </w:r>
            <w:r w:rsidRPr="00A6293E">
              <w:t xml:space="preserve"> den som tillhan</w:t>
            </w:r>
            <w:r w:rsidRPr="00A6293E">
              <w:softHyphen/>
              <w:t xml:space="preserve">dahåller ett allmänt </w:t>
            </w:r>
            <w:r w:rsidRPr="00A6293E">
              <w:rPr>
                <w:i/>
              </w:rPr>
              <w:t>elektroniskt</w:t>
            </w:r>
            <w:r w:rsidRPr="00A6293E">
              <w:t xml:space="preserve"> kommunikationsnät eller en infra</w:t>
            </w:r>
            <w:r w:rsidRPr="00A6293E">
              <w:softHyphen/>
              <w:t>struktur avsedd för att tillhanda</w:t>
            </w:r>
            <w:r w:rsidRPr="00A6293E">
              <w:softHyphen/>
              <w:t>hålla</w:t>
            </w:r>
          </w:p>
        </w:tc>
      </w:tr>
    </w:tbl>
    <w:p w14:paraId="0906BE96" w14:textId="77777777" w:rsidR="00D85371" w:rsidRPr="00A6293E" w:rsidRDefault="00D85371" w:rsidP="00D85371">
      <w:pPr>
        <w:pStyle w:val="Brdtextmedindrag"/>
      </w:pPr>
      <w:r w:rsidRPr="00A6293E">
        <w:t>1. en transporttjänst, eller</w:t>
      </w:r>
    </w:p>
    <w:p w14:paraId="62CA32FE" w14:textId="77777777" w:rsidR="00D85371" w:rsidRPr="00A6293E" w:rsidRDefault="00D85371" w:rsidP="00D85371">
      <w:pPr>
        <w:pStyle w:val="Brdtextmedindrag"/>
      </w:pPr>
      <w:r w:rsidRPr="00A6293E">
        <w:t>2. en tjänst för produktion, transport eller distribution av gas, el, upp</w:t>
      </w:r>
      <w:r>
        <w:softHyphen/>
      </w:r>
      <w:r w:rsidRPr="00A6293E">
        <w:t>värmning eller vatten.</w:t>
      </w:r>
    </w:p>
    <w:p w14:paraId="02132473" w14:textId="77777777" w:rsidR="00D85371" w:rsidRPr="00A6293E" w:rsidRDefault="00D85371" w:rsidP="00D85371">
      <w:pPr>
        <w:pStyle w:val="Brdtext"/>
        <w:spacing w:before="230"/>
        <w:jc w:val="center"/>
        <w:rPr>
          <w:b/>
        </w:rPr>
      </w:pPr>
      <w:r w:rsidRPr="00A6293E">
        <w:rPr>
          <w:b/>
        </w:rPr>
        <w:t>2</w:t>
      </w:r>
      <w:r>
        <w:rPr>
          <w:b/>
        </w:rPr>
        <w:t> kap.</w:t>
      </w:r>
    </w:p>
    <w:p w14:paraId="336A1204" w14:textId="77777777" w:rsidR="00D85371" w:rsidRPr="00A6293E" w:rsidRDefault="00D85371" w:rsidP="00D85371">
      <w:pPr>
        <w:pStyle w:val="Brdtext"/>
        <w:jc w:val="center"/>
      </w:pPr>
      <w:r w:rsidRPr="00A6293E">
        <w:t>1</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9E9B3FE" w14:textId="77777777">
        <w:tc>
          <w:tcPr>
            <w:tcW w:w="2500" w:type="pct"/>
            <w:shd w:val="clear" w:color="auto" w:fill="auto"/>
            <w:tcMar>
              <w:left w:w="0" w:type="dxa"/>
            </w:tcMar>
          </w:tcPr>
          <w:p w14:paraId="0741ECD0" w14:textId="77777777" w:rsidR="00D85371" w:rsidRPr="00A6293E" w:rsidRDefault="00D85371" w:rsidP="00D85371">
            <w:pPr>
              <w:pStyle w:val="Brdtextmedindrag"/>
            </w:pPr>
            <w:r w:rsidRPr="00A6293E">
              <w:t xml:space="preserve">En nätinnehavare ska på rättvisa och rimliga villkor medge tillträde till fysisk infrastruktur på begäran av en bredbandsutbyggare. </w:t>
            </w:r>
            <w:r w:rsidRPr="00F4270E">
              <w:rPr>
                <w:i/>
                <w:iCs/>
              </w:rPr>
              <w:t xml:space="preserve">Det åligger nätinnehavaren att </w:t>
            </w:r>
            <w:r w:rsidRPr="00A6293E">
              <w:t xml:space="preserve">söka sådana tillstånd som krävs för att tillträdet ska kunna realiseras och </w:t>
            </w:r>
            <w:r w:rsidRPr="00A6293E">
              <w:lastRenderedPageBreak/>
              <w:t>som bredbandsutbyggaren själv inte kan söka. Nät</w:t>
            </w:r>
            <w:r>
              <w:softHyphen/>
            </w:r>
            <w:r w:rsidRPr="00A6293E">
              <w:t>innehavaren får avslå bredbandsutbyggarens begä</w:t>
            </w:r>
            <w:r>
              <w:softHyphen/>
            </w:r>
            <w:r w:rsidRPr="00A6293E">
              <w:t>ran om det begärda till</w:t>
            </w:r>
            <w:r>
              <w:softHyphen/>
            </w:r>
            <w:r w:rsidRPr="00A6293E">
              <w:t>trädet inte är rimligt med hänsyn till</w:t>
            </w:r>
          </w:p>
        </w:tc>
        <w:tc>
          <w:tcPr>
            <w:tcW w:w="2500" w:type="pct"/>
            <w:shd w:val="clear" w:color="auto" w:fill="auto"/>
            <w:tcMar>
              <w:right w:w="0" w:type="dxa"/>
            </w:tcMar>
          </w:tcPr>
          <w:p w14:paraId="0726AB60" w14:textId="77777777" w:rsidR="00D85371" w:rsidRPr="00A6293E" w:rsidRDefault="00D85371" w:rsidP="00D85371">
            <w:pPr>
              <w:pStyle w:val="Brdtextmedindrag"/>
            </w:pPr>
            <w:r w:rsidRPr="00A6293E">
              <w:lastRenderedPageBreak/>
              <w:t xml:space="preserve">En nätinnehavare ska på rättvisa och rimliga villkor medge tillträde till fysisk infrastruktur på begäran av en bredbandsutbyggare. </w:t>
            </w:r>
            <w:r w:rsidRPr="00F4270E">
              <w:rPr>
                <w:i/>
                <w:iCs/>
              </w:rPr>
              <w:t>Nät</w:t>
            </w:r>
            <w:r>
              <w:rPr>
                <w:i/>
                <w:iCs/>
              </w:rPr>
              <w:softHyphen/>
            </w:r>
            <w:r w:rsidRPr="00F4270E">
              <w:rPr>
                <w:i/>
                <w:iCs/>
              </w:rPr>
              <w:t>inne</w:t>
            </w:r>
            <w:r>
              <w:rPr>
                <w:i/>
                <w:iCs/>
              </w:rPr>
              <w:softHyphen/>
            </w:r>
            <w:r w:rsidRPr="00F4270E">
              <w:rPr>
                <w:i/>
                <w:iCs/>
              </w:rPr>
              <w:t>ha</w:t>
            </w:r>
            <w:r>
              <w:rPr>
                <w:i/>
                <w:iCs/>
              </w:rPr>
              <w:softHyphen/>
            </w:r>
            <w:r w:rsidRPr="00F4270E">
              <w:rPr>
                <w:i/>
                <w:iCs/>
              </w:rPr>
              <w:t>va</w:t>
            </w:r>
            <w:r>
              <w:rPr>
                <w:i/>
                <w:iCs/>
              </w:rPr>
              <w:softHyphen/>
            </w:r>
            <w:r w:rsidRPr="00F4270E">
              <w:rPr>
                <w:i/>
                <w:iCs/>
              </w:rPr>
              <w:t>ren ska</w:t>
            </w:r>
            <w:r w:rsidRPr="00A6293E">
              <w:t xml:space="preserve"> söka sådana tillstånd som krävs för att tillträdet ska kunna realiseras och som bred</w:t>
            </w:r>
            <w:r>
              <w:softHyphen/>
            </w:r>
            <w:r w:rsidRPr="00A6293E">
              <w:lastRenderedPageBreak/>
              <w:t>bands</w:t>
            </w:r>
            <w:r>
              <w:softHyphen/>
            </w:r>
            <w:r w:rsidRPr="00A6293E">
              <w:t>utbyggaren själv inte kan sö</w:t>
            </w:r>
            <w:r>
              <w:softHyphen/>
            </w:r>
            <w:r w:rsidRPr="00A6293E">
              <w:t>ka. Nät</w:t>
            </w:r>
            <w:r>
              <w:softHyphen/>
            </w:r>
            <w:r w:rsidRPr="00A6293E">
              <w:t>innehavaren får avslå bred</w:t>
            </w:r>
            <w:r>
              <w:softHyphen/>
            </w:r>
            <w:r>
              <w:softHyphen/>
            </w:r>
            <w:r w:rsidRPr="00A6293E">
              <w:t>bandsutbyggarens begäran om det begärda till</w:t>
            </w:r>
            <w:r>
              <w:softHyphen/>
            </w:r>
            <w:r w:rsidRPr="00A6293E">
              <w:t>trädet inte är rimligt med hänsyn till</w:t>
            </w:r>
          </w:p>
        </w:tc>
      </w:tr>
    </w:tbl>
    <w:p w14:paraId="3A06D5E4" w14:textId="77777777" w:rsidR="00D85371" w:rsidRPr="00A6293E" w:rsidRDefault="00D85371" w:rsidP="00D85371">
      <w:pPr>
        <w:pStyle w:val="Brdtextmedindrag"/>
      </w:pPr>
      <w:r w:rsidRPr="00A6293E">
        <w:lastRenderedPageBreak/>
        <w:t>1.</w:t>
      </w:r>
      <w:r>
        <w:t> </w:t>
      </w:r>
      <w:r w:rsidRPr="00A6293E">
        <w:t>den fysiska infrastrukturens tekniska lämplighet för tillträde,</w:t>
      </w:r>
    </w:p>
    <w:p w14:paraId="33485F13" w14:textId="77777777" w:rsidR="00D85371" w:rsidRPr="00A6293E" w:rsidRDefault="00D85371" w:rsidP="00D85371">
      <w:pPr>
        <w:pStyle w:val="Brdtextmedindrag"/>
      </w:pPr>
      <w:r w:rsidRPr="00A6293E">
        <w:t>2.</w:t>
      </w:r>
      <w:r>
        <w:t> </w:t>
      </w:r>
      <w:r w:rsidRPr="00A6293E">
        <w:t>brist på utrymme i den fysiska infrastrukturen,</w:t>
      </w:r>
    </w:p>
    <w:p w14:paraId="7A742E2C" w14:textId="77777777" w:rsidR="00D85371" w:rsidRPr="00A6293E" w:rsidRDefault="00D85371" w:rsidP="00D85371">
      <w:pPr>
        <w:pStyle w:val="Brdtextmedindrag"/>
      </w:pPr>
      <w:r w:rsidRPr="00A6293E">
        <w:t>3.</w:t>
      </w:r>
      <w:r>
        <w:t> </w:t>
      </w:r>
      <w:r w:rsidRPr="00A6293E">
        <w:t>personlig säkerhet och folkhälsa,</w:t>
      </w:r>
    </w:p>
    <w:p w14:paraId="561C38C2" w14:textId="77777777" w:rsidR="00D85371" w:rsidRPr="00A6293E" w:rsidRDefault="00D85371" w:rsidP="00D85371">
      <w:pPr>
        <w:pStyle w:val="Brdtextmedindrag"/>
      </w:pPr>
      <w:r w:rsidRPr="00A6293E">
        <w:t>4. risk för skada för allmän säkerhet, totalförsvaret eller Sveriges säker</w:t>
      </w:r>
      <w:r w:rsidRPr="00A6293E">
        <w:softHyphen/>
        <w:t>het i övrigt,</w:t>
      </w:r>
    </w:p>
    <w:p w14:paraId="13BA3E2D" w14:textId="77777777" w:rsidR="00D85371" w:rsidRPr="00A6293E" w:rsidRDefault="00D85371" w:rsidP="00D85371">
      <w:pPr>
        <w:pStyle w:val="Brdtextmedindrag"/>
      </w:pPr>
      <w:r w:rsidRPr="00A6293E">
        <w:t>5.</w:t>
      </w:r>
      <w:r>
        <w:t> </w:t>
      </w:r>
      <w:r w:rsidRPr="00A6293E">
        <w:t>driftsäkerhet för befintligt nät,</w:t>
      </w:r>
    </w:p>
    <w:p w14:paraId="6AEFF3B3" w14:textId="77777777" w:rsidR="00D85371" w:rsidRPr="00A6293E" w:rsidRDefault="00D85371" w:rsidP="00D85371">
      <w:pPr>
        <w:pStyle w:val="Brdtextmedindrag"/>
      </w:pPr>
      <w:r w:rsidRPr="00A6293E">
        <w:t>6.</w:t>
      </w:r>
      <w:r>
        <w:t> </w:t>
      </w:r>
      <w:r w:rsidRPr="00A6293E">
        <w:t>risk för att andra tjänster som infrastrukturen används för störs,</w:t>
      </w:r>
    </w:p>
    <w:p w14:paraId="12651271" w14:textId="77777777" w:rsidR="00D85371" w:rsidRPr="00A6293E" w:rsidRDefault="00D85371" w:rsidP="00D85371">
      <w:pPr>
        <w:pStyle w:val="Brdtextmedindrag"/>
      </w:pPr>
      <w:r w:rsidRPr="00A6293E">
        <w:t>7. att nätinnehavaren erbjuder alternativt tillträde på rättvisa och rimliga villkor, eller</w:t>
      </w:r>
    </w:p>
    <w:p w14:paraId="4A8128A1" w14:textId="77777777" w:rsidR="00D85371" w:rsidRPr="00A6293E" w:rsidRDefault="00D85371" w:rsidP="00D85371">
      <w:pPr>
        <w:pStyle w:val="Brdtextmedindrag"/>
      </w:pPr>
      <w:r w:rsidRPr="00A6293E">
        <w:t>8.</w:t>
      </w:r>
      <w:r>
        <w:t> </w:t>
      </w:r>
      <w:r w:rsidRPr="00A6293E">
        <w:t>andra liknande omständigheter.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5AAF131" w14:textId="77777777">
        <w:tc>
          <w:tcPr>
            <w:tcW w:w="2500" w:type="pct"/>
            <w:shd w:val="clear" w:color="auto" w:fill="auto"/>
            <w:tcMar>
              <w:left w:w="0" w:type="dxa"/>
            </w:tcMar>
          </w:tcPr>
          <w:p w14:paraId="58008F70" w14:textId="77777777" w:rsidR="00D85371" w:rsidRPr="00A6293E" w:rsidRDefault="00D85371" w:rsidP="00D85371">
            <w:pPr>
              <w:pStyle w:val="Brdtextmedindrag"/>
            </w:pPr>
            <w:r w:rsidRPr="00A6293E">
              <w:t xml:space="preserve">Första stycket ska inte tillämpas om bredbandsutbyggaren, enligt beslut som har fattats med stöd av </w:t>
            </w:r>
            <w:r w:rsidRPr="00A6293E">
              <w:rPr>
                <w:i/>
              </w:rPr>
              <w:t>4</w:t>
            </w:r>
            <w:r>
              <w:rPr>
                <w:i/>
              </w:rPr>
              <w:t> kap. </w:t>
            </w:r>
            <w:r w:rsidRPr="00A6293E">
              <w:rPr>
                <w:i/>
              </w:rPr>
              <w:t>4</w:t>
            </w:r>
            <w:r>
              <w:rPr>
                <w:i/>
              </w:rPr>
              <w:t> </w:t>
            </w:r>
            <w:r w:rsidRPr="00A6293E">
              <w:rPr>
                <w:i/>
              </w:rPr>
              <w:t>och 8</w:t>
            </w:r>
            <w:r>
              <w:rPr>
                <w:i/>
              </w:rPr>
              <w:t> §</w:t>
            </w:r>
            <w:r w:rsidRPr="00A6293E">
              <w:rPr>
                <w:i/>
              </w:rPr>
              <w:t>§</w:t>
            </w:r>
            <w:r w:rsidRPr="00A6293E">
              <w:t xml:space="preserve"> lagen </w:t>
            </w:r>
            <w:r w:rsidRPr="00A6293E">
              <w:rPr>
                <w:i/>
              </w:rPr>
              <w:t>(2003:389)</w:t>
            </w:r>
            <w:r w:rsidRPr="00A6293E">
              <w:t xml:space="preserve"> om elektronisk kommunikation, har rätt att begära tillträde till eller användning av den fysiska infra</w:t>
            </w:r>
            <w:r>
              <w:softHyphen/>
            </w:r>
            <w:r w:rsidRPr="00A6293E">
              <w:t xml:space="preserve">strukturen. </w:t>
            </w:r>
            <w:r w:rsidRPr="009F24C3">
              <w:rPr>
                <w:i/>
              </w:rPr>
              <w:t>Första stycket ska inte heller tillämpas</w:t>
            </w:r>
            <w:r w:rsidRPr="00A6293E">
              <w:t xml:space="preserve"> om nätinnehavaren enligt </w:t>
            </w:r>
            <w:r w:rsidRPr="00A6293E">
              <w:rPr>
                <w:i/>
              </w:rPr>
              <w:t>4</w:t>
            </w:r>
            <w:r>
              <w:rPr>
                <w:i/>
              </w:rPr>
              <w:t> kap. </w:t>
            </w:r>
            <w:r w:rsidRPr="00A6293E">
              <w:rPr>
                <w:i/>
              </w:rPr>
              <w:t>14</w:t>
            </w:r>
            <w:r>
              <w:rPr>
                <w:i/>
              </w:rPr>
              <w:t> §</w:t>
            </w:r>
            <w:r w:rsidRPr="00A6293E">
              <w:t xml:space="preserve"> samma lag har </w:t>
            </w:r>
            <w:r w:rsidRPr="00CD1018">
              <w:rPr>
                <w:i/>
              </w:rPr>
              <w:t>förpliktats</w:t>
            </w:r>
            <w:r w:rsidRPr="00A6293E">
              <w:t xml:space="preserve"> att tillhandahålla bred</w:t>
            </w:r>
            <w:r>
              <w:softHyphen/>
            </w:r>
            <w:r w:rsidRPr="00A6293E">
              <w:t>bandsutbyggaren samlokalisering eller andra möjligheter till gemen</w:t>
            </w:r>
            <w:r>
              <w:softHyphen/>
            </w:r>
            <w:r w:rsidRPr="00A6293E">
              <w:t>samt utnyttjande av den fysiska in</w:t>
            </w:r>
            <w:r>
              <w:softHyphen/>
            </w:r>
            <w:r w:rsidRPr="00A6293E">
              <w:t>frastrukturen.</w:t>
            </w:r>
          </w:p>
        </w:tc>
        <w:tc>
          <w:tcPr>
            <w:tcW w:w="2500" w:type="pct"/>
            <w:shd w:val="clear" w:color="auto" w:fill="auto"/>
            <w:tcMar>
              <w:right w:w="0" w:type="dxa"/>
            </w:tcMar>
          </w:tcPr>
          <w:p w14:paraId="288BAB8F" w14:textId="77777777" w:rsidR="00D85371" w:rsidRDefault="00D85371" w:rsidP="00D85371">
            <w:pPr>
              <w:pStyle w:val="Brdtextmedindrag"/>
            </w:pPr>
            <w:r w:rsidRPr="00A6293E">
              <w:t>Första stycket ska inte tillämpas</w:t>
            </w:r>
          </w:p>
          <w:p w14:paraId="114147B2" w14:textId="09E27F5F" w:rsidR="00D85371" w:rsidRDefault="00D85371" w:rsidP="00D85371">
            <w:pPr>
              <w:pStyle w:val="Brdtextmedindrag"/>
              <w:rPr>
                <w:i/>
                <w:iCs/>
              </w:rPr>
            </w:pPr>
            <w:r w:rsidRPr="00A14192">
              <w:rPr>
                <w:i/>
                <w:iCs/>
              </w:rPr>
              <w:t>1.</w:t>
            </w:r>
            <w:r>
              <w:rPr>
                <w:i/>
                <w:iCs/>
              </w:rPr>
              <w:t> </w:t>
            </w:r>
            <w:r w:rsidRPr="00A6293E">
              <w:t>om bredbandsutbyggaren, en</w:t>
            </w:r>
            <w:r w:rsidR="005E5CEF">
              <w:softHyphen/>
            </w:r>
            <w:r w:rsidRPr="00A6293E">
              <w:t xml:space="preserve">ligt beslut som har fattats med stöd av </w:t>
            </w:r>
            <w:r w:rsidRPr="00E571BE">
              <w:rPr>
                <w:i/>
                <w:spacing w:val="-3"/>
              </w:rPr>
              <w:t>5 kap. 8 §</w:t>
            </w:r>
            <w:r w:rsidRPr="00E571BE" w:rsidDel="00EA2396">
              <w:rPr>
                <w:i/>
                <w:spacing w:val="-3"/>
              </w:rPr>
              <w:t xml:space="preserve"> och </w:t>
            </w:r>
            <w:r w:rsidRPr="00E571BE">
              <w:rPr>
                <w:i/>
                <w:spacing w:val="-3"/>
              </w:rPr>
              <w:t>15 eller 16 §</w:t>
            </w:r>
            <w:r w:rsidRPr="00E571BE">
              <w:rPr>
                <w:spacing w:val="-3"/>
              </w:rPr>
              <w:t xml:space="preserve"> lagen</w:t>
            </w:r>
            <w:r w:rsidRPr="00A6293E">
              <w:rPr>
                <w:spacing w:val="-3"/>
              </w:rPr>
              <w:t xml:space="preserve"> </w:t>
            </w:r>
            <w:r w:rsidRPr="00A6293E">
              <w:rPr>
                <w:i/>
                <w:spacing w:val="-3"/>
              </w:rPr>
              <w:t>(202</w:t>
            </w:r>
            <w:r>
              <w:rPr>
                <w:i/>
                <w:spacing w:val="-3"/>
              </w:rPr>
              <w:t>2</w:t>
            </w:r>
            <w:r w:rsidRPr="00A6293E">
              <w:rPr>
                <w:i/>
                <w:spacing w:val="-3"/>
              </w:rPr>
              <w:t>:000)</w:t>
            </w:r>
            <w:r w:rsidRPr="00A6293E">
              <w:t xml:space="preserve"> om elektronisk </w:t>
            </w:r>
            <w:r w:rsidRPr="00E571BE">
              <w:t>kom</w:t>
            </w:r>
            <w:r w:rsidRPr="00E571BE">
              <w:softHyphen/>
              <w:t>mun</w:t>
            </w:r>
            <w:r w:rsidRPr="00E571BE">
              <w:softHyphen/>
              <w:t>ika</w:t>
            </w:r>
            <w:r w:rsidRPr="00E571BE">
              <w:softHyphen/>
              <w:t>tion har rätt att begära till</w:t>
            </w:r>
            <w:r w:rsidR="005E5CEF">
              <w:softHyphen/>
            </w:r>
            <w:r w:rsidRPr="00E571BE">
              <w:t>träde till eller användning av den fysiska infrastrukturen</w:t>
            </w:r>
            <w:r>
              <w:rPr>
                <w:i/>
                <w:iCs/>
              </w:rPr>
              <w:t>,</w:t>
            </w:r>
          </w:p>
          <w:p w14:paraId="10683ABA" w14:textId="77777777" w:rsidR="00D85371" w:rsidRDefault="00D85371" w:rsidP="00D85371">
            <w:pPr>
              <w:pStyle w:val="Brdtextmedindrag"/>
              <w:rPr>
                <w:i/>
                <w:iCs/>
              </w:rPr>
            </w:pPr>
            <w:r w:rsidRPr="00A14192">
              <w:rPr>
                <w:i/>
                <w:iCs/>
              </w:rPr>
              <w:t>2</w:t>
            </w:r>
            <w:r>
              <w:rPr>
                <w:i/>
                <w:iCs/>
              </w:rPr>
              <w:t>. </w:t>
            </w:r>
            <w:r w:rsidRPr="00E571BE">
              <w:t>om nätinneha</w:t>
            </w:r>
            <w:r w:rsidRPr="00E571BE">
              <w:softHyphen/>
              <w:t xml:space="preserve">varen enligt </w:t>
            </w:r>
            <w:r w:rsidRPr="00E571BE">
              <w:rPr>
                <w:i/>
              </w:rPr>
              <w:t>5 kap. 32 §</w:t>
            </w:r>
            <w:r w:rsidRPr="00E571BE">
              <w:t xml:space="preserve"> samma</w:t>
            </w:r>
            <w:r w:rsidRPr="00A6293E">
              <w:t xml:space="preserve"> lag har </w:t>
            </w:r>
            <w:r>
              <w:rPr>
                <w:i/>
              </w:rPr>
              <w:t>ålagts</w:t>
            </w:r>
            <w:r w:rsidRPr="00A6293E">
              <w:t xml:space="preserve"> att till</w:t>
            </w:r>
            <w:r>
              <w:softHyphen/>
            </w:r>
            <w:r w:rsidRPr="00A6293E">
              <w:t>handa</w:t>
            </w:r>
            <w:r>
              <w:softHyphen/>
            </w:r>
            <w:r w:rsidRPr="00A6293E">
              <w:t>hålla bred</w:t>
            </w:r>
            <w:r w:rsidRPr="00A6293E">
              <w:softHyphen/>
              <w:t>bandsutbyggar</w:t>
            </w:r>
            <w:r>
              <w:softHyphen/>
            </w:r>
            <w:r w:rsidRPr="00A6293E">
              <w:t>en samlokalisering eller andra möj</w:t>
            </w:r>
            <w:r>
              <w:softHyphen/>
            </w:r>
            <w:r w:rsidRPr="00A6293E">
              <w:t>lig</w:t>
            </w:r>
            <w:r>
              <w:softHyphen/>
            </w:r>
            <w:r w:rsidRPr="00A6293E">
              <w:t>heter till gemen</w:t>
            </w:r>
            <w:r w:rsidRPr="00A6293E">
              <w:softHyphen/>
              <w:t>samt utnyttj</w:t>
            </w:r>
            <w:r>
              <w:softHyphen/>
            </w:r>
            <w:r w:rsidRPr="00A6293E">
              <w:t>ande av den fysiska in</w:t>
            </w:r>
            <w:r w:rsidRPr="00A6293E">
              <w:softHyphen/>
              <w:t>frastrukturen</w:t>
            </w:r>
            <w:r>
              <w:rPr>
                <w:i/>
                <w:iCs/>
              </w:rPr>
              <w:t>, eller</w:t>
            </w:r>
          </w:p>
          <w:p w14:paraId="09A1BADB" w14:textId="77777777" w:rsidR="00D85371" w:rsidRPr="00A14192" w:rsidRDefault="00D85371" w:rsidP="00D85371">
            <w:pPr>
              <w:pStyle w:val="Brdtextmedindrag"/>
              <w:rPr>
                <w:i/>
              </w:rPr>
            </w:pPr>
            <w:r>
              <w:rPr>
                <w:i/>
                <w:iCs/>
              </w:rPr>
              <w:t>3. i fråga om installation av tråd</w:t>
            </w:r>
            <w:r>
              <w:rPr>
                <w:i/>
                <w:iCs/>
              </w:rPr>
              <w:softHyphen/>
              <w:t>lösa accesspunkter med kort räck</w:t>
            </w:r>
            <w:r>
              <w:rPr>
                <w:i/>
                <w:iCs/>
              </w:rPr>
              <w:softHyphen/>
              <w:t>vidd eller anslutning av sådana accesspunkter till ett stamnät enligt 5 kap. 44 § samma lag.</w:t>
            </w:r>
          </w:p>
        </w:tc>
      </w:tr>
    </w:tbl>
    <w:p w14:paraId="76975D7A" w14:textId="77777777" w:rsidR="00D85371" w:rsidRPr="00A6293E" w:rsidRDefault="00D85371" w:rsidP="00D85371">
      <w:pPr>
        <w:pStyle w:val="Brdtext"/>
        <w:spacing w:before="230"/>
        <w:jc w:val="center"/>
        <w:rPr>
          <w:b/>
        </w:rPr>
      </w:pPr>
      <w:r w:rsidRPr="00A6293E">
        <w:rPr>
          <w:b/>
        </w:rPr>
        <w:t>5</w:t>
      </w:r>
      <w:r>
        <w:rPr>
          <w:b/>
        </w:rPr>
        <w:t> kap.</w:t>
      </w:r>
    </w:p>
    <w:p w14:paraId="27E9FFD7" w14:textId="77777777" w:rsidR="00D85371" w:rsidRPr="00A6293E" w:rsidRDefault="00D85371" w:rsidP="00D85371">
      <w:pPr>
        <w:pStyle w:val="Brdtext"/>
        <w:jc w:val="center"/>
      </w:pPr>
      <w:r w:rsidRPr="00A6293E">
        <w:t>1</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9F39715" w14:textId="77777777">
        <w:tc>
          <w:tcPr>
            <w:tcW w:w="2500" w:type="pct"/>
            <w:shd w:val="clear" w:color="auto" w:fill="auto"/>
            <w:tcMar>
              <w:left w:w="0" w:type="dxa"/>
            </w:tcMar>
          </w:tcPr>
          <w:p w14:paraId="5708B1F2" w14:textId="77777777" w:rsidR="00D85371" w:rsidRPr="00A6293E" w:rsidRDefault="00D85371" w:rsidP="00D85371">
            <w:pPr>
              <w:pStyle w:val="Brdtextmedindrag"/>
            </w:pPr>
            <w:r w:rsidRPr="00BE06AD">
              <w:rPr>
                <w:spacing w:val="-4"/>
              </w:rPr>
              <w:t>Tillhandahållare av allmänna kom</w:t>
            </w:r>
            <w:r>
              <w:rPr>
                <w:spacing w:val="-4"/>
              </w:rPr>
              <w:softHyphen/>
            </w:r>
            <w:r w:rsidRPr="00BE06AD">
              <w:rPr>
                <w:spacing w:val="-4"/>
              </w:rPr>
              <w:t>munikationsnät som är anmälda en</w:t>
            </w:r>
            <w:r>
              <w:rPr>
                <w:spacing w:val="-4"/>
              </w:rPr>
              <w:softHyphen/>
            </w:r>
            <w:r w:rsidRPr="00BE06AD">
              <w:rPr>
                <w:spacing w:val="-4"/>
              </w:rPr>
              <w:t>ligt 2</w:t>
            </w:r>
            <w:r>
              <w:rPr>
                <w:spacing w:val="-4"/>
              </w:rPr>
              <w:t> kap.</w:t>
            </w:r>
            <w:r w:rsidRPr="00BE06AD">
              <w:rPr>
                <w:spacing w:val="-4"/>
              </w:rPr>
              <w:t> 1</w:t>
            </w:r>
            <w:r>
              <w:rPr>
                <w:spacing w:val="-4"/>
              </w:rPr>
              <w:t> §</w:t>
            </w:r>
            <w:r w:rsidRPr="00BE06AD">
              <w:rPr>
                <w:spacing w:val="-4"/>
              </w:rPr>
              <w:t xml:space="preserve"> lagen </w:t>
            </w:r>
            <w:r w:rsidRPr="00BE06AD">
              <w:rPr>
                <w:i/>
                <w:spacing w:val="-4"/>
              </w:rPr>
              <w:t>(2003:389)</w:t>
            </w:r>
            <w:r w:rsidRPr="00BE06AD">
              <w:rPr>
                <w:spacing w:val="-4"/>
              </w:rPr>
              <w:t xml:space="preserve"> om </w:t>
            </w:r>
            <w:r w:rsidRPr="00A6293E">
              <w:t>elektronisk kommunikation ska be</w:t>
            </w:r>
            <w:r>
              <w:softHyphen/>
            </w:r>
            <w:r w:rsidRPr="00A6293E">
              <w:t>tala en årlig avgift för tvistlösning och tillsyn enligt denna lag.</w:t>
            </w:r>
          </w:p>
        </w:tc>
        <w:tc>
          <w:tcPr>
            <w:tcW w:w="2500" w:type="pct"/>
            <w:shd w:val="clear" w:color="auto" w:fill="auto"/>
            <w:tcMar>
              <w:right w:w="0" w:type="dxa"/>
            </w:tcMar>
          </w:tcPr>
          <w:p w14:paraId="039F7EC3" w14:textId="77777777" w:rsidR="00D85371" w:rsidRPr="00A6293E" w:rsidRDefault="00D85371" w:rsidP="00D85371">
            <w:pPr>
              <w:pStyle w:val="Brdtextmedindrag"/>
            </w:pPr>
            <w:r w:rsidRPr="00BE06AD">
              <w:rPr>
                <w:spacing w:val="-4"/>
              </w:rPr>
              <w:t xml:space="preserve">Tillhandahållare av allmänna </w:t>
            </w:r>
            <w:r w:rsidRPr="00BE06AD">
              <w:rPr>
                <w:i/>
                <w:spacing w:val="-4"/>
              </w:rPr>
              <w:t>elek</w:t>
            </w:r>
            <w:r>
              <w:rPr>
                <w:i/>
                <w:spacing w:val="-4"/>
              </w:rPr>
              <w:softHyphen/>
            </w:r>
            <w:r w:rsidRPr="00BE06AD">
              <w:rPr>
                <w:i/>
                <w:spacing w:val="-4"/>
              </w:rPr>
              <w:t>troniska</w:t>
            </w:r>
            <w:r w:rsidRPr="00BE06AD">
              <w:rPr>
                <w:spacing w:val="-4"/>
              </w:rPr>
              <w:t xml:space="preserve"> kommunikationsnät som</w:t>
            </w:r>
            <w:r w:rsidRPr="00A6293E">
              <w:t xml:space="preserve"> är anmälda enligt 2</w:t>
            </w:r>
            <w:r>
              <w:t> kap. </w:t>
            </w:r>
            <w:r w:rsidRPr="00A6293E">
              <w:t>1</w:t>
            </w:r>
            <w:r>
              <w:t> §</w:t>
            </w:r>
            <w:r w:rsidRPr="00A6293E">
              <w:t xml:space="preserve"> lagen </w:t>
            </w:r>
            <w:r w:rsidRPr="00A6293E">
              <w:rPr>
                <w:i/>
              </w:rPr>
              <w:t>(202</w:t>
            </w:r>
            <w:r>
              <w:rPr>
                <w:i/>
              </w:rPr>
              <w:t>2</w:t>
            </w:r>
            <w:r w:rsidRPr="00A6293E">
              <w:rPr>
                <w:i/>
              </w:rPr>
              <w:t>:000)</w:t>
            </w:r>
            <w:r w:rsidRPr="00A6293E">
              <w:t xml:space="preserve"> om elektronisk kom</w:t>
            </w:r>
            <w:r w:rsidRPr="00A6293E">
              <w:softHyphen/>
              <w:t>munikation ska betala en årlig av</w:t>
            </w:r>
            <w:r w:rsidRPr="00A6293E">
              <w:softHyphen/>
              <w:t>gift för tvistlösning och tillsyn en</w:t>
            </w:r>
            <w:r w:rsidRPr="00A6293E">
              <w:softHyphen/>
              <w:t>ligt denna lag.</w:t>
            </w:r>
          </w:p>
        </w:tc>
      </w:tr>
    </w:tbl>
    <w:p w14:paraId="4E3F4C37" w14:textId="77777777" w:rsidR="00D85371" w:rsidRDefault="00D85371" w:rsidP="00D85371">
      <w:pPr>
        <w:pStyle w:val="Brdtextmedindrag"/>
      </w:pPr>
      <w:r w:rsidRPr="00A6293E">
        <w:t>De avgifter som tas ut ska fördelas med skälig andel mellan dem som är skyldiga att betala avgiften.</w:t>
      </w:r>
    </w:p>
    <w:p w14:paraId="6D5BBF82" w14:textId="77777777" w:rsidR="00D85371" w:rsidRDefault="00D85371" w:rsidP="00D85371">
      <w:pPr>
        <w:pStyle w:val="Brdtextmedindrag"/>
      </w:pPr>
    </w:p>
    <w:p w14:paraId="73CEBCC9" w14:textId="77777777" w:rsidR="00D85371" w:rsidRDefault="00D85371" w:rsidP="00D85371">
      <w:pPr>
        <w:pStyle w:val="Brdtextmedindrag"/>
      </w:pPr>
    </w:p>
    <w:p w14:paraId="5D2D4DD9" w14:textId="77777777" w:rsidR="00D85371" w:rsidRDefault="00D85371" w:rsidP="00D85371">
      <w:pPr>
        <w:pStyle w:val="Brdtextmedindrag"/>
      </w:pPr>
    </w:p>
    <w:p w14:paraId="2E106E27" w14:textId="77777777" w:rsidR="00D85371" w:rsidRPr="00A6293E" w:rsidRDefault="00D85371" w:rsidP="00D85371">
      <w:pPr>
        <w:pStyle w:val="Brdtextmedindrag"/>
      </w:pPr>
    </w:p>
    <w:p w14:paraId="475E8C5C" w14:textId="77777777" w:rsidR="00D85371" w:rsidRPr="00A6293E" w:rsidRDefault="00D85371" w:rsidP="00D85371">
      <w:pPr>
        <w:pStyle w:val="Brdtextmedindrag"/>
      </w:pPr>
      <w:r w:rsidRPr="00A6293E">
        <w:lastRenderedPageBreak/>
        <w:t>Regeringen eller den myndighet som regeringen bestämmer får meddela föreskrifter om avgifter för tvistlösning och tillsyn enligt denna lag.</w:t>
      </w:r>
    </w:p>
    <w:p w14:paraId="113B761F" w14:textId="77777777" w:rsidR="00D85371" w:rsidRPr="00A6293E" w:rsidRDefault="00D85371" w:rsidP="00D85371">
      <w:pPr>
        <w:pStyle w:val="Slutstreck"/>
      </w:pPr>
      <w:r w:rsidRPr="00A6293E">
        <w:t>                      </w:t>
      </w:r>
    </w:p>
    <w:p w14:paraId="312F4ECA"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7EEE78D1" w14:textId="77777777" w:rsidR="00D85371" w:rsidRPr="00A6293E" w:rsidRDefault="00D85371" w:rsidP="00D85371">
      <w:pPr>
        <w:spacing w:line="2" w:lineRule="auto"/>
        <w:rPr>
          <w:rFonts w:ascii="Times New Roman" w:hAnsi="Times New Roman"/>
          <w:sz w:val="20"/>
        </w:rPr>
      </w:pPr>
      <w:r w:rsidRPr="00A6293E">
        <w:br w:type="page"/>
      </w:r>
    </w:p>
    <w:p w14:paraId="1D9DD72C" w14:textId="77777777" w:rsidR="00D85371" w:rsidRDefault="00D85371" w:rsidP="00D85371">
      <w:pPr>
        <w:pStyle w:val="Rubrik2"/>
        <w:sectPr w:rsidR="00D85371" w:rsidSect="00D85371">
          <w:headerReference w:type="even" r:id="rId142"/>
          <w:headerReference w:type="default" r:id="rId143"/>
          <w:footerReference w:type="even" r:id="rId144"/>
          <w:footerReference w:type="default" r:id="rId145"/>
          <w:footerReference w:type="first" r:id="rId146"/>
          <w:footnotePr>
            <w:numRestart w:val="eachSect"/>
          </w:footnotePr>
          <w:type w:val="continuous"/>
          <w:pgSz w:w="9356" w:h="13721" w:code="9"/>
          <w:pgMar w:top="794" w:right="2438" w:bottom="1191" w:left="1021" w:header="0" w:footer="709" w:gutter="0"/>
          <w:cols w:space="708"/>
          <w:docGrid w:linePitch="360"/>
        </w:sectPr>
      </w:pPr>
      <w:bookmarkStart w:id="73" w:name="_Toc94597439"/>
      <w:bookmarkStart w:id="74" w:name="_Toc96533282"/>
      <w:r w:rsidRPr="00A6293E">
        <w:lastRenderedPageBreak/>
        <w:t>Förslag till lag om ändring i lagen (2016:1145) om offentlig upphandling</w:t>
      </w:r>
      <w:bookmarkEnd w:id="73"/>
      <w:bookmarkEnd w:id="74"/>
    </w:p>
    <w:p w14:paraId="4B548687" w14:textId="77777777" w:rsidR="00D85371" w:rsidRPr="00A6293E" w:rsidRDefault="00D85371" w:rsidP="00D85371">
      <w:pPr>
        <w:pStyle w:val="Brdtext"/>
      </w:pPr>
      <w:r w:rsidRPr="00A6293E">
        <w:t>Härigenom föreskrivs att 3</w:t>
      </w:r>
      <w:r>
        <w:t> kap. </w:t>
      </w:r>
      <w:r w:rsidRPr="00A6293E">
        <w:t>6</w:t>
      </w:r>
      <w:r>
        <w:t> §</w:t>
      </w:r>
      <w:r w:rsidRPr="00A6293E">
        <w:t xml:space="preserve"> och rubriken närmast före 3</w:t>
      </w:r>
      <w:r>
        <w:t> kap. </w:t>
      </w:r>
      <w:r w:rsidRPr="00A6293E">
        <w:t>6</w:t>
      </w:r>
      <w:r>
        <w:t> §</w:t>
      </w:r>
      <w:r w:rsidRPr="00A6293E">
        <w:t xml:space="preserve"> lagen (2016:1145) om offentlig upphandling ska ha följande lydelse.</w:t>
      </w:r>
    </w:p>
    <w:p w14:paraId="04B9D73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1E57657" w14:textId="77777777">
        <w:tc>
          <w:tcPr>
            <w:tcW w:w="2500" w:type="pct"/>
            <w:shd w:val="clear" w:color="auto" w:fill="auto"/>
            <w:tcMar>
              <w:left w:w="0" w:type="dxa"/>
            </w:tcMar>
          </w:tcPr>
          <w:p w14:paraId="688126B9"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DB782B0" w14:textId="77777777" w:rsidR="00D85371" w:rsidRPr="00A6293E" w:rsidRDefault="00D85371" w:rsidP="00D85371">
            <w:pPr>
              <w:pStyle w:val="Brdtext"/>
              <w:rPr>
                <w:i/>
              </w:rPr>
            </w:pPr>
            <w:r w:rsidRPr="00A6293E">
              <w:rPr>
                <w:i/>
              </w:rPr>
              <w:t>Föreslagen lydelse</w:t>
            </w:r>
          </w:p>
        </w:tc>
      </w:tr>
      <w:tr w:rsidR="008B1E23" w14:paraId="3AF9CF75" w14:textId="77777777">
        <w:tc>
          <w:tcPr>
            <w:tcW w:w="2500" w:type="pct"/>
            <w:shd w:val="clear" w:color="auto" w:fill="auto"/>
            <w:tcMar>
              <w:left w:w="0" w:type="dxa"/>
            </w:tcMar>
          </w:tcPr>
          <w:p w14:paraId="3AE95434" w14:textId="77777777" w:rsidR="00D85371" w:rsidRPr="00A6293E" w:rsidRDefault="00D85371" w:rsidP="00D85371">
            <w:pPr>
              <w:pStyle w:val="Rubrik4utannumrering"/>
            </w:pPr>
            <w:r w:rsidRPr="00A6293E">
              <w:t>Allmänt kommunikationsnät och elektronisk kommunikations</w:t>
            </w:r>
            <w:r w:rsidRPr="00A6293E">
              <w:softHyphen/>
              <w:t>tjänst</w:t>
            </w:r>
          </w:p>
        </w:tc>
        <w:tc>
          <w:tcPr>
            <w:tcW w:w="2500" w:type="pct"/>
            <w:shd w:val="clear" w:color="auto" w:fill="auto"/>
            <w:tcMar>
              <w:right w:w="0" w:type="dxa"/>
            </w:tcMar>
          </w:tcPr>
          <w:p w14:paraId="24502BE1" w14:textId="77777777" w:rsidR="00D85371" w:rsidRPr="00A6293E" w:rsidRDefault="00D85371" w:rsidP="00D85371">
            <w:pPr>
              <w:pStyle w:val="Rubrik4utannumrering"/>
            </w:pPr>
            <w:r w:rsidRPr="00A6293E">
              <w:t xml:space="preserve">Allmänt </w:t>
            </w:r>
            <w:r w:rsidRPr="00A6293E">
              <w:rPr>
                <w:i/>
              </w:rPr>
              <w:t xml:space="preserve">elektroniskt </w:t>
            </w:r>
            <w:r w:rsidRPr="00A6293E">
              <w:t>kommu</w:t>
            </w:r>
            <w:r w:rsidRPr="00A6293E">
              <w:softHyphen/>
              <w:t>nikationsnät och elektronisk kommunikationstjänst</w:t>
            </w:r>
          </w:p>
        </w:tc>
      </w:tr>
    </w:tbl>
    <w:p w14:paraId="28E8F61C" w14:textId="77777777" w:rsidR="00D85371" w:rsidRPr="00A6293E" w:rsidRDefault="00D85371" w:rsidP="00D85371">
      <w:pPr>
        <w:pStyle w:val="Brdtext"/>
        <w:spacing w:before="230"/>
        <w:jc w:val="center"/>
        <w:rPr>
          <w:b/>
        </w:rPr>
      </w:pPr>
      <w:r w:rsidRPr="00A6293E">
        <w:rPr>
          <w:b/>
        </w:rPr>
        <w:t>3</w:t>
      </w:r>
      <w:r>
        <w:rPr>
          <w:b/>
        </w:rPr>
        <w:t> kap.</w:t>
      </w:r>
    </w:p>
    <w:p w14:paraId="0C3647C6" w14:textId="77777777" w:rsidR="00D85371" w:rsidRPr="00A6293E" w:rsidRDefault="00D85371" w:rsidP="00D85371">
      <w:pPr>
        <w:pStyle w:val="Brdtext"/>
        <w:jc w:val="center"/>
      </w:pPr>
      <w:r w:rsidRPr="00A6293E">
        <w:t>6</w:t>
      </w:r>
      <w:r>
        <w:t> §</w:t>
      </w:r>
    </w:p>
    <w:p w14:paraId="196C21DE" w14:textId="77777777" w:rsidR="00D85371" w:rsidRPr="00A6293E" w:rsidRDefault="00D85371" w:rsidP="00D85371">
      <w:pPr>
        <w:pStyle w:val="Brdtextmedindrag"/>
      </w:pPr>
      <w:r w:rsidRPr="00A6293E">
        <w:t>Denna lag gäller inte för en upphandling eller en projekttävling som huvudsakligen syftar till att ge en upphandlande myndighet möjlighet att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C98975E" w14:textId="77777777">
        <w:tc>
          <w:tcPr>
            <w:tcW w:w="2500" w:type="pct"/>
            <w:shd w:val="clear" w:color="auto" w:fill="auto"/>
            <w:tcMar>
              <w:left w:w="0" w:type="dxa"/>
            </w:tcMar>
          </w:tcPr>
          <w:p w14:paraId="645BF832" w14:textId="77777777" w:rsidR="00D85371" w:rsidRPr="00A6293E" w:rsidRDefault="00D85371" w:rsidP="00D85371">
            <w:pPr>
              <w:pStyle w:val="Brdtextmedindrag"/>
            </w:pPr>
            <w:r w:rsidRPr="00A6293E">
              <w:t>1.</w:t>
            </w:r>
            <w:r>
              <w:t> </w:t>
            </w:r>
            <w:r w:rsidRPr="00A6293E">
              <w:t>tillhandahålla eller driva ett allmänt kommunikationsnät, eller</w:t>
            </w:r>
          </w:p>
          <w:p w14:paraId="374D78FF" w14:textId="77777777" w:rsidR="00D85371" w:rsidRPr="00A6293E" w:rsidRDefault="00D85371" w:rsidP="00D85371">
            <w:pPr>
              <w:pStyle w:val="Brdtextmedindrag"/>
            </w:pPr>
          </w:p>
        </w:tc>
        <w:tc>
          <w:tcPr>
            <w:tcW w:w="2500" w:type="pct"/>
            <w:shd w:val="clear" w:color="auto" w:fill="auto"/>
            <w:tcMar>
              <w:right w:w="0" w:type="dxa"/>
            </w:tcMar>
          </w:tcPr>
          <w:p w14:paraId="32279884" w14:textId="77777777" w:rsidR="00D85371" w:rsidRPr="00A6293E" w:rsidRDefault="00D85371" w:rsidP="00D85371">
            <w:pPr>
              <w:pStyle w:val="Brdtextmedindrag"/>
            </w:pPr>
            <w:r w:rsidRPr="00A6293E">
              <w:t>1.</w:t>
            </w:r>
            <w:r>
              <w:t> </w:t>
            </w:r>
            <w:r w:rsidRPr="00A6293E">
              <w:t xml:space="preserve">tillhandahålla eller driva ett allmänt </w:t>
            </w:r>
            <w:r w:rsidRPr="00A6293E">
              <w:rPr>
                <w:i/>
              </w:rPr>
              <w:t xml:space="preserve">elektroniskt </w:t>
            </w:r>
            <w:r w:rsidRPr="00A6293E">
              <w:t>kommunika</w:t>
            </w:r>
            <w:r w:rsidRPr="00A6293E">
              <w:softHyphen/>
              <w:t>tionsnät, eller</w:t>
            </w:r>
          </w:p>
        </w:tc>
      </w:tr>
    </w:tbl>
    <w:p w14:paraId="52C9CBF3" w14:textId="77777777" w:rsidR="00D85371" w:rsidRPr="00A6293E" w:rsidRDefault="00D85371" w:rsidP="00D85371">
      <w:pPr>
        <w:pStyle w:val="Brdtextmedindrag"/>
      </w:pPr>
      <w:r w:rsidRPr="00A6293E">
        <w:t>2.</w:t>
      </w:r>
      <w:r>
        <w:t> </w:t>
      </w:r>
      <w:r w:rsidRPr="00A6293E">
        <w:t>för allmänheten tillhandahålla en elektronisk kommunikationstjänst.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4F3BF27" w14:textId="77777777">
        <w:tc>
          <w:tcPr>
            <w:tcW w:w="2500" w:type="pct"/>
            <w:shd w:val="clear" w:color="auto" w:fill="auto"/>
            <w:tcMar>
              <w:left w:w="0" w:type="dxa"/>
            </w:tcMar>
          </w:tcPr>
          <w:p w14:paraId="22A21ACC" w14:textId="77777777" w:rsidR="00D85371" w:rsidRPr="00A6293E" w:rsidRDefault="00D85371" w:rsidP="00D85371">
            <w:pPr>
              <w:pStyle w:val="Brdtextmedindrag"/>
            </w:pPr>
            <w:r w:rsidRPr="00A6293E">
              <w:t xml:space="preserve">Allmänt kommunikationsnät och elektronisk kommunikationstjänst har samma betydelse som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3FEABEB4" w14:textId="77777777" w:rsidR="00D85371" w:rsidRPr="00A6293E" w:rsidRDefault="00D85371" w:rsidP="00D85371">
            <w:pPr>
              <w:pStyle w:val="Brdtextmedindrag"/>
            </w:pPr>
            <w:r w:rsidRPr="00A6293E">
              <w:t xml:space="preserve">Allmänt </w:t>
            </w:r>
            <w:r w:rsidRPr="00A6293E">
              <w:rPr>
                <w:i/>
              </w:rPr>
              <w:t xml:space="preserve">elektroniskt </w:t>
            </w:r>
            <w:r w:rsidRPr="00A6293E">
              <w:t>kommuni</w:t>
            </w:r>
            <w:r w:rsidRPr="00A6293E">
              <w:softHyphen/>
              <w:t>kationsnät och elektronisk kommu</w:t>
            </w:r>
            <w:r w:rsidRPr="00A6293E">
              <w:softHyphen/>
              <w:t>nikationstjänst har samma betydel</w:t>
            </w:r>
            <w:r w:rsidRPr="00A6293E">
              <w:softHyphen/>
              <w:t xml:space="preserve">se som i lagen </w:t>
            </w:r>
            <w:r w:rsidRPr="00A6293E">
              <w:rPr>
                <w:i/>
              </w:rPr>
              <w:t>(202</w:t>
            </w:r>
            <w:r>
              <w:rPr>
                <w:i/>
              </w:rPr>
              <w:t>2</w:t>
            </w:r>
            <w:r w:rsidRPr="00A6293E">
              <w:rPr>
                <w:i/>
              </w:rPr>
              <w:t>:000)</w:t>
            </w:r>
            <w:r w:rsidRPr="00A6293E">
              <w:t xml:space="preserve"> om elek</w:t>
            </w:r>
            <w:r w:rsidRPr="00A6293E">
              <w:softHyphen/>
              <w:t>tronisk kommunikation.</w:t>
            </w:r>
          </w:p>
        </w:tc>
      </w:tr>
    </w:tbl>
    <w:p w14:paraId="21B3BB43" w14:textId="77777777" w:rsidR="00D85371" w:rsidRPr="00A6293E" w:rsidRDefault="00D85371" w:rsidP="00D85371">
      <w:pPr>
        <w:pStyle w:val="Slutstreck"/>
      </w:pPr>
      <w:r w:rsidRPr="00A6293E">
        <w:t>                      </w:t>
      </w:r>
    </w:p>
    <w:p w14:paraId="0723C4CC"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02417638" w14:textId="77777777" w:rsidR="00D85371" w:rsidRPr="00A6293E" w:rsidRDefault="00D85371" w:rsidP="00D85371">
      <w:pPr>
        <w:spacing w:line="2" w:lineRule="auto"/>
        <w:rPr>
          <w:rFonts w:ascii="Times New Roman" w:hAnsi="Times New Roman"/>
          <w:sz w:val="20"/>
        </w:rPr>
      </w:pPr>
      <w:r w:rsidRPr="00A6293E">
        <w:br w:type="page"/>
      </w:r>
    </w:p>
    <w:p w14:paraId="2460E6FC" w14:textId="77777777" w:rsidR="00D85371" w:rsidRDefault="00D85371" w:rsidP="00D85371">
      <w:pPr>
        <w:pStyle w:val="Rubrik2"/>
        <w:sectPr w:rsidR="00D85371" w:rsidSect="00D85371">
          <w:headerReference w:type="even" r:id="rId147"/>
          <w:headerReference w:type="default" r:id="rId148"/>
          <w:footerReference w:type="even" r:id="rId149"/>
          <w:footerReference w:type="default" r:id="rId150"/>
          <w:footerReference w:type="first" r:id="rId151"/>
          <w:footnotePr>
            <w:numRestart w:val="eachSect"/>
          </w:footnotePr>
          <w:type w:val="continuous"/>
          <w:pgSz w:w="9356" w:h="13721" w:code="9"/>
          <w:pgMar w:top="794" w:right="2438" w:bottom="1191" w:left="1021" w:header="0" w:footer="709" w:gutter="0"/>
          <w:cols w:space="708"/>
          <w:docGrid w:linePitch="360"/>
        </w:sectPr>
      </w:pPr>
      <w:bookmarkStart w:id="75" w:name="_Toc94597440"/>
      <w:bookmarkStart w:id="76" w:name="_Toc96533283"/>
      <w:r w:rsidRPr="00A6293E">
        <w:lastRenderedPageBreak/>
        <w:t>Förslag till lag om ändring i lagen (2016:1147) om upphandling av koncessioner</w:t>
      </w:r>
      <w:bookmarkEnd w:id="75"/>
      <w:bookmarkEnd w:id="76"/>
    </w:p>
    <w:p w14:paraId="348A2492" w14:textId="77777777" w:rsidR="00D85371" w:rsidRPr="00A6293E" w:rsidRDefault="00D85371" w:rsidP="00D85371">
      <w:pPr>
        <w:pStyle w:val="Brdtext"/>
      </w:pPr>
      <w:r w:rsidRPr="00A6293E">
        <w:rPr>
          <w:spacing w:val="-3"/>
        </w:rPr>
        <w:t>Härigenom föreskrivs att 3</w:t>
      </w:r>
      <w:r>
        <w:rPr>
          <w:spacing w:val="-3"/>
        </w:rPr>
        <w:t> kap. </w:t>
      </w:r>
      <w:r w:rsidRPr="00A6293E">
        <w:rPr>
          <w:spacing w:val="-3"/>
        </w:rPr>
        <w:t>4</w:t>
      </w:r>
      <w:r>
        <w:rPr>
          <w:spacing w:val="-3"/>
        </w:rPr>
        <w:t> §</w:t>
      </w:r>
      <w:r w:rsidRPr="00A6293E">
        <w:rPr>
          <w:spacing w:val="-3"/>
        </w:rPr>
        <w:t xml:space="preserve"> och rubriken närmast före 3</w:t>
      </w:r>
      <w:r>
        <w:rPr>
          <w:spacing w:val="-3"/>
        </w:rPr>
        <w:t> kap. </w:t>
      </w:r>
      <w:r w:rsidRPr="00A6293E">
        <w:rPr>
          <w:spacing w:val="-3"/>
        </w:rPr>
        <w:t>4</w:t>
      </w:r>
      <w:r>
        <w:rPr>
          <w:spacing w:val="-3"/>
        </w:rPr>
        <w:t> §</w:t>
      </w:r>
      <w:r w:rsidRPr="00A6293E">
        <w:rPr>
          <w:spacing w:val="-3"/>
        </w:rPr>
        <w:t xml:space="preserve"> la</w:t>
      </w:r>
      <w:r>
        <w:rPr>
          <w:spacing w:val="-3"/>
        </w:rPr>
        <w:softHyphen/>
      </w:r>
      <w:r w:rsidRPr="00A6293E">
        <w:rPr>
          <w:spacing w:val="-3"/>
        </w:rPr>
        <w:t>gen (2016:1147)</w:t>
      </w:r>
      <w:r w:rsidRPr="00A6293E">
        <w:t xml:space="preserve"> om upphandling av koncessioner ska ha följande lydelse.</w:t>
      </w:r>
    </w:p>
    <w:p w14:paraId="32A9C96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6BFF58B" w14:textId="77777777">
        <w:tc>
          <w:tcPr>
            <w:tcW w:w="2500" w:type="pct"/>
            <w:shd w:val="clear" w:color="auto" w:fill="auto"/>
            <w:tcMar>
              <w:left w:w="0" w:type="dxa"/>
            </w:tcMar>
          </w:tcPr>
          <w:p w14:paraId="36A088D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7AEE684" w14:textId="77777777" w:rsidR="00D85371" w:rsidRPr="00A6293E" w:rsidRDefault="00D85371" w:rsidP="00D85371">
            <w:pPr>
              <w:pStyle w:val="Brdtext"/>
              <w:rPr>
                <w:i/>
              </w:rPr>
            </w:pPr>
            <w:r w:rsidRPr="00A6293E">
              <w:rPr>
                <w:i/>
              </w:rPr>
              <w:t>Föreslagen lydelse</w:t>
            </w:r>
          </w:p>
        </w:tc>
      </w:tr>
      <w:tr w:rsidR="008B1E23" w14:paraId="3D3BDA58" w14:textId="77777777">
        <w:tc>
          <w:tcPr>
            <w:tcW w:w="2500" w:type="pct"/>
            <w:shd w:val="clear" w:color="auto" w:fill="auto"/>
            <w:tcMar>
              <w:left w:w="0" w:type="dxa"/>
            </w:tcMar>
          </w:tcPr>
          <w:p w14:paraId="4FF55174" w14:textId="77777777" w:rsidR="00D85371" w:rsidRPr="00A6293E" w:rsidRDefault="00D85371" w:rsidP="00D85371">
            <w:pPr>
              <w:pStyle w:val="Rubrik4utannumrering"/>
              <w:rPr>
                <w:i/>
              </w:rPr>
            </w:pPr>
            <w:r w:rsidRPr="00A6293E">
              <w:rPr>
                <w:i/>
              </w:rPr>
              <w:t xml:space="preserve">Elektronisk </w:t>
            </w:r>
            <w:r w:rsidRPr="00A6293E">
              <w:t>kommunikations</w:t>
            </w:r>
            <w:r w:rsidRPr="00A6293E">
              <w:softHyphen/>
              <w:t>tjänst</w:t>
            </w:r>
          </w:p>
        </w:tc>
        <w:tc>
          <w:tcPr>
            <w:tcW w:w="2500" w:type="pct"/>
            <w:shd w:val="clear" w:color="auto" w:fill="auto"/>
            <w:tcMar>
              <w:right w:w="0" w:type="dxa"/>
            </w:tcMar>
          </w:tcPr>
          <w:p w14:paraId="1142A323" w14:textId="77777777" w:rsidR="00D85371" w:rsidRPr="00A6293E" w:rsidRDefault="00D85371" w:rsidP="00D85371">
            <w:pPr>
              <w:pStyle w:val="Rubrik4utannumrering"/>
            </w:pPr>
            <w:r w:rsidRPr="00A6293E">
              <w:rPr>
                <w:i/>
              </w:rPr>
              <w:t>Allmänt elektroniskt kommunika</w:t>
            </w:r>
            <w:r w:rsidRPr="00A6293E">
              <w:rPr>
                <w:i/>
              </w:rPr>
              <w:softHyphen/>
              <w:t>tionsnät och elektronisk</w:t>
            </w:r>
            <w:r w:rsidRPr="00A6293E">
              <w:t xml:space="preserve"> kommu</w:t>
            </w:r>
            <w:r w:rsidRPr="00A6293E">
              <w:softHyphen/>
              <w:t>nikationstjänst</w:t>
            </w:r>
          </w:p>
        </w:tc>
      </w:tr>
    </w:tbl>
    <w:p w14:paraId="7ABD4579" w14:textId="77777777" w:rsidR="00D85371" w:rsidRPr="00A6293E" w:rsidRDefault="00D85371" w:rsidP="00D85371">
      <w:pPr>
        <w:pStyle w:val="Brdtext"/>
        <w:spacing w:before="230"/>
        <w:jc w:val="center"/>
        <w:rPr>
          <w:b/>
        </w:rPr>
      </w:pPr>
      <w:r w:rsidRPr="00A6293E">
        <w:rPr>
          <w:b/>
        </w:rPr>
        <w:t>3</w:t>
      </w:r>
      <w:r>
        <w:rPr>
          <w:b/>
        </w:rPr>
        <w:t> kap.</w:t>
      </w:r>
    </w:p>
    <w:p w14:paraId="4A1F30B0" w14:textId="77777777" w:rsidR="00D85371" w:rsidRPr="00A6293E" w:rsidRDefault="00D85371" w:rsidP="00D85371">
      <w:pPr>
        <w:pStyle w:val="Brdtext"/>
        <w:jc w:val="center"/>
      </w:pPr>
      <w:r w:rsidRPr="00A6293E">
        <w:t>4</w:t>
      </w:r>
      <w:r>
        <w:t> §</w:t>
      </w:r>
    </w:p>
    <w:p w14:paraId="299BA1FC" w14:textId="77777777" w:rsidR="00D85371" w:rsidRPr="00A6293E" w:rsidRDefault="00D85371" w:rsidP="00D85371">
      <w:pPr>
        <w:pStyle w:val="Brdtextmedindrag"/>
      </w:pPr>
      <w:r w:rsidRPr="00A6293E">
        <w:t>Denna lag gäller inte för koncessioner som huvudsakligen syftar till att ge en upphandlande myndighet möjlighet att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C343DC2" w14:textId="77777777">
        <w:tc>
          <w:tcPr>
            <w:tcW w:w="2500" w:type="pct"/>
            <w:shd w:val="clear" w:color="auto" w:fill="auto"/>
            <w:tcMar>
              <w:left w:w="0" w:type="dxa"/>
            </w:tcMar>
          </w:tcPr>
          <w:p w14:paraId="52A2166A" w14:textId="77777777" w:rsidR="00D85371" w:rsidRPr="00A6293E" w:rsidRDefault="00D85371" w:rsidP="00D85371">
            <w:pPr>
              <w:pStyle w:val="Brdtextmedindrag"/>
            </w:pPr>
            <w:r w:rsidRPr="00A6293E">
              <w:t>1.</w:t>
            </w:r>
            <w:r>
              <w:t> </w:t>
            </w:r>
            <w:r w:rsidRPr="00A6293E">
              <w:t>tillhandahålla eller driva ett allmänt kommunikationsnät, eller</w:t>
            </w:r>
          </w:p>
          <w:p w14:paraId="2F42C07E" w14:textId="77777777" w:rsidR="00D85371" w:rsidRPr="00A6293E" w:rsidRDefault="00D85371" w:rsidP="00D85371">
            <w:pPr>
              <w:pStyle w:val="Brdtextmedindrag"/>
            </w:pPr>
          </w:p>
        </w:tc>
        <w:tc>
          <w:tcPr>
            <w:tcW w:w="2500" w:type="pct"/>
            <w:shd w:val="clear" w:color="auto" w:fill="auto"/>
            <w:tcMar>
              <w:right w:w="0" w:type="dxa"/>
            </w:tcMar>
          </w:tcPr>
          <w:p w14:paraId="2EDF6F67" w14:textId="77777777" w:rsidR="00D85371" w:rsidRPr="00A6293E" w:rsidRDefault="00D85371" w:rsidP="00D85371">
            <w:pPr>
              <w:pStyle w:val="Brdtextmedindrag"/>
            </w:pPr>
            <w:r w:rsidRPr="00A6293E">
              <w:t>1.</w:t>
            </w:r>
            <w:r>
              <w:t> </w:t>
            </w:r>
            <w:r w:rsidRPr="00A6293E">
              <w:t xml:space="preserve">tillhandahålla eller driva ett allmänt </w:t>
            </w:r>
            <w:r w:rsidRPr="00A6293E">
              <w:rPr>
                <w:i/>
              </w:rPr>
              <w:t xml:space="preserve">elektroniskt </w:t>
            </w:r>
            <w:r w:rsidRPr="00A6293E">
              <w:t>kommunika</w:t>
            </w:r>
            <w:r w:rsidRPr="00A6293E">
              <w:softHyphen/>
              <w:t>tionsnät, eller</w:t>
            </w:r>
          </w:p>
        </w:tc>
      </w:tr>
    </w:tbl>
    <w:p w14:paraId="35DD17F7" w14:textId="77777777" w:rsidR="00D85371" w:rsidRPr="00A6293E" w:rsidRDefault="00D85371" w:rsidP="00D85371">
      <w:pPr>
        <w:pStyle w:val="Brdtextmedindrag"/>
      </w:pPr>
      <w:r w:rsidRPr="00A6293E">
        <w:t>2.</w:t>
      </w:r>
      <w:r>
        <w:t> </w:t>
      </w:r>
      <w:r w:rsidRPr="00A6293E">
        <w:t>för allmänheten tillhandahålla en elektronisk kommunikationstjänst.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B320282" w14:textId="77777777">
        <w:tc>
          <w:tcPr>
            <w:tcW w:w="2500" w:type="pct"/>
            <w:shd w:val="clear" w:color="auto" w:fill="auto"/>
            <w:tcMar>
              <w:left w:w="0" w:type="dxa"/>
            </w:tcMar>
          </w:tcPr>
          <w:p w14:paraId="7DED3C9D" w14:textId="77777777" w:rsidR="00D85371" w:rsidRPr="00A6293E" w:rsidRDefault="00D85371" w:rsidP="00D85371">
            <w:pPr>
              <w:pStyle w:val="Brdtextmedindrag"/>
            </w:pPr>
            <w:r w:rsidRPr="00A6293E">
              <w:t xml:space="preserve">Allmänt kommunikationsnät och elektronisk kommunikationstjänst har samma betydelse som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113B43BB" w14:textId="77777777" w:rsidR="00D85371" w:rsidRPr="00A6293E" w:rsidRDefault="00D85371" w:rsidP="00D85371">
            <w:pPr>
              <w:pStyle w:val="Brdtextmedindrag"/>
            </w:pPr>
            <w:r w:rsidRPr="00A6293E">
              <w:t xml:space="preserve">Allmänt </w:t>
            </w:r>
            <w:r w:rsidRPr="00A6293E">
              <w:rPr>
                <w:i/>
              </w:rPr>
              <w:t xml:space="preserve">elektroniskt </w:t>
            </w:r>
            <w:r w:rsidRPr="00A6293E">
              <w:t>kommuni</w:t>
            </w:r>
            <w:r w:rsidRPr="00A6293E">
              <w:softHyphen/>
              <w:t>kationsnät och elektronisk kommu</w:t>
            </w:r>
            <w:r w:rsidRPr="00A6293E">
              <w:softHyphen/>
              <w:t>nikationstjänst har samma betydel</w:t>
            </w:r>
            <w:r w:rsidRPr="00A6293E">
              <w:softHyphen/>
              <w:t xml:space="preserve">se som i lagen </w:t>
            </w:r>
            <w:r w:rsidRPr="00A6293E">
              <w:rPr>
                <w:i/>
              </w:rPr>
              <w:t>(202</w:t>
            </w:r>
            <w:r>
              <w:rPr>
                <w:i/>
              </w:rPr>
              <w:t>2</w:t>
            </w:r>
            <w:r w:rsidRPr="00A6293E">
              <w:rPr>
                <w:i/>
              </w:rPr>
              <w:t>:000)</w:t>
            </w:r>
            <w:r w:rsidRPr="00A6293E">
              <w:t xml:space="preserve"> om elek</w:t>
            </w:r>
            <w:r w:rsidRPr="00A6293E">
              <w:softHyphen/>
              <w:t>tronisk kommunikation.</w:t>
            </w:r>
          </w:p>
        </w:tc>
      </w:tr>
    </w:tbl>
    <w:p w14:paraId="4A705167" w14:textId="77777777" w:rsidR="00D85371" w:rsidRPr="00A6293E" w:rsidRDefault="00D85371" w:rsidP="00D85371">
      <w:pPr>
        <w:pStyle w:val="Slutstreck"/>
      </w:pPr>
      <w:r w:rsidRPr="00A6293E">
        <w:t>                      </w:t>
      </w:r>
    </w:p>
    <w:p w14:paraId="51EFA9D1"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7252A91D" w14:textId="77777777" w:rsidR="00D85371" w:rsidRPr="00A6293E" w:rsidRDefault="00D85371" w:rsidP="00D85371">
      <w:pPr>
        <w:spacing w:line="2" w:lineRule="auto"/>
        <w:rPr>
          <w:rFonts w:ascii="Times New Roman" w:hAnsi="Times New Roman"/>
          <w:sz w:val="20"/>
        </w:rPr>
      </w:pPr>
      <w:r w:rsidRPr="00A6293E">
        <w:br w:type="page"/>
      </w:r>
    </w:p>
    <w:p w14:paraId="682EB6D8" w14:textId="77777777" w:rsidR="00D85371" w:rsidRDefault="00D85371" w:rsidP="00D85371">
      <w:pPr>
        <w:pStyle w:val="Rubrik2"/>
        <w:sectPr w:rsidR="00D85371" w:rsidSect="00D85371">
          <w:headerReference w:type="even" r:id="rId152"/>
          <w:headerReference w:type="default" r:id="rId153"/>
          <w:footerReference w:type="even" r:id="rId154"/>
          <w:footerReference w:type="default" r:id="rId155"/>
          <w:footerReference w:type="first" r:id="rId156"/>
          <w:footnotePr>
            <w:numRestart w:val="eachSect"/>
          </w:footnotePr>
          <w:type w:val="continuous"/>
          <w:pgSz w:w="9356" w:h="13721" w:code="9"/>
          <w:pgMar w:top="794" w:right="2438" w:bottom="1191" w:left="1021" w:header="0" w:footer="709" w:gutter="0"/>
          <w:cols w:space="708"/>
          <w:docGrid w:linePitch="360"/>
        </w:sectPr>
      </w:pPr>
      <w:bookmarkStart w:id="77" w:name="_Toc94597441"/>
      <w:bookmarkStart w:id="78" w:name="_Toc96533284"/>
      <w:r w:rsidRPr="00A6293E">
        <w:lastRenderedPageBreak/>
        <w:t>Förslag till lag om ändring i lagen (2016:1306) med kompletterande bestämmelser till EU:s marknadsmissbruksförordning</w:t>
      </w:r>
      <w:bookmarkEnd w:id="77"/>
      <w:bookmarkEnd w:id="78"/>
    </w:p>
    <w:p w14:paraId="6329594E" w14:textId="77777777" w:rsidR="00D85371" w:rsidRPr="003F317E" w:rsidRDefault="00D85371" w:rsidP="00D85371">
      <w:pPr>
        <w:pStyle w:val="Brdtext"/>
      </w:pPr>
      <w:r w:rsidRPr="003F317E">
        <w:t>Härigenom föreskrivs att 3 kap. 11 § lagen (2016:1306) med komplette</w:t>
      </w:r>
      <w:r>
        <w:softHyphen/>
      </w:r>
      <w:r w:rsidRPr="003F317E">
        <w:t>ran</w:t>
      </w:r>
      <w:r>
        <w:softHyphen/>
      </w:r>
      <w:r w:rsidRPr="003F317E">
        <w:t>de bestämmelser till EU:s marknadsmissbruksförordning ska ha följan</w:t>
      </w:r>
      <w:r>
        <w:softHyphen/>
      </w:r>
      <w:r w:rsidRPr="003F317E">
        <w:t>de lydelse.</w:t>
      </w:r>
    </w:p>
    <w:p w14:paraId="4453E133" w14:textId="77777777" w:rsidR="00D85371" w:rsidRPr="003F317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D8BA939" w14:textId="77777777">
        <w:tc>
          <w:tcPr>
            <w:tcW w:w="2500" w:type="pct"/>
            <w:shd w:val="clear" w:color="auto" w:fill="auto"/>
            <w:tcMar>
              <w:left w:w="0" w:type="dxa"/>
            </w:tcMar>
          </w:tcPr>
          <w:p w14:paraId="60F32F87"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C732B40" w14:textId="77777777" w:rsidR="00D85371" w:rsidRPr="00A6293E" w:rsidRDefault="00D85371" w:rsidP="00D85371">
            <w:pPr>
              <w:pStyle w:val="Brdtext"/>
              <w:rPr>
                <w:i/>
              </w:rPr>
            </w:pPr>
            <w:r w:rsidRPr="00A6293E">
              <w:rPr>
                <w:i/>
              </w:rPr>
              <w:t>Föreslagen lydelse</w:t>
            </w:r>
          </w:p>
        </w:tc>
      </w:tr>
    </w:tbl>
    <w:p w14:paraId="0EAF547A" w14:textId="77777777" w:rsidR="00D85371" w:rsidRPr="00A6293E" w:rsidRDefault="00D85371" w:rsidP="00D85371">
      <w:pPr>
        <w:pStyle w:val="Brdtext"/>
        <w:spacing w:before="230"/>
        <w:jc w:val="center"/>
        <w:rPr>
          <w:b/>
        </w:rPr>
      </w:pPr>
      <w:r w:rsidRPr="00A6293E">
        <w:rPr>
          <w:b/>
        </w:rPr>
        <w:t>3</w:t>
      </w:r>
      <w:r>
        <w:rPr>
          <w:b/>
        </w:rPr>
        <w:t> kap.</w:t>
      </w:r>
    </w:p>
    <w:p w14:paraId="77488C02" w14:textId="77777777" w:rsidR="00D85371" w:rsidRPr="00A6293E" w:rsidRDefault="00D85371" w:rsidP="00D85371">
      <w:pPr>
        <w:pStyle w:val="Brdtext"/>
        <w:jc w:val="center"/>
      </w:pPr>
      <w:r w:rsidRPr="00A6293E">
        <w:t>11</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1E79FD0" w14:textId="77777777">
        <w:tc>
          <w:tcPr>
            <w:tcW w:w="2500" w:type="pct"/>
            <w:shd w:val="clear" w:color="auto" w:fill="auto"/>
            <w:tcMar>
              <w:left w:w="0" w:type="dxa"/>
            </w:tcMar>
          </w:tcPr>
          <w:p w14:paraId="353011B4" w14:textId="77777777" w:rsidR="00D85371" w:rsidRPr="00A6293E" w:rsidRDefault="00D85371" w:rsidP="00D85371">
            <w:pPr>
              <w:pStyle w:val="Brdtextmedindrag"/>
            </w:pPr>
            <w:r w:rsidRPr="00A6293E">
              <w:t xml:space="preserve">I </w:t>
            </w:r>
            <w:r w:rsidRPr="00A6293E">
              <w:rPr>
                <w:i/>
              </w:rPr>
              <w:t>6</w:t>
            </w:r>
            <w:r>
              <w:rPr>
                <w:i/>
              </w:rPr>
              <w:t> kap.</w:t>
            </w:r>
            <w:r w:rsidRPr="00A6293E">
              <w:rPr>
                <w:i/>
              </w:rPr>
              <w:t> 22</w:t>
            </w:r>
            <w:r>
              <w:rPr>
                <w:i/>
              </w:rPr>
              <w:t> §</w:t>
            </w:r>
            <w:r w:rsidRPr="00A6293E">
              <w:rPr>
                <w:i/>
              </w:rPr>
              <w:t xml:space="preserve"> första stycket</w:t>
            </w:r>
            <w:r>
              <w:rPr>
                <w:i/>
              </w:rPr>
              <w:t> </w:t>
            </w:r>
            <w:r w:rsidRPr="00A6293E">
              <w:rPr>
                <w:i/>
              </w:rPr>
              <w:t>9</w:t>
            </w:r>
            <w:r w:rsidRPr="00A6293E">
              <w:t xml:space="preserve"> la</w:t>
            </w:r>
            <w:r w:rsidRPr="00A6293E">
              <w:softHyphen/>
              <w:t xml:space="preserve">gen </w:t>
            </w:r>
            <w:r w:rsidRPr="00A6293E">
              <w:rPr>
                <w:i/>
              </w:rPr>
              <w:t>(2003:389)</w:t>
            </w:r>
            <w:r w:rsidRPr="00A6293E">
              <w:t xml:space="preserve"> om elektronisk kommunikation finns bestämmel</w:t>
            </w:r>
            <w:r w:rsidRPr="00A6293E">
              <w:softHyphen/>
              <w:t>ser om rätt för Finansinspektionen att få ut uppgifter från den som till</w:t>
            </w:r>
            <w:r>
              <w:softHyphen/>
            </w:r>
            <w:r w:rsidRPr="00A6293E">
              <w:t>handahåller ett elektroniskt kom</w:t>
            </w:r>
            <w:r>
              <w:softHyphen/>
            </w:r>
            <w:r w:rsidRPr="00A6293E">
              <w:t>munikationsnät eller en elektronisk kommunikationstjänst.</w:t>
            </w:r>
          </w:p>
        </w:tc>
        <w:tc>
          <w:tcPr>
            <w:tcW w:w="2500" w:type="pct"/>
            <w:shd w:val="clear" w:color="auto" w:fill="auto"/>
            <w:tcMar>
              <w:right w:w="0" w:type="dxa"/>
            </w:tcMar>
          </w:tcPr>
          <w:p w14:paraId="1023EC4D" w14:textId="77777777" w:rsidR="00D85371" w:rsidRPr="00A6293E" w:rsidRDefault="00D85371" w:rsidP="00D85371">
            <w:pPr>
              <w:pStyle w:val="Brdtextmedindrag"/>
            </w:pPr>
            <w:r w:rsidRPr="007A57AF">
              <w:t xml:space="preserve">I </w:t>
            </w:r>
            <w:r w:rsidRPr="007A57AF">
              <w:rPr>
                <w:i/>
              </w:rPr>
              <w:t>9 kap. </w:t>
            </w:r>
            <w:r>
              <w:rPr>
                <w:i/>
              </w:rPr>
              <w:t>33</w:t>
            </w:r>
            <w:r w:rsidRPr="007A57AF">
              <w:rPr>
                <w:i/>
              </w:rPr>
              <w:t> § första stycket 1 b</w:t>
            </w:r>
            <w:r w:rsidRPr="007A57AF">
              <w:t xml:space="preserve"> la</w:t>
            </w:r>
            <w:r w:rsidRPr="007A57AF">
              <w:softHyphen/>
              <w:t xml:space="preserve">gen </w:t>
            </w:r>
            <w:r w:rsidRPr="007A57AF">
              <w:rPr>
                <w:i/>
              </w:rPr>
              <w:t>(202</w:t>
            </w:r>
            <w:r>
              <w:rPr>
                <w:i/>
              </w:rPr>
              <w:t>2</w:t>
            </w:r>
            <w:r w:rsidRPr="007A57AF">
              <w:rPr>
                <w:i/>
              </w:rPr>
              <w:t>:000)</w:t>
            </w:r>
            <w:r w:rsidRPr="007A57AF">
              <w:t xml:space="preserve"> om elektronisk kommunikation finns bestämmel</w:t>
            </w:r>
            <w:r w:rsidRPr="007A57AF">
              <w:softHyphen/>
              <w:t>ser om</w:t>
            </w:r>
            <w:r w:rsidRPr="00A6293E">
              <w:t xml:space="preserve"> rätt för Finansinspektionen att få ut uppgifter från den som till</w:t>
            </w:r>
            <w:r>
              <w:softHyphen/>
            </w:r>
            <w:r w:rsidRPr="00A6293E">
              <w:t>handahåller ett elektroniskt kom</w:t>
            </w:r>
            <w:r>
              <w:softHyphen/>
            </w:r>
            <w:r w:rsidRPr="00A6293E">
              <w:t>munikationsnät eller en elektronisk kommunikationstjänst.</w:t>
            </w:r>
          </w:p>
        </w:tc>
      </w:tr>
    </w:tbl>
    <w:p w14:paraId="541F4348" w14:textId="77777777" w:rsidR="00D85371" w:rsidRPr="00A6293E" w:rsidRDefault="00D85371" w:rsidP="00D85371">
      <w:pPr>
        <w:pStyle w:val="Slutstreck"/>
      </w:pPr>
      <w:r w:rsidRPr="00A6293E">
        <w:t>                      </w:t>
      </w:r>
    </w:p>
    <w:p w14:paraId="4E64FED1"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139073B7" w14:textId="77777777" w:rsidR="00D85371" w:rsidRPr="00A6293E" w:rsidRDefault="00D85371" w:rsidP="00D85371">
      <w:pPr>
        <w:spacing w:line="2" w:lineRule="auto"/>
        <w:rPr>
          <w:rFonts w:ascii="Times New Roman" w:hAnsi="Times New Roman"/>
          <w:sz w:val="20"/>
        </w:rPr>
      </w:pPr>
      <w:r w:rsidRPr="00A6293E">
        <w:br w:type="page"/>
      </w:r>
    </w:p>
    <w:p w14:paraId="27B3FA84" w14:textId="77777777" w:rsidR="00D85371" w:rsidRDefault="00D85371" w:rsidP="00D85371">
      <w:pPr>
        <w:pStyle w:val="Rubrik2"/>
        <w:sectPr w:rsidR="00D85371" w:rsidSect="00D85371">
          <w:headerReference w:type="even" r:id="rId157"/>
          <w:headerReference w:type="default" r:id="rId158"/>
          <w:footerReference w:type="even" r:id="rId159"/>
          <w:footerReference w:type="default" r:id="rId160"/>
          <w:footerReference w:type="first" r:id="rId161"/>
          <w:footnotePr>
            <w:numRestart w:val="eachSect"/>
          </w:footnotePr>
          <w:type w:val="continuous"/>
          <w:pgSz w:w="9356" w:h="13721" w:code="9"/>
          <w:pgMar w:top="794" w:right="2438" w:bottom="1191" w:left="1021" w:header="0" w:footer="709" w:gutter="0"/>
          <w:cols w:space="708"/>
          <w:docGrid w:linePitch="360"/>
        </w:sectPr>
      </w:pPr>
      <w:bookmarkStart w:id="79" w:name="_Toc94597442"/>
      <w:bookmarkStart w:id="80" w:name="_Toc96533285"/>
      <w:r w:rsidRPr="00A6293E">
        <w:lastRenderedPageBreak/>
        <w:t>Förslag till lag om ändring i lagen (2018:1174) om informationssäkerhet för samhällsviktiga och digitala tjänster</w:t>
      </w:r>
      <w:bookmarkEnd w:id="79"/>
      <w:bookmarkEnd w:id="80"/>
    </w:p>
    <w:p w14:paraId="3E9E54EC" w14:textId="77777777" w:rsidR="00D85371" w:rsidRPr="00A6293E" w:rsidRDefault="00D85371" w:rsidP="00D85371">
      <w:pPr>
        <w:pStyle w:val="Brdtext"/>
      </w:pPr>
      <w:r w:rsidRPr="00A6293E">
        <w:t>Härigenom föreskrivs att 2 och 5</w:t>
      </w:r>
      <w:r>
        <w:t> §</w:t>
      </w:r>
      <w:r w:rsidRPr="00A6293E">
        <w:t>§ lagen (2018:1174) om informations</w:t>
      </w:r>
      <w:r w:rsidRPr="00A6293E">
        <w:softHyphen/>
        <w:t>säkerhet för samhällsviktiga och digitala tjänster ska ha följande lydelse.</w:t>
      </w:r>
    </w:p>
    <w:p w14:paraId="5B2CB9B3"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0DE3F7C" w14:textId="77777777">
        <w:tc>
          <w:tcPr>
            <w:tcW w:w="2500" w:type="pct"/>
            <w:shd w:val="clear" w:color="auto" w:fill="auto"/>
            <w:tcMar>
              <w:left w:w="0" w:type="dxa"/>
            </w:tcMar>
          </w:tcPr>
          <w:p w14:paraId="5DDCEB4E"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F3C0306" w14:textId="77777777" w:rsidR="00D85371" w:rsidRPr="00A6293E" w:rsidRDefault="00D85371" w:rsidP="00D85371">
            <w:pPr>
              <w:pStyle w:val="Brdtext"/>
              <w:rPr>
                <w:i/>
              </w:rPr>
            </w:pPr>
            <w:r w:rsidRPr="00A6293E">
              <w:rPr>
                <w:i/>
              </w:rPr>
              <w:t>Föreslagen lydelse</w:t>
            </w:r>
          </w:p>
        </w:tc>
      </w:tr>
    </w:tbl>
    <w:p w14:paraId="6D7C8E8F" w14:textId="77777777" w:rsidR="00D85371" w:rsidRPr="00A6293E" w:rsidRDefault="00D85371" w:rsidP="00D85371">
      <w:pPr>
        <w:pStyle w:val="Brdtext"/>
        <w:spacing w:before="230"/>
        <w:jc w:val="center"/>
      </w:pPr>
      <w:r w:rsidRPr="00A6293E">
        <w:t>2</w:t>
      </w:r>
      <w:r>
        <w:t> §</w:t>
      </w:r>
    </w:p>
    <w:p w14:paraId="5E75E74D" w14:textId="77777777" w:rsidR="00D85371" w:rsidRPr="00A6293E" w:rsidRDefault="00D85371" w:rsidP="00D85371">
      <w:pPr>
        <w:pStyle w:val="Brdtextmedindrag"/>
      </w:pPr>
      <w:r w:rsidRPr="00A6293E">
        <w:t>I lagen avses med</w:t>
      </w:r>
    </w:p>
    <w:p w14:paraId="6C376FC7" w14:textId="77777777" w:rsidR="00D85371" w:rsidRPr="00A6293E" w:rsidRDefault="00D85371" w:rsidP="00D85371">
      <w:pPr>
        <w:pStyle w:val="Brdtextmedindrag"/>
        <w:rPr>
          <w:i/>
          <w:u w:val="single"/>
        </w:rPr>
      </w:pPr>
      <w:r w:rsidRPr="00A6293E">
        <w:t>1.</w:t>
      </w:r>
      <w:r>
        <w:t> </w:t>
      </w:r>
      <w:r w:rsidRPr="00A6293E">
        <w:rPr>
          <w:i/>
          <w:u w:val="single"/>
        </w:rPr>
        <w:t>nätverk och informationssystem</w:t>
      </w:r>
      <w:r w:rsidRPr="00004AB3">
        <w:rPr>
          <w:iCs/>
        </w:rPr>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9363B68" w14:textId="77777777">
        <w:tc>
          <w:tcPr>
            <w:tcW w:w="2500" w:type="pct"/>
            <w:shd w:val="clear" w:color="auto" w:fill="auto"/>
            <w:tcMar>
              <w:left w:w="0" w:type="dxa"/>
            </w:tcMar>
          </w:tcPr>
          <w:p w14:paraId="25C81A55" w14:textId="77777777" w:rsidR="00D85371" w:rsidRPr="00A6293E" w:rsidRDefault="00D85371" w:rsidP="00D85371">
            <w:pPr>
              <w:pStyle w:val="Brdtextmedindrag"/>
            </w:pPr>
            <w:r w:rsidRPr="00A6293E">
              <w:t xml:space="preserve">a) ett elektroniskt </w:t>
            </w:r>
            <w:r w:rsidRPr="00DC43E4">
              <w:t>kommunika</w:t>
            </w:r>
            <w:r w:rsidRPr="00DC43E4">
              <w:softHyphen/>
              <w:t>tionsnät enligt 1 kap. 7 §</w:t>
            </w:r>
            <w:r w:rsidRPr="00A6293E">
              <w:t xml:space="preserve"> lagen </w:t>
            </w:r>
            <w:r w:rsidRPr="00A6293E">
              <w:rPr>
                <w:i/>
              </w:rPr>
              <w:t>(2003:389)</w:t>
            </w:r>
            <w:r w:rsidRPr="00A6293E">
              <w:t xml:space="preserve"> om elektronisk kom</w:t>
            </w:r>
            <w:r w:rsidRPr="00A6293E">
              <w:softHyphen/>
              <w:t xml:space="preserve">munikation, </w:t>
            </w:r>
          </w:p>
        </w:tc>
        <w:tc>
          <w:tcPr>
            <w:tcW w:w="2500" w:type="pct"/>
            <w:shd w:val="clear" w:color="auto" w:fill="auto"/>
            <w:tcMar>
              <w:right w:w="0" w:type="dxa"/>
            </w:tcMar>
          </w:tcPr>
          <w:p w14:paraId="08A6FE3B" w14:textId="77777777" w:rsidR="00D85371" w:rsidRPr="00A6293E" w:rsidRDefault="00D85371" w:rsidP="00D85371">
            <w:pPr>
              <w:pStyle w:val="Brdtextmedindrag"/>
            </w:pPr>
            <w:r w:rsidRPr="00A6293E">
              <w:t xml:space="preserve">a) ett </w:t>
            </w:r>
            <w:r w:rsidRPr="00DC43E4">
              <w:t>elektroniskt kommunika</w:t>
            </w:r>
            <w:r w:rsidRPr="00DC43E4">
              <w:softHyphen/>
              <w:t>tions</w:t>
            </w:r>
            <w:r w:rsidRPr="00DC43E4">
              <w:softHyphen/>
              <w:t>nät enligt 1 kap. 7 § lagen</w:t>
            </w:r>
            <w:r w:rsidRPr="00A6293E">
              <w:t xml:space="preserve"> </w:t>
            </w:r>
            <w:r w:rsidRPr="00A6293E">
              <w:rPr>
                <w:i/>
              </w:rPr>
              <w:t>(202</w:t>
            </w:r>
            <w:r>
              <w:rPr>
                <w:i/>
              </w:rPr>
              <w:t>2</w:t>
            </w:r>
            <w:r w:rsidRPr="00A6293E">
              <w:rPr>
                <w:i/>
              </w:rPr>
              <w:t>:000)</w:t>
            </w:r>
            <w:r w:rsidRPr="00A6293E">
              <w:t xml:space="preserve"> om elektronisk kom</w:t>
            </w:r>
            <w:r w:rsidRPr="00A6293E">
              <w:softHyphen/>
              <w:t>munikation,</w:t>
            </w:r>
          </w:p>
        </w:tc>
      </w:tr>
    </w:tbl>
    <w:p w14:paraId="3D3054A6" w14:textId="77777777" w:rsidR="00D85371" w:rsidRPr="00A6293E" w:rsidRDefault="00D85371" w:rsidP="00D85371">
      <w:pPr>
        <w:pStyle w:val="Brdtextmedindrag"/>
      </w:pPr>
      <w:r w:rsidRPr="00A6293E">
        <w:t>b) en enhet eller en grupp enheter som är sammankopplade eller hör samman med varandra, av vilka en eller flera genom ett program utför automatisk behandling av digitala uppgifter, eller</w:t>
      </w:r>
    </w:p>
    <w:p w14:paraId="022C4AD0" w14:textId="77777777" w:rsidR="00D85371" w:rsidRDefault="00D85371" w:rsidP="00D85371">
      <w:pPr>
        <w:pStyle w:val="Brdtextmedindrag"/>
      </w:pPr>
      <w:r w:rsidRPr="00A6293E">
        <w:t>c) digitala uppgifter som lagras, behandlas, hämtas eller överförs med sådana hjälpmedel som omfattas av a och b för att de ska kunna driftas, användas, skyddas och underhållas,</w:t>
      </w:r>
    </w:p>
    <w:p w14:paraId="783EAD41" w14:textId="77777777" w:rsidR="00D85371" w:rsidRDefault="00D85371" w:rsidP="00D85371">
      <w:pPr>
        <w:pStyle w:val="Brdtextmedindrag"/>
      </w:pPr>
      <w:r>
        <w:t>2. </w:t>
      </w:r>
      <w:r w:rsidRPr="00574441">
        <w:rPr>
          <w:i/>
          <w:iCs/>
          <w:u w:val="single"/>
        </w:rPr>
        <w:t>säkerhet i nätverk och informationssystem</w:t>
      </w:r>
      <w:r>
        <w:t>: nätverks och informa</w:t>
      </w:r>
      <w:r>
        <w:softHyphen/>
        <w:t>tions</w:t>
      </w:r>
      <w:r>
        <w:softHyphen/>
        <w:t>systems förmåga att vid en viss tillförlitlighetsnivå motstå åtgärder som undergräver tillgängligheten, autenticiteten, riktigheten eller konfi</w:t>
      </w:r>
      <w:r>
        <w:softHyphen/>
        <w:t>den</w:t>
      </w:r>
      <w:r>
        <w:softHyphen/>
        <w:t>tialiteten hos lagrade, överförda eller behandlade uppgifter eller hos de besläktade tjänster som erbjuds genom eller är tillgängliga via dessa nätverk och informationssystem,</w:t>
      </w:r>
    </w:p>
    <w:p w14:paraId="17899074" w14:textId="77777777" w:rsidR="00D85371" w:rsidRDefault="00D85371" w:rsidP="00D85371">
      <w:pPr>
        <w:pStyle w:val="Brdtextmedindrag"/>
      </w:pPr>
      <w:r>
        <w:t>3. </w:t>
      </w:r>
      <w:r w:rsidRPr="00574441">
        <w:rPr>
          <w:i/>
          <w:iCs/>
          <w:u w:val="single"/>
        </w:rPr>
        <w:t>samhällsviktig tjänst</w:t>
      </w:r>
      <w:r>
        <w:t>: en tjänst som är viktig för att upprätthålla kritisk samhällelig eller ekonomisk verksamhet,</w:t>
      </w:r>
    </w:p>
    <w:p w14:paraId="137763AC" w14:textId="77777777" w:rsidR="00D85371" w:rsidRDefault="00D85371" w:rsidP="00D85371">
      <w:pPr>
        <w:pStyle w:val="Brdtextmedindrag"/>
      </w:pPr>
      <w:r>
        <w:t>4. </w:t>
      </w:r>
      <w:r w:rsidRPr="00574441">
        <w:rPr>
          <w:i/>
          <w:iCs/>
          <w:u w:val="single"/>
        </w:rPr>
        <w:t>digital tjänst</w:t>
      </w:r>
      <w:r>
        <w:t>: en tjänst i den mening som avses i artikel 1.1 b i Europa</w:t>
      </w:r>
      <w:r>
        <w:softHyphen/>
        <w:t>parlamentets och rådets direktiv (EU) 2015/1535 av den 9 september 2015 om ett informationsförfarande beträffande tekniska föreskrifter och beträf</w:t>
      </w:r>
      <w:r>
        <w:softHyphen/>
        <w:t>fande föreskrifter för informationssamhällets tjänster, och som utgör en internetbaserad marknadsplats, internetbaserad sökmotor eller moln</w:t>
      </w:r>
      <w:r>
        <w:softHyphen/>
        <w:t>tjänst,</w:t>
      </w:r>
    </w:p>
    <w:p w14:paraId="6637736E" w14:textId="77777777" w:rsidR="00D85371" w:rsidRDefault="00D85371" w:rsidP="00D85371">
      <w:pPr>
        <w:pStyle w:val="Brdtextmedindrag"/>
      </w:pPr>
      <w:r>
        <w:t>5. </w:t>
      </w:r>
      <w:r w:rsidRPr="00574441">
        <w:rPr>
          <w:i/>
          <w:iCs/>
          <w:u w:val="single"/>
        </w:rPr>
        <w:t>internetbaserad marknadsplats</w:t>
      </w:r>
      <w:r>
        <w:t>: en tjänst som gör det möjligt för konsumenter eller näringsidkare enligt definitionen i artikel 4.1 a respek</w:t>
      </w:r>
      <w:r>
        <w:softHyphen/>
        <w:t>ti</w:t>
      </w:r>
      <w:r>
        <w:softHyphen/>
        <w:t>ve 4.1 b i Europaparlamentets och rådets direktiv 2013/11/EU av den 21 maj 2013 om alternativ tvistlösning vid konsumenttvister och om ändring av förordning (EG) nr 2006/2004 och direktiv 2009/22/EG (direktivet om alternativ tvistlösning) att ingå internetbaserade köpeavtal eller tjänsteavtal med näringsidkare, antingen på webbplatsen för den internetbaserade marknadsplatsen eller på en webbplats som tillhör en näringsidkare och där datatjänster som tillhandahålls av en internetbaserad marknadsplats används,</w:t>
      </w:r>
    </w:p>
    <w:p w14:paraId="78543AC5" w14:textId="77777777" w:rsidR="00D85371" w:rsidRDefault="00D85371" w:rsidP="00D85371">
      <w:pPr>
        <w:pStyle w:val="Brdtextmedindrag"/>
      </w:pPr>
      <w:r>
        <w:t>6. </w:t>
      </w:r>
      <w:r w:rsidRPr="00574441">
        <w:rPr>
          <w:i/>
          <w:iCs/>
          <w:u w:val="single"/>
        </w:rPr>
        <w:t>internetbaserad sökmotor</w:t>
      </w:r>
      <w:r>
        <w:t>: en tjänst som gör det möjligt för användare att göra sökningar på i princip alla webbplatser eller webbplatser på ett visst språk genom en förfrågan om vilket ämne som helst i form av ett nyckelord, en fras eller någon annan inmatning, och som returnerar länkar som innehåller information om det begärda innehållet,</w:t>
      </w:r>
    </w:p>
    <w:p w14:paraId="525F826A" w14:textId="77777777" w:rsidR="00D85371" w:rsidRDefault="00D85371" w:rsidP="00D85371">
      <w:pPr>
        <w:pStyle w:val="Brdtextmedindrag"/>
      </w:pPr>
      <w:r>
        <w:lastRenderedPageBreak/>
        <w:t>7. </w:t>
      </w:r>
      <w:r w:rsidRPr="00574441">
        <w:rPr>
          <w:i/>
          <w:iCs/>
          <w:u w:val="single"/>
        </w:rPr>
        <w:t>molntjänst</w:t>
      </w:r>
      <w:r>
        <w:t>: en tjänst som möjliggör tillgång till en skalbar och elastisk pool av delbara dataresurser,</w:t>
      </w:r>
    </w:p>
    <w:p w14:paraId="351AF73F" w14:textId="77777777" w:rsidR="00D85371" w:rsidRDefault="00D85371" w:rsidP="00D85371">
      <w:pPr>
        <w:pStyle w:val="Brdtextmedindrag"/>
      </w:pPr>
      <w:r>
        <w:t>8. </w:t>
      </w:r>
      <w:r w:rsidRPr="00574441">
        <w:rPr>
          <w:i/>
          <w:iCs/>
          <w:u w:val="single"/>
        </w:rPr>
        <w:t>NIS-direktivet</w:t>
      </w:r>
      <w:r>
        <w:t>: Europaparlamentets och rådets direktiv (EU) 2016/ 1148 av den 6 juli 2016 om åtgärder för en hög gemensam nivå på säkerhet i nätverks- och informationssystem i hela unionen,</w:t>
      </w:r>
    </w:p>
    <w:p w14:paraId="668C0473" w14:textId="77777777" w:rsidR="00D85371" w:rsidRDefault="00D85371" w:rsidP="00D85371">
      <w:pPr>
        <w:pStyle w:val="Brdtextmedindrag"/>
      </w:pPr>
      <w:r>
        <w:t>9. </w:t>
      </w:r>
      <w:r w:rsidRPr="00574441">
        <w:rPr>
          <w:i/>
          <w:iCs/>
          <w:u w:val="single"/>
        </w:rPr>
        <w:t>företrädare</w:t>
      </w:r>
      <w:r>
        <w:t>: en fysisk eller juridisk person som uttryckligen har utsetts att agera för en leverantör och till vilken myndigheter kan vända sig, i stället för till leverantören, i frågor som gäller de skyldigheter som leverantören har enligt NIS-direktivet,</w:t>
      </w:r>
    </w:p>
    <w:p w14:paraId="2493A471" w14:textId="77777777" w:rsidR="00D85371" w:rsidRDefault="00D85371" w:rsidP="00D85371">
      <w:pPr>
        <w:pStyle w:val="Brdtextmedindrag"/>
      </w:pPr>
      <w:r>
        <w:t>10. </w:t>
      </w:r>
      <w:r w:rsidRPr="00574441">
        <w:rPr>
          <w:i/>
          <w:iCs/>
          <w:u w:val="single"/>
        </w:rPr>
        <w:t>incident</w:t>
      </w:r>
      <w:r>
        <w:t>: en händelse med en faktisk negativ inverkan på säkerheten i nätverk och informationssystem, och</w:t>
      </w:r>
    </w:p>
    <w:p w14:paraId="4F1855C5" w14:textId="77777777" w:rsidR="00D85371" w:rsidRPr="00A6293E" w:rsidRDefault="00D85371" w:rsidP="00D85371">
      <w:pPr>
        <w:pStyle w:val="Brdtextmedindrag"/>
      </w:pPr>
      <w:r>
        <w:t>11. </w:t>
      </w:r>
      <w:r w:rsidRPr="00574441">
        <w:rPr>
          <w:i/>
          <w:iCs/>
          <w:u w:val="single"/>
        </w:rPr>
        <w:t>risk</w:t>
      </w:r>
      <w:r>
        <w:t>: en rimligen identifierbar omständighet eller händelse med en potentiell negativ inverkan på säkerheten i nätverk och informations</w:t>
      </w:r>
      <w:r>
        <w:softHyphen/>
        <w:t>system.</w:t>
      </w:r>
    </w:p>
    <w:p w14:paraId="739F54C8" w14:textId="77777777" w:rsidR="00D85371" w:rsidRPr="00A6293E" w:rsidRDefault="00D85371" w:rsidP="00D85371">
      <w:pPr>
        <w:pStyle w:val="Brdtext"/>
        <w:spacing w:before="230"/>
        <w:jc w:val="center"/>
      </w:pPr>
      <w:r w:rsidRPr="00A6293E">
        <w:t>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091E9EF" w14:textId="77777777">
        <w:tc>
          <w:tcPr>
            <w:tcW w:w="2500" w:type="pct"/>
            <w:shd w:val="clear" w:color="auto" w:fill="auto"/>
            <w:tcMar>
              <w:left w:w="0" w:type="dxa"/>
            </w:tcMar>
          </w:tcPr>
          <w:p w14:paraId="42848447" w14:textId="77777777" w:rsidR="00D85371" w:rsidRPr="00A6293E" w:rsidRDefault="00D85371" w:rsidP="00D85371">
            <w:pPr>
              <w:pStyle w:val="Brdtextmedindrag"/>
            </w:pPr>
            <w:r w:rsidRPr="00A6293E">
              <w:t>Lagen gäller inte för företag som tillhandahåller allmänna kommuni</w:t>
            </w:r>
            <w:r w:rsidRPr="00A6293E">
              <w:softHyphen/>
              <w:t>kationsnät eller allmänt tillgängliga elektroniska kommunikationstjäns</w:t>
            </w:r>
            <w:r w:rsidRPr="00A6293E">
              <w:softHyphen/>
              <w:t xml:space="preserve">ter och därför omfattas av kraven i </w:t>
            </w:r>
            <w:r w:rsidRPr="00183324">
              <w:rPr>
                <w:i/>
                <w:spacing w:val="-3"/>
              </w:rPr>
              <w:t>5</w:t>
            </w:r>
            <w:r>
              <w:rPr>
                <w:i/>
                <w:spacing w:val="-3"/>
              </w:rPr>
              <w:t> kap.</w:t>
            </w:r>
            <w:r w:rsidRPr="00BE06AD">
              <w:rPr>
                <w:i/>
                <w:spacing w:val="-3"/>
              </w:rPr>
              <w:t xml:space="preserve"> 6 b </w:t>
            </w:r>
            <w:r w:rsidRPr="00004AB3">
              <w:rPr>
                <w:i/>
                <w:spacing w:val="-3"/>
              </w:rPr>
              <w:t>och</w:t>
            </w:r>
            <w:r w:rsidRPr="00BE06AD">
              <w:rPr>
                <w:i/>
                <w:spacing w:val="-3"/>
              </w:rPr>
              <w:t xml:space="preserve"> c</w:t>
            </w:r>
            <w:r>
              <w:rPr>
                <w:i/>
                <w:spacing w:val="-3"/>
              </w:rPr>
              <w:t> §</w:t>
            </w:r>
            <w:r w:rsidRPr="00183324">
              <w:rPr>
                <w:i/>
                <w:spacing w:val="-3"/>
              </w:rPr>
              <w:t>§</w:t>
            </w:r>
            <w:r w:rsidRPr="00BE06AD">
              <w:rPr>
                <w:spacing w:val="-3"/>
              </w:rPr>
              <w:t xml:space="preserve"> lagen </w:t>
            </w:r>
            <w:r w:rsidRPr="00BE06AD">
              <w:rPr>
                <w:i/>
                <w:spacing w:val="-3"/>
              </w:rPr>
              <w:t>(2003:389)</w:t>
            </w:r>
            <w:r w:rsidRPr="00A6293E">
              <w:t xml:space="preserve"> om elektronisk kommunikation.</w:t>
            </w:r>
          </w:p>
        </w:tc>
        <w:tc>
          <w:tcPr>
            <w:tcW w:w="2500" w:type="pct"/>
            <w:shd w:val="clear" w:color="auto" w:fill="auto"/>
            <w:tcMar>
              <w:right w:w="0" w:type="dxa"/>
            </w:tcMar>
          </w:tcPr>
          <w:p w14:paraId="70D368F0" w14:textId="77777777" w:rsidR="00D85371" w:rsidRPr="00A6293E" w:rsidRDefault="00D85371" w:rsidP="00D85371">
            <w:pPr>
              <w:pStyle w:val="Brdtextmedindrag"/>
            </w:pPr>
            <w:r w:rsidRPr="00A6293E">
              <w:t xml:space="preserve">Lagen gäller inte för företag som tillhandahåller allmänna </w:t>
            </w:r>
            <w:r w:rsidRPr="00A6293E">
              <w:rPr>
                <w:i/>
              </w:rPr>
              <w:t>elektronis</w:t>
            </w:r>
            <w:r w:rsidRPr="00A6293E">
              <w:rPr>
                <w:i/>
              </w:rPr>
              <w:softHyphen/>
              <w:t xml:space="preserve">ka </w:t>
            </w:r>
            <w:r w:rsidRPr="00A6293E">
              <w:t>kommunikationsnät eller all</w:t>
            </w:r>
            <w:r w:rsidRPr="00A6293E">
              <w:softHyphen/>
              <w:t>mänt tillgängliga elektroniska kom</w:t>
            </w:r>
            <w:r w:rsidRPr="00A6293E">
              <w:softHyphen/>
              <w:t>munikationstjänster och därför om</w:t>
            </w:r>
            <w:r w:rsidRPr="00A6293E">
              <w:softHyphen/>
              <w:t xml:space="preserve">fattas av kraven i </w:t>
            </w:r>
            <w:r w:rsidRPr="007F3474">
              <w:rPr>
                <w:i/>
              </w:rPr>
              <w:t>8 kap. 1 </w:t>
            </w:r>
            <w:r w:rsidRPr="00004AB3">
              <w:rPr>
                <w:i/>
              </w:rPr>
              <w:t>och</w:t>
            </w:r>
            <w:r w:rsidRPr="007F3474">
              <w:t> </w:t>
            </w:r>
            <w:r w:rsidRPr="007F3474">
              <w:rPr>
                <w:i/>
              </w:rPr>
              <w:t>3</w:t>
            </w:r>
            <w:r>
              <w:rPr>
                <w:i/>
              </w:rPr>
              <w:t> §</w:t>
            </w:r>
            <w:r w:rsidRPr="00183324">
              <w:rPr>
                <w:i/>
              </w:rPr>
              <w:t xml:space="preserve">§ </w:t>
            </w:r>
            <w:r w:rsidRPr="00A6293E">
              <w:t xml:space="preserve">lagen </w:t>
            </w:r>
            <w:r w:rsidRPr="00A6293E">
              <w:rPr>
                <w:i/>
              </w:rPr>
              <w:t>(202</w:t>
            </w:r>
            <w:r>
              <w:rPr>
                <w:i/>
              </w:rPr>
              <w:t>2</w:t>
            </w:r>
            <w:r w:rsidRPr="00A6293E">
              <w:rPr>
                <w:i/>
              </w:rPr>
              <w:t>:000)</w:t>
            </w:r>
            <w:r w:rsidRPr="00A6293E">
              <w:t xml:space="preserve"> om elektronisk kommunikation.</w:t>
            </w:r>
          </w:p>
        </w:tc>
      </w:tr>
    </w:tbl>
    <w:p w14:paraId="00B363E8" w14:textId="77777777" w:rsidR="00D85371" w:rsidRPr="00A6293E" w:rsidRDefault="00D85371" w:rsidP="00D85371">
      <w:pPr>
        <w:pStyle w:val="Slutstreck"/>
      </w:pPr>
      <w:r w:rsidRPr="00A6293E">
        <w:t>                      </w:t>
      </w:r>
    </w:p>
    <w:p w14:paraId="7D0C6C0E"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609A5ECE" w14:textId="77777777" w:rsidR="00D85371" w:rsidRPr="00A6293E" w:rsidRDefault="00D85371" w:rsidP="00D85371">
      <w:pPr>
        <w:spacing w:line="2" w:lineRule="auto"/>
        <w:rPr>
          <w:rFonts w:ascii="Times New Roman" w:hAnsi="Times New Roman"/>
          <w:sz w:val="20"/>
        </w:rPr>
      </w:pPr>
      <w:r w:rsidRPr="00A6293E">
        <w:br w:type="page"/>
      </w:r>
    </w:p>
    <w:p w14:paraId="1D33E4AC" w14:textId="77777777" w:rsidR="00D85371" w:rsidRPr="00A6293E" w:rsidRDefault="00D85371" w:rsidP="00D85371">
      <w:pPr>
        <w:pStyle w:val="Rubrik2"/>
      </w:pPr>
      <w:bookmarkStart w:id="81" w:name="_Toc94597443"/>
      <w:bookmarkStart w:id="82" w:name="_Toc96533286"/>
      <w:r w:rsidRPr="00A6293E">
        <w:lastRenderedPageBreak/>
        <w:t xml:space="preserve">Förslag till lag om ändring </w:t>
      </w:r>
      <w:r>
        <w:t xml:space="preserve">i </w:t>
      </w:r>
      <w:r w:rsidRPr="00A6293E">
        <w:t>lagen (2018:1653) om företagsnamn</w:t>
      </w:r>
      <w:bookmarkEnd w:id="81"/>
      <w:bookmarkEnd w:id="82"/>
    </w:p>
    <w:p w14:paraId="6AD85A2C" w14:textId="77777777" w:rsidR="00D85371" w:rsidRDefault="00D85371" w:rsidP="00D85371">
      <w:pPr>
        <w:pStyle w:val="Brdtext"/>
      </w:pPr>
      <w:r w:rsidRPr="00A6293E">
        <w:t>Härigenom föreskrivs att 6</w:t>
      </w:r>
      <w:r>
        <w:t> kap.</w:t>
      </w:r>
      <w:r w:rsidRPr="00A6293E">
        <w:t> 5</w:t>
      </w:r>
      <w:r>
        <w:t> §</w:t>
      </w:r>
      <w:r w:rsidRPr="00A6293E">
        <w:t xml:space="preserve"> lagen (2018:1653) om företagsnamn ska ha följande lydelse.</w:t>
      </w:r>
    </w:p>
    <w:p w14:paraId="090832F6" w14:textId="77777777" w:rsidR="00D85371" w:rsidRPr="00D84F90"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8C857E8" w14:textId="77777777">
        <w:tc>
          <w:tcPr>
            <w:tcW w:w="2500" w:type="pct"/>
            <w:shd w:val="clear" w:color="auto" w:fill="auto"/>
            <w:tcMar>
              <w:left w:w="0" w:type="dxa"/>
            </w:tcMar>
          </w:tcPr>
          <w:p w14:paraId="1A97CD47"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CAAE253" w14:textId="77777777" w:rsidR="00D85371" w:rsidRPr="00A6293E" w:rsidRDefault="00D85371" w:rsidP="00D85371">
            <w:pPr>
              <w:pStyle w:val="Brdtext"/>
              <w:rPr>
                <w:i/>
              </w:rPr>
            </w:pPr>
            <w:r w:rsidRPr="00A6293E">
              <w:rPr>
                <w:i/>
              </w:rPr>
              <w:t>Föreslagen lydelse</w:t>
            </w:r>
          </w:p>
        </w:tc>
      </w:tr>
    </w:tbl>
    <w:p w14:paraId="3079B3B3" w14:textId="77777777" w:rsidR="00D85371" w:rsidRPr="00A6293E" w:rsidRDefault="00D85371" w:rsidP="00D85371">
      <w:pPr>
        <w:pStyle w:val="Brdtextmedindrag"/>
        <w:ind w:firstLine="0"/>
      </w:pPr>
    </w:p>
    <w:p w14:paraId="47EFB5D0" w14:textId="77777777" w:rsidR="00D85371" w:rsidRPr="00A6293E" w:rsidRDefault="00D85371" w:rsidP="00D85371">
      <w:pPr>
        <w:pStyle w:val="Brdtext"/>
        <w:jc w:val="center"/>
        <w:rPr>
          <w:b/>
        </w:rPr>
      </w:pPr>
      <w:r w:rsidRPr="00A6293E">
        <w:rPr>
          <w:b/>
        </w:rPr>
        <w:t>6</w:t>
      </w:r>
      <w:r>
        <w:rPr>
          <w:b/>
        </w:rPr>
        <w:t> kap.</w:t>
      </w:r>
    </w:p>
    <w:p w14:paraId="521ED9F5" w14:textId="77777777" w:rsidR="00D85371" w:rsidRPr="00A6293E" w:rsidRDefault="00D85371" w:rsidP="00D85371">
      <w:pPr>
        <w:pStyle w:val="Brdtext"/>
        <w:jc w:val="center"/>
      </w:pPr>
      <w:r w:rsidRPr="00A6293E">
        <w:t>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8E13048" w14:textId="77777777">
        <w:tc>
          <w:tcPr>
            <w:tcW w:w="2500" w:type="pct"/>
            <w:shd w:val="clear" w:color="auto" w:fill="auto"/>
            <w:tcMar>
              <w:left w:w="0" w:type="dxa"/>
            </w:tcMar>
          </w:tcPr>
          <w:p w14:paraId="049C6D57"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w:t>
            </w:r>
            <w:r w:rsidRPr="00BE06AD">
              <w:rPr>
                <w:spacing w:val="-3"/>
              </w:rPr>
              <w:t>la</w:t>
            </w:r>
            <w:r w:rsidRPr="00BE06AD">
              <w:rPr>
                <w:spacing w:val="-3"/>
              </w:rPr>
              <w:softHyphen/>
              <w:t xml:space="preserve">gen </w:t>
            </w:r>
            <w:r w:rsidRPr="00BE06AD">
              <w:rPr>
                <w:i/>
                <w:spacing w:val="-3"/>
              </w:rPr>
              <w:t>(2003:389)</w:t>
            </w:r>
            <w:r w:rsidRPr="00BE06AD">
              <w:rPr>
                <w:spacing w:val="-3"/>
              </w:rPr>
              <w:t xml:space="preserve"> om elektronisk kom</w:t>
            </w:r>
            <w:r>
              <w:rPr>
                <w:spacing w:val="-3"/>
              </w:rPr>
              <w:softHyphen/>
            </w:r>
            <w:r w:rsidRPr="00BE06AD">
              <w:rPr>
                <w:spacing w:val="-3"/>
              </w:rPr>
              <w:t>munikation, ska sända en skriftlig</w:t>
            </w:r>
            <w:r w:rsidRPr="00A6293E">
              <w:t xml:space="preserve"> underrättelse om detta till den som uppgifterna gäller tidigast efter en månad och senast tre månader från det att informationen lämnades ut. Kostnaden för underrättelsen er</w:t>
            </w:r>
            <w:r>
              <w:softHyphen/>
            </w:r>
            <w:r w:rsidRPr="00A6293E">
              <w:t>sätts enligt 4</w:t>
            </w:r>
            <w:r>
              <w:t> §</w:t>
            </w:r>
            <w:r w:rsidRPr="00A6293E">
              <w:t>.</w:t>
            </w:r>
          </w:p>
        </w:tc>
        <w:tc>
          <w:tcPr>
            <w:tcW w:w="2500" w:type="pct"/>
            <w:shd w:val="clear" w:color="auto" w:fill="auto"/>
            <w:tcMar>
              <w:right w:w="0" w:type="dxa"/>
            </w:tcMar>
          </w:tcPr>
          <w:p w14:paraId="001B5436"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BE06AD">
              <w:rPr>
                <w:i/>
              </w:rPr>
              <w:t>9</w:t>
            </w:r>
            <w:r>
              <w:rPr>
                <w:i/>
              </w:rPr>
              <w:t> kap.</w:t>
            </w:r>
            <w:r w:rsidRPr="00A6293E">
              <w:rPr>
                <w:i/>
              </w:rPr>
              <w:t> </w:t>
            </w:r>
            <w:r>
              <w:rPr>
                <w:i/>
              </w:rPr>
              <w:t>31 §</w:t>
            </w:r>
            <w:r w:rsidRPr="00A6293E">
              <w:t xml:space="preserve"> </w:t>
            </w:r>
            <w:r w:rsidRPr="00E96437">
              <w:rPr>
                <w:spacing w:val="-3"/>
              </w:rPr>
              <w:t>la</w:t>
            </w:r>
            <w:r w:rsidRPr="00E96437">
              <w:rPr>
                <w:spacing w:val="-3"/>
              </w:rPr>
              <w:softHyphen/>
              <w:t xml:space="preserve">gen </w:t>
            </w:r>
            <w:r w:rsidRPr="00E96437">
              <w:rPr>
                <w:i/>
                <w:spacing w:val="-3"/>
              </w:rPr>
              <w:t>(202</w:t>
            </w:r>
            <w:r>
              <w:rPr>
                <w:i/>
                <w:spacing w:val="-3"/>
              </w:rPr>
              <w:t>2</w:t>
            </w:r>
            <w:r w:rsidRPr="00E96437">
              <w:rPr>
                <w:i/>
                <w:spacing w:val="-3"/>
              </w:rPr>
              <w:t>:000)</w:t>
            </w:r>
            <w:r w:rsidRPr="00E96437">
              <w:rPr>
                <w:spacing w:val="-3"/>
              </w:rPr>
              <w:t xml:space="preserve"> om elektronisk kom</w:t>
            </w:r>
            <w:r w:rsidRPr="00E96437">
              <w:rPr>
                <w:spacing w:val="-3"/>
              </w:rPr>
              <w:softHyphen/>
              <w:t>munikation, ska sända en skriftlig</w:t>
            </w:r>
            <w:r w:rsidRPr="00A6293E">
              <w:t xml:space="preserve"> underrättelse om detta till den som uppgifterna gäller tidigast efter en månad och senast tre månader från det att informationen lämnades ut. Kostnaden för underrättelsen er</w:t>
            </w:r>
            <w:r>
              <w:softHyphen/>
            </w:r>
            <w:r w:rsidRPr="00A6293E">
              <w:t>sätts enligt 4</w:t>
            </w:r>
            <w:r>
              <w:t> §</w:t>
            </w:r>
            <w:r w:rsidRPr="00A6293E">
              <w:t>.</w:t>
            </w:r>
          </w:p>
        </w:tc>
      </w:tr>
    </w:tbl>
    <w:p w14:paraId="77A34D18" w14:textId="77777777" w:rsidR="00D85371" w:rsidRPr="00A6293E" w:rsidRDefault="00D85371" w:rsidP="00D85371">
      <w:pPr>
        <w:pStyle w:val="Slutstreck"/>
      </w:pPr>
      <w:r w:rsidRPr="00A6293E">
        <w:t>                      </w:t>
      </w:r>
    </w:p>
    <w:p w14:paraId="4ED18B54" w14:textId="77777777" w:rsidR="00D85371" w:rsidRPr="00A6293E" w:rsidRDefault="00D85371" w:rsidP="0094271F">
      <w:pPr>
        <w:pStyle w:val="Brdtextmedindrag"/>
      </w:pPr>
      <w:r w:rsidRPr="00A6293E">
        <w:t xml:space="preserve">Denna lag träder i kraft den 1 </w:t>
      </w:r>
      <w:r>
        <w:t>augusti</w:t>
      </w:r>
      <w:r w:rsidRPr="00A6293E">
        <w:t xml:space="preserve"> 202</w:t>
      </w:r>
      <w:r>
        <w:t>2</w:t>
      </w:r>
      <w:r w:rsidRPr="00A6293E">
        <w:t>.</w:t>
      </w:r>
    </w:p>
    <w:p w14:paraId="57DAE7DC" w14:textId="77777777" w:rsidR="00D85371" w:rsidRDefault="00D85371" w:rsidP="00D85371">
      <w:pPr>
        <w:spacing w:line="2" w:lineRule="auto"/>
        <w:rPr>
          <w:rFonts w:ascii="Times New Roman" w:hAnsi="Times New Roman"/>
          <w:sz w:val="20"/>
        </w:rPr>
      </w:pPr>
      <w:r>
        <w:br w:type="page"/>
      </w:r>
    </w:p>
    <w:p w14:paraId="03FDD4AB" w14:textId="77777777" w:rsidR="00D85371" w:rsidRDefault="00D85371" w:rsidP="00D85371">
      <w:pPr>
        <w:pStyle w:val="Rubrik2"/>
        <w:sectPr w:rsidR="00D85371" w:rsidSect="00D85371">
          <w:headerReference w:type="even" r:id="rId162"/>
          <w:headerReference w:type="default" r:id="rId163"/>
          <w:footerReference w:type="even" r:id="rId164"/>
          <w:footerReference w:type="default" r:id="rId165"/>
          <w:footerReference w:type="first" r:id="rId166"/>
          <w:footnotePr>
            <w:numRestart w:val="eachSect"/>
          </w:footnotePr>
          <w:type w:val="continuous"/>
          <w:pgSz w:w="9356" w:h="13721" w:code="9"/>
          <w:pgMar w:top="794" w:right="2438" w:bottom="1191" w:left="1021" w:header="0" w:footer="709" w:gutter="0"/>
          <w:cols w:space="708"/>
          <w:docGrid w:linePitch="360"/>
        </w:sectPr>
      </w:pPr>
      <w:bookmarkStart w:id="83" w:name="_Toc94597444"/>
      <w:bookmarkStart w:id="84" w:name="_Toc96533287"/>
      <w:r w:rsidRPr="00A6293E">
        <w:lastRenderedPageBreak/>
        <w:t xml:space="preserve">Förslag till lag om ändring </w:t>
      </w:r>
      <w:r>
        <w:t xml:space="preserve">i </w:t>
      </w:r>
      <w:r w:rsidRPr="00A6293E">
        <w:t>lagen (</w:t>
      </w:r>
      <w:r>
        <w:t>2020</w:t>
      </w:r>
      <w:r w:rsidRPr="00A6293E">
        <w:t>:</w:t>
      </w:r>
      <w:r>
        <w:t>62</w:t>
      </w:r>
      <w:r w:rsidRPr="00A6293E">
        <w:t xml:space="preserve">) om </w:t>
      </w:r>
      <w:r>
        <w:t>hemlig dataavläsning</w:t>
      </w:r>
      <w:bookmarkEnd w:id="83"/>
      <w:bookmarkEnd w:id="84"/>
    </w:p>
    <w:p w14:paraId="3BD44D42" w14:textId="77777777" w:rsidR="00D85371" w:rsidRPr="00A6293E" w:rsidRDefault="00D85371" w:rsidP="00D85371">
      <w:pPr>
        <w:pStyle w:val="Brdtext"/>
      </w:pPr>
      <w:r w:rsidRPr="00A6293E">
        <w:t xml:space="preserve">Härigenom föreskrivs att </w:t>
      </w:r>
      <w:r>
        <w:t xml:space="preserve">24 och 32 §§ </w:t>
      </w:r>
      <w:r w:rsidRPr="00A6293E">
        <w:t>lagen (</w:t>
      </w:r>
      <w:r>
        <w:t>2020:62</w:t>
      </w:r>
      <w:r w:rsidRPr="00A6293E">
        <w:t xml:space="preserve">) om </w:t>
      </w:r>
      <w:r>
        <w:t>hemlig data</w:t>
      </w:r>
      <w:r>
        <w:softHyphen/>
        <w:t>avläsning</w:t>
      </w:r>
      <w:r w:rsidRPr="00A6293E">
        <w:t xml:space="preserve"> ska ha följande lydelse.</w:t>
      </w:r>
    </w:p>
    <w:p w14:paraId="5AA4AC19" w14:textId="77777777" w:rsidR="00D85371"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9335A79" w14:textId="77777777">
        <w:tc>
          <w:tcPr>
            <w:tcW w:w="2500" w:type="pct"/>
            <w:shd w:val="clear" w:color="auto" w:fill="auto"/>
            <w:tcMar>
              <w:left w:w="0" w:type="dxa"/>
            </w:tcMar>
          </w:tcPr>
          <w:p w14:paraId="7A6B3417"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DBA3D9A" w14:textId="77777777" w:rsidR="00D85371" w:rsidRDefault="00D85371" w:rsidP="00D85371">
            <w:pPr>
              <w:pStyle w:val="Brdtext"/>
              <w:rPr>
                <w:i/>
              </w:rPr>
            </w:pPr>
            <w:r w:rsidRPr="00A6293E">
              <w:rPr>
                <w:i/>
              </w:rPr>
              <w:t>Föreslagen lydelse</w:t>
            </w:r>
          </w:p>
          <w:p w14:paraId="6CDA48D6" w14:textId="77777777" w:rsidR="00D85371" w:rsidRPr="00256F1B" w:rsidRDefault="00D85371" w:rsidP="00D85371">
            <w:pPr>
              <w:pStyle w:val="Brdtextmedindrag"/>
            </w:pPr>
          </w:p>
        </w:tc>
      </w:tr>
    </w:tbl>
    <w:p w14:paraId="7C990498" w14:textId="77777777" w:rsidR="00D85371" w:rsidRPr="00A6293E" w:rsidRDefault="00D85371" w:rsidP="00D85371">
      <w:pPr>
        <w:pStyle w:val="Brdtext"/>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222B3F1" w14:textId="77777777">
        <w:tc>
          <w:tcPr>
            <w:tcW w:w="2500" w:type="pct"/>
            <w:shd w:val="clear" w:color="auto" w:fill="auto"/>
            <w:tcMar>
              <w:left w:w="0" w:type="dxa"/>
            </w:tcMar>
          </w:tcPr>
          <w:p w14:paraId="155246BD" w14:textId="77777777" w:rsidR="00D85371" w:rsidRPr="00A6293E" w:rsidRDefault="00D85371" w:rsidP="00D85371">
            <w:pPr>
              <w:pStyle w:val="Brdtextmedindrag"/>
            </w:pPr>
            <w:r w:rsidRPr="00D84F90">
              <w:t xml:space="preserve">Den som </w:t>
            </w:r>
            <w:r w:rsidRPr="000E641F">
              <w:t>bedriver verksamhet som</w:t>
            </w:r>
            <w:r w:rsidRPr="00D84F90">
              <w:t xml:space="preserve"> </w:t>
            </w:r>
            <w:r w:rsidRPr="000E641F">
              <w:rPr>
                <w:i/>
                <w:iCs/>
              </w:rPr>
              <w:t xml:space="preserve">är </w:t>
            </w:r>
            <w:r w:rsidRPr="000E641F">
              <w:rPr>
                <w:i/>
              </w:rPr>
              <w:t>anmälningspliktig</w:t>
            </w:r>
            <w:r w:rsidRPr="00D84F90">
              <w:t xml:space="preserve"> enligt 2</w:t>
            </w:r>
            <w:r>
              <w:t> kap. </w:t>
            </w:r>
            <w:r w:rsidRPr="00D84F90">
              <w:t>1</w:t>
            </w:r>
            <w:r>
              <w:t> §</w:t>
            </w:r>
            <w:r w:rsidRPr="00D84F90">
              <w:t xml:space="preserve"> lagen </w:t>
            </w:r>
            <w:r w:rsidRPr="0040455E">
              <w:rPr>
                <w:i/>
              </w:rPr>
              <w:t>(2003:389)</w:t>
            </w:r>
            <w:r w:rsidRPr="00D84F90">
              <w:t xml:space="preserve"> om elektronisk kommunikation </w:t>
            </w:r>
            <w:r w:rsidRPr="008E25E9">
              <w:t>är</w:t>
            </w:r>
            <w:r w:rsidRPr="00526AE5">
              <w:t xml:space="preserve"> </w:t>
            </w:r>
            <w:r w:rsidRPr="00D84F90">
              <w:t>på begäran av den verkställande myn</w:t>
            </w:r>
            <w:r>
              <w:softHyphen/>
            </w:r>
            <w:r w:rsidRPr="00D84F90">
              <w:t>dig</w:t>
            </w:r>
            <w:r>
              <w:softHyphen/>
            </w:r>
            <w:r w:rsidRPr="00D84F90">
              <w:t xml:space="preserve">heten </w:t>
            </w:r>
            <w:r w:rsidRPr="008E25E9">
              <w:t>skyldig att</w:t>
            </w:r>
            <w:r w:rsidRPr="00D84F90">
              <w:t xml:space="preserve"> medverka i samband med verkställighet av hem</w:t>
            </w:r>
            <w:r>
              <w:softHyphen/>
            </w:r>
            <w:r w:rsidRPr="00D84F90">
              <w:t>lig dataavläsning.</w:t>
            </w:r>
          </w:p>
        </w:tc>
        <w:tc>
          <w:tcPr>
            <w:tcW w:w="2500" w:type="pct"/>
            <w:shd w:val="clear" w:color="auto" w:fill="auto"/>
            <w:tcMar>
              <w:right w:w="0" w:type="dxa"/>
            </w:tcMar>
          </w:tcPr>
          <w:p w14:paraId="10707C88" w14:textId="77777777" w:rsidR="00D85371" w:rsidRPr="00A6293E" w:rsidRDefault="00D85371" w:rsidP="00D85371">
            <w:pPr>
              <w:pStyle w:val="Brdtextmedindrag"/>
            </w:pPr>
            <w:r w:rsidRPr="00D84F90">
              <w:t xml:space="preserve">Den som bedriver verksamhet som </w:t>
            </w:r>
            <w:r w:rsidRPr="000E641F">
              <w:rPr>
                <w:i/>
                <w:iCs/>
              </w:rPr>
              <w:t>ska</w:t>
            </w:r>
            <w:r>
              <w:t xml:space="preserve"> </w:t>
            </w:r>
            <w:r w:rsidRPr="00806B76">
              <w:rPr>
                <w:i/>
                <w:iCs/>
              </w:rPr>
              <w:t>anmäl</w:t>
            </w:r>
            <w:r>
              <w:rPr>
                <w:i/>
                <w:iCs/>
              </w:rPr>
              <w:t>as</w:t>
            </w:r>
            <w:r w:rsidRPr="00D84F90">
              <w:t xml:space="preserve"> enligt 2</w:t>
            </w:r>
            <w:r>
              <w:t> kap. </w:t>
            </w:r>
            <w:r w:rsidRPr="00D84F90">
              <w:t>1</w:t>
            </w:r>
            <w:r>
              <w:t> §</w:t>
            </w:r>
            <w:r w:rsidRPr="00D84F90">
              <w:t xml:space="preserve"> lagen </w:t>
            </w:r>
            <w:r w:rsidRPr="0040455E">
              <w:rPr>
                <w:i/>
              </w:rPr>
              <w:t>(202</w:t>
            </w:r>
            <w:r>
              <w:rPr>
                <w:i/>
              </w:rPr>
              <w:t>2</w:t>
            </w:r>
            <w:r w:rsidRPr="0040455E">
              <w:rPr>
                <w:i/>
              </w:rPr>
              <w:t>:000)</w:t>
            </w:r>
            <w:r w:rsidRPr="00D84F90">
              <w:t xml:space="preserve"> om elektronisk kommunikation</w:t>
            </w:r>
            <w:r>
              <w:rPr>
                <w:i/>
                <w:iCs/>
              </w:rPr>
              <w:t xml:space="preserve"> </w:t>
            </w:r>
            <w:r w:rsidRPr="00526AE5">
              <w:t xml:space="preserve">är </w:t>
            </w:r>
            <w:r w:rsidRPr="00D84F90">
              <w:t>på begäran av den verkställande myn</w:t>
            </w:r>
            <w:r>
              <w:softHyphen/>
            </w:r>
            <w:r w:rsidRPr="00D84F90">
              <w:t>dig</w:t>
            </w:r>
            <w:r>
              <w:softHyphen/>
            </w:r>
            <w:r w:rsidRPr="00D84F90">
              <w:t xml:space="preserve">heten </w:t>
            </w:r>
            <w:r>
              <w:t xml:space="preserve">skyldig att </w:t>
            </w:r>
            <w:r w:rsidRPr="00D84F90">
              <w:t>medverka i samband med verk</w:t>
            </w:r>
            <w:r>
              <w:softHyphen/>
            </w:r>
            <w:r w:rsidRPr="00D84F90">
              <w:t>stäl</w:t>
            </w:r>
            <w:r>
              <w:softHyphen/>
            </w:r>
            <w:r w:rsidRPr="00D84F90">
              <w:t>lig</w:t>
            </w:r>
            <w:r>
              <w:softHyphen/>
            </w:r>
            <w:r w:rsidRPr="00D84F90">
              <w:t>het av hem</w:t>
            </w:r>
            <w:r>
              <w:softHyphen/>
            </w:r>
            <w:r w:rsidRPr="00D84F90">
              <w:t>lig data</w:t>
            </w:r>
            <w:r>
              <w:softHyphen/>
            </w:r>
            <w:r w:rsidRPr="00D84F90">
              <w:t>avläs</w:t>
            </w:r>
            <w:r>
              <w:softHyphen/>
            </w:r>
            <w:r w:rsidRPr="00D84F90">
              <w:t>ning.</w:t>
            </w:r>
          </w:p>
        </w:tc>
      </w:tr>
    </w:tbl>
    <w:p w14:paraId="57C8E71C" w14:textId="77777777" w:rsidR="00D85371" w:rsidRDefault="00D85371" w:rsidP="00D85371">
      <w:pPr>
        <w:pStyle w:val="Brdtextmedindrag"/>
      </w:pPr>
      <w:r w:rsidRPr="00D84F90">
        <w:t>Den som medverkar enligt första stycket har rätt till ersättning för kost</w:t>
      </w:r>
      <w:r>
        <w:softHyphen/>
      </w:r>
      <w:r w:rsidRPr="00D84F90">
        <w:t>nader som uppstår vid sådan medverkan. Ersättningen ska betalas av den verkställande myndigheten.</w:t>
      </w:r>
    </w:p>
    <w:p w14:paraId="5156EEFE" w14:textId="77777777" w:rsidR="00D85371" w:rsidRDefault="00D85371" w:rsidP="00D85371">
      <w:pPr>
        <w:pStyle w:val="Brdtextmedindrag"/>
      </w:pPr>
    </w:p>
    <w:p w14:paraId="0F1B6D9A" w14:textId="77777777" w:rsidR="00D85371" w:rsidRPr="00A6293E" w:rsidRDefault="00D85371" w:rsidP="00D85371">
      <w:pPr>
        <w:pStyle w:val="Brdtext"/>
        <w:jc w:val="center"/>
      </w:pPr>
      <w:r>
        <w:t>32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85DF22E" w14:textId="77777777">
        <w:tc>
          <w:tcPr>
            <w:tcW w:w="2500" w:type="pct"/>
            <w:shd w:val="clear" w:color="auto" w:fill="auto"/>
            <w:tcMar>
              <w:left w:w="0" w:type="dxa"/>
            </w:tcMar>
          </w:tcPr>
          <w:p w14:paraId="2A4872EE" w14:textId="77777777" w:rsidR="00D85371" w:rsidRPr="00A6293E" w:rsidRDefault="00D85371" w:rsidP="00D85371">
            <w:pPr>
              <w:pStyle w:val="Brdtextmedindrag"/>
            </w:pPr>
            <w:r w:rsidRPr="00D84F90">
              <w:t>Den som i samband med verk</w:t>
            </w:r>
            <w:r>
              <w:softHyphen/>
            </w:r>
            <w:r w:rsidRPr="00D84F90">
              <w:t>sam</w:t>
            </w:r>
            <w:r>
              <w:softHyphen/>
            </w:r>
            <w:r w:rsidRPr="00D84F90">
              <w:t xml:space="preserve">het som </w:t>
            </w:r>
            <w:r w:rsidRPr="000E641F">
              <w:rPr>
                <w:i/>
              </w:rPr>
              <w:t>är</w:t>
            </w:r>
            <w:r w:rsidRPr="00D84F90">
              <w:t xml:space="preserve"> </w:t>
            </w:r>
            <w:r w:rsidRPr="000E641F">
              <w:rPr>
                <w:i/>
              </w:rPr>
              <w:t>anmälnings</w:t>
            </w:r>
            <w:r w:rsidRPr="000E641F">
              <w:rPr>
                <w:i/>
              </w:rPr>
              <w:softHyphen/>
              <w:t>pliktig</w:t>
            </w:r>
            <w:r w:rsidRPr="00D84F90">
              <w:t xml:space="preserve"> enligt 2</w:t>
            </w:r>
            <w:r>
              <w:t> kap. </w:t>
            </w:r>
            <w:r w:rsidRPr="00D84F90">
              <w:t>1</w:t>
            </w:r>
            <w:r>
              <w:t> §</w:t>
            </w:r>
            <w:r w:rsidRPr="00D84F90">
              <w:t xml:space="preserve"> lagen </w:t>
            </w:r>
            <w:r w:rsidRPr="0040455E">
              <w:rPr>
                <w:i/>
              </w:rPr>
              <w:t>(2003:389)</w:t>
            </w:r>
            <w:r w:rsidRPr="00D84F90">
              <w:t xml:space="preserve"> om elektronisk kom</w:t>
            </w:r>
            <w:r>
              <w:softHyphen/>
            </w:r>
            <w:r w:rsidRPr="00D84F90">
              <w:t>mun</w:t>
            </w:r>
            <w:r>
              <w:softHyphen/>
            </w:r>
            <w:r w:rsidRPr="00D84F90">
              <w:t>ika</w:t>
            </w:r>
            <w:r>
              <w:softHyphen/>
            </w:r>
            <w:r w:rsidRPr="00D84F90">
              <w:t>tion har fått del av eller tillgång till en upp</w:t>
            </w:r>
            <w:r>
              <w:softHyphen/>
            </w:r>
            <w:r w:rsidRPr="00D84F90">
              <w:t>gift som hänför sig till användning av hemlig dataavläsning, får inte obehörigen föra vidare eller ut</w:t>
            </w:r>
            <w:r>
              <w:softHyphen/>
            </w:r>
            <w:r w:rsidRPr="00D84F90">
              <w:t>nyttja det han eller hon fått del av eller tillgång till.</w:t>
            </w:r>
          </w:p>
        </w:tc>
        <w:tc>
          <w:tcPr>
            <w:tcW w:w="2500" w:type="pct"/>
            <w:shd w:val="clear" w:color="auto" w:fill="auto"/>
            <w:tcMar>
              <w:right w:w="0" w:type="dxa"/>
            </w:tcMar>
          </w:tcPr>
          <w:p w14:paraId="386DE0F7" w14:textId="77777777" w:rsidR="00D85371" w:rsidRPr="00A6293E" w:rsidRDefault="00D85371" w:rsidP="00D85371">
            <w:pPr>
              <w:pStyle w:val="Brdtextmedindrag"/>
            </w:pPr>
            <w:r w:rsidRPr="00D84F90">
              <w:t>Den som i samband med verk</w:t>
            </w:r>
            <w:r>
              <w:softHyphen/>
            </w:r>
            <w:r w:rsidRPr="00D84F90">
              <w:t>sam</w:t>
            </w:r>
            <w:r>
              <w:softHyphen/>
            </w:r>
            <w:r w:rsidRPr="00D84F90">
              <w:t xml:space="preserve">het som </w:t>
            </w:r>
            <w:r w:rsidRPr="000E641F">
              <w:rPr>
                <w:i/>
                <w:iCs/>
              </w:rPr>
              <w:t>ska</w:t>
            </w:r>
            <w:r>
              <w:t xml:space="preserve"> </w:t>
            </w:r>
            <w:r w:rsidRPr="00806B76">
              <w:rPr>
                <w:i/>
                <w:iCs/>
              </w:rPr>
              <w:t>anmäl</w:t>
            </w:r>
            <w:r>
              <w:rPr>
                <w:i/>
                <w:iCs/>
              </w:rPr>
              <w:t xml:space="preserve">as </w:t>
            </w:r>
            <w:r w:rsidRPr="00D84F90">
              <w:t>enligt 2</w:t>
            </w:r>
            <w:r>
              <w:t> kap. </w:t>
            </w:r>
            <w:r w:rsidRPr="00D84F90">
              <w:t>1</w:t>
            </w:r>
            <w:r>
              <w:t> §</w:t>
            </w:r>
            <w:r w:rsidRPr="00D84F90">
              <w:t xml:space="preserve"> lagen </w:t>
            </w:r>
            <w:r w:rsidRPr="0040455E">
              <w:rPr>
                <w:i/>
              </w:rPr>
              <w:t>(202</w:t>
            </w:r>
            <w:r>
              <w:rPr>
                <w:i/>
              </w:rPr>
              <w:t>2</w:t>
            </w:r>
            <w:r w:rsidRPr="0040455E">
              <w:rPr>
                <w:i/>
              </w:rPr>
              <w:t>:000)</w:t>
            </w:r>
            <w:r w:rsidRPr="00D84F90">
              <w:t xml:space="preserve"> om elektronisk kom</w:t>
            </w:r>
            <w:r>
              <w:softHyphen/>
            </w:r>
            <w:r w:rsidRPr="00D84F90">
              <w:t>mun</w:t>
            </w:r>
            <w:r>
              <w:softHyphen/>
            </w:r>
            <w:r w:rsidRPr="00D84F90">
              <w:t>ika</w:t>
            </w:r>
            <w:r>
              <w:softHyphen/>
            </w:r>
            <w:r w:rsidRPr="00D84F90">
              <w:t>tion har fått del av eller tillgång till en upp</w:t>
            </w:r>
            <w:r>
              <w:softHyphen/>
            </w:r>
            <w:r w:rsidRPr="00D84F90">
              <w:t>gift som hänför sig till användning av hemlig dataavläsning, får inte obehörigen föra vidare eller ut</w:t>
            </w:r>
            <w:r>
              <w:softHyphen/>
            </w:r>
            <w:r w:rsidRPr="00D84F90">
              <w:t>nyttja det han eller hon fått del av eller tillgång till.</w:t>
            </w:r>
          </w:p>
        </w:tc>
      </w:tr>
    </w:tbl>
    <w:p w14:paraId="6C90DFCA" w14:textId="77777777" w:rsidR="00D85371" w:rsidRPr="00A6293E" w:rsidRDefault="00D85371" w:rsidP="00D85371">
      <w:pPr>
        <w:pStyle w:val="Slutstreck"/>
      </w:pPr>
      <w:r w:rsidRPr="00A6293E">
        <w:t>                      </w:t>
      </w:r>
    </w:p>
    <w:p w14:paraId="0CE64704" w14:textId="77777777" w:rsidR="00D85371" w:rsidRPr="00025171" w:rsidRDefault="00D85371" w:rsidP="0094271F">
      <w:pPr>
        <w:pStyle w:val="Brdtextmedindrag"/>
        <w:sectPr w:rsidR="00D85371" w:rsidRPr="00025171" w:rsidSect="00D85371">
          <w:headerReference w:type="even" r:id="rId167"/>
          <w:headerReference w:type="default" r:id="rId168"/>
          <w:footerReference w:type="even" r:id="rId169"/>
          <w:footerReference w:type="default" r:id="rId170"/>
          <w:footerReference w:type="first" r:id="rId171"/>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augusti</w:t>
      </w:r>
      <w:r w:rsidRPr="00A6293E">
        <w:t xml:space="preserve"> 202</w:t>
      </w:r>
      <w:r>
        <w:t>2</w:t>
      </w:r>
      <w:r w:rsidRPr="00A6293E">
        <w:t>.</w:t>
      </w:r>
    </w:p>
    <w:p w14:paraId="793F1707" w14:textId="77777777" w:rsidR="00D85371" w:rsidRDefault="00D85371" w:rsidP="00D85371">
      <w:pPr>
        <w:spacing w:line="2" w:lineRule="auto"/>
        <w:rPr>
          <w:rFonts w:ascii="Times New Roman" w:eastAsiaTheme="minorHAnsi" w:hAnsi="Times New Roman" w:cstheme="minorBidi"/>
          <w:kern w:val="28"/>
          <w:sz w:val="30"/>
          <w:szCs w:val="22"/>
        </w:rPr>
      </w:pPr>
      <w:bookmarkStart w:id="85" w:name="_Toc9841528"/>
      <w:bookmarkStart w:id="86" w:name="_Toc9867405"/>
      <w:bookmarkStart w:id="87" w:name="_Toc9867655"/>
      <w:bookmarkStart w:id="88" w:name="_Toc9871072"/>
      <w:bookmarkStart w:id="89" w:name="_Toc9958155"/>
      <w:bookmarkStart w:id="90" w:name="_Toc9961214"/>
      <w:bookmarkStart w:id="91" w:name="_Toc9962313"/>
      <w:bookmarkStart w:id="92" w:name="_Toc17793277"/>
      <w:bookmarkStart w:id="93" w:name="_Toc73005861"/>
      <w:bookmarkStart w:id="94" w:name="_Hlk534961802"/>
      <w:bookmarkStart w:id="95" w:name="_Hlk22646368"/>
      <w:r>
        <w:br w:type="page"/>
      </w:r>
    </w:p>
    <w:p w14:paraId="046358B0" w14:textId="77777777" w:rsidR="00D85371" w:rsidRPr="005D5953" w:rsidRDefault="00D85371" w:rsidP="00D85371">
      <w:pPr>
        <w:pStyle w:val="Rubrik1"/>
        <w:spacing w:before="0"/>
      </w:pPr>
      <w:bookmarkStart w:id="96" w:name="_Toc86738682"/>
      <w:bookmarkStart w:id="97" w:name="_Toc94597445"/>
      <w:bookmarkStart w:id="98" w:name="_Toc96533288"/>
      <w:r w:rsidRPr="005D5953">
        <w:lastRenderedPageBreak/>
        <w:t>Ärendet</w:t>
      </w:r>
      <w:bookmarkEnd w:id="85"/>
      <w:bookmarkEnd w:id="86"/>
      <w:bookmarkEnd w:id="87"/>
      <w:bookmarkEnd w:id="88"/>
      <w:bookmarkEnd w:id="89"/>
      <w:bookmarkEnd w:id="90"/>
      <w:bookmarkEnd w:id="91"/>
      <w:bookmarkEnd w:id="92"/>
      <w:r w:rsidRPr="005D5953">
        <w:t xml:space="preserve"> och dess beredning</w:t>
      </w:r>
      <w:bookmarkEnd w:id="93"/>
      <w:bookmarkEnd w:id="96"/>
      <w:bookmarkEnd w:id="97"/>
      <w:bookmarkEnd w:id="98"/>
    </w:p>
    <w:p w14:paraId="724E1633" w14:textId="77777777" w:rsidR="00D85371" w:rsidRDefault="00D85371" w:rsidP="00D85371">
      <w:pPr>
        <w:pStyle w:val="Brdtext"/>
      </w:pPr>
      <w:r w:rsidRPr="000376B1">
        <w:t>Den 11 december 2018 antogs Europaparlamentets och rådets direktiv (EU)</w:t>
      </w:r>
      <w:r w:rsidRPr="00E211AD">
        <w:t xml:space="preserve"> 2018/1972 om inrättande av en europeisk kodex för elektronisk kom</w:t>
      </w:r>
      <w:r w:rsidRPr="00E211AD">
        <w:softHyphen/>
        <w:t>muni</w:t>
      </w:r>
      <w:r w:rsidRPr="00E211AD">
        <w:softHyphen/>
      </w:r>
      <w:r w:rsidRPr="000376B1">
        <w:t xml:space="preserve">kation, se </w:t>
      </w:r>
      <w:r w:rsidRPr="000376B1">
        <w:rPr>
          <w:i/>
        </w:rPr>
        <w:t>bilaga</w:t>
      </w:r>
      <w:r>
        <w:rPr>
          <w:i/>
        </w:rPr>
        <w:t> </w:t>
      </w:r>
      <w:r w:rsidRPr="000376B1">
        <w:rPr>
          <w:i/>
        </w:rPr>
        <w:t>1</w:t>
      </w:r>
      <w:r w:rsidRPr="000376B1">
        <w:t>. Direktivet trädde i kraft den 21 december 2018. Medlemsstaterna sk</w:t>
      </w:r>
      <w:r>
        <w:t>ulle</w:t>
      </w:r>
      <w:r w:rsidRPr="000376B1">
        <w:t xml:space="preserve"> senast den 21 december 2020 </w:t>
      </w:r>
      <w:r>
        <w:t xml:space="preserve">ha </w:t>
      </w:r>
      <w:r w:rsidRPr="000376B1">
        <w:t>anta</w:t>
      </w:r>
      <w:r>
        <w:t>git</w:t>
      </w:r>
      <w:r w:rsidRPr="000376B1">
        <w:t xml:space="preserve"> och offentlig</w:t>
      </w:r>
      <w:r w:rsidRPr="00E211AD">
        <w:t>g</w:t>
      </w:r>
      <w:r>
        <w:t>jort</w:t>
      </w:r>
      <w:r w:rsidRPr="00E211AD">
        <w:t xml:space="preserve"> de lagar och andra författningar som är nödvän</w:t>
      </w:r>
      <w:r w:rsidRPr="00E211AD">
        <w:softHyphen/>
        <w:t xml:space="preserve">diga för att genomföra direktivet. </w:t>
      </w:r>
      <w:bookmarkEnd w:id="94"/>
      <w:r w:rsidRPr="00E211AD">
        <w:t>Dessa bestämmelser sk</w:t>
      </w:r>
      <w:r>
        <w:t>ulle</w:t>
      </w:r>
      <w:r w:rsidRPr="00E211AD">
        <w:t xml:space="preserve"> </w:t>
      </w:r>
      <w:r>
        <w:t xml:space="preserve">ha </w:t>
      </w:r>
      <w:r w:rsidRPr="00E211AD">
        <w:t>tillämpa</w:t>
      </w:r>
      <w:r>
        <w:t>t</w:t>
      </w:r>
      <w:r w:rsidRPr="00E211AD">
        <w:t>s från och med samma dag.</w:t>
      </w:r>
      <w:r>
        <w:t xml:space="preserve"> </w:t>
      </w:r>
    </w:p>
    <w:p w14:paraId="38B6A08F" w14:textId="77777777" w:rsidR="00D85371" w:rsidRDefault="00D85371" w:rsidP="00D85371">
      <w:pPr>
        <w:pStyle w:val="Brdtextmedindrag"/>
      </w:pPr>
      <w:r w:rsidRPr="004A7378">
        <w:t>Europeiska kommissionen har inlett ett överträdelse</w:t>
      </w:r>
      <w:r>
        <w:softHyphen/>
      </w:r>
      <w:r w:rsidRPr="004A7378">
        <w:t xml:space="preserve">ärende mot Sverige om för sent genomförande av direktivet. </w:t>
      </w:r>
      <w:r>
        <w:t>E</w:t>
      </w:r>
      <w:r w:rsidRPr="004A7378">
        <w:t xml:space="preserve">n formell underrättelse </w:t>
      </w:r>
      <w:r>
        <w:t xml:space="preserve">inkom </w:t>
      </w:r>
      <w:r w:rsidRPr="004A7378">
        <w:t>till Sveriges ständiga representation vid Europeiska unionen</w:t>
      </w:r>
      <w:r>
        <w:t xml:space="preserve"> den 4 februari 2021</w:t>
      </w:r>
      <w:r w:rsidRPr="004A7378">
        <w:t xml:space="preserve">. </w:t>
      </w:r>
      <w:r>
        <w:t xml:space="preserve">Regeringen besvarade underrättelsen </w:t>
      </w:r>
      <w:r w:rsidRPr="004A7378">
        <w:t>den 25</w:t>
      </w:r>
      <w:r>
        <w:t> </w:t>
      </w:r>
      <w:r w:rsidRPr="004A7378">
        <w:t>mars</w:t>
      </w:r>
      <w:r>
        <w:t> </w:t>
      </w:r>
      <w:r w:rsidRPr="004A7378">
        <w:t>2021</w:t>
      </w:r>
      <w:r>
        <w:t xml:space="preserve"> (SB2021/ 00136)</w:t>
      </w:r>
      <w:r w:rsidRPr="004A7378">
        <w:t>.</w:t>
      </w:r>
      <w:r>
        <w:t xml:space="preserve"> Den 23 september 2021 inkom ett motiverat yttrande till Sveriges ständiga representation vid Europeiska unionen. Det motiverade yttrandet besvarades den 16 november 2021.</w:t>
      </w:r>
    </w:p>
    <w:p w14:paraId="513A5581" w14:textId="77777777" w:rsidR="00D85371" w:rsidRPr="00E211AD" w:rsidRDefault="00D85371" w:rsidP="00D85371">
      <w:pPr>
        <w:pStyle w:val="Brdtextmedindrag"/>
      </w:pPr>
      <w:r w:rsidRPr="000376B1">
        <w:t>Den 11 december 2018 antogs också Europaparlamentets och rådets för</w:t>
      </w:r>
      <w:r w:rsidRPr="000376B1">
        <w:softHyphen/>
        <w:t>ord</w:t>
      </w:r>
      <w:r w:rsidRPr="00E211AD">
        <w:t>ning (EU) 2018/1971 om inrättande av Organet för europeiska regle</w:t>
      </w:r>
      <w:r>
        <w:softHyphen/>
      </w:r>
      <w:r w:rsidRPr="00E211AD">
        <w:t>rings</w:t>
      </w:r>
      <w:r w:rsidRPr="000376B1">
        <w:t>myndigheter för elektronisk kommunikation (Berec) och Byrån för stöd till</w:t>
      </w:r>
      <w:r w:rsidRPr="00E211AD">
        <w:t xml:space="preserve"> </w:t>
      </w:r>
      <w:r w:rsidRPr="000376B1">
        <w:t>Berec (Berecbyrån), om ändring av förordning (EU) 2015/2120 och om upphävande av förordning (EG) nr 1211/2009 (Berecförordning</w:t>
      </w:r>
      <w:r>
        <w:softHyphen/>
      </w:r>
      <w:r w:rsidRPr="000376B1">
        <w:t xml:space="preserve">en), se </w:t>
      </w:r>
      <w:r w:rsidRPr="000376B1">
        <w:rPr>
          <w:i/>
        </w:rPr>
        <w:t>bilaga 2</w:t>
      </w:r>
      <w:r w:rsidRPr="000376B1">
        <w:t>.</w:t>
      </w:r>
      <w:r w:rsidRPr="00E211AD">
        <w:t xml:space="preserve"> Förordningen trädde i kraft den 21 december 2018.</w:t>
      </w:r>
    </w:p>
    <w:p w14:paraId="45EF219C" w14:textId="77777777" w:rsidR="00D85371" w:rsidRPr="00E211AD" w:rsidRDefault="00D85371" w:rsidP="00D85371">
      <w:pPr>
        <w:pStyle w:val="Brdtextmedindrag"/>
      </w:pPr>
      <w:r w:rsidRPr="000376B1">
        <w:t xml:space="preserve">Post- och telestyrelsen (PTS) </w:t>
      </w:r>
      <w:r>
        <w:t>föreslår</w:t>
      </w:r>
      <w:r w:rsidRPr="000376B1">
        <w:t xml:space="preserve"> i rapporten Förstärkta befogen</w:t>
      </w:r>
      <w:r>
        <w:softHyphen/>
      </w:r>
      <w:r w:rsidRPr="000376B1">
        <w:t>heter för tillsynsmyndigheten på området elektronisk kommunikation (PTS-ER 2018:3) att det i lagen (2003:389) om elektronisk kommunika</w:t>
      </w:r>
      <w:r w:rsidRPr="000376B1">
        <w:softHyphen/>
        <w:t>tion</w:t>
      </w:r>
      <w:r w:rsidRPr="00E211AD">
        <w:t xml:space="preserve"> (LEK) </w:t>
      </w:r>
      <w:r w:rsidRPr="000376B1">
        <w:t>ska införas vissa bestämmelser om sanktionsavgifter, om in</w:t>
      </w:r>
      <w:r w:rsidRPr="000376B1">
        <w:softHyphen/>
        <w:t>formationsinhämtning och om underrättelser vid risk för nedstängning av bredbandsförbindelser</w:t>
      </w:r>
      <w:r w:rsidRPr="00E211AD">
        <w:t xml:space="preserve"> (I2019/00029).</w:t>
      </w:r>
    </w:p>
    <w:p w14:paraId="01E93F28" w14:textId="77777777" w:rsidR="00D85371" w:rsidRPr="00E211AD" w:rsidRDefault="00D85371" w:rsidP="00D85371">
      <w:pPr>
        <w:pStyle w:val="Brdtextmedindrag"/>
      </w:pPr>
      <w:r w:rsidRPr="000376B1">
        <w:t xml:space="preserve">PTS </w:t>
      </w:r>
      <w:r>
        <w:t>föreslår</w:t>
      </w:r>
      <w:r w:rsidRPr="000376B1">
        <w:t xml:space="preserve"> vidare ett förtydligande i LEK när det gäller tillstånd att</w:t>
      </w:r>
      <w:r w:rsidRPr="00E211AD">
        <w:t xml:space="preserve"> använda nummer (I2019/00037).</w:t>
      </w:r>
    </w:p>
    <w:p w14:paraId="6C28A111" w14:textId="77777777" w:rsidR="00D85371" w:rsidRPr="00E211AD" w:rsidRDefault="00D85371" w:rsidP="00D85371">
      <w:pPr>
        <w:pStyle w:val="Brdtextmedindrag"/>
      </w:pPr>
      <w:r w:rsidRPr="00E211AD">
        <w:t xml:space="preserve">Inom Regeringskansliet har promemorian Genomförande av direktivet om inrättande av en kodex för elektronisk kommunikation utarbetats. </w:t>
      </w:r>
      <w:r>
        <w:t xml:space="preserve">Promemorian innehåller också lagförslag med anledning av PTS förslag. </w:t>
      </w:r>
      <w:r w:rsidRPr="00E211AD">
        <w:t>En samman</w:t>
      </w:r>
      <w:r>
        <w:softHyphen/>
      </w:r>
      <w:r w:rsidRPr="00E211AD">
        <w:t xml:space="preserve">fattning av promemorian finns i </w:t>
      </w:r>
      <w:r w:rsidRPr="00E211AD">
        <w:rPr>
          <w:i/>
        </w:rPr>
        <w:t>bilaga</w:t>
      </w:r>
      <w:r>
        <w:rPr>
          <w:i/>
        </w:rPr>
        <w:t> </w:t>
      </w:r>
      <w:r w:rsidRPr="00E211AD">
        <w:rPr>
          <w:i/>
        </w:rPr>
        <w:t>3</w:t>
      </w:r>
      <w:r w:rsidRPr="00E211AD">
        <w:t xml:space="preserve">. </w:t>
      </w:r>
      <w:r>
        <w:t>Promemorians lag</w:t>
      </w:r>
      <w:r>
        <w:softHyphen/>
        <w:t>för</w:t>
      </w:r>
      <w:r>
        <w:softHyphen/>
        <w:t xml:space="preserve">slag finns i </w:t>
      </w:r>
      <w:r w:rsidRPr="008E5ADC">
        <w:rPr>
          <w:i/>
          <w:iCs/>
        </w:rPr>
        <w:t>bilaga</w:t>
      </w:r>
      <w:r>
        <w:rPr>
          <w:i/>
          <w:iCs/>
        </w:rPr>
        <w:t> </w:t>
      </w:r>
      <w:r w:rsidRPr="008E5ADC">
        <w:rPr>
          <w:i/>
          <w:iCs/>
        </w:rPr>
        <w:t>4</w:t>
      </w:r>
      <w:r>
        <w:t xml:space="preserve">. </w:t>
      </w:r>
      <w:r w:rsidRPr="00E211AD">
        <w:t>Promemorian har re</w:t>
      </w:r>
      <w:r w:rsidRPr="00E211AD">
        <w:softHyphen/>
        <w:t>missbehandlats. En förteck</w:t>
      </w:r>
      <w:r>
        <w:softHyphen/>
      </w:r>
      <w:r w:rsidRPr="00E211AD">
        <w:t>ning över remiss</w:t>
      </w:r>
      <w:r>
        <w:softHyphen/>
      </w:r>
      <w:r w:rsidRPr="00E211AD">
        <w:t xml:space="preserve">instanserna finns i </w:t>
      </w:r>
      <w:r w:rsidRPr="00E211AD">
        <w:rPr>
          <w:i/>
        </w:rPr>
        <w:t>bilaga</w:t>
      </w:r>
      <w:r>
        <w:rPr>
          <w:i/>
        </w:rPr>
        <w:t> 5</w:t>
      </w:r>
      <w:r w:rsidRPr="00E211AD">
        <w:t>. Remissvaren finns till</w:t>
      </w:r>
      <w:r>
        <w:softHyphen/>
      </w:r>
      <w:r w:rsidRPr="00E211AD">
        <w:t>gäng</w:t>
      </w:r>
      <w:r>
        <w:softHyphen/>
      </w:r>
      <w:r w:rsidRPr="00E211AD">
        <w:t>liga i Infrastruktur</w:t>
      </w:r>
      <w:r>
        <w:softHyphen/>
      </w:r>
      <w:r w:rsidRPr="00E211AD">
        <w:t>departementet (I2019/02319).</w:t>
      </w:r>
    </w:p>
    <w:p w14:paraId="6DB80A94" w14:textId="77777777" w:rsidR="00D85371" w:rsidRDefault="00D85371" w:rsidP="00D85371">
      <w:pPr>
        <w:pStyle w:val="Brdtextmedindrag"/>
      </w:pPr>
      <w:r w:rsidRPr="00E211AD">
        <w:t xml:space="preserve">I denna </w:t>
      </w:r>
      <w:r>
        <w:t>proposition</w:t>
      </w:r>
      <w:r w:rsidRPr="00E211AD">
        <w:t xml:space="preserve"> lämnas </w:t>
      </w:r>
      <w:r w:rsidRPr="000376B1">
        <w:t>förslag till hur EU-direktivet ska genom</w:t>
      </w:r>
      <w:r w:rsidRPr="000376B1">
        <w:softHyphen/>
        <w:t xml:space="preserve">föras. </w:t>
      </w:r>
      <w:r>
        <w:t>Propositionen</w:t>
      </w:r>
      <w:r w:rsidRPr="000376B1">
        <w:t xml:space="preserve"> behandlar också </w:t>
      </w:r>
      <w:r w:rsidRPr="00E211AD">
        <w:t>PTS förslag om sanktionsavgifter och om tillstånd att använda nummer.</w:t>
      </w:r>
    </w:p>
    <w:p w14:paraId="487AB4D8" w14:textId="77777777" w:rsidR="00D85371" w:rsidRDefault="00D85371" w:rsidP="0094271F">
      <w:pPr>
        <w:pStyle w:val="Rubrik5utannumrering"/>
      </w:pPr>
      <w:r w:rsidRPr="00D03D3E">
        <w:t>Lagrådet</w:t>
      </w:r>
    </w:p>
    <w:p w14:paraId="26789DA9" w14:textId="2FB689AE" w:rsidR="00D85371" w:rsidRPr="00C05F35" w:rsidRDefault="00D85371" w:rsidP="0094271F">
      <w:pPr>
        <w:pStyle w:val="Brdtextmedindrag"/>
        <w:ind w:firstLine="0"/>
        <w:rPr>
          <w:rFonts w:eastAsiaTheme="minorHAnsi"/>
        </w:rPr>
      </w:pPr>
      <w:bookmarkStart w:id="99" w:name="_Toc9841529"/>
      <w:bookmarkStart w:id="100" w:name="_Toc9867406"/>
      <w:bookmarkStart w:id="101" w:name="_Toc9867656"/>
      <w:bookmarkStart w:id="102" w:name="_Toc9871073"/>
      <w:bookmarkStart w:id="103" w:name="_Toc9958156"/>
      <w:bookmarkStart w:id="104" w:name="_Toc9961215"/>
      <w:bookmarkStart w:id="105" w:name="_Toc9962314"/>
      <w:bookmarkStart w:id="106" w:name="_Toc17793278"/>
      <w:bookmarkStart w:id="107" w:name="_Toc73005862"/>
      <w:bookmarkStart w:id="108" w:name="_Toc86738683"/>
      <w:r>
        <w:rPr>
          <w:rFonts w:eastAsiaTheme="minorHAnsi"/>
        </w:rPr>
        <w:t xml:space="preserve">Regeringen beslutade den </w:t>
      </w:r>
      <w:r>
        <w:t xml:space="preserve">3 november 2021 </w:t>
      </w:r>
      <w:r>
        <w:rPr>
          <w:rFonts w:eastAsiaTheme="minorHAnsi"/>
        </w:rPr>
        <w:t>att inhämta Lagrådets yttran</w:t>
      </w:r>
      <w:r w:rsidR="00117E70">
        <w:rPr>
          <w:rFonts w:eastAsiaTheme="minorHAnsi"/>
        </w:rPr>
        <w:softHyphen/>
      </w:r>
      <w:r>
        <w:rPr>
          <w:rFonts w:eastAsiaTheme="minorHAnsi"/>
        </w:rPr>
        <w:t xml:space="preserve">de över lagförslagen i </w:t>
      </w:r>
      <w:r>
        <w:rPr>
          <w:rFonts w:eastAsiaTheme="minorHAnsi"/>
          <w:i/>
          <w:iCs/>
        </w:rPr>
        <w:t>bilaga 6</w:t>
      </w:r>
      <w:r>
        <w:rPr>
          <w:rFonts w:eastAsiaTheme="minorHAnsi"/>
        </w:rPr>
        <w:t xml:space="preserve">. Lagrådets yttrande finns i </w:t>
      </w:r>
      <w:r>
        <w:rPr>
          <w:rFonts w:eastAsiaTheme="minorHAnsi"/>
          <w:i/>
          <w:iCs/>
        </w:rPr>
        <w:t>bilaga 7</w:t>
      </w:r>
      <w:r>
        <w:rPr>
          <w:rFonts w:eastAsiaTheme="minorHAnsi"/>
        </w:rPr>
        <w:t>. Reger</w:t>
      </w:r>
      <w:r w:rsidR="00117E70">
        <w:rPr>
          <w:rFonts w:eastAsiaTheme="minorHAnsi"/>
        </w:rPr>
        <w:softHyphen/>
      </w:r>
      <w:r>
        <w:rPr>
          <w:rFonts w:eastAsiaTheme="minorHAnsi"/>
        </w:rPr>
        <w:t>ingen har i huvudsak följt Lagrådets förslag. Lagrådets synpunkter be</w:t>
      </w:r>
      <w:r w:rsidR="00117E70">
        <w:rPr>
          <w:rFonts w:eastAsiaTheme="minorHAnsi"/>
        </w:rPr>
        <w:softHyphen/>
      </w:r>
      <w:r>
        <w:rPr>
          <w:rFonts w:eastAsiaTheme="minorHAnsi"/>
        </w:rPr>
        <w:t>hand</w:t>
      </w:r>
      <w:r w:rsidR="00117E70">
        <w:rPr>
          <w:rFonts w:eastAsiaTheme="minorHAnsi"/>
        </w:rPr>
        <w:softHyphen/>
      </w:r>
      <w:r>
        <w:rPr>
          <w:rFonts w:eastAsiaTheme="minorHAnsi"/>
        </w:rPr>
        <w:t xml:space="preserve">las i avsnitt 6, 7, 8, 13.4, 14.8.1, 15, 17.1, 17.3, 18.1, 18.2, 20.7 och 21.7 samt i författningskommentaren. I förhållande till lagrådsremissen har dessutom vissa språkliga och redaktionella ändringar gjorts. </w:t>
      </w:r>
      <w:r w:rsidRPr="00C05F35">
        <w:rPr>
          <w:rFonts w:eastAsiaTheme="minorHAnsi"/>
        </w:rPr>
        <w:t>I för</w:t>
      </w:r>
      <w:r w:rsidR="00117E70">
        <w:rPr>
          <w:rFonts w:eastAsiaTheme="minorHAnsi"/>
        </w:rPr>
        <w:softHyphen/>
      </w:r>
      <w:r w:rsidRPr="00C05F35">
        <w:rPr>
          <w:rFonts w:eastAsiaTheme="minorHAnsi"/>
        </w:rPr>
        <w:t>hållande till lagrådsremissens lagförslag föreslås e</w:t>
      </w:r>
      <w:r w:rsidR="005E1372">
        <w:rPr>
          <w:rFonts w:eastAsiaTheme="minorHAnsi"/>
        </w:rPr>
        <w:t>tt</w:t>
      </w:r>
      <w:r w:rsidRPr="00C05F35">
        <w:rPr>
          <w:rFonts w:eastAsiaTheme="minorHAnsi"/>
        </w:rPr>
        <w:t xml:space="preserve"> något senare ikraft</w:t>
      </w:r>
      <w:r w:rsidR="00117E70">
        <w:rPr>
          <w:rFonts w:eastAsiaTheme="minorHAnsi"/>
        </w:rPr>
        <w:softHyphen/>
      </w:r>
      <w:r w:rsidRPr="00C05F35">
        <w:rPr>
          <w:rFonts w:eastAsiaTheme="minorHAnsi"/>
        </w:rPr>
        <w:t xml:space="preserve">trädande. Denna ändring är författningstekniskt och även i övrigt av sådan </w:t>
      </w:r>
      <w:r w:rsidRPr="00C05F35">
        <w:rPr>
          <w:rFonts w:eastAsiaTheme="minorHAnsi"/>
        </w:rPr>
        <w:lastRenderedPageBreak/>
        <w:t xml:space="preserve">beskaffenhet att Lagrådets hörande skulle sakna betydelse. Regeringen har därför inte inhämtat Lagrådets yttrande över det förslaget. </w:t>
      </w:r>
    </w:p>
    <w:p w14:paraId="7C45120A" w14:textId="77777777" w:rsidR="00D85371" w:rsidRPr="00E211AD" w:rsidRDefault="00D85371" w:rsidP="00D85371">
      <w:pPr>
        <w:pStyle w:val="Rubrik1"/>
      </w:pPr>
      <w:bookmarkStart w:id="109" w:name="_Toc94597446"/>
      <w:bookmarkStart w:id="110" w:name="_Toc96533289"/>
      <w:r w:rsidRPr="00E211AD">
        <w:t>EU-direktivet om inrättande av en europeisk kodex för elektronisk kommunikation</w:t>
      </w:r>
      <w:bookmarkEnd w:id="99"/>
      <w:bookmarkEnd w:id="100"/>
      <w:bookmarkEnd w:id="101"/>
      <w:bookmarkEnd w:id="102"/>
      <w:bookmarkEnd w:id="103"/>
      <w:bookmarkEnd w:id="104"/>
      <w:bookmarkEnd w:id="105"/>
      <w:bookmarkEnd w:id="106"/>
      <w:bookmarkEnd w:id="107"/>
      <w:bookmarkEnd w:id="108"/>
      <w:bookmarkEnd w:id="109"/>
      <w:bookmarkEnd w:id="110"/>
    </w:p>
    <w:p w14:paraId="00D20BF0" w14:textId="77777777" w:rsidR="00D85371" w:rsidRPr="00E211AD" w:rsidRDefault="00D85371" w:rsidP="00D85371">
      <w:pPr>
        <w:pStyle w:val="Rubrik2utannumrering"/>
        <w:spacing w:before="0"/>
      </w:pPr>
      <w:bookmarkStart w:id="111" w:name="_Toc73005863"/>
      <w:r>
        <w:t>Det nya EU-direktivet</w:t>
      </w:r>
      <w:bookmarkEnd w:id="111"/>
    </w:p>
    <w:p w14:paraId="1520A4DF" w14:textId="77777777" w:rsidR="00D85371" w:rsidRPr="00E211AD" w:rsidRDefault="00D85371" w:rsidP="00D85371">
      <w:pPr>
        <w:pStyle w:val="Brdtext"/>
      </w:pPr>
      <w:r w:rsidRPr="000376B1">
        <w:t xml:space="preserve">Europaparlamentets och rådets direktiv </w:t>
      </w:r>
      <w:r>
        <w:t xml:space="preserve">(EU) </w:t>
      </w:r>
      <w:r w:rsidRPr="000376B1">
        <w:t>2018/1972 om inrättande av en eu</w:t>
      </w:r>
      <w:r w:rsidRPr="000376B1">
        <w:softHyphen/>
        <w:t>ro</w:t>
      </w:r>
      <w:r w:rsidRPr="00E211AD">
        <w:t xml:space="preserve">peisk kodex för elektronisk kommunikation (EU-direktivet) </w:t>
      </w:r>
      <w:r>
        <w:t>är</w:t>
      </w:r>
      <w:r w:rsidRPr="00E211AD">
        <w:t xml:space="preserve"> en omarbetning av och ersätter</w:t>
      </w:r>
    </w:p>
    <w:p w14:paraId="2061B8B6" w14:textId="77777777" w:rsidR="00D85371" w:rsidRPr="00E211AD" w:rsidRDefault="00D85371" w:rsidP="00D85371">
      <w:pPr>
        <w:pStyle w:val="Strecklista"/>
      </w:pPr>
      <w:r w:rsidRPr="000376B1">
        <w:t>Europaparlamentets och rådets direktiv 2002/21/EG om ett gemensamt</w:t>
      </w:r>
      <w:r w:rsidRPr="00E211AD">
        <w:t xml:space="preserve"> </w:t>
      </w:r>
      <w:r w:rsidRPr="000376B1">
        <w:t>regelverk för elektroniska kommunikationsnät och kommunikations</w:t>
      </w:r>
      <w:r w:rsidRPr="000376B1">
        <w:softHyphen/>
        <w:t>tjänster</w:t>
      </w:r>
      <w:r w:rsidRPr="00E211AD">
        <w:t xml:space="preserve"> (ramdirektivet),</w:t>
      </w:r>
    </w:p>
    <w:p w14:paraId="5FF7D7D9" w14:textId="77777777" w:rsidR="00D85371" w:rsidRPr="00E211AD" w:rsidRDefault="00D85371" w:rsidP="00D85371">
      <w:pPr>
        <w:pStyle w:val="Strecklista"/>
      </w:pPr>
      <w:r w:rsidRPr="000376B1">
        <w:t>Europaparlamentets och rådets direktiv 2002/19/EG om tillträde till och</w:t>
      </w:r>
      <w:r w:rsidRPr="00E211AD">
        <w:t xml:space="preserve"> </w:t>
      </w:r>
      <w:r w:rsidRPr="000376B1">
        <w:t>samtrafik mellan elektroniska kommunikationsnät och tillhörande faciliteter</w:t>
      </w:r>
      <w:r w:rsidRPr="00E211AD">
        <w:t xml:space="preserve"> (tillträdesdirektivet),</w:t>
      </w:r>
    </w:p>
    <w:p w14:paraId="42208B18" w14:textId="77777777" w:rsidR="00D85371" w:rsidRPr="00E211AD" w:rsidRDefault="00D85371" w:rsidP="00D85371">
      <w:pPr>
        <w:pStyle w:val="Strecklista"/>
      </w:pPr>
      <w:r w:rsidRPr="00E211AD">
        <w:t xml:space="preserve">Europaparlamentets och rådets direktiv 2002/20/EG om auktorisation </w:t>
      </w:r>
      <w:r w:rsidRPr="000376B1">
        <w:t>för elektroniska kommunika</w:t>
      </w:r>
      <w:r w:rsidRPr="000376B1">
        <w:softHyphen/>
        <w:t>tionsnät och kommunikationstjänster (auktoris</w:t>
      </w:r>
      <w:r>
        <w:t>a</w:t>
      </w:r>
      <w:r w:rsidRPr="00E211AD">
        <w:t>tionsdirektivet), och</w:t>
      </w:r>
    </w:p>
    <w:p w14:paraId="7584DF0C" w14:textId="77777777" w:rsidR="00D85371" w:rsidRPr="00E211AD" w:rsidRDefault="00D85371" w:rsidP="00D85371">
      <w:pPr>
        <w:pStyle w:val="Strecklista"/>
      </w:pPr>
      <w:r w:rsidRPr="00E211AD">
        <w:t>Europaparlamentets och rådets direktiv 2002/22/EG om samhällsom</w:t>
      </w:r>
      <w:r w:rsidRPr="00E211AD">
        <w:softHyphen/>
        <w:t>fattande tjänster och användares rättigheter (USO-direktivet).</w:t>
      </w:r>
    </w:p>
    <w:p w14:paraId="056DCC92" w14:textId="77777777" w:rsidR="00D85371" w:rsidRPr="00E211AD" w:rsidRDefault="00D85371" w:rsidP="00D85371">
      <w:pPr>
        <w:pStyle w:val="Brdtextefterstrecklista"/>
      </w:pPr>
      <w:r w:rsidRPr="00E211AD">
        <w:t xml:space="preserve">Bakgrunden till det nya EU-direktivet är de senaste årens utveckling </w:t>
      </w:r>
      <w:r w:rsidRPr="000376B1">
        <w:t>som innebär att sektorn för elektronisk kommunikation numera är en absolut</w:t>
      </w:r>
      <w:r w:rsidRPr="00E211AD">
        <w:t xml:space="preserve"> förutsättning för den digitala ekonomin. Konsumenter och företag förlitar sig alltmer på tjänster för tillgång till data och internet i stället för traditio</w:t>
      </w:r>
      <w:r w:rsidRPr="00E211AD">
        <w:softHyphen/>
        <w:t>nella telefon</w:t>
      </w:r>
      <w:r>
        <w:t>i</w:t>
      </w:r>
      <w:r w:rsidRPr="00E211AD">
        <w:t>tjänster</w:t>
      </w:r>
      <w:r>
        <w:t>. Detta</w:t>
      </w:r>
      <w:r w:rsidRPr="00E211AD">
        <w:t xml:space="preserve"> innebär att sektorn behöver kunna möta såväl den ökade efterfrågan på tjänster som socioekonomiska behov samt kon</w:t>
      </w:r>
      <w:r w:rsidRPr="00E211AD">
        <w:softHyphen/>
        <w:t xml:space="preserve">kurrera med nya internetbaserade tjänster. Översynen av regelverket riktar in sig på dessa frågor. Sammanfattningsvis syftar de nya reglerna till </w:t>
      </w:r>
      <w:r w:rsidRPr="000376B1">
        <w:t>att uppnå heltäckande och obegränsad uppkoppling på den inre marknaden,</w:t>
      </w:r>
      <w:r w:rsidRPr="00E211AD">
        <w:t xml:space="preserve"> främjad konkurrens och ökade valmöjligheter för slutanvändarna samt en </w:t>
      </w:r>
      <w:r w:rsidRPr="000376B1">
        <w:t>förenklad reglering och regleringsprocess anpassad för snabba förändring</w:t>
      </w:r>
      <w:r w:rsidRPr="000376B1">
        <w:softHyphen/>
        <w:t>ar</w:t>
      </w:r>
      <w:r w:rsidRPr="00E211AD">
        <w:t xml:space="preserve"> på marknaderna och i den tekniska utvecklingen, allt för att uppnå en mer sammanhållen inre marknad.</w:t>
      </w:r>
    </w:p>
    <w:p w14:paraId="604D9E3B" w14:textId="77777777" w:rsidR="00D85371" w:rsidRPr="00E211AD" w:rsidRDefault="00D85371" w:rsidP="00D85371">
      <w:pPr>
        <w:pStyle w:val="Brdtextmedindrag"/>
      </w:pPr>
      <w:r w:rsidRPr="000376B1">
        <w:t>Direktivet består av tre delar: ram (allmänna regler för organisationen av</w:t>
      </w:r>
      <w:r w:rsidRPr="00E211AD">
        <w:t xml:space="preserve"> sektorn), nät och tjänster.</w:t>
      </w:r>
    </w:p>
    <w:p w14:paraId="1CBC292F" w14:textId="77777777" w:rsidR="00D85371" w:rsidRPr="00E211AD" w:rsidRDefault="00D85371" w:rsidP="00D85371">
      <w:pPr>
        <w:pStyle w:val="Brdtextmedindrag"/>
      </w:pPr>
      <w:r w:rsidRPr="00E211AD">
        <w:t xml:space="preserve">I del 1 </w:t>
      </w:r>
      <w:r>
        <w:t xml:space="preserve">Ram </w:t>
      </w:r>
      <w:r w:rsidRPr="00E211AD">
        <w:t>regleras</w:t>
      </w:r>
    </w:p>
    <w:p w14:paraId="7984AB31" w14:textId="77777777" w:rsidR="00D85371" w:rsidRPr="00E211AD" w:rsidRDefault="00D85371" w:rsidP="00D85371">
      <w:pPr>
        <w:pStyle w:val="Strecklista"/>
      </w:pPr>
      <w:r w:rsidRPr="00E211AD">
        <w:t>direktivets tillämpningsområde och syfte, målen med regleringen och definitioner (artiklarna 1–4),</w:t>
      </w:r>
    </w:p>
    <w:p w14:paraId="71A85CB3" w14:textId="77777777" w:rsidR="00D85371" w:rsidRPr="00E211AD" w:rsidRDefault="00D85371" w:rsidP="00D85371">
      <w:pPr>
        <w:pStyle w:val="Strecklista"/>
      </w:pPr>
      <w:r w:rsidRPr="00E211AD">
        <w:t>nationella regleringsmyndigheter och andra behöriga myndigheter (ar</w:t>
      </w:r>
      <w:r w:rsidRPr="00E211AD">
        <w:softHyphen/>
        <w:t>tiklarna 5–11),</w:t>
      </w:r>
    </w:p>
    <w:p w14:paraId="62F9406D" w14:textId="77777777" w:rsidR="00D85371" w:rsidRPr="00E211AD" w:rsidRDefault="00D85371" w:rsidP="00D85371">
      <w:pPr>
        <w:pStyle w:val="Strecklista"/>
      </w:pPr>
      <w:r w:rsidRPr="000376B1">
        <w:t>s.k. allmän auktorisation för tillhandahållande av elektroniska kommu</w:t>
      </w:r>
      <w:r w:rsidRPr="000376B1">
        <w:softHyphen/>
        <w:t>nikationsnät och kommunikationstjänster och innebörden av denna (ar</w:t>
      </w:r>
      <w:r w:rsidRPr="000376B1">
        <w:softHyphen/>
        <w:t>tiklar</w:t>
      </w:r>
      <w:r w:rsidRPr="00E211AD">
        <w:t>na 12–19),</w:t>
      </w:r>
    </w:p>
    <w:p w14:paraId="0F298A1D" w14:textId="77777777" w:rsidR="00D85371" w:rsidRPr="00E211AD" w:rsidRDefault="00D85371" w:rsidP="00D85371">
      <w:pPr>
        <w:pStyle w:val="Strecklista"/>
      </w:pPr>
      <w:r w:rsidRPr="00E211AD">
        <w:lastRenderedPageBreak/>
        <w:t>företags uppgiftsskyldighet, geografiska kartläggningar av bredbands</w:t>
      </w:r>
      <w:r w:rsidRPr="00E211AD">
        <w:softHyphen/>
        <w:t>utbyggnad, samrådsförfaranden och tvistlösning (artiklarna 20–27),</w:t>
      </w:r>
    </w:p>
    <w:p w14:paraId="47A43F52" w14:textId="77777777" w:rsidR="00D85371" w:rsidRPr="00E211AD" w:rsidRDefault="00D85371" w:rsidP="00D85371">
      <w:pPr>
        <w:pStyle w:val="Strecklista"/>
      </w:pPr>
      <w:r w:rsidRPr="00E211AD">
        <w:t>samordning av radiospektrum mellan medlemsstaterna (artikel 28),</w:t>
      </w:r>
    </w:p>
    <w:p w14:paraId="031DFCE4" w14:textId="77777777" w:rsidR="00D85371" w:rsidRPr="00E211AD" w:rsidRDefault="00D85371" w:rsidP="00D85371">
      <w:pPr>
        <w:pStyle w:val="Strecklista"/>
      </w:pPr>
      <w:r w:rsidRPr="00E211AD">
        <w:t>sanktioner, tillsyn och rätt att överklaga (artiklarna 29–31),</w:t>
      </w:r>
    </w:p>
    <w:p w14:paraId="307B70F9" w14:textId="77777777" w:rsidR="00D85371" w:rsidRPr="00E211AD" w:rsidRDefault="00D85371" w:rsidP="00D85371">
      <w:pPr>
        <w:pStyle w:val="Strecklista"/>
      </w:pPr>
      <w:r w:rsidRPr="00E211AD">
        <w:t>särskilda samrådsförfaranden vid åläggande av skyldigheter för företag (artiklarna 32–34),</w:t>
      </w:r>
    </w:p>
    <w:p w14:paraId="0AA9D881" w14:textId="77777777" w:rsidR="00D85371" w:rsidRPr="00E211AD" w:rsidRDefault="00D85371" w:rsidP="00D85371">
      <w:pPr>
        <w:pStyle w:val="Strecklista"/>
      </w:pPr>
      <w:r w:rsidRPr="00E211AD">
        <w:t>konsekvent tilldelning av radiospektrum (artiklarna 35–37),</w:t>
      </w:r>
    </w:p>
    <w:p w14:paraId="30E38164" w14:textId="77777777" w:rsidR="00D85371" w:rsidRPr="000376B1" w:rsidRDefault="00D85371" w:rsidP="00D85371">
      <w:pPr>
        <w:pStyle w:val="Strecklista"/>
      </w:pPr>
      <w:r w:rsidRPr="000376B1">
        <w:t>harmoniseringsförfaranden och standardisering (artiklarna 38 och 39), och</w:t>
      </w:r>
    </w:p>
    <w:p w14:paraId="22E79978" w14:textId="77777777" w:rsidR="00D85371" w:rsidRPr="00E211AD" w:rsidRDefault="00D85371" w:rsidP="00D85371">
      <w:pPr>
        <w:pStyle w:val="Strecklista"/>
      </w:pPr>
      <w:r w:rsidRPr="00E211AD">
        <w:t>säkerhet för nät och tjänster (artiklarna 40 och 41).</w:t>
      </w:r>
    </w:p>
    <w:p w14:paraId="29F756A7" w14:textId="77777777" w:rsidR="00D85371" w:rsidRDefault="00D85371" w:rsidP="00D85371">
      <w:pPr>
        <w:pStyle w:val="Brdtextefterstrecklista"/>
      </w:pPr>
      <w:r w:rsidRPr="00E211AD">
        <w:t xml:space="preserve">I del 2 </w:t>
      </w:r>
      <w:r>
        <w:t xml:space="preserve">Nät </w:t>
      </w:r>
      <w:r w:rsidRPr="00E211AD">
        <w:t xml:space="preserve">regleras marknadsinträde, nätutbyggnad och tillträde till nät. </w:t>
      </w:r>
      <w:r>
        <w:t>Här finns bestämmelser om</w:t>
      </w:r>
    </w:p>
    <w:p w14:paraId="10C41824" w14:textId="77777777" w:rsidR="00D85371" w:rsidRDefault="00D85371" w:rsidP="00D85371">
      <w:pPr>
        <w:pStyle w:val="Strecklista"/>
      </w:pPr>
      <w:r w:rsidRPr="000376B1">
        <w:t>avgifter</w:t>
      </w:r>
      <w:r>
        <w:t xml:space="preserve"> för nyttjanderätter till radiospektrum och rättigheter att in</w:t>
      </w:r>
      <w:r>
        <w:softHyphen/>
        <w:t>stallera faciliteter</w:t>
      </w:r>
      <w:r w:rsidRPr="000376B1">
        <w:t xml:space="preserve"> (artikel 42)</w:t>
      </w:r>
      <w:r>
        <w:t>,</w:t>
      </w:r>
    </w:p>
    <w:p w14:paraId="4DDEDDE4" w14:textId="77777777" w:rsidR="00D85371" w:rsidRDefault="00D85371" w:rsidP="00D85371">
      <w:pPr>
        <w:pStyle w:val="Strecklista"/>
      </w:pPr>
      <w:r w:rsidRPr="000376B1">
        <w:t>till</w:t>
      </w:r>
      <w:r w:rsidRPr="00E211AD">
        <w:t>träde till mark i form av ledningsrätt samt samlokalisering och ge</w:t>
      </w:r>
      <w:r>
        <w:softHyphen/>
      </w:r>
      <w:r w:rsidRPr="00E211AD">
        <w:t>men</w:t>
      </w:r>
      <w:r>
        <w:softHyphen/>
      </w:r>
      <w:r w:rsidRPr="00E211AD">
        <w:softHyphen/>
        <w:t xml:space="preserve">samt </w:t>
      </w:r>
      <w:r w:rsidRPr="000376B1">
        <w:t>utnyttjande av nätelement (artiklarna 43 och 44),</w:t>
      </w:r>
    </w:p>
    <w:p w14:paraId="79F3523C" w14:textId="77777777" w:rsidR="00D85371" w:rsidRDefault="00D85371" w:rsidP="00D85371">
      <w:pPr>
        <w:pStyle w:val="Strecklista"/>
      </w:pPr>
      <w:r w:rsidRPr="000376B1">
        <w:t>tillträde till radio</w:t>
      </w:r>
      <w:r w:rsidRPr="000376B1">
        <w:softHyphen/>
        <w:t>spektrum</w:t>
      </w:r>
      <w:r w:rsidRPr="00E211AD">
        <w:t xml:space="preserve"> </w:t>
      </w:r>
      <w:r w:rsidRPr="000376B1">
        <w:t>(artiklarna 45–55)</w:t>
      </w:r>
      <w:r>
        <w:t>,</w:t>
      </w:r>
    </w:p>
    <w:p w14:paraId="06A6C2E8" w14:textId="77777777" w:rsidR="00D85371" w:rsidRDefault="00D85371" w:rsidP="00D85371">
      <w:pPr>
        <w:pStyle w:val="Strecklista"/>
      </w:pPr>
      <w:r w:rsidRPr="000376B1">
        <w:t>ibruktagande och användning av utrustning för trådlösa lokala nät (artiklarna 56–58)</w:t>
      </w:r>
      <w:r>
        <w:t>,</w:t>
      </w:r>
    </w:p>
    <w:p w14:paraId="4690028A" w14:textId="77777777" w:rsidR="00D85371" w:rsidRDefault="00D85371" w:rsidP="00D85371">
      <w:pPr>
        <w:pStyle w:val="Strecklista"/>
      </w:pPr>
      <w:r>
        <w:t xml:space="preserve">allmänna tillträdesprinciper </w:t>
      </w:r>
      <w:r w:rsidRPr="00E211AD">
        <w:t>(artiklarna 59</w:t>
      </w:r>
      <w:r>
        <w:t xml:space="preserve"> och 60),</w:t>
      </w:r>
    </w:p>
    <w:p w14:paraId="1DBE542F" w14:textId="77777777" w:rsidR="00D85371" w:rsidRDefault="00D85371" w:rsidP="00D85371">
      <w:pPr>
        <w:pStyle w:val="Strecklista"/>
      </w:pPr>
      <w:r>
        <w:t xml:space="preserve">nationella regleringsmyndigheters befogenheter och ansvarsområden när det gäller tillträde och samtrafik (artikel </w:t>
      </w:r>
      <w:r w:rsidRPr="00E211AD">
        <w:t>61),</w:t>
      </w:r>
    </w:p>
    <w:p w14:paraId="29B03FB4" w14:textId="77777777" w:rsidR="00D85371" w:rsidRDefault="00D85371" w:rsidP="00D85371">
      <w:pPr>
        <w:pStyle w:val="Strecklista"/>
      </w:pPr>
      <w:r w:rsidRPr="00E211AD">
        <w:t xml:space="preserve">system för villkorad tillgång </w:t>
      </w:r>
      <w:r w:rsidRPr="000376B1">
        <w:t>(artikel 62),</w:t>
      </w:r>
    </w:p>
    <w:p w14:paraId="6988B1CF" w14:textId="77777777" w:rsidR="00D85371" w:rsidRDefault="00D85371" w:rsidP="00D85371">
      <w:pPr>
        <w:pStyle w:val="Strecklista"/>
      </w:pPr>
      <w:r w:rsidRPr="000376B1">
        <w:t>förfaranden för marknadsanalys och identifiering av företag</w:t>
      </w:r>
      <w:r w:rsidRPr="00E211AD">
        <w:t xml:space="preserve"> </w:t>
      </w:r>
      <w:r w:rsidRPr="000376B1">
        <w:t>med bety</w:t>
      </w:r>
      <w:r>
        <w:softHyphen/>
      </w:r>
      <w:r w:rsidRPr="000376B1">
        <w:t>dande inflytande på en marknad (artik</w:t>
      </w:r>
      <w:r>
        <w:softHyphen/>
      </w:r>
      <w:r w:rsidRPr="000376B1">
        <w:t>larna 63–67)</w:t>
      </w:r>
      <w:r>
        <w:t>,</w:t>
      </w:r>
      <w:r w:rsidRPr="000376B1">
        <w:t xml:space="preserve"> och</w:t>
      </w:r>
    </w:p>
    <w:p w14:paraId="3C1A2EBC" w14:textId="77777777" w:rsidR="00D85371" w:rsidRPr="00E211AD" w:rsidRDefault="00D85371" w:rsidP="00D85371">
      <w:pPr>
        <w:pStyle w:val="Strecklista"/>
      </w:pPr>
      <w:r w:rsidRPr="000376B1">
        <w:t>åläggande av skyldigheter för företag med betydande inflytande på en marknad (artiklarna</w:t>
      </w:r>
      <w:r w:rsidRPr="00E211AD">
        <w:t xml:space="preserve"> 68–8</w:t>
      </w:r>
      <w:r>
        <w:t>3</w:t>
      </w:r>
      <w:r w:rsidRPr="00E211AD">
        <w:t>).</w:t>
      </w:r>
    </w:p>
    <w:p w14:paraId="537FC8A6" w14:textId="77777777" w:rsidR="00D85371" w:rsidRDefault="00D85371" w:rsidP="00D85371">
      <w:pPr>
        <w:pStyle w:val="Brdtextefterstrecklista"/>
      </w:pPr>
      <w:r w:rsidRPr="00AB0402">
        <w:t>I</w:t>
      </w:r>
      <w:r w:rsidRPr="000376B1">
        <w:t xml:space="preserve"> del 3 </w:t>
      </w:r>
      <w:r>
        <w:t xml:space="preserve">Tjänster </w:t>
      </w:r>
      <w:r w:rsidRPr="000376B1">
        <w:t>regleras</w:t>
      </w:r>
    </w:p>
    <w:p w14:paraId="684166CA" w14:textId="77777777" w:rsidR="00D85371" w:rsidRDefault="00D85371" w:rsidP="00D85371">
      <w:pPr>
        <w:pStyle w:val="Strecklista"/>
      </w:pPr>
      <w:r w:rsidRPr="000376B1">
        <w:t>samhällsomfattande tjänster (artiklarna 8</w:t>
      </w:r>
      <w:r>
        <w:t>4</w:t>
      </w:r>
      <w:r w:rsidRPr="000376B1">
        <w:t>–92),</w:t>
      </w:r>
    </w:p>
    <w:p w14:paraId="30112F19" w14:textId="77777777" w:rsidR="00D85371" w:rsidRDefault="00D85371" w:rsidP="00D85371">
      <w:pPr>
        <w:pStyle w:val="Strecklista"/>
      </w:pPr>
      <w:r w:rsidRPr="000376B1">
        <w:t>använd</w:t>
      </w:r>
      <w:r>
        <w:softHyphen/>
      </w:r>
      <w:r w:rsidRPr="000376B1">
        <w:t>ning av nummerresurser (artiklarna 93–97)</w:t>
      </w:r>
      <w:r>
        <w:t>,</w:t>
      </w:r>
      <w:r w:rsidRPr="000376B1">
        <w:t xml:space="preserve"> och</w:t>
      </w:r>
    </w:p>
    <w:p w14:paraId="1E489226" w14:textId="77777777" w:rsidR="00D85371" w:rsidRPr="00E211AD" w:rsidRDefault="00D85371" w:rsidP="00D85371">
      <w:pPr>
        <w:pStyle w:val="Strecklista"/>
      </w:pPr>
      <w:r w:rsidRPr="000376B1">
        <w:t>slutanvändares rättigheter när det gäller</w:t>
      </w:r>
      <w:r w:rsidRPr="00E211AD">
        <w:t xml:space="preserve"> elektroniska kommunikations</w:t>
      </w:r>
      <w:r>
        <w:softHyphen/>
      </w:r>
      <w:r w:rsidRPr="00E211AD">
        <w:t>tjänster (artiklarna 98–116).</w:t>
      </w:r>
    </w:p>
    <w:p w14:paraId="611B7AE5" w14:textId="77777777" w:rsidR="00D85371" w:rsidRDefault="00D85371" w:rsidP="00D85371">
      <w:pPr>
        <w:pStyle w:val="Brdtextefterstrecklista"/>
      </w:pPr>
      <w:r>
        <w:t>De artiklar som föranleder lagförslag behandlas närmare i respektive av</w:t>
      </w:r>
      <w:r>
        <w:softHyphen/>
        <w:t>snitt.</w:t>
      </w:r>
    </w:p>
    <w:p w14:paraId="76467AC8" w14:textId="77777777" w:rsidR="00D85371" w:rsidRPr="00E211AD" w:rsidRDefault="00D85371" w:rsidP="00D85371">
      <w:pPr>
        <w:pStyle w:val="Rubrik2utannumrering"/>
      </w:pPr>
      <w:bookmarkStart w:id="112" w:name="_Toc73005864"/>
      <w:r w:rsidRPr="00E211AD">
        <w:t>E-dataskyddsdirektivet</w:t>
      </w:r>
      <w:bookmarkEnd w:id="112"/>
    </w:p>
    <w:p w14:paraId="08E13176" w14:textId="77777777" w:rsidR="00D85371" w:rsidRDefault="00D85371" w:rsidP="00D85371">
      <w:pPr>
        <w:pStyle w:val="Rubrik3utannumrering"/>
        <w:spacing w:before="0"/>
      </w:pPr>
      <w:r>
        <w:t>Direktivet</w:t>
      </w:r>
    </w:p>
    <w:p w14:paraId="4233376F" w14:textId="77777777" w:rsidR="00D85371" w:rsidRDefault="00D85371" w:rsidP="00D85371">
      <w:pPr>
        <w:pStyle w:val="Brdtext"/>
      </w:pPr>
      <w:r w:rsidRPr="000376B1">
        <w:t xml:space="preserve">Det EU-rättsliga regelverket för elektronisk kommunikation </w:t>
      </w:r>
      <w:r>
        <w:t>omfattar</w:t>
      </w:r>
      <w:r w:rsidRPr="000376B1">
        <w:t xml:space="preserve"> </w:t>
      </w:r>
      <w:r>
        <w:t>dess</w:t>
      </w:r>
      <w:r>
        <w:softHyphen/>
        <w:t>utom</w:t>
      </w:r>
      <w:r w:rsidRPr="000376B1">
        <w:t xml:space="preserve"> Europaparlamentets och rådets direktiv 2002/58/EG om behand</w:t>
      </w:r>
      <w:r>
        <w:softHyphen/>
      </w:r>
      <w:r w:rsidRPr="000376B1">
        <w:t xml:space="preserve">ling av </w:t>
      </w:r>
      <w:r>
        <w:t>person</w:t>
      </w:r>
      <w:r w:rsidRPr="000376B1">
        <w:t>uppgifter och integritetsskydd inom</w:t>
      </w:r>
      <w:r w:rsidRPr="00E211AD">
        <w:t xml:space="preserve"> sektorn för elektronisk kom</w:t>
      </w:r>
      <w:r>
        <w:softHyphen/>
      </w:r>
      <w:r w:rsidRPr="00E211AD">
        <w:t>munikation (e-dataskyddsdirektivet). E-dataskyddsdirektivet inne</w:t>
      </w:r>
      <w:r>
        <w:softHyphen/>
      </w:r>
      <w:r w:rsidRPr="00E211AD">
        <w:t>håll</w:t>
      </w:r>
      <w:r>
        <w:softHyphen/>
      </w:r>
      <w:r w:rsidRPr="00E211AD">
        <w:t>er bestämmelser om</w:t>
      </w:r>
    </w:p>
    <w:p w14:paraId="41E286AC" w14:textId="77777777" w:rsidR="00D85371" w:rsidRDefault="00D85371" w:rsidP="00D85371">
      <w:pPr>
        <w:pStyle w:val="Strecklista"/>
      </w:pPr>
      <w:r w:rsidRPr="00E211AD">
        <w:t>säkerhet i samband med behandlingen av upp</w:t>
      </w:r>
      <w:r>
        <w:softHyphen/>
      </w:r>
      <w:r w:rsidRPr="00E211AD">
        <w:t>gifter (arti</w:t>
      </w:r>
      <w:r>
        <w:softHyphen/>
      </w:r>
      <w:r w:rsidRPr="00E211AD">
        <w:t>kel 4),</w:t>
      </w:r>
    </w:p>
    <w:p w14:paraId="2A555D29" w14:textId="3C04C180" w:rsidR="00D85371" w:rsidRDefault="007A1DE0" w:rsidP="00D85371">
      <w:pPr>
        <w:pStyle w:val="Strecklista"/>
      </w:pPr>
      <w:r w:rsidRPr="00E211AD">
        <w:t>konfi</w:t>
      </w:r>
      <w:r>
        <w:t>d</w:t>
      </w:r>
      <w:r w:rsidRPr="00E211AD">
        <w:t>ent</w:t>
      </w:r>
      <w:r>
        <w:t>i</w:t>
      </w:r>
      <w:r w:rsidRPr="00E211AD">
        <w:t>alitet</w:t>
      </w:r>
      <w:r w:rsidR="00D85371" w:rsidRPr="00E211AD">
        <w:t xml:space="preserve"> vid kommunikation (artikel 5),</w:t>
      </w:r>
    </w:p>
    <w:p w14:paraId="27E3BE38" w14:textId="77777777" w:rsidR="00D85371" w:rsidRDefault="00D85371" w:rsidP="00D85371">
      <w:pPr>
        <w:pStyle w:val="Strecklista"/>
      </w:pPr>
      <w:r w:rsidRPr="00E211AD">
        <w:lastRenderedPageBreak/>
        <w:t>behand</w:t>
      </w:r>
      <w:r>
        <w:softHyphen/>
      </w:r>
      <w:r w:rsidRPr="00E211AD">
        <w:t>ling av tra</w:t>
      </w:r>
      <w:r>
        <w:softHyphen/>
      </w:r>
      <w:r w:rsidRPr="00E211AD">
        <w:t xml:space="preserve">fikuppgifter och andra </w:t>
      </w:r>
      <w:r w:rsidRPr="00AA7720">
        <w:t>lokaliseringsuppgifter</w:t>
      </w:r>
      <w:r w:rsidRPr="00E211AD">
        <w:t xml:space="preserve"> än trafik</w:t>
      </w:r>
      <w:r>
        <w:softHyphen/>
      </w:r>
      <w:r>
        <w:softHyphen/>
      </w:r>
      <w:r w:rsidRPr="00E211AD">
        <w:t>uppgifter (artiklar</w:t>
      </w:r>
      <w:r>
        <w:softHyphen/>
      </w:r>
      <w:r w:rsidRPr="00E211AD">
        <w:t>na</w:t>
      </w:r>
      <w:r>
        <w:t> </w:t>
      </w:r>
      <w:r w:rsidRPr="00E211AD">
        <w:t>6 och 9),</w:t>
      </w:r>
    </w:p>
    <w:p w14:paraId="67053964" w14:textId="77777777" w:rsidR="00D85371" w:rsidRDefault="00D85371" w:rsidP="00D85371">
      <w:pPr>
        <w:pStyle w:val="Strecklista"/>
      </w:pPr>
      <w:r w:rsidRPr="00E211AD">
        <w:t>specificerade räkningar (artikel</w:t>
      </w:r>
      <w:r>
        <w:t> </w:t>
      </w:r>
      <w:r w:rsidRPr="00E211AD">
        <w:t>7),</w:t>
      </w:r>
    </w:p>
    <w:p w14:paraId="4E77A35E" w14:textId="77777777" w:rsidR="00D85371" w:rsidRDefault="00D85371" w:rsidP="00D85371">
      <w:pPr>
        <w:pStyle w:val="Strecklista"/>
      </w:pPr>
      <w:r w:rsidRPr="00E211AD">
        <w:t>nummer</w:t>
      </w:r>
      <w:r>
        <w:softHyphen/>
      </w:r>
      <w:r w:rsidRPr="00E211AD">
        <w:t>presen</w:t>
      </w:r>
      <w:r>
        <w:softHyphen/>
      </w:r>
      <w:r w:rsidRPr="00E211AD">
        <w:t>ta</w:t>
      </w:r>
      <w:r>
        <w:softHyphen/>
      </w:r>
      <w:r w:rsidRPr="00E211AD">
        <w:t>tion (artiklar</w:t>
      </w:r>
      <w:r>
        <w:softHyphen/>
      </w:r>
      <w:r w:rsidRPr="00E211AD">
        <w:t>na 8 och 10),</w:t>
      </w:r>
    </w:p>
    <w:p w14:paraId="5EC33885" w14:textId="77777777" w:rsidR="00D85371" w:rsidRDefault="00D85371" w:rsidP="00D85371">
      <w:pPr>
        <w:pStyle w:val="Strecklista"/>
      </w:pPr>
      <w:r w:rsidRPr="00E211AD">
        <w:t>automatisk vida</w:t>
      </w:r>
      <w:r>
        <w:t>r</w:t>
      </w:r>
      <w:r w:rsidRPr="00E211AD">
        <w:t>ekoppling (artikel 11),</w:t>
      </w:r>
    </w:p>
    <w:p w14:paraId="025C2B53" w14:textId="77777777" w:rsidR="00D85371" w:rsidRDefault="00D85371" w:rsidP="00D85371">
      <w:pPr>
        <w:pStyle w:val="Strecklista"/>
      </w:pPr>
      <w:r w:rsidRPr="00E211AD">
        <w:t>abon</w:t>
      </w:r>
      <w:r>
        <w:softHyphen/>
      </w:r>
      <w:r w:rsidRPr="00E211AD">
        <w:t>nent</w:t>
      </w:r>
      <w:r>
        <w:softHyphen/>
      </w:r>
      <w:r w:rsidRPr="00E211AD">
        <w:t>förteck</w:t>
      </w:r>
      <w:r>
        <w:softHyphen/>
      </w:r>
      <w:r w:rsidRPr="00E211AD">
        <w:t>ningar (artikel 12)</w:t>
      </w:r>
      <w:r>
        <w:t>,</w:t>
      </w:r>
      <w:r w:rsidRPr="00E211AD">
        <w:t xml:space="preserve"> och</w:t>
      </w:r>
    </w:p>
    <w:p w14:paraId="24F6BCEF" w14:textId="77777777" w:rsidR="00D85371" w:rsidRPr="00E211AD" w:rsidRDefault="00D85371" w:rsidP="00D85371">
      <w:pPr>
        <w:pStyle w:val="Strecklista"/>
      </w:pPr>
      <w:r w:rsidRPr="00E211AD">
        <w:t>icke begärd kommunikation (artikel 13).</w:t>
      </w:r>
    </w:p>
    <w:p w14:paraId="28BAF5FE" w14:textId="77777777" w:rsidR="00D85371" w:rsidRPr="00E211AD" w:rsidRDefault="00D85371" w:rsidP="00D85371">
      <w:pPr>
        <w:pStyle w:val="Brdtextefterstrecklista"/>
      </w:pPr>
      <w:r w:rsidRPr="000376B1">
        <w:t>Europeiska kommissionen har lämnat ett förslag till Europaparlamentets och rådets förordning om respekt</w:t>
      </w:r>
      <w:r w:rsidRPr="00E211AD">
        <w:t xml:space="preserve"> för privatlivet och skydd av personupp</w:t>
      </w:r>
      <w:r w:rsidRPr="00E211AD">
        <w:softHyphen/>
        <w:t>gifter i samband med elektronisk kommunikation och om upphävande av direktiv 2002/58/EG (förordning om integritet och elektronisk kommuni</w:t>
      </w:r>
      <w:r w:rsidRPr="00E211AD">
        <w:softHyphen/>
        <w:t>kation)</w:t>
      </w:r>
      <w:r>
        <w:t>,</w:t>
      </w:r>
      <w:r w:rsidRPr="00E211AD">
        <w:t xml:space="preserve"> COM(2017) 10 final. Förslaget gäller behandling av uppgifter från elektronisk kommunikation som utförs i samband med tillhanda</w:t>
      </w:r>
      <w:r w:rsidRPr="00E211AD">
        <w:softHyphen/>
        <w:t xml:space="preserve">hållandet och användningen av elektroniska </w:t>
      </w:r>
      <w:r w:rsidRPr="000376B1">
        <w:t>kommunikationstjänster samt informa</w:t>
      </w:r>
      <w:r>
        <w:softHyphen/>
      </w:r>
      <w:r w:rsidRPr="000376B1">
        <w:t>tion som rör slutanvändares terminal</w:t>
      </w:r>
      <w:r w:rsidRPr="00E211AD">
        <w:t xml:space="preserve">utrustning. Förordningen ska ersätta e-dataskyddsdirektivet och utgöra en specialreglering i förhållande till </w:t>
      </w:r>
      <w:r w:rsidRPr="00C759AF">
        <w:t>Europaparlamentets och rådets förordning (EU) 2016/679 av den 27</w:t>
      </w:r>
      <w:r>
        <w:t> </w:t>
      </w:r>
      <w:r w:rsidRPr="00C759AF">
        <w:t>april 2016 om skydd för fysiska personer med avseende på behandling av personuppgifter och om det fria flödet av sådana uppgifter och om upp</w:t>
      </w:r>
      <w:r>
        <w:softHyphen/>
      </w:r>
      <w:r w:rsidRPr="00C759AF">
        <w:t>hävande av direktiv 95/46/EG (allmän dataskyddsförordning)</w:t>
      </w:r>
      <w:r w:rsidRPr="00E211AD">
        <w:t xml:space="preserve">, </w:t>
      </w:r>
      <w:r>
        <w:t>i fort</w:t>
      </w:r>
      <w:r>
        <w:softHyphen/>
        <w:t>sätt</w:t>
      </w:r>
      <w:r>
        <w:softHyphen/>
        <w:t xml:space="preserve">ningen benämnd </w:t>
      </w:r>
      <w:bookmarkStart w:id="113" w:name="_Hlk71647538"/>
      <w:r>
        <w:t>EU:s dataskyddsförordning</w:t>
      </w:r>
      <w:bookmarkEnd w:id="113"/>
      <w:r w:rsidRPr="00E211AD">
        <w:t xml:space="preserve">. </w:t>
      </w:r>
      <w:bookmarkStart w:id="114" w:name="_Hlk72848664"/>
      <w:r w:rsidRPr="00E211AD">
        <w:t>Lagstiftnings</w:t>
      </w:r>
      <w:r>
        <w:softHyphen/>
      </w:r>
      <w:r w:rsidRPr="00E211AD">
        <w:t>förfarandet på</w:t>
      </w:r>
      <w:r>
        <w:softHyphen/>
      </w:r>
      <w:r w:rsidRPr="00E211AD">
        <w:t>går för närvarande och det är i dags</w:t>
      </w:r>
      <w:r>
        <w:softHyphen/>
      </w:r>
      <w:r w:rsidRPr="00E211AD">
        <w:t>läget oklart när förordningen kan antas och vilket innehåll den kommer att få.</w:t>
      </w:r>
    </w:p>
    <w:p w14:paraId="277BE199" w14:textId="77777777" w:rsidR="00D85371" w:rsidRDefault="00D85371" w:rsidP="00D85371">
      <w:pPr>
        <w:pStyle w:val="Brdtextmedindrag"/>
      </w:pPr>
      <w:bookmarkStart w:id="115" w:name="_Toc9841530"/>
      <w:bookmarkStart w:id="116" w:name="_Toc9867407"/>
      <w:bookmarkStart w:id="117" w:name="_Toc9867657"/>
      <w:bookmarkStart w:id="118" w:name="_Toc9871074"/>
      <w:bookmarkStart w:id="119" w:name="_Toc9958157"/>
      <w:bookmarkStart w:id="120" w:name="_Toc9961216"/>
      <w:bookmarkStart w:id="121" w:name="_Toc9962315"/>
      <w:bookmarkEnd w:id="114"/>
      <w:r w:rsidRPr="00997BEF">
        <w:t xml:space="preserve">I artiklarna 40 och 41 i EU-direktivet finns bestämmelser som </w:t>
      </w:r>
      <w:r>
        <w:t>delvis</w:t>
      </w:r>
      <w:r w:rsidRPr="00997BEF">
        <w:t xml:space="preserve"> över</w:t>
      </w:r>
      <w:r>
        <w:softHyphen/>
      </w:r>
      <w:r w:rsidRPr="00997BEF">
        <w:t>lappar artikel 4 i e-dataskyddsdirektivet. I övrigt innehåller inte EU-direktivet några motsvarigheter till e-dataskyddsdirektivet.</w:t>
      </w:r>
    </w:p>
    <w:p w14:paraId="568A79A1" w14:textId="77777777" w:rsidR="00D85371" w:rsidRDefault="00D85371" w:rsidP="00D85371">
      <w:pPr>
        <w:pStyle w:val="Rubrik3utannumrering"/>
      </w:pPr>
      <w:r>
        <w:t>Den t</w:t>
      </w:r>
      <w:r w:rsidRPr="00E75FF4">
        <w:t>illfällig</w:t>
      </w:r>
      <w:r>
        <w:t>a</w:t>
      </w:r>
      <w:r w:rsidRPr="00E75FF4">
        <w:t xml:space="preserve"> förordning</w:t>
      </w:r>
      <w:r>
        <w:t>en</w:t>
      </w:r>
      <w:r w:rsidRPr="00E75FF4">
        <w:t xml:space="preserve"> för att bekämpa sexuella övergrepp mot barn på nätet</w:t>
      </w:r>
    </w:p>
    <w:p w14:paraId="19690788" w14:textId="77777777" w:rsidR="00D85371" w:rsidRDefault="00D85371" w:rsidP="00D85371">
      <w:pPr>
        <w:pStyle w:val="Brdtextmedindrag"/>
        <w:ind w:firstLine="0"/>
      </w:pPr>
      <w:r>
        <w:t>Europaparlamentet och rådet har antagit förordning (EU) </w:t>
      </w:r>
      <w:r w:rsidRPr="00E75FF4">
        <w:t>2021/1232 av den 14 juli 2021</w:t>
      </w:r>
      <w:r>
        <w:t xml:space="preserve"> om ett tillfälligt undantag från vissa bestämmelser i direktiv 2002/58/EG vad gäller användning av teknik hos tillhandahållare av nummeroberoende interpersonella kommunikations</w:t>
      </w:r>
      <w:r>
        <w:softHyphen/>
        <w:t>tjänster för be</w:t>
      </w:r>
      <w:r>
        <w:softHyphen/>
        <w:t>hand</w:t>
      </w:r>
      <w:r>
        <w:softHyphen/>
        <w:t>ling av personuppgifter och andra uppgifter i syfte att bekämpa sexuella övergrepp mot barn på nätet, i fortsättningen benämnd den t</w:t>
      </w:r>
      <w:r w:rsidRPr="00C4720A">
        <w:t>illfällig</w:t>
      </w:r>
      <w:r>
        <w:t>a</w:t>
      </w:r>
      <w:r w:rsidRPr="00C4720A">
        <w:t xml:space="preserve"> för</w:t>
      </w:r>
      <w:r>
        <w:softHyphen/>
      </w:r>
      <w:r w:rsidRPr="00C4720A">
        <w:t>ordning</w:t>
      </w:r>
      <w:r>
        <w:t>en</w:t>
      </w:r>
      <w:r w:rsidRPr="00C4720A">
        <w:t xml:space="preserve"> för att bekämpa sexuella övergrepp mot barn på nätet</w:t>
      </w:r>
      <w:r>
        <w:t xml:space="preserve">. </w:t>
      </w:r>
      <w:r w:rsidRPr="00BB03FF">
        <w:t>Förord</w:t>
      </w:r>
      <w:r>
        <w:softHyphen/>
      </w:r>
      <w:r w:rsidRPr="00BB03FF">
        <w:t>ning</w:t>
      </w:r>
      <w:r>
        <w:t>en</w:t>
      </w:r>
      <w:r w:rsidRPr="00BB03FF">
        <w:t xml:space="preserve"> trädde i kraft den </w:t>
      </w:r>
      <w:r>
        <w:t>2 augusti 2021</w:t>
      </w:r>
      <w:r w:rsidRPr="00BB03FF">
        <w:t xml:space="preserve"> och ska tillämpas till och med </w:t>
      </w:r>
      <w:r w:rsidRPr="00E75FF4">
        <w:t>den 3 augusti 2024.</w:t>
      </w:r>
      <w:r>
        <w:t xml:space="preserve"> Tillämpningsperioden för förordningen är begränsad till tre år för att ge tid för antagandet av ett nytt långsiktigt regelverk.</w:t>
      </w:r>
    </w:p>
    <w:p w14:paraId="6D52B16A" w14:textId="75E1B6B4" w:rsidR="00D85371" w:rsidRDefault="00D85371" w:rsidP="00D85371">
      <w:pPr>
        <w:pStyle w:val="Brdtextmedindrag"/>
      </w:pPr>
      <w:r>
        <w:t>Under förhandlingarna upprättades och överlämnades en fakta</w:t>
      </w:r>
      <w:r>
        <w:softHyphen/>
        <w:t>prome</w:t>
      </w:r>
      <w:r w:rsidR="00151DEE">
        <w:softHyphen/>
      </w:r>
      <w:r>
        <w:t>moria till riksdagen (</w:t>
      </w:r>
      <w:r w:rsidRPr="00C4720A">
        <w:t>2020/21:FPM6</w:t>
      </w:r>
      <w:r>
        <w:t>).</w:t>
      </w:r>
    </w:p>
    <w:p w14:paraId="186D1484" w14:textId="6AD066E5" w:rsidR="00D85371" w:rsidRPr="00E75FF4" w:rsidRDefault="00D85371" w:rsidP="00D85371">
      <w:pPr>
        <w:pStyle w:val="Brdtextmedindrag"/>
      </w:pPr>
      <w:r>
        <w:t>I förordningen föreskrivs ett tillfälligt undantag från artiklarna 5.1 och</w:t>
      </w:r>
      <w:r w:rsidR="00151DEE">
        <w:t xml:space="preserve"> </w:t>
      </w:r>
      <w:r w:rsidRPr="00151DEE">
        <w:rPr>
          <w:spacing w:val="-2"/>
        </w:rPr>
        <w:t>6.1 i e-dataskyddsdirektivet för tillhandahållare av nummeroberoende inter</w:t>
      </w:r>
      <w:r w:rsidR="00151DEE" w:rsidRPr="00151DEE">
        <w:rPr>
          <w:spacing w:val="-2"/>
        </w:rPr>
        <w:softHyphen/>
      </w:r>
      <w:r>
        <w:t>personella kommunikationstjänster vid behandling av person</w:t>
      </w:r>
      <w:r>
        <w:softHyphen/>
        <w:t>upp</w:t>
      </w:r>
      <w:r>
        <w:softHyphen/>
        <w:t>gif</w:t>
      </w:r>
      <w:r w:rsidR="00151DEE">
        <w:softHyphen/>
      </w:r>
      <w:r>
        <w:t>ter och andra uppgifter i vissa fall. Undantaget gäller dock endast be</w:t>
      </w:r>
      <w:r>
        <w:softHyphen/>
        <w:t>hand</w:t>
      </w:r>
      <w:r w:rsidR="00151DEE">
        <w:softHyphen/>
      </w:r>
      <w:r>
        <w:t xml:space="preserve">ling i syfte att upptäcka sexuella övergrepp mot barn på nätet, rapportera dem till brottsbekämpande myndigheter eller organisationer som agerar i </w:t>
      </w:r>
      <w:r w:rsidRPr="00151DEE">
        <w:rPr>
          <w:spacing w:val="-2"/>
        </w:rPr>
        <w:t>all</w:t>
      </w:r>
      <w:r w:rsidR="00151DEE">
        <w:rPr>
          <w:spacing w:val="-2"/>
        </w:rPr>
        <w:softHyphen/>
      </w:r>
      <w:r w:rsidRPr="00151DEE">
        <w:rPr>
          <w:spacing w:val="-2"/>
        </w:rPr>
        <w:lastRenderedPageBreak/>
        <w:t>mänhetens intresse mot sexuella övergrepp mot barn och avlägsna material</w:t>
      </w:r>
      <w:r>
        <w:t xml:space="preserve"> med sexuella övergrepp mot barn från dessa tjänster, se vidare avsnitt 18.1.</w:t>
      </w:r>
    </w:p>
    <w:p w14:paraId="2BB8B9BC" w14:textId="77777777" w:rsidR="00D85371" w:rsidRPr="00E211AD" w:rsidRDefault="00D85371" w:rsidP="00D85371">
      <w:pPr>
        <w:pStyle w:val="Rubrik1"/>
      </w:pPr>
      <w:bookmarkStart w:id="122" w:name="_Toc17793279"/>
      <w:bookmarkStart w:id="123" w:name="_Toc73005865"/>
      <w:bookmarkStart w:id="124" w:name="_Toc86738684"/>
      <w:bookmarkStart w:id="125" w:name="_Toc94597447"/>
      <w:bookmarkStart w:id="126" w:name="_Toc96533290"/>
      <w:r w:rsidRPr="00E211AD">
        <w:t>Rättsliga utgångspunkter</w:t>
      </w:r>
      <w:bookmarkEnd w:id="115"/>
      <w:bookmarkEnd w:id="116"/>
      <w:bookmarkEnd w:id="117"/>
      <w:bookmarkEnd w:id="118"/>
      <w:bookmarkEnd w:id="119"/>
      <w:bookmarkEnd w:id="120"/>
      <w:bookmarkEnd w:id="121"/>
      <w:bookmarkEnd w:id="122"/>
      <w:bookmarkEnd w:id="123"/>
      <w:bookmarkEnd w:id="124"/>
      <w:bookmarkEnd w:id="125"/>
      <w:bookmarkEnd w:id="126"/>
    </w:p>
    <w:p w14:paraId="68BA3A76" w14:textId="77777777" w:rsidR="00D85371" w:rsidRPr="00E211AD" w:rsidRDefault="00D85371" w:rsidP="00D85371">
      <w:pPr>
        <w:pStyle w:val="Rubrik2utannumrering"/>
        <w:spacing w:before="0"/>
      </w:pPr>
      <w:bookmarkStart w:id="127" w:name="_Toc9841531"/>
      <w:bookmarkStart w:id="128" w:name="_Toc9867408"/>
      <w:bookmarkStart w:id="129" w:name="_Toc9867658"/>
      <w:bookmarkStart w:id="130" w:name="_Toc9871075"/>
      <w:bookmarkStart w:id="131" w:name="_Toc9958158"/>
      <w:bookmarkStart w:id="132" w:name="_Toc9961217"/>
      <w:bookmarkStart w:id="133" w:name="_Toc9962316"/>
      <w:bookmarkStart w:id="134" w:name="_Toc17793280"/>
      <w:bookmarkStart w:id="135" w:name="_Toc73005866"/>
      <w:r w:rsidRPr="00E211AD">
        <w:t>Yttrandefrihet</w:t>
      </w:r>
      <w:bookmarkEnd w:id="127"/>
      <w:bookmarkEnd w:id="128"/>
      <w:bookmarkEnd w:id="129"/>
      <w:bookmarkEnd w:id="130"/>
      <w:bookmarkEnd w:id="131"/>
      <w:bookmarkEnd w:id="132"/>
      <w:bookmarkEnd w:id="133"/>
      <w:bookmarkEnd w:id="134"/>
      <w:bookmarkEnd w:id="135"/>
    </w:p>
    <w:p w14:paraId="4B61A08D" w14:textId="77777777" w:rsidR="00D85371" w:rsidRPr="00E211AD" w:rsidRDefault="00D85371" w:rsidP="00D85371">
      <w:pPr>
        <w:pStyle w:val="Brdtext"/>
      </w:pPr>
      <w:r w:rsidRPr="00E211AD">
        <w:t>Enligt 2</w:t>
      </w:r>
      <w:r>
        <w:t> kap. </w:t>
      </w:r>
      <w:r w:rsidRPr="00E211AD">
        <w:t>1</w:t>
      </w:r>
      <w:r>
        <w:t> §</w:t>
      </w:r>
      <w:r w:rsidRPr="00E211AD">
        <w:t xml:space="preserve"> regeringsformen</w:t>
      </w:r>
      <w:r w:rsidRPr="00E211AD" w:rsidDel="00C04CC1">
        <w:t xml:space="preserve"> </w:t>
      </w:r>
      <w:r w:rsidRPr="00E211AD">
        <w:t>är var och en gentemot det allmän</w:t>
      </w:r>
      <w:r w:rsidRPr="00E211AD">
        <w:softHyphen/>
        <w:t>na tillförsäkrad yttrandefrihet och informationsfrihet. Med detta förstås fri</w:t>
      </w:r>
      <w:r w:rsidRPr="00E211AD">
        <w:softHyphen/>
        <w:t>het att i tal, skrift eller bild eller på annat sätt meddela upplysningar samt uttrycka tankar, åsikter och känslor liksom att inhämta och ta emot upp</w:t>
      </w:r>
      <w:r w:rsidRPr="00E211AD">
        <w:softHyphen/>
        <w:t>lysningar samt att i övrigt ta del av andras yttranden. Dessa friheter ges ett särskilt skydd i tryckfrihetsförordningen (TF) och yttrandefrihetsgrund</w:t>
      </w:r>
      <w:r w:rsidRPr="00E211AD">
        <w:softHyphen/>
        <w:t>lagen (YGL).</w:t>
      </w:r>
    </w:p>
    <w:p w14:paraId="7B591956" w14:textId="77777777" w:rsidR="00D85371" w:rsidRPr="00E211AD" w:rsidRDefault="00D85371" w:rsidP="00D85371">
      <w:pPr>
        <w:pStyle w:val="Brdtextmedindrag"/>
      </w:pPr>
      <w:r w:rsidRPr="00E211AD">
        <w:t>TF reglerar rätten att yttra sig och sprida information genom framför allt tryckta skrifter. YGL reglerar samma rätt avseende vissa andra medier, såsom ljudradio, tv och liknande överföringar.</w:t>
      </w:r>
    </w:p>
    <w:p w14:paraId="242DE976" w14:textId="77777777" w:rsidR="00D85371" w:rsidRPr="00E211AD" w:rsidRDefault="00D85371" w:rsidP="00D85371">
      <w:pPr>
        <w:pStyle w:val="Brdtextmedindrag"/>
      </w:pPr>
      <w:r w:rsidRPr="00E211AD">
        <w:t>Enligt lagen (1994:1219) om den europeiska konventionen om skydd för de mänskliga rättigheterna och de grundläggande friheterna (Europakon</w:t>
      </w:r>
      <w:r w:rsidRPr="00E211AD">
        <w:softHyphen/>
        <w:t>ven</w:t>
      </w:r>
      <w:r>
        <w:softHyphen/>
      </w:r>
      <w:r w:rsidRPr="00E211AD">
        <w:t xml:space="preserve">tionen) gäller konventionen som lag här i landet med </w:t>
      </w:r>
      <w:r>
        <w:t xml:space="preserve">de </w:t>
      </w:r>
      <w:r w:rsidRPr="00E211AD">
        <w:t>ändringar och tillägg som har gjorts genom ändrings- och tilläggsprotokoll. Enligt 2</w:t>
      </w:r>
      <w:r>
        <w:t> kap.</w:t>
      </w:r>
      <w:r w:rsidRPr="00E211AD">
        <w:t xml:space="preserve"> </w:t>
      </w:r>
      <w:r w:rsidRPr="000376B1">
        <w:t>19</w:t>
      </w:r>
      <w:r>
        <w:t> §</w:t>
      </w:r>
      <w:r w:rsidRPr="000376B1">
        <w:t xml:space="preserve"> </w:t>
      </w:r>
      <w:r>
        <w:t>regeringsformen</w:t>
      </w:r>
      <w:r w:rsidRPr="000376B1">
        <w:t xml:space="preserve"> får lag eller annan föreskrift inte meddelas i strid med</w:t>
      </w:r>
      <w:r w:rsidRPr="00E211AD">
        <w:t xml:space="preserve"> Sveriges åtaganden på grund av konventionen.</w:t>
      </w:r>
    </w:p>
    <w:p w14:paraId="10621907" w14:textId="77777777" w:rsidR="00D85371" w:rsidRPr="00E211AD" w:rsidRDefault="00D85371" w:rsidP="00D85371">
      <w:pPr>
        <w:pStyle w:val="Brdtextmedindrag"/>
      </w:pPr>
      <w:r w:rsidRPr="000376B1">
        <w:t>Enligt artikel 10 i Europakonventionen ska var och en ha rätt till yttran</w:t>
      </w:r>
      <w:r w:rsidRPr="000376B1">
        <w:softHyphen/>
        <w:t>de</w:t>
      </w:r>
      <w:r>
        <w:softHyphen/>
      </w:r>
      <w:r w:rsidRPr="00E211AD">
        <w:t>frihet. Denna rätt innefattar åsiktsfrihet samt frihet att ta emot och sprida upp</w:t>
      </w:r>
      <w:r>
        <w:softHyphen/>
      </w:r>
      <w:r w:rsidRPr="00E211AD">
        <w:t xml:space="preserve">gifter och tankar utan offentlig myndighets inblandning och oberoende av territoriella gränser. Utövandet av yttrandefriheten får dock underkastas </w:t>
      </w:r>
      <w:r w:rsidRPr="000376B1">
        <w:t>sådana formföreskrifter, villkor, inskränkningar eller straffpåföljder som är</w:t>
      </w:r>
      <w:r w:rsidRPr="00E211AD">
        <w:t xml:space="preserve"> </w:t>
      </w:r>
      <w:r w:rsidRPr="000376B1">
        <w:t>föreskrivna i lag och som är nödvändiga i ett demokratiskt samhälle med hän</w:t>
      </w:r>
      <w:r w:rsidRPr="00E211AD">
        <w:t>syn till vissa angivna intressen, bl.a. statens säkerhet, den territoriella integriteten eller den allmänna säkerheten och till förebyggande av oordning eller brott.</w:t>
      </w:r>
    </w:p>
    <w:p w14:paraId="1E66EE1F" w14:textId="77777777" w:rsidR="00D85371" w:rsidRPr="00E211AD" w:rsidRDefault="00D85371" w:rsidP="00D85371">
      <w:pPr>
        <w:pStyle w:val="Brdtextmedindrag"/>
      </w:pPr>
      <w:r w:rsidRPr="00E211AD">
        <w:t>YGL är tillämplig på bl.a. sändningar som är riktade till allmänheten och är avsedda att tas emot med tekniska hjälpmedel (1</w:t>
      </w:r>
      <w:r>
        <w:t> kap. </w:t>
      </w:r>
      <w:r w:rsidRPr="00E211AD">
        <w:t>3</w:t>
      </w:r>
      <w:r>
        <w:t> §</w:t>
      </w:r>
      <w:r w:rsidRPr="00E211AD">
        <w:t>). YGL:s före</w:t>
      </w:r>
      <w:r>
        <w:softHyphen/>
      </w:r>
      <w:r w:rsidRPr="00E211AD">
        <w:t>skrifter om sändningar tillämpas också i vissa fall när information ur en data</w:t>
      </w:r>
      <w:r>
        <w:softHyphen/>
      </w:r>
      <w:r w:rsidRPr="00E211AD">
        <w:t>bas, vars innehåll kan ändras endast av den som driver verksamheten, till</w:t>
      </w:r>
      <w:r>
        <w:softHyphen/>
      </w:r>
      <w:r w:rsidRPr="00E211AD">
        <w:t>handa</w:t>
      </w:r>
      <w:r>
        <w:softHyphen/>
      </w:r>
      <w:r w:rsidRPr="00E211AD">
        <w:t>hålls allmänheten med hjälp av elektromagnetiska vågor (1</w:t>
      </w:r>
      <w:r>
        <w:t> kap.</w:t>
      </w:r>
      <w:r w:rsidRPr="00E211AD">
        <w:t xml:space="preserve"> 4</w:t>
      </w:r>
      <w:r>
        <w:t> §</w:t>
      </w:r>
      <w:r w:rsidRPr="00E211AD">
        <w:t>).</w:t>
      </w:r>
    </w:p>
    <w:p w14:paraId="6DC9E729" w14:textId="77777777" w:rsidR="00D85371" w:rsidRPr="00E211AD" w:rsidRDefault="00D85371" w:rsidP="00D85371">
      <w:pPr>
        <w:pStyle w:val="Brdtextmedindrag"/>
      </w:pPr>
      <w:r w:rsidRPr="00E211AD">
        <w:t>YGL bygger på vissa grundläggande principer, bl.a. etableringsfrihet och förbud mot censur och andra hindrande åtgärder.</w:t>
      </w:r>
    </w:p>
    <w:p w14:paraId="75B6102B" w14:textId="77777777" w:rsidR="00D85371" w:rsidRPr="00E211AD" w:rsidRDefault="00D85371" w:rsidP="00D85371">
      <w:pPr>
        <w:pStyle w:val="Brdtextmedindrag"/>
      </w:pPr>
      <w:r w:rsidRPr="00E211AD">
        <w:t>Censur</w:t>
      </w:r>
      <w:r>
        <w:t>f</w:t>
      </w:r>
      <w:r w:rsidRPr="00E211AD">
        <w:t xml:space="preserve">örbudet innebär att det som är avsett att framföras i program eller genom tekniska upptagningar inte först får granskas av en myndighet eller ett annat allmänt organ. Det är inte heller tillåtet för en myndighet eller ett annat allmänt organ </w:t>
      </w:r>
      <w:r>
        <w:t xml:space="preserve">att </w:t>
      </w:r>
      <w:r w:rsidRPr="00E211AD">
        <w:t>på grund av innehållet förbjuda eller hindra fram</w:t>
      </w:r>
      <w:r>
        <w:softHyphen/>
      </w:r>
      <w:r w:rsidRPr="00E211AD">
        <w:t>ställ</w:t>
      </w:r>
      <w:r w:rsidRPr="00E211AD">
        <w:softHyphen/>
        <w:t>ning, offentliggörande eller spridning bland allmänheten av ett program eller en teknisk upptagning, om inte åtgärden har stöd i YGL (1</w:t>
      </w:r>
      <w:r>
        <w:t> kap. </w:t>
      </w:r>
      <w:r w:rsidRPr="00E211AD">
        <w:t>11</w:t>
      </w:r>
      <w:r>
        <w:t> §</w:t>
      </w:r>
      <w:r w:rsidRPr="00E211AD">
        <w:t>). Det allmänna får inte heller utan stöd i YGL på grund av innehållet för</w:t>
      </w:r>
      <w:r>
        <w:softHyphen/>
      </w:r>
      <w:r w:rsidRPr="00E211AD">
        <w:t>bjuda eller hindra innehav eller användning av sådana tek</w:t>
      </w:r>
      <w:r>
        <w:softHyphen/>
      </w:r>
      <w:r w:rsidRPr="00E211AD">
        <w:lastRenderedPageBreak/>
        <w:t>niska hjälpmedel som behövs för att kunna ta emot program eller för att kunna uppfatta inne</w:t>
      </w:r>
      <w:r>
        <w:softHyphen/>
      </w:r>
      <w:r w:rsidRPr="00E211AD">
        <w:t xml:space="preserve">hållet i tekniska upptagningar. Detsamma </w:t>
      </w:r>
      <w:r w:rsidRPr="000376B1">
        <w:t>gäller förbud mot anläggande av trådnät för sändning av program (1</w:t>
      </w:r>
      <w:r>
        <w:t> kap. </w:t>
      </w:r>
      <w:r w:rsidRPr="00E211AD">
        <w:t>13</w:t>
      </w:r>
      <w:r>
        <w:t> §</w:t>
      </w:r>
      <w:r w:rsidRPr="00E211AD">
        <w:t>).</w:t>
      </w:r>
    </w:p>
    <w:p w14:paraId="6497409F" w14:textId="77777777" w:rsidR="00D85371" w:rsidRPr="00E211AD" w:rsidRDefault="00D85371" w:rsidP="00D85371">
      <w:pPr>
        <w:pStyle w:val="Brdtextmedindrag"/>
      </w:pPr>
      <w:r w:rsidRPr="00E211AD">
        <w:t>Etableringsfriheten innebär att var och en får sända program genom tråd (3</w:t>
      </w:r>
      <w:r>
        <w:t> kap. </w:t>
      </w:r>
      <w:r w:rsidRPr="00E211AD">
        <w:t>1</w:t>
      </w:r>
      <w:r>
        <w:t> §</w:t>
      </w:r>
      <w:r w:rsidRPr="00E211AD">
        <w:t>). Något krav på tillstånd för sändning får alltså inte ställas. Med sändning genom tråd avses, till skillnad från sänd</w:t>
      </w:r>
      <w:r w:rsidRPr="000376B1">
        <w:t>ningar av radiovågor i fri rymd, sändning genom en särskilt anordnad ledare.</w:t>
      </w:r>
      <w:r w:rsidRPr="00E211AD">
        <w:t xml:space="preserve"> </w:t>
      </w:r>
      <w:r w:rsidRPr="000376B1">
        <w:t>Exempel på trådnät är telefonnätet för fast telefoni, kabel-tv-nät och andra</w:t>
      </w:r>
      <w:r w:rsidRPr="00E211AD">
        <w:t xml:space="preserve"> fiberbaserade nät.</w:t>
      </w:r>
    </w:p>
    <w:p w14:paraId="19970F79" w14:textId="77777777" w:rsidR="00D85371" w:rsidRPr="00E211AD" w:rsidRDefault="00D85371" w:rsidP="00D85371">
      <w:pPr>
        <w:pStyle w:val="Brdtextmedindrag"/>
      </w:pPr>
      <w:r w:rsidRPr="00E211AD">
        <w:t>Etableringsfriheten är inte oinskränkt. De inskränkningar som får göras f</w:t>
      </w:r>
      <w:r>
        <w:t>ramgår</w:t>
      </w:r>
      <w:r w:rsidRPr="00E211AD">
        <w:t xml:space="preserve"> av 3</w:t>
      </w:r>
      <w:r>
        <w:t> kap. </w:t>
      </w:r>
      <w:r w:rsidRPr="00E211AD">
        <w:t>2</w:t>
      </w:r>
      <w:r>
        <w:t> §</w:t>
      </w:r>
      <w:r w:rsidRPr="00E211AD">
        <w:t>.</w:t>
      </w:r>
    </w:p>
    <w:p w14:paraId="53394429" w14:textId="77777777" w:rsidR="00D85371" w:rsidRPr="00E211AD" w:rsidRDefault="00D85371" w:rsidP="00D85371">
      <w:pPr>
        <w:pStyle w:val="Brdtextmedindrag"/>
      </w:pPr>
      <w:r w:rsidRPr="00E211AD">
        <w:t xml:space="preserve">Det får i lag meddelas föreskrifter om skyldighet för nätinnehavare att ge utrymme för vissa program i den </w:t>
      </w:r>
      <w:r w:rsidRPr="000376B1">
        <w:t>utsträckning det behövs med hänsyn till allmänhetens intresse av tillgång till</w:t>
      </w:r>
      <w:r w:rsidRPr="00E211AD">
        <w:t xml:space="preserve"> allsidig upplysning. Denna vidare</w:t>
      </w:r>
      <w:r>
        <w:softHyphen/>
      </w:r>
      <w:r w:rsidRPr="00E211AD">
        <w:t xml:space="preserve">sändningsplikt innebär en </w:t>
      </w:r>
      <w:r w:rsidRPr="000376B1">
        <w:t>skyldighet för nätinnehavaren att tillåta utrym</w:t>
      </w:r>
      <w:r>
        <w:softHyphen/>
      </w:r>
      <w:r w:rsidRPr="000376B1">
        <w:t>me i nätet för vissa sändningar</w:t>
      </w:r>
      <w:r w:rsidRPr="00E211AD">
        <w:t xml:space="preserve"> som sker med tillstånd av regeringen, t.ex. Sveriges Television AB:s sändningar, eller från lokala kabelsändarföretag.</w:t>
      </w:r>
    </w:p>
    <w:p w14:paraId="56F8C35E" w14:textId="77777777" w:rsidR="00D85371" w:rsidRPr="00E211AD" w:rsidRDefault="00D85371" w:rsidP="00D85371">
      <w:pPr>
        <w:pStyle w:val="Brdtextmedindrag"/>
      </w:pPr>
      <w:r w:rsidRPr="00E211AD">
        <w:t>Dessutom tillåts lagstiftning om skyldighet för nätinnehavare att ge ut</w:t>
      </w:r>
      <w:r w:rsidRPr="00E211AD">
        <w:softHyphen/>
        <w:t>rymme för överföringar i den utsträckning det behövs med hänsyn till in</w:t>
      </w:r>
      <w:r w:rsidRPr="00E211AD">
        <w:softHyphen/>
        <w:t>tresset av konkurrens beträffande sådana överföringar i nätet eller allmän</w:t>
      </w:r>
      <w:r w:rsidRPr="00E211AD">
        <w:softHyphen/>
      </w:r>
      <w:r w:rsidRPr="000376B1">
        <w:t>hetens intresse av tillgång till sådana överföringar. Överföringarna kan av</w:t>
      </w:r>
      <w:r w:rsidRPr="000376B1">
        <w:softHyphen/>
        <w:t>se</w:t>
      </w:r>
      <w:r w:rsidRPr="00E211AD">
        <w:t xml:space="preserve"> både privat innehåll och sådant massmedialt innehåll som regleras i YGL. Bestämmelsen möjliggör föreskrifter i lag om tillträde till och sam</w:t>
      </w:r>
      <w:r w:rsidRPr="00E211AD">
        <w:softHyphen/>
        <w:t>trafik mellan kommunikationsnät.</w:t>
      </w:r>
    </w:p>
    <w:p w14:paraId="206BCB43" w14:textId="77777777" w:rsidR="00D85371" w:rsidRPr="00E211AD" w:rsidRDefault="00D85371" w:rsidP="00D85371">
      <w:pPr>
        <w:pStyle w:val="Brdtextmedindrag"/>
      </w:pPr>
      <w:r w:rsidRPr="00E211AD">
        <w:t>Vidare är det tillåtet att i lag meddela föreskrifter om skyldighet för den som sänder program i tv eller tillhandahåller sådana program genom över</w:t>
      </w:r>
      <w:r w:rsidRPr="00E211AD">
        <w:softHyphen/>
        <w:t>föring ur en databas att göra programmen tillgängliga för personer med funktions</w:t>
      </w:r>
      <w:r>
        <w:softHyphen/>
      </w:r>
      <w:r w:rsidRPr="00E211AD">
        <w:t xml:space="preserve">nedsättning genom textning, tolkning, uppläst text eller liknande </w:t>
      </w:r>
      <w:r w:rsidRPr="000376B1">
        <w:t>teknik. Övriga inskränkningar som får göras i etableringsfriheten kan i detta</w:t>
      </w:r>
      <w:r w:rsidRPr="00E211AD">
        <w:t xml:space="preserve"> sammanhang utelämnas.</w:t>
      </w:r>
    </w:p>
    <w:p w14:paraId="62618235" w14:textId="77777777" w:rsidR="00D85371" w:rsidRPr="00E211AD" w:rsidRDefault="00D85371" w:rsidP="00D85371">
      <w:pPr>
        <w:pStyle w:val="Brdtextmedindrag"/>
      </w:pPr>
      <w:r w:rsidRPr="001419C7">
        <w:rPr>
          <w:spacing w:val="-1"/>
        </w:rPr>
        <w:t>Etableringsfrihet gäller inte på området för sändning av program på annat</w:t>
      </w:r>
      <w:r w:rsidRPr="00E211AD">
        <w:t xml:space="preserve"> sätt än genom tråd (3</w:t>
      </w:r>
      <w:r>
        <w:t> kap. </w:t>
      </w:r>
      <w:r w:rsidRPr="00E211AD">
        <w:t>3</w:t>
      </w:r>
      <w:r>
        <w:t> §</w:t>
      </w:r>
      <w:r w:rsidRPr="00E211AD">
        <w:t xml:space="preserve">). Rätten att sända program på annat sätt än genom tråd får regleras genom lag som innehåller föreskrifter om tillstånd och villkor för att sända. Skälet till detta är att bristen på frekvensutrymme inte tillåter fri etablering utan snarare kräver en reglering med </w:t>
      </w:r>
      <w:r w:rsidRPr="000376B1">
        <w:t>tillståndsför</w:t>
      </w:r>
      <w:r>
        <w:softHyphen/>
      </w:r>
      <w:r w:rsidRPr="000376B1">
        <w:t>farande.</w:t>
      </w:r>
      <w:r w:rsidRPr="00E211AD">
        <w:t xml:space="preserve"> Det anges dock att det allmänna ska eftersträva att radio</w:t>
      </w:r>
      <w:r>
        <w:softHyphen/>
      </w:r>
      <w:r w:rsidRPr="00E211AD">
        <w:t>frekven</w:t>
      </w:r>
      <w:r>
        <w:softHyphen/>
      </w:r>
      <w:r w:rsidRPr="00E211AD">
        <w:t xml:space="preserve">serna tas i </w:t>
      </w:r>
      <w:r w:rsidRPr="000376B1">
        <w:t xml:space="preserve">anspråk på ett sätt som leder till vidaste möjliga yttrande- och informationsfrihet. Detta uttrycker en principiell målsättning för såväl normgivning som </w:t>
      </w:r>
      <w:r w:rsidRPr="00E211AD">
        <w:t>be</w:t>
      </w:r>
      <w:r>
        <w:softHyphen/>
      </w:r>
      <w:r w:rsidRPr="00E211AD">
        <w:t>slut i enskilda fall, t.ex. vid tillståndsgivning.</w:t>
      </w:r>
    </w:p>
    <w:p w14:paraId="51CD2649" w14:textId="77777777" w:rsidR="00D85371" w:rsidRPr="00E211AD" w:rsidRDefault="00D85371" w:rsidP="00D85371">
      <w:pPr>
        <w:pStyle w:val="Brdtextmedindrag"/>
      </w:pPr>
      <w:r w:rsidRPr="001419C7">
        <w:rPr>
          <w:spacing w:val="-2"/>
        </w:rPr>
        <w:t>När rätten att sända program begränsas enligt 3</w:t>
      </w:r>
      <w:r>
        <w:rPr>
          <w:spacing w:val="-2"/>
        </w:rPr>
        <w:t> kap.</w:t>
      </w:r>
      <w:r w:rsidRPr="001419C7">
        <w:rPr>
          <w:spacing w:val="-2"/>
        </w:rPr>
        <w:t> 2</w:t>
      </w:r>
      <w:r>
        <w:rPr>
          <w:spacing w:val="-2"/>
        </w:rPr>
        <w:t xml:space="preserve"> </w:t>
      </w:r>
      <w:r w:rsidRPr="001419C7">
        <w:rPr>
          <w:spacing w:val="-2"/>
        </w:rPr>
        <w:t>och</w:t>
      </w:r>
      <w:r>
        <w:rPr>
          <w:spacing w:val="-2"/>
        </w:rPr>
        <w:t xml:space="preserve"> </w:t>
      </w:r>
      <w:r w:rsidRPr="001419C7">
        <w:rPr>
          <w:spacing w:val="-2"/>
        </w:rPr>
        <w:t>3</w:t>
      </w:r>
      <w:r>
        <w:rPr>
          <w:spacing w:val="-2"/>
        </w:rPr>
        <w:t> §</w:t>
      </w:r>
      <w:r w:rsidRPr="001419C7">
        <w:rPr>
          <w:spacing w:val="-2"/>
        </w:rPr>
        <w:t>§ gäller även 2</w:t>
      </w:r>
      <w:r>
        <w:rPr>
          <w:spacing w:val="-2"/>
        </w:rPr>
        <w:t> kap.</w:t>
      </w:r>
      <w:r w:rsidRPr="001419C7">
        <w:rPr>
          <w:spacing w:val="-2"/>
        </w:rPr>
        <w:t> 21–23</w:t>
      </w:r>
      <w:r>
        <w:rPr>
          <w:spacing w:val="-2"/>
        </w:rPr>
        <w:t> §</w:t>
      </w:r>
      <w:r w:rsidRPr="001419C7">
        <w:rPr>
          <w:spacing w:val="-2"/>
        </w:rPr>
        <w:t xml:space="preserve">§ </w:t>
      </w:r>
      <w:r>
        <w:rPr>
          <w:spacing w:val="-2"/>
        </w:rPr>
        <w:t>regeringsformen</w:t>
      </w:r>
      <w:r w:rsidRPr="001419C7">
        <w:rPr>
          <w:spacing w:val="-2"/>
        </w:rPr>
        <w:t xml:space="preserve"> om begränsningar av grund</w:t>
      </w:r>
      <w:r>
        <w:softHyphen/>
      </w:r>
      <w:r w:rsidRPr="00E211AD">
        <w:t>läggan</w:t>
      </w:r>
      <w:r>
        <w:softHyphen/>
      </w:r>
      <w:r w:rsidRPr="00E211AD">
        <w:t>de fri- och rättigheter (3</w:t>
      </w:r>
      <w:r>
        <w:t> kap. </w:t>
      </w:r>
      <w:r w:rsidRPr="00E211AD">
        <w:t>5</w:t>
      </w:r>
      <w:r>
        <w:t xml:space="preserve"> § </w:t>
      </w:r>
      <w:r w:rsidRPr="00E211AD">
        <w:t xml:space="preserve">YGL). </w:t>
      </w:r>
      <w:r w:rsidRPr="000376B1">
        <w:t>Det innebär att be</w:t>
      </w:r>
      <w:r>
        <w:softHyphen/>
      </w:r>
      <w:r w:rsidRPr="000376B1">
        <w:t>gräns</w:t>
      </w:r>
      <w:r>
        <w:softHyphen/>
      </w:r>
      <w:r w:rsidRPr="000376B1">
        <w:t>ningar får göras</w:t>
      </w:r>
      <w:r w:rsidRPr="00E211AD">
        <w:t xml:space="preserve"> bl.a. med hänsyn till rikets säkerhet, allmän ordning och säkerhet och före</w:t>
      </w:r>
      <w:r>
        <w:softHyphen/>
      </w:r>
      <w:r w:rsidRPr="000376B1">
        <w:t>byggandet och beivrandet av brott. Vid bedömningen av vilka begräns</w:t>
      </w:r>
      <w:r>
        <w:softHyphen/>
      </w:r>
      <w:r w:rsidRPr="000376B1">
        <w:t>ning</w:t>
      </w:r>
      <w:r>
        <w:softHyphen/>
      </w:r>
      <w:r w:rsidRPr="00E211AD">
        <w:t>ar som ska göras ska vikten av vidaste möjliga yttrande</w:t>
      </w:r>
      <w:r>
        <w:softHyphen/>
      </w:r>
      <w:r w:rsidRPr="00E211AD">
        <w:t>frihet och informa</w:t>
      </w:r>
      <w:r w:rsidRPr="000376B1">
        <w:t>tionsfrihet särskilt beaktas. En begränsning får endast göras för att tillgodo</w:t>
      </w:r>
      <w:r w:rsidRPr="00E211AD">
        <w:t xml:space="preserve">se </w:t>
      </w:r>
      <w:r w:rsidRPr="000376B1">
        <w:t>ändamål som är godtagbara i ett demokra</w:t>
      </w:r>
      <w:r>
        <w:softHyphen/>
      </w:r>
      <w:r w:rsidRPr="000376B1">
        <w:t xml:space="preserve">tiskt samhälle och får aldrig gå utöver vad som är nödvändigt med hänsyn till ändamålet och inte heller sträcka </w:t>
      </w:r>
      <w:r w:rsidRPr="00E211AD">
        <w:t>sig så långt att den utgör ett hot mot den fria åsikts</w:t>
      </w:r>
      <w:r>
        <w:softHyphen/>
      </w:r>
      <w:r w:rsidRPr="00E211AD">
        <w:t>bildning</w:t>
      </w:r>
      <w:r>
        <w:softHyphen/>
      </w:r>
      <w:r w:rsidRPr="00E211AD">
        <w:t>en.</w:t>
      </w:r>
    </w:p>
    <w:p w14:paraId="4642A219" w14:textId="77777777" w:rsidR="00D85371" w:rsidRPr="00E211AD" w:rsidRDefault="00D85371" w:rsidP="003C3C5C">
      <w:pPr>
        <w:pStyle w:val="Rubrik2utannumrering"/>
        <w:spacing w:before="0"/>
      </w:pPr>
      <w:bookmarkStart w:id="136" w:name="_Toc9841532"/>
      <w:bookmarkStart w:id="137" w:name="_Toc9867409"/>
      <w:bookmarkStart w:id="138" w:name="_Toc9867659"/>
      <w:bookmarkStart w:id="139" w:name="_Toc9871076"/>
      <w:bookmarkStart w:id="140" w:name="_Toc9958159"/>
      <w:bookmarkStart w:id="141" w:name="_Toc9961218"/>
      <w:bookmarkStart w:id="142" w:name="_Toc9962317"/>
      <w:bookmarkStart w:id="143" w:name="_Toc17793281"/>
      <w:bookmarkStart w:id="144" w:name="_Toc73005867"/>
      <w:r w:rsidRPr="00E211AD">
        <w:lastRenderedPageBreak/>
        <w:t>Lagen om elektronisk kommunikation</w:t>
      </w:r>
      <w:bookmarkEnd w:id="136"/>
      <w:bookmarkEnd w:id="137"/>
      <w:bookmarkEnd w:id="138"/>
      <w:bookmarkEnd w:id="139"/>
      <w:bookmarkEnd w:id="140"/>
      <w:bookmarkEnd w:id="141"/>
      <w:bookmarkEnd w:id="142"/>
      <w:bookmarkEnd w:id="143"/>
      <w:bookmarkEnd w:id="144"/>
    </w:p>
    <w:p w14:paraId="05518249" w14:textId="77777777" w:rsidR="00D85371" w:rsidRPr="00E211AD" w:rsidRDefault="00D85371" w:rsidP="00D85371">
      <w:pPr>
        <w:pStyle w:val="Rubrik3utannumrering"/>
        <w:spacing w:before="0"/>
      </w:pPr>
      <w:bookmarkStart w:id="145" w:name="_Toc73005868"/>
      <w:r w:rsidRPr="00E211AD">
        <w:t>Allmänna bestämmelser</w:t>
      </w:r>
      <w:bookmarkEnd w:id="145"/>
    </w:p>
    <w:p w14:paraId="22FFDEE6" w14:textId="77777777" w:rsidR="00D85371" w:rsidRPr="00E211AD" w:rsidRDefault="00D85371" w:rsidP="00D85371">
      <w:pPr>
        <w:pStyle w:val="Brdtext"/>
      </w:pPr>
      <w:r w:rsidRPr="000376B1">
        <w:t>Genom LEK genomförs i huvudsak den EU-rättsliga regleringen på områ</w:t>
      </w:r>
      <w:r w:rsidRPr="000376B1">
        <w:softHyphen/>
        <w:t>det</w:t>
      </w:r>
      <w:r w:rsidRPr="00E211AD">
        <w:t xml:space="preserve"> för elektronisk kommunikation.</w:t>
      </w:r>
    </w:p>
    <w:p w14:paraId="4D16CFC2" w14:textId="77777777" w:rsidR="00D85371" w:rsidRPr="00E211AD" w:rsidRDefault="00D85371" w:rsidP="00D85371">
      <w:pPr>
        <w:pStyle w:val="Brdtextmedindrag"/>
      </w:pPr>
      <w:r w:rsidRPr="00E211AD">
        <w:t>Lagens syfte är att enskilda och myndigheter ska få tillgång till säkra och effektiva elektroniska kommunikationer och största möjliga utbyte när det gäller urvalet av elektroniska kommunikationstjänster samt deras pris och kvalitet (1</w:t>
      </w:r>
      <w:r>
        <w:t> kap. </w:t>
      </w:r>
      <w:r w:rsidRPr="00E211AD">
        <w:t>1</w:t>
      </w:r>
      <w:r>
        <w:t> §</w:t>
      </w:r>
      <w:r w:rsidRPr="00E211AD">
        <w:t xml:space="preserve">). Syftet ska uppnås främst genom att konkurrensen </w:t>
      </w:r>
      <w:r w:rsidRPr="000376B1">
        <w:t>och den internationella harmoniseringen främjas. Samhällsomfattande tjänst</w:t>
      </w:r>
      <w:r>
        <w:softHyphen/>
      </w:r>
      <w:r w:rsidRPr="000376B1">
        <w:t>er</w:t>
      </w:r>
      <w:r w:rsidRPr="00E211AD">
        <w:t xml:space="preserve"> ska dock alltid finnas tillgängliga på för alla likvärdiga villkor i hela landet till överkomliga priser. Vid lagens tillämpning ska särskilt be</w:t>
      </w:r>
      <w:r w:rsidRPr="00E211AD">
        <w:softHyphen/>
        <w:t>aktas elektroniska kommunikationers betydelse för yttrandefrihet och in</w:t>
      </w:r>
      <w:r w:rsidRPr="00E211AD">
        <w:softHyphen/>
        <w:t>formationsfrihet.</w:t>
      </w:r>
    </w:p>
    <w:p w14:paraId="7F2D13C6" w14:textId="77777777" w:rsidR="00D85371" w:rsidRPr="00E211AD" w:rsidRDefault="00D85371" w:rsidP="00D85371">
      <w:pPr>
        <w:pStyle w:val="Brdtextmedindrag"/>
      </w:pPr>
      <w:r w:rsidRPr="00E211AD">
        <w:t xml:space="preserve">Åtgärder som vidtas med stöd av lagen får inte vara mer ingripande än </w:t>
      </w:r>
      <w:r>
        <w:t xml:space="preserve">vad </w:t>
      </w:r>
      <w:r w:rsidRPr="00E211AD">
        <w:t>som framstår som rimligt och de ska vara proportionella med hänsyn till lagens syfte och de övriga intressen som lagen ska skydda (1</w:t>
      </w:r>
      <w:r>
        <w:t> kap. </w:t>
      </w:r>
      <w:r w:rsidRPr="00E211AD">
        <w:t>2</w:t>
      </w:r>
      <w:r>
        <w:t> §</w:t>
      </w:r>
      <w:r w:rsidRPr="00E211AD">
        <w:t>).</w:t>
      </w:r>
    </w:p>
    <w:p w14:paraId="7F5C8C03" w14:textId="77777777" w:rsidR="00D85371" w:rsidRPr="00E211AD" w:rsidRDefault="00D85371" w:rsidP="00D85371">
      <w:pPr>
        <w:pStyle w:val="Brdtextmedindrag"/>
      </w:pPr>
      <w:r w:rsidRPr="001419C7">
        <w:rPr>
          <w:spacing w:val="-1"/>
        </w:rPr>
        <w:t>Lagen gäller elektroniska kommunikationsnät och kommunikationstjäns</w:t>
      </w:r>
      <w:r>
        <w:rPr>
          <w:spacing w:val="-1"/>
        </w:rPr>
        <w:softHyphen/>
      </w:r>
      <w:r w:rsidRPr="001419C7">
        <w:rPr>
          <w:spacing w:val="-1"/>
        </w:rPr>
        <w:t>ter</w:t>
      </w:r>
      <w:r w:rsidRPr="00E211AD">
        <w:t xml:space="preserve"> med tillhörande installationer och tjänster samt annan radioanvändning</w:t>
      </w:r>
      <w:r w:rsidRPr="000376B1">
        <w:t>. Den är inte tillämplig på innehåll som överförs i elektroniska</w:t>
      </w:r>
      <w:r w:rsidRPr="00E211AD">
        <w:t xml:space="preserve"> kommunika</w:t>
      </w:r>
      <w:r>
        <w:softHyphen/>
      </w:r>
      <w:r w:rsidRPr="00E211AD">
        <w:t xml:space="preserve">tionsnät med hjälp av elektroniska kommunikationstjänster </w:t>
      </w:r>
      <w:r w:rsidRPr="000376B1">
        <w:t>(1</w:t>
      </w:r>
      <w:r>
        <w:t> kap. </w:t>
      </w:r>
      <w:r w:rsidRPr="000376B1">
        <w:t>4</w:t>
      </w:r>
      <w:r>
        <w:t> §</w:t>
      </w:r>
      <w:r w:rsidRPr="000376B1">
        <w:t>)</w:t>
      </w:r>
      <w:r w:rsidRPr="00E211AD">
        <w:t>. Bestämmelserna i lagen ersätter inte föreskrifter om prövning enligt annan lag (1</w:t>
      </w:r>
      <w:r>
        <w:t> kap. </w:t>
      </w:r>
      <w:r w:rsidRPr="00E211AD">
        <w:t>5</w:t>
      </w:r>
      <w:r>
        <w:t> §</w:t>
      </w:r>
      <w:r w:rsidRPr="00E211AD">
        <w:t>).</w:t>
      </w:r>
    </w:p>
    <w:p w14:paraId="1C743D50" w14:textId="22CCFEDA" w:rsidR="00D85371" w:rsidRPr="00E211AD" w:rsidRDefault="00D85371" w:rsidP="00D85371">
      <w:pPr>
        <w:pStyle w:val="Brdtextmedindrag"/>
      </w:pPr>
      <w:r w:rsidRPr="00E211AD">
        <w:t>Vid all tillämpning av lagen bör det hållas i minnet att det av allmänna rättsgrundsatser följer att i den utsträckning det uppstår en konflikt mellan bestämmelserna i LEK och bestämmelser i YGL eller någon annan grund</w:t>
      </w:r>
      <w:r w:rsidRPr="00E211AD">
        <w:softHyphen/>
      </w:r>
      <w:r w:rsidRPr="000376B1">
        <w:t>lag, har de senare företräde (jfr 11</w:t>
      </w:r>
      <w:r>
        <w:t> kap. </w:t>
      </w:r>
      <w:r w:rsidRPr="000376B1">
        <w:t>14</w:t>
      </w:r>
      <w:r>
        <w:t> §</w:t>
      </w:r>
      <w:r w:rsidRPr="000376B1">
        <w:t xml:space="preserve"> och 12</w:t>
      </w:r>
      <w:r>
        <w:t> kap. </w:t>
      </w:r>
      <w:r w:rsidRPr="000376B1">
        <w:t>10</w:t>
      </w:r>
      <w:r>
        <w:t> § regerings</w:t>
      </w:r>
      <w:r>
        <w:softHyphen/>
        <w:t>formen</w:t>
      </w:r>
      <w:r w:rsidRPr="000376B1">
        <w:t xml:space="preserve"> och prop. </w:t>
      </w:r>
      <w:r w:rsidRPr="00E211AD">
        <w:t xml:space="preserve">2002/03:110 </w:t>
      </w:r>
      <w:r w:rsidR="00BC60D5">
        <w:t>s. </w:t>
      </w:r>
      <w:r w:rsidRPr="00E211AD">
        <w:t>121 och 356).</w:t>
      </w:r>
    </w:p>
    <w:p w14:paraId="3260E108" w14:textId="77777777" w:rsidR="00D85371" w:rsidRPr="00E211AD" w:rsidRDefault="00D85371" w:rsidP="00D85371">
      <w:pPr>
        <w:pStyle w:val="Rubrik3utannumrering"/>
      </w:pPr>
      <w:bookmarkStart w:id="146" w:name="_Toc73005869"/>
      <w:r w:rsidRPr="00E211AD">
        <w:t>Anmälan</w:t>
      </w:r>
      <w:bookmarkEnd w:id="146"/>
    </w:p>
    <w:p w14:paraId="49A5C7DF" w14:textId="77777777" w:rsidR="00D85371" w:rsidRPr="00E211AD" w:rsidRDefault="00D85371" w:rsidP="00D85371">
      <w:pPr>
        <w:pStyle w:val="Brdtext"/>
      </w:pPr>
      <w:r w:rsidRPr="00E211AD">
        <w:t xml:space="preserve">Allmänna kommunikationsnät av sådant slag som vanligen tillhandahålls </w:t>
      </w:r>
      <w:r w:rsidRPr="000376B1">
        <w:t>mot ersättning och allmänt tillgängliga elektroniska kommunikationstjäns</w:t>
      </w:r>
      <w:r w:rsidRPr="000376B1">
        <w:softHyphen/>
        <w:t>ter</w:t>
      </w:r>
      <w:r w:rsidRPr="00E211AD">
        <w:t xml:space="preserve"> </w:t>
      </w:r>
      <w:r w:rsidRPr="000376B1">
        <w:t>får endast tillhandahållas efter anmälan till tillsynsmyndigheten (2</w:t>
      </w:r>
      <w:r>
        <w:t> kap.</w:t>
      </w:r>
      <w:r w:rsidRPr="000376B1">
        <w:t xml:space="preserve"> 1</w:t>
      </w:r>
      <w:r>
        <w:t> §</w:t>
      </w:r>
      <w:r w:rsidRPr="000376B1">
        <w:t>).</w:t>
      </w:r>
      <w:r w:rsidRPr="00E211AD">
        <w:t xml:space="preserve"> </w:t>
      </w:r>
      <w:r w:rsidRPr="000376B1">
        <w:t>Verksamhet som enbart består i att överföra signaler via tråd för ut</w:t>
      </w:r>
      <w:r w:rsidRPr="000376B1">
        <w:softHyphen/>
        <w:t>sändning</w:t>
      </w:r>
      <w:r w:rsidRPr="00E211AD">
        <w:t xml:space="preserve"> till allmänheten av program som avses i 1</w:t>
      </w:r>
      <w:r>
        <w:t> kap. </w:t>
      </w:r>
      <w:r w:rsidRPr="00E211AD">
        <w:t>2</w:t>
      </w:r>
      <w:r>
        <w:t> §</w:t>
      </w:r>
      <w:r w:rsidRPr="00E211AD">
        <w:t xml:space="preserve"> YGL behöver dock inte anmälas (2</w:t>
      </w:r>
      <w:r>
        <w:t> kap. </w:t>
      </w:r>
      <w:r w:rsidRPr="00E211AD">
        <w:t>2</w:t>
      </w:r>
      <w:r>
        <w:t> §</w:t>
      </w:r>
      <w:r w:rsidRPr="00E211AD">
        <w:t>).</w:t>
      </w:r>
    </w:p>
    <w:p w14:paraId="77F1994A" w14:textId="77777777" w:rsidR="00D85371" w:rsidRPr="00E211AD" w:rsidRDefault="00D85371" w:rsidP="00D85371">
      <w:pPr>
        <w:pStyle w:val="Rubrik3utannumrering"/>
      </w:pPr>
      <w:bookmarkStart w:id="147" w:name="_Toc73005870"/>
      <w:r w:rsidRPr="00E211AD">
        <w:t>Rätt att använda radiofrekvenser och nummer</w:t>
      </w:r>
      <w:bookmarkEnd w:id="147"/>
    </w:p>
    <w:p w14:paraId="0A929F93" w14:textId="77777777" w:rsidR="00D85371" w:rsidRPr="00E211AD" w:rsidRDefault="00D85371" w:rsidP="00D85371">
      <w:pPr>
        <w:pStyle w:val="Brdtext"/>
      </w:pPr>
      <w:r w:rsidRPr="00E211AD">
        <w:t xml:space="preserve">Som huvudregel krävs det tillstånd för att i </w:t>
      </w:r>
      <w:r>
        <w:t>Sverige</w:t>
      </w:r>
      <w:r w:rsidRPr="00E211AD">
        <w:t xml:space="preserve"> eller på ett svenskt </w:t>
      </w:r>
      <w:r w:rsidRPr="000376B1">
        <w:t xml:space="preserve">fartyg eller luftfartyg utomlands få använda en radiosändare. </w:t>
      </w:r>
      <w:r>
        <w:t>Tillstånds</w:t>
      </w:r>
      <w:r>
        <w:softHyphen/>
        <w:t xml:space="preserve">kravet </w:t>
      </w:r>
      <w:r w:rsidRPr="00E211AD">
        <w:t xml:space="preserve">gäller inte för </w:t>
      </w:r>
      <w:r>
        <w:t>Polismyndigheten, Säkerhetspolisen</w:t>
      </w:r>
      <w:r w:rsidRPr="00E211AD">
        <w:t>, Försvars</w:t>
      </w:r>
      <w:r>
        <w:softHyphen/>
      </w:r>
      <w:r w:rsidRPr="00E211AD">
        <w:t>mak</w:t>
      </w:r>
      <w:r>
        <w:softHyphen/>
      </w:r>
      <w:r w:rsidRPr="00E211AD">
        <w:t xml:space="preserve">ten, Försvarets radioanstalt och </w:t>
      </w:r>
      <w:r w:rsidRPr="000376B1">
        <w:t>viss verksamhet hos Försvarets mate</w:t>
      </w:r>
      <w:r>
        <w:softHyphen/>
      </w:r>
      <w:r w:rsidRPr="000376B1">
        <w:t>riel</w:t>
      </w:r>
      <w:r>
        <w:softHyphen/>
      </w:r>
      <w:r w:rsidRPr="000376B1">
        <w:t>verk. Regeringen eller den myn</w:t>
      </w:r>
      <w:r w:rsidRPr="000376B1">
        <w:softHyphen/>
        <w:t>dighet</w:t>
      </w:r>
      <w:r w:rsidRPr="00E211AD">
        <w:t xml:space="preserve"> som regeringen bestämmer får också meddela föreskrifter om un</w:t>
      </w:r>
      <w:r>
        <w:softHyphen/>
      </w:r>
      <w:r w:rsidRPr="00E211AD">
        <w:t>dantag från tillståndsplikten (3</w:t>
      </w:r>
      <w:r>
        <w:t> kap. </w:t>
      </w:r>
      <w:r w:rsidRPr="00E211AD">
        <w:t>1–5</w:t>
      </w:r>
      <w:r>
        <w:t> §</w:t>
      </w:r>
      <w:r w:rsidRPr="00E211AD">
        <w:t>§).</w:t>
      </w:r>
    </w:p>
    <w:p w14:paraId="36008F43" w14:textId="77777777" w:rsidR="00D85371" w:rsidRPr="00E211AD" w:rsidRDefault="00D85371" w:rsidP="00D85371">
      <w:pPr>
        <w:pStyle w:val="Brdtextmedindrag"/>
      </w:pPr>
      <w:r w:rsidRPr="00E211AD">
        <w:t>Tillstånd ska som huvudregel meddelas om vissa förutsättningar är upp</w:t>
      </w:r>
      <w:r w:rsidRPr="00E211AD">
        <w:softHyphen/>
        <w:t>fyllda (3</w:t>
      </w:r>
      <w:r>
        <w:t> kap. </w:t>
      </w:r>
      <w:r w:rsidRPr="00E211AD">
        <w:t>6</w:t>
      </w:r>
      <w:r>
        <w:t> §</w:t>
      </w:r>
      <w:r w:rsidRPr="00E211AD">
        <w:t xml:space="preserve">). Om antalet tillstånd inom ett frekvensutrymme behöver </w:t>
      </w:r>
      <w:r w:rsidRPr="00E211AD">
        <w:lastRenderedPageBreak/>
        <w:t>begränsas</w:t>
      </w:r>
      <w:r>
        <w:t>,</w:t>
      </w:r>
      <w:r w:rsidRPr="00E211AD">
        <w:t xml:space="preserve"> finns det dock särskilda regler om hur prövningen ska gå till (3</w:t>
      </w:r>
      <w:r>
        <w:t> kap. </w:t>
      </w:r>
      <w:r w:rsidRPr="00E211AD">
        <w:t>7 och 8</w:t>
      </w:r>
      <w:r>
        <w:t> §</w:t>
      </w:r>
      <w:r w:rsidRPr="00E211AD">
        <w:t>§). Tillstånd får förenas med villkor och gäller för en be</w:t>
      </w:r>
      <w:r w:rsidRPr="00E211AD">
        <w:softHyphen/>
        <w:t>stämd tid, som i vissa fall kan förlängas (3</w:t>
      </w:r>
      <w:r>
        <w:t> kap. </w:t>
      </w:r>
      <w:r w:rsidRPr="00E211AD">
        <w:t>11–12</w:t>
      </w:r>
      <w:r>
        <w:t> </w:t>
      </w:r>
      <w:r w:rsidRPr="00E211AD">
        <w:t>b</w:t>
      </w:r>
      <w:r>
        <w:t> §</w:t>
      </w:r>
      <w:r w:rsidRPr="00E211AD">
        <w:t>§).</w:t>
      </w:r>
    </w:p>
    <w:p w14:paraId="4E84D468" w14:textId="77777777" w:rsidR="00D85371" w:rsidRPr="00E211AD" w:rsidRDefault="00D85371" w:rsidP="00D85371">
      <w:pPr>
        <w:pStyle w:val="Brdtextmedindrag"/>
      </w:pPr>
      <w:r w:rsidRPr="00D2449A">
        <w:rPr>
          <w:spacing w:val="-2"/>
        </w:rPr>
        <w:t>Om det uppkommer otillåten skadlig störning, ska tillståndshavaren ome</w:t>
      </w:r>
      <w:r>
        <w:rPr>
          <w:spacing w:val="-2"/>
        </w:rPr>
        <w:softHyphen/>
      </w:r>
      <w:r w:rsidRPr="00D2449A">
        <w:rPr>
          <w:spacing w:val="-2"/>
        </w:rPr>
        <w:t>delbart</w:t>
      </w:r>
      <w:r w:rsidRPr="00E211AD">
        <w:t xml:space="preserve"> se till att störningen upphör eller minskar (3</w:t>
      </w:r>
      <w:r>
        <w:t> kap. </w:t>
      </w:r>
      <w:r w:rsidRPr="00E211AD">
        <w:t>13</w:t>
      </w:r>
      <w:r>
        <w:t> §</w:t>
      </w:r>
      <w:r w:rsidRPr="00E211AD">
        <w:t>).</w:t>
      </w:r>
    </w:p>
    <w:p w14:paraId="58D5762B" w14:textId="77777777" w:rsidR="00D85371" w:rsidRPr="00E211AD" w:rsidRDefault="00D85371" w:rsidP="00D85371">
      <w:pPr>
        <w:pStyle w:val="Brdtextmedindrag"/>
      </w:pPr>
      <w:r>
        <w:t>Ett t</w:t>
      </w:r>
      <w:r w:rsidRPr="00E211AD">
        <w:t xml:space="preserve">illstånd eller </w:t>
      </w:r>
      <w:r>
        <w:t xml:space="preserve">en </w:t>
      </w:r>
      <w:r w:rsidRPr="00E211AD">
        <w:t xml:space="preserve">del av </w:t>
      </w:r>
      <w:r>
        <w:t xml:space="preserve">ett </w:t>
      </w:r>
      <w:r w:rsidRPr="00E211AD">
        <w:t>tillstånd att använda radiosändare får i vissa fall överlåtas eller hyras ut (3</w:t>
      </w:r>
      <w:r>
        <w:t> kap. </w:t>
      </w:r>
      <w:r w:rsidRPr="00E211AD">
        <w:t>23 och 24</w:t>
      </w:r>
      <w:r>
        <w:t> §</w:t>
      </w:r>
      <w:r w:rsidRPr="00E211AD">
        <w:t>§).</w:t>
      </w:r>
    </w:p>
    <w:p w14:paraId="1023280A" w14:textId="77777777" w:rsidR="00D85371" w:rsidRPr="00E211AD" w:rsidRDefault="00D85371" w:rsidP="00D85371">
      <w:pPr>
        <w:pStyle w:val="Brdtextmedindrag"/>
      </w:pPr>
      <w:r w:rsidRPr="00E211AD">
        <w:t xml:space="preserve">I fråga om nummer fastställs </w:t>
      </w:r>
      <w:r w:rsidRPr="00053836">
        <w:t>nationella nummerplaner som ska följas av den som bedriver verksamhet som är anmälningspliktig</w:t>
      </w:r>
      <w:r w:rsidRPr="00E211AD">
        <w:t xml:space="preserve"> eller tillhanda</w:t>
      </w:r>
      <w:r w:rsidRPr="00E211AD">
        <w:softHyphen/>
      </w:r>
      <w:r w:rsidRPr="000376B1">
        <w:t>håller elektroniska kommunikationstjänster i samtrafik med den som be</w:t>
      </w:r>
      <w:r>
        <w:softHyphen/>
      </w:r>
      <w:r w:rsidRPr="000376B1">
        <w:t>driver sådan verksamhet (3</w:t>
      </w:r>
      <w:r>
        <w:t> kap. </w:t>
      </w:r>
      <w:r w:rsidRPr="000376B1">
        <w:t>15,</w:t>
      </w:r>
      <w:r>
        <w:t> </w:t>
      </w:r>
      <w:r w:rsidRPr="000376B1">
        <w:t>16 och 18</w:t>
      </w:r>
      <w:r>
        <w:t> §</w:t>
      </w:r>
      <w:r w:rsidRPr="000376B1">
        <w:t>§). Nummer ur en natio</w:t>
      </w:r>
      <w:r w:rsidRPr="000376B1">
        <w:softHyphen/>
        <w:t>nell nummerplan får användas endast efter tillstånd (3</w:t>
      </w:r>
      <w:r>
        <w:t> kap. </w:t>
      </w:r>
      <w:r w:rsidRPr="000376B1">
        <w:t>19</w:t>
      </w:r>
      <w:r>
        <w:t> §</w:t>
      </w:r>
      <w:r w:rsidRPr="000376B1">
        <w:t>). Tillstån</w:t>
      </w:r>
      <w:r w:rsidRPr="000376B1">
        <w:softHyphen/>
        <w:t>den får förenas</w:t>
      </w:r>
      <w:r w:rsidRPr="00E211AD">
        <w:t xml:space="preserve"> </w:t>
      </w:r>
      <w:r w:rsidRPr="000376B1">
        <w:t>med villkor (3</w:t>
      </w:r>
      <w:r>
        <w:t> kap. </w:t>
      </w:r>
      <w:r w:rsidRPr="000376B1">
        <w:t>21</w:t>
      </w:r>
      <w:r>
        <w:t> §</w:t>
      </w:r>
      <w:r w:rsidRPr="000376B1">
        <w:t>). Ett tillstånd får i vissa fall över</w:t>
      </w:r>
      <w:r w:rsidRPr="000376B1">
        <w:softHyphen/>
        <w:t>låtas (3</w:t>
      </w:r>
      <w:r>
        <w:t> kap. </w:t>
      </w:r>
      <w:r w:rsidRPr="000376B1">
        <w:t>23</w:t>
      </w:r>
      <w:r>
        <w:t> §</w:t>
      </w:r>
      <w:r w:rsidRPr="000376B1">
        <w:t>).</w:t>
      </w:r>
    </w:p>
    <w:p w14:paraId="2FC3C7FF" w14:textId="77777777" w:rsidR="00D85371" w:rsidRPr="00E211AD" w:rsidRDefault="00D85371" w:rsidP="00D85371">
      <w:pPr>
        <w:pStyle w:val="Rubrik3utannumrering"/>
      </w:pPr>
      <w:bookmarkStart w:id="148" w:name="_Toc73005871"/>
      <w:r w:rsidRPr="00E211AD">
        <w:t>Samtrafik och andra former av tillträde</w:t>
      </w:r>
      <w:bookmarkEnd w:id="148"/>
    </w:p>
    <w:p w14:paraId="04DC5C9B" w14:textId="77777777" w:rsidR="00D85371" w:rsidRPr="00E211AD" w:rsidRDefault="00D85371" w:rsidP="00D85371">
      <w:pPr>
        <w:pStyle w:val="Brdtext"/>
      </w:pPr>
      <w:r w:rsidRPr="00E211AD">
        <w:t>En operatör av ett allmänt kommunikationsnät är skyldig att förhandla om samtrafik</w:t>
      </w:r>
      <w:r w:rsidRPr="004F4F11">
        <w:t xml:space="preserve"> </w:t>
      </w:r>
      <w:r w:rsidRPr="00E211AD">
        <w:t>med den som tillhandahåller eller avser att tillhandahålla allmänt tillgängliga elektroniska kommunika</w:t>
      </w:r>
      <w:r w:rsidRPr="00E211AD">
        <w:softHyphen/>
        <w:t>tionstjänster (4</w:t>
      </w:r>
      <w:r>
        <w:t> kap. </w:t>
      </w:r>
      <w:r w:rsidRPr="00E211AD">
        <w:t>1</w:t>
      </w:r>
      <w:r>
        <w:t> §</w:t>
      </w:r>
      <w:r w:rsidRPr="00E211AD">
        <w:t>).</w:t>
      </w:r>
      <w:r>
        <w:t xml:space="preserve"> Samtrafik är en särskild typ av tillträde som innebär </w:t>
      </w:r>
      <w:r w:rsidRPr="00E211AD">
        <w:t>fysisk och logisk samman</w:t>
      </w:r>
      <w:r>
        <w:softHyphen/>
      </w:r>
      <w:r w:rsidRPr="00E211AD">
        <w:t>koppling av allmänna kommuni</w:t>
      </w:r>
      <w:r w:rsidRPr="00E211AD">
        <w:softHyphen/>
        <w:t>kationsnät så att användare kan kom</w:t>
      </w:r>
      <w:r>
        <w:softHyphen/>
      </w:r>
      <w:r w:rsidRPr="00E211AD">
        <w:t>muni</w:t>
      </w:r>
      <w:r>
        <w:softHyphen/>
      </w:r>
      <w:r w:rsidRPr="00E211AD">
        <w:t>cera med varandra eller få till</w:t>
      </w:r>
      <w:r w:rsidRPr="00E211AD">
        <w:softHyphen/>
        <w:t>gång till tjänster som tillhandahålls i näten</w:t>
      </w:r>
      <w:r>
        <w:t>.</w:t>
      </w:r>
    </w:p>
    <w:p w14:paraId="14D9470E" w14:textId="77777777" w:rsidR="00D85371" w:rsidRPr="00E211AD" w:rsidRDefault="00D85371" w:rsidP="00D85371">
      <w:pPr>
        <w:pStyle w:val="Brdtextmedindrag"/>
      </w:pPr>
      <w:r w:rsidRPr="00E211AD">
        <w:t>Den som kontrollerar tillträde till slutanvändare får förpliktas att mot marknadsmässig ersättning bedriva samtrafik eller vidta annan åtgärd som krävs för att säkerställa att slutanvändare kan nå varandra (4</w:t>
      </w:r>
      <w:r>
        <w:t> kap. </w:t>
      </w:r>
      <w:r w:rsidRPr="00E211AD">
        <w:t>3</w:t>
      </w:r>
      <w:r>
        <w:t> §</w:t>
      </w:r>
      <w:r w:rsidRPr="00E211AD">
        <w:t>).</w:t>
      </w:r>
    </w:p>
    <w:p w14:paraId="6E87A605" w14:textId="77777777" w:rsidR="00D85371" w:rsidRPr="00E211AD" w:rsidRDefault="00D85371" w:rsidP="00D85371">
      <w:pPr>
        <w:pStyle w:val="Brdtextmedindrag"/>
      </w:pPr>
      <w:r w:rsidRPr="00E211AD">
        <w:t xml:space="preserve">En operatör som har ett betydande inflytande på en viss marknad </w:t>
      </w:r>
      <w:r>
        <w:t>ska</w:t>
      </w:r>
      <w:r w:rsidRPr="00E211AD">
        <w:t xml:space="preserve"> </w:t>
      </w:r>
      <w:r w:rsidRPr="00384605">
        <w:rPr>
          <w:spacing w:val="-1"/>
        </w:rPr>
        <w:t>åläggas en eller flera särskilda skyldigheter i syfte att skapa effektiv kon</w:t>
      </w:r>
      <w:r>
        <w:softHyphen/>
        <w:t>kurrens</w:t>
      </w:r>
      <w:r w:rsidRPr="00E211AD">
        <w:t xml:space="preserve">. </w:t>
      </w:r>
      <w:r>
        <w:t xml:space="preserve">Dessa skyldigheter </w:t>
      </w:r>
      <w:r w:rsidRPr="00E211AD">
        <w:t>kan bl.a. innebära att uppfylla rimliga krav på tillträde, att offentliggöra referenserbjudanden, att tillämpa icke-diskrimi</w:t>
      </w:r>
      <w:r>
        <w:softHyphen/>
      </w:r>
      <w:r w:rsidRPr="00E211AD">
        <w:t>nerande villkor eller att särredovisa och rapportera specificerad verksam</w:t>
      </w:r>
      <w:r>
        <w:softHyphen/>
      </w:r>
      <w:r w:rsidRPr="00E211AD">
        <w:t>het med anknytning till samtrafik och andra former av tillträde. (4</w:t>
      </w:r>
      <w:r>
        <w:t> kap. 4</w:t>
      </w:r>
      <w:r w:rsidRPr="00E211AD">
        <w:t>–12</w:t>
      </w:r>
      <w:r>
        <w:t> §</w:t>
      </w:r>
      <w:r w:rsidRPr="00E211AD">
        <w:t>§).</w:t>
      </w:r>
    </w:p>
    <w:p w14:paraId="64F90806" w14:textId="77777777" w:rsidR="00D85371" w:rsidRPr="000376B1" w:rsidRDefault="00D85371" w:rsidP="00D85371">
      <w:pPr>
        <w:pStyle w:val="Brdtextmedindrag"/>
      </w:pPr>
      <w:r w:rsidRPr="000376B1">
        <w:t>Operatörer med betydande inflytande på en viss marknad får också åläg</w:t>
      </w:r>
      <w:r w:rsidRPr="000376B1">
        <w:softHyphen/>
        <w:t>gas</w:t>
      </w:r>
      <w:r w:rsidRPr="00E211AD">
        <w:t xml:space="preserve"> att organisatoriskt separera förvaltning, drift och tillhandahållande av nät, s.k. funktionell separation. En operatör kan frivilligt åta sig en sådan för</w:t>
      </w:r>
      <w:r w:rsidRPr="000376B1">
        <w:t>pliktelse (4</w:t>
      </w:r>
      <w:r>
        <w:t> kap.</w:t>
      </w:r>
      <w:r w:rsidRPr="000376B1">
        <w:t> 12 a–</w:t>
      </w:r>
      <w:r>
        <w:t>12 </w:t>
      </w:r>
      <w:r w:rsidRPr="000376B1">
        <w:t>c</w:t>
      </w:r>
      <w:r>
        <w:t> §</w:t>
      </w:r>
      <w:r w:rsidRPr="000376B1">
        <w:t>§).</w:t>
      </w:r>
    </w:p>
    <w:p w14:paraId="40B5B1E9" w14:textId="77777777" w:rsidR="00D85371" w:rsidRPr="00E211AD" w:rsidRDefault="00D85371" w:rsidP="00D85371">
      <w:pPr>
        <w:pStyle w:val="Brdtextmedindrag"/>
      </w:pPr>
      <w:r w:rsidRPr="000376B1">
        <w:t>Operatörer med betydande inflytande på en viss marknad får även i and</w:t>
      </w:r>
      <w:r w:rsidRPr="000376B1">
        <w:softHyphen/>
        <w:t>ra</w:t>
      </w:r>
      <w:r w:rsidRPr="00E211AD">
        <w:t xml:space="preserve"> fall än </w:t>
      </w:r>
      <w:r>
        <w:t xml:space="preserve">de </w:t>
      </w:r>
      <w:r w:rsidRPr="00E211AD">
        <w:t xml:space="preserve">som anges i lagen åläggas en skyldighet om tillträde, om det finns </w:t>
      </w:r>
      <w:r w:rsidRPr="000376B1">
        <w:t>synnerliga skäl för det och åtgärden godkänns av Europeiska kommissio</w:t>
      </w:r>
      <w:r w:rsidRPr="000376B1">
        <w:softHyphen/>
        <w:t>nen</w:t>
      </w:r>
      <w:r w:rsidRPr="00E211AD">
        <w:t xml:space="preserve"> (4</w:t>
      </w:r>
      <w:r>
        <w:t> kap. </w:t>
      </w:r>
      <w:r w:rsidRPr="00E211AD">
        <w:t>4</w:t>
      </w:r>
      <w:r>
        <w:t> §</w:t>
      </w:r>
      <w:r w:rsidRPr="00E211AD">
        <w:t>).</w:t>
      </w:r>
    </w:p>
    <w:p w14:paraId="1577086C" w14:textId="77777777" w:rsidR="00D85371" w:rsidRPr="00E211AD" w:rsidRDefault="00D85371" w:rsidP="00D85371">
      <w:pPr>
        <w:pStyle w:val="Brdtextmedindrag"/>
      </w:pPr>
      <w:r w:rsidRPr="00E211AD">
        <w:t>Även andra operatörer än de som har betydande inflytande på en viss marknad får i vissa fall förpliktas att mot marknadsmässig ersättning till</w:t>
      </w:r>
      <w:r w:rsidRPr="00E211AD">
        <w:softHyphen/>
        <w:t>handa</w:t>
      </w:r>
      <w:r>
        <w:softHyphen/>
      </w:r>
      <w:r w:rsidRPr="00E211AD">
        <w:t>hålla sökanden samlokalisering eller andra möjligheter till gemen</w:t>
      </w:r>
      <w:r w:rsidRPr="00E211AD">
        <w:softHyphen/>
        <w:t>samt utnyttjande av egendom eller annat (4</w:t>
      </w:r>
      <w:r>
        <w:t> kap. </w:t>
      </w:r>
      <w:r w:rsidRPr="00E211AD">
        <w:t>14</w:t>
      </w:r>
      <w:r>
        <w:t> §</w:t>
      </w:r>
      <w:r w:rsidRPr="00E211AD">
        <w:t>).</w:t>
      </w:r>
    </w:p>
    <w:p w14:paraId="128AC35F" w14:textId="77777777" w:rsidR="00D85371" w:rsidRPr="00E211AD" w:rsidRDefault="00D85371" w:rsidP="00D85371">
      <w:pPr>
        <w:pStyle w:val="Brdtextmedindrag"/>
      </w:pPr>
      <w:r w:rsidRPr="00E211AD">
        <w:t>En operatör, eller någon som äger ledningar i ett allmänt kommunika</w:t>
      </w:r>
      <w:r w:rsidRPr="00E211AD">
        <w:softHyphen/>
      </w:r>
      <w:r w:rsidRPr="000376B1">
        <w:t>tionsnät som operatören råder över, får under vissa förutsättningar förplik</w:t>
      </w:r>
      <w:r w:rsidRPr="000376B1">
        <w:softHyphen/>
        <w:t xml:space="preserve">tas </w:t>
      </w:r>
      <w:r w:rsidRPr="00E211AD">
        <w:t>att tillhandahålla gemensamt utnyttjande av ledningarna i en byggnad eller fram till första utlopps- eller förgrenings</w:t>
      </w:r>
      <w:r w:rsidRPr="000376B1">
        <w:t>stället (4</w:t>
      </w:r>
      <w:r>
        <w:t> kap. </w:t>
      </w:r>
      <w:r w:rsidRPr="000376B1">
        <w:t>13</w:t>
      </w:r>
      <w:r>
        <w:t> </w:t>
      </w:r>
      <w:r w:rsidRPr="000376B1">
        <w:t>a</w:t>
      </w:r>
      <w:r>
        <w:t> §</w:t>
      </w:r>
      <w:r w:rsidRPr="000376B1">
        <w:t xml:space="preserve">). Vidare ska den som äger eller annars råder över fysisk </w:t>
      </w:r>
      <w:r w:rsidRPr="00E211AD">
        <w:t xml:space="preserve">infrastruktur för elektronisk </w:t>
      </w:r>
      <w:r w:rsidRPr="00E211AD">
        <w:lastRenderedPageBreak/>
        <w:t>kom</w:t>
      </w:r>
      <w:r>
        <w:softHyphen/>
      </w:r>
      <w:r w:rsidRPr="00E211AD">
        <w:t>munikation i en byggnad uppfylla rimliga krav på tillträde till infra</w:t>
      </w:r>
      <w:r>
        <w:softHyphen/>
      </w:r>
      <w:r w:rsidRPr="00E211AD">
        <w:t>strukturen för anläggning av ett elektroniskt kommunikationsnät med hög kapacitet (4</w:t>
      </w:r>
      <w:r>
        <w:t> kap. </w:t>
      </w:r>
      <w:r w:rsidRPr="00E211AD">
        <w:t>13</w:t>
      </w:r>
      <w:r>
        <w:t> </w:t>
      </w:r>
      <w:r w:rsidRPr="00E211AD">
        <w:t>b</w:t>
      </w:r>
      <w:r>
        <w:t> §</w:t>
      </w:r>
      <w:r w:rsidRPr="00E211AD">
        <w:t>).</w:t>
      </w:r>
    </w:p>
    <w:p w14:paraId="7075C676" w14:textId="77777777" w:rsidR="00D85371" w:rsidRPr="00E211AD" w:rsidRDefault="00D85371" w:rsidP="00D85371">
      <w:pPr>
        <w:pStyle w:val="Rubrik3utannumrering"/>
      </w:pPr>
      <w:bookmarkStart w:id="149" w:name="_Toc73005872"/>
      <w:r w:rsidRPr="00E211AD">
        <w:t>Tjänster till slutanvändare</w:t>
      </w:r>
      <w:bookmarkEnd w:id="149"/>
    </w:p>
    <w:p w14:paraId="714B8A7C" w14:textId="77777777" w:rsidR="00D85371" w:rsidRPr="00E211AD" w:rsidRDefault="00D85371" w:rsidP="00D85371">
      <w:pPr>
        <w:pStyle w:val="Brdtext"/>
      </w:pPr>
      <w:r w:rsidRPr="00E211AD">
        <w:t>Lagen innehåller bestämmelser om vilka tjänster som ska finnas tillgäng</w:t>
      </w:r>
      <w:r w:rsidRPr="00E211AD">
        <w:softHyphen/>
        <w:t>liga för alla, s.k. samhällsomfattande tjänster. Den som bedöms lämplig för det får bl.a. förpliktas att till överkomligt pris uppfylla rimliga krav på anslutning till det allmänna telefonnätet eller på tillgång till allmänt till</w:t>
      </w:r>
      <w:r w:rsidRPr="00E211AD">
        <w:softHyphen/>
      </w:r>
      <w:r w:rsidRPr="000376B1">
        <w:t>gängliga telefonitjänster till en fast nätanslutningspunkt i stadigvarande bo</w:t>
      </w:r>
      <w:r w:rsidRPr="00E211AD">
        <w:t>stad eller fast verksamhetsställe åt var och en som begär det (5</w:t>
      </w:r>
      <w:r>
        <w:t> kap.</w:t>
      </w:r>
      <w:r w:rsidRPr="00E211AD">
        <w:t xml:space="preserve"> 1 och 2</w:t>
      </w:r>
      <w:r>
        <w:t> §</w:t>
      </w:r>
      <w:r w:rsidRPr="00E211AD">
        <w:t>§).</w:t>
      </w:r>
    </w:p>
    <w:p w14:paraId="7A0CAD5B" w14:textId="77777777" w:rsidR="00D85371" w:rsidRPr="00E211AD" w:rsidRDefault="00D85371" w:rsidP="00D85371">
      <w:pPr>
        <w:pStyle w:val="Brdtextmedindrag"/>
      </w:pPr>
      <w:r w:rsidRPr="00E211AD">
        <w:t>I lagen anges vilka allmänna skyldigheter den som tillhandahåller all</w:t>
      </w:r>
      <w:r w:rsidRPr="00E211AD">
        <w:softHyphen/>
        <w:t>männa kommunikationsnät eller allmänt tillgängliga elektroniska kommu</w:t>
      </w:r>
      <w:r w:rsidRPr="00E211AD">
        <w:softHyphen/>
        <w:t xml:space="preserve">nikationstjänster har, bl.a. när det gäller god funktion och teknisk säkerhet, förmedling av nödsamtal och meddelanden av vikt för allmänheten, behov </w:t>
      </w:r>
      <w:r>
        <w:t>som slutanvändare med funktionsnedsättning</w:t>
      </w:r>
      <w:r w:rsidRPr="00E211AD">
        <w:t xml:space="preserve"> </w:t>
      </w:r>
      <w:r>
        <w:t xml:space="preserve">har </w:t>
      </w:r>
      <w:r w:rsidRPr="00E211AD">
        <w:t>av särskilda tjänster, kontroll av telefonikostnader</w:t>
      </w:r>
      <w:r>
        <w:t>,</w:t>
      </w:r>
      <w:r w:rsidRPr="00E211AD">
        <w:t xml:space="preserve"> </w:t>
      </w:r>
      <w:r w:rsidRPr="00384605">
        <w:rPr>
          <w:spacing w:val="-1"/>
        </w:rPr>
        <w:t>skydd mot obehöriga eller andra oönskade uppringningar och överläm</w:t>
      </w:r>
      <w:r w:rsidRPr="00E211AD">
        <w:t>nande av telefonnummer vid byte av tjänste</w:t>
      </w:r>
      <w:r>
        <w:softHyphen/>
      </w:r>
      <w:r w:rsidRPr="00E211AD">
        <w:t>tillhandahållare (5</w:t>
      </w:r>
      <w:r>
        <w:t> kap.</w:t>
      </w:r>
      <w:r w:rsidRPr="00E211AD">
        <w:t xml:space="preserve"> 6 a–11</w:t>
      </w:r>
      <w:r>
        <w:t> §</w:t>
      </w:r>
      <w:r w:rsidRPr="00E211AD">
        <w:t>§). Vidare regleras vilka särskilda rättig</w:t>
      </w:r>
      <w:r>
        <w:softHyphen/>
      </w:r>
      <w:r w:rsidRPr="00E211AD">
        <w:t>heter abonnenter har när det gäller avtalsinnehåll, avtalstider och upp</w:t>
      </w:r>
      <w:r>
        <w:softHyphen/>
      </w:r>
      <w:r w:rsidRPr="00E211AD">
        <w:t>sägnings</w:t>
      </w:r>
      <w:r>
        <w:softHyphen/>
      </w:r>
      <w:r w:rsidRPr="00E211AD">
        <w:t xml:space="preserve">tider, insyn i priser, taxor och </w:t>
      </w:r>
      <w:r w:rsidRPr="000376B1">
        <w:t>villkor, tillgång till information och åtgärder vid utebliven betalning (5</w:t>
      </w:r>
      <w:r>
        <w:t> kap. </w:t>
      </w:r>
      <w:r w:rsidRPr="00E211AD">
        <w:t>15–19</w:t>
      </w:r>
      <w:r>
        <w:t> §</w:t>
      </w:r>
      <w:r w:rsidRPr="00E211AD">
        <w:t>§).</w:t>
      </w:r>
    </w:p>
    <w:p w14:paraId="53637511" w14:textId="77777777" w:rsidR="00D85371" w:rsidRPr="00E211AD" w:rsidRDefault="00D85371" w:rsidP="00D85371">
      <w:pPr>
        <w:pStyle w:val="Rubrik3utannumrering"/>
      </w:pPr>
      <w:bookmarkStart w:id="150" w:name="_Toc73005873"/>
      <w:r w:rsidRPr="00E211AD">
        <w:t>Integritetsskydd</w:t>
      </w:r>
      <w:bookmarkEnd w:id="150"/>
    </w:p>
    <w:p w14:paraId="298EF481" w14:textId="77777777" w:rsidR="00D85371" w:rsidRPr="00E211AD" w:rsidRDefault="00D85371" w:rsidP="00D85371">
      <w:pPr>
        <w:pStyle w:val="Brdtext"/>
      </w:pPr>
      <w:r w:rsidRPr="00E211AD">
        <w:t>Enligt lagen ska det finnas ett grundskydd för behandling av uppgifter. Den som tillhandahåller en allmänt tillgänglig elektronisk kommunika</w:t>
      </w:r>
      <w:r w:rsidRPr="00E211AD">
        <w:softHyphen/>
        <w:t>tions</w:t>
      </w:r>
      <w:r>
        <w:softHyphen/>
      </w:r>
      <w:r w:rsidRPr="00E211AD">
        <w:t>tjänst ska vidta lämpliga åtgärder för att säkerställa att behandlade upp</w:t>
      </w:r>
      <w:r>
        <w:softHyphen/>
      </w:r>
      <w:r w:rsidRPr="00E211AD">
        <w:t>gifter skyddas. Den som tillhandahåller ett allmänt kommunikations</w:t>
      </w:r>
      <w:r w:rsidRPr="00E211AD">
        <w:softHyphen/>
        <w:t>nät ska vidta de åtgärder som är nödvändiga för att upprätthålla detta skydd i nätet. Åtgärderna ska vara ägnade att säkerställa en säkerhetsnivå som, med beaktande av tillgänglig teknik och kostnaderna för att genomföra åt</w:t>
      </w:r>
      <w:r>
        <w:softHyphen/>
      </w:r>
      <w:r w:rsidRPr="00E211AD">
        <w:t>gärderna, är anpassad till risken för integritetsintrång (6</w:t>
      </w:r>
      <w:r>
        <w:t> kap. </w:t>
      </w:r>
      <w:r w:rsidRPr="00E211AD">
        <w:t>3</w:t>
      </w:r>
      <w:r>
        <w:t> §</w:t>
      </w:r>
      <w:r w:rsidRPr="00E211AD">
        <w:t>).</w:t>
      </w:r>
    </w:p>
    <w:p w14:paraId="6C46BED8" w14:textId="77777777" w:rsidR="00D85371" w:rsidRPr="00E211AD" w:rsidRDefault="00D85371" w:rsidP="00D85371">
      <w:pPr>
        <w:pStyle w:val="Brdtextmedindrag"/>
      </w:pPr>
      <w:r w:rsidRPr="00E211AD">
        <w:t>Lagen innehåller vidare bestämmelser om behandling av trafikuppgifter, om lokaliseringsuppgifter som inte är trafikuppgifter och om uppgifter om abonnemang (6</w:t>
      </w:r>
      <w:r>
        <w:t> kap. 5</w:t>
      </w:r>
      <w:r w:rsidRPr="00E211AD">
        <w:t>–10</w:t>
      </w:r>
      <w:r>
        <w:t> </w:t>
      </w:r>
      <w:r w:rsidRPr="00E211AD">
        <w:t>b</w:t>
      </w:r>
      <w:r>
        <w:t> §§</w:t>
      </w:r>
      <w:r w:rsidRPr="00E211AD">
        <w:t>).</w:t>
      </w:r>
    </w:p>
    <w:p w14:paraId="71145755" w14:textId="77777777" w:rsidR="00D85371" w:rsidRPr="00E211AD" w:rsidRDefault="00D85371" w:rsidP="00D85371">
      <w:pPr>
        <w:pStyle w:val="Brdtextmedindrag"/>
      </w:pPr>
      <w:r w:rsidRPr="00E211AD">
        <w:t>Det finns också bestämmelser om rätt till ospecificerade räkningar, om nummer</w:t>
      </w:r>
      <w:r>
        <w:softHyphen/>
      </w:r>
      <w:r w:rsidRPr="00E211AD">
        <w:t>presentation, om automatisk vidarekoppling och om abonnentför</w:t>
      </w:r>
      <w:r w:rsidRPr="00E211AD">
        <w:softHyphen/>
        <w:t>teckningar (6</w:t>
      </w:r>
      <w:r>
        <w:t> kap. </w:t>
      </w:r>
      <w:r w:rsidRPr="00E211AD">
        <w:t>1</w:t>
      </w:r>
      <w:r>
        <w:t>1</w:t>
      </w:r>
      <w:r w:rsidRPr="00E211AD">
        <w:t>–1</w:t>
      </w:r>
      <w:r>
        <w:t>6 §§</w:t>
      </w:r>
      <w:r w:rsidRPr="00E211AD">
        <w:t>).</w:t>
      </w:r>
    </w:p>
    <w:p w14:paraId="34674341" w14:textId="77777777" w:rsidR="00D85371" w:rsidRPr="00E211AD" w:rsidRDefault="00D85371" w:rsidP="00D85371">
      <w:pPr>
        <w:pStyle w:val="Brdtextmedindrag"/>
      </w:pPr>
      <w:r>
        <w:t xml:space="preserve">Det </w:t>
      </w:r>
      <w:r w:rsidRPr="00E211AD">
        <w:t>finns även bestämmelser om lagring och annan behandling av trafik</w:t>
      </w:r>
      <w:r>
        <w:softHyphen/>
      </w:r>
      <w:r w:rsidRPr="00E211AD">
        <w:t xml:space="preserve">uppgifter för brottsbekämpande ändamål, </w:t>
      </w:r>
      <w:r>
        <w:t xml:space="preserve">om </w:t>
      </w:r>
      <w:r w:rsidRPr="00E211AD">
        <w:t xml:space="preserve">förbud mot avlyssning, </w:t>
      </w:r>
      <w:r>
        <w:t xml:space="preserve">om </w:t>
      </w:r>
      <w:r w:rsidRPr="00E211AD">
        <w:t xml:space="preserve">hemlig avlyssning av elektronisk kommunikation och </w:t>
      </w:r>
      <w:r>
        <w:t xml:space="preserve">om </w:t>
      </w:r>
      <w:r w:rsidRPr="00E211AD">
        <w:t>tystnadsplikt (6</w:t>
      </w:r>
      <w:r>
        <w:t> kap. </w:t>
      </w:r>
      <w:r w:rsidRPr="00E211AD">
        <w:t>16</w:t>
      </w:r>
      <w:r>
        <w:t> </w:t>
      </w:r>
      <w:r w:rsidRPr="00E211AD">
        <w:t>a–2</w:t>
      </w:r>
      <w:r>
        <w:t>3 §</w:t>
      </w:r>
      <w:r w:rsidRPr="00E211AD">
        <w:t>§).</w:t>
      </w:r>
    </w:p>
    <w:p w14:paraId="788BD353" w14:textId="77777777" w:rsidR="00D85371" w:rsidRPr="00E211AD" w:rsidRDefault="00D85371" w:rsidP="00D85371">
      <w:pPr>
        <w:pStyle w:val="Rubrik3utannumrering"/>
      </w:pPr>
      <w:bookmarkStart w:id="151" w:name="_Toc73005874"/>
      <w:r w:rsidRPr="00E211AD">
        <w:lastRenderedPageBreak/>
        <w:t>Tillsyn</w:t>
      </w:r>
      <w:bookmarkEnd w:id="151"/>
    </w:p>
    <w:p w14:paraId="273718A1" w14:textId="77777777" w:rsidR="00D85371" w:rsidRPr="00E211AD" w:rsidRDefault="00D85371" w:rsidP="00D85371">
      <w:pPr>
        <w:pStyle w:val="Brdtext"/>
      </w:pPr>
      <w:r w:rsidRPr="00E211AD">
        <w:t>Tillsynsmyndigheten får förelägga den som bedriver verksamhet som om</w:t>
      </w:r>
      <w:r w:rsidRPr="00E211AD">
        <w:softHyphen/>
        <w:t xml:space="preserve">fattas av lagen att tillhandahålla myndigheten upplysningar och handlingar som behövs för kontroll av betalning av avgift och för att de allmänna skyldigheter som gäller enligt lagen och de villkor och skyldigheter som meddelats med stöd av </w:t>
      </w:r>
      <w:r>
        <w:t>lagen</w:t>
      </w:r>
      <w:r w:rsidRPr="00E211AD">
        <w:t xml:space="preserve"> ska följas (7</w:t>
      </w:r>
      <w:r>
        <w:t> kap. </w:t>
      </w:r>
      <w:r w:rsidRPr="00E211AD">
        <w:t>3</w:t>
      </w:r>
      <w:r>
        <w:t> §</w:t>
      </w:r>
      <w:r w:rsidRPr="00E211AD">
        <w:t>). För det fall någon inte följer lagen eller de beslut om skyldigheter eller villkor eller föreskrifter som har meddelats med stöd av lagen finns det möjlighet att besluta om före</w:t>
      </w:r>
      <w:r>
        <w:softHyphen/>
      </w:r>
      <w:r w:rsidRPr="00E211AD">
        <w:t>lägganden och förbud och om återkallelse av tillstånd eller ändring av tillstånd (7</w:t>
      </w:r>
      <w:r>
        <w:t> kap. </w:t>
      </w:r>
      <w:r w:rsidRPr="00E211AD">
        <w:t>4–9</w:t>
      </w:r>
      <w:r>
        <w:t> §</w:t>
      </w:r>
      <w:r w:rsidRPr="00E211AD">
        <w:t>§).</w:t>
      </w:r>
    </w:p>
    <w:p w14:paraId="07B8AD89" w14:textId="77777777" w:rsidR="00D85371" w:rsidRPr="00E211AD" w:rsidRDefault="00D85371" w:rsidP="00D85371">
      <w:pPr>
        <w:pStyle w:val="Brdtextmedindrag"/>
      </w:pPr>
      <w:r w:rsidRPr="00E211AD">
        <w:t>För lösning av vissa tvister enligt lagen finns ett särskilt tvistlösnings</w:t>
      </w:r>
      <w:r w:rsidRPr="00E211AD">
        <w:softHyphen/>
        <w:t>förfarande (7</w:t>
      </w:r>
      <w:r>
        <w:t> kap. </w:t>
      </w:r>
      <w:r w:rsidRPr="00E211AD">
        <w:t>10–13</w:t>
      </w:r>
      <w:r>
        <w:t> §</w:t>
      </w:r>
      <w:r w:rsidRPr="00E211AD">
        <w:t xml:space="preserve">§). Det finns också </w:t>
      </w:r>
      <w:r>
        <w:t>regler</w:t>
      </w:r>
      <w:r w:rsidRPr="00E211AD">
        <w:t xml:space="preserve"> om skadeståndsskyl</w:t>
      </w:r>
      <w:r>
        <w:softHyphen/>
      </w:r>
      <w:r w:rsidRPr="00E211AD">
        <w:t>dig</w:t>
      </w:r>
      <w:r>
        <w:softHyphen/>
      </w:r>
      <w:r w:rsidRPr="00E211AD">
        <w:t xml:space="preserve">het för ett företag med betydande inflytande </w:t>
      </w:r>
      <w:r>
        <w:t xml:space="preserve">på en viss marknad </w:t>
      </w:r>
      <w:r w:rsidRPr="00E211AD">
        <w:t xml:space="preserve">som inte följer beslut om särskilda skyldigheter </w:t>
      </w:r>
      <w:r w:rsidRPr="000376B1">
        <w:t>och för företag som dröjer med över</w:t>
      </w:r>
      <w:r>
        <w:softHyphen/>
      </w:r>
      <w:r w:rsidRPr="000376B1">
        <w:t>lämnande av nummer vid byte av tjänste</w:t>
      </w:r>
      <w:r w:rsidRPr="00E211AD">
        <w:t>tillhandahållare (7</w:t>
      </w:r>
      <w:r>
        <w:t> kap. </w:t>
      </w:r>
      <w:r w:rsidRPr="00E211AD">
        <w:t>13</w:t>
      </w:r>
      <w:r>
        <w:t> </w:t>
      </w:r>
      <w:r w:rsidRPr="00E211AD">
        <w:t xml:space="preserve">a och </w:t>
      </w:r>
      <w:r>
        <w:t>13 </w:t>
      </w:r>
      <w:r w:rsidRPr="00E211AD">
        <w:t>b</w:t>
      </w:r>
      <w:r>
        <w:t> §</w:t>
      </w:r>
      <w:r w:rsidRPr="00E211AD">
        <w:t>§)</w:t>
      </w:r>
      <w:r>
        <w:t xml:space="preserve"> samt bestämmelser om straff (7 kap. 14–17 §§).</w:t>
      </w:r>
    </w:p>
    <w:p w14:paraId="52E61A77" w14:textId="77777777" w:rsidR="00D85371" w:rsidRPr="00E211AD" w:rsidRDefault="00D85371" w:rsidP="00D85371">
      <w:pPr>
        <w:pStyle w:val="Rubrik3utannumrering"/>
      </w:pPr>
      <w:bookmarkStart w:id="152" w:name="_Toc73005875"/>
      <w:r w:rsidRPr="00E211AD">
        <w:t>Prövning av ärenden</w:t>
      </w:r>
      <w:bookmarkEnd w:id="152"/>
    </w:p>
    <w:p w14:paraId="60921BD3" w14:textId="77777777" w:rsidR="00D85371" w:rsidRPr="00E211AD" w:rsidRDefault="00D85371" w:rsidP="00D85371">
      <w:pPr>
        <w:pStyle w:val="Brdtext"/>
      </w:pPr>
      <w:r w:rsidRPr="00E211AD">
        <w:t>Den som bedriver verksamhet som omfattas av lagen ska på begäran till</w:t>
      </w:r>
      <w:r w:rsidRPr="00E211AD">
        <w:softHyphen/>
        <w:t xml:space="preserve">handahålla upplysningar och handlingar som behövs för vissa </w:t>
      </w:r>
      <w:r w:rsidRPr="000376B1">
        <w:t>ändamål, bl.a. marknadsanalyser och beslut om särskilda skyldigheter (8</w:t>
      </w:r>
      <w:r>
        <w:t> kap. </w:t>
      </w:r>
      <w:r w:rsidRPr="00E211AD">
        <w:t>1</w:t>
      </w:r>
      <w:r>
        <w:t> §</w:t>
      </w:r>
      <w:r w:rsidRPr="00E211AD">
        <w:t>).</w:t>
      </w:r>
    </w:p>
    <w:p w14:paraId="60424A43" w14:textId="77777777" w:rsidR="00D85371" w:rsidRPr="00E211AD" w:rsidRDefault="00D85371" w:rsidP="00D85371">
      <w:pPr>
        <w:pStyle w:val="Brdtextmedindrag"/>
      </w:pPr>
      <w:r>
        <w:t>I</w:t>
      </w:r>
      <w:r w:rsidRPr="00E211AD">
        <w:t xml:space="preserve"> ärenden om tillstånd att använda radiosändare eller nummer gäller sär</w:t>
      </w:r>
      <w:r>
        <w:softHyphen/>
      </w:r>
      <w:r w:rsidRPr="00E211AD">
        <w:t>skilda handläggningstider (8</w:t>
      </w:r>
      <w:r>
        <w:t> kap. 3</w:t>
      </w:r>
      <w:r w:rsidRPr="00E211AD">
        <w:t xml:space="preserve"> och </w:t>
      </w:r>
      <w:r>
        <w:t>4 §</w:t>
      </w:r>
      <w:r w:rsidRPr="00E211AD">
        <w:t>§).</w:t>
      </w:r>
      <w:r>
        <w:t xml:space="preserve"> </w:t>
      </w:r>
      <w:r w:rsidRPr="00E211AD">
        <w:t>Det anges vidare hur till</w:t>
      </w:r>
      <w:r>
        <w:softHyphen/>
      </w:r>
      <w:r w:rsidRPr="00E211AD">
        <w:t>syns</w:t>
      </w:r>
      <w:r>
        <w:softHyphen/>
      </w:r>
      <w:r w:rsidRPr="00E211AD">
        <w:t>myndigheten ska gå till väga vid marknads</w:t>
      </w:r>
      <w:r w:rsidRPr="00E211AD">
        <w:softHyphen/>
        <w:t>analyser och när myn</w:t>
      </w:r>
      <w:r>
        <w:softHyphen/>
      </w:r>
      <w:r w:rsidRPr="00E211AD">
        <w:t>dig</w:t>
      </w:r>
      <w:r>
        <w:softHyphen/>
      </w:r>
      <w:r w:rsidRPr="00E211AD">
        <w:t xml:space="preserve">heten </w:t>
      </w:r>
      <w:r>
        <w:t xml:space="preserve">identifierar </w:t>
      </w:r>
      <w:r w:rsidRPr="00E211AD">
        <w:t>företag som har betydande inflyt</w:t>
      </w:r>
      <w:r>
        <w:softHyphen/>
      </w:r>
      <w:r w:rsidRPr="00E211AD">
        <w:t>an</w:t>
      </w:r>
      <w:r>
        <w:softHyphen/>
      </w:r>
      <w:r w:rsidRPr="00E211AD">
        <w:t>de på en marknad (8</w:t>
      </w:r>
      <w:r>
        <w:t> kap. </w:t>
      </w:r>
      <w:r w:rsidRPr="00E211AD">
        <w:t>5–7</w:t>
      </w:r>
      <w:r>
        <w:t> §</w:t>
      </w:r>
      <w:r w:rsidRPr="00E211AD">
        <w:t>§).</w:t>
      </w:r>
      <w:r>
        <w:t xml:space="preserve"> </w:t>
      </w:r>
      <w:r w:rsidRPr="00E211AD">
        <w:t>Vissa beslut enligt lagen ska föregås av särskilda sam</w:t>
      </w:r>
      <w:r>
        <w:softHyphen/>
      </w:r>
      <w:r w:rsidRPr="00E211AD">
        <w:t>råds</w:t>
      </w:r>
      <w:r>
        <w:softHyphen/>
      </w:r>
      <w:r w:rsidRPr="00E211AD">
        <w:t>förfaranden (8</w:t>
      </w:r>
      <w:r>
        <w:t> kap. </w:t>
      </w:r>
      <w:r w:rsidRPr="00E211AD">
        <w:t>8–14</w:t>
      </w:r>
      <w:r>
        <w:t> </w:t>
      </w:r>
      <w:r w:rsidRPr="00E211AD">
        <w:t>a</w:t>
      </w:r>
      <w:r>
        <w:t> §</w:t>
      </w:r>
      <w:r w:rsidRPr="00E211AD">
        <w:t>§).</w:t>
      </w:r>
    </w:p>
    <w:p w14:paraId="6A27D9A8" w14:textId="77777777" w:rsidR="00D85371" w:rsidRPr="00E211AD" w:rsidRDefault="00D85371" w:rsidP="00D85371">
      <w:pPr>
        <w:pStyle w:val="Brdtextmedindrag"/>
      </w:pPr>
      <w:r w:rsidRPr="00E211AD">
        <w:t>Tillsynsmyndighetens verksamhet enligt lagen finansieras med avgifter (8</w:t>
      </w:r>
      <w:r>
        <w:t> kap. </w:t>
      </w:r>
      <w:r w:rsidRPr="00E211AD">
        <w:t>17 och 18</w:t>
      </w:r>
      <w:r>
        <w:t> §</w:t>
      </w:r>
      <w:r w:rsidRPr="00E211AD">
        <w:t>§).</w:t>
      </w:r>
    </w:p>
    <w:p w14:paraId="15D602C3" w14:textId="77777777" w:rsidR="00D85371" w:rsidRPr="00E211AD" w:rsidRDefault="00D85371" w:rsidP="00D85371">
      <w:pPr>
        <w:pStyle w:val="Brdtextmedindrag"/>
      </w:pPr>
      <w:r w:rsidRPr="00E211AD">
        <w:t>Myndighetsbeslut enligt lagen överklagas till allmän förvaltningsdom</w:t>
      </w:r>
      <w:r w:rsidRPr="00E211AD">
        <w:softHyphen/>
        <w:t>stol med den begränsningen att kammarrätten är sista instans (8</w:t>
      </w:r>
      <w:r>
        <w:t> kap. </w:t>
      </w:r>
      <w:r w:rsidRPr="00E211AD">
        <w:t>19</w:t>
      </w:r>
      <w:r>
        <w:t> §</w:t>
      </w:r>
      <w:r w:rsidRPr="00E211AD">
        <w:t>).</w:t>
      </w:r>
      <w:r>
        <w:t xml:space="preserve"> </w:t>
      </w:r>
      <w:r w:rsidRPr="00E211AD">
        <w:t>Det gäller särskilda regler om handläggningen i domstol och om domsto</w:t>
      </w:r>
      <w:r w:rsidRPr="00E211AD">
        <w:softHyphen/>
        <w:t>larnas sammansättning i mål som rör beslut om särskilda skyldigheter en</w:t>
      </w:r>
      <w:r w:rsidRPr="00E211AD">
        <w:softHyphen/>
        <w:t>ligt lagen och tillsyns- och tvistlösningsärenden som har samband med så</w:t>
      </w:r>
      <w:r>
        <w:softHyphen/>
      </w:r>
      <w:r w:rsidRPr="00E211AD">
        <w:t>dana beslut (8</w:t>
      </w:r>
      <w:r>
        <w:t> kap. </w:t>
      </w:r>
      <w:r w:rsidRPr="00E211AD">
        <w:t>23–28</w:t>
      </w:r>
      <w:r>
        <w:t> §</w:t>
      </w:r>
      <w:r w:rsidRPr="00E211AD">
        <w:t>§).</w:t>
      </w:r>
    </w:p>
    <w:p w14:paraId="4E34A890" w14:textId="77777777" w:rsidR="00D85371" w:rsidRPr="00E211AD" w:rsidRDefault="00D85371" w:rsidP="00D85371">
      <w:pPr>
        <w:pStyle w:val="Rubrik2utannumrering"/>
      </w:pPr>
      <w:bookmarkStart w:id="153" w:name="_Toc9841533"/>
      <w:bookmarkStart w:id="154" w:name="_Toc9867410"/>
      <w:bookmarkStart w:id="155" w:name="_Toc9867660"/>
      <w:bookmarkStart w:id="156" w:name="_Toc9871077"/>
      <w:bookmarkStart w:id="157" w:name="_Toc9958160"/>
      <w:bookmarkStart w:id="158" w:name="_Toc9961219"/>
      <w:bookmarkStart w:id="159" w:name="_Toc9962318"/>
      <w:bookmarkStart w:id="160" w:name="_Toc17793282"/>
      <w:bookmarkStart w:id="161" w:name="_Toc73005876"/>
      <w:r w:rsidRPr="00E211AD">
        <w:t>Radio- och tv-lagen</w:t>
      </w:r>
      <w:bookmarkEnd w:id="153"/>
      <w:bookmarkEnd w:id="154"/>
      <w:bookmarkEnd w:id="155"/>
      <w:bookmarkEnd w:id="156"/>
      <w:bookmarkEnd w:id="157"/>
      <w:bookmarkEnd w:id="158"/>
      <w:bookmarkEnd w:id="159"/>
      <w:bookmarkEnd w:id="160"/>
      <w:bookmarkEnd w:id="161"/>
    </w:p>
    <w:p w14:paraId="55337F38" w14:textId="77777777" w:rsidR="00D85371" w:rsidRPr="00E211AD" w:rsidRDefault="00D85371" w:rsidP="00D85371">
      <w:pPr>
        <w:pStyle w:val="Brdtext"/>
      </w:pPr>
      <w:r w:rsidRPr="00E211AD">
        <w:t xml:space="preserve">I radio- och tv-lagen (2010:696) finns </w:t>
      </w:r>
      <w:r>
        <w:t xml:space="preserve">det </w:t>
      </w:r>
      <w:r w:rsidRPr="00E211AD">
        <w:t>bestämmelser om tv-sändningar, beställ-tv, sökbar text-tv</w:t>
      </w:r>
      <w:r>
        <w:t>, videodelningsplattformar,</w:t>
      </w:r>
      <w:r w:rsidRPr="00E211AD">
        <w:t xml:space="preserve"> ljudradio</w:t>
      </w:r>
      <w:r>
        <w:softHyphen/>
      </w:r>
      <w:r w:rsidRPr="00E211AD">
        <w:t>sänd</w:t>
      </w:r>
      <w:r>
        <w:softHyphen/>
      </w:r>
      <w:r w:rsidRPr="00E211AD">
        <w:t>ning</w:t>
      </w:r>
      <w:r>
        <w:softHyphen/>
      </w:r>
      <w:r w:rsidRPr="00E211AD">
        <w:t>ar</w:t>
      </w:r>
      <w:r>
        <w:t xml:space="preserve"> och beställradio</w:t>
      </w:r>
      <w:r w:rsidRPr="00E211AD">
        <w:t xml:space="preserve">. Vissa delar av lagen har </w:t>
      </w:r>
      <w:r w:rsidRPr="000376B1">
        <w:t>samband med EU-direktiv</w:t>
      </w:r>
      <w:r>
        <w:softHyphen/>
      </w:r>
      <w:r w:rsidRPr="000376B1">
        <w:t>ets regler om radiofrekvenser och om s.k. vida</w:t>
      </w:r>
      <w:r w:rsidRPr="000376B1">
        <w:softHyphen/>
        <w:t>re</w:t>
      </w:r>
      <w:r w:rsidRPr="00E211AD">
        <w:t>sändningsplikt.</w:t>
      </w:r>
    </w:p>
    <w:p w14:paraId="33A45831" w14:textId="77777777" w:rsidR="00D85371" w:rsidRPr="00E211AD" w:rsidRDefault="00D85371" w:rsidP="00D85371">
      <w:pPr>
        <w:pStyle w:val="Brdtextmedindrag"/>
      </w:pPr>
      <w:r w:rsidRPr="000376B1">
        <w:t>Regeringen beslutar vilket sändningsutrymme som i olika delar av lan</w:t>
      </w:r>
      <w:r w:rsidRPr="000376B1">
        <w:softHyphen/>
        <w:t>det</w:t>
      </w:r>
      <w:r w:rsidRPr="00E211AD">
        <w:t xml:space="preserve"> får upplåtas för sådana tv-sändningar liksom sökbar text-tv som kräver tillstånd enligt lagen (4</w:t>
      </w:r>
      <w:r>
        <w:t> kap. </w:t>
      </w:r>
      <w:r w:rsidRPr="00E211AD">
        <w:t>1</w:t>
      </w:r>
      <w:r>
        <w:t> §</w:t>
      </w:r>
      <w:r w:rsidRPr="00E211AD">
        <w:t>). För att sända tv och sökbar text-tv med användning av radiovågor krävs tillstånd om sändningen sker på frekven</w:t>
      </w:r>
      <w:r w:rsidRPr="00E211AD">
        <w:softHyphen/>
        <w:t>serna 87,5–108 MHz, 174–240 MHz eller 470–790 MHz (4</w:t>
      </w:r>
      <w:r>
        <w:t> kap. </w:t>
      </w:r>
      <w:r w:rsidRPr="00E211AD">
        <w:t>2</w:t>
      </w:r>
      <w:r>
        <w:t> §</w:t>
      </w:r>
      <w:r w:rsidRPr="00E211AD">
        <w:t>). Re</w:t>
      </w:r>
      <w:r w:rsidRPr="00E211AD">
        <w:softHyphen/>
      </w:r>
      <w:r w:rsidRPr="00E211AD">
        <w:lastRenderedPageBreak/>
        <w:t xml:space="preserve">geringen meddelar tillstånd om sändningsverksamheten finansieras med public service-avgift enligt lagen (2018:1893) om finansiering av radio och </w:t>
      </w:r>
      <w:r>
        <w:t>tv</w:t>
      </w:r>
      <w:r w:rsidRPr="00E211AD">
        <w:t xml:space="preserve"> i allmänhetens tjänst. Myndigheten för press, radio och tv medde</w:t>
      </w:r>
      <w:r w:rsidRPr="00E211AD">
        <w:softHyphen/>
        <w:t>lar tillstånd i övriga fall (4</w:t>
      </w:r>
      <w:r>
        <w:t> kap. </w:t>
      </w:r>
      <w:r w:rsidRPr="00E211AD">
        <w:t>3</w:t>
      </w:r>
      <w:r>
        <w:t> §</w:t>
      </w:r>
      <w:r w:rsidRPr="00E211AD">
        <w:t>). Ett tillstånd får förenas med villkor och gäller för en bestämd tid (4</w:t>
      </w:r>
      <w:r>
        <w:t> kap. </w:t>
      </w:r>
      <w:r w:rsidRPr="00E211AD">
        <w:t>7–12</w:t>
      </w:r>
      <w:r>
        <w:t> §</w:t>
      </w:r>
      <w:r w:rsidRPr="00E211AD">
        <w:t>§).</w:t>
      </w:r>
    </w:p>
    <w:p w14:paraId="42D82944" w14:textId="77777777" w:rsidR="00D85371" w:rsidRPr="00E211AD" w:rsidRDefault="00D85371" w:rsidP="00D85371">
      <w:pPr>
        <w:pStyle w:val="Brdtextmedindrag"/>
      </w:pPr>
      <w:r w:rsidRPr="00E211AD">
        <w:t>Vidaresändningsplikten regleras i 9</w:t>
      </w:r>
      <w:r>
        <w:t> kap.</w:t>
      </w:r>
      <w:r w:rsidRPr="00E211AD">
        <w:t xml:space="preserve"> Den innebär att innehavare av kabel- och ip-tv-nät är skyldiga att se till att de boende i fastigheter som är </w:t>
      </w:r>
      <w:r w:rsidRPr="000376B1">
        <w:t xml:space="preserve">anslutna till </w:t>
      </w:r>
      <w:r>
        <w:t xml:space="preserve">ett sådant </w:t>
      </w:r>
      <w:r w:rsidRPr="000376B1">
        <w:t>nät har möjlighet att kostnadsfritt ta emot upp till fyra pro</w:t>
      </w:r>
      <w:r w:rsidRPr="000376B1">
        <w:softHyphen/>
        <w:t>gram</w:t>
      </w:r>
      <w:r w:rsidRPr="00E211AD">
        <w:t>tjänster</w:t>
      </w:r>
      <w:r>
        <w:t xml:space="preserve"> som har olika innehåll och sökbar text-tv</w:t>
      </w:r>
      <w:r w:rsidRPr="00E211AD">
        <w:t>. Vidare</w:t>
      </w:r>
      <w:r>
        <w:softHyphen/>
      </w:r>
      <w:r w:rsidRPr="00E211AD">
        <w:t>sändnings</w:t>
      </w:r>
      <w:r>
        <w:softHyphen/>
      </w:r>
      <w:r w:rsidRPr="00E211AD">
        <w:t xml:space="preserve">plikten gäller </w:t>
      </w:r>
      <w:r>
        <w:t>om ett betydande antal hushåll som är anslutna till nätet använder det som sitt huvudsakliga medel för att ta emot tv-sänd</w:t>
      </w:r>
      <w:r>
        <w:softHyphen/>
        <w:t>ning</w:t>
      </w:r>
      <w:r>
        <w:softHyphen/>
        <w:t xml:space="preserve">ar. </w:t>
      </w:r>
      <w:r w:rsidRPr="000376B1">
        <w:t>I nät som når fler än 100 bostäder ska även en lokal-tv-</w:t>
      </w:r>
      <w:r w:rsidRPr="00E211AD">
        <w:t>kanal vidare</w:t>
      </w:r>
      <w:r>
        <w:softHyphen/>
      </w:r>
      <w:r w:rsidRPr="00E211AD">
        <w:t>sändas om det finns en lokal kabelsändarorganisa</w:t>
      </w:r>
      <w:r w:rsidRPr="00E211AD">
        <w:softHyphen/>
        <w:t>tion med för</w:t>
      </w:r>
      <w:r>
        <w:softHyphen/>
      </w:r>
      <w:r w:rsidRPr="00E211AD">
        <w:t>ord</w:t>
      </w:r>
      <w:r>
        <w:softHyphen/>
      </w:r>
      <w:r w:rsidRPr="00E211AD">
        <w:t>nande på orten.</w:t>
      </w:r>
    </w:p>
    <w:p w14:paraId="79B3EAE5" w14:textId="77777777" w:rsidR="00D85371" w:rsidRPr="00E211AD" w:rsidRDefault="00D85371" w:rsidP="00D85371">
      <w:pPr>
        <w:pStyle w:val="Brdtextmedindrag"/>
      </w:pPr>
      <w:r w:rsidRPr="00E211AD">
        <w:t>För att sända ljudradio med användning av radiovågor krävs tillstånd om sändningen sker på frekvenser under 30 MHz som enligt för Sverige bin</w:t>
      </w:r>
      <w:r w:rsidRPr="00E211AD">
        <w:softHyphen/>
      </w:r>
      <w:r w:rsidRPr="000376B1">
        <w:t>dande internationella överenskommelser är avsedda för rundradiosänd</w:t>
      </w:r>
      <w:r w:rsidRPr="000376B1">
        <w:softHyphen/>
        <w:t>ningar</w:t>
      </w:r>
      <w:r w:rsidRPr="00E211AD">
        <w:t xml:space="preserve"> eller på frekvenserna 87,5–108 MHz, 174–240 MHz eller 470–790</w:t>
      </w:r>
      <w:r>
        <w:t> </w:t>
      </w:r>
      <w:r w:rsidRPr="00E211AD">
        <w:t xml:space="preserve">MHz </w:t>
      </w:r>
      <w:r w:rsidRPr="000376B1">
        <w:t>(10</w:t>
      </w:r>
      <w:r>
        <w:t> kap. </w:t>
      </w:r>
      <w:r w:rsidRPr="000376B1">
        <w:t>1</w:t>
      </w:r>
      <w:r>
        <w:t> §</w:t>
      </w:r>
      <w:r w:rsidRPr="000376B1">
        <w:t>). För tillstånden gäller olika bestämmelser beroende på om sänd</w:t>
      </w:r>
      <w:r w:rsidRPr="00E211AD">
        <w:t>ningarna avser närradio, analog eller digital kom</w:t>
      </w:r>
      <w:r>
        <w:softHyphen/>
      </w:r>
      <w:r w:rsidRPr="00E211AD">
        <w:t>mersiell radio eller annan ljudradio (11–13</w:t>
      </w:r>
      <w:r>
        <w:t> kap.</w:t>
      </w:r>
      <w:r w:rsidRPr="00E211AD">
        <w:t>).</w:t>
      </w:r>
    </w:p>
    <w:p w14:paraId="06474131" w14:textId="77777777" w:rsidR="00D85371" w:rsidRPr="00E211AD" w:rsidRDefault="00D85371" w:rsidP="00D85371">
      <w:pPr>
        <w:pStyle w:val="Brdtextmedindrag"/>
      </w:pPr>
      <w:r w:rsidRPr="00E211AD">
        <w:t>Övriga delar av lagen kan utelämnas i detta sammanhang.</w:t>
      </w:r>
    </w:p>
    <w:p w14:paraId="769C9AC9" w14:textId="77777777" w:rsidR="00D85371" w:rsidRPr="00CF3F46" w:rsidRDefault="00D85371" w:rsidP="00D85371">
      <w:pPr>
        <w:pStyle w:val="Rubrik2utannumrering"/>
      </w:pPr>
      <w:bookmarkStart w:id="162" w:name="_Toc9841534"/>
      <w:bookmarkStart w:id="163" w:name="_Toc9867411"/>
      <w:bookmarkStart w:id="164" w:name="_Toc9867661"/>
      <w:bookmarkStart w:id="165" w:name="_Toc9871078"/>
      <w:bookmarkStart w:id="166" w:name="_Toc9958161"/>
      <w:bookmarkStart w:id="167" w:name="_Toc9961220"/>
      <w:bookmarkStart w:id="168" w:name="_Toc9962319"/>
      <w:bookmarkStart w:id="169" w:name="_Toc17793283"/>
      <w:bookmarkStart w:id="170" w:name="_Toc73005877"/>
      <w:r w:rsidRPr="00CF3F46">
        <w:t xml:space="preserve">Lagen om standarder för sändning av radio- och </w:t>
      </w:r>
      <w:r>
        <w:t xml:space="preserve">       </w:t>
      </w:r>
      <w:r w:rsidRPr="00CF3F46">
        <w:t>TV-signaler</w:t>
      </w:r>
      <w:bookmarkEnd w:id="162"/>
      <w:bookmarkEnd w:id="163"/>
      <w:bookmarkEnd w:id="164"/>
      <w:bookmarkEnd w:id="165"/>
      <w:bookmarkEnd w:id="166"/>
      <w:bookmarkEnd w:id="167"/>
      <w:bookmarkEnd w:id="168"/>
      <w:bookmarkEnd w:id="169"/>
      <w:bookmarkEnd w:id="170"/>
    </w:p>
    <w:p w14:paraId="70EB14BE" w14:textId="77777777" w:rsidR="00D85371" w:rsidRPr="00E211AD" w:rsidRDefault="00D85371" w:rsidP="00D85371">
      <w:pPr>
        <w:pStyle w:val="Brdtext"/>
      </w:pPr>
      <w:r w:rsidRPr="00E211AD">
        <w:t>I lagen (1998:31) om standarder för radio- och TV-signaler finns bestäm</w:t>
      </w:r>
      <w:r w:rsidRPr="00E211AD">
        <w:softHyphen/>
        <w:t xml:space="preserve">melser om användning av vissa standarder för </w:t>
      </w:r>
      <w:r>
        <w:t xml:space="preserve">sändning av </w:t>
      </w:r>
      <w:r w:rsidRPr="00E211AD">
        <w:t xml:space="preserve">tv-tjänster som </w:t>
      </w:r>
      <w:r>
        <w:t>görs</w:t>
      </w:r>
      <w:r w:rsidRPr="00E211AD">
        <w:t xml:space="preserve"> i bred</w:t>
      </w:r>
      <w:r w:rsidRPr="00E211AD">
        <w:softHyphen/>
        <w:t>bildsformat, har hög upplösning eller använder digitala sänd</w:t>
      </w:r>
      <w:r>
        <w:softHyphen/>
      </w:r>
      <w:r w:rsidRPr="00E211AD">
        <w:t>nings</w:t>
      </w:r>
      <w:r>
        <w:softHyphen/>
      </w:r>
      <w:r w:rsidRPr="00E211AD">
        <w:t>system och om standardiserade gränssnitt för tv-mottagare (3</w:t>
      </w:r>
      <w:r>
        <w:t> </w:t>
      </w:r>
      <w:r w:rsidRPr="00E211AD">
        <w:t>och 4</w:t>
      </w:r>
      <w:r>
        <w:t> §</w:t>
      </w:r>
      <w:r w:rsidRPr="00E211AD">
        <w:t>§). Det finns också bestämmelser om system för villkorad tillgång till digitala ljudradio- och tv-</w:t>
      </w:r>
      <w:r>
        <w:t>tjänster</w:t>
      </w:r>
      <w:r w:rsidRPr="00E211AD">
        <w:t xml:space="preserve"> till allmänheten, bl.a. när det gäller utformning av kon</w:t>
      </w:r>
      <w:r w:rsidRPr="00E211AD">
        <w:softHyphen/>
      </w:r>
      <w:r w:rsidRPr="000376B1">
        <w:t>sumentutrustning för att avkoda digitala tv-signaler och när det gäller tek</w:t>
      </w:r>
      <w:r w:rsidRPr="000376B1">
        <w:softHyphen/>
        <w:t>nisk</w:t>
      </w:r>
      <w:r w:rsidRPr="00E211AD">
        <w:t xml:space="preserve"> funktionsförmåga för att digitala ljudradio- och tv-tjänster som använ</w:t>
      </w:r>
      <w:r w:rsidRPr="00E211AD">
        <w:softHyphen/>
        <w:t>der villkorad tillgång ska kunna överföras i elektroniska kommunikations</w:t>
      </w:r>
      <w:r w:rsidRPr="00E211AD">
        <w:softHyphen/>
        <w:t>nät (5</w:t>
      </w:r>
      <w:r>
        <w:t> </w:t>
      </w:r>
      <w:r w:rsidRPr="00E211AD">
        <w:t>och 6</w:t>
      </w:r>
      <w:r>
        <w:t> §</w:t>
      </w:r>
      <w:r w:rsidRPr="00E211AD">
        <w:t>§). Den som tillhandahåller tjänster för villkorad tillgång till digitala ljudradio- och tv-tjänster ska erbjuda sina tjänster till de program</w:t>
      </w:r>
      <w:r w:rsidRPr="00E211AD">
        <w:softHyphen/>
        <w:t>företag som vill erbjuda åtkomstkontroll (7</w:t>
      </w:r>
      <w:r>
        <w:t> §</w:t>
      </w:r>
      <w:r w:rsidRPr="00E211AD">
        <w:t>).</w:t>
      </w:r>
    </w:p>
    <w:p w14:paraId="0587A374" w14:textId="77777777" w:rsidR="00D85371" w:rsidRPr="00E211AD" w:rsidRDefault="00D85371" w:rsidP="00D85371">
      <w:pPr>
        <w:pStyle w:val="Brdtextmedindrag"/>
      </w:pPr>
      <w:r w:rsidRPr="00E211AD">
        <w:t>Övriga delar av lagen kan utelämnas i detta sammanhang.</w:t>
      </w:r>
    </w:p>
    <w:p w14:paraId="3F96584E" w14:textId="77777777" w:rsidR="00D85371" w:rsidRPr="00E211AD" w:rsidRDefault="00D85371" w:rsidP="00D85371">
      <w:pPr>
        <w:pStyle w:val="Rubrik2utannumrering"/>
      </w:pPr>
      <w:bookmarkStart w:id="171" w:name="_Toc9841535"/>
      <w:bookmarkStart w:id="172" w:name="_Toc9867412"/>
      <w:bookmarkStart w:id="173" w:name="_Toc9867662"/>
      <w:bookmarkStart w:id="174" w:name="_Toc9871079"/>
      <w:bookmarkStart w:id="175" w:name="_Toc9958162"/>
      <w:bookmarkStart w:id="176" w:name="_Toc9961221"/>
      <w:bookmarkStart w:id="177" w:name="_Toc9962320"/>
      <w:bookmarkStart w:id="178" w:name="_Toc17793284"/>
      <w:bookmarkStart w:id="179" w:name="_Toc73005878"/>
      <w:r w:rsidRPr="00E211AD">
        <w:t>Marknadsföringslagen</w:t>
      </w:r>
      <w:bookmarkEnd w:id="171"/>
      <w:bookmarkEnd w:id="172"/>
      <w:bookmarkEnd w:id="173"/>
      <w:bookmarkEnd w:id="174"/>
      <w:bookmarkEnd w:id="175"/>
      <w:bookmarkEnd w:id="176"/>
      <w:bookmarkEnd w:id="177"/>
      <w:bookmarkEnd w:id="178"/>
      <w:bookmarkEnd w:id="179"/>
    </w:p>
    <w:p w14:paraId="05C686E6" w14:textId="77777777" w:rsidR="00D85371" w:rsidRPr="00E211AD" w:rsidRDefault="00D85371" w:rsidP="00D85371">
      <w:pPr>
        <w:pStyle w:val="Brdtext"/>
      </w:pPr>
      <w:r w:rsidRPr="00E211AD">
        <w:t>Marknadsföringslagen (2008:486) innehåller den grundläggande regle</w:t>
      </w:r>
      <w:r w:rsidRPr="00E211AD">
        <w:softHyphen/>
        <w:t>ringen av reklam och annan marknadsföring. Lagen har generell räckvidd och gäller för all kommersiell marknadsföring av alla slags varor, tjänster och andra nyttigheter.</w:t>
      </w:r>
    </w:p>
    <w:p w14:paraId="2C31E1E0" w14:textId="77777777" w:rsidR="00D85371" w:rsidRDefault="00D85371" w:rsidP="00D85371">
      <w:pPr>
        <w:pStyle w:val="Brdtextmedindrag"/>
      </w:pPr>
      <w:r w:rsidRPr="000376B1">
        <w:t xml:space="preserve">Lagen innehåller en </w:t>
      </w:r>
      <w:r>
        <w:t>paragraf</w:t>
      </w:r>
      <w:r w:rsidRPr="000376B1">
        <w:t xml:space="preserve"> som har samband med den EU-rätts</w:t>
      </w:r>
      <w:r w:rsidRPr="000376B1">
        <w:softHyphen/>
        <w:t>liga</w:t>
      </w:r>
      <w:r w:rsidRPr="00E211AD">
        <w:t xml:space="preserve"> </w:t>
      </w:r>
      <w:r w:rsidRPr="000376B1">
        <w:t>regleringen på området för elektronisk kommunikation. Enligt 20 a</w:t>
      </w:r>
      <w:r>
        <w:t> §</w:t>
      </w:r>
      <w:r w:rsidRPr="000376B1">
        <w:t xml:space="preserve"> får </w:t>
      </w:r>
      <w:r w:rsidRPr="000376B1">
        <w:lastRenderedPageBreak/>
        <w:t>en mottagare av marknadsföring av informationssamhällets tjänster med</w:t>
      </w:r>
      <w:r w:rsidRPr="00E211AD">
        <w:t xml:space="preserve"> </w:t>
      </w:r>
      <w:r w:rsidRPr="000376B1">
        <w:t>elektronisk post inte uppmanas att besöka webbplatser vars mark</w:t>
      </w:r>
      <w:r>
        <w:softHyphen/>
      </w:r>
      <w:r w:rsidRPr="000376B1">
        <w:t>nadsföring</w:t>
      </w:r>
      <w:r w:rsidRPr="00E211AD">
        <w:t xml:space="preserve"> strider mot lagens krav på reklamidentifiering och förbud</w:t>
      </w:r>
      <w:r>
        <w:t>et</w:t>
      </w:r>
      <w:r w:rsidRPr="00E211AD">
        <w:t xml:space="preserve"> mot att utelämna väsentlig information i marknadsföringen.</w:t>
      </w:r>
    </w:p>
    <w:p w14:paraId="10B30A52" w14:textId="6F468FCA" w:rsidR="00D85371" w:rsidRPr="00E211AD" w:rsidDel="0048719E" w:rsidRDefault="00D85371" w:rsidP="00D85371">
      <w:pPr>
        <w:pStyle w:val="Brdtextmedindrag"/>
      </w:pPr>
      <w:r>
        <w:t>I 41 a och 41 b §§ finns det bestämmelser om varningsmeddelande vid otillbörlig marknadsföring på internet. Dessa innebär att Konsument</w:t>
      </w:r>
      <w:r>
        <w:softHyphen/>
        <w:t>ombuds</w:t>
      </w:r>
      <w:r>
        <w:softHyphen/>
        <w:t>mannen, om inga andra effektiva medel är tillgängliga, får före</w:t>
      </w:r>
      <w:r>
        <w:softHyphen/>
        <w:t xml:space="preserve">lägga </w:t>
      </w:r>
      <w:r w:rsidRPr="0048719E">
        <w:t>den näringsidkare vars marknads</w:t>
      </w:r>
      <w:r>
        <w:softHyphen/>
      </w:r>
      <w:r w:rsidRPr="0048719E">
        <w:t>föring på internet har bedömts vara otillbörlig</w:t>
      </w:r>
      <w:r>
        <w:t xml:space="preserve"> att upprätta ett varningsmeddelande som tydligt visas i samband med besök på webb</w:t>
      </w:r>
      <w:r>
        <w:softHyphen/>
        <w:t>platsen. En sådan skyldig</w:t>
      </w:r>
      <w:r>
        <w:softHyphen/>
        <w:t xml:space="preserve">het kan också gälla för en </w:t>
      </w:r>
      <w:r w:rsidRPr="0048719E">
        <w:t xml:space="preserve">värdtjänstleverantör eller </w:t>
      </w:r>
      <w:r>
        <w:t xml:space="preserve">en </w:t>
      </w:r>
      <w:r w:rsidRPr="0048719E">
        <w:t>internetleverantör</w:t>
      </w:r>
      <w:r>
        <w:t xml:space="preserve"> (se prop. 2019/20:120 </w:t>
      </w:r>
      <w:r w:rsidR="00EB24E6">
        <w:t>s. 6</w:t>
      </w:r>
      <w:r>
        <w:t>5 f. och 99 f.).</w:t>
      </w:r>
    </w:p>
    <w:p w14:paraId="3F9FAB41" w14:textId="77777777" w:rsidR="00D85371" w:rsidRPr="00E211AD" w:rsidRDefault="00D85371" w:rsidP="00D85371">
      <w:pPr>
        <w:pStyle w:val="Brdtextmedindrag"/>
      </w:pPr>
      <w:r w:rsidRPr="00E211AD">
        <w:t>Övriga delar av lagen kan utelämnas i detta sammanhang.</w:t>
      </w:r>
    </w:p>
    <w:p w14:paraId="6B79B0AE" w14:textId="77777777" w:rsidR="00D85371" w:rsidRPr="00E211AD" w:rsidRDefault="00D85371" w:rsidP="00D85371">
      <w:pPr>
        <w:pStyle w:val="Rubrik1"/>
      </w:pPr>
      <w:bookmarkStart w:id="180" w:name="_Toc9841536"/>
      <w:bookmarkStart w:id="181" w:name="_Toc9867413"/>
      <w:bookmarkStart w:id="182" w:name="_Toc9867663"/>
      <w:bookmarkStart w:id="183" w:name="_Toc9871080"/>
      <w:bookmarkStart w:id="184" w:name="_Toc9958163"/>
      <w:bookmarkStart w:id="185" w:name="_Toc9961222"/>
      <w:bookmarkStart w:id="186" w:name="_Toc9962321"/>
      <w:bookmarkStart w:id="187" w:name="_Toc17793285"/>
      <w:bookmarkStart w:id="188" w:name="_Toc73005879"/>
      <w:bookmarkStart w:id="189" w:name="_Toc86738685"/>
      <w:bookmarkStart w:id="190" w:name="_Toc94597448"/>
      <w:bookmarkStart w:id="191" w:name="_Toc96533291"/>
      <w:r w:rsidRPr="00E211AD">
        <w:t>En ny lag om elektronisk kommunikation</w:t>
      </w:r>
      <w:bookmarkEnd w:id="180"/>
      <w:bookmarkEnd w:id="181"/>
      <w:bookmarkEnd w:id="182"/>
      <w:bookmarkEnd w:id="183"/>
      <w:bookmarkEnd w:id="184"/>
      <w:bookmarkEnd w:id="185"/>
      <w:bookmarkEnd w:id="186"/>
      <w:bookmarkEnd w:id="187"/>
      <w:bookmarkEnd w:id="188"/>
      <w:bookmarkEnd w:id="189"/>
      <w:bookmarkEnd w:id="190"/>
      <w:bookmarkEnd w:id="191"/>
    </w:p>
    <w:p w14:paraId="367BFBC5" w14:textId="77777777" w:rsidR="00D85371" w:rsidRPr="00E211AD" w:rsidRDefault="00D85371" w:rsidP="00D85371">
      <w:pPr>
        <w:pStyle w:val="Brdtextram"/>
      </w:pPr>
      <w:r w:rsidRPr="00E211AD">
        <w:rPr>
          <w:b/>
        </w:rPr>
        <w:t>Regeringens förslag:</w:t>
      </w:r>
      <w:r w:rsidRPr="00E211AD">
        <w:t xml:space="preserve"> En ny lag om elektronisk kommunikation ska er</w:t>
      </w:r>
      <w:r w:rsidRPr="00E211AD">
        <w:softHyphen/>
        <w:t>sätta den nuvarande lagen om elektronisk kommunikation.</w:t>
      </w:r>
    </w:p>
    <w:p w14:paraId="4D769872" w14:textId="77777777" w:rsidR="00D85371" w:rsidRPr="000376B1" w:rsidRDefault="00D85371" w:rsidP="00D85371">
      <w:pPr>
        <w:pStyle w:val="Brdtextmedindragram"/>
      </w:pPr>
      <w:r w:rsidRPr="00E211AD">
        <w:t xml:space="preserve">Flera bestämmelser i den nuvarande lagen ska överföras till den nya </w:t>
      </w:r>
      <w:r w:rsidRPr="000376B1">
        <w:t>lagen oförändrade eller med enbart språkliga eller redaktionella änd</w:t>
      </w:r>
      <w:r w:rsidRPr="000376B1">
        <w:softHyphen/>
        <w:t>ringar.</w:t>
      </w:r>
    </w:p>
    <w:p w14:paraId="59C32C1F" w14:textId="77777777" w:rsidR="00D85371" w:rsidRPr="00E211AD" w:rsidRDefault="00D85371" w:rsidP="00D85371">
      <w:pPr>
        <w:pStyle w:val="Brdtextmedindrag"/>
        <w:rPr>
          <w:sz w:val="8"/>
          <w:szCs w:val="8"/>
        </w:rPr>
      </w:pPr>
    </w:p>
    <w:p w14:paraId="2F8091E1" w14:textId="77777777" w:rsidR="00D85371" w:rsidRPr="00E211AD" w:rsidRDefault="00D85371" w:rsidP="00D85371">
      <w:pPr>
        <w:pStyle w:val="Brdtextmedindrag"/>
      </w:pPr>
      <w:r w:rsidRPr="00E211AD">
        <w:rPr>
          <w:b/>
        </w:rPr>
        <w:t>Promemorians förslag</w:t>
      </w:r>
      <w:r w:rsidRPr="00D40580">
        <w:t xml:space="preserve"> </w:t>
      </w:r>
      <w:r w:rsidRPr="00E211AD">
        <w:t>överensstämmer med regeringens förslag.</w:t>
      </w:r>
    </w:p>
    <w:p w14:paraId="72693ECD" w14:textId="77777777" w:rsidR="00D85371" w:rsidRPr="00631A80" w:rsidRDefault="00D85371" w:rsidP="00D85371">
      <w:pPr>
        <w:pStyle w:val="Brdtextmedindrag"/>
        <w:jc w:val="left"/>
        <w:rPr>
          <w:i/>
        </w:rPr>
      </w:pPr>
      <w:r w:rsidRPr="00500AA2">
        <w:rPr>
          <w:b/>
        </w:rPr>
        <w:t>Remissinstanserna</w:t>
      </w:r>
      <w:r w:rsidRPr="00D40580">
        <w:t xml:space="preserve"> </w:t>
      </w:r>
      <w:r w:rsidRPr="002B6713">
        <w:rPr>
          <w:bCs/>
        </w:rPr>
        <w:t>tillstyrker förslage</w:t>
      </w:r>
      <w:r>
        <w:rPr>
          <w:bCs/>
        </w:rPr>
        <w:t>t</w:t>
      </w:r>
      <w:r w:rsidRPr="002B6713">
        <w:rPr>
          <w:bCs/>
        </w:rPr>
        <w:t xml:space="preserve"> eller har ingen invändning mot de</w:t>
      </w:r>
      <w:r>
        <w:rPr>
          <w:bCs/>
        </w:rPr>
        <w:t>t</w:t>
      </w:r>
      <w:r w:rsidRPr="002B6713">
        <w:rPr>
          <w:bCs/>
        </w:rPr>
        <w:t>.</w:t>
      </w:r>
    </w:p>
    <w:p w14:paraId="4A9B250D" w14:textId="77777777" w:rsidR="00D85371" w:rsidRPr="00E211AD" w:rsidRDefault="00D85371" w:rsidP="00D85371">
      <w:pPr>
        <w:pStyle w:val="Brdtextmedindrag"/>
      </w:pPr>
      <w:r w:rsidRPr="00E211AD">
        <w:rPr>
          <w:b/>
        </w:rPr>
        <w:t>Skälen för regeringens förslag:</w:t>
      </w:r>
      <w:r w:rsidRPr="00E211AD">
        <w:t xml:space="preserve"> I denna </w:t>
      </w:r>
      <w:r>
        <w:t>proposition</w:t>
      </w:r>
      <w:r w:rsidRPr="00E211AD">
        <w:t xml:space="preserve"> föreslås om</w:t>
      </w:r>
      <w:r w:rsidRPr="00E211AD">
        <w:softHyphen/>
        <w:t xml:space="preserve">fattande lagändringar för att genomföra EU-direktivet. Dessutom lämnas förslag på ytterligare lagändringar i vissa avseenden. Om dessa ändringar skulle göras i </w:t>
      </w:r>
      <w:r w:rsidRPr="000376B1">
        <w:t>LEK, skulle ett mycket stort antal paragrafer behöva ändras</w:t>
      </w:r>
      <w:r w:rsidRPr="00E211AD">
        <w:t xml:space="preserve"> eller upphävas. </w:t>
      </w:r>
      <w:r>
        <w:t>Därutöver skulle lagens struktur och kapitel</w:t>
      </w:r>
      <w:r>
        <w:softHyphen/>
        <w:t>indelning</w:t>
      </w:r>
      <w:r w:rsidRPr="009757CD">
        <w:t xml:space="preserve"> </w:t>
      </w:r>
      <w:r>
        <w:t>be</w:t>
      </w:r>
      <w:r>
        <w:softHyphen/>
        <w:t xml:space="preserve">höva ändras. </w:t>
      </w:r>
      <w:r w:rsidRPr="00E211AD">
        <w:t>Vidare behövs ny reglering i olika av</w:t>
      </w:r>
      <w:r>
        <w:softHyphen/>
      </w:r>
      <w:r w:rsidRPr="00E211AD">
        <w:t>seenden. L</w:t>
      </w:r>
      <w:r>
        <w:t>EK</w:t>
      </w:r>
      <w:r w:rsidRPr="00E211AD">
        <w:t xml:space="preserve"> har änd</w:t>
      </w:r>
      <w:r>
        <w:softHyphen/>
      </w:r>
      <w:r w:rsidRPr="00E211AD">
        <w:t>rats vid ett stort antal tillfällen. Lagen skulle därför komma att framstå som väsentligen omarbetad och delvis svår</w:t>
      </w:r>
      <w:r>
        <w:softHyphen/>
      </w:r>
      <w:r w:rsidRPr="00E211AD">
        <w:t>överskådlig. Det författnings</w:t>
      </w:r>
      <w:r>
        <w:softHyphen/>
      </w:r>
      <w:r w:rsidRPr="00E211AD">
        <w:t>tekniskt lämplig</w:t>
      </w:r>
      <w:r>
        <w:softHyphen/>
      </w:r>
      <w:r w:rsidRPr="00E211AD">
        <w:t>aste alternativet bedöms vara att ersätta LEK med en ny lag. Det föreslås därför att LEK upphävs och ersätts av en ny lag om elektronisk kom</w:t>
      </w:r>
      <w:r>
        <w:softHyphen/>
      </w:r>
      <w:r w:rsidRPr="00E211AD">
        <w:t>mu</w:t>
      </w:r>
      <w:r>
        <w:softHyphen/>
      </w:r>
      <w:r w:rsidRPr="00E211AD">
        <w:t>ni</w:t>
      </w:r>
      <w:r>
        <w:softHyphen/>
      </w:r>
      <w:r w:rsidRPr="00E211AD">
        <w:t>ka</w:t>
      </w:r>
      <w:r>
        <w:softHyphen/>
      </w:r>
      <w:r w:rsidRPr="00E211AD">
        <w:t>tion.</w:t>
      </w:r>
    </w:p>
    <w:p w14:paraId="3CE930D3" w14:textId="4ABAD37A" w:rsidR="00D85371" w:rsidRDefault="00D85371" w:rsidP="00D85371">
      <w:pPr>
        <w:pStyle w:val="Brdtextmedindrag"/>
      </w:pPr>
      <w:r w:rsidRPr="00E211AD">
        <w:t xml:space="preserve">I LEK finns det vissa bestämmelser som inte direkt påverkas av den EU-rättsliga regleringen, bl.a. frågor som avser nationell säkerhet för vilka </w:t>
      </w:r>
      <w:r w:rsidRPr="000376B1">
        <w:t>na</w:t>
      </w:r>
      <w:r>
        <w:softHyphen/>
      </w:r>
      <w:r w:rsidRPr="000376B1">
        <w:t xml:space="preserve">tionell kompetens gäller. </w:t>
      </w:r>
      <w:r>
        <w:t>Paragrafer</w:t>
      </w:r>
      <w:r w:rsidRPr="005E4EA7">
        <w:t xml:space="preserve"> </w:t>
      </w:r>
      <w:r>
        <w:t xml:space="preserve">som inte påverkas av EU-direktivet </w:t>
      </w:r>
      <w:r w:rsidRPr="005E4EA7">
        <w:t>bör över</w:t>
      </w:r>
      <w:r w:rsidRPr="005E4EA7">
        <w:softHyphen/>
        <w:t xml:space="preserve">föras till den nya lagen oförändrade eller med endast redaktionella eller språkliga ändringar som inte innebär någon ändring i sak. </w:t>
      </w:r>
      <w:r w:rsidRPr="000376B1">
        <w:t>Det gäller bestämmelserna</w:t>
      </w:r>
      <w:r>
        <w:t xml:space="preserve"> om andra lagar som anknyter till LEK i 1 kap. 6 §, </w:t>
      </w:r>
      <w:r w:rsidRPr="00E211AD">
        <w:t>om kom</w:t>
      </w:r>
      <w:r>
        <w:softHyphen/>
      </w:r>
      <w:r w:rsidRPr="00E211AD">
        <w:t>munikations</w:t>
      </w:r>
      <w:r w:rsidRPr="000376B1">
        <w:t>verksamhet i krig m.m. i 1</w:t>
      </w:r>
      <w:r>
        <w:t> kap. </w:t>
      </w:r>
      <w:r w:rsidRPr="000376B1">
        <w:t>8</w:t>
      </w:r>
      <w:r>
        <w:t> </w:t>
      </w:r>
      <w:r w:rsidRPr="000376B1">
        <w:t>och</w:t>
      </w:r>
      <w:r>
        <w:t> </w:t>
      </w:r>
      <w:r w:rsidRPr="000376B1">
        <w:t>9</w:t>
      </w:r>
      <w:r>
        <w:t> §</w:t>
      </w:r>
      <w:r w:rsidRPr="000376B1">
        <w:t>§,</w:t>
      </w:r>
      <w:r w:rsidRPr="000376B1" w:rsidDel="005E4EA7">
        <w:t xml:space="preserve"> </w:t>
      </w:r>
      <w:r w:rsidRPr="000376B1">
        <w:t>om databas</w:t>
      </w:r>
      <w:r>
        <w:softHyphen/>
      </w:r>
      <w:r w:rsidRPr="000376B1">
        <w:t>verksamhet vid num</w:t>
      </w:r>
      <w:r>
        <w:softHyphen/>
      </w:r>
      <w:r w:rsidRPr="000376B1">
        <w:t>mer</w:t>
      </w:r>
      <w:r>
        <w:softHyphen/>
      </w:r>
      <w:r w:rsidRPr="000376B1">
        <w:t>porte</w:t>
      </w:r>
      <w:r w:rsidRPr="000376B1">
        <w:softHyphen/>
        <w:t>ring</w:t>
      </w:r>
      <w:r w:rsidRPr="00E211AD">
        <w:t xml:space="preserve"> i 5</w:t>
      </w:r>
      <w:r>
        <w:t xml:space="preserve"> kap. </w:t>
      </w:r>
      <w:r w:rsidRPr="00E211AD">
        <w:t>11</w:t>
      </w:r>
      <w:r>
        <w:t> §</w:t>
      </w:r>
      <w:r w:rsidRPr="00E211AD">
        <w:t xml:space="preserve">, </w:t>
      </w:r>
      <w:r w:rsidRPr="000376B1">
        <w:t>om</w:t>
      </w:r>
      <w:r w:rsidRPr="000376B1" w:rsidDel="00E6352C">
        <w:t xml:space="preserve"> </w:t>
      </w:r>
      <w:r w:rsidRPr="000376B1">
        <w:t>till</w:t>
      </w:r>
      <w:r>
        <w:softHyphen/>
      </w:r>
      <w:r w:rsidRPr="000376B1">
        <w:t>synsmyndighetens befogen</w:t>
      </w:r>
      <w:r w:rsidRPr="00E211AD">
        <w:t>heter i 7</w:t>
      </w:r>
      <w:r>
        <w:t> kap. </w:t>
      </w:r>
      <w:r w:rsidRPr="00E211AD">
        <w:t>2</w:t>
      </w:r>
      <w:r>
        <w:t> § första och andra styckena</w:t>
      </w:r>
      <w:r w:rsidRPr="00E211AD">
        <w:t>, om skade</w:t>
      </w:r>
      <w:r>
        <w:softHyphen/>
      </w:r>
      <w:r w:rsidRPr="00E211AD">
        <w:t>stånd i 7</w:t>
      </w:r>
      <w:r>
        <w:t> kap. </w:t>
      </w:r>
      <w:r w:rsidRPr="00E211AD">
        <w:t>13</w:t>
      </w:r>
      <w:r>
        <w:t> </w:t>
      </w:r>
      <w:r w:rsidRPr="00E211AD">
        <w:t>a</w:t>
      </w:r>
      <w:r>
        <w:t> §</w:t>
      </w:r>
      <w:r w:rsidRPr="00E211AD">
        <w:t>, om straff m.m. i 7</w:t>
      </w:r>
      <w:r>
        <w:t> kap. </w:t>
      </w:r>
      <w:r w:rsidRPr="00E211AD">
        <w:t>14–17</w:t>
      </w:r>
      <w:r>
        <w:t> §</w:t>
      </w:r>
      <w:r w:rsidRPr="00E211AD">
        <w:t>§</w:t>
      </w:r>
      <w:r>
        <w:t xml:space="preserve"> och om avgift för finans</w:t>
      </w:r>
      <w:r>
        <w:softHyphen/>
      </w:r>
      <w:r>
        <w:lastRenderedPageBreak/>
        <w:t>ier</w:t>
      </w:r>
      <w:r>
        <w:softHyphen/>
        <w:t>ing av åtgärder mot allvarliga fredstida hot och påfrestningar i 8 kap.</w:t>
      </w:r>
      <w:r w:rsidR="004565D2">
        <w:t xml:space="preserve"> </w:t>
      </w:r>
      <w:r>
        <w:t>18 §</w:t>
      </w:r>
      <w:r w:rsidRPr="000376B1">
        <w:t xml:space="preserve">. </w:t>
      </w:r>
      <w:r>
        <w:t xml:space="preserve">Det gäller även </w:t>
      </w:r>
      <w:r w:rsidRPr="000376B1">
        <w:t>4</w:t>
      </w:r>
      <w:r>
        <w:t> kap. </w:t>
      </w:r>
      <w:r w:rsidRPr="000376B1">
        <w:t>13</w:t>
      </w:r>
      <w:r>
        <w:t> </w:t>
      </w:r>
      <w:r w:rsidRPr="000376B1">
        <w:t>b</w:t>
      </w:r>
      <w:r>
        <w:t> §</w:t>
      </w:r>
      <w:r w:rsidRPr="000376B1">
        <w:t xml:space="preserve"> </w:t>
      </w:r>
      <w:r w:rsidRPr="00E211AD">
        <w:t>som genom</w:t>
      </w:r>
      <w:r>
        <w:softHyphen/>
      </w:r>
      <w:r w:rsidRPr="00E211AD">
        <w:t>för Europa</w:t>
      </w:r>
      <w:r>
        <w:softHyphen/>
      </w:r>
      <w:r w:rsidRPr="00E211AD">
        <w:t>parlamen</w:t>
      </w:r>
      <w:r>
        <w:softHyphen/>
      </w:r>
      <w:r w:rsidRPr="00E211AD">
        <w:t>tets och rådets direktiv 2014/61/EU om åtgärder för att minska kostnader</w:t>
      </w:r>
      <w:r>
        <w:softHyphen/>
      </w:r>
      <w:r w:rsidRPr="00E211AD">
        <w:t>na för utbygg</w:t>
      </w:r>
      <w:r>
        <w:softHyphen/>
      </w:r>
      <w:r w:rsidRPr="00E211AD">
        <w:t>nad av höghastighetsnät för elektronisk kom</w:t>
      </w:r>
      <w:r>
        <w:softHyphen/>
      </w:r>
      <w:r w:rsidRPr="00E211AD">
        <w:t>mun</w:t>
      </w:r>
      <w:r>
        <w:softHyphen/>
      </w:r>
      <w:r w:rsidRPr="00E211AD">
        <w:t>i</w:t>
      </w:r>
      <w:r>
        <w:softHyphen/>
      </w:r>
      <w:r w:rsidRPr="00E211AD">
        <w:t>ka</w:t>
      </w:r>
      <w:r>
        <w:softHyphen/>
      </w:r>
      <w:r w:rsidRPr="00E211AD">
        <w:t>tion (ut</w:t>
      </w:r>
      <w:r>
        <w:softHyphen/>
      </w:r>
      <w:r w:rsidRPr="00E211AD">
        <w:t>bygg</w:t>
      </w:r>
      <w:r w:rsidR="004565D2">
        <w:softHyphen/>
      </w:r>
      <w:r w:rsidRPr="00E211AD">
        <w:t>nads</w:t>
      </w:r>
      <w:r>
        <w:softHyphen/>
      </w:r>
      <w:r w:rsidRPr="00E211AD">
        <w:t>direktivet).</w:t>
      </w:r>
    </w:p>
    <w:p w14:paraId="5902E4F8" w14:textId="6037F8E4" w:rsidR="00D85371" w:rsidRPr="00E211AD" w:rsidRDefault="00D85371" w:rsidP="0094271F">
      <w:pPr>
        <w:pStyle w:val="Brdtextmedindrag"/>
      </w:pPr>
      <w:r w:rsidRPr="00887371">
        <w:rPr>
          <w:i/>
          <w:iCs/>
        </w:rPr>
        <w:t>Lagrådet</w:t>
      </w:r>
      <w:r>
        <w:t xml:space="preserve"> noterar att det i en av paragraferna om kommunikations</w:t>
      </w:r>
      <w:r>
        <w:softHyphen/>
        <w:t>verk</w:t>
      </w:r>
      <w:r w:rsidR="00FD1CA0">
        <w:softHyphen/>
      </w:r>
      <w:r>
        <w:t xml:space="preserve">samhet i krig m.m. används </w:t>
      </w:r>
      <w:r w:rsidR="005E1372">
        <w:t>uttrycket</w:t>
      </w:r>
      <w:r>
        <w:t xml:space="preserve"> utomordentliga förhållanden som är föranledda </w:t>
      </w:r>
      <w:r w:rsidRPr="00887371">
        <w:t>av att det är krig utanför Sveriges gränser etc. Orden utom</w:t>
      </w:r>
      <w:r w:rsidR="00FD1CA0">
        <w:softHyphen/>
      </w:r>
      <w:r w:rsidRPr="00887371">
        <w:t xml:space="preserve">ordentliga förhållanden </w:t>
      </w:r>
      <w:r>
        <w:t xml:space="preserve">kan enligt </w:t>
      </w:r>
      <w:r w:rsidRPr="00C24C13">
        <w:t>Lagrådet</w:t>
      </w:r>
      <w:r>
        <w:t xml:space="preserve"> </w:t>
      </w:r>
      <w:r w:rsidRPr="00887371">
        <w:t xml:space="preserve">leda tankarna fel med hänsyn till den betydelseförändring av ordet utomordentliga som har skett. </w:t>
      </w:r>
      <w:r w:rsidRPr="00C24C13">
        <w:t>Lag</w:t>
      </w:r>
      <w:r w:rsidR="00FD1CA0">
        <w:softHyphen/>
      </w:r>
      <w:r w:rsidRPr="00C24C13">
        <w:t>rådet</w:t>
      </w:r>
      <w:r>
        <w:t xml:space="preserve"> anser att </w:t>
      </w:r>
      <w:r w:rsidRPr="00887371">
        <w:t xml:space="preserve">ordet extraordinära </w:t>
      </w:r>
      <w:r>
        <w:t xml:space="preserve">bör användas </w:t>
      </w:r>
      <w:r w:rsidRPr="00887371">
        <w:t>i stället</w:t>
      </w:r>
      <w:r>
        <w:t xml:space="preserve"> och </w:t>
      </w:r>
      <w:r w:rsidRPr="00887371">
        <w:t>hänvisa</w:t>
      </w:r>
      <w:r>
        <w:t>r</w:t>
      </w:r>
      <w:r w:rsidRPr="00887371">
        <w:t xml:space="preserve"> till 15</w:t>
      </w:r>
      <w:r>
        <w:t> </w:t>
      </w:r>
      <w:r w:rsidRPr="00887371">
        <w:t>kap. 6</w:t>
      </w:r>
      <w:r>
        <w:t> </w:t>
      </w:r>
      <w:r w:rsidRPr="00887371">
        <w:t xml:space="preserve">§ RF. </w:t>
      </w:r>
      <w:r>
        <w:t>Regeringen konstaterar att u</w:t>
      </w:r>
      <w:r w:rsidRPr="001B3C73">
        <w:t>ttrycket utomordentliga för</w:t>
      </w:r>
      <w:r w:rsidR="00FD1CA0">
        <w:softHyphen/>
      </w:r>
      <w:r w:rsidRPr="001B3C73">
        <w:t xml:space="preserve">hållanden som är föranledda av att det krig utanför Sveriges gränser </w:t>
      </w:r>
      <w:r>
        <w:t>etc.</w:t>
      </w:r>
      <w:r w:rsidRPr="001B3C73">
        <w:t xml:space="preserve"> förekommer i </w:t>
      </w:r>
      <w:r>
        <w:t>ett antal</w:t>
      </w:r>
      <w:r w:rsidRPr="001B3C73">
        <w:t xml:space="preserve"> författningar som rör totalförsvaret. Regeringen anser att en sådan ändring </w:t>
      </w:r>
      <w:r>
        <w:t xml:space="preserve">som </w:t>
      </w:r>
      <w:r w:rsidRPr="00C24C13">
        <w:t>Lagrådet</w:t>
      </w:r>
      <w:r>
        <w:t xml:space="preserve"> föreslår </w:t>
      </w:r>
      <w:r w:rsidRPr="001B3C73">
        <w:t xml:space="preserve">därför inte </w:t>
      </w:r>
      <w:r>
        <w:t xml:space="preserve">bör </w:t>
      </w:r>
      <w:r w:rsidRPr="001B3C73">
        <w:t>göras i detta lagstiftningsärende.</w:t>
      </w:r>
      <w:r>
        <w:t xml:space="preserve"> </w:t>
      </w:r>
      <w:r w:rsidRPr="00C24C13">
        <w:t>Lagrådet</w:t>
      </w:r>
      <w:r>
        <w:t xml:space="preserve"> påpekar vidare att denna paragraf, lik</w:t>
      </w:r>
      <w:r w:rsidR="00FD1CA0">
        <w:softHyphen/>
      </w:r>
      <w:r>
        <w:t xml:space="preserve">som den som anger lagens tillämpningsområde, </w:t>
      </w:r>
      <w:r w:rsidRPr="00E5795C">
        <w:t xml:space="preserve">är </w:t>
      </w:r>
      <w:r>
        <w:t>utformad</w:t>
      </w:r>
      <w:r w:rsidRPr="00E5795C">
        <w:t xml:space="preserve"> på ett sätt som förutsätter att elektroniska kommunikationsnät och elektroniska kommu</w:t>
      </w:r>
      <w:r>
        <w:softHyphen/>
      </w:r>
      <w:r w:rsidRPr="00E5795C">
        <w:t>nikationstjänster genomgående utgör radioanvändning, vilket inte är rik</w:t>
      </w:r>
      <w:r w:rsidR="00FD1CA0">
        <w:softHyphen/>
      </w:r>
      <w:r w:rsidRPr="00E5795C">
        <w:t>tigt med beaktande av definitionen av radioanvändning.</w:t>
      </w:r>
      <w:r>
        <w:t xml:space="preserve"> Frågan behandlas närmare i avsnitt 8.</w:t>
      </w:r>
    </w:p>
    <w:p w14:paraId="5F16E186" w14:textId="77777777" w:rsidR="00D85371" w:rsidRDefault="00D85371" w:rsidP="00D85371">
      <w:pPr>
        <w:pStyle w:val="Brdtextmedindrag"/>
      </w:pPr>
      <w:r>
        <w:t xml:space="preserve">I avsnitt 21.4 behandlas </w:t>
      </w:r>
      <w:r w:rsidRPr="005E4EA7">
        <w:t xml:space="preserve">7 kap. 15 § andra stycket </w:t>
      </w:r>
      <w:r>
        <w:t>LEK.</w:t>
      </w:r>
      <w:r w:rsidRPr="005E4EA7">
        <w:t xml:space="preserve"> </w:t>
      </w:r>
      <w:r>
        <w:t xml:space="preserve">Paragraferna </w:t>
      </w:r>
      <w:r w:rsidRPr="005E4EA7">
        <w:t>i övrigt be</w:t>
      </w:r>
      <w:r w:rsidRPr="005E4EA7">
        <w:softHyphen/>
        <w:t>handlas inte</w:t>
      </w:r>
      <w:r>
        <w:t xml:space="preserve"> särskilt </w:t>
      </w:r>
      <w:r w:rsidRPr="005E4EA7">
        <w:t>i följande avsnitt.</w:t>
      </w:r>
    </w:p>
    <w:p w14:paraId="0BD6ACF2" w14:textId="77777777" w:rsidR="00D85371" w:rsidRPr="00E211AD" w:rsidRDefault="00D85371" w:rsidP="00D85371">
      <w:pPr>
        <w:pStyle w:val="Rubrik1"/>
      </w:pPr>
      <w:bookmarkStart w:id="192" w:name="_Toc9841537"/>
      <w:bookmarkStart w:id="193" w:name="_Toc9867414"/>
      <w:bookmarkStart w:id="194" w:name="_Toc9867664"/>
      <w:bookmarkStart w:id="195" w:name="_Toc9871081"/>
      <w:bookmarkStart w:id="196" w:name="_Toc9958164"/>
      <w:bookmarkStart w:id="197" w:name="_Toc9961223"/>
      <w:bookmarkStart w:id="198" w:name="_Toc9962322"/>
      <w:bookmarkStart w:id="199" w:name="_Toc17793286"/>
      <w:bookmarkStart w:id="200" w:name="_Toc73005880"/>
      <w:bookmarkStart w:id="201" w:name="_Toc86738686"/>
      <w:bookmarkStart w:id="202" w:name="_Toc94597449"/>
      <w:bookmarkStart w:id="203" w:name="_Toc96533292"/>
      <w:bookmarkStart w:id="204" w:name="_Hlk56602444"/>
      <w:r w:rsidRPr="00E211AD">
        <w:t>Lagens syfte</w:t>
      </w:r>
      <w:bookmarkEnd w:id="192"/>
      <w:bookmarkEnd w:id="193"/>
      <w:bookmarkEnd w:id="194"/>
      <w:bookmarkEnd w:id="195"/>
      <w:bookmarkEnd w:id="196"/>
      <w:bookmarkEnd w:id="197"/>
      <w:bookmarkEnd w:id="198"/>
      <w:bookmarkEnd w:id="199"/>
      <w:bookmarkEnd w:id="200"/>
      <w:bookmarkEnd w:id="201"/>
      <w:bookmarkEnd w:id="202"/>
      <w:bookmarkEnd w:id="203"/>
    </w:p>
    <w:p w14:paraId="45B57C88" w14:textId="77777777" w:rsidR="00D85371" w:rsidRDefault="00D85371" w:rsidP="00D85371">
      <w:pPr>
        <w:pStyle w:val="Brdtextram"/>
      </w:pPr>
      <w:r w:rsidRPr="00E211AD">
        <w:rPr>
          <w:b/>
        </w:rPr>
        <w:t>Regeringens förslag:</w:t>
      </w:r>
      <w:r w:rsidRPr="00E211AD">
        <w:t xml:space="preserve"> </w:t>
      </w:r>
      <w:r w:rsidRPr="000376B1">
        <w:t xml:space="preserve">Lagen ska syfta </w:t>
      </w:r>
      <w:r>
        <w:t xml:space="preserve">dels till </w:t>
      </w:r>
      <w:r w:rsidRPr="000376B1">
        <w:t>att enskilda och myndig</w:t>
      </w:r>
      <w:r>
        <w:softHyphen/>
      </w:r>
      <w:r w:rsidRPr="000376B1">
        <w:t>heter ska få tillgång</w:t>
      </w:r>
      <w:r w:rsidRPr="00E211AD">
        <w:t xml:space="preserve"> </w:t>
      </w:r>
      <w:r w:rsidRPr="000376B1">
        <w:t>till säkra och effektiva elektroniska kommunika</w:t>
      </w:r>
      <w:r>
        <w:softHyphen/>
      </w:r>
      <w:r w:rsidRPr="000376B1">
        <w:t>tioner</w:t>
      </w:r>
      <w:r>
        <w:t>, dels</w:t>
      </w:r>
      <w:r w:rsidRPr="000376B1">
        <w:t xml:space="preserve"> </w:t>
      </w:r>
      <w:r>
        <w:t xml:space="preserve">till </w:t>
      </w:r>
      <w:r w:rsidRPr="000376B1">
        <w:t>största möjliga</w:t>
      </w:r>
      <w:r w:rsidRPr="00E211AD">
        <w:t xml:space="preserve"> utbyte för alla av elektro</w:t>
      </w:r>
      <w:r>
        <w:softHyphen/>
      </w:r>
      <w:r w:rsidRPr="00E211AD">
        <w:t xml:space="preserve">niska kommunikationstjänster </w:t>
      </w:r>
      <w:r>
        <w:t xml:space="preserve">sett till urvalet </w:t>
      </w:r>
      <w:r w:rsidRPr="00E211AD">
        <w:t xml:space="preserve">samt </w:t>
      </w:r>
      <w:r>
        <w:t xml:space="preserve">till </w:t>
      </w:r>
      <w:r w:rsidRPr="00E211AD">
        <w:t>deras pris, kvalitet och kapacitet. Syftet ska uppnås främst genom att konkurrens, innova</w:t>
      </w:r>
      <w:r>
        <w:softHyphen/>
      </w:r>
      <w:r w:rsidRPr="00E211AD">
        <w:t>tion</w:t>
      </w:r>
      <w:r>
        <w:t>,</w:t>
      </w:r>
      <w:r w:rsidRPr="00E211AD">
        <w:t xml:space="preserve"> internationell harmonisering </w:t>
      </w:r>
      <w:r>
        <w:t xml:space="preserve">samt </w:t>
      </w:r>
      <w:r w:rsidRPr="00E211AD">
        <w:t>säkerhet i nät och tjänster</w:t>
      </w:r>
      <w:r>
        <w:t xml:space="preserve"> främjas</w:t>
      </w:r>
      <w:r w:rsidRPr="000376B1">
        <w:t xml:space="preserve">. Samhällsomfattande tjänster ska </w:t>
      </w:r>
      <w:r>
        <w:t>därutöver</w:t>
      </w:r>
      <w:r w:rsidRPr="000376B1">
        <w:t xml:space="preserve"> alltid finnas tillgängliga på för alla likvärdiga villkor i hela landet till överkomliga priser.</w:t>
      </w:r>
    </w:p>
    <w:p w14:paraId="5E774538" w14:textId="66F70D46" w:rsidR="00D85371" w:rsidRPr="008D045D" w:rsidRDefault="00D85371" w:rsidP="00D85371">
      <w:pPr>
        <w:pStyle w:val="Brdtextmedindragram"/>
      </w:pPr>
      <w:r w:rsidRPr="000376B1">
        <w:t xml:space="preserve">Vid </w:t>
      </w:r>
      <w:r w:rsidRPr="00E211AD">
        <w:t>tillämpning</w:t>
      </w:r>
      <w:r>
        <w:t>en av lagen</w:t>
      </w:r>
      <w:r w:rsidRPr="00E211AD">
        <w:t xml:space="preserve"> ska särskilt Sveriges säkerhet </w:t>
      </w:r>
      <w:r>
        <w:t xml:space="preserve">liksom </w:t>
      </w:r>
      <w:r w:rsidRPr="00E211AD">
        <w:t>elektro</w:t>
      </w:r>
      <w:r>
        <w:softHyphen/>
      </w:r>
      <w:r w:rsidRPr="00E211AD">
        <w:t>niska kommunika</w:t>
      </w:r>
      <w:r>
        <w:softHyphen/>
      </w:r>
      <w:r w:rsidRPr="00E211AD">
        <w:t>tioners betydelse för yttrande</w:t>
      </w:r>
      <w:r w:rsidRPr="000376B1">
        <w:t>frihet och infor</w:t>
      </w:r>
      <w:r w:rsidR="00FD1CA0">
        <w:softHyphen/>
      </w:r>
      <w:r w:rsidRPr="000376B1">
        <w:t>mations</w:t>
      </w:r>
      <w:r>
        <w:softHyphen/>
      </w:r>
      <w:r w:rsidRPr="000376B1">
        <w:t xml:space="preserve">frihet </w:t>
      </w:r>
      <w:r w:rsidRPr="00E211AD">
        <w:t>beaktas.</w:t>
      </w:r>
    </w:p>
    <w:p w14:paraId="20A7710D" w14:textId="77777777" w:rsidR="00D85371" w:rsidRPr="00E211AD" w:rsidRDefault="00D85371" w:rsidP="00D85371">
      <w:pPr>
        <w:pStyle w:val="Brdtextmedindrag"/>
        <w:rPr>
          <w:sz w:val="8"/>
          <w:szCs w:val="8"/>
        </w:rPr>
      </w:pPr>
    </w:p>
    <w:p w14:paraId="52A8D54A" w14:textId="77777777" w:rsidR="00D85371" w:rsidRPr="00E211AD" w:rsidRDefault="00D85371" w:rsidP="00D85371">
      <w:pPr>
        <w:pStyle w:val="Brdtextmedindrag"/>
      </w:pPr>
      <w:r w:rsidRPr="00E211AD">
        <w:rPr>
          <w:b/>
        </w:rPr>
        <w:t>Promemorians förslag</w:t>
      </w:r>
      <w:r w:rsidRPr="00E211AD">
        <w:t xml:space="preserve"> överensstämmer </w:t>
      </w:r>
      <w:r>
        <w:t xml:space="preserve">i sak </w:t>
      </w:r>
      <w:r w:rsidRPr="00E211AD">
        <w:t>med regeringens förslag.</w:t>
      </w:r>
      <w:r>
        <w:t xml:space="preserve"> </w:t>
      </w:r>
      <w:r w:rsidRPr="002573F2">
        <w:t>Promemorians lagförslag har en annan utformning.</w:t>
      </w:r>
    </w:p>
    <w:p w14:paraId="320B625B" w14:textId="77777777" w:rsidR="00D85371" w:rsidRDefault="00D85371" w:rsidP="00D85371">
      <w:pPr>
        <w:pStyle w:val="Brdtextmedindrag"/>
        <w:rPr>
          <w:iCs/>
        </w:rPr>
      </w:pPr>
      <w:r w:rsidRPr="008329F3">
        <w:rPr>
          <w:b/>
        </w:rPr>
        <w:t>Remissinstanserna:</w:t>
      </w:r>
      <w:r w:rsidRPr="00E211AD">
        <w:t xml:space="preserve"> </w:t>
      </w:r>
      <w:r w:rsidRPr="00026BA1">
        <w:t>De flesta av remissinstanserna tillstyrker förslag</w:t>
      </w:r>
      <w:r>
        <w:t>et</w:t>
      </w:r>
      <w:r w:rsidRPr="00026BA1">
        <w:t xml:space="preserve"> eller har ingen invändning mot de</w:t>
      </w:r>
      <w:r>
        <w:t>t</w:t>
      </w:r>
      <w:r w:rsidRPr="00026BA1">
        <w:t xml:space="preserve">. </w:t>
      </w:r>
      <w:r w:rsidRPr="00E270AB">
        <w:rPr>
          <w:i/>
        </w:rPr>
        <w:t>Kammar</w:t>
      </w:r>
      <w:r w:rsidRPr="00E270AB">
        <w:rPr>
          <w:i/>
        </w:rPr>
        <w:softHyphen/>
        <w:t>rätten i</w:t>
      </w:r>
      <w:r w:rsidRPr="0004732A">
        <w:rPr>
          <w:i/>
        </w:rPr>
        <w:t xml:space="preserve"> Stockholm </w:t>
      </w:r>
      <w:r>
        <w:rPr>
          <w:iCs/>
        </w:rPr>
        <w:t xml:space="preserve">efterfrågar </w:t>
      </w:r>
      <w:r w:rsidRPr="0004732A">
        <w:rPr>
          <w:iCs/>
        </w:rPr>
        <w:t>över</w:t>
      </w:r>
      <w:r>
        <w:rPr>
          <w:iCs/>
        </w:rPr>
        <w:softHyphen/>
      </w:r>
      <w:r w:rsidRPr="0004732A">
        <w:rPr>
          <w:iCs/>
        </w:rPr>
        <w:t>väg</w:t>
      </w:r>
      <w:r>
        <w:rPr>
          <w:iCs/>
        </w:rPr>
        <w:t>anden</w:t>
      </w:r>
      <w:r w:rsidRPr="0004732A">
        <w:rPr>
          <w:iCs/>
        </w:rPr>
        <w:t xml:space="preserve"> om </w:t>
      </w:r>
      <w:r>
        <w:rPr>
          <w:iCs/>
        </w:rPr>
        <w:t xml:space="preserve">huruvida den del av lagens syfte som avser </w:t>
      </w:r>
      <w:r w:rsidRPr="0004732A">
        <w:t>utbyggnad och använd</w:t>
      </w:r>
      <w:r>
        <w:softHyphen/>
      </w:r>
      <w:r w:rsidRPr="0004732A">
        <w:t xml:space="preserve">ning av nät med mycket hög kapacitet </w:t>
      </w:r>
      <w:r>
        <w:t>kan</w:t>
      </w:r>
      <w:r w:rsidRPr="0004732A">
        <w:t xml:space="preserve"> </w:t>
      </w:r>
      <w:r w:rsidRPr="009E482D">
        <w:t>förtydlig</w:t>
      </w:r>
      <w:r w:rsidRPr="009E482D">
        <w:softHyphen/>
        <w:t xml:space="preserve">as. </w:t>
      </w:r>
      <w:r w:rsidRPr="009E482D">
        <w:rPr>
          <w:i/>
          <w:iCs/>
        </w:rPr>
        <w:t xml:space="preserve">PTS </w:t>
      </w:r>
      <w:r w:rsidRPr="009E482D">
        <w:t xml:space="preserve">anser att målet om interoperabilitet ska framgå av portalparagrafen samt förordar att uttrycket nationella säkerhetsintressen används och efterlyser också ett förtydligande av innebörden av </w:t>
      </w:r>
      <w:r>
        <w:t xml:space="preserve">det </w:t>
      </w:r>
      <w:r w:rsidRPr="009E482D">
        <w:t xml:space="preserve">tillägget. </w:t>
      </w:r>
      <w:r w:rsidRPr="009E482D">
        <w:rPr>
          <w:i/>
        </w:rPr>
        <w:t>Försvars</w:t>
      </w:r>
      <w:r w:rsidRPr="009E482D">
        <w:rPr>
          <w:i/>
        </w:rPr>
        <w:softHyphen/>
        <w:t xml:space="preserve">makten </w:t>
      </w:r>
      <w:r w:rsidRPr="009E482D">
        <w:lastRenderedPageBreak/>
        <w:t>anser att</w:t>
      </w:r>
      <w:r w:rsidRPr="00CA2691">
        <w:t xml:space="preserve"> det ska framgå att nationell säkerhet inte omfattas av lagen eller delar av den.</w:t>
      </w:r>
    </w:p>
    <w:p w14:paraId="79C91B2A" w14:textId="77777777" w:rsidR="00D85371" w:rsidRPr="00E211AD" w:rsidRDefault="00D85371" w:rsidP="00D85371">
      <w:pPr>
        <w:pStyle w:val="Rubrik4utannumrering"/>
      </w:pPr>
      <w:r w:rsidRPr="00E211AD">
        <w:t>Skälen för regeringens förslag</w:t>
      </w:r>
    </w:p>
    <w:p w14:paraId="33241FDB" w14:textId="77777777" w:rsidR="00D85371" w:rsidRPr="00E211AD" w:rsidRDefault="00D85371" w:rsidP="00D85371">
      <w:pPr>
        <w:pStyle w:val="Rubrik5utannumrering"/>
        <w:spacing w:before="0"/>
      </w:pPr>
      <w:r w:rsidRPr="00E211AD">
        <w:t>De allmänna målen enligt EU-direktivet</w:t>
      </w:r>
    </w:p>
    <w:p w14:paraId="0BE6E94E" w14:textId="77777777" w:rsidR="00D85371" w:rsidRPr="00E211AD" w:rsidRDefault="00D85371" w:rsidP="00D85371">
      <w:pPr>
        <w:pStyle w:val="Brdtext"/>
      </w:pPr>
      <w:bookmarkStart w:id="205" w:name="_Hlk534977696"/>
      <w:r w:rsidRPr="000376B1">
        <w:t>Av artikel 1.1 i EU-direktivet framgår att direktivet inrättar ett harmonise</w:t>
      </w:r>
      <w:r w:rsidRPr="000376B1">
        <w:softHyphen/>
        <w:t>rat</w:t>
      </w:r>
      <w:r w:rsidRPr="00E211AD">
        <w:t xml:space="preserve"> </w:t>
      </w:r>
      <w:r w:rsidRPr="000376B1">
        <w:t>ramverk för elektroniska kommunika</w:t>
      </w:r>
      <w:r w:rsidRPr="000376B1">
        <w:softHyphen/>
        <w:t>tionsnät,</w:t>
      </w:r>
      <w:r>
        <w:t xml:space="preserve"> </w:t>
      </w:r>
      <w:r w:rsidRPr="000376B1">
        <w:t>elektroniska kom</w:t>
      </w:r>
      <w:r>
        <w:softHyphen/>
      </w:r>
      <w:r w:rsidRPr="000376B1">
        <w:t>mu</w:t>
      </w:r>
      <w:r>
        <w:softHyphen/>
      </w:r>
      <w:r w:rsidRPr="000376B1">
        <w:t>ni</w:t>
      </w:r>
      <w:r>
        <w:softHyphen/>
      </w:r>
      <w:r w:rsidRPr="000376B1">
        <w:t>ka</w:t>
      </w:r>
      <w:r>
        <w:softHyphen/>
      </w:r>
      <w:r w:rsidRPr="000376B1">
        <w:t>tions</w:t>
      </w:r>
      <w:r>
        <w:softHyphen/>
      </w:r>
      <w:r w:rsidRPr="000376B1">
        <w:t>tjänst</w:t>
      </w:r>
      <w:r>
        <w:softHyphen/>
      </w:r>
      <w:r w:rsidRPr="000376B1">
        <w:t>er</w:t>
      </w:r>
      <w:r>
        <w:t xml:space="preserve">, </w:t>
      </w:r>
      <w:r w:rsidRPr="00E211AD">
        <w:t>tillhörande faciliteter, tillhörande tjänster och vissa aspekter av terminal</w:t>
      </w:r>
      <w:r>
        <w:softHyphen/>
      </w:r>
      <w:r w:rsidRPr="000376B1">
        <w:t>utrustning för att underlätta tillgång till tjänster för slutanvändare med funktionsnedsättning</w:t>
      </w:r>
      <w:r>
        <w:t xml:space="preserve"> (jfr skäl 9 i direktivet)</w:t>
      </w:r>
      <w:r w:rsidRPr="00E211AD">
        <w:t>.</w:t>
      </w:r>
    </w:p>
    <w:p w14:paraId="34911986" w14:textId="77777777" w:rsidR="00D85371" w:rsidRPr="00E211AD" w:rsidRDefault="00D85371" w:rsidP="00D85371">
      <w:pPr>
        <w:pStyle w:val="Brdtextmedindrag"/>
      </w:pPr>
      <w:r w:rsidRPr="000376B1">
        <w:t>I artikel 1.2 anges två mål med direktivet. Det ena målet är att genomföra en</w:t>
      </w:r>
      <w:r w:rsidRPr="00E211AD">
        <w:t xml:space="preserve"> inre marknad för elektroniska kommunikationsnät och kommunika</w:t>
      </w:r>
      <w:r w:rsidRPr="00E211AD">
        <w:softHyphen/>
        <w:t xml:space="preserve">tionstjänster, vilket ska leda till </w:t>
      </w:r>
      <w:r>
        <w:t>ut</w:t>
      </w:r>
      <w:r w:rsidRPr="00E211AD">
        <w:t xml:space="preserve">byggnad och </w:t>
      </w:r>
      <w:r>
        <w:t>användning</w:t>
      </w:r>
      <w:r w:rsidRPr="00E211AD">
        <w:t xml:space="preserve"> av nät med mycket </w:t>
      </w:r>
      <w:r w:rsidRPr="000376B1">
        <w:t>hög kapacitet, hållbar konkurrens och interoperabilitet för elek</w:t>
      </w:r>
      <w:r w:rsidRPr="000376B1">
        <w:softHyphen/>
        <w:t xml:space="preserve">troniska kommunikationstjänster, tillgänglighet, </w:t>
      </w:r>
      <w:r w:rsidRPr="00E26494">
        <w:t>säkerhet för nät och tjäns</w:t>
      </w:r>
      <w:r w:rsidRPr="00E26494">
        <w:softHyphen/>
        <w:t xml:space="preserve">ter </w:t>
      </w:r>
      <w:r w:rsidRPr="000376B1">
        <w:t>samt nytta för</w:t>
      </w:r>
      <w:r w:rsidRPr="00E211AD">
        <w:t xml:space="preserve"> </w:t>
      </w:r>
      <w:r w:rsidRPr="000376B1">
        <w:t>slutanvändare. Det andra målet är att genom effektiv konkurrens och valmöjligheter säkerställa att allmänt tillgängliga tjänster av god kvalitet och</w:t>
      </w:r>
      <w:r w:rsidRPr="00E211AD">
        <w:t xml:space="preserve"> till ett överkomligt pris tillhandahålls i hela unionen, att hantera situationer där </w:t>
      </w:r>
      <w:r w:rsidRPr="000376B1">
        <w:t xml:space="preserve">behoven hos slutanvändare, inbegripet </w:t>
      </w:r>
      <w:r>
        <w:t>slut</w:t>
      </w:r>
      <w:r>
        <w:softHyphen/>
      </w:r>
      <w:r w:rsidRPr="000376B1">
        <w:t>använ</w:t>
      </w:r>
      <w:r>
        <w:softHyphen/>
      </w:r>
      <w:r w:rsidRPr="000376B1">
        <w:t>dare med funktionsnedsättning,</w:t>
      </w:r>
      <w:r w:rsidRPr="00E211AD">
        <w:t xml:space="preserve"> inte tillgodoses på ett tillfreds</w:t>
      </w:r>
      <w:r>
        <w:softHyphen/>
      </w:r>
      <w:r w:rsidRPr="00E211AD">
        <w:t>ställ</w:t>
      </w:r>
      <w:r>
        <w:softHyphen/>
      </w:r>
      <w:r w:rsidRPr="00E211AD">
        <w:t>an</w:t>
      </w:r>
      <w:r>
        <w:softHyphen/>
      </w:r>
      <w:r w:rsidRPr="00E211AD">
        <w:t>de sätt av marknaden och att fastställa nödvändiga rättig</w:t>
      </w:r>
      <w:r>
        <w:softHyphen/>
      </w:r>
      <w:r w:rsidRPr="00E211AD">
        <w:t>heter för slut</w:t>
      </w:r>
      <w:r>
        <w:softHyphen/>
      </w:r>
      <w:r w:rsidRPr="00E211AD">
        <w:t>användare.</w:t>
      </w:r>
    </w:p>
    <w:p w14:paraId="3D8CE865" w14:textId="77777777" w:rsidR="00D85371" w:rsidRPr="00E211AD" w:rsidRDefault="00D85371" w:rsidP="00D85371">
      <w:pPr>
        <w:pStyle w:val="Brdtextmedindrag"/>
      </w:pPr>
      <w:r w:rsidRPr="00E211AD">
        <w:t xml:space="preserve">Utifrån dessa mål anges i artikel 3.2 i EU-direktivet vilka allmänna mål </w:t>
      </w:r>
      <w:r>
        <w:t xml:space="preserve">som </w:t>
      </w:r>
      <w:r w:rsidRPr="000376B1">
        <w:t>medlemsstaterna och deras nationella regleringsmyndigheter och andra be</w:t>
      </w:r>
      <w:r w:rsidRPr="00E211AD">
        <w:t xml:space="preserve">höriga myndigheter ska eftersträva. </w:t>
      </w:r>
      <w:r w:rsidRPr="000376B1">
        <w:t xml:space="preserve">Artikel 3.2 utgör till största delen en omarbetning av </w:t>
      </w:r>
      <w:r w:rsidRPr="00E211AD">
        <w:t>artikel 8.2–</w:t>
      </w:r>
      <w:r>
        <w:t>8.</w:t>
      </w:r>
      <w:r w:rsidRPr="00E211AD">
        <w:t>4 i ramdirektivet. De ändringar som gjorts innebär i huvudsak att innebörden av målsättningarna har utvecklats i vissa avseenden. Vissa ändringar och tillägg har dock gjorts.</w:t>
      </w:r>
    </w:p>
    <w:p w14:paraId="61BC45CD" w14:textId="77777777" w:rsidR="00D85371" w:rsidRPr="00E211AD" w:rsidRDefault="00D85371" w:rsidP="00D85371">
      <w:pPr>
        <w:pStyle w:val="Rubrik5utannumrering"/>
      </w:pPr>
      <w:r w:rsidRPr="00E211AD">
        <w:t>Genomförandet av målen</w:t>
      </w:r>
    </w:p>
    <w:p w14:paraId="0ECEC4E2" w14:textId="77777777" w:rsidR="00D85371" w:rsidRPr="00E211AD" w:rsidRDefault="00D85371" w:rsidP="00D85371">
      <w:pPr>
        <w:pStyle w:val="Brdtext"/>
      </w:pPr>
      <w:r w:rsidRPr="000376B1">
        <w:t>I 1</w:t>
      </w:r>
      <w:r>
        <w:t> kap. </w:t>
      </w:r>
      <w:r w:rsidRPr="000376B1">
        <w:t>1</w:t>
      </w:r>
      <w:r>
        <w:t> §</w:t>
      </w:r>
      <w:r w:rsidRPr="000376B1">
        <w:t xml:space="preserve"> LEK anges </w:t>
      </w:r>
      <w:r>
        <w:t xml:space="preserve">att </w:t>
      </w:r>
      <w:r w:rsidRPr="000376B1">
        <w:t>lagen syftar till</w:t>
      </w:r>
      <w:r w:rsidRPr="00E211AD">
        <w:t xml:space="preserve"> att enskilda och myndigheter ska få tillgång till säkra och effektiva </w:t>
      </w:r>
      <w:r w:rsidRPr="000376B1">
        <w:t>elektroniska kommunikationer och största möjliga utbyte vad gäller urvalet</w:t>
      </w:r>
      <w:r w:rsidRPr="00E211AD">
        <w:t xml:space="preserve"> </w:t>
      </w:r>
      <w:r w:rsidRPr="000376B1">
        <w:t>av elektroniska kommunikations</w:t>
      </w:r>
      <w:r>
        <w:softHyphen/>
      </w:r>
      <w:r w:rsidRPr="000376B1">
        <w:t>tjänster samt deras pris och kvalitet. Syftet</w:t>
      </w:r>
      <w:r w:rsidRPr="00E211AD">
        <w:t xml:space="preserve"> </w:t>
      </w:r>
      <w:r w:rsidRPr="000376B1">
        <w:t>ska uppnås främst genom att konkurrensen och den internationella harmoni</w:t>
      </w:r>
      <w:r w:rsidRPr="00E211AD">
        <w:t>seringen på området främ</w:t>
      </w:r>
      <w:r>
        <w:softHyphen/>
      </w:r>
      <w:r w:rsidRPr="00E211AD">
        <w:t xml:space="preserve">jas. Samhällsomfattande tjänster ska dock alltid </w:t>
      </w:r>
      <w:r w:rsidRPr="000376B1">
        <w:t>finnas tillgängliga på för alla likvärdiga villkor i hela landet till överkomliga</w:t>
      </w:r>
      <w:r w:rsidRPr="00E211AD">
        <w:t xml:space="preserve"> </w:t>
      </w:r>
      <w:r w:rsidRPr="000376B1">
        <w:t>priser. Vidare anges att elektroniska kommunikationers betydelse för yttrande</w:t>
      </w:r>
      <w:r w:rsidRPr="00E211AD">
        <w:t>frihet och infor</w:t>
      </w:r>
      <w:r>
        <w:softHyphen/>
      </w:r>
      <w:r w:rsidRPr="00E211AD">
        <w:t>mations</w:t>
      </w:r>
      <w:r>
        <w:softHyphen/>
      </w:r>
      <w:r w:rsidRPr="00E211AD">
        <w:t>frihet särskilt ska beaktas vid lagens tillämpning.</w:t>
      </w:r>
    </w:p>
    <w:p w14:paraId="2D63CBCC" w14:textId="5E156E9C" w:rsidR="00D85371" w:rsidRPr="00E211AD" w:rsidRDefault="00D85371" w:rsidP="00D85371">
      <w:pPr>
        <w:pStyle w:val="Brdtextmedindrag"/>
      </w:pPr>
      <w:r w:rsidRPr="00E211AD">
        <w:t xml:space="preserve">Denna portalparagraf har utformats inom ramen för de allmänna mål </w:t>
      </w:r>
      <w:r w:rsidRPr="000376B1">
        <w:t>som uttrycks i artikel 8 i ramdirektivet.</w:t>
      </w:r>
      <w:r w:rsidRPr="00E211AD">
        <w:t xml:space="preserve"> I övrigt har LEK som helhet utfor</w:t>
      </w:r>
      <w:r>
        <w:softHyphen/>
      </w:r>
      <w:r w:rsidRPr="00E211AD">
        <w:t xml:space="preserve">mats för att säkerställa mål som anges i </w:t>
      </w:r>
      <w:r w:rsidRPr="000376B1">
        <w:t xml:space="preserve">ramdirektivet, utan att det </w:t>
      </w:r>
      <w:r>
        <w:t xml:space="preserve">har </w:t>
      </w:r>
      <w:r w:rsidRPr="000376B1">
        <w:t>ansetts nödvändigt att ordagrant återge direktivs</w:t>
      </w:r>
      <w:r w:rsidRPr="00E211AD">
        <w:t>texten</w:t>
      </w:r>
      <w:r>
        <w:t xml:space="preserve"> </w:t>
      </w:r>
      <w:r w:rsidRPr="000376B1">
        <w:t>(se prop. 2002/03:</w:t>
      </w:r>
      <w:r>
        <w:t xml:space="preserve"> </w:t>
      </w:r>
      <w:r w:rsidRPr="000376B1">
        <w:t xml:space="preserve">110 </w:t>
      </w:r>
      <w:r w:rsidR="00BC60D5">
        <w:t>s. </w:t>
      </w:r>
      <w:r w:rsidRPr="000376B1">
        <w:t>115 och 354)</w:t>
      </w:r>
      <w:r w:rsidRPr="00E211AD">
        <w:t>.</w:t>
      </w:r>
    </w:p>
    <w:p w14:paraId="688E25B4" w14:textId="77777777" w:rsidR="00D85371" w:rsidRPr="00E211AD" w:rsidRDefault="00D85371" w:rsidP="00D85371">
      <w:pPr>
        <w:pStyle w:val="Brdtextmedindrag"/>
      </w:pPr>
      <w:r w:rsidRPr="000376B1">
        <w:t>Den nya lagen bör på samma sätt som LEK inledas med en pa</w:t>
      </w:r>
      <w:r w:rsidRPr="000376B1">
        <w:softHyphen/>
        <w:t>ragraf</w:t>
      </w:r>
      <w:r w:rsidRPr="00E211AD">
        <w:t xml:space="preserve"> </w:t>
      </w:r>
      <w:r w:rsidRPr="000376B1">
        <w:t>som på ett övergripande sätt anger målen med lagen utifrån artikel</w:t>
      </w:r>
      <w:r>
        <w:t> </w:t>
      </w:r>
      <w:r w:rsidRPr="000376B1">
        <w:t xml:space="preserve">3.2 i EU-direktivet. </w:t>
      </w:r>
      <w:r>
        <w:t>Mot bakgrund av att d</w:t>
      </w:r>
      <w:r w:rsidRPr="000376B1">
        <w:t>e allmänna målen i EU-direk</w:t>
      </w:r>
      <w:r>
        <w:softHyphen/>
      </w:r>
      <w:r w:rsidRPr="000376B1">
        <w:t>tivet i stor utsträckning</w:t>
      </w:r>
      <w:r w:rsidRPr="00E211AD">
        <w:t xml:space="preserve"> i sak </w:t>
      </w:r>
      <w:r>
        <w:t xml:space="preserve">motsvarar </w:t>
      </w:r>
      <w:r w:rsidRPr="00E211AD">
        <w:t>artikel 8.2–</w:t>
      </w:r>
      <w:r>
        <w:t>8.</w:t>
      </w:r>
      <w:r w:rsidRPr="00E211AD">
        <w:t>4 i ramdirektivet bör 1</w:t>
      </w:r>
      <w:r>
        <w:t> kap. </w:t>
      </w:r>
      <w:r w:rsidRPr="00E211AD">
        <w:t>1</w:t>
      </w:r>
      <w:r>
        <w:t> §</w:t>
      </w:r>
      <w:r w:rsidRPr="00E211AD">
        <w:t xml:space="preserve"> </w:t>
      </w:r>
      <w:r w:rsidRPr="00E211AD">
        <w:lastRenderedPageBreak/>
        <w:t>LEK föras över till den nya lagen, med de ändringar som behövs med anledning av innehållet i artikel 3.2 i EU-direktivet.</w:t>
      </w:r>
    </w:p>
    <w:p w14:paraId="30494701" w14:textId="77777777" w:rsidR="00D85371" w:rsidRPr="00E211AD" w:rsidRDefault="00D85371" w:rsidP="00D85371">
      <w:pPr>
        <w:pStyle w:val="Brdtextmedindrag"/>
      </w:pPr>
      <w:r w:rsidRPr="000376B1">
        <w:t>I artikel 3.2 finns det en delvis ny inriktning på utbyggnad och använd</w:t>
      </w:r>
      <w:r>
        <w:softHyphen/>
      </w:r>
      <w:r w:rsidRPr="000376B1">
        <w:t>ning</w:t>
      </w:r>
      <w:r w:rsidRPr="00E211AD">
        <w:t xml:space="preserve"> </w:t>
      </w:r>
      <w:r w:rsidRPr="000376B1">
        <w:t>av nät med mycket hög kapacitet. Bakgrunden till detta är de ökande</w:t>
      </w:r>
      <w:r w:rsidRPr="00E211AD">
        <w:t xml:space="preserve"> kraven på de elektroniska kommunikationsnätens kapacitet. Efterfrågan på sådan kapacitet tillgodoses numera genom utbyggnad av optisk fiber och trådlösa nät som kan erbjuda liknande prestanda. Strävan är att uppnå den högsta kapacitet för nät och tjänster som är ekonomiskt hållbar i ett visst område och uppnå territoriell sammanhållning, i form av ökad konvergens i den tillgängliga kapaciteten i olika områden. Lagen bör därför syfta till </w:t>
      </w:r>
      <w:r w:rsidRPr="000376B1">
        <w:t xml:space="preserve">att </w:t>
      </w:r>
      <w:r>
        <w:t>enskilda och myndigheter</w:t>
      </w:r>
      <w:r w:rsidRPr="000376B1">
        <w:t>, förutom urval, pris och kvalitet, ska få största möjliga utbyte</w:t>
      </w:r>
      <w:r w:rsidRPr="00E211AD">
        <w:t xml:space="preserve"> </w:t>
      </w:r>
      <w:r w:rsidRPr="000376B1">
        <w:t xml:space="preserve">även när det gäller kapacitet. </w:t>
      </w:r>
      <w:r>
        <w:t>Genom det tillägget framgår det indirekt att utbyggnad och användning av nät med mycket hög kapacitet ska främjas. Regeringen anser inte att detta ytter</w:t>
      </w:r>
      <w:r>
        <w:softHyphen/>
        <w:t xml:space="preserve">ligare behöver tydliggöras i lagen, som </w:t>
      </w:r>
      <w:r w:rsidRPr="0004732A">
        <w:rPr>
          <w:i/>
          <w:iCs/>
        </w:rPr>
        <w:t>Kammarrätten i Stockholm</w:t>
      </w:r>
      <w:r>
        <w:t xml:space="preserve"> efterfrågar. </w:t>
      </w:r>
      <w:r w:rsidRPr="000376B1">
        <w:t xml:space="preserve">I </w:t>
      </w:r>
      <w:r>
        <w:t>tillägget</w:t>
      </w:r>
      <w:r w:rsidRPr="000376B1">
        <w:t xml:space="preserve"> ligger också att </w:t>
      </w:r>
      <w:r>
        <w:t xml:space="preserve">regleringsmyndigheten ska sträva efter att </w:t>
      </w:r>
      <w:r w:rsidRPr="000376B1">
        <w:t xml:space="preserve">undanröja hinder för och </w:t>
      </w:r>
      <w:r>
        <w:t xml:space="preserve">att </w:t>
      </w:r>
      <w:r w:rsidRPr="000376B1">
        <w:t>främja konvergens i villkoren för investe</w:t>
      </w:r>
      <w:r>
        <w:softHyphen/>
      </w:r>
      <w:r w:rsidRPr="000376B1">
        <w:t>ringar som</w:t>
      </w:r>
      <w:r w:rsidRPr="00E211AD">
        <w:t xml:space="preserve"> ökar kapaciteten, vilket är ett nytt krav i EU-direktivet.</w:t>
      </w:r>
    </w:p>
    <w:p w14:paraId="0635B853" w14:textId="77777777" w:rsidR="00D85371" w:rsidRPr="00E211AD" w:rsidRDefault="00D85371" w:rsidP="00D85371">
      <w:pPr>
        <w:pStyle w:val="Brdtextmedindrag"/>
      </w:pPr>
      <w:r w:rsidRPr="00E211AD">
        <w:t xml:space="preserve">Det framgår också tydligare </w:t>
      </w:r>
      <w:r>
        <w:t xml:space="preserve">av EU-direktivet </w:t>
      </w:r>
      <w:r w:rsidRPr="00E211AD">
        <w:t>att särskilda samhälls</w:t>
      </w:r>
      <w:r>
        <w:softHyphen/>
      </w:r>
      <w:r w:rsidRPr="00E211AD">
        <w:t>grupper som slutanvändare med funktionsnedsättning, äldre slutanvändare och slutanvändare med särskilda sociala behov ska ha möjlighet att få behov av överkomliga priser, valmöjligheter och likvärdig tillgång till</w:t>
      </w:r>
      <w:r>
        <w:softHyphen/>
      </w:r>
      <w:r w:rsidRPr="00E211AD">
        <w:t>godo</w:t>
      </w:r>
      <w:r>
        <w:softHyphen/>
      </w:r>
      <w:r w:rsidRPr="00E211AD">
        <w:t xml:space="preserve">sedda. Det bör därför förtydligas </w:t>
      </w:r>
      <w:r>
        <w:t xml:space="preserve">i lagen </w:t>
      </w:r>
      <w:r w:rsidRPr="00E211AD">
        <w:t>att största möjliga utbyte när det gäller urval, pris, kvalitet och kapacitet</w:t>
      </w:r>
      <w:r>
        <w:t xml:space="preserve"> gäller för alla</w:t>
      </w:r>
      <w:r w:rsidRPr="00E211AD">
        <w:t>.</w:t>
      </w:r>
    </w:p>
    <w:p w14:paraId="55ECFC27" w14:textId="77777777" w:rsidR="00D85371" w:rsidRDefault="00D85371" w:rsidP="00D85371">
      <w:pPr>
        <w:pStyle w:val="Brdtextmedindrag"/>
      </w:pPr>
      <w:r w:rsidRPr="00E211AD">
        <w:t xml:space="preserve">Vidare anges </w:t>
      </w:r>
      <w:r>
        <w:t xml:space="preserve">i EU-direktivet </w:t>
      </w:r>
      <w:r w:rsidRPr="00E211AD">
        <w:t xml:space="preserve">att öppen innovation ska </w:t>
      </w:r>
      <w:r>
        <w:t>främjas</w:t>
      </w:r>
      <w:r w:rsidRPr="00E211AD">
        <w:t xml:space="preserve">. Genom utbyggnad av nät </w:t>
      </w:r>
      <w:r w:rsidRPr="000376B1">
        <w:t>med mycket hög kapacitet stöds t.ex. innovation inom innehålls</w:t>
      </w:r>
      <w:r>
        <w:softHyphen/>
      </w:r>
      <w:r w:rsidRPr="000376B1">
        <w:t>rika inter</w:t>
      </w:r>
      <w:r w:rsidRPr="000376B1">
        <w:softHyphen/>
        <w:t>net</w:t>
      </w:r>
      <w:r w:rsidRPr="00E211AD">
        <w:t>tjänster. Även en optimal användning av radio</w:t>
      </w:r>
      <w:r>
        <w:softHyphen/>
      </w:r>
      <w:r w:rsidRPr="00E211AD">
        <w:t>frekvenser och ökad in</w:t>
      </w:r>
      <w:r w:rsidRPr="00E211AD">
        <w:softHyphen/>
        <w:t>teroperabilitet mellan kommunikationstjänster har samband med innova</w:t>
      </w:r>
      <w:r w:rsidRPr="00E211AD">
        <w:softHyphen/>
        <w:t xml:space="preserve">tion. </w:t>
      </w:r>
      <w:r w:rsidRPr="000376B1">
        <w:t>Att sådana aspekter ska beaktas återkommer på flera ställen i direk</w:t>
      </w:r>
      <w:r w:rsidRPr="000376B1">
        <w:softHyphen/>
        <w:t>tivet.</w:t>
      </w:r>
      <w:r w:rsidRPr="00E211AD">
        <w:t xml:space="preserve"> </w:t>
      </w:r>
      <w:r w:rsidRPr="000376B1">
        <w:t>Det bör därför anges i lagen att dess syfte ska uppnås inte bara genom främ</w:t>
      </w:r>
      <w:r w:rsidRPr="00E211AD">
        <w:t>jande av konkurrens och internationell har</w:t>
      </w:r>
      <w:r>
        <w:softHyphen/>
      </w:r>
      <w:r w:rsidRPr="00E211AD">
        <w:t>monisering, utan också genom främjande av innovation.</w:t>
      </w:r>
    </w:p>
    <w:p w14:paraId="7F924040" w14:textId="77777777" w:rsidR="00D85371" w:rsidRDefault="00D85371" w:rsidP="00D85371">
      <w:pPr>
        <w:pStyle w:val="Brdtextmedindrag"/>
      </w:pPr>
      <w:r w:rsidRPr="00E270AB">
        <w:t xml:space="preserve">Som </w:t>
      </w:r>
      <w:r w:rsidRPr="00E270AB">
        <w:rPr>
          <w:i/>
          <w:iCs/>
        </w:rPr>
        <w:t xml:space="preserve">PTS </w:t>
      </w:r>
      <w:r w:rsidRPr="00E270AB">
        <w:t>framhåller är en del av målet om en inre marknad för elektro</w:t>
      </w:r>
      <w:r>
        <w:softHyphen/>
      </w:r>
      <w:r w:rsidRPr="00E270AB">
        <w:t>niska kommunikationsnät och kommunikationstjänster att det leder till inter</w:t>
      </w:r>
      <w:r>
        <w:softHyphen/>
      </w:r>
      <w:r w:rsidRPr="00E270AB">
        <w:t>operabilitet för tjänsterna (artikel 1.2</w:t>
      </w:r>
      <w:r>
        <w:t> </w:t>
      </w:r>
      <w:r w:rsidRPr="00E270AB">
        <w:t xml:space="preserve">a). </w:t>
      </w:r>
      <w:r>
        <w:t>Enligt regeringens mening är inter</w:t>
      </w:r>
      <w:r>
        <w:softHyphen/>
        <w:t>operabilitet viktigt, eftersom det skapar möjlig</w:t>
      </w:r>
      <w:r>
        <w:softHyphen/>
        <w:t>heter till konkurrens</w:t>
      </w:r>
      <w:r>
        <w:softHyphen/>
        <w:t>utsättning när tjänster från olika tillhanda</w:t>
      </w:r>
      <w:r>
        <w:softHyphen/>
        <w:t xml:space="preserve">hållare kan kopplas ihop med varandra. På så sätt kan interoperabilitet också leda till ökad robusthet. </w:t>
      </w:r>
      <w:r w:rsidRPr="00E270AB">
        <w:t>Krav på inter</w:t>
      </w:r>
      <w:r>
        <w:softHyphen/>
      </w:r>
      <w:r w:rsidRPr="00E270AB">
        <w:t xml:space="preserve">operabilitet finns i särskilda bestämmelser som syftar till att uppnå målen med direktivet, se t.ex. avsnitt 14.1.2. </w:t>
      </w:r>
      <w:r>
        <w:t>Den delen av m</w:t>
      </w:r>
      <w:r w:rsidRPr="00E270AB">
        <w:t xml:space="preserve">ålet </w:t>
      </w:r>
      <w:r>
        <w:t xml:space="preserve">framstår </w:t>
      </w:r>
      <w:r w:rsidRPr="00E270AB">
        <w:t xml:space="preserve">mer </w:t>
      </w:r>
      <w:r>
        <w:t xml:space="preserve">som ett </w:t>
      </w:r>
      <w:r w:rsidRPr="00E270AB">
        <w:t>tekniskt krav som aktualiseras i vissa fall</w:t>
      </w:r>
      <w:r>
        <w:t xml:space="preserve"> och som </w:t>
      </w:r>
      <w:r w:rsidRPr="00E270AB">
        <w:t xml:space="preserve">säkerställs genom enskilda bestämmelser </w:t>
      </w:r>
      <w:r>
        <w:t>i den nya lagen</w:t>
      </w:r>
      <w:r w:rsidRPr="00E270AB">
        <w:t xml:space="preserve">. </w:t>
      </w:r>
      <w:r>
        <w:t>Snarare än ett mål i sig har interoperabilitet karaktären av ett verktyg eller en åtgärd som tillämparen behöver använda för att nå målen enligt portalparagrafen. Till skillnad från PTS anser r</w:t>
      </w:r>
      <w:r w:rsidRPr="00E270AB">
        <w:t xml:space="preserve">egeringen därför </w:t>
      </w:r>
      <w:r>
        <w:t>inte att inter</w:t>
      </w:r>
      <w:r>
        <w:softHyphen/>
        <w:t>operabilitet</w:t>
      </w:r>
      <w:r w:rsidRPr="00E270AB">
        <w:t xml:space="preserve"> behöver </w:t>
      </w:r>
      <w:r>
        <w:t>ingå bland de mål som uttalas i portalparagrafen.</w:t>
      </w:r>
    </w:p>
    <w:p w14:paraId="28B7E085" w14:textId="77777777" w:rsidR="00D85371" w:rsidRDefault="00D85371" w:rsidP="00D85371">
      <w:pPr>
        <w:pStyle w:val="Brdtextmedindrag"/>
      </w:pPr>
      <w:r w:rsidRPr="00E211AD">
        <w:t xml:space="preserve">Slutligen anges </w:t>
      </w:r>
      <w:r w:rsidRPr="000376B1">
        <w:t>i EU-direktivet</w:t>
      </w:r>
      <w:r w:rsidRPr="00E211AD">
        <w:t xml:space="preserve"> att </w:t>
      </w:r>
      <w:r>
        <w:t xml:space="preserve">unionsmedborgarnas intressen ska främjas genom att upprätthålla </w:t>
      </w:r>
      <w:r w:rsidRPr="00E211AD">
        <w:t xml:space="preserve">säkerheten för nät och tjänster. Att även tjänster nämns innebär en utvidgning i förhållande till ramdirektivet som endast gäller de allmänna kommunikationsnätens integritet och säkerhet. </w:t>
      </w:r>
      <w:r>
        <w:t>D</w:t>
      </w:r>
      <w:r w:rsidRPr="00E211AD">
        <w:t>e elektroniska kommunikations</w:t>
      </w:r>
      <w:r w:rsidRPr="000376B1">
        <w:t xml:space="preserve">näten utgör en kritisk infrastruktur för </w:t>
      </w:r>
      <w:r w:rsidRPr="000376B1">
        <w:lastRenderedPageBreak/>
        <w:t xml:space="preserve">samhällets </w:t>
      </w:r>
      <w:r w:rsidRPr="00905E5E">
        <w:t>grundläggande funktioner. Teknik</w:t>
      </w:r>
      <w:r w:rsidRPr="00905E5E">
        <w:softHyphen/>
        <w:t xml:space="preserve">utvecklingen gör det än mer viktigt att nät och tjänster fungerar utan avbrott och med hög säkerhet. Till detta kommer att hoten mot Sverige har breddats och antagit nya former (se närmare nedan). </w:t>
      </w:r>
      <w:r>
        <w:t xml:space="preserve">Portalparagrafen bör därför kompletteras med direktivets allmänna mål som rör säkerhet i nät och tjänster. På samma sätt som de andra medel som lyfts fram bör det anges att lagens syfte ska uppnås främst genom att </w:t>
      </w:r>
      <w:r w:rsidRPr="00905E5E">
        <w:t>säkerhet i nät och tjänster</w:t>
      </w:r>
      <w:r>
        <w:t xml:space="preserve"> främjas</w:t>
      </w:r>
      <w:r w:rsidRPr="00905E5E">
        <w:t>.</w:t>
      </w:r>
    </w:p>
    <w:p w14:paraId="312D1F2A" w14:textId="77777777" w:rsidR="00D85371" w:rsidRDefault="00D85371" w:rsidP="00D85371">
      <w:pPr>
        <w:pStyle w:val="Rubrik5utannumrering"/>
      </w:pPr>
      <w:r w:rsidRPr="00E211AD">
        <w:t>Sveriges säkerhet</w:t>
      </w:r>
    </w:p>
    <w:p w14:paraId="2B1167B9" w14:textId="77777777" w:rsidR="00D85371" w:rsidRDefault="00D85371" w:rsidP="00D85371">
      <w:pPr>
        <w:pStyle w:val="Brdtext"/>
      </w:pPr>
      <w:r>
        <w:t>Ett av de politiska delmålen för elektronisk kommunikation är att elektro</w:t>
      </w:r>
      <w:r>
        <w:softHyphen/>
        <w:t>niska kommunikationer ska vara effektiva, säkra och robusta (prop. 2014/ 15:1, utg.omr. 22, bet. 2014/15:TU1, rskr. 2014/15:86). Samhället är bero</w:t>
      </w:r>
      <w:r>
        <w:softHyphen/>
        <w:t>ende av tillförlitliga elektroniska kommunikationstjäns</w:t>
      </w:r>
      <w:r>
        <w:softHyphen/>
        <w:t>ter som fun</w:t>
      </w:r>
      <w:r>
        <w:softHyphen/>
        <w:t>gerar under alla förhållanden. Elektronisk kommunikation med hög drift</w:t>
      </w:r>
      <w:r>
        <w:softHyphen/>
        <w:t>säker</w:t>
      </w:r>
      <w:r>
        <w:softHyphen/>
        <w:t>het och starkt skydd är också av mycket stor vikt för Sveriges säker</w:t>
      </w:r>
      <w:r>
        <w:softHyphen/>
        <w:t>het och möjligheter att hantera olika krisförlopp.</w:t>
      </w:r>
    </w:p>
    <w:p w14:paraId="55C4F966" w14:textId="37EC5556" w:rsidR="00D85371" w:rsidRDefault="00D85371" w:rsidP="00D85371">
      <w:pPr>
        <w:pStyle w:val="Brdtextmedindrag"/>
      </w:pPr>
      <w:r>
        <w:t>Samtidigt som digitaliseringen innebär stora fördelar för samhället i stort medför den delvis nya krav på att hantera risker och sårbarheter. Risker och hot av delvis okänd karaktär innebär stora säkerhetsutmaningar som kan vara mycket komplexa. It-angreppen ökar och blir alltmer avancerade. Det kan t.ex. röra sig om angrepp mot skyddsvärda informations- och kom</w:t>
      </w:r>
      <w:r>
        <w:softHyphen/>
        <w:t>munikationssystem, bl.a. i form av dataintrång, sabotage eller spio</w:t>
      </w:r>
      <w:r>
        <w:softHyphen/>
      </w:r>
      <w:r>
        <w:softHyphen/>
        <w:t>nage mot totalförsvarets verksamhet, industriella verksamheter, verk</w:t>
      </w:r>
      <w:r>
        <w:softHyphen/>
        <w:t>sam</w:t>
      </w:r>
      <w:r>
        <w:softHyphen/>
        <w:t>het för elektronisk kommunikation eller andra angrepp på nätverks- eller informationssystem.</w:t>
      </w:r>
    </w:p>
    <w:p w14:paraId="00A0AC0E" w14:textId="77777777" w:rsidR="00D85371" w:rsidRDefault="00D85371" w:rsidP="00D85371">
      <w:pPr>
        <w:pStyle w:val="Brdtextmedindrag"/>
      </w:pPr>
      <w:r>
        <w:t>Digitaliseringen har också förändrat hur militära mål och medel utveck</w:t>
      </w:r>
      <w:r>
        <w:softHyphen/>
        <w:t>las och används. Den militära säkerhets</w:t>
      </w:r>
      <w:r>
        <w:softHyphen/>
        <w:t>politiska situationen i Europa och i vårt närområde har försämrats. Olika typer av it-angrepp utgör numera ett av flera militära maktmedel. Kriser eller incidenter som även inbegriper militära maktmedel kan uppstå och militära angreppshot kan aldrig uteslutas.</w:t>
      </w:r>
    </w:p>
    <w:p w14:paraId="2EF53B13" w14:textId="77777777" w:rsidR="00D85371" w:rsidRDefault="00D85371" w:rsidP="00D85371">
      <w:pPr>
        <w:pStyle w:val="Brdtextmedindrag"/>
      </w:pPr>
      <w:r>
        <w:t>Sveriges elektroniska kommunikationer ska vara säkra. I LEK har det införts en särskild reglering för att kunna skydda Sveriges säkerhet vid radio</w:t>
      </w:r>
      <w:r>
        <w:softHyphen/>
        <w:t>användning (se prop. 2019/20:15). Även inom andra områden enligt den nya lagen kan det vid intresseavvägningar finnas behov av att ta särskild hänsyn till intresset av att värna Sveriges säkerhet. Lagen behöver därför tydligt ge stöd för att beakta säkerhetsintressen vid tillämpningen.</w:t>
      </w:r>
    </w:p>
    <w:p w14:paraId="10E82544" w14:textId="40681E64" w:rsidR="00D85371" w:rsidRDefault="00D85371" w:rsidP="00D85371">
      <w:pPr>
        <w:pStyle w:val="Brdtextmedindrag"/>
      </w:pPr>
      <w:r w:rsidRPr="00FD1CA0">
        <w:rPr>
          <w:spacing w:val="-2"/>
        </w:rPr>
        <w:t>PTS</w:t>
      </w:r>
      <w:r w:rsidRPr="00FD1CA0">
        <w:rPr>
          <w:i/>
          <w:iCs/>
          <w:spacing w:val="-2"/>
        </w:rPr>
        <w:t xml:space="preserve"> </w:t>
      </w:r>
      <w:r w:rsidRPr="00FD1CA0">
        <w:rPr>
          <w:spacing w:val="-2"/>
        </w:rPr>
        <w:t>förordar att uttrycket nationella säkerhetsintressen används. Använd</w:t>
      </w:r>
      <w:r w:rsidR="00FD1CA0" w:rsidRPr="00FD1CA0">
        <w:rPr>
          <w:spacing w:val="-2"/>
        </w:rPr>
        <w:softHyphen/>
      </w:r>
      <w:r w:rsidRPr="00FD1CA0">
        <w:rPr>
          <w:spacing w:val="-2"/>
        </w:rPr>
        <w:softHyphen/>
      </w:r>
      <w:r>
        <w:t>ningen av olika uttryck med liknande inne</w:t>
      </w:r>
      <w:r>
        <w:softHyphen/>
        <w:t>börd riskerar att leda till otydlig</w:t>
      </w:r>
      <w:r w:rsidR="00FD1CA0">
        <w:softHyphen/>
      </w:r>
      <w:r>
        <w:t>het och svårigheter i tillämpningen. För att und</w:t>
      </w:r>
      <w:r>
        <w:softHyphen/>
        <w:t>vika detta bör i stället ett etablerat uttryck användas. Sveriges säkerhet är ett grund</w:t>
      </w:r>
      <w:r>
        <w:softHyphen/>
        <w:t>läggande och vedertaget uttryck inom säker</w:t>
      </w:r>
      <w:r>
        <w:softHyphen/>
        <w:t>hets</w:t>
      </w:r>
      <w:r>
        <w:softHyphen/>
        <w:t>skyddslagstiftningen och angränsande lagstiftning. Uttrycket tar sikte på förhållanden av grund</w:t>
      </w:r>
      <w:r>
        <w:softHyphen/>
        <w:t>läggande betydel</w:t>
      </w:r>
      <w:r w:rsidR="00FD1CA0">
        <w:softHyphen/>
      </w:r>
      <w:r>
        <w:t>se för Sverige. Det kan handla om både militär och civil verksamhet, så länge verksamheten har en sådan betydelse. Förutom mili</w:t>
      </w:r>
      <w:r>
        <w:softHyphen/>
        <w:t>tär verksamhet kan det exempelvis gälla viktig civil infrastruktur som flyg</w:t>
      </w:r>
      <w:r>
        <w:softHyphen/>
        <w:t>platser, energi</w:t>
      </w:r>
      <w:r w:rsidR="00FD1CA0">
        <w:softHyphen/>
      </w:r>
      <w:r>
        <w:t>anläggningar och informationssystem för elektronisk kom</w:t>
      </w:r>
      <w:r>
        <w:softHyphen/>
        <w:t xml:space="preserve">munikation (prop. 2017/18:89 </w:t>
      </w:r>
      <w:r w:rsidR="00EB24E6">
        <w:t>s. 3</w:t>
      </w:r>
      <w:r>
        <w:t>8 f. och 133). Enligt regeringens mening bör ut</w:t>
      </w:r>
      <w:r w:rsidR="00FD1CA0">
        <w:softHyphen/>
      </w:r>
      <w:r>
        <w:t>trycket Sveriges säkerhet användas och ges samma innebörd som i säker</w:t>
      </w:r>
      <w:r w:rsidR="00FD1CA0">
        <w:softHyphen/>
      </w:r>
      <w:r>
        <w:t>hets</w:t>
      </w:r>
      <w:r>
        <w:softHyphen/>
        <w:t>skydds</w:t>
      </w:r>
      <w:r>
        <w:softHyphen/>
        <w:t>lagen (2018:585).</w:t>
      </w:r>
    </w:p>
    <w:p w14:paraId="34EA6D1F" w14:textId="0904CA79" w:rsidR="00D85371" w:rsidRDefault="00D85371" w:rsidP="00D85371">
      <w:pPr>
        <w:pStyle w:val="Brdtextmedindrag"/>
      </w:pPr>
      <w:r>
        <w:lastRenderedPageBreak/>
        <w:t>Det bör mot denna bakgrund framgå av lagen att Sveriges säkerhet ska beaktas vid tillämpningen. Detta utgör inte någon dubbelreglering av säkerhetsskyddet enligt säkerhetsskydds</w:t>
      </w:r>
      <w:r>
        <w:softHyphen/>
        <w:t>lagstiftningen, vilket PTS frågar om väg</w:t>
      </w:r>
      <w:r>
        <w:softHyphen/>
        <w:t>ledning om. Regeringen vill klargöra att den nya lagen och säker</w:t>
      </w:r>
      <w:r>
        <w:softHyphen/>
        <w:t>hets</w:t>
      </w:r>
      <w:r>
        <w:softHyphen/>
        <w:t>skydds</w:t>
      </w:r>
      <w:r>
        <w:softHyphen/>
        <w:t>lagen har olika tillämp</w:t>
      </w:r>
      <w:r>
        <w:softHyphen/>
        <w:t>nings</w:t>
      </w:r>
      <w:r>
        <w:softHyphen/>
        <w:t>områden och syften. Båda lagarna kan bli tillämpliga i en verk</w:t>
      </w:r>
      <w:r>
        <w:softHyphen/>
        <w:t>sam</w:t>
      </w:r>
      <w:r>
        <w:softHyphen/>
        <w:t>het som helt eller delvis är säker</w:t>
      </w:r>
      <w:r>
        <w:softHyphen/>
        <w:t>hets</w:t>
      </w:r>
      <w:r w:rsidR="00FD1CA0">
        <w:softHyphen/>
      </w:r>
      <w:r>
        <w:t>känslig. Det kan t.ex. innebära att en säkerhetsincident ska rapporteras en</w:t>
      </w:r>
      <w:r w:rsidR="00FD1CA0">
        <w:softHyphen/>
      </w:r>
      <w:r>
        <w:t>ligt både den nya lagen och säkerhets</w:t>
      </w:r>
      <w:r>
        <w:softHyphen/>
        <w:t>skydds</w:t>
      </w:r>
      <w:r>
        <w:softHyphen/>
        <w:t>lagen (se avsnitt 17.3).</w:t>
      </w:r>
    </w:p>
    <w:p w14:paraId="2068FE11" w14:textId="1BBDD9F4" w:rsidR="00D85371" w:rsidRDefault="00D85371" w:rsidP="00D85371">
      <w:pPr>
        <w:pStyle w:val="Brdtextmedindrag"/>
      </w:pPr>
      <w:r>
        <w:t>Åtgärder enligt den nya lagen ska vara förenliga med proportionalitets</w:t>
      </w:r>
      <w:r>
        <w:softHyphen/>
        <w:t>principen. I likhet med det som regeringen uttalade i förarbetena till säker</w:t>
      </w:r>
      <w:r>
        <w:softHyphen/>
        <w:t>hetsskyddslagen måste det som är av betydelse för Sveriges säkerhet be</w:t>
      </w:r>
      <w:r>
        <w:softHyphen/>
        <w:t>dömas i ljuset av samhällsutvecklingen. Det som behöver skyddas för att förebygga hot mot Sveriges säkerhet kan därför i viss utsträckning för</w:t>
      </w:r>
      <w:r>
        <w:softHyphen/>
        <w:t xml:space="preserve">ändras över tid (prop. 2017/18:89 </w:t>
      </w:r>
      <w:r w:rsidR="00BC60D5">
        <w:t>s. </w:t>
      </w:r>
      <w:r>
        <w:t>133).</w:t>
      </w:r>
    </w:p>
    <w:p w14:paraId="76E78C0E" w14:textId="77777777" w:rsidR="00D85371" w:rsidRPr="0033401F" w:rsidRDefault="00D85371" w:rsidP="00D85371">
      <w:pPr>
        <w:pStyle w:val="Brdtextmedindrag"/>
      </w:pPr>
      <w:r>
        <w:t xml:space="preserve">Regeringen delar inte </w:t>
      </w:r>
      <w:r>
        <w:rPr>
          <w:i/>
          <w:iCs/>
        </w:rPr>
        <w:t>Försvars</w:t>
      </w:r>
      <w:r>
        <w:rPr>
          <w:i/>
          <w:iCs/>
        </w:rPr>
        <w:softHyphen/>
        <w:t xml:space="preserve">maktens </w:t>
      </w:r>
      <w:r>
        <w:t>synpunkt att lagen behöver kompletteras ytterligare för att tydliggöra att frågor om nationell säkerhet faller utanför lagens tillämpnings</w:t>
      </w:r>
      <w:r>
        <w:softHyphen/>
        <w:t>område.</w:t>
      </w:r>
    </w:p>
    <w:p w14:paraId="2BF4EE49" w14:textId="77777777" w:rsidR="00D85371" w:rsidRPr="00E211AD" w:rsidRDefault="00D85371" w:rsidP="00D85371">
      <w:pPr>
        <w:pStyle w:val="Rubrik5utannumrering"/>
      </w:pPr>
      <w:r w:rsidRPr="00E211AD">
        <w:t>Proportionalitet</w:t>
      </w:r>
    </w:p>
    <w:p w14:paraId="6E6625AE" w14:textId="1C1D60F2" w:rsidR="00D85371" w:rsidRPr="00E211AD" w:rsidRDefault="00D85371" w:rsidP="00D85371">
      <w:pPr>
        <w:pStyle w:val="Brdtext"/>
      </w:pPr>
      <w:r w:rsidRPr="00E211AD">
        <w:t>Enligt artikel 3.1 första stycket i EU-direktivet ska medlemsstaterna säker</w:t>
      </w:r>
      <w:r w:rsidRPr="00E211AD">
        <w:softHyphen/>
        <w:t>ställa att de nationella regleringsmyndigheterna och andra behöriga myn</w:t>
      </w:r>
      <w:r w:rsidRPr="00E211AD">
        <w:softHyphen/>
        <w:t xml:space="preserve">digheter, i samband med att de fullgör sina regleringsuppgifter, vidtar alla </w:t>
      </w:r>
      <w:r w:rsidRPr="000376B1">
        <w:t>rimliga åtgärder som är nödvändiga och proportionella för att uppnå de mål</w:t>
      </w:r>
      <w:r w:rsidRPr="00E211AD">
        <w:t xml:space="preserve"> som framgår av artikel 3.2. Artikel 3.1 första stycket i EU-direktivet motsvarar i sak artikel 8.1 första stycket i ramdirektivet.</w:t>
      </w:r>
      <w:r>
        <w:t xml:space="preserve"> </w:t>
      </w:r>
      <w:r w:rsidRPr="000376B1">
        <w:t>I 1</w:t>
      </w:r>
      <w:r>
        <w:t> kap. </w:t>
      </w:r>
      <w:r w:rsidRPr="000376B1">
        <w:t>2</w:t>
      </w:r>
      <w:r>
        <w:t> §</w:t>
      </w:r>
      <w:r w:rsidRPr="000376B1">
        <w:t xml:space="preserve"> LEK anges att åtgärder som vidtas med stöd av lagen inte får</w:t>
      </w:r>
      <w:r w:rsidRPr="00E211AD">
        <w:t xml:space="preserve"> vara mer in</w:t>
      </w:r>
      <w:r w:rsidR="00FD1CA0">
        <w:softHyphen/>
      </w:r>
      <w:r w:rsidRPr="00E211AD">
        <w:t>grip</w:t>
      </w:r>
      <w:r w:rsidR="00FD1CA0">
        <w:softHyphen/>
      </w:r>
      <w:r w:rsidRPr="00E211AD">
        <w:t>ande än som framstår som rimligt och att åtgärderna ska vara proportio</w:t>
      </w:r>
      <w:r w:rsidR="00FD1CA0">
        <w:softHyphen/>
      </w:r>
      <w:r w:rsidRPr="00E211AD">
        <w:t>nella med hänsyn till lagens syfte och de övriga intressen som anges i 1</w:t>
      </w:r>
      <w:r>
        <w:t> §</w:t>
      </w:r>
      <w:r w:rsidRPr="00E211AD">
        <w:t>. I lagens förarbeten anges att paragrafen ger uttryck för de allmänna för</w:t>
      </w:r>
      <w:r w:rsidR="00FD1CA0">
        <w:softHyphen/>
      </w:r>
      <w:r w:rsidRPr="00E211AD">
        <w:t xml:space="preserve">valtningsrättsliga proportionalitets- och behovsprinciperna. </w:t>
      </w:r>
      <w:r w:rsidRPr="000376B1">
        <w:t>Trots att pro</w:t>
      </w:r>
      <w:r w:rsidR="00FD1CA0">
        <w:softHyphen/>
      </w:r>
      <w:r w:rsidRPr="000376B1">
        <w:t>portionalitetsprincipen hade vidsträckt giltighet även utan di</w:t>
      </w:r>
      <w:r w:rsidRPr="000376B1">
        <w:softHyphen/>
        <w:t>rekt</w:t>
      </w:r>
      <w:r w:rsidRPr="00E211AD">
        <w:t xml:space="preserve"> </w:t>
      </w:r>
      <w:r w:rsidRPr="000376B1">
        <w:t>författ</w:t>
      </w:r>
      <w:r w:rsidR="00FD1CA0">
        <w:softHyphen/>
      </w:r>
      <w:r w:rsidRPr="000376B1">
        <w:t>ningsstöd bedömde regeringen att det var lämpligt att införa en sådan</w:t>
      </w:r>
      <w:r w:rsidRPr="00E211AD">
        <w:t xml:space="preserve"> para</w:t>
      </w:r>
      <w:r w:rsidR="00FD1CA0">
        <w:softHyphen/>
      </w:r>
      <w:r w:rsidRPr="00E211AD">
        <w:t xml:space="preserve">graf (se prop. 2002/03:110 </w:t>
      </w:r>
      <w:r w:rsidR="00BC60D5">
        <w:t>s. </w:t>
      </w:r>
      <w:r w:rsidRPr="00E211AD">
        <w:t>116, 355 och 591</w:t>
      </w:r>
      <w:r>
        <w:t> </w:t>
      </w:r>
      <w:r w:rsidRPr="00E211AD">
        <w:t>f.).</w:t>
      </w:r>
    </w:p>
    <w:p w14:paraId="5FC08922" w14:textId="0D5A80EF" w:rsidR="00D85371" w:rsidRDefault="00D85371" w:rsidP="00D85371">
      <w:pPr>
        <w:pStyle w:val="Brdtextmedindrag"/>
      </w:pPr>
      <w:r w:rsidRPr="000376B1">
        <w:t>Proportionalitetsprincipen har numera lagfästs i 5</w:t>
      </w:r>
      <w:r>
        <w:t> §</w:t>
      </w:r>
      <w:r w:rsidRPr="000376B1">
        <w:t xml:space="preserve"> tredje stycket för</w:t>
      </w:r>
      <w:r w:rsidRPr="000376B1">
        <w:softHyphen/>
        <w:t>valt</w:t>
      </w:r>
      <w:r w:rsidRPr="00E211AD">
        <w:t>ningslagen (2017:900). Där anges att en myndighet får ingripa i ett en</w:t>
      </w:r>
      <w:r w:rsidRPr="00E211AD">
        <w:softHyphen/>
        <w:t>skilt intresse endast om åtgärden kan antas leda till det avsedda resultatet. Åtgärden får aldrig vara mer långtgående än vad som behövs och får vidtas endast om det avsedda resultatet står i rimligt förhållande till de olägen</w:t>
      </w:r>
      <w:r w:rsidRPr="00E211AD">
        <w:softHyphen/>
        <w:t xml:space="preserve">heter som kan antas uppstå för den som åtgärden riktas mot. </w:t>
      </w:r>
      <w:r>
        <w:t>Bestäm</w:t>
      </w:r>
      <w:r>
        <w:softHyphen/>
        <w:t>mel</w:t>
      </w:r>
      <w:r>
        <w:softHyphen/>
        <w:t>ser</w:t>
      </w:r>
      <w:r>
        <w:softHyphen/>
        <w:t xml:space="preserve">na </w:t>
      </w:r>
      <w:r w:rsidRPr="00E211AD">
        <w:t>utgör en kodifiering av den allmänna proportionalitets</w:t>
      </w:r>
      <w:r>
        <w:softHyphen/>
      </w:r>
      <w:r w:rsidRPr="00E211AD">
        <w:t xml:space="preserve">princip som </w:t>
      </w:r>
      <w:r>
        <w:t xml:space="preserve">har </w:t>
      </w:r>
      <w:r w:rsidRPr="00E211AD">
        <w:t>utvecklats i svensk praxis. Utvecklingen av proportion</w:t>
      </w:r>
      <w:r>
        <w:softHyphen/>
      </w:r>
      <w:r w:rsidRPr="00E211AD">
        <w:t>al</w:t>
      </w:r>
      <w:r>
        <w:softHyphen/>
      </w:r>
      <w:r w:rsidRPr="00E211AD">
        <w:t>i</w:t>
      </w:r>
      <w:r>
        <w:softHyphen/>
      </w:r>
      <w:r w:rsidRPr="00E211AD">
        <w:t>tets</w:t>
      </w:r>
      <w:r>
        <w:softHyphen/>
      </w:r>
      <w:r w:rsidRPr="00E211AD">
        <w:t>principen är sedan 1995 direkt kopplad till EU-rätten och Europa</w:t>
      </w:r>
      <w:r>
        <w:softHyphen/>
      </w:r>
      <w:r w:rsidRPr="00E211AD">
        <w:t>konventionen, men principen har fått ett vidare tillämpnings</w:t>
      </w:r>
      <w:r>
        <w:softHyphen/>
      </w:r>
      <w:r w:rsidRPr="00E211AD">
        <w:t>område. Bestämmelse</w:t>
      </w:r>
      <w:r>
        <w:t>rna</w:t>
      </w:r>
      <w:r w:rsidRPr="00E211AD">
        <w:t xml:space="preserve"> i för</w:t>
      </w:r>
      <w:r>
        <w:softHyphen/>
      </w:r>
      <w:r w:rsidRPr="00E211AD">
        <w:t>valtningslagen är avsedd</w:t>
      </w:r>
      <w:r>
        <w:t>a</w:t>
      </w:r>
      <w:r w:rsidRPr="00E211AD">
        <w:t xml:space="preserve"> att på ett generellt och mera tydligt sätt markera de åtaganden Sve</w:t>
      </w:r>
      <w:r w:rsidRPr="00E211AD">
        <w:softHyphen/>
        <w:t>rige har enligt EU-rätten och Europa</w:t>
      </w:r>
      <w:r>
        <w:softHyphen/>
      </w:r>
      <w:r w:rsidRPr="00E211AD">
        <w:t xml:space="preserve">konventionen (se prop. 2016/17:180 </w:t>
      </w:r>
      <w:r w:rsidR="00EB24E6">
        <w:t>s. 6</w:t>
      </w:r>
      <w:r w:rsidRPr="00250EFF">
        <w:t>0 f. och 290). De proportio</w:t>
      </w:r>
      <w:r>
        <w:softHyphen/>
      </w:r>
      <w:r w:rsidRPr="00250EFF">
        <w:t>nalitets</w:t>
      </w:r>
      <w:r w:rsidRPr="00250EFF">
        <w:softHyphen/>
        <w:t>bedömningar som behöver göras en</w:t>
      </w:r>
      <w:r w:rsidRPr="00250EFF">
        <w:softHyphen/>
        <w:t xml:space="preserve">ligt den nya lagen kan </w:t>
      </w:r>
      <w:r>
        <w:t xml:space="preserve">alltså </w:t>
      </w:r>
      <w:r w:rsidRPr="00250EFF">
        <w:t>fort</w:t>
      </w:r>
      <w:r>
        <w:softHyphen/>
      </w:r>
      <w:r w:rsidRPr="00250EFF">
        <w:t xml:space="preserve">sättningsvis göras med stöd av 5 § tredje stycket förvaltningslagen. </w:t>
      </w:r>
      <w:r>
        <w:t>D</w:t>
      </w:r>
      <w:r w:rsidRPr="00250EFF">
        <w:t xml:space="preserve">et finns </w:t>
      </w:r>
      <w:r>
        <w:t xml:space="preserve">därför inte </w:t>
      </w:r>
      <w:r w:rsidRPr="00250EFF">
        <w:t>något behov av att föra över 1 kap. 2 § LEK till den nya lagen.</w:t>
      </w:r>
      <w:r>
        <w:t xml:space="preserve"> </w:t>
      </w:r>
    </w:p>
    <w:p w14:paraId="7859C02E" w14:textId="5C966501" w:rsidR="00D85371" w:rsidRDefault="00D85371" w:rsidP="0094271F">
      <w:pPr>
        <w:pStyle w:val="Brdtextmedindrag"/>
      </w:pPr>
      <w:r w:rsidRPr="00CC2B13">
        <w:rPr>
          <w:i/>
          <w:iCs/>
        </w:rPr>
        <w:lastRenderedPageBreak/>
        <w:t>Lagrådet</w:t>
      </w:r>
      <w:r w:rsidRPr="00CC2B13">
        <w:t xml:space="preserve"> påpekar att artikel 3.1 i EU-direktivet </w:t>
      </w:r>
      <w:r w:rsidR="00A47A37">
        <w:t xml:space="preserve">även </w:t>
      </w:r>
      <w:r w:rsidRPr="0001788C">
        <w:t>uppställer ett posi</w:t>
      </w:r>
      <w:r w:rsidR="00A47A37">
        <w:softHyphen/>
      </w:r>
      <w:r w:rsidRPr="0001788C">
        <w:t>tivt formulerat krav på att de nationella regleringsmyndighe</w:t>
      </w:r>
      <w:r w:rsidRPr="004134A5">
        <w:t xml:space="preserve">terna ska vidta åtgärder för att uppnå vissa mål </w:t>
      </w:r>
      <w:r w:rsidRPr="00A03F59">
        <w:t>och anför att frågan om hur svensk rätt förhåller sig till direktivets krav i denna del bör behandlas i lagstift</w:t>
      </w:r>
      <w:r w:rsidR="00A47A37">
        <w:softHyphen/>
      </w:r>
      <w:r w:rsidRPr="00A03F59">
        <w:t>nings</w:t>
      </w:r>
      <w:r w:rsidR="00A47A37">
        <w:softHyphen/>
      </w:r>
      <w:r w:rsidRPr="00A03F59">
        <w:t xml:space="preserve">ärendet. Enligt regeringens mening </w:t>
      </w:r>
      <w:r>
        <w:t>uppfylls direktivets krav i denna del genom dels den skyldighet att agera som följer av en myndighets uppdrag att utöva tillsyn och vara regleringsmyndighet, dels de skyldig</w:t>
      </w:r>
      <w:r w:rsidR="00D04498">
        <w:softHyphen/>
      </w:r>
      <w:r>
        <w:t xml:space="preserve">heter och befogenheter att vidta åtgärder som följer av den nya lagen </w:t>
      </w:r>
      <w:r w:rsidRPr="00111A94">
        <w:t xml:space="preserve">som helhet. Någon ytterligare reglering bedöms </w:t>
      </w:r>
      <w:r w:rsidR="005E1372">
        <w:t xml:space="preserve">därför </w:t>
      </w:r>
      <w:r w:rsidRPr="00111A94">
        <w:t>inte nödvändig för att genom</w:t>
      </w:r>
      <w:r w:rsidR="00D04498">
        <w:softHyphen/>
      </w:r>
      <w:r w:rsidRPr="00111A94">
        <w:t>föra artikel 3.1</w:t>
      </w:r>
      <w:r>
        <w:t>.</w:t>
      </w:r>
    </w:p>
    <w:p w14:paraId="262E94F5" w14:textId="77777777" w:rsidR="00D85371" w:rsidRPr="00E211AD" w:rsidRDefault="00D85371" w:rsidP="00D85371">
      <w:pPr>
        <w:pStyle w:val="Rubrik1"/>
      </w:pPr>
      <w:bookmarkStart w:id="206" w:name="_Toc9841538"/>
      <w:bookmarkStart w:id="207" w:name="_Toc9867415"/>
      <w:bookmarkStart w:id="208" w:name="_Toc9867665"/>
      <w:bookmarkStart w:id="209" w:name="_Toc9871082"/>
      <w:bookmarkStart w:id="210" w:name="_Toc9958165"/>
      <w:bookmarkStart w:id="211" w:name="_Toc9961224"/>
      <w:bookmarkStart w:id="212" w:name="_Toc9962323"/>
      <w:bookmarkStart w:id="213" w:name="_Toc17793287"/>
      <w:bookmarkStart w:id="214" w:name="_Toc73005881"/>
      <w:bookmarkStart w:id="215" w:name="_Toc86738687"/>
      <w:bookmarkStart w:id="216" w:name="_Toc94597450"/>
      <w:bookmarkStart w:id="217" w:name="_Toc96533293"/>
      <w:bookmarkEnd w:id="204"/>
      <w:bookmarkEnd w:id="205"/>
      <w:r w:rsidRPr="00E211AD">
        <w:t>Lagens tillämpningsområde</w:t>
      </w:r>
      <w:bookmarkEnd w:id="206"/>
      <w:bookmarkEnd w:id="207"/>
      <w:bookmarkEnd w:id="208"/>
      <w:bookmarkEnd w:id="209"/>
      <w:bookmarkEnd w:id="210"/>
      <w:bookmarkEnd w:id="211"/>
      <w:bookmarkEnd w:id="212"/>
      <w:bookmarkEnd w:id="213"/>
      <w:bookmarkEnd w:id="214"/>
      <w:bookmarkEnd w:id="215"/>
      <w:bookmarkEnd w:id="216"/>
      <w:bookmarkEnd w:id="217"/>
    </w:p>
    <w:p w14:paraId="64153260" w14:textId="77777777" w:rsidR="00D85371" w:rsidRPr="00E211AD" w:rsidRDefault="00D85371" w:rsidP="00D85371">
      <w:pPr>
        <w:pStyle w:val="Brdtextram"/>
      </w:pPr>
      <w:r w:rsidRPr="00E211AD">
        <w:rPr>
          <w:b/>
        </w:rPr>
        <w:t>Regeringens förslag:</w:t>
      </w:r>
      <w:r w:rsidRPr="00E211AD">
        <w:t xml:space="preserve"> </w:t>
      </w:r>
      <w:r>
        <w:t>Den nya l</w:t>
      </w:r>
      <w:r w:rsidRPr="00E50CB9">
        <w:t xml:space="preserve">agen </w:t>
      </w:r>
      <w:r>
        <w:t xml:space="preserve">ska </w:t>
      </w:r>
      <w:r w:rsidRPr="00E50CB9">
        <w:t>gäll</w:t>
      </w:r>
      <w:r>
        <w:t>a</w:t>
      </w:r>
      <w:r w:rsidRPr="00E50CB9">
        <w:t xml:space="preserve"> elektroniska kom</w:t>
      </w:r>
      <w:r>
        <w:softHyphen/>
      </w:r>
      <w:r w:rsidRPr="00E50CB9">
        <w:t>mu</w:t>
      </w:r>
      <w:r>
        <w:softHyphen/>
      </w:r>
      <w:r w:rsidRPr="00E50CB9">
        <w:t>ni</w:t>
      </w:r>
      <w:r>
        <w:softHyphen/>
      </w:r>
      <w:r w:rsidRPr="00E50CB9">
        <w:t>ka</w:t>
      </w:r>
      <w:r>
        <w:softHyphen/>
      </w:r>
      <w:r w:rsidRPr="00E50CB9">
        <w:t xml:space="preserve">tionsnät och </w:t>
      </w:r>
      <w:r>
        <w:t xml:space="preserve">elektroniska </w:t>
      </w:r>
      <w:r w:rsidRPr="00E50CB9">
        <w:t>kommunikationstjänster med tillhörande faciliteter och tjänster samt annan radioanvändning.</w:t>
      </w:r>
      <w:r>
        <w:t xml:space="preserve"> </w:t>
      </w:r>
      <w:r w:rsidRPr="00837019">
        <w:t>Bestäm</w:t>
      </w:r>
      <w:r>
        <w:softHyphen/>
      </w:r>
      <w:r w:rsidRPr="00837019">
        <w:t xml:space="preserve">melserna i lagen </w:t>
      </w:r>
      <w:r>
        <w:t xml:space="preserve">ska inte </w:t>
      </w:r>
      <w:r w:rsidRPr="00837019">
        <w:t>ersätt</w:t>
      </w:r>
      <w:r>
        <w:t>a</w:t>
      </w:r>
      <w:r w:rsidRPr="00837019">
        <w:t xml:space="preserve"> före</w:t>
      </w:r>
      <w:r>
        <w:softHyphen/>
      </w:r>
      <w:r w:rsidRPr="00837019">
        <w:t>skrifter om prövning enligt någon annan lag</w:t>
      </w:r>
      <w:r w:rsidRPr="00E211AD">
        <w:t>.</w:t>
      </w:r>
    </w:p>
    <w:p w14:paraId="1C3A6FA2" w14:textId="77777777" w:rsidR="00D85371" w:rsidRPr="00E211AD" w:rsidRDefault="00D85371" w:rsidP="00D85371">
      <w:pPr>
        <w:pStyle w:val="Brdtextmedindrag"/>
        <w:rPr>
          <w:sz w:val="8"/>
          <w:szCs w:val="8"/>
        </w:rPr>
      </w:pPr>
    </w:p>
    <w:p w14:paraId="08D95CC4" w14:textId="77777777" w:rsidR="00D85371" w:rsidRPr="00E211AD" w:rsidRDefault="00D85371" w:rsidP="00D85371">
      <w:pPr>
        <w:pStyle w:val="Brdtextmedindrag"/>
      </w:pPr>
      <w:r w:rsidRPr="00E211AD">
        <w:rPr>
          <w:b/>
        </w:rPr>
        <w:t>Promemorians förslag</w:t>
      </w:r>
      <w:r w:rsidRPr="00E211AD">
        <w:t xml:space="preserve"> överensstämmer </w:t>
      </w:r>
      <w:r>
        <w:t xml:space="preserve">i huvudsak </w:t>
      </w:r>
      <w:r w:rsidRPr="00E211AD">
        <w:t>med regeringens förslag.</w:t>
      </w:r>
      <w:r>
        <w:t xml:space="preserve"> I promemorian föreslås dessutom en bestämmelse om undantag från lagens tillämpningsområde.</w:t>
      </w:r>
    </w:p>
    <w:p w14:paraId="15C8868D" w14:textId="77777777" w:rsidR="00D85371" w:rsidRPr="00E211AD" w:rsidRDefault="00D85371" w:rsidP="00D85371">
      <w:pPr>
        <w:pStyle w:val="Brdtextmedindrag"/>
      </w:pPr>
      <w:r w:rsidRPr="00C731E6">
        <w:rPr>
          <w:b/>
        </w:rPr>
        <w:t>Remissinstanserna</w:t>
      </w:r>
      <w:r w:rsidRPr="00E211AD">
        <w:rPr>
          <w:b/>
        </w:rPr>
        <w:t>:</w:t>
      </w:r>
      <w:r w:rsidRPr="00ED054D">
        <w:rPr>
          <w:bCs/>
        </w:rPr>
        <w:t xml:space="preserve"> </w:t>
      </w:r>
      <w:r w:rsidRPr="00463AC6">
        <w:t xml:space="preserve">De flesta av remissinstanserna </w:t>
      </w:r>
      <w:r w:rsidRPr="00C3362E">
        <w:t>tillstyrker</w:t>
      </w:r>
      <w:r w:rsidRPr="00463AC6">
        <w:t xml:space="preserve"> förslage</w:t>
      </w:r>
      <w:r>
        <w:t>t</w:t>
      </w:r>
      <w:r w:rsidRPr="00463AC6">
        <w:t xml:space="preserve"> eller har ingen invändning mot de</w:t>
      </w:r>
      <w:r>
        <w:t>t</w:t>
      </w:r>
      <w:r w:rsidRPr="00463AC6">
        <w:t xml:space="preserve">. </w:t>
      </w:r>
      <w:r w:rsidRPr="004F4928">
        <w:rPr>
          <w:i/>
        </w:rPr>
        <w:t>P</w:t>
      </w:r>
      <w:r>
        <w:rPr>
          <w:i/>
        </w:rPr>
        <w:t xml:space="preserve">TS </w:t>
      </w:r>
      <w:r>
        <w:t>anser att definitionen av elektro</w:t>
      </w:r>
      <w:r>
        <w:softHyphen/>
        <w:t>nisk kommunikationstjänst bör utformas närmare ordalyd</w:t>
      </w:r>
      <w:r>
        <w:softHyphen/>
        <w:t>el</w:t>
      </w:r>
      <w:r>
        <w:softHyphen/>
        <w:t>sen i EU-direktivet och</w:t>
      </w:r>
      <w:r w:rsidRPr="00440542">
        <w:t xml:space="preserve"> att definitionen av slutanvändare ska preciseras.</w:t>
      </w:r>
    </w:p>
    <w:p w14:paraId="48DE7D4E" w14:textId="77777777" w:rsidR="00D85371" w:rsidRPr="00E211AD" w:rsidRDefault="00D85371" w:rsidP="00D85371">
      <w:pPr>
        <w:pStyle w:val="Rubrik4utannumrering"/>
      </w:pPr>
      <w:r w:rsidRPr="00E211AD">
        <w:t>Skälen för regeringens förslag</w:t>
      </w:r>
    </w:p>
    <w:p w14:paraId="1A79E803" w14:textId="77777777" w:rsidR="00D85371" w:rsidRPr="00E211AD" w:rsidRDefault="00D85371" w:rsidP="00D85371">
      <w:pPr>
        <w:pStyle w:val="Rubrik5utannumrering"/>
        <w:spacing w:before="0"/>
      </w:pPr>
      <w:r w:rsidRPr="00E211AD">
        <w:t>Lagens tillämpningsområde</w:t>
      </w:r>
    </w:p>
    <w:p w14:paraId="51C68A4A" w14:textId="77777777" w:rsidR="00D85371" w:rsidRDefault="00D85371" w:rsidP="00D85371">
      <w:pPr>
        <w:pStyle w:val="Brdtext"/>
      </w:pPr>
      <w:r w:rsidRPr="00E211AD">
        <w:t>Enligt 1</w:t>
      </w:r>
      <w:r>
        <w:t> kap. </w:t>
      </w:r>
      <w:r w:rsidRPr="00E211AD">
        <w:t>4</w:t>
      </w:r>
      <w:r>
        <w:t> §</w:t>
      </w:r>
      <w:r w:rsidRPr="00E211AD">
        <w:t xml:space="preserve"> LEK gäller lagen elektroniska kommunikationsnät och kommunikationstjänster med tillhörande installationer och tjänster samt annan radioanvändning. Med annan radioanvändning avses regler om an</w:t>
      </w:r>
      <w:r>
        <w:softHyphen/>
      </w:r>
      <w:r w:rsidRPr="00E211AD">
        <w:t>vändning av radioutrustning m.m. som omfattas av lagen men som inte kan sägas utgöra elektroniska kommunikationsnät, kommunika</w:t>
      </w:r>
      <w:r w:rsidRPr="00E211AD">
        <w:softHyphen/>
        <w:t>tions</w:t>
      </w:r>
      <w:r>
        <w:softHyphen/>
      </w:r>
      <w:r w:rsidRPr="00E211AD">
        <w:t xml:space="preserve">tjänster eller tillhörande installationer eller tjänster (se </w:t>
      </w:r>
      <w:r w:rsidRPr="00382A0B">
        <w:t xml:space="preserve">avsnitt </w:t>
      </w:r>
      <w:r w:rsidRPr="00D40580">
        <w:t>11.1</w:t>
      </w:r>
      <w:r w:rsidRPr="00E211AD">
        <w:t xml:space="preserve"> och prop. 2002/03:110 s. 117 och 355). </w:t>
      </w:r>
      <w:r>
        <w:t>Som framgår nedan bör uttrycket till</w:t>
      </w:r>
      <w:r>
        <w:softHyphen/>
        <w:t xml:space="preserve">hörande facilitet användas i stället för nuvarande </w:t>
      </w:r>
      <w:r w:rsidRPr="00E211AD">
        <w:t>tillhörande installation</w:t>
      </w:r>
      <w:r>
        <w:t>.</w:t>
      </w:r>
    </w:p>
    <w:p w14:paraId="48B4127F" w14:textId="6A6A8512" w:rsidR="00D85371" w:rsidRDefault="00D85371" w:rsidP="00D85371">
      <w:pPr>
        <w:pStyle w:val="Brdtextmedindrag"/>
      </w:pPr>
      <w:r w:rsidRPr="00763BD4">
        <w:t xml:space="preserve">I samma paragraf anges vidare att lagen inte är tillämplig på innehåll som överförs i elektroniska kommunikationsnät med hjälp av elektroniska kommunikationstjänster. </w:t>
      </w:r>
      <w:r>
        <w:t>Därmed</w:t>
      </w:r>
      <w:r w:rsidRPr="00763BD4">
        <w:t xml:space="preserve"> undanta</w:t>
      </w:r>
      <w:r>
        <w:t>s</w:t>
      </w:r>
      <w:r w:rsidRPr="00763BD4">
        <w:t xml:space="preserve"> tjänster som inte helt eller huvudsakligen utgörs av överföring av signaler i elektroniska kom</w:t>
      </w:r>
      <w:r w:rsidRPr="00763BD4">
        <w:softHyphen/>
        <w:t>mun</w:t>
      </w:r>
      <w:r w:rsidRPr="00763BD4">
        <w:softHyphen/>
        <w:t xml:space="preserve">ikationsnät. Detta innebär bl.a. att innehållet i radio- och tv-program och tjänster som innebär tillhandahållande av </w:t>
      </w:r>
      <w:r>
        <w:t>innehåll</w:t>
      </w:r>
      <w:r w:rsidRPr="00763BD4">
        <w:t xml:space="preserve"> på internet är undan</w:t>
      </w:r>
      <w:r w:rsidRPr="00763BD4">
        <w:softHyphen/>
        <w:t xml:space="preserve">tagna från tillämpningsområdet (prop. 2002/03:110 </w:t>
      </w:r>
      <w:r w:rsidR="00EB24E6">
        <w:t>s. 3</w:t>
      </w:r>
      <w:r w:rsidRPr="00763BD4">
        <w:t>56).</w:t>
      </w:r>
    </w:p>
    <w:p w14:paraId="3F367544" w14:textId="77777777" w:rsidR="00D85371" w:rsidRDefault="00D85371" w:rsidP="00D85371">
      <w:pPr>
        <w:pStyle w:val="Brdtextmedindrag"/>
      </w:pPr>
      <w:r w:rsidRPr="004A6E23">
        <w:t>Som fram</w:t>
      </w:r>
      <w:r w:rsidRPr="004A6E23">
        <w:softHyphen/>
        <w:t>går nedan omfattar EU-direktivet inte enbart tjänster som helt eller huvud</w:t>
      </w:r>
      <w:r w:rsidRPr="004A6E23">
        <w:softHyphen/>
        <w:t>sak</w:t>
      </w:r>
      <w:r w:rsidRPr="004A6E23">
        <w:softHyphen/>
        <w:t>ligen utgörs av överföring av signaler. Även andra tjänster som möjliggör kommunika</w:t>
      </w:r>
      <w:r w:rsidRPr="004A6E23">
        <w:softHyphen/>
        <w:t>tion omfattas av definitionen av elektronisk kommunikationstjänst och träffas av direktiv</w:t>
      </w:r>
      <w:r>
        <w:t>et</w:t>
      </w:r>
      <w:r w:rsidRPr="004A6E23">
        <w:t>. I avsnitt 16.</w:t>
      </w:r>
      <w:r>
        <w:t>9</w:t>
      </w:r>
      <w:r w:rsidRPr="004A6E23">
        <w:t xml:space="preserve"> föreslås </w:t>
      </w:r>
      <w:r w:rsidRPr="004A6E23">
        <w:lastRenderedPageBreak/>
        <w:t>dessutom nya bestäm</w:t>
      </w:r>
      <w:r w:rsidRPr="004A6E23">
        <w:softHyphen/>
        <w:t>melser om paketerbjudanden, vilka även omfattar innehållstjänster som anses ingå i ett paket.</w:t>
      </w:r>
    </w:p>
    <w:p w14:paraId="273D9775" w14:textId="77777777" w:rsidR="00D85371" w:rsidRDefault="00D85371" w:rsidP="00D85371">
      <w:pPr>
        <w:pStyle w:val="Brdtextmedindrag"/>
      </w:pPr>
      <w:r>
        <w:t>I definitionen av elektronisk kommunikationstjänst i artikel 2.4 i EU-direktivet är innehållstjänster undantagna. Det framgår nämligen av defini</w:t>
      </w:r>
      <w:r>
        <w:softHyphen/>
        <w:t>tion</w:t>
      </w:r>
      <w:r>
        <w:softHyphen/>
        <w:t xml:space="preserve">en att tjänster </w:t>
      </w:r>
      <w:r w:rsidRPr="000376B1">
        <w:t>i form av tillhandahållande av</w:t>
      </w:r>
      <w:r w:rsidRPr="00E211AD">
        <w:t xml:space="preserve"> innehåll som över</w:t>
      </w:r>
      <w:r>
        <w:softHyphen/>
      </w:r>
      <w:r w:rsidRPr="00E211AD">
        <w:t>förts med hjälp av elektroniska kommunikationsnät och kommun</w:t>
      </w:r>
      <w:r>
        <w:softHyphen/>
      </w:r>
      <w:r w:rsidRPr="00E211AD">
        <w:t>ika</w:t>
      </w:r>
      <w:r>
        <w:softHyphen/>
      </w:r>
      <w:r w:rsidRPr="00E211AD">
        <w:t>tions</w:t>
      </w:r>
      <w:r>
        <w:softHyphen/>
      </w:r>
      <w:r w:rsidRPr="00E211AD">
        <w:t>tjänster eller utövande av redaktionellt ansvar över sådant innehåll</w:t>
      </w:r>
      <w:r>
        <w:t xml:space="preserve"> inte är elektroniska kommunikationstjänster. Som framgår nedan bör definitionen i den nya lagen anpassas till EU-direktiv</w:t>
      </w:r>
      <w:r>
        <w:softHyphen/>
        <w:t xml:space="preserve">et. Det är därför tillräckligt att i den nya lagen ange att lagen </w:t>
      </w:r>
      <w:r w:rsidRPr="00517B6E">
        <w:t>gäller elektroniska kommunikationsnät och kom</w:t>
      </w:r>
      <w:r>
        <w:softHyphen/>
      </w:r>
      <w:r w:rsidRPr="00517B6E">
        <w:t>munikations</w:t>
      </w:r>
      <w:r>
        <w:softHyphen/>
      </w:r>
      <w:r w:rsidRPr="00517B6E">
        <w:t>tjänster med tillhörande faciliteter och tjänster samt annan radioanvändning.</w:t>
      </w:r>
      <w:r>
        <w:t xml:space="preserve"> Undantaget kommer därmed i den nya lagen i stället att följa av definitionen av elektronisk kom</w:t>
      </w:r>
      <w:r>
        <w:softHyphen/>
        <w:t>mun</w:t>
      </w:r>
      <w:r>
        <w:softHyphen/>
        <w:t>ika</w:t>
      </w:r>
      <w:r>
        <w:softHyphen/>
        <w:t>tions</w:t>
      </w:r>
      <w:r>
        <w:softHyphen/>
        <w:t>tjänst. På så sätt anpassas också lagens tillämpnings</w:t>
      </w:r>
      <w:r>
        <w:softHyphen/>
        <w:t xml:space="preserve">område till EU-direktivet som, till skillnad från LEK, även omfattar tjänster som är funktionellt likvärdiga med traditionell taltelefoni, sms och e-post. </w:t>
      </w:r>
    </w:p>
    <w:p w14:paraId="00E8309C" w14:textId="0FB610AE" w:rsidR="00D85371" w:rsidRDefault="00D85371" w:rsidP="0094271F">
      <w:pPr>
        <w:pStyle w:val="Brdtextmedindrag"/>
      </w:pPr>
      <w:r w:rsidRPr="00564962">
        <w:rPr>
          <w:i/>
          <w:iCs/>
        </w:rPr>
        <w:t>Lagrådet</w:t>
      </w:r>
      <w:r>
        <w:t xml:space="preserve"> påpekar att lagens tillämpningsområde är beskrivet på ett sätt som förutsätter att elektroniska kommunikationsnät och elektroniska kom</w:t>
      </w:r>
      <w:r w:rsidR="000252A2">
        <w:softHyphen/>
      </w:r>
      <w:r>
        <w:t>mu</w:t>
      </w:r>
      <w:r>
        <w:softHyphen/>
        <w:t xml:space="preserve">nikationstjänster genomgående utgör radioanvändning. Som Lagrådet konstaterar är detta inte sakligt helt riktigt med beaktande av definitionen av radioanvändning. </w:t>
      </w:r>
      <w:r w:rsidRPr="00D14539">
        <w:t>Lagrådet</w:t>
      </w:r>
      <w:r>
        <w:t xml:space="preserve"> anför att lagtexten bör justeras, förslagsvis på så sätt att ordet annan före radioanvändning stryks. Som framgår ovan syftar ”</w:t>
      </w:r>
      <w:r w:rsidRPr="009C772F">
        <w:t>annan radio</w:t>
      </w:r>
      <w:r>
        <w:softHyphen/>
      </w:r>
      <w:r w:rsidRPr="009C772F">
        <w:t>användning</w:t>
      </w:r>
      <w:r>
        <w:t>”</w:t>
      </w:r>
      <w:r w:rsidRPr="009C772F">
        <w:t xml:space="preserve"> </w:t>
      </w:r>
      <w:r>
        <w:t xml:space="preserve">på </w:t>
      </w:r>
      <w:r w:rsidRPr="009C772F">
        <w:t xml:space="preserve">regler om användning av </w:t>
      </w:r>
      <w:r>
        <w:t>radio</w:t>
      </w:r>
      <w:r w:rsidR="000252A2">
        <w:softHyphen/>
      </w:r>
      <w:r>
        <w:t xml:space="preserve">frekvenser, </w:t>
      </w:r>
      <w:r w:rsidRPr="009C772F">
        <w:t>radioutrustning m.m. som om</w:t>
      </w:r>
      <w:r>
        <w:softHyphen/>
      </w:r>
      <w:r w:rsidRPr="009C772F">
        <w:t>fattas av lagen men som inte kan sägas utgöra elektroniska kommu</w:t>
      </w:r>
      <w:r>
        <w:softHyphen/>
      </w:r>
      <w:r w:rsidRPr="009C772F">
        <w:t>nikationsnät, kommu</w:t>
      </w:r>
      <w:r>
        <w:softHyphen/>
      </w:r>
      <w:r w:rsidRPr="009C772F">
        <w:t>nikations</w:t>
      </w:r>
      <w:r w:rsidR="0094271F">
        <w:softHyphen/>
      </w:r>
      <w:r w:rsidRPr="009C772F">
        <w:t>tjänster eller tillhörande installationer eller tjänster.</w:t>
      </w:r>
      <w:r>
        <w:t xml:space="preserve"> Elektroniska kommunika</w:t>
      </w:r>
      <w:r w:rsidR="000252A2">
        <w:softHyphen/>
      </w:r>
      <w:r>
        <w:t>tionsnät eller elektroniska kommuni</w:t>
      </w:r>
      <w:r>
        <w:softHyphen/>
        <w:t>kationstjänster kan emellertid använda radiovågor för överföring av signaler och därmed innebära radio</w:t>
      </w:r>
      <w:r>
        <w:softHyphen/>
        <w:t>an</w:t>
      </w:r>
      <w:r>
        <w:softHyphen/>
        <w:t>vänd</w:t>
      </w:r>
      <w:r w:rsidR="000252A2">
        <w:softHyphen/>
      </w:r>
      <w:r>
        <w:t>ning. En strykning av ”annan” skulle därför inte heller bli helt sakligt korrekt. Regeringen konstaterar att förslaget har en motsvarighet i dagens reglering och befarar att en justering skulle kunna väcka frågor om huru</w:t>
      </w:r>
      <w:r>
        <w:softHyphen/>
        <w:t>vida tillämpningsområdet i fråga om radio</w:t>
      </w:r>
      <w:r>
        <w:softHyphen/>
        <w:t>använd</w:t>
      </w:r>
      <w:r>
        <w:softHyphen/>
        <w:t>ning har ändrats, vilket inte är fallet. Den hittillsvarande beskrivningen av lagens tillämp</w:t>
      </w:r>
      <w:r>
        <w:softHyphen/>
        <w:t>nings</w:t>
      </w:r>
      <w:r>
        <w:softHyphen/>
        <w:t>område tycks inte heller ha vållat några problem i tillämpningen. E</w:t>
      </w:r>
      <w:r w:rsidRPr="00531B43">
        <w:t xml:space="preserve">nligt regeringens mening </w:t>
      </w:r>
      <w:r>
        <w:t xml:space="preserve">är det </w:t>
      </w:r>
      <w:r w:rsidRPr="00531B43">
        <w:t>mot denna bakgrund inte motiverat att ändra beskrivningen.</w:t>
      </w:r>
    </w:p>
    <w:p w14:paraId="669D80A0" w14:textId="3F5EC64B" w:rsidR="00D85371" w:rsidRPr="00E211AD" w:rsidRDefault="00D85371" w:rsidP="00D85371">
      <w:pPr>
        <w:pStyle w:val="Brdtextmedindrag"/>
      </w:pPr>
      <w:r>
        <w:t>Liksom tidigare kommer det m</w:t>
      </w:r>
      <w:r w:rsidRPr="00E211AD">
        <w:t xml:space="preserve">ed stöd av den nya lagen </w:t>
      </w:r>
      <w:r>
        <w:t xml:space="preserve">att </w:t>
      </w:r>
      <w:r w:rsidRPr="00E211AD">
        <w:t>vara möjligt att ålägga någon att vidta åtgärder vars tillåtlighet ska bedömas även enligt andra regelverk, t.ex. miljöbalken, fastighetsbildningslagen (1970:988), expropriationslagen (1972:719), ledningsrättslagen (1973:1144) och plan- och bygglagen (2010:900). Enligt 1</w:t>
      </w:r>
      <w:r>
        <w:t> kap. </w:t>
      </w:r>
      <w:r w:rsidRPr="00E211AD">
        <w:t>5</w:t>
      </w:r>
      <w:r>
        <w:t> §</w:t>
      </w:r>
      <w:r w:rsidRPr="00E211AD">
        <w:t xml:space="preserve"> LEK ersätter lagens bestäm</w:t>
      </w:r>
      <w:r w:rsidRPr="00E211AD">
        <w:softHyphen/>
      </w:r>
      <w:r w:rsidRPr="000376B1">
        <w:t>melser inte föreskrifter om prövning enligt annan lag. Paragrafen har kom</w:t>
      </w:r>
      <w:r w:rsidRPr="000376B1">
        <w:softHyphen/>
        <w:t>mit</w:t>
      </w:r>
      <w:r w:rsidRPr="00E211AD">
        <w:t xml:space="preserve"> till för att markera att den prövning som ska ske enligt LEK inte kan ersätta prövning enligt annan lag och att det inte är möjligt för den som ska fatta beslut enligt LEK att göra tillåtlighetsprövningar enligt annan lag (se prop. 2002/03:110 </w:t>
      </w:r>
      <w:r w:rsidR="00BC60D5">
        <w:t>s. </w:t>
      </w:r>
      <w:r w:rsidRPr="00E211AD">
        <w:t xml:space="preserve">118 och 356). </w:t>
      </w:r>
      <w:r>
        <w:t xml:space="preserve">Paragrafen bör föras över till </w:t>
      </w:r>
      <w:r w:rsidRPr="00E211AD">
        <w:t>den nya lagen.</w:t>
      </w:r>
    </w:p>
    <w:p w14:paraId="435C5D8E" w14:textId="77777777" w:rsidR="00D85371" w:rsidRPr="00E211AD" w:rsidRDefault="00D85371" w:rsidP="00D85371">
      <w:pPr>
        <w:pStyle w:val="Rubrik5utannumrering"/>
      </w:pPr>
      <w:r w:rsidRPr="00E211AD">
        <w:lastRenderedPageBreak/>
        <w:t>Elektroniskt kommunikationsnät, allmänt elektroniskt kommunikationsnät och nätanslutningspunkt</w:t>
      </w:r>
    </w:p>
    <w:p w14:paraId="497DF750" w14:textId="77777777" w:rsidR="00D85371" w:rsidRPr="00E211AD" w:rsidRDefault="00D85371" w:rsidP="00D85371">
      <w:pPr>
        <w:pStyle w:val="Brdtext"/>
      </w:pPr>
      <w:r w:rsidRPr="00E211AD">
        <w:t>I 1</w:t>
      </w:r>
      <w:r>
        <w:t> kap. </w:t>
      </w:r>
      <w:r w:rsidRPr="00E211AD">
        <w:t>7</w:t>
      </w:r>
      <w:r>
        <w:t> §</w:t>
      </w:r>
      <w:r w:rsidRPr="00E211AD">
        <w:t xml:space="preserve"> LEK definieras elektronisk</w:t>
      </w:r>
      <w:r>
        <w:t>t</w:t>
      </w:r>
      <w:r w:rsidRPr="00E211AD">
        <w:t xml:space="preserve"> kommunikationsnät som system för överföring och i tillämpliga fall utrustning för koppling eller dirigering </w:t>
      </w:r>
      <w:r w:rsidRPr="000376B1">
        <w:t>samt passiva nätdelar och andra resurser som medger överföring av signa</w:t>
      </w:r>
      <w:r w:rsidRPr="000376B1">
        <w:softHyphen/>
        <w:t>ler,</w:t>
      </w:r>
      <w:r w:rsidRPr="00E211AD">
        <w:t xml:space="preserve"> via tråd eller radiovågor, på optisk väg eller via andra elektromagne</w:t>
      </w:r>
      <w:r w:rsidRPr="00E211AD">
        <w:softHyphen/>
        <w:t>tiska överföringsmedier oberoende av vilken typ av information som över</w:t>
      </w:r>
      <w:r w:rsidRPr="00E211AD">
        <w:softHyphen/>
        <w:t xml:space="preserve">förs. Definitionen </w:t>
      </w:r>
      <w:r>
        <w:t>motsvarar</w:t>
      </w:r>
      <w:r w:rsidRPr="00E211AD">
        <w:t xml:space="preserve"> artikel</w:t>
      </w:r>
      <w:r>
        <w:t> </w:t>
      </w:r>
      <w:r w:rsidRPr="00E211AD">
        <w:t>2</w:t>
      </w:r>
      <w:r>
        <w:t> </w:t>
      </w:r>
      <w:r w:rsidRPr="00E211AD">
        <w:t>a i ramdirektivet</w:t>
      </w:r>
      <w:r>
        <w:t>. En</w:t>
      </w:r>
      <w:r w:rsidRPr="00E211AD">
        <w:t xml:space="preserve"> i sak </w:t>
      </w:r>
      <w:r>
        <w:t>motsva</w:t>
      </w:r>
      <w:r>
        <w:softHyphen/>
        <w:t xml:space="preserve">rande definition finns i </w:t>
      </w:r>
      <w:r w:rsidRPr="00E211AD">
        <w:t>artikel</w:t>
      </w:r>
      <w:r>
        <w:t> </w:t>
      </w:r>
      <w:r w:rsidRPr="00E211AD">
        <w:t>2.1 i EU-direktivet.</w:t>
      </w:r>
      <w:r w:rsidRPr="00E211AD" w:rsidDel="00427356">
        <w:t xml:space="preserve"> </w:t>
      </w:r>
      <w:r w:rsidRPr="00E211AD">
        <w:t>Det har endast förtydli</w:t>
      </w:r>
      <w:r>
        <w:softHyphen/>
      </w:r>
      <w:r w:rsidRPr="00E211AD">
        <w:t>gats att det inte spelar någon roll om det överföringssystem som nätet inne</w:t>
      </w:r>
      <w:r>
        <w:softHyphen/>
      </w:r>
      <w:r w:rsidRPr="00E211AD">
        <w:t>bär bygger på en permanent infrastruktur eller en centralt administr</w:t>
      </w:r>
      <w:r>
        <w:t>erad</w:t>
      </w:r>
      <w:r w:rsidRPr="00E211AD">
        <w:t xml:space="preserve"> struktur eller inte, och att ett mobilnät inte behöver vara markbundet.</w:t>
      </w:r>
    </w:p>
    <w:p w14:paraId="00859308" w14:textId="77777777" w:rsidR="00D85371" w:rsidRPr="00E211AD" w:rsidRDefault="00D85371" w:rsidP="00D85371">
      <w:pPr>
        <w:pStyle w:val="Brdtextmedindrag"/>
      </w:pPr>
      <w:r w:rsidRPr="00E211AD">
        <w:t xml:space="preserve">Tillägget om en permanent infrastruktur eller en centralt administrerad kapacitet klargör att </w:t>
      </w:r>
      <w:r>
        <w:t xml:space="preserve">uttrycket </w:t>
      </w:r>
      <w:r w:rsidRPr="00E211AD">
        <w:t xml:space="preserve">även </w:t>
      </w:r>
      <w:r>
        <w:t xml:space="preserve">omfattar </w:t>
      </w:r>
      <w:r w:rsidRPr="00E211AD">
        <w:t>egenanvändning av radiofre</w:t>
      </w:r>
      <w:r>
        <w:softHyphen/>
      </w:r>
      <w:r w:rsidRPr="00E211AD">
        <w:t>kvenser för sådana nät som uteslutande utgörs av autonoma system av mo</w:t>
      </w:r>
      <w:r>
        <w:softHyphen/>
      </w:r>
      <w:r w:rsidRPr="00E211AD">
        <w:t>bil radioutrustning som är uppkopplad via trådlösa länkar utan någon cen</w:t>
      </w:r>
      <w:r>
        <w:softHyphen/>
      </w:r>
      <w:r w:rsidRPr="00E211AD">
        <w:t>tral förvaltning eller centraliserad operatör</w:t>
      </w:r>
      <w:r>
        <w:t>. Sådana nät ingår</w:t>
      </w:r>
      <w:r w:rsidRPr="00E211AD">
        <w:t xml:space="preserve"> inte nödvän</w:t>
      </w:r>
      <w:r>
        <w:softHyphen/>
      </w:r>
      <w:r w:rsidRPr="00E211AD">
        <w:t xml:space="preserve">digtvis i utövandet av någon särskild ekonomisk verksamhet (se skäl 12 i </w:t>
      </w:r>
      <w:r>
        <w:t>EU-</w:t>
      </w:r>
      <w:r w:rsidRPr="00E211AD">
        <w:t>di</w:t>
      </w:r>
      <w:r>
        <w:softHyphen/>
      </w:r>
      <w:r w:rsidRPr="00E211AD">
        <w:t>rektivet).</w:t>
      </w:r>
    </w:p>
    <w:p w14:paraId="1F663AA7" w14:textId="77777777" w:rsidR="00D85371" w:rsidRPr="00E211AD" w:rsidRDefault="00D85371" w:rsidP="00D85371">
      <w:pPr>
        <w:pStyle w:val="Brdtextmedindrag"/>
      </w:pPr>
      <w:bookmarkStart w:id="218" w:name="_Hlk535218370"/>
      <w:r w:rsidRPr="00E211AD">
        <w:t xml:space="preserve">Definitionen </w:t>
      </w:r>
      <w:r>
        <w:t xml:space="preserve">av </w:t>
      </w:r>
      <w:r w:rsidRPr="00E211AD">
        <w:t>elektronisk</w:t>
      </w:r>
      <w:r>
        <w:t>t</w:t>
      </w:r>
      <w:r w:rsidRPr="00E211AD">
        <w:t xml:space="preserve"> kommunikationsnät i 1</w:t>
      </w:r>
      <w:r>
        <w:t> kap. </w:t>
      </w:r>
      <w:r w:rsidRPr="00E211AD">
        <w:t>7</w:t>
      </w:r>
      <w:r>
        <w:t> §</w:t>
      </w:r>
      <w:r w:rsidRPr="00E211AD">
        <w:t xml:space="preserve"> LEK be</w:t>
      </w:r>
      <w:r>
        <w:softHyphen/>
      </w:r>
      <w:r w:rsidRPr="00E211AD">
        <w:t xml:space="preserve">döms täcka de förtydliganden som </w:t>
      </w:r>
      <w:r>
        <w:t xml:space="preserve">har </w:t>
      </w:r>
      <w:r w:rsidRPr="00E211AD">
        <w:t xml:space="preserve">gjorts i EU-direktivet av vilka nät som omfattas. </w:t>
      </w:r>
      <w:r>
        <w:t>Definitionen bör därför föras över till den nya lagen.</w:t>
      </w:r>
    </w:p>
    <w:p w14:paraId="2FE4DA9B" w14:textId="77777777" w:rsidR="00D85371" w:rsidRPr="00E211AD" w:rsidRDefault="00D85371" w:rsidP="00D85371">
      <w:pPr>
        <w:pStyle w:val="Brdtextmedindrag"/>
      </w:pPr>
      <w:bookmarkStart w:id="219" w:name="_Hlk12459531"/>
      <w:r w:rsidRPr="00E211AD">
        <w:t xml:space="preserve">I </w:t>
      </w:r>
      <w:r>
        <w:t>samma paragraf</w:t>
      </w:r>
      <w:r w:rsidRPr="00E211AD">
        <w:t xml:space="preserve"> definieras allmänt kommunikationsnät som ett elek</w:t>
      </w:r>
      <w:r>
        <w:softHyphen/>
      </w:r>
      <w:r w:rsidRPr="00E211AD">
        <w:t>tro</w:t>
      </w:r>
      <w:r w:rsidRPr="00E211AD">
        <w:softHyphen/>
      </w:r>
      <w:r w:rsidRPr="000376B1">
        <w:t>niskt kommunikationsnät som helt eller delvis används för att tillhanda</w:t>
      </w:r>
      <w:r w:rsidRPr="000376B1">
        <w:softHyphen/>
        <w:t>hålla</w:t>
      </w:r>
      <w:r w:rsidRPr="00E211AD">
        <w:t xml:space="preserve"> allmänt tillgängliga elektroniska kommunikations</w:t>
      </w:r>
      <w:r>
        <w:softHyphen/>
      </w:r>
      <w:r w:rsidRPr="00E211AD">
        <w:t xml:space="preserve">tjänster och som stöder </w:t>
      </w:r>
      <w:r w:rsidRPr="000376B1">
        <w:t>informationsöverföring mellan nätanslutnings</w:t>
      </w:r>
      <w:r>
        <w:softHyphen/>
      </w:r>
      <w:r w:rsidRPr="000376B1">
        <w:t>punkt</w:t>
      </w:r>
      <w:r>
        <w:softHyphen/>
      </w:r>
      <w:r w:rsidRPr="000376B1">
        <w:t>er. Definitionen överens</w:t>
      </w:r>
      <w:r w:rsidRPr="00E211AD">
        <w:t>stämmer med definitionen av allmänt elektroniskt kommunika</w:t>
      </w:r>
      <w:r w:rsidRPr="00E211AD">
        <w:softHyphen/>
        <w:t>tionsnät i artikel</w:t>
      </w:r>
      <w:r>
        <w:t> </w:t>
      </w:r>
      <w:r w:rsidRPr="00E211AD">
        <w:t xml:space="preserve">2.8 i EU-direktivet. Definitionen bör föras över till den nya lagen, </w:t>
      </w:r>
      <w:r w:rsidRPr="000376B1">
        <w:t xml:space="preserve">med den ändringen att definitionen ska avse </w:t>
      </w:r>
      <w:r>
        <w:t xml:space="preserve">ett </w:t>
      </w:r>
      <w:r w:rsidRPr="000376B1">
        <w:t>allmänt elektro</w:t>
      </w:r>
      <w:r w:rsidRPr="000376B1">
        <w:softHyphen/>
        <w:t>niskt kommuni</w:t>
      </w:r>
      <w:r w:rsidRPr="00E211AD">
        <w:t>kationsnät.</w:t>
      </w:r>
      <w:bookmarkEnd w:id="218"/>
      <w:bookmarkEnd w:id="219"/>
    </w:p>
    <w:p w14:paraId="79A34BA7" w14:textId="77777777" w:rsidR="00D85371" w:rsidRPr="00E211AD" w:rsidRDefault="00D85371" w:rsidP="00D85371">
      <w:pPr>
        <w:pStyle w:val="Brdtextmedindrag"/>
      </w:pPr>
      <w:r w:rsidRPr="00E211AD">
        <w:t>En nätanslutningspunkt är enligt 1</w:t>
      </w:r>
      <w:r>
        <w:t> kap. </w:t>
      </w:r>
      <w:r w:rsidRPr="00E211AD">
        <w:t>7</w:t>
      </w:r>
      <w:r>
        <w:t> §</w:t>
      </w:r>
      <w:r w:rsidRPr="00E211AD">
        <w:t xml:space="preserve"> LEK en fysisk punkt vid vilken en abonnent ansluts till ett allmänt kommunikationsnät. Definitio</w:t>
      </w:r>
      <w:r w:rsidRPr="00E211AD">
        <w:softHyphen/>
        <w:t>nen överensstämmer i huvudsak med artikel</w:t>
      </w:r>
      <w:r>
        <w:t> </w:t>
      </w:r>
      <w:r w:rsidRPr="00E211AD">
        <w:t>2.9 i EU-direktivet. Direktivet använder dock det vidare ordet slutanvändare i stället för abonnent. Defini</w:t>
      </w:r>
      <w:r w:rsidRPr="00E211AD">
        <w:softHyphen/>
        <w:t xml:space="preserve">tionen bör därför föras över till den nya lagen, med den justeringen att abonnent ändras till slutanvändare och att anslutningen </w:t>
      </w:r>
      <w:r>
        <w:t xml:space="preserve">ska </w:t>
      </w:r>
      <w:r w:rsidRPr="00E211AD">
        <w:t>ske till ett allmänt elektroniskt kommunikationsnät.</w:t>
      </w:r>
    </w:p>
    <w:p w14:paraId="089A37FA" w14:textId="77777777" w:rsidR="00D85371" w:rsidRPr="00E211AD" w:rsidRDefault="00D85371" w:rsidP="00D85371">
      <w:pPr>
        <w:pStyle w:val="Rubrik5utannumrering"/>
      </w:pPr>
      <w:bookmarkStart w:id="220" w:name="_Hlk12459671"/>
      <w:r w:rsidRPr="00E211AD">
        <w:t>Elektronisk</w:t>
      </w:r>
      <w:r>
        <w:t>a</w:t>
      </w:r>
      <w:r w:rsidRPr="00E211AD">
        <w:t xml:space="preserve"> kommunikationstjänst</w:t>
      </w:r>
      <w:r>
        <w:t>er</w:t>
      </w:r>
    </w:p>
    <w:p w14:paraId="1F6215B7" w14:textId="71E198D0" w:rsidR="00D85371" w:rsidRPr="00E211AD" w:rsidRDefault="00D85371" w:rsidP="00D85371">
      <w:pPr>
        <w:pStyle w:val="Brdtext"/>
      </w:pPr>
      <w:bookmarkStart w:id="221" w:name="_Hlk535307536"/>
      <w:bookmarkEnd w:id="220"/>
      <w:r w:rsidRPr="000376B1">
        <w:t>I artikel 2.4 i EU-direktivet definieras elektroniska kommunikationstjäns</w:t>
      </w:r>
      <w:r w:rsidRPr="000376B1">
        <w:softHyphen/>
        <w:t>ter.</w:t>
      </w:r>
      <w:r w:rsidRPr="00E211AD">
        <w:t xml:space="preserve"> Definitionen har fått en delvis annan utformning jämfört med motsva</w:t>
      </w:r>
      <w:r w:rsidRPr="00E211AD">
        <w:softHyphen/>
        <w:t xml:space="preserve">rande </w:t>
      </w:r>
      <w:r w:rsidRPr="000376B1">
        <w:t>definition i artikel 2</w:t>
      </w:r>
      <w:r>
        <w:t> </w:t>
      </w:r>
      <w:r w:rsidRPr="000376B1">
        <w:t>c i ramdirektivet. Bakgrunden till detta är att de tjänster</w:t>
      </w:r>
      <w:r w:rsidRPr="00E211AD">
        <w:t xml:space="preserve"> som används i kommunikationssyfte och de tekniska metoderna för att tillhandahålla dessa tjänster har utvecklats avsevärt på senare år. Numera ersätts ofta traditionell taltelefoni, sms och e-posttjänster med funktion</w:t>
      </w:r>
      <w:r>
        <w:t>ellt</w:t>
      </w:r>
      <w:r w:rsidRPr="00E211AD">
        <w:t xml:space="preserve"> likvärdiga onlinetjänster som ip-telefoni, meddelande</w:t>
      </w:r>
      <w:r w:rsidRPr="00E211AD">
        <w:softHyphen/>
        <w:t>tjänster och webbaserade e-posttjänster. För en slutanvändare är det inte viktigt om en tillhandahållare själv överför signaler eller om kommunika</w:t>
      </w:r>
      <w:r w:rsidRPr="00E211AD">
        <w:softHyphen/>
        <w:t>tionen leve</w:t>
      </w:r>
      <w:r>
        <w:softHyphen/>
      </w:r>
      <w:r w:rsidRPr="00E211AD">
        <w:t>reras via en internetanslutningstjänst. Definitionen av elektro</w:t>
      </w:r>
      <w:r w:rsidRPr="00E211AD">
        <w:softHyphen/>
        <w:t>niska kom</w:t>
      </w:r>
      <w:r>
        <w:softHyphen/>
      </w:r>
      <w:r w:rsidRPr="00E211AD">
        <w:t xml:space="preserve">munikationstjänster har därför ändrats så att den är funktionellt baserad </w:t>
      </w:r>
      <w:r w:rsidRPr="00E211AD">
        <w:lastRenderedPageBreak/>
        <w:t xml:space="preserve">snarare än </w:t>
      </w:r>
      <w:r w:rsidRPr="000376B1">
        <w:t>baserad på enbart tekniska parametrar (se skäl</w:t>
      </w:r>
      <w:r>
        <w:t> </w:t>
      </w:r>
      <w:r w:rsidRPr="000376B1">
        <w:t xml:space="preserve">15 i </w:t>
      </w:r>
      <w:r>
        <w:t>EU-</w:t>
      </w:r>
      <w:r w:rsidRPr="000376B1">
        <w:t>di</w:t>
      </w:r>
      <w:r w:rsidRPr="000376B1">
        <w:softHyphen/>
        <w:t>rek</w:t>
      </w:r>
      <w:r w:rsidR="0075442E">
        <w:softHyphen/>
      </w:r>
      <w:r w:rsidRPr="000376B1">
        <w:t>tivet). Överföringen</w:t>
      </w:r>
      <w:r w:rsidRPr="00E211AD">
        <w:t xml:space="preserve"> </w:t>
      </w:r>
      <w:r w:rsidRPr="000376B1">
        <w:t>av signaler är fortfarande det centrala momentet för att fastställa vilka tjänster</w:t>
      </w:r>
      <w:r w:rsidRPr="00E211AD">
        <w:t xml:space="preserve"> som omfattas av direktivet, men definitionen omfattar även andra tjänster som möjliggör kommunikation.</w:t>
      </w:r>
    </w:p>
    <w:p w14:paraId="10E7C12F" w14:textId="77777777" w:rsidR="00D85371" w:rsidRPr="00E211AD" w:rsidRDefault="00D85371" w:rsidP="00D85371">
      <w:pPr>
        <w:pStyle w:val="Brdtextmedindrag"/>
      </w:pPr>
      <w:r w:rsidRPr="00E211AD">
        <w:t>Den nya definitionen av elektroniska kommunikationstjänster gäller tre delvis överlappande typer av tjänster som vanligen tillhandahålls mot er</w:t>
      </w:r>
      <w:r w:rsidRPr="00E211AD">
        <w:softHyphen/>
        <w:t>sättning via elektroniska kommunikationsnät. Dessa tjänster är</w:t>
      </w:r>
    </w:p>
    <w:p w14:paraId="25EAE84A" w14:textId="77777777" w:rsidR="00D85371" w:rsidRPr="00AE2255" w:rsidRDefault="00D85371" w:rsidP="00D85371">
      <w:pPr>
        <w:pStyle w:val="Numreradlista"/>
        <w:numPr>
          <w:ilvl w:val="1"/>
          <w:numId w:val="3"/>
        </w:numPr>
        <w:rPr>
          <w:spacing w:val="-2"/>
        </w:rPr>
      </w:pPr>
      <w:r w:rsidRPr="00AE2255">
        <w:rPr>
          <w:spacing w:val="-2"/>
        </w:rPr>
        <w:t>internetanslutningstjänster enligt definitionen i artikel 2.2 i Europa</w:t>
      </w:r>
      <w:r w:rsidRPr="00AE2255">
        <w:rPr>
          <w:spacing w:val="-2"/>
        </w:rPr>
        <w:softHyphen/>
        <w:t>parla</w:t>
      </w:r>
      <w:r w:rsidRPr="00AE2255">
        <w:rPr>
          <w:spacing w:val="-2"/>
        </w:rPr>
        <w:softHyphen/>
      </w:r>
      <w:r w:rsidRPr="00E211AD">
        <w:t>mentets och rådets förordning (EU) 2015/2120 av den 25</w:t>
      </w:r>
      <w:r>
        <w:t> </w:t>
      </w:r>
      <w:r w:rsidRPr="00E211AD">
        <w:t xml:space="preserve">november 2015 om åtgärder rörande en öppen internetanslutning och </w:t>
      </w:r>
      <w:r w:rsidRPr="003A078F">
        <w:t>slutkunds</w:t>
      </w:r>
      <w:r>
        <w:softHyphen/>
      </w:r>
      <w:r w:rsidRPr="00AE2255">
        <w:rPr>
          <w:spacing w:val="-2"/>
        </w:rPr>
        <w:t>avgifter för reglerad kommunikation inom EU och om ändring av direk</w:t>
      </w:r>
      <w:r w:rsidRPr="00AE2255">
        <w:rPr>
          <w:spacing w:val="-2"/>
        </w:rPr>
        <w:softHyphen/>
        <w:t>tiv 2002/22/EG och förordning (EU) nr 531/2012 (TSM-förordningen),</w:t>
      </w:r>
    </w:p>
    <w:p w14:paraId="3FDE2BE9" w14:textId="77777777" w:rsidR="00D85371" w:rsidRPr="00E211AD" w:rsidRDefault="00D85371" w:rsidP="00D85371">
      <w:pPr>
        <w:pStyle w:val="Numreradlista"/>
        <w:numPr>
          <w:ilvl w:val="1"/>
          <w:numId w:val="3"/>
        </w:numPr>
      </w:pPr>
      <w:r w:rsidRPr="00E211AD">
        <w:t>interpersonella kommunikationstjänster, och</w:t>
      </w:r>
    </w:p>
    <w:p w14:paraId="494758FE" w14:textId="77777777" w:rsidR="00D85371" w:rsidRPr="00E211AD" w:rsidRDefault="00D85371" w:rsidP="00D85371">
      <w:pPr>
        <w:pStyle w:val="Numreradlista"/>
        <w:numPr>
          <w:ilvl w:val="1"/>
          <w:numId w:val="3"/>
        </w:numPr>
      </w:pPr>
      <w:r w:rsidRPr="00E211AD">
        <w:t>tjänster som helt eller huvudsakligen utgörs av överföring av signaler, såsom överföringstjänster som används för tillhandahållande av maskin</w:t>
      </w:r>
      <w:r>
        <w:t>-</w:t>
      </w:r>
      <w:r w:rsidRPr="00E211AD">
        <w:t>till</w:t>
      </w:r>
      <w:r>
        <w:t>-</w:t>
      </w:r>
      <w:r w:rsidRPr="00E211AD">
        <w:t>maskin-tjänster och för utsändningstjänster.</w:t>
      </w:r>
    </w:p>
    <w:p w14:paraId="512DEFD3" w14:textId="77777777" w:rsidR="00D85371" w:rsidRPr="00E211AD" w:rsidRDefault="00D85371" w:rsidP="00D85371">
      <w:pPr>
        <w:pStyle w:val="Brdtextefternumreradlista"/>
        <w:numPr>
          <w:ilvl w:val="0"/>
          <w:numId w:val="3"/>
        </w:numPr>
      </w:pPr>
      <w:r w:rsidRPr="000376B1">
        <w:t>Liksom tidigare görs undantag för tjänster i form av tillhandahållande av</w:t>
      </w:r>
      <w:r w:rsidRPr="00E211AD">
        <w:t xml:space="preserve"> innehåll som överförts med hjälp av elektroniska kommunikationsnät och kommunikationstjänster eller utövande av redaktionellt ansvar över sådant innehåll.</w:t>
      </w:r>
    </w:p>
    <w:p w14:paraId="6A564C8A" w14:textId="77777777" w:rsidR="00D85371" w:rsidRPr="00E211AD" w:rsidRDefault="00D85371" w:rsidP="00D85371">
      <w:pPr>
        <w:pStyle w:val="Brdtextmedindrag"/>
      </w:pPr>
      <w:r>
        <w:t>V</w:t>
      </w:r>
      <w:r w:rsidRPr="000376B1">
        <w:t>ad som utgör en tjänst som helt eller huvudsakligen utgörs av</w:t>
      </w:r>
      <w:r w:rsidRPr="00E211AD">
        <w:t xml:space="preserve"> över</w:t>
      </w:r>
      <w:r>
        <w:softHyphen/>
      </w:r>
      <w:r w:rsidRPr="00E211AD">
        <w:t xml:space="preserve">föring av signaler är inte alltid lätt att avgöra i praktiken. I </w:t>
      </w:r>
      <w:r>
        <w:t>EU-domstolens</w:t>
      </w:r>
      <w:r w:rsidRPr="00E211AD">
        <w:t xml:space="preserve"> praxis har tillhandahållandet av ett baspaket via kabel ansetts utgöra en elektronisk </w:t>
      </w:r>
      <w:r w:rsidRPr="000376B1">
        <w:t>kommunikationstjänst i den mån tjänsten i huvudsak omfattar överföring av</w:t>
      </w:r>
      <w:r w:rsidRPr="00E211AD">
        <w:t xml:space="preserve"> </w:t>
      </w:r>
      <w:r w:rsidRPr="000376B1">
        <w:t>tv-sändningar genom kabelnätet till konsumenter</w:t>
      </w:r>
      <w:r>
        <w:softHyphen/>
      </w:r>
      <w:r w:rsidRPr="000376B1">
        <w:t>nas mot</w:t>
      </w:r>
      <w:r>
        <w:softHyphen/>
      </w:r>
      <w:r w:rsidRPr="000376B1">
        <w:t>tagare (se dom UPC</w:t>
      </w:r>
      <w:r w:rsidRPr="00E211AD">
        <w:t xml:space="preserve"> Nederland, C-518/11, EU:C:2013:709, p.</w:t>
      </w:r>
      <w:r>
        <w:t> </w:t>
      </w:r>
      <w:r w:rsidRPr="00E211AD">
        <w:t xml:space="preserve">44 och 47). Överföringen av signaler behöver inte ske i tillhandahållarens nät, utan det väsentliga är </w:t>
      </w:r>
      <w:r w:rsidRPr="000376B1">
        <w:t>om tillhandahållaren är ansvarig gentemot slutan</w:t>
      </w:r>
      <w:r>
        <w:softHyphen/>
      </w:r>
      <w:r w:rsidRPr="000376B1">
        <w:t>vändarna för den överföring</w:t>
      </w:r>
      <w:r w:rsidRPr="00E211AD">
        <w:t xml:space="preserve"> </w:t>
      </w:r>
      <w:r w:rsidRPr="000376B1">
        <w:t xml:space="preserve">av signaler som säkerställer att </w:t>
      </w:r>
      <w:r>
        <w:t>slut</w:t>
      </w:r>
      <w:r>
        <w:softHyphen/>
      </w:r>
      <w:r w:rsidRPr="000376B1">
        <w:t>användar</w:t>
      </w:r>
      <w:r>
        <w:softHyphen/>
      </w:r>
      <w:r w:rsidRPr="000376B1">
        <w:t>na tillhanda</w:t>
      </w:r>
      <w:r>
        <w:softHyphen/>
      </w:r>
      <w:r w:rsidRPr="000376B1">
        <w:t>hålls den tjänst som de</w:t>
      </w:r>
      <w:r w:rsidRPr="00E211AD">
        <w:t xml:space="preserve"> abonnerar på (se dom UPC DTH, C-475/12, EU:C:2014:285, p.</w:t>
      </w:r>
      <w:r>
        <w:t> </w:t>
      </w:r>
      <w:r w:rsidRPr="00E211AD">
        <w:t>43).</w:t>
      </w:r>
    </w:p>
    <w:p w14:paraId="0BC330A3" w14:textId="77777777" w:rsidR="00D85371" w:rsidRPr="00E211AD" w:rsidRDefault="00D85371" w:rsidP="00D85371">
      <w:pPr>
        <w:pStyle w:val="Brdtextmedindrag"/>
      </w:pPr>
      <w:r w:rsidRPr="000376B1">
        <w:t>I artikel</w:t>
      </w:r>
      <w:r>
        <w:t> </w:t>
      </w:r>
      <w:r w:rsidRPr="000376B1">
        <w:t>2.2 i TSM-förordningen definieras internetanslutningstjänst som</w:t>
      </w:r>
      <w:r w:rsidRPr="00E211AD">
        <w:t xml:space="preserve"> en allmänt tillgänglig elektronisk kommunikationstjänst som erbjuder an</w:t>
      </w:r>
      <w:r w:rsidRPr="000376B1">
        <w:t>slutning till internet och därigenom möjlighet till anslutning mellan praktiskt taget alla ändpunkter på internet, oberoende av vilken nätteknik och terminal</w:t>
      </w:r>
      <w:r w:rsidRPr="00E211AD">
        <w:t>utrustning som används.</w:t>
      </w:r>
    </w:p>
    <w:p w14:paraId="5A2DA346" w14:textId="77777777" w:rsidR="00D85371" w:rsidRDefault="00D85371" w:rsidP="00D85371">
      <w:pPr>
        <w:pStyle w:val="Brdtextmedindrag"/>
      </w:pPr>
      <w:r w:rsidRPr="00E211AD">
        <w:t>I artikel</w:t>
      </w:r>
      <w:r>
        <w:t> </w:t>
      </w:r>
      <w:r w:rsidRPr="00E211AD">
        <w:t>2.5 i EU-direktivet definieras interpersonell kommunikations</w:t>
      </w:r>
      <w:r w:rsidRPr="00E211AD">
        <w:softHyphen/>
        <w:t xml:space="preserve">tjänst som </w:t>
      </w:r>
      <w:r>
        <w:t xml:space="preserve">en </w:t>
      </w:r>
      <w:r w:rsidRPr="00E211AD">
        <w:t>tjänst som vanligen tillhandahålls mot ersättning och som möjliggör direkt interpersonellt och interaktivt informationsutbyte via elektroniska kommunikationsnät mellan ett begränsat antal personer, vari</w:t>
      </w:r>
      <w:r w:rsidRPr="00E211AD">
        <w:softHyphen/>
        <w:t xml:space="preserve">genom de personer som inleder eller deltar i kommunikationen bestämmer </w:t>
      </w:r>
      <w:r w:rsidRPr="000376B1">
        <w:t>vem eller vilka som ska vara mottagare av denna. Den inbegriper inte tjänster</w:t>
      </w:r>
      <w:r w:rsidRPr="00E211AD">
        <w:t xml:space="preserve"> </w:t>
      </w:r>
      <w:r w:rsidRPr="000376B1">
        <w:t>som möjliggör sådan kommunikation enbart som en extrafunktion av mindre</w:t>
      </w:r>
      <w:r w:rsidRPr="00E211AD">
        <w:t xml:space="preserve"> betydelse som är direkt kopplad till en annan tjänst.</w:t>
      </w:r>
      <w:bookmarkStart w:id="222" w:name="_Hlk535307068"/>
    </w:p>
    <w:p w14:paraId="23DD87E7" w14:textId="756CC4D5" w:rsidR="00D85371" w:rsidRPr="00E211AD" w:rsidRDefault="00D85371" w:rsidP="00D85371">
      <w:pPr>
        <w:pStyle w:val="Brdtextmedindrag"/>
      </w:pPr>
      <w:r w:rsidRPr="00E211AD">
        <w:t xml:space="preserve">Som definitionen är utformad finns det inget krav på att </w:t>
      </w:r>
      <w:r>
        <w:t xml:space="preserve">en </w:t>
      </w:r>
      <w:r w:rsidRPr="00E211AD">
        <w:t>interpersonell kommunikationstjänst helt eller huvudsakligen ska utgöras av överfö</w:t>
      </w:r>
      <w:r>
        <w:softHyphen/>
      </w:r>
      <w:r w:rsidRPr="00E211AD">
        <w:t>ring av signaler</w:t>
      </w:r>
      <w:r>
        <w:t xml:space="preserve"> i elektroniska kommunikationsnät</w:t>
      </w:r>
      <w:r w:rsidRPr="00E211AD">
        <w:t>. Det innebär att vissa tjänst</w:t>
      </w:r>
      <w:r>
        <w:softHyphen/>
      </w:r>
      <w:r w:rsidRPr="00E211AD">
        <w:t xml:space="preserve">er som tidigare inte ansetts vara elektroniska kommunikationstjänster i fortsättningen kommer att vara det. Det gäller t.ex. mjukvarutjänster för </w:t>
      </w:r>
      <w:r w:rsidRPr="00E211AD">
        <w:lastRenderedPageBreak/>
        <w:t>direkt kommunikation mellan slut</w:t>
      </w:r>
      <w:r w:rsidRPr="00E211AD">
        <w:softHyphen/>
        <w:t xml:space="preserve">användares datorer </w:t>
      </w:r>
      <w:r w:rsidRPr="000376B1">
        <w:t>där tjänste</w:t>
      </w:r>
      <w:r>
        <w:softHyphen/>
      </w:r>
      <w:r w:rsidRPr="000376B1">
        <w:t>tillhanda</w:t>
      </w:r>
      <w:r>
        <w:softHyphen/>
      </w:r>
      <w:r w:rsidRPr="000376B1">
        <w:t>håll</w:t>
      </w:r>
      <w:r>
        <w:softHyphen/>
      </w:r>
      <w:r w:rsidRPr="000376B1">
        <w:t>ar</w:t>
      </w:r>
      <w:r>
        <w:softHyphen/>
      </w:r>
      <w:r w:rsidRPr="000376B1">
        <w:t>en inte har inflytande eller rå</w:t>
      </w:r>
      <w:r>
        <w:softHyphen/>
      </w:r>
      <w:r w:rsidRPr="000376B1">
        <w:t>dighet över själva över</w:t>
      </w:r>
      <w:r w:rsidRPr="00E211AD">
        <w:t>föringen av kom</w:t>
      </w:r>
      <w:r>
        <w:softHyphen/>
      </w:r>
      <w:r w:rsidRPr="00E211AD">
        <w:t>mu</w:t>
      </w:r>
      <w:r>
        <w:softHyphen/>
      </w:r>
      <w:r w:rsidRPr="00E211AD">
        <w:t>nikationen, om inte tjänsten en</w:t>
      </w:r>
      <w:r>
        <w:softHyphen/>
      </w:r>
      <w:r w:rsidRPr="00E211AD">
        <w:t>bart är en extrafunktion av mindre bety</w:t>
      </w:r>
      <w:r w:rsidR="0075442E">
        <w:softHyphen/>
      </w:r>
      <w:r w:rsidRPr="00E211AD">
        <w:t>delse som är direkt kopplad till en annan tjänst.</w:t>
      </w:r>
      <w:bookmarkEnd w:id="222"/>
    </w:p>
    <w:p w14:paraId="04B369BC" w14:textId="589570DC" w:rsidR="00D85371" w:rsidRDefault="00D85371" w:rsidP="00D85371">
      <w:pPr>
        <w:pStyle w:val="Brdtextmedindrag"/>
      </w:pPr>
      <w:r w:rsidRPr="003A52FA">
        <w:t xml:space="preserve">En interpersonell kommunikationstjänst kan vara nummerbaserad eller nummeroberoende. </w:t>
      </w:r>
      <w:r>
        <w:t>En nummerbaserad interpersonell kommunikations</w:t>
      </w:r>
      <w:r>
        <w:softHyphen/>
        <w:t xml:space="preserve">tjänst möjliggör kommunikation med </w:t>
      </w:r>
      <w:r w:rsidRPr="00E211AD">
        <w:t>telefonnummer baserade på ITU-T:s rekommendation E.164</w:t>
      </w:r>
      <w:r>
        <w:t>,</w:t>
      </w:r>
      <w:r w:rsidRPr="00E211AD">
        <w:t xml:space="preserve"> som speci</w:t>
      </w:r>
      <w:r>
        <w:softHyphen/>
      </w:r>
      <w:r w:rsidRPr="00E211AD">
        <w:t>fi</w:t>
      </w:r>
      <w:r>
        <w:softHyphen/>
      </w:r>
      <w:r w:rsidRPr="00E211AD">
        <w:t>ce</w:t>
      </w:r>
      <w:r>
        <w:softHyphen/>
      </w:r>
      <w:r w:rsidRPr="00E211AD">
        <w:t>rar E.164-nummer</w:t>
      </w:r>
      <w:r>
        <w:softHyphen/>
      </w:r>
      <w:r w:rsidRPr="00E211AD">
        <w:t>planen och som gör det möjligt att ringa och bli upp</w:t>
      </w:r>
      <w:r>
        <w:softHyphen/>
      </w:r>
      <w:r w:rsidRPr="00E211AD">
        <w:t>ringd över hela världen.</w:t>
      </w:r>
      <w:r>
        <w:t xml:space="preserve"> </w:t>
      </w:r>
      <w:r w:rsidRPr="003A52FA">
        <w:t>Av artikel 2.6 i den svenska språkversionen av EU-direktiv</w:t>
      </w:r>
      <w:r w:rsidRPr="003A52FA">
        <w:softHyphen/>
        <w:t>et framgår att en nummer</w:t>
      </w:r>
      <w:r>
        <w:softHyphen/>
      </w:r>
      <w:r w:rsidRPr="003A52FA">
        <w:t>baserad inter</w:t>
      </w:r>
      <w:r w:rsidRPr="003A52FA">
        <w:softHyphen/>
        <w:t>per</w:t>
      </w:r>
      <w:r w:rsidRPr="003A52FA">
        <w:softHyphen/>
        <w:t>son</w:t>
      </w:r>
      <w:r w:rsidRPr="003A52FA">
        <w:softHyphen/>
        <w:t>ell kommunika</w:t>
      </w:r>
      <w:r w:rsidRPr="003A52FA">
        <w:softHyphen/>
        <w:t>tions</w:t>
      </w:r>
      <w:r w:rsidRPr="003A52FA">
        <w:softHyphen/>
        <w:t>tjänst använder allmänt tilldelade nummerresurser i nationella eller inter</w:t>
      </w:r>
      <w:r w:rsidRPr="003A52FA">
        <w:softHyphen/>
        <w:t>nationella nummerplaner eller möj</w:t>
      </w:r>
      <w:r w:rsidR="0075442E">
        <w:softHyphen/>
      </w:r>
      <w:r w:rsidRPr="003A52FA">
        <w:t>lig</w:t>
      </w:r>
      <w:r>
        <w:softHyphen/>
      </w:r>
      <w:r>
        <w:softHyphen/>
      </w:r>
      <w:r w:rsidRPr="003A52FA">
        <w:t>gör kommun</w:t>
      </w:r>
      <w:r w:rsidRPr="003A52FA">
        <w:softHyphen/>
        <w:t>i</w:t>
      </w:r>
      <w:r w:rsidRPr="003A52FA">
        <w:softHyphen/>
        <w:t>ka</w:t>
      </w:r>
      <w:r w:rsidRPr="003A52FA">
        <w:softHyphen/>
        <w:t>tion med num</w:t>
      </w:r>
      <w:r w:rsidRPr="003A52FA">
        <w:softHyphen/>
        <w:t>mer i sådana planer. I den engelska språk</w:t>
      </w:r>
      <w:r w:rsidR="0075442E">
        <w:softHyphen/>
      </w:r>
      <w:r w:rsidRPr="0075442E">
        <w:rPr>
          <w:spacing w:val="-2"/>
        </w:rPr>
        <w:t>versionen anges i stället att en sådan tjänst ”connects with publicly assigned</w:t>
      </w:r>
      <w:r w:rsidRPr="003A52FA">
        <w:t xml:space="preserve"> numbering resources</w:t>
      </w:r>
      <w:r>
        <w:t>,</w:t>
      </w:r>
      <w:r w:rsidRPr="003A52FA">
        <w:t xml:space="preserve"> or enables communication with number</w:t>
      </w:r>
      <w:r>
        <w:t>s</w:t>
      </w:r>
      <w:r w:rsidRPr="003A52FA">
        <w:t xml:space="preserve"> in national or international numbering plans”.</w:t>
      </w:r>
      <w:r>
        <w:t xml:space="preserve"> </w:t>
      </w:r>
      <w:r w:rsidRPr="003E0D89">
        <w:t>Andra språkversioner överens</w:t>
      </w:r>
      <w:r>
        <w:softHyphen/>
      </w:r>
      <w:r w:rsidRPr="003E0D89">
        <w:t>stämmer med den engelska.</w:t>
      </w:r>
      <w:r>
        <w:t xml:space="preserve"> Av skäl 18 i direktivet framgår att endast användningen av ett nummer som identifierare inte är tillräckligt för att en tjänst ska anses vara nummer</w:t>
      </w:r>
      <w:r>
        <w:softHyphen/>
        <w:t xml:space="preserve">baserad. </w:t>
      </w:r>
    </w:p>
    <w:p w14:paraId="71EC0957" w14:textId="77777777" w:rsidR="00D85371" w:rsidRDefault="00D85371" w:rsidP="00D85371">
      <w:pPr>
        <w:pStyle w:val="Brdtextmedindrag"/>
      </w:pPr>
      <w:r w:rsidRPr="000376B1">
        <w:t>Av artikel</w:t>
      </w:r>
      <w:r>
        <w:t> </w:t>
      </w:r>
      <w:r w:rsidRPr="000376B1">
        <w:t>2.7 f</w:t>
      </w:r>
      <w:r>
        <w:t>ramgår, vid en motsvarande jämförelse med den engelska språk</w:t>
      </w:r>
      <w:r>
        <w:softHyphen/>
      </w:r>
      <w:r>
        <w:softHyphen/>
        <w:t xml:space="preserve">versionen, </w:t>
      </w:r>
      <w:r w:rsidRPr="000376B1">
        <w:t>att en nummeroberoende interpersonell kom</w:t>
      </w:r>
      <w:r>
        <w:softHyphen/>
      </w:r>
      <w:r w:rsidRPr="000376B1">
        <w:t>muni</w:t>
      </w:r>
      <w:r w:rsidRPr="000376B1">
        <w:softHyphen/>
        <w:t>ka</w:t>
      </w:r>
      <w:r>
        <w:softHyphen/>
      </w:r>
      <w:r w:rsidRPr="000376B1">
        <w:t>tions</w:t>
      </w:r>
      <w:r>
        <w:softHyphen/>
      </w:r>
      <w:r w:rsidRPr="000376B1">
        <w:t xml:space="preserve">tjänst inte </w:t>
      </w:r>
      <w:r>
        <w:t xml:space="preserve">etablerar </w:t>
      </w:r>
      <w:r w:rsidRPr="00D0645F">
        <w:t xml:space="preserve">en förbindelse till </w:t>
      </w:r>
      <w:r w:rsidRPr="000376B1">
        <w:t xml:space="preserve">allmänt tilldelade nummerresurser i nationella eller </w:t>
      </w:r>
      <w:r w:rsidRPr="00E211AD">
        <w:t>internationella nummerplaner eller möjliggör kommunika</w:t>
      </w:r>
      <w:r>
        <w:softHyphen/>
      </w:r>
      <w:r w:rsidRPr="00E211AD">
        <w:t xml:space="preserve">tion med ett eller </w:t>
      </w:r>
      <w:r w:rsidRPr="000376B1">
        <w:t xml:space="preserve">flera nummer i </w:t>
      </w:r>
      <w:r>
        <w:t xml:space="preserve">sådana </w:t>
      </w:r>
      <w:r w:rsidRPr="000376B1">
        <w:t>planer.</w:t>
      </w:r>
      <w:r>
        <w:t xml:space="preserve"> Dessa t</w:t>
      </w:r>
      <w:r w:rsidRPr="000376B1">
        <w:t>jänster</w:t>
      </w:r>
      <w:r w:rsidRPr="00E211AD">
        <w:t xml:space="preserve"> </w:t>
      </w:r>
      <w:r>
        <w:t xml:space="preserve">kan </w:t>
      </w:r>
      <w:r w:rsidRPr="000376B1">
        <w:t>använd</w:t>
      </w:r>
      <w:r>
        <w:t>a</w:t>
      </w:r>
      <w:r w:rsidRPr="000376B1">
        <w:t xml:space="preserve"> </w:t>
      </w:r>
      <w:r>
        <w:t xml:space="preserve">traditionella </w:t>
      </w:r>
      <w:r w:rsidRPr="000376B1">
        <w:t>telefon</w:t>
      </w:r>
      <w:r>
        <w:softHyphen/>
      </w:r>
      <w:r w:rsidRPr="000376B1">
        <w:t xml:space="preserve">nummer </w:t>
      </w:r>
      <w:r>
        <w:t>som identifierare för att slutanvändare ska kunna hitta varandra på tjänsten, t.ex. som användarnamn, men möjliggör inte kommunikation med traditionella telefonnummer.</w:t>
      </w:r>
    </w:p>
    <w:p w14:paraId="072F49B7" w14:textId="77777777" w:rsidR="00D85371" w:rsidRPr="00E211AD" w:rsidRDefault="00D85371" w:rsidP="00D85371">
      <w:pPr>
        <w:pStyle w:val="Brdtextmedindrag"/>
      </w:pPr>
      <w:r w:rsidRPr="00E211AD">
        <w:t>I 1</w:t>
      </w:r>
      <w:r>
        <w:t> kap. </w:t>
      </w:r>
      <w:r w:rsidRPr="00E211AD">
        <w:t>7</w:t>
      </w:r>
      <w:r>
        <w:t> §</w:t>
      </w:r>
      <w:r w:rsidRPr="00E211AD">
        <w:t xml:space="preserve"> LEK definieras elektronisk kommunikationstjänst som en tjänst som vanligen tillhandahålls mot ersättning och som helt eller huvud</w:t>
      </w:r>
      <w:r w:rsidRPr="00E211AD">
        <w:softHyphen/>
      </w:r>
      <w:r w:rsidRPr="000376B1">
        <w:t>sakligen utgörs av överföring av signaler i elektroniska kommunikations</w:t>
      </w:r>
      <w:r w:rsidRPr="000376B1">
        <w:softHyphen/>
        <w:t>nät. Definitionen bör föras över till den nya</w:t>
      </w:r>
      <w:r w:rsidRPr="00E211AD">
        <w:t xml:space="preserve"> lagen med de anpassningar som krävs enligt artikel</w:t>
      </w:r>
      <w:r>
        <w:t> </w:t>
      </w:r>
      <w:r w:rsidRPr="00E211AD">
        <w:t>2.</w:t>
      </w:r>
      <w:r>
        <w:t>4</w:t>
      </w:r>
      <w:r w:rsidRPr="00E211AD">
        <w:t xml:space="preserve"> i EU-direk</w:t>
      </w:r>
      <w:r w:rsidRPr="00E211AD">
        <w:softHyphen/>
        <w:t xml:space="preserve">tivet. </w:t>
      </w:r>
      <w:r>
        <w:t xml:space="preserve">Som </w:t>
      </w:r>
      <w:r>
        <w:rPr>
          <w:i/>
        </w:rPr>
        <w:t xml:space="preserve">PTS </w:t>
      </w:r>
      <w:r>
        <w:t>anför bör definition</w:t>
      </w:r>
      <w:r>
        <w:softHyphen/>
        <w:t xml:space="preserve">en nära följa ordalydelsen i EU-direktivet. </w:t>
      </w:r>
      <w:r w:rsidRPr="00E211AD">
        <w:t xml:space="preserve">Det bör </w:t>
      </w:r>
      <w:r>
        <w:t>också</w:t>
      </w:r>
      <w:r w:rsidRPr="00E211AD">
        <w:t xml:space="preserve"> läggas till att </w:t>
      </w:r>
      <w:r>
        <w:t xml:space="preserve">en </w:t>
      </w:r>
      <w:r w:rsidRPr="00E211AD">
        <w:t>internetanslutningstjänst enligt artikel</w:t>
      </w:r>
      <w:r>
        <w:t> </w:t>
      </w:r>
      <w:r w:rsidRPr="00E211AD">
        <w:t>2.2 i TSM-</w:t>
      </w:r>
      <w:r w:rsidRPr="000376B1">
        <w:t>förordningen och</w:t>
      </w:r>
      <w:r>
        <w:t xml:space="preserve"> en</w:t>
      </w:r>
      <w:r w:rsidRPr="000376B1">
        <w:t xml:space="preserve"> inter</w:t>
      </w:r>
      <w:r>
        <w:softHyphen/>
      </w:r>
      <w:r w:rsidRPr="000376B1">
        <w:t>personell kommunikationstjäns</w:t>
      </w:r>
      <w:r>
        <w:softHyphen/>
      </w:r>
      <w:r w:rsidRPr="000376B1">
        <w:t xml:space="preserve">t </w:t>
      </w:r>
      <w:r>
        <w:t>är</w:t>
      </w:r>
      <w:r w:rsidRPr="000376B1">
        <w:t xml:space="preserve"> elektronisk</w:t>
      </w:r>
      <w:r>
        <w:t>a</w:t>
      </w:r>
      <w:r w:rsidRPr="00E211AD">
        <w:t xml:space="preserve"> kom</w:t>
      </w:r>
      <w:r>
        <w:softHyphen/>
      </w:r>
      <w:r w:rsidRPr="00E211AD">
        <w:t>mun</w:t>
      </w:r>
      <w:r>
        <w:softHyphen/>
      </w:r>
      <w:r w:rsidRPr="00E211AD">
        <w:t>ika</w:t>
      </w:r>
      <w:r>
        <w:softHyphen/>
      </w:r>
      <w:r w:rsidRPr="00E211AD">
        <w:t>tions</w:t>
      </w:r>
      <w:r>
        <w:softHyphen/>
      </w:r>
      <w:r w:rsidRPr="00E211AD">
        <w:t>tjänst</w:t>
      </w:r>
      <w:r>
        <w:t>er</w:t>
      </w:r>
      <w:r w:rsidRPr="00E211AD">
        <w:t xml:space="preserve">. Vidare bör det i enlighet med </w:t>
      </w:r>
      <w:r>
        <w:t>det</w:t>
      </w:r>
      <w:r w:rsidRPr="00E211AD">
        <w:t xml:space="preserve"> som anges i </w:t>
      </w:r>
      <w:r w:rsidRPr="000376B1">
        <w:t>direktivet klar</w:t>
      </w:r>
      <w:r>
        <w:softHyphen/>
      </w:r>
      <w:r w:rsidRPr="000376B1">
        <w:t>göras att överföringstjänster som används för tillhandahållande</w:t>
      </w:r>
      <w:r w:rsidRPr="00E211AD">
        <w:t xml:space="preserve"> av maskin</w:t>
      </w:r>
      <w:r>
        <w:t>-</w:t>
      </w:r>
      <w:r w:rsidRPr="00E211AD">
        <w:t>till</w:t>
      </w:r>
      <w:r>
        <w:t>-</w:t>
      </w:r>
      <w:r w:rsidRPr="00E211AD">
        <w:t>maskin-tjänster och för utsändnings</w:t>
      </w:r>
      <w:r>
        <w:softHyphen/>
      </w:r>
      <w:r w:rsidRPr="00E211AD">
        <w:t>tjänster är exempel på tjänster som helt eller huvudsakligen utgörs av över</w:t>
      </w:r>
      <w:r>
        <w:softHyphen/>
      </w:r>
      <w:r w:rsidRPr="00E211AD">
        <w:t>föring av signaler i elektroniska kom</w:t>
      </w:r>
      <w:r>
        <w:softHyphen/>
      </w:r>
      <w:r w:rsidRPr="00E211AD">
        <w:t>mun</w:t>
      </w:r>
      <w:r>
        <w:softHyphen/>
      </w:r>
      <w:r w:rsidRPr="00E211AD">
        <w:t>ikationsnät.</w:t>
      </w:r>
      <w:r>
        <w:t xml:space="preserve"> U</w:t>
      </w:r>
      <w:r w:rsidRPr="00E211AD">
        <w:t>ttrycken interpersonell kommunikationstjänst och num</w:t>
      </w:r>
      <w:r>
        <w:softHyphen/>
      </w:r>
      <w:r w:rsidRPr="00E211AD">
        <w:t>mer</w:t>
      </w:r>
      <w:r w:rsidRPr="00E211AD">
        <w:softHyphen/>
      </w:r>
      <w:r w:rsidRPr="000376B1">
        <w:t>baserad respektive nummeroberoende interpersonell kommun</w:t>
      </w:r>
      <w:r>
        <w:softHyphen/>
      </w:r>
      <w:r w:rsidRPr="000376B1">
        <w:t>i</w:t>
      </w:r>
      <w:r>
        <w:softHyphen/>
      </w:r>
      <w:r w:rsidRPr="000376B1">
        <w:t>ka</w:t>
      </w:r>
      <w:r>
        <w:softHyphen/>
      </w:r>
      <w:r w:rsidRPr="000376B1">
        <w:t>tions</w:t>
      </w:r>
      <w:r>
        <w:softHyphen/>
      </w:r>
      <w:r w:rsidRPr="000376B1">
        <w:softHyphen/>
        <w:t xml:space="preserve">tjänst </w:t>
      </w:r>
      <w:r>
        <w:t xml:space="preserve">bör också </w:t>
      </w:r>
      <w:r w:rsidRPr="00E211AD">
        <w:t>definieras i lagen.</w:t>
      </w:r>
      <w:bookmarkEnd w:id="221"/>
      <w:r>
        <w:t xml:space="preserve"> D</w:t>
      </w:r>
      <w:r w:rsidRPr="00832C6B">
        <w:t>efinitioner</w:t>
      </w:r>
      <w:r>
        <w:t>na</w:t>
      </w:r>
      <w:r w:rsidRPr="00832C6B">
        <w:t xml:space="preserve"> </w:t>
      </w:r>
      <w:r>
        <w:t xml:space="preserve">av nummerbaserad respektive nummeroberoende tjänst bör </w:t>
      </w:r>
      <w:r w:rsidRPr="00832C6B">
        <w:t>utformas på motsvarande sätt som i den engelska språkversionen av direktivet.</w:t>
      </w:r>
    </w:p>
    <w:p w14:paraId="3C2BB5BE" w14:textId="77777777" w:rsidR="00D85371" w:rsidRPr="00E211AD" w:rsidRDefault="00D85371" w:rsidP="00D85371">
      <w:pPr>
        <w:pStyle w:val="Rubrik5utannumrering"/>
      </w:pPr>
      <w:r w:rsidRPr="00E211AD">
        <w:t>Tillhörande facilitet</w:t>
      </w:r>
    </w:p>
    <w:p w14:paraId="73E7FFB4" w14:textId="5B07BF06" w:rsidR="00D85371" w:rsidRPr="00E211AD" w:rsidRDefault="00D85371" w:rsidP="00D85371">
      <w:pPr>
        <w:pStyle w:val="Brdtext"/>
      </w:pPr>
      <w:bookmarkStart w:id="223" w:name="_Hlk535219069"/>
      <w:r w:rsidRPr="00B30D19">
        <w:rPr>
          <w:spacing w:val="-1"/>
        </w:rPr>
        <w:t>I 1</w:t>
      </w:r>
      <w:r>
        <w:rPr>
          <w:spacing w:val="-1"/>
        </w:rPr>
        <w:t> kap.</w:t>
      </w:r>
      <w:r w:rsidRPr="00B30D19">
        <w:rPr>
          <w:spacing w:val="-1"/>
        </w:rPr>
        <w:t> 7</w:t>
      </w:r>
      <w:r>
        <w:rPr>
          <w:spacing w:val="-1"/>
        </w:rPr>
        <w:t> §</w:t>
      </w:r>
      <w:r w:rsidRPr="00B30D19">
        <w:rPr>
          <w:spacing w:val="-1"/>
        </w:rPr>
        <w:t xml:space="preserve"> LEK definieras tillhörande installation som en anordning, funk</w:t>
      </w:r>
      <w:r>
        <w:rPr>
          <w:spacing w:val="-1"/>
        </w:rPr>
        <w:softHyphen/>
      </w:r>
      <w:r w:rsidRPr="00B30D19">
        <w:rPr>
          <w:spacing w:val="-1"/>
        </w:rPr>
        <w:t>tion</w:t>
      </w:r>
      <w:r w:rsidRPr="00E211AD">
        <w:t xml:space="preserve"> </w:t>
      </w:r>
      <w:r w:rsidRPr="000376B1">
        <w:t>eller annat som har samband med en elektronisk kommunikations</w:t>
      </w:r>
      <w:r>
        <w:softHyphen/>
      </w:r>
      <w:r w:rsidRPr="000376B1">
        <w:t>tjänst elle</w:t>
      </w:r>
      <w:r w:rsidRPr="00E211AD">
        <w:t xml:space="preserve">r ett elektroniskt kommunikationsnät och som möjliggör, stödjer eller kan stödja den tjänsten, eller tillhandahållande av tjänster via det nätet </w:t>
      </w:r>
      <w:r w:rsidRPr="0075442E">
        <w:rPr>
          <w:spacing w:val="-2"/>
        </w:rPr>
        <w:lastRenderedPageBreak/>
        <w:t>eller tjänsten. Tillhörande installation är benämningen på det som i artikel</w:t>
      </w:r>
      <w:r w:rsidR="0075442E">
        <w:t xml:space="preserve"> </w:t>
      </w:r>
      <w:r w:rsidRPr="00E211AD">
        <w:t>2</w:t>
      </w:r>
      <w:r>
        <w:t> </w:t>
      </w:r>
      <w:r w:rsidRPr="00E211AD">
        <w:t xml:space="preserve">e i ramdirektivet kallas tillhörande facilitet (se prop. 2002/03:110 </w:t>
      </w:r>
      <w:r w:rsidR="00EB24E6">
        <w:t>s. 3</w:t>
      </w:r>
      <w:r w:rsidRPr="00E211AD">
        <w:t xml:space="preserve">61 och prop. 2010/11:115 </w:t>
      </w:r>
      <w:r w:rsidR="00BC60D5">
        <w:t>s. </w:t>
      </w:r>
      <w:r w:rsidRPr="00E211AD">
        <w:t>157).</w:t>
      </w:r>
    </w:p>
    <w:p w14:paraId="264999BF" w14:textId="7B6B9A31" w:rsidR="00D85371" w:rsidRPr="00E211AD" w:rsidRDefault="00D85371" w:rsidP="00D85371">
      <w:pPr>
        <w:pStyle w:val="Brdtextmedindrag"/>
      </w:pPr>
      <w:r w:rsidRPr="00E211AD">
        <w:t>I förarbetena till lagen anges att tillhörande installationer t.ex. kan vara tillhörande tjänster såsom de definieras i artikel 2</w:t>
      </w:r>
      <w:r>
        <w:t> </w:t>
      </w:r>
      <w:r w:rsidRPr="00E211AD">
        <w:t>ea i ramdirektivet, bl.a. system för villkorad tillgång samt identitets-, lokaliserings- och närvaro</w:t>
      </w:r>
      <w:r w:rsidRPr="00E211AD">
        <w:softHyphen/>
        <w:t>tjänster. Vidare avses fysisk infrastruktur och andra faciliteter eller kom</w:t>
      </w:r>
      <w:r w:rsidRPr="00E211AD">
        <w:softHyphen/>
        <w:t>ponenter som byggnader, antenner, torn och andra stödkonstruktioner, led</w:t>
      </w:r>
      <w:r>
        <w:softHyphen/>
      </w:r>
      <w:r w:rsidRPr="00E211AD">
        <w:t>ningar, rör, master, inspektionsbrunnar och kopplingsskåp. Även kablar ingår enligt artikel 2 e i ramdirektivet i begreppet. Definitionen begränsas inte till sådant som inte utgör delar av den elektroniska kommunikations</w:t>
      </w:r>
      <w:r w:rsidRPr="00E211AD">
        <w:softHyphen/>
        <w:t>tjänsten eller kommunikationsnätet som den har samband med. Därmed ingår också t.ex. nätdelar i definitionen (</w:t>
      </w:r>
      <w:r>
        <w:t>p</w:t>
      </w:r>
      <w:r w:rsidRPr="00E211AD">
        <w:t xml:space="preserve">rop. 2010/11:115 </w:t>
      </w:r>
      <w:r w:rsidR="00BC60D5">
        <w:t>s. </w:t>
      </w:r>
      <w:r w:rsidRPr="00E211AD">
        <w:t>157)</w:t>
      </w:r>
      <w:r>
        <w:t>.</w:t>
      </w:r>
    </w:p>
    <w:p w14:paraId="709C09E1" w14:textId="77777777" w:rsidR="00D85371" w:rsidRDefault="00D85371" w:rsidP="00D85371">
      <w:pPr>
        <w:pStyle w:val="Brdtextmedindrag"/>
      </w:pPr>
      <w:r w:rsidRPr="00E211AD">
        <w:t>Definitionerna av tillhörande faciliteter och tillhörande tjänst i arti</w:t>
      </w:r>
      <w:r>
        <w:softHyphen/>
      </w:r>
      <w:r w:rsidRPr="00E211AD">
        <w:t>kel</w:t>
      </w:r>
      <w:r>
        <w:t xml:space="preserve"> 2.10 och 2.11 i EU-direktivet motsvarar i sak artikel </w:t>
      </w:r>
      <w:r w:rsidRPr="00E211AD">
        <w:t>2</w:t>
      </w:r>
      <w:r>
        <w:t> </w:t>
      </w:r>
      <w:r w:rsidRPr="00E211AD">
        <w:t>e och 2</w:t>
      </w:r>
      <w:r>
        <w:t> </w:t>
      </w:r>
      <w:r w:rsidRPr="00E211AD">
        <w:t>ea i ram</w:t>
      </w:r>
      <w:r>
        <w:softHyphen/>
      </w:r>
      <w:r w:rsidRPr="00E211AD">
        <w:t>direktivet. Definitionen av tillhörande installation i 1</w:t>
      </w:r>
      <w:r>
        <w:t> kap. </w:t>
      </w:r>
      <w:r w:rsidRPr="00E211AD">
        <w:t>7</w:t>
      </w:r>
      <w:r>
        <w:t> §</w:t>
      </w:r>
      <w:r w:rsidRPr="00E211AD">
        <w:t xml:space="preserve"> LEK bör därför föras över till den nya lagen. Av tydlighetsskäl bör </w:t>
      </w:r>
      <w:r w:rsidRPr="000376B1">
        <w:t>dock EU-direktiv</w:t>
      </w:r>
      <w:r>
        <w:softHyphen/>
      </w:r>
      <w:r w:rsidRPr="000376B1">
        <w:t xml:space="preserve">ets </w:t>
      </w:r>
      <w:r>
        <w:t xml:space="preserve">modernare och </w:t>
      </w:r>
      <w:r w:rsidRPr="000376B1">
        <w:t>något bredare beteckning tillhörande facilitet användas.</w:t>
      </w:r>
      <w:r w:rsidRPr="00E211AD">
        <w:t xml:space="preserve"> </w:t>
      </w:r>
      <w:r w:rsidRPr="000376B1">
        <w:t>På samma sätt som tidigare behövs</w:t>
      </w:r>
      <w:r>
        <w:t xml:space="preserve"> inte</w:t>
      </w:r>
      <w:r w:rsidRPr="000376B1">
        <w:t xml:space="preserve"> någon sär</w:t>
      </w:r>
      <w:r>
        <w:softHyphen/>
      </w:r>
      <w:r w:rsidRPr="000376B1">
        <w:t>skild defini</w:t>
      </w:r>
      <w:r>
        <w:softHyphen/>
      </w:r>
      <w:r w:rsidRPr="000376B1">
        <w:t>tion</w:t>
      </w:r>
      <w:r w:rsidRPr="00E211AD">
        <w:t xml:space="preserve"> av tillhörande tjänst</w:t>
      </w:r>
      <w:r>
        <w:t>,</w:t>
      </w:r>
      <w:r w:rsidRPr="00E211AD">
        <w:t xml:space="preserve"> utan termen kan ingå som en del av </w:t>
      </w:r>
      <w:r>
        <w:t>det</w:t>
      </w:r>
      <w:r w:rsidRPr="00E211AD">
        <w:t xml:space="preserve"> som avses med </w:t>
      </w:r>
      <w:r>
        <w:t xml:space="preserve">uttrycket </w:t>
      </w:r>
      <w:r w:rsidRPr="00E211AD">
        <w:t>tillhörande facilitet.</w:t>
      </w:r>
      <w:bookmarkEnd w:id="223"/>
    </w:p>
    <w:p w14:paraId="2D33E03F" w14:textId="77777777" w:rsidR="00D85371" w:rsidRPr="00E211AD" w:rsidRDefault="00D85371" w:rsidP="00D85371">
      <w:pPr>
        <w:pStyle w:val="Rubrik5utannumrering"/>
      </w:pPr>
      <w:r>
        <w:t>A</w:t>
      </w:r>
      <w:r w:rsidRPr="00E211AD">
        <w:t>nvändare och slutanvändare</w:t>
      </w:r>
    </w:p>
    <w:p w14:paraId="3A2E8CC1" w14:textId="77777777" w:rsidR="00D85371" w:rsidRPr="00E211AD" w:rsidRDefault="00D85371" w:rsidP="00D85371">
      <w:pPr>
        <w:pStyle w:val="Brdtextmedindrag"/>
        <w:ind w:firstLine="0"/>
      </w:pPr>
      <w:r w:rsidRPr="00E211AD">
        <w:t>I 1</w:t>
      </w:r>
      <w:r>
        <w:t> kap. </w:t>
      </w:r>
      <w:r w:rsidRPr="00E211AD">
        <w:t>7</w:t>
      </w:r>
      <w:r>
        <w:t> §</w:t>
      </w:r>
      <w:r w:rsidRPr="00E211AD">
        <w:t xml:space="preserve"> LEK definieras användare och slutanvändare. Med an</w:t>
      </w:r>
      <w:r w:rsidRPr="00E211AD">
        <w:softHyphen/>
      </w:r>
      <w:r w:rsidRPr="00424352">
        <w:t>vän</w:t>
      </w:r>
      <w:r w:rsidRPr="00424352">
        <w:softHyphen/>
        <w:t>dare avses den som använder eller efterfrågar en allmänt tillgänglig elek</w:t>
      </w:r>
      <w:r w:rsidRPr="00424352">
        <w:softHyphen/>
        <w:t>tro</w:t>
      </w:r>
      <w:r w:rsidRPr="00424352">
        <w:softHyphen/>
        <w:t>nisk kommunikationstjänst. Med slutanvändare avses användare som inte till</w:t>
      </w:r>
      <w:r>
        <w:softHyphen/>
      </w:r>
      <w:r w:rsidRPr="00424352">
        <w:t>handa</w:t>
      </w:r>
      <w:r>
        <w:softHyphen/>
      </w:r>
      <w:r>
        <w:softHyphen/>
      </w:r>
      <w:r w:rsidRPr="00424352">
        <w:t>håller allmänna kommunikationsnät eller allmänt till</w:t>
      </w:r>
      <w:r>
        <w:softHyphen/>
      </w:r>
      <w:r w:rsidRPr="00424352">
        <w:t>gäng</w:t>
      </w:r>
      <w:r>
        <w:softHyphen/>
      </w:r>
      <w:r w:rsidRPr="00424352">
        <w:t>liga elek</w:t>
      </w:r>
      <w:r w:rsidRPr="00424352">
        <w:softHyphen/>
        <w:t>tro</w:t>
      </w:r>
      <w:r w:rsidRPr="00424352">
        <w:softHyphen/>
        <w:t>n</w:t>
      </w:r>
      <w:r>
        <w:softHyphen/>
      </w:r>
      <w:r w:rsidRPr="00424352">
        <w:t>iska kommunikationstjänster. Definitionerna överens</w:t>
      </w:r>
      <w:r>
        <w:softHyphen/>
      </w:r>
      <w:r w:rsidRPr="00424352">
        <w:t>stämmer med defini</w:t>
      </w:r>
      <w:r>
        <w:softHyphen/>
      </w:r>
      <w:r w:rsidRPr="00424352">
        <w:softHyphen/>
        <w:t>tion</w:t>
      </w:r>
      <w:r>
        <w:softHyphen/>
      </w:r>
      <w:r w:rsidRPr="00424352">
        <w:t xml:space="preserve">erna av användare och slutanvändare i artikel 2.13 och 2.14 i EU-direktivet. </w:t>
      </w:r>
      <w:r>
        <w:t>Definitionerna är alltså inte nya utan har tillämpats under hela den tid som LEK har varit i kraft. I avsnitt 16 föreslås det dessutom att det av den nya lagen uttryckligen ska framgå att både konsu</w:t>
      </w:r>
      <w:r>
        <w:softHyphen/>
        <w:t>ment</w:t>
      </w:r>
      <w:r>
        <w:softHyphen/>
        <w:t>er och vissa kategorier av företag skyddas av vissa bestämmelser om slut</w:t>
      </w:r>
      <w:r>
        <w:softHyphen/>
        <w:t>använd</w:t>
      </w:r>
      <w:r>
        <w:softHyphen/>
        <w:t xml:space="preserve">ares rättigheter. Regeringen anser inte att det behöver preciseras att definitionerna omfattar </w:t>
      </w:r>
      <w:r w:rsidRPr="00D61295">
        <w:t>både fysiska och juridiska personer</w:t>
      </w:r>
      <w:r>
        <w:t xml:space="preserve">, som </w:t>
      </w:r>
      <w:r w:rsidRPr="00F67E2D">
        <w:rPr>
          <w:iCs/>
        </w:rPr>
        <w:t>PTS</w:t>
      </w:r>
      <w:r w:rsidRPr="00D61295">
        <w:rPr>
          <w:i/>
        </w:rPr>
        <w:t xml:space="preserve"> </w:t>
      </w:r>
      <w:r>
        <w:t xml:space="preserve">föreslår. </w:t>
      </w:r>
      <w:r w:rsidRPr="00424352">
        <w:t xml:space="preserve">Definitionerna bör </w:t>
      </w:r>
      <w:r>
        <w:t xml:space="preserve">därmed </w:t>
      </w:r>
      <w:r w:rsidRPr="00424352">
        <w:t>föras över till den nya lagen</w:t>
      </w:r>
      <w:r>
        <w:t>.</w:t>
      </w:r>
    </w:p>
    <w:p w14:paraId="26DAA6F9" w14:textId="77777777" w:rsidR="00D85371" w:rsidRDefault="00D85371" w:rsidP="00D85371">
      <w:pPr>
        <w:pStyle w:val="Rubrik1"/>
      </w:pPr>
      <w:bookmarkStart w:id="224" w:name="_Toc9841539"/>
      <w:bookmarkStart w:id="225" w:name="_Toc9867416"/>
      <w:bookmarkStart w:id="226" w:name="_Toc9867666"/>
      <w:bookmarkStart w:id="227" w:name="_Toc9871083"/>
      <w:bookmarkStart w:id="228" w:name="_Toc9958166"/>
      <w:bookmarkStart w:id="229" w:name="_Toc9961225"/>
      <w:bookmarkStart w:id="230" w:name="_Toc9962324"/>
      <w:bookmarkStart w:id="231" w:name="_Toc17793288"/>
      <w:bookmarkStart w:id="232" w:name="_Toc73005882"/>
      <w:bookmarkStart w:id="233" w:name="_Toc86738688"/>
      <w:bookmarkStart w:id="234" w:name="_Toc94597451"/>
      <w:bookmarkStart w:id="235" w:name="_Toc96533294"/>
      <w:bookmarkStart w:id="236" w:name="_Hlk30063619"/>
      <w:r w:rsidRPr="00E211AD">
        <w:t>Marknadsinträde</w:t>
      </w:r>
      <w:bookmarkEnd w:id="224"/>
      <w:bookmarkEnd w:id="225"/>
      <w:bookmarkEnd w:id="226"/>
      <w:bookmarkEnd w:id="227"/>
      <w:bookmarkEnd w:id="228"/>
      <w:bookmarkEnd w:id="229"/>
      <w:bookmarkEnd w:id="230"/>
      <w:bookmarkEnd w:id="231"/>
      <w:bookmarkEnd w:id="232"/>
      <w:bookmarkEnd w:id="233"/>
      <w:bookmarkEnd w:id="234"/>
      <w:bookmarkEnd w:id="235"/>
    </w:p>
    <w:p w14:paraId="2D4476A6" w14:textId="77777777" w:rsidR="00D85371" w:rsidRPr="00674A3E" w:rsidRDefault="00D85371" w:rsidP="00D85371">
      <w:pPr>
        <w:pStyle w:val="Rubrik2"/>
        <w:spacing w:before="0"/>
      </w:pPr>
      <w:bookmarkStart w:id="237" w:name="_Toc73005883"/>
      <w:bookmarkStart w:id="238" w:name="_Toc86738689"/>
      <w:bookmarkStart w:id="239" w:name="_Toc94597452"/>
      <w:bookmarkStart w:id="240" w:name="_Toc96533295"/>
      <w:r>
        <w:t>Anmälan av verksamhet</w:t>
      </w:r>
      <w:bookmarkEnd w:id="237"/>
      <w:bookmarkEnd w:id="238"/>
      <w:bookmarkEnd w:id="239"/>
      <w:bookmarkEnd w:id="240"/>
    </w:p>
    <w:p w14:paraId="36889021" w14:textId="77777777" w:rsidR="00D85371" w:rsidRPr="00E211AD" w:rsidRDefault="00D85371" w:rsidP="00D85371">
      <w:pPr>
        <w:pStyle w:val="Brdtextram"/>
      </w:pPr>
      <w:r w:rsidRPr="00E211AD">
        <w:rPr>
          <w:b/>
        </w:rPr>
        <w:t>Regeringens förslag:</w:t>
      </w:r>
      <w:r w:rsidRPr="00E211AD">
        <w:t xml:space="preserve"> </w:t>
      </w:r>
      <w:r w:rsidRPr="000376B1">
        <w:t xml:space="preserve">Bestämmelserna </w:t>
      </w:r>
      <w:r>
        <w:t>i lagen om elektronisk kommu</w:t>
      </w:r>
      <w:r>
        <w:softHyphen/>
        <w:t xml:space="preserve">nikation </w:t>
      </w:r>
      <w:r w:rsidRPr="000376B1">
        <w:t xml:space="preserve">om </w:t>
      </w:r>
      <w:r>
        <w:t>krav på anmälan för vissa verksamheter</w:t>
      </w:r>
      <w:r w:rsidRPr="000376B1">
        <w:t xml:space="preserve"> och om undantag från </w:t>
      </w:r>
      <w:r>
        <w:t>kravet</w:t>
      </w:r>
      <w:r w:rsidRPr="00E211AD">
        <w:t xml:space="preserve"> ska</w:t>
      </w:r>
      <w:r>
        <w:t xml:space="preserve"> föras </w:t>
      </w:r>
      <w:r w:rsidRPr="00E211AD">
        <w:t>över till den nya lagen</w:t>
      </w:r>
      <w:r>
        <w:t xml:space="preserve">. Det ska </w:t>
      </w:r>
      <w:r w:rsidRPr="000376B1">
        <w:t>inte</w:t>
      </w:r>
      <w:r w:rsidRPr="000376B1" w:rsidDel="00A322AA">
        <w:t xml:space="preserve"> </w:t>
      </w:r>
      <w:r>
        <w:t>finnas</w:t>
      </w:r>
      <w:r w:rsidRPr="000376B1">
        <w:t xml:space="preserve"> någo</w:t>
      </w:r>
      <w:r>
        <w:t>t krav på anmäla</w:t>
      </w:r>
      <w:r w:rsidRPr="000376B1">
        <w:t>n för tillhanda</w:t>
      </w:r>
      <w:r>
        <w:softHyphen/>
      </w:r>
      <w:r w:rsidRPr="000376B1">
        <w:t>hållande av nummer</w:t>
      </w:r>
      <w:r w:rsidRPr="00E211AD">
        <w:t>oberoende inter</w:t>
      </w:r>
      <w:r>
        <w:softHyphen/>
      </w:r>
      <w:r w:rsidRPr="00E211AD">
        <w:t>perso</w:t>
      </w:r>
      <w:r>
        <w:softHyphen/>
      </w:r>
      <w:r w:rsidRPr="00E211AD">
        <w:t>nella kommunika</w:t>
      </w:r>
      <w:r>
        <w:softHyphen/>
      </w:r>
      <w:r w:rsidRPr="00E211AD">
        <w:t>tions</w:t>
      </w:r>
      <w:r>
        <w:softHyphen/>
      </w:r>
      <w:r w:rsidRPr="00E211AD">
        <w:t>tjäns</w:t>
      </w:r>
      <w:r>
        <w:softHyphen/>
      </w:r>
      <w:r w:rsidRPr="00E211AD">
        <w:t>ter.</w:t>
      </w:r>
    </w:p>
    <w:p w14:paraId="300E02F4" w14:textId="77777777" w:rsidR="00D85371" w:rsidRPr="00E211AD" w:rsidRDefault="00D85371" w:rsidP="00D85371">
      <w:pPr>
        <w:pStyle w:val="Brdtextmedindrag"/>
        <w:rPr>
          <w:sz w:val="8"/>
          <w:szCs w:val="8"/>
        </w:rPr>
      </w:pPr>
    </w:p>
    <w:p w14:paraId="249410A0" w14:textId="77777777" w:rsidR="00D85371" w:rsidRPr="00E211AD" w:rsidRDefault="00D85371" w:rsidP="00D85371">
      <w:pPr>
        <w:pStyle w:val="Brdtextmedindrag"/>
      </w:pPr>
      <w:r w:rsidRPr="00E211AD">
        <w:rPr>
          <w:b/>
        </w:rPr>
        <w:lastRenderedPageBreak/>
        <w:t>Promemorians förslag</w:t>
      </w:r>
      <w:r>
        <w:t xml:space="preserve"> överensstämmer i sak med regeringens förslag. </w:t>
      </w:r>
      <w:bookmarkStart w:id="241" w:name="_Hlk82586498"/>
      <w:r w:rsidRPr="002573F2">
        <w:t>Promemorians lagförslag har en annan utformning</w:t>
      </w:r>
      <w:bookmarkEnd w:id="241"/>
      <w:r w:rsidRPr="002573F2">
        <w:t>.</w:t>
      </w:r>
    </w:p>
    <w:p w14:paraId="5F4E96A0" w14:textId="77777777" w:rsidR="00D85371" w:rsidRPr="009F3A0F" w:rsidRDefault="00D85371" w:rsidP="00D85371">
      <w:pPr>
        <w:pStyle w:val="Brdtextmedindrag"/>
        <w:rPr>
          <w:b/>
          <w:i/>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sidRPr="00437333">
        <w:rPr>
          <w:i/>
        </w:rPr>
        <w:t xml:space="preserve">Telenor Sverige AB </w:t>
      </w:r>
      <w:r w:rsidRPr="00437333">
        <w:t xml:space="preserve">anser </w:t>
      </w:r>
      <w:r>
        <w:t xml:space="preserve">dock </w:t>
      </w:r>
      <w:r w:rsidRPr="00437333">
        <w:t xml:space="preserve">att </w:t>
      </w:r>
      <w:r>
        <w:t>till</w:t>
      </w:r>
      <w:r>
        <w:softHyphen/>
        <w:t>syns</w:t>
      </w:r>
      <w:r>
        <w:softHyphen/>
      </w:r>
      <w:r w:rsidRPr="00437333">
        <w:t xml:space="preserve">myndigheten bör ges möjlighet att </w:t>
      </w:r>
      <w:r>
        <w:t>hindra aktörer från att bedriva verksamhet</w:t>
      </w:r>
      <w:r w:rsidRPr="00437333">
        <w:t xml:space="preserve"> </w:t>
      </w:r>
      <w:r>
        <w:t>när</w:t>
      </w:r>
      <w:r w:rsidRPr="00437333">
        <w:t xml:space="preserve"> det finns en tydlig historik av lagöverträdelser och otill</w:t>
      </w:r>
      <w:r>
        <w:softHyphen/>
      </w:r>
      <w:r w:rsidRPr="00437333">
        <w:t>börligt agerande hos den eller de</w:t>
      </w:r>
      <w:r>
        <w:t>m</w:t>
      </w:r>
      <w:r w:rsidRPr="00437333">
        <w:t xml:space="preserve"> som står bakom verksamheten.</w:t>
      </w:r>
      <w:r>
        <w:t xml:space="preserve"> </w:t>
      </w:r>
      <w:r w:rsidRPr="002E3571">
        <w:t xml:space="preserve">Bolaget anser vidare att även </w:t>
      </w:r>
      <w:r>
        <w:t>tillhandahållande av</w:t>
      </w:r>
      <w:r w:rsidRPr="002E3571">
        <w:t xml:space="preserve"> nummer</w:t>
      </w:r>
      <w:r>
        <w:softHyphen/>
      </w:r>
      <w:r w:rsidRPr="002E3571">
        <w:t>oberoende inter</w:t>
      </w:r>
      <w:r>
        <w:softHyphen/>
      </w:r>
      <w:r w:rsidRPr="002E3571">
        <w:t>perso</w:t>
      </w:r>
      <w:r>
        <w:softHyphen/>
      </w:r>
      <w:r w:rsidRPr="002E3571">
        <w:t>nella kommunikations</w:t>
      </w:r>
      <w:r>
        <w:softHyphen/>
      </w:r>
      <w:r w:rsidRPr="002E3571">
        <w:t xml:space="preserve">tjänster bör </w:t>
      </w:r>
      <w:r>
        <w:t>omfattas av</w:t>
      </w:r>
      <w:r w:rsidRPr="002E3571">
        <w:t xml:space="preserve"> </w:t>
      </w:r>
      <w:r>
        <w:t xml:space="preserve">kravet på anmälan. </w:t>
      </w:r>
      <w:r>
        <w:rPr>
          <w:i/>
        </w:rPr>
        <w:t xml:space="preserve">Verizon Sweden AB </w:t>
      </w:r>
      <w:r w:rsidRPr="00437333">
        <w:t>avstyrker förslaget</w:t>
      </w:r>
      <w:r>
        <w:t>.</w:t>
      </w:r>
    </w:p>
    <w:p w14:paraId="64F5636C" w14:textId="77777777" w:rsidR="00D85371" w:rsidRPr="00E211AD" w:rsidRDefault="00D85371" w:rsidP="00D85371">
      <w:pPr>
        <w:pStyle w:val="Rubrik4utannumrering"/>
      </w:pPr>
      <w:r w:rsidRPr="00E211AD">
        <w:t>Skälen för regeringens förslag</w:t>
      </w:r>
    </w:p>
    <w:p w14:paraId="34F40445" w14:textId="77777777" w:rsidR="00D85371" w:rsidRPr="00E211AD" w:rsidRDefault="00D85371" w:rsidP="00D85371">
      <w:pPr>
        <w:pStyle w:val="Rubrik5utannumrering"/>
        <w:spacing w:before="0"/>
      </w:pPr>
      <w:r w:rsidRPr="00E211AD">
        <w:t>Marknadsinträde och allmän auktorisation</w:t>
      </w:r>
    </w:p>
    <w:p w14:paraId="1054A356" w14:textId="77777777" w:rsidR="00D85371" w:rsidRPr="00E211AD" w:rsidRDefault="00D85371" w:rsidP="00D85371">
      <w:pPr>
        <w:pStyle w:val="Brdtext"/>
      </w:pPr>
      <w:bookmarkStart w:id="242" w:name="_Hlk534891357"/>
      <w:r w:rsidRPr="000376B1">
        <w:t>Artikel 12 i EU-direktivet innehåller grundläggande bestämmelser om mark</w:t>
      </w:r>
      <w:r w:rsidRPr="00E211AD">
        <w:t>nads</w:t>
      </w:r>
      <w:r>
        <w:softHyphen/>
      </w:r>
      <w:r w:rsidRPr="00E211AD">
        <w:t>inträde för den som tillhandahåller elektroniska kommunika</w:t>
      </w:r>
      <w:r w:rsidRPr="00E211AD">
        <w:softHyphen/>
        <w:t>tions</w:t>
      </w:r>
      <w:r>
        <w:softHyphen/>
      </w:r>
      <w:r w:rsidRPr="00E211AD">
        <w:t>nät och kommunikationstjänster.</w:t>
      </w:r>
    </w:p>
    <w:p w14:paraId="1A0ACCAC" w14:textId="77777777" w:rsidR="00D85371" w:rsidRPr="00E211AD" w:rsidRDefault="00D85371" w:rsidP="00D85371">
      <w:pPr>
        <w:pStyle w:val="Brdtextmedindrag"/>
      </w:pPr>
      <w:r w:rsidRPr="00E211AD">
        <w:t>Enligt artikel 12.1 och 12.2 ska medlemsstaterna säkerställa friheten att till</w:t>
      </w:r>
      <w:r>
        <w:softHyphen/>
      </w:r>
      <w:r w:rsidRPr="00E211AD">
        <w:t>handa</w:t>
      </w:r>
      <w:r>
        <w:softHyphen/>
      </w:r>
      <w:r w:rsidRPr="00E211AD">
        <w:t>hålla elektroniska kommunikationsnät och kommu</w:t>
      </w:r>
      <w:r w:rsidRPr="00E211AD">
        <w:softHyphen/>
      </w:r>
      <w:r w:rsidRPr="000376B1">
        <w:t>ni</w:t>
      </w:r>
      <w:r>
        <w:softHyphen/>
      </w:r>
      <w:r w:rsidRPr="000376B1">
        <w:t>kations</w:t>
      </w:r>
      <w:r>
        <w:softHyphen/>
      </w:r>
      <w:r w:rsidRPr="000376B1">
        <w:t xml:space="preserve">tjänster. </w:t>
      </w:r>
      <w:r w:rsidRPr="00437333">
        <w:t>Ett företag får hindras från att tillhandahålla sådana tjänst</w:t>
      </w:r>
      <w:r>
        <w:softHyphen/>
      </w:r>
      <w:r w:rsidRPr="00437333">
        <w:t>er endast om det är nödvändigt med hänsyn till allmän ordning, säker</w:t>
      </w:r>
      <w:r>
        <w:softHyphen/>
      </w:r>
      <w:r w:rsidRPr="00437333">
        <w:t>het eller hälsa.</w:t>
      </w:r>
      <w:r w:rsidRPr="000376B1">
        <w:t xml:space="preserve"> Tillhandahållandet av elektroniska kommunikations</w:t>
      </w:r>
      <w:r w:rsidRPr="000376B1">
        <w:softHyphen/>
        <w:t>nät och andra elektro</w:t>
      </w:r>
      <w:r>
        <w:softHyphen/>
      </w:r>
      <w:r w:rsidRPr="000376B1">
        <w:t>niska kommunikationstjänster än nummeroberoende inter</w:t>
      </w:r>
      <w:r>
        <w:softHyphen/>
      </w:r>
      <w:r w:rsidRPr="000376B1">
        <w:t>personella kom</w:t>
      </w:r>
      <w:r>
        <w:softHyphen/>
      </w:r>
      <w:r w:rsidRPr="00E211AD">
        <w:t>munikations</w:t>
      </w:r>
      <w:r>
        <w:softHyphen/>
      </w:r>
      <w:r w:rsidRPr="00E211AD">
        <w:t>tjänster får endast underkastas s.k. allmän auktorisation. Detta gäller dock med undantag för direktivets bestämmel</w:t>
      </w:r>
      <w:r w:rsidRPr="00E211AD">
        <w:softHyphen/>
        <w:t>ser om skyl</w:t>
      </w:r>
      <w:r w:rsidRPr="000376B1">
        <w:t>dig</w:t>
      </w:r>
      <w:r>
        <w:softHyphen/>
      </w:r>
      <w:r w:rsidRPr="000376B1">
        <w:t>heter som kan åläggas företag när det gäller till</w:t>
      </w:r>
      <w:r>
        <w:softHyphen/>
      </w:r>
      <w:r w:rsidRPr="000376B1">
        <w:t>träde, sam</w:t>
      </w:r>
      <w:r>
        <w:softHyphen/>
      </w:r>
      <w:r w:rsidRPr="000376B1">
        <w:t>trafik och inter</w:t>
      </w:r>
      <w:r>
        <w:softHyphen/>
      </w:r>
      <w:r w:rsidRPr="000376B1">
        <w:t>operabla tjänster och om nyttjanderätter till radio</w:t>
      </w:r>
      <w:r>
        <w:softHyphen/>
      </w:r>
      <w:r w:rsidRPr="000376B1">
        <w:t>frekvenser eller nummer.</w:t>
      </w:r>
      <w:r w:rsidRPr="00E211AD">
        <w:t xml:space="preserve"> Be</w:t>
      </w:r>
      <w:r w:rsidRPr="000376B1">
        <w:t>stäm</w:t>
      </w:r>
      <w:r>
        <w:softHyphen/>
      </w:r>
      <w:r w:rsidRPr="000376B1">
        <w:t>melserna motsvarar i sak artikel 3.1 och 3.2 första stycket första mening</w:t>
      </w:r>
      <w:r w:rsidRPr="00E211AD">
        <w:t>en i auktorisationsdirektivet.</w:t>
      </w:r>
    </w:p>
    <w:p w14:paraId="2B5A9F54" w14:textId="32BAB09D" w:rsidR="00D85371" w:rsidRPr="00E211AD" w:rsidRDefault="00D85371" w:rsidP="00D85371">
      <w:pPr>
        <w:pStyle w:val="Brdtextmedindrag"/>
      </w:pPr>
      <w:r w:rsidRPr="00E211AD">
        <w:t xml:space="preserve">Med allmän auktorisation avses det rättsliga ramverk som upprättats för </w:t>
      </w:r>
      <w:r w:rsidRPr="000376B1">
        <w:t>att säkerställa rättigheter för tillhandahållande av elektroniska kommuni</w:t>
      </w:r>
      <w:r w:rsidRPr="000376B1">
        <w:softHyphen/>
        <w:t>kationsnät eller elektroniska kommunikationstjänster och som fastställer sektorspecifika skyldigheter som kan gälla för alla eller vissa typer av elektroniska kommunikationsnät och kommunikationstjäns</w:t>
      </w:r>
      <w:r w:rsidRPr="000376B1">
        <w:softHyphen/>
        <w:t>ter i enlighet med</w:t>
      </w:r>
      <w:r w:rsidRPr="00E211AD">
        <w:t xml:space="preserve"> EU-direktivet. Den allmänna auktorisationen utgörs allt</w:t>
      </w:r>
      <w:r w:rsidRPr="00E211AD">
        <w:softHyphen/>
        <w:t>så av de generella regler om rättigheter och skyldigheter som gäller för de verk</w:t>
      </w:r>
      <w:r>
        <w:softHyphen/>
      </w:r>
      <w:r w:rsidRPr="00E211AD">
        <w:t>samheter som bedrivs på området (</w:t>
      </w:r>
      <w:r>
        <w:t>se</w:t>
      </w:r>
      <w:r w:rsidRPr="00E211AD">
        <w:t xml:space="preserve"> prop. 2002/03:110 </w:t>
      </w:r>
      <w:r w:rsidR="00BC60D5">
        <w:t>s. </w:t>
      </w:r>
      <w:r w:rsidRPr="00E211AD">
        <w:t>120).</w:t>
      </w:r>
    </w:p>
    <w:p w14:paraId="4E9F1FDF" w14:textId="77777777" w:rsidR="00D85371" w:rsidRPr="00E211AD" w:rsidRDefault="00D85371" w:rsidP="00D85371">
      <w:pPr>
        <w:pStyle w:val="Brdtextmedindrag"/>
      </w:pPr>
      <w:r w:rsidRPr="00E211AD">
        <w:t>Av artikel 15 i EU-direktivet följer att den som omfattas av den allmänna auktorisationen ska ha vissa minimirättigheter</w:t>
      </w:r>
      <w:r>
        <w:t>,</w:t>
      </w:r>
      <w:r w:rsidRPr="00E211AD">
        <w:t xml:space="preserve"> </w:t>
      </w:r>
      <w:r>
        <w:t>som</w:t>
      </w:r>
      <w:r w:rsidRPr="00E211AD">
        <w:t xml:space="preserve"> rätt att tillhandahålla elektroniska kommunikationsnät och kommunikationstjänster, att kunna ansöka om att få installera faciliteter som behövs och att använda radio</w:t>
      </w:r>
      <w:r>
        <w:softHyphen/>
      </w:r>
      <w:r w:rsidRPr="000376B1">
        <w:t>frekvenser och nummerresurser i enlighet med direktivet. Den som tillhan</w:t>
      </w:r>
      <w:r>
        <w:softHyphen/>
      </w:r>
      <w:r w:rsidRPr="000376B1">
        <w:t>da</w:t>
      </w:r>
      <w:r>
        <w:softHyphen/>
      </w:r>
      <w:r w:rsidRPr="000376B1">
        <w:t xml:space="preserve">håller elektroniska kommunikationsnät eller </w:t>
      </w:r>
      <w:r>
        <w:t>elektroniska</w:t>
      </w:r>
      <w:r w:rsidRPr="000376B1">
        <w:t xml:space="preserve"> kommuni</w:t>
      </w:r>
      <w:r>
        <w:softHyphen/>
      </w:r>
      <w:r w:rsidRPr="000376B1">
        <w:t>kations</w:t>
      </w:r>
      <w:r w:rsidRPr="000376B1">
        <w:softHyphen/>
        <w:t>tjänster</w:t>
      </w:r>
      <w:r w:rsidRPr="00E211AD">
        <w:t xml:space="preserve"> </w:t>
      </w:r>
      <w:r w:rsidRPr="000376B1">
        <w:t>ska även ha rätt att förhandla om samtrafik och få tillträde och samtrafik i enlighet</w:t>
      </w:r>
      <w:r w:rsidRPr="00E211AD">
        <w:t xml:space="preserve"> </w:t>
      </w:r>
      <w:r w:rsidRPr="000376B1">
        <w:t>med direktivet samt kunna bli utsedd att tillhanda</w:t>
      </w:r>
      <w:r>
        <w:softHyphen/>
      </w:r>
      <w:r w:rsidRPr="000376B1">
        <w:t>hålla samhälls</w:t>
      </w:r>
      <w:r>
        <w:softHyphen/>
      </w:r>
      <w:r w:rsidRPr="000376B1">
        <w:t>omfattande tjänster.</w:t>
      </w:r>
    </w:p>
    <w:p w14:paraId="49969D5B" w14:textId="555D5C3A" w:rsidR="00D85371" w:rsidRPr="00E211AD" w:rsidRDefault="00D85371" w:rsidP="00D85371">
      <w:pPr>
        <w:pStyle w:val="Brdtextmedindrag"/>
      </w:pPr>
      <w:r w:rsidRPr="00E211AD">
        <w:t xml:space="preserve">Några särskilda åtgärder för att genomföra EU-direktivets övergripande bestämmelser om allmän auktorisation och om rättigheter som följer av den allmänna auktorisationen är inte nödvändiga. På samma sätt som hittills bör lagens bestämmelser om rättigheter och skyldigheter utformas </w:t>
      </w:r>
      <w:r w:rsidRPr="00E211AD">
        <w:lastRenderedPageBreak/>
        <w:t xml:space="preserve">på sådant sätt att de överensstämmer med EU-direktivet i dessa avseenden (jfr prop. 2002/03:110 </w:t>
      </w:r>
      <w:r w:rsidR="00BC60D5">
        <w:t>s. </w:t>
      </w:r>
      <w:r w:rsidRPr="00E211AD">
        <w:t>120).</w:t>
      </w:r>
    </w:p>
    <w:p w14:paraId="321F82C0" w14:textId="77777777" w:rsidR="00D85371" w:rsidRPr="00E211AD" w:rsidRDefault="00D85371" w:rsidP="00D85371">
      <w:pPr>
        <w:pStyle w:val="Rubrik5utannumrering"/>
      </w:pPr>
      <w:r w:rsidRPr="00E211AD">
        <w:t>Anmälan av verksamhet</w:t>
      </w:r>
    </w:p>
    <w:p w14:paraId="7DE7DFA8" w14:textId="77777777" w:rsidR="00D85371" w:rsidRDefault="00D85371" w:rsidP="00D85371">
      <w:pPr>
        <w:pStyle w:val="Brdtext"/>
      </w:pPr>
      <w:r w:rsidRPr="00E211AD">
        <w:t xml:space="preserve">Enligt artikel 12.3 i EU-direktivet får det krävas att företag som omfattas av allmän auktorisation ska göra en anmälan. Däremot får det inte krävas något beslut eller någon annan administrativ handling från en myndighet </w:t>
      </w:r>
      <w:r w:rsidRPr="000376B1">
        <w:t xml:space="preserve">innan </w:t>
      </w:r>
      <w:r>
        <w:t xml:space="preserve">ett </w:t>
      </w:r>
      <w:r w:rsidRPr="000376B1">
        <w:t xml:space="preserve">företag börjar utöva de rättigheter som följer av att </w:t>
      </w:r>
      <w:r>
        <w:t xml:space="preserve">en </w:t>
      </w:r>
      <w:r w:rsidRPr="000376B1">
        <w:t>anmälan har gjorts.</w:t>
      </w:r>
      <w:r w:rsidRPr="00E211AD">
        <w:t xml:space="preserve"> Ett företag </w:t>
      </w:r>
      <w:r>
        <w:t>ska få</w:t>
      </w:r>
      <w:r w:rsidRPr="00E211AD">
        <w:t xml:space="preserve"> inleda sin verksamhet direkt efter det att anmälan har gjorts. </w:t>
      </w:r>
      <w:r w:rsidRPr="000376B1">
        <w:t>Artikel 12.3 motsvarar i sak artikel 3.2 första stycket andra och tredje mening</w:t>
      </w:r>
      <w:r w:rsidRPr="00E211AD">
        <w:t>arna i auktorisationsdirektivet.</w:t>
      </w:r>
      <w:r>
        <w:t xml:space="preserve"> </w:t>
      </w:r>
      <w:r w:rsidRPr="000D7484">
        <w:t>Det finns alltså ingen möjlig</w:t>
      </w:r>
      <w:r>
        <w:softHyphen/>
      </w:r>
      <w:r w:rsidRPr="000D7484">
        <w:t>het att inom anmälnings</w:t>
      </w:r>
      <w:r>
        <w:t>kravet</w:t>
      </w:r>
      <w:r w:rsidRPr="000D7484">
        <w:t xml:space="preserve"> granska de</w:t>
      </w:r>
      <w:r>
        <w:t>m</w:t>
      </w:r>
      <w:r w:rsidRPr="000D7484">
        <w:t xml:space="preserve"> som står bakom verk</w:t>
      </w:r>
      <w:r>
        <w:softHyphen/>
      </w:r>
      <w:r w:rsidRPr="000D7484">
        <w:t>sam</w:t>
      </w:r>
      <w:r>
        <w:softHyphen/>
      </w:r>
      <w:r w:rsidRPr="000D7484">
        <w:t xml:space="preserve">heten på det sätt som </w:t>
      </w:r>
      <w:r w:rsidRPr="000D7484">
        <w:rPr>
          <w:i/>
        </w:rPr>
        <w:t xml:space="preserve">Telenor </w:t>
      </w:r>
      <w:r>
        <w:rPr>
          <w:i/>
        </w:rPr>
        <w:t>Sverige AB</w:t>
      </w:r>
      <w:r w:rsidRPr="000D7484">
        <w:rPr>
          <w:i/>
        </w:rPr>
        <w:t xml:space="preserve"> </w:t>
      </w:r>
      <w:r>
        <w:t>efterfrågar</w:t>
      </w:r>
      <w:r w:rsidRPr="000D7484">
        <w:t>.</w:t>
      </w:r>
      <w:r>
        <w:t xml:space="preserve"> Däremot finns möjlig</w:t>
      </w:r>
      <w:r>
        <w:softHyphen/>
        <w:t>heten att inom ramen för tillsynen besluta att den som åsidosatt en skyl</w:t>
      </w:r>
      <w:r>
        <w:softHyphen/>
        <w:t>dig</w:t>
      </w:r>
      <w:r>
        <w:softHyphen/>
        <w:t>het som följer av lagen ska upphöra med verksamheten, vilket behandlas i avsnitt 20.3.</w:t>
      </w:r>
    </w:p>
    <w:p w14:paraId="437C1D0D" w14:textId="77777777" w:rsidR="00D85371" w:rsidRPr="00E211AD" w:rsidRDefault="00D85371" w:rsidP="00D85371">
      <w:pPr>
        <w:pStyle w:val="Brdtextmedindrag"/>
      </w:pPr>
      <w:r w:rsidRPr="00E211AD">
        <w:t>I 2</w:t>
      </w:r>
      <w:r>
        <w:t> kap. </w:t>
      </w:r>
      <w:r w:rsidRPr="00E211AD">
        <w:t>1</w:t>
      </w:r>
      <w:r>
        <w:t> §</w:t>
      </w:r>
      <w:r w:rsidRPr="00E211AD">
        <w:t xml:space="preserve"> LEK anges att allmänna kommunikationsnät av sådant slag </w:t>
      </w:r>
      <w:r w:rsidRPr="000376B1">
        <w:t>som vanligen tillhandahålls mot ersättning eller allmänt tillgängliga elek</w:t>
      </w:r>
      <w:r w:rsidRPr="000376B1">
        <w:softHyphen/>
        <w:t>tro</w:t>
      </w:r>
      <w:r w:rsidRPr="00E211AD">
        <w:t>niska kommunikationstjänster endast får tillhandahållas efter anmälan till den myndighet som regeringen bestämmer.</w:t>
      </w:r>
    </w:p>
    <w:p w14:paraId="0B7360A8" w14:textId="3F419194" w:rsidR="00D85371" w:rsidRPr="00BB1EE1" w:rsidRDefault="00D85371" w:rsidP="00D85371">
      <w:pPr>
        <w:pStyle w:val="Brdtextmedindrag"/>
        <w:rPr>
          <w:i/>
        </w:rPr>
      </w:pPr>
      <w:r w:rsidRPr="00E211AD">
        <w:t xml:space="preserve">Bakgrunden till anmälningskravet är att det finns behov av att kunna utöva offentlig kontroll och tillsyn över dem som bedriver verksamhet som omfattas av lagen, liksom att kunna avgiftsbelägga verksamhetsutövarna (se prop. 2002/03:110 </w:t>
      </w:r>
      <w:r w:rsidR="00BC60D5">
        <w:t>s. </w:t>
      </w:r>
      <w:r w:rsidRPr="00E211AD">
        <w:t xml:space="preserve">121). </w:t>
      </w:r>
      <w:r w:rsidRPr="000D7484">
        <w:rPr>
          <w:i/>
        </w:rPr>
        <w:t>Verizon</w:t>
      </w:r>
      <w:r>
        <w:rPr>
          <w:i/>
        </w:rPr>
        <w:t xml:space="preserve"> Sweden AB</w:t>
      </w:r>
      <w:r w:rsidRPr="000D7484">
        <w:rPr>
          <w:i/>
        </w:rPr>
        <w:t xml:space="preserve"> </w:t>
      </w:r>
      <w:r w:rsidRPr="000D7484">
        <w:t>anser inte att anmäl</w:t>
      </w:r>
      <w:r>
        <w:softHyphen/>
      </w:r>
      <w:r w:rsidRPr="000D7484">
        <w:t>nings</w:t>
      </w:r>
      <w:r>
        <w:softHyphen/>
      </w:r>
      <w:r w:rsidRPr="000D7484">
        <w:t>kravet ska föras över till den nya lagen</w:t>
      </w:r>
      <w:r>
        <w:t>,</w:t>
      </w:r>
      <w:r w:rsidRPr="000D7484">
        <w:t xml:space="preserve"> särskilt inte för företag som är verksamma i flera medlemsstater. Enligt regeringens bedömning bör dock den möjlighet som direktivet ger att föreskriva </w:t>
      </w:r>
      <w:r>
        <w:t>ett krav på anmälan</w:t>
      </w:r>
      <w:r w:rsidRPr="000D7484">
        <w:t xml:space="preserve"> utnyttjas även fortsättningsvis</w:t>
      </w:r>
      <w:r>
        <w:t>.</w:t>
      </w:r>
      <w:r w:rsidRPr="000D7484">
        <w:t xml:space="preserve"> </w:t>
      </w:r>
      <w:r>
        <w:t>Därigenom kan</w:t>
      </w:r>
      <w:r w:rsidRPr="000D7484">
        <w:t xml:space="preserve"> kännedom </w:t>
      </w:r>
      <w:r>
        <w:t xml:space="preserve">fås </w:t>
      </w:r>
      <w:r w:rsidRPr="000D7484">
        <w:t>om vilka aktörer som finns på marknaden och nödvändig tillsyn</w:t>
      </w:r>
      <w:r>
        <w:t xml:space="preserve"> utövas</w:t>
      </w:r>
      <w:r w:rsidRPr="000D7484">
        <w:t>. Någon skillnad mellan olika tillhandahållare bör inte göras.</w:t>
      </w:r>
    </w:p>
    <w:p w14:paraId="644FB3D8" w14:textId="6C4FA5E4" w:rsidR="00D85371" w:rsidRPr="00E211AD" w:rsidRDefault="00D85371" w:rsidP="00D85371">
      <w:pPr>
        <w:pStyle w:val="Brdtextmedindrag"/>
      </w:pPr>
      <w:r w:rsidRPr="00E211AD">
        <w:t>När det gäller elektroniska kommunikationsnät har anmälnings</w:t>
      </w:r>
      <w:r>
        <w:softHyphen/>
        <w:t>kravet</w:t>
      </w:r>
      <w:r w:rsidRPr="00E211AD">
        <w:t xml:space="preserve"> </w:t>
      </w:r>
      <w:r w:rsidRPr="000376B1">
        <w:t>endast omfattat tillhandahållande av allmänna kommunikationsnät av så</w:t>
      </w:r>
      <w:r>
        <w:softHyphen/>
      </w:r>
      <w:r w:rsidRPr="000376B1">
        <w:t>dant</w:t>
      </w:r>
      <w:r w:rsidRPr="00E211AD">
        <w:t xml:space="preserve"> slag som vanligen tillhandahålls mot ersättning. Det har ansetts sak</w:t>
      </w:r>
      <w:r>
        <w:softHyphen/>
      </w:r>
      <w:r w:rsidRPr="00E211AD">
        <w:t xml:space="preserve">nas skäl </w:t>
      </w:r>
      <w:r>
        <w:t xml:space="preserve">för </w:t>
      </w:r>
      <w:r w:rsidRPr="000376B1">
        <w:t xml:space="preserve">att införa </w:t>
      </w:r>
      <w:r>
        <w:t>ett</w:t>
      </w:r>
      <w:r w:rsidRPr="000376B1">
        <w:t xml:space="preserve"> </w:t>
      </w:r>
      <w:r>
        <w:t>krav på anmälan</w:t>
      </w:r>
      <w:r w:rsidRPr="000376B1">
        <w:t xml:space="preserve"> för slutna kommunika</w:t>
      </w:r>
      <w:r>
        <w:softHyphen/>
      </w:r>
      <w:r w:rsidRPr="000376B1">
        <w:t>tions</w:t>
      </w:r>
      <w:r>
        <w:softHyphen/>
      </w:r>
      <w:r w:rsidRPr="000376B1">
        <w:t>nät (se prop. 2002/03:</w:t>
      </w:r>
      <w:r w:rsidRPr="00E211AD">
        <w:t xml:space="preserve">110 </w:t>
      </w:r>
      <w:r w:rsidR="00BC60D5">
        <w:t>s. </w:t>
      </w:r>
      <w:r w:rsidRPr="00E211AD">
        <w:t>121</w:t>
      </w:r>
      <w:r>
        <w:t> </w:t>
      </w:r>
      <w:r w:rsidRPr="00E211AD">
        <w:t xml:space="preserve">f.). Det finns inte </w:t>
      </w:r>
      <w:r>
        <w:t>anledning</w:t>
      </w:r>
      <w:r w:rsidRPr="00E211AD">
        <w:t xml:space="preserve"> att nu göra en annan bedömning.</w:t>
      </w:r>
    </w:p>
    <w:p w14:paraId="60B342C1" w14:textId="6BAD4A84" w:rsidR="00D85371" w:rsidRPr="00E211AD" w:rsidRDefault="00D85371" w:rsidP="00D85371">
      <w:pPr>
        <w:pStyle w:val="Brdtextmedindrag"/>
      </w:pPr>
      <w:r w:rsidRPr="000376B1">
        <w:t>För elektroniska kommunikationstjänster har anmälnings</w:t>
      </w:r>
      <w:r>
        <w:t>kravet</w:t>
      </w:r>
      <w:r w:rsidRPr="00E211AD">
        <w:t xml:space="preserve"> </w:t>
      </w:r>
      <w:r w:rsidRPr="000376B1">
        <w:t xml:space="preserve">hittills omfattat allmänt tillgängliga tjänster (se prop. 2002/03:110 </w:t>
      </w:r>
      <w:r w:rsidR="00BC60D5">
        <w:t>s. </w:t>
      </w:r>
      <w:r w:rsidRPr="000376B1">
        <w:t>121</w:t>
      </w:r>
      <w:r>
        <w:t> </w:t>
      </w:r>
      <w:r w:rsidRPr="000376B1">
        <w:t>f.).</w:t>
      </w:r>
      <w:r w:rsidRPr="00E211AD">
        <w:t xml:space="preserve"> Detta bör gälla även fortsättningsvis.</w:t>
      </w:r>
    </w:p>
    <w:p w14:paraId="5814C56C" w14:textId="77777777" w:rsidR="00D85371" w:rsidRPr="00E211AD" w:rsidRDefault="00D85371" w:rsidP="00D85371">
      <w:pPr>
        <w:pStyle w:val="Rubrik5utannumrering"/>
      </w:pPr>
      <w:r w:rsidRPr="00E211AD">
        <w:t>Inge</w:t>
      </w:r>
      <w:r>
        <w:t>t</w:t>
      </w:r>
      <w:r w:rsidRPr="00E211AD">
        <w:t xml:space="preserve"> anmälnings</w:t>
      </w:r>
      <w:r>
        <w:t>krav</w:t>
      </w:r>
      <w:r w:rsidRPr="00E211AD">
        <w:t xml:space="preserve"> för nummeroberoende interpersonella kommunikationstjänster</w:t>
      </w:r>
    </w:p>
    <w:p w14:paraId="2FE69BDF" w14:textId="77777777" w:rsidR="00D85371" w:rsidRDefault="00D85371" w:rsidP="00D85371">
      <w:pPr>
        <w:pStyle w:val="Brdtext"/>
      </w:pPr>
      <w:r w:rsidRPr="000376B1">
        <w:t xml:space="preserve">Av artikel 12.1 </w:t>
      </w:r>
      <w:r>
        <w:t>framgår</w:t>
      </w:r>
      <w:r w:rsidRPr="000376B1">
        <w:t xml:space="preserve"> att det ska råda frihet att tillhandahålla nummer</w:t>
      </w:r>
      <w:r w:rsidRPr="000376B1">
        <w:softHyphen/>
      </w:r>
      <w:r w:rsidRPr="00E211AD">
        <w:t>oberoende interpersonella kommunikationstjänster.</w:t>
      </w:r>
      <w:r>
        <w:t xml:space="preserve"> </w:t>
      </w:r>
      <w:r w:rsidRPr="00E211AD">
        <w:t>I skäl 44 i direktivet anges att nummeroberoende interpersonella kommunikationstjänster, till skillnad från andra typer av elektroniska kommunikationstjänster, inte ut</w:t>
      </w:r>
      <w:r>
        <w:softHyphen/>
      </w:r>
      <w:r w:rsidRPr="00E211AD">
        <w:t>nyttjar allmänna nummerresurser och inte deltar i något allmänt säkerställt inter</w:t>
      </w:r>
      <w:r>
        <w:softHyphen/>
      </w:r>
      <w:r w:rsidRPr="00E211AD">
        <w:t xml:space="preserve">operabelt ekosystem. </w:t>
      </w:r>
      <w:r>
        <w:t>Det anges vidare att det d</w:t>
      </w:r>
      <w:r w:rsidRPr="00E211AD">
        <w:t xml:space="preserve">ärför har </w:t>
      </w:r>
      <w:r>
        <w:t>bedömts</w:t>
      </w:r>
      <w:r w:rsidRPr="00E211AD">
        <w:t xml:space="preserve"> inte </w:t>
      </w:r>
      <w:r>
        <w:t xml:space="preserve">vara </w:t>
      </w:r>
      <w:r w:rsidRPr="00E211AD">
        <w:t>lämpligt att låta dessa typer av tjänster omfattas av den allmänna auktorisations</w:t>
      </w:r>
      <w:r w:rsidRPr="00E211AD">
        <w:softHyphen/>
        <w:t>ordningen</w:t>
      </w:r>
      <w:r>
        <w:t>. Av artikel 12.2 följer att den allmänna auktorisa</w:t>
      </w:r>
      <w:r>
        <w:softHyphen/>
      </w:r>
      <w:r>
        <w:lastRenderedPageBreak/>
        <w:t>tions</w:t>
      </w:r>
      <w:r>
        <w:softHyphen/>
        <w:t>ordningen inte omfattar nummeroberoende inter</w:t>
      </w:r>
      <w:r>
        <w:softHyphen/>
        <w:t>personella kommuni</w:t>
      </w:r>
      <w:r>
        <w:softHyphen/>
        <w:t>kationstjänster. Nummeroberoende inter</w:t>
      </w:r>
      <w:r>
        <w:softHyphen/>
        <w:t>perso</w:t>
      </w:r>
      <w:r>
        <w:softHyphen/>
        <w:t>nella kom</w:t>
      </w:r>
      <w:r>
        <w:softHyphen/>
        <w:t>mu</w:t>
      </w:r>
      <w:r>
        <w:softHyphen/>
        <w:t>ni</w:t>
      </w:r>
      <w:r>
        <w:softHyphen/>
        <w:t>kations</w:t>
      </w:r>
      <w:r>
        <w:softHyphen/>
        <w:t>tjänster omfattas därmed inte heller av den möjlighet till anmäl</w:t>
      </w:r>
      <w:r>
        <w:softHyphen/>
        <w:t>nings</w:t>
      </w:r>
      <w:r>
        <w:softHyphen/>
        <w:t>krav som ges i artikel 12.3 och som bara gäller företag som omfattas av den allmänna auktorisationen.</w:t>
      </w:r>
    </w:p>
    <w:p w14:paraId="3CF69979" w14:textId="0254AC76" w:rsidR="00D85371" w:rsidRPr="00E211AD" w:rsidRDefault="00D85371" w:rsidP="00D85371">
      <w:pPr>
        <w:pStyle w:val="Brdtextmedindrag"/>
      </w:pPr>
      <w:r w:rsidRPr="00E211AD">
        <w:t>Nummeroberoende interpersonella kommunikationstjänster utgör infor</w:t>
      </w:r>
      <w:r>
        <w:softHyphen/>
      </w:r>
      <w:r w:rsidRPr="00E211AD">
        <w:t>mationssamhällets tjänster enligt definitionen i artikel 1.1 b i Europaparla</w:t>
      </w:r>
      <w:r>
        <w:softHyphen/>
      </w:r>
      <w:r w:rsidRPr="00E211AD">
        <w:t xml:space="preserve">mentets och rådets direktiv (EU) 2015/1535 av den 9 september 2015 om ett informationsförfarande beträffande tekniska </w:t>
      </w:r>
      <w:r w:rsidRPr="000376B1">
        <w:t>föreskrifter och beträffan</w:t>
      </w:r>
      <w:r>
        <w:softHyphen/>
      </w:r>
      <w:r w:rsidRPr="000376B1">
        <w:t>de föreskrifter för informationssamhällets tjänster (jfr bilaga</w:t>
      </w:r>
      <w:r>
        <w:t> </w:t>
      </w:r>
      <w:r w:rsidRPr="000376B1">
        <w:t>1 till direkti</w:t>
      </w:r>
      <w:r>
        <w:softHyphen/>
      </w:r>
      <w:r w:rsidRPr="0075442E">
        <w:rPr>
          <w:spacing w:val="-2"/>
        </w:rPr>
        <w:t>vet). Nummeroberoende interpersonella kommunikationstjänster träffas av</w:t>
      </w:r>
      <w:r w:rsidRPr="000376B1">
        <w:t xml:space="preserve"> </w:t>
      </w:r>
      <w:r w:rsidRPr="0075442E">
        <w:rPr>
          <w:spacing w:val="-2"/>
        </w:rPr>
        <w:t>de bestämmelser i det direktivet som gäller för informationssamhällets tjänster i den mån EU-direktivet eller andra unionsrättsakter inte innehåller mer specifika bestämmelser om sådana tjänster (jfr skäl 10 i EU-direkti</w:t>
      </w:r>
      <w:r w:rsidR="0075442E" w:rsidRPr="0075442E">
        <w:rPr>
          <w:spacing w:val="-2"/>
        </w:rPr>
        <w:softHyphen/>
      </w:r>
      <w:r w:rsidRPr="0075442E">
        <w:rPr>
          <w:spacing w:val="-2"/>
        </w:rPr>
        <w:t>vet).</w:t>
      </w:r>
    </w:p>
    <w:p w14:paraId="5B6A7A2B" w14:textId="77777777" w:rsidR="00D85371" w:rsidRPr="00E211AD" w:rsidRDefault="00D85371" w:rsidP="00D85371">
      <w:pPr>
        <w:pStyle w:val="Brdtextmedindrag"/>
      </w:pPr>
      <w:r w:rsidRPr="00E211AD">
        <w:t>Bestämmelser om informationssamhällets tjänster finns i Europaparla</w:t>
      </w:r>
      <w:r w:rsidRPr="00E211AD">
        <w:softHyphen/>
        <w:t>mentets och rådets direktiv 2000/31/EG av den 8</w:t>
      </w:r>
      <w:r>
        <w:t> </w:t>
      </w:r>
      <w:r w:rsidRPr="00E211AD">
        <w:t>juni 2000 om vissa rätts</w:t>
      </w:r>
      <w:r w:rsidRPr="00E211AD">
        <w:softHyphen/>
        <w:t>liga aspekter på informationssamhällets tjänster, särskilt elektronisk han</w:t>
      </w:r>
      <w:r w:rsidRPr="00E211AD">
        <w:softHyphen/>
        <w:t xml:space="preserve">del, på den inre marknaden (e-handelsdirektivet). </w:t>
      </w:r>
      <w:r w:rsidRPr="000376B1">
        <w:t>E-handelsdirektivet syf</w:t>
      </w:r>
      <w:r w:rsidRPr="000376B1">
        <w:softHyphen/>
        <w:t>tar till att säkerställa den fria rörligheten för informa</w:t>
      </w:r>
      <w:r w:rsidRPr="00E211AD">
        <w:t>tionssamhällets tjäns</w:t>
      </w:r>
      <w:r>
        <w:softHyphen/>
      </w:r>
      <w:r w:rsidRPr="00E211AD">
        <w:t>ter mellan medlemsstaterna.</w:t>
      </w:r>
    </w:p>
    <w:p w14:paraId="1EDD9AD7" w14:textId="77777777" w:rsidR="00D85371" w:rsidRDefault="00D85371" w:rsidP="00D85371">
      <w:pPr>
        <w:pStyle w:val="Brdtextmedindrag"/>
      </w:pPr>
      <w:r w:rsidRPr="00492A74">
        <w:t xml:space="preserve">Varken start eller bedrivande av verksamhet som </w:t>
      </w:r>
      <w:r w:rsidRPr="00E211AD">
        <w:t>tillhandahållare</w:t>
      </w:r>
      <w:r w:rsidRPr="00492A74">
        <w:t xml:space="preserve"> av in</w:t>
      </w:r>
      <w:r>
        <w:softHyphen/>
      </w:r>
      <w:r w:rsidRPr="00492A74">
        <w:t>for</w:t>
      </w:r>
      <w:r>
        <w:softHyphen/>
      </w:r>
      <w:r w:rsidRPr="00492A74">
        <w:t>mationssamhällets tjänster får underkastas bestämmelser om förhands</w:t>
      </w:r>
      <w:r>
        <w:softHyphen/>
      </w:r>
      <w:r w:rsidRPr="00492A74">
        <w:t>till</w:t>
      </w:r>
      <w:r>
        <w:softHyphen/>
      </w:r>
      <w:r w:rsidRPr="00492A74">
        <w:t xml:space="preserve">stånd eller andra krav med motsvarande effekt </w:t>
      </w:r>
      <w:r>
        <w:t>(</w:t>
      </w:r>
      <w:r w:rsidRPr="00492A74">
        <w:t>artikel 4 i e-handels</w:t>
      </w:r>
      <w:r>
        <w:softHyphen/>
      </w:r>
      <w:r w:rsidRPr="00492A74">
        <w:t>direktivet</w:t>
      </w:r>
      <w:r>
        <w:t>)</w:t>
      </w:r>
      <w:r w:rsidRPr="00492A74">
        <w:t xml:space="preserve">. </w:t>
      </w:r>
      <w:r w:rsidRPr="00E211AD">
        <w:t>Undantag gäller när systemet för tillstånd inte särskilt och ute</w:t>
      </w:r>
      <w:r>
        <w:softHyphen/>
      </w:r>
      <w:r w:rsidRPr="00E211AD">
        <w:t>slutande avser informationssamhällets tjänster eller omfattas av EU-direk</w:t>
      </w:r>
      <w:r>
        <w:softHyphen/>
      </w:r>
      <w:r w:rsidRPr="00E211AD">
        <w:t>tivet. Det är alltså inte möjligt att införa något tillståndskrav för nummer</w:t>
      </w:r>
      <w:r>
        <w:softHyphen/>
      </w:r>
      <w:r w:rsidRPr="00E211AD">
        <w:t xml:space="preserve">oberoende interpersonella kommunikationstjänster eller något annat krav som har motsvarande effekt. </w:t>
      </w:r>
      <w:r>
        <w:t>E</w:t>
      </w:r>
      <w:r w:rsidRPr="00E211AD">
        <w:t xml:space="preserve">tt </w:t>
      </w:r>
      <w:r>
        <w:t>krav på anmälan för att få tillhandahålla vissa tjänster</w:t>
      </w:r>
      <w:r w:rsidRPr="00E211AD">
        <w:t xml:space="preserve"> </w:t>
      </w:r>
      <w:r>
        <w:t xml:space="preserve">skulle kunna </w:t>
      </w:r>
      <w:r w:rsidRPr="00E211AD">
        <w:t xml:space="preserve">utgöra ett sådant krav med motsvarande effekt som ett </w:t>
      </w:r>
      <w:r>
        <w:t>förhands</w:t>
      </w:r>
      <w:r w:rsidRPr="00E211AD">
        <w:t>tillstånd</w:t>
      </w:r>
      <w:r>
        <w:t xml:space="preserve"> som är otillåtet</w:t>
      </w:r>
      <w:r w:rsidRPr="00E211AD">
        <w:t>.</w:t>
      </w:r>
    </w:p>
    <w:p w14:paraId="3689EE11" w14:textId="77777777" w:rsidR="00D85371" w:rsidRPr="00E211AD" w:rsidRDefault="00D85371" w:rsidP="00D85371">
      <w:pPr>
        <w:pStyle w:val="Brdtextmedindrag"/>
      </w:pPr>
      <w:r w:rsidRPr="00E211AD">
        <w:t>Även om ett anmälningskrav endast skulle innebära en all</w:t>
      </w:r>
      <w:r>
        <w:softHyphen/>
      </w:r>
      <w:r w:rsidRPr="00E211AD">
        <w:t>män skyldig</w:t>
      </w:r>
      <w:r>
        <w:softHyphen/>
      </w:r>
      <w:r w:rsidRPr="00E211AD">
        <w:t>het för en verksamhetsutövare att göra en anmälan, dvs. inte ut</w:t>
      </w:r>
      <w:r>
        <w:softHyphen/>
      </w:r>
      <w:r w:rsidRPr="00E211AD">
        <w:t xml:space="preserve">formas som ett förhandskrav för tillhandahållandet av tjänsterna, uppstår </w:t>
      </w:r>
      <w:r>
        <w:t>vissa fråge</w:t>
      </w:r>
      <w:r>
        <w:softHyphen/>
        <w:t>ställningar.</w:t>
      </w:r>
    </w:p>
    <w:p w14:paraId="647ED259" w14:textId="021129B8" w:rsidR="00D85371" w:rsidRPr="00E211AD" w:rsidRDefault="00D85371" w:rsidP="00D85371">
      <w:pPr>
        <w:pStyle w:val="Brdtextmedindrag"/>
      </w:pPr>
      <w:r w:rsidRPr="0075442E">
        <w:rPr>
          <w:spacing w:val="-2"/>
        </w:rPr>
        <w:t>I artikel 3.1 och 3.2 i e-handelsdirektivet fastställs den s.k. ursprungs</w:t>
      </w:r>
      <w:r w:rsidRPr="0075442E">
        <w:rPr>
          <w:spacing w:val="-2"/>
        </w:rPr>
        <w:softHyphen/>
        <w:t>lands</w:t>
      </w:r>
      <w:r w:rsidRPr="0075442E">
        <w:rPr>
          <w:spacing w:val="-2"/>
        </w:rPr>
        <w:softHyphen/>
        <w:t>principen.</w:t>
      </w:r>
      <w:r w:rsidRPr="000376B1">
        <w:t xml:space="preserve"> </w:t>
      </w:r>
      <w:r>
        <w:t>A</w:t>
      </w:r>
      <w:r w:rsidRPr="000376B1">
        <w:t>rti</w:t>
      </w:r>
      <w:r>
        <w:softHyphen/>
      </w:r>
      <w:r w:rsidRPr="000376B1">
        <w:t>kel 3.1 innebär att medlemsstaterna ska se till att tjänste</w:t>
      </w:r>
      <w:r>
        <w:softHyphen/>
      </w:r>
      <w:r w:rsidRPr="000376B1">
        <w:t>tillhanda</w:t>
      </w:r>
      <w:r>
        <w:softHyphen/>
      </w:r>
      <w:r w:rsidRPr="000376B1">
        <w:t>hållare</w:t>
      </w:r>
      <w:r w:rsidRPr="00E211AD">
        <w:t xml:space="preserve"> som är etablerade i det egna landet följer de lagar och regler som gäller där och som omfattas av </w:t>
      </w:r>
      <w:r w:rsidRPr="000376B1">
        <w:t>det s.k. samordnade om</w:t>
      </w:r>
      <w:r>
        <w:softHyphen/>
      </w:r>
      <w:r w:rsidRPr="000376B1">
        <w:t xml:space="preserve">rådet. </w:t>
      </w:r>
      <w:r w:rsidRPr="000376B1" w:rsidDel="00170610">
        <w:t>Denna ursprungslands</w:t>
      </w:r>
      <w:r>
        <w:softHyphen/>
      </w:r>
      <w:r w:rsidRPr="000376B1" w:rsidDel="00170610">
        <w:t>kontroll ska gälla</w:t>
      </w:r>
      <w:r w:rsidRPr="00E211AD" w:rsidDel="00170610">
        <w:t xml:space="preserve"> </w:t>
      </w:r>
      <w:r w:rsidRPr="00B6225D" w:rsidDel="00170610">
        <w:t>även när tjänste</w:t>
      </w:r>
      <w:r>
        <w:softHyphen/>
      </w:r>
      <w:r w:rsidRPr="00B6225D" w:rsidDel="00170610">
        <w:t>tillhanda</w:t>
      </w:r>
      <w:r>
        <w:softHyphen/>
      </w:r>
      <w:r w:rsidRPr="00B6225D" w:rsidDel="00170610">
        <w:t>hållarna riktar sin verksamhet mot en annan medlems</w:t>
      </w:r>
      <w:r w:rsidRPr="00E211AD" w:rsidDel="00170610">
        <w:t xml:space="preserve">stat. </w:t>
      </w:r>
      <w:r>
        <w:t xml:space="preserve">Av </w:t>
      </w:r>
      <w:r w:rsidRPr="00E211AD">
        <w:t>artikel 3.2</w:t>
      </w:r>
      <w:r>
        <w:t xml:space="preserve"> följer</w:t>
      </w:r>
      <w:r w:rsidRPr="00E211AD">
        <w:t xml:space="preserve"> att de tjänster som uppfyller kraven i ursprungslandet ska få cirku</w:t>
      </w:r>
      <w:r w:rsidR="0075442E">
        <w:softHyphen/>
      </w:r>
      <w:r w:rsidRPr="00E211AD">
        <w:t>lera fritt inom unionen. Mottagarlandet får därför i princip inte, utom i vissa undan</w:t>
      </w:r>
      <w:r>
        <w:softHyphen/>
      </w:r>
      <w:r w:rsidRPr="00E211AD">
        <w:t>tags</w:t>
      </w:r>
      <w:r>
        <w:softHyphen/>
      </w:r>
      <w:r w:rsidRPr="00E211AD">
        <w:t>fall som anges i artikel 3.4</w:t>
      </w:r>
      <w:r w:rsidRPr="00B6225D">
        <w:t>, underkasta den som tillhanda</w:t>
      </w:r>
      <w:r>
        <w:softHyphen/>
      </w:r>
      <w:r w:rsidRPr="00B6225D">
        <w:t>håller infor</w:t>
      </w:r>
      <w:r>
        <w:softHyphen/>
      </w:r>
      <w:r w:rsidRPr="00B6225D">
        <w:t>ma</w:t>
      </w:r>
      <w:r>
        <w:softHyphen/>
      </w:r>
      <w:r w:rsidRPr="00B6225D">
        <w:t xml:space="preserve">tionssamhällets tjänster </w:t>
      </w:r>
      <w:r w:rsidRPr="00E211AD">
        <w:t>krav som är strängare än de som föreskrivs i gällande materiell rätt i den medlemsstat där tjänstetill</w:t>
      </w:r>
      <w:r w:rsidRPr="00E211AD">
        <w:softHyphen/>
        <w:t>handa</w:t>
      </w:r>
      <w:r w:rsidR="0075442E">
        <w:softHyphen/>
      </w:r>
      <w:r w:rsidRPr="00E211AD">
        <w:t>hållaren är eta</w:t>
      </w:r>
      <w:r>
        <w:softHyphen/>
      </w:r>
      <w:r w:rsidRPr="00E211AD">
        <w:t>blerad (se dom eDate Advertising m.fl., C-509/09, EU:C:2011:685, p.</w:t>
      </w:r>
      <w:r>
        <w:t> </w:t>
      </w:r>
      <w:r w:rsidRPr="00E211AD">
        <w:t xml:space="preserve">67). </w:t>
      </w:r>
      <w:r>
        <w:t>Enligt artikel 3.4 får medlemsstaterna vidta åt</w:t>
      </w:r>
      <w:r>
        <w:softHyphen/>
        <w:t>gärder för undantag från punkt 2, bl.a. om åtgärderna är nödvändiga för den allmänna ordningen, i synner</w:t>
      </w:r>
      <w:r>
        <w:softHyphen/>
        <w:t>het förebyggande, utredning, upptäckt och åtal av brott. Huruvida undan</w:t>
      </w:r>
      <w:r>
        <w:softHyphen/>
        <w:t>taget för bl.a. utredning och åtal av brott kan motivera ett anmälnings</w:t>
      </w:r>
      <w:r>
        <w:softHyphen/>
        <w:t>krav för nummer</w:t>
      </w:r>
      <w:r>
        <w:softHyphen/>
        <w:t>oberoende inter</w:t>
      </w:r>
      <w:r>
        <w:softHyphen/>
        <w:t>personella kommunikations</w:t>
      </w:r>
      <w:r>
        <w:softHyphen/>
      </w:r>
      <w:r>
        <w:lastRenderedPageBreak/>
        <w:t>tjänster ligger utanför ramen för genomförandet av EU-direktivet och detta lagstiftnings</w:t>
      </w:r>
      <w:r>
        <w:softHyphen/>
        <w:t>ärende. Rättsakterna synes innebära be</w:t>
      </w:r>
      <w:r>
        <w:softHyphen/>
        <w:t xml:space="preserve">gränsningar i utrymmet för </w:t>
      </w:r>
      <w:r w:rsidRPr="00B6225D">
        <w:t>ett anmälningskrav för den som tillhanda</w:t>
      </w:r>
      <w:r>
        <w:softHyphen/>
      </w:r>
      <w:r w:rsidRPr="00B6225D">
        <w:t>håller nummer</w:t>
      </w:r>
      <w:r>
        <w:softHyphen/>
      </w:r>
      <w:r w:rsidRPr="00B6225D">
        <w:t>oberoende interpersonella kom</w:t>
      </w:r>
      <w:r>
        <w:softHyphen/>
      </w:r>
      <w:r w:rsidRPr="00B6225D">
        <w:t>mu</w:t>
      </w:r>
      <w:r>
        <w:softHyphen/>
      </w:r>
      <w:r w:rsidRPr="00B6225D">
        <w:t>ni</w:t>
      </w:r>
      <w:r>
        <w:softHyphen/>
      </w:r>
      <w:r w:rsidRPr="00B6225D">
        <w:t>ka</w:t>
      </w:r>
      <w:r>
        <w:softHyphen/>
      </w:r>
      <w:r w:rsidRPr="00B6225D">
        <w:t>tionstjänster och som även är etablerad i någon annan</w:t>
      </w:r>
      <w:r w:rsidRPr="00E211AD">
        <w:t xml:space="preserve"> medlemsstat i EU där det inte finns någo</w:t>
      </w:r>
      <w:r>
        <w:t>t sådant krav</w:t>
      </w:r>
      <w:r w:rsidRPr="00E211AD">
        <w:t>.</w:t>
      </w:r>
    </w:p>
    <w:p w14:paraId="705887CE" w14:textId="77777777" w:rsidR="00D85371" w:rsidRPr="00E211AD" w:rsidRDefault="00D85371" w:rsidP="00D85371">
      <w:pPr>
        <w:pStyle w:val="Brdtextmedindrag"/>
      </w:pPr>
      <w:r w:rsidRPr="002E3571">
        <w:t xml:space="preserve">Mot denna bakgrund </w:t>
      </w:r>
      <w:r>
        <w:t>anser</w:t>
      </w:r>
      <w:r w:rsidRPr="002E3571">
        <w:t xml:space="preserve"> regeringen, till skillnad från Telenor Sverige AB, att </w:t>
      </w:r>
      <w:r>
        <w:t xml:space="preserve">kravet på anmälan inte bör utökas till att omfatta </w:t>
      </w:r>
      <w:r w:rsidRPr="002E3571">
        <w:t xml:space="preserve">tillhandahållande </w:t>
      </w:r>
      <w:r w:rsidRPr="00AE2255">
        <w:rPr>
          <w:spacing w:val="-2"/>
        </w:rPr>
        <w:t>av nummeroberoende interpersonella kom</w:t>
      </w:r>
      <w:r w:rsidRPr="00AE2255">
        <w:rPr>
          <w:spacing w:val="-2"/>
        </w:rPr>
        <w:softHyphen/>
        <w:t>mu</w:t>
      </w:r>
      <w:r w:rsidRPr="00AE2255">
        <w:rPr>
          <w:spacing w:val="-2"/>
        </w:rPr>
        <w:softHyphen/>
        <w:t>ni</w:t>
      </w:r>
      <w:r w:rsidRPr="00AE2255">
        <w:rPr>
          <w:spacing w:val="-2"/>
        </w:rPr>
        <w:softHyphen/>
        <w:t>ka</w:t>
      </w:r>
      <w:r w:rsidRPr="00AE2255">
        <w:rPr>
          <w:spacing w:val="-2"/>
        </w:rPr>
        <w:softHyphen/>
        <w:t>tions</w:t>
      </w:r>
      <w:r w:rsidRPr="00AE2255">
        <w:rPr>
          <w:spacing w:val="-2"/>
        </w:rPr>
        <w:softHyphen/>
        <w:t>tjänster inom ramen</w:t>
      </w:r>
      <w:r>
        <w:t xml:space="preserve"> för detta lagstiftningsärende.</w:t>
      </w:r>
      <w:bookmarkEnd w:id="242"/>
    </w:p>
    <w:p w14:paraId="0F5EE41F" w14:textId="77777777" w:rsidR="00D85371" w:rsidRPr="00E211AD" w:rsidRDefault="00D85371" w:rsidP="00D85371">
      <w:pPr>
        <w:pStyle w:val="Rubrik5utannumrering"/>
      </w:pPr>
      <w:r w:rsidRPr="00E211AD">
        <w:t xml:space="preserve">Andra undantag från </w:t>
      </w:r>
      <w:r>
        <w:t>kravet på anmälan</w:t>
      </w:r>
    </w:p>
    <w:p w14:paraId="46623D85" w14:textId="025FC93F" w:rsidR="00D85371" w:rsidRPr="00E211AD" w:rsidRDefault="00D85371" w:rsidP="00D85371">
      <w:pPr>
        <w:pStyle w:val="Brdtext"/>
      </w:pPr>
      <w:r w:rsidRPr="007D3F0A">
        <w:t>Enligt 2</w:t>
      </w:r>
      <w:r>
        <w:t> kap. </w:t>
      </w:r>
      <w:r w:rsidRPr="007D3F0A">
        <w:t>2</w:t>
      </w:r>
      <w:r>
        <w:t> §</w:t>
      </w:r>
      <w:r w:rsidRPr="007D3F0A">
        <w:t xml:space="preserve"> LEK är verksamhet som enbart består i att överföra sig</w:t>
      </w:r>
      <w:r w:rsidRPr="007D3F0A">
        <w:softHyphen/>
        <w:t>naler</w:t>
      </w:r>
      <w:r w:rsidRPr="00E211AD">
        <w:t xml:space="preserve"> via tråd för utsändning till allmänheten av program som avses i 1</w:t>
      </w:r>
      <w:r>
        <w:t> kap. </w:t>
      </w:r>
      <w:r w:rsidRPr="00E211AD">
        <w:t>2</w:t>
      </w:r>
      <w:r>
        <w:t> §</w:t>
      </w:r>
      <w:r w:rsidRPr="00E211AD">
        <w:t xml:space="preserve"> YGL undantagen från </w:t>
      </w:r>
      <w:r>
        <w:t>kravet på anmälan,</w:t>
      </w:r>
      <w:r w:rsidRPr="00E211AD">
        <w:t xml:space="preserve"> eftersom ett anmäl</w:t>
      </w:r>
      <w:r w:rsidRPr="00E211AD">
        <w:softHyphen/>
        <w:t>nings</w:t>
      </w:r>
      <w:r>
        <w:softHyphen/>
      </w:r>
      <w:r w:rsidRPr="00E211AD">
        <w:t xml:space="preserve">krav skulle </w:t>
      </w:r>
      <w:r w:rsidRPr="007D3F0A">
        <w:t>komma i konflikt med den etableringsfrihet för sådana sänd</w:t>
      </w:r>
      <w:r>
        <w:softHyphen/>
      </w:r>
      <w:r w:rsidRPr="007D3F0A">
        <w:t>ningar som gäller</w:t>
      </w:r>
      <w:r w:rsidRPr="00E211AD">
        <w:t xml:space="preserve"> </w:t>
      </w:r>
      <w:r w:rsidRPr="007D3F0A">
        <w:t>enligt 3</w:t>
      </w:r>
      <w:r>
        <w:t> kap. </w:t>
      </w:r>
      <w:r w:rsidRPr="007D3F0A">
        <w:t>1</w:t>
      </w:r>
      <w:r>
        <w:t> §</w:t>
      </w:r>
      <w:r w:rsidRPr="007D3F0A">
        <w:t xml:space="preserve"> YGL (se prop. 2002/03:110 </w:t>
      </w:r>
      <w:r w:rsidR="00BC60D5">
        <w:t>s. </w:t>
      </w:r>
      <w:r w:rsidRPr="007D3F0A">
        <w:t>124). Dessutom får regeringen</w:t>
      </w:r>
      <w:r w:rsidRPr="00E211AD">
        <w:t xml:space="preserve"> eller den myndighet som regeringen be</w:t>
      </w:r>
      <w:r>
        <w:softHyphen/>
      </w:r>
      <w:r w:rsidRPr="00E211AD">
        <w:t xml:space="preserve">stämmer meddela föreskrifter om ytterligare undantag. </w:t>
      </w:r>
      <w:r>
        <w:t>Regleringen</w:t>
      </w:r>
      <w:r w:rsidRPr="00E211AD">
        <w:t xml:space="preserve"> bör för</w:t>
      </w:r>
      <w:r>
        <w:t>a</w:t>
      </w:r>
      <w:r w:rsidRPr="00E211AD">
        <w:t>s</w:t>
      </w:r>
      <w:r>
        <w:t xml:space="preserve"> </w:t>
      </w:r>
      <w:r w:rsidRPr="00E211AD">
        <w:t>över till den nya lagen.</w:t>
      </w:r>
    </w:p>
    <w:p w14:paraId="41DF035D" w14:textId="77777777" w:rsidR="00D85371" w:rsidRPr="00E211AD" w:rsidRDefault="00D85371" w:rsidP="00D85371">
      <w:pPr>
        <w:pStyle w:val="Rubrik5utannumrering"/>
      </w:pPr>
      <w:r w:rsidRPr="00E211AD">
        <w:t>Avanmälan av verksamhet</w:t>
      </w:r>
    </w:p>
    <w:p w14:paraId="2390DDC7" w14:textId="77777777" w:rsidR="00D85371" w:rsidRDefault="00D85371" w:rsidP="00D85371">
      <w:pPr>
        <w:pStyle w:val="Brdtext"/>
        <w:rPr>
          <w:rFonts w:eastAsiaTheme="minorHAnsi"/>
        </w:rPr>
      </w:pPr>
      <w:r w:rsidRPr="00E211AD">
        <w:t>Enligt 2</w:t>
      </w:r>
      <w:r>
        <w:t> kap. </w:t>
      </w:r>
      <w:r w:rsidRPr="00E211AD">
        <w:t>4</w:t>
      </w:r>
      <w:r>
        <w:t> §</w:t>
      </w:r>
      <w:r w:rsidRPr="00E211AD">
        <w:t xml:space="preserve"> LEK ska den som är anmäld utan dröjsmål anmäla om verk</w:t>
      </w:r>
      <w:r>
        <w:softHyphen/>
      </w:r>
      <w:r w:rsidRPr="00E211AD">
        <w:t>sam</w:t>
      </w:r>
      <w:r>
        <w:softHyphen/>
      </w:r>
      <w:r w:rsidRPr="00E211AD">
        <w:t xml:space="preserve">heten upphör. </w:t>
      </w:r>
      <w:r>
        <w:t>Paragrafen</w:t>
      </w:r>
      <w:r w:rsidRPr="00E211AD">
        <w:t xml:space="preserve"> har inte någon motsvarighet i EU-direktivet eller den tidigare direktivsregleringen. Möjligheten att kräva en anmälan även när företag upphör med sin verksamhet, bl.a. för statistiska ända</w:t>
      </w:r>
      <w:r>
        <w:softHyphen/>
      </w:r>
      <w:r w:rsidRPr="00E211AD">
        <w:t xml:space="preserve">mål, har förutsatts i EU-direktivet, se skäl 59. Paragrafen bör </w:t>
      </w:r>
      <w:r>
        <w:t>därför</w:t>
      </w:r>
      <w:r w:rsidRPr="00E211AD">
        <w:t xml:space="preserve"> </w:t>
      </w:r>
      <w:r>
        <w:t xml:space="preserve">föras </w:t>
      </w:r>
      <w:r w:rsidRPr="00E211AD">
        <w:t>över till den nya lagen.</w:t>
      </w:r>
    </w:p>
    <w:p w14:paraId="0798F0B7" w14:textId="77777777" w:rsidR="00D85371" w:rsidRPr="00674A3E" w:rsidRDefault="00D85371" w:rsidP="00D85371">
      <w:pPr>
        <w:pStyle w:val="Rubrik2"/>
      </w:pPr>
      <w:bookmarkStart w:id="243" w:name="_Toc73005884"/>
      <w:bookmarkStart w:id="244" w:name="_Toc86738690"/>
      <w:bookmarkStart w:id="245" w:name="_Toc94597453"/>
      <w:bookmarkStart w:id="246" w:name="_Toc96533296"/>
      <w:r w:rsidRPr="00674A3E">
        <w:t>Erkännande av operatör och registrering av maritima avräkningsorgan</w:t>
      </w:r>
      <w:bookmarkEnd w:id="243"/>
      <w:bookmarkEnd w:id="244"/>
      <w:bookmarkEnd w:id="245"/>
      <w:bookmarkEnd w:id="246"/>
    </w:p>
    <w:p w14:paraId="115752A8" w14:textId="77777777" w:rsidR="00D85371" w:rsidRDefault="00D85371" w:rsidP="00D85371">
      <w:pPr>
        <w:pStyle w:val="Brdtextram"/>
      </w:pPr>
      <w:r>
        <w:rPr>
          <w:b/>
          <w:spacing w:val="-3"/>
        </w:rPr>
        <w:t>Regeringens förslag:</w:t>
      </w:r>
      <w:r>
        <w:rPr>
          <w:spacing w:val="-3"/>
        </w:rPr>
        <w:t xml:space="preserve"> Bestämmelserna i lagen om elektronisk kommu</w:t>
      </w:r>
      <w:r>
        <w:rPr>
          <w:spacing w:val="-3"/>
        </w:rPr>
        <w:softHyphen/>
        <w:t>nikation om erkännande av en operatör och om registre</w:t>
      </w:r>
      <w:r>
        <w:t>ring av maritima avräkningsorgan enligt bestämmelser som har antagits av Inter</w:t>
      </w:r>
      <w:r>
        <w:softHyphen/>
        <w:t>natio</w:t>
      </w:r>
      <w:r>
        <w:softHyphen/>
        <w:t>nella tele</w:t>
      </w:r>
      <w:r>
        <w:softHyphen/>
        <w:t>unionen ska föras över till den nya la</w:t>
      </w:r>
      <w:r>
        <w:softHyphen/>
        <w:t>gen.</w:t>
      </w:r>
    </w:p>
    <w:p w14:paraId="5E0AB705" w14:textId="77777777" w:rsidR="00D85371" w:rsidRPr="00E211AD" w:rsidRDefault="00D85371" w:rsidP="00D85371">
      <w:pPr>
        <w:pStyle w:val="Brdtextmedindrag"/>
        <w:rPr>
          <w:sz w:val="8"/>
          <w:szCs w:val="8"/>
        </w:rPr>
      </w:pPr>
    </w:p>
    <w:p w14:paraId="5C1C194D" w14:textId="77777777" w:rsidR="00D85371" w:rsidRPr="00E211AD" w:rsidRDefault="00D85371" w:rsidP="00D85371">
      <w:pPr>
        <w:pStyle w:val="Brdtextmedindrag"/>
      </w:pPr>
      <w:r w:rsidRPr="00E211AD">
        <w:rPr>
          <w:b/>
        </w:rPr>
        <w:t>Promemorians förslag</w:t>
      </w:r>
      <w:r>
        <w:rPr>
          <w:b/>
        </w:rPr>
        <w:t xml:space="preserve"> </w:t>
      </w:r>
      <w:r>
        <w:t xml:space="preserve">överensstämmer i sak med regeringens förslag. </w:t>
      </w:r>
      <w:r w:rsidRPr="002573F2">
        <w:t>Promemorians lagförslag har en annan utformning.</w:t>
      </w:r>
    </w:p>
    <w:p w14:paraId="3D037AAF" w14:textId="77777777" w:rsidR="00D85371" w:rsidRDefault="00D85371" w:rsidP="00D85371">
      <w:pPr>
        <w:pStyle w:val="Brdtextmedindrag"/>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p>
    <w:p w14:paraId="49867200" w14:textId="77777777" w:rsidR="00D85371" w:rsidRDefault="00D85371" w:rsidP="00D85371">
      <w:pPr>
        <w:pStyle w:val="Brdtextmedindrag"/>
        <w:rPr>
          <w:rFonts w:eastAsiaTheme="minorHAnsi"/>
        </w:rPr>
      </w:pPr>
      <w:r>
        <w:rPr>
          <w:rFonts w:eastAsiaTheme="minorHAnsi"/>
          <w:b/>
        </w:rPr>
        <w:t>Skälen för regeringens förslag:</w:t>
      </w:r>
      <w:r w:rsidRPr="0034480F">
        <w:rPr>
          <w:rFonts w:eastAsiaTheme="minorHAnsi"/>
        </w:rPr>
        <w:t xml:space="preserve"> </w:t>
      </w:r>
      <w:r w:rsidRPr="00674A3E">
        <w:rPr>
          <w:rFonts w:eastAsiaTheme="minorHAnsi"/>
        </w:rPr>
        <w:t>Enligt 2</w:t>
      </w:r>
      <w:r>
        <w:rPr>
          <w:rFonts w:eastAsiaTheme="minorHAnsi"/>
        </w:rPr>
        <w:t> kap. </w:t>
      </w:r>
      <w:r w:rsidRPr="00674A3E">
        <w:rPr>
          <w:rFonts w:eastAsiaTheme="minorHAnsi"/>
        </w:rPr>
        <w:t>5</w:t>
      </w:r>
      <w:r>
        <w:rPr>
          <w:rFonts w:eastAsiaTheme="minorHAnsi"/>
        </w:rPr>
        <w:t> §</w:t>
      </w:r>
      <w:r w:rsidRPr="00674A3E">
        <w:rPr>
          <w:rFonts w:eastAsiaTheme="minorHAnsi"/>
        </w:rPr>
        <w:t xml:space="preserve"> LEK får regeringen eller den myndighet som regeringen bestämmer meddela föreskrifter om erkännande av operatör enligt bestämmelser antagna av </w:t>
      </w:r>
      <w:r>
        <w:rPr>
          <w:rFonts w:eastAsiaTheme="minorHAnsi"/>
        </w:rPr>
        <w:t>I</w:t>
      </w:r>
      <w:r w:rsidRPr="00674A3E">
        <w:rPr>
          <w:rFonts w:eastAsiaTheme="minorHAnsi"/>
        </w:rPr>
        <w:t>nternationella teleunionen (ITU).</w:t>
      </w:r>
    </w:p>
    <w:p w14:paraId="45D04F74" w14:textId="77777777" w:rsidR="00D85371" w:rsidRPr="00674A3E" w:rsidRDefault="00D85371" w:rsidP="00D85371">
      <w:pPr>
        <w:pStyle w:val="Brdtextmedindrag"/>
        <w:rPr>
          <w:rFonts w:eastAsiaTheme="minorHAnsi"/>
        </w:rPr>
      </w:pPr>
      <w:r w:rsidRPr="00674A3E">
        <w:rPr>
          <w:rFonts w:eastAsiaTheme="minorHAnsi"/>
        </w:rPr>
        <w:t>Med erkännande av operatör avses status som s.k. Recognized Operating Agency (ROA)</w:t>
      </w:r>
      <w:r>
        <w:rPr>
          <w:rFonts w:eastAsiaTheme="minorHAnsi"/>
        </w:rPr>
        <w:t>. B</w:t>
      </w:r>
      <w:r w:rsidRPr="00674A3E">
        <w:rPr>
          <w:rFonts w:eastAsiaTheme="minorHAnsi"/>
        </w:rPr>
        <w:t xml:space="preserve">etydelsen av erkännande som ROA </w:t>
      </w:r>
      <w:r>
        <w:rPr>
          <w:rFonts w:eastAsiaTheme="minorHAnsi"/>
        </w:rPr>
        <w:t xml:space="preserve">har </w:t>
      </w:r>
      <w:r w:rsidRPr="00674A3E">
        <w:rPr>
          <w:rFonts w:eastAsiaTheme="minorHAnsi"/>
        </w:rPr>
        <w:t>numera minskat</w:t>
      </w:r>
      <w:r>
        <w:rPr>
          <w:rFonts w:eastAsiaTheme="minorHAnsi"/>
        </w:rPr>
        <w:t xml:space="preserve">. Ett sådant erkännande kan dock </w:t>
      </w:r>
      <w:r w:rsidRPr="00674A3E">
        <w:rPr>
          <w:rFonts w:eastAsiaTheme="minorHAnsi"/>
        </w:rPr>
        <w:t>fortfarande ha viss praktisk betydelse</w:t>
      </w:r>
      <w:r>
        <w:rPr>
          <w:rFonts w:eastAsiaTheme="minorHAnsi"/>
        </w:rPr>
        <w:t>,</w:t>
      </w:r>
      <w:r w:rsidRPr="00674A3E">
        <w:rPr>
          <w:rFonts w:eastAsiaTheme="minorHAnsi"/>
        </w:rPr>
        <w:t xml:space="preserve"> främst </w:t>
      </w:r>
      <w:r>
        <w:rPr>
          <w:rFonts w:eastAsiaTheme="minorHAnsi"/>
        </w:rPr>
        <w:t>om</w:t>
      </w:r>
      <w:r w:rsidRPr="00674A3E">
        <w:rPr>
          <w:rFonts w:eastAsiaTheme="minorHAnsi"/>
        </w:rPr>
        <w:t xml:space="preserve"> en operatör skulle vilja få tilldelning av internationella num</w:t>
      </w:r>
      <w:r>
        <w:rPr>
          <w:rFonts w:eastAsiaTheme="minorHAnsi"/>
        </w:rPr>
        <w:softHyphen/>
      </w:r>
      <w:r w:rsidRPr="00674A3E">
        <w:rPr>
          <w:rFonts w:eastAsiaTheme="minorHAnsi"/>
        </w:rPr>
        <w:lastRenderedPageBreak/>
        <w:t>mer</w:t>
      </w:r>
      <w:r>
        <w:rPr>
          <w:rFonts w:eastAsiaTheme="minorHAnsi"/>
        </w:rPr>
        <w:softHyphen/>
      </w:r>
      <w:r w:rsidRPr="00674A3E">
        <w:rPr>
          <w:rFonts w:eastAsiaTheme="minorHAnsi"/>
        </w:rPr>
        <w:t>resurser direkt från ITU. Bestämmelsen i 2</w:t>
      </w:r>
      <w:r>
        <w:rPr>
          <w:rFonts w:eastAsiaTheme="minorHAnsi"/>
        </w:rPr>
        <w:t> kap. </w:t>
      </w:r>
      <w:r w:rsidRPr="00674A3E">
        <w:rPr>
          <w:rFonts w:eastAsiaTheme="minorHAnsi"/>
        </w:rPr>
        <w:t>5</w:t>
      </w:r>
      <w:r>
        <w:rPr>
          <w:rFonts w:eastAsiaTheme="minorHAnsi"/>
        </w:rPr>
        <w:t> §</w:t>
      </w:r>
      <w:r w:rsidRPr="00674A3E">
        <w:rPr>
          <w:rFonts w:eastAsiaTheme="minorHAnsi"/>
        </w:rPr>
        <w:t xml:space="preserve"> LEK bör därför föras över till den nya lagen.</w:t>
      </w:r>
    </w:p>
    <w:p w14:paraId="6384ECBB" w14:textId="49340E25" w:rsidR="00D85371" w:rsidRPr="00674A3E" w:rsidRDefault="00D85371" w:rsidP="00D85371">
      <w:pPr>
        <w:pStyle w:val="Brdtextmedindrag"/>
        <w:rPr>
          <w:rFonts w:eastAsiaTheme="minorHAnsi"/>
        </w:rPr>
      </w:pPr>
      <w:r w:rsidRPr="00674A3E">
        <w:rPr>
          <w:rFonts w:eastAsiaTheme="minorHAnsi"/>
        </w:rPr>
        <w:t>Enligt 2</w:t>
      </w:r>
      <w:r>
        <w:rPr>
          <w:rFonts w:eastAsiaTheme="minorHAnsi"/>
        </w:rPr>
        <w:t> kap. </w:t>
      </w:r>
      <w:r w:rsidRPr="00674A3E">
        <w:rPr>
          <w:rFonts w:eastAsiaTheme="minorHAnsi"/>
        </w:rPr>
        <w:t>6</w:t>
      </w:r>
      <w:r>
        <w:rPr>
          <w:rFonts w:eastAsiaTheme="minorHAnsi"/>
        </w:rPr>
        <w:t> §</w:t>
      </w:r>
      <w:r w:rsidRPr="00674A3E">
        <w:rPr>
          <w:rFonts w:eastAsiaTheme="minorHAnsi"/>
        </w:rPr>
        <w:t xml:space="preserve"> LEK får regeringen eller den myndighet som rege</w:t>
      </w:r>
      <w:r>
        <w:rPr>
          <w:rFonts w:eastAsiaTheme="minorHAnsi"/>
        </w:rPr>
        <w:softHyphen/>
      </w:r>
      <w:r w:rsidRPr="00674A3E">
        <w:rPr>
          <w:rFonts w:eastAsiaTheme="minorHAnsi"/>
        </w:rPr>
        <w:t>ringen bestämmer besluta i fråga om registrering av maritima avräknings</w:t>
      </w:r>
      <w:r>
        <w:rPr>
          <w:rFonts w:eastAsiaTheme="minorHAnsi"/>
        </w:rPr>
        <w:softHyphen/>
      </w:r>
      <w:r w:rsidRPr="00674A3E">
        <w:rPr>
          <w:rFonts w:eastAsiaTheme="minorHAnsi"/>
        </w:rPr>
        <w:t>organ enligt bestämmelser antagna av ITU samt meddela de föreskrifter som behövs för registreringen. Bakgrunden till paragrafen beskrivs när</w:t>
      </w:r>
      <w:r>
        <w:rPr>
          <w:rFonts w:eastAsiaTheme="minorHAnsi"/>
        </w:rPr>
        <w:softHyphen/>
      </w:r>
      <w:r w:rsidRPr="00674A3E">
        <w:rPr>
          <w:rFonts w:eastAsiaTheme="minorHAnsi"/>
        </w:rPr>
        <w:t xml:space="preserve">mare i prop. 2002/03:110 </w:t>
      </w:r>
      <w:r w:rsidR="00BC60D5">
        <w:rPr>
          <w:rFonts w:eastAsiaTheme="minorHAnsi"/>
        </w:rPr>
        <w:t>s. </w:t>
      </w:r>
      <w:r w:rsidRPr="00674A3E">
        <w:rPr>
          <w:rFonts w:eastAsiaTheme="minorHAnsi"/>
        </w:rPr>
        <w:t>125</w:t>
      </w:r>
      <w:r>
        <w:rPr>
          <w:rFonts w:eastAsiaTheme="minorHAnsi"/>
        </w:rPr>
        <w:t> </w:t>
      </w:r>
      <w:r w:rsidRPr="00674A3E">
        <w:rPr>
          <w:rFonts w:eastAsiaTheme="minorHAnsi"/>
        </w:rPr>
        <w:t>f.</w:t>
      </w:r>
    </w:p>
    <w:p w14:paraId="7D7AA8BB" w14:textId="77777777" w:rsidR="00D85371" w:rsidRPr="00674A3E" w:rsidRDefault="00D85371" w:rsidP="00D85371">
      <w:pPr>
        <w:pStyle w:val="Brdtextmedindrag"/>
        <w:rPr>
          <w:rFonts w:eastAsiaTheme="minorHAnsi"/>
        </w:rPr>
      </w:pPr>
      <w:r w:rsidRPr="00674A3E">
        <w:rPr>
          <w:rFonts w:eastAsiaTheme="minorHAnsi"/>
        </w:rPr>
        <w:t>Maritima avräkningsorgan har till uppgift att förenkla för sjöfarten att betala för radiokommunikation som sker över kuststationer. Maritima av</w:t>
      </w:r>
      <w:r>
        <w:rPr>
          <w:rFonts w:eastAsiaTheme="minorHAnsi"/>
        </w:rPr>
        <w:softHyphen/>
      </w:r>
      <w:r w:rsidRPr="00674A3E">
        <w:rPr>
          <w:rFonts w:eastAsiaTheme="minorHAnsi"/>
        </w:rPr>
        <w:t>räk</w:t>
      </w:r>
      <w:r>
        <w:rPr>
          <w:rFonts w:eastAsiaTheme="minorHAnsi"/>
        </w:rPr>
        <w:softHyphen/>
      </w:r>
      <w:r w:rsidRPr="00674A3E">
        <w:rPr>
          <w:rFonts w:eastAsiaTheme="minorHAnsi"/>
        </w:rPr>
        <w:t>nings</w:t>
      </w:r>
      <w:r>
        <w:rPr>
          <w:rFonts w:eastAsiaTheme="minorHAnsi"/>
        </w:rPr>
        <w:softHyphen/>
      </w:r>
      <w:r w:rsidRPr="00674A3E">
        <w:rPr>
          <w:rFonts w:eastAsiaTheme="minorHAnsi"/>
        </w:rPr>
        <w:t>organ ska registreras hos ITU. Det finns ett fortsatt behov av be</w:t>
      </w:r>
      <w:r>
        <w:rPr>
          <w:rFonts w:eastAsiaTheme="minorHAnsi"/>
        </w:rPr>
        <w:softHyphen/>
      </w:r>
      <w:r w:rsidRPr="00674A3E">
        <w:rPr>
          <w:rFonts w:eastAsiaTheme="minorHAnsi"/>
        </w:rPr>
        <w:t>stämmelser om registrering av maritima avräkningsorgan och om före</w:t>
      </w:r>
      <w:r>
        <w:rPr>
          <w:rFonts w:eastAsiaTheme="minorHAnsi"/>
        </w:rPr>
        <w:softHyphen/>
      </w:r>
      <w:r w:rsidRPr="00674A3E">
        <w:rPr>
          <w:rFonts w:eastAsiaTheme="minorHAnsi"/>
        </w:rPr>
        <w:t>skrifter om sådan registrering. Bestämmelsen i 2</w:t>
      </w:r>
      <w:r>
        <w:rPr>
          <w:rFonts w:eastAsiaTheme="minorHAnsi"/>
        </w:rPr>
        <w:t> kap. </w:t>
      </w:r>
      <w:r w:rsidRPr="00674A3E">
        <w:rPr>
          <w:rFonts w:eastAsiaTheme="minorHAnsi"/>
        </w:rPr>
        <w:t>6</w:t>
      </w:r>
      <w:r>
        <w:rPr>
          <w:rFonts w:eastAsiaTheme="minorHAnsi"/>
        </w:rPr>
        <w:t> §</w:t>
      </w:r>
      <w:r w:rsidRPr="00674A3E">
        <w:rPr>
          <w:rFonts w:eastAsiaTheme="minorHAnsi"/>
        </w:rPr>
        <w:t xml:space="preserve"> LEK bör därför föras över till den nya lagen.</w:t>
      </w:r>
    </w:p>
    <w:p w14:paraId="65A8163A" w14:textId="77777777" w:rsidR="00D85371" w:rsidRPr="00E211AD" w:rsidRDefault="00D85371" w:rsidP="00D85371">
      <w:pPr>
        <w:pStyle w:val="Rubrik1"/>
      </w:pPr>
      <w:bookmarkStart w:id="247" w:name="_Toc9841545"/>
      <w:bookmarkStart w:id="248" w:name="_Toc9867422"/>
      <w:bookmarkStart w:id="249" w:name="_Toc9867672"/>
      <w:bookmarkStart w:id="250" w:name="_Toc9871089"/>
      <w:bookmarkStart w:id="251" w:name="_Toc9958172"/>
      <w:bookmarkStart w:id="252" w:name="_Toc9961231"/>
      <w:bookmarkStart w:id="253" w:name="_Toc9962330"/>
      <w:bookmarkStart w:id="254" w:name="_Toc17793294"/>
      <w:bookmarkStart w:id="255" w:name="_Toc73005885"/>
      <w:bookmarkStart w:id="256" w:name="_Toc86738691"/>
      <w:bookmarkStart w:id="257" w:name="_Toc94597454"/>
      <w:bookmarkStart w:id="258" w:name="_Toc96533297"/>
      <w:bookmarkStart w:id="259" w:name="_Hlk530665222"/>
      <w:r>
        <w:t xml:space="preserve">Skyldighet att följa </w:t>
      </w:r>
      <w:bookmarkEnd w:id="247"/>
      <w:bookmarkEnd w:id="248"/>
      <w:bookmarkEnd w:id="249"/>
      <w:bookmarkEnd w:id="250"/>
      <w:bookmarkEnd w:id="251"/>
      <w:bookmarkEnd w:id="252"/>
      <w:bookmarkEnd w:id="253"/>
      <w:bookmarkEnd w:id="254"/>
      <w:bookmarkEnd w:id="255"/>
      <w:r>
        <w:t>s</w:t>
      </w:r>
      <w:r w:rsidRPr="00E211AD">
        <w:t>tandarder</w:t>
      </w:r>
      <w:bookmarkEnd w:id="256"/>
      <w:bookmarkEnd w:id="257"/>
      <w:bookmarkEnd w:id="258"/>
    </w:p>
    <w:p w14:paraId="7C69987E" w14:textId="77777777" w:rsidR="00D85371" w:rsidRPr="00E211AD" w:rsidRDefault="00D85371" w:rsidP="00D85371">
      <w:pPr>
        <w:pStyle w:val="Brdtextram"/>
      </w:pPr>
      <w:r w:rsidRPr="007D3F0A">
        <w:rPr>
          <w:b/>
        </w:rPr>
        <w:t>Regeringens förslag:</w:t>
      </w:r>
      <w:r w:rsidRPr="007D3F0A">
        <w:t xml:space="preserve"> Bestämmelsen </w:t>
      </w:r>
      <w:r>
        <w:t>i lagen om elektronisk kommu</w:t>
      </w:r>
      <w:r>
        <w:softHyphen/>
        <w:t xml:space="preserve">nikation </w:t>
      </w:r>
      <w:r w:rsidRPr="007D3F0A">
        <w:t xml:space="preserve">om </w:t>
      </w:r>
      <w:r>
        <w:t>skyldighet för den som bedriver verksamhet som ska an</w:t>
      </w:r>
      <w:r>
        <w:softHyphen/>
        <w:t>mälas att</w:t>
      </w:r>
      <w:r w:rsidRPr="007D3F0A">
        <w:t xml:space="preserve"> följa obligatoriska standarder ska</w:t>
      </w:r>
      <w:r>
        <w:t xml:space="preserve"> </w:t>
      </w:r>
      <w:r w:rsidRPr="007D3F0A">
        <w:t>föras över till den</w:t>
      </w:r>
      <w:r w:rsidRPr="00E211AD">
        <w:t xml:space="preserve"> nya lagen.</w:t>
      </w:r>
    </w:p>
    <w:p w14:paraId="7A0C096A" w14:textId="77777777" w:rsidR="00D85371" w:rsidRPr="00E211AD" w:rsidRDefault="00D85371" w:rsidP="00D85371">
      <w:pPr>
        <w:pStyle w:val="Brdtextmedindrag"/>
        <w:rPr>
          <w:sz w:val="8"/>
          <w:szCs w:val="8"/>
        </w:rPr>
      </w:pPr>
    </w:p>
    <w:p w14:paraId="3AD21A39" w14:textId="77777777" w:rsidR="00D85371" w:rsidRPr="00E211AD" w:rsidRDefault="00D85371" w:rsidP="00D85371">
      <w:pPr>
        <w:pStyle w:val="Brdtextmedindrag"/>
      </w:pPr>
      <w:r w:rsidRPr="00E211AD">
        <w:rPr>
          <w:b/>
        </w:rPr>
        <w:t>Promemorians förslag</w:t>
      </w:r>
      <w:r>
        <w:t xml:space="preserve"> överensstämmer med regeringens förslag.</w:t>
      </w:r>
    </w:p>
    <w:p w14:paraId="2944DA25" w14:textId="77777777" w:rsidR="00D85371" w:rsidRPr="00E211AD" w:rsidRDefault="00D85371" w:rsidP="00D85371">
      <w:pPr>
        <w:pStyle w:val="Brdtextmedindrag"/>
        <w:rPr>
          <w:sz w:val="8"/>
          <w:szCs w:val="8"/>
        </w:rPr>
      </w:pPr>
      <w:r w:rsidRPr="00E211AD">
        <w:rPr>
          <w:b/>
        </w:rPr>
        <w:t>Remissinstanserna</w:t>
      </w:r>
      <w:r w:rsidRPr="00540B6F">
        <w:t xml:space="preserve"> </w:t>
      </w:r>
      <w:r w:rsidRPr="00357DC5">
        <w:t>tillstyrker förslage</w:t>
      </w:r>
      <w:r>
        <w:t>t</w:t>
      </w:r>
      <w:r w:rsidRPr="00357DC5">
        <w:t xml:space="preserve"> eller har ingen invändning mot de</w:t>
      </w:r>
      <w:r>
        <w:t>t</w:t>
      </w:r>
      <w:r w:rsidRPr="00357DC5">
        <w:t>.</w:t>
      </w:r>
    </w:p>
    <w:p w14:paraId="51718453" w14:textId="083B10D6" w:rsidR="00D85371" w:rsidRDefault="00D85371" w:rsidP="00D85371">
      <w:pPr>
        <w:pStyle w:val="Brdtextmedindrag"/>
      </w:pPr>
      <w:r w:rsidRPr="00E211AD">
        <w:rPr>
          <w:b/>
        </w:rPr>
        <w:t>Skälen för regeringens förslag:</w:t>
      </w:r>
      <w:r w:rsidRPr="00E211AD">
        <w:t xml:space="preserve"> </w:t>
      </w:r>
      <w:r>
        <w:t xml:space="preserve">I 2 kap. 3 § LEK anges </w:t>
      </w:r>
      <w:r w:rsidRPr="007D3F0A">
        <w:t>att den som bedriver verksamhet som är anmälnings</w:t>
      </w:r>
      <w:r>
        <w:t>pliktig</w:t>
      </w:r>
      <w:r w:rsidRPr="007D3F0A">
        <w:t xml:space="preserve"> enligt lagen</w:t>
      </w:r>
      <w:r w:rsidRPr="00E211AD">
        <w:t xml:space="preserve"> ska tillämpa sådana standarder som Europeiska kommissionen angett som </w:t>
      </w:r>
      <w:r w:rsidRPr="007D3F0A">
        <w:t>obligato</w:t>
      </w:r>
      <w:r>
        <w:softHyphen/>
      </w:r>
      <w:r w:rsidRPr="007D3F0A">
        <w:t>riska i en förteckning som offentliggjorts i Europeiska unionens offi</w:t>
      </w:r>
      <w:r w:rsidRPr="00E211AD">
        <w:t xml:space="preserve">ciella tidning </w:t>
      </w:r>
      <w:r w:rsidRPr="00E211AD">
        <w:rPr>
          <w:sz w:val="18"/>
        </w:rPr>
        <w:t>(</w:t>
      </w:r>
      <w:r w:rsidRPr="00E211AD">
        <w:t xml:space="preserve">se prop. 2002/03:110 </w:t>
      </w:r>
      <w:r w:rsidR="00BC60D5">
        <w:t>s. </w:t>
      </w:r>
      <w:r w:rsidRPr="00E211AD">
        <w:t>124).</w:t>
      </w:r>
      <w:r>
        <w:t xml:space="preserve"> Paragrafen genomför artikel 17 i ram</w:t>
      </w:r>
      <w:r>
        <w:softHyphen/>
        <w:t>direktivet, som i sak motsvaras av artikel 39 i EU-direktivet. Paragra</w:t>
      </w:r>
      <w:r>
        <w:softHyphen/>
        <w:t>fen bör därför föras över till den nya lagen.</w:t>
      </w:r>
    </w:p>
    <w:p w14:paraId="0AEE378D" w14:textId="77777777" w:rsidR="00D85371" w:rsidRPr="00E211AD" w:rsidRDefault="00D85371" w:rsidP="00D85371">
      <w:pPr>
        <w:pStyle w:val="Rubrik1"/>
      </w:pPr>
      <w:bookmarkStart w:id="260" w:name="_Toc9841547"/>
      <w:bookmarkStart w:id="261" w:name="_Toc9867424"/>
      <w:bookmarkStart w:id="262" w:name="_Toc9867674"/>
      <w:bookmarkStart w:id="263" w:name="_Toc9871091"/>
      <w:bookmarkStart w:id="264" w:name="_Toc9958174"/>
      <w:bookmarkStart w:id="265" w:name="_Toc9961233"/>
      <w:bookmarkStart w:id="266" w:name="_Toc9962332"/>
      <w:bookmarkStart w:id="267" w:name="_Toc17793296"/>
      <w:bookmarkStart w:id="268" w:name="_Toc73005886"/>
      <w:bookmarkStart w:id="269" w:name="_Toc86738692"/>
      <w:bookmarkStart w:id="270" w:name="_Toc94597455"/>
      <w:bookmarkStart w:id="271" w:name="_Toc96533298"/>
      <w:bookmarkStart w:id="272" w:name="_Hlk31977409"/>
      <w:bookmarkEnd w:id="236"/>
      <w:bookmarkEnd w:id="259"/>
      <w:r w:rsidRPr="00E211AD">
        <w:t>Förvaltning av radiofrekvenser</w:t>
      </w:r>
      <w:bookmarkEnd w:id="260"/>
      <w:bookmarkEnd w:id="261"/>
      <w:bookmarkEnd w:id="262"/>
      <w:bookmarkEnd w:id="263"/>
      <w:bookmarkEnd w:id="264"/>
      <w:bookmarkEnd w:id="265"/>
      <w:bookmarkEnd w:id="266"/>
      <w:bookmarkEnd w:id="267"/>
      <w:bookmarkEnd w:id="268"/>
      <w:bookmarkEnd w:id="269"/>
      <w:bookmarkEnd w:id="270"/>
      <w:bookmarkEnd w:id="271"/>
    </w:p>
    <w:p w14:paraId="6FD5D611" w14:textId="77777777" w:rsidR="00D85371" w:rsidRPr="00E211AD" w:rsidRDefault="00D85371" w:rsidP="00D85371">
      <w:pPr>
        <w:pStyle w:val="Rubrik2"/>
        <w:spacing w:before="0"/>
      </w:pPr>
      <w:bookmarkStart w:id="273" w:name="_Toc9841548"/>
      <w:bookmarkStart w:id="274" w:name="_Toc9867425"/>
      <w:bookmarkStart w:id="275" w:name="_Toc9867675"/>
      <w:bookmarkStart w:id="276" w:name="_Toc9871092"/>
      <w:bookmarkStart w:id="277" w:name="_Toc9958175"/>
      <w:bookmarkStart w:id="278" w:name="_Toc9961234"/>
      <w:bookmarkStart w:id="279" w:name="_Toc9962333"/>
      <w:bookmarkStart w:id="280" w:name="_Toc17793297"/>
      <w:bookmarkStart w:id="281" w:name="_Toc73005887"/>
      <w:bookmarkStart w:id="282" w:name="_Toc86738693"/>
      <w:bookmarkStart w:id="283" w:name="_Toc94597456"/>
      <w:bookmarkStart w:id="284" w:name="_Toc96533299"/>
      <w:r w:rsidRPr="00E211AD">
        <w:t>Utgångspunkter för genomförandet</w:t>
      </w:r>
      <w:bookmarkEnd w:id="273"/>
      <w:bookmarkEnd w:id="274"/>
      <w:bookmarkEnd w:id="275"/>
      <w:bookmarkEnd w:id="276"/>
      <w:bookmarkEnd w:id="277"/>
      <w:bookmarkEnd w:id="278"/>
      <w:bookmarkEnd w:id="279"/>
      <w:bookmarkEnd w:id="280"/>
      <w:bookmarkEnd w:id="281"/>
      <w:bookmarkEnd w:id="282"/>
      <w:bookmarkEnd w:id="283"/>
      <w:bookmarkEnd w:id="284"/>
    </w:p>
    <w:p w14:paraId="79822CB4" w14:textId="77777777" w:rsidR="00D85371" w:rsidRPr="00E211AD" w:rsidRDefault="00D85371" w:rsidP="00D85371">
      <w:pPr>
        <w:pStyle w:val="Brdtextram"/>
      </w:pPr>
      <w:r w:rsidRPr="00E211AD">
        <w:rPr>
          <w:b/>
        </w:rPr>
        <w:t>Regeringens förslag:</w:t>
      </w:r>
      <w:r w:rsidRPr="00540B6F">
        <w:t xml:space="preserve"> </w:t>
      </w:r>
      <w:r w:rsidRPr="00E211AD">
        <w:t xml:space="preserve">Bestämmelserna </w:t>
      </w:r>
      <w:r>
        <w:t>i lagen om elektronisk kommu</w:t>
      </w:r>
      <w:r>
        <w:softHyphen/>
        <w:t xml:space="preserve">nikation </w:t>
      </w:r>
      <w:r w:rsidRPr="00E211AD">
        <w:t>om rätt att använda radio</w:t>
      </w:r>
      <w:r>
        <w:softHyphen/>
      </w:r>
      <w:r w:rsidRPr="00E211AD">
        <w:t xml:space="preserve">sändare ska, med de ändringar som behövs till följd av EU-direktivet, </w:t>
      </w:r>
      <w:r>
        <w:t>föras över</w:t>
      </w:r>
      <w:r w:rsidRPr="00E211AD">
        <w:t xml:space="preserve"> till den nya lagen.</w:t>
      </w:r>
    </w:p>
    <w:p w14:paraId="11F9F034" w14:textId="77777777" w:rsidR="00D85371" w:rsidRPr="00E211AD" w:rsidRDefault="00D85371" w:rsidP="00D85371">
      <w:pPr>
        <w:pStyle w:val="Brdtextmedindrag"/>
        <w:rPr>
          <w:sz w:val="8"/>
          <w:szCs w:val="8"/>
        </w:rPr>
      </w:pPr>
    </w:p>
    <w:p w14:paraId="3C80A347" w14:textId="77777777" w:rsidR="00D85371" w:rsidRPr="00E211AD" w:rsidRDefault="00D85371" w:rsidP="00D85371">
      <w:pPr>
        <w:pStyle w:val="Brdtextmedindrag"/>
      </w:pPr>
      <w:bookmarkStart w:id="285" w:name="_Hlk20301159"/>
      <w:r w:rsidRPr="00E211AD">
        <w:rPr>
          <w:b/>
        </w:rPr>
        <w:t>Promemorians förslag</w:t>
      </w:r>
      <w:r>
        <w:t xml:space="preserve"> överensstämmer med regeringens förslag.</w:t>
      </w:r>
    </w:p>
    <w:p w14:paraId="2E04B0F6" w14:textId="77777777" w:rsidR="00D85371" w:rsidRPr="005003E7" w:rsidRDefault="00D85371" w:rsidP="00D85371">
      <w:pPr>
        <w:pStyle w:val="Brdtextmedindrag"/>
        <w:rPr>
          <w:i/>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sidRPr="00726FC1">
        <w:rPr>
          <w:i/>
        </w:rPr>
        <w:t>PTS</w:t>
      </w:r>
      <w:r w:rsidRPr="00726FC1">
        <w:t xml:space="preserve"> tycker dock att frekvensplanen borde publiceras som en officiell vägledning i</w:t>
      </w:r>
      <w:r>
        <w:t xml:space="preserve"> </w:t>
      </w:r>
      <w:r w:rsidRPr="00726FC1">
        <w:t xml:space="preserve">stället för </w:t>
      </w:r>
      <w:r>
        <w:t xml:space="preserve">ett </w:t>
      </w:r>
      <w:r w:rsidRPr="00726FC1">
        <w:t>allmänt råd.</w:t>
      </w:r>
    </w:p>
    <w:p w14:paraId="0505A2DD" w14:textId="44232B09" w:rsidR="00D85371" w:rsidRPr="00E211AD" w:rsidRDefault="00D85371" w:rsidP="00D85371">
      <w:pPr>
        <w:pStyle w:val="Brdtextmedindrag"/>
      </w:pPr>
      <w:r w:rsidRPr="00B54054">
        <w:rPr>
          <w:b/>
          <w:spacing w:val="-2"/>
        </w:rPr>
        <w:t>Skälen för regeringens förslag:</w:t>
      </w:r>
      <w:r w:rsidRPr="00B54054">
        <w:rPr>
          <w:spacing w:val="-2"/>
        </w:rPr>
        <w:t xml:space="preserve"> </w:t>
      </w:r>
      <w:bookmarkEnd w:id="285"/>
      <w:r w:rsidRPr="00B54054">
        <w:rPr>
          <w:spacing w:val="-2"/>
        </w:rPr>
        <w:t>Bestämmelser om rätt att använda radio</w:t>
      </w:r>
      <w:r w:rsidRPr="00B54054">
        <w:rPr>
          <w:spacing w:val="-2"/>
        </w:rPr>
        <w:softHyphen/>
      </w:r>
      <w:r w:rsidR="00B54054" w:rsidRPr="00B54054">
        <w:rPr>
          <w:spacing w:val="-2"/>
        </w:rPr>
        <w:softHyphen/>
      </w:r>
      <w:r w:rsidRPr="00B54054">
        <w:rPr>
          <w:spacing w:val="-2"/>
        </w:rPr>
        <w:t>sändare finns i 3 kap. 1–14, 23 och 24 §§ LEK. Bestämmelserna över</w:t>
      </w:r>
      <w:r w:rsidRPr="00B54054">
        <w:rPr>
          <w:spacing w:val="-2"/>
        </w:rPr>
        <w:softHyphen/>
        <w:t>fördes</w:t>
      </w:r>
      <w:r w:rsidRPr="00E211AD">
        <w:t xml:space="preserve"> </w:t>
      </w:r>
      <w:r w:rsidRPr="00E211AD">
        <w:lastRenderedPageBreak/>
        <w:t>till stor del från den tidigare lagen (1993:599) om radio</w:t>
      </w:r>
      <w:r>
        <w:softHyphen/>
      </w:r>
      <w:r w:rsidRPr="00E211AD">
        <w:t>kom</w:t>
      </w:r>
      <w:r>
        <w:softHyphen/>
      </w:r>
      <w:r w:rsidRPr="00E211AD">
        <w:t>mu</w:t>
      </w:r>
      <w:r>
        <w:softHyphen/>
      </w:r>
      <w:r w:rsidRPr="00E211AD">
        <w:t>ni</w:t>
      </w:r>
      <w:r>
        <w:softHyphen/>
      </w:r>
      <w:r w:rsidRPr="00E211AD">
        <w:t xml:space="preserve">kation (se prop. 2002/03:110 </w:t>
      </w:r>
      <w:r w:rsidR="00BC60D5">
        <w:t>s. </w:t>
      </w:r>
      <w:r w:rsidRPr="00E211AD">
        <w:t>127</w:t>
      </w:r>
      <w:r>
        <w:t> </w:t>
      </w:r>
      <w:r w:rsidRPr="00E211AD">
        <w:t>f.). De har sedan ändrats vid olika till</w:t>
      </w:r>
      <w:r>
        <w:softHyphen/>
      </w:r>
      <w:r w:rsidRPr="00B54054">
        <w:rPr>
          <w:spacing w:val="-3"/>
        </w:rPr>
        <w:t>fällen, bl.a. för att möta teknik- och marknadsutvecklingen och för att genom</w:t>
      </w:r>
      <w:r w:rsidRPr="00B54054">
        <w:rPr>
          <w:spacing w:val="-3"/>
        </w:rPr>
        <w:softHyphen/>
      </w:r>
      <w:r w:rsidR="00B54054" w:rsidRPr="00B54054">
        <w:rPr>
          <w:spacing w:val="-3"/>
        </w:rPr>
        <w:softHyphen/>
      </w:r>
      <w:r w:rsidRPr="00B54054">
        <w:rPr>
          <w:spacing w:val="-3"/>
        </w:rPr>
        <w:t>föra ändrade</w:t>
      </w:r>
      <w:r w:rsidRPr="00E211AD">
        <w:t xml:space="preserve"> EU-direktiv (se t.ex. prop. 2009/10:193 </w:t>
      </w:r>
      <w:r w:rsidR="00EB24E6">
        <w:t>s. 5</w:t>
      </w:r>
      <w:r w:rsidRPr="00E211AD">
        <w:t>7</w:t>
      </w:r>
      <w:r>
        <w:t> </w:t>
      </w:r>
      <w:r w:rsidRPr="00E211AD">
        <w:t xml:space="preserve">f. och prop. 2010/11:115 </w:t>
      </w:r>
      <w:r w:rsidR="00EB24E6">
        <w:t>s. 5</w:t>
      </w:r>
      <w:r w:rsidRPr="00E211AD">
        <w:t xml:space="preserve">5 f.). </w:t>
      </w:r>
      <w:r>
        <w:t>Efter promemorians tillkomst har det vidare in</w:t>
      </w:r>
      <w:r>
        <w:softHyphen/>
        <w:t xml:space="preserve">förts </w:t>
      </w:r>
      <w:r w:rsidRPr="005F3744">
        <w:t xml:space="preserve">bestämmelser om skydd för Sveriges säkerhet vid tillståndsgivning (prop. </w:t>
      </w:r>
      <w:r w:rsidRPr="00B54054">
        <w:rPr>
          <w:spacing w:val="-2"/>
        </w:rPr>
        <w:t>2019/20:15). Kapitlets grundläggande struktur har dock i huvudsak behållits.</w:t>
      </w:r>
    </w:p>
    <w:p w14:paraId="4445B56D" w14:textId="77777777" w:rsidR="00D85371" w:rsidRPr="00E211AD" w:rsidRDefault="00D85371" w:rsidP="00D85371">
      <w:pPr>
        <w:pStyle w:val="Brdtextmedindrag"/>
      </w:pPr>
      <w:r>
        <w:t>I 1 kap. 7 § LEK definieras radioanläggning, radiokommunikation och radio</w:t>
      </w:r>
      <w:r>
        <w:softHyphen/>
        <w:t>vågor samt skadlig störning. Definitionerna bör föras över till den nya lagen.</w:t>
      </w:r>
    </w:p>
    <w:p w14:paraId="414DF8D4" w14:textId="5CA13F21" w:rsidR="00D85371" w:rsidRPr="00E211AD" w:rsidRDefault="00D85371" w:rsidP="00D85371">
      <w:pPr>
        <w:pStyle w:val="Brdtextmedindrag"/>
      </w:pPr>
      <w:r w:rsidRPr="00E211AD">
        <w:t xml:space="preserve">När en ny lag om elektronisk kommunikation nu införs framstår det som </w:t>
      </w:r>
      <w:r w:rsidRPr="007D3F0A">
        <w:t>mest lämpligt att, som utgångspunkt, överföra bestämmelserna</w:t>
      </w:r>
      <w:r>
        <w:t xml:space="preserve"> om radio</w:t>
      </w:r>
      <w:r>
        <w:softHyphen/>
        <w:t>sändare</w:t>
      </w:r>
      <w:r w:rsidRPr="007D3F0A">
        <w:t xml:space="preserve"> i 3</w:t>
      </w:r>
      <w:r>
        <w:t> kap.</w:t>
      </w:r>
      <w:r w:rsidRPr="007D3F0A">
        <w:t xml:space="preserve"> 1–14,</w:t>
      </w:r>
      <w:r w:rsidRPr="00E211AD">
        <w:t xml:space="preserve"> 23 och 24</w:t>
      </w:r>
      <w:r>
        <w:t> §</w:t>
      </w:r>
      <w:r w:rsidRPr="00E211AD">
        <w:t>§ LEK till ett nytt kapitel i den nya lagen. EU-direktivets be</w:t>
      </w:r>
      <w:r w:rsidRPr="007D3F0A">
        <w:t>stämmelser om förvaltningen av radiofrekvenser bör vid behov genomföras</w:t>
      </w:r>
      <w:r w:rsidRPr="00E211AD">
        <w:t xml:space="preserve"> i nya eller ändrade bestämmelser med beakt</w:t>
      </w:r>
      <w:r>
        <w:softHyphen/>
      </w:r>
      <w:r w:rsidRPr="00E211AD">
        <w:t xml:space="preserve">ande av denna struktur. Den som tillämpar lagen kan därmed i huvudsak utgå från att de bestämmelser </w:t>
      </w:r>
      <w:r w:rsidRPr="007D3F0A">
        <w:t>som förs över oförändrade från LEK är avsedda att ha samma innebörd som</w:t>
      </w:r>
      <w:r w:rsidRPr="00E211AD">
        <w:t xml:space="preserve"> tidigare. Uttalanden i äldre förarbeten </w:t>
      </w:r>
      <w:r>
        <w:t>och</w:t>
      </w:r>
      <w:r w:rsidRPr="00E211AD">
        <w:t xml:space="preserve"> befintlig rätts</w:t>
      </w:r>
      <w:r>
        <w:softHyphen/>
      </w:r>
      <w:r w:rsidRPr="00E211AD">
        <w:t xml:space="preserve">praxis som rör sådana bestämmelser kan därför fortsatt ha betydelse vid tillämpningen (jfr prop. 2002/03:110 </w:t>
      </w:r>
      <w:r w:rsidR="00BC60D5">
        <w:t>s. </w:t>
      </w:r>
      <w:r w:rsidRPr="00E211AD">
        <w:t>127</w:t>
      </w:r>
      <w:r>
        <w:t> </w:t>
      </w:r>
      <w:r w:rsidRPr="00E211AD">
        <w:t>f. och 364</w:t>
      </w:r>
      <w:r>
        <w:t> </w:t>
      </w:r>
      <w:r w:rsidRPr="00E211AD">
        <w:t>f.).</w:t>
      </w:r>
    </w:p>
    <w:p w14:paraId="674FBBDF" w14:textId="1E62365A" w:rsidR="00D85371" w:rsidRPr="00E211AD" w:rsidRDefault="00D85371" w:rsidP="00D85371">
      <w:pPr>
        <w:pStyle w:val="Brdtextmedindrag"/>
      </w:pPr>
      <w:r w:rsidRPr="00E211AD">
        <w:t xml:space="preserve">Ett grundläggande inslag i frekvensförvaltningen är frekvensplanen, där det för varje frekvensband anges vilken användning som är avsedd i det bandet. </w:t>
      </w:r>
      <w:r w:rsidRPr="007D3F0A">
        <w:t xml:space="preserve">Den gällande frekvensplanen framgår av PTS allmänna råd (PTSFS </w:t>
      </w:r>
      <w:r>
        <w:t>2019:1</w:t>
      </w:r>
      <w:r w:rsidRPr="007D3F0A">
        <w:t>) om den svenska</w:t>
      </w:r>
      <w:r w:rsidRPr="00E211AD">
        <w:t xml:space="preserve"> fr</w:t>
      </w:r>
      <w:r>
        <w:t>e</w:t>
      </w:r>
      <w:r w:rsidRPr="00E211AD">
        <w:t xml:space="preserve">kvensplanen. Bakgrunden till denna ordning beskrivs i prop. </w:t>
      </w:r>
      <w:r w:rsidRPr="007D3F0A">
        <w:t xml:space="preserve">1992/93:200 </w:t>
      </w:r>
      <w:r w:rsidR="00BC60D5">
        <w:t>s. </w:t>
      </w:r>
      <w:r w:rsidRPr="007D3F0A">
        <w:t>187</w:t>
      </w:r>
      <w:r>
        <w:t> </w:t>
      </w:r>
      <w:r w:rsidRPr="007D3F0A">
        <w:t xml:space="preserve">f. och prop. 2002/03:110 </w:t>
      </w:r>
      <w:r w:rsidR="00BC60D5">
        <w:t>s. </w:t>
      </w:r>
      <w:r w:rsidRPr="007D3F0A">
        <w:t>130</w:t>
      </w:r>
      <w:r>
        <w:t> </w:t>
      </w:r>
      <w:r w:rsidRPr="007D3F0A">
        <w:t xml:space="preserve">f. </w:t>
      </w:r>
      <w:r>
        <w:t xml:space="preserve">Till skillnad från </w:t>
      </w:r>
      <w:r>
        <w:rPr>
          <w:i/>
        </w:rPr>
        <w:t>PTS</w:t>
      </w:r>
      <w:r>
        <w:t xml:space="preserve"> anser regeringen att det saknas anledning att frångå den tidigare bedömningen. </w:t>
      </w:r>
      <w:r w:rsidRPr="00B33DBB">
        <w:t>Det ska därför även fortsättningsvis finnas en sammanhållen svensk frekvensplan som i form av allmänna råd ges ut av tillståndsmyndigheten.</w:t>
      </w:r>
    </w:p>
    <w:p w14:paraId="78E75890" w14:textId="77777777" w:rsidR="00D85371" w:rsidRPr="00E211AD" w:rsidRDefault="00D85371" w:rsidP="00D85371">
      <w:pPr>
        <w:pStyle w:val="Brdtextmedindrag"/>
      </w:pPr>
      <w:r w:rsidRPr="00E211AD">
        <w:t>En viktig utgångspunkt är att LEK:s bestämmelser om rätt att använda radio</w:t>
      </w:r>
      <w:r>
        <w:softHyphen/>
      </w:r>
      <w:r w:rsidRPr="00E211AD">
        <w:t>sändare har ett vidare tillämpningsområde än vad EU-direktivet i all</w:t>
      </w:r>
      <w:r w:rsidRPr="00E211AD">
        <w:softHyphen/>
        <w:t>män</w:t>
      </w:r>
      <w:r>
        <w:softHyphen/>
      </w:r>
      <w:r w:rsidRPr="00E211AD">
        <w:t>het har. LEK rör förvaltningen av radiofrekvenser i allmänhet och an</w:t>
      </w:r>
      <w:r w:rsidRPr="00E211AD">
        <w:softHyphen/>
      </w:r>
      <w:r w:rsidRPr="007D3F0A">
        <w:t>vändning av radiosändare för alla ändamål. EU-direktivets bestämmelser rör</w:t>
      </w:r>
      <w:r w:rsidRPr="00E211AD">
        <w:t xml:space="preserve"> däremot huvudsakligen förvaltningen av radiofrekvenser för elektro</w:t>
      </w:r>
      <w:r w:rsidRPr="00E211AD">
        <w:softHyphen/>
        <w:t xml:space="preserve">niska </w:t>
      </w:r>
      <w:r w:rsidRPr="007D3F0A">
        <w:t>kommunikationsnät och kommunikationstjänster (se artikel 45 i di</w:t>
      </w:r>
      <w:r w:rsidRPr="007D3F0A">
        <w:softHyphen/>
        <w:t>rektivet).</w:t>
      </w:r>
      <w:r w:rsidRPr="00E211AD">
        <w:t xml:space="preserve"> Utanför EU-direktivet faller därmed normalt tillståndsgivning för sådan </w:t>
      </w:r>
      <w:r w:rsidRPr="007D3F0A">
        <w:t>användning som enkel privat kommunikationsradio, radio</w:t>
      </w:r>
      <w:r>
        <w:softHyphen/>
      </w:r>
      <w:r w:rsidRPr="007D3F0A">
        <w:t>styr</w:t>
      </w:r>
      <w:r>
        <w:softHyphen/>
      </w:r>
      <w:r w:rsidRPr="007D3F0A">
        <w:t>ning och radio</w:t>
      </w:r>
      <w:r w:rsidRPr="00E211AD">
        <w:t>bestämning (radar).</w:t>
      </w:r>
    </w:p>
    <w:p w14:paraId="5E3D847F" w14:textId="77777777" w:rsidR="00D85371" w:rsidRPr="00E211AD" w:rsidRDefault="00D85371" w:rsidP="00D85371">
      <w:pPr>
        <w:pStyle w:val="Brdtextmedindrag"/>
      </w:pPr>
      <w:r w:rsidRPr="007D3F0A">
        <w:t>Utanför EU-direktivet faller även medlemsstaternas åtgärder till skydd för</w:t>
      </w:r>
      <w:r w:rsidRPr="00E211AD">
        <w:t xml:space="preserve"> nationell säkerhet. Det följer redan av artikel 4.2 i fördraget om Euro</w:t>
      </w:r>
      <w:r w:rsidRPr="00E211AD">
        <w:softHyphen/>
        <w:t xml:space="preserve">peiska </w:t>
      </w:r>
      <w:r w:rsidRPr="007D3F0A">
        <w:t>unionen (EU-fördraget) att unionen ska respektera medlems</w:t>
      </w:r>
      <w:r w:rsidRPr="007D3F0A">
        <w:softHyphen/>
        <w:t>sta</w:t>
      </w:r>
      <w:r>
        <w:softHyphen/>
      </w:r>
      <w:r w:rsidRPr="007D3F0A">
        <w:t>ter</w:t>
      </w:r>
      <w:r>
        <w:softHyphen/>
      </w:r>
      <w:r w:rsidRPr="007D3F0A">
        <w:t>nas väsent</w:t>
      </w:r>
      <w:r w:rsidRPr="00E211AD">
        <w:t>liga statliga funktioner, särskilt funktioner vars syfte bl.a. är att skydda den nationella säkerheten</w:t>
      </w:r>
      <w:r>
        <w:t>,</w:t>
      </w:r>
      <w:r w:rsidRPr="00E211AD">
        <w:t xml:space="preserve"> och att den nationella säkerheten är varje medlemsstats eget ansvar. Av skäl 6 i EU-direktivet framgår bl.a. </w:t>
      </w:r>
      <w:r w:rsidRPr="007D3F0A">
        <w:t>att direktivet inte påverkar varje medlemsstats möjlighet att vidta nöd</w:t>
      </w:r>
      <w:r>
        <w:softHyphen/>
      </w:r>
      <w:r w:rsidRPr="007D3F0A">
        <w:t>vändiga</w:t>
      </w:r>
      <w:r w:rsidRPr="00E211AD">
        <w:t xml:space="preserve"> åtgärder för att </w:t>
      </w:r>
      <w:r w:rsidRPr="007D3F0A">
        <w:t>skydda sina väsentliga säkerhetsintressen, skydda allmän ordning och säker</w:t>
      </w:r>
      <w:r w:rsidRPr="00E211AD">
        <w:t>het samt tillåta att brott utreds, avslöjas och lag</w:t>
      </w:r>
      <w:r>
        <w:softHyphen/>
      </w:r>
      <w:r w:rsidRPr="00E211AD">
        <w:t>förs. Av skäl 108 framgår vidare att verksamhet som samman</w:t>
      </w:r>
      <w:r w:rsidRPr="00E211AD">
        <w:softHyphen/>
        <w:t>hänger med radio</w:t>
      </w:r>
      <w:r>
        <w:softHyphen/>
      </w:r>
      <w:r w:rsidRPr="007D3F0A">
        <w:t>spektrum</w:t>
      </w:r>
      <w:r>
        <w:softHyphen/>
      </w:r>
      <w:r w:rsidRPr="007D3F0A">
        <w:t>politiken i unionen inte bör påverka bl.a. de åtgärder som vid</w:t>
      </w:r>
      <w:r>
        <w:softHyphen/>
      </w:r>
      <w:r w:rsidRPr="007D3F0A">
        <w:t>tagits</w:t>
      </w:r>
      <w:r w:rsidRPr="00E211AD">
        <w:t xml:space="preserve"> på nationell nivå, i enlighet med unionsrätten, som ett led i arbetet med att nå mål av allmänt </w:t>
      </w:r>
      <w:r w:rsidRPr="007D3F0A">
        <w:t>intresse, särskilt i fråga om bl.a. offentliga myn</w:t>
      </w:r>
      <w:r>
        <w:softHyphen/>
      </w:r>
      <w:r w:rsidRPr="007D3F0A">
        <w:lastRenderedPageBreak/>
        <w:t>dig</w:t>
      </w:r>
      <w:r>
        <w:softHyphen/>
      </w:r>
      <w:r w:rsidRPr="007D3F0A">
        <w:t>heters och försvarets nätverk samt medlemsstaternas rätt att organisera och använda sitt radiospektrum för allmän ordning, allmän säker</w:t>
      </w:r>
      <w:r>
        <w:softHyphen/>
      </w:r>
      <w:r w:rsidRPr="007D3F0A">
        <w:t>het och försvaret. I artikel 1.3</w:t>
      </w:r>
      <w:r>
        <w:t> </w:t>
      </w:r>
      <w:r w:rsidRPr="007D3F0A">
        <w:t>c i EU-direktivet</w:t>
      </w:r>
      <w:r w:rsidRPr="00E211AD">
        <w:t xml:space="preserve"> </w:t>
      </w:r>
      <w:r w:rsidRPr="007D3F0A">
        <w:t>anges vidare att direk</w:t>
      </w:r>
      <w:r>
        <w:softHyphen/>
      </w:r>
      <w:r w:rsidRPr="007D3F0A">
        <w:t>tivet inte påverkar de åtgärder som medlemsstater vid</w:t>
      </w:r>
      <w:r w:rsidRPr="00E211AD">
        <w:t>tagit för ända</w:t>
      </w:r>
      <w:r>
        <w:softHyphen/>
      </w:r>
      <w:r w:rsidRPr="00E211AD">
        <w:t>mål som rör all</w:t>
      </w:r>
      <w:r>
        <w:softHyphen/>
      </w:r>
      <w:r w:rsidRPr="00E211AD">
        <w:t xml:space="preserve">män ordning och säkerhet </w:t>
      </w:r>
      <w:r w:rsidRPr="007D3F0A">
        <w:t>samt försvar. Tilldelning av radio</w:t>
      </w:r>
      <w:r>
        <w:softHyphen/>
      </w:r>
      <w:r w:rsidRPr="007D3F0A">
        <w:t>frekvenser till försvars- eller polismyndigheter på det sätt som sker enligt 3</w:t>
      </w:r>
      <w:r>
        <w:t> kap. </w:t>
      </w:r>
      <w:r w:rsidRPr="007D3F0A">
        <w:t>3</w:t>
      </w:r>
      <w:r>
        <w:t> §</w:t>
      </w:r>
      <w:r w:rsidRPr="007D3F0A">
        <w:t xml:space="preserve"> LEK är ett exempel på ett område som inte omfattas</w:t>
      </w:r>
      <w:r w:rsidRPr="00E211AD">
        <w:t xml:space="preserve"> av EU-direktivet.</w:t>
      </w:r>
    </w:p>
    <w:p w14:paraId="7910E376" w14:textId="77777777" w:rsidR="00D85371" w:rsidRPr="00E211AD" w:rsidDel="002A3EAA" w:rsidRDefault="00D85371" w:rsidP="00D85371">
      <w:pPr>
        <w:pStyle w:val="Brdtextmedindrag"/>
      </w:pPr>
      <w:r w:rsidRPr="00E211AD">
        <w:t>Mot denna bakgrund kommer genomförandet av EU-direktivets bestäm</w:t>
      </w:r>
      <w:r w:rsidRPr="00E211AD">
        <w:softHyphen/>
        <w:t>melser om radiofrekvenser i många fall komma att behöva utformas som special</w:t>
      </w:r>
      <w:r>
        <w:softHyphen/>
      </w:r>
      <w:r w:rsidRPr="00E211AD">
        <w:t>bestämmelser. De ska tillämpas när det är fråga om radiofrekvenser som särskilt lämpar sig för tillhandahållande av elektroniska kommunika</w:t>
      </w:r>
      <w:r w:rsidRPr="00E211AD">
        <w:softHyphen/>
      </w:r>
      <w:r w:rsidRPr="007D3F0A">
        <w:t>tions</w:t>
      </w:r>
      <w:r>
        <w:softHyphen/>
      </w:r>
      <w:r w:rsidRPr="007D3F0A">
        <w:t>nät och kommunikationstjänster.</w:t>
      </w:r>
    </w:p>
    <w:p w14:paraId="17F31237" w14:textId="77777777" w:rsidR="00D85371" w:rsidRPr="00E211AD" w:rsidRDefault="00D85371" w:rsidP="00D85371">
      <w:pPr>
        <w:pStyle w:val="Rubrik2"/>
      </w:pPr>
      <w:bookmarkStart w:id="286" w:name="_Toc9841550"/>
      <w:bookmarkStart w:id="287" w:name="_Toc9867427"/>
      <w:bookmarkStart w:id="288" w:name="_Toc9867677"/>
      <w:bookmarkStart w:id="289" w:name="_Toc9871094"/>
      <w:bookmarkStart w:id="290" w:name="_Toc9958177"/>
      <w:bookmarkStart w:id="291" w:name="_Toc9961236"/>
      <w:bookmarkStart w:id="292" w:name="_Toc9962335"/>
      <w:bookmarkStart w:id="293" w:name="_Toc17793299"/>
      <w:bookmarkStart w:id="294" w:name="_Toc73005888"/>
      <w:bookmarkStart w:id="295" w:name="_Toc86738694"/>
      <w:bookmarkStart w:id="296" w:name="_Toc94597457"/>
      <w:bookmarkStart w:id="297" w:name="_Toc96533300"/>
      <w:r w:rsidRPr="00E211AD">
        <w:t xml:space="preserve">Rätt </w:t>
      </w:r>
      <w:r w:rsidRPr="00D50655">
        <w:t>att</w:t>
      </w:r>
      <w:r w:rsidRPr="00E211AD">
        <w:t xml:space="preserve"> använda radiosändare</w:t>
      </w:r>
      <w:bookmarkEnd w:id="286"/>
      <w:bookmarkEnd w:id="287"/>
      <w:bookmarkEnd w:id="288"/>
      <w:bookmarkEnd w:id="289"/>
      <w:bookmarkEnd w:id="290"/>
      <w:bookmarkEnd w:id="291"/>
      <w:bookmarkEnd w:id="292"/>
      <w:bookmarkEnd w:id="293"/>
      <w:bookmarkEnd w:id="294"/>
      <w:bookmarkEnd w:id="295"/>
      <w:bookmarkEnd w:id="296"/>
      <w:bookmarkEnd w:id="297"/>
    </w:p>
    <w:p w14:paraId="630E94A1" w14:textId="77777777" w:rsidR="00D85371" w:rsidRPr="00E211AD" w:rsidRDefault="00D85371" w:rsidP="00D85371">
      <w:pPr>
        <w:pStyle w:val="Rubrik3"/>
        <w:spacing w:before="0"/>
      </w:pPr>
      <w:bookmarkStart w:id="298" w:name="_Toc9841551"/>
      <w:bookmarkStart w:id="299" w:name="_Toc9867428"/>
      <w:bookmarkStart w:id="300" w:name="_Toc9867678"/>
      <w:bookmarkStart w:id="301" w:name="_Toc9871095"/>
      <w:bookmarkStart w:id="302" w:name="_Toc9958178"/>
      <w:bookmarkStart w:id="303" w:name="_Toc9961237"/>
      <w:bookmarkStart w:id="304" w:name="_Toc9962336"/>
      <w:bookmarkStart w:id="305" w:name="_Toc17793300"/>
      <w:bookmarkStart w:id="306" w:name="_Toc73005889"/>
      <w:bookmarkStart w:id="307" w:name="_Toc86738695"/>
      <w:bookmarkStart w:id="308" w:name="_Toc94597458"/>
      <w:bookmarkStart w:id="309" w:name="_Toc96533301"/>
      <w:r w:rsidRPr="00E211AD">
        <w:t>Krav på tillstånd att använda radiosändare</w:t>
      </w:r>
      <w:bookmarkEnd w:id="298"/>
      <w:bookmarkEnd w:id="299"/>
      <w:bookmarkEnd w:id="300"/>
      <w:bookmarkEnd w:id="301"/>
      <w:bookmarkEnd w:id="302"/>
      <w:bookmarkEnd w:id="303"/>
      <w:bookmarkEnd w:id="304"/>
      <w:bookmarkEnd w:id="305"/>
      <w:bookmarkEnd w:id="306"/>
      <w:bookmarkEnd w:id="307"/>
      <w:bookmarkEnd w:id="308"/>
      <w:bookmarkEnd w:id="309"/>
    </w:p>
    <w:p w14:paraId="4168DDB9" w14:textId="77777777" w:rsidR="00D85371" w:rsidRPr="00E211AD" w:rsidRDefault="00D85371" w:rsidP="00D85371">
      <w:pPr>
        <w:pStyle w:val="Brdtextram"/>
      </w:pPr>
      <w:r>
        <w:rPr>
          <w:b/>
        </w:rPr>
        <w:t>Regeringens f</w:t>
      </w:r>
      <w:r w:rsidRPr="00E211AD">
        <w:rPr>
          <w:b/>
        </w:rPr>
        <w:t>örslag</w:t>
      </w:r>
      <w:r w:rsidRPr="00540B6F">
        <w:rPr>
          <w:b/>
        </w:rPr>
        <w:t>:</w:t>
      </w:r>
      <w:r w:rsidRPr="00E211AD">
        <w:t xml:space="preserve"> Bestämmelserna </w:t>
      </w:r>
      <w:r>
        <w:t>i lagen om elektronisk kommu</w:t>
      </w:r>
      <w:r>
        <w:softHyphen/>
        <w:t xml:space="preserve">nikation </w:t>
      </w:r>
      <w:r w:rsidRPr="00E211AD">
        <w:t>om krav på tillstånd för att använda radiosändare och om undantag från tillståndsplikten ska föras över till den nya lagen.</w:t>
      </w:r>
    </w:p>
    <w:p w14:paraId="6F0ED7FF" w14:textId="77777777" w:rsidR="00D85371" w:rsidRPr="00E211AD" w:rsidRDefault="00D85371" w:rsidP="00D85371">
      <w:pPr>
        <w:pStyle w:val="Brdtextmedindrag"/>
        <w:rPr>
          <w:sz w:val="8"/>
          <w:szCs w:val="8"/>
        </w:rPr>
      </w:pPr>
    </w:p>
    <w:p w14:paraId="27815104" w14:textId="77777777" w:rsidR="00D85371" w:rsidRPr="00E211AD" w:rsidRDefault="00D85371" w:rsidP="00D85371">
      <w:pPr>
        <w:pStyle w:val="Brdtextmedindrag"/>
      </w:pPr>
      <w:r w:rsidRPr="00E211AD">
        <w:rPr>
          <w:b/>
        </w:rPr>
        <w:t>Promemorians förslag</w:t>
      </w:r>
      <w:r>
        <w:rPr>
          <w:b/>
        </w:rPr>
        <w:t xml:space="preserve"> </w:t>
      </w:r>
      <w:r>
        <w:t>överensstämmer med regeringens förslag.</w:t>
      </w:r>
    </w:p>
    <w:p w14:paraId="270DD834" w14:textId="77777777" w:rsidR="00D85371" w:rsidRPr="00D452DC" w:rsidRDefault="00D85371" w:rsidP="00D85371">
      <w:pPr>
        <w:pStyle w:val="Brdtextmedindrag"/>
        <w:rPr>
          <w:i/>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Pr>
          <w:i/>
        </w:rPr>
        <w:t xml:space="preserve">Försvarsmakten </w:t>
      </w:r>
      <w:r>
        <w:t>avstyrker</w:t>
      </w:r>
      <w:r w:rsidRPr="008B16F4">
        <w:t xml:space="preserve"> </w:t>
      </w:r>
      <w:r>
        <w:t>för</w:t>
      </w:r>
      <w:r>
        <w:softHyphen/>
        <w:t>slaget såvitt avser tilldelning till de prioriterade myndigheterna. Flera re</w:t>
      </w:r>
      <w:r>
        <w:softHyphen/>
        <w:t>miss</w:t>
      </w:r>
      <w:r>
        <w:softHyphen/>
        <w:t xml:space="preserve">instanser, däribland </w:t>
      </w:r>
      <w:r>
        <w:rPr>
          <w:i/>
        </w:rPr>
        <w:t xml:space="preserve">Totalförsvarets forskningsinstitut </w:t>
      </w:r>
      <w:r>
        <w:t xml:space="preserve">och </w:t>
      </w:r>
      <w:r>
        <w:rPr>
          <w:i/>
        </w:rPr>
        <w:t>Luftfarts</w:t>
      </w:r>
      <w:r>
        <w:rPr>
          <w:i/>
        </w:rPr>
        <w:softHyphen/>
        <w:t>verket</w:t>
      </w:r>
      <w:r w:rsidRPr="00BE1B6D">
        <w:t>,</w:t>
      </w:r>
      <w:r>
        <w:t xml:space="preserve"> anser att </w:t>
      </w:r>
      <w:r w:rsidRPr="008D7D3E">
        <w:t>de</w:t>
      </w:r>
      <w:r>
        <w:t xml:space="preserve"> bör undantas från tillståndsplikt. </w:t>
      </w:r>
      <w:r>
        <w:rPr>
          <w:i/>
        </w:rPr>
        <w:t xml:space="preserve">Tele2 Sverige AB </w:t>
      </w:r>
      <w:r>
        <w:t>av</w:t>
      </w:r>
      <w:r>
        <w:softHyphen/>
        <w:t>styrker förslaget till viss del och anser att kravet på att frekvens</w:t>
      </w:r>
      <w:r>
        <w:softHyphen/>
        <w:t>förvalt</w:t>
      </w:r>
      <w:r>
        <w:softHyphen/>
        <w:t xml:space="preserve">ningen ska vara konkurrensfrämjande bör genomföras tydligare. </w:t>
      </w:r>
      <w:r>
        <w:rPr>
          <w:i/>
          <w:iCs/>
        </w:rPr>
        <w:t xml:space="preserve">PTS </w:t>
      </w:r>
      <w:r>
        <w:t>efter</w:t>
      </w:r>
      <w:r>
        <w:softHyphen/>
        <w:t>frågar ett förtydligande av begreppet effektiv användning.</w:t>
      </w:r>
    </w:p>
    <w:p w14:paraId="592BFCE2" w14:textId="77777777" w:rsidR="00D85371" w:rsidRPr="005C5A6C" w:rsidRDefault="00D85371" w:rsidP="00D85371">
      <w:pPr>
        <w:pStyle w:val="Rubrik4utannumrering"/>
        <w:rPr>
          <w:b w:val="0"/>
        </w:rPr>
      </w:pPr>
      <w:r w:rsidRPr="005C5A6C">
        <w:t>Skälen för</w:t>
      </w:r>
      <w:r w:rsidRPr="00971E1C">
        <w:t xml:space="preserve"> </w:t>
      </w:r>
      <w:r w:rsidRPr="004E48D2">
        <w:t>regeringens förslag</w:t>
      </w:r>
    </w:p>
    <w:p w14:paraId="07915A93" w14:textId="77777777" w:rsidR="00D85371" w:rsidRPr="00E211AD" w:rsidRDefault="00D85371" w:rsidP="00D85371">
      <w:pPr>
        <w:pStyle w:val="Rubrik5utannumrering"/>
        <w:spacing w:before="0"/>
      </w:pPr>
      <w:r w:rsidRPr="00E211AD">
        <w:t>Grundläggande principer för förvaltningen av radiofrekvenser</w:t>
      </w:r>
    </w:p>
    <w:p w14:paraId="6E4C5F2A" w14:textId="77777777" w:rsidR="00D85371" w:rsidRPr="00E211AD" w:rsidRDefault="00D85371" w:rsidP="00D85371">
      <w:pPr>
        <w:pStyle w:val="Brdtext"/>
      </w:pPr>
      <w:r w:rsidRPr="00E211AD">
        <w:t>I artikel 45.1 i EU-direktivet finns grundläggande regler och principer för förvaltningen av radiofrekvenser för elektroniska kommunikationsnät och kom</w:t>
      </w:r>
      <w:r>
        <w:softHyphen/>
      </w:r>
      <w:r w:rsidRPr="00E211AD">
        <w:t>mu</w:t>
      </w:r>
      <w:r>
        <w:softHyphen/>
      </w:r>
      <w:r w:rsidRPr="00E211AD">
        <w:t>nikations</w:t>
      </w:r>
      <w:r>
        <w:softHyphen/>
      </w:r>
      <w:r w:rsidRPr="00E211AD">
        <w:t xml:space="preserve">tjänster. Eftersom radiospektrum är en kollektiv nyttighet av stort socialt, kulturellt </w:t>
      </w:r>
      <w:r>
        <w:t xml:space="preserve">och </w:t>
      </w:r>
      <w:r w:rsidRPr="00E211AD">
        <w:t xml:space="preserve">ekonomiskt </w:t>
      </w:r>
      <w:r>
        <w:t>värde,</w:t>
      </w:r>
      <w:r w:rsidRPr="00E211AD">
        <w:t xml:space="preserve"> ska medlemsstaterna säker</w:t>
      </w:r>
      <w:r>
        <w:softHyphen/>
      </w:r>
      <w:r w:rsidRPr="00E211AD">
        <w:t>ställa en ändamålsenlig och effektiv användning av radiofrekvenser. För</w:t>
      </w:r>
      <w:r>
        <w:softHyphen/>
      </w:r>
      <w:r w:rsidRPr="00E211AD">
        <w:t>delning av frekvensband och utfärdande av allmänna auktorisationer för och beviljande av individuella rättigheter till radiospektrum för elek</w:t>
      </w:r>
      <w:r w:rsidRPr="00E211AD">
        <w:softHyphen/>
        <w:t>tro</w:t>
      </w:r>
      <w:r>
        <w:softHyphen/>
      </w:r>
      <w:r w:rsidRPr="00E211AD">
        <w:t>niska kommunikationsnät och kommunikationstjänster ska grundas på objektiva, transparenta, konkurrensfrämjande, icke-diskriminerande och proportionella kriterier. Medlemsstaterna ska vidare ta hänsyn till gällande inter</w:t>
      </w:r>
      <w:r>
        <w:softHyphen/>
      </w:r>
      <w:r w:rsidRPr="00E211AD">
        <w:t>nationella avtal på frekvensområdet.</w:t>
      </w:r>
    </w:p>
    <w:p w14:paraId="02EBBD15" w14:textId="77777777" w:rsidR="00D85371" w:rsidRPr="00E211AD" w:rsidRDefault="00D85371" w:rsidP="00D85371">
      <w:pPr>
        <w:pStyle w:val="Brdtextmedindrag"/>
      </w:pPr>
      <w:r w:rsidRPr="00E211AD">
        <w:t>Dessa principer och målsättningar för frekvensförvaltningen motsvarar i sak artikel 9.1 i ramdirektivet. Det har endast klargjorts att bestämmelsen även omfattar elektroniska kommunikationsnät och att förvaltningen av radio</w:t>
      </w:r>
      <w:r>
        <w:softHyphen/>
      </w:r>
      <w:r w:rsidRPr="00E211AD">
        <w:t xml:space="preserve">spektrum ska vara konkurrensfrämjande. Även av artikel 52.1 i EU-direktivet </w:t>
      </w:r>
      <w:r>
        <w:t>framgår</w:t>
      </w:r>
      <w:r w:rsidRPr="00E211AD">
        <w:t xml:space="preserve"> att beslutsfattande som rör tillstånd att använda radio</w:t>
      </w:r>
      <w:r w:rsidRPr="00E211AD">
        <w:softHyphen/>
      </w:r>
      <w:r w:rsidRPr="00E211AD">
        <w:lastRenderedPageBreak/>
        <w:t>sändare ska främja effektiv konkurrens och undvika konkurrenssnedvrid</w:t>
      </w:r>
      <w:r w:rsidRPr="00E211AD">
        <w:softHyphen/>
        <w:t>ningar.</w:t>
      </w:r>
    </w:p>
    <w:p w14:paraId="28C1749F" w14:textId="53CE54F4" w:rsidR="00D85371" w:rsidRDefault="00D85371" w:rsidP="00D85371">
      <w:pPr>
        <w:pStyle w:val="Brdtextmedindrag"/>
      </w:pPr>
      <w:r w:rsidRPr="007D3F0A">
        <w:t>Enligt 1</w:t>
      </w:r>
      <w:r>
        <w:t> kap. </w:t>
      </w:r>
      <w:r w:rsidRPr="007D3F0A">
        <w:t>1</w:t>
      </w:r>
      <w:r>
        <w:t> §</w:t>
      </w:r>
      <w:r w:rsidRPr="007D3F0A">
        <w:t xml:space="preserve"> LEK ska lagens grundläggande syften uppnås bl.a. ge</w:t>
      </w:r>
      <w:r w:rsidRPr="007D3F0A">
        <w:softHyphen/>
        <w:t>nom</w:t>
      </w:r>
      <w:r w:rsidRPr="00E211AD">
        <w:t xml:space="preserve"> att konkurrensen främjas, </w:t>
      </w:r>
      <w:r w:rsidRPr="00810535">
        <w:t xml:space="preserve">se </w:t>
      </w:r>
      <w:r w:rsidRPr="001E5669">
        <w:t>avsnitt</w:t>
      </w:r>
      <w:r w:rsidRPr="005307A2">
        <w:t xml:space="preserve"> </w:t>
      </w:r>
      <w:r>
        <w:t>7</w:t>
      </w:r>
      <w:r w:rsidRPr="00E211AD">
        <w:t>. Det gäller bl.a. vid utformning</w:t>
      </w:r>
      <w:r w:rsidRPr="00E211AD">
        <w:softHyphen/>
        <w:t xml:space="preserve">en av urvalsförfaranden i samband med tillståndsprövning efter allmän inbjudan </w:t>
      </w:r>
      <w:r w:rsidRPr="007D3F0A">
        <w:t xml:space="preserve">till ansökan </w:t>
      </w:r>
      <w:r>
        <w:t>(</w:t>
      </w:r>
      <w:r w:rsidRPr="007D3F0A">
        <w:t xml:space="preserve">jfr prop. 2009/10:193 </w:t>
      </w:r>
      <w:r w:rsidR="00EB24E6">
        <w:t>s. 5</w:t>
      </w:r>
      <w:r w:rsidRPr="007D3F0A">
        <w:t>9</w:t>
      </w:r>
      <w:r>
        <w:t>)</w:t>
      </w:r>
      <w:r w:rsidRPr="007D3F0A">
        <w:t>. I förarbetena till LEK betonas sam</w:t>
      </w:r>
      <w:r w:rsidRPr="00E211AD">
        <w:t>hällets intresse av ett effektivt resursutnyttjande samt vikten av öppenhet och konkurrens vid tillståndsgivning och fördelning av radio</w:t>
      </w:r>
      <w:r w:rsidRPr="00E211AD">
        <w:softHyphen/>
        <w:t xml:space="preserve">frekvenser (se prop. 2002/03:110 </w:t>
      </w:r>
      <w:r w:rsidR="00BC60D5">
        <w:t>s. </w:t>
      </w:r>
      <w:r w:rsidRPr="00E211AD">
        <w:t xml:space="preserve">135 f. och prop. 2009/10:193 </w:t>
      </w:r>
      <w:r w:rsidR="00EB24E6">
        <w:t>s. 5</w:t>
      </w:r>
      <w:r w:rsidRPr="00E211AD">
        <w:t>9 och 64).</w:t>
      </w:r>
    </w:p>
    <w:p w14:paraId="20A3AEC3" w14:textId="77777777" w:rsidR="00D85371" w:rsidRPr="00E211AD" w:rsidRDefault="00D85371" w:rsidP="00D85371">
      <w:pPr>
        <w:pStyle w:val="Brdtextmedindrag"/>
      </w:pPr>
      <w:r w:rsidRPr="00E211AD">
        <w:t>Även vid prövning av om en överlåtelse eller uthyrning av tillstånd ska medges ska konkurrenshänsyn tas, se 3</w:t>
      </w:r>
      <w:r>
        <w:t> kap. </w:t>
      </w:r>
      <w:r w:rsidRPr="00E211AD">
        <w:t>23</w:t>
      </w:r>
      <w:r>
        <w:t> §</w:t>
      </w:r>
      <w:r w:rsidRPr="00E211AD">
        <w:t xml:space="preserve"> LEK. Vidare anges i 4</w:t>
      </w:r>
      <w:r>
        <w:t> §</w:t>
      </w:r>
      <w:r w:rsidRPr="00E211AD">
        <w:t xml:space="preserve"> förordningen (2007:951) med instruktion för Post- och telestyrelsen att myndig</w:t>
      </w:r>
      <w:r>
        <w:softHyphen/>
      </w:r>
      <w:r w:rsidRPr="00E211AD">
        <w:t>heten bl.a. har till uppgift att svara för att möjligheterna till radio</w:t>
      </w:r>
      <w:r w:rsidRPr="00E211AD">
        <w:softHyphen/>
        <w:t>kommu</w:t>
      </w:r>
      <w:r w:rsidRPr="007D3F0A">
        <w:t>nikation och andra användningar av radiovågor utnyttjas effektivt, att främja</w:t>
      </w:r>
      <w:r w:rsidRPr="00E211AD">
        <w:t xml:space="preserve"> </w:t>
      </w:r>
      <w:r w:rsidRPr="007D3F0A">
        <w:t>en effektiv konkurrens och att upprätta och offentliggöra planer för frekvensfördelning till ledning för radioanvändningen</w:t>
      </w:r>
      <w:r>
        <w:t>.</w:t>
      </w:r>
    </w:p>
    <w:p w14:paraId="427445C2" w14:textId="76817992" w:rsidR="00D85371" w:rsidRPr="00E211AD" w:rsidRDefault="00D85371" w:rsidP="00D85371">
      <w:pPr>
        <w:pStyle w:val="Brdtextmedindrag"/>
      </w:pPr>
      <w:r>
        <w:t xml:space="preserve">Till skillnad från vad </w:t>
      </w:r>
      <w:r>
        <w:rPr>
          <w:i/>
        </w:rPr>
        <w:t xml:space="preserve">Tele2 Sverige AB </w:t>
      </w:r>
      <w:r>
        <w:t>anför bedömer regeringen att den nuvarande frekvensförvaltningen uppfyller</w:t>
      </w:r>
      <w:r w:rsidRPr="00E211AD">
        <w:t xml:space="preserve"> de målsättningar som framgår av artiklarna 45.1 och 52.1</w:t>
      </w:r>
      <w:r>
        <w:t xml:space="preserve"> i</w:t>
      </w:r>
      <w:r w:rsidRPr="00E211AD">
        <w:t xml:space="preserve"> EU-direktivet</w:t>
      </w:r>
      <w:r>
        <w:t xml:space="preserve"> och att målsättningen om att främja konkurrensen med tillräcklig tydlighet framgår av de ovan nämnda bestäm</w:t>
      </w:r>
      <w:r>
        <w:softHyphen/>
        <w:t>melserna.</w:t>
      </w:r>
      <w:r w:rsidRPr="00E211AD">
        <w:t xml:space="preserve"> Att frekvensförvaltningen ska respektera internationella avtal följer av internationell rätt och är en självklarhet för frekvens</w:t>
      </w:r>
      <w:r>
        <w:softHyphen/>
      </w:r>
      <w:r w:rsidRPr="00E211AD">
        <w:t>förval</w:t>
      </w:r>
      <w:r w:rsidR="00B54054">
        <w:softHyphen/>
      </w:r>
      <w:r w:rsidRPr="00E211AD">
        <w:t>tande myndigheter.</w:t>
      </w:r>
    </w:p>
    <w:p w14:paraId="01A4F1EE" w14:textId="77777777" w:rsidR="00D85371" w:rsidRPr="00E211AD" w:rsidRDefault="00D85371" w:rsidP="00D85371">
      <w:pPr>
        <w:pStyle w:val="Rubrik5utannumrering"/>
      </w:pPr>
      <w:r w:rsidRPr="00E211AD">
        <w:t>Tillståndsplikt och undantag från tillståndsplikten</w:t>
      </w:r>
    </w:p>
    <w:p w14:paraId="2FE1F1C2" w14:textId="77777777" w:rsidR="00D85371" w:rsidRDefault="00D85371" w:rsidP="00D85371">
      <w:pPr>
        <w:pStyle w:val="Brdtextmedindrag"/>
        <w:ind w:firstLine="0"/>
      </w:pPr>
      <w:r>
        <w:t>Artikel 46 i EU-direktivet behandlar auktorisation av användning av radio</w:t>
      </w:r>
      <w:r>
        <w:softHyphen/>
        <w:t>frekvenser. Med auktorisation avses såväl individuella nyttjande</w:t>
      </w:r>
      <w:r>
        <w:softHyphen/>
        <w:t>rätter till radio</w:t>
      </w:r>
      <w:r>
        <w:softHyphen/>
        <w:t>frekvenser, dvs. tillstånd att använda radiosändare, som allmän aukto</w:t>
      </w:r>
      <w:r>
        <w:softHyphen/>
        <w:t>risation, dvs. undantag från tillståndsplikt.</w:t>
      </w:r>
    </w:p>
    <w:p w14:paraId="0A045F18" w14:textId="77777777" w:rsidR="00D85371" w:rsidRPr="00E211AD" w:rsidRDefault="00D85371" w:rsidP="00D85371">
      <w:pPr>
        <w:pStyle w:val="Brdtextmedindrag"/>
      </w:pPr>
      <w:r w:rsidRPr="00E211AD">
        <w:t>I</w:t>
      </w:r>
      <w:r>
        <w:t xml:space="preserve"> punkt 1 i artikeln</w:t>
      </w:r>
      <w:r w:rsidRPr="00E211AD">
        <w:t xml:space="preserve"> finns mål och principer för tillstånds</w:t>
      </w:r>
      <w:r>
        <w:t>givning för an</w:t>
      </w:r>
      <w:r>
        <w:softHyphen/>
        <w:t>vändning av radiosändare</w:t>
      </w:r>
      <w:r w:rsidRPr="00E211AD">
        <w:t xml:space="preserve">. Som huvudregel ska medlemsstaterna tillämpa </w:t>
      </w:r>
      <w:r w:rsidRPr="00E211AD" w:rsidDel="00494605">
        <w:t>undantag från tillståndsplikt</w:t>
      </w:r>
      <w:r w:rsidRPr="00E211AD">
        <w:t>. Tillstånd för att använda radio</w:t>
      </w:r>
      <w:r>
        <w:softHyphen/>
      </w:r>
      <w:r w:rsidRPr="00E211AD">
        <w:t>sändare får endast krävas när det är nödvändigt för att uppnå en effektiv spektrum</w:t>
      </w:r>
      <w:r>
        <w:softHyphen/>
      </w:r>
      <w:r w:rsidRPr="00E211AD">
        <w:t>användning. Detta överensstämmer i huvudsak med principen enligt arti</w:t>
      </w:r>
      <w:r>
        <w:softHyphen/>
      </w:r>
      <w:r w:rsidRPr="00E211AD">
        <w:t>kel 5.1 i auktorisationsdirektivet</w:t>
      </w:r>
      <w:r>
        <w:t xml:space="preserve"> om att undantag från tillstånds</w:t>
      </w:r>
      <w:r>
        <w:softHyphen/>
        <w:t>plikt ska vara huvudregel och att tillståndsplikt endast ska tillämpas vid behov.</w:t>
      </w:r>
    </w:p>
    <w:p w14:paraId="64C0E2DC" w14:textId="77777777" w:rsidR="00D85371" w:rsidRPr="00E211AD" w:rsidRDefault="00D85371" w:rsidP="00D85371">
      <w:pPr>
        <w:pStyle w:val="Brdtextmedindrag"/>
      </w:pPr>
      <w:r w:rsidRPr="00E211AD">
        <w:t>Enligt 3</w:t>
      </w:r>
      <w:r>
        <w:t> kap. </w:t>
      </w:r>
      <w:r w:rsidRPr="00E211AD">
        <w:t>1</w:t>
      </w:r>
      <w:r>
        <w:t> §</w:t>
      </w:r>
      <w:r w:rsidRPr="00E211AD">
        <w:t xml:space="preserve"> LEK krävs det tillstånd för att här i landet eller på ett svenskt fartyg eller luftfartyg utomlands få använda radiosändare. Ett till</w:t>
      </w:r>
      <w:r w:rsidRPr="00E211AD">
        <w:softHyphen/>
      </w:r>
      <w:r w:rsidRPr="007D3F0A">
        <w:t>stånd att använda radiosändare ska avse rätt</w:t>
      </w:r>
      <w:r>
        <w:t>en</w:t>
      </w:r>
      <w:r w:rsidRPr="007D3F0A">
        <w:t xml:space="preserve"> att använda en viss radio</w:t>
      </w:r>
      <w:r>
        <w:softHyphen/>
      </w:r>
      <w:r w:rsidRPr="007D3F0A">
        <w:t>sän</w:t>
      </w:r>
      <w:r w:rsidRPr="007D3F0A">
        <w:softHyphen/>
        <w:t>dare</w:t>
      </w:r>
      <w:r w:rsidRPr="00E211AD">
        <w:t xml:space="preserve"> (sändartillstånd) eller att använda radiosändare inom ett visst fre</w:t>
      </w:r>
      <w:r w:rsidRPr="00E211AD">
        <w:softHyphen/>
        <w:t>kvens</w:t>
      </w:r>
      <w:r>
        <w:softHyphen/>
      </w:r>
      <w:r w:rsidRPr="007D3F0A">
        <w:t>utrymme (blocktillstånd). Det finns dock flera undantag från till</w:t>
      </w:r>
      <w:r w:rsidRPr="007D3F0A">
        <w:softHyphen/>
        <w:t>stånds</w:t>
      </w:r>
      <w:r>
        <w:softHyphen/>
      </w:r>
      <w:r w:rsidRPr="007D3F0A">
        <w:t>plikten.</w:t>
      </w:r>
    </w:p>
    <w:p w14:paraId="56CC10E3" w14:textId="032CCC3D" w:rsidR="00D85371" w:rsidRPr="00E211AD" w:rsidRDefault="00D85371" w:rsidP="00D85371">
      <w:pPr>
        <w:pStyle w:val="Brdtextmedindrag"/>
      </w:pPr>
      <w:r w:rsidRPr="00E211AD">
        <w:t>Enligt 3</w:t>
      </w:r>
      <w:r>
        <w:t> kap. </w:t>
      </w:r>
      <w:r w:rsidRPr="00E211AD">
        <w:t>2</w:t>
      </w:r>
      <w:r>
        <w:t> §</w:t>
      </w:r>
      <w:r w:rsidRPr="00E211AD">
        <w:t xml:space="preserve"> LEK gäller att om användningen av frekvensutrymme samt villkoren och förfarandet för beviljande av tillstånd att använda radio</w:t>
      </w:r>
      <w:r w:rsidRPr="00E211AD">
        <w:softHyphen/>
        <w:t>sändare har harmoniserats i enlighet med internationella avtal som Sverige har anslutit sig till eller bestämmelser antagna med stöd av fördraget om Europeiska unionens funktionssätt, ska den som har beviljats sådant till</w:t>
      </w:r>
      <w:r w:rsidRPr="00E211AD">
        <w:softHyphen/>
        <w:t>stånd anses ha tillstånd enligt 1</w:t>
      </w:r>
      <w:r>
        <w:t> §</w:t>
      </w:r>
      <w:r w:rsidRPr="00E211AD">
        <w:t>. Internationell harmonisering av tilldel</w:t>
      </w:r>
      <w:r w:rsidRPr="00E211AD">
        <w:softHyphen/>
      </w:r>
      <w:r w:rsidRPr="007D3F0A">
        <w:t xml:space="preserve">ning av radiofrekvenser regleras i artikel 36 i EU-direktivet, som i sak </w:t>
      </w:r>
      <w:r w:rsidRPr="007D3F0A">
        <w:lastRenderedPageBreak/>
        <w:t>mot</w:t>
      </w:r>
      <w:r w:rsidRPr="007D3F0A">
        <w:softHyphen/>
        <w:t>svarar artikel 8 i auktorisationsdirektivet. Direktivbestämmelserna tar sikte</w:t>
      </w:r>
      <w:r w:rsidRPr="00E211AD">
        <w:t xml:space="preserve"> på två fall av internationell harmonisering (se prop. 2002/03:110 </w:t>
      </w:r>
      <w:r w:rsidR="00BC60D5">
        <w:t>s. </w:t>
      </w:r>
      <w:r w:rsidRPr="00E211AD">
        <w:t>137 f., 149</w:t>
      </w:r>
      <w:r>
        <w:t> </w:t>
      </w:r>
      <w:r w:rsidRPr="00E211AD">
        <w:t>f., 364 och 370). I 3</w:t>
      </w:r>
      <w:r>
        <w:t> kap. </w:t>
      </w:r>
      <w:r w:rsidRPr="00E211AD">
        <w:t>2</w:t>
      </w:r>
      <w:r>
        <w:t> §</w:t>
      </w:r>
      <w:r w:rsidRPr="00E211AD">
        <w:t xml:space="preserve"> LEK regleras det fallet att de företag som ska få tillgång till radiofrekvenser utses enligt ett helt harmoniserat förfarande i enlighet med internationella avtal eller EU-rättsliga </w:t>
      </w:r>
      <w:r w:rsidRPr="007D3F0A">
        <w:t>bestämmelser. Avsikten är då att uppnå en s.k. one stop shop, där företag kan</w:t>
      </w:r>
      <w:r w:rsidRPr="00E211AD">
        <w:t xml:space="preserve"> tilldelas frekvensutrymme direkt på internationell nivå, utan att tillstånd behöver sökas i flera olika stater. Detta kan bli aktuellt främst när det är </w:t>
      </w:r>
      <w:r w:rsidRPr="007D3F0A">
        <w:t>fråga om tjänster som till sin natur är gränsöverskridande, t.ex. mobila satellit</w:t>
      </w:r>
      <w:r w:rsidRPr="00E211AD">
        <w:t>tjänster. För detta fall anges att den som har fått ett sådant tillstånd ska anses ha tillstånd enligt lagen. Det andra fallet är att endast har</w:t>
      </w:r>
      <w:r>
        <w:softHyphen/>
      </w:r>
      <w:r w:rsidRPr="00E211AD">
        <w:t xml:space="preserve">moniserade villkor för användning av radiofrekvenser bestäms, t.ex. i beslut som antas med stöd av </w:t>
      </w:r>
      <w:r w:rsidRPr="00344D47">
        <w:t>Europaparlamentets och rådets beslut nr</w:t>
      </w:r>
      <w:r>
        <w:t> </w:t>
      </w:r>
      <w:r w:rsidRPr="00344D47">
        <w:t>676/2002/EG av den 7 mars 2002 om ett regelverk för radiospektrum</w:t>
      </w:r>
      <w:r>
        <w:softHyphen/>
      </w:r>
      <w:r w:rsidRPr="00344D47">
        <w:t>politiken i Europeiska gemenskapen (radiospektrum</w:t>
      </w:r>
      <w:r>
        <w:softHyphen/>
      </w:r>
      <w:r w:rsidRPr="00344D47">
        <w:t>beslut)</w:t>
      </w:r>
      <w:r w:rsidRPr="00E211AD">
        <w:t>. Tillstånds</w:t>
      </w:r>
      <w:r>
        <w:softHyphen/>
      </w:r>
      <w:r w:rsidRPr="00E211AD">
        <w:t xml:space="preserve">givningen sker då nationellt. Denna situation behandlas i </w:t>
      </w:r>
      <w:r w:rsidRPr="002D5C7D">
        <w:t>avsnitt 11.3.2.</w:t>
      </w:r>
    </w:p>
    <w:p w14:paraId="6DB0B977" w14:textId="77777777" w:rsidR="00D85371" w:rsidRPr="00116EE5" w:rsidRDefault="00D85371" w:rsidP="00D85371">
      <w:pPr>
        <w:pStyle w:val="Brdtextmedindrag"/>
        <w:rPr>
          <w:i/>
        </w:rPr>
      </w:pPr>
      <w:r w:rsidRPr="00E211AD">
        <w:t>Av 3</w:t>
      </w:r>
      <w:r>
        <w:t> kap. </w:t>
      </w:r>
      <w:r w:rsidRPr="00E211AD">
        <w:t>3</w:t>
      </w:r>
      <w:r>
        <w:t> §</w:t>
      </w:r>
      <w:r w:rsidRPr="00E211AD">
        <w:t xml:space="preserve"> LEK framgår att Polismyndigheten, Säkerhetspolisen, För</w:t>
      </w:r>
      <w:r w:rsidRPr="00E211AD">
        <w:softHyphen/>
        <w:t>svarsmakten, Försvarets radioanstalt och, för viss verksamhet, För</w:t>
      </w:r>
      <w:r>
        <w:softHyphen/>
      </w:r>
      <w:r w:rsidRPr="00E211AD">
        <w:t>svarets materielverk inte behöver tillstånd utan i stället tilldelas frekvenser i sär</w:t>
      </w:r>
      <w:r w:rsidRPr="00E211AD">
        <w:softHyphen/>
        <w:t>skild ordning och oberoende av sådana förutsättningar som anges i 3</w:t>
      </w:r>
      <w:r>
        <w:t> kap. </w:t>
      </w:r>
      <w:r w:rsidRPr="00E211AD">
        <w:t>6</w:t>
      </w:r>
      <w:r>
        <w:t> §</w:t>
      </w:r>
      <w:r w:rsidRPr="00E211AD">
        <w:t xml:space="preserve"> LEK (jfr </w:t>
      </w:r>
      <w:r w:rsidRPr="002D5C7D">
        <w:t>avsnitt 11.2.2).</w:t>
      </w:r>
      <w:r>
        <w:t xml:space="preserve"> </w:t>
      </w:r>
      <w:r w:rsidRPr="00024147">
        <w:rPr>
          <w:i/>
        </w:rPr>
        <w:t>Försvarsmakten</w:t>
      </w:r>
      <w:r w:rsidRPr="00024147">
        <w:t xml:space="preserve"> anser att de prio</w:t>
      </w:r>
      <w:r>
        <w:softHyphen/>
      </w:r>
      <w:r w:rsidRPr="00024147">
        <w:t>ri</w:t>
      </w:r>
      <w:r>
        <w:softHyphen/>
      </w:r>
      <w:r w:rsidRPr="00024147">
        <w:t>terade myndigheterna ska tilldelas det frekvensutrymme som de begär utan prövning av regleringsmyndigheten. Synpunkten har förts fram i andra lag</w:t>
      </w:r>
      <w:r>
        <w:softHyphen/>
      </w:r>
      <w:r w:rsidRPr="00024147">
        <w:t xml:space="preserve">stiftningsärenden om den svenska frekvensförvaltningen, däribland </w:t>
      </w:r>
      <w:r>
        <w:t xml:space="preserve">i yttrandet </w:t>
      </w:r>
      <w:r w:rsidRPr="00024147">
        <w:t xml:space="preserve">över betänkandet Frekvenser i samhällets tjänst (SOU 2018:92). Beredning av dessa ärenden </w:t>
      </w:r>
      <w:r>
        <w:t>på</w:t>
      </w:r>
      <w:r w:rsidRPr="00024147">
        <w:t xml:space="preserve">går </w:t>
      </w:r>
      <w:r>
        <w:t>fortfarande</w:t>
      </w:r>
      <w:r w:rsidRPr="00024147">
        <w:t xml:space="preserve"> inom Regerings</w:t>
      </w:r>
      <w:r>
        <w:softHyphen/>
      </w:r>
      <w:r w:rsidRPr="00024147">
        <w:t>kansliet. Syn</w:t>
      </w:r>
      <w:r>
        <w:softHyphen/>
      </w:r>
      <w:r w:rsidRPr="00024147">
        <w:t>punkte</w:t>
      </w:r>
      <w:r>
        <w:t>n</w:t>
      </w:r>
      <w:r w:rsidRPr="00024147">
        <w:t xml:space="preserve"> </w:t>
      </w:r>
      <w:r>
        <w:t>bör</w:t>
      </w:r>
      <w:r w:rsidRPr="00024147">
        <w:t xml:space="preserve"> därför inte hanteras inom ramen för </w:t>
      </w:r>
      <w:r>
        <w:t>detta lagstiftnings</w:t>
      </w:r>
      <w:r>
        <w:softHyphen/>
        <w:t xml:space="preserve">ärende. Av samma skäl är det regeringens uppfattning att någon förändring av vilka myndigheter som undantas från tillståndsplikt inte bör ske i nuläget, som bl.a. </w:t>
      </w:r>
      <w:r w:rsidRPr="003816B8">
        <w:rPr>
          <w:i/>
        </w:rPr>
        <w:t>Luftfartsverket</w:t>
      </w:r>
      <w:r>
        <w:rPr>
          <w:i/>
        </w:rPr>
        <w:t xml:space="preserve"> </w:t>
      </w:r>
      <w:r>
        <w:t>efterfrågar.</w:t>
      </w:r>
    </w:p>
    <w:p w14:paraId="2FC804BD" w14:textId="7602B7A9" w:rsidR="00D85371" w:rsidRPr="00E211AD" w:rsidRDefault="00D85371" w:rsidP="00D85371">
      <w:pPr>
        <w:pStyle w:val="Brdtextmedindrag"/>
      </w:pPr>
      <w:r w:rsidRPr="00E211AD">
        <w:t>Vidare finns det i 3</w:t>
      </w:r>
      <w:r>
        <w:t> kap. </w:t>
      </w:r>
      <w:r w:rsidRPr="00E211AD">
        <w:t>4</w:t>
      </w:r>
      <w:r>
        <w:t> §</w:t>
      </w:r>
      <w:r w:rsidRPr="00E211AD">
        <w:t xml:space="preserve"> LEK en generell rätt för regeringen eller den myndighet som regeringen bestämmer att meddela föreskrifter om un</w:t>
      </w:r>
      <w:r w:rsidRPr="00E211AD">
        <w:softHyphen/>
        <w:t>dantag från tillståndsplikten. Syftet med detta är att kunna ha en rationell till</w:t>
      </w:r>
      <w:r>
        <w:softHyphen/>
      </w:r>
      <w:r w:rsidRPr="00E211AD">
        <w:t>stånds</w:t>
      </w:r>
      <w:r>
        <w:softHyphen/>
      </w:r>
      <w:r w:rsidRPr="00E211AD">
        <w:t>hantering</w:t>
      </w:r>
      <w:r>
        <w:t xml:space="preserve"> (</w:t>
      </w:r>
      <w:r w:rsidRPr="00E211AD">
        <w:t xml:space="preserve">se prop. 2002/03:110 </w:t>
      </w:r>
      <w:r w:rsidR="00BC60D5">
        <w:t>s. </w:t>
      </w:r>
      <w:r w:rsidRPr="00E211AD">
        <w:t>133</w:t>
      </w:r>
      <w:r>
        <w:t>)</w:t>
      </w:r>
      <w:r w:rsidRPr="00E211AD">
        <w:t>. Omfattande sådana före</w:t>
      </w:r>
      <w:r w:rsidRPr="00E211AD">
        <w:softHyphen/>
        <w:t xml:space="preserve">skrifter finns för närvarande i PTS föreskrifter (PTSFS </w:t>
      </w:r>
      <w:r>
        <w:t>2020</w:t>
      </w:r>
      <w:r w:rsidDel="00D13014">
        <w:t>:5</w:t>
      </w:r>
      <w:r w:rsidRPr="00E211AD">
        <w:t>) om undan</w:t>
      </w:r>
      <w:r w:rsidRPr="00E211AD">
        <w:softHyphen/>
        <w:t>tag från tillståndsplikt för användning av vissa radiosändare. Den som är undan</w:t>
      </w:r>
      <w:r>
        <w:softHyphen/>
      </w:r>
      <w:r w:rsidRPr="00E211AD">
        <w:t>tagen från tillståndsplikt enligt dessa föreskrifter ska enligt 3</w:t>
      </w:r>
      <w:r>
        <w:t> kap.</w:t>
      </w:r>
      <w:r w:rsidRPr="00E211AD">
        <w:t xml:space="preserve"> 5</w:t>
      </w:r>
      <w:r>
        <w:t> §</w:t>
      </w:r>
      <w:r w:rsidRPr="00E211AD">
        <w:t xml:space="preserve"> LEK anses ha tillstånd vid tillämpningen av lagen</w:t>
      </w:r>
      <w:r>
        <w:t>.</w:t>
      </w:r>
    </w:p>
    <w:p w14:paraId="276A9FE7" w14:textId="2F465217" w:rsidR="00D85371" w:rsidRDefault="00D85371" w:rsidP="00D85371">
      <w:pPr>
        <w:pStyle w:val="Brdtextmedindrag"/>
      </w:pPr>
      <w:r w:rsidRPr="00E211AD">
        <w:t>Den nuvarande ordningen att användning av radiosändare som utgångs</w:t>
      </w:r>
      <w:r>
        <w:softHyphen/>
      </w:r>
      <w:r w:rsidRPr="00E211AD">
        <w:t>punkt kräver tillstånd, men att viss radioanvändning undantas från till</w:t>
      </w:r>
      <w:r>
        <w:softHyphen/>
      </w:r>
      <w:r w:rsidRPr="00E211AD">
        <w:t>stånds</w:t>
      </w:r>
      <w:r>
        <w:softHyphen/>
      </w:r>
      <w:r w:rsidRPr="00E211AD">
        <w:t>plikt direkt i lagen och att PTS får meddela föreskrifter om ytter</w:t>
      </w:r>
      <w:r>
        <w:softHyphen/>
      </w:r>
      <w:r w:rsidRPr="00E211AD">
        <w:t>ligare undantag</w:t>
      </w:r>
      <w:r>
        <w:t>,</w:t>
      </w:r>
      <w:r w:rsidRPr="00E211AD">
        <w:t xml:space="preserve"> har ansetts vara förenlig med auktorisationsdirektivet (se prop.</w:t>
      </w:r>
      <w:r>
        <w:t> </w:t>
      </w:r>
      <w:r w:rsidRPr="00E211AD">
        <w:t xml:space="preserve">2002/03:110 </w:t>
      </w:r>
      <w:r w:rsidR="00BC60D5">
        <w:t>s. </w:t>
      </w:r>
      <w:r w:rsidRPr="00E211AD">
        <w:t xml:space="preserve">132 och Ds 2010:19 </w:t>
      </w:r>
      <w:r w:rsidR="00EB24E6">
        <w:t>s. 7</w:t>
      </w:r>
      <w:r w:rsidRPr="00E211AD">
        <w:t xml:space="preserve">8 f.). Det finns inte skäl </w:t>
      </w:r>
      <w:r w:rsidRPr="007D3F0A">
        <w:t xml:space="preserve">att nu göra någon annan bedömning. De grundläggande reglerna om tillstånd att använda radiosändare </w:t>
      </w:r>
      <w:r>
        <w:t>och</w:t>
      </w:r>
      <w:r w:rsidRPr="007D3F0A">
        <w:t xml:space="preserve"> undantag från tillståndsplikten</w:t>
      </w:r>
      <w:r w:rsidRPr="00E211AD">
        <w:t xml:space="preserve"> i 3</w:t>
      </w:r>
      <w:r>
        <w:t> kap. </w:t>
      </w:r>
      <w:r w:rsidRPr="00E211AD">
        <w:t>1–5</w:t>
      </w:r>
      <w:r>
        <w:t> §</w:t>
      </w:r>
      <w:r w:rsidRPr="00E211AD">
        <w:t>§ LEK bör därför föras över till den nya lagen.</w:t>
      </w:r>
    </w:p>
    <w:p w14:paraId="40852135" w14:textId="59D6696C" w:rsidR="00D85371" w:rsidRDefault="00D85371" w:rsidP="00D85371">
      <w:pPr>
        <w:pStyle w:val="Brdtextmedindrag"/>
      </w:pPr>
      <w:r>
        <w:t xml:space="preserve">Direktivets krav på ändamålsenlig användning skulle enligt </w:t>
      </w:r>
      <w:r>
        <w:rPr>
          <w:i/>
          <w:iCs/>
        </w:rPr>
        <w:t>PTS</w:t>
      </w:r>
      <w:r>
        <w:t xml:space="preserve"> uppnås bättre genom att begreppet samhällsekonomisk effektivitet används i den nya lagen. Regeringen delar inte denna uppfattning. En utgångs</w:t>
      </w:r>
      <w:r>
        <w:softHyphen/>
        <w:t>punkt vid tillståndsgivning ska som tidigare vara att radio</w:t>
      </w:r>
      <w:r>
        <w:softHyphen/>
        <w:t>använd</w:t>
      </w:r>
      <w:r>
        <w:softHyphen/>
        <w:t>ningen utgör en effektiv använd</w:t>
      </w:r>
      <w:r>
        <w:softHyphen/>
        <w:t xml:space="preserve">ning av frekvensutrymmet. </w:t>
      </w:r>
      <w:r w:rsidRPr="008042C8">
        <w:t>Som</w:t>
      </w:r>
      <w:r>
        <w:t xml:space="preserve"> framhålls i för</w:t>
      </w:r>
      <w:r>
        <w:softHyphen/>
        <w:t xml:space="preserve">arbetena till </w:t>
      </w:r>
      <w:r>
        <w:lastRenderedPageBreak/>
        <w:t>LEK kan tillstånds</w:t>
      </w:r>
      <w:r>
        <w:softHyphen/>
        <w:t>myndig</w:t>
      </w:r>
      <w:r>
        <w:softHyphen/>
        <w:t>heten ta hänsyn till vilken samhälls</w:t>
      </w:r>
      <w:r>
        <w:softHyphen/>
        <w:t>nytta som skilda radio</w:t>
      </w:r>
      <w:r>
        <w:softHyphen/>
        <w:t>använd</w:t>
      </w:r>
      <w:r>
        <w:softHyphen/>
        <w:t xml:space="preserve">ningar kan tillföra (se prop. 2002/03:110 </w:t>
      </w:r>
      <w:r w:rsidR="00BC60D5">
        <w:t>s. </w:t>
      </w:r>
      <w:r>
        <w:t xml:space="preserve">136 samt </w:t>
      </w:r>
      <w:r w:rsidRPr="00B859D8">
        <w:t xml:space="preserve">prop. 2009/10:193 </w:t>
      </w:r>
      <w:r w:rsidR="00EB24E6">
        <w:t>s. 4</w:t>
      </w:r>
      <w:r>
        <w:t>2</w:t>
      </w:r>
      <w:r w:rsidRPr="00B859D8">
        <w:t xml:space="preserve"> och </w:t>
      </w:r>
      <w:r>
        <w:t>57 f.). Som en del i prövningen av ansök</w:t>
      </w:r>
      <w:r>
        <w:softHyphen/>
        <w:t>ning</w:t>
      </w:r>
      <w:r>
        <w:softHyphen/>
        <w:t>ar kan tillstånds</w:t>
      </w:r>
      <w:r>
        <w:softHyphen/>
        <w:t xml:space="preserve">myndigheten därmed göra </w:t>
      </w:r>
      <w:r w:rsidRPr="000934AA">
        <w:t>sam</w:t>
      </w:r>
      <w:r>
        <w:softHyphen/>
      </w:r>
      <w:r w:rsidRPr="000934AA">
        <w:t>hälls</w:t>
      </w:r>
      <w:r>
        <w:softHyphen/>
      </w:r>
      <w:r w:rsidRPr="000934AA">
        <w:t>ekonomiska</w:t>
      </w:r>
      <w:r>
        <w:t xml:space="preserve"> analyser av olika radio</w:t>
      </w:r>
      <w:r>
        <w:softHyphen/>
        <w:t xml:space="preserve">användningar. </w:t>
      </w:r>
      <w:r w:rsidRPr="00AF32E9">
        <w:t>Den nya lagen med</w:t>
      </w:r>
      <w:r>
        <w:softHyphen/>
      </w:r>
      <w:r w:rsidRPr="00AF32E9">
        <w:t xml:space="preserve">för ingen ändring i dessa avseenden. </w:t>
      </w:r>
      <w:r>
        <w:t>Även Utredningen om radio</w:t>
      </w:r>
      <w:r>
        <w:softHyphen/>
        <w:t>spektrum</w:t>
      </w:r>
      <w:r>
        <w:softHyphen/>
        <w:t>användning i framtiden föreslår ett tydligare sam</w:t>
      </w:r>
      <w:r>
        <w:softHyphen/>
        <w:t>hälls</w:t>
      </w:r>
      <w:r>
        <w:softHyphen/>
        <w:t>ekonomiskt fokus för frekvens</w:t>
      </w:r>
      <w:r>
        <w:softHyphen/>
        <w:t>användningen (SOU 2018:92). Förslaget bereds inom Regerings</w:t>
      </w:r>
      <w:r>
        <w:softHyphen/>
        <w:t>kansliet. Frågan bör han</w:t>
      </w:r>
      <w:r w:rsidR="00B54054">
        <w:softHyphen/>
      </w:r>
      <w:r>
        <w:t>teras inom ramen för det lagstiftnings</w:t>
      </w:r>
      <w:r>
        <w:softHyphen/>
        <w:t>ärendet.</w:t>
      </w:r>
    </w:p>
    <w:p w14:paraId="4E57C23F" w14:textId="77777777" w:rsidR="00D85371" w:rsidRPr="00E211AD" w:rsidRDefault="00D85371" w:rsidP="00D85371">
      <w:pPr>
        <w:pStyle w:val="Rubrik3"/>
      </w:pPr>
      <w:bookmarkStart w:id="310" w:name="_Toc9841552"/>
      <w:bookmarkStart w:id="311" w:name="_Toc9867429"/>
      <w:bookmarkStart w:id="312" w:name="_Toc9867679"/>
      <w:bookmarkStart w:id="313" w:name="_Toc9871096"/>
      <w:bookmarkStart w:id="314" w:name="_Toc9958179"/>
      <w:bookmarkStart w:id="315" w:name="_Toc9961238"/>
      <w:bookmarkStart w:id="316" w:name="_Toc9962337"/>
      <w:bookmarkStart w:id="317" w:name="_Toc17793301"/>
      <w:bookmarkStart w:id="318" w:name="_Toc73005890"/>
      <w:bookmarkStart w:id="319" w:name="_Toc86738696"/>
      <w:bookmarkStart w:id="320" w:name="_Toc94597459"/>
      <w:bookmarkStart w:id="321" w:name="_Toc96533302"/>
      <w:r w:rsidRPr="00E211AD">
        <w:t>Tillståndsprövning</w:t>
      </w:r>
      <w:bookmarkEnd w:id="310"/>
      <w:bookmarkEnd w:id="311"/>
      <w:bookmarkEnd w:id="312"/>
      <w:bookmarkEnd w:id="313"/>
      <w:bookmarkEnd w:id="314"/>
      <w:bookmarkEnd w:id="315"/>
      <w:bookmarkEnd w:id="316"/>
      <w:bookmarkEnd w:id="317"/>
      <w:bookmarkEnd w:id="318"/>
      <w:bookmarkEnd w:id="319"/>
      <w:bookmarkEnd w:id="320"/>
      <w:bookmarkEnd w:id="321"/>
    </w:p>
    <w:p w14:paraId="17C3DC7B" w14:textId="77777777" w:rsidR="00D85371" w:rsidRPr="00E211AD" w:rsidRDefault="00D85371" w:rsidP="00D85371">
      <w:pPr>
        <w:pStyle w:val="Brdtextram"/>
      </w:pPr>
      <w:r>
        <w:rPr>
          <w:b/>
        </w:rPr>
        <w:t>Regeringens f</w:t>
      </w:r>
      <w:r w:rsidRPr="00E211AD">
        <w:rPr>
          <w:b/>
        </w:rPr>
        <w:t>örslag:</w:t>
      </w:r>
      <w:r w:rsidRPr="00E211AD">
        <w:t xml:space="preserve"> En tillståndsansökan ska kunna avslås om radio</w:t>
      </w:r>
      <w:r>
        <w:softHyphen/>
      </w:r>
      <w:r w:rsidRPr="00E211AD">
        <w:t>användningen kommer att ta i anspråk frekvensutrymme för vilket radio</w:t>
      </w:r>
      <w:r>
        <w:softHyphen/>
      </w:r>
      <w:r w:rsidRPr="00E211AD">
        <w:t>användningen har harmoniserats för annan användning. Bestäm</w:t>
      </w:r>
      <w:r>
        <w:softHyphen/>
      </w:r>
      <w:r w:rsidRPr="00E211AD">
        <w:t xml:space="preserve">melserna i övrigt om </w:t>
      </w:r>
      <w:r w:rsidRPr="007D3F0A">
        <w:t>prövning av ansökningar om tillstånd att använda radio</w:t>
      </w:r>
      <w:r>
        <w:softHyphen/>
      </w:r>
      <w:r w:rsidRPr="007D3F0A">
        <w:t>sändare ska föras</w:t>
      </w:r>
      <w:r w:rsidRPr="00E211AD">
        <w:t xml:space="preserve"> över till den nya lagen.</w:t>
      </w:r>
    </w:p>
    <w:p w14:paraId="4FEE1C3F" w14:textId="1A7D4523" w:rsidR="00D85371" w:rsidRPr="00DE0E4A" w:rsidRDefault="00D85371" w:rsidP="00D85371">
      <w:pPr>
        <w:pStyle w:val="Brdtextmedindragram"/>
      </w:pPr>
      <w:r w:rsidRPr="00E6243C">
        <w:t xml:space="preserve">Om regleringsmyndigheten bedömer att tillståndsprövning inom ett visst frekvensutrymme bör ske efter ett förfarande med allmän inbjudan till ansökan, </w:t>
      </w:r>
      <w:r>
        <w:t xml:space="preserve">ska </w:t>
      </w:r>
      <w:r w:rsidRPr="00E6243C">
        <w:t xml:space="preserve">myndigheten </w:t>
      </w:r>
      <w:r>
        <w:t xml:space="preserve">få </w:t>
      </w:r>
      <w:r w:rsidRPr="00E6243C">
        <w:t>avslå en ansökan om tillstånd i det frekvensutrymme som har gjorts utanför ett sådant förfarande</w:t>
      </w:r>
      <w:r w:rsidRPr="00E211AD">
        <w:t>.</w:t>
      </w:r>
    </w:p>
    <w:p w14:paraId="7CBE7440" w14:textId="77777777" w:rsidR="00D85371" w:rsidRPr="00E211AD" w:rsidRDefault="00D85371" w:rsidP="00D85371">
      <w:pPr>
        <w:pStyle w:val="Brdtextmedindrag"/>
        <w:rPr>
          <w:sz w:val="8"/>
          <w:szCs w:val="8"/>
        </w:rPr>
      </w:pPr>
    </w:p>
    <w:p w14:paraId="317EB383" w14:textId="77777777" w:rsidR="00D85371" w:rsidRPr="00E211AD" w:rsidRDefault="00D85371" w:rsidP="00D85371">
      <w:pPr>
        <w:pStyle w:val="Brdtextmedindrag"/>
      </w:pPr>
      <w:r w:rsidRPr="00E211AD">
        <w:rPr>
          <w:b/>
        </w:rPr>
        <w:t>Promemorians försla</w:t>
      </w:r>
      <w:r>
        <w:rPr>
          <w:b/>
        </w:rPr>
        <w:t xml:space="preserve">g </w:t>
      </w:r>
      <w:r>
        <w:t>överensstämmer med regeringens förslag.</w:t>
      </w:r>
    </w:p>
    <w:p w14:paraId="64B97098" w14:textId="77777777" w:rsidR="00D85371" w:rsidRDefault="00D85371" w:rsidP="00D85371">
      <w:pPr>
        <w:pStyle w:val="Brdtextmedindrag"/>
        <w:rPr>
          <w:b/>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sidRPr="008B16F4">
        <w:rPr>
          <w:i/>
        </w:rPr>
        <w:t>PTS</w:t>
      </w:r>
      <w:r w:rsidRPr="008B16F4">
        <w:t xml:space="preserve"> anser inte att bestäm</w:t>
      </w:r>
      <w:r>
        <w:softHyphen/>
      </w:r>
      <w:r w:rsidRPr="008B16F4">
        <w:t>melserna om tillståndsgivning i</w:t>
      </w:r>
      <w:r>
        <w:t xml:space="preserve"> ett</w:t>
      </w:r>
      <w:r w:rsidRPr="008B16F4">
        <w:t xml:space="preserve"> harmoniserat frekvensutrymme behöver för</w:t>
      </w:r>
      <w:r>
        <w:softHyphen/>
      </w:r>
      <w:r w:rsidRPr="008B16F4">
        <w:t>tydligas.</w:t>
      </w:r>
      <w:r>
        <w:t xml:space="preserve"> Myndigheten efterfrågar ett förtydligande när det gäller han</w:t>
      </w:r>
      <w:r>
        <w:softHyphen/>
        <w:t>teringen av frekvensutrymme som utreds för befintlig eller ny användning.</w:t>
      </w:r>
    </w:p>
    <w:p w14:paraId="3921666A" w14:textId="77777777" w:rsidR="00D85371" w:rsidRDefault="00D85371" w:rsidP="00D85371">
      <w:pPr>
        <w:pStyle w:val="Rubrik4utannumrering"/>
      </w:pPr>
      <w:r>
        <w:t>Skälen för regeringens förslag</w:t>
      </w:r>
    </w:p>
    <w:p w14:paraId="5162B943" w14:textId="77777777" w:rsidR="00D85371" w:rsidRDefault="00D85371" w:rsidP="00D85371">
      <w:pPr>
        <w:pStyle w:val="Rubrik5utannumrering"/>
        <w:spacing w:before="0"/>
      </w:pPr>
      <w:r>
        <w:t>Tillståndsförfarandet i allmänhet</w:t>
      </w:r>
    </w:p>
    <w:p w14:paraId="536A277D" w14:textId="77777777" w:rsidR="00D85371" w:rsidRPr="00E211AD" w:rsidRDefault="00D85371" w:rsidP="00D85371">
      <w:pPr>
        <w:pStyle w:val="Brdtext"/>
      </w:pPr>
      <w:r w:rsidRPr="00E211AD">
        <w:t>I artikel 48.1–</w:t>
      </w:r>
      <w:r>
        <w:t>48.</w:t>
      </w:r>
      <w:r w:rsidRPr="00E211AD">
        <w:t>3 i EU-direktivet finns grundläggande bestämmelser om hur tillståndsgivningen ska gå till. Bestämmelserna motsvarar i sak artikel 5.2 första och andra styckena i auktorisationsdirektivet. Tillstånd som avser till</w:t>
      </w:r>
      <w:r>
        <w:softHyphen/>
      </w:r>
      <w:r w:rsidRPr="00E211AD">
        <w:t>handahållande av elektroniska kommunikationsnät eller kom</w:t>
      </w:r>
      <w:r>
        <w:softHyphen/>
      </w:r>
      <w:r w:rsidRPr="00E211AD">
        <w:t>mu</w:t>
      </w:r>
      <w:r>
        <w:softHyphen/>
      </w:r>
      <w:r w:rsidRPr="00E211AD">
        <w:t>ni</w:t>
      </w:r>
      <w:r>
        <w:softHyphen/>
      </w:r>
      <w:r w:rsidRPr="00E211AD">
        <w:t>ka</w:t>
      </w:r>
      <w:r>
        <w:softHyphen/>
      </w:r>
      <w:r w:rsidRPr="00E211AD">
        <w:t>tions</w:t>
      </w:r>
      <w:r>
        <w:softHyphen/>
      </w:r>
      <w:r w:rsidRPr="00E211AD">
        <w:t>tjänster ska beviljas på begäran och genom öppna, objektiva, trans</w:t>
      </w:r>
      <w:r>
        <w:softHyphen/>
      </w:r>
      <w:r w:rsidRPr="00E211AD">
        <w:t>pa</w:t>
      </w:r>
      <w:r>
        <w:softHyphen/>
      </w:r>
      <w:r w:rsidRPr="00E211AD">
        <w:t>renta, icke-diskriminerande och proportionella förfaranden med god insyn. Kravet på öppna förfaranden får dock frångås när tillstånd meddelas för inne</w:t>
      </w:r>
      <w:r>
        <w:softHyphen/>
      </w:r>
      <w:r w:rsidRPr="00E211AD">
        <w:t>hålls</w:t>
      </w:r>
      <w:r>
        <w:softHyphen/>
      </w:r>
      <w:r w:rsidRPr="00E211AD">
        <w:t>tjänster för radio eller tv.</w:t>
      </w:r>
      <w:r>
        <w:t xml:space="preserve"> </w:t>
      </w:r>
      <w:bookmarkStart w:id="322" w:name="_Hlk43195706"/>
      <w:r>
        <w:t>Enligt artikel 48.5 ska det vid tillstånds</w:t>
      </w:r>
      <w:r>
        <w:softHyphen/>
        <w:t>givning anges om ett tillstånd kan överlåtas eller hyras ut och på vilka vill</w:t>
      </w:r>
      <w:r>
        <w:softHyphen/>
        <w:t>kor detta kan ske.</w:t>
      </w:r>
      <w:bookmarkEnd w:id="322"/>
    </w:p>
    <w:p w14:paraId="2A79D2AF" w14:textId="77777777" w:rsidR="00D85371" w:rsidRPr="00E211AD" w:rsidRDefault="00D85371" w:rsidP="00D85371">
      <w:pPr>
        <w:pStyle w:val="Brdtextmedindrag"/>
      </w:pPr>
      <w:r w:rsidRPr="00E211AD">
        <w:t>Enligt 3</w:t>
      </w:r>
      <w:r>
        <w:t> kap. </w:t>
      </w:r>
      <w:r w:rsidRPr="00E211AD">
        <w:t>6</w:t>
      </w:r>
      <w:r>
        <w:t> §</w:t>
      </w:r>
      <w:r w:rsidRPr="00E211AD">
        <w:t xml:space="preserve"> LEK ska tillstånd att använda radiosändare beviljas om ett antal förutsättningar är uppfyllda. </w:t>
      </w:r>
      <w:r>
        <w:t>T</w:t>
      </w:r>
      <w:r w:rsidRPr="00E211AD">
        <w:t>illstånd får överlåtas och hyras ut</w:t>
      </w:r>
      <w:r>
        <w:t>, se</w:t>
      </w:r>
      <w:r w:rsidRPr="00E211AD">
        <w:t xml:space="preserve"> 3</w:t>
      </w:r>
      <w:r>
        <w:t> kap. </w:t>
      </w:r>
      <w:r w:rsidRPr="00E211AD">
        <w:t>23 och 24</w:t>
      </w:r>
      <w:r>
        <w:t> §</w:t>
      </w:r>
      <w:r w:rsidRPr="00E211AD">
        <w:t>§</w:t>
      </w:r>
      <w:r>
        <w:t xml:space="preserve"> LEK. Dessa bestämmelser behandlas i</w:t>
      </w:r>
      <w:r w:rsidRPr="00E211AD">
        <w:t xml:space="preserve"> </w:t>
      </w:r>
      <w:r w:rsidRPr="00F10D74">
        <w:t xml:space="preserve">avsnitt </w:t>
      </w:r>
      <w:r w:rsidRPr="001A7575">
        <w:t>11</w:t>
      </w:r>
      <w:r w:rsidRPr="00F10D74">
        <w:t>.6.</w:t>
      </w:r>
    </w:p>
    <w:p w14:paraId="1E94491C" w14:textId="77777777" w:rsidR="00D85371" w:rsidRPr="00E211AD" w:rsidRDefault="00D85371" w:rsidP="00D85371">
      <w:pPr>
        <w:pStyle w:val="Brdtextmedindrag"/>
      </w:pPr>
      <w:r w:rsidRPr="007D3F0A">
        <w:t>De nu redovisade bestämmelserna bedöms uppfylla kraven i arti</w:t>
      </w:r>
      <w:r>
        <w:softHyphen/>
      </w:r>
      <w:r w:rsidRPr="007D3F0A">
        <w:t>kel</w:t>
      </w:r>
      <w:r>
        <w:t> </w:t>
      </w:r>
      <w:r w:rsidRPr="007D3F0A">
        <w:t>48.1–</w:t>
      </w:r>
      <w:r>
        <w:t>48.</w:t>
      </w:r>
      <w:r w:rsidRPr="007D3F0A">
        <w:t>3</w:t>
      </w:r>
      <w:r w:rsidRPr="00E211AD">
        <w:t xml:space="preserve"> och 48.5 i EU-direktivet. </w:t>
      </w:r>
      <w:r w:rsidRPr="00ED74D6">
        <w:t>Bestämmelserna i 3</w:t>
      </w:r>
      <w:r>
        <w:t> kap. </w:t>
      </w:r>
      <w:r w:rsidRPr="00ED74D6">
        <w:t>6</w:t>
      </w:r>
      <w:r>
        <w:t> §</w:t>
      </w:r>
      <w:r w:rsidRPr="00ED74D6">
        <w:t xml:space="preserve"> LEK bör i huvud</w:t>
      </w:r>
      <w:r>
        <w:softHyphen/>
      </w:r>
      <w:r w:rsidRPr="00ED74D6">
        <w:t>sak föras över till den nya lagen.</w:t>
      </w:r>
    </w:p>
    <w:p w14:paraId="39C5803A" w14:textId="77777777" w:rsidR="00D85371" w:rsidRPr="00E211AD" w:rsidRDefault="00D85371" w:rsidP="00D85371">
      <w:pPr>
        <w:pStyle w:val="Brdtextmedindrag"/>
      </w:pPr>
      <w:r w:rsidRPr="00E211AD">
        <w:t>När det gäller 3</w:t>
      </w:r>
      <w:r>
        <w:t> kap. </w:t>
      </w:r>
      <w:r w:rsidRPr="00E211AD">
        <w:t>6</w:t>
      </w:r>
      <w:r>
        <w:t> §</w:t>
      </w:r>
      <w:r w:rsidRPr="00E211AD">
        <w:t xml:space="preserve"> första stycket 4 LEK </w:t>
      </w:r>
      <w:r>
        <w:t xml:space="preserve">är </w:t>
      </w:r>
      <w:r w:rsidRPr="00E211AD">
        <w:t xml:space="preserve">avsikten att en ansökan om tillstånd att använda radiosändare i </w:t>
      </w:r>
      <w:r>
        <w:t xml:space="preserve">ett </w:t>
      </w:r>
      <w:r w:rsidRPr="00E211AD">
        <w:t>harmoniserat fre</w:t>
      </w:r>
      <w:r>
        <w:softHyphen/>
      </w:r>
      <w:r w:rsidRPr="00E211AD">
        <w:t>kvens</w:t>
      </w:r>
      <w:r w:rsidRPr="00E211AD">
        <w:softHyphen/>
        <w:t xml:space="preserve">utrymme </w:t>
      </w:r>
      <w:r w:rsidRPr="00E211AD">
        <w:lastRenderedPageBreak/>
        <w:t>ska vara förenlig med den harmoniserade användningen för att till</w:t>
      </w:r>
      <w:r>
        <w:softHyphen/>
      </w:r>
      <w:r w:rsidRPr="00E211AD">
        <w:t xml:space="preserve">stånd ska kunna meddelas. </w:t>
      </w:r>
      <w:r>
        <w:t xml:space="preserve">Till skillnad från </w:t>
      </w:r>
      <w:r w:rsidRPr="0017378E">
        <w:rPr>
          <w:i/>
        </w:rPr>
        <w:t>PTS</w:t>
      </w:r>
      <w:r>
        <w:t xml:space="preserve"> anser regeringen att d</w:t>
      </w:r>
      <w:r w:rsidRPr="0017378E">
        <w:t>et</w:t>
      </w:r>
      <w:r w:rsidRPr="00E211AD">
        <w:t xml:space="preserve"> </w:t>
      </w:r>
      <w:r>
        <w:t>ska</w:t>
      </w:r>
      <w:r w:rsidRPr="00E211AD">
        <w:t xml:space="preserve"> tydliggöras i den nya lagen att </w:t>
      </w:r>
      <w:r w:rsidRPr="007D3F0A">
        <w:t xml:space="preserve">ansökan kan avslås i de fall </w:t>
      </w:r>
      <w:r>
        <w:t xml:space="preserve">en </w:t>
      </w:r>
      <w:r w:rsidRPr="007D3F0A">
        <w:t>ansökan avser en annan användning än den har</w:t>
      </w:r>
      <w:r w:rsidRPr="00E211AD">
        <w:t>moniserade användningen.</w:t>
      </w:r>
    </w:p>
    <w:p w14:paraId="68D50EBA" w14:textId="77777777" w:rsidR="00D85371" w:rsidRPr="00E211AD" w:rsidRDefault="00D85371" w:rsidP="006C43FF">
      <w:pPr>
        <w:pStyle w:val="Rubrik5utannumrering"/>
      </w:pPr>
      <w:r w:rsidRPr="00E211AD">
        <w:t xml:space="preserve">Om tillståndsprövningen bör ske efter allmän inbjudan till ansökan ska </w:t>
      </w:r>
      <w:r>
        <w:t xml:space="preserve">regleringsmyndigheten få avslå en ansökan som har gjorts utanför </w:t>
      </w:r>
      <w:r w:rsidRPr="00E211AD">
        <w:t>ett sådant förfarande</w:t>
      </w:r>
    </w:p>
    <w:p w14:paraId="50A2F7B8" w14:textId="7D9C6719" w:rsidR="00D85371" w:rsidRPr="00E211AD" w:rsidRDefault="00D85371" w:rsidP="00D85371">
      <w:pPr>
        <w:pStyle w:val="Brdtext"/>
      </w:pPr>
      <w:r w:rsidRPr="00E211AD">
        <w:t xml:space="preserve">Den </w:t>
      </w:r>
      <w:r>
        <w:t>huvudregel</w:t>
      </w:r>
      <w:r w:rsidRPr="00E211AD">
        <w:t xml:space="preserve"> som 3</w:t>
      </w:r>
      <w:r>
        <w:t> kap. </w:t>
      </w:r>
      <w:r w:rsidRPr="00E211AD">
        <w:t>6</w:t>
      </w:r>
      <w:r>
        <w:t> §</w:t>
      </w:r>
      <w:r w:rsidRPr="00E211AD">
        <w:t xml:space="preserve"> LEK uttrycker, dvs. att tillstånd ska meddelas om förutsättningarna är uppfyllda, kan inte alltid upprätthållas. Om efterfrågan på radiofrekvenser i ett visst frekvens</w:t>
      </w:r>
      <w:r>
        <w:softHyphen/>
      </w:r>
      <w:r w:rsidRPr="00E211AD">
        <w:t>utrymme överstiger tillgången</w:t>
      </w:r>
      <w:r>
        <w:t>,</w:t>
      </w:r>
      <w:r w:rsidRPr="00E211AD">
        <w:t xml:space="preserve"> är det inte tillfredsställande från konkurrenssynpunkt eller med hänsyn till intresset av högsta möjliga frekvenseffektivitet att den som ansöker först blir den som får tillstånd. För att hantera tillstånds</w:t>
      </w:r>
      <w:r w:rsidRPr="00E211AD">
        <w:softHyphen/>
        <w:t xml:space="preserve">givningen i sådana situationer </w:t>
      </w:r>
      <w:r>
        <w:t>finns</w:t>
      </w:r>
      <w:r w:rsidRPr="00E211AD">
        <w:t xml:space="preserve"> bestämmelser i 3</w:t>
      </w:r>
      <w:r>
        <w:t> kap. </w:t>
      </w:r>
      <w:r w:rsidRPr="00E211AD">
        <w:t>7 och 8</w:t>
      </w:r>
      <w:r>
        <w:t> §</w:t>
      </w:r>
      <w:r w:rsidRPr="00E211AD">
        <w:t>§ LEK om ett urvalsför</w:t>
      </w:r>
      <w:r w:rsidRPr="00E211AD">
        <w:softHyphen/>
        <w:t>farande efter en allmän inbjudan till ansökan om ett begränsat antal till</w:t>
      </w:r>
      <w:r w:rsidRPr="00E211AD">
        <w:softHyphen/>
        <w:t>stånd (se prop. 1997/98:167 s. 10</w:t>
      </w:r>
      <w:r>
        <w:t> </w:t>
      </w:r>
      <w:r w:rsidRPr="00E211AD">
        <w:t>f., prop. 2002/03:110 s. 138</w:t>
      </w:r>
      <w:r>
        <w:t> </w:t>
      </w:r>
      <w:r w:rsidRPr="00E211AD">
        <w:t xml:space="preserve">f. och prop. 2009/10:193 </w:t>
      </w:r>
      <w:r w:rsidR="00EB24E6">
        <w:t>s. 6</w:t>
      </w:r>
      <w:r w:rsidRPr="00E211AD">
        <w:t>2</w:t>
      </w:r>
      <w:r>
        <w:t> </w:t>
      </w:r>
      <w:r w:rsidRPr="00E211AD">
        <w:t>f.).</w:t>
      </w:r>
    </w:p>
    <w:p w14:paraId="17063B3E" w14:textId="2474C973" w:rsidR="00D85371" w:rsidRPr="00E211AD" w:rsidRDefault="00D85371" w:rsidP="006C43FF">
      <w:pPr>
        <w:pStyle w:val="Brdtextmedindrag"/>
      </w:pPr>
      <w:r w:rsidRPr="00E211AD">
        <w:t>När det finns anledning att fördela tillstånd i ett visst frekvensutrymme efter allmän inbjudan till ansökan bör inte en separat ansökan om tillstånd i detta frekvensutrymme beviljas. Det har förutsatts att en ansökan i vissa fall skulle kunna avslås med hänvisning till att användningen inte innebär en effektiv användning av frekvensutrymmet</w:t>
      </w:r>
      <w:r>
        <w:t>,</w:t>
      </w:r>
      <w:r w:rsidRPr="00E211AD">
        <w:t xml:space="preserve"> eftersom frekvensutrymmet i en överblickbar framtid behövs för annan radioanvändning (se prop.</w:t>
      </w:r>
      <w:r w:rsidR="00B54054">
        <w:t xml:space="preserve"> </w:t>
      </w:r>
      <w:r w:rsidRPr="00E211AD">
        <w:t>2002/03:110 s.</w:t>
      </w:r>
      <w:r>
        <w:t> </w:t>
      </w:r>
      <w:r w:rsidRPr="00E211AD">
        <w:t>136). Om antalet tillstånd har begränsats enligt 3</w:t>
      </w:r>
      <w:r>
        <w:t> kap.</w:t>
      </w:r>
      <w:r w:rsidR="00BC60D5">
        <w:t xml:space="preserve"> </w:t>
      </w:r>
      <w:r w:rsidRPr="00E211AD">
        <w:t>7</w:t>
      </w:r>
      <w:r>
        <w:t> §</w:t>
      </w:r>
      <w:r w:rsidR="00BC60D5">
        <w:t xml:space="preserve"> </w:t>
      </w:r>
      <w:r w:rsidRPr="00E211AD">
        <w:t xml:space="preserve">LEK, </w:t>
      </w:r>
      <w:r>
        <w:t>framgår</w:t>
      </w:r>
      <w:r w:rsidRPr="00E211AD">
        <w:t xml:space="preserve"> av 3</w:t>
      </w:r>
      <w:r>
        <w:t> kap. </w:t>
      </w:r>
      <w:r w:rsidRPr="00E211AD">
        <w:t>8</w:t>
      </w:r>
      <w:r>
        <w:t> §</w:t>
      </w:r>
      <w:r w:rsidRPr="00E211AD">
        <w:t xml:space="preserve"> att prövningen normalt ska ske efter </w:t>
      </w:r>
      <w:r>
        <w:t xml:space="preserve">en </w:t>
      </w:r>
      <w:r w:rsidRPr="00E211AD">
        <w:t>allmän in</w:t>
      </w:r>
      <w:r w:rsidRPr="00E211AD">
        <w:softHyphen/>
        <w:t>bjudan till ansökan. Om en ansökan skulle komma in före ett beslut om begränsning av antalet tillstånd och ansökan avser den framtida radio</w:t>
      </w:r>
      <w:r w:rsidRPr="00E211AD">
        <w:softHyphen/>
      </w:r>
      <w:r w:rsidRPr="007D3F0A">
        <w:t>användningen</w:t>
      </w:r>
      <w:r w:rsidRPr="00E211AD">
        <w:t xml:space="preserve"> framgår det dock inte klart att det finns stöd för att i</w:t>
      </w:r>
      <w:r>
        <w:t> </w:t>
      </w:r>
      <w:r w:rsidRPr="00E211AD">
        <w:t>stället för att genast bevilja ansökan genomföra ett förfa</w:t>
      </w:r>
      <w:r w:rsidRPr="007D3F0A">
        <w:t>rande med allmän inbjudan till ansökan så att fler intressenter kan konkurrera</w:t>
      </w:r>
      <w:r w:rsidRPr="00E211AD">
        <w:t xml:space="preserve"> </w:t>
      </w:r>
      <w:r w:rsidRPr="007D3F0A">
        <w:t xml:space="preserve">om tillstånd. </w:t>
      </w:r>
      <w:r>
        <w:t xml:space="preserve">Detsamma gäller om ansökan avser </w:t>
      </w:r>
      <w:r w:rsidRPr="007D3F0A">
        <w:t>användning</w:t>
      </w:r>
      <w:r>
        <w:t xml:space="preserve"> som</w:t>
      </w:r>
      <w:r w:rsidRPr="007D3F0A">
        <w:t xml:space="preserve"> av något annat skäl skulle anses upp</w:t>
      </w:r>
      <w:r>
        <w:softHyphen/>
      </w:r>
      <w:r w:rsidRPr="00E211AD">
        <w:t>fylla kravet på effektiv radioanvändning,</w:t>
      </w:r>
      <w:r w:rsidRPr="007D3F0A">
        <w:t xml:space="preserve"> Ett uttryckligt sådant stöd bör införas. </w:t>
      </w:r>
      <w:r w:rsidRPr="004922B7">
        <w:t>Bestäm</w:t>
      </w:r>
      <w:r>
        <w:softHyphen/>
      </w:r>
      <w:r w:rsidRPr="004922B7">
        <w:t>melsen blir alltså aktuell när förut</w:t>
      </w:r>
      <w:r>
        <w:softHyphen/>
      </w:r>
      <w:r w:rsidRPr="004922B7">
        <w:t>sätt</w:t>
      </w:r>
      <w:r>
        <w:softHyphen/>
      </w:r>
      <w:r w:rsidRPr="004922B7">
        <w:t>ning</w:t>
      </w:r>
      <w:r>
        <w:softHyphen/>
      </w:r>
      <w:r w:rsidRPr="004922B7">
        <w:t>arna för att bevilja tillstånd i 3</w:t>
      </w:r>
      <w:r>
        <w:t> kap. </w:t>
      </w:r>
      <w:r w:rsidRPr="004922B7">
        <w:t>6</w:t>
      </w:r>
      <w:r>
        <w:t> §</w:t>
      </w:r>
      <w:r w:rsidRPr="004922B7">
        <w:t xml:space="preserve"> är uppfyllda</w:t>
      </w:r>
      <w:r>
        <w:t>, men det finns anled</w:t>
      </w:r>
      <w:r>
        <w:softHyphen/>
        <w:t xml:space="preserve">ning att fördela tillstånd efter en allmän inbjudan. </w:t>
      </w:r>
      <w:r w:rsidRPr="007D3F0A">
        <w:t>Det bör framgå av lagen</w:t>
      </w:r>
      <w:r w:rsidRPr="00E211AD">
        <w:t xml:space="preserve"> </w:t>
      </w:r>
      <w:r w:rsidRPr="007D3F0A">
        <w:t xml:space="preserve">att om </w:t>
      </w:r>
      <w:r w:rsidRPr="00B737D1">
        <w:t xml:space="preserve">regleringsmyndigheten bedömer att tillståndsprövning inom ett visst frekvensutrymme bör ske efter ett förfarande med allmän inbjudan till ansökan, </w:t>
      </w:r>
      <w:r>
        <w:t>får</w:t>
      </w:r>
      <w:r w:rsidRPr="00B737D1">
        <w:t xml:space="preserve"> myndigheten avslå en ansökan om tillstånd </w:t>
      </w:r>
      <w:r w:rsidRPr="0046460F">
        <w:t>i det frekvens</w:t>
      </w:r>
      <w:r w:rsidR="00494C08">
        <w:softHyphen/>
      </w:r>
      <w:r w:rsidRPr="0046460F">
        <w:t>utrymme</w:t>
      </w:r>
      <w:r>
        <w:t xml:space="preserve"> </w:t>
      </w:r>
      <w:r w:rsidRPr="00B737D1">
        <w:t>som har gjorts utanför ett sådant förfarande</w:t>
      </w:r>
      <w:r>
        <w:t xml:space="preserve">. </w:t>
      </w:r>
    </w:p>
    <w:p w14:paraId="651B747D" w14:textId="77777777" w:rsidR="00D85371" w:rsidRDefault="00D85371" w:rsidP="00D85371">
      <w:pPr>
        <w:spacing w:line="2" w:lineRule="auto"/>
        <w:rPr>
          <w:rFonts w:ascii="Times New Roman" w:eastAsiaTheme="minorHAnsi" w:hAnsi="Times New Roman" w:cstheme="minorBidi"/>
          <w:b/>
          <w:sz w:val="23"/>
          <w:szCs w:val="22"/>
        </w:rPr>
      </w:pPr>
      <w:bookmarkStart w:id="323" w:name="_Toc9841553"/>
      <w:bookmarkStart w:id="324" w:name="_Toc9867430"/>
      <w:bookmarkStart w:id="325" w:name="_Toc9867680"/>
      <w:bookmarkStart w:id="326" w:name="_Toc9871097"/>
      <w:bookmarkStart w:id="327" w:name="_Toc9958180"/>
      <w:bookmarkStart w:id="328" w:name="_Toc9961239"/>
      <w:bookmarkStart w:id="329" w:name="_Toc9962338"/>
      <w:bookmarkStart w:id="330" w:name="_Toc17793302"/>
      <w:bookmarkStart w:id="331" w:name="_Toc73005891"/>
      <w:r>
        <w:br w:type="page"/>
      </w:r>
    </w:p>
    <w:p w14:paraId="6950DDBD" w14:textId="77777777" w:rsidR="00D85371" w:rsidRPr="00E211AD" w:rsidRDefault="00D85371" w:rsidP="00D85371">
      <w:pPr>
        <w:pStyle w:val="Rubrik3"/>
      </w:pPr>
      <w:bookmarkStart w:id="332" w:name="_Toc86738697"/>
      <w:bookmarkStart w:id="333" w:name="_Toc94597460"/>
      <w:bookmarkStart w:id="334" w:name="_Toc96533303"/>
      <w:r>
        <w:lastRenderedPageBreak/>
        <w:t>Annan</w:t>
      </w:r>
      <w:r w:rsidRPr="00E211AD">
        <w:t xml:space="preserve"> användning av harmoniserat frekvensutrymme</w:t>
      </w:r>
      <w:bookmarkEnd w:id="323"/>
      <w:bookmarkEnd w:id="324"/>
      <w:bookmarkEnd w:id="325"/>
      <w:bookmarkEnd w:id="326"/>
      <w:bookmarkEnd w:id="327"/>
      <w:bookmarkEnd w:id="328"/>
      <w:bookmarkEnd w:id="329"/>
      <w:bookmarkEnd w:id="330"/>
      <w:r>
        <w:t xml:space="preserve"> än den som följer av de harmoniserade villkoren</w:t>
      </w:r>
      <w:bookmarkEnd w:id="331"/>
      <w:bookmarkEnd w:id="332"/>
      <w:bookmarkEnd w:id="333"/>
      <w:bookmarkEnd w:id="334"/>
    </w:p>
    <w:p w14:paraId="5E577EF0" w14:textId="3016F2F0" w:rsidR="00D85371" w:rsidRDefault="00D85371" w:rsidP="00D85371">
      <w:pPr>
        <w:pStyle w:val="Brdtextram"/>
      </w:pPr>
      <w:r>
        <w:rPr>
          <w:b/>
        </w:rPr>
        <w:t>Regeringens f</w:t>
      </w:r>
      <w:r w:rsidRPr="00E211AD">
        <w:rPr>
          <w:b/>
        </w:rPr>
        <w:t>örslag:</w:t>
      </w:r>
      <w:r w:rsidRPr="00E211AD">
        <w:t xml:space="preserve"> I ett harmoniserat frekvensutrymme ska tillstånd få beviljas </w:t>
      </w:r>
      <w:r w:rsidRPr="007D3F0A">
        <w:t xml:space="preserve">för annan </w:t>
      </w:r>
      <w:r>
        <w:t>radio</w:t>
      </w:r>
      <w:r w:rsidRPr="007D3F0A">
        <w:t xml:space="preserve">användning än </w:t>
      </w:r>
      <w:r>
        <w:t>den som följer av</w:t>
      </w:r>
      <w:r w:rsidRPr="007D3F0A">
        <w:t xml:space="preserve"> de harmo</w:t>
      </w:r>
      <w:r w:rsidR="00494C08">
        <w:softHyphen/>
      </w:r>
      <w:r w:rsidRPr="007D3F0A">
        <w:t xml:space="preserve">niserade villkoren, om det </w:t>
      </w:r>
      <w:r w:rsidRPr="00E211AD">
        <w:t xml:space="preserve">finns </w:t>
      </w:r>
      <w:r>
        <w:t>bristande</w:t>
      </w:r>
      <w:r w:rsidRPr="00E211AD">
        <w:t xml:space="preserve"> efter</w:t>
      </w:r>
      <w:r>
        <w:softHyphen/>
      </w:r>
      <w:r w:rsidRPr="00E211AD">
        <w:t>frågan på den harmoni</w:t>
      </w:r>
      <w:r w:rsidR="00494C08">
        <w:softHyphen/>
      </w:r>
      <w:r w:rsidRPr="00E211AD">
        <w:t>serade använd</w:t>
      </w:r>
      <w:r w:rsidRPr="007D3F0A">
        <w:t>ningen och radio</w:t>
      </w:r>
      <w:r>
        <w:softHyphen/>
      </w:r>
      <w:r w:rsidRPr="007D3F0A">
        <w:t>användningen inte hindrar eller för</w:t>
      </w:r>
      <w:r w:rsidR="00494C08">
        <w:softHyphen/>
      </w:r>
      <w:r w:rsidRPr="007D3F0A">
        <w:t>svårar den harmoni</w:t>
      </w:r>
      <w:r w:rsidRPr="00E211AD">
        <w:t xml:space="preserve">serade </w:t>
      </w:r>
      <w:r w:rsidRPr="007D3F0A">
        <w:t xml:space="preserve">användningen i någon annan medlemsstat i Europeiska unionen. </w:t>
      </w:r>
      <w:bookmarkStart w:id="335" w:name="_Hlk178528"/>
      <w:r w:rsidRPr="007D3F0A">
        <w:t>Vid pröv</w:t>
      </w:r>
      <w:r w:rsidRPr="00E211AD">
        <w:t>ningen ska det särskilt beaktas om radio</w:t>
      </w:r>
      <w:r>
        <w:softHyphen/>
      </w:r>
      <w:r w:rsidRPr="00E211AD">
        <w:t>använd</w:t>
      </w:r>
      <w:r>
        <w:softHyphen/>
      </w:r>
      <w:r w:rsidRPr="00E211AD">
        <w:t xml:space="preserve">ningen kan </w:t>
      </w:r>
      <w:r w:rsidRPr="007D3F0A">
        <w:t>påverka den harmoniserade användningen av fre</w:t>
      </w:r>
      <w:r>
        <w:softHyphen/>
      </w:r>
      <w:r w:rsidRPr="007D3F0A">
        <w:t>kvens</w:t>
      </w:r>
      <w:r>
        <w:softHyphen/>
      </w:r>
      <w:r w:rsidRPr="007D3F0A">
        <w:t>ut</w:t>
      </w:r>
      <w:r>
        <w:softHyphen/>
      </w:r>
      <w:r w:rsidRPr="007D3F0A">
        <w:t xml:space="preserve">rymmet i unionen på lång sikt </w:t>
      </w:r>
      <w:r>
        <w:t>eller</w:t>
      </w:r>
      <w:r w:rsidRPr="007D3F0A">
        <w:t xml:space="preserve"> till</w:t>
      </w:r>
      <w:r>
        <w:softHyphen/>
      </w:r>
      <w:r w:rsidRPr="007D3F0A">
        <w:t>gången till radio</w:t>
      </w:r>
      <w:r>
        <w:softHyphen/>
      </w:r>
      <w:r w:rsidRPr="007D3F0A">
        <w:t>utrust</w:t>
      </w:r>
      <w:r w:rsidR="00494C08">
        <w:softHyphen/>
      </w:r>
      <w:r w:rsidRPr="007D3F0A">
        <w:t>ning som kan användas i frekvensutrymmet.</w:t>
      </w:r>
      <w:bookmarkEnd w:id="335"/>
    </w:p>
    <w:p w14:paraId="5DADB0E0" w14:textId="77777777" w:rsidR="00D85371" w:rsidRPr="00E211AD" w:rsidRDefault="00D85371" w:rsidP="00D85371">
      <w:pPr>
        <w:pStyle w:val="Brdtextmedindrag"/>
        <w:rPr>
          <w:sz w:val="8"/>
          <w:szCs w:val="8"/>
        </w:rPr>
      </w:pPr>
    </w:p>
    <w:p w14:paraId="6B676C98" w14:textId="77777777" w:rsidR="00D85371" w:rsidRPr="00E211AD" w:rsidRDefault="00D85371" w:rsidP="00D85371">
      <w:pPr>
        <w:pStyle w:val="Brdtextmedindrag"/>
      </w:pPr>
      <w:r w:rsidRPr="00E211AD">
        <w:rPr>
          <w:b/>
        </w:rPr>
        <w:t>Promemorians förslag</w:t>
      </w:r>
      <w:r w:rsidRPr="00540B6F">
        <w:t xml:space="preserve"> </w:t>
      </w:r>
      <w:r>
        <w:t>överensstämmer med regeringens förslag.</w:t>
      </w:r>
    </w:p>
    <w:p w14:paraId="79BE00A5" w14:textId="7B72A9A4" w:rsidR="00D85371" w:rsidRDefault="00D85371" w:rsidP="00D85371">
      <w:pPr>
        <w:pStyle w:val="Brdtextmedindrag"/>
        <w:rPr>
          <w:highlight w:val="yellow"/>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sidRPr="003252DB">
        <w:rPr>
          <w:i/>
        </w:rPr>
        <w:t>Teracom AB</w:t>
      </w:r>
      <w:r w:rsidRPr="003252DB">
        <w:t xml:space="preserve"> anser att annan </w:t>
      </w:r>
      <w:r>
        <w:t>radio</w:t>
      </w:r>
      <w:r>
        <w:softHyphen/>
      </w:r>
      <w:r w:rsidRPr="003252DB">
        <w:t>använd</w:t>
      </w:r>
      <w:r>
        <w:softHyphen/>
      </w:r>
      <w:r w:rsidRPr="003252DB">
        <w:t xml:space="preserve">ning </w:t>
      </w:r>
      <w:r>
        <w:t>fortfarande</w:t>
      </w:r>
      <w:r w:rsidRPr="003252DB">
        <w:t xml:space="preserve"> bör vara möjlig trots efterfrågan </w:t>
      </w:r>
      <w:r>
        <w:t>på</w:t>
      </w:r>
      <w:r w:rsidRPr="003252DB">
        <w:t xml:space="preserve"> den harmoni</w:t>
      </w:r>
      <w:r w:rsidR="00494C08">
        <w:softHyphen/>
      </w:r>
      <w:r w:rsidRPr="003252DB">
        <w:t>ser</w:t>
      </w:r>
      <w:r>
        <w:softHyphen/>
      </w:r>
      <w:r w:rsidRPr="003252DB">
        <w:t>ade använd</w:t>
      </w:r>
      <w:r>
        <w:softHyphen/>
      </w:r>
      <w:r w:rsidRPr="003252DB">
        <w:t>ningen.</w:t>
      </w:r>
    </w:p>
    <w:p w14:paraId="092BBCD8" w14:textId="77777777" w:rsidR="00D85371" w:rsidRPr="00E211AD" w:rsidRDefault="00D85371" w:rsidP="00D85371">
      <w:pPr>
        <w:pStyle w:val="Brdtextmedindrag"/>
      </w:pPr>
      <w:r w:rsidRPr="009A27BC">
        <w:rPr>
          <w:b/>
        </w:rPr>
        <w:t xml:space="preserve">Skälen för </w:t>
      </w:r>
      <w:r>
        <w:rPr>
          <w:b/>
        </w:rPr>
        <w:t xml:space="preserve">regeringens </w:t>
      </w:r>
      <w:r w:rsidRPr="009A27BC">
        <w:rPr>
          <w:b/>
        </w:rPr>
        <w:t>förslag</w:t>
      </w:r>
      <w:r>
        <w:rPr>
          <w:b/>
        </w:rPr>
        <w:t>:</w:t>
      </w:r>
      <w:r w:rsidRPr="00540B6F">
        <w:t xml:space="preserve"> </w:t>
      </w:r>
      <w:r w:rsidRPr="00E211AD">
        <w:t>Enligt artikel 53 i EU-direk</w:t>
      </w:r>
      <w:r>
        <w:softHyphen/>
      </w:r>
      <w:r w:rsidRPr="00E211AD">
        <w:t>tivet ska medlems</w:t>
      </w:r>
      <w:r>
        <w:softHyphen/>
      </w:r>
      <w:r w:rsidRPr="00E211AD">
        <w:t>staterna samarbeta för att samordna användningen av har</w:t>
      </w:r>
      <w:r>
        <w:softHyphen/>
      </w:r>
      <w:r w:rsidRPr="00E211AD">
        <w:t>mo</w:t>
      </w:r>
      <w:r>
        <w:softHyphen/>
      </w:r>
      <w:r w:rsidRPr="00E211AD">
        <w:t>ni</w:t>
      </w:r>
      <w:r>
        <w:softHyphen/>
      </w:r>
      <w:r w:rsidRPr="00E211AD">
        <w:t>serat radiospektrum för elektroniska kommunikationsnät och kom</w:t>
      </w:r>
      <w:r>
        <w:softHyphen/>
      </w:r>
      <w:r w:rsidRPr="00E211AD">
        <w:t>mu</w:t>
      </w:r>
      <w:r>
        <w:softHyphen/>
      </w:r>
      <w:r w:rsidRPr="00E211AD">
        <w:t>ni</w:t>
      </w:r>
      <w:r>
        <w:softHyphen/>
      </w:r>
      <w:r w:rsidRPr="00E211AD">
        <w:t>ka</w:t>
      </w:r>
      <w:r>
        <w:softHyphen/>
      </w:r>
      <w:r w:rsidRPr="00E211AD">
        <w:t>tions</w:t>
      </w:r>
      <w:r>
        <w:softHyphen/>
      </w:r>
      <w:r w:rsidRPr="00E211AD">
        <w:t>tjänster.</w:t>
      </w:r>
    </w:p>
    <w:p w14:paraId="6DF86A88" w14:textId="5BC3F6AF" w:rsidR="00D85371" w:rsidRDefault="00D85371" w:rsidP="00D85371">
      <w:pPr>
        <w:pStyle w:val="Brdtextmedindrag"/>
      </w:pPr>
      <w:r w:rsidRPr="00E211AD">
        <w:t>Med harmoniserat radiospektrum menas enligt artikel 2.25 i direktivet radio</w:t>
      </w:r>
      <w:r>
        <w:softHyphen/>
      </w:r>
      <w:r w:rsidRPr="00E211AD">
        <w:t>spektrum för vilket harmoniserade villkor för tillgång och effektiv användning har fastställts genom tekniska genomförandeåtgärder i enlig</w:t>
      </w:r>
      <w:r w:rsidRPr="00E211AD">
        <w:softHyphen/>
        <w:t>het med artikel 4 i radiospektrumbeslutet</w:t>
      </w:r>
      <w:r>
        <w:t xml:space="preserve"> </w:t>
      </w:r>
      <w:r w:rsidRPr="00344D47">
        <w:t>676/2002/EG</w:t>
      </w:r>
      <w:r w:rsidRPr="00E211AD">
        <w:t>. Uttrycket harmo</w:t>
      </w:r>
      <w:r>
        <w:softHyphen/>
      </w:r>
      <w:r w:rsidRPr="00E211AD">
        <w:t>ni</w:t>
      </w:r>
      <w:r>
        <w:softHyphen/>
      </w:r>
      <w:r w:rsidRPr="00E211AD">
        <w:t>serat radio</w:t>
      </w:r>
      <w:r w:rsidRPr="00E211AD">
        <w:softHyphen/>
        <w:t>spektrum används i ett flertal bestämmelser i direktivet. Med radiospekt</w:t>
      </w:r>
      <w:r>
        <w:softHyphen/>
      </w:r>
      <w:r w:rsidRPr="00E211AD">
        <w:t xml:space="preserve">rum avses här sammanhängande block av radiofrekvenser. I LEK används termen frekvensutrymme för sådana block (se prop. 2009/10:193 </w:t>
      </w:r>
      <w:r w:rsidR="00EB24E6">
        <w:t>s. 6</w:t>
      </w:r>
      <w:r w:rsidRPr="00E211AD">
        <w:t>1). Denna terminologi bör behållas. En särskild definition av harmoniserat frekvens</w:t>
      </w:r>
      <w:r>
        <w:softHyphen/>
      </w:r>
      <w:r w:rsidRPr="00E211AD">
        <w:t>utrymme, som motsvarar direktivets uttryck har</w:t>
      </w:r>
      <w:r>
        <w:softHyphen/>
      </w:r>
      <w:r w:rsidRPr="00E211AD">
        <w:t>moniserat radio</w:t>
      </w:r>
      <w:r w:rsidRPr="00E211AD">
        <w:softHyphen/>
        <w:t>spektrum, bör därför införas i den nya lagen</w:t>
      </w:r>
      <w:r>
        <w:t>.</w:t>
      </w:r>
    </w:p>
    <w:p w14:paraId="6E1BC8DB" w14:textId="77777777" w:rsidR="00D85371" w:rsidRPr="00E211AD" w:rsidRDefault="00D85371" w:rsidP="00D85371">
      <w:pPr>
        <w:pStyle w:val="Brdtextmedindrag"/>
      </w:pPr>
      <w:r w:rsidRPr="00E211AD">
        <w:t xml:space="preserve">Medlemsstaterna är skyldiga </w:t>
      </w:r>
      <w:r w:rsidRPr="007D3F0A">
        <w:t xml:space="preserve">att se till att </w:t>
      </w:r>
      <w:r>
        <w:t xml:space="preserve">ett </w:t>
      </w:r>
      <w:r w:rsidRPr="007D3F0A">
        <w:t>harmoniserat frekvens</w:t>
      </w:r>
      <w:r>
        <w:softHyphen/>
      </w:r>
      <w:r w:rsidRPr="007D3F0A">
        <w:t>utrym</w:t>
      </w:r>
      <w:r w:rsidRPr="007D3F0A">
        <w:softHyphen/>
        <w:t>me används i enlighet med de villkor</w:t>
      </w:r>
      <w:r w:rsidRPr="00E211AD">
        <w:t xml:space="preserve"> </w:t>
      </w:r>
      <w:r w:rsidRPr="007D3F0A">
        <w:t>som har fastställts. Det kan dock upp</w:t>
      </w:r>
      <w:r>
        <w:softHyphen/>
      </w:r>
      <w:r w:rsidRPr="007D3F0A">
        <w:t>komma situationer där det i vissa medlemsstater inte finns någon efter</w:t>
      </w:r>
      <w:r w:rsidRPr="007D3F0A">
        <w:softHyphen/>
        <w:t>frågan på användningen av ett visst frekvens</w:t>
      </w:r>
      <w:r w:rsidRPr="00E211AD">
        <w:t>utrymme på de harmo</w:t>
      </w:r>
      <w:r>
        <w:softHyphen/>
      </w:r>
      <w:r w:rsidRPr="00E211AD">
        <w:t>ni</w:t>
      </w:r>
      <w:r>
        <w:softHyphen/>
      </w:r>
      <w:r w:rsidRPr="00E211AD">
        <w:t>serade villkoren. För att medlemsstaterna då inte ska vara för</w:t>
      </w:r>
      <w:r>
        <w:softHyphen/>
      </w:r>
      <w:r w:rsidRPr="00E211AD">
        <w:t>hindrade att använda frekvens</w:t>
      </w:r>
      <w:r>
        <w:softHyphen/>
      </w:r>
      <w:r w:rsidRPr="00E211AD">
        <w:t xml:space="preserve">utrymmet på något annat sätt har det i artikel 45.3 i EU-direktivet införts en möjlighet att på nationell nivå bevilja tillstånd för annan </w:t>
      </w:r>
      <w:r>
        <w:t>radio</w:t>
      </w:r>
      <w:r w:rsidRPr="00E211AD">
        <w:t>använd</w:t>
      </w:r>
      <w:r>
        <w:softHyphen/>
      </w:r>
      <w:r w:rsidRPr="00E211AD">
        <w:t>ning än på de harmoniserade villkoren.</w:t>
      </w:r>
    </w:p>
    <w:p w14:paraId="3AF577AA" w14:textId="77777777" w:rsidR="00D85371" w:rsidRPr="00E211AD" w:rsidRDefault="00D85371" w:rsidP="00D85371">
      <w:pPr>
        <w:pStyle w:val="Brdtextmedindrag"/>
      </w:pPr>
      <w:r w:rsidRPr="00E211AD">
        <w:t>Sådan</w:t>
      </w:r>
      <w:r w:rsidRPr="00E211AD" w:rsidDel="00C9122D">
        <w:t xml:space="preserve"> </w:t>
      </w:r>
      <w:r>
        <w:t>annan</w:t>
      </w:r>
      <w:r w:rsidRPr="00E211AD">
        <w:t xml:space="preserve"> användning får endast tillåtas om det efter ett offentligt samråd kan konstateras att det, även vid en framåtblickande bedömning, </w:t>
      </w:r>
      <w:r>
        <w:t xml:space="preserve">nationellt eller regionalt </w:t>
      </w:r>
      <w:r w:rsidRPr="00E211AD">
        <w:t>finns bristande efterfrågan på den harmoniserade användningen</w:t>
      </w:r>
      <w:r>
        <w:t xml:space="preserve"> i hela eller delar av frekvensutrymmet</w:t>
      </w:r>
      <w:r w:rsidRPr="00E211AD">
        <w:t xml:space="preserve">. </w:t>
      </w:r>
      <w:r>
        <w:t>En sådan</w:t>
      </w:r>
      <w:r w:rsidRPr="007D3F0A" w:rsidDel="00C9122D">
        <w:t xml:space="preserve"> </w:t>
      </w:r>
      <w:r>
        <w:t>annan</w:t>
      </w:r>
      <w:r w:rsidRPr="007D3F0A">
        <w:t xml:space="preserve"> användning får inte heller hindra eller försvåra den harmonisera</w:t>
      </w:r>
      <w:r w:rsidRPr="007D3F0A">
        <w:softHyphen/>
        <w:t>de</w:t>
      </w:r>
      <w:r w:rsidRPr="00E211AD">
        <w:t xml:space="preserve"> </w:t>
      </w:r>
      <w:r w:rsidRPr="007D3F0A">
        <w:t>använd</w:t>
      </w:r>
      <w:r>
        <w:softHyphen/>
      </w:r>
      <w:r w:rsidRPr="007D3F0A">
        <w:t>ningen av frekvensutrymmet i en annan medlemsstat inom EU. Vidare</w:t>
      </w:r>
      <w:r w:rsidRPr="00E211AD">
        <w:t xml:space="preserve"> </w:t>
      </w:r>
      <w:r w:rsidRPr="007D3F0A">
        <w:t>ska hänsyn tas till på vilket sätt den alternativa radioanvändningen kan på</w:t>
      </w:r>
      <w:r w:rsidRPr="00E211AD">
        <w:t>verka den harmoniserade användningen av frekvensutrymmet i unionen på lång sikt och tillgången till radioutrustning som kan användas i frekvens</w:t>
      </w:r>
      <w:r>
        <w:softHyphen/>
      </w:r>
      <w:r w:rsidRPr="00E211AD">
        <w:t>utrymmet.</w:t>
      </w:r>
    </w:p>
    <w:p w14:paraId="75FC8334" w14:textId="77777777" w:rsidR="00D85371" w:rsidRPr="00E211AD" w:rsidRDefault="00D85371" w:rsidP="00D85371">
      <w:pPr>
        <w:pStyle w:val="Brdtextmedindrag"/>
      </w:pPr>
      <w:r w:rsidRPr="007D3F0A">
        <w:lastRenderedPageBreak/>
        <w:t xml:space="preserve">Det finns i nuläget ingen möjlighet att tillåta </w:t>
      </w:r>
      <w:r>
        <w:t>annan</w:t>
      </w:r>
      <w:r w:rsidRPr="007D3F0A">
        <w:t xml:space="preserve"> användning av har</w:t>
      </w:r>
      <w:r>
        <w:softHyphen/>
      </w:r>
      <w:r w:rsidRPr="00E211AD">
        <w:t>mo</w:t>
      </w:r>
      <w:r>
        <w:softHyphen/>
      </w:r>
      <w:r w:rsidRPr="00E211AD">
        <w:t>niserat frekvensutrymme</w:t>
      </w:r>
      <w:r>
        <w:t xml:space="preserve"> än den som följer av de harmoniserade vill</w:t>
      </w:r>
      <w:r>
        <w:softHyphen/>
        <w:t>koren</w:t>
      </w:r>
      <w:r w:rsidRPr="00E211AD">
        <w:t xml:space="preserve">. Det bör därför anges i lagen att tillstånd i </w:t>
      </w:r>
      <w:r>
        <w:t xml:space="preserve">ett </w:t>
      </w:r>
      <w:r w:rsidRPr="00E211AD">
        <w:t>har</w:t>
      </w:r>
      <w:r>
        <w:softHyphen/>
      </w:r>
      <w:r w:rsidRPr="00E211AD">
        <w:t>mo</w:t>
      </w:r>
      <w:r>
        <w:softHyphen/>
      </w:r>
      <w:r w:rsidRPr="00E211AD">
        <w:t>niserat frekvens</w:t>
      </w:r>
      <w:r>
        <w:softHyphen/>
      </w:r>
      <w:r w:rsidRPr="00E211AD">
        <w:t xml:space="preserve">utrymme får beviljas för annan </w:t>
      </w:r>
      <w:r>
        <w:t>radio</w:t>
      </w:r>
      <w:r w:rsidRPr="00E211AD">
        <w:t xml:space="preserve">användning än </w:t>
      </w:r>
      <w:r>
        <w:t>den som följer av</w:t>
      </w:r>
      <w:r w:rsidRPr="00E211AD">
        <w:t xml:space="preserve"> de </w:t>
      </w:r>
      <w:r w:rsidRPr="007D3F0A">
        <w:t>har</w:t>
      </w:r>
      <w:r>
        <w:softHyphen/>
      </w:r>
      <w:r w:rsidRPr="007D3F0A">
        <w:t>mo</w:t>
      </w:r>
      <w:r>
        <w:softHyphen/>
      </w:r>
      <w:r w:rsidRPr="007D3F0A">
        <w:t xml:space="preserve">niserade villkoren, om det finns </w:t>
      </w:r>
      <w:r>
        <w:t>bristande</w:t>
      </w:r>
      <w:r w:rsidRPr="007D3F0A">
        <w:t xml:space="preserve"> efterfrå</w:t>
      </w:r>
      <w:r w:rsidRPr="007D3F0A">
        <w:softHyphen/>
        <w:t>gan</w:t>
      </w:r>
      <w:r w:rsidRPr="00E211AD">
        <w:t xml:space="preserve"> </w:t>
      </w:r>
      <w:r w:rsidRPr="007D3F0A">
        <w:t>på den harmoniserade användningen och radio</w:t>
      </w:r>
      <w:r>
        <w:softHyphen/>
      </w:r>
      <w:r w:rsidRPr="007D3F0A">
        <w:t>användningen inte hindrar eller</w:t>
      </w:r>
      <w:r w:rsidRPr="00E211AD">
        <w:t xml:space="preserve"> försvårar den harmoniserade användningen i någon annan med</w:t>
      </w:r>
      <w:r>
        <w:softHyphen/>
      </w:r>
      <w:r w:rsidRPr="00E211AD">
        <w:t>lems</w:t>
      </w:r>
      <w:r>
        <w:softHyphen/>
      </w:r>
      <w:r w:rsidRPr="00E211AD">
        <w:t xml:space="preserve">stat </w:t>
      </w:r>
      <w:r w:rsidRPr="007D3F0A">
        <w:t>inom EU. Det bör också framgå av lagen att det vid pröv</w:t>
      </w:r>
      <w:r w:rsidRPr="007D3F0A">
        <w:softHyphen/>
        <w:t>ningen särskilt ska</w:t>
      </w:r>
      <w:r w:rsidRPr="00E211AD">
        <w:t xml:space="preserve"> beaktas om radioanvändningen kan påverka den har</w:t>
      </w:r>
      <w:r w:rsidRPr="00E211AD">
        <w:softHyphen/>
        <w:t>mo</w:t>
      </w:r>
      <w:r>
        <w:softHyphen/>
      </w:r>
      <w:r w:rsidRPr="00E211AD">
        <w:t>niserade an</w:t>
      </w:r>
      <w:r>
        <w:softHyphen/>
      </w:r>
      <w:r w:rsidRPr="00E211AD">
        <w:t>vänd</w:t>
      </w:r>
      <w:r w:rsidRPr="007D3F0A">
        <w:t xml:space="preserve">ningen av frekvensutrymmet i unionen på lång sikt </w:t>
      </w:r>
      <w:r>
        <w:t>eller</w:t>
      </w:r>
      <w:r w:rsidRPr="007D3F0A">
        <w:t xml:space="preserve"> till</w:t>
      </w:r>
      <w:r>
        <w:softHyphen/>
      </w:r>
      <w:r w:rsidRPr="007D3F0A">
        <w:t>gången till radio</w:t>
      </w:r>
      <w:r w:rsidRPr="00E211AD">
        <w:t>utrustning som kan användas i frekvens</w:t>
      </w:r>
      <w:r>
        <w:softHyphen/>
      </w:r>
      <w:r w:rsidRPr="00E211AD">
        <w:t>utrymmet.</w:t>
      </w:r>
    </w:p>
    <w:p w14:paraId="734268E9" w14:textId="012812A0" w:rsidR="00D85371" w:rsidRDefault="00D85371" w:rsidP="00D85371">
      <w:pPr>
        <w:pStyle w:val="Brdtextmedindrag"/>
      </w:pPr>
      <w:r>
        <w:t xml:space="preserve">Som </w:t>
      </w:r>
      <w:r>
        <w:rPr>
          <w:i/>
        </w:rPr>
        <w:t xml:space="preserve">Teracom AB </w:t>
      </w:r>
      <w:r>
        <w:t>påpekar kan harmoniseringsbesluten i sig innehålla undan</w:t>
      </w:r>
      <w:r>
        <w:softHyphen/>
        <w:t>tag för radioanvändning för vissa syften, bl.a. allmän ordning och säker</w:t>
      </w:r>
      <w:r>
        <w:softHyphen/>
        <w:t>het, i enlighet med artikel 1.4 i radiospektrumbeslutet. Den före</w:t>
      </w:r>
      <w:r>
        <w:softHyphen/>
        <w:t>slag</w:t>
      </w:r>
      <w:r>
        <w:softHyphen/>
        <w:t>na bestäm</w:t>
      </w:r>
      <w:r>
        <w:softHyphen/>
        <w:t>melsen påverkar inte tillämpningen av ett sådant undantag som meddelats i ett harmoniseringsbeslut, vilket också följer av den före</w:t>
      </w:r>
      <w:r>
        <w:softHyphen/>
        <w:t xml:space="preserve">slagna definitionen av harmoniserat frekvensutrymme. </w:t>
      </w:r>
      <w:bookmarkStart w:id="336" w:name="_Hlk40793407"/>
      <w:r>
        <w:t>Direktivet ger dock inget utrymme för att utöver detta, på det sätt som Teracom AB efterfrågar, till</w:t>
      </w:r>
      <w:r w:rsidR="00494C08">
        <w:softHyphen/>
        <w:t>l</w:t>
      </w:r>
      <w:r>
        <w:t>åta annan användning i strid med harmoniserings</w:t>
      </w:r>
      <w:r>
        <w:softHyphen/>
        <w:t>beslut eller när det finns efterfrågan på den harmoniserade användningen (se även avsnitt</w:t>
      </w:r>
      <w:r w:rsidR="00494C08">
        <w:t xml:space="preserve"> </w:t>
      </w:r>
      <w:r>
        <w:t>20.4).</w:t>
      </w:r>
      <w:bookmarkEnd w:id="336"/>
      <w:r>
        <w:t xml:space="preserve"> Teracom AB framhåller också att harmoniseringsbesluten inte inne</w:t>
      </w:r>
      <w:r w:rsidR="00494C08">
        <w:softHyphen/>
      </w:r>
      <w:r>
        <w:t>bär ex</w:t>
      </w:r>
      <w:r w:rsidR="00494C08">
        <w:softHyphen/>
      </w:r>
      <w:r>
        <w:t>klusivitet för viss radioanvändning utan att dessa frekvens</w:t>
      </w:r>
      <w:r>
        <w:softHyphen/>
        <w:t>utrymmen ofta kan delas av olika användningar för att utnyttjas effektivt. Enligt regering</w:t>
      </w:r>
      <w:r w:rsidR="00494C08">
        <w:softHyphen/>
      </w:r>
      <w:r>
        <w:t xml:space="preserve">en innebär förslaget ingen begränsning i dessa avseenden. Om den </w:t>
      </w:r>
      <w:r w:rsidRPr="00494C08">
        <w:rPr>
          <w:spacing w:val="-2"/>
        </w:rPr>
        <w:t>befint</w:t>
      </w:r>
      <w:r w:rsidR="00494C08">
        <w:rPr>
          <w:spacing w:val="-2"/>
        </w:rPr>
        <w:softHyphen/>
      </w:r>
      <w:r w:rsidRPr="00494C08">
        <w:rPr>
          <w:spacing w:val="-2"/>
        </w:rPr>
        <w:t>liga efterfrågan är tillgodosedd, kommer det följaktligen att vara bristan</w:t>
      </w:r>
      <w:r w:rsidR="00494C08" w:rsidRPr="00494C08">
        <w:rPr>
          <w:spacing w:val="-2"/>
        </w:rPr>
        <w:softHyphen/>
      </w:r>
      <w:r w:rsidRPr="00494C08">
        <w:rPr>
          <w:spacing w:val="-2"/>
        </w:rPr>
        <w:t>de efterfrågan i övriga delar, som i stället kan tilldelas för andra användningar.</w:t>
      </w:r>
    </w:p>
    <w:p w14:paraId="55BF98C5" w14:textId="77777777" w:rsidR="00D85371" w:rsidRPr="00E211AD" w:rsidRDefault="00D85371" w:rsidP="00D85371">
      <w:pPr>
        <w:pStyle w:val="Brdtextmedindrag"/>
      </w:pPr>
      <w:r>
        <w:t>F</w:t>
      </w:r>
      <w:r w:rsidRPr="007D3F0A">
        <w:t xml:space="preserve">örslaget om tillstånd </w:t>
      </w:r>
      <w:r>
        <w:t>för</w:t>
      </w:r>
      <w:r w:rsidRPr="007D3F0A">
        <w:t xml:space="preserve"> </w:t>
      </w:r>
      <w:r>
        <w:t>annan</w:t>
      </w:r>
      <w:r w:rsidRPr="007D3F0A">
        <w:t xml:space="preserve"> användning </w:t>
      </w:r>
      <w:r>
        <w:t>i ett</w:t>
      </w:r>
      <w:r w:rsidRPr="007D3F0A">
        <w:t xml:space="preserve"> har</w:t>
      </w:r>
      <w:r w:rsidRPr="007D3F0A">
        <w:softHyphen/>
        <w:t>moni</w:t>
      </w:r>
      <w:r w:rsidRPr="00E211AD">
        <w:t>serat frekvens</w:t>
      </w:r>
      <w:r>
        <w:softHyphen/>
      </w:r>
      <w:r w:rsidRPr="00E211AD">
        <w:t xml:space="preserve">utrymme påverkar inte förutsättningarna </w:t>
      </w:r>
      <w:r>
        <w:t xml:space="preserve">för </w:t>
      </w:r>
      <w:r w:rsidRPr="00E211AD">
        <w:t>att tilldela så</w:t>
      </w:r>
      <w:r w:rsidRPr="00E211AD">
        <w:softHyphen/>
        <w:t>dant frekvens</w:t>
      </w:r>
      <w:r>
        <w:softHyphen/>
      </w:r>
      <w:r w:rsidRPr="00E211AD">
        <w:t>utrymme till de myndigheter som avses i 3</w:t>
      </w:r>
      <w:r>
        <w:t> kap. </w:t>
      </w:r>
      <w:r w:rsidRPr="00E211AD">
        <w:t>3</w:t>
      </w:r>
      <w:r>
        <w:t> §</w:t>
      </w:r>
      <w:r w:rsidRPr="00E211AD">
        <w:t xml:space="preserve"> LEK (se </w:t>
      </w:r>
      <w:r w:rsidRPr="007C09E5">
        <w:t>avsnitt 11.1</w:t>
      </w:r>
      <w:r w:rsidRPr="00E211AD">
        <w:t xml:space="preserve"> och </w:t>
      </w:r>
      <w:r w:rsidRPr="00F46322">
        <w:t>författningskommentaren</w:t>
      </w:r>
      <w:r w:rsidRPr="00E211AD">
        <w:t>).</w:t>
      </w:r>
    </w:p>
    <w:p w14:paraId="3254AD96" w14:textId="77777777" w:rsidR="00D85371" w:rsidRPr="00E211AD" w:rsidRDefault="00D85371" w:rsidP="00D85371">
      <w:pPr>
        <w:pStyle w:val="Rubrik3"/>
      </w:pPr>
      <w:bookmarkStart w:id="337" w:name="_Toc9841554"/>
      <w:bookmarkStart w:id="338" w:name="_Toc9867431"/>
      <w:bookmarkStart w:id="339" w:name="_Toc9867681"/>
      <w:bookmarkStart w:id="340" w:name="_Toc9871098"/>
      <w:bookmarkStart w:id="341" w:name="_Toc9958181"/>
      <w:bookmarkStart w:id="342" w:name="_Toc9961240"/>
      <w:bookmarkStart w:id="343" w:name="_Toc9962339"/>
      <w:bookmarkStart w:id="344" w:name="_Toc17793303"/>
      <w:bookmarkStart w:id="345" w:name="_Toc73005892"/>
      <w:bookmarkStart w:id="346" w:name="_Toc86738698"/>
      <w:bookmarkStart w:id="347" w:name="_Toc94597461"/>
      <w:bookmarkStart w:id="348" w:name="_Toc96533304"/>
      <w:r w:rsidRPr="00E211AD">
        <w:t>Begränsning av antalet tillstånd inom ett visst frekvensutrymme</w:t>
      </w:r>
      <w:bookmarkEnd w:id="337"/>
      <w:bookmarkEnd w:id="338"/>
      <w:bookmarkEnd w:id="339"/>
      <w:bookmarkEnd w:id="340"/>
      <w:bookmarkEnd w:id="341"/>
      <w:bookmarkEnd w:id="342"/>
      <w:bookmarkEnd w:id="343"/>
      <w:bookmarkEnd w:id="344"/>
      <w:bookmarkEnd w:id="345"/>
      <w:bookmarkEnd w:id="346"/>
      <w:bookmarkEnd w:id="347"/>
      <w:bookmarkEnd w:id="348"/>
    </w:p>
    <w:p w14:paraId="75941C2B" w14:textId="77777777" w:rsidR="00D85371" w:rsidRPr="00F02149"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begränsning av antalet till</w:t>
      </w:r>
      <w:r>
        <w:softHyphen/>
      </w:r>
      <w:r w:rsidRPr="00E211AD">
        <w:t>stånd inom ett visst frekvens</w:t>
      </w:r>
      <w:r>
        <w:softHyphen/>
      </w:r>
      <w:r w:rsidRPr="00E211AD">
        <w:t>utrymme ska föras över till den nya lagen.</w:t>
      </w:r>
    </w:p>
    <w:p w14:paraId="4E09A52A" w14:textId="77777777" w:rsidR="00D85371" w:rsidRPr="00E211AD" w:rsidRDefault="00D85371" w:rsidP="00D85371">
      <w:pPr>
        <w:pStyle w:val="Brdtextmedindrag"/>
        <w:rPr>
          <w:sz w:val="8"/>
          <w:szCs w:val="8"/>
        </w:rPr>
      </w:pPr>
    </w:p>
    <w:p w14:paraId="63122CB9" w14:textId="77777777" w:rsidR="00D85371" w:rsidRPr="00E211AD" w:rsidRDefault="00D85371" w:rsidP="00D85371">
      <w:pPr>
        <w:pStyle w:val="Brdtextmedindrag"/>
      </w:pPr>
      <w:r w:rsidRPr="00E211AD">
        <w:rPr>
          <w:b/>
        </w:rPr>
        <w:t>Promemorians förslag</w:t>
      </w:r>
      <w:r w:rsidRPr="00540B6F">
        <w:t xml:space="preserve"> </w:t>
      </w:r>
      <w:r>
        <w:t>överensstämmer med regeringens förslag.</w:t>
      </w:r>
    </w:p>
    <w:p w14:paraId="4B4AA7B2" w14:textId="77777777" w:rsidR="00D85371" w:rsidRDefault="00D85371" w:rsidP="00D85371">
      <w:pPr>
        <w:pStyle w:val="Brdtextmedindrag"/>
        <w:rPr>
          <w:b/>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Pr>
          <w:i/>
        </w:rPr>
        <w:t>PTS</w:t>
      </w:r>
      <w:r>
        <w:t xml:space="preserve"> anser att syftet med begräns</w:t>
      </w:r>
      <w:r>
        <w:softHyphen/>
        <w:t>nings</w:t>
      </w:r>
      <w:r>
        <w:softHyphen/>
        <w:t>beslut bör omformuleras.</w:t>
      </w:r>
    </w:p>
    <w:p w14:paraId="0A10467D"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w:t>
      </w:r>
      <w:bookmarkStart w:id="349" w:name="_Hlk536627246"/>
      <w:r w:rsidRPr="00E211AD">
        <w:t>I artikel 55 i EU-direktivet finns be</w:t>
      </w:r>
      <w:r>
        <w:softHyphen/>
      </w:r>
      <w:r w:rsidRPr="00E211AD">
        <w:t>stämmelser om fördelning av tillstånd efter förfaranden med allmän inbju</w:t>
      </w:r>
      <w:r>
        <w:softHyphen/>
      </w:r>
      <w:r w:rsidRPr="00E211AD">
        <w:t>dan till ansökan om ett begränsat antal tillstånd (inbjud</w:t>
      </w:r>
      <w:r>
        <w:softHyphen/>
      </w:r>
      <w:r w:rsidRPr="00E211AD">
        <w:t>nings</w:t>
      </w:r>
      <w:r>
        <w:softHyphen/>
      </w:r>
      <w:r w:rsidRPr="00E211AD">
        <w:t xml:space="preserve">förfarande). </w:t>
      </w:r>
      <w:bookmarkStart w:id="350" w:name="_Hlk65578901"/>
      <w:r w:rsidRPr="00D925F3">
        <w:t>En sådan begränsning kan bli aktuell när antalet tillstånd att använda radiosändare i ett visst frekvensutrymme inte är tillräckligt för alla in</w:t>
      </w:r>
      <w:r>
        <w:softHyphen/>
      </w:r>
      <w:r w:rsidRPr="00D925F3">
        <w:t>tresserade, dvs. när efterfrågan överskrider tillgången (se skäl 136).</w:t>
      </w:r>
      <w:r w:rsidRPr="007D3F0A">
        <w:t xml:space="preserve"> </w:t>
      </w:r>
      <w:bookmarkEnd w:id="350"/>
      <w:r w:rsidRPr="007D3F0A">
        <w:t>I så</w:t>
      </w:r>
      <w:r>
        <w:softHyphen/>
      </w:r>
      <w:r w:rsidRPr="007D3F0A">
        <w:t>dana fall ska inte tillstånd beviljas</w:t>
      </w:r>
      <w:r w:rsidRPr="00E211AD">
        <w:t xml:space="preserve"> den som ansöker först, utan till</w:t>
      </w:r>
      <w:r>
        <w:softHyphen/>
      </w:r>
      <w:r w:rsidRPr="00E211AD">
        <w:t>stånds</w:t>
      </w:r>
      <w:r>
        <w:softHyphen/>
      </w:r>
      <w:r w:rsidRPr="00E211AD">
        <w:lastRenderedPageBreak/>
        <w:t>prövningen ska ske på ett transparent och objektivt sätt så att samt</w:t>
      </w:r>
      <w:r>
        <w:softHyphen/>
      </w:r>
      <w:r w:rsidRPr="00E211AD">
        <w:t>liga intressenter får möjlighet att ansöka.</w:t>
      </w:r>
    </w:p>
    <w:p w14:paraId="2D6CCF53" w14:textId="7856C71F" w:rsidR="00D85371" w:rsidRPr="00E211AD" w:rsidRDefault="00D85371" w:rsidP="00D85371">
      <w:pPr>
        <w:pStyle w:val="Brdtextmedindrag"/>
      </w:pPr>
      <w:r w:rsidRPr="007D3F0A">
        <w:t>Av artikel 55.1</w:t>
      </w:r>
      <w:r w:rsidRPr="007D3F0A" w:rsidDel="002C365B">
        <w:t xml:space="preserve"> </w:t>
      </w:r>
      <w:r>
        <w:t>framgår</w:t>
      </w:r>
      <w:r w:rsidRPr="007D3F0A">
        <w:t xml:space="preserve"> att en medlemsstat som överväger att begränsa an</w:t>
      </w:r>
      <w:r w:rsidRPr="007D3F0A">
        <w:softHyphen/>
        <w:t>talet</w:t>
      </w:r>
      <w:r w:rsidRPr="00E211AD">
        <w:t xml:space="preserve"> tillstånd att använda radiosändare tydligt ska ange skälen för detta. Vikt ska fästas vid behovet av att ge användarna </w:t>
      </w:r>
      <w:r>
        <w:t>ett</w:t>
      </w:r>
      <w:r w:rsidRPr="00E211AD">
        <w:t xml:space="preserve"> så stort utbyte som möjligt och underlätta utvecklingen av konkurrens. Alla berörda parter, inbegripet användare och konsumenter, ska ges tillfälle att lägga fram syn</w:t>
      </w:r>
      <w:r w:rsidR="004814AE">
        <w:softHyphen/>
      </w:r>
      <w:r w:rsidRPr="00E211AD">
        <w:t>punkter på ett förslag inom en skälig tidsfrist, normalt minst 30 dagar. En begränsning ska, beroende på vad som är lämpligt, omprövas med regel</w:t>
      </w:r>
      <w:r w:rsidR="004814AE">
        <w:softHyphen/>
      </w:r>
      <w:r w:rsidRPr="00E211AD">
        <w:t>bundna intervall eller på rimlig begäran av berörda företag. Be</w:t>
      </w:r>
      <w:r>
        <w:softHyphen/>
      </w:r>
      <w:r w:rsidRPr="00E211AD">
        <w:t>stäm</w:t>
      </w:r>
      <w:r>
        <w:softHyphen/>
      </w:r>
      <w:r w:rsidRPr="00E211AD">
        <w:t>mel</w:t>
      </w:r>
      <w:r w:rsidR="004814AE">
        <w:softHyphen/>
      </w:r>
      <w:r w:rsidRPr="00E211AD">
        <w:t>serna motsvarar i huvud</w:t>
      </w:r>
      <w:r>
        <w:softHyphen/>
      </w:r>
      <w:r w:rsidRPr="00E211AD">
        <w:t>sak artikel 7.1 a, b och e i auktorisa</w:t>
      </w:r>
      <w:r>
        <w:softHyphen/>
      </w:r>
      <w:r w:rsidRPr="00E211AD">
        <w:t>tions</w:t>
      </w:r>
      <w:r>
        <w:softHyphen/>
      </w:r>
      <w:r w:rsidRPr="00E211AD">
        <w:t>direktivet.</w:t>
      </w:r>
    </w:p>
    <w:p w14:paraId="425A798B" w14:textId="36040018" w:rsidR="00D85371" w:rsidRPr="00E211AD" w:rsidRDefault="00D85371" w:rsidP="00D85371">
      <w:pPr>
        <w:pStyle w:val="Brdtextmedindrag"/>
      </w:pPr>
      <w:r w:rsidRPr="007D3F0A">
        <w:t>Enligt 3</w:t>
      </w:r>
      <w:r>
        <w:t> kap. </w:t>
      </w:r>
      <w:r w:rsidRPr="007D3F0A">
        <w:t>7</w:t>
      </w:r>
      <w:r>
        <w:t> §</w:t>
      </w:r>
      <w:r w:rsidRPr="007D3F0A">
        <w:t xml:space="preserve"> LEK får antalet tillstånd som beviljas inom ett fre</w:t>
      </w:r>
      <w:r w:rsidRPr="007D3F0A">
        <w:softHyphen/>
        <w:t>kvens</w:t>
      </w:r>
      <w:r>
        <w:softHyphen/>
      </w:r>
      <w:r w:rsidRPr="00E211AD">
        <w:t>utrymme begränsas, om det är nödvändigt för att garantera en effek</w:t>
      </w:r>
      <w:r w:rsidRPr="00E211AD">
        <w:softHyphen/>
        <w:t>tiv an</w:t>
      </w:r>
      <w:r w:rsidRPr="007D3F0A">
        <w:t xml:space="preserve">vändning av radiofrekvenser. </w:t>
      </w:r>
      <w:r w:rsidRPr="005A47B4">
        <w:t>Bestämmelsen blir tillämplig när ett fre</w:t>
      </w:r>
      <w:r>
        <w:softHyphen/>
      </w:r>
      <w:r w:rsidRPr="005A47B4">
        <w:t>kvens</w:t>
      </w:r>
      <w:r>
        <w:softHyphen/>
      </w:r>
      <w:r w:rsidRPr="005A47B4">
        <w:t>utrymme inte räcker till för alla som vill ha tillstånd</w:t>
      </w:r>
      <w:r w:rsidRPr="00E211AD">
        <w:t xml:space="preserve"> (se prop. 2002/03:110 </w:t>
      </w:r>
      <w:r w:rsidR="00E63006">
        <w:t>s. </w:t>
      </w:r>
      <w:r w:rsidRPr="00E211AD">
        <w:t xml:space="preserve">139 och 367). </w:t>
      </w:r>
      <w:r>
        <w:t>Enligt regeringens bedömning bör de</w:t>
      </w:r>
      <w:r w:rsidRPr="005A47B4">
        <w:t>n fre</w:t>
      </w:r>
      <w:r>
        <w:softHyphen/>
      </w:r>
      <w:r w:rsidRPr="005A47B4">
        <w:t>kvens</w:t>
      </w:r>
      <w:r>
        <w:softHyphen/>
      </w:r>
      <w:r w:rsidRPr="005A47B4">
        <w:t>förvaltande myndigheten även fortsättningsvis bedöma att efter</w:t>
      </w:r>
      <w:r>
        <w:softHyphen/>
      </w:r>
      <w:r w:rsidRPr="005A47B4">
        <w:t>frågan på frekvenser överstiger tillgången för att ett begränsningsbeslut ska få fattas.</w:t>
      </w:r>
      <w:r w:rsidRPr="007D3F0A">
        <w:t xml:space="preserve"> </w:t>
      </w:r>
      <w:r>
        <w:t>Att begräns</w:t>
      </w:r>
      <w:r>
        <w:softHyphen/>
        <w:t>ningen av antalet tillstånd sker genom beslut är en följd av direk</w:t>
      </w:r>
      <w:r>
        <w:softHyphen/>
        <w:t xml:space="preserve">tivets krav på att begränsningarna ska föregås av samråd (se prop. 2002/03:110 </w:t>
      </w:r>
      <w:r w:rsidR="00E63006">
        <w:t>s. </w:t>
      </w:r>
      <w:r>
        <w:t>139). Paragrafen bör föras över till den nya lagen. Bestämmelser om samråd behandlas i avsnitt 11.7.</w:t>
      </w:r>
    </w:p>
    <w:p w14:paraId="23F5B3E5" w14:textId="77777777" w:rsidR="00D85371" w:rsidRPr="00E211AD" w:rsidRDefault="00D85371" w:rsidP="00D85371">
      <w:pPr>
        <w:pStyle w:val="Rubrik3"/>
      </w:pPr>
      <w:bookmarkStart w:id="351" w:name="_Toc9841555"/>
      <w:bookmarkStart w:id="352" w:name="_Toc9867432"/>
      <w:bookmarkStart w:id="353" w:name="_Toc9867682"/>
      <w:bookmarkStart w:id="354" w:name="_Toc9871099"/>
      <w:bookmarkStart w:id="355" w:name="_Toc9958182"/>
      <w:bookmarkStart w:id="356" w:name="_Toc9961241"/>
      <w:bookmarkStart w:id="357" w:name="_Toc9962340"/>
      <w:bookmarkStart w:id="358" w:name="_Toc17793304"/>
      <w:bookmarkStart w:id="359" w:name="_Toc73005893"/>
      <w:bookmarkStart w:id="360" w:name="_Toc86738699"/>
      <w:bookmarkStart w:id="361" w:name="_Toc94597462"/>
      <w:bookmarkStart w:id="362" w:name="_Toc96533305"/>
      <w:bookmarkEnd w:id="349"/>
      <w:r w:rsidRPr="00E211AD">
        <w:t>Inbjudningsförfarande</w:t>
      </w:r>
      <w:bookmarkEnd w:id="351"/>
      <w:bookmarkEnd w:id="352"/>
      <w:bookmarkEnd w:id="353"/>
      <w:bookmarkEnd w:id="354"/>
      <w:bookmarkEnd w:id="355"/>
      <w:bookmarkEnd w:id="356"/>
      <w:bookmarkEnd w:id="357"/>
      <w:bookmarkEnd w:id="358"/>
      <w:bookmarkEnd w:id="359"/>
      <w:bookmarkEnd w:id="360"/>
      <w:bookmarkEnd w:id="361"/>
      <w:bookmarkEnd w:id="362"/>
    </w:p>
    <w:p w14:paraId="24032F56"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 xml:space="preserve">om tillståndsprövning genom ett urvalsförfarande efter </w:t>
      </w:r>
      <w:r>
        <w:t xml:space="preserve">en </w:t>
      </w:r>
      <w:r w:rsidRPr="00E211AD">
        <w:t>all</w:t>
      </w:r>
      <w:r>
        <w:softHyphen/>
      </w:r>
      <w:r w:rsidRPr="00E211AD">
        <w:t>män inbjudan till ansökan ska i huvudsak föras över till den nya lagen.</w:t>
      </w:r>
    </w:p>
    <w:p w14:paraId="293BB33C" w14:textId="40267B80" w:rsidR="00D85371" w:rsidRPr="00E211AD" w:rsidRDefault="00D85371" w:rsidP="00D85371">
      <w:pPr>
        <w:pStyle w:val="Brdtextmedindragram"/>
      </w:pPr>
      <w:r w:rsidRPr="00E211AD">
        <w:t xml:space="preserve">Ett urvalsförfarande ska, utöver att främja konkurrens, endast få syfta </w:t>
      </w:r>
      <w:r w:rsidRPr="004814AE">
        <w:rPr>
          <w:spacing w:val="-2"/>
        </w:rPr>
        <w:t>till att främja täckning och utbyggnad, säkerställa tjänsters kvalitet, upp</w:t>
      </w:r>
      <w:r w:rsidR="004814AE" w:rsidRPr="004814AE">
        <w:rPr>
          <w:spacing w:val="-2"/>
        </w:rPr>
        <w:softHyphen/>
      </w:r>
      <w:r w:rsidRPr="00E211AD">
        <w:t>nå</w:t>
      </w:r>
      <w:r>
        <w:t xml:space="preserve"> </w:t>
      </w:r>
      <w:r w:rsidRPr="004814AE">
        <w:rPr>
          <w:spacing w:val="-2"/>
        </w:rPr>
        <w:t>en effektiv fre</w:t>
      </w:r>
      <w:r w:rsidRPr="004814AE">
        <w:rPr>
          <w:spacing w:val="-2"/>
        </w:rPr>
        <w:softHyphen/>
        <w:t>kvensanvändning eller främja innovation och närings</w:t>
      </w:r>
      <w:r w:rsidR="004814AE" w:rsidRPr="004814AE">
        <w:rPr>
          <w:spacing w:val="-2"/>
        </w:rPr>
        <w:softHyphen/>
      </w:r>
      <w:r w:rsidRPr="004814AE">
        <w:rPr>
          <w:spacing w:val="-2"/>
        </w:rPr>
        <w:t>livets</w:t>
      </w:r>
      <w:r w:rsidRPr="00E211AD">
        <w:t xml:space="preserve"> utveckling.</w:t>
      </w:r>
    </w:p>
    <w:p w14:paraId="7257D917" w14:textId="77777777" w:rsidR="00D85371" w:rsidRPr="00E211AD" w:rsidRDefault="00D85371" w:rsidP="00D85371">
      <w:pPr>
        <w:pStyle w:val="Brdtextmedindragram"/>
      </w:pPr>
      <w:r w:rsidRPr="008C3D1B">
        <w:t>Den allmänna inbjudan till ansökan ska innehålla uppgifter om det förfarande som ska användas, förutsättningarna för deltagande i för</w:t>
      </w:r>
      <w:r>
        <w:softHyphen/>
      </w:r>
      <w:r w:rsidRPr="008C3D1B">
        <w:t>farandet och de villkor som tillstånd kommer att förenas med.</w:t>
      </w:r>
    </w:p>
    <w:p w14:paraId="2F302E75" w14:textId="77777777" w:rsidR="00D85371" w:rsidRPr="00E211AD" w:rsidRDefault="00D85371" w:rsidP="00D85371">
      <w:pPr>
        <w:pStyle w:val="Brdtextmedindrag"/>
        <w:rPr>
          <w:sz w:val="8"/>
          <w:szCs w:val="8"/>
        </w:rPr>
      </w:pPr>
    </w:p>
    <w:p w14:paraId="667315F1" w14:textId="77777777" w:rsidR="00D85371" w:rsidRPr="00E211AD" w:rsidRDefault="00D85371" w:rsidP="00D85371">
      <w:pPr>
        <w:pStyle w:val="Brdtextmedindrag"/>
      </w:pPr>
      <w:r w:rsidRPr="00E211AD">
        <w:rPr>
          <w:b/>
        </w:rPr>
        <w:t>Promemorians förslag</w:t>
      </w:r>
      <w:r w:rsidRPr="00540B6F">
        <w:t xml:space="preserve"> </w:t>
      </w:r>
      <w:r>
        <w:t>överensstämmer med regeringens förslag.</w:t>
      </w:r>
    </w:p>
    <w:p w14:paraId="681DBDC7" w14:textId="1F5CC3EE" w:rsidR="00D85371" w:rsidRDefault="00D85371" w:rsidP="00D85371">
      <w:pPr>
        <w:pStyle w:val="Brdtextmedindrag"/>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sidRPr="00E565D4">
        <w:rPr>
          <w:i/>
        </w:rPr>
        <w:t xml:space="preserve">Myndigheten för samhällsskydd och beredskap </w:t>
      </w:r>
      <w:r w:rsidRPr="00E565D4">
        <w:t>och</w:t>
      </w:r>
      <w:r w:rsidRPr="00E565D4">
        <w:rPr>
          <w:i/>
        </w:rPr>
        <w:t xml:space="preserve"> Trafikverket</w:t>
      </w:r>
      <w:r w:rsidRPr="00E565D4">
        <w:t xml:space="preserve"> </w:t>
      </w:r>
      <w:r>
        <w:t>framhåller</w:t>
      </w:r>
      <w:r w:rsidRPr="00E565D4">
        <w:t xml:space="preserve"> att även radioanvändning som behövs för verksamhet som bedrivs i syfte att tillgodose försvar bör undan</w:t>
      </w:r>
      <w:r>
        <w:softHyphen/>
      </w:r>
      <w:r w:rsidRPr="00E565D4">
        <w:t xml:space="preserve">tas </w:t>
      </w:r>
      <w:r>
        <w:t xml:space="preserve">från </w:t>
      </w:r>
      <w:r w:rsidRPr="00E565D4">
        <w:t>för</w:t>
      </w:r>
      <w:r>
        <w:softHyphen/>
      </w:r>
      <w:r w:rsidRPr="00E565D4">
        <w:t>farande</w:t>
      </w:r>
      <w:r>
        <w:t>t</w:t>
      </w:r>
      <w:r w:rsidRPr="00E565D4">
        <w:t xml:space="preserve"> med allmän inbjudan. </w:t>
      </w:r>
      <w:r w:rsidRPr="000D5CC1">
        <w:rPr>
          <w:i/>
        </w:rPr>
        <w:t xml:space="preserve">PTS </w:t>
      </w:r>
      <w:r w:rsidRPr="000D5CC1">
        <w:t>och</w:t>
      </w:r>
      <w:r w:rsidRPr="000D5CC1">
        <w:rPr>
          <w:i/>
        </w:rPr>
        <w:t xml:space="preserve"> Hi3G Access AB </w:t>
      </w:r>
      <w:r w:rsidRPr="000D5CC1">
        <w:t>anser att de kon</w:t>
      </w:r>
      <w:r>
        <w:softHyphen/>
      </w:r>
      <w:r w:rsidRPr="000D5CC1">
        <w:t>kurrens</w:t>
      </w:r>
      <w:r>
        <w:softHyphen/>
      </w:r>
      <w:r w:rsidRPr="000D5CC1">
        <w:t xml:space="preserve">främjande åtgärder </w:t>
      </w:r>
      <w:r>
        <w:t xml:space="preserve">som anges i artikel 52 </w:t>
      </w:r>
      <w:r w:rsidRPr="000D5CC1">
        <w:t>bör regleras tydligare i lagen. Hi3G Access AB avstyrker vidare att bemyndi</w:t>
      </w:r>
      <w:r>
        <w:softHyphen/>
      </w:r>
      <w:r w:rsidRPr="000D5CC1">
        <w:t xml:space="preserve">gandet att </w:t>
      </w:r>
      <w:r w:rsidRPr="004814AE">
        <w:rPr>
          <w:spacing w:val="-2"/>
        </w:rPr>
        <w:t>meddela före</w:t>
      </w:r>
      <w:r w:rsidRPr="004814AE">
        <w:rPr>
          <w:spacing w:val="-2"/>
        </w:rPr>
        <w:softHyphen/>
        <w:t xml:space="preserve">skrifter tas bort. </w:t>
      </w:r>
      <w:r w:rsidRPr="004814AE">
        <w:rPr>
          <w:i/>
          <w:spacing w:val="-2"/>
        </w:rPr>
        <w:t>Tele2 Sverige AB</w:t>
      </w:r>
      <w:r w:rsidRPr="004814AE" w:rsidDel="005F4744">
        <w:rPr>
          <w:i/>
          <w:spacing w:val="-2"/>
        </w:rPr>
        <w:t xml:space="preserve"> </w:t>
      </w:r>
      <w:r w:rsidRPr="004814AE">
        <w:rPr>
          <w:spacing w:val="-2"/>
        </w:rPr>
        <w:t>anser att det i lagen bör an</w:t>
      </w:r>
      <w:r w:rsidR="004814AE" w:rsidRPr="004814AE">
        <w:rPr>
          <w:spacing w:val="-2"/>
        </w:rPr>
        <w:softHyphen/>
      </w:r>
      <w:r w:rsidRPr="000D5CC1">
        <w:t>ges att reglerings</w:t>
      </w:r>
      <w:r>
        <w:softHyphen/>
      </w:r>
      <w:r w:rsidRPr="000D5CC1">
        <w:t>myndigheten ska redovisa konkurrens</w:t>
      </w:r>
      <w:r>
        <w:softHyphen/>
      </w:r>
      <w:r w:rsidRPr="000D5CC1">
        <w:t>bedömningar som ligger till grund för förfarandet. Hi3G Access AB har liknande synpunkter.</w:t>
      </w:r>
    </w:p>
    <w:p w14:paraId="58066577" w14:textId="77777777" w:rsidR="00D85371" w:rsidRPr="00E211AD" w:rsidRDefault="00D85371" w:rsidP="00D85371">
      <w:pPr>
        <w:pStyle w:val="Brdtextmedindrag"/>
      </w:pPr>
      <w:r>
        <w:rPr>
          <w:b/>
        </w:rPr>
        <w:t>Skälen för regeringens förslag:</w:t>
      </w:r>
      <w:r w:rsidRPr="004A7B31">
        <w:t xml:space="preserve"> </w:t>
      </w:r>
      <w:bookmarkStart w:id="363" w:name="_Hlk31617051"/>
      <w:r w:rsidRPr="00E211AD">
        <w:t>När antalet tillstånd att använda radio</w:t>
      </w:r>
      <w:r>
        <w:softHyphen/>
      </w:r>
      <w:r w:rsidRPr="00E211AD">
        <w:t xml:space="preserve">sändare </w:t>
      </w:r>
      <w:r>
        <w:t xml:space="preserve">har </w:t>
      </w:r>
      <w:r w:rsidRPr="00E211AD">
        <w:t>begränsats måste ett urval av sökande</w:t>
      </w:r>
      <w:r>
        <w:t>na</w:t>
      </w:r>
      <w:r w:rsidRPr="00E211AD">
        <w:t xml:space="preserve"> ske. Hur detta ska gå till framgår av artiklarna 48.4 och 55.2–</w:t>
      </w:r>
      <w:r>
        <w:t>55.</w:t>
      </w:r>
      <w:r w:rsidRPr="00E211AD">
        <w:t>6 i EU-direktivet, som i väsent</w:t>
      </w:r>
      <w:r>
        <w:softHyphen/>
      </w:r>
      <w:r w:rsidRPr="00E211AD">
        <w:lastRenderedPageBreak/>
        <w:t>liga delar motsvarar artikel 7</w:t>
      </w:r>
      <w:r>
        <w:t>.</w:t>
      </w:r>
      <w:r w:rsidRPr="00E211AD">
        <w:t>1 c och d, 7.2 och 7.3 i auktorisa</w:t>
      </w:r>
      <w:r>
        <w:softHyphen/>
      </w:r>
      <w:r w:rsidRPr="00E211AD">
        <w:t>tions</w:t>
      </w:r>
      <w:r>
        <w:softHyphen/>
      </w:r>
      <w:r w:rsidRPr="00E211AD">
        <w:t>direk</w:t>
      </w:r>
      <w:r>
        <w:softHyphen/>
      </w:r>
      <w:r w:rsidRPr="00E211AD">
        <w:t>tivet.</w:t>
      </w:r>
    </w:p>
    <w:p w14:paraId="086F6ED6" w14:textId="77777777" w:rsidR="00D85371" w:rsidRDefault="00D85371" w:rsidP="00D85371">
      <w:pPr>
        <w:pStyle w:val="Brdtextmedindrag"/>
      </w:pPr>
      <w:r w:rsidRPr="007D3F0A">
        <w:t>Till en början ska målen med och valet av ett sådant urvalsförfarande fast</w:t>
      </w:r>
      <w:r>
        <w:softHyphen/>
      </w:r>
      <w:r w:rsidRPr="00E211AD">
        <w:t>ställas och motiveras. Ett urvalsförfarande kan utformas som ett an</w:t>
      </w:r>
      <w:r w:rsidRPr="00E211AD">
        <w:softHyphen/>
        <w:t>buds</w:t>
      </w:r>
      <w:r>
        <w:softHyphen/>
      </w:r>
      <w:r w:rsidRPr="00E211AD">
        <w:t>förfarande där den som bjuder högst belopp i pengar får tillstånd (auk</w:t>
      </w:r>
      <w:r w:rsidRPr="00E211AD">
        <w:softHyphen/>
        <w:t xml:space="preserve">tion). </w:t>
      </w:r>
      <w:r w:rsidRPr="007D3F0A">
        <w:t>Det är också möjligt att göra urvalet utifrån andra jämförelser, t.ex. sökandenas</w:t>
      </w:r>
      <w:r w:rsidRPr="00E211AD">
        <w:t xml:space="preserve"> utfästelser om att tillhandahålla täckning och utbyggnad. En nyhet i EU-direktivet är att det uttömmande anges vilka syften som får beaktas vid utformningen av urvalsförfaranden. Utöver att främja konkur</w:t>
      </w:r>
      <w:r w:rsidRPr="00E211AD">
        <w:softHyphen/>
        <w:t xml:space="preserve">rens är dessa </w:t>
      </w:r>
      <w:r>
        <w:t>syften</w:t>
      </w:r>
      <w:r w:rsidRPr="007D3F0A">
        <w:t xml:space="preserve"> begränsade till att främja täckning, säkerställa tjänsters kvalitet, främja</w:t>
      </w:r>
      <w:r w:rsidRPr="00E211AD">
        <w:t xml:space="preserve"> en ändamålsenlig frekvensanvändning </w:t>
      </w:r>
      <w:r>
        <w:t>och</w:t>
      </w:r>
      <w:r w:rsidRPr="00E211AD">
        <w:t xml:space="preserve"> främja inno</w:t>
      </w:r>
      <w:r w:rsidRPr="00E211AD">
        <w:softHyphen/>
        <w:t xml:space="preserve">vation och affärsutveckling. Resultatet av de eventuella bedömningar av konkurrenssituationen </w:t>
      </w:r>
      <w:r>
        <w:t>och</w:t>
      </w:r>
      <w:r w:rsidRPr="00E211AD">
        <w:t xml:space="preserve"> den tekniska och ekonomiska situationen på marknaden som ligger till grund för valet av urvalsförfarande ska anges. Urvalsförfarandet ska grundas på objektiva, öppet redovisade, icke-dis</w:t>
      </w:r>
      <w:r>
        <w:softHyphen/>
      </w:r>
      <w:r w:rsidRPr="00E211AD">
        <w:t>kri</w:t>
      </w:r>
      <w:r>
        <w:softHyphen/>
      </w:r>
      <w:r w:rsidRPr="00E211AD">
        <w:t>minerande och proportionella kriterier. Beslut om urvalsförfarandet och reglerna för detta ska motiveras och offentliggöras. Även de villkor som till</w:t>
      </w:r>
      <w:r>
        <w:softHyphen/>
      </w:r>
      <w:r w:rsidRPr="00E211AD">
        <w:t>stånden ska förenas med ska offentliggöras. När urvalsförfarandet har fastställts ska medlemsstaten bjuda in</w:t>
      </w:r>
      <w:r>
        <w:t xml:space="preserve"> </w:t>
      </w:r>
      <w:r w:rsidRPr="00E211AD">
        <w:t>till ansökningar om tillstånd. Därefter ska tillståndspröv</w:t>
      </w:r>
      <w:r w:rsidRPr="007D3F0A">
        <w:t>ningen inle</w:t>
      </w:r>
      <w:r>
        <w:t>d</w:t>
      </w:r>
      <w:r w:rsidRPr="007D3F0A">
        <w:t>as. Om en sökande inte bedöms ha förmåga att uppfylla de till</w:t>
      </w:r>
      <w:r w:rsidRPr="00E211AD">
        <w:t>ståndsvillkor som kommer att uppställas, ska sökanden inte få tillstånd.</w:t>
      </w:r>
    </w:p>
    <w:p w14:paraId="35FBAABC" w14:textId="77777777" w:rsidR="00D85371" w:rsidRDefault="00D85371" w:rsidP="00D85371">
      <w:pPr>
        <w:pStyle w:val="Brdtextmedindrag"/>
      </w:pPr>
      <w:r w:rsidRPr="00E211AD">
        <w:t>I artikel 52.2 första stycket a–c i EU-direktivet anges exempel på åtgärder som får vidtas</w:t>
      </w:r>
      <w:r>
        <w:t xml:space="preserve"> när tillstånd ska beviljas</w:t>
      </w:r>
      <w:r w:rsidRPr="00E211AD">
        <w:t>, bl.a. vid utformningen av ett urvals</w:t>
      </w:r>
      <w:r>
        <w:softHyphen/>
      </w:r>
      <w:r w:rsidRPr="00E211AD">
        <w:t>förfarande. Det är tillåtet att begränsa mängden radiofrekvenser som ett företag tilldelas</w:t>
      </w:r>
      <w:r>
        <w:t xml:space="preserve"> (s.k. spektrumtak)</w:t>
      </w:r>
      <w:r w:rsidRPr="00E211AD">
        <w:t xml:space="preserve">. </w:t>
      </w:r>
      <w:r w:rsidRPr="007D3F0A">
        <w:t>Vidare får frekvensband reser</w:t>
      </w:r>
      <w:r>
        <w:softHyphen/>
      </w:r>
      <w:r w:rsidRPr="007D3F0A">
        <w:t>veras för nya aktörer på marknaden, om detta är</w:t>
      </w:r>
      <w:r w:rsidRPr="00E211AD">
        <w:t xml:space="preserve"> </w:t>
      </w:r>
      <w:r w:rsidRPr="007D3F0A">
        <w:t>lämpligt och berättigat med hänsyn till en specifik situation på den nationella</w:t>
      </w:r>
      <w:r w:rsidRPr="00E211AD">
        <w:t xml:space="preserve"> marknaden. Det är också tillåtet att hindra företag från att beviljas tillstånd om det bedöms att dessa företag redan har tillgång till så stort frekvens</w:t>
      </w:r>
      <w:r>
        <w:softHyphen/>
      </w:r>
      <w:r w:rsidRPr="00E211AD">
        <w:t>ut</w:t>
      </w:r>
      <w:r w:rsidRPr="007D3F0A">
        <w:t>rymme att det skulle snedvrida konkurrensen att ge dem ännu fler frekvenser.</w:t>
      </w:r>
      <w:r w:rsidRPr="00E211AD">
        <w:t xml:space="preserve"> </w:t>
      </w:r>
      <w:r w:rsidRPr="009F1831">
        <w:t>Enligt artikel 52.2 andra stycket ska beslut</w:t>
      </w:r>
      <w:r w:rsidRPr="004E7C0B">
        <w:t xml:space="preserve"> </w:t>
      </w:r>
      <w:r w:rsidRPr="009F1831">
        <w:t>om sådana åtgärder, med beaktande av marknads</w:t>
      </w:r>
      <w:r>
        <w:softHyphen/>
      </w:r>
      <w:r w:rsidRPr="009F1831">
        <w:t>förhållanden och rikt</w:t>
      </w:r>
      <w:r>
        <w:softHyphen/>
      </w:r>
      <w:r w:rsidRPr="009F1831">
        <w:t>märken, grundas på en noggrann analys, bl.a. av konkurrens</w:t>
      </w:r>
      <w:r>
        <w:softHyphen/>
      </w:r>
      <w:r w:rsidRPr="009F1831">
        <w:t>påverkan och investeringsviljan på de berörda marknaderna.</w:t>
      </w:r>
    </w:p>
    <w:p w14:paraId="12D1C178" w14:textId="77777777" w:rsidR="00D85371" w:rsidRPr="00E211AD" w:rsidRDefault="00D85371" w:rsidP="00D85371">
      <w:pPr>
        <w:pStyle w:val="Brdtextmedindrag"/>
      </w:pPr>
      <w:r w:rsidRPr="00E211AD">
        <w:t>Enligt 3</w:t>
      </w:r>
      <w:r>
        <w:t> kap. </w:t>
      </w:r>
      <w:r w:rsidRPr="00E211AD">
        <w:t>8</w:t>
      </w:r>
      <w:r>
        <w:t> §</w:t>
      </w:r>
      <w:r w:rsidRPr="00E211AD">
        <w:t xml:space="preserve"> LEK gäller att när antalet tillstånd har begränsats enligt 7</w:t>
      </w:r>
      <w:r>
        <w:t> §</w:t>
      </w:r>
      <w:r w:rsidRPr="00E211AD">
        <w:t xml:space="preserve">, ska tillståndsprövningen som huvudregel ske efter allmän inbjudan till </w:t>
      </w:r>
      <w:r w:rsidRPr="007D3F0A">
        <w:t>ansökan. Prövningen ska då ske efter ett jämförande urvalsförfarande, efter</w:t>
      </w:r>
      <w:r w:rsidRPr="00E211AD">
        <w:t xml:space="preserve"> ett anbudsförfarande där det pris sökanden är villig att betala för till</w:t>
      </w:r>
      <w:r w:rsidRPr="00E211AD">
        <w:softHyphen/>
        <w:t xml:space="preserve">ståndet </w:t>
      </w:r>
      <w:r w:rsidRPr="007D3F0A">
        <w:t>ska vara utslagsgivande eller efter en kombination av dessa för</w:t>
      </w:r>
      <w:r w:rsidRPr="007D3F0A">
        <w:softHyphen/>
        <w:t xml:space="preserve">faranden. </w:t>
      </w:r>
      <w:r w:rsidRPr="00212257">
        <w:t>Det nu sagda gäller dock inte om särskilda skäl föranleder annat</w:t>
      </w:r>
      <w:r>
        <w:t>.</w:t>
      </w:r>
      <w:r w:rsidRPr="00212257">
        <w:t xml:space="preserve"> </w:t>
      </w:r>
      <w:r>
        <w:t>Det gäller inte heller</w:t>
      </w:r>
      <w:r w:rsidRPr="00212257">
        <w:t xml:space="preserve"> sådan radioanvändning som huvudsakligen avser utsändning till all</w:t>
      </w:r>
      <w:r w:rsidRPr="00212257">
        <w:softHyphen/>
        <w:t>män</w:t>
      </w:r>
      <w:r>
        <w:softHyphen/>
      </w:r>
      <w:r w:rsidRPr="00212257">
        <w:t>heten av program som avses i 1</w:t>
      </w:r>
      <w:r>
        <w:t> kap. </w:t>
      </w:r>
      <w:r w:rsidRPr="00212257">
        <w:t>2</w:t>
      </w:r>
      <w:r>
        <w:t> §</w:t>
      </w:r>
      <w:r w:rsidRPr="00212257">
        <w:t xml:space="preserve"> YGL, är avsedd för privat bruk eller behövs för verksamhet som bedrivs i syfte att tillgodose allmän ordning, säkerhet eller hälsa.</w:t>
      </w:r>
      <w:r w:rsidRPr="007D3F0A">
        <w:t xml:space="preserve"> Regeringen eller den myn</w:t>
      </w:r>
      <w:r>
        <w:softHyphen/>
      </w:r>
      <w:r w:rsidRPr="007D3F0A">
        <w:t>dighet som regeringen</w:t>
      </w:r>
      <w:r w:rsidRPr="00E211AD">
        <w:t xml:space="preserve"> bestämmer får meddela föreskrifter om inne</w:t>
      </w:r>
      <w:r>
        <w:softHyphen/>
      </w:r>
      <w:r w:rsidRPr="00E211AD">
        <w:t>hållet i en allmän inbjudan, vilken radioanvändning som omfattas av undan</w:t>
      </w:r>
      <w:r>
        <w:softHyphen/>
      </w:r>
      <w:r w:rsidRPr="00E211AD">
        <w:t>taget för allmän ordning, säkerhet eller hälsa och om urvals</w:t>
      </w:r>
      <w:r>
        <w:softHyphen/>
      </w:r>
      <w:r w:rsidRPr="00E211AD">
        <w:t>förfaranden.</w:t>
      </w:r>
    </w:p>
    <w:p w14:paraId="13F7E3E6" w14:textId="79FA3941" w:rsidR="00D85371" w:rsidRPr="00E211AD" w:rsidRDefault="00D85371" w:rsidP="006C43FF">
      <w:pPr>
        <w:pStyle w:val="Brdtextmedindrag"/>
      </w:pPr>
      <w:r w:rsidRPr="00E211AD">
        <w:t>Bestämmelserna i 3</w:t>
      </w:r>
      <w:r>
        <w:t> kap. </w:t>
      </w:r>
      <w:r w:rsidRPr="00E211AD">
        <w:t>8</w:t>
      </w:r>
      <w:r>
        <w:t> §</w:t>
      </w:r>
      <w:r w:rsidRPr="00E211AD">
        <w:t xml:space="preserve"> LEK motsvarar i stor utsträckning de krav </w:t>
      </w:r>
      <w:r w:rsidRPr="004814AE">
        <w:rPr>
          <w:spacing w:val="-2"/>
        </w:rPr>
        <w:t>som följer av artik</w:t>
      </w:r>
      <w:r w:rsidR="004814AE" w:rsidRPr="004814AE">
        <w:rPr>
          <w:spacing w:val="-2"/>
        </w:rPr>
        <w:t>larna</w:t>
      </w:r>
      <w:r w:rsidRPr="004814AE">
        <w:rPr>
          <w:spacing w:val="-2"/>
        </w:rPr>
        <w:t xml:space="preserve"> 48.4 och 55.2–55.6 i EU-direktivet. Vidare har möj</w:t>
      </w:r>
      <w:r>
        <w:softHyphen/>
      </w:r>
      <w:r w:rsidRPr="00E211AD">
        <w:t>lig</w:t>
      </w:r>
      <w:r w:rsidRPr="00E211AD">
        <w:softHyphen/>
      </w:r>
      <w:r w:rsidRPr="007D3F0A">
        <w:t>heten att undanta radioanvändning som huvudsakligen avser utsänd</w:t>
      </w:r>
      <w:r w:rsidR="004814AE">
        <w:softHyphen/>
      </w:r>
      <w:r w:rsidRPr="007D3F0A">
        <w:t>ning till</w:t>
      </w:r>
      <w:r w:rsidRPr="00E211AD">
        <w:t xml:space="preserve"> allmänheten av program som avses i 1</w:t>
      </w:r>
      <w:r>
        <w:t> kap. </w:t>
      </w:r>
      <w:r w:rsidRPr="00E211AD">
        <w:t>2</w:t>
      </w:r>
      <w:r>
        <w:t> §</w:t>
      </w:r>
      <w:r w:rsidRPr="00E211AD">
        <w:t xml:space="preserve"> YGL stöd i artikel 4</w:t>
      </w:r>
      <w:r>
        <w:t>8</w:t>
      </w:r>
      <w:r w:rsidRPr="00E211AD">
        <w:t xml:space="preserve">.3 </w:t>
      </w:r>
      <w:r w:rsidRPr="00E211AD">
        <w:lastRenderedPageBreak/>
        <w:t xml:space="preserve">i EU-direktivet. </w:t>
      </w:r>
      <w:bookmarkStart w:id="364" w:name="_Hlk43210280"/>
      <w:r>
        <w:t>Att undantagen i 3 kap. 8 § andra stycket inte omfattar försvar följer av att de centrala försvarsmyndigheterna redan är undan</w:t>
      </w:r>
      <w:r>
        <w:softHyphen/>
        <w:t>tag</w:t>
      </w:r>
      <w:r w:rsidR="00574338">
        <w:softHyphen/>
      </w:r>
      <w:r>
        <w:t xml:space="preserve">na i 3 kap. 3 §. </w:t>
      </w:r>
      <w:bookmarkEnd w:id="364"/>
      <w:r>
        <w:t xml:space="preserve">Till skillnad från bl.a. </w:t>
      </w:r>
      <w:r>
        <w:rPr>
          <w:i/>
        </w:rPr>
        <w:t>Trafikverket</w:t>
      </w:r>
      <w:r>
        <w:t xml:space="preserve"> </w:t>
      </w:r>
      <w:r w:rsidR="005E1372">
        <w:t>anser</w:t>
      </w:r>
      <w:r>
        <w:t xml:space="preserve"> reger</w:t>
      </w:r>
      <w:r>
        <w:softHyphen/>
        <w:t>ingen därför att något undantag i bestämmelsen om allmän inbjudan inte är nöd</w:t>
      </w:r>
      <w:r>
        <w:softHyphen/>
        <w:t>vändigt.</w:t>
      </w:r>
      <w:r w:rsidRPr="009F1831">
        <w:t xml:space="preserve"> </w:t>
      </w:r>
      <w:r w:rsidRPr="00E211AD">
        <w:t xml:space="preserve">Bestämmelserna bör därför i huvudsak </w:t>
      </w:r>
      <w:r>
        <w:t xml:space="preserve">oförändrade </w:t>
      </w:r>
      <w:r w:rsidRPr="00E211AD">
        <w:t>föras över till den nya lagen.</w:t>
      </w:r>
      <w:r>
        <w:t xml:space="preserve"> Regeringen föreslår i avsnitt 23 att ett beslut att utfärda en allmän inbjudan till ansökan ska få överklagas endast i samband med att ett beslut i fråga om tillstånd att använda radiosändare överklagas.</w:t>
      </w:r>
    </w:p>
    <w:p w14:paraId="27EEB716" w14:textId="77777777" w:rsidR="00D85371" w:rsidRPr="00E211AD" w:rsidRDefault="00D85371" w:rsidP="00D85371">
      <w:pPr>
        <w:pStyle w:val="Brdtextmedindrag"/>
      </w:pPr>
      <w:r w:rsidRPr="00E211AD">
        <w:t xml:space="preserve">PTS </w:t>
      </w:r>
      <w:r>
        <w:t xml:space="preserve">har </w:t>
      </w:r>
      <w:r w:rsidRPr="00E211AD">
        <w:t>meddelat före</w:t>
      </w:r>
      <w:r>
        <w:softHyphen/>
      </w:r>
      <w:r w:rsidRPr="00E211AD">
        <w:t>skrifter (PTSFS 2008:1) om spektrumauktioner. Av föreskrifterna framgår att tilldelning av tillstånd att använda radio</w:t>
      </w:r>
      <w:r>
        <w:softHyphen/>
      </w:r>
      <w:r w:rsidRPr="00E211AD">
        <w:t xml:space="preserve">sändare genom auktion genomförs i enlighet med ett beslut att begränsa antalet tillstånd och utfärda </w:t>
      </w:r>
      <w:r>
        <w:t xml:space="preserve">en </w:t>
      </w:r>
      <w:r w:rsidRPr="00E211AD">
        <w:t>allmän inbjudan till ansökan som fattas inför varje auktion. Det framgår också bl.a. att de villkor som kan komma att förenas med tillstånd att använda radiosändare ska anges.</w:t>
      </w:r>
    </w:p>
    <w:p w14:paraId="0BF29A3E" w14:textId="77777777" w:rsidR="00D85371" w:rsidRPr="00E211AD" w:rsidRDefault="00D85371" w:rsidP="00D85371">
      <w:pPr>
        <w:pStyle w:val="Brdtextmedindrag"/>
      </w:pPr>
      <w:r w:rsidRPr="00E211AD">
        <w:t xml:space="preserve">Av EU-direktivet följer att medlemsstaterna först ska besluta om att ett urvalsförfarande ska genomföras och vilka mål som ska uppnås genom </w:t>
      </w:r>
      <w:r w:rsidRPr="007D3F0A">
        <w:t>åtgärden. Sedan ska reglerna för förfarandet fastställas. De ska också offent</w:t>
      </w:r>
      <w:r w:rsidRPr="00E211AD">
        <w:t>liggöra de villkor som ska knytas till tillstånden. Därefter ska med</w:t>
      </w:r>
      <w:r w:rsidRPr="00E211AD">
        <w:softHyphen/>
        <w:t>lemsstaterna bjuda in till ansökningar om tillstånd.</w:t>
      </w:r>
    </w:p>
    <w:p w14:paraId="7513E86E" w14:textId="77777777" w:rsidR="00D85371" w:rsidRDefault="00D85371" w:rsidP="00D85371">
      <w:pPr>
        <w:pStyle w:val="Brdtextmedindrag"/>
      </w:pPr>
      <w:r w:rsidRPr="00E211AD">
        <w:t xml:space="preserve">Mot denna bakgrund </w:t>
      </w:r>
      <w:r>
        <w:t>bedömer regeringen att</w:t>
      </w:r>
      <w:r w:rsidRPr="00E211AD">
        <w:t xml:space="preserve"> de mål som enligt arti</w:t>
      </w:r>
      <w:r>
        <w:softHyphen/>
      </w:r>
      <w:r w:rsidRPr="00E211AD">
        <w:t>kel</w:t>
      </w:r>
      <w:r>
        <w:t> </w:t>
      </w:r>
      <w:r w:rsidRPr="00E211AD">
        <w:t xml:space="preserve">55.2 får eftersträvas vid utformningen av ett urvalsförfarande </w:t>
      </w:r>
      <w:r>
        <w:t xml:space="preserve">bör </w:t>
      </w:r>
      <w:r w:rsidRPr="00E211AD">
        <w:t xml:space="preserve">framgå av lagen. </w:t>
      </w:r>
      <w:r w:rsidRPr="006944F0">
        <w:t>Vidare bör det uttryckligen anges i den nya lagen att det av en allmän inbjudan till ansökan ska framgå vilket förfarande som ska användas och förutsättningarna för deltagande i förfarandet. Ett urvals</w:t>
      </w:r>
      <w:r>
        <w:softHyphen/>
      </w:r>
      <w:r w:rsidRPr="006944F0">
        <w:t xml:space="preserve">förfarande kan </w:t>
      </w:r>
      <w:r>
        <w:t>utformas</w:t>
      </w:r>
      <w:r w:rsidRPr="006944F0">
        <w:t xml:space="preserve"> såväl </w:t>
      </w:r>
      <w:r>
        <w:t>som</w:t>
      </w:r>
      <w:r w:rsidRPr="006944F0">
        <w:t xml:space="preserve"> rena auktioner som </w:t>
      </w:r>
      <w:r>
        <w:t xml:space="preserve">ett </w:t>
      </w:r>
      <w:r w:rsidRPr="006944F0">
        <w:t>urval enligt andra kriterier än bud i pengar, t.ex. åtaganden om täckning och utbyggnad inom landet, och olika kombi</w:t>
      </w:r>
      <w:r>
        <w:softHyphen/>
      </w:r>
      <w:r w:rsidRPr="006944F0">
        <w:t>nationer av sådana kriterier. Det bör även anges i lagen att de villkor som tillstånd kommer att förenas med ska framgå av en allmän inbjudan.</w:t>
      </w:r>
    </w:p>
    <w:p w14:paraId="17C8AEBD" w14:textId="77777777" w:rsidR="00D85371" w:rsidRDefault="00D85371" w:rsidP="00D85371">
      <w:pPr>
        <w:pStyle w:val="Brdtextmedindrag"/>
      </w:pPr>
      <w:r>
        <w:t>Några remissinstanser efterfrågar att de i artikel 52.2 a</w:t>
      </w:r>
      <w:r w:rsidRPr="00E211AD">
        <w:t>–</w:t>
      </w:r>
      <w:r>
        <w:t xml:space="preserve">c exemplifierade åtgärderna anges i lagen. Till skillnad från bl.a. </w:t>
      </w:r>
      <w:r>
        <w:rPr>
          <w:i/>
          <w:iCs/>
        </w:rPr>
        <w:t xml:space="preserve">Hi3G Access AB </w:t>
      </w:r>
      <w:r>
        <w:t>bedömer regeringen att detta inte är nödvändigt för att de ska kunna användas.</w:t>
      </w:r>
      <w:r w:rsidRPr="00BD5E78">
        <w:t xml:space="preserve"> Tvärtom kommer PTS </w:t>
      </w:r>
      <w:r>
        <w:t xml:space="preserve">att </w:t>
      </w:r>
      <w:r w:rsidRPr="00BD5E78">
        <w:t>med stöd av den nya regleringen även fort</w:t>
      </w:r>
      <w:r>
        <w:softHyphen/>
      </w:r>
      <w:r w:rsidRPr="00BD5E78">
        <w:t>sättnings</w:t>
      </w:r>
      <w:r>
        <w:softHyphen/>
      </w:r>
      <w:r w:rsidRPr="00BD5E78">
        <w:t xml:space="preserve">vis kunna besluta om spektrumtak eller </w:t>
      </w:r>
      <w:r>
        <w:t>hindra</w:t>
      </w:r>
      <w:r w:rsidRPr="00BD5E78">
        <w:t xml:space="preserve"> vissa aktörer med stort frekvens</w:t>
      </w:r>
      <w:r>
        <w:softHyphen/>
      </w:r>
      <w:r w:rsidRPr="00BD5E78">
        <w:t>utrymme från att beviljas ytterligare tillstånd.</w:t>
      </w:r>
      <w:r>
        <w:t xml:space="preserve"> Regeringen bedömer att detta ryms inom de relativt vida ramar som ges att </w:t>
      </w:r>
      <w:r w:rsidRPr="003A59AD">
        <w:t>utforma det</w:t>
      </w:r>
      <w:r>
        <w:t xml:space="preserve"> urvals</w:t>
      </w:r>
      <w:r>
        <w:softHyphen/>
        <w:t>förfarande som ska användas.</w:t>
      </w:r>
    </w:p>
    <w:p w14:paraId="08E435FF" w14:textId="77777777" w:rsidR="00D85371" w:rsidRDefault="00D85371" w:rsidP="00D85371">
      <w:pPr>
        <w:pStyle w:val="Brdtextmedindrag"/>
      </w:pPr>
      <w:r w:rsidRPr="00C75116">
        <w:t>I</w:t>
      </w:r>
      <w:r w:rsidRPr="00E211AD">
        <w:t xml:space="preserve"> och med dessa tillägg i lagen </w:t>
      </w:r>
      <w:r>
        <w:t>bedömer regeringen att det inte längre</w:t>
      </w:r>
      <w:r w:rsidRPr="00E211AD">
        <w:t xml:space="preserve"> behövs något bemyndigande att meddela föreskrifter om vilket förfarande som ska användas och om innehållet i en allmän inbjudan. </w:t>
      </w:r>
      <w:r w:rsidRPr="00BD5E78">
        <w:t xml:space="preserve">Som </w:t>
      </w:r>
      <w:r w:rsidRPr="0030398F">
        <w:t>Hi3G Access AB</w:t>
      </w:r>
      <w:r w:rsidRPr="00BD5E78">
        <w:rPr>
          <w:i/>
        </w:rPr>
        <w:t xml:space="preserve"> </w:t>
      </w:r>
      <w:r w:rsidRPr="00BD5E78">
        <w:t xml:space="preserve">påpekar </w:t>
      </w:r>
      <w:r>
        <w:t>innebär</w:t>
      </w:r>
      <w:r w:rsidRPr="00BD5E78">
        <w:t xml:space="preserve"> detta att PTS föreskrifter om spektrum</w:t>
      </w:r>
      <w:r>
        <w:softHyphen/>
      </w:r>
      <w:r w:rsidRPr="00BD5E78">
        <w:t>auk</w:t>
      </w:r>
      <w:r>
        <w:softHyphen/>
      </w:r>
      <w:r w:rsidRPr="00BD5E78">
        <w:t xml:space="preserve">tioner måste upphävas. </w:t>
      </w:r>
      <w:r w:rsidRPr="008D6C99">
        <w:t>Till skillnad från Hi3G Access AB bedömer rege</w:t>
      </w:r>
      <w:r>
        <w:softHyphen/>
      </w:r>
      <w:r>
        <w:softHyphen/>
        <w:t>r</w:t>
      </w:r>
      <w:r w:rsidRPr="008D6C99">
        <w:t>ingen att det inte kommer att minska förutsebarheten och konti</w:t>
      </w:r>
      <w:r>
        <w:softHyphen/>
      </w:r>
      <w:r w:rsidRPr="008D6C99">
        <w:t>nu</w:t>
      </w:r>
      <w:r>
        <w:softHyphen/>
      </w:r>
      <w:r w:rsidRPr="008D6C99">
        <w:t>i</w:t>
      </w:r>
      <w:r>
        <w:softHyphen/>
      </w:r>
      <w:r w:rsidRPr="008D6C99">
        <w:t xml:space="preserve">teten för marknadens aktörer att den allmänna inbjudan blir mer detaljerad. Redan i dag sker ändringar i föreskrifterna inför auktioner för att anpassa förfarandet efter </w:t>
      </w:r>
      <w:r>
        <w:t xml:space="preserve">den aktuella </w:t>
      </w:r>
      <w:r w:rsidRPr="008D6C99">
        <w:t>situationen, se bl.a. PTSFS 2016:2</w:t>
      </w:r>
      <w:r>
        <w:t xml:space="preserve">, </w:t>
      </w:r>
      <w:r w:rsidRPr="008D6C99">
        <w:t>2018:1</w:t>
      </w:r>
      <w:r>
        <w:t xml:space="preserve"> och 2020:2</w:t>
      </w:r>
      <w:r w:rsidRPr="008D6C99">
        <w:t>. Regeringen bedömer att den nya regleringens flexibilitet möjlig</w:t>
      </w:r>
      <w:r>
        <w:softHyphen/>
      </w:r>
      <w:r w:rsidRPr="008D6C99">
        <w:t xml:space="preserve">gör </w:t>
      </w:r>
      <w:r>
        <w:t>för att</w:t>
      </w:r>
      <w:r w:rsidRPr="008D6C99">
        <w:t xml:space="preserve"> fram</w:t>
      </w:r>
      <w:r>
        <w:softHyphen/>
      </w:r>
      <w:r w:rsidRPr="008D6C99">
        <w:t xml:space="preserve">tida förfaranden </w:t>
      </w:r>
      <w:r>
        <w:t>ska kunna</w:t>
      </w:r>
      <w:r w:rsidRPr="008D6C99">
        <w:t xml:space="preserve"> anpassas bättre till den specifika situationen. Bemyndigandet </w:t>
      </w:r>
      <w:r>
        <w:t>behöver</w:t>
      </w:r>
      <w:r w:rsidRPr="008D6C99">
        <w:t xml:space="preserve"> därför </w:t>
      </w:r>
      <w:r>
        <w:t>inte föras över till den nya lagen</w:t>
      </w:r>
      <w:r w:rsidRPr="008D6C99">
        <w:t>.</w:t>
      </w:r>
    </w:p>
    <w:p w14:paraId="35F826FE" w14:textId="68238258" w:rsidR="00D85371" w:rsidRDefault="00D85371" w:rsidP="006C43FF">
      <w:pPr>
        <w:pStyle w:val="Brdtextmedindrag"/>
        <w:rPr>
          <w:highlight w:val="yellow"/>
        </w:rPr>
      </w:pPr>
      <w:r w:rsidRPr="007D3F0A">
        <w:lastRenderedPageBreak/>
        <w:t>När det gäller de mål som får eftersträvas vid utformningen av ett ur</w:t>
      </w:r>
      <w:r w:rsidRPr="007D3F0A">
        <w:softHyphen/>
        <w:t>vals</w:t>
      </w:r>
      <w:r>
        <w:softHyphen/>
      </w:r>
      <w:r w:rsidRPr="00E211AD">
        <w:t>förfarande bör det framhållas att användningen av urvalsförfaranden, i</w:t>
      </w:r>
      <w:r>
        <w:t>n</w:t>
      </w:r>
      <w:r w:rsidRPr="007D3F0A">
        <w:t xml:space="preserve">klusive auktioner, syftar till att den som </w:t>
      </w:r>
      <w:r>
        <w:t xml:space="preserve">högst </w:t>
      </w:r>
      <w:r w:rsidRPr="007D3F0A">
        <w:t>värderar den knappa sam</w:t>
      </w:r>
      <w:r>
        <w:softHyphen/>
      </w:r>
      <w:r w:rsidRPr="007D3F0A">
        <w:t>hälls</w:t>
      </w:r>
      <w:r>
        <w:softHyphen/>
      </w:r>
      <w:r w:rsidRPr="007D3F0A">
        <w:t xml:space="preserve">resurs </w:t>
      </w:r>
      <w:r w:rsidRPr="00E211AD">
        <w:t xml:space="preserve">som radiofrekvenser utgör ska få tillgång till frekvenser. </w:t>
      </w:r>
      <w:r w:rsidRPr="008D6C99">
        <w:t>Utformningen av urvalsförfarandet skapar förutsättningar för en samhälls</w:t>
      </w:r>
      <w:r w:rsidRPr="008D6C99">
        <w:softHyphen/>
        <w:t>ekonomiskt effektiv resursfördelning</w:t>
      </w:r>
      <w:r w:rsidRPr="00E211AD">
        <w:t xml:space="preserve"> (jfr Ds 2001:40 </w:t>
      </w:r>
      <w:r w:rsidR="00EB24E6">
        <w:t>s. 2</w:t>
      </w:r>
      <w:r w:rsidRPr="00E211AD">
        <w:t>9</w:t>
      </w:r>
      <w:r>
        <w:t> </w:t>
      </w:r>
      <w:r w:rsidRPr="00E211AD">
        <w:t xml:space="preserve">f.). </w:t>
      </w:r>
      <w:r w:rsidRPr="00A70366">
        <w:t>Artikel</w:t>
      </w:r>
      <w:r>
        <w:t> </w:t>
      </w:r>
      <w:r w:rsidRPr="00E211AD">
        <w:t xml:space="preserve">55.2 i EU-direktivet </w:t>
      </w:r>
      <w:r>
        <w:t xml:space="preserve">får </w:t>
      </w:r>
      <w:r w:rsidRPr="00E211AD">
        <w:t>tolkas så att auktioner inte får användas som urvals</w:t>
      </w:r>
      <w:r>
        <w:softHyphen/>
      </w:r>
      <w:r w:rsidRPr="00E211AD">
        <w:t>förfaranden enbart som medel för att ge högsta möjliga intäkter till stats</w:t>
      </w:r>
      <w:r>
        <w:softHyphen/>
      </w:r>
      <w:r w:rsidRPr="00E211AD">
        <w:t xml:space="preserve">budgeten (intäktsmaximering). Det är dock </w:t>
      </w:r>
      <w:r>
        <w:t>enligt regeringens mening</w:t>
      </w:r>
      <w:r w:rsidRPr="00E211AD">
        <w:t xml:space="preserve"> ett naturligt inslag i ett auktionsförfarande att budgivarna kommer </w:t>
      </w:r>
      <w:r w:rsidRPr="007D3F0A">
        <w:t xml:space="preserve">att bjuda över varandra och att budgivningen upphör först när </w:t>
      </w:r>
      <w:r>
        <w:t xml:space="preserve">alla budgivare har </w:t>
      </w:r>
      <w:r w:rsidRPr="00574338">
        <w:rPr>
          <w:spacing w:val="-2"/>
        </w:rPr>
        <w:t>nått det belopp som de anser sig vara villiga att betala. De belopp som bud</w:t>
      </w:r>
      <w:r w:rsidR="00574338" w:rsidRPr="00574338">
        <w:rPr>
          <w:spacing w:val="-2"/>
        </w:rPr>
        <w:softHyphen/>
      </w:r>
      <w:r>
        <w:t>givarna då har nått</w:t>
      </w:r>
      <w:r w:rsidRPr="00E211AD">
        <w:t xml:space="preserve"> utgör </w:t>
      </w:r>
      <w:r w:rsidRPr="007D3F0A">
        <w:t xml:space="preserve">en </w:t>
      </w:r>
      <w:r w:rsidRPr="008D6C99">
        <w:t>rimlig och rättvis värdering</w:t>
      </w:r>
      <w:r w:rsidRPr="007D3F0A">
        <w:t xml:space="preserve"> av radiofrekvens</w:t>
      </w:r>
      <w:r w:rsidR="00574338">
        <w:softHyphen/>
      </w:r>
      <w:r w:rsidRPr="007D3F0A">
        <w:t>erna. En budgivning kan</w:t>
      </w:r>
      <w:r w:rsidRPr="00E211AD">
        <w:t xml:space="preserve"> </w:t>
      </w:r>
      <w:r w:rsidRPr="007D3F0A">
        <w:t>alltså under vissa förutsättningar nå höga belopp</w:t>
      </w:r>
      <w:r>
        <w:t>, men så länge syftet med förfarandet följer de uppställda kraven medför d</w:t>
      </w:r>
      <w:r w:rsidRPr="007D3F0A">
        <w:t>en omständigheten i sig</w:t>
      </w:r>
      <w:r w:rsidRPr="00E211AD">
        <w:t xml:space="preserve"> inte </w:t>
      </w:r>
      <w:r>
        <w:t>att ett sådant förfarande</w:t>
      </w:r>
      <w:r w:rsidRPr="00E211AD">
        <w:t xml:space="preserve"> strid</w:t>
      </w:r>
      <w:r>
        <w:t>er</w:t>
      </w:r>
      <w:r w:rsidRPr="00E211AD">
        <w:t xml:space="preserve"> mot EU-direk</w:t>
      </w:r>
      <w:r w:rsidR="00574338">
        <w:softHyphen/>
      </w:r>
      <w:r w:rsidRPr="00E211AD">
        <w:t xml:space="preserve">tivet. </w:t>
      </w:r>
      <w:r>
        <w:t>R</w:t>
      </w:r>
      <w:r w:rsidRPr="00E211AD">
        <w:t>egleringen</w:t>
      </w:r>
      <w:r>
        <w:t xml:space="preserve"> av inbjudnings</w:t>
      </w:r>
      <w:r>
        <w:softHyphen/>
        <w:t>förfarandet</w:t>
      </w:r>
      <w:r w:rsidRPr="00E211AD">
        <w:t xml:space="preserve"> innebär att det finns </w:t>
      </w:r>
      <w:r w:rsidRPr="007D3F0A">
        <w:t>stora möjligheter att anpassa urvals</w:t>
      </w:r>
      <w:r>
        <w:softHyphen/>
      </w:r>
      <w:r w:rsidRPr="007D3F0A">
        <w:t>förfaranden efter omständigheterna i det</w:t>
      </w:r>
      <w:r w:rsidRPr="00E211AD">
        <w:t xml:space="preserve"> enskilda fallet på de marknader som berörs. Som direktivet är formulerat är det en uppgift för den som </w:t>
      </w:r>
      <w:r>
        <w:t>utformar</w:t>
      </w:r>
      <w:r w:rsidRPr="00E211AD">
        <w:t xml:space="preserve"> förfarandet att tydligt och utförligt </w:t>
      </w:r>
      <w:r w:rsidRPr="007D3F0A">
        <w:t>redovisa skälen för en viss utformning och varför valda lösningar</w:t>
      </w:r>
      <w:r w:rsidRPr="007D3F0A" w:rsidDel="002D3CD1">
        <w:t xml:space="preserve"> </w:t>
      </w:r>
      <w:r w:rsidRPr="007D3F0A">
        <w:t>bidrar till</w:t>
      </w:r>
      <w:r w:rsidRPr="00E211AD">
        <w:t xml:space="preserve"> en effektiv frekvens</w:t>
      </w:r>
      <w:r>
        <w:softHyphen/>
      </w:r>
      <w:r w:rsidRPr="00E211AD">
        <w:t>användning.</w:t>
      </w:r>
      <w:bookmarkStart w:id="365" w:name="_Hlk536792543"/>
      <w:r>
        <w:t xml:space="preserve"> Utformningen av ett urvalsförfarande ska grundas på ingående överväganden av konkur</w:t>
      </w:r>
      <w:r>
        <w:softHyphen/>
        <w:t>rens</w:t>
      </w:r>
      <w:r>
        <w:softHyphen/>
        <w:t>villkoren på marknaden och de effekter som kan väntas uppstå på kon</w:t>
      </w:r>
      <w:r>
        <w:softHyphen/>
        <w:t>kur</w:t>
      </w:r>
      <w:r>
        <w:softHyphen/>
        <w:t>renssituationen och investerings</w:t>
      </w:r>
      <w:r>
        <w:softHyphen/>
        <w:t>viljan beroende på vilka vägval som görs.</w:t>
      </w:r>
      <w:bookmarkStart w:id="366" w:name="_Hlk43211467"/>
      <w:r>
        <w:t xml:space="preserve"> </w:t>
      </w:r>
      <w:bookmarkEnd w:id="366"/>
      <w:r w:rsidRPr="009F1831">
        <w:t>Skyldigheten att göra sådana över</w:t>
      </w:r>
      <w:r>
        <w:softHyphen/>
      </w:r>
      <w:r w:rsidRPr="009F1831">
        <w:t>väganden följer enligt regeringen</w:t>
      </w:r>
      <w:r>
        <w:t>s me</w:t>
      </w:r>
      <w:r w:rsidR="00574338">
        <w:softHyphen/>
      </w:r>
      <w:r>
        <w:t>ning</w:t>
      </w:r>
      <w:r w:rsidRPr="009F1831">
        <w:t xml:space="preserve">, i motsats till vad bl.a. </w:t>
      </w:r>
      <w:r w:rsidRPr="009F1831">
        <w:rPr>
          <w:i/>
        </w:rPr>
        <w:t>Tele2 Sverige AB</w:t>
      </w:r>
      <w:r w:rsidRPr="009F1831">
        <w:t xml:space="preserve"> påpekar, av tillämp</w:t>
      </w:r>
      <w:r>
        <w:softHyphen/>
      </w:r>
      <w:r w:rsidRPr="009F1831">
        <w:t>ningen av den nya lagen och allmänna förvaltningsrättsliga principer.</w:t>
      </w:r>
    </w:p>
    <w:p w14:paraId="0BFCB053" w14:textId="77777777" w:rsidR="00D85371" w:rsidRPr="00E211AD" w:rsidRDefault="00D85371" w:rsidP="00D85371">
      <w:pPr>
        <w:pStyle w:val="Rubrik2"/>
      </w:pPr>
      <w:bookmarkStart w:id="367" w:name="_Toc9841560"/>
      <w:bookmarkStart w:id="368" w:name="_Toc9867437"/>
      <w:bookmarkStart w:id="369" w:name="_Toc9867687"/>
      <w:bookmarkStart w:id="370" w:name="_Toc9871104"/>
      <w:bookmarkStart w:id="371" w:name="_Toc9958187"/>
      <w:bookmarkStart w:id="372" w:name="_Toc9961246"/>
      <w:bookmarkStart w:id="373" w:name="_Toc9962345"/>
      <w:bookmarkStart w:id="374" w:name="_Toc17793309"/>
      <w:bookmarkStart w:id="375" w:name="_Toc73005894"/>
      <w:bookmarkStart w:id="376" w:name="_Toc86738700"/>
      <w:bookmarkStart w:id="377" w:name="_Toc94597463"/>
      <w:bookmarkStart w:id="378" w:name="_Toc96533306"/>
      <w:bookmarkEnd w:id="363"/>
      <w:bookmarkEnd w:id="365"/>
      <w:r>
        <w:t xml:space="preserve">Villkor i tillstånd att använda </w:t>
      </w:r>
      <w:bookmarkEnd w:id="367"/>
      <w:bookmarkEnd w:id="368"/>
      <w:bookmarkEnd w:id="369"/>
      <w:bookmarkEnd w:id="370"/>
      <w:bookmarkEnd w:id="371"/>
      <w:bookmarkEnd w:id="372"/>
      <w:bookmarkEnd w:id="373"/>
      <w:bookmarkEnd w:id="374"/>
      <w:bookmarkEnd w:id="375"/>
      <w:r>
        <w:t>radiosändare</w:t>
      </w:r>
      <w:bookmarkEnd w:id="376"/>
      <w:bookmarkEnd w:id="377"/>
      <w:bookmarkEnd w:id="378"/>
    </w:p>
    <w:p w14:paraId="78050FA7" w14:textId="77777777" w:rsidR="00D85371" w:rsidRPr="00E211AD" w:rsidRDefault="00D85371" w:rsidP="00D85371">
      <w:pPr>
        <w:pStyle w:val="Rubrik3"/>
        <w:spacing w:before="0"/>
      </w:pPr>
      <w:bookmarkStart w:id="379" w:name="_Toc9841561"/>
      <w:bookmarkStart w:id="380" w:name="_Toc9867438"/>
      <w:bookmarkStart w:id="381" w:name="_Toc9867688"/>
      <w:bookmarkStart w:id="382" w:name="_Toc9871105"/>
      <w:bookmarkStart w:id="383" w:name="_Toc9958188"/>
      <w:bookmarkStart w:id="384" w:name="_Toc9961247"/>
      <w:bookmarkStart w:id="385" w:name="_Toc9962346"/>
      <w:bookmarkStart w:id="386" w:name="_Toc17793310"/>
      <w:bookmarkStart w:id="387" w:name="_Toc73005895"/>
      <w:bookmarkStart w:id="388" w:name="_Toc86738701"/>
      <w:bookmarkStart w:id="389" w:name="_Toc94597464"/>
      <w:bookmarkStart w:id="390" w:name="_Toc96533307"/>
      <w:r w:rsidRPr="00E211AD">
        <w:t>Allmänna tillståndsvillkor</w:t>
      </w:r>
      <w:bookmarkEnd w:id="379"/>
      <w:bookmarkEnd w:id="380"/>
      <w:bookmarkEnd w:id="381"/>
      <w:bookmarkEnd w:id="382"/>
      <w:bookmarkEnd w:id="383"/>
      <w:bookmarkEnd w:id="384"/>
      <w:bookmarkEnd w:id="385"/>
      <w:bookmarkEnd w:id="386"/>
      <w:bookmarkEnd w:id="387"/>
      <w:bookmarkEnd w:id="388"/>
      <w:bookmarkEnd w:id="389"/>
      <w:bookmarkEnd w:id="390"/>
    </w:p>
    <w:p w14:paraId="75368003" w14:textId="77777777" w:rsidR="00D85371" w:rsidRPr="00E211AD" w:rsidRDefault="00D85371" w:rsidP="00D85371">
      <w:pPr>
        <w:pStyle w:val="Brdtextram"/>
      </w:pPr>
      <w:r>
        <w:rPr>
          <w:b/>
        </w:rPr>
        <w:t>Regeringens f</w:t>
      </w:r>
      <w:r w:rsidRPr="00E211AD">
        <w:rPr>
          <w:b/>
        </w:rPr>
        <w:t>örslag:</w:t>
      </w:r>
      <w:r w:rsidRPr="00E211AD">
        <w:t xml:space="preserve"> </w:t>
      </w:r>
      <w:r w:rsidRPr="007D3F0A">
        <w:t xml:space="preserve">Bestämmelserna </w:t>
      </w:r>
      <w:r>
        <w:t>i lagen om elektronisk kommu</w:t>
      </w:r>
      <w:r>
        <w:softHyphen/>
        <w:t xml:space="preserve">nikation </w:t>
      </w:r>
      <w:r w:rsidRPr="007D3F0A">
        <w:t>om villkor i tillstånd att använ</w:t>
      </w:r>
      <w:r>
        <w:softHyphen/>
      </w:r>
      <w:r w:rsidRPr="007D3F0A">
        <w:t>da radiosändare</w:t>
      </w:r>
      <w:r w:rsidRPr="00E211AD">
        <w:t xml:space="preserve"> ska i huvudsak </w:t>
      </w:r>
      <w:r>
        <w:t xml:space="preserve">oförändrade </w:t>
      </w:r>
      <w:r w:rsidRPr="00E211AD">
        <w:t>föras över till den nya lagen.</w:t>
      </w:r>
      <w:r>
        <w:t xml:space="preserve"> </w:t>
      </w:r>
      <w:bookmarkStart w:id="391" w:name="_Hlk43302106"/>
      <w:r>
        <w:t>Reglerings</w:t>
      </w:r>
      <w:r>
        <w:softHyphen/>
        <w:t>myndigheten ska få förena ett tillstånd med ett förbehåll om att en operatör som har rätt att använda tillståndet kan åläggas att ge till</w:t>
      </w:r>
      <w:r>
        <w:softHyphen/>
        <w:t>träde till infrastruktur för tillhanda</w:t>
      </w:r>
      <w:r>
        <w:softHyphen/>
        <w:t>hållande av mobila elektroniska kom</w:t>
      </w:r>
      <w:r>
        <w:softHyphen/>
        <w:t>munikationstjänster.</w:t>
      </w:r>
      <w:bookmarkEnd w:id="391"/>
    </w:p>
    <w:p w14:paraId="46D9E727" w14:textId="77777777" w:rsidR="00D85371" w:rsidRPr="00E211AD" w:rsidRDefault="00D85371" w:rsidP="00D85371">
      <w:pPr>
        <w:pStyle w:val="Brdtextmedindrag"/>
        <w:rPr>
          <w:sz w:val="8"/>
          <w:szCs w:val="8"/>
        </w:rPr>
      </w:pPr>
    </w:p>
    <w:p w14:paraId="3085AAF2" w14:textId="77777777" w:rsidR="00D85371" w:rsidRPr="00E211AD" w:rsidRDefault="00D85371" w:rsidP="00D85371">
      <w:pPr>
        <w:pStyle w:val="Brdtextmedindrag"/>
      </w:pPr>
      <w:r w:rsidRPr="00E211AD">
        <w:rPr>
          <w:b/>
        </w:rPr>
        <w:t>Promemorians förslag</w:t>
      </w:r>
      <w:r w:rsidRPr="00E211AD">
        <w:t xml:space="preserve"> </w:t>
      </w:r>
      <w:r>
        <w:t>överensstämmer i huvudsak med regeringens förslag. I promemorian föreslås ingen bestämmelse om förbehåll för åläg</w:t>
      </w:r>
      <w:r>
        <w:softHyphen/>
        <w:t>gande av tillträdesskyldigheten.</w:t>
      </w:r>
    </w:p>
    <w:p w14:paraId="12FBCF59" w14:textId="77777777" w:rsidR="00D85371" w:rsidRDefault="00D85371" w:rsidP="00D85371">
      <w:pPr>
        <w:pStyle w:val="Brdtextmedindrag"/>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sidRPr="007F3775">
        <w:rPr>
          <w:i/>
        </w:rPr>
        <w:t xml:space="preserve">PTS </w:t>
      </w:r>
      <w:r>
        <w:t>efterfrågar tydligare reglering av tillstånds</w:t>
      </w:r>
      <w:r>
        <w:softHyphen/>
        <w:t>villkor i fråga om skyldigheter som avser bl.a. tillträde till infra</w:t>
      </w:r>
      <w:r>
        <w:softHyphen/>
        <w:t>struktur som är beroende av radiospektrum och kommersiella avtal om roaming</w:t>
      </w:r>
      <w:r>
        <w:softHyphen/>
        <w:t>tjänsttillträde.</w:t>
      </w:r>
      <w:r w:rsidRPr="007F3775">
        <w:t xml:space="preserve"> </w:t>
      </w:r>
      <w:r w:rsidRPr="00F17ED3">
        <w:rPr>
          <w:i/>
        </w:rPr>
        <w:t xml:space="preserve">Tele2 Sverige AB </w:t>
      </w:r>
      <w:r w:rsidRPr="00F17ED3">
        <w:t>föreslår en bestämmelse om en generell skyldighet att främja delning av frekvens</w:t>
      </w:r>
      <w:r>
        <w:softHyphen/>
      </w:r>
      <w:r w:rsidRPr="00F17ED3">
        <w:t>utrymme.</w:t>
      </w:r>
      <w:r>
        <w:t xml:space="preserve"> </w:t>
      </w:r>
      <w:r w:rsidRPr="0077109F">
        <w:rPr>
          <w:i/>
        </w:rPr>
        <w:t>Teracom AB</w:t>
      </w:r>
      <w:r w:rsidRPr="0077109F" w:rsidDel="005F4744">
        <w:rPr>
          <w:i/>
        </w:rPr>
        <w:t xml:space="preserve"> </w:t>
      </w:r>
      <w:r>
        <w:t>anser</w:t>
      </w:r>
      <w:r w:rsidRPr="0077109F">
        <w:t xml:space="preserve"> att det i tillståndsvillkoren för tillstånd till </w:t>
      </w:r>
      <w:r>
        <w:t>annan</w:t>
      </w:r>
      <w:r w:rsidRPr="0077109F">
        <w:t xml:space="preserve"> användning i </w:t>
      </w:r>
      <w:r>
        <w:t xml:space="preserve">ett </w:t>
      </w:r>
      <w:r w:rsidRPr="0077109F">
        <w:lastRenderedPageBreak/>
        <w:t>harmoniserat frekvensutrymme</w:t>
      </w:r>
      <w:r>
        <w:t xml:space="preserve"> än den som följer av de harmoniserade villkoren</w:t>
      </w:r>
      <w:r w:rsidRPr="0077109F">
        <w:t xml:space="preserve"> bör anges att tillståndet kan återkallas om </w:t>
      </w:r>
      <w:r>
        <w:t xml:space="preserve">det finns </w:t>
      </w:r>
      <w:r w:rsidRPr="0077109F">
        <w:t>efterfrågan för användning på de harmoni</w:t>
      </w:r>
      <w:r>
        <w:softHyphen/>
      </w:r>
      <w:r w:rsidRPr="0077109F">
        <w:t>serade villkoren.</w:t>
      </w:r>
    </w:p>
    <w:p w14:paraId="614E3D1B" w14:textId="77777777" w:rsidR="00D85371" w:rsidRPr="00E211AD" w:rsidRDefault="00D85371" w:rsidP="00D85371">
      <w:pPr>
        <w:pStyle w:val="Rubrik4utannumrering"/>
      </w:pPr>
      <w:r w:rsidRPr="00E211AD">
        <w:t xml:space="preserve">Skälen för </w:t>
      </w:r>
      <w:r>
        <w:t xml:space="preserve">regeringens </w:t>
      </w:r>
      <w:r w:rsidRPr="00E211AD">
        <w:t>förslag</w:t>
      </w:r>
    </w:p>
    <w:p w14:paraId="118B225B" w14:textId="77777777" w:rsidR="00D85371" w:rsidRPr="00E211AD" w:rsidRDefault="00D85371" w:rsidP="00D85371">
      <w:pPr>
        <w:pStyle w:val="Rubrik5utannumrering"/>
        <w:spacing w:before="0"/>
      </w:pPr>
      <w:r w:rsidRPr="00E211AD">
        <w:t>Villkor som får knytas till tillstånd att använda radiosändare</w:t>
      </w:r>
    </w:p>
    <w:p w14:paraId="21B1C5F7" w14:textId="354C4947" w:rsidR="00D85371" w:rsidRPr="00E211AD" w:rsidRDefault="00D85371" w:rsidP="00D85371">
      <w:pPr>
        <w:pStyle w:val="Brdtext"/>
      </w:pPr>
      <w:r w:rsidRPr="00E211AD">
        <w:t xml:space="preserve">Av artikel 13.1 i EU-direktivet </w:t>
      </w:r>
      <w:r>
        <w:t>framgår</w:t>
      </w:r>
      <w:r w:rsidRPr="00E211AD">
        <w:t xml:space="preserve"> att nyttjanderätter till radio</w:t>
      </w:r>
      <w:r>
        <w:softHyphen/>
      </w:r>
      <w:r w:rsidRPr="00E211AD">
        <w:t>fre</w:t>
      </w:r>
      <w:r>
        <w:softHyphen/>
      </w:r>
      <w:r w:rsidRPr="00E211AD">
        <w:t>kvens</w:t>
      </w:r>
      <w:r w:rsidR="00574338">
        <w:softHyphen/>
      </w:r>
      <w:r w:rsidRPr="00E211AD">
        <w:t>er endast får omfattas av vissa villkor. En uttömmande upp</w:t>
      </w:r>
      <w:r>
        <w:softHyphen/>
      </w:r>
      <w:r w:rsidRPr="00E211AD">
        <w:t>räk</w:t>
      </w:r>
      <w:r>
        <w:softHyphen/>
      </w:r>
      <w:r w:rsidRPr="00E211AD">
        <w:t xml:space="preserve">ning av dessa </w:t>
      </w:r>
      <w:r w:rsidRPr="007D3F0A">
        <w:t>villkor finns i avsnitt D i bilaga 1 till direktivet. Upp</w:t>
      </w:r>
      <w:r>
        <w:softHyphen/>
      </w:r>
      <w:r w:rsidRPr="007D3F0A">
        <w:t>räk</w:t>
      </w:r>
      <w:r>
        <w:softHyphen/>
      </w:r>
      <w:r w:rsidRPr="007D3F0A">
        <w:t>ningen omfattar villkor</w:t>
      </w:r>
      <w:r w:rsidRPr="00E211AD">
        <w:t xml:space="preserve"> om</w:t>
      </w:r>
    </w:p>
    <w:p w14:paraId="3C046474" w14:textId="77777777" w:rsidR="00D85371" w:rsidRPr="00E211AD" w:rsidRDefault="00D85371" w:rsidP="00D85371">
      <w:pPr>
        <w:pStyle w:val="Strecklista"/>
      </w:pPr>
      <w:r w:rsidRPr="007D3F0A">
        <w:t>skyldighet att tillhandahålla en tjänst eller använda en typ av teknik, vilket</w:t>
      </w:r>
      <w:r w:rsidRPr="00E211AD">
        <w:t xml:space="preserve"> kan innefatta krav på täckning och tjänstekvalitet,</w:t>
      </w:r>
    </w:p>
    <w:p w14:paraId="0F8E9A2C" w14:textId="77777777" w:rsidR="00D85371" w:rsidRPr="00E211AD" w:rsidRDefault="00D85371" w:rsidP="00D85371">
      <w:pPr>
        <w:pStyle w:val="Strecklista"/>
      </w:pPr>
      <w:r w:rsidRPr="00E211AD">
        <w:t>faktiskt och effektivt utnyttjande av radiofrekvenser,</w:t>
      </w:r>
    </w:p>
    <w:p w14:paraId="6CBD5044" w14:textId="77777777" w:rsidR="00D85371" w:rsidRPr="00E211AD" w:rsidRDefault="00D85371" w:rsidP="00D85371">
      <w:pPr>
        <w:pStyle w:val="Strecklista"/>
      </w:pPr>
      <w:r w:rsidRPr="00E211AD">
        <w:t>längsta giltighetstid,</w:t>
      </w:r>
    </w:p>
    <w:p w14:paraId="35BD2914" w14:textId="77777777" w:rsidR="00D85371" w:rsidRPr="00E211AD" w:rsidRDefault="00D85371" w:rsidP="00D85371">
      <w:pPr>
        <w:pStyle w:val="Strecklista"/>
      </w:pPr>
      <w:r w:rsidRPr="00E211AD">
        <w:t>överlåtelse eller uthyrning av tillstånd samt villkor för överlåtelse,</w:t>
      </w:r>
    </w:p>
    <w:p w14:paraId="34DDBF28" w14:textId="77777777" w:rsidR="00D85371" w:rsidRPr="00E211AD" w:rsidRDefault="00D85371" w:rsidP="00D85371">
      <w:pPr>
        <w:pStyle w:val="Strecklista"/>
      </w:pPr>
      <w:r w:rsidRPr="00E211AD">
        <w:t>avgifter för tillstånd,</w:t>
      </w:r>
    </w:p>
    <w:p w14:paraId="39FB21AC" w14:textId="77777777" w:rsidR="00D85371" w:rsidRPr="00E211AD" w:rsidRDefault="00D85371" w:rsidP="00D85371">
      <w:pPr>
        <w:pStyle w:val="Strecklista"/>
      </w:pPr>
      <w:r w:rsidRPr="007D3F0A">
        <w:t>åtaganden som gjorts av en tillståndshavare inom ramen för ett till</w:t>
      </w:r>
      <w:r>
        <w:softHyphen/>
      </w:r>
      <w:r w:rsidRPr="007D3F0A">
        <w:t>stånds</w:t>
      </w:r>
      <w:r w:rsidRPr="007D3F0A">
        <w:softHyphen/>
      </w:r>
      <w:r w:rsidRPr="00E211AD">
        <w:t>förfarande,</w:t>
      </w:r>
    </w:p>
    <w:p w14:paraId="7247898A" w14:textId="77777777" w:rsidR="00D85371" w:rsidRPr="00E211AD" w:rsidRDefault="00D85371" w:rsidP="00D85371">
      <w:pPr>
        <w:pStyle w:val="Strecklista"/>
      </w:pPr>
      <w:r w:rsidRPr="007D3F0A">
        <w:t>skyldigheter att lägga samman eller dela radiofrekvenser eller att ge andra</w:t>
      </w:r>
      <w:r w:rsidRPr="00E211AD">
        <w:t xml:space="preserve"> användare tillträde till frekvenser,</w:t>
      </w:r>
    </w:p>
    <w:p w14:paraId="3D746CF7" w14:textId="77777777" w:rsidR="00D85371" w:rsidRPr="00E211AD" w:rsidRDefault="00D85371" w:rsidP="00D85371">
      <w:pPr>
        <w:pStyle w:val="Strecklista"/>
      </w:pPr>
      <w:r w:rsidRPr="00E211AD">
        <w:t>skyldigheter enligt internationella avtal om frekvensanvändning, och</w:t>
      </w:r>
    </w:p>
    <w:p w14:paraId="3685270F" w14:textId="77777777" w:rsidR="00D85371" w:rsidRPr="00E211AD" w:rsidRDefault="00D85371" w:rsidP="00D85371">
      <w:pPr>
        <w:pStyle w:val="Strecklista"/>
      </w:pPr>
      <w:r w:rsidRPr="00E211AD">
        <w:t>skyldigheter som avser frekvensanvändning i experimentsyfte.</w:t>
      </w:r>
    </w:p>
    <w:p w14:paraId="2D38306F" w14:textId="0AA029E8" w:rsidR="00D85371" w:rsidRPr="00E211AD" w:rsidRDefault="00D85371" w:rsidP="00D85371">
      <w:pPr>
        <w:pStyle w:val="Brdtextefterstrecklista"/>
      </w:pPr>
      <w:r>
        <w:t xml:space="preserve">I uppräkningen </w:t>
      </w:r>
      <w:r w:rsidRPr="007D3F0A" w:rsidDel="00163628">
        <w:t xml:space="preserve">är </w:t>
      </w:r>
      <w:r>
        <w:t>det</w:t>
      </w:r>
      <w:r w:rsidRPr="007D3F0A">
        <w:t xml:space="preserve"> endast möjligheten att införa villkor om att lägga samman eller dela</w:t>
      </w:r>
      <w:r w:rsidRPr="00E211AD">
        <w:t xml:space="preserve"> </w:t>
      </w:r>
      <w:r w:rsidRPr="007D3F0A">
        <w:t>radiofrekvenser som är ny. I övrigt motsvarar regle</w:t>
      </w:r>
      <w:r>
        <w:softHyphen/>
      </w:r>
      <w:r w:rsidRPr="007D3F0A">
        <w:t>ring</w:t>
      </w:r>
      <w:r>
        <w:softHyphen/>
      </w:r>
      <w:r w:rsidRPr="007D3F0A">
        <w:t>en i sak artikel 6 och</w:t>
      </w:r>
      <w:r w:rsidRPr="00E211AD">
        <w:t xml:space="preserve"> avsnitt </w:t>
      </w:r>
      <w:r>
        <w:t>B</w:t>
      </w:r>
      <w:r w:rsidRPr="00E211AD">
        <w:t xml:space="preserve"> i bilaga 1 till auktorisations</w:t>
      </w:r>
      <w:r>
        <w:softHyphen/>
      </w:r>
      <w:r w:rsidRPr="00E211AD">
        <w:t>direktivet</w:t>
      </w:r>
      <w:r>
        <w:t xml:space="preserve"> som </w:t>
      </w:r>
      <w:r w:rsidRPr="001144DB">
        <w:t>genom</w:t>
      </w:r>
      <w:r>
        <w:softHyphen/>
      </w:r>
      <w:r w:rsidRPr="001144DB">
        <w:t xml:space="preserve">förs </w:t>
      </w:r>
      <w:r>
        <w:t>i</w:t>
      </w:r>
      <w:r w:rsidRPr="001144DB">
        <w:t xml:space="preserve"> 3 kap. 4</w:t>
      </w:r>
      <w:r>
        <w:t xml:space="preserve"> §</w:t>
      </w:r>
      <w:r w:rsidRPr="001144DB">
        <w:t>, 11 </w:t>
      </w:r>
      <w:r>
        <w:t xml:space="preserve">§ </w:t>
      </w:r>
      <w:r w:rsidRPr="001144DB">
        <w:t>första stycket 1</w:t>
      </w:r>
      <w:r>
        <w:t>–</w:t>
      </w:r>
      <w:r w:rsidRPr="001144DB">
        <w:t>5 och 7</w:t>
      </w:r>
      <w:r>
        <w:t>–</w:t>
      </w:r>
      <w:r w:rsidRPr="001144DB">
        <w:t>9 samt 11 a </w:t>
      </w:r>
      <w:r w:rsidRPr="001144DB" w:rsidDel="00DA142A">
        <w:t>§</w:t>
      </w:r>
      <w:r w:rsidRPr="001144DB">
        <w:t xml:space="preserve"> LEK (se prop. 2002/03:110 s. 146 f. och prop. 2009/10:193 </w:t>
      </w:r>
      <w:r w:rsidR="00EB24E6">
        <w:t>s. 6</w:t>
      </w:r>
      <w:r w:rsidRPr="001144DB">
        <w:t>0</w:t>
      </w:r>
      <w:r>
        <w:t> </w:t>
      </w:r>
      <w:r w:rsidRPr="001144DB">
        <w:t>f.).</w:t>
      </w:r>
    </w:p>
    <w:p w14:paraId="5FA6DED3" w14:textId="77777777" w:rsidR="00D85371" w:rsidRPr="00E211AD" w:rsidRDefault="00D85371" w:rsidP="00D85371">
      <w:pPr>
        <w:pStyle w:val="Brdtextmedindrag"/>
      </w:pPr>
      <w:r w:rsidRPr="00E211AD">
        <w:t xml:space="preserve">Direktivet anger endast vilka villkor som medlemsstaterna får ställa upp. </w:t>
      </w:r>
      <w:r w:rsidRPr="007D3F0A">
        <w:t>Det finns ingen skyldighet att utnyttja alla dessa möjligheter. Alla nyttjan</w:t>
      </w:r>
      <w:r w:rsidRPr="007D3F0A">
        <w:softHyphen/>
        <w:t>de</w:t>
      </w:r>
      <w:r>
        <w:softHyphen/>
      </w:r>
      <w:r w:rsidRPr="007D3F0A">
        <w:t>rätter behöver inte heller nödvändigtvis innehålla villkor av alla slag. De vill</w:t>
      </w:r>
      <w:r w:rsidRPr="00E211AD">
        <w:t>kor som ställs upp ska säkerställa en ändamålsenlig och effektiv fre</w:t>
      </w:r>
      <w:r w:rsidRPr="00E211AD">
        <w:softHyphen/>
        <w:t>kvens</w:t>
      </w:r>
      <w:r>
        <w:softHyphen/>
      </w:r>
      <w:r w:rsidRPr="00E211AD">
        <w:t>användning. Vilka villkor som ska gälla för ett visst tillstånd måste därför bedömas utifrån vad som är motiverat och proportionellt med hän</w:t>
      </w:r>
      <w:r w:rsidRPr="00E211AD">
        <w:softHyphen/>
        <w:t>syn till omständigheterna i det enskilda fallet.</w:t>
      </w:r>
    </w:p>
    <w:p w14:paraId="1FBF2FF4" w14:textId="6CD92E01" w:rsidR="00D85371" w:rsidRPr="00E211AD" w:rsidRDefault="00D85371" w:rsidP="00D85371">
      <w:pPr>
        <w:pStyle w:val="Brdtextmedindrag"/>
      </w:pPr>
      <w:r>
        <w:t>D</w:t>
      </w:r>
      <w:r w:rsidRPr="007D3F0A">
        <w:t xml:space="preserve">en nya punkten </w:t>
      </w:r>
      <w:r>
        <w:t xml:space="preserve">i avsnitt D i bilaga 1 </w:t>
      </w:r>
      <w:r w:rsidRPr="007D3F0A">
        <w:t>om villkor om att lägga samman eller dela</w:t>
      </w:r>
      <w:r w:rsidRPr="00E211AD">
        <w:t xml:space="preserve"> radiofrekvenser eller att ge andra användare till</w:t>
      </w:r>
      <w:r>
        <w:softHyphen/>
      </w:r>
      <w:r w:rsidRPr="00E211AD">
        <w:t>träde till fre</w:t>
      </w:r>
      <w:r>
        <w:softHyphen/>
      </w:r>
      <w:r w:rsidRPr="00E211AD">
        <w:t>kvenser kan</w:t>
      </w:r>
      <w:r w:rsidRPr="007D3F0A">
        <w:t xml:space="preserve"> sägas vara en specificering av möjligheten att ställa villkor för att garan</w:t>
      </w:r>
      <w:r w:rsidRPr="00E211AD">
        <w:t>tera en effektiv frekvens</w:t>
      </w:r>
      <w:r>
        <w:softHyphen/>
      </w:r>
      <w:r w:rsidRPr="00E211AD">
        <w:t xml:space="preserve">användning. </w:t>
      </w:r>
      <w:r w:rsidRPr="007B066E">
        <w:t xml:space="preserve">Som </w:t>
      </w:r>
      <w:r w:rsidRPr="007B066E">
        <w:rPr>
          <w:i/>
        </w:rPr>
        <w:t xml:space="preserve">Tele2 Sverige AB </w:t>
      </w:r>
      <w:r w:rsidRPr="007B066E">
        <w:t>påpekar framgår det av artikel 46 att medlemsstaterna ska främja delad användning av radiofrekvenser. Med delad användning avses att två eller flera aktörer använder samma frekvensband enligt fast</w:t>
      </w:r>
      <w:r>
        <w:softHyphen/>
      </w:r>
      <w:r w:rsidRPr="007B066E">
        <w:t xml:space="preserve">ställda kriterier eller planer. </w:t>
      </w:r>
      <w:r>
        <w:t>Av 3 kap. 11 § första stycket 5</w:t>
      </w:r>
      <w:r w:rsidDel="00BB516E">
        <w:t xml:space="preserve"> </w:t>
      </w:r>
      <w:r>
        <w:t>LEK framgår att ett till</w:t>
      </w:r>
      <w:r>
        <w:softHyphen/>
        <w:t>stånd att an</w:t>
      </w:r>
      <w:r w:rsidR="00574338">
        <w:softHyphen/>
      </w:r>
      <w:r>
        <w:t>vända radiosändare får förenas med villkor om skyldighet för sökanden att dela frekvensutrymme med annan. Enligt regeringens mening är det inte nödvändigt med en generell bestämmelse om att främja delning som Tele2 Sverige AB efterfrågar. Syftet tillgodoses i stället tillräckligt genom den nyss nämnda bestä</w:t>
      </w:r>
      <w:r>
        <w:softHyphen/>
        <w:t>mmelsen samt den grund</w:t>
      </w:r>
      <w:r>
        <w:softHyphen/>
        <w:t>läggande principen om effek</w:t>
      </w:r>
      <w:r w:rsidR="00574338">
        <w:softHyphen/>
      </w:r>
      <w:r>
        <w:t>tiv frekvensförvaltning, se avsnitt 11.2.1.</w:t>
      </w:r>
    </w:p>
    <w:p w14:paraId="049F5B51" w14:textId="77777777" w:rsidR="00D85371" w:rsidRDefault="00D85371" w:rsidP="00D85371">
      <w:pPr>
        <w:pStyle w:val="Brdtextmedindrag"/>
      </w:pPr>
      <w:r w:rsidRPr="00E211AD">
        <w:lastRenderedPageBreak/>
        <w:t>Bestämmelserna i 3</w:t>
      </w:r>
      <w:r>
        <w:t> kap. </w:t>
      </w:r>
      <w:r w:rsidRPr="00E211AD">
        <w:t>4</w:t>
      </w:r>
      <w:r>
        <w:t> §</w:t>
      </w:r>
      <w:r w:rsidRPr="00E211AD">
        <w:t>, 11</w:t>
      </w:r>
      <w:r>
        <w:t> §</w:t>
      </w:r>
      <w:r w:rsidRPr="00E211AD">
        <w:t xml:space="preserve"> första stycket 1–5 och 7–9 och 11 a</w:t>
      </w:r>
      <w:r>
        <w:t> §</w:t>
      </w:r>
      <w:r w:rsidRPr="00E211AD">
        <w:t>§ LEK bedöms vara förenliga med artikel 13.1 och 13.4 i EU-direktivet och bör föras över till den nya lagen.</w:t>
      </w:r>
    </w:p>
    <w:p w14:paraId="707EE453" w14:textId="77777777" w:rsidR="00D85371" w:rsidRPr="00E211AD" w:rsidRDefault="00D85371" w:rsidP="00D85371">
      <w:pPr>
        <w:pStyle w:val="Brdtextmedindrag"/>
      </w:pPr>
      <w:r>
        <w:t>Tillstånd till</w:t>
      </w:r>
      <w:r w:rsidDel="00C9122D">
        <w:t xml:space="preserve"> </w:t>
      </w:r>
      <w:r>
        <w:t>annan användning i ett harmoniserat frek</w:t>
      </w:r>
      <w:r>
        <w:softHyphen/>
        <w:t>vens</w:t>
      </w:r>
      <w:r>
        <w:softHyphen/>
        <w:t xml:space="preserve">utrymme än som följer av de harmoniserade villkoren kan, som framgår av </w:t>
      </w:r>
      <w:r w:rsidRPr="007B066E">
        <w:t>avsnitt 20.4</w:t>
      </w:r>
      <w:r>
        <w:t>, återkallas om det finns efterfrågan att använda frekvensutrymmet på de harmoniserade vill</w:t>
      </w:r>
      <w:r>
        <w:softHyphen/>
        <w:t>koren. Detta regleras uttryckligen i lagen och gäller alla sådana till</w:t>
      </w:r>
      <w:r>
        <w:softHyphen/>
        <w:t xml:space="preserve">stånd. Enligt regeringens mening behöver det därför inte, som </w:t>
      </w:r>
      <w:r>
        <w:rPr>
          <w:i/>
        </w:rPr>
        <w:t xml:space="preserve">Teracom AB </w:t>
      </w:r>
      <w:r>
        <w:t>efter</w:t>
      </w:r>
      <w:r>
        <w:softHyphen/>
        <w:t>frågar, framgå av tillståndsvillkoren.</w:t>
      </w:r>
    </w:p>
    <w:p w14:paraId="4F0A434E" w14:textId="77777777" w:rsidR="00D85371" w:rsidRPr="00B646B1" w:rsidRDefault="00D85371" w:rsidP="00D85371">
      <w:pPr>
        <w:pStyle w:val="Rubrik5utannumrering"/>
      </w:pPr>
      <w:bookmarkStart w:id="392" w:name="_Hlk40793955"/>
      <w:r w:rsidRPr="00B646B1">
        <w:t>Vissa särskilda villkor</w:t>
      </w:r>
    </w:p>
    <w:p w14:paraId="57C4EA9D" w14:textId="77777777" w:rsidR="00D85371" w:rsidRPr="00B646B1" w:rsidRDefault="00D85371" w:rsidP="00D85371">
      <w:pPr>
        <w:pStyle w:val="Brdtext"/>
      </w:pPr>
      <w:bookmarkStart w:id="393" w:name="_Hlk42608246"/>
      <w:r w:rsidRPr="00B646B1">
        <w:t>Enligt artikel 47.2 i EU-direktivet ska behöriga myndigheter, när de be</w:t>
      </w:r>
      <w:r w:rsidRPr="00B646B1">
        <w:softHyphen/>
        <w:t>vil</w:t>
      </w:r>
      <w:r w:rsidRPr="00B646B1">
        <w:softHyphen/>
        <w:t>jar till</w:t>
      </w:r>
      <w:r w:rsidRPr="00B646B1">
        <w:softHyphen/>
        <w:t>stånd att använda radiosändare, kunna föreskriva vissa sär</w:t>
      </w:r>
      <w:r w:rsidRPr="00B646B1">
        <w:softHyphen/>
        <w:t>skilda möj</w:t>
      </w:r>
      <w:r w:rsidRPr="00B646B1">
        <w:softHyphen/>
        <w:t>lig</w:t>
      </w:r>
      <w:r w:rsidRPr="00B646B1">
        <w:softHyphen/>
        <w:t>heter i syfte att uppnå mål om effektiv frekvens</w:t>
      </w:r>
      <w:r w:rsidRPr="00B646B1">
        <w:softHyphen/>
        <w:t>användning eller för</w:t>
      </w:r>
      <w:r w:rsidRPr="00B646B1">
        <w:softHyphen/>
        <w:t>bätt</w:t>
      </w:r>
      <w:r w:rsidRPr="00B646B1">
        <w:softHyphen/>
        <w:t>rad täckning. Sådana möjligheter kan avse att till</w:t>
      </w:r>
      <w:r w:rsidRPr="00B646B1">
        <w:softHyphen/>
        <w:t>stånds</w:t>
      </w:r>
      <w:r w:rsidRPr="00B646B1">
        <w:softHyphen/>
        <w:t>havare ska dela radio</w:t>
      </w:r>
      <w:r w:rsidRPr="00B646B1">
        <w:softHyphen/>
        <w:t>frekvenser eller passiv eller aktiv infra</w:t>
      </w:r>
      <w:r w:rsidRPr="00B646B1">
        <w:softHyphen/>
        <w:t>struktur som är beroende av radiofrekvenser, ingå kommersiella roamingavtal eller gemensamt bygga upp infrastruktur för tillhanda</w:t>
      </w:r>
      <w:r w:rsidRPr="00B646B1">
        <w:softHyphen/>
        <w:t>hållande av radiobaserade nät eller tjänster. Vidare anges i artikel 52.2 första stycket a att det i berättigade fall får införas villkor om tillhandahållande av tillträde i grossistledet eller nationell eller regional roaming i vissa band. Därtill regleras i artikel 61.4 att reglerings</w:t>
      </w:r>
      <w:r w:rsidRPr="00B646B1">
        <w:softHyphen/>
        <w:t>myndigheten ska kunna ålägga skyldigheter avseende bl.a. gemen</w:t>
      </w:r>
      <w:r>
        <w:softHyphen/>
      </w:r>
      <w:r w:rsidRPr="00B646B1">
        <w:t>samt nyttjande av passiv infrastruktur eller ingående av tillträdes</w:t>
      </w:r>
      <w:r w:rsidRPr="00B646B1">
        <w:softHyphen/>
        <w:t>avtal om lokaliserad roaming. För att regleringsmyndigheten ska kunna ålägga sådana skyldigheter som avses i artikel 61.4 måste en sådan möjlig</w:t>
      </w:r>
      <w:r>
        <w:softHyphen/>
      </w:r>
      <w:r w:rsidRPr="00B646B1">
        <w:t>het ha fastställts när tillstånd beviljades.</w:t>
      </w:r>
    </w:p>
    <w:p w14:paraId="38697CBA" w14:textId="145E3E6F" w:rsidR="00D85371" w:rsidRPr="00B646B1" w:rsidRDefault="00D85371" w:rsidP="006C43FF">
      <w:pPr>
        <w:pStyle w:val="Brdtextmedindrag"/>
      </w:pPr>
      <w:r w:rsidRPr="00B646B1">
        <w:t xml:space="preserve">Gemensamt för denna typ av villkor och skyldigheter är att de avser att </w:t>
      </w:r>
      <w:r w:rsidRPr="00574338">
        <w:rPr>
          <w:spacing w:val="-2"/>
        </w:rPr>
        <w:t>främja konkurrensen och slutanvändares tillgång till tjänster. De kan normalt</w:t>
      </w:r>
      <w:r w:rsidRPr="00B646B1">
        <w:t xml:space="preserve"> antas vara betungande för tillståndshavaren</w:t>
      </w:r>
      <w:r>
        <w:t>,</w:t>
      </w:r>
      <w:r w:rsidRPr="00B646B1">
        <w:t xml:space="preserve"> eftersom de minskar möjlig</w:t>
      </w:r>
      <w:r>
        <w:softHyphen/>
      </w:r>
      <w:r w:rsidRPr="00B646B1">
        <w:t>heterna att dra fördel av den ensamrätt till frekvensutrymme som ett till</w:t>
      </w:r>
      <w:r>
        <w:softHyphen/>
      </w:r>
      <w:r w:rsidRPr="00B646B1">
        <w:t xml:space="preserve">stånd kan innebära. I avsnitt 14.8.3 föreslås att en operatör </w:t>
      </w:r>
      <w:r>
        <w:t xml:space="preserve">som har rätt att använda radiosändare </w:t>
      </w:r>
      <w:r w:rsidRPr="00B646B1">
        <w:t>ska kunna åläggas att ge tillträde till infrastruktur</w:t>
      </w:r>
      <w:r>
        <w:t xml:space="preserve"> </w:t>
      </w:r>
      <w:r w:rsidRPr="00574338">
        <w:rPr>
          <w:spacing w:val="-2"/>
        </w:rPr>
        <w:t>för användning av radiofrekvenser. En förutsättning är att reglerings</w:t>
      </w:r>
      <w:r w:rsidRPr="00574338">
        <w:rPr>
          <w:spacing w:val="-2"/>
        </w:rPr>
        <w:softHyphen/>
        <w:t>myndig</w:t>
      </w:r>
      <w:r w:rsidR="00574338" w:rsidRPr="00574338">
        <w:rPr>
          <w:spacing w:val="-2"/>
        </w:rPr>
        <w:softHyphen/>
      </w:r>
      <w:r>
        <w:t>heten, när den beviljar tillståndet, förenar det med ett förbehåll om att en sådan skyldighet kan åläggas en operatör som har rätt att använda till</w:t>
      </w:r>
      <w:r w:rsidR="006E0FAE">
        <w:softHyphen/>
      </w:r>
      <w:r>
        <w:t>stånd</w:t>
      </w:r>
      <w:r w:rsidR="006E0FAE">
        <w:softHyphen/>
      </w:r>
      <w:r>
        <w:t>et.</w:t>
      </w:r>
      <w:r w:rsidRPr="00B646B1">
        <w:t xml:space="preserve"> </w:t>
      </w:r>
      <w:r>
        <w:t>En operatör kan ha rätt att använda tillståndet i egenskap av till</w:t>
      </w:r>
      <w:r w:rsidR="006E0FAE">
        <w:softHyphen/>
      </w:r>
      <w:r>
        <w:t>stånds</w:t>
      </w:r>
      <w:r>
        <w:softHyphen/>
        <w:t>havare eller genom att operatören hyr tillståndet av tillstånds</w:t>
      </w:r>
      <w:r>
        <w:softHyphen/>
        <w:t>hava</w:t>
      </w:r>
      <w:r w:rsidR="006E0FAE">
        <w:softHyphen/>
      </w:r>
      <w:r>
        <w:t>ren, se avsnitt 11.6.</w:t>
      </w:r>
      <w:r w:rsidRPr="00B646B1">
        <w:t xml:space="preserve"> En bestämmelse </w:t>
      </w:r>
      <w:r>
        <w:t xml:space="preserve">som gör det möjligt att förena tillståndet med ett förbehåll </w:t>
      </w:r>
      <w:r w:rsidRPr="00B646B1">
        <w:t>bör därför</w:t>
      </w:r>
      <w:r>
        <w:t xml:space="preserve">, som </w:t>
      </w:r>
      <w:r>
        <w:rPr>
          <w:i/>
          <w:iCs/>
        </w:rPr>
        <w:t xml:space="preserve">PTS </w:t>
      </w:r>
      <w:r>
        <w:t>påpekar,</w:t>
      </w:r>
      <w:r w:rsidRPr="00B646B1">
        <w:t xml:space="preserve"> införas i den nya lagen.</w:t>
      </w:r>
    </w:p>
    <w:p w14:paraId="41E2B06E" w14:textId="2902FD92" w:rsidR="00D85371" w:rsidRPr="00E211AD" w:rsidRDefault="00D85371" w:rsidP="00D85371">
      <w:pPr>
        <w:pStyle w:val="Brdtextmedindrag"/>
      </w:pPr>
      <w:r>
        <w:t>När det gäller villkoren i sig framgår det a</w:t>
      </w:r>
      <w:r w:rsidRPr="00E211AD">
        <w:t>v 3</w:t>
      </w:r>
      <w:r>
        <w:t> </w:t>
      </w:r>
      <w:r w:rsidRPr="00E211AD">
        <w:t>kap.</w:t>
      </w:r>
      <w:r>
        <w:t> </w:t>
      </w:r>
      <w:r w:rsidRPr="00E211AD">
        <w:t>11</w:t>
      </w:r>
      <w:r>
        <w:t> </w:t>
      </w:r>
      <w:r w:rsidRPr="00E211AD">
        <w:t xml:space="preserve">§ första stycket 5 LEK att tillståndsvillkor kan avse </w:t>
      </w:r>
      <w:r>
        <w:t>en</w:t>
      </w:r>
      <w:r w:rsidRPr="00E211AD">
        <w:t xml:space="preserve"> skyldig</w:t>
      </w:r>
      <w:r>
        <w:softHyphen/>
      </w:r>
      <w:r w:rsidRPr="00E211AD">
        <w:t>het för tillståndshavaren att dela frekvens</w:t>
      </w:r>
      <w:r>
        <w:softHyphen/>
      </w:r>
      <w:r w:rsidRPr="00E211AD">
        <w:t>utrymme med annan. I första stycket 8 och 9 anges vidare att tillstånds</w:t>
      </w:r>
      <w:r>
        <w:softHyphen/>
      </w:r>
      <w:r w:rsidRPr="00E211AD">
        <w:t>villkor kan avse åtaganden som har gjorts i samband med bevil</w:t>
      </w:r>
      <w:r w:rsidR="002575C0">
        <w:softHyphen/>
      </w:r>
      <w:r w:rsidRPr="00E211AD">
        <w:t>jande av tillstånd genom ett urvalsför</w:t>
      </w:r>
      <w:r w:rsidRPr="00E211AD">
        <w:softHyphen/>
        <w:t>farande samt tekniska krav och annat som krävs för att säkerställa ett fak</w:t>
      </w:r>
      <w:r w:rsidRPr="00E211AD">
        <w:softHyphen/>
        <w:t>tiskt och effektivt frekvens</w:t>
      </w:r>
      <w:r>
        <w:softHyphen/>
      </w:r>
      <w:r w:rsidRPr="00E211AD">
        <w:t xml:space="preserve">utnyttjande. </w:t>
      </w:r>
      <w:r>
        <w:t xml:space="preserve">Till skillnad från </w:t>
      </w:r>
      <w:r w:rsidRPr="00F2587E">
        <w:t>PTS</w:t>
      </w:r>
      <w:r>
        <w:rPr>
          <w:i/>
          <w:iCs/>
        </w:rPr>
        <w:t xml:space="preserve"> </w:t>
      </w:r>
      <w:r>
        <w:t>anser regeringen att det finns vida möjligheter att m</w:t>
      </w:r>
      <w:r w:rsidRPr="00E211AD">
        <w:t>ed stöd av dessa bestämm</w:t>
      </w:r>
      <w:r>
        <w:softHyphen/>
      </w:r>
      <w:r w:rsidRPr="00E211AD">
        <w:t>elser fastställa de villkor som kan behövas för att främja slutkundernas intresse av prisvärda trådlösa tjänster och god täckning. Det är inte ute</w:t>
      </w:r>
      <w:r>
        <w:softHyphen/>
      </w:r>
      <w:r w:rsidRPr="00E211AD">
        <w:t>slutet att tillståndsvillkor av det slag som anges i artikel 52.2 första stycket</w:t>
      </w:r>
      <w:r>
        <w:t> </w:t>
      </w:r>
      <w:r w:rsidRPr="00E211AD">
        <w:t xml:space="preserve">a i EU-direktivet skulle kunna </w:t>
      </w:r>
      <w:r>
        <w:t>uppställas</w:t>
      </w:r>
      <w:r w:rsidRPr="00E211AD">
        <w:t xml:space="preserve"> om </w:t>
      </w:r>
      <w:r w:rsidRPr="007D3F0A">
        <w:t xml:space="preserve">det </w:t>
      </w:r>
      <w:r w:rsidRPr="007D3F0A">
        <w:lastRenderedPageBreak/>
        <w:t xml:space="preserve">är motiverat och lämpligt i ett enskilt fall. </w:t>
      </w:r>
      <w:r w:rsidRPr="00E211AD">
        <w:t>Med tanke på sådana villkors ingripande karaktär för till</w:t>
      </w:r>
      <w:r>
        <w:softHyphen/>
      </w:r>
      <w:r w:rsidRPr="00E211AD">
        <w:t>stånds</w:t>
      </w:r>
      <w:r>
        <w:softHyphen/>
      </w:r>
      <w:r w:rsidRPr="007D3F0A">
        <w:t>havaren måste det göras en noggrann pro</w:t>
      </w:r>
      <w:r w:rsidR="002575C0">
        <w:softHyphen/>
      </w:r>
      <w:r w:rsidRPr="007D3F0A">
        <w:t>portionalitets</w:t>
      </w:r>
      <w:r>
        <w:softHyphen/>
      </w:r>
      <w:r w:rsidRPr="007D3F0A">
        <w:t>bedömning vid infö</w:t>
      </w:r>
      <w:r w:rsidRPr="00E211AD">
        <w:t>randet av dem. Det bedöms bara kunna komma i fråga om högst avse</w:t>
      </w:r>
      <w:r>
        <w:softHyphen/>
      </w:r>
      <w:r w:rsidRPr="00E211AD">
        <w:t xml:space="preserve">värda </w:t>
      </w:r>
      <w:r w:rsidRPr="007D3F0A">
        <w:t>problem uppstått på marknaden</w:t>
      </w:r>
      <w:r>
        <w:t xml:space="preserve"> eller om sådana problem bedöms kunna uppstå vid en framåtblickande analys av marknadens kon</w:t>
      </w:r>
      <w:r>
        <w:softHyphen/>
        <w:t>kur</w:t>
      </w:r>
      <w:r>
        <w:softHyphen/>
        <w:t>rens</w:t>
      </w:r>
      <w:r>
        <w:softHyphen/>
        <w:t>villkor</w:t>
      </w:r>
      <w:r w:rsidRPr="007D3F0A">
        <w:t xml:space="preserve">. </w:t>
      </w:r>
      <w:r w:rsidRPr="001E2ABF">
        <w:t>Mot bakgrund av den hittills mycket positiva utvecklingen på de svenska marknaderna för mobil</w:t>
      </w:r>
      <w:r>
        <w:softHyphen/>
      </w:r>
      <w:r w:rsidRPr="001E2ABF">
        <w:t>telefoni och mobilt bredband torde det i praktiken sällan bli fråga om att vidta denna typ av åtgärder</w:t>
      </w:r>
      <w:r>
        <w:t>. Som före</w:t>
      </w:r>
      <w:r>
        <w:softHyphen/>
        <w:t>slås ovan bör 3 kap. 11 § första stycket 5, 8 och 9 LEK föras över till den nya lagen.</w:t>
      </w:r>
    </w:p>
    <w:p w14:paraId="30974307" w14:textId="77777777" w:rsidR="00D85371" w:rsidRPr="00E211AD" w:rsidRDefault="00D85371" w:rsidP="00D85371">
      <w:pPr>
        <w:pStyle w:val="Rubrik3"/>
      </w:pPr>
      <w:bookmarkStart w:id="394" w:name="_Toc9841562"/>
      <w:bookmarkStart w:id="395" w:name="_Toc9867439"/>
      <w:bookmarkStart w:id="396" w:name="_Toc9867689"/>
      <w:bookmarkStart w:id="397" w:name="_Toc9871106"/>
      <w:bookmarkStart w:id="398" w:name="_Toc9958189"/>
      <w:bookmarkStart w:id="399" w:name="_Toc9961248"/>
      <w:bookmarkStart w:id="400" w:name="_Toc9962347"/>
      <w:bookmarkStart w:id="401" w:name="_Toc17793311"/>
      <w:bookmarkStart w:id="402" w:name="_Toc73005896"/>
      <w:bookmarkStart w:id="403" w:name="_Toc86738702"/>
      <w:bookmarkStart w:id="404" w:name="_Toc94597465"/>
      <w:bookmarkStart w:id="405" w:name="_Toc96533308"/>
      <w:bookmarkStart w:id="406" w:name="_Hlk72317012"/>
      <w:bookmarkEnd w:id="392"/>
      <w:bookmarkEnd w:id="393"/>
      <w:r w:rsidRPr="00E211AD">
        <w:t>Villkor vid internationell harmonisering av tilldelning av radiofrekvenser</w:t>
      </w:r>
      <w:bookmarkEnd w:id="394"/>
      <w:bookmarkEnd w:id="395"/>
      <w:bookmarkEnd w:id="396"/>
      <w:bookmarkEnd w:id="397"/>
      <w:bookmarkEnd w:id="398"/>
      <w:bookmarkEnd w:id="399"/>
      <w:bookmarkEnd w:id="400"/>
      <w:bookmarkEnd w:id="401"/>
      <w:bookmarkEnd w:id="402"/>
      <w:bookmarkEnd w:id="403"/>
      <w:bookmarkEnd w:id="404"/>
      <w:bookmarkEnd w:id="405"/>
    </w:p>
    <w:p w14:paraId="35F33FEE" w14:textId="0B09D7F4" w:rsidR="00D85371" w:rsidRDefault="00D85371" w:rsidP="00D85371">
      <w:pPr>
        <w:pStyle w:val="Brdtextmedindragram"/>
        <w:ind w:firstLine="0"/>
      </w:pPr>
      <w:r w:rsidRPr="002575C0">
        <w:rPr>
          <w:b/>
          <w:spacing w:val="-3"/>
        </w:rPr>
        <w:t>Regeringens förslag:</w:t>
      </w:r>
      <w:r w:rsidRPr="002575C0">
        <w:rPr>
          <w:spacing w:val="-3"/>
        </w:rPr>
        <w:t xml:space="preserve"> Ett tillstånd att använda radiosändare i ett frekvens</w:t>
      </w:r>
      <w:r>
        <w:softHyphen/>
        <w:t>utrymme för vilket radioanvändningen har harmoniserats i enlighet med internationella avtal som Sverige har anslutit sig till eller bestämmelser som har antagits med stöd av fördraget om Europeiska unionens funk</w:t>
      </w:r>
      <w:r w:rsidR="002575C0">
        <w:softHyphen/>
      </w:r>
      <w:r>
        <w:t>tionssätt, ska förenas med de villkor som följer av avtalet eller bestäm</w:t>
      </w:r>
      <w:r w:rsidR="002575C0">
        <w:softHyphen/>
      </w:r>
      <w:r>
        <w:t>melserna. Detsamma ska gälla om den som ska tilldelas radio</w:t>
      </w:r>
      <w:r>
        <w:softHyphen/>
        <w:t>frekvenser har utsetts i enlighet med sådana avtal eller bestäm</w:t>
      </w:r>
      <w:r>
        <w:softHyphen/>
        <w:t>melser. Bestäm</w:t>
      </w:r>
      <w:r w:rsidR="002575C0">
        <w:softHyphen/>
      </w:r>
      <w:r>
        <w:t>melsen ska inte gälla om tillstånd har beviljats för annan användning än den som följer av de harmoniserade villkoren.</w:t>
      </w:r>
    </w:p>
    <w:p w14:paraId="4FE865E0" w14:textId="77777777" w:rsidR="00D85371" w:rsidRPr="00E211AD" w:rsidRDefault="00D85371" w:rsidP="00D85371">
      <w:pPr>
        <w:pStyle w:val="Brdtextmedindrag"/>
        <w:rPr>
          <w:sz w:val="8"/>
          <w:szCs w:val="8"/>
        </w:rPr>
      </w:pPr>
    </w:p>
    <w:p w14:paraId="2199291B" w14:textId="77777777" w:rsidR="00D85371" w:rsidRPr="00E211AD" w:rsidRDefault="00D85371" w:rsidP="00D85371">
      <w:pPr>
        <w:pStyle w:val="Brdtextmedindrag"/>
      </w:pPr>
      <w:r w:rsidRPr="00E211AD">
        <w:rPr>
          <w:b/>
        </w:rPr>
        <w:t>Promemorians förslag</w:t>
      </w:r>
      <w:r>
        <w:t xml:space="preserve"> överensstämmer i sak med regeringens förslag. </w:t>
      </w:r>
      <w:r w:rsidRPr="002573F2">
        <w:t>Promemorians lagförslag har en annan utformning.</w:t>
      </w:r>
    </w:p>
    <w:p w14:paraId="0BCAA569" w14:textId="77777777" w:rsidR="00D85371" w:rsidRPr="008D7D3E" w:rsidRDefault="00D85371" w:rsidP="00D85371">
      <w:pPr>
        <w:pStyle w:val="Brdtextmedindrag"/>
        <w:rPr>
          <w:i/>
          <w:sz w:val="8"/>
          <w:szCs w:val="8"/>
        </w:rPr>
      </w:pPr>
      <w:r w:rsidRPr="00E211AD">
        <w:rPr>
          <w:b/>
        </w:rPr>
        <w:t>Remissinstanserna:</w:t>
      </w:r>
      <w:r w:rsidRPr="00540B6F">
        <w:rPr>
          <w:i/>
        </w:rPr>
        <w:t xml:space="preserve"> </w:t>
      </w:r>
      <w:r w:rsidRPr="00357DC5">
        <w:t>De flesta av remissinstanserna tillstyrker förslage</w:t>
      </w:r>
      <w:r>
        <w:t>t</w:t>
      </w:r>
      <w:r w:rsidRPr="00357DC5">
        <w:t xml:space="preserve"> eller har ingen invändning mot de</w:t>
      </w:r>
      <w:r>
        <w:t>t</w:t>
      </w:r>
      <w:r w:rsidRPr="00357DC5">
        <w:t>.</w:t>
      </w:r>
      <w:r>
        <w:t xml:space="preserve"> </w:t>
      </w:r>
      <w:r>
        <w:rPr>
          <w:i/>
        </w:rPr>
        <w:t xml:space="preserve">PTS </w:t>
      </w:r>
      <w:r>
        <w:t>anser att dagens bestämmelse bör föras över oförändrad till den nya lagen.</w:t>
      </w:r>
    </w:p>
    <w:p w14:paraId="78387440" w14:textId="33AAF5C2"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34480F">
        <w:t xml:space="preserve"> </w:t>
      </w:r>
      <w:r w:rsidRPr="00E211AD">
        <w:t xml:space="preserve">Som anges i </w:t>
      </w:r>
      <w:r w:rsidRPr="002D5C7D">
        <w:t>avsnitt 11.2.1</w:t>
      </w:r>
      <w:r w:rsidRPr="00E211AD">
        <w:t xml:space="preserve"> regleras in</w:t>
      </w:r>
      <w:r w:rsidR="002575C0">
        <w:softHyphen/>
      </w:r>
      <w:r w:rsidRPr="00E211AD">
        <w:t>ter</w:t>
      </w:r>
      <w:r>
        <w:softHyphen/>
      </w:r>
      <w:r w:rsidRPr="00E211AD">
        <w:t xml:space="preserve">nationell </w:t>
      </w:r>
      <w:r w:rsidRPr="007D3F0A">
        <w:t>harmonisering av tilldelning av radiofrekvenser i artikel</w:t>
      </w:r>
      <w:r>
        <w:t> </w:t>
      </w:r>
      <w:r w:rsidRPr="007D3F0A">
        <w:t>36 i EU-direktivet,</w:t>
      </w:r>
      <w:r w:rsidRPr="00E211AD">
        <w:t xml:space="preserve"> som i sak motsvarar artikel 8 i auktorisationsdirektivet. Bestämmelserna tar sikte på två olika fall av internationell harmonisering av tilldelning av radiofrekvenser (se prop. 2002/03:110 </w:t>
      </w:r>
      <w:r w:rsidR="00E63006">
        <w:t>s. </w:t>
      </w:r>
      <w:r w:rsidRPr="00E211AD">
        <w:t>137</w:t>
      </w:r>
      <w:r>
        <w:t> </w:t>
      </w:r>
      <w:r w:rsidRPr="00E211AD">
        <w:t>f., 149</w:t>
      </w:r>
      <w:r>
        <w:t> </w:t>
      </w:r>
      <w:r w:rsidRPr="00E211AD">
        <w:t>f., 364 och 370).</w:t>
      </w:r>
    </w:p>
    <w:p w14:paraId="28D0A38D" w14:textId="549ADC74" w:rsidR="00D85371" w:rsidRPr="00E211AD" w:rsidRDefault="00D85371" w:rsidP="00D85371">
      <w:pPr>
        <w:pStyle w:val="Brdtextmedindrag"/>
      </w:pPr>
      <w:r w:rsidRPr="007D3F0A">
        <w:t>Det ena fallet är att harmoniserade villkor för tilldelning av radiofre</w:t>
      </w:r>
      <w:r w:rsidRPr="007D3F0A">
        <w:softHyphen/>
        <w:t>kvenser</w:t>
      </w:r>
      <w:r w:rsidRPr="00E211AD">
        <w:t xml:space="preserve"> </w:t>
      </w:r>
      <w:r w:rsidRPr="007D3F0A">
        <w:t>bestäms, t.ex. med stöd av radiospektrumbeslutet</w:t>
      </w:r>
      <w:r>
        <w:t xml:space="preserve"> </w:t>
      </w:r>
      <w:r w:rsidRPr="00344D47">
        <w:t>676/2002/EG</w:t>
      </w:r>
      <w:r>
        <w:t>, eller att den som ska tilldelas tillstånd utses enligt ett harmoniserat för</w:t>
      </w:r>
      <w:r w:rsidR="002575C0">
        <w:softHyphen/>
      </w:r>
      <w:r>
        <w:t>farande</w:t>
      </w:r>
      <w:r w:rsidRPr="007D3F0A">
        <w:t>. Tillstånds</w:t>
      </w:r>
      <w:r>
        <w:softHyphen/>
      </w:r>
      <w:r w:rsidRPr="007D3F0A">
        <w:t>givningen sker</w:t>
      </w:r>
      <w:r w:rsidRPr="00E211AD">
        <w:t xml:space="preserve"> då nationellt. För detta fall anges i 3</w:t>
      </w:r>
      <w:r>
        <w:t> kap.</w:t>
      </w:r>
      <w:r w:rsidR="002575C0">
        <w:t xml:space="preserve"> </w:t>
      </w:r>
      <w:r w:rsidRPr="00E211AD">
        <w:t>11</w:t>
      </w:r>
      <w:r>
        <w:t> §</w:t>
      </w:r>
      <w:r w:rsidRPr="00E211AD">
        <w:t xml:space="preserve"> första stycket</w:t>
      </w:r>
      <w:r>
        <w:t> </w:t>
      </w:r>
      <w:r w:rsidRPr="00E211AD">
        <w:t>6 LEK att ett tillstånd får förenas med villkor om sådant som i enlighet med beslut om en harmoniserad användning av radio</w:t>
      </w:r>
      <w:r>
        <w:softHyphen/>
      </w:r>
      <w:r w:rsidRPr="00E211AD">
        <w:t>fre</w:t>
      </w:r>
      <w:r w:rsidR="002575C0">
        <w:softHyphen/>
      </w:r>
      <w:r w:rsidRPr="00E211AD">
        <w:t>kvens</w:t>
      </w:r>
      <w:r w:rsidR="002575C0">
        <w:softHyphen/>
      </w:r>
      <w:r w:rsidRPr="00E211AD">
        <w:t>er ska upp</w:t>
      </w:r>
      <w:r>
        <w:softHyphen/>
      </w:r>
      <w:r w:rsidRPr="00E211AD">
        <w:t>ställas som villkor när den som ska tilldelas radio</w:t>
      </w:r>
      <w:r>
        <w:softHyphen/>
      </w:r>
      <w:r w:rsidRPr="00E211AD">
        <w:t>frekvens har utsetts i enlighet med internationella avtal eller bestämmelser antagna med stöd av fördraget om Europeiska unionens funktionssätt. När använd</w:t>
      </w:r>
      <w:r>
        <w:softHyphen/>
      </w:r>
      <w:r w:rsidRPr="00E211AD">
        <w:t>ningen av radiofrekvenser har harmoniserats på detta sätt ska tillstånd för</w:t>
      </w:r>
      <w:r w:rsidR="002575C0">
        <w:softHyphen/>
      </w:r>
      <w:r w:rsidRPr="00E211AD">
        <w:t xml:space="preserve">enas med villkor i enlighet med beslutet. </w:t>
      </w:r>
      <w:r>
        <w:t>Det skedde exempel</w:t>
      </w:r>
      <w:r>
        <w:softHyphen/>
        <w:t>vis när PTS meddelade nationella tillstånd för mark</w:t>
      </w:r>
      <w:r>
        <w:softHyphen/>
        <w:t>komponenter i MSS 2 GHz-bandet i enlighet med Europaparlamentets och rådets beslut nr 626/2008/EG om urval och tillståndsgivning avseende system som till</w:t>
      </w:r>
      <w:r>
        <w:softHyphen/>
        <w:t>handa</w:t>
      </w:r>
      <w:r>
        <w:softHyphen/>
        <w:t xml:space="preserve">håller mobila satellittjänster, till de operatörer som hade utsetts genom kommissionens </w:t>
      </w:r>
      <w:r>
        <w:lastRenderedPageBreak/>
        <w:t xml:space="preserve">beslut av den 14 maj 2009 om urval av operatörer av alleuropeiska system </w:t>
      </w:r>
      <w:r w:rsidRPr="000335D8">
        <w:rPr>
          <w:spacing w:val="-2"/>
        </w:rPr>
        <w:t>som tillhandahåller mobila satellit</w:t>
      </w:r>
      <w:r w:rsidRPr="000335D8">
        <w:rPr>
          <w:spacing w:val="-2"/>
        </w:rPr>
        <w:softHyphen/>
        <w:t>tjänster. Efter</w:t>
      </w:r>
      <w:r w:rsidRPr="000335D8">
        <w:rPr>
          <w:spacing w:val="-2"/>
        </w:rPr>
        <w:softHyphen/>
        <w:t>som EU-regleringen är oför</w:t>
      </w:r>
      <w:r w:rsidR="000335D8" w:rsidRPr="000335D8">
        <w:rPr>
          <w:spacing w:val="-2"/>
        </w:rPr>
        <w:softHyphen/>
      </w:r>
      <w:r w:rsidRPr="00E211AD">
        <w:t>ändrad i sak</w:t>
      </w:r>
      <w:r>
        <w:t>,</w:t>
      </w:r>
      <w:r w:rsidRPr="00E211AD">
        <w:t xml:space="preserve"> bör 3</w:t>
      </w:r>
      <w:r>
        <w:t> kap. </w:t>
      </w:r>
      <w:r w:rsidRPr="00E211AD">
        <w:t>11</w:t>
      </w:r>
      <w:r>
        <w:t> §</w:t>
      </w:r>
      <w:r w:rsidRPr="00E211AD">
        <w:t xml:space="preserve"> första stycket</w:t>
      </w:r>
      <w:r>
        <w:t> </w:t>
      </w:r>
      <w:r w:rsidRPr="00E211AD">
        <w:t>6 LEK föras över till den nya lagen</w:t>
      </w:r>
      <w:r>
        <w:t>.</w:t>
      </w:r>
      <w:r w:rsidRPr="00E211AD">
        <w:t xml:space="preserve"> </w:t>
      </w:r>
      <w:r>
        <w:t>D</w:t>
      </w:r>
      <w:r w:rsidRPr="00E211AD">
        <w:t xml:space="preserve">et </w:t>
      </w:r>
      <w:r>
        <w:t>bör dock</w:t>
      </w:r>
      <w:r w:rsidRPr="00E211AD">
        <w:t xml:space="preserve"> uttryckligen anges att </w:t>
      </w:r>
      <w:r>
        <w:t>ett tillstånd ska förenas med de harmoniserade villkoren och att detta också gäller för harmoniserade villkor som har antagits med stöd av radio</w:t>
      </w:r>
      <w:r>
        <w:softHyphen/>
        <w:t>spektrumbeslutet 676/2002/EG där den som ska tilldelas tillstånd utses nationellt</w:t>
      </w:r>
      <w:r w:rsidRPr="00E211AD">
        <w:t xml:space="preserve">. </w:t>
      </w:r>
      <w:r>
        <w:t xml:space="preserve">Bestämmelsen bör, som </w:t>
      </w:r>
      <w:r>
        <w:rPr>
          <w:i/>
          <w:iCs/>
        </w:rPr>
        <w:t>PTS</w:t>
      </w:r>
      <w:r>
        <w:t xml:space="preserve"> föreslår,</w:t>
      </w:r>
      <w:r w:rsidRPr="00D37FE5">
        <w:t xml:space="preserve"> form</w:t>
      </w:r>
      <w:r>
        <w:softHyphen/>
      </w:r>
      <w:r w:rsidRPr="00D37FE5">
        <w:t>uleras närmare den nuvarande lydelsen än vad som föresl</w:t>
      </w:r>
      <w:r>
        <w:t>ås</w:t>
      </w:r>
      <w:r w:rsidRPr="00D37FE5">
        <w:t xml:space="preserve"> i prome</w:t>
      </w:r>
      <w:r>
        <w:softHyphen/>
      </w:r>
      <w:r w:rsidRPr="00D37FE5">
        <w:t>morian.</w:t>
      </w:r>
      <w:r>
        <w:t xml:space="preserve"> </w:t>
      </w:r>
      <w:r w:rsidRPr="00E211AD">
        <w:t>I och med att det är fråga om en skyldighet att besluta denna typ av villkor bör bestäm</w:t>
      </w:r>
      <w:r>
        <w:softHyphen/>
      </w:r>
      <w:r w:rsidRPr="00E211AD">
        <w:t xml:space="preserve">melsen </w:t>
      </w:r>
      <w:r>
        <w:t xml:space="preserve">enligt regeringens mening </w:t>
      </w:r>
      <w:r w:rsidRPr="00E211AD">
        <w:t>placeras i en egen paragraf.</w:t>
      </w:r>
    </w:p>
    <w:p w14:paraId="671F2C11" w14:textId="540827E7" w:rsidR="00D85371" w:rsidRPr="00E211AD" w:rsidRDefault="00D85371" w:rsidP="00D85371">
      <w:pPr>
        <w:pStyle w:val="Brdtextmedindrag"/>
      </w:pPr>
      <w:r w:rsidRPr="00E211AD">
        <w:t xml:space="preserve">I </w:t>
      </w:r>
      <w:r>
        <w:t>avsnitt 11.2.3 föreslås att tillstånd ska kunna</w:t>
      </w:r>
      <w:r w:rsidRPr="00E211AD">
        <w:t xml:space="preserve"> meddelas för annan </w:t>
      </w:r>
      <w:r>
        <w:t>radio</w:t>
      </w:r>
      <w:r w:rsidR="000335D8">
        <w:softHyphen/>
      </w:r>
      <w:r w:rsidRPr="00E211AD">
        <w:t>användning än den som följer av harmoniserings</w:t>
      </w:r>
      <w:r>
        <w:softHyphen/>
      </w:r>
      <w:r w:rsidRPr="00E211AD">
        <w:t>åtgärden. I sådana fall ska natur</w:t>
      </w:r>
      <w:r w:rsidRPr="00E211AD">
        <w:softHyphen/>
        <w:t>ligt</w:t>
      </w:r>
      <w:r>
        <w:softHyphen/>
      </w:r>
      <w:r w:rsidRPr="00E211AD">
        <w:t>vis tillståndsvillkoren inte utformas i enlighet med de harmoni</w:t>
      </w:r>
      <w:r>
        <w:softHyphen/>
      </w:r>
      <w:r w:rsidRPr="00E211AD">
        <w:t>serade vill</w:t>
      </w:r>
      <w:r>
        <w:softHyphen/>
      </w:r>
      <w:r w:rsidRPr="00E211AD">
        <w:t>koren. Detta bör framgå av lagen.</w:t>
      </w:r>
    </w:p>
    <w:p w14:paraId="31EA6BD5" w14:textId="7EF55584" w:rsidR="00D85371" w:rsidRPr="00E211AD" w:rsidRDefault="00D85371" w:rsidP="00D85371">
      <w:pPr>
        <w:pStyle w:val="Brdtextmedindrag"/>
        <w:rPr>
          <w:rFonts w:asciiTheme="minorHAnsi" w:hAnsiTheme="minorHAnsi"/>
          <w:sz w:val="22"/>
        </w:rPr>
      </w:pPr>
      <w:r w:rsidRPr="007D3F0A">
        <w:t>Det andra</w:t>
      </w:r>
      <w:r w:rsidRPr="007D3F0A" w:rsidDel="00405AE0">
        <w:t xml:space="preserve"> </w:t>
      </w:r>
      <w:r>
        <w:t>fallet</w:t>
      </w:r>
      <w:r w:rsidRPr="007D3F0A">
        <w:t xml:space="preserve"> </w:t>
      </w:r>
      <w:r>
        <w:t>av internationell harmonisering enligt artikel 36</w:t>
      </w:r>
      <w:r w:rsidRPr="007D3F0A">
        <w:t xml:space="preserve"> är att även de företag som ska få tillgång till radiofre</w:t>
      </w:r>
      <w:r w:rsidRPr="007D3F0A">
        <w:softHyphen/>
        <w:t>kvenser</w:t>
      </w:r>
      <w:r w:rsidRPr="00E211AD">
        <w:t xml:space="preserve"> utses </w:t>
      </w:r>
      <w:r>
        <w:t xml:space="preserve">och tillstånd tilldelas </w:t>
      </w:r>
      <w:r w:rsidRPr="00E211AD">
        <w:t>enligt ett helt harmoniserat förfarande i enlighet med inter</w:t>
      </w:r>
      <w:r>
        <w:softHyphen/>
      </w:r>
      <w:r w:rsidRPr="00E211AD">
        <w:t>natio</w:t>
      </w:r>
      <w:r>
        <w:softHyphen/>
      </w:r>
      <w:r w:rsidRPr="00E211AD">
        <w:t xml:space="preserve">nella avtal eller EU-rättsliga bestämmelser. Avsikten är då att uppnå en s.k. one </w:t>
      </w:r>
      <w:r w:rsidRPr="007D3F0A">
        <w:t>stop shop, där företag kan tilldelas frekvensutrymme direkt på in</w:t>
      </w:r>
      <w:r w:rsidR="000335D8">
        <w:softHyphen/>
      </w:r>
      <w:r w:rsidRPr="007D3F0A">
        <w:t>ter</w:t>
      </w:r>
      <w:r>
        <w:softHyphen/>
      </w:r>
      <w:r w:rsidRPr="007D3F0A">
        <w:t>nationell</w:t>
      </w:r>
      <w:r w:rsidRPr="00E211AD">
        <w:t xml:space="preserve"> nivå, utan att tillstånd behöver sökas i flera olika stater. Denna situation behandlas i avsnitt </w:t>
      </w:r>
      <w:r w:rsidRPr="001C1149">
        <w:t>11.2.1.</w:t>
      </w:r>
    </w:p>
    <w:p w14:paraId="09379430" w14:textId="77777777" w:rsidR="00D85371" w:rsidRPr="00E211AD" w:rsidRDefault="00D85371" w:rsidP="00D85371">
      <w:pPr>
        <w:pStyle w:val="Rubrik3"/>
      </w:pPr>
      <w:bookmarkStart w:id="407" w:name="_Toc9841563"/>
      <w:bookmarkStart w:id="408" w:name="_Toc9867440"/>
      <w:bookmarkStart w:id="409" w:name="_Toc9867690"/>
      <w:bookmarkStart w:id="410" w:name="_Toc9871107"/>
      <w:bookmarkStart w:id="411" w:name="_Toc9958190"/>
      <w:bookmarkStart w:id="412" w:name="_Toc9961249"/>
      <w:bookmarkStart w:id="413" w:name="_Toc9962348"/>
      <w:bookmarkStart w:id="414" w:name="_Toc17793312"/>
      <w:bookmarkStart w:id="415" w:name="_Toc73005897"/>
      <w:bookmarkStart w:id="416" w:name="_Toc86738703"/>
      <w:bookmarkStart w:id="417" w:name="_Toc94597466"/>
      <w:bookmarkStart w:id="418" w:name="_Toc96533309"/>
      <w:bookmarkEnd w:id="406"/>
      <w:r w:rsidRPr="00E211AD">
        <w:t>Villkor som inte är teknik- och tjänsteneutrala</w:t>
      </w:r>
      <w:bookmarkEnd w:id="407"/>
      <w:bookmarkEnd w:id="408"/>
      <w:bookmarkEnd w:id="409"/>
      <w:bookmarkEnd w:id="410"/>
      <w:bookmarkEnd w:id="411"/>
      <w:bookmarkEnd w:id="412"/>
      <w:bookmarkEnd w:id="413"/>
      <w:bookmarkEnd w:id="414"/>
      <w:bookmarkEnd w:id="415"/>
      <w:bookmarkEnd w:id="416"/>
      <w:bookmarkEnd w:id="417"/>
      <w:bookmarkEnd w:id="418"/>
    </w:p>
    <w:p w14:paraId="343CA5B1" w14:textId="77777777" w:rsidR="00D85371" w:rsidRPr="003802CD" w:rsidRDefault="00D85371" w:rsidP="00D85371">
      <w:pPr>
        <w:pStyle w:val="Brdtextmedindragram"/>
        <w:ind w:firstLine="0"/>
      </w:pPr>
      <w:r>
        <w:rPr>
          <w:b/>
        </w:rPr>
        <w:t>Regeringens f</w:t>
      </w:r>
      <w:r w:rsidRPr="00E211AD">
        <w:rPr>
          <w:b/>
        </w:rPr>
        <w:t>örslag:</w:t>
      </w:r>
      <w:r w:rsidRPr="00540B6F">
        <w:t xml:space="preserve"> </w:t>
      </w:r>
      <w:r w:rsidRPr="00E211AD">
        <w:t>Möjligheterna att göra undantag från principerna om teknik- och tjänsteneutralitet ska föras över till den nya lagen.</w:t>
      </w:r>
    </w:p>
    <w:p w14:paraId="15AD503E" w14:textId="77777777" w:rsidR="00D85371" w:rsidRPr="00E211AD" w:rsidRDefault="00D85371" w:rsidP="00D85371">
      <w:pPr>
        <w:pStyle w:val="Brdtextmedindrag"/>
        <w:rPr>
          <w:sz w:val="8"/>
          <w:szCs w:val="8"/>
        </w:rPr>
      </w:pPr>
    </w:p>
    <w:p w14:paraId="34EC254E" w14:textId="77777777" w:rsidR="00D85371" w:rsidRPr="00E211AD" w:rsidRDefault="00D85371" w:rsidP="00D85371">
      <w:pPr>
        <w:pStyle w:val="Brdtextmedindrag"/>
      </w:pPr>
      <w:r w:rsidRPr="00E211AD">
        <w:rPr>
          <w:b/>
        </w:rPr>
        <w:t>Promemorians förslag</w:t>
      </w:r>
      <w:r w:rsidRPr="00540B6F">
        <w:t xml:space="preserve"> </w:t>
      </w:r>
      <w:r>
        <w:t>överensstämmer med regeringens förslag.</w:t>
      </w:r>
    </w:p>
    <w:p w14:paraId="625FDF73" w14:textId="77777777" w:rsidR="00D85371" w:rsidRDefault="00D85371" w:rsidP="00D85371">
      <w:pPr>
        <w:pStyle w:val="Brdtextmedindrag"/>
      </w:pPr>
      <w:r w:rsidRPr="00E211AD">
        <w:rPr>
          <w:b/>
        </w:rPr>
        <w:t>Remissinstanserna</w:t>
      </w:r>
      <w:r w:rsidRPr="00357DC5">
        <w:t xml:space="preserve"> tillstyrker förslage</w:t>
      </w:r>
      <w:r>
        <w:t>t</w:t>
      </w:r>
      <w:r w:rsidRPr="00357DC5">
        <w:t xml:space="preserve"> eller har ingen invändning mot de</w:t>
      </w:r>
      <w:r>
        <w:t>t</w:t>
      </w:r>
      <w:r w:rsidRPr="00357DC5">
        <w:t>.</w:t>
      </w:r>
    </w:p>
    <w:p w14:paraId="130C2EE0" w14:textId="77777777" w:rsidR="00D85371" w:rsidRPr="00E211AD" w:rsidRDefault="00D85371" w:rsidP="00D85371">
      <w:pPr>
        <w:pStyle w:val="Brdtextmedindrag"/>
      </w:pPr>
      <w:r w:rsidRPr="00E831DF">
        <w:rPr>
          <w:b/>
        </w:rPr>
        <w:t>Skälen för regeringens förslag:</w:t>
      </w:r>
      <w:r>
        <w:t xml:space="preserve"> </w:t>
      </w:r>
      <w:r w:rsidRPr="007D3F0A">
        <w:t>I artikel 45.4 och 45.5 i EU-direktivet slås det fast att principen ska vara att</w:t>
      </w:r>
      <w:r w:rsidRPr="00E211AD">
        <w:t xml:space="preserve"> i frekvensutrymmen som är avsedda för tillhandahållande av elektro</w:t>
      </w:r>
      <w:r w:rsidRPr="00E211AD">
        <w:softHyphen/>
        <w:t xml:space="preserve">niska </w:t>
      </w:r>
      <w:r w:rsidRPr="007D3F0A">
        <w:t>kommunikationstjänster ska alla former av teknik få användas för till</w:t>
      </w:r>
      <w:r>
        <w:softHyphen/>
      </w:r>
      <w:r w:rsidRPr="007D3F0A">
        <w:t>handa</w:t>
      </w:r>
      <w:r>
        <w:softHyphen/>
      </w:r>
      <w:r w:rsidRPr="00E211AD">
        <w:t>hållande av nät och tjänster. Principerna om teknik- och tjänste</w:t>
      </w:r>
      <w:r w:rsidRPr="00E211AD">
        <w:softHyphen/>
        <w:t xml:space="preserve">neutralitet </w:t>
      </w:r>
      <w:r w:rsidRPr="007D3F0A">
        <w:t>har dock inte fått fullt genom</w:t>
      </w:r>
      <w:r>
        <w:softHyphen/>
      </w:r>
      <w:r w:rsidRPr="007D3F0A">
        <w:t>slag. Det är nödvän</w:t>
      </w:r>
      <w:r w:rsidRPr="007D3F0A">
        <w:softHyphen/>
        <w:t>digt att göra vissa</w:t>
      </w:r>
      <w:r w:rsidRPr="00E211AD">
        <w:t xml:space="preserve"> avsteg från dem.</w:t>
      </w:r>
    </w:p>
    <w:p w14:paraId="556EF0A9" w14:textId="77777777" w:rsidR="00D85371" w:rsidRPr="00E211AD" w:rsidRDefault="00D85371" w:rsidP="00D85371">
      <w:pPr>
        <w:pStyle w:val="Brdtextmedindrag"/>
      </w:pPr>
      <w:r w:rsidRPr="00E211AD">
        <w:t>Enligt punkt 4 får det införas proportionella och icke-diskriminerande undan</w:t>
      </w:r>
      <w:r>
        <w:softHyphen/>
      </w:r>
      <w:r w:rsidRPr="00E211AD">
        <w:t>tag från principen om teknikneutralitet när det är nödvändigt för att und</w:t>
      </w:r>
      <w:r>
        <w:softHyphen/>
      </w:r>
      <w:r w:rsidRPr="00E211AD">
        <w:t>vika skadlig störning, skydda folkhälsan mot elektromagnetiska fält, säker</w:t>
      </w:r>
      <w:r>
        <w:softHyphen/>
      </w:r>
      <w:r w:rsidRPr="00E211AD">
        <w:t>ställa tjänsternas tekniska kvalitet, säkerställa maximalt gemensamt utnyttjande av radiofrekvenser, garantera en effektiv frekvensanvändning eller säkerställa mål av allmänt intresse, som säkerhet för människors liv, främjande av social eller regional sammanhållning, undvikande av in</w:t>
      </w:r>
      <w:r w:rsidRPr="00E211AD">
        <w:softHyphen/>
        <w:t>effektivt utnyttjande av radiofrekvenser eller främjande av kulturell och språklig mångfald och mediemångfald, t.ex. genom tillhandahållande av ljud</w:t>
      </w:r>
      <w:r>
        <w:softHyphen/>
      </w:r>
      <w:r w:rsidRPr="00E211AD">
        <w:t>radio- och tv-tjänster.</w:t>
      </w:r>
    </w:p>
    <w:p w14:paraId="1C136075" w14:textId="77777777" w:rsidR="00D85371" w:rsidRPr="00E211AD" w:rsidRDefault="00D85371" w:rsidP="00D85371">
      <w:pPr>
        <w:pStyle w:val="Brdtextmedindrag"/>
      </w:pPr>
      <w:r w:rsidRPr="00E211AD">
        <w:t xml:space="preserve">Enligt punkt 5 får det införas proportionella och icke-diskriminerande begränsningar av vilka slag av elektroniska kommunikationstjänster som </w:t>
      </w:r>
      <w:r w:rsidRPr="007D3F0A">
        <w:t>ska tillhandahållas. En åtgärd som kräver att en viss elektronisk kommuni</w:t>
      </w:r>
      <w:r w:rsidRPr="007D3F0A">
        <w:softHyphen/>
      </w:r>
      <w:r w:rsidRPr="007D3F0A">
        <w:lastRenderedPageBreak/>
        <w:t>ka</w:t>
      </w:r>
      <w:r w:rsidRPr="00E211AD">
        <w:t>tions</w:t>
      </w:r>
      <w:r>
        <w:softHyphen/>
      </w:r>
      <w:r w:rsidRPr="00E211AD">
        <w:t>tjänst ska tillhandahållas ska vara motiverad med hänsyn till att säker</w:t>
      </w:r>
      <w:r>
        <w:softHyphen/>
      </w:r>
      <w:r w:rsidRPr="00E211AD">
        <w:t xml:space="preserve">ställa ett </w:t>
      </w:r>
      <w:r>
        <w:t xml:space="preserve">sådant </w:t>
      </w:r>
      <w:r w:rsidRPr="00E211AD">
        <w:t>mål av allmänt intresse</w:t>
      </w:r>
      <w:r>
        <w:t xml:space="preserve"> </w:t>
      </w:r>
      <w:r w:rsidRPr="00E211AD">
        <w:t xml:space="preserve">som </w:t>
      </w:r>
      <w:r>
        <w:t xml:space="preserve">anges ovan. </w:t>
      </w:r>
      <w:r w:rsidRPr="00E211AD">
        <w:t>En åtgärd som för</w:t>
      </w:r>
      <w:r>
        <w:softHyphen/>
      </w:r>
      <w:r w:rsidRPr="00E211AD">
        <w:t>bjuder att någon annan elektronisk kommunikationstjänst till</w:t>
      </w:r>
      <w:r>
        <w:softHyphen/>
      </w:r>
      <w:r w:rsidRPr="00E211AD">
        <w:t>han</w:t>
      </w:r>
      <w:r>
        <w:softHyphen/>
      </w:r>
      <w:r w:rsidRPr="00E211AD">
        <w:t>da</w:t>
      </w:r>
      <w:r>
        <w:softHyphen/>
      </w:r>
      <w:r w:rsidRPr="00E211AD">
        <w:t>hålls i ett visst frekvensutrymme får endast in</w:t>
      </w:r>
      <w:r w:rsidRPr="007D3F0A">
        <w:t>föras när det är motiverat för att säker</w:t>
      </w:r>
      <w:r>
        <w:softHyphen/>
      </w:r>
      <w:r w:rsidRPr="007D3F0A">
        <w:t>ställa tjänster för säkerhet för människors liv. I undan</w:t>
      </w:r>
      <w:r>
        <w:softHyphen/>
      </w:r>
      <w:r w:rsidRPr="007D3F0A">
        <w:t>tags</w:t>
      </w:r>
      <w:r>
        <w:softHyphen/>
      </w:r>
      <w:r w:rsidRPr="007D3F0A">
        <w:t>fall får en sådan åtgärd också utvidgas i syfte att uppfylla andra</w:t>
      </w:r>
      <w:r w:rsidRPr="00E211AD">
        <w:t xml:space="preserve"> mål av allmänt intresse.</w:t>
      </w:r>
    </w:p>
    <w:p w14:paraId="2E6832E9" w14:textId="20CF7F78" w:rsidR="00D85371" w:rsidRPr="00E211AD" w:rsidRDefault="00D85371" w:rsidP="00D85371">
      <w:pPr>
        <w:pStyle w:val="Brdtextmedindrag"/>
      </w:pPr>
      <w:r w:rsidRPr="00E211AD">
        <w:t xml:space="preserve">Artikel 45.4 och 45.5 i EU-direktivet motsvarar i sak artikel 9.3 och 9.4 </w:t>
      </w:r>
      <w:r w:rsidRPr="007D3F0A">
        <w:t>i ramdirektivet. Direktivsregleringen innebär att medlemsstaterna får in</w:t>
      </w:r>
      <w:r w:rsidRPr="007D3F0A">
        <w:softHyphen/>
        <w:t>föra</w:t>
      </w:r>
      <w:r w:rsidRPr="00E211AD">
        <w:t xml:space="preserve"> vissa begränsningar men inte är skyldiga att göra det. Det har bedömts vara </w:t>
      </w:r>
      <w:r w:rsidRPr="007D3F0A">
        <w:t xml:space="preserve">nödvändigt att möjliggöra vissa begränsningar (se prop. 2010/11:115 </w:t>
      </w:r>
      <w:r w:rsidR="00EB24E6">
        <w:t>s. 5</w:t>
      </w:r>
      <w:r w:rsidRPr="007D3F0A">
        <w:t>8 f.</w:t>
      </w:r>
      <w:r w:rsidRPr="00E211AD">
        <w:t xml:space="preserve"> och 158 f.). I 3</w:t>
      </w:r>
      <w:r>
        <w:t> kap. </w:t>
      </w:r>
      <w:r w:rsidRPr="00E211AD">
        <w:t>11</w:t>
      </w:r>
      <w:r>
        <w:t> §</w:t>
      </w:r>
      <w:r w:rsidRPr="00E211AD">
        <w:t xml:space="preserve"> andra och tredje styckena LEK anges att villkor som innebär en begränsning av vilka elektroniska kommunika</w:t>
      </w:r>
      <w:r w:rsidRPr="00E211AD">
        <w:softHyphen/>
        <w:t>tions</w:t>
      </w:r>
      <w:r>
        <w:softHyphen/>
      </w:r>
      <w:r w:rsidRPr="00E211AD">
        <w:t xml:space="preserve">tjänster </w:t>
      </w:r>
      <w:r w:rsidRPr="007D3F0A">
        <w:t>eller vilka tekniker som får användas endast får meddelas om det krävs för</w:t>
      </w:r>
      <w:r w:rsidRPr="00E211AD">
        <w:t xml:space="preserve"> att</w:t>
      </w:r>
    </w:p>
    <w:p w14:paraId="6E75D647" w14:textId="77777777" w:rsidR="00D85371" w:rsidRPr="00E211AD" w:rsidRDefault="00D85371" w:rsidP="00D85371">
      <w:pPr>
        <w:pStyle w:val="Numreradlista"/>
        <w:numPr>
          <w:ilvl w:val="1"/>
          <w:numId w:val="3"/>
        </w:numPr>
      </w:pPr>
      <w:r w:rsidRPr="00E211AD">
        <w:t>undvika skadlig störning,</w:t>
      </w:r>
    </w:p>
    <w:p w14:paraId="39AA667E" w14:textId="77777777" w:rsidR="00D85371" w:rsidRPr="00E211AD" w:rsidRDefault="00D85371" w:rsidP="00D85371">
      <w:pPr>
        <w:pStyle w:val="Numreradlista"/>
        <w:numPr>
          <w:ilvl w:val="1"/>
          <w:numId w:val="3"/>
        </w:numPr>
      </w:pPr>
      <w:r w:rsidRPr="00E211AD">
        <w:t>säkerställa ett effektivt frekvensutnyttjande,</w:t>
      </w:r>
    </w:p>
    <w:p w14:paraId="592ABD9F" w14:textId="77777777" w:rsidR="00D85371" w:rsidRPr="00E211AD" w:rsidRDefault="00D85371" w:rsidP="00D85371">
      <w:pPr>
        <w:pStyle w:val="Numreradlista"/>
        <w:numPr>
          <w:ilvl w:val="1"/>
          <w:numId w:val="3"/>
        </w:numPr>
      </w:pPr>
      <w:r w:rsidRPr="00E211AD">
        <w:t>skydda människors liv eller hälsa,</w:t>
      </w:r>
    </w:p>
    <w:p w14:paraId="57B97266" w14:textId="77777777" w:rsidR="00D85371" w:rsidRPr="00E211AD" w:rsidRDefault="00D85371" w:rsidP="00D85371">
      <w:pPr>
        <w:pStyle w:val="Numreradlista"/>
        <w:numPr>
          <w:ilvl w:val="1"/>
          <w:numId w:val="3"/>
        </w:numPr>
      </w:pPr>
      <w:r w:rsidRPr="007D3F0A">
        <w:t>tillgodose det allmännas intresse av att vissa elektroniska kommuni</w:t>
      </w:r>
      <w:r w:rsidRPr="007D3F0A">
        <w:softHyphen/>
        <w:t>ka</w:t>
      </w:r>
      <w:r w:rsidRPr="00E211AD">
        <w:t>tionstjänster finns tillgängliga i vissa delar av landet, eller</w:t>
      </w:r>
    </w:p>
    <w:p w14:paraId="006693A4" w14:textId="77777777" w:rsidR="00D85371" w:rsidRPr="00E211AD" w:rsidRDefault="00D85371" w:rsidP="00D85371">
      <w:pPr>
        <w:pStyle w:val="Numreradlista"/>
        <w:numPr>
          <w:ilvl w:val="1"/>
          <w:numId w:val="3"/>
        </w:numPr>
      </w:pPr>
      <w:r w:rsidRPr="00E211AD">
        <w:t>tillgodose det allmännas intresse av att främja tillhandahållandet av radio- och tv-tjänster för vilka tillstånd meddelats enligt annan lag.</w:t>
      </w:r>
    </w:p>
    <w:p w14:paraId="7A3AB338" w14:textId="77777777" w:rsidR="00D85371" w:rsidRPr="007D3F0A" w:rsidRDefault="00D85371" w:rsidP="00D85371">
      <w:pPr>
        <w:pStyle w:val="Brdtextefternumreradlista"/>
        <w:numPr>
          <w:ilvl w:val="0"/>
          <w:numId w:val="3"/>
        </w:numPr>
      </w:pPr>
      <w:r w:rsidRPr="00E211AD">
        <w:t xml:space="preserve">Villkor som innebär att endast en viss elektronisk kommunikationstjänst </w:t>
      </w:r>
      <w:r w:rsidRPr="000335D8">
        <w:rPr>
          <w:spacing w:val="-2"/>
        </w:rPr>
        <w:t>får tillhandahållas får meddelas endast om det krävs för att säkerställa verk</w:t>
      </w:r>
      <w:r w:rsidRPr="000335D8">
        <w:rPr>
          <w:spacing w:val="-2"/>
        </w:rPr>
        <w:softHyphen/>
      </w:r>
      <w:r w:rsidRPr="00E211AD">
        <w:t xml:space="preserve">samhet som bedrivs i syfte att skydda människors liv eller hälsa eller </w:t>
      </w:r>
      <w:r w:rsidRPr="007D3F0A">
        <w:t>om det annars finns synnerliga skäl för det med hänsyn till ett allmänt in</w:t>
      </w:r>
      <w:r w:rsidRPr="007D3F0A">
        <w:softHyphen/>
        <w:t>tresse.</w:t>
      </w:r>
    </w:p>
    <w:p w14:paraId="38FA77D6" w14:textId="77777777" w:rsidR="00D85371" w:rsidRDefault="00D85371" w:rsidP="00D85371">
      <w:pPr>
        <w:pStyle w:val="Brdtextmedindrag"/>
      </w:pPr>
      <w:r w:rsidRPr="00E211AD">
        <w:t>Det har inte framkommit några skäl att införa ytterligare möjligheter till undantag från principerna om teknik- och tjänsteneutralitet. Eftersom den nya direktivsregleringen är oförändrad i sak</w:t>
      </w:r>
      <w:r>
        <w:t>,</w:t>
      </w:r>
      <w:r w:rsidRPr="00E211AD">
        <w:t xml:space="preserve"> bör 3</w:t>
      </w:r>
      <w:r>
        <w:t xml:space="preserve"> kap. </w:t>
      </w:r>
      <w:r w:rsidRPr="00E211AD">
        <w:t>11</w:t>
      </w:r>
      <w:r>
        <w:t> §</w:t>
      </w:r>
      <w:r w:rsidRPr="00E211AD">
        <w:t xml:space="preserve"> andra och tredje styckena LEK föras över till den nya lagen.</w:t>
      </w:r>
    </w:p>
    <w:p w14:paraId="7BD424C8" w14:textId="77777777" w:rsidR="00D85371" w:rsidRPr="00E211AD" w:rsidRDefault="00D85371" w:rsidP="00D85371">
      <w:pPr>
        <w:pStyle w:val="Rubrik2"/>
      </w:pPr>
      <w:bookmarkStart w:id="419" w:name="_Toc9841564"/>
      <w:bookmarkStart w:id="420" w:name="_Toc9867441"/>
      <w:bookmarkStart w:id="421" w:name="_Toc9867691"/>
      <w:bookmarkStart w:id="422" w:name="_Toc9871108"/>
      <w:bookmarkStart w:id="423" w:name="_Toc9958191"/>
      <w:bookmarkStart w:id="424" w:name="_Toc9961250"/>
      <w:bookmarkStart w:id="425" w:name="_Toc9962349"/>
      <w:bookmarkStart w:id="426" w:name="_Toc17793313"/>
      <w:bookmarkStart w:id="427" w:name="_Toc73005898"/>
      <w:bookmarkStart w:id="428" w:name="_Toc86738704"/>
      <w:bookmarkStart w:id="429" w:name="_Toc94597467"/>
      <w:bookmarkStart w:id="430" w:name="_Toc96533310"/>
      <w:r w:rsidRPr="00E211AD">
        <w:t>Tillståndstid</w:t>
      </w:r>
      <w:bookmarkEnd w:id="419"/>
      <w:bookmarkEnd w:id="420"/>
      <w:bookmarkEnd w:id="421"/>
      <w:bookmarkEnd w:id="422"/>
      <w:bookmarkEnd w:id="423"/>
      <w:bookmarkEnd w:id="424"/>
      <w:bookmarkEnd w:id="425"/>
      <w:bookmarkEnd w:id="426"/>
      <w:bookmarkEnd w:id="427"/>
      <w:bookmarkEnd w:id="428"/>
      <w:bookmarkEnd w:id="429"/>
      <w:bookmarkEnd w:id="430"/>
    </w:p>
    <w:p w14:paraId="1493F6E8" w14:textId="77777777" w:rsidR="00D85371" w:rsidRPr="00E211AD" w:rsidRDefault="00D85371" w:rsidP="00D85371">
      <w:pPr>
        <w:pStyle w:val="Rubrik3"/>
        <w:spacing w:before="0"/>
      </w:pPr>
      <w:bookmarkStart w:id="431" w:name="_Toc9841565"/>
      <w:bookmarkStart w:id="432" w:name="_Toc9867442"/>
      <w:bookmarkStart w:id="433" w:name="_Toc9867692"/>
      <w:bookmarkStart w:id="434" w:name="_Toc9871109"/>
      <w:bookmarkStart w:id="435" w:name="_Toc9958192"/>
      <w:bookmarkStart w:id="436" w:name="_Toc9961251"/>
      <w:bookmarkStart w:id="437" w:name="_Toc9962350"/>
      <w:bookmarkStart w:id="438" w:name="_Toc17793314"/>
      <w:bookmarkStart w:id="439" w:name="_Toc73005899"/>
      <w:bookmarkStart w:id="440" w:name="_Toc86738705"/>
      <w:bookmarkStart w:id="441" w:name="_Toc94597468"/>
      <w:bookmarkStart w:id="442" w:name="_Toc96533311"/>
      <w:r w:rsidRPr="00E211AD">
        <w:t>Hur tillståndstiden ska bestämmas</w:t>
      </w:r>
      <w:bookmarkEnd w:id="431"/>
      <w:bookmarkEnd w:id="432"/>
      <w:bookmarkEnd w:id="433"/>
      <w:bookmarkEnd w:id="434"/>
      <w:bookmarkEnd w:id="435"/>
      <w:bookmarkEnd w:id="436"/>
      <w:bookmarkEnd w:id="437"/>
      <w:bookmarkEnd w:id="438"/>
      <w:bookmarkEnd w:id="439"/>
      <w:bookmarkEnd w:id="440"/>
      <w:bookmarkEnd w:id="441"/>
      <w:bookmarkEnd w:id="442"/>
    </w:p>
    <w:p w14:paraId="0B73EBA4"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hur tillståndstid ska bestäm</w:t>
      </w:r>
      <w:r>
        <w:softHyphen/>
      </w:r>
      <w:r w:rsidRPr="00E211AD">
        <w:t>mas ska föras över till den nya lagen.</w:t>
      </w:r>
    </w:p>
    <w:p w14:paraId="79239F62" w14:textId="77777777" w:rsidR="00D85371" w:rsidRPr="00E211AD" w:rsidRDefault="00D85371" w:rsidP="00D85371">
      <w:pPr>
        <w:pStyle w:val="Brdtextmedindrag"/>
        <w:rPr>
          <w:sz w:val="8"/>
          <w:szCs w:val="8"/>
        </w:rPr>
      </w:pPr>
    </w:p>
    <w:p w14:paraId="66A66444" w14:textId="77777777" w:rsidR="00D85371" w:rsidRPr="00E211AD" w:rsidRDefault="00D85371" w:rsidP="00D85371">
      <w:pPr>
        <w:pStyle w:val="Brdtextmedindrag"/>
      </w:pPr>
      <w:r w:rsidRPr="00E211AD">
        <w:rPr>
          <w:b/>
        </w:rPr>
        <w:t>Promemorians förslag</w:t>
      </w:r>
      <w:r>
        <w:t xml:space="preserve"> överensstämmer med regeringens förslag.</w:t>
      </w:r>
    </w:p>
    <w:p w14:paraId="186173AD" w14:textId="77777777" w:rsidR="00D85371" w:rsidRDefault="00D85371" w:rsidP="00D85371">
      <w:pPr>
        <w:pStyle w:val="Brdtextmedindrag"/>
      </w:pPr>
      <w:r w:rsidRPr="00E211AD">
        <w:rPr>
          <w:b/>
        </w:rPr>
        <w:t>Remissinstanserna</w:t>
      </w:r>
      <w:r w:rsidRPr="00357DC5">
        <w:t xml:space="preserve"> tillstyrker förslage</w:t>
      </w:r>
      <w:r>
        <w:t>t</w:t>
      </w:r>
      <w:r w:rsidRPr="00357DC5">
        <w:t xml:space="preserve"> eller har ingen invändning mot de</w:t>
      </w:r>
      <w:r>
        <w:t>t</w:t>
      </w:r>
      <w:r w:rsidRPr="00357DC5">
        <w:t>.</w:t>
      </w:r>
    </w:p>
    <w:p w14:paraId="6D9F67B2"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I artikel 49 i EU-direktivet finns bestäm</w:t>
      </w:r>
      <w:r>
        <w:softHyphen/>
      </w:r>
      <w:r w:rsidRPr="00E211AD">
        <w:t>melser om giltighetstider för tillstånd att använda radiosändare. Bestäm</w:t>
      </w:r>
      <w:r>
        <w:softHyphen/>
      </w:r>
      <w:r w:rsidRPr="00E211AD">
        <w:t>melserna är i huvudsak nya och innebär en förstärkt harmonisering av hur tillståndstider ska bestämmas.</w:t>
      </w:r>
    </w:p>
    <w:p w14:paraId="175A0C2E" w14:textId="77777777" w:rsidR="00D85371" w:rsidRPr="00E211AD" w:rsidRDefault="00D85371" w:rsidP="00D85371">
      <w:pPr>
        <w:pStyle w:val="Brdtextmedindrag"/>
      </w:pPr>
      <w:r w:rsidRPr="00E211AD">
        <w:t>Av artikel 49.1 framgår att giltighetstiden för tillstånd att använda radio</w:t>
      </w:r>
      <w:r w:rsidRPr="00E211AD">
        <w:softHyphen/>
      </w:r>
      <w:r w:rsidRPr="007D3F0A">
        <w:t>sändare ska vara skälig med hänsyn till behovet att uppfylla mål om för</w:t>
      </w:r>
      <w:r w:rsidRPr="007D3F0A">
        <w:softHyphen/>
        <w:t xml:space="preserve">bättrad täckning, säkerställd tjänstekvalitet, effektiv frekvensanvändning, </w:t>
      </w:r>
      <w:r w:rsidRPr="007D3F0A">
        <w:lastRenderedPageBreak/>
        <w:t>innovation</w:t>
      </w:r>
      <w:r w:rsidRPr="00E211AD">
        <w:t xml:space="preserve"> och näringslivets utveckling. Hänsyn ska också tas till behovet att säker</w:t>
      </w:r>
      <w:r w:rsidRPr="007D3F0A">
        <w:t>ställa konkurrens och att främja effektiva investeringar, bl.a. ge</w:t>
      </w:r>
      <w:r w:rsidRPr="007D3F0A">
        <w:softHyphen/>
        <w:t>nom att med</w:t>
      </w:r>
      <w:r w:rsidRPr="00E211AD">
        <w:t>ge en tillräckligt lång avskrivningsperiod för investeringar. Bestämmelsen gäller alla tillstånd att använda radiosändare som omfattas av direktivet.</w:t>
      </w:r>
    </w:p>
    <w:p w14:paraId="74920591" w14:textId="69EE4162" w:rsidR="00D85371" w:rsidRPr="00E211AD" w:rsidRDefault="00D85371" w:rsidP="00D85371">
      <w:pPr>
        <w:pStyle w:val="Brdtextmedindrag"/>
      </w:pPr>
      <w:r w:rsidRPr="00E211AD">
        <w:t>I 3</w:t>
      </w:r>
      <w:r>
        <w:t> kap. </w:t>
      </w:r>
      <w:r w:rsidRPr="00E211AD">
        <w:t>12</w:t>
      </w:r>
      <w:r>
        <w:t> §</w:t>
      </w:r>
      <w:r w:rsidRPr="00E211AD">
        <w:t xml:space="preserve"> LEK anges att tillstånd ska beviljas för en bestämd tid. När </w:t>
      </w:r>
      <w:r w:rsidRPr="007D3F0A">
        <w:t xml:space="preserve">giltighetstiden för tillstånd och tillståndsvillkor bestäms ska </w:t>
      </w:r>
      <w:r>
        <w:t xml:space="preserve">det </w:t>
      </w:r>
      <w:r w:rsidRPr="007D3F0A">
        <w:t>särskilt be</w:t>
      </w:r>
      <w:r w:rsidRPr="007D3F0A">
        <w:softHyphen/>
        <w:t>aktas</w:t>
      </w:r>
      <w:r w:rsidRPr="00E211AD">
        <w:t xml:space="preserve"> bl.a. framtida förändringar i radioanvändningen, den tid som sän</w:t>
      </w:r>
      <w:r w:rsidR="000335D8">
        <w:softHyphen/>
      </w:r>
      <w:r w:rsidRPr="00E211AD">
        <w:t>da</w:t>
      </w:r>
      <w:r w:rsidRPr="00E211AD">
        <w:softHyphen/>
        <w:t>ren är avsedd att användas, den tekniska utveckling som kan väntas och den tid som krävs för att uppnå ett rimligt ekonomiskt utbyte av utrustning</w:t>
      </w:r>
      <w:r w:rsidR="000335D8">
        <w:softHyphen/>
      </w:r>
      <w:r w:rsidRPr="00E211AD">
        <w:t>en. Tillståndstiden ska</w:t>
      </w:r>
      <w:r w:rsidRPr="00E211AD" w:rsidDel="00DE0B04">
        <w:t xml:space="preserve"> </w:t>
      </w:r>
      <w:r>
        <w:t>bestämmas</w:t>
      </w:r>
      <w:r w:rsidRPr="00E211AD">
        <w:t xml:space="preserve"> utifrån en helhetsbedömning av rele</w:t>
      </w:r>
      <w:r w:rsidR="000335D8">
        <w:softHyphen/>
      </w:r>
      <w:r w:rsidRPr="00E211AD">
        <w:t>van</w:t>
      </w:r>
      <w:r w:rsidRPr="00E211AD">
        <w:softHyphen/>
        <w:t xml:space="preserve">ta faktorer (se prop. 1992/93:200 </w:t>
      </w:r>
      <w:r w:rsidR="00EB24E6">
        <w:t>s. 2</w:t>
      </w:r>
      <w:r w:rsidRPr="00E211AD">
        <w:t>22</w:t>
      </w:r>
      <w:r>
        <w:t> </w:t>
      </w:r>
      <w:r w:rsidRPr="00E211AD">
        <w:t>f.</w:t>
      </w:r>
      <w:r>
        <w:t xml:space="preserve"> och </w:t>
      </w:r>
      <w:r w:rsidRPr="00E211AD">
        <w:t xml:space="preserve">2002/03:110 </w:t>
      </w:r>
      <w:r w:rsidR="00E63006">
        <w:t>s. </w:t>
      </w:r>
      <w:r w:rsidRPr="00E211AD">
        <w:t>151</w:t>
      </w:r>
      <w:r>
        <w:t> </w:t>
      </w:r>
      <w:r w:rsidRPr="00E211AD">
        <w:t>f. och 370). De kriterier som anges i 3</w:t>
      </w:r>
      <w:r>
        <w:t> kap.</w:t>
      </w:r>
      <w:r w:rsidRPr="00E211AD">
        <w:t> 12</w:t>
      </w:r>
      <w:r>
        <w:t> §</w:t>
      </w:r>
      <w:r w:rsidRPr="00E211AD">
        <w:t xml:space="preserve"> LEK gör det därmed möjligt att bestämma tillståndstider som är skäliga för att uppnå de syften som </w:t>
      </w:r>
      <w:r w:rsidRPr="007D3F0A">
        <w:t>anges i artikel 49.1 i EU-direktivet. Paragrafen bör därför föras över till den</w:t>
      </w:r>
      <w:r w:rsidRPr="00E211AD">
        <w:t xml:space="preserve"> nya lagen.</w:t>
      </w:r>
    </w:p>
    <w:p w14:paraId="20EC891C" w14:textId="77777777" w:rsidR="00D85371" w:rsidRPr="00E211AD" w:rsidRDefault="00D85371" w:rsidP="00D85371">
      <w:pPr>
        <w:pStyle w:val="Rubrik3"/>
      </w:pPr>
      <w:bookmarkStart w:id="443" w:name="_Toc73005900"/>
      <w:bookmarkStart w:id="444" w:name="_Toc86738706"/>
      <w:bookmarkStart w:id="445" w:name="_Toc94597469"/>
      <w:bookmarkStart w:id="446" w:name="_Toc96533312"/>
      <w:bookmarkStart w:id="447" w:name="_Hlk70076457"/>
      <w:r w:rsidRPr="00E211AD">
        <w:t xml:space="preserve">Tillståndstid i </w:t>
      </w:r>
      <w:r>
        <w:t xml:space="preserve">ett </w:t>
      </w:r>
      <w:r w:rsidRPr="00E211AD">
        <w:t>harmoniserat frekvensutrymme avsett för trådlösa bredbandstjänster</w:t>
      </w:r>
      <w:bookmarkEnd w:id="443"/>
      <w:bookmarkEnd w:id="444"/>
      <w:bookmarkEnd w:id="445"/>
      <w:bookmarkEnd w:id="446"/>
    </w:p>
    <w:p w14:paraId="2D54AD59" w14:textId="77777777" w:rsidR="00D85371" w:rsidRDefault="00D85371" w:rsidP="00D85371">
      <w:pPr>
        <w:pStyle w:val="Brdtextram"/>
      </w:pPr>
      <w:r>
        <w:rPr>
          <w:b/>
        </w:rPr>
        <w:t>Regeringens f</w:t>
      </w:r>
      <w:r w:rsidRPr="00E211AD">
        <w:rPr>
          <w:b/>
        </w:rPr>
        <w:t>örslag:</w:t>
      </w:r>
      <w:r w:rsidRPr="00E211AD">
        <w:t xml:space="preserve"> </w:t>
      </w:r>
      <w:r>
        <w:t>Ett t</w:t>
      </w:r>
      <w:r w:rsidRPr="00E211AD">
        <w:t xml:space="preserve">illstånd att använda radiosändare i </w:t>
      </w:r>
      <w:r>
        <w:t xml:space="preserve">ett </w:t>
      </w:r>
      <w:r w:rsidRPr="00E211AD">
        <w:t>har</w:t>
      </w:r>
      <w:r>
        <w:softHyphen/>
      </w:r>
      <w:r w:rsidRPr="00E211AD">
        <w:t>mo</w:t>
      </w:r>
      <w:r>
        <w:softHyphen/>
      </w:r>
      <w:r w:rsidRPr="00E211AD">
        <w:t xml:space="preserve">niserat frekvensutrymme avsett för trådlösa bredbandstjänster ska </w:t>
      </w:r>
      <w:r>
        <w:t>som huvudregel beviljas</w:t>
      </w:r>
      <w:r w:rsidRPr="00E211AD">
        <w:t xml:space="preserve"> för minst 15 år.</w:t>
      </w:r>
    </w:p>
    <w:p w14:paraId="248AEF53" w14:textId="77777777" w:rsidR="00D85371" w:rsidRDefault="00D85371" w:rsidP="00D85371">
      <w:pPr>
        <w:pStyle w:val="Brdtextmedindragram"/>
      </w:pPr>
      <w:r>
        <w:t>Ett sådant t</w:t>
      </w:r>
      <w:r w:rsidRPr="00E211AD">
        <w:t xml:space="preserve">illstånd ska få beviljas för en kortare tid om </w:t>
      </w:r>
      <w:r>
        <w:t>det</w:t>
      </w:r>
      <w:r w:rsidRPr="00E211AD">
        <w:t xml:space="preserve"> </w:t>
      </w:r>
      <w:r>
        <w:t>beviljas för</w:t>
      </w:r>
      <w:r w:rsidRPr="00E211AD">
        <w:t xml:space="preserve"> prov</w:t>
      </w:r>
      <w:r w:rsidRPr="00E211AD">
        <w:softHyphen/>
      </w:r>
      <w:r w:rsidRPr="007D3F0A">
        <w:t>ning, försök eller särskilda kortvariga projekt, delad använd</w:t>
      </w:r>
      <w:r>
        <w:softHyphen/>
      </w:r>
      <w:r w:rsidRPr="007D3F0A">
        <w:t>ning av ra</w:t>
      </w:r>
      <w:r w:rsidRPr="007D3F0A">
        <w:softHyphen/>
        <w:t>dio</w:t>
      </w:r>
      <w:r>
        <w:softHyphen/>
      </w:r>
      <w:r w:rsidRPr="00E211AD">
        <w:t>frekvenser eller annan användning av harmoniserat fre</w:t>
      </w:r>
      <w:r>
        <w:softHyphen/>
      </w:r>
      <w:r w:rsidRPr="00E211AD">
        <w:t>kvens</w:t>
      </w:r>
      <w:r>
        <w:softHyphen/>
      </w:r>
      <w:r w:rsidRPr="00E211AD">
        <w:t>utrym</w:t>
      </w:r>
      <w:r w:rsidRPr="00E211AD">
        <w:softHyphen/>
        <w:t>me än på de harmoniserade villkoren.</w:t>
      </w:r>
    </w:p>
    <w:p w14:paraId="010BFB47" w14:textId="77777777" w:rsidR="00D85371" w:rsidRPr="00E211AD" w:rsidRDefault="00D85371" w:rsidP="00D85371">
      <w:pPr>
        <w:pStyle w:val="Brdtextmedindrag"/>
        <w:rPr>
          <w:sz w:val="8"/>
          <w:szCs w:val="8"/>
        </w:rPr>
      </w:pPr>
    </w:p>
    <w:p w14:paraId="43B38824" w14:textId="77777777" w:rsidR="00D85371" w:rsidRPr="00E211AD" w:rsidRDefault="00D85371" w:rsidP="00D85371">
      <w:pPr>
        <w:pStyle w:val="Brdtextmedindrag"/>
      </w:pPr>
      <w:r w:rsidRPr="00E211AD">
        <w:rPr>
          <w:b/>
        </w:rPr>
        <w:t>Promemorians förslag</w:t>
      </w:r>
      <w:r>
        <w:rPr>
          <w:b/>
        </w:rPr>
        <w:t xml:space="preserve"> </w:t>
      </w:r>
      <w:r>
        <w:t>överensstämmer med regeringens förslag.</w:t>
      </w:r>
    </w:p>
    <w:p w14:paraId="597AB381" w14:textId="77777777" w:rsidR="00D85371" w:rsidRDefault="00D85371" w:rsidP="00D85371">
      <w:pPr>
        <w:pStyle w:val="Brdtextmedindrag"/>
        <w:rPr>
          <w:b/>
        </w:rPr>
      </w:pPr>
      <w:r w:rsidRPr="00E211AD">
        <w:rPr>
          <w:b/>
        </w:rPr>
        <w:t>Remissinstanserna</w:t>
      </w:r>
      <w:r w:rsidRPr="00357DC5">
        <w:t xml:space="preserve"> tillstyrker förslage</w:t>
      </w:r>
      <w:r>
        <w:t>t</w:t>
      </w:r>
      <w:r w:rsidRPr="00357DC5">
        <w:t xml:space="preserve"> eller har ingen invändning mot de</w:t>
      </w:r>
      <w:r>
        <w:t>t</w:t>
      </w:r>
      <w:r w:rsidRPr="00357DC5">
        <w:t>.</w:t>
      </w:r>
    </w:p>
    <w:p w14:paraId="53454CC8" w14:textId="77777777" w:rsidR="00D85371" w:rsidRPr="00E211AD" w:rsidRDefault="00D85371" w:rsidP="00D85371">
      <w:pPr>
        <w:pStyle w:val="Brdtextmedindrag"/>
      </w:pPr>
      <w:r w:rsidRPr="00E211AD">
        <w:rPr>
          <w:b/>
        </w:rPr>
        <w:t xml:space="preserve">Skälen för </w:t>
      </w:r>
      <w:r>
        <w:rPr>
          <w:b/>
        </w:rPr>
        <w:t>regeringens</w:t>
      </w:r>
      <w:r w:rsidRPr="00E211AD">
        <w:rPr>
          <w:b/>
        </w:rPr>
        <w:t xml:space="preserve"> förslag:</w:t>
      </w:r>
      <w:r w:rsidRPr="00540B6F">
        <w:t xml:space="preserve"> </w:t>
      </w:r>
      <w:r w:rsidRPr="00E211AD">
        <w:t>I artikel 49.2 i EU-direktivet finns sär</w:t>
      </w:r>
      <w:r>
        <w:softHyphen/>
      </w:r>
      <w:r w:rsidRPr="00E211AD">
        <w:t>skilda regler om hur giltighetstiden ska bestämmas för till</w:t>
      </w:r>
      <w:r>
        <w:softHyphen/>
      </w:r>
      <w:r w:rsidRPr="00E211AD">
        <w:t xml:space="preserve">stånd i </w:t>
      </w:r>
      <w:r>
        <w:t xml:space="preserve">ett </w:t>
      </w:r>
      <w:r w:rsidRPr="00E211AD">
        <w:t>harmo</w:t>
      </w:r>
      <w:r>
        <w:softHyphen/>
      </w:r>
      <w:r w:rsidRPr="00E211AD">
        <w:t>niserat frekvensutrymme avsett för trådlösa bredbands</w:t>
      </w:r>
      <w:r>
        <w:softHyphen/>
      </w:r>
      <w:r w:rsidRPr="00E211AD">
        <w:t>tjänster. Giltighets</w:t>
      </w:r>
      <w:r>
        <w:softHyphen/>
      </w:r>
      <w:r w:rsidRPr="00E211AD">
        <w:t>tiden för sådana tillstånd ska bestämmas så att förutse</w:t>
      </w:r>
      <w:r>
        <w:softHyphen/>
      </w:r>
      <w:r w:rsidRPr="00E211AD">
        <w:t>bara investerings</w:t>
      </w:r>
      <w:r>
        <w:softHyphen/>
      </w:r>
      <w:r w:rsidRPr="00E211AD">
        <w:t>villkor för tillståndshavare säkerställs under minst 20 år. För att uppnå det syftet ska tillstånd gälla i minst 15 år. Om den inledande giltighets</w:t>
      </w:r>
      <w:r>
        <w:softHyphen/>
      </w:r>
      <w:r w:rsidRPr="00E211AD">
        <w:t xml:space="preserve">tiden bestäms till en kortare </w:t>
      </w:r>
      <w:r w:rsidRPr="007D3F0A">
        <w:t>tid än 20 år</w:t>
      </w:r>
      <w:r>
        <w:t>,</w:t>
      </w:r>
      <w:r w:rsidRPr="007D3F0A">
        <w:t xml:space="preserve"> ska tillståndshavaren ha möjlighet att få en förlängning av giltig</w:t>
      </w:r>
      <w:r w:rsidRPr="00E211AD">
        <w:t>hetstiden, så att den sammanlagda giltighets</w:t>
      </w:r>
      <w:r>
        <w:softHyphen/>
      </w:r>
      <w:r w:rsidRPr="00E211AD">
        <w:t xml:space="preserve">tiden blir minst 20 år. Artikel </w:t>
      </w:r>
      <w:r w:rsidRPr="007D3F0A">
        <w:t>49.2 kan sägas precisera hur skälig till</w:t>
      </w:r>
      <w:r>
        <w:softHyphen/>
      </w:r>
      <w:r w:rsidRPr="007D3F0A">
        <w:t>stånds</w:t>
      </w:r>
      <w:r>
        <w:softHyphen/>
      </w:r>
      <w:r w:rsidRPr="007D3F0A">
        <w:t>tid ska bestämmas när det gäller</w:t>
      </w:r>
      <w:r w:rsidRPr="00E211AD">
        <w:t xml:space="preserve"> trådlösa bredbandstjänster i </w:t>
      </w:r>
      <w:r>
        <w:t xml:space="preserve">ett </w:t>
      </w:r>
      <w:r w:rsidRPr="00E211AD">
        <w:t>harmo</w:t>
      </w:r>
      <w:r>
        <w:softHyphen/>
      </w:r>
      <w:r w:rsidRPr="00E211AD">
        <w:t>ni</w:t>
      </w:r>
      <w:r>
        <w:softHyphen/>
      </w:r>
      <w:r w:rsidRPr="00E211AD">
        <w:t>serat frekvensutrymme.</w:t>
      </w:r>
      <w:r>
        <w:t xml:space="preserve"> Frågan om förlängning behandlas i avsnitt 11.4.5.</w:t>
      </w:r>
    </w:p>
    <w:p w14:paraId="249F643B" w14:textId="77777777" w:rsidR="00D85371" w:rsidRPr="00E211AD" w:rsidRDefault="00D85371" w:rsidP="006C43FF">
      <w:pPr>
        <w:pStyle w:val="Brdtextmedindrag"/>
      </w:pPr>
      <w:r w:rsidRPr="007D3F0A">
        <w:t>Direktivets bestämmelser om giltighetstiden för tillstånd att använda radio</w:t>
      </w:r>
      <w:r>
        <w:softHyphen/>
      </w:r>
      <w:r w:rsidRPr="00E211AD">
        <w:t xml:space="preserve">sändare i </w:t>
      </w:r>
      <w:r>
        <w:t xml:space="preserve">ett </w:t>
      </w:r>
      <w:r w:rsidRPr="00E211AD">
        <w:t>harmoniserat frekvensutrymme avsett för trådlösa bred</w:t>
      </w:r>
      <w:r w:rsidRPr="00E211AD">
        <w:softHyphen/>
        <w:t>bands</w:t>
      </w:r>
      <w:r>
        <w:softHyphen/>
      </w:r>
      <w:r w:rsidRPr="00E211AD">
        <w:t xml:space="preserve">tjänster har inte någon motsvarighet i LEK. </w:t>
      </w:r>
      <w:r>
        <w:t>En s</w:t>
      </w:r>
      <w:r w:rsidRPr="00E211AD">
        <w:t xml:space="preserve">ärskild bestämmelse om </w:t>
      </w:r>
      <w:r w:rsidRPr="007D3F0A">
        <w:t>detta bör därför införas i den nya lagen. Det bedöms inte finnas skäl att ut</w:t>
      </w:r>
      <w:r w:rsidRPr="00E211AD">
        <w:t xml:space="preserve">vidga bestämmelsernas tillämpningsområde till fler typer av tillstånd än </w:t>
      </w:r>
      <w:r>
        <w:t xml:space="preserve">de </w:t>
      </w:r>
      <w:r w:rsidRPr="00E211AD">
        <w:t>som regleras i EU-direktivet.</w:t>
      </w:r>
    </w:p>
    <w:p w14:paraId="11D50188" w14:textId="77777777" w:rsidR="00D85371" w:rsidRPr="00E211AD" w:rsidRDefault="00D85371" w:rsidP="00D85371">
      <w:pPr>
        <w:pStyle w:val="Brdtextmedindrag"/>
      </w:pPr>
      <w:r w:rsidRPr="00E211AD">
        <w:t xml:space="preserve">Av artikel 49.3 i EU-direktivet </w:t>
      </w:r>
      <w:r>
        <w:t>framgår</w:t>
      </w:r>
      <w:r w:rsidRPr="00E211AD">
        <w:t xml:space="preserve"> att medlemsstaterna får avvika från artikel 49.2 och bevilja tillstånd att använda radiosändare i </w:t>
      </w:r>
      <w:r>
        <w:t xml:space="preserve">ett </w:t>
      </w:r>
      <w:r w:rsidRPr="00E211AD">
        <w:lastRenderedPageBreak/>
        <w:t>harmoni</w:t>
      </w:r>
      <w:r>
        <w:softHyphen/>
      </w:r>
      <w:r w:rsidRPr="00E211AD">
        <w:t xml:space="preserve">serat </w:t>
      </w:r>
      <w:r w:rsidRPr="007D3F0A">
        <w:t>frekvens</w:t>
      </w:r>
      <w:r>
        <w:softHyphen/>
      </w:r>
      <w:r w:rsidRPr="007D3F0A">
        <w:t>utrymme avsett för trådlösa bredbandstjänster för en kortare tid än</w:t>
      </w:r>
      <w:r w:rsidRPr="00E211AD">
        <w:t xml:space="preserve"> </w:t>
      </w:r>
      <w:r w:rsidRPr="007D3F0A">
        <w:t>15 år. Detta får ske om det är motiverat för att förbättra täckning och utbyggnad i begränsade geografiska områden där tillgången till höghastig</w:t>
      </w:r>
      <w:r w:rsidRPr="007D3F0A">
        <w:softHyphen/>
        <w:t>hets</w:t>
      </w:r>
      <w:r>
        <w:softHyphen/>
      </w:r>
      <w:r w:rsidRPr="007D3F0A">
        <w:t xml:space="preserve">nät är </w:t>
      </w:r>
      <w:r w:rsidRPr="00E211AD">
        <w:t>starkt begränsad eller saknas, för specifika kort</w:t>
      </w:r>
      <w:r>
        <w:softHyphen/>
      </w:r>
      <w:r w:rsidRPr="00E211AD">
        <w:t>variga projekt, för experimentella ändamål, för delad användning av radio</w:t>
      </w:r>
      <w:r>
        <w:softHyphen/>
      </w:r>
      <w:r w:rsidRPr="00E211AD">
        <w:t>frekvenser eller alternativ användning av harmoniserat frekvens</w:t>
      </w:r>
      <w:r>
        <w:softHyphen/>
      </w:r>
      <w:r w:rsidRPr="00E211AD">
        <w:t>utrymme.</w:t>
      </w:r>
    </w:p>
    <w:p w14:paraId="33A86692" w14:textId="77777777" w:rsidR="00D85371" w:rsidRPr="00E211AD" w:rsidRDefault="00D85371" w:rsidP="00D85371">
      <w:pPr>
        <w:pStyle w:val="Brdtextmedindrag"/>
      </w:pPr>
      <w:bookmarkStart w:id="448" w:name="_Hlk65837747"/>
      <w:r w:rsidRPr="004F101B">
        <w:t xml:space="preserve">I Sverige tillämpas tämligen långa tillståndstider för utbyggnad av </w:t>
      </w:r>
      <w:r>
        <w:t>nät för trådlösa bredbandstjänster</w:t>
      </w:r>
      <w:r w:rsidRPr="004F101B">
        <w:t>, normalt minst 20 år. För svenska för</w:t>
      </w:r>
      <w:r>
        <w:softHyphen/>
      </w:r>
      <w:r w:rsidRPr="004F101B">
        <w:t>hållanden framstår beho</w:t>
      </w:r>
      <w:r w:rsidRPr="004F101B">
        <w:softHyphen/>
        <w:t>vet av långa tillståndstider som särskilt tydligt när det gäller att förbättra utbyggnaden i områden som saknar hög</w:t>
      </w:r>
      <w:r>
        <w:softHyphen/>
      </w:r>
      <w:r w:rsidRPr="004F101B">
        <w:t>hastig</w:t>
      </w:r>
      <w:r>
        <w:softHyphen/>
      </w:r>
      <w:r w:rsidRPr="004F101B">
        <w:t>hets</w:t>
      </w:r>
      <w:r>
        <w:softHyphen/>
      </w:r>
      <w:r w:rsidRPr="004F101B">
        <w:t>nät eller där tillgången till sådana nät är starkt begränsad. Det är oklart hur korta tillståndstider skulle kunna stimulera till sådan utbyggnad.</w:t>
      </w:r>
      <w:r w:rsidRPr="007D3F0A">
        <w:t xml:space="preserve"> </w:t>
      </w:r>
      <w:bookmarkEnd w:id="448"/>
      <w:r w:rsidRPr="004F101B">
        <w:t>Det be</w:t>
      </w:r>
      <w:r>
        <w:softHyphen/>
      </w:r>
      <w:r w:rsidRPr="004F101B">
        <w:t>döms inte finnas behov av en möjlighet till regionala undantag från huvud</w:t>
      </w:r>
      <w:r>
        <w:softHyphen/>
      </w:r>
      <w:r w:rsidRPr="004F101B">
        <w:t>regeln om 15 års till</w:t>
      </w:r>
      <w:r w:rsidRPr="004F101B">
        <w:softHyphen/>
        <w:t>stånds</w:t>
      </w:r>
      <w:r w:rsidRPr="004F101B">
        <w:softHyphen/>
        <w:t>tid i dessa områden. En sådan möjlighet bör därför inte införas.</w:t>
      </w:r>
    </w:p>
    <w:p w14:paraId="5E73B04D" w14:textId="77777777" w:rsidR="00D85371" w:rsidRPr="00E211AD" w:rsidRDefault="00D85371" w:rsidP="006C43FF">
      <w:pPr>
        <w:pStyle w:val="Brdtextmedindrag"/>
      </w:pPr>
      <w:r w:rsidRPr="00E211AD">
        <w:t>Kortare tillståndstider kan vara lämpliga för nya och experimentella an</w:t>
      </w:r>
      <w:r w:rsidRPr="00E211AD">
        <w:softHyphen/>
        <w:t xml:space="preserve">vändningar där utvecklingen ännu är okänd. Även tillfälliga användningar bör kunna komma i fråga. Tillstånd som beviljas för provning, försök eller experimentella ändamål bör därför kunna gälla för kortare tid än 15 år. Även när det gäller delad användning </w:t>
      </w:r>
      <w:r w:rsidRPr="007D3F0A">
        <w:t xml:space="preserve">av radiofrekvenser eller tillstånd </w:t>
      </w:r>
      <w:r>
        <w:t xml:space="preserve">som </w:t>
      </w:r>
      <w:r w:rsidRPr="007D3F0A">
        <w:t xml:space="preserve">undantagsvis </w:t>
      </w:r>
      <w:r>
        <w:t xml:space="preserve">har </w:t>
      </w:r>
      <w:r w:rsidRPr="007D3F0A">
        <w:t>bevilja</w:t>
      </w:r>
      <w:r>
        <w:t>t</w:t>
      </w:r>
      <w:r w:rsidRPr="007D3F0A">
        <w:t>s för annan an</w:t>
      </w:r>
      <w:r w:rsidRPr="007D3F0A">
        <w:softHyphen/>
        <w:t>vänd</w:t>
      </w:r>
      <w:r w:rsidRPr="00E211AD">
        <w:t xml:space="preserve">ning </w:t>
      </w:r>
      <w:r>
        <w:t>i ett</w:t>
      </w:r>
      <w:r w:rsidRPr="00E211AD">
        <w:t xml:space="preserve"> harmoniserat frekvensutrymme än på de harmoniserade vill</w:t>
      </w:r>
      <w:r w:rsidRPr="00E211AD">
        <w:softHyphen/>
        <w:t xml:space="preserve">koren </w:t>
      </w:r>
      <w:r w:rsidRPr="00EF3662">
        <w:t xml:space="preserve">bör en </w:t>
      </w:r>
      <w:r>
        <w:t>kortare tid än 15 år kunna gälla.</w:t>
      </w:r>
      <w:r w:rsidRPr="00EF3662">
        <w:t xml:space="preserve"> Det ligger i tillståndens tillfälliga natur att de inte bör omfattas av reglerna om förlängning</w:t>
      </w:r>
      <w:r>
        <w:t>, se avsnitt 11.4.3 och 11.4.5.</w:t>
      </w:r>
    </w:p>
    <w:p w14:paraId="173F5BD5" w14:textId="1E905F8D" w:rsidR="00D85371" w:rsidRPr="000335D8" w:rsidRDefault="00D85371" w:rsidP="006C43FF">
      <w:pPr>
        <w:pStyle w:val="Brdtextmedindrag"/>
        <w:rPr>
          <w:spacing w:val="-2"/>
        </w:rPr>
      </w:pPr>
      <w:r w:rsidRPr="000335D8">
        <w:rPr>
          <w:spacing w:val="-2"/>
        </w:rPr>
        <w:t>Mot denna bakgrund bör ett tillstånd att använda radiosändare i ett har</w:t>
      </w:r>
      <w:r w:rsidR="000335D8" w:rsidRPr="000335D8">
        <w:rPr>
          <w:spacing w:val="-2"/>
        </w:rPr>
        <w:softHyphen/>
      </w:r>
      <w:r w:rsidRPr="000335D8">
        <w:rPr>
          <w:spacing w:val="-2"/>
        </w:rPr>
        <w:t>mo</w:t>
      </w:r>
      <w:r w:rsidR="000335D8" w:rsidRPr="000335D8">
        <w:rPr>
          <w:spacing w:val="-2"/>
        </w:rPr>
        <w:softHyphen/>
      </w:r>
      <w:r w:rsidRPr="00E211AD">
        <w:t>niserat frekvensutrymme avsett för tråd</w:t>
      </w:r>
      <w:r>
        <w:softHyphen/>
      </w:r>
      <w:r w:rsidRPr="00E211AD">
        <w:t>lösa bred</w:t>
      </w:r>
      <w:r>
        <w:softHyphen/>
      </w:r>
      <w:r w:rsidRPr="00E211AD">
        <w:t>bands</w:t>
      </w:r>
      <w:r>
        <w:softHyphen/>
      </w:r>
      <w:r w:rsidRPr="00E211AD">
        <w:t xml:space="preserve">tjänster </w:t>
      </w:r>
      <w:r>
        <w:t>få</w:t>
      </w:r>
      <w:r w:rsidRPr="00E211AD">
        <w:t xml:space="preserve"> med</w:t>
      </w:r>
      <w:r w:rsidR="000335D8">
        <w:softHyphen/>
      </w:r>
      <w:r w:rsidRPr="00E211AD">
        <w:t xml:space="preserve">delas </w:t>
      </w:r>
      <w:r w:rsidRPr="000335D8">
        <w:rPr>
          <w:spacing w:val="-2"/>
        </w:rPr>
        <w:t>för en kortare tid än 15 år endast om tillståndet beviljas för provning, för</w:t>
      </w:r>
      <w:r w:rsidR="000335D8" w:rsidRPr="000335D8">
        <w:rPr>
          <w:spacing w:val="-2"/>
        </w:rPr>
        <w:softHyphen/>
      </w:r>
      <w:r w:rsidRPr="000335D8">
        <w:rPr>
          <w:spacing w:val="-2"/>
        </w:rPr>
        <w:t>sök eller experimentella ändamål eller delad användning av radiofrekvenser.</w:t>
      </w:r>
    </w:p>
    <w:p w14:paraId="74B2B665" w14:textId="7518D03D" w:rsidR="00D85371" w:rsidRDefault="00D85371" w:rsidP="006C43FF">
      <w:pPr>
        <w:pStyle w:val="Brdtextmedindrag"/>
      </w:pPr>
      <w:r w:rsidRPr="00E211AD">
        <w:t xml:space="preserve">I vissa fall är det möjligt att tillåta </w:t>
      </w:r>
      <w:r>
        <w:t>annan</w:t>
      </w:r>
      <w:r w:rsidRPr="00E211AD">
        <w:t xml:space="preserve"> användning av </w:t>
      </w:r>
      <w:r>
        <w:t xml:space="preserve">ett </w:t>
      </w:r>
      <w:r w:rsidRPr="00E211AD">
        <w:t>harmoniserat frekvensutrymme</w:t>
      </w:r>
      <w:r>
        <w:t xml:space="preserve"> än den som följer av de harmoniserade villkoren</w:t>
      </w:r>
      <w:r w:rsidRPr="00E211AD">
        <w:t>, se av</w:t>
      </w:r>
      <w:r w:rsidRPr="00E211AD">
        <w:softHyphen/>
        <w:t xml:space="preserve">snitt </w:t>
      </w:r>
      <w:r w:rsidRPr="00B20423">
        <w:t>11.2.3.</w:t>
      </w:r>
      <w:r w:rsidRPr="00E211AD">
        <w:t xml:space="preserve"> </w:t>
      </w:r>
      <w:r>
        <w:t>Även f</w:t>
      </w:r>
      <w:r w:rsidRPr="00E211AD">
        <w:t>ör dessa fall bör huvudregeln om minst 15 års till</w:t>
      </w:r>
      <w:r w:rsidR="000335D8">
        <w:softHyphen/>
      </w:r>
      <w:r w:rsidRPr="00E211AD">
        <w:t>ståndstid inte gälla.</w:t>
      </w:r>
    </w:p>
    <w:p w14:paraId="070C2D7E" w14:textId="77777777" w:rsidR="00D85371" w:rsidRPr="00E211AD" w:rsidRDefault="00D85371" w:rsidP="00D85371">
      <w:pPr>
        <w:pStyle w:val="Rubrik3"/>
      </w:pPr>
      <w:bookmarkStart w:id="449" w:name="_Toc73005901"/>
      <w:bookmarkStart w:id="450" w:name="_Toc86738707"/>
      <w:bookmarkStart w:id="451" w:name="_Toc94597470"/>
      <w:bookmarkStart w:id="452" w:name="_Toc96533313"/>
      <w:r w:rsidRPr="00E211AD">
        <w:t>Förlängning av tillståndstid</w:t>
      </w:r>
      <w:bookmarkEnd w:id="449"/>
      <w:bookmarkEnd w:id="450"/>
      <w:r>
        <w:t xml:space="preserve"> för sändartillstånd</w:t>
      </w:r>
      <w:bookmarkEnd w:id="451"/>
      <w:bookmarkEnd w:id="452"/>
    </w:p>
    <w:p w14:paraId="7939E45B" w14:textId="77777777" w:rsidR="00D85371" w:rsidRPr="00E211AD" w:rsidRDefault="00D85371" w:rsidP="00D85371">
      <w:pPr>
        <w:pStyle w:val="Brdtextram"/>
      </w:pPr>
      <w:r>
        <w:rPr>
          <w:b/>
        </w:rPr>
        <w:t>Regeringens f</w:t>
      </w:r>
      <w:r w:rsidRPr="00E211AD">
        <w:rPr>
          <w:b/>
        </w:rPr>
        <w:t>örslag:</w:t>
      </w:r>
      <w:r w:rsidRPr="00E211AD">
        <w:t xml:space="preserve"> Bestämmelse</w:t>
      </w:r>
      <w:r>
        <w:t>n i lagen om elektronisk kommu</w:t>
      </w:r>
      <w:r>
        <w:softHyphen/>
        <w:t xml:space="preserve">nikation </w:t>
      </w:r>
      <w:r w:rsidRPr="00E211AD">
        <w:t xml:space="preserve">om förlängning av tillståndstid </w:t>
      </w:r>
      <w:r>
        <w:t xml:space="preserve">för sändartillstånd </w:t>
      </w:r>
      <w:r w:rsidRPr="00E211AD">
        <w:t>ska föras över till den nya lagen. Ett tillstånd att använda en viss radio</w:t>
      </w:r>
      <w:r>
        <w:softHyphen/>
      </w:r>
      <w:r w:rsidRPr="00E211AD">
        <w:t xml:space="preserve">sändare i ett </w:t>
      </w:r>
      <w:r w:rsidRPr="007D3F0A">
        <w:t xml:space="preserve">harmoniserat frekvensutrymme ska inte </w:t>
      </w:r>
      <w:r>
        <w:t xml:space="preserve">få </w:t>
      </w:r>
      <w:r w:rsidRPr="007D3F0A">
        <w:t>förlängas om till</w:t>
      </w:r>
      <w:r>
        <w:softHyphen/>
      </w:r>
      <w:r w:rsidRPr="007D3F0A">
        <w:t>ståndet beviljats</w:t>
      </w:r>
      <w:r w:rsidRPr="00E211AD">
        <w:t xml:space="preserve"> för annan användning än </w:t>
      </w:r>
      <w:r>
        <w:t>den som följer av de</w:t>
      </w:r>
      <w:r w:rsidRPr="00E211AD">
        <w:t xml:space="preserve"> harmoniserade vill</w:t>
      </w:r>
      <w:r>
        <w:softHyphen/>
      </w:r>
      <w:r w:rsidRPr="00E211AD">
        <w:t>koren.</w:t>
      </w:r>
    </w:p>
    <w:p w14:paraId="3CFA6FFE" w14:textId="77777777" w:rsidR="00D85371" w:rsidRPr="00E211AD" w:rsidRDefault="00D85371" w:rsidP="00D85371">
      <w:pPr>
        <w:pStyle w:val="Brdtextmedindrag"/>
        <w:rPr>
          <w:sz w:val="8"/>
          <w:szCs w:val="8"/>
        </w:rPr>
      </w:pPr>
    </w:p>
    <w:p w14:paraId="6EA743B4" w14:textId="77777777" w:rsidR="00D85371" w:rsidRPr="00E211AD" w:rsidRDefault="00D85371" w:rsidP="00D85371">
      <w:pPr>
        <w:pStyle w:val="Brdtextmedindrag"/>
      </w:pPr>
      <w:r w:rsidRPr="00E211AD">
        <w:rPr>
          <w:b/>
        </w:rPr>
        <w:t>Promemorians förslag</w:t>
      </w:r>
      <w:r>
        <w:t xml:space="preserve"> överensstämmer med regeringens förslag.</w:t>
      </w:r>
    </w:p>
    <w:p w14:paraId="21DD47D4" w14:textId="77777777" w:rsidR="00D85371" w:rsidRDefault="00D85371" w:rsidP="00D85371">
      <w:pPr>
        <w:pStyle w:val="Brdtextmedindrag"/>
        <w:rPr>
          <w:b/>
        </w:rPr>
      </w:pPr>
      <w:r w:rsidRPr="00E211AD">
        <w:rPr>
          <w:b/>
        </w:rPr>
        <w:t>Remissinstanserna</w:t>
      </w:r>
      <w:r>
        <w:rPr>
          <w:bCs/>
        </w:rPr>
        <w:t xml:space="preserve"> </w:t>
      </w:r>
      <w:r w:rsidRPr="00357DC5">
        <w:t>tillstyrker förslage</w:t>
      </w:r>
      <w:r>
        <w:t>t</w:t>
      </w:r>
      <w:r w:rsidRPr="00357DC5">
        <w:t xml:space="preserve"> eller har ingen invändning mot de</w:t>
      </w:r>
      <w:r>
        <w:t>t</w:t>
      </w:r>
      <w:r w:rsidRPr="00357DC5">
        <w:t>.</w:t>
      </w:r>
    </w:p>
    <w:p w14:paraId="4119582C" w14:textId="4F0ACADD" w:rsidR="00D85371" w:rsidRDefault="00D85371" w:rsidP="00D85371">
      <w:pPr>
        <w:pStyle w:val="Brdtextmedindrag"/>
      </w:pPr>
      <w:r w:rsidRPr="007D3F0A">
        <w:rPr>
          <w:b/>
        </w:rPr>
        <w:t xml:space="preserve">Skälen för </w:t>
      </w:r>
      <w:r>
        <w:rPr>
          <w:b/>
        </w:rPr>
        <w:t xml:space="preserve">regeringens </w:t>
      </w:r>
      <w:r w:rsidRPr="007D3F0A">
        <w:rPr>
          <w:b/>
        </w:rPr>
        <w:t>förslag:</w:t>
      </w:r>
      <w:r w:rsidRPr="00026130">
        <w:rPr>
          <w:bCs/>
        </w:rPr>
        <w:t xml:space="preserve"> </w:t>
      </w:r>
      <w:r w:rsidRPr="00E211AD">
        <w:t xml:space="preserve">För </w:t>
      </w:r>
      <w:r>
        <w:t>tillstånd att använda en viss radio</w:t>
      </w:r>
      <w:r w:rsidR="000335D8">
        <w:softHyphen/>
      </w:r>
      <w:r w:rsidRPr="000335D8">
        <w:rPr>
          <w:spacing w:val="-2"/>
        </w:rPr>
        <w:t>sändare (sändartillstånd) gäller enligt 3 kap. 12 a § LEK en princip om auto</w:t>
      </w:r>
      <w:r w:rsidR="000335D8" w:rsidRPr="000335D8">
        <w:rPr>
          <w:spacing w:val="-2"/>
        </w:rPr>
        <w:softHyphen/>
      </w:r>
      <w:r>
        <w:softHyphen/>
      </w:r>
      <w:r w:rsidRPr="00E211AD">
        <w:t>ma</w:t>
      </w:r>
      <w:r w:rsidRPr="00E211AD">
        <w:softHyphen/>
        <w:t>tisk förlängning av giltighetstiden. Sändartillstånd ska vid giltighets</w:t>
      </w:r>
      <w:r>
        <w:softHyphen/>
      </w:r>
      <w:r w:rsidRPr="00E211AD">
        <w:t>tidens utgång som huvudregel förlängas med samma tid som till</w:t>
      </w:r>
      <w:r>
        <w:softHyphen/>
      </w:r>
      <w:r w:rsidRPr="00E211AD">
        <w:t xml:space="preserve">ståndet senast har gällt, dock längst med fem år vid varje tillfälle. Detta gäller dock </w:t>
      </w:r>
      <w:r w:rsidRPr="00E211AD">
        <w:lastRenderedPageBreak/>
        <w:t>endast om giltighetstiden för tillståndet överstiger sex månader. Vidare ska för</w:t>
      </w:r>
      <w:r w:rsidRPr="00E211AD">
        <w:softHyphen/>
      </w:r>
      <w:r w:rsidRPr="007D3F0A">
        <w:t>läng</w:t>
      </w:r>
      <w:r>
        <w:softHyphen/>
      </w:r>
      <w:r w:rsidRPr="007D3F0A">
        <w:t>ning ske med en kortare tid än fem år eller på ändrade villkor, om för</w:t>
      </w:r>
      <w:r>
        <w:softHyphen/>
      </w:r>
      <w:r w:rsidRPr="007D3F0A">
        <w:t>ut</w:t>
      </w:r>
      <w:r>
        <w:softHyphen/>
      </w:r>
      <w:r w:rsidRPr="007D3F0A">
        <w:t>sättningarna för att bevilja tillstånd därigenom kan uppfyllas eller om tillståndshavaren begär det. Om tillståndshavaren begär det</w:t>
      </w:r>
      <w:r>
        <w:t>,</w:t>
      </w:r>
      <w:r w:rsidRPr="007D3F0A">
        <w:t xml:space="preserve"> ska giltighets</w:t>
      </w:r>
      <w:r w:rsidRPr="007D3F0A">
        <w:softHyphen/>
        <w:t>tiden</w:t>
      </w:r>
      <w:r w:rsidRPr="00E211AD">
        <w:t xml:space="preserve"> inte förlängas.</w:t>
      </w:r>
    </w:p>
    <w:p w14:paraId="045866C1" w14:textId="77777777" w:rsidR="00D85371" w:rsidRDefault="00D85371" w:rsidP="006C43FF">
      <w:pPr>
        <w:pStyle w:val="Brdtextmedindrag"/>
      </w:pPr>
      <w:r>
        <w:t>Regleringen</w:t>
      </w:r>
      <w:r w:rsidRPr="00E211AD">
        <w:t xml:space="preserve"> i 3</w:t>
      </w:r>
      <w:r>
        <w:t> kap. </w:t>
      </w:r>
      <w:r w:rsidRPr="00E211AD">
        <w:t>12</w:t>
      </w:r>
      <w:r>
        <w:t> </w:t>
      </w:r>
      <w:r w:rsidRPr="00E211AD">
        <w:t>a</w:t>
      </w:r>
      <w:r>
        <w:t> §</w:t>
      </w:r>
      <w:r w:rsidRPr="00E211AD">
        <w:t xml:space="preserve"> LEK bör föras över till den nya lagen och även fortsättningsvis utgöra huvudreg</w:t>
      </w:r>
      <w:r>
        <w:t>e</w:t>
      </w:r>
      <w:r w:rsidRPr="00E211AD">
        <w:t>l för hur förlängning av till</w:t>
      </w:r>
      <w:r>
        <w:softHyphen/>
      </w:r>
      <w:r w:rsidRPr="00E211AD">
        <w:t>stånds</w:t>
      </w:r>
      <w:r>
        <w:softHyphen/>
      </w:r>
      <w:r w:rsidRPr="00E211AD">
        <w:t xml:space="preserve">tid </w:t>
      </w:r>
      <w:r>
        <w:t>för sändartillstånd</w:t>
      </w:r>
      <w:r w:rsidRPr="00E211AD">
        <w:t xml:space="preserve"> kan ske. </w:t>
      </w:r>
    </w:p>
    <w:p w14:paraId="4E6ABAA0" w14:textId="77777777" w:rsidR="00D85371" w:rsidRDefault="00D85371" w:rsidP="00D85371">
      <w:pPr>
        <w:pStyle w:val="Brdtextmedindrag"/>
      </w:pPr>
      <w:r w:rsidRPr="00E211AD">
        <w:t xml:space="preserve">Tillstånd att använda radiosändare i </w:t>
      </w:r>
      <w:r>
        <w:t xml:space="preserve">ett </w:t>
      </w:r>
      <w:r w:rsidRPr="00E211AD">
        <w:t>harmoniserat frekvensutrymme kommer i vissa fall av undantagskaraktär att få beviljas för annan använd</w:t>
      </w:r>
      <w:r w:rsidRPr="00E211AD">
        <w:softHyphen/>
        <w:t xml:space="preserve">ning än på de harmoniserade villkoren, se </w:t>
      </w:r>
      <w:r w:rsidRPr="000B3A12">
        <w:t>avsnitt 11.2.3.</w:t>
      </w:r>
      <w:r w:rsidRPr="00E211AD">
        <w:t xml:space="preserve"> Det följer av arti</w:t>
      </w:r>
      <w:r w:rsidRPr="00E211AD">
        <w:softHyphen/>
      </w:r>
      <w:r w:rsidRPr="007D3F0A">
        <w:t>kel 45.3 i EU-direktivet att sådana tillstånd regelbundet ska ses över och att</w:t>
      </w:r>
      <w:r w:rsidRPr="00E211AD">
        <w:t xml:space="preserve"> tillståndshavaren ska kunna bli av med sitt tillstånd om det uppstår efter</w:t>
      </w:r>
      <w:r>
        <w:softHyphen/>
      </w:r>
      <w:r w:rsidRPr="00E211AD">
        <w:t>frågan på att använda frekvensutrymmet på de harmoniserade villko</w:t>
      </w:r>
      <w:r w:rsidRPr="00E211AD">
        <w:softHyphen/>
        <w:t>ren. Det framstår därför som mest lämpligt att sådana tillstånd endast gäller för den tid som anges i tillståndet. Om tillståndshavaren därefter vill fort</w:t>
      </w:r>
      <w:r w:rsidRPr="00E211AD">
        <w:softHyphen/>
        <w:t xml:space="preserve">sätta </w:t>
      </w:r>
      <w:r w:rsidRPr="007D3F0A">
        <w:t>med en</w:t>
      </w:r>
      <w:r w:rsidRPr="007D3F0A" w:rsidDel="00C9122D">
        <w:t xml:space="preserve"> </w:t>
      </w:r>
      <w:r>
        <w:t>annan</w:t>
      </w:r>
      <w:r w:rsidRPr="007D3F0A">
        <w:t xml:space="preserve"> användning </w:t>
      </w:r>
      <w:r>
        <w:t xml:space="preserve">än den som följer av de harmoniserade villkoren, </w:t>
      </w:r>
      <w:r w:rsidRPr="007D3F0A">
        <w:t>bör en ny tillståndsprövning ske efter en</w:t>
      </w:r>
      <w:r w:rsidRPr="00E211AD">
        <w:t xml:space="preserve"> </w:t>
      </w:r>
      <w:r w:rsidRPr="007D3F0A">
        <w:t>ny ansökan. Det bör därför framgå av den nya lagen att ett tillstånd att använda en viss radio</w:t>
      </w:r>
      <w:r>
        <w:softHyphen/>
      </w:r>
      <w:r w:rsidRPr="007D3F0A">
        <w:t xml:space="preserve">sändare i </w:t>
      </w:r>
      <w:r>
        <w:t xml:space="preserve">ett </w:t>
      </w:r>
      <w:r w:rsidRPr="007D3F0A">
        <w:t>harmoniserat frekvensutrymme inte får för</w:t>
      </w:r>
      <w:r>
        <w:softHyphen/>
      </w:r>
      <w:r w:rsidRPr="007D3F0A">
        <w:t>längas,</w:t>
      </w:r>
      <w:r w:rsidRPr="00E211AD">
        <w:t xml:space="preserve"> om till</w:t>
      </w:r>
      <w:r>
        <w:softHyphen/>
      </w:r>
      <w:r w:rsidRPr="00E211AD">
        <w:t>stån</w:t>
      </w:r>
      <w:r>
        <w:softHyphen/>
      </w:r>
      <w:r w:rsidRPr="00E211AD">
        <w:t>det har beviljats för annan användning än på de har</w:t>
      </w:r>
      <w:r w:rsidRPr="00E211AD">
        <w:softHyphen/>
        <w:t>moniserade villkoren.</w:t>
      </w:r>
    </w:p>
    <w:p w14:paraId="6F867506" w14:textId="77777777" w:rsidR="00D85371" w:rsidRPr="00E211AD" w:rsidRDefault="00D85371" w:rsidP="006C43FF">
      <w:pPr>
        <w:pStyle w:val="Rubrik3"/>
      </w:pPr>
      <w:bookmarkStart w:id="453" w:name="_Toc94597471"/>
      <w:bookmarkStart w:id="454" w:name="_Toc96533314"/>
      <w:r>
        <w:t>Förlängning och a</w:t>
      </w:r>
      <w:r w:rsidRPr="00E211AD">
        <w:t>npassning av tillståndstid</w:t>
      </w:r>
      <w:r>
        <w:t xml:space="preserve"> för blocktillstånd</w:t>
      </w:r>
      <w:bookmarkEnd w:id="453"/>
      <w:bookmarkEnd w:id="454"/>
    </w:p>
    <w:p w14:paraId="14444C69" w14:textId="13E74C3B" w:rsidR="00D85371" w:rsidRPr="00E211AD" w:rsidRDefault="00D85371" w:rsidP="00D85371">
      <w:pPr>
        <w:pStyle w:val="Brdtextram"/>
      </w:pPr>
      <w:r>
        <w:rPr>
          <w:b/>
        </w:rPr>
        <w:t>Regeringens f</w:t>
      </w:r>
      <w:r w:rsidRPr="00E211AD">
        <w:rPr>
          <w:b/>
        </w:rPr>
        <w:t>örslag:</w:t>
      </w:r>
      <w:r w:rsidRPr="00E211AD">
        <w:t xml:space="preserve"> Giltighetstiden för </w:t>
      </w:r>
      <w:r>
        <w:t xml:space="preserve">ett </w:t>
      </w:r>
      <w:r w:rsidRPr="00E211AD">
        <w:t xml:space="preserve">tillstånd att använda </w:t>
      </w:r>
      <w:r>
        <w:t>radio</w:t>
      </w:r>
      <w:r>
        <w:softHyphen/>
        <w:t>sändare inom</w:t>
      </w:r>
      <w:r w:rsidRPr="00E211AD">
        <w:t xml:space="preserve"> ett visst frekvensutrymme ska få förlängas </w:t>
      </w:r>
      <w:r>
        <w:t>endast om det är nöd</w:t>
      </w:r>
      <w:r>
        <w:softHyphen/>
        <w:t>vändigt för att en samordn</w:t>
      </w:r>
      <w:r w:rsidR="00835CE6">
        <w:t>ad</w:t>
      </w:r>
      <w:r>
        <w:t xml:space="preserve"> tillståndsgivning inom ett eller flera frekvensutrymmen ska underlättas. En förlängning ska då få ske för</w:t>
      </w:r>
      <w:r w:rsidRPr="00E211AD">
        <w:t xml:space="preserve"> </w:t>
      </w:r>
      <w:r>
        <w:t xml:space="preserve">en </w:t>
      </w:r>
      <w:r w:rsidRPr="00E211AD">
        <w:t xml:space="preserve">kortare </w:t>
      </w:r>
      <w:r>
        <w:t>period så</w:t>
      </w:r>
      <w:r w:rsidRPr="00E211AD">
        <w:t xml:space="preserve"> att tillståndet ska </w:t>
      </w:r>
      <w:r>
        <w:t>upphöra</w:t>
      </w:r>
      <w:r w:rsidRPr="00E211AD">
        <w:t xml:space="preserve"> samtidigt som</w:t>
      </w:r>
      <w:r>
        <w:t xml:space="preserve"> ett annat</w:t>
      </w:r>
      <w:r w:rsidRPr="00E211AD">
        <w:t xml:space="preserve"> tillstånd.</w:t>
      </w:r>
    </w:p>
    <w:p w14:paraId="1B341AE9" w14:textId="77777777" w:rsidR="00D85371" w:rsidRPr="00E211AD" w:rsidRDefault="00D85371" w:rsidP="00D85371">
      <w:pPr>
        <w:pStyle w:val="Brdtextmedindrag"/>
        <w:rPr>
          <w:sz w:val="8"/>
          <w:szCs w:val="8"/>
        </w:rPr>
      </w:pPr>
    </w:p>
    <w:p w14:paraId="38F90A0D" w14:textId="77777777" w:rsidR="00D85371" w:rsidRPr="00E211AD" w:rsidRDefault="00D85371" w:rsidP="006C43FF">
      <w:pPr>
        <w:pStyle w:val="Brdtextmedindrag"/>
      </w:pPr>
      <w:r w:rsidRPr="00E211AD">
        <w:rPr>
          <w:b/>
        </w:rPr>
        <w:t>Promemorians förslag</w:t>
      </w:r>
      <w:r>
        <w:t xml:space="preserve"> överensstämmer med regeringens förslag.</w:t>
      </w:r>
    </w:p>
    <w:p w14:paraId="45037169" w14:textId="77777777" w:rsidR="00D85371" w:rsidRDefault="00D85371" w:rsidP="006C43FF">
      <w:pPr>
        <w:pStyle w:val="Brdtextmedindrag"/>
        <w:rPr>
          <w:b/>
        </w:rPr>
      </w:pPr>
      <w:r w:rsidRPr="00E211AD">
        <w:rPr>
          <w:b/>
        </w:rPr>
        <w:t>Remissinstanserna:</w:t>
      </w:r>
      <w:r w:rsidRPr="00540B6F">
        <w:t xml:space="preserve"> </w:t>
      </w:r>
      <w:r w:rsidRPr="00357DC5">
        <w:t>De flesta av remissinstanserna tillstyrker förslage</w:t>
      </w:r>
      <w:r>
        <w:t>t</w:t>
      </w:r>
      <w:r w:rsidRPr="00357DC5">
        <w:t xml:space="preserve"> eller har ingen invändning mot de</w:t>
      </w:r>
      <w:r>
        <w:t>t</w:t>
      </w:r>
      <w:r w:rsidRPr="00357DC5">
        <w:t>.</w:t>
      </w:r>
      <w:r>
        <w:t xml:space="preserve"> </w:t>
      </w:r>
      <w:r>
        <w:rPr>
          <w:i/>
        </w:rPr>
        <w:t>PTS</w:t>
      </w:r>
      <w:r>
        <w:t xml:space="preserve"> anser att det även bör införas en möjlighet att förkorta tillståndstiden.</w:t>
      </w:r>
    </w:p>
    <w:p w14:paraId="30229712" w14:textId="789E50DF" w:rsidR="00D85371" w:rsidRDefault="00D85371" w:rsidP="006C43FF">
      <w:pPr>
        <w:pStyle w:val="Brdtextmedindrag"/>
      </w:pPr>
      <w:r w:rsidRPr="00E211AD">
        <w:rPr>
          <w:b/>
        </w:rPr>
        <w:t xml:space="preserve">Skälen för </w:t>
      </w:r>
      <w:r>
        <w:rPr>
          <w:b/>
        </w:rPr>
        <w:t xml:space="preserve">regeringens </w:t>
      </w:r>
      <w:r w:rsidRPr="00E211AD">
        <w:rPr>
          <w:b/>
        </w:rPr>
        <w:t>förslag:</w:t>
      </w:r>
      <w:r w:rsidRPr="009A7EC5">
        <w:t xml:space="preserve"> </w:t>
      </w:r>
      <w:r w:rsidRPr="00E211AD">
        <w:t>För blocktillstånd gäller enligt 3</w:t>
      </w:r>
      <w:r>
        <w:t> kap.</w:t>
      </w:r>
      <w:r w:rsidR="009C5F4D">
        <w:t xml:space="preserve"> </w:t>
      </w:r>
      <w:r w:rsidRPr="00E211AD">
        <w:t>12</w:t>
      </w:r>
      <w:r>
        <w:t> </w:t>
      </w:r>
      <w:r w:rsidRPr="00E211AD">
        <w:t>b</w:t>
      </w:r>
      <w:r>
        <w:t> §</w:t>
      </w:r>
      <w:r w:rsidRPr="00E211AD">
        <w:t xml:space="preserve"> LEK att tillståndstiden inte får förlängas. När ett sådant tillstånd löper ut får därför tillstånd i frekvens</w:t>
      </w:r>
      <w:r w:rsidRPr="00E211AD">
        <w:softHyphen/>
        <w:t xml:space="preserve">utrymmet meddelas på nytt. I många fall torde det bli aktuellt med ett nytt förfarande med allmän inbjudan till ansökan. Någon rätt för den tidigare </w:t>
      </w:r>
      <w:r w:rsidRPr="007D3F0A">
        <w:t>tillstånds</w:t>
      </w:r>
      <w:r>
        <w:softHyphen/>
      </w:r>
      <w:r w:rsidRPr="007D3F0A">
        <w:t>havaren att utan vidare få ett förnyat tillstånd när tillståndets gil</w:t>
      </w:r>
      <w:r w:rsidRPr="007D3F0A">
        <w:softHyphen/>
        <w:t>tig</w:t>
      </w:r>
      <w:r w:rsidRPr="00E211AD">
        <w:t xml:space="preserve">hetstid har löpt ut eller att ges förtur vid tillståndsprövningen finns alltså </w:t>
      </w:r>
      <w:r w:rsidRPr="007D3F0A">
        <w:t xml:space="preserve">inte. </w:t>
      </w:r>
      <w:r>
        <w:t>Detta ansågs vid införandet av paragrafen vara en gällande princip och paragrafen infördes av tydlighets</w:t>
      </w:r>
      <w:r w:rsidR="009C5F4D">
        <w:softHyphen/>
      </w:r>
      <w:r>
        <w:t xml:space="preserve">skäl. </w:t>
      </w:r>
      <w:r w:rsidRPr="007D3F0A">
        <w:t>Syftet med bestämmelsen är att ha så låga inträdeshinder på markna</w:t>
      </w:r>
      <w:r w:rsidRPr="007D3F0A">
        <w:softHyphen/>
        <w:t>den</w:t>
      </w:r>
      <w:r w:rsidRPr="00E211AD">
        <w:t xml:space="preserve"> och ett så öppet system som möjligt för att därigenom främja en mång</w:t>
      </w:r>
      <w:r w:rsidRPr="00E211AD">
        <w:softHyphen/>
        <w:t xml:space="preserve">fald av, och konkurrens mellan, olika tekniker, tjänster och aktörer (se prop. 2009/10:193 </w:t>
      </w:r>
      <w:r w:rsidR="00EB24E6">
        <w:t>s. 7</w:t>
      </w:r>
      <w:r w:rsidRPr="00E211AD">
        <w:t>2</w:t>
      </w:r>
      <w:r>
        <w:t> </w:t>
      </w:r>
      <w:r w:rsidRPr="00E211AD">
        <w:t>f.).</w:t>
      </w:r>
      <w:r>
        <w:t xml:space="preserve"> Detta bör vara huvudregeln för blocktillstånd även enligt den nya lagen.</w:t>
      </w:r>
    </w:p>
    <w:p w14:paraId="3A0A63C8" w14:textId="3DE1A2BB" w:rsidR="00D85371" w:rsidRPr="00E211AD" w:rsidRDefault="00D85371" w:rsidP="006C43FF">
      <w:pPr>
        <w:pStyle w:val="Brdtextmedindrag"/>
      </w:pPr>
      <w:r w:rsidRPr="00E211AD">
        <w:lastRenderedPageBreak/>
        <w:t>Enligt artikel 49.4 i EU-direktivet får medlems</w:t>
      </w:r>
      <w:r w:rsidRPr="00E211AD">
        <w:softHyphen/>
        <w:t>staterna anpassa giltig</w:t>
      </w:r>
      <w:r w:rsidR="00E63006">
        <w:softHyphen/>
      </w:r>
      <w:r w:rsidRPr="00E211AD">
        <w:t>hetstiden för tillstånd att använda radio</w:t>
      </w:r>
      <w:r>
        <w:softHyphen/>
      </w:r>
      <w:r w:rsidRPr="00E211AD">
        <w:t>sändare för att säkerställa att till</w:t>
      </w:r>
      <w:r w:rsidR="00E63006">
        <w:softHyphen/>
      </w:r>
      <w:r w:rsidRPr="00E211AD">
        <w:t>stånd i ett eller flera frekvensband löper ut samtidigt. Bestämmelsen gäller alla tillstånd som omfattas av direktivet. En anpassning av tillståndstiden kan innebära såväl en förkortning som en förlängning av tiden.</w:t>
      </w:r>
    </w:p>
    <w:p w14:paraId="3BA2CC1E" w14:textId="77777777" w:rsidR="00D85371" w:rsidRPr="00E211AD" w:rsidRDefault="00D85371" w:rsidP="006C43FF">
      <w:pPr>
        <w:pStyle w:val="Brdtextmedindrag"/>
      </w:pPr>
      <w:r w:rsidRPr="00E211AD">
        <w:t>Syftet med bestämmelsen är att skapa flexibilitet i tillståndsgivningen. Det kan förekomma att tillstånd i ett frekvensband löper ut vid olika tid</w:t>
      </w:r>
      <w:r w:rsidRPr="00E211AD">
        <w:softHyphen/>
        <w:t>punkter, t.ex. om tillstånden har meddelats vid olika tillfällen. Med hänsyn till intresset av en effektiv frekvensanvändning kan det vara önskvärt att nya tillstånd i frekvensbandet meddelas vid ett och samma tillfälle. Sam</w:t>
      </w:r>
      <w:r w:rsidRPr="00E211AD">
        <w:softHyphen/>
        <w:t>tidiga förfaranden kan också göra det lättare att utforma det lämpligaste och enklaste urvalsförfarandet. Även konkurrensaspekter kan tala för en sam</w:t>
      </w:r>
      <w:r>
        <w:softHyphen/>
      </w:r>
      <w:r w:rsidRPr="00E211AD">
        <w:t xml:space="preserve">ordnad tillståndsgivning. Det nu sagda kan gälla även i fråga om </w:t>
      </w:r>
      <w:r w:rsidRPr="007D7F86">
        <w:rPr>
          <w:spacing w:val="-2"/>
        </w:rPr>
        <w:t>till</w:t>
      </w:r>
      <w:r w:rsidRPr="007D7F86">
        <w:rPr>
          <w:spacing w:val="-2"/>
        </w:rPr>
        <w:softHyphen/>
        <w:t>stånd i skilda frekvensband. Att samordna tillståndsgivning i olika fre</w:t>
      </w:r>
      <w:r w:rsidRPr="007D7F86">
        <w:rPr>
          <w:spacing w:val="-2"/>
        </w:rPr>
        <w:softHyphen/>
        <w:t>kvens</w:t>
      </w:r>
      <w:r w:rsidRPr="007D7F86">
        <w:rPr>
          <w:spacing w:val="-2"/>
        </w:rPr>
        <w:softHyphen/>
        <w:t>band har</w:t>
      </w:r>
      <w:r w:rsidRPr="007D7F86" w:rsidDel="00296EFC">
        <w:rPr>
          <w:spacing w:val="-2"/>
        </w:rPr>
        <w:t xml:space="preserve"> </w:t>
      </w:r>
      <w:r w:rsidRPr="007D7F86">
        <w:rPr>
          <w:spacing w:val="-2"/>
        </w:rPr>
        <w:t>hittills varit ovanligt i Sverige, jfr dock den samordnade tillstånds</w:t>
      </w:r>
      <w:r>
        <w:rPr>
          <w:spacing w:val="-2"/>
        </w:rPr>
        <w:softHyphen/>
      </w:r>
      <w:r w:rsidRPr="007D7F86">
        <w:rPr>
          <w:spacing w:val="-2"/>
        </w:rPr>
        <w:t>givningen i frekvensbanden 2,3 GHz och 3,5 GHz i början av 2021.</w:t>
      </w:r>
    </w:p>
    <w:p w14:paraId="6F7D7A48" w14:textId="35BEF5A8" w:rsidR="00D85371" w:rsidRPr="00E211AD" w:rsidRDefault="00D85371" w:rsidP="006C43FF">
      <w:pPr>
        <w:pStyle w:val="Brdtextmedindrag"/>
      </w:pPr>
      <w:r w:rsidRPr="00E211AD">
        <w:t>Det saknas för närvarande möjlighet att förkorta giltighetstiden för till</w:t>
      </w:r>
      <w:r w:rsidRPr="00E211AD">
        <w:softHyphen/>
      </w:r>
      <w:r w:rsidRPr="007D3F0A">
        <w:t>stånd att använda radiosändare. Giltighetstiden bestäms genom en sam</w:t>
      </w:r>
      <w:r w:rsidRPr="007D3F0A">
        <w:softHyphen/>
        <w:t>man</w:t>
      </w:r>
      <w:r>
        <w:softHyphen/>
      </w:r>
      <w:r w:rsidR="009C5F4D">
        <w:softHyphen/>
      </w:r>
      <w:r w:rsidRPr="00E211AD">
        <w:t>vägning av olika intressen, bl.a. intresset att skapa investeringstrygg</w:t>
      </w:r>
      <w:r w:rsidRPr="00E211AD">
        <w:softHyphen/>
        <w:t xml:space="preserve">het för tillståndshavaren, och tillståndshavaren inrättar sin verksamhet efter den tillståndstid som medgetts. Att i efterhand förkorta giltighetstiden </w:t>
      </w:r>
      <w:r>
        <w:t>för</w:t>
      </w:r>
      <w:r w:rsidRPr="00E211AD">
        <w:t xml:space="preserve"> ett </w:t>
      </w:r>
      <w:r w:rsidRPr="007D3F0A">
        <w:t>beviljat tillstånd enbart i syfte att kunna samordna tillståndsgivnin</w:t>
      </w:r>
      <w:r w:rsidRPr="007D3F0A">
        <w:softHyphen/>
        <w:t>gen i samma</w:t>
      </w:r>
      <w:r w:rsidRPr="00E211AD">
        <w:t xml:space="preserve"> eller flera frekvensband är en ingripande åtgärd för tillstånds</w:t>
      </w:r>
      <w:r w:rsidRPr="00E211AD">
        <w:softHyphen/>
        <w:t>havaren som endast bör kunna komma i fråga om det finns starka skäl för de</w:t>
      </w:r>
      <w:r>
        <w:t>n</w:t>
      </w:r>
      <w:r w:rsidRPr="00E211AD">
        <w:t xml:space="preserve">. En sådan åtgärd torde sällan vara motiverad och ofta kunna komma i konflikt med </w:t>
      </w:r>
      <w:r w:rsidRPr="007D3F0A">
        <w:t>det övergripande kravet på att åtgärder ska vara proportio</w:t>
      </w:r>
      <w:r w:rsidRPr="007D3F0A">
        <w:softHyphen/>
        <w:t xml:space="preserve">nella. </w:t>
      </w:r>
      <w:r>
        <w:t>Enligt</w:t>
      </w:r>
      <w:r w:rsidRPr="007D3F0A">
        <w:t xml:space="preserve"> </w:t>
      </w:r>
      <w:r w:rsidRPr="00F726C7">
        <w:rPr>
          <w:i/>
        </w:rPr>
        <w:t>PTS</w:t>
      </w:r>
      <w:r>
        <w:t xml:space="preserve"> skulle möjligheten att förkorta tillståndstiden vara ett nödvändigt verktyg i frekvensförvaltningen, exempelvis vid tilldelning av frekvensband där givna tillstånd inte utnyttjas. Regeringen delar inte denna uppfattning. För det fall att en tillstånds</w:t>
      </w:r>
      <w:r>
        <w:softHyphen/>
        <w:t>havare inte utnyttjar sitt tillstånd finns möjligheten att inom ramen för tillsyn återkalla tillståndet. Enligt regeringens mening</w:t>
      </w:r>
      <w:r w:rsidRPr="007D3F0A">
        <w:t xml:space="preserve"> bör </w:t>
      </w:r>
      <w:r>
        <w:t>det</w:t>
      </w:r>
      <w:r w:rsidRPr="00E211AD">
        <w:t xml:space="preserve"> inte införas någon möjlighet att förkorta till</w:t>
      </w:r>
      <w:r w:rsidR="009C5F4D">
        <w:softHyphen/>
      </w:r>
      <w:r w:rsidRPr="00E211AD">
        <w:t>ståndstid för att möjlig</w:t>
      </w:r>
      <w:r>
        <w:softHyphen/>
      </w:r>
      <w:r w:rsidRPr="00E211AD">
        <w:t>göra en samordnad tillståndsgivning i samma eller flera frekvens</w:t>
      </w:r>
      <w:r>
        <w:softHyphen/>
      </w:r>
      <w:r w:rsidRPr="00E211AD">
        <w:t xml:space="preserve">band. När </w:t>
      </w:r>
      <w:r w:rsidRPr="007D3F0A">
        <w:t>det finns ett sådant samordnings</w:t>
      </w:r>
      <w:r>
        <w:softHyphen/>
      </w:r>
      <w:r w:rsidRPr="007D3F0A">
        <w:t>behov bör i stället en anpassning ske genom</w:t>
      </w:r>
      <w:r w:rsidRPr="00E211AD">
        <w:t xml:space="preserve"> att tillståndsgivningen skjuts upp en kortare tid tills alla tidigare beviljade </w:t>
      </w:r>
      <w:r w:rsidRPr="007D3F0A">
        <w:t>tillstånd i berörda frekvens</w:t>
      </w:r>
      <w:r>
        <w:softHyphen/>
      </w:r>
      <w:r w:rsidRPr="007D3F0A">
        <w:t>band har löpt ut. Detta bedöms sällan kunna leda</w:t>
      </w:r>
      <w:r w:rsidRPr="00E211AD">
        <w:t xml:space="preserve"> till några olägenheter av betydelse.</w:t>
      </w:r>
    </w:p>
    <w:p w14:paraId="3BC8FEC3" w14:textId="77777777" w:rsidR="00D85371" w:rsidRPr="00E211AD" w:rsidRDefault="00D85371" w:rsidP="006C43FF">
      <w:pPr>
        <w:pStyle w:val="Brdtextmedindrag"/>
      </w:pPr>
      <w:r w:rsidRPr="00E211AD">
        <w:t>När det gäller förlängning av tillstånd är läget delvis ett annat. Behov av sam</w:t>
      </w:r>
      <w:r>
        <w:softHyphen/>
      </w:r>
      <w:r w:rsidRPr="00E211AD">
        <w:t>ordning av tillståndsgivningen i olika frekvensband uppstår i praktiken endast i frekvensband där tillståndshavaren får blocktillstånd. Giltighets</w:t>
      </w:r>
      <w:r w:rsidRPr="00E211AD">
        <w:softHyphen/>
        <w:t>tiden för blocktillstånd får enligt 3</w:t>
      </w:r>
      <w:r>
        <w:t> kap. </w:t>
      </w:r>
      <w:r w:rsidRPr="00E211AD">
        <w:t>12</w:t>
      </w:r>
      <w:r>
        <w:t> b §</w:t>
      </w:r>
      <w:r w:rsidRPr="00E211AD">
        <w:t xml:space="preserve"> LEK inte förlängas</w:t>
      </w:r>
      <w:r>
        <w:t>. Som framgår ovan bör detta alltjämt vara huvudregel även enligt den nya lagen.</w:t>
      </w:r>
    </w:p>
    <w:p w14:paraId="28E25A2E" w14:textId="7437D7E9" w:rsidR="00D85371" w:rsidRDefault="00D85371" w:rsidP="006C43FF">
      <w:pPr>
        <w:pStyle w:val="Brdtextmedindrag"/>
      </w:pPr>
      <w:r w:rsidRPr="00E211AD">
        <w:t xml:space="preserve">En möjlighet till kortare förlängning av blocktillstånds giltighetstid i vissa fall skulle </w:t>
      </w:r>
      <w:r>
        <w:t>dock</w:t>
      </w:r>
      <w:r w:rsidRPr="00E211AD">
        <w:t xml:space="preserve"> inte komma i konflikt med syftena bakom huvud</w:t>
      </w:r>
      <w:r>
        <w:softHyphen/>
      </w:r>
      <w:r w:rsidRPr="00E211AD">
        <w:t>regeln att giltighetstiden för sådana tillstånd inte ska kunna förlängas</w:t>
      </w:r>
      <w:r w:rsidRPr="00A40A69">
        <w:t>.</w:t>
      </w:r>
      <w:r w:rsidRPr="00E211AD">
        <w:t xml:space="preserve"> När en samordnad tillståndsgivning är motiverad torde det normalt inte heller finnas starka intressen som talar emot att vissa tillstånd förlängs med en kortare tid. Alternativet är att vissa frekvensutrymmen inte kan användas alls under en övergångsperiod</w:t>
      </w:r>
      <w:r>
        <w:t>, vilket</w:t>
      </w:r>
      <w:r w:rsidRPr="00E211AD">
        <w:t xml:space="preserve"> i vissa fall </w:t>
      </w:r>
      <w:r>
        <w:t xml:space="preserve">skulle </w:t>
      </w:r>
      <w:r w:rsidRPr="00E211AD">
        <w:t xml:space="preserve">kunna leda till otillfredsställande resultat. En tillståndshavare skulle t.ex. kunna </w:t>
      </w:r>
      <w:r w:rsidRPr="007D3F0A">
        <w:t>hamna i den situationen att verksamhet inte kan bedrivas under viss tid</w:t>
      </w:r>
      <w:r>
        <w:t>,</w:t>
      </w:r>
      <w:r w:rsidRPr="007D3F0A">
        <w:t xml:space="preserve"> efter</w:t>
      </w:r>
      <w:r w:rsidRPr="00E211AD">
        <w:t xml:space="preserve">som </w:t>
      </w:r>
      <w:r w:rsidRPr="00E211AD">
        <w:lastRenderedPageBreak/>
        <w:t>tillståndet löpt ut och nya tillstånd kommer att meddelas först vid en senare tidpunkt. Detta skulle snarast kunna komma i konflikt med EU-</w:t>
      </w:r>
      <w:r w:rsidRPr="007D3F0A">
        <w:t>direktivets krav på en ändamålsenlig och effektiv frekvens</w:t>
      </w:r>
      <w:r>
        <w:softHyphen/>
      </w:r>
      <w:r w:rsidRPr="007D3F0A">
        <w:t>använd</w:t>
      </w:r>
      <w:r>
        <w:softHyphen/>
      </w:r>
      <w:r w:rsidRPr="007D3F0A">
        <w:t>ning. Det</w:t>
      </w:r>
      <w:r w:rsidRPr="00E211AD">
        <w:t xml:space="preserve"> bör därför vara möjligt att förlänga blocktillstånd </w:t>
      </w:r>
      <w:r>
        <w:t>om det är nödvändigt för att under</w:t>
      </w:r>
      <w:r w:rsidR="009C5F4D">
        <w:softHyphen/>
      </w:r>
      <w:r>
        <w:t>lätta en samordnad tillståndsgivning inom ett eller flera frekvensutrym</w:t>
      </w:r>
      <w:r w:rsidR="009C5F4D">
        <w:softHyphen/>
      </w:r>
      <w:r>
        <w:t xml:space="preserve">men. En förlängning bör kunna ske </w:t>
      </w:r>
      <w:r w:rsidR="009C5F4D">
        <w:t>för</w:t>
      </w:r>
      <w:r w:rsidRPr="00E211AD">
        <w:t xml:space="preserve"> en kortare </w:t>
      </w:r>
      <w:r w:rsidR="009C5F4D">
        <w:t>period så</w:t>
      </w:r>
      <w:r w:rsidRPr="00E211AD" w:rsidDel="0056226E">
        <w:t xml:space="preserve"> att </w:t>
      </w:r>
      <w:r>
        <w:t>tillståndet upphör samtidigt som ett annat tillstånd</w:t>
      </w:r>
      <w:r w:rsidRPr="00E211AD">
        <w:t>.</w:t>
      </w:r>
    </w:p>
    <w:p w14:paraId="0EAA5A4D" w14:textId="0E7672F1" w:rsidR="00D85371" w:rsidRDefault="00D85371" w:rsidP="006C43FF">
      <w:pPr>
        <w:pStyle w:val="Brdtextmedindrag"/>
      </w:pPr>
      <w:r w:rsidRPr="003C278E">
        <w:rPr>
          <w:spacing w:val="-3"/>
        </w:rPr>
        <w:t>I artikel 50 i EU-direktivet finns bestämmelser om förnyelse av tillstånd att använda radiosändare i ett harmoniserat frekvensutrymme. Artikeln är ny. I direktivets mening innebär en förnyelse av tillstånd att tillstånds</w:t>
      </w:r>
      <w:r w:rsidRPr="003C278E">
        <w:rPr>
          <w:spacing w:val="-3"/>
        </w:rPr>
        <w:softHyphen/>
        <w:t>havaren</w:t>
      </w:r>
      <w:r>
        <w:t xml:space="preserve"> be</w:t>
      </w:r>
      <w:r w:rsidR="003C278E">
        <w:softHyphen/>
      </w:r>
      <w:r>
        <w:t>vil</w:t>
      </w:r>
      <w:r w:rsidR="003C278E">
        <w:softHyphen/>
      </w:r>
      <w:r>
        <w:t>jas ett nytt tillstånd när giltighetstiden löper ut som motsvarar det tidi</w:t>
      </w:r>
      <w:r w:rsidR="003C278E">
        <w:softHyphen/>
      </w:r>
      <w:r>
        <w:t>gare tillståndet, utan att andra aktörer ges möjlighet att ansöka. För att för</w:t>
      </w:r>
      <w:r w:rsidR="003C278E">
        <w:softHyphen/>
      </w:r>
      <w:r w:rsidRPr="003C278E">
        <w:rPr>
          <w:spacing w:val="-2"/>
        </w:rPr>
        <w:t>nyelse inte ska ske måste möjligheten till förnyelse uttryckligen ha ute</w:t>
      </w:r>
      <w:r w:rsidR="003C278E" w:rsidRPr="003C278E">
        <w:rPr>
          <w:spacing w:val="-2"/>
        </w:rPr>
        <w:softHyphen/>
      </w:r>
      <w:r w:rsidRPr="003C278E">
        <w:rPr>
          <w:spacing w:val="-2"/>
        </w:rPr>
        <w:t>slutits</w:t>
      </w:r>
      <w:r>
        <w:t xml:space="preserve"> när tillståndet meddelades. I likhet med prome</w:t>
      </w:r>
      <w:r>
        <w:softHyphen/>
        <w:t>morian bedömer reger</w:t>
      </w:r>
      <w:r w:rsidR="003C278E">
        <w:softHyphen/>
      </w:r>
      <w:r>
        <w:t xml:space="preserve">ingen </w:t>
      </w:r>
      <w:r w:rsidRPr="003C278E">
        <w:rPr>
          <w:spacing w:val="-2"/>
        </w:rPr>
        <w:t>att huvudregeln om förlängning av sändar</w:t>
      </w:r>
      <w:r w:rsidRPr="003C278E">
        <w:rPr>
          <w:spacing w:val="-2"/>
        </w:rPr>
        <w:softHyphen/>
        <w:t>tillstånd i praktiken uppnår samma</w:t>
      </w:r>
      <w:r>
        <w:t xml:space="preserve"> effekt som åsyftas med direktivet och att paragrafen är för</w:t>
      </w:r>
      <w:r w:rsidR="003C278E">
        <w:softHyphen/>
      </w:r>
      <w:r>
        <w:t>enlig med artikel 50. Blocktillstånd kan inte förlängas. Någon rätt för en befintlig tillstånds</w:t>
      </w:r>
      <w:r w:rsidR="003C278E">
        <w:softHyphen/>
      </w:r>
      <w:r>
        <w:t xml:space="preserve">havare att få ett förnyat tillstånd finns inte. Lagstiftaren har därmed redan uteslutit möjligheten till förnyelse vid tidpunkten för </w:t>
      </w:r>
      <w:r w:rsidRPr="003C278E">
        <w:rPr>
          <w:spacing w:val="-2"/>
        </w:rPr>
        <w:t>blocktillståndens beviljande. I enlighet med promemorian bedömer reger</w:t>
      </w:r>
      <w:r w:rsidR="003C278E">
        <w:rPr>
          <w:spacing w:val="-2"/>
        </w:rPr>
        <w:softHyphen/>
      </w:r>
      <w:r w:rsidRPr="003C278E">
        <w:rPr>
          <w:spacing w:val="-2"/>
        </w:rPr>
        <w:t>ing</w:t>
      </w:r>
      <w:r w:rsidR="003C278E" w:rsidRPr="003C278E">
        <w:rPr>
          <w:spacing w:val="-2"/>
        </w:rPr>
        <w:softHyphen/>
      </w:r>
      <w:r>
        <w:t>en därför att det inte behövs några ytterligare åtgärder för att genomföra artikel 50.</w:t>
      </w:r>
    </w:p>
    <w:p w14:paraId="3856E94E" w14:textId="77777777" w:rsidR="00D85371" w:rsidRDefault="00D85371" w:rsidP="00D85371">
      <w:pPr>
        <w:pStyle w:val="Rubrik3"/>
      </w:pPr>
      <w:bookmarkStart w:id="455" w:name="_Toc73005902"/>
      <w:bookmarkStart w:id="456" w:name="_Toc86738708"/>
      <w:bookmarkStart w:id="457" w:name="_Toc94597472"/>
      <w:bookmarkStart w:id="458" w:name="_Toc96533315"/>
      <w:r>
        <w:t>Förlängning av tillståndstid i ett harmoniserat frekvensutrymme avsett för trådlösa bredbandstjänster</w:t>
      </w:r>
      <w:bookmarkEnd w:id="455"/>
      <w:bookmarkEnd w:id="456"/>
      <w:bookmarkEnd w:id="457"/>
      <w:bookmarkEnd w:id="458"/>
    </w:p>
    <w:p w14:paraId="79412B0D" w14:textId="6EFF456C" w:rsidR="00D85371" w:rsidRDefault="00D85371" w:rsidP="00D85371">
      <w:pPr>
        <w:pStyle w:val="Brdtextmedindragram"/>
        <w:ind w:firstLine="0"/>
      </w:pPr>
      <w:r>
        <w:rPr>
          <w:b/>
          <w:bCs/>
        </w:rPr>
        <w:t>Regeringens förslag:</w:t>
      </w:r>
      <w:r>
        <w:t xml:space="preserve"> Ett t</w:t>
      </w:r>
      <w:r w:rsidRPr="00E211AD">
        <w:t xml:space="preserve">illstånd </w:t>
      </w:r>
      <w:r>
        <w:t>att använda radiosändare i ett harmo</w:t>
      </w:r>
      <w:r>
        <w:softHyphen/>
        <w:t xml:space="preserve">niserat frekvensutrymme avsett för trådlösa bredbandstjänster, </w:t>
      </w:r>
      <w:r w:rsidRPr="00E211AD">
        <w:t xml:space="preserve">som gäller för </w:t>
      </w:r>
      <w:r>
        <w:t>en</w:t>
      </w:r>
      <w:r w:rsidRPr="00E211AD">
        <w:t xml:space="preserve"> kortare tid än 20 år</w:t>
      </w:r>
      <w:r>
        <w:t>,</w:t>
      </w:r>
      <w:r w:rsidRPr="00E211AD">
        <w:t xml:space="preserve"> ska</w:t>
      </w:r>
      <w:r>
        <w:t xml:space="preserve"> </w:t>
      </w:r>
      <w:r w:rsidRPr="00E211AD">
        <w:t xml:space="preserve">få förlängas med skälig tid, dock </w:t>
      </w:r>
      <w:r>
        <w:t>måste</w:t>
      </w:r>
      <w:r w:rsidRPr="00E211AD">
        <w:t xml:space="preserve"> till</w:t>
      </w:r>
      <w:r>
        <w:softHyphen/>
      </w:r>
      <w:r w:rsidRPr="00E211AD">
        <w:t>stånds</w:t>
      </w:r>
      <w:r>
        <w:softHyphen/>
      </w:r>
      <w:r w:rsidRPr="00E211AD">
        <w:t>tiden sam</w:t>
      </w:r>
      <w:r>
        <w:softHyphen/>
      </w:r>
      <w:r w:rsidRPr="00E211AD">
        <w:t>man</w:t>
      </w:r>
      <w:r>
        <w:softHyphen/>
      </w:r>
      <w:r w:rsidRPr="00E211AD">
        <w:t xml:space="preserve">lagt bli minst 20 år. </w:t>
      </w:r>
      <w:r>
        <w:t>Förlängning ska få ske endast om tillståndshavaren begär det senast två år före tillstånds</w:t>
      </w:r>
      <w:r>
        <w:softHyphen/>
        <w:t>tidens utgång.</w:t>
      </w:r>
      <w:r w:rsidRPr="00E211AD">
        <w:t xml:space="preserve"> </w:t>
      </w:r>
      <w:r w:rsidRPr="007D3F0A">
        <w:t xml:space="preserve">Giltighetstiden </w:t>
      </w:r>
      <w:r>
        <w:t>ska</w:t>
      </w:r>
      <w:r w:rsidRPr="007D3F0A">
        <w:t xml:space="preserve"> inte </w:t>
      </w:r>
      <w:r>
        <w:t>få</w:t>
      </w:r>
      <w:r w:rsidRPr="007D3F0A">
        <w:t xml:space="preserve"> för</w:t>
      </w:r>
      <w:r>
        <w:softHyphen/>
      </w:r>
      <w:r w:rsidRPr="007D3F0A">
        <w:t>längas om till</w:t>
      </w:r>
      <w:r>
        <w:softHyphen/>
      </w:r>
      <w:r w:rsidRPr="007D3F0A">
        <w:t>stånds</w:t>
      </w:r>
      <w:r>
        <w:softHyphen/>
      </w:r>
      <w:r w:rsidRPr="007D3F0A">
        <w:t xml:space="preserve">havaren inte </w:t>
      </w:r>
      <w:r>
        <w:t xml:space="preserve">har </w:t>
      </w:r>
      <w:r w:rsidRPr="007D3F0A">
        <w:t>följ</w:t>
      </w:r>
      <w:r>
        <w:t>t</w:t>
      </w:r>
      <w:r w:rsidRPr="007D3F0A">
        <w:t xml:space="preserve"> tillståndsvillkoren</w:t>
      </w:r>
      <w:r>
        <w:t xml:space="preserve"> eller om tillståndet har beviljats för en kort</w:t>
      </w:r>
      <w:r w:rsidR="003C278E">
        <w:softHyphen/>
      </w:r>
      <w:r>
        <w:t>are tid än 15 år för provning, försök eller särskilda kortvariga projekt, delad användning av radiofrekvenser eller annan användning av harmo</w:t>
      </w:r>
      <w:r>
        <w:softHyphen/>
        <w:t>ni</w:t>
      </w:r>
      <w:r>
        <w:softHyphen/>
        <w:t>serat frekvensutrymme än den som följer av de harmoniserade vill</w:t>
      </w:r>
      <w:r w:rsidR="003C278E">
        <w:softHyphen/>
      </w:r>
      <w:r>
        <w:t>koren. Giltig</w:t>
      </w:r>
      <w:r>
        <w:softHyphen/>
        <w:t>hets</w:t>
      </w:r>
      <w:r>
        <w:softHyphen/>
        <w:t>tiden ska inte heller få förlängas</w:t>
      </w:r>
      <w:r w:rsidRPr="007D3F0A">
        <w:t xml:space="preserve"> om en för</w:t>
      </w:r>
      <w:r>
        <w:softHyphen/>
      </w:r>
      <w:r w:rsidRPr="007D3F0A">
        <w:t>läng</w:t>
      </w:r>
      <w:r>
        <w:softHyphen/>
      </w:r>
      <w:r w:rsidRPr="007D3F0A">
        <w:t xml:space="preserve">ning inte är motiverad med hänsyn till intresset </w:t>
      </w:r>
      <w:r>
        <w:t xml:space="preserve">av </w:t>
      </w:r>
      <w:r w:rsidRPr="007D3F0A">
        <w:t>att säkerställa en effektiv an</w:t>
      </w:r>
      <w:r>
        <w:softHyphen/>
      </w:r>
      <w:r w:rsidRPr="007D3F0A">
        <w:t>vänd</w:t>
      </w:r>
      <w:r>
        <w:softHyphen/>
      </w:r>
      <w:r w:rsidRPr="007D3F0A">
        <w:t>ning av radio</w:t>
      </w:r>
      <w:r>
        <w:softHyphen/>
      </w:r>
      <w:r w:rsidRPr="007D3F0A">
        <w:t>frekvenser, främja täckning</w:t>
      </w:r>
      <w:r w:rsidRPr="00E211AD">
        <w:t xml:space="preserve"> </w:t>
      </w:r>
      <w:r w:rsidRPr="007D3F0A">
        <w:t>och utbyggnad inom landet av tråd</w:t>
      </w:r>
      <w:r>
        <w:softHyphen/>
      </w:r>
      <w:r w:rsidRPr="007D3F0A">
        <w:t>lösa bredbands</w:t>
      </w:r>
      <w:r>
        <w:softHyphen/>
      </w:r>
      <w:r w:rsidRPr="007D3F0A">
        <w:t>tjänster, främja teknikutvecklingen, hindra sned</w:t>
      </w:r>
      <w:r>
        <w:softHyphen/>
      </w:r>
      <w:r w:rsidRPr="007D3F0A">
        <w:t>vrid</w:t>
      </w:r>
      <w:r>
        <w:softHyphen/>
      </w:r>
      <w:r w:rsidRPr="007D3F0A">
        <w:t>ning av konkur</w:t>
      </w:r>
      <w:r>
        <w:softHyphen/>
      </w:r>
      <w:r w:rsidRPr="007D3F0A">
        <w:t>rensen, skydda männi</w:t>
      </w:r>
      <w:r w:rsidRPr="00E211AD">
        <w:t>skors liv</w:t>
      </w:r>
      <w:r>
        <w:t xml:space="preserve"> eller till</w:t>
      </w:r>
      <w:r>
        <w:softHyphen/>
        <w:t>godose</w:t>
      </w:r>
      <w:r w:rsidRPr="00E211AD">
        <w:t xml:space="preserve"> allmän ordning och säkerhet eller försvar</w:t>
      </w:r>
      <w:r>
        <w:t>.</w:t>
      </w:r>
    </w:p>
    <w:p w14:paraId="541D8A22" w14:textId="77777777" w:rsidR="00D85371" w:rsidRPr="00E211AD" w:rsidRDefault="00D85371" w:rsidP="00D85371">
      <w:pPr>
        <w:pStyle w:val="Brdtextmedindrag"/>
        <w:rPr>
          <w:sz w:val="8"/>
          <w:szCs w:val="8"/>
        </w:rPr>
      </w:pPr>
    </w:p>
    <w:p w14:paraId="0C49104C" w14:textId="77777777" w:rsidR="00D85371" w:rsidRPr="00E211AD" w:rsidRDefault="00D85371" w:rsidP="00D85371">
      <w:pPr>
        <w:pStyle w:val="Brdtextmedindrag"/>
      </w:pPr>
      <w:r w:rsidRPr="00E211AD">
        <w:rPr>
          <w:b/>
        </w:rPr>
        <w:t>Promemorians förslag</w:t>
      </w:r>
      <w:r>
        <w:t xml:space="preserve"> överensstämmer med regeringens förslag.</w:t>
      </w:r>
    </w:p>
    <w:p w14:paraId="6A02F432" w14:textId="77777777" w:rsidR="00D85371" w:rsidRDefault="00D85371" w:rsidP="00D85371">
      <w:pPr>
        <w:pStyle w:val="Brdtextmedindrag"/>
        <w:rPr>
          <w:b/>
        </w:rPr>
      </w:pPr>
      <w:r w:rsidRPr="00E211AD">
        <w:rPr>
          <w:b/>
        </w:rPr>
        <w:t>Remissinstanserna</w:t>
      </w:r>
      <w:r w:rsidRPr="00357DC5">
        <w:t xml:space="preserve"> tillstyrker förslage</w:t>
      </w:r>
      <w:r>
        <w:t>t</w:t>
      </w:r>
      <w:r w:rsidRPr="00357DC5">
        <w:t xml:space="preserve"> eller har ingen invändning mot de</w:t>
      </w:r>
      <w:r>
        <w:t>t</w:t>
      </w:r>
      <w:r w:rsidRPr="00357DC5">
        <w:t>.</w:t>
      </w:r>
    </w:p>
    <w:p w14:paraId="0E5F1209" w14:textId="77777777" w:rsidR="00D85371" w:rsidRDefault="00D85371" w:rsidP="00D85371">
      <w:pPr>
        <w:pStyle w:val="Brdtextmedindrag"/>
      </w:pPr>
      <w:r w:rsidRPr="00E211AD">
        <w:rPr>
          <w:b/>
        </w:rPr>
        <w:t xml:space="preserve">Skälen för </w:t>
      </w:r>
      <w:r>
        <w:rPr>
          <w:b/>
        </w:rPr>
        <w:t xml:space="preserve">regeringens </w:t>
      </w:r>
      <w:r w:rsidRPr="00E211AD">
        <w:rPr>
          <w:b/>
        </w:rPr>
        <w:t>förslag:</w:t>
      </w:r>
      <w:r w:rsidRPr="00540B6F">
        <w:t xml:space="preserve"> </w:t>
      </w:r>
      <w:r>
        <w:t>Enligt artikel 49.2 ska g</w:t>
      </w:r>
      <w:r w:rsidRPr="00E211AD">
        <w:t xml:space="preserve">iltighetstiden för tillstånd </w:t>
      </w:r>
      <w:r>
        <w:t>att använda radiosändare i ett harmoniserat frekvensutrymme avsett för trådlösa bredbandstjänster</w:t>
      </w:r>
      <w:r w:rsidRPr="00E211AD">
        <w:t xml:space="preserve"> bestämmas så att förutse</w:t>
      </w:r>
      <w:r>
        <w:softHyphen/>
      </w:r>
      <w:r w:rsidRPr="00E211AD">
        <w:t>bara investe</w:t>
      </w:r>
      <w:r>
        <w:softHyphen/>
      </w:r>
      <w:r w:rsidRPr="00E211AD">
        <w:t>rings</w:t>
      </w:r>
      <w:r>
        <w:softHyphen/>
      </w:r>
      <w:r w:rsidRPr="00E211AD">
        <w:t>villkor för tillståndshavare säkerställs under minst 20 år</w:t>
      </w:r>
      <w:r>
        <w:t>.</w:t>
      </w:r>
      <w:r w:rsidRPr="00E211AD">
        <w:t xml:space="preserve"> För att upp</w:t>
      </w:r>
      <w:r>
        <w:softHyphen/>
      </w:r>
      <w:r w:rsidRPr="00E211AD">
        <w:lastRenderedPageBreak/>
        <w:t>nå det syftet ska tillstånd gälla i minst 15 år</w:t>
      </w:r>
      <w:r>
        <w:t>, se avsnitt 11.4.2.</w:t>
      </w:r>
      <w:r w:rsidRPr="00E211AD">
        <w:t xml:space="preserve"> Om den inledande giltighets</w:t>
      </w:r>
      <w:r>
        <w:softHyphen/>
      </w:r>
      <w:r w:rsidRPr="00E211AD">
        <w:t xml:space="preserve">tiden bestäms till en kortare </w:t>
      </w:r>
      <w:r w:rsidRPr="007D3F0A">
        <w:t>tid än 20 år ska tillstånds</w:t>
      </w:r>
      <w:r>
        <w:softHyphen/>
      </w:r>
      <w:r w:rsidRPr="007D3F0A">
        <w:t>havaren ha möjlighet att få en förlängning av giltig</w:t>
      </w:r>
      <w:r w:rsidRPr="00E211AD">
        <w:t>hetstiden, så att den sammanlagda giltighetstiden blir minst 20 år.</w:t>
      </w:r>
    </w:p>
    <w:p w14:paraId="70439E03" w14:textId="77777777" w:rsidR="00D85371" w:rsidRPr="00E211AD" w:rsidRDefault="00D85371" w:rsidP="00D85371">
      <w:pPr>
        <w:pStyle w:val="Brdtextmedindrag"/>
      </w:pPr>
      <w:r w:rsidRPr="00E211AD">
        <w:t>Enligt artikel 49.2 ska de allmänna villkoren för en förlängning av giltig</w:t>
      </w:r>
      <w:r w:rsidRPr="00E211AD">
        <w:softHyphen/>
        <w:t>hets</w:t>
      </w:r>
      <w:r>
        <w:softHyphen/>
      </w:r>
      <w:r w:rsidRPr="00E211AD">
        <w:t xml:space="preserve">tiden vara tillgängliga för alla berörda parter i förväg. Sådana allmänna villkor ska avse behovet </w:t>
      </w:r>
      <w:r>
        <w:t xml:space="preserve">av </w:t>
      </w:r>
      <w:r w:rsidRPr="00E211AD">
        <w:t>att säkerställa effektiv frekvensanvändning, att främja täckning och utbyggnad av trådlöst bredband, att underlätta teknik</w:t>
      </w:r>
      <w:r w:rsidRPr="00E211AD">
        <w:softHyphen/>
        <w:t xml:space="preserve">utveckling, att uppfylla mål av allmänt intresse som avser </w:t>
      </w:r>
      <w:r>
        <w:t xml:space="preserve">säkerställande </w:t>
      </w:r>
      <w:r w:rsidRPr="00E211AD">
        <w:t>av män</w:t>
      </w:r>
      <w:r w:rsidRPr="00E211AD">
        <w:softHyphen/>
        <w:t xml:space="preserve">niskors liv, allmän ordning </w:t>
      </w:r>
      <w:r>
        <w:t>och</w:t>
      </w:r>
      <w:r w:rsidRPr="00E211AD">
        <w:t xml:space="preserve"> säkerhet eller försvar samt att säker</w:t>
      </w:r>
      <w:r w:rsidRPr="00E211AD">
        <w:softHyphen/>
        <w:t>ställa en icke snedvriden konkurrens.</w:t>
      </w:r>
    </w:p>
    <w:p w14:paraId="6D11C283" w14:textId="77777777" w:rsidR="00D85371" w:rsidRPr="00E211AD" w:rsidRDefault="00D85371" w:rsidP="00D85371">
      <w:pPr>
        <w:pStyle w:val="Brdtextmedindrag"/>
      </w:pPr>
      <w:r w:rsidRPr="00E211AD">
        <w:t xml:space="preserve">Senast två år före det att ett tillstånds ursprungliga giltighetstid löper ut </w:t>
      </w:r>
      <w:r w:rsidRPr="007D3F0A">
        <w:t>ska en objektiv och framåtblickande bedömning göras av de allmänna vill</w:t>
      </w:r>
      <w:r w:rsidRPr="007D3F0A">
        <w:softHyphen/>
        <w:t>kor</w:t>
      </w:r>
      <w:r w:rsidRPr="00E211AD">
        <w:t xml:space="preserve"> som </w:t>
      </w:r>
      <w:r>
        <w:t xml:space="preserve">har </w:t>
      </w:r>
      <w:r w:rsidRPr="00E211AD">
        <w:t xml:space="preserve">fastställts för förlängningen av tillståndets giltighetstid. Som </w:t>
      </w:r>
      <w:r w:rsidRPr="00964248">
        <w:rPr>
          <w:spacing w:val="-2"/>
        </w:rPr>
        <w:t>ut</w:t>
      </w:r>
      <w:r w:rsidRPr="00964248">
        <w:rPr>
          <w:spacing w:val="-2"/>
        </w:rPr>
        <w:softHyphen/>
        <w:t>gångspunkt ska giltighetstiden förlängas, om det inte bedöms att en så</w:t>
      </w:r>
      <w:r w:rsidRPr="00964248">
        <w:rPr>
          <w:spacing w:val="-2"/>
        </w:rPr>
        <w:softHyphen/>
        <w:t>dan</w:t>
      </w:r>
      <w:r w:rsidRPr="00E211AD">
        <w:t xml:space="preserve"> förlängning inte skulle uppfylla </w:t>
      </w:r>
      <w:r>
        <w:t xml:space="preserve">dessa </w:t>
      </w:r>
      <w:r w:rsidRPr="00E211AD">
        <w:t>villkor. Förlängning av till</w:t>
      </w:r>
      <w:r>
        <w:softHyphen/>
      </w:r>
      <w:r w:rsidRPr="00E211AD">
        <w:t>stånds</w:t>
      </w:r>
      <w:r>
        <w:softHyphen/>
      </w:r>
      <w:r w:rsidRPr="00E211AD">
        <w:t xml:space="preserve">tiden kan också nekas om det finns ett pågående tillsynsärende som gäller frågan om </w:t>
      </w:r>
      <w:r w:rsidRPr="007D3F0A">
        <w:t>tillståndshavaren följer gällande tillståndsvillkor. Till</w:t>
      </w:r>
      <w:r>
        <w:softHyphen/>
      </w:r>
      <w:r w:rsidRPr="007D3F0A">
        <w:t>stånds</w:t>
      </w:r>
      <w:r>
        <w:softHyphen/>
      </w:r>
      <w:r w:rsidRPr="007D3F0A">
        <w:t>havaren ska under</w:t>
      </w:r>
      <w:r w:rsidRPr="00E211AD">
        <w:t>rättas om huruvida en förlängning beviljas eller inte.</w:t>
      </w:r>
    </w:p>
    <w:p w14:paraId="5D600B4E" w14:textId="77777777" w:rsidR="00D85371" w:rsidRPr="00DA5128" w:rsidRDefault="00D85371" w:rsidP="00D85371">
      <w:pPr>
        <w:pStyle w:val="Brdtextmedindrag"/>
      </w:pPr>
      <w:r w:rsidRPr="00E211AD">
        <w:t>För att uppfylla EU-direktivets krav på att de allmänna villkoren för för</w:t>
      </w:r>
      <w:r w:rsidRPr="00E211AD">
        <w:softHyphen/>
        <w:t>läng</w:t>
      </w:r>
      <w:r>
        <w:softHyphen/>
      </w:r>
      <w:r w:rsidRPr="00E211AD">
        <w:t>ning av tillstånd som beviljas för kortare tid än 20 år ska vara tillgäng</w:t>
      </w:r>
      <w:r w:rsidRPr="00E211AD">
        <w:softHyphen/>
        <w:t>liga innan tillstånd beviljas, bör dessa villkor framgå direkt av lagen. EU-direktivet är vidare formulerat så att förlängning normalt ska ske. Sam</w:t>
      </w:r>
      <w:r w:rsidRPr="00E211AD">
        <w:softHyphen/>
        <w:t xml:space="preserve">tidigt bör förlängning inte kunna ske mot tillståndshavarens vilja. Det bör därför framgå av lagen att ett tillstånd som gäller för kortare tid än 20 år ska förlängas med skälig tid, dock </w:t>
      </w:r>
      <w:r>
        <w:t>måste</w:t>
      </w:r>
      <w:r w:rsidRPr="00E211AD">
        <w:t xml:space="preserve"> tillståndstiden sammanlagt bli minst 20 år</w:t>
      </w:r>
      <w:r>
        <w:t>. Det bör vidare anges att förlängning endast ska ske om</w:t>
      </w:r>
      <w:r w:rsidRPr="00E211AD">
        <w:t xml:space="preserve"> till</w:t>
      </w:r>
      <w:r>
        <w:softHyphen/>
      </w:r>
      <w:r w:rsidRPr="00E211AD">
        <w:t>ståndshavaren begär detta senast två år före giltighets</w:t>
      </w:r>
      <w:r w:rsidRPr="00E211AD">
        <w:softHyphen/>
        <w:t>tidens utgång. Gil</w:t>
      </w:r>
      <w:r>
        <w:softHyphen/>
      </w:r>
      <w:r w:rsidRPr="00E211AD">
        <w:t xml:space="preserve">tighetstiden bör inte få förlängas om tillståndshavaren inte </w:t>
      </w:r>
      <w:r>
        <w:t xml:space="preserve">har </w:t>
      </w:r>
      <w:r w:rsidRPr="00E211AD">
        <w:t>följ</w:t>
      </w:r>
      <w:r>
        <w:t>t</w:t>
      </w:r>
      <w:r w:rsidRPr="00E211AD">
        <w:t xml:space="preserve"> till</w:t>
      </w:r>
      <w:r>
        <w:softHyphen/>
      </w:r>
      <w:r w:rsidRPr="00E211AD">
        <w:t xml:space="preserve">ståndsvillkoren eller om en förlängning inte är motiverad med </w:t>
      </w:r>
      <w:r w:rsidRPr="007D3F0A">
        <w:t xml:space="preserve">hänsyn till </w:t>
      </w:r>
      <w:r w:rsidRPr="007D7F86">
        <w:rPr>
          <w:spacing w:val="-2"/>
        </w:rPr>
        <w:t>intresset av att säkerställa en effektiv användning av radiofrekven</w:t>
      </w:r>
      <w:r w:rsidRPr="007D7F86">
        <w:rPr>
          <w:spacing w:val="-2"/>
        </w:rPr>
        <w:softHyphen/>
        <w:t>ser, främja</w:t>
      </w:r>
      <w:r w:rsidRPr="00E211AD">
        <w:t xml:space="preserve"> täckning och utbyggnad inom landet av trådlösa bredbands</w:t>
      </w:r>
      <w:r w:rsidRPr="00E211AD">
        <w:softHyphen/>
        <w:t xml:space="preserve">tjänster, </w:t>
      </w:r>
      <w:r w:rsidRPr="007D3F0A">
        <w:t xml:space="preserve">främja teknikutvecklingen, hindra snedvridning av konkurrensen eller </w:t>
      </w:r>
      <w:r>
        <w:t>skydda</w:t>
      </w:r>
      <w:r w:rsidRPr="00E211AD">
        <w:t xml:space="preserve"> människors liv</w:t>
      </w:r>
      <w:r>
        <w:t xml:space="preserve"> eller tillgodose</w:t>
      </w:r>
      <w:r w:rsidRPr="00E211AD">
        <w:t xml:space="preserve"> allmän ordning och säkerhet eller försvar</w:t>
      </w:r>
      <w:r>
        <w:t>.</w:t>
      </w:r>
    </w:p>
    <w:p w14:paraId="489EA8F2" w14:textId="77777777" w:rsidR="00D85371" w:rsidRPr="00E211AD" w:rsidRDefault="00D85371" w:rsidP="00D85371">
      <w:pPr>
        <w:pStyle w:val="Brdtextmedindrag"/>
      </w:pPr>
      <w:r w:rsidRPr="00E211AD">
        <w:t>EU-direktivet reglerar inte frågan om förlängning av tillstånd för tråd</w:t>
      </w:r>
      <w:r w:rsidRPr="00E211AD">
        <w:softHyphen/>
        <w:t>lösa bredbandstjänster som gäller för längre tid än 20 år. I dessa fall bör huvud</w:t>
      </w:r>
      <w:r>
        <w:softHyphen/>
      </w:r>
      <w:r w:rsidRPr="00E211AD">
        <w:t>reglerna om förlängning av sändartillstånd och blocktillstånd gälla.</w:t>
      </w:r>
    </w:p>
    <w:p w14:paraId="43C6DBD9" w14:textId="64BA7C76" w:rsidR="00D85371" w:rsidRPr="00E211AD" w:rsidRDefault="00D85371" w:rsidP="00754C8D">
      <w:pPr>
        <w:pStyle w:val="Rubrik2"/>
      </w:pPr>
      <w:bookmarkStart w:id="459" w:name="_Toc96533316"/>
      <w:bookmarkEnd w:id="447"/>
      <w:r w:rsidRPr="00E211AD">
        <w:t>Åtgärder mot störningar</w:t>
      </w:r>
      <w:bookmarkEnd w:id="459"/>
    </w:p>
    <w:p w14:paraId="3EECE774"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att elektriska eller elektro</w:t>
      </w:r>
      <w:r>
        <w:softHyphen/>
      </w:r>
      <w:r w:rsidRPr="00E211AD">
        <w:t>niska anläggningar som, utan att vara radioanläggningar, är avsedda att alstra radio</w:t>
      </w:r>
      <w:r w:rsidRPr="007D3F0A">
        <w:t>frekvent energi för kommunikations</w:t>
      </w:r>
      <w:r>
        <w:softHyphen/>
      </w:r>
      <w:r w:rsidRPr="007D3F0A">
        <w:t>ändamål i ledning eller för industriellt,</w:t>
      </w:r>
      <w:r w:rsidRPr="00E211AD">
        <w:t xml:space="preserve"> </w:t>
      </w:r>
      <w:r w:rsidRPr="007D3F0A">
        <w:t>vetenskapligt, medicinskt eller något annat ändamål, endast får användas</w:t>
      </w:r>
      <w:r w:rsidRPr="00E211AD">
        <w:t xml:space="preserve"> i enlighet med </w:t>
      </w:r>
      <w:r>
        <w:t xml:space="preserve">meddelade </w:t>
      </w:r>
      <w:r w:rsidRPr="00E211AD">
        <w:t>föreskrifter, ska föras över till den nya lagen. Regering</w:t>
      </w:r>
      <w:r>
        <w:softHyphen/>
      </w:r>
      <w:r w:rsidRPr="00E211AD">
        <w:t>en ska få meddela föreskrifter om förbud mot att inneha andra elektriska eller elektroniska anläggningar som, utan att vara radio</w:t>
      </w:r>
      <w:r>
        <w:softHyphen/>
      </w:r>
      <w:r w:rsidRPr="00E211AD">
        <w:t>anläggningar, är avsedda att sända radiovågor.</w:t>
      </w:r>
    </w:p>
    <w:p w14:paraId="21781BE4" w14:textId="77777777" w:rsidR="00D85371" w:rsidRPr="00E211AD" w:rsidRDefault="00D85371" w:rsidP="00D85371">
      <w:pPr>
        <w:pStyle w:val="Brdtextmedindrag"/>
        <w:rPr>
          <w:sz w:val="8"/>
          <w:szCs w:val="8"/>
        </w:rPr>
      </w:pPr>
    </w:p>
    <w:p w14:paraId="17D2D000" w14:textId="77777777" w:rsidR="00D85371" w:rsidRPr="00E211AD" w:rsidRDefault="00D85371" w:rsidP="00D85371">
      <w:pPr>
        <w:pStyle w:val="Brdtextmedindrag"/>
      </w:pPr>
      <w:r w:rsidRPr="00E211AD">
        <w:rPr>
          <w:b/>
        </w:rPr>
        <w:lastRenderedPageBreak/>
        <w:t>Promemorians förslag</w:t>
      </w:r>
      <w:r>
        <w:t xml:space="preserve"> överensstämmer med regeringens förslag.</w:t>
      </w:r>
    </w:p>
    <w:p w14:paraId="0D823F22" w14:textId="77777777" w:rsidR="00D85371" w:rsidRPr="00E211AD" w:rsidRDefault="00D85371" w:rsidP="00D85371">
      <w:pPr>
        <w:pStyle w:val="Brdtextmedindrag"/>
        <w:rPr>
          <w:sz w:val="8"/>
          <w:szCs w:val="8"/>
        </w:rPr>
      </w:pPr>
      <w:r w:rsidRPr="00E211AD">
        <w:rPr>
          <w:b/>
        </w:rPr>
        <w:t>Remissinstanserna</w:t>
      </w:r>
      <w:r>
        <w:rPr>
          <w:bCs/>
        </w:rPr>
        <w:t xml:space="preserve"> </w:t>
      </w:r>
      <w:r w:rsidRPr="00357DC5">
        <w:t>tillstyrker förslage</w:t>
      </w:r>
      <w:r>
        <w:t>t</w:t>
      </w:r>
      <w:r w:rsidRPr="00357DC5">
        <w:t xml:space="preserve"> eller har ingen invändning mot de</w:t>
      </w:r>
      <w:r>
        <w:t>t</w:t>
      </w:r>
      <w:r w:rsidRPr="00357DC5">
        <w:t>.</w:t>
      </w:r>
    </w:p>
    <w:p w14:paraId="58BCB87E" w14:textId="712450C1" w:rsidR="00D85371" w:rsidRPr="00E211AD" w:rsidRDefault="00D85371" w:rsidP="00D85371">
      <w:pPr>
        <w:pStyle w:val="Brdtextmedindrag"/>
      </w:pPr>
      <w:r w:rsidRPr="007D3F0A">
        <w:rPr>
          <w:b/>
        </w:rPr>
        <w:t xml:space="preserve">Skälen för </w:t>
      </w:r>
      <w:r>
        <w:rPr>
          <w:b/>
        </w:rPr>
        <w:t>regeringens</w:t>
      </w:r>
      <w:r w:rsidRPr="007D3F0A">
        <w:rPr>
          <w:b/>
        </w:rPr>
        <w:t xml:space="preserve"> förslag:</w:t>
      </w:r>
      <w:r w:rsidRPr="007D3F0A">
        <w:t xml:space="preserve"> Enligt 3</w:t>
      </w:r>
      <w:r>
        <w:t> kap. </w:t>
      </w:r>
      <w:r w:rsidRPr="007D3F0A">
        <w:t>14</w:t>
      </w:r>
      <w:r>
        <w:t> §</w:t>
      </w:r>
      <w:r w:rsidRPr="007D3F0A">
        <w:t xml:space="preserve"> första stycket LEK </w:t>
      </w:r>
      <w:r w:rsidRPr="003C278E">
        <w:rPr>
          <w:spacing w:val="-2"/>
        </w:rPr>
        <w:t>får elektriska eller elektroniska anläggningar som, utan att vara radio</w:t>
      </w:r>
      <w:r w:rsidRPr="003C278E">
        <w:rPr>
          <w:spacing w:val="-2"/>
        </w:rPr>
        <w:softHyphen/>
        <w:t>anlägg</w:t>
      </w:r>
      <w:r w:rsidR="003C278E" w:rsidRPr="003C278E">
        <w:rPr>
          <w:spacing w:val="-2"/>
        </w:rPr>
        <w:softHyphen/>
      </w:r>
      <w:r>
        <w:softHyphen/>
      </w:r>
      <w:r w:rsidRPr="00E211AD">
        <w:t xml:space="preserve">ningar, är </w:t>
      </w:r>
      <w:r w:rsidRPr="007D3F0A">
        <w:t>avsedda att alstra radiofrekvent energi för kommu</w:t>
      </w:r>
      <w:r>
        <w:softHyphen/>
      </w:r>
      <w:r w:rsidRPr="007D3F0A">
        <w:t>ni</w:t>
      </w:r>
      <w:r>
        <w:softHyphen/>
      </w:r>
      <w:r w:rsidRPr="007D3F0A">
        <w:t>ka</w:t>
      </w:r>
      <w:r>
        <w:softHyphen/>
      </w:r>
      <w:r w:rsidRPr="007D3F0A">
        <w:t>tions</w:t>
      </w:r>
      <w:r>
        <w:softHyphen/>
      </w:r>
      <w:r w:rsidRPr="00D95476">
        <w:rPr>
          <w:spacing w:val="-2"/>
        </w:rPr>
        <w:t>ändamål i ledning eller för industriellt, vetenskapligt, medicinskt eller något</w:t>
      </w:r>
      <w:r w:rsidRPr="00E211AD">
        <w:t xml:space="preserve"> annat liknande ändamål, användas endast i enlighet med föreskrifter som meddelas av regeringen eller den myndighet som rege</w:t>
      </w:r>
      <w:r>
        <w:softHyphen/>
      </w:r>
      <w:r w:rsidRPr="00E211AD">
        <w:t>ringen bestäm</w:t>
      </w:r>
      <w:r>
        <w:softHyphen/>
      </w:r>
      <w:r w:rsidRPr="00E211AD">
        <w:t>mer. I andra stycke</w:t>
      </w:r>
      <w:r>
        <w:t>t</w:t>
      </w:r>
      <w:r w:rsidRPr="00E211AD">
        <w:t xml:space="preserve"> finns ett bemyndigande för regeringen eller den myndig</w:t>
      </w:r>
      <w:r>
        <w:softHyphen/>
      </w:r>
      <w:r w:rsidRPr="00E211AD">
        <w:t xml:space="preserve">het som </w:t>
      </w:r>
      <w:bookmarkStart w:id="460" w:name="_Hlk530389059"/>
      <w:r w:rsidRPr="00E211AD">
        <w:t>regeringen bestämmer att meddela före</w:t>
      </w:r>
      <w:r>
        <w:softHyphen/>
      </w:r>
      <w:r w:rsidRPr="00E211AD">
        <w:t xml:space="preserve">skrifter om förbud mot att </w:t>
      </w:r>
      <w:r w:rsidRPr="007D3F0A">
        <w:t>inneha elektriska eller elektroniska an</w:t>
      </w:r>
      <w:r>
        <w:softHyphen/>
      </w:r>
      <w:r w:rsidRPr="007D3F0A">
        <w:t>läggningar som inte omfattas av första</w:t>
      </w:r>
      <w:r w:rsidRPr="00E211AD">
        <w:t xml:space="preserve"> </w:t>
      </w:r>
      <w:r w:rsidRPr="007D3F0A">
        <w:t>stycket och som, utan att vara radio</w:t>
      </w:r>
      <w:r>
        <w:softHyphen/>
      </w:r>
      <w:r w:rsidRPr="007D3F0A">
        <w:t>anläggningar, är avsedda att sända radio</w:t>
      </w:r>
      <w:r w:rsidRPr="00E211AD">
        <w:t>vågor.</w:t>
      </w:r>
      <w:bookmarkEnd w:id="460"/>
    </w:p>
    <w:p w14:paraId="5AFE9C01" w14:textId="77777777" w:rsidR="00D85371" w:rsidRPr="00E211AD" w:rsidRDefault="00D85371" w:rsidP="00D85371">
      <w:pPr>
        <w:pStyle w:val="Brdtextmedindrag"/>
      </w:pPr>
      <w:r w:rsidRPr="00E211AD">
        <w:t>Enligt 14</w:t>
      </w:r>
      <w:r>
        <w:t> §</w:t>
      </w:r>
      <w:r w:rsidRPr="00E211AD">
        <w:t xml:space="preserve"> </w:t>
      </w:r>
      <w:r>
        <w:t>förordningen (2003:396) om elektronisk kommunikation</w:t>
      </w:r>
      <w:r w:rsidRPr="00E211AD">
        <w:t xml:space="preserve"> är det förbjudet att inneha sådana anläggningar som avses i 3</w:t>
      </w:r>
      <w:r>
        <w:t> kap. </w:t>
      </w:r>
      <w:r w:rsidRPr="00E211AD">
        <w:t>14</w:t>
      </w:r>
      <w:r>
        <w:t> §</w:t>
      </w:r>
      <w:r w:rsidRPr="00E211AD">
        <w:t xml:space="preserve"> andra stycket LEK. Förbudet gäller dock inte sådana anlägg</w:t>
      </w:r>
      <w:r>
        <w:softHyphen/>
      </w:r>
      <w:r w:rsidRPr="00E211AD">
        <w:t xml:space="preserve">ningar som behövs i verksamhet som bedrivs av Försvarsmakten, Försvarets radioanstalt eller </w:t>
      </w:r>
      <w:r w:rsidRPr="007D3F0A">
        <w:t>Försvarets materielverk</w:t>
      </w:r>
      <w:r>
        <w:t>.</w:t>
      </w:r>
      <w:r w:rsidRPr="007D3F0A">
        <w:t xml:space="preserve"> </w:t>
      </w:r>
      <w:r>
        <w:t>Det gäller inte heller sådana anläggningar</w:t>
      </w:r>
      <w:r w:rsidRPr="007D3F0A">
        <w:t xml:space="preserve"> som Polis</w:t>
      </w:r>
      <w:r>
        <w:softHyphen/>
      </w:r>
      <w:r w:rsidRPr="007D3F0A">
        <w:t>myndig</w:t>
      </w:r>
      <w:r w:rsidRPr="007D3F0A">
        <w:softHyphen/>
        <w:t>heten behöver i sin bomb</w:t>
      </w:r>
      <w:r>
        <w:softHyphen/>
      </w:r>
      <w:r w:rsidRPr="007D3F0A">
        <w:t>skydds</w:t>
      </w:r>
      <w:r>
        <w:softHyphen/>
      </w:r>
      <w:r w:rsidRPr="00E211AD">
        <w:t xml:space="preserve">verksamhet eller som en nationell resurs i sin verksamhet till skydd mot </w:t>
      </w:r>
      <w:r w:rsidRPr="007D3F0A">
        <w:t xml:space="preserve">obemannade luftfartyg, </w:t>
      </w:r>
      <w:r>
        <w:t xml:space="preserve">eller sådana </w:t>
      </w:r>
      <w:r w:rsidRPr="007D3F0A">
        <w:t>som PTS eller Elsäkerhets</w:t>
      </w:r>
      <w:r>
        <w:softHyphen/>
      </w:r>
      <w:r w:rsidRPr="007D3F0A">
        <w:t>verket innehar i sam</w:t>
      </w:r>
      <w:r w:rsidRPr="00E211AD">
        <w:t>band med ut</w:t>
      </w:r>
      <w:r>
        <w:softHyphen/>
      </w:r>
      <w:r w:rsidRPr="00E211AD">
        <w:t>övande av marknadskontroll</w:t>
      </w:r>
      <w:r>
        <w:t>. Inte heller omfattas anläggningar som Myn</w:t>
      </w:r>
      <w:r>
        <w:softHyphen/>
        <w:t>dig</w:t>
      </w:r>
      <w:r>
        <w:softHyphen/>
        <w:t>heten för samhällsskydd och beredskap förvarar, under</w:t>
      </w:r>
      <w:r>
        <w:softHyphen/>
        <w:t>håller och trans</w:t>
      </w:r>
      <w:r>
        <w:softHyphen/>
        <w:t>porterar i sin verksamhet inom ramen för EU:s civila kris</w:t>
      </w:r>
      <w:r>
        <w:softHyphen/>
        <w:t>hantering</w:t>
      </w:r>
      <w:r w:rsidRPr="00E211AD">
        <w:t xml:space="preserve">. </w:t>
      </w:r>
      <w:r w:rsidRPr="005831AF">
        <w:t>Vidare får PTS efter ansökan av Kriminalvården besluta att förbudet inte ska gälla viss sådan anläggning som behövs i en anstalt eller ett häkte inom Kriminal</w:t>
      </w:r>
      <w:r>
        <w:softHyphen/>
      </w:r>
      <w:r w:rsidRPr="005831AF">
        <w:t>vården för att hindra otillåten mobiltelefon</w:t>
      </w:r>
      <w:r w:rsidRPr="005831AF">
        <w:softHyphen/>
        <w:t>kom</w:t>
      </w:r>
      <w:r w:rsidRPr="005831AF">
        <w:softHyphen/>
        <w:t>munikation, om anläggningen kan användas utan att skadlig störning upp</w:t>
      </w:r>
      <w:r w:rsidRPr="005831AF">
        <w:softHyphen/>
        <w:t>står utanför an</w:t>
      </w:r>
      <w:r>
        <w:softHyphen/>
      </w:r>
      <w:r w:rsidRPr="005831AF">
        <w:t>stalten eller häktet.</w:t>
      </w:r>
    </w:p>
    <w:p w14:paraId="74B3B138" w14:textId="04DA638D" w:rsidR="00D85371" w:rsidRPr="00E211AD" w:rsidRDefault="00D85371" w:rsidP="00D85371">
      <w:pPr>
        <w:pStyle w:val="Brdtextmedindrag"/>
      </w:pPr>
      <w:r w:rsidRPr="00E211AD">
        <w:t>Enligt 7</w:t>
      </w:r>
      <w:r>
        <w:t> kap. </w:t>
      </w:r>
      <w:r w:rsidRPr="00E211AD">
        <w:t>14</w:t>
      </w:r>
      <w:r>
        <w:t> § </w:t>
      </w:r>
      <w:r w:rsidRPr="00E211AD">
        <w:t xml:space="preserve">2 LEK ska den som bryter mot en föreskrift som har </w:t>
      </w:r>
      <w:r w:rsidRPr="007D3F0A">
        <w:t>meddelats med stöd av 3</w:t>
      </w:r>
      <w:r>
        <w:t> kap. </w:t>
      </w:r>
      <w:r w:rsidRPr="007D3F0A">
        <w:t>14</w:t>
      </w:r>
      <w:r>
        <w:t> §</w:t>
      </w:r>
      <w:r w:rsidRPr="007D3F0A">
        <w:t xml:space="preserve"> andra stycket dömas till böter eller fängelse</w:t>
      </w:r>
      <w:r w:rsidRPr="00E211AD">
        <w:t xml:space="preserve"> i högst sex månader. För det fall någon annan </w:t>
      </w:r>
      <w:r>
        <w:t xml:space="preserve">myndighet </w:t>
      </w:r>
      <w:r w:rsidRPr="00E211AD">
        <w:t>än regeringen med</w:t>
      </w:r>
      <w:r w:rsidRPr="00E211AD">
        <w:softHyphen/>
        <w:t>delar föreskrifter med stöd av 3</w:t>
      </w:r>
      <w:r>
        <w:t> kap. </w:t>
      </w:r>
      <w:r w:rsidRPr="00E211AD">
        <w:t>14</w:t>
      </w:r>
      <w:r>
        <w:t> §</w:t>
      </w:r>
      <w:r w:rsidRPr="00E211AD">
        <w:t xml:space="preserve"> andra stycket LEK kan 7</w:t>
      </w:r>
      <w:r>
        <w:t> kap.</w:t>
      </w:r>
      <w:r w:rsidRPr="00E211AD">
        <w:t xml:space="preserve"> 14</w:t>
      </w:r>
      <w:r>
        <w:t> § </w:t>
      </w:r>
      <w:r w:rsidRPr="00E211AD">
        <w:t>2 LEK därmed vara ett otillåtet s.k. blankett</w:t>
      </w:r>
      <w:r>
        <w:softHyphen/>
      </w:r>
      <w:r w:rsidRPr="00E211AD">
        <w:t>straff</w:t>
      </w:r>
      <w:r>
        <w:softHyphen/>
      </w:r>
      <w:r w:rsidRPr="00E211AD">
        <w:t xml:space="preserve">stadgande (jfr </w:t>
      </w:r>
      <w:r>
        <w:t xml:space="preserve">rättsfallet </w:t>
      </w:r>
      <w:r w:rsidRPr="00E211AD">
        <w:t>NJA</w:t>
      </w:r>
      <w:r>
        <w:t> </w:t>
      </w:r>
      <w:r w:rsidRPr="00E211AD">
        <w:t xml:space="preserve">2005 </w:t>
      </w:r>
      <w:r w:rsidR="00EB24E6">
        <w:t>s. 3</w:t>
      </w:r>
      <w:r w:rsidRPr="00E211AD">
        <w:t>3).</w:t>
      </w:r>
    </w:p>
    <w:p w14:paraId="2CA2AFE6" w14:textId="20393023" w:rsidR="00D85371" w:rsidRPr="00E211AD" w:rsidRDefault="00D85371" w:rsidP="00D85371">
      <w:pPr>
        <w:pStyle w:val="Brdtextmedindrag"/>
      </w:pPr>
      <w:r w:rsidRPr="007D3F0A">
        <w:t>De anläggningar som avses i 3</w:t>
      </w:r>
      <w:r>
        <w:t> kap. 1</w:t>
      </w:r>
      <w:r w:rsidRPr="007D3F0A">
        <w:t>4</w:t>
      </w:r>
      <w:r>
        <w:t> §</w:t>
      </w:r>
      <w:r w:rsidRPr="007D3F0A">
        <w:t xml:space="preserve"> andra stycket LEK är främst </w:t>
      </w:r>
      <w:r w:rsidRPr="00D95476">
        <w:rPr>
          <w:spacing w:val="-2"/>
        </w:rPr>
        <w:t xml:space="preserve">s.k. störsändare (se prop. 1992/93:200 </w:t>
      </w:r>
      <w:r w:rsidR="00EB24E6" w:rsidRPr="00D95476">
        <w:rPr>
          <w:spacing w:val="-2"/>
        </w:rPr>
        <w:t>s. 2</w:t>
      </w:r>
      <w:r w:rsidRPr="00D95476">
        <w:rPr>
          <w:spacing w:val="-2"/>
        </w:rPr>
        <w:t xml:space="preserve">42 och prop. 2002/03:110 </w:t>
      </w:r>
      <w:r w:rsidR="00EB24E6" w:rsidRPr="00D95476">
        <w:rPr>
          <w:spacing w:val="-2"/>
        </w:rPr>
        <w:t>s. </w:t>
      </w:r>
      <w:r w:rsidRPr="00D95476">
        <w:rPr>
          <w:spacing w:val="-2"/>
        </w:rPr>
        <w:t>154).</w:t>
      </w:r>
      <w:r w:rsidRPr="00E211AD">
        <w:t xml:space="preserve"> En störsändare är en sändare vars syfte är att störa utrustning genom att sända på samma </w:t>
      </w:r>
      <w:r>
        <w:t xml:space="preserve">eller angränsande </w:t>
      </w:r>
      <w:r w:rsidRPr="00E211AD">
        <w:t>frekvens</w:t>
      </w:r>
      <w:r>
        <w:t>band</w:t>
      </w:r>
      <w:r w:rsidRPr="00E211AD">
        <w:t xml:space="preserve"> som den ut</w:t>
      </w:r>
      <w:r>
        <w:softHyphen/>
      </w:r>
      <w:r w:rsidRPr="00E211AD">
        <w:t>rustning som ska störas. Den kan bl.a. användas för att störa mobil</w:t>
      </w:r>
      <w:r>
        <w:softHyphen/>
      </w:r>
      <w:r w:rsidRPr="00E211AD">
        <w:t xml:space="preserve">telefoni </w:t>
      </w:r>
      <w:r w:rsidRPr="006C0594">
        <w:rPr>
          <w:spacing w:val="-2"/>
        </w:rPr>
        <w:t>eller rädd</w:t>
      </w:r>
      <w:r w:rsidRPr="006C0594">
        <w:rPr>
          <w:spacing w:val="-2"/>
        </w:rPr>
        <w:softHyphen/>
        <w:t>nings</w:t>
      </w:r>
      <w:r w:rsidRPr="006C0594">
        <w:rPr>
          <w:spacing w:val="-2"/>
        </w:rPr>
        <w:softHyphen/>
        <w:t>tjänstens radiokommunikation, trådlösa larm, GPS, buti</w:t>
      </w:r>
      <w:r w:rsidRPr="006C0594">
        <w:rPr>
          <w:spacing w:val="-2"/>
        </w:rPr>
        <w:softHyphen/>
        <w:t>kers</w:t>
      </w:r>
      <w:r w:rsidRPr="00E211AD">
        <w:t xml:space="preserve"> larm</w:t>
      </w:r>
      <w:r>
        <w:softHyphen/>
      </w:r>
      <w:r w:rsidRPr="00E211AD">
        <w:t>bågar och fjärrlås för bilar, men även för radarstörning där syftet är att hindra en radar från att se och mäta in mål. Användning av stör</w:t>
      </w:r>
      <w:r>
        <w:softHyphen/>
      </w:r>
      <w:r w:rsidRPr="00E211AD">
        <w:t>sändare kan därmed orsaka mycket stora skador på kommunikations</w:t>
      </w:r>
      <w:r>
        <w:softHyphen/>
      </w:r>
      <w:r w:rsidRPr="00E211AD">
        <w:t>system som är nöd</w:t>
      </w:r>
      <w:r>
        <w:softHyphen/>
      </w:r>
      <w:r w:rsidRPr="00E211AD">
        <w:t>vändiga för samhället.</w:t>
      </w:r>
    </w:p>
    <w:p w14:paraId="7842DC73" w14:textId="77777777" w:rsidR="00D85371" w:rsidRPr="00E211AD" w:rsidRDefault="00D85371" w:rsidP="00D85371">
      <w:pPr>
        <w:pStyle w:val="Brdtextmedindrag"/>
      </w:pPr>
      <w:r w:rsidRPr="00E211AD">
        <w:t xml:space="preserve">Med hänsyn till de negativa effekterna av användning av störsändare bör otillåten användning även fortsättningsvis vara kriminaliserad. Regeringen </w:t>
      </w:r>
      <w:r w:rsidRPr="007D3F0A">
        <w:t>har hittills inte utnyttjat möjligheten till vidaredelegering i 3</w:t>
      </w:r>
      <w:r>
        <w:t> kap. </w:t>
      </w:r>
      <w:r w:rsidRPr="007D3F0A">
        <w:t>14</w:t>
      </w:r>
      <w:r>
        <w:t> §</w:t>
      </w:r>
      <w:r w:rsidRPr="007D3F0A">
        <w:t xml:space="preserve"> and</w:t>
      </w:r>
      <w:r w:rsidRPr="007D3F0A">
        <w:softHyphen/>
        <w:t>ra</w:t>
      </w:r>
      <w:r w:rsidRPr="00E211AD">
        <w:t xml:space="preserve"> stycket LEK. Mot bakgrund av regleringens utformning framstår be</w:t>
      </w:r>
      <w:r w:rsidRPr="00E211AD">
        <w:softHyphen/>
      </w:r>
      <w:r w:rsidRPr="00E211AD">
        <w:lastRenderedPageBreak/>
        <w:t>hovet av en sådan möjlighet som litet. En sådan möjlighet bör därför inte införas i den nya lagen.</w:t>
      </w:r>
    </w:p>
    <w:p w14:paraId="38101613" w14:textId="77777777" w:rsidR="00D85371" w:rsidRPr="00D95476" w:rsidRDefault="00D85371" w:rsidP="00D85371">
      <w:pPr>
        <w:pStyle w:val="Brdtextmedindrag"/>
        <w:rPr>
          <w:spacing w:val="-3"/>
        </w:rPr>
      </w:pPr>
      <w:r w:rsidRPr="00D95476">
        <w:rPr>
          <w:spacing w:val="-3"/>
        </w:rPr>
        <w:t>Bestämmelserna i 3 kap. 14 § LEK bör i övrigt föras över till den nya lagen.</w:t>
      </w:r>
    </w:p>
    <w:p w14:paraId="5C2B98C3" w14:textId="77777777" w:rsidR="00D85371" w:rsidRPr="00E211AD" w:rsidRDefault="00D85371" w:rsidP="00D85371">
      <w:pPr>
        <w:pStyle w:val="Rubrik2"/>
      </w:pPr>
      <w:bookmarkStart w:id="461" w:name="_Toc9841571"/>
      <w:bookmarkStart w:id="462" w:name="_Toc9867448"/>
      <w:bookmarkStart w:id="463" w:name="_Toc9867698"/>
      <w:bookmarkStart w:id="464" w:name="_Toc9871115"/>
      <w:bookmarkStart w:id="465" w:name="_Toc9958198"/>
      <w:bookmarkStart w:id="466" w:name="_Toc9961257"/>
      <w:bookmarkStart w:id="467" w:name="_Toc9962356"/>
      <w:bookmarkStart w:id="468" w:name="_Toc17793320"/>
      <w:bookmarkStart w:id="469" w:name="_Toc73005905"/>
      <w:bookmarkStart w:id="470" w:name="_Toc86738711"/>
      <w:bookmarkStart w:id="471" w:name="_Toc94597474"/>
      <w:bookmarkStart w:id="472" w:name="_Toc96533317"/>
      <w:r w:rsidRPr="00E211AD">
        <w:t>Överlåtelse och uthyrning av tillstånd att använda radiosändare</w:t>
      </w:r>
      <w:bookmarkEnd w:id="461"/>
      <w:bookmarkEnd w:id="462"/>
      <w:bookmarkEnd w:id="463"/>
      <w:bookmarkEnd w:id="464"/>
      <w:bookmarkEnd w:id="465"/>
      <w:bookmarkEnd w:id="466"/>
      <w:bookmarkEnd w:id="467"/>
      <w:bookmarkEnd w:id="468"/>
      <w:bookmarkEnd w:id="469"/>
      <w:bookmarkEnd w:id="470"/>
      <w:bookmarkEnd w:id="471"/>
      <w:bookmarkEnd w:id="472"/>
    </w:p>
    <w:p w14:paraId="0F906415"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överlåtelse och uthyrning av tillstånd ska föras över till den nya lagen.</w:t>
      </w:r>
    </w:p>
    <w:p w14:paraId="315C3B0B" w14:textId="77777777" w:rsidR="00D85371" w:rsidRPr="00E211AD" w:rsidRDefault="00D85371" w:rsidP="00D85371">
      <w:pPr>
        <w:pStyle w:val="Brdtextmedindrag"/>
        <w:rPr>
          <w:sz w:val="8"/>
          <w:szCs w:val="8"/>
        </w:rPr>
      </w:pPr>
    </w:p>
    <w:p w14:paraId="3A51DE6D" w14:textId="77777777" w:rsidR="00D85371" w:rsidRPr="00E211AD" w:rsidRDefault="00D85371" w:rsidP="00D85371">
      <w:pPr>
        <w:pStyle w:val="Brdtextmedindrag"/>
      </w:pPr>
      <w:r w:rsidRPr="00E211AD">
        <w:rPr>
          <w:b/>
        </w:rPr>
        <w:t>Promemorians förslag</w:t>
      </w:r>
      <w:r w:rsidRPr="00540B6F">
        <w:t xml:space="preserve"> </w:t>
      </w:r>
      <w:r>
        <w:t>överensstämmer med regeringens förslag.</w:t>
      </w:r>
    </w:p>
    <w:p w14:paraId="71CED5BC" w14:textId="77777777" w:rsidR="00D85371" w:rsidRDefault="00D85371" w:rsidP="00D85371">
      <w:pPr>
        <w:pStyle w:val="Brdtextmedindrag"/>
      </w:pPr>
      <w:r w:rsidRPr="00E211AD">
        <w:rPr>
          <w:b/>
        </w:rPr>
        <w:t>Remissinstanserna</w:t>
      </w:r>
      <w:r w:rsidRPr="00357DC5">
        <w:t xml:space="preserve"> tillstyrker förslage</w:t>
      </w:r>
      <w:r>
        <w:t>t</w:t>
      </w:r>
      <w:r w:rsidRPr="00357DC5">
        <w:t xml:space="preserve"> eller har ingen invändning mot de</w:t>
      </w:r>
      <w:r>
        <w:t>t</w:t>
      </w:r>
      <w:r w:rsidRPr="00357DC5">
        <w:t>.</w:t>
      </w:r>
    </w:p>
    <w:p w14:paraId="26EA7AD8" w14:textId="77777777" w:rsidR="00D85371" w:rsidRPr="00E211AD" w:rsidRDefault="00D85371" w:rsidP="00D85371">
      <w:pPr>
        <w:pStyle w:val="Brdtextmedindrag"/>
      </w:pPr>
      <w:r w:rsidRPr="00E211AD">
        <w:rPr>
          <w:b/>
        </w:rPr>
        <w:t xml:space="preserve">Skälen för </w:t>
      </w:r>
      <w:r>
        <w:rPr>
          <w:b/>
        </w:rPr>
        <w:t>regeringens</w:t>
      </w:r>
      <w:r w:rsidRPr="00E211AD">
        <w:rPr>
          <w:b/>
        </w:rPr>
        <w:t xml:space="preserve"> förslag:</w:t>
      </w:r>
      <w:r w:rsidRPr="00E211AD">
        <w:t xml:space="preserve"> </w:t>
      </w:r>
      <w:bookmarkStart w:id="473" w:name="_Hlk536792831"/>
      <w:r w:rsidRPr="00E211AD">
        <w:t>I artikel 51 i EU-direktivet finns be</w:t>
      </w:r>
      <w:r>
        <w:softHyphen/>
      </w:r>
      <w:r w:rsidRPr="00E211AD">
        <w:t>stäm</w:t>
      </w:r>
      <w:r>
        <w:softHyphen/>
      </w:r>
      <w:r w:rsidRPr="00E211AD">
        <w:t xml:space="preserve">melser om överlåtelse och uthyrning av tillstånd att använda </w:t>
      </w:r>
      <w:r w:rsidRPr="007D3F0A">
        <w:t>radio</w:t>
      </w:r>
      <w:r>
        <w:softHyphen/>
      </w:r>
      <w:r w:rsidRPr="007D3F0A">
        <w:t xml:space="preserve">sändare. </w:t>
      </w:r>
      <w:r>
        <w:t>Artikeln</w:t>
      </w:r>
      <w:r w:rsidRPr="007D3F0A">
        <w:t xml:space="preserve"> utgör en anpassning och utvidgning av mot</w:t>
      </w:r>
      <w:r w:rsidRPr="00E211AD">
        <w:t>svar</w:t>
      </w:r>
      <w:r>
        <w:softHyphen/>
      </w:r>
      <w:r w:rsidRPr="00E211AD">
        <w:t>ande reglering i artikel 9b i ramdirektivet.</w:t>
      </w:r>
    </w:p>
    <w:p w14:paraId="0C777987" w14:textId="77777777" w:rsidR="00D85371" w:rsidRPr="00D46F5A" w:rsidRDefault="00D85371" w:rsidP="00D85371">
      <w:pPr>
        <w:pStyle w:val="Brdtextmedindrag"/>
      </w:pPr>
      <w:r w:rsidRPr="00D46F5A">
        <w:t>I artikel 51.1 anges att tillstånd att använda radiosändare som huvudregel ska få överlåtas eller hyras ut. Medlemsstaterna får dock bestämma att detta inte ska gälla om tillstånd ursprungligen beviljats utan kostnad eller för rundradio. Av punkt 2 framgår att överlåtelse eller uthyrning av till</w:t>
      </w:r>
      <w:r>
        <w:softHyphen/>
      </w:r>
      <w:r w:rsidRPr="00D46F5A">
        <w:t>stånd ska anmälas till den behöriga myndigheten och offent</w:t>
      </w:r>
      <w:r>
        <w:t>l</w:t>
      </w:r>
      <w:r w:rsidRPr="00D46F5A">
        <w:t>iggöras. När till</w:t>
      </w:r>
      <w:r>
        <w:softHyphen/>
      </w:r>
      <w:r w:rsidRPr="00D46F5A">
        <w:t xml:space="preserve">ståndet avser </w:t>
      </w:r>
      <w:r>
        <w:t>ett</w:t>
      </w:r>
      <w:r w:rsidRPr="00D46F5A">
        <w:t xml:space="preserve"> harmoniserat frekvensutrymme ska överlåtelsen eller uthyrningen överensstämma med den harmoniserade uthyrningen.</w:t>
      </w:r>
    </w:p>
    <w:p w14:paraId="5E7DE757" w14:textId="77777777" w:rsidR="00D85371" w:rsidRDefault="00D85371" w:rsidP="00D85371">
      <w:pPr>
        <w:pStyle w:val="Brdtextmedindrag"/>
      </w:pPr>
      <w:r>
        <w:t>Artikel 51.3 är i huvudsak ny. Där anges att överlåtelse eller uthyrning av tillstånd ska tillåtas om de ursprungliga tillståndsvillkoren bibehålls. Vidare ska överlåtelse och uthyrning omfattas av det minst betungande förfarande som är möjligt. Uthyrning av tillstånd ska inte vägras om ut</w:t>
      </w:r>
      <w:r>
        <w:softHyphen/>
        <w:t>hyraren åtar sig att förbli ansvarig för att uppfylla de ursprungliga till</w:t>
      </w:r>
      <w:r>
        <w:softHyphen/>
        <w:t>stånds</w:t>
      </w:r>
      <w:r>
        <w:softHyphen/>
        <w:t>villkoren. Överlåtelse av tillstånd ska inte vägras, utom i de fall det finns en tydlig risk för att den nya innehavaren inte klarar av att uppfylla de ursprungliga tillståndsvillkoren. Detta ska dock inte påverka behovet av att säkerställa att det inte uppstår någon snedvridning av konkurrensen. Det ska inte heller påverka medlemsstaternas behörighet att utöva tillsyn över att till</w:t>
      </w:r>
      <w:r>
        <w:softHyphen/>
        <w:t>stånds</w:t>
      </w:r>
      <w:r>
        <w:softHyphen/>
        <w:t>villkoren följs, både när det gäller uthyraren och den som hyr. Medlems</w:t>
      </w:r>
      <w:r>
        <w:softHyphen/>
        <w:t>staterna ska vidare underlätta överlåtelse och uthyrning av till</w:t>
      </w:r>
      <w:r>
        <w:softHyphen/>
        <w:t>stånd genom att pröva varje begäran om att anpassa tillståndsvillkoren och genom att säkerställa att det berörda frekvensutrymmet kan separeras eller delas upp på olika sätt.</w:t>
      </w:r>
    </w:p>
    <w:p w14:paraId="1F20D065" w14:textId="77777777" w:rsidR="00D85371" w:rsidRDefault="00D85371" w:rsidP="00D85371">
      <w:pPr>
        <w:pStyle w:val="Brdtextmedindrag"/>
      </w:pPr>
      <w:r>
        <w:t>Enligt artikel 52.2 första stycket d får tillstånd förenas med villkor som förbjuder eller begränsar överlåtelser av tillstånd om en överlåtelse sanno</w:t>
      </w:r>
      <w:r>
        <w:softHyphen/>
        <w:t>likt skulle leda till betydande skada för konkurrensen. Enligt andra stycket i samma punkt ska beslut grundas på en objektiv och framåt</w:t>
      </w:r>
      <w:r>
        <w:softHyphen/>
        <w:t>blickande bedömning av konkurrensvillkoren på marknaden av om åtgärden är nöd</w:t>
      </w:r>
      <w:r>
        <w:softHyphen/>
        <w:t>vändig för att upprätthålla eller skapa effektiv konkurrens. Dessutom ska hänsyn tas till åtgärdens sannolika följder för marknads</w:t>
      </w:r>
      <w:r>
        <w:softHyphen/>
        <w:t>aktörers investe</w:t>
      </w:r>
      <w:r>
        <w:softHyphen/>
        <w:t>ringar, särskilt i nätutbyggnad. Den metod för marknads</w:t>
      </w:r>
      <w:r>
        <w:softHyphen/>
        <w:t>analys som anges i artikel 67.2 i direktivet ska beaktas.</w:t>
      </w:r>
    </w:p>
    <w:p w14:paraId="48E779B9" w14:textId="77777777" w:rsidR="00D85371" w:rsidRDefault="00D85371" w:rsidP="00D85371">
      <w:pPr>
        <w:pStyle w:val="Brdtextmedindrag"/>
      </w:pPr>
      <w:r>
        <w:lastRenderedPageBreak/>
        <w:t>Enligt artikel 55.8, som behandlar tillståndsgivning när antalet tillstånd har begränsats, ska den artikeln inte påverka överlåtelse av tillstånd enligt artikel 51. Den ska med andra ord inte hindra överlåtelse av tillstånd som har beviljats efter ett urvalsförfarande.</w:t>
      </w:r>
    </w:p>
    <w:p w14:paraId="73358F89" w14:textId="77777777" w:rsidR="00D85371" w:rsidRPr="00E211AD" w:rsidRDefault="00D85371" w:rsidP="00D85371">
      <w:pPr>
        <w:pStyle w:val="Brdtextmedindrag"/>
      </w:pPr>
      <w:r w:rsidRPr="007D3F0A">
        <w:t>I 3</w:t>
      </w:r>
      <w:r>
        <w:t> kap. </w:t>
      </w:r>
      <w:r w:rsidRPr="007D3F0A">
        <w:t>23</w:t>
      </w:r>
      <w:r>
        <w:t> §</w:t>
      </w:r>
      <w:r w:rsidRPr="007D3F0A">
        <w:t xml:space="preserve"> LEK anges att </w:t>
      </w:r>
      <w:r>
        <w:t xml:space="preserve">ett </w:t>
      </w:r>
      <w:r w:rsidRPr="007D3F0A">
        <w:t xml:space="preserve">tillstånd eller </w:t>
      </w:r>
      <w:r>
        <w:t xml:space="preserve">en </w:t>
      </w:r>
      <w:r w:rsidRPr="007D3F0A">
        <w:t xml:space="preserve">del av </w:t>
      </w:r>
      <w:r>
        <w:t>ett</w:t>
      </w:r>
      <w:r w:rsidRPr="007D3F0A">
        <w:t xml:space="preserve"> tillstånd att använda radio</w:t>
      </w:r>
      <w:r>
        <w:softHyphen/>
      </w:r>
      <w:r w:rsidRPr="00E211AD">
        <w:t>sändare får överlåtas efter medgivande från den myndighet som meddelat tillståndet. Ett sådant medgivande ska lämnas om för</w:t>
      </w:r>
      <w:r>
        <w:softHyphen/>
      </w:r>
      <w:r w:rsidRPr="00E211AD">
        <w:t>värvaren upp</w:t>
      </w:r>
      <w:r>
        <w:softHyphen/>
      </w:r>
      <w:r w:rsidRPr="00E211AD">
        <w:t>fyller de krav som ställts på sökanden i samband med att tillståndet meddelades, det inte finns skäl att anta att överlåtelsen inverkar menligt på konkur</w:t>
      </w:r>
      <w:r>
        <w:softHyphen/>
      </w:r>
      <w:r w:rsidRPr="00E211AD">
        <w:t>rensen, överlåtelsen inte leder till en ändrad användning av radio</w:t>
      </w:r>
      <w:r>
        <w:softHyphen/>
      </w:r>
      <w:r w:rsidRPr="00E211AD">
        <w:t>frekvenser där användningen har harmoniserats</w:t>
      </w:r>
      <w:r>
        <w:t>, förvärvaren inte tidigare fått ett tillstånd återkallat med hänsyn till Sveriges säkerhet, det inte finns skäl att anta att förvärvarens radioanvändningen kommer att orsaka skada för Sveriges säkerhet</w:t>
      </w:r>
      <w:r w:rsidRPr="00E211AD">
        <w:t xml:space="preserve"> och det inte finns något annat särskilt skäl mot det. Vid medgivandet får tillståndsvillkoren ändras. Enligt 3</w:t>
      </w:r>
      <w:r>
        <w:t> kap. </w:t>
      </w:r>
      <w:r w:rsidRPr="00E211AD">
        <w:t>24</w:t>
      </w:r>
      <w:r>
        <w:t> §</w:t>
      </w:r>
      <w:r w:rsidRPr="00E211AD">
        <w:t xml:space="preserve"> LEK tillämpas dessa bestämmelser även på uthyrning av </w:t>
      </w:r>
      <w:r>
        <w:t>ett</w:t>
      </w:r>
      <w:r w:rsidRPr="00E211AD">
        <w:t xml:space="preserve"> tillstånd eller </w:t>
      </w:r>
      <w:r>
        <w:t xml:space="preserve">en </w:t>
      </w:r>
      <w:r w:rsidRPr="00E211AD">
        <w:t xml:space="preserve">del av </w:t>
      </w:r>
      <w:r>
        <w:t xml:space="preserve">ett </w:t>
      </w:r>
      <w:r w:rsidRPr="00E211AD">
        <w:t>till</w:t>
      </w:r>
      <w:r>
        <w:softHyphen/>
      </w:r>
      <w:r w:rsidRPr="00E211AD">
        <w:t>stånd att använda radiosändare. Det är dock inte möjligt att ändra till</w:t>
      </w:r>
      <w:r>
        <w:softHyphen/>
      </w:r>
      <w:r w:rsidRPr="00E211AD">
        <w:t>stånds</w:t>
      </w:r>
      <w:r>
        <w:softHyphen/>
      </w:r>
      <w:r w:rsidRPr="00E211AD">
        <w:t>villkoren i samband med uthyrning.</w:t>
      </w:r>
    </w:p>
    <w:p w14:paraId="68D07919" w14:textId="77777777" w:rsidR="00D85371" w:rsidRPr="00E211AD" w:rsidRDefault="00D85371" w:rsidP="00D85371">
      <w:pPr>
        <w:pStyle w:val="Brdtextmedindrag"/>
      </w:pPr>
      <w:r w:rsidRPr="00E211AD">
        <w:t>När det prövas om en överlåtelse eller uthyrning kan inverka menligt på kon</w:t>
      </w:r>
      <w:r>
        <w:softHyphen/>
      </w:r>
      <w:r w:rsidRPr="00E211AD">
        <w:t>kur</w:t>
      </w:r>
      <w:r>
        <w:softHyphen/>
      </w:r>
      <w:r w:rsidRPr="00E211AD">
        <w:t>rensen ska en utredning av de påverkade marknaderna göras. Effek</w:t>
      </w:r>
      <w:r w:rsidRPr="00E211AD">
        <w:softHyphen/>
        <w:t>terna på konkurrensen analyseras i princip med utgångspunkt från de be</w:t>
      </w:r>
      <w:r w:rsidRPr="00E211AD">
        <w:softHyphen/>
        <w:t>döm</w:t>
      </w:r>
      <w:r>
        <w:softHyphen/>
      </w:r>
      <w:r w:rsidRPr="00E211AD">
        <w:t>ningar som görs inom konkurrensrätten. Hur omfattande en sådan ut</w:t>
      </w:r>
      <w:r w:rsidRPr="00E211AD">
        <w:softHyphen/>
        <w:t>red</w:t>
      </w:r>
      <w:r>
        <w:softHyphen/>
      </w:r>
      <w:r w:rsidRPr="00E211AD">
        <w:t xml:space="preserve">ning måste vara beror på omständigheterna i det enskilda fallet (jfr </w:t>
      </w:r>
      <w:r>
        <w:t>rättsfallet</w:t>
      </w:r>
      <w:r w:rsidRPr="00E211AD">
        <w:t xml:space="preserve"> RK</w:t>
      </w:r>
      <w:r>
        <w:t> </w:t>
      </w:r>
      <w:r w:rsidRPr="00E211AD">
        <w:t>2015:1).</w:t>
      </w:r>
    </w:p>
    <w:p w14:paraId="20C29784" w14:textId="77777777" w:rsidR="00D85371" w:rsidRPr="00E211AD" w:rsidRDefault="00D85371" w:rsidP="00D85371">
      <w:pPr>
        <w:pStyle w:val="Brdtextmedindrag"/>
      </w:pPr>
      <w:bookmarkStart w:id="474" w:name="_Hlk40693522"/>
      <w:r w:rsidRPr="00E211AD">
        <w:t xml:space="preserve">Vid överlåtelse av </w:t>
      </w:r>
      <w:r>
        <w:t>ett</w:t>
      </w:r>
      <w:r w:rsidRPr="00E211AD">
        <w:t xml:space="preserve"> tillstånd gäller enligt 3</w:t>
      </w:r>
      <w:r>
        <w:t> kap. </w:t>
      </w:r>
      <w:r w:rsidRPr="00E211AD">
        <w:t>23</w:t>
      </w:r>
      <w:r>
        <w:t> §</w:t>
      </w:r>
      <w:r w:rsidRPr="00E211AD">
        <w:t xml:space="preserve"> LEK att för</w:t>
      </w:r>
      <w:r>
        <w:softHyphen/>
      </w:r>
      <w:r w:rsidRPr="00E211AD">
        <w:t>värva</w:t>
      </w:r>
      <w:r>
        <w:softHyphen/>
      </w:r>
      <w:r w:rsidRPr="00E211AD">
        <w:t xml:space="preserve">ren övertar </w:t>
      </w:r>
      <w:r w:rsidRPr="00D44223">
        <w:t>överlåtarens rättigheter och skyldigheter enligt lagen för tiden efter med</w:t>
      </w:r>
      <w:r>
        <w:softHyphen/>
      </w:r>
      <w:r w:rsidRPr="00D44223">
        <w:t>givandet. Detsamma gäller enligt 3 kap. 24 § LEK även</w:t>
      </w:r>
      <w:r w:rsidRPr="00D44223" w:rsidDel="00F0382B">
        <w:t xml:space="preserve"> </w:t>
      </w:r>
      <w:r w:rsidRPr="00D44223">
        <w:t>vid ut</w:t>
      </w:r>
      <w:r>
        <w:softHyphen/>
      </w:r>
      <w:r w:rsidRPr="00D44223">
        <w:t xml:space="preserve">hyrning av </w:t>
      </w:r>
      <w:r>
        <w:t xml:space="preserve">ett </w:t>
      </w:r>
      <w:r w:rsidRPr="00D44223">
        <w:t xml:space="preserve">tillstånd. </w:t>
      </w:r>
      <w:bookmarkEnd w:id="474"/>
      <w:r w:rsidRPr="00D44223">
        <w:t>Vidare</w:t>
      </w:r>
      <w:r w:rsidRPr="00E211AD">
        <w:t xml:space="preserve"> anges i 7</w:t>
      </w:r>
      <w:r>
        <w:t> kap. </w:t>
      </w:r>
      <w:r w:rsidRPr="00E211AD">
        <w:t>6</w:t>
      </w:r>
      <w:r>
        <w:t> </w:t>
      </w:r>
      <w:r w:rsidRPr="00E211AD">
        <w:t>a</w:t>
      </w:r>
      <w:r>
        <w:t> §</w:t>
      </w:r>
      <w:r w:rsidRPr="00E211AD">
        <w:t xml:space="preserve"> LEK att när det finns skäl att åter</w:t>
      </w:r>
      <w:r>
        <w:softHyphen/>
      </w:r>
      <w:r w:rsidRPr="00E211AD">
        <w:t>kalla ett till</w:t>
      </w:r>
      <w:r w:rsidRPr="00E211AD">
        <w:softHyphen/>
        <w:t>stånd enligt 5 eller 6</w:t>
      </w:r>
      <w:r>
        <w:t> §</w:t>
      </w:r>
      <w:r w:rsidRPr="00E211AD">
        <w:t>§ på grund av omständigheter som hänför sig till en hyrestagare ska återkallelsen i stället avse med</w:t>
      </w:r>
      <w:r>
        <w:softHyphen/>
      </w:r>
      <w:r w:rsidRPr="00E211AD">
        <w:t>givandet till uthyrning.</w:t>
      </w:r>
    </w:p>
    <w:p w14:paraId="643B57DA" w14:textId="77777777" w:rsidR="00D85371" w:rsidRPr="00E211AD" w:rsidRDefault="00D85371" w:rsidP="00D85371">
      <w:pPr>
        <w:pStyle w:val="Brdtextmedindrag"/>
      </w:pPr>
      <w:r w:rsidRPr="00E211AD">
        <w:t>Bestämmelserna i 3</w:t>
      </w:r>
      <w:r>
        <w:t> kap. </w:t>
      </w:r>
      <w:r w:rsidRPr="00E211AD">
        <w:t>23 och 24</w:t>
      </w:r>
      <w:r>
        <w:t> §</w:t>
      </w:r>
      <w:r w:rsidRPr="00E211AD">
        <w:t>§ LEK bygger på grundregeln att en ansökan om medgivande till överlåtelse eller uthyrning ska bifallas när för</w:t>
      </w:r>
      <w:r>
        <w:softHyphen/>
      </w:r>
      <w:r w:rsidRPr="00E211AD">
        <w:t>värvaren uppfyller de krav som ställ</w:t>
      </w:r>
      <w:r>
        <w:t>de</w:t>
      </w:r>
      <w:r w:rsidRPr="00E211AD">
        <w:t>s på sökanden i samband med att till</w:t>
      </w:r>
      <w:r>
        <w:softHyphen/>
      </w:r>
      <w:r w:rsidRPr="00E211AD">
        <w:t xml:space="preserve">ståndet meddelades. En ansökan om medgivande kan avslås om det finns skäl att anta att överlåtelsen inverkar menligt på konkurrensen. </w:t>
      </w:r>
      <w:r>
        <w:t>Mot bak</w:t>
      </w:r>
      <w:r>
        <w:softHyphen/>
        <w:t>grund av att hyrestagaren övertar uthyrarens rättigheter och skyldig</w:t>
      </w:r>
      <w:r>
        <w:softHyphen/>
        <w:t>heter vid uthyrning av tillstånd bedöms d</w:t>
      </w:r>
      <w:r w:rsidRPr="00E211AD">
        <w:t xml:space="preserve">et </w:t>
      </w:r>
      <w:r w:rsidRPr="007D3F0A">
        <w:t xml:space="preserve">inte nödvändigt att föreskriva att </w:t>
      </w:r>
      <w:r>
        <w:t>ut</w:t>
      </w:r>
      <w:r w:rsidRPr="007D3F0A">
        <w:t>hyr</w:t>
      </w:r>
      <w:r>
        <w:t>aren, i enlighet med artikel 51.3 b,</w:t>
      </w:r>
      <w:r w:rsidRPr="00E211AD">
        <w:t xml:space="preserve"> ska avge en särskild försäkran om att tillståndsvillkoren ska uppfyllas.</w:t>
      </w:r>
    </w:p>
    <w:p w14:paraId="53A6292D" w14:textId="77777777" w:rsidR="00D85371" w:rsidRPr="00E211AD" w:rsidRDefault="00D85371" w:rsidP="00D85371">
      <w:pPr>
        <w:pStyle w:val="Brdtextmedindrag"/>
      </w:pPr>
      <w:r w:rsidRPr="00E211AD">
        <w:t xml:space="preserve">Vid ett medgivande om överlåtelse </w:t>
      </w:r>
      <w:r>
        <w:t>framgår</w:t>
      </w:r>
      <w:r w:rsidRPr="00E211AD">
        <w:t xml:space="preserve"> det av 3</w:t>
      </w:r>
      <w:r>
        <w:t> kap. </w:t>
      </w:r>
      <w:r w:rsidRPr="00E211AD">
        <w:t>23</w:t>
      </w:r>
      <w:r>
        <w:t> §</w:t>
      </w:r>
      <w:r w:rsidRPr="00E211AD">
        <w:t xml:space="preserve"> tredje stycket LEK att myndigheten får meddela de nya eller ändrade villkor som över</w:t>
      </w:r>
      <w:r w:rsidRPr="00E211AD">
        <w:softHyphen/>
        <w:t xml:space="preserve">låtelsen föranleder. </w:t>
      </w:r>
      <w:r>
        <w:t>Det är dessutom</w:t>
      </w:r>
      <w:r w:rsidRPr="00E211AD">
        <w:t xml:space="preserve"> alltid möjligt för tillstånds</w:t>
      </w:r>
      <w:r>
        <w:softHyphen/>
      </w:r>
      <w:r w:rsidRPr="00E211AD">
        <w:t>hava</w:t>
      </w:r>
      <w:r>
        <w:softHyphen/>
      </w:r>
      <w:r w:rsidRPr="00E211AD">
        <w:t>ren att ansöka om ändring av tillstånds</w:t>
      </w:r>
      <w:r>
        <w:softHyphen/>
      </w:r>
      <w:r w:rsidRPr="00E211AD">
        <w:t>villkoren och få ansökan prövad. En sådan ansökan kan t.ex. röra frågor om hur ett visst frekvens</w:t>
      </w:r>
      <w:r>
        <w:softHyphen/>
      </w:r>
      <w:r w:rsidRPr="00E211AD">
        <w:t xml:space="preserve">utrymme ska </w:t>
      </w:r>
      <w:r w:rsidRPr="006C0594">
        <w:rPr>
          <w:spacing w:val="-2"/>
        </w:rPr>
        <w:t>delas upp. Det finns inget i paragrafen som hindrar en över</w:t>
      </w:r>
      <w:r w:rsidRPr="006C0594">
        <w:rPr>
          <w:spacing w:val="-2"/>
        </w:rPr>
        <w:softHyphen/>
        <w:t>låtelse av ett till</w:t>
      </w:r>
      <w:r w:rsidRPr="006C0594">
        <w:rPr>
          <w:spacing w:val="-2"/>
        </w:rPr>
        <w:softHyphen/>
      </w:r>
      <w:r w:rsidRPr="007D3F0A">
        <w:softHyphen/>
        <w:t>stånd</w:t>
      </w:r>
      <w:r w:rsidRPr="00E211AD">
        <w:t xml:space="preserve"> som beviljats efter ett förfarande med allmän inbjudan till ansökan.</w:t>
      </w:r>
    </w:p>
    <w:p w14:paraId="28867B2A" w14:textId="77777777" w:rsidR="00D85371" w:rsidRDefault="00D85371" w:rsidP="00D85371">
      <w:pPr>
        <w:pStyle w:val="Brdtextmedindrag"/>
      </w:pPr>
      <w:r>
        <w:t>Enligt regeringens bedömning är</w:t>
      </w:r>
      <w:r w:rsidRPr="007D3F0A">
        <w:t xml:space="preserve"> 3</w:t>
      </w:r>
      <w:r>
        <w:t> kap. </w:t>
      </w:r>
      <w:r w:rsidRPr="007D3F0A">
        <w:t>23 och 24</w:t>
      </w:r>
      <w:r>
        <w:t> §</w:t>
      </w:r>
      <w:r w:rsidRPr="007D3F0A">
        <w:t>§ LEK förenliga med</w:t>
      </w:r>
      <w:r w:rsidRPr="00E211AD">
        <w:t xml:space="preserve"> </w:t>
      </w:r>
      <w:r w:rsidRPr="007D3F0A">
        <w:t>EU-direktivets bestämmelser om överlåtelse och uthyrning av till</w:t>
      </w:r>
      <w:r>
        <w:softHyphen/>
      </w:r>
      <w:r w:rsidRPr="007D3F0A">
        <w:t>stånd. Para</w:t>
      </w:r>
      <w:r w:rsidRPr="00E211AD">
        <w:t>graferna bör därför föras över till den nya lagen.</w:t>
      </w:r>
    </w:p>
    <w:p w14:paraId="4A2FCF9A" w14:textId="77777777" w:rsidR="00D85371" w:rsidRDefault="00D85371" w:rsidP="00D85371">
      <w:pPr>
        <w:pStyle w:val="Rubrik2"/>
      </w:pPr>
      <w:bookmarkStart w:id="475" w:name="_Toc73005906"/>
      <w:bookmarkStart w:id="476" w:name="_Toc86738712"/>
      <w:bookmarkStart w:id="477" w:name="_Toc94597475"/>
      <w:bookmarkStart w:id="478" w:name="_Toc96533318"/>
      <w:r>
        <w:lastRenderedPageBreak/>
        <w:t>Handläggningen av ärenden om tillstånd att använda radiosändare</w:t>
      </w:r>
      <w:bookmarkEnd w:id="475"/>
      <w:bookmarkEnd w:id="476"/>
      <w:bookmarkEnd w:id="477"/>
      <w:bookmarkEnd w:id="478"/>
    </w:p>
    <w:p w14:paraId="273C1C84" w14:textId="77777777" w:rsidR="00D85371" w:rsidRPr="00330DCC" w:rsidRDefault="00D85371" w:rsidP="00D85371">
      <w:pPr>
        <w:pStyle w:val="Brdtextmedindragram"/>
        <w:ind w:left="0" w:firstLine="0"/>
      </w:pPr>
      <w:r>
        <w:rPr>
          <w:b/>
          <w:bCs/>
        </w:rPr>
        <w:t>Regeringens bedömning:</w:t>
      </w:r>
      <w:r>
        <w:t xml:space="preserve"> Det bör i förordning införas bestämmelser om handläggningen av ärenden om tillstånd att använda radiosändare.</w:t>
      </w:r>
    </w:p>
    <w:p w14:paraId="481EB810" w14:textId="77777777" w:rsidR="00D85371" w:rsidRPr="002C34E5" w:rsidRDefault="00D85371" w:rsidP="00D85371">
      <w:pPr>
        <w:pStyle w:val="Brdtextmedindrag"/>
        <w:rPr>
          <w:sz w:val="8"/>
          <w:szCs w:val="8"/>
        </w:rPr>
      </w:pPr>
    </w:p>
    <w:p w14:paraId="5D881BEC" w14:textId="77777777" w:rsidR="00D85371" w:rsidRDefault="00D85371" w:rsidP="00D85371">
      <w:pPr>
        <w:pStyle w:val="Brdtextmedindrag"/>
      </w:pPr>
      <w:r>
        <w:rPr>
          <w:b/>
        </w:rPr>
        <w:t>Promemorians förslag</w:t>
      </w:r>
      <w:r>
        <w:rPr>
          <w:bCs/>
        </w:rPr>
        <w:t xml:space="preserve"> överensstämmer inte med regeringens bedöm</w:t>
      </w:r>
      <w:r>
        <w:rPr>
          <w:bCs/>
        </w:rPr>
        <w:softHyphen/>
        <w:t>ning.</w:t>
      </w:r>
      <w:r w:rsidRPr="00A75856">
        <w:rPr>
          <w:bCs/>
        </w:rPr>
        <w:t xml:space="preserve"> </w:t>
      </w:r>
      <w:r>
        <w:t>I promemorian föreslås bestämmelser om handläggnings</w:t>
      </w:r>
      <w:r>
        <w:softHyphen/>
        <w:t>tider och samråd i lag.</w:t>
      </w:r>
    </w:p>
    <w:p w14:paraId="49A40BF8" w14:textId="77777777" w:rsidR="00D85371" w:rsidRDefault="00D85371" w:rsidP="00D85371">
      <w:pPr>
        <w:pStyle w:val="Brdtextmedindrag"/>
      </w:pPr>
      <w:r>
        <w:rPr>
          <w:b/>
        </w:rPr>
        <w:t>Remissinstanserna</w:t>
      </w:r>
      <w:r w:rsidRPr="00A75856">
        <w:rPr>
          <w:bCs/>
        </w:rPr>
        <w:t xml:space="preserve"> </w:t>
      </w:r>
      <w:r w:rsidRPr="002C41C5">
        <w:t>tillstyrker förslag</w:t>
      </w:r>
      <w:r>
        <w:t>et</w:t>
      </w:r>
      <w:r w:rsidRPr="002C41C5">
        <w:t xml:space="preserve"> eller har ingen invändning mot </w:t>
      </w:r>
      <w:r w:rsidRPr="008B1F20">
        <w:t>de</w:t>
      </w:r>
      <w:r>
        <w:t>t</w:t>
      </w:r>
      <w:r w:rsidRPr="008B1F20">
        <w:t>.</w:t>
      </w:r>
    </w:p>
    <w:p w14:paraId="356BFDC4" w14:textId="77777777" w:rsidR="00D85371" w:rsidRDefault="00D85371" w:rsidP="00D85371">
      <w:pPr>
        <w:pStyle w:val="Brdtextmedindrag"/>
      </w:pPr>
      <w:r>
        <w:rPr>
          <w:b/>
          <w:bCs/>
        </w:rPr>
        <w:t>Skälen för regeringens bedömning:</w:t>
      </w:r>
      <w:r>
        <w:t xml:space="preserve"> I 8 kap. 3, 10 och 14 §§ LEK finns bestämmelser om handläggningstider och samråd i ärenden om tillstånd att använda radiosändare. Paragraferna genomför ett flertal bestämmelser i ramdirektivet och auktorisations</w:t>
      </w:r>
      <w:r>
        <w:softHyphen/>
        <w:t>direktivet.</w:t>
      </w:r>
    </w:p>
    <w:p w14:paraId="0AF3056C" w14:textId="77777777" w:rsidR="00D85371" w:rsidRDefault="00D85371" w:rsidP="00D85371">
      <w:pPr>
        <w:pStyle w:val="Brdtextmedindrag"/>
      </w:pPr>
      <w:r>
        <w:t>I artiklarna 23, 48 och 55 i EU-direktivet finns bestämmelser om samråd och annan handläggning av ärenden som ersätter bestämmelserna i ram</w:t>
      </w:r>
      <w:r>
        <w:softHyphen/>
        <w:t>direktivet och auktorisationsdirektivet. De innebär i huvudsak att berörda parter ska få tillfälle att yttra sig inom viss tid, att samråds</w:t>
      </w:r>
      <w:r>
        <w:softHyphen/>
        <w:t>förfaran</w:t>
      </w:r>
      <w:r>
        <w:softHyphen/>
        <w:t>den ska offentlig</w:t>
      </w:r>
      <w:r>
        <w:softHyphen/>
        <w:t>göras och att särskilda handläggningstider gäller i ärenden om beslut om tillstånd att använda radiosändare.</w:t>
      </w:r>
    </w:p>
    <w:p w14:paraId="2823C312" w14:textId="77777777" w:rsidR="00D85371" w:rsidRDefault="00D85371" w:rsidP="00D85371">
      <w:pPr>
        <w:pStyle w:val="Brdtextmedindrag"/>
      </w:pPr>
      <w:r>
        <w:t>Av artikel 23 framgår att när åtgärder ska vidtas enligt direktivet ska berörda parter, utom i vissa undantagsfall, få möjlighet att yttra sig över ett förslag till åtgärd inom skälig tid. Skälig tid ska anses vara 30 dagar utom under exceptionella omständigheter.</w:t>
      </w:r>
    </w:p>
    <w:p w14:paraId="7EFF6446" w14:textId="77777777" w:rsidR="00D85371" w:rsidRDefault="00D85371" w:rsidP="00D85371">
      <w:pPr>
        <w:pStyle w:val="Brdtextmedindrag"/>
      </w:pPr>
      <w:r>
        <w:t>Enligt artikel 45.3 i EU-direktivet ska samråd enligt artikel 23 ske inför ett beslut om att tillåta alternativ användning av ett harmoniserat frekvens</w:t>
      </w:r>
      <w:r>
        <w:softHyphen/>
        <w:t>utrymme.</w:t>
      </w:r>
    </w:p>
    <w:p w14:paraId="26B6D05C" w14:textId="77777777" w:rsidR="00D85371" w:rsidRDefault="00D85371" w:rsidP="00D85371">
      <w:pPr>
        <w:pStyle w:val="Brdtextmedindrag"/>
      </w:pPr>
      <w:r>
        <w:t>Vidare ska, enligt artikel 49.2, samråd ske inför ett beslut om förläng</w:t>
      </w:r>
      <w:r>
        <w:softHyphen/>
        <w:t>ning av ett tillstånd att använda radiosändare i ett harmoniserat frekvens</w:t>
      </w:r>
      <w:r>
        <w:softHyphen/>
        <w:t>utrymme avsett för trådlösa bredbandstjänster. Ett sådant samråd ska enligt artikeln pågå under minst tre månader.</w:t>
      </w:r>
    </w:p>
    <w:p w14:paraId="4E6427DF" w14:textId="77777777" w:rsidR="00D85371" w:rsidRDefault="00D85371" w:rsidP="00D85371">
      <w:pPr>
        <w:pStyle w:val="Brdtextmedindrag"/>
      </w:pPr>
      <w:r>
        <w:t>Enligt artikel 55 ska samråd ske när regleringsmyndigheten avser att begränsa antalet tillstånd att använda radiosändare. Berörda parter bör också, i enlighet med promemorians förslag, få möjlig</w:t>
      </w:r>
      <w:r>
        <w:softHyphen/>
        <w:t>het att yttra sig över ett förslag till urvalsförfarande.</w:t>
      </w:r>
    </w:p>
    <w:p w14:paraId="735A76AB" w14:textId="77777777" w:rsidR="00D85371" w:rsidRPr="00665345" w:rsidRDefault="00D85371" w:rsidP="00D85371">
      <w:pPr>
        <w:pStyle w:val="Brdtextmedindrag"/>
      </w:pPr>
      <w:r>
        <w:t>I promemorian föreslås att de</w:t>
      </w:r>
      <w:r w:rsidDel="007D12AC">
        <w:t xml:space="preserve"> </w:t>
      </w:r>
      <w:r>
        <w:t>nämnda bestämmelserna i EU-direktivet genomförs i den nya lagen. Bestämmelserna rör reglerings</w:t>
      </w:r>
      <w:r>
        <w:softHyphen/>
        <w:t>myn</w:t>
      </w:r>
      <w:r>
        <w:softHyphen/>
        <w:t>dig</w:t>
      </w:r>
      <w:r>
        <w:softHyphen/>
        <w:t>hetens handläggning av ärenden och har inga direkta rätts</w:t>
      </w:r>
      <w:r>
        <w:softHyphen/>
        <w:t xml:space="preserve">verkningar för enskilda. </w:t>
      </w:r>
      <w:r w:rsidRPr="008F2D5A">
        <w:t xml:space="preserve">Enligt regeringens mening finns det </w:t>
      </w:r>
      <w:r>
        <w:t xml:space="preserve">därför </w:t>
      </w:r>
      <w:r w:rsidRPr="008D41DC">
        <w:t xml:space="preserve">inte skäl att tynga lagtexten med den typen av bestämmelser. </w:t>
      </w:r>
      <w:r>
        <w:t>De bestämmelser som behövs för att genom</w:t>
      </w:r>
      <w:r>
        <w:softHyphen/>
        <w:t>föra EU-direktivets bestämmelser om samråd och annan hand</w:t>
      </w:r>
      <w:r>
        <w:softHyphen/>
        <w:t>lägg</w:t>
      </w:r>
      <w:r>
        <w:softHyphen/>
        <w:t>ning av ärenden bör i stället beslutas i förordning.</w:t>
      </w:r>
    </w:p>
    <w:p w14:paraId="70876419" w14:textId="77777777" w:rsidR="00D85371" w:rsidRPr="00E211AD" w:rsidRDefault="00D85371" w:rsidP="00D85371">
      <w:pPr>
        <w:pStyle w:val="Rubrik1"/>
      </w:pPr>
      <w:bookmarkStart w:id="479" w:name="_Toc9841572"/>
      <w:bookmarkStart w:id="480" w:name="_Toc9867449"/>
      <w:bookmarkStart w:id="481" w:name="_Toc9867699"/>
      <w:bookmarkStart w:id="482" w:name="_Toc9871116"/>
      <w:bookmarkStart w:id="483" w:name="_Toc9958199"/>
      <w:bookmarkStart w:id="484" w:name="_Toc9961258"/>
      <w:bookmarkStart w:id="485" w:name="_Toc9962357"/>
      <w:bookmarkStart w:id="486" w:name="_Toc17793321"/>
      <w:bookmarkStart w:id="487" w:name="_Toc73005907"/>
      <w:bookmarkStart w:id="488" w:name="_Toc86738713"/>
      <w:bookmarkStart w:id="489" w:name="_Toc94597476"/>
      <w:bookmarkStart w:id="490" w:name="_Toc96533319"/>
      <w:bookmarkEnd w:id="272"/>
      <w:bookmarkEnd w:id="473"/>
      <w:r w:rsidRPr="00E211AD">
        <w:lastRenderedPageBreak/>
        <w:t>Trådlösa lokala nät</w:t>
      </w:r>
      <w:bookmarkEnd w:id="479"/>
      <w:bookmarkEnd w:id="480"/>
      <w:bookmarkEnd w:id="481"/>
      <w:bookmarkEnd w:id="482"/>
      <w:bookmarkEnd w:id="483"/>
      <w:bookmarkEnd w:id="484"/>
      <w:bookmarkEnd w:id="485"/>
      <w:bookmarkEnd w:id="486"/>
      <w:bookmarkEnd w:id="487"/>
      <w:bookmarkEnd w:id="488"/>
      <w:bookmarkEnd w:id="489"/>
      <w:bookmarkEnd w:id="490"/>
    </w:p>
    <w:p w14:paraId="1517F52B" w14:textId="77777777" w:rsidR="00D85371" w:rsidRPr="00E211AD" w:rsidRDefault="00D85371" w:rsidP="00D85371">
      <w:pPr>
        <w:pStyle w:val="Rubrik2"/>
        <w:spacing w:before="0"/>
      </w:pPr>
      <w:bookmarkStart w:id="491" w:name="_Toc9841573"/>
      <w:bookmarkStart w:id="492" w:name="_Toc9867450"/>
      <w:bookmarkStart w:id="493" w:name="_Toc9867700"/>
      <w:bookmarkStart w:id="494" w:name="_Toc9871117"/>
      <w:bookmarkStart w:id="495" w:name="_Toc9958200"/>
      <w:bookmarkStart w:id="496" w:name="_Toc9961259"/>
      <w:bookmarkStart w:id="497" w:name="_Toc9962358"/>
      <w:bookmarkStart w:id="498" w:name="_Toc17793322"/>
      <w:bookmarkStart w:id="499" w:name="_Toc73005908"/>
      <w:bookmarkStart w:id="500" w:name="_Toc86738714"/>
      <w:bookmarkStart w:id="501" w:name="_Toc94597477"/>
      <w:bookmarkStart w:id="502" w:name="_Toc96533320"/>
      <w:r w:rsidRPr="00E211AD">
        <w:t>Tillgång till trådlösa lokala nät</w:t>
      </w:r>
      <w:bookmarkEnd w:id="491"/>
      <w:bookmarkEnd w:id="492"/>
      <w:bookmarkEnd w:id="493"/>
      <w:bookmarkEnd w:id="494"/>
      <w:bookmarkEnd w:id="495"/>
      <w:bookmarkEnd w:id="496"/>
      <w:bookmarkEnd w:id="497"/>
      <w:bookmarkEnd w:id="498"/>
      <w:bookmarkEnd w:id="499"/>
      <w:bookmarkEnd w:id="500"/>
      <w:bookmarkEnd w:id="501"/>
      <w:bookmarkEnd w:id="502"/>
    </w:p>
    <w:p w14:paraId="53251D41" w14:textId="77777777" w:rsidR="00D85371" w:rsidRPr="00E211AD" w:rsidRDefault="00D85371" w:rsidP="00D85371">
      <w:pPr>
        <w:pStyle w:val="Brdtextram"/>
      </w:pPr>
      <w:r>
        <w:rPr>
          <w:b/>
        </w:rPr>
        <w:t>Regeringens f</w:t>
      </w:r>
      <w:r w:rsidRPr="00E211AD">
        <w:rPr>
          <w:b/>
        </w:rPr>
        <w:t>örslag:</w:t>
      </w:r>
      <w:r w:rsidRPr="00E211AD">
        <w:t xml:space="preserve"> Den som tillhandahåller ett allmänt elektroniskt kommunikationsnät eller </w:t>
      </w:r>
      <w:r>
        <w:t xml:space="preserve">en </w:t>
      </w:r>
      <w:r w:rsidRPr="00E211AD">
        <w:t>allmänt tillgänglig elektronisk kommu</w:t>
      </w:r>
      <w:r>
        <w:softHyphen/>
      </w:r>
      <w:r w:rsidRPr="00E211AD">
        <w:t>ni</w:t>
      </w:r>
      <w:r>
        <w:softHyphen/>
      </w:r>
      <w:r w:rsidRPr="00E211AD">
        <w:t>ka</w:t>
      </w:r>
      <w:r>
        <w:softHyphen/>
      </w:r>
      <w:r w:rsidRPr="00E211AD">
        <w:t xml:space="preserve">tionstjänst ska inte få begränsa slutanvändares möjligheter att ansluta terminalutrustning till trådlösa lokala nät eller att erbjuda </w:t>
      </w:r>
      <w:r w:rsidRPr="000376B1">
        <w:t>andra slut</w:t>
      </w:r>
      <w:r>
        <w:softHyphen/>
      </w:r>
      <w:r w:rsidRPr="000376B1">
        <w:t xml:space="preserve">användare anslutning till </w:t>
      </w:r>
      <w:r>
        <w:t>sådana</w:t>
      </w:r>
      <w:r w:rsidRPr="000376B1">
        <w:t xml:space="preserve"> nät.</w:t>
      </w:r>
    </w:p>
    <w:p w14:paraId="51E02E03" w14:textId="77777777" w:rsidR="00D85371" w:rsidRPr="00E211AD" w:rsidRDefault="00D85371" w:rsidP="00D85371">
      <w:pPr>
        <w:pStyle w:val="Brdtextmedindrag"/>
        <w:rPr>
          <w:sz w:val="8"/>
          <w:szCs w:val="8"/>
        </w:rPr>
      </w:pPr>
    </w:p>
    <w:p w14:paraId="20521C68" w14:textId="77777777" w:rsidR="00D85371" w:rsidRPr="00E211AD" w:rsidRDefault="00D85371" w:rsidP="00D85371">
      <w:pPr>
        <w:pStyle w:val="Brdtextmedindrag"/>
      </w:pPr>
      <w:r w:rsidRPr="00E211AD">
        <w:rPr>
          <w:b/>
        </w:rPr>
        <w:t>Promemorians förslag</w:t>
      </w:r>
      <w:r>
        <w:t xml:space="preserve"> överensstämmer med regeringens förslag.</w:t>
      </w:r>
    </w:p>
    <w:p w14:paraId="09188A2A" w14:textId="77777777" w:rsidR="00D85371" w:rsidRDefault="00D85371" w:rsidP="00D85371">
      <w:pPr>
        <w:pStyle w:val="Brdtextmedindrag"/>
        <w:rPr>
          <w:b/>
        </w:rPr>
      </w:pPr>
      <w:r w:rsidRPr="00E211AD">
        <w:rPr>
          <w:b/>
        </w:rPr>
        <w:t>Remissinstanserna</w:t>
      </w:r>
      <w:r w:rsidRPr="002B12D2">
        <w:t xml:space="preserve"> </w:t>
      </w:r>
      <w:r w:rsidRPr="00357DC5">
        <w:t>tillstyrker förslage</w:t>
      </w:r>
      <w:r>
        <w:t>t</w:t>
      </w:r>
      <w:r w:rsidRPr="00357DC5">
        <w:t xml:space="preserve"> eller har ingen invändning mot de</w:t>
      </w:r>
      <w:r>
        <w:t>t</w:t>
      </w:r>
      <w:r w:rsidRPr="00357DC5">
        <w:t>.</w:t>
      </w:r>
    </w:p>
    <w:p w14:paraId="0D793292" w14:textId="77777777" w:rsidR="00D85371" w:rsidRPr="00E211AD" w:rsidRDefault="00D85371" w:rsidP="00D85371">
      <w:pPr>
        <w:pStyle w:val="Rubrik4utannumrering"/>
      </w:pPr>
      <w:r w:rsidRPr="00E211AD">
        <w:t xml:space="preserve">Skälen för </w:t>
      </w:r>
      <w:r>
        <w:t xml:space="preserve">regeringens </w:t>
      </w:r>
      <w:r w:rsidRPr="00E211AD">
        <w:t>förslag</w:t>
      </w:r>
    </w:p>
    <w:p w14:paraId="7D95BF30" w14:textId="77777777" w:rsidR="00D85371" w:rsidRPr="00E211AD" w:rsidRDefault="00D85371" w:rsidP="00D85371">
      <w:pPr>
        <w:pStyle w:val="Rubrik5utannumrering"/>
        <w:spacing w:before="0"/>
      </w:pPr>
      <w:r w:rsidRPr="00E211AD">
        <w:t>Allmänt om trådlösa lokala nät</w:t>
      </w:r>
    </w:p>
    <w:p w14:paraId="74D47E75" w14:textId="77777777" w:rsidR="00D85371" w:rsidRPr="00CF0C96" w:rsidRDefault="00D85371" w:rsidP="00D85371">
      <w:pPr>
        <w:pStyle w:val="Brdtext"/>
      </w:pPr>
      <w:r w:rsidRPr="00E211AD">
        <w:t xml:space="preserve">I artikel 56 i EU-direktivet finns nya bestämmelser om tillgång till trådlösa lokala nät (Radio Local Area Networks, RLAN). Med trådlösa lokala nät avses </w:t>
      </w:r>
      <w:r>
        <w:t xml:space="preserve">enligt artikel 2.24 i EU-direktivet </w:t>
      </w:r>
      <w:r w:rsidRPr="00E211AD">
        <w:t>trådlösa kommunikationssystem med låg effekt</w:t>
      </w:r>
      <w:r>
        <w:t xml:space="preserve">, </w:t>
      </w:r>
      <w:r w:rsidRPr="00E211AD">
        <w:t>kort räckvidd</w:t>
      </w:r>
      <w:r>
        <w:t xml:space="preserve"> och</w:t>
      </w:r>
      <w:r w:rsidRPr="00E211AD">
        <w:t xml:space="preserve"> låg risk för störningar på andra sådana system som utnyttjas av andra användare i omedelbar närhet av systemet, och vilka på icke-exklusiv grund använder </w:t>
      </w:r>
      <w:r>
        <w:t xml:space="preserve">ett </w:t>
      </w:r>
      <w:r w:rsidRPr="00E211AD">
        <w:t>harmoniserat fre</w:t>
      </w:r>
      <w:r>
        <w:softHyphen/>
      </w:r>
      <w:r w:rsidRPr="00E211AD">
        <w:t>kvens</w:t>
      </w:r>
      <w:r>
        <w:softHyphen/>
      </w:r>
      <w:r w:rsidRPr="00E211AD">
        <w:t>utrymme</w:t>
      </w:r>
      <w:r>
        <w:t>. I den nya lagen bör det tas in en definition av detta uttryck som motsvarar direktivets definition.</w:t>
      </w:r>
    </w:p>
    <w:p w14:paraId="17044F9C" w14:textId="616BE14A" w:rsidR="00D85371" w:rsidRPr="00E211AD" w:rsidRDefault="00D85371" w:rsidP="00D85371">
      <w:pPr>
        <w:pStyle w:val="Brdtextmedindrag"/>
      </w:pPr>
      <w:r w:rsidRPr="00E211AD">
        <w:t>Det är alltså fråga om utrustning för radiokommunikation som ger an-</w:t>
      </w:r>
      <w:r w:rsidRPr="00120C97">
        <w:rPr>
          <w:spacing w:val="-2"/>
        </w:rPr>
        <w:t>vändarna möjlighet att trådlöst ansluta till internet inom utrustningens räck</w:t>
      </w:r>
      <w:r w:rsidR="00120C97" w:rsidRPr="00120C97">
        <w:rPr>
          <w:spacing w:val="-2"/>
        </w:rPr>
        <w:softHyphen/>
      </w:r>
      <w:r w:rsidRPr="00E211AD">
        <w:t>vidd. I allmänhet köper slutanvändare själva RLAN-utrustning och sätter upp i sina hem eller lokaler. RLAN-utrustningen behöver dock an</w:t>
      </w:r>
      <w:r w:rsidRPr="00E211AD">
        <w:softHyphen/>
        <w:t>slutas till ett allmänt elektroniskt kommunikationsnät för att kunna ge till</w:t>
      </w:r>
      <w:r w:rsidRPr="00E211AD">
        <w:softHyphen/>
        <w:t>gång till internet. Beteckningen WiFi används ofta för vanlig RLAN-teknik i kon</w:t>
      </w:r>
      <w:r w:rsidR="00120C97">
        <w:softHyphen/>
      </w:r>
      <w:r w:rsidRPr="00E211AD">
        <w:t xml:space="preserve">sumentledet. Användning av RLAN är numera mycket vanligt, </w:t>
      </w:r>
      <w:r w:rsidRPr="000376B1">
        <w:t>både i bostäder och lokaler. Det förekommer även att grupper av använ</w:t>
      </w:r>
      <w:r w:rsidRPr="000376B1">
        <w:softHyphen/>
        <w:t>dare</w:t>
      </w:r>
      <w:r w:rsidRPr="00E211AD">
        <w:t xml:space="preserve"> ”syndikerar” sina RLAN så att varje användare ges tillgång till alla andra användares RLAN-utrustningar.</w:t>
      </w:r>
    </w:p>
    <w:p w14:paraId="1B6EC5F4" w14:textId="77777777" w:rsidR="00D85371" w:rsidRPr="00E211AD" w:rsidRDefault="00D85371" w:rsidP="00D85371">
      <w:pPr>
        <w:pStyle w:val="Rubrik5utannumrering"/>
      </w:pPr>
      <w:r w:rsidRPr="00E211AD">
        <w:t>Slutanvändares användning av trådlösa lokala nät</w:t>
      </w:r>
    </w:p>
    <w:p w14:paraId="03ACD08D" w14:textId="77777777" w:rsidR="00D85371" w:rsidRPr="00E211AD" w:rsidRDefault="00D85371" w:rsidP="00D85371">
      <w:pPr>
        <w:pStyle w:val="Brdtext"/>
      </w:pPr>
      <w:r w:rsidRPr="00E211AD">
        <w:t xml:space="preserve">I artikel 56.4 i EU-direktivet finns bestämmelser som syftar till att genom </w:t>
      </w:r>
      <w:r w:rsidRPr="000376B1">
        <w:t>delning av RLAN-anslutningar kunna öka antalet tillgängliga accesspunk</w:t>
      </w:r>
      <w:r w:rsidRPr="000376B1">
        <w:softHyphen/>
        <w:t>ter</w:t>
      </w:r>
      <w:r w:rsidRPr="00E211AD">
        <w:t xml:space="preserve"> </w:t>
      </w:r>
      <w:r w:rsidRPr="000376B1">
        <w:t>och därmed den trådlösa datakapaciteten. Behöriga myndigheter ska säker</w:t>
      </w:r>
      <w:r w:rsidRPr="00E211AD">
        <w:t>ställa att den som tillhandahåller allmänna elektroniska kommunika</w:t>
      </w:r>
      <w:r w:rsidRPr="00E211AD">
        <w:softHyphen/>
        <w:t>tionsnät eller allmänt tillgängliga elektroniska kommunikationstjänster inte ensidigt begränsar eller hindrar slutanvändare från användning av RLAN i två olika situationer.</w:t>
      </w:r>
    </w:p>
    <w:p w14:paraId="17C95976" w14:textId="77777777" w:rsidR="00D85371" w:rsidRPr="00E211AD" w:rsidRDefault="00D85371" w:rsidP="00D85371">
      <w:pPr>
        <w:pStyle w:val="Brdtextmedindrag"/>
      </w:pPr>
      <w:r w:rsidRPr="000376B1">
        <w:t>Den första situationen avser att slutanvändare efter eget val ska få an</w:t>
      </w:r>
      <w:r w:rsidRPr="000376B1">
        <w:softHyphen/>
        <w:t>vända</w:t>
      </w:r>
      <w:r w:rsidRPr="00E211AD">
        <w:t xml:space="preserve"> </w:t>
      </w:r>
      <w:r w:rsidRPr="000376B1">
        <w:t>RLAN som tillhandahålls av tredje part. Det är alltså inte tillåtet för den som</w:t>
      </w:r>
      <w:r w:rsidRPr="00E211AD">
        <w:t xml:space="preserve"> </w:t>
      </w:r>
      <w:r w:rsidRPr="000376B1">
        <w:t>tillhandahåller allmänna elektroniska kommunikationsnät eller allmänt till</w:t>
      </w:r>
      <w:r w:rsidRPr="00E211AD">
        <w:t>gängliga elektroniska kommunikationstjänster att begränsa slut</w:t>
      </w:r>
      <w:r>
        <w:softHyphen/>
      </w:r>
      <w:r w:rsidRPr="00E211AD">
        <w:t>användares rätt att ansluta sig till tredje parts RLAN-utrustningar.</w:t>
      </w:r>
    </w:p>
    <w:p w14:paraId="2279CC1A" w14:textId="77777777" w:rsidR="00D85371" w:rsidRPr="00E211AD" w:rsidRDefault="00D85371" w:rsidP="00D85371">
      <w:pPr>
        <w:pStyle w:val="Brdtextmedindrag"/>
      </w:pPr>
      <w:r w:rsidRPr="00E211AD">
        <w:lastRenderedPageBreak/>
        <w:t>Den andra situationen avser att slutanvändare ska få tillåta att andra slut</w:t>
      </w:r>
      <w:r w:rsidRPr="00E211AD">
        <w:softHyphen/>
        <w:t>användare får tillgång till allmänna elektroniska kommunikationsnät via RLAN. Detta omfattar även tredje parters initiativ som förenar olika slut</w:t>
      </w:r>
      <w:r w:rsidRPr="00E211AD">
        <w:softHyphen/>
      </w:r>
      <w:r w:rsidRPr="000376B1">
        <w:t xml:space="preserve">användares RLAN och gör dem allmänt tillgängliga. Det är alltså inte tillåtet </w:t>
      </w:r>
      <w:r w:rsidRPr="00E211AD">
        <w:t>att begränsa slutkunders rätt att ”syndikera” RLAN-utrustning så att även andra användare kan ansluta sig genom utrustningen.</w:t>
      </w:r>
    </w:p>
    <w:p w14:paraId="3597B8D1" w14:textId="02AED13E" w:rsidR="00D85371" w:rsidRPr="00E211AD" w:rsidRDefault="00D85371" w:rsidP="00D85371">
      <w:pPr>
        <w:pStyle w:val="Brdtextmedindrag"/>
      </w:pPr>
      <w:r w:rsidRPr="00E211AD">
        <w:t xml:space="preserve">Det saknas bestämmelser i svensk rätt som förbjuder villkor av detta slag i abonnemang. Det är oklart i vilken utsträckning sådana villkor i praktiken förekommer på den svenska marknaden. Vidare följer det av artikel 3.1 i TSM-förordningen </w:t>
      </w:r>
      <w:r>
        <w:t>(EU) 2015/2120</w:t>
      </w:r>
      <w:r w:rsidRPr="00E211AD">
        <w:t xml:space="preserve"> att slutanvändare ska ha rätt att via sin internetanslut</w:t>
      </w:r>
      <w:r w:rsidRPr="00E211AD">
        <w:softHyphen/>
      </w:r>
      <w:r w:rsidRPr="000376B1">
        <w:t xml:space="preserve">ningstjänst ha tillgång till och distribuera information och innehåll, använda </w:t>
      </w:r>
      <w:r w:rsidRPr="00E211AD">
        <w:t>och tillhandahålla applikationer och tjänster och använ</w:t>
      </w:r>
      <w:r w:rsidR="00120C97">
        <w:softHyphen/>
      </w:r>
      <w:r w:rsidRPr="00E211AD">
        <w:t>da terminal</w:t>
      </w:r>
      <w:r>
        <w:softHyphen/>
      </w:r>
      <w:r w:rsidRPr="00E211AD">
        <w:t>utrust</w:t>
      </w:r>
      <w:r w:rsidRPr="000376B1">
        <w:t>ning efter eget val. Vissa villkor i abonnemangs</w:t>
      </w:r>
      <w:r>
        <w:softHyphen/>
      </w:r>
      <w:r w:rsidRPr="000376B1">
        <w:t>avtal som begränsar en slut</w:t>
      </w:r>
      <w:r w:rsidRPr="00E211AD">
        <w:t>användares rätt att använda RLAN-utrustning skulle där</w:t>
      </w:r>
      <w:r w:rsidRPr="00E211AD">
        <w:softHyphen/>
        <w:t>med kunna strida mot den bestämmelsen. För att säkerställa ett korrekt genom</w:t>
      </w:r>
      <w:r>
        <w:softHyphen/>
      </w:r>
      <w:r w:rsidRPr="00E211AD">
        <w:t>förande av artikel 56.4 i EU-direktivet bör det införas en bestäm</w:t>
      </w:r>
      <w:r w:rsidRPr="00E211AD">
        <w:softHyphen/>
        <w:t>melse i den nya lagen om att den som tillhandahåller ett allmänt elek</w:t>
      </w:r>
      <w:r w:rsidRPr="00E211AD">
        <w:softHyphen/>
        <w:t xml:space="preserve">troniskt kommunikationsnät eller </w:t>
      </w:r>
      <w:r>
        <w:t xml:space="preserve">en </w:t>
      </w:r>
      <w:r w:rsidRPr="00E211AD">
        <w:t>allmänt tillgänglig elektronisk kom</w:t>
      </w:r>
      <w:r w:rsidRPr="00E211AD">
        <w:softHyphen/>
        <w:t>mu</w:t>
      </w:r>
      <w:r>
        <w:softHyphen/>
      </w:r>
      <w:r w:rsidRPr="00E211AD">
        <w:t>nikationstjänst inte får begränsa slutanvändares möjligheter att ansluta terminal</w:t>
      </w:r>
      <w:r>
        <w:softHyphen/>
      </w:r>
      <w:r w:rsidRPr="00E211AD">
        <w:t>utrustning till trådlösa lokala nät eller att erbjuda andra slut</w:t>
      </w:r>
      <w:r>
        <w:softHyphen/>
      </w:r>
      <w:r w:rsidRPr="00E211AD">
        <w:t>användare anslutning till trådlösa lokala nät.</w:t>
      </w:r>
    </w:p>
    <w:p w14:paraId="189A0CAF" w14:textId="77777777" w:rsidR="00D85371" w:rsidRPr="00E211AD" w:rsidRDefault="00D85371" w:rsidP="00D85371">
      <w:pPr>
        <w:pStyle w:val="Rubrik2"/>
      </w:pPr>
      <w:bookmarkStart w:id="503" w:name="_Toc9841575"/>
      <w:bookmarkStart w:id="504" w:name="_Toc9867452"/>
      <w:bookmarkStart w:id="505" w:name="_Toc9867702"/>
      <w:bookmarkStart w:id="506" w:name="_Toc9871119"/>
      <w:bookmarkStart w:id="507" w:name="_Toc9958202"/>
      <w:bookmarkStart w:id="508" w:name="_Toc9961261"/>
      <w:bookmarkStart w:id="509" w:name="_Toc9962360"/>
      <w:bookmarkStart w:id="510" w:name="_Toc17793324"/>
      <w:bookmarkStart w:id="511" w:name="_Toc73005909"/>
      <w:bookmarkStart w:id="512" w:name="_Toc86738715"/>
      <w:bookmarkStart w:id="513" w:name="_Toc94597478"/>
      <w:bookmarkStart w:id="514" w:name="_Toc96533321"/>
      <w:bookmarkStart w:id="515" w:name="_Hlk72318071"/>
      <w:r w:rsidRPr="00E211AD">
        <w:t xml:space="preserve">Tillträde för </w:t>
      </w:r>
      <w:r>
        <w:t>installation av</w:t>
      </w:r>
      <w:r w:rsidRPr="00E211AD">
        <w:t xml:space="preserve"> trådlösa accesspunkter med kort räckvidd</w:t>
      </w:r>
      <w:bookmarkEnd w:id="503"/>
      <w:bookmarkEnd w:id="504"/>
      <w:bookmarkEnd w:id="505"/>
      <w:bookmarkEnd w:id="506"/>
      <w:bookmarkEnd w:id="507"/>
      <w:bookmarkEnd w:id="508"/>
      <w:bookmarkEnd w:id="509"/>
      <w:bookmarkEnd w:id="510"/>
      <w:bookmarkEnd w:id="511"/>
      <w:bookmarkEnd w:id="512"/>
      <w:bookmarkEnd w:id="513"/>
      <w:bookmarkEnd w:id="514"/>
    </w:p>
    <w:p w14:paraId="68E5587C" w14:textId="5216BF51" w:rsidR="00D85371" w:rsidRPr="00E211AD" w:rsidRDefault="00D85371" w:rsidP="00D85371">
      <w:pPr>
        <w:pStyle w:val="Brdtextram"/>
      </w:pPr>
      <w:r>
        <w:rPr>
          <w:b/>
        </w:rPr>
        <w:t>Regeringens f</w:t>
      </w:r>
      <w:r w:rsidRPr="00E211AD">
        <w:rPr>
          <w:b/>
        </w:rPr>
        <w:t>örslag:</w:t>
      </w:r>
      <w:r w:rsidRPr="00E211AD">
        <w:t xml:space="preserve"> </w:t>
      </w:r>
      <w:r>
        <w:t>En myndighet</w:t>
      </w:r>
      <w:r w:rsidRPr="00E211AD">
        <w:t xml:space="preserve"> ska</w:t>
      </w:r>
      <w:r>
        <w:t>,</w:t>
      </w:r>
      <w:r w:rsidRPr="00E211AD">
        <w:t xml:space="preserve"> på </w:t>
      </w:r>
      <w:r w:rsidRPr="00990F86">
        <w:t>rättvisa, rimliga och icke-diskriminerande villkor</w:t>
      </w:r>
      <w:r>
        <w:t>,</w:t>
      </w:r>
      <w:r w:rsidRPr="000376B1">
        <w:t xml:space="preserve"> på begäran </w:t>
      </w:r>
      <w:r>
        <w:t>ge</w:t>
      </w:r>
      <w:r w:rsidRPr="000376B1">
        <w:t xml:space="preserve"> en operatör</w:t>
      </w:r>
      <w:r w:rsidRPr="000376B1" w:rsidDel="008737F0">
        <w:t xml:space="preserve"> </w:t>
      </w:r>
      <w:r w:rsidRPr="000376B1">
        <w:t xml:space="preserve">tillträde till </w:t>
      </w:r>
      <w:r>
        <w:t>byggna</w:t>
      </w:r>
      <w:r w:rsidR="00120C97">
        <w:softHyphen/>
      </w:r>
      <w:r>
        <w:t xml:space="preserve">der, anläggningar och föremål myndigheten äger och </w:t>
      </w:r>
      <w:r w:rsidRPr="00E211AD">
        <w:t>som är tekniskt lämplig</w:t>
      </w:r>
      <w:r>
        <w:t>a</w:t>
      </w:r>
      <w:r w:rsidRPr="00E211AD">
        <w:t xml:space="preserve"> för </w:t>
      </w:r>
      <w:r>
        <w:t>installation av</w:t>
      </w:r>
      <w:r w:rsidRPr="00E211AD">
        <w:t xml:space="preserve"> trådlösa accesspunkter med kort räckvidd eller som behövs för </w:t>
      </w:r>
      <w:r>
        <w:t>anslutning av</w:t>
      </w:r>
      <w:r w:rsidRPr="000376B1">
        <w:t xml:space="preserve"> sådana accesspunkter till ett stamnät. De</w:t>
      </w:r>
      <w:r>
        <w:t>n</w:t>
      </w:r>
      <w:r w:rsidRPr="000376B1">
        <w:t xml:space="preserve"> som </w:t>
      </w:r>
      <w:r>
        <w:t>lämnar</w:t>
      </w:r>
      <w:r w:rsidRPr="00E211AD">
        <w:t xml:space="preserve"> tillträde </w:t>
      </w:r>
      <w:r>
        <w:t>ska</w:t>
      </w:r>
      <w:r w:rsidRPr="00E211AD">
        <w:t xml:space="preserve"> söka sådana tillstånd som krävs för att tillträdet ska kunna realiseras och som operatören själv inte kan söka. </w:t>
      </w:r>
      <w:r>
        <w:t>Skyldigheten att lämna</w:t>
      </w:r>
      <w:r w:rsidRPr="00E211AD">
        <w:t xml:space="preserve"> tillträde </w:t>
      </w:r>
      <w:r>
        <w:t>ska inte gälla om</w:t>
      </w:r>
      <w:r w:rsidRPr="00E211AD">
        <w:t xml:space="preserve"> tillträdet inte är rimligt med hänsyn till</w:t>
      </w:r>
      <w:r>
        <w:t xml:space="preserve"> vissa </w:t>
      </w:r>
      <w:r w:rsidRPr="00E211AD">
        <w:t>omständig</w:t>
      </w:r>
      <w:r>
        <w:softHyphen/>
      </w:r>
      <w:r w:rsidRPr="00E211AD">
        <w:t>heter.</w:t>
      </w:r>
    </w:p>
    <w:p w14:paraId="41806EC1" w14:textId="77777777" w:rsidR="00D85371" w:rsidRPr="000376B1" w:rsidRDefault="00D85371" w:rsidP="00D85371">
      <w:pPr>
        <w:pStyle w:val="Brdtextmedindragram"/>
      </w:pPr>
      <w:r w:rsidRPr="00E211AD">
        <w:t xml:space="preserve">Den som tagit emot en begäran om tillträde ska senast två månader från </w:t>
      </w:r>
      <w:r w:rsidRPr="000376B1">
        <w:t xml:space="preserve">mottagandet av en fullständig begäran skriftligen </w:t>
      </w:r>
      <w:r>
        <w:t>ge</w:t>
      </w:r>
      <w:r w:rsidRPr="000376B1">
        <w:t xml:space="preserve"> operatören </w:t>
      </w:r>
      <w:r>
        <w:t>besked</w:t>
      </w:r>
      <w:r w:rsidRPr="000376B1">
        <w:t xml:space="preserve"> om</w:t>
      </w:r>
      <w:r w:rsidRPr="00E211AD">
        <w:t xml:space="preserve"> </w:t>
      </w:r>
      <w:r>
        <w:t xml:space="preserve">huruvida </w:t>
      </w:r>
      <w:r w:rsidRPr="00E211AD">
        <w:t xml:space="preserve">begäran medges eller inte. </w:t>
      </w:r>
    </w:p>
    <w:p w14:paraId="7725B68E" w14:textId="6851550A" w:rsidR="00D85371" w:rsidRPr="000376B1" w:rsidRDefault="00D85371" w:rsidP="00D85371">
      <w:pPr>
        <w:pStyle w:val="Brdtextmedindragram"/>
      </w:pPr>
      <w:r>
        <w:t>Med myndighet ska jämställas den som enligt lagen om offentlig upp</w:t>
      </w:r>
      <w:r w:rsidR="00120C97">
        <w:softHyphen/>
      </w:r>
      <w:r>
        <w:t>handling är upphandlande myndighet.</w:t>
      </w:r>
    </w:p>
    <w:p w14:paraId="7CD95A9F" w14:textId="77777777" w:rsidR="00D85371" w:rsidRPr="00E211AD" w:rsidRDefault="00D85371" w:rsidP="00D85371">
      <w:pPr>
        <w:pStyle w:val="Brdtextmedindrag"/>
        <w:rPr>
          <w:sz w:val="8"/>
          <w:szCs w:val="8"/>
        </w:rPr>
      </w:pPr>
    </w:p>
    <w:p w14:paraId="39767B7A" w14:textId="77777777" w:rsidR="00D85371" w:rsidRPr="00E211AD" w:rsidRDefault="00D85371" w:rsidP="00D85371">
      <w:pPr>
        <w:pStyle w:val="Brdtextmedindrag"/>
      </w:pPr>
      <w:r w:rsidRPr="00E211AD">
        <w:rPr>
          <w:b/>
        </w:rPr>
        <w:t>Promemorians förslag</w:t>
      </w:r>
      <w:r>
        <w:t xml:space="preserve"> överensstämmer i huvudsak med regeringens förslag. I promemorian föreslås inte att skyldigheten ska gälla för statliga och kommunala bolag. I promemorian föreslås inte heller att byggnadens, anläggningens eller föremålets kulturvärde ska beaktas.</w:t>
      </w:r>
    </w:p>
    <w:p w14:paraId="116BB896" w14:textId="0600BF6F" w:rsidR="00D85371" w:rsidRPr="00E42CFD" w:rsidRDefault="00D85371" w:rsidP="00D85371">
      <w:pPr>
        <w:pStyle w:val="Brdtextmedindrag"/>
      </w:pPr>
      <w:r w:rsidRPr="00E211AD">
        <w:rPr>
          <w:b/>
        </w:rPr>
        <w:t>Remissinstanserna:</w:t>
      </w:r>
      <w:r w:rsidRPr="00455C5D">
        <w:rPr>
          <w:bCs/>
        </w:rPr>
        <w:t xml:space="preserve"> </w:t>
      </w:r>
      <w:bookmarkStart w:id="516" w:name="_Hlk34294850"/>
      <w:r>
        <w:t xml:space="preserve">De flesta av remissinstanserna </w:t>
      </w:r>
      <w:r w:rsidRPr="00357DC5">
        <w:t>tillstyrker förslage</w:t>
      </w:r>
      <w:r>
        <w:t>t</w:t>
      </w:r>
      <w:r w:rsidRPr="00357DC5">
        <w:t xml:space="preserve"> eller har ingen invändning mot de</w:t>
      </w:r>
      <w:r>
        <w:t>t</w:t>
      </w:r>
      <w:r w:rsidRPr="00357DC5">
        <w:t>.</w:t>
      </w:r>
      <w:r>
        <w:t xml:space="preserve"> Ett flertal remissinstanser, bl.a. </w:t>
      </w:r>
      <w:r>
        <w:rPr>
          <w:i/>
          <w:iCs/>
        </w:rPr>
        <w:t>Kon</w:t>
      </w:r>
      <w:r>
        <w:rPr>
          <w:i/>
          <w:iCs/>
        </w:rPr>
        <w:softHyphen/>
        <w:t>kurrens</w:t>
      </w:r>
      <w:r>
        <w:rPr>
          <w:i/>
          <w:iCs/>
        </w:rPr>
        <w:softHyphen/>
        <w:t>verket</w:t>
      </w:r>
      <w:r>
        <w:t xml:space="preserve">, </w:t>
      </w:r>
      <w:r>
        <w:rPr>
          <w:i/>
          <w:iCs/>
        </w:rPr>
        <w:t xml:space="preserve">TechSverige </w:t>
      </w:r>
      <w:r w:rsidRPr="00185426">
        <w:t>och</w:t>
      </w:r>
      <w:r>
        <w:rPr>
          <w:i/>
          <w:iCs/>
        </w:rPr>
        <w:t xml:space="preserve"> regionerna Uppsala </w:t>
      </w:r>
      <w:r w:rsidRPr="00D12D67">
        <w:t>och</w:t>
      </w:r>
      <w:r>
        <w:rPr>
          <w:i/>
          <w:iCs/>
        </w:rPr>
        <w:t xml:space="preserve"> Väst</w:t>
      </w:r>
      <w:r>
        <w:rPr>
          <w:i/>
          <w:iCs/>
        </w:rPr>
        <w:softHyphen/>
        <w:t>manland</w:t>
      </w:r>
      <w:r>
        <w:t>, anser att skyldig</w:t>
      </w:r>
      <w:r>
        <w:softHyphen/>
        <w:t>heten att lämna tillträde även ska gälla statliga och kom</w:t>
      </w:r>
      <w:r>
        <w:softHyphen/>
        <w:t xml:space="preserve">munala bolag. Flera remissinstanser, däribland </w:t>
      </w:r>
      <w:r>
        <w:rPr>
          <w:i/>
          <w:iCs/>
        </w:rPr>
        <w:t>Statens Fastighets</w:t>
      </w:r>
      <w:r>
        <w:rPr>
          <w:i/>
          <w:iCs/>
        </w:rPr>
        <w:softHyphen/>
        <w:t>verk</w:t>
      </w:r>
      <w:r>
        <w:t xml:space="preserve"> och</w:t>
      </w:r>
      <w:r>
        <w:rPr>
          <w:i/>
          <w:iCs/>
        </w:rPr>
        <w:t xml:space="preserve"> </w:t>
      </w:r>
      <w:r w:rsidRPr="00120C97">
        <w:rPr>
          <w:i/>
          <w:iCs/>
          <w:spacing w:val="-2"/>
        </w:rPr>
        <w:lastRenderedPageBreak/>
        <w:t xml:space="preserve">Göteborgs </w:t>
      </w:r>
      <w:r w:rsidRPr="00120C97">
        <w:rPr>
          <w:spacing w:val="-2"/>
        </w:rPr>
        <w:t xml:space="preserve">och </w:t>
      </w:r>
      <w:r w:rsidRPr="00120C97">
        <w:rPr>
          <w:i/>
          <w:iCs/>
          <w:spacing w:val="-2"/>
        </w:rPr>
        <w:t>Växjö kommuner</w:t>
      </w:r>
      <w:r w:rsidRPr="00120C97">
        <w:rPr>
          <w:spacing w:val="-2"/>
        </w:rPr>
        <w:t>,</w:t>
      </w:r>
      <w:r w:rsidRPr="00120C97">
        <w:rPr>
          <w:i/>
          <w:iCs/>
          <w:spacing w:val="-2"/>
        </w:rPr>
        <w:t xml:space="preserve"> </w:t>
      </w:r>
      <w:r w:rsidRPr="00120C97">
        <w:rPr>
          <w:spacing w:val="-2"/>
        </w:rPr>
        <w:t>har syn</w:t>
      </w:r>
      <w:r w:rsidRPr="00120C97">
        <w:rPr>
          <w:spacing w:val="-2"/>
        </w:rPr>
        <w:softHyphen/>
        <w:t>punkter på i vilka situationer skyl</w:t>
      </w:r>
      <w:r w:rsidR="00120C97" w:rsidRPr="00120C97">
        <w:rPr>
          <w:spacing w:val="-2"/>
        </w:rPr>
        <w:softHyphen/>
      </w:r>
      <w:r>
        <w:t>digheten inte ska gälla och anser bland annat att det bör anges uttryck</w:t>
      </w:r>
      <w:r>
        <w:softHyphen/>
        <w:t xml:space="preserve">ligen att hänsyn ska tas till en byggnads arkitektoniska eller historiska värde. Ett antal remissinstanser, däribland </w:t>
      </w:r>
      <w:r>
        <w:rPr>
          <w:i/>
          <w:iCs/>
        </w:rPr>
        <w:t>Försvars</w:t>
      </w:r>
      <w:r>
        <w:rPr>
          <w:i/>
          <w:iCs/>
        </w:rPr>
        <w:softHyphen/>
        <w:t>makten</w:t>
      </w:r>
      <w:r>
        <w:t>, har synpunk</w:t>
      </w:r>
      <w:r>
        <w:softHyphen/>
        <w:t>ter på vilka myndig</w:t>
      </w:r>
      <w:r>
        <w:softHyphen/>
        <w:t>heter som bör undantas från skyldig</w:t>
      </w:r>
      <w:r>
        <w:softHyphen/>
        <w:t xml:space="preserve">heten att lämna tillträde. </w:t>
      </w:r>
      <w:bookmarkStart w:id="517" w:name="_Hlk74905764"/>
      <w:r>
        <w:t>För</w:t>
      </w:r>
      <w:r w:rsidR="00120C97">
        <w:softHyphen/>
      </w:r>
      <w:r>
        <w:t>svarsmakten anser också att det bör finnas en skyldighet för den som läm</w:t>
      </w:r>
      <w:r w:rsidR="00120C97">
        <w:softHyphen/>
      </w:r>
      <w:r>
        <w:t>nar tillträde att höra Försvarsmakten, Myndigheten för samhälls</w:t>
      </w:r>
      <w:r>
        <w:softHyphen/>
        <w:t>skydd och beredskap och Säkerhetspolisen samt att dessa myndigheter bör kunna överklaga sådana beslut som går emot de allmänna intressen som myndig</w:t>
      </w:r>
      <w:r w:rsidR="00120C97">
        <w:softHyphen/>
      </w:r>
      <w:r>
        <w:t xml:space="preserve">heterna bevakar. </w:t>
      </w:r>
      <w:bookmarkEnd w:id="517"/>
      <w:r>
        <w:t>Vidare aktualiseras frågan om ersättning av</w:t>
      </w:r>
      <w:r w:rsidDel="00C84678">
        <w:t xml:space="preserve"> </w:t>
      </w:r>
      <w:r>
        <w:t>några remiss</w:t>
      </w:r>
      <w:r>
        <w:softHyphen/>
        <w:t xml:space="preserve">instanser, däribland </w:t>
      </w:r>
      <w:r>
        <w:rPr>
          <w:i/>
          <w:iCs/>
        </w:rPr>
        <w:t>Region Stock</w:t>
      </w:r>
      <w:r>
        <w:rPr>
          <w:i/>
          <w:iCs/>
        </w:rPr>
        <w:softHyphen/>
        <w:t xml:space="preserve">holm </w:t>
      </w:r>
      <w:r>
        <w:t xml:space="preserve">och </w:t>
      </w:r>
      <w:r>
        <w:rPr>
          <w:i/>
          <w:iCs/>
        </w:rPr>
        <w:t>Sjöfartsverket</w:t>
      </w:r>
      <w:r>
        <w:t xml:space="preserve">. </w:t>
      </w:r>
      <w:r>
        <w:rPr>
          <w:i/>
          <w:iCs/>
        </w:rPr>
        <w:t>PTS</w:t>
      </w:r>
      <w:r w:rsidDel="005F4744">
        <w:t xml:space="preserve"> </w:t>
      </w:r>
      <w:r>
        <w:t>an</w:t>
      </w:r>
      <w:r>
        <w:softHyphen/>
      </w:r>
      <w:r w:rsidRPr="0053196B">
        <w:rPr>
          <w:spacing w:val="-2"/>
        </w:rPr>
        <w:t>ser att definitionen av trådlösa access</w:t>
      </w:r>
      <w:r w:rsidRPr="0053196B">
        <w:rPr>
          <w:spacing w:val="-2"/>
        </w:rPr>
        <w:softHyphen/>
        <w:t>punkter med kort räckvidd bör justeras.</w:t>
      </w:r>
      <w:bookmarkEnd w:id="516"/>
    </w:p>
    <w:p w14:paraId="6C950DFC" w14:textId="77777777" w:rsidR="00D85371" w:rsidRDefault="00D85371" w:rsidP="00D85371">
      <w:pPr>
        <w:pStyle w:val="Rubrik4utannumrering"/>
      </w:pPr>
      <w:r w:rsidRPr="006C6B68">
        <w:t>Skälen för regeringens förslag</w:t>
      </w:r>
    </w:p>
    <w:p w14:paraId="2D465EEE" w14:textId="77777777" w:rsidR="00D85371" w:rsidRDefault="00D85371" w:rsidP="00D85371">
      <w:pPr>
        <w:pStyle w:val="Rubrik5utannumrering"/>
        <w:spacing w:before="0"/>
        <w:rPr>
          <w:rFonts w:asciiTheme="minorHAnsi" w:eastAsia="Times New Roman" w:hAnsiTheme="minorHAnsi" w:cs="Times New Roman"/>
          <w:i w:val="0"/>
          <w:sz w:val="22"/>
          <w:szCs w:val="20"/>
        </w:rPr>
      </w:pPr>
      <w:r>
        <w:t>Behovet av trådlösa accesspunkter</w:t>
      </w:r>
    </w:p>
    <w:p w14:paraId="7FB496F7" w14:textId="2ADBCF04" w:rsidR="00D85371" w:rsidRDefault="00D85371" w:rsidP="00D85371">
      <w:pPr>
        <w:pStyle w:val="Brdtext"/>
      </w:pPr>
      <w:r w:rsidRPr="00BD2F73">
        <w:t xml:space="preserve">Bakgrunden till den nya EU-regleringen av </w:t>
      </w:r>
      <w:r>
        <w:t xml:space="preserve">trådlösa </w:t>
      </w:r>
      <w:r w:rsidRPr="00BD2F73">
        <w:t>accesspunkter</w:t>
      </w:r>
      <w:r>
        <w:t xml:space="preserve"> med kort räckvidd</w:t>
      </w:r>
      <w:r w:rsidRPr="00BD2F73">
        <w:t xml:space="preserve"> är den utveck</w:t>
      </w:r>
      <w:r>
        <w:softHyphen/>
      </w:r>
      <w:r w:rsidRPr="00BD2F73">
        <w:t>ling som förväntas när den s.k. femte genera</w:t>
      </w:r>
      <w:r>
        <w:softHyphen/>
      </w:r>
      <w:r w:rsidRPr="00BD2F73">
        <w:t>tionens mobila kommu</w:t>
      </w:r>
      <w:r>
        <w:softHyphen/>
      </w:r>
      <w:r w:rsidRPr="00BD2F73">
        <w:t>ni</w:t>
      </w:r>
      <w:r>
        <w:softHyphen/>
      </w:r>
      <w:r w:rsidRPr="00BD2F73">
        <w:t>ka</w:t>
      </w:r>
      <w:r>
        <w:softHyphen/>
      </w:r>
      <w:r w:rsidRPr="00BD2F73">
        <w:t>tions</w:t>
      </w:r>
      <w:r>
        <w:softHyphen/>
      </w:r>
      <w:r w:rsidRPr="00BD2F73">
        <w:t>nät, 5G, ska byggas ut och tas i bruk. 5G-system kommer att använda även breda frekvensband som ligger högre än vad som är fallet för dagens 3G- och 4G-system, bl.a. frekvensbanden 3,4–3,8 GHz och 24,25–27,5 GHz. Utbredningsegenskaperna hos radiovågor i dessa frekvensband innebär att frekvensbanden i allmänhet inte är lämp</w:t>
      </w:r>
      <w:r>
        <w:softHyphen/>
      </w:r>
      <w:r w:rsidRPr="00BD2F73">
        <w:t>liga för mobilsystem som täcker</w:t>
      </w:r>
      <w:r>
        <w:t xml:space="preserve"> </w:t>
      </w:r>
      <w:r w:rsidRPr="00BD2F73">
        <w:t>stora geografiska ytor. I stället kommer 5G i höga frekvens</w:t>
      </w:r>
      <w:r>
        <w:softHyphen/>
      </w:r>
      <w:r w:rsidRPr="00BD2F73">
        <w:t>band främst att användas för att nå mycket höga data</w:t>
      </w:r>
      <w:r w:rsidR="00120C97">
        <w:softHyphen/>
      </w:r>
      <w:r w:rsidRPr="00BD2F73">
        <w:t>hastigheter i tätbebyggda områden eller inomhus. Detta kommer att kräva utbyggnad av ett stort antal små basstationer som var och en har liten räck</w:t>
      </w:r>
      <w:r w:rsidR="00120C97">
        <w:softHyphen/>
      </w:r>
      <w:r w:rsidRPr="00BD2F73">
        <w:t xml:space="preserve">vidd (s.k. pikoceller eller femtoceller). Sådana basstationer omfattas av direktivets definition av trådlösa accesspunkter med </w:t>
      </w:r>
      <w:r>
        <w:t>kort</w:t>
      </w:r>
      <w:r w:rsidRPr="00BD2F73">
        <w:t xml:space="preserve"> räckvidd. Även befintlig och kommande RLAN</w:t>
      </w:r>
      <w:r>
        <w:t>-</w:t>
      </w:r>
      <w:r w:rsidRPr="00BD2F73">
        <w:t>utrustning kan omfattas av defini</w:t>
      </w:r>
      <w:r>
        <w:softHyphen/>
      </w:r>
      <w:r w:rsidRPr="00BD2F73">
        <w:t>tionen.</w:t>
      </w:r>
    </w:p>
    <w:p w14:paraId="4E107F03" w14:textId="77777777" w:rsidR="00D85371" w:rsidRDefault="00D85371" w:rsidP="00D85371">
      <w:pPr>
        <w:pStyle w:val="Rubrik5utannumrering"/>
      </w:pPr>
      <w:r>
        <w:t>Trådlösa accesspunkter</w:t>
      </w:r>
    </w:p>
    <w:p w14:paraId="69E5648A" w14:textId="77777777" w:rsidR="00D85371" w:rsidRDefault="00D85371" w:rsidP="00D85371">
      <w:pPr>
        <w:pStyle w:val="Brdtext"/>
      </w:pPr>
      <w:r w:rsidRPr="000376B1">
        <w:t>Med trådlösa accesspunkter med kort räck</w:t>
      </w:r>
      <w:r>
        <w:softHyphen/>
      </w:r>
      <w:r w:rsidRPr="000376B1">
        <w:t xml:space="preserve">vidd </w:t>
      </w:r>
      <w:r>
        <w:t>(</w:t>
      </w:r>
      <w:r w:rsidRPr="000376B1">
        <w:t>i fortsättningen benämnda</w:t>
      </w:r>
      <w:r w:rsidRPr="00E211AD">
        <w:t xml:space="preserve"> </w:t>
      </w:r>
      <w:r w:rsidRPr="000376B1">
        <w:t>trådlösa accesspunkter</w:t>
      </w:r>
      <w:r>
        <w:t>)</w:t>
      </w:r>
      <w:r w:rsidRPr="000376B1">
        <w:t xml:space="preserve"> avses enligt artikel 2.23 i EU-direktivet en liten trådlös</w:t>
      </w:r>
      <w:r w:rsidRPr="00E211AD">
        <w:t xml:space="preserve"> </w:t>
      </w:r>
      <w:r w:rsidRPr="000376B1">
        <w:t>nätanslutningsutrustning med låg effekt och kort räckvidd</w:t>
      </w:r>
      <w:r>
        <w:t>. Den</w:t>
      </w:r>
      <w:r w:rsidRPr="000376B1">
        <w:t xml:space="preserve"> kan användas</w:t>
      </w:r>
      <w:r w:rsidRPr="00E211AD">
        <w:t xml:space="preserve"> </w:t>
      </w:r>
      <w:r w:rsidRPr="000376B1">
        <w:t>som en del av ett elektro</w:t>
      </w:r>
      <w:r>
        <w:softHyphen/>
      </w:r>
      <w:r w:rsidRPr="000376B1">
        <w:t>niskt kommunikationsnät</w:t>
      </w:r>
      <w:r>
        <w:t xml:space="preserve"> och</w:t>
      </w:r>
      <w:r w:rsidRPr="000376B1">
        <w:t xml:space="preserve"> vara utrustad med</w:t>
      </w:r>
      <w:r w:rsidRPr="00E211AD">
        <w:t xml:space="preserve"> </w:t>
      </w:r>
      <w:r w:rsidRPr="000376B1">
        <w:t>en eller flera antenner med låg visuell inverkan och som gör det möjligt för</w:t>
      </w:r>
      <w:r w:rsidRPr="00E211AD">
        <w:t xml:space="preserve"> användare att få tillgång till elektroniska kommunikations</w:t>
      </w:r>
      <w:r>
        <w:softHyphen/>
      </w:r>
      <w:r w:rsidRPr="00E211AD">
        <w:t xml:space="preserve">nät oberoende </w:t>
      </w:r>
      <w:r w:rsidRPr="000376B1">
        <w:t>av den under</w:t>
      </w:r>
      <w:r>
        <w:softHyphen/>
      </w:r>
      <w:r w:rsidRPr="000376B1">
        <w:t>liggande nättopologin för mobila eller fasta nät.</w:t>
      </w:r>
      <w:r>
        <w:t xml:space="preserve"> </w:t>
      </w:r>
      <w:r w:rsidRPr="00E211AD">
        <w:t>I den nya lagen bör det tas in en definition av detta uttryck som över</w:t>
      </w:r>
      <w:r>
        <w:softHyphen/>
      </w:r>
      <w:r w:rsidRPr="00E211AD">
        <w:t>ens</w:t>
      </w:r>
      <w:r>
        <w:softHyphen/>
      </w:r>
      <w:r w:rsidRPr="00E211AD">
        <w:t>stämmer med direk</w:t>
      </w:r>
      <w:r>
        <w:softHyphen/>
      </w:r>
      <w:r w:rsidRPr="00E211AD">
        <w:t>tivet.</w:t>
      </w:r>
      <w:r>
        <w:t xml:space="preserve"> </w:t>
      </w:r>
      <w:r w:rsidRPr="00FC3DC5">
        <w:t xml:space="preserve">Regeringen delar </w:t>
      </w:r>
      <w:r w:rsidRPr="00FC3DC5">
        <w:rPr>
          <w:i/>
        </w:rPr>
        <w:t>PTS</w:t>
      </w:r>
      <w:r w:rsidRPr="00FC3DC5">
        <w:t xml:space="preserve"> synpunkt om att definitionen bör </w:t>
      </w:r>
      <w:r>
        <w:t>justeras</w:t>
      </w:r>
      <w:r w:rsidRPr="00FC3DC5">
        <w:t xml:space="preserve"> men anser att den i</w:t>
      </w:r>
      <w:r>
        <w:t xml:space="preserve"> </w:t>
      </w:r>
      <w:r w:rsidRPr="00FC3DC5">
        <w:t xml:space="preserve">stället bör formuleras närmare den engelska </w:t>
      </w:r>
      <w:r>
        <w:t>språk</w:t>
      </w:r>
      <w:r>
        <w:softHyphen/>
      </w:r>
      <w:r w:rsidRPr="00FC3DC5">
        <w:t>versionen</w:t>
      </w:r>
      <w:r>
        <w:t xml:space="preserve"> (”regardless of the </w:t>
      </w:r>
      <w:r w:rsidRPr="00352E32">
        <w:t>underlying network topo</w:t>
      </w:r>
      <w:r>
        <w:softHyphen/>
      </w:r>
      <w:r w:rsidRPr="00352E32">
        <w:t>logy, be it mobile or fixe</w:t>
      </w:r>
      <w:r>
        <w:t>d”).</w:t>
      </w:r>
    </w:p>
    <w:p w14:paraId="204EE2CB" w14:textId="6DD93749" w:rsidR="00D85371" w:rsidRPr="005A4F16" w:rsidRDefault="00D85371" w:rsidP="00D85371">
      <w:pPr>
        <w:pStyle w:val="Brdtextmedindrag"/>
      </w:pPr>
      <w:r>
        <w:t>Kommissionen har antagit genomförandeförordning (EU) 2020/1070 av den 20 juli 2020 om fastställande av egenskaper för trådlösa accesspunkter med kort räckvidd enligt artikel 57.2 i Europaparlamentets och rådets direktiv (EU) 2018/1972 om inrättande av en europeisk kodex för elektro</w:t>
      </w:r>
      <w:r>
        <w:softHyphen/>
        <w:t>nisk kommunikation. I bilaga B till förordningen finns kraven i den euro</w:t>
      </w:r>
      <w:r w:rsidR="00120C97">
        <w:softHyphen/>
      </w:r>
      <w:r>
        <w:t xml:space="preserve">peiska standard som de trådlösa accesspunkterna ska uppfylla. Av artikel </w:t>
      </w:r>
      <w:r>
        <w:lastRenderedPageBreak/>
        <w:t>3 i förordningen följer vidare att de därtill antingen ska vara full</w:t>
      </w:r>
      <w:r>
        <w:softHyphen/>
        <w:t>ständigt och säkert integrerade med sin stödstruktur och osynliga för allmänheten eller uppfylla vissa andra villkor.</w:t>
      </w:r>
    </w:p>
    <w:p w14:paraId="0D5F455D" w14:textId="77777777" w:rsidR="00D85371" w:rsidRPr="008A16D4" w:rsidRDefault="00D85371" w:rsidP="00D85371">
      <w:pPr>
        <w:pStyle w:val="Rubrik5utannumrering"/>
      </w:pPr>
      <w:r>
        <w:t>Tillträde till fysisk infrastruktur för installation av trådlösa accesspunkter</w:t>
      </w:r>
    </w:p>
    <w:p w14:paraId="1AF4BC6E" w14:textId="13E6D819" w:rsidR="00D85371" w:rsidRPr="00E211AD" w:rsidRDefault="00D85371" w:rsidP="00D85371">
      <w:pPr>
        <w:pStyle w:val="Brdtext"/>
      </w:pPr>
      <w:r w:rsidRPr="00E211AD">
        <w:t xml:space="preserve">Enligt artikel 57.4 i EU-direktivet ska </w:t>
      </w:r>
      <w:bookmarkStart w:id="518" w:name="_Hlk29312403"/>
      <w:r w:rsidRPr="00E211AD">
        <w:t>operatörer få tillträde till all fysisk infra</w:t>
      </w:r>
      <w:r>
        <w:softHyphen/>
      </w:r>
      <w:r w:rsidRPr="00E211AD">
        <w:t>struktur som förvaltas av nationella, regionala eller lokala offentliga myndig</w:t>
      </w:r>
      <w:r>
        <w:softHyphen/>
      </w:r>
      <w:r w:rsidRPr="00E211AD">
        <w:t xml:space="preserve">heter och som är tekniskt lämplig för att </w:t>
      </w:r>
      <w:r>
        <w:t>montera</w:t>
      </w:r>
      <w:r w:rsidRPr="00E211AD">
        <w:t xml:space="preserve"> trådlösa access</w:t>
      </w:r>
      <w:r>
        <w:softHyphen/>
      </w:r>
      <w:r w:rsidRPr="00FF280D">
        <w:rPr>
          <w:spacing w:val="-2"/>
        </w:rPr>
        <w:t>punkter på eller som behövs för att sådana accesspunkter ska kunna för</w:t>
      </w:r>
      <w:r w:rsidRPr="00FF280D">
        <w:rPr>
          <w:spacing w:val="-2"/>
        </w:rPr>
        <w:softHyphen/>
        <w:t>bin</w:t>
      </w:r>
      <w:r w:rsidR="00FF280D" w:rsidRPr="00FF280D">
        <w:rPr>
          <w:spacing w:val="-2"/>
        </w:rPr>
        <w:softHyphen/>
      </w:r>
      <w:r w:rsidRPr="000376B1">
        <w:t xml:space="preserve">das </w:t>
      </w:r>
      <w:r w:rsidRPr="00E211AD">
        <w:t xml:space="preserve">med ett stamnät. </w:t>
      </w:r>
      <w:bookmarkEnd w:id="518"/>
      <w:r w:rsidRPr="00E211AD">
        <w:t>Sådan infrastruktur kan vara väg- och gatu</w:t>
      </w:r>
      <w:r>
        <w:softHyphen/>
      </w:r>
      <w:r w:rsidRPr="00E211AD">
        <w:t>utrust</w:t>
      </w:r>
      <w:r>
        <w:softHyphen/>
      </w:r>
      <w:r w:rsidRPr="00E211AD">
        <w:t xml:space="preserve">ning </w:t>
      </w:r>
      <w:r w:rsidRPr="00FF280D">
        <w:rPr>
          <w:spacing w:val="-2"/>
        </w:rPr>
        <w:t>som lyktstolpar, trafikmärken, trafikljus, annonspelare, buss- och spår</w:t>
      </w:r>
      <w:r w:rsidRPr="00FF280D">
        <w:rPr>
          <w:spacing w:val="-2"/>
        </w:rPr>
        <w:softHyphen/>
        <w:t>vagns</w:t>
      </w:r>
      <w:r w:rsidRPr="00FF280D">
        <w:rPr>
          <w:spacing w:val="-2"/>
        </w:rPr>
        <w:softHyphen/>
      </w:r>
      <w:r w:rsidR="00FF280D" w:rsidRPr="00FF280D">
        <w:rPr>
          <w:spacing w:val="-2"/>
        </w:rPr>
        <w:softHyphen/>
      </w:r>
      <w:r w:rsidRPr="00FF280D">
        <w:rPr>
          <w:spacing w:val="-2"/>
        </w:rPr>
        <w:t>hållplatser och tunnelbanestationer. Myndigheterna ska till</w:t>
      </w:r>
      <w:r w:rsidRPr="00FF280D">
        <w:rPr>
          <w:spacing w:val="-2"/>
        </w:rPr>
        <w:softHyphen/>
        <w:t>godo</w:t>
      </w:r>
      <w:r w:rsidR="00FF280D" w:rsidRPr="00FF280D">
        <w:rPr>
          <w:spacing w:val="-2"/>
        </w:rPr>
        <w:softHyphen/>
      </w:r>
      <w:r w:rsidRPr="000376B1">
        <w:t>se varje rimlig</w:t>
      </w:r>
      <w:r w:rsidRPr="00E211AD">
        <w:t xml:space="preserve"> </w:t>
      </w:r>
      <w:r w:rsidRPr="000376B1">
        <w:t>begäran om tillträde enligt rättvisa, skäliga, transpa</w:t>
      </w:r>
      <w:r>
        <w:softHyphen/>
      </w:r>
      <w:r w:rsidRPr="000376B1">
        <w:t>renta och icke-diskriminerande</w:t>
      </w:r>
      <w:r w:rsidRPr="00E211AD">
        <w:t xml:space="preserve"> villkor. Medlemsstaterna ska i rele</w:t>
      </w:r>
      <w:r w:rsidRPr="00E211AD">
        <w:softHyphen/>
        <w:t xml:space="preserve">vanta fall tillämpa de </w:t>
      </w:r>
      <w:r w:rsidRPr="00FF280D">
        <w:rPr>
          <w:spacing w:val="-2"/>
        </w:rPr>
        <w:t>förfaranden som antagits i enlighet med utbyggnads</w:t>
      </w:r>
      <w:r w:rsidRPr="00FF280D">
        <w:rPr>
          <w:spacing w:val="-2"/>
        </w:rPr>
        <w:softHyphen/>
        <w:t>direktivet 2014/61/EU.</w:t>
      </w:r>
    </w:p>
    <w:p w14:paraId="39ED91EA" w14:textId="77777777" w:rsidR="00D85371" w:rsidRPr="00E211AD" w:rsidRDefault="00D85371" w:rsidP="00D85371">
      <w:pPr>
        <w:pStyle w:val="Brdtextmedindrag"/>
      </w:pPr>
      <w:r w:rsidRPr="00E211AD">
        <w:t>Artikel 57.4 syftar till att operatörer ska kunna få tillträde till fysisk infra</w:t>
      </w:r>
      <w:r w:rsidRPr="00E211AD">
        <w:softHyphen/>
        <w:t xml:space="preserve">struktur som ägs av offentliga aktörer för att </w:t>
      </w:r>
      <w:r w:rsidRPr="00B2075A">
        <w:t>montera</w:t>
      </w:r>
      <w:r w:rsidRPr="00E211AD">
        <w:t xml:space="preserve"> trådlösa access</w:t>
      </w:r>
      <w:r w:rsidRPr="00E211AD">
        <w:softHyphen/>
        <w:t xml:space="preserve">punkter. Detta kan </w:t>
      </w:r>
      <w:bookmarkStart w:id="519" w:name="_Hlk29312865"/>
      <w:r w:rsidRPr="00E211AD">
        <w:t xml:space="preserve">underlätta </w:t>
      </w:r>
      <w:r>
        <w:t>installation</w:t>
      </w:r>
      <w:r w:rsidRPr="00E211AD">
        <w:t xml:space="preserve"> av ett stort antal access</w:t>
      </w:r>
      <w:r>
        <w:softHyphen/>
      </w:r>
      <w:r w:rsidRPr="00E211AD">
        <w:t>punkter för bl.a. 5G-system i högre frekvensband</w:t>
      </w:r>
      <w:bookmarkEnd w:id="519"/>
      <w:r w:rsidRPr="00E211AD">
        <w:t>. Regleringen kom</w:t>
      </w:r>
      <w:r>
        <w:softHyphen/>
      </w:r>
      <w:r w:rsidRPr="00E211AD">
        <w:t xml:space="preserve">pletterar de </w:t>
      </w:r>
      <w:r w:rsidRPr="000376B1">
        <w:t>möjlig</w:t>
      </w:r>
      <w:r>
        <w:softHyphen/>
      </w:r>
      <w:r w:rsidRPr="000376B1">
        <w:t xml:space="preserve">heter till tillträde till fysisk infrastruktur som finns enligt </w:t>
      </w:r>
      <w:r w:rsidRPr="005773F6">
        <w:t xml:space="preserve">lagen </w:t>
      </w:r>
      <w:r w:rsidRPr="00FF280D">
        <w:rPr>
          <w:spacing w:val="-2"/>
        </w:rPr>
        <w:t>(2016:534) om åtgärder för utbyggnad av bredbandsnät (utbygg</w:t>
      </w:r>
      <w:r w:rsidRPr="00FF280D">
        <w:rPr>
          <w:spacing w:val="-2"/>
        </w:rPr>
        <w:softHyphen/>
        <w:t>nads</w:t>
      </w:r>
      <w:r w:rsidRPr="00FF280D">
        <w:rPr>
          <w:spacing w:val="-2"/>
        </w:rPr>
        <w:softHyphen/>
        <w:t>lagen),</w:t>
      </w:r>
      <w:r>
        <w:t xml:space="preserve"> </w:t>
      </w:r>
      <w:r w:rsidRPr="000376B1">
        <w:t xml:space="preserve">genom att infrastrukturen inte behöver ingå i ett bredbandsnät eller ägas </w:t>
      </w:r>
      <w:r w:rsidRPr="00E211AD">
        <w:t>eller användas av en nätinnehavare.</w:t>
      </w:r>
      <w:r>
        <w:t xml:space="preserve"> Även ledningsrättslagen (1973:1144) inne</w:t>
      </w:r>
      <w:r>
        <w:softHyphen/>
        <w:t>håller bestämmelser som underlättar utbyggnad av elektro</w:t>
      </w:r>
      <w:r>
        <w:softHyphen/>
        <w:t>niska kom</w:t>
      </w:r>
      <w:r>
        <w:softHyphen/>
        <w:t>mu</w:t>
      </w:r>
      <w:r>
        <w:softHyphen/>
        <w:t>ni</w:t>
      </w:r>
      <w:r>
        <w:softHyphen/>
        <w:t>kations</w:t>
      </w:r>
      <w:r>
        <w:softHyphen/>
        <w:t>nät. Enligt regeringens mening är det dock mest lämpligt att b</w:t>
      </w:r>
      <w:r w:rsidRPr="000376B1">
        <w:t>estämmelser om tillträde</w:t>
      </w:r>
      <w:r>
        <w:t xml:space="preserve"> för installation av trådlösa access</w:t>
      </w:r>
      <w:r>
        <w:softHyphen/>
        <w:t>punkter</w:t>
      </w:r>
      <w:r w:rsidRPr="000376B1">
        <w:t xml:space="preserve"> enligt artikel 57.4 tas in i den nya lagen</w:t>
      </w:r>
      <w:r>
        <w:t>.</w:t>
      </w:r>
    </w:p>
    <w:p w14:paraId="6A03A28F" w14:textId="77777777" w:rsidR="00D85371" w:rsidRPr="00E211AD" w:rsidRDefault="00D85371" w:rsidP="00D85371">
      <w:pPr>
        <w:pStyle w:val="Brdtextmedindrag"/>
      </w:pPr>
      <w:r w:rsidRPr="00E211AD">
        <w:t>Artikel 57.4 är översiktligt formulerad och lämnar detaljerna i genom-för</w:t>
      </w:r>
      <w:r>
        <w:softHyphen/>
      </w:r>
      <w:r w:rsidRPr="00E211AD">
        <w:t xml:space="preserve">andet till medlemsstaterna. Det finns en hänvisning till förfarandena i </w:t>
      </w:r>
      <w:r w:rsidRPr="000376B1">
        <w:t>utbygg</w:t>
      </w:r>
      <w:r>
        <w:softHyphen/>
      </w:r>
      <w:r w:rsidRPr="000376B1">
        <w:t>nadsdirektivet, utan att det anges vilka av de olika förfarandena i det</w:t>
      </w:r>
      <w:r w:rsidRPr="00E211AD">
        <w:t xml:space="preserve"> direktivet som avses.</w:t>
      </w:r>
    </w:p>
    <w:p w14:paraId="28803F03" w14:textId="77777777" w:rsidR="00D85371" w:rsidRPr="00E211AD" w:rsidRDefault="00D85371" w:rsidP="00D85371">
      <w:pPr>
        <w:pStyle w:val="Brdtextmedindrag"/>
      </w:pPr>
      <w:r w:rsidRPr="000376B1">
        <w:t xml:space="preserve">Utbyggnadsdirektivet har i huvudsak genomförts </w:t>
      </w:r>
      <w:r>
        <w:t>i</w:t>
      </w:r>
      <w:r w:rsidRPr="000376B1">
        <w:t xml:space="preserve"> utbygg</w:t>
      </w:r>
      <w:r w:rsidRPr="000376B1">
        <w:softHyphen/>
        <w:t>nads</w:t>
      </w:r>
      <w:r>
        <w:softHyphen/>
      </w:r>
      <w:r w:rsidRPr="000376B1">
        <w:t>lagen.</w:t>
      </w:r>
      <w:r w:rsidRPr="00E211AD">
        <w:t xml:space="preserve"> Enligt 2</w:t>
      </w:r>
      <w:r>
        <w:t> kap.</w:t>
      </w:r>
      <w:r w:rsidRPr="00E211AD">
        <w:t xml:space="preserve"> utbyggnadslagen får en bredbandsutbyggare begära tillträde </w:t>
      </w:r>
      <w:r w:rsidRPr="000376B1">
        <w:t>till en nätinnehavares fysiska infrastruktur. Med fysisk infrastrukt</w:t>
      </w:r>
      <w:r>
        <w:softHyphen/>
      </w:r>
      <w:r w:rsidRPr="000376B1">
        <w:t>ur avses där</w:t>
      </w:r>
      <w:r w:rsidRPr="00E211AD">
        <w:t xml:space="preserve"> passiva nätdelar som är avsedda att rymma andra nät</w:t>
      </w:r>
      <w:r>
        <w:softHyphen/>
      </w:r>
      <w:r w:rsidRPr="00E211AD">
        <w:t>delar utan att själva bli aktiva, bl.a. kanalisationer, master, kopplings</w:t>
      </w:r>
      <w:r>
        <w:softHyphen/>
      </w:r>
      <w:r w:rsidRPr="00E211AD">
        <w:t>skåp, byggnad</w:t>
      </w:r>
      <w:r>
        <w:softHyphen/>
      </w:r>
      <w:r w:rsidRPr="00E211AD">
        <w:t>er, torn och stolpar. I första hand ska nätinnehavaren bedöma om en begär</w:t>
      </w:r>
      <w:r>
        <w:softHyphen/>
      </w:r>
      <w:r w:rsidRPr="00E211AD">
        <w:t>an om till</w:t>
      </w:r>
      <w:r w:rsidRPr="000376B1">
        <w:t>träde är rimlig. Det anges i lagen vad som ska beaktas vid den bedöm</w:t>
      </w:r>
      <w:r>
        <w:softHyphen/>
      </w:r>
      <w:r w:rsidRPr="000376B1">
        <w:t xml:space="preserve">ningen. </w:t>
      </w:r>
      <w:r w:rsidRPr="00E211AD">
        <w:t>Om nätinnehavaren anser att begäran är rimlig</w:t>
      </w:r>
      <w:r>
        <w:t>,</w:t>
      </w:r>
      <w:r w:rsidRPr="00E211AD">
        <w:t xml:space="preserve"> ska denne inom vissa tidsgränser föreslå rättvisa och rimliga villkor för tillträdet. Om bred</w:t>
      </w:r>
      <w:r>
        <w:softHyphen/>
      </w:r>
      <w:r w:rsidRPr="00E211AD">
        <w:t>bands</w:t>
      </w:r>
      <w:r>
        <w:softHyphen/>
      </w:r>
      <w:r w:rsidRPr="00E211AD">
        <w:t>utbyggaren inte godtar nätinnehavarens bedömning</w:t>
      </w:r>
      <w:r>
        <w:t>,</w:t>
      </w:r>
      <w:r w:rsidRPr="00E211AD">
        <w:t xml:space="preserve"> kan tvisten hän</w:t>
      </w:r>
      <w:r>
        <w:softHyphen/>
      </w:r>
      <w:r w:rsidRPr="00E211AD">
        <w:t>skjutas till en tvistlösningsmyndighet för prövning.</w:t>
      </w:r>
      <w:r>
        <w:t xml:space="preserve"> Bestämmelser om till</w:t>
      </w:r>
      <w:r>
        <w:softHyphen/>
        <w:t>träde enligt utbyggnadsdirektivet finns också i 4 kap. 13 b §</w:t>
      </w:r>
      <w:r w:rsidDel="00055942">
        <w:t xml:space="preserve"> </w:t>
      </w:r>
      <w:r>
        <w:t>LEK enligt vilken den som äger eller annars råder över fysisk infrastruktur för elektro</w:t>
      </w:r>
      <w:r>
        <w:softHyphen/>
        <w:t xml:space="preserve">nisk kommunikation i en byggnad är skyldig att uppfylla rimliga krav på </w:t>
      </w:r>
      <w:r w:rsidRPr="00FF280D">
        <w:rPr>
          <w:spacing w:val="-2"/>
        </w:rPr>
        <w:t>tillträde. Tillträdet ska medges på rättvisa och icke-diskriminer</w:t>
      </w:r>
      <w:r w:rsidRPr="00FF280D">
        <w:rPr>
          <w:spacing w:val="-2"/>
        </w:rPr>
        <w:softHyphen/>
        <w:t>ande villkor.</w:t>
      </w:r>
    </w:p>
    <w:p w14:paraId="5AFE219E" w14:textId="77777777" w:rsidR="00D85371" w:rsidRPr="00E211AD" w:rsidRDefault="00D85371" w:rsidP="00D85371">
      <w:pPr>
        <w:pStyle w:val="Brdtextmedindrag"/>
      </w:pPr>
      <w:r w:rsidRPr="0083352C">
        <w:t>Genomförandet av artikel 57.4 i EU-direktivet bedöms i huvudsak kun</w:t>
      </w:r>
      <w:r>
        <w:softHyphen/>
      </w:r>
      <w:r w:rsidRPr="0083352C">
        <w:t>na utgå från 2</w:t>
      </w:r>
      <w:r>
        <w:t> kap.</w:t>
      </w:r>
      <w:r w:rsidRPr="0083352C">
        <w:t xml:space="preserve"> utbyggnadslagen. Det bör anges i den nya lagen att det </w:t>
      </w:r>
      <w:r w:rsidRPr="00FF280D">
        <w:rPr>
          <w:spacing w:val="-2"/>
        </w:rPr>
        <w:t>till</w:t>
      </w:r>
      <w:r w:rsidRPr="00FF280D">
        <w:rPr>
          <w:spacing w:val="-2"/>
        </w:rPr>
        <w:softHyphen/>
        <w:t>träde som ska lämnas operatörer enligt artikel 57.4 ska lämnas på begäran.</w:t>
      </w:r>
    </w:p>
    <w:p w14:paraId="625C87D5" w14:textId="77777777" w:rsidR="00D85371" w:rsidRDefault="00D85371" w:rsidP="00D85371">
      <w:pPr>
        <w:pStyle w:val="Brdtextmedindrag"/>
      </w:pPr>
      <w:r w:rsidRPr="00E211AD">
        <w:lastRenderedPageBreak/>
        <w:t xml:space="preserve">Den fysiska infrastruktur som kan bli föremål för begäran om tillträde omfattar dels sådan infrastruktur som tekniskt lämpar sig för </w:t>
      </w:r>
      <w:r>
        <w:t>installation av</w:t>
      </w:r>
      <w:r w:rsidRPr="00E211AD">
        <w:t xml:space="preserve"> </w:t>
      </w:r>
      <w:r w:rsidRPr="000376B1">
        <w:t>trådlösa accesspunkter, dels sådan infrastruktur som behövs för att access</w:t>
      </w:r>
      <w:r>
        <w:softHyphen/>
      </w:r>
      <w:r w:rsidRPr="00E211AD">
        <w:t>punkter ska kunna anslutas till ett stamnät. Uttrycket fysisk infra</w:t>
      </w:r>
      <w:r>
        <w:softHyphen/>
      </w:r>
      <w:r w:rsidRPr="00E211AD">
        <w:t>struktur har inte definierats i EU-direktivet</w:t>
      </w:r>
      <w:r>
        <w:t>,</w:t>
      </w:r>
      <w:r w:rsidRPr="00E211AD">
        <w:t xml:space="preserve"> men det torde ha en </w:t>
      </w:r>
      <w:r>
        <w:t>annan</w:t>
      </w:r>
      <w:r w:rsidRPr="00E211AD">
        <w:t xml:space="preserve"> om</w:t>
      </w:r>
      <w:r>
        <w:softHyphen/>
      </w:r>
      <w:r w:rsidRPr="00E211AD">
        <w:t>fattning än motsvarande uttryck i utbyggnads</w:t>
      </w:r>
      <w:r>
        <w:softHyphen/>
      </w:r>
      <w:r w:rsidRPr="00E211AD">
        <w:t>direktivet. I direktivet anges som exempel väg- och gatuutrustning samt buss- och spårvagns</w:t>
      </w:r>
      <w:r>
        <w:softHyphen/>
      </w:r>
      <w:r>
        <w:softHyphen/>
      </w:r>
      <w:r w:rsidRPr="00E211AD">
        <w:t>hållplatser och tunnelbanestationer.</w:t>
      </w:r>
    </w:p>
    <w:p w14:paraId="12D3E3A1" w14:textId="77777777" w:rsidR="00D85371" w:rsidRDefault="00D85371" w:rsidP="00D85371">
      <w:pPr>
        <w:pStyle w:val="Brdtextmedindrag"/>
      </w:pPr>
      <w:r w:rsidRPr="00E211AD">
        <w:t>Eftersom accesspunkter är små och lätta</w:t>
      </w:r>
      <w:r>
        <w:t>,</w:t>
      </w:r>
      <w:r w:rsidRPr="00E211AD">
        <w:t xml:space="preserve"> kan de </w:t>
      </w:r>
      <w:r>
        <w:t>installeras</w:t>
      </w:r>
      <w:r w:rsidRPr="00E211AD">
        <w:t xml:space="preserve"> på många slags anläggningar i utom- och inomhusmiljö. En begäran om tillträde kan därmed komma att avse en mycket stor mängd byggnader och </w:t>
      </w:r>
      <w:r w:rsidRPr="000376B1">
        <w:t>anlägg</w:t>
      </w:r>
      <w:r>
        <w:softHyphen/>
      </w:r>
      <w:r w:rsidRPr="000376B1">
        <w:t>ningar av högst varierande storlek. Det kan röra alltifrån enkla stolpar</w:t>
      </w:r>
      <w:r w:rsidRPr="00E211AD">
        <w:t xml:space="preserve"> eller pelare till byggnaders fasader. </w:t>
      </w:r>
      <w:r>
        <w:t>Det bör anges att den fysiska infra</w:t>
      </w:r>
      <w:r>
        <w:softHyphen/>
        <w:t>struktur som kan bli aktuell för installation av trådlösa accesspunkter är bygg</w:t>
      </w:r>
      <w:r>
        <w:softHyphen/>
        <w:t>nader, anläggningar och föremål. Vilken infrastruktur som är lämplig får avgöras i det enskilda fallet. Direktivet ger inte utrymme för att styra tillträdet till i första hand gatu</w:t>
      </w:r>
      <w:r>
        <w:softHyphen/>
        <w:t xml:space="preserve">infrastruktur på det sätt </w:t>
      </w:r>
      <w:r w:rsidRPr="00A56100">
        <w:rPr>
          <w:i/>
        </w:rPr>
        <w:t>Statens fastig</w:t>
      </w:r>
      <w:r>
        <w:rPr>
          <w:i/>
        </w:rPr>
        <w:softHyphen/>
      </w:r>
      <w:r w:rsidRPr="00A56100">
        <w:rPr>
          <w:i/>
        </w:rPr>
        <w:t>hets</w:t>
      </w:r>
      <w:r>
        <w:rPr>
          <w:i/>
        </w:rPr>
        <w:softHyphen/>
      </w:r>
      <w:r w:rsidRPr="00A56100">
        <w:rPr>
          <w:i/>
        </w:rPr>
        <w:t>verk</w:t>
      </w:r>
      <w:r>
        <w:t xml:space="preserve"> efterfrågar.</w:t>
      </w:r>
    </w:p>
    <w:p w14:paraId="65D04485" w14:textId="074FAA78" w:rsidR="00D85371" w:rsidRDefault="00D85371" w:rsidP="00D85371">
      <w:pPr>
        <w:pStyle w:val="Brdtextmedindrag"/>
      </w:pPr>
      <w:r w:rsidRPr="00613A01">
        <w:t>Enligt artikel 57.1 får behöriga myndigheter inte otillbörligt begränsa ibruktagandet av trådlösa accesspunkter</w:t>
      </w:r>
      <w:r>
        <w:t xml:space="preserve"> och</w:t>
      </w:r>
      <w:r w:rsidRPr="00613A01">
        <w:t xml:space="preserve"> som huvudregel inte kräva något stadsplaneringstillstånd eller förhandstillstånd för ibruktagandet. Till</w:t>
      </w:r>
      <w:r w:rsidR="00FF280D">
        <w:softHyphen/>
      </w:r>
      <w:r w:rsidRPr="00613A01">
        <w:t>stånd får dock krävas om trådlösa accesspunkter ska tas i bruk på bygg</w:t>
      </w:r>
      <w:r w:rsidR="00FF280D">
        <w:softHyphen/>
      </w:r>
      <w:r w:rsidRPr="00613A01">
        <w:t xml:space="preserve">nader eller platser </w:t>
      </w:r>
      <w:r>
        <w:t>som är skyddade för att de har</w:t>
      </w:r>
      <w:r w:rsidRPr="00613A01">
        <w:t xml:space="preserve"> ett arkitektoniskt eller historiskt värde eller naturvärde, eller med hänsyn till den allmänna säker</w:t>
      </w:r>
      <w:r w:rsidR="00FF280D">
        <w:softHyphen/>
      </w:r>
      <w:r w:rsidRPr="00613A01">
        <w:t>heten.</w:t>
      </w:r>
      <w:r>
        <w:t xml:space="preserve"> Enligt kraven i genomförandeförordning (EU) 2020/1070 ska en trådlös accesspunkt antingen vara fullständigt och säkert integrerad med sin stödstruktur och därför osynlig för allmänheten, eller uppfylla andra krav, bl.a. att den ska ha en visuell enhetlighet med stödstrukturen och dolda kablar och att den synliga delen inte får överstiga 30 liter. Om flera separata trådlösa accesspunkter delar samma infrastrukturplats med en en</w:t>
      </w:r>
      <w:r w:rsidR="00FF280D">
        <w:softHyphen/>
      </w:r>
      <w:r>
        <w:t>skild avgränsad yta får den samman</w:t>
      </w:r>
      <w:r>
        <w:softHyphen/>
        <w:t>lagda volymen av de för allmänheten synliga delarna inte överstiga 30 liter. När flera trådlösa access</w:t>
      </w:r>
      <w:r>
        <w:softHyphen/>
        <w:t>punkter är installerade på samma plats eller i närheten av varandra gäller också att de tillsammans inte får skapa aggregerad visuell över</w:t>
      </w:r>
      <w:r>
        <w:softHyphen/>
        <w:t>belastning.</w:t>
      </w:r>
    </w:p>
    <w:p w14:paraId="01E18287" w14:textId="77777777" w:rsidR="00D85371" w:rsidRDefault="00D85371" w:rsidP="00D85371">
      <w:pPr>
        <w:pStyle w:val="Rubrik5utannumrering"/>
      </w:pPr>
      <w:r>
        <w:t>Förhållandet till plan- och bygglagen</w:t>
      </w:r>
    </w:p>
    <w:p w14:paraId="43593136" w14:textId="77777777" w:rsidR="00D85371" w:rsidRDefault="00D85371" w:rsidP="00D85371">
      <w:pPr>
        <w:pStyle w:val="Brdtextmedindrag"/>
        <w:ind w:firstLine="0"/>
      </w:pPr>
      <w:r>
        <w:t xml:space="preserve">Enligt plan- och bygglagen (2010:900) krävs det vanligtvis bygglov för ändringar av en byggnad, om </w:t>
      </w:r>
      <w:r w:rsidRPr="00CB015C">
        <w:t>byggnaden byter färg, fasadbeklädnad eller taktäcknings</w:t>
      </w:r>
      <w:r>
        <w:softHyphen/>
      </w:r>
      <w:r w:rsidRPr="00CB015C">
        <w:t>material eller byggnadens yttre utseende avsevärt påverkas på annat sätt</w:t>
      </w:r>
      <w:r>
        <w:t xml:space="preserve"> (se 9 kap. 2 § första stycket 3 c). Enligt samma lag får </w:t>
      </w:r>
      <w:r w:rsidRPr="00CB015C">
        <w:t>byggnad</w:t>
      </w:r>
      <w:r>
        <w:t>er och bebyggelseområden</w:t>
      </w:r>
      <w:r w:rsidRPr="00CB015C">
        <w:t xml:space="preserve"> som är särskilt värdefull</w:t>
      </w:r>
      <w:r>
        <w:t>a</w:t>
      </w:r>
      <w:r w:rsidRPr="00CB015C">
        <w:t xml:space="preserve"> från historisk, kultur</w:t>
      </w:r>
      <w:r>
        <w:softHyphen/>
      </w:r>
      <w:r w:rsidRPr="00CB015C">
        <w:t>historisk, miljömässig eller konstnärlig synpunkt inte förvanskas</w:t>
      </w:r>
      <w:r>
        <w:t xml:space="preserve"> (se 8 kap. 13 §). För sådana byggnader och bebyggelseområden kan kom</w:t>
      </w:r>
      <w:r>
        <w:softHyphen/>
        <w:t>munen i en detaljplan eller områdesbestämmelser utvidga kraven på bygg</w:t>
      </w:r>
      <w:r>
        <w:softHyphen/>
        <w:t>lov till att gälla i stort sett alla ändringar (se 9 kap. 8 § första stycket 2 b). Förvansk</w:t>
      </w:r>
      <w:r>
        <w:softHyphen/>
        <w:t>ningsförbudet gäller även om åtgärden inte kräver bygglov.</w:t>
      </w:r>
    </w:p>
    <w:p w14:paraId="4FC1B8FD" w14:textId="77777777" w:rsidR="00D85371" w:rsidRDefault="00D85371" w:rsidP="00D85371">
      <w:pPr>
        <w:pStyle w:val="Brdtextmedindrag"/>
      </w:pPr>
      <w:r>
        <w:t>Regeringen bedömer att en trådlös accesspunkt som uppfyller kraven i genomförandeförordningen (EU) 2020/1070 vanligtvis inte utgör en sådan ändring som kräver bygglov enligt 9 kap. 2 § första stycket 3 c plan- och bygg</w:t>
      </w:r>
      <w:r>
        <w:softHyphen/>
        <w:t>lagen. Det förutsätter alltså att accesspunkten antingen är osynlig för allmän</w:t>
      </w:r>
      <w:r>
        <w:softHyphen/>
        <w:t xml:space="preserve">heten eller har en visuell enhetlighet med stödstrukturen och en </w:t>
      </w:r>
      <w:r>
        <w:lastRenderedPageBreak/>
        <w:t>storlek som står i proportion till stödstrukturens totala storlek, en samman</w:t>
      </w:r>
      <w:r>
        <w:softHyphen/>
        <w:t>häng</w:t>
      </w:r>
      <w:r>
        <w:softHyphen/>
        <w:t>ande form, neutrala färger som matchar eller smälter in i stöd</w:t>
      </w:r>
      <w:r>
        <w:softHyphen/>
        <w:t>struk</w:t>
      </w:r>
      <w:r>
        <w:softHyphen/>
        <w:t>turen samt dolda kablar. Accesspunkten får inte heller skapa en aggregerad visuell över</w:t>
      </w:r>
      <w:r>
        <w:softHyphen/>
        <w:t>belast</w:t>
      </w:r>
      <w:r>
        <w:softHyphen/>
        <w:t>ning tillsammans med andra trådlösa access</w:t>
      </w:r>
      <w:r>
        <w:softHyphen/>
        <w:t>punkter som redan är installe</w:t>
      </w:r>
      <w:r>
        <w:softHyphen/>
        <w:t>rade på samma plats eller i närheten (se artikel 3 och punkt 4 i bilaga A till genom</w:t>
      </w:r>
      <w:r>
        <w:softHyphen/>
        <w:t>förande</w:t>
      </w:r>
      <w:r>
        <w:softHyphen/>
        <w:t>förordningen). Även en sådan access</w:t>
      </w:r>
      <w:r>
        <w:softHyphen/>
        <w:t>punkt kan dock undan</w:t>
      </w:r>
      <w:r>
        <w:softHyphen/>
        <w:t>tags</w:t>
      </w:r>
      <w:r>
        <w:softHyphen/>
        <w:t>vis kräva bygglov enligt vad en kommun har bestämt i en detaljplan eller områdes</w:t>
      </w:r>
      <w:r>
        <w:softHyphen/>
        <w:t>bestäm</w:t>
      </w:r>
      <w:r>
        <w:softHyphen/>
        <w:t>melser enligt 9 kap. 8 § första stycket 2 b plan- och bygg</w:t>
      </w:r>
      <w:r>
        <w:softHyphen/>
        <w:t>lagen. Om en sådan access</w:t>
      </w:r>
      <w:r>
        <w:softHyphen/>
        <w:t>punkt kan tillåtas i för</w:t>
      </w:r>
      <w:r>
        <w:softHyphen/>
        <w:t>hållande till förvansk</w:t>
      </w:r>
      <w:r>
        <w:softHyphen/>
      </w:r>
      <w:r>
        <w:softHyphen/>
        <w:t>ningsförbudet behöver enligt regeringen bedömas utifrån förut</w:t>
      </w:r>
      <w:r>
        <w:softHyphen/>
        <w:t>sätt</w:t>
      </w:r>
      <w:r>
        <w:softHyphen/>
        <w:t>ning</w:t>
      </w:r>
      <w:r>
        <w:softHyphen/>
        <w:t>arna i det enskilda fallet, framför allt utifrån hur väl access</w:t>
      </w:r>
      <w:r>
        <w:softHyphen/>
        <w:t>punkten kommer att integre</w:t>
      </w:r>
      <w:r>
        <w:softHyphen/>
        <w:t>ras i byggna</w:t>
      </w:r>
      <w:r>
        <w:softHyphen/>
        <w:t>den. Regeringen bedömer att detta är förenligt med direktivet, som föreskriver att tillstånd får begäras för installation på byggnader eller platser med ett arkitektoniskt eller historiskt värde, se artikel 57.1 tredje stycket.</w:t>
      </w:r>
    </w:p>
    <w:p w14:paraId="55E2A09E" w14:textId="77777777" w:rsidR="00D85371" w:rsidRPr="00E211AD" w:rsidRDefault="00D85371" w:rsidP="00D85371">
      <w:pPr>
        <w:pStyle w:val="Rubrik5utannumrering"/>
      </w:pPr>
      <w:r>
        <w:t>Upphandlande myndigheter ska ge t</w:t>
      </w:r>
      <w:r w:rsidRPr="00E211AD">
        <w:t>illträde till fysisk infrastruktur</w:t>
      </w:r>
    </w:p>
    <w:p w14:paraId="7238BE03" w14:textId="77777777" w:rsidR="00D85371" w:rsidRDefault="00D85371" w:rsidP="00D85371">
      <w:pPr>
        <w:pStyle w:val="Brdtext"/>
      </w:pPr>
      <w:r w:rsidRPr="00C07CBE">
        <w:t xml:space="preserve">Den fysiska infrastrukturen ska enligt EU-direktivet vara kontrollerad av nationella, regionala eller lokala offentliga myndigheter. </w:t>
      </w:r>
      <w:r>
        <w:t>Det framgår inte av direktivet vilka organ som avses med detta uttryck. Som flera remiss</w:t>
      </w:r>
      <w:r>
        <w:softHyphen/>
        <w:t>instanser påpekar ger den svenska språkversionen sken av ett snävare tillämp</w:t>
      </w:r>
      <w:r>
        <w:softHyphen/>
        <w:t>nings</w:t>
      </w:r>
      <w:r>
        <w:softHyphen/>
        <w:t>område än den engelska versionens ”controlled by […] public autho</w:t>
      </w:r>
      <w:r>
        <w:softHyphen/>
        <w:t xml:space="preserve">rities”. Som </w:t>
      </w:r>
      <w:r>
        <w:rPr>
          <w:i/>
          <w:iCs/>
        </w:rPr>
        <w:t xml:space="preserve">Konkurrensverket </w:t>
      </w:r>
      <w:r>
        <w:t>anför har begreppet kontrollerad en eta</w:t>
      </w:r>
      <w:r>
        <w:softHyphen/>
        <w:t>blerad innebörd i upphandlingsrätten, där statligt eller kommunalt ägda före</w:t>
      </w:r>
      <w:r>
        <w:softHyphen/>
        <w:t>tag kan anses vara kontrollerade av deras ägare och därmed omfattas av upp</w:t>
      </w:r>
      <w:r>
        <w:softHyphen/>
        <w:t>handlings</w:t>
      </w:r>
      <w:r>
        <w:softHyphen/>
        <w:t xml:space="preserve">reglerna. I likhet med vad bl.a. </w:t>
      </w:r>
      <w:r>
        <w:rPr>
          <w:i/>
          <w:iCs/>
        </w:rPr>
        <w:t xml:space="preserve">TechSverige </w:t>
      </w:r>
      <w:r>
        <w:t>på</w:t>
      </w:r>
      <w:r>
        <w:softHyphen/>
        <w:t>pekar skulle promemorians förslag innebära att möjligheten att få till</w:t>
      </w:r>
      <w:r>
        <w:softHyphen/>
        <w:t>träde till byggnader blir beroende av vilken förvaltnings</w:t>
      </w:r>
      <w:r>
        <w:softHyphen/>
        <w:t>form som en offentlig aktör har valt. Det är vanligt att kommuner förvaltar sina fastigheter i kom</w:t>
      </w:r>
      <w:r>
        <w:softHyphen/>
        <w:t>munala fastighetsbolag. Även kollektivtrafik bedrivs ofta i bolagsform. Direktivet pekar särskilt ut buss- och spårvagns</w:t>
      </w:r>
      <w:r>
        <w:softHyphen/>
        <w:t>hållplatser och tunnel</w:t>
      </w:r>
      <w:r>
        <w:softHyphen/>
        <w:t>bane</w:t>
      </w:r>
      <w:r>
        <w:softHyphen/>
        <w:t>stationer som exempel på sådan egendom till vilken tillträde bör kunna lämnas. De nya bestämmelserna behöver mot denna bakgrund ha en vidare tillämp</w:t>
      </w:r>
      <w:r>
        <w:softHyphen/>
        <w:t>ning än den som föreslås i prome</w:t>
      </w:r>
      <w:r>
        <w:softHyphen/>
        <w:t>morian.</w:t>
      </w:r>
    </w:p>
    <w:p w14:paraId="05DE7985" w14:textId="4D15791D" w:rsidR="00D85371" w:rsidRDefault="00D85371" w:rsidP="006C43FF">
      <w:pPr>
        <w:pStyle w:val="Brdtextmedindrag"/>
      </w:pPr>
      <w:r>
        <w:t>Skyldigheten att lämna tillträde bör enligt regeringens mening ligga på myndigheter och andra som enligt lagen (2016:1145) om offentlig upp</w:t>
      </w:r>
      <w:r w:rsidR="00FF280D">
        <w:softHyphen/>
      </w:r>
      <w:r>
        <w:t>handling är upphandlande myndigheter. Det omfattar t.ex. statliga och kommunala myn</w:t>
      </w:r>
      <w:r>
        <w:softHyphen/>
        <w:t>digheter och kom</w:t>
      </w:r>
      <w:r>
        <w:softHyphen/>
        <w:t>munala bolag, se 1 kap. 18 och 22 §§ i den lagen. Skyldigheten förutsätter att myndigheten äger sådan infra</w:t>
      </w:r>
      <w:r w:rsidR="00FF280D">
        <w:softHyphen/>
      </w:r>
      <w:r>
        <w:t>struk</w:t>
      </w:r>
      <w:r w:rsidR="00FF280D">
        <w:softHyphen/>
      </w:r>
      <w:r>
        <w:t>tur som kan komma i fråga. Det blir</w:t>
      </w:r>
      <w:r w:rsidDel="00FD2B17">
        <w:t xml:space="preserve"> </w:t>
      </w:r>
      <w:r>
        <w:t xml:space="preserve">alltså inte aktuellt att lämna tillträde till exempelvis en byggnad som en myndighet hyr av en privat hyresvärd. </w:t>
      </w:r>
      <w:r w:rsidRPr="00C86A1C">
        <w:t xml:space="preserve">I förhållande till </w:t>
      </w:r>
      <w:r>
        <w:t>bl.a. kommu</w:t>
      </w:r>
      <w:r>
        <w:softHyphen/>
        <w:t>nala bolag</w:t>
      </w:r>
      <w:r w:rsidRPr="00C86A1C">
        <w:t xml:space="preserve"> aktual</w:t>
      </w:r>
      <w:r>
        <w:softHyphen/>
      </w:r>
      <w:r w:rsidRPr="00C86A1C">
        <w:t>iseras frågor om egendoms</w:t>
      </w:r>
      <w:r w:rsidR="00FF280D">
        <w:softHyphen/>
      </w:r>
      <w:r w:rsidRPr="00C86A1C">
        <w:t>skydd</w:t>
      </w:r>
      <w:r>
        <w:t>,</w:t>
      </w:r>
      <w:r w:rsidRPr="00D12D67">
        <w:t xml:space="preserve"> eftersom skyldig</w:t>
      </w:r>
      <w:r>
        <w:softHyphen/>
      </w:r>
      <w:r w:rsidRPr="00D12D67">
        <w:t>heten att ge till</w:t>
      </w:r>
      <w:r>
        <w:softHyphen/>
      </w:r>
      <w:r w:rsidRPr="00D12D67">
        <w:t>träde påverkar deras rätt att fritt förfoga över sin egendom</w:t>
      </w:r>
      <w:r>
        <w:t>, se vidare nedan.</w:t>
      </w:r>
    </w:p>
    <w:p w14:paraId="42E8A3AE" w14:textId="62087440" w:rsidR="00D85371" w:rsidRPr="00E211AD" w:rsidRDefault="00D85371" w:rsidP="00D85371">
      <w:pPr>
        <w:pStyle w:val="Brdtextmedindrag"/>
      </w:pPr>
      <w:r w:rsidRPr="00B90013">
        <w:t xml:space="preserve">I förarbetena till LEK anges att om den som </w:t>
      </w:r>
      <w:r>
        <w:t xml:space="preserve">har </w:t>
      </w:r>
      <w:r w:rsidRPr="00B90013">
        <w:t xml:space="preserve">skyldigheten att </w:t>
      </w:r>
      <w:r>
        <w:t>lämna</w:t>
      </w:r>
      <w:r w:rsidRPr="00B90013">
        <w:t xml:space="preserve"> tillträde</w:t>
      </w:r>
      <w:r>
        <w:t xml:space="preserve"> behöver</w:t>
      </w:r>
      <w:r w:rsidRPr="00B90013">
        <w:t xml:space="preserve"> söka tillstånd enligt annan lag, får skyl</w:t>
      </w:r>
      <w:r w:rsidRPr="00B90013">
        <w:softHyphen/>
        <w:t>dig</w:t>
      </w:r>
      <w:r>
        <w:softHyphen/>
      </w:r>
      <w:r w:rsidRPr="00B90013">
        <w:t>heten anses innefatta även en skyldighet att på saklig grund ansöka om nöd</w:t>
      </w:r>
      <w:r>
        <w:softHyphen/>
      </w:r>
      <w:r w:rsidRPr="00B90013">
        <w:t>vändiga tillstånd</w:t>
      </w:r>
      <w:r w:rsidRPr="000376B1">
        <w:t xml:space="preserve"> (se prop. 2002/03:110 </w:t>
      </w:r>
      <w:r w:rsidR="00EB24E6">
        <w:t>s. </w:t>
      </w:r>
      <w:r w:rsidRPr="000376B1">
        <w:t>118). I förarbetena till utbygg</w:t>
      </w:r>
      <w:r>
        <w:softHyphen/>
      </w:r>
      <w:r w:rsidRPr="000376B1">
        <w:t>nads</w:t>
      </w:r>
      <w:r>
        <w:softHyphen/>
      </w:r>
      <w:r w:rsidRPr="000376B1">
        <w:t xml:space="preserve">lagen anförde dock regeringen att det endast bör ankomma på den som </w:t>
      </w:r>
      <w:r>
        <w:t>lämnar</w:t>
      </w:r>
      <w:r w:rsidRPr="00E211AD">
        <w:t xml:space="preserve"> tillträde att söka tillstånd om det är nödvändigt för att till</w:t>
      </w:r>
      <w:r>
        <w:softHyphen/>
      </w:r>
      <w:r w:rsidRPr="00E211AD">
        <w:t xml:space="preserve">trädet ska kunna </w:t>
      </w:r>
      <w:r w:rsidRPr="00E211AD">
        <w:lastRenderedPageBreak/>
        <w:t xml:space="preserve">realiseras (se prop. 2015/16:73 </w:t>
      </w:r>
      <w:r w:rsidR="00EB24E6">
        <w:t>s. 3</w:t>
      </w:r>
      <w:r w:rsidRPr="00E211AD">
        <w:t>6). På inrådan av Lag</w:t>
      </w:r>
      <w:r>
        <w:softHyphen/>
      </w:r>
      <w:r w:rsidRPr="00E211AD">
        <w:t>rådet infördes därför en bestämmelse i 2</w:t>
      </w:r>
      <w:r>
        <w:t> kap. </w:t>
      </w:r>
      <w:r w:rsidRPr="00E211AD">
        <w:t>1</w:t>
      </w:r>
      <w:r>
        <w:t> §</w:t>
      </w:r>
      <w:r w:rsidRPr="00E211AD">
        <w:t xml:space="preserve"> utbyggnadslagen om att det åligger en </w:t>
      </w:r>
      <w:r w:rsidRPr="000376B1">
        <w:t>nätinnehavare att söka sådana tillstånd som krävs för att till</w:t>
      </w:r>
      <w:r>
        <w:softHyphen/>
      </w:r>
      <w:r w:rsidRPr="000376B1">
        <w:t>trädet ska kunna</w:t>
      </w:r>
      <w:r w:rsidRPr="00E211AD">
        <w:t xml:space="preserve"> </w:t>
      </w:r>
      <w:r w:rsidRPr="000376B1">
        <w:t>realiseras och som bredbandsutbyggaren inte själv kan söka. På motsvarande</w:t>
      </w:r>
      <w:r w:rsidRPr="00E211AD">
        <w:t xml:space="preserve"> </w:t>
      </w:r>
      <w:r w:rsidRPr="000376B1">
        <w:t xml:space="preserve">sätt bör det anges i den nya lagen att den som </w:t>
      </w:r>
      <w:r>
        <w:t>lämnar</w:t>
      </w:r>
      <w:r w:rsidRPr="000376B1">
        <w:t xml:space="preserve"> tillträde </w:t>
      </w:r>
      <w:r>
        <w:t xml:space="preserve">är skyldig </w:t>
      </w:r>
      <w:r w:rsidRPr="000376B1">
        <w:t>att</w:t>
      </w:r>
      <w:r w:rsidRPr="00E211AD">
        <w:t xml:space="preserve"> </w:t>
      </w:r>
      <w:r w:rsidRPr="000376B1">
        <w:t>söka sådana tillstånd som krävs för att tillträdet ska kunna realiseras och som</w:t>
      </w:r>
      <w:r w:rsidRPr="00E211AD">
        <w:t xml:space="preserve"> </w:t>
      </w:r>
      <w:r w:rsidRPr="000376B1">
        <w:t xml:space="preserve">operatören inte själv kan söka. </w:t>
      </w:r>
      <w:r>
        <w:t>Detta innebär att om operatören själv kan söka ett tillstånd, så ska givetvis denne göra detta. De tillstånd som framför allt kan bli aktuella för myndigheten att söka är tillstånd enligt kulturmiljölagen (1988:950). Eftersom även någon annan än fastighetens ägare kan ansöka om bygglov, är det däremot upp till operatören att göra en sådan ansökan när detta krävs, exempelvis om krav på bygglov har införts i en detaljplan eller områdes</w:t>
      </w:r>
      <w:r>
        <w:softHyphen/>
        <w:t>bestämmelser med stöd av 9 kap. 8 § första stycket 2 b plan- och bygg</w:t>
      </w:r>
      <w:r>
        <w:softHyphen/>
        <w:t>lagen.</w:t>
      </w:r>
    </w:p>
    <w:p w14:paraId="71DC252C" w14:textId="77777777" w:rsidR="00D85371" w:rsidRDefault="00D85371" w:rsidP="00D85371">
      <w:pPr>
        <w:pStyle w:val="Rubrik5utannumrering"/>
      </w:pPr>
      <w:r>
        <w:t>Skyldigheten gäller inte om tillträde inte är rimligt</w:t>
      </w:r>
    </w:p>
    <w:p w14:paraId="258AF675" w14:textId="77777777" w:rsidR="00D85371" w:rsidRDefault="00D85371" w:rsidP="00D85371">
      <w:pPr>
        <w:pStyle w:val="Brdtextmedindrag"/>
        <w:ind w:firstLine="0"/>
      </w:pPr>
      <w:r w:rsidRPr="000376B1">
        <w:t>Direktivet kräver att varje rimlig begäran om tillträde ska tillgodoses. Det</w:t>
      </w:r>
      <w:r w:rsidRPr="00E211AD">
        <w:t xml:space="preserve"> </w:t>
      </w:r>
      <w:r w:rsidRPr="000376B1">
        <w:t xml:space="preserve">bör därför finnas </w:t>
      </w:r>
      <w:r>
        <w:t>situationer när skyldigheten inte gäller på grund av att</w:t>
      </w:r>
      <w:r w:rsidRPr="000376B1">
        <w:t xml:space="preserve"> det begärda till</w:t>
      </w:r>
      <w:r w:rsidRPr="000376B1">
        <w:softHyphen/>
        <w:t>trädet inte</w:t>
      </w:r>
      <w:r w:rsidRPr="00E211AD">
        <w:t xml:space="preserve"> är rimligt. </w:t>
      </w:r>
      <w:r>
        <w:t>Precis som är fallet enligt utbyggnads</w:t>
      </w:r>
      <w:r>
        <w:softHyphen/>
        <w:t>lagen ska den som ska lämna tillträde i första hand försöka ange villkor som möjliggör till</w:t>
      </w:r>
      <w:r>
        <w:softHyphen/>
        <w:t>träde.</w:t>
      </w:r>
      <w:r w:rsidRPr="00E211AD">
        <w:t xml:space="preserve"> Bedömningen av vad som är rimligt måste göras uti</w:t>
      </w:r>
      <w:r w:rsidRPr="00E211AD">
        <w:softHyphen/>
        <w:t xml:space="preserve">från </w:t>
      </w:r>
      <w:r>
        <w:t>omständig</w:t>
      </w:r>
      <w:r>
        <w:softHyphen/>
      </w:r>
      <w:r w:rsidRPr="00E211AD">
        <w:t xml:space="preserve">heterna i det enskilda fallet. </w:t>
      </w:r>
      <w:r>
        <w:t>För samtliga fall gäller att den som inte lämnar till</w:t>
      </w:r>
      <w:r>
        <w:softHyphen/>
        <w:t>träde vid en tvist ska kunna motivera varför den anförda grunden inne</w:t>
      </w:r>
      <w:r>
        <w:softHyphen/>
        <w:t xml:space="preserve">bär att det begärda tillträdet inte är rimligt. </w:t>
      </w:r>
      <w:r w:rsidRPr="00022F16">
        <w:t>I likhet med vad som gäller enligt ut</w:t>
      </w:r>
      <w:r w:rsidRPr="00022F16">
        <w:softHyphen/>
        <w:t>bygg</w:t>
      </w:r>
      <w:r w:rsidRPr="00022F16">
        <w:softHyphen/>
        <w:t>nads</w:t>
      </w:r>
      <w:r w:rsidRPr="00022F16">
        <w:softHyphen/>
        <w:t>lagen bör det i den nya lagen ges exempel på omständigheter som kan medföra att det begärda tillträdet inte är rimligt.</w:t>
      </w:r>
      <w:r w:rsidRPr="000376B1">
        <w:t xml:space="preserve"> När det gäller dessa exempel</w:t>
      </w:r>
      <w:r w:rsidRPr="00E211AD">
        <w:t xml:space="preserve"> bör ledning hämtas från 2</w:t>
      </w:r>
      <w:r>
        <w:t> kap. </w:t>
      </w:r>
      <w:r w:rsidRPr="00E211AD">
        <w:t>1</w:t>
      </w:r>
      <w:r>
        <w:t> §</w:t>
      </w:r>
      <w:r w:rsidRPr="00E211AD">
        <w:t xml:space="preserve"> utbyggnadslagen</w:t>
      </w:r>
      <w:r>
        <w:t>.</w:t>
      </w:r>
    </w:p>
    <w:p w14:paraId="5F1DA884" w14:textId="77777777" w:rsidR="00D85371" w:rsidRPr="00E211AD" w:rsidRDefault="00D85371" w:rsidP="00D85371">
      <w:pPr>
        <w:pStyle w:val="Brdtextmedindrag"/>
      </w:pPr>
      <w:r>
        <w:t>Skyldigheten</w:t>
      </w:r>
      <w:r w:rsidRPr="000376B1">
        <w:t xml:space="preserve"> om tillträde till byggnader, an</w:t>
      </w:r>
      <w:r>
        <w:softHyphen/>
      </w:r>
      <w:r w:rsidRPr="000376B1">
        <w:t>lägg</w:t>
      </w:r>
      <w:r>
        <w:softHyphen/>
      </w:r>
      <w:r w:rsidRPr="000376B1">
        <w:t xml:space="preserve">ningar eller </w:t>
      </w:r>
      <w:r>
        <w:t>föremål</w:t>
      </w:r>
      <w:r w:rsidRPr="000376B1">
        <w:t xml:space="preserve"> </w:t>
      </w:r>
      <w:r>
        <w:t xml:space="preserve">bör inte gälla </w:t>
      </w:r>
      <w:r w:rsidRPr="000376B1">
        <w:t xml:space="preserve">om begäran inte är rimlig med hänsyn </w:t>
      </w:r>
      <w:r w:rsidRPr="00E211AD">
        <w:t>till</w:t>
      </w:r>
    </w:p>
    <w:p w14:paraId="0FD6AAC5" w14:textId="777643D9" w:rsidR="00D85371" w:rsidRPr="000376B1" w:rsidRDefault="00D85371" w:rsidP="00D85371">
      <w:pPr>
        <w:pStyle w:val="Strecklista"/>
      </w:pPr>
      <w:r>
        <w:t>byggnadens, anläggningens eller föremålets</w:t>
      </w:r>
      <w:r w:rsidRPr="000376B1">
        <w:t xml:space="preserve"> tekniska lämplighet för det avsedda </w:t>
      </w:r>
      <w:r>
        <w:t xml:space="preserve">ändamålet med </w:t>
      </w:r>
      <w:r w:rsidRPr="000376B1">
        <w:t>tillträdet,</w:t>
      </w:r>
    </w:p>
    <w:p w14:paraId="396200BD" w14:textId="77777777" w:rsidR="00D85371" w:rsidRPr="00E211AD" w:rsidRDefault="00D85371" w:rsidP="00D85371">
      <w:pPr>
        <w:pStyle w:val="Strecklista"/>
      </w:pPr>
      <w:r w:rsidRPr="00E211AD">
        <w:t>utrymme</w:t>
      </w:r>
      <w:r>
        <w:t>sbrist</w:t>
      </w:r>
      <w:r w:rsidRPr="00E211AD">
        <w:t xml:space="preserve"> i </w:t>
      </w:r>
      <w:r>
        <w:t>eller på byggnaden, anläggningen eller föremålet</w:t>
      </w:r>
      <w:r w:rsidRPr="00E211AD">
        <w:t>,</w:t>
      </w:r>
    </w:p>
    <w:p w14:paraId="7FC31CD6" w14:textId="77777777" w:rsidR="00D85371" w:rsidRPr="00E211AD" w:rsidRDefault="00D85371" w:rsidP="00D85371">
      <w:pPr>
        <w:pStyle w:val="Strecklista"/>
      </w:pPr>
      <w:r w:rsidRPr="00E211AD">
        <w:t xml:space="preserve">personlig säkerhet och </w:t>
      </w:r>
      <w:r w:rsidRPr="00880CFA">
        <w:t>folkhälsa</w:t>
      </w:r>
      <w:r w:rsidRPr="00E211AD">
        <w:t>,</w:t>
      </w:r>
    </w:p>
    <w:p w14:paraId="7B363733" w14:textId="77777777" w:rsidR="00D85371" w:rsidRPr="00E211AD" w:rsidRDefault="00D85371" w:rsidP="00D85371">
      <w:pPr>
        <w:pStyle w:val="Strecklista"/>
      </w:pPr>
      <w:r w:rsidRPr="001E36FF">
        <w:t>risk för skada för allmän säkerhet, totalförsvaret eller Sveriges säker</w:t>
      </w:r>
      <w:r w:rsidRPr="001E36FF">
        <w:softHyphen/>
        <w:t>het i övrigt,</w:t>
      </w:r>
    </w:p>
    <w:p w14:paraId="69F08A4C" w14:textId="77777777" w:rsidR="00D85371" w:rsidRDefault="00D85371" w:rsidP="00D85371">
      <w:pPr>
        <w:pStyle w:val="Strecklista"/>
      </w:pPr>
      <w:r w:rsidRPr="00E211AD">
        <w:t xml:space="preserve">risk för att andra tjänster som </w:t>
      </w:r>
      <w:r>
        <w:t>byggnaden, anläggningen eller föremålet</w:t>
      </w:r>
      <w:r w:rsidRPr="00E211AD">
        <w:t xml:space="preserve"> används för störs, </w:t>
      </w:r>
      <w:r>
        <w:t>eller</w:t>
      </w:r>
    </w:p>
    <w:p w14:paraId="4BF67FAB" w14:textId="77777777" w:rsidR="00D85371" w:rsidRDefault="00D85371" w:rsidP="00D85371">
      <w:pPr>
        <w:pStyle w:val="Strecklista"/>
      </w:pPr>
      <w:r>
        <w:t>andra liknande omständigheter.</w:t>
      </w:r>
    </w:p>
    <w:p w14:paraId="4A8C98D7" w14:textId="4BD43E27" w:rsidR="00D85371" w:rsidRDefault="00D85371" w:rsidP="00D85371">
      <w:pPr>
        <w:pStyle w:val="Brdtextefterstrecklista"/>
        <w:numPr>
          <w:ilvl w:val="0"/>
          <w:numId w:val="0"/>
        </w:numPr>
      </w:pPr>
      <w:r w:rsidRPr="00F859B4">
        <w:t xml:space="preserve">Som bl.a. </w:t>
      </w:r>
      <w:r w:rsidRPr="00F859B4">
        <w:rPr>
          <w:i/>
          <w:iCs/>
        </w:rPr>
        <w:t xml:space="preserve">Sveriges </w:t>
      </w:r>
      <w:r>
        <w:rPr>
          <w:i/>
          <w:iCs/>
        </w:rPr>
        <w:t>K</w:t>
      </w:r>
      <w:r w:rsidRPr="00F859B4">
        <w:rPr>
          <w:i/>
          <w:iCs/>
        </w:rPr>
        <w:t xml:space="preserve">ommuner och </w:t>
      </w:r>
      <w:r>
        <w:rPr>
          <w:i/>
          <w:iCs/>
        </w:rPr>
        <w:t>R</w:t>
      </w:r>
      <w:r w:rsidRPr="00F859B4">
        <w:rPr>
          <w:i/>
          <w:iCs/>
        </w:rPr>
        <w:t>egioner</w:t>
      </w:r>
      <w:r w:rsidRPr="00F859B4">
        <w:t xml:space="preserve"> och Statens fastighetsverk påpekar kommer förslaget att träffa bl.a. byggnader med mycket höga kulturella värden och som omfattas av kulturmiljölagen (1988:950) eller förordningen (2013:558) om statliga byggnadsminnen. Däremot är det inte tydligt att hänsyn till sådana värden skulle kunna tas enligt promemorians förslag. Regeringen instämmer i Sveriges </w:t>
      </w:r>
      <w:r>
        <w:t>K</w:t>
      </w:r>
      <w:r w:rsidRPr="00F859B4">
        <w:t xml:space="preserve">ommuner och </w:t>
      </w:r>
      <w:r>
        <w:t>R</w:t>
      </w:r>
      <w:r w:rsidRPr="00F859B4">
        <w:t>egioners bedöm</w:t>
      </w:r>
      <w:r>
        <w:softHyphen/>
      </w:r>
      <w:r w:rsidRPr="00F859B4">
        <w:t>ning att det i den nya lagen i stället uttryckligen bör anges</w:t>
      </w:r>
      <w:r>
        <w:t xml:space="preserve"> i en egen punkt </w:t>
      </w:r>
      <w:r w:rsidRPr="00F859B4">
        <w:t>att hänsyn även bör tas till byggnadens, anläggningens eller före</w:t>
      </w:r>
      <w:r>
        <w:softHyphen/>
      </w:r>
      <w:r w:rsidRPr="00F859B4">
        <w:t>målets kulturvärde. Det bedöms också, som Statens fastighets</w:t>
      </w:r>
      <w:r>
        <w:softHyphen/>
      </w:r>
      <w:r w:rsidRPr="00F859B4">
        <w:t>verk på</w:t>
      </w:r>
      <w:r w:rsidR="00FF280D">
        <w:softHyphen/>
      </w:r>
      <w:r w:rsidRPr="00F859B4">
        <w:t xml:space="preserve">pekar, förenligt med direktivets intentioner (se bl.a. artikel 57.2 och skäl </w:t>
      </w:r>
      <w:r w:rsidRPr="00F859B4">
        <w:lastRenderedPageBreak/>
        <w:t>139). Att en byggnad, anläggning eller föremål omfattas av skydds</w:t>
      </w:r>
      <w:r w:rsidRPr="00F859B4">
        <w:softHyphen/>
        <w:t>bestäm</w:t>
      </w:r>
      <w:r>
        <w:softHyphen/>
      </w:r>
      <w:r w:rsidRPr="00F859B4">
        <w:t>melser på grund av sitt kulturella värde innebär dock inte per automatik att skyldigheten att lämna tillträde inte gäller. Som med övriga hänsyn ska villkoren för tillträdet inom ramen för rimlighets</w:t>
      </w:r>
      <w:r w:rsidRPr="00F859B4">
        <w:softHyphen/>
        <w:t>bedömningen anpassas så långt möjligt för att tillträde ska kunna lämnas och en bedömning av om tillträdet är rimligt göras utifrån omständigheterna i det enskilda fallet.</w:t>
      </w:r>
    </w:p>
    <w:p w14:paraId="0ED04228" w14:textId="77777777" w:rsidR="00D85371" w:rsidRDefault="00D85371" w:rsidP="00D85371">
      <w:pPr>
        <w:pStyle w:val="Brdtextmedindrag"/>
      </w:pPr>
      <w:r>
        <w:t>Genom att även andra liknande omständigheter ska beaktas tydliggörs att listan inte är uttömmande och att det kan finnas situationer där andra hänsyn gör att tillträdet inte är rimligt. Det kommer att uppstå situa</w:t>
      </w:r>
      <w:r>
        <w:softHyphen/>
        <w:t>tioner där vitt skilda hänsyn kommer att behöva tas. En bedömning av om en begäran om tillträde är rimlig måste göras med hänsyn till samtliga omständigheter i det enskilda fallet. Frågan om vad som kan motivera att en begäran inte medges behandlas vidare i för</w:t>
      </w:r>
      <w:r>
        <w:softHyphen/>
        <w:t>fatt</w:t>
      </w:r>
      <w:r>
        <w:softHyphen/>
        <w:t>nings</w:t>
      </w:r>
      <w:r>
        <w:softHyphen/>
        <w:t>kommentaren. Några ytterligare uttryckliga omständigheter för att inte medge begäran bedöms inte behöva anges i bestämmelsen.</w:t>
      </w:r>
    </w:p>
    <w:p w14:paraId="6686A809" w14:textId="0D82F425" w:rsidR="00D85371" w:rsidRDefault="00D85371" w:rsidP="00D85371">
      <w:pPr>
        <w:pStyle w:val="Brdtextmedindrag"/>
      </w:pPr>
      <w:r>
        <w:t xml:space="preserve">Ett par remissinstanser, t.ex. </w:t>
      </w:r>
      <w:r>
        <w:rPr>
          <w:i/>
          <w:iCs/>
        </w:rPr>
        <w:t xml:space="preserve">regionerna Uppsala </w:t>
      </w:r>
      <w:r>
        <w:t xml:space="preserve">och </w:t>
      </w:r>
      <w:r>
        <w:rPr>
          <w:i/>
          <w:iCs/>
        </w:rPr>
        <w:t xml:space="preserve">Västmanland, </w:t>
      </w:r>
      <w:r>
        <w:t>efter</w:t>
      </w:r>
      <w:r>
        <w:softHyphen/>
        <w:t>frågar ett klargörande av vad som ska gälla om den fysiska infra</w:t>
      </w:r>
      <w:r>
        <w:softHyphen/>
        <w:t>struk</w:t>
      </w:r>
      <w:r>
        <w:softHyphen/>
        <w:t xml:space="preserve">turen behöver flyttas eller av andra skäl inte längre är tillgänglig. I likhet med vad regeringen uttalade i anslutning till utbyggnadslagen är det inte </w:t>
      </w:r>
      <w:r w:rsidRPr="00FF280D">
        <w:rPr>
          <w:spacing w:val="-2"/>
        </w:rPr>
        <w:t>frågor som bör regleras i lag utan något parterna bör lösa sinsemellan i sam</w:t>
      </w:r>
      <w:r w:rsidRPr="00FF280D">
        <w:rPr>
          <w:spacing w:val="-2"/>
        </w:rPr>
        <w:softHyphen/>
      </w:r>
      <w:r>
        <w:t xml:space="preserve">band med att villkoren för tillträdet fastställs (se prop. 2015/16:73 </w:t>
      </w:r>
      <w:r w:rsidR="00EB24E6">
        <w:t>s. 3</w:t>
      </w:r>
      <w:r>
        <w:t>8).</w:t>
      </w:r>
    </w:p>
    <w:p w14:paraId="56E94140" w14:textId="77777777" w:rsidR="00D85371" w:rsidRPr="00E211AD" w:rsidRDefault="00D85371" w:rsidP="00D85371">
      <w:pPr>
        <w:pStyle w:val="Rubrik5utannumrering"/>
      </w:pPr>
      <w:r w:rsidRPr="00E211AD">
        <w:t>Rättvisa</w:t>
      </w:r>
      <w:r>
        <w:t xml:space="preserve">, </w:t>
      </w:r>
      <w:r w:rsidRPr="00E211AD">
        <w:t>rimliga</w:t>
      </w:r>
      <w:r>
        <w:t xml:space="preserve"> och icke-diskriminerande</w:t>
      </w:r>
      <w:r w:rsidRPr="00E211AD">
        <w:t xml:space="preserve"> villkor för tillträdet</w:t>
      </w:r>
    </w:p>
    <w:p w14:paraId="4D79283D" w14:textId="77777777" w:rsidR="00D85371" w:rsidRPr="00E211AD" w:rsidRDefault="00D85371" w:rsidP="00D85371">
      <w:pPr>
        <w:pStyle w:val="Brdtext"/>
      </w:pPr>
      <w:r w:rsidRPr="00E211AD">
        <w:t xml:space="preserve">Enligt artikel 57.4 i EU-direktivet ska villkoren för tillträdet vara rättvisa, skäliga, transparenta och icke-diskriminerande. </w:t>
      </w:r>
      <w:r>
        <w:t>Kraven bör framgå av den nya lagen.</w:t>
      </w:r>
    </w:p>
    <w:p w14:paraId="3C098CE5" w14:textId="77777777" w:rsidR="00D85371" w:rsidRDefault="00D85371" w:rsidP="00D85371">
      <w:pPr>
        <w:pStyle w:val="Brdtextmedindrag"/>
      </w:pPr>
      <w:r w:rsidRPr="00E211AD">
        <w:t>I EU-direktivet anges att villkoren ska vara rättvisa</w:t>
      </w:r>
      <w:r>
        <w:t xml:space="preserve">, </w:t>
      </w:r>
      <w:r w:rsidRPr="00E211AD">
        <w:t>skäliga</w:t>
      </w:r>
      <w:r>
        <w:t xml:space="preserve"> och icke-diskriminerande</w:t>
      </w:r>
      <w:r w:rsidRPr="00E211AD">
        <w:t>, jfr ”fair”</w:t>
      </w:r>
      <w:r>
        <w:t>,</w:t>
      </w:r>
      <w:r w:rsidRPr="00E211AD">
        <w:t xml:space="preserve"> ”reasonable” </w:t>
      </w:r>
      <w:r>
        <w:t xml:space="preserve">och ”non-discriminatory” </w:t>
      </w:r>
      <w:r w:rsidRPr="00E211AD">
        <w:t>i den engelska språkversionen. Uttrycket ”fair and rea</w:t>
      </w:r>
      <w:r>
        <w:softHyphen/>
      </w:r>
      <w:r w:rsidRPr="00E211AD">
        <w:t>son</w:t>
      </w:r>
      <w:r>
        <w:softHyphen/>
      </w:r>
      <w:r w:rsidRPr="00E211AD">
        <w:t>able” används också i den engelska språkversionen av artikel</w:t>
      </w:r>
      <w:r>
        <w:t> </w:t>
      </w:r>
      <w:r w:rsidRPr="00E211AD">
        <w:t>3.2 i ut</w:t>
      </w:r>
      <w:r>
        <w:softHyphen/>
      </w:r>
      <w:r w:rsidRPr="00E211AD">
        <w:t>bygg</w:t>
      </w:r>
      <w:r>
        <w:softHyphen/>
      </w:r>
      <w:r w:rsidRPr="00E211AD">
        <w:t>nads</w:t>
      </w:r>
      <w:r>
        <w:softHyphen/>
      </w:r>
      <w:r w:rsidRPr="00E211AD">
        <w:t>direktivet</w:t>
      </w:r>
      <w:r>
        <w:t>,</w:t>
      </w:r>
      <w:r w:rsidRPr="00E211AD">
        <w:t xml:space="preserve"> som behandlar villkoren, inklusive prisvillkor, för till</w:t>
      </w:r>
      <w:r>
        <w:softHyphen/>
      </w:r>
      <w:r w:rsidRPr="00E211AD">
        <w:t>träde till fysisk infra</w:t>
      </w:r>
      <w:r w:rsidRPr="00E211AD">
        <w:softHyphen/>
        <w:t>struktur. I den svenska språkversionen av det direk</w:t>
      </w:r>
      <w:r>
        <w:softHyphen/>
      </w:r>
      <w:r w:rsidRPr="00E211AD">
        <w:t>tivet används uttrycket ”rättvisa och rimliga”. Det anges också i 2</w:t>
      </w:r>
      <w:r>
        <w:t> kap. </w:t>
      </w:r>
      <w:r w:rsidRPr="00E211AD">
        <w:t>1</w:t>
      </w:r>
      <w:r>
        <w:t> §</w:t>
      </w:r>
      <w:r w:rsidRPr="00E211AD">
        <w:t xml:space="preserve"> utbygg</w:t>
      </w:r>
      <w:r>
        <w:softHyphen/>
      </w:r>
      <w:r w:rsidRPr="00E211AD">
        <w:t>nads</w:t>
      </w:r>
      <w:r>
        <w:softHyphen/>
      </w:r>
      <w:r w:rsidRPr="00E211AD">
        <w:t xml:space="preserve">lagen att tillträde ska ske på rättvisa och rimliga villkor. </w:t>
      </w:r>
      <w:r>
        <w:t>I 4 kap. 13 b § LEK, som genomför artikel 9.3 i utbyggnads</w:t>
      </w:r>
      <w:r>
        <w:softHyphen/>
        <w:t>direktivet, anges att tillträde ska medges på rättvisa och icke-diskriminer</w:t>
      </w:r>
      <w:r>
        <w:softHyphen/>
        <w:t>ande villkor (jfr ”fair” och ”non-discri</w:t>
      </w:r>
      <w:r>
        <w:softHyphen/>
        <w:t>mi</w:t>
      </w:r>
      <w:r>
        <w:softHyphen/>
        <w:t>natory” i den engelska språk</w:t>
      </w:r>
      <w:r>
        <w:softHyphen/>
        <w:t xml:space="preserve">versionen). </w:t>
      </w:r>
      <w:r w:rsidRPr="00E211AD">
        <w:t>Det</w:t>
      </w:r>
      <w:r w:rsidRPr="00E211AD" w:rsidDel="00135567">
        <w:t xml:space="preserve"> </w:t>
      </w:r>
      <w:r>
        <w:t>är</w:t>
      </w:r>
      <w:r w:rsidRPr="00E211AD">
        <w:t xml:space="preserve"> därför lämpligt att i den nya lagen ange att tillträde </w:t>
      </w:r>
      <w:r>
        <w:t xml:space="preserve">för installation av trådlösa accesspunkter </w:t>
      </w:r>
      <w:r w:rsidRPr="00E211AD">
        <w:t>ska ske på rättvisa</w:t>
      </w:r>
      <w:r>
        <w:t xml:space="preserve">, </w:t>
      </w:r>
      <w:r w:rsidRPr="00E211AD">
        <w:t xml:space="preserve">rimliga </w:t>
      </w:r>
      <w:r>
        <w:t>och icke-diskrimi</w:t>
      </w:r>
      <w:r>
        <w:softHyphen/>
        <w:t xml:space="preserve">nerande </w:t>
      </w:r>
      <w:r w:rsidRPr="00E211AD">
        <w:t xml:space="preserve">villkor. </w:t>
      </w:r>
      <w:r>
        <w:t>Detta utgör både en garanti för den som begär tillträde och en yttersta gräns för vad den som lämnar tillträde är skyldig att göra och erbjuda.</w:t>
      </w:r>
    </w:p>
    <w:p w14:paraId="556EF3C6" w14:textId="2404EE7C" w:rsidR="00D85371" w:rsidRPr="00E211AD" w:rsidRDefault="00D85371" w:rsidP="006C43FF">
      <w:pPr>
        <w:pStyle w:val="Brdtextmedindrag"/>
      </w:pPr>
      <w:r w:rsidRPr="00E211AD">
        <w:t xml:space="preserve">Det </w:t>
      </w:r>
      <w:r w:rsidRPr="000376B1">
        <w:t>kan förutses att meningsskiljaktigheter främst kommer att uppstå i fråga om</w:t>
      </w:r>
      <w:r w:rsidRPr="00E211AD">
        <w:t xml:space="preserve"> villkor om ersättning för tillträdet som </w:t>
      </w:r>
      <w:r>
        <w:t>myndigheten</w:t>
      </w:r>
      <w:r w:rsidRPr="00E211AD">
        <w:t xml:space="preserve"> vill ha av opera</w:t>
      </w:r>
      <w:r w:rsidRPr="00E211AD">
        <w:softHyphen/>
        <w:t>tören.</w:t>
      </w:r>
      <w:r>
        <w:t xml:space="preserve"> </w:t>
      </w:r>
      <w:r w:rsidRPr="000376B1">
        <w:t xml:space="preserve">I förarbetena till utbyggnadslagen (prop. 2015/16:73 </w:t>
      </w:r>
      <w:r w:rsidR="00EB24E6">
        <w:t>s. 3</w:t>
      </w:r>
      <w:r w:rsidRPr="000376B1">
        <w:t>7) konstater</w:t>
      </w:r>
      <w:r>
        <w:softHyphen/>
      </w:r>
      <w:r w:rsidRPr="000376B1">
        <w:t>ades</w:t>
      </w:r>
      <w:r w:rsidRPr="00E211AD">
        <w:t xml:space="preserve"> att det kunde framstå som otydligt vad en rättvis och rimlig ersättning innebär. Det ansågs inte möjligt att på förhand uttala exakt vad sådan ersättning bör omfatta, särskilt mot bakgrund av att vad som är en rättvis och rimlig ersättning kan variera beroende på typ av fysisk infra</w:t>
      </w:r>
      <w:r>
        <w:softHyphen/>
      </w:r>
      <w:r w:rsidRPr="00E211AD">
        <w:t>struktur och vilken bransch som nätinnehavaren verkar i. Det bedöm</w:t>
      </w:r>
      <w:r>
        <w:softHyphen/>
      </w:r>
      <w:r w:rsidRPr="00E211AD">
        <w:t>des att nät</w:t>
      </w:r>
      <w:r>
        <w:softHyphen/>
      </w:r>
      <w:r w:rsidRPr="00E211AD">
        <w:t>inne</w:t>
      </w:r>
      <w:r>
        <w:softHyphen/>
      </w:r>
      <w:r w:rsidRPr="00E211AD">
        <w:t>havaren i vart fall alltid skulle ha en realistisk möjlig</w:t>
      </w:r>
      <w:r>
        <w:softHyphen/>
      </w:r>
      <w:r w:rsidRPr="00E211AD">
        <w:t xml:space="preserve">het att täcka </w:t>
      </w:r>
      <w:r w:rsidRPr="00E211AD">
        <w:lastRenderedPageBreak/>
        <w:t>sina kostnader. Regeringen uttalade att med kostnader i detta samman</w:t>
      </w:r>
      <w:r>
        <w:softHyphen/>
      </w:r>
      <w:r w:rsidRPr="00E211AD">
        <w:t xml:space="preserve">hang borde avses </w:t>
      </w:r>
      <w:r w:rsidRPr="000376B1">
        <w:t>uppskattade kostnader för tillträdet, inklusive kost</w:t>
      </w:r>
      <w:r>
        <w:softHyphen/>
      </w:r>
      <w:r w:rsidRPr="000376B1">
        <w:t>nader för att söka ledningsrätt eller andra liknande process</w:t>
      </w:r>
      <w:r>
        <w:softHyphen/>
      </w:r>
      <w:r w:rsidRPr="000376B1">
        <w:t>kostnader och ökade kostna</w:t>
      </w:r>
      <w:r w:rsidR="00291AB1">
        <w:softHyphen/>
      </w:r>
      <w:r w:rsidRPr="000376B1">
        <w:t>der för drift och underhåll. Det kunde t.ex. handla om el</w:t>
      </w:r>
      <w:r>
        <w:softHyphen/>
      </w:r>
      <w:r w:rsidRPr="000376B1">
        <w:t>kraft, kyla, olika typer av kontroller,</w:t>
      </w:r>
      <w:r w:rsidRPr="00E211AD">
        <w:t xml:space="preserve"> extra utrustning, nödvändig anpass</w:t>
      </w:r>
      <w:r>
        <w:softHyphen/>
      </w:r>
      <w:r w:rsidRPr="00E211AD">
        <w:t>ning av infra</w:t>
      </w:r>
      <w:r>
        <w:softHyphen/>
      </w:r>
      <w:r w:rsidRPr="00E211AD">
        <w:t>struk</w:t>
      </w:r>
      <w:r w:rsidR="00291AB1">
        <w:softHyphen/>
      </w:r>
      <w:r w:rsidRPr="00E211AD">
        <w:t>turen och säkerhets</w:t>
      </w:r>
      <w:r w:rsidRPr="000376B1">
        <w:t xml:space="preserve">åtgärder. En viss schablonisering ansågs nödvändig mot bakgrund </w:t>
      </w:r>
      <w:r w:rsidRPr="00E211AD">
        <w:t>av att inte alla kostnader kan vara kända på förhand. Ersättning</w:t>
      </w:r>
      <w:r>
        <w:t xml:space="preserve"> borde</w:t>
      </w:r>
      <w:r w:rsidRPr="00E211AD">
        <w:t xml:space="preserve"> däremot inte utgå för uppenbart onödiga eller överdrivna kostnader. Kostnaderna borde alltså vara rele</w:t>
      </w:r>
      <w:r>
        <w:softHyphen/>
      </w:r>
      <w:r w:rsidRPr="00E211AD">
        <w:t>vanta i för</w:t>
      </w:r>
      <w:r>
        <w:softHyphen/>
      </w:r>
      <w:r w:rsidRPr="00E211AD">
        <w:t>hållande till det begärda tillträdet. Regeringen anförde vidare att även till</w:t>
      </w:r>
      <w:r>
        <w:softHyphen/>
      </w:r>
      <w:r w:rsidRPr="00E211AD">
        <w:t xml:space="preserve">trädets inverkan på nätinnehavarens </w:t>
      </w:r>
      <w:r w:rsidRPr="000376B1">
        <w:t>affärsplaner och investeringar borde beaktas när ersätt</w:t>
      </w:r>
      <w:r w:rsidR="00291AB1">
        <w:softHyphen/>
      </w:r>
      <w:r w:rsidRPr="000376B1">
        <w:t>ningsnivån fastställs.</w:t>
      </w:r>
      <w:r w:rsidRPr="00E211AD">
        <w:t xml:space="preserve"> </w:t>
      </w:r>
      <w:r w:rsidRPr="000376B1">
        <w:t>Ett visst påslag utöver kost</w:t>
      </w:r>
      <w:r>
        <w:softHyphen/>
      </w:r>
      <w:r w:rsidRPr="000376B1">
        <w:t>naderna ansågs normalt vara rättvist och rimligt.</w:t>
      </w:r>
      <w:r w:rsidRPr="00E211AD">
        <w:t xml:space="preserve"> Meningen var inte att pris</w:t>
      </w:r>
      <w:r>
        <w:softHyphen/>
      </w:r>
      <w:r w:rsidRPr="00E211AD">
        <w:t>sätt</w:t>
      </w:r>
      <w:r>
        <w:softHyphen/>
      </w:r>
      <w:r w:rsidRPr="00E211AD">
        <w:t>ningen ska motverka investeringar i infra</w:t>
      </w:r>
      <w:r w:rsidRPr="00E211AD">
        <w:softHyphen/>
        <w:t>strukturen.</w:t>
      </w:r>
    </w:p>
    <w:p w14:paraId="1C8AD0D1" w14:textId="19EBF021" w:rsidR="00D85371" w:rsidRDefault="00D85371" w:rsidP="006C43FF">
      <w:pPr>
        <w:pStyle w:val="Brdtextmedindrag"/>
      </w:pPr>
      <w:r w:rsidRPr="00E211AD">
        <w:t>Dessa uttalanden bör kunna ge ledning även för bedömningen av en rätt</w:t>
      </w:r>
      <w:r>
        <w:softHyphen/>
      </w:r>
      <w:r w:rsidRPr="00E211AD">
        <w:t xml:space="preserve">vis och rimlig ersättning när det gäller tillträde för att sätta </w:t>
      </w:r>
      <w:r w:rsidRPr="000376B1">
        <w:t>upp trådlösa accesspunkter eller för att ansluta sådana accesspunkter till ett</w:t>
      </w:r>
      <w:r w:rsidRPr="00E211AD">
        <w:t xml:space="preserve"> stamnät.</w:t>
      </w:r>
      <w:r>
        <w:t xml:space="preserve"> Ökade kostnader för myndigheten skulle exempelvis kunna vara adminis</w:t>
      </w:r>
      <w:r w:rsidR="00291AB1">
        <w:softHyphen/>
      </w:r>
      <w:r>
        <w:t>trativa åtgärder i samband med att operatören ska ges fysisk tillgång till byggnaden för att installera eller underhålla den trådlösa accesspunkten. Den trådlösa accesspunkten kommer även efter installat</w:t>
      </w:r>
      <w:r>
        <w:softHyphen/>
        <w:t>ionen att innehas av operatören, som därmed ansvarar för drift och under</w:t>
      </w:r>
      <w:r>
        <w:softHyphen/>
        <w:t>håll av access</w:t>
      </w:r>
      <w:r w:rsidR="00291AB1">
        <w:softHyphen/>
      </w:r>
      <w:r>
        <w:t xml:space="preserve">punkten om inte parterna avtalar om annat. </w:t>
      </w:r>
      <w:r w:rsidRPr="00E211AD">
        <w:t>Ersättningen ska alltså täcka alla förutsebara och relevanta kost</w:t>
      </w:r>
      <w:r>
        <w:softHyphen/>
      </w:r>
      <w:r w:rsidRPr="00E211AD">
        <w:t>nader som uppstår för sådant tillträde.</w:t>
      </w:r>
      <w:r>
        <w:t xml:space="preserve"> Om en begäran om tillträde kräver omfattande anpassningar, på det sätt </w:t>
      </w:r>
      <w:r w:rsidRPr="00BD3A34">
        <w:rPr>
          <w:i/>
        </w:rPr>
        <w:t>Region Stockholm</w:t>
      </w:r>
      <w:r>
        <w:t xml:space="preserve"> förutser, är det något som får tas in i bedöm</w:t>
      </w:r>
      <w:r>
        <w:softHyphen/>
        <w:t>ningen av vad som är en rimlig ersättning. Om</w:t>
      </w:r>
      <w:r>
        <w:softHyphen/>
        <w:t>fattande anpassningar kan även be</w:t>
      </w:r>
      <w:r w:rsidR="00291AB1">
        <w:softHyphen/>
      </w:r>
      <w:r>
        <w:t>höva beaktas inom ramen för bedöm</w:t>
      </w:r>
      <w:r>
        <w:softHyphen/>
        <w:t xml:space="preserve">ningen </w:t>
      </w:r>
      <w:r w:rsidR="00291AB1">
        <w:t xml:space="preserve">av </w:t>
      </w:r>
      <w:r>
        <w:t>om begäran om tillträde över huvud taget är rimlig. Sökan</w:t>
      </w:r>
      <w:r>
        <w:softHyphen/>
        <w:t>den får i varje fall göra en affärs</w:t>
      </w:r>
      <w:r>
        <w:softHyphen/>
        <w:t>mässig be</w:t>
      </w:r>
      <w:r w:rsidR="00291AB1">
        <w:softHyphen/>
      </w:r>
      <w:r>
        <w:t>dömning av om tillträdet är värt kost</w:t>
      </w:r>
      <w:r>
        <w:softHyphen/>
        <w:t>nad</w:t>
      </w:r>
      <w:r>
        <w:softHyphen/>
        <w:t>erna. I det samman</w:t>
      </w:r>
      <w:r>
        <w:softHyphen/>
        <w:t>hanget är det viktigt att parterna samarbetar kon</w:t>
      </w:r>
      <w:r>
        <w:softHyphen/>
        <w:t>struk</w:t>
      </w:r>
      <w:r>
        <w:softHyphen/>
        <w:t>tivt och så långt som det är möjligt tidigt förser varandra med den infor</w:t>
      </w:r>
      <w:r>
        <w:softHyphen/>
        <w:t>mation som behövs för att undvika att saken behöver prövas i onödan.</w:t>
      </w:r>
    </w:p>
    <w:p w14:paraId="1479AC42" w14:textId="2E436C33" w:rsidR="00D85371" w:rsidRPr="00E211AD" w:rsidRDefault="00D85371" w:rsidP="00D85371">
      <w:pPr>
        <w:pStyle w:val="Brdtextmedindrag"/>
      </w:pPr>
      <w:r w:rsidRPr="00E211AD">
        <w:t>Förutom de statliga affärsdri</w:t>
      </w:r>
      <w:r w:rsidRPr="00E211AD">
        <w:softHyphen/>
        <w:t>vande verken har myndigheter</w:t>
      </w:r>
      <w:r>
        <w:t xml:space="preserve"> som huvud</w:t>
      </w:r>
      <w:r>
        <w:softHyphen/>
        <w:t>regel</w:t>
      </w:r>
      <w:r w:rsidRPr="00E211AD">
        <w:t xml:space="preserve"> inte till syfte att gå med vinst i sin verksam</w:t>
      </w:r>
      <w:r w:rsidRPr="00E211AD">
        <w:softHyphen/>
        <w:t xml:space="preserve">het. </w:t>
      </w:r>
      <w:r w:rsidDel="00214BFD">
        <w:t xml:space="preserve">Det finns ingenting som talar emot att en marknadsmässig ersättning kan vara rimlig, på det sätt som </w:t>
      </w:r>
      <w:r w:rsidDel="00214BFD">
        <w:rPr>
          <w:i/>
          <w:iCs/>
        </w:rPr>
        <w:t>Sjöfartsverket</w:t>
      </w:r>
      <w:r w:rsidDel="00214BFD">
        <w:t xml:space="preserve"> efterfrågar, men en bedöm</w:t>
      </w:r>
      <w:r w:rsidDel="00214BFD">
        <w:softHyphen/>
        <w:t>ning måste göras i det enskilda fallet.</w:t>
      </w:r>
      <w:bookmarkStart w:id="520" w:name="_Hlk75439054"/>
      <w:r>
        <w:t xml:space="preserve"> Därtill</w:t>
      </w:r>
      <w:r w:rsidRPr="00E211AD">
        <w:t xml:space="preserve"> bör det</w:t>
      </w:r>
      <w:r w:rsidRPr="00E211AD" w:rsidDel="00214BFD">
        <w:t xml:space="preserve"> </w:t>
      </w:r>
      <w:r w:rsidRPr="00E211AD">
        <w:t xml:space="preserve">i en rättvis och rimlig ersättning </w:t>
      </w:r>
      <w:r>
        <w:t xml:space="preserve">också </w:t>
      </w:r>
      <w:r w:rsidRPr="00E211AD">
        <w:t xml:space="preserve">kunna räknas in en post </w:t>
      </w:r>
      <w:r w:rsidRPr="000376B1">
        <w:t>motsvarande rimlig avkastning på investerat kapital</w:t>
      </w:r>
      <w:bookmarkEnd w:id="520"/>
      <w:r>
        <w:t xml:space="preserve">, när </w:t>
      </w:r>
      <w:r w:rsidRPr="00291AB1">
        <w:rPr>
          <w:spacing w:val="-2"/>
        </w:rPr>
        <w:t>det som i detta fall kan bli fråga om upplåtelse av fast egendom. Detta mot</w:t>
      </w:r>
      <w:r w:rsidR="00291AB1" w:rsidRPr="00291AB1">
        <w:rPr>
          <w:spacing w:val="-2"/>
        </w:rPr>
        <w:softHyphen/>
      </w:r>
      <w:r w:rsidRPr="000376B1">
        <w:t>verkar mark</w:t>
      </w:r>
      <w:r w:rsidRPr="00E211AD">
        <w:t>nads</w:t>
      </w:r>
      <w:r>
        <w:softHyphen/>
      </w:r>
      <w:r w:rsidRPr="00E211AD">
        <w:t xml:space="preserve">störningar som kan uppkomma om </w:t>
      </w:r>
      <w:r>
        <w:t xml:space="preserve">ett </w:t>
      </w:r>
      <w:r w:rsidRPr="00E211AD">
        <w:t>reglerat till</w:t>
      </w:r>
      <w:r>
        <w:softHyphen/>
      </w:r>
      <w:r w:rsidRPr="00E211AD">
        <w:t>träde till myndig</w:t>
      </w:r>
      <w:r w:rsidRPr="00E211AD">
        <w:softHyphen/>
        <w:t>heters fysiska infra</w:t>
      </w:r>
      <w:r>
        <w:softHyphen/>
      </w:r>
      <w:r w:rsidRPr="00E211AD">
        <w:t>struktur skulle bli avsevärt billigare än affärs</w:t>
      </w:r>
      <w:r w:rsidR="00291AB1">
        <w:softHyphen/>
      </w:r>
      <w:r w:rsidRPr="00291AB1">
        <w:rPr>
          <w:spacing w:val="-3"/>
        </w:rPr>
        <w:t>mässiga upp</w:t>
      </w:r>
      <w:r w:rsidRPr="00291AB1">
        <w:rPr>
          <w:spacing w:val="-3"/>
        </w:rPr>
        <w:softHyphen/>
        <w:t>görelser om tillgång till privat ägda byggnader och anläggningar.</w:t>
      </w:r>
    </w:p>
    <w:p w14:paraId="1AD21AA6" w14:textId="77777777" w:rsidR="00D85371" w:rsidRDefault="00D85371" w:rsidP="00D85371">
      <w:pPr>
        <w:pStyle w:val="Brdtextmedindrag"/>
      </w:pPr>
      <w:r w:rsidRPr="0003572B">
        <w:t xml:space="preserve">Enligt artikel 57.5 i </w:t>
      </w:r>
      <w:bookmarkStart w:id="521" w:name="_Hlk58410879"/>
      <w:r w:rsidRPr="0003572B">
        <w:t>EU-direktivet ska ibruktagandet av trådlösa access</w:t>
      </w:r>
      <w:r w:rsidRPr="0003572B">
        <w:softHyphen/>
        <w:t>punkter med kort räckvidd inte omfattas av avgifter utöver administrativa avgifter enligt artikel 16, utan att det påverkar tillämpningen av några affärs</w:t>
      </w:r>
      <w:r>
        <w:softHyphen/>
      </w:r>
      <w:r w:rsidRPr="0003572B">
        <w:t xml:space="preserve">mässiga avtal. </w:t>
      </w:r>
      <w:r>
        <w:t>Detta</w:t>
      </w:r>
      <w:r w:rsidRPr="0003572B">
        <w:t xml:space="preserve"> bedöms inte hindra att myndigheter tillgodogör sig en skälig och rättvis ersättning för det tillträde som ges. Däremot får inte operatörer åläggas att betala andra avgifter än administra</w:t>
      </w:r>
      <w:r w:rsidRPr="0003572B">
        <w:softHyphen/>
        <w:t>tiva avgifter. Några sådana andra avgifter föreslås inte i den nya lagen.</w:t>
      </w:r>
      <w:bookmarkEnd w:id="521"/>
    </w:p>
    <w:p w14:paraId="09550E67" w14:textId="77777777" w:rsidR="00D85371" w:rsidRPr="00E211AD" w:rsidRDefault="00D85371" w:rsidP="00D85371">
      <w:pPr>
        <w:pStyle w:val="Rubrik5utannumrering"/>
      </w:pPr>
      <w:r w:rsidRPr="00E211AD">
        <w:lastRenderedPageBreak/>
        <w:t xml:space="preserve">Undantag från skyldigheten att </w:t>
      </w:r>
      <w:r>
        <w:t>lämna</w:t>
      </w:r>
      <w:r w:rsidRPr="00E211AD">
        <w:t xml:space="preserve"> tillträde</w:t>
      </w:r>
    </w:p>
    <w:p w14:paraId="1F162C75" w14:textId="3CE969C0" w:rsidR="00D85371" w:rsidRPr="00E211AD" w:rsidRDefault="00D85371" w:rsidP="00D85371">
      <w:pPr>
        <w:pStyle w:val="Brdtext"/>
      </w:pPr>
      <w:r w:rsidRPr="00E211AD">
        <w:t>Vissa myndigheter bedriver sådan verksamhet att de bör vara helt undan</w:t>
      </w:r>
      <w:r w:rsidRPr="00E211AD">
        <w:softHyphen/>
        <w:t xml:space="preserve">tagna från skyldigheten att </w:t>
      </w:r>
      <w:r>
        <w:t>lämna</w:t>
      </w:r>
      <w:r w:rsidRPr="00E211AD">
        <w:t xml:space="preserve"> tillträde. Enligt 1</w:t>
      </w:r>
      <w:r>
        <w:t> kap. </w:t>
      </w:r>
      <w:r w:rsidRPr="00E211AD">
        <w:t>3</w:t>
      </w:r>
      <w:r>
        <w:t> §</w:t>
      </w:r>
      <w:r w:rsidRPr="00E211AD">
        <w:t xml:space="preserve"> andra stycket utbyggnads</w:t>
      </w:r>
      <w:r>
        <w:softHyphen/>
      </w:r>
      <w:r w:rsidRPr="00E211AD">
        <w:t xml:space="preserve">lagen omfattas </w:t>
      </w:r>
      <w:r>
        <w:t xml:space="preserve">inte </w:t>
      </w:r>
      <w:r w:rsidRPr="00E211AD">
        <w:t>Polismyndigheten, Säkerhetspolisen, Myn</w:t>
      </w:r>
      <w:r>
        <w:softHyphen/>
      </w:r>
      <w:r w:rsidRPr="00E211AD">
        <w:t>dig</w:t>
      </w:r>
      <w:r>
        <w:softHyphen/>
      </w:r>
      <w:r w:rsidRPr="000376B1">
        <w:t>heten för samhällsskydd och beredskap, Försvarsmakten, För</w:t>
      </w:r>
      <w:r>
        <w:softHyphen/>
      </w:r>
      <w:r w:rsidRPr="000376B1">
        <w:t>svar</w:t>
      </w:r>
      <w:r>
        <w:softHyphen/>
      </w:r>
      <w:r w:rsidRPr="000376B1">
        <w:t>ets materiel</w:t>
      </w:r>
      <w:r>
        <w:softHyphen/>
      </w:r>
      <w:r w:rsidRPr="00E211AD">
        <w:t xml:space="preserve">verk och Fortifikationsverket av lagen och alltså inte heller av lagens bestämmelser om skyldigheten att </w:t>
      </w:r>
      <w:r>
        <w:t>lämna</w:t>
      </w:r>
      <w:r w:rsidRPr="00E211AD">
        <w:t xml:space="preserve"> tillträde. I förarbetena anges att det av säkerhetsskäl inte är lämpligt att dessa myndigheter t.ex. tvingas att motivera varför tillträde till infrastruktur eller samordning inte kan medges </w:t>
      </w:r>
      <w:r w:rsidRPr="000376B1">
        <w:t>eller att de blir part i ett tvistlösnings</w:t>
      </w:r>
      <w:r>
        <w:softHyphen/>
      </w:r>
      <w:r w:rsidRPr="000376B1">
        <w:t xml:space="preserve">förfarande (se prop. 2015/16:73 </w:t>
      </w:r>
      <w:r w:rsidR="00EB24E6">
        <w:t>s. 3</w:t>
      </w:r>
      <w:r w:rsidRPr="000376B1">
        <w:t>2</w:t>
      </w:r>
      <w:r>
        <w:t> </w:t>
      </w:r>
      <w:r w:rsidRPr="000376B1">
        <w:t>f.).</w:t>
      </w:r>
      <w:r>
        <w:t xml:space="preserve"> Det bör vara möjligt att införa ett liknande undantag enligt den nya lagen. Att en myndighet är undantagen från skyldighet att lämna tillträde hindrar inte att myndigheten lämnar tillträde på frivillig väg. </w:t>
      </w:r>
      <w:r w:rsidRPr="006B78C0">
        <w:t>Ett flertal remissinstanser har synpunkter på vilka myndigheter som bör omfattas av ett sådant undan</w:t>
      </w:r>
      <w:r>
        <w:softHyphen/>
      </w:r>
      <w:r w:rsidRPr="006B78C0">
        <w:t>tag. Vilka myndigheter som ska omfattas av undantaget bör bestäm</w:t>
      </w:r>
      <w:r>
        <w:softHyphen/>
      </w:r>
      <w:r w:rsidRPr="006B78C0">
        <w:t>mas av regeringen i förordning.</w:t>
      </w:r>
    </w:p>
    <w:p w14:paraId="30B45055" w14:textId="77777777" w:rsidR="00D85371" w:rsidRPr="00E211AD" w:rsidRDefault="00D85371" w:rsidP="00D85371">
      <w:pPr>
        <w:pStyle w:val="Rubrik5utannumrering"/>
      </w:pPr>
      <w:r w:rsidRPr="00E211AD">
        <w:t>Förfarandet</w:t>
      </w:r>
    </w:p>
    <w:p w14:paraId="107A9FD4" w14:textId="2283BB2A" w:rsidR="00D85371" w:rsidRPr="000376B1" w:rsidRDefault="00D85371" w:rsidP="00D85371">
      <w:pPr>
        <w:pStyle w:val="Brdtext"/>
      </w:pPr>
      <w:r>
        <w:t>Myndigheten behöver viss information för att kunna ta ställning till en begäran om tillträde och eventuella villkor för tillträdet. En begäran om tillträde bör därför vara skriftlig och innehålla en</w:t>
      </w:r>
      <w:r w:rsidRPr="00E211AD">
        <w:t xml:space="preserve"> </w:t>
      </w:r>
      <w:r w:rsidRPr="000376B1">
        <w:t>beskrivning av det till</w:t>
      </w:r>
      <w:r w:rsidR="00291AB1">
        <w:softHyphen/>
      </w:r>
      <w:r w:rsidRPr="000376B1">
        <w:t xml:space="preserve">träde som begärs </w:t>
      </w:r>
      <w:r>
        <w:t>och</w:t>
      </w:r>
      <w:r w:rsidRPr="000376B1">
        <w:t xml:space="preserve"> de omständigheter som ligger till grund för begäran</w:t>
      </w:r>
      <w:r>
        <w:t>.</w:t>
      </w:r>
      <w:r w:rsidRPr="000376B1">
        <w:t xml:space="preserve"> Om </w:t>
      </w:r>
      <w:r w:rsidRPr="00E211AD">
        <w:t>en</w:t>
      </w:r>
      <w:r w:rsidRPr="00E211AD" w:rsidDel="005C0A19">
        <w:t xml:space="preserve"> </w:t>
      </w:r>
      <w:r>
        <w:t>begäran</w:t>
      </w:r>
      <w:r w:rsidRPr="00E211AD">
        <w:t xml:space="preserve"> inte innehåller de uppgifter som behövs för att kunna be</w:t>
      </w:r>
      <w:r w:rsidR="00291AB1">
        <w:softHyphen/>
      </w:r>
      <w:r w:rsidRPr="00E211AD">
        <w:t xml:space="preserve">döma </w:t>
      </w:r>
      <w:r w:rsidRPr="000376B1">
        <w:t>tillträdets rimlighet</w:t>
      </w:r>
      <w:r>
        <w:t>,</w:t>
      </w:r>
      <w:r w:rsidRPr="000376B1">
        <w:t xml:space="preserve"> kan </w:t>
      </w:r>
      <w:r>
        <w:t>innehavaren</w:t>
      </w:r>
      <w:r w:rsidRPr="000376B1">
        <w:t xml:space="preserve"> begära att operatören ska kom</w:t>
      </w:r>
      <w:r w:rsidR="00291AB1">
        <w:softHyphen/>
      </w:r>
      <w:r w:rsidRPr="000376B1">
        <w:t>plettera</w:t>
      </w:r>
      <w:r w:rsidRPr="00E211AD">
        <w:t xml:space="preserve"> sin </w:t>
      </w:r>
      <w:r>
        <w:t>begäran</w:t>
      </w:r>
      <w:r w:rsidRPr="00E211AD">
        <w:t xml:space="preserve">. </w:t>
      </w:r>
      <w:r>
        <w:t>Operatören ska</w:t>
      </w:r>
      <w:r w:rsidRPr="00E211AD">
        <w:t xml:space="preserve"> </w:t>
      </w:r>
      <w:r>
        <w:t>även</w:t>
      </w:r>
      <w:r w:rsidRPr="00E211AD">
        <w:t xml:space="preserve"> ange en tidsplan </w:t>
      </w:r>
      <w:r w:rsidRPr="000376B1">
        <w:t xml:space="preserve">för </w:t>
      </w:r>
      <w:r>
        <w:t>install</w:t>
      </w:r>
      <w:r>
        <w:softHyphen/>
        <w:t>atio</w:t>
      </w:r>
      <w:r w:rsidR="00291AB1">
        <w:softHyphen/>
      </w:r>
      <w:r>
        <w:t xml:space="preserve">nen </w:t>
      </w:r>
      <w:r w:rsidRPr="000376B1">
        <w:t>av de accesspunkter och anslutningar som</w:t>
      </w:r>
      <w:r w:rsidRPr="00E211AD">
        <w:t xml:space="preserve"> </w:t>
      </w:r>
      <w:r w:rsidRPr="000376B1">
        <w:t>är relevanta för till</w:t>
      </w:r>
      <w:r>
        <w:softHyphen/>
      </w:r>
      <w:r w:rsidRPr="000376B1">
        <w:t xml:space="preserve">trädet (jfr </w:t>
      </w:r>
      <w:r w:rsidRPr="00B90013">
        <w:t>2</w:t>
      </w:r>
      <w:r>
        <w:t> kap. </w:t>
      </w:r>
      <w:r w:rsidRPr="00B90013">
        <w:t>2</w:t>
      </w:r>
      <w:r>
        <w:t> §</w:t>
      </w:r>
      <w:r w:rsidRPr="00B90013">
        <w:t xml:space="preserve"> utbyggnadslagen och prop. 2015/16:73 </w:t>
      </w:r>
      <w:r w:rsidR="00EB24E6">
        <w:t>s. 4</w:t>
      </w:r>
      <w:r w:rsidRPr="00B90013">
        <w:t>1).</w:t>
      </w:r>
    </w:p>
    <w:p w14:paraId="4B523E6A" w14:textId="77777777" w:rsidR="00D85371" w:rsidRPr="00E211AD" w:rsidRDefault="00D85371" w:rsidP="00D85371">
      <w:pPr>
        <w:pStyle w:val="Brdtextmedindrag"/>
      </w:pPr>
      <w:r w:rsidRPr="000376B1">
        <w:t>Enligt 2</w:t>
      </w:r>
      <w:r>
        <w:t> kap. </w:t>
      </w:r>
      <w:r w:rsidRPr="000376B1">
        <w:t>3</w:t>
      </w:r>
      <w:r>
        <w:t> §</w:t>
      </w:r>
      <w:r w:rsidRPr="000376B1">
        <w:t xml:space="preserve"> utbyggnadslagen ska en nätinnehavare senast två måna</w:t>
      </w:r>
      <w:r w:rsidRPr="000376B1">
        <w:softHyphen/>
        <w:t>der</w:t>
      </w:r>
      <w:r w:rsidRPr="00E211AD">
        <w:t xml:space="preserve"> från mottagandet av en fullständig begäran om tillträde skrift</w:t>
      </w:r>
      <w:r>
        <w:softHyphen/>
      </w:r>
      <w:r w:rsidRPr="00E211AD">
        <w:t xml:space="preserve">ligen meddela </w:t>
      </w:r>
      <w:r w:rsidRPr="000376B1">
        <w:t>om en begäran medges eller avslås. Meddelandet ska inne</w:t>
      </w:r>
      <w:r>
        <w:softHyphen/>
      </w:r>
      <w:r w:rsidRPr="000376B1">
        <w:t>hålla nätinnehavarens villkor för tillträde eller de omständigheter som nät</w:t>
      </w:r>
      <w:r>
        <w:softHyphen/>
      </w:r>
      <w:r w:rsidRPr="000376B1">
        <w:t>inne</w:t>
      </w:r>
      <w:r w:rsidRPr="000376B1">
        <w:softHyphen/>
        <w:t>havaren hän</w:t>
      </w:r>
      <w:r w:rsidRPr="00E211AD">
        <w:t>visar till för att avslå begäran.</w:t>
      </w:r>
    </w:p>
    <w:p w14:paraId="2D313D67" w14:textId="77777777" w:rsidR="00D85371" w:rsidRPr="00E211AD" w:rsidRDefault="00D85371" w:rsidP="00D85371">
      <w:pPr>
        <w:pStyle w:val="Brdtextmedindrag"/>
      </w:pPr>
      <w:r w:rsidRPr="000376B1">
        <w:t>Det är angeläget att den som begär tillträde snabbt kan få besked om huru</w:t>
      </w:r>
      <w:r>
        <w:softHyphen/>
      </w:r>
      <w:r w:rsidRPr="00E211AD">
        <w:t>vida tillträde medges eller inte. På motsvarande sätt som gäller enligt utbyggnads</w:t>
      </w:r>
      <w:r>
        <w:softHyphen/>
      </w:r>
      <w:r w:rsidRPr="00E211AD">
        <w:t xml:space="preserve">lagen bör det i den nya lagen anges att ett skriftligt besked ska lämnas senast två månader från mottagandet av en fullständig </w:t>
      </w:r>
      <w:r>
        <w:t>begäran</w:t>
      </w:r>
      <w:r w:rsidRPr="00E211AD">
        <w:t xml:space="preserve"> och </w:t>
      </w:r>
      <w:r>
        <w:t xml:space="preserve">att </w:t>
      </w:r>
      <w:r w:rsidRPr="00E211AD">
        <w:t xml:space="preserve">beskedet </w:t>
      </w:r>
      <w:r>
        <w:t xml:space="preserve">ska </w:t>
      </w:r>
      <w:r w:rsidRPr="00E211AD">
        <w:t xml:space="preserve">innehålla villkoren för tillträde eller </w:t>
      </w:r>
      <w:r>
        <w:t>skälen för att</w:t>
      </w:r>
      <w:r w:rsidRPr="00E211AD">
        <w:t xml:space="preserve"> </w:t>
      </w:r>
      <w:r>
        <w:t>myndigheten</w:t>
      </w:r>
      <w:r w:rsidRPr="00E211AD">
        <w:t xml:space="preserve"> </w:t>
      </w:r>
      <w:r>
        <w:t>inte tillmötesgår begäran</w:t>
      </w:r>
      <w:r w:rsidRPr="00E211AD">
        <w:t>.</w:t>
      </w:r>
    </w:p>
    <w:p w14:paraId="550D6A8A" w14:textId="442A4FDC" w:rsidR="00D85371" w:rsidRDefault="00D85371" w:rsidP="00297730">
      <w:pPr>
        <w:pStyle w:val="Brdtextmedindrag"/>
      </w:pPr>
      <w:r w:rsidRPr="00E211AD">
        <w:t>Avsikten är att parterna ska träffa en överenskommelse om villkoren för till</w:t>
      </w:r>
      <w:r>
        <w:softHyphen/>
      </w:r>
      <w:r w:rsidRPr="00E211AD">
        <w:t>trädet. Om någon överenskommelse om tillträde inte kan nås</w:t>
      </w:r>
      <w:r>
        <w:t>, antingen för att den som begär tillträde inte kan godta de föreslagna villkoren eller att myndigheten inte avser att lämna tillträde med hänsyn till att begäran inte är rimlig,</w:t>
      </w:r>
      <w:r w:rsidRPr="00E211AD">
        <w:t xml:space="preserve"> har var och en av parterna möjlighet att begära att tillsyns</w:t>
      </w:r>
      <w:r w:rsidR="006C43FF">
        <w:softHyphen/>
      </w:r>
      <w:r w:rsidRPr="00E211AD">
        <w:t xml:space="preserve">myndigheten ska lösa tvisten, se vidare </w:t>
      </w:r>
      <w:r w:rsidRPr="00E04647">
        <w:t>avsnitt 20.6</w:t>
      </w:r>
      <w:r w:rsidRPr="00E211AD" w:rsidDel="00233474">
        <w:t xml:space="preserve">. </w:t>
      </w:r>
      <w:r>
        <w:t>Det svar som en myn</w:t>
      </w:r>
      <w:r w:rsidR="00291AB1">
        <w:softHyphen/>
      </w:r>
      <w:r>
        <w:t>dighet ger på en begäran om tillträde är ett partsbesked och inte ett förvalt</w:t>
      </w:r>
      <w:r w:rsidR="00291AB1">
        <w:softHyphen/>
      </w:r>
      <w:r>
        <w:t>ningsbeslut, oavsett om det leder till en överenskommelse eller inte. Det blir</w:t>
      </w:r>
      <w:r w:rsidDel="00233474">
        <w:t xml:space="preserve"> </w:t>
      </w:r>
      <w:r>
        <w:t xml:space="preserve">därför inte aktuellt med ett överklagande på det sätt som </w:t>
      </w:r>
      <w:r>
        <w:rPr>
          <w:i/>
          <w:iCs/>
        </w:rPr>
        <w:t>Försvars</w:t>
      </w:r>
      <w:r>
        <w:rPr>
          <w:i/>
          <w:iCs/>
        </w:rPr>
        <w:softHyphen/>
        <w:t xml:space="preserve">makten </w:t>
      </w:r>
      <w:r w:rsidRPr="00FC0031">
        <w:t>efterfrågar</w:t>
      </w:r>
      <w:r>
        <w:rPr>
          <w:i/>
          <w:iCs/>
        </w:rPr>
        <w:t xml:space="preserve">. </w:t>
      </w:r>
      <w:r w:rsidRPr="00883F0C">
        <w:t>Inte heller bör den nya lagen innehålla en skyldighet för den som lämnar tillträde att samråda med bl.a. Försvars</w:t>
      </w:r>
      <w:r w:rsidRPr="00883F0C">
        <w:softHyphen/>
        <w:t>makten. Frågan om samråd mellan tillsynsmyndigheten, Försvars</w:t>
      </w:r>
      <w:r w:rsidRPr="00883F0C">
        <w:softHyphen/>
        <w:t>makten</w:t>
      </w:r>
      <w:r>
        <w:t>,</w:t>
      </w:r>
      <w:r w:rsidRPr="00883F0C">
        <w:t xml:space="preserve"> Myndig</w:t>
      </w:r>
      <w:r>
        <w:softHyphen/>
      </w:r>
      <w:r w:rsidRPr="00883F0C">
        <w:t xml:space="preserve">heten </w:t>
      </w:r>
      <w:r w:rsidRPr="00883F0C">
        <w:lastRenderedPageBreak/>
        <w:t>för samhälls</w:t>
      </w:r>
      <w:r>
        <w:softHyphen/>
      </w:r>
      <w:r w:rsidRPr="00883F0C">
        <w:t>skydd och beredskap samt Säkerhetspolisen behandlas i av</w:t>
      </w:r>
      <w:r w:rsidR="00291AB1">
        <w:softHyphen/>
      </w:r>
      <w:r w:rsidRPr="00883F0C">
        <w:t>snitt 20.6.</w:t>
      </w:r>
    </w:p>
    <w:p w14:paraId="7EBD0CF7" w14:textId="77777777" w:rsidR="00D85371" w:rsidRPr="00E211AD" w:rsidRDefault="00D85371" w:rsidP="00D85371">
      <w:pPr>
        <w:pStyle w:val="Brdtextmedindrag"/>
      </w:pPr>
      <w:r>
        <w:t>Operatörerna ska inom två veckor från ibruktagandet av varje trådlös accesspunkt anmäla det till den nationella regleringsmyndigheten i enlig</w:t>
      </w:r>
      <w:r>
        <w:softHyphen/>
        <w:t>het med vad som föreskrivs i artikel 3.3 i kommissionens</w:t>
      </w:r>
      <w:r w:rsidRPr="00666B50">
        <w:t xml:space="preserve"> </w:t>
      </w:r>
      <w:r>
        <w:t>genomförande</w:t>
      </w:r>
      <w:r>
        <w:softHyphen/>
        <w:t>förordning</w:t>
      </w:r>
      <w:r w:rsidRPr="00666B50">
        <w:t xml:space="preserve"> (EU) 2020/1070</w:t>
      </w:r>
      <w:r>
        <w:t>.</w:t>
      </w:r>
    </w:p>
    <w:p w14:paraId="35A761F5" w14:textId="77777777" w:rsidR="00D85371" w:rsidRDefault="00D85371" w:rsidP="00D85371">
      <w:pPr>
        <w:pStyle w:val="Rubrik5utannumrering"/>
      </w:pPr>
      <w:r>
        <w:t>Egendomsskydd</w:t>
      </w:r>
    </w:p>
    <w:p w14:paraId="7165C227" w14:textId="2646855D" w:rsidR="00D85371" w:rsidRDefault="00D85371" w:rsidP="00D85371">
      <w:pPr>
        <w:pStyle w:val="Brdtextmedindrag"/>
        <w:ind w:firstLine="0"/>
      </w:pPr>
      <w:r w:rsidRPr="00425691">
        <w:t>Frågan om egendomsskydd är relevant när tillträde ska lämnas av statliga eller kommunala bolag. Bestämmelser om rätt till egendomsskydd finns i 2</w:t>
      </w:r>
      <w:r>
        <w:t> kap. </w:t>
      </w:r>
      <w:r w:rsidRPr="00425691">
        <w:t>15</w:t>
      </w:r>
      <w:r>
        <w:t> §</w:t>
      </w:r>
      <w:r w:rsidRPr="00425691">
        <w:t xml:space="preserve"> regeringsformen,</w:t>
      </w:r>
      <w:r>
        <w:t xml:space="preserve"> i artikel 17 i EU:s stadga om de grund</w:t>
      </w:r>
      <w:r>
        <w:softHyphen/>
        <w:t>läggan</w:t>
      </w:r>
      <w:r>
        <w:softHyphen/>
        <w:t>de rättig</w:t>
      </w:r>
      <w:r>
        <w:softHyphen/>
        <w:t>heterna och i artikel 1 i det första tilläggsprotokollet till Europa</w:t>
      </w:r>
      <w:r>
        <w:softHyphen/>
        <w:t>konventionen. En grundläggande förut</w:t>
      </w:r>
      <w:r>
        <w:softHyphen/>
        <w:t>sättning vid tillämpning av dessa bestäm</w:t>
      </w:r>
      <w:r>
        <w:softHyphen/>
        <w:t>melser är att en inskränkning från det allmännas sida av den en</w:t>
      </w:r>
      <w:r>
        <w:softHyphen/>
        <w:t>skil</w:t>
      </w:r>
      <w:r w:rsidR="00291AB1">
        <w:softHyphen/>
      </w:r>
      <w:r>
        <w:t>des rätt att använda sin egendom förutsätter att det finns propor</w:t>
      </w:r>
      <w:r>
        <w:softHyphen/>
        <w:t>tio</w:t>
      </w:r>
      <w:r>
        <w:softHyphen/>
        <w:t>nalitet mellan vad det allmänna vinner och vad den enskilde förlorar på grund av inskränkningen.</w:t>
      </w:r>
    </w:p>
    <w:p w14:paraId="67D63D50" w14:textId="77777777" w:rsidR="00D85371" w:rsidRDefault="00D85371" w:rsidP="00D85371">
      <w:pPr>
        <w:pStyle w:val="Brdtextmedindrag"/>
      </w:pPr>
      <w:r>
        <w:t>Enligt 2 kap. 15 § regeringsformen är vars och ens egendom tryggad genom att ingen kan tvingas avstå sin egendom till det allmänna eller till någon enskild genom expropriation eller något annat sådant förfogande eller tåla att det allmänna inskränker användningen av mark eller byggnad utom när det krävs för att tillgodose angelägna allmänna intressen. Vidare ska den som genom expropriation eller något annat sådant förfogande tvingas avstå sin egendom vara tillförsäkrad full ersättning för förlusten. Ersättning ska också vara tillförsäkrad den för vilken det allmänna inskrän</w:t>
      </w:r>
      <w:r>
        <w:softHyphen/>
        <w:t>ker användningen av mark eller byggnad på sådant sätt att pågående mark</w:t>
      </w:r>
      <w:r>
        <w:softHyphen/>
        <w:t>användning inom berörd del av fastigheten avsevärt för</w:t>
      </w:r>
      <w:r>
        <w:softHyphen/>
        <w:t>svåras eller att skada uppkommer som är betydande i förhållande till värdet på denna del av fastigheten. Ersättningen ska bestämmas enligt grunder som anges i lag.</w:t>
      </w:r>
    </w:p>
    <w:p w14:paraId="20FB1CAD" w14:textId="77777777" w:rsidR="00D85371" w:rsidRDefault="00D85371" w:rsidP="00D85371">
      <w:pPr>
        <w:pStyle w:val="Brdtextmedindrag"/>
      </w:pPr>
      <w:r>
        <w:t xml:space="preserve">Med expropriation eller annat sådant förfogande avses olika former av </w:t>
      </w:r>
      <w:r w:rsidRPr="00551DD8">
        <w:rPr>
          <w:spacing w:val="-2"/>
        </w:rPr>
        <w:t>tvångs</w:t>
      </w:r>
      <w:r w:rsidRPr="00551DD8">
        <w:rPr>
          <w:spacing w:val="-2"/>
        </w:rPr>
        <w:softHyphen/>
        <w:t>övertagande av förmögenhetsvärden som innebär att ett sådant värde</w:t>
      </w:r>
      <w:r>
        <w:t xml:space="preserve"> överförs eller tas i anspråk. Den föreslagna skyldigheten avser var</w:t>
      </w:r>
      <w:r>
        <w:softHyphen/>
        <w:t>ken expropriation eller annat sådant förfogande. Begränsningen av rätten att själv förfoga över egendomen utgör snarare en s.k. rådighets</w:t>
      </w:r>
      <w:r>
        <w:softHyphen/>
        <w:t>inskränkning.</w:t>
      </w:r>
    </w:p>
    <w:p w14:paraId="5C87E0ED" w14:textId="77777777" w:rsidR="00D85371" w:rsidRDefault="00D85371" w:rsidP="00D85371">
      <w:pPr>
        <w:pStyle w:val="Brdtextmedindrag"/>
      </w:pPr>
      <w:r>
        <w:t>Den fysiska infrastruktur som kan komma i fråga för tillträde kommer i stor utsträckning att utgöra fastighetstillbehör. Rätten till skydd mot rådig</w:t>
      </w:r>
      <w:r>
        <w:softHyphen/>
        <w:t>hets</w:t>
      </w:r>
      <w:r>
        <w:softHyphen/>
        <w:t>inskränkningar enligt 2 kap. 15 § regeringsformen kan därför komma att påverkas. Vid en bedömning av om denna påverkan är godtagbar bör det beaktas att utbyggnaden av den femte generationens mobila kom</w:t>
      </w:r>
      <w:r>
        <w:softHyphen/>
        <w:t>mu</w:t>
      </w:r>
      <w:r>
        <w:softHyphen/>
        <w:t>ni</w:t>
      </w:r>
      <w:r>
        <w:softHyphen/>
        <w:t>kations</w:t>
      </w:r>
      <w:r>
        <w:softHyphen/>
        <w:t>system (5G), för vilken de trådlösa access</w:t>
      </w:r>
      <w:r>
        <w:softHyphen/>
        <w:t>punkterna kommer att spela en avgörande roll, är av stort intresse för sam</w:t>
      </w:r>
      <w:r>
        <w:softHyphen/>
        <w:t>hället. Genom att till</w:t>
      </w:r>
      <w:r>
        <w:softHyphen/>
        <w:t>träde ges till offentlig infrastruktur ges förutsättningar för en mer effektiv utbyggnad av framtidens nät. Utbyggnaden av och till</w:t>
      </w:r>
      <w:r>
        <w:softHyphen/>
        <w:t>gången till 5G är en viktig förutsättning för framtida digitala tjänster som med</w:t>
      </w:r>
      <w:r>
        <w:softHyphen/>
        <w:t>för samhälls</w:t>
      </w:r>
      <w:r>
        <w:softHyphen/>
        <w:t>nytta såväl genom att fler slutanvändare får tillgång till mobila bredbands</w:t>
      </w:r>
      <w:r>
        <w:softHyphen/>
        <w:t>tjänster med hög hastighet, som att utvecklingen av fram</w:t>
      </w:r>
      <w:r>
        <w:softHyphen/>
        <w:t>tida digitala tjänster inom skilda sektorer som transport, energi och all</w:t>
      </w:r>
      <w:r>
        <w:softHyphen/>
        <w:t>män säkerhet främjas. Utbyggnaden är också central för den inre digi</w:t>
      </w:r>
      <w:r>
        <w:softHyphen/>
        <w:t>tala marknaden.</w:t>
      </w:r>
    </w:p>
    <w:p w14:paraId="63CCDA42" w14:textId="5861AD1B" w:rsidR="00D85371" w:rsidRDefault="00D85371" w:rsidP="00D85371">
      <w:pPr>
        <w:pStyle w:val="Brdtextmedindrag"/>
      </w:pPr>
      <w:r>
        <w:t>Det bör vidare beaktas att tillträde ska ges på rättvisa, rimliga och icke-diskri</w:t>
      </w:r>
      <w:r>
        <w:softHyphen/>
        <w:t xml:space="preserve">minerande villkor och att det finns en möjlighet att inte tillgodose en </w:t>
      </w:r>
      <w:r>
        <w:lastRenderedPageBreak/>
        <w:t>begäran när det begärda tillträdet inte är rimligt. Ersättningen för tillträdet ska på samma sätt vara rättvis och rimlig och innehavaren av infra</w:t>
      </w:r>
      <w:r>
        <w:softHyphen/>
        <w:t>struk</w:t>
      </w:r>
      <w:r>
        <w:softHyphen/>
        <w:t>turen får därigenom ersättning för sina kostnader. Rådighets</w:t>
      </w:r>
      <w:r>
        <w:softHyphen/>
        <w:t>inskränk</w:t>
      </w:r>
      <w:r>
        <w:softHyphen/>
        <w:t>ning</w:t>
      </w:r>
      <w:r w:rsidR="00291AB1">
        <w:softHyphen/>
      </w:r>
      <w:r>
        <w:t>en be</w:t>
      </w:r>
      <w:r>
        <w:softHyphen/>
        <w:t>döms inte vara sådan att den inskränker användningen av mark eller bygg</w:t>
      </w:r>
      <w:r>
        <w:softHyphen/>
        <w:t>nad på ett sådant sätt att pågående markanvändning inom en berörd del av en fastig</w:t>
      </w:r>
      <w:r>
        <w:softHyphen/>
        <w:t>het avsevärt försvåras eller att skada uppkommer som är betydande i förhållande till värdet på denna del av fastigheten. Den ersätt</w:t>
      </w:r>
      <w:r>
        <w:softHyphen/>
        <w:t>ning som ska</w:t>
      </w:r>
      <w:r w:rsidDel="00E77A9E">
        <w:t xml:space="preserve"> </w:t>
      </w:r>
      <w:r>
        <w:t>betalas bör vara tillräcklig även om inskränk</w:t>
      </w:r>
      <w:r>
        <w:softHyphen/>
        <w:t>ningen skulle anses vara av denna art.</w:t>
      </w:r>
    </w:p>
    <w:p w14:paraId="44DE00F9" w14:textId="77777777" w:rsidR="00D85371" w:rsidRDefault="00D85371" w:rsidP="00D85371">
      <w:pPr>
        <w:pStyle w:val="Brdtextmedindrag"/>
      </w:pPr>
      <w:r>
        <w:t>Utöver detta bör det finnas möjlighet till tvistlösning och rättslig pröv</w:t>
      </w:r>
      <w:r>
        <w:softHyphen/>
        <w:t>ning, se avsnitt 20.6.</w:t>
      </w:r>
    </w:p>
    <w:p w14:paraId="13D838FC" w14:textId="77777777" w:rsidR="00D85371" w:rsidRDefault="00D85371" w:rsidP="00D85371">
      <w:pPr>
        <w:pStyle w:val="Brdtextmedindrag"/>
      </w:pPr>
      <w:r>
        <w:t>Mot denna bakgrund bedömer regeringen att förslaget är förenligt med reglerna om egendomsskydd i regerings</w:t>
      </w:r>
      <w:r>
        <w:softHyphen/>
        <w:t>formen. Det bedöms också vara för</w:t>
      </w:r>
      <w:r>
        <w:softHyphen/>
        <w:t>enligt med rätten till egendomsskydd enligt artikel 17 i EU:s stadga om de grund</w:t>
      </w:r>
      <w:r>
        <w:softHyphen/>
        <w:t>läggande rättigheterna och artikel 1 i det första tilläggsprotokollet till Europakonventionen.</w:t>
      </w:r>
    </w:p>
    <w:p w14:paraId="690EDDEE" w14:textId="77777777" w:rsidR="00D85371" w:rsidRPr="00E211AD" w:rsidRDefault="00D85371" w:rsidP="00D85371">
      <w:pPr>
        <w:pStyle w:val="Rubrik5utannumrering"/>
      </w:pPr>
      <w:r w:rsidRPr="00E211AD">
        <w:t>Förhållandet till utbyggnadslagen</w:t>
      </w:r>
    </w:p>
    <w:p w14:paraId="7A64F11D" w14:textId="77777777" w:rsidR="00D85371" w:rsidRPr="00E211AD" w:rsidRDefault="00D85371" w:rsidP="00297730">
      <w:pPr>
        <w:pStyle w:val="Brdtext"/>
      </w:pPr>
      <w:r w:rsidRPr="00E211AD">
        <w:t xml:space="preserve">Det kan förekomma att </w:t>
      </w:r>
      <w:r>
        <w:t>en myndighet</w:t>
      </w:r>
      <w:r w:rsidRPr="00E211AD">
        <w:t xml:space="preserve"> också är en nätinnehavare enligt ut</w:t>
      </w:r>
      <w:r w:rsidRPr="00E211AD">
        <w:softHyphen/>
      </w:r>
      <w:r w:rsidRPr="000376B1">
        <w:t>byggnadslagen. En operatör som är en bredbandsutbyggare enligt den la</w:t>
      </w:r>
      <w:r w:rsidRPr="000376B1">
        <w:softHyphen/>
        <w:t xml:space="preserve">gen, </w:t>
      </w:r>
      <w:r w:rsidRPr="00E211AD">
        <w:t xml:space="preserve">och som vill ha tillträde till viss fysisk infrastruktur för att </w:t>
      </w:r>
      <w:r>
        <w:t>installera</w:t>
      </w:r>
      <w:r w:rsidRPr="00E211AD">
        <w:t xml:space="preserve"> tråd</w:t>
      </w:r>
      <w:r>
        <w:softHyphen/>
      </w:r>
      <w:r w:rsidRPr="00E211AD">
        <w:t>lösa accesspunkter eller för att ansluta sådana accesspunkter till ett stam</w:t>
      </w:r>
      <w:r>
        <w:softHyphen/>
      </w:r>
      <w:r w:rsidRPr="00E211AD">
        <w:t>nät, skulle därmed i princip kunna välja mellan att begära tillträde en</w:t>
      </w:r>
      <w:r w:rsidRPr="00E211AD">
        <w:softHyphen/>
        <w:t>ligt den nya lagen eller enligt utbyggnadslagen.</w:t>
      </w:r>
    </w:p>
    <w:p w14:paraId="0D82D6D5" w14:textId="7ABBB06C" w:rsidR="00D85371" w:rsidRPr="00E211AD" w:rsidRDefault="00D85371" w:rsidP="00D85371">
      <w:pPr>
        <w:pStyle w:val="Brdtextmedindrag"/>
      </w:pPr>
      <w:r w:rsidRPr="00E211AD">
        <w:t>Enligt skäl 140 i EU-direktivet är avsikten att tillträde enligt artikel</w:t>
      </w:r>
      <w:r>
        <w:t> </w:t>
      </w:r>
      <w:r w:rsidRPr="00E211AD">
        <w:t>57 ska komplettera utbyggnadsdirektivets bestämmelser. Vidare följer av ar</w:t>
      </w:r>
      <w:r w:rsidRPr="00E211AD">
        <w:softHyphen/>
        <w:t>tikel 1.4 i utbyggnadsdirektivet jämför</w:t>
      </w:r>
      <w:r>
        <w:t>d</w:t>
      </w:r>
      <w:r w:rsidRPr="00E211AD">
        <w:t xml:space="preserve"> med artikel 125 i EU-direktivet att den nya lagen ska ha företräde framför utbyggnadslagen. I 2</w:t>
      </w:r>
      <w:r>
        <w:t> kap. </w:t>
      </w:r>
      <w:r w:rsidRPr="00E211AD">
        <w:t>1</w:t>
      </w:r>
      <w:r>
        <w:t> §</w:t>
      </w:r>
      <w:r w:rsidRPr="00E211AD">
        <w:t xml:space="preserve"> </w:t>
      </w:r>
      <w:r w:rsidRPr="00291AB1">
        <w:rPr>
          <w:spacing w:val="-2"/>
        </w:rPr>
        <w:t>andra stycket utbyggnadslagen anges att paragrafen är subsidiär i för</w:t>
      </w:r>
      <w:r w:rsidRPr="00291AB1">
        <w:rPr>
          <w:spacing w:val="-2"/>
        </w:rPr>
        <w:softHyphen/>
        <w:t>hållan</w:t>
      </w:r>
      <w:r w:rsidR="00291AB1" w:rsidRPr="00291AB1">
        <w:rPr>
          <w:spacing w:val="-2"/>
        </w:rPr>
        <w:softHyphen/>
      </w:r>
      <w:r w:rsidRPr="00E211AD">
        <w:t xml:space="preserve">de till vissa bestämmelser i LEK. </w:t>
      </w:r>
      <w:r>
        <w:t>Paragrafen bör göras</w:t>
      </w:r>
      <w:r w:rsidRPr="00E211AD">
        <w:t xml:space="preserve"> sub</w:t>
      </w:r>
      <w:r>
        <w:softHyphen/>
      </w:r>
      <w:r w:rsidRPr="00E211AD">
        <w:t xml:space="preserve">sidiär även till möjligheten i den nya lagen att begära tillträde till </w:t>
      </w:r>
      <w:r>
        <w:t>bl.a. byggnader</w:t>
      </w:r>
      <w:r w:rsidRPr="00E211AD">
        <w:t xml:space="preserve"> för att sätta upp accesspunkter.</w:t>
      </w:r>
    </w:p>
    <w:p w14:paraId="6F784F11" w14:textId="36F60B9C" w:rsidR="00D85371" w:rsidRPr="00E211AD" w:rsidRDefault="00D85371" w:rsidP="00D85371">
      <w:pPr>
        <w:pStyle w:val="Rubrik1"/>
      </w:pPr>
      <w:bookmarkStart w:id="522" w:name="_Toc9841577"/>
      <w:bookmarkStart w:id="523" w:name="_Toc9867454"/>
      <w:bookmarkStart w:id="524" w:name="_Toc9867704"/>
      <w:bookmarkStart w:id="525" w:name="_Toc9871121"/>
      <w:bookmarkStart w:id="526" w:name="_Toc9958204"/>
      <w:bookmarkStart w:id="527" w:name="_Toc9961263"/>
      <w:bookmarkStart w:id="528" w:name="_Toc9962362"/>
      <w:bookmarkStart w:id="529" w:name="_Toc17793326"/>
      <w:bookmarkStart w:id="530" w:name="_Toc73005910"/>
      <w:bookmarkStart w:id="531" w:name="_Toc86738716"/>
      <w:bookmarkStart w:id="532" w:name="_Toc94597479"/>
      <w:bookmarkStart w:id="533" w:name="_Toc96533322"/>
      <w:bookmarkEnd w:id="515"/>
      <w:r w:rsidRPr="00E211AD">
        <w:t>Nummer</w:t>
      </w:r>
      <w:bookmarkEnd w:id="522"/>
      <w:bookmarkEnd w:id="523"/>
      <w:bookmarkEnd w:id="524"/>
      <w:bookmarkEnd w:id="525"/>
      <w:bookmarkEnd w:id="526"/>
      <w:bookmarkEnd w:id="527"/>
      <w:bookmarkEnd w:id="528"/>
      <w:bookmarkEnd w:id="529"/>
      <w:bookmarkEnd w:id="530"/>
      <w:bookmarkEnd w:id="531"/>
      <w:bookmarkEnd w:id="532"/>
      <w:bookmarkEnd w:id="533"/>
    </w:p>
    <w:p w14:paraId="757E2706" w14:textId="77777777" w:rsidR="00D85371" w:rsidRPr="00E211AD" w:rsidRDefault="00D85371" w:rsidP="00D85371">
      <w:pPr>
        <w:pStyle w:val="Rubrik2"/>
        <w:spacing w:before="0"/>
      </w:pPr>
      <w:bookmarkStart w:id="534" w:name="_Toc9841578"/>
      <w:bookmarkStart w:id="535" w:name="_Toc9867455"/>
      <w:bookmarkStart w:id="536" w:name="_Toc9867705"/>
      <w:bookmarkStart w:id="537" w:name="_Toc9871122"/>
      <w:bookmarkStart w:id="538" w:name="_Toc9958205"/>
      <w:bookmarkStart w:id="539" w:name="_Toc9961264"/>
      <w:bookmarkStart w:id="540" w:name="_Toc9962363"/>
      <w:bookmarkStart w:id="541" w:name="_Toc17793327"/>
      <w:bookmarkStart w:id="542" w:name="_Toc73005911"/>
      <w:bookmarkStart w:id="543" w:name="_Toc86738717"/>
      <w:bookmarkStart w:id="544" w:name="_Toc94597480"/>
      <w:bookmarkStart w:id="545" w:name="_Toc96533323"/>
      <w:r>
        <w:t>Utgångspunkter för regleringen</w:t>
      </w:r>
      <w:bookmarkEnd w:id="534"/>
      <w:bookmarkEnd w:id="535"/>
      <w:bookmarkEnd w:id="536"/>
      <w:bookmarkEnd w:id="537"/>
      <w:bookmarkEnd w:id="538"/>
      <w:bookmarkEnd w:id="539"/>
      <w:bookmarkEnd w:id="540"/>
      <w:bookmarkEnd w:id="541"/>
      <w:bookmarkEnd w:id="542"/>
      <w:bookmarkEnd w:id="543"/>
      <w:bookmarkEnd w:id="544"/>
      <w:bookmarkEnd w:id="545"/>
    </w:p>
    <w:p w14:paraId="03AC0818" w14:textId="77777777" w:rsidR="00D85371" w:rsidRDefault="00D85371" w:rsidP="00D85371">
      <w:pPr>
        <w:pStyle w:val="Brdtext"/>
      </w:pPr>
      <w:r>
        <w:t>I artiklarna</w:t>
      </w:r>
      <w:r w:rsidRPr="000376B1">
        <w:t xml:space="preserve"> 93–97</w:t>
      </w:r>
      <w:r>
        <w:t xml:space="preserve"> i EU-direktivet finns </w:t>
      </w:r>
      <w:r w:rsidRPr="000376B1">
        <w:t>bestämmelser om nummer</w:t>
      </w:r>
      <w:r>
        <w:softHyphen/>
      </w:r>
      <w:r w:rsidRPr="000376B1">
        <w:t>resurser.</w:t>
      </w:r>
      <w:r w:rsidRPr="00E211AD">
        <w:t xml:space="preserve"> </w:t>
      </w:r>
      <w:r>
        <w:t>Motsvarande bestämmelser i de tidigare direktiven har i huvudsak genom</w:t>
      </w:r>
      <w:r>
        <w:softHyphen/>
        <w:t>förts i 3 kap. LEK. Därutöver innehåller EU-direktivet vissa nya bestäm</w:t>
      </w:r>
      <w:r>
        <w:softHyphen/>
        <w:t>melser.</w:t>
      </w:r>
    </w:p>
    <w:p w14:paraId="79BF3E62" w14:textId="13A5D1BB" w:rsidR="00D85371" w:rsidRPr="00E211AD" w:rsidRDefault="00D85371" w:rsidP="00D85371">
      <w:pPr>
        <w:pStyle w:val="Brdtextmedindrag"/>
      </w:pPr>
      <w:r>
        <w:t>Lagb</w:t>
      </w:r>
      <w:r w:rsidRPr="000376B1">
        <w:t>estämmelser om nummer har funnits i Sverige sedan den numera upp</w:t>
      </w:r>
      <w:r w:rsidRPr="000376B1">
        <w:softHyphen/>
      </w:r>
      <w:r w:rsidRPr="00E211AD">
        <w:t xml:space="preserve">hävda telelagen (1993:597) infördes (se prop. 1992/93:200 </w:t>
      </w:r>
      <w:r w:rsidR="00EB24E6">
        <w:t>s. </w:t>
      </w:r>
      <w:r w:rsidRPr="00E211AD">
        <w:t>143</w:t>
      </w:r>
      <w:r>
        <w:t> </w:t>
      </w:r>
      <w:r w:rsidRPr="00E211AD">
        <w:t xml:space="preserve">f.). Med nummer i detta sammanhang avses huvudsakligen </w:t>
      </w:r>
      <w:r>
        <w:t>det</w:t>
      </w:r>
      <w:r w:rsidRPr="00E211AD">
        <w:t xml:space="preserve"> som traditio</w:t>
      </w:r>
      <w:r>
        <w:softHyphen/>
      </w:r>
      <w:r w:rsidRPr="00E211AD">
        <w:t>nellt be</w:t>
      </w:r>
      <w:r w:rsidRPr="00E211AD">
        <w:softHyphen/>
        <w:t>tecknas telefonnummer. Även andra nummerresurser kan om</w:t>
      </w:r>
      <w:r w:rsidRPr="00E211AD">
        <w:softHyphen/>
        <w:t>fattas. När det gäller telefonnummer har ITU-T antagit rekommen</w:t>
      </w:r>
      <w:r w:rsidRPr="00E211AD">
        <w:softHyphen/>
        <w:t>da</w:t>
      </w:r>
      <w:r w:rsidRPr="00E211AD">
        <w:softHyphen/>
        <w:t xml:space="preserve">tion E.164 “The International Public Telecommunication Numbering Plan”, </w:t>
      </w:r>
      <w:r>
        <w:t>som</w:t>
      </w:r>
      <w:r w:rsidRPr="000376B1">
        <w:t xml:space="preserve"> specificerar hur en nationell telefoninummerplan ska vara upp</w:t>
      </w:r>
      <w:r w:rsidRPr="000376B1">
        <w:softHyphen/>
        <w:t>byggd.</w:t>
      </w:r>
      <w:r w:rsidRPr="00E211AD">
        <w:t xml:space="preserve"> Det </w:t>
      </w:r>
      <w:r w:rsidRPr="00E211AD">
        <w:lastRenderedPageBreak/>
        <w:t>finns även andra nationella nummerplaner för bl.a. utgivar</w:t>
      </w:r>
      <w:r w:rsidRPr="00E211AD">
        <w:softHyphen/>
        <w:t>identiteter för telefonkort enligt ITU-T:s rekommendation E.118. Utöver dessa finns det tekniska planer över koder som inte utgör renodlade num</w:t>
      </w:r>
      <w:r>
        <w:softHyphen/>
      </w:r>
      <w:r w:rsidRPr="00E211AD">
        <w:t>mer</w:t>
      </w:r>
      <w:r>
        <w:softHyphen/>
      </w:r>
      <w:r w:rsidRPr="00E211AD">
        <w:softHyphen/>
        <w:t xml:space="preserve">planer men som har betydelse för nummersystemets funktion (jfr prop. 2002/03:110 </w:t>
      </w:r>
      <w:r w:rsidR="00EB24E6">
        <w:t>s. </w:t>
      </w:r>
      <w:r w:rsidRPr="00E211AD">
        <w:t xml:space="preserve">158 och skäl 250 i EU-direktivet). </w:t>
      </w:r>
      <w:r w:rsidRPr="00381728">
        <w:t>Däremot inkluder</w:t>
      </w:r>
      <w:r w:rsidRPr="00381728">
        <w:softHyphen/>
        <w:t>as inte ip-adress</w:t>
      </w:r>
      <w:r>
        <w:softHyphen/>
      </w:r>
      <w:r w:rsidRPr="00381728">
        <w:t xml:space="preserve">ering i uttrycket nummer (se prop. 2002/03:110 </w:t>
      </w:r>
      <w:r w:rsidR="00EB24E6">
        <w:t>s. </w:t>
      </w:r>
      <w:r w:rsidRPr="00381728">
        <w:t>155).</w:t>
      </w:r>
    </w:p>
    <w:p w14:paraId="38C92240" w14:textId="301866B6" w:rsidR="00D85371" w:rsidRPr="00E211AD" w:rsidRDefault="00D85371" w:rsidP="00D85371">
      <w:pPr>
        <w:pStyle w:val="Brdtextmedindrag"/>
      </w:pPr>
      <w:r w:rsidRPr="00E211AD">
        <w:t xml:space="preserve">Historiskt har telefonnummer sitt ursprung i behovet av dirigering och </w:t>
      </w:r>
      <w:r w:rsidRPr="008C41BC">
        <w:rPr>
          <w:spacing w:val="-2"/>
        </w:rPr>
        <w:t>uppkoppling av talkommunikation till en nätanslutningspunkt i allmänt till</w:t>
      </w:r>
      <w:r w:rsidR="008C41BC" w:rsidRPr="008C41BC">
        <w:rPr>
          <w:spacing w:val="-2"/>
        </w:rPr>
        <w:softHyphen/>
      </w:r>
      <w:r w:rsidRPr="000376B1">
        <w:softHyphen/>
      </w:r>
      <w:r w:rsidRPr="008C41BC">
        <w:rPr>
          <w:spacing w:val="-2"/>
        </w:rPr>
        <w:t>gängliga kretskopplade telefonnät (”Public Switched Telephone Network”,</w:t>
      </w:r>
      <w:r w:rsidRPr="000376B1">
        <w:t xml:space="preserve"> PSTN). Detsamma har sedan 1980-talet gällt även för allmänna mobiltele</w:t>
      </w:r>
      <w:r w:rsidRPr="000376B1">
        <w:softHyphen/>
        <w:t>fon</w:t>
      </w:r>
      <w:r w:rsidRPr="000376B1">
        <w:softHyphen/>
      </w:r>
      <w:r w:rsidRPr="00E211AD">
        <w:t xml:space="preserve">nät (”Public Land Mobile Network”, PLMN). Den utveckling som skett </w:t>
      </w:r>
      <w:r w:rsidRPr="000376B1">
        <w:t>under 1990- och 2000-talen med internets utbredning har lett till att telefon</w:t>
      </w:r>
      <w:r w:rsidRPr="000376B1">
        <w:softHyphen/>
      </w:r>
      <w:r w:rsidRPr="00E211AD">
        <w:t xml:space="preserve">numrens betydelse för identifiering av </w:t>
      </w:r>
      <w:r>
        <w:t>slutanvändare</w:t>
      </w:r>
      <w:r w:rsidRPr="00E211AD">
        <w:t xml:space="preserve"> och diri</w:t>
      </w:r>
      <w:r>
        <w:softHyphen/>
      </w:r>
      <w:r w:rsidRPr="00E211AD">
        <w:t xml:space="preserve">gering </w:t>
      </w:r>
      <w:r w:rsidRPr="008C41BC">
        <w:rPr>
          <w:spacing w:val="-2"/>
        </w:rPr>
        <w:t>av kom</w:t>
      </w:r>
      <w:r w:rsidRPr="008C41BC">
        <w:rPr>
          <w:spacing w:val="-2"/>
        </w:rPr>
        <w:softHyphen/>
        <w:t>mu</w:t>
      </w:r>
      <w:r w:rsidRPr="008C41BC">
        <w:rPr>
          <w:spacing w:val="-2"/>
        </w:rPr>
        <w:softHyphen/>
        <w:t>nikation i viss utsträckning förändrats. Exempelvis kan sessions</w:t>
      </w:r>
      <w:r w:rsidR="008C41BC" w:rsidRPr="008C41BC">
        <w:rPr>
          <w:spacing w:val="-2"/>
        </w:rPr>
        <w:softHyphen/>
      </w:r>
      <w:r w:rsidRPr="00E211AD">
        <w:softHyphen/>
        <w:t>baserad talkommunikation mellan individer ske direkt över inter</w:t>
      </w:r>
      <w:r>
        <w:softHyphen/>
      </w:r>
      <w:r w:rsidRPr="00E211AD">
        <w:t>net utan an</w:t>
      </w:r>
      <w:r w:rsidRPr="00E211AD">
        <w:softHyphen/>
        <w:t>vänd</w:t>
      </w:r>
      <w:r w:rsidRPr="00E211AD">
        <w:softHyphen/>
      </w:r>
      <w:r w:rsidRPr="000376B1">
        <w:t>ning av PSTN eller PLMN. Dessutom sker transport och dirigering av trafik</w:t>
      </w:r>
      <w:r w:rsidRPr="00E211AD">
        <w:t xml:space="preserve"> i näten numera huvudsakligen i paketkopplade ip-nät, där telefon</w:t>
      </w:r>
      <w:r>
        <w:softHyphen/>
      </w:r>
      <w:r w:rsidRPr="00E211AD">
        <w:t>numret främst tjänar till att identifiera slutanvändaren.</w:t>
      </w:r>
    </w:p>
    <w:p w14:paraId="1733B36A" w14:textId="77777777" w:rsidR="00D85371" w:rsidRDefault="00D85371" w:rsidP="00D85371">
      <w:pPr>
        <w:pStyle w:val="Brdtextmedindrag"/>
      </w:pPr>
      <w:r w:rsidRPr="00E211AD">
        <w:t>Trots den utveckling som skett kan det antas att telefonnummer fortsatt kommer att spela en särskild roll för lång tid framöver. Telefonnummer är en globalt harmoniserad och standardiserad identitet som är välkänd och används i hela världen. Telefonnummer är oberoende av språk</w:t>
      </w:r>
      <w:r>
        <w:t xml:space="preserve"> och varken </w:t>
      </w:r>
      <w:r w:rsidRPr="00E211AD">
        <w:t>operatörs</w:t>
      </w:r>
      <w:r w:rsidRPr="00E211AD">
        <w:softHyphen/>
        <w:t>bundna eller knutna till en viss typ av kommunikationsnät.</w:t>
      </w:r>
    </w:p>
    <w:p w14:paraId="3576ABE5" w14:textId="77777777" w:rsidR="00D85371" w:rsidRPr="00E211AD" w:rsidRDefault="00D85371" w:rsidP="00D85371">
      <w:pPr>
        <w:pStyle w:val="Rubrik2"/>
      </w:pPr>
      <w:bookmarkStart w:id="546" w:name="_Toc9841579"/>
      <w:bookmarkStart w:id="547" w:name="_Toc9867456"/>
      <w:bookmarkStart w:id="548" w:name="_Toc9867706"/>
      <w:bookmarkStart w:id="549" w:name="_Toc9871123"/>
      <w:bookmarkStart w:id="550" w:name="_Toc9958206"/>
      <w:bookmarkStart w:id="551" w:name="_Toc9961265"/>
      <w:bookmarkStart w:id="552" w:name="_Toc9962364"/>
      <w:bookmarkStart w:id="553" w:name="_Toc17793328"/>
      <w:bookmarkStart w:id="554" w:name="_Toc73005912"/>
      <w:bookmarkStart w:id="555" w:name="_Toc86738718"/>
      <w:bookmarkStart w:id="556" w:name="_Toc94597481"/>
      <w:bookmarkStart w:id="557" w:name="_Toc96533324"/>
      <w:r w:rsidRPr="00E211AD">
        <w:t>Nummerplaner</w:t>
      </w:r>
      <w:bookmarkEnd w:id="546"/>
      <w:bookmarkEnd w:id="547"/>
      <w:bookmarkEnd w:id="548"/>
      <w:bookmarkEnd w:id="549"/>
      <w:bookmarkEnd w:id="550"/>
      <w:bookmarkEnd w:id="551"/>
      <w:bookmarkEnd w:id="552"/>
      <w:bookmarkEnd w:id="553"/>
      <w:bookmarkEnd w:id="554"/>
      <w:bookmarkEnd w:id="555"/>
      <w:bookmarkEnd w:id="556"/>
      <w:bookmarkEnd w:id="557"/>
    </w:p>
    <w:p w14:paraId="24AD477C" w14:textId="77777777" w:rsidR="00D85371" w:rsidRDefault="00D85371" w:rsidP="00D85371">
      <w:pPr>
        <w:pStyle w:val="Brdtextmedindragram"/>
        <w:ind w:firstLine="0"/>
      </w:pPr>
      <w:r>
        <w:rPr>
          <w:rStyle w:val="BrdtextramChar"/>
          <w:b/>
        </w:rPr>
        <w:t>Regeringens f</w:t>
      </w:r>
      <w:r w:rsidRPr="00E211AD">
        <w:rPr>
          <w:rStyle w:val="BrdtextramChar"/>
          <w:b/>
        </w:rPr>
        <w:t>örslag:</w:t>
      </w:r>
      <w:r w:rsidRPr="00E211AD">
        <w:t xml:space="preserve"> </w:t>
      </w:r>
      <w:r>
        <w:t xml:space="preserve">Regeringen eller den myndighet som regeringen bestämmer ska få </w:t>
      </w:r>
      <w:r w:rsidRPr="005219FD">
        <w:t>fastställa nationella nummerplaner för elektronisk kommunikation och meddela föreskrifter om planerna och deras an</w:t>
      </w:r>
      <w:r>
        <w:softHyphen/>
      </w:r>
      <w:r w:rsidRPr="005219FD">
        <w:t>vänd</w:t>
      </w:r>
      <w:r>
        <w:softHyphen/>
      </w:r>
      <w:r>
        <w:softHyphen/>
      </w:r>
      <w:r w:rsidRPr="005219FD">
        <w:t>ning.</w:t>
      </w:r>
    </w:p>
    <w:p w14:paraId="269C2AFA" w14:textId="77777777" w:rsidR="00D85371" w:rsidRPr="00E211AD" w:rsidRDefault="00D85371" w:rsidP="00D85371">
      <w:pPr>
        <w:pStyle w:val="Brdtextmedindragram"/>
      </w:pPr>
      <w:r w:rsidRPr="005219FD">
        <w:t xml:space="preserve">Den som </w:t>
      </w:r>
      <w:r>
        <w:t>bedriver verksamhet som ska anmälas enligt lagen</w:t>
      </w:r>
      <w:r w:rsidRPr="005219FD">
        <w:t xml:space="preserve"> </w:t>
      </w:r>
      <w:r>
        <w:t xml:space="preserve">eller </w:t>
      </w:r>
      <w:r w:rsidRPr="005219FD">
        <w:t>till</w:t>
      </w:r>
      <w:r>
        <w:softHyphen/>
      </w:r>
      <w:r w:rsidRPr="005219FD">
        <w:t>handa</w:t>
      </w:r>
      <w:r>
        <w:softHyphen/>
      </w:r>
      <w:r w:rsidRPr="005219FD">
        <w:t>håller elektroniska kom</w:t>
      </w:r>
      <w:r>
        <w:softHyphen/>
      </w:r>
      <w:r>
        <w:softHyphen/>
      </w:r>
      <w:r w:rsidRPr="005219FD">
        <w:t>mun</w:t>
      </w:r>
      <w:r>
        <w:softHyphen/>
      </w:r>
      <w:r w:rsidRPr="005219FD">
        <w:t>ika</w:t>
      </w:r>
      <w:r>
        <w:softHyphen/>
      </w:r>
      <w:r w:rsidRPr="005219FD">
        <w:t>tions</w:t>
      </w:r>
      <w:r>
        <w:softHyphen/>
      </w:r>
      <w:r w:rsidRPr="005219FD">
        <w:t xml:space="preserve">tjänster i samtrafik med den som </w:t>
      </w:r>
      <w:r>
        <w:t xml:space="preserve">bedriver sådan verksamhet </w:t>
      </w:r>
      <w:r w:rsidRPr="005219FD">
        <w:t>ska följa fastställda nummerplaner.</w:t>
      </w:r>
    </w:p>
    <w:p w14:paraId="502984DF" w14:textId="77777777" w:rsidR="00D85371" w:rsidRPr="00E211AD" w:rsidDel="00E667D7" w:rsidRDefault="00D85371" w:rsidP="00D85371">
      <w:pPr>
        <w:pStyle w:val="Brdtextmedindrag"/>
        <w:rPr>
          <w:sz w:val="8"/>
          <w:szCs w:val="8"/>
        </w:rPr>
      </w:pPr>
    </w:p>
    <w:p w14:paraId="63DB46DC" w14:textId="77777777" w:rsidR="00D85371" w:rsidRPr="008C41BC" w:rsidRDefault="00D85371" w:rsidP="00D85371">
      <w:pPr>
        <w:pStyle w:val="Brdtextmedindrag"/>
      </w:pPr>
      <w:r w:rsidRPr="008C41BC">
        <w:rPr>
          <w:b/>
        </w:rPr>
        <w:t>Promemorians förslag</w:t>
      </w:r>
      <w:r w:rsidRPr="008C41BC">
        <w:rPr>
          <w:bCs/>
        </w:rPr>
        <w:t xml:space="preserve"> </w:t>
      </w:r>
      <w:r w:rsidRPr="008C41BC">
        <w:t>överensstämmer i huvudsak med regeringens för</w:t>
      </w:r>
      <w:r w:rsidRPr="008C41BC">
        <w:softHyphen/>
        <w:t>slag. I promemorian föreslås att nationella nummerplaner ska hållas allmänt tillgängliga.</w:t>
      </w:r>
    </w:p>
    <w:p w14:paraId="6E3A5CAE" w14:textId="77777777" w:rsidR="00D85371" w:rsidRPr="008C41BC" w:rsidRDefault="00D85371" w:rsidP="00D85371">
      <w:pPr>
        <w:pStyle w:val="Brdtextmedindrag"/>
      </w:pPr>
      <w:r w:rsidRPr="008C41BC">
        <w:rPr>
          <w:b/>
        </w:rPr>
        <w:t>Remissinstanserna:</w:t>
      </w:r>
      <w:r w:rsidRPr="008C41BC">
        <w:rPr>
          <w:bCs/>
        </w:rPr>
        <w:t xml:space="preserve"> </w:t>
      </w:r>
      <w:r w:rsidRPr="008C41BC">
        <w:t xml:space="preserve">De flesta av remissinstanserna tillstyrker förslaget eller har ingen invändning mot det. </w:t>
      </w:r>
      <w:r w:rsidRPr="008C41BC">
        <w:rPr>
          <w:i/>
        </w:rPr>
        <w:t>PTS</w:t>
      </w:r>
      <w:r w:rsidRPr="008C41BC">
        <w:t xml:space="preserve"> anser dock att det av lagen bör framgå att även andra än anmälningspliktiga aktörer ska följa fast</w:t>
      </w:r>
      <w:r w:rsidRPr="008C41BC">
        <w:softHyphen/>
        <w:t>ställda nummer</w:t>
      </w:r>
      <w:r w:rsidRPr="008C41BC">
        <w:softHyphen/>
        <w:t>planer</w:t>
      </w:r>
      <w:r w:rsidRPr="008C41BC" w:rsidDel="0008622A">
        <w:t>.</w:t>
      </w:r>
    </w:p>
    <w:p w14:paraId="50027B97" w14:textId="0D0DC2FC" w:rsidR="00D85371" w:rsidRPr="008C41BC" w:rsidRDefault="00D85371" w:rsidP="00D85371">
      <w:pPr>
        <w:pStyle w:val="Brdtextmedindrag"/>
      </w:pPr>
      <w:r w:rsidRPr="008C41BC">
        <w:rPr>
          <w:b/>
        </w:rPr>
        <w:t>Skälen för regeringens förslag:</w:t>
      </w:r>
      <w:r w:rsidRPr="008C41BC">
        <w:t xml:space="preserve"> I 3 kap. 15 § LEK föreskrivs att rege</w:t>
      </w:r>
      <w:r w:rsidR="008C41BC" w:rsidRPr="008C41BC">
        <w:softHyphen/>
      </w:r>
      <w:r w:rsidRPr="008C41BC">
        <w:t>ring</w:t>
      </w:r>
      <w:r w:rsidR="008C41BC" w:rsidRPr="008C41BC">
        <w:softHyphen/>
      </w:r>
      <w:r w:rsidRPr="008C41BC">
        <w:t>en eller den myndighet som regeringen bestämmer får fastställa natio</w:t>
      </w:r>
      <w:r w:rsidR="008C41BC" w:rsidRPr="008C41BC">
        <w:softHyphen/>
      </w:r>
      <w:r w:rsidRPr="008C41BC">
        <w:t>nella nummerplaner för elektronisk kommunikation och meddela före</w:t>
      </w:r>
      <w:r w:rsidR="008C41BC" w:rsidRPr="008C41BC">
        <w:softHyphen/>
      </w:r>
      <w:r w:rsidRPr="008C41BC">
        <w:t>skrifter om planerna och deras användning. I paragrafen anges också att planerna ska vara utform</w:t>
      </w:r>
      <w:r w:rsidRPr="008C41BC">
        <w:softHyphen/>
        <w:t>ade så att elektroniska kommun</w:t>
      </w:r>
      <w:r w:rsidRPr="008C41BC">
        <w:softHyphen/>
        <w:t>ika</w:t>
      </w:r>
      <w:r w:rsidRPr="008C41BC">
        <w:softHyphen/>
        <w:t>tionsnät och elektroniska kommunika</w:t>
      </w:r>
      <w:r w:rsidRPr="008C41BC">
        <w:softHyphen/>
        <w:t>tions</w:t>
      </w:r>
      <w:r w:rsidRPr="008C41BC">
        <w:softHyphen/>
      </w:r>
      <w:r w:rsidRPr="008C41BC">
        <w:softHyphen/>
        <w:t>tjänster kan nås på ett likvärdigt sätt. Be</w:t>
      </w:r>
      <w:r w:rsidR="008C41BC" w:rsidRPr="008C41BC">
        <w:softHyphen/>
      </w:r>
      <w:r w:rsidRPr="008C41BC">
        <w:t>stämmelserna motsvarar artikel 93.1 och 93.3 första meningen i EU-direktivet. PTS har fastställt en telefoninummerplan samt tekniska planer. Likabehandlings</w:t>
      </w:r>
      <w:r w:rsidRPr="008C41BC">
        <w:softHyphen/>
        <w:t>principen följer redan av grundlag och grund</w:t>
      </w:r>
      <w:r w:rsidRPr="008C41BC">
        <w:softHyphen/>
        <w:t>läg</w:t>
      </w:r>
      <w:r w:rsidRPr="008C41BC">
        <w:softHyphen/>
        <w:t xml:space="preserve">gande </w:t>
      </w:r>
      <w:r w:rsidRPr="008C41BC">
        <w:lastRenderedPageBreak/>
        <w:t>förvaltningsrätt, se 1 kap. 9 § regeringsformen och 5 § för</w:t>
      </w:r>
      <w:r w:rsidRPr="008C41BC">
        <w:softHyphen/>
        <w:t>valt</w:t>
      </w:r>
      <w:r w:rsidRPr="008C41BC">
        <w:softHyphen/>
        <w:t>ningslagen (2017:900). För att genomföra direktiv</w:t>
      </w:r>
      <w:r w:rsidRPr="008C41BC">
        <w:softHyphen/>
        <w:t>bestämmelser</w:t>
      </w:r>
      <w:r w:rsidRPr="008C41BC">
        <w:softHyphen/>
        <w:t>na är det därför till</w:t>
      </w:r>
      <w:r w:rsidRPr="008C41BC">
        <w:softHyphen/>
        <w:t>räckligt att bemyndigandet i 3 kap. 15 § LEK förs över till den nya lagen.</w:t>
      </w:r>
    </w:p>
    <w:p w14:paraId="0A4C3DC7" w14:textId="2162E086" w:rsidR="00D85371" w:rsidRPr="008C41BC" w:rsidRDefault="00D85371" w:rsidP="00D85371">
      <w:pPr>
        <w:pStyle w:val="Brdtextmedindrag"/>
      </w:pPr>
      <w:r w:rsidRPr="008C41BC">
        <w:t>Av 3 kap. 16 § LEK framgår att den som bedriver verksamhet som är anmälningspliktig enligt lagen, eller tillhandahåller elektroniska kommu</w:t>
      </w:r>
      <w:r w:rsidRPr="008C41BC">
        <w:softHyphen/>
        <w:t>ni</w:t>
      </w:r>
      <w:r w:rsidRPr="008C41BC">
        <w:softHyphen/>
        <w:t>ka</w:t>
      </w:r>
      <w:r w:rsidRPr="008C41BC">
        <w:softHyphen/>
        <w:t>tions</w:t>
      </w:r>
      <w:r w:rsidRPr="008C41BC">
        <w:softHyphen/>
        <w:t>tjänster i samtrafik med den som bedriver sådan verksamhet, är skyldig att följa fast</w:t>
      </w:r>
      <w:r w:rsidRPr="008C41BC">
        <w:softHyphen/>
        <w:t>ställda nummerplaner. Paragrafen genomför inte någon unions</w:t>
      </w:r>
      <w:r w:rsidRPr="008C41BC">
        <w:softHyphen/>
        <w:t xml:space="preserve">rättsakt (prop. 2002/03:110 </w:t>
      </w:r>
      <w:r w:rsidR="00EB24E6" w:rsidRPr="008C41BC">
        <w:t>s. 3</w:t>
      </w:r>
      <w:r w:rsidRPr="008C41BC">
        <w:t xml:space="preserve">71). Regeringen </w:t>
      </w:r>
      <w:r w:rsidR="00C863CC" w:rsidRPr="008C41BC">
        <w:t xml:space="preserve">instämmer i </w:t>
      </w:r>
      <w:r w:rsidRPr="008C41BC">
        <w:t>bedöm</w:t>
      </w:r>
      <w:r w:rsidRPr="008C41BC">
        <w:softHyphen/>
        <w:t>ningen i promemorian att det fortfarande finns ett behov av para</w:t>
      </w:r>
      <w:r w:rsidRPr="008C41BC">
        <w:softHyphen/>
        <w:t>grafen. Den bör därför föras över till den nya lagen.</w:t>
      </w:r>
    </w:p>
    <w:p w14:paraId="29EAC0AE" w14:textId="77777777" w:rsidR="00D85371" w:rsidRPr="008C41BC" w:rsidRDefault="00D85371" w:rsidP="00D85371">
      <w:pPr>
        <w:pStyle w:val="Brdtextmedindrag"/>
      </w:pPr>
      <w:r w:rsidRPr="008C41BC">
        <w:t>Enligt EU-direktivet är det möjligt att tilldela ytterligare aktörer num</w:t>
      </w:r>
      <w:r w:rsidRPr="008C41BC">
        <w:softHyphen/>
        <w:t>mer</w:t>
      </w:r>
      <w:r w:rsidRPr="008C41BC">
        <w:softHyphen/>
        <w:t>tillstånd (artikel 93.2). Mot bakgrund av den ökade betydels</w:t>
      </w:r>
      <w:r w:rsidRPr="008C41BC">
        <w:softHyphen/>
        <w:t>en av nummer för olika tjänster i samband med sakernas internet (eng. Internet of Things, IoT) får nummerresurser nämligen tilldelas andra företag än traditionella operatörer och tillhandahållare. I skäl 250 nämns be</w:t>
      </w:r>
      <w:r w:rsidRPr="008C41BC">
        <w:softHyphen/>
        <w:t>hov</w:t>
      </w:r>
      <w:r w:rsidRPr="008C41BC">
        <w:softHyphen/>
        <w:t>et av harmonisering av nummerresurserna i unionen för att stödja utvecklingen av alleuropeiska tjänster och gräns</w:t>
      </w:r>
      <w:r w:rsidRPr="008C41BC">
        <w:softHyphen/>
        <w:t>överskridande tjänster, särskilt nya maskin-till-maskin-baserade tjänster som uppkopplade bilar. Redan i dag kan dock vissa nummer tilldelas direkt till slut</w:t>
      </w:r>
      <w:r w:rsidRPr="008C41BC">
        <w:softHyphen/>
        <w:t>använd</w:t>
      </w:r>
      <w:r w:rsidRPr="008C41BC">
        <w:softHyphen/>
        <w:t>ar</w:t>
      </w:r>
      <w:r w:rsidRPr="008C41BC">
        <w:softHyphen/>
        <w:t>en, t.ex. samhälls</w:t>
      </w:r>
      <w:r w:rsidRPr="008C41BC">
        <w:softHyphen/>
        <w:t>viktiga nummer och nationella företagsnummer. Med stöd av tillstånds</w:t>
      </w:r>
      <w:r w:rsidRPr="008C41BC">
        <w:softHyphen/>
        <w:t>villkor är det möjligt att säkerställa att ett tilldelat nummer används för den avsedda tjänsten i enlighet med nummerplanen. Regeringen delar där</w:t>
      </w:r>
      <w:r w:rsidRPr="008C41BC">
        <w:softHyphen/>
        <w:t xml:space="preserve">för inte </w:t>
      </w:r>
      <w:r w:rsidRPr="008C41BC">
        <w:rPr>
          <w:i/>
          <w:iCs/>
        </w:rPr>
        <w:t>PTS</w:t>
      </w:r>
      <w:r w:rsidRPr="008C41BC">
        <w:t xml:space="preserve"> synpunkt att skyldigheten att följa fastställda nummer</w:t>
      </w:r>
      <w:r w:rsidRPr="008C41BC">
        <w:softHyphen/>
        <w:t>plan</w:t>
      </w:r>
      <w:r w:rsidRPr="008C41BC">
        <w:softHyphen/>
        <w:t>er behöver omfatta en vidare krets än vad som följer av nuvarande reglering.</w:t>
      </w:r>
    </w:p>
    <w:p w14:paraId="2DEE8E55" w14:textId="0DD2C562" w:rsidR="00D85371" w:rsidRPr="008C41BC" w:rsidRDefault="00D85371" w:rsidP="00D85371">
      <w:pPr>
        <w:pStyle w:val="Brdtextmedindrag"/>
      </w:pPr>
      <w:r w:rsidRPr="008C41BC">
        <w:t>Bestämmelserna om det gemensamma europeiska nummer</w:t>
      </w:r>
      <w:r w:rsidRPr="008C41BC">
        <w:softHyphen/>
        <w:t>utrymmet</w:t>
      </w:r>
      <w:r w:rsidR="008C41BC">
        <w:t xml:space="preserve"> </w:t>
      </w:r>
      <w:r w:rsidRPr="008C41BC">
        <w:t>3883 (ETNS) i artikel 27.3 i USO-direktivet saknar motsvarighet i EU-direktiv</w:t>
      </w:r>
      <w:r w:rsidRPr="008C41BC">
        <w:softHyphen/>
        <w:t>et. Det nummerutrymmet har i praktiken inte kommit till an</w:t>
      </w:r>
      <w:r w:rsidRPr="008C41BC">
        <w:softHyphen/>
        <w:t xml:space="preserve">vändning. Internationella teleunionen beslutade redan 2010 att koden 3883 inte längre ska användas (se prop. 2010/11:115 </w:t>
      </w:r>
      <w:r w:rsidR="00EB24E6" w:rsidRPr="008C41BC">
        <w:t>s. </w:t>
      </w:r>
      <w:r w:rsidRPr="008C41BC">
        <w:t>122 f.). Någon mot</w:t>
      </w:r>
      <w:r w:rsidRPr="008C41BC">
        <w:softHyphen/>
        <w:t>svarighet till bestäm</w:t>
      </w:r>
      <w:r w:rsidRPr="008C41BC">
        <w:softHyphen/>
        <w:t>melserna i 3 kap. 17 § LEK om det nummer</w:t>
      </w:r>
      <w:r w:rsidRPr="008C41BC">
        <w:softHyphen/>
        <w:t>utrymmet behövs därför inte i den nya lagen.</w:t>
      </w:r>
    </w:p>
    <w:p w14:paraId="33D7126B" w14:textId="69EAF247" w:rsidR="00D85371" w:rsidRDefault="00D85371" w:rsidP="00D85371">
      <w:pPr>
        <w:pStyle w:val="Brdtextmedindrag"/>
      </w:pPr>
      <w:r w:rsidRPr="008C41BC">
        <w:t>I promemorian föreslås att bestämmelsen i 3 kap. 18 § LEK om att natio</w:t>
      </w:r>
      <w:r w:rsidR="008C41BC" w:rsidRPr="008C41BC">
        <w:softHyphen/>
      </w:r>
      <w:r w:rsidRPr="008C41BC">
        <w:t>nella nummer</w:t>
      </w:r>
      <w:r w:rsidRPr="008C41BC">
        <w:softHyphen/>
        <w:t>planer ska hållas allmänt tillgängliga ska föras över till den nya lagen för att genomföra artikel 93.7. EU-direktivets krav på att natio</w:t>
      </w:r>
      <w:r w:rsidR="008C41BC" w:rsidRPr="008C41BC">
        <w:softHyphen/>
      </w:r>
      <w:r w:rsidRPr="008C41BC">
        <w:t>nella nummerplaner ska offentliggöras är närmast en instruktion till regle</w:t>
      </w:r>
      <w:r w:rsidR="008C41BC" w:rsidRPr="008C41BC">
        <w:softHyphen/>
      </w:r>
      <w:r w:rsidRPr="008C41BC">
        <w:t>ringsmyndigheten och har inga direkta rättsverkningar för enskilda. Enligt regeringens mening bör en sådan bestämmelse meddelas i förord</w:t>
      </w:r>
      <w:r w:rsidRPr="008C41BC">
        <w:softHyphen/>
        <w:t>ning.</w:t>
      </w:r>
      <w:bookmarkStart w:id="558" w:name="_Toc9841580"/>
      <w:bookmarkStart w:id="559" w:name="_Toc9867457"/>
      <w:bookmarkStart w:id="560" w:name="_Toc9867707"/>
      <w:bookmarkStart w:id="561" w:name="_Toc9871124"/>
      <w:bookmarkStart w:id="562" w:name="_Toc9958207"/>
      <w:bookmarkStart w:id="563" w:name="_Toc9961266"/>
      <w:bookmarkStart w:id="564" w:name="_Toc9962365"/>
      <w:bookmarkStart w:id="565" w:name="_Toc17793329"/>
      <w:bookmarkStart w:id="566" w:name="_Toc73005913"/>
    </w:p>
    <w:p w14:paraId="755D780A" w14:textId="609EBBF6" w:rsidR="008C41BC" w:rsidRDefault="008C41BC" w:rsidP="00D85371">
      <w:pPr>
        <w:pStyle w:val="Brdtextmedindrag"/>
      </w:pPr>
    </w:p>
    <w:p w14:paraId="449DAD53" w14:textId="1E35408A" w:rsidR="008C41BC" w:rsidRDefault="008C41BC" w:rsidP="00D85371">
      <w:pPr>
        <w:pStyle w:val="Brdtextmedindrag"/>
      </w:pPr>
    </w:p>
    <w:p w14:paraId="7BF9A4C1" w14:textId="2E4055CD" w:rsidR="008C41BC" w:rsidRDefault="008C41BC" w:rsidP="00D85371">
      <w:pPr>
        <w:pStyle w:val="Brdtextmedindrag"/>
      </w:pPr>
    </w:p>
    <w:p w14:paraId="752867F5" w14:textId="33C792CA" w:rsidR="008C41BC" w:rsidRDefault="008C41BC" w:rsidP="00D85371">
      <w:pPr>
        <w:pStyle w:val="Brdtextmedindrag"/>
      </w:pPr>
    </w:p>
    <w:p w14:paraId="0A5718D1" w14:textId="6E00E5B9" w:rsidR="008C41BC" w:rsidRDefault="008C41BC" w:rsidP="00D85371">
      <w:pPr>
        <w:pStyle w:val="Brdtextmedindrag"/>
      </w:pPr>
    </w:p>
    <w:p w14:paraId="3379EF0E" w14:textId="77777777" w:rsidR="008C41BC" w:rsidRPr="008C41BC" w:rsidRDefault="008C41BC" w:rsidP="00D85371">
      <w:pPr>
        <w:pStyle w:val="Brdtextmedindrag"/>
        <w:rPr>
          <w:rFonts w:eastAsiaTheme="minorHAnsi" w:cstheme="minorBidi"/>
          <w:sz w:val="26"/>
          <w:szCs w:val="22"/>
        </w:rPr>
      </w:pPr>
    </w:p>
    <w:p w14:paraId="5CEA6DE8" w14:textId="77777777" w:rsidR="00D85371" w:rsidRPr="00E211AD" w:rsidRDefault="00D85371" w:rsidP="00D85371">
      <w:pPr>
        <w:pStyle w:val="Rubrik2"/>
      </w:pPr>
      <w:bookmarkStart w:id="567" w:name="_Toc86738719"/>
      <w:bookmarkStart w:id="568" w:name="_Toc94597482"/>
      <w:bookmarkStart w:id="569" w:name="_Toc96533325"/>
      <w:r w:rsidRPr="00E211AD">
        <w:lastRenderedPageBreak/>
        <w:t>Tillstånd att använda nummer</w:t>
      </w:r>
      <w:bookmarkEnd w:id="558"/>
      <w:bookmarkEnd w:id="559"/>
      <w:bookmarkEnd w:id="560"/>
      <w:bookmarkEnd w:id="561"/>
      <w:bookmarkEnd w:id="562"/>
      <w:bookmarkEnd w:id="563"/>
      <w:bookmarkEnd w:id="564"/>
      <w:bookmarkEnd w:id="565"/>
      <w:bookmarkEnd w:id="566"/>
      <w:bookmarkEnd w:id="567"/>
      <w:bookmarkEnd w:id="568"/>
      <w:bookmarkEnd w:id="569"/>
    </w:p>
    <w:p w14:paraId="288751B9" w14:textId="77777777" w:rsidR="00D85371" w:rsidRPr="00E211AD" w:rsidRDefault="00D85371" w:rsidP="00D85371">
      <w:pPr>
        <w:pStyle w:val="Brdtextram"/>
      </w:pPr>
      <w:r>
        <w:rPr>
          <w:b/>
        </w:rPr>
        <w:t>Regeringens f</w:t>
      </w:r>
      <w:r w:rsidRPr="00E211AD">
        <w:rPr>
          <w:b/>
        </w:rPr>
        <w:t>örslag:</w:t>
      </w:r>
      <w:r w:rsidRPr="00E211AD">
        <w:t xml:space="preserve"> </w:t>
      </w:r>
      <w:r w:rsidRPr="000376B1">
        <w:t xml:space="preserve">Bestämmelserna </w:t>
      </w:r>
      <w:r>
        <w:t>i lagen om elektronisk kommu</w:t>
      </w:r>
      <w:r>
        <w:softHyphen/>
        <w:t xml:space="preserve">nikation </w:t>
      </w:r>
      <w:r w:rsidRPr="000376B1">
        <w:t>om tillstånd att använda num</w:t>
      </w:r>
      <w:r>
        <w:softHyphen/>
      </w:r>
      <w:r w:rsidRPr="000376B1">
        <w:t>mer ska föras över</w:t>
      </w:r>
      <w:r w:rsidRPr="00E211AD">
        <w:t xml:space="preserve"> till den nya lagen med följande ändringar</w:t>
      </w:r>
      <w:r>
        <w:t>:</w:t>
      </w:r>
    </w:p>
    <w:p w14:paraId="6A56E405" w14:textId="77777777" w:rsidR="00D85371" w:rsidRPr="00E211AD" w:rsidRDefault="00D85371" w:rsidP="00D85371">
      <w:pPr>
        <w:pStyle w:val="Strecklistaram"/>
      </w:pPr>
      <w:r w:rsidRPr="00E211AD">
        <w:t>Rätten att meddela föreskrifter ska omfatta tilldelning av nummer.</w:t>
      </w:r>
    </w:p>
    <w:p w14:paraId="22768E67" w14:textId="5A4C46B6" w:rsidR="00D85371" w:rsidRPr="00E211AD" w:rsidRDefault="00D85371" w:rsidP="00D85371">
      <w:pPr>
        <w:pStyle w:val="Strecklistaram"/>
      </w:pPr>
      <w:r w:rsidRPr="00E211AD">
        <w:t>Icke-diskriminering ska gälla i fråga om de nummer som ge</w:t>
      </w:r>
      <w:r>
        <w:t>r</w:t>
      </w:r>
      <w:r w:rsidRPr="00E211AD">
        <w:t xml:space="preserve"> till</w:t>
      </w:r>
      <w:r w:rsidR="002361B3">
        <w:softHyphen/>
      </w:r>
      <w:r>
        <w:t>gång</w:t>
      </w:r>
      <w:r w:rsidRPr="00E211AD">
        <w:t xml:space="preserve"> till tjänster i näten.</w:t>
      </w:r>
    </w:p>
    <w:p w14:paraId="3941BF30" w14:textId="77777777" w:rsidR="00D85371" w:rsidRPr="00E211AD" w:rsidRDefault="00D85371" w:rsidP="00D85371">
      <w:pPr>
        <w:pStyle w:val="Strecklistaram"/>
      </w:pPr>
      <w:r w:rsidRPr="00E211AD">
        <w:t xml:space="preserve">Tillståndsvillkor om giltighetstid ska avse </w:t>
      </w:r>
      <w:r>
        <w:t xml:space="preserve">en </w:t>
      </w:r>
      <w:r w:rsidRPr="00E211AD">
        <w:t>lämplig giltighetstid.</w:t>
      </w:r>
    </w:p>
    <w:p w14:paraId="2A507000" w14:textId="77777777" w:rsidR="00D85371" w:rsidRPr="00E211AD" w:rsidRDefault="00D85371" w:rsidP="00D85371">
      <w:pPr>
        <w:pStyle w:val="Strecklistaram"/>
      </w:pPr>
      <w:r w:rsidRPr="00E211AD">
        <w:t xml:space="preserve">Tillstånd att använda nummer ska även få förenas med villkor om </w:t>
      </w:r>
      <w:r w:rsidRPr="000376B1">
        <w:t>skyl</w:t>
      </w:r>
      <w:r>
        <w:softHyphen/>
      </w:r>
      <w:r w:rsidRPr="000376B1">
        <w:t>digheter som följer av konsumentskyddsbestämmelser och andra num</w:t>
      </w:r>
      <w:r w:rsidRPr="000376B1">
        <w:softHyphen/>
        <w:t>mer</w:t>
      </w:r>
      <w:r w:rsidRPr="000376B1">
        <w:softHyphen/>
        <w:t>relaterade bestämmelser i andra medlemsstater i fråga om användning</w:t>
      </w:r>
      <w:r w:rsidRPr="00E211AD">
        <w:t xml:space="preserve"> av nummer inom Europeiska unionen.</w:t>
      </w:r>
    </w:p>
    <w:p w14:paraId="6AE5887D" w14:textId="77777777" w:rsidR="00D85371" w:rsidRPr="00E211AD" w:rsidRDefault="00D85371" w:rsidP="00D85371">
      <w:pPr>
        <w:pStyle w:val="Brdtextmedindragram"/>
        <w:spacing w:before="90"/>
        <w:ind w:firstLine="0"/>
      </w:pPr>
      <w:r w:rsidRPr="000376B1">
        <w:t xml:space="preserve">Bestämmelserna om </w:t>
      </w:r>
      <w:r>
        <w:t>vilka förfaranden som kan tillämpas vid bevilj</w:t>
      </w:r>
      <w:r>
        <w:softHyphen/>
        <w:t>an</w:t>
      </w:r>
      <w:r>
        <w:softHyphen/>
        <w:t xml:space="preserve">de av tillstånd för </w:t>
      </w:r>
      <w:r w:rsidRPr="000376B1">
        <w:t xml:space="preserve">nummer av betydande ekonomiskt värde </w:t>
      </w:r>
      <w:r>
        <w:t xml:space="preserve">efter allmän inbjudan till ansökan </w:t>
      </w:r>
      <w:r w:rsidRPr="000376B1">
        <w:t>ska föras</w:t>
      </w:r>
      <w:r w:rsidRPr="00E211AD">
        <w:t xml:space="preserve"> över till den nya lagen. </w:t>
      </w:r>
      <w:r>
        <w:t>D</w:t>
      </w:r>
      <w:r w:rsidRPr="00E211AD">
        <w:t>en allmän</w:t>
      </w:r>
      <w:r>
        <w:t>na</w:t>
      </w:r>
      <w:r w:rsidRPr="00E211AD">
        <w:t xml:space="preserve"> inbjudan </w:t>
      </w:r>
      <w:r w:rsidRPr="000376B1">
        <w:t>ska innehålla uppgifter om det förfarande som ska an</w:t>
      </w:r>
      <w:r w:rsidRPr="000376B1">
        <w:softHyphen/>
        <w:t>vändas,</w:t>
      </w:r>
      <w:r w:rsidRPr="00E211AD">
        <w:t xml:space="preserve"> förutsättning</w:t>
      </w:r>
      <w:r w:rsidRPr="00E211AD">
        <w:softHyphen/>
        <w:t xml:space="preserve">arna för deltagande </w:t>
      </w:r>
      <w:r>
        <w:t xml:space="preserve">i förfarandet </w:t>
      </w:r>
      <w:r w:rsidRPr="00E211AD">
        <w:t>och de villkor som till</w:t>
      </w:r>
      <w:r>
        <w:softHyphen/>
      </w:r>
      <w:r w:rsidRPr="00E211AD">
        <w:t>stånd kommer att förenas med.</w:t>
      </w:r>
    </w:p>
    <w:p w14:paraId="02B2111C" w14:textId="77777777" w:rsidR="00D85371" w:rsidRPr="00DE0E4A" w:rsidRDefault="00D85371" w:rsidP="00D85371">
      <w:pPr>
        <w:pStyle w:val="Brdtextmedindragram"/>
      </w:pPr>
      <w:r w:rsidRPr="0019616B">
        <w:t>Bestämmelserna om överlåtelse av tillstånd att använda nummer ska föras över</w:t>
      </w:r>
      <w:r w:rsidRPr="00E211AD">
        <w:t xml:space="preserve"> till den nya lagen. Kravet på medgivande från </w:t>
      </w:r>
      <w:r w:rsidRPr="00006267">
        <w:t>reglerings</w:t>
      </w:r>
      <w:r>
        <w:softHyphen/>
      </w:r>
      <w:r w:rsidRPr="00824932">
        <w:t>myndig</w:t>
      </w:r>
      <w:r>
        <w:softHyphen/>
      </w:r>
      <w:r w:rsidRPr="00824932">
        <w:t>heten</w:t>
      </w:r>
      <w:r w:rsidRPr="00E211AD">
        <w:t xml:space="preserve"> för överlåtelse av</w:t>
      </w:r>
      <w:r>
        <w:t xml:space="preserve"> ett</w:t>
      </w:r>
      <w:r w:rsidRPr="00E211AD">
        <w:t xml:space="preserve"> tillstånd </w:t>
      </w:r>
      <w:r w:rsidRPr="000376B1">
        <w:t>ska inte gälla när ett nummer ur en nationell nummerplan, på slutan</w:t>
      </w:r>
      <w:r w:rsidRPr="000376B1">
        <w:softHyphen/>
        <w:t>vända</w:t>
      </w:r>
      <w:r w:rsidRPr="000376B1">
        <w:softHyphen/>
      </w:r>
      <w:r w:rsidRPr="00E211AD">
        <w:t>rens begäran, överlämnas till en annan tillhandahållare enligt bestäm</w:t>
      </w:r>
      <w:r w:rsidRPr="00E211AD">
        <w:softHyphen/>
        <w:t>mel</w:t>
      </w:r>
      <w:r w:rsidRPr="00E211AD">
        <w:softHyphen/>
        <w:t>serna om nummer</w:t>
      </w:r>
      <w:r>
        <w:softHyphen/>
      </w:r>
      <w:r w:rsidRPr="00E211AD">
        <w:t>porta</w:t>
      </w:r>
      <w:r>
        <w:softHyphen/>
      </w:r>
      <w:r w:rsidRPr="00E211AD">
        <w:t>bilit</w:t>
      </w:r>
      <w:r>
        <w:softHyphen/>
      </w:r>
      <w:r w:rsidRPr="00E211AD">
        <w:t>et.</w:t>
      </w:r>
    </w:p>
    <w:p w14:paraId="04470FA8" w14:textId="77777777" w:rsidR="00D85371" w:rsidRPr="00E211AD" w:rsidDel="00E667D7" w:rsidRDefault="00D85371" w:rsidP="00D85371">
      <w:pPr>
        <w:pStyle w:val="Brdtextmedindrag"/>
        <w:rPr>
          <w:sz w:val="8"/>
          <w:szCs w:val="8"/>
        </w:rPr>
      </w:pPr>
    </w:p>
    <w:p w14:paraId="35304127" w14:textId="2FEEB554" w:rsidR="00D85371" w:rsidRDefault="00D85371" w:rsidP="00D85371">
      <w:pPr>
        <w:pStyle w:val="Brdtextmedindrag"/>
      </w:pPr>
      <w:r w:rsidRPr="00E211AD">
        <w:rPr>
          <w:b/>
        </w:rPr>
        <w:t>Promemorians förslag</w:t>
      </w:r>
      <w:r w:rsidRPr="008A79FD">
        <w:t xml:space="preserve"> </w:t>
      </w:r>
      <w:r w:rsidRPr="00246914">
        <w:t>överensstämmer i huvudsak med regeringens för</w:t>
      </w:r>
      <w:r>
        <w:softHyphen/>
      </w:r>
      <w:r w:rsidRPr="00246914">
        <w:t>slag</w:t>
      </w:r>
      <w:r w:rsidRPr="0097309D">
        <w:t>. I promemorian föreslås bestämmelser om samråd och handlägg</w:t>
      </w:r>
      <w:r w:rsidRPr="0097309D">
        <w:softHyphen/>
        <w:t>nings</w:t>
      </w:r>
      <w:r w:rsidRPr="0097309D">
        <w:softHyphen/>
        <w:t>tider i lag.</w:t>
      </w:r>
    </w:p>
    <w:p w14:paraId="17404A94" w14:textId="77777777" w:rsidR="00D85371" w:rsidRPr="000113CC" w:rsidRDefault="00D85371" w:rsidP="00D85371">
      <w:pPr>
        <w:pStyle w:val="Brdtextmedindrag"/>
      </w:pPr>
      <w:r w:rsidRPr="00E211AD">
        <w:rPr>
          <w:b/>
        </w:rPr>
        <w:t>Remissinstanserna:</w:t>
      </w:r>
      <w:r w:rsidRPr="008A79FD">
        <w:t xml:space="preserve"> </w:t>
      </w:r>
      <w:r w:rsidRPr="00AA6A04">
        <w:t xml:space="preserve">De </w:t>
      </w:r>
      <w:r w:rsidRPr="000113CC">
        <w:t>flesta av remissinstanserna tillstyrker förslage</w:t>
      </w:r>
      <w:r>
        <w:t>t</w:t>
      </w:r>
      <w:r w:rsidRPr="000113CC">
        <w:t xml:space="preserve"> eller har ingen invändning mot de</w:t>
      </w:r>
      <w:r>
        <w:t>t</w:t>
      </w:r>
      <w:r w:rsidRPr="000113CC">
        <w:t xml:space="preserve">. </w:t>
      </w:r>
      <w:r w:rsidRPr="000471C7">
        <w:rPr>
          <w:i/>
        </w:rPr>
        <w:t>PTS</w:t>
      </w:r>
      <w:r w:rsidRPr="000471C7">
        <w:t xml:space="preserve"> anser att uttrycket internationella överens</w:t>
      </w:r>
      <w:r w:rsidRPr="000471C7">
        <w:softHyphen/>
        <w:t>kommelser bör användas i lagtexten om tillståndsvillkor och ifråga</w:t>
      </w:r>
      <w:r w:rsidRPr="000471C7">
        <w:softHyphen/>
        <w:t>sätter om kravet på särskilda villkor om konsumentskydd för an</w:t>
      </w:r>
      <w:r>
        <w:softHyphen/>
      </w:r>
      <w:r w:rsidRPr="000471C7">
        <w:t>vändning av nummer som omfattar</w:t>
      </w:r>
      <w:r w:rsidRPr="000113CC">
        <w:t xml:space="preserve"> extraterritoriell användning inom unionen genom</w:t>
      </w:r>
      <w:r w:rsidRPr="000113CC">
        <w:softHyphen/>
        <w:t>förs på ett tillräckligt tydligt sätt.</w:t>
      </w:r>
    </w:p>
    <w:p w14:paraId="1879DD0F" w14:textId="77777777" w:rsidR="00D85371" w:rsidRPr="00E211AD" w:rsidRDefault="00D85371" w:rsidP="00D85371">
      <w:pPr>
        <w:pStyle w:val="Rubrik4utannumrering"/>
      </w:pPr>
      <w:r w:rsidRPr="00E211AD">
        <w:t xml:space="preserve">Skälen för </w:t>
      </w:r>
      <w:r>
        <w:t xml:space="preserve">regeringens </w:t>
      </w:r>
      <w:r w:rsidRPr="00E211AD">
        <w:t>förslag</w:t>
      </w:r>
    </w:p>
    <w:p w14:paraId="162236A5" w14:textId="77777777" w:rsidR="00D85371" w:rsidRPr="00E211AD" w:rsidRDefault="00D85371" w:rsidP="00D85371">
      <w:pPr>
        <w:pStyle w:val="Rubrik5utannumrering"/>
        <w:spacing w:before="0"/>
      </w:pPr>
      <w:r>
        <w:t>Tillståndskravet behålls</w:t>
      </w:r>
    </w:p>
    <w:p w14:paraId="39971DE3" w14:textId="06015690" w:rsidR="00D85371" w:rsidRDefault="00D85371" w:rsidP="00D85371">
      <w:pPr>
        <w:pStyle w:val="Brdtextmedindrag"/>
        <w:ind w:firstLine="0"/>
      </w:pPr>
      <w:r>
        <w:t xml:space="preserve">Av </w:t>
      </w:r>
      <w:r w:rsidRPr="00E211AD">
        <w:t xml:space="preserve">artikel 94.1 i EU-direktivet </w:t>
      </w:r>
      <w:r>
        <w:t xml:space="preserve">framgår att </w:t>
      </w:r>
      <w:r w:rsidRPr="00E211AD">
        <w:t xml:space="preserve">myndigheterna, </w:t>
      </w:r>
      <w:r>
        <w:t>när</w:t>
      </w:r>
      <w:r w:rsidRPr="00E211AD">
        <w:t xml:space="preserve"> det är nöd</w:t>
      </w:r>
      <w:r>
        <w:softHyphen/>
      </w:r>
      <w:r w:rsidRPr="00E211AD">
        <w:t xml:space="preserve">vändigt att bevilja individuella nyttjanderätter till nummerresurser, på begäran </w:t>
      </w:r>
      <w:r>
        <w:t xml:space="preserve">ska </w:t>
      </w:r>
      <w:r w:rsidRPr="00E211AD">
        <w:t>be</w:t>
      </w:r>
      <w:r w:rsidRPr="00E211AD">
        <w:softHyphen/>
        <w:t>vilja företag sådana rättigheter för tillhandahållandet av elektroniska kom</w:t>
      </w:r>
      <w:r w:rsidRPr="00E211AD">
        <w:softHyphen/>
      </w:r>
      <w:r w:rsidRPr="000376B1">
        <w:t>munikationsnät eller kommunikationstjänster som om</w:t>
      </w:r>
      <w:r>
        <w:softHyphen/>
      </w:r>
      <w:r w:rsidRPr="000376B1">
        <w:t>fattas av den allmänna auktorisationen. Regleringen motsvarar artikel</w:t>
      </w:r>
      <w:r>
        <w:t> </w:t>
      </w:r>
      <w:r w:rsidRPr="000376B1">
        <w:t>5.2 första stycket i auktorisa</w:t>
      </w:r>
      <w:r w:rsidRPr="000376B1">
        <w:softHyphen/>
      </w:r>
      <w:r w:rsidRPr="00E211AD">
        <w:t>tionsdirektivet, som har genomförts i 3</w:t>
      </w:r>
      <w:r>
        <w:t> kap. </w:t>
      </w:r>
      <w:r w:rsidRPr="00E211AD">
        <w:t>19</w:t>
      </w:r>
      <w:r>
        <w:t> §</w:t>
      </w:r>
      <w:r w:rsidRPr="00E211AD">
        <w:t xml:space="preserve"> LEK. Kravet på tillstånd </w:t>
      </w:r>
      <w:r w:rsidRPr="000376B1">
        <w:t>att använda nummer har bedömts vara förenligt med aukt</w:t>
      </w:r>
      <w:r>
        <w:softHyphen/>
      </w:r>
      <w:r w:rsidRPr="000376B1">
        <w:t>orisa</w:t>
      </w:r>
      <w:r>
        <w:softHyphen/>
      </w:r>
      <w:r w:rsidRPr="000376B1">
        <w:t>tions</w:t>
      </w:r>
      <w:r>
        <w:softHyphen/>
      </w:r>
      <w:r w:rsidRPr="000376B1">
        <w:t>direktivet</w:t>
      </w:r>
      <w:r w:rsidRPr="00E211AD">
        <w:t xml:space="preserve"> (prop. 2002/03:110 </w:t>
      </w:r>
      <w:r w:rsidR="00EB24E6">
        <w:t>s. </w:t>
      </w:r>
      <w:r w:rsidRPr="00E211AD">
        <w:t>158</w:t>
      </w:r>
      <w:r>
        <w:t> </w:t>
      </w:r>
      <w:r w:rsidRPr="00E211AD">
        <w:t xml:space="preserve">f.). Det </w:t>
      </w:r>
      <w:r>
        <w:t>finns enligt regeringens mening inte</w:t>
      </w:r>
      <w:r w:rsidRPr="00E211AD">
        <w:t xml:space="preserve"> skäl att </w:t>
      </w:r>
      <w:r>
        <w:t>nu</w:t>
      </w:r>
      <w:r w:rsidRPr="00E211AD">
        <w:t xml:space="preserve"> göra någon annan bedömn</w:t>
      </w:r>
      <w:r>
        <w:softHyphen/>
      </w:r>
      <w:r w:rsidRPr="00E211AD">
        <w:t>ing.</w:t>
      </w:r>
    </w:p>
    <w:p w14:paraId="756269A9" w14:textId="6C00D90D" w:rsidR="00D85371" w:rsidRDefault="00D85371" w:rsidP="00D85371">
      <w:pPr>
        <w:pStyle w:val="Brdtextmedindrag"/>
      </w:pPr>
      <w:r>
        <w:t xml:space="preserve">Enligt </w:t>
      </w:r>
      <w:r w:rsidRPr="00E211AD">
        <w:t>3</w:t>
      </w:r>
      <w:r>
        <w:t> kap. </w:t>
      </w:r>
      <w:r w:rsidRPr="00E211AD">
        <w:t>19</w:t>
      </w:r>
      <w:r>
        <w:t xml:space="preserve"> § andra stycket </w:t>
      </w:r>
      <w:r w:rsidRPr="00E211AD">
        <w:t>LEK</w:t>
      </w:r>
      <w:r>
        <w:t xml:space="preserve"> </w:t>
      </w:r>
      <w:r w:rsidRPr="000376B1">
        <w:t>får regeringen eller den myndighet</w:t>
      </w:r>
      <w:r w:rsidRPr="00E211AD">
        <w:t xml:space="preserve"> som regeringen bestämmer meddela föreskrifter om principerna för till</w:t>
      </w:r>
      <w:r w:rsidRPr="00E211AD">
        <w:softHyphen/>
      </w:r>
      <w:r w:rsidRPr="00E211AD">
        <w:lastRenderedPageBreak/>
        <w:t xml:space="preserve">delning av nummer. </w:t>
      </w:r>
      <w:r w:rsidRPr="000376B1">
        <w:t>PTS har meddelat föreskrift</w:t>
      </w:r>
      <w:r>
        <w:softHyphen/>
      </w:r>
      <w:r w:rsidRPr="000376B1">
        <w:t>er (PTSFS</w:t>
      </w:r>
      <w:r w:rsidRPr="00E211AD">
        <w:t xml:space="preserve"> 2003:3) om tillstånd för användning och reservering av nummerkapacitet ur den svenska nummerplanen för telefoni (E.164)</w:t>
      </w:r>
      <w:r>
        <w:t xml:space="preserve"> samt</w:t>
      </w:r>
      <w:r w:rsidRPr="00E211AD">
        <w:t xml:space="preserve"> föreskrifter (PTSFS 2003:4) om tillstånd för användning av kapacitet ur tekniska planer.</w:t>
      </w:r>
      <w:r>
        <w:t xml:space="preserve"> </w:t>
      </w:r>
      <w:r w:rsidRPr="000376B1">
        <w:t>På samma sätt som gäller i</w:t>
      </w:r>
      <w:r>
        <w:t> </w:t>
      </w:r>
      <w:r w:rsidRPr="000376B1">
        <w:t>dag är det lämpligt att mer detaljerade regler om</w:t>
      </w:r>
      <w:r w:rsidRPr="00E211AD">
        <w:t xml:space="preserve"> tilldelning av tillstånd att använda nummer anges i förordning eller myn</w:t>
      </w:r>
      <w:r w:rsidRPr="00E211AD">
        <w:softHyphen/>
        <w:t>dig</w:t>
      </w:r>
      <w:r w:rsidRPr="00E211AD">
        <w:softHyphen/>
        <w:t xml:space="preserve">hetsföreskrifter (jfr prop. 2002/03:110 </w:t>
      </w:r>
      <w:r w:rsidR="00EB24E6">
        <w:t>s. </w:t>
      </w:r>
      <w:r w:rsidRPr="00E211AD">
        <w:t>158</w:t>
      </w:r>
      <w:r>
        <w:t> </w:t>
      </w:r>
      <w:r w:rsidRPr="00E211AD">
        <w:t>f. och 371</w:t>
      </w:r>
      <w:r>
        <w:t> </w:t>
      </w:r>
      <w:r w:rsidRPr="00E211AD">
        <w:t>f.). Be</w:t>
      </w:r>
      <w:r w:rsidRPr="00E211AD">
        <w:softHyphen/>
        <w:t>myn</w:t>
      </w:r>
      <w:r w:rsidRPr="00E211AD">
        <w:softHyphen/>
        <w:t>digandet i den nya lagen bör dock förtydligas så att det anges att före</w:t>
      </w:r>
      <w:r w:rsidRPr="00E211AD">
        <w:softHyphen/>
        <w:t xml:space="preserve">skrifter får meddelas om ”tilldelning av nummer”, i stället för ”principerna för tilldelning av nummer”. </w:t>
      </w:r>
      <w:r>
        <w:t>Därmed</w:t>
      </w:r>
      <w:r w:rsidRPr="00E211AD">
        <w:t xml:space="preserve"> klargör</w:t>
      </w:r>
      <w:r>
        <w:t>s</w:t>
      </w:r>
      <w:r w:rsidRPr="00E211AD">
        <w:t xml:space="preserve"> att det kan regleras vilka slag</w:t>
      </w:r>
      <w:r>
        <w:t xml:space="preserve"> av</w:t>
      </w:r>
      <w:r w:rsidRPr="00E211AD">
        <w:t xml:space="preserve"> företag som kan till</w:t>
      </w:r>
      <w:r w:rsidRPr="00E211AD">
        <w:softHyphen/>
        <w:t>delas nummer.</w:t>
      </w:r>
      <w:r>
        <w:t xml:space="preserve"> </w:t>
      </w:r>
      <w:r w:rsidRPr="007E6FB3">
        <w:t>En nyhet i EU-direktivet är nämligen att även andra företag än tillhandahållare av elektro</w:t>
      </w:r>
      <w:r w:rsidRPr="007E6FB3">
        <w:softHyphen/>
        <w:t>niska kommunika</w:t>
      </w:r>
      <w:r>
        <w:softHyphen/>
      </w:r>
      <w:r w:rsidRPr="007E6FB3">
        <w:t>tions</w:t>
      </w:r>
      <w:r>
        <w:softHyphen/>
      </w:r>
      <w:r w:rsidRPr="007E6FB3">
        <w:t>nät eller kommunikations</w:t>
      </w:r>
      <w:r w:rsidRPr="007E6FB3">
        <w:softHyphen/>
        <w:t xml:space="preserve">tjänster får tilldelas nummer, </w:t>
      </w:r>
      <w:r w:rsidRPr="008E52F6">
        <w:t>om de bedöms lämpliga för det och nummerresurser finns till</w:t>
      </w:r>
      <w:r w:rsidRPr="008E52F6">
        <w:softHyphen/>
        <w:t>gäng</w:t>
      </w:r>
      <w:r w:rsidRPr="008E52F6">
        <w:softHyphen/>
        <w:t>liga (artikel 93.2). Sam</w:t>
      </w:r>
      <w:r>
        <w:softHyphen/>
      </w:r>
      <w:r w:rsidRPr="008E52F6">
        <w:t>mantaget bör paragrafen föras över till den nya lagen med den ändringen.</w:t>
      </w:r>
    </w:p>
    <w:p w14:paraId="5B7C78F8" w14:textId="77777777" w:rsidR="00D85371" w:rsidRPr="000376B1" w:rsidRDefault="00D85371" w:rsidP="00D85371">
      <w:pPr>
        <w:pStyle w:val="Brdtextmedindrag"/>
      </w:pPr>
      <w:r>
        <w:t xml:space="preserve">Enligt </w:t>
      </w:r>
      <w:r w:rsidRPr="00E211AD">
        <w:t>3</w:t>
      </w:r>
      <w:r>
        <w:t> kap. </w:t>
      </w:r>
      <w:r w:rsidRPr="00E211AD">
        <w:t>20</w:t>
      </w:r>
      <w:r>
        <w:t> §</w:t>
      </w:r>
      <w:r w:rsidRPr="00E211AD">
        <w:t xml:space="preserve"> LEK</w:t>
      </w:r>
      <w:r>
        <w:t xml:space="preserve"> får d</w:t>
      </w:r>
      <w:r w:rsidRPr="00F54D60">
        <w:t>en som har tilldelats en nummerserie inte diskriminera</w:t>
      </w:r>
      <w:r>
        <w:t xml:space="preserve"> </w:t>
      </w:r>
      <w:r w:rsidRPr="00F54D60">
        <w:t>andra som tillhandahåller elektroniska kommunikations</w:t>
      </w:r>
      <w:r>
        <w:softHyphen/>
      </w:r>
      <w:r w:rsidRPr="00F54D60">
        <w:t>tjänster i fråga om vilka nummer som ger tillträde till tjänster i näten.</w:t>
      </w:r>
      <w:r>
        <w:t xml:space="preserve"> Mot</w:t>
      </w:r>
      <w:r>
        <w:softHyphen/>
        <w:t xml:space="preserve">svarande bestämmelse i EU-direktivet finns i </w:t>
      </w:r>
      <w:r w:rsidRPr="000376B1">
        <w:t>artikel 93.3 andra meningen</w:t>
      </w:r>
      <w:r>
        <w:t xml:space="preserve">. Paragrafen </w:t>
      </w:r>
      <w:r w:rsidRPr="000376B1">
        <w:t xml:space="preserve">bör </w:t>
      </w:r>
      <w:r>
        <w:t>föras över till d</w:t>
      </w:r>
      <w:r w:rsidRPr="000376B1">
        <w:t>en nya lagen</w:t>
      </w:r>
      <w:r>
        <w:t>.</w:t>
      </w:r>
    </w:p>
    <w:p w14:paraId="5139B69B" w14:textId="77777777" w:rsidR="00D85371" w:rsidRPr="00E211AD" w:rsidRDefault="00D85371" w:rsidP="00D85371">
      <w:pPr>
        <w:pStyle w:val="Rubrik5utannumrering"/>
      </w:pPr>
      <w:r>
        <w:t>Tillståndsv</w:t>
      </w:r>
      <w:r w:rsidRPr="00B2726F">
        <w:t>illkor</w:t>
      </w:r>
    </w:p>
    <w:p w14:paraId="2E1F4375" w14:textId="7227B862" w:rsidR="00D85371" w:rsidRPr="00E211AD" w:rsidRDefault="00D85371" w:rsidP="00D85371">
      <w:pPr>
        <w:pStyle w:val="Brdtext"/>
      </w:pPr>
      <w:r>
        <w:t xml:space="preserve">Enligt </w:t>
      </w:r>
      <w:r w:rsidRPr="000376B1">
        <w:t>3</w:t>
      </w:r>
      <w:r>
        <w:t> kap. </w:t>
      </w:r>
      <w:r w:rsidRPr="000376B1">
        <w:t>21</w:t>
      </w:r>
      <w:r>
        <w:t> §</w:t>
      </w:r>
      <w:r w:rsidRPr="000376B1">
        <w:t xml:space="preserve"> LEK</w:t>
      </w:r>
      <w:r>
        <w:t xml:space="preserve"> får </w:t>
      </w:r>
      <w:r w:rsidRPr="000376B1">
        <w:t>tillstånd att använda nummer förenas med</w:t>
      </w:r>
      <w:r w:rsidRPr="00E211AD">
        <w:t xml:space="preserve"> vill</w:t>
      </w:r>
      <w:r w:rsidR="00B75737">
        <w:softHyphen/>
      </w:r>
      <w:r w:rsidRPr="00E211AD">
        <w:t>kor om</w:t>
      </w:r>
    </w:p>
    <w:p w14:paraId="006BAF9B" w14:textId="77777777" w:rsidR="00D85371" w:rsidRPr="00E211AD" w:rsidRDefault="00D85371" w:rsidP="00D85371">
      <w:pPr>
        <w:pStyle w:val="Strecklista"/>
      </w:pPr>
      <w:r w:rsidRPr="00E211AD">
        <w:t>vilket slag av tjänst som numret ska användas för,</w:t>
      </w:r>
    </w:p>
    <w:p w14:paraId="3E3C8774" w14:textId="77777777" w:rsidR="00D85371" w:rsidRPr="00E211AD" w:rsidRDefault="00D85371" w:rsidP="00D85371">
      <w:pPr>
        <w:pStyle w:val="Strecklista"/>
      </w:pPr>
      <w:r w:rsidRPr="00E211AD">
        <w:t>faktiskt och effektivt utnyttjande av numret,</w:t>
      </w:r>
    </w:p>
    <w:p w14:paraId="3325452F" w14:textId="77777777" w:rsidR="00D85371" w:rsidRPr="00E211AD" w:rsidRDefault="00D85371" w:rsidP="00D85371">
      <w:pPr>
        <w:pStyle w:val="Strecklista"/>
      </w:pPr>
      <w:r w:rsidRPr="000376B1">
        <w:t>skälig giltighetstid med förbehåll för eventuella ändringar i den nationella</w:t>
      </w:r>
      <w:r w:rsidRPr="00E211AD">
        <w:t xml:space="preserve"> nummerplanen,</w:t>
      </w:r>
    </w:p>
    <w:p w14:paraId="37DBEB6D" w14:textId="77777777" w:rsidR="00D85371" w:rsidRPr="00E211AD" w:rsidRDefault="00D85371" w:rsidP="00D85371">
      <w:pPr>
        <w:pStyle w:val="Strecklista"/>
      </w:pPr>
      <w:r w:rsidRPr="00E211AD">
        <w:t>åtaganden som har gjorts i samband med att tillstånd beviljats enligt förfaranden med allmän inbjudan till ansökan, och</w:t>
      </w:r>
    </w:p>
    <w:p w14:paraId="0AE375CA" w14:textId="77777777" w:rsidR="00D85371" w:rsidRDefault="00D85371" w:rsidP="00D85371">
      <w:pPr>
        <w:pStyle w:val="Strecklista"/>
      </w:pPr>
      <w:r w:rsidRPr="00E211AD">
        <w:t>skyldigheter som följer av tillämpliga internationella avtal i fråga om användning av nummer.</w:t>
      </w:r>
    </w:p>
    <w:p w14:paraId="532A7AE8" w14:textId="77777777" w:rsidR="00D85371" w:rsidRDefault="00D85371" w:rsidP="00D85371">
      <w:pPr>
        <w:pStyle w:val="Brdtextefternumreradlista"/>
        <w:numPr>
          <w:ilvl w:val="0"/>
          <w:numId w:val="3"/>
        </w:numPr>
      </w:pPr>
      <w:r>
        <w:t xml:space="preserve">Motsvarande bestämmelser finns i </w:t>
      </w:r>
      <w:r w:rsidRPr="00E211AD">
        <w:t xml:space="preserve">artikel 13.1 </w:t>
      </w:r>
      <w:r>
        <w:t xml:space="preserve">och </w:t>
      </w:r>
      <w:r w:rsidRPr="000376B1">
        <w:t xml:space="preserve">avsnitt E i bilaga 1 till </w:t>
      </w:r>
      <w:r w:rsidRPr="00E211AD">
        <w:t>EU-direktivet</w:t>
      </w:r>
      <w:r>
        <w:t xml:space="preserve">. Kravet på att </w:t>
      </w:r>
      <w:r w:rsidRPr="00E211AD">
        <w:t>villkor</w:t>
      </w:r>
      <w:r>
        <w:t xml:space="preserve">en ska </w:t>
      </w:r>
      <w:r w:rsidRPr="00E211AD">
        <w:t>vara icke-diskriminerande, proportionella och transparenta</w:t>
      </w:r>
      <w:r>
        <w:t xml:space="preserve"> gäller fortfarande enligt EU-direktivet. </w:t>
      </w:r>
      <w:r w:rsidRPr="00E211AD">
        <w:t xml:space="preserve">Dessa hänsyn ska alltså alltid beaktas i samband med att </w:t>
      </w:r>
      <w:r>
        <w:t>reglerings</w:t>
      </w:r>
      <w:r>
        <w:softHyphen/>
      </w:r>
      <w:r w:rsidRPr="00E211AD">
        <w:t>myn</w:t>
      </w:r>
      <w:r>
        <w:softHyphen/>
      </w:r>
      <w:r w:rsidRPr="00E211AD">
        <w:t>dig</w:t>
      </w:r>
      <w:r>
        <w:softHyphen/>
      </w:r>
      <w:r w:rsidRPr="00E211AD">
        <w:t>heten ställer upp villkor för till</w:t>
      </w:r>
      <w:r w:rsidRPr="00E211AD">
        <w:softHyphen/>
      </w:r>
      <w:r w:rsidRPr="000376B1">
        <w:t>stånd att använda nummer ur den natio</w:t>
      </w:r>
      <w:r>
        <w:softHyphen/>
      </w:r>
      <w:r w:rsidRPr="000376B1">
        <w:t>nella nummerplanen.</w:t>
      </w:r>
    </w:p>
    <w:p w14:paraId="1FB9FCC9" w14:textId="332C9CAC" w:rsidR="00D85371" w:rsidRDefault="00D85371" w:rsidP="00D85371">
      <w:pPr>
        <w:pStyle w:val="Brdtextmedindrag"/>
      </w:pPr>
      <w:r w:rsidRPr="000376B1">
        <w:t>Det är endast</w:t>
      </w:r>
      <w:r w:rsidRPr="00E211AD">
        <w:t xml:space="preserve"> </w:t>
      </w:r>
      <w:r w:rsidRPr="000376B1">
        <w:t xml:space="preserve">de skyldigheter som inte redan framgår generellt av </w:t>
      </w:r>
      <w:r>
        <w:t>LEK</w:t>
      </w:r>
      <w:r w:rsidRPr="000376B1">
        <w:t xml:space="preserve"> som regleras i form</w:t>
      </w:r>
      <w:r w:rsidRPr="00E211AD">
        <w:t xml:space="preserve"> av tillståndsvillkor (prop. 2002/03:110 </w:t>
      </w:r>
      <w:r w:rsidR="00EB24E6">
        <w:t>s. </w:t>
      </w:r>
      <w:r w:rsidRPr="00E211AD">
        <w:t>160</w:t>
      </w:r>
      <w:r>
        <w:t> </w:t>
      </w:r>
      <w:r w:rsidRPr="00E211AD">
        <w:t>f. och 372 f.).</w:t>
      </w:r>
      <w:r>
        <w:t xml:space="preserve"> Av EU-direktivet framgår likaså att </w:t>
      </w:r>
      <w:r w:rsidRPr="00E211AD">
        <w:t>villkor som gäller för den all</w:t>
      </w:r>
      <w:r>
        <w:softHyphen/>
      </w:r>
      <w:r w:rsidRPr="00E211AD">
        <w:t xml:space="preserve">männa </w:t>
      </w:r>
      <w:r w:rsidRPr="000376B1">
        <w:t>auktorisationen inte får upprepas vid beviljande av nyttjande</w:t>
      </w:r>
      <w:r>
        <w:softHyphen/>
      </w:r>
      <w:r w:rsidRPr="000376B1">
        <w:t>rätter</w:t>
      </w:r>
      <w:r>
        <w:t xml:space="preserve"> (</w:t>
      </w:r>
      <w:r w:rsidRPr="000376B1">
        <w:t>artikel 13.4</w:t>
      </w:r>
      <w:r>
        <w:t>)</w:t>
      </w:r>
      <w:r w:rsidRPr="00E211AD">
        <w:t>.</w:t>
      </w:r>
      <w:r>
        <w:t xml:space="preserve"> I propositionen föreslås att bestämmelser om </w:t>
      </w:r>
      <w:r w:rsidRPr="000376B1">
        <w:t>nummer</w:t>
      </w:r>
      <w:r>
        <w:softHyphen/>
      </w:r>
      <w:r w:rsidRPr="000376B1">
        <w:t>porta</w:t>
      </w:r>
      <w:r w:rsidR="00B75737">
        <w:softHyphen/>
      </w:r>
      <w:r w:rsidRPr="000376B1">
        <w:t>bilitet, information för abon</w:t>
      </w:r>
      <w:r w:rsidRPr="000376B1">
        <w:softHyphen/>
        <w:t>nent</w:t>
      </w:r>
      <w:r w:rsidRPr="000376B1">
        <w:softHyphen/>
      </w:r>
      <w:r w:rsidRPr="000376B1">
        <w:softHyphen/>
      </w:r>
      <w:r w:rsidRPr="00E211AD">
        <w:t xml:space="preserve">upplysning, överlåtelse av tillstånd och </w:t>
      </w:r>
      <w:r w:rsidRPr="00B75737">
        <w:rPr>
          <w:spacing w:val="-2"/>
        </w:rPr>
        <w:t>avgifter införs i den nya lagen (punkterna 3, 4, 6 och 7 i avsnitt E i bilaga 1).</w:t>
      </w:r>
    </w:p>
    <w:p w14:paraId="3D237114" w14:textId="4E38D977" w:rsidR="00D85371" w:rsidRDefault="00D85371" w:rsidP="00D85371">
      <w:pPr>
        <w:pStyle w:val="Brdtextmedindrag"/>
      </w:pPr>
      <w:r>
        <w:t>En nyhet i EU-direktivet är att skyldigheter får införas i fråga om extra</w:t>
      </w:r>
      <w:r>
        <w:softHyphen/>
        <w:t>territoriell användning av nummer inom unionen (se punkten 10 i avsnitt E i bilaga 1)</w:t>
      </w:r>
      <w:r w:rsidRPr="000376B1">
        <w:t>.</w:t>
      </w:r>
      <w:r>
        <w:t xml:space="preserve"> Bestämmelser om sådana villkor finns också i a</w:t>
      </w:r>
      <w:r w:rsidRPr="00061C6B">
        <w:t>rtik</w:t>
      </w:r>
      <w:r>
        <w:t>larna </w:t>
      </w:r>
      <w:r w:rsidRPr="00061C6B">
        <w:t>93.4 andra stycket</w:t>
      </w:r>
      <w:r>
        <w:t xml:space="preserve"> och </w:t>
      </w:r>
      <w:r w:rsidRPr="000376B1">
        <w:t>94.6 första stycket</w:t>
      </w:r>
      <w:r>
        <w:t>. Genom EU-direktivet införs näm</w:t>
      </w:r>
      <w:r w:rsidR="00B75737">
        <w:softHyphen/>
      </w:r>
      <w:r>
        <w:lastRenderedPageBreak/>
        <w:t>ligen en skyldig</w:t>
      </w:r>
      <w:r>
        <w:softHyphen/>
        <w:t xml:space="preserve">het att tillgängliggöra en </w:t>
      </w:r>
      <w:r w:rsidRPr="00441E26">
        <w:t>serie av icke-geografiska num</w:t>
      </w:r>
      <w:r>
        <w:softHyphen/>
      </w:r>
      <w:r w:rsidRPr="00441E26">
        <w:t>mer som får använd</w:t>
      </w:r>
      <w:r>
        <w:softHyphen/>
      </w:r>
      <w:r w:rsidRPr="00441E26">
        <w:t>as för att tillhanda</w:t>
      </w:r>
      <w:r>
        <w:softHyphen/>
      </w:r>
      <w:r w:rsidRPr="00441E26">
        <w:t>hålla elektroniska kommun</w:t>
      </w:r>
      <w:r>
        <w:softHyphen/>
      </w:r>
      <w:r w:rsidRPr="00441E26">
        <w:t>ika</w:t>
      </w:r>
      <w:r>
        <w:softHyphen/>
      </w:r>
      <w:r w:rsidRPr="00441E26">
        <w:t>tions</w:t>
      </w:r>
      <w:r>
        <w:softHyphen/>
      </w:r>
      <w:r w:rsidRPr="00441E26">
        <w:t>tjänster i hela unionen</w:t>
      </w:r>
      <w:r>
        <w:t xml:space="preserve"> (artikel </w:t>
      </w:r>
      <w:r w:rsidRPr="00441E26">
        <w:t>93.4 första stycket</w:t>
      </w:r>
      <w:r>
        <w:t>). Sådana nummer</w:t>
      </w:r>
      <w:r>
        <w:softHyphen/>
        <w:t>serier får dock inte användas för interpersonella kommunikations</w:t>
      </w:r>
      <w:r>
        <w:softHyphen/>
        <w:t xml:space="preserve">tjänster. </w:t>
      </w:r>
      <w:r w:rsidRPr="00441E26">
        <w:t>De icke-geografiska nummer som avses är sådana nummer som i och för sig hör till en landskod (i Sverige +46) men som kan användas för tjänster i andra medlemsstater än den som landskoden avser. I och med utveckling</w:t>
      </w:r>
      <w:r>
        <w:softHyphen/>
      </w:r>
      <w:r w:rsidRPr="00441E26">
        <w:t>en av kommunikation maskin</w:t>
      </w:r>
      <w:r>
        <w:t xml:space="preserve"> </w:t>
      </w:r>
      <w:r w:rsidRPr="00441E26">
        <w:t>till</w:t>
      </w:r>
      <w:r>
        <w:t xml:space="preserve"> </w:t>
      </w:r>
      <w:r w:rsidRPr="00441E26">
        <w:t>maskin (M2M) och sakernas internet (eng. Internet of Things, IoT) förekommer det att telefonnummer används för att identifiera annan utrustning än traditionella telefoner för talkom</w:t>
      </w:r>
      <w:r>
        <w:softHyphen/>
      </w:r>
      <w:r w:rsidRPr="00441E26">
        <w:t>mun</w:t>
      </w:r>
      <w:r>
        <w:softHyphen/>
      </w:r>
      <w:r w:rsidRPr="00441E26">
        <w:t>ika</w:t>
      </w:r>
      <w:r>
        <w:softHyphen/>
      </w:r>
      <w:r w:rsidRPr="00441E26">
        <w:t>tion. Exempelvis kan fordon eller containrar vara utrustade med terminaler för elektronisk kommunikation.</w:t>
      </w:r>
      <w:r>
        <w:t xml:space="preserve"> </w:t>
      </w:r>
      <w:r w:rsidRPr="00061C6B">
        <w:t xml:space="preserve">Det kan då underlätta att </w:t>
      </w:r>
      <w:r>
        <w:t xml:space="preserve">använda en </w:t>
      </w:r>
      <w:r w:rsidRPr="00061C6B">
        <w:t>nummer</w:t>
      </w:r>
      <w:r>
        <w:softHyphen/>
      </w:r>
      <w:r w:rsidRPr="00061C6B">
        <w:t xml:space="preserve">serie som inte </w:t>
      </w:r>
      <w:r>
        <w:t>är</w:t>
      </w:r>
      <w:r w:rsidRPr="00061C6B">
        <w:t xml:space="preserve"> knuten till det nationella territoriet.</w:t>
      </w:r>
    </w:p>
    <w:p w14:paraId="13B5DFBD" w14:textId="77777777" w:rsidR="00D85371" w:rsidRDefault="00D85371" w:rsidP="00D85371">
      <w:pPr>
        <w:pStyle w:val="Brdtextmedindrag"/>
      </w:pPr>
      <w:r>
        <w:t xml:space="preserve">Direktivbestämmelserna </w:t>
      </w:r>
      <w:r w:rsidRPr="000376B1">
        <w:t>inne</w:t>
      </w:r>
      <w:r w:rsidRPr="000376B1">
        <w:softHyphen/>
      </w:r>
      <w:r w:rsidRPr="00E211AD">
        <w:t xml:space="preserve">bär att </w:t>
      </w:r>
      <w:r>
        <w:t xml:space="preserve">tillstånd att använda nummer som omfattar </w:t>
      </w:r>
      <w:r w:rsidRPr="00E211AD">
        <w:t xml:space="preserve">extraterritoriell användning inom </w:t>
      </w:r>
      <w:r>
        <w:t xml:space="preserve">unionen </w:t>
      </w:r>
      <w:r w:rsidRPr="00E211AD">
        <w:t xml:space="preserve">ska förenas </w:t>
      </w:r>
      <w:r w:rsidRPr="000376B1">
        <w:t xml:space="preserve">med </w:t>
      </w:r>
      <w:r>
        <w:t>sär</w:t>
      </w:r>
      <w:r>
        <w:softHyphen/>
        <w:t xml:space="preserve">skilda </w:t>
      </w:r>
      <w:r w:rsidRPr="000376B1">
        <w:t xml:space="preserve">villkor </w:t>
      </w:r>
      <w:r>
        <w:t>för</w:t>
      </w:r>
      <w:r w:rsidRPr="000376B1">
        <w:t xml:space="preserve"> att säkerställa att nationella konsument</w:t>
      </w:r>
      <w:r>
        <w:softHyphen/>
      </w:r>
      <w:r w:rsidRPr="000376B1">
        <w:t>skydds</w:t>
      </w:r>
      <w:r>
        <w:softHyphen/>
      </w:r>
      <w:r w:rsidRPr="000376B1">
        <w:t>bestäm</w:t>
      </w:r>
      <w:r>
        <w:softHyphen/>
      </w:r>
      <w:r w:rsidRPr="000376B1">
        <w:t>melser</w:t>
      </w:r>
      <w:r w:rsidRPr="00E211AD">
        <w:t xml:space="preserve"> och nationell rätt om användning av nummerresurser som är tillämpliga i de medlemsstater där nummer</w:t>
      </w:r>
      <w:r>
        <w:softHyphen/>
      </w:r>
      <w:r w:rsidRPr="00E211AD">
        <w:t>resurserna används följs. Syftet är att slut</w:t>
      </w:r>
      <w:r w:rsidRPr="00E211AD">
        <w:softHyphen/>
        <w:t>användare i de medlemsstater där sådana nummerresurser an</w:t>
      </w:r>
      <w:r>
        <w:softHyphen/>
      </w:r>
      <w:r w:rsidRPr="00E211AD">
        <w:t>vänds ska ha ett lika effektivt konsumentskydd som om numret hade tilldelats i den egna medlemsstaten (se skäl 247 och 248).</w:t>
      </w:r>
    </w:p>
    <w:p w14:paraId="43551679" w14:textId="77777777" w:rsidR="00D85371" w:rsidRDefault="00D85371" w:rsidP="00D85371">
      <w:pPr>
        <w:pStyle w:val="Brdtextmedindrag"/>
      </w:pPr>
      <w:r>
        <w:t>Ett tillstånd att använda nummer bör mot den bakgrunden även få för</w:t>
      </w:r>
      <w:r>
        <w:softHyphen/>
        <w:t xml:space="preserve">enas med villkor </w:t>
      </w:r>
      <w:r w:rsidRPr="00E211AD">
        <w:t xml:space="preserve">om </w:t>
      </w:r>
      <w:r w:rsidRPr="000376B1">
        <w:t>skyldigheter som följer av konsument</w:t>
      </w:r>
      <w:r>
        <w:softHyphen/>
      </w:r>
      <w:r w:rsidRPr="000376B1">
        <w:t>skydds</w:t>
      </w:r>
      <w:r>
        <w:softHyphen/>
      </w:r>
      <w:r w:rsidRPr="000376B1">
        <w:t>best</w:t>
      </w:r>
      <w:r>
        <w:softHyphen/>
      </w:r>
      <w:r w:rsidRPr="000376B1">
        <w:t>äm</w:t>
      </w:r>
      <w:r>
        <w:softHyphen/>
      </w:r>
      <w:r w:rsidRPr="000376B1">
        <w:t>melser och andra num</w:t>
      </w:r>
      <w:r w:rsidRPr="000376B1">
        <w:softHyphen/>
        <w:t>mer</w:t>
      </w:r>
      <w:r w:rsidRPr="000376B1">
        <w:softHyphen/>
        <w:t>relaterade bestämmelser i andra medlemsstater i fråga om användning</w:t>
      </w:r>
      <w:r w:rsidRPr="00E211AD">
        <w:t xml:space="preserve"> av nummer inom Europeiska unionen</w:t>
      </w:r>
      <w:r>
        <w:t>.</w:t>
      </w:r>
      <w:r w:rsidDel="00B25BDB">
        <w:t xml:space="preserve"> </w:t>
      </w:r>
      <w:r>
        <w:t xml:space="preserve">Som </w:t>
      </w:r>
      <w:r w:rsidRPr="000E6839">
        <w:rPr>
          <w:i/>
          <w:iCs/>
        </w:rPr>
        <w:t>PTS</w:t>
      </w:r>
      <w:r>
        <w:t xml:space="preserve"> på</w:t>
      </w:r>
      <w:r>
        <w:softHyphen/>
        <w:t xml:space="preserve">pekar framgår det av direktivet att ett sådant villkor ska kopplas till tillstånd att använda nummer som </w:t>
      </w:r>
      <w:r w:rsidRPr="000E6839">
        <w:t>omfattar extra</w:t>
      </w:r>
      <w:r>
        <w:softHyphen/>
      </w:r>
      <w:r w:rsidRPr="000E6839">
        <w:t>territoriell användning inom unionen</w:t>
      </w:r>
      <w:r>
        <w:t xml:space="preserve">. Regleringen i </w:t>
      </w:r>
      <w:r w:rsidRPr="000376B1">
        <w:t>3</w:t>
      </w:r>
      <w:r>
        <w:t> kap. </w:t>
      </w:r>
      <w:r w:rsidRPr="000376B1">
        <w:t>21</w:t>
      </w:r>
      <w:r>
        <w:t> §</w:t>
      </w:r>
      <w:r w:rsidRPr="000376B1">
        <w:t xml:space="preserve"> LEK</w:t>
      </w:r>
      <w:r>
        <w:t xml:space="preserve"> är endast en uppräkning av de tillståndsvillkor som regleringsmyndigheten får använda sig av. Kravet på att förena sådana tillstånd med det nu aktuella villkoret kan lämpligen genomföras i förordning.</w:t>
      </w:r>
    </w:p>
    <w:p w14:paraId="324BFE5E" w14:textId="77777777" w:rsidR="00D85371" w:rsidRDefault="00D85371" w:rsidP="00D85371">
      <w:pPr>
        <w:pStyle w:val="Brdtextmedindrag"/>
      </w:pPr>
      <w:r>
        <w:t xml:space="preserve">Av EU-direktivet framgår att giltighetstiden för ett tillstånd ska vara </w:t>
      </w:r>
      <w:r w:rsidRPr="0013779B">
        <w:t>lämplig för den berörda tjänsten med tanke på det eftersträvade målet</w:t>
      </w:r>
      <w:r>
        <w:t xml:space="preserve"> och att </w:t>
      </w:r>
      <w:r w:rsidRPr="0013779B">
        <w:t>behovet av en tillräckligt lång avskrivningsperiod för investeringarna ska beaktas i detta sammanhang</w:t>
      </w:r>
      <w:r>
        <w:t xml:space="preserve"> (</w:t>
      </w:r>
      <w:r w:rsidRPr="00E211AD">
        <w:t>artikel 94.2 tredje stycket</w:t>
      </w:r>
      <w:r>
        <w:t>). Bestäm</w:t>
      </w:r>
      <w:r>
        <w:softHyphen/>
        <w:t xml:space="preserve">melsen i </w:t>
      </w:r>
      <w:r w:rsidRPr="000376B1">
        <w:t>3</w:t>
      </w:r>
      <w:r>
        <w:t> kap. </w:t>
      </w:r>
      <w:r w:rsidRPr="000376B1">
        <w:t>21</w:t>
      </w:r>
      <w:r>
        <w:t xml:space="preserve"> § 3 </w:t>
      </w:r>
      <w:r w:rsidRPr="000376B1">
        <w:t>LEK</w:t>
      </w:r>
      <w:r>
        <w:t xml:space="preserve"> om skälig giltighetstid bör därför anpassas så att giltighetstiden ska vara lämplig.</w:t>
      </w:r>
    </w:p>
    <w:p w14:paraId="286A30E5" w14:textId="1FBFE63A" w:rsidR="00D85371" w:rsidRDefault="00D85371" w:rsidP="00D85371">
      <w:pPr>
        <w:pStyle w:val="Brdtextmedindrag"/>
      </w:pPr>
      <w:r w:rsidRPr="00B75737">
        <w:rPr>
          <w:spacing w:val="-2"/>
        </w:rPr>
        <w:t>När det gäller villkor om skyldigheter som följer av tillämpliga inter</w:t>
      </w:r>
      <w:r w:rsidRPr="00B75737">
        <w:rPr>
          <w:spacing w:val="-2"/>
        </w:rPr>
        <w:softHyphen/>
        <w:t>natio</w:t>
      </w:r>
      <w:r w:rsidR="00B75737" w:rsidRPr="00B75737">
        <w:rPr>
          <w:spacing w:val="-2"/>
        </w:rPr>
        <w:softHyphen/>
      </w:r>
      <w:r>
        <w:t>nella avtal (</w:t>
      </w:r>
      <w:r w:rsidRPr="000376B1">
        <w:t>3</w:t>
      </w:r>
      <w:r>
        <w:t> kap. </w:t>
      </w:r>
      <w:r w:rsidRPr="000376B1">
        <w:t>21</w:t>
      </w:r>
      <w:r>
        <w:t xml:space="preserve"> § 5 </w:t>
      </w:r>
      <w:r w:rsidRPr="000376B1">
        <w:t>LEK</w:t>
      </w:r>
      <w:r>
        <w:t xml:space="preserve">) framhåller </w:t>
      </w:r>
      <w:r w:rsidRPr="00366674">
        <w:rPr>
          <w:iCs/>
        </w:rPr>
        <w:t>PTS</w:t>
      </w:r>
      <w:r w:rsidRPr="008A5FA8">
        <w:rPr>
          <w:iCs/>
        </w:rPr>
        <w:t xml:space="preserve"> </w:t>
      </w:r>
      <w:r>
        <w:t>att de överens</w:t>
      </w:r>
      <w:r>
        <w:softHyphen/>
        <w:t>kom</w:t>
      </w:r>
      <w:r>
        <w:softHyphen/>
        <w:t xml:space="preserve">melser som ingås på nummerområdet, dvs. styrdokument från ITU såsom ITU-T rekommendationer, inte har karaktären av avtal. </w:t>
      </w:r>
      <w:r w:rsidRPr="000855CD">
        <w:t>Rent lexikaliskt har orden</w:t>
      </w:r>
      <w:r>
        <w:t xml:space="preserve"> överenskommelse och avtal</w:t>
      </w:r>
      <w:r w:rsidRPr="000855CD">
        <w:t xml:space="preserve"> ingen konkret sär</w:t>
      </w:r>
      <w:r>
        <w:softHyphen/>
      </w:r>
      <w:r w:rsidRPr="000855CD">
        <w:t>skill</w:t>
      </w:r>
      <w:r>
        <w:softHyphen/>
      </w:r>
      <w:r w:rsidRPr="000855CD">
        <w:t>nad</w:t>
      </w:r>
      <w:r>
        <w:t>. Enligt regeringens mening bör bestämmelsen nära följa ordalydelsen i EU-direktivet</w:t>
      </w:r>
      <w:r w:rsidRPr="001068F5">
        <w:t>.</w:t>
      </w:r>
    </w:p>
    <w:p w14:paraId="0CE28561" w14:textId="77777777" w:rsidR="00D85371" w:rsidRPr="001068F5" w:rsidRDefault="00D85371" w:rsidP="00D85371">
      <w:pPr>
        <w:pStyle w:val="Brdtextmedindrag"/>
      </w:pPr>
      <w:r>
        <w:t xml:space="preserve">Sammantaget bör </w:t>
      </w:r>
      <w:r w:rsidRPr="000376B1">
        <w:t>3</w:t>
      </w:r>
      <w:r>
        <w:t> kap. </w:t>
      </w:r>
      <w:r w:rsidRPr="000376B1">
        <w:t>21</w:t>
      </w:r>
      <w:r>
        <w:t> §</w:t>
      </w:r>
      <w:r w:rsidRPr="000376B1">
        <w:t xml:space="preserve"> LEK</w:t>
      </w:r>
      <w:r>
        <w:t xml:space="preserve"> föras över till den nya lagen med de ändringar som nu redovisats.</w:t>
      </w:r>
    </w:p>
    <w:p w14:paraId="692398F3" w14:textId="77777777" w:rsidR="00D85371" w:rsidRPr="00E211AD" w:rsidRDefault="00D85371" w:rsidP="00D85371">
      <w:pPr>
        <w:pStyle w:val="Rubrik5utannumrering"/>
      </w:pPr>
      <w:r w:rsidRPr="00E211AD">
        <w:t>Nummer av betydande ekonomiskt värde</w:t>
      </w:r>
    </w:p>
    <w:p w14:paraId="15AFA3C2" w14:textId="77777777" w:rsidR="00D85371" w:rsidRDefault="00D85371" w:rsidP="00D85371">
      <w:pPr>
        <w:pStyle w:val="Brdtext"/>
      </w:pPr>
      <w:r>
        <w:t xml:space="preserve">Av </w:t>
      </w:r>
      <w:r w:rsidRPr="00E211AD">
        <w:t>3</w:t>
      </w:r>
      <w:r>
        <w:t> kap. </w:t>
      </w:r>
      <w:r w:rsidRPr="00E211AD">
        <w:t>22</w:t>
      </w:r>
      <w:r>
        <w:t> §</w:t>
      </w:r>
      <w:r w:rsidRPr="00E211AD">
        <w:t xml:space="preserve"> </w:t>
      </w:r>
      <w:r>
        <w:t xml:space="preserve">första stycket </w:t>
      </w:r>
      <w:r w:rsidRPr="00E211AD">
        <w:t>LEK</w:t>
      </w:r>
      <w:r>
        <w:t xml:space="preserve"> framgår att nummer </w:t>
      </w:r>
      <w:r w:rsidRPr="009D6AC5">
        <w:t>av betydande ekonomiskt värde får beviljas efter allmän inbjudan till ansökan.</w:t>
      </w:r>
      <w:r>
        <w:t xml:space="preserve"> Paragra</w:t>
      </w:r>
      <w:r>
        <w:softHyphen/>
        <w:t xml:space="preserve">fen genomför </w:t>
      </w:r>
      <w:r w:rsidRPr="000376B1">
        <w:t>artikel 5.4 i aukto</w:t>
      </w:r>
      <w:r w:rsidRPr="000376B1">
        <w:softHyphen/>
      </w:r>
      <w:r w:rsidRPr="00E211AD">
        <w:t>risations</w:t>
      </w:r>
      <w:r>
        <w:softHyphen/>
      </w:r>
      <w:r w:rsidRPr="00E211AD">
        <w:t>direktivet</w:t>
      </w:r>
      <w:r>
        <w:t xml:space="preserve"> som huvud</w:t>
      </w:r>
      <w:r>
        <w:softHyphen/>
        <w:t>sak</w:t>
      </w:r>
      <w:r>
        <w:softHyphen/>
      </w:r>
      <w:r>
        <w:softHyphen/>
        <w:t xml:space="preserve">ligen </w:t>
      </w:r>
      <w:r>
        <w:lastRenderedPageBreak/>
        <w:t xml:space="preserve">motsvarar </w:t>
      </w:r>
      <w:r w:rsidRPr="00E211AD">
        <w:t>artikel 94.4 i EU-direktivet</w:t>
      </w:r>
      <w:r>
        <w:t>. I sak är bestämmelserna i EU-direktivet oförändrade i förhållande till nuvarande reglering. Bestäm</w:t>
      </w:r>
      <w:r>
        <w:softHyphen/>
        <w:t>mel</w:t>
      </w:r>
      <w:r>
        <w:softHyphen/>
        <w:t xml:space="preserve">serna bör därför </w:t>
      </w:r>
      <w:r w:rsidRPr="00E211AD">
        <w:t>föras över till den nya lagen.</w:t>
      </w:r>
    </w:p>
    <w:p w14:paraId="0E29F829" w14:textId="70F934B7" w:rsidR="00D85371" w:rsidRPr="000376B1" w:rsidRDefault="00D85371" w:rsidP="00D85371">
      <w:pPr>
        <w:pStyle w:val="Brdtextmedindrag"/>
      </w:pPr>
      <w:r w:rsidRPr="00E211AD">
        <w:t xml:space="preserve">I </w:t>
      </w:r>
      <w:r>
        <w:t>paragrafens andra stycke finns ett bemyndigande för regeringen eller den myndighet som regeringen bestämmer att</w:t>
      </w:r>
      <w:r w:rsidRPr="00E211AD">
        <w:t xml:space="preserve"> meddela föreskrifter om inne</w:t>
      </w:r>
      <w:r w:rsidRPr="00E211AD">
        <w:softHyphen/>
      </w:r>
      <w:r w:rsidRPr="000376B1">
        <w:t>hållet i en allmän inbjudan</w:t>
      </w:r>
      <w:r>
        <w:t xml:space="preserve"> och om </w:t>
      </w:r>
      <w:r w:rsidRPr="00E211AD">
        <w:t>förfarande</w:t>
      </w:r>
      <w:r>
        <w:t xml:space="preserve">t. </w:t>
      </w:r>
      <w:r w:rsidRPr="000376B1">
        <w:t>PTS har inte meddelat några sådana före</w:t>
      </w:r>
      <w:r>
        <w:softHyphen/>
      </w:r>
      <w:r w:rsidRPr="000376B1">
        <w:t>skrifter,</w:t>
      </w:r>
      <w:r w:rsidRPr="00E211AD">
        <w:t xml:space="preserve"> </w:t>
      </w:r>
      <w:r w:rsidRPr="000376B1">
        <w:t xml:space="preserve">till </w:t>
      </w:r>
      <w:r w:rsidRPr="00581ABD">
        <w:t>skillnad från vad som är fallet i fråga om frekvensauktioner, se avsnitt 11.2.5. I det avsnittet görs bedömningen att bemyndigandet inte behövs. I stället</w:t>
      </w:r>
      <w:r w:rsidRPr="00E211AD">
        <w:t xml:space="preserve"> bör utformningen av sådana för</w:t>
      </w:r>
      <w:r>
        <w:softHyphen/>
      </w:r>
      <w:r w:rsidRPr="00E211AD">
        <w:t>faran</w:t>
      </w:r>
      <w:r>
        <w:softHyphen/>
      </w:r>
      <w:r w:rsidRPr="00E211AD">
        <w:t xml:space="preserve">den fastställas av PTS i </w:t>
      </w:r>
      <w:r>
        <w:t xml:space="preserve">ett </w:t>
      </w:r>
      <w:r w:rsidRPr="00E211AD">
        <w:t>beslut om allmän inbjudan till ansökan inför varje förfarande. Det är lämpligt att be</w:t>
      </w:r>
      <w:r w:rsidRPr="00E211AD">
        <w:softHyphen/>
        <w:t>stämmelsen om allmän inbjudan i fråga om nummer av betydande eko</w:t>
      </w:r>
      <w:r w:rsidRPr="00E211AD">
        <w:softHyphen/>
      </w:r>
      <w:r w:rsidRPr="000376B1">
        <w:t>nomiskt värde utformas på mot</w:t>
      </w:r>
      <w:r>
        <w:softHyphen/>
      </w:r>
      <w:r w:rsidRPr="000376B1">
        <w:t>svaran</w:t>
      </w:r>
      <w:r w:rsidR="00B75737">
        <w:softHyphen/>
      </w:r>
      <w:r w:rsidRPr="000376B1">
        <w:t>de sätt</w:t>
      </w:r>
      <w:r>
        <w:t xml:space="preserve">. Av </w:t>
      </w:r>
      <w:r w:rsidRPr="000376B1">
        <w:t>lagen</w:t>
      </w:r>
      <w:r>
        <w:t xml:space="preserve"> </w:t>
      </w:r>
      <w:r w:rsidRPr="00E211AD">
        <w:t xml:space="preserve">bör det därför </w:t>
      </w:r>
      <w:r>
        <w:t xml:space="preserve">framgå </w:t>
      </w:r>
      <w:r w:rsidRPr="00E211AD">
        <w:t>att en allmän inbjudan ska innehålla upp</w:t>
      </w:r>
      <w:r w:rsidRPr="00E211AD">
        <w:softHyphen/>
        <w:t>gifter om det förfarande som ska användas, förut</w:t>
      </w:r>
      <w:r w:rsidRPr="00E211AD">
        <w:softHyphen/>
        <w:t>sätt</w:t>
      </w:r>
      <w:r w:rsidRPr="00E211AD">
        <w:softHyphen/>
        <w:t>ningarna för del</w:t>
      </w:r>
      <w:r>
        <w:softHyphen/>
      </w:r>
      <w:r w:rsidRPr="00E211AD">
        <w:t>tag</w:t>
      </w:r>
      <w:r>
        <w:softHyphen/>
      </w:r>
      <w:r w:rsidRPr="00E211AD">
        <w:t xml:space="preserve">ande </w:t>
      </w:r>
      <w:r>
        <w:t>i förfarandet</w:t>
      </w:r>
      <w:r w:rsidRPr="00E211AD">
        <w:t xml:space="preserve"> och de villkor som tillstånd kommer att förenas med.</w:t>
      </w:r>
    </w:p>
    <w:p w14:paraId="7B21F696" w14:textId="77777777" w:rsidR="00D85371" w:rsidRPr="00E211AD" w:rsidRDefault="00D85371" w:rsidP="00D85371">
      <w:pPr>
        <w:pStyle w:val="Rubrik5utannumrering"/>
      </w:pPr>
      <w:r w:rsidRPr="00E211AD">
        <w:t>Överlåtelse av tillstånd</w:t>
      </w:r>
    </w:p>
    <w:p w14:paraId="60FDD373" w14:textId="77777777" w:rsidR="00D85371" w:rsidRDefault="00D85371" w:rsidP="00D85371">
      <w:pPr>
        <w:pStyle w:val="Brdtextmedindrag"/>
        <w:ind w:firstLine="0"/>
      </w:pPr>
      <w:r>
        <w:t xml:space="preserve">Enligt </w:t>
      </w:r>
      <w:r w:rsidRPr="00E211AD">
        <w:t>3</w:t>
      </w:r>
      <w:r>
        <w:t> kap. </w:t>
      </w:r>
      <w:r w:rsidRPr="00E211AD">
        <w:t>23</w:t>
      </w:r>
      <w:r>
        <w:t> §</w:t>
      </w:r>
      <w:r w:rsidRPr="00E211AD">
        <w:t xml:space="preserve"> första stycket LEK </w:t>
      </w:r>
      <w:r>
        <w:t xml:space="preserve">får </w:t>
      </w:r>
      <w:r w:rsidRPr="00E211AD">
        <w:t>till</w:t>
      </w:r>
      <w:r w:rsidRPr="00E211AD">
        <w:softHyphen/>
      </w:r>
      <w:r w:rsidRPr="000376B1">
        <w:t>stånd eller del av tillstånd att använda nummer överlåtas efter medgivande</w:t>
      </w:r>
      <w:r w:rsidRPr="00E211AD">
        <w:t xml:space="preserve"> </w:t>
      </w:r>
      <w:r w:rsidRPr="000376B1">
        <w:t xml:space="preserve">från den myndighet som meddelat tillståndet. </w:t>
      </w:r>
      <w:r>
        <w:t xml:space="preserve">Av </w:t>
      </w:r>
      <w:r w:rsidRPr="00E211AD">
        <w:t xml:space="preserve">andra–fjärde styckena </w:t>
      </w:r>
      <w:r>
        <w:t>i paragrafen framgår att f</w:t>
      </w:r>
      <w:r w:rsidRPr="00E211AD">
        <w:t>örvärvaren överta</w:t>
      </w:r>
      <w:r>
        <w:t>r</w:t>
      </w:r>
      <w:r w:rsidRPr="00E211AD">
        <w:t xml:space="preserve"> överlåtarens rättigheter och skyldigheter enligt </w:t>
      </w:r>
      <w:r>
        <w:t>lagen</w:t>
      </w:r>
      <w:r w:rsidRPr="00E211AD">
        <w:t xml:space="preserve"> för tiden efter medgivandet. Vid överlåtelse av del av tillstånd ska den överlåtna </w:t>
      </w:r>
      <w:r w:rsidRPr="000376B1">
        <w:t>delen anses som ett nytt tillstånd. Vid medgivandet får myndig</w:t>
      </w:r>
      <w:r>
        <w:softHyphen/>
      </w:r>
      <w:r w:rsidRPr="000376B1">
        <w:t>heten meddela</w:t>
      </w:r>
      <w:r w:rsidRPr="00E211AD">
        <w:t xml:space="preserve"> de nya eller ändrade villkor som överlåtelsen föranleder. En överlåtelse i strid med paragrafen är utan verkan.</w:t>
      </w:r>
    </w:p>
    <w:p w14:paraId="04A5BF78" w14:textId="77777777" w:rsidR="00D85371" w:rsidRPr="00581ABD" w:rsidRDefault="00D85371" w:rsidP="00D85371">
      <w:pPr>
        <w:pStyle w:val="Brdtextmedindrag"/>
      </w:pPr>
      <w:r>
        <w:t xml:space="preserve">Paragrafen genomför </w:t>
      </w:r>
      <w:r w:rsidRPr="000376B1">
        <w:t>artikel 5.2 tredje stycket i auktorisa</w:t>
      </w:r>
      <w:r>
        <w:softHyphen/>
      </w:r>
      <w:r w:rsidRPr="000376B1">
        <w:t>tions</w:t>
      </w:r>
      <w:r>
        <w:softHyphen/>
      </w:r>
      <w:r w:rsidRPr="000376B1">
        <w:t>direktivet</w:t>
      </w:r>
      <w:r>
        <w:t xml:space="preserve">, som i sak motsvarar </w:t>
      </w:r>
      <w:r w:rsidRPr="000376B1">
        <w:t>artikel 94.2 andra stycket i EU-direktivet</w:t>
      </w:r>
      <w:r>
        <w:t xml:space="preserve">. </w:t>
      </w:r>
      <w:r w:rsidRPr="000376B1">
        <w:t>EU-direktivet medför inte någon ändring i förhållande till nuvarande regle</w:t>
      </w:r>
      <w:r w:rsidRPr="000376B1">
        <w:softHyphen/>
      </w:r>
      <w:r w:rsidRPr="00E211AD">
        <w:t xml:space="preserve">ring. Bestämmelserna </w:t>
      </w:r>
      <w:r w:rsidRPr="00581ABD">
        <w:t>bör därför föras över till den nya lagen med vissa språk</w:t>
      </w:r>
      <w:r>
        <w:softHyphen/>
      </w:r>
      <w:r w:rsidRPr="00581ABD">
        <w:t>liga ändringar.</w:t>
      </w:r>
    </w:p>
    <w:p w14:paraId="65AF0627" w14:textId="77777777" w:rsidR="00D85371" w:rsidRPr="00E211AD" w:rsidRDefault="00D85371" w:rsidP="00D85371">
      <w:pPr>
        <w:pStyle w:val="Brdtextmedindrag"/>
      </w:pPr>
      <w:r w:rsidRPr="00581ABD">
        <w:t>I avsnitt 16.</w:t>
      </w:r>
      <w:r>
        <w:t>8</w:t>
      </w:r>
      <w:r w:rsidRPr="00581ABD">
        <w:t xml:space="preserve"> behandlas</w:t>
      </w:r>
      <w:r w:rsidRPr="000376B1">
        <w:t xml:space="preserve"> överlämnande av nummer till en annan till</w:t>
      </w:r>
      <w:r>
        <w:softHyphen/>
      </w:r>
      <w:r w:rsidRPr="000376B1">
        <w:t>handa</w:t>
      </w:r>
      <w:r w:rsidRPr="000376B1">
        <w:softHyphen/>
      </w:r>
      <w:r w:rsidRPr="00E211AD">
        <w:t xml:space="preserve">hållare, s.k. nummerportabilitet. I det avsnittet lyfts även frågan om hur ett </w:t>
      </w:r>
      <w:r w:rsidRPr="000376B1">
        <w:t>nummertillstånd påverkas vid nummerportering. LEK saknar bestämmelser</w:t>
      </w:r>
      <w:r w:rsidRPr="00E211AD">
        <w:t xml:space="preserve"> om hur ett nummertillstånd ska hanteras i en sådan situation. </w:t>
      </w:r>
      <w:r>
        <w:t xml:space="preserve">I EU-direktivet </w:t>
      </w:r>
      <w:r w:rsidRPr="000376B1">
        <w:t xml:space="preserve">överlämnas det till nationella myndigheter att </w:t>
      </w:r>
      <w:r>
        <w:t>vid till</w:t>
      </w:r>
      <w:r>
        <w:softHyphen/>
        <w:t>delning</w:t>
      </w:r>
      <w:r>
        <w:softHyphen/>
        <w:t xml:space="preserve">en </w:t>
      </w:r>
      <w:r w:rsidRPr="000376B1">
        <w:t>reglera frågan om överlåtelse (artikel</w:t>
      </w:r>
      <w:r>
        <w:t> </w:t>
      </w:r>
      <w:r w:rsidRPr="000376B1">
        <w:t>94.2</w:t>
      </w:r>
      <w:r>
        <w:t xml:space="preserve"> andra stycket</w:t>
      </w:r>
      <w:r w:rsidRPr="00E211AD">
        <w:t>).</w:t>
      </w:r>
    </w:p>
    <w:p w14:paraId="068C02C7" w14:textId="77777777" w:rsidR="00D85371" w:rsidRPr="00E211AD" w:rsidRDefault="00D85371" w:rsidP="00D85371">
      <w:pPr>
        <w:pStyle w:val="Brdtextmedindrag"/>
      </w:pPr>
      <w:r w:rsidRPr="00E211AD">
        <w:t>När ett telefonnummer ur en nummerserie överlämnas på grund av en nummer</w:t>
      </w:r>
      <w:r w:rsidRPr="00E211AD">
        <w:softHyphen/>
        <w:t xml:space="preserve">portering övergår det faktiska förfogandet över numret från </w:t>
      </w:r>
      <w:r>
        <w:t xml:space="preserve">den </w:t>
      </w:r>
      <w:r w:rsidRPr="00E211AD">
        <w:t xml:space="preserve">överlämnande </w:t>
      </w:r>
      <w:r w:rsidRPr="000376B1">
        <w:t xml:space="preserve">till </w:t>
      </w:r>
      <w:r>
        <w:t xml:space="preserve">den </w:t>
      </w:r>
      <w:r w:rsidRPr="000376B1">
        <w:t>mottagande tillhandahållare</w:t>
      </w:r>
      <w:r>
        <w:t>n</w:t>
      </w:r>
      <w:r w:rsidRPr="000376B1">
        <w:t>. Den mottagande till</w:t>
      </w:r>
      <w:r>
        <w:softHyphen/>
      </w:r>
      <w:r w:rsidRPr="000376B1">
        <w:t>handa</w:t>
      </w:r>
      <w:r w:rsidRPr="000376B1">
        <w:softHyphen/>
        <w:t>hållaren kommer</w:t>
      </w:r>
      <w:r w:rsidRPr="00E211AD">
        <w:t xml:space="preserve"> då att använda numret i den nya lagens mening för att kunna tillhandahålla tjänsten till slutanvändaren. Bestämmelserna om nummerportabilitet är ut</w:t>
      </w:r>
      <w:r w:rsidRPr="00E211AD">
        <w:softHyphen/>
        <w:t>formade som en rättighet för slutanvändaren (se artikel 106.2 i EU-direk</w:t>
      </w:r>
      <w:r w:rsidRPr="000376B1">
        <w:t>tivet och avsnitt 1</w:t>
      </w:r>
      <w:r>
        <w:t>6</w:t>
      </w:r>
      <w:r w:rsidRPr="000376B1">
        <w:t>.</w:t>
      </w:r>
      <w:r>
        <w:t>8</w:t>
      </w:r>
      <w:r w:rsidRPr="000376B1">
        <w:t>). Av PTS föreskrifter fram</w:t>
      </w:r>
      <w:r>
        <w:softHyphen/>
      </w:r>
      <w:r w:rsidRPr="000376B1">
        <w:t>går att när ett abonne</w:t>
      </w:r>
      <w:r w:rsidRPr="000376B1">
        <w:softHyphen/>
        <w:t>mang</w:t>
      </w:r>
      <w:r w:rsidRPr="00E211AD">
        <w:t xml:space="preserve"> </w:t>
      </w:r>
      <w:r w:rsidRPr="000376B1">
        <w:t>med ett porterat nummer avslutats, och överlämnade av nummer inte begärts,</w:t>
      </w:r>
      <w:r w:rsidRPr="00E211AD">
        <w:t xml:space="preserve"> får den mottagande tillhanda</w:t>
      </w:r>
      <w:r>
        <w:softHyphen/>
      </w:r>
      <w:r w:rsidRPr="00E211AD">
        <w:t>hålla</w:t>
      </w:r>
      <w:r>
        <w:softHyphen/>
      </w:r>
      <w:r w:rsidRPr="00E211AD">
        <w:t xml:space="preserve">ren fortsättningsvis förfoga över numret som använts för det abonnemang som avslutats (PTSFS 2007:7). </w:t>
      </w:r>
      <w:r w:rsidRPr="000376B1">
        <w:t>Ett nummertillstånd får därmed anses följa med det porterade numret till den</w:t>
      </w:r>
      <w:r w:rsidRPr="00E211AD">
        <w:t xml:space="preserve"> mottagande tillhanda</w:t>
      </w:r>
      <w:r>
        <w:softHyphen/>
      </w:r>
      <w:r w:rsidRPr="00E211AD">
        <w:t>hållaren. Något medgivande från myndig</w:t>
      </w:r>
      <w:r w:rsidRPr="00E211AD">
        <w:softHyphen/>
        <w:t>heten i enlighet med bestäm</w:t>
      </w:r>
      <w:r>
        <w:softHyphen/>
      </w:r>
      <w:r w:rsidRPr="00E211AD">
        <w:t>mel</w:t>
      </w:r>
      <w:r>
        <w:softHyphen/>
      </w:r>
      <w:r w:rsidRPr="00E211AD">
        <w:t>ser</w:t>
      </w:r>
      <w:r>
        <w:softHyphen/>
      </w:r>
      <w:r w:rsidRPr="00E211AD">
        <w:t>na om över</w:t>
      </w:r>
      <w:r>
        <w:softHyphen/>
      </w:r>
      <w:r w:rsidRPr="00E211AD">
        <w:t xml:space="preserve">låtelse av tillstånd bedöms mot den bakgrunden inte vara aktuellt. För att </w:t>
      </w:r>
      <w:r w:rsidRPr="00E211AD">
        <w:lastRenderedPageBreak/>
        <w:t xml:space="preserve">undvika oklarheter bör det i den nya lagen tydliggöras att kravet på medgivande från </w:t>
      </w:r>
      <w:r>
        <w:t>reglerings</w:t>
      </w:r>
      <w:r w:rsidRPr="00E211AD">
        <w:t>myndigheten för överlåtelse av nummer</w:t>
      </w:r>
      <w:r>
        <w:softHyphen/>
      </w:r>
      <w:r w:rsidRPr="000376B1">
        <w:t>till</w:t>
      </w:r>
      <w:r>
        <w:softHyphen/>
      </w:r>
      <w:r w:rsidRPr="000376B1">
        <w:t>stånd inte gäller vid nummerportering.</w:t>
      </w:r>
    </w:p>
    <w:p w14:paraId="44534264" w14:textId="77777777" w:rsidR="00D85371" w:rsidRPr="00E211AD" w:rsidRDefault="00D85371" w:rsidP="00D85371">
      <w:pPr>
        <w:pStyle w:val="Rubrik5utannumrering"/>
      </w:pPr>
      <w:r>
        <w:t>Samråd och h</w:t>
      </w:r>
      <w:r w:rsidRPr="00E211AD">
        <w:t>andläggningstider</w:t>
      </w:r>
    </w:p>
    <w:p w14:paraId="4926D5B6" w14:textId="77777777" w:rsidR="00D85371" w:rsidRPr="00E211AD" w:rsidRDefault="00D85371" w:rsidP="00D85371">
      <w:pPr>
        <w:pStyle w:val="Brdtextmedindrag"/>
        <w:ind w:firstLine="0"/>
      </w:pPr>
      <w:r>
        <w:t>I promemorian föreslås att en samrådsbestämmelse förs in i den nya lagen i fråga om förslaget till en allmän inbjudan till ansökan som avser nummer av betydande ekonomiskt värde. Det föreslås också att bestäm</w:t>
      </w:r>
      <w:r>
        <w:softHyphen/>
        <w:t>melserna om handläggnings</w:t>
      </w:r>
      <w:r>
        <w:softHyphen/>
        <w:t xml:space="preserve">tider i </w:t>
      </w:r>
      <w:r w:rsidRPr="00E211AD">
        <w:t>8</w:t>
      </w:r>
      <w:r>
        <w:t> kap. </w:t>
      </w:r>
      <w:r w:rsidRPr="00E211AD">
        <w:t>4</w:t>
      </w:r>
      <w:r>
        <w:t> §</w:t>
      </w:r>
      <w:r w:rsidRPr="00E211AD">
        <w:t xml:space="preserve"> LEK</w:t>
      </w:r>
      <w:r>
        <w:t xml:space="preserve"> förs över till den nya lagen. Bestäm</w:t>
      </w:r>
      <w:r>
        <w:softHyphen/>
        <w:t>melserna rör reglerings</w:t>
      </w:r>
      <w:r>
        <w:softHyphen/>
        <w:t>myndig</w:t>
      </w:r>
      <w:r>
        <w:softHyphen/>
        <w:t>hetens handläggning av ärenden och har inga direkta rättsverk</w:t>
      </w:r>
      <w:r>
        <w:softHyphen/>
        <w:t>ning</w:t>
      </w:r>
      <w:r>
        <w:softHyphen/>
        <w:t xml:space="preserve">ar för enskilda. </w:t>
      </w:r>
      <w:r w:rsidRPr="008F2D5A">
        <w:t xml:space="preserve">Enligt regeringens mening finns det inte skäl att tynga lagtexten med </w:t>
      </w:r>
      <w:r>
        <w:t>detta</w:t>
      </w:r>
      <w:r w:rsidRPr="008F2D5A">
        <w:t>.</w:t>
      </w:r>
      <w:r w:rsidRPr="00402342">
        <w:t xml:space="preserve"> </w:t>
      </w:r>
      <w:r>
        <w:t>Bestäm</w:t>
      </w:r>
      <w:r>
        <w:softHyphen/>
        <w:t>melserna om samråd och handläggningstider bör därför i stället meddelas i förordning.</w:t>
      </w:r>
    </w:p>
    <w:p w14:paraId="71E189B8" w14:textId="77777777" w:rsidR="00D85371" w:rsidRPr="00E211AD" w:rsidRDefault="00D85371" w:rsidP="00D85371">
      <w:pPr>
        <w:pStyle w:val="Rubrik2"/>
      </w:pPr>
      <w:bookmarkStart w:id="570" w:name="_Toc9841581"/>
      <w:bookmarkStart w:id="571" w:name="_Toc9867458"/>
      <w:bookmarkStart w:id="572" w:name="_Toc9867708"/>
      <w:bookmarkStart w:id="573" w:name="_Toc9871125"/>
      <w:bookmarkStart w:id="574" w:name="_Toc9958208"/>
      <w:bookmarkStart w:id="575" w:name="_Toc9961267"/>
      <w:bookmarkStart w:id="576" w:name="_Toc9962366"/>
      <w:bookmarkStart w:id="577" w:name="_Toc17793330"/>
      <w:bookmarkStart w:id="578" w:name="_Toc73005914"/>
      <w:bookmarkStart w:id="579" w:name="_Toc86738720"/>
      <w:bookmarkStart w:id="580" w:name="_Toc94597483"/>
      <w:bookmarkStart w:id="581" w:name="_Toc96533326"/>
      <w:r w:rsidRPr="00E211AD">
        <w:t>Tillgång till nummer och tjänster</w:t>
      </w:r>
      <w:bookmarkEnd w:id="570"/>
      <w:bookmarkEnd w:id="571"/>
      <w:bookmarkEnd w:id="572"/>
      <w:bookmarkEnd w:id="573"/>
      <w:bookmarkEnd w:id="574"/>
      <w:bookmarkEnd w:id="575"/>
      <w:bookmarkEnd w:id="576"/>
      <w:bookmarkEnd w:id="577"/>
      <w:bookmarkEnd w:id="578"/>
      <w:bookmarkEnd w:id="579"/>
      <w:bookmarkEnd w:id="580"/>
      <w:bookmarkEnd w:id="581"/>
    </w:p>
    <w:p w14:paraId="746D598B" w14:textId="77777777" w:rsidR="00D85371" w:rsidRDefault="00D85371" w:rsidP="00D85371">
      <w:pPr>
        <w:pStyle w:val="Brdtextmedindragram"/>
        <w:ind w:firstLine="0"/>
      </w:pPr>
      <w:r>
        <w:rPr>
          <w:b/>
        </w:rPr>
        <w:t>Regeringens f</w:t>
      </w:r>
      <w:r w:rsidRPr="00E211AD">
        <w:rPr>
          <w:b/>
        </w:rPr>
        <w:t>örslag:</w:t>
      </w:r>
      <w:r w:rsidRPr="00E211AD">
        <w:t xml:space="preserve"> </w:t>
      </w:r>
      <w:r>
        <w:t>Den som tillhandahåller ett allmänt elektroniskt kommunikationsnät eller en allmänt tillgänglig nummerbaserad inter</w:t>
      </w:r>
      <w:r>
        <w:softHyphen/>
        <w:t>personell kommunikationstjänst ska se till att slutanvändare kan nå samtliga nummer som tillhandahålls inom Europeiska ekonomiska sam</w:t>
      </w:r>
      <w:r>
        <w:softHyphen/>
        <w:t>arbetsområdet. Detta gäller förutsatt att det är ekonomiskt genom</w:t>
      </w:r>
      <w:r>
        <w:softHyphen/>
        <w:t>förbart, det inte är ett nummer som enbart har ett nationellt syfte och den uppringda slut</w:t>
      </w:r>
      <w:r>
        <w:softHyphen/>
        <w:t>använ</w:t>
      </w:r>
      <w:r>
        <w:softHyphen/>
        <w:t xml:space="preserve">daren inte av kommersiella skäl </w:t>
      </w:r>
      <w:r w:rsidRPr="00B41D5A">
        <w:t>har valt att begränsa nåbarhet</w:t>
      </w:r>
      <w:r>
        <w:softHyphen/>
      </w:r>
      <w:r w:rsidRPr="00B41D5A">
        <w:t xml:space="preserve">en från vissa geografiska områden. Regeringen eller den myndighet som regeringen bestämmer ska få meddela </w:t>
      </w:r>
      <w:r>
        <w:t xml:space="preserve">ytterligare </w:t>
      </w:r>
      <w:r w:rsidRPr="00B41D5A">
        <w:t>föreskrifter om skyldigheten</w:t>
      </w:r>
      <w:r>
        <w:t>s omfattning</w:t>
      </w:r>
      <w:r w:rsidRPr="00B41D5A">
        <w:t xml:space="preserve"> och </w:t>
      </w:r>
      <w:r>
        <w:t xml:space="preserve">föreskrifter </w:t>
      </w:r>
      <w:r w:rsidRPr="00B41D5A">
        <w:t>om undan</w:t>
      </w:r>
      <w:r>
        <w:softHyphen/>
      </w:r>
      <w:r w:rsidRPr="00B41D5A">
        <w:t>tag från skyldigheten.</w:t>
      </w:r>
    </w:p>
    <w:p w14:paraId="22111386" w14:textId="77777777" w:rsidR="00D85371" w:rsidRPr="00E211AD" w:rsidRDefault="00D85371" w:rsidP="00D85371">
      <w:pPr>
        <w:pStyle w:val="Brdtextmedindragram"/>
      </w:pPr>
      <w:r w:rsidRPr="00E211AD">
        <w:t xml:space="preserve">Bestämmelserna </w:t>
      </w:r>
      <w:r>
        <w:t>i lagen om elektronisk kommunikation</w:t>
      </w:r>
      <w:r w:rsidRPr="00E211AD">
        <w:t xml:space="preserve"> om möjlig</w:t>
      </w:r>
      <w:r>
        <w:softHyphen/>
      </w:r>
      <w:r w:rsidRPr="00E211AD">
        <w:t>het för Konsumentombudsmannen att besluta om blockering av num</w:t>
      </w:r>
      <w:r>
        <w:softHyphen/>
      </w:r>
      <w:r w:rsidRPr="00E211AD">
        <w:t>mer och tjänster på grund av otillbörlig marknadsföring ska föras över till den nya lagen.</w:t>
      </w:r>
    </w:p>
    <w:p w14:paraId="0426B00F" w14:textId="77777777" w:rsidR="00D85371" w:rsidRPr="00E211AD" w:rsidRDefault="00D85371" w:rsidP="00D85371">
      <w:pPr>
        <w:pStyle w:val="Brdtextmedindrag"/>
        <w:rPr>
          <w:sz w:val="8"/>
          <w:szCs w:val="8"/>
        </w:rPr>
      </w:pPr>
    </w:p>
    <w:p w14:paraId="5B3CE1A6" w14:textId="6B6027B4" w:rsidR="00D85371" w:rsidRPr="00041AD1" w:rsidRDefault="00D85371" w:rsidP="00D85371">
      <w:pPr>
        <w:pStyle w:val="Brdtextmedindrag"/>
      </w:pPr>
      <w:r w:rsidRPr="00E211AD">
        <w:rPr>
          <w:b/>
        </w:rPr>
        <w:t>Promemorians förslag</w:t>
      </w:r>
      <w:r w:rsidRPr="00224397">
        <w:rPr>
          <w:bCs/>
        </w:rPr>
        <w:t xml:space="preserve"> </w:t>
      </w:r>
      <w:r w:rsidRPr="00041AD1">
        <w:t xml:space="preserve">överensstämmer </w:t>
      </w:r>
      <w:r>
        <w:t xml:space="preserve">i huvudsak </w:t>
      </w:r>
      <w:r w:rsidRPr="00041AD1">
        <w:t>med regeringens förslag.</w:t>
      </w:r>
      <w:r>
        <w:t xml:space="preserve"> I promemorian föreslås inte att nummer som enbart har ett natio</w:t>
      </w:r>
      <w:r w:rsidR="00B75737">
        <w:softHyphen/>
      </w:r>
      <w:r>
        <w:t>nellt syfte undantas från skyldigheten.</w:t>
      </w:r>
    </w:p>
    <w:p w14:paraId="49A991F8" w14:textId="3FFD9A69" w:rsidR="00D85371" w:rsidRPr="00383605" w:rsidRDefault="00D85371" w:rsidP="00D85371">
      <w:pPr>
        <w:pStyle w:val="Brdtextmedindrag"/>
      </w:pPr>
      <w:r w:rsidRPr="00E211AD">
        <w:rPr>
          <w:b/>
        </w:rPr>
        <w:t>Remissinstanserna:</w:t>
      </w:r>
      <w:r w:rsidRPr="00224397">
        <w:rPr>
          <w:bCs/>
        </w:rPr>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60103F">
        <w:rPr>
          <w:i/>
        </w:rPr>
        <w:t>PTS</w:t>
      </w:r>
      <w:r w:rsidRPr="0060103F">
        <w:t xml:space="preserve"> framhåller dock att skyldigheten </w:t>
      </w:r>
      <w:r>
        <w:t xml:space="preserve">att se till att </w:t>
      </w:r>
      <w:r w:rsidRPr="00383605">
        <w:t xml:space="preserve">slutanvändare kan nå nummer som tillhandahålls inom </w:t>
      </w:r>
      <w:r>
        <w:t>Euro</w:t>
      </w:r>
      <w:r w:rsidR="00B75737">
        <w:softHyphen/>
      </w:r>
      <w:r>
        <w:t>peiska ekonomiska sam</w:t>
      </w:r>
      <w:r>
        <w:softHyphen/>
        <w:t>arbetsområdet</w:t>
      </w:r>
      <w:r w:rsidRPr="00383605">
        <w:t xml:space="preserve"> enbart kan </w:t>
      </w:r>
      <w:r>
        <w:t>avse</w:t>
      </w:r>
      <w:r w:rsidRPr="00383605">
        <w:t xml:space="preserve"> s.k. E.164-nummer</w:t>
      </w:r>
      <w:r>
        <w:t>,</w:t>
      </w:r>
      <w:r w:rsidRPr="00383605">
        <w:t xml:space="preserve"> eftersom inrikesspecifika nummer inte är nåbara mellan länder</w:t>
      </w:r>
      <w:r>
        <w:t>,</w:t>
      </w:r>
      <w:r w:rsidRPr="00383605">
        <w:t xml:space="preserve"> </w:t>
      </w:r>
      <w:r w:rsidRPr="00624329">
        <w:t>och för</w:t>
      </w:r>
      <w:r w:rsidR="00B75737">
        <w:softHyphen/>
      </w:r>
      <w:r w:rsidRPr="00624329">
        <w:t>ordar att skyldigheten fortsatt endast ska gälla under förutsättning att det är teknisk</w:t>
      </w:r>
      <w:r>
        <w:t>t</w:t>
      </w:r>
      <w:r w:rsidRPr="00624329">
        <w:t xml:space="preserve"> genomförbart. Att skyldig</w:t>
      </w:r>
      <w:r>
        <w:softHyphen/>
      </w:r>
      <w:r w:rsidRPr="00624329">
        <w:t>heten om</w:t>
      </w:r>
      <w:r w:rsidRPr="00624329">
        <w:softHyphen/>
        <w:t>fattar internationella fri</w:t>
      </w:r>
      <w:r w:rsidR="00B75737">
        <w:softHyphen/>
      </w:r>
      <w:r w:rsidRPr="00624329">
        <w:t>samtals</w:t>
      </w:r>
      <w:r w:rsidRPr="00624329">
        <w:softHyphen/>
        <w:t xml:space="preserve">tjänster bör </w:t>
      </w:r>
      <w:r>
        <w:t xml:space="preserve">enligt PTS </w:t>
      </w:r>
      <w:r w:rsidRPr="00624329">
        <w:t>regleras uttrycklig</w:t>
      </w:r>
      <w:r w:rsidRPr="00624329">
        <w:softHyphen/>
        <w:t>en i lag. PTS anser också att bestämmelserna som gör det möjligt att hindra till</w:t>
      </w:r>
      <w:r>
        <w:softHyphen/>
      </w:r>
      <w:r w:rsidRPr="00624329">
        <w:t>gången till ett nummer eller en tjänst ska förtydligas och varken ska be</w:t>
      </w:r>
      <w:r w:rsidRPr="00624329">
        <w:softHyphen/>
        <w:t>gräns</w:t>
      </w:r>
      <w:r w:rsidRPr="00624329">
        <w:softHyphen/>
        <w:t>as till enbart icke-geografiska nummer eller enbart fall av otillbörlig marknadsföring.</w:t>
      </w:r>
    </w:p>
    <w:p w14:paraId="0951A9D1" w14:textId="77777777" w:rsidR="00D85371" w:rsidRDefault="00D85371" w:rsidP="00D85371">
      <w:pPr>
        <w:pStyle w:val="Rubrik4utannumrering"/>
      </w:pPr>
      <w:r w:rsidRPr="00E211AD">
        <w:lastRenderedPageBreak/>
        <w:t xml:space="preserve">Skälen för </w:t>
      </w:r>
      <w:r>
        <w:t xml:space="preserve">regeringens </w:t>
      </w:r>
      <w:r w:rsidRPr="00E211AD">
        <w:t>förslag</w:t>
      </w:r>
    </w:p>
    <w:p w14:paraId="1CEC7EC9" w14:textId="77777777" w:rsidR="00D85371" w:rsidRPr="00E46A82" w:rsidRDefault="00D85371" w:rsidP="00D85371">
      <w:pPr>
        <w:pStyle w:val="Rubrik5utannumrering"/>
        <w:spacing w:before="0"/>
      </w:pPr>
      <w:r>
        <w:t>Gränsöverskridande tillgång till nummer</w:t>
      </w:r>
    </w:p>
    <w:p w14:paraId="37C89FEA" w14:textId="41AACD80" w:rsidR="00D85371" w:rsidRDefault="00D85371" w:rsidP="00D85371">
      <w:pPr>
        <w:pStyle w:val="Brdtextmedindrag"/>
        <w:ind w:firstLine="0"/>
      </w:pPr>
      <w:r>
        <w:t xml:space="preserve">Enligt </w:t>
      </w:r>
      <w:r w:rsidRPr="00E211AD">
        <w:t>5</w:t>
      </w:r>
      <w:r>
        <w:t> kap. </w:t>
      </w:r>
      <w:r w:rsidRPr="00E211AD">
        <w:t>7</w:t>
      </w:r>
      <w:r>
        <w:t> §</w:t>
      </w:r>
      <w:r w:rsidRPr="00E211AD">
        <w:t xml:space="preserve"> första stycket</w:t>
      </w:r>
      <w:r>
        <w:t> </w:t>
      </w:r>
      <w:r w:rsidRPr="00E211AD">
        <w:t xml:space="preserve">5 </w:t>
      </w:r>
      <w:r>
        <w:t xml:space="preserve">LEK ska </w:t>
      </w:r>
      <w:r w:rsidRPr="00E211AD">
        <w:t>den som tillhandahåller ett all</w:t>
      </w:r>
      <w:r>
        <w:softHyphen/>
      </w:r>
      <w:r w:rsidRPr="00E211AD">
        <w:t>mänt kommu</w:t>
      </w:r>
      <w:r w:rsidRPr="00E211AD">
        <w:softHyphen/>
        <w:t>ni</w:t>
      </w:r>
      <w:r w:rsidRPr="00E211AD">
        <w:softHyphen/>
        <w:t>ka</w:t>
      </w:r>
      <w:r w:rsidRPr="00E211AD">
        <w:softHyphen/>
        <w:t>tionsnät eller en allmänt tillgänglig telefonitjänst se till att slut</w:t>
      </w:r>
      <w:r w:rsidRPr="00E211AD">
        <w:softHyphen/>
        <w:t xml:space="preserve">användare kan nå samtliga nummer som tillhandahålls inom </w:t>
      </w:r>
      <w:r>
        <w:t>Euro</w:t>
      </w:r>
      <w:r w:rsidR="00B75737">
        <w:softHyphen/>
      </w:r>
      <w:r w:rsidRPr="00B75737">
        <w:rPr>
          <w:spacing w:val="-2"/>
        </w:rPr>
        <w:t>peiska ekonomiska sam</w:t>
      </w:r>
      <w:r w:rsidRPr="00B75737">
        <w:rPr>
          <w:spacing w:val="-2"/>
        </w:rPr>
        <w:softHyphen/>
        <w:t>arbetsområdet (EES), om det är tekniskt och eko</w:t>
      </w:r>
      <w:r w:rsidR="00B75737" w:rsidRPr="00B75737">
        <w:rPr>
          <w:spacing w:val="-2"/>
        </w:rPr>
        <w:softHyphen/>
      </w:r>
      <w:r w:rsidRPr="00B75737">
        <w:rPr>
          <w:spacing w:val="-2"/>
        </w:rPr>
        <w:t>no</w:t>
      </w:r>
      <w:r w:rsidR="00B75737" w:rsidRPr="00B75737">
        <w:rPr>
          <w:spacing w:val="-2"/>
        </w:rPr>
        <w:softHyphen/>
      </w:r>
      <w:r w:rsidRPr="00E211AD">
        <w:t>miskt genom</w:t>
      </w:r>
      <w:r w:rsidRPr="00E211AD">
        <w:softHyphen/>
        <w:t>förbart och den uppringd</w:t>
      </w:r>
      <w:r>
        <w:t>a</w:t>
      </w:r>
      <w:r w:rsidRPr="00E211AD">
        <w:t xml:space="preserve"> abonnenten inte av kommer</w:t>
      </w:r>
      <w:r>
        <w:softHyphen/>
      </w:r>
      <w:r w:rsidRPr="00E211AD">
        <w:t xml:space="preserve">siella skäl har valt </w:t>
      </w:r>
      <w:r w:rsidRPr="000376B1">
        <w:t xml:space="preserve">att </w:t>
      </w:r>
      <w:r w:rsidRPr="001B47B1">
        <w:t>begränsa tillträdet för uppringande från</w:t>
      </w:r>
      <w:r w:rsidRPr="000376B1">
        <w:t xml:space="preserve"> vissa geografiska områden. </w:t>
      </w:r>
      <w:r>
        <w:t xml:space="preserve">I tredje stycket finns ett bemyndigande att meddela föreskrifter bl.a. om hur skyldigheten ska fullgöras. </w:t>
      </w:r>
      <w:r w:rsidRPr="000376B1">
        <w:t>PTS</w:t>
      </w:r>
      <w:r w:rsidRPr="00E211AD">
        <w:t xml:space="preserve"> </w:t>
      </w:r>
      <w:r w:rsidRPr="000376B1">
        <w:t xml:space="preserve">har inte meddelat några </w:t>
      </w:r>
      <w:r>
        <w:t xml:space="preserve">sådana </w:t>
      </w:r>
      <w:r w:rsidRPr="000376B1">
        <w:t>före</w:t>
      </w:r>
      <w:r>
        <w:softHyphen/>
      </w:r>
      <w:r w:rsidRPr="000376B1">
        <w:t>skrifter</w:t>
      </w:r>
      <w:r>
        <w:t>.</w:t>
      </w:r>
    </w:p>
    <w:p w14:paraId="26ABA502" w14:textId="77777777" w:rsidR="00D85371" w:rsidRDefault="00D85371" w:rsidP="00D85371">
      <w:pPr>
        <w:pStyle w:val="Brdtextmedindrag"/>
      </w:pPr>
      <w:r>
        <w:t xml:space="preserve">Bestämmelserna genomför </w:t>
      </w:r>
      <w:r w:rsidRPr="00E211AD">
        <w:t>artikel 28.1 i USO-direktivet</w:t>
      </w:r>
      <w:r>
        <w:t>, som i huvud</w:t>
      </w:r>
      <w:r>
        <w:softHyphen/>
        <w:t xml:space="preserve">sak motsvarar </w:t>
      </w:r>
      <w:r w:rsidRPr="00E211AD">
        <w:t>artikel 97.1 i EU-direktivet</w:t>
      </w:r>
      <w:r>
        <w:t xml:space="preserve">. </w:t>
      </w:r>
      <w:r w:rsidRPr="00E211AD">
        <w:t xml:space="preserve">I den nya lydelsen av </w:t>
      </w:r>
      <w:r>
        <w:t>direktivet</w:t>
      </w:r>
      <w:r w:rsidRPr="00E211AD">
        <w:t xml:space="preserve"> anges endast </w:t>
      </w:r>
      <w:r>
        <w:t xml:space="preserve">som förutsättning för skyldigheten att </w:t>
      </w:r>
      <w:r w:rsidRPr="00E211AD">
        <w:t xml:space="preserve">det är </w:t>
      </w:r>
      <w:r w:rsidRPr="000376B1">
        <w:t>eko</w:t>
      </w:r>
      <w:r w:rsidRPr="000376B1">
        <w:softHyphen/>
        <w:t xml:space="preserve">nomiskt genomförbart, till skillnad från nuvarande reglering som </w:t>
      </w:r>
      <w:r>
        <w:t>förut</w:t>
      </w:r>
      <w:r>
        <w:softHyphen/>
        <w:t>sätter tek</w:t>
      </w:r>
      <w:r>
        <w:softHyphen/>
        <w:t>nisk och ekonomisk genomförbarhet.</w:t>
      </w:r>
      <w:r w:rsidRPr="000376B1">
        <w:t xml:space="preserve"> </w:t>
      </w:r>
      <w:r>
        <w:t>I promemorian föreslås mot</w:t>
      </w:r>
      <w:r>
        <w:softHyphen/>
        <w:t>svarande ändring i den nya lagen.</w:t>
      </w:r>
    </w:p>
    <w:p w14:paraId="21E5FEC4" w14:textId="77777777" w:rsidR="00D85371" w:rsidRDefault="00D85371" w:rsidP="00D85371">
      <w:pPr>
        <w:pStyle w:val="Brdtextmedindrag"/>
      </w:pPr>
      <w:r>
        <w:t>I skäl 254 i EU-direktivet anges dock att gräns</w:t>
      </w:r>
      <w:r>
        <w:softHyphen/>
        <w:t>över</w:t>
      </w:r>
      <w:r>
        <w:softHyphen/>
        <w:t xml:space="preserve">skridande tillträde till nummerresurser och tilläggstjänster inte bör hindras förutom i objektivt motiverade fall. Som </w:t>
      </w:r>
      <w:r w:rsidRPr="002D310D">
        <w:t>exempel nämns när det är nöd</w:t>
      </w:r>
      <w:r w:rsidRPr="002D310D">
        <w:softHyphen/>
        <w:t>vändigt för att bekämpa bedrägeri eller missbruk</w:t>
      </w:r>
      <w:r>
        <w:t xml:space="preserve"> (se nedan om blockering av nummer och tjänster)</w:t>
      </w:r>
      <w:r w:rsidRPr="002D310D">
        <w:t>, när numret endast anses ha ett nationellt syfte eller om det inte är ekonomiskt genom</w:t>
      </w:r>
      <w:r w:rsidRPr="002D310D">
        <w:softHyphen/>
        <w:t xml:space="preserve">förbart. Som </w:t>
      </w:r>
      <w:r w:rsidRPr="002D310D">
        <w:rPr>
          <w:i/>
          <w:iCs/>
        </w:rPr>
        <w:t>PTS</w:t>
      </w:r>
      <w:r w:rsidRPr="002D310D">
        <w:t xml:space="preserve"> påpekar innehåller den svenska nationella nummer</w:t>
      </w:r>
      <w:r>
        <w:softHyphen/>
      </w:r>
      <w:r w:rsidRPr="002D310D">
        <w:t>planen i</w:t>
      </w:r>
      <w:r>
        <w:t> </w:t>
      </w:r>
      <w:r w:rsidRPr="002D310D">
        <w:t>dag ett antal telefonnummer som strikt tolkat inte är s.k. E.164-nummer enligt vad som stadgas i ITU-T rekom</w:t>
      </w:r>
      <w:r>
        <w:softHyphen/>
      </w:r>
      <w:r w:rsidRPr="002D310D">
        <w:t>men</w:t>
      </w:r>
      <w:r>
        <w:softHyphen/>
      </w:r>
      <w:r w:rsidRPr="002D310D">
        <w:t>dation E.164. Dessa inrikesspecifika nummer kan t.ex. vara telefon</w:t>
      </w:r>
      <w:r>
        <w:softHyphen/>
      </w:r>
      <w:r w:rsidRPr="002D310D">
        <w:t xml:space="preserve">nummer som inte är nåbara från andra länder. </w:t>
      </w:r>
      <w:r>
        <w:t>Så kallade korta nummer, bl.a. 11-nummer (112, 113 13, 114 14 m.fl.), går inte att nå i Sverige från utlandet. Sådana nummer får anses ha endast ett nationellt syfte och bör därmed i enlighet med det som uttalas i EU-direktivet inte omfattas av bestäm</w:t>
      </w:r>
      <w:r>
        <w:softHyphen/>
        <w:t>melserna. Detta bör anges i lagen. Därmed begränsas huvudregeln om gränsöver</w:t>
      </w:r>
      <w:r>
        <w:softHyphen/>
        <w:t>skridande nåbarhet i enlig</w:t>
      </w:r>
      <w:r>
        <w:softHyphen/>
        <w:t>het med de exempel som nämns i skälen till direktivet.</w:t>
      </w:r>
    </w:p>
    <w:p w14:paraId="0F6B7228" w14:textId="5B566466" w:rsidR="00D85371" w:rsidRDefault="00D85371" w:rsidP="00D85371">
      <w:pPr>
        <w:pStyle w:val="Brdtextmedindrag"/>
      </w:pPr>
      <w:r>
        <w:t>Som framgår ovan omfattar skyldigheten i princip samtliga nummer som till</w:t>
      </w:r>
      <w:r>
        <w:softHyphen/>
        <w:t>handa</w:t>
      </w:r>
      <w:r>
        <w:softHyphen/>
        <w:t>hålls inom EES. Bestäm</w:t>
      </w:r>
      <w:r>
        <w:softHyphen/>
        <w:t>melser</w:t>
      </w:r>
      <w:r>
        <w:softHyphen/>
        <w:t>na omfattar nummer i medlems</w:t>
      </w:r>
      <w:r>
        <w:softHyphen/>
        <w:t>staternas nationella nummerplaner och internationella frisamtals</w:t>
      </w:r>
      <w:r>
        <w:softHyphen/>
        <w:t xml:space="preserve">nummer (800-nummer), se prop. 2010/11:115 </w:t>
      </w:r>
      <w:r w:rsidR="00EB24E6">
        <w:t>s. </w:t>
      </w:r>
      <w:r>
        <w:t>122 och 173. EU-direktiv</w:t>
      </w:r>
      <w:r>
        <w:softHyphen/>
        <w:t>et med</w:t>
      </w:r>
      <w:r>
        <w:softHyphen/>
        <w:t>för ingen ändring i denna del. Det saknas skäl att ytterligare precisera skyl</w:t>
      </w:r>
      <w:r>
        <w:softHyphen/>
        <w:t>dig</w:t>
      </w:r>
      <w:r>
        <w:softHyphen/>
      </w:r>
      <w:r>
        <w:softHyphen/>
        <w:t>heten.</w:t>
      </w:r>
    </w:p>
    <w:p w14:paraId="280730EA" w14:textId="77777777" w:rsidR="00D85371" w:rsidRDefault="00D85371" w:rsidP="00D85371">
      <w:pPr>
        <w:pStyle w:val="Brdtextmedindrag"/>
      </w:pPr>
      <w:r>
        <w:t xml:space="preserve">Vidare används i direktivet </w:t>
      </w:r>
      <w:r w:rsidRPr="000376B1">
        <w:t>slutanvändare i stället för abon</w:t>
      </w:r>
      <w:r w:rsidRPr="000376B1">
        <w:softHyphen/>
        <w:t>nent.</w:t>
      </w:r>
      <w:r w:rsidRPr="00E211AD">
        <w:t xml:space="preserve"> I den svenska </w:t>
      </w:r>
      <w:r>
        <w:t>språk</w:t>
      </w:r>
      <w:r w:rsidRPr="00E211AD">
        <w:t xml:space="preserve">versionen av </w:t>
      </w:r>
      <w:r>
        <w:t>EU-direktivet används uttrycket</w:t>
      </w:r>
      <w:r w:rsidRPr="00E211AD">
        <w:t xml:space="preserve"> ”begränsa tillträdet</w:t>
      </w:r>
      <w:r>
        <w:t xml:space="preserve"> för uppringande</w:t>
      </w:r>
      <w:r w:rsidRPr="00E211AD">
        <w:t>”</w:t>
      </w:r>
      <w:r>
        <w:t xml:space="preserve"> (jfr den engelska språk</w:t>
      </w:r>
      <w:r>
        <w:softHyphen/>
        <w:t xml:space="preserve">versionens </w:t>
      </w:r>
      <w:r w:rsidRPr="00E211AD">
        <w:t>”limit access</w:t>
      </w:r>
      <w:r>
        <w:t xml:space="preserve"> by calling parties</w:t>
      </w:r>
      <w:r w:rsidRPr="00E211AD">
        <w:t xml:space="preserve">” </w:t>
      </w:r>
      <w:r>
        <w:t>och definitionen av tillträde i artikel 2.27)</w:t>
      </w:r>
      <w:r w:rsidRPr="00E211AD">
        <w:t xml:space="preserve">. </w:t>
      </w:r>
      <w:r>
        <w:t xml:space="preserve">I </w:t>
      </w:r>
      <w:r w:rsidRPr="00E211AD">
        <w:t>detta sam</w:t>
      </w:r>
      <w:r>
        <w:softHyphen/>
      </w:r>
      <w:r w:rsidRPr="00E211AD">
        <w:t>man</w:t>
      </w:r>
      <w:r>
        <w:softHyphen/>
      </w:r>
      <w:r w:rsidRPr="00E211AD">
        <w:t>hang</w:t>
      </w:r>
      <w:r>
        <w:t xml:space="preserve"> är ”begränsa nåbarheten” ett bättre uttryck </w:t>
      </w:r>
      <w:r w:rsidRPr="00E211AD">
        <w:t>som bör användas.</w:t>
      </w:r>
    </w:p>
    <w:p w14:paraId="36EC4651" w14:textId="77777777" w:rsidR="00D85371" w:rsidRDefault="00D85371" w:rsidP="00D85371">
      <w:pPr>
        <w:pStyle w:val="Brdtextmedindrag"/>
      </w:pPr>
      <w:r w:rsidRPr="00E211AD">
        <w:t>Bestäm</w:t>
      </w:r>
      <w:r>
        <w:softHyphen/>
      </w:r>
      <w:r w:rsidRPr="00E211AD">
        <w:t xml:space="preserve">melserna </w:t>
      </w:r>
      <w:r>
        <w:t xml:space="preserve">i </w:t>
      </w:r>
      <w:r w:rsidRPr="00E211AD">
        <w:t>5</w:t>
      </w:r>
      <w:r>
        <w:t> kap. </w:t>
      </w:r>
      <w:r w:rsidRPr="00E211AD">
        <w:t>7</w:t>
      </w:r>
      <w:r>
        <w:t> §</w:t>
      </w:r>
      <w:r w:rsidRPr="00E211AD">
        <w:t xml:space="preserve"> första stycket 5 och tredje stycket LEK </w:t>
      </w:r>
      <w:r w:rsidRPr="000376B1">
        <w:t xml:space="preserve">bör </w:t>
      </w:r>
      <w:r>
        <w:t xml:space="preserve">sammanfattningsvis </w:t>
      </w:r>
      <w:r w:rsidRPr="000376B1">
        <w:t xml:space="preserve">föras över till den nya lagen med </w:t>
      </w:r>
      <w:r>
        <w:t>de ändringar som redovisats</w:t>
      </w:r>
      <w:r w:rsidRPr="000376B1">
        <w:t xml:space="preserve">. Skyldigheten </w:t>
      </w:r>
      <w:r>
        <w:t xml:space="preserve">att se till att slutanvändare kan nå samtliga nummer som tillhandahålls inom EES </w:t>
      </w:r>
      <w:r w:rsidRPr="000376B1">
        <w:t>bör i enlighet med terminologin i EU-direktivet</w:t>
      </w:r>
      <w:r w:rsidRPr="00E211AD">
        <w:t xml:space="preserve"> omfatta tillhandahållare av allmänna elektroniska kommu</w:t>
      </w:r>
      <w:r>
        <w:softHyphen/>
      </w:r>
      <w:r w:rsidRPr="00E211AD">
        <w:lastRenderedPageBreak/>
        <w:t>nika</w:t>
      </w:r>
      <w:r>
        <w:softHyphen/>
      </w:r>
      <w:r w:rsidRPr="00E211AD">
        <w:t>tions</w:t>
      </w:r>
      <w:r>
        <w:softHyphen/>
      </w:r>
      <w:r w:rsidRPr="00E211AD">
        <w:t xml:space="preserve">nät och </w:t>
      </w:r>
      <w:r w:rsidRPr="000376B1">
        <w:t>allmänt tillgängliga nummerbaserade inter</w:t>
      </w:r>
      <w:r>
        <w:softHyphen/>
      </w:r>
      <w:r w:rsidRPr="000376B1">
        <w:t>personella kom</w:t>
      </w:r>
      <w:r>
        <w:softHyphen/>
      </w:r>
      <w:r w:rsidRPr="000376B1">
        <w:t>mun</w:t>
      </w:r>
      <w:r>
        <w:softHyphen/>
      </w:r>
      <w:r w:rsidRPr="000376B1">
        <w:t>ika</w:t>
      </w:r>
      <w:r w:rsidRPr="000376B1">
        <w:softHyphen/>
        <w:t>tions</w:t>
      </w:r>
      <w:r w:rsidRPr="000376B1">
        <w:softHyphen/>
        <w:t>tjänster.</w:t>
      </w:r>
    </w:p>
    <w:p w14:paraId="21526BF1" w14:textId="2D0311CB" w:rsidR="00D85371" w:rsidRDefault="00D85371" w:rsidP="00297730">
      <w:pPr>
        <w:pStyle w:val="Brdtextmedindrag"/>
      </w:pPr>
      <w:r w:rsidRPr="00457E3A">
        <w:rPr>
          <w:i/>
          <w:iCs/>
        </w:rPr>
        <w:t>Lagrådet</w:t>
      </w:r>
      <w:r>
        <w:t xml:space="preserve"> uppmärksammar att den i lagrådsremissen föreslagna lydelsen av mot</w:t>
      </w:r>
      <w:r w:rsidR="004A0E75">
        <w:t>s</w:t>
      </w:r>
      <w:r>
        <w:t xml:space="preserve">varigheten till bemyndigandet i </w:t>
      </w:r>
      <w:r w:rsidRPr="00E211AD">
        <w:t>5</w:t>
      </w:r>
      <w:r>
        <w:t> kap. </w:t>
      </w:r>
      <w:r w:rsidRPr="00E211AD">
        <w:t>7</w:t>
      </w:r>
      <w:r>
        <w:t xml:space="preserve"> § tredje stycket tycks ge uttryck för en utvidgning av tillämpningsområdet. Det </w:t>
      </w:r>
      <w:r w:rsidR="004A0E75">
        <w:t xml:space="preserve">är </w:t>
      </w:r>
      <w:r>
        <w:t xml:space="preserve">emellertid inte avsikten. Bemyndigandet är, på samma sätt som hittills, avsett att omfatta föreskrifter om omfattningen av skyldigheten (jfr prop. 2002/03:110 </w:t>
      </w:r>
      <w:r w:rsidR="00EB24E6">
        <w:t>s. 3</w:t>
      </w:r>
      <w:r>
        <w:t>86 och 598). Lagtexten bör därför justerats så att detta kommer tydligt till uttryck.</w:t>
      </w:r>
      <w:r w:rsidRPr="00046BD1">
        <w:t xml:space="preserve"> </w:t>
      </w:r>
      <w:r>
        <w:t>Därmed tydliggörs gränserna för regeringens föreskriftsrätt på det sätt som Lagrådet efterfrågar.</w:t>
      </w:r>
    </w:p>
    <w:p w14:paraId="7203C035" w14:textId="77777777" w:rsidR="00D85371" w:rsidRPr="00E211AD" w:rsidRDefault="00D85371" w:rsidP="00D85371">
      <w:pPr>
        <w:pStyle w:val="Rubrik5utannumrering"/>
      </w:pPr>
      <w:r>
        <w:t>Blockering av nummer och tjänster</w:t>
      </w:r>
    </w:p>
    <w:p w14:paraId="14F1B249" w14:textId="491AFCE7" w:rsidR="00D85371" w:rsidRDefault="00D85371" w:rsidP="00D85371">
      <w:pPr>
        <w:pStyle w:val="Brdtextmedindrag"/>
        <w:ind w:firstLine="0"/>
      </w:pPr>
      <w:r w:rsidRPr="000376B1">
        <w:t>Av artikel 97.2 i EU-direktivet f</w:t>
      </w:r>
      <w:r>
        <w:t>ramgår</w:t>
      </w:r>
      <w:r w:rsidRPr="000376B1">
        <w:t xml:space="preserve"> att nationella myndigheter ska kunna</w:t>
      </w:r>
      <w:r w:rsidRPr="00E211AD">
        <w:t xml:space="preserve"> </w:t>
      </w:r>
      <w:r w:rsidRPr="000376B1">
        <w:t>kräva att tillhandahållare av allmänna elektroniska kommun</w:t>
      </w:r>
      <w:r>
        <w:softHyphen/>
      </w:r>
      <w:r w:rsidRPr="000376B1">
        <w:t>ika</w:t>
      </w:r>
      <w:r>
        <w:softHyphen/>
      </w:r>
      <w:r w:rsidRPr="000376B1">
        <w:t>tions</w:t>
      </w:r>
      <w:r>
        <w:softHyphen/>
      </w:r>
      <w:r>
        <w:softHyphen/>
      </w:r>
      <w:r w:rsidRPr="000376B1">
        <w:t>nät eller</w:t>
      </w:r>
      <w:r w:rsidRPr="00E211AD">
        <w:t xml:space="preserve"> allmänt tillgängliga elektroniska kommunikationstjänster från fall till fall blockerar tillgången till nummer eller tjänster om detta är motiverat av skäl </w:t>
      </w:r>
      <w:r w:rsidRPr="000376B1">
        <w:t>som rör bedrägeri eller missbruk. I sådana fall ska myn</w:t>
      </w:r>
      <w:r>
        <w:softHyphen/>
      </w:r>
      <w:r w:rsidRPr="000376B1">
        <w:t>dig</w:t>
      </w:r>
      <w:r>
        <w:softHyphen/>
      </w:r>
      <w:r w:rsidRPr="000376B1">
        <w:t>heten kunna kräva</w:t>
      </w:r>
      <w:r w:rsidRPr="00E211AD">
        <w:t xml:space="preserve"> </w:t>
      </w:r>
      <w:r w:rsidRPr="000376B1">
        <w:t>att tillhandahållare av elektroniska kommu</w:t>
      </w:r>
      <w:r>
        <w:softHyphen/>
      </w:r>
      <w:r w:rsidRPr="000376B1">
        <w:t>nika</w:t>
      </w:r>
      <w:r>
        <w:softHyphen/>
      </w:r>
      <w:r w:rsidRPr="000376B1">
        <w:t>tionstjänster håller inne in</w:t>
      </w:r>
      <w:r w:rsidRPr="000376B1">
        <w:softHyphen/>
        <w:t>täkter</w:t>
      </w:r>
      <w:r w:rsidRPr="00E211AD">
        <w:t xml:space="preserve"> från relevant samtrafik eller andra tjänster. Artikeln mot</w:t>
      </w:r>
      <w:r>
        <w:softHyphen/>
      </w:r>
      <w:r w:rsidRPr="00E211AD">
        <w:t xml:space="preserve">svarar artikel 28.2 </w:t>
      </w:r>
      <w:r w:rsidRPr="000376B1">
        <w:t>i USO-direktivet, som har genom</w:t>
      </w:r>
      <w:r>
        <w:softHyphen/>
      </w:r>
      <w:r w:rsidRPr="000376B1">
        <w:t>förts i 7</w:t>
      </w:r>
      <w:r>
        <w:t> kap. </w:t>
      </w:r>
      <w:r w:rsidRPr="000376B1">
        <w:t>9</w:t>
      </w:r>
      <w:r>
        <w:t> </w:t>
      </w:r>
      <w:r w:rsidRPr="000376B1">
        <w:t>a</w:t>
      </w:r>
      <w:r>
        <w:t> §</w:t>
      </w:r>
      <w:r w:rsidRPr="000376B1">
        <w:t xml:space="preserve"> LEK. Av paragrafen f</w:t>
      </w:r>
      <w:r>
        <w:t>ramgår</w:t>
      </w:r>
      <w:r w:rsidRPr="000376B1">
        <w:t xml:space="preserve"> att </w:t>
      </w:r>
      <w:r>
        <w:t>K</w:t>
      </w:r>
      <w:r w:rsidRPr="000376B1">
        <w:t>onsument</w:t>
      </w:r>
      <w:r w:rsidRPr="000376B1">
        <w:softHyphen/>
        <w:t>ombuds</w:t>
      </w:r>
      <w:r w:rsidRPr="000376B1">
        <w:softHyphen/>
        <w:t>man</w:t>
      </w:r>
      <w:r w:rsidRPr="000376B1">
        <w:softHyphen/>
        <w:t>nen</w:t>
      </w:r>
      <w:r w:rsidRPr="00E211AD">
        <w:t xml:space="preserve"> får besluta att hindra användares tillgång till ett nummer eller en tjänst</w:t>
      </w:r>
      <w:r>
        <w:t xml:space="preserve"> i fall av otillbörlig marknadsföring eller om väsentlig information ute</w:t>
      </w:r>
      <w:r>
        <w:softHyphen/>
        <w:t>läm</w:t>
      </w:r>
      <w:r w:rsidR="000D2287">
        <w:softHyphen/>
      </w:r>
      <w:r>
        <w:t>nas vid marknads</w:t>
      </w:r>
      <w:r>
        <w:softHyphen/>
        <w:t>föringen</w:t>
      </w:r>
      <w:r w:rsidRPr="00E211AD">
        <w:t>.</w:t>
      </w:r>
    </w:p>
    <w:p w14:paraId="175145E8" w14:textId="4DCCE0C7" w:rsidR="00D85371" w:rsidRPr="00E211AD" w:rsidRDefault="00D85371" w:rsidP="00D85371">
      <w:pPr>
        <w:pStyle w:val="Brdtextmedindrag"/>
      </w:pPr>
      <w:r>
        <w:t xml:space="preserve">Regeringen delar inte </w:t>
      </w:r>
      <w:r w:rsidRPr="00366674">
        <w:t>PTS</w:t>
      </w:r>
      <w:r>
        <w:t xml:space="preserve"> bedömning att paragrafen har ett snävare tillämpningsområde än vad som följer av EU-direktivet. Artikel 97.2 </w:t>
      </w:r>
      <w:r w:rsidRPr="002913B5">
        <w:t>om</w:t>
      </w:r>
      <w:r>
        <w:softHyphen/>
      </w:r>
      <w:r w:rsidRPr="002913B5">
        <w:t xml:space="preserve">fattar samtliga nummer som tillhandahålls inom </w:t>
      </w:r>
      <w:r>
        <w:t>EES</w:t>
      </w:r>
      <w:r w:rsidRPr="002913B5">
        <w:t xml:space="preserve">, inklusive </w:t>
      </w:r>
      <w:r>
        <w:t>nummer</w:t>
      </w:r>
      <w:r w:rsidRPr="002913B5">
        <w:t xml:space="preserve"> i nationella nummer</w:t>
      </w:r>
      <w:r>
        <w:softHyphen/>
      </w:r>
      <w:r w:rsidRPr="002913B5">
        <w:t>planer och internationella frisamtals</w:t>
      </w:r>
      <w:r>
        <w:softHyphen/>
      </w:r>
      <w:r>
        <w:softHyphen/>
        <w:t>nummer</w:t>
      </w:r>
      <w:r w:rsidRPr="002913B5">
        <w:t xml:space="preserve">, liksom tjänster via nummer inom </w:t>
      </w:r>
      <w:r>
        <w:t xml:space="preserve">EES </w:t>
      </w:r>
      <w:r w:rsidRPr="002913B5">
        <w:t>vars siffer</w:t>
      </w:r>
      <w:r>
        <w:softHyphen/>
      </w:r>
      <w:r w:rsidRPr="002913B5">
        <w:t>struktur saknar geografisk bety</w:t>
      </w:r>
      <w:r w:rsidR="000D2287">
        <w:softHyphen/>
      </w:r>
      <w:r w:rsidRPr="002913B5">
        <w:t>delse</w:t>
      </w:r>
      <w:r>
        <w:t xml:space="preserve"> (artikel 97.1 och prop. 2010/11:115 </w:t>
      </w:r>
      <w:r w:rsidR="00EB24E6">
        <w:t>s. </w:t>
      </w:r>
      <w:r>
        <w:t>112 f. och 187)</w:t>
      </w:r>
      <w:r w:rsidRPr="002913B5">
        <w:t>.</w:t>
      </w:r>
      <w:r>
        <w:t xml:space="preserve"> Paragra</w:t>
      </w:r>
      <w:r>
        <w:softHyphen/>
        <w:t xml:space="preserve">fen har utformats på motsvarande sätt. </w:t>
      </w:r>
      <w:r w:rsidRPr="00AC0F1B">
        <w:t>Det framgår inte av direktiv</w:t>
      </w:r>
      <w:r>
        <w:t>s</w:t>
      </w:r>
      <w:r>
        <w:softHyphen/>
        <w:t>regle</w:t>
      </w:r>
      <w:r w:rsidR="000D2287">
        <w:softHyphen/>
      </w:r>
      <w:r>
        <w:t>ringen</w:t>
      </w:r>
      <w:r w:rsidRPr="00AC0F1B">
        <w:t xml:space="preserve"> vad som närmare avses med bedrägeri eller missbruk</w:t>
      </w:r>
      <w:r>
        <w:t>. I skäl 254 nämns sådant beteende t.ex. i samband med vissa betal</w:t>
      </w:r>
      <w:r>
        <w:softHyphen/>
        <w:t>tele</w:t>
      </w:r>
      <w:r>
        <w:softHyphen/>
        <w:t>tjäns</w:t>
      </w:r>
      <w:r>
        <w:softHyphen/>
        <w:t>ter. Det är framför</w:t>
      </w:r>
      <w:r w:rsidR="00BE3350">
        <w:t xml:space="preserve"> </w:t>
      </w:r>
      <w:r>
        <w:t>allt sådana tjänster som avses i paragrafen. I de tidigare förarbete</w:t>
      </w:r>
      <w:r w:rsidR="000D2287">
        <w:softHyphen/>
      </w:r>
      <w:r>
        <w:t>na utvecklas närmare vad som torde avses med bedrägeri och missbruk. EU-direktivet innebär ingen ändring av den ursprungliga regleringen. Det har inte kom</w:t>
      </w:r>
      <w:r>
        <w:softHyphen/>
        <w:t>mit fram skäl som motiverar att direktiv</w:t>
      </w:r>
      <w:r>
        <w:softHyphen/>
        <w:t xml:space="preserve">bestämmelserna genomförs på något annat sätt än hittills. Bestämmelserna i </w:t>
      </w:r>
      <w:r w:rsidRPr="000376B1">
        <w:t>7</w:t>
      </w:r>
      <w:r>
        <w:t> kap. </w:t>
      </w:r>
      <w:r w:rsidRPr="000376B1">
        <w:t>9</w:t>
      </w:r>
      <w:r>
        <w:t> </w:t>
      </w:r>
      <w:r w:rsidRPr="000376B1">
        <w:t>a</w:t>
      </w:r>
      <w:r>
        <w:t> §</w:t>
      </w:r>
      <w:r w:rsidRPr="000376B1">
        <w:t xml:space="preserve"> LEK</w:t>
      </w:r>
      <w:r>
        <w:t xml:space="preserve"> bör därmed </w:t>
      </w:r>
      <w:r w:rsidRPr="00E211AD">
        <w:t>föras över till den nya lagen.</w:t>
      </w:r>
    </w:p>
    <w:p w14:paraId="23F38F47" w14:textId="77777777" w:rsidR="00D85371" w:rsidRPr="00E211AD" w:rsidRDefault="00D85371" w:rsidP="00D85371">
      <w:pPr>
        <w:pStyle w:val="Rubrik1"/>
      </w:pPr>
      <w:bookmarkStart w:id="582" w:name="_Toc9841583"/>
      <w:bookmarkStart w:id="583" w:name="_Toc9867460"/>
      <w:bookmarkStart w:id="584" w:name="_Toc9867710"/>
      <w:bookmarkStart w:id="585" w:name="_Toc9871127"/>
      <w:bookmarkStart w:id="586" w:name="_Toc9958210"/>
      <w:bookmarkStart w:id="587" w:name="_Toc9961269"/>
      <w:bookmarkStart w:id="588" w:name="_Toc9962368"/>
      <w:bookmarkStart w:id="589" w:name="_Toc17793332"/>
      <w:bookmarkStart w:id="590" w:name="_Toc73005915"/>
      <w:bookmarkStart w:id="591" w:name="_Toc86738721"/>
      <w:bookmarkStart w:id="592" w:name="_Toc94597484"/>
      <w:bookmarkStart w:id="593" w:name="_Toc96533327"/>
      <w:r w:rsidRPr="00E211AD">
        <w:lastRenderedPageBreak/>
        <w:t xml:space="preserve">Samtrafik och </w:t>
      </w:r>
      <w:r>
        <w:t xml:space="preserve">andra former av </w:t>
      </w:r>
      <w:r w:rsidRPr="00E211AD">
        <w:t>tillträde</w:t>
      </w:r>
      <w:bookmarkEnd w:id="582"/>
      <w:bookmarkEnd w:id="583"/>
      <w:bookmarkEnd w:id="584"/>
      <w:bookmarkEnd w:id="585"/>
      <w:bookmarkEnd w:id="586"/>
      <w:bookmarkEnd w:id="587"/>
      <w:bookmarkEnd w:id="588"/>
      <w:bookmarkEnd w:id="589"/>
      <w:bookmarkEnd w:id="590"/>
      <w:bookmarkEnd w:id="591"/>
      <w:bookmarkEnd w:id="592"/>
      <w:bookmarkEnd w:id="593"/>
    </w:p>
    <w:p w14:paraId="51CC60E5" w14:textId="77777777" w:rsidR="00D85371" w:rsidRPr="00E211AD" w:rsidRDefault="00D85371" w:rsidP="00D85371">
      <w:pPr>
        <w:pStyle w:val="Rubrik2"/>
        <w:spacing w:before="0"/>
      </w:pPr>
      <w:bookmarkStart w:id="594" w:name="_Toc73005916"/>
      <w:bookmarkStart w:id="595" w:name="_Toc86738722"/>
      <w:bookmarkStart w:id="596" w:name="_Toc94597485"/>
      <w:bookmarkStart w:id="597" w:name="_Toc96533328"/>
      <w:r>
        <w:t>Skyldigheter i fråga om s</w:t>
      </w:r>
      <w:r w:rsidRPr="00E211AD">
        <w:t>amtrafik och interoperabilitet</w:t>
      </w:r>
      <w:bookmarkEnd w:id="594"/>
      <w:bookmarkEnd w:id="595"/>
      <w:bookmarkEnd w:id="596"/>
      <w:bookmarkEnd w:id="597"/>
    </w:p>
    <w:p w14:paraId="28AE23AF" w14:textId="77777777" w:rsidR="00D85371" w:rsidRPr="00E211AD" w:rsidRDefault="00D85371" w:rsidP="00D85371">
      <w:pPr>
        <w:pStyle w:val="Rubrik3"/>
        <w:spacing w:before="0"/>
      </w:pPr>
      <w:bookmarkStart w:id="598" w:name="_Toc73005917"/>
      <w:bookmarkStart w:id="599" w:name="_Toc86738723"/>
      <w:bookmarkStart w:id="600" w:name="_Toc94597486"/>
      <w:bookmarkStart w:id="601" w:name="_Toc96533329"/>
      <w:bookmarkStart w:id="602" w:name="_Toc9841585"/>
      <w:bookmarkStart w:id="603" w:name="_Toc9867462"/>
      <w:bookmarkStart w:id="604" w:name="_Toc9867712"/>
      <w:bookmarkStart w:id="605" w:name="_Toc9871129"/>
      <w:bookmarkStart w:id="606" w:name="_Toc9958212"/>
      <w:bookmarkStart w:id="607" w:name="_Toc9961271"/>
      <w:bookmarkStart w:id="608" w:name="_Toc9962370"/>
      <w:bookmarkStart w:id="609" w:name="_Toc17793334"/>
      <w:r w:rsidRPr="00E211AD">
        <w:t>Förhandling om samtrafik</w:t>
      </w:r>
      <w:bookmarkEnd w:id="598"/>
      <w:bookmarkEnd w:id="599"/>
      <w:bookmarkEnd w:id="600"/>
      <w:bookmarkEnd w:id="601"/>
    </w:p>
    <w:p w14:paraId="3B9BB908" w14:textId="77777777" w:rsidR="00D85371" w:rsidRPr="00E211AD" w:rsidRDefault="00D85371" w:rsidP="00D85371">
      <w:pPr>
        <w:pStyle w:val="Brdtextram"/>
      </w:pPr>
      <w:r w:rsidRPr="00E211AD">
        <w:rPr>
          <w:b/>
        </w:rPr>
        <w:t>Regeringens förslag</w:t>
      </w:r>
      <w:r w:rsidRPr="008B3B30">
        <w:rPr>
          <w:b/>
          <w:bCs/>
        </w:rPr>
        <w:t>:</w:t>
      </w:r>
      <w:r w:rsidRPr="00E211AD">
        <w:t xml:space="preserve"> </w:t>
      </w:r>
      <w:r>
        <w:t>B</w:t>
      </w:r>
      <w:r w:rsidRPr="00E211AD">
        <w:t xml:space="preserve">estämmelserna </w:t>
      </w:r>
      <w:r>
        <w:t>i lagen om elektronisk kommu</w:t>
      </w:r>
      <w:r>
        <w:softHyphen/>
        <w:t>ni</w:t>
      </w:r>
      <w:r>
        <w:softHyphen/>
        <w:t>ka</w:t>
      </w:r>
      <w:r>
        <w:softHyphen/>
        <w:t xml:space="preserve">tion </w:t>
      </w:r>
      <w:r w:rsidRPr="00E211AD">
        <w:t>om skyldighet att förhandla om samtrafik och om sekretess för uppgif</w:t>
      </w:r>
      <w:r>
        <w:softHyphen/>
      </w:r>
      <w:r w:rsidRPr="00E211AD">
        <w:t>ter som framkommer i samband med förhandling om samtrafik ska fö</w:t>
      </w:r>
      <w:r>
        <w:softHyphen/>
      </w:r>
      <w:r w:rsidRPr="00E211AD">
        <w:t>ras över till den nya lagen</w:t>
      </w:r>
      <w:r>
        <w:t>. Skyldigheten att förhandla om sam</w:t>
      </w:r>
      <w:r>
        <w:softHyphen/>
        <w:t>trafik ska dock inte gälla i förhållande till tillhandahållare av nummer</w:t>
      </w:r>
      <w:r>
        <w:softHyphen/>
        <w:t>oberoende interpersonella kommunikationstjänster.</w:t>
      </w:r>
    </w:p>
    <w:p w14:paraId="6016342E" w14:textId="77777777" w:rsidR="00D85371" w:rsidRPr="00E211AD" w:rsidRDefault="00D85371" w:rsidP="00D85371">
      <w:pPr>
        <w:pStyle w:val="Brdtextmedindrag"/>
        <w:rPr>
          <w:sz w:val="8"/>
          <w:szCs w:val="8"/>
        </w:rPr>
      </w:pPr>
    </w:p>
    <w:p w14:paraId="4EDCC577" w14:textId="77777777" w:rsidR="00D85371" w:rsidRPr="00E211AD" w:rsidRDefault="00D85371" w:rsidP="00D85371">
      <w:pPr>
        <w:pStyle w:val="Brdtextmedindrag"/>
      </w:pPr>
      <w:r w:rsidRPr="00E211AD">
        <w:rPr>
          <w:b/>
        </w:rPr>
        <w:t>Promemorians förslag</w:t>
      </w:r>
      <w:r w:rsidRPr="00E211AD">
        <w:t xml:space="preserve"> överensstämmer </w:t>
      </w:r>
      <w:r>
        <w:t xml:space="preserve">i huvudsak </w:t>
      </w:r>
      <w:r w:rsidRPr="00E211AD">
        <w:t>med regeringens förslag.</w:t>
      </w:r>
      <w:r>
        <w:t xml:space="preserve"> I promemorian föreslås dock att skyldigheten att förhandla om samtrafik ska gälla i förhållande till alla som tillhandahåller allmänt till</w:t>
      </w:r>
      <w:r>
        <w:softHyphen/>
        <w:t>gängliga elektroniska kommunikationstjänster.</w:t>
      </w:r>
    </w:p>
    <w:p w14:paraId="069050A2" w14:textId="77777777" w:rsidR="00D85371" w:rsidRPr="004A1762" w:rsidRDefault="00D85371" w:rsidP="00D85371">
      <w:pPr>
        <w:pStyle w:val="Brdtextmedindrag"/>
      </w:pPr>
      <w:r w:rsidRPr="00D44AEE">
        <w:rPr>
          <w:b/>
        </w:rPr>
        <w:t>Remissinstanserna</w:t>
      </w:r>
      <w:r>
        <w:rPr>
          <w:b/>
        </w:rPr>
        <w:t>:</w:t>
      </w:r>
      <w:r w:rsidRPr="00E14DA1">
        <w:rPr>
          <w:bCs/>
        </w:rPr>
        <w:t xml:space="preserve"> </w:t>
      </w:r>
      <w:r w:rsidRPr="00AA6A04">
        <w:t xml:space="preserve">De flesta </w:t>
      </w:r>
      <w:r w:rsidRPr="002C41C5">
        <w:t xml:space="preserve">av </w:t>
      </w:r>
      <w:r w:rsidRPr="00D82BE6">
        <w:t>remissinstanserna tillstyrker förslage</w:t>
      </w:r>
      <w:r>
        <w:t>t</w:t>
      </w:r>
      <w:r w:rsidRPr="00D82BE6">
        <w:t xml:space="preserve"> eller har ingen invändning mot de</w:t>
      </w:r>
      <w:r>
        <w:t>t</w:t>
      </w:r>
      <w:r w:rsidRPr="00D82BE6">
        <w:t xml:space="preserve">. </w:t>
      </w:r>
      <w:r w:rsidRPr="00D82BE6">
        <w:rPr>
          <w:i/>
        </w:rPr>
        <w:t>PTS</w:t>
      </w:r>
      <w:r w:rsidRPr="00D82BE6">
        <w:t xml:space="preserve"> </w:t>
      </w:r>
      <w:r>
        <w:t xml:space="preserve">framhåller </w:t>
      </w:r>
      <w:r w:rsidRPr="00D82BE6">
        <w:t xml:space="preserve">att </w:t>
      </w:r>
      <w:r>
        <w:t>ordet</w:t>
      </w:r>
      <w:r w:rsidRPr="00D82BE6">
        <w:t xml:space="preserve"> slut</w:t>
      </w:r>
      <w:r>
        <w:softHyphen/>
      </w:r>
      <w:r w:rsidRPr="00D82BE6">
        <w:t>använd</w:t>
      </w:r>
      <w:r>
        <w:softHyphen/>
      </w:r>
      <w:r w:rsidRPr="00D82BE6">
        <w:t>are bör använd</w:t>
      </w:r>
      <w:r w:rsidRPr="00D82BE6">
        <w:softHyphen/>
        <w:t>as i definitionen av samtrafik.</w:t>
      </w:r>
    </w:p>
    <w:p w14:paraId="697207A1" w14:textId="77777777" w:rsidR="00D85371" w:rsidRPr="00E211AD" w:rsidRDefault="00D85371" w:rsidP="00D85371">
      <w:pPr>
        <w:pStyle w:val="Brdtextmedindrag"/>
      </w:pPr>
      <w:r w:rsidRPr="000376B1">
        <w:rPr>
          <w:b/>
        </w:rPr>
        <w:t xml:space="preserve">Skälen för </w:t>
      </w:r>
      <w:r>
        <w:rPr>
          <w:b/>
        </w:rPr>
        <w:t xml:space="preserve">regeringens </w:t>
      </w:r>
      <w:r w:rsidRPr="000376B1">
        <w:rPr>
          <w:b/>
        </w:rPr>
        <w:t>förslag</w:t>
      </w:r>
      <w:r w:rsidRPr="00E211AD">
        <w:rPr>
          <w:b/>
        </w:rPr>
        <w:t>:</w:t>
      </w:r>
      <w:r w:rsidRPr="00E211AD">
        <w:t xml:space="preserve"> I 1</w:t>
      </w:r>
      <w:r>
        <w:t> kap. </w:t>
      </w:r>
      <w:r w:rsidRPr="00E211AD">
        <w:t>7</w:t>
      </w:r>
      <w:r>
        <w:t> §</w:t>
      </w:r>
      <w:r w:rsidRPr="00E211AD">
        <w:t xml:space="preserve"> LEK definieras samtrafik som fysisk och logisk sammankoppling av allmänna kommunikationsnät för att göra det möjligt för användare att kommunicera med varandra eller få tillgång till tjänster som tillhandahålls i näten. Genom definitionen ge</w:t>
      </w:r>
      <w:r>
        <w:softHyphen/>
      </w:r>
      <w:r w:rsidRPr="00E211AD">
        <w:t>nomförs artikel</w:t>
      </w:r>
      <w:r>
        <w:t> </w:t>
      </w:r>
      <w:r w:rsidRPr="00E211AD">
        <w:t>2</w:t>
      </w:r>
      <w:r>
        <w:t> </w:t>
      </w:r>
      <w:r w:rsidRPr="00E211AD">
        <w:t>b i tillträdesdirektivet</w:t>
      </w:r>
      <w:r>
        <w:t>. I EU-direktivet definieras sam</w:t>
      </w:r>
      <w:r>
        <w:softHyphen/>
        <w:t>trafik i a</w:t>
      </w:r>
      <w:r w:rsidRPr="00E211AD">
        <w:t>rtikel</w:t>
      </w:r>
      <w:r>
        <w:t> </w:t>
      </w:r>
      <w:r w:rsidRPr="00E211AD">
        <w:t>2.28</w:t>
      </w:r>
      <w:r>
        <w:t xml:space="preserve">. Definitionen motsvarar i sak </w:t>
      </w:r>
      <w:r w:rsidRPr="00E211AD">
        <w:t>artikel</w:t>
      </w:r>
      <w:r>
        <w:t> </w:t>
      </w:r>
      <w:r w:rsidRPr="00E211AD">
        <w:t>2</w:t>
      </w:r>
      <w:r>
        <w:t xml:space="preserve"> b i </w:t>
      </w:r>
      <w:r w:rsidRPr="00E211AD">
        <w:t>tillträdes</w:t>
      </w:r>
      <w:r>
        <w:softHyphen/>
      </w:r>
      <w:r w:rsidRPr="00E211AD">
        <w:t>direktiv</w:t>
      </w:r>
      <w:r>
        <w:softHyphen/>
      </w:r>
      <w:r w:rsidRPr="00E211AD">
        <w:t>et.</w:t>
      </w:r>
      <w:r>
        <w:t xml:space="preserve"> </w:t>
      </w:r>
      <w:r w:rsidRPr="00E211AD">
        <w:t>Definitionen bör därför föras över till den nya lagen.</w:t>
      </w:r>
      <w:r>
        <w:t xml:space="preserve"> I defi</w:t>
      </w:r>
      <w:r>
        <w:softHyphen/>
        <w:t>ni</w:t>
      </w:r>
      <w:r>
        <w:softHyphen/>
        <w:t>tion</w:t>
      </w:r>
      <w:r>
        <w:softHyphen/>
        <w:t>en används uttrycket användare. Användare är ett vidare uttryck än slut</w:t>
      </w:r>
      <w:r>
        <w:softHyphen/>
        <w:t>användare, då den även omfattar en fysisk eller juridisk person som själv tillhandahåller allmänna elektroniska kommunikationsnät eller all</w:t>
      </w:r>
      <w:r>
        <w:softHyphen/>
        <w:t>mänt tillgängliga elektroniska kommunika</w:t>
      </w:r>
      <w:r>
        <w:softHyphen/>
        <w:t>tions</w:t>
      </w:r>
      <w:r>
        <w:softHyphen/>
        <w:t>tjänster. Definitionen bör enligt regeringens mening nära följa lydelsen av EU-direktivet.</w:t>
      </w:r>
    </w:p>
    <w:p w14:paraId="569B8ED8" w14:textId="6DD225BB" w:rsidR="00D85371" w:rsidRPr="00E211AD" w:rsidRDefault="00D85371" w:rsidP="00D85371">
      <w:pPr>
        <w:pStyle w:val="Brdtextmedindrag"/>
      </w:pPr>
      <w:r w:rsidRPr="00E211AD">
        <w:t>Enligt 4</w:t>
      </w:r>
      <w:r>
        <w:t> kap. </w:t>
      </w:r>
      <w:r w:rsidRPr="00E211AD">
        <w:t>1</w:t>
      </w:r>
      <w:r>
        <w:t> §</w:t>
      </w:r>
      <w:r w:rsidRPr="00E211AD">
        <w:t xml:space="preserve"> LEK är en operatör av ett allmänt kommunikationsnät skyldig att förhandla om samtrafik med den som tillhandahåller eller avser att tillhandahålla allmänt tillgängliga elektroniska kommunikationstjäns</w:t>
      </w:r>
      <w:r w:rsidRPr="00E211AD">
        <w:softHyphen/>
        <w:t>ter. Paragrafen genomför artikel 4.1 i tillträdesdirektivet</w:t>
      </w:r>
      <w:r>
        <w:t>, som i huvudsak motsvarar a</w:t>
      </w:r>
      <w:r w:rsidRPr="00CD7C46">
        <w:t>rtikel</w:t>
      </w:r>
      <w:r>
        <w:t> </w:t>
      </w:r>
      <w:r w:rsidRPr="00CD7C46">
        <w:t>60.1 i EU-direktivet</w:t>
      </w:r>
      <w:r>
        <w:t>. Av artikel 60.1 framgår dock att skyl</w:t>
      </w:r>
      <w:r>
        <w:softHyphen/>
        <w:t>dig</w:t>
      </w:r>
      <w:r>
        <w:softHyphen/>
        <w:t>het</w:t>
      </w:r>
      <w:r>
        <w:softHyphen/>
        <w:t>en för operatörer av allmänna elektroniska kommunikations</w:t>
      </w:r>
      <w:r>
        <w:softHyphen/>
        <w:t>nät att förhandla om samtrafik en</w:t>
      </w:r>
      <w:r>
        <w:softHyphen/>
        <w:t>dast gäller i förhållande till företag som har rätt till sådan förhandling en</w:t>
      </w:r>
      <w:r>
        <w:softHyphen/>
        <w:t xml:space="preserve">ligt artikel 15. En sådan rätt har endast den som omfattas av </w:t>
      </w:r>
      <w:r w:rsidRPr="00825174">
        <w:t>allmän auk</w:t>
      </w:r>
      <w:r w:rsidRPr="00825174">
        <w:softHyphen/>
        <w:t>torisation. Nummeroberoende interpersonella kommunikationstjänster omfattas inte av systemet med allmän auktorisa</w:t>
      </w:r>
      <w:r w:rsidRPr="00825174">
        <w:softHyphen/>
        <w:t>tion, se avsnitt 9. För</w:t>
      </w:r>
      <w:r>
        <w:t xml:space="preserve"> den som tillhandahåller eller avser att tillhandahålla sådana tjänster torde frå</w:t>
      </w:r>
      <w:r>
        <w:softHyphen/>
        <w:t>gan om samtrafik i allmänna elektroniska kom</w:t>
      </w:r>
      <w:r>
        <w:softHyphen/>
        <w:t>mun</w:t>
      </w:r>
      <w:r>
        <w:softHyphen/>
        <w:t>ikationsnät i praktiken inte uppkomma. För att säkerställa att EU-direktivet är korrekt genomfört bör det dock, till skillnad från vad som föreslås i promemorian, uttryck</w:t>
      </w:r>
      <w:r>
        <w:softHyphen/>
        <w:t>ligen framgå av lagen att skyldigheten att förhandla om samtrafik inte gäller i förhållande till den som tillhandahåller eller avser att tillhandahålla nummeroberoende interpersonella kommuni</w:t>
      </w:r>
      <w:r w:rsidR="00E45842">
        <w:softHyphen/>
      </w:r>
      <w:r>
        <w:lastRenderedPageBreak/>
        <w:t>ka</w:t>
      </w:r>
      <w:r>
        <w:softHyphen/>
        <w:t>tions</w:t>
      </w:r>
      <w:r>
        <w:softHyphen/>
        <w:t>tjänster. Bestämmel</w:t>
      </w:r>
      <w:r>
        <w:softHyphen/>
        <w:t>sen i 4 kap. 1 § LEK bör därför föras över till den nya lagen med denna justering.</w:t>
      </w:r>
    </w:p>
    <w:p w14:paraId="28C3C8C4" w14:textId="77777777" w:rsidR="00D85371" w:rsidRPr="00E211AD" w:rsidRDefault="00D85371" w:rsidP="00D85371">
      <w:pPr>
        <w:pStyle w:val="Brdtextmedindrag"/>
      </w:pPr>
      <w:r>
        <w:t>Enligt</w:t>
      </w:r>
      <w:r w:rsidRPr="00CD7C46">
        <w:t xml:space="preserve"> 4</w:t>
      </w:r>
      <w:r>
        <w:t> kap. </w:t>
      </w:r>
      <w:r w:rsidRPr="00CD7C46">
        <w:t>2</w:t>
      </w:r>
      <w:r>
        <w:t> §</w:t>
      </w:r>
      <w:r w:rsidRPr="00CD7C46">
        <w:t xml:space="preserve"> LEK </w:t>
      </w:r>
      <w:r>
        <w:t>får</w:t>
      </w:r>
      <w:r w:rsidRPr="00CD7C46">
        <w:t xml:space="preserve"> den som i samband</w:t>
      </w:r>
      <w:r w:rsidRPr="00E211AD">
        <w:t xml:space="preserve"> med </w:t>
      </w:r>
      <w:r>
        <w:t xml:space="preserve">en </w:t>
      </w:r>
      <w:r w:rsidRPr="00E211AD">
        <w:t>förhandling får del av uppgifter om ett annat företags affärs- och driftförhållanden inte obehöri</w:t>
      </w:r>
      <w:r w:rsidRPr="00E211AD">
        <w:softHyphen/>
        <w:t xml:space="preserve">gen föra vidare eller utnyttja det han eller hon har fått del av eller tillgång till. </w:t>
      </w:r>
      <w:r w:rsidRPr="00CD7C46">
        <w:t>Paragrafen genomför artikel</w:t>
      </w:r>
      <w:r>
        <w:t> </w:t>
      </w:r>
      <w:r w:rsidRPr="00CD7C46">
        <w:t>4.3 i tillträdesdirek</w:t>
      </w:r>
      <w:r>
        <w:softHyphen/>
      </w:r>
      <w:r w:rsidRPr="00CD7C46">
        <w:t>tivet</w:t>
      </w:r>
      <w:r>
        <w:t>, som motsvaras av a</w:t>
      </w:r>
      <w:r w:rsidRPr="00E211AD">
        <w:t>rtikel 60.2</w:t>
      </w:r>
      <w:r>
        <w:t xml:space="preserve"> i EU-direktivet. Para</w:t>
      </w:r>
      <w:r>
        <w:softHyphen/>
        <w:t xml:space="preserve">grafen </w:t>
      </w:r>
      <w:r w:rsidRPr="00E211AD">
        <w:t>bör därför föras över till den nya lagen.</w:t>
      </w:r>
    </w:p>
    <w:p w14:paraId="79F9C7F0" w14:textId="77777777" w:rsidR="00D85371" w:rsidRPr="00E211AD" w:rsidRDefault="00D85371" w:rsidP="00D85371">
      <w:pPr>
        <w:pStyle w:val="Rubrik3"/>
      </w:pPr>
      <w:bookmarkStart w:id="610" w:name="_Toc73005918"/>
      <w:bookmarkStart w:id="611" w:name="_Toc86738724"/>
      <w:bookmarkStart w:id="612" w:name="_Toc94597487"/>
      <w:bookmarkStart w:id="613" w:name="_Toc96533330"/>
      <w:r w:rsidRPr="00E211AD">
        <w:t xml:space="preserve">Åläggande av </w:t>
      </w:r>
      <w:r>
        <w:t>skyldigheter</w:t>
      </w:r>
      <w:r w:rsidRPr="00E211AD">
        <w:t xml:space="preserve"> </w:t>
      </w:r>
      <w:r>
        <w:t xml:space="preserve">i fråga </w:t>
      </w:r>
      <w:r w:rsidRPr="00E211AD">
        <w:t>om samtrafik och interoperabilitet</w:t>
      </w:r>
      <w:bookmarkEnd w:id="602"/>
      <w:bookmarkEnd w:id="603"/>
      <w:bookmarkEnd w:id="604"/>
      <w:bookmarkEnd w:id="605"/>
      <w:bookmarkEnd w:id="606"/>
      <w:bookmarkEnd w:id="607"/>
      <w:bookmarkEnd w:id="608"/>
      <w:bookmarkEnd w:id="609"/>
      <w:bookmarkEnd w:id="610"/>
      <w:bookmarkEnd w:id="611"/>
      <w:bookmarkEnd w:id="612"/>
      <w:bookmarkEnd w:id="613"/>
    </w:p>
    <w:p w14:paraId="7E783FFD" w14:textId="6D9D437C" w:rsidR="00D85371" w:rsidRDefault="00D85371" w:rsidP="00D85371">
      <w:pPr>
        <w:pStyle w:val="Brdtextram"/>
      </w:pPr>
      <w:r w:rsidRPr="00E211AD">
        <w:rPr>
          <w:b/>
        </w:rPr>
        <w:t xml:space="preserve">Regeringens </w:t>
      </w:r>
      <w:r w:rsidRPr="002A3D06">
        <w:rPr>
          <w:b/>
        </w:rPr>
        <w:t>förslag:</w:t>
      </w:r>
      <w:r w:rsidRPr="00E211AD">
        <w:t xml:space="preserve"> Bestämmelse</w:t>
      </w:r>
      <w:r>
        <w:t>r</w:t>
      </w:r>
      <w:r w:rsidRPr="00E211AD">
        <w:t>n</w:t>
      </w:r>
      <w:r>
        <w:t>a</w:t>
      </w:r>
      <w:r w:rsidRPr="00E211AD">
        <w:t xml:space="preserve"> </w:t>
      </w:r>
      <w:r>
        <w:t>i lagen om elektronisk kommu</w:t>
      </w:r>
      <w:r>
        <w:softHyphen/>
        <w:t xml:space="preserve">nikation </w:t>
      </w:r>
      <w:r w:rsidRPr="00E211AD">
        <w:t>om att den som kontrollerar till</w:t>
      </w:r>
      <w:r w:rsidRPr="00E211AD">
        <w:softHyphen/>
        <w:t xml:space="preserve">träde till slutanvändare får </w:t>
      </w:r>
      <w:r>
        <w:t xml:space="preserve">åläggas </w:t>
      </w:r>
      <w:r w:rsidRPr="00E211AD">
        <w:t xml:space="preserve">att bedriva samtrafik eller vidta </w:t>
      </w:r>
      <w:r>
        <w:t xml:space="preserve">någon </w:t>
      </w:r>
      <w:r w:rsidRPr="00E211AD">
        <w:t>annan åtgärd för att slut</w:t>
      </w:r>
      <w:r w:rsidR="00E45842">
        <w:softHyphen/>
      </w:r>
      <w:r w:rsidRPr="00E211AD">
        <w:t>användarna ska nå varandra ska föras över till den nya lagen med de</w:t>
      </w:r>
      <w:r>
        <w:t>n</w:t>
      </w:r>
      <w:r w:rsidRPr="00E211AD">
        <w:t xml:space="preserve"> </w:t>
      </w:r>
      <w:r w:rsidRPr="00CD7C46">
        <w:t>ändring</w:t>
      </w:r>
      <w:r>
        <w:t>en</w:t>
      </w:r>
      <w:r w:rsidRPr="00CD7C46">
        <w:t xml:space="preserve"> att bestämmelse</w:t>
      </w:r>
      <w:r>
        <w:t>rna</w:t>
      </w:r>
      <w:r w:rsidRPr="00CD7C46">
        <w:t xml:space="preserve"> ska </w:t>
      </w:r>
      <w:r>
        <w:t>omfatta</w:t>
      </w:r>
      <w:r w:rsidRPr="00CD7C46">
        <w:t xml:space="preserve"> den som </w:t>
      </w:r>
      <w:r>
        <w:t>bedriver verk</w:t>
      </w:r>
      <w:r w:rsidR="00E45842">
        <w:softHyphen/>
      </w:r>
      <w:r>
        <w:t>sam</w:t>
      </w:r>
      <w:r w:rsidR="00E45842">
        <w:softHyphen/>
      </w:r>
      <w:r>
        <w:t>het som ska anmälas enligt lagen</w:t>
      </w:r>
      <w:r w:rsidRPr="00E211AD">
        <w:t>.</w:t>
      </w:r>
    </w:p>
    <w:p w14:paraId="663BCC36" w14:textId="77777777" w:rsidR="00D85371" w:rsidRPr="00F82D54" w:rsidRDefault="00D85371" w:rsidP="00D85371">
      <w:pPr>
        <w:pStyle w:val="Brdtextmedindragram"/>
      </w:pPr>
      <w:r w:rsidRPr="00CD7C46">
        <w:t xml:space="preserve">Regleringsmyndigheten </w:t>
      </w:r>
      <w:r>
        <w:t xml:space="preserve">ska </w:t>
      </w:r>
      <w:r w:rsidRPr="00CD7C46">
        <w:t xml:space="preserve">få </w:t>
      </w:r>
      <w:r>
        <w:t>ålägga</w:t>
      </w:r>
      <w:r w:rsidRPr="00CD7C46">
        <w:t xml:space="preserve"> den som tillhandahåller en nummer</w:t>
      </w:r>
      <w:r>
        <w:softHyphen/>
      </w:r>
      <w:r w:rsidRPr="00CD7C46">
        <w:t>oberoende interpersonell kommunikationstjänst med betydan</w:t>
      </w:r>
      <w:r>
        <w:softHyphen/>
      </w:r>
      <w:r w:rsidRPr="00CD7C46">
        <w:t xml:space="preserve">de </w:t>
      </w:r>
      <w:r>
        <w:t xml:space="preserve">geografisk </w:t>
      </w:r>
      <w:r w:rsidRPr="00CD7C46">
        <w:t xml:space="preserve">täckning och </w:t>
      </w:r>
      <w:r>
        <w:t xml:space="preserve">ett betydande </w:t>
      </w:r>
      <w:r w:rsidRPr="00CD7C46">
        <w:t xml:space="preserve">antal användare att göra sin tjänst </w:t>
      </w:r>
      <w:r>
        <w:t>inter</w:t>
      </w:r>
      <w:r>
        <w:softHyphen/>
        <w:t>operabel</w:t>
      </w:r>
      <w:r w:rsidRPr="00CD7C46">
        <w:t xml:space="preserve"> med andra tjänster</w:t>
      </w:r>
      <w:r>
        <w:t>, om det är nödvändigt</w:t>
      </w:r>
      <w:r w:rsidRPr="00CD7C46">
        <w:t xml:space="preserve"> för att säkerställa att slutanvändar</w:t>
      </w:r>
      <w:r>
        <w:t>e</w:t>
      </w:r>
      <w:r w:rsidRPr="00CD7C46">
        <w:t xml:space="preserve"> kan nå varandra. </w:t>
      </w:r>
      <w:r>
        <w:t>Åläggandet</w:t>
      </w:r>
      <w:r w:rsidRPr="00CD7C46">
        <w:t xml:space="preserve"> </w:t>
      </w:r>
      <w:r>
        <w:t xml:space="preserve">ska </w:t>
      </w:r>
      <w:r w:rsidRPr="00CD7C46">
        <w:t xml:space="preserve">få förenas med </w:t>
      </w:r>
      <w:r>
        <w:t xml:space="preserve">en </w:t>
      </w:r>
      <w:r w:rsidRPr="00CD7C46">
        <w:t>skyldig</w:t>
      </w:r>
      <w:r>
        <w:softHyphen/>
      </w:r>
      <w:r w:rsidRPr="00CD7C46">
        <w:t>het att tillämpa särskilda standar</w:t>
      </w:r>
      <w:r>
        <w:softHyphen/>
      </w:r>
      <w:r w:rsidRPr="00CD7C46">
        <w:t xml:space="preserve">der och att offentliggöra information </w:t>
      </w:r>
      <w:r>
        <w:t xml:space="preserve">som </w:t>
      </w:r>
      <w:r w:rsidRPr="00CD7C46">
        <w:t xml:space="preserve">får användas av andra. </w:t>
      </w:r>
      <w:r>
        <w:t>Ett sådant beslut ska endast få meddelas</w:t>
      </w:r>
      <w:r w:rsidRPr="00E211AD">
        <w:t xml:space="preserve"> om Europeiska kommissionen har </w:t>
      </w:r>
      <w:r w:rsidRPr="00CD7C46">
        <w:t>antagit genomförande</w:t>
      </w:r>
      <w:r>
        <w:softHyphen/>
      </w:r>
      <w:r w:rsidRPr="00CD7C46">
        <w:t>bestämmelser som närmare beskriver de skyldig</w:t>
      </w:r>
      <w:r>
        <w:softHyphen/>
      </w:r>
      <w:r w:rsidRPr="00CD7C46">
        <w:t>heter</w:t>
      </w:r>
      <w:r w:rsidRPr="00E211AD">
        <w:t xml:space="preserve"> som får åläggas.</w:t>
      </w:r>
    </w:p>
    <w:p w14:paraId="1F1624D6" w14:textId="77777777" w:rsidR="00D85371" w:rsidRPr="00E211AD" w:rsidRDefault="00D85371" w:rsidP="00D85371">
      <w:pPr>
        <w:pStyle w:val="Brdtextmedindrag"/>
        <w:rPr>
          <w:sz w:val="8"/>
          <w:szCs w:val="8"/>
        </w:rPr>
      </w:pPr>
    </w:p>
    <w:p w14:paraId="2F8FEAD4" w14:textId="77777777" w:rsidR="00D85371" w:rsidRPr="00E211AD" w:rsidRDefault="00D85371" w:rsidP="00D85371">
      <w:pPr>
        <w:pStyle w:val="Brdtextmedindrag"/>
      </w:pPr>
      <w:r w:rsidRPr="00E211AD">
        <w:rPr>
          <w:b/>
        </w:rPr>
        <w:t>Promemorians förslag</w:t>
      </w:r>
      <w:r w:rsidRPr="00E211AD">
        <w:t xml:space="preserve"> överensstämmer </w:t>
      </w:r>
      <w:r>
        <w:t xml:space="preserve">i sak </w:t>
      </w:r>
      <w:r w:rsidRPr="00E211AD">
        <w:t>med regeringens förslag.</w:t>
      </w:r>
      <w:r>
        <w:t xml:space="preserve"> </w:t>
      </w:r>
      <w:r w:rsidRPr="002573F2">
        <w:t>Promemorians lagförslag har en annan utformning.</w:t>
      </w:r>
    </w:p>
    <w:p w14:paraId="3F308CA0" w14:textId="77777777" w:rsidR="00D85371" w:rsidRPr="008635E0" w:rsidRDefault="00D85371" w:rsidP="00D85371">
      <w:pPr>
        <w:pStyle w:val="Brdtextmedindrag"/>
      </w:pPr>
      <w:r w:rsidRPr="00366DED">
        <w:rPr>
          <w:b/>
        </w:rPr>
        <w:t>Remissinstanserna:</w:t>
      </w:r>
      <w:r w:rsidRPr="008635E0">
        <w:t xml:space="preserve"> </w:t>
      </w:r>
      <w:r w:rsidRPr="00244059">
        <w:t>De flesta av remissinstanserna tillstyrker förslage</w:t>
      </w:r>
      <w:r>
        <w:t>t</w:t>
      </w:r>
      <w:r w:rsidRPr="00244059">
        <w:t xml:space="preserve"> eller har ingen invändning mot de</w:t>
      </w:r>
      <w:r>
        <w:t>t</w:t>
      </w:r>
      <w:r w:rsidRPr="00244059">
        <w:t xml:space="preserve">. </w:t>
      </w:r>
      <w:r w:rsidRPr="00244059">
        <w:rPr>
          <w:i/>
          <w:iCs/>
        </w:rPr>
        <w:t>PTS</w:t>
      </w:r>
      <w:r w:rsidRPr="00244059">
        <w:t xml:space="preserve"> framhåller dock att </w:t>
      </w:r>
      <w:r>
        <w:t xml:space="preserve">regleringen av ersättningsgrunden i praktiken </w:t>
      </w:r>
      <w:r w:rsidRPr="00244059">
        <w:t>innebär att en striktare skyldighet inte kan införas</w:t>
      </w:r>
      <w:r>
        <w:t xml:space="preserve"> även</w:t>
      </w:r>
      <w:r w:rsidRPr="00244059">
        <w:t xml:space="preserve"> om det </w:t>
      </w:r>
      <w:r>
        <w:t xml:space="preserve">skulle anses </w:t>
      </w:r>
      <w:r w:rsidRPr="00244059">
        <w:t>nödvändigt</w:t>
      </w:r>
      <w:r>
        <w:t xml:space="preserve">, vilket inte är förenligt med direktivet. PTS </w:t>
      </w:r>
      <w:r w:rsidRPr="00244059">
        <w:t>anser dessutom att</w:t>
      </w:r>
      <w:r>
        <w:t xml:space="preserve"> </w:t>
      </w:r>
      <w:r w:rsidRPr="00244059" w:rsidDel="002B155B">
        <w:t xml:space="preserve">uttrycket </w:t>
      </w:r>
      <w:r>
        <w:t>marknadsmässig ersätt</w:t>
      </w:r>
      <w:r>
        <w:softHyphen/>
        <w:t xml:space="preserve">ning </w:t>
      </w:r>
      <w:r w:rsidRPr="00244059">
        <w:t xml:space="preserve">i sig är otydligt. </w:t>
      </w:r>
      <w:r w:rsidRPr="00244059">
        <w:rPr>
          <w:i/>
        </w:rPr>
        <w:t xml:space="preserve">IP-Only AB </w:t>
      </w:r>
      <w:r>
        <w:rPr>
          <w:iCs/>
        </w:rPr>
        <w:t xml:space="preserve">efterfrågar </w:t>
      </w:r>
      <w:r>
        <w:t>ett klargörande av hur uttrycket för</w:t>
      </w:r>
      <w:r>
        <w:softHyphen/>
        <w:t xml:space="preserve">håller sig till </w:t>
      </w:r>
      <w:r w:rsidRPr="00A05FB5">
        <w:t xml:space="preserve">andra liknande uttryck i lagen som avser att reglera priser. </w:t>
      </w:r>
      <w:r w:rsidRPr="00A05FB5">
        <w:rPr>
          <w:i/>
        </w:rPr>
        <w:t>Kammar</w:t>
      </w:r>
      <w:r>
        <w:rPr>
          <w:i/>
        </w:rPr>
        <w:softHyphen/>
      </w:r>
      <w:r w:rsidRPr="00A05FB5">
        <w:rPr>
          <w:i/>
        </w:rPr>
        <w:t>rätt</w:t>
      </w:r>
      <w:r>
        <w:rPr>
          <w:i/>
        </w:rPr>
        <w:softHyphen/>
      </w:r>
      <w:r w:rsidRPr="00A05FB5">
        <w:rPr>
          <w:i/>
        </w:rPr>
        <w:t xml:space="preserve">en i Stockholm </w:t>
      </w:r>
      <w:r w:rsidRPr="00A05FB5">
        <w:t>anser att det bör tydlig</w:t>
      </w:r>
      <w:r w:rsidRPr="00A05FB5">
        <w:softHyphen/>
        <w:t>göras att med täcknings</w:t>
      </w:r>
      <w:r w:rsidRPr="00A05FB5">
        <w:softHyphen/>
        <w:t>grad avses geografisk täckning.</w:t>
      </w:r>
    </w:p>
    <w:p w14:paraId="448FA626" w14:textId="77777777" w:rsidR="00D85371" w:rsidRDefault="00D85371" w:rsidP="00D85371">
      <w:pPr>
        <w:pStyle w:val="Rubrik4utannumrering"/>
      </w:pPr>
      <w:r w:rsidRPr="00BF6262">
        <w:t>Skälen för regeringens förslag</w:t>
      </w:r>
    </w:p>
    <w:p w14:paraId="55E5D958" w14:textId="77777777" w:rsidR="00D85371" w:rsidRPr="00F82D54" w:rsidRDefault="00D85371" w:rsidP="00D85371">
      <w:pPr>
        <w:pStyle w:val="Rubrik5utannumrering"/>
        <w:spacing w:before="0"/>
      </w:pPr>
      <w:r>
        <w:t>Skyldigheter att bedriva samtrafik och säkerställa interoperabilitet</w:t>
      </w:r>
    </w:p>
    <w:p w14:paraId="6DCFE121" w14:textId="77777777" w:rsidR="00D85371" w:rsidRDefault="00D85371" w:rsidP="00D85371">
      <w:pPr>
        <w:pStyle w:val="Brdtext"/>
      </w:pPr>
      <w:r w:rsidRPr="00E211AD">
        <w:t>Enligt</w:t>
      </w:r>
      <w:r>
        <w:t xml:space="preserve"> </w:t>
      </w:r>
      <w:r w:rsidRPr="00E211AD">
        <w:t>4</w:t>
      </w:r>
      <w:r>
        <w:t> kap. </w:t>
      </w:r>
      <w:r w:rsidRPr="00E211AD">
        <w:t>3</w:t>
      </w:r>
      <w:r>
        <w:t> §</w:t>
      </w:r>
      <w:r w:rsidRPr="00E211AD">
        <w:t xml:space="preserve"> LEK får den som kontrollerar tillträde till slutanvändare förpliktas att mot marknadsmässig ersättning bedriva samtrafik eller vidta annan åtgärd som krävs för att säkerställa att slutanvändare kan nå varand</w:t>
      </w:r>
      <w:r>
        <w:softHyphen/>
      </w:r>
      <w:r w:rsidRPr="00E211AD">
        <w:t>ra eller att göra tjänster kompatibla med andra operatörers tjänster. Para</w:t>
      </w:r>
      <w:r>
        <w:softHyphen/>
      </w:r>
      <w:r w:rsidRPr="00E211AD">
        <w:t>grafen genomför artikel 5.1 andra stycket a och ab i tillträdesdirektivet</w:t>
      </w:r>
      <w:r>
        <w:t>.</w:t>
      </w:r>
    </w:p>
    <w:p w14:paraId="5AFC98DC" w14:textId="77777777" w:rsidR="00D85371" w:rsidRPr="00CD7C46" w:rsidRDefault="00D85371" w:rsidP="00D85371">
      <w:pPr>
        <w:pStyle w:val="Brdtextmedindrag"/>
      </w:pPr>
      <w:r w:rsidRPr="00E211AD">
        <w:t xml:space="preserve">Artikel 61.2 första stycket a och b i EU-direktivet motsvarar i </w:t>
      </w:r>
      <w:r>
        <w:t>huvudsak</w:t>
      </w:r>
      <w:r w:rsidRPr="00E211AD">
        <w:t xml:space="preserve"> artikel 5.1 andra stycket a och ab i tillträdesdirektivet. En nyhet är att </w:t>
      </w:r>
      <w:r>
        <w:t>en</w:t>
      </w:r>
      <w:r>
        <w:softHyphen/>
      </w:r>
      <w:r>
        <w:lastRenderedPageBreak/>
        <w:t xml:space="preserve">dast </w:t>
      </w:r>
      <w:r w:rsidRPr="00E211AD">
        <w:t xml:space="preserve">företag som omfattas av allmän auktorisation </w:t>
      </w:r>
      <w:r>
        <w:t xml:space="preserve">får åläggas en </w:t>
      </w:r>
      <w:r w:rsidRPr="00E211AD">
        <w:t>skyldig</w:t>
      </w:r>
      <w:r>
        <w:softHyphen/>
      </w:r>
      <w:r w:rsidRPr="00E211AD">
        <w:t>het att bedriva samtrafik och säkerställa interoperabilitet. Av artikel 12.2 i EU-direktivet f</w:t>
      </w:r>
      <w:r>
        <w:t>ramgår</w:t>
      </w:r>
      <w:r w:rsidRPr="00E211AD">
        <w:t xml:space="preserve"> att </w:t>
      </w:r>
      <w:r w:rsidRPr="00CD7C46">
        <w:t>nummeroberoende interpersonella kommu</w:t>
      </w:r>
      <w:r>
        <w:softHyphen/>
      </w:r>
      <w:r w:rsidRPr="00CD7C46">
        <w:t>ni</w:t>
      </w:r>
      <w:r>
        <w:softHyphen/>
      </w:r>
      <w:r w:rsidRPr="00CD7C46">
        <w:t>ka</w:t>
      </w:r>
      <w:r>
        <w:softHyphen/>
      </w:r>
      <w:r w:rsidRPr="00CD7C46">
        <w:t>tionstjänster</w:t>
      </w:r>
      <w:r w:rsidRPr="00E211AD">
        <w:t xml:space="preserve"> inte omfattas av systemet med </w:t>
      </w:r>
      <w:r w:rsidRPr="00CD7C46">
        <w:t xml:space="preserve">allmän </w:t>
      </w:r>
      <w:r w:rsidRPr="00213EE3">
        <w:t>auktorisation och där</w:t>
      </w:r>
      <w:r w:rsidRPr="00213EE3">
        <w:softHyphen/>
        <w:t xml:space="preserve">för inte </w:t>
      </w:r>
      <w:r>
        <w:t xml:space="preserve">heller av kravet på anmälan </w:t>
      </w:r>
      <w:r w:rsidRPr="00213EE3">
        <w:t>enligt den nya lagen (se avsnitt 9</w:t>
      </w:r>
      <w:r>
        <w:t>.1</w:t>
      </w:r>
      <w:r w:rsidRPr="00213EE3">
        <w:t>). Detta</w:t>
      </w:r>
      <w:r w:rsidRPr="00CD7C46">
        <w:t xml:space="preserve"> medför att företag som tillhandahåller </w:t>
      </w:r>
      <w:r>
        <w:t xml:space="preserve">sådana </w:t>
      </w:r>
      <w:r w:rsidRPr="00CD7C46">
        <w:t>tjänster utesluts från tillämp</w:t>
      </w:r>
      <w:r>
        <w:softHyphen/>
      </w:r>
      <w:r w:rsidRPr="00CD7C46">
        <w:t>ningen</w:t>
      </w:r>
      <w:r>
        <w:t xml:space="preserve"> av artikel 61.2 första stycket a och b.</w:t>
      </w:r>
    </w:p>
    <w:p w14:paraId="27812317" w14:textId="77777777" w:rsidR="00D85371" w:rsidRDefault="00D85371" w:rsidP="00D85371">
      <w:pPr>
        <w:pStyle w:val="Brdtextmedindrag"/>
      </w:pPr>
      <w:r w:rsidRPr="00CD7C46">
        <w:t>Mot denna bakgrund bör 4</w:t>
      </w:r>
      <w:r>
        <w:t> kap. </w:t>
      </w:r>
      <w:r w:rsidRPr="00CD7C46">
        <w:t>3</w:t>
      </w:r>
      <w:r>
        <w:t> §</w:t>
      </w:r>
      <w:r w:rsidRPr="00CD7C46">
        <w:t xml:space="preserve"> LEK föras över till den nya lagen. </w:t>
      </w:r>
      <w:r>
        <w:t xml:space="preserve">På samma sätt som anges i </w:t>
      </w:r>
      <w:r w:rsidRPr="00213EE3">
        <w:t>avsnitt 14.1.1 kommer</w:t>
      </w:r>
      <w:r>
        <w:t xml:space="preserve"> f</w:t>
      </w:r>
      <w:r w:rsidRPr="00CD7C46">
        <w:t>öretag</w:t>
      </w:r>
      <w:r w:rsidRPr="00E211AD">
        <w:t xml:space="preserve"> som tillhanda</w:t>
      </w:r>
      <w:r>
        <w:softHyphen/>
      </w:r>
      <w:r w:rsidRPr="00E211AD">
        <w:t xml:space="preserve">håller nummeroberoende </w:t>
      </w:r>
      <w:r>
        <w:t>interpersonella kommunikations</w:t>
      </w:r>
      <w:r w:rsidRPr="00E211AD">
        <w:t xml:space="preserve">tjänster </w:t>
      </w:r>
      <w:r>
        <w:t>sanno</w:t>
      </w:r>
      <w:r>
        <w:softHyphen/>
        <w:t xml:space="preserve">likt </w:t>
      </w:r>
      <w:r w:rsidRPr="00E211AD">
        <w:t xml:space="preserve">sällan i fråga </w:t>
      </w:r>
      <w:r w:rsidRPr="00CD7C46">
        <w:t xml:space="preserve">för den sorts åtgärder som aktualiseras här. Det bör dock </w:t>
      </w:r>
      <w:r>
        <w:t xml:space="preserve">uttryckligen </w:t>
      </w:r>
      <w:r w:rsidRPr="00CD7C46">
        <w:t xml:space="preserve">framgå av den nya paragrafen att den endast </w:t>
      </w:r>
      <w:r w:rsidRPr="00E211AD">
        <w:t xml:space="preserve">omfattar dem som </w:t>
      </w:r>
      <w:r>
        <w:t>bedriver verksamhet som ska anmälas</w:t>
      </w:r>
      <w:r w:rsidRPr="00E211AD">
        <w:t>.</w:t>
      </w:r>
    </w:p>
    <w:p w14:paraId="202BE3CD" w14:textId="6B52A5F7" w:rsidR="00D85371" w:rsidRDefault="00D85371" w:rsidP="00D85371">
      <w:pPr>
        <w:pStyle w:val="Brdtextmedindrag"/>
      </w:pPr>
      <w:r>
        <w:t xml:space="preserve">De ålagda skyldigheterna ska enligt den nuvarande paragrafen gälla mot </w:t>
      </w:r>
      <w:r w:rsidRPr="007C425F">
        <w:rPr>
          <w:spacing w:val="-2"/>
        </w:rPr>
        <w:t>marknadsmässig ersättning. Varken ram- eller tillträdesdirektivet inne</w:t>
      </w:r>
      <w:r w:rsidRPr="007C425F">
        <w:rPr>
          <w:spacing w:val="-2"/>
        </w:rPr>
        <w:softHyphen/>
        <w:t>håller</w:t>
      </w:r>
      <w:r>
        <w:t xml:space="preserve"> någon generell reglering om prissättning av samtrafik och andra form</w:t>
      </w:r>
      <w:r>
        <w:softHyphen/>
        <w:t>er av tillträde. Utgångs</w:t>
      </w:r>
      <w:r>
        <w:softHyphen/>
        <w:t>punkten är i stället att avtal ska träffas på kom</w:t>
      </w:r>
      <w:r w:rsidR="007C425F">
        <w:softHyphen/>
      </w:r>
      <w:r>
        <w:t>mersiell grund.</w:t>
      </w:r>
    </w:p>
    <w:p w14:paraId="4ECEFD06" w14:textId="5E5C4C2C" w:rsidR="00D85371" w:rsidRDefault="00D85371" w:rsidP="00D85371">
      <w:pPr>
        <w:pStyle w:val="Brdtextmedindrag"/>
      </w:pPr>
      <w:r w:rsidRPr="00B13304">
        <w:t>Som framgår av föregående avsnitt finns en allmän skyldighet att förhandla om samtrafik. Reglering av ersättningsfrågor ska i princip endast ske i de fall där det är nödvändigt av ett i EU-regelverket definierat skäl. EU-direktivet innebär inte någon ändring i detta avseende. Utgångs</w:t>
      </w:r>
      <w:r w:rsidRPr="00B13304">
        <w:softHyphen/>
        <w:t>punkt</w:t>
      </w:r>
      <w:r w:rsidRPr="00B13304">
        <w:softHyphen/>
        <w:t xml:space="preserve">en bör enligt regeringens bedömning </w:t>
      </w:r>
      <w:r>
        <w:t>alltså</w:t>
      </w:r>
      <w:r w:rsidRPr="00B13304">
        <w:t xml:space="preserve"> fortfarande vara att de regler som införs ska utgå från att priser för samtrafik ska fastställas efter kom</w:t>
      </w:r>
      <w:r w:rsidRPr="00B13304">
        <w:softHyphen/>
        <w:t>mer</w:t>
      </w:r>
      <w:r w:rsidRPr="00B13304">
        <w:softHyphen/>
        <w:t>siella förhandling</w:t>
      </w:r>
      <w:r w:rsidRPr="00B13304">
        <w:softHyphen/>
        <w:t>ar och avtal. Ersättningsgrunden infördes efter påpek</w:t>
      </w:r>
      <w:r>
        <w:softHyphen/>
      </w:r>
      <w:r w:rsidRPr="00B13304">
        <w:t>an</w:t>
      </w:r>
      <w:r>
        <w:softHyphen/>
      </w:r>
      <w:r w:rsidRPr="00B13304">
        <w:t xml:space="preserve">de från Lagrådet om att ersättningsbestämmelser saknades (se prop. 2002/03:110 </w:t>
      </w:r>
      <w:r w:rsidR="00EB24E6">
        <w:t>s. </w:t>
      </w:r>
      <w:r w:rsidRPr="00B13304">
        <w:t xml:space="preserve">194 f. och 589). Regeringen anser, till skillnad från </w:t>
      </w:r>
      <w:r w:rsidRPr="00B13304">
        <w:rPr>
          <w:i/>
          <w:iCs/>
        </w:rPr>
        <w:t>PTS</w:t>
      </w:r>
      <w:r w:rsidRPr="00B13304">
        <w:t>, inte att ersättningsgrunden innebär något hinder mot att ålägga skyl</w:t>
      </w:r>
      <w:r>
        <w:softHyphen/>
      </w:r>
      <w:r w:rsidRPr="00B13304">
        <w:t>dig</w:t>
      </w:r>
      <w:r>
        <w:softHyphen/>
      </w:r>
      <w:r w:rsidRPr="00B13304">
        <w:t>heter och villkor i den utsträckning som krävs enligt EU-direktivet.</w:t>
      </w:r>
      <w:r w:rsidRPr="00B13304" w:rsidDel="00F90298">
        <w:t xml:space="preserve"> </w:t>
      </w:r>
      <w:r w:rsidRPr="00B13304">
        <w:t>Det är inte heller motiverat att nu ta bort ersättningsgrunden.</w:t>
      </w:r>
    </w:p>
    <w:p w14:paraId="75CDA8F1" w14:textId="4C4377C9" w:rsidR="00D85371" w:rsidRDefault="00D85371" w:rsidP="00D85371">
      <w:pPr>
        <w:pStyle w:val="Brdtextmedindrag"/>
      </w:pPr>
      <w:r>
        <w:rPr>
          <w:i/>
        </w:rPr>
        <w:t xml:space="preserve">IP-Only AB </w:t>
      </w:r>
      <w:r>
        <w:t>efterfrågar ett förtydligande av hur uttrycket förhåller sig till andra ersätt</w:t>
      </w:r>
      <w:r>
        <w:softHyphen/>
        <w:t>ningsgrunder enligt lagen. Ersättningsgrunden är densamma som gäller för möjligheten att ålägga en operatör att tillhandahålla sam</w:t>
      </w:r>
      <w:r w:rsidR="007C425F">
        <w:softHyphen/>
      </w:r>
      <w:r>
        <w:t>lokalisering eller andra möjligheter till gemensamt utnyttjande av egen</w:t>
      </w:r>
      <w:r w:rsidR="007C425F">
        <w:softHyphen/>
      </w:r>
      <w:r>
        <w:t>dom eller annat som krävs för att skydda miljö, folkhälsa eller allmän säkerhet eller för att uppnå mål för fysisk plan</w:t>
      </w:r>
      <w:r>
        <w:softHyphen/>
        <w:t>ering (4 kap. 13 a § LEK, se prop. 2002/03</w:t>
      </w:r>
      <w:r w:rsidRPr="001533C7">
        <w:t xml:space="preserve">:110 </w:t>
      </w:r>
      <w:r w:rsidR="00EB24E6">
        <w:t>s. </w:t>
      </w:r>
      <w:r w:rsidRPr="001533C7">
        <w:t>195 f</w:t>
      </w:r>
      <w:r>
        <w:t>.</w:t>
      </w:r>
      <w:r w:rsidRPr="001533C7">
        <w:t xml:space="preserve">). </w:t>
      </w:r>
      <w:r>
        <w:t>I</w:t>
      </w:r>
      <w:r w:rsidRPr="001533C7">
        <w:t xml:space="preserve"> avsnitt 14.8.2</w:t>
      </w:r>
      <w:r>
        <w:t xml:space="preserve"> föreslås att den skyldig</w:t>
      </w:r>
      <w:r>
        <w:softHyphen/>
        <w:t xml:space="preserve">heten ska gälla mot skälig ersättning. I likhet med </w:t>
      </w:r>
      <w:r w:rsidRPr="001315E5">
        <w:t>PTS</w:t>
      </w:r>
      <w:r>
        <w:t xml:space="preserve"> anser regeringen att lydelsen av 4 kap. 3 § LEK bör ändras på samma sätt.</w:t>
      </w:r>
    </w:p>
    <w:p w14:paraId="6DD7169D" w14:textId="77777777" w:rsidR="00D85371" w:rsidRDefault="00D85371" w:rsidP="00D85371">
      <w:pPr>
        <w:pStyle w:val="Rubrik5utannumrering"/>
      </w:pPr>
      <w:r w:rsidRPr="003926E4">
        <w:t>Interoperabilitet för nummeroberoende interpersonella kommunikationstjänster</w:t>
      </w:r>
    </w:p>
    <w:p w14:paraId="6F8B88FB" w14:textId="77777777" w:rsidR="00D85371" w:rsidRPr="00E211AD" w:rsidRDefault="00D85371" w:rsidP="00D85371">
      <w:pPr>
        <w:pStyle w:val="Brdtext"/>
      </w:pPr>
      <w:r w:rsidRPr="00E211AD">
        <w:t>Slutanvändar</w:t>
      </w:r>
      <w:r>
        <w:t>e</w:t>
      </w:r>
      <w:r w:rsidRPr="00E211AD">
        <w:t xml:space="preserve">s möjlighet att nå </w:t>
      </w:r>
      <w:r>
        <w:t>alla andra slutanvändare</w:t>
      </w:r>
      <w:r w:rsidRPr="00E211AD">
        <w:t xml:space="preserve"> och tillgång</w:t>
      </w:r>
      <w:r>
        <w:t>en</w:t>
      </w:r>
      <w:r w:rsidRPr="00E211AD">
        <w:t xml:space="preserve"> till </w:t>
      </w:r>
      <w:r>
        <w:t>alarmerings</w:t>
      </w:r>
      <w:r w:rsidRPr="00E211AD">
        <w:t>tjänster är för närvarande huvudsakligen beroende av använd</w:t>
      </w:r>
      <w:r>
        <w:softHyphen/>
      </w:r>
      <w:r w:rsidRPr="00E211AD">
        <w:t xml:space="preserve">ningen av nummerbaserade interpersonella kommunikationstjänster, </w:t>
      </w:r>
      <w:r>
        <w:t>bl.a.</w:t>
      </w:r>
      <w:r w:rsidRPr="00E211AD">
        <w:t xml:space="preserve"> traditionell rösttelefoni</w:t>
      </w:r>
      <w:r w:rsidRPr="002C34E5">
        <w:t>.</w:t>
      </w:r>
      <w:r w:rsidRPr="00E211AD">
        <w:t xml:space="preserve"> Nummeroberoende interpersonella kommunika</w:t>
      </w:r>
      <w:r>
        <w:softHyphen/>
      </w:r>
      <w:r w:rsidRPr="00E211AD">
        <w:t xml:space="preserve">tionstjänster, som </w:t>
      </w:r>
      <w:bookmarkStart w:id="614" w:name="_Hlk64537041"/>
      <w:r w:rsidRPr="00E211AD">
        <w:t xml:space="preserve">t.ex. </w:t>
      </w:r>
      <w:r w:rsidRPr="00CD7C46">
        <w:t>meddelandetjänster i internetbaserade appar eller knutna till sociala medier</w:t>
      </w:r>
      <w:bookmarkEnd w:id="614"/>
      <w:r w:rsidRPr="00E211AD">
        <w:t>, är däremot i allmänhet inte interoperabla sins</w:t>
      </w:r>
      <w:r>
        <w:softHyphen/>
      </w:r>
      <w:r w:rsidRPr="00E211AD">
        <w:t xml:space="preserve">emellan. En slutanvändare som använder en nummeroberoende tjänst kan därför inte nödvändigtvis nå en slutanvändare som använder en annan </w:t>
      </w:r>
      <w:r w:rsidRPr="00E211AD">
        <w:lastRenderedPageBreak/>
        <w:t xml:space="preserve">sådan tjänst. Nummeroberoende tjänster kan komma att växa </w:t>
      </w:r>
      <w:r w:rsidRPr="00CD7C46">
        <w:t xml:space="preserve">på bekostnad av </w:t>
      </w:r>
      <w:r>
        <w:t>nummerbaserade tjänster</w:t>
      </w:r>
      <w:r w:rsidRPr="00CD7C46">
        <w:t>. Detta kan medföra en bristande interopera</w:t>
      </w:r>
      <w:r>
        <w:softHyphen/>
      </w:r>
      <w:r w:rsidRPr="00CD7C46">
        <w:t>bi</w:t>
      </w:r>
      <w:r>
        <w:softHyphen/>
      </w:r>
      <w:r w:rsidRPr="00CD7C46">
        <w:t>litet mellan</w:t>
      </w:r>
      <w:r w:rsidRPr="00E211AD">
        <w:t xml:space="preserve"> </w:t>
      </w:r>
      <w:r>
        <w:t xml:space="preserve">interpersonella </w:t>
      </w:r>
      <w:r w:rsidRPr="00CD7C46">
        <w:t>kommunikationstjänster, vilket skulle kunna hota slutanvän</w:t>
      </w:r>
      <w:r>
        <w:softHyphen/>
      </w:r>
      <w:r w:rsidRPr="00CD7C46">
        <w:t>darnas möjlighet att nå varandra. Dessutom skulle betydan</w:t>
      </w:r>
      <w:r>
        <w:softHyphen/>
      </w:r>
      <w:r w:rsidRPr="00CD7C46">
        <w:t>de</w:t>
      </w:r>
      <w:r w:rsidRPr="00E211AD">
        <w:t xml:space="preserve"> </w:t>
      </w:r>
      <w:r w:rsidRPr="00CD7C46">
        <w:t>hinder kunna uppstå för marknadsinträde och fortsatt innovation</w:t>
      </w:r>
      <w:r>
        <w:t xml:space="preserve"> (s</w:t>
      </w:r>
      <w:r w:rsidRPr="00CD7C46">
        <w:t>e skäl 149–151 i EU-direktivet)</w:t>
      </w:r>
      <w:r>
        <w:t>.</w:t>
      </w:r>
    </w:p>
    <w:p w14:paraId="57130071" w14:textId="77777777" w:rsidR="00D85371" w:rsidRDefault="00D85371" w:rsidP="00D85371">
      <w:pPr>
        <w:pStyle w:val="Brdtextmedindrag"/>
      </w:pPr>
      <w:r>
        <w:t xml:space="preserve">Enligt </w:t>
      </w:r>
      <w:r w:rsidRPr="00E211AD">
        <w:t xml:space="preserve">artikel 61.2 första stycket c och andra stycket i EU-direktivet </w:t>
      </w:r>
      <w:r>
        <w:t xml:space="preserve">får därför </w:t>
      </w:r>
      <w:r w:rsidRPr="00E211AD">
        <w:t>även tillhandahållare av nummeroberoende interpersonella elek</w:t>
      </w:r>
      <w:r>
        <w:softHyphen/>
      </w:r>
      <w:r w:rsidRPr="00E211AD">
        <w:t>troniska kom</w:t>
      </w:r>
      <w:r w:rsidRPr="00CD7C46">
        <w:t>munikationstjänster som har betydande täckning och använ</w:t>
      </w:r>
      <w:r>
        <w:softHyphen/>
      </w:r>
      <w:r w:rsidRPr="00CD7C46">
        <w:t>darantal på mark</w:t>
      </w:r>
      <w:r w:rsidRPr="00E211AD">
        <w:t xml:space="preserve">naden </w:t>
      </w:r>
      <w:r>
        <w:t>åläggas</w:t>
      </w:r>
      <w:r w:rsidRPr="00E211AD">
        <w:t xml:space="preserve"> att göra sina tjänster </w:t>
      </w:r>
      <w:r>
        <w:t>interoperabla</w:t>
      </w:r>
      <w:r w:rsidRPr="00E211AD">
        <w:t xml:space="preserve"> med andra tjänster, för att säkerställa </w:t>
      </w:r>
      <w:r w:rsidRPr="00CD7C46">
        <w:t>att slutanvändarna kan nå varandra.</w:t>
      </w:r>
      <w:r w:rsidRPr="00E211AD">
        <w:t xml:space="preserve"> Sådana skyldigheter får </w:t>
      </w:r>
      <w:r>
        <w:t>åläggas</w:t>
      </w:r>
      <w:r w:rsidRPr="00E211AD">
        <w:t xml:space="preserve"> endast i den utsträckning </w:t>
      </w:r>
      <w:r>
        <w:t>det</w:t>
      </w:r>
      <w:r w:rsidRPr="00E211AD">
        <w:t xml:space="preserve"> är nödvän</w:t>
      </w:r>
      <w:r>
        <w:softHyphen/>
      </w:r>
      <w:r w:rsidRPr="00E211AD">
        <w:t>dig</w:t>
      </w:r>
      <w:r>
        <w:t>t</w:t>
      </w:r>
      <w:r w:rsidRPr="00E211AD">
        <w:t xml:space="preserve"> för att säkerställa interoperabilitet. </w:t>
      </w:r>
      <w:r>
        <w:t xml:space="preserve">Ett åläggande </w:t>
      </w:r>
      <w:r w:rsidRPr="00E211AD">
        <w:t>får</w:t>
      </w:r>
      <w:r w:rsidRPr="00CD7C46">
        <w:t xml:space="preserve"> förenas med </w:t>
      </w:r>
      <w:r>
        <w:t xml:space="preserve">en </w:t>
      </w:r>
      <w:r w:rsidRPr="00CD7C46">
        <w:t>skyl</w:t>
      </w:r>
      <w:r>
        <w:softHyphen/>
      </w:r>
      <w:r w:rsidRPr="00CD7C46">
        <w:t>dig</w:t>
      </w:r>
      <w:r>
        <w:softHyphen/>
      </w:r>
      <w:r w:rsidRPr="00CD7C46">
        <w:t xml:space="preserve">het </w:t>
      </w:r>
      <w:r>
        <w:t xml:space="preserve">att </w:t>
      </w:r>
      <w:r w:rsidRPr="00CD7C46">
        <w:t>tillämpa särskilda standarder och att offentliggöra informa</w:t>
      </w:r>
      <w:r>
        <w:softHyphen/>
      </w:r>
      <w:r w:rsidRPr="00CD7C46">
        <w:t xml:space="preserve">tion </w:t>
      </w:r>
      <w:r>
        <w:t xml:space="preserve">som </w:t>
      </w:r>
      <w:r w:rsidRPr="00CD7C46">
        <w:t xml:space="preserve">får användas av andra. Det bör införas bestämmelser i den nya lagen som motsvarar </w:t>
      </w:r>
      <w:r>
        <w:t>dessa krav</w:t>
      </w:r>
      <w:r w:rsidRPr="00CD7C46">
        <w:t>.</w:t>
      </w:r>
    </w:p>
    <w:p w14:paraId="0F04C140" w14:textId="77777777" w:rsidR="00D85371" w:rsidRPr="00E211AD" w:rsidRDefault="00D85371" w:rsidP="00D85371">
      <w:pPr>
        <w:pStyle w:val="Brdtextmedindrag"/>
      </w:pPr>
      <w:r>
        <w:t>Av skäl 151 framgår att med ordet betydande bör avses att den berörda tillhanda</w:t>
      </w:r>
      <w:r>
        <w:softHyphen/>
        <w:t>hållarens geografiska täckning och antal slutanvändare uppnår en kritisk massa i relation till målet att säkerställa slutanvändares möjlighet att nå varandra. Vidare anges att tillhandahållare som har ett begränsat antal slutanvändare eller en begränsad geografisk täckning och som endast marginellt skulle bidra till att uppnå detta mål normalt sett inte bör om</w:t>
      </w:r>
      <w:r>
        <w:softHyphen/>
        <w:t xml:space="preserve">fattas av sådana krav på interoperabilitet. I likhet med </w:t>
      </w:r>
      <w:r w:rsidRPr="00C40AFA">
        <w:rPr>
          <w:i/>
          <w:iCs/>
        </w:rPr>
        <w:t>Kam</w:t>
      </w:r>
      <w:r>
        <w:rPr>
          <w:i/>
          <w:iCs/>
        </w:rPr>
        <w:softHyphen/>
      </w:r>
      <w:r w:rsidRPr="00C40AFA">
        <w:rPr>
          <w:i/>
          <w:iCs/>
        </w:rPr>
        <w:t>mar</w:t>
      </w:r>
      <w:r>
        <w:rPr>
          <w:i/>
          <w:iCs/>
        </w:rPr>
        <w:softHyphen/>
      </w:r>
      <w:r w:rsidRPr="00C40AFA">
        <w:rPr>
          <w:i/>
          <w:iCs/>
        </w:rPr>
        <w:t xml:space="preserve">rätten i Stockholm </w:t>
      </w:r>
      <w:r>
        <w:t>anser regeringen att det uttryckligen av lagen bör framgå att med täckningsgrad avses geografisk täckning.</w:t>
      </w:r>
    </w:p>
    <w:p w14:paraId="447671B1" w14:textId="77777777" w:rsidR="00D85371" w:rsidRPr="00E211AD" w:rsidRDefault="00D85371" w:rsidP="00D85371">
      <w:pPr>
        <w:pStyle w:val="Brdtextmedindrag"/>
      </w:pPr>
      <w:r w:rsidRPr="00E211AD">
        <w:t xml:space="preserve">Med hänsyn till intresset av en sammanhållen inre marknad anges i </w:t>
      </w:r>
      <w:r>
        <w:t>EU-</w:t>
      </w:r>
      <w:r w:rsidRPr="00E211AD">
        <w:t xml:space="preserve">direktivet att </w:t>
      </w:r>
      <w:r>
        <w:t xml:space="preserve">en </w:t>
      </w:r>
      <w:r w:rsidRPr="00E211AD">
        <w:t xml:space="preserve">skyldighet endast får </w:t>
      </w:r>
      <w:r>
        <w:t>åläggas</w:t>
      </w:r>
      <w:r w:rsidRPr="00E211AD">
        <w:t xml:space="preserve"> om </w:t>
      </w:r>
      <w:r>
        <w:t xml:space="preserve">Europeiska </w:t>
      </w:r>
      <w:r w:rsidRPr="00E211AD">
        <w:t>kom</w:t>
      </w:r>
      <w:r>
        <w:softHyphen/>
      </w:r>
      <w:r w:rsidRPr="00CD7C46">
        <w:t>missio</w:t>
      </w:r>
      <w:r>
        <w:softHyphen/>
      </w:r>
      <w:r w:rsidRPr="00CD7C46">
        <w:t xml:space="preserve">nen </w:t>
      </w:r>
      <w:r w:rsidRPr="00E211AD">
        <w:t>har</w:t>
      </w:r>
      <w:r w:rsidRPr="00CD7C46">
        <w:t xml:space="preserve"> antagit genomförandebestämmelser som anger arten och om</w:t>
      </w:r>
      <w:r>
        <w:softHyphen/>
      </w:r>
      <w:r w:rsidRPr="00E211AD">
        <w:t>fatt</w:t>
      </w:r>
      <w:r>
        <w:softHyphen/>
      </w:r>
      <w:r w:rsidRPr="00E211AD">
        <w:t>ning</w:t>
      </w:r>
      <w:r>
        <w:softHyphen/>
      </w:r>
      <w:r w:rsidRPr="00E211AD">
        <w:t>en av vilka skyldigheter som får införas.</w:t>
      </w:r>
      <w:r>
        <w:t xml:space="preserve"> Reglerings</w:t>
      </w:r>
      <w:r>
        <w:softHyphen/>
        <w:t>myndig</w:t>
      </w:r>
      <w:r>
        <w:softHyphen/>
        <w:t>heten bör följaktlig</w:t>
      </w:r>
      <w:r>
        <w:softHyphen/>
        <w:t>en endast kunna besluta om aktuella skyldig</w:t>
      </w:r>
      <w:r>
        <w:softHyphen/>
        <w:t>heter under förut</w:t>
      </w:r>
      <w:r>
        <w:softHyphen/>
        <w:t>sättning att kommission</w:t>
      </w:r>
      <w:r>
        <w:softHyphen/>
        <w:t>en har antagit sådana genom</w:t>
      </w:r>
      <w:r>
        <w:softHyphen/>
        <w:t>förande</w:t>
      </w:r>
      <w:r>
        <w:softHyphen/>
        <w:t>bestäm</w:t>
      </w:r>
      <w:r>
        <w:softHyphen/>
        <w:t xml:space="preserve">melser. </w:t>
      </w:r>
      <w:r w:rsidRPr="00E211AD">
        <w:t xml:space="preserve">Denna förutsättning för att </w:t>
      </w:r>
      <w:r>
        <w:t>ålägga</w:t>
      </w:r>
      <w:r w:rsidRPr="00E211AD">
        <w:t xml:space="preserve"> </w:t>
      </w:r>
      <w:r>
        <w:t xml:space="preserve">en </w:t>
      </w:r>
      <w:r w:rsidRPr="00E211AD">
        <w:t>skyldig</w:t>
      </w:r>
      <w:r w:rsidRPr="00E211AD">
        <w:softHyphen/>
        <w:t>het bör framgå av lagen.</w:t>
      </w:r>
    </w:p>
    <w:p w14:paraId="0EF46B0C" w14:textId="77777777" w:rsidR="00D85371" w:rsidRPr="00E211AD" w:rsidRDefault="00D85371" w:rsidP="00D85371">
      <w:pPr>
        <w:pStyle w:val="Rubrik2"/>
      </w:pPr>
      <w:bookmarkStart w:id="615" w:name="_Toc73005919"/>
      <w:bookmarkStart w:id="616" w:name="_Toc86738725"/>
      <w:bookmarkStart w:id="617" w:name="_Toc94597488"/>
      <w:bookmarkStart w:id="618" w:name="_Toc96533331"/>
      <w:r w:rsidRPr="00E211AD">
        <w:t>Åläggande av skyldigheter för SMP-</w:t>
      </w:r>
      <w:r>
        <w:t>operatörer</w:t>
      </w:r>
      <w:bookmarkEnd w:id="615"/>
      <w:bookmarkEnd w:id="616"/>
      <w:bookmarkEnd w:id="617"/>
      <w:bookmarkEnd w:id="618"/>
    </w:p>
    <w:p w14:paraId="51BB535F" w14:textId="77777777" w:rsidR="00D85371" w:rsidRPr="00E211AD" w:rsidRDefault="00D85371" w:rsidP="00D85371">
      <w:pPr>
        <w:pStyle w:val="Rubrik3"/>
        <w:spacing w:before="0"/>
      </w:pPr>
      <w:bookmarkStart w:id="619" w:name="_Toc73005920"/>
      <w:bookmarkStart w:id="620" w:name="_Toc86738726"/>
      <w:bookmarkStart w:id="621" w:name="_Toc94597489"/>
      <w:bookmarkStart w:id="622" w:name="_Toc96533332"/>
      <w:r w:rsidRPr="00E211AD">
        <w:t>Utgångspunkter för regleringen</w:t>
      </w:r>
      <w:bookmarkEnd w:id="619"/>
      <w:bookmarkEnd w:id="620"/>
      <w:bookmarkEnd w:id="621"/>
      <w:bookmarkEnd w:id="622"/>
    </w:p>
    <w:p w14:paraId="1A7A3D34" w14:textId="455C4493" w:rsidR="00D85371" w:rsidRPr="00E211AD" w:rsidRDefault="00D85371" w:rsidP="00D85371">
      <w:pPr>
        <w:pStyle w:val="Brdtext"/>
      </w:pPr>
      <w:r>
        <w:t>Enligt</w:t>
      </w:r>
      <w:r w:rsidRPr="00E211AD">
        <w:t xml:space="preserve"> artiklarna 63–8</w:t>
      </w:r>
      <w:r>
        <w:t>1</w:t>
      </w:r>
      <w:r w:rsidRPr="00E211AD">
        <w:t xml:space="preserve"> i EU-direktivet finns det möjligheter att besluta om skyldigheter för företag som ha</w:t>
      </w:r>
      <w:r>
        <w:t>r</w:t>
      </w:r>
      <w:r w:rsidRPr="00E211AD">
        <w:t xml:space="preserve"> ett betydande inflytande (</w:t>
      </w:r>
      <w:r w:rsidRPr="00113414">
        <w:t>Significant Market Power</w:t>
      </w:r>
      <w:r w:rsidRPr="00E211AD">
        <w:t>, SMP) på en avgränsad marknad</w:t>
      </w:r>
      <w:r>
        <w:t xml:space="preserve"> (SMP-företag)</w:t>
      </w:r>
      <w:r w:rsidRPr="00E211AD">
        <w:t>. Det grund</w:t>
      </w:r>
      <w:r w:rsidRPr="00E211AD">
        <w:softHyphen/>
        <w:t>läggande syftet med bestämmelserna är att åtgärda de konkurrensproblem som kan uppkomma på marknaderna för elektronisk kommunikation och som inte kan hanteras tillfredsställande inom ramen för den allmänna kon</w:t>
      </w:r>
      <w:r w:rsidRPr="00E211AD">
        <w:softHyphen/>
        <w:t>kurrensrätten. Regleringen bygger på principen om införande av förhands</w:t>
      </w:r>
      <w:r w:rsidRPr="00E211AD">
        <w:softHyphen/>
        <w:t>skyldigheter (ex ante) snarare än ingripande i efterhand mot konstaterade överträdelser (ex post), som är huvudregeln inom den allmänna konkur</w:t>
      </w:r>
      <w:r w:rsidRPr="00E211AD">
        <w:softHyphen/>
        <w:t xml:space="preserve">rensrätten (se skäl 161 i EU-direktivet och prop. 2002/03:110 </w:t>
      </w:r>
      <w:r w:rsidR="00EB24E6">
        <w:t>s. </w:t>
      </w:r>
      <w:r w:rsidRPr="00E211AD">
        <w:t>108</w:t>
      </w:r>
      <w:r>
        <w:t> </w:t>
      </w:r>
      <w:r w:rsidRPr="00E211AD">
        <w:t>f.)</w:t>
      </w:r>
      <w:r>
        <w:t>.</w:t>
      </w:r>
    </w:p>
    <w:p w14:paraId="5E8AB7A0" w14:textId="77777777" w:rsidR="00D85371" w:rsidRPr="00E211AD" w:rsidRDefault="00D85371" w:rsidP="00D85371">
      <w:pPr>
        <w:pStyle w:val="Brdtextmedindrag"/>
      </w:pPr>
      <w:r w:rsidRPr="00E211AD">
        <w:t xml:space="preserve">Åläggandet </w:t>
      </w:r>
      <w:r>
        <w:t xml:space="preserve">av </w:t>
      </w:r>
      <w:r w:rsidRPr="00E211AD">
        <w:t xml:space="preserve">skyldigheter för </w:t>
      </w:r>
      <w:r>
        <w:t>SMP-</w:t>
      </w:r>
      <w:r w:rsidRPr="00E211AD">
        <w:t>företag förutsätter ett förfarande i flera led:</w:t>
      </w:r>
    </w:p>
    <w:p w14:paraId="0AB356C3" w14:textId="77777777" w:rsidR="00D85371" w:rsidRPr="00E211AD" w:rsidRDefault="00D85371" w:rsidP="00D85371">
      <w:pPr>
        <w:pStyle w:val="Strecklista"/>
      </w:pPr>
      <w:r w:rsidRPr="00E211AD">
        <w:lastRenderedPageBreak/>
        <w:t>avgränsning och fastställande av marknader som kan vara aktuella för förhandsreglering (artik</w:t>
      </w:r>
      <w:r>
        <w:t>larna</w:t>
      </w:r>
      <w:r w:rsidRPr="00E211AD">
        <w:t xml:space="preserve"> 6</w:t>
      </w:r>
      <w:r>
        <w:t>4</w:t>
      </w:r>
      <w:r w:rsidRPr="00E211AD">
        <w:t>–66),</w:t>
      </w:r>
    </w:p>
    <w:p w14:paraId="1D141DF4" w14:textId="77777777" w:rsidR="00D85371" w:rsidRPr="00E211AD" w:rsidRDefault="00D85371" w:rsidP="00D85371">
      <w:pPr>
        <w:pStyle w:val="Strecklista"/>
      </w:pPr>
      <w:r w:rsidRPr="00E211AD">
        <w:t>analys av de fastställda marknadernas egenskaper och om det finns skäl att införa förhandsreglering (artikel 67),</w:t>
      </w:r>
    </w:p>
    <w:p w14:paraId="27CDEC70" w14:textId="77777777" w:rsidR="00D85371" w:rsidRPr="00E211AD" w:rsidRDefault="00D85371" w:rsidP="00D85371">
      <w:pPr>
        <w:pStyle w:val="Strecklista"/>
      </w:pPr>
      <w:r w:rsidRPr="00E211AD">
        <w:t xml:space="preserve">identifiering av företag med betydande inflytande </w:t>
      </w:r>
      <w:r>
        <w:t xml:space="preserve">på marknaderna </w:t>
      </w:r>
      <w:r w:rsidRPr="00E211AD">
        <w:t>(artik</w:t>
      </w:r>
      <w:r>
        <w:t>larna</w:t>
      </w:r>
      <w:r w:rsidRPr="00E211AD">
        <w:t xml:space="preserve"> 63 och 67),</w:t>
      </w:r>
      <w:r>
        <w:t xml:space="preserve"> och</w:t>
      </w:r>
    </w:p>
    <w:p w14:paraId="21F45384" w14:textId="77777777" w:rsidR="00D85371" w:rsidRPr="00E211AD" w:rsidRDefault="00D85371" w:rsidP="00D85371">
      <w:pPr>
        <w:pStyle w:val="Strecklista"/>
      </w:pPr>
      <w:r w:rsidRPr="00E211AD">
        <w:t>åläggande av konkurrensfrämjande skyldigheter (artik</w:t>
      </w:r>
      <w:r>
        <w:t>larna</w:t>
      </w:r>
      <w:r w:rsidRPr="00E211AD">
        <w:t xml:space="preserve"> 68–8</w:t>
      </w:r>
      <w:r>
        <w:t>1</w:t>
      </w:r>
      <w:r w:rsidRPr="00E211AD">
        <w:t>).</w:t>
      </w:r>
    </w:p>
    <w:p w14:paraId="3534A5BA" w14:textId="3217A72B" w:rsidR="00D85371" w:rsidRPr="00E211AD" w:rsidRDefault="00D85371" w:rsidP="00D85371">
      <w:pPr>
        <w:pStyle w:val="Brdtextefterstrecklista"/>
      </w:pPr>
      <w:r w:rsidRPr="00E211AD">
        <w:t>Artiklarna 63–8</w:t>
      </w:r>
      <w:r>
        <w:t>1</w:t>
      </w:r>
      <w:r w:rsidRPr="00E211AD">
        <w:t xml:space="preserve"> i EU-direktivet motsvarar, i sin grundläggande struktur, artiklarna 14–16 i ramdirektivet och 8–13b i tillträdesdirektivet, som har </w:t>
      </w:r>
      <w:r w:rsidRPr="00A35C8D">
        <w:rPr>
          <w:spacing w:val="-4"/>
        </w:rPr>
        <w:t>genomförts i 4</w:t>
      </w:r>
      <w:r>
        <w:rPr>
          <w:spacing w:val="-4"/>
        </w:rPr>
        <w:t> kap.</w:t>
      </w:r>
      <w:r w:rsidRPr="00A35C8D">
        <w:rPr>
          <w:spacing w:val="-4"/>
        </w:rPr>
        <w:t> 4–12 c</w:t>
      </w:r>
      <w:r>
        <w:rPr>
          <w:spacing w:val="-4"/>
        </w:rPr>
        <w:t> §</w:t>
      </w:r>
      <w:r w:rsidRPr="00A35C8D">
        <w:rPr>
          <w:spacing w:val="-4"/>
        </w:rPr>
        <w:t>§ och 8</w:t>
      </w:r>
      <w:r>
        <w:rPr>
          <w:spacing w:val="-4"/>
        </w:rPr>
        <w:t> kap.</w:t>
      </w:r>
      <w:r w:rsidRPr="00A35C8D">
        <w:rPr>
          <w:spacing w:val="-4"/>
        </w:rPr>
        <w:t> 5–7</w:t>
      </w:r>
      <w:r>
        <w:rPr>
          <w:spacing w:val="-4"/>
        </w:rPr>
        <w:t> §</w:t>
      </w:r>
      <w:r w:rsidRPr="00A35C8D">
        <w:rPr>
          <w:spacing w:val="-4"/>
        </w:rPr>
        <w:t>§ LEK (se prop. 2002/03:110</w:t>
      </w:r>
      <w:r w:rsidRPr="00E211AD">
        <w:t xml:space="preserve"> </w:t>
      </w:r>
      <w:r w:rsidR="00EB24E6">
        <w:t>s. </w:t>
      </w:r>
      <w:r w:rsidRPr="00E211AD">
        <w:t>165</w:t>
      </w:r>
      <w:r>
        <w:t> </w:t>
      </w:r>
      <w:r w:rsidRPr="00E211AD">
        <w:t>f.</w:t>
      </w:r>
      <w:r>
        <w:t>, 272 f.,</w:t>
      </w:r>
      <w:r w:rsidRPr="00E211AD">
        <w:t xml:space="preserve"> 375 f. och </w:t>
      </w:r>
      <w:r>
        <w:t xml:space="preserve">402 f. och </w:t>
      </w:r>
      <w:r w:rsidRPr="00E211AD">
        <w:t xml:space="preserve">prop. 2010/11:115 </w:t>
      </w:r>
      <w:r w:rsidR="00EB24E6">
        <w:t>s. 6</w:t>
      </w:r>
      <w:r>
        <w:t>9 f.,</w:t>
      </w:r>
      <w:r w:rsidRPr="00E211AD">
        <w:t xml:space="preserve"> 161</w:t>
      </w:r>
      <w:r>
        <w:t> </w:t>
      </w:r>
      <w:r w:rsidRPr="00E211AD">
        <w:t>f.</w:t>
      </w:r>
      <w:r>
        <w:t xml:space="preserve"> och 192 f.).</w:t>
      </w:r>
      <w:r w:rsidRPr="00E211AD">
        <w:t xml:space="preserve"> EU-direktivets bestämmelser är dock i flera fall mer detaljerade och tillför specialregler och undantagsmöjligheter.</w:t>
      </w:r>
    </w:p>
    <w:p w14:paraId="3FC6A1F1" w14:textId="77777777" w:rsidR="00D85371" w:rsidRPr="00E211AD" w:rsidRDefault="00D85371" w:rsidP="00D85371">
      <w:pPr>
        <w:pStyle w:val="Rubrik3"/>
      </w:pPr>
      <w:bookmarkStart w:id="623" w:name="_Toc9841586"/>
      <w:bookmarkStart w:id="624" w:name="_Toc9867463"/>
      <w:bookmarkStart w:id="625" w:name="_Toc9867713"/>
      <w:bookmarkStart w:id="626" w:name="_Toc9871130"/>
      <w:bookmarkStart w:id="627" w:name="_Toc9958213"/>
      <w:bookmarkStart w:id="628" w:name="_Toc9961272"/>
      <w:bookmarkStart w:id="629" w:name="_Toc9962371"/>
      <w:bookmarkStart w:id="630" w:name="_Toc17793335"/>
      <w:bookmarkStart w:id="631" w:name="_Toc73005921"/>
      <w:bookmarkStart w:id="632" w:name="_Toc86738727"/>
      <w:bookmarkStart w:id="633" w:name="_Toc94597490"/>
      <w:bookmarkStart w:id="634" w:name="_Toc96533333"/>
      <w:r w:rsidRPr="00E211AD">
        <w:t>Fastställande av marknader</w:t>
      </w:r>
      <w:bookmarkEnd w:id="623"/>
      <w:bookmarkEnd w:id="624"/>
      <w:bookmarkEnd w:id="625"/>
      <w:bookmarkEnd w:id="626"/>
      <w:bookmarkEnd w:id="627"/>
      <w:bookmarkEnd w:id="628"/>
      <w:bookmarkEnd w:id="629"/>
      <w:bookmarkEnd w:id="630"/>
      <w:bookmarkEnd w:id="631"/>
      <w:bookmarkEnd w:id="632"/>
      <w:bookmarkEnd w:id="633"/>
      <w:bookmarkEnd w:id="634"/>
    </w:p>
    <w:p w14:paraId="423F7E6E" w14:textId="3268119D" w:rsidR="00D85371" w:rsidRPr="00E211AD" w:rsidRDefault="00D85371" w:rsidP="00D85371">
      <w:pPr>
        <w:pStyle w:val="Brdtextram"/>
      </w:pPr>
      <w:r w:rsidRPr="00CD7C46">
        <w:rPr>
          <w:b/>
        </w:rPr>
        <w:t>Regeringens förslag:</w:t>
      </w:r>
      <w:r w:rsidRPr="00CD7C46">
        <w:t xml:space="preserve"> Bestämmelserna </w:t>
      </w:r>
      <w:r>
        <w:t>i lagen om elektronisk kommu</w:t>
      </w:r>
      <w:r>
        <w:softHyphen/>
        <w:t xml:space="preserve">nikation </w:t>
      </w:r>
      <w:r w:rsidRPr="00CD7C46">
        <w:t>om fast</w:t>
      </w:r>
      <w:r w:rsidRPr="00E211AD">
        <w:t>ställande av produkt- och tjänstemarknader ska föras över till den nya lagen</w:t>
      </w:r>
      <w:r>
        <w:t>. Vid fastställan</w:t>
      </w:r>
      <w:r>
        <w:softHyphen/>
        <w:t>det ska reglerings</w:t>
      </w:r>
      <w:r>
        <w:softHyphen/>
        <w:t>myndigheten be</w:t>
      </w:r>
      <w:r w:rsidR="007C425F">
        <w:softHyphen/>
      </w:r>
      <w:r>
        <w:t xml:space="preserve">akta </w:t>
      </w:r>
      <w:r w:rsidRPr="00D32FCD">
        <w:t>graden av infrastruktur</w:t>
      </w:r>
      <w:r>
        <w:softHyphen/>
      </w:r>
      <w:r w:rsidRPr="00D32FCD">
        <w:t xml:space="preserve">konkurrens inom olika områden och </w:t>
      </w:r>
      <w:r>
        <w:t>i vilken utsträckning som bredband är utbyggt</w:t>
      </w:r>
      <w:r w:rsidRPr="00D32FCD">
        <w:t>.</w:t>
      </w:r>
      <w:r>
        <w:t xml:space="preserve"> Regler</w:t>
      </w:r>
      <w:r>
        <w:softHyphen/>
        <w:t>ings</w:t>
      </w:r>
      <w:r>
        <w:softHyphen/>
        <w:t>myndig</w:t>
      </w:r>
      <w:r>
        <w:softHyphen/>
        <w:t xml:space="preserve">heten ska, i förekommande fall, särskilt beakta även </w:t>
      </w:r>
      <w:r w:rsidRPr="00E211AD">
        <w:t xml:space="preserve">Berecs </w:t>
      </w:r>
      <w:r w:rsidRPr="00D32FCD">
        <w:t>rikt</w:t>
      </w:r>
      <w:r>
        <w:softHyphen/>
      </w:r>
      <w:r w:rsidRPr="00D32FCD">
        <w:t xml:space="preserve">linjer om </w:t>
      </w:r>
      <w:r w:rsidRPr="00F545CF">
        <w:t>gemen</w:t>
      </w:r>
      <w:r w:rsidR="007C425F">
        <w:softHyphen/>
      </w:r>
      <w:r w:rsidRPr="00F545CF">
        <w:softHyphen/>
        <w:t>sam</w:t>
      </w:r>
      <w:r w:rsidRPr="00F545CF">
        <w:softHyphen/>
        <w:t xml:space="preserve">ma tillvägagångssätt </w:t>
      </w:r>
      <w:r>
        <w:t>för</w:t>
      </w:r>
      <w:r w:rsidRPr="00F545CF">
        <w:t xml:space="preserve"> hur gräns</w:t>
      </w:r>
      <w:r>
        <w:softHyphen/>
      </w:r>
      <w:r w:rsidRPr="00F545CF">
        <w:t>över</w:t>
      </w:r>
      <w:r>
        <w:softHyphen/>
      </w:r>
      <w:r w:rsidRPr="00F545CF">
        <w:t>skridande efter</w:t>
      </w:r>
      <w:r>
        <w:softHyphen/>
      </w:r>
      <w:r w:rsidRPr="00F545CF">
        <w:t>frågan kan mötas.</w:t>
      </w:r>
    </w:p>
    <w:p w14:paraId="18E220AC" w14:textId="77777777" w:rsidR="00D85371" w:rsidRPr="00E211AD" w:rsidRDefault="00D85371" w:rsidP="00D85371">
      <w:pPr>
        <w:pStyle w:val="Brdtextmedindrag"/>
        <w:rPr>
          <w:sz w:val="8"/>
          <w:szCs w:val="8"/>
        </w:rPr>
      </w:pPr>
    </w:p>
    <w:p w14:paraId="360C30BD" w14:textId="77777777" w:rsidR="00D85371" w:rsidRPr="00E211AD" w:rsidRDefault="00D85371" w:rsidP="00D85371">
      <w:pPr>
        <w:pStyle w:val="Brdtextmedindrag"/>
      </w:pPr>
      <w:r w:rsidRPr="00E211AD">
        <w:rPr>
          <w:b/>
        </w:rPr>
        <w:t>Promemorians förslag</w:t>
      </w:r>
      <w:r w:rsidRPr="00E211AD">
        <w:t xml:space="preserve"> överensstämmer </w:t>
      </w:r>
      <w:r>
        <w:t xml:space="preserve">i sak </w:t>
      </w:r>
      <w:r w:rsidRPr="00E211AD">
        <w:t>med regeringens förslag.</w:t>
      </w:r>
      <w:r>
        <w:t xml:space="preserve"> </w:t>
      </w:r>
      <w:r w:rsidRPr="002573F2">
        <w:t>Promemorians lagförslag har en annan utformning.</w:t>
      </w:r>
    </w:p>
    <w:p w14:paraId="0CB69CBA" w14:textId="77777777" w:rsidR="00D85371" w:rsidRPr="00027526" w:rsidRDefault="00D85371" w:rsidP="00D85371">
      <w:pPr>
        <w:pStyle w:val="Brdtextmedindrag"/>
      </w:pPr>
      <w:r w:rsidRPr="00A35C8D">
        <w:rPr>
          <w:b/>
        </w:rPr>
        <w:t>Remissinstanserna:</w:t>
      </w:r>
      <w:r w:rsidRPr="00221644">
        <w:rPr>
          <w:bCs/>
        </w:rPr>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5E670B">
        <w:rPr>
          <w:i/>
        </w:rPr>
        <w:t>Netnod Internet Exchange AB</w:t>
      </w:r>
      <w:r>
        <w:rPr>
          <w:i/>
        </w:rPr>
        <w:t xml:space="preserve"> </w:t>
      </w:r>
      <w:r>
        <w:t>fram</w:t>
      </w:r>
      <w:r>
        <w:softHyphen/>
        <w:t>håller att marknader bör kunna avgränsas till mindre områden än hela lan</w:t>
      </w:r>
      <w:r>
        <w:softHyphen/>
        <w:t>det.</w:t>
      </w:r>
      <w:r w:rsidRPr="00FA75C6">
        <w:rPr>
          <w:i/>
        </w:rPr>
        <w:t xml:space="preserve"> Discovery Networks Sweden AB </w:t>
      </w:r>
      <w:r w:rsidRPr="00FA75C6">
        <w:t xml:space="preserve">framför </w:t>
      </w:r>
      <w:r w:rsidRPr="00027526">
        <w:t>liknande synpunkter.</w:t>
      </w:r>
    </w:p>
    <w:p w14:paraId="54A74BC8" w14:textId="41AD1AB7" w:rsidR="00D85371" w:rsidRPr="00E211AD" w:rsidRDefault="00D85371" w:rsidP="00D85371">
      <w:pPr>
        <w:pStyle w:val="Brdtextmedindrag"/>
      </w:pPr>
      <w:r w:rsidRPr="001C2FEF">
        <w:rPr>
          <w:b/>
        </w:rPr>
        <w:t>Skälen för regeringens förslag:</w:t>
      </w:r>
      <w:r>
        <w:t xml:space="preserve"> </w:t>
      </w:r>
      <w:r w:rsidRPr="00CD7C46">
        <w:t>Enligt 8</w:t>
      </w:r>
      <w:r>
        <w:t> kap. </w:t>
      </w:r>
      <w:r w:rsidRPr="00CD7C46">
        <w:t>5</w:t>
      </w:r>
      <w:r>
        <w:t> §</w:t>
      </w:r>
      <w:r w:rsidRPr="00CD7C46">
        <w:t xml:space="preserve"> LEK ska den myndig</w:t>
      </w:r>
      <w:r>
        <w:softHyphen/>
      </w:r>
      <w:r w:rsidRPr="00CD7C46">
        <w:t>het som regeringen bestämmer fortlöpande fastställa vilka produkt- och tjänstemarknader som har sådana särdrag att det kan vara motiverat att in</w:t>
      </w:r>
      <w:r>
        <w:softHyphen/>
      </w:r>
      <w:r w:rsidRPr="00CD7C46">
        <w:t>föra skyldigheter enligt lagen. Marknadernas geografiska omfattning ska därvid definieras. Vid fastställandet ska Europeiska kommissionens re</w:t>
      </w:r>
      <w:r>
        <w:softHyphen/>
      </w:r>
      <w:r w:rsidRPr="00CD7C46">
        <w:t>kom</w:t>
      </w:r>
      <w:r>
        <w:softHyphen/>
      </w:r>
      <w:r w:rsidRPr="00CD7C46">
        <w:t xml:space="preserve">mendation om relevanta produkt- och tjänstemarknader samt riktlinjer för marknadsanalys och bedömning av ett företags betydande inflytande på marknaden beaktas. </w:t>
      </w:r>
      <w:r>
        <w:t>P</w:t>
      </w:r>
      <w:r w:rsidRPr="00CD7C46">
        <w:t>aragrafen genomför artikel 15.3 i ramdi</w:t>
      </w:r>
      <w:r>
        <w:softHyphen/>
      </w:r>
      <w:r w:rsidRPr="00CD7C46">
        <w:t>rektivet</w:t>
      </w:r>
      <w:r>
        <w:t xml:space="preserve">. Med anledning av </w:t>
      </w:r>
      <w:r>
        <w:rPr>
          <w:i/>
        </w:rPr>
        <w:t xml:space="preserve">Netnod Internet Exchange AB:s </w:t>
      </w:r>
      <w:r>
        <w:t xml:space="preserve">och </w:t>
      </w:r>
      <w:r>
        <w:rPr>
          <w:i/>
        </w:rPr>
        <w:t xml:space="preserve">Discovery Network Swedens </w:t>
      </w:r>
      <w:r>
        <w:t>syn</w:t>
      </w:r>
      <w:r>
        <w:softHyphen/>
        <w:t>punkter konstaterar regeringen att para</w:t>
      </w:r>
      <w:r>
        <w:softHyphen/>
        <w:t>grafen innebär att en marknad kan fastställas till ett geografiskt om</w:t>
      </w:r>
      <w:r>
        <w:softHyphen/>
        <w:t xml:space="preserve">råde som kan omfatta hela eller delar av landet beroende på omständigheterna (se prop. 2002/03:110 </w:t>
      </w:r>
      <w:r w:rsidR="00EB24E6">
        <w:t>s. 4</w:t>
      </w:r>
      <w:r>
        <w:t>02).</w:t>
      </w:r>
    </w:p>
    <w:p w14:paraId="31132B0C" w14:textId="77777777" w:rsidR="00D85371" w:rsidRDefault="00D85371" w:rsidP="00D85371">
      <w:pPr>
        <w:pStyle w:val="Brdtextmedindrag"/>
      </w:pPr>
      <w:r w:rsidRPr="004A2BD5">
        <w:t>Artikel</w:t>
      </w:r>
      <w:r w:rsidRPr="00E211AD">
        <w:t xml:space="preserve"> 64.3 i EU-</w:t>
      </w:r>
      <w:r w:rsidRPr="00875129">
        <w:t>direktivet motsvarar i huvudsak artikel 15.3 i ramdi</w:t>
      </w:r>
      <w:r w:rsidRPr="00875129">
        <w:softHyphen/>
      </w:r>
      <w:r w:rsidRPr="009D0E5A">
        <w:t xml:space="preserve">rektivet. </w:t>
      </w:r>
      <w:r w:rsidRPr="00875129">
        <w:t>Det har endast lagts till att graden av infrastrukturkonkurrens och geografiska kartläggningar av bredbandstäckning ska beaktas. Bestäm</w:t>
      </w:r>
      <w:r w:rsidRPr="00875129">
        <w:softHyphen/>
      </w:r>
      <w:r w:rsidRPr="009D0E5A">
        <w:t>melserna i 8 kap. 5</w:t>
      </w:r>
      <w:r w:rsidRPr="00300F59">
        <w:t xml:space="preserve"> § LEK bör därför föras över till den nya lagen med det tillägg som </w:t>
      </w:r>
      <w:r w:rsidRPr="00875129">
        <w:t>har gjorts i artikel 64.3.</w:t>
      </w:r>
    </w:p>
    <w:p w14:paraId="47673AB5" w14:textId="77777777" w:rsidR="00D85371" w:rsidRDefault="00D85371" w:rsidP="00D85371">
      <w:pPr>
        <w:pStyle w:val="Brdtextmedindrag"/>
      </w:pPr>
      <w:r>
        <w:lastRenderedPageBreak/>
        <w:t>Det f</w:t>
      </w:r>
      <w:r w:rsidRPr="004A2BD5">
        <w:t>astställande</w:t>
      </w:r>
      <w:r>
        <w:t xml:space="preserve"> av en relevant marknad som kan komma i fråga för för</w:t>
      </w:r>
      <w:r>
        <w:softHyphen/>
        <w:t>hands</w:t>
      </w:r>
      <w:r>
        <w:softHyphen/>
        <w:t>reglering omfattar såväl marknadsavgränsning som det s.k. tre</w:t>
      </w:r>
      <w:r>
        <w:softHyphen/>
        <w:t>kriterie</w:t>
      </w:r>
      <w:r>
        <w:softHyphen/>
        <w:t>testet. Testet behandlas närmare i nästa avsnitt. Genom kom</w:t>
      </w:r>
      <w:r>
        <w:softHyphen/>
        <w:t>mis</w:t>
      </w:r>
      <w:r>
        <w:softHyphen/>
        <w:t>sionens rekommendation om relevanta produkt- och tjänste</w:t>
      </w:r>
      <w:r>
        <w:softHyphen/>
        <w:t>marknader fastställs vilka marknader som kan anses motivera förhands</w:t>
      </w:r>
      <w:r>
        <w:softHyphen/>
        <w:t xml:space="preserve">reglering på unionsnivå, se artikel 64.1, </w:t>
      </w:r>
      <w:bookmarkStart w:id="635" w:name="_Hlk61509291"/>
      <w:r>
        <w:t>jfr rekom</w:t>
      </w:r>
      <w:r>
        <w:softHyphen/>
        <w:t>mendation (EU) 2020/2245 som ersätter 2014 års rekommendation (2014/710/EU</w:t>
      </w:r>
      <w:bookmarkEnd w:id="635"/>
      <w:r>
        <w:t>). Relevanta marknader behöver dock</w:t>
      </w:r>
      <w:r w:rsidDel="00681DB9">
        <w:t xml:space="preserve"> </w:t>
      </w:r>
      <w:r>
        <w:t>fastställas även på nationell nivå. För marknader som anges i kommissionens rekommenda</w:t>
      </w:r>
      <w:r>
        <w:softHyphen/>
        <w:t>tion är i praktiken reglerings</w:t>
      </w:r>
      <w:r>
        <w:softHyphen/>
        <w:t>myndig</w:t>
      </w:r>
      <w:r>
        <w:softHyphen/>
        <w:t>hetens uppgift i regel att avgränsa relevanta marknader i enlighet med nationella förhållanden, i synnerhet geografiska marknader. Reglerings</w:t>
      </w:r>
      <w:r>
        <w:softHyphen/>
        <w:t>myndigheten har dock rätt att i enlighet med arti</w:t>
      </w:r>
      <w:r>
        <w:softHyphen/>
        <w:t>kel 64.3 fastställa andra marknader än de som anges i rekommendationen.</w:t>
      </w:r>
    </w:p>
    <w:p w14:paraId="5E44194E" w14:textId="77777777" w:rsidR="00D85371" w:rsidRDefault="00D85371" w:rsidP="00D85371">
      <w:pPr>
        <w:pStyle w:val="Brdtextmedindrag"/>
      </w:pPr>
      <w:r w:rsidRPr="00BB2814">
        <w:rPr>
          <w:spacing w:val="-2"/>
        </w:rPr>
        <w:t>Kommissionens rekommendation (EU) 2020/2245 om relevanta produkt-</w:t>
      </w:r>
      <w:r>
        <w:t xml:space="preserve"> och tjänste</w:t>
      </w:r>
      <w:r>
        <w:softHyphen/>
        <w:t>marknader omfattar inte längre tre av de marknader som i 2014 års rekommendation angavs som marknader som nationella regle</w:t>
      </w:r>
      <w:r>
        <w:softHyphen/>
        <w:t>rings</w:t>
      </w:r>
      <w:r>
        <w:softHyphen/>
        <w:t>myndigheter borde analysera. I skäl 22 i rekom</w:t>
      </w:r>
      <w:r>
        <w:softHyphen/>
        <w:t>men</w:t>
      </w:r>
      <w:r>
        <w:softHyphen/>
        <w:t>da</w:t>
      </w:r>
      <w:r>
        <w:softHyphen/>
        <w:t>tionen anges att nationella r</w:t>
      </w:r>
      <w:r w:rsidRPr="004408E7">
        <w:t>egleringsmyndighete</w:t>
      </w:r>
      <w:r>
        <w:t>r</w:t>
      </w:r>
      <w:r w:rsidRPr="004408E7">
        <w:t xml:space="preserve"> </w:t>
      </w:r>
      <w:r>
        <w:t>även</w:t>
      </w:r>
      <w:r w:rsidRPr="004408E7">
        <w:t xml:space="preserve"> </w:t>
      </w:r>
      <w:r>
        <w:t xml:space="preserve">bör </w:t>
      </w:r>
      <w:r w:rsidRPr="004408E7">
        <w:t xml:space="preserve">analysera marknader som inte omfattas av </w:t>
      </w:r>
      <w:r>
        <w:t xml:space="preserve">denna </w:t>
      </w:r>
      <w:r w:rsidRPr="004408E7">
        <w:t xml:space="preserve">rekommendation men som regleras </w:t>
      </w:r>
      <w:r>
        <w:t>inom deras juris</w:t>
      </w:r>
      <w:r>
        <w:softHyphen/>
        <w:t xml:space="preserve">diktion </w:t>
      </w:r>
      <w:r w:rsidRPr="004408E7">
        <w:t xml:space="preserve">på grundval av tidigare marknadsanalyser, eller andra marknader, om de har tillräckliga skäl att anse att </w:t>
      </w:r>
      <w:r>
        <w:t>de tre kriterierna är uppfyllda. Alltså kan nationella regleringsmyndigheter även fastställa andra relevanta produkt- och tjänstemarknader än de som förtecknas i rekom</w:t>
      </w:r>
      <w:r>
        <w:softHyphen/>
        <w:t>mendationen, om de kan visa att marknaderna uppfyller det s.k. trekriterietestet i deras nationella kontext.</w:t>
      </w:r>
    </w:p>
    <w:p w14:paraId="758BA039" w14:textId="77777777" w:rsidR="00D85371" w:rsidRDefault="00D85371" w:rsidP="00D85371">
      <w:pPr>
        <w:pStyle w:val="Brdtextmedindrag"/>
      </w:pPr>
      <w:r>
        <w:t>Mot den bakgrunden kan det kon</w:t>
      </w:r>
      <w:r>
        <w:softHyphen/>
        <w:t>sta</w:t>
      </w:r>
      <w:r>
        <w:softHyphen/>
        <w:t>te</w:t>
      </w:r>
      <w:r>
        <w:softHyphen/>
        <w:t>ras att nuvarande utformning av paragrafen bäst beskriver vad som faktiskt sker. För att anpassa lydelsen till EU-direktivet bör det dock anges att marknadernas geografiska omfattning ska avgränsas.</w:t>
      </w:r>
    </w:p>
    <w:p w14:paraId="088E9136" w14:textId="43FBFEBB" w:rsidR="00D85371" w:rsidRDefault="00D85371" w:rsidP="00D85371">
      <w:pPr>
        <w:pStyle w:val="Brdtextmedindrag"/>
      </w:pPr>
      <w:r w:rsidRPr="00CD7C46">
        <w:t>I artikel 66 i EU-direktivet finns ett nytt förfarande för fastställande av gränsöverskridande efter</w:t>
      </w:r>
      <w:r w:rsidRPr="00E211AD">
        <w:t>frågan. Berec ska under vissa förutsättningar ana</w:t>
      </w:r>
      <w:r w:rsidRPr="00E211AD">
        <w:softHyphen/>
        <w:t xml:space="preserve">lysera </w:t>
      </w:r>
      <w:r>
        <w:t xml:space="preserve">om det finns </w:t>
      </w:r>
      <w:r w:rsidRPr="00E211AD">
        <w:t>gränsöverskridande</w:t>
      </w:r>
      <w:r w:rsidRPr="00CD7C46">
        <w:t xml:space="preserve"> efterfrågan </w:t>
      </w:r>
      <w:r>
        <w:t>bland</w:t>
      </w:r>
      <w:r w:rsidRPr="00CD7C46">
        <w:t xml:space="preserve"> slutanvändare på produkter och tjänster som tillhandahålls i unionen </w:t>
      </w:r>
      <w:r w:rsidRPr="00E211AD">
        <w:t>på en eller flera mark</w:t>
      </w:r>
      <w:r>
        <w:softHyphen/>
      </w:r>
      <w:r w:rsidRPr="00E211AD">
        <w:t xml:space="preserve">nader som anges i kommissionens rekommendation om relevanta produkt- och tjänstemarknader. Om Berec anser att </w:t>
      </w:r>
      <w:r>
        <w:t xml:space="preserve">det finns betydande </w:t>
      </w:r>
      <w:r w:rsidRPr="00E211AD">
        <w:t>gränsöver</w:t>
      </w:r>
      <w:r>
        <w:softHyphen/>
      </w:r>
      <w:r w:rsidRPr="00E211AD">
        <w:t xml:space="preserve">skridande efterfrågan </w:t>
      </w:r>
      <w:r>
        <w:t>som</w:t>
      </w:r>
      <w:r w:rsidRPr="00E211AD">
        <w:t xml:space="preserve"> inte i tillräcklig utsträckning möts genom utbud, ska Berec utfärda riktlinjer om gemensamma tillvägagångssätt </w:t>
      </w:r>
      <w:r>
        <w:t>för</w:t>
      </w:r>
      <w:r w:rsidRPr="00E211AD">
        <w:t xml:space="preserve"> hur den gränsöverskridande efterfrågan kan mötas. Riktlinjerna får utgöra </w:t>
      </w:r>
      <w:r w:rsidRPr="00CD7C46">
        <w:t xml:space="preserve">grunden för interoperabilitet för tillträdesprodukter i grossistledet </w:t>
      </w:r>
      <w:r w:rsidRPr="00E211AD">
        <w:t>och ge vägled</w:t>
      </w:r>
      <w:r>
        <w:softHyphen/>
      </w:r>
      <w:r w:rsidRPr="00E211AD">
        <w:t>ning för harmoniseringen av de tekniska specifikationerna av tillträdespro</w:t>
      </w:r>
      <w:r>
        <w:softHyphen/>
      </w:r>
      <w:r w:rsidRPr="00E211AD">
        <w:t>dukter i grossistledet som kan möta gränsöverskridande efterfrågan. Re</w:t>
      </w:r>
      <w:r>
        <w:softHyphen/>
      </w:r>
      <w:r w:rsidRPr="00E211AD">
        <w:t>gleringsmyndigheten ska i största möjliga utsträckning beakta dessa rikt</w:t>
      </w:r>
      <w:r>
        <w:softHyphen/>
      </w:r>
      <w:r w:rsidRPr="00E211AD">
        <w:t>linjer</w:t>
      </w:r>
      <w:r>
        <w:t xml:space="preserve"> vid fastställandet av marknader</w:t>
      </w:r>
      <w:r w:rsidRPr="00E211AD">
        <w:t>. Det</w:t>
      </w:r>
      <w:r>
        <w:t xml:space="preserve"> </w:t>
      </w:r>
      <w:r w:rsidRPr="00E211AD">
        <w:t xml:space="preserve">bör </w:t>
      </w:r>
      <w:r>
        <w:t xml:space="preserve">införas en bestämmelse om detta i den nya </w:t>
      </w:r>
      <w:r w:rsidRPr="00E211AD">
        <w:t>lagen.</w:t>
      </w:r>
    </w:p>
    <w:p w14:paraId="35682925" w14:textId="77777777" w:rsidR="007C425F" w:rsidRPr="00E211AD" w:rsidRDefault="007C425F" w:rsidP="00D85371">
      <w:pPr>
        <w:pStyle w:val="Brdtextmedindrag"/>
      </w:pPr>
    </w:p>
    <w:p w14:paraId="60658AAC" w14:textId="18284188" w:rsidR="00D85371" w:rsidRPr="00E211AD" w:rsidRDefault="00D85371" w:rsidP="00D85371">
      <w:pPr>
        <w:pStyle w:val="Rubrik3"/>
      </w:pPr>
      <w:bookmarkStart w:id="636" w:name="_Toc9841587"/>
      <w:bookmarkStart w:id="637" w:name="_Toc9867464"/>
      <w:bookmarkStart w:id="638" w:name="_Toc9867714"/>
      <w:bookmarkStart w:id="639" w:name="_Toc9871131"/>
      <w:bookmarkStart w:id="640" w:name="_Toc9958214"/>
      <w:bookmarkStart w:id="641" w:name="_Toc9961273"/>
      <w:bookmarkStart w:id="642" w:name="_Toc9962372"/>
      <w:bookmarkStart w:id="643" w:name="_Toc17793336"/>
      <w:bookmarkStart w:id="644" w:name="_Toc73005922"/>
      <w:bookmarkStart w:id="645" w:name="_Toc86738728"/>
      <w:bookmarkStart w:id="646" w:name="_Toc94597491"/>
      <w:bookmarkStart w:id="647" w:name="_Toc96533334"/>
      <w:r w:rsidRPr="00E211AD">
        <w:lastRenderedPageBreak/>
        <w:t>Marknadsanalys</w:t>
      </w:r>
      <w:bookmarkEnd w:id="636"/>
      <w:bookmarkEnd w:id="637"/>
      <w:bookmarkEnd w:id="638"/>
      <w:bookmarkEnd w:id="639"/>
      <w:bookmarkEnd w:id="640"/>
      <w:bookmarkEnd w:id="641"/>
      <w:bookmarkEnd w:id="642"/>
      <w:bookmarkEnd w:id="643"/>
      <w:r>
        <w:t xml:space="preserve"> och identifiering av företag med betydande inflytande</w:t>
      </w:r>
      <w:bookmarkEnd w:id="644"/>
      <w:bookmarkEnd w:id="645"/>
      <w:bookmarkEnd w:id="646"/>
      <w:bookmarkEnd w:id="647"/>
    </w:p>
    <w:p w14:paraId="3285E252" w14:textId="77777777" w:rsidR="00D85371" w:rsidRDefault="00D85371" w:rsidP="00D85371">
      <w:pPr>
        <w:pStyle w:val="Brdtextram"/>
      </w:pPr>
      <w:r w:rsidRPr="00E211AD">
        <w:rPr>
          <w:b/>
        </w:rPr>
        <w:t>Regeringens förslag:</w:t>
      </w:r>
      <w:r w:rsidRPr="00E211AD">
        <w:t xml:space="preserve"> </w:t>
      </w:r>
      <w:r w:rsidRPr="00722E7A">
        <w:t xml:space="preserve">Bestämmelserna </w:t>
      </w:r>
      <w:r>
        <w:t>i lagen om elektronisk kommu</w:t>
      </w:r>
      <w:r>
        <w:softHyphen/>
        <w:t xml:space="preserve">nikation </w:t>
      </w:r>
      <w:r w:rsidRPr="00722E7A">
        <w:t xml:space="preserve">om </w:t>
      </w:r>
      <w:r>
        <w:t xml:space="preserve">marknadsanalys och </w:t>
      </w:r>
      <w:r w:rsidRPr="00722E7A">
        <w:t>identi</w:t>
      </w:r>
      <w:r>
        <w:softHyphen/>
      </w:r>
      <w:r w:rsidRPr="00722E7A">
        <w:t>fi</w:t>
      </w:r>
      <w:r>
        <w:softHyphen/>
      </w:r>
      <w:r w:rsidRPr="00722E7A">
        <w:t>er</w:t>
      </w:r>
      <w:r>
        <w:softHyphen/>
      </w:r>
      <w:r w:rsidRPr="00722E7A">
        <w:t>ing av företag med bety</w:t>
      </w:r>
      <w:r>
        <w:softHyphen/>
      </w:r>
      <w:r w:rsidRPr="00722E7A">
        <w:t>dan</w:t>
      </w:r>
      <w:r>
        <w:softHyphen/>
      </w:r>
      <w:r w:rsidRPr="00722E7A">
        <w:t>de inflytande på en marknad ska föras över till den nya lagen, med den ändringen att ett sådant företag ska identifieras om det är motiverat att ålägga någon skyldighet</w:t>
      </w:r>
      <w:r>
        <w:t>er</w:t>
      </w:r>
      <w:r w:rsidRPr="00722E7A">
        <w:t xml:space="preserve"> på marknad</w:t>
      </w:r>
      <w:r>
        <w:t>en</w:t>
      </w:r>
      <w:r w:rsidRPr="00722E7A">
        <w:t>.</w:t>
      </w:r>
    </w:p>
    <w:p w14:paraId="5548249A" w14:textId="3D54C1BE" w:rsidR="00D85371" w:rsidRDefault="00D85371" w:rsidP="00D85371">
      <w:pPr>
        <w:pStyle w:val="Brdtextmedindragram"/>
        <w:rPr>
          <w:b/>
        </w:rPr>
      </w:pPr>
      <w:r>
        <w:t>Det kan anses motiverat att ålägga någon skyldigheter</w:t>
      </w:r>
      <w:r w:rsidRPr="00E211AD">
        <w:t xml:space="preserve"> </w:t>
      </w:r>
      <w:r>
        <w:t xml:space="preserve">på en marknad </w:t>
      </w:r>
      <w:r w:rsidRPr="00E211AD">
        <w:t>om det finns stora och bestående hinder för marknads</w:t>
      </w:r>
      <w:r w:rsidRPr="00E211AD">
        <w:softHyphen/>
        <w:t>inträde, om mark</w:t>
      </w:r>
      <w:r w:rsidR="007C425F">
        <w:softHyphen/>
      </w:r>
      <w:r w:rsidRPr="00E211AD">
        <w:t>nads</w:t>
      </w:r>
      <w:r>
        <w:softHyphen/>
      </w:r>
      <w:r w:rsidRPr="00E211AD">
        <w:t>strukturen är sådan att den inte utvecklas mot effektiv konkurrens marknadsmisslyckandena</w:t>
      </w:r>
      <w:r>
        <w:t xml:space="preserve"> inte kan åtgärdas med stöd av den allmänna konkurrensrätten</w:t>
      </w:r>
      <w:r w:rsidRPr="00E211AD">
        <w:t>.</w:t>
      </w:r>
    </w:p>
    <w:p w14:paraId="4BB1065B" w14:textId="77777777" w:rsidR="00D85371" w:rsidRPr="00E211AD" w:rsidRDefault="00D85371" w:rsidP="00D85371">
      <w:pPr>
        <w:pStyle w:val="Brdtextmedindrag"/>
        <w:rPr>
          <w:sz w:val="8"/>
          <w:szCs w:val="8"/>
        </w:rPr>
      </w:pPr>
    </w:p>
    <w:p w14:paraId="614DA5CD" w14:textId="77777777" w:rsidR="00D85371" w:rsidRPr="00E211AD" w:rsidRDefault="00D85371" w:rsidP="00D85371">
      <w:pPr>
        <w:pStyle w:val="Brdtextmedindrag"/>
      </w:pPr>
      <w:r w:rsidRPr="00E211AD">
        <w:rPr>
          <w:b/>
        </w:rPr>
        <w:t>Promemorians förslag</w:t>
      </w:r>
      <w:r w:rsidRPr="00E211AD">
        <w:t xml:space="preserve"> överensstämmer </w:t>
      </w:r>
      <w:r>
        <w:t xml:space="preserve">i huvudsak </w:t>
      </w:r>
      <w:r w:rsidRPr="00E211AD">
        <w:t>med regeringens förslag.</w:t>
      </w:r>
      <w:r>
        <w:t xml:space="preserve"> I promemorian föreslås dessutom ett bemyndigande att meddela föreskrifter om riktlinjer och underlag för bedömningen av när ett företag ska anses ha betydande inflytande på en marknad.</w:t>
      </w:r>
    </w:p>
    <w:p w14:paraId="7ADE9404" w14:textId="77777777" w:rsidR="00D85371" w:rsidRPr="008D37E2" w:rsidRDefault="00D85371" w:rsidP="00D85371">
      <w:pPr>
        <w:pStyle w:val="Brdtextmedindrag"/>
      </w:pPr>
      <w:r w:rsidRPr="00A63F71">
        <w:rPr>
          <w:b/>
        </w:rPr>
        <w:t>Remissinstanserna:</w:t>
      </w:r>
      <w:r w:rsidRPr="00300F59">
        <w:rPr>
          <w:bCs/>
        </w:rPr>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8D37E2">
        <w:rPr>
          <w:i/>
        </w:rPr>
        <w:t xml:space="preserve">Konkurrensverket </w:t>
      </w:r>
      <w:r w:rsidRPr="008D37E2">
        <w:t xml:space="preserve">ser dock att det finns en risk </w:t>
      </w:r>
      <w:r>
        <w:t xml:space="preserve">för </w:t>
      </w:r>
      <w:r w:rsidRPr="008D37E2">
        <w:t>att PTS kommer att behöva analysera ett stort antal geografiska marknader var för sig inför beslut om SMP-skyldigheter och anser att konkurrensreglerna bör förenklas om det är möjligt.</w:t>
      </w:r>
    </w:p>
    <w:p w14:paraId="47E168E5" w14:textId="77777777" w:rsidR="00D85371" w:rsidRDefault="00D85371" w:rsidP="00D85371">
      <w:pPr>
        <w:pStyle w:val="Rubrik4utannumrering"/>
      </w:pPr>
      <w:r w:rsidRPr="00E211AD">
        <w:t xml:space="preserve">Skälen för regeringens förslag </w:t>
      </w:r>
    </w:p>
    <w:p w14:paraId="2D81F461" w14:textId="77777777" w:rsidR="00D85371" w:rsidRPr="00C31A23" w:rsidRDefault="00D85371" w:rsidP="00D85371">
      <w:pPr>
        <w:pStyle w:val="Rubrik5utannumrering"/>
        <w:spacing w:before="0"/>
      </w:pPr>
      <w:r>
        <w:t>Marknadsanalys och trekriterietestet</w:t>
      </w:r>
    </w:p>
    <w:p w14:paraId="6D89093F" w14:textId="77777777" w:rsidR="00D85371" w:rsidRPr="00E211AD" w:rsidRDefault="00D85371" w:rsidP="00D85371">
      <w:pPr>
        <w:pStyle w:val="Brdtext"/>
      </w:pPr>
      <w:r w:rsidRPr="00E211AD">
        <w:t>Enligt 8</w:t>
      </w:r>
      <w:r>
        <w:t> kap. </w:t>
      </w:r>
      <w:r w:rsidRPr="00E211AD">
        <w:t>6</w:t>
      </w:r>
      <w:r>
        <w:t> §</w:t>
      </w:r>
      <w:r w:rsidRPr="00E211AD">
        <w:t xml:space="preserve"> första stycket LEK ska den myndighet som regeringen bestämmer fortlöpande analysera de marknader som har fastställts. Vid analysen ska Europeiska kommissionens riktlinjer för marknadsanalys och bedömning av ett företags betydande inflytande på marknaden beaktas. För varje marknad ska det fastställas om det råder effektiv konkurrens. Bestämmelse</w:t>
      </w:r>
      <w:r>
        <w:t>r</w:t>
      </w:r>
      <w:r w:rsidRPr="00E211AD">
        <w:t>n</w:t>
      </w:r>
      <w:r>
        <w:t>a</w:t>
      </w:r>
      <w:r w:rsidRPr="00E211AD">
        <w:t xml:space="preserve"> genomför artikel 16.1 och 16.2 i ramdirektivet</w:t>
      </w:r>
      <w:r>
        <w:t>.</w:t>
      </w:r>
    </w:p>
    <w:p w14:paraId="3D34B830" w14:textId="77777777" w:rsidR="00D85371" w:rsidRDefault="00D85371" w:rsidP="00D85371">
      <w:pPr>
        <w:pStyle w:val="Brdtextmedindrag"/>
      </w:pPr>
      <w:r w:rsidRPr="00E211AD">
        <w:t>Artikel 67.1 första stycket i EU-direktivet motsvarar i huvudsak arti</w:t>
      </w:r>
      <w:r>
        <w:softHyphen/>
      </w:r>
      <w:r w:rsidRPr="00E211AD">
        <w:t>kel</w:t>
      </w:r>
      <w:r>
        <w:t> </w:t>
      </w:r>
      <w:r w:rsidRPr="00E211AD">
        <w:t xml:space="preserve">16.1 och 16.2 i ramdirektivet. Det ska dock inte längre fastställas om det råder effektiv konkurrens, utan regleringsmyndigheten ska avgöra om en marknad är sådan att det är motiverat att införa </w:t>
      </w:r>
      <w:r w:rsidRPr="00CD7C46">
        <w:t>skyldigheter</w:t>
      </w:r>
      <w:r>
        <w:t xml:space="preserve"> för någon utifrån en bedömning enligt det s.k. trekriterietestet. Testet, som tidigare följde av </w:t>
      </w:r>
      <w:r w:rsidRPr="00A6293E">
        <w:t>kommissionens rekommen</w:t>
      </w:r>
      <w:r>
        <w:softHyphen/>
      </w:r>
      <w:r w:rsidRPr="00A6293E">
        <w:t>da</w:t>
      </w:r>
      <w:r>
        <w:softHyphen/>
      </w:r>
      <w:r w:rsidRPr="00A6293E">
        <w:t>tion om relevanta produkt- och tjänste</w:t>
      </w:r>
      <w:r>
        <w:softHyphen/>
      </w:r>
      <w:r w:rsidRPr="00A6293E">
        <w:t>marknader</w:t>
      </w:r>
      <w:r>
        <w:t xml:space="preserve"> (se rekommendation </w:t>
      </w:r>
      <w:r w:rsidRPr="00DC3EE0">
        <w:t>2014/710/EU</w:t>
      </w:r>
      <w:r>
        <w:t xml:space="preserve">), har kodifierats i artikel 67.1 andra stycket. Testet </w:t>
      </w:r>
      <w:r w:rsidRPr="00E211AD">
        <w:t>innebär att det i bedömning</w:t>
      </w:r>
      <w:r>
        <w:softHyphen/>
      </w:r>
      <w:r w:rsidRPr="00E211AD">
        <w:t>en ska ingå en analys av om det finns stora och bestå</w:t>
      </w:r>
      <w:r>
        <w:softHyphen/>
      </w:r>
      <w:r w:rsidRPr="00E211AD">
        <w:t>ende hinder för marknadsinträde, om marknads</w:t>
      </w:r>
      <w:r>
        <w:softHyphen/>
      </w:r>
      <w:r w:rsidRPr="00E211AD">
        <w:t>strukturen är sådan att den inte utvecklas mot en effektiv konkurrens och om den allmänna konkur</w:t>
      </w:r>
      <w:r>
        <w:softHyphen/>
      </w:r>
      <w:r w:rsidRPr="00E211AD">
        <w:t>rensrätten inte kan åtgärda marknads</w:t>
      </w:r>
      <w:r>
        <w:softHyphen/>
      </w:r>
      <w:r>
        <w:softHyphen/>
      </w:r>
      <w:r w:rsidRPr="00E211AD">
        <w:t>misslyckandena.</w:t>
      </w:r>
      <w:r>
        <w:t xml:space="preserve"> En marknad kan anses motivera införandet av regleringsskyldigheter om alla tre kriterier är uppfyllda.</w:t>
      </w:r>
    </w:p>
    <w:p w14:paraId="2A8ADE7C" w14:textId="77777777" w:rsidR="00D85371" w:rsidRDefault="00D85371" w:rsidP="00D85371">
      <w:pPr>
        <w:pStyle w:val="Brdtextmedindrag"/>
      </w:pPr>
      <w:r>
        <w:t>Mot den bakgrunden bör b</w:t>
      </w:r>
      <w:r w:rsidRPr="00CD7C46">
        <w:t>estämmelserna i 8</w:t>
      </w:r>
      <w:r>
        <w:t> kap. </w:t>
      </w:r>
      <w:r w:rsidRPr="00CD7C46">
        <w:t>6</w:t>
      </w:r>
      <w:r>
        <w:t> §</w:t>
      </w:r>
      <w:r w:rsidRPr="00CD7C46">
        <w:t xml:space="preserve"> första stycket LEK föras över till den nya lagen, med den ändringen att regleringsmyndigheten ska pröva om det är motiverat att </w:t>
      </w:r>
      <w:r>
        <w:t xml:space="preserve">ålägga någon </w:t>
      </w:r>
      <w:r w:rsidRPr="00CD7C46">
        <w:t xml:space="preserve">skyldigheter </w:t>
      </w:r>
      <w:r>
        <w:t xml:space="preserve">på marknaden vid en tillämpning av trekriterietestet. </w:t>
      </w:r>
      <w:r w:rsidRPr="00E211AD">
        <w:t xml:space="preserve">Eftersom </w:t>
      </w:r>
      <w:r>
        <w:t xml:space="preserve">det </w:t>
      </w:r>
      <w:r w:rsidRPr="00E211AD">
        <w:t xml:space="preserve">testet nu </w:t>
      </w:r>
      <w:r>
        <w:t xml:space="preserve">följer av </w:t>
      </w:r>
      <w:r w:rsidRPr="00E211AD">
        <w:t>EU-</w:t>
      </w:r>
      <w:r w:rsidRPr="00E211AD">
        <w:lastRenderedPageBreak/>
        <w:t xml:space="preserve">direktivet bör </w:t>
      </w:r>
      <w:r>
        <w:t xml:space="preserve">de tre </w:t>
      </w:r>
      <w:r w:rsidRPr="00E211AD">
        <w:t xml:space="preserve">kriterierna </w:t>
      </w:r>
      <w:r>
        <w:t xml:space="preserve">för att en marknad ska kunna motivera åläggande av skyldigheter också </w:t>
      </w:r>
      <w:r w:rsidRPr="00E211AD">
        <w:t>framgå av lagen.</w:t>
      </w:r>
    </w:p>
    <w:p w14:paraId="2C85F4BE" w14:textId="77777777" w:rsidR="00D85371" w:rsidRPr="00E211AD" w:rsidRDefault="00D85371" w:rsidP="00D85371">
      <w:pPr>
        <w:pStyle w:val="Brdtextmedindrag"/>
      </w:pPr>
      <w:r>
        <w:t>Till följd av</w:t>
      </w:r>
      <w:r w:rsidRPr="00E211AD">
        <w:t xml:space="preserve"> kommissionens rekommendation </w:t>
      </w:r>
      <w:r>
        <w:t xml:space="preserve">har det uppkommit </w:t>
      </w:r>
      <w:r w:rsidRPr="00E211AD">
        <w:t>en etablerad praxis för tillämpningen av trekriterietestet</w:t>
      </w:r>
      <w:r w:rsidRPr="00E211AD" w:rsidDel="00E068A1">
        <w:t>.</w:t>
      </w:r>
      <w:r w:rsidRPr="00E211AD">
        <w:t xml:space="preserve"> Ledning för förstå</w:t>
      </w:r>
      <w:r>
        <w:softHyphen/>
      </w:r>
      <w:r w:rsidRPr="00E211AD">
        <w:t xml:space="preserve">elsen </w:t>
      </w:r>
      <w:r>
        <w:t>ges i</w:t>
      </w:r>
      <w:r w:rsidRPr="00E211AD">
        <w:t xml:space="preserve"> skäl </w:t>
      </w:r>
      <w:r>
        <w:t>7–18</w:t>
      </w:r>
      <w:r w:rsidRPr="00E211AD">
        <w:t xml:space="preserve"> i rekom</w:t>
      </w:r>
      <w:r>
        <w:softHyphen/>
      </w:r>
      <w:r w:rsidRPr="00E211AD">
        <w:t>men</w:t>
      </w:r>
      <w:r>
        <w:softHyphen/>
      </w:r>
      <w:r w:rsidRPr="00E211AD">
        <w:t>da</w:t>
      </w:r>
      <w:r>
        <w:softHyphen/>
      </w:r>
      <w:r w:rsidRPr="00CD7C46">
        <w:t>tion</w:t>
      </w:r>
      <w:r>
        <w:t xml:space="preserve"> (EU) 2020/2245</w:t>
      </w:r>
      <w:r w:rsidRPr="00CD7C46">
        <w:t xml:space="preserve">. De tre kriterierna </w:t>
      </w:r>
      <w:r w:rsidRPr="00A1079E">
        <w:t>behandlas även utförligt i kommissionens förklaringsdokument till rekom</w:t>
      </w:r>
      <w:r>
        <w:softHyphen/>
      </w:r>
      <w:r w:rsidRPr="00A1079E">
        <w:t>mendationen</w:t>
      </w:r>
      <w:r>
        <w:t xml:space="preserve">, </w:t>
      </w:r>
      <w:r w:rsidRPr="00A1079E">
        <w:t>se Com</w:t>
      </w:r>
      <w:r w:rsidRPr="00A1079E">
        <w:softHyphen/>
        <w:t>mission Staff Work</w:t>
      </w:r>
      <w:r w:rsidRPr="00A1079E">
        <w:softHyphen/>
        <w:t>ing Document, Explanatory Note accompanying the Commission Recom</w:t>
      </w:r>
      <w:r w:rsidRPr="00A1079E">
        <w:softHyphen/>
        <w:t>men</w:t>
      </w:r>
      <w:r w:rsidRPr="00A1079E">
        <w:softHyphen/>
        <w:t xml:space="preserve">dation, SWD </w:t>
      </w:r>
      <w:r>
        <w:t>(</w:t>
      </w:r>
      <w:r w:rsidRPr="00A1079E">
        <w:t>2020</w:t>
      </w:r>
      <w:r>
        <w:t>)</w:t>
      </w:r>
      <w:r w:rsidRPr="00A1079E">
        <w:t xml:space="preserve"> 337. Be</w:t>
      </w:r>
      <w:r>
        <w:softHyphen/>
      </w:r>
      <w:r w:rsidRPr="00A1079E">
        <w:t>dömningen av om de tre kriterierna är uppfyllda på en marknad avgörs av reglerings</w:t>
      </w:r>
      <w:r w:rsidRPr="00A1079E">
        <w:softHyphen/>
        <w:t>myndig</w:t>
      </w:r>
      <w:r w:rsidRPr="00A1079E">
        <w:softHyphen/>
        <w:t>het</w:t>
      </w:r>
      <w:r w:rsidRPr="00A1079E">
        <w:softHyphen/>
        <w:t>en</w:t>
      </w:r>
      <w:r>
        <w:t xml:space="preserve"> i det enskilda fallet med beaktande av bl.a. kommissionens rekom</w:t>
      </w:r>
      <w:r>
        <w:softHyphen/>
        <w:t>men</w:t>
      </w:r>
      <w:r>
        <w:softHyphen/>
        <w:t>da</w:t>
      </w:r>
      <w:r>
        <w:softHyphen/>
        <w:t>tion.</w:t>
      </w:r>
    </w:p>
    <w:p w14:paraId="2A0AF19F" w14:textId="77777777" w:rsidR="00D85371" w:rsidRPr="00E211AD" w:rsidRDefault="00D85371" w:rsidP="00D85371">
      <w:pPr>
        <w:pStyle w:val="Brdtextmedindrag"/>
      </w:pPr>
      <w:r w:rsidRPr="00CD7C46">
        <w:t xml:space="preserve">Enligt artikel 67.2 i EU-direktivet ska </w:t>
      </w:r>
      <w:r>
        <w:t>marknads</w:t>
      </w:r>
      <w:r w:rsidRPr="00CD7C46">
        <w:t>analysen göras med be</w:t>
      </w:r>
      <w:r>
        <w:softHyphen/>
      </w:r>
      <w:r w:rsidRPr="00CD7C46">
        <w:t xml:space="preserve">aktande av utvecklingen ur ett framåtblickande perspektiv utan ålagda skyldigheter. </w:t>
      </w:r>
      <w:r w:rsidRPr="00E211AD">
        <w:t>Dessutom ska marknadsutveckling som påverkar sannolik</w:t>
      </w:r>
      <w:r>
        <w:softHyphen/>
      </w:r>
      <w:r w:rsidRPr="00E211AD">
        <w:t xml:space="preserve">heten för att den relevanta marknaden ska utvecklas i riktning mot effektiv konkurrens, relevant konkurrenstryck på grossist- och slutkundsnivå och andra typer av reglering eller åtgärder som införts och som påverkar den relevanta </w:t>
      </w:r>
      <w:r>
        <w:t xml:space="preserve">marknaden </w:t>
      </w:r>
      <w:r w:rsidRPr="00E211AD">
        <w:t xml:space="preserve">eller </w:t>
      </w:r>
      <w:r>
        <w:t xml:space="preserve">de </w:t>
      </w:r>
      <w:r w:rsidRPr="00E211AD">
        <w:t xml:space="preserve">närliggande </w:t>
      </w:r>
      <w:r>
        <w:t>slutkunds</w:t>
      </w:r>
      <w:r w:rsidRPr="00E211AD">
        <w:t>marknader</w:t>
      </w:r>
      <w:r>
        <w:t>na</w:t>
      </w:r>
      <w:r w:rsidRPr="00E211AD">
        <w:t xml:space="preserve"> beaktas.</w:t>
      </w:r>
      <w:r>
        <w:t xml:space="preserve"> E</w:t>
      </w:r>
      <w:r w:rsidRPr="00CD7C46">
        <w:t>n analys av potentiell konkurrensutsättning ur ett framåtblickande</w:t>
      </w:r>
      <w:r w:rsidRPr="00E211AD">
        <w:t xml:space="preserve"> </w:t>
      </w:r>
      <w:r w:rsidRPr="00CD7C46">
        <w:t>per</w:t>
      </w:r>
      <w:r w:rsidRPr="00CD7C46">
        <w:softHyphen/>
        <w:t>spek</w:t>
      </w:r>
      <w:r>
        <w:softHyphen/>
      </w:r>
      <w:r w:rsidRPr="00CD7C46">
        <w:t>tiv med hänsyn till teknisk utveckling och substituerbarhet på grossist-</w:t>
      </w:r>
      <w:r w:rsidRPr="00E211AD">
        <w:t xml:space="preserve"> </w:t>
      </w:r>
      <w:r w:rsidRPr="00CD7C46">
        <w:t>och slutkundsmarknader och tillämpning av den s.k. modifierade green</w:t>
      </w:r>
      <w:r>
        <w:softHyphen/>
      </w:r>
      <w:r w:rsidRPr="00CD7C46">
        <w:t>field-ansatsen</w:t>
      </w:r>
      <w:r w:rsidRPr="00E211AD">
        <w:t xml:space="preserve"> ingår i trekriterietestet.</w:t>
      </w:r>
    </w:p>
    <w:p w14:paraId="00E41704" w14:textId="77777777" w:rsidR="00D85371" w:rsidRDefault="00D85371" w:rsidP="00D85371">
      <w:pPr>
        <w:pStyle w:val="Brdtextmedindrag"/>
      </w:pPr>
      <w:r w:rsidRPr="00CD7C46">
        <w:t>Enligt artikel 67.1 tredje stycket ska en analys av en marknad som anges i kommissionens rekommendation utgå från att de tre kriterierna är upp</w:t>
      </w:r>
      <w:r>
        <w:softHyphen/>
      </w:r>
      <w:r w:rsidRPr="00CD7C46">
        <w:t>fyllda, om inte något annat kan konstateras i det enskilda fallet. Utgångs</w:t>
      </w:r>
      <w:r>
        <w:softHyphen/>
      </w:r>
      <w:r w:rsidRPr="00CD7C46">
        <w:t>punkten tycks vara att marknadsanalysen inte behöver vara lika omfattan</w:t>
      </w:r>
      <w:r>
        <w:softHyphen/>
      </w:r>
      <w:r w:rsidRPr="00CD7C46">
        <w:t>de när den nationella marknaden överensstämmer med en marknad som kommissionen har identifierat. För svensk del behöver dock skälen för be</w:t>
      </w:r>
      <w:r>
        <w:softHyphen/>
      </w:r>
      <w:r w:rsidRPr="00CD7C46">
        <w:t xml:space="preserve">slut om utpekande av SMP-operatör och om </w:t>
      </w:r>
      <w:r>
        <w:t xml:space="preserve">att ålägga någon </w:t>
      </w:r>
      <w:r w:rsidRPr="00CD7C46">
        <w:t>skyldigheter redovisas oavsett vilka bedömningar kommissionen har gjort på EU-nivå. Detta innebär att trekriterietestet behöver utföras vid en nationell mark</w:t>
      </w:r>
      <w:r w:rsidRPr="00CD7C46">
        <w:softHyphen/>
        <w:t>nadsanalys. I de fall PTS bedömningar sammanfaller med kommissionens bör dock en redogörelse för detta ofta kunna vara tillräcklig.</w:t>
      </w:r>
    </w:p>
    <w:p w14:paraId="4953950C" w14:textId="77777777" w:rsidR="00D85371" w:rsidRDefault="00D85371" w:rsidP="00D85371">
      <w:pPr>
        <w:pStyle w:val="Brdtextmedindrag"/>
      </w:pPr>
      <w:r>
        <w:t>Sammantaget innebär EU-direktivet i denna del inte någon egentlig änd</w:t>
      </w:r>
      <w:r>
        <w:softHyphen/>
        <w:t>ring i för</w:t>
      </w:r>
      <w:r>
        <w:softHyphen/>
        <w:t>håll</w:t>
      </w:r>
      <w:r>
        <w:softHyphen/>
        <w:t>ande till tidigare regelverk och hur det har tillämpats. Regle</w:t>
      </w:r>
      <w:r>
        <w:softHyphen/>
        <w:t>r</w:t>
      </w:r>
      <w:r>
        <w:softHyphen/>
        <w:t>ings</w:t>
      </w:r>
      <w:r>
        <w:softHyphen/>
        <w:t>myndig</w:t>
      </w:r>
      <w:r>
        <w:softHyphen/>
        <w:t xml:space="preserve">heten </w:t>
      </w:r>
      <w:r w:rsidRPr="00F90CA5">
        <w:t xml:space="preserve">ska definiera och analysera relevanta </w:t>
      </w:r>
      <w:r>
        <w:t xml:space="preserve">geografiska </w:t>
      </w:r>
      <w:r w:rsidRPr="00F90CA5">
        <w:t>mark</w:t>
      </w:r>
      <w:r>
        <w:softHyphen/>
      </w:r>
      <w:r w:rsidRPr="00F90CA5">
        <w:t>nad</w:t>
      </w:r>
      <w:r>
        <w:softHyphen/>
      </w:r>
      <w:r w:rsidRPr="00F90CA5">
        <w:t>er i enlig</w:t>
      </w:r>
      <w:r>
        <w:softHyphen/>
      </w:r>
      <w:r w:rsidRPr="00F90CA5">
        <w:t>het med konkurrens</w:t>
      </w:r>
      <w:r>
        <w:t>rättsliga</w:t>
      </w:r>
      <w:r w:rsidRPr="00F90CA5">
        <w:t xml:space="preserve"> principer</w:t>
      </w:r>
      <w:r>
        <w:t>. Det framgår också av direktivets mål att myndigheten ska ta vederbörlig hänsyn till de varieran</w:t>
      </w:r>
      <w:r>
        <w:softHyphen/>
        <w:t>de förhåll</w:t>
      </w:r>
      <w:r>
        <w:softHyphen/>
        <w:t>and</w:t>
      </w:r>
      <w:r>
        <w:softHyphen/>
        <w:t>en i fråga om infrastruktur, konkurrens och omständig</w:t>
      </w:r>
      <w:r>
        <w:softHyphen/>
      </w:r>
      <w:r>
        <w:softHyphen/>
        <w:t>heter för slut</w:t>
      </w:r>
      <w:r>
        <w:softHyphen/>
        <w:t>använd</w:t>
      </w:r>
      <w:r>
        <w:softHyphen/>
        <w:t xml:space="preserve">are </w:t>
      </w:r>
      <w:r w:rsidRPr="00F90CA5">
        <w:t xml:space="preserve">som råder i olika geografiska områden inom </w:t>
      </w:r>
      <w:r>
        <w:t>landet. Det förut</w:t>
      </w:r>
      <w:r>
        <w:softHyphen/>
        <w:t xml:space="preserve">sätter en </w:t>
      </w:r>
      <w:r w:rsidRPr="00004887">
        <w:t>noggrann och detaljerad bedömning av den geografiska marknad</w:t>
      </w:r>
      <w:r>
        <w:softHyphen/>
      </w:r>
      <w:r w:rsidRPr="00004887">
        <w:t>en</w:t>
      </w:r>
      <w:r>
        <w:t xml:space="preserve"> (jfr Europeiska kommissionens beslut den 7 februari 2020 om tillbaka</w:t>
      </w:r>
      <w:r>
        <w:softHyphen/>
        <w:t>dragande av anmält förslag till åtgärd, K[</w:t>
      </w:r>
      <w:r w:rsidRPr="00030651">
        <w:t>2020</w:t>
      </w:r>
      <w:r>
        <w:t>] </w:t>
      </w:r>
      <w:r w:rsidRPr="00030651">
        <w:t>619</w:t>
      </w:r>
      <w:r>
        <w:t> slutlig). Rege</w:t>
      </w:r>
      <w:r>
        <w:softHyphen/>
        <w:t xml:space="preserve">ringen bedömer att det inom ramen för EU-direktivet inte är möjligt att förenkla regelverket </w:t>
      </w:r>
      <w:r w:rsidRPr="007D0264">
        <w:t xml:space="preserve">som </w:t>
      </w:r>
      <w:r w:rsidRPr="008F188D">
        <w:rPr>
          <w:i/>
        </w:rPr>
        <w:t>Konkurrensverket</w:t>
      </w:r>
      <w:r w:rsidRPr="007D0264">
        <w:rPr>
          <w:i/>
        </w:rPr>
        <w:t xml:space="preserve"> </w:t>
      </w:r>
      <w:r w:rsidRPr="007D0264">
        <w:t>förordar</w:t>
      </w:r>
      <w:r>
        <w:rPr>
          <w:iCs/>
        </w:rPr>
        <w:t>.</w:t>
      </w:r>
    </w:p>
    <w:p w14:paraId="2689C7BA" w14:textId="77777777" w:rsidR="00D85371" w:rsidRDefault="00D85371" w:rsidP="00D85371">
      <w:pPr>
        <w:pStyle w:val="Rubrik5utannumrering"/>
      </w:pPr>
      <w:r>
        <w:t>Identifiering av företag med betydande inflytande på en marknad</w:t>
      </w:r>
    </w:p>
    <w:p w14:paraId="0EBFEBC3" w14:textId="12CC0004" w:rsidR="00D85371" w:rsidRPr="00E211AD" w:rsidRDefault="00D85371" w:rsidP="00D85371">
      <w:pPr>
        <w:pStyle w:val="Brdtextmedindrag"/>
        <w:ind w:firstLine="0"/>
      </w:pPr>
      <w:r>
        <w:t xml:space="preserve">Av </w:t>
      </w:r>
      <w:r w:rsidRPr="00E211AD">
        <w:t>8</w:t>
      </w:r>
      <w:r>
        <w:t> kap. </w:t>
      </w:r>
      <w:r w:rsidRPr="00E211AD">
        <w:t>6</w:t>
      </w:r>
      <w:r>
        <w:t> §</w:t>
      </w:r>
      <w:r w:rsidRPr="00E211AD">
        <w:t xml:space="preserve"> andra stycket LEK </w:t>
      </w:r>
      <w:r>
        <w:t>framgår att o</w:t>
      </w:r>
      <w:r w:rsidRPr="00E211AD">
        <w:t>m det vid en marknads</w:t>
      </w:r>
      <w:r>
        <w:softHyphen/>
      </w:r>
      <w:r w:rsidRPr="007C425F">
        <w:rPr>
          <w:spacing w:val="-3"/>
        </w:rPr>
        <w:t>analys konsta</w:t>
      </w:r>
      <w:r w:rsidRPr="007C425F">
        <w:rPr>
          <w:spacing w:val="-3"/>
        </w:rPr>
        <w:softHyphen/>
        <w:t>teras att det inte råder effektiv konkurrens på en fastställd mark</w:t>
      </w:r>
      <w:r w:rsidR="007C425F" w:rsidRPr="007C425F">
        <w:rPr>
          <w:spacing w:val="-3"/>
        </w:rPr>
        <w:softHyphen/>
      </w:r>
      <w:r w:rsidRPr="00E211AD">
        <w:t>nad</w:t>
      </w:r>
      <w:r>
        <w:t>,</w:t>
      </w:r>
      <w:r w:rsidRPr="00E211AD">
        <w:t xml:space="preserve"> ska företag med betydande inflytande på den mark</w:t>
      </w:r>
      <w:r w:rsidRPr="00E211AD">
        <w:softHyphen/>
        <w:t>nad</w:t>
      </w:r>
      <w:r>
        <w:t>en</w:t>
      </w:r>
      <w:r w:rsidRPr="00E211AD">
        <w:t xml:space="preserve"> identi</w:t>
      </w:r>
      <w:r>
        <w:softHyphen/>
      </w:r>
      <w:r w:rsidRPr="00E211AD">
        <w:t xml:space="preserve">fieras. </w:t>
      </w:r>
      <w:r>
        <w:lastRenderedPageBreak/>
        <w:t>Vidare ska e</w:t>
      </w:r>
      <w:r w:rsidRPr="00E211AD">
        <w:t>nligt 8</w:t>
      </w:r>
      <w:r>
        <w:t> kap. </w:t>
      </w:r>
      <w:r w:rsidRPr="00E211AD">
        <w:t>7</w:t>
      </w:r>
      <w:r>
        <w:t> §</w:t>
      </w:r>
      <w:r w:rsidRPr="00E211AD">
        <w:t xml:space="preserve"> ett företag anses ha ett betydande in</w:t>
      </w:r>
      <w:r>
        <w:softHyphen/>
      </w:r>
      <w:r w:rsidRPr="00E211AD">
        <w:t>fly</w:t>
      </w:r>
      <w:r>
        <w:softHyphen/>
      </w:r>
      <w:r w:rsidRPr="00E211AD">
        <w:t>tande på en fastställd marknad om det, antingen enskilt eller tillsam</w:t>
      </w:r>
      <w:r w:rsidRPr="00E211AD">
        <w:softHyphen/>
        <w:t>mans med andra, har en ställning av sådan ekonomisk styrka att det i bety</w:t>
      </w:r>
      <w:r w:rsidRPr="00E211AD">
        <w:softHyphen/>
        <w:t>dande om</w:t>
      </w:r>
      <w:r>
        <w:softHyphen/>
      </w:r>
      <w:r w:rsidRPr="00E211AD">
        <w:t>fatt</w:t>
      </w:r>
      <w:r>
        <w:softHyphen/>
      </w:r>
      <w:r w:rsidRPr="00E211AD">
        <w:t>ning kan uppträda oberoende av sina konkurrenter, sina kun</w:t>
      </w:r>
      <w:r w:rsidRPr="00E211AD">
        <w:softHyphen/>
        <w:t xml:space="preserve">der och i sista hand av konsumenterna. </w:t>
      </w:r>
      <w:r>
        <w:t>Paragraferna innebär inte att en SMP-opera</w:t>
      </w:r>
      <w:r>
        <w:softHyphen/>
        <w:t>tör måste pekas ut, utan det som reglerings</w:t>
      </w:r>
      <w:r>
        <w:softHyphen/>
        <w:t>myndigheten ska göra är att identifiera om det finns några sådana företag på den relevanta marknad</w:t>
      </w:r>
      <w:r>
        <w:softHyphen/>
        <w:t xml:space="preserve">en. </w:t>
      </w:r>
      <w:r w:rsidRPr="00E211AD">
        <w:t>Bestämmelserna genomför artik</w:t>
      </w:r>
      <w:r>
        <w:t>larna </w:t>
      </w:r>
      <w:r w:rsidRPr="00E211AD">
        <w:t>14 och 16.4 (delvis) i ram</w:t>
      </w:r>
      <w:r>
        <w:softHyphen/>
      </w:r>
      <w:r w:rsidRPr="00E211AD">
        <w:t>direk</w:t>
      </w:r>
      <w:r>
        <w:softHyphen/>
      </w:r>
      <w:r w:rsidRPr="00E211AD">
        <w:t>tiv</w:t>
      </w:r>
      <w:r>
        <w:softHyphen/>
      </w:r>
      <w:r w:rsidRPr="00E211AD">
        <w:t>et</w:t>
      </w:r>
      <w:r>
        <w:t>.</w:t>
      </w:r>
    </w:p>
    <w:p w14:paraId="73C44C5D" w14:textId="3490869A" w:rsidR="00D85371" w:rsidRPr="00E211AD" w:rsidRDefault="00D85371" w:rsidP="00D85371">
      <w:pPr>
        <w:pStyle w:val="Brdtextmedindrag"/>
      </w:pPr>
      <w:r w:rsidRPr="00CD7C46">
        <w:t>I förarbetena till lagen anges att begreppet betydande inflytande över</w:t>
      </w:r>
      <w:r>
        <w:softHyphen/>
      </w:r>
      <w:r w:rsidRPr="00CD7C46">
        <w:t>ensstämmer med konkurrens</w:t>
      </w:r>
      <w:r w:rsidRPr="00E211AD">
        <w:t>rättens begrepp dominerande ställning, vilket innebär att myndig</w:t>
      </w:r>
      <w:r w:rsidRPr="00CD7C46">
        <w:t>heten måste göra sin bedömning av ett företags ställning mot bakgrund av den konkurrensrättsliga praxis som förekommer på om</w:t>
      </w:r>
      <w:r>
        <w:softHyphen/>
      </w:r>
      <w:r w:rsidRPr="00CD7C46">
        <w:t>rådet (prop. 2002/03:110</w:t>
      </w:r>
      <w:r w:rsidRPr="00E211AD">
        <w:t xml:space="preserve"> </w:t>
      </w:r>
      <w:r w:rsidR="00EB24E6">
        <w:t>s. 4</w:t>
      </w:r>
      <w:r w:rsidRPr="00E211AD">
        <w:t>04). Där framgår också att ett företag i princip kan anses ha ett betydande inflytande dels ensamt på den bestämda mark</w:t>
      </w:r>
      <w:r w:rsidRPr="00E211AD">
        <w:softHyphen/>
        <w:t xml:space="preserve">naden, dels på en marknad </w:t>
      </w:r>
      <w:r w:rsidRPr="00CD7C46">
        <w:t>som är närliggande den som företaget har bety</w:t>
      </w:r>
      <w:r w:rsidRPr="00CD7C46">
        <w:softHyphen/>
        <w:t>dande inflytande på, dels tillsammans med annat företag.</w:t>
      </w:r>
    </w:p>
    <w:p w14:paraId="4CB27249" w14:textId="77777777" w:rsidR="00D85371" w:rsidRDefault="00D85371" w:rsidP="00D85371">
      <w:pPr>
        <w:pStyle w:val="Brdtextmedindrag"/>
      </w:pPr>
      <w:r w:rsidRPr="00E211AD">
        <w:t>Artik</w:t>
      </w:r>
      <w:r>
        <w:t xml:space="preserve">el </w:t>
      </w:r>
      <w:r w:rsidRPr="00E211AD">
        <w:t>63</w:t>
      </w:r>
      <w:r>
        <w:t xml:space="preserve"> </w:t>
      </w:r>
      <w:r w:rsidRPr="00E211AD">
        <w:t>i EU-direktivet motsvarar artik</w:t>
      </w:r>
      <w:r>
        <w:t>el</w:t>
      </w:r>
      <w:r w:rsidRPr="00E211AD">
        <w:t xml:space="preserve"> 14 i ramdirektivet</w:t>
      </w:r>
      <w:r>
        <w:t>.</w:t>
      </w:r>
      <w:r w:rsidRPr="007658E1">
        <w:t xml:space="preserve"> </w:t>
      </w:r>
      <w:r>
        <w:t>Vidare finns i</w:t>
      </w:r>
      <w:r w:rsidRPr="00E211AD">
        <w:t xml:space="preserve"> artikel 67.4 i EU-direktivet en motsvarighet till den del</w:t>
      </w:r>
      <w:r>
        <w:t>en</w:t>
      </w:r>
      <w:r w:rsidRPr="00E211AD">
        <w:t xml:space="preserve"> av arti</w:t>
      </w:r>
      <w:r>
        <w:softHyphen/>
      </w:r>
      <w:r w:rsidRPr="00E211AD">
        <w:t>kel</w:t>
      </w:r>
      <w:r>
        <w:t> </w:t>
      </w:r>
      <w:r w:rsidRPr="00E211AD">
        <w:t>16.4 i ramdirektivet som rör frågan om identifiering av företag med betydande inflytande.</w:t>
      </w:r>
      <w:r>
        <w:t xml:space="preserve"> Det som är nytt i EU-direktivet är att identifiering av företag med betydande inflytande ska göras om regleringsmyndigheten vid tillämpning av trekriterietestet bedömer att det är motiverat att införa skyldigheter på marknaden (se marknadsanalysen ovan)</w:t>
      </w:r>
      <w:r w:rsidRPr="00E211AD">
        <w:t>. Bestämmelserna om identifiering av företag med betydande inflytande på en marknad bör därför föras över till den nya lagen</w:t>
      </w:r>
      <w:r>
        <w:t xml:space="preserve"> med denna ändring</w:t>
      </w:r>
      <w:r w:rsidRPr="00E211AD">
        <w:t>.</w:t>
      </w:r>
    </w:p>
    <w:p w14:paraId="74D746F0" w14:textId="77777777" w:rsidR="00D85371" w:rsidRPr="00CD7C46" w:rsidRDefault="00D85371" w:rsidP="00D85371">
      <w:pPr>
        <w:pStyle w:val="Brdtextmedindrag"/>
      </w:pPr>
      <w:r>
        <w:t>I promemorian föreslås att regeringen eller den myndighet som rege</w:t>
      </w:r>
      <w:r>
        <w:softHyphen/>
        <w:t>ringen bestämmer ska få meddela föreskrifter om riktlinjer och underlag för bedömningen av när ett företag ska anses ha betydande inflytande på en marknad. Enligt regeringens bedömning utgör sådana föreskrifter när</w:t>
      </w:r>
      <w:r>
        <w:softHyphen/>
        <w:t>mast verkställighetsföreskrifter, jfr upplysningsbestämmelsen i 8 kap. 7 § andra stycket LEK. Något bemyndigande behövs därför inte i denna del.</w:t>
      </w:r>
    </w:p>
    <w:p w14:paraId="01C95F06" w14:textId="77777777" w:rsidR="00D85371" w:rsidRPr="00E211AD" w:rsidRDefault="00D85371" w:rsidP="00D85371">
      <w:pPr>
        <w:pStyle w:val="Rubrik3"/>
      </w:pPr>
      <w:bookmarkStart w:id="648" w:name="_Toc73005923"/>
      <w:bookmarkStart w:id="649" w:name="_Toc86738729"/>
      <w:bookmarkStart w:id="650" w:name="_Toc94597492"/>
      <w:bookmarkStart w:id="651" w:name="_Toc96533335"/>
      <w:r w:rsidRPr="00E211AD">
        <w:t>Åläggande av skyldigheter</w:t>
      </w:r>
      <w:bookmarkEnd w:id="648"/>
      <w:bookmarkEnd w:id="649"/>
      <w:bookmarkEnd w:id="650"/>
      <w:bookmarkEnd w:id="651"/>
    </w:p>
    <w:p w14:paraId="254F2A25" w14:textId="4563A4D5" w:rsidR="00D85371" w:rsidRDefault="00D85371" w:rsidP="00D85371">
      <w:pPr>
        <w:pStyle w:val="Brdtextmedindragram"/>
        <w:ind w:firstLine="0"/>
      </w:pPr>
      <w:r w:rsidRPr="00E211AD">
        <w:rPr>
          <w:b/>
        </w:rPr>
        <w:t>Regeringens förslag:</w:t>
      </w:r>
      <w:r w:rsidRPr="00E211AD">
        <w:t xml:space="preserve"> Bestämmelse</w:t>
      </w:r>
      <w:r>
        <w:t>rna</w:t>
      </w:r>
      <w:r w:rsidRPr="00E211AD">
        <w:t xml:space="preserve"> </w:t>
      </w:r>
      <w:r>
        <w:t>i lagen om elektronisk kommu</w:t>
      </w:r>
      <w:r>
        <w:softHyphen/>
        <w:t>nikation</w:t>
      </w:r>
      <w:r w:rsidRPr="00E211AD">
        <w:t xml:space="preserve"> om åläggande av skyl</w:t>
      </w:r>
      <w:r w:rsidRPr="00E211AD">
        <w:softHyphen/>
        <w:t>dig</w:t>
      </w:r>
      <w:r>
        <w:softHyphen/>
      </w:r>
      <w:r w:rsidRPr="00E211AD">
        <w:t xml:space="preserve">heter för operatörer med betydande inflytande på en marknad ska föras över till den nya lagen, med det tillägget att åtgärden ska syfta till att skapa effektiv konkurrens </w:t>
      </w:r>
      <w:r>
        <w:t>till för</w:t>
      </w:r>
      <w:r w:rsidR="007C425F">
        <w:softHyphen/>
      </w:r>
      <w:r>
        <w:t xml:space="preserve">mån </w:t>
      </w:r>
      <w:r w:rsidRPr="00E211AD">
        <w:t>för slutanvändarna.</w:t>
      </w:r>
      <w:r>
        <w:t xml:space="preserve"> </w:t>
      </w:r>
      <w:r w:rsidRPr="00E211AD">
        <w:t>Uttrycke</w:t>
      </w:r>
      <w:r>
        <w:t>t</w:t>
      </w:r>
      <w:r w:rsidRPr="00E211AD">
        <w:t xml:space="preserve"> operatör ska definier</w:t>
      </w:r>
      <w:r>
        <w:softHyphen/>
      </w:r>
      <w:r w:rsidRPr="00E211AD">
        <w:t>as i lagen.</w:t>
      </w:r>
    </w:p>
    <w:p w14:paraId="6910936D" w14:textId="77777777" w:rsidR="00D85371" w:rsidRDefault="00D85371" w:rsidP="00D85371">
      <w:pPr>
        <w:pStyle w:val="Brdtextmedindragram"/>
      </w:pPr>
      <w:r w:rsidRPr="001F0261">
        <w:t xml:space="preserve">På en marknad för samtalsterminering </w:t>
      </w:r>
      <w:r>
        <w:t xml:space="preserve">ska </w:t>
      </w:r>
      <w:r w:rsidRPr="001F0261">
        <w:t xml:space="preserve">en skyldighet </w:t>
      </w:r>
      <w:r>
        <w:t>om pris</w:t>
      </w:r>
      <w:r>
        <w:softHyphen/>
        <w:t>kon</w:t>
      </w:r>
      <w:r>
        <w:softHyphen/>
        <w:t xml:space="preserve">troll och kostnadsredovisning få </w:t>
      </w:r>
      <w:r w:rsidRPr="001F0261">
        <w:t>åläggas endast om Europeiska kom</w:t>
      </w:r>
      <w:r>
        <w:softHyphen/>
      </w:r>
      <w:r w:rsidRPr="001F0261">
        <w:t>mis</w:t>
      </w:r>
      <w:r>
        <w:softHyphen/>
      </w:r>
      <w:r w:rsidRPr="001F0261">
        <w:t>sion</w:t>
      </w:r>
      <w:r>
        <w:softHyphen/>
      </w:r>
      <w:r w:rsidRPr="001F0261">
        <w:t>en inte har fastställt någon unionsomfattande terminerings</w:t>
      </w:r>
      <w:r>
        <w:softHyphen/>
      </w:r>
      <w:r w:rsidRPr="001F0261">
        <w:t>taxa för marknad</w:t>
      </w:r>
      <w:r>
        <w:softHyphen/>
      </w:r>
      <w:r w:rsidRPr="001F0261">
        <w:t>en.</w:t>
      </w:r>
    </w:p>
    <w:p w14:paraId="3BF4A01A" w14:textId="77777777" w:rsidR="00D85371" w:rsidRPr="00E211AD" w:rsidRDefault="00D85371" w:rsidP="00D85371">
      <w:pPr>
        <w:pStyle w:val="Brdtextmedindrag"/>
        <w:rPr>
          <w:sz w:val="8"/>
          <w:szCs w:val="8"/>
        </w:rPr>
      </w:pPr>
    </w:p>
    <w:p w14:paraId="32AEE7AD" w14:textId="77777777" w:rsidR="00D85371" w:rsidRPr="00E211AD" w:rsidRDefault="00D85371" w:rsidP="00D85371">
      <w:pPr>
        <w:pStyle w:val="Brdtextmedindrag"/>
      </w:pPr>
      <w:r w:rsidRPr="00FF44F8">
        <w:rPr>
          <w:b/>
        </w:rPr>
        <w:t>Promemorians förslag</w:t>
      </w:r>
      <w:r w:rsidRPr="00FF44F8">
        <w:t xml:space="preserve"> överensstämmer i huvudsak med regeringens förslag. I promemorian för</w:t>
      </w:r>
      <w:r>
        <w:t>e</w:t>
      </w:r>
      <w:r w:rsidRPr="00FF44F8">
        <w:t xml:space="preserve">slås att begränsningen i fråga om en marknad för samtalsterminering ska gälla möjligheten för regleringsmyndigheten att genomföra en marknadsanalys. Dessutom föreslås ett </w:t>
      </w:r>
      <w:r>
        <w:t>tillägg</w:t>
      </w:r>
      <w:r w:rsidRPr="00FF44F8">
        <w:t xml:space="preserve"> om att nya skyldigheter får införas om det är nödvändigt med hänsyn till för</w:t>
      </w:r>
      <w:r>
        <w:softHyphen/>
      </w:r>
      <w:r w:rsidRPr="00FF44F8">
        <w:t>änd</w:t>
      </w:r>
      <w:r>
        <w:softHyphen/>
      </w:r>
      <w:r w:rsidRPr="00FF44F8">
        <w:t>ring</w:t>
      </w:r>
      <w:r>
        <w:softHyphen/>
      </w:r>
      <w:r w:rsidRPr="00FF44F8">
        <w:t>ar i konkurrenssituationen</w:t>
      </w:r>
      <w:r>
        <w:t>.</w:t>
      </w:r>
    </w:p>
    <w:p w14:paraId="7AFAB6B4" w14:textId="77777777" w:rsidR="00D85371" w:rsidRDefault="00D85371" w:rsidP="00D85371">
      <w:pPr>
        <w:pStyle w:val="Brdtextmedindrag"/>
        <w:rPr>
          <w:iCs/>
        </w:rPr>
      </w:pPr>
      <w:r w:rsidRPr="003B144F">
        <w:rPr>
          <w:b/>
        </w:rPr>
        <w:lastRenderedPageBreak/>
        <w:t>Remissinstanserna:</w:t>
      </w:r>
      <w:r w:rsidRPr="00E211AD">
        <w:t xml:space="preserve"> </w:t>
      </w:r>
      <w:r w:rsidRPr="00AA6A04">
        <w:t xml:space="preserve">De flesta </w:t>
      </w:r>
      <w:r w:rsidRPr="002C41C5">
        <w:t>av remissinstanserna tillstyrker förslage</w:t>
      </w:r>
      <w:r>
        <w:t>t</w:t>
      </w:r>
      <w:r w:rsidRPr="002C41C5">
        <w:t xml:space="preserve"> eller har ingen invändning mot </w:t>
      </w:r>
      <w:r w:rsidRPr="00577D5F">
        <w:t>de</w:t>
      </w:r>
      <w:r>
        <w:t>t</w:t>
      </w:r>
      <w:r w:rsidRPr="00577D5F">
        <w:t xml:space="preserve">. </w:t>
      </w:r>
      <w:r w:rsidRPr="00577D5F">
        <w:rPr>
          <w:i/>
        </w:rPr>
        <w:t xml:space="preserve">Telenor Sverige AB </w:t>
      </w:r>
      <w:r>
        <w:t xml:space="preserve">efterfrågar ett förtydligande av </w:t>
      </w:r>
      <w:r w:rsidRPr="00577D5F">
        <w:t>i vilka situationer nya skyldigheter kan åläggas utan att en ny marknadsanalys har genomförts.</w:t>
      </w:r>
      <w:r>
        <w:t xml:space="preserve"> </w:t>
      </w:r>
      <w:r w:rsidRPr="00577D5F">
        <w:rPr>
          <w:i/>
          <w:iCs/>
        </w:rPr>
        <w:t>PTS</w:t>
      </w:r>
      <w:r>
        <w:t xml:space="preserve"> anser att bestämmelserna om åläggande av skyldigheter bör utformas närmare ordalydelsen i EU-direk</w:t>
      </w:r>
      <w:r>
        <w:softHyphen/>
        <w:t>tiv</w:t>
      </w:r>
      <w:r>
        <w:softHyphen/>
        <w:t xml:space="preserve">et. Vidare framhåller PTS att EU-direktivet inte bör anses hindra </w:t>
      </w:r>
      <w:r w:rsidRPr="008B7528">
        <w:t>regle</w:t>
      </w:r>
      <w:r>
        <w:softHyphen/>
      </w:r>
      <w:r w:rsidRPr="008B7528">
        <w:t>rings</w:t>
      </w:r>
      <w:r w:rsidRPr="008B7528">
        <w:softHyphen/>
        <w:t>myndigheten från att genomföra marknadsanalyser efter inför</w:t>
      </w:r>
      <w:r w:rsidRPr="008B7528">
        <w:softHyphen/>
        <w:t>and</w:t>
      </w:r>
      <w:r w:rsidRPr="008B7528">
        <w:softHyphen/>
        <w:t>et av unions</w:t>
      </w:r>
      <w:r w:rsidRPr="008B7528">
        <w:softHyphen/>
        <w:t xml:space="preserve">omfattande termineringstaxor och ser i stället att detta är en nödvändig </w:t>
      </w:r>
      <w:r w:rsidRPr="008A5FA8">
        <w:t xml:space="preserve">förutsättning för att kunna ålägga </w:t>
      </w:r>
      <w:r w:rsidRPr="00715C56">
        <w:t xml:space="preserve">andra skyldigheter utöver en prisskyldighet. </w:t>
      </w:r>
      <w:r w:rsidRPr="00A53A5C">
        <w:rPr>
          <w:iCs/>
        </w:rPr>
        <w:t>Telenor Sverige AB</w:t>
      </w:r>
      <w:r w:rsidRPr="008A5FA8">
        <w:t xml:space="preserve"> påtalar </w:t>
      </w:r>
      <w:r w:rsidRPr="00A53A5C">
        <w:t xml:space="preserve">även </w:t>
      </w:r>
      <w:r w:rsidRPr="008A5FA8">
        <w:t>vikt</w:t>
      </w:r>
      <w:r w:rsidRPr="00715C56">
        <w:t>en av att klargöra hur övriga villkor för samtrafiken ska regleras i de fall en EU-taxa för samtals</w:t>
      </w:r>
      <w:r w:rsidRPr="00715C56">
        <w:softHyphen/>
        <w:t>terminering fastställs.</w:t>
      </w:r>
      <w:r w:rsidRPr="004E081E">
        <w:t xml:space="preserve"> </w:t>
      </w:r>
      <w:r w:rsidRPr="004E081E">
        <w:rPr>
          <w:i/>
        </w:rPr>
        <w:t xml:space="preserve">Hi3G Access AB </w:t>
      </w:r>
      <w:r w:rsidRPr="004E081E">
        <w:t>framför liknande syn</w:t>
      </w:r>
      <w:r>
        <w:rPr>
          <w:iCs/>
        </w:rPr>
        <w:softHyphen/>
      </w:r>
      <w:r w:rsidRPr="008A5FA8">
        <w:rPr>
          <w:iCs/>
        </w:rPr>
        <w:t>punkter.</w:t>
      </w:r>
    </w:p>
    <w:p w14:paraId="7F4015F1" w14:textId="77777777" w:rsidR="00D85371" w:rsidRPr="008B7528" w:rsidRDefault="00D85371" w:rsidP="00D85371">
      <w:pPr>
        <w:pStyle w:val="Rubrik4utannumrering"/>
        <w:tabs>
          <w:tab w:val="left" w:pos="4846"/>
        </w:tabs>
      </w:pPr>
      <w:r w:rsidRPr="008B7528">
        <w:t>Skälen för regeringens förslag</w:t>
      </w:r>
    </w:p>
    <w:p w14:paraId="5896B6CF" w14:textId="77777777" w:rsidR="00D85371" w:rsidRPr="008B7528" w:rsidRDefault="00D85371" w:rsidP="00D85371">
      <w:pPr>
        <w:pStyle w:val="Rubrik5utannumrering"/>
        <w:spacing w:before="0"/>
      </w:pPr>
      <w:r w:rsidRPr="008B7528">
        <w:t>En SMP-operatör ska åläggas skyldigheter</w:t>
      </w:r>
    </w:p>
    <w:p w14:paraId="28F01192" w14:textId="47C25E13" w:rsidR="00D85371" w:rsidRPr="00E211AD" w:rsidRDefault="00D85371" w:rsidP="00D85371">
      <w:pPr>
        <w:pStyle w:val="Brdtextmedindrag"/>
        <w:ind w:firstLine="0"/>
      </w:pPr>
      <w:r w:rsidRPr="008B7528">
        <w:t>Av 4</w:t>
      </w:r>
      <w:r>
        <w:t> kap.</w:t>
      </w:r>
      <w:r w:rsidRPr="008B7528">
        <w:t> 4</w:t>
      </w:r>
      <w:r>
        <w:t> §</w:t>
      </w:r>
      <w:r w:rsidRPr="008B7528">
        <w:t xml:space="preserve"> och 8</w:t>
      </w:r>
      <w:r>
        <w:t> kap.</w:t>
      </w:r>
      <w:r w:rsidRPr="008B7528">
        <w:t> 6</w:t>
      </w:r>
      <w:r>
        <w:t> §</w:t>
      </w:r>
      <w:r w:rsidRPr="008B7528">
        <w:t xml:space="preserve"> andra stycket LEK f</w:t>
      </w:r>
      <w:r>
        <w:t>ramgår</w:t>
      </w:r>
      <w:r w:rsidRPr="008B7528">
        <w:t xml:space="preserve"> att en operatör som har ett betydande inflytande på</w:t>
      </w:r>
      <w:r w:rsidRPr="00E211AD">
        <w:t xml:space="preserve"> en viss marknad </w:t>
      </w:r>
      <w:r>
        <w:t xml:space="preserve">ska </w:t>
      </w:r>
      <w:r w:rsidRPr="00E211AD">
        <w:t xml:space="preserve">åläggas en eller flera skyldigheter </w:t>
      </w:r>
      <w:r>
        <w:t>i fråga om insyn, icke-diskrimi</w:t>
      </w:r>
      <w:r>
        <w:softHyphen/>
        <w:t>nering, särredovisning, till</w:t>
      </w:r>
      <w:r>
        <w:softHyphen/>
        <w:t>träde till nät och tillhörande installa</w:t>
      </w:r>
      <w:r>
        <w:softHyphen/>
        <w:t>tioner eller prissättning</w:t>
      </w:r>
      <w:r w:rsidRPr="00E211AD">
        <w:t xml:space="preserve">. Operatören får </w:t>
      </w:r>
      <w:r w:rsidRPr="00225659">
        <w:t>också åläggas en skyldighet om funktionell separation, se vidare av</w:t>
      </w:r>
      <w:r w:rsidRPr="00225659">
        <w:softHyphen/>
        <w:t>snitt 14.6. Skyldigheterna</w:t>
      </w:r>
      <w:r>
        <w:t xml:space="preserve"> </w:t>
      </w:r>
      <w:r w:rsidRPr="00E211AD">
        <w:t xml:space="preserve">ska syfta till att skapa effektiv konkurrens. </w:t>
      </w:r>
      <w:r>
        <w:t>Skyl</w:t>
      </w:r>
      <w:r>
        <w:softHyphen/>
        <w:t>dig</w:t>
      </w:r>
      <w:r>
        <w:softHyphen/>
        <w:t xml:space="preserve">heter om tillträde får även åläggas </w:t>
      </w:r>
      <w:r w:rsidRPr="00E211AD">
        <w:t>i andra fall</w:t>
      </w:r>
      <w:r>
        <w:t>,</w:t>
      </w:r>
      <w:r w:rsidRPr="00E211AD">
        <w:t xml:space="preserve"> om det finns synnerliga skäl och åtgärden godkänns av Europe</w:t>
      </w:r>
      <w:r>
        <w:softHyphen/>
      </w:r>
      <w:r w:rsidRPr="00E211AD">
        <w:t>iska kommissionen. Bestäm</w:t>
      </w:r>
      <w:r>
        <w:softHyphen/>
      </w:r>
      <w:r w:rsidRPr="00E211AD">
        <w:t>melser</w:t>
      </w:r>
      <w:r w:rsidR="007C425F">
        <w:softHyphen/>
      </w:r>
      <w:r w:rsidRPr="00E211AD">
        <w:t xml:space="preserve">na genomför artikel 16.4 </w:t>
      </w:r>
      <w:r>
        <w:t xml:space="preserve">(delvis) </w:t>
      </w:r>
      <w:r w:rsidRPr="00E211AD">
        <w:t>i ramdirektivet och arti</w:t>
      </w:r>
      <w:r>
        <w:softHyphen/>
      </w:r>
      <w:r w:rsidRPr="00E211AD">
        <w:t>kel</w:t>
      </w:r>
      <w:r>
        <w:t> </w:t>
      </w:r>
      <w:r w:rsidRPr="00E211AD">
        <w:t>8 i tillträdes</w:t>
      </w:r>
      <w:r>
        <w:softHyphen/>
      </w:r>
      <w:r w:rsidRPr="00E211AD">
        <w:t>direktivet</w:t>
      </w:r>
      <w:r>
        <w:t>.</w:t>
      </w:r>
    </w:p>
    <w:p w14:paraId="1CDED6DF" w14:textId="308A509B" w:rsidR="00D85371" w:rsidRDefault="00D85371" w:rsidP="00D85371">
      <w:pPr>
        <w:pStyle w:val="Brdtextmedindrag"/>
      </w:pPr>
      <w:r w:rsidRPr="001F69D1">
        <w:t xml:space="preserve">Artikel 67.4 i EU-direktivet motsvarar artikel 16.4 i ramdirektivet, med den skillnaden att det nu anges att skyldigheter ska införas, bibehållas eller ändras </w:t>
      </w:r>
      <w:r w:rsidRPr="00847489">
        <w:t>om regleringsmyndigheten anser att utfallet för slutanvändarna inte blir tillräckligt konkurrenskraftigt utan skyldigheter.</w:t>
      </w:r>
      <w:r w:rsidRPr="001F69D1">
        <w:t xml:space="preserve"> Artikel 68 </w:t>
      </w:r>
      <w:r>
        <w:t xml:space="preserve">i EU-direktivet </w:t>
      </w:r>
      <w:r w:rsidRPr="001F69D1">
        <w:t>motsvarar i sak artikel 8 i tillträdesdirektivet. Bestämmelserna</w:t>
      </w:r>
      <w:r w:rsidRPr="0074776E">
        <w:t xml:space="preserve"> i 4</w:t>
      </w:r>
      <w:r>
        <w:t> kap.</w:t>
      </w:r>
      <w:r w:rsidRPr="0074776E">
        <w:t> 4</w:t>
      </w:r>
      <w:r>
        <w:t> §</w:t>
      </w:r>
      <w:r w:rsidRPr="0074776E">
        <w:t xml:space="preserve"> LEK bör därför föras över till den nya lagen. </w:t>
      </w:r>
      <w:r w:rsidRPr="00847489">
        <w:t xml:space="preserve">Med hänsyn till </w:t>
      </w:r>
      <w:r>
        <w:t xml:space="preserve">den nya lydelsen i EU-direktivet </w:t>
      </w:r>
      <w:r w:rsidRPr="0074776E">
        <w:t xml:space="preserve">bör det i den nya paragrafen preciseras att skyldigheter ska införas i syfte att skapa effektiv konkurrens </w:t>
      </w:r>
      <w:r>
        <w:t xml:space="preserve">till förmån </w:t>
      </w:r>
      <w:r w:rsidRPr="0074776E">
        <w:t>för slut</w:t>
      </w:r>
      <w:r>
        <w:softHyphen/>
      </w:r>
      <w:r w:rsidRPr="0074776E">
        <w:t>användarna.</w:t>
      </w:r>
      <w:r w:rsidRPr="001F69D1">
        <w:t xml:space="preserve"> </w:t>
      </w:r>
      <w:r>
        <w:t>Bestäm</w:t>
      </w:r>
      <w:r>
        <w:softHyphen/>
        <w:t>mel</w:t>
      </w:r>
      <w:r>
        <w:softHyphen/>
        <w:t>sen om åläggande av en skyldighet om tillträde ”i andra fall än som anges i kapitlet” ger utrymme för att vidta andra typer av åtgärder mot en marknadsdominant än de som direkt fram</w:t>
      </w:r>
      <w:r>
        <w:softHyphen/>
        <w:t xml:space="preserve">går av lagen (prop. 2002/03:110 </w:t>
      </w:r>
      <w:r w:rsidR="00EB24E6">
        <w:t>s. 3</w:t>
      </w:r>
      <w:r>
        <w:t xml:space="preserve">75). Som </w:t>
      </w:r>
      <w:r w:rsidRPr="00167BDF">
        <w:rPr>
          <w:i/>
          <w:iCs/>
        </w:rPr>
        <w:t>PTS</w:t>
      </w:r>
      <w:r>
        <w:t xml:space="preserve"> påpekar bör den ut</w:t>
      </w:r>
      <w:r>
        <w:softHyphen/>
        <w:t>formas närmare lydelsen av direktivet för att förtydliga att det som avses är åläggande av andra skyldigheter än de som regleras i kapitlet.</w:t>
      </w:r>
    </w:p>
    <w:p w14:paraId="2BE5F1C5" w14:textId="77777777" w:rsidR="00D85371" w:rsidRDefault="00D85371" w:rsidP="00D85371">
      <w:pPr>
        <w:pStyle w:val="Brdtextmedindrag"/>
      </w:pPr>
      <w:r>
        <w:t>Av</w:t>
      </w:r>
      <w:r w:rsidRPr="00CD7C46">
        <w:t xml:space="preserve"> artikel 68.6 </w:t>
      </w:r>
      <w:r>
        <w:t>i EU-direktivet framgår</w:t>
      </w:r>
      <w:r w:rsidRPr="00E211AD">
        <w:t xml:space="preserve"> att regleringsmyndigheten </w:t>
      </w:r>
      <w:r>
        <w:t xml:space="preserve">även mellan </w:t>
      </w:r>
      <w:r w:rsidRPr="00E211AD">
        <w:t xml:space="preserve">marknadsanalyserna </w:t>
      </w:r>
      <w:r>
        <w:t xml:space="preserve">ska kunna </w:t>
      </w:r>
      <w:r w:rsidRPr="00E211AD">
        <w:t xml:space="preserve">besluta om ytterligare skyldigheter när det krävs för att </w:t>
      </w:r>
      <w:r w:rsidRPr="00CD7C46">
        <w:t>säkerställa direktivets mål</w:t>
      </w:r>
      <w:r>
        <w:t>, även om marknadsutveck</w:t>
      </w:r>
      <w:r>
        <w:softHyphen/>
        <w:t>ling</w:t>
      </w:r>
      <w:r>
        <w:softHyphen/>
        <w:t>en inte motiverar att regleringsmyndigheten genomför en ny mark</w:t>
      </w:r>
      <w:r>
        <w:softHyphen/>
        <w:t>nads</w:t>
      </w:r>
      <w:r>
        <w:softHyphen/>
        <w:t>analys</w:t>
      </w:r>
      <w:r w:rsidRPr="00CD7C46">
        <w:t>.</w:t>
      </w:r>
      <w:r>
        <w:t xml:space="preserve"> Tillägget är nytt i förhållande till tillträdesdirektivet. Oftast fattas beslut om identifiering av SMP-företag och beslut om åläggande av skyldigheter i ett sammanhang. Den nya paragrafen hindrar dock inte att be</w:t>
      </w:r>
      <w:r>
        <w:softHyphen/>
        <w:t>sluten fattas vid olika tillfällen, om det bedöms mer lämpligt. Det bör enligt den nya paragrafen vara möjligt att en tid efter ett skyldighetsbeslut fatta beslut om ytterligare skyldigheter, om det behövs med hänsyn till mark</w:t>
      </w:r>
      <w:r>
        <w:softHyphen/>
        <w:t>nads</w:t>
      </w:r>
      <w:r>
        <w:softHyphen/>
        <w:t>utveckling</w:t>
      </w:r>
      <w:r>
        <w:softHyphen/>
        <w:t xml:space="preserve">en men utvecklingen inte motiverar en ny </w:t>
      </w:r>
      <w:r w:rsidRPr="00E5076F">
        <w:t>marknads</w:t>
      </w:r>
      <w:r>
        <w:softHyphen/>
      </w:r>
      <w:r w:rsidRPr="00E5076F">
        <w:lastRenderedPageBreak/>
        <w:t xml:space="preserve">analys. </w:t>
      </w:r>
      <w:r>
        <w:t>Därmed behövs det inte något särskilt tillägg för att genomföra arti</w:t>
      </w:r>
      <w:r>
        <w:softHyphen/>
        <w:t>kel 68.6.</w:t>
      </w:r>
    </w:p>
    <w:p w14:paraId="2F78D45B" w14:textId="1BF01C16" w:rsidR="00D85371" w:rsidRPr="007C425F" w:rsidRDefault="00D85371" w:rsidP="00D85371">
      <w:pPr>
        <w:pStyle w:val="Brdtextmedindrag"/>
      </w:pPr>
      <w:r w:rsidRPr="007C425F">
        <w:t>Av skäl 181 i EU-direktivet framgår att reglerings</w:t>
      </w:r>
      <w:r w:rsidRPr="007C425F">
        <w:softHyphen/>
        <w:t>myndig</w:t>
      </w:r>
      <w:r w:rsidRPr="007C425F">
        <w:softHyphen/>
        <w:t>heten inom tids</w:t>
      </w:r>
      <w:r w:rsidR="007C425F" w:rsidRPr="007C425F">
        <w:softHyphen/>
      </w:r>
      <w:r w:rsidRPr="007C425F">
        <w:softHyphen/>
        <w:t>ramen för en marknadsanalys bör kunna ta hänsyn till den påverkan som ny utveckling har på konkurrens</w:t>
      </w:r>
      <w:r w:rsidRPr="007C425F">
        <w:softHyphen/>
        <w:t>villkoren, t.ex. nyligen ingångna fri</w:t>
      </w:r>
      <w:r w:rsidR="007C425F">
        <w:softHyphen/>
      </w:r>
      <w:r w:rsidRPr="007C425F">
        <w:t>villiga överenskommelser mellan företag, såsom tillträdes</w:t>
      </w:r>
      <w:r w:rsidRPr="007C425F">
        <w:softHyphen/>
        <w:t>avtal och sam</w:t>
      </w:r>
      <w:r w:rsidRPr="007C425F">
        <w:softHyphen/>
        <w:t>invest</w:t>
      </w:r>
      <w:r w:rsidRPr="007C425F">
        <w:softHyphen/>
        <w:t>er</w:t>
      </w:r>
      <w:r w:rsidRPr="007C425F">
        <w:softHyphen/>
        <w:t>ings</w:t>
      </w:r>
      <w:r w:rsidRPr="007C425F">
        <w:softHyphen/>
        <w:t>avtal. Detsamma bör gälla vid en oförutsebar överträdelse eller uppsäg</w:t>
      </w:r>
      <w:r w:rsidR="007C425F" w:rsidRPr="007C425F">
        <w:softHyphen/>
      </w:r>
      <w:r w:rsidRPr="007C425F">
        <w:t>ning av ett affärsavtal, eller om ett sådant avtal får konse</w:t>
      </w:r>
      <w:r w:rsidRPr="007C425F">
        <w:softHyphen/>
        <w:t>kvens</w:t>
      </w:r>
      <w:r w:rsidRPr="007C425F">
        <w:softHyphen/>
        <w:t>er som avviker från marknads</w:t>
      </w:r>
      <w:r w:rsidRPr="007C425F">
        <w:softHyphen/>
        <w:t xml:space="preserve">analysen. Huruvida det krävs en ny marknadsanalys eller inte, som </w:t>
      </w:r>
      <w:r w:rsidRPr="007C425F">
        <w:rPr>
          <w:i/>
        </w:rPr>
        <w:t xml:space="preserve">Telenor Sverige AB </w:t>
      </w:r>
      <w:r w:rsidRPr="007C425F">
        <w:t>efterfrågar, är beroen</w:t>
      </w:r>
      <w:r w:rsidRPr="007C425F">
        <w:softHyphen/>
        <w:t>de av vilken bety</w:t>
      </w:r>
      <w:r w:rsidR="007C425F" w:rsidRPr="007C425F">
        <w:softHyphen/>
      </w:r>
      <w:r w:rsidRPr="007C425F">
        <w:t>delse marknadsutvecklingen har för konkurr</w:t>
      </w:r>
      <w:r w:rsidRPr="007C425F">
        <w:softHyphen/>
        <w:t>ens</w:t>
      </w:r>
      <w:r w:rsidRPr="007C425F">
        <w:softHyphen/>
        <w:t>villkor</w:t>
      </w:r>
      <w:r w:rsidRPr="007C425F">
        <w:softHyphen/>
        <w:t>en på en marknad. Dynamiska marknader motiverar i större utsträck</w:t>
      </w:r>
      <w:r w:rsidRPr="007C425F">
        <w:softHyphen/>
        <w:t>ning att marknads</w:t>
      </w:r>
      <w:r w:rsidR="007C425F" w:rsidRPr="007C425F">
        <w:softHyphen/>
      </w:r>
      <w:r w:rsidRPr="007C425F">
        <w:t>ana</w:t>
      </w:r>
      <w:r w:rsidR="007C425F" w:rsidRPr="007C425F">
        <w:softHyphen/>
      </w:r>
      <w:r w:rsidRPr="007C425F">
        <w:t>lyser genomförs mer frekvent i och med att slutsatserna från analysen fortare blir inaktuella. Hur frågan ska avgöras i det enskilda fallet blir en fråga för tillämpningen.</w:t>
      </w:r>
    </w:p>
    <w:p w14:paraId="49776CF7" w14:textId="77777777" w:rsidR="00D85371" w:rsidRDefault="00D85371" w:rsidP="00D85371">
      <w:pPr>
        <w:pStyle w:val="Brdtextmedindrag"/>
      </w:pPr>
      <w:r>
        <w:t>En nyhet i EU-direktivet är möjligheten för regleringsmyndigheten att binda en SMP-operatör vid åtaganden om villkor för tillträde eller sam</w:t>
      </w:r>
      <w:r>
        <w:softHyphen/>
        <w:t>in</w:t>
      </w:r>
      <w:r>
        <w:softHyphen/>
        <w:t>vest</w:t>
      </w:r>
      <w:r>
        <w:softHyphen/>
        <w:t>ering, se avsnitt 14.4 och 14.5. Där föreslås reglering av åtaganden som SMP-operatörer erbjuder myndigheten. Sådana åtaganden ska be</w:t>
      </w:r>
      <w:r>
        <w:softHyphen/>
        <w:t>ak</w:t>
      </w:r>
      <w:r>
        <w:softHyphen/>
        <w:t xml:space="preserve">tas när </w:t>
      </w:r>
      <w:r w:rsidRPr="007507B3">
        <w:t>regleringsmyndig</w:t>
      </w:r>
      <w:r w:rsidRPr="007507B3">
        <w:softHyphen/>
        <w:t>heten bedömer vilka skyl</w:t>
      </w:r>
      <w:r>
        <w:softHyphen/>
      </w:r>
      <w:r w:rsidRPr="007507B3">
        <w:t>digheter</w:t>
      </w:r>
      <w:r>
        <w:t xml:space="preserve"> </w:t>
      </w:r>
      <w:r w:rsidRPr="007507B3">
        <w:t>som operatör</w:t>
      </w:r>
      <w:r>
        <w:t>en</w:t>
      </w:r>
      <w:r w:rsidRPr="007507B3">
        <w:t xml:space="preserve"> ska åläggas.</w:t>
      </w:r>
      <w:r>
        <w:t xml:space="preserve"> I artikel 79.2 andra styck</w:t>
      </w:r>
      <w:r>
        <w:softHyphen/>
        <w:t>et anges de aspekter som myndig</w:t>
      </w:r>
      <w:r>
        <w:softHyphen/>
        <w:t>heten särskilt ska beakta vid den bedömningen.</w:t>
      </w:r>
    </w:p>
    <w:p w14:paraId="059C2BA2" w14:textId="77777777" w:rsidR="00D85371" w:rsidRDefault="00D85371" w:rsidP="00D85371">
      <w:pPr>
        <w:pStyle w:val="Rubrik5utannumrering"/>
      </w:pPr>
      <w:r>
        <w:t>Definitionen av operatör</w:t>
      </w:r>
    </w:p>
    <w:p w14:paraId="5342888B" w14:textId="77777777" w:rsidR="00D85371" w:rsidRPr="00E211AD" w:rsidRDefault="00D85371" w:rsidP="00D85371">
      <w:pPr>
        <w:pStyle w:val="Brdtextmedindrag"/>
        <w:ind w:firstLine="0"/>
      </w:pPr>
      <w:r w:rsidRPr="00CD7C46">
        <w:t xml:space="preserve">Bestämmelserna om </w:t>
      </w:r>
      <w:r>
        <w:t xml:space="preserve">åläggande av </w:t>
      </w:r>
      <w:r w:rsidRPr="00CD7C46">
        <w:t xml:space="preserve">skyldigheter är utformade så att </w:t>
      </w:r>
      <w:r>
        <w:t>de träffar en operatör. Enligt a</w:t>
      </w:r>
      <w:r w:rsidRPr="00CD7C46">
        <w:t xml:space="preserve">rtikel 2.29 i EU-direktivet </w:t>
      </w:r>
      <w:r>
        <w:t xml:space="preserve">avses med </w:t>
      </w:r>
      <w:r w:rsidRPr="00CD7C46">
        <w:t>operatör</w:t>
      </w:r>
      <w:r w:rsidRPr="00E211AD">
        <w:t xml:space="preserve"> ett företag som tillhandahåller eller som har auktorisation för </w:t>
      </w:r>
      <w:r w:rsidRPr="00CD7C46">
        <w:t>att tillhanda</w:t>
      </w:r>
      <w:r>
        <w:softHyphen/>
      </w:r>
      <w:r w:rsidRPr="00CD7C46">
        <w:t>hålla ett allmänt elektroniskt kommunikationsnät eller tillhörande</w:t>
      </w:r>
      <w:r w:rsidRPr="00E211AD">
        <w:t xml:space="preserve"> facilitet. Definitionen är densamma som i </w:t>
      </w:r>
      <w:r>
        <w:t xml:space="preserve">artikel 2 c i </w:t>
      </w:r>
      <w:r w:rsidRPr="00E211AD">
        <w:t>tillträdesdirektivet.</w:t>
      </w:r>
    </w:p>
    <w:p w14:paraId="3A7D1A28" w14:textId="77777777" w:rsidR="00D85371" w:rsidRDefault="00D85371" w:rsidP="00D85371">
      <w:pPr>
        <w:pStyle w:val="Brdtextmedindrag"/>
      </w:pPr>
      <w:r w:rsidRPr="001C0208">
        <w:t>I 1</w:t>
      </w:r>
      <w:r>
        <w:t> kap. </w:t>
      </w:r>
      <w:r w:rsidRPr="001C0208">
        <w:t>7</w:t>
      </w:r>
      <w:r>
        <w:t> §</w:t>
      </w:r>
      <w:r w:rsidRPr="001C0208">
        <w:t xml:space="preserve"> LEK definieras operatör som den som innehar eller på annat sätt råder över ett allmänt </w:t>
      </w:r>
      <w:r w:rsidRPr="000E16BA">
        <w:t>kommunikationsnät eller en tillhörande installa</w:t>
      </w:r>
      <w:r w:rsidRPr="000E16BA">
        <w:softHyphen/>
        <w:t>tion. I den nya lagen används uttrycket tillhörande facilitet i stället för tillhörande installation, se avsnitt 8. Uttrycket allmänt kommunikations</w:t>
      </w:r>
      <w:r w:rsidRPr="000E16BA">
        <w:softHyphen/>
        <w:t>nät defini</w:t>
      </w:r>
      <w:r w:rsidRPr="000E16BA">
        <w:softHyphen/>
        <w:t>eras också i LEK och definitionen föreslås föras över till den nya lagen med den ändringen att definitionen ska avse ett allmänt elektroniskt kommun</w:t>
      </w:r>
      <w:r w:rsidRPr="000E16BA">
        <w:softHyphen/>
        <w:t>ikationsnät, se avsnitt 8. För</w:t>
      </w:r>
      <w:r w:rsidRPr="001C0208">
        <w:t xml:space="preserve"> att säkerställa att </w:t>
      </w:r>
      <w:r>
        <w:t>tillträdes</w:t>
      </w:r>
      <w:r>
        <w:softHyphen/>
        <w:t>reglering</w:t>
      </w:r>
      <w:r>
        <w:softHyphen/>
        <w:t xml:space="preserve">en </w:t>
      </w:r>
      <w:r w:rsidRPr="001C0208">
        <w:t xml:space="preserve">genomförs på ett korrekt sätt bör definitionen av operatör i den nya lagen även i övrigt ligga närmare </w:t>
      </w:r>
      <w:r>
        <w:t>lydelsen i EU-</w:t>
      </w:r>
      <w:r w:rsidRPr="001C0208">
        <w:t xml:space="preserve">direktivet. </w:t>
      </w:r>
      <w:r>
        <w:t>I stället för den utformning som föreslås i promemorian anser regeringen att d</w:t>
      </w:r>
      <w:r w:rsidRPr="001C0208">
        <w:t xml:space="preserve">et </w:t>
      </w:r>
      <w:r>
        <w:t xml:space="preserve">i lagen </w:t>
      </w:r>
      <w:r w:rsidRPr="001C0208">
        <w:t xml:space="preserve">bör </w:t>
      </w:r>
      <w:r>
        <w:t>anges</w:t>
      </w:r>
      <w:r w:rsidRPr="001C0208">
        <w:t xml:space="preserve"> att </w:t>
      </w:r>
      <w:r>
        <w:t xml:space="preserve">med </w:t>
      </w:r>
      <w:r w:rsidRPr="001C0208">
        <w:t>opera</w:t>
      </w:r>
      <w:r>
        <w:softHyphen/>
      </w:r>
      <w:r w:rsidRPr="001C0208">
        <w:t xml:space="preserve">tör </w:t>
      </w:r>
      <w:r>
        <w:t xml:space="preserve">avses den som </w:t>
      </w:r>
      <w:r w:rsidRPr="001C0208">
        <w:t>tillhandahåll</w:t>
      </w:r>
      <w:r>
        <w:t>er eller avser att till</w:t>
      </w:r>
      <w:r>
        <w:softHyphen/>
      </w:r>
      <w:r>
        <w:softHyphen/>
        <w:t>handa</w:t>
      </w:r>
      <w:r>
        <w:softHyphen/>
        <w:t xml:space="preserve">hålla </w:t>
      </w:r>
      <w:r w:rsidRPr="001C0208">
        <w:t>ett allmänt elektroniskt kommu</w:t>
      </w:r>
      <w:r>
        <w:softHyphen/>
      </w:r>
      <w:r w:rsidRPr="001C0208">
        <w:t>nikationsnät eller en till</w:t>
      </w:r>
      <w:r>
        <w:softHyphen/>
      </w:r>
      <w:r w:rsidRPr="001C0208">
        <w:t>hörande facilitet.</w:t>
      </w:r>
    </w:p>
    <w:p w14:paraId="6C614C51" w14:textId="77777777" w:rsidR="00D85371" w:rsidRPr="00E211AD" w:rsidRDefault="00D85371" w:rsidP="00D85371">
      <w:pPr>
        <w:pStyle w:val="Rubrik5utannumrering"/>
      </w:pPr>
      <w:r>
        <w:t>M</w:t>
      </w:r>
      <w:r w:rsidRPr="00E211AD">
        <w:t>arknad</w:t>
      </w:r>
      <w:r>
        <w:t>erna</w:t>
      </w:r>
      <w:r w:rsidRPr="00E211AD">
        <w:t xml:space="preserve"> för </w:t>
      </w:r>
      <w:r>
        <w:t>samtals</w:t>
      </w:r>
      <w:r w:rsidRPr="00E211AD">
        <w:t>terminering</w:t>
      </w:r>
    </w:p>
    <w:p w14:paraId="6BB9ACD2" w14:textId="77777777" w:rsidR="00D85371" w:rsidRPr="00013FFF" w:rsidRDefault="00D85371" w:rsidP="00D85371">
      <w:pPr>
        <w:pStyle w:val="Brdtext"/>
      </w:pPr>
      <w:r w:rsidRPr="00E211AD">
        <w:t>Termineringstaxor har hittills reglerats genom utpekande av SMP-</w:t>
      </w:r>
      <w:r>
        <w:t>operatö</w:t>
      </w:r>
      <w:r>
        <w:softHyphen/>
        <w:t>r</w:t>
      </w:r>
      <w:r>
        <w:softHyphen/>
        <w:t>er</w:t>
      </w:r>
      <w:r w:rsidRPr="00E211AD">
        <w:t xml:space="preserve"> på marknaderna för </w:t>
      </w:r>
      <w:r>
        <w:t>fast respektive mobil samtals</w:t>
      </w:r>
      <w:r w:rsidRPr="00E211AD">
        <w:t xml:space="preserve">terminering. PTS har ålagt dessa företag en skyldighet att bedriva samtrafik genom att </w:t>
      </w:r>
      <w:r>
        <w:t xml:space="preserve">bl.a. </w:t>
      </w:r>
      <w:r w:rsidRPr="00E211AD">
        <w:t>till</w:t>
      </w:r>
      <w:r>
        <w:softHyphen/>
      </w:r>
      <w:r w:rsidRPr="00E211AD">
        <w:t>handa</w:t>
      </w:r>
      <w:r>
        <w:softHyphen/>
      </w:r>
      <w:r w:rsidRPr="00E211AD">
        <w:t>hålla samtalstermine</w:t>
      </w:r>
      <w:r>
        <w:softHyphen/>
      </w:r>
      <w:r w:rsidRPr="00E211AD">
        <w:t xml:space="preserve">ring och generella villkor för tillhandahållandet </w:t>
      </w:r>
      <w:r>
        <w:t>tillsammans med skyldigheter att inte diskriminera vid tillhanda</w:t>
      </w:r>
      <w:r>
        <w:softHyphen/>
        <w:t>håll</w:t>
      </w:r>
      <w:r>
        <w:softHyphen/>
        <w:t xml:space="preserve">andet </w:t>
      </w:r>
      <w:r>
        <w:lastRenderedPageBreak/>
        <w:t xml:space="preserve">av samtrafik, att tillämpa rättvis och skälig </w:t>
      </w:r>
      <w:r w:rsidRPr="00013FFF">
        <w:t>prissättning samt att offentlig</w:t>
      </w:r>
      <w:r w:rsidRPr="00013FFF">
        <w:softHyphen/>
        <w:t>göra uppgifter (se PTS beslut den 12 december 2019, bl.a. dnr 19-13447).</w:t>
      </w:r>
    </w:p>
    <w:p w14:paraId="4D27D59F" w14:textId="77777777" w:rsidR="00D85371" w:rsidRDefault="00D85371" w:rsidP="00D85371">
      <w:pPr>
        <w:pStyle w:val="Brdtextmedindrag"/>
      </w:pPr>
      <w:r w:rsidRPr="00013FFF">
        <w:t>Med stöd av artikel 75 i EU-direktivet har Europeiska kommissionen antagit en delegerad akt som fastställer en unionsom</w:t>
      </w:r>
      <w:r w:rsidRPr="00013FFF">
        <w:softHyphen/>
        <w:t>fattande högsta taxa för samtals</w:t>
      </w:r>
      <w:r w:rsidRPr="00013FFF">
        <w:softHyphen/>
        <w:t>terminering som åläggs alla tillhandahållare av tjänster för samtals</w:t>
      </w:r>
      <w:r w:rsidRPr="00013FFF">
        <w:softHyphen/>
        <w:t>terminering i mobila eller fasta nät i</w:t>
      </w:r>
      <w:r w:rsidRPr="00E211AD">
        <w:t xml:space="preserve"> medlemssta</w:t>
      </w:r>
      <w:r>
        <w:softHyphen/>
      </w:r>
      <w:r w:rsidRPr="00E211AD">
        <w:t>t</w:t>
      </w:r>
      <w:r>
        <w:t xml:space="preserve">erna, se </w:t>
      </w:r>
      <w:bookmarkStart w:id="652" w:name="_Hlk72221243"/>
      <w:r>
        <w:t>kom</w:t>
      </w:r>
      <w:r>
        <w:softHyphen/>
        <w:t>missionens delegerade förordning (EU) 2021/654 av den 18 decem</w:t>
      </w:r>
      <w:r>
        <w:softHyphen/>
        <w:t>ber 2020 om komplettering av Europaparlamentets och rådets direktiv (EU) 2018/1972 genom fastställande av en enda unions</w:t>
      </w:r>
      <w:r>
        <w:softHyphen/>
        <w:t>omfattande högsta termineringstaxa för röstsamtal i mobila nät och en enda unionsomfattande högsta termineringstaxa för röstsamtal i fasta nät</w:t>
      </w:r>
      <w:bookmarkEnd w:id="652"/>
      <w:r w:rsidRPr="00E211AD">
        <w:t xml:space="preserve">. Kommissionen ska se över den </w:t>
      </w:r>
      <w:r>
        <w:t>delegerade</w:t>
      </w:r>
      <w:r w:rsidRPr="00E211AD">
        <w:t xml:space="preserve"> akten vart femte år och överväga om taxorna fort</w:t>
      </w:r>
      <w:r>
        <w:softHyphen/>
      </w:r>
      <w:r w:rsidRPr="00E211AD">
        <w:t>farande är nödvändiga. Syftet med reformen är att minska reglerings</w:t>
      </w:r>
      <w:r>
        <w:softHyphen/>
      </w:r>
      <w:r w:rsidRPr="00E211AD">
        <w:t xml:space="preserve">bördan vid åtgärdandet av konkurrensproblem i samband med </w:t>
      </w:r>
      <w:r>
        <w:t>samtals</w:t>
      </w:r>
      <w:r>
        <w:softHyphen/>
      </w:r>
      <w:r w:rsidRPr="00E211AD">
        <w:t>terminering i grossistledet (se skäl 196</w:t>
      </w:r>
      <w:r>
        <w:rPr>
          <w:sz w:val="22"/>
        </w:rPr>
        <w:t>)</w:t>
      </w:r>
      <w:r w:rsidRPr="00E211AD">
        <w:t>.</w:t>
      </w:r>
    </w:p>
    <w:p w14:paraId="0C3B0CCE" w14:textId="77777777" w:rsidR="00D85371" w:rsidRDefault="00D85371" w:rsidP="00D85371">
      <w:pPr>
        <w:pStyle w:val="Brdtextmedindrag"/>
      </w:pPr>
      <w:r w:rsidRPr="00C344F1">
        <w:t>Vidare får artikel 75.2 förstås på det sättet att om kommission</w:t>
      </w:r>
      <w:r w:rsidRPr="00C344F1">
        <w:softHyphen/>
        <w:t>en vid en översyn av den delegerade akten beslutar att det inte längre är nödvändigt att fastställa unionsomfattande termineringstaxor för samtal, antingen för någon</w:t>
      </w:r>
      <w:r>
        <w:t xml:space="preserve"> av marknaderna eller för båda, får reglerings</w:t>
      </w:r>
      <w:r>
        <w:softHyphen/>
        <w:t>myndighet</w:t>
      </w:r>
      <w:r>
        <w:softHyphen/>
        <w:t>en till följd av en genomförd marknadsanalys införa kostnads</w:t>
      </w:r>
      <w:r>
        <w:softHyphen/>
        <w:t>orienterade terminer</w:t>
      </w:r>
      <w:r>
        <w:softHyphen/>
        <w:t>ings</w:t>
      </w:r>
      <w:r>
        <w:softHyphen/>
        <w:t xml:space="preserve">taxor på nationell nivå. Regeringen delar </w:t>
      </w:r>
      <w:r w:rsidRPr="00595172">
        <w:rPr>
          <w:i/>
          <w:iCs/>
        </w:rPr>
        <w:t>PTS</w:t>
      </w:r>
      <w:r>
        <w:t xml:space="preserve"> bedömning att artikel 75 inte hindrar reglerings</w:t>
      </w:r>
      <w:r>
        <w:softHyphen/>
        <w:t>myndigheten från att analysera marknad</w:t>
      </w:r>
      <w:r>
        <w:softHyphen/>
        <w:t>er</w:t>
      </w:r>
      <w:r>
        <w:softHyphen/>
        <w:t>na för fast respektive mobil samtalsterminering och om det bedöms motiverat ålägga en SMP-operatör andra skyldigheter än om prissättning (jfr skäl 2 i den delegerade förordningen).</w:t>
      </w:r>
    </w:p>
    <w:p w14:paraId="5066FEB8" w14:textId="657241F2" w:rsidR="00D85371" w:rsidRDefault="00D85371" w:rsidP="00D85371">
      <w:pPr>
        <w:pStyle w:val="Brdtextmedindrag"/>
      </w:pPr>
      <w:r>
        <w:t xml:space="preserve">Bilagan till </w:t>
      </w:r>
      <w:r w:rsidRPr="00543F56">
        <w:t>kommissionens rekommendation (EU) 2020/2245</w:t>
      </w:r>
      <w:r>
        <w:t>, som an</w:t>
      </w:r>
      <w:r>
        <w:softHyphen/>
        <w:t xml:space="preserve">ger </w:t>
      </w:r>
      <w:r w:rsidRPr="00543F56">
        <w:t>de marknader som reglerings</w:t>
      </w:r>
      <w:r w:rsidRPr="00543F56">
        <w:softHyphen/>
        <w:t>myndigheten bör analysera,</w:t>
      </w:r>
      <w:r>
        <w:t xml:space="preserve"> </w:t>
      </w:r>
      <w:r w:rsidRPr="00543F56">
        <w:t>omfattar inte längre marknaderna för samtals</w:t>
      </w:r>
      <w:r w:rsidRPr="00543F56">
        <w:softHyphen/>
        <w:t>terminering (</w:t>
      </w:r>
      <w:r>
        <w:t>jfr</w:t>
      </w:r>
      <w:r w:rsidRPr="00543F56">
        <w:t xml:space="preserve"> avsnitt 14.2.2). </w:t>
      </w:r>
      <w:r>
        <w:t>I skäl 40 i rekommendationen anges att termineringsmarknaderna mot bakgrund av en enda unionsomfattande högsta termineringstaxa för röst</w:t>
      </w:r>
      <w:r>
        <w:softHyphen/>
        <w:t>samtal i mobila respektive fasta nät inte längre skulle uppfylla trekriterie</w:t>
      </w:r>
      <w:r>
        <w:softHyphen/>
        <w:t>testet på unions</w:t>
      </w:r>
      <w:r>
        <w:softHyphen/>
        <w:t>nivå. I skäl 41 anges vidare att särskilda omständigheter dock kan motivera reglering av utvalda aspekter av terminerings</w:t>
      </w:r>
      <w:r>
        <w:softHyphen/>
        <w:t>marknaderna i vissa med</w:t>
      </w:r>
      <w:r>
        <w:softHyphen/>
        <w:t xml:space="preserve">lemsstater. </w:t>
      </w:r>
      <w:r w:rsidRPr="004915EF">
        <w:t>Särskilda nationella omständigheter kan tyda på att dessa mark</w:t>
      </w:r>
      <w:r>
        <w:softHyphen/>
      </w:r>
      <w:r w:rsidRPr="004915EF">
        <w:t xml:space="preserve">nader inte tenderar att utvecklas i riktning mot verklig konkurrens ur ett </w:t>
      </w:r>
      <w:r w:rsidRPr="007C425F">
        <w:rPr>
          <w:spacing w:val="-2"/>
        </w:rPr>
        <w:t>framåtblickande perspektiv eller att konkurrens</w:t>
      </w:r>
      <w:r w:rsidRPr="007C425F">
        <w:rPr>
          <w:spacing w:val="-2"/>
        </w:rPr>
        <w:softHyphen/>
        <w:t>problem kvarstår. Det fram</w:t>
      </w:r>
      <w:r w:rsidR="007C425F" w:rsidRPr="007C425F">
        <w:rPr>
          <w:spacing w:val="-2"/>
        </w:rPr>
        <w:softHyphen/>
      </w:r>
      <w:r>
        <w:t xml:space="preserve">går </w:t>
      </w:r>
      <w:r w:rsidRPr="005952FD">
        <w:t xml:space="preserve">att regleringsmyndigheten bör ta itu med sådana problem, </w:t>
      </w:r>
      <w:r w:rsidRPr="00BB2814">
        <w:rPr>
          <w:spacing w:val="-2"/>
        </w:rPr>
        <w:t>antingen genom att införa andra skyldigheter än pris</w:t>
      </w:r>
      <w:r w:rsidRPr="00BB2814">
        <w:rPr>
          <w:spacing w:val="-2"/>
        </w:rPr>
        <w:softHyphen/>
        <w:t>kontroll, om trekriterie</w:t>
      </w:r>
      <w:r w:rsidRPr="00BB2814">
        <w:rPr>
          <w:spacing w:val="-2"/>
        </w:rPr>
        <w:softHyphen/>
        <w:t>testet är uppfyllt, eller genom att använda andra lämpliga regleringsverktyg.</w:t>
      </w:r>
    </w:p>
    <w:p w14:paraId="1A46C86A" w14:textId="77777777" w:rsidR="00D85371" w:rsidRDefault="00D85371" w:rsidP="00D85371">
      <w:pPr>
        <w:pStyle w:val="Brdtextmedindrag"/>
      </w:pPr>
      <w:r>
        <w:t xml:space="preserve">Sammantaget bör </w:t>
      </w:r>
      <w:r w:rsidRPr="00C344F1">
        <w:t xml:space="preserve">regleringsmyndigheten </w:t>
      </w:r>
      <w:r>
        <w:t xml:space="preserve">alltså </w:t>
      </w:r>
      <w:r w:rsidRPr="00C344F1">
        <w:t>analysera marknaderna för samtals</w:t>
      </w:r>
      <w:r w:rsidRPr="00C344F1">
        <w:softHyphen/>
        <w:t>terminering om den har tillräckliga skäl för att anse att trekriterie</w:t>
      </w:r>
      <w:r w:rsidRPr="00C344F1">
        <w:softHyphen/>
        <w:t xml:space="preserve">testet är uppfyllt (jfr skäl 22 i </w:t>
      </w:r>
      <w:r w:rsidRPr="003132EA">
        <w:t xml:space="preserve">rekommendationen). Myndigheten kan fastställa att marknaderna i svensk kontext har sådana särdrag att de kan komma i fråga för förhandsreglering. SMP-operatörer som identifieras på dessa marknader ska åläggas </w:t>
      </w:r>
      <w:r>
        <w:t xml:space="preserve">andra </w:t>
      </w:r>
      <w:r w:rsidRPr="003132EA">
        <w:t>skyldigheter</w:t>
      </w:r>
      <w:r>
        <w:t xml:space="preserve"> än priskontroll</w:t>
      </w:r>
      <w:r w:rsidRPr="003132EA">
        <w:t>. Precis som enligt LEK kommer reglerings</w:t>
      </w:r>
      <w:r w:rsidRPr="003132EA">
        <w:softHyphen/>
        <w:t>myndig</w:t>
      </w:r>
      <w:r w:rsidRPr="003132EA">
        <w:softHyphen/>
        <w:t xml:space="preserve">heten </w:t>
      </w:r>
      <w:r>
        <w:t>alltså</w:t>
      </w:r>
      <w:r w:rsidRPr="003132EA">
        <w:t xml:space="preserve"> även fortsatt</w:t>
      </w:r>
      <w:r>
        <w:t xml:space="preserve"> att kunna ålägga SMP-operatörer exempelvis skyld</w:t>
      </w:r>
      <w:r>
        <w:softHyphen/>
        <w:t>ig</w:t>
      </w:r>
      <w:r>
        <w:softHyphen/>
        <w:t>het</w:t>
      </w:r>
      <w:r>
        <w:softHyphen/>
        <w:t xml:space="preserve">er om att </w:t>
      </w:r>
      <w:r w:rsidRPr="00E211AD">
        <w:t xml:space="preserve">bedriva samtrafik </w:t>
      </w:r>
      <w:r>
        <w:t>och att inte diskriminera vid till</w:t>
      </w:r>
      <w:r>
        <w:softHyphen/>
        <w:t>handa</w:t>
      </w:r>
      <w:r>
        <w:softHyphen/>
        <w:t>håll</w:t>
      </w:r>
      <w:r>
        <w:softHyphen/>
        <w:t>an</w:t>
      </w:r>
      <w:r>
        <w:softHyphen/>
        <w:t xml:space="preserve">de av samtrafik, som </w:t>
      </w:r>
      <w:r w:rsidRPr="00A53A5C">
        <w:rPr>
          <w:iCs/>
        </w:rPr>
        <w:t>Telenor Sverige AB</w:t>
      </w:r>
      <w:r w:rsidRPr="008B7528">
        <w:t xml:space="preserve"> </w:t>
      </w:r>
      <w:r>
        <w:t xml:space="preserve">och </w:t>
      </w:r>
      <w:r w:rsidRPr="008B7528">
        <w:rPr>
          <w:i/>
        </w:rPr>
        <w:t xml:space="preserve">Hi3G Access AB </w:t>
      </w:r>
      <w:r>
        <w:rPr>
          <w:iCs/>
        </w:rPr>
        <w:t>efter</w:t>
      </w:r>
      <w:r>
        <w:rPr>
          <w:iCs/>
        </w:rPr>
        <w:softHyphen/>
        <w:t>frågar.</w:t>
      </w:r>
    </w:p>
    <w:p w14:paraId="28834FBE" w14:textId="77777777" w:rsidR="00D85371" w:rsidRPr="00595172" w:rsidRDefault="00D85371" w:rsidP="00D85371">
      <w:pPr>
        <w:pStyle w:val="Brdtextmedindrag"/>
      </w:pPr>
      <w:r>
        <w:lastRenderedPageBreak/>
        <w:t>Till skillnad från promemorians förslag bör fastställandet av en unions</w:t>
      </w:r>
      <w:r>
        <w:softHyphen/>
        <w:t>omfattande terminerings</w:t>
      </w:r>
      <w:r>
        <w:softHyphen/>
        <w:t>taxa endast utesluta införandet av kostnads</w:t>
      </w:r>
      <w:r>
        <w:softHyphen/>
        <w:t>orien</w:t>
      </w:r>
      <w:r>
        <w:softHyphen/>
        <w:t>ter</w:t>
      </w:r>
      <w:r>
        <w:softHyphen/>
        <w:t>ade termineringstaxor på nationell nivå. Möjligheten för reglerings</w:t>
      </w:r>
      <w:r>
        <w:softHyphen/>
        <w:t>myn</w:t>
      </w:r>
      <w:r>
        <w:softHyphen/>
        <w:t>dig</w:t>
      </w:r>
      <w:r>
        <w:softHyphen/>
        <w:t xml:space="preserve">heten att ålägga en SMP-operatör skyldigheter i fråga om </w:t>
      </w:r>
      <w:r w:rsidRPr="00595172">
        <w:t>pris</w:t>
      </w:r>
      <w:r>
        <w:softHyphen/>
        <w:t>kontroll</w:t>
      </w:r>
      <w:r w:rsidRPr="00595172">
        <w:t xml:space="preserve"> behöver därför begränsas för de aktuella marknaderna. Det bör införas en bestämmelse med motsvarande innebörd i den nya lagen.</w:t>
      </w:r>
    </w:p>
    <w:p w14:paraId="5096FF91" w14:textId="54B3D1D9" w:rsidR="00D85371" w:rsidRPr="00595172" w:rsidRDefault="00D85371" w:rsidP="00D85371">
      <w:pPr>
        <w:pStyle w:val="Brdtextmedindrag"/>
      </w:pPr>
      <w:r w:rsidRPr="007C425F">
        <w:rPr>
          <w:spacing w:val="-2"/>
        </w:rPr>
        <w:t>Artikel 75 innehåller vissa ytterligare bestämmelser för det fall regler</w:t>
      </w:r>
      <w:r w:rsidRPr="007C425F">
        <w:rPr>
          <w:spacing w:val="-2"/>
        </w:rPr>
        <w:softHyphen/>
        <w:t>ings</w:t>
      </w:r>
      <w:r w:rsidRPr="007C425F">
        <w:rPr>
          <w:spacing w:val="-2"/>
        </w:rPr>
        <w:softHyphen/>
      </w:r>
      <w:r w:rsidRPr="007C425F">
        <w:rPr>
          <w:spacing w:val="-2"/>
        </w:rPr>
        <w:softHyphen/>
      </w:r>
      <w:r w:rsidR="007C425F" w:rsidRPr="007C425F">
        <w:rPr>
          <w:spacing w:val="-2"/>
        </w:rPr>
        <w:softHyphen/>
      </w:r>
      <w:r w:rsidRPr="00595172">
        <w:t>myndigheten till följd av en marknadsanalys bedömer att det är nödvändigt att införa kostnadsorien</w:t>
      </w:r>
      <w:r w:rsidRPr="00595172">
        <w:softHyphen/>
        <w:t>terade termineringstaxor, se vidare avsnitt 14.3.6.</w:t>
      </w:r>
    </w:p>
    <w:p w14:paraId="4BD74BD2" w14:textId="77777777" w:rsidR="00D85371" w:rsidRPr="00E211AD" w:rsidRDefault="00D85371" w:rsidP="00D85371">
      <w:pPr>
        <w:pStyle w:val="Rubrik3"/>
      </w:pPr>
      <w:bookmarkStart w:id="653" w:name="_Toc73005924"/>
      <w:bookmarkStart w:id="654" w:name="_Toc86738730"/>
      <w:bookmarkStart w:id="655" w:name="_Toc94597493"/>
      <w:bookmarkStart w:id="656" w:name="_Toc96533336"/>
      <w:r>
        <w:t>Anmälan om avveckling eller utbyte av ett nät</w:t>
      </w:r>
      <w:bookmarkEnd w:id="653"/>
      <w:bookmarkEnd w:id="654"/>
      <w:bookmarkEnd w:id="655"/>
      <w:bookmarkEnd w:id="656"/>
    </w:p>
    <w:p w14:paraId="1D849195" w14:textId="77777777" w:rsidR="00D85371" w:rsidRPr="0090468C" w:rsidRDefault="00D85371" w:rsidP="00D85371">
      <w:pPr>
        <w:pStyle w:val="Brdtextmedindragram"/>
        <w:ind w:firstLine="0"/>
      </w:pPr>
      <w:r w:rsidRPr="0090468C">
        <w:rPr>
          <w:b/>
        </w:rPr>
        <w:t>Regeringens förslag:</w:t>
      </w:r>
      <w:r w:rsidRPr="0090468C">
        <w:t xml:space="preserve"> En skyldighet om tillträde </w:t>
      </w:r>
      <w:r>
        <w:t>och ett beslut om bin</w:t>
      </w:r>
      <w:r>
        <w:softHyphen/>
        <w:t xml:space="preserve">dande åtagande </w:t>
      </w:r>
      <w:r w:rsidRPr="0090468C">
        <w:t xml:space="preserve">ska förenas med en skyldighet att i god tid före åtgärden till regleringsmyndigheten anmäla planer på att avveckla eller byta ut </w:t>
      </w:r>
      <w:r>
        <w:t xml:space="preserve">nätdelar </w:t>
      </w:r>
      <w:r w:rsidRPr="0090468C">
        <w:t>som omfattas av skyldighet</w:t>
      </w:r>
      <w:r>
        <w:softHyphen/>
      </w:r>
      <w:r w:rsidRPr="0090468C">
        <w:t>en.</w:t>
      </w:r>
    </w:p>
    <w:p w14:paraId="01D1AFE3" w14:textId="2A3601D3" w:rsidR="00D85371" w:rsidRPr="0090468C" w:rsidRDefault="00D85371" w:rsidP="00D85371">
      <w:pPr>
        <w:pStyle w:val="Brdtextmedindragram"/>
      </w:pPr>
      <w:r w:rsidRPr="0090468C">
        <w:t>Om det är nödvändigt för att säkerställa konkurrensen och slut</w:t>
      </w:r>
      <w:r w:rsidRPr="0090468C">
        <w:softHyphen/>
        <w:t>använ</w:t>
      </w:r>
      <w:r w:rsidRPr="0090468C">
        <w:softHyphen/>
        <w:t>dar</w:t>
      </w:r>
      <w:r w:rsidRPr="0090468C">
        <w:softHyphen/>
        <w:t>nas rättigheter</w:t>
      </w:r>
      <w:r>
        <w:t>,</w:t>
      </w:r>
      <w:r w:rsidRPr="0090468C">
        <w:t xml:space="preserve"> ska regleringsmyndigheten få ålägga opera</w:t>
      </w:r>
      <w:r w:rsidRPr="0090468C">
        <w:softHyphen/>
        <w:t>tör</w:t>
      </w:r>
      <w:r w:rsidRPr="0090468C">
        <w:softHyphen/>
        <w:t xml:space="preserve">en att </w:t>
      </w:r>
      <w:r w:rsidRPr="0080317C">
        <w:rPr>
          <w:spacing w:val="-2"/>
        </w:rPr>
        <w:t>ge in en detaljerad beskrivning av planerna med avseende på över</w:t>
      </w:r>
      <w:r w:rsidRPr="0080317C">
        <w:rPr>
          <w:spacing w:val="-2"/>
        </w:rPr>
        <w:softHyphen/>
        <w:t>gångs</w:t>
      </w:r>
      <w:r w:rsidR="0080317C" w:rsidRPr="0080317C">
        <w:rPr>
          <w:spacing w:val="-2"/>
        </w:rPr>
        <w:softHyphen/>
      </w:r>
      <w:r>
        <w:softHyphen/>
      </w:r>
      <w:r w:rsidRPr="0090468C">
        <w:t xml:space="preserve">perioder och villkor samt </w:t>
      </w:r>
      <w:r>
        <w:t xml:space="preserve">av </w:t>
      </w:r>
      <w:r w:rsidRPr="0090468C">
        <w:t>vilka jämförbara tillträdes</w:t>
      </w:r>
      <w:r w:rsidRPr="0090468C">
        <w:softHyphen/>
        <w:t>produkt</w:t>
      </w:r>
      <w:r w:rsidRPr="0090468C">
        <w:softHyphen/>
        <w:t>er som erbjuds i stället.</w:t>
      </w:r>
    </w:p>
    <w:p w14:paraId="64555820" w14:textId="77777777" w:rsidR="00D85371" w:rsidRPr="0090468C" w:rsidRDefault="00D85371" w:rsidP="00D85371">
      <w:pPr>
        <w:pStyle w:val="Brdtextmedindrag"/>
        <w:rPr>
          <w:sz w:val="8"/>
          <w:szCs w:val="8"/>
        </w:rPr>
      </w:pPr>
    </w:p>
    <w:p w14:paraId="3922BA77" w14:textId="77777777" w:rsidR="00D85371" w:rsidRDefault="00D85371" w:rsidP="00D85371">
      <w:pPr>
        <w:pStyle w:val="Brdtextmedindrag"/>
      </w:pPr>
      <w:r w:rsidRPr="0090468C">
        <w:rPr>
          <w:b/>
        </w:rPr>
        <w:t>Promemorians förslag</w:t>
      </w:r>
      <w:r w:rsidRPr="007D7BEC">
        <w:rPr>
          <w:bCs/>
        </w:rPr>
        <w:t xml:space="preserve"> </w:t>
      </w:r>
      <w:r w:rsidRPr="0090468C">
        <w:t>överensstämmer i huvudsak med regeringens för</w:t>
      </w:r>
      <w:r w:rsidRPr="0090468C">
        <w:softHyphen/>
        <w:t>slag. I promemorian för</w:t>
      </w:r>
      <w:r>
        <w:t>e</w:t>
      </w:r>
      <w:r w:rsidRPr="0090468C">
        <w:t>slås att en SMP-operatör minst 18 månader i förväg ska anmäla planer på att avveckla eller byta ut delar av ett nät som omfattas av ålagda skyldigheter.</w:t>
      </w:r>
    </w:p>
    <w:p w14:paraId="045834DC" w14:textId="77777777" w:rsidR="00D85371" w:rsidRDefault="00D85371" w:rsidP="00D85371">
      <w:pPr>
        <w:pStyle w:val="Brdtextmedindrag"/>
      </w:pPr>
      <w:r w:rsidRPr="0090468C">
        <w:rPr>
          <w:b/>
        </w:rPr>
        <w:t>Remissinstanserna:</w:t>
      </w:r>
      <w:r w:rsidRPr="00D82C36">
        <w:rPr>
          <w:bCs/>
        </w:rPr>
        <w:t xml:space="preserve"> </w:t>
      </w:r>
      <w:r w:rsidRPr="0090468C">
        <w:t>De flesta av remissinstanserna tillstyrker förslage</w:t>
      </w:r>
      <w:r>
        <w:t>t</w:t>
      </w:r>
      <w:r w:rsidRPr="0090468C">
        <w:t xml:space="preserve"> eller har ingen invändning mot de</w:t>
      </w:r>
      <w:r>
        <w:t>t</w:t>
      </w:r>
      <w:r w:rsidRPr="0090468C">
        <w:t xml:space="preserve">. </w:t>
      </w:r>
      <w:r w:rsidRPr="0090468C">
        <w:rPr>
          <w:i/>
        </w:rPr>
        <w:t xml:space="preserve">IP-Only AB </w:t>
      </w:r>
      <w:r w:rsidRPr="0090468C">
        <w:t xml:space="preserve">anser att skyldigheten bör omfatta att informera </w:t>
      </w:r>
      <w:r>
        <w:t xml:space="preserve">alla </w:t>
      </w:r>
      <w:r w:rsidRPr="0090468C">
        <w:t>berörda aktörer.</w:t>
      </w:r>
      <w:r w:rsidRPr="0090468C">
        <w:rPr>
          <w:i/>
        </w:rPr>
        <w:t xml:space="preserve"> </w:t>
      </w:r>
      <w:r w:rsidRPr="00FF44F8">
        <w:rPr>
          <w:i/>
          <w:iCs/>
        </w:rPr>
        <w:t>Flera region</w:t>
      </w:r>
      <w:r>
        <w:rPr>
          <w:i/>
          <w:iCs/>
        </w:rPr>
        <w:softHyphen/>
      </w:r>
      <w:r w:rsidRPr="00FF44F8">
        <w:rPr>
          <w:i/>
          <w:iCs/>
        </w:rPr>
        <w:t>er</w:t>
      </w:r>
      <w:r w:rsidRPr="00FF44F8">
        <w:t xml:space="preserve">, bl.a. </w:t>
      </w:r>
      <w:r w:rsidRPr="00FF44F8">
        <w:rPr>
          <w:i/>
          <w:iCs/>
        </w:rPr>
        <w:t>Regioner</w:t>
      </w:r>
      <w:r>
        <w:rPr>
          <w:i/>
          <w:iCs/>
        </w:rPr>
        <w:softHyphen/>
      </w:r>
      <w:r w:rsidRPr="00FF44F8">
        <w:rPr>
          <w:i/>
          <w:iCs/>
        </w:rPr>
        <w:t>na Uppsala</w:t>
      </w:r>
      <w:r w:rsidRPr="00FF44F8">
        <w:rPr>
          <w:i/>
        </w:rPr>
        <w:t xml:space="preserve"> </w:t>
      </w:r>
      <w:r w:rsidRPr="00FF44F8">
        <w:rPr>
          <w:iCs/>
        </w:rPr>
        <w:t xml:space="preserve">och </w:t>
      </w:r>
      <w:r w:rsidRPr="00FF44F8">
        <w:rPr>
          <w:i/>
        </w:rPr>
        <w:t>Värmland</w:t>
      </w:r>
      <w:r w:rsidRPr="009F24C3">
        <w:t>,</w:t>
      </w:r>
      <w:r w:rsidRPr="00FF44F8">
        <w:rPr>
          <w:i/>
        </w:rPr>
        <w:t xml:space="preserve"> </w:t>
      </w:r>
      <w:r>
        <w:rPr>
          <w:iCs/>
        </w:rPr>
        <w:t>anser</w:t>
      </w:r>
      <w:r w:rsidRPr="00FF44F8">
        <w:rPr>
          <w:iCs/>
        </w:rPr>
        <w:t xml:space="preserve"> att det tydligare bör framgå att </w:t>
      </w:r>
      <w:r w:rsidRPr="0090468C">
        <w:rPr>
          <w:iCs/>
        </w:rPr>
        <w:t>regle</w:t>
      </w:r>
      <w:r>
        <w:rPr>
          <w:iCs/>
        </w:rPr>
        <w:softHyphen/>
      </w:r>
      <w:r w:rsidRPr="0090468C">
        <w:rPr>
          <w:iCs/>
        </w:rPr>
        <w:t>rings</w:t>
      </w:r>
      <w:r>
        <w:rPr>
          <w:iCs/>
        </w:rPr>
        <w:softHyphen/>
      </w:r>
      <w:r>
        <w:rPr>
          <w:iCs/>
        </w:rPr>
        <w:softHyphen/>
      </w:r>
      <w:r w:rsidRPr="0090468C">
        <w:rPr>
          <w:iCs/>
        </w:rPr>
        <w:t>myndigheten ska säker</w:t>
      </w:r>
      <w:r w:rsidRPr="0090468C">
        <w:rPr>
          <w:iCs/>
        </w:rPr>
        <w:softHyphen/>
        <w:t>ställa</w:t>
      </w:r>
      <w:r w:rsidRPr="0090468C">
        <w:t xml:space="preserve"> ett transparent och lämpligt avveck</w:t>
      </w:r>
      <w:r>
        <w:softHyphen/>
      </w:r>
      <w:r w:rsidRPr="0090468C">
        <w:t>lings- eller utbytesför</w:t>
      </w:r>
      <w:r w:rsidRPr="0090468C">
        <w:softHyphen/>
        <w:t>far</w:t>
      </w:r>
      <w:r w:rsidRPr="0090468C">
        <w:softHyphen/>
        <w:t>ande med tillgång till alternativa tillträdes</w:t>
      </w:r>
      <w:r>
        <w:softHyphen/>
      </w:r>
      <w:r w:rsidRPr="0090468C">
        <w:t>produk</w:t>
      </w:r>
      <w:r>
        <w:softHyphen/>
      </w:r>
      <w:r w:rsidRPr="0090468C">
        <w:t>ter.</w:t>
      </w:r>
      <w:r w:rsidRPr="0090468C">
        <w:rPr>
          <w:iCs/>
        </w:rPr>
        <w:t xml:space="preserve"> </w:t>
      </w:r>
      <w:r w:rsidRPr="00FF44F8">
        <w:rPr>
          <w:i/>
        </w:rPr>
        <w:t>PTS</w:t>
      </w:r>
      <w:r w:rsidRPr="0090468C">
        <w:rPr>
          <w:iCs/>
        </w:rPr>
        <w:t xml:space="preserve"> och </w:t>
      </w:r>
      <w:r w:rsidRPr="0090468C">
        <w:rPr>
          <w:i/>
        </w:rPr>
        <w:t>Telia Company AB</w:t>
      </w:r>
      <w:r w:rsidRPr="0090468C">
        <w:rPr>
          <w:iCs/>
        </w:rPr>
        <w:t xml:space="preserve"> </w:t>
      </w:r>
      <w:r w:rsidRPr="00FF44F8">
        <w:rPr>
          <w:iCs/>
        </w:rPr>
        <w:t>invänder mot</w:t>
      </w:r>
      <w:r w:rsidRPr="0090468C">
        <w:rPr>
          <w:iCs/>
        </w:rPr>
        <w:t xml:space="preserve"> att fastställa en tids</w:t>
      </w:r>
      <w:r>
        <w:rPr>
          <w:iCs/>
        </w:rPr>
        <w:softHyphen/>
      </w:r>
      <w:r w:rsidRPr="0090468C">
        <w:rPr>
          <w:iCs/>
        </w:rPr>
        <w:t>gräns för anmälan i lag.</w:t>
      </w:r>
    </w:p>
    <w:p w14:paraId="46F0964A" w14:textId="77777777" w:rsidR="00D85371" w:rsidRPr="00E211AD" w:rsidRDefault="00D85371" w:rsidP="00D85371">
      <w:pPr>
        <w:pStyle w:val="Rubrik4utannumrering"/>
      </w:pPr>
      <w:r w:rsidRPr="00E211AD">
        <w:t>Skälen för regeringens förslag</w:t>
      </w:r>
    </w:p>
    <w:p w14:paraId="16C281D5" w14:textId="77777777" w:rsidR="00D85371" w:rsidRPr="00E211AD" w:rsidRDefault="00D85371" w:rsidP="00D85371">
      <w:pPr>
        <w:pStyle w:val="Rubrik5utannumrering"/>
        <w:spacing w:before="0"/>
      </w:pPr>
      <w:r w:rsidRPr="00E211AD">
        <w:t>Övergång från äldre infrastruktur</w:t>
      </w:r>
    </w:p>
    <w:p w14:paraId="3EFB7FE7" w14:textId="37C7A9B5" w:rsidR="00D85371" w:rsidRPr="00E211AD" w:rsidRDefault="00D85371" w:rsidP="00D85371">
      <w:pPr>
        <w:pStyle w:val="Brdtext"/>
      </w:pPr>
      <w:r w:rsidRPr="0080317C">
        <w:rPr>
          <w:spacing w:val="-2"/>
        </w:rPr>
        <w:t>Artikel 81 i EU-direktivet behandlar förfarandet för att avveckla ett nät som</w:t>
      </w:r>
      <w:r>
        <w:t xml:space="preserve"> omfattas av ålagda SMP-skyldigheter eller att byta ut delar av ett så</w:t>
      </w:r>
      <w:r w:rsidR="0080317C">
        <w:softHyphen/>
      </w:r>
      <w:r>
        <w:t>dant nät mot ny infra</w:t>
      </w:r>
      <w:r>
        <w:softHyphen/>
      </w:r>
      <w:r>
        <w:softHyphen/>
        <w:t>struktur. Bestämmelserna omfattar avveckling eller utbyte av infrastruktur</w:t>
      </w:r>
      <w:r w:rsidRPr="00C31BEA">
        <w:t xml:space="preserve"> </w:t>
      </w:r>
      <w:r w:rsidRPr="00E211AD">
        <w:t>som krävs för att driva ett koppar</w:t>
      </w:r>
      <w:r>
        <w:softHyphen/>
      </w:r>
      <w:r w:rsidRPr="00E211AD">
        <w:t>nät</w:t>
      </w:r>
      <w:r>
        <w:t>. Artikeln saknar mot</w:t>
      </w:r>
      <w:r>
        <w:softHyphen/>
        <w:t>svarig</w:t>
      </w:r>
      <w:r>
        <w:softHyphen/>
        <w:t>het i tillträdes</w:t>
      </w:r>
      <w:r>
        <w:softHyphen/>
        <w:t>direktivet. Den nya regleringen</w:t>
      </w:r>
      <w:r w:rsidRPr="00E211AD">
        <w:t xml:space="preserve"> </w:t>
      </w:r>
      <w:r>
        <w:t>tar sikte på</w:t>
      </w:r>
      <w:r w:rsidRPr="00E211AD">
        <w:t xml:space="preserve"> </w:t>
      </w:r>
      <w:r>
        <w:t>det för</w:t>
      </w:r>
      <w:r w:rsidR="0080317C">
        <w:softHyphen/>
      </w:r>
      <w:r>
        <w:t xml:space="preserve">hållandet </w:t>
      </w:r>
      <w:r w:rsidRPr="00E211AD">
        <w:t>att de traditionella koppar</w:t>
      </w:r>
      <w:r>
        <w:softHyphen/>
      </w:r>
      <w:r w:rsidRPr="00E211AD">
        <w:t>baserade access</w:t>
      </w:r>
      <w:r>
        <w:softHyphen/>
      </w:r>
      <w:r w:rsidRPr="00E211AD">
        <w:t>näten är föråld</w:t>
      </w:r>
      <w:r>
        <w:softHyphen/>
      </w:r>
      <w:r w:rsidRPr="00E211AD">
        <w:t>ra</w:t>
      </w:r>
      <w:r>
        <w:softHyphen/>
      </w:r>
      <w:r w:rsidRPr="00E211AD">
        <w:t xml:space="preserve">de </w:t>
      </w:r>
      <w:r w:rsidRPr="00C44C39">
        <w:t>och därför gradvis byts ut till exempel</w:t>
      </w:r>
      <w:r>
        <w:softHyphen/>
      </w:r>
      <w:r w:rsidRPr="00C44C39">
        <w:t>vis modern fiber</w:t>
      </w:r>
      <w:r>
        <w:softHyphen/>
      </w:r>
      <w:r w:rsidRPr="00C44C39">
        <w:t>baserad infra</w:t>
      </w:r>
      <w:r w:rsidRPr="00C44C39">
        <w:softHyphen/>
        <w:t>struktur</w:t>
      </w:r>
      <w:r w:rsidRPr="00E211AD">
        <w:t xml:space="preserve"> eller avvecklas av nätägaren. Det finns dock fort</w:t>
      </w:r>
      <w:r>
        <w:softHyphen/>
      </w:r>
      <w:r w:rsidRPr="00E211AD">
        <w:t>far</w:t>
      </w:r>
      <w:r>
        <w:softHyphen/>
      </w:r>
      <w:r w:rsidRPr="00E211AD">
        <w:t>ande tillträdan</w:t>
      </w:r>
      <w:r>
        <w:softHyphen/>
      </w:r>
      <w:r w:rsidRPr="00E211AD">
        <w:t>de opera</w:t>
      </w:r>
      <w:r w:rsidRPr="00E211AD">
        <w:softHyphen/>
        <w:t>törer som är beroende av tillgång</w:t>
      </w:r>
      <w:r>
        <w:t>en</w:t>
      </w:r>
      <w:r w:rsidRPr="00E211AD">
        <w:t xml:space="preserve"> till det koppar</w:t>
      </w:r>
      <w:r>
        <w:softHyphen/>
      </w:r>
      <w:r w:rsidRPr="00E211AD">
        <w:t>baser</w:t>
      </w:r>
      <w:r>
        <w:softHyphen/>
      </w:r>
      <w:r w:rsidRPr="00E211AD">
        <w:t>ade access</w:t>
      </w:r>
      <w:r>
        <w:softHyphen/>
      </w:r>
      <w:r w:rsidRPr="00E211AD">
        <w:t>nät</w:t>
      </w:r>
      <w:r>
        <w:softHyphen/>
      </w:r>
      <w:r w:rsidRPr="00E211AD">
        <w:t>et.</w:t>
      </w:r>
    </w:p>
    <w:p w14:paraId="51668B3F" w14:textId="74A5B1C9" w:rsidR="00D85371" w:rsidRDefault="00D85371" w:rsidP="00D85371">
      <w:pPr>
        <w:pStyle w:val="Brdtextmedindrag"/>
      </w:pPr>
      <w:r w:rsidRPr="00E211AD">
        <w:t>Övergången från kopparinfrastruktur har kommit olika långt inom EU. I Sverige har utbyggnaden av fiber och mobila anslutningar kommit för</w:t>
      </w:r>
      <w:r w:rsidRPr="00E211AD">
        <w:softHyphen/>
        <w:t>hållande</w:t>
      </w:r>
      <w:r w:rsidRPr="00E211AD">
        <w:softHyphen/>
        <w:t>vis långt och efterfrågan på kopparbaserade tjänster minskar där</w:t>
      </w:r>
      <w:r w:rsidRPr="00E211AD">
        <w:softHyphen/>
      </w:r>
      <w:r w:rsidRPr="00E211AD">
        <w:lastRenderedPageBreak/>
        <w:t xml:space="preserve">för </w:t>
      </w:r>
      <w:r w:rsidRPr="00C44C39">
        <w:t xml:space="preserve">kraftigt. </w:t>
      </w:r>
      <w:r>
        <w:t>Av</w:t>
      </w:r>
      <w:r w:rsidRPr="00C44C39">
        <w:t xml:space="preserve"> PTS rapport Svensk telekommarknad </w:t>
      </w:r>
      <w:r>
        <w:t>2020</w:t>
      </w:r>
      <w:r w:rsidRPr="00C44C39">
        <w:t xml:space="preserve"> </w:t>
      </w:r>
      <w:r>
        <w:t xml:space="preserve">framgår </w:t>
      </w:r>
      <w:r w:rsidRPr="00C44C39">
        <w:t>att an</w:t>
      </w:r>
      <w:r>
        <w:softHyphen/>
      </w:r>
      <w:r w:rsidRPr="00C44C39">
        <w:t>talet fasta bredbandsabonnemang då uppgick till 4</w:t>
      </w:r>
      <w:r>
        <w:t>,2 </w:t>
      </w:r>
      <w:r w:rsidRPr="00C44C39">
        <w:t>mil</w:t>
      </w:r>
      <w:r w:rsidRPr="00C44C39">
        <w:softHyphen/>
        <w:t>jo</w:t>
      </w:r>
      <w:r w:rsidRPr="00C44C39">
        <w:softHyphen/>
        <w:t>ner</w:t>
      </w:r>
      <w:r>
        <w:t>. Det är</w:t>
      </w:r>
      <w:r w:rsidRPr="00C44C39">
        <w:t xml:space="preserve"> </w:t>
      </w:r>
      <w:r>
        <w:t xml:space="preserve">en </w:t>
      </w:r>
      <w:r w:rsidRPr="0080317C">
        <w:rPr>
          <w:spacing w:val="-2"/>
        </w:rPr>
        <w:t xml:space="preserve">ökning med </w:t>
      </w:r>
      <w:r w:rsidR="0080317C" w:rsidRPr="0080317C">
        <w:rPr>
          <w:spacing w:val="-2"/>
        </w:rPr>
        <w:t>3</w:t>
      </w:r>
      <w:r w:rsidRPr="0080317C">
        <w:rPr>
          <w:spacing w:val="-2"/>
        </w:rPr>
        <w:t xml:space="preserve"> procent på årsbasis. Knappt 0,4 miljoner utgjorde koppar</w:t>
      </w:r>
      <w:r w:rsidRPr="0080317C">
        <w:rPr>
          <w:spacing w:val="-2"/>
        </w:rPr>
        <w:softHyphen/>
        <w:t>base</w:t>
      </w:r>
      <w:r w:rsidR="0080317C" w:rsidRPr="0080317C">
        <w:rPr>
          <w:spacing w:val="-2"/>
        </w:rPr>
        <w:softHyphen/>
      </w:r>
      <w:r w:rsidRPr="00C44C39">
        <w:t>rade xDSL-anslut</w:t>
      </w:r>
      <w:r>
        <w:softHyphen/>
      </w:r>
      <w:r w:rsidRPr="00C44C39">
        <w:t>ning</w:t>
      </w:r>
      <w:r>
        <w:softHyphen/>
      </w:r>
      <w:r w:rsidRPr="00C44C39">
        <w:t>ar</w:t>
      </w:r>
      <w:r>
        <w:t>, vilket är en minskning med 26 procent på ett år</w:t>
      </w:r>
      <w:r w:rsidRPr="00C44C39">
        <w:t>.</w:t>
      </w:r>
    </w:p>
    <w:p w14:paraId="65F8D0EB" w14:textId="77777777" w:rsidR="00D85371" w:rsidRDefault="00D85371" w:rsidP="00D85371">
      <w:pPr>
        <w:pStyle w:val="Rubrik5utannumrering"/>
      </w:pPr>
      <w:r>
        <w:t>En SMP-operatör ska anmäla avveckling av ett reglerat nät</w:t>
      </w:r>
    </w:p>
    <w:p w14:paraId="1573A9D4" w14:textId="77777777" w:rsidR="00D85371" w:rsidRDefault="00D85371" w:rsidP="00D85371">
      <w:pPr>
        <w:pStyle w:val="Brdtext"/>
      </w:pPr>
      <w:r>
        <w:t>De nya direktivbestämmelserna</w:t>
      </w:r>
      <w:r w:rsidRPr="00C44C39">
        <w:t xml:space="preserve"> syftar till </w:t>
      </w:r>
      <w:r>
        <w:t>att</w:t>
      </w:r>
      <w:r w:rsidRPr="00C44C39">
        <w:t xml:space="preserve"> </w:t>
      </w:r>
      <w:r>
        <w:t>främja övergången från koppar- till fibernät genom att nationella regleringsmyndigheter övervakar nätoperatörernas egna initiativ i detta hänseende och, om nödvändigt, fast</w:t>
      </w:r>
      <w:r>
        <w:softHyphen/>
        <w:t>ställer villkoren för ett lämp</w:t>
      </w:r>
      <w:r>
        <w:softHyphen/>
        <w:t xml:space="preserve">ligt övergångsförfarande (se </w:t>
      </w:r>
      <w:r w:rsidRPr="00C44C39">
        <w:t xml:space="preserve">skäl 209 i </w:t>
      </w:r>
      <w:r>
        <w:t>EU-</w:t>
      </w:r>
      <w:r w:rsidRPr="00C44C39">
        <w:t>direktive</w:t>
      </w:r>
      <w:r>
        <w:t xml:space="preserve">t). Av artikel </w:t>
      </w:r>
      <w:r w:rsidRPr="00E211AD">
        <w:t xml:space="preserve">81.1 </w:t>
      </w:r>
      <w:r>
        <w:t>framgår</w:t>
      </w:r>
      <w:r w:rsidRPr="00E211AD">
        <w:t xml:space="preserve"> att ett </w:t>
      </w:r>
      <w:r>
        <w:t>SMP-</w:t>
      </w:r>
      <w:r w:rsidRPr="00E211AD">
        <w:t xml:space="preserve">företag ska anmäla till </w:t>
      </w:r>
      <w:r w:rsidRPr="00C44C39">
        <w:t>reglerings</w:t>
      </w:r>
      <w:r>
        <w:softHyphen/>
      </w:r>
      <w:r>
        <w:softHyphen/>
      </w:r>
      <w:r w:rsidRPr="00C44C39">
        <w:t>myndigheten i förväg och i god tid när det plane</w:t>
      </w:r>
      <w:r w:rsidRPr="00C44C39">
        <w:softHyphen/>
        <w:t>rar</w:t>
      </w:r>
      <w:r w:rsidRPr="00E211AD">
        <w:t xml:space="preserve"> </w:t>
      </w:r>
      <w:r w:rsidRPr="00C44C39">
        <w:t xml:space="preserve">att avveckla </w:t>
      </w:r>
      <w:r>
        <w:t>eller byta ut nätdelar som omfattas av ålagda SMP-skyldigheter. Anmäl</w:t>
      </w:r>
      <w:r>
        <w:softHyphen/>
        <w:t>nings</w:t>
      </w:r>
      <w:r>
        <w:softHyphen/>
        <w:t>skyldigheten omfattar även nätdelar som omfattas av bind</w:t>
      </w:r>
      <w:r>
        <w:softHyphen/>
        <w:t>ande åtaganden (se nedan)</w:t>
      </w:r>
      <w:r w:rsidRPr="00C44C39">
        <w:t>.</w:t>
      </w:r>
      <w:r>
        <w:t xml:space="preserve"> Syftet med anmälnings</w:t>
      </w:r>
      <w:r>
        <w:softHyphen/>
        <w:t>skyldig</w:t>
      </w:r>
      <w:r>
        <w:softHyphen/>
        <w:t xml:space="preserve">heten är alltså att </w:t>
      </w:r>
      <w:r w:rsidRPr="00E211AD">
        <w:t xml:space="preserve">ge </w:t>
      </w:r>
      <w:r>
        <w:t>reglerings</w:t>
      </w:r>
      <w:r w:rsidRPr="00E211AD">
        <w:t>myndigheten möjlighet att kontroll</w:t>
      </w:r>
      <w:r>
        <w:softHyphen/>
      </w:r>
      <w:r w:rsidRPr="00E211AD">
        <w:t>era att till</w:t>
      </w:r>
      <w:r w:rsidRPr="00E211AD">
        <w:softHyphen/>
        <w:t>trä</w:t>
      </w:r>
      <w:r w:rsidRPr="00E211AD">
        <w:softHyphen/>
        <w:t xml:space="preserve">dande operatörer </w:t>
      </w:r>
      <w:r>
        <w:t xml:space="preserve">kan </w:t>
      </w:r>
      <w:r w:rsidRPr="00E211AD">
        <w:t>planera sin verksamhet och bedöma om ytterligare åtgärder behöver vidtas till skydd för konkurrensen</w:t>
      </w:r>
      <w:r>
        <w:t>,</w:t>
      </w:r>
      <w:r w:rsidRPr="00E211AD">
        <w:t xml:space="preserve"> samtidigt som SMP-</w:t>
      </w:r>
      <w:r>
        <w:t>företaget</w:t>
      </w:r>
      <w:r w:rsidRPr="00E211AD">
        <w:t xml:space="preserve"> så långt </w:t>
      </w:r>
      <w:r>
        <w:t xml:space="preserve">som </w:t>
      </w:r>
      <w:r w:rsidRPr="00E211AD">
        <w:t>möjligt disponerar över de egna planerna.</w:t>
      </w:r>
    </w:p>
    <w:p w14:paraId="1146F76B" w14:textId="77777777" w:rsidR="00D85371" w:rsidRDefault="00D85371" w:rsidP="00D85371">
      <w:pPr>
        <w:pStyle w:val="Brdtextmedindrag"/>
      </w:pPr>
      <w:r>
        <w:t xml:space="preserve">Vidare </w:t>
      </w:r>
      <w:r w:rsidRPr="00C44C39">
        <w:t xml:space="preserve">ska </w:t>
      </w:r>
      <w:r>
        <w:t>reglerings</w:t>
      </w:r>
      <w:r w:rsidRPr="00E211AD">
        <w:t xml:space="preserve">myndigheten </w:t>
      </w:r>
      <w:r>
        <w:t xml:space="preserve">enligt artikel </w:t>
      </w:r>
      <w:r w:rsidRPr="00C44C39">
        <w:t xml:space="preserve">81.2 </w:t>
      </w:r>
      <w:r>
        <w:t xml:space="preserve">första stycket </w:t>
      </w:r>
      <w:r w:rsidRPr="00E211AD">
        <w:t>säker</w:t>
      </w:r>
      <w:r>
        <w:softHyphen/>
      </w:r>
      <w:r w:rsidRPr="00E211AD">
        <w:t>ställa att avvecklings- eller utbytesförfarandet inklu</w:t>
      </w:r>
      <w:r w:rsidRPr="00E211AD">
        <w:softHyphen/>
        <w:t>de</w:t>
      </w:r>
      <w:r w:rsidRPr="00E211AD">
        <w:softHyphen/>
        <w:t>rar en transpa</w:t>
      </w:r>
      <w:r>
        <w:softHyphen/>
        <w:t>r</w:t>
      </w:r>
      <w:r>
        <w:softHyphen/>
      </w:r>
      <w:r w:rsidRPr="00E211AD">
        <w:t>ent tids</w:t>
      </w:r>
      <w:r>
        <w:softHyphen/>
      </w:r>
      <w:r w:rsidRPr="00E211AD">
        <w:t>plan och transparenta villkor, bl.a. en lämplig över</w:t>
      </w:r>
      <w:r w:rsidRPr="00E211AD">
        <w:softHyphen/>
        <w:t>gångs</w:t>
      </w:r>
      <w:r w:rsidRPr="00E211AD">
        <w:softHyphen/>
        <w:t>tid</w:t>
      </w:r>
      <w:r>
        <w:t>. För</w:t>
      </w:r>
      <w:r>
        <w:softHyphen/>
        <w:t>farandet ska också säkerställa</w:t>
      </w:r>
      <w:r w:rsidRPr="00E211AD">
        <w:t xml:space="preserve"> tillgång till alternativa produkter av åtmin</w:t>
      </w:r>
      <w:r>
        <w:softHyphen/>
      </w:r>
      <w:r w:rsidRPr="00E211AD">
        <w:t>stone jäm</w:t>
      </w:r>
      <w:r w:rsidRPr="00E211AD">
        <w:softHyphen/>
        <w:t>för</w:t>
      </w:r>
      <w:r w:rsidRPr="00E211AD">
        <w:softHyphen/>
        <w:t>bar kvalitet som ger tillträde till uppgrade</w:t>
      </w:r>
      <w:r w:rsidRPr="00E211AD">
        <w:softHyphen/>
        <w:t>rad nät</w:t>
      </w:r>
      <w:r>
        <w:softHyphen/>
      </w:r>
      <w:r w:rsidRPr="00E211AD">
        <w:t>infrastruktur som ersätter de utbytta delarna, om detta är nödvändigt för att skydda konkurrensen och slut</w:t>
      </w:r>
      <w:r>
        <w:softHyphen/>
      </w:r>
      <w:r w:rsidRPr="00E211AD">
        <w:t>användarnas rättigheter.</w:t>
      </w:r>
    </w:p>
    <w:p w14:paraId="6A8E8FB2" w14:textId="77777777" w:rsidR="00D85371" w:rsidRDefault="00D85371" w:rsidP="00D85371">
      <w:pPr>
        <w:pStyle w:val="Brdtextmedindrag"/>
      </w:pPr>
      <w:r>
        <w:t>Å</w:t>
      </w:r>
      <w:r w:rsidRPr="00E211AD">
        <w:t xml:space="preserve">lagda </w:t>
      </w:r>
      <w:r>
        <w:t>tillträde</w:t>
      </w:r>
      <w:r w:rsidRPr="00E211AD">
        <w:t>skyldig</w:t>
      </w:r>
      <w:r w:rsidRPr="00E211AD">
        <w:softHyphen/>
        <w:t xml:space="preserve">heter hindrar </w:t>
      </w:r>
      <w:r>
        <w:t xml:space="preserve">inte </w:t>
      </w:r>
      <w:r w:rsidRPr="00E211AD">
        <w:t>nätägaren från att byta ut nätet eller</w:t>
      </w:r>
      <w:r>
        <w:t xml:space="preserve"> </w:t>
      </w:r>
      <w:r w:rsidRPr="00E211AD">
        <w:t xml:space="preserve">att avveckla det. </w:t>
      </w:r>
      <w:r>
        <w:t>Något formellt upphävande av en skyldighet krävs alltså inte för avvecklingen av ett befintligt nät, utan skyldig</w:t>
      </w:r>
      <w:r>
        <w:softHyphen/>
        <w:t>het</w:t>
      </w:r>
      <w:r>
        <w:softHyphen/>
        <w:t>er</w:t>
      </w:r>
      <w:r>
        <w:softHyphen/>
        <w:t>na gäller så länge nätet finns. Med stöd av bestäm</w:t>
      </w:r>
      <w:r>
        <w:softHyphen/>
        <w:t>melserna om upphävan</w:t>
      </w:r>
      <w:r>
        <w:softHyphen/>
        <w:t xml:space="preserve">de av skyldigheter är det dock möjligt för regleringsmyndigheten att förena ett sådant beslut med villkor för en övergångsperiod (se avsnitt 14.9). </w:t>
      </w:r>
    </w:p>
    <w:p w14:paraId="7A2B98F8" w14:textId="77777777" w:rsidR="00D85371" w:rsidRDefault="00D85371" w:rsidP="00D85371">
      <w:pPr>
        <w:pStyle w:val="Brdtextmedindrag"/>
      </w:pPr>
      <w:r>
        <w:t xml:space="preserve">PTS har inom ramen för ålagda skyldigheter för </w:t>
      </w:r>
      <w:r w:rsidRPr="00C44C39">
        <w:t xml:space="preserve">Telia Company AB </w:t>
      </w:r>
      <w:r>
        <w:t>på marknaden för lokalt tillträde till nätinfrastruktur beslutat om en informa</w:t>
      </w:r>
      <w:r>
        <w:softHyphen/>
        <w:t>tionsskyldighet i förhållande till sam</w:t>
      </w:r>
      <w:r>
        <w:softHyphen/>
        <w:t>lokal</w:t>
      </w:r>
      <w:r>
        <w:softHyphen/>
        <w:t>iser</w:t>
      </w:r>
      <w:r>
        <w:softHyphen/>
        <w:t>ade operatör</w:t>
      </w:r>
      <w:r>
        <w:softHyphen/>
        <w:t>er vid nedlägg</w:t>
      </w:r>
      <w:r>
        <w:softHyphen/>
        <w:t>ningar av telestationer och liknande kopplingspunkter och samtidigt säker</w:t>
      </w:r>
      <w:r>
        <w:softHyphen/>
        <w:t xml:space="preserve">ställt att tillträdande operatörer ska ha möjlighet att samlokalisera på nya platser för att ansluta befintliga slutkunder </w:t>
      </w:r>
      <w:r w:rsidRPr="00C44C39">
        <w:t>(</w:t>
      </w:r>
      <w:r>
        <w:t xml:space="preserve">se </w:t>
      </w:r>
      <w:r w:rsidRPr="00C44C39">
        <w:t xml:space="preserve">PTS </w:t>
      </w:r>
      <w:r>
        <w:t>ändrings</w:t>
      </w:r>
      <w:r w:rsidRPr="00C44C39">
        <w:t xml:space="preserve">beslut den </w:t>
      </w:r>
      <w:r>
        <w:t>8 juni 2020</w:t>
      </w:r>
      <w:r w:rsidRPr="00C44C39">
        <w:t>, dnr 1</w:t>
      </w:r>
      <w:r>
        <w:t>5</w:t>
      </w:r>
      <w:r w:rsidRPr="00C44C39">
        <w:t>-</w:t>
      </w:r>
      <w:r>
        <w:t>7200</w:t>
      </w:r>
      <w:r w:rsidRPr="00E211AD">
        <w:t>)</w:t>
      </w:r>
      <w:r>
        <w:t>. Genom både åläggande och upphävande av SMP-skyldig</w:t>
      </w:r>
      <w:r>
        <w:softHyphen/>
        <w:t>het</w:t>
      </w:r>
      <w:r>
        <w:softHyphen/>
        <w:t xml:space="preserve">er har PTS alltså möjlighet att övervaka </w:t>
      </w:r>
      <w:r w:rsidRPr="00E211AD">
        <w:t>avvecklings- eller utbytes</w:t>
      </w:r>
      <w:r>
        <w:softHyphen/>
      </w:r>
      <w:r w:rsidRPr="00E211AD">
        <w:t>för</w:t>
      </w:r>
      <w:r>
        <w:softHyphen/>
      </w:r>
      <w:r w:rsidRPr="00E211AD">
        <w:t>faran</w:t>
      </w:r>
      <w:r>
        <w:softHyphen/>
      </w:r>
      <w:r w:rsidRPr="00E211AD">
        <w:t xml:space="preserve">det </w:t>
      </w:r>
      <w:r>
        <w:t xml:space="preserve">och, om det behövs, också fastställa villkoren, som bl.a. </w:t>
      </w:r>
      <w:r w:rsidRPr="00060A83">
        <w:rPr>
          <w:i/>
          <w:iCs/>
        </w:rPr>
        <w:t xml:space="preserve">Regionerna Uppsala </w:t>
      </w:r>
      <w:r w:rsidRPr="00AA5CEF">
        <w:t>och</w:t>
      </w:r>
      <w:r w:rsidRPr="00060A83">
        <w:rPr>
          <w:i/>
          <w:iCs/>
        </w:rPr>
        <w:t xml:space="preserve"> Värm</w:t>
      </w:r>
      <w:r>
        <w:rPr>
          <w:i/>
          <w:iCs/>
        </w:rPr>
        <w:softHyphen/>
      </w:r>
      <w:r w:rsidRPr="00060A83">
        <w:rPr>
          <w:i/>
          <w:iCs/>
        </w:rPr>
        <w:t>land</w:t>
      </w:r>
      <w:r>
        <w:t xml:space="preserve"> efter</w:t>
      </w:r>
      <w:r>
        <w:softHyphen/>
        <w:t>frågar.</w:t>
      </w:r>
    </w:p>
    <w:p w14:paraId="75986537" w14:textId="13A26FBF" w:rsidR="00D85371" w:rsidRDefault="00D85371" w:rsidP="00D85371">
      <w:pPr>
        <w:pStyle w:val="Brdtextmedindrag"/>
        <w:rPr>
          <w:iCs/>
        </w:rPr>
      </w:pPr>
      <w:r w:rsidRPr="00B8651A">
        <w:t>Enligt regeringens bedömning bör även anmälningsskyldigheten i för</w:t>
      </w:r>
      <w:r>
        <w:softHyphen/>
      </w:r>
      <w:r w:rsidRPr="00B8651A">
        <w:t>håll</w:t>
      </w:r>
      <w:r w:rsidRPr="00B8651A">
        <w:softHyphen/>
        <w:t>an</w:t>
      </w:r>
      <w:r w:rsidRPr="00B8651A">
        <w:softHyphen/>
        <w:t xml:space="preserve">de till regleringsmyndigheten lämpligen regleras i samband med </w:t>
      </w:r>
      <w:r w:rsidRPr="0080317C">
        <w:rPr>
          <w:spacing w:val="-2"/>
        </w:rPr>
        <w:t>åläggandet av SMP-skyldigheter. Därmed kan även den tids</w:t>
      </w:r>
      <w:r w:rsidRPr="0080317C">
        <w:rPr>
          <w:spacing w:val="-2"/>
        </w:rPr>
        <w:softHyphen/>
        <w:t>gräns som regle</w:t>
      </w:r>
      <w:r w:rsidR="0080317C" w:rsidRPr="0080317C">
        <w:rPr>
          <w:spacing w:val="-2"/>
        </w:rPr>
        <w:softHyphen/>
      </w:r>
      <w:r w:rsidRPr="00B8651A">
        <w:t xml:space="preserve">ringsmyndigheten anser är lämplig bestämmas i varje enskilt fall. På så sätt blir regleringen mer flexibel och kan anpassas efter </w:t>
      </w:r>
      <w:r>
        <w:t>omständig</w:t>
      </w:r>
      <w:r>
        <w:softHyphen/>
      </w:r>
      <w:r w:rsidRPr="00B8651A">
        <w:t>het</w:t>
      </w:r>
      <w:r>
        <w:softHyphen/>
      </w:r>
      <w:r w:rsidRPr="00B8651A">
        <w:t>er</w:t>
      </w:r>
      <w:r>
        <w:softHyphen/>
      </w:r>
      <w:r w:rsidRPr="00B8651A">
        <w:t xml:space="preserve">na i det enskilda fallet samtidigt </w:t>
      </w:r>
      <w:r w:rsidRPr="00E36E05">
        <w:t xml:space="preserve">som det säkerställs att skyldigheten uppfyller kravet på proportionalitet, som </w:t>
      </w:r>
      <w:r w:rsidRPr="00E36E05">
        <w:rPr>
          <w:i/>
        </w:rPr>
        <w:t>PTS</w:t>
      </w:r>
      <w:r w:rsidRPr="00B8651A">
        <w:rPr>
          <w:iCs/>
        </w:rPr>
        <w:t xml:space="preserve"> och </w:t>
      </w:r>
      <w:r w:rsidRPr="00B8651A">
        <w:rPr>
          <w:i/>
        </w:rPr>
        <w:t>Telia Company AB</w:t>
      </w:r>
      <w:r w:rsidRPr="00B8651A">
        <w:rPr>
          <w:iCs/>
        </w:rPr>
        <w:t xml:space="preserve"> framhåller.</w:t>
      </w:r>
    </w:p>
    <w:p w14:paraId="726FEA62" w14:textId="77777777" w:rsidR="00D85371" w:rsidRDefault="00D85371" w:rsidP="00D85371">
      <w:pPr>
        <w:pStyle w:val="Brdtextmedindrag"/>
        <w:rPr>
          <w:iCs/>
        </w:rPr>
      </w:pPr>
      <w:r>
        <w:rPr>
          <w:iCs/>
        </w:rPr>
        <w:lastRenderedPageBreak/>
        <w:t>I avsnitt 14.4 och 14.5 föreslås reglering av åtaganden som en SMP-operatör ska kunna erbjuda regleringsmyndigheten. Ett beslut om att ett åtagande av en SMP-operatör ska vara bindande innebär en skyldighet för operatören att följa åtagandet och kan ersätta ett åläggande av SMP-skyl</w:t>
      </w:r>
      <w:r>
        <w:rPr>
          <w:iCs/>
        </w:rPr>
        <w:softHyphen/>
        <w:t>dig</w:t>
      </w:r>
      <w:r>
        <w:rPr>
          <w:iCs/>
        </w:rPr>
        <w:softHyphen/>
        <w:t>heter. I enlighet med direktivet bör även sådana beslut förenas med en anmälnings</w:t>
      </w:r>
      <w:r>
        <w:rPr>
          <w:iCs/>
        </w:rPr>
        <w:softHyphen/>
        <w:t>skyldighet i fråga om nätdelar som omfattas av åtagandet.</w:t>
      </w:r>
    </w:p>
    <w:p w14:paraId="4A7FB819" w14:textId="77777777" w:rsidR="00D85371" w:rsidRDefault="00D85371" w:rsidP="00D85371">
      <w:pPr>
        <w:pStyle w:val="Brdtextmedindrag"/>
      </w:pPr>
      <w:r w:rsidRPr="00B8651A">
        <w:t>Sammantaget bör reglerings</w:t>
      </w:r>
      <w:r>
        <w:softHyphen/>
      </w:r>
      <w:r w:rsidRPr="00B8651A">
        <w:t>myndig</w:t>
      </w:r>
      <w:r>
        <w:softHyphen/>
      </w:r>
      <w:r w:rsidRPr="00B8651A">
        <w:t xml:space="preserve">heten förena SMP-skyldigheter </w:t>
      </w:r>
      <w:r>
        <w:t xml:space="preserve">och beslut om bindande åtaganden </w:t>
      </w:r>
      <w:r w:rsidRPr="00B8651A">
        <w:t>med en skyldig</w:t>
      </w:r>
      <w:r w:rsidRPr="00B8651A">
        <w:softHyphen/>
        <w:t xml:space="preserve">het att i god tid före åtgärden till myndigheten anmäla planer på att avveckla eller byta ut </w:t>
      </w:r>
      <w:r>
        <w:t>nät</w:t>
      </w:r>
      <w:r w:rsidRPr="00B8651A">
        <w:t xml:space="preserve">delar som omfattas av </w:t>
      </w:r>
      <w:r>
        <w:t xml:space="preserve">sådana </w:t>
      </w:r>
      <w:r w:rsidRPr="00B8651A">
        <w:t>skyldighete</w:t>
      </w:r>
      <w:r>
        <w:t>r</w:t>
      </w:r>
      <w:r w:rsidRPr="00B8651A">
        <w:t>. När det är nödvändigt för att säkerställa konkurrensen och slutanvändarnas rättighet</w:t>
      </w:r>
      <w:r>
        <w:softHyphen/>
      </w:r>
      <w:r w:rsidRPr="00B8651A">
        <w:t>er bör det dessutom</w:t>
      </w:r>
      <w:r>
        <w:t xml:space="preserve"> </w:t>
      </w:r>
      <w:r w:rsidRPr="00B8651A">
        <w:t>vara möjligt för reglerings</w:t>
      </w:r>
      <w:r w:rsidRPr="00B8651A">
        <w:softHyphen/>
        <w:t>myndig</w:t>
      </w:r>
      <w:r w:rsidRPr="00B8651A">
        <w:softHyphen/>
        <w:t>heten att ålägga SMP-operatören att närmare i detalj beskriva planerna, villkoren som ska gälla under en över</w:t>
      </w:r>
      <w:r w:rsidRPr="00B8651A">
        <w:softHyphen/>
        <w:t>gångs</w:t>
      </w:r>
      <w:r>
        <w:softHyphen/>
      </w:r>
      <w:r w:rsidRPr="00B8651A">
        <w:t>period och vilka jämförbara tillträdes</w:t>
      </w:r>
      <w:r w:rsidRPr="00B8651A">
        <w:softHyphen/>
        <w:t>produkter som erbjuds i stället.</w:t>
      </w:r>
    </w:p>
    <w:p w14:paraId="20C672B9" w14:textId="77777777" w:rsidR="00D85371" w:rsidRPr="00B8651A" w:rsidRDefault="00D85371" w:rsidP="00D85371">
      <w:pPr>
        <w:pStyle w:val="Brdtextmedindrag"/>
      </w:pPr>
      <w:r>
        <w:t xml:space="preserve">Som framgår ovan är det möjligt att ålägga en SMP-operatör </w:t>
      </w:r>
      <w:r w:rsidRPr="00621516">
        <w:t>en informa</w:t>
      </w:r>
      <w:r>
        <w:softHyphen/>
      </w:r>
      <w:r w:rsidRPr="00621516">
        <w:t>tions</w:t>
      </w:r>
      <w:r>
        <w:softHyphen/>
      </w:r>
      <w:r w:rsidRPr="00621516">
        <w:t>skyldighet</w:t>
      </w:r>
      <w:r>
        <w:t xml:space="preserve"> </w:t>
      </w:r>
      <w:r w:rsidRPr="00391F03">
        <w:t>i förhållande till andra operatörer</w:t>
      </w:r>
      <w:r>
        <w:t xml:space="preserve">. Som </w:t>
      </w:r>
      <w:r w:rsidRPr="00391F03">
        <w:rPr>
          <w:i/>
        </w:rPr>
        <w:t>IP</w:t>
      </w:r>
      <w:r>
        <w:rPr>
          <w:i/>
        </w:rPr>
        <w:t>-</w:t>
      </w:r>
      <w:r w:rsidRPr="00391F03">
        <w:rPr>
          <w:i/>
        </w:rPr>
        <w:t>Only</w:t>
      </w:r>
      <w:r>
        <w:t xml:space="preserve"> </w:t>
      </w:r>
      <w:r>
        <w:rPr>
          <w:i/>
          <w:iCs/>
        </w:rPr>
        <w:t xml:space="preserve">AB </w:t>
      </w:r>
      <w:r>
        <w:t xml:space="preserve">för fram kan det finnas skäl för att potentiella investerare, inte bara </w:t>
      </w:r>
      <w:r w:rsidRPr="00391F03">
        <w:t>sam</w:t>
      </w:r>
      <w:r>
        <w:softHyphen/>
      </w:r>
      <w:r w:rsidRPr="00391F03">
        <w:t>lokaliserade operatör</w:t>
      </w:r>
      <w:r>
        <w:softHyphen/>
      </w:r>
      <w:r w:rsidRPr="00391F03">
        <w:t>er</w:t>
      </w:r>
      <w:r>
        <w:t>, bör få information om behovet av anläggande av ny infra</w:t>
      </w:r>
      <w:r>
        <w:softHyphen/>
        <w:t>struktur. Direktivsregleringen har dock ett annat syfte. Enligt rege</w:t>
      </w:r>
      <w:r>
        <w:softHyphen/>
        <w:t>ringens bedömning är det inte motiverat att utvidga anmälnings</w:t>
      </w:r>
      <w:r>
        <w:softHyphen/>
        <w:t>skyldig</w:t>
      </w:r>
      <w:r>
        <w:softHyphen/>
        <w:t>heten till en generell informationsskyldighet till berörda aktörer.</w:t>
      </w:r>
    </w:p>
    <w:p w14:paraId="782BDC4D" w14:textId="77777777" w:rsidR="00D85371" w:rsidRDefault="00D85371" w:rsidP="00D85371">
      <w:pPr>
        <w:pStyle w:val="Rubrik3"/>
      </w:pPr>
      <w:bookmarkStart w:id="657" w:name="_Toc73005925"/>
      <w:bookmarkStart w:id="658" w:name="_Toc86738731"/>
      <w:bookmarkStart w:id="659" w:name="_Toc94597494"/>
      <w:bookmarkStart w:id="660" w:name="_Toc96533337"/>
      <w:r>
        <w:t>Skyldigheter för rena grossistföretag</w:t>
      </w:r>
      <w:bookmarkEnd w:id="657"/>
      <w:bookmarkEnd w:id="658"/>
      <w:bookmarkEnd w:id="659"/>
      <w:bookmarkEnd w:id="660"/>
    </w:p>
    <w:p w14:paraId="45AF5F8C" w14:textId="77777777" w:rsidR="00D85371" w:rsidRPr="00E211AD" w:rsidRDefault="00D85371" w:rsidP="00D85371">
      <w:pPr>
        <w:pStyle w:val="Brdtextram"/>
        <w:rPr>
          <w:sz w:val="8"/>
          <w:szCs w:val="8"/>
        </w:rPr>
      </w:pPr>
      <w:r w:rsidRPr="00E211AD">
        <w:rPr>
          <w:b/>
        </w:rPr>
        <w:t>Regeringens förslag:</w:t>
      </w:r>
      <w:r w:rsidRPr="00E211AD">
        <w:t xml:space="preserve"> Regleringsmyndigheten ska få ålägga ett rent grossist</w:t>
      </w:r>
      <w:r>
        <w:softHyphen/>
      </w:r>
      <w:r w:rsidRPr="00E211AD">
        <w:t>företag</w:t>
      </w:r>
      <w:r w:rsidRPr="00CD7C46">
        <w:t xml:space="preserve"> </w:t>
      </w:r>
      <w:r w:rsidRPr="00E211AD">
        <w:t xml:space="preserve">skyldigheter </w:t>
      </w:r>
      <w:r>
        <w:t>om insyn, om särredovisning eller om tillträde till anläggningsinfrastruktur eller andra skyldigheter om pris</w:t>
      </w:r>
      <w:r>
        <w:softHyphen/>
        <w:t xml:space="preserve">kontroll än sådana som avser rättvis och skälig prissättning, </w:t>
      </w:r>
      <w:r w:rsidRPr="00E211AD">
        <w:t xml:space="preserve">endast om </w:t>
      </w:r>
      <w:r w:rsidRPr="00CD7C46">
        <w:t xml:space="preserve">det </w:t>
      </w:r>
      <w:r>
        <w:t>krävs</w:t>
      </w:r>
      <w:r w:rsidRPr="00CD7C46">
        <w:t xml:space="preserve"> ytter</w:t>
      </w:r>
      <w:r>
        <w:softHyphen/>
      </w:r>
      <w:r w:rsidRPr="00CD7C46">
        <w:t xml:space="preserve">ligare skyldigheter på grund av att </w:t>
      </w:r>
      <w:r>
        <w:t xml:space="preserve">de </w:t>
      </w:r>
      <w:r w:rsidRPr="00CD7C46">
        <w:t>villkor som opera</w:t>
      </w:r>
      <w:r>
        <w:softHyphen/>
      </w:r>
      <w:r w:rsidRPr="00CD7C46">
        <w:t>tören erbjuder</w:t>
      </w:r>
      <w:r w:rsidRPr="00E211AD">
        <w:t xml:space="preserve"> </w:t>
      </w:r>
      <w:r w:rsidRPr="00CD7C46">
        <w:t>medför eller kan medföra konkurrensproblem till skada för slut</w:t>
      </w:r>
      <w:r>
        <w:softHyphen/>
      </w:r>
      <w:r w:rsidRPr="00CD7C46">
        <w:t xml:space="preserve">användarna. </w:t>
      </w:r>
      <w:r w:rsidRPr="003B5B33">
        <w:t>Operatören ska till regleringsmyndigheten omgå</w:t>
      </w:r>
      <w:r>
        <w:softHyphen/>
      </w:r>
      <w:r w:rsidRPr="003B5B33">
        <w:t xml:space="preserve">ende anmäla omständigheter som </w:t>
      </w:r>
      <w:r>
        <w:t xml:space="preserve">kan </w:t>
      </w:r>
      <w:r w:rsidRPr="003B5B33">
        <w:t>påverka bedömningen av om ope</w:t>
      </w:r>
      <w:r>
        <w:softHyphen/>
      </w:r>
      <w:r w:rsidRPr="003B5B33">
        <w:t>ratören är ett rent grossistföretag.</w:t>
      </w:r>
      <w:r>
        <w:t xml:space="preserve"> Uttrycket rent grossistföretag ska definieras i lagen.</w:t>
      </w:r>
    </w:p>
    <w:p w14:paraId="73F15526" w14:textId="77777777" w:rsidR="00D85371" w:rsidRPr="00E211AD" w:rsidRDefault="00D85371" w:rsidP="00D85371">
      <w:pPr>
        <w:pStyle w:val="Brdtextmedindrag"/>
        <w:rPr>
          <w:sz w:val="8"/>
          <w:szCs w:val="8"/>
        </w:rPr>
      </w:pPr>
    </w:p>
    <w:p w14:paraId="0C5C841A" w14:textId="77777777" w:rsidR="00D85371" w:rsidRPr="00E211AD" w:rsidRDefault="00D85371" w:rsidP="00D85371">
      <w:pPr>
        <w:pStyle w:val="Brdtextmedindrag"/>
      </w:pPr>
      <w:r w:rsidRPr="00E211AD">
        <w:rPr>
          <w:b/>
        </w:rPr>
        <w:t>Promemorians förslag</w:t>
      </w:r>
      <w:r w:rsidRPr="00E211AD">
        <w:t xml:space="preserve"> överensstämmer </w:t>
      </w:r>
      <w:r>
        <w:t xml:space="preserve">i sak </w:t>
      </w:r>
      <w:r w:rsidRPr="00E211AD">
        <w:t>med regeringens förslag.</w:t>
      </w:r>
      <w:r>
        <w:t xml:space="preserve"> </w:t>
      </w:r>
      <w:r w:rsidRPr="002573F2">
        <w:t>Promemorians lagförslag har en annan utformning.</w:t>
      </w:r>
    </w:p>
    <w:p w14:paraId="54447F22" w14:textId="77777777" w:rsidR="00D85371" w:rsidRDefault="00D85371" w:rsidP="00D85371">
      <w:pPr>
        <w:pStyle w:val="Brdtextmedindrag"/>
      </w:pPr>
      <w:r w:rsidRPr="005F1EB8">
        <w:rPr>
          <w:b/>
        </w:rPr>
        <w:t>Remissinstanserna:</w:t>
      </w:r>
      <w:r w:rsidRPr="00E211AD">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Flera remissinstanser, </w:t>
      </w:r>
      <w:r w:rsidRPr="00C94AEB">
        <w:t xml:space="preserve">bl.a. </w:t>
      </w:r>
      <w:r w:rsidRPr="00C94AEB">
        <w:rPr>
          <w:i/>
        </w:rPr>
        <w:t>AB Stokab</w:t>
      </w:r>
      <w:r w:rsidRPr="0004569B">
        <w:rPr>
          <w:iCs/>
        </w:rPr>
        <w:t xml:space="preserve">, </w:t>
      </w:r>
      <w:r w:rsidRPr="00C94AEB">
        <w:rPr>
          <w:i/>
        </w:rPr>
        <w:t xml:space="preserve">Netnod Internet Exchange AB </w:t>
      </w:r>
      <w:r w:rsidRPr="00C94AEB">
        <w:rPr>
          <w:iCs/>
        </w:rPr>
        <w:t xml:space="preserve">och </w:t>
      </w:r>
      <w:r w:rsidRPr="00C94AEB">
        <w:rPr>
          <w:i/>
        </w:rPr>
        <w:t>Telenor Sverige AB</w:t>
      </w:r>
      <w:r w:rsidRPr="00C94AEB">
        <w:rPr>
          <w:iCs/>
        </w:rPr>
        <w:t>, f</w:t>
      </w:r>
      <w:r w:rsidRPr="00C94AEB">
        <w:t>ramför dock att innebörden av regleringen behöver tydliggöras</w:t>
      </w:r>
      <w:r>
        <w:t>,</w:t>
      </w:r>
      <w:r w:rsidRPr="00C94AEB">
        <w:t xml:space="preserve"> </w:t>
      </w:r>
      <w:r>
        <w:t>särskilt när det gäller för</w:t>
      </w:r>
      <w:r>
        <w:softHyphen/>
        <w:t xml:space="preserve">utsättningarna för att ett företag ska omfattas av definitionen. </w:t>
      </w:r>
      <w:r w:rsidRPr="004465EA">
        <w:rPr>
          <w:i/>
          <w:iCs/>
        </w:rPr>
        <w:t>PTS</w:t>
      </w:r>
      <w:r>
        <w:t xml:space="preserve"> påpekar att möjligheten att ålägga ytterligare skyldigheter har utformats betydligt snävare än vad som följer av direktivet. </w:t>
      </w:r>
      <w:r>
        <w:rPr>
          <w:i/>
        </w:rPr>
        <w:t xml:space="preserve">IP-Only AB </w:t>
      </w:r>
      <w:r>
        <w:t>anser att bevis</w:t>
      </w:r>
      <w:r>
        <w:softHyphen/>
        <w:t>kravet för att ålägga ytter</w:t>
      </w:r>
      <w:r>
        <w:softHyphen/>
        <w:t>ligare skyl</w:t>
      </w:r>
      <w:r>
        <w:softHyphen/>
        <w:t>digheter är för lågt ställt.</w:t>
      </w:r>
    </w:p>
    <w:p w14:paraId="62CE2333" w14:textId="77777777" w:rsidR="00D85371" w:rsidRPr="00E211AD" w:rsidRDefault="00D85371" w:rsidP="00D85371">
      <w:pPr>
        <w:pStyle w:val="Brdtextmedindrag"/>
      </w:pPr>
      <w:r w:rsidRPr="00E211AD">
        <w:rPr>
          <w:b/>
        </w:rPr>
        <w:t>Skälen för regeringens förslag:</w:t>
      </w:r>
      <w:r w:rsidRPr="008209C8">
        <w:t xml:space="preserve"> </w:t>
      </w:r>
      <w:r w:rsidRPr="00CD7C46">
        <w:t xml:space="preserve">Av artikel 80.1 och 80.2 </w:t>
      </w:r>
      <w:r>
        <w:t>i EU-direk</w:t>
      </w:r>
      <w:r>
        <w:softHyphen/>
        <w:t xml:space="preserve">tivet </w:t>
      </w:r>
      <w:r w:rsidRPr="00CD7C46">
        <w:t>f</w:t>
      </w:r>
      <w:r>
        <w:t>ramgår</w:t>
      </w:r>
      <w:r w:rsidRPr="00CD7C46">
        <w:t xml:space="preserve"> vissa begränsningar när det gäller </w:t>
      </w:r>
      <w:r>
        <w:t xml:space="preserve">möjligheten </w:t>
      </w:r>
      <w:r w:rsidRPr="00CD7C46">
        <w:t>att ålägga skyl</w:t>
      </w:r>
      <w:r>
        <w:softHyphen/>
      </w:r>
      <w:r w:rsidRPr="00CD7C46">
        <w:t>dig</w:t>
      </w:r>
      <w:r>
        <w:softHyphen/>
      </w:r>
      <w:r w:rsidRPr="00CD7C46">
        <w:t xml:space="preserve">heter för </w:t>
      </w:r>
      <w:r>
        <w:t>SMP-</w:t>
      </w:r>
      <w:r w:rsidRPr="00E211AD">
        <w:t>opera</w:t>
      </w:r>
      <w:r>
        <w:softHyphen/>
      </w:r>
      <w:r w:rsidRPr="00E211AD">
        <w:t>törer som inte bedriver verksamhet på någon slut</w:t>
      </w:r>
      <w:r>
        <w:softHyphen/>
      </w:r>
      <w:r w:rsidRPr="00E211AD">
        <w:t>kunds</w:t>
      </w:r>
      <w:r>
        <w:softHyphen/>
      </w:r>
      <w:r w:rsidRPr="00E211AD">
        <w:t>marknad, inte är närstående till eller genom ägarintressen kon</w:t>
      </w:r>
      <w:r>
        <w:softHyphen/>
      </w:r>
      <w:r w:rsidRPr="00E211AD">
        <w:t>troller</w:t>
      </w:r>
      <w:r>
        <w:softHyphen/>
      </w:r>
      <w:r w:rsidRPr="00E211AD">
        <w:t>ar ett företag som bedri</w:t>
      </w:r>
      <w:r>
        <w:softHyphen/>
      </w:r>
      <w:r w:rsidRPr="00E211AD">
        <w:t>ver verksamhet på någon slutkunds</w:t>
      </w:r>
      <w:r>
        <w:softHyphen/>
      </w:r>
      <w:r w:rsidRPr="00E211AD">
        <w:t xml:space="preserve">marknad </w:t>
      </w:r>
      <w:r w:rsidRPr="00E211AD">
        <w:lastRenderedPageBreak/>
        <w:t xml:space="preserve">och inte </w:t>
      </w:r>
      <w:r>
        <w:t xml:space="preserve">heller </w:t>
      </w:r>
      <w:r w:rsidRPr="00E211AD">
        <w:t>genom avtal är bun</w:t>
      </w:r>
      <w:r>
        <w:softHyphen/>
      </w:r>
      <w:r w:rsidRPr="00E211AD">
        <w:t>det att exklusivt handla med ett enskilt före</w:t>
      </w:r>
      <w:r>
        <w:softHyphen/>
      </w:r>
      <w:r w:rsidRPr="00E211AD">
        <w:t>tag som verkar på någon slut</w:t>
      </w:r>
      <w:r>
        <w:softHyphen/>
      </w:r>
      <w:r w:rsidRPr="00E211AD">
        <w:t>kundsmarknad (rena grossist</w:t>
      </w:r>
      <w:r>
        <w:softHyphen/>
      </w:r>
      <w:r w:rsidRPr="00E211AD">
        <w:t xml:space="preserve">företag). Sådana operatörer får </w:t>
      </w:r>
      <w:r>
        <w:t xml:space="preserve">i ett första skede </w:t>
      </w:r>
      <w:r w:rsidRPr="00E211AD">
        <w:t xml:space="preserve">endast åläggas </w:t>
      </w:r>
      <w:r>
        <w:t xml:space="preserve">ett begränsat antal </w:t>
      </w:r>
      <w:r w:rsidRPr="00CD7C46">
        <w:t>skyldig</w:t>
      </w:r>
      <w:r>
        <w:softHyphen/>
      </w:r>
      <w:r w:rsidRPr="00CD7C46">
        <w:t>het</w:t>
      </w:r>
      <w:r>
        <w:softHyphen/>
      </w:r>
      <w:r w:rsidRPr="00CD7C46">
        <w:t>er</w:t>
      </w:r>
      <w:r>
        <w:t>, nämligen skyldigheter</w:t>
      </w:r>
      <w:r w:rsidRPr="00CD7C46">
        <w:t xml:space="preserve"> i fråga om icke-diskriminering, </w:t>
      </w:r>
      <w:r>
        <w:t xml:space="preserve">om </w:t>
      </w:r>
      <w:r w:rsidRPr="00CD7C46">
        <w:t xml:space="preserve">tillträde </w:t>
      </w:r>
      <w:r>
        <w:t xml:space="preserve">till nät och tillhörande faciliteter </w:t>
      </w:r>
      <w:r w:rsidRPr="00CD7C46">
        <w:t>och</w:t>
      </w:r>
      <w:r w:rsidRPr="00E211AD">
        <w:t xml:space="preserve"> </w:t>
      </w:r>
      <w:r>
        <w:t xml:space="preserve">om priskontroll i form av </w:t>
      </w:r>
      <w:r w:rsidRPr="00E211AD">
        <w:t>rättvis och rimlig pris</w:t>
      </w:r>
      <w:r>
        <w:softHyphen/>
      </w:r>
      <w:r w:rsidRPr="00E211AD">
        <w:t xml:space="preserve">sättning. </w:t>
      </w:r>
      <w:r>
        <w:t>Av arti</w:t>
      </w:r>
      <w:r>
        <w:softHyphen/>
        <w:t>kel 80.3 framgår att operatören till reglerings</w:t>
      </w:r>
      <w:r>
        <w:softHyphen/>
        <w:t>myndigheten omgående ska anmäla ändrade omständigheter som påverkar bedömning</w:t>
      </w:r>
      <w:r>
        <w:softHyphen/>
        <w:t>en av om före</w:t>
      </w:r>
      <w:r>
        <w:softHyphen/>
        <w:t>taget är ett rent grossistföretag.</w:t>
      </w:r>
    </w:p>
    <w:p w14:paraId="1929524B" w14:textId="686C2F24" w:rsidR="00D85371" w:rsidRDefault="00D85371" w:rsidP="00D85371">
      <w:pPr>
        <w:pStyle w:val="Brdtextmedindrag"/>
      </w:pPr>
      <w:r w:rsidRPr="00E211AD">
        <w:t>Utgångspunkten ska alltså vara regleringslättnader för rena grossistföre</w:t>
      </w:r>
      <w:r w:rsidRPr="00E211AD">
        <w:softHyphen/>
        <w:t>tag. Bakgrunden till detta är att sådana företag kan vara till nytta i skapan</w:t>
      </w:r>
      <w:r>
        <w:softHyphen/>
      </w:r>
      <w:r w:rsidRPr="00E211AD">
        <w:t>det av en välfungerande grossistmarknad, med positiva effekter på slut</w:t>
      </w:r>
      <w:r w:rsidRPr="00E211AD">
        <w:softHyphen/>
        <w:t xml:space="preserve">kundskonkurrensen i efterföljande led. Sådana företags affärsmodeller kan också vara attraktiva för potentiella investerare i </w:t>
      </w:r>
      <w:r>
        <w:t xml:space="preserve">mer stabila </w:t>
      </w:r>
      <w:r w:rsidRPr="00E211AD">
        <w:t>infra</w:t>
      </w:r>
      <w:r w:rsidRPr="00E211AD">
        <w:softHyphen/>
        <w:t>struktur</w:t>
      </w:r>
      <w:r>
        <w:softHyphen/>
      </w:r>
      <w:r w:rsidRPr="00E211AD">
        <w:t>tillgångar och med ett mer långsiktigt perspektiv på anlägg</w:t>
      </w:r>
      <w:r>
        <w:t>andet</w:t>
      </w:r>
      <w:r w:rsidRPr="00E211AD">
        <w:t xml:space="preserve"> av nät med mycket hög kapacitet. Att det finns ett företag som endast ver</w:t>
      </w:r>
      <w:r>
        <w:softHyphen/>
      </w:r>
      <w:r w:rsidRPr="00E211AD">
        <w:t>kar i grossistledet leder dock inte nödvändigtvis till effektiv konkurrens på slut</w:t>
      </w:r>
      <w:r w:rsidR="0080317C">
        <w:softHyphen/>
      </w:r>
      <w:r w:rsidRPr="00E211AD">
        <w:t>kunds</w:t>
      </w:r>
      <w:r>
        <w:softHyphen/>
      </w:r>
      <w:r w:rsidRPr="00E211AD">
        <w:t xml:space="preserve">marknader. Vissa </w:t>
      </w:r>
      <w:r>
        <w:t xml:space="preserve">risker med avseende på </w:t>
      </w:r>
      <w:r w:rsidRPr="00E211AD">
        <w:t>konkurrens</w:t>
      </w:r>
      <w:r>
        <w:t>en</w:t>
      </w:r>
      <w:r w:rsidRPr="00CD7C46">
        <w:t xml:space="preserve"> som uppstår på grund av be</w:t>
      </w:r>
      <w:r>
        <w:softHyphen/>
      </w:r>
      <w:r w:rsidRPr="00CD7C46">
        <w:t>teendet hos sådana företag kan</w:t>
      </w:r>
      <w:r w:rsidRPr="00E211AD">
        <w:t xml:space="preserve"> dock vara mindre än i fråga om vertikalt </w:t>
      </w:r>
      <w:r w:rsidRPr="00CD7C46">
        <w:t>integrerade företag</w:t>
      </w:r>
      <w:r>
        <w:t>.</w:t>
      </w:r>
      <w:r w:rsidRPr="00E211AD">
        <w:t xml:space="preserve"> Regleringsinsatsen bör därför i mot</w:t>
      </w:r>
      <w:r w:rsidR="0080317C">
        <w:softHyphen/>
      </w:r>
      <w:r w:rsidRPr="00E211AD">
        <w:t>sva</w:t>
      </w:r>
      <w:r w:rsidR="0080317C">
        <w:softHyphen/>
      </w:r>
      <w:r w:rsidRPr="00E211AD">
        <w:t>r</w:t>
      </w:r>
      <w:r w:rsidR="0080317C">
        <w:softHyphen/>
      </w:r>
      <w:r w:rsidRPr="00E211AD">
        <w:t>ande mån vara mindre ingripande</w:t>
      </w:r>
      <w:r>
        <w:t xml:space="preserve"> </w:t>
      </w:r>
      <w:r w:rsidRPr="00E211AD">
        <w:t>(</w:t>
      </w:r>
      <w:r>
        <w:t>s</w:t>
      </w:r>
      <w:r w:rsidRPr="00E211AD">
        <w:t>e skäl 208 i EU-direktivet)</w:t>
      </w:r>
      <w:r>
        <w:t>.</w:t>
      </w:r>
    </w:p>
    <w:p w14:paraId="6146B6E6" w14:textId="77777777" w:rsidR="00D85371" w:rsidRPr="00E211AD" w:rsidRDefault="00D85371" w:rsidP="00D85371">
      <w:pPr>
        <w:pStyle w:val="Brdtextmedindrag"/>
      </w:pPr>
      <w:r w:rsidRPr="00BB2814">
        <w:rPr>
          <w:spacing w:val="-2"/>
        </w:rPr>
        <w:t>Direktivbestämmelserna har ingen tidigare motsvarighet. De bör genom</w:t>
      </w:r>
      <w:r w:rsidRPr="00BB2814">
        <w:rPr>
          <w:spacing w:val="-2"/>
        </w:rPr>
        <w:softHyphen/>
      </w:r>
      <w:r>
        <w:t xml:space="preserve">föras </w:t>
      </w:r>
      <w:r w:rsidRPr="00E211AD">
        <w:t xml:space="preserve">i den nya lagen. </w:t>
      </w:r>
      <w:r>
        <w:t>U</w:t>
      </w:r>
      <w:r w:rsidRPr="00E211AD">
        <w:t>ttryck</w:t>
      </w:r>
      <w:r>
        <w:softHyphen/>
      </w:r>
      <w:r w:rsidRPr="00E211AD">
        <w:t xml:space="preserve">et rent grossistföretag </w:t>
      </w:r>
      <w:r>
        <w:t xml:space="preserve">bör </w:t>
      </w:r>
      <w:r w:rsidRPr="00E211AD">
        <w:t>definieras i lagen.</w:t>
      </w:r>
    </w:p>
    <w:p w14:paraId="70E38379" w14:textId="77777777" w:rsidR="00D85371" w:rsidRDefault="00D85371" w:rsidP="00D85371">
      <w:pPr>
        <w:pStyle w:val="Brdtextmedindrag"/>
      </w:pPr>
      <w:r w:rsidRPr="00CD7C46">
        <w:t>Av artikel 80.4 f</w:t>
      </w:r>
      <w:r>
        <w:t>ramgår vidare</w:t>
      </w:r>
      <w:r w:rsidRPr="00CD7C46">
        <w:t xml:space="preserve"> att regleringsmyndigheten ska se över skyl</w:t>
      </w:r>
      <w:r>
        <w:softHyphen/>
      </w:r>
      <w:r w:rsidRPr="00CD7C46">
        <w:t>dig</w:t>
      </w:r>
      <w:r w:rsidRPr="00E211AD">
        <w:t>heter som</w:t>
      </w:r>
      <w:r>
        <w:t xml:space="preserve"> har</w:t>
      </w:r>
      <w:r w:rsidRPr="00E211AD">
        <w:t xml:space="preserve"> </w:t>
      </w:r>
      <w:r>
        <w:t>ålagts</w:t>
      </w:r>
      <w:r w:rsidRPr="00E211AD">
        <w:t xml:space="preserve"> ett rent grossistföretag</w:t>
      </w:r>
      <w:r>
        <w:t>,</w:t>
      </w:r>
      <w:r w:rsidRPr="00E211AD">
        <w:t xml:space="preserve"> om </w:t>
      </w:r>
      <w:r>
        <w:t>myndigheten</w:t>
      </w:r>
      <w:r w:rsidRPr="00E211AD">
        <w:t xml:space="preserve"> på grund </w:t>
      </w:r>
      <w:r w:rsidRPr="00CD7C46">
        <w:t>av de villkor som företaget erbjuder sina kunder i efterföljande</w:t>
      </w:r>
      <w:r w:rsidRPr="00E211AD">
        <w:t xml:space="preserve"> </w:t>
      </w:r>
      <w:r w:rsidRPr="00CD7C46">
        <w:t>led drar slutsat</w:t>
      </w:r>
      <w:r>
        <w:softHyphen/>
      </w:r>
      <w:r w:rsidRPr="00CD7C46">
        <w:t>sen att konkurrensproblem har uppstått eller sannolikt kommer</w:t>
      </w:r>
      <w:r w:rsidRPr="00E211AD">
        <w:t xml:space="preserve"> att uppstå till skada för slutanvändarna och detta kräver att ålagda skyldig</w:t>
      </w:r>
      <w:r>
        <w:softHyphen/>
      </w:r>
      <w:r w:rsidRPr="00E211AD">
        <w:t>heter änd</w:t>
      </w:r>
      <w:r>
        <w:softHyphen/>
      </w:r>
      <w:r w:rsidRPr="00E211AD">
        <w:t>ras eller att skyldigheter åläggs i fråga om insyn, särredovisning eller tillträde till anläggningsinfrastruktur eller i fråga om annan priskon</w:t>
      </w:r>
      <w:r>
        <w:softHyphen/>
      </w:r>
      <w:r w:rsidRPr="00E211AD">
        <w:t>troll än rättvis eller rimlig prissättning.</w:t>
      </w:r>
    </w:p>
    <w:p w14:paraId="6337A4B4" w14:textId="77777777" w:rsidR="00D85371" w:rsidRPr="00B44DFB" w:rsidRDefault="00D85371" w:rsidP="00D85371">
      <w:pPr>
        <w:pStyle w:val="Brdtextmedindrag"/>
        <w:rPr>
          <w:iCs/>
        </w:rPr>
      </w:pPr>
      <w:r>
        <w:t xml:space="preserve">Det är alltså </w:t>
      </w:r>
      <w:r w:rsidRPr="00BA368B">
        <w:t xml:space="preserve">först efter </w:t>
      </w:r>
      <w:r>
        <w:t xml:space="preserve">det </w:t>
      </w:r>
      <w:r w:rsidRPr="002337DF">
        <w:t xml:space="preserve">att regleringsmyndigheten har ålagt </w:t>
      </w:r>
      <w:r>
        <w:t>en</w:t>
      </w:r>
      <w:r w:rsidRPr="002337DF">
        <w:t xml:space="preserve"> eller flera av de begränsade skyldigheterna och</w:t>
      </w:r>
      <w:r>
        <w:t xml:space="preserve"> myndigheten i en efter</w:t>
      </w:r>
      <w:r>
        <w:softHyphen/>
        <w:t>följande analys drar</w:t>
      </w:r>
      <w:r w:rsidRPr="00BA368B">
        <w:t xml:space="preserve"> slut</w:t>
      </w:r>
      <w:r>
        <w:softHyphen/>
      </w:r>
      <w:r w:rsidRPr="00BA368B">
        <w:t>satsen att konkurrens</w:t>
      </w:r>
      <w:r>
        <w:softHyphen/>
      </w:r>
      <w:r w:rsidRPr="00BA368B">
        <w:t xml:space="preserve">problem har </w:t>
      </w:r>
      <w:r>
        <w:t xml:space="preserve">uppstått </w:t>
      </w:r>
      <w:r w:rsidRPr="00BA368B">
        <w:t xml:space="preserve">eller kan </w:t>
      </w:r>
      <w:r>
        <w:t xml:space="preserve">komma att </w:t>
      </w:r>
      <w:r w:rsidRPr="00BA368B">
        <w:t>uppstå</w:t>
      </w:r>
      <w:r>
        <w:t>,</w:t>
      </w:r>
      <w:r w:rsidRPr="00BA368B">
        <w:t xml:space="preserve"> som åläggande av mer ingripande skyldigheter kan komma i</w:t>
      </w:r>
      <w:r>
        <w:t xml:space="preserve"> </w:t>
      </w:r>
      <w:r w:rsidRPr="00BA368B">
        <w:t>fråga.</w:t>
      </w:r>
      <w:r>
        <w:t xml:space="preserve"> Under förutsättning att uppställda kriterier är uppfyllda kan ett rent grossistföretag åläggas även de andra skyldigheter som kan åläggas en SMP-operatör.</w:t>
      </w:r>
    </w:p>
    <w:p w14:paraId="68B66F05" w14:textId="1959785C" w:rsidR="00D85371" w:rsidRPr="00E211AD" w:rsidRDefault="00D85371" w:rsidP="00D85371">
      <w:pPr>
        <w:pStyle w:val="Brdtextmedindrag"/>
      </w:pPr>
      <w:r w:rsidRPr="00A7078E">
        <w:t xml:space="preserve">I och med att regleringslättnader </w:t>
      </w:r>
      <w:r>
        <w:t xml:space="preserve">som utgångspunkt </w:t>
      </w:r>
      <w:r w:rsidRPr="00A7078E">
        <w:t xml:space="preserve">ska gälla för en SMP-operatör som uppfyller kriterierna för ett rent grossistföretag </w:t>
      </w:r>
      <w:r>
        <w:t>be</w:t>
      </w:r>
      <w:r>
        <w:softHyphen/>
        <w:t>gräns</w:t>
      </w:r>
      <w:r>
        <w:softHyphen/>
        <w:t xml:space="preserve">as </w:t>
      </w:r>
      <w:r w:rsidRPr="00A7078E">
        <w:t>alltså reglerings</w:t>
      </w:r>
      <w:r w:rsidRPr="00A7078E">
        <w:softHyphen/>
        <w:t>myndig</w:t>
      </w:r>
      <w:r w:rsidRPr="00A7078E">
        <w:softHyphen/>
        <w:t>hetens möjligheter att ålägga sådana företag andra skyldighet</w:t>
      </w:r>
      <w:r w:rsidRPr="00A7078E">
        <w:softHyphen/>
        <w:t xml:space="preserve">er. Som </w:t>
      </w:r>
      <w:r w:rsidRPr="00650E9D">
        <w:rPr>
          <w:i/>
          <w:iCs/>
        </w:rPr>
        <w:t>PTS</w:t>
      </w:r>
      <w:r w:rsidRPr="00A7078E">
        <w:t xml:space="preserve"> påpekar behöver konkurrens</w:t>
      </w:r>
      <w:r w:rsidRPr="00A7078E">
        <w:softHyphen/>
        <w:t>problem som skadar slutanvändarna inte ha</w:t>
      </w:r>
      <w:r>
        <w:t xml:space="preserve"> uppstått för att </w:t>
      </w:r>
      <w:r w:rsidRPr="00874337">
        <w:t>andra skyldigheter ska kunna åläggas</w:t>
      </w:r>
      <w:r>
        <w:t>,</w:t>
      </w:r>
      <w:r w:rsidRPr="00874337">
        <w:t xml:space="preserve"> </w:t>
      </w:r>
      <w:r w:rsidRPr="00032F17">
        <w:t xml:space="preserve">utan det är tillräckligt att konkurrensproblemet sannolikt kommer att uppstå. Det bör </w:t>
      </w:r>
      <w:r w:rsidRPr="00874337">
        <w:t>därför i lagen anges att vissa av de skyldigheter som kan åläggas en SMP-operatör endast får åläggas om det krävs ytter</w:t>
      </w:r>
      <w:r>
        <w:softHyphen/>
      </w:r>
      <w:r w:rsidRPr="00874337">
        <w:t>ligare skyldig</w:t>
      </w:r>
      <w:r w:rsidRPr="00874337">
        <w:softHyphen/>
        <w:t>heter på grund av att de villkor som operatör</w:t>
      </w:r>
      <w:r w:rsidRPr="00874337">
        <w:softHyphen/>
        <w:t>en erbjuder medför eller kan medföra konkurrens</w:t>
      </w:r>
      <w:r w:rsidRPr="00874337">
        <w:softHyphen/>
        <w:t>problem till skada för slutanvänd</w:t>
      </w:r>
      <w:r w:rsidRPr="00874337">
        <w:softHyphen/>
        <w:t>ar</w:t>
      </w:r>
      <w:r w:rsidRPr="00874337">
        <w:softHyphen/>
        <w:t>na.</w:t>
      </w:r>
      <w:r w:rsidRPr="006F783B">
        <w:t xml:space="preserve"> Med</w:t>
      </w:r>
      <w:r>
        <w:t xml:space="preserve"> anledning av </w:t>
      </w:r>
      <w:r>
        <w:rPr>
          <w:i/>
        </w:rPr>
        <w:t xml:space="preserve">IP-Only AB:s </w:t>
      </w:r>
      <w:r>
        <w:t>synpunkter bör det framhållas att be</w:t>
      </w:r>
      <w:r w:rsidR="0080317C">
        <w:softHyphen/>
      </w:r>
      <w:r>
        <w:t>dömningen av effekterna ska ske utifrån de villkor som faktiskt erbjuds. Något ytter</w:t>
      </w:r>
      <w:r>
        <w:softHyphen/>
        <w:t>ligare förtydligande behövs inte.</w:t>
      </w:r>
    </w:p>
    <w:p w14:paraId="39CE06A8" w14:textId="41892536" w:rsidR="00D85371" w:rsidRDefault="00D85371" w:rsidP="00D85371">
      <w:pPr>
        <w:pStyle w:val="Brdtextmedindrag"/>
      </w:pPr>
      <w:r w:rsidRPr="00CD7C46">
        <w:lastRenderedPageBreak/>
        <w:t xml:space="preserve">Den nya regleringen innebär att </w:t>
      </w:r>
      <w:r w:rsidRPr="00E211AD">
        <w:t>regleringslättnader kan komma i fråga en</w:t>
      </w:r>
      <w:r>
        <w:t>dast</w:t>
      </w:r>
      <w:r w:rsidRPr="00E211AD">
        <w:t xml:space="preserve"> i de fall </w:t>
      </w:r>
      <w:r>
        <w:t xml:space="preserve">där </w:t>
      </w:r>
      <w:r w:rsidRPr="00E211AD">
        <w:t>det kan konstateras att e</w:t>
      </w:r>
      <w:r>
        <w:t>n</w:t>
      </w:r>
      <w:r w:rsidRPr="00E211AD">
        <w:t xml:space="preserve"> SMP-</w:t>
      </w:r>
      <w:r>
        <w:t>operatör</w:t>
      </w:r>
      <w:r w:rsidRPr="00E211AD">
        <w:t xml:space="preserve"> faktiskt är </w:t>
      </w:r>
      <w:bookmarkStart w:id="661" w:name="_Hlk29313315"/>
      <w:r w:rsidRPr="00E211AD">
        <w:t xml:space="preserve">helt oberoende från all verksamhet på slutkundsmarknader. </w:t>
      </w:r>
      <w:bookmarkEnd w:id="661"/>
      <w:r>
        <w:t>En operatör som i något avseende tar betalt av en slutkund för den verksamhet som opera</w:t>
      </w:r>
      <w:r>
        <w:softHyphen/>
        <w:t xml:space="preserve">tören bedriver kan därför inte anses vara ett rent grossistföretag. </w:t>
      </w:r>
      <w:r w:rsidRPr="00E211AD">
        <w:t>Slut</w:t>
      </w:r>
      <w:r w:rsidR="0080317C">
        <w:softHyphen/>
      </w:r>
      <w:r w:rsidRPr="00E211AD">
        <w:t>kunds</w:t>
      </w:r>
      <w:r>
        <w:softHyphen/>
      </w:r>
      <w:r w:rsidRPr="00E211AD">
        <w:t>försälj</w:t>
      </w:r>
      <w:r w:rsidRPr="00E211AD">
        <w:softHyphen/>
        <w:t xml:space="preserve">ning i närstående företag </w:t>
      </w:r>
      <w:r w:rsidRPr="00CD7C46">
        <w:t>eller i företag kopplade till SMP-</w:t>
      </w:r>
      <w:r>
        <w:t>operatör</w:t>
      </w:r>
      <w:r>
        <w:softHyphen/>
        <w:t>en</w:t>
      </w:r>
      <w:r w:rsidRPr="00CD7C46">
        <w:t xml:space="preserve"> ge</w:t>
      </w:r>
      <w:r>
        <w:softHyphen/>
      </w:r>
      <w:r w:rsidRPr="00CD7C46">
        <w:t>nom gemensamma ägarintressen</w:t>
      </w:r>
      <w:r w:rsidRPr="00E211AD">
        <w:t xml:space="preserve"> </w:t>
      </w:r>
      <w:r w:rsidRPr="00CD7C46">
        <w:t>ska också utesluta tillämp</w:t>
      </w:r>
      <w:r>
        <w:softHyphen/>
      </w:r>
      <w:r w:rsidRPr="00CD7C46">
        <w:t>ning av regle</w:t>
      </w:r>
      <w:r>
        <w:softHyphen/>
      </w:r>
      <w:r w:rsidRPr="00CD7C46">
        <w:t>ringslättnaderna.</w:t>
      </w:r>
      <w:r>
        <w:t xml:space="preserve"> Huruvida företaget finansieras av allmänna medel saknar däremot betydelse.</w:t>
      </w:r>
    </w:p>
    <w:p w14:paraId="2FE22DD4" w14:textId="04978096" w:rsidR="00D85371" w:rsidRDefault="00D85371" w:rsidP="00D85371">
      <w:pPr>
        <w:pStyle w:val="Brdtextmedindrag"/>
      </w:pPr>
      <w:r>
        <w:t>Huruvida en SMP-operatör är ett rent grossistföretag får av</w:t>
      </w:r>
      <w:r>
        <w:softHyphen/>
        <w:t>göras i det enskilda fallet. Operatören ska informera reglerings</w:t>
      </w:r>
      <w:r>
        <w:softHyphen/>
        <w:t>myndig</w:t>
      </w:r>
      <w:r>
        <w:softHyphen/>
        <w:t>het</w:t>
      </w:r>
      <w:r>
        <w:softHyphen/>
        <w:t>en om om</w:t>
      </w:r>
      <w:r w:rsidR="0080317C">
        <w:softHyphen/>
      </w:r>
      <w:r>
        <w:t>ständigheter som har relevans för den bedömningen. Utgångspunkten är att ett rent grossistföretag saknar de incitament för diskriminering i efter</w:t>
      </w:r>
      <w:r w:rsidR="0080317C">
        <w:softHyphen/>
      </w:r>
      <w:r>
        <w:t>följande led som kan finnas hos ett vertikalt integrerat företag. Mot den bakgrunden finns det förutsättningar för reglerings</w:t>
      </w:r>
      <w:r>
        <w:softHyphen/>
        <w:t>lättnader</w:t>
      </w:r>
      <w:r w:rsidRPr="00CD7C46">
        <w:t>, vilket ger opera</w:t>
      </w:r>
      <w:r>
        <w:softHyphen/>
      </w:r>
      <w:r w:rsidRPr="00CD7C46">
        <w:t>tören större frihet att långsiktigt planera sin affärsverksamhet. Det förut</w:t>
      </w:r>
      <w:r>
        <w:softHyphen/>
      </w:r>
      <w:r w:rsidRPr="00CD7C46">
        <w:t>sätt</w:t>
      </w:r>
      <w:r>
        <w:t>er</w:t>
      </w:r>
      <w:r w:rsidRPr="00CD7C46">
        <w:t xml:space="preserve"> </w:t>
      </w:r>
      <w:r w:rsidRPr="00B44DFB">
        <w:t>dock att företaget objektivt sett erbjuder villkor som inte inver</w:t>
      </w:r>
      <w:r w:rsidRPr="00E81C6C">
        <w:softHyphen/>
        <w:t>kar menligt på konkurrensen på slutanvändarmarknader.</w:t>
      </w:r>
    </w:p>
    <w:p w14:paraId="1304ECD8" w14:textId="0C4C8C01" w:rsidR="00D85371" w:rsidRPr="00EF5C2C" w:rsidRDefault="00D85371" w:rsidP="00D85371">
      <w:pPr>
        <w:pStyle w:val="Brdtextmedindrag"/>
        <w:rPr>
          <w:iCs/>
        </w:rPr>
      </w:pPr>
      <w:r w:rsidRPr="00E81C6C">
        <w:t>När skyldigheter om icke-diskriminering,</w:t>
      </w:r>
      <w:r>
        <w:t xml:space="preserve"> om</w:t>
      </w:r>
      <w:r w:rsidRPr="00E81C6C">
        <w:t xml:space="preserve"> till</w:t>
      </w:r>
      <w:r w:rsidRPr="00E81C6C">
        <w:softHyphen/>
        <w:t>träde till nät och tillhör</w:t>
      </w:r>
      <w:r>
        <w:softHyphen/>
      </w:r>
      <w:r w:rsidRPr="00E81C6C">
        <w:t>an</w:t>
      </w:r>
      <w:r>
        <w:softHyphen/>
      </w:r>
      <w:r w:rsidRPr="00E81C6C">
        <w:t xml:space="preserve">de faciliteter eller </w:t>
      </w:r>
      <w:r>
        <w:t xml:space="preserve">om </w:t>
      </w:r>
      <w:r w:rsidRPr="00E81C6C">
        <w:t>rättvis och rimlig pris</w:t>
      </w:r>
      <w:r w:rsidRPr="00E81C6C">
        <w:softHyphen/>
        <w:t xml:space="preserve">sättning har ålagts </w:t>
      </w:r>
      <w:r w:rsidRPr="00480150">
        <w:t>krävs också att regleringsmyndigheten noga bevakar effekterna på slutkunds</w:t>
      </w:r>
      <w:r>
        <w:softHyphen/>
      </w:r>
      <w:r w:rsidRPr="00480150">
        <w:t xml:space="preserve">marknaderna och vid behov ålägger ytterligare skyldigheter. </w:t>
      </w:r>
      <w:r>
        <w:t>Myndigheten behöver i det sammanhanget bedöma om de</w:t>
      </w:r>
      <w:r w:rsidRPr="00E87372">
        <w:t xml:space="preserve"> </w:t>
      </w:r>
      <w:r>
        <w:t xml:space="preserve">sammantagna </w:t>
      </w:r>
      <w:r w:rsidRPr="00E87372">
        <w:t xml:space="preserve">villkor som </w:t>
      </w:r>
      <w:r>
        <w:t xml:space="preserve">SMP-operatören </w:t>
      </w:r>
      <w:r w:rsidRPr="00E87372">
        <w:t>erbjuder sina</w:t>
      </w:r>
      <w:r>
        <w:t xml:space="preserve"> grossist</w:t>
      </w:r>
      <w:r w:rsidRPr="00E87372">
        <w:t>kunder</w:t>
      </w:r>
      <w:r>
        <w:t xml:space="preserve"> hindrar grossistkunderna från att erbjuda konkurrenskraftiga tjänster och därför är till nackdel för slutkunderna. </w:t>
      </w:r>
      <w:r w:rsidRPr="00EF5C2C">
        <w:t>Regering</w:t>
      </w:r>
      <w:r w:rsidRPr="00EF5C2C">
        <w:softHyphen/>
        <w:t xml:space="preserve">en delar därför inte </w:t>
      </w:r>
      <w:r w:rsidRPr="00EF5C2C">
        <w:rPr>
          <w:i/>
        </w:rPr>
        <w:t xml:space="preserve">Netnod Internet Exchange AB:s </w:t>
      </w:r>
      <w:r w:rsidRPr="00EF5C2C">
        <w:rPr>
          <w:iCs/>
        </w:rPr>
        <w:t>farhågor när det gäller införandet av regleringslättnader för rena grossist</w:t>
      </w:r>
      <w:r w:rsidRPr="00EF5C2C">
        <w:rPr>
          <w:iCs/>
        </w:rPr>
        <w:softHyphen/>
        <w:t>företag. Det finns fortfarande utrymme att ålägga andra skyldigheter som myndig</w:t>
      </w:r>
      <w:r w:rsidRPr="00EF5C2C">
        <w:rPr>
          <w:iCs/>
        </w:rPr>
        <w:softHyphen/>
        <w:t>heten bedömer är motivera</w:t>
      </w:r>
      <w:r>
        <w:rPr>
          <w:iCs/>
        </w:rPr>
        <w:t>de</w:t>
      </w:r>
      <w:r w:rsidR="0080317C">
        <w:rPr>
          <w:iCs/>
        </w:rPr>
        <w:t>, om</w:t>
      </w:r>
      <w:r w:rsidRPr="00EF5C2C">
        <w:rPr>
          <w:iCs/>
        </w:rPr>
        <w:t xml:space="preserve"> konkurrensproblem identifieras</w:t>
      </w:r>
      <w:r>
        <w:rPr>
          <w:iCs/>
        </w:rPr>
        <w:t>.</w:t>
      </w:r>
    </w:p>
    <w:p w14:paraId="3EFED13E" w14:textId="77777777" w:rsidR="00D85371" w:rsidRPr="008209C8" w:rsidRDefault="00D85371" w:rsidP="00D85371">
      <w:pPr>
        <w:pStyle w:val="Brdtextmedindrag"/>
      </w:pPr>
      <w:r w:rsidRPr="00EF5C2C">
        <w:rPr>
          <w:i/>
          <w:iCs/>
        </w:rPr>
        <w:t>AB Stokab</w:t>
      </w:r>
      <w:r w:rsidRPr="007B0CBB">
        <w:t xml:space="preserve"> framhåller att det bör framgå att e</w:t>
      </w:r>
      <w:r>
        <w:t>n</w:t>
      </w:r>
      <w:r w:rsidRPr="007B0CBB">
        <w:t xml:space="preserve"> SMP-</w:t>
      </w:r>
      <w:r>
        <w:t>operatör</w:t>
      </w:r>
      <w:r w:rsidRPr="007B0CBB">
        <w:t xml:space="preserve"> som endast bedriver grossistverksamhet omfattas av </w:t>
      </w:r>
      <w:r>
        <w:t>bestäm</w:t>
      </w:r>
      <w:r>
        <w:softHyphen/>
        <w:t>melserna för rena grossist</w:t>
      </w:r>
      <w:r>
        <w:softHyphen/>
        <w:t xml:space="preserve">företag </w:t>
      </w:r>
      <w:r w:rsidRPr="007B0CBB">
        <w:t>oavsett till vilket kundsegment som grossistprodukten tillhanda</w:t>
      </w:r>
      <w:r>
        <w:softHyphen/>
      </w:r>
      <w:r w:rsidRPr="007B0CBB">
        <w:t>hålls</w:t>
      </w:r>
      <w:r>
        <w:t>.</w:t>
      </w:r>
      <w:r w:rsidRPr="007B0CBB">
        <w:t xml:space="preserve"> </w:t>
      </w:r>
      <w:r>
        <w:t xml:space="preserve">När det gäller den synpunkten </w:t>
      </w:r>
      <w:r w:rsidRPr="007B0CBB">
        <w:t>behöver regleringsmyndigheten med utgångs</w:t>
      </w:r>
      <w:r>
        <w:softHyphen/>
      </w:r>
      <w:r w:rsidRPr="007B0CBB">
        <w:t>punkt i definitionen av ett rent grossistföretag bedöma vad som normalt får anses utgöra en slut</w:t>
      </w:r>
      <w:r>
        <w:softHyphen/>
      </w:r>
      <w:r w:rsidRPr="007B0CBB">
        <w:t>kunds</w:t>
      </w:r>
      <w:r>
        <w:softHyphen/>
      </w:r>
      <w:r w:rsidRPr="007B0CBB">
        <w:t>marknad inom sektorn för elektro</w:t>
      </w:r>
      <w:r>
        <w:softHyphen/>
      </w:r>
      <w:r w:rsidRPr="007B0CBB">
        <w:t>nisk kom</w:t>
      </w:r>
      <w:r>
        <w:softHyphen/>
      </w:r>
      <w:r w:rsidRPr="007B0CBB">
        <w:t>mun</w:t>
      </w:r>
      <w:r>
        <w:softHyphen/>
      </w:r>
      <w:r w:rsidRPr="007B0CBB">
        <w:t>ik</w:t>
      </w:r>
      <w:r>
        <w:softHyphen/>
      </w:r>
      <w:r w:rsidRPr="007B0CBB">
        <w:t>a</w:t>
      </w:r>
      <w:r>
        <w:softHyphen/>
      </w:r>
      <w:r w:rsidRPr="007B0CBB">
        <w:t>tion.</w:t>
      </w:r>
      <w:r>
        <w:t xml:space="preserve"> </w:t>
      </w:r>
      <w:r w:rsidRPr="00CD7C46">
        <w:t>Av skäl</w:t>
      </w:r>
      <w:r>
        <w:t> </w:t>
      </w:r>
      <w:r w:rsidRPr="00CD7C46">
        <w:t xml:space="preserve">208 i EU-direktivet framgår att </w:t>
      </w:r>
      <w:r>
        <w:t xml:space="preserve">även </w:t>
      </w:r>
      <w:r w:rsidRPr="00CD7C46">
        <w:t>SMP-</w:t>
      </w:r>
      <w:r>
        <w:t>operatörer</w:t>
      </w:r>
      <w:r w:rsidRPr="00CD7C46">
        <w:t xml:space="preserve"> som uteslutande har stora företags</w:t>
      </w:r>
      <w:r w:rsidRPr="00E211AD">
        <w:t>kunder på slutkunds</w:t>
      </w:r>
      <w:r>
        <w:softHyphen/>
      </w:r>
      <w:r w:rsidRPr="00E211AD">
        <w:t>nivå kan komma i fråga för regle</w:t>
      </w:r>
      <w:r>
        <w:softHyphen/>
      </w:r>
      <w:r w:rsidRPr="00E211AD">
        <w:t xml:space="preserve">ringslättnad. Detta framgår dock inte av </w:t>
      </w:r>
      <w:r w:rsidRPr="00CD7C46">
        <w:t>artikel</w:t>
      </w:r>
      <w:r>
        <w:softHyphen/>
      </w:r>
      <w:r w:rsidRPr="00CD7C46">
        <w:t>texten. Den idé som detta ger uttryck för fram</w:t>
      </w:r>
      <w:r w:rsidRPr="00E211AD">
        <w:t>står dock som motiverad på så sätt att stora före</w:t>
      </w:r>
      <w:r>
        <w:softHyphen/>
      </w:r>
      <w:r w:rsidRPr="00E211AD">
        <w:t xml:space="preserve">tagskunder </w:t>
      </w:r>
      <w:r>
        <w:t xml:space="preserve">sällan köper standardiserade produkter och </w:t>
      </w:r>
      <w:r w:rsidRPr="00E211AD">
        <w:t>genom sin motver</w:t>
      </w:r>
      <w:r>
        <w:softHyphen/>
      </w:r>
      <w:r w:rsidRPr="00E211AD">
        <w:t>kande köparmakt i allmänhet är mindre ut</w:t>
      </w:r>
      <w:r>
        <w:softHyphen/>
      </w:r>
      <w:r w:rsidRPr="00E211AD">
        <w:t>satta för konkurrens</w:t>
      </w:r>
      <w:r>
        <w:softHyphen/>
      </w:r>
      <w:r w:rsidRPr="00E211AD">
        <w:t xml:space="preserve">problem. </w:t>
      </w:r>
      <w:r>
        <w:t xml:space="preserve">Som </w:t>
      </w:r>
      <w:r w:rsidRPr="00AA76AE">
        <w:rPr>
          <w:iCs/>
        </w:rPr>
        <w:t>IP-Only AB</w:t>
      </w:r>
      <w:r>
        <w:rPr>
          <w:i/>
        </w:rPr>
        <w:t xml:space="preserve"> </w:t>
      </w:r>
      <w:r>
        <w:rPr>
          <w:iCs/>
        </w:rPr>
        <w:t>är</w:t>
      </w:r>
      <w:r>
        <w:t xml:space="preserve"> inne på kan e</w:t>
      </w:r>
      <w:r w:rsidRPr="00E211AD">
        <w:t>tt betrakt</w:t>
      </w:r>
      <w:r>
        <w:softHyphen/>
      </w:r>
      <w:r w:rsidRPr="00E211AD">
        <w:t>el</w:t>
      </w:r>
      <w:r>
        <w:softHyphen/>
      </w:r>
      <w:r w:rsidRPr="00E211AD">
        <w:t>se</w:t>
      </w:r>
      <w:r>
        <w:softHyphen/>
      </w:r>
      <w:r w:rsidRPr="00E211AD">
        <w:t>sätt som innebär att vissa stora företagskunders inköp av insats</w:t>
      </w:r>
      <w:r>
        <w:softHyphen/>
      </w:r>
      <w:r w:rsidRPr="00E211AD">
        <w:t>produkt</w:t>
      </w:r>
      <w:r>
        <w:softHyphen/>
      </w:r>
      <w:r w:rsidRPr="00E211AD">
        <w:t xml:space="preserve">er sker på en annan marknad än slutkundsmarknaden för </w:t>
      </w:r>
      <w:r w:rsidRPr="00CD7C46">
        <w:t>privat</w:t>
      </w:r>
      <w:r>
        <w:softHyphen/>
      </w:r>
      <w:r w:rsidRPr="00CD7C46">
        <w:t>person</w:t>
      </w:r>
      <w:r>
        <w:softHyphen/>
      </w:r>
      <w:r w:rsidRPr="00CD7C46">
        <w:t xml:space="preserve">er inte uteslutas. </w:t>
      </w:r>
      <w:r>
        <w:t xml:space="preserve">Detta får bedömas </w:t>
      </w:r>
      <w:r w:rsidRPr="00E211AD">
        <w:t>i det en</w:t>
      </w:r>
      <w:r>
        <w:softHyphen/>
      </w:r>
      <w:r w:rsidRPr="00E211AD">
        <w:t>skilda fallet.</w:t>
      </w:r>
    </w:p>
    <w:p w14:paraId="50AE08E5" w14:textId="5B66BA6C" w:rsidR="00D85371" w:rsidRPr="00E211AD" w:rsidRDefault="00D85371" w:rsidP="00D85371">
      <w:pPr>
        <w:pStyle w:val="Rubrik2"/>
      </w:pPr>
      <w:bookmarkStart w:id="662" w:name="_Toc73005926"/>
      <w:bookmarkStart w:id="663" w:name="_Toc86738732"/>
      <w:bookmarkStart w:id="664" w:name="_Toc94597495"/>
      <w:bookmarkStart w:id="665" w:name="_Toc96533338"/>
      <w:r>
        <w:lastRenderedPageBreak/>
        <w:t>S</w:t>
      </w:r>
      <w:r w:rsidRPr="00E211AD">
        <w:t>kyldigheter som kan åläggas SMP-</w:t>
      </w:r>
      <w:r>
        <w:t>operatörer</w:t>
      </w:r>
      <w:bookmarkEnd w:id="662"/>
      <w:bookmarkEnd w:id="663"/>
      <w:bookmarkEnd w:id="664"/>
      <w:bookmarkEnd w:id="665"/>
    </w:p>
    <w:p w14:paraId="3F981D12" w14:textId="77777777" w:rsidR="00D85371" w:rsidRPr="00E211AD" w:rsidRDefault="00D85371" w:rsidP="00D85371">
      <w:pPr>
        <w:pStyle w:val="Rubrik3"/>
        <w:spacing w:before="0"/>
      </w:pPr>
      <w:bookmarkStart w:id="666" w:name="_Toc9841589"/>
      <w:bookmarkStart w:id="667" w:name="_Toc9867466"/>
      <w:bookmarkStart w:id="668" w:name="_Toc9867716"/>
      <w:bookmarkStart w:id="669" w:name="_Toc9871133"/>
      <w:bookmarkStart w:id="670" w:name="_Toc9958216"/>
      <w:bookmarkStart w:id="671" w:name="_Toc9961275"/>
      <w:bookmarkStart w:id="672" w:name="_Toc9962374"/>
      <w:bookmarkStart w:id="673" w:name="_Toc17793338"/>
      <w:bookmarkStart w:id="674" w:name="_Toc73005927"/>
      <w:bookmarkStart w:id="675" w:name="_Toc86738733"/>
      <w:bookmarkStart w:id="676" w:name="_Toc94597496"/>
      <w:bookmarkStart w:id="677" w:name="_Toc96533339"/>
      <w:r>
        <w:t>Insyn</w:t>
      </w:r>
      <w:bookmarkEnd w:id="666"/>
      <w:bookmarkEnd w:id="667"/>
      <w:bookmarkEnd w:id="668"/>
      <w:bookmarkEnd w:id="669"/>
      <w:bookmarkEnd w:id="670"/>
      <w:bookmarkEnd w:id="671"/>
      <w:bookmarkEnd w:id="672"/>
      <w:bookmarkEnd w:id="673"/>
      <w:bookmarkEnd w:id="674"/>
      <w:bookmarkEnd w:id="675"/>
      <w:bookmarkEnd w:id="676"/>
      <w:bookmarkEnd w:id="677"/>
    </w:p>
    <w:p w14:paraId="49A01A40" w14:textId="77777777" w:rsidR="00D85371" w:rsidRPr="00E211AD" w:rsidRDefault="00D85371" w:rsidP="00D85371">
      <w:pPr>
        <w:pStyle w:val="Brdtextram"/>
      </w:pPr>
      <w:r w:rsidRPr="007D3F0A">
        <w:rPr>
          <w:b/>
        </w:rPr>
        <w:t>Regeringens förslag:</w:t>
      </w:r>
      <w:r w:rsidRPr="007D3F0A">
        <w:t xml:space="preserve"> Bestämmelserna </w:t>
      </w:r>
      <w:r>
        <w:t>i lagen om elektronisk kommu</w:t>
      </w:r>
      <w:r>
        <w:softHyphen/>
        <w:t>ni</w:t>
      </w:r>
      <w:r>
        <w:softHyphen/>
        <w:t>ka</w:t>
      </w:r>
      <w:r>
        <w:softHyphen/>
        <w:t xml:space="preserve">tion </w:t>
      </w:r>
      <w:r w:rsidRPr="007D3F0A">
        <w:t xml:space="preserve">om </w:t>
      </w:r>
      <w:r>
        <w:t xml:space="preserve">åläggande av </w:t>
      </w:r>
      <w:r w:rsidRPr="007D3F0A">
        <w:t xml:space="preserve">skyldigheter i fråga om </w:t>
      </w:r>
      <w:r>
        <w:t>insyn</w:t>
      </w:r>
      <w:r w:rsidRPr="007D3F0A">
        <w:t xml:space="preserve"> </w:t>
      </w:r>
      <w:r w:rsidRPr="00E211AD">
        <w:t>ska föras över till den nya lagen.</w:t>
      </w:r>
    </w:p>
    <w:p w14:paraId="1E1BD382" w14:textId="41434575" w:rsidR="00D85371" w:rsidRPr="00E211AD" w:rsidRDefault="00D85371" w:rsidP="00D85371">
      <w:pPr>
        <w:pStyle w:val="Brdtextmedindragram"/>
      </w:pPr>
      <w:r w:rsidRPr="00E211AD">
        <w:t>En skyldighet</w:t>
      </w:r>
      <w:r>
        <w:t xml:space="preserve"> att </w:t>
      </w:r>
      <w:r w:rsidRPr="00A943DC">
        <w:t xml:space="preserve">lämna tillträde till </w:t>
      </w:r>
      <w:r>
        <w:t xml:space="preserve">nät och tillhörande faciliteter eller till </w:t>
      </w:r>
      <w:r w:rsidRPr="00A943DC">
        <w:t xml:space="preserve">infrastruktur </w:t>
      </w:r>
      <w:r>
        <w:t xml:space="preserve">för anläggande av nät </w:t>
      </w:r>
      <w:r w:rsidRPr="00E211AD">
        <w:t>ska för</w:t>
      </w:r>
      <w:r w:rsidRPr="00E211AD">
        <w:softHyphen/>
        <w:t xml:space="preserve">enas med </w:t>
      </w:r>
      <w:r>
        <w:t xml:space="preserve">en </w:t>
      </w:r>
      <w:r w:rsidRPr="00E211AD">
        <w:t>skyldighet att offentlig</w:t>
      </w:r>
      <w:r>
        <w:softHyphen/>
      </w:r>
      <w:r w:rsidRPr="00E211AD">
        <w:t>göra ett referenserbjudande</w:t>
      </w:r>
      <w:r w:rsidRPr="007D3F0A">
        <w:t>. Erbjudan</w:t>
      </w:r>
      <w:r w:rsidRPr="007D3F0A">
        <w:softHyphen/>
        <w:t xml:space="preserve">det ska innehålla de </w:t>
      </w:r>
      <w:r w:rsidRPr="00D82B49">
        <w:rPr>
          <w:spacing w:val="-2"/>
        </w:rPr>
        <w:t>uppgifter som anges i Berecs riktlinjer om minimi</w:t>
      </w:r>
      <w:r w:rsidRPr="00D82B49">
        <w:rPr>
          <w:spacing w:val="-2"/>
        </w:rPr>
        <w:softHyphen/>
        <w:t>kriterier</w:t>
      </w:r>
      <w:r w:rsidRPr="00D82B49">
        <w:rPr>
          <w:spacing w:val="-2"/>
        </w:rPr>
        <w:softHyphen/>
        <w:t>na för ett refe</w:t>
      </w:r>
      <w:r w:rsidR="00D82B49" w:rsidRPr="00D82B49">
        <w:rPr>
          <w:spacing w:val="-2"/>
        </w:rPr>
        <w:softHyphen/>
      </w:r>
      <w:r w:rsidRPr="00E211AD">
        <w:t>rens</w:t>
      </w:r>
      <w:r>
        <w:softHyphen/>
      </w:r>
      <w:r w:rsidR="00D82B49">
        <w:softHyphen/>
      </w:r>
      <w:r w:rsidRPr="00E211AD">
        <w:t>erbjudande</w:t>
      </w:r>
      <w:r>
        <w:t xml:space="preserve"> och de ytterligare uppgifter som reglerings</w:t>
      </w:r>
      <w:r>
        <w:softHyphen/>
        <w:t>myndigheten bestämmer</w:t>
      </w:r>
      <w:r w:rsidRPr="00E211AD">
        <w:t xml:space="preserve">. Beslutet </w:t>
      </w:r>
      <w:r>
        <w:t xml:space="preserve">ska </w:t>
      </w:r>
      <w:r w:rsidRPr="00E211AD">
        <w:t>få förenas med vite.</w:t>
      </w:r>
    </w:p>
    <w:p w14:paraId="2C8DD5EE" w14:textId="77777777" w:rsidR="00D85371" w:rsidRPr="00E211AD" w:rsidRDefault="00D85371" w:rsidP="00D85371">
      <w:pPr>
        <w:pStyle w:val="Brdtextmedindrag"/>
        <w:rPr>
          <w:sz w:val="8"/>
          <w:szCs w:val="8"/>
        </w:rPr>
      </w:pPr>
    </w:p>
    <w:p w14:paraId="5854CBAC" w14:textId="77777777" w:rsidR="00D85371" w:rsidRPr="00E211AD" w:rsidRDefault="00D85371" w:rsidP="00D85371">
      <w:pPr>
        <w:pStyle w:val="Brdtextmedindrag"/>
      </w:pPr>
      <w:r w:rsidRPr="00E211AD">
        <w:rPr>
          <w:b/>
        </w:rPr>
        <w:t>Promemorians förslag</w:t>
      </w:r>
      <w:r w:rsidRPr="00E211AD">
        <w:t xml:space="preserve"> överensstämmer med regeringens förslag.</w:t>
      </w:r>
    </w:p>
    <w:p w14:paraId="481678E0" w14:textId="77777777" w:rsidR="00D85371" w:rsidRPr="003E0716" w:rsidRDefault="00D85371" w:rsidP="00D85371">
      <w:pPr>
        <w:pStyle w:val="Brdtextmedindrag"/>
      </w:pPr>
      <w:r w:rsidRPr="00FA1077">
        <w:rPr>
          <w:b/>
        </w:rPr>
        <w:t>Remissinstanserna:</w:t>
      </w:r>
      <w:r>
        <w:t xml:space="preserve"> </w:t>
      </w:r>
      <w:r w:rsidRPr="00463AC6">
        <w:t>De flesta av remissinstanserna tillstyrker förslage</w:t>
      </w:r>
      <w:r>
        <w:t>t</w:t>
      </w:r>
      <w:r w:rsidRPr="00463AC6">
        <w:t xml:space="preserve"> eller har ingen invändning mot de</w:t>
      </w:r>
      <w:r>
        <w:t>t</w:t>
      </w:r>
      <w:r w:rsidRPr="00463AC6">
        <w:t xml:space="preserve">. </w:t>
      </w:r>
      <w:r w:rsidRPr="00463AC6">
        <w:rPr>
          <w:i/>
        </w:rPr>
        <w:t xml:space="preserve">Telenor Sverige AB </w:t>
      </w:r>
      <w:r w:rsidRPr="00463AC6">
        <w:t>anser att en skyl</w:t>
      </w:r>
      <w:r>
        <w:softHyphen/>
      </w:r>
      <w:r w:rsidRPr="00463AC6">
        <w:t>dig</w:t>
      </w:r>
      <w:r>
        <w:softHyphen/>
      </w:r>
      <w:r w:rsidRPr="00463AC6">
        <w:t xml:space="preserve">het att offentliggöra ett referenserbjudande bör kunna anpassas till de villkor för tillträde som från tid till annan är nödvändiga för att spegla SMP-operatörens slutkundserbjudanden. </w:t>
      </w:r>
      <w:r w:rsidRPr="00463AC6">
        <w:rPr>
          <w:i/>
        </w:rPr>
        <w:t>PTS</w:t>
      </w:r>
      <w:r w:rsidRPr="00463AC6">
        <w:t xml:space="preserve"> </w:t>
      </w:r>
      <w:r>
        <w:t>framhåller att det bör för</w:t>
      </w:r>
      <w:r>
        <w:softHyphen/>
        <w:t>tydligas vilka tillträdesskyldigheter som ska förenas med en skyldighet att offentliggöra ett referens</w:t>
      </w:r>
      <w:r>
        <w:softHyphen/>
        <w:t>erbjudande</w:t>
      </w:r>
      <w:r w:rsidRPr="00463AC6">
        <w:t>.</w:t>
      </w:r>
    </w:p>
    <w:p w14:paraId="2127F8BA" w14:textId="77777777" w:rsidR="00D85371" w:rsidRDefault="00D85371" w:rsidP="00D85371">
      <w:pPr>
        <w:pStyle w:val="Rubrik4utannumrering"/>
      </w:pPr>
      <w:r w:rsidRPr="00F33454">
        <w:t>Skälen för regeringens förslag</w:t>
      </w:r>
    </w:p>
    <w:p w14:paraId="157DB8C3" w14:textId="77777777" w:rsidR="00D85371" w:rsidRDefault="00D85371" w:rsidP="00D85371">
      <w:pPr>
        <w:pStyle w:val="Rubrik5utannumrering"/>
        <w:spacing w:before="0"/>
      </w:pPr>
      <w:r>
        <w:t>Skyldighet om insyn i villkoren för tillträdet</w:t>
      </w:r>
    </w:p>
    <w:p w14:paraId="1325C55E" w14:textId="6065572F" w:rsidR="00D85371" w:rsidRPr="00E211AD" w:rsidRDefault="00D85371" w:rsidP="00D85371">
      <w:pPr>
        <w:pStyle w:val="Brdtextmedindrag"/>
        <w:ind w:firstLine="0"/>
      </w:pPr>
      <w:r w:rsidRPr="00E211AD">
        <w:t>Enligt 4</w:t>
      </w:r>
      <w:r>
        <w:t> kap. </w:t>
      </w:r>
      <w:r w:rsidRPr="00E211AD">
        <w:t>5</w:t>
      </w:r>
      <w:r>
        <w:t> §</w:t>
      </w:r>
      <w:r w:rsidRPr="00E211AD">
        <w:t xml:space="preserve"> LEK får en SMP-operatör förpliktas att i ett referens</w:t>
      </w:r>
      <w:r>
        <w:softHyphen/>
      </w:r>
      <w:r w:rsidRPr="00E211AD">
        <w:t>erbjud</w:t>
      </w:r>
      <w:r>
        <w:softHyphen/>
      </w:r>
      <w:r w:rsidRPr="00E211AD">
        <w:t>ande eller på annat sätt offentlig</w:t>
      </w:r>
      <w:r>
        <w:softHyphen/>
      </w:r>
      <w:r w:rsidRPr="00E211AD">
        <w:t>göra uppgifter. Det gäller specifice</w:t>
      </w:r>
      <w:r>
        <w:softHyphen/>
      </w:r>
      <w:r w:rsidRPr="00E211AD">
        <w:t>rade uppgifter om redovisning, tekniska specifikationer, nätegen</w:t>
      </w:r>
      <w:r>
        <w:softHyphen/>
      </w:r>
      <w:r w:rsidRPr="00E211AD">
        <w:t>skaper, villkor för tillhandahållande och använd</w:t>
      </w:r>
      <w:r>
        <w:softHyphen/>
      </w:r>
      <w:r w:rsidRPr="00E211AD">
        <w:t>ning, inbegripet villkor som be</w:t>
      </w:r>
      <w:r>
        <w:softHyphen/>
      </w:r>
      <w:r w:rsidRPr="00E211AD">
        <w:t xml:space="preserve">gränsar tillträde till eller användning av vissa tjänster, prissättning </w:t>
      </w:r>
      <w:r>
        <w:t>eller</w:t>
      </w:r>
      <w:r w:rsidRPr="00E211AD">
        <w:t xml:space="preserve"> andra förhållanden som behövs för insyn i fråga om samtrafik och andra former av tillträde. </w:t>
      </w:r>
      <w:r>
        <w:t xml:space="preserve">I beslutet ska det anges </w:t>
      </w:r>
      <w:r w:rsidRPr="00E211AD">
        <w:t>vilka uppgifter som ska till</w:t>
      </w:r>
      <w:r>
        <w:softHyphen/>
      </w:r>
      <w:r w:rsidRPr="00E211AD">
        <w:t>handahållas, hur detaljerade dessa ska vara och på vilket sätt de ska offent</w:t>
      </w:r>
      <w:r w:rsidR="00154D20">
        <w:softHyphen/>
      </w:r>
      <w:r w:rsidRPr="00E211AD">
        <w:t>liggöras. Operatören får förpliktas att ändra en uppgift, om det är nödvän</w:t>
      </w:r>
      <w:r w:rsidR="00154D20">
        <w:softHyphen/>
      </w:r>
      <w:r w:rsidRPr="00E211AD">
        <w:t>digt för att den ska stämma överens med en skyl</w:t>
      </w:r>
      <w:r>
        <w:softHyphen/>
      </w:r>
      <w:r w:rsidRPr="00E211AD">
        <w:t xml:space="preserve">dighet som har beslutats enligt lagen. </w:t>
      </w:r>
      <w:r>
        <w:t>Ett b</w:t>
      </w:r>
      <w:r w:rsidRPr="00E211AD">
        <w:t>eslut får förenas med vite. Paragra</w:t>
      </w:r>
      <w:r>
        <w:softHyphen/>
      </w:r>
      <w:r w:rsidRPr="00E211AD">
        <w:t>fen genomför artikel 9.1–</w:t>
      </w:r>
      <w:r>
        <w:t>9.</w:t>
      </w:r>
      <w:r w:rsidRPr="00E211AD">
        <w:t>3 i tillträdesdirektivet</w:t>
      </w:r>
      <w:r>
        <w:t>. Syftet med reglering</w:t>
      </w:r>
      <w:r>
        <w:softHyphen/>
        <w:t>en är att skapa öppenhet och ge insyn i de villkor och krav som gäller för samtrafik och andra former av tillträde.</w:t>
      </w:r>
    </w:p>
    <w:p w14:paraId="2B11674A" w14:textId="2ACE8982" w:rsidR="00D85371" w:rsidRPr="00E211AD" w:rsidRDefault="00D85371" w:rsidP="00D85371">
      <w:pPr>
        <w:pStyle w:val="Brdtextmedindrag"/>
      </w:pPr>
      <w:r w:rsidRPr="00E211AD">
        <w:t>Artikel 69.1–</w:t>
      </w:r>
      <w:r>
        <w:t>69.</w:t>
      </w:r>
      <w:r w:rsidRPr="00E211AD">
        <w:t xml:space="preserve">3 i EU-direktivet motsvarar </w:t>
      </w:r>
      <w:r>
        <w:t xml:space="preserve">i huvudsak </w:t>
      </w:r>
      <w:r w:rsidRPr="00E211AD">
        <w:t>artikel 9.1–</w:t>
      </w:r>
      <w:r>
        <w:t>9.</w:t>
      </w:r>
      <w:r w:rsidRPr="00E211AD">
        <w:t>3 i till</w:t>
      </w:r>
      <w:r w:rsidRPr="00E211AD">
        <w:softHyphen/>
        <w:t>trädesdirektivet</w:t>
      </w:r>
      <w:r>
        <w:t xml:space="preserve">. Det har dock lagts till att skyldigheten även kan avse att lämna information om </w:t>
      </w:r>
      <w:r w:rsidRPr="007D3F0A">
        <w:t>nätegenskaper</w:t>
      </w:r>
      <w:r>
        <w:t>s</w:t>
      </w:r>
      <w:r w:rsidRPr="007D3F0A">
        <w:t xml:space="preserve"> förväntade utveckling. När det gäller villkor som ändrar tillträdet till eller användning av tjänster</w:t>
      </w:r>
      <w:r w:rsidRPr="00E211AD">
        <w:t xml:space="preserve"> och applikationer </w:t>
      </w:r>
      <w:r>
        <w:t xml:space="preserve">ska </w:t>
      </w:r>
      <w:r w:rsidRPr="00E211AD">
        <w:t xml:space="preserve">särskilt </w:t>
      </w:r>
      <w:r>
        <w:t xml:space="preserve">villkor </w:t>
      </w:r>
      <w:r w:rsidRPr="00E211AD">
        <w:t>med avseende på migrering från tidi</w:t>
      </w:r>
      <w:r>
        <w:softHyphen/>
      </w:r>
      <w:r w:rsidRPr="00E211AD">
        <w:t>gare generations infrastruktur</w:t>
      </w:r>
      <w:r>
        <w:t xml:space="preserve"> offentliggöras</w:t>
      </w:r>
      <w:r w:rsidRPr="00E211AD">
        <w:t xml:space="preserve">. </w:t>
      </w:r>
      <w:r>
        <w:t>Regeringen bedömer att dessa tillägg täcks av den nuvarande regleringen i 4 kap. 5 § LEK. Mot den bak</w:t>
      </w:r>
      <w:r w:rsidR="00154D20">
        <w:softHyphen/>
      </w:r>
      <w:r>
        <w:t xml:space="preserve">grunden bör paragrafen föras </w:t>
      </w:r>
      <w:r w:rsidRPr="00E211AD">
        <w:t>över till den nya lagen.</w:t>
      </w:r>
    </w:p>
    <w:p w14:paraId="55B447F1" w14:textId="77777777" w:rsidR="00D85371" w:rsidRPr="00E211AD" w:rsidRDefault="00D85371" w:rsidP="00D85371">
      <w:pPr>
        <w:pStyle w:val="Rubrik5utannumrering"/>
      </w:pPr>
      <w:r>
        <w:lastRenderedPageBreak/>
        <w:t>Obligatorisk skyldighet om referenserbjudande</w:t>
      </w:r>
    </w:p>
    <w:p w14:paraId="0038BC06" w14:textId="77777777" w:rsidR="00D85371" w:rsidRPr="007D3F0A" w:rsidRDefault="00D85371" w:rsidP="00D85371">
      <w:pPr>
        <w:pStyle w:val="Brdtextmedindrag"/>
        <w:ind w:firstLine="0"/>
      </w:pPr>
      <w:r w:rsidRPr="007D3F0A">
        <w:t>Enligt 4</w:t>
      </w:r>
      <w:r>
        <w:t> kap. </w:t>
      </w:r>
      <w:r w:rsidRPr="007D3F0A">
        <w:t>9</w:t>
      </w:r>
      <w:r>
        <w:t> §</w:t>
      </w:r>
      <w:r w:rsidRPr="007D3F0A">
        <w:t xml:space="preserve"> LEK ska en skyldighet som avser tillträde till ett all</w:t>
      </w:r>
      <w:r>
        <w:softHyphen/>
      </w:r>
      <w:r w:rsidRPr="007D3F0A">
        <w:t>mänt kommunikationsnät mellan en korskoppling eller likvärdig anslut</w:t>
      </w:r>
      <w:r>
        <w:softHyphen/>
      </w:r>
      <w:r w:rsidRPr="007D3F0A">
        <w:t>nings</w:t>
      </w:r>
      <w:r>
        <w:softHyphen/>
      </w:r>
      <w:r w:rsidRPr="007D3F0A">
        <w:t xml:space="preserve">punkt och en fast nätanslutningspunkt förenas med </w:t>
      </w:r>
      <w:r>
        <w:t xml:space="preserve">en </w:t>
      </w:r>
      <w:r w:rsidRPr="007D3F0A">
        <w:t>skyldighet att offentlig</w:t>
      </w:r>
      <w:r>
        <w:softHyphen/>
      </w:r>
      <w:r w:rsidRPr="007D3F0A">
        <w:t>göra ett referenserbjudande. Erbjudandet ska innehålla de uppgif</w:t>
      </w:r>
      <w:r>
        <w:softHyphen/>
      </w:r>
      <w:r w:rsidRPr="007D3F0A">
        <w:t>ter som avses i artikel 9.4 i tillträdesdirektivet. Beslutet om skyldighet</w:t>
      </w:r>
      <w:r>
        <w:t>en</w:t>
      </w:r>
      <w:r w:rsidRPr="007D3F0A">
        <w:t xml:space="preserve"> att offentlig</w:t>
      </w:r>
      <w:r>
        <w:softHyphen/>
      </w:r>
      <w:r w:rsidRPr="007D3F0A">
        <w:t>göra ett referenserbjudande får förenas med vite.</w:t>
      </w:r>
    </w:p>
    <w:p w14:paraId="1B91F2FF" w14:textId="1CC0FF69" w:rsidR="00D85371" w:rsidRDefault="00D85371" w:rsidP="00D85371">
      <w:pPr>
        <w:pStyle w:val="Brdtextmedindrag"/>
      </w:pPr>
      <w:r w:rsidRPr="00E211AD">
        <w:t>För närvarande ska skyldigheten gälla tillsammans med en skyldighet om till</w:t>
      </w:r>
      <w:r w:rsidRPr="007D3F0A">
        <w:t xml:space="preserve">träde till nätinfrastruktur utanför distributionsnäten. </w:t>
      </w:r>
      <w:r w:rsidRPr="00E211AD">
        <w:t>Syftet är att sä</w:t>
      </w:r>
      <w:r w:rsidRPr="00E211AD">
        <w:softHyphen/>
        <w:t>kerställa icke-diskriminering vid tillhandahållande av tillträde till access</w:t>
      </w:r>
      <w:r w:rsidRPr="00E211AD">
        <w:softHyphen/>
        <w:t xml:space="preserve">nätet genom att </w:t>
      </w:r>
      <w:r w:rsidRPr="007D3F0A">
        <w:t>de villkor som ska gälla för samtliga grossistkunder offent</w:t>
      </w:r>
      <w:r w:rsidRPr="007D3F0A">
        <w:softHyphen/>
        <w:t xml:space="preserve">liggörs på förhand (se prop. 2010/11:115 </w:t>
      </w:r>
      <w:r w:rsidR="00EB24E6">
        <w:t>s. 7</w:t>
      </w:r>
      <w:r w:rsidRPr="007D3F0A">
        <w:t>4</w:t>
      </w:r>
      <w:r>
        <w:t> </w:t>
      </w:r>
      <w:r w:rsidRPr="007D3F0A">
        <w:t xml:space="preserve">f.). </w:t>
      </w:r>
      <w:r>
        <w:t xml:space="preserve">Enligt artikel 69.4 i EU-direktivet ska dock skyldigheten att offentliggöra ett referenserbjudande gälla tillsammans med </w:t>
      </w:r>
      <w:r w:rsidRPr="007D3F0A">
        <w:t>en skyldighet att lämna grossisttillträde till nätinfra</w:t>
      </w:r>
      <w:r>
        <w:softHyphen/>
      </w:r>
      <w:r w:rsidRPr="007D3F0A">
        <w:t xml:space="preserve">struktur </w:t>
      </w:r>
      <w:r>
        <w:t>i allmänhet</w:t>
      </w:r>
      <w:r w:rsidRPr="007D3F0A">
        <w:t>.</w:t>
      </w:r>
      <w:r w:rsidRPr="00E211AD">
        <w:t xml:space="preserve"> Bestämmelserna i 4</w:t>
      </w:r>
      <w:r>
        <w:t> kap. </w:t>
      </w:r>
      <w:r w:rsidRPr="00E211AD">
        <w:t>9</w:t>
      </w:r>
      <w:r>
        <w:t> §</w:t>
      </w:r>
      <w:r w:rsidRPr="00E211AD">
        <w:t xml:space="preserve"> LEK bör därför föras över till den nya lagen med denna justering. </w:t>
      </w:r>
      <w:r>
        <w:t xml:space="preserve">Som </w:t>
      </w:r>
      <w:r w:rsidRPr="007823DD">
        <w:rPr>
          <w:i/>
        </w:rPr>
        <w:t>PTS</w:t>
      </w:r>
      <w:r>
        <w:t xml:space="preserve"> påpekar bör det tydliggöras att skyldigheten är obligatorisk i fråga om en tillträdes</w:t>
      </w:r>
      <w:r>
        <w:softHyphen/>
        <w:t>skyl</w:t>
      </w:r>
      <w:r>
        <w:softHyphen/>
        <w:t>dig</w:t>
      </w:r>
      <w:r>
        <w:softHyphen/>
        <w:t xml:space="preserve">het till nät och </w:t>
      </w:r>
      <w:r w:rsidRPr="00DF1043">
        <w:t>tillhörande faciliteter samt till infrastruktur för anlägg</w:t>
      </w:r>
      <w:r>
        <w:t>ande</w:t>
      </w:r>
      <w:r w:rsidRPr="00DF1043">
        <w:t xml:space="preserve"> av nät (se avsnitt 14.3.4 och 14.3.5).</w:t>
      </w:r>
    </w:p>
    <w:p w14:paraId="4923D8AF" w14:textId="77777777" w:rsidR="00D85371" w:rsidRPr="00E211AD" w:rsidRDefault="00D85371" w:rsidP="00D85371">
      <w:pPr>
        <w:pStyle w:val="Brdtextmedindrag"/>
      </w:pPr>
      <w:r w:rsidRPr="00E211AD">
        <w:t xml:space="preserve">Regleringen kommer därmed även att gälla </w:t>
      </w:r>
      <w:r w:rsidRPr="007D3F0A">
        <w:t>skyldigheter</w:t>
      </w:r>
      <w:r w:rsidRPr="00E211AD">
        <w:t xml:space="preserve"> om tillträde till fiberaccess. Det får förutsättas att </w:t>
      </w:r>
      <w:r>
        <w:t xml:space="preserve">tillträdesskyldigheter </w:t>
      </w:r>
      <w:r w:rsidRPr="00E211AD">
        <w:t>även fortsättnings</w:t>
      </w:r>
      <w:r>
        <w:softHyphen/>
      </w:r>
      <w:r w:rsidRPr="00E211AD">
        <w:t xml:space="preserve">vis i första hand </w:t>
      </w:r>
      <w:r>
        <w:t xml:space="preserve">kommer att åläggas för att säkerställa </w:t>
      </w:r>
      <w:r w:rsidRPr="00E211AD">
        <w:t xml:space="preserve">en effektiv reglering som </w:t>
      </w:r>
      <w:r w:rsidRPr="007D3F0A">
        <w:t>åtgärdar flaskhalsproblematiken i eller i anslutning till accessnätet. Det kan</w:t>
      </w:r>
      <w:r w:rsidRPr="00E211AD">
        <w:t xml:space="preserve"> dock inte uteslutas att det framöver finns anledning att utvidga regleringen till andra delar av </w:t>
      </w:r>
      <w:r>
        <w:t xml:space="preserve">ett </w:t>
      </w:r>
      <w:r w:rsidRPr="00E211AD">
        <w:t>nät än accessnätet. I så fall ska även till</w:t>
      </w:r>
      <w:r>
        <w:softHyphen/>
      </w:r>
      <w:r w:rsidRPr="00E211AD">
        <w:t xml:space="preserve">trädesskyldigheter utanför accessnätet förenas med en skyldighet om att offentliggöra </w:t>
      </w:r>
      <w:r>
        <w:t xml:space="preserve">ett </w:t>
      </w:r>
      <w:r w:rsidRPr="00E211AD">
        <w:t>referenserbjudande.</w:t>
      </w:r>
    </w:p>
    <w:p w14:paraId="7F3C94B3" w14:textId="3C2FC3DF" w:rsidR="00D85371" w:rsidRDefault="00D85371" w:rsidP="00297730">
      <w:pPr>
        <w:pStyle w:val="Brdtextmedindrag"/>
      </w:pPr>
      <w:r w:rsidRPr="007D3F0A">
        <w:t xml:space="preserve">Sedan tillträdesdirektivets tillkomst </w:t>
      </w:r>
      <w:r w:rsidRPr="00E211AD">
        <w:t>har det uppstått många olika nät</w:t>
      </w:r>
      <w:r>
        <w:softHyphen/>
      </w:r>
      <w:r w:rsidRPr="00154D20">
        <w:rPr>
          <w:spacing w:val="-2"/>
        </w:rPr>
        <w:t>topologier och tillträdesprodukter och marknadsvillkoren har ändrats. Inne</w:t>
      </w:r>
      <w:r w:rsidR="00154D20" w:rsidRPr="00154D20">
        <w:rPr>
          <w:spacing w:val="-2"/>
        </w:rPr>
        <w:softHyphen/>
      </w:r>
      <w:r w:rsidRPr="007D3F0A">
        <w:t>hållet i ett referenserbjudande anges därför inte längre i direktivregle</w:t>
      </w:r>
      <w:r>
        <w:softHyphen/>
      </w:r>
      <w:r w:rsidRPr="007D3F0A">
        <w:t>ring</w:t>
      </w:r>
      <w:r w:rsidR="00154D20">
        <w:softHyphen/>
      </w:r>
      <w:r w:rsidRPr="007D3F0A">
        <w:t xml:space="preserve">en. </w:t>
      </w:r>
      <w:r>
        <w:t>I stället bedöms s</w:t>
      </w:r>
      <w:r w:rsidRPr="007D3F0A">
        <w:t xml:space="preserve">yftet </w:t>
      </w:r>
      <w:r w:rsidRPr="00E211AD">
        <w:t xml:space="preserve">bättre och mer flexibelt </w:t>
      </w:r>
      <w:r>
        <w:t xml:space="preserve">kunna </w:t>
      </w:r>
      <w:r w:rsidRPr="00E211AD">
        <w:t>uppnås genom att Berec regelbundet uppdaterar riktlinjer med minimikriterier för ett refe</w:t>
      </w:r>
      <w:r>
        <w:softHyphen/>
      </w:r>
      <w:r w:rsidRPr="00E211AD">
        <w:t xml:space="preserve">renserbjudande (se skäl 183 i EU-direktivet). </w:t>
      </w:r>
      <w:r>
        <w:t xml:space="preserve">I </w:t>
      </w:r>
      <w:r w:rsidRPr="007D3F0A">
        <w:t xml:space="preserve">artikel 69.4 </w:t>
      </w:r>
      <w:r>
        <w:t xml:space="preserve">anges </w:t>
      </w:r>
      <w:r w:rsidRPr="007D3F0A">
        <w:t>att refe</w:t>
      </w:r>
      <w:r>
        <w:softHyphen/>
      </w:r>
      <w:r w:rsidRPr="007D3F0A">
        <w:t xml:space="preserve">renserbjudandet ska offentliggöras med största möjliga beaktande av Berecs riktlinjer. </w:t>
      </w:r>
      <w:r>
        <w:t xml:space="preserve">Det bör därför i </w:t>
      </w:r>
      <w:r w:rsidRPr="007D3F0A">
        <w:t xml:space="preserve">lagen </w:t>
      </w:r>
      <w:r>
        <w:t xml:space="preserve">anges </w:t>
      </w:r>
      <w:r w:rsidRPr="007D3F0A">
        <w:t>att referenserbjudandet ska ha det innehåll som f</w:t>
      </w:r>
      <w:r>
        <w:t>ramgår</w:t>
      </w:r>
      <w:r w:rsidRPr="007D3F0A">
        <w:t xml:space="preserve"> av riktlinjerna</w:t>
      </w:r>
      <w:r>
        <w:t xml:space="preserve"> och de ytterligare uppgifter som regleringsmyndigheten bestämmer</w:t>
      </w:r>
      <w:r w:rsidRPr="007D3F0A">
        <w:t>.</w:t>
      </w:r>
    </w:p>
    <w:p w14:paraId="5221A324" w14:textId="77777777" w:rsidR="00D85371" w:rsidRPr="002726C3" w:rsidRDefault="00D85371" w:rsidP="00D85371">
      <w:pPr>
        <w:pStyle w:val="Brdtextmedindrag"/>
        <w:rPr>
          <w:iCs/>
        </w:rPr>
      </w:pPr>
      <w:r w:rsidRPr="002726C3">
        <w:t xml:space="preserve">Berec ska se över riktlinjerna </w:t>
      </w:r>
      <w:r w:rsidRPr="002726C3">
        <w:rPr>
          <w:iCs/>
        </w:rPr>
        <w:t xml:space="preserve">när det är nödvändigt för att anpassa dem till den tekniska utvecklingen och marknadsutvecklingen. </w:t>
      </w:r>
      <w:r w:rsidRPr="002726C3">
        <w:t>Minimi</w:t>
      </w:r>
      <w:r w:rsidRPr="002726C3">
        <w:softHyphen/>
        <w:t>kriterier</w:t>
      </w:r>
      <w:r>
        <w:softHyphen/>
      </w:r>
      <w:r w:rsidRPr="002726C3">
        <w:t xml:space="preserve">na ska också sträva efter att uppfylla de allmänna målen med direktivet. </w:t>
      </w:r>
      <w:r w:rsidRPr="002726C3">
        <w:rPr>
          <w:i/>
        </w:rPr>
        <w:t xml:space="preserve">Telenor Sverige AB </w:t>
      </w:r>
      <w:r>
        <w:rPr>
          <w:iCs/>
        </w:rPr>
        <w:t xml:space="preserve">för </w:t>
      </w:r>
      <w:r w:rsidRPr="002726C3">
        <w:rPr>
          <w:iCs/>
        </w:rPr>
        <w:t>fram att innehållet i ett referens</w:t>
      </w:r>
      <w:r w:rsidRPr="002726C3">
        <w:rPr>
          <w:iCs/>
        </w:rPr>
        <w:softHyphen/>
        <w:t xml:space="preserve">erbjudande bör kunna anpassas i det enskilda fallet. </w:t>
      </w:r>
      <w:r w:rsidRPr="002726C3">
        <w:t>Kriterierna utgör en minimi</w:t>
      </w:r>
      <w:r w:rsidRPr="002726C3">
        <w:softHyphen/>
        <w:t xml:space="preserve">nivå för de uppgifter som ett referenserbjudande ska innehålla. </w:t>
      </w:r>
      <w:r w:rsidRPr="002726C3">
        <w:rPr>
          <w:iCs/>
        </w:rPr>
        <w:t xml:space="preserve">Det är därmed inte förenligt med EU-direktivet att frångå </w:t>
      </w:r>
      <w:r>
        <w:rPr>
          <w:iCs/>
        </w:rPr>
        <w:t>dessa kriterier</w:t>
      </w:r>
      <w:r w:rsidRPr="002726C3">
        <w:rPr>
          <w:iCs/>
        </w:rPr>
        <w:t>.</w:t>
      </w:r>
    </w:p>
    <w:p w14:paraId="6F7C8FB1" w14:textId="0F0AAE09" w:rsidR="00D85371" w:rsidRPr="00E211AD" w:rsidRDefault="00D85371" w:rsidP="00D85371">
      <w:pPr>
        <w:pStyle w:val="Rubrik3"/>
      </w:pPr>
      <w:bookmarkStart w:id="678" w:name="_Toc9841590"/>
      <w:bookmarkStart w:id="679" w:name="_Toc9867467"/>
      <w:bookmarkStart w:id="680" w:name="_Toc9867717"/>
      <w:bookmarkStart w:id="681" w:name="_Toc9871134"/>
      <w:bookmarkStart w:id="682" w:name="_Toc9958217"/>
      <w:bookmarkStart w:id="683" w:name="_Toc9961276"/>
      <w:bookmarkStart w:id="684" w:name="_Toc9962375"/>
      <w:bookmarkStart w:id="685" w:name="_Toc17793339"/>
      <w:bookmarkStart w:id="686" w:name="_Toc73005928"/>
      <w:bookmarkStart w:id="687" w:name="_Toc86738734"/>
      <w:bookmarkStart w:id="688" w:name="_Toc94597497"/>
      <w:bookmarkStart w:id="689" w:name="_Toc96533340"/>
      <w:r w:rsidRPr="00E211AD">
        <w:lastRenderedPageBreak/>
        <w:t>Icke-diskriminering</w:t>
      </w:r>
      <w:bookmarkEnd w:id="678"/>
      <w:bookmarkEnd w:id="679"/>
      <w:bookmarkEnd w:id="680"/>
      <w:bookmarkEnd w:id="681"/>
      <w:bookmarkEnd w:id="682"/>
      <w:bookmarkEnd w:id="683"/>
      <w:bookmarkEnd w:id="684"/>
      <w:bookmarkEnd w:id="685"/>
      <w:bookmarkEnd w:id="686"/>
      <w:bookmarkEnd w:id="687"/>
      <w:bookmarkEnd w:id="688"/>
      <w:bookmarkEnd w:id="689"/>
    </w:p>
    <w:p w14:paraId="18A15D8F" w14:textId="77777777" w:rsidR="00D85371" w:rsidRPr="00E211AD" w:rsidRDefault="00D85371" w:rsidP="00D85371">
      <w:pPr>
        <w:pStyle w:val="Brdtextram"/>
      </w:pPr>
      <w:r w:rsidRPr="00E211AD">
        <w:rPr>
          <w:b/>
        </w:rPr>
        <w:t>Regeringens förslag:</w:t>
      </w:r>
      <w:r w:rsidRPr="00E211AD">
        <w:t xml:space="preserve"> Bestämmelserna </w:t>
      </w:r>
      <w:r>
        <w:t>i lagen om elektronisk kommu</w:t>
      </w:r>
      <w:r>
        <w:softHyphen/>
        <w:t>ni</w:t>
      </w:r>
      <w:r>
        <w:softHyphen/>
        <w:t>ka</w:t>
      </w:r>
      <w:r>
        <w:softHyphen/>
        <w:t xml:space="preserve">tion </w:t>
      </w:r>
      <w:r w:rsidRPr="00E211AD">
        <w:t xml:space="preserve">om </w:t>
      </w:r>
      <w:r>
        <w:t xml:space="preserve">åläggande av </w:t>
      </w:r>
      <w:r w:rsidRPr="00E211AD">
        <w:t>skyldigheter i fråga om icke-diskriminering ska föras över till den nya lagen.</w:t>
      </w:r>
    </w:p>
    <w:p w14:paraId="018EEBED" w14:textId="77777777" w:rsidR="00D85371" w:rsidRPr="00E211AD" w:rsidRDefault="00D85371" w:rsidP="00D85371">
      <w:pPr>
        <w:pStyle w:val="Brdtextmedindrag"/>
        <w:rPr>
          <w:sz w:val="8"/>
          <w:szCs w:val="8"/>
        </w:rPr>
      </w:pPr>
    </w:p>
    <w:p w14:paraId="62FDA6AE" w14:textId="77777777" w:rsidR="00D85371" w:rsidRPr="00E211AD" w:rsidRDefault="00D85371" w:rsidP="00D85371">
      <w:pPr>
        <w:pStyle w:val="Brdtextmedindrag"/>
      </w:pPr>
      <w:r w:rsidRPr="00E211AD">
        <w:rPr>
          <w:b/>
        </w:rPr>
        <w:t>Promemorians förslag</w:t>
      </w:r>
      <w:r w:rsidRPr="002E0DF8">
        <w:t xml:space="preserve"> </w:t>
      </w:r>
      <w:r w:rsidRPr="00E211AD">
        <w:t>överensstämmer med regeringens förslag.</w:t>
      </w:r>
    </w:p>
    <w:p w14:paraId="37F05B45" w14:textId="77777777" w:rsidR="00D85371" w:rsidRPr="00351552" w:rsidRDefault="00D85371" w:rsidP="00D85371">
      <w:pPr>
        <w:pStyle w:val="Brdtextmedindrag"/>
        <w:rPr>
          <w:i/>
        </w:rPr>
      </w:pPr>
      <w:r w:rsidRPr="00907A24">
        <w:rPr>
          <w:b/>
        </w:rPr>
        <w:t>Remissinstanserna</w:t>
      </w:r>
      <w:r w:rsidRPr="00E211AD">
        <w:rPr>
          <w:b/>
        </w:rPr>
        <w:t>:</w:t>
      </w:r>
      <w:r w:rsidRPr="002E0DF8">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Pr>
          <w:i/>
        </w:rPr>
        <w:t xml:space="preserve">Telenor Sverige AB </w:t>
      </w:r>
      <w:r>
        <w:t>är dock tveksamt till att föra in prin</w:t>
      </w:r>
      <w:r>
        <w:softHyphen/>
        <w:t>cipen om lika insatsresurser i lagen.</w:t>
      </w:r>
    </w:p>
    <w:p w14:paraId="1AEA4740" w14:textId="77777777" w:rsidR="00D85371" w:rsidRPr="00E211AD" w:rsidRDefault="00D85371" w:rsidP="00D85371">
      <w:pPr>
        <w:pStyle w:val="Brdtextmedindrag"/>
      </w:pPr>
      <w:r w:rsidRPr="00E211AD">
        <w:rPr>
          <w:b/>
        </w:rPr>
        <w:t>Skälen för regeringens förslag:</w:t>
      </w:r>
      <w:r w:rsidRPr="00E211AD">
        <w:t xml:space="preserve"> Enligt 4</w:t>
      </w:r>
      <w:r>
        <w:t> kap. </w:t>
      </w:r>
      <w:r w:rsidRPr="00E211AD">
        <w:t>6</w:t>
      </w:r>
      <w:r>
        <w:t> §</w:t>
      </w:r>
      <w:r w:rsidRPr="00E211AD">
        <w:t xml:space="preserve"> LEK får en SMP-operatör förpliktas att tillämpa icke-diskriminerande villkor i sin verksam</w:t>
      </w:r>
      <w:r w:rsidRPr="00E211AD">
        <w:softHyphen/>
        <w:t>het. En sådan skyldighet ska särskilt säkerställa att operatören under lik</w:t>
      </w:r>
      <w:r>
        <w:softHyphen/>
      </w:r>
      <w:r w:rsidRPr="00E211AD">
        <w:t>värdiga omständigheter tillämpar likvärdiga villkor mot andra som tillhan</w:t>
      </w:r>
      <w:r>
        <w:softHyphen/>
      </w:r>
      <w:r w:rsidRPr="00E211AD">
        <w:t>dahåller likvärdiga tjänster och att de tjänster och den information som operatören erbjuder andra tillhandahålls på samma villkor och med samma kvalitet som gäller för operatörens egna tjänster eller för dotterbolags eller samarbetspartners tjänster. Paragrafen genomför artikel 10 i tillträdes</w:t>
      </w:r>
      <w:r>
        <w:softHyphen/>
      </w:r>
      <w:r w:rsidRPr="00E211AD">
        <w:t>direktivet.</w:t>
      </w:r>
    </w:p>
    <w:p w14:paraId="28BC2C48" w14:textId="77777777" w:rsidR="00D85371" w:rsidRPr="00E211AD" w:rsidRDefault="00D85371" w:rsidP="00D85371">
      <w:pPr>
        <w:pStyle w:val="Brdtextmedindrag"/>
      </w:pPr>
      <w:r w:rsidRPr="00E211AD">
        <w:t>Artikel 70 i EU-direktivet motsvarar i huvudsak artikel 10 i tillträdes</w:t>
      </w:r>
      <w:r w:rsidRPr="00E211AD">
        <w:softHyphen/>
        <w:t xml:space="preserve">direktivet. </w:t>
      </w:r>
      <w:bookmarkStart w:id="690" w:name="_Hlk21958724"/>
      <w:r w:rsidRPr="00E211AD">
        <w:t xml:space="preserve">Det har endast lagts till att operatören </w:t>
      </w:r>
      <w:r w:rsidRPr="008D623C">
        <w:t>i syfte att säkerställa lik</w:t>
      </w:r>
      <w:r>
        <w:softHyphen/>
      </w:r>
      <w:r w:rsidRPr="008D623C">
        <w:t>värdigt tillträde</w:t>
      </w:r>
      <w:r w:rsidRPr="00E211AD">
        <w:t xml:space="preserve"> får </w:t>
      </w:r>
      <w:r>
        <w:t>åläggas</w:t>
      </w:r>
      <w:r w:rsidRPr="00E211AD">
        <w:t xml:space="preserve"> att leverera tillträdesprodukter </w:t>
      </w:r>
      <w:r w:rsidRPr="008D623C">
        <w:t>och tillträdes</w:t>
      </w:r>
      <w:r>
        <w:softHyphen/>
      </w:r>
      <w:r w:rsidRPr="008D623C">
        <w:t xml:space="preserve">tjänster till alla företag, </w:t>
      </w:r>
      <w:r>
        <w:t xml:space="preserve">även </w:t>
      </w:r>
      <w:r w:rsidRPr="008D623C">
        <w:t>det egna, med samma leveranstider och på samma villkor, inklusive pris- och service</w:t>
      </w:r>
      <w:r>
        <w:t>n</w:t>
      </w:r>
      <w:r w:rsidRPr="008D623C">
        <w:t>ivåer, samt med hjälp av sam</w:t>
      </w:r>
      <w:r>
        <w:softHyphen/>
      </w:r>
      <w:r w:rsidRPr="008D623C">
        <w:t xml:space="preserve">ma system och förfaranden. </w:t>
      </w:r>
      <w:r>
        <w:t>Detta t</w:t>
      </w:r>
      <w:r w:rsidRPr="00E211AD">
        <w:t>illägg är ett förtydligande av den för</w:t>
      </w:r>
      <w:r>
        <w:softHyphen/>
        <w:t>s</w:t>
      </w:r>
      <w:r w:rsidRPr="00E211AD">
        <w:t>tärkta icke-diskrimineringsmetoden</w:t>
      </w:r>
      <w:r>
        <w:t xml:space="preserve"> lika insatsresurser</w:t>
      </w:r>
      <w:r w:rsidRPr="00E211AD">
        <w:t xml:space="preserve"> (</w:t>
      </w:r>
      <w:r w:rsidRPr="00113414">
        <w:t>Equivalence of Inputs</w:t>
      </w:r>
      <w:r>
        <w:t>, EOI</w:t>
      </w:r>
      <w:r w:rsidRPr="00113414">
        <w:t>)</w:t>
      </w:r>
      <w:bookmarkEnd w:id="690"/>
      <w:r w:rsidRPr="00113414">
        <w:t xml:space="preserve"> </w:t>
      </w:r>
      <w:r w:rsidRPr="00E211AD">
        <w:t>och kodifierar kommissionens rekommendation 2013/466/</w:t>
      </w:r>
      <w:r>
        <w:t xml:space="preserve"> </w:t>
      </w:r>
      <w:r w:rsidRPr="00E211AD">
        <w:t>EU av den 11 september 2013 om enhetliga krav på icke-diskriminering och kostnadsberäkningsmetoder för att främja konkurrensen och förbättra klimatet för bredbandsinvesteringar.</w:t>
      </w:r>
    </w:p>
    <w:p w14:paraId="55FB8B50" w14:textId="77777777" w:rsidR="00D85371" w:rsidRPr="00E211AD" w:rsidRDefault="00D85371" w:rsidP="00D85371">
      <w:pPr>
        <w:pStyle w:val="Brdtextmedindrag"/>
        <w:rPr>
          <w:b/>
        </w:rPr>
      </w:pPr>
      <w:r w:rsidRPr="008D623C">
        <w:t>Bestämmelserna i 4</w:t>
      </w:r>
      <w:r>
        <w:t> kap. </w:t>
      </w:r>
      <w:r w:rsidRPr="008D623C">
        <w:t>6</w:t>
      </w:r>
      <w:r>
        <w:t> §</w:t>
      </w:r>
      <w:r w:rsidRPr="008D623C">
        <w:t xml:space="preserve"> LEK bör föras över till den nya lagen. </w:t>
      </w:r>
      <w:r w:rsidRPr="00E211AD">
        <w:t xml:space="preserve">Att samma </w:t>
      </w:r>
      <w:r w:rsidRPr="008D623C">
        <w:t>leveranstider, pris- och servicenivåer ska gälla och att samma system och förfaranden ska tillämpas ingår i det som gäller för närvarande om att villkor, tjänster</w:t>
      </w:r>
      <w:r w:rsidRPr="00E211AD">
        <w:t xml:space="preserve"> och information ska vara lika. Paragrafen bör därför</w:t>
      </w:r>
      <w:r>
        <w:t xml:space="preserve">, som också </w:t>
      </w:r>
      <w:r>
        <w:rPr>
          <w:i/>
        </w:rPr>
        <w:t xml:space="preserve">Telenor Sverige AB </w:t>
      </w:r>
      <w:r>
        <w:t>förordar,</w:t>
      </w:r>
      <w:r w:rsidRPr="00E211AD">
        <w:t xml:space="preserve"> föras över oförändrad till den nya lagen.</w:t>
      </w:r>
    </w:p>
    <w:p w14:paraId="2E1C6F01" w14:textId="77777777" w:rsidR="00D85371" w:rsidRPr="00E211AD" w:rsidRDefault="00D85371" w:rsidP="00D85371">
      <w:pPr>
        <w:pStyle w:val="Rubrik3"/>
      </w:pPr>
      <w:bookmarkStart w:id="691" w:name="_Toc9841591"/>
      <w:bookmarkStart w:id="692" w:name="_Toc9867468"/>
      <w:bookmarkStart w:id="693" w:name="_Toc9867718"/>
      <w:bookmarkStart w:id="694" w:name="_Toc9871135"/>
      <w:bookmarkStart w:id="695" w:name="_Toc9958218"/>
      <w:bookmarkStart w:id="696" w:name="_Toc9961277"/>
      <w:bookmarkStart w:id="697" w:name="_Toc9962376"/>
      <w:bookmarkStart w:id="698" w:name="_Toc17793340"/>
      <w:bookmarkStart w:id="699" w:name="_Toc73005929"/>
      <w:bookmarkStart w:id="700" w:name="_Toc86738735"/>
      <w:bookmarkStart w:id="701" w:name="_Toc94597498"/>
      <w:bookmarkStart w:id="702" w:name="_Toc96533341"/>
      <w:r w:rsidRPr="00E211AD">
        <w:t>Särredovisning</w:t>
      </w:r>
      <w:bookmarkEnd w:id="691"/>
      <w:bookmarkEnd w:id="692"/>
      <w:bookmarkEnd w:id="693"/>
      <w:bookmarkEnd w:id="694"/>
      <w:bookmarkEnd w:id="695"/>
      <w:bookmarkEnd w:id="696"/>
      <w:bookmarkEnd w:id="697"/>
      <w:bookmarkEnd w:id="698"/>
      <w:bookmarkEnd w:id="699"/>
      <w:bookmarkEnd w:id="700"/>
      <w:bookmarkEnd w:id="701"/>
      <w:bookmarkEnd w:id="702"/>
      <w:r w:rsidRPr="00E211AD">
        <w:t xml:space="preserve"> </w:t>
      </w:r>
    </w:p>
    <w:p w14:paraId="13DB4545" w14:textId="77777777" w:rsidR="00D85371" w:rsidRPr="00E211AD" w:rsidRDefault="00D85371" w:rsidP="00D85371">
      <w:pPr>
        <w:pStyle w:val="Brdtextram"/>
      </w:pPr>
      <w:r w:rsidRPr="008D623C">
        <w:rPr>
          <w:b/>
        </w:rPr>
        <w:t>Regeringens förslag:</w:t>
      </w:r>
      <w:r w:rsidRPr="008D623C">
        <w:t xml:space="preserve"> Bestämmelserna </w:t>
      </w:r>
      <w:r>
        <w:t>i lagen om elektronisk kommu</w:t>
      </w:r>
      <w:r>
        <w:softHyphen/>
        <w:t>ni</w:t>
      </w:r>
      <w:r>
        <w:softHyphen/>
        <w:t xml:space="preserve">kation </w:t>
      </w:r>
      <w:r w:rsidRPr="008D623C">
        <w:t xml:space="preserve">om </w:t>
      </w:r>
      <w:r>
        <w:t xml:space="preserve">åläggande av </w:t>
      </w:r>
      <w:r w:rsidRPr="008D623C">
        <w:t>skyldigheter i fråga om särredovisning ska föras över till</w:t>
      </w:r>
      <w:r w:rsidRPr="00E211AD">
        <w:t xml:space="preserve"> den nya lagen.</w:t>
      </w:r>
    </w:p>
    <w:p w14:paraId="5DFD1B9E" w14:textId="77777777" w:rsidR="00D85371" w:rsidRPr="00E211AD" w:rsidRDefault="00D85371" w:rsidP="00D85371">
      <w:pPr>
        <w:pStyle w:val="Brdtextmedindrag"/>
        <w:rPr>
          <w:sz w:val="8"/>
          <w:szCs w:val="8"/>
        </w:rPr>
      </w:pPr>
    </w:p>
    <w:p w14:paraId="5219550A" w14:textId="77777777" w:rsidR="00D85371" w:rsidRPr="00E211AD" w:rsidRDefault="00D85371" w:rsidP="00D85371">
      <w:pPr>
        <w:pStyle w:val="Brdtextmedindrag"/>
      </w:pPr>
      <w:r w:rsidRPr="00E211AD">
        <w:rPr>
          <w:b/>
        </w:rPr>
        <w:t>Promemorians förslag</w:t>
      </w:r>
      <w:r w:rsidRPr="002E0DF8">
        <w:t xml:space="preserve"> </w:t>
      </w:r>
      <w:r w:rsidRPr="00E211AD">
        <w:t xml:space="preserve">överensstämmer </w:t>
      </w:r>
      <w:r>
        <w:t xml:space="preserve">i sak </w:t>
      </w:r>
      <w:r w:rsidRPr="00E211AD">
        <w:t>med regeringens förslag.</w:t>
      </w:r>
      <w:r>
        <w:t xml:space="preserve"> </w:t>
      </w:r>
      <w:r w:rsidRPr="002573F2">
        <w:t>Promemorians lagförslag har en annan utformning.</w:t>
      </w:r>
    </w:p>
    <w:p w14:paraId="30E035E7" w14:textId="77777777" w:rsidR="00D85371" w:rsidRPr="00E211AD" w:rsidRDefault="00D85371" w:rsidP="00D85371">
      <w:pPr>
        <w:pStyle w:val="Brdtextmedindrag"/>
        <w:rPr>
          <w:b/>
        </w:rPr>
      </w:pPr>
      <w:r w:rsidRPr="00907A24">
        <w:rPr>
          <w:b/>
        </w:rPr>
        <w:t>Remissinstanserna</w:t>
      </w:r>
      <w:r w:rsidRPr="002E0DF8">
        <w:t xml:space="preserve"> </w:t>
      </w:r>
      <w:r w:rsidRPr="002C41C5">
        <w:t>tillstyrker förslage</w:t>
      </w:r>
      <w:r>
        <w:t>t</w:t>
      </w:r>
      <w:r w:rsidRPr="002C41C5">
        <w:t xml:space="preserve"> eller har ingen invändning mot </w:t>
      </w:r>
      <w:r w:rsidRPr="008B1F20">
        <w:t>de</w:t>
      </w:r>
      <w:r>
        <w:t>t</w:t>
      </w:r>
      <w:r w:rsidRPr="008B1F20">
        <w:t>.</w:t>
      </w:r>
      <w:r>
        <w:t xml:space="preserve"> </w:t>
      </w:r>
      <w:r w:rsidRPr="00CB4C7D">
        <w:rPr>
          <w:i/>
          <w:iCs/>
        </w:rPr>
        <w:t>PTS</w:t>
      </w:r>
      <w:r>
        <w:t xml:space="preserve"> anser dock att lagtexten bör utformas närmare lydelsen av EU-direktivet.</w:t>
      </w:r>
    </w:p>
    <w:p w14:paraId="2480AD85" w14:textId="77777777" w:rsidR="00D85371"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Enligt 4</w:t>
      </w:r>
      <w:r>
        <w:t> kap. </w:t>
      </w:r>
      <w:r w:rsidRPr="00E211AD">
        <w:t>7</w:t>
      </w:r>
      <w:r>
        <w:t> §</w:t>
      </w:r>
      <w:r w:rsidRPr="00E211AD">
        <w:t xml:space="preserve"> LEK får en SMP-operatör förpliktas att särredovisa och rapportera specificerad verksamhet med anknytning till samtrafik och andra former av tillträde. En sådan skyl</w:t>
      </w:r>
      <w:r>
        <w:softHyphen/>
      </w:r>
      <w:r w:rsidRPr="00E211AD">
        <w:lastRenderedPageBreak/>
        <w:t xml:space="preserve">dighet kan avse att operatören ska tillämpa en öppen prissättning för andra operatörer och för intern överföring eller tillhandahålla en myndighet sin </w:t>
      </w:r>
      <w:r w:rsidRPr="007B09F6">
        <w:rPr>
          <w:spacing w:val="-2"/>
        </w:rPr>
        <w:t>redovisning, inbegripet uppgifter om intäkter från annan. Paragrafen genom</w:t>
      </w:r>
      <w:r>
        <w:rPr>
          <w:spacing w:val="-2"/>
        </w:rPr>
        <w:softHyphen/>
      </w:r>
      <w:r w:rsidRPr="007B09F6">
        <w:rPr>
          <w:spacing w:val="-2"/>
        </w:rPr>
        <w:t>för</w:t>
      </w:r>
      <w:r w:rsidRPr="00E211AD">
        <w:t xml:space="preserve"> artikel 11 i tillträdesdirektivet.</w:t>
      </w:r>
    </w:p>
    <w:p w14:paraId="778D8F8B" w14:textId="77777777" w:rsidR="00D85371" w:rsidRDefault="00D85371" w:rsidP="00D85371">
      <w:pPr>
        <w:pStyle w:val="Brdtextmedindrag"/>
        <w:rPr>
          <w:rFonts w:eastAsiaTheme="minorHAnsi" w:cstheme="minorBidi"/>
          <w:b/>
          <w:sz w:val="23"/>
          <w:szCs w:val="22"/>
        </w:rPr>
      </w:pPr>
      <w:r w:rsidRPr="00E211AD">
        <w:t xml:space="preserve">Artikel 71 i EU-direktivet motsvarar i sak artikel 11 i tillträdesdirektivet. </w:t>
      </w:r>
      <w:r w:rsidRPr="008D623C">
        <w:t>Paragrafen bör därför föras över till den nya lagen.</w:t>
      </w:r>
      <w:r w:rsidRPr="00E211AD">
        <w:t xml:space="preserve"> </w:t>
      </w:r>
      <w:r>
        <w:t xml:space="preserve">Som </w:t>
      </w:r>
      <w:r w:rsidRPr="00CB4C7D">
        <w:rPr>
          <w:i/>
        </w:rPr>
        <w:t>PTS</w:t>
      </w:r>
      <w:r>
        <w:t xml:space="preserve"> framhåller bör dock lagtexten återspegla den nya lydelsen i EU-direktivet. Det bör därför</w:t>
      </w:r>
      <w:r w:rsidDel="0062528C">
        <w:t xml:space="preserve"> </w:t>
      </w:r>
      <w:r>
        <w:t>anges att en sådan skyldighet kan avse att operatören ska ge insyn i sina grossistpriser och sina priser vid intern försäljning. Någon ändring i sak är inte avsedd.</w:t>
      </w:r>
      <w:bookmarkStart w:id="703" w:name="_Toc73005930"/>
      <w:bookmarkStart w:id="704" w:name="_Toc9841592"/>
      <w:bookmarkStart w:id="705" w:name="_Toc9867469"/>
      <w:bookmarkStart w:id="706" w:name="_Toc9867719"/>
      <w:bookmarkStart w:id="707" w:name="_Toc9871136"/>
      <w:bookmarkStart w:id="708" w:name="_Toc9958219"/>
      <w:bookmarkStart w:id="709" w:name="_Toc9961278"/>
      <w:bookmarkStart w:id="710" w:name="_Toc9962377"/>
      <w:bookmarkStart w:id="711" w:name="_Toc17793341"/>
    </w:p>
    <w:p w14:paraId="0CC8CB99" w14:textId="77777777" w:rsidR="00D85371" w:rsidRPr="00E211AD" w:rsidRDefault="00D85371" w:rsidP="00D85371">
      <w:pPr>
        <w:pStyle w:val="Rubrik3"/>
      </w:pPr>
      <w:bookmarkStart w:id="712" w:name="_Toc86738736"/>
      <w:bookmarkStart w:id="713" w:name="_Toc94597499"/>
      <w:bookmarkStart w:id="714" w:name="_Toc96533342"/>
      <w:r w:rsidRPr="00E211AD">
        <w:t>Tillträde till nät och tillhörande faciliteter</w:t>
      </w:r>
      <w:bookmarkEnd w:id="703"/>
      <w:bookmarkEnd w:id="712"/>
      <w:bookmarkEnd w:id="713"/>
      <w:bookmarkEnd w:id="714"/>
    </w:p>
    <w:p w14:paraId="0E37690D" w14:textId="77777777" w:rsidR="00D85371" w:rsidRDefault="00D85371" w:rsidP="00D85371">
      <w:pPr>
        <w:pStyle w:val="Brdtextram"/>
      </w:pPr>
      <w:r w:rsidRPr="008D623C">
        <w:rPr>
          <w:b/>
        </w:rPr>
        <w:t>Regeringens förslag:</w:t>
      </w:r>
      <w:r w:rsidRPr="008D623C">
        <w:t xml:space="preserve"> Bestämmelserna </w:t>
      </w:r>
      <w:r>
        <w:t>i lagen om elektronisk kommu</w:t>
      </w:r>
      <w:r>
        <w:softHyphen/>
        <w:t>ni</w:t>
      </w:r>
      <w:r>
        <w:softHyphen/>
        <w:t xml:space="preserve">kation </w:t>
      </w:r>
      <w:r w:rsidRPr="008D623C">
        <w:t xml:space="preserve">om </w:t>
      </w:r>
      <w:r>
        <w:t xml:space="preserve">åläggande av </w:t>
      </w:r>
      <w:r w:rsidRPr="008D623C">
        <w:t>skyldigheter i fråga om tillträde till och användning av nät och tillhörande faciliteter</w:t>
      </w:r>
      <w:r>
        <w:t xml:space="preserve"> och om </w:t>
      </w:r>
      <w:r w:rsidRPr="00E211AD">
        <w:t>vad som särskilt ska beaktas vid åläggande av en sådan skyldig</w:t>
      </w:r>
      <w:r>
        <w:softHyphen/>
      </w:r>
      <w:r w:rsidRPr="00E211AD">
        <w:t>het ska föras över till den nya lagen</w:t>
      </w:r>
      <w:r>
        <w:t xml:space="preserve"> med följande ändringar och tillägg</w:t>
      </w:r>
      <w:r w:rsidRPr="00E211AD">
        <w:t xml:space="preserve">. </w:t>
      </w:r>
    </w:p>
    <w:p w14:paraId="7EC5E199" w14:textId="77777777" w:rsidR="00D85371" w:rsidRDefault="00D85371" w:rsidP="00D85371">
      <w:pPr>
        <w:pStyle w:val="Strecklistaram"/>
      </w:pPr>
      <w:r>
        <w:t xml:space="preserve">En skyldighet ska också kunna avse att operatören ska </w:t>
      </w:r>
      <w:r w:rsidRPr="00E53DAF">
        <w:t xml:space="preserve">ge </w:t>
      </w:r>
      <w:r>
        <w:t xml:space="preserve">någon </w:t>
      </w:r>
      <w:r w:rsidRPr="00E53DAF">
        <w:t xml:space="preserve">annan tillträde till specificerade aktiva eller virtuella nätdelar </w:t>
      </w:r>
      <w:r>
        <w:t>eller</w:t>
      </w:r>
      <w:r w:rsidRPr="00E53DAF">
        <w:t xml:space="preserve"> nät</w:t>
      </w:r>
      <w:r>
        <w:softHyphen/>
      </w:r>
      <w:r w:rsidRPr="00E53DAF">
        <w:t>tjänster</w:t>
      </w:r>
      <w:r>
        <w:t>.</w:t>
      </w:r>
    </w:p>
    <w:p w14:paraId="086CAE89" w14:textId="77777777" w:rsidR="00D85371" w:rsidRDefault="00D85371" w:rsidP="00D85371">
      <w:pPr>
        <w:pStyle w:val="Strecklistaram"/>
      </w:pPr>
      <w:r>
        <w:t>Reglerings</w:t>
      </w:r>
      <w:r>
        <w:softHyphen/>
        <w:t>myndigheten ska vid tillämpningen av bestäm</w:t>
      </w:r>
      <w:r>
        <w:softHyphen/>
        <w:t xml:space="preserve">melserna även särskilt beakta </w:t>
      </w:r>
      <w:r w:rsidRPr="00E211AD">
        <w:t>den förväntade tekniska utveckling</w:t>
      </w:r>
      <w:r>
        <w:softHyphen/>
      </w:r>
      <w:r w:rsidRPr="00E211AD">
        <w:t>ens påverk</w:t>
      </w:r>
      <w:r>
        <w:softHyphen/>
      </w:r>
      <w:r w:rsidRPr="00E211AD">
        <w:t>an på näten</w:t>
      </w:r>
      <w:r>
        <w:t>s utformning och förvaltning</w:t>
      </w:r>
      <w:r w:rsidRPr="00E211AD">
        <w:t xml:space="preserve"> och behovet av att säker</w:t>
      </w:r>
      <w:r>
        <w:softHyphen/>
      </w:r>
      <w:r w:rsidRPr="00E211AD">
        <w:t>ställa teknik</w:t>
      </w:r>
      <w:r>
        <w:softHyphen/>
      </w:r>
      <w:r w:rsidRPr="00E211AD">
        <w:t>neutralitet i syfte att främja utformning och förvalt</w:t>
      </w:r>
      <w:r>
        <w:softHyphen/>
      </w:r>
      <w:r w:rsidRPr="00E211AD">
        <w:t>ning av flera nät</w:t>
      </w:r>
      <w:r>
        <w:t>.</w:t>
      </w:r>
    </w:p>
    <w:p w14:paraId="4C706C4D" w14:textId="77777777" w:rsidR="00D85371" w:rsidRDefault="00D85371" w:rsidP="00D85371">
      <w:pPr>
        <w:pStyle w:val="Strecklistaram"/>
      </w:pPr>
      <w:r>
        <w:t>Villkor om att följa stan</w:t>
      </w:r>
      <w:r>
        <w:softHyphen/>
        <w:t>darder eller specifikation</w:t>
      </w:r>
      <w:r>
        <w:softHyphen/>
        <w:t>er ska vara fören</w:t>
      </w:r>
      <w:r>
        <w:softHyphen/>
        <w:t>liga med standarder som har tagits upp i Europeiska kommissionens förteckning över obligatoriska standarder</w:t>
      </w:r>
      <w:r w:rsidRPr="00E211AD">
        <w:t>.</w:t>
      </w:r>
    </w:p>
    <w:p w14:paraId="0FF79819" w14:textId="77777777" w:rsidR="00D85371" w:rsidRPr="00E211AD" w:rsidRDefault="00D85371" w:rsidP="00D85371">
      <w:pPr>
        <w:pStyle w:val="Strecklistaram"/>
      </w:pPr>
      <w:r>
        <w:t xml:space="preserve">Regleringsmyndigheten ska vid sin bedömning av om </w:t>
      </w:r>
      <w:r w:rsidRPr="00E211AD">
        <w:t>en tillträdes</w:t>
      </w:r>
      <w:r>
        <w:softHyphen/>
      </w:r>
      <w:r w:rsidRPr="00E211AD">
        <w:t>skyldig</w:t>
      </w:r>
      <w:r>
        <w:softHyphen/>
      </w:r>
      <w:r w:rsidRPr="00E211AD">
        <w:t xml:space="preserve">het ska </w:t>
      </w:r>
      <w:r>
        <w:t xml:space="preserve">åläggas också </w:t>
      </w:r>
      <w:r w:rsidRPr="00E211AD">
        <w:t>över</w:t>
      </w:r>
      <w:r>
        <w:softHyphen/>
      </w:r>
      <w:r w:rsidRPr="00E211AD">
        <w:t>väga om konkurrensen och slut</w:t>
      </w:r>
      <w:r>
        <w:softHyphen/>
      </w:r>
      <w:r w:rsidRPr="00E211AD">
        <w:t>användar</w:t>
      </w:r>
      <w:r>
        <w:softHyphen/>
      </w:r>
      <w:r w:rsidRPr="00E211AD">
        <w:t xml:space="preserve">nas intressen i stället kan främjas genom åläggande av </w:t>
      </w:r>
      <w:r>
        <w:t xml:space="preserve">endast </w:t>
      </w:r>
      <w:r w:rsidRPr="00E211AD">
        <w:t>skyldighet</w:t>
      </w:r>
      <w:r>
        <w:t>er</w:t>
      </w:r>
      <w:r w:rsidRPr="00E211AD">
        <w:t xml:space="preserve"> om tillträde till infra</w:t>
      </w:r>
      <w:r>
        <w:softHyphen/>
      </w:r>
      <w:r w:rsidRPr="00E211AD">
        <w:t>struktur för anlägg</w:t>
      </w:r>
      <w:r>
        <w:t>ande</w:t>
      </w:r>
      <w:r w:rsidRPr="00E211AD">
        <w:t xml:space="preserve"> av nät</w:t>
      </w:r>
      <w:r>
        <w:t xml:space="preserve"> eller av </w:t>
      </w:r>
      <w:r w:rsidRPr="00E211AD">
        <w:t>skyldigheter på närliggande marknader.</w:t>
      </w:r>
    </w:p>
    <w:p w14:paraId="2892AD8F" w14:textId="77777777" w:rsidR="00D85371" w:rsidRPr="00E211AD" w:rsidRDefault="00D85371" w:rsidP="00D85371">
      <w:pPr>
        <w:pStyle w:val="Brdtextmedindrag"/>
        <w:rPr>
          <w:sz w:val="8"/>
          <w:szCs w:val="8"/>
        </w:rPr>
      </w:pPr>
    </w:p>
    <w:p w14:paraId="1E18FC73" w14:textId="77777777" w:rsidR="00D85371" w:rsidRDefault="00D85371" w:rsidP="00D85371">
      <w:pPr>
        <w:pStyle w:val="Brdtextmedindrag"/>
      </w:pPr>
      <w:r w:rsidRPr="00E211AD">
        <w:rPr>
          <w:b/>
        </w:rPr>
        <w:t>Promemorians förslag</w:t>
      </w:r>
      <w:r w:rsidRPr="00AA76AE">
        <w:rPr>
          <w:bCs/>
        </w:rPr>
        <w:t xml:space="preserve"> </w:t>
      </w:r>
      <w:r w:rsidRPr="00E211AD">
        <w:t xml:space="preserve">överensstämmer </w:t>
      </w:r>
      <w:r>
        <w:t xml:space="preserve">i huvudsak </w:t>
      </w:r>
      <w:r w:rsidRPr="00E211AD">
        <w:t>med regeringens förslag</w:t>
      </w:r>
      <w:r>
        <w:t>. I promemorian</w:t>
      </w:r>
      <w:r w:rsidRPr="00CE01BB">
        <w:t xml:space="preserve"> </w:t>
      </w:r>
      <w:r>
        <w:t>föreslås att v</w:t>
      </w:r>
      <w:r w:rsidRPr="00E211AD">
        <w:t xml:space="preserve">illkor om att följa särskilda tekniska standarder eller specifikationer </w:t>
      </w:r>
      <w:r>
        <w:t>en</w:t>
      </w:r>
      <w:r>
        <w:softHyphen/>
        <w:t xml:space="preserve">dast </w:t>
      </w:r>
      <w:r w:rsidRPr="00E211AD">
        <w:t xml:space="preserve">får gälla </w:t>
      </w:r>
      <w:r>
        <w:t>obligatoriska standarder</w:t>
      </w:r>
      <w:r w:rsidRPr="00E211AD">
        <w:t>.</w:t>
      </w:r>
      <w:r>
        <w:t xml:space="preserve"> I promemorian föreslås inte förtydligandet att en skyldighet kan avse att ge någon annan tillträde till specificerade aktiva eller virtuella nätdelar och nättjänster.</w:t>
      </w:r>
    </w:p>
    <w:p w14:paraId="3F9995C7" w14:textId="0F7A0D2B" w:rsidR="00D85371" w:rsidRPr="005244C3" w:rsidRDefault="00D85371" w:rsidP="00D85371">
      <w:pPr>
        <w:pStyle w:val="Brdtextmedindrag"/>
      </w:pPr>
      <w:r w:rsidRPr="003E11E0">
        <w:rPr>
          <w:b/>
        </w:rPr>
        <w:t>Remissinstanserna:</w:t>
      </w:r>
      <w:r w:rsidRPr="00087976">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E43800">
        <w:rPr>
          <w:i/>
        </w:rPr>
        <w:t xml:space="preserve">Säkerhetspolisen </w:t>
      </w:r>
      <w:r w:rsidRPr="00E43800">
        <w:t xml:space="preserve">anser </w:t>
      </w:r>
      <w:r>
        <w:t xml:space="preserve">dock </w:t>
      </w:r>
      <w:r w:rsidRPr="00E43800">
        <w:t>att PTS ska kunna neka tillträde om tillträdet inte är rimligt med hänsyn till risk</w:t>
      </w:r>
      <w:r>
        <w:t>en</w:t>
      </w:r>
      <w:r w:rsidRPr="00E43800">
        <w:t xml:space="preserve"> för skada för all</w:t>
      </w:r>
      <w:r w:rsidRPr="00E43800">
        <w:softHyphen/>
        <w:t xml:space="preserve">män säkerhet, totalförsvaret eller Sveriges säkerhet i övrigt. </w:t>
      </w:r>
      <w:r w:rsidRPr="00E43800">
        <w:rPr>
          <w:i/>
        </w:rPr>
        <w:t>Försvarsmak</w:t>
      </w:r>
      <w:r w:rsidRPr="00E43800">
        <w:rPr>
          <w:i/>
        </w:rPr>
        <w:softHyphen/>
        <w:t>ten</w:t>
      </w:r>
      <w:r w:rsidRPr="00E43800">
        <w:t xml:space="preserve"> </w:t>
      </w:r>
      <w:r w:rsidRPr="005244C3">
        <w:t xml:space="preserve">och </w:t>
      </w:r>
      <w:r w:rsidRPr="005244C3">
        <w:rPr>
          <w:i/>
        </w:rPr>
        <w:t xml:space="preserve">Försvarets radioanstalt </w:t>
      </w:r>
      <w:r w:rsidRPr="005244C3">
        <w:rPr>
          <w:iCs/>
        </w:rPr>
        <w:t>för f</w:t>
      </w:r>
      <w:r w:rsidRPr="005244C3">
        <w:t>ram liknande syn</w:t>
      </w:r>
      <w:r w:rsidR="00C33039">
        <w:softHyphen/>
      </w:r>
      <w:r>
        <w:softHyphen/>
      </w:r>
      <w:r w:rsidRPr="005244C3">
        <w:t xml:space="preserve">punkter. </w:t>
      </w:r>
      <w:r w:rsidRPr="005244C3">
        <w:rPr>
          <w:i/>
        </w:rPr>
        <w:t xml:space="preserve">Telenor Sverige AB </w:t>
      </w:r>
      <w:r w:rsidRPr="005244C3">
        <w:rPr>
          <w:iCs/>
        </w:rPr>
        <w:t>och</w:t>
      </w:r>
      <w:r w:rsidRPr="00A67989">
        <w:rPr>
          <w:iCs/>
        </w:rPr>
        <w:t xml:space="preserve"> </w:t>
      </w:r>
      <w:r w:rsidRPr="005244C3">
        <w:rPr>
          <w:i/>
        </w:rPr>
        <w:t>PTS</w:t>
      </w:r>
      <w:r w:rsidRPr="00A67989">
        <w:rPr>
          <w:iCs/>
        </w:rPr>
        <w:t xml:space="preserve"> </w:t>
      </w:r>
      <w:r>
        <w:rPr>
          <w:iCs/>
        </w:rPr>
        <w:t xml:space="preserve">anser </w:t>
      </w:r>
      <w:r w:rsidRPr="005244C3">
        <w:rPr>
          <w:iCs/>
        </w:rPr>
        <w:t xml:space="preserve">att </w:t>
      </w:r>
      <w:r w:rsidRPr="005244C3">
        <w:t>bestämmelserna bör utform</w:t>
      </w:r>
      <w:r>
        <w:softHyphen/>
      </w:r>
      <w:r w:rsidRPr="005244C3">
        <w:t xml:space="preserve">as närmare lydelsen av EU-direktivet. </w:t>
      </w:r>
      <w:r w:rsidRPr="005244C3">
        <w:rPr>
          <w:iCs/>
        </w:rPr>
        <w:t xml:space="preserve">PTS </w:t>
      </w:r>
      <w:r>
        <w:rPr>
          <w:iCs/>
        </w:rPr>
        <w:t xml:space="preserve">påpekar också att det inte är tydligt att </w:t>
      </w:r>
      <w:r w:rsidRPr="00A67989">
        <w:t>direktiv</w:t>
      </w:r>
      <w:r w:rsidRPr="00F80F50">
        <w:softHyphen/>
        <w:t>et föreskriver</w:t>
      </w:r>
      <w:r w:rsidRPr="003C3F2F">
        <w:t xml:space="preserve"> att skyldigheter</w:t>
      </w:r>
      <w:r>
        <w:t xml:space="preserve"> ska åläggas på närliggande marknader inom ramen för en given marknads</w:t>
      </w:r>
      <w:r>
        <w:softHyphen/>
        <w:t>analys.</w:t>
      </w:r>
    </w:p>
    <w:p w14:paraId="0213D082" w14:textId="77777777" w:rsidR="00D85371" w:rsidRPr="00E211AD" w:rsidRDefault="00D85371" w:rsidP="00D85371">
      <w:pPr>
        <w:pStyle w:val="Rubrik4utannumrering"/>
      </w:pPr>
      <w:r w:rsidRPr="00E211AD">
        <w:lastRenderedPageBreak/>
        <w:t>Skälen för regeringens förslag</w:t>
      </w:r>
    </w:p>
    <w:p w14:paraId="4D32BD34" w14:textId="77777777" w:rsidR="00D85371" w:rsidRPr="00E211AD" w:rsidRDefault="00D85371" w:rsidP="00D85371">
      <w:pPr>
        <w:pStyle w:val="Rubrik5utannumrering"/>
        <w:spacing w:before="0"/>
      </w:pPr>
      <w:r>
        <w:t>Vad en tillträdesskyldighet kan innebära</w:t>
      </w:r>
    </w:p>
    <w:p w14:paraId="2E9153A7" w14:textId="77777777" w:rsidR="00D85371" w:rsidRPr="008D623C" w:rsidRDefault="00D85371" w:rsidP="00D85371">
      <w:pPr>
        <w:pStyle w:val="Brdtext"/>
      </w:pPr>
      <w:r w:rsidRPr="008D623C">
        <w:t>Enligt 4</w:t>
      </w:r>
      <w:r>
        <w:t> kap. </w:t>
      </w:r>
      <w:r w:rsidRPr="008D623C">
        <w:t>8</w:t>
      </w:r>
      <w:r>
        <w:t> §</w:t>
      </w:r>
      <w:r w:rsidRPr="008D623C">
        <w:t xml:space="preserve"> LEK får en SMP-operatör </w:t>
      </w:r>
      <w:r>
        <w:t>åläggas</w:t>
      </w:r>
      <w:r w:rsidRPr="008D623C">
        <w:t xml:space="preserve"> att uppfylla rimliga krav på tillträde till och användning av nät och tillhörande installationer i syfte att tillhandahålla elektroniska kommunikationstjänster. </w:t>
      </w:r>
      <w:r>
        <w:t>I paragrafen exemplifieras att e</w:t>
      </w:r>
      <w:r w:rsidRPr="008D623C">
        <w:t>n sådan skyldighet kan avse att operatören ska</w:t>
      </w:r>
    </w:p>
    <w:p w14:paraId="1842FD65" w14:textId="77777777" w:rsidR="00D85371" w:rsidRPr="00E211AD" w:rsidRDefault="00D85371" w:rsidP="00D85371">
      <w:pPr>
        <w:pStyle w:val="Strecklista"/>
      </w:pPr>
      <w:r w:rsidRPr="00E211AD">
        <w:t>ge annan tillträde till specificerade nätdelar och tillhörande installatio</w:t>
      </w:r>
      <w:r w:rsidRPr="00E211AD">
        <w:softHyphen/>
        <w:t>ner, inbegripet sådant tillträde som krävs för att möjliggöra val och för</w:t>
      </w:r>
      <w:r w:rsidRPr="00E211AD">
        <w:softHyphen/>
        <w:t>val av operatör samt erbjudanden om återförsäljning av abonnemang,</w:t>
      </w:r>
    </w:p>
    <w:p w14:paraId="5CFFC95B" w14:textId="77777777" w:rsidR="00D85371" w:rsidRPr="00E211AD" w:rsidRDefault="00D85371" w:rsidP="00D85371">
      <w:pPr>
        <w:pStyle w:val="Strecklista"/>
      </w:pPr>
      <w:r w:rsidRPr="00E211AD">
        <w:t>förlänga ett redan beviljat tillträde till tillhörande installationer,</w:t>
      </w:r>
    </w:p>
    <w:p w14:paraId="5BDC94B4" w14:textId="77777777" w:rsidR="00D85371" w:rsidRPr="00E211AD" w:rsidRDefault="00D85371" w:rsidP="00D85371">
      <w:pPr>
        <w:pStyle w:val="Strecklista"/>
      </w:pPr>
      <w:r w:rsidRPr="00E211AD">
        <w:t>erbjuda andra operatörer specificerade tjänster för återförsäljning,</w:t>
      </w:r>
    </w:p>
    <w:p w14:paraId="3841A5C4" w14:textId="77777777" w:rsidR="00D85371" w:rsidRPr="00E211AD" w:rsidRDefault="00D85371" w:rsidP="00D85371">
      <w:pPr>
        <w:pStyle w:val="Strecklista"/>
      </w:pPr>
      <w:r w:rsidRPr="00E211AD">
        <w:t>bevilja tillträde till tekniska gränssnitt, protokoll och annan nyckeltek</w:t>
      </w:r>
      <w:r w:rsidRPr="00E211AD">
        <w:softHyphen/>
        <w:t>nik som är nödvändig för samverkan mellan tjänster,</w:t>
      </w:r>
    </w:p>
    <w:p w14:paraId="49812B04" w14:textId="77777777" w:rsidR="00D85371" w:rsidRPr="00E211AD" w:rsidRDefault="00D85371" w:rsidP="00D85371">
      <w:pPr>
        <w:pStyle w:val="Strecklista"/>
      </w:pPr>
      <w:r w:rsidRPr="00E211AD">
        <w:t>erbjuda samlokalisering eller andra möjligheter till gemensamt utnytt</w:t>
      </w:r>
      <w:r w:rsidRPr="00E211AD">
        <w:softHyphen/>
        <w:t>jande av tillhörande installationer,</w:t>
      </w:r>
    </w:p>
    <w:p w14:paraId="7B5C17FC" w14:textId="77777777" w:rsidR="00D85371" w:rsidRPr="00E211AD" w:rsidRDefault="00D85371" w:rsidP="00D85371">
      <w:pPr>
        <w:pStyle w:val="Strecklista"/>
      </w:pPr>
      <w:r w:rsidRPr="00E211AD">
        <w:t>erbjuda specificerade tjänster som krävs för att säkerställa samverkan mellan tjänster ända fram till slutanvändarna,</w:t>
      </w:r>
    </w:p>
    <w:p w14:paraId="17110F18" w14:textId="77777777" w:rsidR="00D85371" w:rsidRPr="00E211AD" w:rsidRDefault="00D85371" w:rsidP="00D85371">
      <w:pPr>
        <w:pStyle w:val="Strecklista"/>
      </w:pPr>
      <w:r w:rsidRPr="00E211AD">
        <w:t>erbjuda tillträde till driftstödssystem eller liknande programsystem som krävs för att garantera en sund konkurrens när det gäller tillhanda</w:t>
      </w:r>
      <w:r w:rsidRPr="00E211AD">
        <w:softHyphen/>
        <w:t>hållande av tjänster,</w:t>
      </w:r>
    </w:p>
    <w:p w14:paraId="047CB89B" w14:textId="77777777" w:rsidR="00D85371" w:rsidRPr="00E211AD" w:rsidRDefault="00D85371" w:rsidP="00D85371">
      <w:pPr>
        <w:pStyle w:val="Strecklista"/>
      </w:pPr>
      <w:r w:rsidRPr="00E211AD">
        <w:t>erbjuda tillträde till sådana tjänster som möjliggör, stödjer eller kan stödja tillhandahållande av tjänster via elektroniska kommunikations</w:t>
      </w:r>
      <w:r w:rsidRPr="00E211AD">
        <w:softHyphen/>
        <w:t>nät eller elektroniska kommunikationstjänster,</w:t>
      </w:r>
    </w:p>
    <w:p w14:paraId="3FC2BE38" w14:textId="77777777" w:rsidR="00D85371" w:rsidRPr="00E211AD" w:rsidRDefault="00D85371" w:rsidP="00D85371">
      <w:pPr>
        <w:pStyle w:val="Strecklista"/>
      </w:pPr>
      <w:r w:rsidRPr="00E211AD">
        <w:t>bedriva samtrafik eller i övrigt vidta åtgärder så att nät eller tillhörande installationer kan förbindas.</w:t>
      </w:r>
    </w:p>
    <w:p w14:paraId="2D082EC1" w14:textId="77777777" w:rsidR="00D85371" w:rsidRPr="00E211AD" w:rsidRDefault="00D85371" w:rsidP="00D85371">
      <w:pPr>
        <w:pStyle w:val="Brdtextefterstrecklista"/>
      </w:pPr>
      <w:r w:rsidRPr="00E211AD">
        <w:t>Ett sådant beslut får förenas med de villkor som behövs för att säkerställa normal nätdrift. Villkor om att följa särskilda tekniska standarder eller spe</w:t>
      </w:r>
      <w:r w:rsidRPr="00E211AD">
        <w:softHyphen/>
        <w:t>cifikationer får dock endast gälla sådana standarder som Europeiska kom</w:t>
      </w:r>
      <w:r w:rsidRPr="00E211AD">
        <w:softHyphen/>
        <w:t>missionen har angett som obligatoriska i en förteckning som offentlig</w:t>
      </w:r>
      <w:r w:rsidRPr="00E211AD">
        <w:softHyphen/>
        <w:t>gjorts i Europeiska unionens officiella tidning.</w:t>
      </w:r>
    </w:p>
    <w:p w14:paraId="2DF675BC" w14:textId="77777777" w:rsidR="00D85371" w:rsidRDefault="00D85371" w:rsidP="00D85371">
      <w:pPr>
        <w:pStyle w:val="Brdtextmedindrag"/>
      </w:pPr>
      <w:r w:rsidRPr="00E211AD">
        <w:t>Bestämmelserna i 4</w:t>
      </w:r>
      <w:r>
        <w:t> kap. </w:t>
      </w:r>
      <w:r w:rsidRPr="00E211AD">
        <w:t>8</w:t>
      </w:r>
      <w:r>
        <w:t> §</w:t>
      </w:r>
      <w:r w:rsidRPr="00E211AD">
        <w:t xml:space="preserve"> LEK genomför artikel 12.1 och 12.3 i </w:t>
      </w:r>
      <w:r>
        <w:t>till</w:t>
      </w:r>
      <w:r>
        <w:softHyphen/>
        <w:t>trädes</w:t>
      </w:r>
      <w:r w:rsidRPr="00E211AD">
        <w:softHyphen/>
        <w:t>direktivet. Artikel</w:t>
      </w:r>
      <w:r>
        <w:t xml:space="preserve"> </w:t>
      </w:r>
      <w:r w:rsidRPr="00E211AD">
        <w:t>73.1 och 73.3 i EU-direktivet motsvarar i sak artikel</w:t>
      </w:r>
      <w:r>
        <w:t> </w:t>
      </w:r>
      <w:r w:rsidRPr="00E211AD">
        <w:t>12.1 och 12.3 i tillträdesdirektivet. Det har förtydligats att en skyl</w:t>
      </w:r>
      <w:r>
        <w:softHyphen/>
      </w:r>
      <w:r w:rsidRPr="00E211AD">
        <w:t>dighet kan avse att bevilja tillträde till specifika aktiva eller virtuella nät</w:t>
      </w:r>
      <w:r w:rsidRPr="00E211AD">
        <w:softHyphen/>
        <w:t xml:space="preserve">element och nättjänster. Detta </w:t>
      </w:r>
      <w:r>
        <w:t xml:space="preserve">är en kodifiering av hur bestämmelserna </w:t>
      </w:r>
      <w:r w:rsidRPr="00E211AD">
        <w:t>har tolkats i praxis</w:t>
      </w:r>
      <w:r w:rsidRPr="000D75DA">
        <w:t xml:space="preserve">. </w:t>
      </w:r>
      <w:r>
        <w:t xml:space="preserve">Därutöver </w:t>
      </w:r>
      <w:r w:rsidRPr="000D75DA">
        <w:t>har även det exempel som motsvara</w:t>
      </w:r>
      <w:r w:rsidRPr="00703166">
        <w:t>r bestäm</w:t>
      </w:r>
      <w:r>
        <w:softHyphen/>
      </w:r>
      <w:r w:rsidRPr="000D75DA">
        <w:t>mels</w:t>
      </w:r>
      <w:r w:rsidRPr="000D75DA">
        <w:softHyphen/>
        <w:t>en i</w:t>
      </w:r>
      <w:r w:rsidRPr="00703166">
        <w:t xml:space="preserve"> 4</w:t>
      </w:r>
      <w:r>
        <w:t> kap.</w:t>
      </w:r>
      <w:r w:rsidRPr="00703166">
        <w:t> </w:t>
      </w:r>
      <w:r w:rsidRPr="00597334">
        <w:t>8</w:t>
      </w:r>
      <w:r>
        <w:t> §</w:t>
      </w:r>
      <w:r w:rsidRPr="00597334">
        <w:t xml:space="preserve"> första stycket 1 LEK justerats i och med att numera inaktuella förtydliganden har utgått. Regeringen anser i likhet med </w:t>
      </w:r>
      <w:r w:rsidRPr="00591DC5">
        <w:rPr>
          <w:i/>
        </w:rPr>
        <w:t>Telenor Sverige AB</w:t>
      </w:r>
      <w:r>
        <w:rPr>
          <w:i/>
        </w:rPr>
        <w:t xml:space="preserve"> </w:t>
      </w:r>
      <w:r w:rsidRPr="00591DC5">
        <w:rPr>
          <w:iCs/>
        </w:rPr>
        <w:t xml:space="preserve">att </w:t>
      </w:r>
      <w:r w:rsidRPr="000D75DA">
        <w:rPr>
          <w:iCs/>
        </w:rPr>
        <w:t xml:space="preserve">paragrafen bör </w:t>
      </w:r>
      <w:r w:rsidRPr="00703166">
        <w:rPr>
          <w:iCs/>
        </w:rPr>
        <w:t>återspegla de exemplifieringar</w:t>
      </w:r>
      <w:r w:rsidRPr="00597334">
        <w:rPr>
          <w:iCs/>
        </w:rPr>
        <w:t xml:space="preserve"> som finns i EU-direktivet. </w:t>
      </w:r>
      <w:r w:rsidRPr="00597334">
        <w:t>Bestämmelserna i 4</w:t>
      </w:r>
      <w:r>
        <w:t> kap.</w:t>
      </w:r>
      <w:r w:rsidRPr="00597334">
        <w:t> 8</w:t>
      </w:r>
      <w:r>
        <w:t> §</w:t>
      </w:r>
      <w:r w:rsidRPr="00597334">
        <w:t xml:space="preserve"> LEK bör därför </w:t>
      </w:r>
      <w:r w:rsidRPr="000D75DA">
        <w:t>föras över till den nya lagen</w:t>
      </w:r>
      <w:r>
        <w:t xml:space="preserve"> med </w:t>
      </w:r>
      <w:r w:rsidRPr="000D75DA">
        <w:t>de ändringar som krävs för att anpassa bestämmelserna till den nya lydelsen</w:t>
      </w:r>
      <w:r>
        <w:t xml:space="preserve"> i EU-direktivet</w:t>
      </w:r>
      <w:r w:rsidRPr="000D75DA">
        <w:t xml:space="preserve">. </w:t>
      </w:r>
    </w:p>
    <w:p w14:paraId="630F7C0B" w14:textId="77777777" w:rsidR="00D85371" w:rsidRDefault="00D85371" w:rsidP="00D85371">
      <w:pPr>
        <w:pStyle w:val="Brdtextmedindrag"/>
      </w:pPr>
      <w:r>
        <w:t>Av EU-direktivet framgår att det är tillräckligt att villkor om att följa standarder eller specifikationer är för</w:t>
      </w:r>
      <w:r>
        <w:softHyphen/>
        <w:t>enliga med de standarder som har tagits upp i Europeiska kommissionens förteckning över obligatoriska stan</w:t>
      </w:r>
      <w:r>
        <w:softHyphen/>
        <w:t>dar</w:t>
      </w:r>
      <w:r>
        <w:softHyphen/>
        <w:t>der. Till skillnad från vad som föreslås i prome</w:t>
      </w:r>
      <w:r>
        <w:softHyphen/>
        <w:t>morian bör para</w:t>
      </w:r>
      <w:r>
        <w:softHyphen/>
        <w:t>grafen ändras i det avseendet så att den överensstämmer med direktivet.</w:t>
      </w:r>
    </w:p>
    <w:p w14:paraId="6416AE86" w14:textId="77777777" w:rsidR="00D85371" w:rsidRDefault="00D85371" w:rsidP="00D85371">
      <w:pPr>
        <w:pStyle w:val="Brdtextmedindrag"/>
      </w:pPr>
      <w:r>
        <w:t>En förutsättning för att få ålägga en skyldig</w:t>
      </w:r>
      <w:r>
        <w:softHyphen/>
        <w:t>het</w:t>
      </w:r>
      <w:r>
        <w:softHyphen/>
        <w:t xml:space="preserve"> är att tillträdet är rimligt. Vid den bedömningen ska även säkerhetsaspekter beaktas, vilket dessutom </w:t>
      </w:r>
      <w:r>
        <w:lastRenderedPageBreak/>
        <w:t xml:space="preserve">säkerställs </w:t>
      </w:r>
      <w:r>
        <w:rPr>
          <w:spacing w:val="-2"/>
        </w:rPr>
        <w:t xml:space="preserve">med stöd av tillägget i portalparagrafen som föreslås i avsnitt 7. Regleringsmyndigheten </w:t>
      </w:r>
      <w:r w:rsidRPr="001C1186">
        <w:rPr>
          <w:spacing w:val="-2"/>
        </w:rPr>
        <w:t>kan också genom att ålägga SMP-opera</w:t>
      </w:r>
      <w:r w:rsidRPr="001C1186">
        <w:rPr>
          <w:spacing w:val="-2"/>
        </w:rPr>
        <w:softHyphen/>
        <w:t>tör</w:t>
      </w:r>
      <w:r w:rsidRPr="001C1186">
        <w:rPr>
          <w:spacing w:val="-2"/>
        </w:rPr>
        <w:softHyphen/>
      </w:r>
      <w:r>
        <w:rPr>
          <w:spacing w:val="-2"/>
        </w:rPr>
        <w:softHyphen/>
      </w:r>
      <w:r w:rsidRPr="001C1186">
        <w:rPr>
          <w:spacing w:val="-2"/>
        </w:rPr>
        <w:t>en att erbjuda specifika villkor vid till</w:t>
      </w:r>
      <w:r>
        <w:rPr>
          <w:spacing w:val="-2"/>
        </w:rPr>
        <w:softHyphen/>
      </w:r>
      <w:r w:rsidRPr="001C1186">
        <w:rPr>
          <w:spacing w:val="-2"/>
        </w:rPr>
        <w:t>gäng</w:t>
      </w:r>
      <w:r>
        <w:rPr>
          <w:spacing w:val="-2"/>
        </w:rPr>
        <w:softHyphen/>
      </w:r>
      <w:r w:rsidRPr="001C1186">
        <w:rPr>
          <w:spacing w:val="-2"/>
        </w:rPr>
        <w:t>lig</w:t>
      </w:r>
      <w:r>
        <w:rPr>
          <w:spacing w:val="-2"/>
        </w:rPr>
        <w:softHyphen/>
      </w:r>
      <w:r w:rsidRPr="001C1186">
        <w:rPr>
          <w:spacing w:val="-2"/>
        </w:rPr>
        <w:t>görande av faciliteter eller tjänster närmare säkerställa att det tillträde som lämnas är rimligt med hänsyn till säkerhetsskyddet.</w:t>
      </w:r>
      <w:r>
        <w:rPr>
          <w:spacing w:val="-2"/>
        </w:rPr>
        <w:t xml:space="preserve"> </w:t>
      </w:r>
      <w:r w:rsidRPr="00582366">
        <w:rPr>
          <w:i/>
          <w:iCs/>
          <w:spacing w:val="-2"/>
        </w:rPr>
        <w:t xml:space="preserve">Säkerhetspolisen </w:t>
      </w:r>
      <w:r>
        <w:rPr>
          <w:spacing w:val="-2"/>
        </w:rPr>
        <w:t xml:space="preserve">och </w:t>
      </w:r>
      <w:r w:rsidRPr="00810971">
        <w:rPr>
          <w:i/>
          <w:iCs/>
          <w:spacing w:val="-2"/>
        </w:rPr>
        <w:t>Försvarsmakten</w:t>
      </w:r>
      <w:r>
        <w:rPr>
          <w:spacing w:val="-2"/>
        </w:rPr>
        <w:t xml:space="preserve"> för fram att det kan uppstå situationer där en SMP-operatör behöver neka tillträde till specifi</w:t>
      </w:r>
      <w:r>
        <w:rPr>
          <w:spacing w:val="-2"/>
        </w:rPr>
        <w:softHyphen/>
        <w:t>ce</w:t>
      </w:r>
      <w:r>
        <w:rPr>
          <w:spacing w:val="-2"/>
        </w:rPr>
        <w:softHyphen/>
        <w:t>rade nätdelar eller tillhörande faciliteter. Regeringen instämmer i att säker</w:t>
      </w:r>
      <w:r>
        <w:rPr>
          <w:spacing w:val="-2"/>
        </w:rPr>
        <w:softHyphen/>
        <w:t>hets</w:t>
      </w:r>
      <w:r>
        <w:rPr>
          <w:spacing w:val="-2"/>
        </w:rPr>
        <w:softHyphen/>
        <w:t xml:space="preserve">intresset är av stor vikt. Det finns därför skäl att återkomma till denna fråga i ett annat sammanhang. </w:t>
      </w:r>
    </w:p>
    <w:p w14:paraId="55324689" w14:textId="77777777" w:rsidR="00D85371" w:rsidRPr="00E211AD" w:rsidRDefault="00D85371" w:rsidP="00D85371">
      <w:pPr>
        <w:pStyle w:val="Rubrik5utannumrering"/>
      </w:pPr>
      <w:r w:rsidRPr="00E211AD">
        <w:t>Definitionen av tillträde</w:t>
      </w:r>
    </w:p>
    <w:p w14:paraId="04C8D947" w14:textId="77777777" w:rsidR="00D85371" w:rsidRDefault="00D85371" w:rsidP="00D85371">
      <w:pPr>
        <w:pStyle w:val="Brdtextmedindrag"/>
        <w:ind w:firstLine="0"/>
      </w:pPr>
      <w:r>
        <w:t>Enligt</w:t>
      </w:r>
      <w:r w:rsidDel="0062528C">
        <w:t xml:space="preserve"> </w:t>
      </w:r>
      <w:r w:rsidRPr="00E211AD">
        <w:t xml:space="preserve">artikel 2.27 </w:t>
      </w:r>
      <w:r>
        <w:t xml:space="preserve">i EU-direktivet avses med tillträde </w:t>
      </w:r>
      <w:r w:rsidRPr="00721A55">
        <w:t>när faciliteter eller tjänster görs tillgängliga för ett annat före</w:t>
      </w:r>
      <w:r>
        <w:softHyphen/>
      </w:r>
      <w:r w:rsidRPr="00721A55">
        <w:t>tag på fastställda villkor</w:t>
      </w:r>
      <w:r>
        <w:t xml:space="preserve"> </w:t>
      </w:r>
      <w:r w:rsidRPr="00721A55">
        <w:t>i syfte att tillhanda</w:t>
      </w:r>
      <w:r>
        <w:softHyphen/>
      </w:r>
      <w:r w:rsidRPr="00721A55">
        <w:t>hålla elektroniska kom</w:t>
      </w:r>
      <w:r>
        <w:softHyphen/>
      </w:r>
      <w:r w:rsidRPr="00721A55">
        <w:t>mun</w:t>
      </w:r>
      <w:r>
        <w:softHyphen/>
      </w:r>
      <w:r w:rsidRPr="00721A55">
        <w:t>ika</w:t>
      </w:r>
      <w:r>
        <w:softHyphen/>
      </w:r>
      <w:r w:rsidRPr="00721A55">
        <w:t>tions</w:t>
      </w:r>
      <w:r>
        <w:softHyphen/>
      </w:r>
      <w:r w:rsidRPr="00721A55">
        <w:t>tjänster</w:t>
      </w:r>
      <w:r>
        <w:t xml:space="preserve">. Definitionen </w:t>
      </w:r>
      <w:r w:rsidRPr="00E211AD">
        <w:t>mot</w:t>
      </w:r>
      <w:r>
        <w:softHyphen/>
      </w:r>
      <w:r w:rsidRPr="00E211AD">
        <w:t xml:space="preserve">svarar </w:t>
      </w:r>
      <w:r>
        <w:t>i sak</w:t>
      </w:r>
      <w:r w:rsidRPr="00E211AD">
        <w:t xml:space="preserve"> artikel</w:t>
      </w:r>
      <w:r>
        <w:t> </w:t>
      </w:r>
      <w:r w:rsidRPr="00E211AD">
        <w:t>2</w:t>
      </w:r>
      <w:r>
        <w:t> </w:t>
      </w:r>
      <w:r w:rsidRPr="00E211AD">
        <w:t>a i till</w:t>
      </w:r>
      <w:r>
        <w:softHyphen/>
      </w:r>
      <w:r w:rsidRPr="00E211AD">
        <w:t>trädes</w:t>
      </w:r>
      <w:r>
        <w:softHyphen/>
      </w:r>
      <w:r w:rsidRPr="00E211AD">
        <w:t>direktivet.</w:t>
      </w:r>
      <w:r w:rsidRPr="008D623C">
        <w:t xml:space="preserve"> </w:t>
      </w:r>
      <w:r>
        <w:t>Den inne</w:t>
      </w:r>
      <w:r>
        <w:softHyphen/>
        <w:t>håller en exemplifie</w:t>
      </w:r>
      <w:r>
        <w:softHyphen/>
        <w:t>rande uppräkning av olika former av tillträde.</w:t>
      </w:r>
    </w:p>
    <w:p w14:paraId="284434AA" w14:textId="3833C3DA" w:rsidR="00D85371" w:rsidRPr="00E211AD" w:rsidRDefault="00D85371" w:rsidP="00D85371">
      <w:pPr>
        <w:pStyle w:val="Brdtextmedindrag"/>
      </w:pPr>
      <w:r w:rsidRPr="008D623C">
        <w:t>Vid genom</w:t>
      </w:r>
      <w:r>
        <w:softHyphen/>
      </w:r>
      <w:r w:rsidRPr="008D623C">
        <w:t>förandet av till</w:t>
      </w:r>
      <w:r w:rsidRPr="00E211AD">
        <w:t>trädesdirektivet konstatera</w:t>
      </w:r>
      <w:r>
        <w:softHyphen/>
      </w:r>
      <w:r w:rsidRPr="00E211AD">
        <w:t xml:space="preserve">des att direktivets </w:t>
      </w:r>
      <w:r w:rsidRPr="008D623C">
        <w:t>definition inte är uttömmande och att den därför inte underlättar tillämp</w:t>
      </w:r>
      <w:r>
        <w:softHyphen/>
      </w:r>
      <w:r w:rsidRPr="008D623C">
        <w:t xml:space="preserve">ningen. Det </w:t>
      </w:r>
      <w:r w:rsidRPr="00E211AD">
        <w:t xml:space="preserve">bedömdes därför inte finnas skäl att införa någon definition av </w:t>
      </w:r>
      <w:r w:rsidRPr="00C33039">
        <w:rPr>
          <w:spacing w:val="-2"/>
        </w:rPr>
        <w:t>tillträde i LEK (se prop.</w:t>
      </w:r>
      <w:r w:rsidR="00C33039" w:rsidRPr="00C33039">
        <w:rPr>
          <w:spacing w:val="-2"/>
        </w:rPr>
        <w:t> </w:t>
      </w:r>
      <w:r w:rsidRPr="00C33039">
        <w:rPr>
          <w:spacing w:val="-2"/>
        </w:rPr>
        <w:t xml:space="preserve">2002/03:110 </w:t>
      </w:r>
      <w:r w:rsidR="00EB24E6" w:rsidRPr="00C33039">
        <w:rPr>
          <w:spacing w:val="-2"/>
        </w:rPr>
        <w:t>s. </w:t>
      </w:r>
      <w:r w:rsidRPr="00C33039">
        <w:rPr>
          <w:spacing w:val="-2"/>
        </w:rPr>
        <w:t>165 f., jfr prop.</w:t>
      </w:r>
      <w:r w:rsidR="00C33039" w:rsidRPr="00C33039">
        <w:rPr>
          <w:spacing w:val="-2"/>
        </w:rPr>
        <w:t> </w:t>
      </w:r>
      <w:r w:rsidRPr="00C33039">
        <w:rPr>
          <w:spacing w:val="-2"/>
        </w:rPr>
        <w:t xml:space="preserve">2010/11:115 </w:t>
      </w:r>
      <w:r w:rsidR="00EB24E6" w:rsidRPr="00C33039">
        <w:rPr>
          <w:spacing w:val="-2"/>
        </w:rPr>
        <w:t>s. </w:t>
      </w:r>
      <w:r w:rsidRPr="00C33039">
        <w:rPr>
          <w:spacing w:val="-2"/>
        </w:rPr>
        <w:t>162).</w:t>
      </w:r>
      <w:r w:rsidRPr="00E211AD">
        <w:t xml:space="preserve"> </w:t>
      </w:r>
      <w:r>
        <w:t>Det finns inte skäl att nu göra en annan bedömning</w:t>
      </w:r>
      <w:r w:rsidRPr="00E211AD">
        <w:t xml:space="preserve">. Det föreslås därför inte en definition av tillträde i </w:t>
      </w:r>
      <w:r>
        <w:t xml:space="preserve">den nya </w:t>
      </w:r>
      <w:r w:rsidRPr="00E211AD">
        <w:t>lagen. Lik</w:t>
      </w:r>
      <w:r>
        <w:softHyphen/>
      </w:r>
      <w:r w:rsidRPr="00E211AD">
        <w:t>som hittills utgör dock direktivets definition tolkningsdata vid tillämp</w:t>
      </w:r>
      <w:r>
        <w:softHyphen/>
      </w:r>
      <w:r w:rsidRPr="00E211AD">
        <w:t>ningen av bestäm</w:t>
      </w:r>
      <w:r>
        <w:softHyphen/>
      </w:r>
      <w:r w:rsidRPr="00E211AD">
        <w:t>mel</w:t>
      </w:r>
      <w:r>
        <w:softHyphen/>
      </w:r>
      <w:r w:rsidRPr="00E211AD">
        <w:t>ser</w:t>
      </w:r>
      <w:r>
        <w:softHyphen/>
      </w:r>
      <w:r w:rsidRPr="00E211AD">
        <w:t>na om tillträde.</w:t>
      </w:r>
      <w:r>
        <w:t xml:space="preserve"> I rättspraxis har till exempel, mot bakgrund av defini</w:t>
      </w:r>
      <w:r>
        <w:softHyphen/>
        <w:t>tionen, en skyldighet om tillträde ansetts kunna förenas med en skyldighet att erbjuda vissa avtalsvillkor vid tillgängliggörandet av tjänster åt tillträdan</w:t>
      </w:r>
      <w:r w:rsidR="00C33039">
        <w:softHyphen/>
      </w:r>
      <w:r>
        <w:t>de operatörer (se Kammarrätten i Stockholms dom den 4 okto</w:t>
      </w:r>
      <w:r>
        <w:softHyphen/>
        <w:t>ber 2011 i mål nr 1690-10).</w:t>
      </w:r>
    </w:p>
    <w:p w14:paraId="5BA51641" w14:textId="77777777" w:rsidR="00D85371" w:rsidRPr="00E211AD" w:rsidRDefault="00D85371" w:rsidP="00D85371">
      <w:pPr>
        <w:pStyle w:val="Rubrik5utannumrering"/>
      </w:pPr>
      <w:r>
        <w:t xml:space="preserve">Omständigheter </w:t>
      </w:r>
      <w:r w:rsidRPr="00E211AD">
        <w:t>som särskilt ska beaktas</w:t>
      </w:r>
    </w:p>
    <w:p w14:paraId="675393CD" w14:textId="77777777" w:rsidR="00D85371" w:rsidRPr="00E211AD" w:rsidRDefault="00D85371" w:rsidP="00D85371">
      <w:pPr>
        <w:pStyle w:val="Brdtext"/>
      </w:pPr>
      <w:r>
        <w:t>I</w:t>
      </w:r>
      <w:r w:rsidRPr="00E211AD">
        <w:t xml:space="preserve"> 4</w:t>
      </w:r>
      <w:r>
        <w:t> kap. 10 §</w:t>
      </w:r>
      <w:r w:rsidRPr="00E211AD">
        <w:t xml:space="preserve"> LEK </w:t>
      </w:r>
      <w:r w:rsidRPr="00BF3993">
        <w:t xml:space="preserve">anges </w:t>
      </w:r>
      <w:r>
        <w:t>de</w:t>
      </w:r>
      <w:r w:rsidRPr="00BF3993" w:rsidDel="0062528C">
        <w:t xml:space="preserve"> </w:t>
      </w:r>
      <w:r w:rsidRPr="00BF3993">
        <w:t xml:space="preserve">omständigheter som </w:t>
      </w:r>
      <w:r>
        <w:t>reglerings</w:t>
      </w:r>
      <w:r>
        <w:softHyphen/>
        <w:t>mynd</w:t>
      </w:r>
      <w:r>
        <w:softHyphen/>
        <w:t>ig</w:t>
      </w:r>
      <w:r>
        <w:softHyphen/>
        <w:t xml:space="preserve">heten </w:t>
      </w:r>
      <w:r w:rsidRPr="00BF3993">
        <w:t xml:space="preserve">ska tillmäta särskild vikt </w:t>
      </w:r>
      <w:r>
        <w:t>när den</w:t>
      </w:r>
      <w:r w:rsidRPr="00BF3993">
        <w:t xml:space="preserve"> </w:t>
      </w:r>
      <w:r>
        <w:t>överväger om det är lämpligt att ålägga någon en skyldighet om tillträde till nät och tillhörande faciliteter, liksom när den bedömer skyldighetens proportionalitet i det enskilda fallet. R</w:t>
      </w:r>
      <w:r w:rsidRPr="00E211AD">
        <w:t>egle</w:t>
      </w:r>
      <w:r>
        <w:softHyphen/>
      </w:r>
      <w:r w:rsidRPr="00460318">
        <w:rPr>
          <w:spacing w:val="-2"/>
        </w:rPr>
        <w:t>r</w:t>
      </w:r>
      <w:r w:rsidRPr="00460318">
        <w:rPr>
          <w:spacing w:val="-2"/>
        </w:rPr>
        <w:softHyphen/>
        <w:t>ings</w:t>
      </w:r>
      <w:r w:rsidRPr="00460318">
        <w:rPr>
          <w:spacing w:val="-2"/>
        </w:rPr>
        <w:softHyphen/>
        <w:t>myndigheten ska vid tillämpningen av bestämmelserna sär</w:t>
      </w:r>
      <w:r w:rsidRPr="00460318">
        <w:rPr>
          <w:spacing w:val="-2"/>
        </w:rPr>
        <w:softHyphen/>
        <w:t>skilt beakta</w:t>
      </w:r>
    </w:p>
    <w:p w14:paraId="0C5A17A9" w14:textId="77777777" w:rsidR="00D85371" w:rsidRPr="00E211AD" w:rsidRDefault="00D85371" w:rsidP="00D85371">
      <w:pPr>
        <w:pStyle w:val="Strecklista"/>
      </w:pPr>
      <w:r w:rsidRPr="00E211AD">
        <w:t>den tekniska och ekonomiska bärkraften för användning och installa</w:t>
      </w:r>
      <w:r w:rsidRPr="00E211AD">
        <w:softHyphen/>
        <w:t>tion av alternativa nätdelar eller tillhörande faciliteter, med hänsyn tagen till marknadsutvecklingen samt arten och typen av samtrafik och andra former av tillträde,</w:t>
      </w:r>
    </w:p>
    <w:p w14:paraId="774A6F5B" w14:textId="77777777" w:rsidR="00D85371" w:rsidRPr="00E211AD" w:rsidRDefault="00D85371" w:rsidP="00D85371">
      <w:pPr>
        <w:pStyle w:val="Strecklista"/>
      </w:pPr>
      <w:r w:rsidRPr="00E211AD">
        <w:t>den tillgängliga kapaciteten,</w:t>
      </w:r>
    </w:p>
    <w:p w14:paraId="7D9EE267" w14:textId="77777777" w:rsidR="00D85371" w:rsidRPr="00E211AD" w:rsidRDefault="00D85371" w:rsidP="00D85371">
      <w:pPr>
        <w:pStyle w:val="Strecklista"/>
      </w:pPr>
      <w:r w:rsidRPr="008D623C">
        <w:t>de risker som en nyinvestering medför för ägaren till ett nät eller till</w:t>
      </w:r>
      <w:r w:rsidRPr="008D623C">
        <w:softHyphen/>
        <w:t>hörande</w:t>
      </w:r>
      <w:r w:rsidRPr="00E211AD">
        <w:t xml:space="preserve"> faciliteter,</w:t>
      </w:r>
    </w:p>
    <w:p w14:paraId="53607C6F" w14:textId="77777777" w:rsidR="00D85371" w:rsidRPr="00E211AD" w:rsidRDefault="00D85371" w:rsidP="00D85371">
      <w:pPr>
        <w:pStyle w:val="Strecklista"/>
      </w:pPr>
      <w:r w:rsidRPr="00E211AD">
        <w:t>behovet av att värna konkurrensen på lång sikt,</w:t>
      </w:r>
    </w:p>
    <w:p w14:paraId="37928145" w14:textId="77777777" w:rsidR="00D85371" w:rsidRPr="00E211AD" w:rsidRDefault="00D85371" w:rsidP="00D85371">
      <w:pPr>
        <w:pStyle w:val="Strecklista"/>
      </w:pPr>
      <w:r w:rsidRPr="00E211AD">
        <w:t>berörda immateriella rättigheter, och</w:t>
      </w:r>
    </w:p>
    <w:p w14:paraId="0A7610D5" w14:textId="77777777" w:rsidR="00D85371" w:rsidRPr="00E211AD" w:rsidRDefault="00D85371" w:rsidP="00D85371">
      <w:pPr>
        <w:pStyle w:val="Strecklista"/>
      </w:pPr>
      <w:r w:rsidRPr="00E211AD">
        <w:t>intresset av gränsöverskridande tjänster inom Europeiska ekonomiska samarbetsområdet.</w:t>
      </w:r>
    </w:p>
    <w:p w14:paraId="6E7069E8" w14:textId="77777777" w:rsidR="00D85371" w:rsidRPr="008D623C" w:rsidRDefault="00D85371" w:rsidP="00D85371">
      <w:pPr>
        <w:pStyle w:val="Brdtextefterstrecklista"/>
      </w:pPr>
      <w:r>
        <w:t xml:space="preserve">Paragrafen </w:t>
      </w:r>
      <w:r w:rsidRPr="00E211AD">
        <w:t>genomför artikel</w:t>
      </w:r>
      <w:r>
        <w:t> </w:t>
      </w:r>
      <w:r w:rsidRPr="00E211AD">
        <w:t xml:space="preserve">12.2 i tillträdesdirektivet. </w:t>
      </w:r>
      <w:r>
        <w:t>Motsvarande be</w:t>
      </w:r>
      <w:r>
        <w:softHyphen/>
        <w:t>stäm</w:t>
      </w:r>
      <w:r>
        <w:softHyphen/>
        <w:t>melser finns i a</w:t>
      </w:r>
      <w:r w:rsidRPr="00E211AD">
        <w:t>rtikel 73.2 i EU-direktivet</w:t>
      </w:r>
      <w:r>
        <w:t>,</w:t>
      </w:r>
      <w:r w:rsidRPr="00E211AD">
        <w:t xml:space="preserve"> </w:t>
      </w:r>
      <w:r>
        <w:t xml:space="preserve">som dessutom innehåller </w:t>
      </w:r>
      <w:r>
        <w:lastRenderedPageBreak/>
        <w:t>vissa tillägg. Som u</w:t>
      </w:r>
      <w:r w:rsidRPr="00E211AD">
        <w:t>tgångspunkt</w:t>
      </w:r>
      <w:r>
        <w:t xml:space="preserve"> bör</w:t>
      </w:r>
      <w:r w:rsidRPr="00E211AD">
        <w:t xml:space="preserve"> därför 4</w:t>
      </w:r>
      <w:r>
        <w:t> kap. 10 §</w:t>
      </w:r>
      <w:r w:rsidRPr="00E211AD">
        <w:t xml:space="preserve"> LEK föras </w:t>
      </w:r>
      <w:r w:rsidRPr="008D623C">
        <w:t>över till den nya lagen.</w:t>
      </w:r>
    </w:p>
    <w:p w14:paraId="699BE1C4" w14:textId="77777777" w:rsidR="00D85371" w:rsidRPr="00E211AD" w:rsidRDefault="00D85371" w:rsidP="00D85371">
      <w:pPr>
        <w:pStyle w:val="Brdtextmedindrag"/>
      </w:pPr>
      <w:r w:rsidRPr="008D623C">
        <w:t xml:space="preserve">I EU-direktivet har det lagts till </w:t>
      </w:r>
      <w:r w:rsidRPr="00E211AD">
        <w:t>att</w:t>
      </w:r>
      <w:r w:rsidRPr="008D623C">
        <w:t xml:space="preserve"> hänsyn ska tas till </w:t>
      </w:r>
      <w:r w:rsidRPr="00E211AD">
        <w:t xml:space="preserve">den </w:t>
      </w:r>
      <w:r>
        <w:t xml:space="preserve">förväntade </w:t>
      </w:r>
      <w:r w:rsidRPr="00E211AD">
        <w:t>tekniska ut</w:t>
      </w:r>
      <w:r>
        <w:softHyphen/>
      </w:r>
      <w:r w:rsidRPr="00E211AD">
        <w:t xml:space="preserve">vecklingens påverkan på nätens utformning och förvaltning </w:t>
      </w:r>
      <w:r>
        <w:t xml:space="preserve">samt </w:t>
      </w:r>
      <w:r w:rsidRPr="00E211AD">
        <w:t xml:space="preserve">behovet av </w:t>
      </w:r>
      <w:r>
        <w:t xml:space="preserve">att säkerställa </w:t>
      </w:r>
      <w:r w:rsidRPr="00E211AD">
        <w:t>teknikneutralitet i syfte att främja utform</w:t>
      </w:r>
      <w:r>
        <w:softHyphen/>
      </w:r>
      <w:r w:rsidRPr="00E211AD">
        <w:t xml:space="preserve">ning och förvaltning av flera nät. Detta bör </w:t>
      </w:r>
      <w:r>
        <w:t>framgå av paragrafen</w:t>
      </w:r>
      <w:r w:rsidRPr="00E211AD">
        <w:t>.</w:t>
      </w:r>
    </w:p>
    <w:p w14:paraId="1C30F90B" w14:textId="77777777" w:rsidR="00D85371" w:rsidRPr="001C1186" w:rsidRDefault="00D85371" w:rsidP="00D85371">
      <w:pPr>
        <w:pStyle w:val="Brdtextmedindrag"/>
        <w:rPr>
          <w:spacing w:val="-2"/>
        </w:rPr>
      </w:pPr>
      <w:r w:rsidRPr="00E211AD">
        <w:t>Det har också lagts till att risken i investeringar med koppling till hög</w:t>
      </w:r>
      <w:r w:rsidRPr="00E211AD">
        <w:softHyphen/>
        <w:t xml:space="preserve">kapacitetsnät </w:t>
      </w:r>
      <w:r w:rsidRPr="008D623C">
        <w:t xml:space="preserve">och behovet av att värna om konkurrens och innovativa affärsmodeller, </w:t>
      </w:r>
      <w:r>
        <w:t>så</w:t>
      </w:r>
      <w:r w:rsidRPr="008D623C">
        <w:t>som</w:t>
      </w:r>
      <w:r w:rsidRPr="00E211AD">
        <w:t xml:space="preserve"> saminvesteringar i nät, ska beaktas vid bedömning</w:t>
      </w:r>
      <w:r>
        <w:softHyphen/>
      </w:r>
      <w:r w:rsidRPr="00E211AD">
        <w:t xml:space="preserve">en. Tilläggen innebär endast </w:t>
      </w:r>
      <w:r w:rsidRPr="008D623C">
        <w:t>förtydliganden till vad som anges i mot</w:t>
      </w:r>
      <w:r>
        <w:softHyphen/>
      </w:r>
      <w:r w:rsidRPr="008D623C">
        <w:t>svar</w:t>
      </w:r>
      <w:r>
        <w:softHyphen/>
      </w:r>
      <w:r w:rsidRPr="008D623C">
        <w:t>an</w:t>
      </w:r>
      <w:r>
        <w:softHyphen/>
      </w:r>
      <w:r w:rsidRPr="008D623C">
        <w:t xml:space="preserve">de </w:t>
      </w:r>
      <w:r w:rsidRPr="001C1186">
        <w:rPr>
          <w:spacing w:val="-2"/>
        </w:rPr>
        <w:t>punkter i tillträdesdirektivet. Enligt regeringens bedömning täcks dessa tillägg av paragrafens lydelse. Det behövs därför ingen ändring i denna del.</w:t>
      </w:r>
    </w:p>
    <w:p w14:paraId="1DCED07F" w14:textId="77777777" w:rsidR="00D85371" w:rsidRPr="00E211AD" w:rsidRDefault="00D85371" w:rsidP="00D85371">
      <w:pPr>
        <w:pStyle w:val="Rubrik5utannumrering"/>
      </w:pPr>
      <w:r w:rsidRPr="001C1186">
        <w:t>Bedömningen av lämplighet och proportionalitet</w:t>
      </w:r>
    </w:p>
    <w:p w14:paraId="22216624" w14:textId="77777777" w:rsidR="00D85371" w:rsidRDefault="00D85371" w:rsidP="00D85371">
      <w:pPr>
        <w:pStyle w:val="Brdtext"/>
      </w:pPr>
      <w:r w:rsidRPr="00E211AD">
        <w:t xml:space="preserve">I artikel 73.2 ges </w:t>
      </w:r>
      <w:r w:rsidRPr="00703166">
        <w:t>dessutom närmare och delvis nya anvisningar för be</w:t>
      </w:r>
      <w:r>
        <w:softHyphen/>
      </w:r>
      <w:r w:rsidRPr="00703166">
        <w:t xml:space="preserve">dömningen av om det är lämpligt att ålägga en viss tillträdesskyldighet, i synnerhet </w:t>
      </w:r>
      <w:r w:rsidRPr="00597334">
        <w:t xml:space="preserve">i fråga om </w:t>
      </w:r>
      <w:r w:rsidRPr="002D63E5">
        <w:t>propor</w:t>
      </w:r>
      <w:r w:rsidRPr="002D63E5">
        <w:softHyphen/>
        <w:t>tionalitetsbedömningen</w:t>
      </w:r>
      <w:r w:rsidRPr="00591DC5">
        <w:t>.</w:t>
      </w:r>
      <w:r w:rsidRPr="00703166">
        <w:t xml:space="preserve"> I jämförelse med tillträdesdirektivet anges att analysen ska </w:t>
      </w:r>
      <w:r w:rsidRPr="00597334">
        <w:t xml:space="preserve">omfatta </w:t>
      </w:r>
      <w:r w:rsidRPr="002D63E5">
        <w:t>en prövning av om andra former av tillträde till resurser i grossistledet, antingen på samma marknad eller på en närliggande grossistmarknad, skulle vara tillräck</w:t>
      </w:r>
      <w:r w:rsidRPr="002D63E5">
        <w:softHyphen/>
        <w:t>liga för att avhjälpa konkurrensproblemen. I enlighet med proportionalitetsprincipen bör den minst ingripande</w:t>
      </w:r>
      <w:r>
        <w:t xml:space="preserve"> tillträdesskyldigheten åläggas, även om det innebär att det i stället är en annan marknad som bör regleras. En del av bedömningen är alltså att överväga alternativ tillträdesreglering. Som </w:t>
      </w:r>
      <w:r w:rsidRPr="00591DC5">
        <w:rPr>
          <w:i/>
          <w:iCs/>
        </w:rPr>
        <w:t>PTS</w:t>
      </w:r>
      <w:r>
        <w:t xml:space="preserve"> påpekar finns det däremot inte något krav på att skyldigheter ska åläggas på närliggande marknader. Att konkurrens</w:t>
      </w:r>
      <w:r>
        <w:softHyphen/>
        <w:t>problem</w:t>
      </w:r>
      <w:r>
        <w:softHyphen/>
        <w:t>en kan åtgärdas med mindre ingripande reglering på en närligg</w:t>
      </w:r>
      <w:r>
        <w:softHyphen/>
        <w:t>ande marknad talar dock</w:t>
      </w:r>
      <w:r w:rsidDel="00F63706">
        <w:t xml:space="preserve"> </w:t>
      </w:r>
      <w:r>
        <w:t xml:space="preserve">för att åläggandet inte är förenligt med proportionalitetsprincipen. </w:t>
      </w:r>
      <w:r w:rsidRPr="00E211AD">
        <w:t>Detta bör framgå av paragrafen.</w:t>
      </w:r>
    </w:p>
    <w:p w14:paraId="765829EC" w14:textId="77777777" w:rsidR="00D85371" w:rsidRDefault="00D85371" w:rsidP="00D85371">
      <w:pPr>
        <w:pStyle w:val="Brdtextmedindrag"/>
      </w:pPr>
      <w:r>
        <w:t>Direktivets u</w:t>
      </w:r>
      <w:r w:rsidRPr="0051102B">
        <w:t>tgångspunkt är att infrastrukturbaserad konkurrens genom anläg</w:t>
      </w:r>
      <w:r>
        <w:t>gande</w:t>
      </w:r>
      <w:r w:rsidRPr="0051102B">
        <w:t xml:space="preserve"> av parallella nät är det effektivaste sättet att uppnå långsiktig </w:t>
      </w:r>
      <w:r w:rsidRPr="004F57CE">
        <w:rPr>
          <w:spacing w:val="-2"/>
        </w:rPr>
        <w:t>konkurrens. Av artikel 73.2 framgår att regleringsmyndigheten ska över</w:t>
      </w:r>
      <w:r w:rsidRPr="004F57CE">
        <w:rPr>
          <w:spacing w:val="-2"/>
        </w:rPr>
        <w:softHyphen/>
        <w:t>väga</w:t>
      </w:r>
      <w:r w:rsidRPr="00E211AD">
        <w:t xml:space="preserve"> att ålägga </w:t>
      </w:r>
      <w:r>
        <w:t xml:space="preserve">en </w:t>
      </w:r>
      <w:r w:rsidRPr="008D623C">
        <w:t>skyldighet om tillträde till infrastruktur för anlägg</w:t>
      </w:r>
      <w:r>
        <w:t>ande</w:t>
      </w:r>
      <w:r w:rsidRPr="008D623C">
        <w:t xml:space="preserve"> av </w:t>
      </w:r>
      <w:r w:rsidRPr="004F57CE">
        <w:rPr>
          <w:spacing w:val="-2"/>
        </w:rPr>
        <w:t>nät, se vidare nästa avsnitt. Även detta bör framgå av paragrafen. Det bör i</w:t>
      </w:r>
      <w:r>
        <w:t xml:space="preserve"> </w:t>
      </w:r>
      <w:r w:rsidRPr="004F57CE">
        <w:rPr>
          <w:spacing w:val="-2"/>
        </w:rPr>
        <w:t>enlighet med direktivet förtydligas att det som avses är att myndig</w:t>
      </w:r>
      <w:r w:rsidRPr="004F57CE">
        <w:rPr>
          <w:spacing w:val="-2"/>
        </w:rPr>
        <w:softHyphen/>
        <w:t>heten ska</w:t>
      </w:r>
      <w:r>
        <w:t xml:space="preserve"> överväga om åläggandet av enbart sådana skyldigheter är </w:t>
      </w:r>
      <w:r w:rsidRPr="00AE2FCC">
        <w:t>ett propor</w:t>
      </w:r>
      <w:r>
        <w:softHyphen/>
      </w:r>
      <w:r w:rsidRPr="00AE2FCC">
        <w:t>tion</w:t>
      </w:r>
      <w:r>
        <w:softHyphen/>
      </w:r>
      <w:r w:rsidRPr="00AE2FCC">
        <w:t>ellt sätt att främja konkurrens och slutanvändarens intressen.</w:t>
      </w:r>
      <w:r>
        <w:t xml:space="preserve"> Om så inte är fallet, finns det inte något hinder mot att ålägga tillträdes</w:t>
      </w:r>
      <w:r>
        <w:softHyphen/>
        <w:t>skyldigheter både till nät och tillhörande faciliteter och till anläggnings</w:t>
      </w:r>
      <w:r>
        <w:softHyphen/>
        <w:t>infrastruktur.</w:t>
      </w:r>
    </w:p>
    <w:p w14:paraId="2F4D4171" w14:textId="77777777" w:rsidR="00D85371" w:rsidRPr="00E211AD" w:rsidRDefault="00D85371" w:rsidP="00D85371">
      <w:pPr>
        <w:pStyle w:val="Rubrik3"/>
      </w:pPr>
      <w:bookmarkStart w:id="715" w:name="_Toc73005931"/>
      <w:bookmarkStart w:id="716" w:name="_Toc86738737"/>
      <w:bookmarkStart w:id="717" w:name="_Toc94597500"/>
      <w:bookmarkStart w:id="718" w:name="_Toc96533343"/>
      <w:r w:rsidRPr="00E211AD">
        <w:t>Tillträde till infrastruktur för anlägg</w:t>
      </w:r>
      <w:r>
        <w:t>ande</w:t>
      </w:r>
      <w:r w:rsidRPr="00E211AD">
        <w:t xml:space="preserve"> av nät</w:t>
      </w:r>
      <w:bookmarkEnd w:id="715"/>
      <w:bookmarkEnd w:id="716"/>
      <w:bookmarkEnd w:id="717"/>
      <w:bookmarkEnd w:id="718"/>
    </w:p>
    <w:p w14:paraId="41D44585" w14:textId="77777777" w:rsidR="00D85371" w:rsidRPr="00E211AD" w:rsidRDefault="00D85371" w:rsidP="00D85371">
      <w:pPr>
        <w:pStyle w:val="Brdtextram"/>
      </w:pPr>
      <w:r w:rsidRPr="008D623C">
        <w:rPr>
          <w:b/>
        </w:rPr>
        <w:t>Regeringens förslag:</w:t>
      </w:r>
      <w:r w:rsidRPr="008D623C">
        <w:t xml:space="preserve"> </w:t>
      </w:r>
      <w:r>
        <w:t>Regleringsmyndigheten ska få ålägga en opera</w:t>
      </w:r>
      <w:r>
        <w:softHyphen/>
        <w:t>tör som är ett företag med betydande inflytande på en marknad</w:t>
      </w:r>
      <w:r w:rsidRPr="008D623C">
        <w:t xml:space="preserve"> </w:t>
      </w:r>
      <w:r w:rsidRPr="00E211AD">
        <w:t>att upp</w:t>
      </w:r>
      <w:r>
        <w:softHyphen/>
      </w:r>
      <w:r w:rsidRPr="00E211AD">
        <w:t xml:space="preserve">fylla rimliga krav på tillträde till och användning av </w:t>
      </w:r>
      <w:r>
        <w:t xml:space="preserve">sådan </w:t>
      </w:r>
      <w:r w:rsidRPr="00E211AD">
        <w:t xml:space="preserve">infrastruktur </w:t>
      </w:r>
      <w:r>
        <w:t xml:space="preserve">som används </w:t>
      </w:r>
      <w:r w:rsidRPr="00E211AD">
        <w:t xml:space="preserve">för </w:t>
      </w:r>
      <w:r>
        <w:t xml:space="preserve">att </w:t>
      </w:r>
      <w:r w:rsidRPr="00E211AD">
        <w:t>anlägg</w:t>
      </w:r>
      <w:r>
        <w:t>a</w:t>
      </w:r>
      <w:r w:rsidRPr="00E211AD">
        <w:t xml:space="preserve"> </w:t>
      </w:r>
      <w:r>
        <w:t xml:space="preserve">ett elektroniskt </w:t>
      </w:r>
      <w:r w:rsidRPr="00A7794A">
        <w:t>kommunikationsnät.</w:t>
      </w:r>
      <w:r w:rsidRPr="00E211AD">
        <w:t xml:space="preserve"> En sådan skyldighet ska även få av</w:t>
      </w:r>
      <w:r>
        <w:softHyphen/>
      </w:r>
      <w:r w:rsidRPr="00E211AD">
        <w:t>se infrastruktur som inte är en del av den relevanta marknad</w:t>
      </w:r>
      <w:r>
        <w:t>en</w:t>
      </w:r>
      <w:r w:rsidRPr="00E211AD">
        <w:t>.</w:t>
      </w:r>
    </w:p>
    <w:p w14:paraId="077BE55F" w14:textId="77777777" w:rsidR="00D85371" w:rsidRPr="00E211AD" w:rsidRDefault="00D85371" w:rsidP="00D85371">
      <w:pPr>
        <w:pStyle w:val="Brdtextmedindrag"/>
        <w:rPr>
          <w:sz w:val="8"/>
          <w:szCs w:val="8"/>
        </w:rPr>
      </w:pPr>
    </w:p>
    <w:p w14:paraId="371B3020" w14:textId="77777777" w:rsidR="00D85371" w:rsidRPr="00E211AD" w:rsidRDefault="00D85371" w:rsidP="00D85371">
      <w:pPr>
        <w:pStyle w:val="Brdtextmedindrag"/>
      </w:pPr>
      <w:r w:rsidRPr="00E211AD">
        <w:rPr>
          <w:b/>
        </w:rPr>
        <w:t>Promemorians förslag</w:t>
      </w:r>
      <w:r w:rsidRPr="00C96932">
        <w:t xml:space="preserve"> </w:t>
      </w:r>
      <w:r w:rsidRPr="00E211AD">
        <w:t>överensstämmer med regeringens förslag.</w:t>
      </w:r>
    </w:p>
    <w:p w14:paraId="29120176" w14:textId="49C8D64F" w:rsidR="00D85371" w:rsidRDefault="00D85371" w:rsidP="00D85371">
      <w:pPr>
        <w:pStyle w:val="Brdtextmedindrag"/>
      </w:pPr>
      <w:r w:rsidRPr="00A53664">
        <w:rPr>
          <w:b/>
        </w:rPr>
        <w:lastRenderedPageBreak/>
        <w:t>Remissinstanserna:</w:t>
      </w:r>
      <w:r w:rsidRPr="00C96932">
        <w:t xml:space="preserve"> </w:t>
      </w:r>
      <w:r w:rsidRPr="00A53664">
        <w:t>De flesta av remissinstanserna tillstyrker förslage</w:t>
      </w:r>
      <w:r>
        <w:t>t</w:t>
      </w:r>
      <w:r w:rsidRPr="00A53664">
        <w:t xml:space="preserve"> eller har ingen invändning mot de</w:t>
      </w:r>
      <w:r>
        <w:t>t</w:t>
      </w:r>
      <w:r w:rsidRPr="00A53664">
        <w:t xml:space="preserve">. </w:t>
      </w:r>
      <w:r w:rsidRPr="00A53664">
        <w:rPr>
          <w:i/>
        </w:rPr>
        <w:t xml:space="preserve">Säkerhetspolisen </w:t>
      </w:r>
      <w:r w:rsidRPr="00A53664">
        <w:t xml:space="preserve">anser dock att PTS ska kunna neka tillträde om tillträdet inte är rimligt med hänsyn till risken </w:t>
      </w:r>
      <w:r w:rsidRPr="00C33039">
        <w:rPr>
          <w:spacing w:val="-2"/>
        </w:rPr>
        <w:t>för skada för all</w:t>
      </w:r>
      <w:r w:rsidRPr="00C33039">
        <w:rPr>
          <w:spacing w:val="-2"/>
        </w:rPr>
        <w:softHyphen/>
        <w:t>män säkerhet, totalförsvaret eller Sveriges säkerhet i övrigt.</w:t>
      </w:r>
      <w:r w:rsidRPr="00A53664">
        <w:t xml:space="preserve"> </w:t>
      </w:r>
      <w:r w:rsidRPr="00C33039">
        <w:rPr>
          <w:i/>
          <w:spacing w:val="-2"/>
        </w:rPr>
        <w:t>Försvarsmak</w:t>
      </w:r>
      <w:r w:rsidRPr="00C33039">
        <w:rPr>
          <w:i/>
          <w:spacing w:val="-2"/>
        </w:rPr>
        <w:softHyphen/>
        <w:t>ten</w:t>
      </w:r>
      <w:r w:rsidRPr="00C33039">
        <w:rPr>
          <w:spacing w:val="-2"/>
        </w:rPr>
        <w:t xml:space="preserve"> och </w:t>
      </w:r>
      <w:r w:rsidRPr="00C33039">
        <w:rPr>
          <w:i/>
          <w:spacing w:val="-2"/>
        </w:rPr>
        <w:t xml:space="preserve">Försvarets radioanstalt </w:t>
      </w:r>
      <w:r w:rsidRPr="00C33039">
        <w:rPr>
          <w:iCs/>
          <w:spacing w:val="-2"/>
        </w:rPr>
        <w:t xml:space="preserve">för </w:t>
      </w:r>
      <w:r w:rsidRPr="00C33039">
        <w:rPr>
          <w:spacing w:val="-2"/>
        </w:rPr>
        <w:t>fram liknande synpunk</w:t>
      </w:r>
      <w:r w:rsidR="00C33039" w:rsidRPr="00C33039">
        <w:rPr>
          <w:spacing w:val="-2"/>
        </w:rPr>
        <w:softHyphen/>
      </w:r>
      <w:r w:rsidRPr="00C33039">
        <w:rPr>
          <w:spacing w:val="-2"/>
        </w:rPr>
        <w:t>ter.</w:t>
      </w:r>
      <w:r w:rsidRPr="00A53664">
        <w:t xml:space="preserve"> </w:t>
      </w:r>
      <w:r w:rsidRPr="00A53664">
        <w:rPr>
          <w:i/>
        </w:rPr>
        <w:t xml:space="preserve">Telenor Sverige AB </w:t>
      </w:r>
      <w:r w:rsidRPr="00A53664">
        <w:t>efterfrågar mer vägledning om hur de nya bestäm</w:t>
      </w:r>
      <w:r w:rsidR="00C33039">
        <w:softHyphen/>
      </w:r>
      <w:r w:rsidRPr="00A53664">
        <w:t xml:space="preserve">melserna förhåller sig till övriga tillträdesbestämmelser. </w:t>
      </w:r>
      <w:r w:rsidRPr="00B22ABA">
        <w:rPr>
          <w:i/>
        </w:rPr>
        <w:t xml:space="preserve">PTS </w:t>
      </w:r>
      <w:r w:rsidRPr="00A53664">
        <w:t>fram</w:t>
      </w:r>
      <w:r>
        <w:softHyphen/>
      </w:r>
      <w:r w:rsidRPr="00A53664">
        <w:t xml:space="preserve">håller att det bör </w:t>
      </w:r>
      <w:r>
        <w:t>klargöras</w:t>
      </w:r>
      <w:r w:rsidRPr="00A53664">
        <w:t xml:space="preserve"> hur bestämmelserna förhåller sig till </w:t>
      </w:r>
      <w:r>
        <w:t>lagen (2016:534) om åtgärder för utbyggnad av bredbandsnät (</w:t>
      </w:r>
      <w:r w:rsidRPr="00A53664">
        <w:t>utbygg</w:t>
      </w:r>
      <w:r>
        <w:softHyphen/>
      </w:r>
      <w:r w:rsidRPr="00A53664">
        <w:t>nads</w:t>
      </w:r>
      <w:r>
        <w:softHyphen/>
      </w:r>
      <w:r w:rsidRPr="00A53664">
        <w:t>lagen</w:t>
      </w:r>
      <w:r>
        <w:t>)</w:t>
      </w:r>
      <w:r w:rsidRPr="00A53664">
        <w:t xml:space="preserve">. </w:t>
      </w:r>
      <w:bookmarkStart w:id="719" w:name="_Hlk36563594"/>
      <w:r w:rsidRPr="00A53664">
        <w:rPr>
          <w:i/>
        </w:rPr>
        <w:t>AB Stokab</w:t>
      </w:r>
      <w:r w:rsidRPr="00A53664">
        <w:t xml:space="preserve"> anser att det </w:t>
      </w:r>
      <w:r>
        <w:t xml:space="preserve">bör </w:t>
      </w:r>
      <w:r w:rsidRPr="00A53664">
        <w:t xml:space="preserve">förtydligas </w:t>
      </w:r>
      <w:r>
        <w:t xml:space="preserve">att innebörden av att en begäran om tillträde ska vara rimlig bör tolkas på samma sätt som enligt utbyggnadslagen. </w:t>
      </w:r>
      <w:bookmarkEnd w:id="719"/>
      <w:r w:rsidRPr="00A53664">
        <w:rPr>
          <w:i/>
        </w:rPr>
        <w:t xml:space="preserve">IP-Only AB </w:t>
      </w:r>
      <w:r w:rsidRPr="00A53664">
        <w:t xml:space="preserve">anser att prissättningen </w:t>
      </w:r>
      <w:r>
        <w:t xml:space="preserve">av tillträdet </w:t>
      </w:r>
      <w:r w:rsidRPr="00A53664">
        <w:t>behöver förtydlig</w:t>
      </w:r>
      <w:r w:rsidRPr="00A53664">
        <w:softHyphen/>
        <w:t>as.</w:t>
      </w:r>
    </w:p>
    <w:p w14:paraId="32CECA6F" w14:textId="77777777" w:rsidR="00D85371" w:rsidRDefault="00D85371" w:rsidP="00D85371">
      <w:pPr>
        <w:pStyle w:val="Rubrik4utannumrering"/>
      </w:pPr>
      <w:r w:rsidRPr="00E211AD">
        <w:t>Skälen för regeringens förslag</w:t>
      </w:r>
    </w:p>
    <w:p w14:paraId="4238D180" w14:textId="77777777" w:rsidR="00D85371" w:rsidRPr="00181CD6" w:rsidRDefault="00D85371" w:rsidP="00D85371">
      <w:pPr>
        <w:pStyle w:val="Rubrik5utannumrering"/>
        <w:spacing w:before="0"/>
      </w:pPr>
      <w:r>
        <w:t>En skyldighet om tillträde till anläggningsinfrastruktur införs</w:t>
      </w:r>
    </w:p>
    <w:p w14:paraId="18C9F8CA" w14:textId="77777777" w:rsidR="00D85371" w:rsidRDefault="00D85371" w:rsidP="00D85371">
      <w:pPr>
        <w:pStyle w:val="Brdtext"/>
      </w:pPr>
      <w:r w:rsidRPr="00E211AD">
        <w:t xml:space="preserve">Enligt artikel 72 i EU-direktivet får en SMP-operatör </w:t>
      </w:r>
      <w:r>
        <w:t>åläggas</w:t>
      </w:r>
      <w:r w:rsidRPr="00E211AD">
        <w:t xml:space="preserve"> att tillgo</w:t>
      </w:r>
      <w:r w:rsidRPr="00E211AD">
        <w:softHyphen/>
        <w:t xml:space="preserve">dose varje rimlig begäran om tillträde till och användning av befintlig </w:t>
      </w:r>
      <w:r>
        <w:t>an</w:t>
      </w:r>
      <w:r>
        <w:softHyphen/>
        <w:t>lägg</w:t>
      </w:r>
      <w:r>
        <w:softHyphen/>
        <w:t>nings</w:t>
      </w:r>
      <w:r>
        <w:softHyphen/>
      </w:r>
      <w:r w:rsidRPr="00E211AD">
        <w:t xml:space="preserve">infrastruktur. </w:t>
      </w:r>
      <w:r>
        <w:t xml:space="preserve">En förutsättning för detta är att </w:t>
      </w:r>
      <w:r w:rsidRPr="00E211AD">
        <w:t xml:space="preserve">nekat tillträde, eller tillträde som ges på </w:t>
      </w:r>
      <w:r w:rsidRPr="008B7E34">
        <w:t>orimliga villkor som ger en liknande verkan, skulle hindra uppkomsten av en marknad med hållbar konkurrens och inte ligga i s</w:t>
      </w:r>
      <w:r w:rsidRPr="00961D27">
        <w:t>lutanvändarnas intresse. Skyldigheten får åläggas oberoende av om de tillgångar som påverkas av skyldigheten är en del av den relevanta mark</w:t>
      </w:r>
      <w:r w:rsidRPr="00961D27">
        <w:softHyphen/>
        <w:t>naden enligt marknadsanalysen. Skyldigheten</w:t>
      </w:r>
      <w:r w:rsidRPr="00E211AD">
        <w:t xml:space="preserve"> måste dock stå i proportion till och vara nödvändig för att uppnå direktivets mål. </w:t>
      </w:r>
      <w:r>
        <w:t>Regle</w:t>
      </w:r>
      <w:r>
        <w:softHyphen/>
        <w:t>ringen är ny.</w:t>
      </w:r>
    </w:p>
    <w:p w14:paraId="175A1655" w14:textId="69C53DBE" w:rsidR="00D85371" w:rsidRDefault="00D85371" w:rsidP="00D85371">
      <w:pPr>
        <w:pStyle w:val="Brdtextmedindrag"/>
      </w:pPr>
      <w:r w:rsidRPr="00E211AD">
        <w:t>Tillgångar i anläggnings</w:t>
      </w:r>
      <w:r>
        <w:softHyphen/>
      </w:r>
      <w:r w:rsidRPr="00E211AD">
        <w:t xml:space="preserve">infrastruktur som kan användas för elektroniska kommunikationsnät har stor betydelse för utbyggnaden av nya </w:t>
      </w:r>
      <w:r w:rsidRPr="008D16F8">
        <w:t xml:space="preserve">nät. </w:t>
      </w:r>
      <w:r>
        <w:t>Om man kan uppnå ett effektivt tillträde till sådana tillgångar, så att de kan återanvändas, har det</w:t>
      </w:r>
      <w:r w:rsidRPr="008D16F8">
        <w:t xml:space="preserve"> stora positiva effekter för utbyggnad av konkurreran</w:t>
      </w:r>
      <w:r>
        <w:softHyphen/>
      </w:r>
      <w:r w:rsidRPr="008D16F8">
        <w:t xml:space="preserve">de </w:t>
      </w:r>
      <w:r>
        <w:t>infrastruktur</w:t>
      </w:r>
      <w:r w:rsidRPr="008D16F8">
        <w:t>.</w:t>
      </w:r>
      <w:r>
        <w:t xml:space="preserve"> Artikeln motiveras med att det vid sidan av bestämmelser om fysisk infrastruktur i det s.k. utbyggnads</w:t>
      </w:r>
      <w:r>
        <w:softHyphen/>
        <w:t>direktivet 2014/61/EU behövs en specifik korrigeringsåtgärd i de fall till</w:t>
      </w:r>
      <w:r>
        <w:softHyphen/>
        <w:t>gång</w:t>
      </w:r>
      <w:r>
        <w:softHyphen/>
      </w:r>
      <w:r>
        <w:softHyphen/>
        <w:t>ar i anläggnings</w:t>
      </w:r>
      <w:r>
        <w:softHyphen/>
        <w:t>infra</w:t>
      </w:r>
      <w:r>
        <w:softHyphen/>
        <w:t>struk</w:t>
      </w:r>
      <w:r w:rsidR="00C33039">
        <w:softHyphen/>
      </w:r>
      <w:r>
        <w:t xml:space="preserve">tur ägs av en SMP-operatör. </w:t>
      </w:r>
      <w:r w:rsidRPr="008D16F8">
        <w:t xml:space="preserve">Tillträde till </w:t>
      </w:r>
      <w:r>
        <w:t>anläggnings</w:t>
      </w:r>
      <w:r>
        <w:softHyphen/>
        <w:t>infrastruktur</w:t>
      </w:r>
      <w:r w:rsidRPr="008D16F8">
        <w:t xml:space="preserve"> bör där</w:t>
      </w:r>
      <w:r w:rsidR="00C33039">
        <w:softHyphen/>
      </w:r>
      <w:r w:rsidRPr="008D16F8">
        <w:t>för kunna ges självstän</w:t>
      </w:r>
      <w:r>
        <w:softHyphen/>
      </w:r>
      <w:r w:rsidRPr="008D16F8">
        <w:t>digt för att förb</w:t>
      </w:r>
      <w:r w:rsidRPr="00E211AD">
        <w:t>ättra dynamik</w:t>
      </w:r>
      <w:r>
        <w:softHyphen/>
      </w:r>
      <w:r w:rsidRPr="00E211AD">
        <w:t>en i konkurrens</w:t>
      </w:r>
      <w:r>
        <w:softHyphen/>
      </w:r>
      <w:r w:rsidRPr="00E211AD">
        <w:t>en och anlägg</w:t>
      </w:r>
      <w:r>
        <w:t>andet</w:t>
      </w:r>
      <w:r w:rsidRPr="00E211AD">
        <w:t xml:space="preserve"> på mark</w:t>
      </w:r>
      <w:r>
        <w:softHyphen/>
      </w:r>
      <w:r w:rsidRPr="00E211AD">
        <w:t>nader i efter</w:t>
      </w:r>
      <w:r>
        <w:softHyphen/>
      </w:r>
      <w:r w:rsidRPr="00E211AD">
        <w:t>följande led. Denna möjlighet bör analy</w:t>
      </w:r>
      <w:r w:rsidR="00C33039">
        <w:softHyphen/>
      </w:r>
      <w:r w:rsidRPr="00E211AD">
        <w:t xml:space="preserve">seras innan behovet av andra </w:t>
      </w:r>
      <w:r>
        <w:t>möjliga</w:t>
      </w:r>
      <w:r w:rsidRPr="00E211AD">
        <w:t xml:space="preserve"> </w:t>
      </w:r>
      <w:r>
        <w:t>reglerings</w:t>
      </w:r>
      <w:r>
        <w:softHyphen/>
      </w:r>
      <w:r w:rsidRPr="00E211AD">
        <w:t xml:space="preserve">åtgärder övervägs (se </w:t>
      </w:r>
      <w:r>
        <w:t>före</w:t>
      </w:r>
      <w:r w:rsidR="00C33039">
        <w:softHyphen/>
      </w:r>
      <w:r>
        <w:t>gående avsnitt och s</w:t>
      </w:r>
      <w:r w:rsidRPr="009D3FD6">
        <w:t>käl 187</w:t>
      </w:r>
      <w:r>
        <w:t xml:space="preserve"> i EU-direktivet</w:t>
      </w:r>
      <w:r w:rsidRPr="009D3FD6">
        <w:t>)</w:t>
      </w:r>
      <w:r>
        <w:t>.</w:t>
      </w:r>
    </w:p>
    <w:p w14:paraId="76177026" w14:textId="77777777" w:rsidR="00D85371" w:rsidRDefault="00D85371" w:rsidP="00D85371">
      <w:pPr>
        <w:pStyle w:val="Brdtextmedindrag"/>
      </w:pPr>
      <w:r>
        <w:t>Artikel 72</w:t>
      </w:r>
      <w:r w:rsidRPr="00C07BE7">
        <w:t xml:space="preserve"> </w:t>
      </w:r>
      <w:r>
        <w:t xml:space="preserve">förefaller </w:t>
      </w:r>
      <w:r w:rsidRPr="00C07BE7">
        <w:t>i första hand ta sikte på att återanvända anlägg</w:t>
      </w:r>
      <w:r>
        <w:softHyphen/>
      </w:r>
      <w:r w:rsidRPr="00C07BE7">
        <w:t>nings</w:t>
      </w:r>
      <w:r w:rsidRPr="00C07BE7">
        <w:softHyphen/>
        <w:t>infra</w:t>
      </w:r>
      <w:r w:rsidRPr="00C07BE7">
        <w:softHyphen/>
        <w:t xml:space="preserve">struktur för det kopparbaserade accessnätet. </w:t>
      </w:r>
      <w:r>
        <w:t>Den</w:t>
      </w:r>
      <w:r w:rsidRPr="00C07BE7">
        <w:t xml:space="preserve"> är dock utfor</w:t>
      </w:r>
      <w:r>
        <w:softHyphen/>
      </w:r>
      <w:r w:rsidRPr="00C07BE7">
        <w:t>mad så, att den inte ute</w:t>
      </w:r>
      <w:r w:rsidRPr="00C07BE7">
        <w:softHyphen/>
        <w:t>sluter tillämpning t.ex. i fråga om annan kanalisa</w:t>
      </w:r>
      <w:r>
        <w:softHyphen/>
      </w:r>
      <w:r w:rsidRPr="00C07BE7">
        <w:t xml:space="preserve">tion. </w:t>
      </w:r>
      <w:r>
        <w:t>När</w:t>
      </w:r>
      <w:r w:rsidRPr="00E211AD">
        <w:t xml:space="preserve"> </w:t>
      </w:r>
      <w:r>
        <w:t>en</w:t>
      </w:r>
      <w:r w:rsidRPr="00E211AD">
        <w:t xml:space="preserve"> tillträdande </w:t>
      </w:r>
      <w:r>
        <w:t>operatör</w:t>
      </w:r>
      <w:r w:rsidRPr="00E211AD">
        <w:t xml:space="preserve"> bedöm</w:t>
      </w:r>
      <w:r>
        <w:softHyphen/>
      </w:r>
      <w:r w:rsidRPr="00E211AD">
        <w:t>er att anlägg</w:t>
      </w:r>
      <w:r>
        <w:t>ande</w:t>
      </w:r>
      <w:r w:rsidRPr="00E211AD">
        <w:t xml:space="preserve"> av </w:t>
      </w:r>
      <w:r>
        <w:t xml:space="preserve">ett </w:t>
      </w:r>
      <w:r w:rsidRPr="00E211AD">
        <w:t>parallell</w:t>
      </w:r>
      <w:r>
        <w:t>t</w:t>
      </w:r>
      <w:r w:rsidRPr="00E211AD">
        <w:t xml:space="preserve"> access</w:t>
      </w:r>
      <w:r>
        <w:softHyphen/>
      </w:r>
      <w:r w:rsidRPr="00E211AD">
        <w:t xml:space="preserve">nät är affärsmässigt motiverat </w:t>
      </w:r>
      <w:r>
        <w:t>är det</w:t>
      </w:r>
      <w:r w:rsidRPr="00E211AD">
        <w:t xml:space="preserve"> ett av de mest effektiva sätten att uppnå långsiktigt hållbar konkurrens. </w:t>
      </w:r>
      <w:r>
        <w:t>O</w:t>
      </w:r>
      <w:r w:rsidRPr="00E211AD">
        <w:t>peratö</w:t>
      </w:r>
      <w:r>
        <w:softHyphen/>
      </w:r>
      <w:r w:rsidRPr="00E211AD">
        <w:t xml:space="preserve">ren äger </w:t>
      </w:r>
      <w:r>
        <w:t xml:space="preserve">då </w:t>
      </w:r>
      <w:r w:rsidRPr="00E211AD">
        <w:t>själv och kontrollerar sin infrastruktur och får därför bättre förutsätt</w:t>
      </w:r>
      <w:r>
        <w:softHyphen/>
      </w:r>
      <w:r w:rsidRPr="00E211AD">
        <w:t>ning</w:t>
      </w:r>
      <w:r>
        <w:softHyphen/>
      </w:r>
      <w:r w:rsidRPr="00E211AD">
        <w:t>ar att över</w:t>
      </w:r>
      <w:r>
        <w:softHyphen/>
      </w:r>
      <w:r w:rsidRPr="00E211AD">
        <w:t>blicka och planera sin verksamhet i alla delar.</w:t>
      </w:r>
    </w:p>
    <w:p w14:paraId="7C3667A0" w14:textId="4FCAC54A" w:rsidR="00D85371" w:rsidRPr="00E211AD" w:rsidRDefault="00D85371" w:rsidP="00D85371">
      <w:pPr>
        <w:pStyle w:val="Brdtextmedindrag"/>
      </w:pPr>
      <w:r w:rsidRPr="00E211AD">
        <w:t xml:space="preserve">För att genomföra </w:t>
      </w:r>
      <w:r>
        <w:t xml:space="preserve">artikeln </w:t>
      </w:r>
      <w:r w:rsidRPr="00E211AD">
        <w:t>bör en</w:t>
      </w:r>
      <w:r w:rsidRPr="008D623C">
        <w:t xml:space="preserve"> SMP-operatör kunna</w:t>
      </w:r>
      <w:r w:rsidRPr="00E211AD">
        <w:t xml:space="preserve"> </w:t>
      </w:r>
      <w:r>
        <w:t>åläggas</w:t>
      </w:r>
      <w:r w:rsidRPr="00E211AD">
        <w:t xml:space="preserve"> att upp</w:t>
      </w:r>
      <w:r>
        <w:softHyphen/>
      </w:r>
      <w:r w:rsidRPr="00E211AD">
        <w:t xml:space="preserve">fylla rimliga krav på tillträde till och </w:t>
      </w:r>
      <w:r w:rsidRPr="00F71CD1">
        <w:t xml:space="preserve">användning av </w:t>
      </w:r>
      <w:r>
        <w:t xml:space="preserve">sådan </w:t>
      </w:r>
      <w:r w:rsidRPr="00F71CD1">
        <w:t>befintlig infra</w:t>
      </w:r>
      <w:r w:rsidRPr="00F71CD1">
        <w:softHyphen/>
        <w:t xml:space="preserve">struktur </w:t>
      </w:r>
      <w:r>
        <w:t xml:space="preserve">som används </w:t>
      </w:r>
      <w:r w:rsidRPr="00F71CD1">
        <w:t xml:space="preserve">för </w:t>
      </w:r>
      <w:r>
        <w:t xml:space="preserve">att </w:t>
      </w:r>
      <w:r w:rsidRPr="00F71CD1">
        <w:t>anlägg</w:t>
      </w:r>
      <w:r>
        <w:t>a</w:t>
      </w:r>
      <w:r w:rsidRPr="00F71CD1">
        <w:t xml:space="preserve"> ett elektroniskt kommunikationsnät. </w:t>
      </w:r>
      <w:r w:rsidRPr="004F57CE">
        <w:rPr>
          <w:spacing w:val="-2"/>
        </w:rPr>
        <w:t>Det bör införas en ny paragraf om detta i lagen. Som framgår av före</w:t>
      </w:r>
      <w:r w:rsidR="004F57CE" w:rsidRPr="004F57CE">
        <w:rPr>
          <w:spacing w:val="-2"/>
        </w:rPr>
        <w:softHyphen/>
      </w:r>
      <w:r w:rsidRPr="004F57CE">
        <w:rPr>
          <w:spacing w:val="-2"/>
        </w:rPr>
        <w:t>gående</w:t>
      </w:r>
      <w:r w:rsidRPr="006F3685">
        <w:t xml:space="preserve"> </w:t>
      </w:r>
      <w:r w:rsidRPr="004F57CE">
        <w:rPr>
          <w:spacing w:val="-2"/>
        </w:rPr>
        <w:t>avsnitt anser regeringen att det finns skäl att återkomma till frågan om säker</w:t>
      </w:r>
      <w:r w:rsidR="004F57CE" w:rsidRPr="004F57CE">
        <w:rPr>
          <w:spacing w:val="-2"/>
        </w:rPr>
        <w:softHyphen/>
      </w:r>
      <w:r w:rsidRPr="006F3685">
        <w:t>hets</w:t>
      </w:r>
      <w:r>
        <w:softHyphen/>
      </w:r>
      <w:r w:rsidRPr="006F3685">
        <w:t>skydd i ett annat samman</w:t>
      </w:r>
      <w:r>
        <w:softHyphen/>
      </w:r>
      <w:r w:rsidRPr="006F3685">
        <w:t xml:space="preserve">hang, </w:t>
      </w:r>
      <w:r>
        <w:t>vilket</w:t>
      </w:r>
      <w:r w:rsidRPr="006F3685">
        <w:t xml:space="preserve"> bl.a. </w:t>
      </w:r>
      <w:r w:rsidRPr="006F3685">
        <w:rPr>
          <w:i/>
          <w:iCs/>
          <w:spacing w:val="-2"/>
        </w:rPr>
        <w:t>Säkerhets</w:t>
      </w:r>
      <w:r w:rsidRPr="006F3685">
        <w:rPr>
          <w:i/>
          <w:iCs/>
          <w:spacing w:val="-2"/>
        </w:rPr>
        <w:softHyphen/>
        <w:t xml:space="preserve">polisen </w:t>
      </w:r>
      <w:r w:rsidRPr="006F3685">
        <w:rPr>
          <w:spacing w:val="-2"/>
        </w:rPr>
        <w:t>efterlyser.</w:t>
      </w:r>
    </w:p>
    <w:p w14:paraId="4E324ED9" w14:textId="217B8998" w:rsidR="00D85371" w:rsidRDefault="00D85371" w:rsidP="00D85371">
      <w:pPr>
        <w:pStyle w:val="Brdtextmedindrag"/>
      </w:pPr>
      <w:r w:rsidRPr="005224DE">
        <w:lastRenderedPageBreak/>
        <w:t>Den nya artikeln kodifierar att tillträde till anläggnings</w:t>
      </w:r>
      <w:r w:rsidRPr="005224DE">
        <w:softHyphen/>
        <w:t>infra</w:t>
      </w:r>
      <w:r w:rsidRPr="005224DE">
        <w:softHyphen/>
        <w:t>struktur får</w:t>
      </w:r>
      <w:r w:rsidRPr="009D3FD6">
        <w:t xml:space="preserve"> åläggas även om infra</w:t>
      </w:r>
      <w:r>
        <w:softHyphen/>
      </w:r>
      <w:r w:rsidRPr="009D3FD6">
        <w:t>struktur</w:t>
      </w:r>
      <w:r>
        <w:softHyphen/>
      </w:r>
      <w:r w:rsidRPr="009D3FD6">
        <w:t>en inte är en del av den relevanta marknaden</w:t>
      </w:r>
      <w:r>
        <w:t xml:space="preserve"> (artikel 72.2)</w:t>
      </w:r>
      <w:r w:rsidRPr="009D3FD6">
        <w:t>.</w:t>
      </w:r>
      <w:r>
        <w:t xml:space="preserve"> En skyldighet om tillträde till kanalisation har tidigare, </w:t>
      </w:r>
      <w:r w:rsidRPr="005224DE">
        <w:t xml:space="preserve">i </w:t>
      </w:r>
      <w:r w:rsidRPr="00C33039">
        <w:rPr>
          <w:spacing w:val="-2"/>
        </w:rPr>
        <w:t>enlig</w:t>
      </w:r>
      <w:r w:rsidRPr="00C33039">
        <w:rPr>
          <w:spacing w:val="-2"/>
        </w:rPr>
        <w:softHyphen/>
        <w:t>het med kommissionens rekommendation 2010/572/EU av den 20 sep</w:t>
      </w:r>
      <w:r w:rsidR="00C33039" w:rsidRPr="00C33039">
        <w:rPr>
          <w:spacing w:val="-2"/>
        </w:rPr>
        <w:softHyphen/>
      </w:r>
      <w:r>
        <w:softHyphen/>
      </w:r>
      <w:r w:rsidRPr="003C5A38">
        <w:t>tem</w:t>
      </w:r>
      <w:r>
        <w:softHyphen/>
      </w:r>
      <w:r w:rsidRPr="003C5A38">
        <w:t>ber</w:t>
      </w:r>
      <w:r w:rsidR="00C33039">
        <w:t xml:space="preserve"> </w:t>
      </w:r>
      <w:r w:rsidRPr="003C5A38">
        <w:t>2010 om reglerat tillträde till nästa generations accessnät (NGA-rekommendationen</w:t>
      </w:r>
      <w:r>
        <w:t>),</w:t>
      </w:r>
      <w:r w:rsidRPr="005224DE">
        <w:t xml:space="preserve"> </w:t>
      </w:r>
      <w:r>
        <w:t xml:space="preserve">ålagts med stöd av </w:t>
      </w:r>
      <w:r w:rsidRPr="005224DE">
        <w:t>4</w:t>
      </w:r>
      <w:r>
        <w:t> kap.</w:t>
      </w:r>
      <w:r w:rsidRPr="005224DE">
        <w:t> 4 och 8</w:t>
      </w:r>
      <w:r>
        <w:t> §</w:t>
      </w:r>
      <w:r w:rsidRPr="005224DE">
        <w:t>§ LEK</w:t>
      </w:r>
      <w:r>
        <w:t xml:space="preserve">, se </w:t>
      </w:r>
      <w:r w:rsidRPr="005224DE">
        <w:t>PTS beslut den 19 februari 2015 om fastställande av företag med betyd</w:t>
      </w:r>
      <w:r>
        <w:softHyphen/>
      </w:r>
      <w:r w:rsidRPr="005224DE">
        <w:t>an</w:t>
      </w:r>
      <w:r>
        <w:softHyphen/>
      </w:r>
      <w:r w:rsidRPr="005224DE">
        <w:t>de inflytande på marknaden för lokalt tillträde till nätinfra</w:t>
      </w:r>
      <w:r>
        <w:softHyphen/>
      </w:r>
      <w:r w:rsidRPr="005224DE">
        <w:t xml:space="preserve">struktur </w:t>
      </w:r>
      <w:r>
        <w:t>(</w:t>
      </w:r>
      <w:r w:rsidRPr="005224DE">
        <w:t>mark</w:t>
      </w:r>
      <w:r>
        <w:softHyphen/>
      </w:r>
      <w:r w:rsidRPr="005224DE">
        <w:t>nad 3a</w:t>
      </w:r>
      <w:r>
        <w:t>)</w:t>
      </w:r>
      <w:r w:rsidRPr="005224DE">
        <w:t xml:space="preserve">, dnr 11-9306. </w:t>
      </w:r>
      <w:r>
        <w:t>Nu framgår det alltså uttryckligen av direktivet att till</w:t>
      </w:r>
      <w:r w:rsidR="00C33039">
        <w:softHyphen/>
      </w:r>
      <w:r>
        <w:t xml:space="preserve">träde till </w:t>
      </w:r>
      <w:r w:rsidRPr="008D623C">
        <w:t>exempelvis kanalisation för led</w:t>
      </w:r>
      <w:r w:rsidRPr="00E211AD">
        <w:t>ningar som används för att till</w:t>
      </w:r>
      <w:r w:rsidR="00C33039">
        <w:softHyphen/>
      </w:r>
      <w:r w:rsidRPr="00E211AD">
        <w:t xml:space="preserve">handahålla tjänster på en annan, annars oreglerad marknad </w:t>
      </w:r>
      <w:r>
        <w:t>kan åläggas om</w:t>
      </w:r>
      <w:r w:rsidRPr="008D623C">
        <w:t xml:space="preserve"> en grundlig analys visar att detta skulle tjäna syftet att skapa effektiv</w:t>
      </w:r>
      <w:r w:rsidRPr="00E211AD">
        <w:t xml:space="preserve"> kon</w:t>
      </w:r>
      <w:r w:rsidR="00C33039">
        <w:softHyphen/>
      </w:r>
      <w:r w:rsidRPr="00C33039">
        <w:rPr>
          <w:spacing w:val="-2"/>
        </w:rPr>
        <w:t>kurrens på den marknad som är reglerad. Detta bör särskilt framgå av lagen.</w:t>
      </w:r>
    </w:p>
    <w:p w14:paraId="7B07C00F" w14:textId="627C48B3" w:rsidR="00D85371" w:rsidRDefault="00D85371" w:rsidP="00D85371">
      <w:pPr>
        <w:pStyle w:val="Brdtextmedindrag"/>
      </w:pPr>
      <w:r>
        <w:t>Den nya paragrafen överlappar alltså den reglering som föreslås i före</w:t>
      </w:r>
      <w:r>
        <w:softHyphen/>
        <w:t>gående avsnitt). Uppdelningen motiver</w:t>
      </w:r>
      <w:r>
        <w:softHyphen/>
        <w:t>as av att reglerings</w:t>
      </w:r>
      <w:r>
        <w:softHyphen/>
        <w:t>myndig</w:t>
      </w:r>
      <w:r>
        <w:softHyphen/>
        <w:t>heten i första hand ska analysera om enbart skyldigheten om tillträde till anläggningsinfrastruktur skulle vara ett proportionellt sätt att främja konkurrensen och slutanvändarnas intress</w:t>
      </w:r>
      <w:r>
        <w:softHyphen/>
        <w:t xml:space="preserve">en. </w:t>
      </w:r>
      <w:r w:rsidRPr="00E211AD">
        <w:t>När det gäller proportion</w:t>
      </w:r>
      <w:r>
        <w:softHyphen/>
      </w:r>
      <w:r w:rsidRPr="00E211AD">
        <w:t>al</w:t>
      </w:r>
      <w:r>
        <w:softHyphen/>
      </w:r>
      <w:r w:rsidRPr="00E211AD">
        <w:t>itets</w:t>
      </w:r>
      <w:r>
        <w:softHyphen/>
      </w:r>
      <w:r w:rsidRPr="00E211AD">
        <w:t>bedömningen skulle tillträde till anlägg</w:t>
      </w:r>
      <w:r w:rsidRPr="00E211AD">
        <w:softHyphen/>
        <w:t>ningsinfrastruktur i vissa fall kunna ses som en mindre ingripande åtgärd än tillträde till nät. Trots det är det inte troligt att tillträde till anläggnings</w:t>
      </w:r>
      <w:r w:rsidRPr="00E211AD">
        <w:softHyphen/>
        <w:t>infrastruktur genomgående kan fungera som ett alternativ till grossisttill</w:t>
      </w:r>
      <w:r>
        <w:softHyphen/>
      </w:r>
      <w:r w:rsidRPr="00E211AD">
        <w:t>träde. Om enbart tillträde till anläggningsinfrastruktur erbjuds, kan det innebära en betydande inträdes</w:t>
      </w:r>
      <w:r>
        <w:softHyphen/>
      </w:r>
      <w:r w:rsidRPr="00E211AD">
        <w:t>barriär för sådana konkurrenter som inte har den finansiella styrka som krävs för att dra nytta av tillträdet eller av andra skäl bedömer att det åtminstone i ett första skede är ett för stort åta</w:t>
      </w:r>
      <w:r>
        <w:softHyphen/>
      </w:r>
      <w:r w:rsidRPr="00E211AD">
        <w:t>gande. I sådana fall gynnas inte en långsiktigt hållbar konkurrens. Huru</w:t>
      </w:r>
      <w:r w:rsidRPr="00E211AD">
        <w:softHyphen/>
        <w:t xml:space="preserve">vida en sådan reglering blir mer eller mindre ingripande, och </w:t>
      </w:r>
      <w:r w:rsidRPr="008D623C">
        <w:t>hur den på</w:t>
      </w:r>
      <w:r>
        <w:softHyphen/>
      </w:r>
      <w:r w:rsidRPr="008D623C">
        <w:t>verkar risk</w:t>
      </w:r>
      <w:r>
        <w:t>er</w:t>
      </w:r>
      <w:r w:rsidRPr="008D623C">
        <w:t xml:space="preserve"> och investerings</w:t>
      </w:r>
      <w:r>
        <w:softHyphen/>
      </w:r>
      <w:r w:rsidRPr="008D623C">
        <w:t xml:space="preserve">incitament, beror på omständigheterna i det enskilda fallet. Det behövs därför en noggrann analys av samtliga </w:t>
      </w:r>
      <w:r w:rsidRPr="00E211AD">
        <w:t>omstän</w:t>
      </w:r>
      <w:r>
        <w:softHyphen/>
      </w:r>
      <w:r w:rsidRPr="00E211AD">
        <w:t>digheter som påverkar kon</w:t>
      </w:r>
      <w:r w:rsidR="004F57CE">
        <w:softHyphen/>
      </w:r>
      <w:r w:rsidRPr="00E211AD">
        <w:t>kurrens</w:t>
      </w:r>
      <w:r>
        <w:softHyphen/>
      </w:r>
      <w:r w:rsidRPr="00E211AD">
        <w:t>situationen.</w:t>
      </w:r>
    </w:p>
    <w:p w14:paraId="735FE87F" w14:textId="77777777" w:rsidR="00D85371" w:rsidRDefault="00D85371" w:rsidP="00D85371">
      <w:pPr>
        <w:pStyle w:val="Brdtextmedindrag"/>
      </w:pPr>
      <w:r>
        <w:t>Även om regleringen är ny, finns det som framgår ovan praxis för åläggande av en motsvarande skyldighet. Denna bör dock ses i ljuset av de ändringar som den nya regleringen innebär. Bedömningen av vad som är en rimlig begäran måste göras utifrån de konkurrensproblem som reglerings</w:t>
      </w:r>
      <w:r>
        <w:softHyphen/>
        <w:t>myndig</w:t>
      </w:r>
      <w:r>
        <w:softHyphen/>
        <w:t>heten avser att åtgärda i det enskilda fallet.</w:t>
      </w:r>
    </w:p>
    <w:p w14:paraId="41674374" w14:textId="77777777" w:rsidR="00D85371" w:rsidRPr="00E211AD" w:rsidRDefault="00D85371" w:rsidP="00D85371">
      <w:pPr>
        <w:pStyle w:val="Rubrik5utannumrering"/>
      </w:pPr>
      <w:r w:rsidRPr="00E211AD">
        <w:t>Förhållandet till utbyggnadslagen</w:t>
      </w:r>
    </w:p>
    <w:p w14:paraId="31938199" w14:textId="77777777" w:rsidR="00D85371" w:rsidRDefault="00D85371" w:rsidP="00D85371">
      <w:pPr>
        <w:pStyle w:val="Brdtext"/>
      </w:pPr>
      <w:r w:rsidRPr="00E211AD">
        <w:t xml:space="preserve">Bestämmelser om tillträde till befintlig </w:t>
      </w:r>
      <w:r>
        <w:t>anläggnings</w:t>
      </w:r>
      <w:r w:rsidRPr="00E211AD">
        <w:t>infrastruktur finns också i utbyggnads</w:t>
      </w:r>
      <w:r>
        <w:softHyphen/>
      </w:r>
      <w:r w:rsidRPr="00E211AD">
        <w:t>lagen</w:t>
      </w:r>
      <w:r w:rsidRPr="008D623C">
        <w:t>.</w:t>
      </w:r>
      <w:r>
        <w:t xml:space="preserve"> I den lagen avser fysisk infrastruktur endast passiva nätdelar som är avsedda att rymma andra nätdelar utan att själva bli aktiva (1 kap. 2 §). Därmed omfattas inte s.k. svart fiber av utbygg</w:t>
      </w:r>
      <w:r>
        <w:softHyphen/>
        <w:t>nads</w:t>
      </w:r>
      <w:r>
        <w:softHyphen/>
        <w:t>lagens tillämpningsområde. Även fysisk infrastruktur som används för att till</w:t>
      </w:r>
      <w:r>
        <w:softHyphen/>
        <w:t>handa</w:t>
      </w:r>
      <w:r>
        <w:softHyphen/>
        <w:t>hålla dricksvatten undantas (1 kap. 3 § första stycket). Arti</w:t>
      </w:r>
      <w:r>
        <w:softHyphen/>
        <w:t>kel 72.1 i EU-direktivet innehåller inte motsvarande be</w:t>
      </w:r>
      <w:r>
        <w:softHyphen/>
        <w:t>gräns</w:t>
      </w:r>
      <w:r>
        <w:softHyphen/>
        <w:t xml:space="preserve">ningar. </w:t>
      </w:r>
      <w:r w:rsidRPr="00D6575A">
        <w:t>De exempel på anläggnings</w:t>
      </w:r>
      <w:r w:rsidRPr="00D6575A">
        <w:softHyphen/>
        <w:t>infra</w:t>
      </w:r>
      <w:r w:rsidRPr="00D6575A">
        <w:softHyphen/>
        <w:t>struktur som anges i EU-direktivet mot</w:t>
      </w:r>
      <w:r>
        <w:softHyphen/>
      </w:r>
      <w:r w:rsidRPr="00D6575A">
        <w:t>svar</w:t>
      </w:r>
      <w:r w:rsidRPr="00D6575A">
        <w:softHyphen/>
        <w:t>ar de exempel som anges i utbyggnadslagen och utbygg</w:t>
      </w:r>
      <w:r w:rsidRPr="00D6575A">
        <w:softHyphen/>
        <w:t>nads</w:t>
      </w:r>
      <w:r w:rsidRPr="00D6575A">
        <w:softHyphen/>
        <w:t xml:space="preserve">direktivet. Den </w:t>
      </w:r>
      <w:r w:rsidRPr="00460318">
        <w:rPr>
          <w:spacing w:val="-2"/>
        </w:rPr>
        <w:t>nya reglering</w:t>
      </w:r>
      <w:r w:rsidRPr="00460318">
        <w:rPr>
          <w:spacing w:val="-2"/>
        </w:rPr>
        <w:softHyphen/>
        <w:t>en överlappar därmed utbyggnadslagens tillämpnings</w:t>
      </w:r>
      <w:r w:rsidRPr="00460318">
        <w:rPr>
          <w:spacing w:val="-2"/>
        </w:rPr>
        <w:softHyphen/>
        <w:t>område.</w:t>
      </w:r>
    </w:p>
    <w:p w14:paraId="02DF96DD" w14:textId="735F7AFE" w:rsidR="00D85371" w:rsidRPr="00E211AD" w:rsidRDefault="00D85371" w:rsidP="00D85371">
      <w:pPr>
        <w:pStyle w:val="Brdtextmedindrag"/>
      </w:pPr>
      <w:bookmarkStart w:id="720" w:name="_Hlk38637534"/>
      <w:r>
        <w:t>Enligt 2 kap. 1 § andra stycket utbyggnadslagen är den lagen subsidiär till bestäm</w:t>
      </w:r>
      <w:r>
        <w:softHyphen/>
        <w:t>melserna om tillträde i LEK.</w:t>
      </w:r>
      <w:bookmarkEnd w:id="720"/>
      <w:r>
        <w:t xml:space="preserve"> </w:t>
      </w:r>
      <w:bookmarkStart w:id="721" w:name="_Hlk37944734"/>
      <w:r>
        <w:t xml:space="preserve">Det innebär att lagen inte ska </w:t>
      </w:r>
      <w:r w:rsidRPr="008D623C">
        <w:lastRenderedPageBreak/>
        <w:t>tillämpas</w:t>
      </w:r>
      <w:r w:rsidRPr="00E211AD">
        <w:t xml:space="preserve"> </w:t>
      </w:r>
      <w:r>
        <w:t>om</w:t>
      </w:r>
      <w:r w:rsidRPr="008D623C">
        <w:t xml:space="preserve"> bredbands</w:t>
      </w:r>
      <w:r>
        <w:softHyphen/>
      </w:r>
      <w:r w:rsidRPr="008D623C">
        <w:t>utbyggaren har rätt att begära tillträde till infra</w:t>
      </w:r>
      <w:r>
        <w:softHyphen/>
      </w:r>
      <w:r w:rsidRPr="008D623C">
        <w:t>strukturen enligt</w:t>
      </w:r>
      <w:r w:rsidRPr="00E211AD">
        <w:t xml:space="preserve"> </w:t>
      </w:r>
      <w:r>
        <w:t>ett</w:t>
      </w:r>
      <w:r w:rsidRPr="00E211AD">
        <w:t xml:space="preserve"> beslut som har fattats med stöd av LEK. </w:t>
      </w:r>
      <w:bookmarkEnd w:id="721"/>
      <w:r>
        <w:t xml:space="preserve">Ett beslut om åläggande av skyldigheter i fråga om tillträde till nät och tillhörande faciliteter är ett sådant beslut, se föregående avsnitt. Detsamma bör gälla för den nya skyldighet som nu föreslås. Som </w:t>
      </w:r>
      <w:r w:rsidRPr="00A31D08">
        <w:rPr>
          <w:i/>
          <w:iCs/>
        </w:rPr>
        <w:t>PTS</w:t>
      </w:r>
      <w:r>
        <w:t xml:space="preserve"> påpekar behöver den nya paragrafen därmed läggas till i utbyggnads</w:t>
      </w:r>
      <w:r>
        <w:softHyphen/>
        <w:t>lagen för att klargöra vilken reglering som har företräde. Samman</w:t>
      </w:r>
      <w:r>
        <w:softHyphen/>
        <w:t xml:space="preserve">taget </w:t>
      </w:r>
      <w:r w:rsidRPr="00E211AD">
        <w:t xml:space="preserve">innebär </w:t>
      </w:r>
      <w:r>
        <w:t xml:space="preserve">detta </w:t>
      </w:r>
      <w:r w:rsidRPr="00E211AD">
        <w:t xml:space="preserve">att tillträde till </w:t>
      </w:r>
      <w:r w:rsidRPr="008D623C">
        <w:t>e</w:t>
      </w:r>
      <w:r>
        <w:t>n</w:t>
      </w:r>
      <w:r w:rsidRPr="008D623C">
        <w:t xml:space="preserve"> SMP-</w:t>
      </w:r>
      <w:r>
        <w:t>operatörs</w:t>
      </w:r>
      <w:r w:rsidRPr="008D623C">
        <w:t xml:space="preserve"> anläggningsinfra</w:t>
      </w:r>
      <w:r>
        <w:softHyphen/>
      </w:r>
      <w:r w:rsidRPr="008D623C">
        <w:t>struktur inte kan lämnas enligt</w:t>
      </w:r>
      <w:r w:rsidRPr="00E211AD">
        <w:t xml:space="preserve"> utbygg</w:t>
      </w:r>
      <w:r>
        <w:softHyphen/>
      </w:r>
      <w:r w:rsidRPr="00E211AD">
        <w:t>nads</w:t>
      </w:r>
      <w:r>
        <w:softHyphen/>
      </w:r>
      <w:r w:rsidRPr="00E211AD">
        <w:t>lagen</w:t>
      </w:r>
      <w:r>
        <w:t xml:space="preserve"> om regleringsmyndigheten med stöd av LEK har ålagt SMP-operatören en tillträdesskyldighet </w:t>
      </w:r>
      <w:r w:rsidRPr="00E211AD">
        <w:t xml:space="preserve">(se prop. 2015/16:73 </w:t>
      </w:r>
      <w:r w:rsidR="00EB24E6">
        <w:t>s. 2</w:t>
      </w:r>
      <w:r w:rsidRPr="00E211AD">
        <w:t>8</w:t>
      </w:r>
      <w:r>
        <w:t> </w:t>
      </w:r>
      <w:r w:rsidRPr="00E211AD">
        <w:t>f.).</w:t>
      </w:r>
    </w:p>
    <w:p w14:paraId="56AB4C50" w14:textId="77777777" w:rsidR="00D85371" w:rsidRDefault="00D85371" w:rsidP="00D85371">
      <w:pPr>
        <w:pStyle w:val="Brdtextmedindrag"/>
      </w:pPr>
      <w:r>
        <w:t xml:space="preserve">Utbyggnadslagen </w:t>
      </w:r>
      <w:r w:rsidRPr="00E211AD">
        <w:t>syftar till att sänka kostnaderna för utbyggnad av nät i allmänhet.</w:t>
      </w:r>
      <w:r>
        <w:t xml:space="preserve"> </w:t>
      </w:r>
      <w:r w:rsidRPr="00E211AD">
        <w:t xml:space="preserve">Tillträde till anläggningsinfrastruktur </w:t>
      </w:r>
      <w:r>
        <w:t xml:space="preserve">ska enligt den nya lagen kunna </w:t>
      </w:r>
      <w:r w:rsidRPr="00E211AD">
        <w:t xml:space="preserve">åläggas när det är motiverat av konkurrensskäl. Eftersom </w:t>
      </w:r>
      <w:r>
        <w:t xml:space="preserve">SMP-regleringen därmed har ett annat syfte än </w:t>
      </w:r>
      <w:r w:rsidRPr="00E211AD">
        <w:t>utbyggnadslagen</w:t>
      </w:r>
      <w:r>
        <w:t>,</w:t>
      </w:r>
      <w:r w:rsidRPr="00E211AD">
        <w:t xml:space="preserve"> kommer </w:t>
      </w:r>
      <w:r>
        <w:t>de båda regelverken</w:t>
      </w:r>
      <w:r w:rsidRPr="008D623C">
        <w:t xml:space="preserve"> även fortsätt</w:t>
      </w:r>
      <w:r>
        <w:softHyphen/>
      </w:r>
      <w:r w:rsidRPr="008D623C">
        <w:t>nings</w:t>
      </w:r>
      <w:r>
        <w:softHyphen/>
      </w:r>
      <w:r w:rsidRPr="008D623C">
        <w:t xml:space="preserve">vis att gälla vid sidan av varandra på så sätt att </w:t>
      </w:r>
      <w:r>
        <w:t xml:space="preserve">ett åläggande enligt LEK förutsätter att det </w:t>
      </w:r>
      <w:r w:rsidRPr="00E211AD">
        <w:t>behövs för att åstad</w:t>
      </w:r>
      <w:r>
        <w:softHyphen/>
      </w:r>
      <w:r w:rsidRPr="0060241B">
        <w:rPr>
          <w:spacing w:val="-2"/>
        </w:rPr>
        <w:t xml:space="preserve">komma effektiv konkurrens. Regeringen delar därför inte heller </w:t>
      </w:r>
      <w:r w:rsidRPr="0060241B">
        <w:rPr>
          <w:i/>
          <w:iCs/>
          <w:spacing w:val="-2"/>
        </w:rPr>
        <w:t>AB Stokabs</w:t>
      </w:r>
      <w:r>
        <w:t xml:space="preserve"> upp</w:t>
      </w:r>
      <w:r>
        <w:softHyphen/>
        <w:t>fatt</w:t>
      </w:r>
      <w:r>
        <w:softHyphen/>
        <w:t>ning att bestämmelserna i utbyggnadslagen bör ligga till grund för bedömningen av när en begäran om tillträde enligt den nya paragraf</w:t>
      </w:r>
      <w:r>
        <w:softHyphen/>
        <w:t>en inte ska anses rimlig.</w:t>
      </w:r>
    </w:p>
    <w:p w14:paraId="049B8378" w14:textId="77777777" w:rsidR="00D85371" w:rsidRPr="00E211AD" w:rsidRDefault="00D85371" w:rsidP="00D85371">
      <w:pPr>
        <w:pStyle w:val="Rubrik5utannumrering"/>
      </w:pPr>
      <w:r w:rsidRPr="00E211AD">
        <w:t>Pris</w:t>
      </w:r>
      <w:r>
        <w:t xml:space="preserve">sättning av </w:t>
      </w:r>
      <w:r w:rsidRPr="00E211AD">
        <w:t>tillträdet</w:t>
      </w:r>
    </w:p>
    <w:p w14:paraId="5D0F3403" w14:textId="77777777" w:rsidR="00D85371" w:rsidRPr="00E211AD" w:rsidRDefault="00D85371" w:rsidP="00D85371">
      <w:pPr>
        <w:pStyle w:val="Brdtext"/>
      </w:pPr>
      <w:r>
        <w:t xml:space="preserve">Enligt </w:t>
      </w:r>
      <w:r w:rsidRPr="00E211AD">
        <w:t>punkten 2</w:t>
      </w:r>
      <w:r>
        <w:t xml:space="preserve"> i </w:t>
      </w:r>
      <w:r w:rsidRPr="00E211AD">
        <w:t xml:space="preserve">bilaga 1 </w:t>
      </w:r>
      <w:r>
        <w:t>till NGA-</w:t>
      </w:r>
      <w:r w:rsidRPr="008D623C">
        <w:t>rekommendation</w:t>
      </w:r>
      <w:r>
        <w:t>en</w:t>
      </w:r>
      <w:r w:rsidRPr="008D623C">
        <w:t xml:space="preserve"> </w:t>
      </w:r>
      <w:r>
        <w:t>bör reglerings</w:t>
      </w:r>
      <w:r>
        <w:softHyphen/>
        <w:t>myndig</w:t>
      </w:r>
      <w:r>
        <w:softHyphen/>
        <w:t>heten reglera priserna för tillträdet till anläggnings</w:t>
      </w:r>
      <w:r>
        <w:softHyphen/>
        <w:t xml:space="preserve">infrastruktur på ett </w:t>
      </w:r>
      <w:r w:rsidRPr="00E211AD">
        <w:t>sätt som överens</w:t>
      </w:r>
      <w:r>
        <w:softHyphen/>
      </w:r>
      <w:r w:rsidRPr="00E211AD">
        <w:t>stämmer med metoden för att prissätta tillträdet till det koppar</w:t>
      </w:r>
      <w:r>
        <w:softHyphen/>
      </w:r>
      <w:r w:rsidRPr="00E211AD">
        <w:t xml:space="preserve">baserade accessnätet. </w:t>
      </w:r>
      <w:r>
        <w:t>Det anges också att när myndigheten fast</w:t>
      </w:r>
      <w:r>
        <w:softHyphen/>
        <w:t>ställ</w:t>
      </w:r>
      <w:r>
        <w:softHyphen/>
        <w:t xml:space="preserve">er sådana tillträdespriser bör den inte använda sig av någon annan </w:t>
      </w:r>
      <w:r w:rsidRPr="008D623C">
        <w:t>risk</w:t>
      </w:r>
      <w:r>
        <w:softHyphen/>
      </w:r>
      <w:r w:rsidRPr="008D623C">
        <w:t>profil än för kopparinfrastruktur, utom när en SMP-</w:t>
      </w:r>
      <w:r w:rsidRPr="00E211AD">
        <w:t xml:space="preserve">operatör har tvingats </w:t>
      </w:r>
      <w:r>
        <w:t xml:space="preserve">att </w:t>
      </w:r>
      <w:r w:rsidRPr="00E211AD">
        <w:t>ta på sig särskilda anlägg</w:t>
      </w:r>
      <w:r>
        <w:softHyphen/>
      </w:r>
      <w:r w:rsidRPr="00E211AD">
        <w:t>ningskostnader</w:t>
      </w:r>
      <w:r>
        <w:t>,</w:t>
      </w:r>
      <w:r w:rsidRPr="00E211AD">
        <w:t xml:space="preserve"> utöver de </w:t>
      </w:r>
      <w:r w:rsidRPr="008D623C">
        <w:t>normala underhålls</w:t>
      </w:r>
      <w:r>
        <w:softHyphen/>
      </w:r>
      <w:r w:rsidRPr="008D623C">
        <w:t>kostnaderna</w:t>
      </w:r>
      <w:r>
        <w:t>,</w:t>
      </w:r>
      <w:r w:rsidRPr="008D623C">
        <w:t xml:space="preserve"> för att bygga ett nästa generations access</w:t>
      </w:r>
      <w:r>
        <w:softHyphen/>
      </w:r>
      <w:r w:rsidRPr="008D623C">
        <w:t>nät.</w:t>
      </w:r>
    </w:p>
    <w:p w14:paraId="2B4B3161" w14:textId="77777777" w:rsidR="00D85371" w:rsidRDefault="00D85371" w:rsidP="00D85371">
      <w:pPr>
        <w:pStyle w:val="Brdtextmedindrag"/>
      </w:pPr>
      <w:r>
        <w:t>Mot den bakgrunden bör som utgångspunkt ti</w:t>
      </w:r>
      <w:r w:rsidRPr="00E211AD">
        <w:t>llträde</w:t>
      </w:r>
      <w:r>
        <w:t>t</w:t>
      </w:r>
      <w:r w:rsidRPr="00E211AD">
        <w:t xml:space="preserve"> till infrastruktur för anlägg</w:t>
      </w:r>
      <w:r>
        <w:t>ande</w:t>
      </w:r>
      <w:r w:rsidRPr="00E211AD">
        <w:t xml:space="preserve"> av </w:t>
      </w:r>
      <w:r>
        <w:t>ett elektroniskt kommunikations</w:t>
      </w:r>
      <w:r w:rsidRPr="008D623C">
        <w:t xml:space="preserve">nät prissättas beroende på vilka kostnader, inklusive risk, den </w:t>
      </w:r>
      <w:r>
        <w:t>SMP-</w:t>
      </w:r>
      <w:r w:rsidRPr="00E211AD">
        <w:t>operatör</w:t>
      </w:r>
      <w:r>
        <w:t xml:space="preserve"> som åläggs skyldighet</w:t>
      </w:r>
      <w:r>
        <w:softHyphen/>
        <w:t xml:space="preserve">en </w:t>
      </w:r>
      <w:r w:rsidRPr="00E211AD">
        <w:t>faktiskt har haft för infra</w:t>
      </w:r>
      <w:r>
        <w:softHyphen/>
      </w:r>
      <w:r w:rsidRPr="00E211AD">
        <w:t>strukturen i fråga. Även i skäl 187 i EU-direk</w:t>
      </w:r>
      <w:r>
        <w:softHyphen/>
      </w:r>
      <w:r w:rsidRPr="00E211AD">
        <w:t>tivet anges att befintliga till</w:t>
      </w:r>
      <w:r>
        <w:softHyphen/>
      </w:r>
      <w:r w:rsidRPr="00E211AD">
        <w:t>gång</w:t>
      </w:r>
      <w:r>
        <w:softHyphen/>
      </w:r>
      <w:r w:rsidRPr="00E211AD">
        <w:t>ar i anläggningsinfra</w:t>
      </w:r>
      <w:r>
        <w:softHyphen/>
      </w:r>
      <w:r w:rsidRPr="00E211AD">
        <w:t>struktur ska värderas utifrån ett indexerat redo</w:t>
      </w:r>
      <w:r>
        <w:softHyphen/>
      </w:r>
      <w:r w:rsidRPr="00E211AD">
        <w:t>vis</w:t>
      </w:r>
      <w:r>
        <w:softHyphen/>
      </w:r>
      <w:r w:rsidRPr="00E211AD">
        <w:t>nings</w:t>
      </w:r>
      <w:r>
        <w:softHyphen/>
      </w:r>
      <w:r w:rsidRPr="00E211AD">
        <w:t>värde efter ackumu</w:t>
      </w:r>
      <w:r>
        <w:softHyphen/>
      </w:r>
      <w:r w:rsidRPr="00E211AD">
        <w:t>lerade avskrivningar och att tillgångar som används och som är helt av</w:t>
      </w:r>
      <w:r>
        <w:softHyphen/>
      </w:r>
      <w:r w:rsidRPr="00E211AD">
        <w:t>skrivna efter en avskriv</w:t>
      </w:r>
      <w:r>
        <w:softHyphen/>
      </w:r>
      <w:r w:rsidRPr="00E211AD">
        <w:t>ningsperiod på minst 40</w:t>
      </w:r>
      <w:r>
        <w:t> </w:t>
      </w:r>
      <w:r w:rsidRPr="00E211AD">
        <w:t xml:space="preserve">år ska vara undantagna. </w:t>
      </w:r>
      <w:r>
        <w:t>Reglerings</w:t>
      </w:r>
      <w:r>
        <w:softHyphen/>
        <w:t>myndigheten ska bedöma om en prisskyldighet är nödvändig i det enskilda fallet och vilken form av prissättning som är lämplig. Skyldig</w:t>
      </w:r>
      <w:r>
        <w:softHyphen/>
        <w:t>heter om prissättning behandlas i nästa avsnitt.</w:t>
      </w:r>
    </w:p>
    <w:p w14:paraId="7EB22B5A" w14:textId="77777777" w:rsidR="00D85371" w:rsidRPr="00E211AD" w:rsidRDefault="00D85371" w:rsidP="00D85371">
      <w:pPr>
        <w:pStyle w:val="Rubrik3"/>
      </w:pPr>
      <w:bookmarkStart w:id="722" w:name="_Toc9841593"/>
      <w:bookmarkStart w:id="723" w:name="_Toc9867470"/>
      <w:bookmarkStart w:id="724" w:name="_Toc9867720"/>
      <w:bookmarkStart w:id="725" w:name="_Toc9871137"/>
      <w:bookmarkStart w:id="726" w:name="_Toc9958220"/>
      <w:bookmarkStart w:id="727" w:name="_Toc9961279"/>
      <w:bookmarkStart w:id="728" w:name="_Toc9962378"/>
      <w:bookmarkStart w:id="729" w:name="_Toc17793342"/>
      <w:bookmarkStart w:id="730" w:name="_Toc73005932"/>
      <w:bookmarkStart w:id="731" w:name="_Toc86738738"/>
      <w:bookmarkStart w:id="732" w:name="_Toc94597501"/>
      <w:bookmarkStart w:id="733" w:name="_Toc96533344"/>
      <w:bookmarkEnd w:id="704"/>
      <w:bookmarkEnd w:id="705"/>
      <w:bookmarkEnd w:id="706"/>
      <w:bookmarkEnd w:id="707"/>
      <w:bookmarkEnd w:id="708"/>
      <w:bookmarkEnd w:id="709"/>
      <w:bookmarkEnd w:id="710"/>
      <w:bookmarkEnd w:id="711"/>
      <w:r>
        <w:t>P</w:t>
      </w:r>
      <w:r w:rsidRPr="00E211AD">
        <w:t>riskontroll</w:t>
      </w:r>
      <w:bookmarkEnd w:id="722"/>
      <w:bookmarkEnd w:id="723"/>
      <w:bookmarkEnd w:id="724"/>
      <w:bookmarkEnd w:id="725"/>
      <w:bookmarkEnd w:id="726"/>
      <w:bookmarkEnd w:id="727"/>
      <w:bookmarkEnd w:id="728"/>
      <w:bookmarkEnd w:id="729"/>
      <w:r>
        <w:t xml:space="preserve"> och kostnadsredovisning</w:t>
      </w:r>
      <w:bookmarkEnd w:id="730"/>
      <w:bookmarkEnd w:id="731"/>
      <w:bookmarkEnd w:id="732"/>
      <w:bookmarkEnd w:id="733"/>
    </w:p>
    <w:p w14:paraId="14362917" w14:textId="77777777" w:rsidR="00D85371" w:rsidRDefault="00D85371" w:rsidP="00D85371">
      <w:pPr>
        <w:pStyle w:val="Brdtextram"/>
      </w:pPr>
      <w:r w:rsidRPr="00E211AD">
        <w:rPr>
          <w:b/>
        </w:rPr>
        <w:t>Regeringens förslag:</w:t>
      </w:r>
      <w:r w:rsidRPr="00E2461F">
        <w:rPr>
          <w:bCs/>
        </w:rPr>
        <w:t xml:space="preserve"> </w:t>
      </w:r>
      <w:r w:rsidRPr="00E211AD">
        <w:t xml:space="preserve">Bestämmelserna </w:t>
      </w:r>
      <w:r>
        <w:t>i lagen om elektronisk kommu</w:t>
      </w:r>
      <w:r>
        <w:softHyphen/>
        <w:t>ni</w:t>
      </w:r>
      <w:r>
        <w:softHyphen/>
        <w:t>ka</w:t>
      </w:r>
      <w:r>
        <w:softHyphen/>
        <w:t xml:space="preserve">tion </w:t>
      </w:r>
      <w:r w:rsidRPr="00E211AD">
        <w:t xml:space="preserve">om </w:t>
      </w:r>
      <w:r>
        <w:t xml:space="preserve">åläggande av </w:t>
      </w:r>
      <w:r w:rsidRPr="00E211AD">
        <w:t xml:space="preserve">skyldigheter </w:t>
      </w:r>
      <w:r>
        <w:t>i fråga om</w:t>
      </w:r>
      <w:r w:rsidRPr="00E211AD">
        <w:t xml:space="preserve"> kostnadstäckning och pris</w:t>
      </w:r>
      <w:r>
        <w:t>sättning</w:t>
      </w:r>
      <w:r w:rsidRPr="00E211AD">
        <w:t xml:space="preserve"> ska föras över till den nya lagen.</w:t>
      </w:r>
    </w:p>
    <w:p w14:paraId="7CD30189" w14:textId="4F06477E" w:rsidR="00D85371" w:rsidRPr="00E211AD" w:rsidRDefault="00D85371" w:rsidP="00D85371">
      <w:pPr>
        <w:pStyle w:val="Brdtextmedindragram"/>
      </w:pPr>
      <w:r w:rsidRPr="006E1AFF">
        <w:t>Vid fastställandet av kostnadsorienterade taxor för samtalstermi</w:t>
      </w:r>
      <w:r>
        <w:softHyphen/>
      </w:r>
      <w:r w:rsidRPr="006E1AFF">
        <w:t>ne</w:t>
      </w:r>
      <w:r w:rsidR="004F57CE">
        <w:softHyphen/>
      </w:r>
      <w:r w:rsidRPr="006E1AFF">
        <w:t xml:space="preserve">ring ska kriterierna i bilaga 3 till </w:t>
      </w:r>
      <w:r>
        <w:t>EU-direktivet</w:t>
      </w:r>
      <w:r w:rsidRPr="006E1AFF">
        <w:t xml:space="preserve"> tillämpas.</w:t>
      </w:r>
    </w:p>
    <w:p w14:paraId="45EEEF16" w14:textId="77777777" w:rsidR="00D85371" w:rsidRPr="00E211AD" w:rsidRDefault="00D85371" w:rsidP="00D85371">
      <w:pPr>
        <w:pStyle w:val="Brdtextmedindrag"/>
        <w:rPr>
          <w:sz w:val="8"/>
          <w:szCs w:val="8"/>
        </w:rPr>
      </w:pPr>
    </w:p>
    <w:p w14:paraId="7A5704D1" w14:textId="77777777" w:rsidR="00D85371" w:rsidRDefault="00D85371" w:rsidP="00D85371">
      <w:pPr>
        <w:pStyle w:val="Brdtextmedindrag"/>
      </w:pPr>
      <w:r w:rsidRPr="00E211AD">
        <w:rPr>
          <w:b/>
        </w:rPr>
        <w:lastRenderedPageBreak/>
        <w:t>Promemorians förslag</w:t>
      </w:r>
      <w:r w:rsidRPr="002653C9">
        <w:t xml:space="preserve"> </w:t>
      </w:r>
      <w:r w:rsidRPr="00E211AD">
        <w:t xml:space="preserve">överensstämmer </w:t>
      </w:r>
      <w:r>
        <w:t xml:space="preserve">i huvudsak </w:t>
      </w:r>
      <w:r w:rsidRPr="00E211AD">
        <w:t>med regeringens förslag.</w:t>
      </w:r>
      <w:r>
        <w:t xml:space="preserve"> I promemorian föreslås dock att det av lagen även ska framgå att hänsyn ska tas till operatörens risk vid prissättningen.</w:t>
      </w:r>
    </w:p>
    <w:p w14:paraId="7760C05B" w14:textId="77777777" w:rsidR="00D85371" w:rsidRPr="003411E2" w:rsidRDefault="00D85371" w:rsidP="00D85371">
      <w:pPr>
        <w:pStyle w:val="Brdtextmedindrag"/>
      </w:pPr>
      <w:r w:rsidRPr="006E1AFF">
        <w:rPr>
          <w:b/>
        </w:rPr>
        <w:t>Remissinstanserna:</w:t>
      </w:r>
      <w:r w:rsidRPr="002653C9">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A6654C">
        <w:t xml:space="preserve">. </w:t>
      </w:r>
      <w:r w:rsidRPr="003411E2">
        <w:rPr>
          <w:i/>
          <w:iCs/>
        </w:rPr>
        <w:t>PTS</w:t>
      </w:r>
      <w:r w:rsidRPr="003411E2">
        <w:t xml:space="preserve"> anser </w:t>
      </w:r>
      <w:r>
        <w:t xml:space="preserve">dock </w:t>
      </w:r>
      <w:r w:rsidRPr="003411E2">
        <w:t>att bestämmelserna bör utformas närmare lydelsen i EU-direktivet.</w:t>
      </w:r>
      <w:r w:rsidRPr="004C776D">
        <w:t xml:space="preserve"> </w:t>
      </w:r>
      <w:r w:rsidRPr="003411E2">
        <w:t>PTS framhåller också att en riskkompensa</w:t>
      </w:r>
      <w:r w:rsidRPr="003411E2">
        <w:softHyphen/>
        <w:t>tion alltid har beaktats vid tillämpningen av pris</w:t>
      </w:r>
      <w:r>
        <w:softHyphen/>
      </w:r>
      <w:r w:rsidRPr="003411E2">
        <w:t>regler</w:t>
      </w:r>
      <w:r>
        <w:softHyphen/>
      </w:r>
      <w:r w:rsidRPr="003411E2">
        <w:t>ings</w:t>
      </w:r>
      <w:r w:rsidRPr="003411E2">
        <w:softHyphen/>
        <w:t xml:space="preserve">skyldigheten. </w:t>
      </w:r>
      <w:r w:rsidRPr="003411E2">
        <w:rPr>
          <w:i/>
        </w:rPr>
        <w:t>Sveriges Television AB</w:t>
      </w:r>
      <w:r w:rsidRPr="003411E2">
        <w:t xml:space="preserve"> för fram en liknande synpunkt.</w:t>
      </w:r>
    </w:p>
    <w:p w14:paraId="55C05BC4" w14:textId="77777777" w:rsidR="00D85371" w:rsidRPr="00E211AD" w:rsidRDefault="00D85371" w:rsidP="00D85371">
      <w:pPr>
        <w:pStyle w:val="Rubrik4utannumrering"/>
      </w:pPr>
      <w:r w:rsidRPr="00E211AD">
        <w:t>Skälen för regeringens förslag</w:t>
      </w:r>
    </w:p>
    <w:p w14:paraId="4F8D6005" w14:textId="77777777" w:rsidR="00D85371" w:rsidRPr="00E211AD" w:rsidRDefault="00D85371" w:rsidP="00D85371">
      <w:pPr>
        <w:pStyle w:val="Rubrik5utannumrering"/>
        <w:spacing w:before="0"/>
      </w:pPr>
      <w:r w:rsidRPr="00E211AD">
        <w:t>Skyldighet om pris</w:t>
      </w:r>
      <w:r>
        <w:t>sättning</w:t>
      </w:r>
      <w:r w:rsidRPr="00386BEF">
        <w:t xml:space="preserve"> </w:t>
      </w:r>
      <w:r w:rsidRPr="00E211AD">
        <w:t>och kostnadsredovisning</w:t>
      </w:r>
    </w:p>
    <w:p w14:paraId="7DA97648" w14:textId="77777777" w:rsidR="00D85371" w:rsidRPr="008D623C" w:rsidRDefault="00D85371" w:rsidP="00D85371">
      <w:pPr>
        <w:pStyle w:val="Brdtext"/>
      </w:pPr>
      <w:r w:rsidRPr="008D623C">
        <w:t>Enligt 4</w:t>
      </w:r>
      <w:r>
        <w:t> kap. </w:t>
      </w:r>
      <w:r w:rsidRPr="008D623C">
        <w:t>11</w:t>
      </w:r>
      <w:r>
        <w:t> §</w:t>
      </w:r>
      <w:r w:rsidRPr="008D623C">
        <w:t xml:space="preserve"> första, tredje och fjärde styckena LEK får en SMP-operatör </w:t>
      </w:r>
      <w:r>
        <w:t>åläggas</w:t>
      </w:r>
      <w:r w:rsidRPr="008D623C">
        <w:t xml:space="preserve"> att iaktta kostnadstäckning eller tillämpa kostnadsorien</w:t>
      </w:r>
      <w:r>
        <w:softHyphen/>
      </w:r>
      <w:r w:rsidRPr="008D623C">
        <w:t>terad eller annan prissättning för specificerade typer av samtrafik och and</w:t>
      </w:r>
      <w:r>
        <w:softHyphen/>
      </w:r>
      <w:r w:rsidRPr="008D623C">
        <w:t>ra former av tillträde. Detta får ske om en marknadsanalys visar att en brist på effektiv konkurrens innebär att operatören kan ta ut överpriser eller an</w:t>
      </w:r>
      <w:r>
        <w:softHyphen/>
      </w:r>
      <w:r w:rsidRPr="008D623C">
        <w:t xml:space="preserve">vända prispress på ett sätt som missgynnar slutanvändarna. En </w:t>
      </w:r>
      <w:r>
        <w:t>sådan skyl</w:t>
      </w:r>
      <w:r>
        <w:softHyphen/>
        <w:t xml:space="preserve">dighet </w:t>
      </w:r>
      <w:r w:rsidRPr="008D623C">
        <w:t xml:space="preserve">kan även avse </w:t>
      </w:r>
      <w:r>
        <w:t xml:space="preserve">att </w:t>
      </w:r>
      <w:r w:rsidRPr="008D623C">
        <w:t xml:space="preserve">operatören </w:t>
      </w:r>
      <w:r>
        <w:t>ska</w:t>
      </w:r>
      <w:r w:rsidRPr="008D623C">
        <w:t xml:space="preserve"> tillämpa en viss kostnadsredovis</w:t>
      </w:r>
      <w:r>
        <w:softHyphen/>
      </w:r>
      <w:r w:rsidRPr="008D623C">
        <w:t xml:space="preserve">ningsmetod. </w:t>
      </w:r>
      <w:r>
        <w:t>E</w:t>
      </w:r>
      <w:r w:rsidRPr="008D623C">
        <w:t xml:space="preserve">n beskrivning av metoden </w:t>
      </w:r>
      <w:r>
        <w:t xml:space="preserve">ska då göras </w:t>
      </w:r>
      <w:r w:rsidRPr="008D623C">
        <w:t>tillgänglig för all</w:t>
      </w:r>
      <w:r>
        <w:softHyphen/>
      </w:r>
      <w:r w:rsidRPr="008D623C">
        <w:t>mänheten. Kostnadernas huvudkategorier och reglerna för kostnadsfördel</w:t>
      </w:r>
      <w:r>
        <w:softHyphen/>
      </w:r>
      <w:r w:rsidRPr="008D623C">
        <w:t xml:space="preserve">ningen ska framgå av beskrivningen. Den som har </w:t>
      </w:r>
      <w:r>
        <w:t>ålagts</w:t>
      </w:r>
      <w:r w:rsidRPr="008D623C">
        <w:t xml:space="preserve"> att kostnadsorien</w:t>
      </w:r>
      <w:r>
        <w:softHyphen/>
      </w:r>
      <w:r w:rsidRPr="008D623C">
        <w:t>tera sin prissättning ska visa att priserna är rättvisa och</w:t>
      </w:r>
      <w:r>
        <w:t xml:space="preserve"> </w:t>
      </w:r>
      <w:r w:rsidRPr="008D623C">
        <w:t xml:space="preserve">skäliga med hänsyn till kostnaderna och får åläggas </w:t>
      </w:r>
      <w:r>
        <w:t xml:space="preserve">en </w:t>
      </w:r>
      <w:r w:rsidRPr="008D623C">
        <w:t>skyldighet att justera sina priser. Enligt 4</w:t>
      </w:r>
      <w:r>
        <w:t> kap. </w:t>
      </w:r>
      <w:r w:rsidRPr="008D623C">
        <w:t>12</w:t>
      </w:r>
      <w:r>
        <w:t> §</w:t>
      </w:r>
      <w:r w:rsidRPr="008D623C">
        <w:t xml:space="preserve"> LEK ska hänsyn tas till den investering som gjorts av opera</w:t>
      </w:r>
      <w:r>
        <w:softHyphen/>
      </w:r>
      <w:r w:rsidRPr="008D623C">
        <w:t xml:space="preserve">tören. </w:t>
      </w:r>
      <w:r>
        <w:t>Vidare ska e</w:t>
      </w:r>
      <w:r w:rsidRPr="008D623C">
        <w:t>n skyldighet utformas så att operatören får en rimlig avkastning på kapitalinvesteringen. Bestämmelserna genom</w:t>
      </w:r>
      <w:r>
        <w:softHyphen/>
      </w:r>
      <w:r w:rsidRPr="008D623C">
        <w:t>för artikel</w:t>
      </w:r>
      <w:r>
        <w:t> </w:t>
      </w:r>
      <w:r w:rsidRPr="008D623C">
        <w:t>13 i tillträdesdirektivet.</w:t>
      </w:r>
    </w:p>
    <w:p w14:paraId="692B9985" w14:textId="5D7AAF00" w:rsidR="00D85371" w:rsidRDefault="00D85371" w:rsidP="00D85371">
      <w:pPr>
        <w:pStyle w:val="Brdtextmedindrag"/>
      </w:pPr>
      <w:r w:rsidRPr="00A224A5">
        <w:t>Artikel 74 i EU-direktivet motsvarar i huvudsak artikel 13 i tillträdes</w:t>
      </w:r>
      <w:r w:rsidRPr="00A224A5">
        <w:softHyphen/>
        <w:t>direktivet. Bestäm</w:t>
      </w:r>
      <w:r w:rsidRPr="00A224A5">
        <w:softHyphen/>
        <w:t>melserna i 4 kap. 11 och 12 §§ LEK bör därför föras över till den nya lagen. I den svenska språkversionen av EU-direktivet anges marginalklämning i stället för prispress. Motsvarande ändring görs inte i bl.a. den engelska språkversionen</w:t>
      </w:r>
      <w:r w:rsidR="00C93F35">
        <w:t>,</w:t>
      </w:r>
      <w:r w:rsidRPr="00A224A5">
        <w:t xml:space="preserve"> som använder samma uttryck som i tillträdesdirektivet (”price squeeze”). EU-direktivet </w:t>
      </w:r>
      <w:r w:rsidR="00C93F35">
        <w:t>bör</w:t>
      </w:r>
      <w:r w:rsidRPr="00A224A5">
        <w:t xml:space="preserve"> därmed inte inne</w:t>
      </w:r>
      <w:r>
        <w:softHyphen/>
      </w:r>
      <w:r w:rsidRPr="00A224A5">
        <w:t xml:space="preserve">bära någon ändring i sak i denna del. Uttrycket prispress bör </w:t>
      </w:r>
      <w:r>
        <w:t>alltså</w:t>
      </w:r>
      <w:r w:rsidRPr="00A224A5">
        <w:t xml:space="preserve"> behållas </w:t>
      </w:r>
      <w:r>
        <w:t xml:space="preserve">i </w:t>
      </w:r>
      <w:r w:rsidRPr="00A224A5">
        <w:t>den nya lagen.</w:t>
      </w:r>
    </w:p>
    <w:p w14:paraId="48AD7CC6" w14:textId="77777777" w:rsidR="00D85371" w:rsidRDefault="00D85371" w:rsidP="00D85371">
      <w:pPr>
        <w:pStyle w:val="Brdtextmedindrag"/>
      </w:pPr>
      <w:r w:rsidRPr="008D623C">
        <w:t>En</w:t>
      </w:r>
      <w:r>
        <w:t xml:space="preserve"> nyhet är att</w:t>
      </w:r>
      <w:r w:rsidRPr="00E211AD">
        <w:t xml:space="preserve"> regleringsmyndighete</w:t>
      </w:r>
      <w:r>
        <w:t>n</w:t>
      </w:r>
      <w:r w:rsidRPr="00E211AD">
        <w:t xml:space="preserve"> </w:t>
      </w:r>
      <w:r>
        <w:t>vid bedömningen av om skyldig</w:t>
      </w:r>
      <w:r>
        <w:softHyphen/>
        <w:t>heter om prissättning är lämpliga ska</w:t>
      </w:r>
      <w:r w:rsidRPr="00E211AD">
        <w:t xml:space="preserve"> ta hänsyn till behovet av att främja konkurrens och slutanvändares långsiktiga intressen </w:t>
      </w:r>
      <w:r w:rsidRPr="008D623C">
        <w:t>med avseende på an</w:t>
      </w:r>
      <w:r>
        <w:softHyphen/>
      </w:r>
      <w:r w:rsidRPr="008D623C">
        <w:t>lägg</w:t>
      </w:r>
      <w:r>
        <w:t>andet</w:t>
      </w:r>
      <w:r w:rsidRPr="008D623C">
        <w:t xml:space="preserve"> och användningen av nästa generations nät,</w:t>
      </w:r>
      <w:r w:rsidRPr="00E211AD">
        <w:t xml:space="preserve"> i synnerhet nät med mycket hög kapacitet. </w:t>
      </w:r>
      <w:r>
        <w:t>Detta innebär ett större fokus</w:t>
      </w:r>
      <w:r w:rsidRPr="008D623C">
        <w:t xml:space="preserve"> på hänsyn till främjandet av konkurrensen och slut</w:t>
      </w:r>
      <w:r w:rsidRPr="00E211AD">
        <w:t>användarnas intresse av anlägg</w:t>
      </w:r>
      <w:r>
        <w:t>ande</w:t>
      </w:r>
      <w:r w:rsidRPr="00E211AD">
        <w:t xml:space="preserve"> av nya nät i förlängningen. </w:t>
      </w:r>
      <w:r>
        <w:t>Det följer av lagens syfte a</w:t>
      </w:r>
      <w:r w:rsidRPr="00E211AD">
        <w:t>tt myndigheten ska beakta detta i sina bedöm</w:t>
      </w:r>
      <w:r>
        <w:softHyphen/>
      </w:r>
      <w:r w:rsidRPr="00E211AD">
        <w:t xml:space="preserve">ningar, se avsnitt </w:t>
      </w:r>
      <w:r w:rsidRPr="002653C9">
        <w:t>7</w:t>
      </w:r>
      <w:r w:rsidRPr="00E211AD">
        <w:t>.</w:t>
      </w:r>
    </w:p>
    <w:p w14:paraId="4298A2A1" w14:textId="77777777" w:rsidR="00D85371" w:rsidRPr="008E0E03" w:rsidRDefault="00D85371" w:rsidP="00D85371">
      <w:pPr>
        <w:pStyle w:val="Brdtextmedindrag"/>
      </w:pPr>
      <w:r>
        <w:t xml:space="preserve">I artikel 74.2 har det lagts till att de </w:t>
      </w:r>
      <w:r w:rsidRPr="00E211AD">
        <w:t>metod</w:t>
      </w:r>
      <w:r>
        <w:t>er</w:t>
      </w:r>
      <w:r w:rsidRPr="00E211AD">
        <w:t xml:space="preserve"> för kostnadstäckning eller för prissättning </w:t>
      </w:r>
      <w:r>
        <w:t xml:space="preserve">som åläggs ska </w:t>
      </w:r>
      <w:r w:rsidRPr="00E211AD">
        <w:t>bidra till att främja anlägg</w:t>
      </w:r>
      <w:r>
        <w:t>andet</w:t>
      </w:r>
      <w:r w:rsidRPr="00E211AD">
        <w:t xml:space="preserve"> av nya och förbättrade nät</w:t>
      </w:r>
      <w:r>
        <w:t xml:space="preserve">. </w:t>
      </w:r>
      <w:r w:rsidRPr="00E211AD">
        <w:t>Sådan</w:t>
      </w:r>
      <w:r>
        <w:t>t</w:t>
      </w:r>
      <w:r w:rsidRPr="00E211AD">
        <w:t xml:space="preserve"> anlägg</w:t>
      </w:r>
      <w:r>
        <w:t>ande</w:t>
      </w:r>
      <w:r w:rsidRPr="00E211AD">
        <w:t xml:space="preserve"> torde främjas bäst genom att opera</w:t>
      </w:r>
      <w:r>
        <w:softHyphen/>
      </w:r>
      <w:r w:rsidRPr="00E211AD">
        <w:t>tör</w:t>
      </w:r>
      <w:r>
        <w:softHyphen/>
      </w:r>
      <w:r w:rsidRPr="00E211AD">
        <w:t xml:space="preserve">en </w:t>
      </w:r>
      <w:r w:rsidRPr="003D2630">
        <w:t>garanteras en rimlig avkastning justerad för risk på sin investering i nya nät</w:t>
      </w:r>
      <w:r>
        <w:t xml:space="preserve">. </w:t>
      </w:r>
      <w:r w:rsidRPr="00E211AD">
        <w:t xml:space="preserve">Det är också på det sättet </w:t>
      </w:r>
      <w:r>
        <w:t xml:space="preserve">som </w:t>
      </w:r>
      <w:r w:rsidRPr="00E211AD">
        <w:t>4</w:t>
      </w:r>
      <w:r>
        <w:t> kap. </w:t>
      </w:r>
      <w:r w:rsidRPr="00E211AD">
        <w:t>11</w:t>
      </w:r>
      <w:r>
        <w:t> och 12 §</w:t>
      </w:r>
      <w:r w:rsidRPr="00E211AD">
        <w:t xml:space="preserve">§ </w:t>
      </w:r>
      <w:r>
        <w:t xml:space="preserve">LEK har tillämpats hittills. Som </w:t>
      </w:r>
      <w:r w:rsidRPr="00FE7C0F">
        <w:rPr>
          <w:i/>
          <w:iCs/>
        </w:rPr>
        <w:t>PTS</w:t>
      </w:r>
      <w:r>
        <w:t xml:space="preserve"> påpekar innehåller prissättningen en komp</w:t>
      </w:r>
      <w:r>
        <w:softHyphen/>
        <w:t>en</w:t>
      </w:r>
      <w:r>
        <w:softHyphen/>
        <w:t>sa</w:t>
      </w:r>
      <w:r>
        <w:softHyphen/>
        <w:t xml:space="preserve">tion för risk i och med att riskerna i praktiken vägs in när avkastningen bestäms. </w:t>
      </w:r>
      <w:r>
        <w:lastRenderedPageBreak/>
        <w:t>EU-direktivet innebär ingen ändring i denna del. Mot den bak</w:t>
      </w:r>
      <w:r>
        <w:softHyphen/>
        <w:t>grund</w:t>
      </w:r>
      <w:r>
        <w:softHyphen/>
        <w:t xml:space="preserve">en delar regeringen </w:t>
      </w:r>
      <w:r w:rsidRPr="00FE7C0F">
        <w:rPr>
          <w:i/>
        </w:rPr>
        <w:t>Sveriges Television AB</w:t>
      </w:r>
      <w:r w:rsidRPr="00832E2C">
        <w:t xml:space="preserve">:s </w:t>
      </w:r>
      <w:r w:rsidRPr="00CC22C0">
        <w:t>uppfattning</w:t>
      </w:r>
      <w:r>
        <w:t xml:space="preserve"> att det inte är nödvändigt att komplettera bestämmelserna med ett tillägg om anpass</w:t>
      </w:r>
      <w:r>
        <w:softHyphen/>
        <w:t>ning av avkastningen till operatörens risk.</w:t>
      </w:r>
    </w:p>
    <w:p w14:paraId="74A3C723" w14:textId="77777777" w:rsidR="00D85371" w:rsidRPr="00E211AD" w:rsidRDefault="00D85371" w:rsidP="00D85371">
      <w:pPr>
        <w:pStyle w:val="Rubrik5utannumrering"/>
      </w:pPr>
      <w:r w:rsidRPr="00E211AD">
        <w:t>Proportionalitetsbedömningen</w:t>
      </w:r>
    </w:p>
    <w:p w14:paraId="4A1B82F3" w14:textId="77777777" w:rsidR="00D85371" w:rsidRPr="008D623C" w:rsidRDefault="00D85371" w:rsidP="00D85371">
      <w:pPr>
        <w:pStyle w:val="Brdtext"/>
      </w:pPr>
      <w:r>
        <w:t xml:space="preserve">Av artikel 74.1 </w:t>
      </w:r>
      <w:r w:rsidRPr="008D623C">
        <w:t xml:space="preserve">tredje och fjärde styckena </w:t>
      </w:r>
      <w:r>
        <w:t>framgår att reglerings</w:t>
      </w:r>
      <w:r>
        <w:softHyphen/>
        <w:t>myndig</w:t>
      </w:r>
      <w:r>
        <w:softHyphen/>
        <w:t xml:space="preserve">heten ska </w:t>
      </w:r>
      <w:r w:rsidRPr="00E211AD">
        <w:t xml:space="preserve">överväga att inte </w:t>
      </w:r>
      <w:r>
        <w:t>ålägga</w:t>
      </w:r>
      <w:r w:rsidRPr="00E211AD">
        <w:t xml:space="preserve"> eller behålla skyldigheter enligt artikeln om de</w:t>
      </w:r>
      <w:r>
        <w:t>n</w:t>
      </w:r>
      <w:r w:rsidRPr="00E211AD">
        <w:t xml:space="preserve"> konstaterar att det finns en påvisbar återhållande effekt på slut</w:t>
      </w:r>
      <w:r>
        <w:softHyphen/>
      </w:r>
      <w:r w:rsidRPr="00E211AD">
        <w:t>kunds</w:t>
      </w:r>
      <w:r w:rsidRPr="00E211AD">
        <w:softHyphen/>
        <w:t xml:space="preserve">priset och att andra skyldigheter </w:t>
      </w:r>
      <w:r>
        <w:t xml:space="preserve">som har ålagts SMP-operatören </w:t>
      </w:r>
      <w:r w:rsidRPr="008D623C">
        <w:t>säker</w:t>
      </w:r>
      <w:r>
        <w:softHyphen/>
      </w:r>
      <w:r w:rsidRPr="008D623C">
        <w:t xml:space="preserve">ställer ett effektivt och icke-diskriminerande tillträde. När </w:t>
      </w:r>
      <w:r>
        <w:t>myndig</w:t>
      </w:r>
      <w:r>
        <w:softHyphen/>
        <w:t xml:space="preserve">heten bedömer lämpligheten i att ålägga någon skyldigheter om </w:t>
      </w:r>
      <w:r w:rsidRPr="008D623C">
        <w:t>pris</w:t>
      </w:r>
      <w:r>
        <w:softHyphen/>
        <w:t>sätt</w:t>
      </w:r>
      <w:r>
        <w:softHyphen/>
        <w:t>ning</w:t>
      </w:r>
      <w:r w:rsidRPr="008D623C">
        <w:t xml:space="preserve"> för till</w:t>
      </w:r>
      <w:r w:rsidRPr="00E211AD">
        <w:t xml:space="preserve">träde till befintliga nätelement </w:t>
      </w:r>
      <w:r>
        <w:t xml:space="preserve">ska </w:t>
      </w:r>
      <w:r w:rsidRPr="00E211AD">
        <w:t>myndigheten också beakta fördelar</w:t>
      </w:r>
      <w:r>
        <w:softHyphen/>
      </w:r>
      <w:r w:rsidRPr="00E211AD">
        <w:t>na med förut</w:t>
      </w:r>
      <w:r>
        <w:softHyphen/>
      </w:r>
      <w:r w:rsidRPr="00E211AD">
        <w:t xml:space="preserve">sebara och stabila grossistpriser när det gäller att säkerställa </w:t>
      </w:r>
      <w:r>
        <w:t xml:space="preserve">ett </w:t>
      </w:r>
      <w:r w:rsidRPr="00E211AD">
        <w:t xml:space="preserve">effektivt marknadsinträde och tillräckliga incitament för alla företag att anlägga </w:t>
      </w:r>
      <w:r>
        <w:t xml:space="preserve">nya och </w:t>
      </w:r>
      <w:r w:rsidRPr="008D623C">
        <w:t>förbättra</w:t>
      </w:r>
      <w:r>
        <w:t>de</w:t>
      </w:r>
      <w:r w:rsidRPr="008D623C">
        <w:t xml:space="preserve"> nät.</w:t>
      </w:r>
    </w:p>
    <w:p w14:paraId="1C7B7A39" w14:textId="77777777" w:rsidR="00D85371" w:rsidRPr="00E211AD" w:rsidRDefault="00D85371" w:rsidP="00D85371">
      <w:pPr>
        <w:pStyle w:val="Brdtextmedindrag"/>
      </w:pPr>
      <w:r w:rsidRPr="00E211AD">
        <w:t xml:space="preserve">Detta utgör preciseringar av det som </w:t>
      </w:r>
      <w:r>
        <w:t xml:space="preserve">i övrigt framgår av artikel 74.1 och </w:t>
      </w:r>
      <w:r w:rsidRPr="00E211AD">
        <w:t xml:space="preserve">kodifierar delar av NGA-rekommendationen. Det innebär att prisreglering som huvudregel inte ska tillämpas när förutsättningarna i artikel 74.1 tredje stycket är uppfyllda. Som framgår ovan får </w:t>
      </w:r>
      <w:r>
        <w:t>en skyldighet om pris</w:t>
      </w:r>
      <w:r>
        <w:softHyphen/>
        <w:t>sätt</w:t>
      </w:r>
      <w:r>
        <w:softHyphen/>
        <w:t xml:space="preserve">ning </w:t>
      </w:r>
      <w:r w:rsidRPr="00E211AD">
        <w:t xml:space="preserve">endast åläggas om operatören kan ta ut överpriser eller använda prispress. En sådan skyldighet är därför redan i dag utesluten i sådana fall </w:t>
      </w:r>
      <w:r>
        <w:t>d</w:t>
      </w:r>
      <w:r w:rsidRPr="00E211AD">
        <w:t xml:space="preserve">är det finns faktorer som håller slutkundspriset nere. I övrigt följer </w:t>
      </w:r>
      <w:r>
        <w:t xml:space="preserve">det </w:t>
      </w:r>
      <w:r w:rsidRPr="00E211AD">
        <w:t>av proportio</w:t>
      </w:r>
      <w:r>
        <w:softHyphen/>
      </w:r>
      <w:r w:rsidRPr="00E211AD">
        <w:t xml:space="preserve">nalitetsprincipen och lagens syfte att priskontroll inte bör införas om det inte är </w:t>
      </w:r>
      <w:r>
        <w:t>motiverat</w:t>
      </w:r>
      <w:r w:rsidRPr="00E211AD">
        <w:t xml:space="preserve">. Det synsätt som nu ytterligare kommer till uttryck </w:t>
      </w:r>
      <w:r>
        <w:t xml:space="preserve">i direktivet </w:t>
      </w:r>
      <w:r w:rsidRPr="00E211AD">
        <w:t>överensstämmer med hur 4</w:t>
      </w:r>
      <w:r>
        <w:t> kap. </w:t>
      </w:r>
      <w:r w:rsidRPr="00E211AD">
        <w:t>11</w:t>
      </w:r>
      <w:r>
        <w:t> §</w:t>
      </w:r>
      <w:r w:rsidRPr="00E211AD">
        <w:t xml:space="preserve"> LEK</w:t>
      </w:r>
      <w:r>
        <w:t xml:space="preserve"> har tillämpats i praktiken</w:t>
      </w:r>
      <w:r w:rsidRPr="00E211AD">
        <w:t>.</w:t>
      </w:r>
    </w:p>
    <w:p w14:paraId="480C9D4C" w14:textId="77777777" w:rsidR="00D85371" w:rsidRPr="00E211AD" w:rsidRDefault="00D85371" w:rsidP="00D85371">
      <w:pPr>
        <w:pStyle w:val="Rubrik5utannumrering"/>
      </w:pPr>
      <w:r w:rsidRPr="00E211AD">
        <w:t>Pris</w:t>
      </w:r>
      <w:r>
        <w:t>sättning</w:t>
      </w:r>
      <w:r w:rsidRPr="00E211AD">
        <w:t xml:space="preserve"> i myndighetens beslut</w:t>
      </w:r>
    </w:p>
    <w:p w14:paraId="26FB361E" w14:textId="77777777" w:rsidR="00D85371" w:rsidRPr="00E211AD" w:rsidRDefault="00D85371" w:rsidP="00D85371">
      <w:pPr>
        <w:pStyle w:val="Brdtext"/>
      </w:pPr>
      <w:r w:rsidRPr="003D2630">
        <w:t>Enligt 4</w:t>
      </w:r>
      <w:r>
        <w:t> kap. </w:t>
      </w:r>
      <w:r w:rsidRPr="003D2630">
        <w:t>11</w:t>
      </w:r>
      <w:r>
        <w:t> §</w:t>
      </w:r>
      <w:r w:rsidRPr="003D2630">
        <w:t xml:space="preserve"> andra stycket LEK får en </w:t>
      </w:r>
      <w:r>
        <w:t>skyldighet</w:t>
      </w:r>
      <w:r w:rsidRPr="003D2630">
        <w:t xml:space="preserve"> att iaktta kost</w:t>
      </w:r>
      <w:r w:rsidRPr="003D2630">
        <w:softHyphen/>
        <w:t>nadstäckning</w:t>
      </w:r>
      <w:r w:rsidRPr="00E211AD">
        <w:t xml:space="preserve"> </w:t>
      </w:r>
      <w:r w:rsidRPr="003D2630">
        <w:t>eller tillämpa viss prissättning förenas med en skyldighet att tillämpa ett</w:t>
      </w:r>
      <w:r w:rsidRPr="00E211AD">
        <w:t xml:space="preserve"> visst högsta eller lägsta pris för samtrafik och andra former av tillträde som omfattas av förpliktelsen. </w:t>
      </w:r>
      <w:r>
        <w:t>Av</w:t>
      </w:r>
      <w:r w:rsidDel="00B45F7E">
        <w:t xml:space="preserve"> </w:t>
      </w:r>
      <w:r w:rsidRPr="00E211AD">
        <w:t>fjärde stycke</w:t>
      </w:r>
      <w:r>
        <w:t>t</w:t>
      </w:r>
      <w:r w:rsidRPr="00E211AD">
        <w:t xml:space="preserve"> </w:t>
      </w:r>
      <w:r>
        <w:t xml:space="preserve">framgår att </w:t>
      </w:r>
      <w:r w:rsidRPr="00E211AD">
        <w:t>skyl</w:t>
      </w:r>
      <w:r>
        <w:softHyphen/>
      </w:r>
      <w:r w:rsidRPr="00E211AD">
        <w:t>dig</w:t>
      </w:r>
      <w:r>
        <w:softHyphen/>
      </w:r>
      <w:r w:rsidRPr="00E211AD">
        <w:t>het</w:t>
      </w:r>
      <w:r>
        <w:softHyphen/>
        <w:t>en</w:t>
      </w:r>
      <w:r w:rsidRPr="00E211AD">
        <w:t xml:space="preserve"> för </w:t>
      </w:r>
      <w:r>
        <w:t>SMP-operatören</w:t>
      </w:r>
      <w:r w:rsidRPr="00E211AD">
        <w:t xml:space="preserve"> att visa att pri</w:t>
      </w:r>
      <w:r>
        <w:softHyphen/>
      </w:r>
      <w:r w:rsidRPr="00E211AD">
        <w:t xml:space="preserve">serna är </w:t>
      </w:r>
      <w:r>
        <w:t xml:space="preserve">rättvisa och </w:t>
      </w:r>
      <w:r w:rsidRPr="00E211AD">
        <w:t>skäliga</w:t>
      </w:r>
      <w:r>
        <w:t xml:space="preserve"> i så fall inte gäller</w:t>
      </w:r>
      <w:r w:rsidRPr="00E211AD">
        <w:t>.</w:t>
      </w:r>
    </w:p>
    <w:p w14:paraId="0E57D7A5" w14:textId="62FADC19" w:rsidR="00D85371" w:rsidRPr="00E211AD" w:rsidRDefault="00D85371" w:rsidP="00D85371">
      <w:pPr>
        <w:pStyle w:val="Brdtextmedindrag"/>
      </w:pPr>
      <w:r w:rsidRPr="00E211AD">
        <w:t xml:space="preserve">Syftet med </w:t>
      </w:r>
      <w:r>
        <w:t>regleringen</w:t>
      </w:r>
      <w:r w:rsidRPr="00E211AD">
        <w:t xml:space="preserve"> är att åstadkomma bättre </w:t>
      </w:r>
      <w:r w:rsidRPr="0056544C">
        <w:t>förut</w:t>
      </w:r>
      <w:r>
        <w:softHyphen/>
      </w:r>
      <w:r w:rsidRPr="0056544C">
        <w:t>säg</w:t>
      </w:r>
      <w:r>
        <w:softHyphen/>
      </w:r>
      <w:r w:rsidRPr="0056544C">
        <w:t>bar</w:t>
      </w:r>
      <w:r>
        <w:softHyphen/>
      </w:r>
      <w:r w:rsidRPr="0056544C">
        <w:t>het i PTS</w:t>
      </w:r>
      <w:r w:rsidRPr="003D2630">
        <w:t xml:space="preserve"> prisregleringsbeslut genom ett uttryckligt mandat </w:t>
      </w:r>
      <w:r w:rsidRPr="00E211AD">
        <w:t xml:space="preserve">att i </w:t>
      </w:r>
      <w:r>
        <w:t xml:space="preserve">ett </w:t>
      </w:r>
      <w:r w:rsidRPr="00E211AD">
        <w:t>skyldighets</w:t>
      </w:r>
      <w:r w:rsidRPr="00E211AD">
        <w:softHyphen/>
        <w:t>beslut ange ett visst högsta eller lägsta pris</w:t>
      </w:r>
      <w:r>
        <w:t xml:space="preserve">, dvs. </w:t>
      </w:r>
      <w:r w:rsidRPr="00E211AD">
        <w:t>utöva pris</w:t>
      </w:r>
      <w:r>
        <w:softHyphen/>
      </w:r>
      <w:r w:rsidRPr="00E211AD">
        <w:t>kontroll di</w:t>
      </w:r>
      <w:r>
        <w:softHyphen/>
      </w:r>
      <w:r w:rsidRPr="00E211AD">
        <w:t>rekt i beslut</w:t>
      </w:r>
      <w:r>
        <w:softHyphen/>
      </w:r>
      <w:r w:rsidRPr="00E211AD">
        <w:t xml:space="preserve">et (se prop. 2013/14:72 </w:t>
      </w:r>
      <w:r w:rsidR="00EB24E6">
        <w:t>s. </w:t>
      </w:r>
      <w:r w:rsidRPr="00E211AD">
        <w:t>18</w:t>
      </w:r>
      <w:r>
        <w:t> </w:t>
      </w:r>
      <w:r w:rsidRPr="00E211AD">
        <w:t>f. och 35). Regleringen har bidra</w:t>
      </w:r>
      <w:r>
        <w:softHyphen/>
      </w:r>
      <w:r w:rsidRPr="00E211AD">
        <w:t xml:space="preserve">git till att åtgärda de brister som funnits, </w:t>
      </w:r>
      <w:r w:rsidRPr="003D2630">
        <w:t>bl.a. har antalet tvis</w:t>
      </w:r>
      <w:r>
        <w:softHyphen/>
      </w:r>
      <w:r w:rsidRPr="003D2630">
        <w:t xml:space="preserve">ter kopplade till beslut </w:t>
      </w:r>
      <w:r w:rsidRPr="0060241B">
        <w:rPr>
          <w:spacing w:val="-2"/>
        </w:rPr>
        <w:t>om pris minskat efter det att PTS har använt sig av den möjlighet som be</w:t>
      </w:r>
      <w:r w:rsidRPr="0060241B">
        <w:rPr>
          <w:spacing w:val="-2"/>
        </w:rPr>
        <w:softHyphen/>
      </w:r>
      <w:r w:rsidRPr="00E211AD">
        <w:t>stäm</w:t>
      </w:r>
      <w:r>
        <w:softHyphen/>
      </w:r>
      <w:r w:rsidRPr="00E211AD">
        <w:t xml:space="preserve">melserna </w:t>
      </w:r>
      <w:r>
        <w:t>ger</w:t>
      </w:r>
      <w:r w:rsidRPr="00E211AD">
        <w:t>. Bestämmelserna bör därför föras över till den nya lagen.</w:t>
      </w:r>
    </w:p>
    <w:p w14:paraId="5AF89800" w14:textId="77777777" w:rsidR="00D85371" w:rsidRPr="00E211AD" w:rsidRDefault="00D85371" w:rsidP="00D85371">
      <w:pPr>
        <w:pStyle w:val="Rubrik5utannumrering"/>
      </w:pPr>
      <w:r>
        <w:t>Taxor för samtalsterminering</w:t>
      </w:r>
    </w:p>
    <w:p w14:paraId="0DEC27A6" w14:textId="77777777" w:rsidR="00D85371" w:rsidRPr="00E211AD" w:rsidRDefault="00D85371" w:rsidP="00D85371">
      <w:pPr>
        <w:pStyle w:val="Brdtext"/>
      </w:pPr>
      <w:r w:rsidRPr="00E211AD">
        <w:t xml:space="preserve">Som framgår av </w:t>
      </w:r>
      <w:r w:rsidRPr="005952FD">
        <w:t>avsnitt 14.2.4 kommer</w:t>
      </w:r>
      <w:r w:rsidRPr="00E211AD">
        <w:t xml:space="preserve"> </w:t>
      </w:r>
      <w:r>
        <w:t>regleringsmyndigheten på mark</w:t>
      </w:r>
      <w:r>
        <w:softHyphen/>
        <w:t>nad</w:t>
      </w:r>
      <w:r>
        <w:softHyphen/>
        <w:t>er</w:t>
      </w:r>
      <w:r>
        <w:softHyphen/>
        <w:t>na för fast respektive mobil samtals</w:t>
      </w:r>
      <w:r>
        <w:softHyphen/>
      </w:r>
      <w:r w:rsidRPr="00E211AD">
        <w:t xml:space="preserve">terminering </w:t>
      </w:r>
      <w:r>
        <w:t>enbart</w:t>
      </w:r>
      <w:r w:rsidRPr="00E211AD">
        <w:t xml:space="preserve"> </w:t>
      </w:r>
      <w:r>
        <w:t xml:space="preserve">att </w:t>
      </w:r>
      <w:r w:rsidRPr="00E211AD">
        <w:t xml:space="preserve">kunna </w:t>
      </w:r>
      <w:r>
        <w:t>ålägg</w:t>
      </w:r>
      <w:r>
        <w:softHyphen/>
        <w:t>a</w:t>
      </w:r>
      <w:r w:rsidRPr="00E211AD">
        <w:t xml:space="preserve"> skyldig</w:t>
      </w:r>
      <w:r>
        <w:softHyphen/>
      </w:r>
      <w:r w:rsidRPr="00E211AD">
        <w:t xml:space="preserve">heter om </w:t>
      </w:r>
      <w:r>
        <w:t xml:space="preserve">priskontroll </w:t>
      </w:r>
      <w:r w:rsidRPr="00E211AD">
        <w:t>i avsaknad av en unionsomfattande termin</w:t>
      </w:r>
      <w:r>
        <w:softHyphen/>
      </w:r>
      <w:r w:rsidRPr="00E211AD">
        <w:t>er</w:t>
      </w:r>
      <w:r>
        <w:softHyphen/>
      </w:r>
      <w:r w:rsidRPr="00E211AD">
        <w:t>ings</w:t>
      </w:r>
      <w:r>
        <w:softHyphen/>
      </w:r>
      <w:r w:rsidRPr="00E211AD">
        <w:t xml:space="preserve">taxa </w:t>
      </w:r>
      <w:r>
        <w:t>för respektive marknad.</w:t>
      </w:r>
    </w:p>
    <w:p w14:paraId="37B9B125" w14:textId="77777777" w:rsidR="00D85371" w:rsidRDefault="00D85371" w:rsidP="00D85371">
      <w:pPr>
        <w:pStyle w:val="Brdtextmedindrag"/>
      </w:pPr>
      <w:r w:rsidRPr="00E211AD">
        <w:t>Om regleringsmyndighete</w:t>
      </w:r>
      <w:r>
        <w:t>n</w:t>
      </w:r>
      <w:r w:rsidRPr="00E211AD">
        <w:t xml:space="preserve"> ålägger en skyldighet om kostnadsorientera</w:t>
      </w:r>
      <w:r w:rsidRPr="00E211AD">
        <w:softHyphen/>
        <w:t>de termineringstaxor</w:t>
      </w:r>
      <w:r>
        <w:t>,</w:t>
      </w:r>
      <w:r w:rsidRPr="00E211AD">
        <w:t xml:space="preserve"> ska dessa enligt artikel 75.2 i EU-direktivet följa de </w:t>
      </w:r>
      <w:r w:rsidRPr="00E211AD">
        <w:lastRenderedPageBreak/>
        <w:t xml:space="preserve">principer, kriterier och parametrar som anges i bilaga 3 </w:t>
      </w:r>
      <w:r>
        <w:t>till</w:t>
      </w:r>
      <w:r w:rsidRPr="00E211AD">
        <w:t xml:space="preserve"> direktivet. Detta bör framgå av lagen. </w:t>
      </w:r>
      <w:r>
        <w:t xml:space="preserve">Bilaga 3 är omfattande. Detta talar emot att ange </w:t>
      </w:r>
      <w:r w:rsidRPr="00E211AD">
        <w:t>kri</w:t>
      </w:r>
      <w:r>
        <w:softHyphen/>
      </w:r>
      <w:r w:rsidRPr="00E211AD">
        <w:t>terierna i lag</w:t>
      </w:r>
      <w:r>
        <w:t>en</w:t>
      </w:r>
      <w:r w:rsidRPr="00E211AD">
        <w:t xml:space="preserve">. Bestämmelsen bör </w:t>
      </w:r>
      <w:r>
        <w:t xml:space="preserve">i stället </w:t>
      </w:r>
      <w:r w:rsidRPr="00E211AD">
        <w:t xml:space="preserve">lämpligen utformas som en hänvisning till bilagan. Hänvisningen </w:t>
      </w:r>
      <w:r>
        <w:t xml:space="preserve">kommer då att få en </w:t>
      </w:r>
      <w:r w:rsidRPr="00E211AD">
        <w:t>materiell inne</w:t>
      </w:r>
      <w:r>
        <w:softHyphen/>
      </w:r>
      <w:r w:rsidRPr="00E211AD">
        <w:t xml:space="preserve">börd och </w:t>
      </w:r>
      <w:r>
        <w:t>den b</w:t>
      </w:r>
      <w:r w:rsidRPr="00E211AD">
        <w:t>ör därmed avse direktivet i en viss angiven lydelse, s.k. statisk hänvisning. En följd av denna hänvisningsteknik är att lagen be</w:t>
      </w:r>
      <w:r>
        <w:softHyphen/>
      </w:r>
      <w:r w:rsidRPr="00E211AD">
        <w:t>höver änd</w:t>
      </w:r>
      <w:r>
        <w:softHyphen/>
      </w:r>
      <w:r w:rsidRPr="00E211AD">
        <w:t xml:space="preserve">ras varje gång </w:t>
      </w:r>
      <w:r>
        <w:t xml:space="preserve">bilaga 3 </w:t>
      </w:r>
      <w:r w:rsidRPr="00E211AD">
        <w:t>ändras. Det gäller även om några över</w:t>
      </w:r>
      <w:r>
        <w:softHyphen/>
      </w:r>
      <w:r w:rsidRPr="00E211AD">
        <w:t>väganden i sak inte aktualiseras.</w:t>
      </w:r>
    </w:p>
    <w:p w14:paraId="69CDA7DD" w14:textId="77777777" w:rsidR="00D85371" w:rsidRPr="00E211AD" w:rsidRDefault="00D85371" w:rsidP="00D85371">
      <w:pPr>
        <w:pStyle w:val="Rubrik3"/>
      </w:pPr>
      <w:bookmarkStart w:id="734" w:name="_Toc73005933"/>
      <w:bookmarkStart w:id="735" w:name="_Toc86738739"/>
      <w:bookmarkStart w:id="736" w:name="_Toc94597502"/>
      <w:bookmarkStart w:id="737" w:name="_Toc96533345"/>
      <w:bookmarkStart w:id="738" w:name="_Toc9841597"/>
      <w:bookmarkStart w:id="739" w:name="_Toc9867474"/>
      <w:bookmarkStart w:id="740" w:name="_Toc9867724"/>
      <w:bookmarkStart w:id="741" w:name="_Toc9871141"/>
      <w:bookmarkStart w:id="742" w:name="_Toc9958224"/>
      <w:bookmarkStart w:id="743" w:name="_Toc9961283"/>
      <w:bookmarkStart w:id="744" w:name="_Toc9962382"/>
      <w:bookmarkStart w:id="745" w:name="_Toc17793346"/>
      <w:r w:rsidRPr="00E211AD">
        <w:t>Reglering av tjänster som riktar sig till slutkunder</w:t>
      </w:r>
      <w:bookmarkEnd w:id="734"/>
      <w:bookmarkEnd w:id="735"/>
      <w:bookmarkEnd w:id="736"/>
      <w:bookmarkEnd w:id="737"/>
    </w:p>
    <w:p w14:paraId="11ADB7CF" w14:textId="77777777" w:rsidR="00D85371" w:rsidRPr="00E211AD" w:rsidRDefault="00D85371" w:rsidP="00D85371">
      <w:pPr>
        <w:pStyle w:val="Brdtextram"/>
      </w:pPr>
      <w:r w:rsidRPr="00E211AD">
        <w:rPr>
          <w:b/>
        </w:rPr>
        <w:t xml:space="preserve">Regeringens </w:t>
      </w:r>
      <w:r>
        <w:rPr>
          <w:b/>
        </w:rPr>
        <w:t>bedömning</w:t>
      </w:r>
      <w:r w:rsidRPr="00E211AD">
        <w:rPr>
          <w:b/>
        </w:rPr>
        <w:t>:</w:t>
      </w:r>
      <w:r w:rsidRPr="00E211AD">
        <w:t xml:space="preserve"> </w:t>
      </w:r>
      <w:r>
        <w:t>Det bör inte införas en möjlighet för regle</w:t>
      </w:r>
      <w:r>
        <w:softHyphen/>
        <w:t>rings</w:t>
      </w:r>
      <w:r>
        <w:softHyphen/>
        <w:t>myndigheten att ålägga en operatör med betydande inflytande på en viss slutkundsmarknad särskilda skyldigheter</w:t>
      </w:r>
      <w:r w:rsidRPr="00E211AD">
        <w:t>.</w:t>
      </w:r>
    </w:p>
    <w:p w14:paraId="5071309A" w14:textId="77777777" w:rsidR="00D85371" w:rsidRPr="00E211AD" w:rsidRDefault="00D85371" w:rsidP="00D85371">
      <w:pPr>
        <w:pStyle w:val="Brdtextmedindrag"/>
        <w:rPr>
          <w:sz w:val="8"/>
          <w:szCs w:val="8"/>
        </w:rPr>
      </w:pPr>
    </w:p>
    <w:p w14:paraId="21626AD3" w14:textId="77777777" w:rsidR="00D85371" w:rsidRPr="00E211AD" w:rsidRDefault="00D85371" w:rsidP="00D85371">
      <w:pPr>
        <w:pStyle w:val="Brdtextmedindrag"/>
      </w:pPr>
      <w:r w:rsidRPr="00E211AD">
        <w:rPr>
          <w:b/>
        </w:rPr>
        <w:t>Promemorians förslag</w:t>
      </w:r>
      <w:r w:rsidRPr="00E211AD">
        <w:t xml:space="preserve"> överensstämmer med regeringens </w:t>
      </w:r>
      <w:r>
        <w:t>bedömning</w:t>
      </w:r>
      <w:r w:rsidRPr="00E211AD">
        <w:t>.</w:t>
      </w:r>
    </w:p>
    <w:p w14:paraId="57A8E330" w14:textId="77777777" w:rsidR="00D85371" w:rsidRPr="00E211AD" w:rsidRDefault="00D85371" w:rsidP="00D85371">
      <w:pPr>
        <w:pStyle w:val="Brdtextmedindrag"/>
      </w:pPr>
      <w:r w:rsidRPr="00AB75EF">
        <w:rPr>
          <w:b/>
        </w:rPr>
        <w:t>Remissinstanserna</w:t>
      </w:r>
      <w:r w:rsidRPr="003A6D4D">
        <w:t xml:space="preserve"> </w:t>
      </w:r>
      <w:r w:rsidRPr="002C41C5">
        <w:t>tillstyrker förslag</w:t>
      </w:r>
      <w:r>
        <w:t>et</w:t>
      </w:r>
      <w:r w:rsidRPr="002C41C5">
        <w:t xml:space="preserve"> eller har ingen invändning mot </w:t>
      </w:r>
      <w:r w:rsidRPr="008B1F20">
        <w:t>de</w:t>
      </w:r>
      <w:r>
        <w:t>t</w:t>
      </w:r>
      <w:r w:rsidRPr="008B1F20">
        <w:t>.</w:t>
      </w:r>
    </w:p>
    <w:p w14:paraId="05208DAB" w14:textId="266E7E2D" w:rsidR="00D85371" w:rsidRPr="00E211AD" w:rsidRDefault="00D85371" w:rsidP="00D85371">
      <w:pPr>
        <w:pStyle w:val="Brdtextmedindrag"/>
      </w:pPr>
      <w:r w:rsidRPr="00E211AD">
        <w:rPr>
          <w:b/>
        </w:rPr>
        <w:t xml:space="preserve">Skälen för regeringens </w:t>
      </w:r>
      <w:r>
        <w:rPr>
          <w:b/>
        </w:rPr>
        <w:t>bedömning</w:t>
      </w:r>
      <w:r w:rsidRPr="00E211AD">
        <w:rPr>
          <w:b/>
        </w:rPr>
        <w:t>:</w:t>
      </w:r>
      <w:r w:rsidRPr="00E211AD">
        <w:t xml:space="preserve"> Enligt 5</w:t>
      </w:r>
      <w:r>
        <w:t> kap. </w:t>
      </w:r>
      <w:r w:rsidRPr="00E211AD">
        <w:t>13</w:t>
      </w:r>
      <w:r>
        <w:t> §</w:t>
      </w:r>
      <w:r w:rsidRPr="00E211AD">
        <w:t xml:space="preserve"> LEK får SMP-</w:t>
      </w:r>
      <w:r>
        <w:t>operatörer</w:t>
      </w:r>
      <w:r w:rsidRPr="00E211AD">
        <w:t xml:space="preserve"> på en viss slutkundsmarknad åläggas att vidta lämpliga åt</w:t>
      </w:r>
      <w:r>
        <w:softHyphen/>
      </w:r>
      <w:r w:rsidRPr="00E211AD">
        <w:t xml:space="preserve">gärder, om andra särskilda skyldigheter </w:t>
      </w:r>
      <w:r>
        <w:t xml:space="preserve">som kan åläggas enligt lagen </w:t>
      </w:r>
      <w:r w:rsidRPr="00E211AD">
        <w:t xml:space="preserve">är otillräckliga. Paragrafen genomför artikel 17 i USO-direktivet (se prop. 2002/03:110 </w:t>
      </w:r>
      <w:r w:rsidR="00EB24E6">
        <w:t>s. 2</w:t>
      </w:r>
      <w:r w:rsidRPr="00E211AD">
        <w:t>31</w:t>
      </w:r>
      <w:r>
        <w:t> </w:t>
      </w:r>
      <w:r w:rsidRPr="00E211AD">
        <w:t>f. och 387).</w:t>
      </w:r>
    </w:p>
    <w:p w14:paraId="4CE79BCF" w14:textId="77777777" w:rsidR="00D85371" w:rsidRPr="00E211AD" w:rsidRDefault="00D85371" w:rsidP="00D85371">
      <w:pPr>
        <w:pStyle w:val="Brdtextmedindrag"/>
      </w:pPr>
      <w:r w:rsidRPr="00CD7C46">
        <w:t>Artikel 83 i EU-direktivet motsvarar artikel 17 i USO-direktivet</w:t>
      </w:r>
      <w:r w:rsidRPr="00E211AD">
        <w:t>. Regle</w:t>
      </w:r>
      <w:r>
        <w:softHyphen/>
      </w:r>
      <w:r w:rsidRPr="00E211AD">
        <w:t>ringen är dock numera valfri för medlemsstaterna.</w:t>
      </w:r>
    </w:p>
    <w:p w14:paraId="6C512100" w14:textId="77777777" w:rsidR="00D85371" w:rsidRPr="00E211AD" w:rsidRDefault="00D85371" w:rsidP="00D85371">
      <w:pPr>
        <w:pStyle w:val="Brdtextmedindrag"/>
      </w:pPr>
      <w:r w:rsidRPr="00E211AD">
        <w:t>Enligt skäl 173 i EU-direktivet anses förhandsreglering i grossistledet, som i princip är mindre ingripande än reglering i slutkundsledet, vara till</w:t>
      </w:r>
      <w:r>
        <w:softHyphen/>
      </w:r>
      <w:r w:rsidRPr="00E211AD">
        <w:t>räcklig för att hantera potentiella konkurrensproblem på relaterade slut</w:t>
      </w:r>
      <w:r w:rsidRPr="00E211AD">
        <w:softHyphen/>
        <w:t>kundsmarknader i efterföljande led. Den stegvisa avregleringen av slut</w:t>
      </w:r>
      <w:r>
        <w:softHyphen/>
      </w:r>
      <w:r w:rsidRPr="00E211AD">
        <w:t xml:space="preserve">kundsmarknaderna i unionen är ett tecken på konkurrensframstegen sedan regelverket för elektronisk kommunikation infördes. </w:t>
      </w:r>
      <w:r>
        <w:t>B</w:t>
      </w:r>
      <w:r w:rsidRPr="00E211AD">
        <w:t xml:space="preserve">estämmelserna om införande av korrigeringsåtgärder på förhand för företag som anses ha ett betydande inflytande på marknaden </w:t>
      </w:r>
      <w:r>
        <w:t xml:space="preserve">bör därför, </w:t>
      </w:r>
      <w:r w:rsidRPr="00E211AD">
        <w:t>när så är möjligt</w:t>
      </w:r>
      <w:r>
        <w:t>,</w:t>
      </w:r>
      <w:r w:rsidRPr="00E211AD">
        <w:t xml:space="preserve"> förenklas och göras mer förutsebara.</w:t>
      </w:r>
    </w:p>
    <w:p w14:paraId="7F6BDDCE" w14:textId="77777777" w:rsidR="00D85371" w:rsidRPr="00663A9C" w:rsidRDefault="00D85371" w:rsidP="00D85371">
      <w:pPr>
        <w:pStyle w:val="Brdtextmedindrag"/>
      </w:pPr>
      <w:r w:rsidRPr="00CD7C46">
        <w:t>Bestämmelse</w:t>
      </w:r>
      <w:r>
        <w:t>rna</w:t>
      </w:r>
      <w:r w:rsidRPr="00CD7C46">
        <w:t xml:space="preserve"> i 5</w:t>
      </w:r>
      <w:r>
        <w:t> kap. </w:t>
      </w:r>
      <w:r w:rsidRPr="00CD7C46">
        <w:t>13</w:t>
      </w:r>
      <w:r>
        <w:t> §</w:t>
      </w:r>
      <w:r w:rsidRPr="00CD7C46">
        <w:t xml:space="preserve"> LEK har tidigare tillämpats i beslut om skyl</w:t>
      </w:r>
      <w:r>
        <w:softHyphen/>
      </w:r>
      <w:r w:rsidRPr="00CD7C46">
        <w:t>dig</w:t>
      </w:r>
      <w:r w:rsidRPr="00E211AD">
        <w:t>heter beträffande grossisttjänster för telefonabonnemang i det fasta nä</w:t>
      </w:r>
      <w:r>
        <w:softHyphen/>
      </w:r>
      <w:r w:rsidRPr="00E211AD">
        <w:t xml:space="preserve">tet, s.k. GTA. GTA-beslutet är upphävt eftersom PTS har bedömt att </w:t>
      </w:r>
      <w:r>
        <w:t>det inte längre behövs något sådant skyldighetsbeslut</w:t>
      </w:r>
      <w:r w:rsidRPr="00CD7C46">
        <w:t xml:space="preserve">. Sammantaget saknas skäl att </w:t>
      </w:r>
      <w:r>
        <w:t>behålla regleringen.</w:t>
      </w:r>
    </w:p>
    <w:p w14:paraId="68291BBF" w14:textId="77777777" w:rsidR="00D85371" w:rsidRDefault="00D85371" w:rsidP="00D85371">
      <w:pPr>
        <w:spacing w:line="2" w:lineRule="auto"/>
        <w:rPr>
          <w:rFonts w:ascii="Times New Roman" w:eastAsiaTheme="minorHAnsi" w:hAnsi="Times New Roman" w:cstheme="minorBidi"/>
          <w:sz w:val="26"/>
          <w:szCs w:val="22"/>
        </w:rPr>
      </w:pPr>
      <w:bookmarkStart w:id="746" w:name="_Toc73005934"/>
      <w:r>
        <w:br w:type="page"/>
      </w:r>
    </w:p>
    <w:p w14:paraId="0C1A6E98" w14:textId="27C338DB" w:rsidR="00D85371" w:rsidRPr="00E211AD" w:rsidRDefault="00D85371" w:rsidP="00D85371">
      <w:pPr>
        <w:pStyle w:val="Rubrik2"/>
      </w:pPr>
      <w:bookmarkStart w:id="747" w:name="_Toc86738740"/>
      <w:bookmarkStart w:id="748" w:name="_Toc94597503"/>
      <w:bookmarkStart w:id="749" w:name="_Toc96533346"/>
      <w:r w:rsidRPr="00E211AD">
        <w:lastRenderedPageBreak/>
        <w:t>Bindande åtagande om saminvestering i anlägg</w:t>
      </w:r>
      <w:r>
        <w:t>andet</w:t>
      </w:r>
      <w:r w:rsidRPr="00E211AD">
        <w:t xml:space="preserve"> av </w:t>
      </w:r>
      <w:r>
        <w:t xml:space="preserve">nya optiska </w:t>
      </w:r>
      <w:r w:rsidRPr="00E211AD">
        <w:t>fibernät</w:t>
      </w:r>
      <w:bookmarkEnd w:id="746"/>
      <w:bookmarkEnd w:id="747"/>
      <w:bookmarkEnd w:id="748"/>
      <w:bookmarkEnd w:id="749"/>
    </w:p>
    <w:p w14:paraId="6D116886" w14:textId="77777777" w:rsidR="00D85371" w:rsidRDefault="00D85371" w:rsidP="00D85371">
      <w:pPr>
        <w:pStyle w:val="Brdtextram"/>
      </w:pPr>
      <w:r w:rsidRPr="00E211AD">
        <w:rPr>
          <w:b/>
        </w:rPr>
        <w:t>Regeringens förslag:</w:t>
      </w:r>
      <w:r w:rsidRPr="00E211AD">
        <w:t xml:space="preserve"> </w:t>
      </w:r>
      <w:r>
        <w:t>Regleringsmyndigheten ska, på begäran av en operatör som är ett företag med betydande inflytande på en marknad, besluta att ett åtagande av operatören om saminvestering i anläggandet av ett nytt optiskt fibernät fram till slutanvändares lokaler eller till en basstation ska vara helt eller delvis bind</w:t>
      </w:r>
      <w:r>
        <w:softHyphen/>
        <w:t>an</w:t>
      </w:r>
      <w:r>
        <w:softHyphen/>
        <w:t>de, om</w:t>
      </w:r>
    </w:p>
    <w:p w14:paraId="4FE3DC6F" w14:textId="77777777" w:rsidR="00D85371" w:rsidRDefault="00D85371" w:rsidP="00D85371">
      <w:pPr>
        <w:pStyle w:val="Strecklistaram"/>
      </w:pPr>
      <w:r>
        <w:t>ett erbjudande till andra operatörer om saminvestering har offentlig</w:t>
      </w:r>
      <w:r>
        <w:softHyphen/>
        <w:t>gjorts minst sex månader innan anläggandet påbörjas,</w:t>
      </w:r>
    </w:p>
    <w:p w14:paraId="738C5C9F" w14:textId="77777777" w:rsidR="00D85371" w:rsidRDefault="00D85371" w:rsidP="00D85371">
      <w:pPr>
        <w:pStyle w:val="Strecklistaram"/>
      </w:pPr>
      <w:r>
        <w:t>erbjudandet uppfyller kriterierna i bilaga 4 till EU-direktivet, i den ursprungliga lydelsen,</w:t>
      </w:r>
    </w:p>
    <w:p w14:paraId="6ACA38D8" w14:textId="5E865696" w:rsidR="00D85371" w:rsidRDefault="00D85371" w:rsidP="00D85371">
      <w:pPr>
        <w:pStyle w:val="Strecklistaram"/>
      </w:pPr>
      <w:r w:rsidRPr="00C93F35">
        <w:rPr>
          <w:spacing w:val="-2"/>
        </w:rPr>
        <w:t>operatörer som ansöker om tillträde men inte deltar i saminveste</w:t>
      </w:r>
      <w:r w:rsidR="00C93F35" w:rsidRPr="00C93F35">
        <w:rPr>
          <w:spacing w:val="-2"/>
        </w:rPr>
        <w:softHyphen/>
      </w:r>
      <w:r w:rsidRPr="00C93F35">
        <w:rPr>
          <w:spacing w:val="-2"/>
        </w:rPr>
        <w:t>ring</w:t>
      </w:r>
      <w:r w:rsidR="00C93F35" w:rsidRPr="00C93F35">
        <w:rPr>
          <w:spacing w:val="-2"/>
        </w:rPr>
        <w:softHyphen/>
      </w:r>
      <w:r w:rsidRPr="00432BD4">
        <w:t>en ges motsvarande möjlig</w:t>
      </w:r>
      <w:r>
        <w:softHyphen/>
      </w:r>
      <w:r w:rsidRPr="00432BD4">
        <w:t xml:space="preserve">heter att nå slutanvändare som </w:t>
      </w:r>
      <w:r>
        <w:t>innan</w:t>
      </w:r>
      <w:r w:rsidRPr="00432BD4">
        <w:t xml:space="preserve"> </w:t>
      </w:r>
      <w:r>
        <w:t>an</w:t>
      </w:r>
      <w:r w:rsidR="00C93F35">
        <w:softHyphen/>
      </w:r>
      <w:r w:rsidRPr="00C93F35">
        <w:rPr>
          <w:spacing w:val="-2"/>
        </w:rPr>
        <w:t>läggandet och till</w:t>
      </w:r>
      <w:r w:rsidRPr="00C93F35">
        <w:rPr>
          <w:spacing w:val="-2"/>
        </w:rPr>
        <w:softHyphen/>
        <w:t>trädet ges på rättvisa och icke-diskriminerande vill</w:t>
      </w:r>
      <w:r w:rsidR="00C93F35" w:rsidRPr="00C93F35">
        <w:rPr>
          <w:spacing w:val="-2"/>
        </w:rPr>
        <w:softHyphen/>
      </w:r>
      <w:r w:rsidRPr="00C93F35">
        <w:rPr>
          <w:spacing w:val="-2"/>
        </w:rPr>
        <w:t>kor, samtidigt som incitamenten till saminvestering upprätthålls, och</w:t>
      </w:r>
    </w:p>
    <w:p w14:paraId="6AF3A4B0" w14:textId="77777777" w:rsidR="00D85371" w:rsidRDefault="00D85371" w:rsidP="00D85371">
      <w:pPr>
        <w:pStyle w:val="Strecklistaram"/>
      </w:pPr>
      <w:r w:rsidRPr="00CB3013">
        <w:t>minst ett saminvesteringsavtal har ingåtts med en annan operatör</w:t>
      </w:r>
      <w:r>
        <w:t>.</w:t>
      </w:r>
    </w:p>
    <w:p w14:paraId="2001D546" w14:textId="62B4AD74" w:rsidR="00D85371" w:rsidRPr="00515583" w:rsidRDefault="00D85371" w:rsidP="00D85371">
      <w:pPr>
        <w:pStyle w:val="Brdtextmedindragram"/>
        <w:spacing w:before="90"/>
        <w:ind w:firstLine="0"/>
      </w:pPr>
      <w:r>
        <w:t xml:space="preserve">Ett sådant beslut </w:t>
      </w:r>
      <w:r w:rsidRPr="008A49DE">
        <w:t>ska avse en bestämd tid om minst sju år. Så länge be</w:t>
      </w:r>
      <w:r w:rsidR="00C93F35">
        <w:softHyphen/>
      </w:r>
      <w:r w:rsidRPr="008A49DE">
        <w:t xml:space="preserve">slutet gäller </w:t>
      </w:r>
      <w:r>
        <w:t xml:space="preserve">ska </w:t>
      </w:r>
      <w:r w:rsidRPr="008A49DE">
        <w:t xml:space="preserve">regleringsmyndigheten </w:t>
      </w:r>
      <w:r>
        <w:t xml:space="preserve">få </w:t>
      </w:r>
      <w:r w:rsidRPr="008A49DE">
        <w:t xml:space="preserve">ålägga </w:t>
      </w:r>
      <w:r>
        <w:t>ytterligare</w:t>
      </w:r>
      <w:r w:rsidRPr="008A49DE">
        <w:t xml:space="preserve"> skyldig</w:t>
      </w:r>
      <w:r>
        <w:softHyphen/>
      </w:r>
      <w:r w:rsidRPr="008A49DE">
        <w:t>het</w:t>
      </w:r>
      <w:r>
        <w:softHyphen/>
      </w:r>
      <w:r w:rsidRPr="008A49DE">
        <w:t>er</w:t>
      </w:r>
      <w:r>
        <w:t xml:space="preserve"> när det gäller</w:t>
      </w:r>
      <w:r w:rsidRPr="008A49DE">
        <w:t xml:space="preserve"> de nät</w:t>
      </w:r>
      <w:r>
        <w:t>delar</w:t>
      </w:r>
      <w:r w:rsidRPr="008A49DE">
        <w:t xml:space="preserve"> som omfattas av åtagandet endast om det finns bety</w:t>
      </w:r>
      <w:r>
        <w:softHyphen/>
      </w:r>
      <w:r w:rsidRPr="008A49DE">
        <w:t>dan</w:t>
      </w:r>
      <w:r>
        <w:softHyphen/>
      </w:r>
      <w:r w:rsidRPr="008A49DE">
        <w:t>de konkurrensproblem som inte kan åtgärdas på något annat sätt.</w:t>
      </w:r>
    </w:p>
    <w:p w14:paraId="015F901C" w14:textId="77777777" w:rsidR="00D85371" w:rsidRPr="00E211AD" w:rsidRDefault="00D85371" w:rsidP="00D85371">
      <w:pPr>
        <w:pStyle w:val="Brdtextmedindrag"/>
        <w:rPr>
          <w:sz w:val="8"/>
          <w:szCs w:val="8"/>
        </w:rPr>
      </w:pPr>
    </w:p>
    <w:p w14:paraId="4A28460E" w14:textId="49D75B3B" w:rsidR="00D85371" w:rsidRPr="00E211AD" w:rsidRDefault="00D85371" w:rsidP="00D85371">
      <w:pPr>
        <w:pStyle w:val="Brdtextmedindrag"/>
      </w:pPr>
      <w:r w:rsidRPr="00E211AD">
        <w:rPr>
          <w:b/>
        </w:rPr>
        <w:t>Promemorians förslag</w:t>
      </w:r>
      <w:r w:rsidRPr="003B42B4">
        <w:rPr>
          <w:bCs/>
        </w:rPr>
        <w:t xml:space="preserve"> </w:t>
      </w:r>
      <w:r w:rsidRPr="00EF7A77">
        <w:t>överensstämmer i huvudsak med regeringens för</w:t>
      </w:r>
      <w:r>
        <w:softHyphen/>
      </w:r>
      <w:r w:rsidRPr="00EF7A77">
        <w:t>slag. I promemorian</w:t>
      </w:r>
      <w:r>
        <w:t xml:space="preserve"> föreslås att ett åtagande om saminvestering </w:t>
      </w:r>
      <w:r w:rsidRPr="00F97650">
        <w:t>i an</w:t>
      </w:r>
      <w:r w:rsidR="00C93F35">
        <w:softHyphen/>
      </w:r>
      <w:r w:rsidRPr="00F97650">
        <w:t>lägg</w:t>
      </w:r>
      <w:r>
        <w:t>ande</w:t>
      </w:r>
      <w:r w:rsidR="003E532E">
        <w:t>t</w:t>
      </w:r>
      <w:r w:rsidRPr="00F97650">
        <w:t xml:space="preserve"> av delar av ett optiskt fibernät</w:t>
      </w:r>
      <w:r>
        <w:t xml:space="preserve"> får godtas om villkoren är upp</w:t>
      </w:r>
      <w:r>
        <w:softHyphen/>
        <w:t xml:space="preserve">fyllda. </w:t>
      </w:r>
      <w:r w:rsidRPr="003E4507">
        <w:t>Så länge beslutet gäller får andra särskilda skyldigheter avseende nätdelarna åläggas endast om det finns särskilda skäl.</w:t>
      </w:r>
      <w:r>
        <w:t xml:space="preserve"> Det föreslås också att regler</w:t>
      </w:r>
      <w:r>
        <w:softHyphen/>
        <w:t>ings</w:t>
      </w:r>
      <w:r>
        <w:softHyphen/>
        <w:t>myndig</w:t>
      </w:r>
      <w:r>
        <w:softHyphen/>
        <w:t>heten ska beakta riktlinjer som Berec har antagit.</w:t>
      </w:r>
    </w:p>
    <w:p w14:paraId="061476A9" w14:textId="77777777" w:rsidR="00D85371" w:rsidRPr="00CC6A86" w:rsidRDefault="00D85371" w:rsidP="00D85371">
      <w:pPr>
        <w:pStyle w:val="Brdtextmedindrag"/>
      </w:pPr>
      <w:r w:rsidRPr="00E211AD">
        <w:rPr>
          <w:b/>
        </w:rPr>
        <w:t>Remissinstanserna:</w:t>
      </w:r>
      <w:r w:rsidRPr="00EB04D7">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B52476">
        <w:rPr>
          <w:i/>
          <w:iCs/>
        </w:rPr>
        <w:t>PTS</w:t>
      </w:r>
      <w:r>
        <w:t xml:space="preserve"> anser att förslaget inte åter</w:t>
      </w:r>
      <w:r>
        <w:softHyphen/>
        <w:t>speg</w:t>
      </w:r>
      <w:r>
        <w:softHyphen/>
        <w:t>lar innebörden av direktivet och påpekar att bestäm</w:t>
      </w:r>
      <w:r>
        <w:softHyphen/>
        <w:t>mel</w:t>
      </w:r>
      <w:r>
        <w:softHyphen/>
        <w:t>serna är tvingande för reglerings</w:t>
      </w:r>
      <w:r>
        <w:softHyphen/>
        <w:t>myndigheten i fråga om erbjudanden som upp</w:t>
      </w:r>
      <w:r>
        <w:softHyphen/>
        <w:t>fyller angivna villkor, medan myndigheten även får göra sådana erbjud</w:t>
      </w:r>
      <w:r>
        <w:softHyphen/>
      </w:r>
      <w:r>
        <w:softHyphen/>
        <w:t>an</w:t>
      </w:r>
      <w:r>
        <w:softHyphen/>
        <w:t xml:space="preserve">den som inte uppfyller villkoren men som kan vara positiva för </w:t>
      </w:r>
      <w:r w:rsidRPr="003E4507">
        <w:t>konkurrens</w:t>
      </w:r>
      <w:r>
        <w:softHyphen/>
      </w:r>
      <w:r w:rsidRPr="003E4507">
        <w:t xml:space="preserve">en bindande. I likhet med PTS anser </w:t>
      </w:r>
      <w:r w:rsidRPr="003E4507">
        <w:rPr>
          <w:i/>
        </w:rPr>
        <w:t xml:space="preserve">Tele2 AB </w:t>
      </w:r>
      <w:r w:rsidRPr="003E4507">
        <w:t>att det bör tydlig</w:t>
      </w:r>
      <w:r w:rsidRPr="003E4507">
        <w:softHyphen/>
        <w:t xml:space="preserve">göras att bestämmelserna endast kan tillämpas </w:t>
      </w:r>
      <w:r>
        <w:t>vid</w:t>
      </w:r>
      <w:r w:rsidRPr="003E4507">
        <w:t xml:space="preserve"> nyanläggning av nät. </w:t>
      </w:r>
      <w:r w:rsidRPr="00FC1A7A">
        <w:rPr>
          <w:i/>
        </w:rPr>
        <w:t>Telenor Sverige AB</w:t>
      </w:r>
      <w:r w:rsidRPr="00FC1A7A">
        <w:t xml:space="preserve"> under</w:t>
      </w:r>
      <w:r>
        <w:softHyphen/>
      </w:r>
      <w:r w:rsidRPr="00FC1A7A">
        <w:t>stryker vikten av att viljan att uppmuntra invest</w:t>
      </w:r>
      <w:r>
        <w:softHyphen/>
      </w:r>
      <w:r w:rsidRPr="00FC1A7A">
        <w:t>er</w:t>
      </w:r>
      <w:r>
        <w:softHyphen/>
      </w:r>
      <w:r w:rsidRPr="00FC1A7A">
        <w:t>ingar i utbygg</w:t>
      </w:r>
      <w:r w:rsidRPr="00FC1A7A">
        <w:softHyphen/>
        <w:t>nad</w:t>
      </w:r>
      <w:r w:rsidRPr="00FC1A7A">
        <w:softHyphen/>
        <w:t>en av fiber</w:t>
      </w:r>
      <w:r w:rsidRPr="00FC1A7A">
        <w:softHyphen/>
        <w:t>nät inte får äventyra det övergrip</w:t>
      </w:r>
      <w:r>
        <w:softHyphen/>
      </w:r>
      <w:r w:rsidRPr="00FC1A7A">
        <w:t>an</w:t>
      </w:r>
      <w:r>
        <w:softHyphen/>
      </w:r>
      <w:r w:rsidRPr="00FC1A7A">
        <w:t xml:space="preserve">de målet om effektiv konkurrens på marknaden. </w:t>
      </w:r>
      <w:r w:rsidRPr="00FC1A7A">
        <w:rPr>
          <w:i/>
        </w:rPr>
        <w:t>Konkur</w:t>
      </w:r>
      <w:r w:rsidRPr="00FC1A7A">
        <w:rPr>
          <w:i/>
        </w:rPr>
        <w:softHyphen/>
        <w:t>rens</w:t>
      </w:r>
      <w:r w:rsidRPr="00FC1A7A">
        <w:rPr>
          <w:i/>
        </w:rPr>
        <w:softHyphen/>
        <w:t>verket</w:t>
      </w:r>
      <w:r w:rsidRPr="00FC1A7A">
        <w:t xml:space="preserve"> fram</w:t>
      </w:r>
      <w:r>
        <w:softHyphen/>
      </w:r>
      <w:r w:rsidRPr="00FC1A7A">
        <w:t>håller att eventuella konkurrens</w:t>
      </w:r>
      <w:r>
        <w:softHyphen/>
      </w:r>
      <w:r w:rsidRPr="00FC1A7A">
        <w:t>problem som bestäm</w:t>
      </w:r>
      <w:r w:rsidRPr="00FC1A7A">
        <w:softHyphen/>
        <w:t>mel</w:t>
      </w:r>
      <w:r w:rsidRPr="00FC1A7A">
        <w:softHyphen/>
        <w:t>ser</w:t>
      </w:r>
      <w:r w:rsidRPr="00FC1A7A">
        <w:softHyphen/>
        <w:t>na</w:t>
      </w:r>
      <w:r w:rsidRPr="00CC6A86">
        <w:t xml:space="preserve"> ger upphov till i första hand bör hanteras inom telekom</w:t>
      </w:r>
      <w:r w:rsidRPr="00CC6A86">
        <w:softHyphen/>
        <w:t>regelverket.</w:t>
      </w:r>
    </w:p>
    <w:p w14:paraId="5A18DBBA" w14:textId="77777777" w:rsidR="00D85371" w:rsidRDefault="00D85371" w:rsidP="00D85371">
      <w:pPr>
        <w:pStyle w:val="Rubrik4utannumrering"/>
      </w:pPr>
      <w:r w:rsidRPr="00CC6A86">
        <w:t>Skälen för regeringens förslag</w:t>
      </w:r>
    </w:p>
    <w:p w14:paraId="06B26077" w14:textId="77777777" w:rsidR="00D85371" w:rsidRPr="00CC3E34" w:rsidRDefault="00D85371" w:rsidP="00D85371">
      <w:pPr>
        <w:pStyle w:val="Rubrik5utannumrering"/>
        <w:spacing w:before="0"/>
      </w:pPr>
      <w:r>
        <w:t>Reglering av nya optiska fibernät</w:t>
      </w:r>
    </w:p>
    <w:p w14:paraId="042B6C4F" w14:textId="77777777" w:rsidR="00D85371" w:rsidRPr="00E211AD" w:rsidRDefault="00D85371" w:rsidP="00D85371">
      <w:pPr>
        <w:pStyle w:val="Brdtext"/>
      </w:pPr>
      <w:r w:rsidRPr="00E211AD">
        <w:t>I artikel 76 i EU-direktivet finns en ny reglering som behandlar saminvest</w:t>
      </w:r>
      <w:r w:rsidRPr="00E211AD">
        <w:softHyphen/>
        <w:t>er</w:t>
      </w:r>
      <w:r w:rsidRPr="00E211AD">
        <w:softHyphen/>
        <w:t>ing i anlägg</w:t>
      </w:r>
      <w:r>
        <w:t>andet</w:t>
      </w:r>
      <w:r w:rsidRPr="00E211AD">
        <w:t xml:space="preserve"> av </w:t>
      </w:r>
      <w:r>
        <w:t xml:space="preserve">nya </w:t>
      </w:r>
      <w:r w:rsidRPr="00E211AD">
        <w:t>optiska fibernät. Bestämmelserna saknar mot</w:t>
      </w:r>
      <w:r>
        <w:softHyphen/>
      </w:r>
      <w:r w:rsidRPr="00E211AD">
        <w:t>svarig</w:t>
      </w:r>
      <w:r>
        <w:softHyphen/>
      </w:r>
      <w:r w:rsidRPr="00E211AD">
        <w:t>het i nuvarande EU-regelverk och syftar till att underlätta lång</w:t>
      </w:r>
      <w:r w:rsidRPr="00E211AD">
        <w:softHyphen/>
        <w:t xml:space="preserve">siktiga strukturella samarbeten för utbyggnaden av nät med mycket hög kapacitet. </w:t>
      </w:r>
      <w:r w:rsidRPr="00E211AD">
        <w:lastRenderedPageBreak/>
        <w:t>Regleringen repres</w:t>
      </w:r>
      <w:r w:rsidRPr="00E211AD">
        <w:softHyphen/>
        <w:t>ent</w:t>
      </w:r>
      <w:r w:rsidRPr="00E211AD">
        <w:softHyphen/>
        <w:t>erar ett nytt sätt att hantera konkurrens</w:t>
      </w:r>
      <w:r w:rsidRPr="00E211AD">
        <w:softHyphen/>
        <w:t>problem och samtidigt främja utbyggnaden av fibernät på fastställda marknader där SMP-företag har identifierats.</w:t>
      </w:r>
    </w:p>
    <w:p w14:paraId="10E6B339" w14:textId="1A23A5BA" w:rsidR="00D85371" w:rsidRPr="00E211AD" w:rsidRDefault="00D85371" w:rsidP="00D85371">
      <w:pPr>
        <w:pStyle w:val="Brdtextmedindrag"/>
      </w:pPr>
      <w:r w:rsidRPr="00E211AD">
        <w:t xml:space="preserve">Regleringen innebär att ett SMP-företag får erbjuda åtaganden för att </w:t>
      </w:r>
      <w:r>
        <w:t>möjliggöra</w:t>
      </w:r>
      <w:r w:rsidRPr="00E211AD">
        <w:t xml:space="preserve"> saminvestering i anlägg</w:t>
      </w:r>
      <w:r>
        <w:t>andet</w:t>
      </w:r>
      <w:r w:rsidRPr="00E211AD">
        <w:t xml:space="preserve"> av nät med mycket hög kapaci</w:t>
      </w:r>
      <w:r>
        <w:softHyphen/>
      </w:r>
      <w:r w:rsidRPr="00E211AD">
        <w:t>tet som består av fiberoptiska element fram till slutanvändar</w:t>
      </w:r>
      <w:r>
        <w:t>e</w:t>
      </w:r>
      <w:r w:rsidRPr="00E211AD">
        <w:t>s lokal</w:t>
      </w:r>
      <w:r>
        <w:softHyphen/>
      </w:r>
      <w:r w:rsidRPr="00E211AD">
        <w:t xml:space="preserve">er eller </w:t>
      </w:r>
      <w:r>
        <w:t xml:space="preserve">till en </w:t>
      </w:r>
      <w:r w:rsidRPr="00E211AD">
        <w:t>basstation. Regleringsmyndigheten ska bedöma det erbjud</w:t>
      </w:r>
      <w:r>
        <w:softHyphen/>
      </w:r>
      <w:r w:rsidRPr="00E211AD">
        <w:t>na sam</w:t>
      </w:r>
      <w:r>
        <w:softHyphen/>
      </w:r>
      <w:r w:rsidRPr="003E532E">
        <w:rPr>
          <w:spacing w:val="-2"/>
        </w:rPr>
        <w:t>investerings</w:t>
      </w:r>
      <w:r w:rsidRPr="003E532E">
        <w:rPr>
          <w:spacing w:val="-2"/>
        </w:rPr>
        <w:softHyphen/>
        <w:t>åtagandet och ska, förutsatt att angivna villkor är upp</w:t>
      </w:r>
      <w:r w:rsidRPr="003E532E">
        <w:rPr>
          <w:spacing w:val="-2"/>
        </w:rPr>
        <w:softHyphen/>
        <w:t>fyllda (arti</w:t>
      </w:r>
      <w:r w:rsidR="003E532E" w:rsidRPr="003E532E">
        <w:rPr>
          <w:spacing w:val="-2"/>
        </w:rPr>
        <w:softHyphen/>
      </w:r>
      <w:r w:rsidRPr="00E211AD">
        <w:t>kel 76.1 andra stycket punkterna a–e och bilaga</w:t>
      </w:r>
      <w:r>
        <w:t> </w:t>
      </w:r>
      <w:r w:rsidRPr="00E211AD">
        <w:t>4), göra åtagandet bindan</w:t>
      </w:r>
      <w:r w:rsidR="003E532E">
        <w:softHyphen/>
      </w:r>
      <w:r w:rsidRPr="00E211AD">
        <w:t>de. Ett bindande åtagande om sam</w:t>
      </w:r>
      <w:r>
        <w:softHyphen/>
      </w:r>
      <w:r w:rsidRPr="00E211AD">
        <w:t xml:space="preserve">investering ska i vissa fall kunna ersätta </w:t>
      </w:r>
      <w:r>
        <w:t>andra</w:t>
      </w:r>
      <w:r w:rsidRPr="00E211AD">
        <w:t xml:space="preserve"> skyldigheter för SMP-företag som korriger</w:t>
      </w:r>
      <w:r>
        <w:softHyphen/>
      </w:r>
      <w:r w:rsidRPr="00E211AD">
        <w:t>ings</w:t>
      </w:r>
      <w:r w:rsidRPr="00E211AD">
        <w:softHyphen/>
      </w:r>
      <w:r>
        <w:softHyphen/>
      </w:r>
      <w:r w:rsidRPr="00E211AD">
        <w:t>åtgärd i syfte att skapa hållbar konkurrens samtidigt som utbygg</w:t>
      </w:r>
      <w:r>
        <w:softHyphen/>
      </w:r>
      <w:r w:rsidRPr="00E211AD">
        <w:t>naden av nya nät främjas.</w:t>
      </w:r>
    </w:p>
    <w:p w14:paraId="7D763EBC" w14:textId="77777777" w:rsidR="00D85371" w:rsidRPr="00E211AD" w:rsidRDefault="00D85371" w:rsidP="00D85371">
      <w:pPr>
        <w:pStyle w:val="Brdtextmedindrag"/>
      </w:pPr>
      <w:r w:rsidRPr="00E211AD">
        <w:t xml:space="preserve">I artikel 76.1 anges som exempel på </w:t>
      </w:r>
      <w:r>
        <w:t>ett sådant saminvesterings</w:t>
      </w:r>
      <w:r w:rsidRPr="00E211AD">
        <w:t>åtagande att erbjuda medägar</w:t>
      </w:r>
      <w:r w:rsidRPr="00E211AD">
        <w:softHyphen/>
        <w:t>skap och att erbjuda långsiktig riskdelning genom samfinansiering eller genom inköps</w:t>
      </w:r>
      <w:r w:rsidRPr="00E211AD">
        <w:softHyphen/>
        <w:t xml:space="preserve">avtal som medför särskilda rättigheter </w:t>
      </w:r>
      <w:r w:rsidRPr="00C65944">
        <w:t>av strukturell karaktär för andra tillhanda</w:t>
      </w:r>
      <w:r w:rsidRPr="00C65944">
        <w:softHyphen/>
        <w:t>hållare.</w:t>
      </w:r>
      <w:r w:rsidRPr="00E211AD">
        <w:t xml:space="preserve"> </w:t>
      </w:r>
      <w:r>
        <w:t>P</w:t>
      </w:r>
      <w:r w:rsidRPr="00E211AD">
        <w:t>å grund av den rådan</w:t>
      </w:r>
      <w:r>
        <w:softHyphen/>
      </w:r>
      <w:r w:rsidRPr="00E211AD">
        <w:t>de osäkerheten om hur snabbt efterfrågan på bredbands</w:t>
      </w:r>
      <w:r w:rsidRPr="00E211AD">
        <w:softHyphen/>
        <w:t>tjänst</w:t>
      </w:r>
      <w:r>
        <w:softHyphen/>
      </w:r>
      <w:r w:rsidRPr="00E211AD">
        <w:t>er med myck</w:t>
      </w:r>
      <w:r>
        <w:softHyphen/>
      </w:r>
      <w:r w:rsidRPr="00E211AD">
        <w:t>et hög kapacitet kom</w:t>
      </w:r>
      <w:r w:rsidRPr="00E211AD">
        <w:softHyphen/>
        <w:t>mer att ut</w:t>
      </w:r>
      <w:r>
        <w:softHyphen/>
      </w:r>
      <w:r w:rsidRPr="00E211AD">
        <w:t>veck</w:t>
      </w:r>
      <w:r>
        <w:softHyphen/>
      </w:r>
      <w:r w:rsidRPr="00E211AD">
        <w:t>las, samt när det gäller all</w:t>
      </w:r>
      <w:r>
        <w:softHyphen/>
      </w:r>
      <w:r w:rsidRPr="00E211AD">
        <w:t>männa skal</w:t>
      </w:r>
      <w:r>
        <w:softHyphen/>
      </w:r>
      <w:r w:rsidRPr="00E211AD">
        <w:t>för</w:t>
      </w:r>
      <w:r w:rsidRPr="00E211AD">
        <w:softHyphen/>
      </w:r>
      <w:r>
        <w:softHyphen/>
      </w:r>
      <w:r w:rsidRPr="00C65944">
        <w:t>del</w:t>
      </w:r>
      <w:r>
        <w:softHyphen/>
      </w:r>
      <w:r w:rsidRPr="00C65944">
        <w:t>ar och densitet, erbjuder saminvesterings</w:t>
      </w:r>
      <w:r>
        <w:softHyphen/>
      </w:r>
      <w:r w:rsidRPr="00C65944">
        <w:t>avtal betyd</w:t>
      </w:r>
      <w:r>
        <w:softHyphen/>
      </w:r>
      <w:r w:rsidRPr="00C65944">
        <w:t xml:space="preserve">ande fördelar i form </w:t>
      </w:r>
      <w:r w:rsidRPr="00E211AD">
        <w:t>av delade kostnader och risker och ger mindre företag möjlighet att investera på rationella villkor</w:t>
      </w:r>
      <w:r>
        <w:t>.</w:t>
      </w:r>
      <w:r w:rsidRPr="00E211AD">
        <w:t xml:space="preserve"> </w:t>
      </w:r>
      <w:r>
        <w:t>D</w:t>
      </w:r>
      <w:r w:rsidRPr="00E211AD">
        <w:t xml:space="preserve">ärmed </w:t>
      </w:r>
      <w:r>
        <w:t xml:space="preserve">kan </w:t>
      </w:r>
      <w:r w:rsidRPr="00E211AD">
        <w:t>hållbar</w:t>
      </w:r>
      <w:r>
        <w:t xml:space="preserve"> och</w:t>
      </w:r>
      <w:r w:rsidRPr="00E211AD">
        <w:t xml:space="preserve"> lång</w:t>
      </w:r>
      <w:r>
        <w:softHyphen/>
      </w:r>
      <w:r w:rsidRPr="00E211AD">
        <w:t>siktig kon</w:t>
      </w:r>
      <w:r>
        <w:softHyphen/>
      </w:r>
      <w:r w:rsidRPr="00E211AD">
        <w:t>kur</w:t>
      </w:r>
      <w:r>
        <w:softHyphen/>
      </w:r>
      <w:r w:rsidRPr="00E211AD">
        <w:t xml:space="preserve">rens </w:t>
      </w:r>
      <w:r>
        <w:t xml:space="preserve">främjas </w:t>
      </w:r>
      <w:r w:rsidRPr="00E211AD">
        <w:t>även i</w:t>
      </w:r>
      <w:r>
        <w:t>nom</w:t>
      </w:r>
      <w:r w:rsidRPr="00E211AD">
        <w:t xml:space="preserve"> områden där den infrastruktur</w:t>
      </w:r>
      <w:r w:rsidRPr="00E211AD">
        <w:softHyphen/>
        <w:t>baserade kon</w:t>
      </w:r>
      <w:r>
        <w:softHyphen/>
      </w:r>
      <w:r w:rsidRPr="00E211AD">
        <w:t>kur</w:t>
      </w:r>
      <w:r>
        <w:softHyphen/>
      </w:r>
      <w:r w:rsidRPr="00E211AD">
        <w:t>rens</w:t>
      </w:r>
      <w:r>
        <w:softHyphen/>
      </w:r>
      <w:r w:rsidRPr="00E211AD">
        <w:t>en inte är effektiv</w:t>
      </w:r>
      <w:r>
        <w:t xml:space="preserve"> (</w:t>
      </w:r>
      <w:r w:rsidRPr="00E211AD">
        <w:t>skäl</w:t>
      </w:r>
      <w:r>
        <w:t> </w:t>
      </w:r>
      <w:r w:rsidRPr="00E211AD">
        <w:t>198</w:t>
      </w:r>
      <w:r>
        <w:t xml:space="preserve"> i direktiv</w:t>
      </w:r>
      <w:r>
        <w:softHyphen/>
        <w:t>et)</w:t>
      </w:r>
      <w:r w:rsidRPr="00E211AD">
        <w:t>.</w:t>
      </w:r>
    </w:p>
    <w:p w14:paraId="3C51B8DE" w14:textId="77777777" w:rsidR="00D85371" w:rsidRPr="00E211AD" w:rsidRDefault="00D85371" w:rsidP="00D85371">
      <w:pPr>
        <w:pStyle w:val="Brdtextmedindrag"/>
      </w:pPr>
      <w:r w:rsidRPr="00C65944">
        <w:t>När det gäller</w:t>
      </w:r>
      <w:r>
        <w:t xml:space="preserve"> den</w:t>
      </w:r>
      <w:r w:rsidRPr="00C65944">
        <w:t xml:space="preserve"> </w:t>
      </w:r>
      <w:r w:rsidRPr="00E211AD">
        <w:t>praktiska tillämpningen kan det konstateras att regle</w:t>
      </w:r>
      <w:r>
        <w:softHyphen/>
      </w:r>
      <w:r w:rsidRPr="00E211AD">
        <w:t>ring</w:t>
      </w:r>
      <w:r>
        <w:softHyphen/>
      </w:r>
      <w:r w:rsidRPr="00E211AD">
        <w:t>en utgår från att flera former av saminvester</w:t>
      </w:r>
      <w:r w:rsidRPr="00E211AD">
        <w:softHyphen/>
        <w:t>ings</w:t>
      </w:r>
      <w:r w:rsidRPr="00E211AD">
        <w:softHyphen/>
        <w:t>erbjudanden kan komma i fråga. Erbjudandet kan utfor</w:t>
      </w:r>
      <w:r w:rsidRPr="00E211AD">
        <w:softHyphen/>
        <w:t>mas av SMP-företaget självt eller förhandlas fram tillsammans med sam</w:t>
      </w:r>
      <w:r w:rsidRPr="00E211AD">
        <w:softHyphen/>
        <w:t>investerare. Ett möjligt upplägg skulle kunna vara att anlägg</w:t>
      </w:r>
      <w:r>
        <w:t>andet</w:t>
      </w:r>
      <w:r w:rsidRPr="00E211AD">
        <w:t xml:space="preserve"> defini</w:t>
      </w:r>
      <w:r w:rsidRPr="00E211AD">
        <w:softHyphen/>
        <w:t>eras utifrån de slutanvänd</w:t>
      </w:r>
      <w:r>
        <w:softHyphen/>
      </w:r>
      <w:r w:rsidRPr="00E211AD">
        <w:t xml:space="preserve">are som nås med hjälp av nätet i fråga. En sådan saminvestering i </w:t>
      </w:r>
      <w:r>
        <w:t xml:space="preserve">anläggandet av </w:t>
      </w:r>
      <w:r w:rsidRPr="00E211AD">
        <w:t>nät som avses i artikeln har inte varit vanligt förekommande i Sverige. Det saknas därför närmare exempel på situationer där artikeln hade kunnat aktualiseras.</w:t>
      </w:r>
    </w:p>
    <w:p w14:paraId="262DFF2E" w14:textId="77777777" w:rsidR="00D85371" w:rsidRPr="00E211AD" w:rsidRDefault="00D85371" w:rsidP="00D85371">
      <w:pPr>
        <w:pStyle w:val="Rubrik5utannumrering"/>
      </w:pPr>
      <w:r w:rsidRPr="00E211AD">
        <w:t xml:space="preserve">Ny reglering som binder SMP-företaget vid ett </w:t>
      </w:r>
      <w:r>
        <w:t>saminvesterings</w:t>
      </w:r>
      <w:r w:rsidRPr="00E211AD">
        <w:t>åtagande</w:t>
      </w:r>
    </w:p>
    <w:p w14:paraId="4DA35C14" w14:textId="77777777" w:rsidR="00D85371" w:rsidRDefault="00D85371" w:rsidP="00D85371">
      <w:pPr>
        <w:pStyle w:val="Brdtext"/>
      </w:pPr>
      <w:r w:rsidRPr="00C65944">
        <w:rPr>
          <w:rFonts w:eastAsiaTheme="minorHAnsi" w:cstheme="minorBidi"/>
          <w:szCs w:val="22"/>
        </w:rPr>
        <w:t>För att genomföra artikel</w:t>
      </w:r>
      <w:r>
        <w:rPr>
          <w:rFonts w:eastAsiaTheme="minorHAnsi" w:cstheme="minorBidi"/>
          <w:szCs w:val="22"/>
        </w:rPr>
        <w:t> </w:t>
      </w:r>
      <w:r w:rsidRPr="00C65944">
        <w:rPr>
          <w:rFonts w:eastAsiaTheme="minorHAnsi" w:cstheme="minorBidi"/>
          <w:szCs w:val="22"/>
        </w:rPr>
        <w:t>76 behöver reglerings</w:t>
      </w:r>
      <w:r w:rsidRPr="00E211AD">
        <w:rPr>
          <w:rFonts w:eastAsiaTheme="minorHAnsi" w:cstheme="minorBidi"/>
          <w:szCs w:val="22"/>
        </w:rPr>
        <w:t xml:space="preserve">myndigheten genom </w:t>
      </w:r>
      <w:r>
        <w:rPr>
          <w:rFonts w:eastAsiaTheme="minorHAnsi" w:cstheme="minorBidi"/>
          <w:szCs w:val="22"/>
        </w:rPr>
        <w:t xml:space="preserve">ett </w:t>
      </w:r>
      <w:r w:rsidRPr="00E211AD">
        <w:rPr>
          <w:rFonts w:eastAsiaTheme="minorHAnsi" w:cstheme="minorBidi"/>
          <w:szCs w:val="22"/>
        </w:rPr>
        <w:t xml:space="preserve">beslut </w:t>
      </w:r>
      <w:r>
        <w:rPr>
          <w:rFonts w:eastAsiaTheme="minorHAnsi" w:cstheme="minorBidi"/>
          <w:szCs w:val="22"/>
        </w:rPr>
        <w:t>kunna</w:t>
      </w:r>
      <w:r w:rsidRPr="00E211AD">
        <w:rPr>
          <w:rFonts w:eastAsiaTheme="minorHAnsi" w:cstheme="minorBidi"/>
          <w:szCs w:val="22"/>
        </w:rPr>
        <w:t xml:space="preserve"> </w:t>
      </w:r>
      <w:r>
        <w:rPr>
          <w:rFonts w:eastAsiaTheme="minorHAnsi" w:cstheme="minorBidi"/>
          <w:szCs w:val="22"/>
        </w:rPr>
        <w:t>binda ett SMP-företag vid ett åtagande om sam</w:t>
      </w:r>
      <w:r>
        <w:rPr>
          <w:rFonts w:eastAsiaTheme="minorHAnsi" w:cstheme="minorBidi"/>
          <w:szCs w:val="22"/>
        </w:rPr>
        <w:softHyphen/>
        <w:t xml:space="preserve">investering i anläggandet av ett optiskt fibernät, som erbjuds av företaget. </w:t>
      </w:r>
      <w:r w:rsidRPr="00E211AD">
        <w:t>Därefter ska myndigheten som utgångs</w:t>
      </w:r>
      <w:r>
        <w:softHyphen/>
      </w:r>
      <w:r w:rsidRPr="00E211AD">
        <w:t>punkt vara för</w:t>
      </w:r>
      <w:r w:rsidRPr="00E211AD">
        <w:softHyphen/>
      </w:r>
      <w:r w:rsidRPr="00C65944">
        <w:t>hindrad att införa ytterligare skyl</w:t>
      </w:r>
      <w:r w:rsidRPr="00C65944">
        <w:softHyphen/>
        <w:t>dig</w:t>
      </w:r>
      <w:r w:rsidRPr="00C65944">
        <w:softHyphen/>
        <w:t xml:space="preserve">heter när det gäller </w:t>
      </w:r>
      <w:r>
        <w:t xml:space="preserve">nya fibernät eller </w:t>
      </w:r>
      <w:r w:rsidRPr="00C65944">
        <w:t xml:space="preserve">delar av </w:t>
      </w:r>
      <w:r>
        <w:t>ett sådant nät</w:t>
      </w:r>
      <w:r w:rsidRPr="00E211AD">
        <w:t xml:space="preserve"> som omfattas av åtagandet. </w:t>
      </w:r>
    </w:p>
    <w:p w14:paraId="0F105957" w14:textId="77777777" w:rsidR="00D85371" w:rsidRPr="0037710A" w:rsidRDefault="00D85371" w:rsidP="00D85371">
      <w:pPr>
        <w:pStyle w:val="Brdtextmedindrag"/>
        <w:rPr>
          <w:iCs/>
        </w:rPr>
      </w:pPr>
      <w:r>
        <w:t xml:space="preserve">Den svenska språkversionen av EU-direktivet saknar ordet nytt. Det framgår dock av rubriken till artikeln att regleringen avser nya nätelement med mycket hög kapacitet. Som </w:t>
      </w:r>
      <w:r w:rsidRPr="00C436B7">
        <w:rPr>
          <w:i/>
          <w:iCs/>
        </w:rPr>
        <w:t>PTS</w:t>
      </w:r>
      <w:r>
        <w:t xml:space="preserve"> och </w:t>
      </w:r>
      <w:r w:rsidRPr="003E4507">
        <w:rPr>
          <w:i/>
        </w:rPr>
        <w:t>Tele2 AB</w:t>
      </w:r>
      <w:r>
        <w:rPr>
          <w:i/>
        </w:rPr>
        <w:t xml:space="preserve"> </w:t>
      </w:r>
      <w:r w:rsidRPr="00265501">
        <w:rPr>
          <w:iCs/>
        </w:rPr>
        <w:t>påpekar bör det av lagen</w:t>
      </w:r>
      <w:r>
        <w:rPr>
          <w:iCs/>
        </w:rPr>
        <w:t xml:space="preserve"> framgå att de åtaganden som regler</w:t>
      </w:r>
      <w:r>
        <w:rPr>
          <w:iCs/>
        </w:rPr>
        <w:softHyphen/>
        <w:t>as avser saminvestering i ny</w:t>
      </w:r>
      <w:r>
        <w:rPr>
          <w:iCs/>
        </w:rPr>
        <w:softHyphen/>
        <w:t>anläggning av nät. För redan anlagda nät</w:t>
      </w:r>
      <w:r>
        <w:rPr>
          <w:iCs/>
        </w:rPr>
        <w:softHyphen/>
        <w:t xml:space="preserve">element kan ett </w:t>
      </w:r>
      <w:r w:rsidRPr="000E6634">
        <w:rPr>
          <w:iCs/>
        </w:rPr>
        <w:t>sam</w:t>
      </w:r>
      <w:r>
        <w:rPr>
          <w:iCs/>
        </w:rPr>
        <w:softHyphen/>
      </w:r>
      <w:r w:rsidRPr="000E6634">
        <w:rPr>
          <w:iCs/>
        </w:rPr>
        <w:t>invest</w:t>
      </w:r>
      <w:r>
        <w:rPr>
          <w:iCs/>
        </w:rPr>
        <w:softHyphen/>
      </w:r>
      <w:r w:rsidRPr="000E6634">
        <w:rPr>
          <w:iCs/>
        </w:rPr>
        <w:t>er</w:t>
      </w:r>
      <w:r>
        <w:rPr>
          <w:iCs/>
        </w:rPr>
        <w:softHyphen/>
      </w:r>
      <w:r w:rsidRPr="000E6634">
        <w:rPr>
          <w:iCs/>
        </w:rPr>
        <w:t>ings</w:t>
      </w:r>
      <w:r>
        <w:rPr>
          <w:iCs/>
        </w:rPr>
        <w:softHyphen/>
      </w:r>
      <w:r>
        <w:rPr>
          <w:iCs/>
        </w:rPr>
        <w:softHyphen/>
      </w:r>
      <w:r w:rsidRPr="000E6634">
        <w:rPr>
          <w:iCs/>
        </w:rPr>
        <w:t>avtal</w:t>
      </w:r>
      <w:r>
        <w:rPr>
          <w:iCs/>
        </w:rPr>
        <w:t xml:space="preserve"> alltså inte ersätta reglering i form av ålagda skyldigheter för SMP-operatörer. Berec har i enlighet med artikel 76.4 offentlig</w:t>
      </w:r>
      <w:r>
        <w:rPr>
          <w:iCs/>
        </w:rPr>
        <w:softHyphen/>
        <w:t>gjort rikt</w:t>
      </w:r>
      <w:r>
        <w:rPr>
          <w:iCs/>
        </w:rPr>
        <w:softHyphen/>
        <w:t xml:space="preserve">linjer för att främja en konsekvent tillämpning av villkoren och kriterierna för </w:t>
      </w:r>
      <w:r w:rsidRPr="008630D7">
        <w:rPr>
          <w:iCs/>
        </w:rPr>
        <w:t>bedömningen av nya nätelement med mycket hög kapacitet</w:t>
      </w:r>
      <w:r>
        <w:rPr>
          <w:iCs/>
        </w:rPr>
        <w:t xml:space="preserve"> (arti</w:t>
      </w:r>
      <w:r>
        <w:rPr>
          <w:iCs/>
        </w:rPr>
        <w:softHyphen/>
        <w:t>kel 76.1 och bilaga 4 till EU-direktivet). Rikt</w:t>
      </w:r>
      <w:r>
        <w:rPr>
          <w:iCs/>
        </w:rPr>
        <w:softHyphen/>
        <w:t xml:space="preserve">linjerna behandlar bl.a. vad som är ett </w:t>
      </w:r>
      <w:r>
        <w:rPr>
          <w:iCs/>
        </w:rPr>
        <w:lastRenderedPageBreak/>
        <w:t>nytt nät vid tillämpningen av arti</w:t>
      </w:r>
      <w:r>
        <w:rPr>
          <w:iCs/>
        </w:rPr>
        <w:softHyphen/>
        <w:t xml:space="preserve">kel 76. </w:t>
      </w:r>
      <w:r>
        <w:t>Huru</w:t>
      </w:r>
      <w:r>
        <w:softHyphen/>
        <w:t>vi</w:t>
      </w:r>
      <w:r>
        <w:softHyphen/>
        <w:t>da upp</w:t>
      </w:r>
      <w:r>
        <w:softHyphen/>
        <w:t>graderingar och liknande av befintliga nät ska anses som nyanläggning får bedömas i det enskilda fallet med beaktande av bl.a. Berecs riktlinjer.</w:t>
      </w:r>
    </w:p>
    <w:p w14:paraId="01400B91" w14:textId="77777777" w:rsidR="00D85371" w:rsidRPr="00DB5775" w:rsidRDefault="00D85371" w:rsidP="00D85371">
      <w:pPr>
        <w:pStyle w:val="Brdtextmedindrag"/>
        <w:rPr>
          <w:spacing w:val="-2"/>
        </w:rPr>
      </w:pPr>
      <w:r>
        <w:t xml:space="preserve">Som </w:t>
      </w:r>
      <w:r w:rsidRPr="00D44879">
        <w:t>PTS</w:t>
      </w:r>
      <w:r>
        <w:t xml:space="preserve"> också framhåller framgår det av direktivet att om reglerings</w:t>
      </w:r>
      <w:r>
        <w:softHyphen/>
        <w:t>myndigheten anser att saminvesteringsåtagandet uppfyller vissa villkor (se närmare nedan) ska åtagandet göras bindande. Med hänsyn till att ett bindande åtagande innebär en regleringslättnad anser regeringen att det bör tydlig</w:t>
      </w:r>
      <w:r>
        <w:softHyphen/>
        <w:t>göras att regleringsmyndig</w:t>
      </w:r>
      <w:r>
        <w:softHyphen/>
        <w:t>het</w:t>
      </w:r>
      <w:r>
        <w:softHyphen/>
        <w:t xml:space="preserve">en är skyldig att göra åtagandet bindande på begäran av SMP-företaget. Förutsatt att villkoren är uppfyllda är bestämmelserna alltså tvingande för myndigheten på det sättet att </w:t>
      </w:r>
      <w:r w:rsidRPr="00DB5775">
        <w:rPr>
          <w:spacing w:val="-2"/>
        </w:rPr>
        <w:t>åtagandet som huvudregel utgör hinder för åläggande av SMP-skyldighet</w:t>
      </w:r>
      <w:r w:rsidRPr="00DB5775">
        <w:rPr>
          <w:spacing w:val="-2"/>
        </w:rPr>
        <w:softHyphen/>
        <w:t>er.</w:t>
      </w:r>
    </w:p>
    <w:p w14:paraId="11086C8E" w14:textId="77777777" w:rsidR="00D85371" w:rsidRDefault="00D85371" w:rsidP="00D85371">
      <w:pPr>
        <w:pStyle w:val="Brdtextmedindrag"/>
      </w:pPr>
      <w:r>
        <w:t>Ett beslut att göra ett åtagande bindande ska fattas i enlighet med artikel 79.3 (artikel 76.2 första stycket). Ett åtag</w:t>
      </w:r>
      <w:r>
        <w:softHyphen/>
        <w:t xml:space="preserve">ande bör därmed kunna göras helt eller delvis bindande. Där framgår också att åtagandet </w:t>
      </w:r>
      <w:r w:rsidRPr="00C65944">
        <w:t>ska göras bindande för en period om minst sju år.</w:t>
      </w:r>
    </w:p>
    <w:p w14:paraId="0B3943E1" w14:textId="77777777" w:rsidR="00D85371" w:rsidRPr="00C55315" w:rsidRDefault="00D85371" w:rsidP="00D85371">
      <w:pPr>
        <w:pStyle w:val="Brdtextmedindrag"/>
      </w:pPr>
      <w:r>
        <w:t>S</w:t>
      </w:r>
      <w:r w:rsidRPr="00BE7543">
        <w:t>ammantaget</w:t>
      </w:r>
      <w:r w:rsidRPr="00E211AD">
        <w:t xml:space="preserve"> </w:t>
      </w:r>
      <w:r>
        <w:t>bör det i</w:t>
      </w:r>
      <w:r w:rsidRPr="00E211AD">
        <w:t xml:space="preserve"> den nya lagen </w:t>
      </w:r>
      <w:r>
        <w:t>införas en skyldighet för regler</w:t>
      </w:r>
      <w:r>
        <w:softHyphen/>
        <w:t>ings</w:t>
      </w:r>
      <w:r>
        <w:softHyphen/>
        <w:t>myndigheten att, på begäran av ett SMP-företag, besluta att ett åtagan</w:t>
      </w:r>
      <w:r>
        <w:softHyphen/>
        <w:t xml:space="preserve">de av operatören </w:t>
      </w:r>
      <w:r w:rsidRPr="00E211AD">
        <w:t>om sam</w:t>
      </w:r>
      <w:r>
        <w:softHyphen/>
      </w:r>
      <w:r w:rsidRPr="00E211AD">
        <w:t>in</w:t>
      </w:r>
      <w:r>
        <w:softHyphen/>
      </w:r>
      <w:r w:rsidRPr="00E211AD">
        <w:t>ves</w:t>
      </w:r>
      <w:r w:rsidRPr="00E211AD">
        <w:softHyphen/>
        <w:t>tering i anlägg</w:t>
      </w:r>
      <w:r>
        <w:t>andet</w:t>
      </w:r>
      <w:r w:rsidRPr="00E211AD">
        <w:t xml:space="preserve"> av </w:t>
      </w:r>
      <w:r>
        <w:t xml:space="preserve">ett nytt </w:t>
      </w:r>
      <w:r w:rsidRPr="00E211AD">
        <w:t>optisk</w:t>
      </w:r>
      <w:r>
        <w:t>t</w:t>
      </w:r>
      <w:r w:rsidRPr="00E211AD">
        <w:t xml:space="preserve"> fibernät fram </w:t>
      </w:r>
      <w:r w:rsidRPr="00BE7543">
        <w:t xml:space="preserve">till </w:t>
      </w:r>
      <w:r w:rsidRPr="00C55315">
        <w:t>slut</w:t>
      </w:r>
      <w:r w:rsidRPr="00C55315">
        <w:softHyphen/>
        <w:t>användar</w:t>
      </w:r>
      <w:r>
        <w:t>es</w:t>
      </w:r>
      <w:r w:rsidRPr="00C55315">
        <w:t xml:space="preserve"> lokaler eller till en basstation ska vara helt eller delvis bindande. Det bör även framgå av lagen att beslutet ska avse en bestämd tid om minst sju år.</w:t>
      </w:r>
    </w:p>
    <w:p w14:paraId="2EEDC7DF" w14:textId="77777777" w:rsidR="00D85371" w:rsidRPr="00C55315" w:rsidRDefault="00D85371" w:rsidP="00D85371">
      <w:pPr>
        <w:pStyle w:val="Brdtextmedindrag"/>
      </w:pPr>
      <w:r w:rsidRPr="00C55315">
        <w:t>I avsnitt 20.1 föreslås att beslut om att ett åtagande ska vara bindande ska omfattas av tillsynen enligt den nya lagen. Det innebär att tillsyns</w:t>
      </w:r>
      <w:r>
        <w:softHyphen/>
      </w:r>
      <w:r w:rsidRPr="00C55315">
        <w:t xml:space="preserve">myndigheten ska utöva tillsyn över att ett bindande åtagande följs på samma sätt som gäller för ålagda skyldigheter. Att beslutet omfattas av tillsynen innebär att myndigheten också får kräva att </w:t>
      </w:r>
      <w:r>
        <w:t xml:space="preserve">ett </w:t>
      </w:r>
      <w:r w:rsidRPr="00C55315">
        <w:t>företag lämnar in en redogörelse för hur åtagandet uppfylls.</w:t>
      </w:r>
    </w:p>
    <w:p w14:paraId="73198FE3" w14:textId="77777777" w:rsidR="00D85371" w:rsidRPr="00E211AD" w:rsidRDefault="00D85371" w:rsidP="00D85371">
      <w:pPr>
        <w:pStyle w:val="Rubrik5utannumrering"/>
      </w:pPr>
      <w:r w:rsidRPr="00E211AD">
        <w:t>Villkor som åtagandet ska uppfylla</w:t>
      </w:r>
    </w:p>
    <w:p w14:paraId="36B1DFCE" w14:textId="77777777" w:rsidR="00D85371" w:rsidRDefault="00D85371" w:rsidP="00D85371">
      <w:pPr>
        <w:pStyle w:val="Brdtextmedindrag"/>
        <w:ind w:firstLine="0"/>
      </w:pPr>
      <w:r w:rsidRPr="00E211AD">
        <w:t>De villkor som saminvesterings</w:t>
      </w:r>
      <w:r w:rsidRPr="00E211AD">
        <w:softHyphen/>
        <w:t xml:space="preserve">erbjudandet </w:t>
      </w:r>
      <w:r>
        <w:t xml:space="preserve">ska </w:t>
      </w:r>
      <w:r w:rsidRPr="00E211AD">
        <w:t>uppfyll</w:t>
      </w:r>
      <w:r>
        <w:t>a</w:t>
      </w:r>
      <w:r w:rsidRPr="00E211AD">
        <w:t xml:space="preserve"> är många och omfattande.</w:t>
      </w:r>
      <w:r>
        <w:t xml:space="preserve"> Samtliga villkor som anges i artikel 76.1 </w:t>
      </w:r>
      <w:r w:rsidRPr="00E65C1D">
        <w:t>andra stycket punkterna a–e</w:t>
      </w:r>
      <w:r>
        <w:t xml:space="preserve"> ska vara uppfyllda. Enligt punkten e ska åtagandet stämma överens åtminstone med kriterierna i bilaga 4 till direktivet.</w:t>
      </w:r>
    </w:p>
    <w:p w14:paraId="60E3A618" w14:textId="77777777" w:rsidR="00D85371" w:rsidRDefault="00D85371" w:rsidP="00D85371">
      <w:pPr>
        <w:pStyle w:val="Brdtextmedindrag"/>
      </w:pPr>
      <w:r w:rsidRPr="00E211AD">
        <w:t>Kriterierna i bilaga</w:t>
      </w:r>
      <w:r>
        <w:t>n</w:t>
      </w:r>
      <w:r w:rsidRPr="00E211AD">
        <w:t xml:space="preserve"> överens</w:t>
      </w:r>
      <w:r w:rsidRPr="00E211AD">
        <w:softHyphen/>
        <w:t xml:space="preserve">stämmer </w:t>
      </w:r>
      <w:r w:rsidRPr="00C65944">
        <w:t>i allt väsentligt med</w:t>
      </w:r>
      <w:r w:rsidRPr="00E211AD">
        <w:t xml:space="preserve"> </w:t>
      </w:r>
      <w:r w:rsidRPr="00C65944">
        <w:t>villkor</w:t>
      </w:r>
      <w:r>
        <w:t xml:space="preserve">en </w:t>
      </w:r>
      <w:r w:rsidRPr="00C65944">
        <w:t>i artikel</w:t>
      </w:r>
      <w:r>
        <w:t>n</w:t>
      </w:r>
      <w:r w:rsidRPr="00C65944">
        <w:t>. Kr</w:t>
      </w:r>
      <w:r>
        <w:t>aven</w:t>
      </w:r>
      <w:r w:rsidRPr="00C65944">
        <w:t xml:space="preserve"> är sådana som säker</w:t>
      </w:r>
      <w:r>
        <w:softHyphen/>
      </w:r>
      <w:r w:rsidRPr="00C65944">
        <w:t>ställer att ett</w:t>
      </w:r>
      <w:r w:rsidRPr="00E211AD">
        <w:t xml:space="preserve"> </w:t>
      </w:r>
      <w:r w:rsidRPr="00C65944">
        <w:t>saminvesterings</w:t>
      </w:r>
      <w:r w:rsidRPr="00C65944">
        <w:softHyphen/>
        <w:t>avtal inte otillbörligt utestänger potentiella konkurrenter</w:t>
      </w:r>
      <w:r w:rsidRPr="00E211AD">
        <w:t xml:space="preserve"> </w:t>
      </w:r>
      <w:r w:rsidRPr="00C65944">
        <w:t xml:space="preserve">och </w:t>
      </w:r>
      <w:r>
        <w:t xml:space="preserve">som </w:t>
      </w:r>
      <w:r w:rsidRPr="00C65944">
        <w:t>utesluter avtal som objektivt inte mot</w:t>
      </w:r>
      <w:r>
        <w:softHyphen/>
      </w:r>
      <w:r w:rsidRPr="00C65944">
        <w:t xml:space="preserve">svarar </w:t>
      </w:r>
      <w:r>
        <w:t>sådana</w:t>
      </w:r>
      <w:r w:rsidRPr="00C65944">
        <w:t xml:space="preserve"> </w:t>
      </w:r>
      <w:r>
        <w:t xml:space="preserve">avtal </w:t>
      </w:r>
      <w:r w:rsidRPr="00C65944">
        <w:t>som kan träffas</w:t>
      </w:r>
      <w:r w:rsidRPr="00E211AD">
        <w:t xml:space="preserve"> på mark</w:t>
      </w:r>
      <w:r w:rsidRPr="00E211AD">
        <w:softHyphen/>
        <w:t>nads</w:t>
      </w:r>
      <w:r w:rsidRPr="00E211AD">
        <w:softHyphen/>
        <w:t>mässiga villkor.</w:t>
      </w:r>
      <w:r>
        <w:t xml:space="preserve"> </w:t>
      </w:r>
      <w:r w:rsidRPr="00E211AD">
        <w:t xml:space="preserve">Det bör framgå av lagen att ett beslut </w:t>
      </w:r>
      <w:r>
        <w:t xml:space="preserve">om </w:t>
      </w:r>
      <w:r w:rsidRPr="00E211AD">
        <w:t>att göra ett saminvester</w:t>
      </w:r>
      <w:r>
        <w:softHyphen/>
      </w:r>
      <w:r w:rsidRPr="00E211AD">
        <w:t>ings</w:t>
      </w:r>
      <w:r>
        <w:softHyphen/>
      </w:r>
      <w:r w:rsidRPr="00E211AD">
        <w:softHyphen/>
        <w:t xml:space="preserve">åtagande bindande förutsätter att erbjudandet uppfyller de kriterier som anges i </w:t>
      </w:r>
      <w:r w:rsidRPr="00C65944">
        <w:t>bilagan.</w:t>
      </w:r>
    </w:p>
    <w:p w14:paraId="1867D2C5" w14:textId="77777777" w:rsidR="00D85371" w:rsidRPr="00E211AD" w:rsidRDefault="00D85371" w:rsidP="00D85371">
      <w:pPr>
        <w:pStyle w:val="Brdtextmedindrag"/>
      </w:pPr>
      <w:r w:rsidRPr="00E211AD">
        <w:t>Omfatt</w:t>
      </w:r>
      <w:r w:rsidRPr="00E211AD">
        <w:softHyphen/>
        <w:t>ningen av kriterierna talar mot att dessa anges uttryck</w:t>
      </w:r>
      <w:r>
        <w:softHyphen/>
      </w:r>
      <w:r w:rsidRPr="00E211AD">
        <w:t xml:space="preserve">ligen i lagen. </w:t>
      </w:r>
      <w:r>
        <w:t>L</w:t>
      </w:r>
      <w:r w:rsidRPr="00E211AD">
        <w:t xml:space="preserve">ämpligen </w:t>
      </w:r>
      <w:r>
        <w:t xml:space="preserve">tas </w:t>
      </w:r>
      <w:r w:rsidRPr="00E211AD">
        <w:t>en hänvisning till bilagan</w:t>
      </w:r>
      <w:r>
        <w:t xml:space="preserve"> </w:t>
      </w:r>
      <w:r w:rsidRPr="00E211AD">
        <w:t xml:space="preserve">i stället </w:t>
      </w:r>
      <w:r>
        <w:t>in i lagen</w:t>
      </w:r>
      <w:r w:rsidRPr="00E211AD">
        <w:t>. Hänvis</w:t>
      </w:r>
      <w:r w:rsidRPr="00E211AD">
        <w:softHyphen/>
        <w:t>ningen har materiell innebörd och bör därmed avse direktivet i en viss an</w:t>
      </w:r>
      <w:r w:rsidRPr="00E211AD">
        <w:softHyphen/>
        <w:t>given lydelse, s.k. statisk hänvisning. En följd av denna hänvisnings</w:t>
      </w:r>
      <w:r w:rsidRPr="00E211AD">
        <w:softHyphen/>
        <w:t>teknik är att lagen behöver ändras varje gång direktiv</w:t>
      </w:r>
      <w:r w:rsidRPr="00E211AD">
        <w:softHyphen/>
        <w:t>bestämmelserna ändras. Detta gäller även om några övervägand</w:t>
      </w:r>
      <w:r>
        <w:softHyphen/>
      </w:r>
      <w:r w:rsidRPr="00E211AD">
        <w:t>en i sak inte aktualiseras.</w:t>
      </w:r>
    </w:p>
    <w:p w14:paraId="620D8031" w14:textId="77777777" w:rsidR="00D85371" w:rsidRPr="00E211AD" w:rsidRDefault="00D85371" w:rsidP="00D85371">
      <w:pPr>
        <w:pStyle w:val="Brdtextmedindrag"/>
      </w:pPr>
      <w:r w:rsidRPr="00E211AD">
        <w:t>Vidare ställ</w:t>
      </w:r>
      <w:r>
        <w:t>er direktivet</w:t>
      </w:r>
      <w:r w:rsidRPr="00E211AD">
        <w:t xml:space="preserve"> som villkor att saminvesterings</w:t>
      </w:r>
      <w:r w:rsidRPr="00E211AD">
        <w:softHyphen/>
        <w:t>erbju</w:t>
      </w:r>
      <w:r w:rsidRPr="00E211AD">
        <w:softHyphen/>
        <w:t>dandet har offentlig</w:t>
      </w:r>
      <w:r>
        <w:softHyphen/>
      </w:r>
      <w:r w:rsidRPr="00E211AD">
        <w:softHyphen/>
      </w:r>
      <w:r w:rsidRPr="00C65944">
        <w:t>gjorts i god tid av SMP-företaget och</w:t>
      </w:r>
      <w:r>
        <w:t>,</w:t>
      </w:r>
      <w:r w:rsidRPr="00C65944">
        <w:t xml:space="preserve"> om SMP-företaget inte är ett rent grossist</w:t>
      </w:r>
      <w:r w:rsidRPr="00C65944">
        <w:softHyphen/>
        <w:t>företag</w:t>
      </w:r>
      <w:r>
        <w:t>,</w:t>
      </w:r>
      <w:r w:rsidRPr="00E211AD">
        <w:t xml:space="preserve"> </w:t>
      </w:r>
      <w:r w:rsidRPr="00C65944">
        <w:t>minst sex månader innan anlägg</w:t>
      </w:r>
      <w:r>
        <w:t>andet</w:t>
      </w:r>
      <w:r w:rsidRPr="00C65944">
        <w:t xml:space="preserve"> påbörjas (</w:t>
      </w:r>
      <w:r>
        <w:t xml:space="preserve">artikel </w:t>
      </w:r>
      <w:r w:rsidRPr="00C65944">
        <w:t>76.1 andra stycket punkten c). Sex månader är ett lämp</w:t>
      </w:r>
      <w:r w:rsidRPr="00C65944">
        <w:softHyphen/>
        <w:t>ligt</w:t>
      </w:r>
      <w:r w:rsidRPr="00E211AD">
        <w:t xml:space="preserve"> rikt</w:t>
      </w:r>
      <w:r>
        <w:softHyphen/>
      </w:r>
      <w:r w:rsidRPr="00E211AD">
        <w:lastRenderedPageBreak/>
        <w:t>märke för vad som bör utgöra kortaste be</w:t>
      </w:r>
      <w:r w:rsidRPr="00E211AD">
        <w:softHyphen/>
        <w:t>tänketid för potentiella sam</w:t>
      </w:r>
      <w:r>
        <w:softHyphen/>
      </w:r>
      <w:r w:rsidRPr="00E211AD">
        <w:t>investerare innan ett anläggningsprojekt påbörjas. Den som har för avsikt att få till stånd en samfinansiering bör därför se till att informera berörda parter minst sex månader i</w:t>
      </w:r>
      <w:r>
        <w:t xml:space="preserve"> förväg</w:t>
      </w:r>
      <w:r w:rsidRPr="00E211AD">
        <w:t xml:space="preserve"> genom att i vart fall pu</w:t>
      </w:r>
      <w:r w:rsidRPr="00E211AD">
        <w:softHyphen/>
        <w:t>bli</w:t>
      </w:r>
      <w:r w:rsidRPr="00E211AD">
        <w:softHyphen/>
        <w:t>cera erbjudandet på en webb</w:t>
      </w:r>
      <w:r>
        <w:softHyphen/>
      </w:r>
      <w:r w:rsidRPr="00E211AD">
        <w:t>plats som normalt används för annan extern kom</w:t>
      </w:r>
      <w:r>
        <w:softHyphen/>
      </w:r>
      <w:r w:rsidRPr="00E211AD">
        <w:t>mu</w:t>
      </w:r>
      <w:r>
        <w:softHyphen/>
      </w:r>
      <w:r w:rsidRPr="00E211AD">
        <w:t>nikation. Villkor</w:t>
      </w:r>
      <w:r>
        <w:softHyphen/>
      </w:r>
      <w:r w:rsidRPr="00E211AD">
        <w:t>et bör framgå av lagen.</w:t>
      </w:r>
    </w:p>
    <w:p w14:paraId="3AFBD395" w14:textId="77777777" w:rsidR="00D85371" w:rsidRPr="009F1D7D" w:rsidRDefault="00D85371" w:rsidP="00D85371">
      <w:pPr>
        <w:pStyle w:val="Brdtextmedindrag"/>
      </w:pPr>
      <w:r w:rsidRPr="00C65944">
        <w:t xml:space="preserve">I de fall </w:t>
      </w:r>
      <w:r w:rsidRPr="00B71697">
        <w:t>sam</w:t>
      </w:r>
      <w:r w:rsidRPr="00B71697">
        <w:softHyphen/>
        <w:t>investeringsprojektet innebär att ett befintligt nät byts ut är en ytterligare förutsättning för att ett åtagande ska kunna göras bindande att befintliga till</w:t>
      </w:r>
      <w:r w:rsidRPr="00B71697">
        <w:softHyphen/>
        <w:t>trädes</w:t>
      </w:r>
      <w:r w:rsidRPr="00B71697">
        <w:softHyphen/>
        <w:t>kunder som inte deltar i projektet på ett likvärdigt sätt ska nå samma slut</w:t>
      </w:r>
      <w:r w:rsidRPr="00B71697">
        <w:softHyphen/>
        <w:t>användare som tidigare (artikel 76.1 andra stycket punkten d). Lösning</w:t>
      </w:r>
      <w:r w:rsidRPr="00B71697">
        <w:softHyphen/>
        <w:t>en för tillträdeskunderna ska kombineras med en plane</w:t>
      </w:r>
      <w:r w:rsidRPr="00B71697">
        <w:softHyphen/>
        <w:t>ring för att anpassa tillträdet mot bakgrund av hur berörda slut</w:t>
      </w:r>
      <w:r w:rsidRPr="00B71697">
        <w:softHyphen/>
        <w:t>kunds</w:t>
      </w:r>
      <w:r w:rsidRPr="00B71697">
        <w:softHyphen/>
        <w:t>mark</w:t>
      </w:r>
      <w:r w:rsidRPr="00B71697">
        <w:softHyphen/>
        <w:t>nader utvecklas. I direktivet benämns detta ”mekanism för successiv anpass</w:t>
      </w:r>
      <w:r w:rsidRPr="00B71697">
        <w:softHyphen/>
        <w:t xml:space="preserve">ning”. Planen ska </w:t>
      </w:r>
      <w:r>
        <w:t xml:space="preserve">även säkerställa att incitamenten för </w:t>
      </w:r>
      <w:r w:rsidRPr="00E211AD">
        <w:t>att delta i saminveste</w:t>
      </w:r>
      <w:r w:rsidRPr="00E211AD">
        <w:softHyphen/>
        <w:t>ringen</w:t>
      </w:r>
      <w:r>
        <w:t xml:space="preserve"> bibehålls. </w:t>
      </w:r>
      <w:r w:rsidRPr="00B71697">
        <w:t>Av den nya reglering</w:t>
      </w:r>
      <w:r w:rsidRPr="00B71697">
        <w:softHyphen/>
        <w:t xml:space="preserve">en bör det därför också framgå </w:t>
      </w:r>
      <w:r>
        <w:t xml:space="preserve">att ett krav är att </w:t>
      </w:r>
      <w:r w:rsidRPr="00C65944">
        <w:t xml:space="preserve">tillträdeskunderna </w:t>
      </w:r>
      <w:r>
        <w:t xml:space="preserve">ges motsvarande möjligheter att nå slutanvändare som före anläggandet och att tillträdet ges på rättvisa och icke-diskriminerande villkor, </w:t>
      </w:r>
      <w:r w:rsidRPr="00E211AD">
        <w:t xml:space="preserve">samtidigt som incitamenten </w:t>
      </w:r>
      <w:r>
        <w:t xml:space="preserve">till </w:t>
      </w:r>
      <w:r w:rsidRPr="00E211AD">
        <w:t>sam</w:t>
      </w:r>
      <w:r>
        <w:softHyphen/>
      </w:r>
      <w:r w:rsidRPr="00E211AD">
        <w:t>investe</w:t>
      </w:r>
      <w:r w:rsidRPr="00E211AD">
        <w:softHyphen/>
        <w:t>ring upp</w:t>
      </w:r>
      <w:r w:rsidRPr="00E211AD">
        <w:softHyphen/>
        <w:t>rätthålls.</w:t>
      </w:r>
    </w:p>
    <w:p w14:paraId="69F0D7AA" w14:textId="77777777" w:rsidR="00D85371" w:rsidRPr="00E211AD" w:rsidRDefault="00D85371" w:rsidP="00D85371">
      <w:pPr>
        <w:pStyle w:val="Brdtextmedindrag"/>
      </w:pPr>
      <w:r>
        <w:t>R</w:t>
      </w:r>
      <w:r w:rsidRPr="00C65944">
        <w:t>eglerings</w:t>
      </w:r>
      <w:r w:rsidRPr="00C65944">
        <w:softHyphen/>
        <w:t xml:space="preserve">myndigheten </w:t>
      </w:r>
      <w:r>
        <w:t>bör</w:t>
      </w:r>
      <w:r w:rsidRPr="00C65944">
        <w:t xml:space="preserve"> göra ett åtagande bindande under för</w:t>
      </w:r>
      <w:r w:rsidRPr="00C65944">
        <w:softHyphen/>
        <w:t>ut</w:t>
      </w:r>
      <w:r>
        <w:softHyphen/>
      </w:r>
      <w:r w:rsidRPr="00C65944">
        <w:t>sätt</w:t>
      </w:r>
      <w:r>
        <w:softHyphen/>
      </w:r>
      <w:r w:rsidRPr="00C65944">
        <w:t>ning</w:t>
      </w:r>
      <w:r w:rsidRPr="00E211AD">
        <w:t xml:space="preserve"> att minst en potentiell saminvesterare har ingått ett saminveste</w:t>
      </w:r>
      <w:r w:rsidRPr="00E211AD">
        <w:softHyphen/>
        <w:t>rings</w:t>
      </w:r>
      <w:r w:rsidRPr="00E211AD">
        <w:softHyphen/>
        <w:t>avtal med SMP-företaget</w:t>
      </w:r>
      <w:r>
        <w:t xml:space="preserve"> (se </w:t>
      </w:r>
      <w:r w:rsidRPr="00E211AD">
        <w:t>artikel 76.2 första stycket</w:t>
      </w:r>
      <w:r>
        <w:t>)</w:t>
      </w:r>
      <w:r w:rsidRPr="00E211AD">
        <w:t>.</w:t>
      </w:r>
    </w:p>
    <w:p w14:paraId="578E7B1C" w14:textId="77777777" w:rsidR="00D85371" w:rsidRDefault="00D85371" w:rsidP="00D85371">
      <w:pPr>
        <w:pStyle w:val="Brdtextmedindrag"/>
        <w:rPr>
          <w:iCs/>
        </w:rPr>
      </w:pPr>
      <w:r>
        <w:t>Samman</w:t>
      </w:r>
      <w:r>
        <w:softHyphen/>
        <w:t>taget syftar villkoren till att både främja nyanläggning och mot</w:t>
      </w:r>
      <w:r>
        <w:softHyphen/>
        <w:t>verka negativa effekter på konkurrensen som en följd av saminvesterings</w:t>
      </w:r>
      <w:r>
        <w:softHyphen/>
        <w:t>avtal</w:t>
      </w:r>
      <w:r>
        <w:softHyphen/>
        <w:t xml:space="preserve">et. Enligt regeringens mening </w:t>
      </w:r>
      <w:r w:rsidRPr="00FC1A7A">
        <w:t xml:space="preserve">säkerställer villkoren att målet om effektiv konkurrens upprätthålls, som </w:t>
      </w:r>
      <w:r w:rsidRPr="00FC1A7A">
        <w:rPr>
          <w:i/>
        </w:rPr>
        <w:t xml:space="preserve">Telenor Sverige AB </w:t>
      </w:r>
      <w:r w:rsidRPr="00FC1A7A">
        <w:rPr>
          <w:iCs/>
        </w:rPr>
        <w:t>understryker</w:t>
      </w:r>
      <w:r>
        <w:rPr>
          <w:iCs/>
        </w:rPr>
        <w:t xml:space="preserve">. </w:t>
      </w:r>
    </w:p>
    <w:p w14:paraId="1015BFA9" w14:textId="77777777" w:rsidR="00D85371" w:rsidRDefault="00D85371" w:rsidP="00D85371">
      <w:pPr>
        <w:pStyle w:val="Brdtextmedindrag"/>
      </w:pPr>
      <w:r w:rsidRPr="00E211AD">
        <w:t xml:space="preserve">Den prövning som regleringsmyndigheten ska göra är </w:t>
      </w:r>
      <w:r>
        <w:t>alltså</w:t>
      </w:r>
      <w:r w:rsidRPr="00E211AD">
        <w:t xml:space="preserve"> grundlig och omfattande. Hänsyn ska tas till förväntad marknads</w:t>
      </w:r>
      <w:r w:rsidRPr="00E211AD">
        <w:softHyphen/>
        <w:t>utveck</w:t>
      </w:r>
      <w:r w:rsidRPr="00E211AD">
        <w:softHyphen/>
        <w:t>ling över tid och såväl förutsättningarna för saminvesteringen som dess potential och för</w:t>
      </w:r>
      <w:r w:rsidRPr="00E211AD">
        <w:softHyphen/>
        <w:t xml:space="preserve">väntade utfall bör analyseras. Samtidigt bör </w:t>
      </w:r>
      <w:r w:rsidRPr="003A4A6E">
        <w:t>myndighetens arbetsinsats an</w:t>
      </w:r>
      <w:r w:rsidRPr="003A4A6E">
        <w:softHyphen/>
        <w:t>pass</w:t>
      </w:r>
      <w:r w:rsidRPr="003A4A6E">
        <w:softHyphen/>
        <w:t xml:space="preserve">as till omfattningen av projektet i fråga. Stöd för bedömningen </w:t>
      </w:r>
      <w:r>
        <w:t xml:space="preserve">finns </w:t>
      </w:r>
      <w:r w:rsidRPr="003A4A6E">
        <w:t xml:space="preserve">i Berecs riktlinjer </w:t>
      </w:r>
      <w:bookmarkStart w:id="750" w:name="_Hlk61874660"/>
      <w:r>
        <w:t>för att främja en konsekvent tillämpning av villkoren och kriterierna för bedömningen av nya nätelement med mycket hög kapa</w:t>
      </w:r>
      <w:r>
        <w:softHyphen/>
        <w:t xml:space="preserve">citet </w:t>
      </w:r>
      <w:bookmarkEnd w:id="750"/>
      <w:r w:rsidRPr="003A4A6E">
        <w:t>(</w:t>
      </w:r>
      <w:r>
        <w:t>artikel 76.1 och bilaga 4 till EU-direktivet</w:t>
      </w:r>
      <w:r w:rsidRPr="003A4A6E">
        <w:t>). Riktlinjerna</w:t>
      </w:r>
      <w:r w:rsidRPr="00E211AD">
        <w:t xml:space="preserve"> ska </w:t>
      </w:r>
      <w:r w:rsidRPr="00C65944">
        <w:t xml:space="preserve">beaktas vid bedömningen av ett </w:t>
      </w:r>
      <w:r w:rsidRPr="00BF710A">
        <w:t>åtagande. Till skillnad från vad som föreslås i prome</w:t>
      </w:r>
      <w:r>
        <w:softHyphen/>
      </w:r>
      <w:r w:rsidRPr="00BF710A">
        <w:t>mor</w:t>
      </w:r>
      <w:r>
        <w:softHyphen/>
      </w:r>
      <w:r w:rsidRPr="00BF710A">
        <w:t>ian anser regeringen att en sådan instruk</w:t>
      </w:r>
      <w:r>
        <w:softHyphen/>
      </w:r>
      <w:r w:rsidRPr="00BF710A">
        <w:t xml:space="preserve">tion till myndigheten bör regleras i förordning. </w:t>
      </w:r>
      <w:r w:rsidRPr="00C65944">
        <w:t xml:space="preserve">SMP-företaget som </w:t>
      </w:r>
      <w:r>
        <w:t>erbjuder</w:t>
      </w:r>
      <w:r w:rsidRPr="00C65944">
        <w:t xml:space="preserve"> åtagandet </w:t>
      </w:r>
      <w:r>
        <w:t>bör</w:t>
      </w:r>
      <w:r w:rsidRPr="00C65944">
        <w:t xml:space="preserve"> visa att villkoren är uppfyllda genom att</w:t>
      </w:r>
      <w:r w:rsidRPr="00E211AD">
        <w:t xml:space="preserve"> förse myndigheten med tillräckligt underlag.</w:t>
      </w:r>
      <w:bookmarkStart w:id="751" w:name="_Hlk38036237"/>
    </w:p>
    <w:p w14:paraId="2D666BBF" w14:textId="77777777" w:rsidR="00D85371" w:rsidRPr="00E211AD" w:rsidRDefault="00D85371" w:rsidP="00D85371">
      <w:pPr>
        <w:pStyle w:val="Rubrik5utannumrering"/>
      </w:pPr>
      <w:r w:rsidRPr="00E211AD">
        <w:t xml:space="preserve">Ett </w:t>
      </w:r>
      <w:r w:rsidRPr="00CD38D1">
        <w:t>marknadstest</w:t>
      </w:r>
      <w:r w:rsidRPr="00E211AD">
        <w:t xml:space="preserve"> i form av </w:t>
      </w:r>
      <w:r>
        <w:t xml:space="preserve">ett </w:t>
      </w:r>
      <w:r w:rsidRPr="00E211AD">
        <w:t>offentligt samråd ska utföras</w:t>
      </w:r>
    </w:p>
    <w:p w14:paraId="4D403E73" w14:textId="77777777" w:rsidR="00D85371" w:rsidRDefault="00D85371" w:rsidP="00D85371">
      <w:pPr>
        <w:pStyle w:val="Brdtext"/>
      </w:pPr>
      <w:r w:rsidRPr="00C65944">
        <w:t>Av artikel 7</w:t>
      </w:r>
      <w:r w:rsidRPr="00E211AD">
        <w:t>6</w:t>
      </w:r>
      <w:r w:rsidRPr="00C65944">
        <w:t xml:space="preserve">.2 </w:t>
      </w:r>
      <w:r w:rsidRPr="00E211AD">
        <w:t>f</w:t>
      </w:r>
      <w:r>
        <w:t>ramgår</w:t>
      </w:r>
      <w:r w:rsidRPr="00C65944">
        <w:t xml:space="preserve"> att bedömningen av om ett saminvesterings</w:t>
      </w:r>
      <w:r w:rsidRPr="00C65944">
        <w:softHyphen/>
        <w:t>åtagande uppfyller aktuella villkor ska göras med beaktande av resultatet av ett marknads</w:t>
      </w:r>
      <w:r>
        <w:softHyphen/>
      </w:r>
      <w:r w:rsidRPr="00C65944">
        <w:t xml:space="preserve">test. </w:t>
      </w:r>
      <w:r w:rsidRPr="00B21717">
        <w:t>Marknadstestet</w:t>
      </w:r>
      <w:r w:rsidRPr="00E211AD">
        <w:t xml:space="preserve"> utförs genom </w:t>
      </w:r>
      <w:r>
        <w:t xml:space="preserve">ett </w:t>
      </w:r>
      <w:r w:rsidRPr="00E211AD">
        <w:t>offentligt samråd med berörda parter</w:t>
      </w:r>
      <w:r>
        <w:t xml:space="preserve">. </w:t>
      </w:r>
      <w:r w:rsidRPr="00E211AD">
        <w:t xml:space="preserve">Förfarandet </w:t>
      </w:r>
      <w:r w:rsidRPr="00B21717">
        <w:t>regleras i artikel 79.2 första stycket och behand</w:t>
      </w:r>
      <w:r w:rsidRPr="00B21717">
        <w:softHyphen/>
        <w:t>las närmare i nästa avsnitt.</w:t>
      </w:r>
    </w:p>
    <w:p w14:paraId="34A8A73B" w14:textId="77777777" w:rsidR="00D85371" w:rsidRPr="00E211AD" w:rsidRDefault="00D85371" w:rsidP="00D85371">
      <w:pPr>
        <w:pStyle w:val="Rubrik5utannumrering"/>
      </w:pPr>
      <w:bookmarkStart w:id="752" w:name="_Hlk20408125"/>
      <w:bookmarkEnd w:id="751"/>
      <w:r>
        <w:lastRenderedPageBreak/>
        <w:t xml:space="preserve">Ytterligare </w:t>
      </w:r>
      <w:r w:rsidRPr="00E211AD">
        <w:t xml:space="preserve">skyldigheter </w:t>
      </w:r>
      <w:r>
        <w:t xml:space="preserve">får åläggas </w:t>
      </w:r>
      <w:r w:rsidRPr="00E211AD">
        <w:t xml:space="preserve">endast </w:t>
      </w:r>
      <w:r>
        <w:t>om det finns betydande konkurrens</w:t>
      </w:r>
      <w:r>
        <w:softHyphen/>
        <w:t>problem</w:t>
      </w:r>
      <w:r w:rsidRPr="00E211AD">
        <w:t xml:space="preserve"> </w:t>
      </w:r>
      <w:r>
        <w:t>som inte kan åtgärdas på annat sätt</w:t>
      </w:r>
    </w:p>
    <w:p w14:paraId="45245A06" w14:textId="1FD25190" w:rsidR="00D85371" w:rsidRDefault="00D85371" w:rsidP="00D85371">
      <w:pPr>
        <w:pStyle w:val="Brdtext"/>
      </w:pPr>
      <w:r w:rsidRPr="00E211AD">
        <w:t xml:space="preserve">Av artikel 76.2 första stycket </w:t>
      </w:r>
      <w:r>
        <w:t>framgår att om regleringsmyndigheten be</w:t>
      </w:r>
      <w:r w:rsidR="003E532E">
        <w:softHyphen/>
      </w:r>
      <w:r>
        <w:t>slutar att ett saminvesteringsåtagande ska vara bindande är u</w:t>
      </w:r>
      <w:r w:rsidRPr="00E211AD">
        <w:t>tgångs</w:t>
      </w:r>
      <w:r w:rsidRPr="00E211AD">
        <w:softHyphen/>
        <w:t>punk</w:t>
      </w:r>
      <w:r w:rsidR="003E532E">
        <w:softHyphen/>
      </w:r>
      <w:r w:rsidRPr="00E211AD">
        <w:t xml:space="preserve">ten att </w:t>
      </w:r>
      <w:r>
        <w:t xml:space="preserve">några ytterligare </w:t>
      </w:r>
      <w:r w:rsidRPr="00E211AD">
        <w:t xml:space="preserve">skyldigheter inte </w:t>
      </w:r>
      <w:r>
        <w:t xml:space="preserve">ska </w:t>
      </w:r>
      <w:r w:rsidRPr="00E211AD">
        <w:t xml:space="preserve">åläggas </w:t>
      </w:r>
      <w:r>
        <w:t xml:space="preserve">i fråga om </w:t>
      </w:r>
      <w:r w:rsidRPr="00E211AD">
        <w:t>de nätdelar som saminvest</w:t>
      </w:r>
      <w:r>
        <w:softHyphen/>
      </w:r>
      <w:r w:rsidRPr="00E211AD">
        <w:t>eringen avser. Direktivet förutser dock att det kan finnas situationer då be</w:t>
      </w:r>
      <w:r w:rsidRPr="00E211AD">
        <w:softHyphen/>
      </w:r>
      <w:r w:rsidRPr="00C65944">
        <w:t xml:space="preserve">tydande konkurrensproblem på vissa marknader inte kan åtgärdas utan </w:t>
      </w:r>
      <w:r>
        <w:t>åläggande av SMP-skyldigheter (</w:t>
      </w:r>
      <w:r w:rsidRPr="00E211AD">
        <w:t>artiklarna 68–74</w:t>
      </w:r>
      <w:r>
        <w:t>)</w:t>
      </w:r>
      <w:r w:rsidRPr="00E211AD">
        <w:t xml:space="preserve"> som om</w:t>
      </w:r>
      <w:r w:rsidR="003E532E">
        <w:softHyphen/>
      </w:r>
      <w:r w:rsidRPr="00E211AD">
        <w:t>fattar också nät</w:t>
      </w:r>
      <w:r>
        <w:softHyphen/>
      </w:r>
      <w:r w:rsidRPr="00E211AD">
        <w:t>delar som varit föremål för saminvestering. Sådana skyl</w:t>
      </w:r>
      <w:r>
        <w:softHyphen/>
      </w:r>
      <w:r w:rsidRPr="00E211AD">
        <w:t>digheter får därför åläggas i moti</w:t>
      </w:r>
      <w:r w:rsidRPr="00E211AD">
        <w:softHyphen/>
      </w:r>
      <w:r w:rsidRPr="00C65944">
        <w:t>ve</w:t>
      </w:r>
      <w:r w:rsidRPr="00C65944">
        <w:softHyphen/>
        <w:t>rade fall</w:t>
      </w:r>
      <w:r>
        <w:t>. Det kräver att reglerings</w:t>
      </w:r>
      <w:r>
        <w:softHyphen/>
        <w:t>myn</w:t>
      </w:r>
      <w:r w:rsidR="003E532E">
        <w:softHyphen/>
      </w:r>
      <w:r>
        <w:t>digheten, mot bak</w:t>
      </w:r>
      <w:r>
        <w:softHyphen/>
        <w:t>grund av marknadens särdrag, fast</w:t>
      </w:r>
      <w:r>
        <w:softHyphen/>
        <w:t>ställer att de betydan</w:t>
      </w:r>
      <w:r w:rsidR="003E532E">
        <w:softHyphen/>
      </w:r>
      <w:r>
        <w:t>de konkurrensproblemen annars inte skulle bli åtgärdade (</w:t>
      </w:r>
      <w:r w:rsidRPr="00E211AD">
        <w:t>arti</w:t>
      </w:r>
      <w:r>
        <w:softHyphen/>
      </w:r>
      <w:r w:rsidRPr="00E211AD">
        <w:t>kel</w:t>
      </w:r>
      <w:r>
        <w:t> </w:t>
      </w:r>
      <w:r w:rsidRPr="00E211AD">
        <w:t>76.2 tredje stycket</w:t>
      </w:r>
      <w:r>
        <w:t>).</w:t>
      </w:r>
    </w:p>
    <w:p w14:paraId="1E9E7EFC" w14:textId="77777777" w:rsidR="00D85371" w:rsidRDefault="00D85371" w:rsidP="00D85371">
      <w:pPr>
        <w:pStyle w:val="Brdtextmedindrag"/>
        <w:rPr>
          <w:iCs/>
        </w:rPr>
      </w:pPr>
      <w:r>
        <w:t>S</w:t>
      </w:r>
      <w:r w:rsidRPr="00E211AD">
        <w:t xml:space="preserve">å länge </w:t>
      </w:r>
      <w:r>
        <w:t>åtagandet är bindande för SMP-företaget bör därför</w:t>
      </w:r>
      <w:r w:rsidRPr="00E211AD">
        <w:t xml:space="preserve"> </w:t>
      </w:r>
      <w:r>
        <w:t>reglerings</w:t>
      </w:r>
      <w:r>
        <w:softHyphen/>
        <w:t>myndigheten få ålägga ytterligare</w:t>
      </w:r>
      <w:r w:rsidRPr="00E211AD">
        <w:t xml:space="preserve"> skyldigheter </w:t>
      </w:r>
      <w:r>
        <w:t xml:space="preserve">när det gäller de nätdelar som omfattas av åtagandet, </w:t>
      </w:r>
      <w:r w:rsidRPr="00E211AD">
        <w:t xml:space="preserve">endast om det </w:t>
      </w:r>
      <w:r>
        <w:t>finns betyd</w:t>
      </w:r>
      <w:r>
        <w:softHyphen/>
        <w:t>an</w:t>
      </w:r>
      <w:r>
        <w:softHyphen/>
        <w:t>de konkurrens</w:t>
      </w:r>
      <w:r>
        <w:softHyphen/>
        <w:t xml:space="preserve">problem som inte kan åtgärdas på något annat sätt. Som </w:t>
      </w:r>
      <w:r>
        <w:rPr>
          <w:i/>
        </w:rPr>
        <w:t>Ko</w:t>
      </w:r>
      <w:r w:rsidRPr="00D510FD">
        <w:rPr>
          <w:i/>
        </w:rPr>
        <w:t>nkurrensverket</w:t>
      </w:r>
      <w:r>
        <w:rPr>
          <w:i/>
        </w:rPr>
        <w:t xml:space="preserve"> </w:t>
      </w:r>
      <w:r w:rsidRPr="00556426">
        <w:rPr>
          <w:iCs/>
          <w:spacing w:val="-2"/>
        </w:rPr>
        <w:t>betonar finns det därmed möjligheter för reglerings</w:t>
      </w:r>
      <w:r w:rsidRPr="00556426">
        <w:rPr>
          <w:iCs/>
          <w:spacing w:val="-2"/>
        </w:rPr>
        <w:softHyphen/>
        <w:t>myndig</w:t>
      </w:r>
      <w:r w:rsidRPr="00556426">
        <w:rPr>
          <w:iCs/>
          <w:spacing w:val="-2"/>
        </w:rPr>
        <w:softHyphen/>
        <w:t>het</w:t>
      </w:r>
      <w:r w:rsidRPr="00556426">
        <w:rPr>
          <w:iCs/>
          <w:spacing w:val="-2"/>
        </w:rPr>
        <w:softHyphen/>
        <w:t>en att åtgärda</w:t>
      </w:r>
      <w:r>
        <w:rPr>
          <w:iCs/>
        </w:rPr>
        <w:t xml:space="preserve"> de eventuella konkurrensproblem som regleringen av ett saminvesterings</w:t>
      </w:r>
      <w:r>
        <w:rPr>
          <w:iCs/>
        </w:rPr>
        <w:softHyphen/>
        <w:t>åtagande kan ge upphov till.</w:t>
      </w:r>
    </w:p>
    <w:p w14:paraId="417A451D" w14:textId="77777777" w:rsidR="00D85371" w:rsidRDefault="00D85371" w:rsidP="00D85371">
      <w:pPr>
        <w:pStyle w:val="Brdtextmedindrag"/>
        <w:rPr>
          <w:iCs/>
        </w:rPr>
      </w:pPr>
      <w:r>
        <w:rPr>
          <w:iCs/>
        </w:rPr>
        <w:t>Omständigheter som regleringsmyndigheten särskilt ska beakta vid åläggande av SMP-skyldigheter när det gäller nätdelar som omfattas av ett beslut om bindande åtagande behandlas i nästa avsnitt.</w:t>
      </w:r>
    </w:p>
    <w:p w14:paraId="0ABA52E3" w14:textId="77777777" w:rsidR="00D85371" w:rsidRPr="00B176BD" w:rsidRDefault="00D85371" w:rsidP="00D85371">
      <w:pPr>
        <w:pStyle w:val="Rubrik5utannumrering"/>
      </w:pPr>
      <w:r w:rsidRPr="00B176BD">
        <w:t>Åtaganden som inte uppfyller villkoren</w:t>
      </w:r>
    </w:p>
    <w:p w14:paraId="290A90C7" w14:textId="77777777" w:rsidR="00D85371" w:rsidRDefault="00D85371" w:rsidP="00D85371">
      <w:pPr>
        <w:pStyle w:val="Brdtextmedindrag"/>
        <w:ind w:firstLine="0"/>
      </w:pPr>
      <w:r>
        <w:t>Som framgår ovan innebär regleringsmyndighetens beslut att ett sam</w:t>
      </w:r>
      <w:r>
        <w:softHyphen/>
        <w:t>invest</w:t>
      </w:r>
      <w:r>
        <w:softHyphen/>
        <w:t>erings</w:t>
      </w:r>
      <w:r>
        <w:softHyphen/>
        <w:t>åtagande ska vara bindande för SMP-operatören att ytterligare skyldigheter som utgångspunkt inte får åläggas. Om ett saminvesterings</w:t>
      </w:r>
      <w:r>
        <w:softHyphen/>
        <w:t>åtagande inte uppfyller villkoren för att göras bindande, finns det däremot inte något hinder mot att omständigheterna beaktas inom ramen för en marknads</w:t>
      </w:r>
      <w:r>
        <w:softHyphen/>
        <w:t>analys och bedömningen av vilka lämpliga och proportionella korrigerings</w:t>
      </w:r>
      <w:r>
        <w:softHyphen/>
        <w:t>åtgärder som behövs för att åtgärda ett identifierat marknads</w:t>
      </w:r>
      <w:r>
        <w:softHyphen/>
        <w:t>misslyckande (</w:t>
      </w:r>
      <w:r w:rsidRPr="00E211AD">
        <w:t>se artikel 76.2 andra stycket</w:t>
      </w:r>
      <w:r>
        <w:t xml:space="preserve"> och skäl 205</w:t>
      </w:r>
      <w:r w:rsidRPr="00E211AD">
        <w:t>). Exempelvis skulle det kunna innebära att ett saminvester</w:t>
      </w:r>
      <w:r w:rsidRPr="00E211AD">
        <w:softHyphen/>
        <w:t>ings</w:t>
      </w:r>
      <w:r w:rsidRPr="00E211AD">
        <w:softHyphen/>
        <w:t>avtal</w:t>
      </w:r>
      <w:r>
        <w:t>,</w:t>
      </w:r>
      <w:r w:rsidRPr="00E211AD">
        <w:t xml:space="preserve"> som </w:t>
      </w:r>
      <w:r>
        <w:t xml:space="preserve">inte uppfyller villkoren och därmed </w:t>
      </w:r>
      <w:r w:rsidRPr="00E211AD">
        <w:t xml:space="preserve">inte </w:t>
      </w:r>
      <w:r w:rsidRPr="00C65944">
        <w:t>medför reglerings</w:t>
      </w:r>
      <w:r>
        <w:softHyphen/>
      </w:r>
      <w:r w:rsidRPr="00C65944">
        <w:t xml:space="preserve">lättnader enligt artikel 76 </w:t>
      </w:r>
      <w:r>
        <w:t>i fråga om</w:t>
      </w:r>
      <w:r w:rsidRPr="00C65944">
        <w:t xml:space="preserve"> </w:t>
      </w:r>
      <w:r>
        <w:t>nät</w:t>
      </w:r>
      <w:r w:rsidRPr="00C65944">
        <w:t>delar</w:t>
      </w:r>
      <w:r>
        <w:t xml:space="preserve"> som omfattas av avtalet</w:t>
      </w:r>
      <w:r w:rsidRPr="00C65944">
        <w:t>, ändå i en marknads</w:t>
      </w:r>
      <w:r>
        <w:softHyphen/>
      </w:r>
      <w:r w:rsidRPr="00C65944">
        <w:t>analys få</w:t>
      </w:r>
      <w:r>
        <w:t>r</w:t>
      </w:r>
      <w:r w:rsidRPr="00C65944">
        <w:t xml:space="preserve"> den verkan att </w:t>
      </w:r>
      <w:r>
        <w:t>åläggande av en eller flera skyldig</w:t>
      </w:r>
      <w:r>
        <w:softHyphen/>
        <w:t xml:space="preserve">heter </w:t>
      </w:r>
      <w:r w:rsidRPr="00C65944">
        <w:t>inte är befoga</w:t>
      </w:r>
      <w:r>
        <w:t>t</w:t>
      </w:r>
      <w:r w:rsidRPr="00C65944">
        <w:t xml:space="preserve"> i ett </w:t>
      </w:r>
      <w:r>
        <w:t xml:space="preserve">enskilt </w:t>
      </w:r>
      <w:r w:rsidRPr="00C65944">
        <w:t>fall.</w:t>
      </w:r>
      <w:r>
        <w:t xml:space="preserve"> Enligt regeringens bedömning finns det dock inget utrymme att, som </w:t>
      </w:r>
      <w:r w:rsidRPr="007B23D4">
        <w:t>PTS</w:t>
      </w:r>
      <w:r w:rsidRPr="00C66C2B">
        <w:rPr>
          <w:i/>
          <w:iCs/>
        </w:rPr>
        <w:t xml:space="preserve"> </w:t>
      </w:r>
      <w:r>
        <w:t>menar, göra ett saminveste</w:t>
      </w:r>
      <w:r>
        <w:softHyphen/>
        <w:t>rings</w:t>
      </w:r>
      <w:r>
        <w:softHyphen/>
        <w:t xml:space="preserve">åtagande som inte uppfyller angivna villkor bindande. Trots att åtagandet inte görs bindande kan det beaktas vid regleringen av SMP-skyldigheter. </w:t>
      </w:r>
      <w:r w:rsidRPr="00F23782">
        <w:t>Det innebär samtidigt att regler</w:t>
      </w:r>
      <w:r w:rsidRPr="00F23782">
        <w:softHyphen/>
        <w:t>ingsmyndighete</w:t>
      </w:r>
      <w:r>
        <w:t>n i fråga om nya fibernät som omfattas av ett sam</w:t>
      </w:r>
      <w:r>
        <w:softHyphen/>
        <w:t>investeringsavtal som inte uppfyller villkoren kan ålägga SMP-skyldighe</w:t>
      </w:r>
      <w:r>
        <w:softHyphen/>
        <w:t>ter, utan den begränsning som gäller för nätdelar som omfattas av ett bindande åtagande.</w:t>
      </w:r>
    </w:p>
    <w:p w14:paraId="1560F29E" w14:textId="0768FC22" w:rsidR="00D85371" w:rsidRPr="00E211AD" w:rsidRDefault="00D85371" w:rsidP="00D85371">
      <w:pPr>
        <w:pStyle w:val="Rubrik2"/>
      </w:pPr>
      <w:bookmarkStart w:id="753" w:name="_Toc9841599"/>
      <w:bookmarkStart w:id="754" w:name="_Toc9867476"/>
      <w:bookmarkStart w:id="755" w:name="_Toc9867726"/>
      <w:bookmarkStart w:id="756" w:name="_Toc9871143"/>
      <w:bookmarkStart w:id="757" w:name="_Toc9958226"/>
      <w:bookmarkStart w:id="758" w:name="_Toc9961285"/>
      <w:bookmarkStart w:id="759" w:name="_Toc9962384"/>
      <w:bookmarkStart w:id="760" w:name="_Toc17793348"/>
      <w:bookmarkStart w:id="761" w:name="_Toc73005935"/>
      <w:bookmarkStart w:id="762" w:name="_Toc86738741"/>
      <w:bookmarkStart w:id="763" w:name="_Toc94597504"/>
      <w:bookmarkStart w:id="764" w:name="_Toc96533347"/>
      <w:bookmarkEnd w:id="752"/>
      <w:r w:rsidRPr="00E211AD">
        <w:lastRenderedPageBreak/>
        <w:t>Andra bindande åtaganden med konkurrenspåverkan</w:t>
      </w:r>
      <w:bookmarkEnd w:id="753"/>
      <w:bookmarkEnd w:id="754"/>
      <w:bookmarkEnd w:id="755"/>
      <w:bookmarkEnd w:id="756"/>
      <w:bookmarkEnd w:id="757"/>
      <w:bookmarkEnd w:id="758"/>
      <w:bookmarkEnd w:id="759"/>
      <w:bookmarkEnd w:id="760"/>
      <w:bookmarkEnd w:id="761"/>
      <w:bookmarkEnd w:id="762"/>
      <w:bookmarkEnd w:id="763"/>
      <w:bookmarkEnd w:id="764"/>
    </w:p>
    <w:p w14:paraId="43486673" w14:textId="77777777" w:rsidR="00D85371" w:rsidRDefault="00D85371" w:rsidP="00D85371">
      <w:pPr>
        <w:pStyle w:val="Brdtextram"/>
      </w:pPr>
      <w:r w:rsidRPr="00C65944">
        <w:rPr>
          <w:b/>
        </w:rPr>
        <w:t xml:space="preserve">Regeringens </w:t>
      </w:r>
      <w:r w:rsidRPr="006F51BF">
        <w:rPr>
          <w:b/>
        </w:rPr>
        <w:t>förslag</w:t>
      </w:r>
      <w:r w:rsidRPr="00C65944">
        <w:rPr>
          <w:b/>
        </w:rPr>
        <w:t>:</w:t>
      </w:r>
      <w:r w:rsidRPr="00C65944">
        <w:t xml:space="preserve"> </w:t>
      </w:r>
      <w:r>
        <w:t xml:space="preserve">Regleringsmyndigheten ska även få besluta att andra </w:t>
      </w:r>
      <w:r w:rsidRPr="00CC5E6D">
        <w:t>åtaganden</w:t>
      </w:r>
      <w:r>
        <w:t xml:space="preserve"> </w:t>
      </w:r>
      <w:r w:rsidRPr="00CC5E6D">
        <w:t>om att följa villkor för tillträde eller andra villkor som har påverkan på konkurrenssituationen</w:t>
      </w:r>
      <w:r>
        <w:t>,</w:t>
      </w:r>
      <w:r w:rsidRPr="00CC5E6D">
        <w:t xml:space="preserve"> </w:t>
      </w:r>
      <w:r>
        <w:t xml:space="preserve">som erbjuds av en </w:t>
      </w:r>
      <w:r w:rsidRPr="00CC5E6D">
        <w:t>operatör</w:t>
      </w:r>
      <w:r>
        <w:t xml:space="preserve"> som är ett företag med betydande inflytande på en marknad, </w:t>
      </w:r>
      <w:r w:rsidRPr="00CC5E6D">
        <w:t>ska vara helt eller delvis bindande för en bestämd tid.</w:t>
      </w:r>
    </w:p>
    <w:p w14:paraId="4B8F1574" w14:textId="77777777" w:rsidR="00D85371" w:rsidRPr="00E211AD" w:rsidRDefault="00D85371" w:rsidP="00D85371">
      <w:pPr>
        <w:pStyle w:val="Brdtextmedindrag"/>
        <w:rPr>
          <w:sz w:val="8"/>
          <w:szCs w:val="8"/>
        </w:rPr>
      </w:pPr>
    </w:p>
    <w:p w14:paraId="4B36EE83" w14:textId="77777777" w:rsidR="00D85371" w:rsidRPr="00E211AD" w:rsidRDefault="00D85371" w:rsidP="00D85371">
      <w:pPr>
        <w:pStyle w:val="Brdtextmedindrag"/>
      </w:pPr>
      <w:r w:rsidRPr="00E211AD">
        <w:rPr>
          <w:b/>
        </w:rPr>
        <w:t>Promemorians förslag</w:t>
      </w:r>
      <w:r w:rsidRPr="00C4319D">
        <w:rPr>
          <w:bCs/>
        </w:rPr>
        <w:t xml:space="preserve"> </w:t>
      </w:r>
      <w:r>
        <w:t>överensstämmer i huvudsak med regeringens för</w:t>
      </w:r>
      <w:r>
        <w:softHyphen/>
        <w:t>slag. I promemorian föreslås att vissa omständigheter särskilt ska be</w:t>
      </w:r>
      <w:r>
        <w:softHyphen/>
        <w:t>aktas vid bedömningen av om ett åtagande ska göras bind</w:t>
      </w:r>
      <w:r>
        <w:softHyphen/>
        <w:t>ande.</w:t>
      </w:r>
    </w:p>
    <w:p w14:paraId="1568FC99" w14:textId="77777777" w:rsidR="00D85371" w:rsidRDefault="00D85371" w:rsidP="00D85371">
      <w:pPr>
        <w:pStyle w:val="Brdtextmedindrag"/>
      </w:pPr>
      <w:r w:rsidRPr="005E1FEF">
        <w:rPr>
          <w:b/>
        </w:rPr>
        <w:t>Remissinstanserna:</w:t>
      </w:r>
      <w:r w:rsidRPr="00C4319D">
        <w:rPr>
          <w:bCs/>
        </w:rPr>
        <w:t xml:space="preserve"> </w:t>
      </w:r>
      <w:r w:rsidRPr="005E1FEF">
        <w:t>De flesta av remissinstanserna tillstyrker förslage</w:t>
      </w:r>
      <w:r>
        <w:t>t</w:t>
      </w:r>
      <w:r w:rsidRPr="005E1FEF">
        <w:t xml:space="preserve"> eller har ingen invändning mot de</w:t>
      </w:r>
      <w:r>
        <w:t>t</w:t>
      </w:r>
      <w:r w:rsidRPr="005E1FEF">
        <w:t xml:space="preserve">. </w:t>
      </w:r>
      <w:r w:rsidRPr="005E1FEF">
        <w:rPr>
          <w:i/>
          <w:iCs/>
        </w:rPr>
        <w:t>PTS</w:t>
      </w:r>
      <w:r w:rsidRPr="005E1FEF">
        <w:t xml:space="preserve"> anser att det inte är nödvändigt att i lagen ange de omständigheter som ska beaktas när reglerings</w:t>
      </w:r>
      <w:r w:rsidRPr="005E1FEF">
        <w:softHyphen/>
        <w:t>myn</w:t>
      </w:r>
      <w:r>
        <w:softHyphen/>
      </w:r>
      <w:r w:rsidRPr="005E1FEF">
        <w:t>d</w:t>
      </w:r>
      <w:r w:rsidRPr="005E1FEF">
        <w:softHyphen/>
        <w:t>ig</w:t>
      </w:r>
      <w:r w:rsidRPr="005E1FEF">
        <w:softHyphen/>
        <w:t>he</w:t>
      </w:r>
      <w:r>
        <w:softHyphen/>
      </w:r>
      <w:r w:rsidRPr="005E1FEF">
        <w:t>ten, med beaktande av gjorda åtaganden, bedömer vilka skyldig</w:t>
      </w:r>
      <w:r>
        <w:softHyphen/>
      </w:r>
      <w:r w:rsidRPr="005E1FEF">
        <w:t xml:space="preserve">heter som ska åläggas en SMP-operatör. </w:t>
      </w:r>
      <w:r>
        <w:t>Dessutom påpekar PTS att bestämmelserna</w:t>
      </w:r>
      <w:r w:rsidRPr="005E1FEF">
        <w:t xml:space="preserve"> även </w:t>
      </w:r>
      <w:r>
        <w:t>omfattar</w:t>
      </w:r>
      <w:r w:rsidRPr="005E1FEF">
        <w:t xml:space="preserve"> saminvesteringsåtaganden enligt artikel 76. </w:t>
      </w:r>
      <w:r w:rsidRPr="005E1FEF">
        <w:rPr>
          <w:i/>
        </w:rPr>
        <w:t xml:space="preserve">Telenor Sverige AB </w:t>
      </w:r>
      <w:r>
        <w:rPr>
          <w:iCs/>
        </w:rPr>
        <w:t>framhåller att ett åtagande som ersätter eller komplet</w:t>
      </w:r>
      <w:r>
        <w:rPr>
          <w:iCs/>
        </w:rPr>
        <w:softHyphen/>
        <w:t>te</w:t>
      </w:r>
      <w:r>
        <w:rPr>
          <w:iCs/>
        </w:rPr>
        <w:softHyphen/>
        <w:t>rar en beslut</w:t>
      </w:r>
      <w:r>
        <w:rPr>
          <w:iCs/>
        </w:rPr>
        <w:softHyphen/>
        <w:t>ad SMP-skyldighet måste analyseras noga från konkurrens</w:t>
      </w:r>
      <w:r>
        <w:rPr>
          <w:iCs/>
        </w:rPr>
        <w:softHyphen/>
        <w:t>synpunkt.</w:t>
      </w:r>
    </w:p>
    <w:p w14:paraId="77AF275C" w14:textId="77777777" w:rsidR="00D85371" w:rsidRPr="00E211AD" w:rsidRDefault="00D85371" w:rsidP="00D85371">
      <w:pPr>
        <w:pStyle w:val="Rubrik4utannumrering"/>
      </w:pPr>
      <w:r w:rsidRPr="00E211AD">
        <w:t>Skälen för regeringens förslag</w:t>
      </w:r>
    </w:p>
    <w:p w14:paraId="1585F3F4" w14:textId="77777777" w:rsidR="00D85371" w:rsidRDefault="00D85371" w:rsidP="00D85371">
      <w:pPr>
        <w:pStyle w:val="Rubrik5utannumrering"/>
        <w:spacing w:before="0"/>
      </w:pPr>
      <w:r>
        <w:t>Reglering av andra åtaganden som har betydelse för åläggande av SMP-skyldigheter</w:t>
      </w:r>
    </w:p>
    <w:p w14:paraId="4EEC911C" w14:textId="77777777" w:rsidR="00D85371" w:rsidRDefault="00D85371" w:rsidP="00D85371">
      <w:pPr>
        <w:pStyle w:val="Brdtext"/>
      </w:pPr>
      <w:r w:rsidRPr="00E211AD">
        <w:t xml:space="preserve">I artikel 79 i EU-direktivet finns bestämmelser om förfarandet när det gäller åtaganden av SMP-företag om </w:t>
      </w:r>
      <w:r>
        <w:t xml:space="preserve">att följa </w:t>
      </w:r>
      <w:r w:rsidRPr="00E211AD">
        <w:t>villkor för tillträde och sam</w:t>
      </w:r>
      <w:r>
        <w:softHyphen/>
      </w:r>
      <w:r w:rsidRPr="00E211AD">
        <w:t>in</w:t>
      </w:r>
      <w:r w:rsidRPr="00E211AD">
        <w:softHyphen/>
        <w:t>vest</w:t>
      </w:r>
      <w:r w:rsidRPr="00E211AD">
        <w:softHyphen/>
        <w:t>er</w:t>
      </w:r>
      <w:r w:rsidRPr="00E211AD">
        <w:softHyphen/>
        <w:t xml:space="preserve">ing i deras nät. </w:t>
      </w:r>
      <w:r>
        <w:t xml:space="preserve">Artikeln </w:t>
      </w:r>
      <w:r w:rsidRPr="00C65944">
        <w:t>saknar motsvarighet i nuvaran</w:t>
      </w:r>
      <w:r w:rsidRPr="00C65944">
        <w:softHyphen/>
        <w:t>de</w:t>
      </w:r>
      <w:r w:rsidRPr="00E211AD">
        <w:t xml:space="preserve"> EU-regelverk</w:t>
      </w:r>
      <w:r>
        <w:t>. Den omfattar även åtaganden om sam</w:t>
      </w:r>
      <w:r>
        <w:softHyphen/>
        <w:t>investering i anläggandet av nya optiska fibernät (se föregående avsnitt).</w:t>
      </w:r>
    </w:p>
    <w:p w14:paraId="6487C539" w14:textId="77777777" w:rsidR="00D85371" w:rsidRPr="00E211AD" w:rsidRDefault="00D85371" w:rsidP="00D85371">
      <w:pPr>
        <w:pStyle w:val="Brdtextmedindrag"/>
      </w:pPr>
      <w:r>
        <w:t>Artikel 79</w:t>
      </w:r>
      <w:r w:rsidRPr="00E211AD">
        <w:t xml:space="preserve"> </w:t>
      </w:r>
      <w:r>
        <w:t xml:space="preserve">reglerar SMP-företagets erbjudande om ett åtagande och </w:t>
      </w:r>
      <w:r w:rsidRPr="00E211AD">
        <w:t>fast</w:t>
      </w:r>
      <w:r w:rsidRPr="00E211AD">
        <w:softHyphen/>
        <w:t>ställer förfaran</w:t>
      </w:r>
      <w:r>
        <w:softHyphen/>
      </w:r>
      <w:r w:rsidRPr="00E211AD">
        <w:t xml:space="preserve">det för </w:t>
      </w:r>
      <w:r>
        <w:t xml:space="preserve">hur </w:t>
      </w:r>
      <w:r w:rsidRPr="00E211AD">
        <w:t>regleringsmyndigheten ska utvärdera erbjud</w:t>
      </w:r>
      <w:r>
        <w:softHyphen/>
      </w:r>
      <w:r w:rsidRPr="00E211AD">
        <w:t>an</w:t>
      </w:r>
      <w:r>
        <w:softHyphen/>
      </w:r>
      <w:r w:rsidRPr="00E211AD">
        <w:t>det och, i före</w:t>
      </w:r>
      <w:r>
        <w:softHyphen/>
      </w:r>
      <w:r w:rsidRPr="00E211AD">
        <w:t>kom</w:t>
      </w:r>
      <w:r>
        <w:softHyphen/>
      </w:r>
      <w:r>
        <w:softHyphen/>
      </w:r>
      <w:r w:rsidRPr="00E211AD">
        <w:t>man</w:t>
      </w:r>
      <w:r>
        <w:softHyphen/>
      </w:r>
      <w:r w:rsidRPr="00E211AD">
        <w:t xml:space="preserve">de fall, göra åtagandet bindande för </w:t>
      </w:r>
      <w:r>
        <w:t xml:space="preserve">det </w:t>
      </w:r>
      <w:r w:rsidRPr="00E211AD">
        <w:t xml:space="preserve">företag som </w:t>
      </w:r>
      <w:r>
        <w:t>lämnat erbjudandet</w:t>
      </w:r>
      <w:r w:rsidRPr="00E211AD">
        <w:t>. Av skäl 205 framgår</w:t>
      </w:r>
      <w:r>
        <w:t xml:space="preserve"> </w:t>
      </w:r>
      <w:r w:rsidRPr="00E211AD">
        <w:t>att det på vissa marknader före</w:t>
      </w:r>
      <w:r>
        <w:softHyphen/>
      </w:r>
      <w:r w:rsidRPr="00E211AD">
        <w:t>kom</w:t>
      </w:r>
      <w:r>
        <w:softHyphen/>
      </w:r>
      <w:r w:rsidRPr="00E211AD">
        <w:t>mer att SMP-företag inom ramen för mark</w:t>
      </w:r>
      <w:r>
        <w:softHyphen/>
      </w:r>
      <w:r w:rsidRPr="00E211AD">
        <w:t>nads</w:t>
      </w:r>
      <w:r>
        <w:softHyphen/>
      </w:r>
      <w:r w:rsidRPr="00E211AD">
        <w:softHyphen/>
        <w:t>analysen erbjuder åtaganden som syftar till att åtgärda identifierade konkurrens</w:t>
      </w:r>
      <w:r w:rsidRPr="00E211AD">
        <w:softHyphen/>
        <w:t>problem och som reglerings</w:t>
      </w:r>
      <w:r>
        <w:softHyphen/>
      </w:r>
      <w:r w:rsidRPr="00E211AD">
        <w:t xml:space="preserve">myndigheten sedan beaktar när den beslutar om </w:t>
      </w:r>
      <w:r>
        <w:t xml:space="preserve">åläggande av </w:t>
      </w:r>
      <w:r w:rsidRPr="00E211AD">
        <w:t xml:space="preserve">lämpliga skyldigheter. </w:t>
      </w:r>
      <w:r>
        <w:t>Syftet med</w:t>
      </w:r>
      <w:r w:rsidRPr="00E211AD">
        <w:t xml:space="preserve"> förfarande</w:t>
      </w:r>
      <w:r>
        <w:t>t</w:t>
      </w:r>
      <w:r w:rsidRPr="00E211AD">
        <w:t xml:space="preserve"> </w:t>
      </w:r>
      <w:r>
        <w:t>är</w:t>
      </w:r>
      <w:r w:rsidRPr="00E211AD">
        <w:t xml:space="preserve"> därmed att öka insynen och skapa rätts</w:t>
      </w:r>
      <w:r>
        <w:softHyphen/>
      </w:r>
      <w:r w:rsidRPr="00E211AD">
        <w:t>säkerhet.</w:t>
      </w:r>
    </w:p>
    <w:p w14:paraId="47A604AE" w14:textId="77777777" w:rsidR="00D85371" w:rsidRDefault="00D85371" w:rsidP="00D85371">
      <w:pPr>
        <w:pStyle w:val="Brdtextmedindrag"/>
      </w:pPr>
      <w:r>
        <w:t>Vidare redovisas i</w:t>
      </w:r>
      <w:r w:rsidRPr="00E211AD">
        <w:t xml:space="preserve"> skäl 205 utgångspunkten att all marknads</w:t>
      </w:r>
      <w:r w:rsidRPr="00E211AD">
        <w:softHyphen/>
        <w:t xml:space="preserve">utveckling bör beaktas när </w:t>
      </w:r>
      <w:r>
        <w:t xml:space="preserve">regleringsmyndigheten </w:t>
      </w:r>
      <w:r w:rsidRPr="00E211AD">
        <w:t>beslut</w:t>
      </w:r>
      <w:r>
        <w:t xml:space="preserve">ar </w:t>
      </w:r>
      <w:r w:rsidRPr="00E211AD">
        <w:t>om vilka korrigerings</w:t>
      </w:r>
      <w:r w:rsidRPr="00E211AD">
        <w:softHyphen/>
        <w:t>åtgärder som är mest lämp</w:t>
      </w:r>
      <w:r>
        <w:softHyphen/>
      </w:r>
      <w:r w:rsidRPr="00E211AD">
        <w:t xml:space="preserve">liga. </w:t>
      </w:r>
      <w:r>
        <w:t>E</w:t>
      </w:r>
      <w:r w:rsidRPr="00E211AD">
        <w:t xml:space="preserve">nligt skäl 206 </w:t>
      </w:r>
      <w:r>
        <w:t>är t</w:t>
      </w:r>
      <w:r w:rsidRPr="00E211AD">
        <w:t>anken att bindande åtaganden bör kunna be</w:t>
      </w:r>
      <w:r w:rsidRPr="00E211AD">
        <w:softHyphen/>
        <w:t>aktas för att möjlig</w:t>
      </w:r>
      <w:r>
        <w:softHyphen/>
      </w:r>
      <w:r w:rsidRPr="00E211AD">
        <w:t>göra val av de mest lämpliga korrigeringsåtgärderna. Det framhålls vidare att myndigheten bör bedöma åtagan</w:t>
      </w:r>
      <w:r w:rsidRPr="00E211AD">
        <w:softHyphen/>
        <w:t>dena ur ett framåtblickande hållbarhetsperspektiv, i synnerhet när det gäller bind</w:t>
      </w:r>
      <w:r>
        <w:softHyphen/>
      </w:r>
      <w:r w:rsidRPr="00E211AD">
        <w:t>nings</w:t>
      </w:r>
      <w:r>
        <w:softHyphen/>
      </w:r>
      <w:r w:rsidRPr="00E211AD">
        <w:t>tiden för åtagandena, och att myndig</w:t>
      </w:r>
      <w:r w:rsidRPr="00E211AD">
        <w:softHyphen/>
        <w:t>heten bör ta hän</w:t>
      </w:r>
      <w:r>
        <w:softHyphen/>
      </w:r>
      <w:r w:rsidRPr="00E211AD">
        <w:t>syn till hur intressenterna har värderat stabila och förutse</w:t>
      </w:r>
      <w:r w:rsidRPr="00E211AD">
        <w:softHyphen/>
      </w:r>
      <w:r w:rsidRPr="00C65944">
        <w:t>bara marknads</w:t>
      </w:r>
      <w:r>
        <w:softHyphen/>
      </w:r>
      <w:r w:rsidRPr="00C65944">
        <w:t>villkor under samrådet.</w:t>
      </w:r>
    </w:p>
    <w:p w14:paraId="470E7368" w14:textId="77777777" w:rsidR="00D85371" w:rsidRPr="00E211AD" w:rsidRDefault="00D85371" w:rsidP="00D85371">
      <w:pPr>
        <w:pStyle w:val="Brdtextmedindrag"/>
      </w:pPr>
      <w:r w:rsidRPr="00C65944">
        <w:t>Utgångs</w:t>
      </w:r>
      <w:r w:rsidRPr="00C65944">
        <w:softHyphen/>
        <w:t xml:space="preserve">punkten </w:t>
      </w:r>
      <w:r>
        <w:t>är</w:t>
      </w:r>
      <w:r w:rsidRPr="00E211AD">
        <w:t xml:space="preserve"> </w:t>
      </w:r>
      <w:r>
        <w:t>alltså</w:t>
      </w:r>
      <w:r w:rsidRPr="00E211AD">
        <w:t xml:space="preserve"> att det finns ett värde i att den dominerande aktören </w:t>
      </w:r>
      <w:r w:rsidRPr="00C65944">
        <w:t xml:space="preserve">själv långsiktigt kan påverka sina affärsförutsättningar och </w:t>
      </w:r>
      <w:r>
        <w:t xml:space="preserve">att </w:t>
      </w:r>
      <w:r>
        <w:lastRenderedPageBreak/>
        <w:t>myn</w:t>
      </w:r>
      <w:r>
        <w:softHyphen/>
        <w:t>dig</w:t>
      </w:r>
      <w:r>
        <w:softHyphen/>
        <w:t xml:space="preserve">heten bör godta detta </w:t>
      </w:r>
      <w:r w:rsidRPr="00C65944">
        <w:t>så länge närmast</w:t>
      </w:r>
      <w:r w:rsidRPr="00E211AD">
        <w:t xml:space="preserve"> </w:t>
      </w:r>
      <w:r w:rsidRPr="00C65944">
        <w:t>berörda före</w:t>
      </w:r>
      <w:r>
        <w:softHyphen/>
      </w:r>
      <w:r w:rsidRPr="00C65944">
        <w:t>tag inte har några synpunkter på upplägget. Samrådet bör därmed tillmätas stor bety</w:t>
      </w:r>
      <w:r>
        <w:softHyphen/>
      </w:r>
      <w:r w:rsidRPr="00C65944">
        <w:t>del</w:t>
      </w:r>
      <w:r>
        <w:softHyphen/>
      </w:r>
      <w:r w:rsidRPr="00C65944">
        <w:t>se som underlag för be</w:t>
      </w:r>
      <w:r w:rsidRPr="00C65944">
        <w:softHyphen/>
        <w:t>döm</w:t>
      </w:r>
      <w:r w:rsidRPr="00C65944">
        <w:softHyphen/>
      </w:r>
      <w:r w:rsidRPr="00E211AD">
        <w:t>ningen. I artikeln benämns detta marknads</w:t>
      </w:r>
      <w:r>
        <w:softHyphen/>
      </w:r>
      <w:r>
        <w:softHyphen/>
      </w:r>
      <w:r w:rsidRPr="00E211AD">
        <w:t>test</w:t>
      </w:r>
      <w:r>
        <w:t>et</w:t>
      </w:r>
      <w:r w:rsidRPr="00E211AD">
        <w:t>, se närmare nedan.</w:t>
      </w:r>
    </w:p>
    <w:p w14:paraId="106E41B6" w14:textId="77777777" w:rsidR="00D85371" w:rsidRPr="00E211AD" w:rsidRDefault="00D85371" w:rsidP="00D85371">
      <w:pPr>
        <w:pStyle w:val="Rubrik5utannumrering"/>
      </w:pPr>
      <w:r>
        <w:t>En möjlighet att besluta om andra bindande åtaganden för ett SMP-företag införs</w:t>
      </w:r>
    </w:p>
    <w:p w14:paraId="70DBB04A" w14:textId="77777777" w:rsidR="00D85371" w:rsidRDefault="00D85371" w:rsidP="00D85371">
      <w:pPr>
        <w:pStyle w:val="Brdtext"/>
      </w:pPr>
      <w:r>
        <w:t>Enligt a</w:t>
      </w:r>
      <w:r w:rsidRPr="00E211AD">
        <w:t xml:space="preserve">rtikel 79.1 </w:t>
      </w:r>
      <w:r>
        <w:t>får</w:t>
      </w:r>
      <w:r w:rsidRPr="00E211AD">
        <w:t xml:space="preserve"> ett SMP-företag erbjuda regle</w:t>
      </w:r>
      <w:r w:rsidRPr="00E211AD">
        <w:softHyphen/>
        <w:t>rings</w:t>
      </w:r>
      <w:r w:rsidRPr="00E211AD">
        <w:softHyphen/>
        <w:t>myndig</w:t>
      </w:r>
      <w:r w:rsidRPr="00E211AD">
        <w:softHyphen/>
        <w:t xml:space="preserve">heten åtaganden om villkor för tillträde och </w:t>
      </w:r>
      <w:r w:rsidRPr="00C65944">
        <w:t>saminvestering</w:t>
      </w:r>
      <w:r>
        <w:t xml:space="preserve"> som ska tillämpas på företagets nät</w:t>
      </w:r>
      <w:r w:rsidRPr="00C65944">
        <w:t xml:space="preserve">. </w:t>
      </w:r>
      <w:r>
        <w:t xml:space="preserve">Förutom åtaganden om </w:t>
      </w:r>
      <w:r w:rsidRPr="00E211AD">
        <w:t>saminvester</w:t>
      </w:r>
      <w:r w:rsidRPr="00E211AD">
        <w:softHyphen/>
        <w:t>ing i anlägg</w:t>
      </w:r>
      <w:r>
        <w:t>andet</w:t>
      </w:r>
      <w:r w:rsidRPr="00E211AD">
        <w:t xml:space="preserve"> av </w:t>
      </w:r>
      <w:r>
        <w:t xml:space="preserve">ett nytt optiskt </w:t>
      </w:r>
      <w:r w:rsidRPr="00E211AD">
        <w:t xml:space="preserve">fibernät </w:t>
      </w:r>
      <w:r>
        <w:t xml:space="preserve">anges att sådana villkor bl.a. kan avse </w:t>
      </w:r>
      <w:r w:rsidRPr="00E211AD">
        <w:t>samarbets</w:t>
      </w:r>
      <w:r w:rsidRPr="00E211AD">
        <w:softHyphen/>
        <w:t>överens</w:t>
      </w:r>
      <w:r>
        <w:softHyphen/>
      </w:r>
      <w:r w:rsidRPr="00E211AD">
        <w:t xml:space="preserve">kommelser av betydelse för bedömningen av införandet av </w:t>
      </w:r>
      <w:r>
        <w:t>SMP-</w:t>
      </w:r>
      <w:r w:rsidRPr="00E211AD">
        <w:t>skyldig</w:t>
      </w:r>
      <w:r>
        <w:softHyphen/>
      </w:r>
      <w:r w:rsidRPr="00E211AD">
        <w:t xml:space="preserve">heter </w:t>
      </w:r>
      <w:r>
        <w:t xml:space="preserve">och </w:t>
      </w:r>
      <w:r w:rsidRPr="00E211AD">
        <w:t>tillträde</w:t>
      </w:r>
      <w:r>
        <w:t>svillkor</w:t>
      </w:r>
      <w:r w:rsidRPr="00E211AD">
        <w:t xml:space="preserve"> för tredje part vid frivillig separation av ett vertikal integrerat företag (</w:t>
      </w:r>
      <w:r>
        <w:t>se avsnitt 14.7</w:t>
      </w:r>
      <w:r w:rsidRPr="00E211AD">
        <w:t xml:space="preserve">). </w:t>
      </w:r>
      <w:r>
        <w:t xml:space="preserve">Den uppräkning som görs i artikeln är inte uttömmande, utan får närmast ses som exempel. </w:t>
      </w:r>
      <w:r w:rsidRPr="00E211AD">
        <w:t>Av arti</w:t>
      </w:r>
      <w:r>
        <w:softHyphen/>
      </w:r>
      <w:r w:rsidRPr="00E211AD">
        <w:t>kel</w:t>
      </w:r>
      <w:r>
        <w:t> </w:t>
      </w:r>
      <w:r w:rsidRPr="00E211AD">
        <w:t xml:space="preserve">79.3 </w:t>
      </w:r>
      <w:r>
        <w:t>framgår</w:t>
      </w:r>
      <w:r w:rsidRPr="00E211AD">
        <w:t xml:space="preserve"> att regleringsmyndigheten får besluta att göra ett åtag</w:t>
      </w:r>
      <w:r>
        <w:softHyphen/>
      </w:r>
      <w:r w:rsidRPr="00E211AD">
        <w:t>an</w:t>
      </w:r>
      <w:r>
        <w:softHyphen/>
      </w:r>
      <w:r w:rsidRPr="00E211AD">
        <w:t>de helt eller delvis bindande.</w:t>
      </w:r>
    </w:p>
    <w:p w14:paraId="37070A88" w14:textId="77777777" w:rsidR="00D85371" w:rsidRPr="00F2577E" w:rsidRDefault="00D85371" w:rsidP="00D85371">
      <w:pPr>
        <w:pStyle w:val="Brdtextmedindrag"/>
      </w:pPr>
      <w:r>
        <w:t xml:space="preserve">I föregående avsnitt föreslås en </w:t>
      </w:r>
      <w:r w:rsidRPr="00E211AD">
        <w:t xml:space="preserve">reglering </w:t>
      </w:r>
      <w:r>
        <w:t xml:space="preserve">av bindande åtaganden om </w:t>
      </w:r>
      <w:r w:rsidRPr="00E211AD">
        <w:t>sam</w:t>
      </w:r>
      <w:r w:rsidRPr="00E211AD">
        <w:softHyphen/>
        <w:t>in</w:t>
      </w:r>
      <w:r w:rsidRPr="00E211AD">
        <w:softHyphen/>
        <w:t>veste</w:t>
      </w:r>
      <w:r w:rsidRPr="00E211AD">
        <w:softHyphen/>
        <w:t>ring i anlägg</w:t>
      </w:r>
      <w:r>
        <w:t>andet</w:t>
      </w:r>
      <w:r w:rsidRPr="00E211AD">
        <w:t xml:space="preserve"> av </w:t>
      </w:r>
      <w:r>
        <w:t xml:space="preserve">ett nytt optiskt </w:t>
      </w:r>
      <w:r w:rsidRPr="00E211AD">
        <w:t>fibernät</w:t>
      </w:r>
      <w:r>
        <w:t>.</w:t>
      </w:r>
      <w:r w:rsidRPr="00E211AD">
        <w:t xml:space="preserve"> De åtaganden som kommer i fråga nu avser därmed andra villkor </w:t>
      </w:r>
      <w:r>
        <w:t>för tillträde och sam</w:t>
      </w:r>
      <w:r>
        <w:softHyphen/>
        <w:t>invest</w:t>
      </w:r>
      <w:r>
        <w:softHyphen/>
        <w:t xml:space="preserve">ering </w:t>
      </w:r>
      <w:r w:rsidRPr="00E211AD">
        <w:t xml:space="preserve">som </w:t>
      </w:r>
      <w:r>
        <w:t xml:space="preserve">har påverkan på </w:t>
      </w:r>
      <w:r w:rsidRPr="00E211AD">
        <w:t>konkurrens</w:t>
      </w:r>
      <w:r>
        <w:t>situationen på en marknad. Det bör i lagen införas en möjlighet för regleringsmyndigheten att besluta att även sådana åtaganden ska vara helt eller delvis bindande för SMP-företaget.</w:t>
      </w:r>
    </w:p>
    <w:p w14:paraId="242BE2CB" w14:textId="77777777" w:rsidR="00D85371" w:rsidRDefault="00D85371" w:rsidP="00D85371">
      <w:pPr>
        <w:pStyle w:val="Brdtextmedindrag"/>
      </w:pPr>
      <w:r w:rsidRPr="00E211AD">
        <w:t xml:space="preserve">Som </w:t>
      </w:r>
      <w:r w:rsidRPr="00244466">
        <w:t>framgår av avsnitt 14.7 förutsätts</w:t>
      </w:r>
      <w:r w:rsidRPr="00E211AD">
        <w:t xml:space="preserve"> </w:t>
      </w:r>
      <w:r>
        <w:t xml:space="preserve">ett </w:t>
      </w:r>
      <w:r w:rsidRPr="00E211AD">
        <w:t xml:space="preserve">SMP-företag i samband med en </w:t>
      </w:r>
      <w:r>
        <w:t xml:space="preserve">frivillig funktionell </w:t>
      </w:r>
      <w:r w:rsidRPr="00E211AD">
        <w:t>separ</w:t>
      </w:r>
      <w:r>
        <w:t>ation</w:t>
      </w:r>
      <w:r w:rsidRPr="00E211AD">
        <w:t xml:space="preserve"> också kunna åta sig att följa </w:t>
      </w:r>
      <w:r>
        <w:t>tillträdes</w:t>
      </w:r>
      <w:r>
        <w:softHyphen/>
      </w:r>
      <w:r w:rsidRPr="00E211AD">
        <w:t xml:space="preserve">villkor som ska tillämpas på </w:t>
      </w:r>
      <w:r>
        <w:t>företag</w:t>
      </w:r>
      <w:r>
        <w:softHyphen/>
        <w:t>ets</w:t>
      </w:r>
      <w:r w:rsidRPr="00E211AD">
        <w:t xml:space="preserve"> nät i syfte att påverka vilka </w:t>
      </w:r>
      <w:r>
        <w:t>andra</w:t>
      </w:r>
      <w:r w:rsidRPr="00E211AD">
        <w:t xml:space="preserve"> skyldig</w:t>
      </w:r>
      <w:r w:rsidRPr="00E211AD">
        <w:softHyphen/>
        <w:t xml:space="preserve">heter som behöver åläggas. Sådana åtaganden bör därmed </w:t>
      </w:r>
      <w:r>
        <w:t>omfattas av möjligheten att besluta om andra bindande åtaganden.</w:t>
      </w:r>
    </w:p>
    <w:p w14:paraId="42A841FD" w14:textId="628FC160" w:rsidR="00D85371" w:rsidRPr="00E211AD" w:rsidRDefault="00D85371" w:rsidP="00D85371">
      <w:pPr>
        <w:pStyle w:val="Brdtextmedindrag"/>
      </w:pPr>
      <w:r w:rsidRPr="00244466">
        <w:t>I avsnitt 20.1 föreslås</w:t>
      </w:r>
      <w:r w:rsidRPr="00E24FB1">
        <w:t xml:space="preserve"> att beslut om </w:t>
      </w:r>
      <w:r>
        <w:t xml:space="preserve">att ett </w:t>
      </w:r>
      <w:r w:rsidRPr="00E24FB1">
        <w:t>åtagande</w:t>
      </w:r>
      <w:r>
        <w:t xml:space="preserve"> ska vara bindande </w:t>
      </w:r>
      <w:r w:rsidRPr="00E24FB1">
        <w:t>ska omfattas av tillsynen enligt den nya lagen. Det innebär att tillsyns</w:t>
      </w:r>
      <w:r>
        <w:softHyphen/>
      </w:r>
      <w:r w:rsidRPr="00E24FB1">
        <w:t>myn</w:t>
      </w:r>
      <w:r w:rsidR="003E532E">
        <w:softHyphen/>
      </w:r>
      <w:r w:rsidRPr="00E24FB1">
        <w:t xml:space="preserve">digheten ska utöva tillsyn över att ett </w:t>
      </w:r>
      <w:r>
        <w:t xml:space="preserve">bindande </w:t>
      </w:r>
      <w:r w:rsidRPr="00E24FB1">
        <w:t>åtagande följs på samma sätt som gäller för ålagda skyldigheter.</w:t>
      </w:r>
    </w:p>
    <w:p w14:paraId="4BF8623F" w14:textId="77777777" w:rsidR="00D85371" w:rsidRPr="00E211AD" w:rsidRDefault="00D85371" w:rsidP="00D85371">
      <w:pPr>
        <w:pStyle w:val="Rubrik5utannumrering"/>
      </w:pPr>
      <w:r w:rsidRPr="00E211AD">
        <w:t xml:space="preserve">Ett marknadstest i form av </w:t>
      </w:r>
      <w:r>
        <w:t xml:space="preserve">ett </w:t>
      </w:r>
      <w:r w:rsidRPr="00E211AD">
        <w:t>offentligt samråd ska utföras</w:t>
      </w:r>
    </w:p>
    <w:p w14:paraId="12DDF4D7" w14:textId="77777777" w:rsidR="00D85371" w:rsidRDefault="00D85371" w:rsidP="00D85371">
      <w:pPr>
        <w:pStyle w:val="Brdtext"/>
      </w:pPr>
      <w:r w:rsidRPr="00E211AD">
        <w:t xml:space="preserve">I artikel 79.2 </w:t>
      </w:r>
      <w:r>
        <w:t>första stycket anges</w:t>
      </w:r>
      <w:r w:rsidRPr="00E211AD">
        <w:t xml:space="preserve"> att regleringsmyndigheten för bedöm</w:t>
      </w:r>
      <w:r>
        <w:softHyphen/>
      </w:r>
      <w:r w:rsidRPr="00E211AD">
        <w:t>ningen av ett åtagande som ett SMP-företag har erbjudit ska utföra ett marknadstest genom ett offentligt samråd med berörda parter</w:t>
      </w:r>
      <w:r>
        <w:t xml:space="preserve">, särskilt de tredje parter som påverkas direkt. </w:t>
      </w:r>
      <w:r w:rsidRPr="00E211AD">
        <w:t>Potentiella saminvesterare eller till</w:t>
      </w:r>
      <w:r>
        <w:softHyphen/>
      </w:r>
      <w:r w:rsidRPr="00E211AD">
        <w:t>trädes</w:t>
      </w:r>
      <w:r>
        <w:softHyphen/>
      </w:r>
      <w:r w:rsidRPr="00E211AD">
        <w:t xml:space="preserve">sökande ska ges tillfälle att yttra sig om hur det erbjudna åtagandet stämmer överens med </w:t>
      </w:r>
      <w:r>
        <w:t xml:space="preserve">de </w:t>
      </w:r>
      <w:r w:rsidRPr="00E211AD">
        <w:t>villkor</w:t>
      </w:r>
      <w:r>
        <w:t xml:space="preserve"> som är tillämpliga beroende på vad </w:t>
      </w:r>
      <w:r w:rsidRPr="00244466">
        <w:t>åtagandet gäller och får föreslå ändringar.</w:t>
      </w:r>
      <w:r>
        <w:t xml:space="preserve"> </w:t>
      </w:r>
      <w:r w:rsidRPr="005D12B0">
        <w:t>I jämförelse</w:t>
      </w:r>
      <w:r w:rsidRPr="00E211AD">
        <w:t xml:space="preserve"> med </w:t>
      </w:r>
      <w:r w:rsidRPr="005D12B0">
        <w:t>ett samråd enligt artikel 23</w:t>
      </w:r>
      <w:r w:rsidRPr="00E211AD">
        <w:t xml:space="preserve"> </w:t>
      </w:r>
      <w:r w:rsidRPr="005D12B0">
        <w:t>före</w:t>
      </w:r>
      <w:r w:rsidRPr="005D12B0">
        <w:softHyphen/>
        <w:t>faller mark</w:t>
      </w:r>
      <w:r w:rsidRPr="005D12B0">
        <w:softHyphen/>
      </w:r>
      <w:r w:rsidRPr="00E211AD">
        <w:t>nads</w:t>
      </w:r>
      <w:r>
        <w:softHyphen/>
      </w:r>
      <w:r w:rsidRPr="00E211AD">
        <w:t xml:space="preserve">testet vara mer inriktat på att i detalj, t.ex. i fråga om erbjudandets villkor, höra de aktörer som direkt påverkas av åtagandet. </w:t>
      </w:r>
      <w:r>
        <w:t>I avsnitt 14.10 föreslås reglering av marknadstestet.</w:t>
      </w:r>
    </w:p>
    <w:p w14:paraId="6806896F" w14:textId="77777777" w:rsidR="00D85371" w:rsidRPr="00E202FE" w:rsidRDefault="00D85371" w:rsidP="00D85371">
      <w:pPr>
        <w:pStyle w:val="Rubrik5utannumrering"/>
      </w:pPr>
      <w:r w:rsidRPr="00E202FE">
        <w:t>Regleringsmyndighetens prövning</w:t>
      </w:r>
    </w:p>
    <w:p w14:paraId="5DD36367" w14:textId="77777777" w:rsidR="00D85371" w:rsidRDefault="00D85371" w:rsidP="00D85371">
      <w:pPr>
        <w:pStyle w:val="Brdtextmedindrag"/>
        <w:ind w:firstLine="0"/>
      </w:pPr>
      <w:r w:rsidRPr="00E211AD">
        <w:t>Av artikel 79.1 andra stycket framgår att erbjudande</w:t>
      </w:r>
      <w:r>
        <w:t>t</w:t>
      </w:r>
      <w:r w:rsidRPr="00E211AD">
        <w:t xml:space="preserve"> ska vara tillräckligt detaljerat för att regle</w:t>
      </w:r>
      <w:r w:rsidRPr="00E211AD">
        <w:softHyphen/>
        <w:t>rings</w:t>
      </w:r>
      <w:r w:rsidRPr="00E211AD">
        <w:softHyphen/>
        <w:t xml:space="preserve">myndigheten ska kunna bedöma åtagandet. </w:t>
      </w:r>
      <w:r w:rsidRPr="00CD3CD7">
        <w:t xml:space="preserve">Det ligger i sökandens intresse att </w:t>
      </w:r>
      <w:r>
        <w:t xml:space="preserve">det </w:t>
      </w:r>
      <w:r w:rsidRPr="00CD3CD7">
        <w:t>underlag som ges in</w:t>
      </w:r>
      <w:r w:rsidRPr="00E211AD">
        <w:t xml:space="preserve"> </w:t>
      </w:r>
      <w:r w:rsidRPr="00CD3CD7">
        <w:t>till myndig</w:t>
      </w:r>
      <w:r>
        <w:softHyphen/>
      </w:r>
      <w:r w:rsidRPr="00CD3CD7">
        <w:t xml:space="preserve">heten är </w:t>
      </w:r>
      <w:r w:rsidRPr="00CD3CD7">
        <w:lastRenderedPageBreak/>
        <w:t>tillräcklig</w:t>
      </w:r>
      <w:r>
        <w:t xml:space="preserve">t </w:t>
      </w:r>
      <w:r w:rsidRPr="00CD3CD7">
        <w:t>fullständig</w:t>
      </w:r>
      <w:r>
        <w:t>t</w:t>
      </w:r>
      <w:r w:rsidRPr="00CD3CD7">
        <w:t>. Om så inte är fallet</w:t>
      </w:r>
      <w:r>
        <w:t>,</w:t>
      </w:r>
      <w:r w:rsidRPr="00CD3CD7">
        <w:t xml:space="preserve"> inne</w:t>
      </w:r>
      <w:r w:rsidRPr="00CD3CD7">
        <w:softHyphen/>
        <w:t>bär service</w:t>
      </w:r>
      <w:r>
        <w:softHyphen/>
      </w:r>
      <w:r w:rsidRPr="00CD3CD7">
        <w:t>skyldighet</w:t>
      </w:r>
      <w:r>
        <w:t>en</w:t>
      </w:r>
      <w:r w:rsidRPr="00CD3CD7">
        <w:t xml:space="preserve"> enligt förvalt</w:t>
      </w:r>
      <w:r w:rsidRPr="00CD3CD7">
        <w:softHyphen/>
        <w:t>nings</w:t>
      </w:r>
      <w:r w:rsidRPr="00CD3CD7">
        <w:softHyphen/>
        <w:t xml:space="preserve">lagen </w:t>
      </w:r>
      <w:r>
        <w:t xml:space="preserve">(2017:900) </w:t>
      </w:r>
      <w:r w:rsidRPr="00CD3CD7">
        <w:t>att myndigheten behöver påpeka i vilka delar kompletteringar behövs.</w:t>
      </w:r>
    </w:p>
    <w:p w14:paraId="11995ED5" w14:textId="77777777" w:rsidR="00D85371" w:rsidRDefault="00D85371" w:rsidP="00D85371">
      <w:pPr>
        <w:pStyle w:val="Brdtextmedindrag"/>
      </w:pPr>
      <w:r>
        <w:t>Sammantaget ska regleringsm</w:t>
      </w:r>
      <w:r w:rsidRPr="00E211AD">
        <w:t>yndigheten</w:t>
      </w:r>
      <w:r>
        <w:t xml:space="preserve"> </w:t>
      </w:r>
      <w:r w:rsidRPr="00E211AD">
        <w:t>framåtblickande bedöma om åtagand</w:t>
      </w:r>
      <w:r>
        <w:softHyphen/>
      </w:r>
      <w:r w:rsidRPr="00E211AD">
        <w:t xml:space="preserve">et, för sig eller tillsammans med </w:t>
      </w:r>
      <w:r>
        <w:t>SMP-skyldigheter</w:t>
      </w:r>
      <w:r w:rsidRPr="00E211AD">
        <w:t xml:space="preserve"> och ut</w:t>
      </w:r>
      <w:r w:rsidRPr="00E211AD">
        <w:softHyphen/>
        <w:t xml:space="preserve">ifrån </w:t>
      </w:r>
      <w:r>
        <w:t>omständig</w:t>
      </w:r>
      <w:r>
        <w:softHyphen/>
      </w:r>
      <w:r w:rsidRPr="00E211AD">
        <w:t>heterna i övrigt, kan utgöra goda förutsättningar för sund kon</w:t>
      </w:r>
      <w:r>
        <w:softHyphen/>
      </w:r>
      <w:r w:rsidRPr="00E211AD">
        <w:t>kurr</w:t>
      </w:r>
      <w:r>
        <w:softHyphen/>
      </w:r>
      <w:r w:rsidRPr="00E211AD">
        <w:t>ens i slutanvändarledet. Samtidigt ska hänsyn tas till be</w:t>
      </w:r>
      <w:r w:rsidRPr="00E211AD">
        <w:softHyphen/>
        <w:t>hovet av ut</w:t>
      </w:r>
      <w:r>
        <w:softHyphen/>
      </w:r>
      <w:r w:rsidRPr="00E211AD">
        <w:t>bygg</w:t>
      </w:r>
      <w:r>
        <w:softHyphen/>
      </w:r>
      <w:r w:rsidRPr="00E211AD">
        <w:t>nad. Vid motstående intressen bör myndigheten efter</w:t>
      </w:r>
      <w:r w:rsidRPr="00E211AD">
        <w:softHyphen/>
        <w:t>sträva en av</w:t>
      </w:r>
      <w:r w:rsidRPr="00E211AD">
        <w:softHyphen/>
        <w:t>vägd balans där utfallet av marknadstestet och marknadsaktö</w:t>
      </w:r>
      <w:r w:rsidRPr="00E211AD">
        <w:softHyphen/>
        <w:t>rernas upp</w:t>
      </w:r>
      <w:r w:rsidRPr="00E211AD">
        <w:softHyphen/>
        <w:t>fatt</w:t>
      </w:r>
      <w:r>
        <w:softHyphen/>
      </w:r>
      <w:r w:rsidRPr="00E211AD">
        <w:t xml:space="preserve">ningar som helhet tillmäts stor betydelse. </w:t>
      </w:r>
      <w:r>
        <w:t xml:space="preserve">Som </w:t>
      </w:r>
      <w:r w:rsidRPr="00ED586E">
        <w:rPr>
          <w:i/>
        </w:rPr>
        <w:t>Telenor Sverige AB</w:t>
      </w:r>
      <w:r w:rsidRPr="00ED586E">
        <w:t xml:space="preserve"> </w:t>
      </w:r>
      <w:r>
        <w:t xml:space="preserve">framför ska </w:t>
      </w:r>
      <w:r w:rsidRPr="00ED586E">
        <w:t>åtagande</w:t>
      </w:r>
      <w:r>
        <w:t>t</w:t>
      </w:r>
      <w:r w:rsidRPr="00ED586E">
        <w:t xml:space="preserve"> analyseras noga från konkurrenssynpunkt</w:t>
      </w:r>
      <w:r>
        <w:t>. Syftet med be</w:t>
      </w:r>
      <w:r>
        <w:softHyphen/>
        <w:t xml:space="preserve">stämmelserna är inte att </w:t>
      </w:r>
      <w:r w:rsidRPr="00ED586E">
        <w:t xml:space="preserve">ett åtagande </w:t>
      </w:r>
      <w:r>
        <w:t>ska</w:t>
      </w:r>
      <w:r w:rsidRPr="00ED586E">
        <w:t xml:space="preserve"> göras bindande till nackdel för tillträdande operatörer.</w:t>
      </w:r>
    </w:p>
    <w:p w14:paraId="43D7C0E2" w14:textId="77777777" w:rsidR="00D85371" w:rsidRPr="00E211AD" w:rsidRDefault="00D85371" w:rsidP="00D85371">
      <w:pPr>
        <w:pStyle w:val="Rubrik5utannumrering"/>
      </w:pPr>
      <w:r w:rsidRPr="00E211AD">
        <w:t>Ett nära samarbete mellan myndigheten och berörda</w:t>
      </w:r>
      <w:r>
        <w:t xml:space="preserve"> aktörer</w:t>
      </w:r>
    </w:p>
    <w:p w14:paraId="470F7E16" w14:textId="77777777" w:rsidR="00D85371" w:rsidRDefault="00D85371" w:rsidP="00D85371">
      <w:pPr>
        <w:pStyle w:val="Brdtextmedindrag"/>
        <w:ind w:firstLine="0"/>
      </w:pPr>
      <w:r w:rsidRPr="00E211AD">
        <w:t>Vidare f</w:t>
      </w:r>
      <w:r>
        <w:t>ramgår</w:t>
      </w:r>
      <w:r w:rsidRPr="00E211AD">
        <w:t xml:space="preserve"> av artikel 79.2 tredje stycket att reglerings</w:t>
      </w:r>
      <w:r>
        <w:softHyphen/>
      </w:r>
      <w:r w:rsidRPr="00E211AD">
        <w:t>myndig</w:t>
      </w:r>
      <w:r>
        <w:softHyphen/>
      </w:r>
      <w:r w:rsidRPr="00E211AD">
        <w:t>heten inför ett be</w:t>
      </w:r>
      <w:r w:rsidRPr="00E211AD">
        <w:softHyphen/>
        <w:t xml:space="preserve">slut i ärendet ska meddela SMP-företaget sina preliminära slutsatser. Samtidigt bör företaget vid behov ges möjlighet </w:t>
      </w:r>
      <w:r w:rsidRPr="00C65944">
        <w:t>att se över det ursprung</w:t>
      </w:r>
      <w:r>
        <w:softHyphen/>
      </w:r>
      <w:r w:rsidRPr="00C65944">
        <w:t xml:space="preserve">liga erbjudandet för att </w:t>
      </w:r>
      <w:r>
        <w:t xml:space="preserve">kunna </w:t>
      </w:r>
      <w:r w:rsidRPr="00C65944">
        <w:t>anpassa det till myndig</w:t>
      </w:r>
      <w:r w:rsidRPr="00C65944">
        <w:softHyphen/>
        <w:t>hetens</w:t>
      </w:r>
      <w:r w:rsidRPr="00E211AD">
        <w:t xml:space="preserve"> </w:t>
      </w:r>
      <w:r w:rsidRPr="00C65944">
        <w:t>slutsatser och i syfte att uppfylla direktivets kriterier. På motsvarande sätt som sker vid mark</w:t>
      </w:r>
      <w:r>
        <w:softHyphen/>
      </w:r>
      <w:r w:rsidRPr="00C65944">
        <w:t>nads</w:t>
      </w:r>
      <w:r w:rsidRPr="00C65944">
        <w:softHyphen/>
        <w:t xml:space="preserve">analyser och </w:t>
      </w:r>
      <w:r>
        <w:t xml:space="preserve">åläggande av </w:t>
      </w:r>
      <w:r w:rsidRPr="00C65944">
        <w:t>skyldigheter bör PTS kom</w:t>
      </w:r>
      <w:r>
        <w:softHyphen/>
      </w:r>
      <w:r w:rsidRPr="00C65944">
        <w:t>mun</w:t>
      </w:r>
      <w:r>
        <w:softHyphen/>
      </w:r>
      <w:r w:rsidRPr="00C65944">
        <w:t>i</w:t>
      </w:r>
      <w:r>
        <w:softHyphen/>
      </w:r>
      <w:r w:rsidRPr="00C65944">
        <w:t>cera ett utkast till beslut till parterna för eventuellt yttrande. Om SMP-företaget anmäler att de</w:t>
      </w:r>
      <w:r>
        <w:t>t</w:t>
      </w:r>
      <w:r w:rsidRPr="00C65944">
        <w:t xml:space="preserve"> vill justera</w:t>
      </w:r>
      <w:r w:rsidRPr="00E211AD">
        <w:t xml:space="preserve"> ett erbjud</w:t>
      </w:r>
      <w:r>
        <w:t>ande</w:t>
      </w:r>
      <w:r w:rsidRPr="00E211AD">
        <w:t xml:space="preserve"> i syfte att uppfylla aktuella krite</w:t>
      </w:r>
      <w:r w:rsidRPr="00E211AD">
        <w:softHyphen/>
        <w:t xml:space="preserve">rier behöver </w:t>
      </w:r>
      <w:r w:rsidRPr="00C65944">
        <w:t>ändringsarbetet ske i nära samarbete med såväl PTS</w:t>
      </w:r>
      <w:r w:rsidRPr="00E211AD">
        <w:t xml:space="preserve"> </w:t>
      </w:r>
      <w:r w:rsidRPr="00C057BB">
        <w:t>som andra berörda aktörer. I förvaltningslagen finns bl.a. bestäm</w:t>
      </w:r>
      <w:r w:rsidRPr="00C057BB">
        <w:softHyphen/>
        <w:t>mel</w:t>
      </w:r>
      <w:r w:rsidRPr="00C057BB">
        <w:softHyphen/>
        <w:t>ser om myn</w:t>
      </w:r>
      <w:r>
        <w:softHyphen/>
      </w:r>
      <w:r w:rsidRPr="00C057BB">
        <w:t>dig</w:t>
      </w:r>
      <w:r>
        <w:softHyphen/>
      </w:r>
      <w:r w:rsidRPr="00C057BB">
        <w:t xml:space="preserve">hetens utredningsansvar och skyldighet att kommunicera med en part. Mot den bakgrunden och med hänsyn till det marknadstest som ska utföras finns </w:t>
      </w:r>
      <w:r>
        <w:t>det goda</w:t>
      </w:r>
      <w:r w:rsidRPr="00C057BB">
        <w:t xml:space="preserve"> förutsättningar för ett nära samarbete.</w:t>
      </w:r>
    </w:p>
    <w:p w14:paraId="3864DF9E" w14:textId="77777777" w:rsidR="00D85371" w:rsidRPr="00E211AD" w:rsidRDefault="00D85371" w:rsidP="00D85371">
      <w:pPr>
        <w:pStyle w:val="Rubrik5utannumrering"/>
      </w:pPr>
      <w:r w:rsidRPr="00E211AD">
        <w:t>Investeringsfrämjande genom långsiktighet</w:t>
      </w:r>
    </w:p>
    <w:p w14:paraId="10E39122" w14:textId="77777777" w:rsidR="00D85371" w:rsidRPr="00E211AD" w:rsidRDefault="00D85371" w:rsidP="00D85371">
      <w:pPr>
        <w:pStyle w:val="Brdtextmedindrag"/>
        <w:ind w:firstLine="0"/>
      </w:pPr>
      <w:r w:rsidRPr="00C65944">
        <w:t>Regleringsm</w:t>
      </w:r>
      <w:r w:rsidRPr="00E211AD">
        <w:t>yndigheten ska i sitt beslut fastställa hur länge åtagandet ska vara bindande. Av artikel 79.1 sista stycket framgår att åtaganden får för</w:t>
      </w:r>
      <w:r>
        <w:softHyphen/>
      </w:r>
      <w:r w:rsidRPr="00E211AD">
        <w:t xml:space="preserve">längas utöver de perioder </w:t>
      </w:r>
      <w:r>
        <w:t xml:space="preserve">som gäller </w:t>
      </w:r>
      <w:r w:rsidRPr="00E211AD">
        <w:t xml:space="preserve">för utförande av marknadsanalyser. Det framgår också av artikel 79.3 andra stycket att regleringsmyndigheten får göra ett åtagande bindande för hela den period för vilken det erbjuds och att den perioden kan vara längre än </w:t>
      </w:r>
      <w:r w:rsidRPr="00C65944">
        <w:t>den maximala tid som tillåts mellan marknadsanalyser. Det</w:t>
      </w:r>
      <w:r>
        <w:t>samma</w:t>
      </w:r>
      <w:r w:rsidRPr="00C65944">
        <w:t xml:space="preserve"> gäller </w:t>
      </w:r>
      <w:r>
        <w:t xml:space="preserve">för åtaganden om </w:t>
      </w:r>
      <w:r w:rsidRPr="00C65944">
        <w:t>villkor för tillträde i samband med en frivillig funktionell separation</w:t>
      </w:r>
      <w:r>
        <w:t xml:space="preserve"> (</w:t>
      </w:r>
      <w:r w:rsidRPr="00C65944">
        <w:t>artikel 78.1 och 78.2</w:t>
      </w:r>
      <w:r>
        <w:t xml:space="preserve">). </w:t>
      </w:r>
      <w:r w:rsidRPr="00E211AD">
        <w:t>Det bör av lagen framgå att e</w:t>
      </w:r>
      <w:r>
        <w:t>t</w:t>
      </w:r>
      <w:r w:rsidRPr="00E211AD">
        <w:t>t bindande åtagande ska avse en bestämd tid.</w:t>
      </w:r>
    </w:p>
    <w:p w14:paraId="05438BF0" w14:textId="77777777" w:rsidR="00D85371" w:rsidRDefault="00D85371" w:rsidP="00D85371">
      <w:pPr>
        <w:pStyle w:val="Brdtextmedindrag"/>
      </w:pPr>
      <w:r w:rsidRPr="00C65944">
        <w:t xml:space="preserve">I och med att det inte finns någon begränsning av tidsperioden för ett åtagande </w:t>
      </w:r>
      <w:r>
        <w:t>kan</w:t>
      </w:r>
      <w:r w:rsidRPr="00C65944">
        <w:t xml:space="preserve"> SMP-företaget</w:t>
      </w:r>
      <w:r>
        <w:t xml:space="preserve"> ges</w:t>
      </w:r>
      <w:r w:rsidRPr="00C65944">
        <w:t xml:space="preserve"> förutsägbarhet </w:t>
      </w:r>
      <w:r w:rsidRPr="00E211AD">
        <w:t>och långsiktiga för</w:t>
      </w:r>
      <w:r w:rsidRPr="00C65944">
        <w:softHyphen/>
      </w:r>
      <w:r w:rsidRPr="00E211AD">
        <w:t>ut</w:t>
      </w:r>
      <w:r w:rsidRPr="00C65944">
        <w:softHyphen/>
      </w:r>
      <w:r w:rsidRPr="00E211AD">
        <w:t>sätt</w:t>
      </w:r>
      <w:r w:rsidRPr="00C65944">
        <w:softHyphen/>
      </w:r>
      <w:r w:rsidRPr="00E211AD">
        <w:t>ningar att planera sin affärs</w:t>
      </w:r>
      <w:r w:rsidRPr="00E211AD">
        <w:softHyphen/>
        <w:t>verk</w:t>
      </w:r>
      <w:r w:rsidRPr="00E211AD">
        <w:softHyphen/>
        <w:t>sam</w:t>
      </w:r>
      <w:r w:rsidRPr="00E211AD">
        <w:softHyphen/>
      </w:r>
      <w:r w:rsidRPr="00C65944">
        <w:t>het, bl.a. när det gäller tidsplan</w:t>
      </w:r>
      <w:r>
        <w:t>en för</w:t>
      </w:r>
      <w:r w:rsidRPr="00C65944">
        <w:t xml:space="preserve"> och omfatt</w:t>
      </w:r>
      <w:r>
        <w:softHyphen/>
      </w:r>
      <w:r w:rsidRPr="00C65944">
        <w:t>ning</w:t>
      </w:r>
      <w:r>
        <w:t>en av</w:t>
      </w:r>
      <w:r w:rsidRPr="00C65944">
        <w:t xml:space="preserve"> åtagandets genom</w:t>
      </w:r>
      <w:r w:rsidRPr="00C65944">
        <w:softHyphen/>
        <w:t xml:space="preserve">förande och varaktighet, på ett sätt som </w:t>
      </w:r>
      <w:r>
        <w:t xml:space="preserve">bedöms </w:t>
      </w:r>
      <w:r w:rsidRPr="00E211AD">
        <w:t>k</w:t>
      </w:r>
      <w:r>
        <w:t>unna</w:t>
      </w:r>
      <w:r w:rsidRPr="00E211AD">
        <w:t xml:space="preserve"> </w:t>
      </w:r>
      <w:r w:rsidRPr="00C65944">
        <w:t>gynna framtida investe</w:t>
      </w:r>
      <w:r w:rsidRPr="00C65944">
        <w:softHyphen/>
        <w:t>ringar. Samma tanke åter</w:t>
      </w:r>
      <w:r>
        <w:softHyphen/>
      </w:r>
      <w:r w:rsidRPr="00C65944">
        <w:t xml:space="preserve">speglas i </w:t>
      </w:r>
      <w:r w:rsidRPr="00522CE1">
        <w:t>direktivet</w:t>
      </w:r>
      <w:r>
        <w:t xml:space="preserve"> </w:t>
      </w:r>
      <w:r w:rsidRPr="00C65944">
        <w:t>i och med att reglerings</w:t>
      </w:r>
      <w:r w:rsidRPr="00C65944">
        <w:softHyphen/>
        <w:t>myndig</w:t>
      </w:r>
      <w:r w:rsidRPr="00C65944">
        <w:softHyphen/>
      </w:r>
      <w:r w:rsidRPr="00E211AD">
        <w:t xml:space="preserve">heten </w:t>
      </w:r>
      <w:r>
        <w:t>själv</w:t>
      </w:r>
      <w:r>
        <w:softHyphen/>
        <w:t>mant</w:t>
      </w:r>
      <w:r w:rsidRPr="00C65944">
        <w:t xml:space="preserve"> </w:t>
      </w:r>
      <w:r w:rsidRPr="00E211AD">
        <w:t>ska överväga en förlängning av åtagande</w:t>
      </w:r>
      <w:r w:rsidRPr="00C65944">
        <w:t>t</w:t>
      </w:r>
      <w:r w:rsidRPr="00E211AD">
        <w:t xml:space="preserve"> när </w:t>
      </w:r>
      <w:r w:rsidRPr="00C65944">
        <w:t xml:space="preserve">den ursprungliga </w:t>
      </w:r>
      <w:r w:rsidRPr="00E211AD">
        <w:t>perioden har löpt ut</w:t>
      </w:r>
      <w:r>
        <w:t xml:space="preserve"> (</w:t>
      </w:r>
      <w:r w:rsidRPr="00522CE1">
        <w:t>artiklarna</w:t>
      </w:r>
      <w:r w:rsidRPr="00C65944">
        <w:t xml:space="preserve"> 78.4</w:t>
      </w:r>
      <w:r w:rsidRPr="00E211AD">
        <w:t xml:space="preserve"> och 79.4</w:t>
      </w:r>
      <w:r>
        <w:t>)</w:t>
      </w:r>
      <w:r w:rsidRPr="00E211AD">
        <w:t>. I praktiken är det troligt att även detta kommer att ske i samråd med SMP-företaget.</w:t>
      </w:r>
    </w:p>
    <w:p w14:paraId="0B5C2DB7" w14:textId="77777777" w:rsidR="00D85371" w:rsidRDefault="00D85371" w:rsidP="00D85371">
      <w:pPr>
        <w:pStyle w:val="Rubrik5utannumrering"/>
      </w:pPr>
      <w:r>
        <w:lastRenderedPageBreak/>
        <w:t>Regleringsmyndigheten ska beakta åtagandena vid åläggande av SMP-skyldigheter</w:t>
      </w:r>
    </w:p>
    <w:p w14:paraId="6A526972" w14:textId="77777777" w:rsidR="00D85371" w:rsidRDefault="00D85371" w:rsidP="00D85371">
      <w:pPr>
        <w:pStyle w:val="Brdtextmedindrag"/>
        <w:ind w:firstLine="0"/>
      </w:pPr>
      <w:r w:rsidRPr="00E211AD">
        <w:t xml:space="preserve">Som </w:t>
      </w:r>
      <w:r w:rsidRPr="00D04F83">
        <w:t>föreslås i avsnitt 14.2.3 ska regleringsmyndigheten fortlöpande analy</w:t>
      </w:r>
      <w:r>
        <w:softHyphen/>
      </w:r>
      <w:r w:rsidRPr="00D04F83">
        <w:t>se</w:t>
      </w:r>
      <w:r>
        <w:softHyphen/>
      </w:r>
      <w:r w:rsidRPr="00D04F83">
        <w:t>ra marknader och därmed även</w:t>
      </w:r>
      <w:r w:rsidRPr="00E211AD">
        <w:t xml:space="preserve"> i samband med att ett åtagande görs bindande bedöma beslutets konsekvenser för marknadsutvecklingen och se över ålagda skyldigheter.</w:t>
      </w:r>
    </w:p>
    <w:p w14:paraId="76A41B71" w14:textId="77777777" w:rsidR="00D85371" w:rsidRDefault="00D85371" w:rsidP="00D85371">
      <w:pPr>
        <w:pStyle w:val="Brdtextmedindrag"/>
      </w:pPr>
      <w:r>
        <w:t>I</w:t>
      </w:r>
      <w:r w:rsidRPr="007507B3">
        <w:t xml:space="preserve"> artikel 79.2 </w:t>
      </w:r>
      <w:r>
        <w:t xml:space="preserve">andra stycket anges </w:t>
      </w:r>
      <w:r w:rsidRPr="007507B3">
        <w:t xml:space="preserve">de </w:t>
      </w:r>
      <w:r w:rsidRPr="005349C2">
        <w:t>omständigheter som reglerings</w:t>
      </w:r>
      <w:r>
        <w:softHyphen/>
      </w:r>
      <w:r w:rsidRPr="005349C2">
        <w:t>myndig</w:t>
      </w:r>
      <w:r w:rsidRPr="005349C2">
        <w:softHyphen/>
        <w:t>heten särskilt ska be</w:t>
      </w:r>
      <w:r w:rsidRPr="005349C2">
        <w:softHyphen/>
        <w:t>akt</w:t>
      </w:r>
      <w:r w:rsidRPr="005349C2">
        <w:softHyphen/>
        <w:t xml:space="preserve">a när </w:t>
      </w:r>
      <w:r>
        <w:t xml:space="preserve">den </w:t>
      </w:r>
      <w:r w:rsidRPr="005349C2">
        <w:t>bedömer vilka skyldig</w:t>
      </w:r>
      <w:r w:rsidRPr="005349C2">
        <w:softHyphen/>
        <w:t>heter</w:t>
      </w:r>
      <w:r>
        <w:t xml:space="preserve"> som</w:t>
      </w:r>
      <w:r w:rsidRPr="005349C2">
        <w:t>, med hänsyn till gjorda åtag</w:t>
      </w:r>
      <w:r w:rsidRPr="005349C2">
        <w:softHyphen/>
        <w:t>and</w:t>
      </w:r>
      <w:r w:rsidRPr="005349C2">
        <w:softHyphen/>
        <w:t>en, ska åläggas en SMP-operatör. Som</w:t>
      </w:r>
      <w:r w:rsidRPr="007507B3">
        <w:t xml:space="preserve"> </w:t>
      </w:r>
      <w:r w:rsidRPr="007507B3">
        <w:rPr>
          <w:i/>
          <w:iCs/>
        </w:rPr>
        <w:t>PTS</w:t>
      </w:r>
      <w:r w:rsidRPr="007507B3">
        <w:t xml:space="preserve"> påpekar omfattar bestämmelserna åtaganden som erbjuds inom ramen för </w:t>
      </w:r>
      <w:r w:rsidRPr="003E532E">
        <w:rPr>
          <w:spacing w:val="-2"/>
        </w:rPr>
        <w:t>artikel 79. De torde även omfatta överväganden om att undantagsvis ålägga</w:t>
      </w:r>
      <w:r w:rsidRPr="007507B3">
        <w:t xml:space="preserve"> SMP-skyl</w:t>
      </w:r>
      <w:r w:rsidRPr="007507B3">
        <w:softHyphen/>
        <w:t xml:space="preserve">digheter </w:t>
      </w:r>
      <w:r>
        <w:t>i fråga om</w:t>
      </w:r>
      <w:r w:rsidRPr="007507B3">
        <w:t xml:space="preserve"> nät som omfattas av ett åtagande om sam</w:t>
      </w:r>
      <w:r w:rsidRPr="007507B3">
        <w:softHyphen/>
        <w:t>investering i anlägg</w:t>
      </w:r>
      <w:r>
        <w:t>andet</w:t>
      </w:r>
      <w:r w:rsidRPr="007507B3">
        <w:t xml:space="preserve"> av ett nytt nät optiskt fibernät (se </w:t>
      </w:r>
      <w:r>
        <w:t>före</w:t>
      </w:r>
      <w:r>
        <w:softHyphen/>
        <w:t xml:space="preserve">gående </w:t>
      </w:r>
      <w:r w:rsidRPr="007507B3">
        <w:t>av</w:t>
      </w:r>
      <w:r>
        <w:softHyphen/>
      </w:r>
      <w:r w:rsidRPr="007507B3">
        <w:t>snitt).</w:t>
      </w:r>
    </w:p>
    <w:p w14:paraId="10BDC6E0" w14:textId="33140F2B" w:rsidR="00D85371" w:rsidRDefault="00D85371" w:rsidP="00D85371">
      <w:pPr>
        <w:pStyle w:val="Brdtextmedindrag"/>
      </w:pPr>
      <w:r>
        <w:t xml:space="preserve">Till de omständigheter som särskilt ska </w:t>
      </w:r>
      <w:r w:rsidRPr="007507B3">
        <w:t>beakta</w:t>
      </w:r>
      <w:r>
        <w:t>s</w:t>
      </w:r>
      <w:r w:rsidRPr="007507B3">
        <w:t xml:space="preserve"> </w:t>
      </w:r>
      <w:r>
        <w:t xml:space="preserve">hör </w:t>
      </w:r>
      <w:r w:rsidRPr="007507B3">
        <w:t>huruvida åtagandet är rättvist och rimligt</w:t>
      </w:r>
      <w:r>
        <w:t xml:space="preserve"> samt</w:t>
      </w:r>
      <w:r w:rsidRPr="007507B3">
        <w:t xml:space="preserve"> öppet för alla marknads</w:t>
      </w:r>
      <w:r w:rsidRPr="007507B3">
        <w:softHyphen/>
        <w:t>aktörer</w:t>
      </w:r>
      <w:r>
        <w:t xml:space="preserve"> och</w:t>
      </w:r>
      <w:r w:rsidRPr="007507B3">
        <w:t xml:space="preserve"> att tillträdet är tillgängligt i god tid på rättvisa, rimliga och icke-diskrimin</w:t>
      </w:r>
      <w:r>
        <w:softHyphen/>
      </w:r>
      <w:r w:rsidRPr="007507B3">
        <w:t>er</w:t>
      </w:r>
      <w:r>
        <w:softHyphen/>
      </w:r>
      <w:r w:rsidRPr="007507B3">
        <w:t>an</w:t>
      </w:r>
      <w:r>
        <w:softHyphen/>
      </w:r>
      <w:r w:rsidRPr="007507B3">
        <w:t>de vill</w:t>
      </w:r>
      <w:r w:rsidR="003E532E">
        <w:softHyphen/>
      </w:r>
      <w:r w:rsidRPr="007507B3">
        <w:t>kor innan relaterade slut</w:t>
      </w:r>
      <w:r w:rsidRPr="007507B3">
        <w:softHyphen/>
        <w:t>kunds</w:t>
      </w:r>
      <w:r w:rsidRPr="007507B3">
        <w:softHyphen/>
        <w:t>tjänster börjar tillhandahåll</w:t>
      </w:r>
      <w:r>
        <w:t>a</w:t>
      </w:r>
      <w:r w:rsidRPr="007507B3">
        <w:t>s</w:t>
      </w:r>
      <w:r>
        <w:t xml:space="preserve">. Hit hör också </w:t>
      </w:r>
      <w:r w:rsidRPr="007507B3">
        <w:t>åtagandets sammantagna lämplig</w:t>
      </w:r>
      <w:r>
        <w:softHyphen/>
      </w:r>
      <w:r w:rsidRPr="007507B3">
        <w:t>het för att möjliggöra hållbar konkurrens på mark</w:t>
      </w:r>
      <w:r w:rsidRPr="007507B3">
        <w:softHyphen/>
        <w:t>nader i efter</w:t>
      </w:r>
      <w:r w:rsidRPr="007507B3">
        <w:softHyphen/>
        <w:t>följ</w:t>
      </w:r>
      <w:r w:rsidRPr="007507B3">
        <w:softHyphen/>
        <w:t>an</w:t>
      </w:r>
      <w:r w:rsidRPr="007507B3">
        <w:softHyphen/>
        <w:t>de led och för att underlätta gemensam</w:t>
      </w:r>
      <w:r>
        <w:t>t</w:t>
      </w:r>
      <w:r w:rsidRPr="007507B3">
        <w:t xml:space="preserve"> an</w:t>
      </w:r>
      <w:r w:rsidR="003E532E">
        <w:softHyphen/>
      </w:r>
      <w:r w:rsidRPr="007507B3">
        <w:t>lägg</w:t>
      </w:r>
      <w:r>
        <w:t>ande</w:t>
      </w:r>
      <w:r w:rsidRPr="007507B3">
        <w:t xml:space="preserve"> och </w:t>
      </w:r>
      <w:r>
        <w:t xml:space="preserve">gemensam </w:t>
      </w:r>
      <w:r w:rsidRPr="007507B3">
        <w:t>an</w:t>
      </w:r>
      <w:r w:rsidRPr="007507B3">
        <w:softHyphen/>
        <w:t>vändning av nät med mycket hög kapacitet</w:t>
      </w:r>
      <w:r w:rsidRPr="007507B3" w:rsidDel="00692FC9">
        <w:t xml:space="preserve"> i slutanvändarnas intresse</w:t>
      </w:r>
      <w:r w:rsidRPr="007507B3">
        <w:t>.</w:t>
      </w:r>
      <w:r>
        <w:t xml:space="preserve"> Omständigheterna ingår i den proportionalitets</w:t>
      </w:r>
      <w:r>
        <w:softHyphen/>
        <w:t>bedömning som reglerings</w:t>
      </w:r>
      <w:r>
        <w:softHyphen/>
        <w:t>myndigheten ska göra vid åläggande av SMP-skyldigheter. Regeringen in</w:t>
      </w:r>
      <w:r>
        <w:softHyphen/>
        <w:t>stäm</w:t>
      </w:r>
      <w:r>
        <w:softHyphen/>
        <w:t xml:space="preserve">mer i </w:t>
      </w:r>
      <w:r w:rsidRPr="00D44879">
        <w:t>PTS</w:t>
      </w:r>
      <w:r>
        <w:t xml:space="preserve"> bedömning att det därför inte är nöd</w:t>
      </w:r>
      <w:r>
        <w:softHyphen/>
        <w:t>vän</w:t>
      </w:r>
      <w:r>
        <w:softHyphen/>
        <w:t>digt att de uttrycklig</w:t>
      </w:r>
      <w:r>
        <w:softHyphen/>
        <w:t>en fram</w:t>
      </w:r>
      <w:r>
        <w:softHyphen/>
        <w:t>går av lagen.</w:t>
      </w:r>
    </w:p>
    <w:p w14:paraId="5B832690" w14:textId="77777777" w:rsidR="00D85371" w:rsidRPr="00E211AD" w:rsidRDefault="00D85371" w:rsidP="00D85371">
      <w:pPr>
        <w:pStyle w:val="Rubrik2"/>
      </w:pPr>
      <w:bookmarkStart w:id="765" w:name="_Toc73005936"/>
      <w:bookmarkStart w:id="766" w:name="_Toc86738742"/>
      <w:bookmarkStart w:id="767" w:name="_Toc94597505"/>
      <w:bookmarkStart w:id="768" w:name="_Toc96533348"/>
      <w:r w:rsidRPr="00E211AD">
        <w:t>Funktionell separation</w:t>
      </w:r>
      <w:bookmarkEnd w:id="738"/>
      <w:bookmarkEnd w:id="739"/>
      <w:bookmarkEnd w:id="740"/>
      <w:bookmarkEnd w:id="741"/>
      <w:bookmarkEnd w:id="742"/>
      <w:bookmarkEnd w:id="743"/>
      <w:bookmarkEnd w:id="744"/>
      <w:bookmarkEnd w:id="745"/>
      <w:bookmarkEnd w:id="765"/>
      <w:bookmarkEnd w:id="766"/>
      <w:bookmarkEnd w:id="767"/>
      <w:bookmarkEnd w:id="768"/>
    </w:p>
    <w:p w14:paraId="516B3C13" w14:textId="77777777" w:rsidR="00D85371" w:rsidRPr="00E211AD" w:rsidRDefault="00D85371" w:rsidP="00D85371">
      <w:pPr>
        <w:pStyle w:val="Brdtextram"/>
      </w:pPr>
      <w:r w:rsidRPr="00C65944">
        <w:rPr>
          <w:b/>
        </w:rPr>
        <w:t>Regeringens förslag:</w:t>
      </w:r>
      <w:r w:rsidRPr="00C65944">
        <w:t xml:space="preserve"> </w:t>
      </w:r>
      <w:r>
        <w:t>B</w:t>
      </w:r>
      <w:r w:rsidRPr="00C65944">
        <w:t xml:space="preserve">estämmelserna </w:t>
      </w:r>
      <w:r>
        <w:t>i lagen om elektronisk kommu</w:t>
      </w:r>
      <w:r>
        <w:softHyphen/>
        <w:t>ni</w:t>
      </w:r>
      <w:r>
        <w:softHyphen/>
        <w:t>ka</w:t>
      </w:r>
      <w:r>
        <w:softHyphen/>
        <w:t xml:space="preserve">tion </w:t>
      </w:r>
      <w:r w:rsidRPr="00C65944">
        <w:t>om funktionell separation ska föras över till den nya</w:t>
      </w:r>
      <w:r w:rsidRPr="00E211AD">
        <w:t xml:space="preserve"> lagen.</w:t>
      </w:r>
    </w:p>
    <w:p w14:paraId="19EC95F9" w14:textId="77777777" w:rsidR="00D85371" w:rsidRPr="00E211AD" w:rsidDel="00E667D7" w:rsidRDefault="00D85371" w:rsidP="00D85371">
      <w:pPr>
        <w:pStyle w:val="Brdtextmedindrag"/>
        <w:rPr>
          <w:sz w:val="8"/>
          <w:szCs w:val="8"/>
        </w:rPr>
      </w:pPr>
    </w:p>
    <w:p w14:paraId="2442289B" w14:textId="77777777" w:rsidR="00D85371" w:rsidRPr="00E211AD" w:rsidRDefault="00D85371" w:rsidP="00D85371">
      <w:pPr>
        <w:pStyle w:val="Brdtextmedindrag"/>
      </w:pPr>
      <w:r w:rsidRPr="00E211AD">
        <w:rPr>
          <w:b/>
        </w:rPr>
        <w:t>Promemorians förslag</w:t>
      </w:r>
      <w:r w:rsidRPr="00AC248C">
        <w:t xml:space="preserve"> </w:t>
      </w:r>
      <w:r>
        <w:t>överensstämmer med regeringens förslag.</w:t>
      </w:r>
    </w:p>
    <w:p w14:paraId="191C9029" w14:textId="2396BE2A" w:rsidR="00D85371" w:rsidRPr="00E211AD" w:rsidRDefault="00D85371" w:rsidP="00D85371">
      <w:pPr>
        <w:pStyle w:val="Brdtextmedindrag"/>
        <w:rPr>
          <w:sz w:val="8"/>
          <w:szCs w:val="8"/>
        </w:rPr>
      </w:pPr>
      <w:r w:rsidRPr="00E211AD">
        <w:rPr>
          <w:b/>
        </w:rPr>
        <w:t>Remissinstanserna</w:t>
      </w:r>
      <w:r w:rsidRPr="001346B4">
        <w:rPr>
          <w:b/>
        </w:rPr>
        <w:t>:</w:t>
      </w:r>
      <w:r w:rsidRPr="001346B4">
        <w:rPr>
          <w:i/>
        </w:rPr>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123AA3">
        <w:rPr>
          <w:i/>
        </w:rPr>
        <w:t>PTS</w:t>
      </w:r>
      <w:r w:rsidRPr="00C35300">
        <w:t xml:space="preserve"> ifrågasätter dock</w:t>
      </w:r>
      <w:r w:rsidRPr="00C00F83">
        <w:t xml:space="preserve"> kravet på att en till</w:t>
      </w:r>
      <w:r>
        <w:softHyphen/>
      </w:r>
      <w:r w:rsidRPr="00C00F83">
        <w:t xml:space="preserve">trädesskyldighet ska ha ålagts </w:t>
      </w:r>
      <w:r>
        <w:t xml:space="preserve">för att </w:t>
      </w:r>
      <w:r w:rsidRPr="00C00F83">
        <w:t>bestämmelser</w:t>
      </w:r>
      <w:r w:rsidRPr="00C00F83">
        <w:softHyphen/>
        <w:t>na</w:t>
      </w:r>
      <w:r>
        <w:t xml:space="preserve"> ska kunna tilläm</w:t>
      </w:r>
      <w:r w:rsidR="003E532E">
        <w:softHyphen/>
      </w:r>
      <w:r>
        <w:t>pas</w:t>
      </w:r>
      <w:r w:rsidRPr="00C00F83">
        <w:t>.</w:t>
      </w:r>
      <w:r>
        <w:t xml:space="preserve"> </w:t>
      </w:r>
      <w:r w:rsidRPr="00123AA3">
        <w:t>PTS</w:t>
      </w:r>
      <w:r w:rsidRPr="00701DF0">
        <w:t xml:space="preserve"> f</w:t>
      </w:r>
      <w:r w:rsidRPr="001346B4">
        <w:t xml:space="preserve">ramhåller </w:t>
      </w:r>
      <w:r>
        <w:t xml:space="preserve">även </w:t>
      </w:r>
      <w:r w:rsidRPr="001346B4">
        <w:t>att definitionen av vertikalt inte</w:t>
      </w:r>
      <w:r w:rsidRPr="001346B4">
        <w:softHyphen/>
        <w:t xml:space="preserve">grerad operatör är för snävt utformad. </w:t>
      </w:r>
      <w:r w:rsidRPr="001346B4">
        <w:rPr>
          <w:i/>
        </w:rPr>
        <w:t xml:space="preserve">IP-Only AB </w:t>
      </w:r>
      <w:r w:rsidRPr="001346B4">
        <w:t>anser att definition</w:t>
      </w:r>
      <w:r w:rsidRPr="001346B4">
        <w:softHyphen/>
        <w:t xml:space="preserve">en måste tydliggöras så att det framgår att företaget </w:t>
      </w:r>
      <w:r>
        <w:t xml:space="preserve">ska vara </w:t>
      </w:r>
      <w:r w:rsidRPr="001346B4">
        <w:t>aktivt på slut</w:t>
      </w:r>
      <w:r w:rsidRPr="001346B4">
        <w:softHyphen/>
        <w:t>kunds</w:t>
      </w:r>
      <w:r w:rsidRPr="001346B4">
        <w:softHyphen/>
        <w:t>mark</w:t>
      </w:r>
      <w:r w:rsidRPr="001346B4">
        <w:softHyphen/>
        <w:t>nad</w:t>
      </w:r>
      <w:r w:rsidRPr="001346B4">
        <w:softHyphen/>
        <w:t>en för att omfattas av definitionen.</w:t>
      </w:r>
    </w:p>
    <w:p w14:paraId="77D3442A" w14:textId="31594780" w:rsidR="00D85371" w:rsidRDefault="00D85371" w:rsidP="00D85371">
      <w:pPr>
        <w:pStyle w:val="Brdtextmedindrag"/>
      </w:pPr>
      <w:r w:rsidRPr="00E211AD">
        <w:rPr>
          <w:b/>
        </w:rPr>
        <w:t>Skälen för regeringens förslag:</w:t>
      </w:r>
      <w:r w:rsidRPr="00E211AD">
        <w:t xml:space="preserve"> </w:t>
      </w:r>
      <w:r>
        <w:t>Enligt 4 kap. 12 a § LEK får, om det finns synnerliga skäl för det, en vertikalt integrerad operatör som ålagts en skyldighet att lämna tillträde, förpliktas att organisatoriskt avskilja de verk</w:t>
      </w:r>
      <w:r>
        <w:softHyphen/>
        <w:t>sam</w:t>
      </w:r>
      <w:r>
        <w:softHyphen/>
        <w:t>heter som har anknytning till beslutet om skyldigheten. Avskilj</w:t>
      </w:r>
      <w:r>
        <w:softHyphen/>
        <w:t>and</w:t>
      </w:r>
      <w:r>
        <w:softHyphen/>
        <w:t>et ska ske på ett sådant sätt att verksamheterna bedrivs av en oberoende affärsenhet och särskilt syfta till att säkerställa icke-diskriminering och insyn. Av 4 kap. </w:t>
      </w:r>
      <w:r w:rsidRPr="009832B9">
        <w:t>12</w:t>
      </w:r>
      <w:r>
        <w:t> </w:t>
      </w:r>
      <w:r w:rsidRPr="009832B9">
        <w:t>b</w:t>
      </w:r>
      <w:r>
        <w:t> § LEK framgår vidare att en sådan</w:t>
      </w:r>
      <w:r w:rsidRPr="009832B9">
        <w:t xml:space="preserve"> förpliktelse får förenas med villkor</w:t>
      </w:r>
      <w:r>
        <w:t xml:space="preserve"> </w:t>
      </w:r>
      <w:r w:rsidRPr="009832B9">
        <w:t xml:space="preserve">som syftar till att säkra de avskilda verksamheternas </w:t>
      </w:r>
      <w:r w:rsidRPr="003E532E">
        <w:rPr>
          <w:spacing w:val="-2"/>
        </w:rPr>
        <w:t>oberoende i förhållande till operatörens egen försäljningsverksamhet i slut</w:t>
      </w:r>
      <w:r w:rsidR="003E532E" w:rsidRPr="003E532E">
        <w:rPr>
          <w:spacing w:val="-2"/>
        </w:rPr>
        <w:softHyphen/>
      </w:r>
      <w:r w:rsidRPr="009832B9">
        <w:t xml:space="preserve">kundsledet. Villkoren får innefatta krav på att operatörens inflytande över </w:t>
      </w:r>
      <w:r w:rsidRPr="003E532E">
        <w:rPr>
          <w:spacing w:val="-2"/>
        </w:rPr>
        <w:lastRenderedPageBreak/>
        <w:t>verksamheterna inskränks genom organisatoriska åtgärder eller på att verk</w:t>
      </w:r>
      <w:r w:rsidR="003E532E" w:rsidRPr="003E532E">
        <w:rPr>
          <w:spacing w:val="-2"/>
        </w:rPr>
        <w:softHyphen/>
      </w:r>
      <w:r w:rsidRPr="003E532E">
        <w:rPr>
          <w:spacing w:val="-2"/>
        </w:rPr>
        <w:t>samheterna ska drivas av en separat juridisk person. Villkor om att verk</w:t>
      </w:r>
      <w:r w:rsidR="003E532E" w:rsidRPr="003E532E">
        <w:rPr>
          <w:spacing w:val="-2"/>
        </w:rPr>
        <w:softHyphen/>
      </w:r>
      <w:r w:rsidRPr="003E532E">
        <w:rPr>
          <w:spacing w:val="-2"/>
        </w:rPr>
        <w:t>sam</w:t>
      </w:r>
      <w:r w:rsidR="003E532E" w:rsidRPr="003E532E">
        <w:rPr>
          <w:spacing w:val="-2"/>
        </w:rPr>
        <w:softHyphen/>
      </w:r>
      <w:r w:rsidRPr="009832B9">
        <w:t>heterna ska ställas under oberoende ledning får också uppställas.</w:t>
      </w:r>
      <w:r>
        <w:t xml:space="preserve"> Enligt 8 kap.</w:t>
      </w:r>
      <w:r w:rsidR="003E532E">
        <w:t xml:space="preserve"> </w:t>
      </w:r>
      <w:r>
        <w:t>14 a § krävs Europeiska kommissionens godkännande innan skyl</w:t>
      </w:r>
      <w:r w:rsidR="003E532E">
        <w:softHyphen/>
      </w:r>
      <w:r>
        <w:t>dig</w:t>
      </w:r>
      <w:r w:rsidR="003E532E">
        <w:softHyphen/>
      </w:r>
      <w:r w:rsidR="003E532E">
        <w:softHyphen/>
      </w:r>
      <w:r>
        <w:t xml:space="preserve">heten åläggs. Paragraferna genomför artikel </w:t>
      </w:r>
      <w:r w:rsidRPr="00E85B75">
        <w:t>13a i tillträdes</w:t>
      </w:r>
      <w:r>
        <w:softHyphen/>
      </w:r>
      <w:r w:rsidRPr="00E85B75">
        <w:t>direktiv</w:t>
      </w:r>
      <w:r>
        <w:softHyphen/>
      </w:r>
      <w:r w:rsidRPr="00E85B75">
        <w:t>et</w:t>
      </w:r>
      <w:r>
        <w:t>.</w:t>
      </w:r>
    </w:p>
    <w:p w14:paraId="7EEB0633" w14:textId="0F3E31F1" w:rsidR="00D85371" w:rsidRDefault="00D85371" w:rsidP="00D85371">
      <w:pPr>
        <w:pStyle w:val="Brdtextmedindrag"/>
      </w:pPr>
      <w:r w:rsidRPr="00851A3C">
        <w:t>Artikel</w:t>
      </w:r>
      <w:r w:rsidRPr="00C65944">
        <w:t xml:space="preserve"> 77 i EU-direktivet</w:t>
      </w:r>
      <w:r>
        <w:t xml:space="preserve"> motsvarar med </w:t>
      </w:r>
      <w:r w:rsidRPr="00E211AD">
        <w:t xml:space="preserve">redaktionella ändringar </w:t>
      </w:r>
      <w:r>
        <w:t>arti</w:t>
      </w:r>
      <w:r>
        <w:softHyphen/>
        <w:t>kel </w:t>
      </w:r>
      <w:r w:rsidRPr="00E85B75">
        <w:t>13a</w:t>
      </w:r>
      <w:r w:rsidRPr="00E211AD">
        <w:t xml:space="preserve"> i tillträdes</w:t>
      </w:r>
      <w:r w:rsidRPr="00E211AD">
        <w:softHyphen/>
        <w:t>direktivet</w:t>
      </w:r>
      <w:r>
        <w:t xml:space="preserve">. </w:t>
      </w:r>
      <w:r w:rsidRPr="007C18DC">
        <w:t xml:space="preserve">Det framgår av </w:t>
      </w:r>
      <w:r>
        <w:t>EU-</w:t>
      </w:r>
      <w:r w:rsidRPr="007C18DC">
        <w:t>direktivet och dess skäl att funktionell separation kan aktualiseras som en undantagsåtgärd när det har konstaterats att tidig</w:t>
      </w:r>
      <w:r>
        <w:softHyphen/>
      </w:r>
      <w:r w:rsidRPr="007C18DC">
        <w:t>are meddelade skyldigheter i syfte att komma till rätta med konkurrens</w:t>
      </w:r>
      <w:r>
        <w:softHyphen/>
      </w:r>
      <w:r w:rsidRPr="007C18DC">
        <w:t>problemen på en eller flera berörda marknader inte räckt till och kvar</w:t>
      </w:r>
      <w:r>
        <w:softHyphen/>
      </w:r>
      <w:r w:rsidRPr="007C18DC">
        <w:t xml:space="preserve">stående konkurrensproblem eller marknadsmisslyckande </w:t>
      </w:r>
      <w:r>
        <w:t xml:space="preserve">har </w:t>
      </w:r>
      <w:r w:rsidRPr="007C18DC">
        <w:t>kon</w:t>
      </w:r>
      <w:r>
        <w:softHyphen/>
      </w:r>
      <w:r w:rsidRPr="007C18DC">
        <w:t>sta</w:t>
      </w:r>
      <w:r>
        <w:softHyphen/>
      </w:r>
      <w:r w:rsidRPr="007C18DC">
        <w:t>te</w:t>
      </w:r>
      <w:r>
        <w:softHyphen/>
      </w:r>
      <w:r w:rsidRPr="007C18DC">
        <w:t>rats</w:t>
      </w:r>
      <w:r>
        <w:t xml:space="preserve"> (se skäl 202)</w:t>
      </w:r>
      <w:r w:rsidRPr="007C18DC">
        <w:t>.</w:t>
      </w:r>
      <w:r>
        <w:t xml:space="preserve"> Enligt 4 kap. 12 a § LEK förutsätter en skyldighet om funktionell separation att den vertikalt integrerade operatö</w:t>
      </w:r>
      <w:r w:rsidR="00CE7412">
        <w:softHyphen/>
      </w:r>
      <w:r>
        <w:t>r</w:t>
      </w:r>
      <w:r w:rsidR="00CE7412">
        <w:softHyphen/>
      </w:r>
      <w:r>
        <w:t>en har ålagts någon form av skyldighet att lämna tillträde, se prop. 2010/</w:t>
      </w:r>
      <w:r w:rsidR="00CE7412">
        <w:t xml:space="preserve"> </w:t>
      </w:r>
      <w:r>
        <w:t xml:space="preserve">11:115 </w:t>
      </w:r>
      <w:r w:rsidR="00EB24E6">
        <w:t>s. </w:t>
      </w:r>
      <w:r>
        <w:t>164.</w:t>
      </w:r>
    </w:p>
    <w:p w14:paraId="1959D7FA" w14:textId="382E2140" w:rsidR="00D85371" w:rsidRDefault="00D85371" w:rsidP="00D85371">
      <w:pPr>
        <w:pStyle w:val="Brdtextmedindrag"/>
      </w:pPr>
      <w:r>
        <w:t>Av artikel 77 följer att en skyldighet om funktionell separation förutsätt</w:t>
      </w:r>
      <w:r>
        <w:softHyphen/>
        <w:t>er att det finns exceptionella omständigheter, vilket i LEK motsvaras av krav</w:t>
      </w:r>
      <w:r>
        <w:softHyphen/>
        <w:t xml:space="preserve">et på </w:t>
      </w:r>
      <w:r w:rsidRPr="00844507">
        <w:t>synnerliga skäl</w:t>
      </w:r>
      <w:r>
        <w:t>. Enligt förarbetena till paragrafen finns synner</w:t>
      </w:r>
      <w:r>
        <w:softHyphen/>
        <w:t xml:space="preserve">liga skäl </w:t>
      </w:r>
      <w:r w:rsidRPr="00B5335F">
        <w:t xml:space="preserve">t.ex. om samtliga åtgärder som lagen pekar </w:t>
      </w:r>
      <w:r>
        <w:t xml:space="preserve">ut </w:t>
      </w:r>
      <w:r w:rsidRPr="00B5335F">
        <w:t>har uttömts, men effektiv konkurrens trots detta inte har uppnåtts och marknads</w:t>
      </w:r>
      <w:r>
        <w:softHyphen/>
      </w:r>
      <w:r w:rsidRPr="00B5335F">
        <w:t xml:space="preserve">situationen medför negativa verkningar för slutanvändarna i fråga om pris och urval (prop. 2007/08:73 </w:t>
      </w:r>
      <w:r w:rsidR="00EB24E6">
        <w:t>s. 3</w:t>
      </w:r>
      <w:r w:rsidRPr="00B5335F">
        <w:t>7).</w:t>
      </w:r>
      <w:r>
        <w:t xml:space="preserve"> Mot den bakgrunden delar inte regeringen </w:t>
      </w:r>
      <w:r w:rsidRPr="00123AA3">
        <w:rPr>
          <w:i/>
          <w:iCs/>
        </w:rPr>
        <w:t>PTS</w:t>
      </w:r>
      <w:r>
        <w:t xml:space="preserve"> uppfatt</w:t>
      </w:r>
      <w:r>
        <w:softHyphen/>
        <w:t>ning att kravet på att operatören ska ha ålagts en skyldighet att lämna tillträde för att en skyldighet om funktionell separation ska kunna komma i fråga, inte är förenligt med direktivet.</w:t>
      </w:r>
    </w:p>
    <w:p w14:paraId="26BF58A1" w14:textId="6391D53D" w:rsidR="00D85371" w:rsidRDefault="00D85371" w:rsidP="00D85371">
      <w:pPr>
        <w:pStyle w:val="Brdtextmedindrag"/>
      </w:pPr>
      <w:r>
        <w:t>De nu aktuella bestämmelserna i LEK bedöms förenliga med det som fram</w:t>
      </w:r>
      <w:r>
        <w:softHyphen/>
        <w:t xml:space="preserve">går av direktivet (jfr prop. 2010/11:115 </w:t>
      </w:r>
      <w:r w:rsidR="00EB24E6">
        <w:t>s. 8</w:t>
      </w:r>
      <w:r>
        <w:t>7).</w:t>
      </w:r>
      <w:r w:rsidRPr="0052249F">
        <w:t xml:space="preserve"> </w:t>
      </w:r>
      <w:r>
        <w:t>Paragraferna bör därför föras över till den nya lagen.</w:t>
      </w:r>
    </w:p>
    <w:p w14:paraId="15B7E4EB" w14:textId="77777777" w:rsidR="00D85371" w:rsidRDefault="00D85371" w:rsidP="00D85371">
      <w:pPr>
        <w:pStyle w:val="Brdtextmedindrag"/>
      </w:pPr>
      <w:r w:rsidRPr="00E211AD">
        <w:t>I LEK finns också en definition av vertikalt integrerad operatör.</w:t>
      </w:r>
      <w:r>
        <w:t xml:space="preserve"> Med uttrycket avses en </w:t>
      </w:r>
      <w:r w:rsidRPr="00272FC2">
        <w:t>operatör som tillhandahåller tjänster till företag som den konkurrerar med på marknader i efterföljande handelsled</w:t>
      </w:r>
      <w:r>
        <w:t>. Definitionen bör också föras över till den nya lagen.</w:t>
      </w:r>
    </w:p>
    <w:p w14:paraId="4AD5C956" w14:textId="7ADAF983" w:rsidR="00D85371" w:rsidRPr="007C05E4" w:rsidRDefault="00D85371" w:rsidP="00D85371">
      <w:pPr>
        <w:pStyle w:val="Brdtextmedindrag"/>
      </w:pPr>
      <w:r>
        <w:t xml:space="preserve">I förarbetena anges att det som avses är en </w:t>
      </w:r>
      <w:r w:rsidRPr="00272FC2">
        <w:t>operatör som inom samma organisation verkar i flera handelsled och därmed konkurrerar med de egna grossist</w:t>
      </w:r>
      <w:r>
        <w:softHyphen/>
      </w:r>
      <w:r w:rsidRPr="00272FC2">
        <w:t>kunder</w:t>
      </w:r>
      <w:r>
        <w:softHyphen/>
      </w:r>
      <w:r w:rsidRPr="00272FC2">
        <w:t>na om slutanvändarna</w:t>
      </w:r>
      <w:r>
        <w:t xml:space="preserve">, dvs. en operatör som är leverantör både på grossist- och slutanvändarmarknaderna för en viss tjänst (prop. 2007/08:73 </w:t>
      </w:r>
      <w:r w:rsidR="00EB24E6">
        <w:t>s. 3</w:t>
      </w:r>
      <w:r>
        <w:t xml:space="preserve">6 och prop. 2010/11:115 </w:t>
      </w:r>
      <w:r w:rsidR="00EB24E6">
        <w:t>s. 8</w:t>
      </w:r>
      <w:r>
        <w:t>6)</w:t>
      </w:r>
      <w:r w:rsidRPr="00272FC2">
        <w:t>.</w:t>
      </w:r>
      <w:r>
        <w:t xml:space="preserve"> Därav följer att operatören är aktiv på slutkundsmarknaden, </w:t>
      </w:r>
      <w:r w:rsidRPr="007C05E4">
        <w:t xml:space="preserve">som </w:t>
      </w:r>
      <w:r w:rsidRPr="007C05E4">
        <w:rPr>
          <w:i/>
        </w:rPr>
        <w:t xml:space="preserve">IP-Only AB </w:t>
      </w:r>
      <w:r w:rsidRPr="007C05E4">
        <w:t>påpeka</w:t>
      </w:r>
      <w:r>
        <w:t>r</w:t>
      </w:r>
      <w:r w:rsidRPr="007C05E4">
        <w:t>. Något ytter</w:t>
      </w:r>
      <w:r>
        <w:softHyphen/>
      </w:r>
      <w:r w:rsidRPr="007C05E4">
        <w:t>ligare för</w:t>
      </w:r>
      <w:r>
        <w:softHyphen/>
      </w:r>
      <w:r w:rsidRPr="007C05E4">
        <w:t>tydlig</w:t>
      </w:r>
      <w:r>
        <w:softHyphen/>
      </w:r>
      <w:r w:rsidRPr="007C05E4">
        <w:t xml:space="preserve">ande behövs inte. </w:t>
      </w:r>
      <w:r>
        <w:t>Bestämmelserna om funktionell separa</w:t>
      </w:r>
      <w:r>
        <w:softHyphen/>
        <w:t>tion har utformats</w:t>
      </w:r>
      <w:r w:rsidRPr="00267C6D">
        <w:t xml:space="preserve"> </w:t>
      </w:r>
      <w:r>
        <w:t>för att säkra icke-diskriminering och insyn på tillträdes</w:t>
      </w:r>
      <w:r>
        <w:softHyphen/>
        <w:t>produkt</w:t>
      </w:r>
      <w:r>
        <w:softHyphen/>
        <w:t xml:space="preserve">marknader för grossistleveranser (se samma prop.). Till skillnad från </w:t>
      </w:r>
      <w:r w:rsidRPr="007B23D4">
        <w:rPr>
          <w:iCs/>
        </w:rPr>
        <w:t>PTS</w:t>
      </w:r>
      <w:r>
        <w:t xml:space="preserve"> anser regering</w:t>
      </w:r>
      <w:r>
        <w:softHyphen/>
        <w:t>en att definitionen fyller sin funktion i det sam</w:t>
      </w:r>
      <w:r>
        <w:softHyphen/>
        <w:t>man</w:t>
      </w:r>
      <w:r>
        <w:softHyphen/>
        <w:t>hanget.</w:t>
      </w:r>
    </w:p>
    <w:p w14:paraId="0699CA67" w14:textId="77777777" w:rsidR="00D85371" w:rsidRDefault="00D85371" w:rsidP="00D85371">
      <w:pPr>
        <w:spacing w:line="2" w:lineRule="auto"/>
        <w:rPr>
          <w:rFonts w:ascii="Times New Roman" w:eastAsiaTheme="minorHAnsi" w:hAnsi="Times New Roman" w:cstheme="minorBidi"/>
          <w:sz w:val="26"/>
          <w:szCs w:val="22"/>
        </w:rPr>
      </w:pPr>
      <w:bookmarkStart w:id="769" w:name="_Toc9841598"/>
      <w:bookmarkStart w:id="770" w:name="_Toc9867475"/>
      <w:bookmarkStart w:id="771" w:name="_Toc9867725"/>
      <w:bookmarkStart w:id="772" w:name="_Toc9871142"/>
      <w:bookmarkStart w:id="773" w:name="_Toc9958225"/>
      <w:bookmarkStart w:id="774" w:name="_Toc9961284"/>
      <w:bookmarkStart w:id="775" w:name="_Toc9962383"/>
      <w:bookmarkStart w:id="776" w:name="_Toc17793347"/>
      <w:bookmarkStart w:id="777" w:name="_Toc73005937"/>
      <w:r>
        <w:br w:type="page"/>
      </w:r>
    </w:p>
    <w:p w14:paraId="54F682F2" w14:textId="77777777" w:rsidR="00D85371" w:rsidRPr="00E211AD" w:rsidRDefault="00D85371" w:rsidP="00D85371">
      <w:pPr>
        <w:pStyle w:val="Rubrik2"/>
      </w:pPr>
      <w:bookmarkStart w:id="778" w:name="_Toc86738743"/>
      <w:bookmarkStart w:id="779" w:name="_Toc94597506"/>
      <w:bookmarkStart w:id="780" w:name="_Toc96533349"/>
      <w:r w:rsidRPr="00E211AD">
        <w:lastRenderedPageBreak/>
        <w:t>Frivillig funktionell separation</w:t>
      </w:r>
      <w:bookmarkEnd w:id="769"/>
      <w:bookmarkEnd w:id="770"/>
      <w:bookmarkEnd w:id="771"/>
      <w:bookmarkEnd w:id="772"/>
      <w:bookmarkEnd w:id="773"/>
      <w:bookmarkEnd w:id="774"/>
      <w:bookmarkEnd w:id="775"/>
      <w:bookmarkEnd w:id="776"/>
      <w:bookmarkEnd w:id="777"/>
      <w:bookmarkEnd w:id="778"/>
      <w:bookmarkEnd w:id="779"/>
      <w:bookmarkEnd w:id="780"/>
    </w:p>
    <w:p w14:paraId="100A5A3B" w14:textId="600E9E79" w:rsidR="00D85371" w:rsidRPr="00E211AD" w:rsidRDefault="00D85371" w:rsidP="00D85371">
      <w:pPr>
        <w:pStyle w:val="Brdtextram"/>
      </w:pPr>
      <w:r w:rsidRPr="00E211AD">
        <w:rPr>
          <w:b/>
        </w:rPr>
        <w:t>Regeringens förslag:</w:t>
      </w:r>
      <w:r w:rsidRPr="00E211AD">
        <w:t xml:space="preserve"> Bestämmelsen </w:t>
      </w:r>
      <w:r>
        <w:t>i lagen om elektronisk kommu</w:t>
      </w:r>
      <w:r>
        <w:softHyphen/>
        <w:t>ni</w:t>
      </w:r>
      <w:r>
        <w:softHyphen/>
        <w:t>ka</w:t>
      </w:r>
      <w:r>
        <w:softHyphen/>
        <w:t xml:space="preserve">tion </w:t>
      </w:r>
      <w:r w:rsidRPr="00E211AD">
        <w:t>om en underrättelseskyldighet för en vertikalt integrerad opera</w:t>
      </w:r>
      <w:r>
        <w:softHyphen/>
      </w:r>
      <w:r w:rsidRPr="00E211AD">
        <w:t xml:space="preserve">tör </w:t>
      </w:r>
      <w:r>
        <w:t>med betydande inflytande på en mark</w:t>
      </w:r>
      <w:r>
        <w:softHyphen/>
        <w:t xml:space="preserve">nad, </w:t>
      </w:r>
      <w:r w:rsidRPr="00E211AD">
        <w:t>som avser att genom</w:t>
      </w:r>
      <w:r w:rsidRPr="00E211AD">
        <w:softHyphen/>
        <w:t>föra en frivillig funktionell separation</w:t>
      </w:r>
      <w:r>
        <w:t>,</w:t>
      </w:r>
      <w:r w:rsidRPr="00E211AD">
        <w:t xml:space="preserve"> ska föras över till den nya lagen med den ändringen att underrättelsen ska ske minst tre månader </w:t>
      </w:r>
      <w:r>
        <w:t>före genom</w:t>
      </w:r>
      <w:r w:rsidR="00CE7412">
        <w:softHyphen/>
      </w:r>
      <w:r>
        <w:t>förandet</w:t>
      </w:r>
      <w:r w:rsidRPr="00E211AD">
        <w:t>.</w:t>
      </w:r>
    </w:p>
    <w:p w14:paraId="78343484" w14:textId="77777777" w:rsidR="00D85371" w:rsidRPr="00E211AD" w:rsidRDefault="00D85371" w:rsidP="00D85371">
      <w:pPr>
        <w:pStyle w:val="Brdtextmedindrag"/>
        <w:rPr>
          <w:sz w:val="8"/>
          <w:szCs w:val="8"/>
        </w:rPr>
      </w:pPr>
    </w:p>
    <w:p w14:paraId="05CF96CE" w14:textId="77777777" w:rsidR="00D85371" w:rsidRPr="00E211AD" w:rsidRDefault="00D85371" w:rsidP="00D85371">
      <w:pPr>
        <w:pStyle w:val="Brdtextmedindrag"/>
      </w:pPr>
      <w:r w:rsidRPr="00E211AD">
        <w:rPr>
          <w:b/>
        </w:rPr>
        <w:t>Promemorians förslag</w:t>
      </w:r>
      <w:r w:rsidRPr="00AC248C">
        <w:t xml:space="preserve"> </w:t>
      </w:r>
      <w:r>
        <w:t>överensstämmer med regeringens förslag.</w:t>
      </w:r>
    </w:p>
    <w:p w14:paraId="07D91137" w14:textId="77777777" w:rsidR="00D85371" w:rsidRDefault="00D85371" w:rsidP="00D85371">
      <w:pPr>
        <w:pStyle w:val="Brdtextmedindrag"/>
      </w:pPr>
      <w:r w:rsidRPr="00E211AD">
        <w:rPr>
          <w:b/>
        </w:rPr>
        <w:t>Remissinstanserna:</w:t>
      </w:r>
      <w:r w:rsidRPr="00D3772A">
        <w:rPr>
          <w:bCs/>
        </w:rPr>
        <w:t xml:space="preserve"> </w:t>
      </w:r>
      <w:r w:rsidRPr="00AA6A04">
        <w:t xml:space="preserve">De flesta </w:t>
      </w:r>
      <w:r w:rsidRPr="002C41C5">
        <w:t>av remissinstanserna tillstyrker förslag</w:t>
      </w:r>
      <w:r>
        <w:t>et</w:t>
      </w:r>
      <w:r w:rsidRPr="002C41C5">
        <w:t xml:space="preserve"> eller har ingen invändning mot </w:t>
      </w:r>
      <w:r w:rsidRPr="00D2455E">
        <w:t>de</w:t>
      </w:r>
      <w:r>
        <w:t>t</w:t>
      </w:r>
      <w:r w:rsidRPr="00D2455E">
        <w:t xml:space="preserve">. </w:t>
      </w:r>
      <w:r w:rsidRPr="00D2455E">
        <w:rPr>
          <w:i/>
        </w:rPr>
        <w:t>Telenor Sverige AB</w:t>
      </w:r>
      <w:r w:rsidRPr="00D2455E">
        <w:t xml:space="preserve"> anser att det även bör över</w:t>
      </w:r>
      <w:r w:rsidRPr="00D2455E">
        <w:softHyphen/>
        <w:t>väg</w:t>
      </w:r>
      <w:r w:rsidRPr="00D2455E">
        <w:softHyphen/>
        <w:t>as att införa en skyldighet att informera grossist</w:t>
      </w:r>
      <w:r w:rsidRPr="00D2455E">
        <w:softHyphen/>
        <w:t>operatörer och andra intress</w:t>
      </w:r>
      <w:r w:rsidRPr="00D2455E">
        <w:softHyphen/>
        <w:t>ent</w:t>
      </w:r>
      <w:r w:rsidRPr="00D2455E">
        <w:softHyphen/>
        <w:t>er som berörs av förändringen.</w:t>
      </w:r>
    </w:p>
    <w:p w14:paraId="2D761D2F" w14:textId="77777777" w:rsidR="00D85371" w:rsidRDefault="00D85371" w:rsidP="00D85371">
      <w:pPr>
        <w:pStyle w:val="Rubrik4utannumrering"/>
      </w:pPr>
      <w:r w:rsidRPr="00E211AD">
        <w:t>Skälen för regeringens förslag</w:t>
      </w:r>
    </w:p>
    <w:p w14:paraId="274A6260" w14:textId="77777777" w:rsidR="00D85371" w:rsidRPr="00543BDE" w:rsidRDefault="00D85371" w:rsidP="00D85371">
      <w:pPr>
        <w:pStyle w:val="Rubrik5utannumrering"/>
        <w:spacing w:before="0"/>
      </w:pPr>
      <w:r>
        <w:t>Underrättelseskyldigheten vid en frivillig funktionell separation behålls</w:t>
      </w:r>
    </w:p>
    <w:p w14:paraId="6BACCF98" w14:textId="77777777" w:rsidR="00D85371" w:rsidRDefault="00D85371" w:rsidP="00D85371">
      <w:pPr>
        <w:pStyle w:val="Brdtext"/>
      </w:pPr>
      <w:r w:rsidRPr="00E211AD">
        <w:t>I artikel 78</w:t>
      </w:r>
      <w:r>
        <w:t xml:space="preserve"> i EU-direktivet</w:t>
      </w:r>
      <w:r w:rsidRPr="00E211AD">
        <w:t xml:space="preserve"> finns bestämmelser om frivillig separation av ett vertikalt inte</w:t>
      </w:r>
      <w:r w:rsidRPr="00E211AD">
        <w:softHyphen/>
        <w:t>grer</w:t>
      </w:r>
      <w:r w:rsidRPr="00E211AD">
        <w:softHyphen/>
      </w:r>
      <w:r w:rsidRPr="00E211AD">
        <w:softHyphen/>
        <w:t>at företag. Artikeln motsvarar i huvud</w:t>
      </w:r>
      <w:r w:rsidRPr="00E211AD">
        <w:softHyphen/>
        <w:t>sak artikel 13b i tillträdes</w:t>
      </w:r>
      <w:r w:rsidRPr="00E211AD">
        <w:softHyphen/>
        <w:t>direktivet, med undantag för nya bestäm</w:t>
      </w:r>
      <w:r w:rsidRPr="00E211AD">
        <w:softHyphen/>
        <w:t>melser om åtaganden av</w:t>
      </w:r>
      <w:r>
        <w:t xml:space="preserve"> </w:t>
      </w:r>
      <w:r w:rsidRPr="00E211AD">
        <w:t>SMP-</w:t>
      </w:r>
      <w:r>
        <w:t xml:space="preserve">operatörer </w:t>
      </w:r>
      <w:r w:rsidRPr="00E211AD">
        <w:t>om villkor för tillträde som ska tillämpas på deras nät.</w:t>
      </w:r>
    </w:p>
    <w:p w14:paraId="5FA4E870" w14:textId="77777777" w:rsidR="00D85371" w:rsidRPr="00E211AD" w:rsidRDefault="00D85371" w:rsidP="00D85371">
      <w:pPr>
        <w:pStyle w:val="Brdtextmedindrag"/>
      </w:pPr>
      <w:r w:rsidRPr="00E211AD">
        <w:t xml:space="preserve">Artikel 13b </w:t>
      </w:r>
      <w:r>
        <w:t xml:space="preserve">i tillträdesdirektivet </w:t>
      </w:r>
      <w:r w:rsidRPr="00E211AD">
        <w:t>har genomförts i 8</w:t>
      </w:r>
      <w:r>
        <w:t> kap. </w:t>
      </w:r>
      <w:r w:rsidRPr="00E211AD">
        <w:t>1 a</w:t>
      </w:r>
      <w:r>
        <w:t> §</w:t>
      </w:r>
      <w:r w:rsidRPr="00E211AD">
        <w:t xml:space="preserve"> LEK. </w:t>
      </w:r>
      <w:r>
        <w:t>I den p</w:t>
      </w:r>
      <w:r w:rsidRPr="00E211AD">
        <w:t>ara</w:t>
      </w:r>
      <w:r>
        <w:softHyphen/>
      </w:r>
      <w:r w:rsidRPr="00E211AD">
        <w:t>graf</w:t>
      </w:r>
      <w:r>
        <w:softHyphen/>
      </w:r>
      <w:r w:rsidRPr="00E211AD">
        <w:t xml:space="preserve">en </w:t>
      </w:r>
      <w:r>
        <w:t>finns</w:t>
      </w:r>
      <w:r w:rsidRPr="00E211AD">
        <w:t xml:space="preserve"> en underrättelse</w:t>
      </w:r>
      <w:r w:rsidRPr="00E211AD">
        <w:softHyphen/>
        <w:t xml:space="preserve">skyldighet för en vertikalt integrerad SMP-operatör </w:t>
      </w:r>
      <w:r>
        <w:t>som avser</w:t>
      </w:r>
      <w:r w:rsidRPr="00E211AD">
        <w:t xml:space="preserve"> att på frivillig väg genom</w:t>
      </w:r>
      <w:r w:rsidRPr="00E211AD">
        <w:softHyphen/>
        <w:t>föra en funktion</w:t>
      </w:r>
      <w:r w:rsidRPr="00E211AD">
        <w:softHyphen/>
        <w:t xml:space="preserve">ell separation. </w:t>
      </w:r>
      <w:r>
        <w:t>Operatören ska i förväg och i god tid underrätta myndig</w:t>
      </w:r>
      <w:r>
        <w:softHyphen/>
        <w:t>heten om sin avsikt, eventuella ändringar av planerna och slut</w:t>
      </w:r>
      <w:r>
        <w:softHyphen/>
        <w:t xml:space="preserve">resultatet av processen. </w:t>
      </w:r>
      <w:r w:rsidRPr="00E211AD">
        <w:t>Under</w:t>
      </w:r>
      <w:r>
        <w:softHyphen/>
      </w:r>
      <w:r w:rsidRPr="00E211AD">
        <w:t>rättelse</w:t>
      </w:r>
      <w:r w:rsidRPr="00E211AD">
        <w:softHyphen/>
        <w:t>skyldig</w:t>
      </w:r>
      <w:r w:rsidRPr="00E211AD">
        <w:softHyphen/>
        <w:t>heten i artikel</w:t>
      </w:r>
      <w:r>
        <w:t> </w:t>
      </w:r>
      <w:r w:rsidRPr="00E211AD">
        <w:t>78.1</w:t>
      </w:r>
      <w:r>
        <w:t xml:space="preserve"> </w:t>
      </w:r>
      <w:r w:rsidRPr="00E211AD">
        <w:t>har precis</w:t>
      </w:r>
      <w:r w:rsidRPr="00E211AD">
        <w:softHyphen/>
        <w:t xml:space="preserve">erats </w:t>
      </w:r>
      <w:r>
        <w:t xml:space="preserve">så </w:t>
      </w:r>
      <w:r w:rsidRPr="00E211AD">
        <w:t>att regler</w:t>
      </w:r>
      <w:r>
        <w:softHyphen/>
      </w:r>
      <w:r w:rsidRPr="00E211AD">
        <w:t>ings</w:t>
      </w:r>
      <w:r>
        <w:softHyphen/>
      </w:r>
      <w:r w:rsidRPr="00E211AD">
        <w:t>myndigheten ska meddelas minst tre månader i för</w:t>
      </w:r>
      <w:r w:rsidRPr="00E211AD">
        <w:softHyphen/>
        <w:t>väg</w:t>
      </w:r>
      <w:r>
        <w:t>, dvs. före genomförandet</w:t>
      </w:r>
      <w:r w:rsidRPr="00E211AD">
        <w:t>. Bestäm</w:t>
      </w:r>
      <w:r w:rsidRPr="00E211AD">
        <w:softHyphen/>
        <w:t>melsen i 8</w:t>
      </w:r>
      <w:r>
        <w:t> kap. </w:t>
      </w:r>
      <w:r w:rsidRPr="00E211AD">
        <w:t>1 a</w:t>
      </w:r>
      <w:r>
        <w:t> §</w:t>
      </w:r>
      <w:r w:rsidRPr="00E211AD">
        <w:t xml:space="preserve"> LEK bör därmed föras över till den nya lagen med den ändringen att tremånadersfristen förs in.</w:t>
      </w:r>
    </w:p>
    <w:p w14:paraId="5475F205" w14:textId="1FAD7D8D" w:rsidR="00D85371" w:rsidRDefault="00D85371" w:rsidP="00D85371">
      <w:pPr>
        <w:pStyle w:val="Brdtextmedindrag"/>
      </w:pPr>
      <w:r w:rsidRPr="00E211AD">
        <w:t>En nyhet i EU-direktivet är möjlighet</w:t>
      </w:r>
      <w:r>
        <w:t>en</w:t>
      </w:r>
      <w:r w:rsidRPr="00E211AD">
        <w:t xml:space="preserve"> för </w:t>
      </w:r>
      <w:r>
        <w:t xml:space="preserve">en </w:t>
      </w:r>
      <w:r w:rsidRPr="00E211AD">
        <w:t>SMP-</w:t>
      </w:r>
      <w:r>
        <w:t>operatör</w:t>
      </w:r>
      <w:r w:rsidRPr="00E211AD">
        <w:t xml:space="preserve"> </w:t>
      </w:r>
      <w:r>
        <w:t xml:space="preserve">att erbjuda åtaganden om villkor för tillträde som ska tillämpas på operatörens nät </w:t>
      </w:r>
      <w:r w:rsidRPr="00E211AD">
        <w:t xml:space="preserve">under en genomförandeperiod </w:t>
      </w:r>
      <w:r w:rsidRPr="00C65944">
        <w:t xml:space="preserve">efter </w:t>
      </w:r>
      <w:r>
        <w:t xml:space="preserve">det </w:t>
      </w:r>
      <w:r w:rsidRPr="00C65944">
        <w:t>att separationen har genom</w:t>
      </w:r>
      <w:r w:rsidRPr="00C65944">
        <w:softHyphen/>
        <w:t>förts</w:t>
      </w:r>
      <w:r w:rsidRPr="00E211AD">
        <w:t xml:space="preserve">, </w:t>
      </w:r>
      <w:r w:rsidRPr="00C65944">
        <w:t xml:space="preserve">i </w:t>
      </w:r>
      <w:r w:rsidRPr="00CE7412">
        <w:rPr>
          <w:spacing w:val="-2"/>
        </w:rPr>
        <w:t>syfte att säkerställa ett effektivt och icke-diskriminerande tillträde för tredje</w:t>
      </w:r>
      <w:r w:rsidRPr="00C65944">
        <w:t xml:space="preserve"> part</w:t>
      </w:r>
      <w:r w:rsidRPr="00E211AD">
        <w:t xml:space="preserve"> (artikel 78.1 och 78.2). </w:t>
      </w:r>
      <w:r>
        <w:t>Erbjudna å</w:t>
      </w:r>
      <w:r w:rsidRPr="00E211AD">
        <w:t>taganden ska beaktas av re</w:t>
      </w:r>
      <w:r w:rsidR="00CE7412">
        <w:softHyphen/>
      </w:r>
      <w:r w:rsidRPr="00E211AD">
        <w:t>glerings</w:t>
      </w:r>
      <w:r>
        <w:softHyphen/>
      </w:r>
      <w:r w:rsidRPr="00E211AD">
        <w:t>myn</w:t>
      </w:r>
      <w:r>
        <w:softHyphen/>
      </w:r>
      <w:r w:rsidRPr="00E211AD">
        <w:t>dig</w:t>
      </w:r>
      <w:r>
        <w:softHyphen/>
      </w:r>
      <w:r w:rsidRPr="00E211AD">
        <w:t>heten i den marknadsanalys som ska genomföras. På så sätt ges SMP-</w:t>
      </w:r>
      <w:r>
        <w:t>operatören</w:t>
      </w:r>
      <w:r w:rsidRPr="00E211AD">
        <w:t xml:space="preserve"> möjlighet att påverka vilka skyldigheter som </w:t>
      </w:r>
      <w:r>
        <w:t>reglerings</w:t>
      </w:r>
      <w:r>
        <w:softHyphen/>
        <w:t>myn</w:t>
      </w:r>
      <w:r>
        <w:softHyphen/>
        <w:t>dig</w:t>
      </w:r>
      <w:r>
        <w:softHyphen/>
        <w:t xml:space="preserve">heten </w:t>
      </w:r>
      <w:r w:rsidRPr="00E211AD">
        <w:t>kan behöva ålägga</w:t>
      </w:r>
      <w:r>
        <w:t xml:space="preserve"> företag</w:t>
      </w:r>
      <w:r>
        <w:softHyphen/>
        <w:t>et</w:t>
      </w:r>
      <w:r w:rsidRPr="00B4084D">
        <w:t>. I avsnitt 14.5 föreslås</w:t>
      </w:r>
      <w:r>
        <w:t xml:space="preserve"> </w:t>
      </w:r>
      <w:r w:rsidRPr="00E211AD">
        <w:t xml:space="preserve">att </w:t>
      </w:r>
      <w:r>
        <w:t>regle</w:t>
      </w:r>
      <w:r w:rsidR="00CE7412">
        <w:softHyphen/>
      </w:r>
      <w:r>
        <w:t>rings</w:t>
      </w:r>
      <w:r>
        <w:softHyphen/>
        <w:t xml:space="preserve">myndigheten ska få besluta att </w:t>
      </w:r>
      <w:r w:rsidRPr="00E211AD">
        <w:t>sådana åtagand</w:t>
      </w:r>
      <w:r>
        <w:softHyphen/>
      </w:r>
      <w:r w:rsidRPr="00E211AD">
        <w:t xml:space="preserve">en </w:t>
      </w:r>
      <w:r>
        <w:t xml:space="preserve">ska vara </w:t>
      </w:r>
      <w:r w:rsidRPr="00E211AD">
        <w:t>bindande</w:t>
      </w:r>
      <w:r>
        <w:t>.</w:t>
      </w:r>
    </w:p>
    <w:p w14:paraId="4BD281C8" w14:textId="77777777" w:rsidR="00D85371" w:rsidRPr="00D93C19" w:rsidRDefault="00D85371" w:rsidP="00D85371">
      <w:pPr>
        <w:pStyle w:val="Brdtextmedindrag"/>
        <w:rPr>
          <w:iCs/>
        </w:rPr>
      </w:pPr>
      <w:r w:rsidRPr="00E211AD">
        <w:t xml:space="preserve">När </w:t>
      </w:r>
      <w:r>
        <w:t>SMP-operatören</w:t>
      </w:r>
      <w:r w:rsidRPr="00E211AD">
        <w:t xml:space="preserve"> underrättar regleringsmyndigheten </w:t>
      </w:r>
      <w:r>
        <w:t xml:space="preserve">om sin avsikt </w:t>
      </w:r>
      <w:r w:rsidRPr="00E211AD">
        <w:t>får myndig</w:t>
      </w:r>
      <w:r>
        <w:softHyphen/>
      </w:r>
      <w:r w:rsidRPr="00E211AD">
        <w:t>heten en förvarning om att den bör inleda marknads</w:t>
      </w:r>
      <w:r>
        <w:softHyphen/>
      </w:r>
      <w:r w:rsidRPr="00E211AD">
        <w:t>analys</w:t>
      </w:r>
      <w:r>
        <w:softHyphen/>
      </w:r>
      <w:r w:rsidRPr="00E211AD">
        <w:t xml:space="preserve">arbetet för att se över befintliga skyldigheter och överväga nya. </w:t>
      </w:r>
      <w:r>
        <w:t>R</w:t>
      </w:r>
      <w:r w:rsidRPr="00E211AD">
        <w:t>egle</w:t>
      </w:r>
      <w:r>
        <w:softHyphen/>
      </w:r>
      <w:r w:rsidRPr="00E211AD">
        <w:t>rings</w:t>
      </w:r>
      <w:r>
        <w:softHyphen/>
      </w:r>
      <w:r w:rsidRPr="00E211AD">
        <w:softHyphen/>
        <w:t xml:space="preserve">myndigheten </w:t>
      </w:r>
      <w:r>
        <w:t xml:space="preserve">ska </w:t>
      </w:r>
      <w:r w:rsidRPr="00E211AD">
        <w:t xml:space="preserve">fortlöpande analysera marknaderna i enlighet med </w:t>
      </w:r>
      <w:r>
        <w:t xml:space="preserve">Europeiska </w:t>
      </w:r>
      <w:r w:rsidRPr="00E211AD">
        <w:t>kommissionens rekommendation om relevan</w:t>
      </w:r>
      <w:r>
        <w:softHyphen/>
      </w:r>
      <w:r w:rsidRPr="00E211AD">
        <w:t>ta produkt- och tjänste</w:t>
      </w:r>
      <w:r w:rsidRPr="00E211AD">
        <w:softHyphen/>
        <w:t>marknad</w:t>
      </w:r>
      <w:r>
        <w:softHyphen/>
      </w:r>
      <w:r w:rsidRPr="00E211AD">
        <w:t xml:space="preserve">er </w:t>
      </w:r>
      <w:r>
        <w:t>och</w:t>
      </w:r>
      <w:r w:rsidRPr="00E211AD">
        <w:t xml:space="preserve"> </w:t>
      </w:r>
      <w:r>
        <w:t xml:space="preserve">dess </w:t>
      </w:r>
      <w:r w:rsidRPr="00E211AD">
        <w:t>riktlinjer för marknads</w:t>
      </w:r>
      <w:r>
        <w:softHyphen/>
      </w:r>
      <w:r w:rsidRPr="00E211AD">
        <w:t>analys</w:t>
      </w:r>
      <w:r>
        <w:t xml:space="preserve">. Med detta som utgångspunkt </w:t>
      </w:r>
      <w:r w:rsidRPr="00E211AD">
        <w:t xml:space="preserve">innebär en separation regelmässigt en så stor förändring att en förnyad analys är påkallad. För det fall företaget </w:t>
      </w:r>
      <w:r w:rsidRPr="00D93C19">
        <w:t xml:space="preserve">erbjuder åtaganden om villkor för tillträde ska dessa beaktas i analysen. Samråd ska </w:t>
      </w:r>
      <w:r>
        <w:t xml:space="preserve">också </w:t>
      </w:r>
      <w:r w:rsidRPr="00D93C19">
        <w:t xml:space="preserve">ske med tredje parter. Med anledning av </w:t>
      </w:r>
      <w:r w:rsidRPr="00D93C19">
        <w:rPr>
          <w:i/>
        </w:rPr>
        <w:t xml:space="preserve">Telenor Sverige AB:s </w:t>
      </w:r>
      <w:r w:rsidRPr="00D93C19">
        <w:rPr>
          <w:iCs/>
        </w:rPr>
        <w:t>syn</w:t>
      </w:r>
      <w:r>
        <w:rPr>
          <w:iCs/>
        </w:rPr>
        <w:softHyphen/>
      </w:r>
      <w:r w:rsidRPr="00D93C19">
        <w:rPr>
          <w:iCs/>
        </w:rPr>
        <w:t xml:space="preserve">punkt </w:t>
      </w:r>
      <w:r>
        <w:rPr>
          <w:iCs/>
        </w:rPr>
        <w:t xml:space="preserve">om en mer omfattande informationsskyldighet </w:t>
      </w:r>
      <w:r w:rsidRPr="00D93C19">
        <w:rPr>
          <w:iCs/>
        </w:rPr>
        <w:t>kan det konstateras att grossist</w:t>
      </w:r>
      <w:r>
        <w:rPr>
          <w:iCs/>
        </w:rPr>
        <w:softHyphen/>
      </w:r>
      <w:r w:rsidRPr="00D93C19">
        <w:rPr>
          <w:iCs/>
        </w:rPr>
        <w:lastRenderedPageBreak/>
        <w:t xml:space="preserve">operatörer och andra intressenter kommer </w:t>
      </w:r>
      <w:r>
        <w:rPr>
          <w:iCs/>
        </w:rPr>
        <w:t>att involveras i reglerings</w:t>
      </w:r>
      <w:r>
        <w:rPr>
          <w:iCs/>
        </w:rPr>
        <w:softHyphen/>
        <w:t>myndig</w:t>
      </w:r>
      <w:r>
        <w:rPr>
          <w:iCs/>
        </w:rPr>
        <w:softHyphen/>
        <w:t>hetens marknads</w:t>
      </w:r>
      <w:r>
        <w:rPr>
          <w:iCs/>
        </w:rPr>
        <w:softHyphen/>
        <w:t>analys</w:t>
      </w:r>
      <w:r>
        <w:rPr>
          <w:iCs/>
        </w:rPr>
        <w:softHyphen/>
        <w:t>arbete. Någon särskild informa</w:t>
      </w:r>
      <w:r>
        <w:rPr>
          <w:iCs/>
        </w:rPr>
        <w:softHyphen/>
        <w:t>tions</w:t>
      </w:r>
      <w:r>
        <w:rPr>
          <w:iCs/>
        </w:rPr>
        <w:softHyphen/>
        <w:t>skyl</w:t>
      </w:r>
      <w:r>
        <w:rPr>
          <w:iCs/>
        </w:rPr>
        <w:softHyphen/>
        <w:t>dighet i det avseendet behövs därför inte.</w:t>
      </w:r>
    </w:p>
    <w:p w14:paraId="65C9B8EF" w14:textId="77777777" w:rsidR="00D85371" w:rsidRDefault="00D85371" w:rsidP="00D85371">
      <w:pPr>
        <w:pStyle w:val="Brdtextmedindrag"/>
      </w:pPr>
      <w:r w:rsidRPr="00E211AD">
        <w:t>I skäl 204 i EU-direktivet framhålls att regleringsmyndigheten bör be</w:t>
      </w:r>
      <w:r>
        <w:softHyphen/>
      </w:r>
      <w:r w:rsidRPr="00E211AD">
        <w:t>döma effekten av den avsedda transaktionen, inklusive tillträdes</w:t>
      </w:r>
      <w:r w:rsidRPr="00E211AD">
        <w:softHyphen/>
        <w:t>åtagand</w:t>
      </w:r>
      <w:r>
        <w:softHyphen/>
      </w:r>
      <w:r w:rsidRPr="00E211AD">
        <w:t>en som erbjuds, för samtliga befintliga regleringsskyldigheter som har införts för det vertikalt integrerade företaget för att säkerställa att den nya organi</w:t>
      </w:r>
      <w:r>
        <w:softHyphen/>
      </w:r>
      <w:r w:rsidRPr="00E211AD">
        <w:t>sa</w:t>
      </w:r>
      <w:r>
        <w:softHyphen/>
      </w:r>
      <w:r w:rsidRPr="00E211AD">
        <w:t>tion</w:t>
      </w:r>
      <w:r>
        <w:softHyphen/>
      </w:r>
      <w:r w:rsidRPr="00E211AD">
        <w:t>en är förenlig med direktivet. Företagets redogörelse för åtagandena bör därför vara mycket ingående och detaljerad. Informationen behöver tas fram i nära samarbete med myndigheten.</w:t>
      </w:r>
    </w:p>
    <w:p w14:paraId="06C89C84" w14:textId="77777777" w:rsidR="00D85371" w:rsidRPr="00E211AD" w:rsidRDefault="00D85371" w:rsidP="00D85371">
      <w:pPr>
        <w:pStyle w:val="Brdtextmedindrag"/>
      </w:pPr>
      <w:r>
        <w:t>O</w:t>
      </w:r>
      <w:r w:rsidRPr="00E211AD">
        <w:t xml:space="preserve">m </w:t>
      </w:r>
      <w:r>
        <w:t>affärsenheten</w:t>
      </w:r>
      <w:r w:rsidRPr="00E211AD">
        <w:t xml:space="preserve"> bedöms ha ett betydande inflytande på en marknad</w:t>
      </w:r>
      <w:r>
        <w:t>,</w:t>
      </w:r>
      <w:r w:rsidRPr="00E211AD">
        <w:t xml:space="preserve"> </w:t>
      </w:r>
      <w:r>
        <w:t xml:space="preserve">kan regleringsmyndigheten ålägga den separerade affärsenheten SMP-skyldigheter </w:t>
      </w:r>
      <w:r w:rsidRPr="00E211AD">
        <w:t>och tillämpa regleringslättnader</w:t>
      </w:r>
      <w:r>
        <w:t xml:space="preserve"> </w:t>
      </w:r>
      <w:r w:rsidRPr="00E211AD">
        <w:t xml:space="preserve">i det </w:t>
      </w:r>
      <w:r w:rsidRPr="00B4084D">
        <w:t>fallet affärsenheten upp</w:t>
      </w:r>
      <w:r w:rsidRPr="00B4084D">
        <w:softHyphen/>
        <w:t>fyller villkoren för ett rent grossistföretag (se avsnitt 14.2.6).</w:t>
      </w:r>
    </w:p>
    <w:p w14:paraId="592938D0" w14:textId="77777777" w:rsidR="00D85371" w:rsidRPr="00E211AD" w:rsidRDefault="00D85371" w:rsidP="00D85371">
      <w:pPr>
        <w:pStyle w:val="Rubrik5utannumrering"/>
      </w:pPr>
      <w:r>
        <w:t xml:space="preserve">Beslut om att godta </w:t>
      </w:r>
      <w:r w:rsidRPr="00E211AD">
        <w:t>ett frivilligt åtagande utgår</w:t>
      </w:r>
    </w:p>
    <w:p w14:paraId="1D755AA2" w14:textId="77777777" w:rsidR="00D85371" w:rsidRPr="00E211AD" w:rsidRDefault="00D85371" w:rsidP="00D85371">
      <w:pPr>
        <w:pStyle w:val="Brdtext"/>
      </w:pPr>
      <w:r w:rsidRPr="00E211AD">
        <w:t>I 4</w:t>
      </w:r>
      <w:r>
        <w:t> kap. </w:t>
      </w:r>
      <w:r w:rsidRPr="00E211AD">
        <w:t>12</w:t>
      </w:r>
      <w:r>
        <w:t> </w:t>
      </w:r>
      <w:r w:rsidRPr="00E211AD">
        <w:t>c</w:t>
      </w:r>
      <w:r>
        <w:t> §</w:t>
      </w:r>
      <w:r w:rsidRPr="00E211AD">
        <w:t xml:space="preserve"> LEK </w:t>
      </w:r>
      <w:r w:rsidRPr="00AF1C11">
        <w:t>finns bestämmelser om godtagande av ett frivilligt åtagande om funktionell separation som saknar direkt motsvarighet i till</w:t>
      </w:r>
      <w:r w:rsidRPr="00AF1C11">
        <w:softHyphen/>
        <w:t>trädes</w:t>
      </w:r>
      <w:r w:rsidRPr="00AF1C11">
        <w:softHyphen/>
        <w:t>direk</w:t>
      </w:r>
      <w:r w:rsidRPr="00AF1C11">
        <w:softHyphen/>
        <w:t>tivet. Regleringen innebär att om e</w:t>
      </w:r>
      <w:r>
        <w:t>n</w:t>
      </w:r>
      <w:r w:rsidRPr="00AF1C11">
        <w:t xml:space="preserve"> SMP-</w:t>
      </w:r>
      <w:r>
        <w:t>operatör</w:t>
      </w:r>
      <w:r w:rsidRPr="00AF1C11">
        <w:t xml:space="preserve"> genom</w:t>
      </w:r>
      <w:r w:rsidRPr="00AF1C11">
        <w:softHyphen/>
        <w:t>för en vertikal sepa</w:t>
      </w:r>
      <w:r w:rsidRPr="00AF1C11">
        <w:softHyphen/>
        <w:t>ration på eg</w:t>
      </w:r>
      <w:r w:rsidRPr="00E211AD">
        <w:t>et initiativ</w:t>
      </w:r>
      <w:r>
        <w:t>,</w:t>
      </w:r>
      <w:r w:rsidRPr="00E211AD">
        <w:t xml:space="preserve"> kan regleringsmyndigheten i beslut </w:t>
      </w:r>
      <w:r w:rsidRPr="00C65944">
        <w:t>göra separationen bindande. Myndigheten är därefter förhindrad att be</w:t>
      </w:r>
      <w:r>
        <w:softHyphen/>
      </w:r>
      <w:r w:rsidRPr="00C65944">
        <w:t>sluta</w:t>
      </w:r>
      <w:r w:rsidRPr="00E211AD">
        <w:t xml:space="preserve"> om tvingande funktionell separation. Fördelen med detta förfarande har an</w:t>
      </w:r>
      <w:r w:rsidRPr="00E211AD">
        <w:softHyphen/>
        <w:t>setts vara att det medför förutsägbarhet och stabilitet för SMP-</w:t>
      </w:r>
      <w:r>
        <w:t>operatören</w:t>
      </w:r>
      <w:r w:rsidRPr="00E211AD">
        <w:t xml:space="preserve"> och därmed för marknaden som helhet.</w:t>
      </w:r>
    </w:p>
    <w:p w14:paraId="3A22AEE0" w14:textId="29DDE968" w:rsidR="00D85371" w:rsidRDefault="00D85371" w:rsidP="00D85371">
      <w:pPr>
        <w:pStyle w:val="Brdtextmedindrag"/>
      </w:pPr>
      <w:r w:rsidRPr="00E211AD">
        <w:t>Paragrafen infördes samtidigt som bestämmelserna om tvingande funk</w:t>
      </w:r>
      <w:r w:rsidRPr="00E211AD">
        <w:softHyphen/>
        <w:t>tion</w:t>
      </w:r>
      <w:r w:rsidRPr="00E211AD">
        <w:softHyphen/>
        <w:t xml:space="preserve">ell separation (se prop. 2007/08:73 </w:t>
      </w:r>
      <w:r w:rsidR="00EB24E6">
        <w:t>s. 3</w:t>
      </w:r>
      <w:r w:rsidRPr="00E211AD">
        <w:t>0</w:t>
      </w:r>
      <w:r>
        <w:t> </w:t>
      </w:r>
      <w:r w:rsidRPr="00E211AD">
        <w:t>f. och 39</w:t>
      </w:r>
      <w:r>
        <w:t> </w:t>
      </w:r>
      <w:r w:rsidRPr="00E211AD">
        <w:t xml:space="preserve">f.). </w:t>
      </w:r>
      <w:r w:rsidRPr="00C65944">
        <w:t>Den grundar sig på artikel 8.3 i tillträdes</w:t>
      </w:r>
      <w:r w:rsidRPr="00C65944">
        <w:softHyphen/>
        <w:t>direktivet, som innebär att skyldig</w:t>
      </w:r>
      <w:r w:rsidRPr="00C65944">
        <w:softHyphen/>
      </w:r>
      <w:r w:rsidRPr="00E211AD">
        <w:t>heter som går ut</w:t>
      </w:r>
      <w:r w:rsidRPr="00E211AD">
        <w:softHyphen/>
        <w:t>över de som föreskrivs i direktivet får införas under excep</w:t>
      </w:r>
      <w:r w:rsidRPr="00E211AD">
        <w:softHyphen/>
        <w:t>tionella om</w:t>
      </w:r>
      <w:r w:rsidRPr="00E211AD">
        <w:softHyphen/>
        <w:t>ständ</w:t>
      </w:r>
      <w:r w:rsidRPr="00E211AD">
        <w:softHyphen/>
        <w:t>ig</w:t>
      </w:r>
      <w:r w:rsidRPr="00E211AD">
        <w:softHyphen/>
        <w:t>heter under förutsätt</w:t>
      </w:r>
      <w:r w:rsidRPr="00E211AD">
        <w:softHyphen/>
        <w:t xml:space="preserve">ning att </w:t>
      </w:r>
      <w:r>
        <w:t xml:space="preserve">Europeiska </w:t>
      </w:r>
      <w:r w:rsidRPr="00E211AD">
        <w:t xml:space="preserve">kommissionen inte lägger </w:t>
      </w:r>
      <w:r>
        <w:t xml:space="preserve">in sitt </w:t>
      </w:r>
      <w:r w:rsidRPr="00E211AD">
        <w:t>veto mot åtgärderna.</w:t>
      </w:r>
    </w:p>
    <w:p w14:paraId="5F9B9FCA" w14:textId="01083008" w:rsidR="00D85371" w:rsidRDefault="00D85371" w:rsidP="00D85371">
      <w:pPr>
        <w:pStyle w:val="Brdtextmedindrag"/>
      </w:pPr>
      <w:r w:rsidRPr="00E211AD">
        <w:t xml:space="preserve">Paragrafen har aldrig tillämpats. Även en frivillig separation </w:t>
      </w:r>
      <w:r>
        <w:t xml:space="preserve">som inte görs bindande är enligt regeringens </w:t>
      </w:r>
      <w:r w:rsidRPr="00E211AD">
        <w:t>bedöm</w:t>
      </w:r>
      <w:r>
        <w:t>ning</w:t>
      </w:r>
      <w:r w:rsidRPr="00E211AD">
        <w:t xml:space="preserve"> ett långsiktigt arrange</w:t>
      </w:r>
      <w:r>
        <w:softHyphen/>
      </w:r>
      <w:r w:rsidRPr="00E211AD">
        <w:t xml:space="preserve">mang som </w:t>
      </w:r>
      <w:r w:rsidRPr="00C65944">
        <w:t xml:space="preserve">ger tillräcklig förutsebarhet. </w:t>
      </w:r>
      <w:r>
        <w:t xml:space="preserve">Någon motsvarande reglering finns inte heller i EU-direktivet. </w:t>
      </w:r>
      <w:r w:rsidRPr="00C65944">
        <w:t>För att uppnå bättre överens</w:t>
      </w:r>
      <w:r w:rsidRPr="00C65944">
        <w:softHyphen/>
        <w:t>stämmelse</w:t>
      </w:r>
      <w:r w:rsidRPr="00E211AD">
        <w:t xml:space="preserve"> </w:t>
      </w:r>
      <w:r w:rsidRPr="00C65944">
        <w:t>med direktivet anser regeringen därför att 4</w:t>
      </w:r>
      <w:r>
        <w:t> kap. </w:t>
      </w:r>
      <w:r w:rsidRPr="00E211AD">
        <w:t>12</w:t>
      </w:r>
      <w:r>
        <w:t> </w:t>
      </w:r>
      <w:r w:rsidRPr="00E211AD">
        <w:t>c</w:t>
      </w:r>
      <w:r>
        <w:t> §</w:t>
      </w:r>
      <w:r w:rsidRPr="00E211AD">
        <w:t xml:space="preserve"> LEK inte bör för</w:t>
      </w:r>
      <w:r>
        <w:t>a</w:t>
      </w:r>
      <w:r w:rsidRPr="00E211AD">
        <w:t>s över till den nya lagen.</w:t>
      </w:r>
      <w:bookmarkStart w:id="781" w:name="_Toc9841600"/>
      <w:bookmarkStart w:id="782" w:name="_Toc9867477"/>
      <w:bookmarkStart w:id="783" w:name="_Toc9867727"/>
      <w:bookmarkStart w:id="784" w:name="_Toc9871144"/>
      <w:bookmarkStart w:id="785" w:name="_Toc9958227"/>
      <w:bookmarkStart w:id="786" w:name="_Toc9961286"/>
      <w:bookmarkStart w:id="787" w:name="_Toc9962385"/>
      <w:bookmarkStart w:id="788" w:name="_Toc17793349"/>
      <w:bookmarkStart w:id="789" w:name="_Toc73005938"/>
      <w:bookmarkStart w:id="790" w:name="_Toc9841602"/>
      <w:bookmarkStart w:id="791" w:name="_Toc9867479"/>
      <w:bookmarkStart w:id="792" w:name="_Toc9867729"/>
      <w:bookmarkStart w:id="793" w:name="_Toc9871146"/>
      <w:bookmarkStart w:id="794" w:name="_Toc9958229"/>
      <w:bookmarkStart w:id="795" w:name="_Toc9961288"/>
      <w:bookmarkStart w:id="796" w:name="_Toc9962387"/>
      <w:bookmarkStart w:id="797" w:name="_Toc17793351"/>
      <w:bookmarkEnd w:id="781"/>
      <w:bookmarkEnd w:id="782"/>
      <w:bookmarkEnd w:id="783"/>
      <w:bookmarkEnd w:id="784"/>
      <w:bookmarkEnd w:id="785"/>
      <w:bookmarkEnd w:id="786"/>
      <w:bookmarkEnd w:id="787"/>
      <w:bookmarkEnd w:id="788"/>
    </w:p>
    <w:p w14:paraId="3227436D" w14:textId="4DF45EE8" w:rsidR="00CE7412" w:rsidRDefault="00CE7412" w:rsidP="00D85371">
      <w:pPr>
        <w:pStyle w:val="Brdtextmedindrag"/>
      </w:pPr>
    </w:p>
    <w:p w14:paraId="32E9C026" w14:textId="21BE3AB0" w:rsidR="00CE7412" w:rsidRDefault="00CE7412" w:rsidP="00D85371">
      <w:pPr>
        <w:pStyle w:val="Brdtextmedindrag"/>
      </w:pPr>
    </w:p>
    <w:p w14:paraId="19DE3D8B" w14:textId="7BFC1BA0" w:rsidR="00CE7412" w:rsidRDefault="00CE7412" w:rsidP="00D85371">
      <w:pPr>
        <w:pStyle w:val="Brdtextmedindrag"/>
      </w:pPr>
    </w:p>
    <w:p w14:paraId="11BCBF11" w14:textId="637A0A5C" w:rsidR="00CE7412" w:rsidRDefault="00CE7412" w:rsidP="00D85371">
      <w:pPr>
        <w:pStyle w:val="Brdtextmedindrag"/>
      </w:pPr>
    </w:p>
    <w:p w14:paraId="5BEC4C14" w14:textId="66B1AD23" w:rsidR="00CE7412" w:rsidRDefault="00CE7412" w:rsidP="00D85371">
      <w:pPr>
        <w:pStyle w:val="Brdtextmedindrag"/>
      </w:pPr>
    </w:p>
    <w:p w14:paraId="494C13F2" w14:textId="24B0D0FF" w:rsidR="00CE7412" w:rsidRDefault="00CE7412" w:rsidP="00D85371">
      <w:pPr>
        <w:pStyle w:val="Brdtextmedindrag"/>
      </w:pPr>
    </w:p>
    <w:p w14:paraId="2E4E9DC8" w14:textId="77777777" w:rsidR="00CE7412" w:rsidRDefault="00CE7412" w:rsidP="00D85371">
      <w:pPr>
        <w:pStyle w:val="Brdtextmedindrag"/>
        <w:rPr>
          <w:rFonts w:eastAsiaTheme="minorHAnsi" w:cstheme="minorBidi"/>
          <w:sz w:val="26"/>
          <w:szCs w:val="22"/>
        </w:rPr>
      </w:pPr>
    </w:p>
    <w:p w14:paraId="704DEF1B" w14:textId="77777777" w:rsidR="00D85371" w:rsidRDefault="00D85371" w:rsidP="00D85371">
      <w:pPr>
        <w:pStyle w:val="Rubrik2"/>
      </w:pPr>
      <w:bookmarkStart w:id="798" w:name="_Toc86738744"/>
      <w:bookmarkStart w:id="799" w:name="_Toc94597507"/>
      <w:bookmarkStart w:id="800" w:name="_Toc96533350"/>
      <w:r>
        <w:lastRenderedPageBreak/>
        <w:t>Andra skyldigheter om tillträde</w:t>
      </w:r>
      <w:bookmarkEnd w:id="789"/>
      <w:bookmarkEnd w:id="798"/>
      <w:bookmarkEnd w:id="799"/>
      <w:bookmarkEnd w:id="800"/>
    </w:p>
    <w:p w14:paraId="78DAE022" w14:textId="619D5E45" w:rsidR="00D85371" w:rsidRPr="00E211AD" w:rsidRDefault="00D85371" w:rsidP="00D85371">
      <w:pPr>
        <w:pStyle w:val="Rubrik3"/>
        <w:spacing w:before="0"/>
      </w:pPr>
      <w:bookmarkStart w:id="801" w:name="_Toc73005939"/>
      <w:bookmarkStart w:id="802" w:name="_Toc86738745"/>
      <w:bookmarkStart w:id="803" w:name="_Toc94597508"/>
      <w:bookmarkStart w:id="804" w:name="_Toc96533351"/>
      <w:r w:rsidRPr="00E211AD">
        <w:t xml:space="preserve">Tillträde till </w:t>
      </w:r>
      <w:r>
        <w:t>nät närmast slutanvändare</w:t>
      </w:r>
      <w:bookmarkEnd w:id="790"/>
      <w:bookmarkEnd w:id="791"/>
      <w:bookmarkEnd w:id="792"/>
      <w:bookmarkEnd w:id="793"/>
      <w:bookmarkEnd w:id="794"/>
      <w:bookmarkEnd w:id="795"/>
      <w:bookmarkEnd w:id="796"/>
      <w:bookmarkEnd w:id="797"/>
      <w:bookmarkEnd w:id="801"/>
      <w:bookmarkEnd w:id="802"/>
      <w:bookmarkEnd w:id="803"/>
      <w:bookmarkEnd w:id="804"/>
    </w:p>
    <w:p w14:paraId="7FD565F8" w14:textId="08AF2995" w:rsidR="00D85371" w:rsidRPr="00E211AD" w:rsidRDefault="00D85371" w:rsidP="00D85371">
      <w:pPr>
        <w:pStyle w:val="Brdtextram"/>
      </w:pPr>
      <w:r w:rsidRPr="00E211AD">
        <w:rPr>
          <w:b/>
        </w:rPr>
        <w:t>Regeringens förslag:</w:t>
      </w:r>
      <w:r w:rsidRPr="00E211AD">
        <w:t xml:space="preserve"> </w:t>
      </w:r>
      <w:r>
        <w:t>Bestämmelserna i lagen om elektronisk kommu</w:t>
      </w:r>
      <w:r>
        <w:softHyphen/>
        <w:t>ni</w:t>
      </w:r>
      <w:r>
        <w:softHyphen/>
        <w:t xml:space="preserve">kation om tillträde till ledningarna i en </w:t>
      </w:r>
      <w:r w:rsidRPr="00D86F1A">
        <w:t>bygg</w:t>
      </w:r>
      <w:r w:rsidRPr="00D86F1A">
        <w:softHyphen/>
        <w:t>nad eller fram till första förgrenings- eller utloppsstället ska föras över till den nya lagen</w:t>
      </w:r>
      <w:r>
        <w:t xml:space="preserve"> med de ändringarna att s</w:t>
      </w:r>
      <w:r w:rsidRPr="00D86F1A">
        <w:t>kyldig</w:t>
      </w:r>
      <w:r w:rsidRPr="00D86F1A">
        <w:softHyphen/>
        <w:t>het</w:t>
      </w:r>
      <w:r w:rsidRPr="00D86F1A">
        <w:softHyphen/>
        <w:t>en ska få omfatta till</w:t>
      </w:r>
      <w:r w:rsidRPr="00D86F1A">
        <w:softHyphen/>
        <w:t>träde till till</w:t>
      </w:r>
      <w:r w:rsidRPr="00D86F1A">
        <w:softHyphen/>
        <w:t>hörande faci</w:t>
      </w:r>
      <w:r w:rsidR="003B699C">
        <w:softHyphen/>
      </w:r>
      <w:r w:rsidRPr="00D86F1A">
        <w:t>liteter</w:t>
      </w:r>
      <w:r>
        <w:t xml:space="preserve"> och </w:t>
      </w:r>
      <w:r w:rsidRPr="00E211AD">
        <w:t xml:space="preserve">få förenas med </w:t>
      </w:r>
      <w:r>
        <w:t xml:space="preserve">vissa </w:t>
      </w:r>
      <w:r w:rsidRPr="00E211AD">
        <w:t>villkor.</w:t>
      </w:r>
    </w:p>
    <w:p w14:paraId="38B5D168" w14:textId="55D7E6D2" w:rsidR="00D85371" w:rsidRPr="00E211AD" w:rsidRDefault="00D85371" w:rsidP="00D85371">
      <w:pPr>
        <w:pStyle w:val="Brdtextmedindragram"/>
      </w:pPr>
      <w:r>
        <w:t>Om skyldigheten inte bedöms tillräcklig för att åtgärda omfattande och varaktiga hinder mot anläggande av ytterligare infrastruktur och hindren motverkar effektiv konkurrens till förmån för slutanvändarna, ska skyldig</w:t>
      </w:r>
      <w:r>
        <w:softHyphen/>
        <w:t>het</w:t>
      </w:r>
      <w:r>
        <w:softHyphen/>
        <w:t>en även få avse nätdelar bortom det första utlopps- eller förgrenings</w:t>
      </w:r>
      <w:r>
        <w:softHyphen/>
        <w:t>stället. Om det är motiverat av tekniska eller ekonomiska skäl, ska skyldigheten få avse även aktivt och virtuellt tillträde. Vid be</w:t>
      </w:r>
      <w:r w:rsidR="003B699C">
        <w:softHyphen/>
      </w:r>
      <w:r>
        <w:t>dömning</w:t>
      </w:r>
      <w:r>
        <w:softHyphen/>
        <w:t xml:space="preserve">en av om en sådan skyldighet ska åläggas ska särskild hänsyn tas till om </w:t>
      </w:r>
      <w:r w:rsidRPr="00936DD0">
        <w:t>operatören i stället ger ett hållbart och liknande tillträde till ett nät med mycket hög kapacitet på rättvisa, icke-diskriminerande och rimliga villkor.</w:t>
      </w:r>
      <w:r>
        <w:t xml:space="preserve"> </w:t>
      </w:r>
      <w:r w:rsidRPr="00E211AD">
        <w:t>En utvidgad skyl</w:t>
      </w:r>
      <w:r>
        <w:softHyphen/>
      </w:r>
      <w:r w:rsidRPr="00E211AD">
        <w:t>dig</w:t>
      </w:r>
      <w:r>
        <w:softHyphen/>
      </w:r>
      <w:r w:rsidRPr="00E211AD">
        <w:t xml:space="preserve">het ska inte få åläggas om </w:t>
      </w:r>
      <w:r>
        <w:t xml:space="preserve">ett åläggande skulle </w:t>
      </w:r>
      <w:r w:rsidRPr="00E211AD">
        <w:t>äventyra den ekonomiska bär</w:t>
      </w:r>
      <w:r>
        <w:softHyphen/>
      </w:r>
      <w:r w:rsidRPr="00E211AD">
        <w:t>kraft</w:t>
      </w:r>
      <w:r>
        <w:softHyphen/>
      </w:r>
      <w:r w:rsidRPr="00E211AD">
        <w:t xml:space="preserve">en vid </w:t>
      </w:r>
      <w:r>
        <w:t>anläggandet</w:t>
      </w:r>
      <w:r w:rsidRPr="00E211AD">
        <w:t xml:space="preserve"> av små lokala nät. </w:t>
      </w:r>
    </w:p>
    <w:p w14:paraId="322F556E" w14:textId="624BCFFD" w:rsidR="00D85371" w:rsidRPr="00E211AD" w:rsidRDefault="00D85371" w:rsidP="00D85371">
      <w:pPr>
        <w:pStyle w:val="Brdtextmedindragram"/>
      </w:pPr>
      <w:r w:rsidRPr="00C00D5C">
        <w:t xml:space="preserve">En utvidgad skyldighet ska inte få åläggas en operatör som är ett rent grossistföretag </w:t>
      </w:r>
      <w:r>
        <w:t>om företaget</w:t>
      </w:r>
      <w:r w:rsidRPr="00C00D5C">
        <w:t xml:space="preserve"> i stället ger ett hållbart och liknande till</w:t>
      </w:r>
      <w:r w:rsidR="003B699C">
        <w:softHyphen/>
      </w:r>
      <w:r w:rsidRPr="00C00D5C">
        <w:t>träde till ett nät med mycket hög kapacitet på rättvisa, icke-diskrimi</w:t>
      </w:r>
      <w:r w:rsidR="003B699C">
        <w:softHyphen/>
      </w:r>
      <w:r w:rsidRPr="00C00D5C">
        <w:t xml:space="preserve">nerande och rimliga villkor. </w:t>
      </w:r>
      <w:bookmarkStart w:id="805" w:name="_Hlk39490880"/>
      <w:r>
        <w:t xml:space="preserve">En sådan skyldighet </w:t>
      </w:r>
      <w:r w:rsidRPr="00C00D5C">
        <w:t xml:space="preserve">ska dock </w:t>
      </w:r>
      <w:r>
        <w:t>få åläggas</w:t>
      </w:r>
      <w:r w:rsidRPr="00C00D5C">
        <w:t xml:space="preserve"> om det nät som skyl</w:t>
      </w:r>
      <w:r>
        <w:softHyphen/>
      </w:r>
      <w:r w:rsidRPr="00C00D5C">
        <w:t>dig</w:t>
      </w:r>
      <w:r>
        <w:softHyphen/>
      </w:r>
      <w:r w:rsidRPr="00C00D5C">
        <w:t>het</w:t>
      </w:r>
      <w:r>
        <w:softHyphen/>
      </w:r>
      <w:r w:rsidRPr="00C00D5C">
        <w:t>en avser är offentligt finansierat.</w:t>
      </w:r>
      <w:bookmarkEnd w:id="805"/>
    </w:p>
    <w:p w14:paraId="5CED1DD9" w14:textId="77777777" w:rsidR="00D85371" w:rsidRPr="00E211AD" w:rsidRDefault="00D85371" w:rsidP="00D85371">
      <w:pPr>
        <w:pStyle w:val="Brdtextmedindrag"/>
        <w:rPr>
          <w:sz w:val="8"/>
          <w:szCs w:val="8"/>
        </w:rPr>
      </w:pPr>
    </w:p>
    <w:p w14:paraId="0F9EF337" w14:textId="69105A96" w:rsidR="00D85371" w:rsidRPr="00E211AD" w:rsidRDefault="00D85371" w:rsidP="00D85371">
      <w:pPr>
        <w:pStyle w:val="Brdtextmedindrag"/>
      </w:pPr>
      <w:r w:rsidRPr="00E211AD">
        <w:rPr>
          <w:b/>
        </w:rPr>
        <w:t>Promemorians förslag</w:t>
      </w:r>
      <w:r w:rsidRPr="00494817">
        <w:rPr>
          <w:bCs/>
        </w:rPr>
        <w:t xml:space="preserve"> </w:t>
      </w:r>
      <w:r>
        <w:t>överensstämmer i huvudsak med regeringens för</w:t>
      </w:r>
      <w:r>
        <w:softHyphen/>
        <w:t>slag.</w:t>
      </w:r>
      <w:r w:rsidRPr="00E211AD">
        <w:t xml:space="preserve"> </w:t>
      </w:r>
      <w:r>
        <w:t>I promemorian föreslås att en utvidgad skyldighet får åläggas om det finns särskilda skäl och att det ska regleras i lag att regler</w:t>
      </w:r>
      <w:r>
        <w:softHyphen/>
        <w:t>ings</w:t>
      </w:r>
      <w:r>
        <w:softHyphen/>
        <w:t>myndig</w:t>
      </w:r>
      <w:r>
        <w:softHyphen/>
        <w:t>heten ska beakta riktlinjer som Berec har antagit.</w:t>
      </w:r>
    </w:p>
    <w:p w14:paraId="5FE52F3D" w14:textId="77777777" w:rsidR="00D85371" w:rsidRDefault="00D85371" w:rsidP="00D85371">
      <w:pPr>
        <w:pStyle w:val="Brdtextmedindrag"/>
      </w:pPr>
      <w:r w:rsidRPr="00E211AD">
        <w:rPr>
          <w:b/>
        </w:rPr>
        <w:t>Remissinstanserna:</w:t>
      </w:r>
      <w:r w:rsidRPr="00464E8E">
        <w:t xml:space="preserve"> De</w:t>
      </w:r>
      <w:r w:rsidRPr="00AA6A04">
        <w:t xml:space="preserv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3065B0">
        <w:rPr>
          <w:i/>
          <w:iCs/>
        </w:rPr>
        <w:t>PTS</w:t>
      </w:r>
      <w:r>
        <w:t xml:space="preserve"> anser dock att bestämmelserna behöver förtydligas genom att i större utsträckning anpassas till lydelsen i EU-direktivet. Myndigheten framhåller också att möjligheten att ålägga en utvidgad skyldighet är för snävt utformad. Detsamma gäller enligt PTS möjligheten att undanta nätprojekt från en sådan skyldighet. PTS ser även ett behov av att kunna meddela </w:t>
      </w:r>
      <w:r w:rsidRPr="00883DF2">
        <w:t>föreskrift</w:t>
      </w:r>
      <w:r>
        <w:t>er</w:t>
      </w:r>
      <w:r w:rsidRPr="00883DF2">
        <w:t xml:space="preserve">. Vidare </w:t>
      </w:r>
      <w:r>
        <w:t>anger myndigheten att</w:t>
      </w:r>
      <w:r w:rsidRPr="00883DF2">
        <w:t xml:space="preserve"> förhållandet till </w:t>
      </w:r>
      <w:r>
        <w:t>lagen (2016:534) om åtgärder för utbyggnad av bred</w:t>
      </w:r>
      <w:r>
        <w:softHyphen/>
        <w:t>bands</w:t>
      </w:r>
      <w:r>
        <w:softHyphen/>
        <w:t>nät</w:t>
      </w:r>
      <w:r w:rsidRPr="00883DF2">
        <w:t xml:space="preserve"> </w:t>
      </w:r>
      <w:r>
        <w:t>(</w:t>
      </w:r>
      <w:r w:rsidRPr="00883DF2">
        <w:t>utbygg</w:t>
      </w:r>
      <w:r>
        <w:softHyphen/>
      </w:r>
      <w:r w:rsidRPr="00883DF2">
        <w:t>nads</w:t>
      </w:r>
      <w:r>
        <w:softHyphen/>
      </w:r>
      <w:r w:rsidRPr="00883DF2">
        <w:t>lag</w:t>
      </w:r>
      <w:r>
        <w:softHyphen/>
      </w:r>
      <w:r w:rsidRPr="00883DF2">
        <w:t>en</w:t>
      </w:r>
      <w:r>
        <w:t>)</w:t>
      </w:r>
      <w:r w:rsidRPr="00883DF2">
        <w:t xml:space="preserve"> </w:t>
      </w:r>
      <w:r>
        <w:t xml:space="preserve">bör </w:t>
      </w:r>
      <w:r w:rsidRPr="00883DF2">
        <w:t>förtydligas.</w:t>
      </w:r>
      <w:r>
        <w:t xml:space="preserve"> </w:t>
      </w:r>
      <w:r w:rsidRPr="007D7778">
        <w:t>Med hän</w:t>
      </w:r>
      <w:r w:rsidRPr="00FC7376">
        <w:t>syn till den lagen ifrågasätter flera remiss</w:t>
      </w:r>
      <w:r>
        <w:softHyphen/>
      </w:r>
      <w:r w:rsidRPr="00FC7376">
        <w:t>instans</w:t>
      </w:r>
      <w:r>
        <w:softHyphen/>
      </w:r>
      <w:r w:rsidRPr="00FC7376">
        <w:t xml:space="preserve">er, bl.a. </w:t>
      </w:r>
      <w:r w:rsidRPr="003065B0">
        <w:rPr>
          <w:i/>
        </w:rPr>
        <w:t>Svenska stadsnätsföreningen</w:t>
      </w:r>
      <w:r w:rsidRPr="007D7778">
        <w:rPr>
          <w:iCs/>
        </w:rPr>
        <w:t xml:space="preserve"> och vissa kommuner, </w:t>
      </w:r>
      <w:r>
        <w:rPr>
          <w:iCs/>
        </w:rPr>
        <w:t xml:space="preserve">att </w:t>
      </w:r>
      <w:r w:rsidRPr="007D7778">
        <w:rPr>
          <w:iCs/>
        </w:rPr>
        <w:t>reglering</w:t>
      </w:r>
      <w:r>
        <w:rPr>
          <w:iCs/>
        </w:rPr>
        <w:t>en förs över till den nya lagen</w:t>
      </w:r>
      <w:r w:rsidRPr="007D7778">
        <w:rPr>
          <w:iCs/>
        </w:rPr>
        <w:t xml:space="preserve"> och menar att utbyggnadslagen i stället </w:t>
      </w:r>
      <w:r w:rsidRPr="00FC7376">
        <w:rPr>
          <w:iCs/>
        </w:rPr>
        <w:t xml:space="preserve">kan </w:t>
      </w:r>
      <w:r w:rsidRPr="00326EDB">
        <w:rPr>
          <w:iCs/>
        </w:rPr>
        <w:t>kompletteras om det behövs.</w:t>
      </w:r>
      <w:r w:rsidRPr="003065B0">
        <w:rPr>
          <w:i/>
        </w:rPr>
        <w:t xml:space="preserve"> Göteborgs</w:t>
      </w:r>
      <w:r w:rsidRPr="003065B0" w:rsidDel="00D46112">
        <w:rPr>
          <w:i/>
        </w:rPr>
        <w:t xml:space="preserve"> </w:t>
      </w:r>
      <w:r>
        <w:rPr>
          <w:i/>
        </w:rPr>
        <w:t>kommun</w:t>
      </w:r>
      <w:r w:rsidRPr="003065B0">
        <w:t xml:space="preserve"> anser att den utvidgade tillträdes</w:t>
      </w:r>
      <w:r>
        <w:softHyphen/>
      </w:r>
      <w:r w:rsidRPr="003065B0">
        <w:t>skyldig</w:t>
      </w:r>
      <w:r>
        <w:softHyphen/>
      </w:r>
      <w:r w:rsidRPr="003065B0">
        <w:t>heten ska avse nät och inte nät</w:t>
      </w:r>
      <w:r>
        <w:softHyphen/>
      </w:r>
      <w:r w:rsidRPr="003065B0">
        <w:t xml:space="preserve">delar. </w:t>
      </w:r>
      <w:r w:rsidRPr="00A53664">
        <w:rPr>
          <w:i/>
        </w:rPr>
        <w:t xml:space="preserve">Säkerhetspolisen </w:t>
      </w:r>
      <w:r w:rsidRPr="00A53664">
        <w:t>anser att PTS ska kunna neka tillträde om tillträdet inte är rimligt med hänsyn till risken för skada för all</w:t>
      </w:r>
      <w:r w:rsidRPr="00A53664">
        <w:softHyphen/>
        <w:t>män säkerhet, total</w:t>
      </w:r>
      <w:r>
        <w:softHyphen/>
      </w:r>
      <w:r w:rsidRPr="00A53664">
        <w:t xml:space="preserve">försvaret eller Sveriges säkerhet i övrigt. </w:t>
      </w:r>
      <w:r w:rsidRPr="00BC5BD3">
        <w:rPr>
          <w:i/>
        </w:rPr>
        <w:t>Försvarsmak</w:t>
      </w:r>
      <w:r w:rsidRPr="00BC5BD3">
        <w:rPr>
          <w:i/>
        </w:rPr>
        <w:softHyphen/>
        <w:t>ten</w:t>
      </w:r>
      <w:r w:rsidRPr="00BC5BD3">
        <w:t xml:space="preserve"> och </w:t>
      </w:r>
      <w:r w:rsidRPr="00BC5BD3">
        <w:rPr>
          <w:i/>
        </w:rPr>
        <w:t xml:space="preserve">Försvarets radioanstalt </w:t>
      </w:r>
      <w:r w:rsidRPr="00BC5BD3">
        <w:rPr>
          <w:iCs/>
        </w:rPr>
        <w:t xml:space="preserve">för </w:t>
      </w:r>
      <w:r w:rsidRPr="00BC5BD3">
        <w:t xml:space="preserve">fram </w:t>
      </w:r>
      <w:r w:rsidRPr="00C8123E">
        <w:t>liknande syn</w:t>
      </w:r>
      <w:r>
        <w:softHyphen/>
      </w:r>
      <w:r w:rsidRPr="00C8123E">
        <w:t>punkt</w:t>
      </w:r>
      <w:r>
        <w:softHyphen/>
      </w:r>
      <w:r w:rsidRPr="00C8123E">
        <w:t xml:space="preserve">er. </w:t>
      </w:r>
      <w:r w:rsidRPr="00C8123E">
        <w:rPr>
          <w:i/>
        </w:rPr>
        <w:t>Sundbybergs</w:t>
      </w:r>
      <w:r w:rsidRPr="00C8123E" w:rsidDel="00D46112">
        <w:rPr>
          <w:i/>
        </w:rPr>
        <w:t xml:space="preserve"> </w:t>
      </w:r>
      <w:r>
        <w:rPr>
          <w:i/>
        </w:rPr>
        <w:t>kommun</w:t>
      </w:r>
      <w:r w:rsidRPr="00C8123E">
        <w:t xml:space="preserve"> framhåller att det är viktigt att särskilt beakta vad tillträdes</w:t>
      </w:r>
      <w:r w:rsidRPr="00C8123E">
        <w:softHyphen/>
        <w:t>skyldig</w:t>
      </w:r>
      <w:r w:rsidRPr="00C8123E">
        <w:softHyphen/>
        <w:t>heten innebär för det offentliga säkerhetsarbetet.</w:t>
      </w:r>
    </w:p>
    <w:p w14:paraId="76522214" w14:textId="77777777" w:rsidR="00D85371" w:rsidRPr="00C8123E" w:rsidRDefault="00D85371" w:rsidP="00D85371">
      <w:pPr>
        <w:pStyle w:val="Brdtextmedindrag"/>
      </w:pPr>
      <w:r w:rsidRPr="00C8123E">
        <w:lastRenderedPageBreak/>
        <w:t xml:space="preserve">Flera remissinstanser, bl.a. </w:t>
      </w:r>
      <w:r w:rsidRPr="00C8123E">
        <w:rPr>
          <w:i/>
        </w:rPr>
        <w:t>AB Stokab</w:t>
      </w:r>
      <w:r w:rsidRPr="007B23D4">
        <w:rPr>
          <w:iCs/>
        </w:rPr>
        <w:t>,</w:t>
      </w:r>
      <w:r w:rsidRPr="00C8123E">
        <w:rPr>
          <w:i/>
        </w:rPr>
        <w:t xml:space="preserve"> IP-Only AB </w:t>
      </w:r>
      <w:r w:rsidRPr="00C8123E">
        <w:rPr>
          <w:iCs/>
        </w:rPr>
        <w:t>och</w:t>
      </w:r>
      <w:r w:rsidRPr="00C8123E">
        <w:rPr>
          <w:i/>
        </w:rPr>
        <w:t xml:space="preserve"> Sveriges </w:t>
      </w:r>
      <w:r>
        <w:rPr>
          <w:i/>
        </w:rPr>
        <w:t>K</w:t>
      </w:r>
      <w:r w:rsidRPr="00C8123E">
        <w:rPr>
          <w:i/>
        </w:rPr>
        <w:t>om</w:t>
      </w:r>
      <w:r>
        <w:rPr>
          <w:i/>
        </w:rPr>
        <w:softHyphen/>
      </w:r>
      <w:r w:rsidRPr="00C8123E">
        <w:rPr>
          <w:i/>
        </w:rPr>
        <w:t>mun</w:t>
      </w:r>
      <w:r>
        <w:rPr>
          <w:i/>
        </w:rPr>
        <w:softHyphen/>
      </w:r>
      <w:r w:rsidRPr="00C8123E">
        <w:rPr>
          <w:i/>
        </w:rPr>
        <w:t xml:space="preserve">er och </w:t>
      </w:r>
      <w:r>
        <w:rPr>
          <w:i/>
        </w:rPr>
        <w:t>R</w:t>
      </w:r>
      <w:r w:rsidRPr="00C8123E">
        <w:rPr>
          <w:i/>
        </w:rPr>
        <w:t>egioner</w:t>
      </w:r>
      <w:r>
        <w:rPr>
          <w:iCs/>
        </w:rPr>
        <w:t>,</w:t>
      </w:r>
      <w:r w:rsidRPr="00C8123E">
        <w:t xml:space="preserve"> har synpunkter på vad som avses med att nätet har finansierats med offentliga medel. Majoriteten av synpunkterna avser </w:t>
      </w:r>
      <w:r>
        <w:t>vad detta har för</w:t>
      </w:r>
      <w:r w:rsidRPr="00C8123E">
        <w:t xml:space="preserve"> betydelse för verksamhet som drivs i kommunal regi, såsom stadsnäts</w:t>
      </w:r>
      <w:r w:rsidRPr="00C8123E">
        <w:softHyphen/>
        <w:t xml:space="preserve">bolag. </w:t>
      </w:r>
      <w:r w:rsidRPr="007B23D4">
        <w:rPr>
          <w:iCs/>
        </w:rPr>
        <w:t>Svenska stadsnätsföreningen,</w:t>
      </w:r>
      <w:r w:rsidRPr="00C8123E">
        <w:rPr>
          <w:i/>
        </w:rPr>
        <w:t xml:space="preserve"> Alvesta kommun </w:t>
      </w:r>
      <w:r w:rsidRPr="00C8123E">
        <w:rPr>
          <w:iCs/>
        </w:rPr>
        <w:t>och</w:t>
      </w:r>
      <w:r w:rsidRPr="00C8123E">
        <w:rPr>
          <w:i/>
        </w:rPr>
        <w:t xml:space="preserve"> Gävle energi AB </w:t>
      </w:r>
      <w:r w:rsidRPr="00C8123E">
        <w:rPr>
          <w:iCs/>
        </w:rPr>
        <w:t xml:space="preserve">m.fl. </w:t>
      </w:r>
      <w:r w:rsidRPr="00C8123E">
        <w:t>framhåller att det kommunala engagemanget inte behöver innebära att bolagets verksamhet är offentligt finansierad.</w:t>
      </w:r>
    </w:p>
    <w:p w14:paraId="47F2612F" w14:textId="77777777" w:rsidR="00D85371" w:rsidRPr="00E211AD" w:rsidRDefault="00D85371" w:rsidP="00D85371">
      <w:pPr>
        <w:pStyle w:val="Rubrik4utannumrering"/>
      </w:pPr>
      <w:r w:rsidRPr="00E211AD">
        <w:t>Skälen för regeringens förslag</w:t>
      </w:r>
    </w:p>
    <w:p w14:paraId="38873518" w14:textId="77777777" w:rsidR="00D85371" w:rsidRPr="00B81E8C" w:rsidRDefault="00D85371" w:rsidP="00D85371">
      <w:pPr>
        <w:pStyle w:val="Rubrik5utannumrering"/>
        <w:spacing w:before="0"/>
        <w:rPr>
          <w:spacing w:val="4"/>
        </w:rPr>
      </w:pPr>
      <w:r w:rsidRPr="00B81E8C">
        <w:rPr>
          <w:spacing w:val="4"/>
        </w:rPr>
        <w:t>Bestämmelserna om tillträde till fastighetsnät förs över</w:t>
      </w:r>
      <w:r>
        <w:rPr>
          <w:spacing w:val="4"/>
        </w:rPr>
        <w:t xml:space="preserve"> till den nya lagen</w:t>
      </w:r>
    </w:p>
    <w:p w14:paraId="360CBE93" w14:textId="3B2420D1" w:rsidR="00D85371" w:rsidRDefault="00D85371" w:rsidP="00D85371">
      <w:pPr>
        <w:pStyle w:val="Brdtext"/>
      </w:pPr>
      <w:r>
        <w:t xml:space="preserve">Enligt </w:t>
      </w:r>
      <w:r w:rsidRPr="00E211AD">
        <w:t>4</w:t>
      </w:r>
      <w:r>
        <w:t> kap. </w:t>
      </w:r>
      <w:r w:rsidRPr="00E211AD">
        <w:t>13</w:t>
      </w:r>
      <w:r>
        <w:t> </w:t>
      </w:r>
      <w:r w:rsidRPr="00E211AD">
        <w:t>a</w:t>
      </w:r>
      <w:r>
        <w:t> §</w:t>
      </w:r>
      <w:r w:rsidRPr="00E211AD">
        <w:t xml:space="preserve"> LEK</w:t>
      </w:r>
      <w:r>
        <w:t xml:space="preserve"> får </w:t>
      </w:r>
      <w:r w:rsidRPr="00FF2B04">
        <w:t>en operatör, eller någon som äger ledningar i ett all</w:t>
      </w:r>
      <w:r w:rsidRPr="00FF2B04">
        <w:softHyphen/>
        <w:t>mänt</w:t>
      </w:r>
      <w:r w:rsidRPr="00E211AD">
        <w:t xml:space="preserve"> kommu</w:t>
      </w:r>
      <w:r w:rsidRPr="00E211AD">
        <w:softHyphen/>
        <w:t xml:space="preserve">nikationsnät som operatören råder över, efter ansökan av </w:t>
      </w:r>
      <w:r>
        <w:t xml:space="preserve">någon </w:t>
      </w:r>
      <w:r w:rsidRPr="00E211AD">
        <w:t>annan förplik</w:t>
      </w:r>
      <w:r w:rsidRPr="00E211AD">
        <w:softHyphen/>
        <w:t>tas att mot marknadsmässig ersättning tillhanda</w:t>
      </w:r>
      <w:r>
        <w:softHyphen/>
      </w:r>
      <w:r w:rsidRPr="00E211AD">
        <w:t>hålla gemen</w:t>
      </w:r>
      <w:r>
        <w:softHyphen/>
      </w:r>
      <w:r w:rsidRPr="00E211AD">
        <w:t>samt ut</w:t>
      </w:r>
      <w:r w:rsidRPr="00E211AD">
        <w:softHyphen/>
      </w:r>
      <w:r w:rsidRPr="00FF2B04">
        <w:t>nyttjan</w:t>
      </w:r>
      <w:r w:rsidRPr="00FF2B04">
        <w:softHyphen/>
        <w:t>de av ledningarna i en byggnad eller fram till första utlopps- eller för</w:t>
      </w:r>
      <w:r w:rsidRPr="00FF2B04">
        <w:softHyphen/>
        <w:t>greningsstället. Skyldigheten får åläggas endast om anlägg</w:t>
      </w:r>
      <w:r>
        <w:t>ande</w:t>
      </w:r>
      <w:r w:rsidRPr="00FF2B04">
        <w:t xml:space="preserve"> av ytterligare </w:t>
      </w:r>
      <w:r w:rsidRPr="00E211AD">
        <w:t>infrastruktur bedöms olönsam</w:t>
      </w:r>
      <w:r w:rsidR="003B699C">
        <w:t>t</w:t>
      </w:r>
      <w:r w:rsidRPr="00E211AD">
        <w:t xml:space="preserve"> eller fysiskt ogenom</w:t>
      </w:r>
      <w:r>
        <w:softHyphen/>
      </w:r>
      <w:r w:rsidRPr="00E211AD">
        <w:t>förbar</w:t>
      </w:r>
      <w:r w:rsidR="003B699C">
        <w:t>t</w:t>
      </w:r>
      <w:r w:rsidRPr="00E211AD">
        <w:t xml:space="preserve">. Paragrafen </w:t>
      </w:r>
      <w:r>
        <w:t>genomför a</w:t>
      </w:r>
      <w:r w:rsidRPr="00E211AD">
        <w:t>rtikel 12.3</w:t>
      </w:r>
      <w:r>
        <w:t xml:space="preserve"> i ramdirektivet.</w:t>
      </w:r>
    </w:p>
    <w:p w14:paraId="21F7D39D" w14:textId="44BE4384" w:rsidR="00D85371" w:rsidRDefault="00D85371" w:rsidP="00D85371">
      <w:pPr>
        <w:pStyle w:val="Brdtextmedindrag"/>
      </w:pPr>
      <w:r w:rsidRPr="00E211AD">
        <w:t>Paragrafen syftar till att stärka konkurrensen och tar sikte på de kund</w:t>
      </w:r>
      <w:r w:rsidRPr="00E211AD">
        <w:softHyphen/>
        <w:t>unika an</w:t>
      </w:r>
      <w:r w:rsidRPr="00E211AD">
        <w:softHyphen/>
        <w:t>slut</w:t>
      </w:r>
      <w:r w:rsidRPr="00E211AD">
        <w:softHyphen/>
        <w:t>ning</w:t>
      </w:r>
      <w:r w:rsidRPr="00E211AD">
        <w:softHyphen/>
        <w:t xml:space="preserve">arna till enskilda hushåll och företag i </w:t>
      </w:r>
      <w:r>
        <w:t>fastighets</w:t>
      </w:r>
      <w:r w:rsidRPr="00E211AD">
        <w:t>näte</w:t>
      </w:r>
      <w:r>
        <w:t>n, vilka</w:t>
      </w:r>
      <w:r w:rsidRPr="00E211AD">
        <w:t xml:space="preserve"> utgör en s.k. flask</w:t>
      </w:r>
      <w:r w:rsidRPr="00E211AD">
        <w:softHyphen/>
      </w:r>
      <w:r w:rsidRPr="00FF2B04">
        <w:t>hals</w:t>
      </w:r>
      <w:r w:rsidRPr="00FF2B04">
        <w:softHyphen/>
        <w:t xml:space="preserve">resurs för att leverera bredbandstjänster. </w:t>
      </w:r>
      <w:r>
        <w:t>Till</w:t>
      </w:r>
      <w:r w:rsidR="003B699C">
        <w:softHyphen/>
      </w:r>
      <w:r>
        <w:t>träde till accessnätet är oftast en förutsättning för att uppnå en funger</w:t>
      </w:r>
      <w:r>
        <w:softHyphen/>
        <w:t>an</w:t>
      </w:r>
      <w:r>
        <w:softHyphen/>
        <w:t>de konkurr</w:t>
      </w:r>
      <w:r>
        <w:softHyphen/>
        <w:t>ens om slutkunderna i de fall då det av både ekonomiska och prak</w:t>
      </w:r>
      <w:r w:rsidR="003B699C">
        <w:softHyphen/>
      </w:r>
      <w:r>
        <w:t>tiska skäl är omöjligt att anlägga parallell infra</w:t>
      </w:r>
      <w:r>
        <w:softHyphen/>
        <w:t>struktur inuti byggnader. Detta</w:t>
      </w:r>
      <w:r w:rsidRPr="00FF2B04" w:rsidDel="008C761B">
        <w:t xml:space="preserve"> gäller</w:t>
      </w:r>
      <w:r w:rsidRPr="00FF2B04">
        <w:t xml:space="preserve"> oavsett vem som</w:t>
      </w:r>
      <w:r w:rsidRPr="00E211AD">
        <w:t xml:space="preserve"> </w:t>
      </w:r>
      <w:r w:rsidRPr="00FF2B04">
        <w:t>äger och förfogar över den del av nätet som befinner sig inuti bygg</w:t>
      </w:r>
      <w:r w:rsidRPr="00FF2B04">
        <w:softHyphen/>
        <w:t>na</w:t>
      </w:r>
      <w:r w:rsidRPr="00FF2B04">
        <w:softHyphen/>
        <w:t>der</w:t>
      </w:r>
      <w:r>
        <w:t>na</w:t>
      </w:r>
      <w:r w:rsidRPr="00FF2B04">
        <w:t xml:space="preserve"> (se prop. 2010/11:115 </w:t>
      </w:r>
      <w:r w:rsidR="00EB24E6">
        <w:t>s. 7</w:t>
      </w:r>
      <w:r w:rsidRPr="00FF2B04">
        <w:t>9</w:t>
      </w:r>
      <w:r>
        <w:t> </w:t>
      </w:r>
      <w:r w:rsidRPr="00FF2B04">
        <w:t xml:space="preserve">f.). </w:t>
      </w:r>
      <w:r>
        <w:t xml:space="preserve">Någon skyldighet </w:t>
      </w:r>
      <w:r w:rsidRPr="00FF2B04">
        <w:t xml:space="preserve">har aldrig </w:t>
      </w:r>
      <w:r>
        <w:t>ålagts med stöd av p</w:t>
      </w:r>
      <w:r w:rsidRPr="00FF2B04">
        <w:t>aragrafen</w:t>
      </w:r>
      <w:r w:rsidRPr="00E211AD">
        <w:t xml:space="preserve">, se dock </w:t>
      </w:r>
      <w:r>
        <w:t xml:space="preserve">rättsfallet </w:t>
      </w:r>
      <w:r w:rsidRPr="00E211AD">
        <w:t>RK</w:t>
      </w:r>
      <w:r>
        <w:t> </w:t>
      </w:r>
      <w:r w:rsidRPr="00E211AD">
        <w:t>2017:4 där tillämp</w:t>
      </w:r>
      <w:r>
        <w:t>ningen av para</w:t>
      </w:r>
      <w:r>
        <w:softHyphen/>
        <w:t>graf</w:t>
      </w:r>
      <w:r>
        <w:softHyphen/>
        <w:t xml:space="preserve">en </w:t>
      </w:r>
      <w:r w:rsidRPr="00E211AD">
        <w:t>prövades.</w:t>
      </w:r>
    </w:p>
    <w:p w14:paraId="3B7DE914" w14:textId="7CB634FD" w:rsidR="00D85371" w:rsidRDefault="00D85371" w:rsidP="00D85371">
      <w:pPr>
        <w:pStyle w:val="Brdtextmedindrag"/>
      </w:pPr>
      <w:r>
        <w:t>Den krets som kan träffas av skyldigheten är operatörer men också andra ägare till ledningar i elektroniska kommunikationsnät. I av</w:t>
      </w:r>
      <w:r>
        <w:softHyphen/>
        <w:t xml:space="preserve">snitt 14.2.4 föreslås att definitionen av operatör ska föras över till den nya lagen. I de fall operatören inte själv innehar ledningarna utan endast använder dem för att tillhandahålla tjänster får skyldigheten åläggas också den som äger ledningarna, t.ex. byggnads- eller fastighetsägaren (samma prop. </w:t>
      </w:r>
      <w:r w:rsidR="00EB24E6">
        <w:t>s. </w:t>
      </w:r>
      <w:r>
        <w:t>165).</w:t>
      </w:r>
    </w:p>
    <w:p w14:paraId="68638333" w14:textId="4BBFB261" w:rsidR="00D85371" w:rsidRDefault="00D85371" w:rsidP="00D85371">
      <w:pPr>
        <w:pStyle w:val="Brdtextmedindrag"/>
      </w:pPr>
      <w:r>
        <w:t>A</w:t>
      </w:r>
      <w:r w:rsidRPr="00E211AD">
        <w:t>rtikel 12.3</w:t>
      </w:r>
      <w:r>
        <w:t xml:space="preserve"> i ram</w:t>
      </w:r>
      <w:r>
        <w:softHyphen/>
        <w:t xml:space="preserve">direktivet motsvarar i huvudsak artikel 61.3 i EU-direktivet, som dock innehåller vissa ändringar och tillägg. </w:t>
      </w:r>
      <w:r w:rsidRPr="00E211AD">
        <w:t>Artikel</w:t>
      </w:r>
      <w:r>
        <w:t> </w:t>
      </w:r>
      <w:r w:rsidRPr="00E211AD">
        <w:t xml:space="preserve">61.3 första stycket gäller inte bara </w:t>
      </w:r>
      <w:bookmarkStart w:id="806" w:name="_Hlk23929343"/>
      <w:r w:rsidRPr="00E211AD">
        <w:t>ledningar inuti byggnader och fram till första koncen</w:t>
      </w:r>
      <w:r>
        <w:softHyphen/>
      </w:r>
      <w:r w:rsidRPr="00E211AD">
        <w:t>tra</w:t>
      </w:r>
      <w:r>
        <w:softHyphen/>
      </w:r>
      <w:r w:rsidRPr="00E211AD">
        <w:t>tions- eller distributionspunkten, utan också tillhörande facilite</w:t>
      </w:r>
      <w:r>
        <w:softHyphen/>
      </w:r>
      <w:r w:rsidRPr="00E211AD">
        <w:t>ter.</w:t>
      </w:r>
      <w:r>
        <w:t xml:space="preserve"> </w:t>
      </w:r>
      <w:bookmarkEnd w:id="806"/>
      <w:r>
        <w:t>T</w:t>
      </w:r>
      <w:r w:rsidRPr="00E211AD">
        <w:t xml:space="preserve">illhörande faciliteter kan </w:t>
      </w:r>
      <w:r>
        <w:t xml:space="preserve">t.ex. </w:t>
      </w:r>
      <w:r w:rsidRPr="00E211AD">
        <w:t xml:space="preserve">vara </w:t>
      </w:r>
      <w:r w:rsidRPr="00FF2B04">
        <w:t>kopplingsskåp eller andra ut</w:t>
      </w:r>
      <w:r>
        <w:softHyphen/>
      </w:r>
      <w:r w:rsidRPr="00FF2B04">
        <w:t>rymmen för teknisk utrustning. Sådana ut</w:t>
      </w:r>
      <w:r w:rsidRPr="00FF2B04">
        <w:softHyphen/>
        <w:t>rym</w:t>
      </w:r>
      <w:r w:rsidRPr="00FF2B04">
        <w:softHyphen/>
        <w:t>men</w:t>
      </w:r>
      <w:r w:rsidRPr="00E211AD">
        <w:t xml:space="preserve"> är i vissa fall en förut</w:t>
      </w:r>
      <w:r>
        <w:softHyphen/>
      </w:r>
      <w:r w:rsidRPr="00E211AD">
        <w:t>sättning för att leverera en egen tjänst till slut</w:t>
      </w:r>
      <w:r w:rsidRPr="00E211AD">
        <w:softHyphen/>
        <w:t>kund</w:t>
      </w:r>
      <w:r>
        <w:t>er</w:t>
      </w:r>
      <w:r w:rsidRPr="00E211AD">
        <w:t xml:space="preserve">. </w:t>
      </w:r>
      <w:r w:rsidRPr="00FF2B04">
        <w:t>Reg</w:t>
      </w:r>
      <w:r>
        <w:t xml:space="preserve">leringen </w:t>
      </w:r>
      <w:r w:rsidRPr="00FF2B04">
        <w:t>kan därför ge till</w:t>
      </w:r>
      <w:r>
        <w:softHyphen/>
      </w:r>
      <w:r w:rsidRPr="00FF2B04">
        <w:t>trä</w:t>
      </w:r>
      <w:r w:rsidRPr="00FF2B04">
        <w:softHyphen/>
        <w:t>d</w:t>
      </w:r>
      <w:r>
        <w:softHyphen/>
      </w:r>
      <w:r w:rsidRPr="00FF2B04">
        <w:t xml:space="preserve">ande operatörer tillträde till </w:t>
      </w:r>
      <w:r>
        <w:t xml:space="preserve">tillhörande </w:t>
      </w:r>
      <w:r w:rsidRPr="009D0C75">
        <w:t xml:space="preserve">faciliteter som praktiskt sett </w:t>
      </w:r>
      <w:r>
        <w:t>är</w:t>
      </w:r>
      <w:r w:rsidRPr="009D0C75">
        <w:t xml:space="preserve"> nödvä</w:t>
      </w:r>
      <w:r w:rsidRPr="001A15D4">
        <w:t xml:space="preserve">ndiga för att </w:t>
      </w:r>
      <w:r>
        <w:t>tillsammans med tillträdet till led</w:t>
      </w:r>
      <w:r>
        <w:softHyphen/>
        <w:t>ning</w:t>
      </w:r>
      <w:r w:rsidR="003B699C">
        <w:softHyphen/>
      </w:r>
      <w:r>
        <w:t xml:space="preserve">arna kunna </w:t>
      </w:r>
      <w:r w:rsidRPr="001A15D4">
        <w:t>upprätta en för</w:t>
      </w:r>
      <w:r w:rsidRPr="001A15D4">
        <w:softHyphen/>
        <w:t>bindelse till slutkunden.</w:t>
      </w:r>
    </w:p>
    <w:p w14:paraId="4CAD1AB0" w14:textId="0A0D322B" w:rsidR="00D85371" w:rsidRPr="00E211AD" w:rsidRDefault="00D85371" w:rsidP="00D85371">
      <w:pPr>
        <w:pStyle w:val="Brdtextmedindrag"/>
      </w:pPr>
      <w:r w:rsidRPr="001A15D4">
        <w:t>Ytterligare en skill</w:t>
      </w:r>
      <w:r>
        <w:softHyphen/>
      </w:r>
      <w:r w:rsidRPr="001A15D4">
        <w:t>nad i förhållande till nuvarande reglering är att de tillträdesvill</w:t>
      </w:r>
      <w:r w:rsidRPr="001A15D4">
        <w:softHyphen/>
        <w:t xml:space="preserve">kor som införs får </w:t>
      </w:r>
      <w:r>
        <w:t>omfatta</w:t>
      </w:r>
      <w:r w:rsidRPr="009D0C75">
        <w:t xml:space="preserve"> särskilda regler för till</w:t>
      </w:r>
      <w:r w:rsidRPr="009D0C75">
        <w:softHyphen/>
        <w:t xml:space="preserve">trädet. Även </w:t>
      </w:r>
      <w:r w:rsidRPr="003B699C">
        <w:rPr>
          <w:spacing w:val="-2"/>
        </w:rPr>
        <w:t>särskilda regler för insyn och icke-diskriminering får införas. Berec har an</w:t>
      </w:r>
      <w:r w:rsidR="003B699C" w:rsidRPr="003B699C">
        <w:rPr>
          <w:spacing w:val="-2"/>
        </w:rPr>
        <w:softHyphen/>
      </w:r>
      <w:r w:rsidRPr="003B699C">
        <w:rPr>
          <w:spacing w:val="-2"/>
        </w:rPr>
        <w:t>tagit riktlinjer om kriterierna för konsekvent tillämpning av artikel 61.3, bl.a.</w:t>
      </w:r>
      <w:r w:rsidRPr="00FF2B04">
        <w:t xml:space="preserve"> </w:t>
      </w:r>
      <w:r w:rsidRPr="003B699C">
        <w:rPr>
          <w:spacing w:val="-2"/>
        </w:rPr>
        <w:t>när det gäller fastställandet av den första koncentra</w:t>
      </w:r>
      <w:r w:rsidRPr="003B699C">
        <w:rPr>
          <w:spacing w:val="-2"/>
        </w:rPr>
        <w:softHyphen/>
        <w:t>tions- eller distributions</w:t>
      </w:r>
      <w:r w:rsidR="003B699C">
        <w:rPr>
          <w:spacing w:val="-2"/>
        </w:rPr>
        <w:softHyphen/>
      </w:r>
      <w:r w:rsidRPr="003B699C">
        <w:rPr>
          <w:spacing w:val="-2"/>
        </w:rPr>
        <w:t>punkten.</w:t>
      </w:r>
    </w:p>
    <w:p w14:paraId="27E59FA4" w14:textId="77777777" w:rsidR="00D85371" w:rsidRDefault="00D85371" w:rsidP="00D85371">
      <w:pPr>
        <w:pStyle w:val="Brdtextmedindrag"/>
      </w:pPr>
      <w:r>
        <w:lastRenderedPageBreak/>
        <w:t xml:space="preserve">I den svenska språkversionen av EU-direktivet används det nya uttrycket </w:t>
      </w:r>
      <w:r w:rsidRPr="00E211AD">
        <w:t>första koncen</w:t>
      </w:r>
      <w:r>
        <w:softHyphen/>
      </w:r>
      <w:r w:rsidRPr="00E211AD">
        <w:t>tra</w:t>
      </w:r>
      <w:r>
        <w:softHyphen/>
      </w:r>
      <w:r w:rsidRPr="00E211AD">
        <w:t>tions- eller distribu</w:t>
      </w:r>
      <w:r>
        <w:softHyphen/>
      </w:r>
      <w:r w:rsidRPr="00E211AD">
        <w:t>tions</w:t>
      </w:r>
      <w:r>
        <w:softHyphen/>
      </w:r>
      <w:r w:rsidRPr="00E211AD">
        <w:t>punkten</w:t>
      </w:r>
      <w:r>
        <w:t xml:space="preserve">, medan tillträdespunkten i LEK uttrycks med </w:t>
      </w:r>
      <w:r w:rsidRPr="00FF2B04">
        <w:t>första utlopps- eller för</w:t>
      </w:r>
      <w:r w:rsidRPr="00FF2B04">
        <w:softHyphen/>
        <w:t>greningsstället</w:t>
      </w:r>
      <w:r>
        <w:t>, i enlighet med lydelsen i ramdirektivet. I de engelska språk</w:t>
      </w:r>
      <w:r>
        <w:softHyphen/>
        <w:t xml:space="preserve">versionerna används samma uttryck i både EU-direktivet och ramdirektivet. Någon ändring i sak av tillträdespunkten kan därmed inte vara avsedd. Uttrycket </w:t>
      </w:r>
      <w:r w:rsidRPr="00FF2B04">
        <w:t>första utlopps- eller för</w:t>
      </w:r>
      <w:r w:rsidRPr="00FF2B04">
        <w:softHyphen/>
        <w:t>greningsstället</w:t>
      </w:r>
      <w:r>
        <w:t xml:space="preserve"> bör mot den bakgrunden behållas i lagen. Innebörd</w:t>
      </w:r>
      <w:r>
        <w:softHyphen/>
        <w:t>en är densamma som i EU-direktivet.</w:t>
      </w:r>
    </w:p>
    <w:p w14:paraId="2F2A17EB" w14:textId="7556AF1B" w:rsidR="00D85371" w:rsidRDefault="00D85371" w:rsidP="00D85371">
      <w:pPr>
        <w:pStyle w:val="Brdtextmedindrag"/>
        <w:rPr>
          <w:spacing w:val="-2"/>
        </w:rPr>
      </w:pPr>
      <w:r>
        <w:t xml:space="preserve">Sammantaget bör </w:t>
      </w:r>
      <w:r w:rsidRPr="00925B0E">
        <w:t>4</w:t>
      </w:r>
      <w:r>
        <w:t> kap. </w:t>
      </w:r>
      <w:r w:rsidRPr="00925B0E">
        <w:t>13</w:t>
      </w:r>
      <w:r>
        <w:t> </w:t>
      </w:r>
      <w:r w:rsidRPr="00925B0E">
        <w:t>a</w:t>
      </w:r>
      <w:r>
        <w:t> §</w:t>
      </w:r>
      <w:r w:rsidRPr="00925B0E">
        <w:t xml:space="preserve"> LEK föras över till den nya lagen med nu redovisade tillägg i EU-direktivet. Kravet på att </w:t>
      </w:r>
      <w:r>
        <w:t>en</w:t>
      </w:r>
      <w:r w:rsidRPr="00925B0E">
        <w:t xml:space="preserve"> begäran om till</w:t>
      </w:r>
      <w:r w:rsidRPr="00925B0E">
        <w:softHyphen/>
        <w:t>träde enligt artikel 61.3 första stycket ska vara rimlig säkerställs med stöd av proportionalitets</w:t>
      </w:r>
      <w:r w:rsidRPr="00925B0E">
        <w:softHyphen/>
        <w:t>principen</w:t>
      </w:r>
      <w:r w:rsidR="003D42C6">
        <w:t>,</w:t>
      </w:r>
      <w:r w:rsidRPr="00925B0E">
        <w:t xml:space="preserve"> som reglerings</w:t>
      </w:r>
      <w:r w:rsidRPr="00925B0E">
        <w:softHyphen/>
        <w:t>myndig</w:t>
      </w:r>
      <w:r w:rsidRPr="00925B0E">
        <w:softHyphen/>
      </w:r>
      <w:r>
        <w:softHyphen/>
      </w:r>
      <w:r w:rsidRPr="00925B0E">
        <w:t>heten ska tillämpa</w:t>
      </w:r>
      <w:r>
        <w:t xml:space="preserve">, se </w:t>
      </w:r>
      <w:r w:rsidRPr="000376B1">
        <w:t>5</w:t>
      </w:r>
      <w:r>
        <w:t> §</w:t>
      </w:r>
      <w:r w:rsidRPr="000376B1">
        <w:t xml:space="preserve"> tredje stycket för</w:t>
      </w:r>
      <w:r w:rsidRPr="000376B1">
        <w:softHyphen/>
        <w:t>valt</w:t>
      </w:r>
      <w:r w:rsidRPr="00E211AD">
        <w:t xml:space="preserve">ningslagen </w:t>
      </w:r>
      <w:r>
        <w:t>(</w:t>
      </w:r>
      <w:r w:rsidRPr="00E211AD">
        <w:t>2017:900).</w:t>
      </w:r>
      <w:r>
        <w:t xml:space="preserve"> Det är t.ex. inte rimligt att nätets säkerhet eller för samhället viktiga funktioner riskeras. Ett sådant tillträde bör därmed inte anses uppfylla kravet på proportionalitet. När regleringsmyndigheten i det enskilda fallet över</w:t>
      </w:r>
      <w:r>
        <w:softHyphen/>
        <w:t xml:space="preserve">väger om en skyldighet ska åläggas bör myndigheten göra sådana överväganden. Som </w:t>
      </w:r>
      <w:r w:rsidRPr="005C346D">
        <w:rPr>
          <w:i/>
          <w:iCs/>
          <w:spacing w:val="-2"/>
        </w:rPr>
        <w:t>Sundby</w:t>
      </w:r>
      <w:r>
        <w:rPr>
          <w:i/>
          <w:iCs/>
          <w:spacing w:val="-2"/>
        </w:rPr>
        <w:softHyphen/>
      </w:r>
      <w:r w:rsidRPr="005C346D">
        <w:rPr>
          <w:i/>
          <w:iCs/>
          <w:spacing w:val="-2"/>
        </w:rPr>
        <w:t>bergs</w:t>
      </w:r>
      <w:r w:rsidRPr="005C346D" w:rsidDel="00D46112">
        <w:rPr>
          <w:i/>
          <w:spacing w:val="-2"/>
        </w:rPr>
        <w:t xml:space="preserve"> </w:t>
      </w:r>
      <w:r>
        <w:rPr>
          <w:i/>
          <w:iCs/>
          <w:spacing w:val="-2"/>
        </w:rPr>
        <w:t>kommun</w:t>
      </w:r>
      <w:r>
        <w:rPr>
          <w:spacing w:val="-2"/>
        </w:rPr>
        <w:t xml:space="preserve"> påpekar ska</w:t>
      </w:r>
      <w:r>
        <w:t xml:space="preserve"> säkerhets</w:t>
      </w:r>
      <w:r>
        <w:softHyphen/>
        <w:t xml:space="preserve">intressen beaktas, </w:t>
      </w:r>
      <w:r>
        <w:rPr>
          <w:spacing w:val="-2"/>
        </w:rPr>
        <w:t>vilket dess</w:t>
      </w:r>
      <w:r>
        <w:rPr>
          <w:spacing w:val="-2"/>
        </w:rPr>
        <w:softHyphen/>
        <w:t xml:space="preserve">utom säkerställs med stöd av tillägget i </w:t>
      </w:r>
      <w:r w:rsidRPr="002F2028">
        <w:rPr>
          <w:spacing w:val="-2"/>
        </w:rPr>
        <w:t>portal</w:t>
      </w:r>
      <w:r w:rsidRPr="002F2028">
        <w:rPr>
          <w:spacing w:val="-2"/>
        </w:rPr>
        <w:softHyphen/>
        <w:t xml:space="preserve">paragrafen som föreslås i </w:t>
      </w:r>
      <w:r w:rsidRPr="002F2028">
        <w:t>av</w:t>
      </w:r>
      <w:r w:rsidRPr="002F2028">
        <w:softHyphen/>
        <w:t>snitt 7</w:t>
      </w:r>
      <w:r w:rsidRPr="002F2028">
        <w:rPr>
          <w:spacing w:val="-2"/>
        </w:rPr>
        <w:t>.</w:t>
      </w:r>
      <w:r>
        <w:rPr>
          <w:spacing w:val="-2"/>
        </w:rPr>
        <w:t xml:space="preserve"> </w:t>
      </w:r>
      <w:r w:rsidRPr="008F06A3">
        <w:rPr>
          <w:spacing w:val="-2"/>
        </w:rPr>
        <w:t>Någon komplettering i det avseendet, som</w:t>
      </w:r>
      <w:r>
        <w:rPr>
          <w:spacing w:val="-2"/>
        </w:rPr>
        <w:t xml:space="preserve"> bl.a.</w:t>
      </w:r>
      <w:r w:rsidRPr="008F06A3">
        <w:rPr>
          <w:spacing w:val="-2"/>
        </w:rPr>
        <w:t xml:space="preserve"> </w:t>
      </w:r>
      <w:r w:rsidRPr="008F06A3">
        <w:rPr>
          <w:i/>
          <w:iCs/>
          <w:spacing w:val="-2"/>
        </w:rPr>
        <w:t>Säkerhetspolisen</w:t>
      </w:r>
      <w:r>
        <w:rPr>
          <w:i/>
          <w:iCs/>
          <w:spacing w:val="-2"/>
        </w:rPr>
        <w:t xml:space="preserve"> </w:t>
      </w:r>
      <w:r>
        <w:rPr>
          <w:spacing w:val="-2"/>
        </w:rPr>
        <w:t xml:space="preserve">och </w:t>
      </w:r>
      <w:r w:rsidRPr="00BE2F7E">
        <w:rPr>
          <w:i/>
          <w:iCs/>
          <w:spacing w:val="-2"/>
        </w:rPr>
        <w:t>Försvarsmakten</w:t>
      </w:r>
      <w:r>
        <w:rPr>
          <w:spacing w:val="-2"/>
        </w:rPr>
        <w:t xml:space="preserve"> </w:t>
      </w:r>
      <w:r w:rsidRPr="008F06A3">
        <w:rPr>
          <w:spacing w:val="-2"/>
        </w:rPr>
        <w:t>efterfrågar, bedöms inte nödvändig.</w:t>
      </w:r>
    </w:p>
    <w:p w14:paraId="7CE454D4" w14:textId="77777777" w:rsidR="00D85371" w:rsidRDefault="00D85371" w:rsidP="00D85371">
      <w:pPr>
        <w:pStyle w:val="Brdtextmedindrag"/>
      </w:pPr>
      <w:r w:rsidRPr="005C346D">
        <w:rPr>
          <w:i/>
          <w:iCs/>
        </w:rPr>
        <w:t>PTS</w:t>
      </w:r>
      <w:r>
        <w:t xml:space="preserve"> framhåller att det finns skäl att förena bestämmelserna med en före</w:t>
      </w:r>
      <w:r>
        <w:softHyphen/>
        <w:t>skriftsrätt i syfte att öka transparensen i tillämpningen och rätts</w:t>
      </w:r>
      <w:r>
        <w:softHyphen/>
        <w:t>säker</w:t>
      </w:r>
      <w:r>
        <w:softHyphen/>
        <w:t>heten för operatörerna. Regering</w:t>
      </w:r>
      <w:r>
        <w:softHyphen/>
        <w:t>en anser inte att det är lämpligt att frågor om t.ex. ersättningen för tillträdet regler</w:t>
      </w:r>
      <w:r>
        <w:softHyphen/>
        <w:t>as genom myndighetsföreskrifter. Om det blir fråga om civilrättsliga frågor, vilka hör till det primära lag</w:t>
      </w:r>
      <w:r>
        <w:softHyphen/>
        <w:t>området, är delegering av normgivningsmakten inte heller möjlig. I syfte att öka trans</w:t>
      </w:r>
      <w:r>
        <w:softHyphen/>
        <w:t>par</w:t>
      </w:r>
      <w:r>
        <w:softHyphen/>
        <w:t>ens</w:t>
      </w:r>
      <w:r>
        <w:softHyphen/>
        <w:t>en finns det dock inte något som hindrar att myndigheten vid behov utfärdar allmänna råd i anslutning till bestämmelserna.</w:t>
      </w:r>
    </w:p>
    <w:p w14:paraId="5E974DA3" w14:textId="77777777" w:rsidR="00D85371" w:rsidRDefault="00D85371" w:rsidP="00D85371">
      <w:pPr>
        <w:pStyle w:val="Brdtextmedindrag"/>
      </w:pPr>
      <w:r w:rsidRPr="001A15D4">
        <w:t>EU:s nya sätt att</w:t>
      </w:r>
      <w:r>
        <w:t xml:space="preserve"> ta hand om</w:t>
      </w:r>
      <w:r w:rsidRPr="001A15D4">
        <w:t xml:space="preserve"> flaskhalsproblematiken innebär</w:t>
      </w:r>
      <w:r w:rsidRPr="00FF2B04">
        <w:t xml:space="preserve"> att regler</w:t>
      </w:r>
      <w:r>
        <w:softHyphen/>
      </w:r>
      <w:r w:rsidRPr="00FF2B04">
        <w:t>ings</w:t>
      </w:r>
      <w:r>
        <w:softHyphen/>
      </w:r>
      <w:r w:rsidRPr="00E211AD">
        <w:t xml:space="preserve">myndigheterna ges verktyg att mer precist skräddarsy det tillträde som bäst </w:t>
      </w:r>
      <w:r w:rsidRPr="00FF2B04">
        <w:t>åtgärdar ett identifierat konkurrensproblem på slut</w:t>
      </w:r>
      <w:r>
        <w:softHyphen/>
      </w:r>
      <w:r w:rsidRPr="00FF2B04">
        <w:t>kunds</w:t>
      </w:r>
      <w:r>
        <w:softHyphen/>
      </w:r>
      <w:r>
        <w:softHyphen/>
      </w:r>
      <w:r w:rsidRPr="00FF2B04">
        <w:t>nivå i ett enskilt fall.</w:t>
      </w:r>
      <w:r w:rsidRPr="00E211AD">
        <w:t xml:space="preserve"> Genom att tillträdet kan inkludera tillhörande faciliteter kan den ålagda skyldigheten anpassas till vad som be</w:t>
      </w:r>
      <w:r w:rsidRPr="00E211AD">
        <w:softHyphen/>
        <w:t>hövs med avseende på tänkt förädlingsnivå på tillträdet. Förutsättningar</w:t>
      </w:r>
      <w:r w:rsidRPr="00E211AD">
        <w:softHyphen/>
        <w:t xml:space="preserve">na att </w:t>
      </w:r>
      <w:r w:rsidRPr="00FF2B04">
        <w:t>skapa ett funge</w:t>
      </w:r>
      <w:r>
        <w:softHyphen/>
      </w:r>
      <w:r w:rsidRPr="00FF2B04">
        <w:t>rande tillträde som faktiskt åtgärdar den sökandes svå</w:t>
      </w:r>
      <w:r w:rsidRPr="00FF2B04">
        <w:softHyphen/>
        <w:t>rig</w:t>
      </w:r>
      <w:r w:rsidRPr="00FF2B04">
        <w:softHyphen/>
        <w:t>heter</w:t>
      </w:r>
      <w:r w:rsidRPr="00E211AD">
        <w:t xml:space="preserve"> </w:t>
      </w:r>
      <w:r w:rsidRPr="00FF2B04">
        <w:t>att nå slut</w:t>
      </w:r>
      <w:r>
        <w:softHyphen/>
      </w:r>
      <w:r w:rsidRPr="00FF2B04">
        <w:t>kund</w:t>
      </w:r>
      <w:r>
        <w:softHyphen/>
      </w:r>
      <w:r w:rsidRPr="00FF2B04">
        <w:t>erna har därmed förbättrats. D</w:t>
      </w:r>
      <w:r w:rsidRPr="00E211AD">
        <w:t>etta skulle kunna inne</w:t>
      </w:r>
      <w:r w:rsidRPr="00E211AD">
        <w:softHyphen/>
        <w:t>bära nya möjlig</w:t>
      </w:r>
      <w:r>
        <w:softHyphen/>
      </w:r>
      <w:r w:rsidRPr="00E211AD">
        <w:t>heter att ansöka om tillträde i fråga om slutkunder som hittills inte varit möjliga att nå och därmed gagna konkurrensen.</w:t>
      </w:r>
    </w:p>
    <w:p w14:paraId="6D8A5388" w14:textId="77777777" w:rsidR="00D85371" w:rsidRDefault="00D85371" w:rsidP="00D85371">
      <w:pPr>
        <w:pStyle w:val="Rubrik5utannumrering"/>
      </w:pPr>
      <w:r>
        <w:t>Förhållandet till utbyggnadsdirektivet</w:t>
      </w:r>
    </w:p>
    <w:p w14:paraId="6EB38921" w14:textId="77777777" w:rsidR="00D85371" w:rsidRDefault="00D85371" w:rsidP="00D85371">
      <w:pPr>
        <w:pStyle w:val="Brdtextmedindrag"/>
        <w:ind w:firstLine="0"/>
      </w:pPr>
      <w:r>
        <w:t>Flera remissinstanser lyfter fram regleringen i utbyggnadslagen. Bestäm</w:t>
      </w:r>
      <w:r>
        <w:softHyphen/>
        <w:t xml:space="preserve">melserna om tillträde till fastighetsnät </w:t>
      </w:r>
      <w:r w:rsidRPr="007A403F">
        <w:t>har både ett annat syfte och ett annat tillämp</w:t>
      </w:r>
      <w:r>
        <w:softHyphen/>
      </w:r>
      <w:r w:rsidRPr="007A403F">
        <w:t>nings</w:t>
      </w:r>
      <w:r>
        <w:softHyphen/>
      </w:r>
      <w:r w:rsidRPr="007A403F">
        <w:t xml:space="preserve">område än utbyggnadslagen. </w:t>
      </w:r>
      <w:r>
        <w:t>U</w:t>
      </w:r>
      <w:r w:rsidRPr="007A403F">
        <w:t>tbygg</w:t>
      </w:r>
      <w:r w:rsidRPr="007A403F">
        <w:softHyphen/>
        <w:t>nads</w:t>
      </w:r>
      <w:r w:rsidRPr="007A403F">
        <w:softHyphen/>
        <w:t>lagen</w:t>
      </w:r>
      <w:r>
        <w:t>s regler</w:t>
      </w:r>
      <w:r w:rsidRPr="007A403F">
        <w:t xml:space="preserve"> om tillträde till passiva nätdelar är därför inte jämförbara med artikel</w:t>
      </w:r>
      <w:r>
        <w:t> </w:t>
      </w:r>
      <w:r w:rsidRPr="007A403F">
        <w:t xml:space="preserve">61.3 i EU-direktivet. Regeringen delar därför inte </w:t>
      </w:r>
      <w:r>
        <w:rPr>
          <w:iCs/>
        </w:rPr>
        <w:t xml:space="preserve">bl.a. </w:t>
      </w:r>
      <w:r w:rsidRPr="00DD4EC2">
        <w:rPr>
          <w:i/>
        </w:rPr>
        <w:t>Svenska stads</w:t>
      </w:r>
      <w:r>
        <w:rPr>
          <w:i/>
        </w:rPr>
        <w:softHyphen/>
      </w:r>
      <w:r w:rsidRPr="00DD4EC2">
        <w:rPr>
          <w:i/>
        </w:rPr>
        <w:t>näts</w:t>
      </w:r>
      <w:r>
        <w:rPr>
          <w:i/>
        </w:rPr>
        <w:softHyphen/>
      </w:r>
      <w:r w:rsidRPr="00DD4EC2">
        <w:rPr>
          <w:i/>
        </w:rPr>
        <w:t>förening</w:t>
      </w:r>
      <w:r>
        <w:rPr>
          <w:i/>
        </w:rPr>
        <w:softHyphen/>
      </w:r>
      <w:r w:rsidRPr="00DD4EC2">
        <w:rPr>
          <w:i/>
        </w:rPr>
        <w:t>en</w:t>
      </w:r>
      <w:r>
        <w:rPr>
          <w:i/>
        </w:rPr>
        <w:t xml:space="preserve">s </w:t>
      </w:r>
      <w:r>
        <w:rPr>
          <w:iCs/>
        </w:rPr>
        <w:t xml:space="preserve">och </w:t>
      </w:r>
      <w:r w:rsidRPr="007A403F">
        <w:rPr>
          <w:i/>
        </w:rPr>
        <w:t>Tings</w:t>
      </w:r>
      <w:r w:rsidRPr="007A403F">
        <w:rPr>
          <w:i/>
        </w:rPr>
        <w:softHyphen/>
        <w:t>ryds kom</w:t>
      </w:r>
      <w:r w:rsidRPr="007A403F">
        <w:rPr>
          <w:i/>
        </w:rPr>
        <w:softHyphen/>
        <w:t>muns</w:t>
      </w:r>
      <w:r w:rsidRPr="007A403F">
        <w:t xml:space="preserve"> uppfattning att paragraf</w:t>
      </w:r>
      <w:r>
        <w:softHyphen/>
      </w:r>
      <w:r w:rsidRPr="007A403F">
        <w:t xml:space="preserve">en kan utgå </w:t>
      </w:r>
      <w:r w:rsidRPr="00C075E2">
        <w:rPr>
          <w:spacing w:val="-2"/>
        </w:rPr>
        <w:t>med hänvisning till utbyggnads</w:t>
      </w:r>
      <w:r w:rsidRPr="00C075E2">
        <w:rPr>
          <w:spacing w:val="-2"/>
        </w:rPr>
        <w:softHyphen/>
        <w:t>lagen. Det är inte heller lämpligt att kom</w:t>
      </w:r>
      <w:r>
        <w:rPr>
          <w:spacing w:val="-2"/>
        </w:rPr>
        <w:softHyphen/>
      </w:r>
      <w:r w:rsidRPr="00C075E2">
        <w:rPr>
          <w:spacing w:val="-2"/>
        </w:rPr>
        <w:t>plettera utbyggnads</w:t>
      </w:r>
      <w:r w:rsidRPr="00C075E2">
        <w:rPr>
          <w:spacing w:val="-2"/>
        </w:rPr>
        <w:softHyphen/>
        <w:t>lagen, som genomför utbyggnads</w:t>
      </w:r>
      <w:r w:rsidRPr="00C075E2">
        <w:rPr>
          <w:spacing w:val="-2"/>
        </w:rPr>
        <w:softHyphen/>
        <w:t>direktivet 2014/61/EU.</w:t>
      </w:r>
    </w:p>
    <w:p w14:paraId="78A0B996" w14:textId="46ADC10F" w:rsidR="00D85371" w:rsidRDefault="00D85371" w:rsidP="00D85371">
      <w:pPr>
        <w:pStyle w:val="Brdtextmedindrag"/>
      </w:pPr>
      <w:r w:rsidRPr="00B67CD8">
        <w:lastRenderedPageBreak/>
        <w:t>Enligt 4 kap. 13 b § LEK finns en allmän skyldighet att upp</w:t>
      </w:r>
      <w:r w:rsidRPr="00B67CD8">
        <w:softHyphen/>
        <w:t>fylla rim</w:t>
      </w:r>
      <w:r w:rsidRPr="00B67CD8">
        <w:softHyphen/>
        <w:t>liga krav på tillträde till fysisk infrastruktur i en byggnad för anlägg</w:t>
      </w:r>
      <w:r>
        <w:t>ande</w:t>
      </w:r>
      <w:r w:rsidRPr="00B67CD8">
        <w:t xml:space="preserve"> av ett elektron</w:t>
      </w:r>
      <w:r w:rsidRPr="00B67CD8">
        <w:softHyphen/>
        <w:t>iskt kommunikationsnät med hög kapacitet. Syftet med skyldig</w:t>
      </w:r>
      <w:r>
        <w:softHyphen/>
      </w:r>
      <w:r w:rsidRPr="00B67CD8">
        <w:t>het</w:t>
      </w:r>
      <w:r>
        <w:softHyphen/>
      </w:r>
      <w:r w:rsidRPr="00B67CD8">
        <w:t>en är att slut</w:t>
      </w:r>
      <w:r>
        <w:softHyphen/>
      </w:r>
      <w:r w:rsidRPr="00B67CD8">
        <w:t>användare i byggnader ska kunna anslut</w:t>
      </w:r>
      <w:r w:rsidRPr="00B67CD8">
        <w:softHyphen/>
        <w:t>as (prop. 2015/16:</w:t>
      </w:r>
      <w:r>
        <w:t xml:space="preserve"> </w:t>
      </w:r>
      <w:r w:rsidRPr="00B67CD8">
        <w:t xml:space="preserve">73 </w:t>
      </w:r>
      <w:r w:rsidR="00EB24E6">
        <w:t>s. </w:t>
      </w:r>
      <w:r w:rsidRPr="00B67CD8">
        <w:t xml:space="preserve">128). </w:t>
      </w:r>
      <w:r>
        <w:t>Paragrafen, som genomför utbyggnadsdirektivet,</w:t>
      </w:r>
      <w:r w:rsidRPr="00B96D1D">
        <w:t xml:space="preserve"> </w:t>
      </w:r>
      <w:r>
        <w:t>avser t.ex. tillträde till kanalisation i byggnader för indragning av nya ledningar för höghastighetsbredband. I avsnitt 6</w:t>
      </w:r>
      <w:r w:rsidRPr="00B67CD8">
        <w:t xml:space="preserve"> föreslås </w:t>
      </w:r>
      <w:r>
        <w:t>att p</w:t>
      </w:r>
      <w:r w:rsidRPr="00B67CD8">
        <w:t xml:space="preserve">aragrafen </w:t>
      </w:r>
      <w:r>
        <w:t xml:space="preserve">förs </w:t>
      </w:r>
      <w:r w:rsidRPr="00B67CD8">
        <w:t>över till den nya lagen.</w:t>
      </w:r>
    </w:p>
    <w:p w14:paraId="48FCA069" w14:textId="001EEF6D" w:rsidR="00D85371" w:rsidRPr="005F1E9E" w:rsidRDefault="00D85371" w:rsidP="00D85371">
      <w:pPr>
        <w:pStyle w:val="Brdtextmedindrag"/>
      </w:pPr>
      <w:r>
        <w:t>Enligt artikel 61.3 i EU-direktivet utvidgas tillträdeskyldigheten i fråga om fastighetsnät till att även omfatta tillhörande faciliteter inuti byggna</w:t>
      </w:r>
      <w:r w:rsidR="003B699C">
        <w:softHyphen/>
      </w:r>
      <w:r>
        <w:t>der. Definitionen av tillhörande facilitet omfattar även kanalisa</w:t>
      </w:r>
      <w:r>
        <w:softHyphen/>
        <w:t>tion. Även om tillträde enligt både utbyggnads</w:t>
      </w:r>
      <w:r>
        <w:softHyphen/>
        <w:t>direktivet och artikel 61.3 i EU-direk</w:t>
      </w:r>
      <w:r w:rsidR="003B699C">
        <w:softHyphen/>
      </w:r>
      <w:r>
        <w:t>tivet därmed skulle kunna avse en tillhörande facilitet, såsom kanalisation, torde en situation där båda direktiven är tillämpliga sällan uppkomma i praktiken. Syftet med regleringen, som genomför artikel 61.3 i EU-direk</w:t>
      </w:r>
      <w:r w:rsidR="00B65729">
        <w:softHyphen/>
      </w:r>
      <w:r>
        <w:t>tivet, är fortfarande att främja konkurrensen genom tillträde till befintliga ledningar, till skillnad från utbyggnadsdirektivet som har till syfte att främ</w:t>
      </w:r>
      <w:r w:rsidR="00B65729">
        <w:softHyphen/>
      </w:r>
      <w:r>
        <w:t>ja utbyggnad av bredbands</w:t>
      </w:r>
      <w:r>
        <w:softHyphen/>
        <w:t xml:space="preserve">nät. </w:t>
      </w:r>
      <w:r w:rsidRPr="00B67CD8">
        <w:t>Det som anges i skäl 152 i EU-direktivet om att tillträdes</w:t>
      </w:r>
      <w:r w:rsidRPr="00B67CD8">
        <w:softHyphen/>
        <w:t>skyldig</w:t>
      </w:r>
      <w:r w:rsidRPr="00B67CD8">
        <w:softHyphen/>
        <w:t>heten kan kombineras med skyldig</w:t>
      </w:r>
      <w:r>
        <w:softHyphen/>
      </w:r>
      <w:r w:rsidRPr="00B67CD8">
        <w:t>heter om till</w:t>
      </w:r>
      <w:r w:rsidR="00B65729">
        <w:softHyphen/>
      </w:r>
      <w:r w:rsidRPr="00B67CD8">
        <w:t>träde till fysisk infra</w:t>
      </w:r>
      <w:r w:rsidRPr="00B67CD8">
        <w:softHyphen/>
        <w:t>struktur med stöd av utbyggnads</w:t>
      </w:r>
      <w:r w:rsidRPr="00B67CD8">
        <w:softHyphen/>
        <w:t>direktivet bör närmast ses som att utbyggnads</w:t>
      </w:r>
      <w:r w:rsidRPr="00B67CD8">
        <w:softHyphen/>
        <w:t>lagen fungerar som ett komplement till reglering</w:t>
      </w:r>
      <w:r>
        <w:t>en i EU-direktivet i fråga om infrastruktur som ligger utanför ett fastighetsnät</w:t>
      </w:r>
      <w:r w:rsidRPr="00B67CD8">
        <w:t>.</w:t>
      </w:r>
    </w:p>
    <w:p w14:paraId="1EA2ABCC" w14:textId="77777777" w:rsidR="00D85371" w:rsidRPr="00E211AD" w:rsidRDefault="00D85371" w:rsidP="00D85371">
      <w:pPr>
        <w:pStyle w:val="Rubrik5utannumrering"/>
      </w:pPr>
      <w:r>
        <w:t>E</w:t>
      </w:r>
      <w:r w:rsidRPr="00E211AD">
        <w:t xml:space="preserve">rsättningen </w:t>
      </w:r>
      <w:r>
        <w:t>ska vara skälig</w:t>
      </w:r>
    </w:p>
    <w:p w14:paraId="61A567CE" w14:textId="4A22CBB9" w:rsidR="00D85371" w:rsidRPr="00E211AD" w:rsidRDefault="00D85371" w:rsidP="00D85371">
      <w:pPr>
        <w:pStyle w:val="Brdtext"/>
      </w:pPr>
      <w:r w:rsidRPr="00E211AD">
        <w:t>Enligt 4</w:t>
      </w:r>
      <w:r>
        <w:t> kap. </w:t>
      </w:r>
      <w:r w:rsidRPr="00E211AD">
        <w:t>13</w:t>
      </w:r>
      <w:r>
        <w:t> </w:t>
      </w:r>
      <w:r w:rsidRPr="00E211AD">
        <w:t>a</w:t>
      </w:r>
      <w:r>
        <w:t> §</w:t>
      </w:r>
      <w:r w:rsidRPr="00E211AD">
        <w:t xml:space="preserve"> LEK ska gemensamt utnyttjande tillhandahållas mot marknadsmässig ersättning. Artikel 61.3 i EU-direktivet, liksom artikel</w:t>
      </w:r>
      <w:r w:rsidR="00B65729">
        <w:t xml:space="preserve"> </w:t>
      </w:r>
      <w:r w:rsidRPr="00E211AD">
        <w:t>12.3 i ramdirektivet, utgår från att tillträde</w:t>
      </w:r>
      <w:r>
        <w:t>t</w:t>
      </w:r>
      <w:r w:rsidRPr="00E211AD">
        <w:t xml:space="preserve"> aktualiserar villkor om kost</w:t>
      </w:r>
      <w:r w:rsidRPr="00E211AD">
        <w:softHyphen/>
        <w:t>nadsfördelning med hänsyn tagen till risk.</w:t>
      </w:r>
    </w:p>
    <w:p w14:paraId="218C3A9B" w14:textId="6A1791FE" w:rsidR="00D85371" w:rsidRPr="00E211AD" w:rsidRDefault="00D85371" w:rsidP="00D85371">
      <w:pPr>
        <w:pStyle w:val="Brdtextmedindrag"/>
      </w:pPr>
      <w:r w:rsidRPr="00E211AD">
        <w:t xml:space="preserve">Marknadsmässig ersättning behandlas i </w:t>
      </w:r>
      <w:r>
        <w:t xml:space="preserve">paragrafens förarbeten (se </w:t>
      </w:r>
      <w:r w:rsidRPr="00E211AD">
        <w:t>prop.</w:t>
      </w:r>
      <w:r w:rsidR="00B65729">
        <w:t xml:space="preserve"> </w:t>
      </w:r>
      <w:r w:rsidRPr="00E211AD">
        <w:t xml:space="preserve">2010/11:115 </w:t>
      </w:r>
      <w:r w:rsidR="00EB24E6">
        <w:t>s. 8</w:t>
      </w:r>
      <w:r w:rsidRPr="00E211AD">
        <w:t>2</w:t>
      </w:r>
      <w:r>
        <w:t>)</w:t>
      </w:r>
      <w:r w:rsidRPr="00E211AD">
        <w:t xml:space="preserve">. </w:t>
      </w:r>
      <w:r w:rsidR="00B65729">
        <w:t>Det saknas</w:t>
      </w:r>
      <w:r w:rsidRPr="00FF2B04">
        <w:t xml:space="preserve"> </w:t>
      </w:r>
      <w:r w:rsidRPr="00E211AD">
        <w:t>praxis om vad som avses med marknads</w:t>
      </w:r>
      <w:r w:rsidR="00B65729">
        <w:softHyphen/>
      </w:r>
      <w:r>
        <w:softHyphen/>
      </w:r>
      <w:r w:rsidRPr="00B65729">
        <w:rPr>
          <w:spacing w:val="-2"/>
        </w:rPr>
        <w:t>mässig ersättning i lagens mening. Redan i samband med införandet av para</w:t>
      </w:r>
      <w:r w:rsidR="00B65729" w:rsidRPr="00B65729">
        <w:rPr>
          <w:spacing w:val="-2"/>
        </w:rPr>
        <w:softHyphen/>
      </w:r>
      <w:r w:rsidRPr="00B65729">
        <w:rPr>
          <w:spacing w:val="-2"/>
        </w:rPr>
        <w:t>grafen rik</w:t>
      </w:r>
      <w:r w:rsidRPr="00B65729">
        <w:rPr>
          <w:spacing w:val="-2"/>
        </w:rPr>
        <w:softHyphen/>
        <w:t>tades kritik mot uttrycket bl.a. för att det fram</w:t>
      </w:r>
      <w:r w:rsidRPr="00B65729">
        <w:rPr>
          <w:spacing w:val="-2"/>
        </w:rPr>
        <w:softHyphen/>
        <w:t>stod som svår</w:t>
      </w:r>
      <w:r w:rsidRPr="00B65729">
        <w:rPr>
          <w:spacing w:val="-2"/>
        </w:rPr>
        <w:softHyphen/>
        <w:t>tolkat.</w:t>
      </w:r>
    </w:p>
    <w:p w14:paraId="1BB10DF3" w14:textId="2B761678" w:rsidR="00D85371" w:rsidRDefault="00D85371" w:rsidP="00D85371">
      <w:pPr>
        <w:pStyle w:val="Brdtextmedindrag"/>
      </w:pPr>
      <w:r w:rsidRPr="00E211AD">
        <w:t xml:space="preserve">I samband med genomförandet av utbyggnadsdirektivet föreslogs i </w:t>
      </w:r>
      <w:r>
        <w:t xml:space="preserve">en </w:t>
      </w:r>
      <w:r w:rsidRPr="00E211AD">
        <w:t>pro</w:t>
      </w:r>
      <w:r w:rsidRPr="00E211AD">
        <w:softHyphen/>
        <w:t>memoria att samma ersättningsgrund skulle införas i 4</w:t>
      </w:r>
      <w:r>
        <w:t> kap. </w:t>
      </w:r>
      <w:r w:rsidRPr="00E211AD">
        <w:t>13</w:t>
      </w:r>
      <w:r>
        <w:t> </w:t>
      </w:r>
      <w:r w:rsidRPr="00E211AD">
        <w:t>b</w:t>
      </w:r>
      <w:r>
        <w:t> §</w:t>
      </w:r>
      <w:r w:rsidRPr="00E211AD">
        <w:t xml:space="preserve"> LEK. </w:t>
      </w:r>
      <w:r>
        <w:t>F</w:t>
      </w:r>
      <w:r w:rsidRPr="00E211AD">
        <w:t>lera remissinstanser påpeka</w:t>
      </w:r>
      <w:r>
        <w:t>de</w:t>
      </w:r>
      <w:r w:rsidRPr="00E211AD">
        <w:t xml:space="preserve"> att uttrycket var otydligt</w:t>
      </w:r>
      <w:r>
        <w:t>.</w:t>
      </w:r>
      <w:r w:rsidRPr="00E211AD">
        <w:t xml:space="preserve"> </w:t>
      </w:r>
      <w:r>
        <w:t>R</w:t>
      </w:r>
      <w:r w:rsidRPr="00E211AD">
        <w:t>ege</w:t>
      </w:r>
      <w:r w:rsidRPr="00E211AD">
        <w:softHyphen/>
        <w:t>ring</w:t>
      </w:r>
      <w:r w:rsidR="00B65729">
        <w:softHyphen/>
      </w:r>
      <w:r w:rsidRPr="00E211AD">
        <w:t xml:space="preserve">en </w:t>
      </w:r>
      <w:r>
        <w:t xml:space="preserve">valde därför </w:t>
      </w:r>
      <w:r w:rsidRPr="00E211AD">
        <w:t>att i stället föreslå att ersättningen</w:t>
      </w:r>
      <w:r>
        <w:t>,</w:t>
      </w:r>
      <w:r w:rsidRPr="00E211AD">
        <w:t xml:space="preserve"> </w:t>
      </w:r>
      <w:r>
        <w:t xml:space="preserve">liksom </w:t>
      </w:r>
      <w:r w:rsidRPr="00E211AD">
        <w:t>övriga villkor för till</w:t>
      </w:r>
      <w:r>
        <w:softHyphen/>
      </w:r>
      <w:r w:rsidRPr="00E211AD">
        <w:t>träde</w:t>
      </w:r>
      <w:r>
        <w:t xml:space="preserve">t, på motsvarande sätt som </w:t>
      </w:r>
      <w:r w:rsidRPr="00E211AD">
        <w:t>i utbyggnads</w:t>
      </w:r>
      <w:r w:rsidRPr="00E211AD">
        <w:softHyphen/>
        <w:t>direktivet, skulle vara rättvis</w:t>
      </w:r>
      <w:r>
        <w:t>a</w:t>
      </w:r>
      <w:r w:rsidRPr="00E211AD">
        <w:t xml:space="preserve"> och icke-diskriminerande (se prop. 2015/16:73 </w:t>
      </w:r>
      <w:r w:rsidR="00EB24E6">
        <w:t>s. 8</w:t>
      </w:r>
      <w:r w:rsidRPr="00E211AD">
        <w:t xml:space="preserve">4). </w:t>
      </w:r>
      <w:r>
        <w:t>PTS före</w:t>
      </w:r>
      <w:r w:rsidR="00B65729">
        <w:softHyphen/>
      </w:r>
      <w:r>
        <w:t xml:space="preserve">slog i det lagstiftningsärendet även att ersättningsgrunden i </w:t>
      </w:r>
      <w:r w:rsidRPr="00E211AD">
        <w:t>4</w:t>
      </w:r>
      <w:r>
        <w:t> kap. </w:t>
      </w:r>
      <w:r w:rsidRPr="00E211AD">
        <w:t>13</w:t>
      </w:r>
      <w:r>
        <w:t> </w:t>
      </w:r>
      <w:r w:rsidRPr="00E211AD">
        <w:t>a</w:t>
      </w:r>
      <w:r>
        <w:t> §</w:t>
      </w:r>
      <w:r w:rsidRPr="00E211AD">
        <w:t xml:space="preserve"> LEK</w:t>
      </w:r>
      <w:r>
        <w:t xml:space="preserve"> skulle ändras. Det saknades dock beredningsunderlag för att då göra en sådan ändring.</w:t>
      </w:r>
    </w:p>
    <w:p w14:paraId="7270DB3F" w14:textId="77777777" w:rsidR="00D85371" w:rsidRPr="00E211AD" w:rsidRDefault="00D85371" w:rsidP="00D85371">
      <w:pPr>
        <w:pStyle w:val="Brdtextmedindrag"/>
      </w:pPr>
      <w:r>
        <w:t>A</w:t>
      </w:r>
      <w:r w:rsidRPr="00FF2B04">
        <w:t>v artikel 61.3</w:t>
      </w:r>
      <w:r>
        <w:t xml:space="preserve"> första stycket framgår,</w:t>
      </w:r>
      <w:r w:rsidRPr="00FF2B04">
        <w:t xml:space="preserve"> för</w:t>
      </w:r>
      <w:r w:rsidRPr="00FF2B04">
        <w:softHyphen/>
      </w:r>
      <w:r w:rsidRPr="00E211AD">
        <w:t>utom att kostnader</w:t>
      </w:r>
      <w:r w:rsidRPr="00E211AD">
        <w:softHyphen/>
        <w:t>na ska för</w:t>
      </w:r>
      <w:r>
        <w:softHyphen/>
      </w:r>
      <w:r w:rsidRPr="00E211AD">
        <w:t xml:space="preserve">delas, endast att ersättningen i förekommande fall ska justeras för att ta hänsyn till riskfaktorer. Som </w:t>
      </w:r>
      <w:r>
        <w:t xml:space="preserve">anges i </w:t>
      </w:r>
      <w:r w:rsidRPr="00E211AD">
        <w:t>skäl</w:t>
      </w:r>
      <w:r>
        <w:t> </w:t>
      </w:r>
      <w:r w:rsidRPr="00E211AD">
        <w:t>191</w:t>
      </w:r>
      <w:r>
        <w:t xml:space="preserve"> </w:t>
      </w:r>
      <w:r w:rsidRPr="00FF2B04">
        <w:t>bör nationella reglerings</w:t>
      </w:r>
      <w:r>
        <w:softHyphen/>
      </w:r>
      <w:r w:rsidRPr="00FF2B04">
        <w:t>myn</w:t>
      </w:r>
      <w:r>
        <w:softHyphen/>
      </w:r>
      <w:r w:rsidRPr="00FF2B04">
        <w:t>dig</w:t>
      </w:r>
      <w:r>
        <w:softHyphen/>
      </w:r>
      <w:r w:rsidRPr="00FF2B04">
        <w:t>heters krav på tillträde inte minska incita</w:t>
      </w:r>
      <w:r w:rsidRPr="00FF2B04">
        <w:softHyphen/>
        <w:t>men</w:t>
      </w:r>
      <w:r w:rsidRPr="00FF2B04">
        <w:softHyphen/>
        <w:t>ten</w:t>
      </w:r>
      <w:r w:rsidRPr="00E211AD">
        <w:t xml:space="preserve"> för konkur</w:t>
      </w:r>
      <w:r w:rsidRPr="00E211AD">
        <w:softHyphen/>
        <w:t>renter att investera i alternativa faciliteter som kan säkra en mer hållbar kon</w:t>
      </w:r>
      <w:r>
        <w:softHyphen/>
      </w:r>
      <w:r w:rsidRPr="00E211AD">
        <w:t>kurrens eller högre prestanda och nytta för slutanvändare på lång sikt.</w:t>
      </w:r>
    </w:p>
    <w:p w14:paraId="6E97F406" w14:textId="3118432F" w:rsidR="00D85371" w:rsidRDefault="00D85371" w:rsidP="00D85371">
      <w:pPr>
        <w:pStyle w:val="Brdtextmedindrag"/>
      </w:pPr>
      <w:r w:rsidRPr="00E211AD">
        <w:t xml:space="preserve">Ett av de viktigaste villkoren för tillträdet är det som </w:t>
      </w:r>
      <w:r w:rsidRPr="00FF2B04">
        <w:t xml:space="preserve">gäller ersättning. Detaljerna </w:t>
      </w:r>
      <w:r>
        <w:t>för</w:t>
      </w:r>
      <w:r w:rsidRPr="00FF2B04">
        <w:t xml:space="preserve"> hur ersättningen ska beräknas bör </w:t>
      </w:r>
      <w:r>
        <w:t xml:space="preserve">enligt regeringens mening </w:t>
      </w:r>
      <w:r w:rsidRPr="00FF2B04">
        <w:t>inte slås fast</w:t>
      </w:r>
      <w:r w:rsidRPr="00E211AD">
        <w:t xml:space="preserve"> i lag. Av rätts</w:t>
      </w:r>
      <w:r w:rsidRPr="00E211AD">
        <w:softHyphen/>
        <w:t>säkerhetsskäl bör däremot de principiella grun</w:t>
      </w:r>
      <w:r w:rsidR="00B65729">
        <w:softHyphen/>
      </w:r>
      <w:r w:rsidRPr="00B65729">
        <w:rPr>
          <w:spacing w:val="-2"/>
        </w:rPr>
        <w:lastRenderedPageBreak/>
        <w:t>derna för be</w:t>
      </w:r>
      <w:r w:rsidRPr="00B65729">
        <w:rPr>
          <w:spacing w:val="-2"/>
        </w:rPr>
        <w:softHyphen/>
        <w:t>räk</w:t>
      </w:r>
      <w:r w:rsidRPr="00B65729">
        <w:rPr>
          <w:spacing w:val="-2"/>
        </w:rPr>
        <w:softHyphen/>
        <w:t>ning av er</w:t>
      </w:r>
      <w:r w:rsidRPr="00B65729">
        <w:rPr>
          <w:spacing w:val="-2"/>
        </w:rPr>
        <w:softHyphen/>
        <w:t>sättningen anges. Sammantaget är det därför lämp</w:t>
      </w:r>
      <w:r w:rsidR="00B65729" w:rsidRPr="00B65729">
        <w:rPr>
          <w:spacing w:val="-2"/>
        </w:rPr>
        <w:softHyphen/>
      </w:r>
      <w:r w:rsidRPr="00E211AD">
        <w:t xml:space="preserve">ligt att i lagen ange att ersättningen ska vara skälig. Detta ska förstås som att nätägaren ska kompenseras för </w:t>
      </w:r>
      <w:r>
        <w:t xml:space="preserve">direkta </w:t>
      </w:r>
      <w:r w:rsidRPr="00E211AD">
        <w:t>kostnader och risk samt i viss mån för det ingrepp i förfo</w:t>
      </w:r>
      <w:r w:rsidRPr="00E211AD">
        <w:softHyphen/>
        <w:t xml:space="preserve">ganderätten som tillträdet innebär. </w:t>
      </w:r>
      <w:r>
        <w:t>I och med att mot</w:t>
      </w:r>
      <w:r>
        <w:softHyphen/>
        <w:t>svarande ersättnings</w:t>
      </w:r>
      <w:r>
        <w:softHyphen/>
        <w:t>grund föreslås gälla även för andra skyldigheter om sam</w:t>
      </w:r>
      <w:r>
        <w:softHyphen/>
        <w:t>trafik och tillträde blir regleringen enhetlig och utrymmet för tolk</w:t>
      </w:r>
      <w:r>
        <w:softHyphen/>
        <w:t>nings</w:t>
      </w:r>
      <w:r>
        <w:softHyphen/>
        <w:t>svårigheter bör minska.</w:t>
      </w:r>
    </w:p>
    <w:p w14:paraId="567978FF" w14:textId="77777777" w:rsidR="00D85371" w:rsidRPr="00E211AD" w:rsidRDefault="00D85371" w:rsidP="00D85371">
      <w:pPr>
        <w:pStyle w:val="Rubrik5utannumrering"/>
      </w:pPr>
      <w:r>
        <w:t xml:space="preserve">En utvidgad skyldighet </w:t>
      </w:r>
      <w:r w:rsidRPr="00E211AD">
        <w:t>bortom de</w:t>
      </w:r>
      <w:r>
        <w:t xml:space="preserve">t </w:t>
      </w:r>
      <w:r w:rsidRPr="00FF2B04">
        <w:t>första utlopps- eller för</w:t>
      </w:r>
      <w:r w:rsidRPr="00FF2B04">
        <w:softHyphen/>
        <w:t>greningsstället</w:t>
      </w:r>
      <w:r>
        <w:t xml:space="preserve"> införs</w:t>
      </w:r>
    </w:p>
    <w:p w14:paraId="0D23C15B" w14:textId="1AF4951C" w:rsidR="00D85371" w:rsidRDefault="00D85371" w:rsidP="00D85371">
      <w:pPr>
        <w:pStyle w:val="Brdtext"/>
      </w:pPr>
      <w:r>
        <w:t>En nyhet i EU-direktivet är möjligheten för regleringsmyndigheten att utvidga omfattningen av tillträdesskyldigheten enligt artikel 61.3 första stycket. Av andra stycket framgår att en sådan utvidgning får ske om skyl</w:t>
      </w:r>
      <w:r w:rsidR="00B65729">
        <w:softHyphen/>
      </w:r>
      <w:r>
        <w:t>dig</w:t>
      </w:r>
      <w:r>
        <w:softHyphen/>
        <w:t>het</w:t>
      </w:r>
      <w:r>
        <w:softHyphen/>
        <w:t xml:space="preserve">er enligt första stycket, </w:t>
      </w:r>
      <w:r w:rsidRPr="00FF2B04">
        <w:t>i förekom</w:t>
      </w:r>
      <w:r>
        <w:softHyphen/>
      </w:r>
      <w:r w:rsidRPr="00FF2B04">
        <w:t xml:space="preserve">mande fall </w:t>
      </w:r>
      <w:r w:rsidRPr="00E211AD">
        <w:t>också</w:t>
      </w:r>
      <w:r w:rsidRPr="00FF2B04">
        <w:t xml:space="preserve"> med be</w:t>
      </w:r>
      <w:r w:rsidRPr="00FF2B04">
        <w:softHyphen/>
        <w:t>aktande</w:t>
      </w:r>
      <w:r w:rsidRPr="00E211AD">
        <w:t xml:space="preserve"> av införda SMP-skyldigheter, inte är tillräckliga för att åt</w:t>
      </w:r>
      <w:r w:rsidRPr="00E211AD">
        <w:softHyphen/>
        <w:t xml:space="preserve">gärda stora </w:t>
      </w:r>
      <w:r w:rsidRPr="00FF2B04">
        <w:t>och varaktiga ekonomiska eller fysiska hinder mot parallell</w:t>
      </w:r>
      <w:r>
        <w:t>t</w:t>
      </w:r>
      <w:r w:rsidRPr="00FF2B04">
        <w:t xml:space="preserve"> an</w:t>
      </w:r>
      <w:r w:rsidRPr="00FF2B04">
        <w:softHyphen/>
        <w:t>lägg</w:t>
      </w:r>
      <w:r>
        <w:softHyphen/>
        <w:t>ande</w:t>
      </w:r>
      <w:r w:rsidRPr="00FF2B04">
        <w:t xml:space="preserve"> av nät,</w:t>
      </w:r>
      <w:r w:rsidRPr="00E211AD">
        <w:t xml:space="preserve"> när hindren ligger till grund för en befintlig eller fram</w:t>
      </w:r>
      <w:r w:rsidRPr="00E211AD">
        <w:softHyphen/>
        <w:t>växande marknads</w:t>
      </w:r>
      <w:r w:rsidRPr="00E211AD">
        <w:softHyphen/>
      </w:r>
      <w:r w:rsidRPr="00B65729">
        <w:rPr>
          <w:spacing w:val="-2"/>
        </w:rPr>
        <w:t>situation, där möjligheterna till ett konkurrens</w:t>
      </w:r>
      <w:r w:rsidRPr="00B65729">
        <w:rPr>
          <w:spacing w:val="-2"/>
        </w:rPr>
        <w:softHyphen/>
        <w:t>utsatt utfall för slutanvän</w:t>
      </w:r>
      <w:r w:rsidRPr="00B65729">
        <w:rPr>
          <w:spacing w:val="-2"/>
        </w:rPr>
        <w:softHyphen/>
        <w:t>dar</w:t>
      </w:r>
      <w:r w:rsidR="00B65729" w:rsidRPr="00B65729">
        <w:rPr>
          <w:spacing w:val="-2"/>
        </w:rPr>
        <w:softHyphen/>
      </w:r>
      <w:r w:rsidRPr="00E211AD">
        <w:t xml:space="preserve">na </w:t>
      </w:r>
      <w:r w:rsidRPr="00FF2B04">
        <w:t>är betyd</w:t>
      </w:r>
      <w:r>
        <w:t xml:space="preserve">ligt </w:t>
      </w:r>
      <w:r w:rsidRPr="00FF2B04">
        <w:t>begränsade (i den engelska språk</w:t>
      </w:r>
      <w:r>
        <w:softHyphen/>
      </w:r>
      <w:r w:rsidRPr="00FF2B04">
        <w:t>versionen ”market situation</w:t>
      </w:r>
      <w:r w:rsidRPr="00E211AD">
        <w:t xml:space="preserve"> significantly limiting competitive out</w:t>
      </w:r>
      <w:r>
        <w:softHyphen/>
      </w:r>
      <w:r w:rsidRPr="00E211AD">
        <w:t>comes for end-users”</w:t>
      </w:r>
      <w:r w:rsidRPr="00FF2B04">
        <w:t xml:space="preserve">). </w:t>
      </w:r>
      <w:r w:rsidRPr="00E211AD">
        <w:t>Detta innebär att slut</w:t>
      </w:r>
      <w:r>
        <w:t>användarna</w:t>
      </w:r>
      <w:r w:rsidRPr="00E211AD">
        <w:t xml:space="preserve"> på grund av hind</w:t>
      </w:r>
      <w:r>
        <w:softHyphen/>
      </w:r>
      <w:r w:rsidRPr="00E211AD">
        <w:t>ren inte får tillgång till största möjliga utbyte av elektroniska kommunika</w:t>
      </w:r>
      <w:r>
        <w:softHyphen/>
      </w:r>
      <w:r w:rsidRPr="00E211AD">
        <w:t>tions</w:t>
      </w:r>
      <w:r>
        <w:softHyphen/>
      </w:r>
      <w:r w:rsidRPr="00E211AD">
        <w:t xml:space="preserve">tjänster </w:t>
      </w:r>
      <w:r>
        <w:t xml:space="preserve">sett till urvalet </w:t>
      </w:r>
      <w:r w:rsidRPr="00E211AD">
        <w:t xml:space="preserve">samt </w:t>
      </w:r>
      <w:r>
        <w:t xml:space="preserve">till </w:t>
      </w:r>
      <w:r w:rsidRPr="00E211AD">
        <w:t>deras pris, kvalitet och kapaci</w:t>
      </w:r>
      <w:r w:rsidRPr="00E211AD">
        <w:softHyphen/>
        <w:t>tet, i strid med direktivets syfte.</w:t>
      </w:r>
    </w:p>
    <w:p w14:paraId="2FBD770F" w14:textId="06B6D286" w:rsidR="00D85371" w:rsidRDefault="00D85371" w:rsidP="00D85371">
      <w:pPr>
        <w:pStyle w:val="Brdtextmedindrag"/>
      </w:pPr>
      <w:r w:rsidRPr="00FF2B04">
        <w:t>Tillträdes</w:t>
      </w:r>
      <w:r w:rsidRPr="00FF2B04">
        <w:softHyphen/>
        <w:t>skyldig</w:t>
      </w:r>
      <w:r w:rsidRPr="00FF2B04">
        <w:softHyphen/>
        <w:t>heten kan ut</w:t>
      </w:r>
      <w:r w:rsidRPr="00FF2B04">
        <w:softHyphen/>
      </w:r>
      <w:r w:rsidRPr="00E211AD">
        <w:t xml:space="preserve">vidgas bortom </w:t>
      </w:r>
      <w:r w:rsidRPr="00AD0A6B">
        <w:t>det första utlopps- eller förgrenings</w:t>
      </w:r>
      <w:r w:rsidRPr="00AD0A6B">
        <w:softHyphen/>
        <w:t>stället till de</w:t>
      </w:r>
      <w:r w:rsidRPr="00956373">
        <w:t>n punkt</w:t>
      </w:r>
      <w:r w:rsidRPr="00E211AD">
        <w:t xml:space="preserve"> närmast slutanvändarna som kan hysa ett tillräckligt </w:t>
      </w:r>
      <w:r w:rsidRPr="00FF2B04">
        <w:t>antal slut</w:t>
      </w:r>
      <w:r w:rsidRPr="00FF2B04">
        <w:softHyphen/>
        <w:t>användaranslutningar för att vara kommer</w:t>
      </w:r>
      <w:r>
        <w:softHyphen/>
      </w:r>
      <w:r w:rsidRPr="00FF2B04">
        <w:t>siellt bär</w:t>
      </w:r>
      <w:r w:rsidR="00B65729">
        <w:softHyphen/>
      </w:r>
      <w:r w:rsidRPr="00FF2B04">
        <w:t>kraftig för den</w:t>
      </w:r>
      <w:r w:rsidRPr="00E211AD">
        <w:t xml:space="preserve"> </w:t>
      </w:r>
      <w:r w:rsidRPr="00FF2B04">
        <w:t>som an</w:t>
      </w:r>
      <w:r w:rsidRPr="00FF2B04">
        <w:softHyphen/>
        <w:t xml:space="preserve">söker om </w:t>
      </w:r>
      <w:r>
        <w:t xml:space="preserve">ett </w:t>
      </w:r>
      <w:r w:rsidRPr="00FF2B04">
        <w:t>effektivt tillträde. Skyldigheten får avse aktivt eller virtuellt</w:t>
      </w:r>
      <w:r w:rsidRPr="00E211AD">
        <w:t xml:space="preserve"> till</w:t>
      </w:r>
      <w:r w:rsidRPr="00E211AD">
        <w:softHyphen/>
        <w:t>träde om det är berättigat av tekniska eller ekono</w:t>
      </w:r>
      <w:r w:rsidRPr="00E211AD">
        <w:softHyphen/>
        <w:t xml:space="preserve">miska skäl. </w:t>
      </w:r>
      <w:r>
        <w:t>En utvidgad skyldighet innebär att den s.k. flaskhals som om</w:t>
      </w:r>
      <w:r w:rsidR="00B65729">
        <w:softHyphen/>
      </w:r>
      <w:r>
        <w:t>fattas av regleringen blir längre än annars. Den ena geografiska ändpunkt</w:t>
      </w:r>
      <w:r>
        <w:softHyphen/>
        <w:t>en för skyldighetens omfattning, vare sig den gäller enbart enligt artikel 61.3 första stycket eller utsträcks enligt andra stycket, är den eller de ställen där slutanvändare ansluter med terminalutrustning. Typiskt sett är detta inne i en lägenhet, ett enfamiljshus eller ett arbets</w:t>
      </w:r>
      <w:r>
        <w:softHyphen/>
        <w:t xml:space="preserve">ställe. Den andra geografiska ändpunkten som omfattas av skyldigheten beror alltså på om </w:t>
      </w:r>
      <w:r w:rsidRPr="008A66F3">
        <w:t>skyldigheten</w:t>
      </w:r>
      <w:r>
        <w:t xml:space="preserve"> g</w:t>
      </w:r>
      <w:r w:rsidRPr="008A66F3">
        <w:t xml:space="preserve">äller enbart enligt </w:t>
      </w:r>
      <w:r>
        <w:t xml:space="preserve">artikel 61.3 </w:t>
      </w:r>
      <w:r w:rsidRPr="008A66F3">
        <w:t xml:space="preserve">första stycket eller utsträcks </w:t>
      </w:r>
      <w:r>
        <w:t xml:space="preserve">i </w:t>
      </w:r>
      <w:r w:rsidRPr="008A66F3">
        <w:t>enlig</w:t>
      </w:r>
      <w:r>
        <w:t>het med</w:t>
      </w:r>
      <w:r w:rsidRPr="008A66F3">
        <w:t xml:space="preserve"> andra stycket</w:t>
      </w:r>
      <w:r>
        <w:t xml:space="preserve"> till en punkt längre bort från slutanvändarna.</w:t>
      </w:r>
    </w:p>
    <w:p w14:paraId="128D3A5E" w14:textId="77777777" w:rsidR="00D85371" w:rsidRDefault="00D85371" w:rsidP="00D85371">
      <w:pPr>
        <w:pStyle w:val="Brdtextmedindrag"/>
      </w:pPr>
      <w:r>
        <w:t xml:space="preserve">Direktivsregleringen </w:t>
      </w:r>
      <w:r w:rsidRPr="00814825">
        <w:t>avser till</w:t>
      </w:r>
      <w:r w:rsidRPr="00814825">
        <w:softHyphen/>
        <w:t>träde till nätelement</w:t>
      </w:r>
      <w:r>
        <w:t>, dvs. delar av ett nät</w:t>
      </w:r>
      <w:r w:rsidRPr="00814825">
        <w:t xml:space="preserve">. </w:t>
      </w:r>
      <w:r w:rsidRPr="007D7778">
        <w:t>Nät</w:t>
      </w:r>
      <w:r>
        <w:softHyphen/>
      </w:r>
      <w:r w:rsidRPr="007D7778">
        <w:t>delar markerar att det kan röra sig om del</w:t>
      </w:r>
      <w:r>
        <w:t>ar</w:t>
      </w:r>
      <w:r w:rsidRPr="007D7778">
        <w:t xml:space="preserve"> av </w:t>
      </w:r>
      <w:r>
        <w:t xml:space="preserve">ett </w:t>
      </w:r>
      <w:r w:rsidRPr="007D7778">
        <w:t xml:space="preserve">nät, dvs. </w:t>
      </w:r>
      <w:r w:rsidRPr="00814825">
        <w:t>inte nödvän</w:t>
      </w:r>
      <w:r>
        <w:softHyphen/>
      </w:r>
      <w:r w:rsidRPr="00814825">
        <w:t>digt</w:t>
      </w:r>
      <w:r>
        <w:softHyphen/>
      </w:r>
      <w:r w:rsidRPr="00814825">
        <w:t>vis tillträde till en operatörs hela nät.</w:t>
      </w:r>
      <w:r>
        <w:t xml:space="preserve"> D</w:t>
      </w:r>
      <w:r w:rsidRPr="00814825">
        <w:t xml:space="preserve">et finns </w:t>
      </w:r>
      <w:r>
        <w:t xml:space="preserve">därför inte </w:t>
      </w:r>
      <w:r w:rsidRPr="00814825">
        <w:t xml:space="preserve">skäl </w:t>
      </w:r>
      <w:r>
        <w:t xml:space="preserve">för </w:t>
      </w:r>
      <w:r w:rsidRPr="00814825">
        <w:t xml:space="preserve">att </w:t>
      </w:r>
      <w:r>
        <w:t xml:space="preserve">i lagtexten </w:t>
      </w:r>
      <w:r w:rsidRPr="00814825">
        <w:t xml:space="preserve">ange nät i stället för nätdelar, som </w:t>
      </w:r>
      <w:r w:rsidRPr="00BD7F85">
        <w:rPr>
          <w:i/>
        </w:rPr>
        <w:t xml:space="preserve">Göteborgs </w:t>
      </w:r>
      <w:r>
        <w:rPr>
          <w:i/>
        </w:rPr>
        <w:t>kommun</w:t>
      </w:r>
      <w:r w:rsidRPr="00BD7F85">
        <w:rPr>
          <w:i/>
        </w:rPr>
        <w:t xml:space="preserve"> </w:t>
      </w:r>
      <w:r w:rsidRPr="00BD7F85">
        <w:rPr>
          <w:iCs/>
        </w:rPr>
        <w:t>förordar.</w:t>
      </w:r>
      <w:r w:rsidRPr="00814825">
        <w:t xml:space="preserve"> I fråga om aktivt och virtuellt tillträde saknar den distinktionen egentlig betydelse.</w:t>
      </w:r>
    </w:p>
    <w:p w14:paraId="4F04D94D" w14:textId="77777777" w:rsidR="00D85371" w:rsidRPr="00E211AD" w:rsidRDefault="00D85371" w:rsidP="00D85371">
      <w:pPr>
        <w:pStyle w:val="Brdtextmedindrag"/>
      </w:pPr>
      <w:r w:rsidRPr="00E211AD">
        <w:t xml:space="preserve">Berec </w:t>
      </w:r>
      <w:r>
        <w:t xml:space="preserve">har </w:t>
      </w:r>
      <w:r w:rsidRPr="00E211AD">
        <w:t>an</w:t>
      </w:r>
      <w:r>
        <w:t>tagit</w:t>
      </w:r>
      <w:r w:rsidRPr="00E211AD">
        <w:t xml:space="preserve"> </w:t>
      </w:r>
      <w:r w:rsidRPr="000944F6">
        <w:t>riktlinjer om kriterierna för en konsekvent tillämpning av artikel 61.3, bl.a. när det gäller fastställandet av punkten i fråga och vilka hinder mot parallell etablering som är stora och inte tillfälliga. Den nationella regleringsmyndigheten ska ta största</w:t>
      </w:r>
      <w:r w:rsidRPr="00E211AD">
        <w:t xml:space="preserve"> möjliga hänsyn till rikt</w:t>
      </w:r>
      <w:r w:rsidRPr="00E211AD">
        <w:softHyphen/>
        <w:t xml:space="preserve">linjerna. </w:t>
      </w:r>
      <w:r w:rsidRPr="00FA3A8D">
        <w:t>Till skillnad från vad som föreslås i promemorian anser regering</w:t>
      </w:r>
      <w:r>
        <w:softHyphen/>
      </w:r>
      <w:r w:rsidRPr="00FA3A8D">
        <w:t>en att en sådan instruktion till reglerings</w:t>
      </w:r>
      <w:r w:rsidRPr="00FA3A8D">
        <w:softHyphen/>
        <w:t>myndig</w:t>
      </w:r>
      <w:r w:rsidRPr="00FA3A8D">
        <w:softHyphen/>
        <w:t>heten om att beakta Berecs riktlinjer bör meddelas i för</w:t>
      </w:r>
      <w:r w:rsidRPr="00FA3A8D">
        <w:softHyphen/>
        <w:t>ord</w:t>
      </w:r>
      <w:r w:rsidRPr="00FA3A8D">
        <w:softHyphen/>
        <w:t>ning.</w:t>
      </w:r>
    </w:p>
    <w:p w14:paraId="08113ECF" w14:textId="7A03A91C" w:rsidR="00D85371" w:rsidRDefault="00D85371" w:rsidP="00D85371">
      <w:pPr>
        <w:pStyle w:val="Brdtextmedindrag"/>
      </w:pPr>
      <w:r>
        <w:lastRenderedPageBreak/>
        <w:t xml:space="preserve">För att genomföra de nya direktivbestämmelserna bör det införas en paragraf som gör det möjligt för regleringsmyndigheten att </w:t>
      </w:r>
      <w:bookmarkStart w:id="807" w:name="_Hlk23932703"/>
      <w:r>
        <w:t>utvidga omfatt</w:t>
      </w:r>
      <w:r>
        <w:softHyphen/>
        <w:t>ning</w:t>
      </w:r>
      <w:r>
        <w:softHyphen/>
        <w:t>en av tillträdes</w:t>
      </w:r>
      <w:r>
        <w:softHyphen/>
        <w:t>skyldig</w:t>
      </w:r>
      <w:r>
        <w:softHyphen/>
        <w:t>het</w:t>
      </w:r>
      <w:r>
        <w:softHyphen/>
        <w:t xml:space="preserve">en. </w:t>
      </w:r>
      <w:bookmarkEnd w:id="807"/>
      <w:r w:rsidRPr="001A15D4">
        <w:t xml:space="preserve">Utgångspunkten för </w:t>
      </w:r>
      <w:r>
        <w:t>åläggande av en ut</w:t>
      </w:r>
      <w:r w:rsidR="00B65729">
        <w:softHyphen/>
      </w:r>
      <w:r>
        <w:t xml:space="preserve">vidgad tillträdesskyldighet </w:t>
      </w:r>
      <w:r w:rsidRPr="001A15D4">
        <w:t>bör vara att regle</w:t>
      </w:r>
      <w:r w:rsidRPr="001A15D4">
        <w:softHyphen/>
        <w:t>rings</w:t>
      </w:r>
      <w:r w:rsidRPr="001A15D4">
        <w:softHyphen/>
        <w:t>myndigheten ska göra en samlad bedömning av såväl utfallet för slut</w:t>
      </w:r>
      <w:r w:rsidRPr="001A15D4">
        <w:softHyphen/>
        <w:t>användarna som övriga om</w:t>
      </w:r>
      <w:r w:rsidR="00B65729">
        <w:softHyphen/>
      </w:r>
      <w:r w:rsidRPr="001A15D4">
        <w:t>ständigheter som ska be</w:t>
      </w:r>
      <w:r w:rsidRPr="001A15D4">
        <w:softHyphen/>
        <w:t>aktas enligt EU-direktivet.</w:t>
      </w:r>
    </w:p>
    <w:p w14:paraId="18A34AE4" w14:textId="77777777" w:rsidR="00D85371" w:rsidRPr="001A15D4" w:rsidRDefault="00D85371" w:rsidP="00D85371">
      <w:pPr>
        <w:pStyle w:val="Brdtextmedindrag"/>
      </w:pPr>
      <w:r>
        <w:t xml:space="preserve">I likhet med </w:t>
      </w:r>
      <w:r w:rsidRPr="007B23D4">
        <w:t>PTS</w:t>
      </w:r>
      <w:r>
        <w:t xml:space="preserve"> anser regeringen att lagtexten bör utformas närmare lydelsen av direktivet. Reglerings</w:t>
      </w:r>
      <w:r>
        <w:softHyphen/>
        <w:t xml:space="preserve">myndigheten bör få ålägga en utvidgad skyldighet om en skyldighet att ge tillträde till </w:t>
      </w:r>
      <w:r w:rsidRPr="000C34C4">
        <w:t>ledningarna i en byggnad eller fram till det första utlopps- eller förgrenings</w:t>
      </w:r>
      <w:r>
        <w:softHyphen/>
      </w:r>
      <w:r w:rsidRPr="000C34C4">
        <w:t xml:space="preserve">stället </w:t>
      </w:r>
      <w:r w:rsidRPr="000A6BB3">
        <w:t>inte bedöms tillräcklig för att åtgärda omfattande och varaktiga hinder mot anlägg</w:t>
      </w:r>
      <w:r>
        <w:t>ande</w:t>
      </w:r>
      <w:r w:rsidRPr="000A6BB3">
        <w:t xml:space="preserve"> av ytterligare infra</w:t>
      </w:r>
      <w:r>
        <w:softHyphen/>
      </w:r>
      <w:r w:rsidRPr="000A6BB3">
        <w:t>struktur</w:t>
      </w:r>
      <w:r>
        <w:t xml:space="preserve">. Det bör krävas att </w:t>
      </w:r>
      <w:r w:rsidRPr="000A6BB3">
        <w:t xml:space="preserve">hindren motverkar effektiv konkurrens </w:t>
      </w:r>
      <w:r>
        <w:t xml:space="preserve">till förmån </w:t>
      </w:r>
      <w:r w:rsidRPr="000A6BB3">
        <w:t>för slutanvändarna</w:t>
      </w:r>
      <w:r>
        <w:t>. Vidare bör det framgå att s</w:t>
      </w:r>
      <w:r w:rsidRPr="00A6293E">
        <w:t>kyl</w:t>
      </w:r>
      <w:r>
        <w:softHyphen/>
      </w:r>
      <w:r w:rsidRPr="00A6293E">
        <w:t>dig</w:t>
      </w:r>
      <w:r w:rsidRPr="00A6293E">
        <w:softHyphen/>
        <w:t xml:space="preserve">heten </w:t>
      </w:r>
      <w:r>
        <w:t xml:space="preserve">även </w:t>
      </w:r>
      <w:r w:rsidRPr="00A6293E">
        <w:t>får avse aktivt och virtuellt tillträde</w:t>
      </w:r>
      <w:r>
        <w:t xml:space="preserve">, om det är motiverat av tekniska eller ekonomiska skäl. </w:t>
      </w:r>
      <w:r w:rsidRPr="001A15D4">
        <w:t xml:space="preserve">Det som anges i EU-direktivet om att </w:t>
      </w:r>
      <w:r w:rsidRPr="00956373">
        <w:t>skyldig</w:t>
      </w:r>
      <w:r>
        <w:softHyphen/>
      </w:r>
      <w:r w:rsidRPr="00956373">
        <w:t xml:space="preserve">heten inte får utsträckas längre än till </w:t>
      </w:r>
      <w:r>
        <w:t>den punkt</w:t>
      </w:r>
      <w:r w:rsidRPr="00956373">
        <w:t xml:space="preserve"> som kan hysa ett tillräckligt antal slutanvändar</w:t>
      </w:r>
      <w:r>
        <w:softHyphen/>
      </w:r>
      <w:r w:rsidRPr="00956373">
        <w:t>anslutningar för att vara kommersi</w:t>
      </w:r>
      <w:r w:rsidRPr="00956373">
        <w:softHyphen/>
        <w:t>ellt hållbar</w:t>
      </w:r>
      <w:r w:rsidRPr="001A15D4">
        <w:t xml:space="preserve"> säker</w:t>
      </w:r>
      <w:r>
        <w:softHyphen/>
      </w:r>
      <w:r w:rsidRPr="001A15D4">
        <w:t xml:space="preserve">ställs genom </w:t>
      </w:r>
      <w:r>
        <w:t xml:space="preserve">tillämpning av </w:t>
      </w:r>
      <w:r w:rsidRPr="001A15D4">
        <w:t>proportion</w:t>
      </w:r>
      <w:r>
        <w:softHyphen/>
      </w:r>
      <w:r w:rsidRPr="001A15D4">
        <w:t>alitetsprincipen</w:t>
      </w:r>
      <w:r>
        <w:t>,</w:t>
      </w:r>
      <w:r w:rsidRPr="001A15D4">
        <w:t xml:space="preserve"> som regle</w:t>
      </w:r>
      <w:r>
        <w:softHyphen/>
      </w:r>
      <w:r w:rsidRPr="001A15D4">
        <w:t>rings</w:t>
      </w:r>
      <w:r>
        <w:softHyphen/>
      </w:r>
      <w:r w:rsidRPr="001A15D4">
        <w:t>myndig</w:t>
      </w:r>
      <w:r>
        <w:softHyphen/>
      </w:r>
      <w:r w:rsidRPr="001A15D4">
        <w:t>heten är bunden av.</w:t>
      </w:r>
    </w:p>
    <w:p w14:paraId="4B7CCF70" w14:textId="77777777" w:rsidR="00D85371" w:rsidRPr="00E211AD" w:rsidRDefault="00D85371" w:rsidP="00D85371">
      <w:pPr>
        <w:pStyle w:val="Rubrik5utannumrering"/>
      </w:pPr>
      <w:r w:rsidRPr="00E211AD">
        <w:t>Projekt för lokal nyanläggning får inte äventyras</w:t>
      </w:r>
    </w:p>
    <w:p w14:paraId="0E2EE7E3" w14:textId="797B816B" w:rsidR="00D85371" w:rsidRDefault="00D85371" w:rsidP="00D85371">
      <w:pPr>
        <w:pStyle w:val="Brdtext"/>
      </w:pPr>
      <w:r>
        <w:t>Enligt a</w:t>
      </w:r>
      <w:r w:rsidRPr="00E211AD">
        <w:t xml:space="preserve">rtikel 61.3 tredje stycket </w:t>
      </w:r>
      <w:r>
        <w:t xml:space="preserve">(punkten b) får en </w:t>
      </w:r>
      <w:r w:rsidRPr="00E211AD">
        <w:t>skyldighet om utvidgat till</w:t>
      </w:r>
      <w:r w:rsidRPr="00E211AD">
        <w:softHyphen/>
        <w:t>träde inte</w:t>
      </w:r>
      <w:r>
        <w:t xml:space="preserve"> </w:t>
      </w:r>
      <w:r w:rsidRPr="00E211AD">
        <w:t>åläggas en operatör om detta skulle äventyra den ekonomiska eller finansiella hållbarheten för anlägg</w:t>
      </w:r>
      <w:r>
        <w:t>andet</w:t>
      </w:r>
      <w:r w:rsidRPr="00E211AD">
        <w:t xml:space="preserve"> av ett nytt nät, särskilt i små lokala projekt. En skyldighet som äventyrar ett nätanläggningsprojekt strid</w:t>
      </w:r>
      <w:r>
        <w:softHyphen/>
      </w:r>
      <w:r w:rsidRPr="00E211AD">
        <w:t>er i de flesta fall mot proportionalitets</w:t>
      </w:r>
      <w:r w:rsidRPr="00E211AD">
        <w:softHyphen/>
        <w:t xml:space="preserve">principen och </w:t>
      </w:r>
      <w:r>
        <w:t>bör</w:t>
      </w:r>
      <w:r w:rsidRPr="00E211AD">
        <w:t xml:space="preserve"> därför inte</w:t>
      </w:r>
      <w:r>
        <w:t xml:space="preserve"> kunna</w:t>
      </w:r>
      <w:r w:rsidRPr="00E211AD">
        <w:t xml:space="preserve"> komma i fråga oav</w:t>
      </w:r>
      <w:r w:rsidRPr="00E211AD">
        <w:softHyphen/>
        <w:t xml:space="preserve">sett om det uttryckligen anges i lagen. Med tanke på den starka skrivningen i direktivet och att </w:t>
      </w:r>
      <w:r>
        <w:t xml:space="preserve">proportionalitetsprincipen nödvändiggör en bedömning i det enskilda fallet är det dock </w:t>
      </w:r>
      <w:r w:rsidRPr="00FF2B04">
        <w:t xml:space="preserve">lämpligt </w:t>
      </w:r>
      <w:r>
        <w:t>med ett sådant förbud. En utvidgad tillträdes</w:t>
      </w:r>
      <w:r>
        <w:softHyphen/>
        <w:t>skyldig</w:t>
      </w:r>
      <w:r>
        <w:softHyphen/>
        <w:t xml:space="preserve">het bör alltså inte få åläggas </w:t>
      </w:r>
      <w:r w:rsidRPr="00FF2B04">
        <w:t xml:space="preserve">om </w:t>
      </w:r>
      <w:r>
        <w:t xml:space="preserve">ett åläggande skulle </w:t>
      </w:r>
      <w:r w:rsidRPr="00E211AD">
        <w:t>äventyra den ekonom</w:t>
      </w:r>
      <w:r>
        <w:softHyphen/>
      </w:r>
      <w:r w:rsidRPr="00E211AD">
        <w:t xml:space="preserve">iska bärkraften vid </w:t>
      </w:r>
      <w:r>
        <w:t>anläggan</w:t>
      </w:r>
      <w:r w:rsidR="00B65729">
        <w:softHyphen/>
      </w:r>
      <w:r>
        <w:t>det</w:t>
      </w:r>
      <w:r w:rsidRPr="00E211AD">
        <w:t xml:space="preserve"> av små lokala nät.</w:t>
      </w:r>
    </w:p>
    <w:p w14:paraId="3882AE08" w14:textId="79B8A24F" w:rsidR="00D85371" w:rsidRPr="00E211AD" w:rsidRDefault="00D85371" w:rsidP="00D85371">
      <w:pPr>
        <w:pStyle w:val="Brdtextmedindrag"/>
      </w:pPr>
      <w:r>
        <w:t>Förbudet påverkar inte möjligheten att inom ramen för den proport</w:t>
      </w:r>
      <w:r>
        <w:softHyphen/>
        <w:t>io</w:t>
      </w:r>
      <w:r w:rsidR="00B65729">
        <w:softHyphen/>
      </w:r>
      <w:r>
        <w:t>nalitets</w:t>
      </w:r>
      <w:r>
        <w:softHyphen/>
        <w:t>bedömning som reglerings</w:t>
      </w:r>
      <w:r>
        <w:softHyphen/>
        <w:t>myndigheten ska göra, när den övervä</w:t>
      </w:r>
      <w:r w:rsidR="00B65729">
        <w:softHyphen/>
      </w:r>
      <w:r>
        <w:t>ger att införa en utvidgad skyldighet, undanta sådana nätanlägg</w:t>
      </w:r>
      <w:r>
        <w:softHyphen/>
        <w:t>nings</w:t>
      </w:r>
      <w:r w:rsidR="00B65729">
        <w:softHyphen/>
      </w:r>
      <w:r>
        <w:t xml:space="preserve">projekt som myndigheten bedömer riskerar att äventyras av </w:t>
      </w:r>
      <w:r w:rsidRPr="000A7DB0">
        <w:t>skyldig</w:t>
      </w:r>
      <w:r w:rsidRPr="000A7DB0">
        <w:softHyphen/>
        <w:t>heten.</w:t>
      </w:r>
      <w:r w:rsidRPr="0063361B">
        <w:t xml:space="preserve"> </w:t>
      </w:r>
      <w:r w:rsidRPr="000A7DB0">
        <w:t>Reger</w:t>
      </w:r>
      <w:r w:rsidR="00B65729">
        <w:softHyphen/>
      </w:r>
      <w:r w:rsidRPr="000A7DB0">
        <w:t xml:space="preserve">ingen delar därför inte </w:t>
      </w:r>
      <w:r w:rsidRPr="007B23D4">
        <w:t>PTS</w:t>
      </w:r>
      <w:r w:rsidRPr="000A7DB0">
        <w:t xml:space="preserve"> uppfattning att förbudet </w:t>
      </w:r>
      <w:r>
        <w:t>bör avgränsas på annat sätt</w:t>
      </w:r>
      <w:r w:rsidRPr="000A7DB0">
        <w:t>.</w:t>
      </w:r>
    </w:p>
    <w:p w14:paraId="085B3616" w14:textId="77777777" w:rsidR="00D85371" w:rsidRPr="000342E8" w:rsidRDefault="00D85371" w:rsidP="00D85371">
      <w:pPr>
        <w:pStyle w:val="Rubrik5utannumrering"/>
        <w:rPr>
          <w:spacing w:val="-4"/>
        </w:rPr>
      </w:pPr>
      <w:r w:rsidRPr="000342E8">
        <w:rPr>
          <w:spacing w:val="-4"/>
        </w:rPr>
        <w:t>Rena grossistföretag undantas i vissa fall från den utvidgade skyldigheten</w:t>
      </w:r>
    </w:p>
    <w:p w14:paraId="2E36A0EB" w14:textId="77777777" w:rsidR="00D85371" w:rsidRDefault="00D85371" w:rsidP="00D85371">
      <w:pPr>
        <w:pStyle w:val="Brdtext"/>
      </w:pPr>
      <w:r>
        <w:t xml:space="preserve">Av </w:t>
      </w:r>
      <w:r w:rsidRPr="00FF2B04">
        <w:t xml:space="preserve">artikel 61.3 tredje </w:t>
      </w:r>
      <w:r w:rsidRPr="00454D5A">
        <w:t>stycket (</w:t>
      </w:r>
      <w:r>
        <w:t>första huvudsatsen</w:t>
      </w:r>
      <w:r w:rsidRPr="00454D5A">
        <w:t xml:space="preserve"> </w:t>
      </w:r>
      <w:r>
        <w:t xml:space="preserve">i </w:t>
      </w:r>
      <w:r w:rsidRPr="00454D5A">
        <w:t>punkt</w:t>
      </w:r>
      <w:r>
        <w:t>en </w:t>
      </w:r>
      <w:r w:rsidRPr="00454D5A">
        <w:t>a) framgår</w:t>
      </w:r>
      <w:r>
        <w:t xml:space="preserve"> också att en skyldighet om utvidgat tillträde inte får åläggas en operatör som </w:t>
      </w:r>
      <w:r w:rsidRPr="00FF2B04">
        <w:t>är ett rent grossist</w:t>
      </w:r>
      <w:r>
        <w:softHyphen/>
      </w:r>
      <w:r w:rsidRPr="00FF2B04">
        <w:t>företag,</w:t>
      </w:r>
      <w:r w:rsidRPr="00E211AD">
        <w:t xml:space="preserve"> under förutsättning att grossist</w:t>
      </w:r>
      <w:r w:rsidRPr="00E211AD">
        <w:softHyphen/>
        <w:t>företaget tillgänglig</w:t>
      </w:r>
      <w:r w:rsidRPr="00E211AD">
        <w:softHyphen/>
        <w:t>gör en hållbar och lik</w:t>
      </w:r>
      <w:r w:rsidRPr="00E211AD">
        <w:softHyphen/>
        <w:t>vär</w:t>
      </w:r>
      <w:r w:rsidRPr="00E211AD">
        <w:softHyphen/>
        <w:t>dig alternativ lösning för att nå slut</w:t>
      </w:r>
      <w:r>
        <w:softHyphen/>
      </w:r>
      <w:r w:rsidRPr="00E211AD">
        <w:t>användare</w:t>
      </w:r>
      <w:r>
        <w:t>. Den alternativa lösningen ska bestå i att</w:t>
      </w:r>
      <w:r w:rsidRPr="00E211AD">
        <w:t xml:space="preserve"> erbjuda till</w:t>
      </w:r>
      <w:r w:rsidRPr="00E211AD">
        <w:softHyphen/>
        <w:t>träde till ett nät med mycket hög kapacitet till alla företag på rättvisa, icke-</w:t>
      </w:r>
      <w:r w:rsidRPr="00FF2B04">
        <w:t>diskrimine</w:t>
      </w:r>
      <w:r>
        <w:softHyphen/>
      </w:r>
      <w:r w:rsidRPr="00FF2B04">
        <w:t>ran</w:t>
      </w:r>
      <w:r>
        <w:softHyphen/>
      </w:r>
      <w:r w:rsidRPr="00FF2B04">
        <w:t>de och rimliga vill</w:t>
      </w:r>
      <w:r w:rsidRPr="00FF2B04">
        <w:softHyphen/>
        <w:t xml:space="preserve">kor. </w:t>
      </w:r>
      <w:r>
        <w:t>Enligt fjärde stycket får dock en skyldighet om utvidgat tillträde åläggas om det berörda nätet finansieras med offentliga medel. En paragraf som på motsvarande sätt begränsar möjligheten att ålägga en utvidgad tillträdesskyldighet bör finnas i lagen.</w:t>
      </w:r>
    </w:p>
    <w:p w14:paraId="00C81052" w14:textId="77777777" w:rsidR="00D85371" w:rsidRDefault="00D85371" w:rsidP="00D85371">
      <w:pPr>
        <w:pStyle w:val="Brdtextmedindrag"/>
      </w:pPr>
      <w:r w:rsidRPr="00C37439">
        <w:lastRenderedPageBreak/>
        <w:t>För att omfattas av undantaget krävs att opera</w:t>
      </w:r>
      <w:r w:rsidRPr="00C37439">
        <w:softHyphen/>
        <w:t>tören är ett rent grossist</w:t>
      </w:r>
      <w:r w:rsidRPr="00C37439">
        <w:softHyphen/>
        <w:t>företag som tillhandahåller en produkt motsvaran</w:t>
      </w:r>
      <w:r w:rsidRPr="00C37439">
        <w:softHyphen/>
        <w:t>de ett hållbart och liknande tillträde till alla företag. I avsnitt 14.2.</w:t>
      </w:r>
      <w:r>
        <w:t>6</w:t>
      </w:r>
      <w:r w:rsidRPr="00C37439">
        <w:t xml:space="preserve"> föreslås att rent grossist</w:t>
      </w:r>
      <w:r w:rsidRPr="00C37439">
        <w:softHyphen/>
        <w:t xml:space="preserve">företag definieras i lagen. Vad som är </w:t>
      </w:r>
      <w:r>
        <w:t xml:space="preserve">ett </w:t>
      </w:r>
      <w:r w:rsidRPr="00C37439">
        <w:t xml:space="preserve">hållbart och liknande </w:t>
      </w:r>
      <w:r>
        <w:t xml:space="preserve">tillträde </w:t>
      </w:r>
      <w:r w:rsidRPr="00C37439">
        <w:t>måste prövas i det enskilda fallet inom ramen för den sam</w:t>
      </w:r>
      <w:r w:rsidRPr="00C37439">
        <w:softHyphen/>
        <w:t>lade bedömning som reglerings</w:t>
      </w:r>
      <w:r>
        <w:softHyphen/>
      </w:r>
      <w:r w:rsidRPr="00C37439">
        <w:t>myndigheten ska göra. Utgångs</w:t>
      </w:r>
      <w:r w:rsidRPr="00C37439">
        <w:softHyphen/>
        <w:t>punkten för prövningen av undan</w:t>
      </w:r>
      <w:r w:rsidRPr="00C37439">
        <w:softHyphen/>
        <w:t>taget bör vara huruvida grossistprodukten är lång</w:t>
      </w:r>
      <w:r w:rsidRPr="00C37439">
        <w:softHyphen/>
        <w:t>siktigt hållbar (i den engelska språkversionen ”viable”) och li</w:t>
      </w:r>
      <w:r>
        <w:t>knande</w:t>
      </w:r>
      <w:r w:rsidRPr="00C37439">
        <w:t xml:space="preserve"> ur den tillträdes</w:t>
      </w:r>
      <w:r w:rsidRPr="00C37439">
        <w:softHyphen/>
        <w:t>sökandes per</w:t>
      </w:r>
      <w:r w:rsidRPr="00C37439">
        <w:softHyphen/>
        <w:t xml:space="preserve">spektiv. Det alternativa tillträdet bör under överskådlig tid ge tillgång till i vart fall i huvudsak samma slutanvändare. </w:t>
      </w:r>
      <w:r>
        <w:t>Det bör i paragraf</w:t>
      </w:r>
      <w:r>
        <w:softHyphen/>
        <w:t>en tydliggöras a</w:t>
      </w:r>
      <w:r w:rsidRPr="008863E4">
        <w:t>tt det alternativa tillträdet ska uppfylla dessa krav</w:t>
      </w:r>
      <w:r>
        <w:t>.</w:t>
      </w:r>
    </w:p>
    <w:p w14:paraId="1626CF11" w14:textId="20F85D6B" w:rsidR="00D85371" w:rsidRDefault="00D85371" w:rsidP="00D85371">
      <w:pPr>
        <w:pStyle w:val="Brdtextmedindrag"/>
      </w:pPr>
      <w:r>
        <w:t xml:space="preserve">Det </w:t>
      </w:r>
      <w:r w:rsidRPr="00D97921">
        <w:t xml:space="preserve">krävs </w:t>
      </w:r>
      <w:r>
        <w:t xml:space="preserve">också </w:t>
      </w:r>
      <w:r w:rsidRPr="00D97921">
        <w:t>att den alternativa lösningen avser tillträde till ett nät med myck</w:t>
      </w:r>
      <w:r w:rsidRPr="00D97921">
        <w:softHyphen/>
        <w:t xml:space="preserve">et hög kapacitet. </w:t>
      </w:r>
      <w:r>
        <w:t>I artikel 2.2 i EU-direktivet definieras nät med myck</w:t>
      </w:r>
      <w:r>
        <w:softHyphen/>
        <w:t>et hög kapacitet sam</w:t>
      </w:r>
      <w:r>
        <w:softHyphen/>
        <w:t>man</w:t>
      </w:r>
      <w:r>
        <w:softHyphen/>
        <w:t>fatt</w:t>
      </w:r>
      <w:r>
        <w:softHyphen/>
        <w:t>nings</w:t>
      </w:r>
      <w:r>
        <w:softHyphen/>
        <w:t>vis som ett elektroniskt kom</w:t>
      </w:r>
      <w:r>
        <w:softHyphen/>
        <w:t>muni</w:t>
      </w:r>
      <w:r>
        <w:softHyphen/>
        <w:t>ka</w:t>
      </w:r>
      <w:r>
        <w:softHyphen/>
        <w:t>tionsnät som helt består av fiberoptiska element åtminstone fram till distri</w:t>
      </w:r>
      <w:r>
        <w:softHyphen/>
        <w:t>bu</w:t>
      </w:r>
      <w:r>
        <w:softHyphen/>
        <w:t>tions</w:t>
      </w:r>
      <w:r>
        <w:softHyphen/>
        <w:t>punkt</w:t>
      </w:r>
      <w:r>
        <w:softHyphen/>
        <w:t>en på betjän</w:t>
      </w:r>
      <w:r>
        <w:softHyphen/>
        <w:t>ings</w:t>
      </w:r>
      <w:r>
        <w:softHyphen/>
        <w:t xml:space="preserve">platsen eller som kan erbjuda liknande nätprestanda. Även betydelsen av nätprestanda </w:t>
      </w:r>
      <w:r w:rsidRPr="00E211AD">
        <w:t>preciseras närmare i de</w:t>
      </w:r>
      <w:r>
        <w:t>f</w:t>
      </w:r>
      <w:r w:rsidRPr="00E211AD">
        <w:t>i</w:t>
      </w:r>
      <w:r>
        <w:softHyphen/>
      </w:r>
      <w:r w:rsidRPr="00E211AD">
        <w:t>ni</w:t>
      </w:r>
      <w:r>
        <w:softHyphen/>
      </w:r>
      <w:r w:rsidRPr="00E211AD">
        <w:t>tion</w:t>
      </w:r>
      <w:r>
        <w:softHyphen/>
      </w:r>
      <w:r w:rsidRPr="00E211AD">
        <w:t>en</w:t>
      </w:r>
      <w:r>
        <w:t>. Berec har utfärdat riktlinjer för de kriterier som ett nät ska upp</w:t>
      </w:r>
      <w:r>
        <w:softHyphen/>
        <w:t>fylla för att anses vara ett nät med mycket hög kapacitet, i fråga om ned- och upplänksbredband, resiliens, felrelaterade parametrar, fördröjning och jitter (jfr artikel 82 i EU-direktivet). Uttrycket nät med mycket hög kapa</w:t>
      </w:r>
      <w:r w:rsidR="0004072E">
        <w:softHyphen/>
      </w:r>
      <w:r>
        <w:t>citet bör definieras på mot</w:t>
      </w:r>
      <w:r>
        <w:softHyphen/>
        <w:t>svarande sätt i lagen.</w:t>
      </w:r>
    </w:p>
    <w:p w14:paraId="69E27845" w14:textId="02A66460" w:rsidR="00D85371" w:rsidRPr="00AC5ABF" w:rsidRDefault="00D85371" w:rsidP="00D85371">
      <w:pPr>
        <w:pStyle w:val="Brdtextmedindrag"/>
      </w:pPr>
      <w:r w:rsidRPr="0004072E">
        <w:rPr>
          <w:spacing w:val="-2"/>
        </w:rPr>
        <w:t>Tillträdet ska dessutom erbjudas på villkor som är rättvisa, icke-diskrimi</w:t>
      </w:r>
      <w:r w:rsidR="0004072E" w:rsidRPr="0004072E">
        <w:rPr>
          <w:spacing w:val="-2"/>
        </w:rPr>
        <w:softHyphen/>
      </w:r>
      <w:r w:rsidRPr="00896B43">
        <w:t xml:space="preserve">nerande och rimliga. Det bör </w:t>
      </w:r>
      <w:r>
        <w:t xml:space="preserve">också </w:t>
      </w:r>
      <w:r w:rsidRPr="00896B43">
        <w:t xml:space="preserve">framgå av </w:t>
      </w:r>
      <w:r>
        <w:t>paragrafen</w:t>
      </w:r>
      <w:r w:rsidRPr="00896B43">
        <w:t xml:space="preserve">. </w:t>
      </w:r>
      <w:r>
        <w:t>O</w:t>
      </w:r>
      <w:r w:rsidRPr="00896B43">
        <w:t>pera</w:t>
      </w:r>
      <w:r>
        <w:softHyphen/>
      </w:r>
      <w:r w:rsidRPr="00896B43">
        <w:t>tören som är föremål för till</w:t>
      </w:r>
      <w:r w:rsidRPr="00896B43">
        <w:softHyphen/>
        <w:t>trädes</w:t>
      </w:r>
      <w:r w:rsidRPr="00896B43">
        <w:softHyphen/>
        <w:t xml:space="preserve">ansökan </w:t>
      </w:r>
      <w:r>
        <w:t>ska</w:t>
      </w:r>
      <w:r w:rsidRPr="00896B43">
        <w:t xml:space="preserve"> förse myn</w:t>
      </w:r>
      <w:r w:rsidRPr="00896B43">
        <w:softHyphen/>
        <w:t>digheten med underlaget för prövningen.</w:t>
      </w:r>
    </w:p>
    <w:p w14:paraId="302CE425" w14:textId="77777777" w:rsidR="00D85371" w:rsidRDefault="00D85371" w:rsidP="00D85371">
      <w:pPr>
        <w:pStyle w:val="Brdtextmedindrag"/>
      </w:pPr>
      <w:r w:rsidRPr="00AC5ABF">
        <w:t>Sammantaget bör det i lagen anges att en utvidg</w:t>
      </w:r>
      <w:r w:rsidRPr="00AC5ABF">
        <w:softHyphen/>
        <w:t>ad skyldighet inte får åläggas en operatör som är ett rent grossist</w:t>
      </w:r>
      <w:r w:rsidRPr="00AC5ABF">
        <w:softHyphen/>
        <w:t xml:space="preserve">företag och som i stället ger ett hållbart och liknande tillträde till ett nät med </w:t>
      </w:r>
      <w:r w:rsidRPr="002A0EA8">
        <w:t>mycket hög kapa</w:t>
      </w:r>
      <w:r w:rsidRPr="002A0EA8">
        <w:softHyphen/>
        <w:t>citet på rätt</w:t>
      </w:r>
      <w:r w:rsidRPr="002A0EA8">
        <w:softHyphen/>
        <w:t>visa, icke-diskriminerande och rimliga villkor. Det bör framgå att begräns</w:t>
      </w:r>
      <w:r w:rsidRPr="002A0EA8">
        <w:softHyphen/>
        <w:t>ning</w:t>
      </w:r>
      <w:r w:rsidRPr="002A0EA8">
        <w:softHyphen/>
        <w:t>en inte gäller om nätet är offentligt finansierat.</w:t>
      </w:r>
    </w:p>
    <w:p w14:paraId="45391EFB" w14:textId="77700854" w:rsidR="00D85371" w:rsidRDefault="00D85371" w:rsidP="00297730">
      <w:pPr>
        <w:pStyle w:val="Brdtextmedindrag"/>
      </w:pPr>
      <w:r w:rsidRPr="0095784C">
        <w:rPr>
          <w:i/>
          <w:iCs/>
        </w:rPr>
        <w:t>Lagrådet</w:t>
      </w:r>
      <w:r>
        <w:t xml:space="preserve"> an</w:t>
      </w:r>
      <w:r w:rsidR="00210D21">
        <w:t>ser</w:t>
      </w:r>
      <w:r>
        <w:t xml:space="preserve"> att innebörden av ”offentligt finansierat” bör redas ut eller i vart fall behandlas mera ingående än i lagrådsremissen och efter</w:t>
      </w:r>
      <w:r w:rsidR="00506143">
        <w:softHyphen/>
      </w:r>
      <w:r>
        <w:t>lyser ytterligare vägledning. I skäl 155 i EU-direktivet anges att undan</w:t>
      </w:r>
      <w:r w:rsidR="00506143">
        <w:softHyphen/>
      </w:r>
      <w:r w:rsidRPr="00506143">
        <w:rPr>
          <w:spacing w:val="-2"/>
        </w:rPr>
        <w:t>taget kan vara olämpligt för till</w:t>
      </w:r>
      <w:r w:rsidRPr="00506143">
        <w:rPr>
          <w:spacing w:val="-2"/>
        </w:rPr>
        <w:softHyphen/>
        <w:t>handa</w:t>
      </w:r>
      <w:r w:rsidRPr="00506143">
        <w:rPr>
          <w:spacing w:val="-2"/>
        </w:rPr>
        <w:softHyphen/>
        <w:t>hållare som tar emot offentliga medel.</w:t>
      </w:r>
      <w:r>
        <w:t xml:space="preserve"> Någon ytterligare ledning för vad som avses med att nätet är offentligt finansierat ges inte i direktivet. Som utgångspunkt konstaterar regeringen att offentlig finansiering, generellt, avser ett direkt stöd eller en betalning från det allmänna för att bedriva en viss verksamhet (jfr p</w:t>
      </w:r>
      <w:r w:rsidRPr="00340BF2">
        <w:t>rop. 2016/17:31</w:t>
      </w:r>
      <w:r>
        <w:t xml:space="preserve"> </w:t>
      </w:r>
      <w:r w:rsidR="00EB24E6">
        <w:t>s. 5</w:t>
      </w:r>
      <w:r>
        <w:t xml:space="preserve">5 f. och </w:t>
      </w:r>
      <w:r w:rsidRPr="00340BF2">
        <w:t xml:space="preserve">prop. 2019/20:201 </w:t>
      </w:r>
      <w:r w:rsidR="00EB24E6">
        <w:t>s. </w:t>
      </w:r>
      <w:r w:rsidRPr="00340BF2">
        <w:t>14</w:t>
      </w:r>
      <w:r>
        <w:t>). Svensk rätt bör dock inte utan vidare ligga till grund för tolkningen av unionsrätten.</w:t>
      </w:r>
      <w:r w:rsidDel="00AE505A">
        <w:rPr>
          <w:rFonts w:asciiTheme="minorHAnsi" w:hAnsiTheme="minorHAnsi"/>
        </w:rPr>
        <w:t xml:space="preserve"> </w:t>
      </w:r>
      <w:r>
        <w:t xml:space="preserve">Flera </w:t>
      </w:r>
      <w:r w:rsidRPr="00A32B29">
        <w:t xml:space="preserve">remissinstanser, bl.a. </w:t>
      </w:r>
      <w:r w:rsidRPr="00A32B29">
        <w:rPr>
          <w:i/>
        </w:rPr>
        <w:t xml:space="preserve">AB Stokab </w:t>
      </w:r>
      <w:r w:rsidRPr="00A32B29">
        <w:rPr>
          <w:iCs/>
        </w:rPr>
        <w:t xml:space="preserve">och </w:t>
      </w:r>
      <w:r w:rsidRPr="00A32B29">
        <w:rPr>
          <w:i/>
        </w:rPr>
        <w:t xml:space="preserve">Sveriges </w:t>
      </w:r>
      <w:r>
        <w:rPr>
          <w:i/>
        </w:rPr>
        <w:t>K</w:t>
      </w:r>
      <w:r w:rsidRPr="00A32B29">
        <w:rPr>
          <w:i/>
        </w:rPr>
        <w:t>om</w:t>
      </w:r>
      <w:r w:rsidRPr="00A32B29">
        <w:rPr>
          <w:i/>
        </w:rPr>
        <w:softHyphen/>
        <w:t>mun</w:t>
      </w:r>
      <w:r w:rsidRPr="00A32B29">
        <w:rPr>
          <w:i/>
        </w:rPr>
        <w:softHyphen/>
        <w:t xml:space="preserve">er och </w:t>
      </w:r>
      <w:r>
        <w:rPr>
          <w:i/>
        </w:rPr>
        <w:t>R</w:t>
      </w:r>
      <w:r w:rsidRPr="00A32B29">
        <w:rPr>
          <w:i/>
        </w:rPr>
        <w:t>egion</w:t>
      </w:r>
      <w:r>
        <w:rPr>
          <w:i/>
        </w:rPr>
        <w:softHyphen/>
      </w:r>
      <w:r w:rsidRPr="00A32B29">
        <w:rPr>
          <w:i/>
        </w:rPr>
        <w:t>er</w:t>
      </w:r>
      <w:r w:rsidRPr="00A32B29">
        <w:rPr>
          <w:iCs/>
        </w:rPr>
        <w:t>,</w:t>
      </w:r>
      <w:r w:rsidRPr="00A32B29">
        <w:t xml:space="preserve"> framhåller att det endast bör träffa rent bidrags</w:t>
      </w:r>
      <w:r w:rsidRPr="00A32B29">
        <w:softHyphen/>
        <w:t>finans</w:t>
      </w:r>
      <w:r w:rsidRPr="00A32B29">
        <w:softHyphen/>
        <w:t>ier</w:t>
      </w:r>
      <w:r w:rsidRPr="00A32B29">
        <w:softHyphen/>
        <w:t>ade nät genom statsstöd i EU-rättslig mening. Någon sådan avgränsning fram</w:t>
      </w:r>
      <w:r w:rsidRPr="00A32B29">
        <w:softHyphen/>
        <w:t>går inte uttryckligen</w:t>
      </w:r>
      <w:r>
        <w:t xml:space="preserve"> av direktivet. Enligt regeringens mening bör undan</w:t>
      </w:r>
      <w:r>
        <w:softHyphen/>
        <w:t>taget därmed inte enbart omfatta fall där stöd enligt EU:s stats</w:t>
      </w:r>
      <w:r>
        <w:softHyphen/>
        <w:t>stöds</w:t>
      </w:r>
      <w:r>
        <w:softHyphen/>
        <w:t>regler tagits emot.</w:t>
      </w:r>
    </w:p>
    <w:p w14:paraId="3B665E39" w14:textId="38693B13" w:rsidR="00D85371" w:rsidRPr="00E3436F" w:rsidRDefault="00D85371" w:rsidP="00297730">
      <w:pPr>
        <w:pStyle w:val="Brdtextmedindrag"/>
      </w:pPr>
      <w:r>
        <w:t>När det gäller de kommunalägda stadsnätsbolagen finns det inget som hindrar att även sådana bolag som uppfyller kriterierna för ett rent grossist</w:t>
      </w:r>
      <w:r>
        <w:softHyphen/>
        <w:t>företag anses omfattas av undantaget, förutsatt att nätet inte bedöms vara offentligt finansierat. Kommunala stadsnät som har byggts ut med kom</w:t>
      </w:r>
      <w:r w:rsidR="00506143">
        <w:softHyphen/>
      </w:r>
      <w:r>
        <w:t>munala medel bör enligt regeringens mening anses vara finans</w:t>
      </w:r>
      <w:r>
        <w:softHyphen/>
        <w:t>ier</w:t>
      </w:r>
      <w:r>
        <w:softHyphen/>
        <w:t xml:space="preserve">ade med </w:t>
      </w:r>
      <w:r>
        <w:lastRenderedPageBreak/>
        <w:t xml:space="preserve">offentliga medel. </w:t>
      </w:r>
      <w:r w:rsidRPr="000C018F">
        <w:t>I övrigt kan frågan om offentlig finansiering har före</w:t>
      </w:r>
      <w:r w:rsidR="00506143">
        <w:softHyphen/>
      </w:r>
      <w:r w:rsidRPr="000C018F">
        <w:t xml:space="preserve">kommit aktualiseras i vitt skilda situationer. </w:t>
      </w:r>
      <w:r>
        <w:t>Någon ytterligare precisering av innebörden av uttrycket offentligt finansierat i denna reglering bör där</w:t>
      </w:r>
      <w:r w:rsidR="00506143">
        <w:softHyphen/>
      </w:r>
      <w:r>
        <w:t>för inte göras. I det enskilda fall</w:t>
      </w:r>
      <w:r>
        <w:softHyphen/>
        <w:t>et får det i stället göras en helhets</w:t>
      </w:r>
      <w:r w:rsidR="00506143">
        <w:softHyphen/>
      </w:r>
      <w:r>
        <w:t>bedöm</w:t>
      </w:r>
      <w:r w:rsidR="00506143">
        <w:softHyphen/>
      </w:r>
      <w:r>
        <w:t xml:space="preserve">ning av om det nät som tillträdesskyldigheten avser är finansierat med offentliga medel. </w:t>
      </w:r>
      <w:r w:rsidRPr="00D27F7C">
        <w:t>Innebörden</w:t>
      </w:r>
      <w:r>
        <w:t xml:space="preserve"> får alltså klargöras av </w:t>
      </w:r>
      <w:r w:rsidRPr="00D27F7C">
        <w:t>rättstillämpningen och</w:t>
      </w:r>
      <w:r>
        <w:t xml:space="preserve"> ytterst av EU-domstolen i </w:t>
      </w:r>
      <w:r w:rsidRPr="00D27F7C">
        <w:t xml:space="preserve">dess </w:t>
      </w:r>
      <w:r>
        <w:t xml:space="preserve">egenskap av </w:t>
      </w:r>
      <w:r w:rsidRPr="00D27F7C">
        <w:t>uttolkare</w:t>
      </w:r>
      <w:r>
        <w:t xml:space="preserve"> av unionsrätten.</w:t>
      </w:r>
    </w:p>
    <w:p w14:paraId="61397EC8" w14:textId="77777777" w:rsidR="00D85371" w:rsidRPr="00E3436F" w:rsidRDefault="00D85371" w:rsidP="00D85371">
      <w:pPr>
        <w:pStyle w:val="Rubrik5utannumrering"/>
      </w:pPr>
      <w:r w:rsidRPr="00E3436F">
        <w:t>Även</w:t>
      </w:r>
      <w:r>
        <w:t xml:space="preserve"> </w:t>
      </w:r>
      <w:r w:rsidRPr="00E3436F">
        <w:t>andra operatörer kan undantas</w:t>
      </w:r>
    </w:p>
    <w:p w14:paraId="75C1A2D5" w14:textId="77777777" w:rsidR="00D85371" w:rsidRPr="00D00167" w:rsidRDefault="00D85371" w:rsidP="00D85371">
      <w:pPr>
        <w:pStyle w:val="Brdtextmedindrag"/>
        <w:ind w:firstLine="0"/>
      </w:pPr>
      <w:r w:rsidRPr="00E3436F">
        <w:t xml:space="preserve">Enligt artikel </w:t>
      </w:r>
      <w:r w:rsidRPr="00576486">
        <w:t>61.3 tredje stycket (sista huvud</w:t>
      </w:r>
      <w:r w:rsidRPr="00576486">
        <w:softHyphen/>
        <w:t>satsen i punkten</w:t>
      </w:r>
      <w:r>
        <w:t> </w:t>
      </w:r>
      <w:r w:rsidRPr="00576486">
        <w:t>a) får regleringsmyndigheten låta även andra tillhandahållare omfattas av undan</w:t>
      </w:r>
      <w:r w:rsidRPr="00576486">
        <w:softHyphen/>
        <w:t>taget från möjligheten att ålägga en utvidgad skyldighet, som enligt huvud</w:t>
      </w:r>
      <w:r w:rsidRPr="00576486">
        <w:softHyphen/>
        <w:t>regeln ska gälla för rena grossist</w:t>
      </w:r>
      <w:r w:rsidRPr="00576486">
        <w:softHyphen/>
        <w:t xml:space="preserve">företag. I promemorian föreslås därför att myndigheten, vid bedömningen av om en utvidgad skyldighet ska åläggas, särskilt ska beakta om operatören i stället erbjuder en alternativ lösning i form av tillträde till ett nät med </w:t>
      </w:r>
      <w:r w:rsidRPr="00D00167">
        <w:t>mycket hög kapacitet.</w:t>
      </w:r>
    </w:p>
    <w:p w14:paraId="2090BFF7" w14:textId="77777777" w:rsidR="00D85371" w:rsidRPr="00576486" w:rsidRDefault="00D85371" w:rsidP="00D85371">
      <w:pPr>
        <w:pStyle w:val="Brdtextmedindrag"/>
      </w:pPr>
      <w:r w:rsidRPr="00D00167">
        <w:t>Den omständigheten ingår i den proportionalitetsbedömning som reglerings</w:t>
      </w:r>
      <w:r w:rsidRPr="00D00167">
        <w:softHyphen/>
        <w:t>myndigheten ska göra vid bedömningen av om en utvidgad skyl</w:t>
      </w:r>
      <w:r w:rsidRPr="00D00167">
        <w:softHyphen/>
        <w:t>dig</w:t>
      </w:r>
      <w:r w:rsidRPr="00D00167">
        <w:softHyphen/>
        <w:t>het ska åläggas. Detta bör komma till uttryck i lagen genom att det anges att särskild hänsyn ska tas till om operatören i stället ger tillträde till ett nät med mycket hög kapacitet på rättvisa, icke-diskriminerande och rimliga villkor. I det ligger att operatören genom att erbjuda tillträdet tillgängliggör en hållbar och liknande alternativ lösning för att nå slut</w:t>
      </w:r>
      <w:r w:rsidRPr="00D00167">
        <w:softHyphen/>
        <w:t xml:space="preserve">användare. Som </w:t>
      </w:r>
      <w:r w:rsidRPr="007B23D4">
        <w:t>PTS</w:t>
      </w:r>
      <w:r w:rsidRPr="00D00167">
        <w:t xml:space="preserve"> framför bör det rimligen innebära tillträde till en nätsträcka som, i vart fall, når i huvudsak samma slutanvändare (jfr ovan om undan</w:t>
      </w:r>
      <w:r w:rsidRPr="00D00167">
        <w:softHyphen/>
        <w:t>taget för rena grossistföretag).</w:t>
      </w:r>
    </w:p>
    <w:p w14:paraId="6C21207F" w14:textId="77777777" w:rsidR="00D85371" w:rsidRDefault="00D85371" w:rsidP="00D85371">
      <w:pPr>
        <w:pStyle w:val="Brdtextmedindrag"/>
      </w:pPr>
      <w:r>
        <w:t>Som anges i direktivet kan undantaget dock vara olämpligt om det berörda nätet är offentligt finansierat (se ovan). Det gäller även när reglerings</w:t>
      </w:r>
      <w:r>
        <w:softHyphen/>
        <w:t>myndigheten överväger om en operatör som inte är ett rent grossistföretag ska åläggas en utvidgad tillträdeskyldighet.</w:t>
      </w:r>
    </w:p>
    <w:p w14:paraId="4DE8AA10" w14:textId="77777777" w:rsidR="00D85371" w:rsidRPr="00E211AD" w:rsidRDefault="00D85371" w:rsidP="00D85371">
      <w:pPr>
        <w:pStyle w:val="Rubrik3"/>
      </w:pPr>
      <w:bookmarkStart w:id="808" w:name="_Toc73005940"/>
      <w:bookmarkStart w:id="809" w:name="_Toc86738746"/>
      <w:bookmarkStart w:id="810" w:name="_Toc94597509"/>
      <w:bookmarkStart w:id="811" w:name="_Toc96533352"/>
      <w:r w:rsidRPr="00E211AD">
        <w:t xml:space="preserve">Samlokalisering och </w:t>
      </w:r>
      <w:r>
        <w:t xml:space="preserve">annat </w:t>
      </w:r>
      <w:r w:rsidRPr="00E211AD">
        <w:t>gemensamt utnyttjande</w:t>
      </w:r>
      <w:bookmarkEnd w:id="808"/>
      <w:bookmarkEnd w:id="809"/>
      <w:bookmarkEnd w:id="810"/>
      <w:bookmarkEnd w:id="811"/>
    </w:p>
    <w:p w14:paraId="71D10073" w14:textId="77777777" w:rsidR="00D85371" w:rsidRPr="00E211AD" w:rsidRDefault="00D85371" w:rsidP="00D85371">
      <w:pPr>
        <w:pStyle w:val="Brdtextram"/>
      </w:pPr>
      <w:r>
        <w:rPr>
          <w:b/>
        </w:rPr>
        <w:t xml:space="preserve">Regeringens </w:t>
      </w:r>
      <w:r w:rsidRPr="001533C7">
        <w:rPr>
          <w:b/>
        </w:rPr>
        <w:t>förslag:</w:t>
      </w:r>
      <w:r w:rsidRPr="00E211AD">
        <w:t xml:space="preserve"> Bestämmelserna </w:t>
      </w:r>
      <w:r>
        <w:t>i lagen om elektronisk kommu</w:t>
      </w:r>
      <w:r>
        <w:softHyphen/>
        <w:t>ni</w:t>
      </w:r>
      <w:r>
        <w:softHyphen/>
        <w:t xml:space="preserve">kation </w:t>
      </w:r>
      <w:r w:rsidRPr="00E211AD">
        <w:t>om samlokalisering eller andra möjligheter till gemensamt utnyttjande av egendom eller annat ska föras över till den nya lagen</w:t>
      </w:r>
      <w:r w:rsidRPr="00C8123E">
        <w:t>.</w:t>
      </w:r>
    </w:p>
    <w:p w14:paraId="7A0B3768" w14:textId="77777777" w:rsidR="00D85371" w:rsidRPr="00E211AD" w:rsidRDefault="00D85371" w:rsidP="00D85371">
      <w:pPr>
        <w:pStyle w:val="Brdtextmedindrag"/>
        <w:rPr>
          <w:sz w:val="8"/>
          <w:szCs w:val="8"/>
        </w:rPr>
      </w:pPr>
    </w:p>
    <w:p w14:paraId="1B5985E6" w14:textId="77777777" w:rsidR="00D85371" w:rsidRPr="00E211AD" w:rsidRDefault="00D85371" w:rsidP="00D85371">
      <w:pPr>
        <w:pStyle w:val="Brdtextmedindrag"/>
      </w:pPr>
      <w:r w:rsidRPr="00E211AD">
        <w:rPr>
          <w:b/>
        </w:rPr>
        <w:t xml:space="preserve">Promemorians </w:t>
      </w:r>
      <w:r w:rsidRPr="008D14B8">
        <w:rPr>
          <w:b/>
        </w:rPr>
        <w:t>förslag</w:t>
      </w:r>
      <w:r w:rsidRPr="001533C7">
        <w:rPr>
          <w:bCs/>
        </w:rPr>
        <w:t xml:space="preserve"> </w:t>
      </w:r>
      <w:r w:rsidRPr="004F2FE2">
        <w:t xml:space="preserve">överensstämmer </w:t>
      </w:r>
      <w:r>
        <w:t xml:space="preserve">i sak </w:t>
      </w:r>
      <w:r w:rsidRPr="004F2FE2">
        <w:t>med regeringens förslag.</w:t>
      </w:r>
      <w:r>
        <w:t xml:space="preserve"> </w:t>
      </w:r>
      <w:r w:rsidRPr="002573F2">
        <w:t>Promemorians lagförslag har en annan utformning.</w:t>
      </w:r>
    </w:p>
    <w:p w14:paraId="5472786F" w14:textId="77777777" w:rsidR="00D85371" w:rsidRDefault="00D85371" w:rsidP="00D85371">
      <w:pPr>
        <w:pStyle w:val="Brdtextmedindrag"/>
        <w:tabs>
          <w:tab w:val="left" w:pos="3930"/>
        </w:tabs>
      </w:pPr>
      <w:r w:rsidRPr="00E211AD">
        <w:rPr>
          <w:b/>
        </w:rPr>
        <w:t>Remissinstanserna:</w:t>
      </w:r>
      <w:r w:rsidRPr="00120E74">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w:t>
      </w:r>
      <w:r>
        <w:t xml:space="preserve"> </w:t>
      </w:r>
      <w:r w:rsidRPr="00E2684C">
        <w:rPr>
          <w:i/>
          <w:iCs/>
        </w:rPr>
        <w:t>Försvarsmakten</w:t>
      </w:r>
      <w:r>
        <w:t xml:space="preserve"> anser dock att bestäm</w:t>
      </w:r>
      <w:r>
        <w:softHyphen/>
        <w:t>melser</w:t>
      </w:r>
      <w:r>
        <w:softHyphen/>
        <w:t>na behöver kompletteras för att säkerställa att en skyldighet inte riskerar att skada säkerhets</w:t>
      </w:r>
      <w:r>
        <w:softHyphen/>
        <w:t>intressen.</w:t>
      </w:r>
    </w:p>
    <w:p w14:paraId="468316C9" w14:textId="77777777" w:rsidR="00D85371" w:rsidRDefault="00D85371" w:rsidP="00D85371">
      <w:pPr>
        <w:pStyle w:val="Brdtextmedindrag"/>
      </w:pPr>
      <w:r w:rsidRPr="00E211AD">
        <w:rPr>
          <w:b/>
        </w:rPr>
        <w:t xml:space="preserve">Skälen för </w:t>
      </w:r>
      <w:r>
        <w:rPr>
          <w:b/>
        </w:rPr>
        <w:t xml:space="preserve">regeringens </w:t>
      </w:r>
      <w:r w:rsidRPr="00E211AD">
        <w:rPr>
          <w:b/>
        </w:rPr>
        <w:t>förslag:</w:t>
      </w:r>
      <w:r w:rsidRPr="00120E74">
        <w:t xml:space="preserve"> </w:t>
      </w:r>
      <w:r w:rsidRPr="00601D94">
        <w:t xml:space="preserve">Enligt </w:t>
      </w:r>
      <w:r w:rsidRPr="008D14B8">
        <w:t>4</w:t>
      </w:r>
      <w:r>
        <w:t> kap. </w:t>
      </w:r>
      <w:r w:rsidRPr="008D14B8">
        <w:t>14</w:t>
      </w:r>
      <w:r>
        <w:t> §</w:t>
      </w:r>
      <w:r w:rsidRPr="008D14B8">
        <w:t xml:space="preserve"> LEK</w:t>
      </w:r>
      <w:r>
        <w:t xml:space="preserve"> får en operatör efter ansökan av en annan operatör, </w:t>
      </w:r>
      <w:r w:rsidRPr="00956373">
        <w:t xml:space="preserve">även i annat fall än som anges i kapitlet (jfr </w:t>
      </w:r>
      <w:r w:rsidRPr="00107F0E">
        <w:t>avsnitt 14.3.4 och 14.8.1</w:t>
      </w:r>
      <w:r>
        <w:t>), förpliktas att mot marknadsmässig ersätt</w:t>
      </w:r>
      <w:r>
        <w:softHyphen/>
        <w:t>ning tillhandahålla sökanden samlokalisering eller andra möjligheter till ge</w:t>
      </w:r>
      <w:r>
        <w:softHyphen/>
        <w:t>men</w:t>
      </w:r>
      <w:r>
        <w:softHyphen/>
        <w:t>samt utnyttjande av egendom eller annat. En förutsättning för detta är att skyldigheten antingen är av betyd</w:t>
      </w:r>
      <w:r>
        <w:softHyphen/>
        <w:t xml:space="preserve">else för att skydda miljön eller för att uppnå mål för fysisk planering, eller krävs för att skydda folkhälsa eller </w:t>
      </w:r>
      <w:r>
        <w:lastRenderedPageBreak/>
        <w:t>allmän säkerhet. Ett sådant för</w:t>
      </w:r>
      <w:r>
        <w:softHyphen/>
        <w:t>pliktande får innefatta en skyldighet för den förpliktade att mot ersätt</w:t>
      </w:r>
      <w:r>
        <w:softHyphen/>
        <w:t>ning för uppkomna kostnader genomföra stagning eller påbyggnad av en mast för elektronisk kommunikation eller andra liknande åtgärder som krävs för att ett tillhandahållande ska kunna ske. Förpliktandet får inte innebära en skyldighet att byta ut en befintlig mast mot en ny.</w:t>
      </w:r>
    </w:p>
    <w:p w14:paraId="2E0DFC68" w14:textId="09BA1C75" w:rsidR="00D85371" w:rsidRPr="00E211AD" w:rsidRDefault="00D85371" w:rsidP="00D85371">
      <w:pPr>
        <w:pStyle w:val="Brdtextmedindrag"/>
      </w:pPr>
      <w:r w:rsidRPr="005A1278">
        <w:rPr>
          <w:spacing w:val="-3"/>
        </w:rPr>
        <w:t>Paragrafen genomför delar av artikel 12 i ramdirektivet, som gav med</w:t>
      </w:r>
      <w:r w:rsidR="005A1278" w:rsidRPr="005A1278">
        <w:rPr>
          <w:spacing w:val="-3"/>
        </w:rPr>
        <w:softHyphen/>
      </w:r>
      <w:r w:rsidRPr="005A1278">
        <w:rPr>
          <w:spacing w:val="-3"/>
        </w:rPr>
        <w:t>lems</w:t>
      </w:r>
      <w:r w:rsidR="005A1278" w:rsidRPr="005A1278">
        <w:rPr>
          <w:spacing w:val="-3"/>
        </w:rPr>
        <w:softHyphen/>
      </w:r>
      <w:r>
        <w:softHyphen/>
        <w:t>staterna en möjlighet att reglera samutnyttjande i vissa fall. A</w:t>
      </w:r>
      <w:r w:rsidRPr="00E211AD">
        <w:t>rti</w:t>
      </w:r>
      <w:r>
        <w:softHyphen/>
      </w:r>
      <w:r w:rsidRPr="00E211AD">
        <w:t>kel</w:t>
      </w:r>
      <w:r>
        <w:t> </w:t>
      </w:r>
      <w:r w:rsidRPr="00E211AD">
        <w:t>12.1,</w:t>
      </w:r>
      <w:r>
        <w:t xml:space="preserve"> </w:t>
      </w:r>
      <w:r w:rsidRPr="00E211AD">
        <w:t>12.2 och 12.5 i ramdirektivet</w:t>
      </w:r>
      <w:r>
        <w:t xml:space="preserve"> </w:t>
      </w:r>
      <w:r w:rsidRPr="00E211AD">
        <w:t xml:space="preserve">motsvarar </w:t>
      </w:r>
      <w:r>
        <w:t>i</w:t>
      </w:r>
      <w:r w:rsidRPr="00E211AD">
        <w:t xml:space="preserve"> </w:t>
      </w:r>
      <w:r>
        <w:t xml:space="preserve">huvudsak </w:t>
      </w:r>
      <w:r w:rsidRPr="00E211AD">
        <w:t>arti</w:t>
      </w:r>
      <w:r>
        <w:softHyphen/>
      </w:r>
      <w:r w:rsidRPr="00E211AD">
        <w:t>kel</w:t>
      </w:r>
      <w:r>
        <w:t> </w:t>
      </w:r>
      <w:r w:rsidRPr="00E211AD">
        <w:t>44</w:t>
      </w:r>
      <w:r>
        <w:t xml:space="preserve"> i EU-direk</w:t>
      </w:r>
      <w:r w:rsidR="005A1278">
        <w:softHyphen/>
      </w:r>
      <w:r>
        <w:t xml:space="preserve">tivet. Sådan </w:t>
      </w:r>
      <w:r w:rsidRPr="00E211AD">
        <w:t>samlokalisering och sådant gemen</w:t>
      </w:r>
      <w:r w:rsidRPr="00E211AD">
        <w:softHyphen/>
        <w:t>samt ut</w:t>
      </w:r>
      <w:r w:rsidRPr="00E211AD">
        <w:softHyphen/>
        <w:t>nyttjande som avses i artikel 44.1 första stycket och andra stycket andra led</w:t>
      </w:r>
      <w:r>
        <w:t xml:space="preserve">et omfattas därmed av </w:t>
      </w:r>
      <w:r w:rsidRPr="008D14B8">
        <w:t>4</w:t>
      </w:r>
      <w:r>
        <w:t> kap. </w:t>
      </w:r>
      <w:r w:rsidRPr="008D14B8">
        <w:t>14</w:t>
      </w:r>
      <w:r>
        <w:t> §</w:t>
      </w:r>
      <w:r w:rsidRPr="008D14B8">
        <w:t xml:space="preserve"> </w:t>
      </w:r>
      <w:r>
        <w:t>LEK</w:t>
      </w:r>
      <w:r w:rsidRPr="00E211AD">
        <w:t>.</w:t>
      </w:r>
      <w:r>
        <w:t xml:space="preserve"> Paragrafen ändrades </w:t>
      </w:r>
      <w:r w:rsidRPr="00E211AD">
        <w:t>2006, då möjlig</w:t>
      </w:r>
      <w:r>
        <w:softHyphen/>
      </w:r>
      <w:r w:rsidRPr="00E211AD">
        <w:t>het</w:t>
      </w:r>
      <w:r>
        <w:softHyphen/>
      </w:r>
      <w:r w:rsidRPr="00E211AD">
        <w:t>er</w:t>
      </w:r>
      <w:r>
        <w:softHyphen/>
      </w:r>
      <w:r w:rsidRPr="00E211AD">
        <w:t>na att beslu</w:t>
      </w:r>
      <w:r w:rsidR="005A1278">
        <w:softHyphen/>
      </w:r>
      <w:r w:rsidRPr="00E211AD">
        <w:t xml:space="preserve">ta om samlokalisering </w:t>
      </w:r>
      <w:r w:rsidRPr="00D731B4">
        <w:t>och annat gemen</w:t>
      </w:r>
      <w:r w:rsidRPr="00D731B4">
        <w:softHyphen/>
        <w:t>samt utnyttjande utvidgades i syfte att underlätta utbygg</w:t>
      </w:r>
      <w:r w:rsidRPr="00D731B4">
        <w:softHyphen/>
        <w:t>na</w:t>
      </w:r>
      <w:r w:rsidRPr="00D731B4">
        <w:softHyphen/>
        <w:t>den</w:t>
      </w:r>
      <w:r w:rsidRPr="00E211AD">
        <w:t xml:space="preserve"> av nya mobil</w:t>
      </w:r>
      <w:r w:rsidRPr="00E211AD">
        <w:softHyphen/>
        <w:t>nät. Bestäm</w:t>
      </w:r>
      <w:r>
        <w:softHyphen/>
      </w:r>
      <w:r w:rsidRPr="00E211AD">
        <w:t>mels</w:t>
      </w:r>
      <w:r>
        <w:softHyphen/>
      </w:r>
      <w:r w:rsidRPr="00E211AD">
        <w:t>en justerades också så att en för</w:t>
      </w:r>
      <w:r w:rsidRPr="00E211AD">
        <w:softHyphen/>
        <w:t>pliktelse om samlokali</w:t>
      </w:r>
      <w:r w:rsidRPr="00E211AD">
        <w:softHyphen/>
        <w:t>sering kan inbegripa skyldigheter att vidta åtgärder för att an</w:t>
      </w:r>
      <w:r w:rsidRPr="00E211AD">
        <w:softHyphen/>
        <w:t>passa master för att möjlig</w:t>
      </w:r>
      <w:r>
        <w:softHyphen/>
      </w:r>
      <w:r w:rsidRPr="00E211AD">
        <w:t>göra samlokalisering. I förarbetena fram</w:t>
      </w:r>
      <w:r>
        <w:softHyphen/>
      </w:r>
      <w:r w:rsidRPr="00E211AD">
        <w:t>hölls att den ur</w:t>
      </w:r>
      <w:r w:rsidRPr="00E211AD">
        <w:softHyphen/>
        <w:t>sprungliga bestämmelsen om samlokali</w:t>
      </w:r>
      <w:r>
        <w:softHyphen/>
      </w:r>
      <w:r w:rsidRPr="00E211AD">
        <w:t>sering sällan hade tillämpats i fråga om mobilmaster eftersom samlokali</w:t>
      </w:r>
      <w:r>
        <w:softHyphen/>
      </w:r>
      <w:r w:rsidRPr="00E211AD">
        <w:t xml:space="preserve">sering i första hand skett genom avtal (se prop. 2005/06:191 </w:t>
      </w:r>
      <w:r w:rsidR="00EB24E6">
        <w:t>s. 8</w:t>
      </w:r>
      <w:r w:rsidRPr="00E211AD">
        <w:t xml:space="preserve"> och 10). Det angavs också att de ändrade reglerna kunde förväntas bidra till att fler frivilliga överens</w:t>
      </w:r>
      <w:r>
        <w:softHyphen/>
      </w:r>
      <w:r w:rsidRPr="00E211AD">
        <w:t>kommelser träffas, även om sådan mastdelning som ford</w:t>
      </w:r>
      <w:r w:rsidR="005A1278">
        <w:softHyphen/>
      </w:r>
      <w:r w:rsidRPr="00E211AD">
        <w:t>rar anpass</w:t>
      </w:r>
      <w:r>
        <w:softHyphen/>
      </w:r>
      <w:r w:rsidRPr="00E211AD">
        <w:t>ning</w:t>
      </w:r>
      <w:r>
        <w:softHyphen/>
      </w:r>
      <w:r w:rsidRPr="00E211AD">
        <w:t>ar.</w:t>
      </w:r>
    </w:p>
    <w:p w14:paraId="6998DE05" w14:textId="77777777" w:rsidR="00D85371" w:rsidRDefault="00D85371" w:rsidP="00D85371">
      <w:pPr>
        <w:pStyle w:val="Brdtextmedindrag"/>
        <w:tabs>
          <w:tab w:val="left" w:pos="3930"/>
        </w:tabs>
      </w:pPr>
      <w:r w:rsidRPr="00E211AD">
        <w:t>Paragrafen har sedan 2006 inte tillämpats i någon större utsträckning och behovet av samlokalisering har lösts i kommersiella avtal. Den fyller dock funk</w:t>
      </w:r>
      <w:r w:rsidRPr="00E211AD">
        <w:softHyphen/>
        <w:t xml:space="preserve">tionen av </w:t>
      </w:r>
      <w:r>
        <w:t xml:space="preserve">ett </w:t>
      </w:r>
      <w:r w:rsidRPr="00E211AD">
        <w:t>påtryckningsmedel</w:t>
      </w:r>
      <w:r>
        <w:t>,</w:t>
      </w:r>
      <w:r w:rsidRPr="00E211AD">
        <w:t xml:space="preserve"> eftersom en operatör som </w:t>
      </w:r>
      <w:r>
        <w:t>behöver</w:t>
      </w:r>
      <w:r w:rsidRPr="00E211AD">
        <w:t xml:space="preserve"> mast</w:t>
      </w:r>
      <w:r w:rsidRPr="00E211AD">
        <w:softHyphen/>
        <w:t>delning i sista hand kan vända sig till regleringsmyndigheten för ett tvingande beslut.</w:t>
      </w:r>
      <w:r>
        <w:t xml:space="preserve"> </w:t>
      </w:r>
      <w:r w:rsidRPr="00E211AD">
        <w:t xml:space="preserve">Även om utbyggnadstakten </w:t>
      </w:r>
      <w:r>
        <w:t xml:space="preserve">har </w:t>
      </w:r>
      <w:r w:rsidRPr="00E211AD">
        <w:t>sjunkit i takt med att god täckning har uppnåtts i befolkade områden</w:t>
      </w:r>
      <w:r>
        <w:t>,</w:t>
      </w:r>
      <w:r w:rsidRPr="00E211AD">
        <w:t xml:space="preserve"> kan det fortfarande finnas behov av att bygga ut och etablera nya master för att förbättra täckningen på vissa håll, exempelvis till följd av täckningskrav som ålagts i tillstånds</w:t>
      </w:r>
      <w:r w:rsidRPr="00E211AD">
        <w:softHyphen/>
        <w:t xml:space="preserve">villkoren för 700 MHz-bandet. </w:t>
      </w:r>
      <w:r>
        <w:t xml:space="preserve">Regeringen anser därför att det är motiverat att behålla paragrafen. </w:t>
      </w:r>
      <w:r w:rsidRPr="00E211AD">
        <w:t>Detta gäller även om den kom</w:t>
      </w:r>
      <w:r w:rsidRPr="00E211AD">
        <w:softHyphen/>
        <w:t xml:space="preserve">mande utbyggnaden av 5G </w:t>
      </w:r>
      <w:r w:rsidRPr="00D731B4">
        <w:t>i och för sig inte torde medföra ett väsentligt ökat behov av sådana master</w:t>
      </w:r>
      <w:r>
        <w:t>. Paragrafen omfattar</w:t>
      </w:r>
      <w:r w:rsidRPr="00A5669C">
        <w:t xml:space="preserve"> </w:t>
      </w:r>
      <w:r>
        <w:t xml:space="preserve">dessutom </w:t>
      </w:r>
      <w:r w:rsidRPr="00A5669C">
        <w:t>samlokalisering och gemensamt utnyttjande</w:t>
      </w:r>
      <w:r>
        <w:t xml:space="preserve"> av annat än enbart master.</w:t>
      </w:r>
    </w:p>
    <w:p w14:paraId="288A6785" w14:textId="77777777" w:rsidR="00D85371" w:rsidRPr="00E75B65" w:rsidRDefault="00D85371" w:rsidP="00D85371">
      <w:pPr>
        <w:pStyle w:val="Brdtextmedindrag"/>
        <w:tabs>
          <w:tab w:val="left" w:pos="3930"/>
        </w:tabs>
      </w:pPr>
      <w:r>
        <w:t xml:space="preserve">Bestämmelserna </w:t>
      </w:r>
      <w:r w:rsidRPr="00E211AD">
        <w:t>i 4</w:t>
      </w:r>
      <w:r>
        <w:t> kap. </w:t>
      </w:r>
      <w:r w:rsidRPr="00E211AD">
        <w:t>14</w:t>
      </w:r>
      <w:r>
        <w:t> §</w:t>
      </w:r>
      <w:r w:rsidRPr="00E211AD">
        <w:t xml:space="preserve"> </w:t>
      </w:r>
      <w:r>
        <w:t xml:space="preserve">LEK </w:t>
      </w:r>
      <w:r w:rsidRPr="00E211AD">
        <w:t xml:space="preserve">bör </w:t>
      </w:r>
      <w:r>
        <w:t xml:space="preserve">alltså </w:t>
      </w:r>
      <w:r w:rsidRPr="00E211AD">
        <w:t xml:space="preserve">föras över till den nya lagen. </w:t>
      </w:r>
      <w:r>
        <w:t>När regleringsmyndigheten i det enskilda fallet över</w:t>
      </w:r>
      <w:r>
        <w:softHyphen/>
        <w:t>väger om en skyldighet ska åläggas ska även säkerhets</w:t>
      </w:r>
      <w:r>
        <w:softHyphen/>
        <w:t xml:space="preserve">intressen beaktas, jfr föregående avsnitt. Någon komplettering i det avseendet, som </w:t>
      </w:r>
      <w:r w:rsidRPr="00AD52C6">
        <w:rPr>
          <w:i/>
          <w:iCs/>
        </w:rPr>
        <w:t>Försvars</w:t>
      </w:r>
      <w:r>
        <w:rPr>
          <w:i/>
          <w:iCs/>
        </w:rPr>
        <w:softHyphen/>
      </w:r>
      <w:r w:rsidRPr="00AD52C6">
        <w:rPr>
          <w:i/>
          <w:iCs/>
        </w:rPr>
        <w:t>makten</w:t>
      </w:r>
      <w:r>
        <w:t xml:space="preserve"> efter</w:t>
      </w:r>
      <w:r>
        <w:softHyphen/>
        <w:t xml:space="preserve">frågar, </w:t>
      </w:r>
      <w:r w:rsidRPr="00E75B65">
        <w:t>bedöms därför inte nöd</w:t>
      </w:r>
      <w:r w:rsidRPr="00E75B65">
        <w:softHyphen/>
        <w:t>vändig.</w:t>
      </w:r>
    </w:p>
    <w:p w14:paraId="60B21CE6" w14:textId="6647F97E" w:rsidR="00D85371" w:rsidRDefault="00D85371" w:rsidP="00D85371">
      <w:pPr>
        <w:pStyle w:val="Brdtextmedindrag"/>
      </w:pPr>
      <w:r w:rsidRPr="00E75B65">
        <w:t>I avsnitt 14.8.1 föreslås</w:t>
      </w:r>
      <w:r>
        <w:t xml:space="preserve"> att uttrycket marknadsmässig ersättning ska ändras till skälig ersättning i den nya lagen när det gäller tillträde till nät närmast slutanvändare. Marknadsmässig ersättning har här samma inne</w:t>
      </w:r>
      <w:r>
        <w:softHyphen/>
        <w:t xml:space="preserve">börd som i det sammanhanget (prop. 2010/11:115 </w:t>
      </w:r>
      <w:r w:rsidR="00EB24E6">
        <w:t>s. </w:t>
      </w:r>
      <w:r>
        <w:t>166). Lydels</w:t>
      </w:r>
      <w:r>
        <w:softHyphen/>
        <w:t>en av para</w:t>
      </w:r>
      <w:r w:rsidR="005A1278">
        <w:softHyphen/>
      </w:r>
      <w:r>
        <w:t>grafen bör därför ändras på motsvarande sätt.</w:t>
      </w:r>
    </w:p>
    <w:p w14:paraId="723B3C26" w14:textId="77777777" w:rsidR="005A1278" w:rsidRDefault="005A1278" w:rsidP="00D85371">
      <w:pPr>
        <w:pStyle w:val="Brdtextmedindrag"/>
      </w:pPr>
    </w:p>
    <w:p w14:paraId="2C0B9D9D" w14:textId="6D366690" w:rsidR="00D85371" w:rsidRPr="00E211AD" w:rsidRDefault="00D85371" w:rsidP="00D85371">
      <w:pPr>
        <w:pStyle w:val="Rubrik3"/>
      </w:pPr>
      <w:bookmarkStart w:id="812" w:name="_Toc9841603"/>
      <w:bookmarkStart w:id="813" w:name="_Toc9867480"/>
      <w:bookmarkStart w:id="814" w:name="_Toc9867730"/>
      <w:bookmarkStart w:id="815" w:name="_Toc9871147"/>
      <w:bookmarkStart w:id="816" w:name="_Toc9958230"/>
      <w:bookmarkStart w:id="817" w:name="_Toc9961289"/>
      <w:bookmarkStart w:id="818" w:name="_Toc9962388"/>
      <w:bookmarkStart w:id="819" w:name="_Toc17793352"/>
      <w:bookmarkStart w:id="820" w:name="_Toc73005941"/>
      <w:bookmarkStart w:id="821" w:name="_Toc86738747"/>
      <w:bookmarkStart w:id="822" w:name="_Toc94597510"/>
      <w:bookmarkStart w:id="823" w:name="_Toc96533353"/>
      <w:r>
        <w:lastRenderedPageBreak/>
        <w:t>T</w:t>
      </w:r>
      <w:r w:rsidRPr="00E211AD">
        <w:t xml:space="preserve">illträde </w:t>
      </w:r>
      <w:r>
        <w:t xml:space="preserve">till infrastruktur </w:t>
      </w:r>
      <w:r w:rsidRPr="00E211AD">
        <w:t xml:space="preserve">för </w:t>
      </w:r>
      <w:r>
        <w:t>mobila tjänster</w:t>
      </w:r>
      <w:bookmarkEnd w:id="812"/>
      <w:bookmarkEnd w:id="813"/>
      <w:bookmarkEnd w:id="814"/>
      <w:bookmarkEnd w:id="815"/>
      <w:bookmarkEnd w:id="816"/>
      <w:bookmarkEnd w:id="817"/>
      <w:bookmarkEnd w:id="818"/>
      <w:bookmarkEnd w:id="819"/>
      <w:bookmarkEnd w:id="820"/>
      <w:bookmarkEnd w:id="821"/>
      <w:bookmarkEnd w:id="822"/>
      <w:bookmarkEnd w:id="823"/>
    </w:p>
    <w:p w14:paraId="54AA65C1" w14:textId="652AF44E" w:rsidR="00D85371" w:rsidRPr="00985F52" w:rsidRDefault="00D85371" w:rsidP="00D85371">
      <w:pPr>
        <w:pStyle w:val="Brdtextram"/>
      </w:pPr>
      <w:r w:rsidRPr="00E211AD">
        <w:rPr>
          <w:b/>
        </w:rPr>
        <w:t>Regeringens förslag:</w:t>
      </w:r>
      <w:r w:rsidRPr="00E211AD">
        <w:t xml:space="preserve"> Om det finns synnerliga skäl</w:t>
      </w:r>
      <w:r>
        <w:t>,</w:t>
      </w:r>
      <w:r w:rsidRPr="00E211AD">
        <w:t xml:space="preserve"> </w:t>
      </w:r>
      <w:r>
        <w:t xml:space="preserve">ska </w:t>
      </w:r>
      <w:bookmarkStart w:id="824" w:name="_Hlk9510532"/>
      <w:r>
        <w:t>reglerings</w:t>
      </w:r>
      <w:r>
        <w:softHyphen/>
        <w:t>myn</w:t>
      </w:r>
      <w:r>
        <w:softHyphen/>
        <w:t>d</w:t>
      </w:r>
      <w:r>
        <w:softHyphen/>
        <w:t>ig</w:t>
      </w:r>
      <w:r>
        <w:softHyphen/>
      </w:r>
      <w:r>
        <w:softHyphen/>
        <w:t>heten få ålägga en operatör som har rätt att använda radio</w:t>
      </w:r>
      <w:r>
        <w:softHyphen/>
        <w:t>sändare en skyldighet att mot skälig ersättning ge</w:t>
      </w:r>
      <w:r w:rsidRPr="00E211AD">
        <w:t xml:space="preserve"> tillträde till infrastruktur </w:t>
      </w:r>
      <w:r>
        <w:t xml:space="preserve">som är nödvändig </w:t>
      </w:r>
      <w:r w:rsidRPr="00E211AD">
        <w:t>för till</w:t>
      </w:r>
      <w:r>
        <w:softHyphen/>
      </w:r>
      <w:r w:rsidRPr="00E211AD">
        <w:t>handa</w:t>
      </w:r>
      <w:r>
        <w:softHyphen/>
      </w:r>
      <w:r w:rsidRPr="00E211AD">
        <w:t>hållande av mobila elektroniska kom</w:t>
      </w:r>
      <w:r>
        <w:softHyphen/>
      </w:r>
      <w:r>
        <w:softHyphen/>
      </w:r>
      <w:r w:rsidRPr="00E211AD">
        <w:t>mun</w:t>
      </w:r>
      <w:r>
        <w:softHyphen/>
      </w:r>
      <w:r w:rsidRPr="00E211AD">
        <w:t>ika</w:t>
      </w:r>
      <w:r>
        <w:softHyphen/>
      </w:r>
      <w:r w:rsidRPr="00E211AD">
        <w:t>tionstjänster.</w:t>
      </w:r>
      <w:bookmarkEnd w:id="824"/>
      <w:r w:rsidRPr="00E211AD">
        <w:t xml:space="preserve"> </w:t>
      </w:r>
      <w:r>
        <w:t>Skyldigheten ska få avse tillträde till aktiv infra</w:t>
      </w:r>
      <w:r>
        <w:softHyphen/>
        <w:t>struktur. Skyldigheten ska endast få ålägg</w:t>
      </w:r>
      <w:r>
        <w:softHyphen/>
        <w:t xml:space="preserve">as om </w:t>
      </w:r>
      <w:r w:rsidRPr="00A2013D">
        <w:t>tillståndet att använda radio</w:t>
      </w:r>
      <w:r w:rsidR="005A1278">
        <w:softHyphen/>
      </w:r>
      <w:r w:rsidRPr="00A2013D">
        <w:t>sändare</w:t>
      </w:r>
      <w:r>
        <w:t xml:space="preserve"> när det beviljades </w:t>
      </w:r>
      <w:r w:rsidRPr="00A2013D">
        <w:t>förena</w:t>
      </w:r>
      <w:r>
        <w:t>de</w:t>
      </w:r>
      <w:r w:rsidRPr="00A2013D">
        <w:t xml:space="preserve">s med ett förbehåll om att </w:t>
      </w:r>
      <w:r>
        <w:t xml:space="preserve">en sådan </w:t>
      </w:r>
      <w:r w:rsidRPr="00A2013D">
        <w:t>skyldig</w:t>
      </w:r>
      <w:r>
        <w:softHyphen/>
      </w:r>
      <w:r w:rsidRPr="00A2013D">
        <w:t>het kan komma att åläggas</w:t>
      </w:r>
      <w:r>
        <w:t>.</w:t>
      </w:r>
    </w:p>
    <w:p w14:paraId="280E6F29" w14:textId="77777777" w:rsidR="00D85371" w:rsidRPr="00E211AD" w:rsidRDefault="00D85371" w:rsidP="00D85371">
      <w:pPr>
        <w:pStyle w:val="Brdtextmedindrag"/>
        <w:rPr>
          <w:sz w:val="8"/>
          <w:szCs w:val="8"/>
        </w:rPr>
      </w:pPr>
    </w:p>
    <w:p w14:paraId="4CCB4DC3" w14:textId="77777777" w:rsidR="00D85371" w:rsidRDefault="00D85371" w:rsidP="00D85371">
      <w:pPr>
        <w:pStyle w:val="Brdtextmedindrag"/>
      </w:pPr>
      <w:r w:rsidRPr="00E211AD">
        <w:rPr>
          <w:b/>
        </w:rPr>
        <w:t>Promemorians förslag</w:t>
      </w:r>
      <w:r w:rsidRPr="00E211AD">
        <w:t xml:space="preserve"> </w:t>
      </w:r>
      <w:r>
        <w:t>överensstämmer i huvudsak med regeringens för</w:t>
      </w:r>
      <w:r>
        <w:softHyphen/>
        <w:t>slag. I promemorian föreslås att den som har tillstånd att använda radio</w:t>
      </w:r>
      <w:r>
        <w:softHyphen/>
        <w:t>sändare får åläggas att på rättvisa och rimliga villkor ge tillträde till infra</w:t>
      </w:r>
      <w:r>
        <w:softHyphen/>
        <w:t xml:space="preserve">struktur för </w:t>
      </w:r>
      <w:r w:rsidRPr="00E211AD">
        <w:t>till</w:t>
      </w:r>
      <w:r>
        <w:softHyphen/>
      </w:r>
      <w:r w:rsidRPr="00E211AD">
        <w:t>handa</w:t>
      </w:r>
      <w:r>
        <w:softHyphen/>
      </w:r>
      <w:r w:rsidRPr="00E211AD">
        <w:t>hållande av mobila elektroniska kom</w:t>
      </w:r>
      <w:r>
        <w:softHyphen/>
      </w:r>
      <w:r>
        <w:softHyphen/>
      </w:r>
      <w:r w:rsidRPr="00E211AD">
        <w:t>mun</w:t>
      </w:r>
      <w:r>
        <w:softHyphen/>
      </w:r>
      <w:r w:rsidRPr="00E211AD">
        <w:t>ika</w:t>
      </w:r>
      <w:r>
        <w:softHyphen/>
      </w:r>
      <w:r w:rsidRPr="00E211AD">
        <w:t>tions</w:t>
      </w:r>
      <w:r>
        <w:softHyphen/>
      </w:r>
      <w:r w:rsidRPr="00E211AD">
        <w:t>tjänst</w:t>
      </w:r>
      <w:r>
        <w:softHyphen/>
      </w:r>
      <w:r w:rsidRPr="00E211AD">
        <w:t>er.</w:t>
      </w:r>
    </w:p>
    <w:p w14:paraId="2E7311D3" w14:textId="77777777" w:rsidR="00D85371" w:rsidRPr="00597418" w:rsidRDefault="00D85371" w:rsidP="00D85371">
      <w:pPr>
        <w:pStyle w:val="Brdtextmedindrag"/>
      </w:pPr>
      <w:r w:rsidRPr="00E211AD">
        <w:rPr>
          <w:b/>
        </w:rPr>
        <w:t>Remissinstanserna:</w:t>
      </w:r>
      <w:r w:rsidRPr="00E5098D">
        <w:rPr>
          <w:bCs/>
        </w:rPr>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914DD2">
        <w:t xml:space="preserve">. </w:t>
      </w:r>
      <w:r w:rsidRPr="00914DD2">
        <w:rPr>
          <w:i/>
        </w:rPr>
        <w:t xml:space="preserve">Konkurrensverket </w:t>
      </w:r>
      <w:r w:rsidRPr="00914DD2">
        <w:rPr>
          <w:iCs/>
        </w:rPr>
        <w:t>anser att det bör framgå</w:t>
      </w:r>
      <w:r w:rsidRPr="00914DD2">
        <w:rPr>
          <w:i/>
        </w:rPr>
        <w:t xml:space="preserve"> </w:t>
      </w:r>
      <w:r w:rsidRPr="00914DD2">
        <w:rPr>
          <w:iCs/>
        </w:rPr>
        <w:t xml:space="preserve">vilket av de delvis motstående intressena som ska prioriteras. </w:t>
      </w:r>
      <w:r w:rsidRPr="00914DD2">
        <w:rPr>
          <w:i/>
          <w:iCs/>
        </w:rPr>
        <w:t>PTS</w:t>
      </w:r>
      <w:r w:rsidRPr="00B52B03">
        <w:t xml:space="preserve"> framhåller att det finns en risk </w:t>
      </w:r>
      <w:r>
        <w:t xml:space="preserve">för </w:t>
      </w:r>
      <w:r w:rsidRPr="00B52B03">
        <w:t xml:space="preserve">att skyldigheten inte uppnår önskat resultat om den riktar sig till tillståndshavaren och </w:t>
      </w:r>
      <w:r>
        <w:t xml:space="preserve">anser, i </w:t>
      </w:r>
      <w:r w:rsidRPr="00914DD2">
        <w:t xml:space="preserve">likhet med </w:t>
      </w:r>
      <w:r w:rsidRPr="00914DD2">
        <w:rPr>
          <w:i/>
        </w:rPr>
        <w:t>Tele2 AB</w:t>
      </w:r>
      <w:r w:rsidRPr="00914DD2">
        <w:t>,</w:t>
      </w:r>
      <w:r>
        <w:t xml:space="preserve"> </w:t>
      </w:r>
      <w:r w:rsidRPr="00B52B03">
        <w:t>att det bör tydliggöras att ett åläggande förutsätter att möjlig</w:t>
      </w:r>
      <w:r w:rsidRPr="00B52B03">
        <w:softHyphen/>
        <w:t xml:space="preserve">heten har </w:t>
      </w:r>
      <w:r w:rsidRPr="00231AFC">
        <w:t xml:space="preserve">fastställts vid beviljandet av tillståndet att använda radiosändare. PTS </w:t>
      </w:r>
      <w:r>
        <w:t>anser vidare</w:t>
      </w:r>
      <w:r w:rsidRPr="00231AFC">
        <w:t xml:space="preserve"> att </w:t>
      </w:r>
      <w:r>
        <w:t xml:space="preserve">möjligheten att ålägga skyldigheten inte bör begränsas </w:t>
      </w:r>
      <w:r w:rsidRPr="00231AFC">
        <w:t xml:space="preserve">till </w:t>
      </w:r>
      <w:r>
        <w:t xml:space="preserve">enbart fall där slutanvändarnas </w:t>
      </w:r>
      <w:r w:rsidRPr="00231AFC">
        <w:t>geografisk täck</w:t>
      </w:r>
      <w:r w:rsidRPr="00231AFC">
        <w:softHyphen/>
        <w:t>ning</w:t>
      </w:r>
      <w:r>
        <w:t xml:space="preserve"> är starkt begränsad</w:t>
      </w:r>
      <w:r w:rsidRPr="00231AFC">
        <w:t>. Därtill</w:t>
      </w:r>
      <w:r w:rsidRPr="00914DD2">
        <w:t xml:space="preserve"> efter</w:t>
      </w:r>
      <w:r>
        <w:softHyphen/>
      </w:r>
      <w:r w:rsidRPr="00914DD2">
        <w:t>frågas ett förtydligande av hur bestäm</w:t>
      </w:r>
      <w:r>
        <w:softHyphen/>
      </w:r>
      <w:r w:rsidRPr="00914DD2">
        <w:t xml:space="preserve">melserna förhåller sig till </w:t>
      </w:r>
      <w:r>
        <w:t>lagen (2016:534) om åtgärder för utbyggnad av bredbandsnät</w:t>
      </w:r>
      <w:r w:rsidRPr="00914DD2">
        <w:t xml:space="preserve"> </w:t>
      </w:r>
      <w:r>
        <w:t>(</w:t>
      </w:r>
      <w:r w:rsidRPr="00914DD2">
        <w:t>utbygg</w:t>
      </w:r>
      <w:r>
        <w:softHyphen/>
      </w:r>
      <w:r w:rsidRPr="00914DD2">
        <w:t>nads</w:t>
      </w:r>
      <w:r>
        <w:softHyphen/>
      </w:r>
      <w:r w:rsidRPr="00914DD2">
        <w:t>lagen</w:t>
      </w:r>
      <w:r>
        <w:t>)</w:t>
      </w:r>
      <w:r w:rsidRPr="00914DD2">
        <w:t xml:space="preserve">. </w:t>
      </w:r>
      <w:r w:rsidRPr="00B52B03">
        <w:rPr>
          <w:iCs/>
        </w:rPr>
        <w:t>PTS anser</w:t>
      </w:r>
      <w:r>
        <w:rPr>
          <w:iCs/>
        </w:rPr>
        <w:t xml:space="preserve"> vidare, i likhet med</w:t>
      </w:r>
      <w:r w:rsidRPr="00B52B03">
        <w:rPr>
          <w:i/>
        </w:rPr>
        <w:t xml:space="preserve"> IP-Only AB</w:t>
      </w:r>
      <w:r>
        <w:rPr>
          <w:iCs/>
        </w:rPr>
        <w:t>,</w:t>
      </w:r>
      <w:r>
        <w:rPr>
          <w:i/>
        </w:rPr>
        <w:t xml:space="preserve"> </w:t>
      </w:r>
      <w:r w:rsidRPr="00B52B03">
        <w:t>att det bör klar</w:t>
      </w:r>
      <w:r>
        <w:softHyphen/>
      </w:r>
      <w:r w:rsidRPr="00B52B03">
        <w:t>göras hur ersättnings</w:t>
      </w:r>
      <w:r>
        <w:softHyphen/>
      </w:r>
      <w:r w:rsidRPr="00B52B03">
        <w:t>grunden för</w:t>
      </w:r>
      <w:r>
        <w:softHyphen/>
      </w:r>
      <w:r w:rsidRPr="00B52B03">
        <w:t>håller sig till andra liknande uttryck i lagen som reglerar priset för till</w:t>
      </w:r>
      <w:r>
        <w:softHyphen/>
      </w:r>
      <w:r w:rsidRPr="00B52B03">
        <w:t>träde</w:t>
      </w:r>
      <w:r w:rsidRPr="00F86A92">
        <w:t>.</w:t>
      </w:r>
      <w:r w:rsidRPr="00F86A92">
        <w:rPr>
          <w:i/>
          <w:iCs/>
        </w:rPr>
        <w:t xml:space="preserve"> </w:t>
      </w:r>
      <w:r w:rsidRPr="00F86A92">
        <w:rPr>
          <w:i/>
        </w:rPr>
        <w:t xml:space="preserve">Telenor Sverige AB </w:t>
      </w:r>
      <w:r w:rsidRPr="00F86A92">
        <w:rPr>
          <w:iCs/>
        </w:rPr>
        <w:t xml:space="preserve">och </w:t>
      </w:r>
      <w:r w:rsidRPr="00E91232">
        <w:rPr>
          <w:iCs/>
        </w:rPr>
        <w:t>Tele2 AB</w:t>
      </w:r>
      <w:r w:rsidRPr="00F86A92">
        <w:rPr>
          <w:i/>
        </w:rPr>
        <w:t xml:space="preserve"> </w:t>
      </w:r>
      <w:r w:rsidRPr="00F86A92">
        <w:rPr>
          <w:iCs/>
        </w:rPr>
        <w:t xml:space="preserve">avstyrker förslaget och framhåller att </w:t>
      </w:r>
      <w:r>
        <w:rPr>
          <w:iCs/>
        </w:rPr>
        <w:t xml:space="preserve">vad som krävs för att kravet på </w:t>
      </w:r>
      <w:r w:rsidRPr="00F86A92">
        <w:rPr>
          <w:iCs/>
        </w:rPr>
        <w:t xml:space="preserve">synnerliga skäl </w:t>
      </w:r>
      <w:r>
        <w:rPr>
          <w:iCs/>
        </w:rPr>
        <w:t xml:space="preserve">ska anses uppfyllt </w:t>
      </w:r>
      <w:r w:rsidRPr="00F86A92">
        <w:rPr>
          <w:iCs/>
        </w:rPr>
        <w:t>måste vara tydlig</w:t>
      </w:r>
      <w:r>
        <w:rPr>
          <w:iCs/>
        </w:rPr>
        <w:t>t</w:t>
      </w:r>
      <w:r w:rsidRPr="00F86A92">
        <w:rPr>
          <w:iCs/>
        </w:rPr>
        <w:t xml:space="preserve"> </w:t>
      </w:r>
      <w:r>
        <w:rPr>
          <w:iCs/>
        </w:rPr>
        <w:t xml:space="preserve">och innebära </w:t>
      </w:r>
      <w:r w:rsidRPr="00F86A92">
        <w:rPr>
          <w:iCs/>
        </w:rPr>
        <w:t>en mycket restriktiv tillämpning.</w:t>
      </w:r>
      <w:r>
        <w:rPr>
          <w:iCs/>
        </w:rPr>
        <w:t xml:space="preserve"> </w:t>
      </w:r>
      <w:r w:rsidRPr="00E2684C">
        <w:rPr>
          <w:i/>
          <w:iCs/>
        </w:rPr>
        <w:t>Försvars</w:t>
      </w:r>
      <w:r>
        <w:rPr>
          <w:i/>
          <w:iCs/>
        </w:rPr>
        <w:softHyphen/>
      </w:r>
      <w:r w:rsidRPr="00E2684C">
        <w:rPr>
          <w:i/>
          <w:iCs/>
        </w:rPr>
        <w:t>makten</w:t>
      </w:r>
      <w:r>
        <w:t xml:space="preserve"> anser att bestäm</w:t>
      </w:r>
      <w:r>
        <w:softHyphen/>
        <w:t>melser</w:t>
      </w:r>
      <w:r>
        <w:softHyphen/>
        <w:t>na behöver kompletteras för att säker</w:t>
      </w:r>
      <w:r>
        <w:softHyphen/>
        <w:t>ställa att tillträdet inte riskerar att skada säker</w:t>
      </w:r>
      <w:r>
        <w:softHyphen/>
        <w:t>hets</w:t>
      </w:r>
      <w:r>
        <w:softHyphen/>
        <w:t>intressen.</w:t>
      </w:r>
    </w:p>
    <w:p w14:paraId="0F7F9948" w14:textId="77777777" w:rsidR="00D85371" w:rsidRDefault="00D85371" w:rsidP="00D85371">
      <w:pPr>
        <w:pStyle w:val="Rubrik4utannumrering"/>
      </w:pPr>
      <w:r w:rsidRPr="00FF2B04">
        <w:t>Skälen för regeringens förslag</w:t>
      </w:r>
    </w:p>
    <w:p w14:paraId="2D281987" w14:textId="77777777" w:rsidR="00D85371" w:rsidRPr="00583937" w:rsidRDefault="00D85371" w:rsidP="00D85371">
      <w:pPr>
        <w:pStyle w:val="Rubrik5utannumrering"/>
        <w:spacing w:before="0"/>
      </w:pPr>
      <w:r>
        <w:t>En ny reglering om tillträde till infrastruktur för mobila tjänster</w:t>
      </w:r>
    </w:p>
    <w:p w14:paraId="7668169F" w14:textId="09821EFB" w:rsidR="00D85371" w:rsidRDefault="00D85371" w:rsidP="00D85371">
      <w:pPr>
        <w:pStyle w:val="Brdtextmedindrag"/>
        <w:ind w:firstLine="0"/>
      </w:pPr>
      <w:r w:rsidRPr="00FF2B04">
        <w:t xml:space="preserve">Artikel 61.4 i EU-direktivet innehåller </w:t>
      </w:r>
      <w:r>
        <w:t xml:space="preserve">nya </w:t>
      </w:r>
      <w:r w:rsidRPr="00FF2B04">
        <w:t>bestäm</w:t>
      </w:r>
      <w:r w:rsidRPr="00FF2B04">
        <w:softHyphen/>
        <w:t>mel</w:t>
      </w:r>
      <w:r w:rsidRPr="00FF2B04">
        <w:softHyphen/>
        <w:t>ser</w:t>
      </w:r>
      <w:r w:rsidRPr="00E211AD">
        <w:t xml:space="preserve"> om </w:t>
      </w:r>
      <w:r>
        <w:t xml:space="preserve">åläggande av </w:t>
      </w:r>
      <w:r w:rsidRPr="00E211AD">
        <w:t>skyldighet</w:t>
      </w:r>
      <w:r>
        <w:t>er</w:t>
      </w:r>
      <w:r w:rsidRPr="00E211AD">
        <w:t xml:space="preserve"> </w:t>
      </w:r>
      <w:r>
        <w:t xml:space="preserve">att ge </w:t>
      </w:r>
      <w:r w:rsidRPr="00E211AD">
        <w:t xml:space="preserve">tillträde </w:t>
      </w:r>
      <w:r>
        <w:t xml:space="preserve">till infrastruktur </w:t>
      </w:r>
      <w:r w:rsidRPr="00E211AD">
        <w:t xml:space="preserve">som </w:t>
      </w:r>
      <w:r w:rsidRPr="00A41172">
        <w:t>har samband med</w:t>
      </w:r>
      <w:r w:rsidRPr="00E211AD">
        <w:t xml:space="preserve"> använd</w:t>
      </w:r>
      <w:r>
        <w:softHyphen/>
      </w:r>
      <w:r w:rsidRPr="00E211AD">
        <w:softHyphen/>
        <w:t>ning av radio</w:t>
      </w:r>
      <w:r>
        <w:softHyphen/>
      </w:r>
      <w:r w:rsidRPr="00E211AD">
        <w:t>frek</w:t>
      </w:r>
      <w:r>
        <w:softHyphen/>
      </w:r>
      <w:r w:rsidRPr="00E211AD">
        <w:t>vens</w:t>
      </w:r>
      <w:r>
        <w:softHyphen/>
      </w:r>
      <w:r w:rsidRPr="00E211AD">
        <w:t>er</w:t>
      </w:r>
      <w:r>
        <w:t xml:space="preserve">, dvs. </w:t>
      </w:r>
      <w:r w:rsidRPr="00821C20">
        <w:t>infrastruktur för mobiltelefonnät och mobila bredbands</w:t>
      </w:r>
      <w:r>
        <w:softHyphen/>
      </w:r>
      <w:r w:rsidRPr="00821C20">
        <w:t>nät</w:t>
      </w:r>
      <w:r w:rsidRPr="00E211AD">
        <w:t xml:space="preserve">. Bestämmelserna saknar </w:t>
      </w:r>
      <w:r>
        <w:t>motsvarighet i nuvarande regel</w:t>
      </w:r>
      <w:r>
        <w:softHyphen/>
      </w:r>
      <w:r>
        <w:softHyphen/>
        <w:t xml:space="preserve">verk. Regleringen </w:t>
      </w:r>
      <w:r w:rsidRPr="00FF2B04">
        <w:t>syftar till att nationella myndigheter ska</w:t>
      </w:r>
      <w:r w:rsidRPr="00E211AD">
        <w:t xml:space="preserve"> </w:t>
      </w:r>
      <w:r w:rsidRPr="00FF2B04">
        <w:t>få utökade möj</w:t>
      </w:r>
      <w:r w:rsidR="005A1278">
        <w:softHyphen/>
      </w:r>
      <w:r w:rsidRPr="00FF2B04">
        <w:t>lig</w:t>
      </w:r>
      <w:r>
        <w:softHyphen/>
      </w:r>
      <w:r w:rsidRPr="00FF2B04">
        <w:t>heter att ålägga skyldigheter i fråga om tillträde till mobil</w:t>
      </w:r>
      <w:r w:rsidRPr="00FF2B04">
        <w:softHyphen/>
        <w:t>nät.</w:t>
      </w:r>
    </w:p>
    <w:p w14:paraId="1238D603" w14:textId="77777777" w:rsidR="00D85371" w:rsidRDefault="00D85371" w:rsidP="00D85371">
      <w:pPr>
        <w:pStyle w:val="Brdtextmedindrag"/>
      </w:pPr>
      <w:r>
        <w:t>Bestäm</w:t>
      </w:r>
      <w:r>
        <w:softHyphen/>
        <w:t>melser</w:t>
      </w:r>
      <w:r>
        <w:softHyphen/>
        <w:t>na innehåller en rad förutsättningar som måste vara upp</w:t>
      </w:r>
      <w:r>
        <w:softHyphen/>
        <w:t>fyllda för att skyldigheter ska få åläggas. Det gäller kraven på att tillträdet är direkt nöd</w:t>
      </w:r>
      <w:r>
        <w:softHyphen/>
        <w:t>vändigt för tillhandahållandet av mobila tjänster, att en hållbar och lik</w:t>
      </w:r>
      <w:r>
        <w:softHyphen/>
        <w:t>vär</w:t>
      </w:r>
      <w:r>
        <w:softHyphen/>
        <w:t>dig alternativ lösning saknas och att det finns oöver</w:t>
      </w:r>
      <w:r>
        <w:softHyphen/>
        <w:t>stigliga hinder mot ett marknadsdrivet anläggande av infrastruktur</w:t>
      </w:r>
      <w:r>
        <w:softHyphen/>
        <w:t>en.</w:t>
      </w:r>
    </w:p>
    <w:p w14:paraId="2976FB7F" w14:textId="67E00419" w:rsidR="00D85371" w:rsidRPr="00D10483" w:rsidRDefault="00D85371" w:rsidP="00D85371">
      <w:pPr>
        <w:pStyle w:val="Brdtextmedindrag"/>
        <w:rPr>
          <w:spacing w:val="-2"/>
        </w:rPr>
      </w:pPr>
      <w:r w:rsidRPr="00D10483">
        <w:rPr>
          <w:spacing w:val="-2"/>
        </w:rPr>
        <w:lastRenderedPageBreak/>
        <w:t>Det krävs inte att det företag som åläggs skyldigheter har identifierats som ett företag med be</w:t>
      </w:r>
      <w:r w:rsidRPr="00D10483">
        <w:rPr>
          <w:spacing w:val="-2"/>
        </w:rPr>
        <w:softHyphen/>
        <w:t>tydande inflytande på en marknad (SMP-företag). Tillträdes</w:t>
      </w:r>
      <w:r w:rsidRPr="00D10483">
        <w:rPr>
          <w:spacing w:val="-2"/>
        </w:rPr>
        <w:softHyphen/>
        <w:t>skyldig</w:t>
      </w:r>
      <w:r w:rsidRPr="00D10483">
        <w:rPr>
          <w:spacing w:val="-2"/>
        </w:rPr>
        <w:softHyphen/>
        <w:t>heterna får anses ha till syfte att åtgärda främst problem med bristande mobiltäckning i delar av det nationella territoriet (jfr</w:t>
      </w:r>
      <w:r w:rsidR="005A1278" w:rsidRPr="00D10483">
        <w:rPr>
          <w:spacing w:val="-2"/>
        </w:rPr>
        <w:t xml:space="preserve"> </w:t>
      </w:r>
      <w:r w:rsidRPr="00D10483">
        <w:rPr>
          <w:spacing w:val="-2"/>
        </w:rPr>
        <w:t>skäl 156–158 i EU-direktivet). En tänkbar situation när sådana skyl</w:t>
      </w:r>
      <w:r w:rsidRPr="00D10483">
        <w:rPr>
          <w:spacing w:val="-2"/>
        </w:rPr>
        <w:softHyphen/>
        <w:t>dig</w:t>
      </w:r>
      <w:r w:rsidRPr="00D10483">
        <w:rPr>
          <w:spacing w:val="-2"/>
        </w:rPr>
        <w:softHyphen/>
      </w:r>
      <w:r w:rsidRPr="00D10483">
        <w:rPr>
          <w:spacing w:val="-2"/>
        </w:rPr>
        <w:softHyphen/>
        <w:t>heter kan aktualiseras är om enbart en oper</w:t>
      </w:r>
      <w:r w:rsidRPr="00D10483">
        <w:rPr>
          <w:spacing w:val="-2"/>
        </w:rPr>
        <w:softHyphen/>
        <w:t>a</w:t>
      </w:r>
      <w:r w:rsidRPr="00D10483">
        <w:rPr>
          <w:spacing w:val="-2"/>
        </w:rPr>
        <w:softHyphen/>
      </w:r>
      <w:r w:rsidRPr="00D10483">
        <w:rPr>
          <w:spacing w:val="-2"/>
        </w:rPr>
        <w:softHyphen/>
        <w:t>tör har täckning på en del av det nationella territoriet och där utnyttjar sin ställning på ett sätt som med</w:t>
      </w:r>
      <w:r w:rsidRPr="00D10483">
        <w:rPr>
          <w:spacing w:val="-2"/>
        </w:rPr>
        <w:softHyphen/>
        <w:t>för oöverstigliga ekonomiska eller fysiska hinder för tillträde till tjänst</w:t>
      </w:r>
      <w:r w:rsidRPr="00D10483">
        <w:rPr>
          <w:spacing w:val="-2"/>
        </w:rPr>
        <w:softHyphen/>
        <w:t>er eller nät för andra operatörer. Slut</w:t>
      </w:r>
      <w:r w:rsidRPr="00D10483">
        <w:rPr>
          <w:spacing w:val="-2"/>
        </w:rPr>
        <w:softHyphen/>
        <w:t>användar</w:t>
      </w:r>
      <w:r w:rsidRPr="00D10483">
        <w:rPr>
          <w:spacing w:val="-2"/>
        </w:rPr>
        <w:softHyphen/>
        <w:t>na skulle då kunna miss</w:t>
      </w:r>
      <w:r w:rsidRPr="00D10483">
        <w:rPr>
          <w:spacing w:val="-2"/>
        </w:rPr>
        <w:softHyphen/>
        <w:t>gynnas om de i praktiken inte kan välja andra operatörer för att få täckning i det området.</w:t>
      </w:r>
    </w:p>
    <w:p w14:paraId="549AF8C6" w14:textId="4D26AF36" w:rsidR="00D85371" w:rsidRDefault="00D85371" w:rsidP="00D85371">
      <w:pPr>
        <w:pStyle w:val="Brdtextmedindrag"/>
      </w:pPr>
      <w:r>
        <w:t xml:space="preserve">Av artikel 61.4 första stycket framgår att tillträdesskyldigheten avser </w:t>
      </w:r>
      <w:r w:rsidRPr="00FF2B04">
        <w:t>gemen</w:t>
      </w:r>
      <w:r w:rsidRPr="00FF2B04">
        <w:softHyphen/>
        <w:t>samt nyttjande</w:t>
      </w:r>
      <w:r w:rsidRPr="00E211AD">
        <w:t xml:space="preserve"> </w:t>
      </w:r>
      <w:r w:rsidRPr="00FF2B04">
        <w:t>av passiv infrastruktur eller skyldighet att ingå till</w:t>
      </w:r>
      <w:r>
        <w:softHyphen/>
      </w:r>
      <w:r w:rsidRPr="00FF2B04">
        <w:t>trädes</w:t>
      </w:r>
      <w:r>
        <w:softHyphen/>
      </w:r>
      <w:r w:rsidRPr="00FF2B04">
        <w:softHyphen/>
        <w:t>avtal om lokali</w:t>
      </w:r>
      <w:r w:rsidRPr="00FF2B04">
        <w:softHyphen/>
        <w:t>se</w:t>
      </w:r>
      <w:r w:rsidRPr="00FF2B04">
        <w:softHyphen/>
        <w:t>rad roaming.</w:t>
      </w:r>
      <w:r>
        <w:t xml:space="preserve"> Bestäm</w:t>
      </w:r>
      <w:r>
        <w:softHyphen/>
        <w:t xml:space="preserve">melserna träffar </w:t>
      </w:r>
      <w:r w:rsidRPr="00E211AD">
        <w:t xml:space="preserve">i första hand </w:t>
      </w:r>
      <w:r w:rsidRPr="00FF2B04">
        <w:t>passiv infrastruktur</w:t>
      </w:r>
      <w:r>
        <w:t xml:space="preserve">, dvs. </w:t>
      </w:r>
      <w:r w:rsidRPr="00E211AD">
        <w:t>antenn</w:t>
      </w:r>
      <w:r>
        <w:softHyphen/>
      </w:r>
      <w:r>
        <w:softHyphen/>
      </w:r>
      <w:r w:rsidRPr="00E211AD">
        <w:t xml:space="preserve">platser, master, stolpar och </w:t>
      </w:r>
      <w:r w:rsidRPr="00FF2B04">
        <w:t>torn</w:t>
      </w:r>
      <w:r>
        <w:t xml:space="preserve">. </w:t>
      </w:r>
      <w:r w:rsidRPr="00FF2B04">
        <w:t>I de fall tillträde till och gemensamt nyttjande</w:t>
      </w:r>
      <w:r w:rsidRPr="00E211AD">
        <w:t xml:space="preserve"> </w:t>
      </w:r>
      <w:r w:rsidRPr="00FF2B04">
        <w:t>av passiv infrastruktur inte räcker för att åtgärda situationen får skyldig</w:t>
      </w:r>
      <w:r w:rsidRPr="00FF2B04">
        <w:softHyphen/>
        <w:t>heter</w:t>
      </w:r>
      <w:r w:rsidRPr="00E211AD">
        <w:t xml:space="preserve"> införas om gemensamt nytt</w:t>
      </w:r>
      <w:r w:rsidR="00D10483">
        <w:softHyphen/>
      </w:r>
      <w:r w:rsidRPr="00E211AD">
        <w:t>jande av aktiv infrastruktur.</w:t>
      </w:r>
      <w:r>
        <w:t xml:space="preserve"> </w:t>
      </w:r>
      <w:r w:rsidRPr="00E211AD">
        <w:t>Tillträde till aktiv infrastruktur i detta sam</w:t>
      </w:r>
      <w:r>
        <w:softHyphen/>
      </w:r>
      <w:r w:rsidRPr="00E211AD">
        <w:t>man</w:t>
      </w:r>
      <w:r>
        <w:softHyphen/>
      </w:r>
      <w:r>
        <w:softHyphen/>
      </w:r>
      <w:r>
        <w:softHyphen/>
      </w:r>
      <w:r w:rsidRPr="00E211AD">
        <w:t xml:space="preserve">hang kan </w:t>
      </w:r>
      <w:r>
        <w:t xml:space="preserve">ske i form av </w:t>
      </w:r>
      <w:r w:rsidRPr="00E211AD">
        <w:t>att ett företag får tillträde till en operatörs mobilnät för att i detta nät kunna till</w:t>
      </w:r>
      <w:r w:rsidRPr="00E211AD">
        <w:softHyphen/>
        <w:t xml:space="preserve">handahålla tjänster till slutanvändare under eget namn och varumärke </w:t>
      </w:r>
      <w:r w:rsidRPr="00FF2B04">
        <w:t>(virtuell operatör). En annan form av till</w:t>
      </w:r>
      <w:r>
        <w:softHyphen/>
      </w:r>
      <w:r w:rsidRPr="00FF2B04">
        <w:t>träde till aktiv infra</w:t>
      </w:r>
      <w:r>
        <w:softHyphen/>
      </w:r>
      <w:r w:rsidRPr="00FF2B04">
        <w:t>struktur kan vara</w:t>
      </w:r>
      <w:r w:rsidRPr="00E211AD">
        <w:t xml:space="preserve"> att en operatörs abonnenter kan an</w:t>
      </w:r>
      <w:r>
        <w:softHyphen/>
      </w:r>
      <w:r w:rsidRPr="00E211AD">
        <w:t>vända en annan operatörs nät i områden där det egna nätet inte har täckning (lokal eller nationell roaming).</w:t>
      </w:r>
    </w:p>
    <w:p w14:paraId="5846A243" w14:textId="77777777" w:rsidR="00D85371" w:rsidRPr="00E211AD" w:rsidRDefault="00D85371" w:rsidP="00D85371">
      <w:pPr>
        <w:pStyle w:val="Brdtextmedindrag"/>
      </w:pPr>
      <w:r>
        <w:t xml:space="preserve">Sådant tillträde som avses i direktivet </w:t>
      </w:r>
      <w:r w:rsidRPr="00E211AD">
        <w:t>kan åstad</w:t>
      </w:r>
      <w:r w:rsidRPr="00E211AD">
        <w:softHyphen/>
        <w:t>kommas redan i</w:t>
      </w:r>
      <w:r>
        <w:t> </w:t>
      </w:r>
      <w:r w:rsidRPr="00E211AD">
        <w:t>dag genom frivilliga överens</w:t>
      </w:r>
      <w:r>
        <w:softHyphen/>
      </w:r>
      <w:r w:rsidRPr="00E211AD">
        <w:t xml:space="preserve">kommelser på kommersiella </w:t>
      </w:r>
      <w:r w:rsidRPr="00FF2B04">
        <w:t>villkor. På den svenska marknaden är uthyrning av mastplatser och liknande</w:t>
      </w:r>
      <w:r w:rsidRPr="00E211AD">
        <w:t xml:space="preserve"> infra</w:t>
      </w:r>
      <w:r>
        <w:softHyphen/>
      </w:r>
      <w:r w:rsidRPr="00E211AD">
        <w:t>struktur för inplacering av antenner för mobilnät mycket vanligt före</w:t>
      </w:r>
      <w:r w:rsidRPr="00E211AD">
        <w:softHyphen/>
        <w:t>kommande. Virtuella operatörer är i viss utsträckning aktiva i de allmänna mobilnäten. Däremot har avtal om lokal eller nationell roaming i allmänhet inte slutits mellan de större mobilnäts</w:t>
      </w:r>
      <w:r w:rsidRPr="00E211AD">
        <w:softHyphen/>
        <w:t>operatörerna.</w:t>
      </w:r>
    </w:p>
    <w:p w14:paraId="28CBD87B" w14:textId="77777777" w:rsidR="00D85371" w:rsidRPr="00E211AD" w:rsidRDefault="00D85371" w:rsidP="00D85371">
      <w:pPr>
        <w:pStyle w:val="Brdtextmedindrag"/>
      </w:pPr>
      <w:r w:rsidRPr="00E211AD">
        <w:t xml:space="preserve">I sammanhanget kan nämnas möjligheten </w:t>
      </w:r>
      <w:r>
        <w:t xml:space="preserve">enligt </w:t>
      </w:r>
      <w:r w:rsidRPr="00E211AD">
        <w:t>4</w:t>
      </w:r>
      <w:r>
        <w:t> kap. </w:t>
      </w:r>
      <w:r w:rsidRPr="00E211AD">
        <w:t>14</w:t>
      </w:r>
      <w:r>
        <w:t> §</w:t>
      </w:r>
      <w:r w:rsidRPr="00E211AD">
        <w:t xml:space="preserve"> LEK att </w:t>
      </w:r>
      <w:r w:rsidRPr="00C075E2">
        <w:rPr>
          <w:spacing w:val="-2"/>
        </w:rPr>
        <w:t>för</w:t>
      </w:r>
      <w:r w:rsidRPr="00C075E2">
        <w:rPr>
          <w:spacing w:val="-2"/>
        </w:rPr>
        <w:softHyphen/>
        <w:t>plikta en operatör att mot marknadsmässig ersättning tillhandahålla sökan</w:t>
      </w:r>
      <w:r>
        <w:rPr>
          <w:spacing w:val="-2"/>
        </w:rPr>
        <w:softHyphen/>
      </w:r>
      <w:r w:rsidRPr="00C075E2">
        <w:rPr>
          <w:spacing w:val="-2"/>
        </w:rPr>
        <w:t>den</w:t>
      </w:r>
      <w:r w:rsidRPr="00FF2B04">
        <w:t xml:space="preserve"> sam</w:t>
      </w:r>
      <w:r w:rsidRPr="00FF2B04">
        <w:softHyphen/>
        <w:t>lokalisering eller andra möjligheter till gemensamt utnytt</w:t>
      </w:r>
      <w:r>
        <w:softHyphen/>
      </w:r>
      <w:r w:rsidRPr="00FF2B04">
        <w:t>jande av egen</w:t>
      </w:r>
      <w:r w:rsidRPr="00FF2B04">
        <w:softHyphen/>
        <w:t>dom</w:t>
      </w:r>
      <w:r>
        <w:t>,</w:t>
      </w:r>
      <w:r w:rsidRPr="00FF2B04">
        <w:t xml:space="preserve"> vilket kan innefatta s.k. mastdelning. </w:t>
      </w:r>
      <w:r>
        <w:t>I föregående avsnitt före</w:t>
      </w:r>
      <w:r>
        <w:softHyphen/>
        <w:t xml:space="preserve">slås att paragrafen </w:t>
      </w:r>
      <w:r w:rsidRPr="00E211AD">
        <w:t>förs över till den nya lagen.</w:t>
      </w:r>
      <w:r>
        <w:t xml:space="preserve"> I</w:t>
      </w:r>
      <w:r w:rsidRPr="00E211AD">
        <w:t xml:space="preserve"> princip </w:t>
      </w:r>
      <w:r>
        <w:t xml:space="preserve">är det </w:t>
      </w:r>
      <w:r w:rsidRPr="00E211AD">
        <w:t>också möjligt för reglerings</w:t>
      </w:r>
      <w:r w:rsidRPr="00E211AD">
        <w:softHyphen/>
        <w:t>myndigheten att inom ramen för SMP-för</w:t>
      </w:r>
      <w:r>
        <w:softHyphen/>
      </w:r>
      <w:r w:rsidRPr="00E211AD">
        <w:t>farand</w:t>
      </w:r>
      <w:r>
        <w:softHyphen/>
      </w:r>
      <w:r w:rsidRPr="00E211AD">
        <w:t xml:space="preserve">et ålägga ett </w:t>
      </w:r>
      <w:r>
        <w:t>SMP-</w:t>
      </w:r>
      <w:r w:rsidRPr="00E211AD">
        <w:t>företag att ge till</w:t>
      </w:r>
      <w:r w:rsidRPr="00E211AD">
        <w:softHyphen/>
        <w:t>träde till mobilnät i konkurrensfrämjande syfte. Sådana åtgärder förutsätter en marknadsana</w:t>
      </w:r>
      <w:r w:rsidRPr="00E211AD">
        <w:softHyphen/>
        <w:t>lys och en bedömning av att åtgärd</w:t>
      </w:r>
      <w:r>
        <w:softHyphen/>
      </w:r>
      <w:r w:rsidRPr="00E211AD">
        <w:t>erna faktiskt avhjälper ett konkurrens</w:t>
      </w:r>
      <w:r w:rsidRPr="00E211AD">
        <w:softHyphen/>
        <w:t>problem på en identifierad relevant marknad. Hittills har det inte varit aktuellt i Sverige.</w:t>
      </w:r>
    </w:p>
    <w:p w14:paraId="2F3CAEFE" w14:textId="77777777" w:rsidR="00D85371" w:rsidRPr="00E211AD" w:rsidRDefault="00D85371" w:rsidP="00D85371">
      <w:pPr>
        <w:pStyle w:val="Rubrik5utannumrering"/>
      </w:pPr>
      <w:r>
        <w:t>En ny tillträdesskyldighet införs</w:t>
      </w:r>
    </w:p>
    <w:p w14:paraId="4612049D" w14:textId="53C7F13A" w:rsidR="00D85371" w:rsidRDefault="00D85371" w:rsidP="00D85371">
      <w:pPr>
        <w:pStyle w:val="Brdtextmedindrag"/>
        <w:ind w:firstLine="0"/>
      </w:pPr>
      <w:r w:rsidRPr="00C4798C">
        <w:t xml:space="preserve">För att genomföra artikel 61.4 bör det införas en </w:t>
      </w:r>
      <w:r>
        <w:t>möjlighet för reglerings</w:t>
      </w:r>
      <w:r>
        <w:softHyphen/>
        <w:t xml:space="preserve">myndigheten att under vissa förutsättningar ålägga en skyldighet att ge tillträde till infrastruktur för tillhandahållande av tjänster som är beroende av användning av radiofrekvenser. </w:t>
      </w:r>
      <w:r w:rsidRPr="00C4798C">
        <w:t>Enligt direktiv</w:t>
      </w:r>
      <w:r>
        <w:t>et</w:t>
      </w:r>
      <w:r w:rsidRPr="00C4798C">
        <w:t xml:space="preserve"> ska företag som till</w:t>
      </w:r>
      <w:r>
        <w:softHyphen/>
      </w:r>
      <w:r w:rsidRPr="00C4798C">
        <w:t>handa</w:t>
      </w:r>
      <w:r w:rsidRPr="00C4798C">
        <w:softHyphen/>
        <w:t>håller eller är auktoriserade att tillhandahålla elektroniska kommu</w:t>
      </w:r>
      <w:r>
        <w:softHyphen/>
      </w:r>
      <w:r w:rsidRPr="00C4798C">
        <w:t>nika</w:t>
      </w:r>
      <w:r>
        <w:softHyphen/>
      </w:r>
      <w:r w:rsidRPr="00C4798C">
        <w:t>tions</w:t>
      </w:r>
      <w:r>
        <w:softHyphen/>
      </w:r>
      <w:r w:rsidRPr="00C4798C">
        <w:t>nät kunna åläggas skyldigheten. Vidare framgår att en förut</w:t>
      </w:r>
      <w:r>
        <w:softHyphen/>
      </w:r>
      <w:r w:rsidRPr="00C4798C">
        <w:t>sätt</w:t>
      </w:r>
      <w:r>
        <w:softHyphen/>
      </w:r>
      <w:r w:rsidRPr="00C4798C">
        <w:t>ning för att reglerings</w:t>
      </w:r>
      <w:r w:rsidRPr="00C4798C">
        <w:softHyphen/>
        <w:t>myndigheten ska få ålägga skyldigheten är att möj</w:t>
      </w:r>
      <w:r w:rsidR="005A1278">
        <w:softHyphen/>
      </w:r>
      <w:r w:rsidRPr="00C4798C">
        <w:t xml:space="preserve">ligheten tydligt har fastställts vid </w:t>
      </w:r>
      <w:r w:rsidRPr="005A5E78">
        <w:t>beviljandet av nyttjanderätten till radio</w:t>
      </w:r>
      <w:r>
        <w:softHyphen/>
      </w:r>
      <w:r w:rsidRPr="005A5E78">
        <w:lastRenderedPageBreak/>
        <w:t>spektrum. I praktiken avses sådana tillstånd som krävs för att till</w:t>
      </w:r>
      <w:r>
        <w:softHyphen/>
      </w:r>
      <w:r w:rsidRPr="005A5E78">
        <w:t>handa</w:t>
      </w:r>
      <w:r w:rsidRPr="005A5E78">
        <w:softHyphen/>
        <w:t>hålla yttäck</w:t>
      </w:r>
      <w:r w:rsidRPr="005A5E78">
        <w:softHyphen/>
        <w:t>ande mobila telefoni- och bred</w:t>
      </w:r>
      <w:r w:rsidRPr="005A5E78">
        <w:softHyphen/>
        <w:t>bands</w:t>
      </w:r>
      <w:r w:rsidRPr="005A5E78">
        <w:softHyphen/>
        <w:t xml:space="preserve">tjänster. </w:t>
      </w:r>
      <w:r>
        <w:t xml:space="preserve">Det är alltså underförstått att den operatör som åläggs skyldigheten </w:t>
      </w:r>
      <w:r w:rsidRPr="000D7566">
        <w:t>har rätt att använda radiosändare inom ett visst frekvensutrymme.</w:t>
      </w:r>
    </w:p>
    <w:p w14:paraId="3C47D9AC" w14:textId="2F530E8C" w:rsidR="00D85371" w:rsidRDefault="00D85371" w:rsidP="00D85371">
      <w:pPr>
        <w:pStyle w:val="Brdtextmedindrag"/>
      </w:pPr>
      <w:r w:rsidRPr="005A5E78">
        <w:t>I promemorian föreslås att skyldigheten ska kunna åläggas före</w:t>
      </w:r>
      <w:r>
        <w:softHyphen/>
      </w:r>
      <w:r w:rsidRPr="005A5E78">
        <w:t xml:space="preserve">tag som har tillstånd att använda radiosändare. Som </w:t>
      </w:r>
      <w:r w:rsidRPr="005A5E78">
        <w:rPr>
          <w:i/>
          <w:iCs/>
        </w:rPr>
        <w:t>PTS</w:t>
      </w:r>
      <w:r w:rsidRPr="005A5E78">
        <w:t xml:space="preserve"> påpekar finns det dock en risk</w:t>
      </w:r>
      <w:r w:rsidRPr="00C4798C">
        <w:t xml:space="preserve"> för att regleringen inte uppnår önskat resultat om tillträdes</w:t>
      </w:r>
      <w:r>
        <w:softHyphen/>
      </w:r>
      <w:r w:rsidRPr="00C4798C">
        <w:t>skyldig</w:t>
      </w:r>
      <w:r>
        <w:softHyphen/>
      </w:r>
      <w:r w:rsidRPr="00C4798C">
        <w:t>he</w:t>
      </w:r>
      <w:r>
        <w:softHyphen/>
      </w:r>
      <w:r w:rsidRPr="00C4798C">
        <w:t>ten begränsas till endast tillståndshavare. Det förekommer nämligen att nät</w:t>
      </w:r>
      <w:r w:rsidR="005A1278">
        <w:softHyphen/>
      </w:r>
      <w:r w:rsidRPr="00C4798C">
        <w:t>ägare hyr radiofrekvenser av tillstånds</w:t>
      </w:r>
      <w:r w:rsidRPr="00C4798C">
        <w:softHyphen/>
        <w:t xml:space="preserve">havare. </w:t>
      </w:r>
      <w:r>
        <w:t>R</w:t>
      </w:r>
      <w:r w:rsidRPr="00C4798C">
        <w:t xml:space="preserve">egleringen </w:t>
      </w:r>
      <w:r>
        <w:t xml:space="preserve">bör därför </w:t>
      </w:r>
      <w:r w:rsidRPr="00C4798C">
        <w:t>i stället</w:t>
      </w:r>
      <w:r w:rsidRPr="00C4798C" w:rsidDel="001812A8">
        <w:t xml:space="preserve"> </w:t>
      </w:r>
      <w:r w:rsidRPr="00C4798C">
        <w:t>utformas på det sättet att reglerings</w:t>
      </w:r>
      <w:r>
        <w:softHyphen/>
      </w:r>
      <w:r w:rsidRPr="00C4798C">
        <w:t xml:space="preserve">myndigheten får ålägga en operatör </w:t>
      </w:r>
      <w:r>
        <w:t xml:space="preserve">som har rätt att använda radiosändare en skyldighet </w:t>
      </w:r>
      <w:r w:rsidRPr="00C4798C">
        <w:t>att ge tillträde till infra</w:t>
      </w:r>
      <w:r>
        <w:softHyphen/>
      </w:r>
      <w:r w:rsidRPr="00C4798C">
        <w:t>struktur för tillhandahållande av mobila elektron</w:t>
      </w:r>
      <w:r w:rsidRPr="00C4798C">
        <w:softHyphen/>
        <w:t>iska kom</w:t>
      </w:r>
      <w:r w:rsidRPr="00C4798C">
        <w:softHyphen/>
        <w:t>muni</w:t>
      </w:r>
      <w:r w:rsidRPr="00C4798C">
        <w:softHyphen/>
        <w:t>ka</w:t>
      </w:r>
      <w:r w:rsidRPr="00C4798C">
        <w:softHyphen/>
        <w:t>tions</w:t>
      </w:r>
      <w:r w:rsidRPr="00C4798C">
        <w:softHyphen/>
        <w:t>tjänster.</w:t>
      </w:r>
    </w:p>
    <w:p w14:paraId="2B765EC6" w14:textId="28248BF4" w:rsidR="00D85371" w:rsidRDefault="00D85371" w:rsidP="00D85371">
      <w:pPr>
        <w:pStyle w:val="Brdtextmedindrag"/>
      </w:pPr>
      <w:r>
        <w:t>För att tillgodose kravet i artikeln på att möjligheten att ålägga skyldig</w:t>
      </w:r>
      <w:r>
        <w:softHyphen/>
        <w:t>heten tydligt ska ha fastställts vid beviljandet av nyttjande</w:t>
      </w:r>
      <w:r>
        <w:softHyphen/>
        <w:t xml:space="preserve">rätten bör det framgå av lagen att </w:t>
      </w:r>
      <w:r w:rsidRPr="0020430D">
        <w:t>skyldigheten endast får åläggas om reglerings</w:t>
      </w:r>
      <w:r w:rsidRPr="0020430D">
        <w:softHyphen/>
        <w:t>myndig</w:t>
      </w:r>
      <w:r w:rsidRPr="0020430D">
        <w:softHyphen/>
        <w:t>het</w:t>
      </w:r>
      <w:r w:rsidRPr="0020430D">
        <w:softHyphen/>
        <w:t>en förenade tillståndet med ett sådant förbehåll när tillståndet</w:t>
      </w:r>
      <w:r w:rsidRPr="0020430D" w:rsidDel="00C314AE">
        <w:t xml:space="preserve"> </w:t>
      </w:r>
      <w:r w:rsidRPr="0020430D">
        <w:t>bevilja</w:t>
      </w:r>
      <w:r w:rsidR="005A1278">
        <w:softHyphen/>
      </w:r>
      <w:r w:rsidRPr="0020430D">
        <w:t xml:space="preserve">des, som PTS och </w:t>
      </w:r>
      <w:r w:rsidRPr="0020430D">
        <w:rPr>
          <w:i/>
          <w:iCs/>
        </w:rPr>
        <w:t>Tele2 AB</w:t>
      </w:r>
      <w:r w:rsidRPr="0020430D">
        <w:t xml:space="preserve"> föreslår. I likhet med PTS anser regering</w:t>
      </w:r>
      <w:r w:rsidRPr="0020430D">
        <w:softHyphen/>
      </w:r>
      <w:r w:rsidRPr="0020430D">
        <w:softHyphen/>
        <w:t>en att det i lagen bör införas en hänvisning till den nya paragrafen i anslut</w:t>
      </w:r>
      <w:r w:rsidRPr="0020430D">
        <w:softHyphen/>
        <w:t>ning till bestäm</w:t>
      </w:r>
      <w:r w:rsidRPr="0020430D">
        <w:softHyphen/>
        <w:t>mel</w:t>
      </w:r>
      <w:r w:rsidRPr="0020430D">
        <w:softHyphen/>
        <w:t>ser</w:t>
      </w:r>
      <w:r w:rsidRPr="0020430D">
        <w:softHyphen/>
        <w:t>na om villkor för till</w:t>
      </w:r>
      <w:r w:rsidRPr="0020430D">
        <w:softHyphen/>
        <w:t>stånd att använda radiosändare, se av</w:t>
      </w:r>
      <w:r w:rsidRPr="0020430D">
        <w:softHyphen/>
        <w:t>snitt 11.3.1.</w:t>
      </w:r>
    </w:p>
    <w:p w14:paraId="771E89C0" w14:textId="77777777" w:rsidR="00D85371" w:rsidRDefault="00D85371" w:rsidP="00D85371">
      <w:pPr>
        <w:pStyle w:val="Brdtextmedindrag"/>
      </w:pPr>
      <w:r>
        <w:t>S</w:t>
      </w:r>
      <w:r w:rsidRPr="002D2328">
        <w:t xml:space="preserve">kyldigheten </w:t>
      </w:r>
      <w:r>
        <w:t>bör</w:t>
      </w:r>
      <w:r w:rsidRPr="002D2328">
        <w:t xml:space="preserve"> </w:t>
      </w:r>
      <w:r>
        <w:t xml:space="preserve">även </w:t>
      </w:r>
      <w:r w:rsidRPr="002D2328">
        <w:t>få omfatta tillträde till aktiv infrastruktur. I första hand ska dock en skyldighet om att ge till</w:t>
      </w:r>
      <w:r>
        <w:softHyphen/>
      </w:r>
      <w:r w:rsidRPr="002D2328">
        <w:t xml:space="preserve">träde till passiv infrastruktur övervägas för att lösa problemen. </w:t>
      </w:r>
      <w:r>
        <w:t xml:space="preserve">Som en allmän utgångspunkt </w:t>
      </w:r>
      <w:r w:rsidRPr="002D2328">
        <w:t xml:space="preserve">följer </w:t>
      </w:r>
      <w:r>
        <w:t xml:space="preserve">det </w:t>
      </w:r>
      <w:r w:rsidRPr="002D2328">
        <w:t xml:space="preserve">av proportionalitetsprincipen att först om enbart sådana åtgärder inte är tillräckliga för att uppnå syftet med </w:t>
      </w:r>
      <w:r>
        <w:t>åläggandet</w:t>
      </w:r>
      <w:r w:rsidRPr="002D2328">
        <w:t>, får skyldigheten om</w:t>
      </w:r>
      <w:r>
        <w:softHyphen/>
      </w:r>
      <w:r w:rsidRPr="002D2328">
        <w:t>fatta tillträde till aktiv infrastruktur.</w:t>
      </w:r>
    </w:p>
    <w:p w14:paraId="699770F3" w14:textId="77777777" w:rsidR="00D85371" w:rsidRDefault="00D85371" w:rsidP="00D85371">
      <w:pPr>
        <w:pStyle w:val="Brdtextmedindrag"/>
      </w:pPr>
      <w:r w:rsidRPr="005300EF">
        <w:rPr>
          <w:i/>
          <w:iCs/>
        </w:rPr>
        <w:t>IP-Only AB</w:t>
      </w:r>
      <w:r w:rsidRPr="005300EF">
        <w:t xml:space="preserve"> och </w:t>
      </w:r>
      <w:r w:rsidRPr="000D7566">
        <w:t xml:space="preserve">PTS </w:t>
      </w:r>
      <w:r>
        <w:t>efterfrågar ett förtydligande av hur ersättnings</w:t>
      </w:r>
      <w:r>
        <w:softHyphen/>
        <w:t>grund</w:t>
      </w:r>
      <w:r>
        <w:softHyphen/>
        <w:t>en förhåller sig till andra uttryck i lagen som avser priset för tillträd</w:t>
      </w:r>
      <w:r>
        <w:softHyphen/>
        <w:t>e. I promemorian föreslås att tillträdet ska lämnas på rimliga och rättvisa villkor. Det uttrycket används i direktivstexten när det gäller förutsättning</w:t>
      </w:r>
      <w:r>
        <w:softHyphen/>
        <w:t>en för ett åläggande, dvs. att en alternativ lösning för att nå slutanvändarna inte görs tillgänglig för alla företag på rättvisa och rimliga villkor. I likhet med PTS anser regeringen att det är lämpligt att använda samma uttryck för ersättningsgrunden som i andra tillträdesbestämmelser. I likhet med det som gäller för tillträde till nät närmast slutanvändare och samlokalis</w:t>
      </w:r>
      <w:r>
        <w:softHyphen/>
        <w:t>er</w:t>
      </w:r>
      <w:r>
        <w:softHyphen/>
        <w:t>ing och annat gemensamt utnyttjande bör tillträdet lämnas mot skälig ersätt</w:t>
      </w:r>
      <w:r>
        <w:softHyphen/>
        <w:t>ning, se avsnitt 14.8.1 och 14.8.2.</w:t>
      </w:r>
    </w:p>
    <w:p w14:paraId="71D51130" w14:textId="77777777" w:rsidR="00D85371" w:rsidRDefault="00D85371" w:rsidP="00D85371">
      <w:pPr>
        <w:pStyle w:val="Rubrik5utannumrering"/>
      </w:pPr>
      <w:r>
        <w:t>Synnerliga skäl och omständigheter som ska beaktas vid prövningen</w:t>
      </w:r>
    </w:p>
    <w:p w14:paraId="16014265" w14:textId="77777777" w:rsidR="00D85371" w:rsidRDefault="00D85371" w:rsidP="00D85371">
      <w:pPr>
        <w:pStyle w:val="Brdtextmedindrag"/>
        <w:ind w:firstLine="0"/>
      </w:pPr>
      <w:r>
        <w:t xml:space="preserve">En </w:t>
      </w:r>
      <w:r w:rsidRPr="00E211AD">
        <w:t>skyldighet att ge tillträde till mobil</w:t>
      </w:r>
      <w:r w:rsidRPr="00E211AD">
        <w:softHyphen/>
        <w:t>näts</w:t>
      </w:r>
      <w:r w:rsidRPr="00E211AD">
        <w:softHyphen/>
        <w:t>infra</w:t>
      </w:r>
      <w:r w:rsidRPr="00E211AD">
        <w:softHyphen/>
        <w:t xml:space="preserve">struktur </w:t>
      </w:r>
      <w:r w:rsidRPr="00FF2B04">
        <w:t>är ingripande för den berörda operatören. Utbyggnad av master, transportnät</w:t>
      </w:r>
      <w:r w:rsidRPr="00E211AD">
        <w:t xml:space="preserve"> och basstatio</w:t>
      </w:r>
      <w:r>
        <w:softHyphen/>
      </w:r>
      <w:r w:rsidRPr="00E211AD">
        <w:t>ner för att tillhandahålla yttäckande mobilnät krä</w:t>
      </w:r>
      <w:r w:rsidRPr="00E211AD">
        <w:softHyphen/>
        <w:t>ver stora in</w:t>
      </w:r>
      <w:r w:rsidRPr="00E211AD">
        <w:softHyphen/>
        <w:t>ve</w:t>
      </w:r>
      <w:r w:rsidRPr="00E211AD">
        <w:softHyphen/>
        <w:t>ste</w:t>
      </w:r>
      <w:r w:rsidRPr="00E211AD">
        <w:softHyphen/>
        <w:t>ringar. Operatörens affärsplaner och möjligheter till av</w:t>
      </w:r>
      <w:r w:rsidRPr="00E211AD">
        <w:softHyphen/>
        <w:t>kastning kan på</w:t>
      </w:r>
      <w:r w:rsidRPr="00E211AD">
        <w:softHyphen/>
        <w:t>verkas väsentligt av att konkurrerande företag ges tillträde till infra</w:t>
      </w:r>
      <w:r w:rsidRPr="00E211AD">
        <w:softHyphen/>
        <w:t>strukturen för att tillhandahålla tjänster till slut</w:t>
      </w:r>
      <w:r>
        <w:t>användare</w:t>
      </w:r>
      <w:r w:rsidRPr="00E211AD">
        <w:t xml:space="preserve">. </w:t>
      </w:r>
      <w:r>
        <w:t>I artikel 61.4 anges därmed d</w:t>
      </w:r>
      <w:r w:rsidRPr="00E211AD">
        <w:t xml:space="preserve">e förutsättningar </w:t>
      </w:r>
      <w:r>
        <w:t xml:space="preserve">som </w:t>
      </w:r>
      <w:r w:rsidRPr="00E211AD">
        <w:t xml:space="preserve">måste vara </w:t>
      </w:r>
      <w:r w:rsidRPr="00FF2B04">
        <w:t xml:space="preserve">uppfyllda för att </w:t>
      </w:r>
      <w:r>
        <w:t xml:space="preserve">få ålägga </w:t>
      </w:r>
      <w:r w:rsidRPr="00FF2B04">
        <w:t>skyldig</w:t>
      </w:r>
      <w:r>
        <w:softHyphen/>
      </w:r>
      <w:r w:rsidRPr="00FF2B04">
        <w:t>het</w:t>
      </w:r>
      <w:r>
        <w:softHyphen/>
      </w:r>
      <w:r w:rsidRPr="00FF2B04">
        <w:t>er</w:t>
      </w:r>
      <w:r>
        <w:softHyphen/>
        <w:t>na</w:t>
      </w:r>
      <w:r w:rsidRPr="00FF2B04">
        <w:t xml:space="preserve">. </w:t>
      </w:r>
      <w:r>
        <w:t xml:space="preserve">Först </w:t>
      </w:r>
      <w:r w:rsidRPr="00FF2B04">
        <w:t>gäller ett krav på</w:t>
      </w:r>
      <w:r>
        <w:t xml:space="preserve"> </w:t>
      </w:r>
      <w:r w:rsidRPr="00FF2B04">
        <w:t>direkt nödvändighet</w:t>
      </w:r>
      <w:r>
        <w:t>, dvs. ett åläggande för</w:t>
      </w:r>
      <w:r>
        <w:softHyphen/>
        <w:t>utsätter att skyldigheten är direkt nödvändig för det lokala tillhanda</w:t>
      </w:r>
      <w:r>
        <w:softHyphen/>
        <w:t>hållandet av tjänster som är beroende av radiospektrum</w:t>
      </w:r>
      <w:r>
        <w:softHyphen/>
        <w:t>använd</w:t>
      </w:r>
      <w:r>
        <w:softHyphen/>
        <w:t>ning.</w:t>
      </w:r>
      <w:r w:rsidRPr="00FF2B04">
        <w:t xml:space="preserve"> Vidare ska det inte </w:t>
      </w:r>
      <w:r w:rsidRPr="00FF2B04">
        <w:lastRenderedPageBreak/>
        <w:t>finnas någon hållbar</w:t>
      </w:r>
      <w:r w:rsidRPr="00E211AD">
        <w:t xml:space="preserve"> </w:t>
      </w:r>
      <w:r w:rsidRPr="00FF2B04">
        <w:t>och lik</w:t>
      </w:r>
      <w:r w:rsidRPr="00FF2B04">
        <w:softHyphen/>
        <w:t xml:space="preserve">värdig alternativ lösning </w:t>
      </w:r>
      <w:r>
        <w:t>för att nå slut</w:t>
      </w:r>
      <w:r>
        <w:softHyphen/>
        <w:t>använ</w:t>
      </w:r>
      <w:r>
        <w:softHyphen/>
        <w:t>da</w:t>
      </w:r>
      <w:r>
        <w:softHyphen/>
        <w:t xml:space="preserve">re </w:t>
      </w:r>
      <w:r w:rsidRPr="00FF2B04">
        <w:t>som görs tillgänglig för alla företag på rätt</w:t>
      </w:r>
      <w:r w:rsidRPr="00FF2B04">
        <w:softHyphen/>
        <w:t>visa</w:t>
      </w:r>
      <w:r w:rsidRPr="00E211AD">
        <w:t xml:space="preserve"> </w:t>
      </w:r>
      <w:r w:rsidRPr="00FF2B04">
        <w:t>och rim</w:t>
      </w:r>
      <w:r>
        <w:softHyphen/>
      </w:r>
      <w:r w:rsidRPr="00FF2B04">
        <w:t>liga villkor. Skyldigheter ska åläggas enbart i områden där</w:t>
      </w:r>
      <w:r>
        <w:t xml:space="preserve"> den</w:t>
      </w:r>
      <w:r w:rsidRPr="00FF2B04">
        <w:t xml:space="preserve"> mark</w:t>
      </w:r>
      <w:r>
        <w:softHyphen/>
      </w:r>
      <w:r w:rsidRPr="00FF2B04">
        <w:t>nads</w:t>
      </w:r>
      <w:r>
        <w:softHyphen/>
      </w:r>
      <w:r w:rsidRPr="00E211AD">
        <w:t>driv</w:t>
      </w:r>
      <w:r>
        <w:t>na</w:t>
      </w:r>
      <w:r w:rsidRPr="00E211AD">
        <w:t xml:space="preserve"> utbygg</w:t>
      </w:r>
      <w:r>
        <w:softHyphen/>
      </w:r>
      <w:r w:rsidRPr="00E211AD">
        <w:t>nad</w:t>
      </w:r>
      <w:r>
        <w:softHyphen/>
        <w:t>en</w:t>
      </w:r>
      <w:r w:rsidRPr="00E211AD">
        <w:t xml:space="preserve"> av parallell infrastruktur är föremål för oöver</w:t>
      </w:r>
      <w:r>
        <w:softHyphen/>
      </w:r>
      <w:r w:rsidRPr="00E211AD">
        <w:t>stigliga eko</w:t>
      </w:r>
      <w:r w:rsidRPr="00E211AD">
        <w:softHyphen/>
        <w:t>no</w:t>
      </w:r>
      <w:r w:rsidRPr="00E211AD">
        <w:softHyphen/>
        <w:t>miska eller fysiska hinder och tillgången till tjänster eller nät därför är starkt begränsa</w:t>
      </w:r>
      <w:r>
        <w:t>d</w:t>
      </w:r>
      <w:r w:rsidRPr="00E211AD">
        <w:t xml:space="preserve"> eller saknas.</w:t>
      </w:r>
    </w:p>
    <w:p w14:paraId="495CDC28" w14:textId="3D10DE98" w:rsidR="00D85371" w:rsidRDefault="00D85371" w:rsidP="00D85371">
      <w:pPr>
        <w:pStyle w:val="Brdtextmedindrag"/>
      </w:pPr>
      <w:r w:rsidRPr="00503FFD">
        <w:rPr>
          <w:i/>
          <w:iCs/>
        </w:rPr>
        <w:t>Konkurrensverket</w:t>
      </w:r>
      <w:r>
        <w:t xml:space="preserve"> efterlyser en prioritering av intresset av effektiv kon</w:t>
      </w:r>
      <w:r>
        <w:softHyphen/>
        <w:t>kurr</w:t>
      </w:r>
      <w:r>
        <w:softHyphen/>
        <w:t xml:space="preserve">ens i existerande nät och incitamenten för ökad utbyggnad i områden </w:t>
      </w:r>
      <w:r w:rsidRPr="005A1278">
        <w:rPr>
          <w:spacing w:val="-2"/>
        </w:rPr>
        <w:t>som i dag inte har mobiltäckning. Av direktivet framgår att till</w:t>
      </w:r>
      <w:r w:rsidRPr="005A1278">
        <w:rPr>
          <w:spacing w:val="-2"/>
        </w:rPr>
        <w:softHyphen/>
        <w:t>trädes</w:t>
      </w:r>
      <w:r w:rsidRPr="005A1278">
        <w:rPr>
          <w:spacing w:val="-2"/>
        </w:rPr>
        <w:softHyphen/>
      </w:r>
      <w:r w:rsidRPr="005A1278">
        <w:rPr>
          <w:spacing w:val="-2"/>
        </w:rPr>
        <w:softHyphen/>
        <w:t>skyldig</w:t>
      </w:r>
      <w:r w:rsidR="005A1278" w:rsidRPr="005A1278">
        <w:rPr>
          <w:spacing w:val="-2"/>
        </w:rPr>
        <w:softHyphen/>
      </w:r>
      <w:r w:rsidRPr="005A1278">
        <w:rPr>
          <w:spacing w:val="-2"/>
        </w:rPr>
        <w:softHyphen/>
      </w:r>
      <w:r>
        <w:t>heten aktualiseras först i sådana fall där reglerings</w:t>
      </w:r>
      <w:r>
        <w:softHyphen/>
        <w:t>myndig</w:t>
      </w:r>
      <w:r>
        <w:softHyphen/>
        <w:t>heten kan kon</w:t>
      </w:r>
      <w:r w:rsidR="005A1278">
        <w:softHyphen/>
      </w:r>
      <w:r>
        <w:t>sta</w:t>
      </w:r>
      <w:r>
        <w:softHyphen/>
        <w:t>te</w:t>
      </w:r>
      <w:r>
        <w:softHyphen/>
        <w:t>ra att hindren för anläggande av ytterligare infra</w:t>
      </w:r>
      <w:r>
        <w:softHyphen/>
        <w:t>struktur är oöver</w:t>
      </w:r>
      <w:r>
        <w:softHyphen/>
        <w:t>stig</w:t>
      </w:r>
      <w:r w:rsidR="005A1278">
        <w:softHyphen/>
      </w:r>
      <w:r>
        <w:t>li</w:t>
      </w:r>
      <w:r>
        <w:softHyphen/>
        <w:t>ga. Intresset för ökad utbyggnad i områden som i dag saknar mobil</w:t>
      </w:r>
      <w:r>
        <w:softHyphen/>
        <w:t>täck</w:t>
      </w:r>
      <w:r>
        <w:softHyphen/>
        <w:t>ning framstår därför som överordnat.</w:t>
      </w:r>
    </w:p>
    <w:p w14:paraId="0A76BE9B" w14:textId="77777777" w:rsidR="00D85371" w:rsidRDefault="00D85371" w:rsidP="00D85371">
      <w:pPr>
        <w:pStyle w:val="Brdtextmedindrag"/>
      </w:pPr>
      <w:r>
        <w:t>Reglering</w:t>
      </w:r>
      <w:r>
        <w:softHyphen/>
        <w:t>en avser alltså att säkerställa tillträde till mobilnät i områden där det kommersiella intress</w:t>
      </w:r>
      <w:r>
        <w:softHyphen/>
      </w:r>
      <w:r>
        <w:softHyphen/>
        <w:t xml:space="preserve">et för anläggande av nät är lågt eller saknas. Ett sådant synsätt bekräftas i skälen till bestämmelserna, som särskilt lyfter </w:t>
      </w:r>
      <w:r w:rsidRPr="005A1278">
        <w:rPr>
          <w:spacing w:val="-2"/>
        </w:rPr>
        <w:t>fram brister i mobiltäckning samt mer glesbefolkade områden där parallellt</w:t>
      </w:r>
      <w:r>
        <w:t xml:space="preserve"> anläggande är opraktiskt och slutanvänd</w:t>
      </w:r>
      <w:r>
        <w:softHyphen/>
        <w:t>ar</w:t>
      </w:r>
      <w:r>
        <w:softHyphen/>
        <w:t>na riskerar att inte få en bred</w:t>
      </w:r>
      <w:r>
        <w:softHyphen/>
        <w:t>bands</w:t>
      </w:r>
      <w:r>
        <w:softHyphen/>
        <w:t>anslutning med mycket hög kapacitet (se skäl 156–158 i direktivet). Regeringen delar därför inte</w:t>
      </w:r>
      <w:r w:rsidDel="001B505D">
        <w:t xml:space="preserve"> </w:t>
      </w:r>
      <w:r w:rsidRPr="00E91232">
        <w:t>PTS</w:t>
      </w:r>
      <w:r>
        <w:t xml:space="preserve"> uppfattning att möjligheten att ålägga skyldigheten omotiverat begränsas till områden med bristande geografisk täckning. Det framgår uttryckligen av direktivet att en skyldighet ska vara motiverad på den grunden att slutanvändarnas tillgång till nät och tjänster är starkt begränsad eller saknas. </w:t>
      </w:r>
      <w:r w:rsidRPr="007F7A0D">
        <w:t xml:space="preserve">Som </w:t>
      </w:r>
      <w:r w:rsidRPr="007F7A0D">
        <w:rPr>
          <w:i/>
        </w:rPr>
        <w:t xml:space="preserve">Telenor Sverige AB </w:t>
      </w:r>
      <w:r w:rsidRPr="007F7A0D">
        <w:rPr>
          <w:iCs/>
        </w:rPr>
        <w:t xml:space="preserve">och </w:t>
      </w:r>
      <w:r w:rsidRPr="00E91232">
        <w:rPr>
          <w:iCs/>
        </w:rPr>
        <w:t>Tele2 AB</w:t>
      </w:r>
      <w:r>
        <w:t xml:space="preserve"> under</w:t>
      </w:r>
      <w:r>
        <w:softHyphen/>
        <w:t>stryk</w:t>
      </w:r>
      <w:r>
        <w:softHyphen/>
        <w:t>er bör skyldigheten enligt regeringens mening tillämpas mycket restriktivt och enbart i sådana situationer där de förutsättningar som framgår av direk</w:t>
      </w:r>
      <w:r>
        <w:softHyphen/>
        <w:t>tivet är uppfyllda.</w:t>
      </w:r>
    </w:p>
    <w:p w14:paraId="087AEC25" w14:textId="77777777" w:rsidR="00D85371" w:rsidRDefault="00D85371" w:rsidP="00D85371">
      <w:pPr>
        <w:pStyle w:val="Brdtextmedindrag"/>
      </w:pPr>
      <w:r>
        <w:t>Mot den bakgrunden kan det också konstateras att det är en annan situation som nu regleras än den i utbyggnadslagen,</w:t>
      </w:r>
      <w:r w:rsidDel="00846402">
        <w:t xml:space="preserve"> </w:t>
      </w:r>
      <w:r>
        <w:t>som syftar till att främja just utbyggnad av bredbandsnät. Någon otydlighet i förhållande till det regelverket finns därför inte.</w:t>
      </w:r>
    </w:p>
    <w:p w14:paraId="6EC204E1" w14:textId="77777777" w:rsidR="00D85371" w:rsidRDefault="00D85371" w:rsidP="00D85371">
      <w:pPr>
        <w:pStyle w:val="Brdtextmedindrag"/>
      </w:pPr>
      <w:r>
        <w:t xml:space="preserve">Sammantaget kan det konstateras att </w:t>
      </w:r>
      <w:r w:rsidRPr="009C269C">
        <w:t>tillträdesskyldigheten</w:t>
      </w:r>
      <w:r>
        <w:t xml:space="preserve"> aktualiseras </w:t>
      </w:r>
      <w:r w:rsidRPr="009C269C">
        <w:t>i de fall slut</w:t>
      </w:r>
      <w:r w:rsidRPr="009C269C">
        <w:softHyphen/>
        <w:t>använd</w:t>
      </w:r>
      <w:r w:rsidRPr="009C269C">
        <w:softHyphen/>
        <w:t>arnas geografiska täckning starkt be</w:t>
      </w:r>
      <w:r w:rsidRPr="009C269C">
        <w:softHyphen/>
        <w:t>gränsas till följd av att det saknas möjlighet att anlägga nödvändig infra</w:t>
      </w:r>
      <w:r w:rsidRPr="009C269C">
        <w:softHyphen/>
        <w:t>struktur. Utrymmet för att tillämpa bestämmelserna är begränsat. Det bör i lagen komma till uttryck genom att regleringsmyndigheten endast ska få ålägga tillträdes</w:t>
      </w:r>
      <w:r w:rsidRPr="009C269C">
        <w:softHyphen/>
        <w:t>skyld</w:t>
      </w:r>
      <w:r w:rsidRPr="009C269C">
        <w:softHyphen/>
        <w:t>ig</w:t>
      </w:r>
      <w:r w:rsidRPr="009C269C">
        <w:softHyphen/>
        <w:t>heten om det finns synnerliga skäl. I promemorian föreslås att det ska införas en lagbestämmelse om vad som ska beaktas vid bedömningen av om det finns synnerliga skäl. Som fram</w:t>
      </w:r>
      <w:r>
        <w:softHyphen/>
      </w:r>
      <w:r w:rsidRPr="009C269C">
        <w:t>gå</w:t>
      </w:r>
      <w:r>
        <w:t>r ovan</w:t>
      </w:r>
      <w:r w:rsidRPr="009C269C">
        <w:t xml:space="preserve"> krävs </w:t>
      </w:r>
      <w:r>
        <w:t xml:space="preserve">det </w:t>
      </w:r>
      <w:r w:rsidRPr="009C269C">
        <w:t>att flera förut</w:t>
      </w:r>
      <w:r>
        <w:softHyphen/>
      </w:r>
      <w:r w:rsidRPr="009C269C">
        <w:t>sätt</w:t>
      </w:r>
      <w:r>
        <w:softHyphen/>
      </w:r>
      <w:r w:rsidRPr="009C269C">
        <w:t>ning</w:t>
      </w:r>
      <w:r>
        <w:softHyphen/>
      </w:r>
      <w:r w:rsidRPr="009C269C">
        <w:t>ar är uppfyllda för att en skyldighet ska få ålägg</w:t>
      </w:r>
      <w:r w:rsidRPr="009C269C">
        <w:softHyphen/>
        <w:t>as. Alla förut</w:t>
      </w:r>
      <w:r>
        <w:softHyphen/>
      </w:r>
      <w:r w:rsidRPr="009C269C">
        <w:t xml:space="preserve">sättningar måste vara uppfyllda för att </w:t>
      </w:r>
      <w:r>
        <w:t xml:space="preserve">kravet på </w:t>
      </w:r>
      <w:r w:rsidRPr="009C269C">
        <w:t>synnerliga skäl</w:t>
      </w:r>
      <w:r>
        <w:t xml:space="preserve"> ska anses uppfyllt</w:t>
      </w:r>
      <w:r w:rsidRPr="009C269C">
        <w:t xml:space="preserve">. Vad som ligger i bedömningen </w:t>
      </w:r>
      <w:r>
        <w:t xml:space="preserve">av om synnerliga skäl föreligger framgår närmare av </w:t>
      </w:r>
      <w:r w:rsidRPr="009C269C">
        <w:t>författningskommentaren.</w:t>
      </w:r>
    </w:p>
    <w:p w14:paraId="244229D8" w14:textId="77777777" w:rsidR="00D85371" w:rsidRDefault="00D85371" w:rsidP="00D85371">
      <w:pPr>
        <w:pStyle w:val="Brdtextmedindrag"/>
      </w:pPr>
      <w:bookmarkStart w:id="825" w:name="_Hlk40096334"/>
      <w:r>
        <w:t xml:space="preserve">I artikel 61.4 andra stycket anges omständigheter </w:t>
      </w:r>
      <w:bookmarkEnd w:id="825"/>
      <w:r>
        <w:t>som reglerings</w:t>
      </w:r>
      <w:r>
        <w:softHyphen/>
        <w:t>myn</w:t>
      </w:r>
      <w:r>
        <w:softHyphen/>
        <w:t>dig</w:t>
      </w:r>
      <w:r>
        <w:softHyphen/>
        <w:t xml:space="preserve">heten ska beakta när den överväger att införa skyldigheten. Där nämns </w:t>
      </w:r>
      <w:r w:rsidRPr="00E211AD">
        <w:t>behovet av att maximera konnektiviteten i hela unionen längs viktiga transportvägar och i särskilda områden samt möjligheten att avsevärt öka utbu</w:t>
      </w:r>
      <w:r w:rsidRPr="00E211AD">
        <w:softHyphen/>
        <w:t>det och höja tjänsternas kvalitet för slutanvändare</w:t>
      </w:r>
      <w:r>
        <w:t>.</w:t>
      </w:r>
      <w:r w:rsidRPr="00E211AD">
        <w:t xml:space="preserve"> </w:t>
      </w:r>
      <w:r>
        <w:t xml:space="preserve">Vidare anges </w:t>
      </w:r>
      <w:r w:rsidRPr="00E211AD">
        <w:t xml:space="preserve">effektiv användning av radiospektrum, den tekniska genomförbarheten </w:t>
      </w:r>
      <w:r w:rsidRPr="00FF2B04">
        <w:t>i fråga om gemensamt nytt</w:t>
      </w:r>
      <w:r w:rsidRPr="00FF2B04">
        <w:softHyphen/>
        <w:t>jande och därmed förbundna villkor</w:t>
      </w:r>
      <w:r>
        <w:t xml:space="preserve">, </w:t>
      </w:r>
      <w:r w:rsidRPr="00FF2B04">
        <w:t>kon</w:t>
      </w:r>
      <w:r w:rsidRPr="00FF2B04">
        <w:softHyphen/>
        <w:t>kur</w:t>
      </w:r>
      <w:r w:rsidRPr="00FF2B04">
        <w:softHyphen/>
        <w:t>rens</w:t>
      </w:r>
      <w:r w:rsidRPr="00FF2B04">
        <w:softHyphen/>
        <w:t>situationen på infra</w:t>
      </w:r>
      <w:r>
        <w:softHyphen/>
      </w:r>
      <w:r w:rsidRPr="00FF2B04">
        <w:t>struktur- respektive tjänstenivå</w:t>
      </w:r>
      <w:r>
        <w:t xml:space="preserve"> och</w:t>
      </w:r>
      <w:r w:rsidRPr="00FF2B04">
        <w:t xml:space="preserve"> teknisk innovation</w:t>
      </w:r>
      <w:r>
        <w:t xml:space="preserve">. </w:t>
      </w:r>
      <w:r>
        <w:lastRenderedPageBreak/>
        <w:t>Anläggande av infra</w:t>
      </w:r>
      <w:r>
        <w:softHyphen/>
        <w:t xml:space="preserve">struktur är förenat med stora investeringar. Mot den bakgrunden anges slutligen </w:t>
      </w:r>
      <w:r w:rsidRPr="00E211AD">
        <w:t>b</w:t>
      </w:r>
      <w:r w:rsidRPr="00FF2B04">
        <w:t>ehovet av att understödja värdens incitament att anlägga infra</w:t>
      </w:r>
      <w:r w:rsidRPr="00FF2B04">
        <w:softHyphen/>
        <w:t>struk</w:t>
      </w:r>
      <w:r w:rsidRPr="00FF2B04">
        <w:softHyphen/>
        <w:t>tu</w:t>
      </w:r>
      <w:r w:rsidRPr="00FF2B04">
        <w:softHyphen/>
        <w:t>ren</w:t>
      </w:r>
      <w:r w:rsidRPr="00E211AD">
        <w:t xml:space="preserve"> från första början</w:t>
      </w:r>
      <w:r>
        <w:t xml:space="preserve"> som en avgörande faktor att ta hänsyn till</w:t>
      </w:r>
      <w:r w:rsidRPr="00E211AD">
        <w:t>.</w:t>
      </w:r>
      <w:r>
        <w:t xml:space="preserve"> Omständigheterna bör i enlighet med EU-direktivet beaktas vid reglerings</w:t>
      </w:r>
      <w:r>
        <w:softHyphen/>
        <w:t>myndighetens prövning.</w:t>
      </w:r>
    </w:p>
    <w:p w14:paraId="194C11EC" w14:textId="77777777" w:rsidR="00D85371" w:rsidRDefault="00D85371" w:rsidP="00D85371">
      <w:pPr>
        <w:pStyle w:val="Brdtextmedindrag"/>
        <w:tabs>
          <w:tab w:val="left" w:pos="3930"/>
        </w:tabs>
      </w:pPr>
      <w:r>
        <w:t>När regleringsmyndigheten i det enskilda fallet över</w:t>
      </w:r>
      <w:r>
        <w:softHyphen/>
        <w:t>väger om en skyl</w:t>
      </w:r>
      <w:r>
        <w:softHyphen/>
        <w:t>dig</w:t>
      </w:r>
      <w:r>
        <w:softHyphen/>
        <w:t>het ska åläggas ska även säkerhets</w:t>
      </w:r>
      <w:r>
        <w:softHyphen/>
        <w:t>intressen beaktas, jfr av</w:t>
      </w:r>
      <w:r>
        <w:softHyphen/>
        <w:t xml:space="preserve">snitt 14.8.1. Någon komplettering i det avseende som </w:t>
      </w:r>
      <w:r w:rsidRPr="00AD52C6">
        <w:rPr>
          <w:i/>
          <w:iCs/>
        </w:rPr>
        <w:t>Försvarsmakten</w:t>
      </w:r>
      <w:r>
        <w:t xml:space="preserve"> efterfrågar be</w:t>
      </w:r>
      <w:r>
        <w:softHyphen/>
        <w:t>döms därför inte nöd</w:t>
      </w:r>
      <w:r>
        <w:softHyphen/>
        <w:t>vändig.</w:t>
      </w:r>
    </w:p>
    <w:p w14:paraId="16584508" w14:textId="77777777" w:rsidR="00D85371" w:rsidRDefault="00D85371" w:rsidP="00D85371">
      <w:pPr>
        <w:pStyle w:val="Rubrik5utannumrering"/>
      </w:pPr>
      <w:r>
        <w:t>Särskilt om tvistlösning</w:t>
      </w:r>
    </w:p>
    <w:p w14:paraId="535D0385" w14:textId="77777777" w:rsidR="00D85371" w:rsidRDefault="00D85371" w:rsidP="00D85371">
      <w:pPr>
        <w:pStyle w:val="Brdtextmedindrag"/>
        <w:tabs>
          <w:tab w:val="left" w:pos="3930"/>
        </w:tabs>
        <w:ind w:firstLine="0"/>
      </w:pPr>
      <w:r>
        <w:t xml:space="preserve">Det kan finnas skilda </w:t>
      </w:r>
      <w:r w:rsidRPr="005A644A">
        <w:t>uppfattningar mellan företag om hur en ålagd skyl</w:t>
      </w:r>
      <w:r w:rsidRPr="005A644A">
        <w:softHyphen/>
        <w:t>dig</w:t>
      </w:r>
      <w:r w:rsidRPr="005A644A">
        <w:softHyphen/>
        <w:t>het i detalj ska tillämpas. I ett sådant fall kan det bli aktuellt att en part påkallar tvistlösning hos tillsynsmyndigheten, se avsnitt 20.6. Av arti</w:t>
      </w:r>
      <w:r w:rsidRPr="005A644A">
        <w:softHyphen/>
        <w:t>kel 61.4 tredje stycket f</w:t>
      </w:r>
      <w:r>
        <w:t>ramgår</w:t>
      </w:r>
      <w:r w:rsidRPr="005A644A">
        <w:t xml:space="preserve"> att behöriga myndigheter vid tvist</w:t>
      </w:r>
      <w:r w:rsidRPr="005A644A">
        <w:softHyphen/>
        <w:t>lösning får ålägga de som gynnas av tillträdesskyldigheten</w:t>
      </w:r>
      <w:r>
        <w:t xml:space="preserve"> att dela användningen av radiospektrum med infrastrukturvärden i det aktuella området. Inom ramen för tvistlösningsförfarandet har tillsynsmyndigheten befogenheter att föreskriva olika slag av villkor för att lösa tvisten. Sådana villkor skulle kunna avse även tillträde till frekvensutrymme. Huruvida det blir aktuellt i praktiken får avgöras i det enskilda fallet och med hänsyn till parternas inställning och önskemål.</w:t>
      </w:r>
    </w:p>
    <w:p w14:paraId="325CE753" w14:textId="77777777" w:rsidR="00D85371" w:rsidRPr="007C0C04" w:rsidRDefault="00D85371" w:rsidP="00D85371">
      <w:pPr>
        <w:pStyle w:val="Rubrik2"/>
      </w:pPr>
      <w:bookmarkStart w:id="826" w:name="_Toc73005942"/>
      <w:bookmarkStart w:id="827" w:name="_Toc86738748"/>
      <w:bookmarkStart w:id="828" w:name="_Toc94597511"/>
      <w:bookmarkStart w:id="829" w:name="_Toc96533354"/>
      <w:bookmarkStart w:id="830" w:name="_Toc9841607"/>
      <w:bookmarkStart w:id="831" w:name="_Toc9867484"/>
      <w:bookmarkStart w:id="832" w:name="_Toc9867734"/>
      <w:bookmarkStart w:id="833" w:name="_Toc9871151"/>
      <w:bookmarkStart w:id="834" w:name="_Toc9958234"/>
      <w:bookmarkStart w:id="835" w:name="_Toc9961293"/>
      <w:bookmarkStart w:id="836" w:name="_Toc9962392"/>
      <w:bookmarkStart w:id="837" w:name="_Toc17793356"/>
      <w:r>
        <w:t xml:space="preserve">Upphävande och ändring </w:t>
      </w:r>
      <w:r w:rsidRPr="007C0C04">
        <w:t>av skyldigheter</w:t>
      </w:r>
      <w:bookmarkEnd w:id="826"/>
      <w:bookmarkEnd w:id="827"/>
      <w:bookmarkEnd w:id="828"/>
      <w:bookmarkEnd w:id="829"/>
    </w:p>
    <w:p w14:paraId="3123251C" w14:textId="77777777" w:rsidR="00D85371" w:rsidRDefault="00D85371" w:rsidP="00D85371">
      <w:pPr>
        <w:pStyle w:val="Brdtextram"/>
      </w:pPr>
      <w:r w:rsidRPr="00E211AD">
        <w:rPr>
          <w:b/>
        </w:rPr>
        <w:t>Regeringens förslag:</w:t>
      </w:r>
      <w:r w:rsidRPr="00E211AD">
        <w:t xml:space="preserve"> </w:t>
      </w:r>
      <w:r>
        <w:t>Regleringsmyndigheten ska upphäva eller ändra skyldigheter och villkor som har beslutats när det är motiverat med hänsyn till syftet med beslutet. Ett beslut om upphävan</w:t>
      </w:r>
      <w:r>
        <w:softHyphen/>
        <w:t>de av skyldig</w:t>
      </w:r>
      <w:r>
        <w:softHyphen/>
        <w:t>het</w:t>
      </w:r>
      <w:r>
        <w:softHyphen/>
        <w:t>er som fattas efter en marknadsanalys ska få förenas med villkor för en övergångsperiod. Tidpunkten för upphävande eller ändring av en skyldighet ska bestämmas med hänsyn till berörda parters intressen.</w:t>
      </w:r>
    </w:p>
    <w:p w14:paraId="2C53615D" w14:textId="77777777" w:rsidR="00D85371" w:rsidRPr="00E211AD" w:rsidRDefault="00D85371" w:rsidP="00D85371">
      <w:pPr>
        <w:pStyle w:val="Brdtextmedindrag"/>
        <w:rPr>
          <w:sz w:val="8"/>
          <w:szCs w:val="8"/>
        </w:rPr>
      </w:pPr>
    </w:p>
    <w:p w14:paraId="15CAFD7C" w14:textId="77777777" w:rsidR="00D85371" w:rsidRPr="00E211AD" w:rsidRDefault="00D85371" w:rsidP="00D85371">
      <w:pPr>
        <w:pStyle w:val="Brdtextmedindrag"/>
      </w:pPr>
      <w:r w:rsidRPr="00E211AD">
        <w:rPr>
          <w:b/>
        </w:rPr>
        <w:t>Promemorians förslag</w:t>
      </w:r>
      <w:r w:rsidRPr="00E211AD">
        <w:t xml:space="preserve"> överensstämmer </w:t>
      </w:r>
      <w:r>
        <w:t xml:space="preserve">i sak </w:t>
      </w:r>
      <w:r w:rsidRPr="00E211AD">
        <w:t>med regeringens förslag.</w:t>
      </w:r>
      <w:r>
        <w:t xml:space="preserve"> </w:t>
      </w:r>
      <w:r w:rsidRPr="002573F2">
        <w:t>Promemorians lagförslag har en annan utformning.</w:t>
      </w:r>
    </w:p>
    <w:p w14:paraId="276B4994" w14:textId="77777777" w:rsidR="00D85371" w:rsidRPr="00E211AD" w:rsidRDefault="00D85371" w:rsidP="00D85371">
      <w:pPr>
        <w:pStyle w:val="Brdtextmedindrag"/>
      </w:pPr>
      <w:r w:rsidRPr="006A085B">
        <w:rPr>
          <w:b/>
        </w:rPr>
        <w:t>Remissinstanserna</w:t>
      </w:r>
      <w:r w:rsidRPr="006A085B">
        <w:t xml:space="preserve"> tillstyrker förslage</w:t>
      </w:r>
      <w:r>
        <w:t>t</w:t>
      </w:r>
      <w:r w:rsidRPr="006A085B">
        <w:t xml:space="preserve"> eller har ingen invändning mot de</w:t>
      </w:r>
      <w:r>
        <w:t>t</w:t>
      </w:r>
      <w:r w:rsidRPr="006A085B">
        <w:t xml:space="preserve">. </w:t>
      </w:r>
      <w:r>
        <w:rPr>
          <w:i/>
        </w:rPr>
        <w:t xml:space="preserve">Verizon Sweden AB </w:t>
      </w:r>
      <w:r>
        <w:t>anser att det bör framgå av lagen att övergångs</w:t>
      </w:r>
      <w:r>
        <w:softHyphen/>
        <w:t>period</w:t>
      </w:r>
      <w:r>
        <w:softHyphen/>
        <w:t xml:space="preserve">en bör vara 12−18 månader. </w:t>
      </w:r>
      <w:r w:rsidRPr="007C0C04">
        <w:rPr>
          <w:i/>
          <w:iCs/>
        </w:rPr>
        <w:t>PTS</w:t>
      </w:r>
      <w:r w:rsidRPr="007C0C04">
        <w:t xml:space="preserve"> framhåller att det bör klargöras vad som gäller om ett beslut </w:t>
      </w:r>
      <w:r>
        <w:t>har</w:t>
      </w:r>
      <w:r w:rsidRPr="007C0C04">
        <w:t xml:space="preserve"> överklagat</w:t>
      </w:r>
      <w:r>
        <w:t>s</w:t>
      </w:r>
      <w:r w:rsidRPr="007C0C04">
        <w:t xml:space="preserve"> och en domstolsprocess pågår.</w:t>
      </w:r>
    </w:p>
    <w:p w14:paraId="59F269D6" w14:textId="4B384230" w:rsidR="00D85371" w:rsidRDefault="00D85371" w:rsidP="00D85371">
      <w:pPr>
        <w:pStyle w:val="Brdtextmedindrag"/>
      </w:pPr>
      <w:r w:rsidRPr="00E211AD">
        <w:rPr>
          <w:b/>
        </w:rPr>
        <w:t>Skälen för regeringens förslag:</w:t>
      </w:r>
      <w:r w:rsidRPr="00CD7C46">
        <w:t xml:space="preserve"> Enligt 8</w:t>
      </w:r>
      <w:r>
        <w:t> kap. </w:t>
      </w:r>
      <w:r w:rsidRPr="00CD7C46">
        <w:t>15</w:t>
      </w:r>
      <w:r>
        <w:t> §</w:t>
      </w:r>
      <w:r w:rsidRPr="00E211AD">
        <w:t xml:space="preserve"> LEK ska skyldig</w:t>
      </w:r>
      <w:r>
        <w:softHyphen/>
      </w:r>
      <w:r w:rsidRPr="00E211AD">
        <w:t>heter och villkor ändras eller upp</w:t>
      </w:r>
      <w:r>
        <w:softHyphen/>
      </w:r>
      <w:r w:rsidRPr="00E211AD">
        <w:t xml:space="preserve">hävas om ändamålet med åtgärden inte kvarstår. Tidpunkten för ändring eller upphävande av en skyldighet eller ett villkor ska bestämmas med hänsyn till berörda parters intressen. </w:t>
      </w:r>
      <w:r>
        <w:t>Para</w:t>
      </w:r>
      <w:r>
        <w:softHyphen/>
        <w:t>graf</w:t>
      </w:r>
      <w:r>
        <w:softHyphen/>
        <w:t>en är grundläggande för lagens utgångspunkt att reglering genom skyl</w:t>
      </w:r>
      <w:r w:rsidR="005A1278">
        <w:softHyphen/>
      </w:r>
      <w:r>
        <w:t>dig</w:t>
      </w:r>
      <w:r>
        <w:softHyphen/>
        <w:t>heter ska ske endast i den utsträckning som det är nödvändigt för att säkerställa fungerande konkurrens och slutanvändarnas intressen.</w:t>
      </w:r>
    </w:p>
    <w:p w14:paraId="43D323FD" w14:textId="77777777" w:rsidR="00D85371" w:rsidRDefault="00D85371" w:rsidP="00D85371">
      <w:pPr>
        <w:pStyle w:val="Brdtextmedindrag"/>
      </w:pPr>
      <w:r>
        <w:t xml:space="preserve">I </w:t>
      </w:r>
      <w:r w:rsidRPr="00E211AD">
        <w:t>8</w:t>
      </w:r>
      <w:r>
        <w:t> kap. </w:t>
      </w:r>
      <w:r w:rsidRPr="00E211AD">
        <w:t>6</w:t>
      </w:r>
      <w:r>
        <w:t> §</w:t>
      </w:r>
      <w:r w:rsidRPr="00E211AD">
        <w:t xml:space="preserve"> tredje stycket LEK </w:t>
      </w:r>
      <w:r>
        <w:t xml:space="preserve">föreskrivs på motsvarande sätt att </w:t>
      </w:r>
      <w:r w:rsidRPr="00E211AD">
        <w:t xml:space="preserve">skyldigheter </w:t>
      </w:r>
      <w:r>
        <w:t xml:space="preserve">som har ålagts en operatör som har ett betydande inflytande på en marknad ska </w:t>
      </w:r>
      <w:r w:rsidRPr="00E211AD">
        <w:t>upphävas</w:t>
      </w:r>
      <w:r>
        <w:t xml:space="preserve"> o</w:t>
      </w:r>
      <w:r w:rsidRPr="00E211AD">
        <w:t>m det vid en marknadsanalys konsta</w:t>
      </w:r>
      <w:r w:rsidRPr="00E211AD">
        <w:softHyphen/>
        <w:t>teras att det råder effektiv konkurrens på en fastställd marknad</w:t>
      </w:r>
      <w:r>
        <w:t xml:space="preserve">. Där anges också </w:t>
      </w:r>
      <w:r>
        <w:lastRenderedPageBreak/>
        <w:t>att tidpunkten för upphävande ska bestämmas med hänsyn till berörda parters intressen.</w:t>
      </w:r>
    </w:p>
    <w:p w14:paraId="1618744F" w14:textId="77777777" w:rsidR="00D85371" w:rsidRDefault="00D85371" w:rsidP="00D85371">
      <w:pPr>
        <w:pStyle w:val="Brdtextmedindrag"/>
      </w:pPr>
      <w:r>
        <w:t>EU-direktivet har motsvarande utgångspunkt. Av direktivets allmänna mål framgår att förhands</w:t>
      </w:r>
      <w:r>
        <w:softHyphen/>
        <w:t>reglering endast ska införas i den omfatt</w:t>
      </w:r>
      <w:r>
        <w:softHyphen/>
        <w:t xml:space="preserve">ning som är nödvändig för att </w:t>
      </w:r>
      <w:r w:rsidRPr="004C54B3">
        <w:t>säkra effektiv och hållbar konkurrens i slutanvän</w:t>
      </w:r>
      <w:r>
        <w:softHyphen/>
      </w:r>
      <w:r w:rsidRPr="004C54B3">
        <w:t xml:space="preserve">darnas intresse och </w:t>
      </w:r>
      <w:r>
        <w:t xml:space="preserve">att regleringsmyndigheten ska </w:t>
      </w:r>
      <w:r w:rsidRPr="004C54B3">
        <w:t xml:space="preserve">lindra eller häva </w:t>
      </w:r>
      <w:r>
        <w:t>ålagda skyl</w:t>
      </w:r>
      <w:r>
        <w:softHyphen/>
        <w:t>dig</w:t>
      </w:r>
      <w:r>
        <w:softHyphen/>
        <w:t xml:space="preserve">heter </w:t>
      </w:r>
      <w:r w:rsidRPr="004C54B3">
        <w:t>så snart det villkoret har uppfyllts</w:t>
      </w:r>
      <w:r>
        <w:t xml:space="preserve"> (artikel 3.4 f).</w:t>
      </w:r>
    </w:p>
    <w:p w14:paraId="4332B48B" w14:textId="34C6F9B7" w:rsidR="00D85371" w:rsidRPr="00CD7C46" w:rsidRDefault="00D85371" w:rsidP="00D85371">
      <w:pPr>
        <w:pStyle w:val="Brdtextmedindrag"/>
      </w:pPr>
      <w:r>
        <w:t xml:space="preserve">Bestämmelserna i </w:t>
      </w:r>
      <w:r w:rsidRPr="00E211AD">
        <w:t>8</w:t>
      </w:r>
      <w:r>
        <w:t> kap. </w:t>
      </w:r>
      <w:r w:rsidRPr="00E211AD">
        <w:t>6</w:t>
      </w:r>
      <w:r>
        <w:t> §</w:t>
      </w:r>
      <w:r w:rsidRPr="00E211AD">
        <w:t xml:space="preserve"> tredje stycket LEK </w:t>
      </w:r>
      <w:r>
        <w:t xml:space="preserve">genomför artikel </w:t>
      </w:r>
      <w:r w:rsidRPr="00E211AD">
        <w:t>16.3 i ramdirektivet</w:t>
      </w:r>
      <w:r>
        <w:t>, som i huvudsak motsvaras av a</w:t>
      </w:r>
      <w:r w:rsidRPr="00E211AD">
        <w:t>rtikel 67.3 i EU-direktivet</w:t>
      </w:r>
      <w:r>
        <w:t xml:space="preserve">. </w:t>
      </w:r>
      <w:r w:rsidRPr="00CD7C46">
        <w:t>Det har</w:t>
      </w:r>
      <w:r>
        <w:t xml:space="preserve"> endast</w:t>
      </w:r>
      <w:r w:rsidRPr="00CD7C46">
        <w:t xml:space="preserve"> lagts till att regleringsmyndigheten när den upp</w:t>
      </w:r>
      <w:r>
        <w:softHyphen/>
      </w:r>
      <w:r w:rsidRPr="00CD7C46">
        <w:t>häver skyl</w:t>
      </w:r>
      <w:r>
        <w:softHyphen/>
      </w:r>
      <w:r w:rsidRPr="00CD7C46">
        <w:t>dig</w:t>
      </w:r>
      <w:r>
        <w:softHyphen/>
      </w:r>
      <w:r w:rsidRPr="00CD7C46">
        <w:t>heter och fastställer en övergångs</w:t>
      </w:r>
      <w:r w:rsidRPr="00E211AD">
        <w:t>period får ange särskilda villkor som ska gälla under perioden.</w:t>
      </w:r>
      <w:r>
        <w:t xml:space="preserve"> Vidare framgår av</w:t>
      </w:r>
      <w:r w:rsidRPr="00CD7C46">
        <w:t xml:space="preserve"> artikel 68.6 </w:t>
      </w:r>
      <w:r w:rsidRPr="00E211AD">
        <w:t>att reglerings</w:t>
      </w:r>
      <w:r>
        <w:softHyphen/>
      </w:r>
      <w:r w:rsidRPr="00E211AD">
        <w:t>myn</w:t>
      </w:r>
      <w:r>
        <w:softHyphen/>
      </w:r>
      <w:r w:rsidRPr="00E211AD">
        <w:t>dig</w:t>
      </w:r>
      <w:r>
        <w:softHyphen/>
      </w:r>
      <w:r w:rsidRPr="00E211AD">
        <w:t>heten ska bevaka mark</w:t>
      </w:r>
      <w:r>
        <w:softHyphen/>
      </w:r>
      <w:r w:rsidRPr="00E211AD">
        <w:t>nads</w:t>
      </w:r>
      <w:r>
        <w:softHyphen/>
      </w:r>
      <w:r w:rsidRPr="00E211AD">
        <w:t>utvecklingen, exempelvis med hänsyn till saminvesterings</w:t>
      </w:r>
      <w:r>
        <w:softHyphen/>
      </w:r>
      <w:r w:rsidRPr="00E211AD">
        <w:t>avtal</w:t>
      </w:r>
      <w:r>
        <w:t xml:space="preserve"> och andra </w:t>
      </w:r>
      <w:r w:rsidRPr="00E211AD">
        <w:t>affärsavtal som påverkar konkurrens</w:t>
      </w:r>
      <w:r>
        <w:softHyphen/>
      </w:r>
      <w:r w:rsidRPr="00E211AD">
        <w:t>dyna</w:t>
      </w:r>
      <w:r>
        <w:softHyphen/>
      </w:r>
      <w:r w:rsidRPr="00E211AD">
        <w:t>miken</w:t>
      </w:r>
      <w:r>
        <w:t>,</w:t>
      </w:r>
      <w:r w:rsidRPr="00E211AD">
        <w:t xml:space="preserve"> och även mellan marknadsanalyserna upphäva, ändra eller besluta om ytterligare skyldig</w:t>
      </w:r>
      <w:r>
        <w:softHyphen/>
      </w:r>
      <w:r w:rsidRPr="00E211AD">
        <w:t xml:space="preserve">heter när det krävs för att </w:t>
      </w:r>
      <w:r w:rsidRPr="00CD7C46">
        <w:t>säker</w:t>
      </w:r>
      <w:r>
        <w:softHyphen/>
      </w:r>
      <w:r w:rsidRPr="00CD7C46">
        <w:t>ställa direktivets mål</w:t>
      </w:r>
      <w:r>
        <w:t>, även om marknads</w:t>
      </w:r>
      <w:r>
        <w:softHyphen/>
        <w:t>utvecklingen inte motiverar att det genomförs en ny marknadsanalys</w:t>
      </w:r>
      <w:r w:rsidRPr="00CD7C46">
        <w:t xml:space="preserve">. </w:t>
      </w:r>
      <w:r w:rsidRPr="00F94FE8">
        <w:t>Frågan om införande</w:t>
      </w:r>
      <w:r>
        <w:t xml:space="preserve"> av nya skyldig</w:t>
      </w:r>
      <w:r>
        <w:softHyphen/>
        <w:t>heter behand</w:t>
      </w:r>
      <w:r>
        <w:softHyphen/>
        <w:t>las i av</w:t>
      </w:r>
      <w:r w:rsidR="005A1278">
        <w:softHyphen/>
      </w:r>
      <w:r>
        <w:t xml:space="preserve">snitt </w:t>
      </w:r>
      <w:r w:rsidRPr="00B00B3E">
        <w:t>14.2.4.</w:t>
      </w:r>
    </w:p>
    <w:p w14:paraId="0B451B08" w14:textId="77777777" w:rsidR="00D85371" w:rsidRDefault="00D85371" w:rsidP="00D85371">
      <w:pPr>
        <w:pStyle w:val="Brdtextmedindrag"/>
      </w:pPr>
      <w:r>
        <w:t>Det bör även av den nya lagen framgå att beslutade skyldigheter och villkor ska upphävas eller ändras om de inte längre är nödvändiga. Regleringsmyndigheten bör alltså upphäva eller ändra</w:t>
      </w:r>
      <w:r w:rsidRPr="00CD7C46">
        <w:t xml:space="preserve"> skyldigheter </w:t>
      </w:r>
      <w:r w:rsidRPr="00E211AD">
        <w:t>och villkor när det är motive</w:t>
      </w:r>
      <w:r>
        <w:softHyphen/>
      </w:r>
      <w:r w:rsidRPr="00E211AD">
        <w:t xml:space="preserve">rat med hänsyn till </w:t>
      </w:r>
      <w:r w:rsidRPr="00F94FE8">
        <w:t xml:space="preserve">syftet med beslutet. </w:t>
      </w:r>
      <w:r>
        <w:t>I fråga om upphävande av skyldigheter för en SMP-operatör med anledning av en genomförd marknadsanalys bör det läggas till att reglerings</w:t>
      </w:r>
      <w:r>
        <w:softHyphen/>
        <w:t>myndigheten får förena beslutet om upphävande med villkor för en över</w:t>
      </w:r>
      <w:r>
        <w:softHyphen/>
        <w:t>gångs</w:t>
      </w:r>
      <w:r>
        <w:softHyphen/>
        <w:t>period. Hur lång övergångsperioden ska vara bör bedömas utifrån omständig</w:t>
      </w:r>
      <w:r>
        <w:softHyphen/>
        <w:t>heter</w:t>
      </w:r>
      <w:r>
        <w:softHyphen/>
        <w:t xml:space="preserve">na i varje enskilt fall, utan att det anges något bestämt intervall </w:t>
      </w:r>
      <w:r w:rsidRPr="00607514">
        <w:t>så som</w:t>
      </w:r>
      <w:r w:rsidRPr="00607514">
        <w:rPr>
          <w:i/>
        </w:rPr>
        <w:t xml:space="preserve"> Verizon Sweden AB</w:t>
      </w:r>
      <w:r>
        <w:t xml:space="preserve"> har föreslagit.</w:t>
      </w:r>
    </w:p>
    <w:p w14:paraId="752AAFE9" w14:textId="47332EEC" w:rsidR="00D85371" w:rsidRDefault="00D85371" w:rsidP="00D85371">
      <w:pPr>
        <w:pStyle w:val="Brdtextmedindrag"/>
      </w:pPr>
      <w:r>
        <w:t>Skyldigheten för regleringsmyndigheten att upphäva eller ändra ett be</w:t>
      </w:r>
      <w:r>
        <w:softHyphen/>
        <w:t>slut gäller oavsett om beslutet är föremål för domstolsprövning. Bestäm</w:t>
      </w:r>
      <w:r>
        <w:softHyphen/>
        <w:t>melsen om litispendens i 39 § förvaltningslagen (2017:900), som är sub</w:t>
      </w:r>
      <w:r>
        <w:softHyphen/>
        <w:t>si</w:t>
      </w:r>
      <w:r>
        <w:softHyphen/>
        <w:t>di</w:t>
      </w:r>
      <w:r>
        <w:softHyphen/>
        <w:t>är i förhållande till bestämmelserna i LEK, har inte ansetts hindra regle</w:t>
      </w:r>
      <w:r>
        <w:softHyphen/>
        <w:t>rings</w:t>
      </w:r>
      <w:r>
        <w:softHyphen/>
        <w:t>myndigheten från att besluta om nya skyldigheter och därigenom ändra ett beslut som hade överklagats och var föremål för prövning i dom</w:t>
      </w:r>
      <w:r w:rsidR="00D10483">
        <w:softHyphen/>
      </w:r>
      <w:r>
        <w:t>stol (se Kammarrätten i Stockholms dom den 16 december 2019 i mål nr 9751-18).</w:t>
      </w:r>
    </w:p>
    <w:p w14:paraId="01AB6BB8" w14:textId="77777777" w:rsidR="00D85371" w:rsidRDefault="00D85371" w:rsidP="00D85371">
      <w:pPr>
        <w:pStyle w:val="Brdtextmedindrag"/>
      </w:pPr>
      <w:r>
        <w:t>I</w:t>
      </w:r>
      <w:r w:rsidRPr="00E211AD">
        <w:t xml:space="preserve"> 8</w:t>
      </w:r>
      <w:r>
        <w:t> kap. </w:t>
      </w:r>
      <w:r w:rsidRPr="00E211AD">
        <w:t>15</w:t>
      </w:r>
      <w:r>
        <w:t> §</w:t>
      </w:r>
      <w:r w:rsidRPr="00E211AD">
        <w:t xml:space="preserve"> första stycket andra meningen LEK </w:t>
      </w:r>
      <w:r>
        <w:t>anges</w:t>
      </w:r>
      <w:r w:rsidRPr="00E211AD">
        <w:t xml:space="preserve"> att en skyldighet får ändras eller upphävas om den som g</w:t>
      </w:r>
      <w:r>
        <w:t>etts</w:t>
      </w:r>
      <w:r w:rsidRPr="00E211AD">
        <w:t xml:space="preserve"> tillträde inte fullgör sina åtagand</w:t>
      </w:r>
      <w:r>
        <w:softHyphen/>
      </w:r>
      <w:r w:rsidRPr="00E211AD">
        <w:t>en</w:t>
      </w:r>
      <w:r>
        <w:t xml:space="preserve">. </w:t>
      </w:r>
      <w:r w:rsidRPr="00B00B3E">
        <w:t xml:space="preserve">Den bestämmelsen bör inte föras över till den nya lagen. </w:t>
      </w:r>
      <w:r w:rsidRPr="00E211AD">
        <w:t>I prak</w:t>
      </w:r>
      <w:r>
        <w:softHyphen/>
      </w:r>
      <w:r w:rsidRPr="00E211AD">
        <w:t xml:space="preserve">tiken sluter en operatör som vill utnyttja möjligheten att få tillträde eller bedriva samtrafik enligt beslutet ett avtal med den part </w:t>
      </w:r>
      <w:r w:rsidRPr="00CD7C46">
        <w:t xml:space="preserve">som </w:t>
      </w:r>
      <w:r>
        <w:t xml:space="preserve">har </w:t>
      </w:r>
      <w:r w:rsidRPr="00CD7C46">
        <w:t>ålagts skyldig</w:t>
      </w:r>
      <w:r>
        <w:softHyphen/>
      </w:r>
      <w:r w:rsidRPr="00CD7C46">
        <w:t>het</w:t>
      </w:r>
      <w:r>
        <w:t>en</w:t>
      </w:r>
      <w:r w:rsidRPr="00CD7C46">
        <w:t>. Om någon part i avtalet bryter mot det som har överens</w:t>
      </w:r>
      <w:r>
        <w:softHyphen/>
      </w:r>
      <w:r w:rsidRPr="00CD7C46">
        <w:t>kommits</w:t>
      </w:r>
      <w:r>
        <w:t>,</w:t>
      </w:r>
      <w:r w:rsidRPr="00CD7C46">
        <w:t xml:space="preserve"> kan det få civilrätts</w:t>
      </w:r>
      <w:r>
        <w:softHyphen/>
      </w:r>
      <w:r w:rsidRPr="00CD7C46">
        <w:t xml:space="preserve">liga följder. Ett beslut om </w:t>
      </w:r>
      <w:r>
        <w:t>tillträdes</w:t>
      </w:r>
      <w:r>
        <w:softHyphen/>
        <w:t>skyldig</w:t>
      </w:r>
      <w:r>
        <w:softHyphen/>
        <w:t>heter</w:t>
      </w:r>
      <w:r w:rsidRPr="00CD7C46">
        <w:t xml:space="preserve"> eller </w:t>
      </w:r>
      <w:r>
        <w:t xml:space="preserve">om skyldighet att </w:t>
      </w:r>
      <w:r w:rsidRPr="00CD7C46">
        <w:t xml:space="preserve">bedriva samtrafik hindrar inte att den som </w:t>
      </w:r>
      <w:r>
        <w:t xml:space="preserve">har </w:t>
      </w:r>
      <w:r w:rsidRPr="00CD7C46">
        <w:t xml:space="preserve">ålagts </w:t>
      </w:r>
      <w:r>
        <w:t>skyldig</w:t>
      </w:r>
      <w:r>
        <w:softHyphen/>
        <w:t>heten</w:t>
      </w:r>
      <w:r w:rsidRPr="00E211AD">
        <w:t xml:space="preserve"> driver igenom sin rätt</w:t>
      </w:r>
      <w:r>
        <w:t xml:space="preserve"> på civilrättslig väg</w:t>
      </w:r>
      <w:r w:rsidRPr="00E211AD">
        <w:t>. Ytterst kan det leda till att avtalet om tillträde eller samtrafik hävs i förhållande till den part som inte har fullgjort sina avtalsenliga förpliktels</w:t>
      </w:r>
      <w:r>
        <w:softHyphen/>
      </w:r>
      <w:r w:rsidRPr="00E211AD">
        <w:t xml:space="preserve">er. Något behov av att ändra eller upphäva </w:t>
      </w:r>
      <w:r>
        <w:t>själva skyldighetsbeslutet</w:t>
      </w:r>
      <w:r w:rsidRPr="00E211AD">
        <w:t xml:space="preserve"> upp</w:t>
      </w:r>
      <w:r>
        <w:softHyphen/>
      </w:r>
      <w:r w:rsidRPr="00E211AD">
        <w:t xml:space="preserve">står dock inte om den som drar nytta av tillträdet inte följer sin </w:t>
      </w:r>
      <w:r w:rsidRPr="00CD7C46">
        <w:t>del av avtalet. Bestämmelsen saknar dess</w:t>
      </w:r>
      <w:r>
        <w:softHyphen/>
      </w:r>
      <w:r w:rsidRPr="00CD7C46">
        <w:t>utom motsvarighet i EU-direktivet.</w:t>
      </w:r>
    </w:p>
    <w:p w14:paraId="28501EE1" w14:textId="77777777" w:rsidR="00D85371" w:rsidRPr="00E211AD" w:rsidRDefault="00D85371" w:rsidP="00D85371">
      <w:pPr>
        <w:pStyle w:val="Rubrik2"/>
      </w:pPr>
      <w:bookmarkStart w:id="838" w:name="_Toc9841604"/>
      <w:bookmarkStart w:id="839" w:name="_Toc9867481"/>
      <w:bookmarkStart w:id="840" w:name="_Toc9867731"/>
      <w:bookmarkStart w:id="841" w:name="_Toc9871148"/>
      <w:bookmarkStart w:id="842" w:name="_Toc9958231"/>
      <w:bookmarkStart w:id="843" w:name="_Toc9961290"/>
      <w:bookmarkStart w:id="844" w:name="_Toc9962389"/>
      <w:bookmarkStart w:id="845" w:name="_Toc17793353"/>
      <w:bookmarkStart w:id="846" w:name="_Toc73005943"/>
      <w:bookmarkStart w:id="847" w:name="_Toc86738749"/>
      <w:bookmarkStart w:id="848" w:name="_Toc94597512"/>
      <w:bookmarkStart w:id="849" w:name="_Toc96533355"/>
      <w:r>
        <w:lastRenderedPageBreak/>
        <w:t>Samrådsförfaranden</w:t>
      </w:r>
      <w:bookmarkEnd w:id="838"/>
      <w:bookmarkEnd w:id="839"/>
      <w:bookmarkEnd w:id="840"/>
      <w:bookmarkEnd w:id="841"/>
      <w:bookmarkEnd w:id="842"/>
      <w:bookmarkEnd w:id="843"/>
      <w:bookmarkEnd w:id="844"/>
      <w:bookmarkEnd w:id="845"/>
      <w:r>
        <w:t xml:space="preserve"> inför beslut</w:t>
      </w:r>
      <w:bookmarkEnd w:id="846"/>
      <w:bookmarkEnd w:id="847"/>
      <w:bookmarkEnd w:id="848"/>
      <w:bookmarkEnd w:id="849"/>
    </w:p>
    <w:p w14:paraId="24BD5796" w14:textId="44008D2E" w:rsidR="00D85371" w:rsidRDefault="00D85371" w:rsidP="00D85371">
      <w:pPr>
        <w:pStyle w:val="Brdtextram"/>
        <w:rPr>
          <w:bCs/>
          <w:spacing w:val="-4"/>
        </w:rPr>
      </w:pPr>
      <w:r>
        <w:rPr>
          <w:b/>
          <w:spacing w:val="-4"/>
        </w:rPr>
        <w:t>Regeringens förslag:</w:t>
      </w:r>
      <w:r w:rsidRPr="00DF46BC">
        <w:rPr>
          <w:spacing w:val="-4"/>
        </w:rPr>
        <w:t xml:space="preserve"> </w:t>
      </w:r>
      <w:r w:rsidRPr="0086074E">
        <w:rPr>
          <w:bCs/>
          <w:spacing w:val="-4"/>
        </w:rPr>
        <w:t xml:space="preserve">Bestämmelserna </w:t>
      </w:r>
      <w:r>
        <w:t>i lagen om elektronisk kommu</w:t>
      </w:r>
      <w:r>
        <w:softHyphen/>
        <w:t>ni</w:t>
      </w:r>
      <w:r>
        <w:softHyphen/>
        <w:t>ka</w:t>
      </w:r>
      <w:r>
        <w:softHyphen/>
        <w:t xml:space="preserve">tion </w:t>
      </w:r>
      <w:r w:rsidRPr="0086074E">
        <w:rPr>
          <w:bCs/>
          <w:spacing w:val="-4"/>
        </w:rPr>
        <w:t>om samrådsförfaranden ska föras över till den nya lagen</w:t>
      </w:r>
      <w:r>
        <w:rPr>
          <w:bCs/>
          <w:spacing w:val="-4"/>
        </w:rPr>
        <w:t xml:space="preserve"> med änd</w:t>
      </w:r>
      <w:r w:rsidR="00D10483">
        <w:rPr>
          <w:bCs/>
          <w:spacing w:val="-4"/>
        </w:rPr>
        <w:softHyphen/>
      </w:r>
      <w:r>
        <w:rPr>
          <w:bCs/>
          <w:spacing w:val="-4"/>
        </w:rPr>
        <w:t>rade tidsfrister för marknadsanalyser</w:t>
      </w:r>
      <w:r w:rsidRPr="0086074E">
        <w:rPr>
          <w:bCs/>
          <w:spacing w:val="-4"/>
        </w:rPr>
        <w:t>.</w:t>
      </w:r>
    </w:p>
    <w:p w14:paraId="0ED5E8AA" w14:textId="77777777" w:rsidR="00D85371" w:rsidRDefault="00D85371" w:rsidP="00D85371">
      <w:pPr>
        <w:pStyle w:val="Brdtextmedindragram"/>
      </w:pPr>
      <w:r>
        <w:t>Regleringsmyndigheten ska inte få meddela beslut i fråga om ett förslag till åtgärd om en utvidgad tillträdesskyldighet till nät närmast slutanvändare, om Europeiska kommissionen använder sin vetorätt mot åtgärderna. Detsamma ska gälla i fråga om ett förslag till åtgärd som rör ett bindande åtagande om saminvestering i anläggandet av ett nytt optiskt fibernät.</w:t>
      </w:r>
    </w:p>
    <w:p w14:paraId="3F4B8D10" w14:textId="77777777" w:rsidR="00D85371" w:rsidRPr="003215C3" w:rsidRDefault="00D85371" w:rsidP="00D85371">
      <w:pPr>
        <w:pStyle w:val="Brdtextmedindragram"/>
      </w:pPr>
      <w:r w:rsidRPr="00530681">
        <w:t>Regleringsmyndigheten ska</w:t>
      </w:r>
      <w:r>
        <w:t>,</w:t>
      </w:r>
      <w:r w:rsidRPr="00530681">
        <w:t xml:space="preserve"> i ett ärende </w:t>
      </w:r>
      <w:r>
        <w:t xml:space="preserve">om huruvida ett åtagande av en operatör som är ett företag med betydande inflytande på en marknad ska vara bindande, </w:t>
      </w:r>
      <w:r w:rsidRPr="00530681">
        <w:t>ge berörda parter tillfälle att yttra sig över det erbjudna åtagandet inom skälig tid</w:t>
      </w:r>
      <w:r>
        <w:t>. Tiden ska uppgå till</w:t>
      </w:r>
      <w:r w:rsidRPr="00530681">
        <w:t xml:space="preserve"> minst 30 dagar om det inte finns särskilda skäl mot det. Samråd </w:t>
      </w:r>
      <w:r>
        <w:t xml:space="preserve">ska inte </w:t>
      </w:r>
      <w:r w:rsidRPr="00530681">
        <w:t>behöv</w:t>
      </w:r>
      <w:r>
        <w:t>a</w:t>
      </w:r>
      <w:r w:rsidRPr="00530681">
        <w:t>s om det är uppen</w:t>
      </w:r>
      <w:r>
        <w:softHyphen/>
      </w:r>
      <w:r w:rsidRPr="00530681">
        <w:t>bart att åtagandet inte uppfyller relevanta krav.</w:t>
      </w:r>
    </w:p>
    <w:p w14:paraId="506F6758" w14:textId="77777777" w:rsidR="00D85371" w:rsidRPr="002C34E5" w:rsidRDefault="00D85371" w:rsidP="00D85371">
      <w:pPr>
        <w:pStyle w:val="Brdtextmedindrag"/>
        <w:rPr>
          <w:sz w:val="8"/>
          <w:szCs w:val="8"/>
        </w:rPr>
      </w:pPr>
    </w:p>
    <w:p w14:paraId="5CDC6E36" w14:textId="77777777" w:rsidR="00D85371" w:rsidRDefault="00D85371" w:rsidP="00D85371">
      <w:pPr>
        <w:pStyle w:val="Brdtextmedindrag"/>
      </w:pPr>
      <w:r>
        <w:rPr>
          <w:b/>
        </w:rPr>
        <w:t>Promemorians förslag</w:t>
      </w:r>
      <w:r w:rsidRPr="00DF46BC">
        <w:t xml:space="preserve"> </w:t>
      </w:r>
      <w:r w:rsidRPr="00E211AD">
        <w:t xml:space="preserve">överensstämmer </w:t>
      </w:r>
      <w:r>
        <w:t xml:space="preserve">i huvudsak </w:t>
      </w:r>
      <w:r w:rsidRPr="00E211AD">
        <w:t>med regeringens förslag.</w:t>
      </w:r>
      <w:r w:rsidRPr="00A75856">
        <w:rPr>
          <w:bCs/>
        </w:rPr>
        <w:t xml:space="preserve"> </w:t>
      </w:r>
      <w:r>
        <w:t>I promemorian föreslås dessutom att det i lag ska regleras att resultatet av samrådsförfarandet ska göras allmänt tillgängligt och att det ska införas en upplysning om verkställighetsföreskrifter i fråga om mark</w:t>
      </w:r>
      <w:r>
        <w:softHyphen/>
        <w:t>nads</w:t>
      </w:r>
      <w:r>
        <w:softHyphen/>
        <w:t>testet. Av det lagförslaget framgår inte att marknads</w:t>
      </w:r>
      <w:r>
        <w:softHyphen/>
        <w:t>testet inte behöver genomföras om det är uppenbart att åtagandet inte uppfyller relevanta krav.</w:t>
      </w:r>
    </w:p>
    <w:p w14:paraId="0F7D0641" w14:textId="77777777" w:rsidR="00D85371" w:rsidRDefault="00D85371" w:rsidP="00D85371">
      <w:pPr>
        <w:pStyle w:val="Brdtextmedindrag"/>
      </w:pPr>
      <w:r>
        <w:rPr>
          <w:b/>
        </w:rPr>
        <w:t>Remissinstanserna</w:t>
      </w:r>
      <w:r w:rsidRPr="00A75856">
        <w:rPr>
          <w:bCs/>
        </w:rPr>
        <w:t xml:space="preserve"> </w:t>
      </w:r>
      <w:r w:rsidRPr="002C41C5">
        <w:t>tillstyrker förslag</w:t>
      </w:r>
      <w:r>
        <w:t>et</w:t>
      </w:r>
      <w:r w:rsidRPr="002C41C5">
        <w:t xml:space="preserve"> eller har ingen invändning mot </w:t>
      </w:r>
      <w:r w:rsidRPr="008B1F20">
        <w:t>de</w:t>
      </w:r>
      <w:r>
        <w:t>t</w:t>
      </w:r>
      <w:r w:rsidRPr="008B1F20">
        <w:t>.</w:t>
      </w:r>
    </w:p>
    <w:p w14:paraId="4A65B006" w14:textId="77777777" w:rsidR="00D85371" w:rsidRDefault="00D85371" w:rsidP="00D85371">
      <w:pPr>
        <w:pStyle w:val="Rubrik4utannumrering"/>
        <w:rPr>
          <w:bCs/>
        </w:rPr>
      </w:pPr>
      <w:r w:rsidRPr="00ED74E3">
        <w:t xml:space="preserve">Skälen för </w:t>
      </w:r>
      <w:r>
        <w:t>regeringens förslag</w:t>
      </w:r>
      <w:bookmarkStart w:id="850" w:name="_Hlk65768917"/>
    </w:p>
    <w:p w14:paraId="3A1EA9CD" w14:textId="77777777" w:rsidR="00D85371" w:rsidRDefault="00D85371" w:rsidP="00D85371">
      <w:pPr>
        <w:pStyle w:val="Rubrik5utannumrering"/>
        <w:spacing w:before="0"/>
      </w:pPr>
      <w:r>
        <w:t>Samråd med berörda parter och samråd inom EU</w:t>
      </w:r>
    </w:p>
    <w:p w14:paraId="4564EC39" w14:textId="28EE62FE" w:rsidR="00D85371" w:rsidRDefault="00D85371" w:rsidP="00D85371">
      <w:pPr>
        <w:pStyle w:val="Brdtextmedindrag"/>
        <w:ind w:firstLine="0"/>
      </w:pPr>
      <w:r w:rsidRPr="001707D2">
        <w:t>I 8 kap. 6 § fjärde stycket, 8 § och 10–</w:t>
      </w:r>
      <w:r>
        <w:t>13</w:t>
      </w:r>
      <w:r w:rsidRPr="001707D2">
        <w:t xml:space="preserve"> §§ LEK </w:t>
      </w:r>
      <w:bookmarkEnd w:id="850"/>
      <w:r w:rsidRPr="001707D2">
        <w:t xml:space="preserve">finns bestämmelser om samråd och annan handläggning av ärenden inför </w:t>
      </w:r>
      <w:r>
        <w:t xml:space="preserve">vissa </w:t>
      </w:r>
      <w:r w:rsidRPr="001707D2">
        <w:t xml:space="preserve">beslut. </w:t>
      </w:r>
      <w:r>
        <w:t xml:space="preserve">Regleringen innebär </w:t>
      </w:r>
      <w:r w:rsidRPr="00530681">
        <w:t>i huvudsak att berörda parter ska få tillfälle att yttra sig inom viss tid i olika typer av ärenden om samtrafik och andra former av tillträde</w:t>
      </w:r>
      <w:r>
        <w:t xml:space="preserve"> och</w:t>
      </w:r>
      <w:r w:rsidRPr="00530681">
        <w:t xml:space="preserve"> att vissa förslag till beslut ska överlämnas till behöriga myndigheter i övriga stater, Berec och Europeiska kommis</w:t>
      </w:r>
      <w:r>
        <w:softHyphen/>
      </w:r>
      <w:r w:rsidRPr="00530681">
        <w:t xml:space="preserve">sionen </w:t>
      </w:r>
      <w:r>
        <w:t>för samråd. Om kom</w:t>
      </w:r>
      <w:r w:rsidR="00D10483">
        <w:softHyphen/>
      </w:r>
      <w:r>
        <w:t>missionen har meddelat att den har invänd</w:t>
      </w:r>
      <w:r>
        <w:softHyphen/>
        <w:t>ningar mot förslaget, ska regleringsmyndigheten samverka med kommissionen och Berec om korrigerings</w:t>
      </w:r>
      <w:r>
        <w:softHyphen/>
        <w:t>åtgärderna för att identifiera den effektivaste och lämpligaste åtgärden. Bestämda tidsfrister gäller för SMP-analyser och i vissa fall ska bistånd från Berec begäras för att slutföra en sådan analys. I övrigt gäller tidsfrister för när ett beslut får meddelas i vissa typer av ärenden som är föremål för samråd eller samverkan inom EU. I det fall Europeiska kommissionen använder sin vetorätt får ett beslut inte meddelas i fråga om fastställande av en marknad som avviker från kom</w:t>
      </w:r>
      <w:r>
        <w:softHyphen/>
        <w:t>mis</w:t>
      </w:r>
      <w:r>
        <w:softHyphen/>
        <w:t>sionens rekommen</w:t>
      </w:r>
      <w:r>
        <w:softHyphen/>
        <w:t>da</w:t>
      </w:r>
      <w:r>
        <w:softHyphen/>
        <w:t>tion om relevanta produkt- och tjänste</w:t>
      </w:r>
      <w:r>
        <w:softHyphen/>
        <w:t xml:space="preserve">marknader eller identifiering av ett företag med betydande inflytande på en marknad. Undantagsvis får ett tillfälligt beslut meddelas </w:t>
      </w:r>
      <w:r w:rsidRPr="00530681">
        <w:t>utan att iaktta samrådsskyldigheten</w:t>
      </w:r>
      <w:r>
        <w:t>. När det gäller gränsöverskridande marknader som har fastställts enligt beslut av kommissionen ska samråd ske med behöriga myndigheter i berörda länder.</w:t>
      </w:r>
    </w:p>
    <w:p w14:paraId="4BC71CE0" w14:textId="77777777" w:rsidR="00D85371" w:rsidRPr="0015587F" w:rsidRDefault="00D85371" w:rsidP="00D85371">
      <w:pPr>
        <w:pStyle w:val="Brdtextmedindrag"/>
      </w:pPr>
      <w:r w:rsidRPr="001707D2">
        <w:lastRenderedPageBreak/>
        <w:t xml:space="preserve">Paragraferna genomför </w:t>
      </w:r>
      <w:r>
        <w:t xml:space="preserve">reglering </w:t>
      </w:r>
      <w:r w:rsidRPr="001707D2">
        <w:t>i ram</w:t>
      </w:r>
      <w:r w:rsidRPr="001707D2">
        <w:softHyphen/>
        <w:t>direktiv</w:t>
      </w:r>
      <w:r w:rsidRPr="001707D2">
        <w:softHyphen/>
        <w:t>et och till</w:t>
      </w:r>
      <w:r w:rsidRPr="001707D2">
        <w:softHyphen/>
        <w:t>trädes</w:t>
      </w:r>
      <w:r w:rsidRPr="001707D2">
        <w:softHyphen/>
        <w:t>direktivet</w:t>
      </w:r>
      <w:r>
        <w:t xml:space="preserve"> som </w:t>
      </w:r>
      <w:r w:rsidRPr="0046699D">
        <w:t xml:space="preserve">i huvudsak motsvarar artiklarna 23, 32, 33, </w:t>
      </w:r>
      <w:r>
        <w:t xml:space="preserve">44.1, </w:t>
      </w:r>
      <w:r w:rsidRPr="0046699D">
        <w:t>65.2, 67.5 och 67.6 i EU-direktivet. Referen</w:t>
      </w:r>
      <w:r w:rsidRPr="0046699D">
        <w:softHyphen/>
        <w:t xml:space="preserve">ser till artiklarna 23, 32 och 33 görs på ett antal ställen i direktivet, se </w:t>
      </w:r>
      <w:r w:rsidRPr="0015587F">
        <w:t>artiklarna 61.5, 64.3, 65.2, 67.1, 67.5, 68.4 d, 68.6, 75.2, 77.3, 78.2 och 80.5. EU-direktivet medför vissa ändringar och tillägg i förhållande till LEK. Som utgångspunkt bör nämn</w:t>
      </w:r>
      <w:r>
        <w:t>d</w:t>
      </w:r>
      <w:r w:rsidRPr="0015587F">
        <w:t>a paragrafer i LEK föras över till den nya lagen.</w:t>
      </w:r>
    </w:p>
    <w:p w14:paraId="30AB92DF" w14:textId="77777777" w:rsidR="00D85371" w:rsidRDefault="00D85371" w:rsidP="00D85371">
      <w:pPr>
        <w:pStyle w:val="Brdtextmedindrag"/>
      </w:pPr>
      <w:r>
        <w:t>Av artikel 23.1 i EU-direktivet framgår att berörda parter ska ges tillfälle att yttra sig inom en skälig tidsfrist med beaktande av frågans komplexitet. Tidsfristen ska, förutom under exceptionella omständigheter, vara minst 30 dagar. De bestämmelser i LEK som reglerar samråd med berörda parter i ärenden om samtrafik och andra former av tillträde behöver justeras för att motsvara EU-direktivets krav på samråd. Det bör framgå att tiden för samråd ska vara skälig och minst 30 dagar, om inte särskilda skäl talar för en kortare samrådstid. Samråd bör aktualiseras i sådana ärenden som direktivet pekar ut.</w:t>
      </w:r>
    </w:p>
    <w:p w14:paraId="412E3227" w14:textId="77777777" w:rsidR="00D85371" w:rsidRDefault="00D85371" w:rsidP="00D85371">
      <w:pPr>
        <w:pStyle w:val="Brdtextmedindrag"/>
      </w:pPr>
      <w:r>
        <w:t xml:space="preserve">På motsvarande sätt behöver regleringen i LEK av samrådet med </w:t>
      </w:r>
      <w:r w:rsidRPr="00530681">
        <w:t>behöriga myndig</w:t>
      </w:r>
      <w:r>
        <w:softHyphen/>
      </w:r>
      <w:r w:rsidRPr="00530681">
        <w:t>heter i övriga stater, Berec och Europeiska kommis</w:t>
      </w:r>
      <w:r>
        <w:softHyphen/>
      </w:r>
      <w:r w:rsidRPr="00530681">
        <w:t>sionen</w:t>
      </w:r>
      <w:r>
        <w:t xml:space="preserve"> anpassas för att samtliga åtgärder som EU-direktivet pekar ut ska omfattas av denna samrådsskyldig</w:t>
      </w:r>
      <w:r>
        <w:softHyphen/>
        <w:t>het (se artikel 32.3 i EU-direktivet). Detsamma gäller regleringen om samverkan i syfte att fastställa vilka åtgärder som är mest effektiva och lämpliga (se arti</w:t>
      </w:r>
      <w:r>
        <w:softHyphen/>
        <w:t>kel 33.1).</w:t>
      </w:r>
    </w:p>
    <w:p w14:paraId="2446E467" w14:textId="77777777" w:rsidR="00D85371" w:rsidRDefault="00D85371" w:rsidP="00D85371">
      <w:pPr>
        <w:pStyle w:val="Brdtextmedindrag"/>
      </w:pPr>
      <w:r>
        <w:t>EU-direktivet innebär att Europeiska kommissionen har vetorätt i fråga om vissa nya korrigeringsåtgärder som införs genom direktivet. Vetorätten aktualiseras när ett förslag till beslut om skyldigheter samverkas med kommissionen och Berec. Enligt artikel 33.5 c får kommissionen, under förut</w:t>
      </w:r>
      <w:r>
        <w:softHyphen/>
        <w:t>sättning att Berec delar kommissionens allvarliga tvivel, besluta att reglerings</w:t>
      </w:r>
      <w:r>
        <w:softHyphen/>
        <w:t>myndig</w:t>
      </w:r>
      <w:r>
        <w:softHyphen/>
        <w:t>heten ska dra tillbaka ett förslag till åtgärd som omfattas av artikel 61.3 andra stycket eller artikel 76.2.</w:t>
      </w:r>
    </w:p>
    <w:p w14:paraId="4EB4FBEA" w14:textId="77777777" w:rsidR="00D85371" w:rsidRDefault="00D85371" w:rsidP="00D85371">
      <w:pPr>
        <w:pStyle w:val="Brdtextmedindrag"/>
      </w:pPr>
      <w:r>
        <w:t>Artikel 61.3 andra stycket avser beslut om en utvidgad tillträdes</w:t>
      </w:r>
      <w:r>
        <w:softHyphen/>
        <w:t>skyldighet till nät närmast slut</w:t>
      </w:r>
      <w:r>
        <w:softHyphen/>
        <w:t>användare, se avsnitt 14.8.1.</w:t>
      </w:r>
    </w:p>
    <w:p w14:paraId="10311834" w14:textId="31F1F01E" w:rsidR="00D85371" w:rsidRDefault="00D85371" w:rsidP="00D85371">
      <w:pPr>
        <w:pStyle w:val="Brdtextmedindrag"/>
      </w:pPr>
      <w:r>
        <w:t xml:space="preserve">Artikel 76.2 avser beslut om ett bindande åtagande </w:t>
      </w:r>
      <w:r w:rsidRPr="001F55B1">
        <w:t>om saminvestering i anlägg</w:t>
      </w:r>
      <w:r>
        <w:t>andet</w:t>
      </w:r>
      <w:r w:rsidRPr="001F55B1">
        <w:t xml:space="preserve"> av ett nytt optiskt fibernät och </w:t>
      </w:r>
      <w:r>
        <w:t xml:space="preserve">huvudregeln om </w:t>
      </w:r>
      <w:r w:rsidRPr="001F55B1">
        <w:t>reglerings</w:t>
      </w:r>
      <w:r>
        <w:softHyphen/>
      </w:r>
      <w:r w:rsidRPr="001F55B1">
        <w:t>lätt</w:t>
      </w:r>
      <w:r w:rsidR="00D10483">
        <w:softHyphen/>
      </w:r>
      <w:r w:rsidRPr="001F55B1">
        <w:t>nad</w:t>
      </w:r>
      <w:r>
        <w:t xml:space="preserve"> när ett sådant beslut har meddelats</w:t>
      </w:r>
      <w:r w:rsidRPr="001F55B1">
        <w:t>, se</w:t>
      </w:r>
      <w:r>
        <w:t xml:space="preserve"> av</w:t>
      </w:r>
      <w:r>
        <w:softHyphen/>
        <w:t>snitt 14.4. Artikeln omfattar även det fallet att regleringsmyndigheten i fråga om nätdelar som omfattas av ett sådant beslut om bindande sam</w:t>
      </w:r>
      <w:r>
        <w:softHyphen/>
        <w:t>investeringsåtagande ålägger ytterligare SMP-skyldigheter (se artikel 76.2 tredje stycket).</w:t>
      </w:r>
    </w:p>
    <w:p w14:paraId="467A2E59" w14:textId="04F04F6B" w:rsidR="00D85371" w:rsidRDefault="00D85371" w:rsidP="00D85371">
      <w:pPr>
        <w:pStyle w:val="Brdtextmedindrag"/>
      </w:pPr>
      <w:r>
        <w:t>Kommissionens beslut ska åtföljas av en detaljerad och objektiv analys av varför kommissionen anser att den föreslagna åtgärden inte bör antas tillsammans med specifika förslag till ändringar av den föreslagna åtgärd</w:t>
      </w:r>
      <w:r w:rsidR="00D10483">
        <w:softHyphen/>
      </w:r>
      <w:r>
        <w:t xml:space="preserve">en. I ett sådant fall ska regleringsmyndigheten dra tillbaka förslaget till åtgärd inom sex månader eller ändra förslaget och inleda ett nytt samråd (artikel 32.7). </w:t>
      </w:r>
    </w:p>
    <w:p w14:paraId="5850F3A8" w14:textId="49B3C5C9" w:rsidR="00D85371" w:rsidRDefault="00D85371" w:rsidP="00D85371">
      <w:pPr>
        <w:pStyle w:val="Brdtextmedindrag"/>
      </w:pPr>
      <w:r>
        <w:t>Som framgår ovan ska ärenden i fråga om åtgärder enligt artik</w:t>
      </w:r>
      <w:r>
        <w:softHyphen/>
        <w:t xml:space="preserve">larna 61.3 andra stycket och 76.2 omfattas av den nya lagens bestämmelser om samråd och samverkan inom EU. </w:t>
      </w:r>
      <w:r w:rsidRPr="00261EAD">
        <w:t xml:space="preserve">Det innebär att ett beslut om sådana åtgärder får meddelas sammanlagt tidigast fem </w:t>
      </w:r>
      <w:r>
        <w:t xml:space="preserve">månader </w:t>
      </w:r>
      <w:r w:rsidRPr="00261EAD">
        <w:t>och senast sex månader efter överlämnandet. För att genomföra</w:t>
      </w:r>
      <w:r>
        <w:t xml:space="preserve"> artikel 33.5 c behöver bestämmel</w:t>
      </w:r>
      <w:r>
        <w:softHyphen/>
        <w:t>ser</w:t>
      </w:r>
      <w:r>
        <w:softHyphen/>
        <w:t>na om samverkan av förslag till beslut om skyldigheter kom</w:t>
      </w:r>
      <w:r w:rsidR="00D10483">
        <w:softHyphen/>
      </w:r>
      <w:r>
        <w:t>pletteras. Det bör i den nya lagen regleras</w:t>
      </w:r>
      <w:r w:rsidDel="00A93626">
        <w:t xml:space="preserve"> </w:t>
      </w:r>
      <w:r>
        <w:t>att ett beslut i ett ärende som avser åläggande av en utvidgad tillträdes</w:t>
      </w:r>
      <w:r>
        <w:softHyphen/>
        <w:t>skyldighet till nät närmast slut</w:t>
      </w:r>
      <w:r>
        <w:softHyphen/>
      </w:r>
      <w:r>
        <w:lastRenderedPageBreak/>
        <w:t>användare eller ett ärende i fråga om ett bindande saminvesterings</w:t>
      </w:r>
      <w:r>
        <w:softHyphen/>
        <w:t>åtagan</w:t>
      </w:r>
      <w:r w:rsidR="00D10483">
        <w:softHyphen/>
      </w:r>
      <w:r>
        <w:t xml:space="preserve">de enligt artikel 76 inte får fattas om </w:t>
      </w:r>
      <w:r w:rsidRPr="00261EAD">
        <w:t>kom</w:t>
      </w:r>
      <w:r w:rsidRPr="00261EAD">
        <w:softHyphen/>
        <w:t>missionen inom fem månader efter överlämnandet beslutar att inte godta förslaget</w:t>
      </w:r>
      <w:r>
        <w:t>. Det bör också framgå av lagen att om kommissionens invändningar kan tillgodoses genom att förslaget ändras, ska reglerings</w:t>
      </w:r>
      <w:r>
        <w:softHyphen/>
        <w:t>myndigheten skicka ut det nya förslaget för samråd. Det bör anges att samrådet ska inledas inom sex månader från dagen för kommissionens beslut.</w:t>
      </w:r>
    </w:p>
    <w:p w14:paraId="34A06061" w14:textId="485F71B5" w:rsidR="00D85371" w:rsidRDefault="00D85371" w:rsidP="00297730">
      <w:pPr>
        <w:pStyle w:val="Brdtextmedindrag"/>
      </w:pPr>
      <w:r>
        <w:t>En annan nyhet i EU-direktivet är att tidsfristerna för marknadsanalyser ändras. Enligt arti</w:t>
      </w:r>
      <w:r>
        <w:softHyphen/>
        <w:t>kel 67.5 ska förslag till åtgärder överlämnas inom fem år från det senaste beslutet som rör marknaden i fråga. I undantagsfall får den tidsfristen förlängas med upp till ett år. Om kom</w:t>
      </w:r>
      <w:r>
        <w:softHyphen/>
        <w:t>mis</w:t>
      </w:r>
      <w:r>
        <w:softHyphen/>
        <w:t>sionen har antagit en ny rekommendation om relevanta produkt- och tjänste</w:t>
      </w:r>
      <w:r>
        <w:softHyphen/>
        <w:t xml:space="preserve">marknader, ska ett förslag till åtgärd i fråga om en marknad </w:t>
      </w:r>
      <w:r w:rsidRPr="00DE0E80">
        <w:t>som inte tidigare har analy</w:t>
      </w:r>
      <w:r w:rsidR="00A80E3C">
        <w:softHyphen/>
      </w:r>
      <w:r w:rsidRPr="00DE0E80">
        <w:t>se</w:t>
      </w:r>
      <w:r w:rsidR="00A80E3C">
        <w:softHyphen/>
      </w:r>
      <w:r w:rsidRPr="00DE0E80">
        <w:t>rats</w:t>
      </w:r>
      <w:r>
        <w:t xml:space="preserve"> </w:t>
      </w:r>
      <w:r w:rsidRPr="00DE0E80">
        <w:t>överlämnas inom tre år från offentliggörandet av den nya rekommen</w:t>
      </w:r>
      <w:r w:rsidRPr="00DE0E80">
        <w:softHyphen/>
        <w:t>da</w:t>
      </w:r>
      <w:r w:rsidRPr="00DE0E80">
        <w:softHyphen/>
        <w:t xml:space="preserve">tionen. Bestämmelserna i </w:t>
      </w:r>
      <w:r>
        <w:t>den nya lagen</w:t>
      </w:r>
      <w:r w:rsidRPr="00DE0E80">
        <w:t xml:space="preserve"> om tidsfrister för marknads</w:t>
      </w:r>
      <w:r w:rsidRPr="00DE0E80">
        <w:softHyphen/>
        <w:t xml:space="preserve">analyser bör </w:t>
      </w:r>
      <w:r>
        <w:t>anpassas</w:t>
      </w:r>
      <w:r w:rsidRPr="00DE0E80">
        <w:t xml:space="preserve"> efter de nya tidsfristerna.</w:t>
      </w:r>
      <w:r>
        <w:t xml:space="preserve"> I det fallet att reglerings</w:t>
      </w:r>
      <w:r w:rsidR="00A80E3C">
        <w:softHyphen/>
      </w:r>
      <w:r>
        <w:t>myndigheten begär bistånd med att slutföra marknadsanalysen från Berec anger artikel 67.6 att tidsfristen om sex månader gäller från tidsfristerna för att genomföra marknadsanalyser. Detsamma bör gälla enligt den nya lagen.</w:t>
      </w:r>
    </w:p>
    <w:p w14:paraId="079E35BE" w14:textId="77777777" w:rsidR="00D85371" w:rsidRDefault="00D85371" w:rsidP="00D85371">
      <w:pPr>
        <w:pStyle w:val="Brdtextmedindrag"/>
      </w:pPr>
      <w:r>
        <w:t>Sammantaget bör regleringen i LEK om samrådsförfaranden inför beslut i ärenden om samtrafik och andra former av tillträde föras över till den nya lagen med de ändringar och tillägg som redovisas ovan.</w:t>
      </w:r>
    </w:p>
    <w:p w14:paraId="5B807EF5" w14:textId="73EB369E" w:rsidR="00D85371" w:rsidRDefault="00D85371" w:rsidP="00D85371">
      <w:pPr>
        <w:pStyle w:val="Brdtextmedindrag"/>
      </w:pPr>
      <w:r>
        <w:t>Vidare framgår av 8 kap. 14 § LEK att resultatet av ett samråds</w:t>
      </w:r>
      <w:r>
        <w:softHyphen/>
        <w:t>förfaran</w:t>
      </w:r>
      <w:r w:rsidR="00A80E3C">
        <w:softHyphen/>
      </w:r>
      <w:r>
        <w:t>de ska göras allmänt tillgängligt, förutsatt att sekretess eller tystnads</w:t>
      </w:r>
      <w:r>
        <w:softHyphen/>
        <w:t xml:space="preserve">plikt enligt lag inte gäller för uppgifterna. </w:t>
      </w:r>
      <w:r w:rsidRPr="001707D2">
        <w:t xml:space="preserve">I promemorian föreslås att </w:t>
      </w:r>
      <w:r>
        <w:t>den para</w:t>
      </w:r>
      <w:r w:rsidR="00A80E3C">
        <w:softHyphen/>
      </w:r>
      <w:r>
        <w:t>grafen ska föras över till den nya lagen för att genomföra arti</w:t>
      </w:r>
      <w:r>
        <w:softHyphen/>
        <w:t>kel 23.4 i EU-direktivet. Offentliggörande av samråden sker på PTS webb</w:t>
      </w:r>
      <w:r>
        <w:softHyphen/>
        <w:t>plats. Där läggs också information om alla pågående samråds</w:t>
      </w:r>
      <w:r>
        <w:softHyphen/>
        <w:t>förfaranden upp. Kra</w:t>
      </w:r>
      <w:r w:rsidR="00A80E3C">
        <w:softHyphen/>
      </w:r>
      <w:r>
        <w:t xml:space="preserve">vet på att göra ett samråd allmänt tillgängligt </w:t>
      </w:r>
      <w:r w:rsidRPr="001707D2">
        <w:t>är närmast en instruktion till reglerings</w:t>
      </w:r>
      <w:r>
        <w:softHyphen/>
      </w:r>
      <w:r w:rsidRPr="001707D2">
        <w:t xml:space="preserve">myndigheten och har inga direkta rättsverkningar för enskilda. En motsvarande paragraf bör </w:t>
      </w:r>
      <w:r>
        <w:t>därför</w:t>
      </w:r>
      <w:r w:rsidRPr="001707D2">
        <w:t xml:space="preserve"> meddelas i förordning.</w:t>
      </w:r>
    </w:p>
    <w:p w14:paraId="6B935B09" w14:textId="77777777" w:rsidR="00D85371" w:rsidRDefault="00D85371" w:rsidP="00D85371">
      <w:pPr>
        <w:pStyle w:val="Rubrik5utannumrering"/>
      </w:pPr>
      <w:r>
        <w:t xml:space="preserve">Ett nytt </w:t>
      </w:r>
      <w:r w:rsidRPr="00710B4C">
        <w:t xml:space="preserve">marknadstest i </w:t>
      </w:r>
      <w:r>
        <w:t>fråga om bindande åtaganden</w:t>
      </w:r>
    </w:p>
    <w:p w14:paraId="0F1866E7" w14:textId="219B398C" w:rsidR="00D85371" w:rsidRDefault="00D85371" w:rsidP="00D85371">
      <w:pPr>
        <w:pStyle w:val="Brdtextmedindrag"/>
        <w:ind w:firstLine="0"/>
      </w:pPr>
      <w:r>
        <w:t>Som framgår av avsnitt 14.4 och 14.5 inför EU-direktivet ytterligare en form av samråd med berörda parter, det s.k. marknadstestet. Marknads</w:t>
      </w:r>
      <w:r>
        <w:softHyphen/>
        <w:t>testet regleras i artikel 79.2 första stycket i direktivet och behandlas när</w:t>
      </w:r>
      <w:r w:rsidR="00A80E3C">
        <w:softHyphen/>
      </w:r>
      <w:r>
        <w:t>mare i av</w:t>
      </w:r>
      <w:r>
        <w:softHyphen/>
        <w:t>snitt 14.5.</w:t>
      </w:r>
    </w:p>
    <w:p w14:paraId="36305E7F" w14:textId="77777777" w:rsidR="00D85371" w:rsidRDefault="00D85371" w:rsidP="00D85371">
      <w:pPr>
        <w:pStyle w:val="Brdtextmedindrag"/>
      </w:pPr>
      <w:r>
        <w:t>För att genomföra direktivets krav på att regleringsmyndigheten ska utföra ett marknadstest bör det i den nya lagen regleras att berörda parter ska ges tillfälle att yttra sig över ett åtagande som ett SMP-företag har erbjudit. I likhet med regleringen om samråd med berörda parter, som behandlas ovan, bör det framgå att tiden för det offentliga samrådet med marknaden ska vara skälig och minst 30 dagar, om inte särskilda skäl talar för en kortare tid.</w:t>
      </w:r>
    </w:p>
    <w:p w14:paraId="78A5F8E9" w14:textId="4EB5ED15" w:rsidR="00D85371" w:rsidRDefault="00D85371" w:rsidP="00D85371">
      <w:pPr>
        <w:pStyle w:val="Brdtextmedindrag"/>
      </w:pPr>
      <w:r>
        <w:t>Marknadstestet bör aktualiseras i sådana ärenden där reglerings</w:t>
      </w:r>
      <w:r>
        <w:softHyphen/>
        <w:t>myndig</w:t>
      </w:r>
      <w:r>
        <w:softHyphen/>
        <w:t>heten, på begäran av ett SMP-företag, ska bedöma huruvida ett åtagande av företaget om villkor för tillträde eller saminvestering ska vara bindande enligt ett beslut som myndighet fattar. Av direktivet framgår att ett mark</w:t>
      </w:r>
      <w:r w:rsidR="00A80E3C">
        <w:softHyphen/>
      </w:r>
      <w:r>
        <w:t>nads</w:t>
      </w:r>
      <w:r>
        <w:softHyphen/>
        <w:t>test inte behöver utföras om det är uppenbart att det erbjudna åtagan</w:t>
      </w:r>
      <w:r w:rsidR="00A80E3C">
        <w:softHyphen/>
      </w:r>
      <w:r>
        <w:lastRenderedPageBreak/>
        <w:t xml:space="preserve">det inte uppfyller ett eller flera relevanta villkor eller kriterier. Detta bör framgå av lagtexten. </w:t>
      </w:r>
      <w:r w:rsidRPr="000C5726">
        <w:t xml:space="preserve">I enlighet med direktivet innebär förslaget att såväl </w:t>
      </w:r>
      <w:r>
        <w:t>det</w:t>
      </w:r>
      <w:r w:rsidRPr="000C5726">
        <w:t xml:space="preserve"> </w:t>
      </w:r>
      <w:r>
        <w:t xml:space="preserve">erbjudna </w:t>
      </w:r>
      <w:r w:rsidRPr="000C5726">
        <w:t>åtagande</w:t>
      </w:r>
      <w:r>
        <w:t>t</w:t>
      </w:r>
      <w:r w:rsidRPr="000C5726">
        <w:t xml:space="preserve"> om saminvestering</w:t>
      </w:r>
      <w:r>
        <w:t xml:space="preserve"> i anläggandet av ett nytt optiskt fibernät</w:t>
      </w:r>
      <w:r w:rsidRPr="000C5726">
        <w:t xml:space="preserve"> som ett </w:t>
      </w:r>
      <w:r>
        <w:t xml:space="preserve">förslag till </w:t>
      </w:r>
      <w:r w:rsidRPr="000C5726">
        <w:t xml:space="preserve">beslut </w:t>
      </w:r>
      <w:r>
        <w:t>om att</w:t>
      </w:r>
      <w:r w:rsidRPr="000C5726">
        <w:t xml:space="preserve"> </w:t>
      </w:r>
      <w:r>
        <w:t>ett sådant åtagande ska vara bin</w:t>
      </w:r>
      <w:r w:rsidR="00A80E3C">
        <w:softHyphen/>
      </w:r>
      <w:r>
        <w:t xml:space="preserve">dande, </w:t>
      </w:r>
      <w:r w:rsidRPr="000C5726">
        <w:t xml:space="preserve">ska </w:t>
      </w:r>
      <w:r>
        <w:t xml:space="preserve">vara föremål för </w:t>
      </w:r>
      <w:r w:rsidRPr="000C5726">
        <w:t>samråd</w:t>
      </w:r>
      <w:r>
        <w:t xml:space="preserve"> med berörda parter. Samrådet i fråga om det erbjudna saminvesterings</w:t>
      </w:r>
      <w:r>
        <w:softHyphen/>
        <w:t>åtagandet sker genom marknads</w:t>
      </w:r>
      <w:r>
        <w:softHyphen/>
        <w:t>testet.</w:t>
      </w:r>
    </w:p>
    <w:p w14:paraId="124B0D7D" w14:textId="77777777" w:rsidR="00D85371" w:rsidRDefault="00D85371" w:rsidP="00D85371">
      <w:pPr>
        <w:pStyle w:val="Brdtextmedindrag"/>
      </w:pPr>
      <w:r>
        <w:t>I promemorian föreslås en upplysningsbestämmelse om verkställighets</w:t>
      </w:r>
      <w:r>
        <w:softHyphen/>
        <w:t>föreskrifter om myndighetens begäran om yttrande i fråga om marknads</w:t>
      </w:r>
      <w:r>
        <w:softHyphen/>
        <w:t>testet. Direktivet ställer upp krav på hur marknadstestet ska utföras när det gäller vilka som ska ges tillfälle att delta i samrådet och i vilka frågor berörda parter särskilt ska yttra sig. Närmare föreskrifter om h</w:t>
      </w:r>
      <w:r w:rsidRPr="0051294F">
        <w:t>ur mark</w:t>
      </w:r>
      <w:r>
        <w:softHyphen/>
      </w:r>
      <w:r w:rsidRPr="0051294F">
        <w:t>nads</w:t>
      </w:r>
      <w:r>
        <w:softHyphen/>
      </w:r>
      <w:r w:rsidRPr="0051294F">
        <w:t xml:space="preserve">testet ska genomföras kan regleras i </w:t>
      </w:r>
      <w:r>
        <w:t xml:space="preserve">förordning. </w:t>
      </w:r>
    </w:p>
    <w:p w14:paraId="64513E36" w14:textId="77777777" w:rsidR="00D85371" w:rsidRPr="00E211AD" w:rsidRDefault="00D85371" w:rsidP="00D85371">
      <w:pPr>
        <w:pStyle w:val="Rubrik2"/>
      </w:pPr>
      <w:bookmarkStart w:id="851" w:name="_Toc73005944"/>
      <w:bookmarkStart w:id="852" w:name="_Toc86738750"/>
      <w:bookmarkStart w:id="853" w:name="_Toc94597513"/>
      <w:bookmarkStart w:id="854" w:name="_Toc96533356"/>
      <w:r>
        <w:t>Övriga bestämmelser om åläggande av skyldigheter</w:t>
      </w:r>
      <w:bookmarkEnd w:id="851"/>
      <w:bookmarkEnd w:id="852"/>
      <w:bookmarkEnd w:id="853"/>
      <w:bookmarkEnd w:id="854"/>
    </w:p>
    <w:p w14:paraId="1BCC9A9A" w14:textId="77777777" w:rsidR="00D85371" w:rsidRPr="00E211AD" w:rsidRDefault="00D85371" w:rsidP="00D85371">
      <w:pPr>
        <w:pStyle w:val="Brdtextram"/>
      </w:pPr>
      <w:r w:rsidRPr="00E211AD">
        <w:rPr>
          <w:b/>
        </w:rPr>
        <w:t xml:space="preserve">Regeringens </w:t>
      </w:r>
      <w:r>
        <w:rPr>
          <w:b/>
        </w:rPr>
        <w:t>bedömning</w:t>
      </w:r>
      <w:r w:rsidRPr="00E211AD">
        <w:rPr>
          <w:b/>
        </w:rPr>
        <w:t>:</w:t>
      </w:r>
      <w:r w:rsidRPr="00E211AD">
        <w:t xml:space="preserve"> </w:t>
      </w:r>
      <w:r>
        <w:t>Det bör inte införas några övriga bestäm</w:t>
      </w:r>
      <w:r>
        <w:softHyphen/>
        <w:t>melser om regleringsmyndighetens åläggande av skyldigheter.</w:t>
      </w:r>
    </w:p>
    <w:p w14:paraId="1353B886" w14:textId="77777777" w:rsidR="00D85371" w:rsidRPr="00E211AD" w:rsidRDefault="00D85371" w:rsidP="00D85371">
      <w:pPr>
        <w:pStyle w:val="Brdtextmedindrag"/>
        <w:rPr>
          <w:sz w:val="8"/>
          <w:szCs w:val="8"/>
        </w:rPr>
      </w:pPr>
    </w:p>
    <w:p w14:paraId="0DDAB776" w14:textId="77777777" w:rsidR="00D85371" w:rsidRPr="00E211AD" w:rsidRDefault="00D85371" w:rsidP="00D85371">
      <w:pPr>
        <w:pStyle w:val="Brdtextmedindrag"/>
      </w:pPr>
      <w:r w:rsidRPr="00E211AD">
        <w:rPr>
          <w:b/>
        </w:rPr>
        <w:t>Promemorians förslag</w:t>
      </w:r>
      <w:r w:rsidRPr="00E211AD">
        <w:t xml:space="preserve"> överensstämmer med regeringens </w:t>
      </w:r>
      <w:r>
        <w:t>bedömning</w:t>
      </w:r>
      <w:r w:rsidRPr="00E211AD">
        <w:t>.</w:t>
      </w:r>
    </w:p>
    <w:p w14:paraId="1ABCE7FC" w14:textId="77777777" w:rsidR="00D85371" w:rsidRDefault="00D85371" w:rsidP="00D85371">
      <w:pPr>
        <w:pStyle w:val="Brdtextmedindrag"/>
      </w:pPr>
      <w:r w:rsidRPr="00AB75EF">
        <w:rPr>
          <w:b/>
        </w:rPr>
        <w:t>Remissinstanserna:</w:t>
      </w:r>
      <w:r w:rsidRPr="00E211AD">
        <w:t xml:space="preserve"> </w:t>
      </w:r>
      <w:r w:rsidRPr="00AA6A04">
        <w:t xml:space="preserve">De flesta </w:t>
      </w:r>
      <w:r w:rsidRPr="002C41C5">
        <w:t>av remissinstanserna tillstyrker förslag</w:t>
      </w:r>
      <w:r>
        <w:t>et</w:t>
      </w:r>
      <w:r w:rsidRPr="002C41C5">
        <w:t xml:space="preserve"> eller har ingen invändning mot </w:t>
      </w:r>
      <w:r w:rsidRPr="008B1F20">
        <w:t>de</w:t>
      </w:r>
      <w:r>
        <w:t>t</w:t>
      </w:r>
      <w:r w:rsidRPr="008B1F20">
        <w:t>.</w:t>
      </w:r>
      <w:r>
        <w:t xml:space="preserve"> </w:t>
      </w:r>
      <w:r w:rsidRPr="008F2E54">
        <w:rPr>
          <w:i/>
          <w:iCs/>
        </w:rPr>
        <w:t>PTS</w:t>
      </w:r>
      <w:r>
        <w:t xml:space="preserve"> fram</w:t>
      </w:r>
      <w:r>
        <w:softHyphen/>
        <w:t>håll</w:t>
      </w:r>
      <w:r>
        <w:softHyphen/>
        <w:t>er att bestämmelserna inte har tillämpats av myndigheten och inte heller torde behövas mot bakgrund av den likabehandlingsprincip som följer av förvaltningslagen.</w:t>
      </w:r>
    </w:p>
    <w:p w14:paraId="5C1C7846" w14:textId="77777777" w:rsidR="00D85371" w:rsidRDefault="00D85371" w:rsidP="00D85371">
      <w:pPr>
        <w:pStyle w:val="Brdtextmedindrag"/>
      </w:pPr>
      <w:r w:rsidRPr="005F1250">
        <w:rPr>
          <w:b/>
        </w:rPr>
        <w:t xml:space="preserve">Skälen för regeringens </w:t>
      </w:r>
      <w:r>
        <w:rPr>
          <w:b/>
        </w:rPr>
        <w:t>bedömning</w:t>
      </w:r>
      <w:r w:rsidRPr="005F1250">
        <w:rPr>
          <w:b/>
        </w:rPr>
        <w:t>:</w:t>
      </w:r>
      <w:r w:rsidRPr="00E211AD">
        <w:t xml:space="preserve"> </w:t>
      </w:r>
      <w:r>
        <w:t>Enligt artikel 59.2 i EU-direktivet får det i fråga om samtrafik eller andra former av tillträde inte finnas natio</w:t>
      </w:r>
      <w:r>
        <w:softHyphen/>
        <w:t>nella krav som innebär att företag ska erbjuda andra företag olika villkor för likvärdiga tjänster eller att företag åläggs skyldigheter som inte är kopplade till de tjänster som faktiskt tillhandahålls. Regleringen motsvarar artikel 3.2 i tillträdesdirektivet, som har genomförts i 4 kap. 13 § LEK.</w:t>
      </w:r>
    </w:p>
    <w:p w14:paraId="4B3F0B71" w14:textId="77777777" w:rsidR="00D85371" w:rsidRDefault="00D85371" w:rsidP="00D85371">
      <w:pPr>
        <w:pStyle w:val="Brdtextmedindrag"/>
      </w:pPr>
      <w:r>
        <w:t xml:space="preserve">Som konstateras i promemorian finns det inte några sådana krav i svensk rätt. Det </w:t>
      </w:r>
      <w:r w:rsidRPr="00FF3107">
        <w:t>behövs därmed inga särskilda åtgärder för att genomföra arti</w:t>
      </w:r>
      <w:r w:rsidRPr="00FF3107">
        <w:softHyphen/>
        <w:t>kel </w:t>
      </w:r>
      <w:r>
        <w:t>59</w:t>
      </w:r>
      <w:r w:rsidRPr="00FF3107">
        <w:t xml:space="preserve">.2. </w:t>
      </w:r>
      <w:r>
        <w:t xml:space="preserve">Regeringen instämmer därför i </w:t>
      </w:r>
      <w:r w:rsidRPr="005B1E51">
        <w:rPr>
          <w:i/>
          <w:iCs/>
        </w:rPr>
        <w:t>PTS</w:t>
      </w:r>
      <w:r>
        <w:t xml:space="preserve"> bedömning att </w:t>
      </w:r>
      <w:r w:rsidRPr="00FF3107">
        <w:t>4 kap.</w:t>
      </w:r>
      <w:r>
        <w:t> </w:t>
      </w:r>
      <w:r w:rsidRPr="00FF3107">
        <w:t>13 §</w:t>
      </w:r>
      <w:r>
        <w:t xml:space="preserve"> </w:t>
      </w:r>
      <w:r w:rsidRPr="00FF3107">
        <w:t>LEK inte</w:t>
      </w:r>
      <w:r>
        <w:t xml:space="preserve"> behövs</w:t>
      </w:r>
      <w:r w:rsidRPr="00FF3107">
        <w:t>.</w:t>
      </w:r>
    </w:p>
    <w:p w14:paraId="4CA6CB1C" w14:textId="77777777" w:rsidR="00D85371" w:rsidRPr="00E211AD" w:rsidRDefault="00D85371" w:rsidP="00D85371">
      <w:pPr>
        <w:pStyle w:val="Rubrik2"/>
      </w:pPr>
      <w:bookmarkStart w:id="855" w:name="_Toc73005945"/>
      <w:bookmarkStart w:id="856" w:name="_Toc86738751"/>
      <w:bookmarkStart w:id="857" w:name="_Toc94597514"/>
      <w:bookmarkStart w:id="858" w:name="_Toc96533357"/>
      <w:r>
        <w:t>F</w:t>
      </w:r>
      <w:r w:rsidRPr="00E211AD">
        <w:t xml:space="preserve">örhållandet till </w:t>
      </w:r>
      <w:bookmarkEnd w:id="830"/>
      <w:bookmarkEnd w:id="831"/>
      <w:bookmarkEnd w:id="832"/>
      <w:bookmarkEnd w:id="833"/>
      <w:bookmarkEnd w:id="834"/>
      <w:bookmarkEnd w:id="835"/>
      <w:bookmarkEnd w:id="836"/>
      <w:bookmarkEnd w:id="837"/>
      <w:bookmarkEnd w:id="855"/>
      <w:r>
        <w:t>yttrandefrihets</w:t>
      </w:r>
      <w:r>
        <w:softHyphen/>
        <w:t>grundlagen</w:t>
      </w:r>
      <w:bookmarkEnd w:id="856"/>
      <w:bookmarkEnd w:id="857"/>
      <w:bookmarkEnd w:id="858"/>
    </w:p>
    <w:p w14:paraId="35CAE1F1" w14:textId="77777777" w:rsidR="00D85371" w:rsidRPr="00E211AD" w:rsidRDefault="00D85371" w:rsidP="00D85371">
      <w:pPr>
        <w:pStyle w:val="Brdtextram"/>
      </w:pPr>
      <w:r w:rsidRPr="00E211AD">
        <w:rPr>
          <w:b/>
        </w:rPr>
        <w:t>Regeringens bedömning</w:t>
      </w:r>
      <w:r w:rsidRPr="00B9455E">
        <w:rPr>
          <w:b/>
          <w:bCs/>
        </w:rPr>
        <w:t>:</w:t>
      </w:r>
      <w:r w:rsidRPr="00E211AD">
        <w:t xml:space="preserve"> De förslag som lämnas </w:t>
      </w:r>
      <w:r>
        <w:t>om skyldigheter av</w:t>
      </w:r>
      <w:r>
        <w:softHyphen/>
      </w:r>
      <w:r w:rsidRPr="000F33CD">
        <w:rPr>
          <w:spacing w:val="-2"/>
        </w:rPr>
        <w:t>seende samtrafik och andra former av tillträde är för</w:t>
      </w:r>
      <w:r w:rsidRPr="000F33CD">
        <w:rPr>
          <w:spacing w:val="-2"/>
        </w:rPr>
        <w:softHyphen/>
        <w:t>enliga med yttrande</w:t>
      </w:r>
      <w:r w:rsidRPr="000F33CD">
        <w:rPr>
          <w:spacing w:val="-2"/>
        </w:rPr>
        <w:softHyphen/>
      </w:r>
      <w:r w:rsidRPr="000F33CD">
        <w:rPr>
          <w:spacing w:val="-2"/>
        </w:rPr>
        <w:softHyphen/>
      </w:r>
      <w:r>
        <w:t>frihets</w:t>
      </w:r>
      <w:r>
        <w:softHyphen/>
        <w:t>grundlagen</w:t>
      </w:r>
      <w:r w:rsidRPr="00E211AD">
        <w:t>.</w:t>
      </w:r>
    </w:p>
    <w:p w14:paraId="434A9C30" w14:textId="77777777" w:rsidR="00D85371" w:rsidRPr="00E211AD" w:rsidRDefault="00D85371" w:rsidP="00D85371">
      <w:pPr>
        <w:pStyle w:val="Brdtextmedindrag"/>
        <w:rPr>
          <w:sz w:val="8"/>
          <w:szCs w:val="8"/>
        </w:rPr>
      </w:pPr>
    </w:p>
    <w:p w14:paraId="2056BBC6" w14:textId="77777777" w:rsidR="00D85371" w:rsidRPr="00E211AD" w:rsidRDefault="00D85371" w:rsidP="00D85371">
      <w:pPr>
        <w:pStyle w:val="Brdtextmedindrag"/>
      </w:pPr>
      <w:r w:rsidRPr="00E211AD">
        <w:rPr>
          <w:b/>
        </w:rPr>
        <w:t xml:space="preserve">Promemorians </w:t>
      </w:r>
      <w:r>
        <w:rPr>
          <w:b/>
        </w:rPr>
        <w:t>bedömning</w:t>
      </w:r>
      <w:r w:rsidRPr="00864675">
        <w:t xml:space="preserve"> </w:t>
      </w:r>
      <w:r w:rsidRPr="00E211AD">
        <w:t xml:space="preserve">överensstämmer med regeringens </w:t>
      </w:r>
      <w:r>
        <w:t>bedöm</w:t>
      </w:r>
      <w:r>
        <w:softHyphen/>
        <w:t>ning</w:t>
      </w:r>
      <w:r w:rsidRPr="00E211AD">
        <w:t>.</w:t>
      </w:r>
    </w:p>
    <w:p w14:paraId="3A6E68B5" w14:textId="77777777" w:rsidR="00D85371" w:rsidRPr="008F2E54" w:rsidRDefault="00D85371" w:rsidP="00D85371">
      <w:pPr>
        <w:pStyle w:val="Brdtextmedindrag"/>
        <w:rPr>
          <w:bCs/>
          <w:sz w:val="8"/>
          <w:szCs w:val="8"/>
        </w:rPr>
      </w:pPr>
      <w:r w:rsidRPr="00E211AD">
        <w:rPr>
          <w:b/>
        </w:rPr>
        <w:t>Remissinstanserna</w:t>
      </w:r>
      <w:r w:rsidRPr="00864675">
        <w:t xml:space="preserve"> </w:t>
      </w:r>
      <w:r w:rsidRPr="008F2E54">
        <w:rPr>
          <w:bCs/>
        </w:rPr>
        <w:t>delar bedömningen eller har ingen invändning mot den.</w:t>
      </w:r>
    </w:p>
    <w:p w14:paraId="38B3B00F" w14:textId="77777777" w:rsidR="00D85371" w:rsidRPr="00E211AD" w:rsidRDefault="00D85371" w:rsidP="00D85371">
      <w:pPr>
        <w:pStyle w:val="Brdtextmedindrag"/>
      </w:pPr>
      <w:r w:rsidRPr="00E211AD">
        <w:rPr>
          <w:b/>
        </w:rPr>
        <w:t>Skälen för regeringens bedömning:</w:t>
      </w:r>
      <w:r w:rsidRPr="00E211AD">
        <w:t xml:space="preserve"> </w:t>
      </w:r>
      <w:r>
        <w:t>S</w:t>
      </w:r>
      <w:r w:rsidRPr="00E211AD">
        <w:t>kyldigheter</w:t>
      </w:r>
      <w:r>
        <w:t xml:space="preserve"> om samtrafik och andra former av tillträde</w:t>
      </w:r>
      <w:r w:rsidRPr="00E211AD">
        <w:t xml:space="preserve"> kan komma att påverka rätten att sända genom tråd enligt YGL. Reglerna har dock ett konkurrensfrämjande syfte. De bör </w:t>
      </w:r>
      <w:r w:rsidRPr="00E211AD">
        <w:lastRenderedPageBreak/>
        <w:t>där</w:t>
      </w:r>
      <w:r w:rsidRPr="00E211AD">
        <w:softHyphen/>
      </w:r>
      <w:r w:rsidRPr="005B3C4B">
        <w:t>med kunna införas med stöd av undantaget i 3</w:t>
      </w:r>
      <w:r>
        <w:t> kap. </w:t>
      </w:r>
      <w:r w:rsidRPr="005B3C4B">
        <w:t>2</w:t>
      </w:r>
      <w:r>
        <w:t> § </w:t>
      </w:r>
      <w:r w:rsidRPr="005B3C4B">
        <w:t xml:space="preserve">2 YGL. </w:t>
      </w:r>
      <w:r w:rsidRPr="00E211AD">
        <w:t>Den bestäm</w:t>
      </w:r>
      <w:r>
        <w:softHyphen/>
      </w:r>
      <w:r w:rsidRPr="00E211AD">
        <w:t>mels</w:t>
      </w:r>
      <w:r>
        <w:softHyphen/>
      </w:r>
      <w:r w:rsidRPr="00E211AD">
        <w:t xml:space="preserve">en innebär att den grundlagsfästa rätten att sända i tråd </w:t>
      </w:r>
      <w:r w:rsidRPr="005B3C4B">
        <w:t xml:space="preserve">får begränsas genom föreskrifter i lag, om det är fråga om </w:t>
      </w:r>
      <w:r>
        <w:t xml:space="preserve">en </w:t>
      </w:r>
      <w:r w:rsidRPr="005B3C4B">
        <w:t>skyldighet för en</w:t>
      </w:r>
      <w:r w:rsidRPr="00E211AD">
        <w:t xml:space="preserve"> nätinne</w:t>
      </w:r>
      <w:r>
        <w:softHyphen/>
      </w:r>
      <w:r w:rsidRPr="00E211AD">
        <w:t>hav</w:t>
      </w:r>
      <w:r>
        <w:softHyphen/>
      </w:r>
      <w:r w:rsidRPr="00E211AD">
        <w:t>are att ge utrymme för över</w:t>
      </w:r>
      <w:r w:rsidRPr="00E211AD">
        <w:softHyphen/>
        <w:t xml:space="preserve">föringar när det behövs med hänsyn </w:t>
      </w:r>
      <w:r w:rsidRPr="005B3C4B">
        <w:t>till intres</w:t>
      </w:r>
      <w:r>
        <w:softHyphen/>
      </w:r>
      <w:r w:rsidRPr="005B3C4B">
        <w:t>set av konkurrens eller allmän</w:t>
      </w:r>
      <w:r w:rsidRPr="005B3C4B">
        <w:softHyphen/>
        <w:t>hetens intresse av tillgång till sådana</w:t>
      </w:r>
      <w:r w:rsidRPr="00E211AD">
        <w:t xml:space="preserve"> över</w:t>
      </w:r>
      <w:r>
        <w:softHyphen/>
      </w:r>
      <w:r w:rsidRPr="00E211AD">
        <w:t>föringar.</w:t>
      </w:r>
    </w:p>
    <w:p w14:paraId="60761427" w14:textId="77777777" w:rsidR="00D85371" w:rsidRDefault="00D85371" w:rsidP="00D85371">
      <w:pPr>
        <w:pStyle w:val="Rubrik1"/>
      </w:pPr>
      <w:bookmarkStart w:id="859" w:name="_Toc9841608"/>
      <w:bookmarkStart w:id="860" w:name="_Toc9867485"/>
      <w:bookmarkStart w:id="861" w:name="_Toc9867735"/>
      <w:bookmarkStart w:id="862" w:name="_Toc9871152"/>
      <w:bookmarkStart w:id="863" w:name="_Toc9958235"/>
      <w:bookmarkStart w:id="864" w:name="_Toc9961294"/>
      <w:bookmarkStart w:id="865" w:name="_Toc9962393"/>
      <w:bookmarkStart w:id="866" w:name="_Toc17793357"/>
      <w:bookmarkStart w:id="867" w:name="_Toc73005946"/>
      <w:bookmarkStart w:id="868" w:name="_Toc86738752"/>
      <w:bookmarkStart w:id="869" w:name="_Toc94597515"/>
      <w:bookmarkStart w:id="870" w:name="_Toc96533358"/>
      <w:r w:rsidRPr="00E211AD">
        <w:t>Samhällsomfattande tjänster</w:t>
      </w:r>
      <w:bookmarkEnd w:id="859"/>
      <w:bookmarkEnd w:id="860"/>
      <w:bookmarkEnd w:id="861"/>
      <w:bookmarkEnd w:id="862"/>
      <w:bookmarkEnd w:id="863"/>
      <w:bookmarkEnd w:id="864"/>
      <w:bookmarkEnd w:id="865"/>
      <w:bookmarkEnd w:id="866"/>
      <w:bookmarkEnd w:id="867"/>
      <w:bookmarkEnd w:id="868"/>
      <w:bookmarkEnd w:id="869"/>
      <w:bookmarkEnd w:id="870"/>
    </w:p>
    <w:p w14:paraId="2CEFFACE" w14:textId="14221B6B" w:rsidR="00D85371" w:rsidRPr="00E211AD" w:rsidRDefault="00D85371" w:rsidP="00D85371">
      <w:pPr>
        <w:pStyle w:val="Brdtextram"/>
      </w:pPr>
      <w:r>
        <w:rPr>
          <w:b/>
        </w:rPr>
        <w:t>Regeringens f</w:t>
      </w:r>
      <w:r w:rsidRPr="00E211AD">
        <w:rPr>
          <w:b/>
        </w:rPr>
        <w:t>örslag:</w:t>
      </w:r>
      <w:r w:rsidRPr="00E211AD">
        <w:t xml:space="preserve"> Om det behövs för att </w:t>
      </w:r>
      <w:r>
        <w:t xml:space="preserve">kunna säkerställa </w:t>
      </w:r>
      <w:r w:rsidRPr="00E211AD">
        <w:t xml:space="preserve">tillgång till </w:t>
      </w:r>
      <w:r>
        <w:t xml:space="preserve">ett </w:t>
      </w:r>
      <w:r w:rsidRPr="00E211AD">
        <w:t>överkomligt pris</w:t>
      </w:r>
      <w:r>
        <w:t xml:space="preserve"> till samhällsomfattande tjänster,</w:t>
      </w:r>
      <w:r w:rsidRPr="00E211AD">
        <w:t xml:space="preserve"> ska </w:t>
      </w:r>
      <w:r>
        <w:t>reglerings</w:t>
      </w:r>
      <w:r>
        <w:softHyphen/>
      </w:r>
      <w:r w:rsidRPr="00E211AD">
        <w:t>myndig</w:t>
      </w:r>
      <w:r>
        <w:softHyphen/>
      </w:r>
      <w:r w:rsidRPr="00E211AD">
        <w:t xml:space="preserve">heten få besluta om </w:t>
      </w:r>
      <w:r>
        <w:t xml:space="preserve">en </w:t>
      </w:r>
      <w:r w:rsidRPr="00E211AD">
        <w:t>skyldig</w:t>
      </w:r>
      <w:r w:rsidRPr="00E211AD">
        <w:softHyphen/>
      </w:r>
      <w:r w:rsidRPr="00424352">
        <w:t xml:space="preserve">het </w:t>
      </w:r>
      <w:r>
        <w:t xml:space="preserve">för den som bedöms lämplig för det </w:t>
      </w:r>
      <w:r w:rsidRPr="00424352">
        <w:t>att tillhanda</w:t>
      </w:r>
      <w:r>
        <w:softHyphen/>
      </w:r>
      <w:r w:rsidRPr="00424352">
        <w:t xml:space="preserve">hålla </w:t>
      </w:r>
      <w:r>
        <w:t>sådana</w:t>
      </w:r>
      <w:r w:rsidRPr="00424352">
        <w:t xml:space="preserve"> tjänster för att tillgodose varje </w:t>
      </w:r>
      <w:r w:rsidRPr="00E211AD">
        <w:t>rimlig begäran från slut</w:t>
      </w:r>
      <w:r>
        <w:softHyphen/>
      </w:r>
      <w:r w:rsidRPr="00E211AD">
        <w:t>använd</w:t>
      </w:r>
      <w:r>
        <w:softHyphen/>
      </w:r>
      <w:r w:rsidRPr="00E211AD">
        <w:t>are om tillgång till tjänster</w:t>
      </w:r>
      <w:r>
        <w:t>na</w:t>
      </w:r>
      <w:r w:rsidRPr="00E211AD">
        <w:t xml:space="preserve">. </w:t>
      </w:r>
      <w:r>
        <w:t>Med e</w:t>
      </w:r>
      <w:r w:rsidRPr="00EB5D64">
        <w:t>n samhälls</w:t>
      </w:r>
      <w:r w:rsidR="00977801">
        <w:softHyphen/>
      </w:r>
      <w:r w:rsidRPr="00EB5D64">
        <w:t xml:space="preserve">omfattande tjänst </w:t>
      </w:r>
      <w:r>
        <w:t xml:space="preserve">ska </w:t>
      </w:r>
      <w:r w:rsidRPr="00EB5D64">
        <w:t>avses en adekvat internetanslutningstjänst eller en talkommunikationstjänst i en fast nätanslutningspunkt i en stadig</w:t>
      </w:r>
      <w:r w:rsidR="00977801">
        <w:softHyphen/>
      </w:r>
      <w:r w:rsidRPr="00EB5D64">
        <w:t>varan</w:t>
      </w:r>
      <w:r w:rsidR="00977801">
        <w:softHyphen/>
      </w:r>
      <w:r w:rsidRPr="00EB5D64">
        <w:t>de bostad eller i ett fast verksamhetsställe.</w:t>
      </w:r>
      <w:r>
        <w:t xml:space="preserve"> Reglerings</w:t>
      </w:r>
      <w:r w:rsidR="00977801">
        <w:softHyphen/>
      </w:r>
      <w:r w:rsidRPr="00E211AD">
        <w:t>myndig</w:t>
      </w:r>
      <w:r w:rsidR="00977801">
        <w:softHyphen/>
      </w:r>
      <w:r w:rsidRPr="00E211AD">
        <w:t>heten ska få utse ett eller flera företag som ska säkerställa sådan tillgång i hela eller en del av landet. En skyldighet får inte vara oskäligt betung</w:t>
      </w:r>
      <w:r>
        <w:softHyphen/>
      </w:r>
      <w:r w:rsidRPr="00E211AD">
        <w:t>ande för ett utsett företag.</w:t>
      </w:r>
    </w:p>
    <w:p w14:paraId="0D757420" w14:textId="77777777" w:rsidR="00D85371" w:rsidRPr="00E211AD" w:rsidRDefault="00D85371" w:rsidP="00D85371">
      <w:pPr>
        <w:pStyle w:val="Brdtextmedindragram"/>
      </w:pPr>
      <w:r w:rsidRPr="00424352">
        <w:t>En adekvat internetanslutningstjänst ska ha kapacitet att leverera en viss</w:t>
      </w:r>
      <w:r w:rsidRPr="00E211AD">
        <w:t xml:space="preserve"> </w:t>
      </w:r>
      <w:r w:rsidRPr="00424352">
        <w:t>angiven lägsta datahastighet som medger funktionell tillgång till inter</w:t>
      </w:r>
      <w:r w:rsidRPr="00424352">
        <w:softHyphen/>
        <w:t>net.</w:t>
      </w:r>
      <w:r w:rsidRPr="00E211AD">
        <w:t xml:space="preserve"> </w:t>
      </w:r>
    </w:p>
    <w:p w14:paraId="6DF4A772" w14:textId="77777777" w:rsidR="00D85371" w:rsidRPr="00E211AD" w:rsidRDefault="00D85371" w:rsidP="00D85371">
      <w:pPr>
        <w:pStyle w:val="Brdtextmedindragram"/>
      </w:pPr>
      <w:r w:rsidRPr="00424352">
        <w:t>Bestämmels</w:t>
      </w:r>
      <w:r>
        <w:t>en</w:t>
      </w:r>
      <w:r w:rsidRPr="00424352">
        <w:t xml:space="preserve"> </w:t>
      </w:r>
      <w:r>
        <w:t>i lagen om elektronisk kommunikation</w:t>
      </w:r>
      <w:r w:rsidRPr="00424352">
        <w:t xml:space="preserve"> om att sam</w:t>
      </w:r>
      <w:r>
        <w:softHyphen/>
      </w:r>
      <w:r w:rsidRPr="00424352">
        <w:t>hälls</w:t>
      </w:r>
      <w:r>
        <w:softHyphen/>
      </w:r>
      <w:r w:rsidRPr="00424352">
        <w:t>omfattande tjänster inte får till</w:t>
      </w:r>
      <w:r w:rsidRPr="00424352">
        <w:softHyphen/>
        <w:t>handa</w:t>
      </w:r>
      <w:r w:rsidRPr="00424352">
        <w:softHyphen/>
        <w:t>hållas på villkor som innebär att slutanvändarna tvingas att betala för något</w:t>
      </w:r>
      <w:r w:rsidRPr="00E211AD">
        <w:t xml:space="preserve"> som inte är nödvändigt för tjänsten </w:t>
      </w:r>
      <w:r w:rsidRPr="00424352">
        <w:t>ska föras över till den nya lagen</w:t>
      </w:r>
      <w:r>
        <w:t>.</w:t>
      </w:r>
      <w:r w:rsidRPr="00E211AD">
        <w:t xml:space="preserve"> </w:t>
      </w:r>
      <w:r>
        <w:t>U</w:t>
      </w:r>
      <w:r w:rsidRPr="00E211AD">
        <w:t>nderrättelse</w:t>
      </w:r>
      <w:r>
        <w:softHyphen/>
      </w:r>
      <w:r w:rsidRPr="00E211AD">
        <w:t xml:space="preserve">skyldigheten som </w:t>
      </w:r>
      <w:r w:rsidRPr="00424352">
        <w:t>gäller för en tillhandahållare innan denne avser att avhända sig till</w:t>
      </w:r>
      <w:r w:rsidRPr="00424352">
        <w:softHyphen/>
        <w:t>gång</w:t>
      </w:r>
      <w:r w:rsidRPr="00424352">
        <w:softHyphen/>
        <w:t>ar</w:t>
      </w:r>
      <w:r w:rsidRPr="00E211AD">
        <w:t xml:space="preserve"> </w:t>
      </w:r>
      <w:r w:rsidRPr="00424352">
        <w:t xml:space="preserve">i accessnätet ska </w:t>
      </w:r>
      <w:r>
        <w:t xml:space="preserve">också </w:t>
      </w:r>
      <w:r w:rsidRPr="00424352">
        <w:t>föras över till den nya lagen.</w:t>
      </w:r>
    </w:p>
    <w:p w14:paraId="5DC8A69D" w14:textId="77777777" w:rsidR="00D85371" w:rsidRPr="00E211AD" w:rsidRDefault="00D85371" w:rsidP="00D85371">
      <w:pPr>
        <w:pStyle w:val="Brdtextmedindrag"/>
        <w:rPr>
          <w:sz w:val="8"/>
          <w:szCs w:val="8"/>
        </w:rPr>
      </w:pPr>
    </w:p>
    <w:p w14:paraId="75ACCBF2" w14:textId="77777777" w:rsidR="00D85371" w:rsidRPr="00E211AD" w:rsidRDefault="00D85371" w:rsidP="00D85371">
      <w:pPr>
        <w:pStyle w:val="Brdtextmedindrag"/>
      </w:pPr>
      <w:r w:rsidRPr="00E211AD">
        <w:rPr>
          <w:b/>
        </w:rPr>
        <w:t>Promemorians förslag</w:t>
      </w:r>
      <w:r w:rsidRPr="00E90206">
        <w:t xml:space="preserve"> </w:t>
      </w:r>
      <w:r>
        <w:t>överensstämmer i huvudsak med regeringens förslag.</w:t>
      </w:r>
      <w:r w:rsidRPr="00E211AD">
        <w:t xml:space="preserve"> </w:t>
      </w:r>
      <w:r>
        <w:t>I promemorian föreslås inte begränsningen till slut</w:t>
      </w:r>
      <w:r>
        <w:softHyphen/>
        <w:t>användarens stadigvarande bostad eller fasta verksamhetsställe.</w:t>
      </w:r>
    </w:p>
    <w:p w14:paraId="0118E6DF" w14:textId="77777777" w:rsidR="00D85371" w:rsidRDefault="00D85371" w:rsidP="00D85371">
      <w:pPr>
        <w:pStyle w:val="Brdtextmedindrag"/>
      </w:pPr>
      <w:r w:rsidRPr="00E211AD">
        <w:rPr>
          <w:b/>
        </w:rPr>
        <w:t>Remissinstanserna:</w:t>
      </w:r>
      <w:r w:rsidRPr="00E90206">
        <w:t xml:space="preserve"> </w:t>
      </w:r>
      <w:r w:rsidRPr="00855D9E">
        <w:rPr>
          <w:bCs/>
        </w:rPr>
        <w:t>De flesta av remissinstanserna tillstyrker förslage</w:t>
      </w:r>
      <w:r>
        <w:rPr>
          <w:bCs/>
        </w:rPr>
        <w:t>t</w:t>
      </w:r>
      <w:r w:rsidRPr="00855D9E">
        <w:rPr>
          <w:bCs/>
        </w:rPr>
        <w:t xml:space="preserve"> eller har ingen invändning mot de</w:t>
      </w:r>
      <w:r>
        <w:rPr>
          <w:bCs/>
        </w:rPr>
        <w:t>t</w:t>
      </w:r>
      <w:r w:rsidRPr="00E3753D">
        <w:rPr>
          <w:bCs/>
        </w:rPr>
        <w:t xml:space="preserve">. </w:t>
      </w:r>
      <w:r w:rsidRPr="00E3753D">
        <w:rPr>
          <w:i/>
        </w:rPr>
        <w:t>PTS</w:t>
      </w:r>
      <w:r w:rsidRPr="00E3753D">
        <w:t xml:space="preserve"> anser dock att uttrycket fast punkt ska ändras till fast nätanslutningspunkt och </w:t>
      </w:r>
      <w:r>
        <w:t>att det bör förtydligas huruvida</w:t>
      </w:r>
      <w:r w:rsidRPr="00E3753D">
        <w:t xml:space="preserve"> förslaget är en utvidgning i förhållande till nuvarande reglering som är begränsad till stadigvarande bostad eller fast </w:t>
      </w:r>
      <w:r w:rsidRPr="005C2BE6">
        <w:t>verksam</w:t>
      </w:r>
      <w:r w:rsidRPr="005C2BE6">
        <w:softHyphen/>
        <w:t>hets</w:t>
      </w:r>
      <w:r w:rsidRPr="005C2BE6">
        <w:softHyphen/>
        <w:t xml:space="preserve">ställe. </w:t>
      </w:r>
      <w:r w:rsidRPr="005C2BE6">
        <w:rPr>
          <w:i/>
        </w:rPr>
        <w:t xml:space="preserve">IP-Only AB </w:t>
      </w:r>
      <w:r w:rsidRPr="005C2BE6">
        <w:rPr>
          <w:iCs/>
        </w:rPr>
        <w:t xml:space="preserve">framhåller </w:t>
      </w:r>
      <w:r w:rsidRPr="001B5593">
        <w:rPr>
          <w:iCs/>
        </w:rPr>
        <w:t xml:space="preserve">att </w:t>
      </w:r>
      <w:r w:rsidRPr="001B5593">
        <w:t xml:space="preserve">uttrycket överkomligt pris bör förtydligas i relation till andra liknande uttryck i lagen som avser </w:t>
      </w:r>
      <w:r w:rsidRPr="009C06F4">
        <w:t xml:space="preserve">att reglera priser. </w:t>
      </w:r>
      <w:r w:rsidRPr="00A5584D">
        <w:rPr>
          <w:i/>
        </w:rPr>
        <w:t xml:space="preserve">Microsoft Sverige AB </w:t>
      </w:r>
      <w:r>
        <w:rPr>
          <w:iCs/>
        </w:rPr>
        <w:t>anser</w:t>
      </w:r>
      <w:r w:rsidRPr="00A5584D">
        <w:t xml:space="preserve"> att definitionen av talkom</w:t>
      </w:r>
      <w:r w:rsidRPr="00A5584D">
        <w:softHyphen/>
        <w:t>mun</w:t>
      </w:r>
      <w:r w:rsidRPr="00A5584D">
        <w:softHyphen/>
        <w:t>ika</w:t>
      </w:r>
      <w:r w:rsidRPr="00A5584D">
        <w:softHyphen/>
        <w:t>tions</w:t>
      </w:r>
      <w:r w:rsidRPr="00A5584D">
        <w:softHyphen/>
        <w:t>tjänst bör anpassas efter lydelsen i direktivet.</w:t>
      </w:r>
      <w:r w:rsidRPr="00E76695">
        <w:rPr>
          <w:i/>
        </w:rPr>
        <w:t xml:space="preserve"> Läns</w:t>
      </w:r>
      <w:r w:rsidRPr="00E76695">
        <w:rPr>
          <w:i/>
        </w:rPr>
        <w:softHyphen/>
        <w:t>styrelser</w:t>
      </w:r>
      <w:r w:rsidRPr="00E76695">
        <w:rPr>
          <w:i/>
        </w:rPr>
        <w:softHyphen/>
        <w:t xml:space="preserve">na i Dalarnas </w:t>
      </w:r>
      <w:r w:rsidRPr="00E76695">
        <w:t>och</w:t>
      </w:r>
      <w:r w:rsidRPr="00E76695">
        <w:rPr>
          <w:i/>
        </w:rPr>
        <w:t xml:space="preserve"> Uppsala län</w:t>
      </w:r>
      <w:r w:rsidRPr="00E76695">
        <w:t xml:space="preserve"> understryker att </w:t>
      </w:r>
      <w:r>
        <w:t xml:space="preserve">en </w:t>
      </w:r>
      <w:r w:rsidRPr="00E76695">
        <w:t>tillhandahållare</w:t>
      </w:r>
      <w:r w:rsidRPr="001B5593">
        <w:t xml:space="preserve"> av samhälls</w:t>
      </w:r>
      <w:r w:rsidRPr="001B5593">
        <w:softHyphen/>
        <w:t>omfattande tjänster i god tid måste underrätta reglerings</w:t>
      </w:r>
      <w:r>
        <w:softHyphen/>
      </w:r>
      <w:r w:rsidRPr="001B5593">
        <w:t>myndigheten om den avser att frånsäga sig ansvaret.</w:t>
      </w:r>
    </w:p>
    <w:p w14:paraId="335DB87A" w14:textId="77777777" w:rsidR="00D85371" w:rsidRDefault="00D85371" w:rsidP="00D85371">
      <w:pPr>
        <w:pStyle w:val="Rubrik4utannumrering"/>
      </w:pPr>
      <w:r w:rsidRPr="00E211AD">
        <w:lastRenderedPageBreak/>
        <w:t>Skälen för regeringens förslag</w:t>
      </w:r>
    </w:p>
    <w:p w14:paraId="2D7AF464" w14:textId="77777777" w:rsidR="00D85371" w:rsidRPr="002D5B3C" w:rsidRDefault="00D85371" w:rsidP="00D85371">
      <w:pPr>
        <w:pStyle w:val="Rubrik5utannumrering"/>
        <w:spacing w:before="0"/>
      </w:pPr>
      <w:r>
        <w:t>Samhällsomfattande tjänster för att säkra tillgången till elektroniska kommunikationer</w:t>
      </w:r>
    </w:p>
    <w:p w14:paraId="60FE7E06" w14:textId="4F21359C" w:rsidR="00D85371" w:rsidRDefault="00D85371" w:rsidP="00D85371">
      <w:pPr>
        <w:pStyle w:val="Brdtextmedindrag"/>
        <w:ind w:firstLine="0"/>
      </w:pPr>
      <w:r>
        <w:t xml:space="preserve">Som framgår av </w:t>
      </w:r>
      <w:r w:rsidRPr="00E211AD">
        <w:t>portalparagraf</w:t>
      </w:r>
      <w:r>
        <w:t xml:space="preserve">en i LEK ska lagens syfte, dvs. att </w:t>
      </w:r>
      <w:r w:rsidRPr="00E211AD">
        <w:t>enskilda och myndig</w:t>
      </w:r>
      <w:r>
        <w:softHyphen/>
      </w:r>
      <w:r w:rsidRPr="00E211AD">
        <w:t>heter ska få tillgång till säkra och effektiva elektroniska kom</w:t>
      </w:r>
      <w:r>
        <w:softHyphen/>
      </w:r>
      <w:r w:rsidRPr="00E211AD">
        <w:t>mu</w:t>
      </w:r>
      <w:r>
        <w:softHyphen/>
      </w:r>
      <w:r w:rsidRPr="00E211AD">
        <w:t>ni</w:t>
      </w:r>
      <w:r w:rsidRPr="00E211AD">
        <w:softHyphen/>
        <w:t>ka</w:t>
      </w:r>
      <w:r w:rsidRPr="00E211AD">
        <w:softHyphen/>
        <w:t>tioner och största möjliga utbyte vad gäller urvalet av elektroniska kom</w:t>
      </w:r>
      <w:r w:rsidRPr="00E211AD">
        <w:softHyphen/>
        <w:t>mu</w:t>
      </w:r>
      <w:r w:rsidRPr="00E211AD">
        <w:softHyphen/>
        <w:t>nika</w:t>
      </w:r>
      <w:r>
        <w:softHyphen/>
      </w:r>
      <w:r w:rsidRPr="00E211AD">
        <w:t>tions</w:t>
      </w:r>
      <w:r>
        <w:softHyphen/>
      </w:r>
      <w:r w:rsidRPr="00E211AD">
        <w:t>tjänster</w:t>
      </w:r>
      <w:r>
        <w:t xml:space="preserve">, främst tillgodoses genom konkurrens. I första hand ska utbyggnad av </w:t>
      </w:r>
      <w:r w:rsidRPr="00E211AD">
        <w:t>elektroniska kommunikations</w:t>
      </w:r>
      <w:r>
        <w:softHyphen/>
      </w:r>
      <w:r w:rsidRPr="00E211AD">
        <w:t>nät och tillhanda</w:t>
      </w:r>
      <w:r>
        <w:softHyphen/>
      </w:r>
      <w:r w:rsidRPr="00E211AD">
        <w:t xml:space="preserve">hållande av elektroniska kommunikationstjänster </w:t>
      </w:r>
      <w:r>
        <w:t xml:space="preserve">alltså </w:t>
      </w:r>
      <w:r w:rsidR="00977801">
        <w:t>skötas</w:t>
      </w:r>
      <w:r w:rsidRPr="00E211AD">
        <w:t xml:space="preserve"> av före</w:t>
      </w:r>
      <w:r w:rsidR="00977801">
        <w:softHyphen/>
      </w:r>
      <w:r w:rsidRPr="00E211AD">
        <w:t>tag på en väl fungerande och konkurrensutsatt marknad.</w:t>
      </w:r>
      <w:r>
        <w:t xml:space="preserve"> Det kan dock inte förutsättas att vinst</w:t>
      </w:r>
      <w:r>
        <w:softHyphen/>
        <w:t>maximerande företag på en marknad bygger ut nät och tillhandahåller tjänster även när utbyggnaden eller tillhandahållandet blir olönsamt. Så kan bli fallet när nät ska byggas ut i glesbefolkade och avlägsna områden eller när tjänster ska tillhanda</w:t>
      </w:r>
      <w:r>
        <w:softHyphen/>
        <w:t>hållas till grupper med låg köpkraft. För att se till att elektroniska kommunika</w:t>
      </w:r>
      <w:r>
        <w:softHyphen/>
        <w:t>tionsnät och kommuni</w:t>
      </w:r>
      <w:r>
        <w:softHyphen/>
        <w:t>ka</w:t>
      </w:r>
      <w:r>
        <w:softHyphen/>
        <w:t>tionstjänster kan tillhandahållas även i dessa fall har det bedömts nöd</w:t>
      </w:r>
      <w:r w:rsidR="00977801">
        <w:softHyphen/>
      </w:r>
      <w:r>
        <w:t>vändigt att införa särskilda bestämmelser om samhälls</w:t>
      </w:r>
      <w:r>
        <w:softHyphen/>
        <w:t>omfattande tjänster, både på EU-nivå och även tidigare i svensk lagstiftning. Av portal</w:t>
      </w:r>
      <w:r w:rsidR="00977801">
        <w:softHyphen/>
      </w:r>
      <w:r>
        <w:t>para</w:t>
      </w:r>
      <w:r w:rsidR="00977801">
        <w:softHyphen/>
      </w:r>
      <w:r>
        <w:t>grafen framgår också att s</w:t>
      </w:r>
      <w:r w:rsidRPr="00E211AD">
        <w:t>amhälls</w:t>
      </w:r>
      <w:r>
        <w:softHyphen/>
      </w:r>
      <w:r w:rsidRPr="00E211AD">
        <w:t>omfattande tjänster alltid ska finnas till</w:t>
      </w:r>
      <w:r w:rsidR="00977801">
        <w:softHyphen/>
      </w:r>
      <w:r w:rsidRPr="00E211AD">
        <w:t>gängliga på för alla likvärdiga villkor i hela landet till överkom</w:t>
      </w:r>
      <w:r>
        <w:softHyphen/>
      </w:r>
      <w:r w:rsidRPr="00E211AD">
        <w:t xml:space="preserve">liga priser. </w:t>
      </w:r>
      <w:r>
        <w:t>Paragrafen föreslås föras över till den nya lagen, se avsnitt 7.</w:t>
      </w:r>
    </w:p>
    <w:p w14:paraId="1E359EA3" w14:textId="65E3C953" w:rsidR="00D85371" w:rsidRDefault="00D85371" w:rsidP="00D85371">
      <w:pPr>
        <w:pStyle w:val="Brdtextmedindrag"/>
      </w:pPr>
      <w:r w:rsidRPr="00424352">
        <w:t>Det riksdagsbundna målet för tillgänglighet är att Sverige ska ha bred</w:t>
      </w:r>
      <w:r w:rsidR="00977801">
        <w:softHyphen/>
      </w:r>
      <w:r w:rsidRPr="00424352">
        <w:t>band</w:t>
      </w:r>
      <w:r w:rsidRPr="00E211AD">
        <w:t xml:space="preserve"> i världsklass. Alla hushåll och företag bör ha goda möjligheter att an</w:t>
      </w:r>
      <w:r w:rsidR="00977801">
        <w:softHyphen/>
      </w:r>
      <w:r w:rsidRPr="00E211AD">
        <w:t>vända sig av elektroniska samhällstjänster och service via bredband (prop. 2009/10:193, bet. 2009/10:TU18, rskr. 2009/10:297).</w:t>
      </w:r>
    </w:p>
    <w:p w14:paraId="0A1384F9" w14:textId="679323F0" w:rsidR="00D85371" w:rsidRDefault="00D85371" w:rsidP="00D85371">
      <w:pPr>
        <w:pStyle w:val="Brdtextmedindrag"/>
      </w:pPr>
      <w:r w:rsidRPr="002E7779">
        <w:t>Om</w:t>
      </w:r>
      <w:r w:rsidRPr="00E211AD">
        <w:t xml:space="preserve"> slutanvändare inte kan få tillgång till bl.a. telefonitjänster och funk</w:t>
      </w:r>
      <w:r w:rsidR="00977801">
        <w:softHyphen/>
      </w:r>
      <w:r w:rsidRPr="00E211AD">
        <w:t>tionell tillgång till internettjänster till ett överkomligt pris</w:t>
      </w:r>
      <w:r>
        <w:t>,</w:t>
      </w:r>
      <w:r w:rsidRPr="00E211AD">
        <w:t xml:space="preserve"> ska det all</w:t>
      </w:r>
      <w:r w:rsidR="00977801">
        <w:softHyphen/>
      </w:r>
      <w:r w:rsidRPr="00E211AD">
        <w:t>männa kunna vidta åtgärder. Bestämmelser om samhällsomfattande tjänst</w:t>
      </w:r>
      <w:r>
        <w:softHyphen/>
      </w:r>
      <w:r w:rsidRPr="00977801">
        <w:rPr>
          <w:spacing w:val="-2"/>
        </w:rPr>
        <w:t>er finns i 5 kap. 1–6 a §§ LEK. Paragraferna genomför huvud</w:t>
      </w:r>
      <w:r w:rsidRPr="00977801">
        <w:rPr>
          <w:spacing w:val="-2"/>
        </w:rPr>
        <w:softHyphen/>
        <w:t>sakligen artiklar</w:t>
      </w:r>
      <w:r w:rsidR="00977801" w:rsidRPr="00977801">
        <w:rPr>
          <w:spacing w:val="-2"/>
        </w:rPr>
        <w:softHyphen/>
      </w:r>
      <w:r w:rsidRPr="00E211AD">
        <w:t>na 3–14 i USO-</w:t>
      </w:r>
      <w:r w:rsidRPr="00512214">
        <w:t>direktiv</w:t>
      </w:r>
      <w:r w:rsidRPr="00512214">
        <w:softHyphen/>
        <w:t>et. Bestämmelserna om samhälls</w:t>
      </w:r>
      <w:r w:rsidRPr="00E3753D">
        <w:softHyphen/>
        <w:t>omfattande tjänster i artik</w:t>
      </w:r>
      <w:r w:rsidRPr="00E3753D">
        <w:softHyphen/>
        <w:t>lar</w:t>
      </w:r>
      <w:r w:rsidRPr="00E3753D">
        <w:softHyphen/>
        <w:t>na 84–92 i EU-direktivet an</w:t>
      </w:r>
      <w:r w:rsidRPr="00E3753D">
        <w:softHyphen/>
        <w:t xml:space="preserve">knyter </w:t>
      </w:r>
      <w:r w:rsidRPr="003B6EEF">
        <w:t>i vissa delar till USO-direktivet, men är i huvudsak nya.</w:t>
      </w:r>
    </w:p>
    <w:p w14:paraId="29E0E8F3" w14:textId="77777777" w:rsidR="00D85371" w:rsidRPr="00E211AD" w:rsidRDefault="00D85371" w:rsidP="00D85371">
      <w:pPr>
        <w:pStyle w:val="Rubrik5utannumrering"/>
      </w:pPr>
      <w:r w:rsidRPr="00E211AD">
        <w:t>Bredbandsutbyggnad</w:t>
      </w:r>
      <w:r>
        <w:t>en i Sverige</w:t>
      </w:r>
      <w:r w:rsidRPr="00E211AD">
        <w:t xml:space="preserve"> </w:t>
      </w:r>
    </w:p>
    <w:p w14:paraId="3455775D" w14:textId="77777777" w:rsidR="00D85371" w:rsidRPr="00BE2E7D" w:rsidRDefault="00D85371" w:rsidP="00D85371">
      <w:pPr>
        <w:pStyle w:val="Brdtext"/>
      </w:pPr>
      <w:r w:rsidRPr="00BE2E7D">
        <w:t>Av rapporten PTS mobiltäcknings- och bredbandskartläggning 20</w:t>
      </w:r>
      <w:r>
        <w:t>20</w:t>
      </w:r>
      <w:r w:rsidRPr="00BE2E7D">
        <w:t xml:space="preserve"> – En geografisk översikt av tillgången till bredband och mobiltelefoni i Sverige (PTS-ER-202</w:t>
      </w:r>
      <w:r>
        <w:t>1</w:t>
      </w:r>
      <w:r w:rsidRPr="00BE2E7D">
        <w:t>:1</w:t>
      </w:r>
      <w:r>
        <w:t>6</w:t>
      </w:r>
      <w:r w:rsidRPr="00BE2E7D">
        <w:t xml:space="preserve">) framgår bl.a. följande. </w:t>
      </w:r>
      <w:r>
        <w:t>I</w:t>
      </w:r>
      <w:r w:rsidRPr="00BE2E7D">
        <w:t xml:space="preserve"> oktober 20</w:t>
      </w:r>
      <w:r>
        <w:t>20</w:t>
      </w:r>
      <w:r w:rsidRPr="00BE2E7D">
        <w:t xml:space="preserve"> uppgick andelen av hushållen och arbetsställena som redan är anslutna till fiber eller befann sig i absoluta närheten till fiber till ca 9</w:t>
      </w:r>
      <w:r>
        <w:t>5</w:t>
      </w:r>
      <w:r w:rsidRPr="00BE2E7D">
        <w:t xml:space="preserve"> procent. Det är en öknings</w:t>
      </w:r>
      <w:r w:rsidRPr="00BE2E7D">
        <w:softHyphen/>
        <w:t xml:space="preserve">takt med </w:t>
      </w:r>
      <w:r>
        <w:t>3</w:t>
      </w:r>
      <w:r w:rsidRPr="00BE2E7D">
        <w:t xml:space="preserve"> procentenheter jämfört med 201</w:t>
      </w:r>
      <w:r>
        <w:t>9</w:t>
      </w:r>
      <w:r w:rsidRPr="00BE2E7D">
        <w:t xml:space="preserve">. </w:t>
      </w:r>
      <w:r>
        <w:t xml:space="preserve">År </w:t>
      </w:r>
      <w:r w:rsidRPr="00BE2E7D">
        <w:t>201</w:t>
      </w:r>
      <w:r>
        <w:t>9</w:t>
      </w:r>
      <w:r w:rsidRPr="00BE2E7D">
        <w:t xml:space="preserve"> var mot</w:t>
      </w:r>
      <w:r w:rsidRPr="00BE2E7D">
        <w:softHyphen/>
        <w:t>svar</w:t>
      </w:r>
      <w:r w:rsidRPr="00BE2E7D">
        <w:softHyphen/>
        <w:t xml:space="preserve">ande ökning </w:t>
      </w:r>
      <w:r>
        <w:t>2,6 </w:t>
      </w:r>
      <w:r w:rsidRPr="00BE2E7D">
        <w:t>procentenheter. Totalt hade 99,99 procent av hushållen och 99,99 pro</w:t>
      </w:r>
      <w:r>
        <w:softHyphen/>
      </w:r>
      <w:r w:rsidRPr="00BE2E7D">
        <w:t>cent av arbetsställena täckning av accesstekniker som medger 10 Mbit/s i faktisk överförings</w:t>
      </w:r>
      <w:r>
        <w:softHyphen/>
      </w:r>
      <w:r w:rsidRPr="00BE2E7D">
        <w:t>hastighet.</w:t>
      </w:r>
    </w:p>
    <w:p w14:paraId="4DD0F065" w14:textId="77777777" w:rsidR="00D85371" w:rsidRPr="00BE2E7D" w:rsidRDefault="00D85371" w:rsidP="00D85371">
      <w:pPr>
        <w:pStyle w:val="Brdtextmedindrag"/>
      </w:pPr>
      <w:r w:rsidRPr="00BE2E7D">
        <w:t>Det finns för närvarande inte något företag som är förpliktat att till</w:t>
      </w:r>
      <w:r w:rsidRPr="00BE2E7D">
        <w:softHyphen/>
        <w:t>handa</w:t>
      </w:r>
      <w:r w:rsidRPr="00BE2E7D">
        <w:softHyphen/>
        <w:t>hålla samhällsomfattande tjänster enligt 5</w:t>
      </w:r>
      <w:r>
        <w:t> kap.</w:t>
      </w:r>
      <w:r w:rsidRPr="00BE2E7D">
        <w:t> 1</w:t>
      </w:r>
      <w:r>
        <w:t> §</w:t>
      </w:r>
      <w:r w:rsidRPr="00BE2E7D">
        <w:t xml:space="preserve"> LEK.</w:t>
      </w:r>
    </w:p>
    <w:p w14:paraId="63A322B7" w14:textId="77777777" w:rsidR="00D85371" w:rsidRPr="00BE2E7D" w:rsidRDefault="00D85371" w:rsidP="00D85371">
      <w:pPr>
        <w:pStyle w:val="Brdtextmedindrag"/>
      </w:pPr>
      <w:r w:rsidRPr="00BE2E7D">
        <w:t>Enligt regleringsbrev</w:t>
      </w:r>
      <w:r>
        <w:t>et</w:t>
      </w:r>
      <w:r w:rsidRPr="00BE2E7D">
        <w:t xml:space="preserve"> för budgetåret 202</w:t>
      </w:r>
      <w:r>
        <w:t>1</w:t>
      </w:r>
      <w:r w:rsidRPr="00BE2E7D">
        <w:t xml:space="preserve"> avseende Post- och tele</w:t>
      </w:r>
      <w:r w:rsidRPr="00BE2E7D">
        <w:softHyphen/>
        <w:t>styrel</w:t>
      </w:r>
      <w:r>
        <w:softHyphen/>
      </w:r>
      <w:r w:rsidRPr="00BE2E7D">
        <w:t>sen inom utgiftsområde 22 Kommunikationer (I20</w:t>
      </w:r>
      <w:r>
        <w:t>20</w:t>
      </w:r>
      <w:r w:rsidRPr="00BE2E7D">
        <w:t>/</w:t>
      </w:r>
      <w:r>
        <w:t>03355</w:t>
      </w:r>
      <w:r w:rsidRPr="00BE2E7D">
        <w:t xml:space="preserve"> m.fl.) får 2</w:t>
      </w:r>
      <w:r>
        <w:t>2</w:t>
      </w:r>
      <w:r w:rsidRPr="00BE2E7D">
        <w:t> miljoner kronor användas till åtgärder inom sam</w:t>
      </w:r>
      <w:r w:rsidRPr="00BE2E7D">
        <w:softHyphen/>
        <w:t>hälls</w:t>
      </w:r>
      <w:r w:rsidRPr="00BE2E7D">
        <w:softHyphen/>
        <w:t>omfattande tjänster i enlighet med förordningen (2018:20) om stöd för åtgärder som ger tillgång till telefoni och funktionell tillgång till internet.</w:t>
      </w:r>
    </w:p>
    <w:p w14:paraId="0477A006" w14:textId="7549A54A" w:rsidR="00D85371" w:rsidRDefault="00D85371" w:rsidP="00D85371">
      <w:pPr>
        <w:pStyle w:val="Brdtextmedindrag"/>
      </w:pPr>
      <w:r w:rsidRPr="009E4E8D">
        <w:lastRenderedPageBreak/>
        <w:t>Enligt den förordningen ska PTS se till att privat</w:t>
      </w:r>
      <w:r w:rsidRPr="009E4E8D">
        <w:softHyphen/>
        <w:t>per</w:t>
      </w:r>
      <w:r w:rsidRPr="009E4E8D">
        <w:softHyphen/>
        <w:t>soner och företag som saknar tillgång till telefoni och funktionell tillgång till internet får stöd för åtgärder som ger sådan tillgång. Med funktionell tillgång till internet avses att det finns en fast nätanslutningspunkt som är utformad så att data kan tas emot med en hastighet om lägst 10 Mbit/s. Stöd lämnas för åtgärder som ger tillgång till telefoni och funktionell tillgång till internet i privat</w:t>
      </w:r>
      <w:r>
        <w:softHyphen/>
      </w:r>
      <w:r w:rsidRPr="009E4E8D">
        <w:t>personers stadigvarande bostäder och i företags fasta verk</w:t>
      </w:r>
      <w:r w:rsidRPr="009E4E8D">
        <w:softHyphen/>
        <w:t>samhets</w:t>
      </w:r>
      <w:r>
        <w:softHyphen/>
      </w:r>
      <w:r w:rsidRPr="009E4E8D">
        <w:t xml:space="preserve">ställen, om sådan tillgång saknas. </w:t>
      </w:r>
      <w:r>
        <w:t>Den beräknade k</w:t>
      </w:r>
      <w:r w:rsidRPr="009E4E8D">
        <w:t xml:space="preserve">ostnaden </w:t>
      </w:r>
      <w:r>
        <w:t xml:space="preserve">ska uppgå till mer än 5 000 kronor och </w:t>
      </w:r>
      <w:r w:rsidRPr="009E4E8D">
        <w:t>högst 400 000 kronor. Stöd får inte läm</w:t>
      </w:r>
      <w:r w:rsidRPr="009E4E8D">
        <w:softHyphen/>
        <w:t>nas om det är sanno</w:t>
      </w:r>
      <w:r w:rsidRPr="009E4E8D">
        <w:softHyphen/>
        <w:t>likt att sökanden inom rimlig tid kan få tillgång till telefoni och funk</w:t>
      </w:r>
      <w:r w:rsidR="00977801">
        <w:softHyphen/>
      </w:r>
      <w:r w:rsidRPr="009E4E8D">
        <w:t>tionell tillgång till internet till en kostnad som inte över</w:t>
      </w:r>
      <w:r w:rsidRPr="009E4E8D">
        <w:softHyphen/>
        <w:t>stiger 5 000 kronor.</w:t>
      </w:r>
    </w:p>
    <w:p w14:paraId="7C42BBFA" w14:textId="25ED2585" w:rsidR="00D85371" w:rsidRDefault="00D85371" w:rsidP="00D85371">
      <w:pPr>
        <w:pStyle w:val="Brdtextmedindrag"/>
      </w:pPr>
      <w:r>
        <w:t>Vidare beslutades genom budgetpropositionen 2020 att medel ska an</w:t>
      </w:r>
      <w:r w:rsidR="00DC751A">
        <w:softHyphen/>
      </w:r>
      <w:r>
        <w:t xml:space="preserve">vändas till ett nytt stöd för utbyggnad av snabbt bredband i hela landet (prop. 2019/20:1 utg.omr. 22, bet. 2019/20:TU1, rskr. 2019/20:111). PTS </w:t>
      </w:r>
      <w:r w:rsidRPr="00DC751A">
        <w:rPr>
          <w:spacing w:val="-2"/>
        </w:rPr>
        <w:t>är ansvarig myndighet för det nationella stödsystemet för bredbands</w:t>
      </w:r>
      <w:r w:rsidRPr="00DC751A">
        <w:rPr>
          <w:spacing w:val="-2"/>
        </w:rPr>
        <w:softHyphen/>
        <w:t>utbygg</w:t>
      </w:r>
      <w:r w:rsidR="00DC751A" w:rsidRPr="00DC751A">
        <w:rPr>
          <w:spacing w:val="-2"/>
        </w:rPr>
        <w:softHyphen/>
      </w:r>
      <w:r>
        <w:t xml:space="preserve">nad. Enligt regleringsbrev </w:t>
      </w:r>
      <w:r w:rsidRPr="001A263B">
        <w:t>för budget</w:t>
      </w:r>
      <w:r>
        <w:softHyphen/>
      </w:r>
      <w:r w:rsidRPr="001A263B">
        <w:t>året 2021 avseende Post- och tele</w:t>
      </w:r>
      <w:r w:rsidR="00DC751A">
        <w:softHyphen/>
      </w:r>
      <w:r w:rsidRPr="001A263B">
        <w:t>styrelsen</w:t>
      </w:r>
      <w:r>
        <w:t xml:space="preserve"> (samma som ovan) får 1,6 miljarder kronor </w:t>
      </w:r>
      <w:r w:rsidRPr="001A263B">
        <w:t>användas för utbetal</w:t>
      </w:r>
      <w:r w:rsidR="00DC751A">
        <w:softHyphen/>
      </w:r>
      <w:r w:rsidRPr="001A263B">
        <w:t>ning av medel enligt förordningen (2020:266) om statligt stöd för utbygg</w:t>
      </w:r>
      <w:r w:rsidR="00DC751A">
        <w:softHyphen/>
      </w:r>
      <w:r w:rsidRPr="001A263B">
        <w:t>nad av bredbands</w:t>
      </w:r>
      <w:r>
        <w:softHyphen/>
      </w:r>
      <w:r w:rsidRPr="001A263B">
        <w:t>infrastruktur.</w:t>
      </w:r>
      <w:r>
        <w:t xml:space="preserve"> Syftet med stödet är att öka till</w:t>
      </w:r>
      <w:r>
        <w:softHyphen/>
        <w:t>gång</w:t>
      </w:r>
      <w:r>
        <w:softHyphen/>
        <w:t>en till bredband med god prestanda.</w:t>
      </w:r>
      <w:r w:rsidRPr="00526F26">
        <w:t xml:space="preserve"> Bredbandsstöd ges till bred</w:t>
      </w:r>
      <w:r>
        <w:softHyphen/>
      </w:r>
      <w:r w:rsidRPr="00526F26">
        <w:t>bands</w:t>
      </w:r>
      <w:r>
        <w:softHyphen/>
      </w:r>
      <w:r>
        <w:softHyphen/>
      </w:r>
      <w:r w:rsidRPr="00526F26">
        <w:t>ut</w:t>
      </w:r>
      <w:r>
        <w:softHyphen/>
      </w:r>
      <w:r w:rsidRPr="00526F26">
        <w:t>byggnad som garanterar hastigheter på 1</w:t>
      </w:r>
      <w:r>
        <w:t> </w:t>
      </w:r>
      <w:r w:rsidRPr="00526F26">
        <w:t>Gbit/s i glest befolkade områden.</w:t>
      </w:r>
    </w:p>
    <w:p w14:paraId="27324FB2" w14:textId="77777777" w:rsidR="00D85371" w:rsidRPr="00E211AD" w:rsidRDefault="00D85371" w:rsidP="00D85371">
      <w:pPr>
        <w:pStyle w:val="Brdtextmedindrag"/>
      </w:pPr>
      <w:r w:rsidRPr="009E4E8D">
        <w:t>PTS har även förenat tillstånd att använda radiosändare med villkor om täckning och utbyggnad upp till en viss kostnad.</w:t>
      </w:r>
    </w:p>
    <w:p w14:paraId="50282C77" w14:textId="77777777" w:rsidR="00D85371" w:rsidRDefault="00D85371" w:rsidP="00D85371">
      <w:pPr>
        <w:pStyle w:val="Rubrik5utannumrering"/>
      </w:pPr>
      <w:r>
        <w:t>Möjligheten att utse företag att tillhandahålla s</w:t>
      </w:r>
      <w:r w:rsidRPr="00E211AD">
        <w:t xml:space="preserve">amhällsomfattande tjänster </w:t>
      </w:r>
      <w:r>
        <w:t>behålls</w:t>
      </w:r>
    </w:p>
    <w:p w14:paraId="303EB20A" w14:textId="572E1940" w:rsidR="00D85371" w:rsidRDefault="00D85371" w:rsidP="00D85371">
      <w:pPr>
        <w:pStyle w:val="Brdtextmedindrag"/>
        <w:ind w:firstLine="0"/>
      </w:pPr>
      <w:r w:rsidRPr="00E211AD">
        <w:t>Av 5</w:t>
      </w:r>
      <w:r>
        <w:t> kap. </w:t>
      </w:r>
      <w:r w:rsidRPr="00E211AD">
        <w:t>1</w:t>
      </w:r>
      <w:r>
        <w:t> §</w:t>
      </w:r>
      <w:r w:rsidRPr="00E211AD">
        <w:t xml:space="preserve"> första stycket LEK f</w:t>
      </w:r>
      <w:r>
        <w:t>ramgår</w:t>
      </w:r>
      <w:r w:rsidRPr="00E211AD">
        <w:t xml:space="preserve"> att, om det behövs för att de </w:t>
      </w:r>
      <w:r w:rsidR="00DC751A">
        <w:t xml:space="preserve">samhällsomfattande tjänster som anges i </w:t>
      </w:r>
      <w:r w:rsidRPr="00E211AD">
        <w:t>para</w:t>
      </w:r>
      <w:r>
        <w:softHyphen/>
      </w:r>
      <w:r w:rsidRPr="00E211AD">
        <w:t>graf</w:t>
      </w:r>
      <w:r>
        <w:softHyphen/>
      </w:r>
      <w:r w:rsidRPr="00E211AD">
        <w:t xml:space="preserve">en ska finnas tillgängliga till överkomliga priser, får den som bedöms lämplig för det förpliktas att </w:t>
      </w:r>
      <w:r w:rsidRPr="00DC751A">
        <w:rPr>
          <w:spacing w:val="-2"/>
        </w:rPr>
        <w:t>tillhandahålla tjänsterna till överkomligt pris. De samhällsomfattande tjänst</w:t>
      </w:r>
      <w:r w:rsidRPr="00DC751A">
        <w:rPr>
          <w:spacing w:val="-2"/>
        </w:rPr>
        <w:softHyphen/>
        <w:t>erna omfattar bl.a. bredbandstjänster, telefonitjänster, abonnent</w:t>
      </w:r>
      <w:r w:rsidRPr="00DC751A">
        <w:rPr>
          <w:spacing w:val="-2"/>
        </w:rPr>
        <w:softHyphen/>
        <w:t>förteck</w:t>
      </w:r>
      <w:r w:rsidR="00DC751A" w:rsidRPr="00DC751A">
        <w:rPr>
          <w:spacing w:val="-2"/>
        </w:rPr>
        <w:softHyphen/>
      </w:r>
      <w:r w:rsidRPr="00DC751A">
        <w:rPr>
          <w:spacing w:val="-2"/>
        </w:rPr>
        <w:softHyphen/>
        <w:t>ning och nummerupplysningstjänst.</w:t>
      </w:r>
    </w:p>
    <w:p w14:paraId="7040F72E" w14:textId="0D54D689" w:rsidR="00D85371" w:rsidRDefault="00D85371" w:rsidP="00D85371">
      <w:pPr>
        <w:pStyle w:val="Brdtextmedindrag"/>
      </w:pPr>
      <w:r w:rsidRPr="004453E6">
        <w:t>Motsvarande</w:t>
      </w:r>
      <w:r>
        <w:t xml:space="preserve"> grundläggande skyldighet att säkerställa tillgång till sam</w:t>
      </w:r>
      <w:r>
        <w:softHyphen/>
        <w:t>hälls</w:t>
      </w:r>
      <w:r>
        <w:softHyphen/>
        <w:t xml:space="preserve">omfattande tjänster </w:t>
      </w:r>
      <w:r w:rsidRPr="00424352">
        <w:t>till ett över</w:t>
      </w:r>
      <w:r w:rsidRPr="00424352">
        <w:softHyphen/>
        <w:t>komligt pris med hänsyn till de speci</w:t>
      </w:r>
      <w:r w:rsidR="00DC751A">
        <w:softHyphen/>
      </w:r>
      <w:r w:rsidRPr="00DC751A">
        <w:rPr>
          <w:spacing w:val="-2"/>
        </w:rPr>
        <w:t>fika nationella förhållandena finns i artikel 84.1 i EU-direktivet. En genom</w:t>
      </w:r>
      <w:r w:rsidR="00DC751A" w:rsidRPr="00DC751A">
        <w:rPr>
          <w:spacing w:val="-2"/>
        </w:rPr>
        <w:softHyphen/>
      </w:r>
      <w:r w:rsidRPr="00424352">
        <w:softHyphen/>
      </w:r>
      <w:r w:rsidRPr="00E211AD">
        <w:t>gripande förändring är att samhälls</w:t>
      </w:r>
      <w:r>
        <w:softHyphen/>
      </w:r>
      <w:r w:rsidRPr="00E211AD">
        <w:t>omfatt</w:t>
      </w:r>
      <w:r>
        <w:softHyphen/>
      </w:r>
      <w:r w:rsidRPr="00E211AD">
        <w:t xml:space="preserve">ande </w:t>
      </w:r>
      <w:r w:rsidRPr="00424352">
        <w:t xml:space="preserve">tjänster </w:t>
      </w:r>
      <w:r>
        <w:t xml:space="preserve">numera </w:t>
      </w:r>
      <w:r w:rsidRPr="00424352">
        <w:t>endast omfattar en adekvat internet</w:t>
      </w:r>
      <w:r>
        <w:softHyphen/>
      </w:r>
      <w:r w:rsidRPr="00424352">
        <w:t>anslut</w:t>
      </w:r>
      <w:r>
        <w:softHyphen/>
      </w:r>
      <w:r w:rsidRPr="00424352">
        <w:t>nings</w:t>
      </w:r>
      <w:r>
        <w:softHyphen/>
      </w:r>
      <w:r w:rsidRPr="00424352">
        <w:t>tjänst via bredband och</w:t>
      </w:r>
      <w:r w:rsidRPr="00E211AD">
        <w:t xml:space="preserve"> </w:t>
      </w:r>
      <w:r w:rsidRPr="00424352">
        <w:t>talkom</w:t>
      </w:r>
      <w:r>
        <w:softHyphen/>
      </w:r>
      <w:r w:rsidRPr="00424352">
        <w:t>mu</w:t>
      </w:r>
      <w:r w:rsidR="00DC751A">
        <w:softHyphen/>
      </w:r>
      <w:r w:rsidRPr="00424352">
        <w:t>n</w:t>
      </w:r>
      <w:r>
        <w:softHyphen/>
      </w:r>
      <w:r w:rsidRPr="00424352">
        <w:t>ikations</w:t>
      </w:r>
      <w:r>
        <w:softHyphen/>
      </w:r>
      <w:r w:rsidRPr="00424352">
        <w:t>tjänster på en fast plats (nedan används genom</w:t>
      </w:r>
      <w:r w:rsidRPr="00424352">
        <w:softHyphen/>
        <w:t>gå</w:t>
      </w:r>
      <w:r w:rsidRPr="00424352">
        <w:softHyphen/>
        <w:t>ende</w:t>
      </w:r>
      <w:r w:rsidRPr="00E211AD">
        <w:t xml:space="preserve"> </w:t>
      </w:r>
      <w:r w:rsidRPr="00424352">
        <w:t>uttrycket adekvat anslutning när båda typerna av tjänster avses)</w:t>
      </w:r>
      <w:r>
        <w:t>.</w:t>
      </w:r>
      <w:r w:rsidRPr="00424352">
        <w:t xml:space="preserve"> Vilka</w:t>
      </w:r>
      <w:r w:rsidRPr="00E211AD">
        <w:t xml:space="preserve"> </w:t>
      </w:r>
      <w:r w:rsidRPr="00424352">
        <w:t>närmare egenskaper som en adekvat anslutning har, t.ex. när det gäller data</w:t>
      </w:r>
      <w:r w:rsidRPr="00424352">
        <w:softHyphen/>
        <w:t>hastig</w:t>
      </w:r>
      <w:r w:rsidR="00DC751A">
        <w:softHyphen/>
      </w:r>
      <w:r w:rsidRPr="00424352">
        <w:t>het, kan variera mellan länder och över tid, så länge de grund</w:t>
      </w:r>
      <w:r w:rsidRPr="00424352">
        <w:softHyphen/>
        <w:t>läg</w:t>
      </w:r>
      <w:r w:rsidRPr="00424352">
        <w:softHyphen/>
        <w:t xml:space="preserve">gande </w:t>
      </w:r>
      <w:r w:rsidRPr="00E211AD">
        <w:t>tjänster som anges i bilaga 5 till EU-direktivet kan användas.</w:t>
      </w:r>
    </w:p>
    <w:p w14:paraId="07579FD8" w14:textId="77777777" w:rsidR="00D85371" w:rsidRPr="00424352" w:rsidRDefault="00D85371" w:rsidP="00D85371">
      <w:pPr>
        <w:pStyle w:val="Brdtextmedindrag"/>
      </w:pPr>
      <w:r>
        <w:t xml:space="preserve">I artikel 86 regleras den situationen att </w:t>
      </w:r>
      <w:r w:rsidRPr="00424352">
        <w:t>konsumenter och andra slut</w:t>
      </w:r>
      <w:r>
        <w:softHyphen/>
      </w:r>
      <w:r w:rsidRPr="00424352">
        <w:t>använd</w:t>
      </w:r>
      <w:r>
        <w:softHyphen/>
      </w:r>
      <w:r w:rsidRPr="00424352">
        <w:t xml:space="preserve">are, i vissa geografiska delar av det nationella territoriet, inte kan erbjudas en adekvat anslutning. </w:t>
      </w:r>
      <w:r>
        <w:t xml:space="preserve">Medlemsstaterna ges betydande frihet att vidta åtgärder för att uppnå målet, förutsatt att principerna </w:t>
      </w:r>
      <w:r w:rsidRPr="00424352">
        <w:t>om objektivitet, insyn, icke-diskriminering och proportion</w:t>
      </w:r>
      <w:r>
        <w:softHyphen/>
      </w:r>
      <w:r w:rsidRPr="00424352">
        <w:t>alitet</w:t>
      </w:r>
      <w:r>
        <w:t xml:space="preserve"> beaktas</w:t>
      </w:r>
      <w:r w:rsidRPr="00424352">
        <w:t xml:space="preserve">. </w:t>
      </w:r>
      <w:r>
        <w:t>Det är grund</w:t>
      </w:r>
      <w:r>
        <w:softHyphen/>
        <w:t>läggande att minsta möjliga snedvridning av marknaden efter</w:t>
      </w:r>
      <w:r>
        <w:softHyphen/>
        <w:t xml:space="preserve">strävas. Om det fastställs att </w:t>
      </w:r>
      <w:r w:rsidRPr="00424352">
        <w:t>en adekvat anslutning inte kan säkerställas under normala kommersiella villkor eller genom andra potentiella politiska verktyg</w:t>
      </w:r>
      <w:r>
        <w:t>,</w:t>
      </w:r>
      <w:r w:rsidRPr="00424352">
        <w:t xml:space="preserve"> </w:t>
      </w:r>
      <w:r>
        <w:t xml:space="preserve">får </w:t>
      </w:r>
      <w:r w:rsidRPr="00424352">
        <w:lastRenderedPageBreak/>
        <w:t>medlemsstaten</w:t>
      </w:r>
      <w:r>
        <w:t xml:space="preserve"> </w:t>
      </w:r>
      <w:r w:rsidRPr="00424352">
        <w:t>införa lämpliga skyldigheter att tillhandahålla samhälls</w:t>
      </w:r>
      <w:r>
        <w:softHyphen/>
      </w:r>
      <w:r w:rsidRPr="00424352">
        <w:t>omfattande tjänster för att tillgodose varje rimlig begäran från slutanvän</w:t>
      </w:r>
      <w:r>
        <w:softHyphen/>
      </w:r>
      <w:r w:rsidRPr="00424352">
        <w:t>dare om tillgång till en adekvat anslut</w:t>
      </w:r>
      <w:r w:rsidRPr="00424352">
        <w:softHyphen/>
        <w:t xml:space="preserve">ning. En </w:t>
      </w:r>
      <w:r>
        <w:t>skyldighet</w:t>
      </w:r>
      <w:r w:rsidRPr="00424352">
        <w:t xml:space="preserve"> att tillhandahålla samhällsomfattande tjänster ska alltså åläggas företag först om det har fastställts att slutanvändare i vissa delar av landet inte kan få en adekvat anslutning på marknadens villkor eller genom andra möjliga sam</w:t>
      </w:r>
      <w:r w:rsidRPr="00424352">
        <w:softHyphen/>
        <w:t>hälls</w:t>
      </w:r>
      <w:r>
        <w:softHyphen/>
      </w:r>
      <w:r w:rsidRPr="00424352">
        <w:t>åtgärder.</w:t>
      </w:r>
    </w:p>
    <w:p w14:paraId="479BC5F5" w14:textId="77777777" w:rsidR="00D85371" w:rsidRDefault="00D85371" w:rsidP="00D85371">
      <w:pPr>
        <w:pStyle w:val="Brdtextmedindrag"/>
      </w:pPr>
      <w:r w:rsidRPr="00424352">
        <w:t xml:space="preserve">I Sverige har den övervägande majoriteten av befolkningen möjlighet att få tillgång till en bredbandsanslutning på marknadens villkor, antingen genom trådbundna nät eller genom trådlös kommunikation. Utbyggnaden av nät för elektronisk kommunikation har nått vad som får bedömas som </w:t>
      </w:r>
      <w:r>
        <w:t xml:space="preserve">en </w:t>
      </w:r>
      <w:r w:rsidRPr="00424352">
        <w:t>mycket god täckning i landet, trots att Sverige är förhållandevis glesbefolkat och har stora nästan helt obefolkade ytor.</w:t>
      </w:r>
    </w:p>
    <w:p w14:paraId="3E063374" w14:textId="77777777" w:rsidR="00D85371" w:rsidRPr="00424352" w:rsidRDefault="00D85371" w:rsidP="00D85371">
      <w:pPr>
        <w:pStyle w:val="Brdtextmedindrag"/>
      </w:pPr>
      <w:r w:rsidRPr="00424352">
        <w:t>Som redovisa</w:t>
      </w:r>
      <w:r>
        <w:t>s ovan finns det i </w:t>
      </w:r>
      <w:r w:rsidRPr="00424352">
        <w:t xml:space="preserve">dag en mycket liten grupp hushåll och företag som inte kan få tillgång till en anslutning som uppfyller kravet på funktionell tillgång till internet. Orsaken </w:t>
      </w:r>
      <w:r>
        <w:t xml:space="preserve">är </w:t>
      </w:r>
      <w:r w:rsidRPr="00424352">
        <w:t>generellt att dessa hushåll och företag befinner sig i avlägsna och glesbefolkade områden av lan</w:t>
      </w:r>
      <w:r w:rsidRPr="00424352">
        <w:softHyphen/>
        <w:t>det, där inte heller trådlösa lösningar har fullgod täckning utan att för</w:t>
      </w:r>
      <w:r w:rsidRPr="00424352">
        <w:softHyphen/>
        <w:t>stärk</w:t>
      </w:r>
      <w:r w:rsidRPr="00424352">
        <w:softHyphen/>
        <w:t xml:space="preserve">ande insatser görs. </w:t>
      </w:r>
      <w:r>
        <w:t xml:space="preserve">Som också framgår ovan har </w:t>
      </w:r>
      <w:r w:rsidRPr="00424352">
        <w:t>medel avsatts i statsbudgeten och uppdrag har getts till PTS i syfte att ge även denna grupp hushåll och företag tillgång till grundläggande elektroniska kommunikationstjänster.</w:t>
      </w:r>
    </w:p>
    <w:p w14:paraId="0EF0AEC1" w14:textId="0AB6EC10" w:rsidR="00D85371" w:rsidRPr="00424352" w:rsidRDefault="00D85371" w:rsidP="00D85371">
      <w:pPr>
        <w:pStyle w:val="Brdtextmedindrag"/>
      </w:pPr>
      <w:r w:rsidRPr="00424352">
        <w:t>Mot den bakgrunden bedöm</w:t>
      </w:r>
      <w:r>
        <w:t xml:space="preserve">er regeringen att </w:t>
      </w:r>
      <w:r w:rsidRPr="00424352">
        <w:t xml:space="preserve">EU-direktivets krav på att konsumenter och andra slutanvändare i Sverige ska ha tillgång till en adekvat anslutning till ett överkomligt pris även fortsättningsvis i de allra flesta fall </w:t>
      </w:r>
      <w:r>
        <w:t>kan</w:t>
      </w:r>
      <w:r w:rsidRPr="00424352">
        <w:t xml:space="preserve"> till</w:t>
      </w:r>
      <w:r w:rsidRPr="00424352">
        <w:softHyphen/>
        <w:t>godo</w:t>
      </w:r>
      <w:r w:rsidRPr="00424352">
        <w:softHyphen/>
        <w:t>ses genom väl fungerande marknader. Där sådan anslutning inte kan till</w:t>
      </w:r>
      <w:r w:rsidRPr="00424352">
        <w:softHyphen/>
        <w:t>handa</w:t>
      </w:r>
      <w:r w:rsidRPr="00424352">
        <w:softHyphen/>
        <w:t xml:space="preserve">hållas genom marknadens försorg, har det allmänna ett ansvar. Ett sätt att uppfylla det </w:t>
      </w:r>
      <w:r w:rsidRPr="00EB46D5">
        <w:t>ansvaret kan vara att vid behov avsätta medel för upphand</w:t>
      </w:r>
      <w:r w:rsidRPr="00EB46D5">
        <w:softHyphen/>
        <w:t>ling. Ett annat sätt kan vara att ge stöd till en</w:t>
      </w:r>
      <w:r w:rsidR="00DC751A">
        <w:softHyphen/>
      </w:r>
      <w:r w:rsidRPr="00EB46D5">
        <w:t>skilda för att de själva ska kunna betala för en adekvat anslutning. Krav på täckning och utbyggnad inom landet kan också ställas upp som villkor i tillstånd att använda radiosändare.</w:t>
      </w:r>
    </w:p>
    <w:p w14:paraId="426CCBC6" w14:textId="77777777" w:rsidR="00D85371" w:rsidRDefault="00D85371" w:rsidP="00D85371">
      <w:pPr>
        <w:pStyle w:val="Brdtextmedindrag"/>
      </w:pPr>
      <w:r w:rsidRPr="00424352">
        <w:t>På motsvarande sätt som i 5</w:t>
      </w:r>
      <w:r>
        <w:t> kap. </w:t>
      </w:r>
      <w:r w:rsidRPr="00424352">
        <w:t>1</w:t>
      </w:r>
      <w:r>
        <w:t> §</w:t>
      </w:r>
      <w:r w:rsidRPr="00424352">
        <w:t xml:space="preserve"> LEK bör det i den nya lagen föras in en möjlighet att </w:t>
      </w:r>
      <w:r>
        <w:t>ålägga</w:t>
      </w:r>
      <w:r w:rsidRPr="00424352">
        <w:t xml:space="preserve"> företag som bedöms lämpliga för det att tillhanda</w:t>
      </w:r>
      <w:r w:rsidRPr="00424352">
        <w:softHyphen/>
        <w:t>hålla en adekvat anslutning till överkomligt pris för att tillgodose varje rimlig begäran från slutanvändare om tillgång till sådana tjänster. Bestäm</w:t>
      </w:r>
      <w:r w:rsidRPr="00424352">
        <w:softHyphen/>
        <w:t xml:space="preserve">melserna behöver dock anpassas till regleringen i EU-direktivet, dvs. att </w:t>
      </w:r>
      <w:r>
        <w:t>skyldigheten</w:t>
      </w:r>
      <w:r w:rsidRPr="00424352">
        <w:t xml:space="preserve"> ska avse en adekvat anslutning. Liksom nuvarande reglering ska en </w:t>
      </w:r>
      <w:r>
        <w:t>skyldighet</w:t>
      </w:r>
      <w:r w:rsidRPr="00424352">
        <w:t xml:space="preserve"> enbart kunna omfatta tillhandahållande av en adekvat an</w:t>
      </w:r>
      <w:r w:rsidRPr="00424352">
        <w:softHyphen/>
        <w:t>slutning när en begäran om sådan anslutning är rimlig i det enskilda fallet.</w:t>
      </w:r>
      <w:r>
        <w:t xml:space="preserve"> Regeringen anser i likhet med </w:t>
      </w:r>
      <w:r w:rsidRPr="00A01A4B">
        <w:rPr>
          <w:i/>
          <w:iCs/>
        </w:rPr>
        <w:t>PTS</w:t>
      </w:r>
      <w:r>
        <w:t xml:space="preserve"> att det bör anges i lagen att tjänsten ska tillhandahållas i en fast nät</w:t>
      </w:r>
      <w:r>
        <w:softHyphen/>
        <w:t>anslutnings</w:t>
      </w:r>
      <w:r>
        <w:softHyphen/>
        <w:t>punkt.</w:t>
      </w:r>
    </w:p>
    <w:p w14:paraId="62D24478" w14:textId="7F5127F4" w:rsidR="00D85371" w:rsidRPr="00BA216C" w:rsidRDefault="00D85371" w:rsidP="00D85371">
      <w:pPr>
        <w:pStyle w:val="Brdtextmedindrag"/>
      </w:pPr>
      <w:r w:rsidRPr="00DC751A">
        <w:rPr>
          <w:spacing w:val="-2"/>
        </w:rPr>
        <w:t>Enligt 5 kap. 1 § första stycket 1 och 2 LEK är tillhandahållandet begrän</w:t>
      </w:r>
      <w:r w:rsidR="00DC751A" w:rsidRPr="00DC751A">
        <w:rPr>
          <w:spacing w:val="-2"/>
        </w:rPr>
        <w:softHyphen/>
      </w:r>
      <w:r w:rsidRPr="00BA216C">
        <w:t>s</w:t>
      </w:r>
      <w:r w:rsidRPr="00BA216C">
        <w:softHyphen/>
        <w:t>at till slut</w:t>
      </w:r>
      <w:r w:rsidRPr="00BA216C">
        <w:softHyphen/>
        <w:t>använd</w:t>
      </w:r>
      <w:r w:rsidRPr="00BA216C">
        <w:softHyphen/>
        <w:t xml:space="preserve">arens primära nätanslutningspunkt, som kan vara dennes bostad eller fasta verksamhetsställe. I skäl 230 i EU-direktivet anges att </w:t>
      </w:r>
      <w:r w:rsidRPr="00DC751A">
        <w:rPr>
          <w:spacing w:val="-2"/>
        </w:rPr>
        <w:t>medlemsstaterna bör kunna begränsa skyldigheter avseende samhälls</w:t>
      </w:r>
      <w:r w:rsidRPr="00DC751A">
        <w:rPr>
          <w:spacing w:val="-2"/>
        </w:rPr>
        <w:softHyphen/>
        <w:t>omfat</w:t>
      </w:r>
      <w:r w:rsidR="00DC751A" w:rsidRPr="00DC751A">
        <w:rPr>
          <w:spacing w:val="-2"/>
        </w:rPr>
        <w:softHyphen/>
      </w:r>
      <w:r w:rsidRPr="00BA216C">
        <w:t>tan</w:t>
      </w:r>
      <w:r w:rsidR="00DC751A">
        <w:softHyphen/>
      </w:r>
      <w:r w:rsidRPr="00BA216C">
        <w:t>de tjänster till stöd för tillgången till adekvata internet</w:t>
      </w:r>
      <w:r w:rsidRPr="00BA216C">
        <w:softHyphen/>
        <w:t>anslut</w:t>
      </w:r>
      <w:r w:rsidRPr="00BA216C">
        <w:softHyphen/>
        <w:t>nings</w:t>
      </w:r>
      <w:r w:rsidRPr="00BA216C">
        <w:softHyphen/>
      </w:r>
      <w:r w:rsidRPr="00DC751A">
        <w:rPr>
          <w:spacing w:val="-2"/>
        </w:rPr>
        <w:t>tjänster via bredband till att bara gälla slutanvändarens primära anslut</w:t>
      </w:r>
      <w:r w:rsidR="00DC751A" w:rsidRPr="00DC751A">
        <w:rPr>
          <w:spacing w:val="-2"/>
        </w:rPr>
        <w:softHyphen/>
      </w:r>
      <w:r w:rsidRPr="00DC751A">
        <w:rPr>
          <w:spacing w:val="-2"/>
        </w:rPr>
        <w:t>nings</w:t>
      </w:r>
      <w:r w:rsidR="00DC751A" w:rsidRPr="00DC751A">
        <w:rPr>
          <w:spacing w:val="-2"/>
        </w:rPr>
        <w:softHyphen/>
      </w:r>
      <w:r w:rsidRPr="00BA216C">
        <w:softHyphen/>
        <w:t>punkt eller bostad. I fråga om talkommunikationstjänster ger EU-direk</w:t>
      </w:r>
      <w:r w:rsidR="00DC751A">
        <w:softHyphen/>
      </w:r>
      <w:r w:rsidRPr="00BA216C">
        <w:t>tivet ingen ledning. Det torde i detta avseende inte</w:t>
      </w:r>
      <w:r w:rsidRPr="00BA216C" w:rsidDel="00D83E72">
        <w:t xml:space="preserve"> </w:t>
      </w:r>
      <w:r w:rsidRPr="00BA216C">
        <w:t>vara fråga om någon ändring i förhållande till befintlig reglering. Utgång</w:t>
      </w:r>
      <w:r>
        <w:t>s</w:t>
      </w:r>
      <w:r w:rsidRPr="00BA216C">
        <w:softHyphen/>
        <w:t>punkten för reglering</w:t>
      </w:r>
      <w:r w:rsidR="00DC751A">
        <w:softHyphen/>
      </w:r>
      <w:r w:rsidRPr="00BA216C">
        <w:t xml:space="preserve">en bör enligt regeringens mening vara densamma. Begränsningen till </w:t>
      </w:r>
      <w:r w:rsidRPr="00BA216C">
        <w:lastRenderedPageBreak/>
        <w:t>slutanvändarens stadigvarande bostad eller fasta verk</w:t>
      </w:r>
      <w:r w:rsidRPr="00BA216C">
        <w:softHyphen/>
        <w:t>sam</w:t>
      </w:r>
      <w:r w:rsidRPr="00BA216C">
        <w:softHyphen/>
        <w:t>hets</w:t>
      </w:r>
      <w:r w:rsidRPr="00BA216C">
        <w:softHyphen/>
        <w:t>ställe bör därför behållas.</w:t>
      </w:r>
    </w:p>
    <w:p w14:paraId="37998BC2" w14:textId="174D79DE" w:rsidR="00D85371" w:rsidRDefault="00D85371" w:rsidP="00D85371">
      <w:pPr>
        <w:pStyle w:val="Brdtextmedindrag"/>
        <w:rPr>
          <w:iCs/>
        </w:rPr>
      </w:pPr>
      <w:r w:rsidRPr="00C20455">
        <w:rPr>
          <w:i/>
        </w:rPr>
        <w:t xml:space="preserve">IP-Only AB </w:t>
      </w:r>
      <w:r w:rsidRPr="00C20455">
        <w:rPr>
          <w:iCs/>
        </w:rPr>
        <w:t xml:space="preserve">efterfrågar ett förtydligande av uttrycket överkomligt pris. </w:t>
      </w:r>
      <w:bookmarkStart w:id="871" w:name="_Hlk66719626"/>
      <w:r w:rsidRPr="002C20CD">
        <w:rPr>
          <w:iCs/>
        </w:rPr>
        <w:t>Ett överkomligt pris är ett pris som medlemsstaten fastställer på nationell nivå mot bakgrund av särskilda nationella förhållanden</w:t>
      </w:r>
      <w:r>
        <w:rPr>
          <w:iCs/>
        </w:rPr>
        <w:t xml:space="preserve"> (skäl 219 </w:t>
      </w:r>
      <w:bookmarkEnd w:id="871"/>
      <w:r>
        <w:rPr>
          <w:iCs/>
        </w:rPr>
        <w:t>i EU-direktivet)</w:t>
      </w:r>
      <w:r w:rsidRPr="002C20CD">
        <w:rPr>
          <w:iCs/>
        </w:rPr>
        <w:t>.</w:t>
      </w:r>
      <w:r>
        <w:rPr>
          <w:iCs/>
        </w:rPr>
        <w:t xml:space="preserve"> EU-direktivet innebär inte någon ändring i förhållande till 5 kap. 1 § LEK där samma uttryck används (se prop. 2002/03:110 </w:t>
      </w:r>
      <w:r w:rsidR="00EB24E6">
        <w:rPr>
          <w:iCs/>
        </w:rPr>
        <w:t>s. 2</w:t>
      </w:r>
      <w:r>
        <w:rPr>
          <w:iCs/>
        </w:rPr>
        <w:t>14 f.). Bestämmelser om pris förekommer på flera ställen i lagen. I flera fall föreslås att ersättningsgrunden ändras språkligt från marknads</w:t>
      </w:r>
      <w:r>
        <w:rPr>
          <w:iCs/>
        </w:rPr>
        <w:softHyphen/>
        <w:t>mässig till skälig ersättning, se bl.a. avsnitt 14.8.1. Det finns till synes ingen större skillnad mellan ett rimligt eller skäligt pris och ett överkomligt pris. Samhälls</w:t>
      </w:r>
      <w:r>
        <w:rPr>
          <w:iCs/>
        </w:rPr>
        <w:softHyphen/>
        <w:t>omfatt</w:t>
      </w:r>
      <w:r>
        <w:rPr>
          <w:iCs/>
        </w:rPr>
        <w:softHyphen/>
        <w:t>an</w:t>
      </w:r>
      <w:r>
        <w:rPr>
          <w:iCs/>
        </w:rPr>
        <w:softHyphen/>
        <w:t>de tjänster är ett skydds</w:t>
      </w:r>
      <w:r>
        <w:rPr>
          <w:iCs/>
        </w:rPr>
        <w:softHyphen/>
        <w:t>nät som säker</w:t>
      </w:r>
      <w:r>
        <w:rPr>
          <w:iCs/>
        </w:rPr>
        <w:softHyphen/>
        <w:t>ställer tillgång till åtminstone en minimiuppsättning av tjänster. I jämförelse med bestäm</w:t>
      </w:r>
      <w:r>
        <w:rPr>
          <w:iCs/>
        </w:rPr>
        <w:softHyphen/>
        <w:t>melser som syftar till att främja konkurrens bör rimligheten i priset därmed särskilt ses utifrån slutanvänd</w:t>
      </w:r>
      <w:r>
        <w:rPr>
          <w:iCs/>
        </w:rPr>
        <w:softHyphen/>
        <w:t>arens perspektiv, inte minst i fråga om konsumenter. Kostnaderna för tillhandahållandet av tjänsterna och en viss korrelation mellan regioner eller marknadssegment i tillhandahållandet av mer eller mindre likvärdiga tjänster är andra faktorer som bör beaktas. Liksom det som uttalas i tidigare förarbeten får den närmare innebörden av uttrycket överkomligt pris bestämmas av rätts</w:t>
      </w:r>
      <w:r>
        <w:rPr>
          <w:iCs/>
        </w:rPr>
        <w:softHyphen/>
        <w:t>tillämp</w:t>
      </w:r>
      <w:r>
        <w:rPr>
          <w:iCs/>
        </w:rPr>
        <w:softHyphen/>
        <w:t>ningen.</w:t>
      </w:r>
    </w:p>
    <w:p w14:paraId="189354FD" w14:textId="77777777" w:rsidR="00D85371" w:rsidRDefault="00D85371" w:rsidP="00D85371">
      <w:pPr>
        <w:pStyle w:val="Brdtextmedindrag"/>
      </w:pPr>
      <w:r>
        <w:t>A</w:t>
      </w:r>
      <w:r w:rsidRPr="00424352">
        <w:t>v artikel</w:t>
      </w:r>
      <w:r>
        <w:t> </w:t>
      </w:r>
      <w:r w:rsidRPr="00424352">
        <w:t>86</w:t>
      </w:r>
      <w:r>
        <w:t xml:space="preserve"> framgår vidare</w:t>
      </w:r>
      <w:r w:rsidRPr="00424352">
        <w:t xml:space="preserve"> att ett eller flera företag </w:t>
      </w:r>
      <w:r>
        <w:t xml:space="preserve">får utses att </w:t>
      </w:r>
      <w:r w:rsidRPr="00424352">
        <w:t>säker</w:t>
      </w:r>
      <w:r>
        <w:softHyphen/>
      </w:r>
      <w:r w:rsidRPr="00424352">
        <w:t xml:space="preserve">ställa tillgång till adekvat anslutning i hela det nationella territoriet. Olika företag eller företagsgrupper får utses för att täcka en fast </w:t>
      </w:r>
      <w:r>
        <w:t>anslutningspunkt</w:t>
      </w:r>
      <w:r w:rsidRPr="00424352">
        <w:t xml:space="preserve"> eller olika delar av det nationella territoriet. Det finns därför anledning att </w:t>
      </w:r>
      <w:bookmarkStart w:id="872" w:name="_Hlk66720398"/>
      <w:r w:rsidRPr="00424352">
        <w:t xml:space="preserve">förtydliga att </w:t>
      </w:r>
      <w:r>
        <w:t>skyldigheter</w:t>
      </w:r>
      <w:r w:rsidRPr="00424352">
        <w:t xml:space="preserve"> att tillhandahålla en adekvat anslutning kan åläggas olika företag i olika delar av landet. </w:t>
      </w:r>
      <w:bookmarkEnd w:id="872"/>
      <w:r>
        <w:t>Reglerings</w:t>
      </w:r>
      <w:r w:rsidRPr="00424352">
        <w:t xml:space="preserve">myndigheten </w:t>
      </w:r>
      <w:r>
        <w:t xml:space="preserve">bör alltså </w:t>
      </w:r>
      <w:r w:rsidRPr="00424352">
        <w:t>få utse ett eller flera före</w:t>
      </w:r>
      <w:r w:rsidRPr="00424352">
        <w:softHyphen/>
        <w:t>tag som ska säkerställa tillgång till en adekvat anslutning i hela eller en del av landet.</w:t>
      </w:r>
    </w:p>
    <w:p w14:paraId="67303AA2" w14:textId="77777777" w:rsidR="00D85371" w:rsidRPr="00424352" w:rsidRDefault="00D85371" w:rsidP="00D85371">
      <w:pPr>
        <w:pStyle w:val="Rubrik5utannumrering"/>
      </w:pPr>
      <w:r>
        <w:t>Ett åläggande får inte vara oskäligt betungande</w:t>
      </w:r>
    </w:p>
    <w:p w14:paraId="4046590E" w14:textId="6776AE81" w:rsidR="00D85371" w:rsidRDefault="00D85371" w:rsidP="00D85371">
      <w:pPr>
        <w:pStyle w:val="Brdtextmedindrag"/>
        <w:ind w:firstLine="0"/>
      </w:pPr>
      <w:r w:rsidRPr="00424352">
        <w:t>I 5</w:t>
      </w:r>
      <w:r>
        <w:t> kap. </w:t>
      </w:r>
      <w:r w:rsidRPr="00424352">
        <w:t>1</w:t>
      </w:r>
      <w:r>
        <w:t> §</w:t>
      </w:r>
      <w:r w:rsidRPr="00424352">
        <w:t xml:space="preserve"> andra stycket LEK anges att tillgång till samhällsomfattande tjänster ska tillförsäkras genom upphandling av staten om det är särskilt påkallat med hänsyn till kostnaderna för tillhandahållande av tjänsten eller nätet. </w:t>
      </w:r>
      <w:r>
        <w:t>Det krävs ingen särskild lagreglering för att säkerställa att regering</w:t>
      </w:r>
      <w:r>
        <w:softHyphen/>
        <w:t xml:space="preserve">en eller den myndighet som regeringen bestämmer får besluta om sådan upphandling. Som framgår ovan vidtas dessutom i stor utsträckning andra åtgärder för </w:t>
      </w:r>
      <w:r w:rsidRPr="00424352">
        <w:t>att se till att enskilda får tillgång till en adekvat anslutning</w:t>
      </w:r>
      <w:r>
        <w:t>. Stycket</w:t>
      </w:r>
      <w:r w:rsidRPr="00424352">
        <w:t xml:space="preserve"> </w:t>
      </w:r>
      <w:r>
        <w:t xml:space="preserve">har ingen </w:t>
      </w:r>
      <w:r w:rsidRPr="00424352">
        <w:t>materiell innebörd</w:t>
      </w:r>
      <w:r>
        <w:t xml:space="preserve"> och </w:t>
      </w:r>
      <w:r w:rsidRPr="00424352">
        <w:t xml:space="preserve">bör </w:t>
      </w:r>
      <w:r>
        <w:t>enligt regeringens bedöm</w:t>
      </w:r>
      <w:r w:rsidR="00DC751A">
        <w:softHyphen/>
      </w:r>
      <w:r>
        <w:t xml:space="preserve">ning </w:t>
      </w:r>
      <w:r w:rsidRPr="00424352">
        <w:t>inte föras över till den nya lagen.</w:t>
      </w:r>
    </w:p>
    <w:p w14:paraId="65D33FC1" w14:textId="347E4C9E" w:rsidR="00D85371" w:rsidRDefault="00D85371" w:rsidP="00D85371">
      <w:pPr>
        <w:pStyle w:val="Brdtextmedindrag"/>
      </w:pPr>
      <w:r w:rsidRPr="00F71729">
        <w:t>För att uppfylla de krav som ställs i EU-direktivet måste en skyldighet för ett företag att tillhandahålla samhälls</w:t>
      </w:r>
      <w:r w:rsidRPr="00F71729">
        <w:softHyphen/>
        <w:t xml:space="preserve">omfattande tjänster förenas med en bedömning av om skyldigheten kan vara oskäligt betungande. </w:t>
      </w:r>
      <w:r>
        <w:t>I</w:t>
      </w:r>
      <w:r w:rsidRPr="00F71729">
        <w:t xml:space="preserve"> artikel</w:t>
      </w:r>
      <w:r>
        <w:t> </w:t>
      </w:r>
      <w:r w:rsidRPr="00F71729">
        <w:t xml:space="preserve">89 </w:t>
      </w:r>
      <w:r>
        <w:t xml:space="preserve">föreskrivs </w:t>
      </w:r>
      <w:r w:rsidRPr="00F71729">
        <w:t>att en nettokostnads</w:t>
      </w:r>
      <w:r w:rsidRPr="00F71729">
        <w:softHyphen/>
        <w:t>beräkning ska göras. Om netto</w:t>
      </w:r>
      <w:r>
        <w:softHyphen/>
      </w:r>
      <w:r w:rsidRPr="00F71729">
        <w:t>kostnads</w:t>
      </w:r>
      <w:r w:rsidRPr="00F71729">
        <w:softHyphen/>
      </w:r>
      <w:r>
        <w:softHyphen/>
      </w:r>
      <w:r w:rsidRPr="00F71729">
        <w:t xml:space="preserve">beräkningen visar att </w:t>
      </w:r>
      <w:r>
        <w:t>skyldigheten</w:t>
      </w:r>
      <w:r w:rsidRPr="00F71729">
        <w:t xml:space="preserve"> är oskäligt betungande, ska ett finansieringssystem upprättas enligt artiklarna 90 och 91. Regeringen an</w:t>
      </w:r>
      <w:r w:rsidR="00DC751A">
        <w:softHyphen/>
      </w:r>
      <w:r w:rsidRPr="00F71729">
        <w:t xml:space="preserve">ser </w:t>
      </w:r>
      <w:r>
        <w:t xml:space="preserve">inte heller nu att det kommit fram skäl för att upprätta ett sådant särskilt finansieringssystem (jfr </w:t>
      </w:r>
      <w:r w:rsidRPr="005B0DAD">
        <w:t xml:space="preserve">prop. 2002/03:110 </w:t>
      </w:r>
      <w:r w:rsidR="00EB24E6">
        <w:t>s. 2</w:t>
      </w:r>
      <w:r w:rsidRPr="005B0DAD">
        <w:t>16</w:t>
      </w:r>
      <w:r>
        <w:t> </w:t>
      </w:r>
      <w:r w:rsidRPr="005B0DAD">
        <w:t>f. och prop.</w:t>
      </w:r>
      <w:r>
        <w:t xml:space="preserve"> </w:t>
      </w:r>
      <w:r w:rsidRPr="005B0DAD">
        <w:t xml:space="preserve">2009/10:193 </w:t>
      </w:r>
      <w:r w:rsidR="00EB24E6">
        <w:t>s. 8</w:t>
      </w:r>
      <w:r w:rsidRPr="005B0DAD">
        <w:t>3</w:t>
      </w:r>
      <w:r>
        <w:t> </w:t>
      </w:r>
      <w:r w:rsidRPr="005B0DAD">
        <w:t>f.</w:t>
      </w:r>
      <w:r>
        <w:t xml:space="preserve">). </w:t>
      </w:r>
      <w:r w:rsidRPr="00424352">
        <w:t>För</w:t>
      </w:r>
      <w:r>
        <w:t xml:space="preserve"> att </w:t>
      </w:r>
      <w:r w:rsidRPr="00424352">
        <w:t>genomföra artikel 90.1 i EU-direktivet bör det i stället i lag</w:t>
      </w:r>
      <w:r>
        <w:t>en</w:t>
      </w:r>
      <w:r w:rsidRPr="00424352">
        <w:t xml:space="preserve"> anges att </w:t>
      </w:r>
      <w:r>
        <w:t>ett åläggande</w:t>
      </w:r>
      <w:r w:rsidRPr="00424352">
        <w:t xml:space="preserve"> att tillhandahålla samhälls</w:t>
      </w:r>
      <w:r>
        <w:softHyphen/>
      </w:r>
      <w:r w:rsidRPr="00424352">
        <w:t>omfattande tjänster inte får vara oskäligt betungande för ett utsett företag.</w:t>
      </w:r>
    </w:p>
    <w:p w14:paraId="7441CEDD" w14:textId="77777777" w:rsidR="00D85371" w:rsidRDefault="00D85371" w:rsidP="00D85371">
      <w:pPr>
        <w:pStyle w:val="Rubrik5utannumrering"/>
      </w:pPr>
      <w:r>
        <w:lastRenderedPageBreak/>
        <w:t>Uttrycket ta</w:t>
      </w:r>
      <w:r w:rsidRPr="00380622">
        <w:t>lkommunikationstjänst</w:t>
      </w:r>
      <w:r>
        <w:t xml:space="preserve"> definieras</w:t>
      </w:r>
    </w:p>
    <w:p w14:paraId="1BA9E8E0" w14:textId="5B62B6B4" w:rsidR="00D85371" w:rsidRPr="00E211AD" w:rsidRDefault="00D85371" w:rsidP="00D85371">
      <w:pPr>
        <w:pStyle w:val="Brdtextmedindrag"/>
        <w:ind w:firstLine="0"/>
      </w:pPr>
      <w:r w:rsidRPr="00E211AD">
        <w:t>I artikel 2.32 i EU-direktivet definieras talkommunikationstjänst som en allmänt tillgänglig elektronisk kommunikationstjänst för uppringning och mottagning direkt eller indirekt, av nationella eller nationella och inter</w:t>
      </w:r>
      <w:r w:rsidRPr="00E211AD">
        <w:softHyphen/>
        <w:t>nationella samtal via ett eller flera nummer inom en nationell eller inter</w:t>
      </w:r>
      <w:r w:rsidRPr="00E211AD">
        <w:softHyphen/>
        <w:t>nationell nummerplan. Talkommunikationstjänst ersätter uttrycket allmänt tillgänglig telefonitjänst i artikel 2</w:t>
      </w:r>
      <w:r>
        <w:t> </w:t>
      </w:r>
      <w:r w:rsidRPr="00E211AD">
        <w:t>c i USO-direktivet. Av skäl 14 i EU-direktivet framgår att avsikten är att använda e</w:t>
      </w:r>
      <w:r>
        <w:t>tt</w:t>
      </w:r>
      <w:r w:rsidRPr="00E211AD">
        <w:t xml:space="preserve"> mer samtida och teknik</w:t>
      </w:r>
      <w:r w:rsidRPr="00E211AD">
        <w:softHyphen/>
        <w:t>neutral</w:t>
      </w:r>
      <w:r>
        <w:t>t uttryck</w:t>
      </w:r>
      <w:r w:rsidRPr="00E211AD">
        <w:t>. Där anges också bl.a. följande. En talkommunika</w:t>
      </w:r>
      <w:r>
        <w:softHyphen/>
      </w:r>
      <w:r w:rsidRPr="00E211AD">
        <w:t>tions</w:t>
      </w:r>
      <w:r>
        <w:softHyphen/>
      </w:r>
      <w:r w:rsidRPr="00E211AD">
        <w:t>tjänst är till sin natur dubbelriktad, vilket gör det möjligt för båda parter att kom</w:t>
      </w:r>
      <w:r w:rsidRPr="00E211AD">
        <w:softHyphen/>
      </w:r>
      <w:r w:rsidRPr="00424352">
        <w:t>mu</w:t>
      </w:r>
      <w:r w:rsidRPr="00424352">
        <w:softHyphen/>
        <w:t>ni</w:t>
      </w:r>
      <w:r w:rsidRPr="00424352">
        <w:softHyphen/>
        <w:t>cera. En tjänst som inte uppfyller alla villkor, t.ex. en ”klick-funk</w:t>
      </w:r>
      <w:r>
        <w:softHyphen/>
      </w:r>
      <w:r w:rsidRPr="00424352">
        <w:t xml:space="preserve">tion” </w:t>
      </w:r>
      <w:r w:rsidRPr="00E211AD">
        <w:t>på en kundtjänstwebbplats, är inte en sådan tjänst. Talkommuni</w:t>
      </w:r>
      <w:r>
        <w:softHyphen/>
      </w:r>
      <w:r w:rsidRPr="00E211AD">
        <w:t>ka</w:t>
      </w:r>
      <w:r w:rsidRPr="00E211AD">
        <w:softHyphen/>
        <w:t>tions</w:t>
      </w:r>
      <w:r w:rsidRPr="00E211AD">
        <w:softHyphen/>
      </w:r>
      <w:r w:rsidRPr="00424352">
        <w:t>tjänster omfattar också sätt att kommunicera som är särskilt av</w:t>
      </w:r>
      <w:r w:rsidR="00F1376F">
        <w:softHyphen/>
      </w:r>
      <w:r w:rsidRPr="00424352">
        <w:t>sedda för slut</w:t>
      </w:r>
      <w:r w:rsidRPr="00424352">
        <w:softHyphen/>
      </w:r>
      <w:r w:rsidRPr="00E211AD">
        <w:t>användare med funktionsnedsättning som använder textför</w:t>
      </w:r>
      <w:r>
        <w:softHyphen/>
      </w:r>
      <w:r w:rsidRPr="00E211AD">
        <w:t>medl</w:t>
      </w:r>
      <w:r>
        <w:softHyphen/>
      </w:r>
      <w:r w:rsidRPr="00E211AD">
        <w:t>ings- eller totalkonversationstjänster.</w:t>
      </w:r>
    </w:p>
    <w:p w14:paraId="6057A520" w14:textId="77777777" w:rsidR="00D85371" w:rsidRDefault="00D85371" w:rsidP="00D85371">
      <w:pPr>
        <w:pStyle w:val="Brdtextmedindrag"/>
      </w:pPr>
      <w:r w:rsidRPr="00424352">
        <w:t>I 1</w:t>
      </w:r>
      <w:r>
        <w:t> kap. </w:t>
      </w:r>
      <w:r w:rsidRPr="00424352">
        <w:t>7</w:t>
      </w:r>
      <w:r>
        <w:t> §</w:t>
      </w:r>
      <w:r w:rsidRPr="00424352">
        <w:t xml:space="preserve"> LEK definieras telefonitjänst som en elektronisk kommuni</w:t>
      </w:r>
      <w:r w:rsidRPr="00424352">
        <w:softHyphen/>
        <w:t>ka</w:t>
      </w:r>
      <w:r w:rsidRPr="00424352">
        <w:softHyphen/>
      </w:r>
      <w:r w:rsidRPr="00E211AD">
        <w:t xml:space="preserve">tionstjänst som innebär möjlighet att ringa upp eller ta emot samtal via ett eller flera nummer inom en nationell eller internationell nummerplan. </w:t>
      </w:r>
      <w:r>
        <w:t>I avsnitt 18.3 föreslås att den definitionen förs över till den nya lagen. De bestämmelser som även fortsättningsvis använder uttrycket telefonitjänst genomför inte någon EU-rättslig reglering.</w:t>
      </w:r>
    </w:p>
    <w:p w14:paraId="1D66AEF8" w14:textId="77777777" w:rsidR="00D85371" w:rsidRDefault="00D85371" w:rsidP="00D85371">
      <w:pPr>
        <w:pStyle w:val="Brdtextmedindrag"/>
      </w:pPr>
      <w:r>
        <w:t>Jämfört med uttrycket telefonitjänst krävs det alltså att tjänsten gör det möjligt att både ringa och ta emot samtal för att den ska vara en talkommu</w:t>
      </w:r>
      <w:r>
        <w:softHyphen/>
        <w:t>ni</w:t>
      </w:r>
      <w:r>
        <w:softHyphen/>
        <w:t>ka</w:t>
      </w:r>
      <w:r>
        <w:softHyphen/>
        <w:t>tionstjänst. För att genomföra EU-direktivet bör även talkommuni</w:t>
      </w:r>
      <w:r>
        <w:softHyphen/>
        <w:t>ka</w:t>
      </w:r>
      <w:r>
        <w:softHyphen/>
        <w:t>tions</w:t>
      </w:r>
      <w:r>
        <w:softHyphen/>
        <w:t xml:space="preserve">tjänst definieras i den nya lagen. </w:t>
      </w:r>
      <w:r w:rsidRPr="00E211AD">
        <w:t>Definitionen bör anpassas till lydelsen i EU-direktivet och avse en allmänt tillgänglig elektronisk kom</w:t>
      </w:r>
      <w:r w:rsidRPr="00E211AD">
        <w:softHyphen/>
        <w:t>mu</w:t>
      </w:r>
      <w:r w:rsidRPr="00E211AD">
        <w:softHyphen/>
        <w:t>ni</w:t>
      </w:r>
      <w:r w:rsidRPr="00E211AD">
        <w:softHyphen/>
        <w:t>kations</w:t>
      </w:r>
      <w:r>
        <w:softHyphen/>
      </w:r>
      <w:r w:rsidRPr="00E211AD">
        <w:t>tjänst.</w:t>
      </w:r>
      <w:r>
        <w:t xml:space="preserve"> </w:t>
      </w:r>
      <w:r w:rsidRPr="008442A2">
        <w:t xml:space="preserve">Som </w:t>
      </w:r>
      <w:r w:rsidRPr="008442A2">
        <w:rPr>
          <w:i/>
        </w:rPr>
        <w:t xml:space="preserve">Microsoft Sverige AB </w:t>
      </w:r>
      <w:r w:rsidRPr="008442A2">
        <w:t xml:space="preserve">påpekar </w:t>
      </w:r>
      <w:r>
        <w:t xml:space="preserve">avses en tjänst för uppringning </w:t>
      </w:r>
      <w:r w:rsidRPr="00C9224F">
        <w:t>och</w:t>
      </w:r>
      <w:r w:rsidRPr="00BA0DC0">
        <w:rPr>
          <w:iCs/>
        </w:rPr>
        <w:t xml:space="preserve"> </w:t>
      </w:r>
      <w:r>
        <w:t>mottagning av samtal. Regeringen instämmer i att lydels</w:t>
      </w:r>
      <w:r>
        <w:softHyphen/>
        <w:t>en av den nya definitionen bör återspegla att en förutsättning är att tjänsten är dubbelriktad.</w:t>
      </w:r>
    </w:p>
    <w:p w14:paraId="07531A9E" w14:textId="77777777" w:rsidR="00D85371" w:rsidRPr="00E211AD" w:rsidRDefault="00D85371" w:rsidP="00D85371">
      <w:pPr>
        <w:pStyle w:val="Rubrik5utannumrering"/>
      </w:pPr>
      <w:r w:rsidRPr="00E211AD">
        <w:t>Definitionen av en adekvat internetanslutningstjänst</w:t>
      </w:r>
    </w:p>
    <w:p w14:paraId="1A30CD8F" w14:textId="54C12FEA" w:rsidR="00D85371" w:rsidRPr="00E211AD" w:rsidRDefault="00D85371" w:rsidP="00D85371">
      <w:pPr>
        <w:pStyle w:val="Brdtextmedindrag"/>
        <w:ind w:firstLine="0"/>
      </w:pPr>
      <w:r w:rsidRPr="00E211AD">
        <w:t>Enligt 5</w:t>
      </w:r>
      <w:r>
        <w:t> kap. </w:t>
      </w:r>
      <w:r w:rsidRPr="00E211AD">
        <w:t>2</w:t>
      </w:r>
      <w:r>
        <w:t> §</w:t>
      </w:r>
      <w:r w:rsidRPr="00E211AD">
        <w:t xml:space="preserve"> andra stycket LEK ska en anslutning till ett allmänt kom</w:t>
      </w:r>
      <w:r>
        <w:softHyphen/>
      </w:r>
      <w:r w:rsidRPr="00E211AD">
        <w:t>mun</w:t>
      </w:r>
      <w:r>
        <w:softHyphen/>
      </w:r>
      <w:r w:rsidRPr="00E211AD">
        <w:t>ika</w:t>
      </w:r>
      <w:r>
        <w:softHyphen/>
      </w:r>
      <w:r w:rsidRPr="00E211AD">
        <w:t>tionsnät i en fast nätanslutningspunkt i stadigvarande bostad eller fast verksamhetsställe vara utformad så att den stöder röst- och tele</w:t>
      </w:r>
      <w:r w:rsidRPr="00E211AD">
        <w:softHyphen/>
        <w:t>fax</w:t>
      </w:r>
      <w:r w:rsidRPr="00E211AD">
        <w:softHyphen/>
        <w:t xml:space="preserve">kommunikation samt datakommunikation med en viss angiven lägsta datahastighet som medger funktionell tillgång till internet. </w:t>
      </w:r>
      <w:r w:rsidRPr="00424352">
        <w:t>Med stöd av bemyndigandet i paragrafens tredje stycke har regeringen fastställt den lägsta datahastigheten till 10 Mbit/s</w:t>
      </w:r>
      <w:r>
        <w:t>. En a</w:t>
      </w:r>
      <w:r w:rsidRPr="00E211AD">
        <w:t>nslut</w:t>
      </w:r>
      <w:r w:rsidRPr="00E211AD">
        <w:softHyphen/>
        <w:t>ning i fast nätanslutnings</w:t>
      </w:r>
      <w:r>
        <w:softHyphen/>
      </w:r>
      <w:r w:rsidRPr="00E211AD">
        <w:t>punkt kan tillgodoses även med radio</w:t>
      </w:r>
      <w:r w:rsidRPr="00E211AD">
        <w:softHyphen/>
        <w:t>baserade lös</w:t>
      </w:r>
      <w:r w:rsidRPr="00E211AD">
        <w:softHyphen/>
        <w:t>ningar, vilket huvud</w:t>
      </w:r>
      <w:r>
        <w:softHyphen/>
      </w:r>
      <w:r w:rsidRPr="00E211AD">
        <w:t>saklig</w:t>
      </w:r>
      <w:r>
        <w:softHyphen/>
      </w:r>
      <w:r w:rsidRPr="00E211AD">
        <w:t xml:space="preserve">en avser mobila bredbandsnät, </w:t>
      </w:r>
      <w:r>
        <w:t>eller</w:t>
      </w:r>
      <w:r w:rsidRPr="00E211AD">
        <w:t xml:space="preserve"> kommunika</w:t>
      </w:r>
      <w:r>
        <w:softHyphen/>
      </w:r>
      <w:r w:rsidRPr="00E211AD">
        <w:t xml:space="preserve">tion via satellit (se prop. 2002/03:110 </w:t>
      </w:r>
      <w:r w:rsidR="00EB24E6">
        <w:t>s. 2</w:t>
      </w:r>
      <w:r w:rsidRPr="00E211AD">
        <w:t>10).</w:t>
      </w:r>
    </w:p>
    <w:p w14:paraId="5D4A963A" w14:textId="77777777" w:rsidR="00D85371" w:rsidRPr="00424352" w:rsidRDefault="00D85371" w:rsidP="00D85371">
      <w:pPr>
        <w:pStyle w:val="Brdtextmedindrag"/>
      </w:pPr>
      <w:r>
        <w:t xml:space="preserve">Av </w:t>
      </w:r>
      <w:r w:rsidRPr="00424352">
        <w:t xml:space="preserve">artikel 84.3 i EU-direktivet </w:t>
      </w:r>
      <w:r>
        <w:t xml:space="preserve">framgår att </w:t>
      </w:r>
      <w:r w:rsidRPr="00424352">
        <w:t xml:space="preserve">varje medlemsstat </w:t>
      </w:r>
      <w:r>
        <w:t xml:space="preserve">ska </w:t>
      </w:r>
      <w:r w:rsidRPr="00424352">
        <w:t>definiera den ade</w:t>
      </w:r>
      <w:r w:rsidRPr="00424352">
        <w:softHyphen/>
        <w:t>kvata internetanslutningstjänsten via bredband i syfte att säkerställa den band</w:t>
      </w:r>
      <w:r w:rsidRPr="00424352">
        <w:softHyphen/>
        <w:t>bredd som krävs för deltagande i det sociala och ekonomiska samhälls</w:t>
      </w:r>
      <w:r w:rsidRPr="00424352">
        <w:softHyphen/>
        <w:t>livet. Definitionen ska bestämmas mot bakgrund av nationella förhållanden, den minimibandbredd som de flesta konsumenter inom den medlemsstatens territorium har och med hänsyn till Berecs rapport om bästa praxis. Den ade</w:t>
      </w:r>
      <w:r w:rsidRPr="00424352">
        <w:softHyphen/>
        <w:t xml:space="preserve">kvata internetanslutningstjänsten ska ha kapacitet att leverera den bandbredd som behövs för att stödja åtminstone </w:t>
      </w:r>
      <w:r w:rsidRPr="00424352">
        <w:lastRenderedPageBreak/>
        <w:t>ett minimiutbud av tjänster. Detta mini</w:t>
      </w:r>
      <w:r w:rsidRPr="00424352">
        <w:softHyphen/>
        <w:t>mi</w:t>
      </w:r>
      <w:r w:rsidRPr="00424352">
        <w:softHyphen/>
        <w:t xml:space="preserve">utbud anges i bilaga 5 till EU-direktivet. </w:t>
      </w:r>
      <w:r>
        <w:t xml:space="preserve">Minimiutbudet omfattar </w:t>
      </w:r>
      <w:r w:rsidRPr="00424352">
        <w:t>bl.a. e-post, söktjänster, nyhetstjänster, köp av varor och tjänster, bankärenden, myn</w:t>
      </w:r>
      <w:r w:rsidRPr="00424352">
        <w:softHyphen/>
        <w:t>dighetskontakter, röstsamtal och videosamtal med standardkvalitet.</w:t>
      </w:r>
    </w:p>
    <w:p w14:paraId="11722084" w14:textId="72D1B793" w:rsidR="00D85371" w:rsidRDefault="00D85371" w:rsidP="00666950">
      <w:pPr>
        <w:pStyle w:val="Brdtextmedindrag"/>
      </w:pPr>
      <w:r>
        <w:t>Det föreskrivna k</w:t>
      </w:r>
      <w:r w:rsidRPr="00424352">
        <w:t>rav</w:t>
      </w:r>
      <w:r>
        <w:t>et</w:t>
      </w:r>
      <w:r w:rsidRPr="00424352">
        <w:t xml:space="preserve"> på lägsta datahastighet tillförsäkra</w:t>
      </w:r>
      <w:r>
        <w:t xml:space="preserve">r </w:t>
      </w:r>
      <w:r w:rsidRPr="00424352">
        <w:t>slutanvändare det minimiutbud av tjänster som direktivet kräver att en adekvat internet</w:t>
      </w:r>
      <w:r w:rsidRPr="00424352">
        <w:softHyphen/>
        <w:t xml:space="preserve">anslutningstjänst ska ha kapacitet att stödja. För att genomföra artikel 84.3 bör det därför i den nya lagen </w:t>
      </w:r>
      <w:r>
        <w:t>införas ett</w:t>
      </w:r>
      <w:r w:rsidRPr="00424352">
        <w:t xml:space="preserve"> krav på att en sådan tjänst ska ha kapacitet att leverera en viss angiven lägsta data</w:t>
      </w:r>
      <w:r>
        <w:softHyphen/>
      </w:r>
      <w:r w:rsidRPr="00424352">
        <w:t>hastighet som medger funktionell till</w:t>
      </w:r>
      <w:r w:rsidRPr="00424352">
        <w:softHyphen/>
        <w:t>gång till internet. Uttrycket funktionell tillgång till internet bör i vart fall om</w:t>
      </w:r>
      <w:r w:rsidRPr="00424352">
        <w:softHyphen/>
        <w:t xml:space="preserve">fatta möjligheten att använda det minimiutbud av tjänster som anges i bilaga 5. </w:t>
      </w:r>
      <w:r>
        <w:t xml:space="preserve">På motsvarande sätt som i nuvarande reglering </w:t>
      </w:r>
      <w:r w:rsidRPr="00424352">
        <w:t>fast</w:t>
      </w:r>
      <w:r>
        <w:softHyphen/>
      </w:r>
      <w:r w:rsidRPr="00F1376F">
        <w:rPr>
          <w:spacing w:val="-2"/>
        </w:rPr>
        <w:t xml:space="preserve">ställs en sådan lägsta datahastighet lämpligen av regeringen. Som </w:t>
      </w:r>
      <w:r w:rsidRPr="00F1376F">
        <w:rPr>
          <w:i/>
          <w:iCs/>
          <w:spacing w:val="-2"/>
        </w:rPr>
        <w:t>Lagrådet</w:t>
      </w:r>
      <w:r>
        <w:rPr>
          <w:i/>
          <w:iCs/>
        </w:rPr>
        <w:t xml:space="preserve"> </w:t>
      </w:r>
      <w:r>
        <w:t>är inne på utgör föreskrifter om sådan datahastighet närmast verkställig</w:t>
      </w:r>
      <w:r w:rsidR="00F1376F">
        <w:softHyphen/>
      </w:r>
      <w:r>
        <w:t>hetsföreskrifter. Något bemyn</w:t>
      </w:r>
      <w:r>
        <w:softHyphen/>
        <w:t>dig</w:t>
      </w:r>
      <w:r>
        <w:softHyphen/>
        <w:t>an</w:t>
      </w:r>
      <w:r>
        <w:softHyphen/>
        <w:t>de som motsvarar</w:t>
      </w:r>
      <w:r w:rsidRPr="00424352">
        <w:t xml:space="preserve"> 5</w:t>
      </w:r>
      <w:r>
        <w:t> kap. </w:t>
      </w:r>
      <w:r w:rsidRPr="00424352">
        <w:t>2</w:t>
      </w:r>
      <w:r>
        <w:t> §</w:t>
      </w:r>
      <w:r w:rsidRPr="00424352">
        <w:t xml:space="preserve"> tredje stycket LEK </w:t>
      </w:r>
      <w:r>
        <w:t xml:space="preserve">behövs </w:t>
      </w:r>
      <w:r w:rsidRPr="00424352">
        <w:t xml:space="preserve">därför </w:t>
      </w:r>
      <w:r>
        <w:t xml:space="preserve">inte i </w:t>
      </w:r>
      <w:r w:rsidRPr="00424352">
        <w:t>den nya lagen.</w:t>
      </w:r>
    </w:p>
    <w:p w14:paraId="62561B94" w14:textId="77777777" w:rsidR="00D85371" w:rsidRPr="00E211AD" w:rsidRDefault="00D85371" w:rsidP="00D85371">
      <w:pPr>
        <w:pStyle w:val="Rubrik5utannumrering"/>
      </w:pPr>
      <w:r w:rsidRPr="00E211AD">
        <w:t>Övriga bestämmelser</w:t>
      </w:r>
    </w:p>
    <w:p w14:paraId="1C6CDC60" w14:textId="2B685A39" w:rsidR="00D85371" w:rsidRPr="000E5EC4" w:rsidRDefault="00D85371" w:rsidP="00D85371">
      <w:pPr>
        <w:pStyle w:val="Brdtextmedindrag"/>
        <w:ind w:firstLine="0"/>
      </w:pPr>
      <w:r w:rsidRPr="00424352">
        <w:t>Enligt 5</w:t>
      </w:r>
      <w:r>
        <w:t> kap. </w:t>
      </w:r>
      <w:r w:rsidRPr="00424352">
        <w:t>4</w:t>
      </w:r>
      <w:r>
        <w:t> §</w:t>
      </w:r>
      <w:r w:rsidRPr="00424352">
        <w:t xml:space="preserve"> första stycket 1</w:t>
      </w:r>
      <w:r>
        <w:t>–4</w:t>
      </w:r>
      <w:r w:rsidRPr="00424352">
        <w:t xml:space="preserve"> LEK är det möjligt att ålägga den som tillhandahåller samhällsomfattande tjänster skyldighet att tillämpa gemen</w:t>
      </w:r>
      <w:r w:rsidRPr="00424352">
        <w:softHyphen/>
        <w:t>samma taxor eller tillämpa ett visst högsta pris</w:t>
      </w:r>
      <w:r>
        <w:t xml:space="preserve"> samt att erbjuda vissa tjänster i fråga om förhandsbetalning, delbetalning och råd om taxor. Mot</w:t>
      </w:r>
      <w:r>
        <w:softHyphen/>
        <w:t xml:space="preserve">svarande bestämmelser i EU-direktivet är knutna till samhällsomfattande tjänster som tillhandahålls för </w:t>
      </w:r>
      <w:r w:rsidRPr="00424352">
        <w:t>konsumenter med låga inkomster eller sär</w:t>
      </w:r>
      <w:r w:rsidR="00F1376F">
        <w:softHyphen/>
      </w:r>
      <w:r w:rsidRPr="00424352">
        <w:t>skilda sociala behov</w:t>
      </w:r>
      <w:r>
        <w:t xml:space="preserve"> i enlighet med artikel 85. Enligt artikeln är det möjligt att kräva att tillhandahållare erbjuder sådana konsumenter olika pris</w:t>
      </w:r>
      <w:r>
        <w:softHyphen/>
        <w:t>alter</w:t>
      </w:r>
      <w:r w:rsidR="00F1376F">
        <w:softHyphen/>
      </w:r>
      <w:r>
        <w:t xml:space="preserve">nativ eller prispaket som skiljer sig från dem som erbjuds under normala kommersiella villkor. Någon </w:t>
      </w:r>
      <w:r w:rsidRPr="000E5EC4">
        <w:t>skyldighet att tillhandahålla sam</w:t>
      </w:r>
      <w:r w:rsidRPr="000E5EC4">
        <w:softHyphen/>
        <w:t>hälls</w:t>
      </w:r>
      <w:r w:rsidRPr="000E5EC4">
        <w:softHyphen/>
        <w:t>omfat</w:t>
      </w:r>
      <w:r w:rsidR="00F1376F">
        <w:softHyphen/>
      </w:r>
      <w:r w:rsidRPr="000E5EC4">
        <w:t>tande tjänster för konsumenter med låga inkomster eller sär</w:t>
      </w:r>
      <w:r>
        <w:softHyphen/>
      </w:r>
      <w:r w:rsidRPr="000E5EC4">
        <w:t xml:space="preserve">skilda sociala </w:t>
      </w:r>
      <w:r w:rsidRPr="00F1376F">
        <w:rPr>
          <w:spacing w:val="-2"/>
        </w:rPr>
        <w:t>behov föreslås inte i propositionen. Mot den bakgrun</w:t>
      </w:r>
      <w:r w:rsidRPr="00F1376F">
        <w:rPr>
          <w:spacing w:val="-2"/>
        </w:rPr>
        <w:softHyphen/>
        <w:t>den behövs inte längre</w:t>
      </w:r>
      <w:r w:rsidRPr="000E5EC4">
        <w:t xml:space="preserve"> regleringen i 5 kap. 4 § LEK.</w:t>
      </w:r>
    </w:p>
    <w:p w14:paraId="174F2006" w14:textId="77777777" w:rsidR="00D85371" w:rsidRPr="00424352" w:rsidRDefault="00D85371" w:rsidP="00D85371">
      <w:pPr>
        <w:pStyle w:val="Brdtextmedindrag"/>
      </w:pPr>
      <w:r w:rsidRPr="000E5EC4">
        <w:t>Enligt 5 kap. 5 § LEK får en samhällsomfattande tjänst inte</w:t>
      </w:r>
      <w:r w:rsidRPr="00424352">
        <w:t xml:space="preserve"> tillhanda</w:t>
      </w:r>
      <w:r>
        <w:softHyphen/>
      </w:r>
      <w:r w:rsidRPr="00424352">
        <w:t>hållas på villkor som innebär att abonnenterna tvingas att betala för något som inte är nödvändigt för tjänsten. Paragrafen genomför artikel 10.1 i USO-direktivet</w:t>
      </w:r>
      <w:r>
        <w:t>,</w:t>
      </w:r>
      <w:r w:rsidRPr="00424352">
        <w:t xml:space="preserve"> som i sak motsvarar artikel 88.1 i EU-direktivet. </w:t>
      </w:r>
      <w:r>
        <w:t>Para</w:t>
      </w:r>
      <w:r>
        <w:softHyphen/>
        <w:t>gra</w:t>
      </w:r>
      <w:r>
        <w:softHyphen/>
        <w:t>fen</w:t>
      </w:r>
      <w:r w:rsidRPr="00424352">
        <w:t xml:space="preserve"> bör därför föras över till den nya lagen. I enlighet med terminologin i direktivet bör dock skyldigheten gälla i förhållande till en slutanvändare i stället för en abonnent.</w:t>
      </w:r>
    </w:p>
    <w:p w14:paraId="518C5527" w14:textId="77777777" w:rsidR="00D85371" w:rsidRPr="00424352" w:rsidRDefault="00D85371" w:rsidP="00D85371">
      <w:pPr>
        <w:pStyle w:val="Brdtextmedindrag"/>
      </w:pPr>
      <w:r w:rsidRPr="00EC5202">
        <w:rPr>
          <w:i/>
          <w:iCs/>
        </w:rPr>
        <w:t xml:space="preserve">Länsstyrelserna i Dalarnas </w:t>
      </w:r>
      <w:r w:rsidRPr="00D10E40">
        <w:t>och</w:t>
      </w:r>
      <w:r w:rsidRPr="00EC5202">
        <w:rPr>
          <w:i/>
          <w:iCs/>
        </w:rPr>
        <w:t xml:space="preserve"> Uppsala län</w:t>
      </w:r>
      <w:r>
        <w:t xml:space="preserve"> framhåller att tillhanda</w:t>
      </w:r>
      <w:r>
        <w:softHyphen/>
        <w:t>hållare av samhällsomfattande tjänster måste underrätta myndig</w:t>
      </w:r>
      <w:r>
        <w:softHyphen/>
        <w:t>heten om den avser att frånsäga sig ansvaret att tillhandahålla tjänsten. I</w:t>
      </w:r>
      <w:r w:rsidRPr="00424352">
        <w:t xml:space="preserve"> 5</w:t>
      </w:r>
      <w:r>
        <w:t> kap. </w:t>
      </w:r>
      <w:r w:rsidRPr="00424352">
        <w:t>6</w:t>
      </w:r>
      <w:r>
        <w:t> </w:t>
      </w:r>
      <w:r w:rsidRPr="00424352">
        <w:t>a</w:t>
      </w:r>
      <w:r>
        <w:t> §</w:t>
      </w:r>
      <w:r w:rsidRPr="00424352">
        <w:t xml:space="preserve"> LEK </w:t>
      </w:r>
      <w:r>
        <w:t xml:space="preserve">finns en underrättelseskyldighet för det fall tillhandahållaren </w:t>
      </w:r>
      <w:r w:rsidRPr="00424352">
        <w:t>avser att avhända sig en betydande del av eller samtliga sina tillgångar i access</w:t>
      </w:r>
      <w:r>
        <w:softHyphen/>
      </w:r>
      <w:r w:rsidRPr="00424352">
        <w:t>nätet</w:t>
      </w:r>
      <w:r>
        <w:t>. Därmed ges myndigheten möjlighet att bedöma hur en sådan trans</w:t>
      </w:r>
      <w:r>
        <w:softHyphen/>
        <w:t>aktion påverkar tillhandahållandet av samhälls</w:t>
      </w:r>
      <w:r>
        <w:softHyphen/>
        <w:t xml:space="preserve">omfattande tjänster. </w:t>
      </w:r>
      <w:r w:rsidRPr="00424352">
        <w:t>Para</w:t>
      </w:r>
      <w:r>
        <w:softHyphen/>
      </w:r>
      <w:r w:rsidRPr="00424352">
        <w:t xml:space="preserve">grafen genomför artikel 8.3 i USO-direktivet, som i sak motsvarar artikel 86.5 i EU-direktivet. Den bör </w:t>
      </w:r>
      <w:r>
        <w:t xml:space="preserve">därmed </w:t>
      </w:r>
      <w:r w:rsidRPr="00424352">
        <w:t>föras över till den nya lagen.</w:t>
      </w:r>
      <w:r>
        <w:t xml:space="preserve"> Inom ramen för beslutet att utse ett företag att tillhandahålla samhälls</w:t>
      </w:r>
      <w:r>
        <w:softHyphen/>
        <w:t>omfattande tjänster har reglerings</w:t>
      </w:r>
      <w:r>
        <w:softHyphen/>
        <w:t xml:space="preserve">myndigheten utrymme att utforma skyldigheterna </w:t>
      </w:r>
      <w:r>
        <w:lastRenderedPageBreak/>
        <w:t>utifrån vad som bedöms lämpligast för att uppnå avsett resultat. Någon ytterligare lagreglering bedöms inte nödvändig i denna del.</w:t>
      </w:r>
    </w:p>
    <w:p w14:paraId="0FABA43E" w14:textId="34D5903B" w:rsidR="00D85371" w:rsidRPr="00B01D67" w:rsidRDefault="00D85371" w:rsidP="00D85371">
      <w:pPr>
        <w:pStyle w:val="Brdtextmedindrag"/>
        <w:rPr>
          <w:rFonts w:eastAsiaTheme="minorHAnsi"/>
        </w:rPr>
      </w:pPr>
      <w:r w:rsidRPr="00424352">
        <w:t>I övrigt innebär EU-direktivet att 5</w:t>
      </w:r>
      <w:r>
        <w:t> kap. </w:t>
      </w:r>
      <w:r w:rsidRPr="00424352">
        <w:t>2</w:t>
      </w:r>
      <w:r>
        <w:t> §</w:t>
      </w:r>
      <w:r w:rsidRPr="00424352">
        <w:t xml:space="preserve"> första stycket, 3</w:t>
      </w:r>
      <w:r>
        <w:t xml:space="preserve"> och </w:t>
      </w:r>
      <w:r w:rsidRPr="00424352">
        <w:t>6</w:t>
      </w:r>
      <w:r>
        <w:t> §§</w:t>
      </w:r>
      <w:r w:rsidRPr="00424352">
        <w:t xml:space="preserve"> </w:t>
      </w:r>
      <w:r>
        <w:t xml:space="preserve">och </w:t>
      </w:r>
      <w:r w:rsidRPr="00424352">
        <w:t>7</w:t>
      </w:r>
      <w:r>
        <w:t> kap. </w:t>
      </w:r>
      <w:r w:rsidRPr="00424352">
        <w:t>2</w:t>
      </w:r>
      <w:r>
        <w:t> §</w:t>
      </w:r>
      <w:r w:rsidRPr="00424352">
        <w:t xml:space="preserve"> tredje stycket LEK</w:t>
      </w:r>
      <w:r>
        <w:t xml:space="preserve"> </w:t>
      </w:r>
      <w:r w:rsidRPr="00424352">
        <w:t xml:space="preserve">inte bör föras över till den nya lagen. </w:t>
      </w:r>
      <w:r>
        <w:t>Dessa b</w:t>
      </w:r>
      <w:r w:rsidRPr="00424352">
        <w:t>estäm</w:t>
      </w:r>
      <w:r>
        <w:softHyphen/>
      </w:r>
      <w:r w:rsidRPr="00424352">
        <w:t>melser genomför artiklar i USO-direktivet som saknar mot</w:t>
      </w:r>
      <w:r w:rsidRPr="00424352">
        <w:softHyphen/>
        <w:t>sva</w:t>
      </w:r>
      <w:r w:rsidRPr="00424352">
        <w:softHyphen/>
        <w:t xml:space="preserve">righet i EU-direktivet, se prop. 2002/03:110 </w:t>
      </w:r>
      <w:r w:rsidR="00EB24E6">
        <w:t>s. 3</w:t>
      </w:r>
      <w:r w:rsidRPr="00424352">
        <w:t>83</w:t>
      </w:r>
      <w:r>
        <w:t> </w:t>
      </w:r>
      <w:r w:rsidRPr="00424352">
        <w:t>f.</w:t>
      </w:r>
      <w:bookmarkStart w:id="873" w:name="_Toc9841611"/>
      <w:bookmarkStart w:id="874" w:name="_Toc9867488"/>
      <w:bookmarkStart w:id="875" w:name="_Toc9867738"/>
      <w:bookmarkStart w:id="876" w:name="_Toc9871155"/>
      <w:bookmarkStart w:id="877" w:name="_Toc9958238"/>
      <w:bookmarkStart w:id="878" w:name="_Toc9961297"/>
      <w:bookmarkStart w:id="879" w:name="_Toc9962396"/>
      <w:bookmarkStart w:id="880" w:name="_Toc17793360"/>
    </w:p>
    <w:p w14:paraId="46C8A7A7" w14:textId="77777777" w:rsidR="00D85371" w:rsidRPr="00E211AD" w:rsidRDefault="00D85371" w:rsidP="00D85371">
      <w:pPr>
        <w:pStyle w:val="Rubrik1"/>
      </w:pPr>
      <w:bookmarkStart w:id="881" w:name="_Toc73005947"/>
      <w:bookmarkStart w:id="882" w:name="_Toc86738753"/>
      <w:bookmarkStart w:id="883" w:name="_Toc94597516"/>
      <w:bookmarkStart w:id="884" w:name="_Toc96533359"/>
      <w:r w:rsidRPr="00E211AD">
        <w:t>Slutanvändares rättigheter</w:t>
      </w:r>
      <w:bookmarkEnd w:id="873"/>
      <w:bookmarkEnd w:id="874"/>
      <w:bookmarkEnd w:id="875"/>
      <w:bookmarkEnd w:id="876"/>
      <w:bookmarkEnd w:id="877"/>
      <w:bookmarkEnd w:id="878"/>
      <w:bookmarkEnd w:id="879"/>
      <w:bookmarkEnd w:id="880"/>
      <w:bookmarkEnd w:id="881"/>
      <w:bookmarkEnd w:id="882"/>
      <w:bookmarkEnd w:id="883"/>
      <w:bookmarkEnd w:id="884"/>
    </w:p>
    <w:p w14:paraId="1AD4964D" w14:textId="77777777" w:rsidR="00D85371" w:rsidRPr="00E211AD" w:rsidRDefault="00D85371" w:rsidP="00D85371">
      <w:pPr>
        <w:pStyle w:val="Rubrik2"/>
        <w:spacing w:before="0"/>
      </w:pPr>
      <w:bookmarkStart w:id="885" w:name="_Toc9841612"/>
      <w:bookmarkStart w:id="886" w:name="_Toc9867489"/>
      <w:bookmarkStart w:id="887" w:name="_Toc9867739"/>
      <w:bookmarkStart w:id="888" w:name="_Toc9871156"/>
      <w:bookmarkStart w:id="889" w:name="_Toc9958239"/>
      <w:bookmarkStart w:id="890" w:name="_Toc9961298"/>
      <w:bookmarkStart w:id="891" w:name="_Toc9962397"/>
      <w:bookmarkStart w:id="892" w:name="_Toc17793361"/>
      <w:bookmarkStart w:id="893" w:name="_Toc73005948"/>
      <w:bookmarkStart w:id="894" w:name="_Toc86738754"/>
      <w:bookmarkStart w:id="895" w:name="_Toc94597517"/>
      <w:bookmarkStart w:id="896" w:name="_Toc96533360"/>
      <w:r w:rsidRPr="00E211AD">
        <w:t>Utgångspunkter</w:t>
      </w:r>
      <w:bookmarkEnd w:id="885"/>
      <w:bookmarkEnd w:id="886"/>
      <w:bookmarkEnd w:id="887"/>
      <w:bookmarkEnd w:id="888"/>
      <w:bookmarkEnd w:id="889"/>
      <w:bookmarkEnd w:id="890"/>
      <w:bookmarkEnd w:id="891"/>
      <w:bookmarkEnd w:id="892"/>
      <w:r>
        <w:t xml:space="preserve"> för regleringen</w:t>
      </w:r>
      <w:bookmarkEnd w:id="893"/>
      <w:bookmarkEnd w:id="894"/>
      <w:bookmarkEnd w:id="895"/>
      <w:bookmarkEnd w:id="896"/>
    </w:p>
    <w:p w14:paraId="6896B946" w14:textId="77777777" w:rsidR="00D85371" w:rsidRPr="00E211AD" w:rsidRDefault="00D85371" w:rsidP="00D85371">
      <w:pPr>
        <w:pStyle w:val="Rubrik3"/>
        <w:spacing w:before="0"/>
      </w:pPr>
      <w:bookmarkStart w:id="897" w:name="_Toc9841613"/>
      <w:bookmarkStart w:id="898" w:name="_Toc9867490"/>
      <w:bookmarkStart w:id="899" w:name="_Toc9867740"/>
      <w:bookmarkStart w:id="900" w:name="_Toc9871157"/>
      <w:bookmarkStart w:id="901" w:name="_Toc9958240"/>
      <w:bookmarkStart w:id="902" w:name="_Toc9961299"/>
      <w:bookmarkStart w:id="903" w:name="_Toc9962398"/>
      <w:bookmarkStart w:id="904" w:name="_Toc17793362"/>
      <w:bookmarkStart w:id="905" w:name="_Toc73005949"/>
      <w:bookmarkStart w:id="906" w:name="_Toc86738755"/>
      <w:bookmarkStart w:id="907" w:name="_Toc94597518"/>
      <w:bookmarkStart w:id="908" w:name="_Toc96533361"/>
      <w:r w:rsidRPr="00E211AD">
        <w:t>Principen om fullharmonisering</w:t>
      </w:r>
      <w:bookmarkEnd w:id="897"/>
      <w:bookmarkEnd w:id="898"/>
      <w:bookmarkEnd w:id="899"/>
      <w:bookmarkEnd w:id="900"/>
      <w:bookmarkEnd w:id="901"/>
      <w:bookmarkEnd w:id="902"/>
      <w:bookmarkEnd w:id="903"/>
      <w:bookmarkEnd w:id="904"/>
      <w:bookmarkEnd w:id="905"/>
      <w:bookmarkEnd w:id="906"/>
      <w:bookmarkEnd w:id="907"/>
      <w:bookmarkEnd w:id="908"/>
    </w:p>
    <w:p w14:paraId="794EA032" w14:textId="77777777" w:rsidR="00D85371" w:rsidRDefault="00D85371" w:rsidP="00D85371">
      <w:pPr>
        <w:pStyle w:val="Brdtext"/>
      </w:pPr>
      <w:r>
        <w:t xml:space="preserve">Vid sidan av </w:t>
      </w:r>
      <w:r w:rsidRPr="00424352">
        <w:t xml:space="preserve">konsumenträttens allmänna skyddsbestämmelser </w:t>
      </w:r>
      <w:r>
        <w:t>identifieras i EU-direktivet ett antal områden inom sektorn för elektronisk kommu</w:t>
      </w:r>
      <w:r>
        <w:softHyphen/>
        <w:t>ni</w:t>
      </w:r>
      <w:r>
        <w:softHyphen/>
        <w:t>ka</w:t>
      </w:r>
      <w:r>
        <w:softHyphen/>
        <w:t xml:space="preserve">tion </w:t>
      </w:r>
      <w:r w:rsidRPr="00E211AD">
        <w:t>där ett kompletterade skydd för konsum</w:t>
      </w:r>
      <w:r>
        <w:softHyphen/>
      </w:r>
      <w:r w:rsidRPr="00E211AD">
        <w:t>ent</w:t>
      </w:r>
      <w:r>
        <w:softHyphen/>
      </w:r>
      <w:r w:rsidRPr="00E211AD">
        <w:t>er och andra slut</w:t>
      </w:r>
      <w:r>
        <w:softHyphen/>
      </w:r>
      <w:r w:rsidRPr="00E211AD">
        <w:t>använ</w:t>
      </w:r>
      <w:r>
        <w:softHyphen/>
      </w:r>
      <w:r w:rsidRPr="00E211AD">
        <w:t xml:space="preserve">dare </w:t>
      </w:r>
      <w:r>
        <w:t xml:space="preserve">har </w:t>
      </w:r>
      <w:r w:rsidRPr="00E211AD">
        <w:t>an</w:t>
      </w:r>
      <w:r w:rsidRPr="00E211AD">
        <w:softHyphen/>
        <w:t>setts nödvändigt. I syfte att verka för bättre förutsättning</w:t>
      </w:r>
      <w:r>
        <w:softHyphen/>
      </w:r>
      <w:r w:rsidRPr="00E211AD">
        <w:t xml:space="preserve">ar för en digital </w:t>
      </w:r>
      <w:r w:rsidRPr="00424352">
        <w:t xml:space="preserve">inre marknad </w:t>
      </w:r>
      <w:r>
        <w:t>fullharmoniser</w:t>
      </w:r>
      <w:r>
        <w:softHyphen/>
        <w:t>ar direktiv</w:t>
      </w:r>
      <w:r>
        <w:softHyphen/>
        <w:t xml:space="preserve">et de </w:t>
      </w:r>
      <w:r w:rsidRPr="00424352">
        <w:t>sektors</w:t>
      </w:r>
      <w:r>
        <w:softHyphen/>
      </w:r>
      <w:r w:rsidRPr="00424352">
        <w:t xml:space="preserve">specifika </w:t>
      </w:r>
      <w:r>
        <w:t>bestämmelserna om slut</w:t>
      </w:r>
      <w:r>
        <w:softHyphen/>
        <w:t>användares rättig</w:t>
      </w:r>
      <w:r>
        <w:softHyphen/>
        <w:t>heter. Principen om f</w:t>
      </w:r>
      <w:r w:rsidRPr="00E211AD">
        <w:t>ullharmoni</w:t>
      </w:r>
      <w:r>
        <w:softHyphen/>
      </w:r>
      <w:r w:rsidRPr="00E211AD">
        <w:t xml:space="preserve">sering gäller för </w:t>
      </w:r>
      <w:r w:rsidRPr="00424352">
        <w:t>artiklar</w:t>
      </w:r>
      <w:r>
        <w:softHyphen/>
      </w:r>
      <w:r w:rsidRPr="00424352">
        <w:t xml:space="preserve">na 102–115, om inte ett uttryckligt undantag görs i en specifik bestämmelse (artikel 101). </w:t>
      </w:r>
      <w:r>
        <w:t xml:space="preserve">En hög gemensam skyddsnivå inom EU </w:t>
      </w:r>
      <w:r w:rsidRPr="00E211AD">
        <w:t>bedöms medföra större rätts</w:t>
      </w:r>
      <w:r w:rsidRPr="00E211AD">
        <w:softHyphen/>
      </w:r>
      <w:r w:rsidRPr="00424352">
        <w:t>säkerhet och bättre förutsägbarhet för både slutanvändare och tillhanda</w:t>
      </w:r>
      <w:r w:rsidRPr="00424352">
        <w:softHyphen/>
        <w:t>hållare</w:t>
      </w:r>
      <w:r>
        <w:t xml:space="preserve">. </w:t>
      </w:r>
      <w:r w:rsidRPr="00E211AD">
        <w:t>Fullharmoni</w:t>
      </w:r>
      <w:r>
        <w:softHyphen/>
      </w:r>
      <w:r w:rsidRPr="00E211AD">
        <w:t>se</w:t>
      </w:r>
      <w:r>
        <w:softHyphen/>
      </w:r>
      <w:r w:rsidRPr="00E211AD">
        <w:t>ring bedöms också minska inträdeshinder och onöd</w:t>
      </w:r>
      <w:r>
        <w:softHyphen/>
      </w:r>
      <w:r w:rsidRPr="00E211AD">
        <w:t xml:space="preserve">ig börda </w:t>
      </w:r>
      <w:r>
        <w:t xml:space="preserve">när det gäller efterlevnad till följd av fragmenteringen av regleringen </w:t>
      </w:r>
      <w:r w:rsidRPr="00E211AD">
        <w:t>(se skäl</w:t>
      </w:r>
      <w:r>
        <w:t> </w:t>
      </w:r>
      <w:r w:rsidRPr="00E211AD">
        <w:t>257).</w:t>
      </w:r>
    </w:p>
    <w:p w14:paraId="5864A256" w14:textId="77777777" w:rsidR="00D85371" w:rsidRPr="00E211AD" w:rsidRDefault="00D85371" w:rsidP="00D85371">
      <w:pPr>
        <w:pStyle w:val="Brdtextmedindrag"/>
      </w:pPr>
      <w:r>
        <w:t xml:space="preserve">Av </w:t>
      </w:r>
      <w:r w:rsidRPr="00E211AD">
        <w:t>skäl</w:t>
      </w:r>
      <w:r>
        <w:t> </w:t>
      </w:r>
      <w:r w:rsidRPr="00E211AD">
        <w:t xml:space="preserve">257 </w:t>
      </w:r>
      <w:r>
        <w:t xml:space="preserve">framgår att </w:t>
      </w:r>
      <w:r w:rsidRPr="00E211AD">
        <w:t xml:space="preserve">fullständig harmonisering endast bör </w:t>
      </w:r>
      <w:r>
        <w:t>gälla</w:t>
      </w:r>
      <w:r w:rsidRPr="00E211AD">
        <w:t xml:space="preserve"> de frågor som omfattas av </w:t>
      </w:r>
      <w:r>
        <w:t xml:space="preserve">direktivets </w:t>
      </w:r>
      <w:r w:rsidRPr="00E211AD">
        <w:t>bestämmelser om slutanvändar</w:t>
      </w:r>
      <w:r>
        <w:softHyphen/>
      </w:r>
      <w:r w:rsidRPr="00E211AD">
        <w:t>nas rättig</w:t>
      </w:r>
      <w:r w:rsidRPr="00E211AD">
        <w:softHyphen/>
        <w:t>heter och att principen därför inte bör påverka nationell rätt när det gäller skydd för slutanvändare som inte omfattas av dessa bestäm</w:t>
      </w:r>
      <w:r w:rsidRPr="00E211AD">
        <w:softHyphen/>
      </w:r>
      <w:r w:rsidRPr="00424352">
        <w:t>mel</w:t>
      </w:r>
      <w:r w:rsidRPr="00424352">
        <w:softHyphen/>
        <w:t>ser. Som exempel nämns att insynskrav som inte omfattas av EU-direktivet</w:t>
      </w:r>
      <w:r w:rsidRPr="00E211AD">
        <w:t xml:space="preserve"> </w:t>
      </w:r>
      <w:r w:rsidRPr="00424352">
        <w:t xml:space="preserve">bör anses förenliga med principen om fullharmonisering. </w:t>
      </w:r>
      <w:r>
        <w:t>I</w:t>
      </w:r>
      <w:r w:rsidRPr="00E211AD">
        <w:t>nsyns</w:t>
      </w:r>
      <w:r>
        <w:softHyphen/>
      </w:r>
      <w:r w:rsidRPr="00E211AD">
        <w:t>krav i annan lagstiftning, som också träffar elektroniska kommuni</w:t>
      </w:r>
      <w:r w:rsidRPr="00E211AD">
        <w:softHyphen/>
        <w:t>ka</w:t>
      </w:r>
      <w:r w:rsidRPr="00E211AD">
        <w:softHyphen/>
        <w:t xml:space="preserve">tionstjänster, anses </w:t>
      </w:r>
      <w:r>
        <w:t xml:space="preserve">därmed </w:t>
      </w:r>
      <w:r w:rsidRPr="00E211AD">
        <w:t>förenliga med principen. Kompletterande insyns</w:t>
      </w:r>
      <w:r w:rsidRPr="00E211AD">
        <w:softHyphen/>
        <w:t>krav som om</w:t>
      </w:r>
      <w:r>
        <w:softHyphen/>
      </w:r>
      <w:r w:rsidRPr="00E211AD">
        <w:t>fattas av EU-direktivet, t.ex. offentliggörande av information i artikel</w:t>
      </w:r>
      <w:r>
        <w:t> </w:t>
      </w:r>
      <w:r w:rsidRPr="00E211AD">
        <w:t xml:space="preserve">103, bör däremot anses oförenliga med </w:t>
      </w:r>
      <w:r>
        <w:t>EU-direktivet</w:t>
      </w:r>
      <w:r w:rsidRPr="00E211AD">
        <w:t>. I samma skäl anges slutligen att medlemsstaterna dessutom bör kunna behålla eller införa nationella bestämmelser i frågor som inte specifikt behandlas i direktivet, framför</w:t>
      </w:r>
      <w:r>
        <w:t xml:space="preserve"> </w:t>
      </w:r>
      <w:r w:rsidRPr="00E211AD">
        <w:t>allt för att kunna ta itu med uppkommande problem.</w:t>
      </w:r>
    </w:p>
    <w:p w14:paraId="27B4A6F8" w14:textId="77777777" w:rsidR="00D85371" w:rsidRPr="00E211AD" w:rsidRDefault="00D85371" w:rsidP="00D85371">
      <w:pPr>
        <w:pStyle w:val="Brdtextmedindrag"/>
      </w:pPr>
      <w:r w:rsidRPr="00E211AD">
        <w:t xml:space="preserve">Principen </w:t>
      </w:r>
      <w:r w:rsidRPr="00706093">
        <w:t>om fullharmonisering gäller oavsett på vilken författningsnivå som artiklarna 102–115</w:t>
      </w:r>
      <w:r w:rsidRPr="009C6743">
        <w:t xml:space="preserve"> genomförs i nationell rätt. </w:t>
      </w:r>
      <w:r>
        <w:t>V</w:t>
      </w:r>
      <w:r w:rsidRPr="009C6743">
        <w:t>issa delar av artiklar</w:t>
      </w:r>
      <w:r>
        <w:softHyphen/>
      </w:r>
      <w:r w:rsidRPr="009C6743">
        <w:t>na kommer att genomföras i myndighets</w:t>
      </w:r>
      <w:r w:rsidRPr="009C6743">
        <w:softHyphen/>
        <w:t xml:space="preserve">föreskrifter, se t.ex. avsnitt </w:t>
      </w:r>
      <w:r>
        <w:t>16.4</w:t>
      </w:r>
      <w:r w:rsidRPr="009C6743">
        <w:t>. Av artikel 101 framgår att medlemsstaterna varken får införa strängare eller mindre stränga krav. Det hindrar inte att direktivet fylls ut med det som behövs för att bestämmelserna ska kunna tillämpas i praktiken. Sådan reglering får dock inte innebära att innehållet i direktivet ändras</w:t>
      </w:r>
      <w:r>
        <w:t xml:space="preserve"> och att den skyddsnivå som direktivet ställer upp frångås</w:t>
      </w:r>
      <w:r w:rsidRPr="009C6743">
        <w:t>.</w:t>
      </w:r>
    </w:p>
    <w:p w14:paraId="587636E2" w14:textId="77777777" w:rsidR="00D85371" w:rsidRPr="00E211AD" w:rsidRDefault="00D85371" w:rsidP="00D85371">
      <w:pPr>
        <w:pStyle w:val="Rubrik3"/>
      </w:pPr>
      <w:bookmarkStart w:id="909" w:name="_Toc9841614"/>
      <w:bookmarkStart w:id="910" w:name="_Toc9867491"/>
      <w:bookmarkStart w:id="911" w:name="_Toc9867741"/>
      <w:bookmarkStart w:id="912" w:name="_Toc9871158"/>
      <w:bookmarkStart w:id="913" w:name="_Toc9958241"/>
      <w:bookmarkStart w:id="914" w:name="_Toc9961300"/>
      <w:bookmarkStart w:id="915" w:name="_Toc9962399"/>
      <w:bookmarkStart w:id="916" w:name="_Toc17793363"/>
      <w:bookmarkStart w:id="917" w:name="_Toc73005950"/>
      <w:bookmarkStart w:id="918" w:name="_Toc86738756"/>
      <w:bookmarkStart w:id="919" w:name="_Toc94597519"/>
      <w:bookmarkStart w:id="920" w:name="_Toc96533362"/>
      <w:r w:rsidRPr="00E211AD">
        <w:lastRenderedPageBreak/>
        <w:t>Tillämpningsområdet varierar för olika typer av elektroniska kommunikationstjänster</w:t>
      </w:r>
      <w:bookmarkEnd w:id="909"/>
      <w:bookmarkEnd w:id="910"/>
      <w:bookmarkEnd w:id="911"/>
      <w:bookmarkEnd w:id="912"/>
      <w:bookmarkEnd w:id="913"/>
      <w:bookmarkEnd w:id="914"/>
      <w:bookmarkEnd w:id="915"/>
      <w:bookmarkEnd w:id="916"/>
      <w:bookmarkEnd w:id="917"/>
      <w:bookmarkEnd w:id="918"/>
      <w:bookmarkEnd w:id="919"/>
      <w:bookmarkEnd w:id="920"/>
    </w:p>
    <w:p w14:paraId="4A245E2F" w14:textId="166D757D" w:rsidR="00D85371" w:rsidRPr="00E211AD" w:rsidRDefault="00D85371" w:rsidP="00D85371">
      <w:pPr>
        <w:pStyle w:val="Brdtext"/>
      </w:pPr>
      <w:r w:rsidRPr="00424352">
        <w:t xml:space="preserve">En övergripande förändring i EU-direktivet är utvidgningen av </w:t>
      </w:r>
      <w:r>
        <w:t xml:space="preserve">uttrycket </w:t>
      </w:r>
      <w:r w:rsidRPr="00424352">
        <w:t>elektronisk kommunikationstjänst och vilka tjänster som därmed om</w:t>
      </w:r>
      <w:r w:rsidRPr="00424352">
        <w:softHyphen/>
        <w:t xml:space="preserve">fattas </w:t>
      </w:r>
      <w:r w:rsidRPr="002972E8">
        <w:rPr>
          <w:spacing w:val="-2"/>
        </w:rPr>
        <w:t>av direktivets tillämpningsområde. Utvidgningen innebär att nummer</w:t>
      </w:r>
      <w:r w:rsidRPr="002972E8">
        <w:rPr>
          <w:spacing w:val="-2"/>
        </w:rPr>
        <w:softHyphen/>
        <w:t>obero</w:t>
      </w:r>
      <w:r w:rsidR="002972E8" w:rsidRPr="002972E8">
        <w:rPr>
          <w:spacing w:val="-2"/>
        </w:rPr>
        <w:softHyphen/>
      </w:r>
      <w:r w:rsidRPr="002972E8">
        <w:rPr>
          <w:spacing w:val="-2"/>
        </w:rPr>
        <w:softHyphen/>
        <w:t>ende interpersonella kommunikationstjänster nu omfattas av viss reglering.</w:t>
      </w:r>
      <w:r w:rsidRPr="00DD6663">
        <w:t xml:space="preserve"> Lagens tillämpningsområde behandlas i avsnitt 8.</w:t>
      </w:r>
    </w:p>
    <w:p w14:paraId="703E01FF" w14:textId="77777777" w:rsidR="00D85371" w:rsidRPr="00E211AD" w:rsidRDefault="00D85371" w:rsidP="00D85371">
      <w:pPr>
        <w:pStyle w:val="Brdtextmedindrag"/>
      </w:pPr>
      <w:r w:rsidRPr="00424352">
        <w:t>Utgångspunkten för att inkludera även nummeroberoende inter</w:t>
      </w:r>
      <w:r>
        <w:softHyphen/>
      </w:r>
      <w:r w:rsidRPr="00424352">
        <w:t>perso</w:t>
      </w:r>
      <w:r>
        <w:softHyphen/>
      </w:r>
      <w:r w:rsidRPr="00424352">
        <w:t>nella</w:t>
      </w:r>
      <w:r w:rsidRPr="00E211AD">
        <w:t xml:space="preserve"> kommunikationstjänster är utvecklingen av de tekniska metoderna för att tillhandahålla </w:t>
      </w:r>
      <w:r>
        <w:t>sådana</w:t>
      </w:r>
      <w:r w:rsidRPr="00E211AD">
        <w:t xml:space="preserve"> tjänster. Den </w:t>
      </w:r>
      <w:r>
        <w:t xml:space="preserve">avsevärda </w:t>
      </w:r>
      <w:r w:rsidRPr="00E211AD">
        <w:t xml:space="preserve">utvecklingen på senare </w:t>
      </w:r>
      <w:r w:rsidRPr="00424352">
        <w:t>år</w:t>
      </w:r>
      <w:r>
        <w:t xml:space="preserve"> har medfört</w:t>
      </w:r>
      <w:r w:rsidRPr="00424352">
        <w:t xml:space="preserve"> </w:t>
      </w:r>
      <w:r>
        <w:t xml:space="preserve">olikheter i </w:t>
      </w:r>
      <w:r w:rsidRPr="00424352">
        <w:t>konsumentskyddet för funktion</w:t>
      </w:r>
      <w:r>
        <w:softHyphen/>
      </w:r>
      <w:r w:rsidRPr="00424352">
        <w:t>ellt lik</w:t>
      </w:r>
      <w:r w:rsidRPr="00424352">
        <w:softHyphen/>
      </w:r>
      <w:r w:rsidRPr="00E211AD">
        <w:softHyphen/>
        <w:t>värdiga tjänst</w:t>
      </w:r>
      <w:r>
        <w:softHyphen/>
      </w:r>
      <w:r w:rsidRPr="00E211AD">
        <w:t xml:space="preserve">er. </w:t>
      </w:r>
      <w:r>
        <w:t>I r</w:t>
      </w:r>
      <w:r w:rsidRPr="00E211AD">
        <w:t>egl</w:t>
      </w:r>
      <w:r>
        <w:t xml:space="preserve">eringen om </w:t>
      </w:r>
      <w:r w:rsidRPr="00E211AD">
        <w:t>slut</w:t>
      </w:r>
      <w:r w:rsidRPr="00E211AD">
        <w:softHyphen/>
        <w:t>an</w:t>
      </w:r>
      <w:r w:rsidRPr="00E211AD">
        <w:softHyphen/>
        <w:t>vändares rättigheter</w:t>
      </w:r>
      <w:r>
        <w:t xml:space="preserve"> (avdelning 3 i EU-direktivet) </w:t>
      </w:r>
      <w:r w:rsidRPr="00E211AD">
        <w:t>utsträcks ett antal bestämmelser till att omfatta även så</w:t>
      </w:r>
      <w:r>
        <w:softHyphen/>
      </w:r>
      <w:r w:rsidRPr="00E211AD">
        <w:t xml:space="preserve">dana </w:t>
      </w:r>
      <w:r w:rsidRPr="00424352">
        <w:t>tjänster. Det gäller t.ex. bestämmelserna om informationskrav i sam</w:t>
      </w:r>
      <w:r>
        <w:softHyphen/>
      </w:r>
      <w:r w:rsidRPr="00424352">
        <w:t>band med</w:t>
      </w:r>
      <w:r w:rsidRPr="00E211AD">
        <w:t xml:space="preserve"> </w:t>
      </w:r>
      <w:r w:rsidRPr="00424352">
        <w:t>avtal i artikel</w:t>
      </w:r>
      <w:r>
        <w:t> </w:t>
      </w:r>
      <w:r w:rsidRPr="00424352">
        <w:t>102 och bestämmelserna om insyn</w:t>
      </w:r>
      <w:r>
        <w:t xml:space="preserve"> </w:t>
      </w:r>
      <w:r w:rsidRPr="00E211AD">
        <w:t>och offent</w:t>
      </w:r>
      <w:r>
        <w:softHyphen/>
      </w:r>
      <w:r w:rsidRPr="00E211AD">
        <w:t>liggörande av inform</w:t>
      </w:r>
      <w:r>
        <w:softHyphen/>
      </w:r>
      <w:r w:rsidRPr="00E211AD">
        <w:t>ation i artikel</w:t>
      </w:r>
      <w:r>
        <w:t> </w:t>
      </w:r>
      <w:r w:rsidRPr="00E211AD">
        <w:t>103. En av</w:t>
      </w:r>
      <w:r w:rsidRPr="00E211AD">
        <w:softHyphen/>
        <w:t>väg</w:t>
      </w:r>
      <w:r w:rsidRPr="00E211AD">
        <w:softHyphen/>
        <w:t>ning mellan in</w:t>
      </w:r>
      <w:r w:rsidRPr="00E211AD">
        <w:softHyphen/>
        <w:t>tresset av ett likvärdigt konsument</w:t>
      </w:r>
      <w:r>
        <w:softHyphen/>
      </w:r>
      <w:r w:rsidRPr="00E211AD">
        <w:t>skydd och att inte av</w:t>
      </w:r>
      <w:r w:rsidRPr="00E211AD">
        <w:softHyphen/>
        <w:t>skräcka tillhanda</w:t>
      </w:r>
      <w:r w:rsidRPr="00E211AD">
        <w:softHyphen/>
      </w:r>
      <w:r w:rsidRPr="00424352">
        <w:t>hållare av nya innovativa tjänster från att komma in på den digitala inre mark</w:t>
      </w:r>
      <w:r w:rsidRPr="00424352">
        <w:softHyphen/>
        <w:t xml:space="preserve">naden, har resulterat i att andra </w:t>
      </w:r>
      <w:r>
        <w:t xml:space="preserve">bestämmelser har </w:t>
      </w:r>
      <w:r w:rsidRPr="00424352">
        <w:t>begränsa</w:t>
      </w:r>
      <w:r>
        <w:t>t</w:t>
      </w:r>
      <w:r w:rsidRPr="00424352">
        <w:t xml:space="preserve">s till att enbart </w:t>
      </w:r>
      <w:r>
        <w:t xml:space="preserve">omfatta </w:t>
      </w:r>
      <w:r w:rsidRPr="00424352">
        <w:t>vissa</w:t>
      </w:r>
      <w:r w:rsidRPr="00E211AD">
        <w:t xml:space="preserve"> </w:t>
      </w:r>
      <w:r w:rsidRPr="00424352">
        <w:t xml:space="preserve">typer av elektroniska kommunikationstjänster. Exempelvis omfattas </w:t>
      </w:r>
      <w:r w:rsidRPr="000F33CD">
        <w:rPr>
          <w:spacing w:val="-2"/>
        </w:rPr>
        <w:t>inte num</w:t>
      </w:r>
      <w:r w:rsidRPr="000F33CD">
        <w:rPr>
          <w:spacing w:val="-2"/>
        </w:rPr>
        <w:softHyphen/>
        <w:t>mer</w:t>
      </w:r>
      <w:r w:rsidRPr="000F33CD">
        <w:rPr>
          <w:spacing w:val="-2"/>
        </w:rPr>
        <w:softHyphen/>
        <w:t>oberoende interpersonella kommunika</w:t>
      </w:r>
      <w:r w:rsidRPr="000F33CD">
        <w:rPr>
          <w:spacing w:val="-2"/>
        </w:rPr>
        <w:softHyphen/>
        <w:t>tions</w:t>
      </w:r>
      <w:r w:rsidRPr="000F33CD">
        <w:rPr>
          <w:spacing w:val="-2"/>
        </w:rPr>
        <w:softHyphen/>
        <w:t>tjänster av bestäm</w:t>
      </w:r>
      <w:r w:rsidRPr="000F33CD">
        <w:rPr>
          <w:spacing w:val="-2"/>
        </w:rPr>
        <w:softHyphen/>
        <w:t>mel</w:t>
      </w:r>
      <w:r w:rsidRPr="00E211AD">
        <w:t>serna om bindningstid, ändring och uppsägning av avtal i artikel 105.</w:t>
      </w:r>
    </w:p>
    <w:p w14:paraId="15DF7413" w14:textId="1E8742F3" w:rsidR="00D85371" w:rsidRPr="00E211AD" w:rsidRDefault="00D85371" w:rsidP="00D85371">
      <w:pPr>
        <w:pStyle w:val="Brdtextmedindrag"/>
      </w:pPr>
      <w:r w:rsidRPr="00E211AD">
        <w:t>Som utgångspunkt omfattar merparten av bestämmelserna i avdelning</w:t>
      </w:r>
      <w:r>
        <w:t> </w:t>
      </w:r>
      <w:r w:rsidRPr="00E211AD">
        <w:t xml:space="preserve">3 </w:t>
      </w:r>
      <w:r w:rsidRPr="002972E8">
        <w:rPr>
          <w:spacing w:val="-2"/>
        </w:rPr>
        <w:t>både internetanslutningstjänster och nummerbaserade interpersonella kom</w:t>
      </w:r>
      <w:r w:rsidRPr="002972E8">
        <w:rPr>
          <w:spacing w:val="-2"/>
        </w:rPr>
        <w:softHyphen/>
      </w:r>
      <w:r w:rsidR="002972E8" w:rsidRPr="002972E8">
        <w:rPr>
          <w:spacing w:val="-2"/>
        </w:rPr>
        <w:softHyphen/>
      </w:r>
      <w:r w:rsidRPr="00E211AD">
        <w:t xml:space="preserve">munikationstjänster. För vissa </w:t>
      </w:r>
      <w:r>
        <w:t>bestämmelser</w:t>
      </w:r>
      <w:r w:rsidRPr="00E211AD">
        <w:t xml:space="preserve"> följer en naturlig av</w:t>
      </w:r>
      <w:r>
        <w:softHyphen/>
      </w:r>
      <w:r w:rsidRPr="00E211AD">
        <w:t>gräns</w:t>
      </w:r>
      <w:r>
        <w:softHyphen/>
      </w:r>
      <w:r w:rsidRPr="00E211AD">
        <w:t>ning av tillämpningsområdet till vissa typer av tjänster. Över</w:t>
      </w:r>
      <w:r>
        <w:softHyphen/>
      </w:r>
      <w:r w:rsidRPr="00E211AD">
        <w:t>förings</w:t>
      </w:r>
      <w:r>
        <w:softHyphen/>
      </w:r>
      <w:r w:rsidRPr="00E211AD">
        <w:t xml:space="preserve">tjänster som används </w:t>
      </w:r>
      <w:r w:rsidRPr="00424352">
        <w:t>för tillhandahållande av maskin</w:t>
      </w:r>
      <w:r>
        <w:t>-</w:t>
      </w:r>
      <w:r w:rsidRPr="00424352">
        <w:t>till</w:t>
      </w:r>
      <w:r>
        <w:t>-</w:t>
      </w:r>
      <w:r w:rsidRPr="00424352">
        <w:t>maskin-tjänster riktar sig sällan till kon</w:t>
      </w:r>
      <w:r w:rsidRPr="00424352">
        <w:softHyphen/>
      </w:r>
      <w:r w:rsidRPr="00E211AD">
        <w:t>sumenter på ett sätt som motiverar att skydds</w:t>
      </w:r>
      <w:r>
        <w:softHyphen/>
      </w:r>
      <w:r w:rsidRPr="00E211AD">
        <w:t>bestäm</w:t>
      </w:r>
      <w:r>
        <w:softHyphen/>
      </w:r>
      <w:r w:rsidRPr="00E211AD">
        <w:t>melser gäller även för sådana tjänster. De undantas därför i stor utsträckning från avdelningens tillämpningsområde</w:t>
      </w:r>
      <w:r>
        <w:t>.</w:t>
      </w:r>
    </w:p>
    <w:p w14:paraId="3874A7B0" w14:textId="77777777" w:rsidR="00D85371" w:rsidRPr="00424352" w:rsidRDefault="00D85371" w:rsidP="00D85371">
      <w:pPr>
        <w:pStyle w:val="Brdtextmedindrag"/>
      </w:pPr>
      <w:r>
        <w:t>M</w:t>
      </w:r>
      <w:r w:rsidRPr="00424352">
        <w:t>ikro</w:t>
      </w:r>
      <w:r>
        <w:softHyphen/>
      </w:r>
      <w:r w:rsidRPr="00424352">
        <w:t>företag som endast tillhandahåller nummeroberoende inter</w:t>
      </w:r>
      <w:r w:rsidRPr="00424352">
        <w:softHyphen/>
        <w:t>per</w:t>
      </w:r>
      <w:r w:rsidRPr="00424352">
        <w:softHyphen/>
        <w:t>sonella kommunikationstjänste</w:t>
      </w:r>
      <w:r>
        <w:t xml:space="preserve">r undantas från i princip </w:t>
      </w:r>
      <w:r w:rsidRPr="00424352">
        <w:t>hela avdelning</w:t>
      </w:r>
      <w:r>
        <w:t xml:space="preserve"> 3. </w:t>
      </w:r>
      <w:r w:rsidRPr="00424352">
        <w:t xml:space="preserve">Undantaget behandlas </w:t>
      </w:r>
      <w:r w:rsidRPr="00DD6663">
        <w:t>närmare i avsnitt 16.</w:t>
      </w:r>
      <w:r>
        <w:t>3</w:t>
      </w:r>
      <w:r w:rsidRPr="00DD6663">
        <w:t>.</w:t>
      </w:r>
    </w:p>
    <w:p w14:paraId="6E51D9E9" w14:textId="77777777" w:rsidR="00D85371" w:rsidRPr="00E211AD" w:rsidRDefault="00D85371" w:rsidP="00D85371">
      <w:pPr>
        <w:pStyle w:val="Brdtextmedindrag"/>
      </w:pPr>
      <w:r w:rsidRPr="00424352">
        <w:t>När det gäller terminologin har leverantör i princip helt utmönstrats</w:t>
      </w:r>
      <w:r w:rsidRPr="00E211AD">
        <w:t xml:space="preserve"> i EU-direktivet och konsekvent ersatts med tillhandahållare.</w:t>
      </w:r>
    </w:p>
    <w:p w14:paraId="5521AAB7" w14:textId="77777777" w:rsidR="00D85371" w:rsidRPr="00E211AD" w:rsidRDefault="00D85371" w:rsidP="00D85371">
      <w:pPr>
        <w:pStyle w:val="Rubrik3"/>
      </w:pPr>
      <w:bookmarkStart w:id="921" w:name="_Toc9841615"/>
      <w:bookmarkStart w:id="922" w:name="_Toc9867492"/>
      <w:bookmarkStart w:id="923" w:name="_Toc9867742"/>
      <w:bookmarkStart w:id="924" w:name="_Toc9871159"/>
      <w:bookmarkStart w:id="925" w:name="_Toc9958242"/>
      <w:bookmarkStart w:id="926" w:name="_Toc9961301"/>
      <w:bookmarkStart w:id="927" w:name="_Toc9962400"/>
      <w:bookmarkStart w:id="928" w:name="_Toc17793364"/>
      <w:bookmarkStart w:id="929" w:name="_Toc73005951"/>
      <w:bookmarkStart w:id="930" w:name="_Toc86738757"/>
      <w:bookmarkStart w:id="931" w:name="_Toc94597520"/>
      <w:bookmarkStart w:id="932" w:name="_Toc96533363"/>
      <w:r w:rsidRPr="00E211AD">
        <w:t>Regler till förmån för konsumenter och andra slutanvändare</w:t>
      </w:r>
      <w:bookmarkEnd w:id="921"/>
      <w:bookmarkEnd w:id="922"/>
      <w:bookmarkEnd w:id="923"/>
      <w:bookmarkEnd w:id="924"/>
      <w:bookmarkEnd w:id="925"/>
      <w:bookmarkEnd w:id="926"/>
      <w:bookmarkEnd w:id="927"/>
      <w:bookmarkEnd w:id="928"/>
      <w:bookmarkEnd w:id="929"/>
      <w:bookmarkEnd w:id="930"/>
      <w:bookmarkEnd w:id="931"/>
      <w:bookmarkEnd w:id="932"/>
    </w:p>
    <w:p w14:paraId="079F1E0D" w14:textId="548D7962" w:rsidR="00D85371" w:rsidRDefault="00D85371" w:rsidP="00D85371">
      <w:pPr>
        <w:pStyle w:val="Brdtext"/>
      </w:pPr>
      <w:r>
        <w:t xml:space="preserve">Bestämmelserna i avdelning 3 i EU-direktivet medför rättigheter till skydd för slutanvändare. </w:t>
      </w:r>
      <w:r w:rsidRPr="00790451">
        <w:t xml:space="preserve">De allmänna skyldigheter som anges i LEK </w:t>
      </w:r>
      <w:r>
        <w:t>är som ut</w:t>
      </w:r>
      <w:r w:rsidR="002972E8">
        <w:softHyphen/>
      </w:r>
      <w:r>
        <w:t>gångs</w:t>
      </w:r>
      <w:r>
        <w:softHyphen/>
        <w:t xml:space="preserve">punkt offentligrättsliga. </w:t>
      </w:r>
      <w:r w:rsidRPr="00790451">
        <w:t>Det gäller även bestämmelser</w:t>
      </w:r>
      <w:r>
        <w:t>na</w:t>
      </w:r>
      <w:r w:rsidRPr="00790451">
        <w:t xml:space="preserve"> </w:t>
      </w:r>
      <w:r>
        <w:t>om särskil</w:t>
      </w:r>
      <w:r w:rsidR="002972E8">
        <w:softHyphen/>
      </w:r>
      <w:r>
        <w:t>da rättigheter för abonnenter (5 kap. LEK). Bestämmelserna är inte civil</w:t>
      </w:r>
      <w:r w:rsidR="002972E8">
        <w:softHyphen/>
      </w:r>
      <w:r>
        <w:t>rättsligt sanktionerade, t.ex. på sådant sätt att avtalsvillkor som strider mot bestämmelserna är ogiltiga. I stället över</w:t>
      </w:r>
      <w:r>
        <w:softHyphen/>
        <w:t>vakar tillsyns</w:t>
      </w:r>
      <w:r>
        <w:softHyphen/>
        <w:t>myndig</w:t>
      </w:r>
      <w:r>
        <w:softHyphen/>
        <w:t>heten att skyldigheterna följs och har vid över</w:t>
      </w:r>
      <w:r>
        <w:softHyphen/>
        <w:t xml:space="preserve">trädelser möjlighet att ingripa inom ramen för den allmänna tillsynen, se </w:t>
      </w:r>
      <w:r w:rsidRPr="00E57B2A">
        <w:t>avsnitt 20</w:t>
      </w:r>
      <w:r>
        <w:t>. Någon bestäm</w:t>
      </w:r>
      <w:r>
        <w:softHyphen/>
        <w:t>melse kan dock ha civilrättslig verkan på det sättet att den före</w:t>
      </w:r>
      <w:r>
        <w:softHyphen/>
        <w:t xml:space="preserve">skriver en rätt att under </w:t>
      </w:r>
      <w:r>
        <w:lastRenderedPageBreak/>
        <w:t>vissa förutsättningar säga upp ett avtal, se 5 kap. 16 § LEK. EU-direktivet innebär ingen ändring i detta hänseende.</w:t>
      </w:r>
    </w:p>
    <w:p w14:paraId="7E509DF4" w14:textId="77777777" w:rsidR="00D85371" w:rsidRPr="00E211AD" w:rsidRDefault="00D85371" w:rsidP="00D85371">
      <w:pPr>
        <w:pStyle w:val="Brdtextmedindrag"/>
      </w:pPr>
      <w:r w:rsidRPr="00E211AD">
        <w:t>EU-direktivet innebär en förändring av vilka kategorier av slut</w:t>
      </w:r>
      <w:r>
        <w:softHyphen/>
      </w:r>
      <w:r w:rsidRPr="00E211AD">
        <w:t>använd</w:t>
      </w:r>
      <w:r>
        <w:softHyphen/>
      </w:r>
      <w:r w:rsidRPr="00E211AD">
        <w:t>are som bestämmelserna om slutanvändarnas rättigheter skyddar. Vissa be</w:t>
      </w:r>
      <w:r w:rsidRPr="00E211AD">
        <w:softHyphen/>
        <w:t xml:space="preserve">stämmelser gäller i första hand till förmån för konsumenter, nämligen de </w:t>
      </w:r>
      <w:r w:rsidRPr="00424352">
        <w:t>som handlar om informationskrav i samband med avtal, maximal bind</w:t>
      </w:r>
      <w:r w:rsidRPr="00424352">
        <w:softHyphen/>
        <w:t>nings</w:t>
      </w:r>
      <w:r w:rsidRPr="00424352">
        <w:softHyphen/>
      </w:r>
      <w:r w:rsidRPr="00E211AD">
        <w:softHyphen/>
      </w:r>
      <w:r w:rsidRPr="00424352">
        <w:t>tid för avtal och paketerbjudanden. De bestämmelserna utvidgas till att även</w:t>
      </w:r>
      <w:r w:rsidRPr="00E211AD">
        <w:t xml:space="preserve"> skydda mikroföretag, små företag och organisationer som drivs utan vinst</w:t>
      </w:r>
      <w:r w:rsidRPr="00E211AD">
        <w:softHyphen/>
      </w:r>
      <w:r w:rsidRPr="00424352">
        <w:t xml:space="preserve">syfte, om de inte uttryckligen har </w:t>
      </w:r>
      <w:r>
        <w:t xml:space="preserve">samtyckt till </w:t>
      </w:r>
      <w:r w:rsidRPr="00424352">
        <w:t>att alla eller några av bestäm</w:t>
      </w:r>
      <w:r w:rsidRPr="00424352">
        <w:softHyphen/>
        <w:t>mel</w:t>
      </w:r>
      <w:r w:rsidRPr="00424352">
        <w:softHyphen/>
        <w:t xml:space="preserve">serna frångås. </w:t>
      </w:r>
      <w:r>
        <w:t>Bakgrunden till det är</w:t>
      </w:r>
      <w:r w:rsidRPr="00424352">
        <w:t xml:space="preserve"> att sådana företags och organi</w:t>
      </w:r>
      <w:r w:rsidRPr="00424352">
        <w:softHyphen/>
      </w:r>
      <w:r w:rsidRPr="00E211AD">
        <w:t>sationers förhandlingsposition är jämförbar med konsumenters för</w:t>
      </w:r>
      <w:r w:rsidRPr="00E211AD">
        <w:softHyphen/>
        <w:t>hand</w:t>
      </w:r>
      <w:r w:rsidRPr="00E211AD">
        <w:softHyphen/>
      </w:r>
      <w:r w:rsidRPr="00424352">
        <w:t>lings</w:t>
      </w:r>
      <w:r w:rsidRPr="00424352">
        <w:softHyphen/>
        <w:t>position</w:t>
      </w:r>
      <w:r>
        <w:t>.</w:t>
      </w:r>
      <w:r w:rsidRPr="00424352">
        <w:t xml:space="preserve"> </w:t>
      </w:r>
      <w:r>
        <w:t>D</w:t>
      </w:r>
      <w:r w:rsidRPr="00424352">
        <w:t>e bör därför åtnjuta lika starkt skydd, såvida de inte ut</w:t>
      </w:r>
      <w:r w:rsidRPr="00424352">
        <w:softHyphen/>
      </w:r>
      <w:r w:rsidRPr="00E211AD">
        <w:t>tryckligen avstår från dessa rättigheter</w:t>
      </w:r>
      <w:r>
        <w:t xml:space="preserve"> (skäl 259)</w:t>
      </w:r>
      <w:r w:rsidRPr="00E211AD">
        <w:t xml:space="preserve">. EU-direktivet </w:t>
      </w:r>
      <w:r>
        <w:t xml:space="preserve">medför </w:t>
      </w:r>
      <w:r w:rsidRPr="00E211AD">
        <w:t xml:space="preserve">därmed en förändring av regelverket </w:t>
      </w:r>
      <w:r>
        <w:t>j</w:t>
      </w:r>
      <w:r w:rsidRPr="00E211AD">
        <w:t>ämfört med bestäm</w:t>
      </w:r>
      <w:r>
        <w:softHyphen/>
      </w:r>
      <w:r w:rsidRPr="00E211AD">
        <w:t>mel</w:t>
      </w:r>
      <w:r>
        <w:softHyphen/>
      </w:r>
      <w:r w:rsidRPr="00E211AD">
        <w:t>ser i LEK enligt vilka andra slutanvändare, oavsett vilken kategori de tillhör, kan be</w:t>
      </w:r>
      <w:r w:rsidRPr="00E211AD">
        <w:softHyphen/>
        <w:t>gära att också få omfattas av skydds</w:t>
      </w:r>
      <w:r>
        <w:softHyphen/>
      </w:r>
      <w:r w:rsidRPr="00E211AD">
        <w:t>bestäm</w:t>
      </w:r>
      <w:r>
        <w:softHyphen/>
      </w:r>
      <w:r w:rsidRPr="00E211AD">
        <w:t>melser</w:t>
      </w:r>
      <w:r>
        <w:softHyphen/>
      </w:r>
      <w:r w:rsidRPr="00E211AD">
        <w:t>na.</w:t>
      </w:r>
    </w:p>
    <w:p w14:paraId="75C8938C" w14:textId="77777777" w:rsidR="00D85371" w:rsidRPr="00E211AD" w:rsidRDefault="00D85371" w:rsidP="00D85371">
      <w:pPr>
        <w:pStyle w:val="Brdtextmedindrag"/>
      </w:pPr>
      <w:r w:rsidRPr="00424352">
        <w:t>Vissa rättigheter anses viktiga för alla kategorier av slutanvändare, oav</w:t>
      </w:r>
      <w:r>
        <w:softHyphen/>
      </w:r>
      <w:r w:rsidRPr="00424352">
        <w:t>sett</w:t>
      </w:r>
      <w:r w:rsidRPr="00E211AD">
        <w:t xml:space="preserve"> förhandlingsposition. Det gäller t.ex. bestämmelserna om nummer</w:t>
      </w:r>
      <w:r w:rsidRPr="00E211AD">
        <w:softHyphen/>
        <w:t>porta</w:t>
      </w:r>
      <w:r w:rsidRPr="00E211AD">
        <w:softHyphen/>
        <w:t>bi</w:t>
      </w:r>
      <w:r w:rsidRPr="00E211AD">
        <w:softHyphen/>
        <w:t>li</w:t>
      </w:r>
      <w:r w:rsidRPr="00E211AD">
        <w:softHyphen/>
        <w:t xml:space="preserve">tet. Även bestämmelserna om offentliggörande av information gäller </w:t>
      </w:r>
      <w:r w:rsidRPr="00424352">
        <w:t>till förmån för alla slutanvändare</w:t>
      </w:r>
      <w:r>
        <w:t>,</w:t>
      </w:r>
      <w:r w:rsidRPr="00424352">
        <w:t xml:space="preserve"> eftersom det </w:t>
      </w:r>
      <w:r>
        <w:t>saknats skäl</w:t>
      </w:r>
      <w:r w:rsidRPr="00E211AD">
        <w:t xml:space="preserve"> </w:t>
      </w:r>
      <w:r>
        <w:t xml:space="preserve">för </w:t>
      </w:r>
      <w:r w:rsidRPr="00424352">
        <w:t>att begränsa bestämmelserna till att enbart gälla till förmån för kon</w:t>
      </w:r>
      <w:r>
        <w:softHyphen/>
      </w:r>
      <w:r w:rsidRPr="00424352">
        <w:t>sum</w:t>
      </w:r>
      <w:r>
        <w:softHyphen/>
      </w:r>
      <w:r w:rsidRPr="00424352">
        <w:t>ent</w:t>
      </w:r>
      <w:r>
        <w:softHyphen/>
      </w:r>
      <w:r w:rsidRPr="00424352">
        <w:t>er.</w:t>
      </w:r>
    </w:p>
    <w:p w14:paraId="2AD15015" w14:textId="77777777" w:rsidR="00D85371" w:rsidRPr="00E211AD" w:rsidRDefault="00D85371" w:rsidP="00D85371">
      <w:pPr>
        <w:pStyle w:val="Brdtextmedindrag"/>
      </w:pPr>
      <w:r w:rsidRPr="00424352">
        <w:t>När det gäller terminologin har abonnent helt utmönstrats ur direk</w:t>
      </w:r>
      <w:r w:rsidRPr="00424352">
        <w:softHyphen/>
      </w:r>
      <w:r w:rsidRPr="00E211AD">
        <w:t>tivet och konsekvent ersatts med slutanvändare.</w:t>
      </w:r>
    </w:p>
    <w:p w14:paraId="3AF9F099" w14:textId="77777777" w:rsidR="00D85371" w:rsidRPr="00E211AD" w:rsidRDefault="00D85371" w:rsidP="00D85371">
      <w:pPr>
        <w:pStyle w:val="Rubrik2"/>
      </w:pPr>
      <w:bookmarkStart w:id="933" w:name="_Toc9841617"/>
      <w:bookmarkStart w:id="934" w:name="_Toc9867494"/>
      <w:bookmarkStart w:id="935" w:name="_Toc9867744"/>
      <w:bookmarkStart w:id="936" w:name="_Toc9871161"/>
      <w:bookmarkStart w:id="937" w:name="_Toc9958244"/>
      <w:bookmarkStart w:id="938" w:name="_Toc9961303"/>
      <w:bookmarkStart w:id="939" w:name="_Toc9962402"/>
      <w:bookmarkStart w:id="940" w:name="_Toc17793366"/>
      <w:bookmarkStart w:id="941" w:name="_Toc73005952"/>
      <w:bookmarkStart w:id="942" w:name="_Toc86738758"/>
      <w:bookmarkStart w:id="943" w:name="_Toc94597521"/>
      <w:bookmarkStart w:id="944" w:name="_Toc96533364"/>
      <w:r w:rsidRPr="00E211AD">
        <w:t>Diskriminerande krav eller villkor</w:t>
      </w:r>
      <w:bookmarkEnd w:id="933"/>
      <w:bookmarkEnd w:id="934"/>
      <w:bookmarkEnd w:id="935"/>
      <w:bookmarkEnd w:id="936"/>
      <w:bookmarkEnd w:id="937"/>
      <w:bookmarkEnd w:id="938"/>
      <w:bookmarkEnd w:id="939"/>
      <w:bookmarkEnd w:id="940"/>
      <w:bookmarkEnd w:id="941"/>
      <w:bookmarkEnd w:id="942"/>
      <w:bookmarkEnd w:id="943"/>
      <w:bookmarkEnd w:id="944"/>
    </w:p>
    <w:p w14:paraId="218FF58D" w14:textId="6AA1FA41" w:rsidR="00D85371" w:rsidRPr="00E211AD" w:rsidRDefault="00D85371" w:rsidP="00D85371">
      <w:pPr>
        <w:pStyle w:val="Brdtextram"/>
      </w:pPr>
      <w:r>
        <w:rPr>
          <w:b/>
        </w:rPr>
        <w:t>Regeringens f</w:t>
      </w:r>
      <w:r w:rsidRPr="00E211AD">
        <w:rPr>
          <w:b/>
        </w:rPr>
        <w:t>örslag:</w:t>
      </w:r>
      <w:r w:rsidRPr="00E211AD">
        <w:t xml:space="preserve"> </w:t>
      </w:r>
      <w:r>
        <w:t xml:space="preserve">Den som </w:t>
      </w:r>
      <w:r w:rsidRPr="00E211AD">
        <w:t>tillhandahåll</w:t>
      </w:r>
      <w:r>
        <w:t xml:space="preserve">er ett </w:t>
      </w:r>
      <w:r w:rsidRPr="00E211AD">
        <w:t>elektronisk</w:t>
      </w:r>
      <w:r>
        <w:t>t</w:t>
      </w:r>
      <w:r w:rsidRPr="00E211AD">
        <w:t xml:space="preserve"> kom</w:t>
      </w:r>
      <w:r>
        <w:softHyphen/>
      </w:r>
      <w:r w:rsidRPr="00E211AD">
        <w:t>mu</w:t>
      </w:r>
      <w:r w:rsidR="002972E8">
        <w:softHyphen/>
      </w:r>
      <w:r w:rsidRPr="00E211AD">
        <w:t>n</w:t>
      </w:r>
      <w:r>
        <w:softHyphen/>
      </w:r>
      <w:r w:rsidRPr="00E211AD">
        <w:t>ika</w:t>
      </w:r>
      <w:r>
        <w:softHyphen/>
      </w:r>
      <w:r w:rsidRPr="00E211AD">
        <w:t>tions</w:t>
      </w:r>
      <w:r>
        <w:softHyphen/>
      </w:r>
      <w:r w:rsidRPr="00E211AD">
        <w:t xml:space="preserve">nät eller </w:t>
      </w:r>
      <w:r>
        <w:t xml:space="preserve">en </w:t>
      </w:r>
      <w:r w:rsidRPr="00424352">
        <w:t>elektronisk kommunikationstjänst ska för till</w:t>
      </w:r>
      <w:r>
        <w:softHyphen/>
      </w:r>
      <w:r w:rsidRPr="00424352">
        <w:t>gång till eller an</w:t>
      </w:r>
      <w:r w:rsidRPr="00424352">
        <w:softHyphen/>
        <w:t>vänd</w:t>
      </w:r>
      <w:r w:rsidRPr="00424352">
        <w:softHyphen/>
      </w:r>
      <w:r w:rsidRPr="00E211AD">
        <w:t>ning av nät</w:t>
      </w:r>
      <w:r>
        <w:t>et</w:t>
      </w:r>
      <w:r w:rsidRPr="00E211AD">
        <w:t xml:space="preserve"> eller tjänste</w:t>
      </w:r>
      <w:r>
        <w:t>n</w:t>
      </w:r>
      <w:r w:rsidRPr="00E211AD">
        <w:t xml:space="preserve"> </w:t>
      </w:r>
      <w:r w:rsidRPr="00424352">
        <w:t xml:space="preserve">inte </w:t>
      </w:r>
      <w:r w:rsidRPr="00E211AD">
        <w:t>få ställa upp krav eller allmänna villkor som diskriminerar slutanvändare på grund av national</w:t>
      </w:r>
      <w:r>
        <w:softHyphen/>
      </w:r>
      <w:r w:rsidRPr="00E211AD">
        <w:t>it</w:t>
      </w:r>
      <w:r>
        <w:softHyphen/>
      </w:r>
      <w:r w:rsidRPr="00E211AD">
        <w:t xml:space="preserve">et eller bosättnings- eller etableringsort, om det inte </w:t>
      </w:r>
      <w:r>
        <w:t xml:space="preserve">kan </w:t>
      </w:r>
      <w:r w:rsidRPr="00E211AD">
        <w:t>motivera</w:t>
      </w:r>
      <w:r>
        <w:t>s</w:t>
      </w:r>
      <w:r w:rsidRPr="00E211AD">
        <w:t xml:space="preserve"> på objektiva grunder.</w:t>
      </w:r>
    </w:p>
    <w:p w14:paraId="2ACBDF24" w14:textId="77777777" w:rsidR="00D85371" w:rsidRPr="00A76360" w:rsidRDefault="00D85371" w:rsidP="00D85371">
      <w:pPr>
        <w:pStyle w:val="Brdtextmedindrag"/>
        <w:rPr>
          <w:sz w:val="8"/>
          <w:szCs w:val="8"/>
        </w:rPr>
      </w:pPr>
    </w:p>
    <w:p w14:paraId="6A3C3567"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med regeringens förslag.</w:t>
      </w:r>
    </w:p>
    <w:p w14:paraId="22D99BA4" w14:textId="77777777" w:rsidR="00D85371" w:rsidRPr="00E211AD" w:rsidRDefault="00D85371" w:rsidP="00D85371">
      <w:pPr>
        <w:pStyle w:val="Brdtextmedindrag"/>
        <w:rPr>
          <w:sz w:val="8"/>
          <w:szCs w:val="8"/>
        </w:rPr>
      </w:pPr>
      <w:r w:rsidRPr="00E211AD">
        <w:rPr>
          <w:b/>
        </w:rPr>
        <w:t>Remissinstanserna:</w:t>
      </w:r>
      <w:r w:rsidRPr="005D5A41">
        <w:rPr>
          <w:bCs/>
        </w:rPr>
        <w:t xml:space="preserve"> </w:t>
      </w:r>
      <w:r w:rsidRPr="00AA6A04">
        <w:t>De flesta av remissinstanserna tillstyrker förslage</w:t>
      </w:r>
      <w:r>
        <w:t>t</w:t>
      </w:r>
      <w:r w:rsidRPr="00AA6A04">
        <w:t xml:space="preserve"> eller har ingen </w:t>
      </w:r>
      <w:r w:rsidRPr="00497C73">
        <w:t>invändning mot det.</w:t>
      </w:r>
      <w:r w:rsidRPr="002E56EC">
        <w:t xml:space="preserve"> </w:t>
      </w:r>
      <w:r w:rsidRPr="00497C73">
        <w:rPr>
          <w:i/>
        </w:rPr>
        <w:t>Konsumentverket</w:t>
      </w:r>
      <w:r w:rsidRPr="00497C73">
        <w:t xml:space="preserve"> anser dock</w:t>
      </w:r>
      <w:r w:rsidRPr="00497C73">
        <w:rPr>
          <w:b/>
        </w:rPr>
        <w:t xml:space="preserve"> </w:t>
      </w:r>
      <w:r w:rsidRPr="00497C73">
        <w:t xml:space="preserve">att det bör övervägas att i stället införa </w:t>
      </w:r>
      <w:r>
        <w:t>den föreslagna regleringen</w:t>
      </w:r>
      <w:r w:rsidRPr="00497C73">
        <w:t xml:space="preserve"> i lagen om tjänster på den inre marknaden.</w:t>
      </w:r>
    </w:p>
    <w:p w14:paraId="1134B9A6" w14:textId="5FC964E7" w:rsidR="00D85371"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494C5E">
        <w:rPr>
          <w:rStyle w:val="BrdtextChar"/>
          <w:b/>
        </w:rPr>
        <w:t>:</w:t>
      </w:r>
      <w:r w:rsidRPr="00494C5E">
        <w:rPr>
          <w:rStyle w:val="BrdtextChar"/>
        </w:rPr>
        <w:t xml:space="preserve"> Genom artikel 99</w:t>
      </w:r>
      <w:r w:rsidRPr="00E211AD">
        <w:t xml:space="preserve"> i EU-direktivet införs en princip om icke-diskriminering. Principen syftar till att undanröja hindren för slut</w:t>
      </w:r>
      <w:r w:rsidRPr="00E211AD">
        <w:softHyphen/>
      </w:r>
      <w:r w:rsidRPr="00424352">
        <w:t>användarnas tillgång till elektroniska kommunikations</w:t>
      </w:r>
      <w:r>
        <w:softHyphen/>
      </w:r>
      <w:r w:rsidRPr="00424352">
        <w:t>tjänster inom unionen för att fullborda den inre marknaden för elektronisk kommunikation. Av direk</w:t>
      </w:r>
      <w:r w:rsidRPr="00424352">
        <w:softHyphen/>
        <w:t>tivbestämmelsen framgår att tillhandahållare av elektroniska kommu</w:t>
      </w:r>
      <w:r w:rsidRPr="00424352">
        <w:softHyphen/>
        <w:t>ni</w:t>
      </w:r>
      <w:r w:rsidRPr="00424352">
        <w:softHyphen/>
        <w:t>ka</w:t>
      </w:r>
      <w:r w:rsidRPr="00424352">
        <w:softHyphen/>
        <w:t>tionsnät eller kommunikationstjänster inte får till</w:t>
      </w:r>
      <w:r w:rsidR="002972E8">
        <w:softHyphen/>
        <w:t>l</w:t>
      </w:r>
      <w:r w:rsidRPr="00424352">
        <w:t>ämpa olikartade krav eller</w:t>
      </w:r>
      <w:r w:rsidRPr="00E211AD">
        <w:t xml:space="preserve"> </w:t>
      </w:r>
      <w:r w:rsidRPr="00424352">
        <w:t>allmänna villkor för tillgång till eller använd</w:t>
      </w:r>
      <w:r>
        <w:softHyphen/>
      </w:r>
      <w:r w:rsidRPr="00424352">
        <w:t>ning av nät eller tjänster på slut</w:t>
      </w:r>
      <w:r w:rsidRPr="00424352">
        <w:softHyphen/>
      </w:r>
      <w:r w:rsidRPr="00E211AD">
        <w:t xml:space="preserve">användare av skäl som rör slutanvändarens </w:t>
      </w:r>
      <w:r w:rsidRPr="0030182B">
        <w:rPr>
          <w:spacing w:val="-2"/>
        </w:rPr>
        <w:t>nationalitet eller bosättnings- eller etableringsort, om inte sådan sär</w:t>
      </w:r>
      <w:r w:rsidRPr="0030182B">
        <w:rPr>
          <w:spacing w:val="-2"/>
        </w:rPr>
        <w:softHyphen/>
        <w:t>be</w:t>
      </w:r>
      <w:r w:rsidRPr="0030182B">
        <w:rPr>
          <w:spacing w:val="-2"/>
        </w:rPr>
        <w:softHyphen/>
        <w:t>hand</w:t>
      </w:r>
      <w:r w:rsidR="0030182B" w:rsidRPr="0030182B">
        <w:rPr>
          <w:spacing w:val="-2"/>
        </w:rPr>
        <w:softHyphen/>
      </w:r>
      <w:r w:rsidRPr="0030182B">
        <w:rPr>
          <w:spacing w:val="-2"/>
        </w:rPr>
        <w:softHyphen/>
      </w:r>
      <w:r w:rsidRPr="00424352">
        <w:t>ling är objektivt motiverad. All</w:t>
      </w:r>
      <w:r w:rsidRPr="00E211AD">
        <w:t xml:space="preserve"> </w:t>
      </w:r>
      <w:r w:rsidRPr="00424352">
        <w:t>diskriminering på angivna grunder är alltså förbjuden, t.ex. diskri</w:t>
      </w:r>
      <w:r w:rsidRPr="00424352">
        <w:softHyphen/>
        <w:t>mi</w:t>
      </w:r>
      <w:r w:rsidRPr="00424352">
        <w:softHyphen/>
        <w:t>ne</w:t>
      </w:r>
      <w:r w:rsidRPr="00424352">
        <w:softHyphen/>
        <w:t>rande</w:t>
      </w:r>
      <w:r w:rsidRPr="00E211AD">
        <w:t xml:space="preserve"> </w:t>
      </w:r>
      <w:r w:rsidRPr="00424352">
        <w:t>avgifter eller krav som endast tillämpas på medborgare från andra med</w:t>
      </w:r>
      <w:r w:rsidRPr="00424352">
        <w:softHyphen/>
        <w:t>lems</w:t>
      </w:r>
      <w:r w:rsidRPr="00424352">
        <w:softHyphen/>
      </w:r>
      <w:r w:rsidRPr="00E211AD">
        <w:t>stater.</w:t>
      </w:r>
    </w:p>
    <w:p w14:paraId="2EC2CB54" w14:textId="2AC9EE4E" w:rsidR="00D85371" w:rsidRPr="00424352" w:rsidRDefault="00D85371" w:rsidP="00D85371">
      <w:pPr>
        <w:pStyle w:val="Brdtextmedindrag"/>
      </w:pPr>
      <w:r>
        <w:lastRenderedPageBreak/>
        <w:t>V</w:t>
      </w:r>
      <w:r w:rsidRPr="00424352">
        <w:t xml:space="preserve">arje skillnad i bemötande </w:t>
      </w:r>
      <w:r>
        <w:t xml:space="preserve">innebär dock </w:t>
      </w:r>
      <w:r w:rsidRPr="00424352">
        <w:t>inte alltid diskriminering. Av EU-domstolens praxis följer att diskri</w:t>
      </w:r>
      <w:r w:rsidRPr="00424352">
        <w:softHyphen/>
        <w:t>mi</w:t>
      </w:r>
      <w:r w:rsidRPr="00424352">
        <w:softHyphen/>
        <w:t>ne</w:t>
      </w:r>
      <w:r w:rsidRPr="00424352">
        <w:softHyphen/>
        <w:t xml:space="preserve">ring innebär att olika regler tillämpas </w:t>
      </w:r>
      <w:r>
        <w:t>i</w:t>
      </w:r>
      <w:r w:rsidRPr="00424352">
        <w:t xml:space="preserve"> jämförbara situationer eller att samma regel tillämpas </w:t>
      </w:r>
      <w:r>
        <w:t>i situa</w:t>
      </w:r>
      <w:r w:rsidR="0030182B">
        <w:softHyphen/>
      </w:r>
      <w:r>
        <w:t>tioner som inte är jämförbara</w:t>
      </w:r>
      <w:r w:rsidRPr="00424352">
        <w:t>.</w:t>
      </w:r>
    </w:p>
    <w:p w14:paraId="01FF2DEF" w14:textId="77777777" w:rsidR="00D85371" w:rsidRPr="00424352" w:rsidRDefault="00D85371" w:rsidP="00D85371">
      <w:pPr>
        <w:pStyle w:val="Brdtextmedindrag"/>
      </w:pPr>
      <w:r w:rsidRPr="00424352">
        <w:t>Förbudet mot diskriminering utesluter inte möjligheten för tillhanda</w:t>
      </w:r>
      <w:r w:rsidRPr="00424352">
        <w:softHyphen/>
        <w:t>håll</w:t>
      </w:r>
      <w:r>
        <w:softHyphen/>
      </w:r>
      <w:r w:rsidRPr="00424352">
        <w:t xml:space="preserve">are att tillämpa olika villkor om detta är motiverat av objektiva faktorer. </w:t>
      </w:r>
      <w:r>
        <w:t>En</w:t>
      </w:r>
      <w:r w:rsidRPr="00424352">
        <w:t xml:space="preserve"> åtskillnad bör </w:t>
      </w:r>
      <w:r>
        <w:t xml:space="preserve">t.ex. </w:t>
      </w:r>
      <w:r w:rsidRPr="00424352">
        <w:t>vara möjlig på grund</w:t>
      </w:r>
      <w:r>
        <w:softHyphen/>
      </w:r>
      <w:r w:rsidRPr="00424352">
        <w:t>val av objek</w:t>
      </w:r>
      <w:r w:rsidRPr="00424352">
        <w:softHyphen/>
        <w:t xml:space="preserve">tivt motiverade </w:t>
      </w:r>
      <w:r w:rsidRPr="001F1257">
        <w:rPr>
          <w:spacing w:val="-2"/>
        </w:rPr>
        <w:t>skillnader i kostnader och risker (se skäl 256). Det finns inte heller någon be</w:t>
      </w:r>
      <w:r w:rsidRPr="001F1257">
        <w:rPr>
          <w:spacing w:val="-2"/>
        </w:rPr>
        <w:softHyphen/>
        <w:t>gränsning till de åtgärder som föreskrivs i Europaparlamentets och rådets</w:t>
      </w:r>
      <w:r w:rsidRPr="00424352">
        <w:t xml:space="preserve"> förordning (EU) nr 531/2012 av den 13 juni 2012 om roaming i allmänna mobilnät i unionen</w:t>
      </w:r>
      <w:r>
        <w:t xml:space="preserve"> (roaming</w:t>
      </w:r>
      <w:r>
        <w:softHyphen/>
        <w:t>förordning</w:t>
      </w:r>
      <w:r>
        <w:softHyphen/>
        <w:t>en)</w:t>
      </w:r>
      <w:r w:rsidRPr="00424352">
        <w:t xml:space="preserve"> när det gäller miss</w:t>
      </w:r>
      <w:r>
        <w:softHyphen/>
      </w:r>
      <w:r w:rsidRPr="00424352">
        <w:t>bruk eller onormal användning av reglerade roamingtjänster i slut</w:t>
      </w:r>
      <w:r>
        <w:softHyphen/>
      </w:r>
      <w:r w:rsidRPr="00424352">
        <w:t>kunds</w:t>
      </w:r>
      <w:r>
        <w:softHyphen/>
      </w:r>
      <w:r w:rsidRPr="00424352">
        <w:t>ledet.</w:t>
      </w:r>
    </w:p>
    <w:p w14:paraId="3591EA30" w14:textId="77777777" w:rsidR="00D85371" w:rsidRPr="00424352" w:rsidRDefault="00D85371" w:rsidP="00D85371">
      <w:pPr>
        <w:pStyle w:val="Brdtextmedindrag"/>
      </w:pPr>
      <w:r w:rsidRPr="00424352">
        <w:t>Europaparlamentets och rådets direktiv 2006/123/EG av den 12 decem</w:t>
      </w:r>
      <w:r>
        <w:softHyphen/>
      </w:r>
      <w:r w:rsidRPr="00424352">
        <w:t>ber 2006 om tjänster på den inre marknaden (tjänstedirektivet) föreskriver också en princip om icke-diskriminering (artikel 20). Principen har genom</w:t>
      </w:r>
      <w:r>
        <w:softHyphen/>
      </w:r>
      <w:r w:rsidRPr="00424352">
        <w:t>förts i 20</w:t>
      </w:r>
      <w:r>
        <w:t> §</w:t>
      </w:r>
      <w:r w:rsidRPr="00424352">
        <w:t xml:space="preserve"> lagen (2009:1079) om tjänster på den inre marknad</w:t>
      </w:r>
      <w:r>
        <w:softHyphen/>
      </w:r>
      <w:r w:rsidRPr="00424352">
        <w:t>en. Av paragrafen f</w:t>
      </w:r>
      <w:r>
        <w:t>ramgår</w:t>
      </w:r>
      <w:r w:rsidRPr="00424352">
        <w:t xml:space="preserve"> att en tjänsteleverantör inte får, för tillhanda</w:t>
      </w:r>
      <w:r>
        <w:softHyphen/>
      </w:r>
      <w:r w:rsidRPr="00424352">
        <w:t>hålland</w:t>
      </w:r>
      <w:r>
        <w:softHyphen/>
      </w:r>
      <w:r w:rsidRPr="00424352">
        <w:t>et av tjänster, ställa upp allmänna villkor som diskriminerar tjänste</w:t>
      </w:r>
      <w:r>
        <w:softHyphen/>
      </w:r>
      <w:r w:rsidRPr="00424352">
        <w:t>mottagare på grund av nationa</w:t>
      </w:r>
      <w:r w:rsidRPr="00424352">
        <w:softHyphen/>
        <w:t>li</w:t>
      </w:r>
      <w:r w:rsidRPr="00424352">
        <w:softHyphen/>
        <w:t xml:space="preserve">tet eller bosättningsort, om detta inte kan motiveras på objektiva grunder. Enligt förarbetena </w:t>
      </w:r>
      <w:r>
        <w:t>är</w:t>
      </w:r>
      <w:r w:rsidRPr="00424352">
        <w:t xml:space="preserve"> det betydelse</w:t>
      </w:r>
      <w:r>
        <w:softHyphen/>
      </w:r>
      <w:r w:rsidRPr="00424352">
        <w:t>fullt att principen kom</w:t>
      </w:r>
      <w:r>
        <w:t>mer</w:t>
      </w:r>
      <w:r w:rsidRPr="00424352">
        <w:t xml:space="preserve"> till klart uttryck i lagen för att säkerställa dess genom</w:t>
      </w:r>
      <w:r>
        <w:softHyphen/>
      </w:r>
      <w:r w:rsidRPr="00424352">
        <w:t>slag i rättstillämpningen (se prop. 2008/09:187 s. 174).</w:t>
      </w:r>
    </w:p>
    <w:p w14:paraId="39D20E67" w14:textId="291A4C19" w:rsidR="00D85371" w:rsidRPr="00424352" w:rsidRDefault="00D85371" w:rsidP="00D85371">
      <w:pPr>
        <w:pStyle w:val="Brdtextmedindrag"/>
      </w:pPr>
      <w:r w:rsidRPr="00424352">
        <w:t>Enligt lagen (1994:1512) om avtalsvillkor i konsumentförhållanden (AVLK) kan ett avtalsvillkor förbjudas som med hänsyn till pris och övriga om</w:t>
      </w:r>
      <w:r w:rsidRPr="00424352">
        <w:softHyphen/>
        <w:t>ständig</w:t>
      </w:r>
      <w:r w:rsidRPr="00424352">
        <w:softHyphen/>
        <w:t>heter får anses oskäligt mot konsumenten. AVLK har genomfört rådets direktiv 93/13/EEG av den 5 april 1993 om oskäliga villkor i konsumentavtal. I bi</w:t>
      </w:r>
      <w:r w:rsidRPr="00424352">
        <w:softHyphen/>
        <w:t>lagan till direktivet finns en vägledande, inte uttömmande lista på villkor som typiskt sett får anses oskäliga i konsum</w:t>
      </w:r>
      <w:r>
        <w:softHyphen/>
      </w:r>
      <w:r w:rsidRPr="00424352">
        <w:t>ent</w:t>
      </w:r>
      <w:r>
        <w:softHyphen/>
      </w:r>
      <w:r w:rsidRPr="00424352">
        <w:t>förhållanden. Sådana diskrimine</w:t>
      </w:r>
      <w:r w:rsidRPr="00424352">
        <w:softHyphen/>
        <w:t xml:space="preserve">rande allmänna villkor som avses i tjänstedirektivet eller i artikel 99 i EU-direktivet anges inte i denna lista. Ett villkor kan förbjudas, förutom när det upptas i listan, bl.a. om det strider mot lag eller fastlagd praxis. </w:t>
      </w:r>
      <w:r w:rsidRPr="00E211AD">
        <w:t>En motsvarande generalklausul finns i lagen (1984:292) om avtalsvillkor</w:t>
      </w:r>
      <w:r w:rsidRPr="00424352">
        <w:t xml:space="preserve"> </w:t>
      </w:r>
      <w:r w:rsidRPr="00E211AD">
        <w:t>mellan närings</w:t>
      </w:r>
      <w:r>
        <w:softHyphen/>
      </w:r>
      <w:r w:rsidRPr="00E211AD">
        <w:t>idkare (AVLN). Ett villkor kan på talan av Konsument</w:t>
      </w:r>
      <w:r w:rsidRPr="00E211AD">
        <w:softHyphen/>
      </w:r>
      <w:r w:rsidRPr="00424352">
        <w:t>om</w:t>
      </w:r>
      <w:r w:rsidRPr="00E211AD">
        <w:t>buds</w:t>
      </w:r>
      <w:r w:rsidRPr="00E211AD">
        <w:softHyphen/>
        <w:t>mannen och en näringsidkare som berörs förbjudas av Patent- och</w:t>
      </w:r>
      <w:r w:rsidRPr="00424352">
        <w:t xml:space="preserve"> mark</w:t>
      </w:r>
      <w:r w:rsidRPr="00424352">
        <w:softHyphen/>
        <w:t>nadsdomstolen om det är moti</w:t>
      </w:r>
      <w:r>
        <w:softHyphen/>
      </w:r>
      <w:r w:rsidRPr="00424352">
        <w:t>verat från allmän synpunkt. Ett förbud ska förenas med vite, om det inte av särskilda skäl är obehövligt. Grund för in</w:t>
      </w:r>
      <w:r w:rsidRPr="00424352">
        <w:softHyphen/>
        <w:t xml:space="preserve">gripanden kan även finnas i </w:t>
      </w:r>
      <w:r w:rsidRPr="0030182B">
        <w:rPr>
          <w:spacing w:val="-3"/>
        </w:rPr>
        <w:t>andra lagar. Exempelvis kan åtgärder enligt diskrimi</w:t>
      </w:r>
      <w:r w:rsidRPr="0030182B">
        <w:rPr>
          <w:spacing w:val="-3"/>
        </w:rPr>
        <w:softHyphen/>
        <w:t>ne</w:t>
      </w:r>
      <w:r w:rsidRPr="0030182B">
        <w:rPr>
          <w:spacing w:val="-3"/>
        </w:rPr>
        <w:softHyphen/>
        <w:t>rings</w:t>
      </w:r>
      <w:r w:rsidRPr="0030182B">
        <w:rPr>
          <w:spacing w:val="-3"/>
        </w:rPr>
        <w:softHyphen/>
        <w:t>lagen (2008:567)</w:t>
      </w:r>
      <w:r w:rsidRPr="00424352">
        <w:t xml:space="preserve"> eller konkurrenslagen (2008:579) vara aktu</w:t>
      </w:r>
      <w:r w:rsidRPr="00424352">
        <w:softHyphen/>
        <w:t>ella, om de särskilda förutsätt</w:t>
      </w:r>
      <w:r w:rsidR="0030182B">
        <w:softHyphen/>
      </w:r>
      <w:r w:rsidRPr="00424352">
        <w:t>ningar som gäller enligt dessa lagar är upp</w:t>
      </w:r>
      <w:r w:rsidRPr="00424352">
        <w:softHyphen/>
        <w:t>fyllda.</w:t>
      </w:r>
    </w:p>
    <w:p w14:paraId="4A7F6387" w14:textId="77777777" w:rsidR="00D85371" w:rsidRDefault="00D85371" w:rsidP="00D85371">
      <w:pPr>
        <w:pStyle w:val="Brdtextmedindrag"/>
      </w:pPr>
      <w:r w:rsidRPr="00497C73">
        <w:t>För att säkerställa att principen om icke-diskriminering i EU-direktivet får genomslag anser regeringen att det är betydelse</w:t>
      </w:r>
      <w:r w:rsidRPr="00497C73">
        <w:softHyphen/>
        <w:t>fullt att den kommer till klart uttryck i lag. Tjänstedirektivet är inte tillämpligt på elektroniska kom</w:t>
      </w:r>
      <w:r>
        <w:softHyphen/>
      </w:r>
      <w:r w:rsidRPr="00497C73">
        <w:t>mun</w:t>
      </w:r>
      <w:r>
        <w:softHyphen/>
      </w:r>
      <w:r w:rsidRPr="00497C73">
        <w:t>ikations</w:t>
      </w:r>
      <w:r w:rsidRPr="00497C73">
        <w:softHyphen/>
        <w:t>tjänster eller tillhandahållande av elektroniska kommunika</w:t>
      </w:r>
      <w:r>
        <w:softHyphen/>
      </w:r>
      <w:r w:rsidRPr="00497C73">
        <w:t>tions</w:t>
      </w:r>
      <w:r>
        <w:softHyphen/>
      </w:r>
      <w:r w:rsidRPr="00497C73">
        <w:t>nät. Så</w:t>
      </w:r>
      <w:r w:rsidRPr="00497C73">
        <w:softHyphen/>
        <w:t xml:space="preserve">dana tjänster undantas </w:t>
      </w:r>
      <w:r>
        <w:t xml:space="preserve">också </w:t>
      </w:r>
      <w:r w:rsidRPr="00497C73">
        <w:t>från tillämpnings</w:t>
      </w:r>
      <w:r>
        <w:softHyphen/>
      </w:r>
      <w:r w:rsidRPr="00497C73">
        <w:t>området för lagen om tjänster på den inre mark</w:t>
      </w:r>
      <w:r w:rsidRPr="00497C73">
        <w:softHyphen/>
        <w:t>na</w:t>
      </w:r>
      <w:r w:rsidRPr="00497C73">
        <w:softHyphen/>
        <w:t>den. Det framstår enligt regeringen</w:t>
      </w:r>
      <w:r>
        <w:t>s mening</w:t>
      </w:r>
      <w:r w:rsidRPr="00497C73">
        <w:t xml:space="preserve"> därför inte som lämpligt att, som </w:t>
      </w:r>
      <w:r w:rsidRPr="00497C73">
        <w:rPr>
          <w:i/>
        </w:rPr>
        <w:t>Konsument</w:t>
      </w:r>
      <w:r w:rsidRPr="00497C73">
        <w:rPr>
          <w:i/>
        </w:rPr>
        <w:softHyphen/>
        <w:t>verk</w:t>
      </w:r>
      <w:r>
        <w:rPr>
          <w:i/>
        </w:rPr>
        <w:softHyphen/>
      </w:r>
      <w:r w:rsidRPr="00497C73">
        <w:rPr>
          <w:i/>
        </w:rPr>
        <w:t xml:space="preserve">et </w:t>
      </w:r>
      <w:r w:rsidRPr="00497C73">
        <w:t>framför, i lagen om tjänster på den inre mark</w:t>
      </w:r>
      <w:r w:rsidRPr="00497C73">
        <w:softHyphen/>
        <w:t>na</w:t>
      </w:r>
      <w:r w:rsidRPr="00497C73">
        <w:softHyphen/>
        <w:t>den föra in bestäm</w:t>
      </w:r>
      <w:r>
        <w:softHyphen/>
      </w:r>
      <w:r w:rsidRPr="00497C73">
        <w:t>melser som reglerar en sektor som undantas från lagens tillämp</w:t>
      </w:r>
      <w:r w:rsidRPr="00497C73">
        <w:softHyphen/>
        <w:t>nings</w:t>
      </w:r>
      <w:r w:rsidRPr="00497C73">
        <w:softHyphen/>
        <w:t>område. En hänvisning i den lagen framstår inte heller som ändamåls</w:t>
      </w:r>
      <w:r w:rsidRPr="00497C73">
        <w:softHyphen/>
        <w:t>enlig. Det naturliga är att principen regler</w:t>
      </w:r>
      <w:r>
        <w:softHyphen/>
      </w:r>
      <w:r w:rsidRPr="00497C73">
        <w:t>as i den sektors</w:t>
      </w:r>
      <w:r w:rsidRPr="00497C73">
        <w:softHyphen/>
        <w:t xml:space="preserve">specifika lagstiftning som genomför EU-direktivet. </w:t>
      </w:r>
      <w:r w:rsidRPr="00497C73">
        <w:lastRenderedPageBreak/>
        <w:t>Regeringen anser därmed att principen om icke-diskriminering bör komma till uttryck i den nya lagen, på mot</w:t>
      </w:r>
      <w:r w:rsidRPr="00497C73">
        <w:softHyphen/>
        <w:t>svarande sätt som i lagen om tjänster på den inre marknaden.</w:t>
      </w:r>
    </w:p>
    <w:p w14:paraId="141A1148" w14:textId="77777777" w:rsidR="00D85371" w:rsidRDefault="00D85371" w:rsidP="00D85371">
      <w:pPr>
        <w:pStyle w:val="Brdtextmedindrag"/>
      </w:pPr>
      <w:r w:rsidRPr="00CC33F2">
        <w:t>Det blir därmed möjligt för tillsynsmyndigheten att ingripa enligt den nya lagen (se avsnitt 20) om principen inte följs. Med det föreslagna klar</w:t>
      </w:r>
      <w:r w:rsidRPr="00CC33F2">
        <w:softHyphen/>
        <w:t>görandet är det också t.ex.</w:t>
      </w:r>
      <w:r w:rsidRPr="00424352">
        <w:t xml:space="preserve"> tydligare att det finns grund för marknads</w:t>
      </w:r>
      <w:r w:rsidRPr="00424352">
        <w:softHyphen/>
        <w:t>rättsliga ingri</w:t>
      </w:r>
      <w:r w:rsidRPr="00424352">
        <w:softHyphen/>
        <w:t>pan</w:t>
      </w:r>
      <w:r w:rsidRPr="00424352">
        <w:softHyphen/>
        <w:t>den enligt AVLK och AVLN om diskriminerande villkor förekommer.</w:t>
      </w:r>
    </w:p>
    <w:p w14:paraId="4715A576" w14:textId="77777777" w:rsidR="00D85371" w:rsidRPr="00424352" w:rsidRDefault="00D85371" w:rsidP="00D85371">
      <w:pPr>
        <w:pStyle w:val="Brdtextmedindrag"/>
      </w:pPr>
      <w:r w:rsidRPr="00424352">
        <w:t>I den svenska versionen av artikel</w:t>
      </w:r>
      <w:r>
        <w:t xml:space="preserve"> 99</w:t>
      </w:r>
      <w:r w:rsidRPr="00424352">
        <w:t xml:space="preserve"> har det engelska ordet access översatts med tillträde. De</w:t>
      </w:r>
      <w:r>
        <w:t>t uttrycket</w:t>
      </w:r>
      <w:r w:rsidRPr="00424352">
        <w:t xml:space="preserve"> definieras i artikel 2.27 i EU-direktiv</w:t>
      </w:r>
      <w:r>
        <w:softHyphen/>
      </w:r>
      <w:r w:rsidRPr="00424352">
        <w:t>et och passar inte i detta samman</w:t>
      </w:r>
      <w:r>
        <w:softHyphen/>
      </w:r>
      <w:r w:rsidRPr="00424352">
        <w:t>hang. I för</w:t>
      </w:r>
      <w:r w:rsidRPr="00424352">
        <w:softHyphen/>
        <w:t>håll</w:t>
      </w:r>
      <w:r w:rsidRPr="00424352">
        <w:softHyphen/>
        <w:t>ande till slut</w:t>
      </w:r>
      <w:r>
        <w:softHyphen/>
      </w:r>
      <w:r w:rsidRPr="00424352">
        <w:t>använd</w:t>
      </w:r>
      <w:r>
        <w:softHyphen/>
      </w:r>
      <w:r w:rsidRPr="00424352">
        <w:t xml:space="preserve">are är tillgång en </w:t>
      </w:r>
      <w:r w:rsidRPr="00CC33F2">
        <w:t>mer korrekt översätt</w:t>
      </w:r>
      <w:r w:rsidRPr="00CC33F2">
        <w:softHyphen/>
        <w:t>ning som bör an</w:t>
      </w:r>
      <w:r w:rsidRPr="00CC33F2">
        <w:softHyphen/>
        <w:t>vändas i lagen.</w:t>
      </w:r>
    </w:p>
    <w:p w14:paraId="24798373" w14:textId="77777777" w:rsidR="00D85371" w:rsidRPr="00E211AD" w:rsidRDefault="00D85371" w:rsidP="00D85371">
      <w:pPr>
        <w:pStyle w:val="Rubrik2"/>
      </w:pPr>
      <w:bookmarkStart w:id="945" w:name="_Toc9841619"/>
      <w:bookmarkStart w:id="946" w:name="_Toc9867496"/>
      <w:bookmarkStart w:id="947" w:name="_Toc9867746"/>
      <w:bookmarkStart w:id="948" w:name="_Toc9871163"/>
      <w:bookmarkStart w:id="949" w:name="_Toc9958246"/>
      <w:bookmarkStart w:id="950" w:name="_Toc9961305"/>
      <w:bookmarkStart w:id="951" w:name="_Toc9962404"/>
      <w:bookmarkStart w:id="952" w:name="_Toc17793368"/>
      <w:bookmarkStart w:id="953" w:name="_Toc73005953"/>
      <w:bookmarkStart w:id="954" w:name="_Toc86738759"/>
      <w:bookmarkStart w:id="955" w:name="_Toc94597522"/>
      <w:bookmarkStart w:id="956" w:name="_Toc96533365"/>
      <w:r w:rsidRPr="00E211AD">
        <w:t>Undantag för vissa mikroföretag</w:t>
      </w:r>
      <w:bookmarkEnd w:id="945"/>
      <w:bookmarkEnd w:id="946"/>
      <w:bookmarkEnd w:id="947"/>
      <w:bookmarkEnd w:id="948"/>
      <w:bookmarkEnd w:id="949"/>
      <w:bookmarkEnd w:id="950"/>
      <w:bookmarkEnd w:id="951"/>
      <w:bookmarkEnd w:id="952"/>
      <w:bookmarkEnd w:id="953"/>
      <w:bookmarkEnd w:id="954"/>
      <w:bookmarkEnd w:id="955"/>
      <w:bookmarkEnd w:id="956"/>
    </w:p>
    <w:p w14:paraId="64B4959D" w14:textId="77777777" w:rsidR="00D85371" w:rsidRPr="00E211AD" w:rsidRDefault="00D85371" w:rsidP="00D85371">
      <w:pPr>
        <w:pStyle w:val="Brdtextram"/>
      </w:pPr>
      <w:r>
        <w:rPr>
          <w:b/>
        </w:rPr>
        <w:t>Regeringens f</w:t>
      </w:r>
      <w:r w:rsidRPr="00E211AD">
        <w:rPr>
          <w:b/>
        </w:rPr>
        <w:t>örslag:</w:t>
      </w:r>
      <w:r w:rsidRPr="00E211AD">
        <w:t xml:space="preserve"> Bestämmelserna som genomför direktivets re</w:t>
      </w:r>
      <w:r>
        <w:softHyphen/>
      </w:r>
      <w:r w:rsidRPr="00E211AD">
        <w:t>gler</w:t>
      </w:r>
      <w:r>
        <w:softHyphen/>
      </w:r>
      <w:r w:rsidRPr="00E211AD">
        <w:t>ing om slut</w:t>
      </w:r>
      <w:r w:rsidRPr="00E211AD">
        <w:softHyphen/>
        <w:t xml:space="preserve">användares rättigheter, förutom bestämmelsen om icke-diskriminering, ska inte gälla för </w:t>
      </w:r>
      <w:r>
        <w:t xml:space="preserve">tillhandahållare som är </w:t>
      </w:r>
      <w:r w:rsidRPr="00E211AD">
        <w:t>mikro</w:t>
      </w:r>
      <w:r>
        <w:softHyphen/>
      </w:r>
      <w:r w:rsidRPr="00E211AD">
        <w:t xml:space="preserve">företag </w:t>
      </w:r>
      <w:r>
        <w:t xml:space="preserve">om de </w:t>
      </w:r>
      <w:r w:rsidRPr="00E211AD">
        <w:t>endast tillhanda</w:t>
      </w:r>
      <w:r>
        <w:softHyphen/>
      </w:r>
      <w:r w:rsidRPr="00E211AD">
        <w:t>håller nummer</w:t>
      </w:r>
      <w:r w:rsidRPr="00E211AD">
        <w:softHyphen/>
        <w:t>oberoende inter</w:t>
      </w:r>
      <w:r w:rsidRPr="00E211AD">
        <w:softHyphen/>
        <w:t>personella kom</w:t>
      </w:r>
      <w:r>
        <w:softHyphen/>
      </w:r>
      <w:r w:rsidRPr="00E211AD">
        <w:t>munikations</w:t>
      </w:r>
      <w:r w:rsidRPr="00E211AD">
        <w:softHyphen/>
        <w:t xml:space="preserve">tjänster. </w:t>
      </w:r>
      <w:r>
        <w:t>En sådan tillhandahållare</w:t>
      </w:r>
      <w:r w:rsidRPr="00E211AD">
        <w:t xml:space="preserve"> ska</w:t>
      </w:r>
      <w:r>
        <w:t>,</w:t>
      </w:r>
      <w:r w:rsidRPr="00E211AD">
        <w:t xml:space="preserve"> innan ett avtal ingås</w:t>
      </w:r>
      <w:r>
        <w:t>,</w:t>
      </w:r>
      <w:r w:rsidRPr="00E211AD">
        <w:t xml:space="preserve"> informera slut</w:t>
      </w:r>
      <w:r>
        <w:softHyphen/>
      </w:r>
      <w:r w:rsidRPr="00E211AD">
        <w:t>användar</w:t>
      </w:r>
      <w:r>
        <w:softHyphen/>
      </w:r>
      <w:r w:rsidRPr="00E211AD">
        <w:t xml:space="preserve">en om </w:t>
      </w:r>
      <w:r>
        <w:t>detta</w:t>
      </w:r>
      <w:r w:rsidRPr="00E211AD">
        <w:t>.</w:t>
      </w:r>
    </w:p>
    <w:p w14:paraId="7EDC82C5" w14:textId="77777777" w:rsidR="00D85371" w:rsidRPr="00A76360" w:rsidRDefault="00D85371" w:rsidP="00D85371">
      <w:pPr>
        <w:pStyle w:val="Brdtextmedindrag"/>
        <w:rPr>
          <w:sz w:val="8"/>
          <w:szCs w:val="8"/>
        </w:rPr>
      </w:pPr>
    </w:p>
    <w:p w14:paraId="6C91BE7E"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 xml:space="preserve">överensstämmer i sak med regeringens förslag. </w:t>
      </w:r>
      <w:r w:rsidRPr="002573F2">
        <w:t>Promemorians lagförslag har en annan utformning.</w:t>
      </w:r>
    </w:p>
    <w:p w14:paraId="2E45DC97" w14:textId="77777777" w:rsidR="00D85371" w:rsidRPr="002C41C5" w:rsidRDefault="00D85371" w:rsidP="00D85371">
      <w:pPr>
        <w:pStyle w:val="Brdtextmedindrag"/>
      </w:pPr>
      <w:r w:rsidRPr="00E211AD">
        <w:rPr>
          <w:b/>
        </w:rPr>
        <w:t>Remissinstanserna:</w:t>
      </w:r>
      <w:r w:rsidRPr="005D5A41">
        <w:rPr>
          <w:bCs/>
        </w:rPr>
        <w:t xml:space="preserve"> </w:t>
      </w:r>
      <w:r w:rsidRPr="00AA6A04">
        <w:t xml:space="preserve">De flesta </w:t>
      </w:r>
      <w:r w:rsidRPr="002C41C5">
        <w:t>av remissinstanserna tillstyrker förslage</w:t>
      </w:r>
      <w:r>
        <w:t>t</w:t>
      </w:r>
      <w:r w:rsidRPr="002C41C5">
        <w:t xml:space="preserve"> eller har ingen invändning mot de</w:t>
      </w:r>
      <w:r>
        <w:t>t</w:t>
      </w:r>
      <w:r w:rsidRPr="002C41C5">
        <w:t>.</w:t>
      </w:r>
    </w:p>
    <w:p w14:paraId="492C4739" w14:textId="77777777" w:rsidR="00D85371" w:rsidRPr="00E211AD"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E211AD">
        <w:t xml:space="preserve"> I artikel 98 i EU-direktivet undantas av pro</w:t>
      </w:r>
      <w:r w:rsidRPr="00E211AD">
        <w:softHyphen/>
        <w:t>por</w:t>
      </w:r>
      <w:r w:rsidRPr="00E211AD">
        <w:softHyphen/>
        <w:t>tiona</w:t>
      </w:r>
      <w:r w:rsidRPr="00E211AD">
        <w:softHyphen/>
        <w:t>litetsskäl mikroföretag som tillhandahåller nummer</w:t>
      </w:r>
      <w:r>
        <w:softHyphen/>
      </w:r>
      <w:r w:rsidRPr="00E211AD">
        <w:t>oberoende inter</w:t>
      </w:r>
      <w:r w:rsidRPr="00E211AD">
        <w:softHyphen/>
        <w:t>personella tjänster från merparten av bestämmelserna i avdelning 3 i EU-direktivet (se skäl 255). Av artikeln framgår att artiklar</w:t>
      </w:r>
      <w:r>
        <w:softHyphen/>
      </w:r>
      <w:r w:rsidRPr="00E211AD">
        <w:t>na</w:t>
      </w:r>
      <w:r>
        <w:t> </w:t>
      </w:r>
      <w:r w:rsidRPr="00E211AD">
        <w:t xml:space="preserve">102–115 inte ska vara tillämpliga på mikroföretag som tillhandahåller nummeroberoende </w:t>
      </w:r>
      <w:r w:rsidRPr="00424352">
        <w:t>interpersonella kommunikationstjänster, såvida de inte tillhandahåller även</w:t>
      </w:r>
      <w:r w:rsidRPr="00E211AD">
        <w:t xml:space="preserve"> </w:t>
      </w:r>
      <w:r w:rsidRPr="00424352">
        <w:t>andra elektroniska kommunikationstjänster. Sådana företag omfattas, när det</w:t>
      </w:r>
      <w:r w:rsidRPr="00E211AD">
        <w:t xml:space="preserve"> </w:t>
      </w:r>
      <w:r w:rsidRPr="00424352">
        <w:t>gäller avdelning</w:t>
      </w:r>
      <w:r>
        <w:t> </w:t>
      </w:r>
      <w:r w:rsidRPr="00424352">
        <w:t>3, endast av bestäm</w:t>
      </w:r>
      <w:r>
        <w:softHyphen/>
      </w:r>
      <w:r w:rsidRPr="00424352">
        <w:t>mels</w:t>
      </w:r>
      <w:r>
        <w:softHyphen/>
      </w:r>
      <w:r w:rsidRPr="00424352">
        <w:t>erna om icke-diskriminering</w:t>
      </w:r>
      <w:r w:rsidRPr="00E211AD">
        <w:t xml:space="preserve"> </w:t>
      </w:r>
      <w:r w:rsidRPr="00424352">
        <w:t>och garantier till skydd för grund</w:t>
      </w:r>
      <w:r>
        <w:softHyphen/>
      </w:r>
      <w:r w:rsidRPr="00424352">
        <w:t>lägg</w:t>
      </w:r>
      <w:r>
        <w:softHyphen/>
      </w:r>
      <w:r w:rsidRPr="00424352">
        <w:t>ande rättigheter (artiklarna 99 och 100).</w:t>
      </w:r>
      <w:r w:rsidRPr="00E211AD">
        <w:t xml:space="preserve"> </w:t>
      </w:r>
      <w:r w:rsidRPr="00424352">
        <w:t>Vidare föreskrivs i artikeln att slutanvändare ska informeras om undan</w:t>
      </w:r>
      <w:r w:rsidRPr="00424352">
        <w:softHyphen/>
        <w:t>taget</w:t>
      </w:r>
      <w:r w:rsidRPr="00E211AD">
        <w:t xml:space="preserve"> innan de ingår ett avtal med ett mikroföretag som omfattas av undan</w:t>
      </w:r>
      <w:r w:rsidRPr="00E211AD">
        <w:softHyphen/>
        <w:t>taget.</w:t>
      </w:r>
    </w:p>
    <w:p w14:paraId="42B542A7" w14:textId="77777777" w:rsidR="00D85371" w:rsidRDefault="00D85371" w:rsidP="00D85371">
      <w:pPr>
        <w:pStyle w:val="Brdtextmedindrag"/>
      </w:pPr>
      <w:r w:rsidRPr="00E211AD">
        <w:t xml:space="preserve">För att genomföra artikel 98 </w:t>
      </w:r>
      <w:r>
        <w:t xml:space="preserve">behöver </w:t>
      </w:r>
      <w:r w:rsidRPr="00E211AD">
        <w:t>det i den nya lagen införas e</w:t>
      </w:r>
      <w:r>
        <w:t xml:space="preserve">tt </w:t>
      </w:r>
      <w:r w:rsidRPr="00424352">
        <w:t>undan</w:t>
      </w:r>
      <w:r>
        <w:softHyphen/>
      </w:r>
      <w:r w:rsidRPr="00424352">
        <w:t>tag för mikroföretag som endast tillhanda</w:t>
      </w:r>
      <w:r>
        <w:softHyphen/>
      </w:r>
      <w:r w:rsidRPr="00424352">
        <w:t>håller nummer</w:t>
      </w:r>
      <w:r w:rsidRPr="00424352">
        <w:softHyphen/>
        <w:t>oberoende interpersonella kommunikations</w:t>
      </w:r>
      <w:r>
        <w:softHyphen/>
      </w:r>
      <w:r w:rsidRPr="00424352">
        <w:t>tjänster. Undan</w:t>
      </w:r>
      <w:r>
        <w:softHyphen/>
      </w:r>
      <w:r w:rsidRPr="00424352">
        <w:t>taget bör avse de</w:t>
      </w:r>
      <w:r w:rsidRPr="00E211AD">
        <w:t xml:space="preserve"> bestäm</w:t>
      </w:r>
      <w:r>
        <w:softHyphen/>
      </w:r>
      <w:r w:rsidRPr="00E211AD">
        <w:t>melser i den nya lagen som genomför artiklar</w:t>
      </w:r>
      <w:r>
        <w:softHyphen/>
      </w:r>
      <w:r w:rsidRPr="00E211AD">
        <w:t>na</w:t>
      </w:r>
      <w:r>
        <w:t> </w:t>
      </w:r>
      <w:r w:rsidRPr="00E211AD">
        <w:t>102–115</w:t>
      </w:r>
      <w:r>
        <w:t xml:space="preserve"> och som träffar dessa tillhandahållare</w:t>
      </w:r>
      <w:r w:rsidRPr="00E211AD">
        <w:t>. Det bör även införas en skyldighet för den som omfattas av undantaget att innan ett avtal ingås informera slutanvändaren om att bestämmelserna inte gäller.</w:t>
      </w:r>
      <w:r>
        <w:t xml:space="preserve"> Definitionen av uttrycket mikroföretag behandlas i nästa avsnitt.</w:t>
      </w:r>
    </w:p>
    <w:p w14:paraId="3ECADE8E" w14:textId="77777777" w:rsidR="00D85371" w:rsidRPr="00E211AD" w:rsidRDefault="00D85371" w:rsidP="00D85371">
      <w:pPr>
        <w:pStyle w:val="Rubrik2"/>
      </w:pPr>
      <w:bookmarkStart w:id="957" w:name="_Toc9841620"/>
      <w:bookmarkStart w:id="958" w:name="_Toc9867497"/>
      <w:bookmarkStart w:id="959" w:name="_Toc9867747"/>
      <w:bookmarkStart w:id="960" w:name="_Toc9871164"/>
      <w:bookmarkStart w:id="961" w:name="_Toc9958247"/>
      <w:bookmarkStart w:id="962" w:name="_Toc9961306"/>
      <w:bookmarkStart w:id="963" w:name="_Toc9962405"/>
      <w:bookmarkStart w:id="964" w:name="_Toc17793369"/>
      <w:bookmarkStart w:id="965" w:name="_Toc73005954"/>
      <w:bookmarkStart w:id="966" w:name="_Toc86738760"/>
      <w:bookmarkStart w:id="967" w:name="_Toc94597523"/>
      <w:bookmarkStart w:id="968" w:name="_Toc96533366"/>
      <w:r w:rsidRPr="00E211AD">
        <w:lastRenderedPageBreak/>
        <w:t>Informationskrav i samband med avtal</w:t>
      </w:r>
      <w:bookmarkEnd w:id="957"/>
      <w:bookmarkEnd w:id="958"/>
      <w:bookmarkEnd w:id="959"/>
      <w:bookmarkEnd w:id="960"/>
      <w:bookmarkEnd w:id="961"/>
      <w:bookmarkEnd w:id="962"/>
      <w:bookmarkEnd w:id="963"/>
      <w:bookmarkEnd w:id="964"/>
      <w:bookmarkEnd w:id="965"/>
      <w:bookmarkEnd w:id="966"/>
      <w:bookmarkEnd w:id="967"/>
      <w:bookmarkEnd w:id="968"/>
    </w:p>
    <w:p w14:paraId="07C8B7EB" w14:textId="184A45A1" w:rsidR="00D85371" w:rsidRPr="00E211AD" w:rsidRDefault="00D85371" w:rsidP="00D85371">
      <w:pPr>
        <w:pStyle w:val="Brdtextram"/>
      </w:pPr>
      <w:r>
        <w:rPr>
          <w:b/>
        </w:rPr>
        <w:t>Regeringens f</w:t>
      </w:r>
      <w:r w:rsidRPr="00E211AD">
        <w:rPr>
          <w:b/>
        </w:rPr>
        <w:t>örslag:</w:t>
      </w:r>
      <w:r w:rsidRPr="00E211AD">
        <w:t xml:space="preserve"> Innan ett avtal ingås med en konsument ska den som tillhandahåller </w:t>
      </w:r>
      <w:r>
        <w:t xml:space="preserve">en </w:t>
      </w:r>
      <w:r w:rsidRPr="00E211AD">
        <w:t>allmänt till</w:t>
      </w:r>
      <w:r w:rsidRPr="00E211AD">
        <w:softHyphen/>
      </w:r>
      <w:r w:rsidRPr="00424352">
        <w:t>gänglig elektronisk kommunika</w:t>
      </w:r>
      <w:r>
        <w:softHyphen/>
      </w:r>
      <w:r w:rsidRPr="00424352">
        <w:t>tions</w:t>
      </w:r>
      <w:r w:rsidRPr="00424352">
        <w:softHyphen/>
        <w:t>tjänst på ett klart och be</w:t>
      </w:r>
      <w:r w:rsidRPr="00424352">
        <w:softHyphen/>
        <w:t>grip</w:t>
      </w:r>
      <w:r w:rsidRPr="00424352">
        <w:softHyphen/>
        <w:t>ligt</w:t>
      </w:r>
      <w:r w:rsidRPr="00E211AD">
        <w:t xml:space="preserve"> sätt lämna information om avtalet och avgiftsfritt tillhanda</w:t>
      </w:r>
      <w:r w:rsidRPr="00E211AD">
        <w:softHyphen/>
      </w:r>
      <w:r w:rsidRPr="00424352">
        <w:t>hålla en kortfattad och lättläst sammanfattning av avtalet. Om det inte är</w:t>
      </w:r>
      <w:r w:rsidRPr="00E211AD">
        <w:t xml:space="preserve"> </w:t>
      </w:r>
      <w:r w:rsidRPr="00424352">
        <w:t>tekniskt möjligt att tillhandahålla samman</w:t>
      </w:r>
      <w:r w:rsidRPr="00424352">
        <w:softHyphen/>
        <w:t>fatt</w:t>
      </w:r>
      <w:r>
        <w:softHyphen/>
      </w:r>
      <w:r w:rsidRPr="00424352">
        <w:t>ning</w:t>
      </w:r>
      <w:r>
        <w:softHyphen/>
      </w:r>
      <w:r w:rsidRPr="00424352">
        <w:t>en innan avtalet ingås,</w:t>
      </w:r>
      <w:r w:rsidRPr="00E211AD">
        <w:t xml:space="preserve"> </w:t>
      </w:r>
      <w:r w:rsidRPr="00424352">
        <w:t xml:space="preserve">ska den lämnas </w:t>
      </w:r>
      <w:r>
        <w:t>så snart som möjligt därefter</w:t>
      </w:r>
      <w:r w:rsidRPr="00424352">
        <w:t xml:space="preserve">. </w:t>
      </w:r>
      <w:bookmarkStart w:id="969" w:name="_Hlk7514422"/>
      <w:r w:rsidRPr="00424352">
        <w:t>Tillhandahållaren ska tillämpa vill</w:t>
      </w:r>
      <w:r w:rsidRPr="00424352">
        <w:softHyphen/>
        <w:t>kor</w:t>
      </w:r>
      <w:r w:rsidRPr="00E211AD">
        <w:t xml:space="preserve"> som innebär att avtalet </w:t>
      </w:r>
      <w:r>
        <w:t xml:space="preserve">gäller </w:t>
      </w:r>
      <w:r w:rsidRPr="00E211AD">
        <w:t>först när kon</w:t>
      </w:r>
      <w:r w:rsidRPr="00E211AD">
        <w:softHyphen/>
        <w:t>su</w:t>
      </w:r>
      <w:r w:rsidRPr="00E211AD">
        <w:softHyphen/>
        <w:t>men</w:t>
      </w:r>
      <w:r w:rsidRPr="00E211AD">
        <w:softHyphen/>
        <w:t xml:space="preserve">ten har tagit emot sammanfattningen och bekräftat </w:t>
      </w:r>
      <w:r>
        <w:t>sin vilja att ingå</w:t>
      </w:r>
      <w:r w:rsidRPr="00E211AD">
        <w:t xml:space="preserve"> avtalet. </w:t>
      </w:r>
      <w:bookmarkStart w:id="970" w:name="_Hlk50466928"/>
      <w:bookmarkEnd w:id="969"/>
      <w:r>
        <w:t>Det sagda</w:t>
      </w:r>
      <w:r w:rsidRPr="00E211AD">
        <w:t xml:space="preserve"> ska inte gälla över</w:t>
      </w:r>
      <w:r>
        <w:softHyphen/>
      </w:r>
      <w:r w:rsidRPr="00E211AD">
        <w:t>förings</w:t>
      </w:r>
      <w:r w:rsidRPr="00E211AD">
        <w:softHyphen/>
        <w:t>tjänster som används för till</w:t>
      </w:r>
      <w:r w:rsidRPr="00E211AD">
        <w:softHyphen/>
      </w:r>
      <w:r w:rsidRPr="00424352">
        <w:t>handahållande av maskin</w:t>
      </w:r>
      <w:r>
        <w:t>-</w:t>
      </w:r>
      <w:r w:rsidRPr="00424352">
        <w:t>till</w:t>
      </w:r>
      <w:r>
        <w:t>-</w:t>
      </w:r>
      <w:r w:rsidRPr="00424352">
        <w:t xml:space="preserve">maskin-tjänster. </w:t>
      </w:r>
      <w:bookmarkEnd w:id="970"/>
      <w:r w:rsidRPr="00424352">
        <w:t>Re</w:t>
      </w:r>
      <w:r w:rsidR="003400B3">
        <w:softHyphen/>
      </w:r>
      <w:r w:rsidRPr="00424352">
        <w:t>geringen eller den myn</w:t>
      </w:r>
      <w:r w:rsidRPr="00424352">
        <w:softHyphen/>
        <w:t>dig</w:t>
      </w:r>
      <w:r w:rsidRPr="00424352">
        <w:softHyphen/>
      </w:r>
      <w:r w:rsidRPr="00E211AD">
        <w:t>het som regeringen bestäm</w:t>
      </w:r>
      <w:r>
        <w:softHyphen/>
      </w:r>
      <w:r w:rsidRPr="00E211AD">
        <w:t>mer ska få med</w:t>
      </w:r>
      <w:r w:rsidR="003400B3">
        <w:softHyphen/>
      </w:r>
      <w:r w:rsidRPr="00E211AD">
        <w:t xml:space="preserve">dela </w:t>
      </w:r>
      <w:r>
        <w:t xml:space="preserve">ytterligare </w:t>
      </w:r>
      <w:r w:rsidRPr="00E211AD">
        <w:t>föreskrifter om infor</w:t>
      </w:r>
      <w:r w:rsidRPr="00E211AD">
        <w:softHyphen/>
        <w:t>ma</w:t>
      </w:r>
      <w:r w:rsidRPr="00E211AD">
        <w:softHyphen/>
        <w:t>tionskravet.</w:t>
      </w:r>
    </w:p>
    <w:p w14:paraId="3A446D0A" w14:textId="77777777" w:rsidR="00D85371" w:rsidRPr="00E211AD" w:rsidRDefault="00D85371" w:rsidP="00D85371">
      <w:pPr>
        <w:pStyle w:val="Brdtextmedindragram"/>
      </w:pPr>
      <w:r w:rsidRPr="00424352">
        <w:t>Bestämmelserna om information</w:t>
      </w:r>
      <w:r>
        <w:t>skrav</w:t>
      </w:r>
      <w:r w:rsidRPr="00E211AD">
        <w:t xml:space="preserve"> ska också tillämpas när ett avtal ingås med slutanvänd</w:t>
      </w:r>
      <w:r>
        <w:softHyphen/>
      </w:r>
      <w:r w:rsidRPr="00E211AD">
        <w:t xml:space="preserve">are </w:t>
      </w:r>
      <w:r w:rsidRPr="00424352">
        <w:t>som är mikroföretag, små företag eller organisationer som drivs utan vinst</w:t>
      </w:r>
      <w:r w:rsidRPr="00424352">
        <w:softHyphen/>
        <w:t>syfte, om de inte uttryckligen har samtyckt till att be</w:t>
      </w:r>
      <w:r w:rsidRPr="00424352">
        <w:softHyphen/>
        <w:t>stäm</w:t>
      </w:r>
      <w:r w:rsidRPr="00424352">
        <w:softHyphen/>
        <w:t>mel</w:t>
      </w:r>
      <w:r w:rsidRPr="00424352">
        <w:softHyphen/>
      </w:r>
      <w:r w:rsidRPr="00E211AD">
        <w:t>serna frångås.</w:t>
      </w:r>
    </w:p>
    <w:p w14:paraId="6E17FB16" w14:textId="77777777" w:rsidR="00D85371" w:rsidRPr="00E211AD" w:rsidRDefault="00D85371" w:rsidP="00D85371">
      <w:pPr>
        <w:pStyle w:val="Brdtextmedindragram"/>
      </w:pPr>
      <w:r>
        <w:t>Tillhandahållaren ska se till att i</w:t>
      </w:r>
      <w:r w:rsidRPr="00424352">
        <w:t>nformationen</w:t>
      </w:r>
      <w:r>
        <w:t xml:space="preserve"> och sammanfattningen</w:t>
      </w:r>
      <w:r w:rsidRPr="00424352">
        <w:t xml:space="preserve"> </w:t>
      </w:r>
      <w:r>
        <w:t>är</w:t>
      </w:r>
      <w:r w:rsidRPr="00424352">
        <w:t xml:space="preserve"> en del av avtalet</w:t>
      </w:r>
      <w:r>
        <w:t>, om parterna inte uttryckligen har kommit överens om något annat</w:t>
      </w:r>
      <w:r w:rsidRPr="00E211AD">
        <w:t>.</w:t>
      </w:r>
    </w:p>
    <w:p w14:paraId="29086EC2" w14:textId="77777777" w:rsidR="00D85371" w:rsidRPr="00A76360" w:rsidRDefault="00D85371" w:rsidP="00D85371">
      <w:pPr>
        <w:pStyle w:val="Brdtextmedindrag"/>
        <w:rPr>
          <w:sz w:val="8"/>
          <w:szCs w:val="8"/>
        </w:rPr>
      </w:pPr>
    </w:p>
    <w:p w14:paraId="438DD461"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 xml:space="preserve">överensstämmer i sak med regeringens förslag. </w:t>
      </w:r>
      <w:r w:rsidRPr="002573F2">
        <w:t>Promemorians lagförslag har en annan utformning.</w:t>
      </w:r>
    </w:p>
    <w:p w14:paraId="33196727" w14:textId="603C7D5B" w:rsidR="00D85371" w:rsidRDefault="00D85371" w:rsidP="00D85371">
      <w:pPr>
        <w:pStyle w:val="Brdtextmedindrag"/>
      </w:pPr>
      <w:r w:rsidRPr="00E211AD">
        <w:rPr>
          <w:b/>
        </w:rPr>
        <w:t>Remissinstanserna:</w:t>
      </w:r>
      <w:r w:rsidRPr="0041743D">
        <w:t xml:space="preserve"> </w:t>
      </w:r>
      <w:r w:rsidRPr="00AA6A04">
        <w:t xml:space="preserve">De flesta </w:t>
      </w:r>
      <w:r w:rsidRPr="002C41C5">
        <w:t>av remissinstanserna tillstyrker förslage</w:t>
      </w:r>
      <w:r>
        <w:t>t</w:t>
      </w:r>
      <w:r w:rsidRPr="002C41C5">
        <w:t xml:space="preserve"> eller har ingen invändning mot </w:t>
      </w:r>
      <w:r w:rsidRPr="008B1F20">
        <w:t>de</w:t>
      </w:r>
      <w:r>
        <w:t>t</w:t>
      </w:r>
      <w:r w:rsidRPr="008B1F20">
        <w:t xml:space="preserve">. </w:t>
      </w:r>
      <w:r w:rsidRPr="008B1F20">
        <w:rPr>
          <w:i/>
        </w:rPr>
        <w:t>Hi3G Access AB</w:t>
      </w:r>
      <w:r w:rsidRPr="008B1F20">
        <w:t xml:space="preserve">, </w:t>
      </w:r>
      <w:r>
        <w:rPr>
          <w:i/>
        </w:rPr>
        <w:t>TechSverige</w:t>
      </w:r>
      <w:r w:rsidRPr="008B1F20">
        <w:rPr>
          <w:i/>
        </w:rPr>
        <w:t xml:space="preserve"> </w:t>
      </w:r>
      <w:r w:rsidRPr="008B1F20">
        <w:t>och</w:t>
      </w:r>
      <w:r w:rsidRPr="008B1F20">
        <w:rPr>
          <w:i/>
        </w:rPr>
        <w:t xml:space="preserve"> Telenor Sverige AB </w:t>
      </w:r>
      <w:r>
        <w:rPr>
          <w:iCs/>
        </w:rPr>
        <w:t xml:space="preserve">efterlyser dock förtydliganden i flera avseenden för att undvika tillämpningsproblem. </w:t>
      </w:r>
      <w:r w:rsidRPr="00C94105">
        <w:rPr>
          <w:iCs/>
        </w:rPr>
        <w:t>Hi3G Access AB</w:t>
      </w:r>
      <w:r>
        <w:rPr>
          <w:iCs/>
        </w:rPr>
        <w:t xml:space="preserve"> fram</w:t>
      </w:r>
      <w:r>
        <w:rPr>
          <w:iCs/>
        </w:rPr>
        <w:softHyphen/>
        <w:t>håller</w:t>
      </w:r>
      <w:r w:rsidRPr="001A5324">
        <w:rPr>
          <w:iCs/>
        </w:rPr>
        <w:t xml:space="preserve">, i likhet med </w:t>
      </w:r>
      <w:r>
        <w:t>TechSverige</w:t>
      </w:r>
      <w:r w:rsidRPr="001A5324">
        <w:t>, att det bör övervägas om krav</w:t>
      </w:r>
      <w:r>
        <w:softHyphen/>
      </w:r>
      <w:r w:rsidRPr="001A5324">
        <w:t xml:space="preserve">en på avtalets innehåll och form i stället ska framgå av lagen. </w:t>
      </w:r>
      <w:r>
        <w:t xml:space="preserve">Bolaget anser även att </w:t>
      </w:r>
      <w:r w:rsidRPr="00EB4409">
        <w:t>kravet på sam</w:t>
      </w:r>
      <w:r>
        <w:softHyphen/>
      </w:r>
      <w:r w:rsidRPr="00EB4409">
        <w:t>tycke för att frångå bestämmelserna bör kunna tolkas fri</w:t>
      </w:r>
      <w:r>
        <w:t>are för mikro</w:t>
      </w:r>
      <w:r>
        <w:softHyphen/>
        <w:t xml:space="preserve">företag och små företag. </w:t>
      </w:r>
      <w:r w:rsidRPr="008565E5">
        <w:rPr>
          <w:i/>
          <w:iCs/>
        </w:rPr>
        <w:t>PTS</w:t>
      </w:r>
      <w:r w:rsidRPr="008565E5">
        <w:t xml:space="preserve"> </w:t>
      </w:r>
      <w:r>
        <w:t>förordar</w:t>
      </w:r>
      <w:r w:rsidRPr="008565E5">
        <w:t xml:space="preserve"> </w:t>
      </w:r>
      <w:r>
        <w:t>också</w:t>
      </w:r>
      <w:r w:rsidRPr="008565E5">
        <w:t xml:space="preserve"> att kraven </w:t>
      </w:r>
      <w:r w:rsidRPr="001A5324">
        <w:t xml:space="preserve">på avtalets innehåll och form </w:t>
      </w:r>
      <w:r w:rsidRPr="008565E5">
        <w:t>ska införas i lag</w:t>
      </w:r>
      <w:r>
        <w:t>en</w:t>
      </w:r>
      <w:r w:rsidRPr="008565E5">
        <w:t xml:space="preserve">. </w:t>
      </w:r>
      <w:r>
        <w:t>Enligt myndig</w:t>
      </w:r>
      <w:r>
        <w:softHyphen/>
        <w:t xml:space="preserve">heten ska </w:t>
      </w:r>
      <w:r w:rsidRPr="00EE12E9">
        <w:t>även uttrycken orga</w:t>
      </w:r>
      <w:r w:rsidR="003400B3">
        <w:softHyphen/>
      </w:r>
      <w:r w:rsidRPr="00EE12E9">
        <w:t>ni</w:t>
      </w:r>
      <w:r w:rsidR="003400B3">
        <w:softHyphen/>
      </w:r>
      <w:r w:rsidRPr="00EE12E9">
        <w:t xml:space="preserve">sation som drivs utan vinstsyfte och </w:t>
      </w:r>
      <w:r w:rsidRPr="00440542">
        <w:t>konsument definieras i lag.</w:t>
      </w:r>
      <w:r>
        <w:t xml:space="preserve"> </w:t>
      </w:r>
      <w:r w:rsidRPr="008565E5">
        <w:t>Vidare anser PTS att Konsument</w:t>
      </w:r>
      <w:r>
        <w:softHyphen/>
      </w:r>
      <w:r w:rsidRPr="008565E5">
        <w:t>verket bör ha tillsyn över de all</w:t>
      </w:r>
      <w:r w:rsidRPr="008565E5">
        <w:softHyphen/>
        <w:t>männa konsu</w:t>
      </w:r>
      <w:r w:rsidR="003400B3">
        <w:softHyphen/>
      </w:r>
      <w:r w:rsidRPr="008565E5">
        <w:t>ment</w:t>
      </w:r>
      <w:r w:rsidRPr="008565E5">
        <w:softHyphen/>
        <w:t>skydds</w:t>
      </w:r>
      <w:r>
        <w:softHyphen/>
      </w:r>
      <w:r w:rsidRPr="008565E5">
        <w:t>bestäm</w:t>
      </w:r>
      <w:r>
        <w:softHyphen/>
      </w:r>
      <w:r w:rsidRPr="008565E5">
        <w:t>melserna även i förhållande till den vidare kretsen av slutanvänd</w:t>
      </w:r>
      <w:r>
        <w:softHyphen/>
      </w:r>
      <w:r w:rsidRPr="008565E5">
        <w:t xml:space="preserve">are. </w:t>
      </w:r>
      <w:r w:rsidRPr="008565E5">
        <w:rPr>
          <w:i/>
        </w:rPr>
        <w:t>Konsument</w:t>
      </w:r>
      <w:r w:rsidRPr="008565E5">
        <w:rPr>
          <w:i/>
        </w:rPr>
        <w:softHyphen/>
        <w:t xml:space="preserve">verket </w:t>
      </w:r>
      <w:r w:rsidRPr="008565E5">
        <w:rPr>
          <w:iCs/>
        </w:rPr>
        <w:t>framhåller i denna del att det är angeläget med en dialog mellan myndig</w:t>
      </w:r>
      <w:r>
        <w:rPr>
          <w:iCs/>
        </w:rPr>
        <w:softHyphen/>
      </w:r>
      <w:r w:rsidRPr="008565E5">
        <w:rPr>
          <w:iCs/>
        </w:rPr>
        <w:t>heterna för att säkerställa</w:t>
      </w:r>
      <w:r w:rsidRPr="008565E5">
        <w:t xml:space="preserve"> en enhetlig tillämp</w:t>
      </w:r>
      <w:r w:rsidR="003400B3">
        <w:softHyphen/>
      </w:r>
      <w:r w:rsidRPr="008565E5">
        <w:t>ning. Enligt PTS bör det också förtydligas att ångerrätten inte gäller för den vidare kretsen av slutanvän</w:t>
      </w:r>
      <w:r>
        <w:softHyphen/>
      </w:r>
      <w:r w:rsidRPr="008565E5">
        <w:t xml:space="preserve">dare. </w:t>
      </w:r>
      <w:r w:rsidRPr="008565E5">
        <w:rPr>
          <w:i/>
        </w:rPr>
        <w:t>Microsoft</w:t>
      </w:r>
      <w:r w:rsidRPr="00BB7CC7">
        <w:rPr>
          <w:i/>
        </w:rPr>
        <w:t xml:space="preserve"> Sverige AB</w:t>
      </w:r>
      <w:r w:rsidRPr="00BB7CC7">
        <w:t xml:space="preserve"> anser att det av rätts</w:t>
      </w:r>
      <w:r>
        <w:softHyphen/>
      </w:r>
      <w:r w:rsidRPr="00BB7CC7">
        <w:t>säkerhets</w:t>
      </w:r>
      <w:r>
        <w:softHyphen/>
      </w:r>
      <w:r w:rsidRPr="00BB7CC7">
        <w:t xml:space="preserve">skäl </w:t>
      </w:r>
      <w:r>
        <w:t>i lagen</w:t>
      </w:r>
      <w:r w:rsidRPr="00BB7CC7">
        <w:t xml:space="preserve"> bör införas en hänvisning till genom</w:t>
      </w:r>
      <w:r>
        <w:softHyphen/>
      </w:r>
      <w:r w:rsidRPr="00BB7CC7">
        <w:t>förande</w:t>
      </w:r>
      <w:r>
        <w:softHyphen/>
      </w:r>
      <w:r w:rsidRPr="00BB7CC7">
        <w:t>förordning</w:t>
      </w:r>
      <w:r>
        <w:softHyphen/>
        <w:t>en</w:t>
      </w:r>
      <w:r w:rsidRPr="00BB7CC7">
        <w:t xml:space="preserve"> om en mall för avtals</w:t>
      </w:r>
      <w:r w:rsidRPr="00BB7CC7">
        <w:softHyphen/>
        <w:t>sam</w:t>
      </w:r>
      <w:r>
        <w:softHyphen/>
      </w:r>
      <w:r w:rsidRPr="00BB7CC7">
        <w:t>man</w:t>
      </w:r>
      <w:r w:rsidRPr="00BB7CC7">
        <w:softHyphen/>
        <w:t xml:space="preserve">fattning. </w:t>
      </w:r>
      <w:r w:rsidRPr="00BB7CC7">
        <w:rPr>
          <w:i/>
        </w:rPr>
        <w:t>Sveriges konsumenter</w:t>
      </w:r>
      <w:r w:rsidRPr="00C94105">
        <w:rPr>
          <w:iCs/>
        </w:rPr>
        <w:t>, som också anser att förslaget behöver förtydligas,</w:t>
      </w:r>
      <w:r w:rsidRPr="00BB7CC7">
        <w:t xml:space="preserve"> för fram att kravet på att samman</w:t>
      </w:r>
      <w:r w:rsidRPr="00BB7CC7">
        <w:softHyphen/>
        <w:t>fattningen ska vara begriplig och lättläst bör gälla för hela avtalet när det riktar sig till konsumenter</w:t>
      </w:r>
      <w:r>
        <w:t xml:space="preserve"> </w:t>
      </w:r>
      <w:r w:rsidRPr="00C672AA">
        <w:t xml:space="preserve">och </w:t>
      </w:r>
      <w:r>
        <w:t xml:space="preserve">att det är viktigt att se över </w:t>
      </w:r>
      <w:r w:rsidRPr="00C672AA">
        <w:t xml:space="preserve">hur kraven uppfylls om </w:t>
      </w:r>
      <w:r>
        <w:t xml:space="preserve">en slutanvändare inte har tillgång till </w:t>
      </w:r>
      <w:r w:rsidRPr="00C672AA">
        <w:t>internet</w:t>
      </w:r>
      <w:r w:rsidRPr="00C672AA">
        <w:softHyphen/>
        <w:t>upp</w:t>
      </w:r>
      <w:r w:rsidRPr="00C672AA">
        <w:softHyphen/>
        <w:t>kopp</w:t>
      </w:r>
      <w:r w:rsidRPr="00C672AA">
        <w:softHyphen/>
        <w:t xml:space="preserve">ling. </w:t>
      </w:r>
      <w:r w:rsidRPr="00C672AA">
        <w:rPr>
          <w:i/>
        </w:rPr>
        <w:t>Myndig</w:t>
      </w:r>
      <w:r>
        <w:rPr>
          <w:i/>
        </w:rPr>
        <w:softHyphen/>
      </w:r>
      <w:r w:rsidRPr="00C672AA">
        <w:rPr>
          <w:i/>
        </w:rPr>
        <w:t>heten för delaktighet</w:t>
      </w:r>
      <w:r w:rsidRPr="00C672AA">
        <w:t xml:space="preserve"> anser att förslaget bör kompletteras med en analys av tillgänglighets</w:t>
      </w:r>
      <w:r w:rsidRPr="00C672AA">
        <w:softHyphen/>
        <w:t>direktiv</w:t>
      </w:r>
      <w:r w:rsidRPr="00C672AA">
        <w:softHyphen/>
        <w:t>ets betydelse för bestämmelserna.</w:t>
      </w:r>
    </w:p>
    <w:p w14:paraId="70971BCE" w14:textId="77777777" w:rsidR="00D85371" w:rsidRDefault="00D85371" w:rsidP="00D85371">
      <w:pPr>
        <w:pStyle w:val="Rubrik4utannumrering"/>
      </w:pPr>
      <w:r w:rsidRPr="00E211AD">
        <w:lastRenderedPageBreak/>
        <w:t xml:space="preserve">Skälen för </w:t>
      </w:r>
      <w:r>
        <w:t>regeringens f</w:t>
      </w:r>
      <w:r w:rsidRPr="00E211AD">
        <w:t>örslag</w:t>
      </w:r>
    </w:p>
    <w:p w14:paraId="7012A977" w14:textId="77777777" w:rsidR="00D85371" w:rsidRPr="00FF5960" w:rsidRDefault="00D85371" w:rsidP="00D85371">
      <w:pPr>
        <w:pStyle w:val="Rubrik5utannumrering"/>
        <w:spacing w:before="0"/>
      </w:pPr>
      <w:r>
        <w:t>Den nya regleringen om informationskrav vid ingående av avtal</w:t>
      </w:r>
    </w:p>
    <w:p w14:paraId="16FC2F59" w14:textId="6F2BE6F5" w:rsidR="00D85371" w:rsidRPr="00E211AD" w:rsidRDefault="00D85371" w:rsidP="00D85371">
      <w:pPr>
        <w:pStyle w:val="Brdtext"/>
      </w:pPr>
      <w:r w:rsidRPr="00E211AD">
        <w:t>I 5</w:t>
      </w:r>
      <w:r>
        <w:t> kap. </w:t>
      </w:r>
      <w:r w:rsidRPr="00E211AD">
        <w:t>15</w:t>
      </w:r>
      <w:r>
        <w:t> §</w:t>
      </w:r>
      <w:r w:rsidRPr="00E211AD">
        <w:t xml:space="preserve"> LEK </w:t>
      </w:r>
      <w:r w:rsidR="003400B3">
        <w:t>regleras</w:t>
      </w:r>
      <w:r w:rsidRPr="00E211AD">
        <w:t xml:space="preserve"> innehåll i avtal. Paragrafen inne</w:t>
      </w:r>
      <w:r w:rsidRPr="00E211AD">
        <w:softHyphen/>
        <w:t>håller en uttöm</w:t>
      </w:r>
      <w:r w:rsidR="003400B3">
        <w:softHyphen/>
      </w:r>
      <w:r w:rsidRPr="00E211AD">
        <w:t>mande lista på den information som ett avtal mellan en kon</w:t>
      </w:r>
      <w:r w:rsidRPr="00E211AD">
        <w:softHyphen/>
        <w:t>sument och den som tillhandahåller ett allmänt kommunikationsnät eller allmänt tillgäng</w:t>
      </w:r>
      <w:r w:rsidR="003400B3">
        <w:softHyphen/>
      </w:r>
      <w:r w:rsidRPr="00E211AD">
        <w:t xml:space="preserve">liga elektroniska kommunikationstjänster ska innehålla. </w:t>
      </w:r>
      <w:r w:rsidRPr="00424352">
        <w:t>Be</w:t>
      </w:r>
      <w:r w:rsidRPr="00424352">
        <w:softHyphen/>
        <w:t>stämmelse</w:t>
      </w:r>
      <w:r>
        <w:t>r</w:t>
      </w:r>
      <w:r w:rsidRPr="00424352">
        <w:t>n</w:t>
      </w:r>
      <w:r>
        <w:t>a</w:t>
      </w:r>
      <w:r w:rsidRPr="00424352">
        <w:t xml:space="preserve"> om innehåll i avtal gäller också för andra slutanvändare som</w:t>
      </w:r>
      <w:r w:rsidRPr="00E211AD">
        <w:t xml:space="preserve"> </w:t>
      </w:r>
      <w:r w:rsidRPr="00424352">
        <w:t xml:space="preserve">begär det. Paragrafen genomför artikel 20.1 i USO-direktivet. PTS har </w:t>
      </w:r>
      <w:r w:rsidRPr="00E211AD">
        <w:t>meddelat föreskrifter och allmänna råd (PTSFS 2013:3) om innehåll i avtal.</w:t>
      </w:r>
    </w:p>
    <w:p w14:paraId="63B11936" w14:textId="10BC1437" w:rsidR="00D85371" w:rsidRPr="00E211AD" w:rsidRDefault="00D85371" w:rsidP="00D85371">
      <w:pPr>
        <w:pStyle w:val="Brdtextmedindrag"/>
      </w:pPr>
      <w:r w:rsidRPr="00424352">
        <w:t>Bestämmelser om innehåll i avtal när det gäller inter</w:t>
      </w:r>
      <w:r w:rsidRPr="00424352">
        <w:softHyphen/>
        <w:t>net</w:t>
      </w:r>
      <w:r w:rsidRPr="00424352">
        <w:softHyphen/>
        <w:t>anslut</w:t>
      </w:r>
      <w:r w:rsidRPr="00424352">
        <w:softHyphen/>
        <w:t>nings</w:t>
      </w:r>
      <w:r w:rsidRPr="00424352">
        <w:softHyphen/>
        <w:t>tjänster</w:t>
      </w:r>
      <w:r w:rsidRPr="00E211AD">
        <w:t xml:space="preserve"> </w:t>
      </w:r>
      <w:r w:rsidRPr="00424352">
        <w:t>finns även i artikel 4.1 i TSM-förordningen</w:t>
      </w:r>
      <w:r>
        <w:t xml:space="preserve"> (EU) 2015/2120</w:t>
      </w:r>
      <w:r w:rsidRPr="00424352">
        <w:t>. Arti</w:t>
      </w:r>
      <w:r>
        <w:softHyphen/>
      </w:r>
      <w:r w:rsidRPr="00424352">
        <w:t>keln inne</w:t>
      </w:r>
      <w:r w:rsidRPr="00424352">
        <w:softHyphen/>
      </w:r>
      <w:r w:rsidRPr="00E211AD">
        <w:t>håller tjänstespecifika informationskrav för internetanslut</w:t>
      </w:r>
      <w:r w:rsidRPr="00E211AD">
        <w:softHyphen/>
        <w:t>nings</w:t>
      </w:r>
      <w:r w:rsidRPr="00E211AD">
        <w:softHyphen/>
        <w:t>tjänster som bl.a. syftar till att säkerställa en öppen internetanslutning och lika</w:t>
      </w:r>
      <w:r w:rsidRPr="00E211AD">
        <w:softHyphen/>
        <w:t>be</w:t>
      </w:r>
      <w:r w:rsidRPr="00E211AD">
        <w:softHyphen/>
        <w:t>hand</w:t>
      </w:r>
      <w:r w:rsidRPr="00E211AD">
        <w:softHyphen/>
        <w:t>ling av olika slags internettrafik. I den utsträckning som be</w:t>
      </w:r>
      <w:r w:rsidR="003400B3">
        <w:softHyphen/>
      </w:r>
      <w:r w:rsidRPr="00E211AD">
        <w:t>stäm</w:t>
      </w:r>
      <w:r>
        <w:softHyphen/>
      </w:r>
      <w:r w:rsidRPr="00E211AD">
        <w:t>mel</w:t>
      </w:r>
      <w:r w:rsidRPr="00E211AD">
        <w:softHyphen/>
      </w:r>
      <w:r w:rsidRPr="00424352">
        <w:t>ser</w:t>
      </w:r>
      <w:r w:rsidRPr="00424352">
        <w:softHyphen/>
        <w:t xml:space="preserve">na i EU-direktivet anger informationskrav som ska gälla för sådana tjänster </w:t>
      </w:r>
      <w:r w:rsidRPr="00E211AD">
        <w:t xml:space="preserve">kompletterar </w:t>
      </w:r>
      <w:r>
        <w:t xml:space="preserve">direktivet </w:t>
      </w:r>
      <w:r w:rsidRPr="00E211AD">
        <w:t xml:space="preserve">kraven </w:t>
      </w:r>
      <w:r>
        <w:t>i</w:t>
      </w:r>
      <w:r w:rsidRPr="00E211AD">
        <w:t xml:space="preserve"> TSM-förordning</w:t>
      </w:r>
      <w:r>
        <w:softHyphen/>
      </w:r>
      <w:r w:rsidRPr="00E211AD">
        <w:t>en.</w:t>
      </w:r>
    </w:p>
    <w:p w14:paraId="1C210915" w14:textId="1450CD36" w:rsidR="00D85371" w:rsidRPr="00E211AD" w:rsidRDefault="00D85371" w:rsidP="00D85371">
      <w:pPr>
        <w:pStyle w:val="Brdtextmedindrag"/>
      </w:pPr>
      <w:r w:rsidRPr="00E211AD">
        <w:t>Till skillnad från nuvarande reglering föreskriv</w:t>
      </w:r>
      <w:r>
        <w:t>s i artikel 102 i</w:t>
      </w:r>
      <w:r w:rsidRPr="00E211AD">
        <w:t xml:space="preserve"> EU-direktiv</w:t>
      </w:r>
      <w:r>
        <w:softHyphen/>
      </w:r>
      <w:r w:rsidRPr="00E211AD">
        <w:t xml:space="preserve">et informationskrav i samband med att </w:t>
      </w:r>
      <w:r>
        <w:t xml:space="preserve">ett </w:t>
      </w:r>
      <w:r w:rsidRPr="00E211AD">
        <w:t>av</w:t>
      </w:r>
      <w:r w:rsidRPr="00E211AD">
        <w:softHyphen/>
        <w:t>tal ingås. Av artikel</w:t>
      </w:r>
      <w:r w:rsidR="003400B3">
        <w:t xml:space="preserve"> </w:t>
      </w:r>
      <w:r w:rsidRPr="00E211AD">
        <w:t>102.4 framgår att sådan information ska vara en del av avtalet och endast får ändras om parterna uttryckligen kommer överens om det.</w:t>
      </w:r>
    </w:p>
    <w:p w14:paraId="3A6623A6" w14:textId="77777777" w:rsidR="00D85371" w:rsidRPr="00E211AD" w:rsidRDefault="00D85371" w:rsidP="00D85371">
      <w:pPr>
        <w:pStyle w:val="Brdtextmedindrag"/>
      </w:pPr>
      <w:r w:rsidRPr="00E211AD">
        <w:t xml:space="preserve">Enligt artikel 102.1 ska tillhandahållare, innan en konsument blir bunden </w:t>
      </w:r>
      <w:r w:rsidRPr="00424352">
        <w:t>av ett avtal eller ett motsvarande erbjudande, lämna viss information som är</w:t>
      </w:r>
      <w:r w:rsidRPr="00E211AD">
        <w:t xml:space="preserve"> relevant för den aktuella tjänsten. Skyldigheten omfattar tillhanda</w:t>
      </w:r>
      <w:r w:rsidRPr="00E211AD">
        <w:softHyphen/>
        <w:t>håll</w:t>
      </w:r>
      <w:r>
        <w:softHyphen/>
      </w:r>
      <w:r w:rsidRPr="00E211AD">
        <w:t xml:space="preserve">are </w:t>
      </w:r>
      <w:r w:rsidRPr="00424352">
        <w:t>av andra allmänt tillgängliga elektroniska kommunikationstjänster än över</w:t>
      </w:r>
      <w:r w:rsidRPr="00424352">
        <w:softHyphen/>
      </w:r>
      <w:r w:rsidRPr="00E211AD">
        <w:t>föringstjänster för tillhandahållande av maskin</w:t>
      </w:r>
      <w:r>
        <w:t>-</w:t>
      </w:r>
      <w:r w:rsidRPr="00E211AD">
        <w:t>till</w:t>
      </w:r>
      <w:r>
        <w:t>-</w:t>
      </w:r>
      <w:r w:rsidRPr="00E211AD">
        <w:t>maskin-tjänster. Artikeln specificerar inte informationskraven på motsvar</w:t>
      </w:r>
      <w:r>
        <w:softHyphen/>
      </w:r>
      <w:r w:rsidRPr="00E211AD">
        <w:t>ande sätt som den uppräkning av uppgifter som finns i artikel 20.1 i USO-direktivet. I arti</w:t>
      </w:r>
      <w:r>
        <w:softHyphen/>
      </w:r>
      <w:r w:rsidRPr="00E211AD">
        <w:t>kel</w:t>
      </w:r>
      <w:r>
        <w:t> </w:t>
      </w:r>
      <w:r w:rsidRPr="00E211AD">
        <w:t>102.1 specificeras nämligen inte de informationskrav som f</w:t>
      </w:r>
      <w:r>
        <w:t>ramgår</w:t>
      </w:r>
      <w:r w:rsidRPr="00E211AD">
        <w:t xml:space="preserve"> av artiklarna 5 och 6 i det s.k. konsumenträttighetsdirektivet, dvs. Europa</w:t>
      </w:r>
      <w:r w:rsidRPr="00E211AD">
        <w:softHyphen/>
        <w:t>parlamentets och rådets direktiv 2011/83/EU av den 25</w:t>
      </w:r>
      <w:r>
        <w:t> </w:t>
      </w:r>
      <w:r w:rsidRPr="00E211AD">
        <w:t>oktober 2011 om konsumenträttigheter och om ändring av rådets direktiv 93/13/EEG och Europaparlamentets och rådets direktiv 1999/44/</w:t>
      </w:r>
      <w:r>
        <w:t xml:space="preserve"> </w:t>
      </w:r>
      <w:r w:rsidRPr="00E211AD">
        <w:t>EG och om upphävande av rådets direktiv 85/577/EEG och Europaparla</w:t>
      </w:r>
      <w:r>
        <w:softHyphen/>
      </w:r>
      <w:r w:rsidRPr="00E211AD">
        <w:t>men</w:t>
      </w:r>
      <w:r>
        <w:softHyphen/>
      </w:r>
      <w:r w:rsidRPr="00E211AD">
        <w:t xml:space="preserve">tets och rådets direktiv 97/7/EG. I stället föreskrivs att tillhandahållare ska lämna den information </w:t>
      </w:r>
      <w:r w:rsidRPr="00424352">
        <w:t>som avses i artiklarna 5 och 6 i det direktivet och därutöver den infor</w:t>
      </w:r>
      <w:r w:rsidRPr="00424352">
        <w:softHyphen/>
        <w:t>ma</w:t>
      </w:r>
      <w:r w:rsidRPr="00424352">
        <w:softHyphen/>
        <w:t>tion</w:t>
      </w:r>
      <w:r w:rsidRPr="00E211AD">
        <w:t xml:space="preserve"> som listas i bilaga 8 till EU-direktivet. Bilagan reglerar de sektors</w:t>
      </w:r>
      <w:r w:rsidRPr="00E211AD">
        <w:softHyphen/>
        <w:t>specifika informationskraven. Olika informa</w:t>
      </w:r>
      <w:r>
        <w:softHyphen/>
      </w:r>
      <w:r w:rsidRPr="00E211AD">
        <w:t>tions</w:t>
      </w:r>
      <w:r>
        <w:softHyphen/>
      </w:r>
      <w:r w:rsidRPr="00E211AD">
        <w:t xml:space="preserve">krav specificeras för olika typer av </w:t>
      </w:r>
      <w:r w:rsidRPr="00424352">
        <w:t>tjänster med utgångspunkt i vilken informa</w:t>
      </w:r>
      <w:r>
        <w:softHyphen/>
      </w:r>
      <w:r w:rsidRPr="00424352">
        <w:t>tion som är rele</w:t>
      </w:r>
      <w:r>
        <w:softHyphen/>
      </w:r>
      <w:r w:rsidRPr="00424352">
        <w:t>vant för respektive</w:t>
      </w:r>
      <w:r w:rsidRPr="00E211AD">
        <w:t xml:space="preserve"> </w:t>
      </w:r>
      <w:r w:rsidRPr="00424352">
        <w:t>tjänst. Kraven omfattar t.ex. informa</w:t>
      </w:r>
      <w:r>
        <w:softHyphen/>
      </w:r>
      <w:r w:rsidRPr="00424352">
        <w:t>tion om minimi</w:t>
      </w:r>
      <w:r>
        <w:softHyphen/>
      </w:r>
      <w:r w:rsidRPr="00424352">
        <w:t>tjänstekvalitet och ytter</w:t>
      </w:r>
      <w:r w:rsidRPr="00424352">
        <w:softHyphen/>
      </w:r>
      <w:r w:rsidRPr="00E211AD">
        <w:t>ligare information om pris, löptid och villkor för förlängning och upp</w:t>
      </w:r>
      <w:r w:rsidRPr="00E211AD">
        <w:softHyphen/>
        <w:t>säg</w:t>
      </w:r>
      <w:r w:rsidRPr="00E211AD">
        <w:softHyphen/>
        <w:t>ning av avtalet.</w:t>
      </w:r>
    </w:p>
    <w:p w14:paraId="7B7279E8" w14:textId="2E607ABC" w:rsidR="00D85371" w:rsidRPr="00B23AF5" w:rsidRDefault="00D85371" w:rsidP="00D85371">
      <w:pPr>
        <w:pStyle w:val="Brdtextmedindrag"/>
        <w:rPr>
          <w:i/>
          <w:iCs/>
        </w:rPr>
      </w:pPr>
      <w:r w:rsidRPr="00E211AD">
        <w:t>I skäl 261 i EU-direktivet anges att det för att ge slutanvändarna möjlig</w:t>
      </w:r>
      <w:r w:rsidRPr="00E211AD">
        <w:softHyphen/>
        <w:t xml:space="preserve">het att göra välgrundade val är ytterst viktigt att den nödvändiga relevanta </w:t>
      </w:r>
      <w:r w:rsidRPr="00424352">
        <w:t xml:space="preserve">informationen ges innan avtalet ingås. </w:t>
      </w:r>
      <w:r>
        <w:t>A</w:t>
      </w:r>
      <w:r w:rsidRPr="00424352">
        <w:t xml:space="preserve">rtikel 102.1 får </w:t>
      </w:r>
      <w:r>
        <w:t xml:space="preserve">enligt regeringens mening </w:t>
      </w:r>
      <w:r w:rsidRPr="00424352">
        <w:t>upp</w:t>
      </w:r>
      <w:r w:rsidRPr="00424352">
        <w:softHyphen/>
        <w:t>fattas som en skyldighet att lämna information vid en bestämd tid</w:t>
      </w:r>
      <w:r>
        <w:softHyphen/>
      </w:r>
      <w:r w:rsidRPr="00424352">
        <w:t xml:space="preserve">punkt, dvs. innan avtalet ingås. Det framgår inte av </w:t>
      </w:r>
      <w:r>
        <w:t>EU-</w:t>
      </w:r>
      <w:r w:rsidRPr="00424352">
        <w:t>direktivet att bestäm</w:t>
      </w:r>
      <w:r>
        <w:softHyphen/>
      </w:r>
      <w:r w:rsidRPr="00424352">
        <w:t>melsen ska med</w:t>
      </w:r>
      <w:r w:rsidRPr="00424352">
        <w:softHyphen/>
      </w:r>
      <w:r w:rsidRPr="00E211AD">
        <w:t xml:space="preserve">föra särskilda rättsföljder för det enskilda avtalet. </w:t>
      </w:r>
      <w:r>
        <w:t xml:space="preserve">Regleringen i </w:t>
      </w:r>
      <w:r w:rsidRPr="00E211AD">
        <w:t>5</w:t>
      </w:r>
      <w:r>
        <w:t> kap. </w:t>
      </w:r>
      <w:r w:rsidRPr="00E211AD">
        <w:t>15</w:t>
      </w:r>
      <w:r>
        <w:t> §</w:t>
      </w:r>
      <w:r w:rsidRPr="00E211AD">
        <w:t xml:space="preserve"> LEK</w:t>
      </w:r>
      <w:r>
        <w:t xml:space="preserve"> är av offentlig</w:t>
      </w:r>
      <w:r>
        <w:softHyphen/>
        <w:t>rättslig karaktär och över</w:t>
      </w:r>
      <w:r>
        <w:softHyphen/>
        <w:t>trä</w:t>
      </w:r>
      <w:r w:rsidR="003400B3">
        <w:softHyphen/>
      </w:r>
      <w:r>
        <w:t>delser av bestämmelserna är inte civil</w:t>
      </w:r>
      <w:r>
        <w:softHyphen/>
        <w:t>rätts</w:t>
      </w:r>
      <w:r>
        <w:softHyphen/>
        <w:t>ligt sanktionerande. EU-direk</w:t>
      </w:r>
      <w:r w:rsidR="003400B3">
        <w:softHyphen/>
      </w:r>
      <w:r>
        <w:t>tivet innebär ingen förändring i det avseendet. Några civilrättsliga konse</w:t>
      </w:r>
      <w:r w:rsidR="003400B3">
        <w:softHyphen/>
      </w:r>
      <w:r>
        <w:lastRenderedPageBreak/>
        <w:t>kvenser blir alltså inte aktuella. På samma sätt som enligt LEK bör i stället tillsyns</w:t>
      </w:r>
      <w:r>
        <w:softHyphen/>
        <w:t>myndigheten övervaka att bestäm</w:t>
      </w:r>
      <w:r>
        <w:softHyphen/>
        <w:t>melserna följs.</w:t>
      </w:r>
    </w:p>
    <w:p w14:paraId="71BBBAFB" w14:textId="77777777" w:rsidR="00D85371" w:rsidRPr="00E211AD" w:rsidRDefault="00D85371" w:rsidP="00D85371">
      <w:pPr>
        <w:pStyle w:val="Rubrik5utannumrering"/>
      </w:pPr>
      <w:r w:rsidRPr="00E211AD">
        <w:t xml:space="preserve">Information </w:t>
      </w:r>
      <w:r>
        <w:t xml:space="preserve">som ska lämnas </w:t>
      </w:r>
      <w:r w:rsidRPr="00E211AD">
        <w:t xml:space="preserve">innan ett konsumentavtal ingås </w:t>
      </w:r>
    </w:p>
    <w:p w14:paraId="4A011935" w14:textId="06DE2236" w:rsidR="00D85371" w:rsidRPr="00E211AD" w:rsidRDefault="00D85371" w:rsidP="00D85371">
      <w:pPr>
        <w:pStyle w:val="Brdtext"/>
      </w:pPr>
      <w:r w:rsidRPr="0029029B">
        <w:rPr>
          <w:spacing w:val="-2"/>
        </w:rPr>
        <w:t>Konsumenträttighetsdirektivet har, i de delar som nu är av intresse, genom</w:t>
      </w:r>
      <w:r w:rsidRPr="0029029B">
        <w:rPr>
          <w:spacing w:val="-2"/>
        </w:rPr>
        <w:softHyphen/>
      </w:r>
      <w:r w:rsidRPr="0029029B">
        <w:rPr>
          <w:spacing w:val="-2"/>
        </w:rPr>
        <w:softHyphen/>
      </w:r>
      <w:r w:rsidRPr="00424352">
        <w:softHyphen/>
      </w:r>
      <w:r w:rsidRPr="00E211AD">
        <w:t xml:space="preserve">förts i </w:t>
      </w:r>
      <w:bookmarkStart w:id="971" w:name="_Hlk31976056"/>
      <w:r w:rsidRPr="00E211AD">
        <w:t>lagen (2005:59) om distansavtal och avtal utanför affärs</w:t>
      </w:r>
      <w:r>
        <w:softHyphen/>
      </w:r>
      <w:r w:rsidRPr="00E211AD">
        <w:t xml:space="preserve">lokaler och </w:t>
      </w:r>
      <w:r w:rsidRPr="0029029B">
        <w:rPr>
          <w:spacing w:val="-4"/>
        </w:rPr>
        <w:t xml:space="preserve">22 a § marknadsföringslagen </w:t>
      </w:r>
      <w:bookmarkEnd w:id="971"/>
      <w:r w:rsidRPr="0029029B">
        <w:rPr>
          <w:spacing w:val="-4"/>
        </w:rPr>
        <w:t>(2008:486). Enligt 2 kap. 2 § lagen om distans</w:t>
      </w:r>
      <w:r w:rsidRPr="0029029B">
        <w:rPr>
          <w:spacing w:val="-4"/>
        </w:rPr>
        <w:softHyphen/>
      </w:r>
      <w:r w:rsidRPr="0029029B">
        <w:rPr>
          <w:spacing w:val="-4"/>
        </w:rPr>
        <w:softHyphen/>
      </w:r>
      <w:r w:rsidRPr="00E211AD">
        <w:t xml:space="preserve">avtal och avtal utanför affärslokaler finns </w:t>
      </w:r>
      <w:r>
        <w:t xml:space="preserve">det </w:t>
      </w:r>
      <w:r w:rsidRPr="00E211AD">
        <w:t>en skyldig</w:t>
      </w:r>
      <w:r>
        <w:softHyphen/>
      </w:r>
      <w:r w:rsidRPr="00E211AD">
        <w:t>het för närings</w:t>
      </w:r>
      <w:r>
        <w:softHyphen/>
      </w:r>
      <w:r w:rsidRPr="00E211AD">
        <w:t xml:space="preserve">idkare </w:t>
      </w:r>
      <w:r w:rsidRPr="00424352">
        <w:t xml:space="preserve">att innan </w:t>
      </w:r>
      <w:r>
        <w:t xml:space="preserve">ett </w:t>
      </w:r>
      <w:r w:rsidRPr="00424352">
        <w:t>avtal ingås ge konsumenter den informa</w:t>
      </w:r>
      <w:r>
        <w:softHyphen/>
      </w:r>
      <w:r w:rsidRPr="00424352">
        <w:t>tion som räknas upp i para</w:t>
      </w:r>
      <w:r w:rsidRPr="00424352">
        <w:softHyphen/>
        <w:t>grafen. I fråga om andra avtal än distans</w:t>
      </w:r>
      <w:r>
        <w:softHyphen/>
      </w:r>
      <w:r w:rsidRPr="00424352">
        <w:t>avtal och avtal utanför affärs</w:t>
      </w:r>
      <w:r w:rsidRPr="00424352">
        <w:softHyphen/>
        <w:t xml:space="preserve">lokaler </w:t>
      </w:r>
      <w:r w:rsidRPr="00E211AD">
        <w:t>regleras näringsidkares skyldighet att ge konsumenter infor</w:t>
      </w:r>
      <w:r w:rsidR="003400B3">
        <w:softHyphen/>
      </w:r>
      <w:r w:rsidRPr="00E211AD">
        <w:t>ma</w:t>
      </w:r>
      <w:r w:rsidR="003400B3">
        <w:softHyphen/>
      </w:r>
      <w:r w:rsidRPr="00E211AD">
        <w:t>tion i 22</w:t>
      </w:r>
      <w:r>
        <w:t> </w:t>
      </w:r>
      <w:r w:rsidRPr="00E211AD">
        <w:t>a</w:t>
      </w:r>
      <w:r>
        <w:t> §</w:t>
      </w:r>
      <w:r w:rsidRPr="00E211AD">
        <w:t xml:space="preserve"> </w:t>
      </w:r>
      <w:r w:rsidRPr="00424352">
        <w:t>marknadsföringslagen. Den informa</w:t>
      </w:r>
      <w:r>
        <w:softHyphen/>
      </w:r>
      <w:r w:rsidRPr="00424352">
        <w:t>tion som ska lämnas innan avtalet ingås</w:t>
      </w:r>
      <w:r w:rsidRPr="00E211AD">
        <w:t xml:space="preserve"> listas på motsvarande sätt i den paragrafen.</w:t>
      </w:r>
    </w:p>
    <w:p w14:paraId="2730E0FE" w14:textId="77777777" w:rsidR="00D85371" w:rsidRDefault="00D85371" w:rsidP="00D85371">
      <w:pPr>
        <w:pStyle w:val="Brdtextmedindrag"/>
      </w:pPr>
      <w:r w:rsidRPr="00424352">
        <w:t>Regleringen i 5</w:t>
      </w:r>
      <w:r>
        <w:t> kap. </w:t>
      </w:r>
      <w:r w:rsidRPr="00424352">
        <w:t>15</w:t>
      </w:r>
      <w:r>
        <w:t> §</w:t>
      </w:r>
      <w:r w:rsidRPr="00424352">
        <w:t xml:space="preserve"> LEK överlappar delvis de allmänna kon</w:t>
      </w:r>
      <w:r w:rsidRPr="00424352">
        <w:softHyphen/>
        <w:t>su</w:t>
      </w:r>
      <w:r>
        <w:softHyphen/>
      </w:r>
      <w:r w:rsidRPr="00424352">
        <w:t>ment</w:t>
      </w:r>
      <w:r w:rsidRPr="00424352">
        <w:softHyphen/>
      </w:r>
      <w:r w:rsidRPr="00E211AD">
        <w:t>skyddsbestämmelserna</w:t>
      </w:r>
      <w:r>
        <w:t>,</w:t>
      </w:r>
      <w:r w:rsidRPr="00E211AD">
        <w:t xml:space="preserve"> som också gäller för avtal om elektroniska kom</w:t>
      </w:r>
      <w:r w:rsidRPr="00E211AD">
        <w:softHyphen/>
        <w:t>mu</w:t>
      </w:r>
      <w:r w:rsidRPr="00E211AD">
        <w:softHyphen/>
        <w:t>ni</w:t>
      </w:r>
      <w:r w:rsidRPr="00E211AD">
        <w:softHyphen/>
        <w:t>kationstjänster. Regleringen i EU-direktivet ansluter i stället till konsumenträttighetsdirektivet genom hänvisningen till artik</w:t>
      </w:r>
      <w:r>
        <w:t>larna </w:t>
      </w:r>
      <w:r w:rsidRPr="00E211AD">
        <w:t>5 och 6 i det direktivet. EU-direktivet särskiljer även de sektorsspecifika informa</w:t>
      </w:r>
      <w:r>
        <w:softHyphen/>
      </w:r>
      <w:r w:rsidRPr="00E211AD">
        <w:t>tions</w:t>
      </w:r>
      <w:r w:rsidRPr="00E211AD">
        <w:softHyphen/>
        <w:t xml:space="preserve">kraven genom att de regleras separat i bilagan. </w:t>
      </w:r>
      <w:r>
        <w:t>I promemorian före</w:t>
      </w:r>
      <w:r>
        <w:softHyphen/>
        <w:t xml:space="preserve">slås att </w:t>
      </w:r>
      <w:r w:rsidRPr="00E211AD">
        <w:t>artikel</w:t>
      </w:r>
      <w:r>
        <w:t> </w:t>
      </w:r>
      <w:r w:rsidRPr="00E211AD">
        <w:t>102 g</w:t>
      </w:r>
      <w:r>
        <w:t>enomf</w:t>
      </w:r>
      <w:r w:rsidRPr="00E211AD">
        <w:t>örs på motsvarande sätt.</w:t>
      </w:r>
    </w:p>
    <w:p w14:paraId="193448D7" w14:textId="34649FE1" w:rsidR="00D85371" w:rsidRPr="00E211AD" w:rsidRDefault="00D85371" w:rsidP="00D85371">
      <w:pPr>
        <w:pStyle w:val="Brdtextmedindrag"/>
      </w:pPr>
      <w:r>
        <w:t>Flera remiss</w:t>
      </w:r>
      <w:r>
        <w:softHyphen/>
        <w:t xml:space="preserve">instanser, bl.a. </w:t>
      </w:r>
      <w:r w:rsidRPr="008B1F20">
        <w:rPr>
          <w:i/>
        </w:rPr>
        <w:t xml:space="preserve">Hi3G </w:t>
      </w:r>
      <w:r w:rsidRPr="00B309B4">
        <w:rPr>
          <w:i/>
        </w:rPr>
        <w:t>Access AB</w:t>
      </w:r>
      <w:r>
        <w:rPr>
          <w:iCs/>
        </w:rPr>
        <w:t xml:space="preserve"> och </w:t>
      </w:r>
      <w:r w:rsidRPr="00C94105">
        <w:rPr>
          <w:i/>
        </w:rPr>
        <w:t>Sveriges konsumenter</w:t>
      </w:r>
      <w:r>
        <w:rPr>
          <w:iCs/>
        </w:rPr>
        <w:t xml:space="preserve">, </w:t>
      </w:r>
      <w:r w:rsidRPr="00C94105">
        <w:rPr>
          <w:iCs/>
        </w:rPr>
        <w:t>invänder</w:t>
      </w:r>
      <w:r>
        <w:t xml:space="preserve"> att den föreslagna regleringen är otydlig när det gäller för</w:t>
      </w:r>
      <w:r>
        <w:softHyphen/>
        <w:t>håll</w:t>
      </w:r>
      <w:r>
        <w:softHyphen/>
        <w:t>an</w:t>
      </w:r>
      <w:r>
        <w:softHyphen/>
        <w:t>d</w:t>
      </w:r>
      <w:r>
        <w:softHyphen/>
        <w:t>et till den allmänna konsumentskyddsregleringen. De nya bestäm</w:t>
      </w:r>
      <w:r>
        <w:softHyphen/>
        <w:t>melser</w:t>
      </w:r>
      <w:r>
        <w:softHyphen/>
        <w:t>na bör enligt regeringens mening utformas nära lydelsen av EU-direktivet och därmed bör dubbelreglering undvikas. De sektors</w:t>
      </w:r>
      <w:r>
        <w:softHyphen/>
        <w:t>specifika kraven kompletterar de allmänna konsumentskydds</w:t>
      </w:r>
      <w:r>
        <w:softHyphen/>
        <w:t>bestäm</w:t>
      </w:r>
      <w:r>
        <w:softHyphen/>
        <w:t>melserna och gäller alltså utöver den regleringen. I den utsträckning som den sektors</w:t>
      </w:r>
      <w:r>
        <w:softHyphen/>
        <w:t>specifika regleringen innehåller mer specifika bestämmelser som ger ett starkare skydd för slutanvändare gäller dessa bestämmelser för tillhanda</w:t>
      </w:r>
      <w:r>
        <w:softHyphen/>
        <w:t>hållare inom sektorn för elektronisk kommunikation. Mot den bakgrunden fram</w:t>
      </w:r>
      <w:r w:rsidR="003400B3">
        <w:softHyphen/>
      </w:r>
      <w:r>
        <w:t>står promemorians förslag som ändamålsenligt.</w:t>
      </w:r>
    </w:p>
    <w:p w14:paraId="05DB2E69" w14:textId="22E46DDE" w:rsidR="00D85371" w:rsidRPr="00E211AD" w:rsidRDefault="00D85371" w:rsidP="00D85371">
      <w:pPr>
        <w:pStyle w:val="Brdtextmedindrag"/>
      </w:pPr>
      <w:r>
        <w:t>I</w:t>
      </w:r>
      <w:r w:rsidRPr="00E211AD">
        <w:t>nformationskrav</w:t>
      </w:r>
      <w:r>
        <w:t>et</w:t>
      </w:r>
      <w:r w:rsidRPr="00E211AD">
        <w:t xml:space="preserve"> är en sådan central skyddsregel för konsumenter som bör framgå av lag. Det bör därför i den nya lagen införas en skyldighet för tillhandahållare att innan ett avtal ingås ge konsumenten information om avtalet. Skyldigheten bör omfatta tillhandahållare av andra allmänt till</w:t>
      </w:r>
      <w:r w:rsidR="003400B3">
        <w:softHyphen/>
      </w:r>
      <w:r w:rsidRPr="00E211AD">
        <w:t>gängliga elektroniska kommunikationstjänster än överförings</w:t>
      </w:r>
      <w:r w:rsidRPr="00E211AD">
        <w:softHyphen/>
        <w:t>tjänst</w:t>
      </w:r>
      <w:r>
        <w:softHyphen/>
      </w:r>
      <w:r w:rsidRPr="00E211AD">
        <w:t>er för tillhandahållande av maskin</w:t>
      </w:r>
      <w:r>
        <w:t>-</w:t>
      </w:r>
      <w:r w:rsidRPr="00E211AD">
        <w:t>till</w:t>
      </w:r>
      <w:r>
        <w:t>-</w:t>
      </w:r>
      <w:r w:rsidRPr="00E211AD">
        <w:t>maskin-tjänster. Den informa</w:t>
      </w:r>
      <w:r>
        <w:softHyphen/>
      </w:r>
      <w:r w:rsidRPr="00E211AD">
        <w:t>tion som ska lämnas f</w:t>
      </w:r>
      <w:r>
        <w:t>ramgår</w:t>
      </w:r>
      <w:r w:rsidRPr="00E211AD">
        <w:t xml:space="preserve"> dels av de allmänna konsument</w:t>
      </w:r>
      <w:r w:rsidRPr="00E211AD">
        <w:softHyphen/>
      </w:r>
      <w:r w:rsidRPr="00424352">
        <w:t>skydds</w:t>
      </w:r>
      <w:r w:rsidRPr="00424352">
        <w:softHyphen/>
        <w:t>bestäm</w:t>
      </w:r>
      <w:r>
        <w:softHyphen/>
      </w:r>
      <w:r w:rsidRPr="00424352">
        <w:t>melser</w:t>
      </w:r>
      <w:r>
        <w:softHyphen/>
      </w:r>
      <w:r w:rsidRPr="00424352">
        <w:t>na, dels av de sektors</w:t>
      </w:r>
      <w:r>
        <w:softHyphen/>
      </w:r>
      <w:r w:rsidRPr="00424352">
        <w:softHyphen/>
      </w:r>
      <w:r w:rsidRPr="00E211AD">
        <w:t>specifika informationskraven i bilaga</w:t>
      </w:r>
      <w:r>
        <w:t> </w:t>
      </w:r>
      <w:r w:rsidRPr="00E211AD">
        <w:t>8 till EU-direktiv</w:t>
      </w:r>
      <w:r>
        <w:softHyphen/>
      </w:r>
      <w:r w:rsidRPr="00E211AD">
        <w:t>et. För att uppmärksamma att det finns annan lagstiftning som är tillämp</w:t>
      </w:r>
      <w:r>
        <w:softHyphen/>
      </w:r>
      <w:r w:rsidRPr="00E211AD">
        <w:t>lig i fråga om information som en näringsidkare ska ge en kon</w:t>
      </w:r>
      <w:r>
        <w:softHyphen/>
      </w:r>
      <w:r w:rsidRPr="00E211AD">
        <w:t>sum</w:t>
      </w:r>
      <w:r>
        <w:softHyphen/>
      </w:r>
      <w:r w:rsidRPr="00E211AD">
        <w:t xml:space="preserve">ent innan ett avtal </w:t>
      </w:r>
      <w:r w:rsidRPr="00424352">
        <w:t xml:space="preserve">ingås, bör en upplysningsbestämmelse om detta föras in i lagen. </w:t>
      </w:r>
      <w:r>
        <w:t>En sådan bestäm</w:t>
      </w:r>
      <w:r>
        <w:softHyphen/>
        <w:t>melse tydliggör att de sektors</w:t>
      </w:r>
      <w:r>
        <w:softHyphen/>
        <w:t>specifika informa</w:t>
      </w:r>
      <w:r>
        <w:softHyphen/>
        <w:t>tions</w:t>
      </w:r>
      <w:r>
        <w:softHyphen/>
        <w:t>kraven som framgår av bilagan gäller vid sidan av de allmänna konsu</w:t>
      </w:r>
      <w:r>
        <w:softHyphen/>
        <w:t>ment</w:t>
      </w:r>
      <w:r>
        <w:softHyphen/>
        <w:t xml:space="preserve">skyddsbestämmelserna </w:t>
      </w:r>
      <w:r w:rsidRPr="00424352">
        <w:t>i lagen om distans</w:t>
      </w:r>
      <w:r w:rsidRPr="00424352">
        <w:softHyphen/>
        <w:t>avtal</w:t>
      </w:r>
      <w:r w:rsidRPr="00E211AD">
        <w:t xml:space="preserve"> </w:t>
      </w:r>
      <w:r w:rsidRPr="00424352">
        <w:t>och avtal utanför affärs</w:t>
      </w:r>
      <w:r w:rsidR="003400B3">
        <w:softHyphen/>
      </w:r>
      <w:r w:rsidRPr="00424352">
        <w:t xml:space="preserve">lokaler och </w:t>
      </w:r>
      <w:r>
        <w:t xml:space="preserve">i </w:t>
      </w:r>
      <w:r w:rsidRPr="00424352">
        <w:t>marknads</w:t>
      </w:r>
      <w:r>
        <w:softHyphen/>
      </w:r>
      <w:r w:rsidRPr="00424352">
        <w:t>förings</w:t>
      </w:r>
      <w:r>
        <w:softHyphen/>
      </w:r>
      <w:r w:rsidRPr="00424352">
        <w:t>lagen</w:t>
      </w:r>
      <w:r w:rsidRPr="00961F61">
        <w:t>. Enligt artikel 4.1 i TSM-förordningen är tillhandahållare av internet</w:t>
      </w:r>
      <w:r w:rsidRPr="00961F61">
        <w:softHyphen/>
        <w:t>anslut</w:t>
      </w:r>
      <w:r w:rsidRPr="00961F61">
        <w:softHyphen/>
        <w:t>nings</w:t>
      </w:r>
      <w:r w:rsidRPr="00961F61">
        <w:softHyphen/>
        <w:t>tjänster dess</w:t>
      </w:r>
      <w:r w:rsidRPr="00961F61">
        <w:softHyphen/>
        <w:t>utom skyldiga att till</w:t>
      </w:r>
      <w:r w:rsidR="003400B3">
        <w:softHyphen/>
      </w:r>
      <w:r w:rsidRPr="00961F61">
        <w:t>handahålla viss ytterligare informa</w:t>
      </w:r>
      <w:r w:rsidRPr="00961F61">
        <w:softHyphen/>
        <w:t>tion (se ovan om den nya regleringen, jfr del B III i bilaga 8 till EU-direktivet).</w:t>
      </w:r>
    </w:p>
    <w:p w14:paraId="44901E81" w14:textId="320EB02F" w:rsidR="00D85371" w:rsidRPr="00E211AD" w:rsidRDefault="00D85371" w:rsidP="00D85371">
      <w:pPr>
        <w:pStyle w:val="Brdtextmedindrag"/>
      </w:pPr>
      <w:r w:rsidRPr="00E211AD">
        <w:lastRenderedPageBreak/>
        <w:t xml:space="preserve">Som framgår </w:t>
      </w:r>
      <w:r>
        <w:t xml:space="preserve">ovan </w:t>
      </w:r>
      <w:r w:rsidRPr="00E211AD">
        <w:t xml:space="preserve">har PTS meddelat föreskrifter och allmänna råd som reglerar avtalets innehåll och utformning. </w:t>
      </w:r>
      <w:r>
        <w:t xml:space="preserve">Flera remissinstanser, bl.a. </w:t>
      </w:r>
      <w:r>
        <w:rPr>
          <w:i/>
          <w:iCs/>
        </w:rPr>
        <w:t>PTS</w:t>
      </w:r>
      <w:r>
        <w:t xml:space="preserve">, för fram att regleringen blir tydligare om kraven på avtalets innehåll och form regleras direkt i lag. </w:t>
      </w:r>
      <w:r w:rsidRPr="00E211AD">
        <w:t>Eftersom de sektorspecifika informationskraven varierar beroende på vilken tjänst som tillhandahålls</w:t>
      </w:r>
      <w:r>
        <w:t>,</w:t>
      </w:r>
      <w:r w:rsidRPr="00E211AD">
        <w:t xml:space="preserve"> är regleringen i bilaga 8 till EU-direktivet både omfattande och mycket specifik. Detalje</w:t>
      </w:r>
      <w:r w:rsidR="003400B3">
        <w:softHyphen/>
      </w:r>
      <w:r w:rsidRPr="00E211AD">
        <w:t xml:space="preserve">ringsnivån är sådan att de sektorsspecifika </w:t>
      </w:r>
      <w:r w:rsidRPr="00424352">
        <w:t xml:space="preserve">informationskraven lämpligen bör regleras </w:t>
      </w:r>
      <w:r>
        <w:t>i myndighets</w:t>
      </w:r>
      <w:r>
        <w:softHyphen/>
        <w:t>föreskrifter</w:t>
      </w:r>
      <w:r w:rsidRPr="00424352">
        <w:t>. Det bör där</w:t>
      </w:r>
      <w:r w:rsidRPr="00424352">
        <w:softHyphen/>
        <w:t>för</w:t>
      </w:r>
      <w:r w:rsidRPr="00E211AD">
        <w:t xml:space="preserve"> i den nya lagen anges att regeringen eller den myndig</w:t>
      </w:r>
      <w:r>
        <w:softHyphen/>
      </w:r>
      <w:r w:rsidRPr="00E211AD">
        <w:t>het som regering</w:t>
      </w:r>
      <w:r>
        <w:softHyphen/>
      </w:r>
      <w:r w:rsidRPr="00E211AD">
        <w:t>en be</w:t>
      </w:r>
      <w:r w:rsidRPr="00E211AD">
        <w:softHyphen/>
        <w:t xml:space="preserve">stämmer får meddela </w:t>
      </w:r>
      <w:r>
        <w:t xml:space="preserve">ytterligare </w:t>
      </w:r>
      <w:r w:rsidRPr="00E211AD">
        <w:t>föreskrifter om informations</w:t>
      </w:r>
      <w:r>
        <w:softHyphen/>
      </w:r>
      <w:r w:rsidRPr="00E211AD">
        <w:t>kravet.</w:t>
      </w:r>
    </w:p>
    <w:p w14:paraId="67EF02B8" w14:textId="69C382F0" w:rsidR="00D85371" w:rsidRDefault="00D85371" w:rsidP="00D85371">
      <w:pPr>
        <w:pStyle w:val="Brdtextmedindrag"/>
      </w:pPr>
      <w:r w:rsidRPr="00E211AD">
        <w:t xml:space="preserve">Vidare finns </w:t>
      </w:r>
      <w:r w:rsidR="003400B3">
        <w:t xml:space="preserve">det </w:t>
      </w:r>
      <w:r w:rsidRPr="00E211AD">
        <w:t>i artikel</w:t>
      </w:r>
      <w:r>
        <w:t> </w:t>
      </w:r>
      <w:r w:rsidRPr="00E211AD">
        <w:t>102.1 andra och tredje styckena i EU-direktivet vissa krav på hur informationen ska lämnas. Exempelvis anges att infor</w:t>
      </w:r>
      <w:r>
        <w:softHyphen/>
      </w:r>
      <w:r w:rsidRPr="00E211AD">
        <w:t>ma</w:t>
      </w:r>
      <w:r w:rsidRPr="00E211AD">
        <w:softHyphen/>
        <w:t xml:space="preserve">tionen ska lämnas på ett klart och begripligt sätt och enligt huvudregeln på ett varaktigt medium. </w:t>
      </w:r>
      <w:r>
        <w:t>Om</w:t>
      </w:r>
      <w:r w:rsidRPr="00E211AD">
        <w:t xml:space="preserve"> informationen läm</w:t>
      </w:r>
      <w:r w:rsidRPr="00E211AD">
        <w:softHyphen/>
        <w:t>nas i ett dokument som kan laddas ne</w:t>
      </w:r>
      <w:r>
        <w:t xml:space="preserve">r föreskrivs också </w:t>
      </w:r>
      <w:r w:rsidRPr="00E211AD">
        <w:t>en skyldighet för tillhanda</w:t>
      </w:r>
      <w:r w:rsidRPr="00E211AD">
        <w:softHyphen/>
      </w:r>
      <w:r w:rsidRPr="00424352">
        <w:t>hållaren att upp</w:t>
      </w:r>
      <w:r w:rsidR="003400B3">
        <w:softHyphen/>
      </w:r>
      <w:r w:rsidRPr="00424352">
        <w:t>märksamma konsumenten på att dokumentet finns och vikten av att ladda ne</w:t>
      </w:r>
      <w:r>
        <w:t>r</w:t>
      </w:r>
      <w:r w:rsidRPr="00424352">
        <w:t xml:space="preserve"> det.</w:t>
      </w:r>
    </w:p>
    <w:p w14:paraId="57482E19" w14:textId="77777777" w:rsidR="00D85371" w:rsidRDefault="00D85371" w:rsidP="00D85371">
      <w:pPr>
        <w:pStyle w:val="Brdtextmedindrag"/>
      </w:pPr>
      <w:r w:rsidRPr="00424352">
        <w:t>Ett allmänt kvalitetskrav finns i 5</w:t>
      </w:r>
      <w:r>
        <w:t> kap. </w:t>
      </w:r>
      <w:r w:rsidRPr="00424352">
        <w:t>15</w:t>
      </w:r>
      <w:r>
        <w:t> §</w:t>
      </w:r>
      <w:r w:rsidRPr="00424352">
        <w:t xml:space="preserve"> LEK</w:t>
      </w:r>
      <w:r>
        <w:t>. Där</w:t>
      </w:r>
      <w:r w:rsidRPr="00424352">
        <w:t xml:space="preserve"> anges att upp</w:t>
      </w:r>
      <w:r>
        <w:softHyphen/>
      </w:r>
      <w:r w:rsidRPr="00424352">
        <w:t>gifterna ska vara tydliga, heltäckande och lättill</w:t>
      </w:r>
      <w:r w:rsidRPr="00424352">
        <w:softHyphen/>
        <w:t>gäng</w:t>
      </w:r>
      <w:r w:rsidRPr="00424352">
        <w:softHyphen/>
        <w:t>liga.</w:t>
      </w:r>
      <w:r w:rsidRPr="00E211AD">
        <w:t xml:space="preserve"> Det är lämpligt att motsvarande kvalitetskrav enligt EU-direktivet om att in</w:t>
      </w:r>
      <w:r w:rsidRPr="00E211AD">
        <w:softHyphen/>
        <w:t>formationen ska lämnas på ett klart och begripligt sätt framgår direkt av den nya lagen. I övrigt kan närmare reglering om på vilket sätt som infor</w:t>
      </w:r>
      <w:r w:rsidRPr="00E211AD">
        <w:softHyphen/>
        <w:t>ma</w:t>
      </w:r>
      <w:r w:rsidRPr="00E211AD">
        <w:softHyphen/>
        <w:t xml:space="preserve">tionen ska lämnas och de skyldigheter som gäller för tillhandahållaren med anledning av detta </w:t>
      </w:r>
      <w:r>
        <w:t>införas</w:t>
      </w:r>
      <w:r w:rsidRPr="00E211AD">
        <w:t xml:space="preserve"> med stöd av </w:t>
      </w:r>
      <w:r>
        <w:t xml:space="preserve">det </w:t>
      </w:r>
      <w:r w:rsidRPr="00E211AD">
        <w:t>bemyndig</w:t>
      </w:r>
      <w:r>
        <w:softHyphen/>
      </w:r>
      <w:r w:rsidRPr="00E211AD">
        <w:t>and</w:t>
      </w:r>
      <w:r>
        <w:softHyphen/>
      </w:r>
      <w:r w:rsidRPr="00E211AD">
        <w:t xml:space="preserve">e som föreslås. </w:t>
      </w:r>
      <w:r>
        <w:t xml:space="preserve">I enlighet med EU-direktivet bör dessa formkrav även gälla då skyldigheten att lämna information innan ett avtal ingås framgår av </w:t>
      </w:r>
      <w:r w:rsidRPr="00AC2349">
        <w:t>lagen</w:t>
      </w:r>
      <w:r>
        <w:t xml:space="preserve"> </w:t>
      </w:r>
      <w:r w:rsidRPr="00AC2349">
        <w:t xml:space="preserve">om distansavtal och avtal utanför affärslokaler </w:t>
      </w:r>
      <w:r>
        <w:t>respektive</w:t>
      </w:r>
      <w:r w:rsidRPr="00AC2349">
        <w:t xml:space="preserve"> marknads</w:t>
      </w:r>
      <w:r>
        <w:softHyphen/>
      </w:r>
      <w:r w:rsidRPr="00AC2349">
        <w:t>förings</w:t>
      </w:r>
      <w:r>
        <w:softHyphen/>
      </w:r>
      <w:r w:rsidRPr="00AC2349">
        <w:t>lagen</w:t>
      </w:r>
      <w:r>
        <w:t xml:space="preserve">. </w:t>
      </w:r>
      <w:r w:rsidRPr="009C74C9">
        <w:t>Sveriges konsumenter</w:t>
      </w:r>
      <w:r>
        <w:t xml:space="preserve"> efterfrågar reglering för det fall tillgång till internet</w:t>
      </w:r>
      <w:r>
        <w:softHyphen/>
        <w:t>upp</w:t>
      </w:r>
      <w:r>
        <w:softHyphen/>
        <w:t>koppling saknas. Som framgår ovan innehåller EU-direktiv</w:t>
      </w:r>
      <w:r>
        <w:softHyphen/>
        <w:t>et reglering om på vilket sätt som informationen ska lämnas. När den inte kan lämnas på ett varaktigt medium är det tillräckligt att den tillhanda</w:t>
      </w:r>
      <w:r>
        <w:softHyphen/>
        <w:t>hålls i ett dokument som kan laddas ner. Någon ytterligare skyldighet bedöms inte behövas.</w:t>
      </w:r>
    </w:p>
    <w:p w14:paraId="071D6C72" w14:textId="77777777" w:rsidR="00D85371" w:rsidRDefault="00D85371" w:rsidP="00D85371">
      <w:pPr>
        <w:pStyle w:val="Brdtextmedindrag"/>
      </w:pPr>
      <w:r>
        <w:t>När det gäller personer med funktions</w:t>
      </w:r>
      <w:r>
        <w:softHyphen/>
        <w:t>nedsätt</w:t>
      </w:r>
      <w:r>
        <w:softHyphen/>
        <w:t xml:space="preserve">ning ska informationen lämnas i ett särskilt format i enlighet med unionsrätt om harmonisering av tillgänglighetskraven för produkter och tjänster. </w:t>
      </w:r>
      <w:r w:rsidRPr="0019395C">
        <w:t>Europa</w:t>
      </w:r>
      <w:r>
        <w:softHyphen/>
      </w:r>
      <w:r w:rsidRPr="0019395C">
        <w:t xml:space="preserve">parlamentet och rådet har antagit </w:t>
      </w:r>
      <w:r>
        <w:t>det s.k. tillgänglighets</w:t>
      </w:r>
      <w:r>
        <w:softHyphen/>
        <w:t xml:space="preserve">direktivet, dvs. </w:t>
      </w:r>
      <w:r w:rsidRPr="0019395C">
        <w:t>direktiv (EU) 2019/882</w:t>
      </w:r>
      <w:r>
        <w:t xml:space="preserve"> av den 17 april 2019 </w:t>
      </w:r>
      <w:r w:rsidRPr="0019395C">
        <w:t>om tillgäng</w:t>
      </w:r>
      <w:r>
        <w:softHyphen/>
      </w:r>
      <w:r w:rsidRPr="0019395C">
        <w:t>lighets</w:t>
      </w:r>
      <w:r>
        <w:softHyphen/>
      </w:r>
      <w:r w:rsidRPr="0019395C">
        <w:t>krav för produkt</w:t>
      </w:r>
      <w:r>
        <w:softHyphen/>
      </w:r>
      <w:r w:rsidRPr="0019395C">
        <w:t>er och tjänster</w:t>
      </w:r>
      <w:r>
        <w:t xml:space="preserve">. Bestämmelser som genomför direktivet ska som utgångspunkt tillämpas från och med den 28 juni 2025. En utredning har överlämnat ett betänkande med förslag på hur tillgänglighetsdirektivet bör genomföras i Sverige (SOU 2021:44). </w:t>
      </w:r>
      <w:r w:rsidRPr="00464907">
        <w:t xml:space="preserve">Som </w:t>
      </w:r>
      <w:r w:rsidRPr="00464907">
        <w:rPr>
          <w:i/>
          <w:iCs/>
        </w:rPr>
        <w:t>Myndigheten för delaktighet</w:t>
      </w:r>
      <w:r w:rsidRPr="00464907">
        <w:t xml:space="preserve"> efterlyser om</w:t>
      </w:r>
      <w:r w:rsidRPr="00464907">
        <w:softHyphen/>
        <w:t xml:space="preserve">fattar </w:t>
      </w:r>
      <w:r>
        <w:t>utredningen</w:t>
      </w:r>
      <w:r w:rsidRPr="00464907">
        <w:t xml:space="preserve"> även vissa krav som följer av EU-direktivet. </w:t>
      </w:r>
      <w:r>
        <w:t>Betän</w:t>
      </w:r>
      <w:r>
        <w:softHyphen/>
        <w:t>kan</w:t>
      </w:r>
      <w:r>
        <w:softHyphen/>
        <w:t>det har remisshandlats och bereds i Regerings</w:t>
      </w:r>
      <w:r>
        <w:softHyphen/>
        <w:t>kansliet</w:t>
      </w:r>
      <w:r w:rsidRPr="00464907">
        <w:t>. Det kan alltså finnas skäl att åter</w:t>
      </w:r>
      <w:r w:rsidRPr="00464907">
        <w:softHyphen/>
        <w:t>komma till frågan om ett tillgängligt format för sådana slut</w:t>
      </w:r>
      <w:r>
        <w:softHyphen/>
      </w:r>
      <w:r w:rsidRPr="00464907">
        <w:t>användare.</w:t>
      </w:r>
    </w:p>
    <w:p w14:paraId="0ED61275" w14:textId="77777777" w:rsidR="00D85371" w:rsidRPr="00E211AD" w:rsidRDefault="00D85371" w:rsidP="00D85371">
      <w:pPr>
        <w:pStyle w:val="Rubrik5utannumrering"/>
      </w:pPr>
      <w:r>
        <w:t>En s</w:t>
      </w:r>
      <w:r w:rsidRPr="00E211AD">
        <w:t xml:space="preserve">ammanfattning av avtalet </w:t>
      </w:r>
      <w:r>
        <w:t>ska tillhandahållas</w:t>
      </w:r>
    </w:p>
    <w:p w14:paraId="458EB918" w14:textId="77777777" w:rsidR="00D85371" w:rsidRDefault="00D85371" w:rsidP="00D85371">
      <w:pPr>
        <w:pStyle w:val="Brdtext"/>
      </w:pPr>
      <w:r w:rsidRPr="00E211AD">
        <w:t xml:space="preserve">Utöver informationskraven som behandlas ovan ska konsumenten enligt artikel 102.3 i EU-direktivet ges en kortfattad och lättläst sammanfattning </w:t>
      </w:r>
      <w:r w:rsidRPr="00424352">
        <w:t>av avtalet. Sammanfattningen ska innehålla de viktigaste delarna av infor</w:t>
      </w:r>
      <w:r w:rsidRPr="00424352">
        <w:softHyphen/>
      </w:r>
      <w:r w:rsidRPr="00424352">
        <w:lastRenderedPageBreak/>
        <w:t>ma</w:t>
      </w:r>
      <w:r w:rsidRPr="00424352">
        <w:softHyphen/>
      </w:r>
      <w:r w:rsidRPr="00E211AD">
        <w:t>tionskraven enligt artiklarna 5 och 6 i konsumenträttighets</w:t>
      </w:r>
      <w:r w:rsidRPr="00E211AD">
        <w:softHyphen/>
        <w:t>direktivet och bilaga 8 till EU-direktivet. Skyldigheten att ge en sammanfattning av de viktigaste informationskraven införs för att underlätta konsumentens val inför ett avtalsingående. I skäl 261 i EU-direktivet anges att samman</w:t>
      </w:r>
      <w:r w:rsidRPr="00E211AD">
        <w:softHyphen/>
        <w:t>fatt</w:t>
      </w:r>
      <w:r w:rsidRPr="00E211AD">
        <w:softHyphen/>
      </w:r>
      <w:r w:rsidRPr="00424352">
        <w:t xml:space="preserve">ningen bör vara kortfattad och lättläst, </w:t>
      </w:r>
      <w:r>
        <w:t xml:space="preserve">och </w:t>
      </w:r>
      <w:r w:rsidRPr="00424352">
        <w:t>helst inte vara längre än mot</w:t>
      </w:r>
      <w:r w:rsidRPr="00424352">
        <w:softHyphen/>
        <w:t>sva</w:t>
      </w:r>
      <w:r w:rsidRPr="00424352">
        <w:softHyphen/>
        <w:t>rande</w:t>
      </w:r>
      <w:r w:rsidRPr="00E211AD">
        <w:t xml:space="preserve"> </w:t>
      </w:r>
      <w:r w:rsidRPr="00CC33F2">
        <w:t xml:space="preserve">en A4-sida eller, </w:t>
      </w:r>
      <w:r>
        <w:t>om</w:t>
      </w:r>
      <w:r w:rsidRPr="00CC33F2">
        <w:t xml:space="preserve"> ett antal olika tjänster paketeras i ett enda kontrakt (se avsnitt 16.</w:t>
      </w:r>
      <w:r>
        <w:t>9</w:t>
      </w:r>
      <w:r w:rsidRPr="00CC33F2">
        <w:t>), inte</w:t>
      </w:r>
      <w:r w:rsidRPr="00E211AD">
        <w:t xml:space="preserve"> vara längre än tre A4-sidor.</w:t>
      </w:r>
    </w:p>
    <w:p w14:paraId="0F5F961A" w14:textId="77777777" w:rsidR="00D85371" w:rsidRDefault="00D85371" w:rsidP="00D85371">
      <w:pPr>
        <w:pStyle w:val="Brdtextmedindrag"/>
      </w:pPr>
      <w:r>
        <w:t xml:space="preserve">Kommissionen har antagit genomförandeförordning </w:t>
      </w:r>
      <w:r w:rsidRPr="001A5324">
        <w:t>(EU) 2019/2243</w:t>
      </w:r>
      <w:r>
        <w:t xml:space="preserve"> </w:t>
      </w:r>
      <w:r w:rsidRPr="00F0287B">
        <w:t>av den 17</w:t>
      </w:r>
      <w:r>
        <w:t> </w:t>
      </w:r>
      <w:r w:rsidRPr="00F0287B">
        <w:t>december 2019 om fastställande av en mall för avtalssamman</w:t>
      </w:r>
      <w:r>
        <w:softHyphen/>
      </w:r>
      <w:r w:rsidRPr="00F0287B">
        <w:t>fatt</w:t>
      </w:r>
      <w:r>
        <w:softHyphen/>
      </w:r>
      <w:r w:rsidRPr="00F0287B">
        <w:t>ning som ska användas av tillhandahållare av allmänt tillgängliga elektro</w:t>
      </w:r>
      <w:r>
        <w:softHyphen/>
      </w:r>
      <w:r w:rsidRPr="00F0287B">
        <w:t>niska kommunikationstjänster i enlighet med Europaparlamentets och rådets direktiv (EU) 2018/1972</w:t>
      </w:r>
      <w:r>
        <w:t>. I bilagan till förordningen finns den mall som ska användas av tillhandahållare i enlighet med EU-direktivet. Syftet med mallen är att underlätta jämförbarheten och minska kostnader</w:t>
      </w:r>
      <w:r>
        <w:softHyphen/>
        <w:t>na för efterlevnad av skyldigheten att lämna en sammanfattning. Förordning</w:t>
      </w:r>
      <w:r>
        <w:softHyphen/>
        <w:t>en är bindande och direkt tillämplig i medlems</w:t>
      </w:r>
      <w:r>
        <w:softHyphen/>
        <w:t xml:space="preserve">staterna. Regeringen anser, till skillnad </w:t>
      </w:r>
      <w:r w:rsidRPr="001B7F10">
        <w:t xml:space="preserve">från </w:t>
      </w:r>
      <w:r w:rsidRPr="001B7F10">
        <w:rPr>
          <w:i/>
        </w:rPr>
        <w:t>Microsoft Sverige AB</w:t>
      </w:r>
      <w:r>
        <w:rPr>
          <w:iCs/>
        </w:rPr>
        <w:t>,</w:t>
      </w:r>
      <w:r w:rsidRPr="001B7F10">
        <w:rPr>
          <w:i/>
        </w:rPr>
        <w:t xml:space="preserve"> </w:t>
      </w:r>
      <w:r w:rsidRPr="001B7F10">
        <w:rPr>
          <w:iCs/>
        </w:rPr>
        <w:t xml:space="preserve">att det </w:t>
      </w:r>
      <w:r>
        <w:rPr>
          <w:iCs/>
        </w:rPr>
        <w:t>inte är nödvändigt att upplysa om genomförande</w:t>
      </w:r>
      <w:r>
        <w:rPr>
          <w:iCs/>
        </w:rPr>
        <w:softHyphen/>
        <w:t>förordningen i lag. Att en sanktionsavgift tas ut av den som inte tillhanda</w:t>
      </w:r>
      <w:r>
        <w:rPr>
          <w:iCs/>
        </w:rPr>
        <w:softHyphen/>
        <w:t xml:space="preserve">håller en </w:t>
      </w:r>
      <w:r w:rsidRPr="00CC33F2">
        <w:rPr>
          <w:iCs/>
        </w:rPr>
        <w:t>samman</w:t>
      </w:r>
      <w:r w:rsidRPr="00CC33F2">
        <w:rPr>
          <w:iCs/>
        </w:rPr>
        <w:softHyphen/>
        <w:t>fattning av avtalet i enlighet med genom</w:t>
      </w:r>
      <w:r w:rsidRPr="00CC33F2">
        <w:rPr>
          <w:iCs/>
        </w:rPr>
        <w:softHyphen/>
        <w:t>förande</w:t>
      </w:r>
      <w:r w:rsidRPr="00CC33F2">
        <w:rPr>
          <w:iCs/>
        </w:rPr>
        <w:softHyphen/>
        <w:t>förordning</w:t>
      </w:r>
      <w:r w:rsidRPr="00CC33F2">
        <w:rPr>
          <w:iCs/>
        </w:rPr>
        <w:softHyphen/>
        <w:t>en framgår uttrycklig</w:t>
      </w:r>
      <w:r w:rsidRPr="00CC33F2">
        <w:rPr>
          <w:iCs/>
        </w:rPr>
        <w:softHyphen/>
        <w:t>en av de bestämmelser om sanktions</w:t>
      </w:r>
      <w:r w:rsidRPr="00CC33F2">
        <w:rPr>
          <w:iCs/>
        </w:rPr>
        <w:softHyphen/>
        <w:t>avgifter som föreslås i avsnitt 21.4.</w:t>
      </w:r>
    </w:p>
    <w:p w14:paraId="610E28C1" w14:textId="27D9E2C8" w:rsidR="00D85371" w:rsidRDefault="00D85371" w:rsidP="00D85371">
      <w:pPr>
        <w:pStyle w:val="Brdtextmedindrag"/>
      </w:pPr>
      <w:r w:rsidRPr="008953A5">
        <w:t>Tillhandahållare</w:t>
      </w:r>
      <w:r w:rsidRPr="00E211AD">
        <w:t xml:space="preserve"> av andra allmänt tillgängliga elektroniska kom</w:t>
      </w:r>
      <w:r w:rsidRPr="00E211AD">
        <w:softHyphen/>
        <w:t>mun</w:t>
      </w:r>
      <w:r>
        <w:softHyphen/>
      </w:r>
      <w:r w:rsidRPr="00E211AD">
        <w:t>ika</w:t>
      </w:r>
      <w:r>
        <w:softHyphen/>
      </w:r>
      <w:r w:rsidRPr="00E211AD">
        <w:t>tionstjänster än överförings</w:t>
      </w:r>
      <w:r>
        <w:softHyphen/>
      </w:r>
      <w:r w:rsidRPr="00E211AD">
        <w:t>tjänster för tillhanda</w:t>
      </w:r>
      <w:r w:rsidRPr="00E211AD">
        <w:softHyphen/>
        <w:t>hållande av maskin</w:t>
      </w:r>
      <w:r>
        <w:t>-</w:t>
      </w:r>
      <w:r w:rsidRPr="00E211AD">
        <w:t>till</w:t>
      </w:r>
      <w:r>
        <w:t>-</w:t>
      </w:r>
      <w:r w:rsidRPr="00E211AD">
        <w:t>maskin-tjänster ska fylla i mallen med den informa</w:t>
      </w:r>
      <w:r w:rsidRPr="00E211AD">
        <w:softHyphen/>
        <w:t>tion som krävs och avgiftsfritt lämna sammanfattningen till konsumenter innan av</w:t>
      </w:r>
      <w:r>
        <w:softHyphen/>
      </w:r>
      <w:r w:rsidRPr="00E211AD">
        <w:t>tal</w:t>
      </w:r>
      <w:r>
        <w:softHyphen/>
      </w:r>
      <w:r w:rsidRPr="00E211AD">
        <w:t xml:space="preserve">et ingås. Vidare framgår av artikel 102.3 att om det av objektiva tekniska skäl är omöjligt att lämna sammanfattningen innan avtalet ingås, ska </w:t>
      </w:r>
      <w:r w:rsidRPr="00AA5F2E">
        <w:t>samman</w:t>
      </w:r>
      <w:r>
        <w:softHyphen/>
      </w:r>
      <w:r w:rsidRPr="00AA5F2E">
        <w:t>fattningen utan onödigt dröjsmål lämnas senare, och avtalet ska träda i kraft när konsumenten har bekräftat sitt samtycke efter att ha mot</w:t>
      </w:r>
      <w:r w:rsidRPr="00AA5F2E">
        <w:softHyphen/>
        <w:t xml:space="preserve">tagit </w:t>
      </w:r>
      <w:r>
        <w:t>avtals</w:t>
      </w:r>
      <w:r w:rsidRPr="00AA5F2E">
        <w:t>sammanfattningen. Liksom kravet på information som ska lämnas innan ett konsumentavtal ingås anser regeringen att de bestäm</w:t>
      </w:r>
      <w:r>
        <w:softHyphen/>
      </w:r>
      <w:r w:rsidRPr="00AA5F2E">
        <w:t>melser som genomför artikel 102.3 bör vara av offentlig</w:t>
      </w:r>
      <w:r w:rsidRPr="00AA5F2E">
        <w:softHyphen/>
        <w:t xml:space="preserve">rättslig karaktär. </w:t>
      </w:r>
      <w:r>
        <w:t>Tillsyns</w:t>
      </w:r>
      <w:r>
        <w:softHyphen/>
        <w:t>myndigheten övervakar att bestämmelserna följs. Överträdelser får dock ingen effekt för det enskilda avtalet och bestäm</w:t>
      </w:r>
      <w:r>
        <w:softHyphen/>
        <w:t xml:space="preserve">melserna påverkar inte </w:t>
      </w:r>
      <w:r w:rsidRPr="000205F0">
        <w:rPr>
          <w:spacing w:val="-2"/>
        </w:rPr>
        <w:t>heller t.ex. civilrättsliga bestämmelser om ångerrätt enligt lagen om distans</w:t>
      </w:r>
      <w:r w:rsidRPr="000205F0">
        <w:rPr>
          <w:spacing w:val="-2"/>
        </w:rPr>
        <w:softHyphen/>
      </w:r>
      <w:r w:rsidR="000205F0" w:rsidRPr="000205F0">
        <w:rPr>
          <w:spacing w:val="-2"/>
        </w:rPr>
        <w:softHyphen/>
      </w:r>
      <w:r>
        <w:t>avtal och avtal utanför affärslokaler.</w:t>
      </w:r>
    </w:p>
    <w:p w14:paraId="773E4EA0" w14:textId="77777777" w:rsidR="00D85371" w:rsidRDefault="00D85371" w:rsidP="00D85371">
      <w:pPr>
        <w:pStyle w:val="Brdtextmedindrag"/>
        <w:rPr>
          <w:iCs/>
        </w:rPr>
      </w:pPr>
      <w:r w:rsidRPr="0017247C">
        <w:t>Kravet</w:t>
      </w:r>
      <w:r w:rsidRPr="00E211AD">
        <w:t xml:space="preserve"> på att tillhandahålla en sammanfattning av avtalet är grund</w:t>
      </w:r>
      <w:r w:rsidRPr="00E211AD">
        <w:softHyphen/>
      </w:r>
      <w:r w:rsidRPr="00424352">
        <w:t>lägg</w:t>
      </w:r>
      <w:r>
        <w:softHyphen/>
      </w:r>
      <w:r w:rsidRPr="00424352">
        <w:t xml:space="preserve">ande för </w:t>
      </w:r>
      <w:r>
        <w:t>regleringen av</w:t>
      </w:r>
      <w:r w:rsidRPr="00424352">
        <w:t xml:space="preserve"> informationskrav i samband med</w:t>
      </w:r>
      <w:r w:rsidRPr="00E211AD">
        <w:t xml:space="preserve"> </w:t>
      </w:r>
      <w:r w:rsidRPr="00424352">
        <w:t>avtal och bör därför komma till uttryck i lagen. Det bör av den nya lagen</w:t>
      </w:r>
      <w:r w:rsidRPr="00E211AD">
        <w:t xml:space="preserve"> därmed framgå att en kortfattad och lättläst sammanfattning av avtal</w:t>
      </w:r>
      <w:r>
        <w:softHyphen/>
      </w:r>
      <w:r w:rsidRPr="00E211AD">
        <w:t xml:space="preserve">et ska </w:t>
      </w:r>
      <w:r w:rsidRPr="00424352">
        <w:t>till</w:t>
      </w:r>
      <w:r>
        <w:softHyphen/>
      </w:r>
      <w:r w:rsidRPr="00424352">
        <w:t>handa</w:t>
      </w:r>
      <w:r>
        <w:softHyphen/>
      </w:r>
      <w:r w:rsidRPr="00424352">
        <w:t xml:space="preserve">hållas avgiftsfritt innan ett avtal ingås. </w:t>
      </w:r>
      <w:r>
        <w:t>Kvalitetskravet på samman</w:t>
      </w:r>
      <w:r>
        <w:softHyphen/>
        <w:t xml:space="preserve">fattningen, dvs. att den ska vara kortfattad och lättläst, framgår av EU-direktivet. I fråga om den information som ska lämnas innan avtalet ingås anger EU-direktivet att den ska lämnas på ett klart och begripligt sätt. Det är inte förenligt med principen om fullharmonisering (se avsnitt 16.1.1) att, som </w:t>
      </w:r>
      <w:r w:rsidRPr="009C74C9">
        <w:t>Sveriges konsumenter</w:t>
      </w:r>
      <w:r>
        <w:t xml:space="preserve"> önskar, införa andra kvalitets</w:t>
      </w:r>
      <w:r>
        <w:softHyphen/>
        <w:t>krav i den delen.</w:t>
      </w:r>
    </w:p>
    <w:p w14:paraId="2C5B3A26" w14:textId="77777777" w:rsidR="00D85371" w:rsidRPr="00B15487" w:rsidRDefault="00D85371" w:rsidP="00D85371">
      <w:pPr>
        <w:pStyle w:val="Brdtextmedindrag"/>
        <w:rPr>
          <w:iCs/>
        </w:rPr>
      </w:pPr>
      <w:r w:rsidRPr="00424352">
        <w:t xml:space="preserve">Det bör också </w:t>
      </w:r>
      <w:r>
        <w:t xml:space="preserve">av lagen </w:t>
      </w:r>
      <w:r w:rsidRPr="00424352">
        <w:t>framgå att om</w:t>
      </w:r>
      <w:r w:rsidRPr="00E211AD">
        <w:t xml:space="preserve"> </w:t>
      </w:r>
      <w:r w:rsidRPr="00B15487">
        <w:t>det inte är tekniskt möjligt att tillhandahålla samman</w:t>
      </w:r>
      <w:r w:rsidRPr="00B15487">
        <w:softHyphen/>
        <w:t>fatt</w:t>
      </w:r>
      <w:r w:rsidRPr="00B15487">
        <w:softHyphen/>
        <w:t xml:space="preserve">ningen innan avtalet ingås, ska den lämnas </w:t>
      </w:r>
      <w:r>
        <w:t>så snart som möjligt därefter</w:t>
      </w:r>
      <w:r w:rsidRPr="00B15487">
        <w:t xml:space="preserve">. </w:t>
      </w:r>
      <w:r>
        <w:t>Av d</w:t>
      </w:r>
      <w:r w:rsidRPr="00B15487">
        <w:t>irektiv</w:t>
      </w:r>
      <w:r w:rsidRPr="00B15487">
        <w:softHyphen/>
        <w:t xml:space="preserve">et </w:t>
      </w:r>
      <w:r>
        <w:t>framgår</w:t>
      </w:r>
      <w:r w:rsidRPr="00B15487">
        <w:t xml:space="preserve"> att av</w:t>
      </w:r>
      <w:r w:rsidRPr="00B15487">
        <w:softHyphen/>
        <w:t xml:space="preserve">talet i ett sådant fall ska </w:t>
      </w:r>
      <w:r>
        <w:t>gälla först</w:t>
      </w:r>
      <w:r w:rsidRPr="00B15487">
        <w:t xml:space="preserve"> när konsumenten har bekräftat si</w:t>
      </w:r>
      <w:r>
        <w:t xml:space="preserve">n vilja att ingå avtalet </w:t>
      </w:r>
      <w:r w:rsidRPr="00B15487">
        <w:t xml:space="preserve">efter </w:t>
      </w:r>
      <w:r w:rsidRPr="00B15487">
        <w:lastRenderedPageBreak/>
        <w:t xml:space="preserve">att ha mottagit sammanfattningen. </w:t>
      </w:r>
      <w:r>
        <w:t>T</w:t>
      </w:r>
      <w:r w:rsidRPr="00B15487">
        <w:t>illhanda</w:t>
      </w:r>
      <w:r>
        <w:softHyphen/>
      </w:r>
      <w:r w:rsidRPr="00B15487">
        <w:t xml:space="preserve">hållaren </w:t>
      </w:r>
      <w:r>
        <w:t>bör därför vara skyl</w:t>
      </w:r>
      <w:r>
        <w:softHyphen/>
        <w:t xml:space="preserve">dig </w:t>
      </w:r>
      <w:r w:rsidRPr="00B15487">
        <w:t>att tillämpa ett sådant villkor.</w:t>
      </w:r>
    </w:p>
    <w:p w14:paraId="42D29E8B" w14:textId="77777777" w:rsidR="00D85371" w:rsidRPr="00E211AD" w:rsidRDefault="00D85371" w:rsidP="00D85371">
      <w:pPr>
        <w:pStyle w:val="Rubrik5utannumrering"/>
        <w:tabs>
          <w:tab w:val="right" w:pos="5897"/>
        </w:tabs>
      </w:pPr>
      <w:r w:rsidRPr="00E211AD">
        <w:t>Vissa andra slutanvändare än konsumenter</w:t>
      </w:r>
    </w:p>
    <w:p w14:paraId="25191310" w14:textId="284E14C7" w:rsidR="00D85371" w:rsidRPr="00E211AD" w:rsidRDefault="00D85371" w:rsidP="00D85371">
      <w:pPr>
        <w:pStyle w:val="Brdtext"/>
      </w:pPr>
      <w:r w:rsidRPr="00424352">
        <w:t>Bestämmelserna i 5</w:t>
      </w:r>
      <w:r>
        <w:t> kap. </w:t>
      </w:r>
      <w:r w:rsidRPr="00424352">
        <w:t>15</w:t>
      </w:r>
      <w:r>
        <w:t> §</w:t>
      </w:r>
      <w:r w:rsidRPr="00424352">
        <w:t xml:space="preserve"> LEK gäller till förmån för andra slut</w:t>
      </w:r>
      <w:r w:rsidRPr="00424352">
        <w:softHyphen/>
        <w:t>använd</w:t>
      </w:r>
      <w:r>
        <w:softHyphen/>
      </w:r>
      <w:r w:rsidRPr="00424352">
        <w:t>a</w:t>
      </w:r>
      <w:r w:rsidRPr="00424352">
        <w:softHyphen/>
        <w:t>re</w:t>
      </w:r>
      <w:r w:rsidRPr="00E211AD">
        <w:t xml:space="preserve"> enbart på begäran (s.k. opt in-reglering). I artikel 102 i EU-direktivet finns i stället en s.k. opt out-reglering. </w:t>
      </w:r>
      <w:r>
        <w:t>B</w:t>
      </w:r>
      <w:r w:rsidRPr="00E211AD">
        <w:t>e</w:t>
      </w:r>
      <w:r w:rsidRPr="00E211AD">
        <w:softHyphen/>
        <w:t>stämmelserna om informations</w:t>
      </w:r>
      <w:r>
        <w:softHyphen/>
      </w:r>
      <w:r w:rsidRPr="00E211AD">
        <w:t xml:space="preserve">krav och sammanfattning av avtalet </w:t>
      </w:r>
      <w:r>
        <w:t>ska</w:t>
      </w:r>
      <w:r w:rsidRPr="00E211AD">
        <w:t xml:space="preserve"> också gälla för slutanvändare som är mikroföretag eller små företag eller organisationer som drivs utan vinst</w:t>
      </w:r>
      <w:r>
        <w:softHyphen/>
      </w:r>
      <w:r w:rsidRPr="00E211AD">
        <w:t>syfte, såvida de inte uttryckligen har samtyckt till att alla eller några av bestämmelserna frångås. I skäl 259 i EU-direktivet anges att dessa företags och organisationers förhandlings</w:t>
      </w:r>
      <w:r w:rsidRPr="00E211AD">
        <w:softHyphen/>
        <w:t xml:space="preserve">position är jämförbar med konsumenters och att de därför bör </w:t>
      </w:r>
      <w:r>
        <w:t>ha ett</w:t>
      </w:r>
      <w:r w:rsidRPr="00E211AD">
        <w:t xml:space="preserve"> </w:t>
      </w:r>
      <w:r w:rsidRPr="00CC33F2">
        <w:t>lika starkt skydd, såvida de inte uttryckligen avstår från dessa rättigheter (se avsnitt 16.1.3). För att genomföra arti</w:t>
      </w:r>
      <w:r w:rsidRPr="00CC33F2">
        <w:softHyphen/>
        <w:t>kel 102.2 bör därför bestämmelserna</w:t>
      </w:r>
      <w:r w:rsidRPr="00E211AD">
        <w:t xml:space="preserve"> om information</w:t>
      </w:r>
      <w:r>
        <w:t>skrav</w:t>
      </w:r>
      <w:r w:rsidRPr="00E211AD">
        <w:t xml:space="preserve"> också tillämpas när ett avtal ingås med dessa slutanvändare, om de inte uttryckligen har samtyckt till att bestämmelserna frångås. Det</w:t>
      </w:r>
      <w:r w:rsidR="000205F0">
        <w:t xml:space="preserve">ta </w:t>
      </w:r>
      <w:r w:rsidRPr="00E211AD">
        <w:t xml:space="preserve">bör </w:t>
      </w:r>
      <w:r w:rsidR="000205F0">
        <w:t>regleras</w:t>
      </w:r>
      <w:r w:rsidRPr="00E211AD">
        <w:t xml:space="preserve"> särskil</w:t>
      </w:r>
      <w:r w:rsidR="000205F0">
        <w:t>t</w:t>
      </w:r>
      <w:r w:rsidRPr="00E211AD">
        <w:t>.</w:t>
      </w:r>
    </w:p>
    <w:p w14:paraId="4DFD1B1D" w14:textId="692DCD6D" w:rsidR="00D85371" w:rsidRDefault="00D85371" w:rsidP="00D85371">
      <w:pPr>
        <w:pStyle w:val="Brdtextmedindrag"/>
      </w:pPr>
      <w:r w:rsidRPr="000205F0">
        <w:rPr>
          <w:spacing w:val="-3"/>
        </w:rPr>
        <w:t>Bestämmelserna i 2 kap. 2 § lagen om distansavtal och avtal utan</w:t>
      </w:r>
      <w:r w:rsidRPr="000205F0">
        <w:rPr>
          <w:spacing w:val="-3"/>
        </w:rPr>
        <w:softHyphen/>
        <w:t>för affärs</w:t>
      </w:r>
      <w:r w:rsidR="000205F0" w:rsidRPr="000205F0">
        <w:rPr>
          <w:spacing w:val="-3"/>
        </w:rPr>
        <w:softHyphen/>
      </w:r>
      <w:r w:rsidRPr="00424352">
        <w:t>lokaler och 22</w:t>
      </w:r>
      <w:r>
        <w:t> </w:t>
      </w:r>
      <w:r w:rsidRPr="00424352">
        <w:t>a</w:t>
      </w:r>
      <w:r>
        <w:t> §</w:t>
      </w:r>
      <w:r w:rsidRPr="00424352">
        <w:t xml:space="preserve"> marknads</w:t>
      </w:r>
      <w:r>
        <w:softHyphen/>
      </w:r>
      <w:r w:rsidRPr="00424352">
        <w:t>förings</w:t>
      </w:r>
      <w:r>
        <w:softHyphen/>
      </w:r>
      <w:r w:rsidRPr="00424352">
        <w:t xml:space="preserve">lagen </w:t>
      </w:r>
      <w:r w:rsidRPr="00E211AD">
        <w:t>omfattar endast konsumen</w:t>
      </w:r>
      <w:r>
        <w:softHyphen/>
      </w:r>
      <w:r w:rsidRPr="00E211AD">
        <w:t>ter</w:t>
      </w:r>
      <w:r>
        <w:t>. För att genomföra EU-direktivet</w:t>
      </w:r>
      <w:r w:rsidRPr="00E211AD">
        <w:t xml:space="preserve"> bör </w:t>
      </w:r>
      <w:r>
        <w:t xml:space="preserve">det av den nya lagen framgå att </w:t>
      </w:r>
      <w:r w:rsidRPr="00E211AD">
        <w:t xml:space="preserve">de </w:t>
      </w:r>
      <w:r>
        <w:t>paragraferna</w:t>
      </w:r>
      <w:r w:rsidRPr="00E211AD">
        <w:t xml:space="preserve"> även tillämpas när ett avtal ingås med mikroföretag, små företag eller organ</w:t>
      </w:r>
      <w:r>
        <w:softHyphen/>
      </w:r>
      <w:r w:rsidRPr="00E211AD">
        <w:t>isa</w:t>
      </w:r>
      <w:r w:rsidRPr="00E211AD">
        <w:softHyphen/>
        <w:t>tioner som drivs utan vinstsyfte, på motsvarande sätt som gäller för de sektors</w:t>
      </w:r>
      <w:r>
        <w:softHyphen/>
      </w:r>
      <w:r w:rsidRPr="00E211AD">
        <w:t>specifika informationskraven.</w:t>
      </w:r>
      <w:r w:rsidRPr="00424352">
        <w:t xml:space="preserve"> </w:t>
      </w:r>
      <w:r>
        <w:t xml:space="preserve">Som </w:t>
      </w:r>
      <w:r w:rsidRPr="009C74C9">
        <w:t>PTS</w:t>
      </w:r>
      <w:r>
        <w:t xml:space="preserve"> påpekar </w:t>
      </w:r>
      <w:r w:rsidRPr="000205F0">
        <w:rPr>
          <w:spacing w:val="-2"/>
        </w:rPr>
        <w:t>är det endast bestämmelserna om inform</w:t>
      </w:r>
      <w:r w:rsidRPr="000205F0">
        <w:rPr>
          <w:spacing w:val="-2"/>
        </w:rPr>
        <w:softHyphen/>
        <w:t>a</w:t>
      </w:r>
      <w:r w:rsidRPr="000205F0">
        <w:rPr>
          <w:spacing w:val="-2"/>
        </w:rPr>
        <w:softHyphen/>
        <w:t>tion innan ett avtal ingås som där</w:t>
      </w:r>
      <w:r w:rsidR="000205F0">
        <w:rPr>
          <w:spacing w:val="-2"/>
        </w:rPr>
        <w:softHyphen/>
      </w:r>
      <w:r w:rsidRPr="000205F0">
        <w:rPr>
          <w:spacing w:val="-2"/>
        </w:rPr>
        <w:t>med görs tillämpliga enligt den nya lagen för slutanvändare som är mikro</w:t>
      </w:r>
      <w:r w:rsidRPr="000205F0">
        <w:rPr>
          <w:spacing w:val="-2"/>
        </w:rPr>
        <w:softHyphen/>
        <w:t>företag, små företag eller vissa organisationer. Bestämmelserna i de nämnda lagarna kommer på så sätt att omfattas av den nya lagens till</w:t>
      </w:r>
      <w:r w:rsidRPr="000205F0">
        <w:rPr>
          <w:spacing w:val="-2"/>
        </w:rPr>
        <w:softHyphen/>
        <w:t>synsbestäm</w:t>
      </w:r>
      <w:r w:rsidR="000205F0">
        <w:rPr>
          <w:spacing w:val="-2"/>
        </w:rPr>
        <w:softHyphen/>
      </w:r>
      <w:r w:rsidRPr="000205F0">
        <w:rPr>
          <w:spacing w:val="-2"/>
        </w:rPr>
        <w:t>melser (se avsnitt 20) på motsvarande sätt som andra bestäm</w:t>
      </w:r>
      <w:r w:rsidRPr="000205F0">
        <w:rPr>
          <w:spacing w:val="-2"/>
        </w:rPr>
        <w:softHyphen/>
        <w:t>melser i den nya lagen. Det innebär att PTS i egenskap av tillsyns</w:t>
      </w:r>
      <w:r w:rsidRPr="000205F0">
        <w:rPr>
          <w:spacing w:val="-2"/>
        </w:rPr>
        <w:softHyphen/>
        <w:t>myn</w:t>
      </w:r>
      <w:r w:rsidRPr="000205F0">
        <w:rPr>
          <w:spacing w:val="-2"/>
        </w:rPr>
        <w:softHyphen/>
        <w:t>dig</w:t>
      </w:r>
      <w:r w:rsidRPr="000205F0">
        <w:rPr>
          <w:spacing w:val="-2"/>
        </w:rPr>
        <w:softHyphen/>
        <w:t>het kommer att ansvara för tillsynen över att de allmänna informations</w:t>
      </w:r>
      <w:r w:rsidRPr="000205F0">
        <w:rPr>
          <w:spacing w:val="-2"/>
        </w:rPr>
        <w:softHyphen/>
        <w:t>kraven följs i fråga om andra slutanvändare än konsumenter. Samtidigt utövar Konsu</w:t>
      </w:r>
      <w:r w:rsidRPr="000205F0">
        <w:rPr>
          <w:spacing w:val="-2"/>
        </w:rPr>
        <w:softHyphen/>
        <w:t>ment</w:t>
      </w:r>
      <w:r w:rsidRPr="000205F0">
        <w:rPr>
          <w:spacing w:val="-2"/>
        </w:rPr>
        <w:softHyphen/>
        <w:t>verket tillsyn över konsum</w:t>
      </w:r>
      <w:r w:rsidRPr="000205F0">
        <w:rPr>
          <w:spacing w:val="-2"/>
        </w:rPr>
        <w:softHyphen/>
        <w:t>ent</w:t>
      </w:r>
      <w:r w:rsidRPr="000205F0">
        <w:rPr>
          <w:spacing w:val="-2"/>
        </w:rPr>
        <w:softHyphen/>
        <w:t>skyddsbestäm</w:t>
      </w:r>
      <w:r w:rsidRPr="000205F0">
        <w:rPr>
          <w:spacing w:val="-2"/>
        </w:rPr>
        <w:softHyphen/>
        <w:t>melser inom sitt ansvarsområde.</w:t>
      </w:r>
    </w:p>
    <w:p w14:paraId="0205FA43" w14:textId="72AF4E54" w:rsidR="00D85371" w:rsidRDefault="00D85371" w:rsidP="00D85371">
      <w:pPr>
        <w:pStyle w:val="Brdtextmedindrag"/>
      </w:pPr>
      <w:r w:rsidRPr="00473876">
        <w:t xml:space="preserve">Som </w:t>
      </w:r>
      <w:r w:rsidRPr="009C74C9">
        <w:t>PTS</w:t>
      </w:r>
      <w:r w:rsidRPr="00473876">
        <w:t xml:space="preserve"> konstaterar </w:t>
      </w:r>
      <w:r>
        <w:t>kommer</w:t>
      </w:r>
      <w:r w:rsidRPr="00473876">
        <w:t xml:space="preserve"> de allmänna informa</w:t>
      </w:r>
      <w:r>
        <w:softHyphen/>
      </w:r>
      <w:r w:rsidRPr="00473876">
        <w:t>tions</w:t>
      </w:r>
      <w:r>
        <w:softHyphen/>
      </w:r>
      <w:r w:rsidRPr="00473876">
        <w:t xml:space="preserve">kraven </w:t>
      </w:r>
      <w:r>
        <w:t>alltså</w:t>
      </w:r>
      <w:r w:rsidRPr="00473876">
        <w:t xml:space="preserve"> </w:t>
      </w:r>
      <w:r>
        <w:t xml:space="preserve">att </w:t>
      </w:r>
      <w:r w:rsidRPr="00473876">
        <w:t>fall</w:t>
      </w:r>
      <w:r>
        <w:t>a</w:t>
      </w:r>
      <w:r w:rsidRPr="00473876">
        <w:t xml:space="preserve"> under olika myndigheters </w:t>
      </w:r>
      <w:r>
        <w:t>tillsyns</w:t>
      </w:r>
      <w:r w:rsidRPr="00473876">
        <w:t>ansvar och också</w:t>
      </w:r>
      <w:r>
        <w:t xml:space="preserve"> kunna bli föremål för prövning av olika domstolsslag beroende på om det är en konsument eller t.ex. ett mikroföretag som berörs. Regeringen anser att ett och samma avtal i möjligaste mån ska fall</w:t>
      </w:r>
      <w:r w:rsidR="00C518D9">
        <w:t>a</w:t>
      </w:r>
      <w:r>
        <w:t xml:space="preserve"> inom en myndighets ansvar. Att skilja på allmänna och sektors</w:t>
      </w:r>
      <w:r>
        <w:softHyphen/>
        <w:t>specifika inform</w:t>
      </w:r>
      <w:r>
        <w:softHyphen/>
        <w:t>ations</w:t>
      </w:r>
      <w:r>
        <w:softHyphen/>
        <w:t>krav i förhållande till den vidare kretsen av slut</w:t>
      </w:r>
      <w:r>
        <w:softHyphen/>
        <w:t>använd</w:t>
      </w:r>
      <w:r>
        <w:softHyphen/>
        <w:t>are på det sättet att samma avtalsförhållande kan komma att bli föremål för tillsynsåtgärder av två myndigheter vore olyckligt. Att PTS får ett samlat ansvar för aktuella bestämmelser i förhållande till denna krets framstår som lämpligare. PTS har redan i dag tillsynsansvar över jämförbara bestämmelser om innehåll i avtal enligt 5 kap. 15 § LEK. Frågorna i sig är alltså inte nya för vare sig myndig</w:t>
      </w:r>
      <w:r>
        <w:softHyphen/>
        <w:t>heten eller förvaltnings</w:t>
      </w:r>
      <w:r>
        <w:softHyphen/>
        <w:t>domstolarna. Regleringen är sektors</w:t>
      </w:r>
      <w:r>
        <w:softHyphen/>
        <w:t>specifik och bör där</w:t>
      </w:r>
      <w:r>
        <w:softHyphen/>
        <w:t>för följa den ordning som gäller för lagen i övrigt i fråga om över</w:t>
      </w:r>
      <w:r>
        <w:softHyphen/>
        <w:t>klagande och hand</w:t>
      </w:r>
      <w:r>
        <w:softHyphen/>
        <w:t>läggning i domstol.</w:t>
      </w:r>
    </w:p>
    <w:p w14:paraId="3A5E7DD5" w14:textId="7714C732" w:rsidR="00D85371" w:rsidRPr="00E211AD" w:rsidRDefault="00D85371" w:rsidP="00D85371">
      <w:pPr>
        <w:pStyle w:val="Brdtextmedindrag"/>
      </w:pPr>
      <w:r w:rsidRPr="006F163A">
        <w:t>Regeringen delar synpunkten att en enhetlig tillämpning och praxis</w:t>
      </w:r>
      <w:r w:rsidRPr="006F163A">
        <w:softHyphen/>
        <w:t xml:space="preserve">bildning är viktig. Som </w:t>
      </w:r>
      <w:r w:rsidRPr="006F163A">
        <w:rPr>
          <w:i/>
        </w:rPr>
        <w:t>Konsum</w:t>
      </w:r>
      <w:r w:rsidRPr="006F163A">
        <w:rPr>
          <w:i/>
        </w:rPr>
        <w:softHyphen/>
        <w:t>ent</w:t>
      </w:r>
      <w:r w:rsidRPr="006F163A">
        <w:rPr>
          <w:i/>
        </w:rPr>
        <w:softHyphen/>
        <w:t>verket</w:t>
      </w:r>
      <w:r w:rsidRPr="006F163A">
        <w:t xml:space="preserve"> framhåller förutsätter det en dialog mellan PTS och Konsument</w:t>
      </w:r>
      <w:r w:rsidRPr="006F163A">
        <w:softHyphen/>
        <w:t>verket. Att PTS ska samråda med be</w:t>
      </w:r>
      <w:r w:rsidR="000205F0">
        <w:softHyphen/>
      </w:r>
      <w:r w:rsidRPr="006F163A">
        <w:lastRenderedPageBreak/>
        <w:t>rörda myndigheter och ta initiativ till ett löpande informationsutbyte i bl.a. konsumentfrågor fram</w:t>
      </w:r>
      <w:r w:rsidRPr="006F163A">
        <w:softHyphen/>
        <w:t>går av 11</w:t>
      </w:r>
      <w:r>
        <w:t> §</w:t>
      </w:r>
      <w:r w:rsidRPr="006F163A">
        <w:t xml:space="preserve"> förordningen (2007:951) med instruk</w:t>
      </w:r>
      <w:r w:rsidR="000205F0">
        <w:softHyphen/>
      </w:r>
      <w:r w:rsidRPr="006F163A">
        <w:t>tion för Post- och telestyrelsen. Att myndigheterna inom sina verk</w:t>
      </w:r>
      <w:r>
        <w:softHyphen/>
      </w:r>
      <w:r w:rsidRPr="006F163A">
        <w:t>samhets</w:t>
      </w:r>
      <w:r>
        <w:softHyphen/>
      </w:r>
      <w:r w:rsidRPr="006F163A">
        <w:t>områden ska samverka med andra myndigheter f</w:t>
      </w:r>
      <w:r>
        <w:t>ramgår</w:t>
      </w:r>
      <w:r w:rsidRPr="006F163A">
        <w:t xml:space="preserve"> även av 8</w:t>
      </w:r>
      <w:r>
        <w:t> §</w:t>
      </w:r>
      <w:r w:rsidRPr="006F163A">
        <w:t xml:space="preserve"> för</w:t>
      </w:r>
      <w:r w:rsidR="000205F0">
        <w:softHyphen/>
      </w:r>
      <w:r w:rsidRPr="006F163A">
        <w:t>valtningslagen (2017:900). Det finns därmed förut</w:t>
      </w:r>
      <w:r w:rsidRPr="006F163A">
        <w:softHyphen/>
        <w:t>sätt</w:t>
      </w:r>
      <w:r w:rsidRPr="006F163A">
        <w:softHyphen/>
        <w:t>ningar för myn</w:t>
      </w:r>
      <w:r>
        <w:softHyphen/>
      </w:r>
      <w:r w:rsidRPr="006F163A">
        <w:t>dig</w:t>
      </w:r>
      <w:r>
        <w:softHyphen/>
      </w:r>
      <w:r w:rsidRPr="006F163A">
        <w:t>heterna att bedriva sin respektive tillsyn</w:t>
      </w:r>
      <w:r>
        <w:t xml:space="preserve"> på ett enhetligt sätt</w:t>
      </w:r>
      <w:r w:rsidRPr="006F163A">
        <w:t>.</w:t>
      </w:r>
    </w:p>
    <w:p w14:paraId="560E35A3" w14:textId="77777777" w:rsidR="00D85371" w:rsidRPr="00E211AD" w:rsidRDefault="00D85371" w:rsidP="00D85371">
      <w:pPr>
        <w:pStyle w:val="Rubrik5utannumrering"/>
      </w:pPr>
      <w:r w:rsidRPr="00E211AD">
        <w:t xml:space="preserve">Informationen </w:t>
      </w:r>
      <w:r>
        <w:t>som</w:t>
      </w:r>
      <w:r w:rsidRPr="00E211AD">
        <w:t xml:space="preserve"> avtalsinnehåll</w:t>
      </w:r>
    </w:p>
    <w:p w14:paraId="7A2C9636" w14:textId="577014C9" w:rsidR="00D85371" w:rsidRDefault="00D85371" w:rsidP="00D85371">
      <w:pPr>
        <w:pStyle w:val="Brdtext"/>
      </w:pPr>
      <w:r w:rsidRPr="00E211AD">
        <w:t xml:space="preserve">Av artikel 102.4 i EU-direktivet framgår att informationen om avtalet och </w:t>
      </w:r>
      <w:r>
        <w:t>avtals</w:t>
      </w:r>
      <w:r w:rsidRPr="00424352">
        <w:t>sammanfattningen ska utgöra en integrerad del av avtalet som en</w:t>
      </w:r>
      <w:r w:rsidRPr="00424352">
        <w:softHyphen/>
        <w:t>dast</w:t>
      </w:r>
      <w:r w:rsidRPr="00E211AD">
        <w:t xml:space="preserve"> får ändras om parterna uttryckligen kommer överens om det. </w:t>
      </w:r>
      <w:r>
        <w:t>Den</w:t>
      </w:r>
      <w:r w:rsidRPr="00E211AD">
        <w:t xml:space="preserve"> infor</w:t>
      </w:r>
      <w:r w:rsidR="000205F0">
        <w:softHyphen/>
      </w:r>
      <w:r w:rsidRPr="00E211AD">
        <w:t xml:space="preserve">mation och sammanfattning som ska lämnas </w:t>
      </w:r>
      <w:r w:rsidRPr="00424352">
        <w:t xml:space="preserve">innan ett avtal ingås ska </w:t>
      </w:r>
      <w:r>
        <w:t xml:space="preserve">alltså som utgångspunkt </w:t>
      </w:r>
      <w:r w:rsidRPr="00424352">
        <w:t xml:space="preserve">utgöra avtalsinnehåll. </w:t>
      </w:r>
      <w:r>
        <w:t>I konsumenträttighets</w:t>
      </w:r>
      <w:r>
        <w:softHyphen/>
        <w:t>direk</w:t>
      </w:r>
      <w:r>
        <w:softHyphen/>
        <w:t xml:space="preserve">tivet finns en motsvarande reglering, som genomförs i 2 kap. 8 § lagen om </w:t>
      </w:r>
      <w:r w:rsidRPr="00E211AD">
        <w:t xml:space="preserve">distansavtal och avtal </w:t>
      </w:r>
      <w:r w:rsidRPr="00424352">
        <w:t>utan</w:t>
      </w:r>
      <w:r w:rsidRPr="00424352">
        <w:softHyphen/>
        <w:t>för affärslokaler</w:t>
      </w:r>
      <w:r>
        <w:t xml:space="preserve">. Av den paragrafen framgår att </w:t>
      </w:r>
      <w:r w:rsidRPr="004F7651">
        <w:t xml:space="preserve">om konsumenten eller näringsidkaren </w:t>
      </w:r>
      <w:r>
        <w:t>gör gällande att avtalet inte överens</w:t>
      </w:r>
      <w:r>
        <w:softHyphen/>
        <w:t xml:space="preserve">stämmer med den information som har lämnats krävs det att den parten visar att parterna träffat en uttrycklig överenskommelse om att avtalet har ett annat innehåll än det som följer av informationen (prop. </w:t>
      </w:r>
      <w:r w:rsidRPr="004F7651">
        <w:t>2013/14:15</w:t>
      </w:r>
      <w:r>
        <w:t xml:space="preserve"> </w:t>
      </w:r>
      <w:r w:rsidR="00EB24E6">
        <w:t>s. 8</w:t>
      </w:r>
      <w:r>
        <w:t>6). Som framgår ovan bör den reglering som genomför artikel 102 i EU-direktivet vara offentligrättslig. Det bör i den nya lagen införas en skyldig</w:t>
      </w:r>
      <w:r>
        <w:softHyphen/>
        <w:t>het för tillhandahållaren att se till att informationen om avtalet och avtals</w:t>
      </w:r>
      <w:r>
        <w:softHyphen/>
        <w:t>sammanfattningen, som ska lämnas till en konsument innan ett avtal ingås, blir avtalsinnehåll. I enlighet med direktivet bör skyldigheten gälla under förutsättning att parterna inte uttryckligen har kommit överens om något annat.</w:t>
      </w:r>
    </w:p>
    <w:p w14:paraId="1B8B9A51" w14:textId="77777777" w:rsidR="00D85371" w:rsidRPr="00E211AD" w:rsidRDefault="00D85371" w:rsidP="00D85371">
      <w:pPr>
        <w:pStyle w:val="Rubrik5utannumrering"/>
      </w:pPr>
      <w:r>
        <w:t>Olika kategorier av slutanvändare definieras</w:t>
      </w:r>
    </w:p>
    <w:p w14:paraId="55ABE346" w14:textId="732AC3AB" w:rsidR="00D85371" w:rsidRDefault="00D85371" w:rsidP="00D85371">
      <w:pPr>
        <w:pStyle w:val="Brdtextmedindrag"/>
        <w:ind w:firstLine="0"/>
      </w:pPr>
      <w:r>
        <w:t>Uttrycket konsument definieras i artikel 2.15 i EU-direktivet och motsvar</w:t>
      </w:r>
      <w:r>
        <w:softHyphen/>
        <w:t>ar definitionen i det s.k. direktivet om otillbörliga affärsmetod</w:t>
      </w:r>
      <w:r>
        <w:softHyphen/>
        <w:t xml:space="preserve">er, dvs. </w:t>
      </w:r>
      <w:r w:rsidRPr="00F03A74">
        <w:t>Europaparlamentets och rådets direktiv 2005/29/EG av den 11 maj 2005 om otillbörliga affärsmetoder som tillämpas av näringsidkare gente</w:t>
      </w:r>
      <w:r>
        <w:softHyphen/>
      </w:r>
      <w:r w:rsidRPr="00F03A74">
        <w:t>mot konsumenter på den inre marknaden och om ändring av rådets direktiv 84/450/EEG och Europaparlamentets och rådets direktiv 97/7/EG, 98/27/EG och 2002/65/EG samt Europaparlamentets och rådets förord</w:t>
      </w:r>
      <w:r>
        <w:softHyphen/>
      </w:r>
      <w:r w:rsidRPr="00F03A74">
        <w:t>ning (EG) nr 2006/2004</w:t>
      </w:r>
      <w:r>
        <w:t>. Definitionen har förts in i marknadsförings</w:t>
      </w:r>
      <w:r>
        <w:softHyphen/>
        <w:t>lagen (2008:486) och utformats</w:t>
      </w:r>
      <w:r w:rsidRPr="00F03A74">
        <w:t xml:space="preserve"> </w:t>
      </w:r>
      <w:r w:rsidRPr="00336CF7">
        <w:t>i överensstämmelse med annan konsu</w:t>
      </w:r>
      <w:r>
        <w:softHyphen/>
      </w:r>
      <w:r w:rsidRPr="00336CF7">
        <w:t>ment</w:t>
      </w:r>
      <w:r>
        <w:softHyphen/>
      </w:r>
      <w:r w:rsidRPr="00336CF7">
        <w:t>rätts</w:t>
      </w:r>
      <w:r w:rsidR="000205F0">
        <w:softHyphen/>
      </w:r>
      <w:r w:rsidRPr="00336CF7">
        <w:t xml:space="preserve">lig lagstiftning </w:t>
      </w:r>
      <w:r>
        <w:t xml:space="preserve">(prop. </w:t>
      </w:r>
      <w:r w:rsidRPr="00F03A74">
        <w:t xml:space="preserve">2007/08:115 </w:t>
      </w:r>
      <w:r w:rsidR="00EB24E6">
        <w:t>s. 1</w:t>
      </w:r>
      <w:r>
        <w:t>42).</w:t>
      </w:r>
    </w:p>
    <w:p w14:paraId="3E3AEA11" w14:textId="4278DDE0" w:rsidR="00D85371" w:rsidRDefault="00D85371" w:rsidP="00D85371">
      <w:pPr>
        <w:pStyle w:val="Brdtextmedindrag"/>
      </w:pPr>
      <w:r>
        <w:t>Uttrycket definieras i ram</w:t>
      </w:r>
      <w:r>
        <w:softHyphen/>
        <w:t>direktiv</w:t>
      </w:r>
      <w:r>
        <w:softHyphen/>
      </w:r>
      <w:r>
        <w:softHyphen/>
        <w:t>et men någon definition har inte förts in i LEK. Av förarbetena framgår att det är konsumenter enligt den svenska konsumentskydds</w:t>
      </w:r>
      <w:r>
        <w:softHyphen/>
        <w:t>lagstiftning</w:t>
      </w:r>
      <w:r>
        <w:softHyphen/>
        <w:t xml:space="preserve">en som avses (prop. 2002/03:110 </w:t>
      </w:r>
      <w:r w:rsidR="00EB24E6">
        <w:t>s. 3</w:t>
      </w:r>
      <w:r>
        <w:t xml:space="preserve">61). Eftersom EU-direktivet inte innebär någon ändring i denna del anser regeringen, till skillnad från </w:t>
      </w:r>
      <w:r w:rsidRPr="009C74C9">
        <w:rPr>
          <w:iCs/>
        </w:rPr>
        <w:t>PTS</w:t>
      </w:r>
      <w:r>
        <w:t>, inte att det nu finns skäl att införa en definition av uttrycket. Med konsument bör även enligt den nya lagen avses konsument enligt svensk konsumentskydds</w:t>
      </w:r>
      <w:r>
        <w:softHyphen/>
        <w:t>lagstiftning.</w:t>
      </w:r>
    </w:p>
    <w:p w14:paraId="75326EC1" w14:textId="6845CAEC" w:rsidR="00D85371" w:rsidRPr="00E211AD" w:rsidRDefault="00D85371" w:rsidP="00D85371">
      <w:pPr>
        <w:pStyle w:val="Brdtextmedindrag"/>
      </w:pPr>
      <w:r w:rsidRPr="00424352">
        <w:t xml:space="preserve">Som framgår </w:t>
      </w:r>
      <w:r w:rsidRPr="00DD6663">
        <w:t>av avsnitt 16.1.3 utvidgas vissa av direktiv</w:t>
      </w:r>
      <w:r w:rsidRPr="00DD6663">
        <w:softHyphen/>
        <w:t>bestäm</w:t>
      </w:r>
      <w:r w:rsidRPr="00DD6663">
        <w:softHyphen/>
        <w:t>mel</w:t>
      </w:r>
      <w:r w:rsidRPr="00DD6663">
        <w:softHyphen/>
        <w:t>ser</w:t>
      </w:r>
      <w:r w:rsidRPr="00DD6663">
        <w:softHyphen/>
        <w:t>na som gäller ti</w:t>
      </w:r>
      <w:r w:rsidRPr="00E211AD">
        <w:t>ll förmån för konsumenter till att även skydda mikro</w:t>
      </w:r>
      <w:r>
        <w:softHyphen/>
      </w:r>
      <w:r w:rsidRPr="00E211AD">
        <w:t>företag, små företag och organisationer som drivs utan vinstsyfte. Dessa kategorier av slutanvändare definieras inte i EU-direktivet. I skäl</w:t>
      </w:r>
      <w:r>
        <w:t> </w:t>
      </w:r>
      <w:r w:rsidRPr="00E211AD">
        <w:t>68 finns en hän</w:t>
      </w:r>
      <w:r w:rsidR="000205F0">
        <w:softHyphen/>
      </w:r>
      <w:r w:rsidRPr="00E211AD">
        <w:t>vis</w:t>
      </w:r>
      <w:r w:rsidR="000205F0">
        <w:softHyphen/>
      </w:r>
      <w:r w:rsidRPr="00E211AD">
        <w:lastRenderedPageBreak/>
        <w:t>ning till kommissionens rekommendation 2003/361/EG av den 6</w:t>
      </w:r>
      <w:r>
        <w:t> </w:t>
      </w:r>
      <w:r w:rsidRPr="00E211AD">
        <w:t>maj</w:t>
      </w:r>
      <w:r w:rsidR="000205F0">
        <w:t xml:space="preserve"> </w:t>
      </w:r>
      <w:r w:rsidRPr="00E211AD">
        <w:t>2003 om definitionen av mikroföretag samt små och medelstora företag.</w:t>
      </w:r>
    </w:p>
    <w:p w14:paraId="2ACFE77D" w14:textId="77777777" w:rsidR="00D85371" w:rsidRPr="00E211AD" w:rsidRDefault="00D85371" w:rsidP="00D85371">
      <w:pPr>
        <w:pStyle w:val="Brdtextmedindrag"/>
      </w:pPr>
      <w:r w:rsidRPr="00424352">
        <w:t>I artikel 2.3 i bilagan till rekommendationen definieras mikroföretag som</w:t>
      </w:r>
      <w:r w:rsidRPr="00E211AD">
        <w:t xml:space="preserve"> </w:t>
      </w:r>
      <w:r w:rsidRPr="00424352">
        <w:t>företag som sysselsätter färre än 10 personer och vars omsättning eller balans</w:t>
      </w:r>
      <w:r w:rsidRPr="00424352">
        <w:softHyphen/>
      </w:r>
      <w:r w:rsidRPr="00E211AD">
        <w:t>omslutning inte överstiger två miljoner euro per år. Små företag de</w:t>
      </w:r>
      <w:r w:rsidRPr="00E211AD">
        <w:softHyphen/>
        <w:t xml:space="preserve">finieras enligt artikel 2.2 som företag som sysselsätter färre än 50 personer </w:t>
      </w:r>
      <w:r w:rsidRPr="00424352">
        <w:t>och vars omsättning eller balansomslutning inte överstiger 10 miljoner euro</w:t>
      </w:r>
      <w:r w:rsidRPr="00E211AD">
        <w:t xml:space="preserve"> per år.</w:t>
      </w:r>
    </w:p>
    <w:p w14:paraId="04F0662E" w14:textId="77777777" w:rsidR="00D85371" w:rsidRDefault="00D85371" w:rsidP="00D85371">
      <w:pPr>
        <w:pStyle w:val="Brdtextmedindrag"/>
      </w:pPr>
      <w:r w:rsidRPr="00424352">
        <w:t>Kommissionens rekommendation används i svensk rätt på flera andra om</w:t>
      </w:r>
      <w:r w:rsidRPr="00424352">
        <w:softHyphen/>
        <w:t>råden för att definiera mikroföretag och små företag, senast i lagen (2018:1174)</w:t>
      </w:r>
      <w:r w:rsidRPr="00E211AD">
        <w:t xml:space="preserve"> </w:t>
      </w:r>
      <w:r w:rsidRPr="00424352">
        <w:t>om informationssäkerhet för samhällsviktiga och digitala tjänster. En defi</w:t>
      </w:r>
      <w:r w:rsidRPr="00424352">
        <w:softHyphen/>
        <w:t>ni</w:t>
      </w:r>
      <w:r w:rsidRPr="00424352">
        <w:softHyphen/>
      </w:r>
      <w:r w:rsidRPr="00E211AD">
        <w:t>tion enligt kommissionens rekommendation av stora företag finns i lagen (2014:266) om energikartläggning i stora företag (se 2</w:t>
      </w:r>
      <w:r>
        <w:t> §</w:t>
      </w:r>
      <w:r w:rsidRPr="00E211AD">
        <w:t xml:space="preserve">). På motsvarande </w:t>
      </w:r>
      <w:r w:rsidRPr="00424352">
        <w:t>sätt bör definitionerna av mikroföretag och små före</w:t>
      </w:r>
      <w:r>
        <w:softHyphen/>
      </w:r>
      <w:r w:rsidRPr="00424352">
        <w:t>tag enligt kommissionens</w:t>
      </w:r>
      <w:r w:rsidRPr="00E211AD">
        <w:t xml:space="preserve"> rekommendation föras in i den nya lagen.</w:t>
      </w:r>
    </w:p>
    <w:p w14:paraId="158C95EE" w14:textId="77777777" w:rsidR="00D85371" w:rsidRDefault="00D85371" w:rsidP="00D85371">
      <w:pPr>
        <w:pStyle w:val="Brdtextmedindrag"/>
      </w:pPr>
      <w:r w:rsidRPr="009C74C9">
        <w:rPr>
          <w:iCs/>
        </w:rPr>
        <w:t>Hi3G Access AB</w:t>
      </w:r>
      <w:r w:rsidRPr="00EB4409">
        <w:t xml:space="preserve"> invänder</w:t>
      </w:r>
      <w:r>
        <w:t xml:space="preserve"> mot att de företag som omfattas av definition</w:t>
      </w:r>
      <w:r>
        <w:softHyphen/>
        <w:t>erna i realiteten kan jämställs med konsumenter. Enligt EU-direktivet motiv</w:t>
      </w:r>
      <w:r>
        <w:softHyphen/>
        <w:t>er</w:t>
      </w:r>
      <w:r>
        <w:softHyphen/>
        <w:t>ar företagens förhandlingsposition att de bör åtnjuta ett lika starkt skydd som konsumenter (skäl 259). Ett lägre krav på samtycke för att från</w:t>
      </w:r>
      <w:r>
        <w:softHyphen/>
        <w:t>gå skydds</w:t>
      </w:r>
      <w:r>
        <w:softHyphen/>
        <w:t>bestämmelserna, som bolaget förordar, skulle enligt regeringens mening strida mot direktivet och innebära en uppenbar möjlighet att kringgå det skydd för mikroföretag och små företag som direktivet föreskriver. För att frångå bestämmelserna krävs ett uttryckligt samtycke. Innebörden av det kravet får avgöras i det enskilda fallet.</w:t>
      </w:r>
    </w:p>
    <w:p w14:paraId="4D608D2C" w14:textId="77777777" w:rsidR="00D85371" w:rsidRPr="00E211AD" w:rsidRDefault="00D85371" w:rsidP="00D85371">
      <w:pPr>
        <w:pStyle w:val="Brdtextmedindrag"/>
      </w:pPr>
      <w:r w:rsidRPr="00E211AD">
        <w:t xml:space="preserve">Vidare framgår av skäl 259 i EU-direktivet att med organisationer som </w:t>
      </w:r>
      <w:r w:rsidRPr="00424352">
        <w:t>drivs utan vinstsyfte avses rättsliga enheter som inte genererar någon vinst</w:t>
      </w:r>
      <w:r w:rsidRPr="00E211AD">
        <w:t xml:space="preserve"> </w:t>
      </w:r>
      <w:r w:rsidRPr="00424352">
        <w:t>för sina ägare eller medlemmar. I skälet anges att det vanligtvis handlar om</w:t>
      </w:r>
      <w:r w:rsidRPr="00E211AD">
        <w:t xml:space="preserve"> </w:t>
      </w:r>
      <w:r w:rsidRPr="00424352">
        <w:t>välgörenhetsorganisationer eller andra typer av allmännyttiga organisa</w:t>
      </w:r>
      <w:r w:rsidRPr="00424352">
        <w:softHyphen/>
        <w:t>tioner.</w:t>
      </w:r>
      <w:r>
        <w:t xml:space="preserve"> Någon ytterligare ledning ges inte i EU-direktivet. Den nya lagen ska tolkas i ljuset av EU-direktivet. Det är EU-domstolen som är den yttersta uttolkaren av EU-rätten. Det är inte lämpligt att i den nya lagen fastställa en nationell definition av uttrycket, som </w:t>
      </w:r>
      <w:r w:rsidRPr="009C74C9">
        <w:t>PTS</w:t>
      </w:r>
      <w:r>
        <w:rPr>
          <w:i/>
          <w:iCs/>
        </w:rPr>
        <w:t xml:space="preserve"> </w:t>
      </w:r>
      <w:r>
        <w:t xml:space="preserve">efterfrågar, utan frågan får överlämnas till rättstillämpningen att avgöra. </w:t>
      </w:r>
      <w:r w:rsidRPr="00424352">
        <w:t xml:space="preserve">Någon definition av denna kategori av slutanvändare </w:t>
      </w:r>
      <w:r>
        <w:t xml:space="preserve">bör därför inte föras in </w:t>
      </w:r>
      <w:r w:rsidRPr="00424352">
        <w:t>i</w:t>
      </w:r>
      <w:r w:rsidRPr="00E211AD">
        <w:t xml:space="preserve"> den nya lagen.</w:t>
      </w:r>
    </w:p>
    <w:p w14:paraId="0C14B64A" w14:textId="77777777" w:rsidR="00D85371" w:rsidRPr="00E211AD" w:rsidRDefault="00D85371" w:rsidP="00D85371">
      <w:pPr>
        <w:pStyle w:val="Rubrik2"/>
      </w:pPr>
      <w:bookmarkStart w:id="972" w:name="_Toc9841621"/>
      <w:bookmarkStart w:id="973" w:name="_Toc9867498"/>
      <w:bookmarkStart w:id="974" w:name="_Toc9867748"/>
      <w:bookmarkStart w:id="975" w:name="_Toc9871165"/>
      <w:bookmarkStart w:id="976" w:name="_Toc9958248"/>
      <w:bookmarkStart w:id="977" w:name="_Toc9961307"/>
      <w:bookmarkStart w:id="978" w:name="_Toc9962406"/>
      <w:bookmarkStart w:id="979" w:name="_Toc17793370"/>
      <w:bookmarkStart w:id="980" w:name="_Toc73005955"/>
      <w:bookmarkStart w:id="981" w:name="_Toc86738761"/>
      <w:bookmarkStart w:id="982" w:name="_Toc94597524"/>
      <w:bookmarkStart w:id="983" w:name="_Toc96533367"/>
      <w:r w:rsidRPr="00E211AD">
        <w:t>Insyn</w:t>
      </w:r>
      <w:r>
        <w:t xml:space="preserve"> </w:t>
      </w:r>
      <w:r w:rsidRPr="00E211AD">
        <w:t>och offentliggörande av information</w:t>
      </w:r>
      <w:bookmarkEnd w:id="972"/>
      <w:bookmarkEnd w:id="973"/>
      <w:bookmarkEnd w:id="974"/>
      <w:bookmarkEnd w:id="975"/>
      <w:bookmarkEnd w:id="976"/>
      <w:bookmarkEnd w:id="977"/>
      <w:bookmarkEnd w:id="978"/>
      <w:bookmarkEnd w:id="979"/>
      <w:bookmarkEnd w:id="980"/>
      <w:bookmarkEnd w:id="981"/>
      <w:bookmarkEnd w:id="982"/>
      <w:bookmarkEnd w:id="983"/>
    </w:p>
    <w:p w14:paraId="11A1FE8A" w14:textId="77777777" w:rsidR="00D85371" w:rsidRDefault="00D85371" w:rsidP="00D85371">
      <w:pPr>
        <w:pStyle w:val="Brdtextram"/>
      </w:pPr>
      <w:r>
        <w:rPr>
          <w:b/>
        </w:rPr>
        <w:t>Regeringens f</w:t>
      </w:r>
      <w:r w:rsidRPr="00E211AD">
        <w:rPr>
          <w:b/>
        </w:rPr>
        <w:t>örslag:</w:t>
      </w:r>
      <w:r w:rsidRPr="00E211AD">
        <w:t xml:space="preserve"> </w:t>
      </w:r>
      <w:r>
        <w:t>Den allmänna skyldigheten om insyn och möjlig</w:t>
      </w:r>
      <w:r>
        <w:softHyphen/>
        <w:t xml:space="preserve">heten för regleringsmyndigheten att ålägga </w:t>
      </w:r>
      <w:r w:rsidRPr="00291750">
        <w:t>tillhandahållare att offent</w:t>
      </w:r>
      <w:r>
        <w:softHyphen/>
      </w:r>
      <w:r w:rsidRPr="00291750">
        <w:t>lig</w:t>
      </w:r>
      <w:r>
        <w:softHyphen/>
      </w:r>
      <w:r w:rsidRPr="00291750">
        <w:t>göra information om tjänsternas kvalitet</w:t>
      </w:r>
      <w:r>
        <w:t xml:space="preserve"> </w:t>
      </w:r>
      <w:r w:rsidRPr="00E211AD">
        <w:t xml:space="preserve">ska föras över till den nya lagen. Regeringen eller den myndighet som regeringen bestämmer ska få meddela föreskrifter om </w:t>
      </w:r>
      <w:r>
        <w:t>information som omfattas av skyldig</w:t>
      </w:r>
      <w:r>
        <w:softHyphen/>
        <w:t>heten om insyn.</w:t>
      </w:r>
    </w:p>
    <w:p w14:paraId="0EAEBCD1" w14:textId="5886B512" w:rsidR="00D85371" w:rsidRPr="00253183" w:rsidRDefault="00D85371" w:rsidP="00D85371">
      <w:pPr>
        <w:pStyle w:val="Brdtextmedindragram"/>
        <w:rPr>
          <w:b/>
          <w:bCs/>
        </w:rPr>
      </w:pPr>
      <w:r>
        <w:t>Regleringsmyndigheten ska också få ålägga d</w:t>
      </w:r>
      <w:r w:rsidRPr="00E211AD">
        <w:t xml:space="preserve">en som tillhandahåller </w:t>
      </w:r>
      <w:r>
        <w:t xml:space="preserve">en </w:t>
      </w:r>
      <w:r w:rsidRPr="00E211AD">
        <w:t>allmänt tillgänglig interpersonell kom</w:t>
      </w:r>
      <w:r>
        <w:softHyphen/>
      </w:r>
      <w:r w:rsidRPr="00E211AD">
        <w:t>mun</w:t>
      </w:r>
      <w:r>
        <w:softHyphen/>
      </w:r>
      <w:r w:rsidRPr="00E211AD">
        <w:t>ika</w:t>
      </w:r>
      <w:r w:rsidRPr="00E211AD">
        <w:softHyphen/>
        <w:t>tions</w:t>
      </w:r>
      <w:r w:rsidRPr="00E211AD">
        <w:softHyphen/>
        <w:t>tjänst att infor</w:t>
      </w:r>
      <w:r w:rsidR="000205F0">
        <w:softHyphen/>
      </w:r>
      <w:r w:rsidRPr="00E211AD">
        <w:t xml:space="preserve">mera konsumenter om </w:t>
      </w:r>
      <w:r>
        <w:t xml:space="preserve">i vilken utsträckning som </w:t>
      </w:r>
      <w:r w:rsidRPr="00E211AD">
        <w:t>kva</w:t>
      </w:r>
      <w:r w:rsidRPr="00E211AD">
        <w:softHyphen/>
        <w:t>li</w:t>
      </w:r>
      <w:r w:rsidRPr="00E211AD">
        <w:softHyphen/>
        <w:t>teten på tjänste</w:t>
      </w:r>
      <w:r>
        <w:t>n</w:t>
      </w:r>
      <w:r w:rsidRPr="00E211AD">
        <w:t xml:space="preserve"> är beroende av externa faktorer.</w:t>
      </w:r>
    </w:p>
    <w:p w14:paraId="608E58BE" w14:textId="77777777" w:rsidR="00D85371" w:rsidRPr="00A76360" w:rsidRDefault="00D85371" w:rsidP="00D85371">
      <w:pPr>
        <w:pStyle w:val="Brdtextmedindrag"/>
        <w:rPr>
          <w:sz w:val="8"/>
          <w:szCs w:val="8"/>
        </w:rPr>
      </w:pPr>
    </w:p>
    <w:p w14:paraId="4FEF616A"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i sak med regeringens förslag.</w:t>
      </w:r>
    </w:p>
    <w:p w14:paraId="2D790B08" w14:textId="72E4DE06" w:rsidR="00D85371" w:rsidRDefault="00D85371" w:rsidP="00D85371">
      <w:pPr>
        <w:pStyle w:val="Brdtextmedindrag"/>
      </w:pPr>
      <w:r w:rsidRPr="00E211AD">
        <w:rPr>
          <w:b/>
        </w:rPr>
        <w:lastRenderedPageBreak/>
        <w:t>Remissinstanserna:</w:t>
      </w:r>
      <w:r w:rsidRPr="005D5A41">
        <w:rPr>
          <w:bCs/>
        </w:rPr>
        <w:t xml:space="preserve"> </w:t>
      </w:r>
      <w:r w:rsidRPr="00AA6A04">
        <w:t>De flesta av remissinstanserna tillstyrker förslage</w:t>
      </w:r>
      <w:r>
        <w:t>t</w:t>
      </w:r>
      <w:r w:rsidRPr="00AA6A04">
        <w:t xml:space="preserve"> eller har ingen </w:t>
      </w:r>
      <w:r w:rsidRPr="00497C73">
        <w:t xml:space="preserve">invändning mot </w:t>
      </w:r>
      <w:r w:rsidRPr="005D5A41">
        <w:t xml:space="preserve">det. </w:t>
      </w:r>
      <w:r w:rsidRPr="005D5A41">
        <w:rPr>
          <w:i/>
        </w:rPr>
        <w:t>Verizon Sweden</w:t>
      </w:r>
      <w:r w:rsidRPr="00F7533F">
        <w:rPr>
          <w:i/>
        </w:rPr>
        <w:t xml:space="preserve"> AB</w:t>
      </w:r>
      <w:r w:rsidRPr="00F7533F">
        <w:t xml:space="preserve"> anser dock att den </w:t>
      </w:r>
      <w:r w:rsidRPr="008510EF">
        <w:rPr>
          <w:spacing w:val="-4"/>
        </w:rPr>
        <w:t>allmänna skyld</w:t>
      </w:r>
      <w:r w:rsidRPr="008510EF">
        <w:rPr>
          <w:spacing w:val="-4"/>
        </w:rPr>
        <w:softHyphen/>
        <w:t>ig</w:t>
      </w:r>
      <w:r w:rsidRPr="008510EF">
        <w:rPr>
          <w:spacing w:val="-4"/>
        </w:rPr>
        <w:softHyphen/>
        <w:t>heten att offentliggöra information inte ska gälla i förhållan</w:t>
      </w:r>
      <w:r w:rsidRPr="008510EF">
        <w:rPr>
          <w:spacing w:val="-4"/>
        </w:rPr>
        <w:softHyphen/>
      </w:r>
      <w:r w:rsidRPr="00F7533F">
        <w:t>de till stora företag. På mot</w:t>
      </w:r>
      <w:r w:rsidRPr="00F7533F">
        <w:softHyphen/>
        <w:t xml:space="preserve">svarande sätt </w:t>
      </w:r>
      <w:r>
        <w:t>anser företaget att</w:t>
      </w:r>
      <w:r w:rsidRPr="00F7533F">
        <w:t xml:space="preserve"> </w:t>
      </w:r>
      <w:r>
        <w:t xml:space="preserve">möjligheten att ålägga tillhandahållare </w:t>
      </w:r>
      <w:r w:rsidRPr="00F7533F">
        <w:t>att offent</w:t>
      </w:r>
      <w:r>
        <w:softHyphen/>
      </w:r>
      <w:r w:rsidRPr="00F7533F">
        <w:t>lig</w:t>
      </w:r>
      <w:r w:rsidRPr="00F7533F">
        <w:softHyphen/>
      </w:r>
      <w:r>
        <w:softHyphen/>
      </w:r>
      <w:r w:rsidRPr="00F7533F">
        <w:t>göra information om tjänsternas kvali</w:t>
      </w:r>
      <w:r>
        <w:softHyphen/>
      </w:r>
      <w:r w:rsidRPr="00F7533F">
        <w:t xml:space="preserve">tet inte heller </w:t>
      </w:r>
      <w:r>
        <w:t xml:space="preserve">ska </w:t>
      </w:r>
      <w:r w:rsidRPr="00F7533F">
        <w:t>omfatta tillhanda</w:t>
      </w:r>
      <w:r w:rsidRPr="00F7533F">
        <w:softHyphen/>
        <w:t>håll</w:t>
      </w:r>
      <w:r w:rsidRPr="00F7533F">
        <w:softHyphen/>
        <w:t xml:space="preserve">are vars kunder är stora </w:t>
      </w:r>
      <w:r w:rsidRPr="00CC1A29">
        <w:t xml:space="preserve">företag. </w:t>
      </w:r>
      <w:r w:rsidRPr="00CC1A29">
        <w:rPr>
          <w:i/>
        </w:rPr>
        <w:t>Microsoft Sverige AB</w:t>
      </w:r>
      <w:r w:rsidRPr="00CC1A29">
        <w:t xml:space="preserve"> </w:t>
      </w:r>
      <w:r>
        <w:t>efterfrågar en komplettering av</w:t>
      </w:r>
      <w:r w:rsidRPr="00CC1A29">
        <w:t xml:space="preserve"> bestäm</w:t>
      </w:r>
      <w:r>
        <w:softHyphen/>
      </w:r>
      <w:r w:rsidRPr="00CC1A29">
        <w:t xml:space="preserve">melserna om information om tjänsternas kvalitet </w:t>
      </w:r>
      <w:r w:rsidRPr="0019395C">
        <w:t>för att förtydliga under vilka förut</w:t>
      </w:r>
      <w:r>
        <w:softHyphen/>
      </w:r>
      <w:r w:rsidRPr="0019395C">
        <w:t>sätt</w:t>
      </w:r>
      <w:r w:rsidRPr="0019395C">
        <w:softHyphen/>
        <w:t>ning</w:t>
      </w:r>
      <w:r>
        <w:t>ar</w:t>
      </w:r>
      <w:r w:rsidRPr="0019395C">
        <w:t xml:space="preserve"> skyldigheten får åläggas. </w:t>
      </w:r>
      <w:r w:rsidRPr="0019395C">
        <w:rPr>
          <w:i/>
        </w:rPr>
        <w:t>Myndig</w:t>
      </w:r>
      <w:r w:rsidRPr="0019395C">
        <w:rPr>
          <w:i/>
        </w:rPr>
        <w:softHyphen/>
        <w:t>het</w:t>
      </w:r>
      <w:r w:rsidRPr="0019395C">
        <w:rPr>
          <w:i/>
        </w:rPr>
        <w:softHyphen/>
        <w:t>en för delaktighet</w:t>
      </w:r>
      <w:r w:rsidRPr="0019395C">
        <w:t xml:space="preserve"> anser att för</w:t>
      </w:r>
      <w:r w:rsidR="000205F0">
        <w:softHyphen/>
      </w:r>
      <w:r w:rsidRPr="0019395C">
        <w:t>slag</w:t>
      </w:r>
      <w:r w:rsidRPr="0019395C">
        <w:softHyphen/>
        <w:t>et bör kompletteras med en analys av tillgänglighets</w:t>
      </w:r>
      <w:r w:rsidRPr="0019395C">
        <w:softHyphen/>
        <w:t>direktiv</w:t>
      </w:r>
      <w:r w:rsidRPr="0019395C">
        <w:softHyphen/>
        <w:t>ets bety</w:t>
      </w:r>
      <w:r w:rsidR="000205F0">
        <w:softHyphen/>
      </w:r>
      <w:r w:rsidRPr="0019395C">
        <w:t>del</w:t>
      </w:r>
      <w:r w:rsidR="000205F0">
        <w:softHyphen/>
      </w:r>
      <w:r w:rsidRPr="0019395C">
        <w:t>se för bestämmelserna</w:t>
      </w:r>
      <w:r>
        <w:t>.</w:t>
      </w:r>
    </w:p>
    <w:p w14:paraId="17A8FE7C" w14:textId="77777777" w:rsidR="00D85371" w:rsidRDefault="00D85371" w:rsidP="00D85371">
      <w:pPr>
        <w:pStyle w:val="Rubrik4utannumrering"/>
      </w:pPr>
      <w:r w:rsidRPr="00E211AD">
        <w:t xml:space="preserve">Skälen </w:t>
      </w:r>
      <w:r w:rsidRPr="002C55B4">
        <w:t>för</w:t>
      </w:r>
      <w:r w:rsidRPr="00E211AD">
        <w:t xml:space="preserve"> </w:t>
      </w:r>
      <w:r w:rsidRPr="00757776">
        <w:t xml:space="preserve">regeringens </w:t>
      </w:r>
      <w:r w:rsidRPr="00E211AD">
        <w:t>förslag</w:t>
      </w:r>
    </w:p>
    <w:p w14:paraId="4937A6F3" w14:textId="77777777" w:rsidR="00D85371" w:rsidRPr="008871B9" w:rsidRDefault="00D85371" w:rsidP="00D85371">
      <w:pPr>
        <w:pStyle w:val="Rubrik5utannumrering"/>
        <w:spacing w:before="0"/>
      </w:pPr>
      <w:r>
        <w:t>Utgångspunkter</w:t>
      </w:r>
    </w:p>
    <w:p w14:paraId="770C9230" w14:textId="77777777" w:rsidR="00D85371" w:rsidRPr="00E211AD" w:rsidRDefault="00D85371" w:rsidP="00D85371">
      <w:pPr>
        <w:pStyle w:val="Brdtext"/>
      </w:pPr>
      <w:r w:rsidRPr="0068789C">
        <w:t>I 5</w:t>
      </w:r>
      <w:r>
        <w:t> kap. </w:t>
      </w:r>
      <w:r w:rsidRPr="0068789C">
        <w:t>17, 17</w:t>
      </w:r>
      <w:r>
        <w:t> </w:t>
      </w:r>
      <w:r w:rsidRPr="0068789C">
        <w:t>a och 18</w:t>
      </w:r>
      <w:r>
        <w:t> §</w:t>
      </w:r>
      <w:r w:rsidRPr="0068789C">
        <w:t>§ LEK finns bestämmelser om insyn och offent</w:t>
      </w:r>
      <w:r w:rsidRPr="0068789C">
        <w:softHyphen/>
        <w:t>lig</w:t>
      </w:r>
      <w:r w:rsidRPr="0068789C">
        <w:softHyphen/>
      </w:r>
      <w:r w:rsidRPr="00E211AD">
        <w:t>görande av information. Paragraferna genomför artiklarna 21.1, 21.3 och 22.1 i USO-direktivet</w:t>
      </w:r>
      <w:r>
        <w:t xml:space="preserve">, som </w:t>
      </w:r>
      <w:r w:rsidRPr="00E211AD">
        <w:t>har förts över till artik</w:t>
      </w:r>
      <w:r>
        <w:t>larna</w:t>
      </w:r>
      <w:r w:rsidRPr="00E211AD">
        <w:t xml:space="preserve"> 103 </w:t>
      </w:r>
      <w:r>
        <w:t xml:space="preserve">och 104.1 </w:t>
      </w:r>
      <w:r w:rsidRPr="00E211AD">
        <w:t>i EU-direktivet med vissa ändringar och tillägg.</w:t>
      </w:r>
    </w:p>
    <w:p w14:paraId="38513A71" w14:textId="77777777" w:rsidR="00D85371" w:rsidRDefault="00D85371" w:rsidP="00D85371">
      <w:pPr>
        <w:pStyle w:val="Rubrik5utannumrering"/>
      </w:pPr>
      <w:r>
        <w:t>Skyldigheten om insyn behålls</w:t>
      </w:r>
    </w:p>
    <w:p w14:paraId="1F3BD665" w14:textId="77777777" w:rsidR="00D85371" w:rsidRPr="00E211AD" w:rsidRDefault="00D85371" w:rsidP="00D85371">
      <w:pPr>
        <w:pStyle w:val="Brdtext"/>
      </w:pPr>
      <w:r w:rsidRPr="0068789C">
        <w:t>I artikel 103.1 i EU-direktivet ställs krav på att tillhandahållare av inter</w:t>
      </w:r>
      <w:r w:rsidRPr="0068789C">
        <w:softHyphen/>
        <w:t>net</w:t>
      </w:r>
      <w:r>
        <w:softHyphen/>
      </w:r>
      <w:r w:rsidRPr="00E211AD">
        <w:t>anslut</w:t>
      </w:r>
      <w:r>
        <w:softHyphen/>
      </w:r>
      <w:r w:rsidRPr="00E211AD">
        <w:t>nings</w:t>
      </w:r>
      <w:r>
        <w:softHyphen/>
      </w:r>
      <w:r w:rsidRPr="00E211AD">
        <w:t>tjänster eller allmänt tillgängliga interpersonella kommuni</w:t>
      </w:r>
      <w:r>
        <w:softHyphen/>
      </w:r>
      <w:r w:rsidRPr="00E211AD">
        <w:t>ka</w:t>
      </w:r>
      <w:r w:rsidRPr="00E211AD">
        <w:softHyphen/>
        <w:t>tions</w:t>
      </w:r>
      <w:r>
        <w:softHyphen/>
      </w:r>
      <w:r w:rsidRPr="00E211AD">
        <w:t>tjänster, eller den behöriga myndigheten själv, offentliggör viss in</w:t>
      </w:r>
      <w:r w:rsidRPr="00E211AD">
        <w:softHyphen/>
        <w:t>for</w:t>
      </w:r>
      <w:r w:rsidRPr="00E211AD">
        <w:softHyphen/>
        <w:t>mation för att slutanvändarna ska kunna göra välinformerade val. Den information som ska offentliggöras listas i bilaga 9 till EU-direktivet. In</w:t>
      </w:r>
      <w:r w:rsidRPr="00E211AD">
        <w:softHyphen/>
        <w:t>formationen omfattar t.ex. företagets kontaktuppgifter, en beskrivning av de tjänster som erbjuds, taxor, villkor för standardavtal och tvist</w:t>
      </w:r>
      <w:r w:rsidRPr="00E211AD">
        <w:softHyphen/>
        <w:t>lös</w:t>
      </w:r>
      <w:r w:rsidRPr="00E211AD">
        <w:softHyphen/>
        <w:t>nings</w:t>
      </w:r>
      <w:r w:rsidRPr="00E211AD">
        <w:softHyphen/>
        <w:t xml:space="preserve">förfaranden. </w:t>
      </w:r>
      <w:r>
        <w:t>I</w:t>
      </w:r>
      <w:r w:rsidRPr="00E211AD">
        <w:t xml:space="preserve">nformationen </w:t>
      </w:r>
      <w:r>
        <w:t>ska</w:t>
      </w:r>
      <w:r w:rsidRPr="00E211AD">
        <w:t xml:space="preserve"> offentlig</w:t>
      </w:r>
      <w:r w:rsidRPr="00E211AD">
        <w:softHyphen/>
      </w:r>
      <w:r w:rsidRPr="0068789C">
        <w:t xml:space="preserve">göras på ett tydligt, heltäckande och maskinläsbart sätt och i ett format som </w:t>
      </w:r>
      <w:r w:rsidRPr="00E211AD">
        <w:t>är tillgängligt för slutanvändare med funktionsnedsättning. Vidare ska in</w:t>
      </w:r>
      <w:r w:rsidRPr="00E211AD">
        <w:softHyphen/>
        <w:t>for</w:t>
      </w:r>
      <w:r w:rsidRPr="00E211AD">
        <w:softHyphen/>
        <w:t>mationen uppdateras regel</w:t>
      </w:r>
      <w:r>
        <w:softHyphen/>
      </w:r>
      <w:r w:rsidRPr="00E211AD">
        <w:t>bund</w:t>
      </w:r>
      <w:r>
        <w:softHyphen/>
      </w:r>
      <w:r w:rsidRPr="00E211AD">
        <w:t>et. Behöriga myndigheter får ange ytter</w:t>
      </w:r>
      <w:r w:rsidRPr="00E211AD">
        <w:softHyphen/>
        <w:t>ligare krav avseende i vilken form sådan information ska offentlig</w:t>
      </w:r>
      <w:r w:rsidRPr="00E211AD">
        <w:softHyphen/>
        <w:t xml:space="preserve">göras. </w:t>
      </w:r>
      <w:r w:rsidRPr="0068789C">
        <w:t>En nyhet är kravet på att in</w:t>
      </w:r>
      <w:r>
        <w:softHyphen/>
      </w:r>
      <w:r w:rsidRPr="0068789C">
        <w:t>for</w:t>
      </w:r>
      <w:r>
        <w:softHyphen/>
      </w:r>
      <w:r w:rsidRPr="0068789C">
        <w:t>ma</w:t>
      </w:r>
      <w:r>
        <w:softHyphen/>
      </w:r>
      <w:r w:rsidRPr="0068789C">
        <w:t>tionen på be</w:t>
      </w:r>
      <w:r w:rsidRPr="0068789C">
        <w:softHyphen/>
        <w:t>gäran</w:t>
      </w:r>
      <w:r w:rsidRPr="00E211AD">
        <w:t xml:space="preserve"> ska lämnas till den behöriga myndigheten innan den offentliggörs.</w:t>
      </w:r>
    </w:p>
    <w:p w14:paraId="559CB642" w14:textId="77777777" w:rsidR="00D85371" w:rsidRDefault="00D85371" w:rsidP="00D85371">
      <w:pPr>
        <w:pStyle w:val="Brdtextmedindrag"/>
      </w:pPr>
      <w:r w:rsidRPr="00E211AD">
        <w:t xml:space="preserve">Direktivbestämmelsen motsvarar i stora drag artikel 21.1 i </w:t>
      </w:r>
      <w:r w:rsidRPr="0068789C">
        <w:t>USO-direk</w:t>
      </w:r>
      <w:r>
        <w:softHyphen/>
      </w:r>
      <w:r w:rsidRPr="0068789C">
        <w:t xml:space="preserve">tivet, dock med visst förändrat innehåll </w:t>
      </w:r>
      <w:r>
        <w:t xml:space="preserve">i sak </w:t>
      </w:r>
      <w:r w:rsidRPr="0068789C">
        <w:t>och språkliga ändring</w:t>
      </w:r>
      <w:r>
        <w:softHyphen/>
      </w:r>
      <w:r w:rsidRPr="0068789C">
        <w:t>ar.</w:t>
      </w:r>
      <w:r w:rsidRPr="00E211AD">
        <w:t xml:space="preserve"> I huvudsak är den information som ska offentliggöras enligt bilaga</w:t>
      </w:r>
      <w:r>
        <w:t> </w:t>
      </w:r>
      <w:r w:rsidRPr="00E211AD">
        <w:t>9 dock densamma.</w:t>
      </w:r>
    </w:p>
    <w:p w14:paraId="7808EC72" w14:textId="77777777" w:rsidR="00D85371" w:rsidRDefault="00D85371" w:rsidP="00D85371">
      <w:pPr>
        <w:pStyle w:val="Brdtextmedindrag"/>
      </w:pPr>
      <w:r>
        <w:t>USO-direktivets bestämmelser om s</w:t>
      </w:r>
      <w:r w:rsidRPr="00E211AD">
        <w:t>kyldighet att hålla information all</w:t>
      </w:r>
      <w:r>
        <w:softHyphen/>
      </w:r>
      <w:r w:rsidRPr="00E211AD">
        <w:t xml:space="preserve">mänt tillgänglig </w:t>
      </w:r>
      <w:r>
        <w:t xml:space="preserve">har genomförts i </w:t>
      </w:r>
      <w:r w:rsidRPr="00E211AD">
        <w:t>5</w:t>
      </w:r>
      <w:r>
        <w:t> kap. </w:t>
      </w:r>
      <w:r w:rsidRPr="00E211AD">
        <w:t>17</w:t>
      </w:r>
      <w:r>
        <w:t> §</w:t>
      </w:r>
      <w:r w:rsidRPr="00E211AD">
        <w:t xml:space="preserve"> LEK</w:t>
      </w:r>
      <w:r>
        <w:t xml:space="preserve">. </w:t>
      </w:r>
      <w:r w:rsidRPr="00E211AD">
        <w:t xml:space="preserve">PTS har meddelat </w:t>
      </w:r>
      <w:r w:rsidRPr="0068789C">
        <w:t>all</w:t>
      </w:r>
      <w:r>
        <w:softHyphen/>
      </w:r>
      <w:r w:rsidRPr="0068789C">
        <w:t>männa råd (PTSFS 2009:7) om information om priser, taxor och all</w:t>
      </w:r>
      <w:r w:rsidRPr="0068789C">
        <w:softHyphen/>
        <w:t>männa</w:t>
      </w:r>
      <w:r w:rsidRPr="00E211AD">
        <w:t xml:space="preserve"> </w:t>
      </w:r>
      <w:r w:rsidRPr="0068789C">
        <w:t xml:space="preserve">villkor. </w:t>
      </w:r>
      <w:r>
        <w:t xml:space="preserve">Regeringen anser att en </w:t>
      </w:r>
      <w:r w:rsidRPr="0068789C">
        <w:t xml:space="preserve">motsvarande </w:t>
      </w:r>
      <w:r>
        <w:t>paragraf</w:t>
      </w:r>
      <w:r w:rsidRPr="0068789C">
        <w:t xml:space="preserve"> bör tas in i den nya lagen för att genom</w:t>
      </w:r>
      <w:r w:rsidRPr="0068789C">
        <w:softHyphen/>
        <w:t xml:space="preserve">föra artikel 103.1. Med hänsyn till att </w:t>
      </w:r>
      <w:r>
        <w:t>artikeln</w:t>
      </w:r>
      <w:r w:rsidRPr="00E211AD">
        <w:t xml:space="preserve"> har ett annat tillämpningsområde och delvis annat innehåll </w:t>
      </w:r>
      <w:r w:rsidRPr="0068789C">
        <w:t>behöv</w:t>
      </w:r>
      <w:r>
        <w:softHyphen/>
        <w:t>s dock vissa ändringar</w:t>
      </w:r>
      <w:r w:rsidRPr="0068789C">
        <w:t>.</w:t>
      </w:r>
    </w:p>
    <w:p w14:paraId="0963D5E4" w14:textId="77777777" w:rsidR="00D85371" w:rsidRDefault="00D85371" w:rsidP="00666950">
      <w:pPr>
        <w:pStyle w:val="Brdtextmedindrag"/>
      </w:pPr>
      <w:r w:rsidRPr="0068789C">
        <w:t xml:space="preserve">Av </w:t>
      </w:r>
      <w:r>
        <w:t xml:space="preserve">artikel 103.1 </w:t>
      </w:r>
      <w:r w:rsidRPr="0068789C">
        <w:t>f</w:t>
      </w:r>
      <w:r>
        <w:t>ramgår</w:t>
      </w:r>
      <w:r w:rsidRPr="0068789C">
        <w:t xml:space="preserve"> att paragra</w:t>
      </w:r>
      <w:r w:rsidRPr="0068789C">
        <w:softHyphen/>
        <w:t>fens</w:t>
      </w:r>
      <w:r w:rsidRPr="00E211AD">
        <w:t xml:space="preserve"> tillämp</w:t>
      </w:r>
      <w:r w:rsidRPr="00E211AD">
        <w:softHyphen/>
        <w:t>nings</w:t>
      </w:r>
      <w:r w:rsidRPr="00E211AD">
        <w:softHyphen/>
      </w:r>
      <w:r w:rsidRPr="0068789C">
        <w:t>område bör om</w:t>
      </w:r>
      <w:r>
        <w:softHyphen/>
      </w:r>
      <w:r w:rsidRPr="008510EF">
        <w:rPr>
          <w:spacing w:val="-2"/>
        </w:rPr>
        <w:t>fatta tillhandahållare av internet</w:t>
      </w:r>
      <w:r w:rsidRPr="008510EF">
        <w:rPr>
          <w:spacing w:val="-2"/>
        </w:rPr>
        <w:softHyphen/>
        <w:t>anslut</w:t>
      </w:r>
      <w:r w:rsidRPr="008510EF">
        <w:rPr>
          <w:spacing w:val="-2"/>
        </w:rPr>
        <w:softHyphen/>
        <w:t>ningstjänster och all</w:t>
      </w:r>
      <w:r w:rsidRPr="008510EF">
        <w:rPr>
          <w:spacing w:val="-2"/>
        </w:rPr>
        <w:softHyphen/>
        <w:t>mänt tillgängliga</w:t>
      </w:r>
      <w:r w:rsidRPr="0068789C">
        <w:t xml:space="preserve"> inter</w:t>
      </w:r>
      <w:r>
        <w:softHyphen/>
      </w:r>
      <w:r w:rsidRPr="0068789C">
        <w:t>personella kommunikations</w:t>
      </w:r>
      <w:r>
        <w:softHyphen/>
      </w:r>
      <w:r w:rsidRPr="0068789C">
        <w:softHyphen/>
        <w:t xml:space="preserve">tjänster. För att ansluta till </w:t>
      </w:r>
      <w:r w:rsidRPr="00E211AD">
        <w:t xml:space="preserve">direktivtexten bör det anges att </w:t>
      </w:r>
      <w:r>
        <w:t xml:space="preserve">en tillhandahållare </w:t>
      </w:r>
      <w:r w:rsidRPr="0068789C">
        <w:t>ska offentlig</w:t>
      </w:r>
      <w:r w:rsidRPr="0068789C">
        <w:softHyphen/>
        <w:t xml:space="preserve">göra </w:t>
      </w:r>
      <w:r w:rsidRPr="00E211AD">
        <w:t>in</w:t>
      </w:r>
      <w:r w:rsidRPr="00E211AD">
        <w:softHyphen/>
      </w:r>
      <w:r w:rsidRPr="0068789C">
        <w:t xml:space="preserve">formation i stället </w:t>
      </w:r>
      <w:r w:rsidRPr="0068789C">
        <w:lastRenderedPageBreak/>
        <w:t xml:space="preserve">för </w:t>
      </w:r>
      <w:r>
        <w:t xml:space="preserve">att hålla information </w:t>
      </w:r>
      <w:r w:rsidRPr="0068789C">
        <w:t>allmänt till</w:t>
      </w:r>
      <w:r>
        <w:softHyphen/>
      </w:r>
      <w:r w:rsidRPr="0068789C">
        <w:t>gäng</w:t>
      </w:r>
      <w:r>
        <w:softHyphen/>
      </w:r>
      <w:r w:rsidRPr="0068789C">
        <w:t xml:space="preserve">lig. </w:t>
      </w:r>
      <w:r>
        <w:t>I bilaga 9 anges uttrycklig</w:t>
      </w:r>
      <w:r>
        <w:softHyphen/>
        <w:t xml:space="preserve">en att syftet med regleringen är att säkerställa att </w:t>
      </w:r>
      <w:r w:rsidRPr="00A64673">
        <w:t xml:space="preserve">alla slutanvändare kan göra välinformerade val. Regeringen anser </w:t>
      </w:r>
      <w:r>
        <w:t>därför,</w:t>
      </w:r>
      <w:r w:rsidRPr="00A64673">
        <w:t xml:space="preserve"> till skillnad från </w:t>
      </w:r>
      <w:r w:rsidRPr="00A64673">
        <w:rPr>
          <w:i/>
        </w:rPr>
        <w:t>Verizon Sweden AB</w:t>
      </w:r>
      <w:r>
        <w:rPr>
          <w:iCs/>
        </w:rPr>
        <w:t>,</w:t>
      </w:r>
      <w:r w:rsidRPr="00A64673">
        <w:rPr>
          <w:i/>
        </w:rPr>
        <w:t xml:space="preserve"> </w:t>
      </w:r>
      <w:r w:rsidRPr="00A64673">
        <w:t>att det inte är förenligt med EU-direktivet att utesluta stora företag från de slutanvändare som ska få del av informationen.</w:t>
      </w:r>
    </w:p>
    <w:p w14:paraId="561144B3" w14:textId="58AB330C" w:rsidR="00D85371" w:rsidRDefault="00D85371" w:rsidP="00666950">
      <w:pPr>
        <w:pStyle w:val="Brdtextmedindrag"/>
      </w:pPr>
      <w:r w:rsidRPr="00A64673">
        <w:t>Kraven på att in</w:t>
      </w:r>
      <w:r w:rsidRPr="00A64673">
        <w:softHyphen/>
        <w:t>for</w:t>
      </w:r>
      <w:r w:rsidRPr="00A64673">
        <w:softHyphen/>
        <w:t>mationen</w:t>
      </w:r>
      <w:r w:rsidRPr="0068789C">
        <w:t xml:space="preserve"> ska vara tydlig, hel</w:t>
      </w:r>
      <w:r w:rsidRPr="0068789C">
        <w:softHyphen/>
      </w:r>
      <w:r w:rsidRPr="00E211AD">
        <w:t>täckande och aktuell bör framgå av lag</w:t>
      </w:r>
      <w:r w:rsidRPr="0068789C">
        <w:t>en. När det gäller vilken infor</w:t>
      </w:r>
      <w:r w:rsidRPr="0068789C">
        <w:softHyphen/>
        <w:t>ma</w:t>
      </w:r>
      <w:r w:rsidRPr="0068789C">
        <w:softHyphen/>
        <w:t>tion som ska offentliggöras bör lämp</w:t>
      </w:r>
      <w:r w:rsidRPr="0068789C">
        <w:softHyphen/>
        <w:t>ligen</w:t>
      </w:r>
      <w:r w:rsidRPr="00E211AD">
        <w:t xml:space="preserve"> de informations</w:t>
      </w:r>
      <w:r>
        <w:softHyphen/>
      </w:r>
      <w:r w:rsidRPr="00E211AD">
        <w:t>krav som f</w:t>
      </w:r>
      <w:r>
        <w:t>ramgår</w:t>
      </w:r>
      <w:r w:rsidRPr="00E211AD">
        <w:t xml:space="preserve"> av bilaga</w:t>
      </w:r>
      <w:r>
        <w:t> </w:t>
      </w:r>
      <w:r w:rsidRPr="00E211AD">
        <w:t xml:space="preserve">9 regleras </w:t>
      </w:r>
      <w:r>
        <w:t>i myndighets</w:t>
      </w:r>
      <w:r w:rsidRPr="00E211AD">
        <w:t>föreskrift</w:t>
      </w:r>
      <w:r>
        <w:t>er</w:t>
      </w:r>
      <w:r w:rsidRPr="00E211AD">
        <w:t xml:space="preserve">. </w:t>
      </w:r>
      <w:r>
        <w:t>Till skillnad från regleringen i LEK krävs det där</w:t>
      </w:r>
      <w:r w:rsidR="00861E7C">
        <w:softHyphen/>
      </w:r>
      <w:r>
        <w:t>med att ett normgivnings</w:t>
      </w:r>
      <w:r>
        <w:softHyphen/>
        <w:t>bemyndi</w:t>
      </w:r>
      <w:r>
        <w:softHyphen/>
        <w:t>gande införs i den nya lagen. R</w:t>
      </w:r>
      <w:r w:rsidRPr="0068789C">
        <w:t>egeringen eller den myndighet som regering</w:t>
      </w:r>
      <w:r>
        <w:softHyphen/>
      </w:r>
      <w:r w:rsidRPr="0068789C">
        <w:t>en bestäm</w:t>
      </w:r>
      <w:r w:rsidRPr="0068789C">
        <w:softHyphen/>
        <w:t xml:space="preserve">mer </w:t>
      </w:r>
      <w:r>
        <w:t xml:space="preserve">bör </w:t>
      </w:r>
      <w:r w:rsidRPr="0068789C">
        <w:t>få meddela föreskrif</w:t>
      </w:r>
      <w:r w:rsidR="00861E7C">
        <w:softHyphen/>
      </w:r>
      <w:r w:rsidRPr="0068789C">
        <w:t>ter om sådan information som ska offentlig</w:t>
      </w:r>
      <w:r w:rsidRPr="0068789C">
        <w:softHyphen/>
        <w:t xml:space="preserve">göras </w:t>
      </w:r>
      <w:r w:rsidRPr="00E211AD">
        <w:t>enligt artikel 103.1.</w:t>
      </w:r>
      <w:r>
        <w:t xml:space="preserve"> Bemyndigandet gör det möjligt för PTS att föreskriva vilken information som är relevant och som ska offent</w:t>
      </w:r>
      <w:r>
        <w:softHyphen/>
        <w:t>lig</w:t>
      </w:r>
      <w:r>
        <w:softHyphen/>
        <w:t>göras av tillhanda</w:t>
      </w:r>
      <w:r>
        <w:softHyphen/>
        <w:t>hållarna i enlighet med bilagan. Där</w:t>
      </w:r>
      <w:r>
        <w:softHyphen/>
        <w:t>med säker</w:t>
      </w:r>
      <w:r>
        <w:softHyphen/>
        <w:t xml:space="preserve">ställs enligt </w:t>
      </w:r>
      <w:r w:rsidRPr="00A64673">
        <w:t>regeringen</w:t>
      </w:r>
      <w:r>
        <w:t>s mening</w:t>
      </w:r>
      <w:r w:rsidRPr="00A64673">
        <w:t xml:space="preserve"> även skyldig</w:t>
      </w:r>
      <w:r w:rsidR="00861E7C">
        <w:softHyphen/>
      </w:r>
      <w:r w:rsidRPr="00A64673">
        <w:t>hete</w:t>
      </w:r>
      <w:r>
        <w:t>ns förenlig</w:t>
      </w:r>
      <w:r>
        <w:softHyphen/>
        <w:t xml:space="preserve">het med </w:t>
      </w:r>
      <w:r w:rsidRPr="00A64673">
        <w:t>proportio</w:t>
      </w:r>
      <w:r>
        <w:softHyphen/>
      </w:r>
      <w:r w:rsidRPr="00A64673">
        <w:t>nalitet</w:t>
      </w:r>
      <w:r>
        <w:t>s</w:t>
      </w:r>
      <w:r>
        <w:softHyphen/>
        <w:t>principen,</w:t>
      </w:r>
      <w:r w:rsidRPr="00A64673">
        <w:t xml:space="preserve"> som Verizon Sweden AB </w:t>
      </w:r>
      <w:r>
        <w:t>ifrågasätter. Med stöd av bemyndig</w:t>
      </w:r>
      <w:r>
        <w:softHyphen/>
        <w:t xml:space="preserve">andet kan också </w:t>
      </w:r>
      <w:r w:rsidR="00861E7C">
        <w:t>föreskrifter med</w:t>
      </w:r>
      <w:r w:rsidR="00861E7C">
        <w:softHyphen/>
        <w:t xml:space="preserve">delas </w:t>
      </w:r>
      <w:r>
        <w:t xml:space="preserve">om bl.a. </w:t>
      </w:r>
      <w:r w:rsidRPr="00E211AD">
        <w:t>formerna för informa</w:t>
      </w:r>
      <w:r>
        <w:softHyphen/>
      </w:r>
      <w:r w:rsidRPr="00E211AD">
        <w:t>tions</w:t>
      </w:r>
      <w:r>
        <w:softHyphen/>
      </w:r>
      <w:r w:rsidRPr="00E211AD">
        <w:t>lämnandet enligt artik</w:t>
      </w:r>
      <w:r>
        <w:t>el</w:t>
      </w:r>
      <w:r w:rsidRPr="00E211AD">
        <w:t xml:space="preserve"> 103.1</w:t>
      </w:r>
      <w:r>
        <w:t>.</w:t>
      </w:r>
    </w:p>
    <w:p w14:paraId="6F855BB2" w14:textId="6916138C" w:rsidR="00D85371" w:rsidRDefault="00D85371" w:rsidP="00D85371">
      <w:pPr>
        <w:pStyle w:val="Brdtextmedindrag"/>
      </w:pPr>
      <w:r w:rsidRPr="0019395C">
        <w:t xml:space="preserve">Som </w:t>
      </w:r>
      <w:r w:rsidRPr="0019395C">
        <w:rPr>
          <w:i/>
        </w:rPr>
        <w:t>Myndig</w:t>
      </w:r>
      <w:r w:rsidRPr="0019395C">
        <w:rPr>
          <w:i/>
        </w:rPr>
        <w:softHyphen/>
        <w:t>het</w:t>
      </w:r>
      <w:r w:rsidRPr="0019395C">
        <w:rPr>
          <w:i/>
        </w:rPr>
        <w:softHyphen/>
        <w:t xml:space="preserve">en för delaktighet </w:t>
      </w:r>
      <w:r w:rsidRPr="0019395C">
        <w:t>uppmärksamma</w:t>
      </w:r>
      <w:r>
        <w:t>r</w:t>
      </w:r>
      <w:r w:rsidRPr="007275F3">
        <w:t xml:space="preserve"> </w:t>
      </w:r>
      <w:r>
        <w:t>hänvisar EU-direk</w:t>
      </w:r>
      <w:r w:rsidR="00CF25AC">
        <w:softHyphen/>
      </w:r>
      <w:r>
        <w:t>tivet i fråga om information till personer med funktionsnedsättning till unionsrätt om harmonisering av tillgänglighetskrav för produkter och tjänster. Arbete pågår med att genomföra det s.k. tillgänglighetsdirektivet (EU) 2019/882 i Sverige (se avsnitt 16.4). Det är möjligt att med stöd av bemyndig</w:t>
      </w:r>
      <w:r>
        <w:softHyphen/>
        <w:t>and</w:t>
      </w:r>
      <w:r>
        <w:softHyphen/>
        <w:t>et meddela före</w:t>
      </w:r>
      <w:r>
        <w:softHyphen/>
        <w:t>skrifter om offentliggörande av information för det fall sektorsspecifik reglering behövs.</w:t>
      </w:r>
    </w:p>
    <w:p w14:paraId="6A1B9F3E" w14:textId="77777777" w:rsidR="00D85371" w:rsidRDefault="00D85371" w:rsidP="00D85371">
      <w:pPr>
        <w:pStyle w:val="Brdtextmedindrag"/>
      </w:pPr>
      <w:r>
        <w:t>I</w:t>
      </w:r>
      <w:r w:rsidRPr="00E211AD">
        <w:t>nformation</w:t>
      </w:r>
      <w:r>
        <w:t xml:space="preserve">en </w:t>
      </w:r>
      <w:r w:rsidRPr="00CC33F2">
        <w:t xml:space="preserve">ska på begäran även lämnas till </w:t>
      </w:r>
      <w:r>
        <w:t>reglerings</w:t>
      </w:r>
      <w:r w:rsidRPr="00CC33F2">
        <w:t>myndigheten innan den offentliggörs, se vidare avsnitt 19.3.</w:t>
      </w:r>
    </w:p>
    <w:p w14:paraId="40B8F6CC" w14:textId="77777777" w:rsidR="00D85371" w:rsidRPr="00E211AD" w:rsidRDefault="00D85371" w:rsidP="00D85371">
      <w:pPr>
        <w:pStyle w:val="Rubrik5utannumrering"/>
      </w:pPr>
      <w:r>
        <w:t>Möjligheten att ålägga en skyldighet att tillhandahålla information direkt till abonnenter utgår</w:t>
      </w:r>
    </w:p>
    <w:p w14:paraId="12E0D1D2" w14:textId="77777777" w:rsidR="00D85371" w:rsidRDefault="00D85371" w:rsidP="00D85371">
      <w:pPr>
        <w:pStyle w:val="Brdtextmedindrag"/>
        <w:ind w:firstLine="0"/>
      </w:pPr>
      <w:r>
        <w:t xml:space="preserve">Artikel 103.1 i EU-direktivet </w:t>
      </w:r>
      <w:r w:rsidRPr="00E211AD">
        <w:t>tar i första hand sikte på att tillhanda</w:t>
      </w:r>
      <w:r>
        <w:softHyphen/>
      </w:r>
      <w:r w:rsidRPr="00E211AD">
        <w:t>hållar</w:t>
      </w:r>
      <w:r>
        <w:softHyphen/>
      </w:r>
      <w:r w:rsidRPr="00E211AD">
        <w:t xml:space="preserve">na ska hålla informationen allmänt tillgänglig. </w:t>
      </w:r>
      <w:r>
        <w:t>A</w:t>
      </w:r>
      <w:r w:rsidRPr="00E211AD">
        <w:t>rtikel 21.3 i USO-direktiv</w:t>
      </w:r>
      <w:r>
        <w:softHyphen/>
      </w:r>
      <w:r w:rsidRPr="00E211AD">
        <w:t>et g</w:t>
      </w:r>
      <w:r>
        <w:t>år</w:t>
      </w:r>
      <w:r w:rsidRPr="00E211AD">
        <w:t xml:space="preserve"> längre genom att kräva en mer aktiv hand</w:t>
      </w:r>
      <w:r w:rsidRPr="00E211AD">
        <w:softHyphen/>
      </w:r>
      <w:r w:rsidRPr="0068789C">
        <w:t>ling av företaget än att bara offentlig</w:t>
      </w:r>
      <w:r>
        <w:softHyphen/>
      </w:r>
      <w:r w:rsidRPr="0068789C">
        <w:t xml:space="preserve">göra informationen. </w:t>
      </w:r>
      <w:bookmarkStart w:id="984" w:name="_Hlk66807802"/>
      <w:r>
        <w:t>T</w:t>
      </w:r>
      <w:r w:rsidRPr="00E211AD">
        <w:t>illhanda</w:t>
      </w:r>
      <w:r>
        <w:softHyphen/>
      </w:r>
      <w:r w:rsidRPr="00E211AD">
        <w:t>hållar</w:t>
      </w:r>
      <w:r>
        <w:softHyphen/>
      </w:r>
      <w:r w:rsidRPr="00E211AD">
        <w:t xml:space="preserve">en </w:t>
      </w:r>
      <w:r>
        <w:t>ska</w:t>
      </w:r>
      <w:r w:rsidRPr="00E211AD">
        <w:t xml:space="preserve"> kunna åläggas att till</w:t>
      </w:r>
      <w:r>
        <w:softHyphen/>
      </w:r>
      <w:r w:rsidRPr="00E211AD">
        <w:t>handa</w:t>
      </w:r>
      <w:r>
        <w:softHyphen/>
      </w:r>
      <w:r w:rsidRPr="00E211AD">
        <w:t>hålla vissa uppgifter direkt till abonnente</w:t>
      </w:r>
      <w:r>
        <w:t>r</w:t>
      </w:r>
      <w:r w:rsidRPr="00E211AD">
        <w:t xml:space="preserve">. </w:t>
      </w:r>
      <w:bookmarkEnd w:id="984"/>
      <w:r>
        <w:t>Artikeln</w:t>
      </w:r>
      <w:r w:rsidRPr="00E211AD">
        <w:t xml:space="preserve"> har genomförts i 5</w:t>
      </w:r>
      <w:r>
        <w:t> kap. </w:t>
      </w:r>
      <w:r w:rsidRPr="00E211AD">
        <w:t>17</w:t>
      </w:r>
      <w:r>
        <w:t> </w:t>
      </w:r>
      <w:r w:rsidRPr="00E211AD">
        <w:t>a</w:t>
      </w:r>
      <w:r>
        <w:t> § </w:t>
      </w:r>
      <w:r w:rsidRPr="00E211AD">
        <w:t>LEK</w:t>
      </w:r>
      <w:r>
        <w:t>. Den</w:t>
      </w:r>
      <w:r w:rsidRPr="00E211AD">
        <w:t xml:space="preserve"> saknar </w:t>
      </w:r>
      <w:r>
        <w:t xml:space="preserve">dock </w:t>
      </w:r>
      <w:r w:rsidRPr="00E211AD">
        <w:t>mot</w:t>
      </w:r>
      <w:r>
        <w:softHyphen/>
      </w:r>
      <w:r w:rsidRPr="00E211AD">
        <w:t>svar</w:t>
      </w:r>
      <w:r>
        <w:softHyphen/>
      </w:r>
      <w:r w:rsidRPr="00E211AD">
        <w:t>ig</w:t>
      </w:r>
      <w:r>
        <w:softHyphen/>
      </w:r>
      <w:r w:rsidRPr="00E211AD">
        <w:t xml:space="preserve">het i EU-direktivet. </w:t>
      </w:r>
      <w:r>
        <w:t>Mot den bakgrunden är det enligt regering</w:t>
      </w:r>
      <w:r>
        <w:softHyphen/>
        <w:t xml:space="preserve">ens mening </w:t>
      </w:r>
      <w:r w:rsidRPr="0068789C">
        <w:t xml:space="preserve">inte </w:t>
      </w:r>
      <w:r>
        <w:t>motiv</w:t>
      </w:r>
      <w:r>
        <w:softHyphen/>
        <w:t>er</w:t>
      </w:r>
      <w:r>
        <w:softHyphen/>
        <w:t>at att behålla</w:t>
      </w:r>
      <w:r w:rsidRPr="0068789C">
        <w:t xml:space="preserve"> </w:t>
      </w:r>
      <w:r>
        <w:t>paragrafen.</w:t>
      </w:r>
    </w:p>
    <w:p w14:paraId="55DE135E" w14:textId="77777777" w:rsidR="00D85371" w:rsidRDefault="00D85371" w:rsidP="00D85371">
      <w:pPr>
        <w:pStyle w:val="Rubrik5utannumrering"/>
      </w:pPr>
      <w:r>
        <w:t>Regleringsmyndigheten får ålägga tillhandahållare att offentliggöra information om tjänsternas kvalitet</w:t>
      </w:r>
    </w:p>
    <w:p w14:paraId="4399F230" w14:textId="0D96DCAA" w:rsidR="00D85371" w:rsidRDefault="00D85371" w:rsidP="00D85371">
      <w:pPr>
        <w:pStyle w:val="Brdtextmedindrag"/>
        <w:ind w:firstLine="0"/>
      </w:pPr>
      <w:r w:rsidRPr="00E211AD">
        <w:t>Enligt artikel 104.1 i EU-direktivet får de nationella reglerings</w:t>
      </w:r>
      <w:r w:rsidRPr="00E211AD">
        <w:softHyphen/>
        <w:t>myndig</w:t>
      </w:r>
      <w:r w:rsidRPr="00E211AD">
        <w:softHyphen/>
        <w:t>heterna också kräva att tillhandahållare av internetanslutningstjänster och allmänt tillgängliga interpersonella kommunikationstjänster offentliggör in</w:t>
      </w:r>
      <w:r w:rsidRPr="00E211AD">
        <w:softHyphen/>
        <w:t xml:space="preserve">formation om tjänsternas kvalitet till slutanvändarna och om åtgärder som vidtagits för att säkerställa likvärdig tillgång för slutanvändare med </w:t>
      </w:r>
      <w:r w:rsidRPr="00CF25AC">
        <w:rPr>
          <w:spacing w:val="-2"/>
        </w:rPr>
        <w:t>funktionsnedsättning. Offentliggörande av information om tjänsternas kvali</w:t>
      </w:r>
      <w:r w:rsidR="00CF25AC" w:rsidRPr="00CF25AC">
        <w:rPr>
          <w:spacing w:val="-2"/>
        </w:rPr>
        <w:softHyphen/>
      </w:r>
      <w:r w:rsidRPr="00E211AD">
        <w:t xml:space="preserve">tet </w:t>
      </w:r>
      <w:r>
        <w:t>regleras</w:t>
      </w:r>
      <w:r w:rsidRPr="00E211AD">
        <w:t xml:space="preserve"> i 5</w:t>
      </w:r>
      <w:r>
        <w:t> kap. </w:t>
      </w:r>
      <w:r w:rsidRPr="00E211AD">
        <w:t>18</w:t>
      </w:r>
      <w:r>
        <w:t> §</w:t>
      </w:r>
      <w:r w:rsidRPr="00E211AD">
        <w:t xml:space="preserve"> LEK. </w:t>
      </w:r>
      <w:r>
        <w:t>D</w:t>
      </w:r>
      <w:r w:rsidRPr="00E211AD">
        <w:t>en paragrafen bör föras över till den nya lagen.</w:t>
      </w:r>
    </w:p>
    <w:p w14:paraId="03ECEAA4" w14:textId="77777777" w:rsidR="00D85371" w:rsidRDefault="00D85371" w:rsidP="00D85371">
      <w:pPr>
        <w:pStyle w:val="Brdtextmedindrag"/>
      </w:pPr>
      <w:r w:rsidRPr="00E211AD">
        <w:lastRenderedPageBreak/>
        <w:t xml:space="preserve">Artikel 104.1 innehåller en begränsning jämfört med tidigare reglering på det sättet att möjligheten att kräva att information om tjänsternas kvalitet offentliggörs gäller i den utsträckning som tillhandahållaren utövar kontroll över åtminstone några delar av nätet, antingen direkt eller genom ett tjänstenivåavtal om detta. </w:t>
      </w:r>
      <w:r>
        <w:t>Informationen ska offentliggöras för slut</w:t>
      </w:r>
      <w:r>
        <w:softHyphen/>
        <w:t xml:space="preserve">användarna. Det saknas stöd i EU-direktivet för att, som </w:t>
      </w:r>
      <w:r w:rsidRPr="00F00155">
        <w:rPr>
          <w:iCs/>
        </w:rPr>
        <w:t>Verizon Sweden AB</w:t>
      </w:r>
      <w:r>
        <w:rPr>
          <w:i/>
        </w:rPr>
        <w:t xml:space="preserve"> </w:t>
      </w:r>
      <w:r>
        <w:rPr>
          <w:iCs/>
        </w:rPr>
        <w:t>förordar</w:t>
      </w:r>
      <w:r>
        <w:t xml:space="preserve">, utesluta tillhandahållare som endast har stora företag som kunder. </w:t>
      </w:r>
      <w:r w:rsidRPr="00AE0952">
        <w:t xml:space="preserve">Olika kategorier av slutanvändare har </w:t>
      </w:r>
      <w:r w:rsidRPr="00F7533F">
        <w:t xml:space="preserve">som Verizon Sweden AB </w:t>
      </w:r>
      <w:r>
        <w:t xml:space="preserve">påpekar </w:t>
      </w:r>
      <w:r w:rsidRPr="00AE0952">
        <w:t>olika behov av information om tjänsternas kvalitet.</w:t>
      </w:r>
      <w:r>
        <w:t xml:space="preserve"> Att sådan hänsyn tas när regleringsmyndigheten överväger om en skyldighet ska ålägg</w:t>
      </w:r>
      <w:r>
        <w:softHyphen/>
        <w:t>as säkerställs dock med stöd av proportionalitetsprincipen, som myndig</w:t>
      </w:r>
      <w:r>
        <w:softHyphen/>
        <w:t>het</w:t>
      </w:r>
      <w:r>
        <w:softHyphen/>
        <w:t xml:space="preserve">en är bunden av. </w:t>
      </w:r>
    </w:p>
    <w:p w14:paraId="32F248D5" w14:textId="58A826AE" w:rsidR="00D85371" w:rsidRPr="00E211AD" w:rsidRDefault="00D85371" w:rsidP="00D85371">
      <w:pPr>
        <w:pStyle w:val="Brdtextmedindrag"/>
      </w:pPr>
      <w:r w:rsidRPr="00E211AD">
        <w:t>En nyhet enligt artikel 104.1 är också att de nationella reglerings</w:t>
      </w:r>
      <w:r w:rsidRPr="00E211AD">
        <w:softHyphen/>
        <w:t>myndig</w:t>
      </w:r>
      <w:r w:rsidRPr="00E211AD">
        <w:softHyphen/>
        <w:t>heterna får kräva att tillhandahållare av allmänt tillgängliga interpersonella kommunikationstjänster ska informera kon</w:t>
      </w:r>
      <w:r>
        <w:softHyphen/>
      </w:r>
      <w:r w:rsidRPr="00E211AD">
        <w:t>su</w:t>
      </w:r>
      <w:r>
        <w:softHyphen/>
      </w:r>
      <w:r w:rsidRPr="00E211AD">
        <w:t xml:space="preserve">menter om </w:t>
      </w:r>
      <w:r>
        <w:t>i vilken utsträck</w:t>
      </w:r>
      <w:r w:rsidR="00CF25AC">
        <w:softHyphen/>
      </w:r>
      <w:r>
        <w:t xml:space="preserve">ning som </w:t>
      </w:r>
      <w:r w:rsidRPr="00E211AD">
        <w:t xml:space="preserve">kvaliteten på de </w:t>
      </w:r>
      <w:r w:rsidRPr="0068789C">
        <w:t>tjänster som de tillhandahåller är bero</w:t>
      </w:r>
      <w:r>
        <w:softHyphen/>
      </w:r>
      <w:r w:rsidRPr="0068789C">
        <w:t>ende av externa faktorer, såsom kontroll</w:t>
      </w:r>
      <w:r w:rsidRPr="00E211AD">
        <w:t xml:space="preserve"> av överföringen av signaler eller internet</w:t>
      </w:r>
      <w:r w:rsidR="00CF25AC">
        <w:softHyphen/>
      </w:r>
      <w:r w:rsidRPr="00E211AD">
        <w:t>uppkopplingens kvalitet. När det gäller det allmänna kvalitets</w:t>
      </w:r>
      <w:r>
        <w:softHyphen/>
      </w:r>
      <w:r w:rsidRPr="00E211AD">
        <w:t xml:space="preserve">kravet på informationen anges att den ska vara </w:t>
      </w:r>
      <w:r w:rsidRPr="0068789C">
        <w:t>uttömmande, jäm</w:t>
      </w:r>
      <w:r>
        <w:softHyphen/>
      </w:r>
      <w:r w:rsidRPr="0068789C">
        <w:t>för</w:t>
      </w:r>
      <w:r>
        <w:softHyphen/>
      </w:r>
      <w:r w:rsidRPr="0068789C">
        <w:t>bar, tillförlitlig, användarvänlig och aktuell. Dessa änd</w:t>
      </w:r>
      <w:r w:rsidRPr="0068789C">
        <w:softHyphen/>
        <w:t xml:space="preserve">ringar och tillägg bör </w:t>
      </w:r>
      <w:r w:rsidRPr="00CC1A29">
        <w:t xml:space="preserve">därför föras in i paragrafen. </w:t>
      </w:r>
      <w:r>
        <w:t>I och med begränsningen av möjligheten att ålägga skyldig</w:t>
      </w:r>
      <w:r w:rsidR="00CF25AC">
        <w:softHyphen/>
      </w:r>
      <w:r>
        <w:t>heten, dvs. att tillhanda</w:t>
      </w:r>
      <w:r>
        <w:softHyphen/>
        <w:t>hållaren utövar kontroll över nät</w:t>
      </w:r>
      <w:r>
        <w:softHyphen/>
        <w:t>delarna,</w:t>
      </w:r>
      <w:r w:rsidRPr="00CC1A29">
        <w:t xml:space="preserve"> införs det </w:t>
      </w:r>
      <w:r w:rsidRPr="00CF25AC">
        <w:rPr>
          <w:spacing w:val="-2"/>
        </w:rPr>
        <w:t xml:space="preserve">förtydligande som </w:t>
      </w:r>
      <w:r w:rsidRPr="00CF25AC">
        <w:rPr>
          <w:i/>
          <w:spacing w:val="-2"/>
        </w:rPr>
        <w:t>Microsoft Sverige AB</w:t>
      </w:r>
      <w:r w:rsidRPr="00CF25AC">
        <w:rPr>
          <w:spacing w:val="-2"/>
        </w:rPr>
        <w:t xml:space="preserve"> efterfrågar. Som fram</w:t>
      </w:r>
      <w:r w:rsidRPr="00CF25AC">
        <w:rPr>
          <w:spacing w:val="-2"/>
        </w:rPr>
        <w:softHyphen/>
        <w:t>går av direk</w:t>
      </w:r>
      <w:r w:rsidR="00CF25AC" w:rsidRPr="00CF25AC">
        <w:rPr>
          <w:spacing w:val="-2"/>
        </w:rPr>
        <w:softHyphen/>
      </w:r>
      <w:r w:rsidRPr="0068789C">
        <w:t>tiv</w:t>
      </w:r>
      <w:r>
        <w:t>et</w:t>
      </w:r>
      <w:r w:rsidRPr="0068789C">
        <w:t xml:space="preserve"> ska åtgärder i syfte att säkerställa tjänsternas kvalitet </w:t>
      </w:r>
      <w:r w:rsidRPr="00E211AD">
        <w:t>överens</w:t>
      </w:r>
      <w:r w:rsidRPr="0068789C">
        <w:t>stämma</w:t>
      </w:r>
      <w:r w:rsidRPr="00E211AD">
        <w:t xml:space="preserve"> med TSM-förordningen</w:t>
      </w:r>
      <w:r>
        <w:t xml:space="preserve"> (EU) 2015/2120</w:t>
      </w:r>
      <w:r w:rsidRPr="00E211AD">
        <w:t>.</w:t>
      </w:r>
    </w:p>
    <w:p w14:paraId="13E0D026" w14:textId="77777777" w:rsidR="00D85371" w:rsidRDefault="00D85371" w:rsidP="00D85371">
      <w:pPr>
        <w:pStyle w:val="Brdtextmedindrag"/>
      </w:pPr>
      <w:r>
        <w:t>Vidare framgår a</w:t>
      </w:r>
      <w:r w:rsidRPr="00E211AD">
        <w:t>v artikel 104.2 att nationella reglerings</w:t>
      </w:r>
      <w:r w:rsidRPr="00E211AD">
        <w:softHyphen/>
        <w:t>myn</w:t>
      </w:r>
      <w:r>
        <w:softHyphen/>
      </w:r>
      <w:r w:rsidRPr="00E211AD">
        <w:t>dig</w:t>
      </w:r>
      <w:r>
        <w:softHyphen/>
      </w:r>
      <w:r w:rsidRPr="00E211AD">
        <w:t>heter ska specificera parametrar för att mäta tjänsternas kvalitet och de tillämpliga mätmetoderna</w:t>
      </w:r>
      <w:r>
        <w:t xml:space="preserve"> samt innehållet i, formen och sättet för hur informationen ska offentliggöras</w:t>
      </w:r>
      <w:r w:rsidRPr="00E211AD">
        <w:t>. Vid behov ska parametrarna, definitionerna och mät</w:t>
      </w:r>
      <w:r>
        <w:softHyphen/>
      </w:r>
      <w:r w:rsidRPr="00E211AD">
        <w:t>metoder</w:t>
      </w:r>
      <w:r>
        <w:softHyphen/>
      </w:r>
      <w:r w:rsidRPr="00E211AD">
        <w:t>na i bilaga 10 till EU-direktivet användas.</w:t>
      </w:r>
      <w:r>
        <w:t xml:space="preserve"> </w:t>
      </w:r>
      <w:r w:rsidRPr="00CB0BE0">
        <w:t>Regeringen har med stöd av 8</w:t>
      </w:r>
      <w:r>
        <w:t> </w:t>
      </w:r>
      <w:r w:rsidRPr="00CB0BE0">
        <w:t>kap.</w:t>
      </w:r>
      <w:r>
        <w:t> </w:t>
      </w:r>
      <w:r w:rsidRPr="00CB0BE0">
        <w:t>7</w:t>
      </w:r>
      <w:r>
        <w:t> </w:t>
      </w:r>
      <w:r w:rsidRPr="00CB0BE0">
        <w:t xml:space="preserve">§ första stycket 1 regeringsformen befogenhet att meddela </w:t>
      </w:r>
      <w:r>
        <w:t xml:space="preserve">föreskrifter om </w:t>
      </w:r>
      <w:r w:rsidRPr="00CB0BE0">
        <w:t>verkställighet</w:t>
      </w:r>
      <w:r>
        <w:t xml:space="preserve"> av lag. Normgivningsmakten kan också de</w:t>
      </w:r>
      <w:r>
        <w:softHyphen/>
        <w:t>le</w:t>
      </w:r>
      <w:r>
        <w:softHyphen/>
        <w:t>geras till en myndighet under regeringen (8 kap. 11 § regerings</w:t>
      </w:r>
      <w:r>
        <w:softHyphen/>
        <w:t>formen)</w:t>
      </w:r>
      <w:r w:rsidRPr="00CB0BE0">
        <w:t>.</w:t>
      </w:r>
      <w:r>
        <w:t xml:space="preserve"> Närmare bestämmelser i detta avseende kan därmed meddelas i verk</w:t>
      </w:r>
      <w:r>
        <w:softHyphen/>
        <w:t>ställighetsföreskrifter.</w:t>
      </w:r>
    </w:p>
    <w:p w14:paraId="329E0132" w14:textId="77777777" w:rsidR="00D85371" w:rsidRPr="00E211AD" w:rsidRDefault="00D85371" w:rsidP="00D85371">
      <w:pPr>
        <w:pStyle w:val="Brdtextmedindrag"/>
      </w:pPr>
      <w:r>
        <w:t>I</w:t>
      </w:r>
      <w:r w:rsidRPr="00E211AD">
        <w:t>nformation</w:t>
      </w:r>
      <w:r>
        <w:t>en</w:t>
      </w:r>
      <w:r w:rsidRPr="00E211AD">
        <w:t xml:space="preserve"> </w:t>
      </w:r>
      <w:r w:rsidRPr="00CC33F2">
        <w:t xml:space="preserve">ska på begäran även lämnas till </w:t>
      </w:r>
      <w:r>
        <w:t>reglerings</w:t>
      </w:r>
      <w:r w:rsidRPr="00CC33F2">
        <w:t>myndigheten innan den offentliggörs, se vidare avsnitt 19.3.</w:t>
      </w:r>
    </w:p>
    <w:p w14:paraId="72A0A843" w14:textId="77777777" w:rsidR="00D85371" w:rsidRPr="00E211AD" w:rsidRDefault="00D85371" w:rsidP="00D85371">
      <w:pPr>
        <w:pStyle w:val="Rubrik2"/>
      </w:pPr>
      <w:bookmarkStart w:id="985" w:name="_Toc9841622"/>
      <w:bookmarkStart w:id="986" w:name="_Toc9867499"/>
      <w:bookmarkStart w:id="987" w:name="_Toc9867749"/>
      <w:bookmarkStart w:id="988" w:name="_Toc9871166"/>
      <w:bookmarkStart w:id="989" w:name="_Toc9958249"/>
      <w:bookmarkStart w:id="990" w:name="_Toc9961308"/>
      <w:bookmarkStart w:id="991" w:name="_Toc9962407"/>
      <w:bookmarkStart w:id="992" w:name="_Toc17793371"/>
      <w:bookmarkStart w:id="993" w:name="_Toc73005956"/>
      <w:bookmarkStart w:id="994" w:name="_Toc86738762"/>
      <w:bookmarkStart w:id="995" w:name="_Toc94597525"/>
      <w:bookmarkStart w:id="996" w:name="_Toc96533368"/>
      <w:r>
        <w:t>Reglering om t</w:t>
      </w:r>
      <w:r w:rsidRPr="00E211AD">
        <w:t>jänstekvalitet</w:t>
      </w:r>
      <w:bookmarkEnd w:id="985"/>
      <w:bookmarkEnd w:id="986"/>
      <w:bookmarkEnd w:id="987"/>
      <w:bookmarkEnd w:id="988"/>
      <w:bookmarkEnd w:id="989"/>
      <w:bookmarkEnd w:id="990"/>
      <w:bookmarkEnd w:id="991"/>
      <w:bookmarkEnd w:id="992"/>
      <w:r w:rsidRPr="00E211AD">
        <w:t xml:space="preserve"> </w:t>
      </w:r>
      <w:r>
        <w:t>behövs inte</w:t>
      </w:r>
      <w:bookmarkEnd w:id="993"/>
      <w:bookmarkEnd w:id="994"/>
      <w:bookmarkEnd w:id="995"/>
      <w:bookmarkEnd w:id="996"/>
    </w:p>
    <w:p w14:paraId="18640F06" w14:textId="77777777" w:rsidR="00D85371" w:rsidRPr="00E211AD" w:rsidRDefault="00D85371" w:rsidP="00D85371">
      <w:pPr>
        <w:pStyle w:val="Brdtextram"/>
      </w:pPr>
      <w:r>
        <w:rPr>
          <w:b/>
        </w:rPr>
        <w:t>Regeringens bedömning</w:t>
      </w:r>
      <w:r w:rsidRPr="00E211AD">
        <w:rPr>
          <w:b/>
        </w:rPr>
        <w:t>:</w:t>
      </w:r>
      <w:r w:rsidRPr="00E211AD">
        <w:t xml:space="preserve"> </w:t>
      </w:r>
      <w:r>
        <w:t xml:space="preserve">Det bör inte meddelas </w:t>
      </w:r>
      <w:r w:rsidRPr="00E211AD">
        <w:t>före</w:t>
      </w:r>
      <w:r>
        <w:softHyphen/>
      </w:r>
      <w:r w:rsidRPr="00E211AD">
        <w:t>skrifter om krav på lägsta tjänstekvalitet.</w:t>
      </w:r>
    </w:p>
    <w:p w14:paraId="51A1163F" w14:textId="77777777" w:rsidR="00D85371" w:rsidRPr="00A76360" w:rsidRDefault="00D85371" w:rsidP="00D85371">
      <w:pPr>
        <w:pStyle w:val="Brdtextmedindrag"/>
        <w:rPr>
          <w:sz w:val="8"/>
          <w:szCs w:val="8"/>
        </w:rPr>
      </w:pPr>
    </w:p>
    <w:p w14:paraId="2BDF4A27" w14:textId="77777777" w:rsidR="00D85371" w:rsidRPr="00F62083" w:rsidRDefault="00D85371" w:rsidP="00D85371">
      <w:pPr>
        <w:pStyle w:val="Brdtextmedindrag"/>
      </w:pPr>
      <w:r w:rsidRPr="00E211AD">
        <w:rPr>
          <w:b/>
        </w:rPr>
        <w:t xml:space="preserve">Promemorians </w:t>
      </w:r>
      <w:r>
        <w:rPr>
          <w:b/>
        </w:rPr>
        <w:t>bedömning</w:t>
      </w:r>
      <w:r w:rsidRPr="006945BE">
        <w:rPr>
          <w:bCs/>
        </w:rPr>
        <w:t xml:space="preserve"> </w:t>
      </w:r>
      <w:r>
        <w:t xml:space="preserve">överensstämmer med </w:t>
      </w:r>
      <w:r w:rsidRPr="00F62083">
        <w:t xml:space="preserve">regeringens </w:t>
      </w:r>
      <w:r>
        <w:t>bedöm</w:t>
      </w:r>
      <w:r>
        <w:softHyphen/>
        <w:t>ning</w:t>
      </w:r>
      <w:r w:rsidRPr="00F62083">
        <w:t>.</w:t>
      </w:r>
    </w:p>
    <w:p w14:paraId="302C76C9" w14:textId="77777777" w:rsidR="00D85371" w:rsidRPr="00F62083" w:rsidRDefault="00D85371" w:rsidP="00D85371">
      <w:pPr>
        <w:pStyle w:val="Brdtextmedindrag"/>
      </w:pPr>
      <w:r w:rsidRPr="00F62083">
        <w:rPr>
          <w:b/>
        </w:rPr>
        <w:t>Remissinstanserna:</w:t>
      </w:r>
      <w:r w:rsidRPr="000707EC">
        <w:rPr>
          <w:bCs/>
        </w:rPr>
        <w:t xml:space="preserve"> </w:t>
      </w:r>
      <w:r w:rsidRPr="00F62083">
        <w:t xml:space="preserve">De flesta av remissinstanserna tillstyrker </w:t>
      </w:r>
      <w:r>
        <w:t>bedöm</w:t>
      </w:r>
      <w:r>
        <w:softHyphen/>
        <w:t>ningen</w:t>
      </w:r>
      <w:r w:rsidRPr="00F62083">
        <w:t xml:space="preserve"> eller har ingen invändning mot de</w:t>
      </w:r>
      <w:r>
        <w:t>n</w:t>
      </w:r>
      <w:r w:rsidRPr="00F62083">
        <w:t xml:space="preserve">. </w:t>
      </w:r>
      <w:r w:rsidRPr="00F62083">
        <w:rPr>
          <w:i/>
        </w:rPr>
        <w:t>TV4 Media</w:t>
      </w:r>
      <w:r w:rsidRPr="00F62083">
        <w:t xml:space="preserve"> anser dock att det</w:t>
      </w:r>
      <w:r w:rsidRPr="00F62083">
        <w:rPr>
          <w:b/>
        </w:rPr>
        <w:t xml:space="preserve"> </w:t>
      </w:r>
      <w:r w:rsidRPr="00F62083">
        <w:t>finns stora risker med att ta bort möjligheten att meddela föreskrifter mot bakgrund av de allvarliga konsekvenser som avsteg från principen om nätneutralitet kan få.</w:t>
      </w:r>
    </w:p>
    <w:p w14:paraId="34D5D4D6" w14:textId="77777777" w:rsidR="00D85371" w:rsidRDefault="00D85371" w:rsidP="00D85371">
      <w:pPr>
        <w:pStyle w:val="Brdtextmedindrag"/>
      </w:pPr>
      <w:r w:rsidRPr="00F62083">
        <w:rPr>
          <w:b/>
        </w:rPr>
        <w:lastRenderedPageBreak/>
        <w:t xml:space="preserve">Skälen för regeringens </w:t>
      </w:r>
      <w:r>
        <w:rPr>
          <w:b/>
        </w:rPr>
        <w:t>bedömning</w:t>
      </w:r>
      <w:r w:rsidRPr="00F62083">
        <w:rPr>
          <w:b/>
        </w:rPr>
        <w:t>:</w:t>
      </w:r>
      <w:r w:rsidRPr="00F62083">
        <w:t xml:space="preserve"> I 5</w:t>
      </w:r>
      <w:r>
        <w:t> kap. </w:t>
      </w:r>
      <w:r w:rsidRPr="00F62083">
        <w:t>6</w:t>
      </w:r>
      <w:r>
        <w:t> </w:t>
      </w:r>
      <w:r w:rsidRPr="00F62083">
        <w:t>d</w:t>
      </w:r>
      <w:r>
        <w:t> §</w:t>
      </w:r>
      <w:r w:rsidRPr="00F62083">
        <w:t xml:space="preserve"> LEK finns</w:t>
      </w:r>
      <w:r w:rsidRPr="00E211AD">
        <w:t xml:space="preserve"> ett be</w:t>
      </w:r>
      <w:r>
        <w:softHyphen/>
      </w:r>
      <w:r w:rsidRPr="00E211AD">
        <w:t>myn</w:t>
      </w:r>
      <w:r>
        <w:softHyphen/>
      </w:r>
      <w:r w:rsidRPr="00E211AD">
        <w:t>dig</w:t>
      </w:r>
      <w:r>
        <w:softHyphen/>
      </w:r>
      <w:r w:rsidRPr="00E211AD">
        <w:t xml:space="preserve">ande </w:t>
      </w:r>
      <w:r>
        <w:t>för regeringen eller den myndighet som regeringen bestäm</w:t>
      </w:r>
      <w:r>
        <w:softHyphen/>
        <w:t xml:space="preserve">mer att meddela föreskrifter </w:t>
      </w:r>
      <w:r w:rsidRPr="00E211AD">
        <w:t>om krav på lägsta tjänste</w:t>
      </w:r>
      <w:r>
        <w:softHyphen/>
      </w:r>
      <w:r w:rsidRPr="00E211AD">
        <w:t>kvalitet. Para</w:t>
      </w:r>
      <w:r>
        <w:softHyphen/>
      </w:r>
      <w:r w:rsidRPr="00E211AD">
        <w:t>graf</w:t>
      </w:r>
      <w:r>
        <w:softHyphen/>
      </w:r>
      <w:r w:rsidRPr="00E211AD">
        <w:t>en genomför artikel 22.3 i USO-direktivet</w:t>
      </w:r>
      <w:r>
        <w:t>,</w:t>
      </w:r>
      <w:r w:rsidRPr="00E211AD">
        <w:t xml:space="preserve"> som syftar till att förebygga för</w:t>
      </w:r>
      <w:r w:rsidRPr="00E211AD">
        <w:softHyphen/>
        <w:t>säm</w:t>
      </w:r>
      <w:r w:rsidRPr="00E211AD">
        <w:softHyphen/>
        <w:t>ring av tjänster och förhindrad eller långsam trafik i näten.</w:t>
      </w:r>
      <w:r w:rsidRPr="00911595">
        <w:t xml:space="preserve"> </w:t>
      </w:r>
      <w:r w:rsidRPr="0068789C">
        <w:t>Någon motsvarande reglering finns inte i EU-direktivet.</w:t>
      </w:r>
    </w:p>
    <w:p w14:paraId="0A52EB17" w14:textId="77777777" w:rsidR="00D85371" w:rsidRDefault="00D85371" w:rsidP="00D85371">
      <w:pPr>
        <w:pStyle w:val="Brdtextmedindrag"/>
      </w:pPr>
      <w:r>
        <w:t>Bemyndigandet i</w:t>
      </w:r>
      <w:r w:rsidRPr="00E211AD">
        <w:t>nfördes mot bakgrund av debatten om nätneutral</w:t>
      </w:r>
      <w:r>
        <w:softHyphen/>
      </w:r>
      <w:r w:rsidRPr="00E211AD">
        <w:t>itet, dvs. far</w:t>
      </w:r>
      <w:r w:rsidRPr="00E211AD">
        <w:softHyphen/>
        <w:t xml:space="preserve">hågor </w:t>
      </w:r>
      <w:r>
        <w:t>om</w:t>
      </w:r>
      <w:r w:rsidRPr="00E211AD">
        <w:t xml:space="preserve"> att nätoperatörer som tillhandahåller internetanslutning till slut</w:t>
      </w:r>
      <w:r w:rsidRPr="00E211AD">
        <w:softHyphen/>
      </w:r>
      <w:r w:rsidRPr="0068789C">
        <w:t>kunder hindrar eller styr och prioriterar trafik på ett sätt som minskar kunder</w:t>
      </w:r>
      <w:r w:rsidRPr="0068789C">
        <w:softHyphen/>
      </w:r>
      <w:r w:rsidRPr="00E211AD">
        <w:t xml:space="preserve">nas möjligheter att ta del av det innehåll och de tjänster de vill på internet. </w:t>
      </w:r>
    </w:p>
    <w:p w14:paraId="2A118090" w14:textId="77777777" w:rsidR="00D85371" w:rsidRDefault="00D85371" w:rsidP="00D85371">
      <w:pPr>
        <w:pStyle w:val="Brdtextmedindrag"/>
      </w:pPr>
      <w:r>
        <w:t>N</w:t>
      </w:r>
      <w:r w:rsidRPr="0068789C">
        <w:t xml:space="preserve">ätneutralitet </w:t>
      </w:r>
      <w:r>
        <w:t>regleras</w:t>
      </w:r>
      <w:r w:rsidRPr="0068789C">
        <w:t xml:space="preserve"> i artiklarna 3 och 4 i TSM-förordningen (EU) 2015/2120.</w:t>
      </w:r>
      <w:r w:rsidRPr="00E211AD">
        <w:t xml:space="preserve"> Av artikel 3.3 framgår bl.a. att leverantörer av internet</w:t>
      </w:r>
      <w:r w:rsidRPr="00E211AD">
        <w:softHyphen/>
        <w:t>anslut</w:t>
      </w:r>
      <w:r w:rsidRPr="00E211AD">
        <w:softHyphen/>
        <w:t xml:space="preserve">ningstjänster </w:t>
      </w:r>
      <w:r w:rsidRPr="0068789C">
        <w:t>som huvudregel inte får blockera, sakta ned, ändra, begränsa, störa, för</w:t>
      </w:r>
      <w:r w:rsidRPr="0068789C">
        <w:softHyphen/>
        <w:t>sämra eller diskriminera specifikt innehåll, specifika applika</w:t>
      </w:r>
      <w:r w:rsidRPr="0068789C">
        <w:softHyphen/>
        <w:t xml:space="preserve">tioner eller tjänster eller specifika kategorier av dessa. </w:t>
      </w:r>
      <w:r>
        <w:t xml:space="preserve">Paragrafen </w:t>
      </w:r>
      <w:r w:rsidRPr="0068789C">
        <w:t xml:space="preserve">i LEK </w:t>
      </w:r>
      <w:r>
        <w:t xml:space="preserve">har enligt regeringens bedömning </w:t>
      </w:r>
      <w:r w:rsidRPr="00E211AD">
        <w:t>därför numera begränsad praktisk betydelse. PTS har inte med</w:t>
      </w:r>
      <w:r w:rsidRPr="00E211AD">
        <w:softHyphen/>
        <w:t>delat några före</w:t>
      </w:r>
      <w:r w:rsidRPr="00E211AD">
        <w:softHyphen/>
      </w:r>
      <w:r w:rsidRPr="0068789C">
        <w:t>skrifter om krav på lägsta tjänstekvalitet.</w:t>
      </w:r>
      <w:r>
        <w:t xml:space="preserve"> Regeringen ser inte heller de risker som </w:t>
      </w:r>
      <w:r w:rsidRPr="00B24194">
        <w:rPr>
          <w:i/>
        </w:rPr>
        <w:t>TV4 Media</w:t>
      </w:r>
      <w:r>
        <w:t xml:space="preserve"> påtalar med att ta bort bemyndigandet, då principen om nät</w:t>
      </w:r>
      <w:r>
        <w:softHyphen/>
        <w:t>neutralitet fortfarande gäller. TSM-förordningen är bindande i sin helhet och direkt tillämplig i varje medlemsstat. Möjligheten att meddela föreskrifter om detta behövs därför inte.</w:t>
      </w:r>
    </w:p>
    <w:p w14:paraId="7C7DD86B" w14:textId="77777777" w:rsidR="00D85371" w:rsidRPr="00E211AD" w:rsidRDefault="00D85371" w:rsidP="00D85371">
      <w:pPr>
        <w:pStyle w:val="Rubrik2"/>
      </w:pPr>
      <w:bookmarkStart w:id="997" w:name="_Toc9841623"/>
      <w:bookmarkStart w:id="998" w:name="_Toc9867500"/>
      <w:bookmarkStart w:id="999" w:name="_Toc9867750"/>
      <w:bookmarkStart w:id="1000" w:name="_Toc9871167"/>
      <w:bookmarkStart w:id="1001" w:name="_Toc9958250"/>
      <w:bookmarkStart w:id="1002" w:name="_Toc9961309"/>
      <w:bookmarkStart w:id="1003" w:name="_Toc9962408"/>
      <w:bookmarkStart w:id="1004" w:name="_Toc17793372"/>
      <w:bookmarkStart w:id="1005" w:name="_Toc73005957"/>
      <w:bookmarkStart w:id="1006" w:name="_Toc86738763"/>
      <w:bookmarkStart w:id="1007" w:name="_Toc94597526"/>
      <w:bookmarkStart w:id="1008" w:name="_Toc96533369"/>
      <w:r w:rsidRPr="00E211AD">
        <w:t>Bindningstid, uppsägning av avtal m.m.</w:t>
      </w:r>
      <w:bookmarkEnd w:id="997"/>
      <w:bookmarkEnd w:id="998"/>
      <w:bookmarkEnd w:id="999"/>
      <w:bookmarkEnd w:id="1000"/>
      <w:bookmarkEnd w:id="1001"/>
      <w:bookmarkEnd w:id="1002"/>
      <w:bookmarkEnd w:id="1003"/>
      <w:bookmarkEnd w:id="1004"/>
      <w:bookmarkEnd w:id="1005"/>
      <w:bookmarkEnd w:id="1006"/>
      <w:bookmarkEnd w:id="1007"/>
      <w:bookmarkEnd w:id="1008"/>
    </w:p>
    <w:p w14:paraId="02E48559" w14:textId="77777777" w:rsidR="00D85371" w:rsidRPr="00E211AD" w:rsidRDefault="00D85371" w:rsidP="00D85371">
      <w:pPr>
        <w:pStyle w:val="Rubrik3"/>
        <w:spacing w:before="0"/>
      </w:pPr>
      <w:bookmarkStart w:id="1009" w:name="_Toc9841624"/>
      <w:bookmarkStart w:id="1010" w:name="_Toc9867501"/>
      <w:bookmarkStart w:id="1011" w:name="_Toc9867751"/>
      <w:bookmarkStart w:id="1012" w:name="_Toc9871168"/>
      <w:bookmarkStart w:id="1013" w:name="_Toc9958251"/>
      <w:bookmarkStart w:id="1014" w:name="_Toc9961310"/>
      <w:bookmarkStart w:id="1015" w:name="_Toc9962409"/>
      <w:bookmarkStart w:id="1016" w:name="_Toc17793373"/>
      <w:bookmarkStart w:id="1017" w:name="_Toc73005958"/>
      <w:bookmarkStart w:id="1018" w:name="_Toc86738764"/>
      <w:bookmarkStart w:id="1019" w:name="_Toc94597527"/>
      <w:bookmarkStart w:id="1020" w:name="_Toc96533370"/>
      <w:r w:rsidRPr="00E211AD">
        <w:t>Avtalets bindningstid</w:t>
      </w:r>
      <w:bookmarkEnd w:id="1009"/>
      <w:bookmarkEnd w:id="1010"/>
      <w:bookmarkEnd w:id="1011"/>
      <w:bookmarkEnd w:id="1012"/>
      <w:bookmarkEnd w:id="1013"/>
      <w:bookmarkEnd w:id="1014"/>
      <w:bookmarkEnd w:id="1015"/>
      <w:bookmarkEnd w:id="1016"/>
      <w:bookmarkEnd w:id="1017"/>
      <w:bookmarkEnd w:id="1018"/>
      <w:bookmarkEnd w:id="1019"/>
      <w:bookmarkEnd w:id="1020"/>
    </w:p>
    <w:p w14:paraId="13DC6035" w14:textId="77777777" w:rsidR="00D85371" w:rsidRPr="00E211AD" w:rsidRDefault="00D85371" w:rsidP="00D85371">
      <w:pPr>
        <w:pStyle w:val="Brdtextram"/>
      </w:pPr>
      <w:r>
        <w:rPr>
          <w:b/>
        </w:rPr>
        <w:t>Regeringens f</w:t>
      </w:r>
      <w:r w:rsidRPr="00424352">
        <w:rPr>
          <w:b/>
        </w:rPr>
        <w:t>örslag:</w:t>
      </w:r>
      <w:r w:rsidRPr="00424352">
        <w:t xml:space="preserve"> Bestämmelsen </w:t>
      </w:r>
      <w:r>
        <w:t>i lagen om elektronisk kommuni</w:t>
      </w:r>
      <w:r>
        <w:softHyphen/>
        <w:t>ka</w:t>
      </w:r>
      <w:r>
        <w:softHyphen/>
        <w:t xml:space="preserve">tion </w:t>
      </w:r>
      <w:r w:rsidRPr="00424352">
        <w:t xml:space="preserve">om maximal bindningstid ska </w:t>
      </w:r>
      <w:r>
        <w:t xml:space="preserve">i allt väsentligt </w:t>
      </w:r>
      <w:r w:rsidRPr="00424352">
        <w:t>föras över till den</w:t>
      </w:r>
      <w:r w:rsidRPr="00E211AD">
        <w:t xml:space="preserve"> </w:t>
      </w:r>
      <w:r w:rsidRPr="00424352">
        <w:t>nya lagen.</w:t>
      </w:r>
      <w:r w:rsidRPr="00E211AD">
        <w:t xml:space="preserve"> </w:t>
      </w:r>
      <w:r>
        <w:t>Den</w:t>
      </w:r>
      <w:r w:rsidRPr="00E211AD">
        <w:t xml:space="preserve"> ska gälla avtal om </w:t>
      </w:r>
      <w:r>
        <w:t xml:space="preserve">en </w:t>
      </w:r>
      <w:r w:rsidRPr="00E211AD">
        <w:t>allmänt till</w:t>
      </w:r>
      <w:r>
        <w:softHyphen/>
      </w:r>
      <w:r w:rsidRPr="00E211AD">
        <w:t>gäng</w:t>
      </w:r>
      <w:r>
        <w:softHyphen/>
      </w:r>
      <w:r>
        <w:softHyphen/>
      </w:r>
      <w:r w:rsidRPr="00E211AD">
        <w:t>lig elektronisk kommunikations</w:t>
      </w:r>
      <w:r>
        <w:softHyphen/>
      </w:r>
      <w:r w:rsidRPr="00E211AD">
        <w:t>tjänst, med undantag för num</w:t>
      </w:r>
      <w:r>
        <w:softHyphen/>
      </w:r>
      <w:r w:rsidRPr="00E211AD">
        <w:t>mer</w:t>
      </w:r>
      <w:r>
        <w:softHyphen/>
      </w:r>
      <w:r>
        <w:softHyphen/>
      </w:r>
      <w:r w:rsidRPr="00E211AD">
        <w:t>oberoende inter</w:t>
      </w:r>
      <w:r w:rsidRPr="00E211AD">
        <w:softHyphen/>
        <w:t>per</w:t>
      </w:r>
      <w:r w:rsidRPr="00E211AD">
        <w:softHyphen/>
        <w:t>so</w:t>
      </w:r>
      <w:r w:rsidRPr="00E211AD">
        <w:softHyphen/>
        <w:t>nella kommuni</w:t>
      </w:r>
      <w:r>
        <w:softHyphen/>
      </w:r>
      <w:r w:rsidRPr="00E211AD">
        <w:t>ka</w:t>
      </w:r>
      <w:r>
        <w:softHyphen/>
      </w:r>
      <w:r w:rsidRPr="00E211AD">
        <w:t>tionstjänster och över</w:t>
      </w:r>
      <w:r>
        <w:softHyphen/>
      </w:r>
      <w:r w:rsidRPr="00E211AD">
        <w:t>för</w:t>
      </w:r>
      <w:r>
        <w:softHyphen/>
      </w:r>
      <w:r w:rsidRPr="00E211AD">
        <w:t>ings</w:t>
      </w:r>
      <w:r>
        <w:softHyphen/>
      </w:r>
      <w:r w:rsidRPr="00E211AD">
        <w:t xml:space="preserve">tjänster </w:t>
      </w:r>
      <w:r>
        <w:t xml:space="preserve">som används </w:t>
      </w:r>
      <w:r w:rsidRPr="00E211AD">
        <w:t>för tillhanda</w:t>
      </w:r>
      <w:r w:rsidRPr="00E211AD">
        <w:softHyphen/>
      </w:r>
      <w:r w:rsidRPr="00424352">
        <w:t xml:space="preserve">hållande </w:t>
      </w:r>
      <w:r w:rsidRPr="00E211AD">
        <w:t>av maskin</w:t>
      </w:r>
      <w:r>
        <w:t>-</w:t>
      </w:r>
      <w:r w:rsidRPr="00E211AD">
        <w:t>till</w:t>
      </w:r>
      <w:r>
        <w:t>-</w:t>
      </w:r>
      <w:r w:rsidRPr="00E211AD">
        <w:t>maskin-tjänster.</w:t>
      </w:r>
    </w:p>
    <w:p w14:paraId="08637F91" w14:textId="31CD8DED" w:rsidR="00D85371" w:rsidRPr="00E211AD" w:rsidRDefault="00D85371" w:rsidP="00D85371">
      <w:pPr>
        <w:pStyle w:val="Brdtextmedindragram"/>
      </w:pPr>
      <w:r>
        <w:t>Den</w:t>
      </w:r>
      <w:r w:rsidRPr="00424352">
        <w:t xml:space="preserve"> maximal</w:t>
      </w:r>
      <w:r>
        <w:t>a</w:t>
      </w:r>
      <w:r w:rsidRPr="00424352">
        <w:t xml:space="preserve"> bindningstid</w:t>
      </w:r>
      <w:r>
        <w:t>en</w:t>
      </w:r>
      <w:r w:rsidRPr="00424352">
        <w:t xml:space="preserve"> ska inte </w:t>
      </w:r>
      <w:r>
        <w:t xml:space="preserve">hindra att en konsument binds under längre tid än 24 månader om det är fråga om </w:t>
      </w:r>
      <w:r w:rsidRPr="00424352">
        <w:t xml:space="preserve">ett avtal </w:t>
      </w:r>
      <w:r>
        <w:t xml:space="preserve">som gäller avbetalning avseende </w:t>
      </w:r>
      <w:r w:rsidRPr="00424352">
        <w:t>anlägg</w:t>
      </w:r>
      <w:r>
        <w:t>ande</w:t>
      </w:r>
      <w:r w:rsidRPr="00424352">
        <w:t xml:space="preserve"> av en fysisk anslutning </w:t>
      </w:r>
      <w:r>
        <w:t>till ett elektro</w:t>
      </w:r>
      <w:r>
        <w:softHyphen/>
        <w:t>niskt kommunika</w:t>
      </w:r>
      <w:r>
        <w:softHyphen/>
        <w:t>tions</w:t>
      </w:r>
      <w:r>
        <w:softHyphen/>
        <w:t>nät</w:t>
      </w:r>
      <w:r w:rsidRPr="00E211AD">
        <w:t xml:space="preserve">. Ett sådant avtal får inte </w:t>
      </w:r>
      <w:r>
        <w:t>om</w:t>
      </w:r>
      <w:r w:rsidRPr="00E211AD">
        <w:t>fatta terminal</w:t>
      </w:r>
      <w:r>
        <w:softHyphen/>
      </w:r>
      <w:r w:rsidRPr="00CF25AC">
        <w:rPr>
          <w:spacing w:val="-2"/>
        </w:rPr>
        <w:t>utrustning och inte heller inne</w:t>
      </w:r>
      <w:r w:rsidRPr="00CF25AC">
        <w:rPr>
          <w:spacing w:val="-2"/>
        </w:rPr>
        <w:softHyphen/>
        <w:t>hålla villkor som strider mot slut</w:t>
      </w:r>
      <w:r w:rsidRPr="00CF25AC">
        <w:rPr>
          <w:spacing w:val="-2"/>
        </w:rPr>
        <w:softHyphen/>
        <w:t>använ</w:t>
      </w:r>
      <w:r w:rsidR="00CF25AC" w:rsidRPr="00CF25AC">
        <w:rPr>
          <w:spacing w:val="-2"/>
        </w:rPr>
        <w:softHyphen/>
      </w:r>
      <w:r w:rsidRPr="00CF25AC">
        <w:rPr>
          <w:spacing w:val="-2"/>
        </w:rPr>
        <w:t>dar</w:t>
      </w:r>
      <w:r w:rsidR="00CF25AC" w:rsidRPr="00CF25AC">
        <w:rPr>
          <w:spacing w:val="-2"/>
        </w:rPr>
        <w:softHyphen/>
      </w:r>
      <w:r>
        <w:softHyphen/>
        <w:t xml:space="preserve">rättigheter som rör </w:t>
      </w:r>
      <w:r w:rsidRPr="00E211AD">
        <w:t>ändring av avtal, maximal upp</w:t>
      </w:r>
      <w:r>
        <w:softHyphen/>
      </w:r>
      <w:r w:rsidRPr="00E211AD">
        <w:t>säg</w:t>
      </w:r>
      <w:r>
        <w:softHyphen/>
      </w:r>
      <w:r w:rsidRPr="00E211AD">
        <w:t>nings</w:t>
      </w:r>
      <w:r>
        <w:softHyphen/>
      </w:r>
      <w:r w:rsidRPr="00E211AD">
        <w:t xml:space="preserve">tid, </w:t>
      </w:r>
      <w:r>
        <w:t>opera</w:t>
      </w:r>
      <w:r w:rsidR="00CF25AC">
        <w:softHyphen/>
      </w:r>
      <w:r>
        <w:t>törs</w:t>
      </w:r>
      <w:r w:rsidR="00CF25AC">
        <w:softHyphen/>
      </w:r>
      <w:r>
        <w:t>låst terminalutrustning,</w:t>
      </w:r>
      <w:r w:rsidRPr="00E211AD">
        <w:t xml:space="preserve"> </w:t>
      </w:r>
      <w:r>
        <w:t xml:space="preserve">kompensation </w:t>
      </w:r>
      <w:r w:rsidRPr="00E211AD">
        <w:t>vid uppsäg</w:t>
      </w:r>
      <w:r>
        <w:softHyphen/>
      </w:r>
      <w:r w:rsidRPr="00E211AD">
        <w:t xml:space="preserve">ning av </w:t>
      </w:r>
      <w:r>
        <w:t xml:space="preserve">avtalet </w:t>
      </w:r>
      <w:r w:rsidRPr="00E211AD">
        <w:t>i förtid och på</w:t>
      </w:r>
      <w:r w:rsidRPr="00E211AD">
        <w:softHyphen/>
        <w:t>följder vid fel.</w:t>
      </w:r>
    </w:p>
    <w:p w14:paraId="6C218B88" w14:textId="77777777" w:rsidR="00D85371" w:rsidRPr="00E211AD" w:rsidRDefault="00D85371" w:rsidP="00D85371">
      <w:pPr>
        <w:pStyle w:val="Brdtextmedindragram"/>
      </w:pPr>
      <w:r w:rsidRPr="00E211AD">
        <w:t xml:space="preserve">Bestämmelserna om maximal bindningstid och avbetalningskontrakt </w:t>
      </w:r>
      <w:r>
        <w:t>avseende</w:t>
      </w:r>
      <w:r w:rsidRPr="00424352">
        <w:t xml:space="preserve"> anlägg</w:t>
      </w:r>
      <w:r>
        <w:t>ande</w:t>
      </w:r>
      <w:r w:rsidRPr="00424352">
        <w:t xml:space="preserve"> av en fysisk anslutning ska gälla </w:t>
      </w:r>
      <w:r>
        <w:t xml:space="preserve">även i fråga om avtal som ingås med </w:t>
      </w:r>
      <w:r w:rsidRPr="00424352">
        <w:t>slut</w:t>
      </w:r>
      <w:r w:rsidRPr="00424352">
        <w:softHyphen/>
        <w:t xml:space="preserve">användare som är mikroföretag, små företag eller organisationer som drivs </w:t>
      </w:r>
      <w:r w:rsidRPr="00E211AD">
        <w:t>utan vinstsyfte, om de inte uttryckligen har samtyckt till att bestämmelserna frångås.</w:t>
      </w:r>
    </w:p>
    <w:p w14:paraId="5DF2C08A" w14:textId="77777777" w:rsidR="00D85371" w:rsidRPr="00A76360" w:rsidRDefault="00D85371" w:rsidP="00D85371">
      <w:pPr>
        <w:pStyle w:val="Brdtextmedindrag"/>
        <w:rPr>
          <w:sz w:val="8"/>
          <w:szCs w:val="8"/>
        </w:rPr>
      </w:pPr>
    </w:p>
    <w:p w14:paraId="44D149C5"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 xml:space="preserve">överensstämmer i sak med regeringens förslag. </w:t>
      </w:r>
      <w:r w:rsidRPr="002573F2">
        <w:t>Promemorians lagförslag har en annan utformning.</w:t>
      </w:r>
    </w:p>
    <w:p w14:paraId="2C07EA07" w14:textId="77777777" w:rsidR="00D85371" w:rsidRPr="00683849" w:rsidRDefault="00D85371" w:rsidP="00D85371">
      <w:pPr>
        <w:pStyle w:val="Brdtextmedindrag"/>
      </w:pPr>
      <w:r w:rsidRPr="00E211AD">
        <w:rPr>
          <w:b/>
        </w:rPr>
        <w:lastRenderedPageBreak/>
        <w:t>Remissinstanserna:</w:t>
      </w:r>
      <w:r w:rsidRPr="0086331E">
        <w:rPr>
          <w:bCs/>
        </w:rPr>
        <w:t xml:space="preserve"> </w:t>
      </w:r>
      <w:r w:rsidRPr="00AA6A04">
        <w:t>De flesta av remissinstanserna tillstyrker förslag</w:t>
      </w:r>
      <w:r>
        <w:t>et</w:t>
      </w:r>
      <w:r w:rsidRPr="00AA6A04">
        <w:t xml:space="preserve"> eller har ingen </w:t>
      </w:r>
      <w:r w:rsidRPr="00497C73">
        <w:t xml:space="preserve">invändning mot </w:t>
      </w:r>
      <w:r w:rsidRPr="001B0768">
        <w:t>de</w:t>
      </w:r>
      <w:r>
        <w:t>t</w:t>
      </w:r>
      <w:r w:rsidRPr="001B0768">
        <w:t xml:space="preserve">. </w:t>
      </w:r>
      <w:r w:rsidRPr="001B0768">
        <w:rPr>
          <w:i/>
        </w:rPr>
        <w:t>Konsument</w:t>
      </w:r>
      <w:r>
        <w:rPr>
          <w:i/>
        </w:rPr>
        <w:softHyphen/>
      </w:r>
      <w:r w:rsidRPr="001B0768">
        <w:rPr>
          <w:i/>
        </w:rPr>
        <w:t>verket</w:t>
      </w:r>
      <w:r>
        <w:rPr>
          <w:i/>
        </w:rPr>
        <w:t xml:space="preserve"> </w:t>
      </w:r>
      <w:r>
        <w:t xml:space="preserve">och </w:t>
      </w:r>
      <w:r w:rsidRPr="00683849">
        <w:rPr>
          <w:i/>
        </w:rPr>
        <w:t>Sveriges kon</w:t>
      </w:r>
      <w:r>
        <w:rPr>
          <w:i/>
        </w:rPr>
        <w:softHyphen/>
      </w:r>
      <w:r w:rsidRPr="00683849">
        <w:rPr>
          <w:i/>
        </w:rPr>
        <w:t>sum</w:t>
      </w:r>
      <w:r>
        <w:rPr>
          <w:i/>
        </w:rPr>
        <w:softHyphen/>
      </w:r>
      <w:r w:rsidRPr="00683849">
        <w:rPr>
          <w:i/>
        </w:rPr>
        <w:t>en</w:t>
      </w:r>
      <w:r>
        <w:rPr>
          <w:i/>
        </w:rPr>
        <w:softHyphen/>
      </w:r>
      <w:r w:rsidRPr="00683849">
        <w:rPr>
          <w:i/>
        </w:rPr>
        <w:t xml:space="preserve">ter </w:t>
      </w:r>
      <w:r w:rsidRPr="00683849">
        <w:t xml:space="preserve">anser </w:t>
      </w:r>
      <w:r>
        <w:t xml:space="preserve">däremot att </w:t>
      </w:r>
      <w:r w:rsidRPr="00683849">
        <w:t>bindningstiden ska vara maximalt 12 månad</w:t>
      </w:r>
      <w:r w:rsidRPr="00683849">
        <w:softHyphen/>
        <w:t>er</w:t>
      </w:r>
      <w:r>
        <w:t xml:space="preserve">, medan </w:t>
      </w:r>
      <w:r w:rsidRPr="00683849">
        <w:rPr>
          <w:i/>
        </w:rPr>
        <w:t xml:space="preserve">PTS </w:t>
      </w:r>
      <w:r>
        <w:t xml:space="preserve">vill ta </w:t>
      </w:r>
      <w:r w:rsidRPr="00683849">
        <w:t>bort</w:t>
      </w:r>
      <w:r>
        <w:t xml:space="preserve"> bindningstider helt eller bestämma en väsentligt kort</w:t>
      </w:r>
      <w:r>
        <w:softHyphen/>
        <w:t xml:space="preserve">are tid än 24 månader. </w:t>
      </w:r>
      <w:r w:rsidRPr="00683849">
        <w:rPr>
          <w:i/>
        </w:rPr>
        <w:t xml:space="preserve">Tele2 AB </w:t>
      </w:r>
      <w:r>
        <w:t>framhåller</w:t>
      </w:r>
      <w:r w:rsidRPr="00683849">
        <w:t xml:space="preserve"> att innebörden av bind</w:t>
      </w:r>
      <w:r>
        <w:softHyphen/>
      </w:r>
      <w:r w:rsidRPr="00683849">
        <w:t>nings</w:t>
      </w:r>
      <w:r>
        <w:softHyphen/>
      </w:r>
      <w:r w:rsidRPr="00683849">
        <w:t>tid behöver förtyd</w:t>
      </w:r>
      <w:r>
        <w:softHyphen/>
      </w:r>
      <w:r w:rsidRPr="00683849">
        <w:t>lig</w:t>
      </w:r>
      <w:r>
        <w:softHyphen/>
      </w:r>
      <w:r w:rsidRPr="00683849">
        <w:t xml:space="preserve">as och </w:t>
      </w:r>
      <w:r>
        <w:t>anser</w:t>
      </w:r>
      <w:r w:rsidRPr="00683849">
        <w:t xml:space="preserve"> att ett nytt och identiskt avtal med 24 månaders bindnings</w:t>
      </w:r>
      <w:r>
        <w:softHyphen/>
      </w:r>
      <w:r w:rsidRPr="00683849">
        <w:t>tid bör kunna ingås när ett tidigare 24-månaders</w:t>
      </w:r>
      <w:r>
        <w:softHyphen/>
      </w:r>
      <w:r w:rsidRPr="00683849">
        <w:t xml:space="preserve">avtal har </w:t>
      </w:r>
      <w:r>
        <w:t>löpt</w:t>
      </w:r>
      <w:r w:rsidRPr="00683849">
        <w:t xml:space="preserve"> ut.</w:t>
      </w:r>
    </w:p>
    <w:p w14:paraId="46A9D1C1" w14:textId="77777777" w:rsidR="00D85371" w:rsidRDefault="00D85371" w:rsidP="00D85371">
      <w:pPr>
        <w:pStyle w:val="Rubrik4utannumrering"/>
      </w:pPr>
      <w:r w:rsidRPr="00E211AD">
        <w:t xml:space="preserve">Skälen för </w:t>
      </w:r>
      <w:r w:rsidRPr="00757776">
        <w:t xml:space="preserve">regeringens </w:t>
      </w:r>
      <w:r w:rsidRPr="00E211AD">
        <w:t>förslag</w:t>
      </w:r>
    </w:p>
    <w:p w14:paraId="7BE0B054" w14:textId="77777777" w:rsidR="00D85371" w:rsidRPr="00F90769" w:rsidRDefault="00D85371" w:rsidP="00D85371">
      <w:pPr>
        <w:pStyle w:val="Rubrik5utannumrering"/>
        <w:spacing w:before="0"/>
      </w:pPr>
      <w:r>
        <w:t>Den maximala bindningstiden behålls med viss ändring</w:t>
      </w:r>
    </w:p>
    <w:p w14:paraId="75D970D6" w14:textId="77777777" w:rsidR="00D85371" w:rsidRPr="00E211AD" w:rsidRDefault="00D85371" w:rsidP="00D85371">
      <w:pPr>
        <w:pStyle w:val="Brdtextmedindrag"/>
        <w:ind w:firstLine="0"/>
      </w:pPr>
      <w:r w:rsidRPr="00F90769">
        <w:rPr>
          <w:rStyle w:val="BrdtextChar"/>
        </w:rPr>
        <w:t>I 5</w:t>
      </w:r>
      <w:r>
        <w:rPr>
          <w:rStyle w:val="BrdtextChar"/>
        </w:rPr>
        <w:t> kap. </w:t>
      </w:r>
      <w:r w:rsidRPr="00F90769">
        <w:rPr>
          <w:rStyle w:val="BrdtextChar"/>
        </w:rPr>
        <w:t>15</w:t>
      </w:r>
      <w:r>
        <w:rPr>
          <w:rStyle w:val="BrdtextChar"/>
        </w:rPr>
        <w:t> </w:t>
      </w:r>
      <w:r w:rsidRPr="00F90769">
        <w:rPr>
          <w:rStyle w:val="BrdtextChar"/>
        </w:rPr>
        <w:t>a</w:t>
      </w:r>
      <w:r>
        <w:rPr>
          <w:rStyle w:val="BrdtextChar"/>
        </w:rPr>
        <w:t> §</w:t>
      </w:r>
      <w:r w:rsidRPr="00F90769">
        <w:rPr>
          <w:rStyle w:val="BrdtextChar"/>
        </w:rPr>
        <w:t xml:space="preserve"> LEK finns bestämmelser</w:t>
      </w:r>
      <w:r w:rsidRPr="00424352">
        <w:t xml:space="preserve"> om maxi</w:t>
      </w:r>
      <w:r>
        <w:softHyphen/>
      </w:r>
      <w:r w:rsidRPr="00424352">
        <w:t>mal</w:t>
      </w:r>
      <w:r w:rsidRPr="00E211AD">
        <w:t xml:space="preserve"> </w:t>
      </w:r>
      <w:r w:rsidRPr="00424352">
        <w:t>bindningstid för avtal mellan slutanvändare och tillhandahållare av elektro</w:t>
      </w:r>
      <w:r w:rsidRPr="00424352">
        <w:softHyphen/>
      </w:r>
      <w:r w:rsidRPr="00E211AD">
        <w:t>niska kommuni</w:t>
      </w:r>
      <w:r>
        <w:softHyphen/>
      </w:r>
      <w:r w:rsidRPr="00E211AD">
        <w:t>ka</w:t>
      </w:r>
      <w:r>
        <w:softHyphen/>
      </w:r>
      <w:r w:rsidRPr="00E211AD">
        <w:t>tions</w:t>
      </w:r>
      <w:r>
        <w:softHyphen/>
      </w:r>
      <w:r>
        <w:softHyphen/>
      </w:r>
      <w:r w:rsidRPr="00E211AD">
        <w:t>tjänster. I konsumentavtal får den inledande bind</w:t>
      </w:r>
      <w:r w:rsidRPr="00E211AD">
        <w:softHyphen/>
        <w:t>nings</w:t>
      </w:r>
      <w:r w:rsidRPr="00E211AD">
        <w:softHyphen/>
        <w:t>tiden inte över</w:t>
      </w:r>
      <w:r>
        <w:softHyphen/>
      </w:r>
      <w:r w:rsidRPr="00E211AD">
        <w:t>stiga 24 månader. Även andra slutanvändare än kon</w:t>
      </w:r>
      <w:r w:rsidRPr="00E211AD">
        <w:softHyphen/>
        <w:t>su</w:t>
      </w:r>
      <w:r w:rsidRPr="00E211AD">
        <w:softHyphen/>
        <w:t>menter har möj</w:t>
      </w:r>
      <w:r>
        <w:softHyphen/>
      </w:r>
      <w:r w:rsidRPr="00E211AD">
        <w:t xml:space="preserve">lighet att i enskilda fall åberopa skyddsregeln. </w:t>
      </w:r>
      <w:r w:rsidRPr="00424352">
        <w:t>Bestäm</w:t>
      </w:r>
      <w:r>
        <w:softHyphen/>
      </w:r>
      <w:r w:rsidRPr="00424352">
        <w:t>melserna genomför artikel 30.5</w:t>
      </w:r>
      <w:r w:rsidRPr="00E211AD">
        <w:t xml:space="preserve"> i USO-direktivet.</w:t>
      </w:r>
    </w:p>
    <w:p w14:paraId="31CAB85B" w14:textId="4D818E8A" w:rsidR="00D85371" w:rsidRPr="00E211AD" w:rsidRDefault="00D85371" w:rsidP="00D85371">
      <w:pPr>
        <w:pStyle w:val="Brdtextmedindrag"/>
      </w:pPr>
      <w:r w:rsidRPr="00E211AD">
        <w:t>I EU-direktivet regleras avtalstid i artikel 105.1, som delvis har ett annat innehåll än USO-direktivet. Enligt EU-direktivet ska med</w:t>
      </w:r>
      <w:r w:rsidRPr="00E211AD">
        <w:softHyphen/>
        <w:t>lemsstaterna säkerställa att villkor och förfaranden vid uppsägning av avtal inte hämmar byte av tjänstetillhandahållare och att avtal som ingås mellan konsumen</w:t>
      </w:r>
      <w:r>
        <w:softHyphen/>
      </w:r>
      <w:r w:rsidRPr="00E211AD">
        <w:t xml:space="preserve">terna och tillhandahållare av andra allmänt tillgängliga </w:t>
      </w:r>
      <w:r w:rsidRPr="00424352">
        <w:t>elektro</w:t>
      </w:r>
      <w:r>
        <w:softHyphen/>
      </w:r>
      <w:r w:rsidRPr="00424352">
        <w:t>niska kom</w:t>
      </w:r>
      <w:r w:rsidR="00CF25AC">
        <w:softHyphen/>
      </w:r>
      <w:r w:rsidRPr="00424352">
        <w:t>munikationstjänster än nummeroberoende interperso</w:t>
      </w:r>
      <w:r w:rsidRPr="00424352">
        <w:softHyphen/>
        <w:t>nella</w:t>
      </w:r>
      <w:r w:rsidRPr="00E211AD">
        <w:t xml:space="preserve"> kommuni</w:t>
      </w:r>
      <w:r>
        <w:softHyphen/>
      </w:r>
      <w:r w:rsidRPr="00E211AD">
        <w:t>ka</w:t>
      </w:r>
      <w:r>
        <w:softHyphen/>
      </w:r>
      <w:r w:rsidRPr="00E211AD">
        <w:t>tionstjänster och överföringstjänster för tillhanda</w:t>
      </w:r>
      <w:r>
        <w:softHyphen/>
      </w:r>
      <w:r w:rsidRPr="00E211AD">
        <w:t>håll</w:t>
      </w:r>
      <w:r>
        <w:softHyphen/>
      </w:r>
      <w:r w:rsidRPr="00E211AD">
        <w:t>ande av maskin</w:t>
      </w:r>
      <w:r>
        <w:t>-</w:t>
      </w:r>
      <w:r w:rsidRPr="00E211AD">
        <w:t>till</w:t>
      </w:r>
      <w:r>
        <w:t>-</w:t>
      </w:r>
      <w:r w:rsidRPr="00E211AD">
        <w:t>maskin-tjänster inte föreskriver en bindningstid som överstiger 24</w:t>
      </w:r>
      <w:r>
        <w:t> </w:t>
      </w:r>
      <w:r w:rsidRPr="00E211AD">
        <w:t>måna</w:t>
      </w:r>
      <w:r w:rsidR="00CF25AC">
        <w:softHyphen/>
      </w:r>
      <w:r w:rsidRPr="00E211AD">
        <w:t>der. I bestämmelsen i USO-direktivet anges i stället ”inledande bindnings</w:t>
      </w:r>
      <w:r w:rsidR="00CF25AC">
        <w:softHyphen/>
      </w:r>
      <w:r w:rsidRPr="00E211AD">
        <w:t xml:space="preserve">tid”. Ändringen i EU-direktivet är ett förtydligande av att det är </w:t>
      </w:r>
      <w:r w:rsidRPr="00424352">
        <w:t>den totala bindningstiden som avses. Ett avtal med 24</w:t>
      </w:r>
      <w:r>
        <w:t> </w:t>
      </w:r>
      <w:r w:rsidRPr="00424352">
        <w:t>månad</w:t>
      </w:r>
      <w:r>
        <w:softHyphen/>
      </w:r>
      <w:r w:rsidRPr="00424352">
        <w:t>ers bind</w:t>
      </w:r>
      <w:r w:rsidRPr="00424352">
        <w:softHyphen/>
        <w:t>nings</w:t>
      </w:r>
      <w:r w:rsidRPr="00424352">
        <w:softHyphen/>
        <w:t>tid kan alltså</w:t>
      </w:r>
      <w:r>
        <w:t xml:space="preserve"> </w:t>
      </w:r>
      <w:r w:rsidRPr="00424352">
        <w:t xml:space="preserve">inte förlängas med ytterligare bindningstid. </w:t>
      </w:r>
      <w:r>
        <w:t>Det finns dock inget som hindrar att avtalet fortsätter att löpa tills vidare.</w:t>
      </w:r>
    </w:p>
    <w:p w14:paraId="490F4337" w14:textId="7427173E" w:rsidR="00D85371" w:rsidRDefault="00D85371" w:rsidP="00D85371">
      <w:pPr>
        <w:pStyle w:val="Brdtextmedindrag"/>
      </w:pPr>
      <w:r w:rsidRPr="00E211AD">
        <w:t>Artikel 105.1 i EU-direktivet medger undantag från principen om full</w:t>
      </w:r>
      <w:r w:rsidRPr="00E211AD">
        <w:softHyphen/>
        <w:t>harmon</w:t>
      </w:r>
      <w:r>
        <w:softHyphen/>
      </w:r>
      <w:r w:rsidRPr="00E211AD">
        <w:t xml:space="preserve">isering </w:t>
      </w:r>
      <w:r>
        <w:t xml:space="preserve">(se avsnitt 16.1.1) </w:t>
      </w:r>
      <w:r w:rsidRPr="00E211AD">
        <w:t xml:space="preserve">i och med att det i artikeln anges att medlemsstaterna får </w:t>
      </w:r>
      <w:r w:rsidRPr="00424352">
        <w:t>in</w:t>
      </w:r>
      <w:r w:rsidRPr="00424352">
        <w:softHyphen/>
        <w:t>föra eller bibehålla bestämmelser som föreskriver kortare maximala bind</w:t>
      </w:r>
      <w:r w:rsidRPr="00424352">
        <w:softHyphen/>
      </w:r>
      <w:r>
        <w:softHyphen/>
      </w:r>
      <w:r w:rsidRPr="00E211AD">
        <w:t xml:space="preserve">ningstider. </w:t>
      </w:r>
      <w:r w:rsidRPr="001E118F">
        <w:t>Att föreskriva en kortare maximal bind</w:t>
      </w:r>
      <w:r w:rsidR="001C410E">
        <w:softHyphen/>
      </w:r>
      <w:r w:rsidRPr="001E118F">
        <w:t>ningstid</w:t>
      </w:r>
      <w:r>
        <w:t>,</w:t>
      </w:r>
      <w:r w:rsidRPr="001E118F">
        <w:t xml:space="preserve"> som flera remissinstanser föreslår</w:t>
      </w:r>
      <w:r>
        <w:t>,</w:t>
      </w:r>
      <w:r w:rsidRPr="001E118F">
        <w:t xml:space="preserve"> låter sig inte göras nu eftersom det saknas bered</w:t>
      </w:r>
      <w:r w:rsidRPr="001E118F">
        <w:softHyphen/>
        <w:t>nings</w:t>
      </w:r>
      <w:r w:rsidRPr="001E118F">
        <w:softHyphen/>
        <w:t xml:space="preserve">underlag för en sådan ändring. </w:t>
      </w:r>
      <w:r w:rsidRPr="000F58B3">
        <w:t>Regeringen ser dock att det kan finnas skäl att återkomma till den frågan.</w:t>
      </w:r>
    </w:p>
    <w:p w14:paraId="69926BBF" w14:textId="77777777" w:rsidR="00D85371" w:rsidRDefault="00D85371" w:rsidP="00D85371">
      <w:pPr>
        <w:pStyle w:val="Brdtextmedindrag"/>
      </w:pPr>
      <w:r>
        <w:t>F</w:t>
      </w:r>
      <w:r w:rsidRPr="00E211AD">
        <w:t xml:space="preserve">ör att genomföra artikel 105.1 </w:t>
      </w:r>
      <w:r>
        <w:t xml:space="preserve">bör sammantaget </w:t>
      </w:r>
      <w:r w:rsidRPr="00E211AD">
        <w:t>bestämmelsen om maximal bind</w:t>
      </w:r>
      <w:r w:rsidRPr="00E211AD">
        <w:softHyphen/>
        <w:t>ningstid i 5</w:t>
      </w:r>
      <w:r>
        <w:t> kap. </w:t>
      </w:r>
      <w:r w:rsidRPr="00E211AD">
        <w:t>15</w:t>
      </w:r>
      <w:r>
        <w:t> </w:t>
      </w:r>
      <w:r w:rsidRPr="00E211AD">
        <w:t>a</w:t>
      </w:r>
      <w:r>
        <w:t> §</w:t>
      </w:r>
      <w:r w:rsidRPr="00E211AD">
        <w:t xml:space="preserve"> LEK föras över till den nya lagen med den ändringen att ordet inledande utgår framför bindningstid i enlig</w:t>
      </w:r>
      <w:r>
        <w:softHyphen/>
      </w:r>
      <w:r w:rsidRPr="00E211AD">
        <w:t xml:space="preserve">het med den ändrade lydelsen i EU-direktivet. </w:t>
      </w:r>
      <w:r>
        <w:t>Paragrafen</w:t>
      </w:r>
      <w:r w:rsidRPr="00E211AD">
        <w:t xml:space="preserve"> ska gälla av</w:t>
      </w:r>
      <w:r>
        <w:softHyphen/>
      </w:r>
      <w:r w:rsidRPr="00E211AD">
        <w:t>tal som ingås mellan en konsument och tillhandahållare av allmänt till</w:t>
      </w:r>
      <w:r>
        <w:softHyphen/>
      </w:r>
      <w:r w:rsidRPr="00E211AD">
        <w:t>gäng</w:t>
      </w:r>
      <w:r>
        <w:softHyphen/>
      </w:r>
      <w:r w:rsidRPr="00E211AD">
        <w:t xml:space="preserve">liga </w:t>
      </w:r>
      <w:r w:rsidRPr="00424352">
        <w:t>elektro</w:t>
      </w:r>
      <w:r w:rsidRPr="00424352">
        <w:softHyphen/>
        <w:t>niska kommunikationstjänster med undantag för nummer</w:t>
      </w:r>
      <w:r w:rsidRPr="00424352">
        <w:softHyphen/>
        <w:t>oberoende</w:t>
      </w:r>
      <w:r w:rsidRPr="00E211AD">
        <w:t xml:space="preserve"> </w:t>
      </w:r>
      <w:r w:rsidRPr="00424352">
        <w:t>interpersonella kommunikationstjänster och överförings</w:t>
      </w:r>
      <w:r>
        <w:softHyphen/>
      </w:r>
      <w:r w:rsidRPr="00424352">
        <w:t>tjäns</w:t>
      </w:r>
      <w:r>
        <w:softHyphen/>
      </w:r>
      <w:r w:rsidRPr="00424352">
        <w:t>ter för till</w:t>
      </w:r>
      <w:r w:rsidRPr="00424352">
        <w:softHyphen/>
        <w:t>handa</w:t>
      </w:r>
      <w:r w:rsidRPr="00424352">
        <w:softHyphen/>
      </w:r>
      <w:r w:rsidRPr="00E211AD">
        <w:t>hållande av maskin</w:t>
      </w:r>
      <w:r>
        <w:t>-</w:t>
      </w:r>
      <w:r w:rsidRPr="00E211AD">
        <w:t>till</w:t>
      </w:r>
      <w:r>
        <w:t>-</w:t>
      </w:r>
      <w:r w:rsidRPr="00E211AD">
        <w:t>maskin-tjänster.</w:t>
      </w:r>
    </w:p>
    <w:p w14:paraId="313C6544" w14:textId="77777777" w:rsidR="00D85371" w:rsidRDefault="00D85371" w:rsidP="00D85371">
      <w:pPr>
        <w:pStyle w:val="Rubrik5utannumrering"/>
      </w:pPr>
      <w:r>
        <w:lastRenderedPageBreak/>
        <w:t>Skyldigheten att erbjuda ett avtal med en längsta giltighetstid om 12 månader utgår</w:t>
      </w:r>
    </w:p>
    <w:p w14:paraId="7505A43D" w14:textId="77777777" w:rsidR="00D85371" w:rsidRDefault="00D85371" w:rsidP="00D85371">
      <w:pPr>
        <w:pStyle w:val="Brdtext"/>
      </w:pPr>
      <w:r>
        <w:t xml:space="preserve">Enligt </w:t>
      </w:r>
      <w:r w:rsidRPr="00F90769">
        <w:t>5</w:t>
      </w:r>
      <w:r>
        <w:t> kap. </w:t>
      </w:r>
      <w:r w:rsidRPr="00E211AD">
        <w:t>15</w:t>
      </w:r>
      <w:r>
        <w:t> </w:t>
      </w:r>
      <w:r w:rsidRPr="00E211AD">
        <w:t>a</w:t>
      </w:r>
      <w:r>
        <w:t> §</w:t>
      </w:r>
      <w:r w:rsidRPr="00E211AD">
        <w:t xml:space="preserve"> LEK </w:t>
      </w:r>
      <w:r w:rsidRPr="00F90769">
        <w:t xml:space="preserve">finns även en </w:t>
      </w:r>
      <w:r w:rsidRPr="00424352">
        <w:t>skyldighet att erbjuda slutanvän</w:t>
      </w:r>
      <w:r>
        <w:softHyphen/>
      </w:r>
      <w:r w:rsidRPr="00424352">
        <w:t>dare ett tidsbegränsat avtal</w:t>
      </w:r>
      <w:r w:rsidRPr="00E211AD">
        <w:t xml:space="preserve"> </w:t>
      </w:r>
      <w:r w:rsidRPr="00424352">
        <w:t>med en längsta giltighetstid på 12 månader.</w:t>
      </w:r>
      <w:r>
        <w:t xml:space="preserve"> Mot</w:t>
      </w:r>
      <w:r>
        <w:softHyphen/>
        <w:t>svar</w:t>
      </w:r>
      <w:r>
        <w:softHyphen/>
        <w:t xml:space="preserve">ande bestämmelse i USO-direktivet </w:t>
      </w:r>
      <w:r w:rsidRPr="00E211AD">
        <w:t>har inte förts över till EU-direkti</w:t>
      </w:r>
      <w:r>
        <w:softHyphen/>
      </w:r>
      <w:r w:rsidRPr="00E211AD">
        <w:t>vet.</w:t>
      </w:r>
    </w:p>
    <w:p w14:paraId="747A9D63" w14:textId="77777777" w:rsidR="00D85371" w:rsidRPr="00E211AD" w:rsidRDefault="00D85371" w:rsidP="00D85371">
      <w:pPr>
        <w:pStyle w:val="Brdtextmedindrag"/>
      </w:pPr>
      <w:r>
        <w:t xml:space="preserve">Paragrafen i LEK </w:t>
      </w:r>
      <w:r w:rsidRPr="00424352">
        <w:t>har inte haft</w:t>
      </w:r>
      <w:r w:rsidRPr="00E211AD">
        <w:t xml:space="preserve"> </w:t>
      </w:r>
      <w:r w:rsidRPr="00424352">
        <w:t>avsedd effekt. Avtal där t.ex. en smart</w:t>
      </w:r>
      <w:r>
        <w:softHyphen/>
      </w:r>
      <w:r w:rsidRPr="00424352">
        <w:t>telefon och annan terminal</w:t>
      </w:r>
      <w:r w:rsidRPr="00424352">
        <w:softHyphen/>
        <w:t>ut</w:t>
      </w:r>
      <w:r w:rsidRPr="00424352">
        <w:softHyphen/>
        <w:t>rust</w:t>
      </w:r>
      <w:r w:rsidRPr="00424352">
        <w:softHyphen/>
        <w:t>ning</w:t>
      </w:r>
      <w:r w:rsidRPr="00E211AD">
        <w:t xml:space="preserve"> eller ett paket av attraktiva tjänster ingick till ett förmånligare pris, erbjöds fram</w:t>
      </w:r>
      <w:r w:rsidRPr="00E211AD">
        <w:softHyphen/>
      </w:r>
      <w:r w:rsidRPr="00424352">
        <w:t>för allt med 24</w:t>
      </w:r>
      <w:r>
        <w:t> </w:t>
      </w:r>
      <w:r w:rsidRPr="00424352">
        <w:t>månaders bindningstid. Slutanvändare upp</w:t>
      </w:r>
      <w:r w:rsidRPr="00424352">
        <w:softHyphen/>
        <w:t>levde</w:t>
      </w:r>
      <w:r w:rsidRPr="00E211AD">
        <w:t xml:space="preserve"> sällan erbjudanden om avtal med 12</w:t>
      </w:r>
      <w:r>
        <w:t> </w:t>
      </w:r>
      <w:r w:rsidRPr="00E211AD">
        <w:t xml:space="preserve">månaders bindningstid som attraktiva </w:t>
      </w:r>
      <w:r w:rsidRPr="00424352">
        <w:t>i jäm</w:t>
      </w:r>
      <w:r w:rsidRPr="00424352">
        <w:softHyphen/>
        <w:t>förelse</w:t>
      </w:r>
      <w:r>
        <w:t>. D</w:t>
      </w:r>
      <w:r w:rsidRPr="00424352">
        <w:t>en avsedda effek</w:t>
      </w:r>
      <w:r>
        <w:softHyphen/>
      </w:r>
      <w:r w:rsidRPr="00424352">
        <w:t>ten</w:t>
      </w:r>
      <w:r>
        <w:t>, dvs.</w:t>
      </w:r>
      <w:r w:rsidRPr="00424352">
        <w:t xml:space="preserve"> att få slutanvändare att välja en kortare</w:t>
      </w:r>
      <w:r w:rsidRPr="00E211AD">
        <w:t xml:space="preserve"> </w:t>
      </w:r>
      <w:r w:rsidRPr="00424352">
        <w:t>av</w:t>
      </w:r>
      <w:r w:rsidRPr="00424352">
        <w:softHyphen/>
        <w:t>talsperiod och därmed stimulera ökad rörlighet på marknaden</w:t>
      </w:r>
      <w:r>
        <w:t>,</w:t>
      </w:r>
      <w:r w:rsidRPr="00424352">
        <w:t xml:space="preserve"> upp</w:t>
      </w:r>
      <w:r w:rsidRPr="00424352">
        <w:softHyphen/>
        <w:t>nådd</w:t>
      </w:r>
      <w:r>
        <w:softHyphen/>
      </w:r>
      <w:r w:rsidRPr="00424352">
        <w:t>es</w:t>
      </w:r>
      <w:r w:rsidRPr="00E211AD">
        <w:t xml:space="preserve"> </w:t>
      </w:r>
      <w:r>
        <w:t xml:space="preserve">därför </w:t>
      </w:r>
      <w:r w:rsidRPr="00424352">
        <w:t xml:space="preserve">inte. </w:t>
      </w:r>
      <w:r>
        <w:t>Eftersom b</w:t>
      </w:r>
      <w:r w:rsidRPr="00424352">
        <w:t>estämmelsen inte heller förts över till EU-direktiv</w:t>
      </w:r>
      <w:r>
        <w:softHyphen/>
      </w:r>
      <w:r w:rsidRPr="00424352">
        <w:t>et</w:t>
      </w:r>
      <w:r>
        <w:t>, finns det inte skäl att behålla regleringen.</w:t>
      </w:r>
    </w:p>
    <w:p w14:paraId="1EF4C817" w14:textId="77777777" w:rsidR="00D85371" w:rsidRPr="00E211AD" w:rsidRDefault="00D85371" w:rsidP="00D85371">
      <w:pPr>
        <w:pStyle w:val="Rubrik5utannumrering"/>
      </w:pPr>
      <w:r w:rsidRPr="00E211AD">
        <w:t>Vissa andra slutanvändare än konsumenter</w:t>
      </w:r>
    </w:p>
    <w:p w14:paraId="2FACEE34" w14:textId="4BB0405E" w:rsidR="00D85371" w:rsidRPr="00E211AD" w:rsidRDefault="00D85371" w:rsidP="00D85371">
      <w:pPr>
        <w:pStyle w:val="Brdtextmedindrag"/>
        <w:ind w:firstLine="0"/>
      </w:pPr>
      <w:r w:rsidRPr="00424352">
        <w:t xml:space="preserve">Till skillnad från </w:t>
      </w:r>
      <w:r>
        <w:t>vad som gäller enligt 5 kap. 15 a §</w:t>
      </w:r>
      <w:r w:rsidRPr="00424352">
        <w:t xml:space="preserve"> LEK kan skydds</w:t>
      </w:r>
      <w:r>
        <w:softHyphen/>
      </w:r>
      <w:r w:rsidRPr="00424352">
        <w:t>regeln om maximal bind</w:t>
      </w:r>
      <w:r w:rsidRPr="00424352">
        <w:softHyphen/>
        <w:t>ningstid i EU-direktivet inte åberopas av alla slut</w:t>
      </w:r>
      <w:r>
        <w:softHyphen/>
      </w:r>
      <w:r w:rsidRPr="00424352">
        <w:t>använ</w:t>
      </w:r>
      <w:r>
        <w:softHyphen/>
      </w:r>
      <w:r w:rsidRPr="00424352">
        <w:t>da</w:t>
      </w:r>
      <w:r>
        <w:softHyphen/>
      </w:r>
      <w:r w:rsidRPr="00424352">
        <w:t>re. Av artikel 105.2</w:t>
      </w:r>
      <w:r w:rsidRPr="00E211AD">
        <w:t xml:space="preserve"> </w:t>
      </w:r>
      <w:r w:rsidRPr="00424352">
        <w:t>i EU-direktivet framgår nämligen att bestäm</w:t>
      </w:r>
      <w:r>
        <w:softHyphen/>
      </w:r>
      <w:r w:rsidRPr="00424352">
        <w:t>melserna, utöver konsumenter,</w:t>
      </w:r>
      <w:r w:rsidRPr="00E211AD">
        <w:t xml:space="preserve"> </w:t>
      </w:r>
      <w:r>
        <w:t xml:space="preserve">enbart </w:t>
      </w:r>
      <w:r w:rsidRPr="00424352">
        <w:t>gäll</w:t>
      </w:r>
      <w:r>
        <w:t>er</w:t>
      </w:r>
      <w:r w:rsidRPr="00424352">
        <w:t xml:space="preserve"> </w:t>
      </w:r>
      <w:r>
        <w:t>även</w:t>
      </w:r>
      <w:r w:rsidRPr="00424352">
        <w:t xml:space="preserve"> för slutanvändare som är mikroföretag, små före</w:t>
      </w:r>
      <w:r>
        <w:softHyphen/>
      </w:r>
      <w:r w:rsidRPr="00424352">
        <w:t>tag eller orga</w:t>
      </w:r>
      <w:r w:rsidRPr="00424352">
        <w:softHyphen/>
        <w:t>ni</w:t>
      </w:r>
      <w:r w:rsidRPr="00424352">
        <w:softHyphen/>
        <w:t>sa</w:t>
      </w:r>
      <w:r w:rsidRPr="00424352">
        <w:softHyphen/>
      </w:r>
      <w:r w:rsidRPr="00E211AD">
        <w:t>tioner som drivs utan vinstsyfte</w:t>
      </w:r>
      <w:r>
        <w:t xml:space="preserve">. Det förutsätter att </w:t>
      </w:r>
      <w:r w:rsidRPr="00E211AD">
        <w:t>de</w:t>
      </w:r>
      <w:r>
        <w:t>ssa slutanvändare</w:t>
      </w:r>
      <w:r w:rsidRPr="00E211AD">
        <w:t xml:space="preserve"> inte uttryck</w:t>
      </w:r>
      <w:r>
        <w:softHyphen/>
      </w:r>
      <w:r w:rsidRPr="00E211AD">
        <w:t>ligen har sam</w:t>
      </w:r>
      <w:r w:rsidRPr="00E211AD">
        <w:softHyphen/>
        <w:t xml:space="preserve">tyckt till att bestämmelserna frångås. Det bör föras in en bestämmelse i </w:t>
      </w:r>
      <w:r w:rsidRPr="00424352">
        <w:t>den nya lagen med motsvarande inne</w:t>
      </w:r>
      <w:r>
        <w:softHyphen/>
      </w:r>
      <w:r w:rsidRPr="00424352">
        <w:t>börd. Det kan noteras att bestäm</w:t>
      </w:r>
      <w:r w:rsidRPr="00424352">
        <w:softHyphen/>
        <w:t>mel</w:t>
      </w:r>
      <w:r w:rsidRPr="00424352">
        <w:softHyphen/>
        <w:t>sen</w:t>
      </w:r>
      <w:r w:rsidRPr="00E211AD">
        <w:t xml:space="preserve"> i LEK, även om dess lydelse omfattar alla slutanvändare, i första hand tar </w:t>
      </w:r>
      <w:r w:rsidRPr="00424352">
        <w:t>sikte på mikroföretag och små företag som kan föredra ett avtal som är an</w:t>
      </w:r>
      <w:r w:rsidRPr="00424352">
        <w:softHyphen/>
        <w:t xml:space="preserve">passat efter konsumenters behov (prop. 2010/11:115 </w:t>
      </w:r>
      <w:r w:rsidR="00EB24E6">
        <w:t>s. 1</w:t>
      </w:r>
      <w:r w:rsidRPr="00424352">
        <w:t>78). Att kretsen av</w:t>
      </w:r>
      <w:r w:rsidRPr="00E211AD">
        <w:t xml:space="preserve"> </w:t>
      </w:r>
      <w:r w:rsidRPr="00424352">
        <w:t xml:space="preserve">slutanvändare som skyddas av bestämmelsen snävas in </w:t>
      </w:r>
      <w:r>
        <w:t>bör</w:t>
      </w:r>
      <w:r w:rsidRPr="00424352">
        <w:t xml:space="preserve"> därmed inte</w:t>
      </w:r>
      <w:r w:rsidRPr="00E211AD">
        <w:t xml:space="preserve"> innebära någon större förändring.</w:t>
      </w:r>
    </w:p>
    <w:p w14:paraId="183AFE2F" w14:textId="77777777" w:rsidR="00D85371" w:rsidRDefault="00D85371" w:rsidP="00D85371">
      <w:pPr>
        <w:pStyle w:val="Rubrik5utannumrering"/>
      </w:pPr>
      <w:r>
        <w:t>Avbetalningskontrakt för anläggande av fiber</w:t>
      </w:r>
    </w:p>
    <w:p w14:paraId="2A361AE1" w14:textId="77777777" w:rsidR="00D85371" w:rsidRDefault="00D85371" w:rsidP="00D85371">
      <w:pPr>
        <w:pStyle w:val="Brdtextmedindrag"/>
        <w:ind w:firstLine="0"/>
      </w:pPr>
      <w:r w:rsidRPr="00424352">
        <w:t>Nytt i artikel 105.1 i EU-direktivet är också att bestämmelser</w:t>
      </w:r>
      <w:r>
        <w:t>na</w:t>
      </w:r>
      <w:r w:rsidRPr="00424352">
        <w:t xml:space="preserve"> om maximal</w:t>
      </w:r>
      <w:r w:rsidRPr="00E211AD">
        <w:t xml:space="preserve"> </w:t>
      </w:r>
      <w:r w:rsidRPr="00424352">
        <w:t>bindningstid inte ska gälla för löptiden för ett avbetalnings</w:t>
      </w:r>
      <w:r>
        <w:softHyphen/>
      </w:r>
      <w:r w:rsidRPr="00424352">
        <w:t>kontrakt där kon</w:t>
      </w:r>
      <w:r w:rsidRPr="00424352">
        <w:softHyphen/>
      </w:r>
      <w:r w:rsidRPr="00E211AD">
        <w:t>sumenten i ett separat avtal har gått med på att göra avbetalningar enbart för anlägg</w:t>
      </w:r>
      <w:r>
        <w:t>ande</w:t>
      </w:r>
      <w:r w:rsidRPr="00E211AD">
        <w:t xml:space="preserve"> av en fysisk anslutning, i synnerhet till nät med mycket hög kapacitet. Det kan t.ex. röra sig om ett avtal om bredband via fiber där en </w:t>
      </w:r>
      <w:r w:rsidRPr="00424352">
        <w:t>konsument kan betala av en skuld för själva anlägg</w:t>
      </w:r>
      <w:r>
        <w:t>andet</w:t>
      </w:r>
      <w:r w:rsidRPr="00424352">
        <w:t xml:space="preserve"> av fiber under en</w:t>
      </w:r>
      <w:r w:rsidRPr="00E211AD">
        <w:t xml:space="preserve"> </w:t>
      </w:r>
      <w:r w:rsidRPr="00424352">
        <w:t>längre tid än 24 månader.</w:t>
      </w:r>
    </w:p>
    <w:p w14:paraId="78B2005A" w14:textId="77777777" w:rsidR="00D85371" w:rsidRDefault="00D85371" w:rsidP="00D85371">
      <w:pPr>
        <w:pStyle w:val="Brdtextmedindrag"/>
      </w:pPr>
      <w:r>
        <w:t>Som anges i</w:t>
      </w:r>
      <w:r w:rsidRPr="00424352">
        <w:t xml:space="preserve"> skäl 273 i EU-direktivet </w:t>
      </w:r>
      <w:r>
        <w:t xml:space="preserve">kan </w:t>
      </w:r>
      <w:r w:rsidRPr="00424352">
        <w:t>det hända att konsumenterna föredrar och drar nytta av en längre</w:t>
      </w:r>
      <w:r w:rsidRPr="00E211AD">
        <w:t xml:space="preserve"> </w:t>
      </w:r>
      <w:r w:rsidRPr="00424352">
        <w:t>återbetalningsperiod för fysisk anslut</w:t>
      </w:r>
      <w:r>
        <w:softHyphen/>
      </w:r>
      <w:r w:rsidRPr="00424352">
        <w:t>ning och att sådana kon</w:t>
      </w:r>
      <w:r w:rsidRPr="00424352">
        <w:softHyphen/>
        <w:t>su</w:t>
      </w:r>
      <w:r w:rsidRPr="00424352">
        <w:softHyphen/>
        <w:t>ment</w:t>
      </w:r>
      <w:r w:rsidRPr="00424352">
        <w:softHyphen/>
      </w:r>
      <w:r w:rsidRPr="00424352">
        <w:softHyphen/>
        <w:t>åtagan</w:t>
      </w:r>
      <w:r w:rsidRPr="00424352">
        <w:softHyphen/>
        <w:t>den</w:t>
      </w:r>
      <w:r w:rsidRPr="00E211AD">
        <w:t xml:space="preserve"> kan vara en viktig faktor för att underlätta anlägg</w:t>
      </w:r>
      <w:r>
        <w:t>andet</w:t>
      </w:r>
      <w:r w:rsidRPr="00E211AD">
        <w:t xml:space="preserve"> </w:t>
      </w:r>
      <w:r w:rsidRPr="00424352">
        <w:t>av nät med mycket hög kapacitet fram till eller mycket nära slut</w:t>
      </w:r>
      <w:r w:rsidRPr="00424352">
        <w:softHyphen/>
        <w:t>användar</w:t>
      </w:r>
      <w:r w:rsidRPr="00424352">
        <w:softHyphen/>
        <w:t>nas</w:t>
      </w:r>
      <w:r w:rsidRPr="00E211AD">
        <w:t xml:space="preserve"> lokaler. Vidare får enligt artikel 105.1 ett sådant avbetal</w:t>
      </w:r>
      <w:r>
        <w:softHyphen/>
      </w:r>
      <w:r w:rsidRPr="00E211AD">
        <w:t>nings</w:t>
      </w:r>
      <w:r>
        <w:softHyphen/>
      </w:r>
      <w:r w:rsidRPr="00E211AD">
        <w:t>kontrakt som in</w:t>
      </w:r>
      <w:r w:rsidRPr="00E211AD">
        <w:softHyphen/>
        <w:t>gås med en kon</w:t>
      </w:r>
      <w:r w:rsidRPr="00E211AD">
        <w:softHyphen/>
        <w:t>sument inte innefatta terminal</w:t>
      </w:r>
      <w:r>
        <w:softHyphen/>
      </w:r>
      <w:r w:rsidRPr="00E211AD">
        <w:t>utrust</w:t>
      </w:r>
      <w:r>
        <w:softHyphen/>
      </w:r>
      <w:r w:rsidRPr="00E211AD">
        <w:t xml:space="preserve">ning, såsom en router </w:t>
      </w:r>
      <w:r w:rsidRPr="00424352">
        <w:t>eller ett modem, och det får inte heller hindra konsumenter från att utöva sina</w:t>
      </w:r>
      <w:r w:rsidRPr="00E211AD">
        <w:t xml:space="preserve"> rättigheter enligt artikel 105.</w:t>
      </w:r>
    </w:p>
    <w:p w14:paraId="5FC47BFF" w14:textId="77777777" w:rsidR="00D85371" w:rsidRDefault="00D85371" w:rsidP="00D85371">
      <w:pPr>
        <w:pStyle w:val="Brdtextmedindrag"/>
      </w:pPr>
      <w:r w:rsidRPr="00E211AD">
        <w:t>I skäl 273 anges särskilt att det är konsu</w:t>
      </w:r>
      <w:r w:rsidRPr="00E211AD">
        <w:softHyphen/>
        <w:t>men</w:t>
      </w:r>
      <w:r w:rsidRPr="00E211AD">
        <w:softHyphen/>
        <w:t>t</w:t>
      </w:r>
      <w:r>
        <w:t>ens</w:t>
      </w:r>
      <w:r w:rsidRPr="00E211AD">
        <w:t xml:space="preserve"> rätt att byta tillhanda</w:t>
      </w:r>
      <w:r>
        <w:softHyphen/>
      </w:r>
      <w:r w:rsidRPr="00E211AD">
        <w:t xml:space="preserve">hållare av elektroniska kommunikationstjänster </w:t>
      </w:r>
      <w:r w:rsidRPr="00424352">
        <w:t>som inte bör in</w:t>
      </w:r>
      <w:r w:rsidRPr="00424352">
        <w:softHyphen/>
        <w:t>skränkas av sådana återbetalningsperioder. Motsvarande un</w:t>
      </w:r>
      <w:r w:rsidRPr="00424352">
        <w:softHyphen/>
        <w:t>dan</w:t>
      </w:r>
      <w:r w:rsidRPr="00424352">
        <w:softHyphen/>
        <w:t>tag bör där</w:t>
      </w:r>
      <w:r w:rsidRPr="00424352">
        <w:softHyphen/>
        <w:t xml:space="preserve">med föras </w:t>
      </w:r>
      <w:r w:rsidRPr="00424352">
        <w:lastRenderedPageBreak/>
        <w:t xml:space="preserve">in i den nya lagen. Det bör av lagen framgå att ett sådant avtal </w:t>
      </w:r>
      <w:r>
        <w:t>avseende</w:t>
      </w:r>
      <w:r w:rsidRPr="00424352">
        <w:t xml:space="preserve"> an</w:t>
      </w:r>
      <w:r w:rsidRPr="00424352">
        <w:softHyphen/>
        <w:t>lägg</w:t>
      </w:r>
      <w:r>
        <w:t>ande</w:t>
      </w:r>
      <w:r w:rsidRPr="00424352">
        <w:t xml:space="preserve"> av en fysisk anslutning </w:t>
      </w:r>
      <w:r>
        <w:t xml:space="preserve">till ett elektroniskt kommunikationsnät </w:t>
      </w:r>
      <w:r w:rsidRPr="00424352">
        <w:t>som avses i direktiv</w:t>
      </w:r>
      <w:r>
        <w:t>et</w:t>
      </w:r>
      <w:r w:rsidRPr="00424352">
        <w:t xml:space="preserve"> inte får</w:t>
      </w:r>
      <w:r w:rsidRPr="00E211AD">
        <w:t xml:space="preserve"> </w:t>
      </w:r>
      <w:r>
        <w:t xml:space="preserve">omfatta terminalutrustning och inte heller </w:t>
      </w:r>
      <w:r w:rsidRPr="00424352">
        <w:t>inne</w:t>
      </w:r>
      <w:r>
        <w:softHyphen/>
      </w:r>
      <w:r w:rsidRPr="00424352">
        <w:t xml:space="preserve">hålla villkor som </w:t>
      </w:r>
      <w:r>
        <w:t xml:space="preserve">strider mot de </w:t>
      </w:r>
      <w:r w:rsidRPr="00424352">
        <w:t>rättig</w:t>
      </w:r>
      <w:r w:rsidRPr="00424352">
        <w:softHyphen/>
        <w:t xml:space="preserve">heter </w:t>
      </w:r>
      <w:r>
        <w:t xml:space="preserve">för slutanvändare som framgår av </w:t>
      </w:r>
      <w:r w:rsidRPr="00E211AD">
        <w:t>artikel</w:t>
      </w:r>
      <w:r>
        <w:t> </w:t>
      </w:r>
      <w:r w:rsidRPr="00E211AD">
        <w:t>105</w:t>
      </w:r>
      <w:r>
        <w:t>, dvs. i fråga</w:t>
      </w:r>
      <w:r w:rsidRPr="00E211AD">
        <w:t xml:space="preserve"> om ändring av avtal, maximal upp</w:t>
      </w:r>
      <w:r w:rsidRPr="00E211AD">
        <w:softHyphen/>
        <w:t>säg</w:t>
      </w:r>
      <w:r>
        <w:softHyphen/>
      </w:r>
      <w:r w:rsidRPr="00E211AD">
        <w:t>nings</w:t>
      </w:r>
      <w:r>
        <w:softHyphen/>
      </w:r>
      <w:r w:rsidRPr="00E211AD">
        <w:t>tid för avtal med bind</w:t>
      </w:r>
      <w:r w:rsidRPr="00E211AD">
        <w:softHyphen/>
        <w:t xml:space="preserve">ningstid som har förlängts automatiskt, </w:t>
      </w:r>
      <w:r>
        <w:t xml:space="preserve">kompensation </w:t>
      </w:r>
      <w:r w:rsidRPr="00424352">
        <w:t>vid uppsägning av avtal</w:t>
      </w:r>
      <w:r>
        <w:t>et</w:t>
      </w:r>
      <w:r w:rsidRPr="00E211AD">
        <w:t xml:space="preserve"> </w:t>
      </w:r>
      <w:r w:rsidRPr="00424352">
        <w:t>i förtid och påföljder vid fel.</w:t>
      </w:r>
      <w:r>
        <w:t xml:space="preserve"> Även de nationella bestämmelserna om maximal uppsägningstid i konsument</w:t>
      </w:r>
      <w:r>
        <w:softHyphen/>
        <w:t>avtal och operatörslåst terminalutrustning som har stöd i artikel 105 bör omfattas.</w:t>
      </w:r>
    </w:p>
    <w:p w14:paraId="0FD5D6DB" w14:textId="77777777" w:rsidR="00D85371" w:rsidRPr="00E211AD" w:rsidRDefault="00D85371" w:rsidP="00D85371">
      <w:pPr>
        <w:pStyle w:val="Brdtextmedindrag"/>
      </w:pPr>
      <w:r w:rsidRPr="00424352">
        <w:t xml:space="preserve">I </w:t>
      </w:r>
      <w:r w:rsidRPr="00E211AD">
        <w:t>enlighet med artikel 105.2 bör bestäm</w:t>
      </w:r>
      <w:r w:rsidRPr="00E211AD">
        <w:softHyphen/>
        <w:t>mel</w:t>
      </w:r>
      <w:r w:rsidRPr="00E211AD">
        <w:softHyphen/>
        <w:t>ser</w:t>
      </w:r>
      <w:r w:rsidRPr="00E211AD">
        <w:softHyphen/>
        <w:t>na, utöver kon</w:t>
      </w:r>
      <w:r w:rsidRPr="00E211AD">
        <w:softHyphen/>
      </w:r>
      <w:r w:rsidRPr="00424352">
        <w:t>su</w:t>
      </w:r>
      <w:r w:rsidRPr="00424352">
        <w:softHyphen/>
        <w:t xml:space="preserve">menter, gälla även </w:t>
      </w:r>
      <w:r>
        <w:t>i fråga om avtal som ingås med</w:t>
      </w:r>
      <w:r w:rsidRPr="00424352">
        <w:t xml:space="preserve"> slutanvändare som är mikro</w:t>
      </w:r>
      <w:r>
        <w:softHyphen/>
      </w:r>
      <w:r w:rsidRPr="00424352">
        <w:t xml:space="preserve">företag, </w:t>
      </w:r>
      <w:r>
        <w:t xml:space="preserve">andra </w:t>
      </w:r>
      <w:r w:rsidRPr="00424352">
        <w:t>små företag eller organisa</w:t>
      </w:r>
      <w:r w:rsidRPr="00424352">
        <w:softHyphen/>
        <w:t xml:space="preserve">tioner som drivs utan vinstsyfte, </w:t>
      </w:r>
      <w:r>
        <w:t>om</w:t>
      </w:r>
      <w:r w:rsidRPr="00424352">
        <w:t xml:space="preserve"> de inte ut</w:t>
      </w:r>
      <w:r w:rsidRPr="00424352">
        <w:softHyphen/>
        <w:t>tryck</w:t>
      </w:r>
      <w:r w:rsidRPr="00424352">
        <w:softHyphen/>
        <w:t>ligen har samtyckt till att be</w:t>
      </w:r>
      <w:r w:rsidRPr="00424352">
        <w:softHyphen/>
      </w:r>
      <w:r w:rsidRPr="00E211AD">
        <w:t>stämmelserna frångås.</w:t>
      </w:r>
    </w:p>
    <w:p w14:paraId="19A054A5" w14:textId="77777777" w:rsidR="00D85371" w:rsidRPr="00E211AD" w:rsidRDefault="00D85371" w:rsidP="00D85371">
      <w:pPr>
        <w:pStyle w:val="Rubrik3"/>
      </w:pPr>
      <w:bookmarkStart w:id="1021" w:name="_Toc9841625"/>
      <w:bookmarkStart w:id="1022" w:name="_Toc9867502"/>
      <w:bookmarkStart w:id="1023" w:name="_Toc9867752"/>
      <w:bookmarkStart w:id="1024" w:name="_Toc9871169"/>
      <w:bookmarkStart w:id="1025" w:name="_Toc9958252"/>
      <w:bookmarkStart w:id="1026" w:name="_Toc9961311"/>
      <w:bookmarkStart w:id="1027" w:name="_Toc9962410"/>
      <w:bookmarkStart w:id="1028" w:name="_Toc17793374"/>
      <w:bookmarkStart w:id="1029" w:name="_Toc73005959"/>
      <w:bookmarkStart w:id="1030" w:name="_Toc86738765"/>
      <w:bookmarkStart w:id="1031" w:name="_Toc94597528"/>
      <w:bookmarkStart w:id="1032" w:name="_Toc96533371"/>
      <w:r w:rsidRPr="00E211AD">
        <w:t>Ändring av avtal</w:t>
      </w:r>
      <w:bookmarkEnd w:id="1021"/>
      <w:bookmarkEnd w:id="1022"/>
      <w:bookmarkEnd w:id="1023"/>
      <w:bookmarkEnd w:id="1024"/>
      <w:bookmarkEnd w:id="1025"/>
      <w:bookmarkEnd w:id="1026"/>
      <w:bookmarkEnd w:id="1027"/>
      <w:bookmarkEnd w:id="1028"/>
      <w:bookmarkEnd w:id="1029"/>
      <w:bookmarkEnd w:id="1030"/>
      <w:bookmarkEnd w:id="1031"/>
      <w:bookmarkEnd w:id="1032"/>
    </w:p>
    <w:p w14:paraId="36DC038D" w14:textId="77777777" w:rsidR="00D85371" w:rsidRDefault="00D85371" w:rsidP="00D85371">
      <w:pPr>
        <w:pStyle w:val="Brdtextram"/>
      </w:pPr>
      <w:r>
        <w:rPr>
          <w:b/>
        </w:rPr>
        <w:t>Regeringens f</w:t>
      </w:r>
      <w:r w:rsidRPr="00424352">
        <w:rPr>
          <w:b/>
        </w:rPr>
        <w:t>örslag:</w:t>
      </w:r>
      <w:r w:rsidRPr="00424352">
        <w:t xml:space="preserve"> </w:t>
      </w:r>
      <w:r>
        <w:t>Om den som tillhandahåller en slutanvändare en allmänt tillgänglig elektronisk kommunikationstjänst vill ändra avtalet, ska slutanvändaren på ett klart och begripligt sätt underrättas om ändring</w:t>
      </w:r>
      <w:r>
        <w:softHyphen/>
        <w:t>en minst en månad innan den träder i kraft. Underrättels</w:t>
      </w:r>
      <w:r>
        <w:softHyphen/>
        <w:t>en ska lämnas på ett varaktigt medium och innehålla information om slut</w:t>
      </w:r>
      <w:r>
        <w:softHyphen/>
        <w:t>använd</w:t>
      </w:r>
      <w:r>
        <w:softHyphen/>
        <w:t>ar</w:t>
      </w:r>
      <w:r>
        <w:softHyphen/>
        <w:t>ens rätt att säga upp avtalet. Inom tre månader från under</w:t>
      </w:r>
      <w:r>
        <w:softHyphen/>
        <w:t xml:space="preserve">rättelsen ska en slutanvändare som inte godtar de nya villkoren få säga upp avtalet utan ytterligare kostnad. </w:t>
      </w:r>
    </w:p>
    <w:p w14:paraId="3181083F" w14:textId="77777777" w:rsidR="00D85371" w:rsidRDefault="00D85371" w:rsidP="00D85371">
      <w:pPr>
        <w:pStyle w:val="Brdtextmedindragram"/>
      </w:pPr>
      <w:r>
        <w:t>Skyldigheten ska inte gälla num</w:t>
      </w:r>
      <w:r>
        <w:softHyphen/>
        <w:t>mer</w:t>
      </w:r>
      <w:r>
        <w:softHyphen/>
        <w:t>oberoende interpersonella kom</w:t>
      </w:r>
      <w:r>
        <w:softHyphen/>
        <w:t>munikations</w:t>
      </w:r>
      <w:r>
        <w:softHyphen/>
        <w:t>tjänst</w:t>
      </w:r>
      <w:r>
        <w:softHyphen/>
        <w:t xml:space="preserve">er. </w:t>
      </w:r>
      <w:r w:rsidRPr="00424352">
        <w:t>Skyldig</w:t>
      </w:r>
      <w:r>
        <w:softHyphen/>
      </w:r>
      <w:r w:rsidRPr="00424352">
        <w:t>het</w:t>
      </w:r>
      <w:r>
        <w:softHyphen/>
      </w:r>
      <w:r w:rsidRPr="00424352">
        <w:t>en ska inte</w:t>
      </w:r>
      <w:r w:rsidRPr="00E211AD">
        <w:t xml:space="preserve"> </w:t>
      </w:r>
      <w:r>
        <w:t xml:space="preserve">heller </w:t>
      </w:r>
      <w:r w:rsidRPr="00424352">
        <w:t>gälla om ändringen av avtalet enbart är till slut</w:t>
      </w:r>
      <w:r>
        <w:softHyphen/>
      </w:r>
      <w:r w:rsidRPr="00424352">
        <w:t>använd</w:t>
      </w:r>
      <w:r>
        <w:softHyphen/>
      </w:r>
      <w:r w:rsidRPr="00424352">
        <w:t>ar</w:t>
      </w:r>
      <w:r>
        <w:softHyphen/>
      </w:r>
      <w:r w:rsidRPr="00424352">
        <w:t xml:space="preserve">ens fördel, </w:t>
      </w:r>
      <w:r>
        <w:t xml:space="preserve">är </w:t>
      </w:r>
      <w:r w:rsidRPr="00424352">
        <w:t>av rent</w:t>
      </w:r>
      <w:r w:rsidRPr="00E211AD">
        <w:t xml:space="preserve"> administrativ karaktär och inte får några negativa konsekvenser för slut</w:t>
      </w:r>
      <w:r w:rsidRPr="00E211AD">
        <w:softHyphen/>
        <w:t xml:space="preserve">användaren eller </w:t>
      </w:r>
      <w:r>
        <w:t>krävs för att avtalet ska vara förenligt med</w:t>
      </w:r>
      <w:r w:rsidRPr="00E211AD">
        <w:t xml:space="preserve"> unionsrätt</w:t>
      </w:r>
      <w:r>
        <w:t>en</w:t>
      </w:r>
      <w:r w:rsidRPr="00E211AD">
        <w:t xml:space="preserve"> eller nationell rätt. </w:t>
      </w:r>
    </w:p>
    <w:p w14:paraId="3E26326D" w14:textId="77777777" w:rsidR="00D85371" w:rsidRPr="00E211AD" w:rsidRDefault="00D85371" w:rsidP="00D85371">
      <w:pPr>
        <w:pStyle w:val="Brdtextmedindragram"/>
      </w:pPr>
      <w:r w:rsidRPr="00E211AD">
        <w:t>När det gäller överförings</w:t>
      </w:r>
      <w:r>
        <w:softHyphen/>
      </w:r>
      <w:r w:rsidRPr="00E211AD">
        <w:t>tjänst</w:t>
      </w:r>
      <w:r>
        <w:softHyphen/>
      </w:r>
      <w:r w:rsidRPr="00E211AD">
        <w:t>er som används för tillhandahållande av maskin</w:t>
      </w:r>
      <w:r>
        <w:t>-</w:t>
      </w:r>
      <w:r w:rsidRPr="00E211AD">
        <w:t>till</w:t>
      </w:r>
      <w:r>
        <w:t>-</w:t>
      </w:r>
      <w:r w:rsidRPr="00E211AD">
        <w:t>maskin-tjänster ska med slut</w:t>
      </w:r>
      <w:r>
        <w:softHyphen/>
      </w:r>
      <w:r w:rsidRPr="00E211AD">
        <w:t>använ</w:t>
      </w:r>
      <w:r>
        <w:softHyphen/>
      </w:r>
      <w:r w:rsidRPr="00E211AD">
        <w:t>da</w:t>
      </w:r>
      <w:r>
        <w:softHyphen/>
      </w:r>
      <w:r w:rsidRPr="00E211AD">
        <w:t>re avses endast konsumenter, mikro</w:t>
      </w:r>
      <w:r w:rsidRPr="00E211AD">
        <w:softHyphen/>
        <w:t>företag</w:t>
      </w:r>
      <w:r>
        <w:t xml:space="preserve"> och andra</w:t>
      </w:r>
      <w:r w:rsidRPr="00E211AD">
        <w:t xml:space="preserve"> små före</w:t>
      </w:r>
      <w:r>
        <w:softHyphen/>
      </w:r>
      <w:r w:rsidRPr="00E211AD">
        <w:t xml:space="preserve">tag </w:t>
      </w:r>
      <w:r>
        <w:t>samt</w:t>
      </w:r>
      <w:r w:rsidRPr="00E211AD">
        <w:t xml:space="preserve"> organisationer som drivs utan vinstsyfte.</w:t>
      </w:r>
    </w:p>
    <w:p w14:paraId="5A695BC2" w14:textId="77777777" w:rsidR="00D85371" w:rsidRPr="00E211AD" w:rsidRDefault="00D85371" w:rsidP="00D85371">
      <w:pPr>
        <w:pStyle w:val="Brdtextmedindrag"/>
        <w:rPr>
          <w:sz w:val="8"/>
          <w:szCs w:val="8"/>
        </w:rPr>
      </w:pPr>
    </w:p>
    <w:p w14:paraId="16F20B5A"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 xml:space="preserve">överensstämmer i huvudsak med regeringens förslag. I promemorian föreslås dock inte bestämmelser i lag om </w:t>
      </w:r>
      <w:r w:rsidRPr="00511481">
        <w:t>på vilket sätt som underrättelsen ska lämnas och om innehållet i underrättelse</w:t>
      </w:r>
      <w:r>
        <w:t>n.</w:t>
      </w:r>
    </w:p>
    <w:p w14:paraId="5EAA486C" w14:textId="77777777" w:rsidR="00D85371" w:rsidRPr="00052491" w:rsidRDefault="00D85371" w:rsidP="00D85371">
      <w:pPr>
        <w:pStyle w:val="Brdtextmedindrag"/>
        <w:rPr>
          <w:sz w:val="8"/>
          <w:szCs w:val="8"/>
        </w:rPr>
      </w:pPr>
      <w:r w:rsidRPr="00E211AD">
        <w:rPr>
          <w:b/>
        </w:rPr>
        <w:t>Remissinstanserna:</w:t>
      </w:r>
      <w:r w:rsidRPr="005D5A41">
        <w:rPr>
          <w:bCs/>
        </w:rPr>
        <w:t xml:space="preserve"> </w:t>
      </w:r>
      <w:r w:rsidRPr="00AA6A04">
        <w:t>De flesta av remissinstanserna tillstyrker förslage</w:t>
      </w:r>
      <w:r>
        <w:t>t</w:t>
      </w:r>
      <w:r w:rsidRPr="00AA6A04">
        <w:t xml:space="preserve"> eller har ingen </w:t>
      </w:r>
      <w:r w:rsidRPr="00497C73">
        <w:t xml:space="preserve">invändning mot </w:t>
      </w:r>
      <w:r w:rsidRPr="001B0768">
        <w:t>de</w:t>
      </w:r>
      <w:r>
        <w:t>t</w:t>
      </w:r>
      <w:r w:rsidRPr="001B0768">
        <w:t>.</w:t>
      </w:r>
      <w:r>
        <w:t xml:space="preserve"> </w:t>
      </w:r>
      <w:r w:rsidRPr="00E13187">
        <w:rPr>
          <w:i/>
        </w:rPr>
        <w:t>Konsum</w:t>
      </w:r>
      <w:r w:rsidRPr="00E13187">
        <w:rPr>
          <w:i/>
        </w:rPr>
        <w:softHyphen/>
        <w:t>ent</w:t>
      </w:r>
      <w:r w:rsidRPr="00E13187">
        <w:rPr>
          <w:i/>
        </w:rPr>
        <w:softHyphen/>
        <w:t>verket</w:t>
      </w:r>
      <w:r w:rsidRPr="00E13187">
        <w:t xml:space="preserve"> </w:t>
      </w:r>
      <w:r>
        <w:t xml:space="preserve">och </w:t>
      </w:r>
      <w:r w:rsidRPr="00E13187">
        <w:rPr>
          <w:i/>
        </w:rPr>
        <w:t xml:space="preserve">Sveriges </w:t>
      </w:r>
      <w:r w:rsidRPr="00865134">
        <w:rPr>
          <w:i/>
        </w:rPr>
        <w:t>konsum</w:t>
      </w:r>
      <w:r w:rsidRPr="00865134">
        <w:rPr>
          <w:i/>
        </w:rPr>
        <w:softHyphen/>
        <w:t xml:space="preserve">enter </w:t>
      </w:r>
      <w:r w:rsidRPr="00865134">
        <w:t>efterlyser dock vissa förtydliganden, bl.a. av hur bestäm</w:t>
      </w:r>
      <w:r w:rsidRPr="00865134">
        <w:softHyphen/>
        <w:t>mel</w:t>
      </w:r>
      <w:r>
        <w:softHyphen/>
      </w:r>
      <w:r w:rsidRPr="00865134">
        <w:t>s</w:t>
      </w:r>
      <w:r w:rsidRPr="00865134">
        <w:softHyphen/>
        <w:t xml:space="preserve">erna förhåller sig till avtal med bindningstid. </w:t>
      </w:r>
      <w:r w:rsidRPr="00865134">
        <w:rPr>
          <w:i/>
        </w:rPr>
        <w:t>PTS</w:t>
      </w:r>
      <w:r w:rsidRPr="00865134">
        <w:t xml:space="preserve"> anser att regleringen blir tydlig</w:t>
      </w:r>
      <w:r w:rsidRPr="00865134">
        <w:softHyphen/>
        <w:t>are och mer rättssäker om direktiv</w:t>
      </w:r>
      <w:r w:rsidRPr="00865134">
        <w:softHyphen/>
        <w:t xml:space="preserve">bestämmelserna genomförs helt i lag. </w:t>
      </w:r>
      <w:r w:rsidRPr="004A7C54">
        <w:rPr>
          <w:i/>
        </w:rPr>
        <w:t>Discovery Networks Sweden AB</w:t>
      </w:r>
      <w:r w:rsidRPr="004A7C54">
        <w:t xml:space="preserve"> invänder mot att tidsfristen förlängs till tre månader och </w:t>
      </w:r>
      <w:r>
        <w:t>anser</w:t>
      </w:r>
      <w:r w:rsidRPr="004A7C54">
        <w:t xml:space="preserve"> att skyddsbehovet redan tillgodoses genom nuvarande reglering </w:t>
      </w:r>
      <w:r>
        <w:t>samt</w:t>
      </w:r>
      <w:r w:rsidRPr="004A7C54">
        <w:t xml:space="preserve"> PTS tillsyn</w:t>
      </w:r>
      <w:r w:rsidRPr="00BF285A">
        <w:t xml:space="preserve">. </w:t>
      </w:r>
      <w:r w:rsidRPr="00BF285A">
        <w:rPr>
          <w:i/>
        </w:rPr>
        <w:t>Telenor Sverige AB</w:t>
      </w:r>
      <w:r w:rsidRPr="00BF285A">
        <w:t xml:space="preserve"> förut</w:t>
      </w:r>
      <w:r>
        <w:softHyphen/>
      </w:r>
      <w:r w:rsidRPr="00BF285A">
        <w:t>sätter att regleringen innebär att en slutanvänd</w:t>
      </w:r>
      <w:r w:rsidRPr="00BF285A">
        <w:softHyphen/>
        <w:t xml:space="preserve">are som invänder mot de nya villkoren efter att de har trätt i kraft har godkänt att de tillämpas under tiden fram till att avtalet upphör. </w:t>
      </w:r>
      <w:r w:rsidRPr="00BF285A">
        <w:rPr>
          <w:i/>
        </w:rPr>
        <w:t xml:space="preserve">Verizon Sweden AB </w:t>
      </w:r>
      <w:r w:rsidRPr="00BF285A">
        <w:t>anser att bestäm</w:t>
      </w:r>
      <w:r w:rsidRPr="00BF285A">
        <w:softHyphen/>
        <w:t>mel</w:t>
      </w:r>
      <w:r>
        <w:softHyphen/>
      </w:r>
      <w:r w:rsidRPr="00BF285A">
        <w:lastRenderedPageBreak/>
        <w:t>ser</w:t>
      </w:r>
      <w:r w:rsidRPr="00BF285A">
        <w:softHyphen/>
        <w:t>na ska vara dispositiva för tjänster som tillhandahålls</w:t>
      </w:r>
      <w:r w:rsidRPr="00A5072E">
        <w:t xml:space="preserve"> stora företag</w:t>
      </w:r>
      <w:r>
        <w:t>,</w:t>
      </w:r>
      <w:r w:rsidRPr="00A5072E">
        <w:t xml:space="preserve"> efter</w:t>
      </w:r>
      <w:r>
        <w:softHyphen/>
      </w:r>
      <w:r w:rsidRPr="00A5072E">
        <w:t>som de inte har behov av slutanvändarskyddet.</w:t>
      </w:r>
    </w:p>
    <w:p w14:paraId="45A93113" w14:textId="77777777" w:rsidR="00D85371" w:rsidRDefault="00D85371" w:rsidP="00D85371">
      <w:pPr>
        <w:pStyle w:val="Rubrik4utannumrering"/>
      </w:pPr>
      <w:r w:rsidRPr="00E211AD">
        <w:t xml:space="preserve">Skälen för </w:t>
      </w:r>
      <w:r>
        <w:t xml:space="preserve">regeringens </w:t>
      </w:r>
      <w:r w:rsidRPr="00E211AD">
        <w:t>förslag</w:t>
      </w:r>
    </w:p>
    <w:p w14:paraId="06CC7794" w14:textId="77777777" w:rsidR="00D85371" w:rsidRDefault="00D85371" w:rsidP="00D85371">
      <w:pPr>
        <w:pStyle w:val="Rubrik5utannumrering"/>
        <w:spacing w:before="0"/>
      </w:pPr>
      <w:r>
        <w:t>En mer detaljerad reglering om ändring av avtal</w:t>
      </w:r>
    </w:p>
    <w:p w14:paraId="6D141BCA" w14:textId="59FF111C" w:rsidR="00D85371" w:rsidRPr="00E211AD" w:rsidRDefault="00D85371" w:rsidP="00D85371">
      <w:pPr>
        <w:pStyle w:val="Brdtextmedindrag"/>
        <w:ind w:firstLine="0"/>
      </w:pPr>
      <w:r w:rsidRPr="00E211AD">
        <w:t>I 5</w:t>
      </w:r>
      <w:r>
        <w:t> kap. </w:t>
      </w:r>
      <w:r w:rsidRPr="00E211AD">
        <w:t>16</w:t>
      </w:r>
      <w:r>
        <w:t> §</w:t>
      </w:r>
      <w:r w:rsidRPr="00E211AD">
        <w:t xml:space="preserve"> LEK finns bestämmelser om ändring av avtalsvillkor. </w:t>
      </w:r>
      <w:r>
        <w:t>D</w:t>
      </w:r>
      <w:r w:rsidRPr="00E211AD">
        <w:t>en som tillhanda</w:t>
      </w:r>
      <w:r>
        <w:softHyphen/>
      </w:r>
      <w:r w:rsidRPr="00E211AD">
        <w:t>håller abon</w:t>
      </w:r>
      <w:r w:rsidRPr="00E211AD">
        <w:softHyphen/>
        <w:t>nenter ett elektroniskt kommunikationsnät eller elektroniska kommunika</w:t>
      </w:r>
      <w:r w:rsidRPr="00E211AD">
        <w:softHyphen/>
      </w:r>
      <w:r w:rsidRPr="00424352">
        <w:t>tions</w:t>
      </w:r>
      <w:r w:rsidRPr="00424352">
        <w:softHyphen/>
        <w:t>tjänster</w:t>
      </w:r>
      <w:r>
        <w:t xml:space="preserve"> ska</w:t>
      </w:r>
      <w:r w:rsidRPr="00424352">
        <w:t>, om den vill ändra avtalet, under</w:t>
      </w:r>
      <w:r w:rsidR="009D09B7">
        <w:softHyphen/>
      </w:r>
      <w:r w:rsidRPr="00424352">
        <w:t>rätta abonnenten om ändringen</w:t>
      </w:r>
      <w:r w:rsidRPr="00E211AD">
        <w:t xml:space="preserve"> </w:t>
      </w:r>
      <w:r w:rsidRPr="00424352">
        <w:t>minst en månad innan den träder i kraft. En abonnent som inte godtar de nya</w:t>
      </w:r>
      <w:r w:rsidRPr="00E211AD">
        <w:t xml:space="preserve"> </w:t>
      </w:r>
      <w:r w:rsidRPr="00424352">
        <w:t>villkoren får säga upp avtalet utan att drabbas av någon kostnad, av</w:t>
      </w:r>
      <w:r w:rsidRPr="00424352">
        <w:softHyphen/>
        <w:t>gift eller annan förpliktelse. I under</w:t>
      </w:r>
      <w:r>
        <w:softHyphen/>
      </w:r>
      <w:r w:rsidRPr="00424352">
        <w:t>rättelsen ska abonnent</w:t>
      </w:r>
      <w:r>
        <w:softHyphen/>
      </w:r>
      <w:r w:rsidRPr="00424352">
        <w:t>en upplysas om sin</w:t>
      </w:r>
      <w:r w:rsidRPr="00E211AD">
        <w:t xml:space="preserve"> </w:t>
      </w:r>
      <w:r w:rsidRPr="00424352">
        <w:t>rätt att säga upp avtalet. Paragrafen genomför artikel 20.2 i USO-direktivet.</w:t>
      </w:r>
      <w:r w:rsidRPr="00E211AD">
        <w:t xml:space="preserve"> PTS har meddelat allmänna råd (PTSFS 2009:6) om underrättelse vid vill</w:t>
      </w:r>
      <w:r w:rsidRPr="00E211AD">
        <w:softHyphen/>
        <w:t>korsändring.</w:t>
      </w:r>
    </w:p>
    <w:p w14:paraId="377B08F9" w14:textId="16723C4E" w:rsidR="00D85371" w:rsidRDefault="00D85371" w:rsidP="00D85371">
      <w:pPr>
        <w:pStyle w:val="Brdtextmedindrag"/>
      </w:pPr>
      <w:r w:rsidRPr="00E13187">
        <w:t>Paragrafen omfattar villkorsändring av avtal generellt och är inte be</w:t>
      </w:r>
      <w:r w:rsidR="009D09B7">
        <w:softHyphen/>
      </w:r>
      <w:r w:rsidRPr="00E13187">
        <w:t>gräns</w:t>
      </w:r>
      <w:r w:rsidRPr="00E13187">
        <w:softHyphen/>
        <w:t>ad till endast tillsvidareavtal. Med bindnings</w:t>
      </w:r>
      <w:r w:rsidRPr="00E13187">
        <w:softHyphen/>
        <w:t xml:space="preserve">tid avses den tid som slutanvändaren förbinder sig att köpa en viss tjänst från en och samma tillhandahållare (prop. 2010/11:115 </w:t>
      </w:r>
      <w:r w:rsidR="00EB24E6">
        <w:t>s. 1</w:t>
      </w:r>
      <w:r w:rsidRPr="00E13187">
        <w:t>78). Slutanvändaren är bunden till avtalet med de villkor som överenskommits när avtalet ingicks. Om till</w:t>
      </w:r>
      <w:r w:rsidR="009D09B7">
        <w:softHyphen/>
      </w:r>
      <w:r w:rsidRPr="00E13187">
        <w:t>handahållaren däremot ändra</w:t>
      </w:r>
      <w:r>
        <w:t>r</w:t>
      </w:r>
      <w:r w:rsidRPr="00E13187">
        <w:t xml:space="preserve"> villkoren</w:t>
      </w:r>
      <w:r>
        <w:t>,</w:t>
      </w:r>
      <w:r w:rsidRPr="00E13187">
        <w:t xml:space="preserve"> finns en rätt för slutanvändaren att säga upp avtalet. </w:t>
      </w:r>
      <w:r>
        <w:t>H</w:t>
      </w:r>
      <w:r w:rsidRPr="001C5712">
        <w:t xml:space="preserve">uvudregeln är </w:t>
      </w:r>
      <w:r>
        <w:t xml:space="preserve">dock fortfarande </w:t>
      </w:r>
      <w:r w:rsidRPr="001C5712">
        <w:t xml:space="preserve">att avtalet gäller civilrättsligt under hela </w:t>
      </w:r>
      <w:r>
        <w:t>avtalstiden</w:t>
      </w:r>
      <w:r w:rsidRPr="001C5712">
        <w:t xml:space="preserve"> för båda parter och </w:t>
      </w:r>
      <w:r>
        <w:t xml:space="preserve">att </w:t>
      </w:r>
      <w:r w:rsidRPr="001C5712">
        <w:t>inga ändringar kan göras i avtalet.</w:t>
      </w:r>
      <w:r>
        <w:t xml:space="preserve"> R</w:t>
      </w:r>
      <w:r w:rsidRPr="00E13187">
        <w:t xml:space="preserve">egeringen </w:t>
      </w:r>
      <w:r>
        <w:t>vill</w:t>
      </w:r>
      <w:r w:rsidRPr="00E13187">
        <w:t xml:space="preserve"> under</w:t>
      </w:r>
      <w:r>
        <w:softHyphen/>
      </w:r>
      <w:r w:rsidRPr="00E13187">
        <w:t xml:space="preserve">stryka att </w:t>
      </w:r>
      <w:r>
        <w:t>rätten att frånträda av</w:t>
      </w:r>
      <w:r w:rsidR="009D09B7">
        <w:softHyphen/>
      </w:r>
      <w:r>
        <w:t>talet</w:t>
      </w:r>
      <w:r w:rsidRPr="00E13187">
        <w:t xml:space="preserve"> </w:t>
      </w:r>
      <w:r>
        <w:t>utgör ett skydd för slut</w:t>
      </w:r>
      <w:r>
        <w:softHyphen/>
        <w:t>använd</w:t>
      </w:r>
      <w:r>
        <w:softHyphen/>
        <w:t>arna. Bestämmelserna reglerar inte om och på vilket sätt en tillhandahållare kan ändra ingångna avtal.</w:t>
      </w:r>
    </w:p>
    <w:p w14:paraId="06140437" w14:textId="77777777" w:rsidR="00D85371" w:rsidRDefault="00D85371" w:rsidP="00D85371">
      <w:pPr>
        <w:pStyle w:val="Brdtextmedindrag"/>
      </w:pPr>
      <w:r>
        <w:t>M</w:t>
      </w:r>
      <w:r w:rsidRPr="00E211AD">
        <w:t xml:space="preserve">otsvarande bestämmelser i artikel 105.4 i EU-direktivet </w:t>
      </w:r>
      <w:r>
        <w:t>har</w:t>
      </w:r>
      <w:r w:rsidRPr="00E211AD">
        <w:t xml:space="preserve"> till </w:t>
      </w:r>
      <w:r w:rsidRPr="00424352">
        <w:t xml:space="preserve">stor del ändrats och blivit mer detaljerade. </w:t>
      </w:r>
      <w:r>
        <w:t>Numera</w:t>
      </w:r>
      <w:r w:rsidRPr="00E211AD">
        <w:t xml:space="preserve"> anges </w:t>
      </w:r>
      <w:r>
        <w:t xml:space="preserve">det </w:t>
      </w:r>
      <w:r w:rsidRPr="00E211AD">
        <w:t>uttryckligen vilka vill</w:t>
      </w:r>
      <w:r w:rsidRPr="00E211AD">
        <w:softHyphen/>
        <w:t>kors</w:t>
      </w:r>
      <w:r w:rsidRPr="00E211AD">
        <w:softHyphen/>
        <w:t xml:space="preserve">ändringar som inte kräver en underrättelse och inte ger rätt att säga upp avtalet. </w:t>
      </w:r>
      <w:r>
        <w:t>Bestämmelserna i 5 kap. 16 § första stycket LEK bör föras över till den nya lagen med de ändringar som framgår av EU-direktivet.</w:t>
      </w:r>
    </w:p>
    <w:p w14:paraId="48F25798" w14:textId="20DF99D5" w:rsidR="00D85371" w:rsidRDefault="00D85371" w:rsidP="00D85371">
      <w:pPr>
        <w:pStyle w:val="Brdtextmedindrag"/>
      </w:pPr>
      <w:r w:rsidRPr="00424352">
        <w:t>Skyldig</w:t>
      </w:r>
      <w:r>
        <w:softHyphen/>
      </w:r>
      <w:r w:rsidRPr="00424352">
        <w:t>heterna ska i enlig</w:t>
      </w:r>
      <w:r>
        <w:softHyphen/>
      </w:r>
      <w:r w:rsidRPr="00424352">
        <w:t>het med direktiv</w:t>
      </w:r>
      <w:r>
        <w:t>et</w:t>
      </w:r>
      <w:r w:rsidRPr="00E211AD">
        <w:t xml:space="preserve"> gälla för tillhanda</w:t>
      </w:r>
      <w:r>
        <w:softHyphen/>
      </w:r>
      <w:r w:rsidRPr="00E211AD">
        <w:t>hållare av allmänt tillgängliga elektroniska kommunika</w:t>
      </w:r>
      <w:r w:rsidRPr="00E211AD">
        <w:softHyphen/>
      </w:r>
      <w:r w:rsidRPr="00424352">
        <w:t>tions</w:t>
      </w:r>
      <w:r w:rsidRPr="00424352">
        <w:softHyphen/>
        <w:t>tjänster, med undantag för nummer</w:t>
      </w:r>
      <w:r>
        <w:softHyphen/>
      </w:r>
      <w:r w:rsidRPr="00424352">
        <w:t xml:space="preserve">oberoende </w:t>
      </w:r>
      <w:r w:rsidRPr="00521B8D">
        <w:t>interpersonella kommuni</w:t>
      </w:r>
      <w:r w:rsidRPr="00521B8D">
        <w:softHyphen/>
        <w:t>ka</w:t>
      </w:r>
      <w:r w:rsidRPr="00521B8D">
        <w:softHyphen/>
        <w:t>tions</w:t>
      </w:r>
      <w:r w:rsidRPr="00521B8D">
        <w:softHyphen/>
        <w:t xml:space="preserve">tjänster. </w:t>
      </w:r>
      <w:r>
        <w:t xml:space="preserve">Av lagen </w:t>
      </w:r>
      <w:r w:rsidRPr="00521B8D">
        <w:t xml:space="preserve">bör </w:t>
      </w:r>
      <w:r>
        <w:t>det också framgå</w:t>
      </w:r>
      <w:r w:rsidRPr="00521B8D">
        <w:t xml:space="preserve"> att </w:t>
      </w:r>
      <w:r>
        <w:t>bestäm</w:t>
      </w:r>
      <w:r>
        <w:softHyphen/>
        <w:t xml:space="preserve">melserna </w:t>
      </w:r>
      <w:r w:rsidRPr="00521B8D">
        <w:t>inte gäller om ändringen av av</w:t>
      </w:r>
      <w:r w:rsidR="009D09B7">
        <w:softHyphen/>
      </w:r>
      <w:r w:rsidRPr="00521B8D">
        <w:t xml:space="preserve">talet enbart är till slutanvändarens fördel, </w:t>
      </w:r>
      <w:r>
        <w:t xml:space="preserve">är </w:t>
      </w:r>
      <w:r w:rsidRPr="00521B8D">
        <w:t>av rent administrativ karak</w:t>
      </w:r>
      <w:r w:rsidR="009D09B7">
        <w:softHyphen/>
      </w:r>
      <w:r w:rsidRPr="00521B8D">
        <w:t>tär och inte får några negativa konsekvens</w:t>
      </w:r>
      <w:r>
        <w:softHyphen/>
      </w:r>
      <w:r w:rsidRPr="00521B8D">
        <w:t>er för slutanvändaren eller före</w:t>
      </w:r>
      <w:r w:rsidR="009D09B7">
        <w:softHyphen/>
      </w:r>
      <w:r w:rsidRPr="00521B8D">
        <w:t>skrivs direkt genom unionsrätt</w:t>
      </w:r>
      <w:r>
        <w:t>en</w:t>
      </w:r>
      <w:r w:rsidRPr="00521B8D">
        <w:t xml:space="preserve"> eller nationell rätt.</w:t>
      </w:r>
    </w:p>
    <w:p w14:paraId="1417431B" w14:textId="77777777" w:rsidR="00D85371" w:rsidRDefault="00D85371" w:rsidP="00D85371">
      <w:pPr>
        <w:pStyle w:val="Brdtextmedindrag"/>
      </w:pPr>
      <w:r w:rsidRPr="00521B8D">
        <w:rPr>
          <w:i/>
        </w:rPr>
        <w:t>Sveriges konsumenter</w:t>
      </w:r>
      <w:r w:rsidRPr="00521B8D">
        <w:t xml:space="preserve"> efterfrågar ett förtyd</w:t>
      </w:r>
      <w:r>
        <w:softHyphen/>
      </w:r>
      <w:r w:rsidRPr="00521B8D">
        <w:t>lig</w:t>
      </w:r>
      <w:r>
        <w:softHyphen/>
      </w:r>
      <w:r w:rsidRPr="00521B8D">
        <w:t>ande av om rätten att säga upp avtalet omfattar det fallet att en operatör säljer sin kundstock till en annan operatör som konsumenten i</w:t>
      </w:r>
      <w:r>
        <w:t xml:space="preserve"> </w:t>
      </w:r>
      <w:r w:rsidRPr="00521B8D">
        <w:t>fråga inte vill vara kund hos. Förut</w:t>
      </w:r>
      <w:r w:rsidRPr="00521B8D">
        <w:softHyphen/>
        <w:t>sätt</w:t>
      </w:r>
      <w:r w:rsidRPr="00521B8D">
        <w:softHyphen/>
        <w:t>ningarna för att kunna ändra ett avtal utan att slutanvändar</w:t>
      </w:r>
      <w:r>
        <w:softHyphen/>
      </w:r>
      <w:r w:rsidRPr="00521B8D">
        <w:t>skyddet träder in framgår av de bestämmelser som föreslås. Huruvida en ändring inte medför några nackdelar för slut</w:t>
      </w:r>
      <w:r>
        <w:softHyphen/>
      </w:r>
      <w:r w:rsidRPr="00521B8D">
        <w:t>användar</w:t>
      </w:r>
      <w:r>
        <w:softHyphen/>
      </w:r>
      <w:r w:rsidRPr="00521B8D">
        <w:t>en får</w:t>
      </w:r>
      <w:r>
        <w:t xml:space="preserve"> avgöras i det enskilda fallet.</w:t>
      </w:r>
    </w:p>
    <w:p w14:paraId="5B7610F7" w14:textId="16A68264" w:rsidR="00D85371" w:rsidRPr="00E211AD" w:rsidRDefault="00D85371" w:rsidP="00D85371">
      <w:pPr>
        <w:pStyle w:val="Brdtextmedindrag"/>
      </w:pPr>
      <w:r w:rsidRPr="00E211AD">
        <w:t>Enligt artikel 105.7 i EU-direktivet ska bestämmelserna om villkors</w:t>
      </w:r>
      <w:r w:rsidRPr="00E211AD">
        <w:softHyphen/>
      </w:r>
      <w:r w:rsidRPr="009D09B7">
        <w:rPr>
          <w:spacing w:val="-2"/>
        </w:rPr>
        <w:t>ändring i fråga om överföringstjänster som används för maskin-till-maskin-</w:t>
      </w:r>
      <w:r w:rsidRPr="00424352">
        <w:t>tjänster endast gälla till förmån för slutanvändare som är konsu</w:t>
      </w:r>
      <w:r w:rsidR="009D09B7">
        <w:softHyphen/>
      </w:r>
      <w:r w:rsidRPr="00424352">
        <w:t>menter, mikro</w:t>
      </w:r>
      <w:r w:rsidRPr="00424352">
        <w:softHyphen/>
      </w:r>
      <w:r w:rsidRPr="00E211AD">
        <w:t xml:space="preserve">företag, små företag eller organisationer som drivs utan vinstsyfte. </w:t>
      </w:r>
      <w:r>
        <w:t>D</w:t>
      </w:r>
      <w:r w:rsidRPr="00E211AD">
        <w:t>e kategorier av slut</w:t>
      </w:r>
      <w:r w:rsidRPr="00E211AD">
        <w:softHyphen/>
        <w:t>användare som bestämmelserna om änd</w:t>
      </w:r>
      <w:r w:rsidR="009D09B7">
        <w:softHyphen/>
      </w:r>
      <w:r w:rsidRPr="00E211AD">
        <w:t>ring av avtal ska skydda i fråga om sådana tjänster</w:t>
      </w:r>
      <w:r>
        <w:t xml:space="preserve"> bör därför begränsas</w:t>
      </w:r>
      <w:r w:rsidRPr="00E211AD">
        <w:t>.</w:t>
      </w:r>
      <w:r w:rsidRPr="00242343">
        <w:t xml:space="preserve"> </w:t>
      </w:r>
      <w:r>
        <w:t>När det gäller andra elektroniska kommun</w:t>
      </w:r>
      <w:r>
        <w:softHyphen/>
        <w:t>ika</w:t>
      </w:r>
      <w:r>
        <w:softHyphen/>
        <w:t>tions</w:t>
      </w:r>
      <w:r>
        <w:softHyphen/>
        <w:t>tjänster som omfattas av bestämmel</w:t>
      </w:r>
      <w:r>
        <w:softHyphen/>
      </w:r>
      <w:r>
        <w:lastRenderedPageBreak/>
        <w:t>ser</w:t>
      </w:r>
      <w:r>
        <w:softHyphen/>
        <w:t>na är det inte för</w:t>
      </w:r>
      <w:r>
        <w:softHyphen/>
        <w:t xml:space="preserve">enligt med EU-direktivet att, som </w:t>
      </w:r>
      <w:r w:rsidRPr="00E626F4">
        <w:rPr>
          <w:i/>
        </w:rPr>
        <w:t xml:space="preserve">Verizon Sweden AB </w:t>
      </w:r>
      <w:r w:rsidRPr="009D09B7">
        <w:rPr>
          <w:spacing w:val="-2"/>
        </w:rPr>
        <w:t>förordar, behandla slutanvändare som är stora företag annor</w:t>
      </w:r>
      <w:r w:rsidR="009D09B7" w:rsidRPr="009D09B7">
        <w:rPr>
          <w:spacing w:val="-2"/>
        </w:rPr>
        <w:softHyphen/>
      </w:r>
      <w:r w:rsidRPr="009D09B7">
        <w:rPr>
          <w:spacing w:val="-2"/>
        </w:rPr>
        <w:t>lunda än övriga</w:t>
      </w:r>
      <w:r>
        <w:t xml:space="preserve"> kategorier av slutanvändare. Artikel 105 är fullharmoni</w:t>
      </w:r>
      <w:r w:rsidR="009D09B7">
        <w:softHyphen/>
      </w:r>
      <w:r>
        <w:t>serad (se avsnitt 16.1.1). Reger</w:t>
      </w:r>
      <w:r>
        <w:softHyphen/>
        <w:t>ing</w:t>
      </w:r>
      <w:r>
        <w:softHyphen/>
        <w:t>en</w:t>
      </w:r>
      <w:r w:rsidRPr="00424352">
        <w:t xml:space="preserve"> </w:t>
      </w:r>
      <w:r>
        <w:t>anser därmed att alla slutanvänd</w:t>
      </w:r>
      <w:r>
        <w:softHyphen/>
        <w:t>are bör om</w:t>
      </w:r>
      <w:r>
        <w:softHyphen/>
        <w:t>fattas av skyddet i fråga om internet</w:t>
      </w:r>
      <w:r>
        <w:softHyphen/>
        <w:t>anslutningstjänster och nummer</w:t>
      </w:r>
      <w:r>
        <w:softHyphen/>
        <w:t>baserade inter</w:t>
      </w:r>
      <w:r w:rsidR="009D09B7">
        <w:softHyphen/>
      </w:r>
      <w:r>
        <w:t>personella kommun</w:t>
      </w:r>
      <w:r>
        <w:softHyphen/>
        <w:t>ika</w:t>
      </w:r>
      <w:r>
        <w:softHyphen/>
        <w:t>tions</w:t>
      </w:r>
      <w:r>
        <w:softHyphen/>
        <w:t>tjänster som är allmänt tillgäng</w:t>
      </w:r>
      <w:r>
        <w:softHyphen/>
        <w:t>liga.</w:t>
      </w:r>
    </w:p>
    <w:p w14:paraId="5B75A95F" w14:textId="77777777" w:rsidR="00D85371" w:rsidRDefault="00D85371" w:rsidP="00D85371">
      <w:pPr>
        <w:pStyle w:val="Rubrik5utannumrering"/>
      </w:pPr>
      <w:r>
        <w:t>Rätten att säga upp avtalet förlängs till tre månader</w:t>
      </w:r>
    </w:p>
    <w:p w14:paraId="4BEF92F4" w14:textId="0CE4F665" w:rsidR="00D85371" w:rsidRDefault="00D85371" w:rsidP="00D85371">
      <w:pPr>
        <w:pStyle w:val="Brdtextmedindrag"/>
        <w:ind w:firstLine="0"/>
      </w:pPr>
      <w:r>
        <w:t>EU-d</w:t>
      </w:r>
      <w:r w:rsidRPr="00424352">
        <w:t>irektiv</w:t>
      </w:r>
      <w:r>
        <w:t>et</w:t>
      </w:r>
      <w:r w:rsidRPr="00424352">
        <w:t xml:space="preserve"> medger flexibilitet för med</w:t>
      </w:r>
      <w:r w:rsidRPr="00424352">
        <w:softHyphen/>
        <w:t>lemsstaterna att för</w:t>
      </w:r>
      <w:r>
        <w:softHyphen/>
      </w:r>
      <w:r w:rsidRPr="00424352">
        <w:t>länga tids</w:t>
      </w:r>
      <w:r>
        <w:softHyphen/>
      </w:r>
      <w:r w:rsidRPr="00424352">
        <w:t>fristen under vilken en slut</w:t>
      </w:r>
      <w:r>
        <w:softHyphen/>
      </w:r>
      <w:r w:rsidRPr="00424352">
        <w:t>användare ska ha rätt</w:t>
      </w:r>
      <w:r w:rsidRPr="00E211AD">
        <w:t xml:space="preserve"> </w:t>
      </w:r>
      <w:r w:rsidRPr="00424352">
        <w:t>att säga upp avtalet utan kostnad, för det fall denne inte godtar de nya vill</w:t>
      </w:r>
      <w:r w:rsidRPr="00424352">
        <w:softHyphen/>
      </w:r>
      <w:r w:rsidRPr="00E211AD">
        <w:t xml:space="preserve">koren. Enligt nuvarande regler ska slutanvändaren underrättas om ändringen av </w:t>
      </w:r>
      <w:r w:rsidRPr="00424352">
        <w:t>avtalet minst en månad i förväg. Slutanvändaren har då en månad på sig att</w:t>
      </w:r>
      <w:r w:rsidRPr="00E211AD">
        <w:t xml:space="preserve"> </w:t>
      </w:r>
      <w:r w:rsidRPr="00424352">
        <w:t>säga upp avtalet. Det innebär i praktiken att när villkorsändringen trätt i kraft</w:t>
      </w:r>
      <w:r w:rsidRPr="00E211AD">
        <w:t xml:space="preserve"> </w:t>
      </w:r>
      <w:r w:rsidRPr="00424352">
        <w:t>finns det inte längre någon möjlighet att säga upp avtalet. Det är först i sam</w:t>
      </w:r>
      <w:r w:rsidRPr="00424352">
        <w:softHyphen/>
        <w:t>band med att t.ex. en prishöjning blir synlig på fakturan som en slut</w:t>
      </w:r>
      <w:r w:rsidRPr="00424352">
        <w:softHyphen/>
        <w:t>användare får se vad villkorsändringen faktiskt innebär och vilka konse</w:t>
      </w:r>
      <w:r>
        <w:softHyphen/>
      </w:r>
      <w:r w:rsidRPr="00424352">
        <w:t>kvens</w:t>
      </w:r>
      <w:r>
        <w:softHyphen/>
      </w:r>
      <w:r w:rsidRPr="00424352">
        <w:t>er den får</w:t>
      </w:r>
      <w:r w:rsidRPr="00E211AD">
        <w:t xml:space="preserve"> </w:t>
      </w:r>
      <w:r w:rsidRPr="00424352">
        <w:t>i realiteten. Då har det oftast gått mer än en månad sedan prishöjningen avise</w:t>
      </w:r>
      <w:r w:rsidRPr="00424352">
        <w:softHyphen/>
        <w:t>rades och slutanvändaren är därmed bunden av det nya villkoret</w:t>
      </w:r>
      <w:r>
        <w:t>.</w:t>
      </w:r>
      <w:r w:rsidRPr="00424352">
        <w:t xml:space="preserve"> Detta kan få långtgående konsekvenser, särskilt om av</w:t>
      </w:r>
      <w:r w:rsidRPr="00424352">
        <w:softHyphen/>
        <w:t xml:space="preserve">talet har </w:t>
      </w:r>
      <w:r>
        <w:t>24 måna</w:t>
      </w:r>
      <w:r w:rsidR="009D09B7">
        <w:softHyphen/>
      </w:r>
      <w:r>
        <w:t xml:space="preserve">ders </w:t>
      </w:r>
      <w:r w:rsidRPr="00424352">
        <w:t>bindningstid och villkorsändringen är en prishöj</w:t>
      </w:r>
      <w:r>
        <w:softHyphen/>
      </w:r>
      <w:r w:rsidRPr="00424352">
        <w:t>ning.</w:t>
      </w:r>
    </w:p>
    <w:p w14:paraId="40E574A1" w14:textId="77777777" w:rsidR="00D85371" w:rsidRDefault="00D85371" w:rsidP="00D85371">
      <w:pPr>
        <w:pStyle w:val="Brdtextmedindrag"/>
      </w:pPr>
      <w:r w:rsidRPr="008D3BD0">
        <w:t>PTS har i dagsläget möjlighet att utöva tillsyn mot till</w:t>
      </w:r>
      <w:r w:rsidRPr="008D3BD0">
        <w:softHyphen/>
        <w:t>handa</w:t>
      </w:r>
      <w:r w:rsidRPr="008D3BD0">
        <w:softHyphen/>
        <w:t>hållare om villkorsändringen inte har s</w:t>
      </w:r>
      <w:r w:rsidRPr="0034145C">
        <w:t>ket</w:t>
      </w:r>
      <w:r w:rsidRPr="008D3BD0">
        <w:t>t på rätt sätt. Slutanvändaren är dock fort</w:t>
      </w:r>
      <w:r>
        <w:softHyphen/>
      </w:r>
      <w:r w:rsidRPr="008D3BD0">
        <w:t>far</w:t>
      </w:r>
      <w:r>
        <w:softHyphen/>
      </w:r>
      <w:r w:rsidRPr="008D3BD0">
        <w:t>an</w:t>
      </w:r>
      <w:r>
        <w:softHyphen/>
      </w:r>
      <w:r w:rsidRPr="008D3BD0">
        <w:t xml:space="preserve">de civilrättsligt bunden av </w:t>
      </w:r>
      <w:r>
        <w:t>avtalet. Om ändringar görs i avtalet, är slutanvändaren hänvisad till att vidta civilrättsliga åtgärder gentemot en operatör.</w:t>
      </w:r>
    </w:p>
    <w:p w14:paraId="3DB82419" w14:textId="51CC372E" w:rsidR="00D85371" w:rsidRDefault="00D85371" w:rsidP="00D85371">
      <w:pPr>
        <w:pStyle w:val="Brdtextmedindrag"/>
      </w:pPr>
      <w:r w:rsidRPr="00E211AD">
        <w:t xml:space="preserve">Risken för inlåsningseffekter </w:t>
      </w:r>
      <w:r>
        <w:t xml:space="preserve">minskar </w:t>
      </w:r>
      <w:r w:rsidRPr="00E211AD">
        <w:t xml:space="preserve">om fristen </w:t>
      </w:r>
      <w:r w:rsidRPr="00424352">
        <w:t>för att säga upp avtalet från underrättelsen förlängs så att slut</w:t>
      </w:r>
      <w:r>
        <w:softHyphen/>
      </w:r>
      <w:r w:rsidRPr="00424352">
        <w:t>användare t.ex.</w:t>
      </w:r>
      <w:r w:rsidRPr="00E211AD">
        <w:t xml:space="preserve"> </w:t>
      </w:r>
      <w:r w:rsidRPr="00424352">
        <w:t>ges möjlighet att, i samband med efterföljande fakturering, se de faktiska kon</w:t>
      </w:r>
      <w:r w:rsidRPr="00424352">
        <w:softHyphen/>
        <w:t xml:space="preserve">sekvenser som villkorsändringen medför. </w:t>
      </w:r>
      <w:r>
        <w:t>Även om slutanvändaren förutsätts ta del av information om nya avtals</w:t>
      </w:r>
      <w:r>
        <w:softHyphen/>
        <w:t>villkor möjliggör nuvarande reglering inte ett informerat agerande från slut</w:t>
      </w:r>
      <w:r>
        <w:softHyphen/>
        <w:t xml:space="preserve">användarens sida. Regeringen håller därför inte </w:t>
      </w:r>
      <w:r w:rsidRPr="009B7D19">
        <w:t xml:space="preserve">med </w:t>
      </w:r>
      <w:r w:rsidRPr="009B7D19">
        <w:rPr>
          <w:i/>
        </w:rPr>
        <w:t xml:space="preserve">Discovery Networks Sweden AB </w:t>
      </w:r>
      <w:r w:rsidRPr="009B7D19">
        <w:t xml:space="preserve">om att nuvarande </w:t>
      </w:r>
      <w:r>
        <w:t>bestäm</w:t>
      </w:r>
      <w:r>
        <w:softHyphen/>
        <w:t>melser är tillräckliga för att säker</w:t>
      </w:r>
      <w:r>
        <w:softHyphen/>
        <w:t>ställa ett effektivt slutanvändar</w:t>
      </w:r>
      <w:r>
        <w:softHyphen/>
        <w:t>skydd. Slutanvän</w:t>
      </w:r>
      <w:r>
        <w:softHyphen/>
        <w:t xml:space="preserve">dare </w:t>
      </w:r>
      <w:r w:rsidRPr="00424352">
        <w:t>bör ha möjlig</w:t>
      </w:r>
      <w:r>
        <w:softHyphen/>
      </w:r>
      <w:r w:rsidRPr="00424352">
        <w:t xml:space="preserve">het att ta ställning till </w:t>
      </w:r>
      <w:r>
        <w:t xml:space="preserve">en </w:t>
      </w:r>
      <w:r w:rsidRPr="00424352">
        <w:t xml:space="preserve">villkorsändring </w:t>
      </w:r>
      <w:r>
        <w:t>till dess</w:t>
      </w:r>
      <w:r w:rsidRPr="00424352">
        <w:t xml:space="preserve"> två fakture</w:t>
      </w:r>
      <w:r w:rsidRPr="00424352">
        <w:softHyphen/>
      </w:r>
      <w:r w:rsidRPr="00E211AD">
        <w:t>rings</w:t>
      </w:r>
      <w:r>
        <w:softHyphen/>
      </w:r>
      <w:r w:rsidRPr="00E211AD">
        <w:t>tillfällen</w:t>
      </w:r>
      <w:r>
        <w:t xml:space="preserve"> har passerat</w:t>
      </w:r>
      <w:r w:rsidRPr="00E211AD">
        <w:t xml:space="preserve">. </w:t>
      </w:r>
      <w:r>
        <w:t>Reger</w:t>
      </w:r>
      <w:r>
        <w:softHyphen/>
        <w:t>ing</w:t>
      </w:r>
      <w:r>
        <w:softHyphen/>
        <w:t xml:space="preserve">en anser därför att det är </w:t>
      </w:r>
      <w:r w:rsidRPr="00E211AD">
        <w:t>motiverat att förlänga fristen för upp</w:t>
      </w:r>
      <w:r w:rsidRPr="00E211AD">
        <w:softHyphen/>
      </w:r>
      <w:r w:rsidRPr="00424352">
        <w:t>säg</w:t>
      </w:r>
      <w:r w:rsidRPr="00424352">
        <w:softHyphen/>
        <w:t>ning av avtalet med anledning av villkors</w:t>
      </w:r>
      <w:r>
        <w:softHyphen/>
      </w:r>
      <w:r w:rsidRPr="00424352">
        <w:t>ändringar till totalt tre månader.</w:t>
      </w:r>
      <w:r w:rsidRPr="00E211AD">
        <w:t xml:space="preserve"> </w:t>
      </w:r>
      <w:r w:rsidRPr="00424352">
        <w:t>Om under</w:t>
      </w:r>
      <w:r>
        <w:softHyphen/>
      </w:r>
      <w:r w:rsidRPr="00424352">
        <w:t>rättelsen sker en månad innan ändringen träder i kraft har slut</w:t>
      </w:r>
      <w:r w:rsidRPr="00424352">
        <w:softHyphen/>
        <w:t>användaren</w:t>
      </w:r>
      <w:r w:rsidRPr="00E211AD">
        <w:t xml:space="preserve"> därmed, efter ikraft</w:t>
      </w:r>
      <w:r>
        <w:softHyphen/>
      </w:r>
      <w:r w:rsidRPr="00E211AD">
        <w:t>trädandet, ytterligare två månader på sig att säga upp avtalet.</w:t>
      </w:r>
      <w:r>
        <w:t xml:space="preserve"> </w:t>
      </w:r>
      <w:r w:rsidRPr="00424352">
        <w:t>Mot den bak</w:t>
      </w:r>
      <w:r w:rsidR="009D09B7">
        <w:softHyphen/>
      </w:r>
      <w:r w:rsidRPr="00424352">
        <w:t xml:space="preserve">grunden </w:t>
      </w:r>
      <w:r>
        <w:t xml:space="preserve">anser regeringen att det av den nya lagen bör framgå att </w:t>
      </w:r>
      <w:r w:rsidRPr="00E211AD">
        <w:t>en slut</w:t>
      </w:r>
      <w:r>
        <w:softHyphen/>
      </w:r>
      <w:r w:rsidRPr="00E211AD">
        <w:t>använd</w:t>
      </w:r>
      <w:r>
        <w:softHyphen/>
      </w:r>
      <w:r w:rsidRPr="00E211AD">
        <w:t xml:space="preserve">are som inte godtar de </w:t>
      </w:r>
      <w:r w:rsidRPr="00424352">
        <w:t>nya villkoren</w:t>
      </w:r>
      <w:r>
        <w:t>,</w:t>
      </w:r>
      <w:r w:rsidRPr="00424352">
        <w:t xml:space="preserve"> inom tre månader från under</w:t>
      </w:r>
      <w:r w:rsidR="009D09B7">
        <w:softHyphen/>
      </w:r>
      <w:r w:rsidRPr="00424352">
        <w:t>rättelsen</w:t>
      </w:r>
      <w:r>
        <w:t>,</w:t>
      </w:r>
      <w:r w:rsidRPr="00424352">
        <w:t xml:space="preserve"> </w:t>
      </w:r>
      <w:r>
        <w:t>får</w:t>
      </w:r>
      <w:r w:rsidRPr="00424352">
        <w:t xml:space="preserve"> säga upp avtalet utan</w:t>
      </w:r>
      <w:r w:rsidRPr="00E211AD">
        <w:t xml:space="preserve"> </w:t>
      </w:r>
      <w:r w:rsidRPr="00424352">
        <w:t>ytterligare kostnad.</w:t>
      </w:r>
    </w:p>
    <w:p w14:paraId="5C4DA43A" w14:textId="77777777" w:rsidR="00D85371" w:rsidRDefault="00D85371" w:rsidP="00D85371">
      <w:pPr>
        <w:pStyle w:val="Brdtextmedindrag"/>
      </w:pPr>
      <w:r>
        <w:t xml:space="preserve">Den förlängda tidsfristen innebär att en slutanvändare har rätt att under en begränsad tid säga upp avtalet även efter det att det nya avtalsvillkoret har trätt i kraft och tillämpas i avtalsförhållandet mellan tillhandahållaren och slutanvändaren. </w:t>
      </w:r>
      <w:r w:rsidRPr="003D6733">
        <w:t xml:space="preserve">Som </w:t>
      </w:r>
      <w:r w:rsidRPr="003D6733">
        <w:rPr>
          <w:i/>
        </w:rPr>
        <w:t xml:space="preserve">Telenor Sverige AB </w:t>
      </w:r>
      <w:r w:rsidRPr="003D6733">
        <w:t>noterar</w:t>
      </w:r>
      <w:r>
        <w:t xml:space="preserve"> reglerar bestämmel</w:t>
      </w:r>
      <w:r>
        <w:softHyphen/>
        <w:t>ser</w:t>
      </w:r>
      <w:r>
        <w:softHyphen/>
        <w:t>na inte om det nya avtalsvillkoret ska gälla under tidsfristen.</w:t>
      </w:r>
    </w:p>
    <w:p w14:paraId="29A23A69" w14:textId="77777777" w:rsidR="00D85371" w:rsidRPr="00E211AD" w:rsidRDefault="00D85371" w:rsidP="00D85371">
      <w:pPr>
        <w:pStyle w:val="Rubrik5utannumrering"/>
      </w:pPr>
      <w:r>
        <w:lastRenderedPageBreak/>
        <w:t>Närmare reglering om underrättelsen</w:t>
      </w:r>
    </w:p>
    <w:p w14:paraId="4FA792DA" w14:textId="77777777" w:rsidR="00D85371" w:rsidRDefault="00D85371" w:rsidP="00D85371">
      <w:pPr>
        <w:pStyle w:val="Brdtextmedindrag"/>
        <w:ind w:firstLine="0"/>
      </w:pPr>
      <w:r w:rsidRPr="00E211AD">
        <w:t>Artikel 105.4 i EU-direktivet föreskriver att medlemsstaterna ska säker</w:t>
      </w:r>
      <w:r w:rsidRPr="00E211AD">
        <w:softHyphen/>
      </w:r>
      <w:r w:rsidRPr="00424352">
        <w:t>ställa att underrättelsen görs på ett tydligt och begripligt sätt på ett var</w:t>
      </w:r>
      <w:r>
        <w:softHyphen/>
      </w:r>
      <w:r w:rsidRPr="00424352">
        <w:t>aktigt medium. Av artikeln framgår också att tillhandahållaren samtidigt med under</w:t>
      </w:r>
      <w:r w:rsidRPr="00424352">
        <w:softHyphen/>
      </w:r>
      <w:r w:rsidRPr="00E211AD">
        <w:t xml:space="preserve">rättelsen ska informera slutanvändarna om rätten att säga upp avtalet utan </w:t>
      </w:r>
      <w:r w:rsidRPr="00424352">
        <w:t>ytterligare kostnad om de inte godtar de nya villkoren. Liksom när det gäller</w:t>
      </w:r>
      <w:r w:rsidRPr="00E211AD">
        <w:t xml:space="preserve"> </w:t>
      </w:r>
      <w:r w:rsidRPr="00CC33F2">
        <w:t>bestämmelserna om information som ska lämnas innan ett avtal ingås (se avsnitt 16.</w:t>
      </w:r>
      <w:r>
        <w:t>4</w:t>
      </w:r>
      <w:r w:rsidRPr="00CC33F2">
        <w:t>) an</w:t>
      </w:r>
      <w:r>
        <w:t xml:space="preserve">ser regeringen att </w:t>
      </w:r>
      <w:r w:rsidRPr="00E211AD">
        <w:t xml:space="preserve">kvalitetskravet enligt EU-direktivet om att underrättelse </w:t>
      </w:r>
      <w:r w:rsidRPr="00424352">
        <w:t xml:space="preserve">ska ske på ett klart och begripligt sätt med fördel </w:t>
      </w:r>
      <w:r>
        <w:t xml:space="preserve">bör </w:t>
      </w:r>
      <w:r w:rsidRPr="00424352">
        <w:t>framgå direkt av lagen.</w:t>
      </w:r>
    </w:p>
    <w:p w14:paraId="6AB9A4B0" w14:textId="77777777" w:rsidR="00D85371" w:rsidRDefault="00D85371" w:rsidP="00D85371">
      <w:pPr>
        <w:pStyle w:val="Brdtextmedindrag"/>
      </w:pPr>
      <w:r>
        <w:t>I promemorian föreslås att den regler</w:t>
      </w:r>
      <w:r>
        <w:softHyphen/>
        <w:t>ing som i övrigt behövs för att genomföra artikeln när det gäller på vilket sätt som under</w:t>
      </w:r>
      <w:r>
        <w:softHyphen/>
        <w:t>rättelsen ska lämnas och om innehållet i under</w:t>
      </w:r>
      <w:r>
        <w:softHyphen/>
        <w:t>rättelsen bör meddelas i verkställighets</w:t>
      </w:r>
      <w:r>
        <w:softHyphen/>
        <w:t xml:space="preserve">föreskrifter. Regeringen instämmer i </w:t>
      </w:r>
      <w:r w:rsidRPr="004A7C54">
        <w:rPr>
          <w:i/>
        </w:rPr>
        <w:t xml:space="preserve">PTS </w:t>
      </w:r>
      <w:r>
        <w:t>upp</w:t>
      </w:r>
      <w:r>
        <w:softHyphen/>
        <w:t>fatt</w:t>
      </w:r>
      <w:r>
        <w:softHyphen/>
        <w:t>ning att det blir tydligare om regleringen genomförs helt i lag. Att under</w:t>
      </w:r>
      <w:r>
        <w:softHyphen/>
        <w:t>rättelsen ska göras på ett varaktigt medium bör därför framgå av lagen.</w:t>
      </w:r>
    </w:p>
    <w:p w14:paraId="6EEFD890" w14:textId="77777777" w:rsidR="00D85371" w:rsidRDefault="00D85371" w:rsidP="00D85371">
      <w:pPr>
        <w:pStyle w:val="Brdtextmedindrag"/>
      </w:pPr>
      <w:r>
        <w:t xml:space="preserve">Av 5 kap. 16 § första stycket LEK framgår att </w:t>
      </w:r>
      <w:r w:rsidRPr="004C770E">
        <w:t>under</w:t>
      </w:r>
      <w:r w:rsidRPr="004C770E">
        <w:softHyphen/>
        <w:t>rätt</w:t>
      </w:r>
      <w:r w:rsidRPr="004C770E">
        <w:softHyphen/>
        <w:t>els</w:t>
      </w:r>
      <w:r w:rsidRPr="004C770E">
        <w:softHyphen/>
        <w:t>en ska inne</w:t>
      </w:r>
      <w:r>
        <w:softHyphen/>
      </w:r>
      <w:r w:rsidRPr="004C770E">
        <w:t xml:space="preserve">hålla en upplysning om rätten att säga upp avtalet. </w:t>
      </w:r>
      <w:r>
        <w:t>M</w:t>
      </w:r>
      <w:r w:rsidRPr="004C770E">
        <w:t>otsvarande bestäm</w:t>
      </w:r>
      <w:r>
        <w:softHyphen/>
      </w:r>
      <w:r w:rsidRPr="004C770E">
        <w:t>melse bör tas in i den nya lagen för att genom</w:t>
      </w:r>
      <w:r w:rsidRPr="004C770E">
        <w:softHyphen/>
        <w:t>föra direktivet.</w:t>
      </w:r>
    </w:p>
    <w:p w14:paraId="02540A59" w14:textId="77777777" w:rsidR="00D85371" w:rsidRPr="00E211AD" w:rsidRDefault="00D85371" w:rsidP="00D85371">
      <w:pPr>
        <w:pStyle w:val="Rubrik3"/>
      </w:pPr>
      <w:bookmarkStart w:id="1033" w:name="_Toc9841626"/>
      <w:bookmarkStart w:id="1034" w:name="_Toc9867503"/>
      <w:bookmarkStart w:id="1035" w:name="_Toc9867753"/>
      <w:bookmarkStart w:id="1036" w:name="_Toc9871170"/>
      <w:bookmarkStart w:id="1037" w:name="_Toc9958253"/>
      <w:bookmarkStart w:id="1038" w:name="_Toc9961312"/>
      <w:bookmarkStart w:id="1039" w:name="_Toc9962411"/>
      <w:bookmarkStart w:id="1040" w:name="_Toc17793375"/>
      <w:bookmarkStart w:id="1041" w:name="_Toc73005960"/>
      <w:bookmarkStart w:id="1042" w:name="_Toc86738766"/>
      <w:bookmarkStart w:id="1043" w:name="_Toc94597529"/>
      <w:bookmarkStart w:id="1044" w:name="_Toc96533372"/>
      <w:r w:rsidRPr="00E211AD">
        <w:t>Uppsägning av avtal</w:t>
      </w:r>
      <w:bookmarkEnd w:id="1033"/>
      <w:bookmarkEnd w:id="1034"/>
      <w:bookmarkEnd w:id="1035"/>
      <w:bookmarkEnd w:id="1036"/>
      <w:bookmarkEnd w:id="1037"/>
      <w:bookmarkEnd w:id="1038"/>
      <w:bookmarkEnd w:id="1039"/>
      <w:bookmarkEnd w:id="1040"/>
      <w:bookmarkEnd w:id="1041"/>
      <w:bookmarkEnd w:id="1042"/>
      <w:bookmarkEnd w:id="1043"/>
      <w:bookmarkEnd w:id="1044"/>
    </w:p>
    <w:p w14:paraId="6D1D9986" w14:textId="2A2A9E6E" w:rsidR="00D85371" w:rsidRPr="00E211AD" w:rsidRDefault="00D85371" w:rsidP="00D85371">
      <w:pPr>
        <w:pStyle w:val="Brdtextram"/>
      </w:pPr>
      <w:r>
        <w:rPr>
          <w:b/>
        </w:rPr>
        <w:t>Regeringens f</w:t>
      </w:r>
      <w:r w:rsidRPr="00424352">
        <w:rPr>
          <w:b/>
        </w:rPr>
        <w:t>örslag:</w:t>
      </w:r>
      <w:r w:rsidRPr="00424352">
        <w:t xml:space="preserve"> Bestämmelserna </w:t>
      </w:r>
      <w:r>
        <w:t>i lagen om elektronisk kommu</w:t>
      </w:r>
      <w:r>
        <w:softHyphen/>
        <w:t xml:space="preserve">nikation </w:t>
      </w:r>
      <w:r w:rsidRPr="00424352">
        <w:t>om maximal uppsägningstid i konsument</w:t>
      </w:r>
      <w:r w:rsidRPr="00424352">
        <w:softHyphen/>
        <w:t>avtal</w:t>
      </w:r>
      <w:r w:rsidRPr="00E211AD">
        <w:t xml:space="preserve"> ska föras över till den nya lagen.</w:t>
      </w:r>
      <w:r>
        <w:t xml:space="preserve"> De</w:t>
      </w:r>
      <w:r w:rsidRPr="003755E3">
        <w:t xml:space="preserve"> ska</w:t>
      </w:r>
      <w:r>
        <w:t xml:space="preserve"> inte gälla nummeroberoende interpersonella kom</w:t>
      </w:r>
      <w:r>
        <w:softHyphen/>
        <w:t>mu</w:t>
      </w:r>
      <w:r>
        <w:softHyphen/>
        <w:t>ni</w:t>
      </w:r>
      <w:r>
        <w:softHyphen/>
        <w:t xml:space="preserve">kationstjänster eller </w:t>
      </w:r>
      <w:r w:rsidRPr="003755E3">
        <w:t>överföringstjänster som används för till</w:t>
      </w:r>
      <w:r w:rsidR="009D09B7">
        <w:softHyphen/>
      </w:r>
      <w:r w:rsidRPr="003755E3">
        <w:t>handahållande av maskin</w:t>
      </w:r>
      <w:r>
        <w:t>-</w:t>
      </w:r>
      <w:r w:rsidRPr="003755E3">
        <w:t>till</w:t>
      </w:r>
      <w:r>
        <w:t>-</w:t>
      </w:r>
      <w:r w:rsidRPr="003755E3">
        <w:t>maskin-tjänster.</w:t>
      </w:r>
    </w:p>
    <w:p w14:paraId="2397956E" w14:textId="0143B98F" w:rsidR="00D85371" w:rsidRPr="00E211AD" w:rsidRDefault="00D85371" w:rsidP="00D85371">
      <w:pPr>
        <w:pStyle w:val="Brdtextmedindragram"/>
      </w:pPr>
      <w:r w:rsidRPr="00424352">
        <w:t xml:space="preserve">Den som tillhandahåller </w:t>
      </w:r>
      <w:r>
        <w:t xml:space="preserve">en </w:t>
      </w:r>
      <w:r w:rsidRPr="00424352">
        <w:t>elektronisk kommunikationstjänst ska i ett</w:t>
      </w:r>
      <w:r w:rsidRPr="00E211AD">
        <w:t xml:space="preserve"> </w:t>
      </w:r>
      <w:r w:rsidRPr="00424352">
        <w:t xml:space="preserve">avtal med bindningstid </w:t>
      </w:r>
      <w:r>
        <w:t xml:space="preserve">där avtalet </w:t>
      </w:r>
      <w:r w:rsidRPr="00424352">
        <w:t xml:space="preserve">förlängs automatiskt inte få ställa </w:t>
      </w:r>
      <w:r w:rsidRPr="009D09B7">
        <w:rPr>
          <w:spacing w:val="-2"/>
        </w:rPr>
        <w:t>upp villkor som innebär att en slutanvändare, efter en sådan förläng</w:t>
      </w:r>
      <w:r w:rsidRPr="009D09B7">
        <w:rPr>
          <w:spacing w:val="-2"/>
        </w:rPr>
        <w:softHyphen/>
        <w:t>ning,</w:t>
      </w:r>
      <w:r w:rsidRPr="00424352">
        <w:t xml:space="preserve"> </w:t>
      </w:r>
      <w:r w:rsidRPr="009D09B7">
        <w:rPr>
          <w:spacing w:val="-2"/>
        </w:rPr>
        <w:t>inte har rätt att när som helst säga upp avtalet med högst en månads upp</w:t>
      </w:r>
      <w:r w:rsidR="000446A9">
        <w:rPr>
          <w:spacing w:val="-2"/>
        </w:rPr>
        <w:softHyphen/>
      </w:r>
      <w:r w:rsidRPr="009D09B7">
        <w:rPr>
          <w:spacing w:val="-2"/>
        </w:rPr>
        <w:t>sägningstid, utan annan kostnad än avgifter för användning av tjänst</w:t>
      </w:r>
      <w:r w:rsidR="009D09B7">
        <w:rPr>
          <w:spacing w:val="-2"/>
        </w:rPr>
        <w:softHyphen/>
      </w:r>
      <w:r w:rsidRPr="009D09B7">
        <w:rPr>
          <w:spacing w:val="-2"/>
        </w:rPr>
        <w:t>en under upp</w:t>
      </w:r>
      <w:r w:rsidRPr="009D09B7">
        <w:rPr>
          <w:spacing w:val="-2"/>
        </w:rPr>
        <w:softHyphen/>
        <w:t>säg</w:t>
      </w:r>
      <w:r w:rsidRPr="009D09B7">
        <w:rPr>
          <w:spacing w:val="-2"/>
        </w:rPr>
        <w:softHyphen/>
        <w:t>ningstiden. Detta ska inte gälla num</w:t>
      </w:r>
      <w:r w:rsidRPr="009D09B7">
        <w:rPr>
          <w:spacing w:val="-2"/>
        </w:rPr>
        <w:softHyphen/>
        <w:t>mer</w:t>
      </w:r>
      <w:r w:rsidRPr="009D09B7">
        <w:rPr>
          <w:spacing w:val="-2"/>
        </w:rPr>
        <w:softHyphen/>
        <w:t xml:space="preserve">oberoende </w:t>
      </w:r>
      <w:r w:rsidRPr="00424352">
        <w:t>inter</w:t>
      </w:r>
      <w:r w:rsidRPr="00424352">
        <w:softHyphen/>
      </w:r>
      <w:r w:rsidRPr="000446A9">
        <w:rPr>
          <w:spacing w:val="-2"/>
        </w:rPr>
        <w:t>personella kommunikationstjänster eller över</w:t>
      </w:r>
      <w:r w:rsidRPr="000446A9">
        <w:rPr>
          <w:spacing w:val="-2"/>
        </w:rPr>
        <w:softHyphen/>
        <w:t>förings</w:t>
      </w:r>
      <w:r w:rsidRPr="000446A9">
        <w:rPr>
          <w:spacing w:val="-2"/>
        </w:rPr>
        <w:softHyphen/>
        <w:t>tjänster som an</w:t>
      </w:r>
      <w:r w:rsidR="009D09B7" w:rsidRPr="000446A9">
        <w:rPr>
          <w:spacing w:val="-2"/>
        </w:rPr>
        <w:softHyphen/>
      </w:r>
      <w:r w:rsidRPr="000446A9">
        <w:rPr>
          <w:spacing w:val="-2"/>
        </w:rPr>
        <w:t>vänds</w:t>
      </w:r>
      <w:r>
        <w:t xml:space="preserve"> </w:t>
      </w:r>
      <w:r w:rsidRPr="00E211AD">
        <w:t xml:space="preserve">för tillhandahållande </w:t>
      </w:r>
      <w:r w:rsidRPr="00424352">
        <w:t>av maskin</w:t>
      </w:r>
      <w:r>
        <w:t>-</w:t>
      </w:r>
      <w:r w:rsidRPr="00424352">
        <w:t>till</w:t>
      </w:r>
      <w:r>
        <w:t>-</w:t>
      </w:r>
      <w:r w:rsidRPr="00424352">
        <w:t>maskin-tjänster. Regering</w:t>
      </w:r>
      <w:r w:rsidR="009D09B7">
        <w:softHyphen/>
      </w:r>
      <w:r w:rsidRPr="00424352">
        <w:t xml:space="preserve">en </w:t>
      </w:r>
      <w:r w:rsidRPr="009D09B7">
        <w:rPr>
          <w:spacing w:val="-2"/>
        </w:rPr>
        <w:t>eller den myndighet som rege</w:t>
      </w:r>
      <w:r w:rsidRPr="009D09B7">
        <w:rPr>
          <w:spacing w:val="-2"/>
        </w:rPr>
        <w:softHyphen/>
        <w:t>ringen bestämmer ska få meddela före</w:t>
      </w:r>
      <w:r w:rsidR="009D09B7" w:rsidRPr="009D09B7">
        <w:rPr>
          <w:spacing w:val="-2"/>
        </w:rPr>
        <w:softHyphen/>
      </w:r>
      <w:r w:rsidRPr="009D09B7">
        <w:rPr>
          <w:spacing w:val="-2"/>
        </w:rPr>
        <w:t>skrif</w:t>
      </w:r>
      <w:r w:rsidR="009D09B7" w:rsidRPr="009D09B7">
        <w:rPr>
          <w:spacing w:val="-2"/>
        </w:rPr>
        <w:softHyphen/>
      </w:r>
      <w:r w:rsidRPr="009D09B7">
        <w:rPr>
          <w:spacing w:val="-2"/>
        </w:rPr>
        <w:t>ter om skyldighet för tillhandahållaren att till slut</w:t>
      </w:r>
      <w:r w:rsidRPr="009D09B7">
        <w:rPr>
          <w:spacing w:val="-2"/>
        </w:rPr>
        <w:softHyphen/>
        <w:t>användaren lämna in</w:t>
      </w:r>
      <w:r w:rsidR="009D09B7" w:rsidRPr="009D09B7">
        <w:rPr>
          <w:spacing w:val="-2"/>
        </w:rPr>
        <w:softHyphen/>
      </w:r>
      <w:r w:rsidRPr="009D09B7">
        <w:rPr>
          <w:spacing w:val="-2"/>
        </w:rPr>
        <w:t>for</w:t>
      </w:r>
      <w:r w:rsidR="009D09B7" w:rsidRPr="009D09B7">
        <w:rPr>
          <w:spacing w:val="-2"/>
        </w:rPr>
        <w:softHyphen/>
      </w:r>
      <w:r w:rsidR="009D09B7">
        <w:softHyphen/>
      </w:r>
      <w:r w:rsidRPr="00E211AD">
        <w:t>mation inför en avtalsförlängning och årlig information om pris</w:t>
      </w:r>
      <w:r>
        <w:softHyphen/>
      </w:r>
      <w:r w:rsidRPr="00E211AD">
        <w:t>villkor.</w:t>
      </w:r>
    </w:p>
    <w:p w14:paraId="094C6F29" w14:textId="77777777" w:rsidR="00D85371" w:rsidRPr="00E211AD" w:rsidRDefault="00D85371" w:rsidP="00D85371">
      <w:pPr>
        <w:pStyle w:val="Brdtextmedindrag"/>
        <w:rPr>
          <w:sz w:val="8"/>
          <w:szCs w:val="8"/>
        </w:rPr>
      </w:pPr>
    </w:p>
    <w:p w14:paraId="54513556"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i huvudsak med regeringens förslag. I promemorian föreslås att bestämmelserna om maximal upp</w:t>
      </w:r>
      <w:r>
        <w:softHyphen/>
        <w:t>säg</w:t>
      </w:r>
      <w:r>
        <w:softHyphen/>
        <w:t>nings</w:t>
      </w:r>
      <w:r>
        <w:softHyphen/>
        <w:t>tid i konsumentavtal ska omfatta alla allmänt tillgängliga elektro</w:t>
      </w:r>
      <w:r>
        <w:softHyphen/>
        <w:t>niska kommunikationstjänster.</w:t>
      </w:r>
    </w:p>
    <w:p w14:paraId="4A77FBFC" w14:textId="3FF4E1F4" w:rsidR="00D85371" w:rsidRDefault="00D85371" w:rsidP="00D85371">
      <w:pPr>
        <w:pStyle w:val="Brdtextmedindrag"/>
      </w:pPr>
      <w:r w:rsidRPr="00E211AD">
        <w:rPr>
          <w:b/>
        </w:rPr>
        <w:t>Remissinstanserna:</w:t>
      </w:r>
      <w:r w:rsidRPr="005D5A41">
        <w:rPr>
          <w:bCs/>
        </w:rPr>
        <w:t xml:space="preserve"> </w:t>
      </w:r>
      <w:r w:rsidRPr="00AA6A04">
        <w:t>De flesta av remissinstanserna tillstyrker förslage</w:t>
      </w:r>
      <w:r>
        <w:t>t</w:t>
      </w:r>
      <w:r w:rsidRPr="00AA6A04">
        <w:t xml:space="preserve"> eller har ingen </w:t>
      </w:r>
      <w:r w:rsidRPr="00497C73">
        <w:t xml:space="preserve">invändning mot </w:t>
      </w:r>
      <w:r w:rsidRPr="001B0768">
        <w:t>de</w:t>
      </w:r>
      <w:r>
        <w:t>t</w:t>
      </w:r>
      <w:r w:rsidRPr="001B0768">
        <w:t>.</w:t>
      </w:r>
      <w:r>
        <w:t xml:space="preserve"> </w:t>
      </w:r>
      <w:r w:rsidRPr="0017200C">
        <w:rPr>
          <w:i/>
        </w:rPr>
        <w:t xml:space="preserve">Hi3G Access AB </w:t>
      </w:r>
      <w:r w:rsidRPr="0017200C">
        <w:t>anser dock att det behöver förtydligas vad som avses med en månads uppsägningstid i be</w:t>
      </w:r>
      <w:r w:rsidR="000446A9">
        <w:softHyphen/>
      </w:r>
      <w:r w:rsidRPr="0017200C">
        <w:t>stäm</w:t>
      </w:r>
      <w:r w:rsidRPr="0017200C">
        <w:softHyphen/>
        <w:t>mels</w:t>
      </w:r>
      <w:r w:rsidRPr="0017200C">
        <w:softHyphen/>
        <w:t xml:space="preserve">erna om konsumentavtal. </w:t>
      </w:r>
      <w:r w:rsidRPr="00F4067F">
        <w:rPr>
          <w:i/>
        </w:rPr>
        <w:t>Sveriges konsumenter</w:t>
      </w:r>
      <w:r w:rsidRPr="00F4067F">
        <w:t xml:space="preserve"> efterfrågar ett förtydligande av hur uppsägningstiden ska </w:t>
      </w:r>
      <w:r w:rsidRPr="005A7F43">
        <w:t xml:space="preserve">räknas </w:t>
      </w:r>
      <w:r>
        <w:t>för avtal med automa</w:t>
      </w:r>
      <w:r>
        <w:softHyphen/>
        <w:t xml:space="preserve">tisk avtalsförlängning </w:t>
      </w:r>
      <w:r w:rsidRPr="005A7F43">
        <w:t xml:space="preserve">och anser att det även bör </w:t>
      </w:r>
      <w:r w:rsidRPr="00E626F4">
        <w:t>införas ett slut</w:t>
      </w:r>
      <w:r>
        <w:softHyphen/>
      </w:r>
      <w:r w:rsidRPr="00E626F4">
        <w:t>använda</w:t>
      </w:r>
      <w:r>
        <w:softHyphen/>
      </w:r>
      <w:r w:rsidRPr="00E626F4">
        <w:t>rskydd när det gäller uppsägning av avtal vid byte av bostads</w:t>
      </w:r>
      <w:r>
        <w:softHyphen/>
      </w:r>
      <w:r w:rsidRPr="00E626F4">
        <w:t>ort.</w:t>
      </w:r>
      <w:r w:rsidRPr="00E626F4">
        <w:rPr>
          <w:i/>
        </w:rPr>
        <w:t xml:space="preserve"> Verizon </w:t>
      </w:r>
      <w:r w:rsidRPr="00E626F4">
        <w:rPr>
          <w:i/>
        </w:rPr>
        <w:lastRenderedPageBreak/>
        <w:t xml:space="preserve">Sweden AB </w:t>
      </w:r>
      <w:r w:rsidRPr="00E626F4">
        <w:t>anser att de bestämmelser som omfattar alla slut</w:t>
      </w:r>
      <w:r>
        <w:softHyphen/>
      </w:r>
      <w:r w:rsidRPr="00E626F4">
        <w:t>användare bör göras dispositiva i fråga om tjänster som tillhanda</w:t>
      </w:r>
      <w:r w:rsidRPr="00E626F4">
        <w:softHyphen/>
        <w:t>hålls stora företag.</w:t>
      </w:r>
    </w:p>
    <w:p w14:paraId="780AC0EB" w14:textId="77777777" w:rsidR="00D85371" w:rsidRDefault="00D85371" w:rsidP="00D85371">
      <w:pPr>
        <w:pStyle w:val="Rubrik4utannumrering"/>
      </w:pPr>
      <w:r w:rsidRPr="00E211AD">
        <w:t xml:space="preserve">Skälen för </w:t>
      </w:r>
      <w:r w:rsidRPr="00757776">
        <w:t xml:space="preserve">regeringens </w:t>
      </w:r>
      <w:r w:rsidRPr="00E211AD">
        <w:t>förslag</w:t>
      </w:r>
    </w:p>
    <w:p w14:paraId="4F97F76C" w14:textId="77777777" w:rsidR="00D85371" w:rsidRDefault="00D85371" w:rsidP="00D85371">
      <w:pPr>
        <w:pStyle w:val="Rubrik5utannumrering"/>
        <w:spacing w:before="0"/>
      </w:pPr>
      <w:r>
        <w:t>Maximalt en månads uppsägningstid för konsumenter behålls</w:t>
      </w:r>
    </w:p>
    <w:p w14:paraId="13FBD469" w14:textId="5EA3B82A" w:rsidR="00D85371" w:rsidRPr="00E211AD" w:rsidRDefault="00D85371" w:rsidP="00D85371">
      <w:pPr>
        <w:pStyle w:val="Brdtextmedindrag"/>
        <w:ind w:firstLine="0"/>
      </w:pPr>
      <w:r w:rsidRPr="00E211AD">
        <w:t>I 5</w:t>
      </w:r>
      <w:r>
        <w:t> kap. </w:t>
      </w:r>
      <w:r w:rsidRPr="00E211AD">
        <w:t>15</w:t>
      </w:r>
      <w:r>
        <w:t> </w:t>
      </w:r>
      <w:r w:rsidRPr="00E211AD">
        <w:t>b</w:t>
      </w:r>
      <w:r>
        <w:t> §</w:t>
      </w:r>
      <w:r w:rsidRPr="00E211AD">
        <w:t xml:space="preserve"> LEK finns bestämmelser om upp</w:t>
      </w:r>
      <w:r w:rsidRPr="00E211AD">
        <w:softHyphen/>
        <w:t xml:space="preserve">sägning av avtal mellan </w:t>
      </w:r>
      <w:r w:rsidRPr="000446A9">
        <w:rPr>
          <w:spacing w:val="-2"/>
        </w:rPr>
        <w:t>konsumenter och tillhandahållare av allmänt till</w:t>
      </w:r>
      <w:r w:rsidRPr="000446A9">
        <w:rPr>
          <w:spacing w:val="-2"/>
        </w:rPr>
        <w:softHyphen/>
        <w:t>gängliga elektroniska kom</w:t>
      </w:r>
      <w:r w:rsidR="000446A9" w:rsidRPr="000446A9">
        <w:rPr>
          <w:spacing w:val="-2"/>
        </w:rPr>
        <w:softHyphen/>
      </w:r>
      <w:r>
        <w:softHyphen/>
      </w:r>
      <w:r w:rsidRPr="00424352">
        <w:t>munika</w:t>
      </w:r>
      <w:r>
        <w:softHyphen/>
      </w:r>
      <w:r w:rsidRPr="00424352">
        <w:t>tionstjänster. Enligt paragrafen får till</w:t>
      </w:r>
      <w:r w:rsidRPr="00424352">
        <w:softHyphen/>
        <w:t>handa</w:t>
      </w:r>
      <w:r w:rsidRPr="00424352">
        <w:softHyphen/>
      </w:r>
      <w:r w:rsidRPr="00E211AD">
        <w:t>hållaren i ett så</w:t>
      </w:r>
      <w:r>
        <w:softHyphen/>
      </w:r>
      <w:r w:rsidRPr="00E211AD">
        <w:t>dant av</w:t>
      </w:r>
      <w:r w:rsidR="005739E4">
        <w:softHyphen/>
      </w:r>
      <w:r w:rsidRPr="00E211AD">
        <w:t>tal inte ställa upp villkor som innebär att uppsäg</w:t>
      </w:r>
      <w:r w:rsidRPr="00E211AD">
        <w:softHyphen/>
        <w:t>nings</w:t>
      </w:r>
      <w:r w:rsidRPr="00E211AD">
        <w:softHyphen/>
        <w:t>tiden för kon</w:t>
      </w:r>
      <w:r w:rsidR="000446A9">
        <w:softHyphen/>
      </w:r>
      <w:r w:rsidRPr="00E211AD">
        <w:t>sumen</w:t>
      </w:r>
      <w:r w:rsidR="005739E4">
        <w:softHyphen/>
      </w:r>
      <w:r w:rsidRPr="00E211AD">
        <w:t>ten är längre än en månad. I fråga om avtal med bindningstid får vill</w:t>
      </w:r>
      <w:r w:rsidR="000446A9">
        <w:softHyphen/>
      </w:r>
      <w:r w:rsidR="000446A9">
        <w:softHyphen/>
      </w:r>
      <w:r w:rsidRPr="00E211AD">
        <w:t>koren inte innebära att konsumenten måste säga upp avtalet tidigare än en månad före bindningstidens utgång för att avtalet ska upphöra att gälla vid den tidpunkten.</w:t>
      </w:r>
    </w:p>
    <w:p w14:paraId="3F108262" w14:textId="77777777" w:rsidR="00D85371" w:rsidRPr="00E211AD" w:rsidRDefault="00D85371" w:rsidP="00D85371">
      <w:pPr>
        <w:pStyle w:val="Brdtextmedindrag"/>
      </w:pPr>
      <w:r>
        <w:t>Paragrafen</w:t>
      </w:r>
      <w:r w:rsidRPr="00424352">
        <w:t xml:space="preserve"> har till syfte att göra det enklare för konsumenter att säga</w:t>
      </w:r>
      <w:r w:rsidRPr="00E211AD">
        <w:t xml:space="preserve"> </w:t>
      </w:r>
      <w:r w:rsidRPr="00424352">
        <w:t>upp abonnemang på elektroniska kommunikationstjänster. För närmare bak</w:t>
      </w:r>
      <w:r w:rsidRPr="00424352">
        <w:softHyphen/>
        <w:t>grund till bestämmelserna se prop. 2013/14:79. USO-direktivet inne</w:t>
      </w:r>
      <w:r w:rsidRPr="00424352">
        <w:softHyphen/>
        <w:t>håller inte någon närmare reglering om uppsägning av avtal. I artikel</w:t>
      </w:r>
      <w:r>
        <w:t> </w:t>
      </w:r>
      <w:r w:rsidRPr="00424352">
        <w:t>30.6 i USO-direktivet föreskrivs endast att medlemsstaterna ska se till att villkor och förfaranden vid upp</w:t>
      </w:r>
      <w:r w:rsidRPr="00424352">
        <w:softHyphen/>
        <w:t>sägning av avtal om elektroniska kom</w:t>
      </w:r>
      <w:r>
        <w:softHyphen/>
      </w:r>
      <w:r w:rsidRPr="00424352">
        <w:t>munikations</w:t>
      </w:r>
      <w:r w:rsidRPr="00424352">
        <w:softHyphen/>
        <w:t>tjänster inte hämmar byte</w:t>
      </w:r>
      <w:r w:rsidRPr="00E211AD">
        <w:t xml:space="preserve"> av tjänsteleverantör.</w:t>
      </w:r>
    </w:p>
    <w:p w14:paraId="7766B2F4" w14:textId="77777777" w:rsidR="00D85371" w:rsidRDefault="00D85371" w:rsidP="00D85371">
      <w:pPr>
        <w:pStyle w:val="Brdtextmedindrag"/>
      </w:pPr>
      <w:r>
        <w:t>A</w:t>
      </w:r>
      <w:r w:rsidRPr="00424352">
        <w:t>rtikel 30.6 i USO-direktivet har förts över till artikel</w:t>
      </w:r>
      <w:r>
        <w:t> </w:t>
      </w:r>
      <w:r w:rsidRPr="00424352">
        <w:t>105.1</w:t>
      </w:r>
      <w:r w:rsidRPr="00E211AD">
        <w:t xml:space="preserve"> i EU-direktivet. </w:t>
      </w:r>
      <w:r>
        <w:t>Där anges</w:t>
      </w:r>
      <w:r w:rsidRPr="00E211AD">
        <w:t xml:space="preserve"> också att medlems</w:t>
      </w:r>
      <w:r>
        <w:softHyphen/>
      </w:r>
      <w:r w:rsidRPr="00E211AD">
        <w:t>staterna får anta eller behålla bestämmelser som föreskriver kortare maximala bindnings</w:t>
      </w:r>
      <w:r w:rsidRPr="00E211AD">
        <w:softHyphen/>
        <w:t xml:space="preserve">tider än </w:t>
      </w:r>
      <w:r w:rsidRPr="006B499D">
        <w:t>24</w:t>
      </w:r>
      <w:r>
        <w:t> </w:t>
      </w:r>
      <w:r w:rsidRPr="006B499D">
        <w:t>månader. Artikel 105 är fullharmoniserad (se avsnitt 1</w:t>
      </w:r>
      <w:r>
        <w:t>6</w:t>
      </w:r>
      <w:r w:rsidRPr="006B499D">
        <w:t>.1.1), vilket hindrar be</w:t>
      </w:r>
      <w:r w:rsidRPr="006B499D">
        <w:softHyphen/>
        <w:t>stäm</w:t>
      </w:r>
      <w:r w:rsidRPr="006B499D">
        <w:softHyphen/>
        <w:t>melser i nationell rätt som avviker från direktiv</w:t>
      </w:r>
      <w:r>
        <w:t>et</w:t>
      </w:r>
      <w:r w:rsidRPr="006B499D">
        <w:t>.</w:t>
      </w:r>
    </w:p>
    <w:p w14:paraId="39EC342D" w14:textId="79BD76D8" w:rsidR="00D85371" w:rsidRDefault="00D85371" w:rsidP="00D85371">
      <w:pPr>
        <w:pStyle w:val="Brdtextmedindrag"/>
      </w:pPr>
      <w:r w:rsidRPr="006B499D">
        <w:t>I skäl 257 i EU-direktivet anges att medlems</w:t>
      </w:r>
      <w:r>
        <w:softHyphen/>
      </w:r>
      <w:r w:rsidRPr="006B499D">
        <w:t>staterna bör kunna behålla nationella bestämmelser i frågor som inte specifikt behandlas i direktivet. Utöver bestämmelserna i artikel 105.3</w:t>
      </w:r>
      <w:r>
        <w:t>,</w:t>
      </w:r>
      <w:r w:rsidRPr="006B499D">
        <w:t xml:space="preserve"> som endast avser tidsbegränsade avtal med automatisk avtalsförlängning</w:t>
      </w:r>
      <w:r>
        <w:t>,</w:t>
      </w:r>
      <w:r w:rsidRPr="006B499D">
        <w:t xml:space="preserve"> finns det inte någon reglering om uppsäg</w:t>
      </w:r>
      <w:r w:rsidRPr="006B499D">
        <w:softHyphen/>
        <w:t>nings</w:t>
      </w:r>
      <w:r w:rsidRPr="006B499D">
        <w:softHyphen/>
      </w:r>
      <w:r w:rsidRPr="006B499D">
        <w:softHyphen/>
        <w:t>tidens längd i EU-direktivet. Bestämmelser</w:t>
      </w:r>
      <w:r>
        <w:t>na</w:t>
      </w:r>
      <w:r w:rsidRPr="006B499D">
        <w:t xml:space="preserve"> om maximal uppsäg</w:t>
      </w:r>
      <w:r w:rsidRPr="006B499D">
        <w:softHyphen/>
        <w:t>nings</w:t>
      </w:r>
      <w:r w:rsidRPr="006B499D">
        <w:softHyphen/>
        <w:t>tid i LEK korresponderar med möjligheten enligt direktivet att nationellt bestämma kortare maximala</w:t>
      </w:r>
      <w:r w:rsidRPr="00E211AD">
        <w:t xml:space="preserve"> bindningstider. Mot den bak</w:t>
      </w:r>
      <w:r>
        <w:softHyphen/>
      </w:r>
      <w:r w:rsidRPr="00E211AD">
        <w:t>grun</w:t>
      </w:r>
      <w:r>
        <w:softHyphen/>
      </w:r>
      <w:r w:rsidRPr="00E211AD">
        <w:t xml:space="preserve">den </w:t>
      </w:r>
      <w:r>
        <w:t xml:space="preserve">är det enligt regeringens bedömning förenligt med EU-direktivet att behålla </w:t>
      </w:r>
      <w:r w:rsidRPr="00424352">
        <w:t>bestämmelserna i 5</w:t>
      </w:r>
      <w:r>
        <w:t> kap. </w:t>
      </w:r>
      <w:r w:rsidRPr="00424352">
        <w:t>15 b</w:t>
      </w:r>
      <w:r>
        <w:t> §</w:t>
      </w:r>
      <w:r w:rsidRPr="00E211AD">
        <w:t xml:space="preserve"> LEK. I och med införandet av bestämmelserna har praxis när det gäller uppsägningstid i konsumentavtal gått från tre månader till en månad (jfr prop. 2013/14:79 </w:t>
      </w:r>
      <w:r w:rsidR="00EB24E6">
        <w:t>s. 7</w:t>
      </w:r>
      <w:r w:rsidRPr="00E211AD">
        <w:t>). Konsument</w:t>
      </w:r>
      <w:r>
        <w:softHyphen/>
      </w:r>
      <w:r w:rsidRPr="00E211AD">
        <w:t>nyttan som bestämmelserna medför bedöms fortfarande hög. Paragrafen bör därför föras över till den nya lagen.</w:t>
      </w:r>
    </w:p>
    <w:p w14:paraId="359A6DCD" w14:textId="6B2F6B44" w:rsidR="00D85371" w:rsidRDefault="00D85371" w:rsidP="00D85371">
      <w:pPr>
        <w:pStyle w:val="Brdtextmedindrag"/>
      </w:pPr>
      <w:r>
        <w:t>Nummeroberoende interpersonella kommunikationstjänster och över</w:t>
      </w:r>
      <w:r>
        <w:softHyphen/>
        <w:t>förings</w:t>
      </w:r>
      <w:r>
        <w:softHyphen/>
        <w:t>tjänster som används för tillhandahållande av maskin-till-maskin-</w:t>
      </w:r>
      <w:r w:rsidRPr="005739E4">
        <w:rPr>
          <w:spacing w:val="-3"/>
        </w:rPr>
        <w:t>tjänster är undantagna från EU-direktivets reglering om maximala bind</w:t>
      </w:r>
      <w:r w:rsidRPr="005739E4">
        <w:rPr>
          <w:spacing w:val="-3"/>
        </w:rPr>
        <w:softHyphen/>
        <w:t>nings</w:t>
      </w:r>
      <w:r w:rsidR="005739E4" w:rsidRPr="005739E4">
        <w:rPr>
          <w:spacing w:val="-3"/>
        </w:rPr>
        <w:softHyphen/>
      </w:r>
      <w:r>
        <w:softHyphen/>
        <w:t xml:space="preserve">tider. Det är inte möjligt att avvika från det tillämpningsområde som </w:t>
      </w:r>
      <w:r w:rsidRPr="005739E4">
        <w:rPr>
          <w:spacing w:val="-2"/>
        </w:rPr>
        <w:t>fast</w:t>
      </w:r>
      <w:r w:rsidR="005739E4">
        <w:rPr>
          <w:spacing w:val="-2"/>
        </w:rPr>
        <w:softHyphen/>
      </w:r>
      <w:r w:rsidRPr="005739E4">
        <w:rPr>
          <w:spacing w:val="-3"/>
        </w:rPr>
        <w:t>ställs i direktivet. Tillhandahållare av sådana tjänster bör därför i enlig</w:t>
      </w:r>
      <w:r w:rsidR="005739E4" w:rsidRPr="005739E4">
        <w:rPr>
          <w:spacing w:val="-3"/>
        </w:rPr>
        <w:softHyphen/>
      </w:r>
      <w:r w:rsidRPr="005739E4">
        <w:rPr>
          <w:spacing w:val="-3"/>
        </w:rPr>
        <w:t>het med</w:t>
      </w:r>
      <w:r>
        <w:t xml:space="preserve"> direktivet undantas från regleringen om uppsägningstid i konsumentavtal.</w:t>
      </w:r>
    </w:p>
    <w:p w14:paraId="007327F2" w14:textId="77777777" w:rsidR="00D85371" w:rsidRPr="00E211AD" w:rsidRDefault="00D85371" w:rsidP="00D85371">
      <w:pPr>
        <w:pStyle w:val="Brdtextmedindrag"/>
      </w:pPr>
      <w:r>
        <w:t xml:space="preserve">Regeringen konstaterar att förslaget i övrigt </w:t>
      </w:r>
      <w:r w:rsidRPr="00545074">
        <w:t xml:space="preserve">inte innebär någon ändring av gällande rätt. </w:t>
      </w:r>
      <w:r w:rsidRPr="00796656">
        <w:rPr>
          <w:i/>
        </w:rPr>
        <w:t>H</w:t>
      </w:r>
      <w:r w:rsidRPr="00D33323">
        <w:rPr>
          <w:i/>
        </w:rPr>
        <w:t>i</w:t>
      </w:r>
      <w:r w:rsidRPr="00545074">
        <w:rPr>
          <w:i/>
        </w:rPr>
        <w:t xml:space="preserve">3G Access AB </w:t>
      </w:r>
      <w:r w:rsidRPr="00545074">
        <w:t>efterfrågar ett förtydligande av hur upp</w:t>
      </w:r>
      <w:r>
        <w:softHyphen/>
      </w:r>
      <w:r w:rsidRPr="00545074">
        <w:t>säg</w:t>
      </w:r>
      <w:r w:rsidRPr="00545074">
        <w:softHyphen/>
        <w:t>nings</w:t>
      </w:r>
      <w:r w:rsidRPr="00545074">
        <w:softHyphen/>
        <w:t>tiden ska tolkas. Inne</w:t>
      </w:r>
      <w:r w:rsidRPr="00545074">
        <w:softHyphen/>
        <w:t>börd</w:t>
      </w:r>
      <w:r w:rsidRPr="00545074">
        <w:softHyphen/>
        <w:t>en är att konsum</w:t>
      </w:r>
      <w:r w:rsidRPr="00545074">
        <w:softHyphen/>
        <w:t>ent</w:t>
      </w:r>
      <w:r w:rsidRPr="00545074">
        <w:softHyphen/>
        <w:t>en efter att maximalt en månad har förflutit inte längre ska vara bunden av avtalet. I lagen (1930:</w:t>
      </w:r>
      <w:r>
        <w:t xml:space="preserve"> </w:t>
      </w:r>
      <w:r w:rsidRPr="00545074">
        <w:t>173) om beräkning av lag</w:t>
      </w:r>
      <w:r w:rsidRPr="00545074">
        <w:softHyphen/>
        <w:t>stadg</w:t>
      </w:r>
      <w:r w:rsidRPr="00545074">
        <w:softHyphen/>
        <w:t>ad tid finns bestämmelser om hur tiden ska räknas.</w:t>
      </w:r>
    </w:p>
    <w:p w14:paraId="5CD0138D" w14:textId="77777777" w:rsidR="00D85371" w:rsidRDefault="00D85371" w:rsidP="00D85371">
      <w:pPr>
        <w:pStyle w:val="Rubrik5utannumrering"/>
      </w:pPr>
      <w:r>
        <w:lastRenderedPageBreak/>
        <w:t>Ny reglering om u</w:t>
      </w:r>
      <w:r w:rsidRPr="00E211AD">
        <w:t xml:space="preserve">ppsägning av ett avtal </w:t>
      </w:r>
      <w:r>
        <w:t>med automatisk förlängning</w:t>
      </w:r>
    </w:p>
    <w:p w14:paraId="358B019C" w14:textId="21EFBBDE" w:rsidR="00D85371" w:rsidRDefault="00D85371" w:rsidP="00D85371">
      <w:pPr>
        <w:pStyle w:val="Brdtextmedindrag"/>
        <w:ind w:firstLine="0"/>
      </w:pPr>
      <w:r w:rsidRPr="006637C4">
        <w:t xml:space="preserve">En nyhet i EU-direktivet är bestämmelserna om </w:t>
      </w:r>
      <w:r w:rsidRPr="00C208DD">
        <w:t xml:space="preserve">rätt till </w:t>
      </w:r>
      <w:r w:rsidRPr="006637C4">
        <w:t>uppsägning av ett tids</w:t>
      </w:r>
      <w:r w:rsidRPr="006637C4">
        <w:softHyphen/>
        <w:t xml:space="preserve">begränsat avtal </w:t>
      </w:r>
      <w:r w:rsidRPr="00C208DD">
        <w:t>efter en automatisk avtalsförlängning. Enligt arti</w:t>
      </w:r>
      <w:r w:rsidRPr="00C208DD">
        <w:softHyphen/>
        <w:t>kel</w:t>
      </w:r>
      <w:r w:rsidR="005739E4">
        <w:t xml:space="preserve"> </w:t>
      </w:r>
      <w:r w:rsidRPr="00C208DD">
        <w:t>105.3 ska medlems</w:t>
      </w:r>
      <w:r w:rsidRPr="00C208DD">
        <w:softHyphen/>
        <w:t>staterna säkerställa att slutanvändare som ingått ett tids</w:t>
      </w:r>
      <w:r w:rsidR="005739E4">
        <w:softHyphen/>
      </w:r>
      <w:r w:rsidRPr="00C208DD">
        <w:t>begränsat avtal som med stöd av avtalet eller nationell rätt får för</w:t>
      </w:r>
      <w:r w:rsidRPr="00C208DD">
        <w:softHyphen/>
        <w:t>längas automatiskt</w:t>
      </w:r>
      <w:r w:rsidRPr="00424352">
        <w:t>, efter en sådan förlängning, har rätt att när som helst säga</w:t>
      </w:r>
      <w:r w:rsidRPr="00E211AD">
        <w:t xml:space="preserve"> </w:t>
      </w:r>
      <w:r w:rsidRPr="00424352">
        <w:t>upp avtalet med högst en månads uppsägningstid</w:t>
      </w:r>
      <w:r>
        <w:t>.</w:t>
      </w:r>
      <w:r w:rsidRPr="00424352">
        <w:t xml:space="preserve"> </w:t>
      </w:r>
      <w:r>
        <w:t>Slutanvändaren ska i ett så</w:t>
      </w:r>
      <w:r w:rsidR="005739E4">
        <w:softHyphen/>
      </w:r>
      <w:r w:rsidRPr="005739E4">
        <w:rPr>
          <w:spacing w:val="-2"/>
        </w:rPr>
        <w:t>dant fall inte behöva betala någon annan kostnad än av</w:t>
      </w:r>
      <w:r w:rsidRPr="005739E4">
        <w:rPr>
          <w:spacing w:val="-2"/>
        </w:rPr>
        <w:softHyphen/>
        <w:t>gifterna för erhållan</w:t>
      </w:r>
      <w:r w:rsidR="005739E4" w:rsidRPr="005739E4">
        <w:rPr>
          <w:spacing w:val="-2"/>
        </w:rPr>
        <w:softHyphen/>
      </w:r>
      <w:r w:rsidRPr="00E211AD">
        <w:t xml:space="preserve">det av tjänsten under uppsägningstiden. Vidare anges </w:t>
      </w:r>
      <w:r w:rsidRPr="00424352">
        <w:t>i artikeln att innan avtal</w:t>
      </w:r>
      <w:r>
        <w:softHyphen/>
      </w:r>
      <w:r w:rsidRPr="00424352">
        <w:t>et förlängs automatiskt, ska tillhandahållaren tydligt, i god tid och på ett varaktigt medium informera slutanvändaren om när av</w:t>
      </w:r>
      <w:r w:rsidRPr="00424352">
        <w:softHyphen/>
      </w:r>
      <w:r w:rsidRPr="00E211AD">
        <w:t xml:space="preserve">talet löper ut och </w:t>
      </w:r>
      <w:r w:rsidRPr="005739E4">
        <w:rPr>
          <w:spacing w:val="-2"/>
        </w:rPr>
        <w:t>om hur avtalet kan sägas upp. Tillhandahållarna ska sam</w:t>
      </w:r>
      <w:r w:rsidRPr="005739E4">
        <w:rPr>
          <w:spacing w:val="-2"/>
        </w:rPr>
        <w:softHyphen/>
        <w:t>tidigt ge slut</w:t>
      </w:r>
      <w:r w:rsidRPr="005739E4">
        <w:rPr>
          <w:spacing w:val="-2"/>
        </w:rPr>
        <w:softHyphen/>
        <w:t>använ</w:t>
      </w:r>
      <w:r w:rsidR="005739E4" w:rsidRPr="005739E4">
        <w:rPr>
          <w:spacing w:val="-2"/>
        </w:rPr>
        <w:softHyphen/>
      </w:r>
      <w:r>
        <w:softHyphen/>
      </w:r>
      <w:r w:rsidRPr="00E211AD">
        <w:t>dar</w:t>
      </w:r>
      <w:r>
        <w:softHyphen/>
      </w:r>
      <w:r w:rsidRPr="00E211AD">
        <w:t>na råd om de förmånligaste prisvillkor</w:t>
      </w:r>
      <w:r>
        <w:t>en</w:t>
      </w:r>
      <w:r w:rsidRPr="00E211AD">
        <w:t xml:space="preserve"> som gäller för </w:t>
      </w:r>
      <w:r w:rsidRPr="00424352">
        <w:t>slut</w:t>
      </w:r>
      <w:r>
        <w:softHyphen/>
      </w:r>
      <w:r w:rsidRPr="00424352">
        <w:t>använda</w:t>
      </w:r>
      <w:r w:rsidR="005739E4">
        <w:softHyphen/>
      </w:r>
      <w:r w:rsidRPr="00424352">
        <w:t>rens tjänster. Slutligen anges också att tillhanda</w:t>
      </w:r>
      <w:r>
        <w:softHyphen/>
      </w:r>
      <w:r w:rsidRPr="00424352">
        <w:t>håll</w:t>
      </w:r>
      <w:r>
        <w:softHyphen/>
      </w:r>
      <w:r w:rsidRPr="00424352">
        <w:t>are minst en</w:t>
      </w:r>
      <w:r w:rsidRPr="00E211AD">
        <w:t xml:space="preserve"> </w:t>
      </w:r>
      <w:r w:rsidRPr="00424352">
        <w:t xml:space="preserve">gång per år ska ge slutanvändarna information om </w:t>
      </w:r>
      <w:r>
        <w:t xml:space="preserve">de </w:t>
      </w:r>
      <w:r w:rsidRPr="00424352">
        <w:t>förmånlig</w:t>
      </w:r>
      <w:r>
        <w:softHyphen/>
      </w:r>
      <w:r w:rsidRPr="00424352">
        <w:t>aste pris</w:t>
      </w:r>
      <w:r w:rsidRPr="00424352">
        <w:softHyphen/>
        <w:t>villkor</w:t>
      </w:r>
      <w:r>
        <w:t>en</w:t>
      </w:r>
      <w:r w:rsidRPr="00424352">
        <w:t>.</w:t>
      </w:r>
    </w:p>
    <w:p w14:paraId="30C98681" w14:textId="67E8E819" w:rsidR="00D85371" w:rsidRDefault="00D85371" w:rsidP="00D85371">
      <w:pPr>
        <w:pStyle w:val="Brdtextmedindrag"/>
      </w:pPr>
      <w:r>
        <w:t>Regleringen omfattar tidsbegränsade avtal med automatisk avtals</w:t>
      </w:r>
      <w:r>
        <w:softHyphen/>
        <w:t>för</w:t>
      </w:r>
      <w:r w:rsidR="005739E4">
        <w:softHyphen/>
      </w:r>
      <w:r>
        <w:t>läng</w:t>
      </w:r>
      <w:r>
        <w:softHyphen/>
        <w:t>ning. I skäl 274 i EU-direktivet anges att slutanvändare i ett fall med automatisk avtalsförlängning bör ha möjlighet att säga upp avtalet utan kostnad efter utgången av bindningstiden. Direktivet gör ingen skill</w:t>
      </w:r>
      <w:r>
        <w:softHyphen/>
        <w:t>nad på om avtalet förlängs på viss tid eller tills vidare. En slut</w:t>
      </w:r>
      <w:r>
        <w:softHyphen/>
        <w:t>användare ska efter en automatisk förlängning av avtalet ha möjlighet att när som helst avsluta avtalet med en månads uppsägningstid.</w:t>
      </w:r>
    </w:p>
    <w:p w14:paraId="3E39CB9E" w14:textId="77777777" w:rsidR="00D85371" w:rsidRDefault="00D85371" w:rsidP="00D85371">
      <w:pPr>
        <w:pStyle w:val="Brdtextmedindrag"/>
      </w:pPr>
      <w:r w:rsidRPr="00424352">
        <w:t>Bestämmelser som gäller när ett tidsbestämt avtal mellan en närings</w:t>
      </w:r>
      <w:r w:rsidRPr="00424352">
        <w:softHyphen/>
        <w:t>idkare</w:t>
      </w:r>
      <w:r w:rsidRPr="00E211AD">
        <w:t xml:space="preserve"> </w:t>
      </w:r>
      <w:r w:rsidRPr="00424352">
        <w:t>och en konsument innehåller villkor om att avtalet förlängs om kon</w:t>
      </w:r>
      <w:r>
        <w:softHyphen/>
      </w:r>
      <w:r w:rsidRPr="00424352">
        <w:t>sum</w:t>
      </w:r>
      <w:r>
        <w:softHyphen/>
      </w:r>
      <w:r w:rsidRPr="00424352">
        <w:t>enten</w:t>
      </w:r>
      <w:r w:rsidRPr="00E211AD">
        <w:t xml:space="preserve"> </w:t>
      </w:r>
      <w:r w:rsidRPr="00424352">
        <w:t>inte säger upp avtalet finns i lagen (2014:1449) om konsument</w:t>
      </w:r>
      <w:r>
        <w:softHyphen/>
      </w:r>
      <w:r w:rsidRPr="00424352">
        <w:t>skydd vid auto</w:t>
      </w:r>
      <w:r w:rsidRPr="00424352">
        <w:softHyphen/>
        <w:t>matisk avtalsförlängning. Av bestämmelserna f</w:t>
      </w:r>
      <w:r>
        <w:t>ramgår</w:t>
      </w:r>
      <w:r w:rsidRPr="00424352">
        <w:t xml:space="preserve"> bl.a. att en närings</w:t>
      </w:r>
      <w:r w:rsidRPr="00424352">
        <w:softHyphen/>
        <w:t>idkare</w:t>
      </w:r>
      <w:r w:rsidRPr="00E211AD">
        <w:t xml:space="preserve"> </w:t>
      </w:r>
      <w:r w:rsidRPr="00424352">
        <w:t>inför en förlängning av avtalet skriftligen ska påminna konsumenten om inne</w:t>
      </w:r>
      <w:r w:rsidRPr="00424352">
        <w:softHyphen/>
      </w:r>
      <w:r w:rsidRPr="00E211AD">
        <w:t>börden av villkoret om automatisk avtals</w:t>
      </w:r>
      <w:r>
        <w:softHyphen/>
      </w:r>
      <w:r w:rsidRPr="00E211AD">
        <w:t>förläng</w:t>
      </w:r>
      <w:r>
        <w:softHyphen/>
      </w:r>
      <w:r w:rsidRPr="00E211AD">
        <w:t>ning. Om en sådan på</w:t>
      </w:r>
      <w:r w:rsidRPr="00E211AD">
        <w:softHyphen/>
        <w:t>min</w:t>
      </w:r>
      <w:r w:rsidRPr="00E211AD">
        <w:softHyphen/>
      </w:r>
      <w:r w:rsidRPr="00424352">
        <w:t>nelse inte görs</w:t>
      </w:r>
      <w:r>
        <w:t>,</w:t>
      </w:r>
      <w:r w:rsidRPr="00424352">
        <w:t xml:space="preserve"> har konsumenten rätt att säga upp avtalet med omedelbar verkan, </w:t>
      </w:r>
      <w:r w:rsidRPr="00E211AD">
        <w:t>dock tidigast till avtalstidens utgång (3</w:t>
      </w:r>
      <w:r>
        <w:t> §</w:t>
      </w:r>
      <w:r w:rsidRPr="00E211AD">
        <w:t>). Lagens tillämpningsområde är begränsat till konsumentavtal</w:t>
      </w:r>
      <w:r>
        <w:t>.</w:t>
      </w:r>
      <w:r w:rsidRPr="00E211AD">
        <w:t xml:space="preserve"> </w:t>
      </w:r>
      <w:r>
        <w:t>L</w:t>
      </w:r>
      <w:r w:rsidRPr="00E211AD">
        <w:t>agen gäller inte heller om det finns sär</w:t>
      </w:r>
      <w:r w:rsidRPr="00E211AD">
        <w:softHyphen/>
        <w:t>skilda bestämmelser om förlängning av avtal i annan lagstiftning eller om kon</w:t>
      </w:r>
      <w:r w:rsidRPr="00E211AD">
        <w:softHyphen/>
        <w:t>sumenten efter förlängningen kan säga upp avtalet till upphörande inom tre månader från uppsägningen (1</w:t>
      </w:r>
      <w:r>
        <w:t> §</w:t>
      </w:r>
      <w:r w:rsidRPr="00E211AD">
        <w:t>).</w:t>
      </w:r>
    </w:p>
    <w:p w14:paraId="4A45548C" w14:textId="77777777" w:rsidR="00D85371" w:rsidRPr="00E211AD" w:rsidRDefault="00D85371" w:rsidP="00D85371">
      <w:pPr>
        <w:pStyle w:val="Brdtextmedindrag"/>
      </w:pPr>
      <w:r w:rsidRPr="00E211AD">
        <w:t xml:space="preserve">Artikel 105.3 i EU-direktivet </w:t>
      </w:r>
      <w:r w:rsidRPr="00424352">
        <w:t>är fullharmoniserad (se avsnitt 1</w:t>
      </w:r>
      <w:r>
        <w:t>6</w:t>
      </w:r>
      <w:r w:rsidRPr="00424352">
        <w:t>.1.1) och medger därmed inte någon flexi</w:t>
      </w:r>
      <w:r w:rsidRPr="00424352">
        <w:softHyphen/>
        <w:t xml:space="preserve">bilitet vid genomförandet. </w:t>
      </w:r>
      <w:r>
        <w:t>Artikeln</w:t>
      </w:r>
      <w:r w:rsidRPr="00424352">
        <w:t xml:space="preserve"> är en sådan central skydds</w:t>
      </w:r>
      <w:r w:rsidRPr="00424352">
        <w:softHyphen/>
        <w:t>regel för slutanvändare som bör framgå av lag. Efter</w:t>
      </w:r>
      <w:r>
        <w:softHyphen/>
      </w:r>
      <w:r w:rsidRPr="00424352">
        <w:t xml:space="preserve">som </w:t>
      </w:r>
      <w:r>
        <w:t>den</w:t>
      </w:r>
      <w:r w:rsidRPr="00424352">
        <w:t xml:space="preserve"> ställer </w:t>
      </w:r>
      <w:r w:rsidRPr="00E211AD">
        <w:t xml:space="preserve">upp ytterligare krav, bl.a. på maximal uppsägningstid, än de som </w:t>
      </w:r>
      <w:r>
        <w:t xml:space="preserve">redan </w:t>
      </w:r>
      <w:r w:rsidRPr="00E211AD">
        <w:t xml:space="preserve">följer av </w:t>
      </w:r>
      <w:r w:rsidRPr="00424352">
        <w:t>svensk rätt och dess</w:t>
      </w:r>
      <w:r>
        <w:softHyphen/>
      </w:r>
      <w:r w:rsidRPr="00424352">
        <w:t>utom gäller till förmån för alla slutanvändare, inte enbart</w:t>
      </w:r>
      <w:r w:rsidRPr="00E211AD">
        <w:t xml:space="preserve"> konsumenter, behöver bestämmelsen genom</w:t>
      </w:r>
      <w:r>
        <w:softHyphen/>
      </w:r>
      <w:r w:rsidRPr="00E211AD">
        <w:t>föras i den nya lagen.</w:t>
      </w:r>
    </w:p>
    <w:p w14:paraId="60C96B21" w14:textId="77777777" w:rsidR="00D85371" w:rsidRDefault="00D85371" w:rsidP="00D85371">
      <w:pPr>
        <w:pStyle w:val="Brdtextmedindrag"/>
      </w:pPr>
      <w:r>
        <w:t>V</w:t>
      </w:r>
      <w:r w:rsidRPr="00424352">
        <w:t xml:space="preserve">illkor som innebär att en slutanvändare, efter en </w:t>
      </w:r>
      <w:r>
        <w:t xml:space="preserve">automatisk </w:t>
      </w:r>
      <w:r w:rsidRPr="00424352">
        <w:t>avtals</w:t>
      </w:r>
      <w:r w:rsidRPr="00424352">
        <w:softHyphen/>
      </w:r>
      <w:r w:rsidRPr="00E211AD">
        <w:t>förlängning, inte har rätt att när som helst säga upp avtalet med högst en månads uppsägningstid</w:t>
      </w:r>
      <w:r>
        <w:t xml:space="preserve"> bör alltså förbjudas i den nya lagen. Slutanvända</w:t>
      </w:r>
      <w:r>
        <w:softHyphen/>
        <w:t xml:space="preserve">ren bör inte behöva betala någon annan kostnad än </w:t>
      </w:r>
      <w:r w:rsidRPr="00E211AD">
        <w:t>avgifter för använd</w:t>
      </w:r>
      <w:r>
        <w:softHyphen/>
      </w:r>
      <w:r w:rsidRPr="00E211AD">
        <w:t xml:space="preserve">ning av </w:t>
      </w:r>
      <w:r w:rsidRPr="00424352">
        <w:t>tjänsten under uppsäg</w:t>
      </w:r>
      <w:r>
        <w:softHyphen/>
      </w:r>
      <w:r w:rsidRPr="00424352">
        <w:t>nings</w:t>
      </w:r>
      <w:r>
        <w:softHyphen/>
      </w:r>
      <w:r w:rsidRPr="00424352">
        <w:t xml:space="preserve">tiden. </w:t>
      </w:r>
      <w:r>
        <w:t>Det är inte förenligt med EU-direk</w:t>
      </w:r>
      <w:r>
        <w:softHyphen/>
        <w:t xml:space="preserve">tivet att som </w:t>
      </w:r>
      <w:r w:rsidRPr="00E626F4">
        <w:rPr>
          <w:i/>
        </w:rPr>
        <w:t xml:space="preserve">Verizon Sweden AB </w:t>
      </w:r>
      <w:r w:rsidRPr="00E626F4">
        <w:t>anser</w:t>
      </w:r>
      <w:r>
        <w:t xml:space="preserve"> </w:t>
      </w:r>
      <w:r w:rsidRPr="00257F9D">
        <w:t xml:space="preserve">behandla slutanvändare som är stora företag annorlunda än </w:t>
      </w:r>
      <w:r>
        <w:t>övriga kategorier av slutanvändare. Alla slut</w:t>
      </w:r>
      <w:r>
        <w:softHyphen/>
        <w:t>användare bör omfattas av skyddet. Regleringen</w:t>
      </w:r>
      <w:r w:rsidRPr="00E211AD">
        <w:t xml:space="preserve"> </w:t>
      </w:r>
      <w:r>
        <w:t xml:space="preserve">bör </w:t>
      </w:r>
      <w:r w:rsidRPr="00E211AD">
        <w:t>omfatta tillhanda</w:t>
      </w:r>
      <w:r>
        <w:softHyphen/>
      </w:r>
      <w:r w:rsidRPr="0058596A">
        <w:rPr>
          <w:spacing w:val="-2"/>
        </w:rPr>
        <w:t>hållare av elektroniska kom</w:t>
      </w:r>
      <w:r w:rsidRPr="0058596A">
        <w:rPr>
          <w:spacing w:val="-2"/>
        </w:rPr>
        <w:softHyphen/>
        <w:t>mun</w:t>
      </w:r>
      <w:r w:rsidRPr="0058596A">
        <w:rPr>
          <w:spacing w:val="-2"/>
        </w:rPr>
        <w:softHyphen/>
        <w:t>ika</w:t>
      </w:r>
      <w:r w:rsidRPr="0058596A">
        <w:rPr>
          <w:spacing w:val="-2"/>
        </w:rPr>
        <w:softHyphen/>
        <w:t>tions</w:t>
      </w:r>
      <w:r w:rsidRPr="0058596A">
        <w:rPr>
          <w:spacing w:val="-2"/>
        </w:rPr>
        <w:softHyphen/>
        <w:t>tjänster, med undantag för nummer</w:t>
      </w:r>
      <w:r w:rsidRPr="0058596A">
        <w:rPr>
          <w:spacing w:val="-2"/>
        </w:rPr>
        <w:softHyphen/>
      </w:r>
      <w:r w:rsidRPr="0058596A">
        <w:rPr>
          <w:spacing w:val="-2"/>
        </w:rPr>
        <w:softHyphen/>
      </w:r>
      <w:r w:rsidRPr="00E211AD">
        <w:lastRenderedPageBreak/>
        <w:t>oberoende inter</w:t>
      </w:r>
      <w:r>
        <w:softHyphen/>
      </w:r>
      <w:r w:rsidRPr="00E211AD">
        <w:t>person</w:t>
      </w:r>
      <w:r>
        <w:softHyphen/>
      </w:r>
      <w:r w:rsidRPr="00E211AD">
        <w:t>ella kom</w:t>
      </w:r>
      <w:r>
        <w:softHyphen/>
      </w:r>
      <w:r w:rsidRPr="00E211AD">
        <w:t>mun</w:t>
      </w:r>
      <w:r>
        <w:softHyphen/>
      </w:r>
      <w:r w:rsidRPr="00E211AD">
        <w:t>ika</w:t>
      </w:r>
      <w:r w:rsidRPr="00E211AD">
        <w:softHyphen/>
        <w:t>tions</w:t>
      </w:r>
      <w:r w:rsidRPr="00E211AD">
        <w:softHyphen/>
        <w:t>tjänster och överförings</w:t>
      </w:r>
      <w:r>
        <w:softHyphen/>
      </w:r>
      <w:r w:rsidRPr="00E211AD">
        <w:t>tjänster för till</w:t>
      </w:r>
      <w:r>
        <w:softHyphen/>
      </w:r>
      <w:r w:rsidRPr="00E211AD">
        <w:t>handa</w:t>
      </w:r>
      <w:r>
        <w:softHyphen/>
      </w:r>
      <w:r w:rsidRPr="00E211AD">
        <w:t>håll</w:t>
      </w:r>
      <w:r>
        <w:softHyphen/>
      </w:r>
      <w:r w:rsidRPr="00E211AD">
        <w:t>ande av maskin</w:t>
      </w:r>
      <w:r>
        <w:t>-</w:t>
      </w:r>
      <w:r w:rsidRPr="00E211AD">
        <w:t>till</w:t>
      </w:r>
      <w:r>
        <w:t>-</w:t>
      </w:r>
      <w:r w:rsidRPr="00E211AD">
        <w:t>maskin-tjänster.</w:t>
      </w:r>
    </w:p>
    <w:p w14:paraId="2A1FBCE3" w14:textId="77777777" w:rsidR="00D85371" w:rsidRPr="00F4067F" w:rsidRDefault="00D85371" w:rsidP="00D85371">
      <w:pPr>
        <w:pStyle w:val="Brdtextmedindrag"/>
      </w:pPr>
      <w:r w:rsidRPr="00F4067F">
        <w:rPr>
          <w:i/>
        </w:rPr>
        <w:t xml:space="preserve">Sveriges konsumenter </w:t>
      </w:r>
      <w:r w:rsidRPr="00F4067F">
        <w:t>efterfrågar ett förtydligande av hur uppsägnings</w:t>
      </w:r>
      <w:r>
        <w:softHyphen/>
      </w:r>
      <w:r w:rsidRPr="00F4067F">
        <w:t>tiden ska räknas. Innebörden av högst en månads uppsägningstid bör enligt regeringen</w:t>
      </w:r>
      <w:r>
        <w:t>s mening</w:t>
      </w:r>
      <w:r w:rsidRPr="00F4067F">
        <w:t xml:space="preserve"> vara densamma som i bestämmelsen om uppsägnings</w:t>
      </w:r>
      <w:r>
        <w:softHyphen/>
      </w:r>
      <w:r w:rsidRPr="00F4067F">
        <w:t>tid i konsumentavtal</w:t>
      </w:r>
      <w:r>
        <w:t>, se ovan</w:t>
      </w:r>
      <w:r w:rsidRPr="00F4067F">
        <w:t>.</w:t>
      </w:r>
    </w:p>
    <w:p w14:paraId="1E9E1986" w14:textId="74D54BF0" w:rsidR="00D85371" w:rsidRDefault="00D85371" w:rsidP="00D85371">
      <w:pPr>
        <w:pStyle w:val="Brdtextmedindrag"/>
      </w:pPr>
      <w:r w:rsidRPr="00E211AD">
        <w:t>Skyldigheten</w:t>
      </w:r>
      <w:r w:rsidRPr="00424352">
        <w:t xml:space="preserve"> enligt artikel 105.3 att informera innan en avtalsför</w:t>
      </w:r>
      <w:r w:rsidRPr="00424352">
        <w:softHyphen/>
        <w:t>läng</w:t>
      </w:r>
      <w:r w:rsidRPr="00424352">
        <w:softHyphen/>
        <w:t>ning</w:t>
      </w:r>
      <w:r w:rsidRPr="00E211AD">
        <w:t xml:space="preserve"> liksom de kvalitetskrav som anges i artikeln på den information som ska </w:t>
      </w:r>
      <w:r w:rsidRPr="00424352">
        <w:t>lämnas behöver också regleras särskilt. Som framgå</w:t>
      </w:r>
      <w:r>
        <w:t>r ovan</w:t>
      </w:r>
      <w:r w:rsidRPr="00424352">
        <w:t xml:space="preserve"> föreskriver artikel 105.3</w:t>
      </w:r>
      <w:r w:rsidRPr="00E211AD">
        <w:t xml:space="preserve"> också skyldigheter i fråga om råd och information om för</w:t>
      </w:r>
      <w:r>
        <w:softHyphen/>
      </w:r>
      <w:r w:rsidRPr="00E211AD">
        <w:t>månlig</w:t>
      </w:r>
      <w:r>
        <w:softHyphen/>
      </w:r>
      <w:r w:rsidRPr="00E211AD">
        <w:t>aste pris</w:t>
      </w:r>
      <w:r w:rsidRPr="00E211AD">
        <w:softHyphen/>
      </w:r>
      <w:r w:rsidRPr="00424352">
        <w:t xml:space="preserve">villkor. Bestämmelserna har en sådan detaljnivå att de lämpligen bör </w:t>
      </w:r>
      <w:r>
        <w:t>genomföras i</w:t>
      </w:r>
      <w:r w:rsidRPr="00E211AD">
        <w:t xml:space="preserve"> myndighetsföreskrifter. Regeringen eller den myndighet som rege</w:t>
      </w:r>
      <w:r w:rsidRPr="00E211AD">
        <w:softHyphen/>
      </w:r>
      <w:r w:rsidRPr="00424352">
        <w:t>ring</w:t>
      </w:r>
      <w:r w:rsidRPr="00424352">
        <w:softHyphen/>
        <w:t>en bestämmer bör därför få meddela före</w:t>
      </w:r>
      <w:r>
        <w:softHyphen/>
      </w:r>
      <w:r w:rsidRPr="00424352">
        <w:t xml:space="preserve">skrifter om skyldighet </w:t>
      </w:r>
      <w:r>
        <w:t xml:space="preserve">för tillhandahållaren </w:t>
      </w:r>
      <w:r w:rsidRPr="00424352">
        <w:t xml:space="preserve">att </w:t>
      </w:r>
      <w:r w:rsidRPr="00E211AD">
        <w:t xml:space="preserve">till slutanvändaren </w:t>
      </w:r>
      <w:r w:rsidRPr="00424352">
        <w:t>lämna</w:t>
      </w:r>
      <w:r w:rsidRPr="00E211AD">
        <w:t xml:space="preserve"> infor</w:t>
      </w:r>
      <w:r w:rsidR="005739E4">
        <w:softHyphen/>
      </w:r>
      <w:r w:rsidRPr="00E211AD">
        <w:t>mation inför en avtals</w:t>
      </w:r>
      <w:r>
        <w:softHyphen/>
      </w:r>
      <w:r w:rsidRPr="00E211AD">
        <w:t xml:space="preserve">förlängning och årlig information om prisvillkor. </w:t>
      </w:r>
      <w:r>
        <w:t>B</w:t>
      </w:r>
      <w:r w:rsidRPr="00E211AD">
        <w:t xml:space="preserve">emyndigandet </w:t>
      </w:r>
      <w:r>
        <w:t>omfattar</w:t>
      </w:r>
      <w:r w:rsidRPr="00E211AD">
        <w:t xml:space="preserve"> råd om </w:t>
      </w:r>
      <w:r>
        <w:t xml:space="preserve">de </w:t>
      </w:r>
      <w:r w:rsidRPr="00E211AD">
        <w:t>förmån</w:t>
      </w:r>
      <w:r w:rsidRPr="00E211AD">
        <w:softHyphen/>
        <w:t>lig</w:t>
      </w:r>
      <w:r w:rsidRPr="00E211AD">
        <w:softHyphen/>
        <w:t>aste prisvillkor</w:t>
      </w:r>
      <w:r>
        <w:t>en</w:t>
      </w:r>
      <w:r w:rsidRPr="00E211AD">
        <w:t>.</w:t>
      </w:r>
    </w:p>
    <w:p w14:paraId="3245E0FA" w14:textId="77777777" w:rsidR="00D85371" w:rsidRPr="00E211AD" w:rsidRDefault="00D85371" w:rsidP="00D85371">
      <w:pPr>
        <w:pStyle w:val="Brdtextmedindrag"/>
      </w:pPr>
      <w:r>
        <w:t xml:space="preserve">Som </w:t>
      </w:r>
      <w:r w:rsidRPr="004F2345">
        <w:rPr>
          <w:iCs/>
        </w:rPr>
        <w:t>Sveriges konsumenter</w:t>
      </w:r>
      <w:r>
        <w:t xml:space="preserve"> noterar anges i skäl 276 i EU-direktivet att medlems</w:t>
      </w:r>
      <w:r>
        <w:softHyphen/>
        <w:t>staterna bör kunna föreskriva skydd för slutanvändarna när det gäller uppsägning av avtal om slutanvändare byter bostadsort. Regeringen konstaterar att artikel 105 inte innehåller några bestämmelser i detta avseende. Det saknas i detta ärende också underlag för att kunna bedöma behovet av att införa en sådan reglering.</w:t>
      </w:r>
    </w:p>
    <w:p w14:paraId="3DD4B29C" w14:textId="77777777" w:rsidR="00D85371" w:rsidRPr="00E211AD" w:rsidRDefault="00D85371" w:rsidP="00D85371">
      <w:pPr>
        <w:pStyle w:val="Rubrik3"/>
      </w:pPr>
      <w:bookmarkStart w:id="1045" w:name="_Toc73005961"/>
      <w:bookmarkStart w:id="1046" w:name="_Toc86738767"/>
      <w:bookmarkStart w:id="1047" w:name="_Toc94597530"/>
      <w:bookmarkStart w:id="1048" w:name="_Toc96533373"/>
      <w:bookmarkStart w:id="1049" w:name="_Toc9841627"/>
      <w:bookmarkStart w:id="1050" w:name="_Toc9867504"/>
      <w:bookmarkStart w:id="1051" w:name="_Toc9867754"/>
      <w:bookmarkStart w:id="1052" w:name="_Toc9871171"/>
      <w:bookmarkStart w:id="1053" w:name="_Toc9958254"/>
      <w:bookmarkStart w:id="1054" w:name="_Toc9961313"/>
      <w:bookmarkStart w:id="1055" w:name="_Toc9962412"/>
      <w:bookmarkStart w:id="1056" w:name="_Toc17793376"/>
      <w:r w:rsidRPr="00E211AD">
        <w:t>Operatörslåst terminalutrustning</w:t>
      </w:r>
      <w:bookmarkEnd w:id="1045"/>
      <w:bookmarkEnd w:id="1046"/>
      <w:bookmarkEnd w:id="1047"/>
      <w:bookmarkEnd w:id="1048"/>
    </w:p>
    <w:p w14:paraId="23D4D1B5" w14:textId="77777777" w:rsidR="00D85371" w:rsidRPr="00E211AD" w:rsidRDefault="00D85371" w:rsidP="00D85371">
      <w:pPr>
        <w:pStyle w:val="Brdtextram"/>
      </w:pPr>
      <w:r>
        <w:rPr>
          <w:b/>
        </w:rPr>
        <w:t>Regeringens f</w:t>
      </w:r>
      <w:r w:rsidRPr="00E211AD">
        <w:rPr>
          <w:b/>
        </w:rPr>
        <w:t>örslag:</w:t>
      </w:r>
      <w:r w:rsidRPr="00E211AD">
        <w:t xml:space="preserve"> </w:t>
      </w:r>
      <w:r>
        <w:t>B</w:t>
      </w:r>
      <w:r w:rsidRPr="00D36537">
        <w:t>estäm</w:t>
      </w:r>
      <w:r w:rsidRPr="00D36537">
        <w:softHyphen/>
        <w:t>melser</w:t>
      </w:r>
      <w:r w:rsidRPr="00D36537">
        <w:softHyphen/>
        <w:t xml:space="preserve">na </w:t>
      </w:r>
      <w:r>
        <w:t>i lagen om elektronisk kommu</w:t>
      </w:r>
      <w:r>
        <w:softHyphen/>
        <w:t>ni</w:t>
      </w:r>
      <w:r>
        <w:softHyphen/>
        <w:t>ka</w:t>
      </w:r>
      <w:r>
        <w:softHyphen/>
        <w:t xml:space="preserve">tion </w:t>
      </w:r>
      <w:r w:rsidRPr="00D36537">
        <w:t>om borttagande av operatörs</w:t>
      </w:r>
      <w:r>
        <w:softHyphen/>
      </w:r>
      <w:r w:rsidRPr="00D36537">
        <w:t>lås på terminal</w:t>
      </w:r>
      <w:r w:rsidRPr="00D36537">
        <w:softHyphen/>
        <w:t>ut</w:t>
      </w:r>
      <w:r w:rsidRPr="00D36537">
        <w:softHyphen/>
        <w:t>rust</w:t>
      </w:r>
      <w:r w:rsidRPr="00D36537">
        <w:softHyphen/>
        <w:t xml:space="preserve">ning efter att bindningstiden har löpt ut ska </w:t>
      </w:r>
      <w:r>
        <w:t xml:space="preserve">i allt väsentligt </w:t>
      </w:r>
      <w:r w:rsidRPr="00D36537">
        <w:t>föras över till den nya lagen.</w:t>
      </w:r>
    </w:p>
    <w:p w14:paraId="367DC7B9" w14:textId="77777777" w:rsidR="00D85371" w:rsidRPr="00E211AD" w:rsidRDefault="00D85371" w:rsidP="00D85371">
      <w:pPr>
        <w:pStyle w:val="Brdtextmedindrag"/>
        <w:rPr>
          <w:sz w:val="8"/>
          <w:szCs w:val="8"/>
        </w:rPr>
      </w:pPr>
    </w:p>
    <w:p w14:paraId="1263DC2D"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med regeringens förslag.</w:t>
      </w:r>
    </w:p>
    <w:p w14:paraId="1C026744" w14:textId="77777777" w:rsidR="00D85371" w:rsidRPr="00BD6264" w:rsidRDefault="00D85371" w:rsidP="00D85371">
      <w:pPr>
        <w:pStyle w:val="Brdtextmedindrag"/>
        <w:rPr>
          <w:sz w:val="8"/>
          <w:szCs w:val="8"/>
        </w:rPr>
      </w:pPr>
      <w:r w:rsidRPr="00E211AD">
        <w:rPr>
          <w:b/>
        </w:rPr>
        <w:t>Remissinstanserna</w:t>
      </w:r>
      <w:r w:rsidRPr="005D5A41">
        <w:rPr>
          <w:bCs/>
        </w:rPr>
        <w:t xml:space="preserve"> </w:t>
      </w:r>
      <w:r w:rsidRPr="00357DC5">
        <w:t>tillstyrker förslage</w:t>
      </w:r>
      <w:r>
        <w:t>t</w:t>
      </w:r>
      <w:r w:rsidRPr="00357DC5">
        <w:t xml:space="preserve"> eller har ingen invändning mot de</w:t>
      </w:r>
      <w:r>
        <w:t>t</w:t>
      </w:r>
      <w:r w:rsidRPr="00357DC5">
        <w:t>.</w:t>
      </w:r>
    </w:p>
    <w:p w14:paraId="23406908" w14:textId="779516C4" w:rsidR="00D85371" w:rsidRDefault="00D85371" w:rsidP="00D85371">
      <w:pPr>
        <w:pStyle w:val="Brdtextmedindrag"/>
      </w:pPr>
      <w:r w:rsidRPr="00424352">
        <w:rPr>
          <w:b/>
        </w:rPr>
        <w:t xml:space="preserve">Skälen för </w:t>
      </w:r>
      <w:r>
        <w:rPr>
          <w:b/>
        </w:rPr>
        <w:t xml:space="preserve">regeringens </w:t>
      </w:r>
      <w:r w:rsidRPr="00424352">
        <w:rPr>
          <w:b/>
        </w:rPr>
        <w:t>förslag:</w:t>
      </w:r>
      <w:r w:rsidRPr="00424352">
        <w:t xml:space="preserve"> I 5</w:t>
      </w:r>
      <w:r>
        <w:t> kap. </w:t>
      </w:r>
      <w:r w:rsidRPr="00424352">
        <w:t>15</w:t>
      </w:r>
      <w:r>
        <w:t> </w:t>
      </w:r>
      <w:r w:rsidRPr="00424352">
        <w:t>c</w:t>
      </w:r>
      <w:r>
        <w:t> §</w:t>
      </w:r>
      <w:r w:rsidRPr="00424352">
        <w:t xml:space="preserve"> LEK finns en skyldig</w:t>
      </w:r>
      <w:r>
        <w:softHyphen/>
      </w:r>
      <w:r w:rsidRPr="00424352">
        <w:t>het för den som</w:t>
      </w:r>
      <w:r w:rsidRPr="00E211AD">
        <w:t xml:space="preserve"> </w:t>
      </w:r>
      <w:r w:rsidRPr="00424352">
        <w:t>tillhandahåller allmänt tillgängliga elektroniska kom</w:t>
      </w:r>
      <w:r>
        <w:softHyphen/>
      </w:r>
      <w:r w:rsidRPr="00424352">
        <w:t>munika</w:t>
      </w:r>
      <w:r>
        <w:softHyphen/>
      </w:r>
      <w:r w:rsidRPr="00424352">
        <w:t>tions</w:t>
      </w:r>
      <w:r>
        <w:softHyphen/>
      </w:r>
      <w:r w:rsidRPr="00424352">
        <w:softHyphen/>
        <w:t>tjänster och</w:t>
      </w:r>
      <w:r w:rsidRPr="00E211AD">
        <w:t xml:space="preserve"> </w:t>
      </w:r>
      <w:r w:rsidRPr="00424352">
        <w:t>som har träffat avtal med en konsument om abonnemang med bindnings</w:t>
      </w:r>
      <w:r w:rsidRPr="00424352">
        <w:softHyphen/>
        <w:t>tid,</w:t>
      </w:r>
      <w:r w:rsidRPr="00E211AD">
        <w:t xml:space="preserve"> i kombination med till</w:t>
      </w:r>
      <w:r>
        <w:softHyphen/>
      </w:r>
      <w:r w:rsidRPr="00E211AD">
        <w:t>handahållande av terminal</w:t>
      </w:r>
      <w:r>
        <w:softHyphen/>
      </w:r>
      <w:r w:rsidRPr="00E211AD">
        <w:t>utrust</w:t>
      </w:r>
      <w:r>
        <w:softHyphen/>
      </w:r>
      <w:r w:rsidRPr="00E211AD">
        <w:t>ning, att efter den in</w:t>
      </w:r>
      <w:r w:rsidRPr="00E211AD">
        <w:softHyphen/>
        <w:t>ledande bindnings</w:t>
      </w:r>
      <w:r>
        <w:softHyphen/>
      </w:r>
      <w:r w:rsidRPr="00E211AD">
        <w:t>tiden på begäran av konsumenten ta bort operatörslås kostnadsfritt och utan dröjsmål. Bestäm</w:t>
      </w:r>
      <w:r>
        <w:softHyphen/>
      </w:r>
      <w:r w:rsidRPr="00E211AD">
        <w:t>melsen träffar t.ex. operatörslås på en smarttelefon som har sålts tillsam</w:t>
      </w:r>
      <w:r>
        <w:softHyphen/>
      </w:r>
      <w:r w:rsidRPr="00E211AD">
        <w:t xml:space="preserve">mans </w:t>
      </w:r>
      <w:r w:rsidRPr="00424352">
        <w:t>med ett mobil</w:t>
      </w:r>
      <w:r>
        <w:softHyphen/>
      </w:r>
      <w:r w:rsidRPr="00424352">
        <w:t>telefon</w:t>
      </w:r>
      <w:r w:rsidRPr="00424352">
        <w:softHyphen/>
        <w:t>abonne</w:t>
      </w:r>
      <w:r w:rsidRPr="00424352">
        <w:softHyphen/>
        <w:t xml:space="preserve">mang. </w:t>
      </w:r>
      <w:r w:rsidRPr="00E211AD">
        <w:t xml:space="preserve">Paragrafen syftar, i likhet med bestämmelserna </w:t>
      </w:r>
      <w:r w:rsidRPr="00424352">
        <w:t>om uppsägnings</w:t>
      </w:r>
      <w:r>
        <w:softHyphen/>
      </w:r>
      <w:r w:rsidRPr="00424352">
        <w:t>tidens längd, till att göra det lättare att välja och byta leveran</w:t>
      </w:r>
      <w:r w:rsidRPr="00424352">
        <w:softHyphen/>
      </w:r>
      <w:r w:rsidRPr="00E211AD">
        <w:t xml:space="preserve">tör (se prop. 2013/14:79 </w:t>
      </w:r>
      <w:r w:rsidR="00EB24E6">
        <w:t>s. 1</w:t>
      </w:r>
      <w:r w:rsidRPr="00E211AD">
        <w:t>2</w:t>
      </w:r>
      <w:r>
        <w:t> </w:t>
      </w:r>
      <w:r w:rsidRPr="00E211AD">
        <w:t>f.).</w:t>
      </w:r>
    </w:p>
    <w:p w14:paraId="790A1CC3" w14:textId="77777777" w:rsidR="00D85371" w:rsidRDefault="00D85371" w:rsidP="00D85371">
      <w:pPr>
        <w:pStyle w:val="Brdtextmedindrag"/>
      </w:pPr>
      <w:r w:rsidRPr="00424352">
        <w:t>Operatörslås definieras i paragrafens andra</w:t>
      </w:r>
      <w:r w:rsidRPr="00E211AD">
        <w:t xml:space="preserve"> </w:t>
      </w:r>
      <w:r w:rsidRPr="00424352">
        <w:t>stycke. Med operatörslås avses sådana begränsningar när det gäller an</w:t>
      </w:r>
      <w:r w:rsidRPr="00424352">
        <w:softHyphen/>
        <w:t>vänd</w:t>
      </w:r>
      <w:r w:rsidRPr="00424352">
        <w:softHyphen/>
      </w:r>
      <w:r w:rsidRPr="00E211AD">
        <w:t>ningen av terminal</w:t>
      </w:r>
      <w:r w:rsidRPr="00E211AD">
        <w:softHyphen/>
        <w:t>utrust</w:t>
      </w:r>
      <w:r>
        <w:softHyphen/>
      </w:r>
      <w:r w:rsidRPr="00E211AD">
        <w:t xml:space="preserve">ning som en tjänsteleverantör har infört eller låtit </w:t>
      </w:r>
      <w:r w:rsidRPr="00424352">
        <w:t>in</w:t>
      </w:r>
      <w:r w:rsidRPr="00424352">
        <w:softHyphen/>
        <w:t>föra för att hindra att utrustningen används för nyttjande av andra leveran</w:t>
      </w:r>
      <w:r w:rsidRPr="00424352">
        <w:softHyphen/>
        <w:t>törers elektroniska kommunikationstjänster.</w:t>
      </w:r>
    </w:p>
    <w:p w14:paraId="13FE6246" w14:textId="77777777" w:rsidR="00D85371" w:rsidRPr="00E211AD" w:rsidRDefault="00D85371" w:rsidP="00D85371">
      <w:pPr>
        <w:pStyle w:val="Brdtextmedindrag"/>
      </w:pPr>
      <w:r w:rsidRPr="00424352">
        <w:t>I paragrafens tredje stycke finns</w:t>
      </w:r>
      <w:r w:rsidRPr="00E211AD">
        <w:t xml:space="preserve"> </w:t>
      </w:r>
      <w:r w:rsidRPr="00424352">
        <w:t>en skyldighet för tjänsteleverantören att omedelbart efter den inledande bind</w:t>
      </w:r>
      <w:r w:rsidRPr="00424352">
        <w:softHyphen/>
        <w:t xml:space="preserve">ningstidens utgång på ett tydligt sätt </w:t>
      </w:r>
      <w:r w:rsidRPr="00424352">
        <w:lastRenderedPageBreak/>
        <w:t>underrätta konsumenten om sin rätt att</w:t>
      </w:r>
      <w:r w:rsidRPr="00E211AD">
        <w:t xml:space="preserve"> </w:t>
      </w:r>
      <w:r w:rsidRPr="00424352">
        <w:t>få ett operatörslås borttaget. I tredje stycke</w:t>
      </w:r>
      <w:r>
        <w:t>t</w:t>
      </w:r>
      <w:r w:rsidRPr="00424352">
        <w:t xml:space="preserve"> finns också en upp</w:t>
      </w:r>
      <w:r w:rsidRPr="00424352">
        <w:softHyphen/>
        <w:t>lys</w:t>
      </w:r>
      <w:r w:rsidRPr="00424352">
        <w:softHyphen/>
      </w:r>
      <w:r w:rsidRPr="00E211AD">
        <w:t>ningsbestämmelse om verk</w:t>
      </w:r>
      <w:r>
        <w:softHyphen/>
      </w:r>
      <w:r w:rsidRPr="00E211AD">
        <w:t>ställig</w:t>
      </w:r>
      <w:r>
        <w:softHyphen/>
      </w:r>
      <w:r w:rsidRPr="00E211AD">
        <w:t>hets</w:t>
      </w:r>
      <w:r>
        <w:softHyphen/>
      </w:r>
      <w:r w:rsidRPr="00E211AD">
        <w:t>föreskrifter. PTS har inte meddelat några sådana föreskrift</w:t>
      </w:r>
      <w:r>
        <w:softHyphen/>
      </w:r>
      <w:r w:rsidRPr="00E211AD">
        <w:t>er.</w:t>
      </w:r>
    </w:p>
    <w:p w14:paraId="210CCD9B" w14:textId="0D78B507" w:rsidR="00D85371" w:rsidRPr="00E211AD" w:rsidRDefault="00D85371" w:rsidP="00D85371">
      <w:pPr>
        <w:pStyle w:val="Brdtextmedindrag"/>
      </w:pPr>
      <w:r w:rsidRPr="00424352">
        <w:t>Som redogörs för i föregående avsnitt reglerar EU-direktivet borttag</w:t>
      </w:r>
      <w:r>
        <w:softHyphen/>
      </w:r>
      <w:r w:rsidRPr="00424352">
        <w:t>ande av</w:t>
      </w:r>
      <w:r w:rsidRPr="00E211AD">
        <w:t xml:space="preserve"> operatörslås när en slutanvändare har rätt att säga upp avtalet i för</w:t>
      </w:r>
      <w:r>
        <w:softHyphen/>
      </w:r>
      <w:r w:rsidRPr="00E211AD">
        <w:t>tid. Direktivet innehåller inte några andra bestämmelser om operatörs</w:t>
      </w:r>
      <w:r>
        <w:softHyphen/>
      </w:r>
      <w:r w:rsidRPr="00E211AD">
        <w:t xml:space="preserve">lås. </w:t>
      </w:r>
      <w:r>
        <w:t xml:space="preserve">Bestämmelserna </w:t>
      </w:r>
      <w:r w:rsidRPr="00424352">
        <w:t>i 5</w:t>
      </w:r>
      <w:r>
        <w:t> kap. </w:t>
      </w:r>
      <w:r w:rsidRPr="00424352">
        <w:t>15</w:t>
      </w:r>
      <w:r>
        <w:t> </w:t>
      </w:r>
      <w:r w:rsidRPr="00424352">
        <w:t>c</w:t>
      </w:r>
      <w:r>
        <w:t> §</w:t>
      </w:r>
      <w:r w:rsidRPr="00424352">
        <w:t xml:space="preserve"> LEK </w:t>
      </w:r>
      <w:r>
        <w:t>träffas enligt regering</w:t>
      </w:r>
      <w:r>
        <w:softHyphen/>
        <w:t>ens be</w:t>
      </w:r>
      <w:r w:rsidR="005739E4">
        <w:softHyphen/>
      </w:r>
      <w:r>
        <w:t xml:space="preserve">dömning </w:t>
      </w:r>
      <w:r w:rsidRPr="00424352">
        <w:t>därmed inte</w:t>
      </w:r>
      <w:r w:rsidRPr="00E211AD">
        <w:t xml:space="preserve"> av direktivets fullharmoniserade område (se av</w:t>
      </w:r>
      <w:r>
        <w:softHyphen/>
      </w:r>
      <w:r w:rsidRPr="00E211AD">
        <w:t>snitt 1</w:t>
      </w:r>
      <w:r>
        <w:t>6</w:t>
      </w:r>
      <w:r w:rsidRPr="00E211AD">
        <w:t xml:space="preserve">.1.1). Syftet med </w:t>
      </w:r>
      <w:r w:rsidRPr="00424352">
        <w:t>bestämmelserna, att främja själva bytet av leve</w:t>
      </w:r>
      <w:r>
        <w:softHyphen/>
      </w:r>
      <w:r w:rsidRPr="00424352">
        <w:t>ran</w:t>
      </w:r>
      <w:r>
        <w:softHyphen/>
      </w:r>
      <w:r w:rsidRPr="00424352">
        <w:t>tör, har sin grund i skyldig</w:t>
      </w:r>
      <w:r w:rsidRPr="00424352">
        <w:softHyphen/>
      </w:r>
      <w:r w:rsidRPr="00E211AD">
        <w:t>heten enligt USO-direktivet att se till att villkor och förfaranden vid upp</w:t>
      </w:r>
      <w:r w:rsidRPr="00E211AD">
        <w:softHyphen/>
        <w:t xml:space="preserve">sägning av avtal inte hämmar byte av tjänsteleverantör. Den skyldigheten </w:t>
      </w:r>
      <w:r w:rsidRPr="00424352">
        <w:t>har förts över till artikel 105.1 i EU-direktivet. En skyldighet att ta bort opera</w:t>
      </w:r>
      <w:r w:rsidRPr="00424352">
        <w:softHyphen/>
        <w:t>törs</w:t>
      </w:r>
      <w:r w:rsidRPr="00424352">
        <w:softHyphen/>
      </w:r>
      <w:r w:rsidRPr="00E211AD">
        <w:t xml:space="preserve">lås finns enligt direktivet vid uppsägning av avtalet i förtid. </w:t>
      </w:r>
      <w:r>
        <w:t>Regeringen anser</w:t>
      </w:r>
      <w:r w:rsidRPr="00424352">
        <w:t xml:space="preserve"> mot den bakgrunden </w:t>
      </w:r>
      <w:r>
        <w:t>att d</w:t>
      </w:r>
      <w:r w:rsidRPr="00E211AD">
        <w:t xml:space="preserve">e svenska </w:t>
      </w:r>
      <w:r w:rsidRPr="00424352">
        <w:t>be</w:t>
      </w:r>
      <w:r w:rsidR="005739E4">
        <w:softHyphen/>
      </w:r>
      <w:r w:rsidRPr="00424352">
        <w:t xml:space="preserve">stämmelserna </w:t>
      </w:r>
      <w:r>
        <w:t>är</w:t>
      </w:r>
      <w:r w:rsidRPr="00424352">
        <w:t xml:space="preserve"> förenliga med direktivet</w:t>
      </w:r>
      <w:r w:rsidRPr="00E211AD">
        <w:t xml:space="preserve"> inom det fullhar</w:t>
      </w:r>
      <w:r>
        <w:softHyphen/>
      </w:r>
      <w:r w:rsidRPr="00E211AD">
        <w:t>mo</w:t>
      </w:r>
      <w:r>
        <w:softHyphen/>
      </w:r>
      <w:r w:rsidRPr="00E211AD">
        <w:t>ni</w:t>
      </w:r>
      <w:r>
        <w:softHyphen/>
      </w:r>
      <w:r w:rsidRPr="00E211AD">
        <w:t>serade om</w:t>
      </w:r>
      <w:r w:rsidR="005739E4">
        <w:softHyphen/>
      </w:r>
      <w:r w:rsidRPr="00E211AD">
        <w:t>rådet. Samman</w:t>
      </w:r>
      <w:r>
        <w:softHyphen/>
      </w:r>
      <w:r w:rsidRPr="00E211AD">
        <w:t>taget bedöms det inte finnas något hinder mot att behålla den svenska regleringen.</w:t>
      </w:r>
      <w:r>
        <w:t xml:space="preserve"> </w:t>
      </w:r>
      <w:r w:rsidRPr="00424352">
        <w:t>Bestämmelserna i 5</w:t>
      </w:r>
      <w:r>
        <w:t> kap. </w:t>
      </w:r>
      <w:r w:rsidRPr="00424352">
        <w:t>15</w:t>
      </w:r>
      <w:r>
        <w:t> </w:t>
      </w:r>
      <w:r w:rsidRPr="00424352">
        <w:t>c</w:t>
      </w:r>
      <w:r>
        <w:t> §</w:t>
      </w:r>
      <w:r w:rsidRPr="00424352">
        <w:t xml:space="preserve"> </w:t>
      </w:r>
      <w:r w:rsidRPr="00E86DF9">
        <w:t>LEK bör föras över till den nya lagen.</w:t>
      </w:r>
    </w:p>
    <w:p w14:paraId="0338734D" w14:textId="77777777" w:rsidR="00D85371" w:rsidRPr="00E211AD" w:rsidRDefault="00D85371" w:rsidP="00D85371">
      <w:pPr>
        <w:pStyle w:val="Rubrik3"/>
      </w:pPr>
      <w:bookmarkStart w:id="1057" w:name="_Toc73005962"/>
      <w:bookmarkStart w:id="1058" w:name="_Toc86738768"/>
      <w:bookmarkStart w:id="1059" w:name="_Toc94597531"/>
      <w:bookmarkStart w:id="1060" w:name="_Toc96533374"/>
      <w:r w:rsidRPr="00E211AD">
        <w:t>Kompensation vid uppsägning av avtalet i förtid</w:t>
      </w:r>
      <w:bookmarkEnd w:id="1057"/>
      <w:bookmarkEnd w:id="1058"/>
      <w:bookmarkEnd w:id="1059"/>
      <w:bookmarkEnd w:id="1060"/>
    </w:p>
    <w:p w14:paraId="27AC0919" w14:textId="51A8EA51" w:rsidR="00D85371" w:rsidRPr="00E211AD" w:rsidRDefault="00D85371" w:rsidP="00D85371">
      <w:pPr>
        <w:pStyle w:val="Brdtextram"/>
      </w:pPr>
      <w:r>
        <w:rPr>
          <w:b/>
        </w:rPr>
        <w:t>Regeringens f</w:t>
      </w:r>
      <w:r w:rsidRPr="00424352">
        <w:rPr>
          <w:b/>
        </w:rPr>
        <w:t>örslag:</w:t>
      </w:r>
      <w:r w:rsidRPr="00424352">
        <w:t xml:space="preserve"> När en slutanvändare</w:t>
      </w:r>
      <w:r>
        <w:t>, med stöd av</w:t>
      </w:r>
      <w:r w:rsidRPr="00424352">
        <w:t xml:space="preserve"> unions</w:t>
      </w:r>
      <w:r>
        <w:softHyphen/>
      </w:r>
      <w:r w:rsidRPr="00424352">
        <w:t>rätten eller nation</w:t>
      </w:r>
      <w:r>
        <w:softHyphen/>
      </w:r>
      <w:r w:rsidRPr="00424352">
        <w:t>ell rätt</w:t>
      </w:r>
      <w:r>
        <w:t xml:space="preserve">, i förtid </w:t>
      </w:r>
      <w:r w:rsidRPr="00424352">
        <w:t>säg</w:t>
      </w:r>
      <w:r>
        <w:t>er</w:t>
      </w:r>
      <w:r w:rsidRPr="00424352">
        <w:t xml:space="preserve"> upp </w:t>
      </w:r>
      <w:r>
        <w:t xml:space="preserve">eller häver </w:t>
      </w:r>
      <w:r w:rsidRPr="00424352">
        <w:t xml:space="preserve">ett avtal </w:t>
      </w:r>
      <w:r>
        <w:t>som avser</w:t>
      </w:r>
      <w:r w:rsidRPr="00424352">
        <w:t xml:space="preserve"> en</w:t>
      </w:r>
      <w:r w:rsidRPr="00E211AD">
        <w:t xml:space="preserve"> </w:t>
      </w:r>
      <w:r w:rsidRPr="005739E4">
        <w:rPr>
          <w:spacing w:val="-2"/>
        </w:rPr>
        <w:t>allmänt tillgäng</w:t>
      </w:r>
      <w:r w:rsidRPr="005739E4">
        <w:rPr>
          <w:spacing w:val="-2"/>
        </w:rPr>
        <w:softHyphen/>
        <w:t>lig elektronisk kommunikationstjänst som inte är en num</w:t>
      </w:r>
      <w:r w:rsidR="005739E4" w:rsidRPr="005739E4">
        <w:rPr>
          <w:spacing w:val="-2"/>
        </w:rPr>
        <w:softHyphen/>
      </w:r>
      <w:r w:rsidRPr="00424352">
        <w:t>mer</w:t>
      </w:r>
      <w:r w:rsidR="005739E4">
        <w:softHyphen/>
      </w:r>
      <w:r>
        <w:softHyphen/>
      </w:r>
      <w:r w:rsidRPr="00424352">
        <w:t>oberoende interpersonell kommunikations</w:t>
      </w:r>
      <w:r>
        <w:softHyphen/>
      </w:r>
      <w:r w:rsidRPr="00424352">
        <w:t>tjänst</w:t>
      </w:r>
      <w:r>
        <w:t>,</w:t>
      </w:r>
      <w:r w:rsidRPr="00424352">
        <w:t xml:space="preserve"> ska tillhanda</w:t>
      </w:r>
      <w:r w:rsidR="005739E4">
        <w:softHyphen/>
      </w:r>
      <w:r w:rsidRPr="00424352">
        <w:t>hålla</w:t>
      </w:r>
      <w:r w:rsidR="005739E4">
        <w:softHyphen/>
      </w:r>
      <w:r w:rsidRPr="00424352">
        <w:t>ren endast få begära kompensation för sub</w:t>
      </w:r>
      <w:r w:rsidRPr="00424352">
        <w:softHyphen/>
        <w:t>ven</w:t>
      </w:r>
      <w:r>
        <w:softHyphen/>
      </w:r>
      <w:r w:rsidRPr="00424352">
        <w:softHyphen/>
        <w:t>tion</w:t>
      </w:r>
      <w:r>
        <w:softHyphen/>
      </w:r>
      <w:r w:rsidRPr="00424352">
        <w:t>erad terminalutrust</w:t>
      </w:r>
      <w:r w:rsidR="005739E4">
        <w:softHyphen/>
      </w:r>
      <w:r w:rsidRPr="00424352">
        <w:t>ning som slutanvändar</w:t>
      </w:r>
      <w:r>
        <w:softHyphen/>
      </w:r>
      <w:r w:rsidRPr="00424352">
        <w:t xml:space="preserve">en behåller. </w:t>
      </w:r>
      <w:r>
        <w:t xml:space="preserve">I ett sådant fall ska </w:t>
      </w:r>
      <w:r w:rsidRPr="00F77F5D">
        <w:t>kom</w:t>
      </w:r>
      <w:r>
        <w:softHyphen/>
      </w:r>
      <w:r w:rsidRPr="00F77F5D">
        <w:t>pen</w:t>
      </w:r>
      <w:r>
        <w:softHyphen/>
      </w:r>
      <w:r w:rsidRPr="00F77F5D">
        <w:t>sa</w:t>
      </w:r>
      <w:r>
        <w:softHyphen/>
      </w:r>
      <w:r w:rsidRPr="00F77F5D">
        <w:t>tion</w:t>
      </w:r>
      <w:r>
        <w:t>en</w:t>
      </w:r>
      <w:r w:rsidRPr="00F77F5D">
        <w:t xml:space="preserve"> inte </w:t>
      </w:r>
      <w:r>
        <w:t xml:space="preserve">få </w:t>
      </w:r>
      <w:r w:rsidRPr="00F77F5D">
        <w:t>överstiga det lägsta belopp</w:t>
      </w:r>
      <w:r>
        <w:softHyphen/>
      </w:r>
      <w:r w:rsidRPr="00F77F5D">
        <w:t xml:space="preserve">et av </w:t>
      </w:r>
      <w:r>
        <w:t>det</w:t>
      </w:r>
      <w:r w:rsidRPr="00F77F5D">
        <w:t xml:space="preserve"> tids</w:t>
      </w:r>
      <w:r>
        <w:softHyphen/>
      </w:r>
      <w:r w:rsidRPr="00F77F5D">
        <w:t>proportion</w:t>
      </w:r>
      <w:r>
        <w:softHyphen/>
      </w:r>
      <w:r w:rsidRPr="00F77F5D">
        <w:t>ell</w:t>
      </w:r>
      <w:r>
        <w:t>t beräknade rest</w:t>
      </w:r>
      <w:r w:rsidRPr="00F77F5D">
        <w:t>värde</w:t>
      </w:r>
      <w:r>
        <w:t>t</w:t>
      </w:r>
      <w:r w:rsidRPr="00F77F5D">
        <w:t xml:space="preserve"> </w:t>
      </w:r>
      <w:r>
        <w:t>av</w:t>
      </w:r>
      <w:r w:rsidRPr="00F77F5D">
        <w:t xml:space="preserve"> utrustningen </w:t>
      </w:r>
      <w:r>
        <w:t xml:space="preserve">och summan av </w:t>
      </w:r>
      <w:r w:rsidRPr="00F77F5D">
        <w:t>avgifter</w:t>
      </w:r>
      <w:r>
        <w:t>na</w:t>
      </w:r>
      <w:r w:rsidRPr="00F77F5D">
        <w:t xml:space="preserve"> för tjänsten </w:t>
      </w:r>
      <w:r>
        <w:t>under den återstående avtalsperioden</w:t>
      </w:r>
      <w:r w:rsidRPr="00F77F5D">
        <w:t xml:space="preserve">. </w:t>
      </w:r>
      <w:r w:rsidRPr="00424352">
        <w:t>Till</w:t>
      </w:r>
      <w:r w:rsidRPr="00424352">
        <w:softHyphen/>
        <w:t>handa</w:t>
      </w:r>
      <w:r>
        <w:softHyphen/>
      </w:r>
      <w:r w:rsidRPr="00424352">
        <w:softHyphen/>
      </w:r>
      <w:r w:rsidRPr="00E211AD">
        <w:t xml:space="preserve">hållaren ska vara skyldig att </w:t>
      </w:r>
      <w:r>
        <w:t xml:space="preserve">kostnadsfritt </w:t>
      </w:r>
      <w:r w:rsidRPr="00E211AD">
        <w:t xml:space="preserve">ta bort operatörslås senast </w:t>
      </w:r>
      <w:r w:rsidRPr="00424352">
        <w:t>vid betalning av kompen</w:t>
      </w:r>
      <w:r>
        <w:softHyphen/>
      </w:r>
      <w:r w:rsidRPr="00424352">
        <w:t>sa</w:t>
      </w:r>
      <w:r>
        <w:softHyphen/>
      </w:r>
      <w:r w:rsidRPr="00424352">
        <w:t>tion</w:t>
      </w:r>
      <w:r>
        <w:softHyphen/>
      </w:r>
      <w:r w:rsidRPr="00424352">
        <w:t>en. När det gäller överförings</w:t>
      </w:r>
      <w:r>
        <w:softHyphen/>
      </w:r>
      <w:r w:rsidRPr="00424352">
        <w:t>tjänster som an</w:t>
      </w:r>
      <w:r w:rsidRPr="00424352">
        <w:softHyphen/>
        <w:t>vänds</w:t>
      </w:r>
      <w:r w:rsidRPr="00E211AD">
        <w:t xml:space="preserve"> för tillhanda</w:t>
      </w:r>
      <w:r>
        <w:softHyphen/>
      </w:r>
      <w:r w:rsidRPr="00E211AD">
        <w:t>hållande av maskin</w:t>
      </w:r>
      <w:r>
        <w:t>-</w:t>
      </w:r>
      <w:r w:rsidRPr="00E211AD">
        <w:t>till</w:t>
      </w:r>
      <w:r>
        <w:t>-</w:t>
      </w:r>
      <w:r w:rsidRPr="00E211AD">
        <w:t>maskin-tjänster ska med slut</w:t>
      </w:r>
      <w:r w:rsidRPr="00E211AD">
        <w:softHyphen/>
      </w:r>
      <w:r w:rsidRPr="00424352">
        <w:t>användare avses endast kon</w:t>
      </w:r>
      <w:r w:rsidR="005739E4">
        <w:softHyphen/>
      </w:r>
      <w:r w:rsidRPr="00424352">
        <w:t>su</w:t>
      </w:r>
      <w:r w:rsidR="005739E4">
        <w:softHyphen/>
      </w:r>
      <w:r w:rsidRPr="00424352">
        <w:t>menter, mikro</w:t>
      </w:r>
      <w:r>
        <w:softHyphen/>
      </w:r>
      <w:r w:rsidRPr="00424352">
        <w:t>före</w:t>
      </w:r>
      <w:r>
        <w:softHyphen/>
      </w:r>
      <w:r w:rsidRPr="00424352">
        <w:t>tag, små företag och organisa</w:t>
      </w:r>
      <w:r w:rsidRPr="00424352">
        <w:softHyphen/>
        <w:t>tioner som drivs utan vinstsyfte. Regering</w:t>
      </w:r>
      <w:r>
        <w:softHyphen/>
      </w:r>
      <w:r w:rsidRPr="00424352">
        <w:t>en eller den myndighet som rege</w:t>
      </w:r>
      <w:r w:rsidRPr="00424352">
        <w:softHyphen/>
        <w:t>ringen</w:t>
      </w:r>
      <w:r w:rsidRPr="00E211AD">
        <w:t xml:space="preserve"> </w:t>
      </w:r>
      <w:r w:rsidRPr="00424352">
        <w:t>bestämmer ska få meddela före</w:t>
      </w:r>
      <w:r>
        <w:softHyphen/>
      </w:r>
      <w:r w:rsidRPr="00424352">
        <w:t xml:space="preserve">skrifter om </w:t>
      </w:r>
      <w:r>
        <w:t xml:space="preserve">beräkning av </w:t>
      </w:r>
      <w:r w:rsidRPr="00424352">
        <w:t>kompensation</w:t>
      </w:r>
      <w:r>
        <w:t>en</w:t>
      </w:r>
      <w:r w:rsidRPr="00424352">
        <w:t>.</w:t>
      </w:r>
    </w:p>
    <w:p w14:paraId="0DE5B970" w14:textId="77777777" w:rsidR="00D85371" w:rsidRPr="00E211AD" w:rsidRDefault="00D85371" w:rsidP="00D85371">
      <w:pPr>
        <w:pStyle w:val="Brdtextmedindrag"/>
        <w:rPr>
          <w:sz w:val="8"/>
          <w:szCs w:val="8"/>
        </w:rPr>
      </w:pPr>
    </w:p>
    <w:p w14:paraId="4107AE64" w14:textId="77777777" w:rsidR="00D85371"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i huvudsak med regeringens förslag. I promemorian föreslås att bestämmelser om hur kompensationen ska beräknas ska meddelas i myndighetsföreskrifter.</w:t>
      </w:r>
    </w:p>
    <w:p w14:paraId="5EBA0EB7" w14:textId="5831F539" w:rsidR="00D85371" w:rsidRDefault="00D85371" w:rsidP="00D85371">
      <w:pPr>
        <w:pStyle w:val="Brdtextmedindrag"/>
      </w:pPr>
      <w:r w:rsidRPr="00E211AD">
        <w:rPr>
          <w:b/>
        </w:rPr>
        <w:t>Remissinstanserna:</w:t>
      </w:r>
      <w:r w:rsidRPr="005D5A41">
        <w:rPr>
          <w:bCs/>
        </w:rPr>
        <w:t xml:space="preserve"> </w:t>
      </w:r>
      <w:r w:rsidRPr="00AA6A04">
        <w:t xml:space="preserve">De flesta av </w:t>
      </w:r>
      <w:r w:rsidRPr="00F51CF1">
        <w:t>remissinstanserna tillstyrker förslage</w:t>
      </w:r>
      <w:r>
        <w:t>t</w:t>
      </w:r>
      <w:r w:rsidRPr="00F51CF1">
        <w:t xml:space="preserve"> eller har ingen </w:t>
      </w:r>
      <w:r w:rsidRPr="001F3AEA">
        <w:t>invändning mot de</w:t>
      </w:r>
      <w:r>
        <w:t>t</w:t>
      </w:r>
      <w:r w:rsidRPr="001F3AEA">
        <w:t xml:space="preserve">. </w:t>
      </w:r>
      <w:r w:rsidRPr="001F3AEA">
        <w:rPr>
          <w:i/>
        </w:rPr>
        <w:t>Sveriges konsumenter</w:t>
      </w:r>
      <w:r w:rsidRPr="001F3AEA">
        <w:t xml:space="preserve"> anser dock att bestämmelserna behöver förtydligas i flera avseenden.</w:t>
      </w:r>
      <w:r w:rsidRPr="001F3AEA">
        <w:rPr>
          <w:i/>
        </w:rPr>
        <w:t xml:space="preserve"> PTS</w:t>
      </w:r>
      <w:r w:rsidRPr="001F3AEA">
        <w:t xml:space="preserve"> framhåller att det bör regleras i lag hur kompensa</w:t>
      </w:r>
      <w:r w:rsidRPr="001F3AEA">
        <w:softHyphen/>
        <w:t>tion</w:t>
      </w:r>
      <w:r w:rsidRPr="001F3AEA">
        <w:softHyphen/>
        <w:t xml:space="preserve">en ska beräknas. </w:t>
      </w:r>
      <w:r w:rsidRPr="001F3AEA">
        <w:rPr>
          <w:i/>
        </w:rPr>
        <w:t xml:space="preserve">Verizon Sweden AB </w:t>
      </w:r>
      <w:r w:rsidRPr="001F3AEA">
        <w:t>påtalar att stora företag inte behöver denna typ av slutanvänd</w:t>
      </w:r>
      <w:r w:rsidRPr="001F3AEA">
        <w:softHyphen/>
        <w:t>ar</w:t>
      </w:r>
      <w:r w:rsidRPr="001F3AEA">
        <w:softHyphen/>
      </w:r>
      <w:r w:rsidRPr="001F3AEA">
        <w:softHyphen/>
        <w:t>skydd och anser därför att skyldigheten</w:t>
      </w:r>
      <w:r w:rsidRPr="00642805">
        <w:t xml:space="preserve"> är oproportionerlig</w:t>
      </w:r>
      <w:r>
        <w:t>t betungande</w:t>
      </w:r>
      <w:r w:rsidRPr="00642805">
        <w:t xml:space="preserve"> i för</w:t>
      </w:r>
      <w:r w:rsidR="005739E4">
        <w:softHyphen/>
      </w:r>
      <w:r w:rsidRPr="00642805">
        <w:t>hållande till sådana slutanvändare.</w:t>
      </w:r>
    </w:p>
    <w:p w14:paraId="22D35AE6" w14:textId="31741422" w:rsidR="00D85371"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Artikel 105 i EU-direktivet innehåller även nya </w:t>
      </w:r>
      <w:r w:rsidRPr="00424352">
        <w:t>be</w:t>
      </w:r>
      <w:r w:rsidRPr="00424352">
        <w:softHyphen/>
        <w:t>stämmelser om den ersättning som en tillhandahållare kan be</w:t>
      </w:r>
      <w:r>
        <w:softHyphen/>
      </w:r>
      <w:r w:rsidRPr="00424352">
        <w:t xml:space="preserve">gära när ett avtal sägs upp </w:t>
      </w:r>
      <w:r w:rsidRPr="00E211AD">
        <w:t xml:space="preserve">i förtid. </w:t>
      </w:r>
      <w:r>
        <w:t>Av</w:t>
      </w:r>
      <w:r w:rsidRPr="00E211AD">
        <w:t xml:space="preserve"> artikel 105.6 första stycket </w:t>
      </w:r>
      <w:r>
        <w:t xml:space="preserve">framgår </w:t>
      </w:r>
      <w:r w:rsidRPr="00E211AD">
        <w:lastRenderedPageBreak/>
        <w:t>att om en slutanvändare har rätt att</w:t>
      </w:r>
      <w:r>
        <w:t xml:space="preserve"> säga upp ett avtal </w:t>
      </w:r>
      <w:r w:rsidRPr="00424352">
        <w:t>före utgången av den överens</w:t>
      </w:r>
      <w:r>
        <w:softHyphen/>
      </w:r>
      <w:r w:rsidRPr="00424352">
        <w:t xml:space="preserve">komna avtalsperioden </w:t>
      </w:r>
      <w:r>
        <w:t xml:space="preserve">i </w:t>
      </w:r>
      <w:r w:rsidRPr="00424352">
        <w:t>enlig</w:t>
      </w:r>
      <w:r>
        <w:t xml:space="preserve">het med </w:t>
      </w:r>
      <w:r w:rsidRPr="00424352">
        <w:t>EU-direktivet, andra bestäm</w:t>
      </w:r>
      <w:r>
        <w:softHyphen/>
      </w:r>
      <w:r w:rsidRPr="00424352">
        <w:t>melser i unionsrätten eller nationell lagstiftning</w:t>
      </w:r>
      <w:r>
        <w:t>,</w:t>
      </w:r>
      <w:r w:rsidRPr="00E211AD">
        <w:t xml:space="preserve"> </w:t>
      </w:r>
      <w:r w:rsidRPr="00424352">
        <w:t>ska</w:t>
      </w:r>
      <w:r w:rsidRPr="00E211AD">
        <w:t xml:space="preserve"> </w:t>
      </w:r>
      <w:r w:rsidRPr="00424352">
        <w:t>slutanvändaren inte vara skyld</w:t>
      </w:r>
      <w:r>
        <w:softHyphen/>
      </w:r>
      <w:r w:rsidRPr="00424352">
        <w:t>ig att betala någon annan ersättning än för sub</w:t>
      </w:r>
      <w:r w:rsidRPr="00424352">
        <w:softHyphen/>
        <w:t>ventionerad termi</w:t>
      </w:r>
      <w:r w:rsidR="005739E4">
        <w:softHyphen/>
      </w:r>
      <w:r w:rsidRPr="00424352">
        <w:t>nal</w:t>
      </w:r>
      <w:r>
        <w:softHyphen/>
      </w:r>
      <w:r w:rsidRPr="00424352">
        <w:t xml:space="preserve">utrustning som denne behåller. </w:t>
      </w:r>
      <w:r>
        <w:t>Artikeln omfattar andra</w:t>
      </w:r>
      <w:r w:rsidRPr="00E211AD">
        <w:t xml:space="preserve"> allmänt till</w:t>
      </w:r>
      <w:r w:rsidR="005739E4">
        <w:softHyphen/>
      </w:r>
      <w:r w:rsidRPr="005739E4">
        <w:rPr>
          <w:spacing w:val="-2"/>
        </w:rPr>
        <w:t>gängliga elektroniska kommunikationstjänster än nummer</w:t>
      </w:r>
      <w:r w:rsidRPr="005739E4">
        <w:rPr>
          <w:spacing w:val="-2"/>
        </w:rPr>
        <w:softHyphen/>
        <w:t>oberoende inter</w:t>
      </w:r>
      <w:r w:rsidR="005739E4" w:rsidRPr="005739E4">
        <w:rPr>
          <w:spacing w:val="-2"/>
        </w:rPr>
        <w:softHyphen/>
      </w:r>
      <w:r w:rsidRPr="00E211AD">
        <w:t>personell</w:t>
      </w:r>
      <w:r>
        <w:t>a</w:t>
      </w:r>
      <w:r w:rsidRPr="00E211AD">
        <w:t xml:space="preserve"> kommuni</w:t>
      </w:r>
      <w:r w:rsidRPr="00E211AD">
        <w:softHyphen/>
      </w:r>
      <w:r w:rsidRPr="00424352">
        <w:t>ka</w:t>
      </w:r>
      <w:r w:rsidRPr="00424352">
        <w:softHyphen/>
        <w:t>tionstjänst</w:t>
      </w:r>
      <w:r>
        <w:t>er.</w:t>
      </w:r>
    </w:p>
    <w:p w14:paraId="2152E9EC" w14:textId="4D3528DA" w:rsidR="00D85371" w:rsidRDefault="00D85371" w:rsidP="00D85371">
      <w:pPr>
        <w:pStyle w:val="Brdtextmedindrag"/>
      </w:pPr>
      <w:r w:rsidRPr="00424352">
        <w:t>Artikel 105.6 är full</w:t>
      </w:r>
      <w:r w:rsidRPr="00424352">
        <w:softHyphen/>
        <w:t>har</w:t>
      </w:r>
      <w:r w:rsidRPr="00424352">
        <w:softHyphen/>
        <w:t>mo</w:t>
      </w:r>
      <w:r w:rsidRPr="00424352">
        <w:softHyphen/>
        <w:t>niserad</w:t>
      </w:r>
      <w:r>
        <w:t xml:space="preserve"> (se avsnitt 16.1.1)</w:t>
      </w:r>
      <w:r w:rsidRPr="00424352">
        <w:t xml:space="preserve">. </w:t>
      </w:r>
      <w:r>
        <w:t>Den</w:t>
      </w:r>
      <w:r w:rsidRPr="00424352">
        <w:t xml:space="preserve"> är en sådan central skyddsregel för slut</w:t>
      </w:r>
      <w:r w:rsidRPr="00424352">
        <w:softHyphen/>
        <w:t>användare som bör framgå av lag. Det bör där</w:t>
      </w:r>
      <w:r w:rsidR="005739E4">
        <w:softHyphen/>
      </w:r>
      <w:r w:rsidRPr="00424352">
        <w:t>för i den nya lagen införas en bestäm</w:t>
      </w:r>
      <w:r w:rsidRPr="00424352">
        <w:softHyphen/>
        <w:t>melse</w:t>
      </w:r>
      <w:r w:rsidRPr="00E211AD">
        <w:t xml:space="preserve"> med mot</w:t>
      </w:r>
      <w:r>
        <w:softHyphen/>
      </w:r>
      <w:r w:rsidRPr="00E211AD">
        <w:t xml:space="preserve">svarande innebörd. </w:t>
      </w:r>
      <w:r w:rsidRPr="00424352">
        <w:t>I den svenska versionen av artikeln har det engelska ordet compensation översatts med ersättning. För att knyta an till den situa</w:t>
      </w:r>
      <w:r>
        <w:softHyphen/>
      </w:r>
      <w:r w:rsidRPr="00424352">
        <w:t>tion som avses i direktiv</w:t>
      </w:r>
      <w:r>
        <w:t>et</w:t>
      </w:r>
      <w:r w:rsidRPr="00424352">
        <w:t>, dvs. att avtalet sägs upp i förtid, är kompensation en bättre översättning som bör användas i lag</w:t>
      </w:r>
      <w:r>
        <w:t>en</w:t>
      </w:r>
      <w:r w:rsidRPr="00424352">
        <w:t xml:space="preserve">. </w:t>
      </w:r>
      <w:r w:rsidRPr="00E211AD">
        <w:t>Bestämmelsen bör i enlighet med direktiv</w:t>
      </w:r>
      <w:r>
        <w:t>et</w:t>
      </w:r>
      <w:r w:rsidRPr="00E211AD">
        <w:t xml:space="preserve"> </w:t>
      </w:r>
      <w:r>
        <w:t>omfatta</w:t>
      </w:r>
      <w:r w:rsidRPr="00E211AD">
        <w:t xml:space="preserve"> avtal om allmänt till</w:t>
      </w:r>
      <w:r>
        <w:softHyphen/>
      </w:r>
      <w:r w:rsidRPr="00E211AD">
        <w:t>gäng</w:t>
      </w:r>
      <w:r>
        <w:softHyphen/>
      </w:r>
      <w:r w:rsidRPr="00E211AD">
        <w:t>liga elektroniska kommuni</w:t>
      </w:r>
      <w:r w:rsidRPr="00E211AD">
        <w:softHyphen/>
        <w:t>ka</w:t>
      </w:r>
      <w:r w:rsidRPr="00E211AD">
        <w:softHyphen/>
        <w:t>tionstjänster med undantag för nummer</w:t>
      </w:r>
      <w:r w:rsidRPr="00E211AD">
        <w:softHyphen/>
        <w:t>oberoende inter</w:t>
      </w:r>
      <w:r>
        <w:softHyphen/>
      </w:r>
      <w:r w:rsidRPr="00E211AD">
        <w:t>personella kommu</w:t>
      </w:r>
      <w:r w:rsidRPr="00E211AD">
        <w:softHyphen/>
        <w:t>ni</w:t>
      </w:r>
      <w:r w:rsidRPr="00E211AD">
        <w:softHyphen/>
        <w:t>kationstjänster.</w:t>
      </w:r>
    </w:p>
    <w:p w14:paraId="04E4B757" w14:textId="1755B107" w:rsidR="00D85371" w:rsidRDefault="00D85371" w:rsidP="00D85371">
      <w:pPr>
        <w:pStyle w:val="Brdtextmedindrag"/>
      </w:pPr>
      <w:r>
        <w:t>Bestämmelsen träffar avtal med bindningstid. Som förutsättning gäller också att rätten att säga upp avtalet har sin grund i unionsrätten eller nationell rätt. En rätt att säga upp avtalet finns enligt artikel 105.3 och 105.4, se avsnitt 16.7.2 och 16.7.3. Som framgår av nästa</w:t>
      </w:r>
      <w:r w:rsidRPr="004A686B">
        <w:t xml:space="preserve"> avsnitt</w:t>
      </w:r>
      <w:r>
        <w:t xml:space="preserve"> finns det även enligt artikel 105.5 i EU-direktivet en rätt att säga upp avtalet i förtid om</w:t>
      </w:r>
      <w:r w:rsidRPr="00E211AD">
        <w:t xml:space="preserve"> tjänsten inte motsvarar det som </w:t>
      </w:r>
      <w:r>
        <w:t xml:space="preserve">har </w:t>
      </w:r>
      <w:r w:rsidRPr="00E211AD">
        <w:t xml:space="preserve">avtalats i </w:t>
      </w:r>
      <w:r w:rsidRPr="00424352">
        <w:t>fråga om prestanda</w:t>
      </w:r>
      <w:r>
        <w:t>. I så</w:t>
      </w:r>
      <w:r w:rsidR="00A36DA0">
        <w:softHyphen/>
      </w:r>
      <w:r>
        <w:t>dana fall ska konsumenten t.ex. få häva avtalet med stöd av konsu</w:t>
      </w:r>
      <w:r w:rsidR="00A36DA0">
        <w:softHyphen/>
      </w:r>
      <w:r>
        <w:t>ment</w:t>
      </w:r>
      <w:r w:rsidR="00A36DA0">
        <w:softHyphen/>
      </w:r>
      <w:r>
        <w:t>tjänst</w:t>
      </w:r>
      <w:r>
        <w:softHyphen/>
        <w:t>lagen (1985:716). Den bestämmelse som nu föreslås behöver därför omfatta en rätt att i förtid både säga upp och häva ett avtal med stöd av unionsrätten eller nationell rätt.</w:t>
      </w:r>
    </w:p>
    <w:p w14:paraId="555A2559" w14:textId="584773E1" w:rsidR="00D85371" w:rsidRDefault="00D85371" w:rsidP="00D85371">
      <w:pPr>
        <w:pStyle w:val="Brdtextmedindrag"/>
      </w:pPr>
      <w:r w:rsidRPr="00C52C75">
        <w:rPr>
          <w:i/>
        </w:rPr>
        <w:t>Sveriges konsumenter</w:t>
      </w:r>
      <w:r>
        <w:t xml:space="preserve"> efterfrågar ett klargörande av om bestäm</w:t>
      </w:r>
      <w:r>
        <w:softHyphen/>
        <w:t>mels</w:t>
      </w:r>
      <w:r>
        <w:softHyphen/>
        <w:t>en har civilrättslig verkan. Regeringen konstaterar att regleringen i LEK som utgångs</w:t>
      </w:r>
      <w:r>
        <w:softHyphen/>
        <w:t>punkt är offentligrättslig. Det gäller även de bestämmelser som innehåller rättig</w:t>
      </w:r>
      <w:r>
        <w:softHyphen/>
        <w:t xml:space="preserve">heter till skydd för slutanvändare (se t.ex. prop. 2010/11: 115 </w:t>
      </w:r>
      <w:r w:rsidR="00EB24E6">
        <w:t>s. 9</w:t>
      </w:r>
      <w:r>
        <w:t>7). Den nya lagen innebär ingen ändring i det avseendet. Tillsyns</w:t>
      </w:r>
      <w:r>
        <w:softHyphen/>
        <w:t>mynd</w:t>
      </w:r>
      <w:r>
        <w:softHyphen/>
        <w:t>ig</w:t>
      </w:r>
      <w:r>
        <w:softHyphen/>
        <w:t>het</w:t>
      </w:r>
      <w:r>
        <w:softHyphen/>
        <w:t>en ska övervaka att bestämmelsen följs och har möjlig</w:t>
      </w:r>
      <w:r>
        <w:softHyphen/>
        <w:t>het att ingripa inom ramen för den allmänna tillsynen. Den nya bestäm</w:t>
      </w:r>
      <w:r>
        <w:softHyphen/>
        <w:t>melsen innebär endast en begränsning av tillhanda</w:t>
      </w:r>
      <w:r>
        <w:softHyphen/>
        <w:t>hållarens möjlig</w:t>
      </w:r>
      <w:r>
        <w:softHyphen/>
        <w:t>het att begära kompen</w:t>
      </w:r>
      <w:r>
        <w:softHyphen/>
        <w:t>sation när avtalet sägs upp i förtid med stöd av unionsrätten eller nationell rätt. Förhållandet mellan tillhanda</w:t>
      </w:r>
      <w:r>
        <w:softHyphen/>
        <w:t>hållaren och slut</w:t>
      </w:r>
      <w:r>
        <w:softHyphen/>
        <w:t>användaren regleras fortfarande i första hand av avtalet.</w:t>
      </w:r>
    </w:p>
    <w:p w14:paraId="7E57AFA1" w14:textId="00C2436F" w:rsidR="00D85371" w:rsidRPr="00E211AD" w:rsidRDefault="00D85371" w:rsidP="00D85371">
      <w:pPr>
        <w:pStyle w:val="Brdtextmedindrag"/>
      </w:pPr>
      <w:r w:rsidRPr="00424352">
        <w:t>Enligt artikel 105.6 fjärde stycket ska tillhandahållaren kostnadsfritt häva</w:t>
      </w:r>
      <w:r w:rsidRPr="00E211AD">
        <w:t xml:space="preserve"> </w:t>
      </w:r>
      <w:r w:rsidRPr="00424352">
        <w:t xml:space="preserve">eventuella förbehåll avseende användningen av terminalutrustningen </w:t>
      </w:r>
      <w:r>
        <w:t>i</w:t>
      </w:r>
      <w:r w:rsidRPr="00424352">
        <w:t xml:space="preserve"> andra</w:t>
      </w:r>
      <w:r w:rsidRPr="00E211AD">
        <w:t xml:space="preserve"> </w:t>
      </w:r>
      <w:r w:rsidRPr="00424352">
        <w:t>nät vid en tidpunkt som fastställts av medlemsstaterna, dock senast vid be</w:t>
      </w:r>
      <w:r w:rsidRPr="00424352">
        <w:softHyphen/>
        <w:t>tal</w:t>
      </w:r>
      <w:r w:rsidRPr="00424352">
        <w:softHyphen/>
        <w:t xml:space="preserve">ningen av ersättningen. Det som avses är att ta bort </w:t>
      </w:r>
      <w:r>
        <w:t>ett</w:t>
      </w:r>
      <w:r w:rsidRPr="00424352">
        <w:t xml:space="preserve"> sådant operatörslås som</w:t>
      </w:r>
      <w:r w:rsidRPr="00E211AD">
        <w:t xml:space="preserve"> definieras i 5</w:t>
      </w:r>
      <w:r>
        <w:t> kap. </w:t>
      </w:r>
      <w:r w:rsidRPr="00E211AD">
        <w:t>15</w:t>
      </w:r>
      <w:r>
        <w:t> </w:t>
      </w:r>
      <w:r w:rsidRPr="00E211AD">
        <w:t>c</w:t>
      </w:r>
      <w:r>
        <w:t> §</w:t>
      </w:r>
      <w:r w:rsidRPr="00E211AD">
        <w:t xml:space="preserve"> andra stycket LEK (se </w:t>
      </w:r>
      <w:r w:rsidRPr="00FD63EF">
        <w:t>av</w:t>
      </w:r>
      <w:r w:rsidRPr="00FD63EF">
        <w:softHyphen/>
        <w:t>snitt</w:t>
      </w:r>
      <w:r w:rsidR="00A36DA0">
        <w:t xml:space="preserve"> </w:t>
      </w:r>
      <w:r w:rsidRPr="00FD63EF">
        <w:t>16.</w:t>
      </w:r>
      <w:r>
        <w:t>7</w:t>
      </w:r>
      <w:r w:rsidRPr="00FD63EF">
        <w:t>.4). Skyldig</w:t>
      </w:r>
      <w:r w:rsidRPr="00FD63EF">
        <w:softHyphen/>
        <w:t>heten</w:t>
      </w:r>
      <w:r w:rsidRPr="00424352">
        <w:t xml:space="preserve"> att ta bort operatörslås kostnadsfritt bör framgå av lag</w:t>
      </w:r>
      <w:r>
        <w:t>en</w:t>
      </w:r>
      <w:r w:rsidRPr="00424352">
        <w:t>. Så länge</w:t>
      </w:r>
      <w:r w:rsidRPr="00E211AD">
        <w:t xml:space="preserve"> </w:t>
      </w:r>
      <w:r w:rsidRPr="00424352">
        <w:t>terminalutrustningen i någon mening ägs av tillhanda</w:t>
      </w:r>
      <w:r>
        <w:softHyphen/>
      </w:r>
      <w:r w:rsidRPr="00424352">
        <w:t>hålla</w:t>
      </w:r>
      <w:r w:rsidR="00A36DA0">
        <w:softHyphen/>
      </w:r>
      <w:r w:rsidRPr="00424352">
        <w:t>ren</w:t>
      </w:r>
      <w:r w:rsidRPr="00E211AD">
        <w:t xml:space="preserve"> är det rimligt att tillhandahållaren har rätt att vidta nödvändiga åt</w:t>
      </w:r>
      <w:r w:rsidR="00A36DA0">
        <w:softHyphen/>
      </w:r>
      <w:r w:rsidRPr="00E211AD">
        <w:t>gärd</w:t>
      </w:r>
      <w:r w:rsidR="00A36DA0">
        <w:softHyphen/>
      </w:r>
      <w:r w:rsidRPr="00E211AD">
        <w:t>er, som att tillämpa ett operatörslås, för att säkerställa att terminal</w:t>
      </w:r>
      <w:r>
        <w:softHyphen/>
      </w:r>
      <w:r w:rsidRPr="00E211AD">
        <w:t>utrust</w:t>
      </w:r>
      <w:r w:rsidR="00A36DA0">
        <w:softHyphen/>
      </w:r>
      <w:r w:rsidRPr="00E211AD">
        <w:t xml:space="preserve">ningen används på det sätt som avses enligt </w:t>
      </w:r>
      <w:r w:rsidRPr="00424352">
        <w:t>abonnemangs</w:t>
      </w:r>
      <w:r>
        <w:softHyphen/>
      </w:r>
      <w:r w:rsidRPr="00424352">
        <w:t>avtalet. Tid</w:t>
      </w:r>
      <w:r w:rsidR="00A36DA0">
        <w:softHyphen/>
      </w:r>
      <w:r w:rsidRPr="00424352">
        <w:t>punkten för att ta bort opera</w:t>
      </w:r>
      <w:r>
        <w:softHyphen/>
      </w:r>
      <w:r w:rsidRPr="00424352">
        <w:t>törs</w:t>
      </w:r>
      <w:r>
        <w:softHyphen/>
      </w:r>
      <w:r w:rsidRPr="00424352">
        <w:t>lås bör därför kopplas</w:t>
      </w:r>
      <w:r w:rsidRPr="00E211AD">
        <w:t xml:space="preserve"> </w:t>
      </w:r>
      <w:r w:rsidRPr="00424352">
        <w:t>till tidpunkten för betalning av kompensationen. Det bör därmed i lag</w:t>
      </w:r>
      <w:r>
        <w:t>en</w:t>
      </w:r>
      <w:r w:rsidRPr="00424352">
        <w:t xml:space="preserve"> anges</w:t>
      </w:r>
      <w:r w:rsidRPr="00E211AD">
        <w:t xml:space="preserve"> </w:t>
      </w:r>
      <w:r w:rsidRPr="00424352">
        <w:t>att till</w:t>
      </w:r>
      <w:r>
        <w:softHyphen/>
      </w:r>
      <w:r w:rsidRPr="00424352">
        <w:t>handa</w:t>
      </w:r>
      <w:r>
        <w:softHyphen/>
      </w:r>
      <w:r w:rsidRPr="00424352">
        <w:t>hållaren ska ta bort opera</w:t>
      </w:r>
      <w:r>
        <w:softHyphen/>
      </w:r>
      <w:r w:rsidRPr="00424352">
        <w:t>törs</w:t>
      </w:r>
      <w:r>
        <w:softHyphen/>
      </w:r>
      <w:r>
        <w:softHyphen/>
      </w:r>
      <w:r w:rsidRPr="00424352">
        <w:t>lås senast vid betalning av kompensa</w:t>
      </w:r>
      <w:r>
        <w:softHyphen/>
      </w:r>
      <w:r w:rsidRPr="00424352">
        <w:t>tionen.</w:t>
      </w:r>
    </w:p>
    <w:p w14:paraId="04F9ADB3" w14:textId="49BCB36E" w:rsidR="00D85371" w:rsidRDefault="00D85371" w:rsidP="00D85371">
      <w:pPr>
        <w:pStyle w:val="Brdtextmedindrag"/>
      </w:pPr>
      <w:r w:rsidRPr="00643605">
        <w:lastRenderedPageBreak/>
        <w:t>I artikel 105.6 andra stycket anges en metod för beräkning av kompen</w:t>
      </w:r>
      <w:r w:rsidRPr="00643605">
        <w:softHyphen/>
        <w:t>sa</w:t>
      </w:r>
      <w:r w:rsidRPr="00643605">
        <w:softHyphen/>
        <w:t>tionen i fråga om terminalutrustning som vid tidpunkten för avtalets ingående ingår i ett paket. I ett sådant fall får kompensationen inte över</w:t>
      </w:r>
      <w:r w:rsidR="00A36DA0">
        <w:softHyphen/>
      </w:r>
      <w:r w:rsidRPr="00643605">
        <w:t>stiga det lägsta beloppet av antingen</w:t>
      </w:r>
      <w:r w:rsidRPr="00E211AD">
        <w:t xml:space="preserve"> </w:t>
      </w:r>
      <w:r>
        <w:t>ett</w:t>
      </w:r>
      <w:r w:rsidRPr="00E211AD">
        <w:t xml:space="preserve"> tidsproportionell</w:t>
      </w:r>
      <w:r>
        <w:t>t beräknat rest</w:t>
      </w:r>
      <w:r w:rsidR="00A36DA0">
        <w:softHyphen/>
      </w:r>
      <w:r w:rsidRPr="00E211AD">
        <w:t xml:space="preserve">värde </w:t>
      </w:r>
      <w:r>
        <w:t>av</w:t>
      </w:r>
      <w:r w:rsidRPr="00E211AD">
        <w:t xml:space="preserve"> </w:t>
      </w:r>
      <w:r>
        <w:t>terminal</w:t>
      </w:r>
      <w:r w:rsidRPr="00E211AD">
        <w:t>utrust</w:t>
      </w:r>
      <w:r w:rsidRPr="00E211AD">
        <w:softHyphen/>
        <w:t>ning</w:t>
      </w:r>
      <w:r w:rsidRPr="00E211AD">
        <w:softHyphen/>
      </w:r>
      <w:r w:rsidRPr="00424352">
        <w:t xml:space="preserve">en enligt det som överenskommits vid avtalets ingående eller </w:t>
      </w:r>
      <w:r>
        <w:t xml:space="preserve">summan av </w:t>
      </w:r>
      <w:r w:rsidRPr="00424352">
        <w:t>service</w:t>
      </w:r>
      <w:r>
        <w:softHyphen/>
      </w:r>
      <w:r w:rsidRPr="00424352">
        <w:t>avgift</w:t>
      </w:r>
      <w:r>
        <w:t>erna</w:t>
      </w:r>
      <w:r w:rsidRPr="00424352">
        <w:t xml:space="preserve"> </w:t>
      </w:r>
      <w:r>
        <w:t>under den återstående avtals</w:t>
      </w:r>
      <w:r w:rsidR="00A36DA0">
        <w:softHyphen/>
      </w:r>
      <w:r>
        <w:t>perioden</w:t>
      </w:r>
      <w:r w:rsidRPr="00424352">
        <w:t xml:space="preserve">. </w:t>
      </w:r>
      <w:r>
        <w:t>Med service</w:t>
      </w:r>
      <w:r>
        <w:softHyphen/>
        <w:t>avgift torde avses avgiften för tjänsten, t.ex. en abonnemangs</w:t>
      </w:r>
      <w:r>
        <w:softHyphen/>
        <w:t xml:space="preserve">avgift. I skäl 263 anges att det tidsproportionella värdet ska </w:t>
      </w:r>
      <w:r w:rsidRPr="00E45EC4">
        <w:t>beräkna</w:t>
      </w:r>
      <w:r>
        <w:t>s</w:t>
      </w:r>
      <w:r w:rsidRPr="00E45EC4">
        <w:t xml:space="preserve"> på grundval av värdet vid den tidpunkt då avtalet ingicks</w:t>
      </w:r>
      <w:r>
        <w:t xml:space="preserve">. Som </w:t>
      </w:r>
      <w:r w:rsidRPr="00697215">
        <w:rPr>
          <w:i/>
          <w:iCs/>
        </w:rPr>
        <w:t>PTS</w:t>
      </w:r>
      <w:r>
        <w:t xml:space="preserve"> förordar bör en bestämmelse om den maximala kompensation som en tillhanda</w:t>
      </w:r>
      <w:r>
        <w:softHyphen/>
        <w:t>hållare ska kunna kräva läggas till i lagen. Den bör återspegla den beräk</w:t>
      </w:r>
      <w:r>
        <w:softHyphen/>
        <w:t>nings</w:t>
      </w:r>
      <w:r>
        <w:softHyphen/>
        <w:t>metod som föreskrivs i direktivet.</w:t>
      </w:r>
    </w:p>
    <w:p w14:paraId="79896964" w14:textId="78BF2DB4" w:rsidR="00D85371" w:rsidRDefault="00D85371" w:rsidP="00D85371">
      <w:pPr>
        <w:pStyle w:val="Brdtextmedindrag"/>
      </w:pPr>
      <w:r w:rsidRPr="0015313D">
        <w:t>Vidare</w:t>
      </w:r>
      <w:r w:rsidRPr="001F3AEA">
        <w:t xml:space="preserve"> finns det enligt EU-direktivet möjlighet att fastställa andra metoder för beräkning</w:t>
      </w:r>
      <w:r>
        <w:t xml:space="preserve"> </w:t>
      </w:r>
      <w:r w:rsidRPr="001F3AEA">
        <w:t xml:space="preserve">av kompensationen, förutsatt att kompensationen inte blir högre. Det finns </w:t>
      </w:r>
      <w:r>
        <w:t>alltså</w:t>
      </w:r>
      <w:r w:rsidRPr="001F3AEA">
        <w:t xml:space="preserve"> utrymme att utforma </w:t>
      </w:r>
      <w:r>
        <w:t xml:space="preserve">de nationella </w:t>
      </w:r>
      <w:r w:rsidRPr="001F3AEA">
        <w:t>bestäm</w:t>
      </w:r>
      <w:r w:rsidR="00A36DA0">
        <w:softHyphen/>
      </w:r>
      <w:r w:rsidRPr="001F3AEA">
        <w:t>melserna med hänsyn till nationella förhållanden. Som föreslås i prome</w:t>
      </w:r>
      <w:r w:rsidR="00A36DA0">
        <w:softHyphen/>
      </w:r>
      <w:r w:rsidRPr="001F3AEA">
        <w:t>morian bör</w:t>
      </w:r>
      <w:r w:rsidRPr="001F3AEA" w:rsidDel="00076757">
        <w:t xml:space="preserve"> </w:t>
      </w:r>
      <w:r w:rsidRPr="001F3AEA">
        <w:t>det finnas en möjlighet att närmare reglera beräknings</w:t>
      </w:r>
      <w:r w:rsidRPr="001F3AEA">
        <w:softHyphen/>
        <w:t xml:space="preserve">metoden genom myndighetsföreskrifter. </w:t>
      </w:r>
      <w:r>
        <w:t>R</w:t>
      </w:r>
      <w:r w:rsidRPr="00981666">
        <w:t>egeringen eller den mynd</w:t>
      </w:r>
      <w:r w:rsidRPr="00981666">
        <w:softHyphen/>
        <w:t>ig</w:t>
      </w:r>
      <w:r w:rsidRPr="00981666">
        <w:softHyphen/>
      </w:r>
      <w:r w:rsidRPr="00981666">
        <w:softHyphen/>
        <w:t>het som re</w:t>
      </w:r>
      <w:r w:rsidR="00A36DA0">
        <w:softHyphen/>
      </w:r>
      <w:r w:rsidRPr="00981666">
        <w:t>geringen bestäm</w:t>
      </w:r>
      <w:r>
        <w:softHyphen/>
      </w:r>
      <w:r w:rsidRPr="00981666">
        <w:t xml:space="preserve">mer bör därför </w:t>
      </w:r>
      <w:r>
        <w:t>få meddela föreskrifter om beräk</w:t>
      </w:r>
      <w:r>
        <w:softHyphen/>
        <w:t>ning av kompensationen</w:t>
      </w:r>
      <w:r w:rsidRPr="00981666">
        <w:t>.</w:t>
      </w:r>
    </w:p>
    <w:p w14:paraId="279D1877" w14:textId="77777777" w:rsidR="00D85371" w:rsidRPr="00E211AD" w:rsidRDefault="00D85371" w:rsidP="00D85371">
      <w:pPr>
        <w:pStyle w:val="Brdtextmedindrag"/>
      </w:pPr>
      <w:r w:rsidRPr="00424352">
        <w:t xml:space="preserve">På samma sätt som </w:t>
      </w:r>
      <w:r>
        <w:t>för</w:t>
      </w:r>
      <w:r w:rsidRPr="00424352">
        <w:t xml:space="preserve"> bestämmelserna om ändring av avtal ska</w:t>
      </w:r>
      <w:r w:rsidRPr="00E211AD">
        <w:t xml:space="preserve"> </w:t>
      </w:r>
      <w:r w:rsidRPr="00424352">
        <w:t>när det gäller överförings</w:t>
      </w:r>
      <w:r>
        <w:softHyphen/>
      </w:r>
      <w:r w:rsidRPr="00424352">
        <w:t>tjänster som används för</w:t>
      </w:r>
      <w:r w:rsidRPr="00E211AD">
        <w:t xml:space="preserve"> maskin</w:t>
      </w:r>
      <w:r>
        <w:t>-</w:t>
      </w:r>
      <w:r w:rsidRPr="00E211AD">
        <w:t>till</w:t>
      </w:r>
      <w:r>
        <w:t>-</w:t>
      </w:r>
      <w:r w:rsidRPr="00E211AD">
        <w:t>maskin</w:t>
      </w:r>
      <w:r>
        <w:t>-</w:t>
      </w:r>
      <w:r w:rsidRPr="00E211AD">
        <w:t xml:space="preserve">tjänster </w:t>
      </w:r>
      <w:r>
        <w:t>bestäm</w:t>
      </w:r>
      <w:r>
        <w:softHyphen/>
        <w:t xml:space="preserve">melserna </w:t>
      </w:r>
      <w:r w:rsidRPr="00E211AD">
        <w:t>endast gälla till förmån för slutanvändare som är konsu</w:t>
      </w:r>
      <w:r>
        <w:softHyphen/>
      </w:r>
      <w:r w:rsidRPr="00E211AD">
        <w:t>men</w:t>
      </w:r>
      <w:r>
        <w:softHyphen/>
      </w:r>
      <w:r w:rsidRPr="00E211AD">
        <w:t>ter, mikroföretag, små företag eller organisationer som drivs utan vinstsyfte</w:t>
      </w:r>
      <w:r>
        <w:t xml:space="preserve"> (artikel 105.7)</w:t>
      </w:r>
      <w:r w:rsidRPr="00E211AD">
        <w:t xml:space="preserve">. </w:t>
      </w:r>
      <w:r>
        <w:t>I fråga om sådana tjänster bör därför de kate</w:t>
      </w:r>
      <w:r>
        <w:softHyphen/>
        <w:t>gorier av slutanvändare som skyddas begränsas till nämnda slut</w:t>
      </w:r>
      <w:r>
        <w:softHyphen/>
        <w:t>användare (jfr avsnitt 16.7.2)</w:t>
      </w:r>
      <w:r w:rsidRPr="00E211AD">
        <w:t>.</w:t>
      </w:r>
      <w:r>
        <w:t xml:space="preserve"> Regeringen instämmer därför inte i </w:t>
      </w:r>
      <w:r w:rsidRPr="00647250">
        <w:rPr>
          <w:i/>
        </w:rPr>
        <w:t>Verizon Sweden AB:s</w:t>
      </w:r>
      <w:r>
        <w:t xml:space="preserve"> uppfattning att stora företag inte ska omfattas av slut</w:t>
      </w:r>
      <w:r>
        <w:softHyphen/>
        <w:t>användar</w:t>
      </w:r>
      <w:r>
        <w:softHyphen/>
        <w:t>skyddet i fråga om internet</w:t>
      </w:r>
      <w:r>
        <w:softHyphen/>
        <w:t>anslutnings</w:t>
      </w:r>
      <w:r>
        <w:softHyphen/>
        <w:t>tjänster och nummer</w:t>
      </w:r>
      <w:r>
        <w:softHyphen/>
        <w:t>baserade interperso</w:t>
      </w:r>
      <w:r>
        <w:softHyphen/>
        <w:t>nella kommun</w:t>
      </w:r>
      <w:r>
        <w:softHyphen/>
        <w:t>ikationstjänster som är allmänt tillgängliga</w:t>
      </w:r>
      <w:r w:rsidRPr="008D73AB">
        <w:t>.</w:t>
      </w:r>
    </w:p>
    <w:p w14:paraId="50C05FE0" w14:textId="77777777" w:rsidR="00D85371" w:rsidRPr="00E211AD" w:rsidDel="00C73134" w:rsidRDefault="00D85371" w:rsidP="00D85371">
      <w:pPr>
        <w:pStyle w:val="Rubrik3"/>
      </w:pPr>
      <w:bookmarkStart w:id="1061" w:name="_Toc73005963"/>
      <w:bookmarkStart w:id="1062" w:name="_Toc86738769"/>
      <w:bookmarkStart w:id="1063" w:name="_Toc94597532"/>
      <w:bookmarkStart w:id="1064" w:name="_Toc96533375"/>
      <w:r w:rsidRPr="00E211AD" w:rsidDel="00C73134">
        <w:t>Påföljder vid fel</w:t>
      </w:r>
      <w:bookmarkEnd w:id="1049"/>
      <w:bookmarkEnd w:id="1050"/>
      <w:bookmarkEnd w:id="1051"/>
      <w:bookmarkEnd w:id="1052"/>
      <w:bookmarkEnd w:id="1053"/>
      <w:bookmarkEnd w:id="1054"/>
      <w:bookmarkEnd w:id="1055"/>
      <w:bookmarkEnd w:id="1056"/>
      <w:bookmarkEnd w:id="1061"/>
      <w:bookmarkEnd w:id="1062"/>
      <w:bookmarkEnd w:id="1063"/>
      <w:bookmarkEnd w:id="1064"/>
    </w:p>
    <w:p w14:paraId="7F2AFB9F" w14:textId="77777777" w:rsidR="00D85371" w:rsidRPr="00E211AD" w:rsidDel="00C73134" w:rsidRDefault="00D85371" w:rsidP="00D85371">
      <w:pPr>
        <w:pStyle w:val="Brdtextram"/>
      </w:pPr>
      <w:r w:rsidDel="00C73134">
        <w:rPr>
          <w:b/>
        </w:rPr>
        <w:t>Regeringens f</w:t>
      </w:r>
      <w:r w:rsidRPr="00E211AD" w:rsidDel="00C73134">
        <w:rPr>
          <w:b/>
        </w:rPr>
        <w:t>örslag:</w:t>
      </w:r>
      <w:r w:rsidRPr="00EF79D4" w:rsidDel="00C73134">
        <w:rPr>
          <w:bCs/>
        </w:rPr>
        <w:t xml:space="preserve"> </w:t>
      </w:r>
      <w:r w:rsidRPr="00E211AD" w:rsidDel="00C73134">
        <w:t xml:space="preserve">Om den faktiska prestandan på </w:t>
      </w:r>
      <w:r w:rsidDel="00C73134">
        <w:t xml:space="preserve">en </w:t>
      </w:r>
      <w:r w:rsidRPr="00E211AD" w:rsidDel="00C73134">
        <w:t>elektronisk kom</w:t>
      </w:r>
      <w:r w:rsidDel="00C73134">
        <w:softHyphen/>
      </w:r>
      <w:r w:rsidRPr="00E211AD" w:rsidDel="00C73134">
        <w:t>mun</w:t>
      </w:r>
      <w:r w:rsidDel="00C73134">
        <w:softHyphen/>
      </w:r>
      <w:r w:rsidRPr="00E211AD" w:rsidDel="00C73134">
        <w:t>ik</w:t>
      </w:r>
      <w:r w:rsidDel="00C73134">
        <w:softHyphen/>
      </w:r>
      <w:r w:rsidRPr="00E211AD" w:rsidDel="00C73134">
        <w:t>a</w:t>
      </w:r>
      <w:r w:rsidRPr="00E211AD" w:rsidDel="00C73134">
        <w:softHyphen/>
        <w:t>tions</w:t>
      </w:r>
      <w:r w:rsidDel="00C73134">
        <w:softHyphen/>
      </w:r>
      <w:r w:rsidRPr="00E211AD" w:rsidDel="00C73134">
        <w:softHyphen/>
      </w:r>
      <w:r w:rsidRPr="00424352" w:rsidDel="00C73134">
        <w:t xml:space="preserve">tjänst, med undantag för </w:t>
      </w:r>
      <w:bookmarkStart w:id="1065" w:name="_Hlk11155440"/>
      <w:r w:rsidRPr="00424352" w:rsidDel="00C73134">
        <w:t>internetanslutningstjänster och nummer</w:t>
      </w:r>
      <w:r w:rsidRPr="00424352" w:rsidDel="00C73134">
        <w:softHyphen/>
        <w:t>obero</w:t>
      </w:r>
      <w:r w:rsidRPr="00424352" w:rsidDel="00C73134">
        <w:softHyphen/>
      </w:r>
      <w:r w:rsidRPr="00E211AD" w:rsidDel="00C73134">
        <w:t>ende interpersonella kommunikationstjänster</w:t>
      </w:r>
      <w:bookmarkEnd w:id="1065"/>
      <w:r w:rsidRPr="00E211AD" w:rsidDel="00C73134">
        <w:t xml:space="preserve">, skiljer sig väsentligt från den prestanda som anges </w:t>
      </w:r>
      <w:r w:rsidDel="00C73134">
        <w:t xml:space="preserve">i ett </w:t>
      </w:r>
      <w:r w:rsidRPr="00E211AD" w:rsidDel="00C73134">
        <w:t>avtal</w:t>
      </w:r>
      <w:r w:rsidDel="00C73134">
        <w:t xml:space="preserve"> med en konsu</w:t>
      </w:r>
      <w:r w:rsidDel="00C73134">
        <w:softHyphen/>
        <w:t xml:space="preserve">ment, </w:t>
      </w:r>
      <w:r w:rsidRPr="00E211AD" w:rsidDel="00C73134">
        <w:t>ska konsument</w:t>
      </w:r>
      <w:r w:rsidDel="00C73134">
        <w:t>en</w:t>
      </w:r>
      <w:r w:rsidRPr="00E211AD" w:rsidDel="00C73134">
        <w:t xml:space="preserve"> få använda sig av de påföljder vid fel som anges i 16</w:t>
      </w:r>
      <w:r w:rsidDel="00C73134">
        <w:t> §</w:t>
      </w:r>
      <w:r w:rsidRPr="00E211AD" w:rsidDel="00C73134">
        <w:t xml:space="preserve"> konsument</w:t>
      </w:r>
      <w:r w:rsidDel="00C73134">
        <w:softHyphen/>
      </w:r>
      <w:r w:rsidRPr="00E211AD" w:rsidDel="00C73134">
        <w:t>tjänst</w:t>
      </w:r>
      <w:r w:rsidDel="00C73134">
        <w:softHyphen/>
      </w:r>
      <w:r w:rsidRPr="00E211AD" w:rsidDel="00C73134">
        <w:t>lagen.</w:t>
      </w:r>
      <w:r>
        <w:t xml:space="preserve"> I ett sådant fall ska bestämmelserna om reklamation i samma lag tillämpas.</w:t>
      </w:r>
    </w:p>
    <w:p w14:paraId="2F040E81" w14:textId="77777777" w:rsidR="00D85371" w:rsidRPr="00E211AD" w:rsidDel="00C73134" w:rsidRDefault="00D85371" w:rsidP="00D85371">
      <w:pPr>
        <w:pStyle w:val="Brdtextmedindrag"/>
        <w:rPr>
          <w:sz w:val="8"/>
          <w:szCs w:val="8"/>
        </w:rPr>
      </w:pPr>
    </w:p>
    <w:p w14:paraId="49AD3B90" w14:textId="77777777" w:rsidR="00D85371" w:rsidRPr="00CC1C17" w:rsidDel="00C73134" w:rsidRDefault="00D85371" w:rsidP="00D85371">
      <w:pPr>
        <w:pStyle w:val="Brdtextmedindrag"/>
      </w:pPr>
      <w:r w:rsidRPr="00E211AD" w:rsidDel="00C73134">
        <w:rPr>
          <w:b/>
        </w:rPr>
        <w:t xml:space="preserve">Promemorians </w:t>
      </w:r>
      <w:r w:rsidRPr="008D14B8" w:rsidDel="00C73134">
        <w:rPr>
          <w:b/>
        </w:rPr>
        <w:t>förslag</w:t>
      </w:r>
      <w:r w:rsidRPr="005D5A41" w:rsidDel="00C73134">
        <w:rPr>
          <w:bCs/>
        </w:rPr>
        <w:t xml:space="preserve"> </w:t>
      </w:r>
      <w:r w:rsidDel="00C73134">
        <w:t xml:space="preserve">överensstämmer </w:t>
      </w:r>
      <w:r>
        <w:t xml:space="preserve">i huvudsak </w:t>
      </w:r>
      <w:r w:rsidDel="00C73134">
        <w:t>med regeringens förslag.</w:t>
      </w:r>
      <w:r>
        <w:t xml:space="preserve"> I promemorian föreslås inte regler om reklamation.</w:t>
      </w:r>
    </w:p>
    <w:p w14:paraId="15D2CED8" w14:textId="77777777" w:rsidR="00D85371" w:rsidRPr="003775A7" w:rsidDel="00C73134" w:rsidRDefault="00D85371" w:rsidP="00D85371">
      <w:pPr>
        <w:pStyle w:val="Brdtextmedindrag"/>
      </w:pPr>
      <w:r w:rsidRPr="00E211AD" w:rsidDel="00C73134">
        <w:rPr>
          <w:b/>
        </w:rPr>
        <w:t>Remissinstanserna:</w:t>
      </w:r>
      <w:r w:rsidRPr="005D5A41" w:rsidDel="00C73134">
        <w:rPr>
          <w:bCs/>
        </w:rPr>
        <w:t xml:space="preserve"> </w:t>
      </w:r>
      <w:r w:rsidRPr="00AA6A04" w:rsidDel="00C73134">
        <w:t>De flesta av remissinstanserna tillstyrker förslage</w:t>
      </w:r>
      <w:r w:rsidDel="00C73134">
        <w:t>t</w:t>
      </w:r>
      <w:r w:rsidRPr="00AA6A04" w:rsidDel="00C73134">
        <w:t xml:space="preserve"> eller har ingen </w:t>
      </w:r>
      <w:r w:rsidRPr="00497C73" w:rsidDel="00C73134">
        <w:t xml:space="preserve">invändning mot </w:t>
      </w:r>
      <w:r w:rsidRPr="001B0768" w:rsidDel="00C73134">
        <w:t>de</w:t>
      </w:r>
      <w:r w:rsidDel="00C73134">
        <w:t>t</w:t>
      </w:r>
      <w:r w:rsidRPr="001B0768" w:rsidDel="00C73134">
        <w:t>.</w:t>
      </w:r>
      <w:r w:rsidDel="00C73134">
        <w:t xml:space="preserve"> </w:t>
      </w:r>
      <w:r w:rsidRPr="00B66E9B" w:rsidDel="00C73134">
        <w:rPr>
          <w:i/>
        </w:rPr>
        <w:t>Konsumentverket</w:t>
      </w:r>
      <w:r w:rsidRPr="004871C2" w:rsidDel="00C73134">
        <w:rPr>
          <w:iCs/>
        </w:rPr>
        <w:t>,</w:t>
      </w:r>
      <w:r w:rsidRPr="00B66E9B" w:rsidDel="00C73134">
        <w:rPr>
          <w:i/>
        </w:rPr>
        <w:t xml:space="preserve"> PTS</w:t>
      </w:r>
      <w:r w:rsidRPr="004871C2" w:rsidDel="00C73134">
        <w:rPr>
          <w:iCs/>
        </w:rPr>
        <w:t>,</w:t>
      </w:r>
      <w:r w:rsidRPr="00B66E9B" w:rsidDel="00C73134">
        <w:rPr>
          <w:i/>
        </w:rPr>
        <w:t xml:space="preserve"> Sveriges konsumenter </w:t>
      </w:r>
      <w:r w:rsidRPr="00B66E9B" w:rsidDel="00C73134">
        <w:t>och</w:t>
      </w:r>
      <w:r w:rsidRPr="00B66E9B" w:rsidDel="00C73134">
        <w:rPr>
          <w:i/>
        </w:rPr>
        <w:t xml:space="preserve"> </w:t>
      </w:r>
      <w:r w:rsidRPr="000C3C78" w:rsidDel="00C73134">
        <w:rPr>
          <w:iCs/>
        </w:rPr>
        <w:t>flera regioner</w:t>
      </w:r>
      <w:r w:rsidDel="00C73134">
        <w:rPr>
          <w:iCs/>
        </w:rPr>
        <w:t>,</w:t>
      </w:r>
      <w:r w:rsidRPr="00B66E9B" w:rsidDel="00C73134">
        <w:rPr>
          <w:i/>
        </w:rPr>
        <w:t xml:space="preserve"> </w:t>
      </w:r>
      <w:r w:rsidRPr="000C3C78" w:rsidDel="00C73134">
        <w:rPr>
          <w:iCs/>
        </w:rPr>
        <w:t>bl.a.</w:t>
      </w:r>
      <w:r w:rsidRPr="00B66E9B" w:rsidDel="00C73134">
        <w:rPr>
          <w:i/>
        </w:rPr>
        <w:t xml:space="preserve"> Regionerna Uppsala </w:t>
      </w:r>
      <w:r w:rsidRPr="00B66E9B" w:rsidDel="00C73134">
        <w:t xml:space="preserve">och </w:t>
      </w:r>
      <w:r w:rsidRPr="00B66E9B" w:rsidDel="00C73134">
        <w:rPr>
          <w:i/>
        </w:rPr>
        <w:t>Värmland</w:t>
      </w:r>
      <w:r>
        <w:rPr>
          <w:iCs/>
        </w:rPr>
        <w:t>,</w:t>
      </w:r>
      <w:r w:rsidRPr="00B66E9B" w:rsidDel="00C73134">
        <w:rPr>
          <w:i/>
        </w:rPr>
        <w:t xml:space="preserve"> </w:t>
      </w:r>
      <w:r w:rsidRPr="00B66E9B" w:rsidDel="00C73134">
        <w:t>invänder dock mot att internet</w:t>
      </w:r>
      <w:r w:rsidRPr="00B66E9B" w:rsidDel="00C73134">
        <w:softHyphen/>
        <w:t>anslutnings</w:t>
      </w:r>
      <w:r w:rsidRPr="00B66E9B" w:rsidDel="00C73134">
        <w:softHyphen/>
        <w:t>tjänster undantas. Sveriges kon</w:t>
      </w:r>
      <w:r>
        <w:softHyphen/>
      </w:r>
      <w:r w:rsidRPr="00B66E9B" w:rsidDel="00C73134">
        <w:t>sum</w:t>
      </w:r>
      <w:r w:rsidRPr="00B66E9B" w:rsidDel="00C73134">
        <w:softHyphen/>
        <w:t xml:space="preserve">enter anser </w:t>
      </w:r>
      <w:r w:rsidDel="00C73134">
        <w:t xml:space="preserve">vidare </w:t>
      </w:r>
      <w:r w:rsidRPr="00B66E9B" w:rsidDel="00C73134">
        <w:t>att det bör införas en lagreglerad rätt till av</w:t>
      </w:r>
      <w:r w:rsidDel="00C73134">
        <w:softHyphen/>
      </w:r>
      <w:r w:rsidRPr="00B66E9B" w:rsidDel="00C73134">
        <w:t>brotts</w:t>
      </w:r>
      <w:r w:rsidDel="00C73134">
        <w:softHyphen/>
      </w:r>
      <w:r w:rsidRPr="00B66E9B" w:rsidDel="00C73134">
        <w:t>ersättning. Regionerna instämmer i att ett sådant system bör utredas och fram</w:t>
      </w:r>
      <w:r w:rsidRPr="00B66E9B" w:rsidDel="00C73134">
        <w:softHyphen/>
        <w:t xml:space="preserve">håller att det är </w:t>
      </w:r>
      <w:r w:rsidRPr="003775A7" w:rsidDel="00C73134">
        <w:t xml:space="preserve">viktigt att det finns ett mätverktyg för kvaliteten på </w:t>
      </w:r>
      <w:r w:rsidRPr="003775A7" w:rsidDel="00C73134">
        <w:lastRenderedPageBreak/>
        <w:t>internet</w:t>
      </w:r>
      <w:r w:rsidRPr="003775A7" w:rsidDel="00C73134">
        <w:softHyphen/>
        <w:t>anslutnings</w:t>
      </w:r>
      <w:r w:rsidRPr="003775A7" w:rsidDel="00C73134">
        <w:softHyphen/>
        <w:t xml:space="preserve">tjänster. </w:t>
      </w:r>
      <w:r w:rsidRPr="003775A7" w:rsidDel="00C73134">
        <w:rPr>
          <w:i/>
        </w:rPr>
        <w:t>Telenor Sverige AB</w:t>
      </w:r>
      <w:r w:rsidRPr="003775A7" w:rsidDel="00C73134">
        <w:t xml:space="preserve"> framhåller att det bör klar</w:t>
      </w:r>
      <w:r>
        <w:softHyphen/>
      </w:r>
      <w:r w:rsidRPr="003775A7" w:rsidDel="00C73134">
        <w:t xml:space="preserve">göras att bevisbördan för </w:t>
      </w:r>
      <w:r>
        <w:t xml:space="preserve">ett </w:t>
      </w:r>
      <w:r w:rsidRPr="003775A7" w:rsidDel="00C73134">
        <w:t>påstått fel i en tjänst ligger på konsu</w:t>
      </w:r>
      <w:r>
        <w:softHyphen/>
      </w:r>
      <w:r w:rsidRPr="003775A7" w:rsidDel="00C73134">
        <w:t>men</w:t>
      </w:r>
      <w:r>
        <w:softHyphen/>
      </w:r>
      <w:r w:rsidRPr="003775A7" w:rsidDel="00C73134">
        <w:t>ten.</w:t>
      </w:r>
    </w:p>
    <w:p w14:paraId="5355EB8A" w14:textId="77777777" w:rsidR="00D85371" w:rsidRDefault="00D85371" w:rsidP="00D85371">
      <w:pPr>
        <w:pStyle w:val="Rubrik4utannumrering"/>
      </w:pPr>
      <w:r w:rsidRPr="00E211AD" w:rsidDel="00C73134">
        <w:t xml:space="preserve">Skälen för </w:t>
      </w:r>
      <w:r w:rsidDel="00C73134">
        <w:t xml:space="preserve">regeringens </w:t>
      </w:r>
      <w:r w:rsidRPr="00E211AD" w:rsidDel="00C73134">
        <w:t>förslag</w:t>
      </w:r>
    </w:p>
    <w:p w14:paraId="2239FA61" w14:textId="77777777" w:rsidR="00D85371" w:rsidRPr="00516FD7" w:rsidRDefault="00D85371" w:rsidP="00D85371">
      <w:pPr>
        <w:pStyle w:val="Rubrik5utannumrering"/>
        <w:spacing w:before="0"/>
      </w:pPr>
      <w:r>
        <w:t>Påföljder enligt konsumenttjänstlagen får användas i vissa fall</w:t>
      </w:r>
    </w:p>
    <w:p w14:paraId="25472EA3" w14:textId="192F8CEB" w:rsidR="00D85371" w:rsidDel="00C73134" w:rsidRDefault="00D85371" w:rsidP="00D85371">
      <w:pPr>
        <w:pStyle w:val="Brdtextmedindrag"/>
        <w:ind w:firstLine="0"/>
      </w:pPr>
      <w:r>
        <w:t>A</w:t>
      </w:r>
      <w:r w:rsidRPr="00E211AD" w:rsidDel="00C73134">
        <w:t xml:space="preserve">rtikel 105.5 i EU-direktivet </w:t>
      </w:r>
      <w:r w:rsidDel="00C73134">
        <w:t xml:space="preserve">innebär att de påföljder som en konsument har tillgång till i enlighet med nationell rätt ska aktiveras om </w:t>
      </w:r>
      <w:r w:rsidRPr="00E211AD" w:rsidDel="00C73134">
        <w:t xml:space="preserve">tjänsten inte motsvarar det som </w:t>
      </w:r>
      <w:r w:rsidDel="00C73134">
        <w:t xml:space="preserve">har </w:t>
      </w:r>
      <w:r w:rsidRPr="00E211AD" w:rsidDel="00C73134">
        <w:t xml:space="preserve">avtalats i </w:t>
      </w:r>
      <w:r w:rsidRPr="00424352" w:rsidDel="00C73134">
        <w:t>fråga om prestand</w:t>
      </w:r>
      <w:r w:rsidDel="00C73134">
        <w:t xml:space="preserve">a. </w:t>
      </w:r>
      <w:r w:rsidRPr="00424352" w:rsidDel="00C73134">
        <w:t>Enligt artikeln ska alla betydande ihållande eller ofta åter</w:t>
      </w:r>
      <w:r w:rsidRPr="00424352" w:rsidDel="00C73134">
        <w:softHyphen/>
        <w:t>kommande skillnader mellan den faktiska prestandan på andra elektro</w:t>
      </w:r>
      <w:r>
        <w:softHyphen/>
      </w:r>
      <w:r w:rsidRPr="00424352" w:rsidDel="00C73134">
        <w:t>niska</w:t>
      </w:r>
      <w:r w:rsidRPr="00E211AD" w:rsidDel="00C73134">
        <w:t xml:space="preserve"> </w:t>
      </w:r>
      <w:r w:rsidRPr="00424352" w:rsidDel="00C73134">
        <w:t>kommunikationstjänster än in</w:t>
      </w:r>
      <w:r w:rsidR="00A36DA0">
        <w:softHyphen/>
      </w:r>
      <w:r w:rsidRPr="00424352" w:rsidDel="00C73134">
        <w:t>ternet</w:t>
      </w:r>
      <w:r w:rsidDel="00C73134">
        <w:softHyphen/>
      </w:r>
      <w:r w:rsidRPr="00424352" w:rsidDel="00C73134">
        <w:t>anslutningstjänster eller num</w:t>
      </w:r>
      <w:r>
        <w:softHyphen/>
      </w:r>
      <w:r w:rsidRPr="00424352" w:rsidDel="00C73134">
        <w:t>mer</w:t>
      </w:r>
      <w:r w:rsidRPr="00424352" w:rsidDel="00C73134">
        <w:softHyphen/>
        <w:t>obero</w:t>
      </w:r>
      <w:r w:rsidRPr="00424352" w:rsidDel="00C73134">
        <w:softHyphen/>
      </w:r>
      <w:r w:rsidRPr="00E211AD" w:rsidDel="00C73134">
        <w:t>ende interpersonella kom</w:t>
      </w:r>
      <w:r w:rsidDel="00C73134">
        <w:softHyphen/>
      </w:r>
      <w:r w:rsidRPr="00E211AD" w:rsidDel="00C73134">
        <w:t>mu</w:t>
      </w:r>
      <w:r w:rsidR="00A36DA0">
        <w:softHyphen/>
      </w:r>
      <w:r w:rsidRPr="00E211AD" w:rsidDel="00C73134">
        <w:t>n</w:t>
      </w:r>
      <w:r w:rsidDel="00C73134">
        <w:softHyphen/>
      </w:r>
      <w:r w:rsidRPr="00E211AD" w:rsidDel="00C73134">
        <w:t>i</w:t>
      </w:r>
      <w:r w:rsidR="00A36DA0">
        <w:softHyphen/>
      </w:r>
      <w:r w:rsidRPr="00E211AD" w:rsidDel="00C73134">
        <w:t>kations</w:t>
      </w:r>
      <w:r w:rsidDel="00C73134">
        <w:softHyphen/>
      </w:r>
      <w:r w:rsidRPr="00E211AD" w:rsidDel="00C73134">
        <w:t xml:space="preserve">tjänster och den prestanda som anges </w:t>
      </w:r>
      <w:r w:rsidRPr="00424352" w:rsidDel="00C73134">
        <w:t xml:space="preserve">i avtalet anses som skäl att aktivera </w:t>
      </w:r>
      <w:r w:rsidDel="00C73134">
        <w:t>sådana</w:t>
      </w:r>
      <w:r w:rsidRPr="00424352" w:rsidDel="00C73134">
        <w:t xml:space="preserve"> påföljder</w:t>
      </w:r>
      <w:r w:rsidDel="00C73134">
        <w:t>.</w:t>
      </w:r>
    </w:p>
    <w:p w14:paraId="36D4DD0F" w14:textId="6CA2FBD3" w:rsidR="00D85371" w:rsidRDefault="00D85371" w:rsidP="00D85371">
      <w:pPr>
        <w:pStyle w:val="Brdtextmedindrag"/>
      </w:pPr>
      <w:r w:rsidRPr="00E211AD" w:rsidDel="00C73134">
        <w:t>I svensk rätt är det bestämmelserna om påföljder vid fel i 16, 19–21 och 31</w:t>
      </w:r>
      <w:r w:rsidDel="00C73134">
        <w:t> §</w:t>
      </w:r>
      <w:r w:rsidRPr="00E211AD" w:rsidDel="00C73134">
        <w:t xml:space="preserve">§ konsumenttjänstlagen (1985:716) som närmast finns till hands. </w:t>
      </w:r>
      <w:r>
        <w:t>Regeringen har i propositionen En ny konsumentköplag (prop. 2021/</w:t>
      </w:r>
      <w:r w:rsidR="00A36DA0">
        <w:t xml:space="preserve"> </w:t>
      </w:r>
      <w:r w:rsidRPr="00A36DA0">
        <w:rPr>
          <w:spacing w:val="-2"/>
        </w:rPr>
        <w:t>22:85) föreslagit en ny konsumentköplag. Den nya lagen omfattar bl.a. till</w:t>
      </w:r>
      <w:r w:rsidR="00A36DA0" w:rsidRPr="00A36DA0">
        <w:rPr>
          <w:spacing w:val="-2"/>
        </w:rPr>
        <w:softHyphen/>
      </w:r>
      <w:r w:rsidRPr="00FF2DCA">
        <w:t>handahållande av digitalt innehåll och digitala tjänster, inklusive nummer</w:t>
      </w:r>
      <w:r w:rsidR="00A36DA0">
        <w:softHyphen/>
      </w:r>
      <w:r w:rsidRPr="00FF2DCA">
        <w:t>oberoende interpersonella kommunikations</w:t>
      </w:r>
      <w:r>
        <w:softHyphen/>
      </w:r>
      <w:r w:rsidRPr="00FF2DCA">
        <w:t xml:space="preserve">tjänster. </w:t>
      </w:r>
      <w:r>
        <w:t>De</w:t>
      </w:r>
      <w:r w:rsidRPr="00A8304E">
        <w:t>n ny</w:t>
      </w:r>
      <w:r>
        <w:t>a</w:t>
      </w:r>
      <w:r w:rsidRPr="00A8304E">
        <w:t xml:space="preserve"> lag</w:t>
      </w:r>
      <w:r>
        <w:t>en</w:t>
      </w:r>
      <w:r w:rsidRPr="00A8304E">
        <w:t xml:space="preserve"> före</w:t>
      </w:r>
      <w:r w:rsidR="00A36DA0">
        <w:softHyphen/>
      </w:r>
      <w:r w:rsidRPr="00A8304E">
        <w:t xml:space="preserve">slås träda i kraft den 1 </w:t>
      </w:r>
      <w:r>
        <w:t>maj</w:t>
      </w:r>
      <w:r w:rsidRPr="00A8304E">
        <w:t xml:space="preserve"> 2022.</w:t>
      </w:r>
    </w:p>
    <w:p w14:paraId="1F316AFB" w14:textId="77777777" w:rsidR="00D85371" w:rsidRPr="00E211AD" w:rsidDel="00C73134" w:rsidRDefault="00D85371" w:rsidP="00D85371">
      <w:pPr>
        <w:pStyle w:val="Brdtextmedindrag"/>
      </w:pPr>
      <w:r w:rsidRPr="00E211AD" w:rsidDel="00C73134">
        <w:t xml:space="preserve">De påföljder </w:t>
      </w:r>
      <w:r>
        <w:t xml:space="preserve">i konsumenttjänstlagen </w:t>
      </w:r>
      <w:r w:rsidRPr="00E211AD" w:rsidDel="00C73134">
        <w:t xml:space="preserve">som en konsument har att välja </w:t>
      </w:r>
      <w:r>
        <w:t>på</w:t>
      </w:r>
      <w:r w:rsidRPr="00E211AD" w:rsidDel="00C73134">
        <w:t xml:space="preserve"> om tjänsten är felaktig, förutsatt att felet inte beror på något förhållande på konsumentens sida, är </w:t>
      </w:r>
      <w:r w:rsidRPr="00424352" w:rsidDel="00C73134">
        <w:t>inne</w:t>
      </w:r>
      <w:r w:rsidRPr="00424352" w:rsidDel="00C73134">
        <w:softHyphen/>
        <w:t>hållande av betalning, avhjälpande, prisavdrag, hävning och skade</w:t>
      </w:r>
      <w:r w:rsidRPr="00424352" w:rsidDel="00C73134">
        <w:softHyphen/>
        <w:t>stånd</w:t>
      </w:r>
      <w:r w:rsidRPr="00E211AD" w:rsidDel="00C73134">
        <w:t xml:space="preserve"> (16</w:t>
      </w:r>
      <w:r w:rsidDel="00C73134">
        <w:t> §</w:t>
      </w:r>
      <w:r w:rsidRPr="00E211AD" w:rsidDel="00C73134">
        <w:t>).</w:t>
      </w:r>
    </w:p>
    <w:p w14:paraId="45E1F38E" w14:textId="1F8BB720" w:rsidR="00D85371" w:rsidRPr="00E211AD" w:rsidDel="00C73134" w:rsidRDefault="00D85371" w:rsidP="00D85371">
      <w:pPr>
        <w:pStyle w:val="Brdtextmedindrag"/>
      </w:pPr>
      <w:r w:rsidRPr="00E211AD" w:rsidDel="00C73134">
        <w:t xml:space="preserve">Konsumenttjänstlagen reglerar avtal om tjänster som näringsidkare utför </w:t>
      </w:r>
      <w:r w:rsidRPr="00424352" w:rsidDel="00C73134">
        <w:t>åt konsumenter. Lagreglerna är i huvudsak tvingande till konsumentens för</w:t>
      </w:r>
      <w:r w:rsidRPr="00424352" w:rsidDel="00C73134">
        <w:softHyphen/>
      </w:r>
      <w:r w:rsidRPr="00E211AD" w:rsidDel="00C73134">
        <w:t xml:space="preserve">mån. Lagen omfattar dels avtal om tjänster avseende arbete på lösa saker </w:t>
      </w:r>
      <w:r w:rsidRPr="00424352" w:rsidDel="00C73134">
        <w:t>(dock inte behandling av levande djur), dels arbete på fast egendom, på bygg</w:t>
      </w:r>
      <w:r w:rsidRPr="00424352" w:rsidDel="00C73134">
        <w:softHyphen/>
        <w:t>nader eller andra anläggningar på mark eller i vatten eller på andra fasta saker</w:t>
      </w:r>
      <w:r w:rsidRPr="00E211AD" w:rsidDel="00C73134">
        <w:t>, dels förvaring av lösa saker (dock inte levande djur). Elektro</w:t>
      </w:r>
      <w:r>
        <w:softHyphen/>
      </w:r>
      <w:r w:rsidRPr="00E211AD" w:rsidDel="00C73134">
        <w:t>niska kommu</w:t>
      </w:r>
      <w:r w:rsidRPr="00E211AD" w:rsidDel="00C73134">
        <w:softHyphen/>
        <w:t>ni</w:t>
      </w:r>
      <w:r w:rsidRPr="00E211AD" w:rsidDel="00C73134">
        <w:softHyphen/>
        <w:t>kationstjänster omfattas inte direkt av konsumenttjänst</w:t>
      </w:r>
      <w:r w:rsidDel="00C73134">
        <w:softHyphen/>
      </w:r>
      <w:r w:rsidRPr="00E211AD" w:rsidDel="00C73134">
        <w:t>lagen. Enligt för</w:t>
      </w:r>
      <w:r w:rsidRPr="00E211AD" w:rsidDel="00C73134">
        <w:softHyphen/>
        <w:t>arbetena finns det dock utrymme för att tillämpa lagen analogt vid många tjänster som inte omfattas av lagens tillämpnings</w:t>
      </w:r>
      <w:r w:rsidDel="00C73134">
        <w:softHyphen/>
      </w:r>
      <w:r w:rsidRPr="00E211AD" w:rsidDel="00C73134">
        <w:t>område. Det blir i sådana fall främst aktuellt att använda reglerna som ut</w:t>
      </w:r>
      <w:r w:rsidRPr="00E211AD" w:rsidDel="00C73134">
        <w:softHyphen/>
        <w:t xml:space="preserve">fyllande rätt i frågor som inte har reglerats genom avtalet mellan parterna. I förarbetena anges att lagen bör tillmätas desto större betydelse ju mer den aktuella avtalssituationen liknar de avtalssituationer som omfattas av lagen (se prop. 1984/85:110 </w:t>
      </w:r>
      <w:r w:rsidR="00EB24E6">
        <w:t>s. 1</w:t>
      </w:r>
      <w:r w:rsidRPr="00E211AD" w:rsidDel="00C73134">
        <w:t>42).</w:t>
      </w:r>
    </w:p>
    <w:p w14:paraId="0849564C" w14:textId="77777777" w:rsidR="00D85371" w:rsidRDefault="00D85371" w:rsidP="00D85371">
      <w:pPr>
        <w:pStyle w:val="Brdtextmedindrag"/>
      </w:pPr>
      <w:r w:rsidRPr="00E211AD" w:rsidDel="00C73134">
        <w:t xml:space="preserve">Artikel 105.5 i EU-direktivet är fullharmoniserad (se </w:t>
      </w:r>
      <w:r w:rsidDel="00C73134">
        <w:t>avsnitt 16.1.1</w:t>
      </w:r>
      <w:r w:rsidRPr="00424352" w:rsidDel="00C73134">
        <w:t>) och medger därmed inte någon flexibilitet vid genomförandet. För</w:t>
      </w:r>
      <w:r w:rsidRPr="00E211AD" w:rsidDel="00C73134">
        <w:t xml:space="preserve"> </w:t>
      </w:r>
      <w:r w:rsidRPr="00424352" w:rsidDel="00C73134">
        <w:t>att uppfylla direktiv</w:t>
      </w:r>
      <w:r w:rsidDel="00C73134">
        <w:t>ets</w:t>
      </w:r>
      <w:r w:rsidRPr="00424352" w:rsidDel="00C73134">
        <w:t xml:space="preserve"> krav på att skillnader mellan den faktiska</w:t>
      </w:r>
      <w:r w:rsidRPr="00E211AD" w:rsidDel="00C73134">
        <w:t xml:space="preserve"> prestandan och den som anges i avtalet ska aktivera påföljder som kon</w:t>
      </w:r>
      <w:r w:rsidRPr="00E211AD" w:rsidDel="00C73134">
        <w:softHyphen/>
        <w:t xml:space="preserve">sumenten kan välja mellan enligt nationell rätt </w:t>
      </w:r>
      <w:r w:rsidDel="00C73134">
        <w:t xml:space="preserve">bedömer regeringen att </w:t>
      </w:r>
      <w:r w:rsidRPr="00E211AD" w:rsidDel="00C73134">
        <w:t xml:space="preserve">det </w:t>
      </w:r>
      <w:r w:rsidDel="00C73134">
        <w:t xml:space="preserve">är </w:t>
      </w:r>
      <w:r w:rsidRPr="00E211AD" w:rsidDel="00C73134">
        <w:t xml:space="preserve">nödvändigt att koppla konsumenttjänstlagen, som annars endast </w:t>
      </w:r>
      <w:r>
        <w:t xml:space="preserve">kan tillämpas </w:t>
      </w:r>
      <w:r w:rsidRPr="00E211AD" w:rsidDel="00C73134">
        <w:t>analogt, till lagstiftningen om elektroniska kommunikations</w:t>
      </w:r>
      <w:r w:rsidDel="00C73134">
        <w:softHyphen/>
      </w:r>
      <w:r w:rsidRPr="00E211AD" w:rsidDel="00C73134">
        <w:t xml:space="preserve">tjänster. </w:t>
      </w:r>
      <w:r>
        <w:t>P</w:t>
      </w:r>
      <w:r w:rsidRPr="00424352" w:rsidDel="00C73134">
        <w:t>åföljderna vid fel enligt kon</w:t>
      </w:r>
      <w:r w:rsidRPr="00424352" w:rsidDel="00C73134">
        <w:softHyphen/>
      </w:r>
      <w:r w:rsidRPr="00E211AD" w:rsidDel="00C73134">
        <w:t xml:space="preserve">sumenttjänstlagen </w:t>
      </w:r>
      <w:r>
        <w:t xml:space="preserve">bör göras </w:t>
      </w:r>
      <w:r w:rsidRPr="00E211AD" w:rsidDel="004F7A7D">
        <w:t xml:space="preserve">direkt </w:t>
      </w:r>
      <w:r w:rsidRPr="00E211AD" w:rsidDel="00C73134">
        <w:t>tillämpliga under de förhållanden som anges i direktiv</w:t>
      </w:r>
      <w:r w:rsidDel="00C73134">
        <w:t>et</w:t>
      </w:r>
      <w:r w:rsidRPr="00E211AD" w:rsidDel="00C73134">
        <w:t>, dvs. vid betydande ihåll</w:t>
      </w:r>
      <w:r w:rsidDel="00C73134">
        <w:softHyphen/>
      </w:r>
      <w:r w:rsidRPr="00E211AD" w:rsidDel="00C73134">
        <w:t>ande eller ofta åter</w:t>
      </w:r>
      <w:r w:rsidRPr="00E211AD" w:rsidDel="00C73134">
        <w:softHyphen/>
        <w:t>kom</w:t>
      </w:r>
      <w:r w:rsidRPr="00E211AD" w:rsidDel="00C73134">
        <w:softHyphen/>
        <w:t xml:space="preserve">mande skillnader mellan den faktiska prestandan och den som har avtalats. </w:t>
      </w:r>
      <w:r>
        <w:t xml:space="preserve">En sådan reglering får </w:t>
      </w:r>
      <w:r w:rsidDel="00C73134">
        <w:t>civilrätts</w:t>
      </w:r>
      <w:r w:rsidDel="00C73134">
        <w:softHyphen/>
        <w:t>lig verkan.</w:t>
      </w:r>
    </w:p>
    <w:p w14:paraId="00804E92" w14:textId="77777777" w:rsidR="00D85371" w:rsidRDefault="00D85371" w:rsidP="00D85371">
      <w:pPr>
        <w:pStyle w:val="Brdtextmedindrag"/>
      </w:pPr>
      <w:r>
        <w:lastRenderedPageBreak/>
        <w:t>Enligt konsumenttjänstlagen krävs det att konsumenten reklamerar ett fel hos en tjänst inom viss tid för att inte förlora rätten att åberopa felet (17 och 18 §§). Detsamma bör gälla när en konsument använder sig av på</w:t>
      </w:r>
      <w:r>
        <w:softHyphen/>
        <w:t>följderna vid fel enligt konsumenttjänstlagen med stöd av den nya lagen.</w:t>
      </w:r>
    </w:p>
    <w:p w14:paraId="5552E9EA" w14:textId="77777777" w:rsidR="00D85371" w:rsidDel="00C73134" w:rsidRDefault="00D85371" w:rsidP="00D85371">
      <w:pPr>
        <w:pStyle w:val="Brdtextmedindrag"/>
      </w:pPr>
      <w:r w:rsidDel="00C73134">
        <w:t>Bevis</w:t>
      </w:r>
      <w:r w:rsidDel="00C73134">
        <w:softHyphen/>
        <w:t xml:space="preserve">bördans placering när det gäller ett påstående om fel på en tjänst följer av allmänna principer. </w:t>
      </w:r>
      <w:r>
        <w:t>Det har inte framkommit skäl att</w:t>
      </w:r>
      <w:r w:rsidDel="00C73134">
        <w:t xml:space="preserve">, som </w:t>
      </w:r>
      <w:r w:rsidRPr="00A6206C" w:rsidDel="00C73134">
        <w:rPr>
          <w:i/>
        </w:rPr>
        <w:t>Telenor Sverige AB</w:t>
      </w:r>
      <w:r w:rsidDel="00C73134">
        <w:rPr>
          <w:i/>
        </w:rPr>
        <w:t xml:space="preserve"> </w:t>
      </w:r>
      <w:r w:rsidRPr="002C7CA9" w:rsidDel="00C73134">
        <w:rPr>
          <w:iCs/>
        </w:rPr>
        <w:t>efterfrågar</w:t>
      </w:r>
      <w:r w:rsidDel="00C73134">
        <w:rPr>
          <w:iCs/>
        </w:rPr>
        <w:t>,</w:t>
      </w:r>
      <w:r w:rsidRPr="002C7CA9" w:rsidDel="00C73134">
        <w:rPr>
          <w:iCs/>
        </w:rPr>
        <w:t xml:space="preserve"> </w:t>
      </w:r>
      <w:r>
        <w:rPr>
          <w:iCs/>
        </w:rPr>
        <w:t>reglera frågan</w:t>
      </w:r>
      <w:r w:rsidDel="00C73134">
        <w:rPr>
          <w:iCs/>
        </w:rPr>
        <w:t>.</w:t>
      </w:r>
    </w:p>
    <w:p w14:paraId="68E49CA9" w14:textId="77777777" w:rsidR="00D85371" w:rsidDel="00C73134" w:rsidRDefault="00D85371" w:rsidP="00D85371">
      <w:pPr>
        <w:pStyle w:val="Rubrik5utannumrering"/>
      </w:pPr>
      <w:r>
        <w:t>Internetanlutningstjänster</w:t>
      </w:r>
    </w:p>
    <w:p w14:paraId="255ADEDB" w14:textId="77777777" w:rsidR="00D85371" w:rsidRPr="0069004F" w:rsidDel="00C73134" w:rsidRDefault="00D85371" w:rsidP="00D85371">
      <w:pPr>
        <w:pStyle w:val="Brdtextmedindrag"/>
        <w:ind w:firstLine="0"/>
      </w:pPr>
      <w:r w:rsidRPr="005C57F3" w:rsidDel="00C73134">
        <w:t>I</w:t>
      </w:r>
      <w:r w:rsidDel="00C73134">
        <w:t xml:space="preserve"> promemorian föreslås bestämmelsen i enlighet med EU-direktivet om</w:t>
      </w:r>
      <w:r w:rsidDel="00C73134">
        <w:softHyphen/>
        <w:t xml:space="preserve">fatta </w:t>
      </w:r>
      <w:r w:rsidRPr="00E211AD" w:rsidDel="00C73134">
        <w:t>elektron</w:t>
      </w:r>
      <w:r w:rsidDel="00C73134">
        <w:softHyphen/>
      </w:r>
      <w:r w:rsidRPr="00E211AD" w:rsidDel="00C73134">
        <w:t>iska kommunika</w:t>
      </w:r>
      <w:r w:rsidRPr="00E211AD" w:rsidDel="00C73134">
        <w:softHyphen/>
        <w:t>tions</w:t>
      </w:r>
      <w:r w:rsidRPr="00E211AD" w:rsidDel="00C73134">
        <w:softHyphen/>
        <w:t>tjänster med undan</w:t>
      </w:r>
      <w:r w:rsidDel="00C73134">
        <w:softHyphen/>
      </w:r>
      <w:r w:rsidRPr="00E211AD" w:rsidDel="00C73134">
        <w:t>tag för internet</w:t>
      </w:r>
      <w:r w:rsidDel="00C73134">
        <w:softHyphen/>
      </w:r>
      <w:r w:rsidRPr="00E211AD" w:rsidDel="00C73134">
        <w:t>anslut</w:t>
      </w:r>
      <w:r w:rsidDel="00C73134">
        <w:softHyphen/>
      </w:r>
      <w:r w:rsidRPr="00E211AD" w:rsidDel="00C73134">
        <w:t>nings</w:t>
      </w:r>
      <w:r w:rsidDel="00C73134">
        <w:softHyphen/>
      </w:r>
      <w:r w:rsidRPr="00E211AD" w:rsidDel="00C73134">
        <w:t>tjänster och nummer</w:t>
      </w:r>
      <w:r w:rsidRPr="00E211AD" w:rsidDel="00C73134">
        <w:softHyphen/>
        <w:t>obero</w:t>
      </w:r>
      <w:r w:rsidRPr="00E211AD" w:rsidDel="00C73134">
        <w:softHyphen/>
        <w:t>ende inter</w:t>
      </w:r>
      <w:r w:rsidDel="00C73134">
        <w:softHyphen/>
      </w:r>
      <w:r w:rsidRPr="00E211AD" w:rsidDel="00C73134">
        <w:t>personella kommunika</w:t>
      </w:r>
      <w:r>
        <w:softHyphen/>
      </w:r>
      <w:r w:rsidRPr="00E211AD" w:rsidDel="00C73134">
        <w:t xml:space="preserve">tionstjänster. </w:t>
      </w:r>
      <w:r w:rsidDel="00C73134">
        <w:t xml:space="preserve">Flera remissinstanser, bl.a. </w:t>
      </w:r>
      <w:r w:rsidRPr="00D13182" w:rsidDel="00C73134">
        <w:rPr>
          <w:i/>
        </w:rPr>
        <w:t xml:space="preserve">Konsumentverket </w:t>
      </w:r>
      <w:r w:rsidDel="00C73134">
        <w:t xml:space="preserve">och </w:t>
      </w:r>
      <w:r w:rsidRPr="00D13182" w:rsidDel="00C73134">
        <w:rPr>
          <w:i/>
        </w:rPr>
        <w:t>PTS</w:t>
      </w:r>
      <w:r w:rsidDel="00C73134">
        <w:t>, anser att konsum</w:t>
      </w:r>
      <w:r w:rsidDel="00C73134">
        <w:softHyphen/>
        <w:t>ent</w:t>
      </w:r>
      <w:r w:rsidDel="00C73134">
        <w:softHyphen/>
        <w:t>tjänstlagen ska göras direkt tillämplig även på internet</w:t>
      </w:r>
      <w:r w:rsidDel="00C73134">
        <w:softHyphen/>
        <w:t>anslut</w:t>
      </w:r>
      <w:r w:rsidDel="00C73134">
        <w:softHyphen/>
        <w:t>nings</w:t>
      </w:r>
      <w:r w:rsidDel="00C73134">
        <w:softHyphen/>
        <w:t xml:space="preserve">tjänster så att samma skydd gäller för alla tjänster. Regeringen konstaterar att motsvarande reglering för </w:t>
      </w:r>
      <w:r w:rsidRPr="00E211AD" w:rsidDel="00C73134">
        <w:t>internet</w:t>
      </w:r>
      <w:r w:rsidDel="00C73134">
        <w:softHyphen/>
      </w:r>
      <w:r w:rsidRPr="00E211AD" w:rsidDel="00C73134">
        <w:t>anslutnings</w:t>
      </w:r>
      <w:r w:rsidDel="00C73134">
        <w:softHyphen/>
      </w:r>
      <w:r w:rsidRPr="00E211AD" w:rsidDel="00C73134">
        <w:t xml:space="preserve">tjänster </w:t>
      </w:r>
      <w:r w:rsidDel="00C73134">
        <w:t xml:space="preserve">finns </w:t>
      </w:r>
      <w:r w:rsidRPr="00E211AD" w:rsidDel="00C73134">
        <w:t xml:space="preserve">i </w:t>
      </w:r>
      <w:r w:rsidRPr="00424352" w:rsidDel="00C73134">
        <w:t>artikel</w:t>
      </w:r>
      <w:r w:rsidDel="00C73134">
        <w:t> </w:t>
      </w:r>
      <w:r w:rsidRPr="00424352" w:rsidDel="00C73134">
        <w:t>4.4 i TSM-förordningen</w:t>
      </w:r>
      <w:r w:rsidDel="00C73134">
        <w:t xml:space="preserve"> (EU) 2015/2120</w:t>
      </w:r>
      <w:r w:rsidRPr="00424352" w:rsidDel="00C73134">
        <w:t>. Av artikeln framgår att betydande skill</w:t>
      </w:r>
      <w:r w:rsidDel="00C73134">
        <w:softHyphen/>
      </w:r>
      <w:r w:rsidRPr="00424352" w:rsidDel="00C73134">
        <w:t>na</w:t>
      </w:r>
      <w:r w:rsidDel="00C73134">
        <w:softHyphen/>
      </w:r>
      <w:r w:rsidRPr="00424352" w:rsidDel="00C73134">
        <w:t>der</w:t>
      </w:r>
      <w:r>
        <w:t xml:space="preserve"> </w:t>
      </w:r>
      <w:r w:rsidRPr="00E211AD" w:rsidDel="00C73134">
        <w:t>mellan internet</w:t>
      </w:r>
      <w:r w:rsidRPr="00E211AD" w:rsidDel="00C73134">
        <w:softHyphen/>
        <w:t>anslut</w:t>
      </w:r>
      <w:r w:rsidRPr="00E211AD" w:rsidDel="00C73134">
        <w:softHyphen/>
        <w:t>nings</w:t>
      </w:r>
      <w:r w:rsidRPr="00E211AD" w:rsidDel="00C73134">
        <w:softHyphen/>
        <w:t>tjänstens faktiska prestan</w:t>
      </w:r>
      <w:r>
        <w:softHyphen/>
      </w:r>
      <w:r w:rsidRPr="00E211AD" w:rsidDel="00C73134">
        <w:t>da avseende hastighet eller andra para</w:t>
      </w:r>
      <w:r w:rsidDel="00C73134">
        <w:softHyphen/>
      </w:r>
      <w:r w:rsidRPr="00E211AD" w:rsidDel="00C73134">
        <w:t xml:space="preserve">metrar för </w:t>
      </w:r>
      <w:r w:rsidRPr="00424352" w:rsidDel="00C73134">
        <w:t>tjänstekvalitet och den prestanda som har angetts i avtalet ska</w:t>
      </w:r>
      <w:r w:rsidDel="00C73134">
        <w:t xml:space="preserve"> </w:t>
      </w:r>
      <w:r w:rsidRPr="00E211AD" w:rsidDel="00C73134">
        <w:t>anses utgöra bristande överens</w:t>
      </w:r>
      <w:r w:rsidDel="00C73134">
        <w:softHyphen/>
      </w:r>
      <w:r w:rsidRPr="00E211AD" w:rsidDel="00C73134">
        <w:t>stäm</w:t>
      </w:r>
      <w:r w:rsidDel="00C73134">
        <w:softHyphen/>
      </w:r>
      <w:r w:rsidRPr="00E211AD" w:rsidDel="00C73134">
        <w:t>melse gällande pre</w:t>
      </w:r>
      <w:r w:rsidRPr="00E211AD" w:rsidDel="00C73134">
        <w:softHyphen/>
      </w:r>
      <w:r w:rsidRPr="00424352" w:rsidDel="00C73134">
        <w:t>standa med avseende på utlösandet av de korriger</w:t>
      </w:r>
      <w:r w:rsidDel="00C73134">
        <w:softHyphen/>
      </w:r>
      <w:r w:rsidRPr="00424352" w:rsidDel="00C73134">
        <w:t>ings</w:t>
      </w:r>
      <w:r w:rsidDel="00C73134">
        <w:softHyphen/>
      </w:r>
      <w:r w:rsidRPr="00424352" w:rsidDel="00C73134">
        <w:t>åtgärder som finns till</w:t>
      </w:r>
      <w:r w:rsidRPr="00424352" w:rsidDel="00C73134">
        <w:softHyphen/>
      </w:r>
      <w:r w:rsidRPr="00E211AD" w:rsidDel="00C73134">
        <w:t>gängliga för konsu</w:t>
      </w:r>
      <w:r w:rsidDel="00C73134">
        <w:softHyphen/>
      </w:r>
      <w:r w:rsidRPr="00E211AD" w:rsidDel="00C73134">
        <w:t>menten i enlighet med nation</w:t>
      </w:r>
      <w:r w:rsidDel="00C73134">
        <w:softHyphen/>
      </w:r>
      <w:r w:rsidRPr="00E211AD" w:rsidDel="00C73134">
        <w:t>ell rätt.</w:t>
      </w:r>
      <w:r w:rsidDel="00C73134">
        <w:t xml:space="preserve"> En </w:t>
      </w:r>
      <w:r w:rsidRPr="00A853E1" w:rsidDel="00C73134">
        <w:t>förutsättning är dock att relevanta omständig</w:t>
      </w:r>
      <w:r w:rsidRPr="00A853E1" w:rsidDel="00C73134">
        <w:softHyphen/>
        <w:t xml:space="preserve">heter har fastställts genom en övervakningsmekanism som </w:t>
      </w:r>
      <w:r>
        <w:t xml:space="preserve">har </w:t>
      </w:r>
      <w:r w:rsidRPr="00A853E1" w:rsidDel="00C73134">
        <w:t>certifierats av den nationella regle</w:t>
      </w:r>
      <w:r w:rsidRPr="00A853E1" w:rsidDel="00C73134">
        <w:softHyphen/>
        <w:t>rings</w:t>
      </w:r>
      <w:r w:rsidRPr="00A853E1" w:rsidDel="00C73134">
        <w:softHyphen/>
        <w:t xml:space="preserve">myndigheten. </w:t>
      </w:r>
      <w:r w:rsidRPr="0069004F" w:rsidDel="00C73134">
        <w:t>Regeringen konstaterar att PTS inte har meddelat några föreskrifter med anledning av TSM-förordningen.</w:t>
      </w:r>
    </w:p>
    <w:p w14:paraId="2A243AC5" w14:textId="77777777" w:rsidR="00D85371" w:rsidDel="00C73134" w:rsidRDefault="00D85371" w:rsidP="00D85371">
      <w:pPr>
        <w:pStyle w:val="Brdtextmedindrag"/>
      </w:pPr>
      <w:r w:rsidRPr="0069004F" w:rsidDel="00C73134">
        <w:t>Även om internet</w:t>
      </w:r>
      <w:r w:rsidRPr="0069004F" w:rsidDel="00C73134">
        <w:softHyphen/>
        <w:t>anslut</w:t>
      </w:r>
      <w:r w:rsidRPr="0069004F" w:rsidDel="00C73134">
        <w:softHyphen/>
        <w:t>nings</w:t>
      </w:r>
      <w:r w:rsidRPr="0069004F" w:rsidDel="00C73134">
        <w:softHyphen/>
        <w:t>tjänster med fördel skulle kunna regleras på samma sätt som nu föreslås är det inte möjligt att göra det inom ramen för genomförandet av artikel 105.5. Regeringen anser dock att det kan finnas skäl att återkomma till frågan. Ett mät</w:t>
      </w:r>
      <w:r w:rsidRPr="0069004F" w:rsidDel="00C73134">
        <w:softHyphen/>
        <w:t>verktyg för kvaliteten av internet</w:t>
      </w:r>
      <w:r w:rsidRPr="0069004F" w:rsidDel="00C73134">
        <w:softHyphen/>
        <w:t>anslutnings</w:t>
      </w:r>
      <w:r w:rsidRPr="0069004F" w:rsidDel="00C73134">
        <w:softHyphen/>
        <w:t>tjänster, så som bl.a.</w:t>
      </w:r>
      <w:r w:rsidRPr="0069004F" w:rsidDel="00C73134">
        <w:rPr>
          <w:i/>
        </w:rPr>
        <w:t xml:space="preserve"> Regionerna Uppsala </w:t>
      </w:r>
      <w:r w:rsidRPr="0069004F" w:rsidDel="00C73134">
        <w:t xml:space="preserve">och </w:t>
      </w:r>
      <w:r w:rsidRPr="0069004F" w:rsidDel="00C73134">
        <w:rPr>
          <w:i/>
        </w:rPr>
        <w:t xml:space="preserve">Värmland </w:t>
      </w:r>
      <w:r w:rsidRPr="0069004F" w:rsidDel="00C73134">
        <w:t>för</w:t>
      </w:r>
      <w:r>
        <w:softHyphen/>
      </w:r>
      <w:r w:rsidRPr="0058596A" w:rsidDel="00C73134">
        <w:rPr>
          <w:spacing w:val="-4"/>
        </w:rPr>
        <w:t>ord</w:t>
      </w:r>
      <w:r w:rsidRPr="0058596A" w:rsidDel="00C73134">
        <w:rPr>
          <w:spacing w:val="-4"/>
        </w:rPr>
        <w:softHyphen/>
        <w:t xml:space="preserve">ar, </w:t>
      </w:r>
      <w:r w:rsidRPr="0058596A">
        <w:rPr>
          <w:spacing w:val="-4"/>
        </w:rPr>
        <w:t>skulle kunna bidra till</w:t>
      </w:r>
      <w:r w:rsidRPr="0058596A" w:rsidDel="00C73134">
        <w:rPr>
          <w:spacing w:val="-4"/>
        </w:rPr>
        <w:t xml:space="preserve"> att göra slutanvändar</w:t>
      </w:r>
      <w:r w:rsidRPr="0058596A">
        <w:rPr>
          <w:spacing w:val="-4"/>
        </w:rPr>
        <w:t>rättigheterna</w:t>
      </w:r>
      <w:r w:rsidRPr="0058596A" w:rsidDel="00C73134">
        <w:rPr>
          <w:spacing w:val="-4"/>
        </w:rPr>
        <w:t xml:space="preserve"> mer effektiva.</w:t>
      </w:r>
    </w:p>
    <w:p w14:paraId="4AEF6EC8" w14:textId="43A3AEAF" w:rsidR="00D85371" w:rsidRDefault="00D85371" w:rsidP="00D85371">
      <w:pPr>
        <w:pStyle w:val="Brdtextmedindrag"/>
      </w:pPr>
      <w:r w:rsidDel="00C73134">
        <w:t>Sammantaget anser regeringen att det inte finns skäl att utvidga tillämpnings</w:t>
      </w:r>
      <w:r w:rsidDel="00C73134">
        <w:softHyphen/>
        <w:t xml:space="preserve">området </w:t>
      </w:r>
      <w:r>
        <w:t>för påföljderna vid fel enligt konsument</w:t>
      </w:r>
      <w:r>
        <w:softHyphen/>
        <w:t>tjänst</w:t>
      </w:r>
      <w:r>
        <w:softHyphen/>
        <w:t xml:space="preserve">lagen </w:t>
      </w:r>
      <w:r w:rsidDel="00C73134">
        <w:t xml:space="preserve">i förhållande till förslaget i promemorian. I detta </w:t>
      </w:r>
      <w:r>
        <w:t>lagstiftnings</w:t>
      </w:r>
      <w:r>
        <w:softHyphen/>
      </w:r>
      <w:r w:rsidDel="00C73134">
        <w:t>ärende saknas det även underlag för att införa en lagreglerad rätt till avbrotts</w:t>
      </w:r>
      <w:r w:rsidDel="00C73134">
        <w:softHyphen/>
        <w:t xml:space="preserve">ersättning, som bl.a. </w:t>
      </w:r>
      <w:r w:rsidRPr="00B66E9B" w:rsidDel="00C73134">
        <w:rPr>
          <w:i/>
        </w:rPr>
        <w:t>Sveriges konsum</w:t>
      </w:r>
      <w:r w:rsidDel="00C73134">
        <w:rPr>
          <w:i/>
        </w:rPr>
        <w:softHyphen/>
      </w:r>
      <w:r w:rsidRPr="00B66E9B" w:rsidDel="00C73134">
        <w:rPr>
          <w:i/>
        </w:rPr>
        <w:t>ent</w:t>
      </w:r>
      <w:r w:rsidDel="00C73134">
        <w:rPr>
          <w:i/>
        </w:rPr>
        <w:softHyphen/>
      </w:r>
      <w:r w:rsidRPr="00B66E9B" w:rsidDel="00C73134">
        <w:rPr>
          <w:i/>
        </w:rPr>
        <w:t>er</w:t>
      </w:r>
      <w:r w:rsidDel="00C73134">
        <w:t xml:space="preserve"> föreslår.</w:t>
      </w:r>
    </w:p>
    <w:p w14:paraId="7971521A" w14:textId="2FB691EF" w:rsidR="00A36DA0" w:rsidRDefault="00A36DA0" w:rsidP="00D85371">
      <w:pPr>
        <w:pStyle w:val="Brdtextmedindrag"/>
      </w:pPr>
    </w:p>
    <w:p w14:paraId="0A094ED3" w14:textId="2C3C80F1" w:rsidR="00A36DA0" w:rsidRDefault="00A36DA0" w:rsidP="00D85371">
      <w:pPr>
        <w:pStyle w:val="Brdtextmedindrag"/>
      </w:pPr>
    </w:p>
    <w:p w14:paraId="282B713F" w14:textId="2E5424D7" w:rsidR="00A36DA0" w:rsidRDefault="00A36DA0" w:rsidP="00D85371">
      <w:pPr>
        <w:pStyle w:val="Brdtextmedindrag"/>
      </w:pPr>
    </w:p>
    <w:p w14:paraId="6D16093F" w14:textId="3EB86951" w:rsidR="00A36DA0" w:rsidRDefault="00A36DA0" w:rsidP="00D85371">
      <w:pPr>
        <w:pStyle w:val="Brdtextmedindrag"/>
      </w:pPr>
    </w:p>
    <w:p w14:paraId="43AD105B" w14:textId="18B4D4BF" w:rsidR="00A36DA0" w:rsidRDefault="00A36DA0" w:rsidP="00D85371">
      <w:pPr>
        <w:pStyle w:val="Brdtextmedindrag"/>
      </w:pPr>
    </w:p>
    <w:p w14:paraId="6C5258BC" w14:textId="5B5C7FAE" w:rsidR="00A36DA0" w:rsidRDefault="00A36DA0" w:rsidP="00D85371">
      <w:pPr>
        <w:pStyle w:val="Brdtextmedindrag"/>
      </w:pPr>
    </w:p>
    <w:p w14:paraId="069B21D0" w14:textId="77777777" w:rsidR="00A36DA0" w:rsidRPr="00E211AD" w:rsidDel="00C73134" w:rsidRDefault="00A36DA0" w:rsidP="00D85371">
      <w:pPr>
        <w:pStyle w:val="Brdtextmedindrag"/>
      </w:pPr>
    </w:p>
    <w:p w14:paraId="5E79D8FA" w14:textId="77777777" w:rsidR="00D85371" w:rsidRPr="00E211AD" w:rsidRDefault="00D85371" w:rsidP="00D85371">
      <w:pPr>
        <w:pStyle w:val="Rubrik2"/>
      </w:pPr>
      <w:bookmarkStart w:id="1066" w:name="_Toc9841642"/>
      <w:bookmarkStart w:id="1067" w:name="_Toc9867519"/>
      <w:bookmarkStart w:id="1068" w:name="_Toc9867769"/>
      <w:bookmarkStart w:id="1069" w:name="_Toc9871186"/>
      <w:bookmarkStart w:id="1070" w:name="_Toc9958269"/>
      <w:bookmarkStart w:id="1071" w:name="_Toc9961328"/>
      <w:bookmarkStart w:id="1072" w:name="_Toc9962427"/>
      <w:bookmarkStart w:id="1073" w:name="_Toc17793391"/>
      <w:bookmarkStart w:id="1074" w:name="_Toc73005964"/>
      <w:bookmarkStart w:id="1075" w:name="_Toc86738770"/>
      <w:bookmarkStart w:id="1076" w:name="_Toc94597533"/>
      <w:bookmarkStart w:id="1077" w:name="_Toc96533376"/>
      <w:bookmarkStart w:id="1078" w:name="_Toc9841630"/>
      <w:bookmarkStart w:id="1079" w:name="_Toc9867507"/>
      <w:bookmarkStart w:id="1080" w:name="_Toc9867757"/>
      <w:bookmarkStart w:id="1081" w:name="_Toc9871174"/>
      <w:bookmarkStart w:id="1082" w:name="_Toc9958257"/>
      <w:bookmarkStart w:id="1083" w:name="_Toc9961316"/>
      <w:bookmarkStart w:id="1084" w:name="_Toc9962415"/>
      <w:bookmarkStart w:id="1085" w:name="_Toc17793379"/>
      <w:r w:rsidRPr="00E211AD">
        <w:lastRenderedPageBreak/>
        <w:t>Byte av tillhandahållare och nummerportabilitet</w:t>
      </w:r>
      <w:bookmarkEnd w:id="1066"/>
      <w:bookmarkEnd w:id="1067"/>
      <w:bookmarkEnd w:id="1068"/>
      <w:bookmarkEnd w:id="1069"/>
      <w:bookmarkEnd w:id="1070"/>
      <w:bookmarkEnd w:id="1071"/>
      <w:bookmarkEnd w:id="1072"/>
      <w:bookmarkEnd w:id="1073"/>
      <w:bookmarkEnd w:id="1074"/>
      <w:bookmarkEnd w:id="1075"/>
      <w:bookmarkEnd w:id="1076"/>
      <w:bookmarkEnd w:id="1077"/>
    </w:p>
    <w:p w14:paraId="0385E55C" w14:textId="71FCC390" w:rsidR="00D85371" w:rsidRPr="00E211AD" w:rsidRDefault="00D85371" w:rsidP="00D85371">
      <w:pPr>
        <w:pStyle w:val="Brdtextram"/>
      </w:pPr>
      <w:r>
        <w:rPr>
          <w:b/>
        </w:rPr>
        <w:t>Regeringens f</w:t>
      </w:r>
      <w:r w:rsidRPr="00E211AD">
        <w:rPr>
          <w:b/>
        </w:rPr>
        <w:t>örslag:</w:t>
      </w:r>
      <w:r w:rsidRPr="00E211AD">
        <w:t xml:space="preserve"> Den som tillhandahåller </w:t>
      </w:r>
      <w:r>
        <w:t xml:space="preserve">en </w:t>
      </w:r>
      <w:r w:rsidRPr="00E211AD">
        <w:t>internetanslutnings</w:t>
      </w:r>
      <w:r>
        <w:softHyphen/>
      </w:r>
      <w:r w:rsidRPr="00E211AD">
        <w:t xml:space="preserve">tjänst ska se till </w:t>
      </w:r>
      <w:r w:rsidRPr="00424352">
        <w:t>att en slutanvändare kan byta tillhandahållare utan av</w:t>
      </w:r>
      <w:r w:rsidR="006C011E">
        <w:softHyphen/>
      </w:r>
      <w:r w:rsidRPr="00424352">
        <w:t>brott i tjänsten i den</w:t>
      </w:r>
      <w:r w:rsidRPr="00E211AD">
        <w:t xml:space="preserve"> </w:t>
      </w:r>
      <w:r>
        <w:t>utsträckning</w:t>
      </w:r>
      <w:r w:rsidRPr="00424352">
        <w:t xml:space="preserve"> det är tekniskt genomförbart. Den mot</w:t>
      </w:r>
      <w:r w:rsidR="006C011E">
        <w:softHyphen/>
      </w:r>
      <w:r w:rsidRPr="00424352">
        <w:t>tag</w:t>
      </w:r>
      <w:r>
        <w:softHyphen/>
      </w:r>
      <w:r w:rsidRPr="00424352">
        <w:t>ande tillhandahållaren ska</w:t>
      </w:r>
      <w:r w:rsidRPr="00E211AD">
        <w:t xml:space="preserve"> </w:t>
      </w:r>
      <w:r w:rsidRPr="00424352">
        <w:t xml:space="preserve">tillhandahålla tjänsten </w:t>
      </w:r>
      <w:r>
        <w:t xml:space="preserve">så </w:t>
      </w:r>
      <w:r w:rsidRPr="00424352">
        <w:t xml:space="preserve">snart </w:t>
      </w:r>
      <w:r>
        <w:t xml:space="preserve">som </w:t>
      </w:r>
      <w:r w:rsidRPr="00424352">
        <w:t>möjligt den dag och inom den tidsram som</w:t>
      </w:r>
      <w:r w:rsidRPr="00E211AD">
        <w:t xml:space="preserve"> </w:t>
      </w:r>
      <w:r>
        <w:t xml:space="preserve">har </w:t>
      </w:r>
      <w:r w:rsidRPr="00424352">
        <w:t>avtalats med slut</w:t>
      </w:r>
      <w:r w:rsidR="006C011E">
        <w:softHyphen/>
      </w:r>
      <w:r w:rsidRPr="00424352">
        <w:t>använ</w:t>
      </w:r>
      <w:r w:rsidR="006C011E">
        <w:softHyphen/>
      </w:r>
      <w:r w:rsidRPr="00424352">
        <w:t>daren. Avbrott i tjänsten under bytet får inte över</w:t>
      </w:r>
      <w:r w:rsidRPr="00424352">
        <w:softHyphen/>
      </w:r>
      <w:r w:rsidRPr="00E211AD">
        <w:t>stiga en arbetsdag.</w:t>
      </w:r>
    </w:p>
    <w:p w14:paraId="42BCBB89" w14:textId="24B960BD" w:rsidR="00D85371" w:rsidRPr="00E211AD" w:rsidRDefault="00D85371" w:rsidP="00D85371">
      <w:pPr>
        <w:pStyle w:val="Brdtextmedindragram"/>
      </w:pPr>
      <w:r w:rsidRPr="00E211AD">
        <w:t xml:space="preserve">Bestämmelserna </w:t>
      </w:r>
      <w:r>
        <w:t>i lagen om elektronisk kommunikation</w:t>
      </w:r>
      <w:r w:rsidRPr="00E211AD">
        <w:t xml:space="preserve"> om nummer</w:t>
      </w:r>
      <w:r>
        <w:softHyphen/>
      </w:r>
      <w:r w:rsidRPr="00E211AD">
        <w:t xml:space="preserve">portabilitet ska föras över till den nya lagen med den ändringen att </w:t>
      </w:r>
      <w:r>
        <w:t>ett</w:t>
      </w:r>
      <w:r w:rsidRPr="00E211AD">
        <w:t xml:space="preserve"> nummer ska </w:t>
      </w:r>
      <w:r>
        <w:t xml:space="preserve">överlämnas så </w:t>
      </w:r>
      <w:r w:rsidRPr="00E211AD">
        <w:t xml:space="preserve">snart </w:t>
      </w:r>
      <w:r>
        <w:t xml:space="preserve">som </w:t>
      </w:r>
      <w:r w:rsidRPr="00E211AD">
        <w:t xml:space="preserve">möjligt den dag </w:t>
      </w:r>
      <w:r w:rsidRPr="000D4A28">
        <w:t xml:space="preserve">som </w:t>
      </w:r>
      <w:r>
        <w:t xml:space="preserve">har </w:t>
      </w:r>
      <w:r w:rsidRPr="000D4A28">
        <w:t>avtalats mellan slutanvändaren och den motta</w:t>
      </w:r>
      <w:r>
        <w:softHyphen/>
      </w:r>
      <w:r w:rsidRPr="000D4A28">
        <w:t xml:space="preserve">gande tillhandahållaren. </w:t>
      </w:r>
      <w:r>
        <w:t>E</w:t>
      </w:r>
      <w:r w:rsidRPr="00121177">
        <w:t>n slut</w:t>
      </w:r>
      <w:r w:rsidR="00835CE6">
        <w:softHyphen/>
      </w:r>
      <w:r w:rsidRPr="00121177">
        <w:t>användare ska ha rätt att behålla sitt nummer vid byte av till</w:t>
      </w:r>
      <w:r w:rsidRPr="00121177">
        <w:softHyphen/>
        <w:t>handa</w:t>
      </w:r>
      <w:r w:rsidRPr="00121177">
        <w:softHyphen/>
        <w:t xml:space="preserve">hållare under minst en månad efter </w:t>
      </w:r>
      <w:r>
        <w:t xml:space="preserve">det </w:t>
      </w:r>
      <w:r w:rsidRPr="00121177">
        <w:t>att</w:t>
      </w:r>
      <w:r w:rsidRPr="00E211AD">
        <w:t xml:space="preserve"> avtalet </w:t>
      </w:r>
      <w:r>
        <w:t xml:space="preserve">har </w:t>
      </w:r>
      <w:r w:rsidRPr="00E211AD">
        <w:t xml:space="preserve">upphört, om inte </w:t>
      </w:r>
      <w:r>
        <w:t>slutanvändaren uttryck</w:t>
      </w:r>
      <w:r>
        <w:softHyphen/>
        <w:t>li</w:t>
      </w:r>
      <w:r>
        <w:softHyphen/>
        <w:t>gen har avsagt sig den rätten. A</w:t>
      </w:r>
      <w:r w:rsidRPr="00424352">
        <w:t>vbrott i tjänsten under över</w:t>
      </w:r>
      <w:r>
        <w:softHyphen/>
      </w:r>
      <w:r w:rsidRPr="00424352">
        <w:t xml:space="preserve">lämnandet </w:t>
      </w:r>
      <w:r>
        <w:t xml:space="preserve">ska </w:t>
      </w:r>
      <w:r w:rsidRPr="00424352">
        <w:t>inte få över</w:t>
      </w:r>
      <w:r>
        <w:softHyphen/>
      </w:r>
      <w:r w:rsidRPr="00424352">
        <w:t>stiga en arbets</w:t>
      </w:r>
      <w:r w:rsidRPr="00424352">
        <w:softHyphen/>
        <w:t xml:space="preserve">dag. </w:t>
      </w:r>
      <w:r>
        <w:t>D</w:t>
      </w:r>
      <w:r w:rsidRPr="00424352">
        <w:t>en mot</w:t>
      </w:r>
      <w:r w:rsidR="00835CE6">
        <w:softHyphen/>
      </w:r>
      <w:r w:rsidRPr="00424352">
        <w:t>tagan</w:t>
      </w:r>
      <w:r w:rsidR="00835CE6">
        <w:softHyphen/>
      </w:r>
      <w:r w:rsidRPr="00424352">
        <w:t>de tillhanda</w:t>
      </w:r>
      <w:r w:rsidRPr="00424352">
        <w:softHyphen/>
        <w:t xml:space="preserve">hållaren </w:t>
      </w:r>
      <w:r>
        <w:t xml:space="preserve">ska </w:t>
      </w:r>
      <w:r w:rsidRPr="00424352">
        <w:t>överta tillståndet att an</w:t>
      </w:r>
      <w:r>
        <w:softHyphen/>
      </w:r>
      <w:r w:rsidRPr="00424352">
        <w:t>vända det över</w:t>
      </w:r>
      <w:r>
        <w:softHyphen/>
      </w:r>
      <w:r w:rsidRPr="00424352">
        <w:t xml:space="preserve">lämnade numret </w:t>
      </w:r>
      <w:r>
        <w:t>liksom</w:t>
      </w:r>
      <w:r w:rsidRPr="00424352">
        <w:t xml:space="preserve"> de rättig</w:t>
      </w:r>
      <w:r w:rsidRPr="00424352">
        <w:softHyphen/>
        <w:t>heter</w:t>
      </w:r>
      <w:r w:rsidRPr="00E211AD">
        <w:t xml:space="preserve"> </w:t>
      </w:r>
      <w:r w:rsidRPr="00424352">
        <w:t>och skyldigheter som är knutna till det överlämnade numret för tiden efter</w:t>
      </w:r>
      <w:r w:rsidRPr="00E211AD">
        <w:t xml:space="preserve"> överlämnandet.</w:t>
      </w:r>
    </w:p>
    <w:p w14:paraId="5D734AB0" w14:textId="77777777" w:rsidR="00D85371" w:rsidRPr="00E211AD" w:rsidRDefault="00D85371" w:rsidP="00D85371">
      <w:pPr>
        <w:pStyle w:val="Brdtextmedindragram"/>
      </w:pPr>
      <w:r w:rsidRPr="00424352">
        <w:t xml:space="preserve">Bestämmelserna om ersättning </w:t>
      </w:r>
      <w:r w:rsidRPr="00403028">
        <w:t>för nummerportering ska föras över till den nya lagen. Detsamma gäller bestämmelserna om skadestånd vid för</w:t>
      </w:r>
      <w:r w:rsidRPr="00403028">
        <w:softHyphen/>
        <w:t xml:space="preserve">sening eller missbruk med nummerportering med det tillägget att </w:t>
      </w:r>
      <w:r>
        <w:t xml:space="preserve">tillhandahållaren innan ett avtal ingås ska informera </w:t>
      </w:r>
      <w:r w:rsidRPr="00403028">
        <w:t xml:space="preserve">slutanvändaren om </w:t>
      </w:r>
      <w:r>
        <w:t>dennes</w:t>
      </w:r>
      <w:r w:rsidRPr="00403028">
        <w:t xml:space="preserve"> rätt till ersättning. Skadeståndsansvaret ska även gälla vid byte av tillhandahållare av internetanslutningstjänst och i fall av </w:t>
      </w:r>
      <w:r>
        <w:t>uteblivna</w:t>
      </w:r>
      <w:r w:rsidRPr="00403028">
        <w:t xml:space="preserve"> service- eller installationstillfällen.</w:t>
      </w:r>
    </w:p>
    <w:p w14:paraId="2B052C90" w14:textId="77777777" w:rsidR="00D85371" w:rsidRPr="00A76360" w:rsidRDefault="00D85371" w:rsidP="00D85371">
      <w:pPr>
        <w:pStyle w:val="Brdtextmedindrag"/>
        <w:rPr>
          <w:sz w:val="8"/>
          <w:szCs w:val="8"/>
        </w:rPr>
      </w:pPr>
    </w:p>
    <w:p w14:paraId="008B5600" w14:textId="77777777" w:rsidR="00D85371" w:rsidRPr="00CC1C17" w:rsidRDefault="00D85371" w:rsidP="00D85371">
      <w:pPr>
        <w:pStyle w:val="Brdtextmedindrag"/>
      </w:pPr>
      <w:r w:rsidRPr="00E211AD">
        <w:rPr>
          <w:b/>
        </w:rPr>
        <w:t xml:space="preserve">Promemorians </w:t>
      </w:r>
      <w:r w:rsidRPr="008D14B8">
        <w:rPr>
          <w:b/>
        </w:rPr>
        <w:t>förslag</w:t>
      </w:r>
      <w:r w:rsidRPr="00123821">
        <w:rPr>
          <w:bCs/>
        </w:rPr>
        <w:t xml:space="preserve"> </w:t>
      </w:r>
      <w:r>
        <w:t>överensstämmer i huvudsak med regeringens förslag. I promemorian föreslås inte att det av lag ska framgå att det är den mottagande tillhandahållaren som leder porteringsförfarandet.</w:t>
      </w:r>
    </w:p>
    <w:p w14:paraId="7C6EEEA0" w14:textId="667343E7" w:rsidR="00D85371" w:rsidRPr="0000600D" w:rsidRDefault="00D85371" w:rsidP="00D85371">
      <w:pPr>
        <w:pStyle w:val="Brdtextmedindrag"/>
      </w:pPr>
      <w:r w:rsidRPr="00E211AD">
        <w:rPr>
          <w:b/>
        </w:rPr>
        <w:t>Remissinstanserna:</w:t>
      </w:r>
      <w:r w:rsidRPr="00123821">
        <w:rPr>
          <w:bCs/>
        </w:rPr>
        <w:t xml:space="preserve"> </w:t>
      </w:r>
      <w:r w:rsidRPr="00AA6A04">
        <w:t>De flesta av remissinstanserna tillstyrker förslage</w:t>
      </w:r>
      <w:r>
        <w:t>t</w:t>
      </w:r>
      <w:r w:rsidRPr="00AA6A04">
        <w:t xml:space="preserve"> eller har ingen </w:t>
      </w:r>
      <w:r w:rsidRPr="00497C73">
        <w:t xml:space="preserve">invändning </w:t>
      </w:r>
      <w:r w:rsidRPr="00D11CAF">
        <w:t>mot de</w:t>
      </w:r>
      <w:r>
        <w:t>t</w:t>
      </w:r>
      <w:r w:rsidRPr="00D11CAF">
        <w:t xml:space="preserve">. </w:t>
      </w:r>
      <w:r w:rsidRPr="00D11CAF">
        <w:rPr>
          <w:i/>
        </w:rPr>
        <w:t>PTS</w:t>
      </w:r>
      <w:r w:rsidRPr="00D11CAF">
        <w:t xml:space="preserve"> anser dock att alla skyldigheter som gäller för tillhandahållare av internetanslutningstjänst vid ett byte ska regleras i lag och efterlyser samtidigt</w:t>
      </w:r>
      <w:r w:rsidRPr="000958DD">
        <w:t xml:space="preserve"> ett förtydligande av regleringen med hänsyn till att det måste finnas en tillträdesskyldighet för att en ny operatör ska ha möjlighet att tillhandahålla tjänsten. </w:t>
      </w:r>
      <w:r w:rsidRPr="009D4615">
        <w:t>Enligt PTS bör lag</w:t>
      </w:r>
      <w:r>
        <w:softHyphen/>
      </w:r>
      <w:r w:rsidRPr="009D4615">
        <w:t>bestäm</w:t>
      </w:r>
      <w:r>
        <w:softHyphen/>
      </w:r>
      <w:r w:rsidRPr="009D4615">
        <w:t>melserna vidare separeras från reglering</w:t>
      </w:r>
      <w:r w:rsidRPr="009D4615">
        <w:softHyphen/>
        <w:t>en om nummer</w:t>
      </w:r>
      <w:r w:rsidRPr="009D4615">
        <w:softHyphen/>
        <w:t>porta</w:t>
      </w:r>
      <w:r w:rsidRPr="009D4615">
        <w:softHyphen/>
        <w:t xml:space="preserve">bilitet. </w:t>
      </w:r>
      <w:r w:rsidRPr="009D4615">
        <w:rPr>
          <w:i/>
        </w:rPr>
        <w:t>Hi3</w:t>
      </w:r>
      <w:r w:rsidRPr="00FA14CC">
        <w:rPr>
          <w:i/>
        </w:rPr>
        <w:t xml:space="preserve">G Access AB </w:t>
      </w:r>
      <w:r>
        <w:t>anser</w:t>
      </w:r>
      <w:r w:rsidRPr="003A0099">
        <w:t xml:space="preserve"> att mobila bredbandstjänster måste undan</w:t>
      </w:r>
      <w:r w:rsidRPr="003A0099">
        <w:softHyphen/>
        <w:t>tas från bestäm</w:t>
      </w:r>
      <w:r w:rsidRPr="003A0099">
        <w:softHyphen/>
        <w:t>melserna. Bolaget framhåller också att skyndsamhetskravet för porterings</w:t>
      </w:r>
      <w:r>
        <w:softHyphen/>
      </w:r>
      <w:r w:rsidRPr="003A0099">
        <w:t>förfarandet måste vara tydligt med hänsyn till skade</w:t>
      </w:r>
      <w:r w:rsidRPr="003A0099">
        <w:softHyphen/>
        <w:t>stånds</w:t>
      </w:r>
      <w:r w:rsidRPr="003A0099">
        <w:softHyphen/>
        <w:t xml:space="preserve">ansvaret och de </w:t>
      </w:r>
      <w:r w:rsidRPr="006C011E">
        <w:rPr>
          <w:spacing w:val="-2"/>
        </w:rPr>
        <w:t>sanktionsavgifter som föreslås. Vidare anser PTS att det bör framgå att pro</w:t>
      </w:r>
      <w:r w:rsidR="006C011E" w:rsidRPr="006C011E">
        <w:rPr>
          <w:spacing w:val="-2"/>
        </w:rPr>
        <w:softHyphen/>
      </w:r>
      <w:r w:rsidRPr="00AA1E10">
        <w:t>cessen för nummer</w:t>
      </w:r>
      <w:r w:rsidRPr="00AA1E10">
        <w:softHyphen/>
        <w:t>portering nu är mottagar</w:t>
      </w:r>
      <w:r w:rsidRPr="00AA1E10">
        <w:softHyphen/>
        <w:t>driven.</w:t>
      </w:r>
      <w:r>
        <w:t xml:space="preserve"> I likhet med </w:t>
      </w:r>
      <w:r w:rsidRPr="00A4505B">
        <w:rPr>
          <w:i/>
        </w:rPr>
        <w:t>Sveriges konsumenter</w:t>
      </w:r>
      <w:r>
        <w:t xml:space="preserve"> anser PTS </w:t>
      </w:r>
      <w:r w:rsidRPr="00D02C38">
        <w:t>att bestäm</w:t>
      </w:r>
      <w:r>
        <w:softHyphen/>
      </w:r>
      <w:r w:rsidRPr="00D02C38">
        <w:t xml:space="preserve">melsen om rätt att portera sitt </w:t>
      </w:r>
      <w:r w:rsidRPr="00AA1E10">
        <w:t xml:space="preserve">nummer </w:t>
      </w:r>
      <w:r w:rsidRPr="006C011E">
        <w:rPr>
          <w:spacing w:val="-3"/>
        </w:rPr>
        <w:t>under minst en månad efter det att avtalet upphört behöver utformas tydligare.</w:t>
      </w:r>
      <w:r w:rsidRPr="00AA1E10">
        <w:t xml:space="preserve"> </w:t>
      </w:r>
      <w:r w:rsidRPr="00866625">
        <w:rPr>
          <w:i/>
        </w:rPr>
        <w:t xml:space="preserve">Verizon Sweden AB </w:t>
      </w:r>
      <w:r w:rsidRPr="00866625">
        <w:t xml:space="preserve">förordar att möjligheten att meddela föreskrifter om </w:t>
      </w:r>
      <w:r w:rsidRPr="006C011E">
        <w:rPr>
          <w:spacing w:val="-2"/>
        </w:rPr>
        <w:t>undantag från bestämmelserna ska användas för de speciella omständig</w:t>
      </w:r>
      <w:r w:rsidR="006C011E" w:rsidRPr="006C011E">
        <w:rPr>
          <w:spacing w:val="-2"/>
        </w:rPr>
        <w:softHyphen/>
      </w:r>
      <w:r w:rsidRPr="006C011E">
        <w:rPr>
          <w:spacing w:val="-2"/>
        </w:rPr>
        <w:t>heter som råder när tjänster till</w:t>
      </w:r>
      <w:r w:rsidRPr="006C011E">
        <w:rPr>
          <w:spacing w:val="-2"/>
        </w:rPr>
        <w:softHyphen/>
        <w:t>handa</w:t>
      </w:r>
      <w:r w:rsidRPr="006C011E">
        <w:rPr>
          <w:spacing w:val="-2"/>
        </w:rPr>
        <w:softHyphen/>
        <w:t>hålls stora företag. Sveriges konsumen</w:t>
      </w:r>
      <w:r w:rsidR="006C011E" w:rsidRPr="006C011E">
        <w:rPr>
          <w:spacing w:val="-2"/>
        </w:rPr>
        <w:softHyphen/>
      </w:r>
      <w:r w:rsidRPr="006C011E">
        <w:rPr>
          <w:spacing w:val="-2"/>
        </w:rPr>
        <w:t>ter</w:t>
      </w:r>
      <w:r w:rsidRPr="0000600D">
        <w:t xml:space="preserve"> efterfrågar tydligare regler i fråga om miss</w:t>
      </w:r>
      <w:r>
        <w:softHyphen/>
      </w:r>
      <w:r w:rsidRPr="0000600D">
        <w:t>lyckade bytes- eller porterings</w:t>
      </w:r>
      <w:r w:rsidR="007248EF">
        <w:softHyphen/>
      </w:r>
      <w:r w:rsidRPr="007248EF">
        <w:rPr>
          <w:spacing w:val="-2"/>
        </w:rPr>
        <w:t>försök, ersättning för num</w:t>
      </w:r>
      <w:r w:rsidRPr="007248EF">
        <w:rPr>
          <w:spacing w:val="-2"/>
        </w:rPr>
        <w:softHyphen/>
        <w:t>mer</w:t>
      </w:r>
      <w:r w:rsidRPr="007248EF">
        <w:rPr>
          <w:spacing w:val="-2"/>
        </w:rPr>
        <w:softHyphen/>
        <w:t>portering och skadestånds</w:t>
      </w:r>
      <w:r w:rsidRPr="007248EF">
        <w:rPr>
          <w:spacing w:val="-2"/>
        </w:rPr>
        <w:softHyphen/>
        <w:t>ansvaret. Vidare an</w:t>
      </w:r>
      <w:r w:rsidR="007248EF">
        <w:rPr>
          <w:spacing w:val="-2"/>
        </w:rPr>
        <w:softHyphen/>
      </w:r>
      <w:r w:rsidRPr="007248EF">
        <w:rPr>
          <w:spacing w:val="-3"/>
        </w:rPr>
        <w:lastRenderedPageBreak/>
        <w:t>ser Sveriges konsument</w:t>
      </w:r>
      <w:r w:rsidRPr="007248EF">
        <w:rPr>
          <w:spacing w:val="-3"/>
        </w:rPr>
        <w:softHyphen/>
        <w:t>er att skade</w:t>
      </w:r>
      <w:r w:rsidRPr="007248EF">
        <w:rPr>
          <w:spacing w:val="-3"/>
        </w:rPr>
        <w:softHyphen/>
        <w:t>ståndet inte enbart ska omfatta eko</w:t>
      </w:r>
      <w:r w:rsidR="007248EF" w:rsidRPr="007248EF">
        <w:rPr>
          <w:spacing w:val="-3"/>
        </w:rPr>
        <w:softHyphen/>
      </w:r>
      <w:r w:rsidRPr="007248EF">
        <w:rPr>
          <w:spacing w:val="-3"/>
        </w:rPr>
        <w:t>no</w:t>
      </w:r>
      <w:r w:rsidR="007248EF" w:rsidRPr="007248EF">
        <w:rPr>
          <w:spacing w:val="-3"/>
        </w:rPr>
        <w:softHyphen/>
      </w:r>
      <w:r w:rsidRPr="007248EF">
        <w:rPr>
          <w:spacing w:val="-3"/>
        </w:rPr>
        <w:t>misk</w:t>
      </w:r>
      <w:r w:rsidRPr="007248EF">
        <w:rPr>
          <w:spacing w:val="-2"/>
        </w:rPr>
        <w:t xml:space="preserve"> skada och att det bör säker</w:t>
      </w:r>
      <w:r w:rsidRPr="007248EF">
        <w:rPr>
          <w:spacing w:val="-2"/>
        </w:rPr>
        <w:softHyphen/>
        <w:t>ställas att slutanvändaren inte blir dubbel</w:t>
      </w:r>
      <w:r w:rsidR="007248EF" w:rsidRPr="007248EF">
        <w:rPr>
          <w:spacing w:val="-2"/>
        </w:rPr>
        <w:softHyphen/>
      </w:r>
      <w:r w:rsidRPr="007248EF">
        <w:rPr>
          <w:spacing w:val="-2"/>
        </w:rPr>
        <w:t>faktu</w:t>
      </w:r>
      <w:r w:rsidR="007248EF">
        <w:rPr>
          <w:spacing w:val="-2"/>
        </w:rPr>
        <w:softHyphen/>
      </w:r>
      <w:r w:rsidRPr="007248EF">
        <w:rPr>
          <w:spacing w:val="-2"/>
        </w:rPr>
        <w:t>rerad.</w:t>
      </w:r>
      <w:r w:rsidRPr="0000600D">
        <w:t xml:space="preserve"> </w:t>
      </w:r>
      <w:r>
        <w:t>Organisationen</w:t>
      </w:r>
      <w:r w:rsidRPr="0000600D">
        <w:t xml:space="preserve"> efter</w:t>
      </w:r>
      <w:r w:rsidRPr="0000600D">
        <w:softHyphen/>
        <w:t>lyse</w:t>
      </w:r>
      <w:r>
        <w:t>r</w:t>
      </w:r>
      <w:r w:rsidRPr="0000600D">
        <w:t xml:space="preserve"> också regler om skyldighet att betala till</w:t>
      </w:r>
      <w:r w:rsidR="007248EF">
        <w:softHyphen/>
      </w:r>
      <w:r w:rsidRPr="007248EF">
        <w:rPr>
          <w:spacing w:val="-2"/>
        </w:rPr>
        <w:t>baka eventuella kvar</w:t>
      </w:r>
      <w:r w:rsidRPr="007248EF">
        <w:rPr>
          <w:spacing w:val="-2"/>
        </w:rPr>
        <w:softHyphen/>
        <w:t>varande tillgodo</w:t>
      </w:r>
      <w:r w:rsidRPr="007248EF">
        <w:rPr>
          <w:spacing w:val="-2"/>
        </w:rPr>
        <w:softHyphen/>
        <w:t>ha</w:t>
      </w:r>
      <w:r w:rsidRPr="007248EF">
        <w:rPr>
          <w:spacing w:val="-2"/>
        </w:rPr>
        <w:softHyphen/>
        <w:t>van</w:t>
      </w:r>
      <w:r w:rsidRPr="007248EF">
        <w:rPr>
          <w:spacing w:val="-2"/>
        </w:rPr>
        <w:softHyphen/>
        <w:t>den till slutanvändaren och regler</w:t>
      </w:r>
      <w:r w:rsidRPr="0000600D">
        <w:t xml:space="preserve"> som förhindrar att ett num</w:t>
      </w:r>
      <w:r w:rsidRPr="0000600D">
        <w:softHyphen/>
        <w:t>mer porteras innan ångerfristen har löpt ut.</w:t>
      </w:r>
    </w:p>
    <w:p w14:paraId="46C56BE8" w14:textId="77777777" w:rsidR="00D85371" w:rsidRDefault="00D85371" w:rsidP="00D85371">
      <w:pPr>
        <w:pStyle w:val="Rubrik4utannumrering"/>
        <w:tabs>
          <w:tab w:val="left" w:pos="4253"/>
        </w:tabs>
      </w:pPr>
      <w:r w:rsidRPr="00E211AD">
        <w:t xml:space="preserve">Skälen för </w:t>
      </w:r>
      <w:r w:rsidRPr="00757776">
        <w:t xml:space="preserve">regeringens </w:t>
      </w:r>
      <w:r w:rsidRPr="00E211AD">
        <w:t>förslag</w:t>
      </w:r>
    </w:p>
    <w:p w14:paraId="1EC98B5C" w14:textId="77777777" w:rsidR="00D85371" w:rsidRDefault="00D85371" w:rsidP="00D85371">
      <w:pPr>
        <w:pStyle w:val="Rubrik5utannumrering"/>
        <w:spacing w:before="0"/>
      </w:pPr>
      <w:r w:rsidRPr="0036676B">
        <w:t>Byte av tillhandahållare och nummerportabilitet</w:t>
      </w:r>
    </w:p>
    <w:p w14:paraId="34F4075D" w14:textId="77777777" w:rsidR="00D85371" w:rsidRPr="00E211AD" w:rsidRDefault="00D85371" w:rsidP="00D85371">
      <w:pPr>
        <w:pStyle w:val="Brdtext"/>
      </w:pPr>
      <w:r w:rsidRPr="00E211AD">
        <w:t>I 5</w:t>
      </w:r>
      <w:r>
        <w:t> kap. </w:t>
      </w:r>
      <w:r w:rsidRPr="00E211AD">
        <w:t>9 och 10</w:t>
      </w:r>
      <w:r>
        <w:t> §</w:t>
      </w:r>
      <w:r w:rsidRPr="00E211AD">
        <w:t>§ LEK finns bestämmelser om nummerportabilitet och ersättning för nummerportering. Bestämmelser om skadeståndsansvar vid nummerportering finns i 7</w:t>
      </w:r>
      <w:r>
        <w:t> kap. </w:t>
      </w:r>
      <w:r w:rsidRPr="00E211AD">
        <w:t>13</w:t>
      </w:r>
      <w:r>
        <w:t> </w:t>
      </w:r>
      <w:r w:rsidRPr="00E211AD">
        <w:t>b</w:t>
      </w:r>
      <w:r>
        <w:t> §</w:t>
      </w:r>
      <w:r w:rsidRPr="00E211AD">
        <w:t xml:space="preserve"> LEK. Paragraferna genomför </w:t>
      </w:r>
      <w:r>
        <w:t xml:space="preserve">delar av </w:t>
      </w:r>
      <w:r w:rsidRPr="00E211AD">
        <w:t>artikel 30 i USO-direktivet, som med vissa ändringar och tillägg har förts över till artikel 106 i EU-direktivet.</w:t>
      </w:r>
    </w:p>
    <w:p w14:paraId="10CB4471" w14:textId="7C9689AB" w:rsidR="00D85371" w:rsidRPr="007248EF" w:rsidRDefault="00D85371" w:rsidP="00D85371">
      <w:pPr>
        <w:pStyle w:val="Brdtextmedindrag"/>
        <w:rPr>
          <w:spacing w:val="-2"/>
        </w:rPr>
      </w:pPr>
      <w:r w:rsidRPr="007248EF">
        <w:rPr>
          <w:spacing w:val="-2"/>
        </w:rPr>
        <w:t>Artikel 106 i EU-direktivet reglerar byte av tillhandahållare och num</w:t>
      </w:r>
      <w:r w:rsidRPr="007248EF">
        <w:rPr>
          <w:spacing w:val="-2"/>
        </w:rPr>
        <w:softHyphen/>
        <w:t>mer</w:t>
      </w:r>
      <w:r w:rsidRPr="007248EF">
        <w:rPr>
          <w:spacing w:val="-2"/>
        </w:rPr>
        <w:softHyphen/>
      </w:r>
      <w:r w:rsidR="007248EF" w:rsidRPr="007248EF">
        <w:rPr>
          <w:spacing w:val="-2"/>
        </w:rPr>
        <w:softHyphen/>
      </w:r>
      <w:r w:rsidRPr="007248EF">
        <w:rPr>
          <w:spacing w:val="-2"/>
        </w:rPr>
        <w:t>portabilitet. Artikel 106.1 är ny och gäller vid byte av tillhanda</w:t>
      </w:r>
      <w:r w:rsidRPr="007248EF">
        <w:rPr>
          <w:spacing w:val="-2"/>
        </w:rPr>
        <w:softHyphen/>
        <w:t>hållare av internet</w:t>
      </w:r>
      <w:r w:rsidRPr="007248EF">
        <w:rPr>
          <w:spacing w:val="-2"/>
        </w:rPr>
        <w:softHyphen/>
        <w:t>anslut</w:t>
      </w:r>
      <w:r w:rsidRPr="007248EF">
        <w:rPr>
          <w:spacing w:val="-2"/>
        </w:rPr>
        <w:softHyphen/>
        <w:t>nings</w:t>
      </w:r>
      <w:r w:rsidRPr="007248EF">
        <w:rPr>
          <w:spacing w:val="-2"/>
        </w:rPr>
        <w:softHyphen/>
        <w:t>tjänst. Artikel 106.2–106.5 behandlar num</w:t>
      </w:r>
      <w:r w:rsidRPr="007248EF">
        <w:rPr>
          <w:spacing w:val="-2"/>
        </w:rPr>
        <w:softHyphen/>
        <w:t>mer</w:t>
      </w:r>
      <w:r w:rsidRPr="007248EF">
        <w:rPr>
          <w:spacing w:val="-2"/>
        </w:rPr>
        <w:softHyphen/>
        <w:t>porta</w:t>
      </w:r>
      <w:r w:rsidRPr="007248EF">
        <w:rPr>
          <w:spacing w:val="-2"/>
        </w:rPr>
        <w:softHyphen/>
        <w:t>bili</w:t>
      </w:r>
      <w:r w:rsidR="007248EF" w:rsidRPr="007248EF">
        <w:rPr>
          <w:spacing w:val="-2"/>
        </w:rPr>
        <w:softHyphen/>
      </w:r>
      <w:r w:rsidRPr="007248EF">
        <w:rPr>
          <w:spacing w:val="-2"/>
        </w:rPr>
        <w:t>tet. Mer detaljerade bestämmelser om bytes- och porterings</w:t>
      </w:r>
      <w:r w:rsidRPr="007248EF">
        <w:rPr>
          <w:spacing w:val="-2"/>
        </w:rPr>
        <w:softHyphen/>
        <w:t>förfarandet finns i artikel 106.6. Bestämmelser om sanktioner och ersättning till slut</w:t>
      </w:r>
      <w:r w:rsidRPr="007248EF">
        <w:rPr>
          <w:spacing w:val="-2"/>
        </w:rPr>
        <w:softHyphen/>
        <w:t>användare finns i artikel 106.7–106.9. Genomgående är den nya reglering</w:t>
      </w:r>
      <w:r w:rsidRPr="007248EF">
        <w:rPr>
          <w:spacing w:val="-2"/>
        </w:rPr>
        <w:softHyphen/>
        <w:t>en mer detal</w:t>
      </w:r>
      <w:r w:rsidR="007248EF">
        <w:rPr>
          <w:spacing w:val="-2"/>
        </w:rPr>
        <w:softHyphen/>
      </w:r>
      <w:r w:rsidRPr="007248EF">
        <w:rPr>
          <w:spacing w:val="-2"/>
        </w:rPr>
        <w:t>jerad jämfört med den som finns i USO-direktivet. Det har också till</w:t>
      </w:r>
      <w:r w:rsidR="007248EF" w:rsidRPr="007248EF">
        <w:rPr>
          <w:spacing w:val="-2"/>
        </w:rPr>
        <w:softHyphen/>
      </w:r>
      <w:r w:rsidRPr="007248EF">
        <w:rPr>
          <w:spacing w:val="-2"/>
        </w:rPr>
        <w:t>kommit nya bestämmelser, och artikeln har genomgått språkliga ändringar.</w:t>
      </w:r>
    </w:p>
    <w:p w14:paraId="610D6BBB" w14:textId="362C4D46" w:rsidR="00D85371" w:rsidRPr="00E211AD" w:rsidRDefault="00D85371" w:rsidP="00D85371">
      <w:pPr>
        <w:pStyle w:val="Brdtextmedindrag"/>
      </w:pPr>
      <w:r w:rsidRPr="00F966D0">
        <w:t>Syftet med regleringen är att öka rörligheten på marknaden till nytta för konkurrensen, genom att undanröja de hinder som kan medföra att en slut</w:t>
      </w:r>
      <w:r>
        <w:softHyphen/>
      </w:r>
      <w:r w:rsidRPr="00F966D0">
        <w:t>användare av mer eller mindre praktiska skäl avstår från att välja en kon</w:t>
      </w:r>
      <w:r w:rsidR="007248EF">
        <w:softHyphen/>
      </w:r>
      <w:r w:rsidRPr="00F966D0">
        <w:t>kurrer</w:t>
      </w:r>
      <w:r>
        <w:softHyphen/>
      </w:r>
      <w:r w:rsidRPr="00F966D0">
        <w:t>ande ny leve</w:t>
      </w:r>
      <w:r w:rsidRPr="00F966D0">
        <w:softHyphen/>
        <w:t>ran</w:t>
      </w:r>
      <w:r w:rsidRPr="00F966D0">
        <w:softHyphen/>
        <w:t xml:space="preserve">tör (prop. 2010/11:115 </w:t>
      </w:r>
      <w:r w:rsidR="00EB24E6">
        <w:t>s. 1</w:t>
      </w:r>
      <w:r w:rsidRPr="00F966D0">
        <w:t xml:space="preserve">05). </w:t>
      </w:r>
      <w:r>
        <w:t>Tanken är</w:t>
      </w:r>
      <w:r w:rsidRPr="00F966D0">
        <w:t xml:space="preserve"> att tillgång till information i rätt tid bör öka slutanvändarnas förtroende</w:t>
      </w:r>
      <w:r w:rsidRPr="00E211AD">
        <w:t xml:space="preserve"> för byten och göra dem mer villiga att aktivt medverka i konkurrensprocessen</w:t>
      </w:r>
      <w:r>
        <w:t xml:space="preserve"> (skäl 277 i EU-direktivet)</w:t>
      </w:r>
      <w:r w:rsidRPr="00E211AD">
        <w:t>.</w:t>
      </w:r>
    </w:p>
    <w:p w14:paraId="5AEAC61D" w14:textId="77777777" w:rsidR="00D85371" w:rsidRDefault="00D85371" w:rsidP="00D85371">
      <w:pPr>
        <w:pStyle w:val="Brdtextmedindrag"/>
      </w:pPr>
      <w:r>
        <w:t xml:space="preserve">Som </w:t>
      </w:r>
      <w:r w:rsidRPr="00CA3D75">
        <w:rPr>
          <w:i/>
        </w:rPr>
        <w:t>PTS</w:t>
      </w:r>
      <w:r>
        <w:t xml:space="preserve"> konstaterar är byte av tillhandahållare av internetanslutnings</w:t>
      </w:r>
      <w:r>
        <w:softHyphen/>
        <w:t>tjänst och nummerportering två separata förfaranden. Syftet med bestäm</w:t>
      </w:r>
      <w:r>
        <w:softHyphen/>
        <w:t>melserna är dock detsamma. EU-direktivet behandlar dessutom de två förfarandena tillsammans i fråga om sanktioner och ersättning till slut</w:t>
      </w:r>
      <w:r>
        <w:softHyphen/>
        <w:t>användare. Det finns därför enligt regeringens bedömning inte skäl för att rent lagtekniskt skilja regleringarna åt på det sätt som PTS förordar.</w:t>
      </w:r>
    </w:p>
    <w:p w14:paraId="7BBF36ED" w14:textId="77777777" w:rsidR="00D85371" w:rsidRPr="00E211AD" w:rsidRDefault="00D85371" w:rsidP="00D85371">
      <w:pPr>
        <w:pStyle w:val="Rubrik5utannumrering"/>
      </w:pPr>
      <w:r>
        <w:t>Ny reglering om b</w:t>
      </w:r>
      <w:r w:rsidRPr="00E211AD">
        <w:t>yte av tillhandahållare</w:t>
      </w:r>
      <w:r>
        <w:t xml:space="preserve"> av internetanslutningstjänst</w:t>
      </w:r>
    </w:p>
    <w:p w14:paraId="71AB0D9E" w14:textId="1F0B109F" w:rsidR="00D85371" w:rsidRDefault="00D85371" w:rsidP="00D85371">
      <w:pPr>
        <w:pStyle w:val="Brdtext"/>
      </w:pPr>
      <w:r>
        <w:t>B</w:t>
      </w:r>
      <w:r w:rsidRPr="00424352">
        <w:t>estämmelser</w:t>
      </w:r>
      <w:r>
        <w:t>na</w:t>
      </w:r>
      <w:r w:rsidRPr="00424352">
        <w:t xml:space="preserve"> om byte av tillhanda</w:t>
      </w:r>
      <w:r w:rsidRPr="00424352">
        <w:softHyphen/>
        <w:t>hållare</w:t>
      </w:r>
      <w:r w:rsidRPr="00E211AD">
        <w:t xml:space="preserve"> </w:t>
      </w:r>
      <w:r w:rsidRPr="00424352">
        <w:t>av internetanslutningstjänst</w:t>
      </w:r>
      <w:r>
        <w:t xml:space="preserve"> i </w:t>
      </w:r>
      <w:r w:rsidRPr="00424352">
        <w:t xml:space="preserve">artikel 106.1 </w:t>
      </w:r>
      <w:r>
        <w:t>är nya. T</w:t>
      </w:r>
      <w:r w:rsidRPr="00E211AD">
        <w:t>illhanda</w:t>
      </w:r>
      <w:r>
        <w:softHyphen/>
      </w:r>
      <w:r w:rsidRPr="00E211AD">
        <w:t>hållar</w:t>
      </w:r>
      <w:r>
        <w:t>na</w:t>
      </w:r>
      <w:r w:rsidRPr="00E211AD">
        <w:t xml:space="preserve"> ska ge slutanvändarna till</w:t>
      </w:r>
      <w:r>
        <w:softHyphen/>
      </w:r>
      <w:r w:rsidRPr="00E211AD">
        <w:t>gång till lämplig information före och under bytes</w:t>
      </w:r>
      <w:r w:rsidRPr="00E211AD">
        <w:softHyphen/>
        <w:t>förfarandet och säker</w:t>
      </w:r>
      <w:r>
        <w:softHyphen/>
      </w:r>
      <w:r w:rsidRPr="00E211AD">
        <w:t>ställa tjänst</w:t>
      </w:r>
      <w:r>
        <w:softHyphen/>
      </w:r>
      <w:r w:rsidRPr="00183F97">
        <w:rPr>
          <w:spacing w:val="-2"/>
        </w:rPr>
        <w:t>ens kontinuitet, om det är tekniskt genom</w:t>
      </w:r>
      <w:r w:rsidRPr="00183F97">
        <w:rPr>
          <w:spacing w:val="-2"/>
        </w:rPr>
        <w:softHyphen/>
        <w:t>förbart. Eventuella avbrott i tjänst</w:t>
      </w:r>
      <w:r w:rsidR="00183F97">
        <w:rPr>
          <w:spacing w:val="-2"/>
        </w:rPr>
        <w:softHyphen/>
      </w:r>
      <w:r w:rsidRPr="00183F97">
        <w:rPr>
          <w:spacing w:val="-2"/>
        </w:rPr>
        <w:t>en</w:t>
      </w:r>
      <w:r w:rsidRPr="00E211AD">
        <w:t xml:space="preserve"> under bytet får inte överstiga en arbets</w:t>
      </w:r>
      <w:r>
        <w:softHyphen/>
      </w:r>
      <w:r w:rsidRPr="00E211AD">
        <w:t xml:space="preserve">dag. </w:t>
      </w:r>
      <w:r>
        <w:t xml:space="preserve">I artikeln regleras vidare </w:t>
      </w:r>
      <w:r w:rsidRPr="00E211AD">
        <w:t>skyldigheter för mottag</w:t>
      </w:r>
      <w:r>
        <w:softHyphen/>
      </w:r>
      <w:r w:rsidRPr="00E211AD">
        <w:t>ande resp</w:t>
      </w:r>
      <w:r>
        <w:softHyphen/>
      </w:r>
      <w:r w:rsidRPr="00E211AD">
        <w:t>ektive överlämnande till</w:t>
      </w:r>
      <w:r>
        <w:softHyphen/>
      </w:r>
      <w:r w:rsidRPr="00E211AD">
        <w:t>handa</w:t>
      </w:r>
      <w:r>
        <w:softHyphen/>
      </w:r>
      <w:r w:rsidRPr="00E211AD">
        <w:t>hållare i samband med bytes</w:t>
      </w:r>
      <w:r>
        <w:softHyphen/>
      </w:r>
      <w:r w:rsidRPr="00E211AD">
        <w:t xml:space="preserve">förfarandet, </w:t>
      </w:r>
      <w:r w:rsidRPr="00424352">
        <w:t>där</w:t>
      </w:r>
      <w:r w:rsidR="007022F2">
        <w:t xml:space="preserve"> det</w:t>
      </w:r>
      <w:r w:rsidRPr="00424352">
        <w:t xml:space="preserve"> bl.a. </w:t>
      </w:r>
      <w:r w:rsidR="007022F2">
        <w:t xml:space="preserve">finns </w:t>
      </w:r>
      <w:r w:rsidRPr="00424352">
        <w:t>ett skyndsamhets</w:t>
      </w:r>
      <w:r>
        <w:softHyphen/>
      </w:r>
      <w:r w:rsidRPr="00424352">
        <w:t>krav</w:t>
      </w:r>
      <w:r w:rsidRPr="00183F97">
        <w:rPr>
          <w:spacing w:val="-2"/>
        </w:rPr>
        <w:t>. Skyldig</w:t>
      </w:r>
      <w:r w:rsidRPr="00183F97">
        <w:rPr>
          <w:spacing w:val="-2"/>
        </w:rPr>
        <w:softHyphen/>
        <w:t>heterna är kopp</w:t>
      </w:r>
      <w:r w:rsidRPr="00183F97">
        <w:rPr>
          <w:spacing w:val="-2"/>
        </w:rPr>
        <w:softHyphen/>
        <w:t>la</w:t>
      </w:r>
      <w:r w:rsidRPr="00183F97">
        <w:rPr>
          <w:spacing w:val="-2"/>
        </w:rPr>
        <w:softHyphen/>
        <w:t>de till bestämmelserna om sanktioner och</w:t>
      </w:r>
      <w:r w:rsidRPr="00E211AD">
        <w:t xml:space="preserve"> ersätt</w:t>
      </w:r>
      <w:r w:rsidR="007022F2">
        <w:softHyphen/>
      </w:r>
      <w:r w:rsidRPr="00E211AD">
        <w:t>ning till slutanvändare i artikel 106.7 och 106.8</w:t>
      </w:r>
      <w:r>
        <w:t xml:space="preserve">. </w:t>
      </w:r>
      <w:r w:rsidRPr="00424352">
        <w:t xml:space="preserve">Enligt artikel 106.6 </w:t>
      </w:r>
      <w:r w:rsidRPr="00183F97">
        <w:rPr>
          <w:spacing w:val="-3"/>
        </w:rPr>
        <w:t>får nationella reglerings</w:t>
      </w:r>
      <w:r w:rsidRPr="00183F97">
        <w:rPr>
          <w:spacing w:val="-3"/>
        </w:rPr>
        <w:softHyphen/>
        <w:t>myndig</w:t>
      </w:r>
      <w:r w:rsidRPr="00183F97">
        <w:rPr>
          <w:spacing w:val="-3"/>
        </w:rPr>
        <w:softHyphen/>
        <w:t>heter fastställa detalj</w:t>
      </w:r>
      <w:r w:rsidRPr="00183F97">
        <w:rPr>
          <w:spacing w:val="-3"/>
        </w:rPr>
        <w:softHyphen/>
        <w:t>er</w:t>
      </w:r>
      <w:r w:rsidRPr="00183F97">
        <w:rPr>
          <w:spacing w:val="-3"/>
        </w:rPr>
        <w:softHyphen/>
        <w:t>na för bytes</w:t>
      </w:r>
      <w:r w:rsidRPr="00183F97">
        <w:rPr>
          <w:spacing w:val="-3"/>
        </w:rPr>
        <w:softHyphen/>
        <w:t>för</w:t>
      </w:r>
      <w:r w:rsidRPr="00183F97">
        <w:rPr>
          <w:spacing w:val="-3"/>
        </w:rPr>
        <w:softHyphen/>
        <w:t>farandet.</w:t>
      </w:r>
    </w:p>
    <w:p w14:paraId="4A36596A" w14:textId="77777777" w:rsidR="00D85371" w:rsidRDefault="00D85371" w:rsidP="00D85371">
      <w:pPr>
        <w:pStyle w:val="Brdtextmedindrag"/>
      </w:pPr>
      <w:r>
        <w:t xml:space="preserve">Med anledning av att </w:t>
      </w:r>
      <w:r w:rsidRPr="00F81C04">
        <w:rPr>
          <w:iCs/>
        </w:rPr>
        <w:t>PTS</w:t>
      </w:r>
      <w:r>
        <w:t xml:space="preserve"> anser att det behövs ett förtydligande i fråga om en tillträdesskyldighet för att möjliggöra bytet konstat</w:t>
      </w:r>
      <w:r>
        <w:softHyphen/>
        <w:t>er</w:t>
      </w:r>
      <w:r>
        <w:softHyphen/>
        <w:t xml:space="preserve">ar regeringen att det av artikel 106.1 framgår att skyldigheterna inträder ”i händelse av </w:t>
      </w:r>
      <w:r>
        <w:lastRenderedPageBreak/>
        <w:t>byte av tillhandahållare”. Detta inne</w:t>
      </w:r>
      <w:r>
        <w:softHyphen/>
        <w:t>bär inte en rätt för slutanvändaren att fritt välja till</w:t>
      </w:r>
      <w:r>
        <w:softHyphen/>
        <w:t>handa</w:t>
      </w:r>
      <w:r>
        <w:softHyphen/>
        <w:t>hållare. Avsikten är</w:t>
      </w:r>
      <w:r w:rsidDel="006A0781">
        <w:t xml:space="preserve"> </w:t>
      </w:r>
      <w:r>
        <w:t>att säkerställa att bytet sker smidigt i det fall slut</w:t>
      </w:r>
      <w:r>
        <w:softHyphen/>
        <w:t>användaren avtalat med en annan tillhandahållare som ska leverera tjänsten. Det förut</w:t>
      </w:r>
      <w:r>
        <w:softHyphen/>
        <w:t>sätt</w:t>
      </w:r>
      <w:r>
        <w:softHyphen/>
        <w:t>er att tillhandahållaren faktiskt kan tillhan</w:t>
      </w:r>
      <w:r>
        <w:softHyphen/>
        <w:t>da</w:t>
      </w:r>
      <w:r>
        <w:softHyphen/>
        <w:t>hålla tjänst</w:t>
      </w:r>
      <w:r>
        <w:softHyphen/>
        <w:t>en. Någon korrespon</w:t>
      </w:r>
      <w:r>
        <w:softHyphen/>
        <w:t>de</w:t>
      </w:r>
      <w:r>
        <w:softHyphen/>
        <w:t>rande tillträdesskyldighet med anled</w:t>
      </w:r>
      <w:r>
        <w:softHyphen/>
        <w:t>ning av slutanvändarens initiativ till byte är alltså inte aktuell.</w:t>
      </w:r>
    </w:p>
    <w:p w14:paraId="22110A75" w14:textId="4125E192" w:rsidR="00D85371" w:rsidRDefault="00D85371" w:rsidP="00D85371">
      <w:pPr>
        <w:pStyle w:val="Brdtextmedindrag"/>
      </w:pPr>
      <w:r w:rsidRPr="00E211AD">
        <w:t>Den grundläggande bestämmelsen i artikel 106.1 är att säkerställa konti</w:t>
      </w:r>
      <w:r w:rsidRPr="00E211AD">
        <w:softHyphen/>
      </w:r>
      <w:r w:rsidRPr="00424352">
        <w:t>nuitet i tjänste</w:t>
      </w:r>
      <w:r>
        <w:t xml:space="preserve">n under </w:t>
      </w:r>
      <w:r w:rsidRPr="00424352">
        <w:t>byte</w:t>
      </w:r>
      <w:r>
        <w:t>t</w:t>
      </w:r>
      <w:r w:rsidRPr="00424352">
        <w:t>, dvs. att bytet</w:t>
      </w:r>
      <w:r w:rsidRPr="00E211AD">
        <w:t xml:space="preserve"> </w:t>
      </w:r>
      <w:r w:rsidRPr="00424352">
        <w:t>ska kunna ske utan längre av</w:t>
      </w:r>
      <w:r>
        <w:softHyphen/>
      </w:r>
      <w:r w:rsidRPr="00424352">
        <w:t xml:space="preserve">brott. </w:t>
      </w:r>
      <w:r>
        <w:t>Detta</w:t>
      </w:r>
      <w:r w:rsidRPr="00424352">
        <w:t xml:space="preserve"> är en sådan central skydds</w:t>
      </w:r>
      <w:r w:rsidRPr="00424352">
        <w:softHyphen/>
      </w:r>
      <w:r w:rsidRPr="00E211AD">
        <w:t xml:space="preserve">regel för slutanvändare som bör framgå av lag. </w:t>
      </w:r>
      <w:r w:rsidRPr="009D4114">
        <w:t xml:space="preserve">Som </w:t>
      </w:r>
      <w:r w:rsidRPr="009D4114">
        <w:rPr>
          <w:i/>
        </w:rPr>
        <w:t xml:space="preserve">Hi3G Access AB </w:t>
      </w:r>
      <w:r w:rsidRPr="009D4114">
        <w:t>fram</w:t>
      </w:r>
      <w:r>
        <w:softHyphen/>
      </w:r>
      <w:r w:rsidRPr="009D4114">
        <w:t>håller är det vid byte av tillhan</w:t>
      </w:r>
      <w:r>
        <w:softHyphen/>
      </w:r>
      <w:r w:rsidRPr="009D4114">
        <w:t>da</w:t>
      </w:r>
      <w:r>
        <w:softHyphen/>
      </w:r>
      <w:r w:rsidRPr="009D4114">
        <w:t>hållare av mobilt bredband inte möjligt för tillhandahållarna att kon</w:t>
      </w:r>
      <w:r w:rsidR="007022F2">
        <w:softHyphen/>
      </w:r>
      <w:r w:rsidRPr="009D4114">
        <w:t>trollera att bytet sker utan avbrott. Slutanvänd</w:t>
      </w:r>
      <w:r>
        <w:softHyphen/>
      </w:r>
      <w:r w:rsidRPr="009D4114">
        <w:t>ar</w:t>
      </w:r>
      <w:r>
        <w:softHyphen/>
      </w:r>
      <w:r w:rsidRPr="009D4114">
        <w:t>en tillhandahålls nämligen ett sim-kort och kopplar själv in sitt mobila bredband. Den nya tjänsten aktiveras alltså oberoende av om den tidigare (fast</w:t>
      </w:r>
      <w:r>
        <w:t>a</w:t>
      </w:r>
      <w:r w:rsidRPr="009D4114">
        <w:t xml:space="preserve"> eller mobil</w:t>
      </w:r>
      <w:r>
        <w:t>a</w:t>
      </w:r>
      <w:r w:rsidRPr="009D4114">
        <w:t>) bred</w:t>
      </w:r>
      <w:r w:rsidR="007022F2">
        <w:softHyphen/>
      </w:r>
      <w:r w:rsidRPr="009D4114">
        <w:t>bandstjänsten har avslut</w:t>
      </w:r>
      <w:r w:rsidRPr="009D4114">
        <w:softHyphen/>
        <w:t>ats. Regeringen kon</w:t>
      </w:r>
      <w:r>
        <w:softHyphen/>
      </w:r>
      <w:r w:rsidRPr="009D4114">
        <w:t>sta</w:t>
      </w:r>
      <w:r>
        <w:softHyphen/>
      </w:r>
      <w:r w:rsidRPr="009D4114">
        <w:t>ter</w:t>
      </w:r>
      <w:r>
        <w:softHyphen/>
      </w:r>
      <w:r w:rsidRPr="009D4114">
        <w:t>ar att skyldig</w:t>
      </w:r>
      <w:r w:rsidRPr="009D4114">
        <w:softHyphen/>
        <w:t xml:space="preserve">heten </w:t>
      </w:r>
      <w:r>
        <w:t xml:space="preserve">enligt direktivet </w:t>
      </w:r>
      <w:r w:rsidRPr="009D4114">
        <w:t>gäller så långt det är tekniskt genom</w:t>
      </w:r>
      <w:r>
        <w:softHyphen/>
      </w:r>
      <w:r w:rsidRPr="009D4114">
        <w:t>förbart. När det gäller till</w:t>
      </w:r>
      <w:r w:rsidR="007022F2">
        <w:softHyphen/>
      </w:r>
      <w:r w:rsidRPr="009D4114">
        <w:t>handa</w:t>
      </w:r>
      <w:r w:rsidRPr="009D4114">
        <w:softHyphen/>
        <w:t xml:space="preserve">hållare av mobilt bredband bör </w:t>
      </w:r>
      <w:r>
        <w:t>alltså</w:t>
      </w:r>
      <w:r w:rsidRPr="009D4114">
        <w:t xml:space="preserve"> skyldig</w:t>
      </w:r>
      <w:r>
        <w:softHyphen/>
      </w:r>
      <w:r w:rsidRPr="009D4114">
        <w:t>het</w:t>
      </w:r>
      <w:r>
        <w:softHyphen/>
      </w:r>
      <w:r w:rsidRPr="009D4114">
        <w:t>en sträcka sig så långt att tjänsten i sig ska kunna fungera i enlighet med det som överens</w:t>
      </w:r>
      <w:r w:rsidRPr="009D4114">
        <w:softHyphen/>
        <w:t>kommits med slutanvändar</w:t>
      </w:r>
      <w:r w:rsidRPr="009D4114">
        <w:softHyphen/>
        <w:t>en. Skyldigheten för den överlämnande och mottagande tillhandahållaren att samordna bytet för att säkerställa konti</w:t>
      </w:r>
      <w:r w:rsidR="007022F2">
        <w:softHyphen/>
      </w:r>
      <w:r w:rsidRPr="009D4114">
        <w:t>nuitet i tjänsten kan uppfyllas oavsett teknik</w:t>
      </w:r>
      <w:r>
        <w:softHyphen/>
      </w:r>
      <w:r w:rsidRPr="009D4114">
        <w:t>slag.</w:t>
      </w:r>
    </w:p>
    <w:p w14:paraId="02CAE0E8" w14:textId="77777777" w:rsidR="00D85371" w:rsidRDefault="00D85371" w:rsidP="00D85371">
      <w:pPr>
        <w:pStyle w:val="Brdtextmedindrag"/>
      </w:pPr>
      <w:r>
        <w:t xml:space="preserve">Sammantaget bör det därmed anges i lagen </w:t>
      </w:r>
      <w:r w:rsidRPr="00E211AD">
        <w:t>att den som tillhanda</w:t>
      </w:r>
      <w:r>
        <w:softHyphen/>
      </w:r>
      <w:r w:rsidRPr="00E211AD">
        <w:t>håll</w:t>
      </w:r>
      <w:r>
        <w:softHyphen/>
      </w:r>
      <w:r w:rsidRPr="00E211AD">
        <w:t xml:space="preserve">er </w:t>
      </w:r>
      <w:r>
        <w:t xml:space="preserve">en </w:t>
      </w:r>
      <w:r w:rsidRPr="00E211AD">
        <w:t xml:space="preserve">internetanslutningstjänst ska se till </w:t>
      </w:r>
      <w:r w:rsidRPr="00424352">
        <w:t>att en slutanvänd</w:t>
      </w:r>
      <w:r>
        <w:softHyphen/>
      </w:r>
      <w:r w:rsidRPr="00424352">
        <w:t xml:space="preserve">are, i den </w:t>
      </w:r>
      <w:r>
        <w:t>utsträckning</w:t>
      </w:r>
      <w:r w:rsidRPr="00424352">
        <w:t xml:space="preserve"> det är tekniskt genomförbart, kan byta till</w:t>
      </w:r>
      <w:r w:rsidRPr="00424352">
        <w:softHyphen/>
        <w:t>handa</w:t>
      </w:r>
      <w:r w:rsidRPr="00424352">
        <w:softHyphen/>
      </w:r>
      <w:r w:rsidRPr="00E211AD">
        <w:t>hållare utan avbrott i tjänst</w:t>
      </w:r>
      <w:r>
        <w:softHyphen/>
      </w:r>
      <w:r w:rsidRPr="00E211AD">
        <w:t>en.</w:t>
      </w:r>
      <w:r>
        <w:t xml:space="preserve"> </w:t>
      </w:r>
      <w:r w:rsidRPr="00E211AD">
        <w:t>Med avbrott bör menas den tid under vilken slutanvänd</w:t>
      </w:r>
      <w:r>
        <w:softHyphen/>
      </w:r>
      <w:r w:rsidRPr="00E211AD">
        <w:t>ar</w:t>
      </w:r>
      <w:r>
        <w:softHyphen/>
      </w:r>
      <w:r w:rsidRPr="00E211AD">
        <w:t xml:space="preserve">en inte har tillgång till tjänsten. </w:t>
      </w:r>
      <w:r>
        <w:t>Med hänsyn till att skyldigheten att säkerställa kontinuitet i tjänsten gäller i den utsträckning det är tekniskt genom</w:t>
      </w:r>
      <w:r>
        <w:softHyphen/>
        <w:t>för</w:t>
      </w:r>
      <w:r>
        <w:softHyphen/>
        <w:t>bart finns det inte skäl att undanta mobila internet</w:t>
      </w:r>
      <w:r>
        <w:softHyphen/>
        <w:t>anslutnings</w:t>
      </w:r>
      <w:r>
        <w:softHyphen/>
        <w:t>tjänster. Ett sådant undantag skulle inte heller vara förenligt med principen om fullharmonise</w:t>
      </w:r>
      <w:r>
        <w:softHyphen/>
        <w:t>ring (se avsnitt 16.1.1).</w:t>
      </w:r>
    </w:p>
    <w:p w14:paraId="3C22D2D0" w14:textId="77777777" w:rsidR="00D85371" w:rsidRDefault="00D85371" w:rsidP="00D85371">
      <w:pPr>
        <w:pStyle w:val="Brdtextmedindrag"/>
      </w:pPr>
      <w:r w:rsidRPr="00E211AD">
        <w:t xml:space="preserve">Tidsgränsen för avbrott i tjänsten och skyndsamhetskravet för aktivering </w:t>
      </w:r>
      <w:r w:rsidRPr="00424352">
        <w:t xml:space="preserve">av tjänsten är centrala för syftet med </w:t>
      </w:r>
      <w:r>
        <w:t>regleringen</w:t>
      </w:r>
      <w:r w:rsidRPr="00424352">
        <w:t xml:space="preserve">, </w:t>
      </w:r>
      <w:r>
        <w:t xml:space="preserve">nämligen </w:t>
      </w:r>
      <w:r w:rsidRPr="00424352">
        <w:t>att enkelt, effektivt</w:t>
      </w:r>
      <w:r w:rsidRPr="00E211AD">
        <w:t xml:space="preserve"> och användarvänligt kunna byta tillhandahållare </w:t>
      </w:r>
      <w:r>
        <w:t>och</w:t>
      </w:r>
      <w:r w:rsidRPr="00E211AD">
        <w:t xml:space="preserve"> att mini</w:t>
      </w:r>
      <w:r>
        <w:softHyphen/>
      </w:r>
      <w:r w:rsidRPr="00E211AD">
        <w:t xml:space="preserve">mera risken </w:t>
      </w:r>
      <w:r w:rsidRPr="00424352">
        <w:t>att slutanvändaren står helt utan tjänst under en längre tid. Kravet är dessutom</w:t>
      </w:r>
      <w:r w:rsidRPr="00E211AD">
        <w:t xml:space="preserve"> kopplat till </w:t>
      </w:r>
      <w:r>
        <w:t>regleringen</w:t>
      </w:r>
      <w:r w:rsidRPr="00E211AD">
        <w:t xml:space="preserve"> om sanktioner och ersättning till slut</w:t>
      </w:r>
      <w:r w:rsidRPr="00E211AD">
        <w:softHyphen/>
        <w:t>användare. Bestämmelser om tidsgräns</w:t>
      </w:r>
      <w:r>
        <w:t>er</w:t>
      </w:r>
      <w:r w:rsidRPr="00E211AD">
        <w:t xml:space="preserve"> finns när det gäller num</w:t>
      </w:r>
      <w:r>
        <w:softHyphen/>
      </w:r>
      <w:r w:rsidRPr="00E211AD">
        <w:t>mer</w:t>
      </w:r>
      <w:r w:rsidRPr="00E211AD">
        <w:softHyphen/>
        <w:t>porta</w:t>
      </w:r>
      <w:r w:rsidRPr="00E211AD">
        <w:softHyphen/>
        <w:t>bilitet i 5</w:t>
      </w:r>
      <w:r>
        <w:t> kap. </w:t>
      </w:r>
      <w:r w:rsidRPr="00E211AD">
        <w:t>9</w:t>
      </w:r>
      <w:r>
        <w:t> §</w:t>
      </w:r>
      <w:r w:rsidRPr="00E211AD">
        <w:t xml:space="preserve"> tredje stycket LEK (se nedan om nummer</w:t>
      </w:r>
      <w:r>
        <w:softHyphen/>
      </w:r>
      <w:r w:rsidRPr="00E211AD">
        <w:t>porta</w:t>
      </w:r>
      <w:r>
        <w:softHyphen/>
      </w:r>
      <w:r w:rsidRPr="00E211AD">
        <w:t xml:space="preserve">bilitet). </w:t>
      </w:r>
      <w:r>
        <w:t xml:space="preserve">Tidsgränserna i fråga om </w:t>
      </w:r>
      <w:r w:rsidRPr="00E211AD">
        <w:t>byte av tillhanda</w:t>
      </w:r>
      <w:r>
        <w:softHyphen/>
      </w:r>
      <w:r w:rsidRPr="00E211AD">
        <w:t>håll</w:t>
      </w:r>
      <w:r>
        <w:softHyphen/>
      </w:r>
      <w:r w:rsidRPr="00E211AD">
        <w:t>are av internet</w:t>
      </w:r>
      <w:r w:rsidRPr="00E211AD">
        <w:softHyphen/>
        <w:t>an</w:t>
      </w:r>
      <w:r w:rsidRPr="00E211AD">
        <w:softHyphen/>
        <w:t>slut</w:t>
      </w:r>
      <w:r w:rsidRPr="00E211AD">
        <w:softHyphen/>
        <w:t>nings</w:t>
      </w:r>
      <w:r>
        <w:softHyphen/>
      </w:r>
      <w:r w:rsidRPr="00E211AD">
        <w:t xml:space="preserve">tjänst </w:t>
      </w:r>
      <w:r>
        <w:t xml:space="preserve">bör </w:t>
      </w:r>
      <w:r w:rsidRPr="00E211AD">
        <w:t xml:space="preserve">utformas på liknande sätt. </w:t>
      </w:r>
      <w:r>
        <w:t>Det bör gälla</w:t>
      </w:r>
      <w:r w:rsidRPr="00E211AD">
        <w:t xml:space="preserve"> att </w:t>
      </w:r>
      <w:r w:rsidRPr="00424352">
        <w:t>den mottag</w:t>
      </w:r>
      <w:r>
        <w:softHyphen/>
      </w:r>
      <w:r w:rsidRPr="00424352">
        <w:t>ande tillhandahållaren ska tillhanda</w:t>
      </w:r>
      <w:r>
        <w:softHyphen/>
      </w:r>
      <w:r w:rsidRPr="00424352">
        <w:t xml:space="preserve">hålla tjänsten </w:t>
      </w:r>
      <w:r>
        <w:t xml:space="preserve">så </w:t>
      </w:r>
      <w:r w:rsidRPr="00424352">
        <w:t xml:space="preserve">snart </w:t>
      </w:r>
      <w:r>
        <w:t xml:space="preserve">som </w:t>
      </w:r>
      <w:r w:rsidRPr="00424352">
        <w:t>möjligt</w:t>
      </w:r>
      <w:r w:rsidRPr="00E211AD">
        <w:t xml:space="preserve"> den dag och inom den tidsram som </w:t>
      </w:r>
      <w:r>
        <w:t xml:space="preserve">har </w:t>
      </w:r>
      <w:r w:rsidRPr="00E211AD">
        <w:t>avtalats med slut</w:t>
      </w:r>
      <w:r>
        <w:softHyphen/>
      </w:r>
      <w:r w:rsidRPr="00E211AD">
        <w:t>användar</w:t>
      </w:r>
      <w:r>
        <w:softHyphen/>
      </w:r>
      <w:r w:rsidRPr="00E211AD">
        <w:t>en samt att avbrott i tjänsten under bytet inte får över</w:t>
      </w:r>
      <w:r>
        <w:softHyphen/>
      </w:r>
      <w:r w:rsidRPr="00E211AD">
        <w:t>stiga en arbetsdag.</w:t>
      </w:r>
    </w:p>
    <w:p w14:paraId="1EFE47B0" w14:textId="61165C0D" w:rsidR="00D85371" w:rsidRDefault="00D85371" w:rsidP="00666950">
      <w:pPr>
        <w:pStyle w:val="Brdtextmedindrag"/>
      </w:pPr>
      <w:r w:rsidRPr="00062DEA">
        <w:t xml:space="preserve">Som </w:t>
      </w:r>
      <w:r w:rsidRPr="00F81C04">
        <w:rPr>
          <w:iCs/>
        </w:rPr>
        <w:t>PTS</w:t>
      </w:r>
      <w:r w:rsidRPr="00062DEA">
        <w:t xml:space="preserve"> uppmärksamma</w:t>
      </w:r>
      <w:r>
        <w:t>r</w:t>
      </w:r>
      <w:r w:rsidRPr="00062DEA">
        <w:t xml:space="preserve"> ställ</w:t>
      </w:r>
      <w:r>
        <w:t>er</w:t>
      </w:r>
      <w:r w:rsidRPr="00062DEA">
        <w:t xml:space="preserve"> artikel 106.1 ytterligare krav på bytes</w:t>
      </w:r>
      <w:r>
        <w:softHyphen/>
      </w:r>
      <w:r w:rsidRPr="00062DEA">
        <w:t>förfarandet.</w:t>
      </w:r>
      <w:r>
        <w:t xml:space="preserve"> </w:t>
      </w:r>
      <w:r w:rsidRPr="00062DEA">
        <w:t xml:space="preserve">Kraven gäller </w:t>
      </w:r>
      <w:r>
        <w:t>dels information som tillhandahållarna ska ge slutanvändaren före och under bytesförfarandet, dels att den överlämnande tillhandahållaren ska fortsätta att tillhandahålla sin tjänst till dess att den nya är aktiverad. I artikel 106.6 finns också fler bestämmelser som träffar bytesförfarandet. Där anges bl.a. att den mottagande tillhandahållaren ska leda bytesförfarandet och att slutanvändarens avtal med den över</w:t>
      </w:r>
      <w:r>
        <w:softHyphen/>
        <w:t>lämn</w:t>
      </w:r>
      <w:r>
        <w:softHyphen/>
        <w:t>ande tillhandahållaren automatiskt ska upphöra att gälla när bytes</w:t>
      </w:r>
      <w:r>
        <w:softHyphen/>
        <w:t xml:space="preserve">förfarandet avslutats. När det gäller att avtalet ska upphöra i och med bytet bör ett byte </w:t>
      </w:r>
      <w:r>
        <w:lastRenderedPageBreak/>
        <w:t>av tillhandahållare i sig anses innebära att slutanvändaren avslutar ett befintligt avtal om tillhandahållande av tjänsten för att denne valt att ingå ett nytt avtal med en annan tillhanda</w:t>
      </w:r>
      <w:r>
        <w:softHyphen/>
        <w:t>hållare. När bytet är genomfört bör därigenom avtalet med den överlämnande tillhandahållaren ha upphört. Enligt direktivets lydelse träffar bestämmelsen om att avtalet automatiskt ska upphöra att gälla endast ett byte av tillhandahållare av internet</w:t>
      </w:r>
      <w:r>
        <w:softHyphen/>
        <w:t>anslut</w:t>
      </w:r>
      <w:r w:rsidR="007022F2">
        <w:softHyphen/>
      </w:r>
      <w:r w:rsidRPr="007022F2">
        <w:rPr>
          <w:spacing w:val="-2"/>
        </w:rPr>
        <w:t>nings</w:t>
      </w:r>
      <w:r w:rsidRPr="007022F2">
        <w:rPr>
          <w:spacing w:val="-2"/>
        </w:rPr>
        <w:softHyphen/>
        <w:t xml:space="preserve">tjänst, dvs. inte nummerporteringsförfarandet. Vidare finns </w:t>
      </w:r>
      <w:r w:rsidR="007022F2" w:rsidRPr="007022F2">
        <w:rPr>
          <w:spacing w:val="-2"/>
        </w:rPr>
        <w:t xml:space="preserve">det </w:t>
      </w:r>
      <w:r w:rsidRPr="007022F2">
        <w:rPr>
          <w:spacing w:val="-2"/>
        </w:rPr>
        <w:t>bestäm</w:t>
      </w:r>
      <w:r w:rsidR="007022F2" w:rsidRPr="007022F2">
        <w:rPr>
          <w:spacing w:val="-2"/>
        </w:rPr>
        <w:softHyphen/>
      </w:r>
      <w:r>
        <w:t>melser som medger att detaljerna i bytes</w:t>
      </w:r>
      <w:r>
        <w:softHyphen/>
        <w:t>förfarandet fastställs av nationella reglerings</w:t>
      </w:r>
      <w:r>
        <w:softHyphen/>
        <w:t>myndigheter och reglering om återbetalning av kvarstående tillgodo</w:t>
      </w:r>
      <w:r>
        <w:softHyphen/>
        <w:t>havanden till konsumenter som använder förhands</w:t>
      </w:r>
      <w:r>
        <w:softHyphen/>
        <w:t>betalda tjänster.</w:t>
      </w:r>
    </w:p>
    <w:p w14:paraId="1C10F86A" w14:textId="5CBD99DE" w:rsidR="00D85371" w:rsidRPr="00E211AD" w:rsidRDefault="00D85371" w:rsidP="00D85371">
      <w:pPr>
        <w:pStyle w:val="Brdtextmedindrag"/>
      </w:pPr>
      <w:r>
        <w:t>Regeringen delar inte PTS bedömning att ytter</w:t>
      </w:r>
      <w:r>
        <w:softHyphen/>
        <w:t>ligare bestämmelser be</w:t>
      </w:r>
      <w:r w:rsidR="007022F2">
        <w:softHyphen/>
      </w:r>
      <w:r>
        <w:t>höver framgå av lag. Den grundläggande bestäm</w:t>
      </w:r>
      <w:r>
        <w:softHyphen/>
        <w:t>melsen om skyldighet för tillhandahållarna att se till att ett byte kan genom</w:t>
      </w:r>
      <w:r>
        <w:softHyphen/>
        <w:t xml:space="preserve">föras utan avbrott i tjänsten gäller för både överlämnande och </w:t>
      </w:r>
      <w:r w:rsidRPr="00695F53">
        <w:t xml:space="preserve">mottagande tillhandahållare. </w:t>
      </w:r>
      <w:r>
        <w:t>K</w:t>
      </w:r>
      <w:r w:rsidRPr="00695F53">
        <w:t>raven på bytesförfarandet har en sådan detaljnivå att de lämp</w:t>
      </w:r>
      <w:r w:rsidRPr="00695F53">
        <w:softHyphen/>
        <w:t>ligast regleras genom myndighets</w:t>
      </w:r>
      <w:r w:rsidRPr="00695F53">
        <w:softHyphen/>
        <w:t xml:space="preserve">föreskrifter. PTS har meddelat föreskrifter och allmänna råd (PTSFS 2007:7) om nummerportabilitet. </w:t>
      </w:r>
      <w:r>
        <w:t>En m</w:t>
      </w:r>
      <w:r w:rsidRPr="00695F53">
        <w:t>ot</w:t>
      </w:r>
      <w:r w:rsidRPr="00695F53">
        <w:softHyphen/>
        <w:t xml:space="preserve">svarande reglering </w:t>
      </w:r>
      <w:r>
        <w:t>skulle vara</w:t>
      </w:r>
      <w:r w:rsidRPr="00695F53">
        <w:t xml:space="preserve"> lämplig även för byte av tillhandahållare av internet</w:t>
      </w:r>
      <w:r w:rsidRPr="00695F53">
        <w:softHyphen/>
        <w:t>anslut</w:t>
      </w:r>
      <w:r w:rsidRPr="00695F53">
        <w:softHyphen/>
        <w:t>nings</w:t>
      </w:r>
      <w:r w:rsidRPr="00695F53">
        <w:softHyphen/>
        <w:t>tjänst. Bemyndigandet att meddela föreskrifter bör därför om</w:t>
      </w:r>
      <w:r w:rsidRPr="00695F53">
        <w:softHyphen/>
        <w:t>fatta kompletterande reglering om byte av tillhanda</w:t>
      </w:r>
      <w:r w:rsidRPr="00695F53">
        <w:softHyphen/>
        <w:t>hållare av internet</w:t>
      </w:r>
      <w:r w:rsidRPr="00695F53">
        <w:softHyphen/>
      </w:r>
      <w:r w:rsidRPr="007022F2">
        <w:rPr>
          <w:spacing w:val="-2"/>
        </w:rPr>
        <w:t>anslutningstjänst. Det hindrar inte att separata myndighets</w:t>
      </w:r>
      <w:r w:rsidRPr="007022F2">
        <w:rPr>
          <w:spacing w:val="-2"/>
        </w:rPr>
        <w:softHyphen/>
        <w:t>föreskrift</w:t>
      </w:r>
      <w:r w:rsidRPr="007022F2">
        <w:rPr>
          <w:spacing w:val="-2"/>
        </w:rPr>
        <w:softHyphen/>
        <w:t>er med</w:t>
      </w:r>
      <w:r w:rsidR="007022F2" w:rsidRPr="007022F2">
        <w:rPr>
          <w:spacing w:val="-2"/>
        </w:rPr>
        <w:softHyphen/>
      </w:r>
      <w:r w:rsidR="007022F2" w:rsidRPr="007022F2">
        <w:rPr>
          <w:spacing w:val="-2"/>
        </w:rPr>
        <w:softHyphen/>
      </w:r>
      <w:r w:rsidRPr="00695F53">
        <w:t>delas i denna del.</w:t>
      </w:r>
    </w:p>
    <w:p w14:paraId="5216CD4E" w14:textId="77777777" w:rsidR="00D85371" w:rsidRPr="00E211AD" w:rsidRDefault="00D85371" w:rsidP="00D85371">
      <w:pPr>
        <w:pStyle w:val="Rubrik5utannumrering"/>
      </w:pPr>
      <w:r>
        <w:t>Bestämmelserna om n</w:t>
      </w:r>
      <w:r w:rsidRPr="00E211AD">
        <w:t>ummerportabilitet</w:t>
      </w:r>
      <w:r>
        <w:t xml:space="preserve"> behålls med vissa ändringar</w:t>
      </w:r>
    </w:p>
    <w:p w14:paraId="4FCEF829" w14:textId="33C0F7F4" w:rsidR="00D85371" w:rsidRDefault="00D85371" w:rsidP="00D85371">
      <w:pPr>
        <w:pStyle w:val="Brdtext"/>
      </w:pPr>
      <w:r w:rsidRPr="00E211AD">
        <w:t>I 5</w:t>
      </w:r>
      <w:r>
        <w:t> kap. </w:t>
      </w:r>
      <w:r w:rsidRPr="00E211AD">
        <w:t>9</w:t>
      </w:r>
      <w:r>
        <w:t> §</w:t>
      </w:r>
      <w:r w:rsidRPr="00E211AD">
        <w:t xml:space="preserve"> LEK finns bestämmelser om nummerportabilitet. Den som till</w:t>
      </w:r>
      <w:r>
        <w:softHyphen/>
      </w:r>
      <w:r w:rsidRPr="007022F2">
        <w:rPr>
          <w:spacing w:val="-2"/>
        </w:rPr>
        <w:t>handa</w:t>
      </w:r>
      <w:r w:rsidRPr="007022F2">
        <w:rPr>
          <w:spacing w:val="-2"/>
        </w:rPr>
        <w:softHyphen/>
        <w:t>håller elektro</w:t>
      </w:r>
      <w:r w:rsidRPr="007022F2">
        <w:rPr>
          <w:spacing w:val="-2"/>
        </w:rPr>
        <w:softHyphen/>
        <w:t>niska kom</w:t>
      </w:r>
      <w:r w:rsidRPr="007022F2">
        <w:rPr>
          <w:spacing w:val="-2"/>
        </w:rPr>
        <w:softHyphen/>
        <w:t>mu</w:t>
      </w:r>
      <w:r w:rsidRPr="007022F2">
        <w:rPr>
          <w:spacing w:val="-2"/>
        </w:rPr>
        <w:softHyphen/>
        <w:t>ni</w:t>
      </w:r>
      <w:r w:rsidRPr="007022F2">
        <w:rPr>
          <w:spacing w:val="-2"/>
        </w:rPr>
        <w:softHyphen/>
        <w:t>kationstjänster ska se till att en abonnent</w:t>
      </w:r>
      <w:r w:rsidRPr="00424352">
        <w:t xml:space="preserve"> med nummer ur en nationell nummerplan kan behålla sitt num</w:t>
      </w:r>
      <w:r>
        <w:softHyphen/>
      </w:r>
      <w:r w:rsidRPr="00424352">
        <w:t>mer vid byte av leverantör. Om abonnenten</w:t>
      </w:r>
      <w:r w:rsidRPr="00E211AD">
        <w:t xml:space="preserve"> </w:t>
      </w:r>
      <w:r w:rsidRPr="00424352">
        <w:t xml:space="preserve">begär det, ska nummer som används för en sådan tjänst överlämnas till </w:t>
      </w:r>
      <w:r>
        <w:t xml:space="preserve">någon </w:t>
      </w:r>
      <w:r w:rsidRPr="00424352">
        <w:t>annan</w:t>
      </w:r>
      <w:r w:rsidRPr="00E211AD">
        <w:t xml:space="preserve"> för att denne ska till</w:t>
      </w:r>
      <w:r>
        <w:softHyphen/>
      </w:r>
      <w:r w:rsidRPr="00E211AD">
        <w:t>handa</w:t>
      </w:r>
      <w:r>
        <w:softHyphen/>
      </w:r>
      <w:r w:rsidRPr="00E211AD">
        <w:t>hålla tjänsten. Ett nummer vars sifferstruktur har geografisk betyd</w:t>
      </w:r>
      <w:r>
        <w:softHyphen/>
      </w:r>
      <w:r w:rsidRPr="00E211AD">
        <w:t xml:space="preserve">else behöver överlämnas endast för tillhandahållande av </w:t>
      </w:r>
      <w:r w:rsidRPr="00424352">
        <w:t>elektroniska kom</w:t>
      </w:r>
      <w:r>
        <w:softHyphen/>
      </w:r>
      <w:r w:rsidRPr="00424352">
        <w:t>mun</w:t>
      </w:r>
      <w:r>
        <w:softHyphen/>
      </w:r>
      <w:r w:rsidRPr="00424352">
        <w:t>ikations</w:t>
      </w:r>
      <w:r>
        <w:softHyphen/>
      </w:r>
      <w:r w:rsidRPr="00424352">
        <w:t>tjänster inom samma geografiska område (rikt</w:t>
      </w:r>
      <w:r w:rsidRPr="00424352">
        <w:softHyphen/>
        <w:t>nummer</w:t>
      </w:r>
      <w:r>
        <w:softHyphen/>
      </w:r>
      <w:r w:rsidRPr="00424352">
        <w:t>område). Skyldig</w:t>
      </w:r>
      <w:r w:rsidR="007022F2">
        <w:softHyphen/>
      </w:r>
      <w:r w:rsidRPr="00424352">
        <w:t>heten att säkerställa nummerportabilitet gäller dock inte överlämnande av nummer mellan fasta nät och mobilnät. Vidare ska över</w:t>
      </w:r>
      <w:r w:rsidRPr="00424352">
        <w:softHyphen/>
        <w:t>lämnande av nummer ske så snart som möjligt. Den mottagande leveran</w:t>
      </w:r>
      <w:r w:rsidRPr="00424352">
        <w:softHyphen/>
        <w:t xml:space="preserve">tören </w:t>
      </w:r>
      <w:r w:rsidRPr="00E211AD">
        <w:t>ska till</w:t>
      </w:r>
      <w:r w:rsidR="007022F2">
        <w:softHyphen/>
      </w:r>
      <w:r w:rsidRPr="00E211AD">
        <w:t>handahålla tjänsten senast en arbetsdag efter det att över</w:t>
      </w:r>
      <w:r>
        <w:softHyphen/>
      </w:r>
      <w:r w:rsidRPr="00E211AD">
        <w:t>lämnand</w:t>
      </w:r>
      <w:r>
        <w:softHyphen/>
      </w:r>
      <w:r w:rsidRPr="00E211AD">
        <w:t xml:space="preserve">et har skett. </w:t>
      </w:r>
      <w:r>
        <w:t>Paragrafen innehåller också ett bemyndigande med föreskriftsrätt. Som framgår ovan har PTS meddelat föreskrifter om num</w:t>
      </w:r>
      <w:r>
        <w:softHyphen/>
        <w:t>mer</w:t>
      </w:r>
      <w:r>
        <w:softHyphen/>
        <w:t>portabilitet.</w:t>
      </w:r>
    </w:p>
    <w:p w14:paraId="52131A08" w14:textId="1055A943" w:rsidR="00D85371" w:rsidRPr="00504054" w:rsidRDefault="00D85371" w:rsidP="00D85371">
      <w:pPr>
        <w:pStyle w:val="Brdtextmedindrag"/>
      </w:pPr>
      <w:r w:rsidRPr="00504054">
        <w:t xml:space="preserve">Rätten till nummerportabilitet omfattar </w:t>
      </w:r>
      <w:r>
        <w:t xml:space="preserve">alltså </w:t>
      </w:r>
      <w:r w:rsidRPr="00504054">
        <w:t>alla elektroniska kommu</w:t>
      </w:r>
      <w:r>
        <w:softHyphen/>
      </w:r>
      <w:r w:rsidRPr="00504054">
        <w:t>ni</w:t>
      </w:r>
      <w:r>
        <w:softHyphen/>
      </w:r>
      <w:r w:rsidRPr="00504054">
        <w:t>ka</w:t>
      </w:r>
      <w:r>
        <w:softHyphen/>
      </w:r>
      <w:r w:rsidRPr="00504054">
        <w:t>tions</w:t>
      </w:r>
      <w:r>
        <w:softHyphen/>
      </w:r>
      <w:r w:rsidRPr="00504054">
        <w:t>tjänster som använder nummer från den nationella nummer</w:t>
      </w:r>
      <w:r>
        <w:softHyphen/>
      </w:r>
      <w:r w:rsidRPr="00504054">
        <w:t>planen (</w:t>
      </w:r>
      <w:r>
        <w:t xml:space="preserve">se </w:t>
      </w:r>
      <w:r w:rsidRPr="00504054">
        <w:t xml:space="preserve">prop. 2010/11:115 </w:t>
      </w:r>
      <w:r w:rsidR="00EB24E6">
        <w:t>s. 1</w:t>
      </w:r>
      <w:r w:rsidRPr="00504054">
        <w:t>06 och 175).</w:t>
      </w:r>
      <w:r>
        <w:t xml:space="preserve"> Definitionen av elektronisk kommunikationstjänst behandlas i avsnitt 8.</w:t>
      </w:r>
    </w:p>
    <w:p w14:paraId="41DA7647" w14:textId="77777777" w:rsidR="00D85371" w:rsidRDefault="00D85371" w:rsidP="00D85371">
      <w:pPr>
        <w:pStyle w:val="Brdtextmedindrag"/>
      </w:pPr>
      <w:r w:rsidRPr="00E211AD">
        <w:t xml:space="preserve">Bestämmelser om nummerportabilitet finns i artikel 106.2, </w:t>
      </w:r>
      <w:r>
        <w:t>106.</w:t>
      </w:r>
      <w:r w:rsidRPr="00E211AD">
        <w:t xml:space="preserve">3, </w:t>
      </w:r>
      <w:r>
        <w:t>106.</w:t>
      </w:r>
      <w:r w:rsidRPr="00E211AD">
        <w:t xml:space="preserve">5, och </w:t>
      </w:r>
      <w:r>
        <w:t>106.</w:t>
      </w:r>
      <w:r w:rsidRPr="00E211AD">
        <w:t xml:space="preserve">6 och i del C i bilaga 4 till EU-direktivet. </w:t>
      </w:r>
      <w:r w:rsidRPr="001366CA">
        <w:t>Direktivet</w:t>
      </w:r>
      <w:r w:rsidRPr="00E211AD">
        <w:t xml:space="preserve"> innebär </w:t>
      </w:r>
      <w:r w:rsidRPr="00424352">
        <w:t xml:space="preserve">en mer detaljerad reglering av porteringsförfarandet med </w:t>
      </w:r>
      <w:r>
        <w:t>både</w:t>
      </w:r>
      <w:r w:rsidRPr="00424352">
        <w:t xml:space="preserve"> nya be</w:t>
      </w:r>
      <w:r w:rsidRPr="00424352">
        <w:softHyphen/>
      </w:r>
      <w:r w:rsidRPr="00E211AD">
        <w:t>stäm</w:t>
      </w:r>
      <w:r>
        <w:softHyphen/>
      </w:r>
      <w:r w:rsidRPr="00E211AD">
        <w:t xml:space="preserve">melser och språkliga ändringar. I grunden är dock </w:t>
      </w:r>
      <w:r>
        <w:t>regleringen</w:t>
      </w:r>
      <w:r w:rsidRPr="00E211AD">
        <w:t xml:space="preserve"> i allt väsentligt de</w:t>
      </w:r>
      <w:r>
        <w:t>n</w:t>
      </w:r>
      <w:r w:rsidRPr="00E211AD">
        <w:t>samma</w:t>
      </w:r>
      <w:r>
        <w:t xml:space="preserve"> som tidigare</w:t>
      </w:r>
      <w:r w:rsidRPr="00E211AD">
        <w:t>.</w:t>
      </w:r>
    </w:p>
    <w:p w14:paraId="74F865AB" w14:textId="3F47DE6A" w:rsidR="00D85371" w:rsidRDefault="00D85371" w:rsidP="00D85371">
      <w:pPr>
        <w:pStyle w:val="Brdtextmedindrag"/>
      </w:pPr>
      <w:r w:rsidRPr="00E211AD">
        <w:t xml:space="preserve">En nyhet är att medlemsstaterna ska säkerställa att slutanvändaren, när den säger upp ett avtal, kan behålla rätten att </w:t>
      </w:r>
      <w:r w:rsidRPr="00424352">
        <w:t xml:space="preserve">portera </w:t>
      </w:r>
      <w:r>
        <w:t>sitt</w:t>
      </w:r>
      <w:r w:rsidRPr="00424352">
        <w:t xml:space="preserve"> nummer under minst en månad efter dagen för avtalets upp</w:t>
      </w:r>
      <w:r w:rsidRPr="00424352">
        <w:softHyphen/>
        <w:t>hörande,</w:t>
      </w:r>
      <w:r w:rsidRPr="00E211AD">
        <w:t xml:space="preserve"> </w:t>
      </w:r>
      <w:r w:rsidRPr="00424352">
        <w:t>såvida inte slut</w:t>
      </w:r>
      <w:r>
        <w:softHyphen/>
      </w:r>
      <w:r w:rsidRPr="00424352">
        <w:t>använ</w:t>
      </w:r>
      <w:r w:rsidR="007022F2">
        <w:softHyphen/>
      </w:r>
      <w:r w:rsidRPr="00424352">
        <w:lastRenderedPageBreak/>
        <w:t xml:space="preserve">daren avsäger sig denna rättighet. </w:t>
      </w:r>
      <w:r>
        <w:t xml:space="preserve">Motsvarande bör gälla enligt den nya </w:t>
      </w:r>
      <w:r w:rsidRPr="007022F2">
        <w:rPr>
          <w:spacing w:val="-3"/>
        </w:rPr>
        <w:t>lagen. Som PTS före</w:t>
      </w:r>
      <w:r w:rsidRPr="007022F2">
        <w:rPr>
          <w:spacing w:val="-3"/>
        </w:rPr>
        <w:softHyphen/>
        <w:t>slår bör det framgå att rättigheten att behålla sitt nummer</w:t>
      </w:r>
      <w:r>
        <w:t xml:space="preserve"> gäller vid byte av tillhandahållare. Vidare bör rättigheten, på det sätt som framgår av direktivet, gälla under förutsättning att slut</w:t>
      </w:r>
      <w:r>
        <w:softHyphen/>
        <w:t>använ</w:t>
      </w:r>
      <w:r>
        <w:softHyphen/>
        <w:t>daren inte av</w:t>
      </w:r>
      <w:r w:rsidR="007022F2">
        <w:softHyphen/>
      </w:r>
      <w:r w:rsidRPr="007022F2">
        <w:rPr>
          <w:spacing w:val="-2"/>
        </w:rPr>
        <w:t xml:space="preserve">säger sig rättigheten. Det bör alltså, som </w:t>
      </w:r>
      <w:r w:rsidRPr="007022F2">
        <w:rPr>
          <w:i/>
          <w:spacing w:val="-2"/>
        </w:rPr>
        <w:t>Sveriges konsumenter</w:t>
      </w:r>
      <w:r w:rsidRPr="007022F2">
        <w:rPr>
          <w:spacing w:val="-2"/>
        </w:rPr>
        <w:t xml:space="preserve"> före</w:t>
      </w:r>
      <w:r w:rsidRPr="007022F2">
        <w:rPr>
          <w:spacing w:val="-2"/>
        </w:rPr>
        <w:softHyphen/>
        <w:t>språkar,</w:t>
      </w:r>
      <w:r>
        <w:t xml:space="preserve"> krävas en aktiv handling från slut</w:t>
      </w:r>
      <w:r>
        <w:softHyphen/>
        <w:t>användar</w:t>
      </w:r>
      <w:r>
        <w:softHyphen/>
        <w:t>en för att skyddet inte ska gälla.</w:t>
      </w:r>
    </w:p>
    <w:p w14:paraId="78615631" w14:textId="62D6F912" w:rsidR="00D85371" w:rsidRDefault="00D85371" w:rsidP="00D85371">
      <w:pPr>
        <w:pStyle w:val="Brdtextmedindrag"/>
      </w:pPr>
      <w:r>
        <w:t>Vidare har s</w:t>
      </w:r>
      <w:r w:rsidRPr="00E211AD">
        <w:t>kyndsamhetskravet förtydlig</w:t>
      </w:r>
      <w:r>
        <w:softHyphen/>
      </w:r>
      <w:r w:rsidRPr="00E211AD">
        <w:t xml:space="preserve">ats </w:t>
      </w:r>
      <w:r>
        <w:t xml:space="preserve">i EU-direktivet </w:t>
      </w:r>
      <w:r w:rsidRPr="00E211AD">
        <w:t>på så sätt att porter</w:t>
      </w:r>
      <w:r>
        <w:softHyphen/>
      </w:r>
      <w:r w:rsidRPr="00E211AD">
        <w:t xml:space="preserve">ing av nummer och dess efterföljande aktivering ska utföras snarast möjligt den dag som uttryckligen </w:t>
      </w:r>
      <w:r>
        <w:t xml:space="preserve">har </w:t>
      </w:r>
      <w:r w:rsidRPr="00E211AD">
        <w:t>avtalats med slut</w:t>
      </w:r>
      <w:r>
        <w:softHyphen/>
      </w:r>
      <w:r w:rsidRPr="00E211AD">
        <w:t xml:space="preserve">användaren. När det gäller avbrott i tjänsten under överlämnandet </w:t>
      </w:r>
      <w:r>
        <w:t xml:space="preserve">bör </w:t>
      </w:r>
      <w:r w:rsidRPr="00E211AD">
        <w:t>tids</w:t>
      </w:r>
      <w:r>
        <w:softHyphen/>
      </w:r>
      <w:r w:rsidRPr="00E211AD">
        <w:t>gräns</w:t>
      </w:r>
      <w:r>
        <w:softHyphen/>
      </w:r>
      <w:r w:rsidRPr="00E211AD">
        <w:t>en komma till uttryck i lagen, på mot</w:t>
      </w:r>
      <w:r w:rsidRPr="00E211AD">
        <w:softHyphen/>
        <w:t>svarande sätt som för byte av tillhandahållare av inter</w:t>
      </w:r>
      <w:r>
        <w:softHyphen/>
      </w:r>
      <w:r w:rsidRPr="00E211AD">
        <w:t>net</w:t>
      </w:r>
      <w:r w:rsidRPr="00E211AD">
        <w:softHyphen/>
        <w:t>anslut</w:t>
      </w:r>
      <w:r w:rsidRPr="00E211AD">
        <w:softHyphen/>
        <w:t>nings</w:t>
      </w:r>
      <w:r w:rsidRPr="00E211AD">
        <w:softHyphen/>
      </w:r>
      <w:r w:rsidRPr="00424352">
        <w:t>tjänst. Därmed blir utform</w:t>
      </w:r>
      <w:r>
        <w:softHyphen/>
      </w:r>
      <w:r w:rsidRPr="00424352">
        <w:t>ning</w:t>
      </w:r>
      <w:r>
        <w:softHyphen/>
      </w:r>
      <w:r w:rsidRPr="00424352">
        <w:t>en av regleringarna en</w:t>
      </w:r>
      <w:r w:rsidR="00996ACD">
        <w:softHyphen/>
      </w:r>
      <w:r w:rsidRPr="00424352">
        <w:t>hetlig</w:t>
      </w:r>
      <w:r>
        <w:t>.</w:t>
      </w:r>
      <w:r w:rsidRPr="00424352">
        <w:t xml:space="preserve"> </w:t>
      </w:r>
      <w:r>
        <w:t>Detta</w:t>
      </w:r>
      <w:r w:rsidRPr="00424352">
        <w:t xml:space="preserve"> är lämp</w:t>
      </w:r>
      <w:r w:rsidRPr="00424352">
        <w:softHyphen/>
        <w:t xml:space="preserve">ligt </w:t>
      </w:r>
      <w:r w:rsidRPr="00E211AD">
        <w:t>särskilt med hänsyn till att direktiv</w:t>
      </w:r>
      <w:r w:rsidRPr="00E211AD">
        <w:softHyphen/>
        <w:t>bestäm</w:t>
      </w:r>
      <w:r>
        <w:softHyphen/>
      </w:r>
      <w:r w:rsidRPr="00E211AD">
        <w:t>melser</w:t>
      </w:r>
      <w:r>
        <w:softHyphen/>
      </w:r>
      <w:r w:rsidRPr="00E211AD">
        <w:t>na om sanktioner och ersättning till slutanvändare omfattar före</w:t>
      </w:r>
      <w:r>
        <w:softHyphen/>
      </w:r>
      <w:r w:rsidRPr="00E211AD">
        <w:t xml:space="preserve">skrivna skyldigheter vid såväl </w:t>
      </w:r>
      <w:r w:rsidRPr="00424352">
        <w:t>porterings- som bytes</w:t>
      </w:r>
      <w:r>
        <w:softHyphen/>
      </w:r>
      <w:r w:rsidRPr="00424352">
        <w:t>förfar</w:t>
      </w:r>
      <w:r>
        <w:softHyphen/>
      </w:r>
      <w:r w:rsidRPr="00424352">
        <w:t>an</w:t>
      </w:r>
      <w:r>
        <w:softHyphen/>
      </w:r>
      <w:r w:rsidRPr="00424352">
        <w:t xml:space="preserve">den. </w:t>
      </w:r>
      <w:r>
        <w:t xml:space="preserve">Som </w:t>
      </w:r>
      <w:r w:rsidRPr="00F81C04">
        <w:rPr>
          <w:iCs/>
        </w:rPr>
        <w:t>Hi3G Access AB</w:t>
      </w:r>
      <w:r>
        <w:t xml:space="preserve"> framhåller är det viktigt med tyd</w:t>
      </w:r>
      <w:r>
        <w:softHyphen/>
        <w:t xml:space="preserve">liga regler i detta avseende. </w:t>
      </w:r>
    </w:p>
    <w:p w14:paraId="4934866B" w14:textId="1E9C7DE6" w:rsidR="00D85371" w:rsidRDefault="00D85371" w:rsidP="00666950">
      <w:pPr>
        <w:pStyle w:val="Brdtextmedindrag"/>
      </w:pPr>
      <w:r>
        <w:t xml:space="preserve">Det nuvarande skyndsamhetskravet i </w:t>
      </w:r>
      <w:r w:rsidRPr="00E211AD">
        <w:t>5</w:t>
      </w:r>
      <w:r>
        <w:t> kap. </w:t>
      </w:r>
      <w:r w:rsidRPr="00E211AD">
        <w:t>9</w:t>
      </w:r>
      <w:r>
        <w:t> §</w:t>
      </w:r>
      <w:r w:rsidRPr="00E211AD">
        <w:t xml:space="preserve"> </w:t>
      </w:r>
      <w:r>
        <w:t xml:space="preserve">tredje stycket </w:t>
      </w:r>
      <w:r w:rsidRPr="00E211AD">
        <w:t>LEK</w:t>
      </w:r>
      <w:r>
        <w:t xml:space="preserve"> preciseras i PTS föreskrifter om nummer</w:t>
      </w:r>
      <w:r>
        <w:softHyphen/>
        <w:t>porta</w:t>
      </w:r>
      <w:r>
        <w:softHyphen/>
        <w:t>bilitet. Skyldigheten för den mottagande tjänsteleverantören enligt samma stycke i lagen inträder när överlämnandet har skett. Reger</w:t>
      </w:r>
      <w:r>
        <w:softHyphen/>
        <w:t>ing</w:t>
      </w:r>
      <w:r>
        <w:softHyphen/>
        <w:t>en konstaterar att nya föreskrifter kom</w:t>
      </w:r>
      <w:r w:rsidR="007022F2">
        <w:softHyphen/>
      </w:r>
      <w:r>
        <w:t xml:space="preserve">mer att behövas med anledning av den nya lagen. </w:t>
      </w:r>
      <w:r w:rsidRPr="00424352">
        <w:t xml:space="preserve">I EU-direktivet används </w:t>
      </w:r>
      <w:r>
        <w:t>uttrycket</w:t>
      </w:r>
      <w:r w:rsidRPr="00424352">
        <w:t xml:space="preserve"> tillhanda</w:t>
      </w:r>
      <w:r w:rsidRPr="00424352">
        <w:softHyphen/>
      </w:r>
      <w:r w:rsidRPr="00E211AD">
        <w:t>hållare i stället för leverantör som anges i 5</w:t>
      </w:r>
      <w:r>
        <w:t> kap. </w:t>
      </w:r>
      <w:r w:rsidRPr="00E211AD">
        <w:t>9</w:t>
      </w:r>
      <w:r>
        <w:t> §</w:t>
      </w:r>
      <w:r w:rsidRPr="00E211AD">
        <w:t xml:space="preserve"> LEK. </w:t>
      </w:r>
      <w:r>
        <w:t>Av artikel 106.5 i EU-direktivet framgår att slut</w:t>
      </w:r>
      <w:r>
        <w:softHyphen/>
        <w:t>använ</w:t>
      </w:r>
      <w:r>
        <w:softHyphen/>
        <w:t xml:space="preserve">daren under alla omständigheter ska få numret aktiverat inom en arbetsdag från och med den dag som har avtalats med slutanvändaren. I </w:t>
      </w:r>
      <w:r w:rsidR="00996ACD">
        <w:t>likhet</w:t>
      </w:r>
      <w:r>
        <w:t xml:space="preserve"> med andra </w:t>
      </w:r>
      <w:r w:rsidRPr="00996ACD">
        <w:rPr>
          <w:spacing w:val="-2"/>
        </w:rPr>
        <w:t>språkversioner av direktivet bör tidsfristen vara inom en arbetsdag från den</w:t>
      </w:r>
      <w:r>
        <w:t xml:space="preserve"> avtalade dagen. Regleringen i den nya lagen bör anpassas efter direktivet.</w:t>
      </w:r>
    </w:p>
    <w:p w14:paraId="7F159102" w14:textId="77777777" w:rsidR="00D85371" w:rsidRDefault="00D85371" w:rsidP="00D85371">
      <w:pPr>
        <w:pStyle w:val="Brdtextmedindrag"/>
      </w:pPr>
      <w:r w:rsidRPr="00A23943">
        <w:rPr>
          <w:spacing w:val="-2"/>
        </w:rPr>
        <w:t>I promemorian föreslås att den mer detaljerade regleringen av port</w:t>
      </w:r>
      <w:r w:rsidRPr="00A23943">
        <w:rPr>
          <w:spacing w:val="-2"/>
        </w:rPr>
        <w:softHyphen/>
        <w:t>e</w:t>
      </w:r>
      <w:r w:rsidRPr="00A23943">
        <w:rPr>
          <w:spacing w:val="-2"/>
        </w:rPr>
        <w:softHyphen/>
        <w:t>rings</w:t>
      </w:r>
      <w:r w:rsidRPr="00A23943">
        <w:rPr>
          <w:spacing w:val="-2"/>
        </w:rPr>
        <w:softHyphen/>
      </w:r>
      <w:r>
        <w:softHyphen/>
      </w:r>
      <w:r w:rsidRPr="00E211AD">
        <w:t>förfarandet i artikel 106.5 och 106.6 i EU-direktivet även fortsätt</w:t>
      </w:r>
      <w:r>
        <w:softHyphen/>
      </w:r>
      <w:r w:rsidRPr="00E211AD">
        <w:t>nings</w:t>
      </w:r>
      <w:r>
        <w:softHyphen/>
      </w:r>
      <w:r w:rsidRPr="00E211AD">
        <w:t xml:space="preserve">vis </w:t>
      </w:r>
      <w:r>
        <w:t>bör finnas i myndighets</w:t>
      </w:r>
      <w:r w:rsidRPr="00E211AD">
        <w:t>före</w:t>
      </w:r>
      <w:r w:rsidRPr="00E211AD">
        <w:softHyphen/>
        <w:t>skrift</w:t>
      </w:r>
      <w:r>
        <w:t>er</w:t>
      </w:r>
      <w:r w:rsidRPr="00E211AD">
        <w:t xml:space="preserve">. </w:t>
      </w:r>
      <w:r>
        <w:t>Regeringen instämmer i den bedöm</w:t>
      </w:r>
      <w:r>
        <w:softHyphen/>
        <w:t xml:space="preserve">ningen, men anser i likhet med </w:t>
      </w:r>
      <w:r w:rsidRPr="00F81C04">
        <w:rPr>
          <w:iCs/>
        </w:rPr>
        <w:t>PTS</w:t>
      </w:r>
      <w:r w:rsidRPr="008A5FA8">
        <w:rPr>
          <w:iCs/>
        </w:rPr>
        <w:t xml:space="preserve"> </w:t>
      </w:r>
      <w:r>
        <w:t>att det av lagen</w:t>
      </w:r>
      <w:r w:rsidDel="00980293">
        <w:t xml:space="preserve"> </w:t>
      </w:r>
      <w:r>
        <w:t>bör framgå att för</w:t>
      </w:r>
      <w:r>
        <w:softHyphen/>
        <w:t>farandet enligt artikel 106.6 ska ledas av den mottagande tillhanda</w:t>
      </w:r>
      <w:r>
        <w:softHyphen/>
        <w:t>håll</w:t>
      </w:r>
      <w:r>
        <w:softHyphen/>
        <w:t xml:space="preserve">aren. Det bör därför anges att överlämnandet </w:t>
      </w:r>
      <w:r w:rsidRPr="00F94248">
        <w:t xml:space="preserve">ska ske snarast möjligt den dag som </w:t>
      </w:r>
      <w:r>
        <w:t xml:space="preserve">har </w:t>
      </w:r>
      <w:r w:rsidRPr="00F94248">
        <w:t xml:space="preserve">avtalats mellan slutanvändaren och </w:t>
      </w:r>
      <w:r>
        <w:t xml:space="preserve">den </w:t>
      </w:r>
      <w:r w:rsidRPr="00F94248">
        <w:t>mottagande tillhanda</w:t>
      </w:r>
      <w:r>
        <w:softHyphen/>
      </w:r>
      <w:r w:rsidRPr="00F94248">
        <w:t>hållare</w:t>
      </w:r>
      <w:r>
        <w:t>n</w:t>
      </w:r>
      <w:r w:rsidRPr="00F94248">
        <w:t>.</w:t>
      </w:r>
      <w:r>
        <w:t xml:space="preserve"> S</w:t>
      </w:r>
      <w:r w:rsidRPr="00E211AD">
        <w:t>om anges ovan i fråga om byte av tillhandahållare bör be</w:t>
      </w:r>
      <w:r w:rsidRPr="00E211AD">
        <w:softHyphen/>
        <w:t xml:space="preserve">myndigandet utvidgas </w:t>
      </w:r>
      <w:r>
        <w:t xml:space="preserve">så </w:t>
      </w:r>
      <w:r w:rsidRPr="00E211AD">
        <w:t xml:space="preserve">att </w:t>
      </w:r>
      <w:r>
        <w:t xml:space="preserve">föreskrifter </w:t>
      </w:r>
      <w:r w:rsidRPr="00E211AD">
        <w:t xml:space="preserve">även </w:t>
      </w:r>
      <w:r>
        <w:t xml:space="preserve">får meddelas </w:t>
      </w:r>
      <w:r w:rsidRPr="00E211AD">
        <w:t>om skyldig</w:t>
      </w:r>
      <w:r>
        <w:softHyphen/>
      </w:r>
      <w:r w:rsidRPr="00E211AD">
        <w:t>heter</w:t>
      </w:r>
      <w:r>
        <w:softHyphen/>
      </w:r>
      <w:r w:rsidRPr="00E211AD">
        <w:t>na vid byte av till</w:t>
      </w:r>
      <w:r w:rsidRPr="00E211AD">
        <w:softHyphen/>
        <w:t>handahållare av internetanslutningstjänst.</w:t>
      </w:r>
    </w:p>
    <w:p w14:paraId="7968E745" w14:textId="61B30BE2" w:rsidR="00D85371" w:rsidRDefault="00D85371" w:rsidP="00D85371">
      <w:pPr>
        <w:pStyle w:val="Brdtextmedindrag"/>
      </w:pPr>
      <w:r w:rsidRPr="00F81C04">
        <w:rPr>
          <w:iCs/>
        </w:rPr>
        <w:t>Sveriges konsumenter</w:t>
      </w:r>
      <w:r>
        <w:t xml:space="preserve"> efterlyser tydligare regler i flera avseenden. Den situationen att ett byte av till</w:t>
      </w:r>
      <w:r>
        <w:softHyphen/>
        <w:t>handa</w:t>
      </w:r>
      <w:r>
        <w:softHyphen/>
        <w:t>hållare av internetanslutningstjänst eller en nummer</w:t>
      </w:r>
      <w:r>
        <w:softHyphen/>
        <w:t>portering misslyckas regleras i EU-direktivet. Av artikel 106.5 framgår att om porter</w:t>
      </w:r>
      <w:r>
        <w:softHyphen/>
        <w:t>ing</w:t>
      </w:r>
      <w:r>
        <w:softHyphen/>
        <w:t>en misslyckas ska den överlämn</w:t>
      </w:r>
      <w:r>
        <w:softHyphen/>
        <w:t>ande tillhanda</w:t>
      </w:r>
      <w:r>
        <w:softHyphen/>
        <w:t>håll</w:t>
      </w:r>
      <w:r>
        <w:softHyphen/>
        <w:t>ar</w:t>
      </w:r>
      <w:r>
        <w:softHyphen/>
        <w:t>en återaktivera numret och tillhörande tjänster till dess att portering</w:t>
      </w:r>
      <w:r>
        <w:softHyphen/>
        <w:t>en lyckas. Motsvaran</w:t>
      </w:r>
      <w:r>
        <w:softHyphen/>
        <w:t>de bestämmelse för byte av tillhandahållare av internet</w:t>
      </w:r>
      <w:r>
        <w:softHyphen/>
        <w:t>anslut</w:t>
      </w:r>
      <w:r>
        <w:softHyphen/>
        <w:t>nings</w:t>
      </w:r>
      <w:r>
        <w:softHyphen/>
        <w:t>tjänst finns i artikel 106.1. Detta bör som framgår ovan lämpligen genom</w:t>
      </w:r>
      <w:r>
        <w:softHyphen/>
        <w:t>föras i myndighetsföreskrifter. I artikel 106.6 finns även en bestäm</w:t>
      </w:r>
      <w:r>
        <w:softHyphen/>
        <w:t>melse om återbetalning av eventuella kvar</w:t>
      </w:r>
      <w:r>
        <w:softHyphen/>
        <w:t>stående tillgodo</w:t>
      </w:r>
      <w:r>
        <w:softHyphen/>
        <w:t>hav</w:t>
      </w:r>
      <w:r>
        <w:softHyphen/>
        <w:t>and</w:t>
      </w:r>
      <w:r>
        <w:softHyphen/>
        <w:t>en till konsumenter som använder förhandsbetalda tjänster. Bestäm</w:t>
      </w:r>
      <w:r>
        <w:softHyphen/>
      </w:r>
      <w:r>
        <w:softHyphen/>
        <w:t>melser om att den överlämnande tillhandahållaren ska tillämpa sådana villkor bör också införas med stöd av bemyndig</w:t>
      </w:r>
      <w:r>
        <w:softHyphen/>
        <w:t>an</w:t>
      </w:r>
      <w:r>
        <w:softHyphen/>
        <w:t xml:space="preserve">det. </w:t>
      </w:r>
      <w:r w:rsidRPr="008B5982">
        <w:t>När det gäller ersättning som får tas ut för num</w:t>
      </w:r>
      <w:r>
        <w:softHyphen/>
      </w:r>
      <w:r w:rsidRPr="008B5982">
        <w:t>mer</w:t>
      </w:r>
      <w:r w:rsidRPr="008B5982">
        <w:softHyphen/>
        <w:t>porter</w:t>
      </w:r>
      <w:r w:rsidRPr="008B5982">
        <w:softHyphen/>
        <w:t>ing finns det särskilda bestäm</w:t>
      </w:r>
      <w:r>
        <w:softHyphen/>
      </w:r>
      <w:r w:rsidRPr="008B5982">
        <w:t>melser som behandlas nedan.</w:t>
      </w:r>
      <w:r w:rsidRPr="00AA3A7B">
        <w:t xml:space="preserve"> Som Sveriges kon</w:t>
      </w:r>
      <w:r>
        <w:softHyphen/>
      </w:r>
      <w:r w:rsidRPr="00AA3A7B">
        <w:t>sum</w:t>
      </w:r>
      <w:r>
        <w:softHyphen/>
      </w:r>
      <w:r w:rsidRPr="00AA3A7B">
        <w:t xml:space="preserve">enter noterar finns det </w:t>
      </w:r>
      <w:r w:rsidRPr="00AA3A7B">
        <w:lastRenderedPageBreak/>
        <w:t xml:space="preserve">däremot inte något </w:t>
      </w:r>
      <w:r>
        <w:t xml:space="preserve">uttryckligt </w:t>
      </w:r>
      <w:r w:rsidRPr="00AA3A7B">
        <w:t>skydd mot dubbel</w:t>
      </w:r>
      <w:r w:rsidRPr="00AA3A7B">
        <w:softHyphen/>
        <w:t>fakturering i EU-direk</w:t>
      </w:r>
      <w:r w:rsidR="00996ACD">
        <w:softHyphen/>
      </w:r>
      <w:r w:rsidRPr="00AA3A7B">
        <w:t xml:space="preserve">tivet. </w:t>
      </w:r>
      <w:r>
        <w:t>Någon koppling till ånger</w:t>
      </w:r>
      <w:r>
        <w:softHyphen/>
        <w:t>rätten finns inte heller</w:t>
      </w:r>
      <w:r w:rsidRPr="008B5982">
        <w:t>.</w:t>
      </w:r>
    </w:p>
    <w:p w14:paraId="487D317C" w14:textId="77777777" w:rsidR="00D85371" w:rsidRDefault="00D85371" w:rsidP="00D85371">
      <w:pPr>
        <w:pStyle w:val="Brdtextmedindrag"/>
      </w:pPr>
      <w:r w:rsidRPr="002276F7">
        <w:t>Enligt</w:t>
      </w:r>
      <w:r>
        <w:t xml:space="preserve"> bemyndigandet i </w:t>
      </w:r>
      <w:r w:rsidRPr="00E211AD">
        <w:t>5</w:t>
      </w:r>
      <w:r>
        <w:t> kap. </w:t>
      </w:r>
      <w:r w:rsidRPr="00E211AD">
        <w:t>9</w:t>
      </w:r>
      <w:r>
        <w:t> §</w:t>
      </w:r>
      <w:r w:rsidRPr="00E211AD">
        <w:t xml:space="preserve"> </w:t>
      </w:r>
      <w:r>
        <w:t xml:space="preserve">fjärde stycket </w:t>
      </w:r>
      <w:r w:rsidRPr="00E211AD">
        <w:t>LEK</w:t>
      </w:r>
      <w:r>
        <w:t xml:space="preserve"> finns en möjlighet att meddela föreskrifter om undantag från skyldig</w:t>
      </w:r>
      <w:r>
        <w:softHyphen/>
        <w:t>heter</w:t>
      </w:r>
      <w:r>
        <w:softHyphen/>
        <w:t xml:space="preserve">na och att i enskilda fall medge undantag. </w:t>
      </w:r>
      <w:r w:rsidRPr="00866625">
        <w:rPr>
          <w:i/>
        </w:rPr>
        <w:t>Verizon Sweden AB</w:t>
      </w:r>
      <w:r>
        <w:rPr>
          <w:i/>
        </w:rPr>
        <w:t xml:space="preserve"> </w:t>
      </w:r>
      <w:r>
        <w:t>anser att undantaget ska använ</w:t>
      </w:r>
      <w:r>
        <w:softHyphen/>
        <w:t>das för slutanvändare som är stora företag. Regeringen konstat</w:t>
      </w:r>
      <w:r>
        <w:softHyphen/>
        <w:t>er</w:t>
      </w:r>
      <w:r>
        <w:softHyphen/>
        <w:t>ar att även stora företag har intresse av effektiva och enkla bytes- och porterings</w:t>
      </w:r>
      <w:r>
        <w:softHyphen/>
        <w:t>förfar</w:t>
      </w:r>
      <w:r>
        <w:softHyphen/>
        <w:t>an</w:t>
      </w:r>
      <w:r>
        <w:softHyphen/>
        <w:t>den. Ett generellt undantag torde därför enligt reger</w:t>
      </w:r>
      <w:r>
        <w:softHyphen/>
        <w:t>ing</w:t>
      </w:r>
      <w:r>
        <w:softHyphen/>
        <w:t>ens bedöm</w:t>
      </w:r>
      <w:r>
        <w:softHyphen/>
        <w:t>ning inte vara förenligt med direktivet. Huruvida omständig</w:t>
      </w:r>
      <w:r>
        <w:softHyphen/>
        <w:t>het</w:t>
      </w:r>
      <w:r>
        <w:softHyphen/>
        <w:t>er</w:t>
      </w:r>
      <w:r>
        <w:softHyphen/>
        <w:t>na är så</w:t>
      </w:r>
      <w:r>
        <w:softHyphen/>
        <w:t>dana att det finns särskilda skäl för ett undantag får bedömas i det enskilda fallet.</w:t>
      </w:r>
    </w:p>
    <w:p w14:paraId="05E03FC9" w14:textId="77777777" w:rsidR="00D85371" w:rsidRDefault="00D85371" w:rsidP="00D85371">
      <w:pPr>
        <w:pStyle w:val="Brdtextmedindrag"/>
      </w:pPr>
      <w:r w:rsidRPr="00E211AD">
        <w:t xml:space="preserve">Sammantaget bör alltså bestämmelserna </w:t>
      </w:r>
      <w:r>
        <w:t xml:space="preserve">om nummerportabilitet </w:t>
      </w:r>
      <w:r w:rsidRPr="00E211AD">
        <w:t xml:space="preserve">i </w:t>
      </w:r>
      <w:r>
        <w:t xml:space="preserve">LEK </w:t>
      </w:r>
      <w:r w:rsidRPr="00E211AD">
        <w:t>föras över till den nya lagen med de ändringar och tillägg som redovisas</w:t>
      </w:r>
      <w:r>
        <w:t xml:space="preserve"> ovan</w:t>
      </w:r>
      <w:r w:rsidRPr="00E211AD">
        <w:t>.</w:t>
      </w:r>
    </w:p>
    <w:p w14:paraId="06FBBE6A" w14:textId="77777777" w:rsidR="00D85371" w:rsidRDefault="00D85371" w:rsidP="00D85371">
      <w:pPr>
        <w:pStyle w:val="Rubrik5utannumrering"/>
      </w:pPr>
      <w:r>
        <w:t>Nummertillståndet vid en portering</w:t>
      </w:r>
    </w:p>
    <w:p w14:paraId="02C4AB6C" w14:textId="77777777" w:rsidR="00D85371" w:rsidRPr="00E211AD" w:rsidRDefault="00D85371" w:rsidP="00D85371">
      <w:pPr>
        <w:pStyle w:val="Brdtextmedindrag"/>
        <w:ind w:firstLine="0"/>
      </w:pPr>
      <w:r w:rsidRPr="00E211AD">
        <w:t>Som PTS framför bör det tydliggöras hur ett nummertillstånd på</w:t>
      </w:r>
      <w:r>
        <w:softHyphen/>
      </w:r>
      <w:r w:rsidRPr="00E211AD">
        <w:t>verk</w:t>
      </w:r>
      <w:r>
        <w:softHyphen/>
      </w:r>
      <w:r w:rsidRPr="00E211AD">
        <w:t>as vid en nummerportering. LEK behandlar</w:t>
      </w:r>
      <w:r w:rsidRPr="00E211AD" w:rsidDel="00980293">
        <w:t xml:space="preserve"> </w:t>
      </w:r>
      <w:r w:rsidRPr="00E211AD">
        <w:t>inte uttryck</w:t>
      </w:r>
      <w:r>
        <w:softHyphen/>
      </w:r>
      <w:r w:rsidRPr="00E211AD">
        <w:t>lig</w:t>
      </w:r>
      <w:r>
        <w:softHyphen/>
      </w:r>
      <w:r w:rsidRPr="00E211AD">
        <w:t>en hur ett nummer</w:t>
      </w:r>
      <w:r>
        <w:softHyphen/>
      </w:r>
      <w:r w:rsidRPr="00E211AD">
        <w:t xml:space="preserve">tillstånd ska hanteras </w:t>
      </w:r>
      <w:r>
        <w:t xml:space="preserve">när ett nummer har </w:t>
      </w:r>
      <w:r w:rsidRPr="00E211AD">
        <w:t>överlämn</w:t>
      </w:r>
      <w:r>
        <w:t>ats</w:t>
      </w:r>
      <w:r w:rsidRPr="00E211AD">
        <w:t xml:space="preserve"> till en annan till</w:t>
      </w:r>
      <w:r>
        <w:softHyphen/>
      </w:r>
      <w:r w:rsidRPr="00E211AD">
        <w:t>handa</w:t>
      </w:r>
      <w:r>
        <w:softHyphen/>
      </w:r>
      <w:r w:rsidRPr="00E211AD">
        <w:t xml:space="preserve">hållare genom nummerportering. Praktiska problem kan </w:t>
      </w:r>
      <w:r w:rsidRPr="00424352">
        <w:t xml:space="preserve">uppstå </w:t>
      </w:r>
      <w:r>
        <w:t xml:space="preserve">t.ex. </w:t>
      </w:r>
      <w:r w:rsidRPr="00424352">
        <w:t>om</w:t>
      </w:r>
      <w:r w:rsidRPr="00424352" w:rsidDel="00980293">
        <w:t xml:space="preserve"> </w:t>
      </w:r>
      <w:r w:rsidRPr="00424352">
        <w:t>tillhandahållarna är oense om vem som inne</w:t>
      </w:r>
      <w:r>
        <w:softHyphen/>
      </w:r>
      <w:r w:rsidRPr="00424352">
        <w:t>har ett nummer</w:t>
      </w:r>
      <w:r w:rsidRPr="00424352">
        <w:softHyphen/>
        <w:t>tillstånd eller PTS behöver återkalla ett beviljat tillstånd. Av PTS före</w:t>
      </w:r>
      <w:r w:rsidRPr="00424352">
        <w:softHyphen/>
        <w:t>skrift</w:t>
      </w:r>
      <w:r>
        <w:softHyphen/>
      </w:r>
      <w:r w:rsidRPr="00424352">
        <w:t xml:space="preserve">er </w:t>
      </w:r>
      <w:r w:rsidRPr="00E211AD">
        <w:t>om nummerportabilitet framgår att när ett abonne</w:t>
      </w:r>
      <w:r>
        <w:softHyphen/>
      </w:r>
      <w:r w:rsidRPr="00E211AD">
        <w:t xml:space="preserve">mang </w:t>
      </w:r>
      <w:r>
        <w:t xml:space="preserve">har </w:t>
      </w:r>
      <w:r w:rsidRPr="00E211AD">
        <w:t xml:space="preserve">avslutats och överlämnade av nummer inte </w:t>
      </w:r>
      <w:r>
        <w:t xml:space="preserve">har </w:t>
      </w:r>
      <w:r w:rsidRPr="00E211AD">
        <w:t>begärts</w:t>
      </w:r>
      <w:r>
        <w:t xml:space="preserve"> </w:t>
      </w:r>
      <w:r w:rsidRPr="00E211AD">
        <w:t>får den mot</w:t>
      </w:r>
      <w:r w:rsidRPr="00E211AD">
        <w:softHyphen/>
      </w:r>
      <w:r w:rsidRPr="00424352">
        <w:t>tagande tillhanda</w:t>
      </w:r>
      <w:r>
        <w:softHyphen/>
      </w:r>
      <w:r w:rsidRPr="00424352">
        <w:t xml:space="preserve">hållaren fortsättningsvis förfoga över numret som </w:t>
      </w:r>
      <w:r>
        <w:t xml:space="preserve">har </w:t>
      </w:r>
      <w:r w:rsidRPr="00424352">
        <w:t xml:space="preserve">använts för det </w:t>
      </w:r>
      <w:r>
        <w:t xml:space="preserve">avslutade </w:t>
      </w:r>
      <w:r w:rsidRPr="00424352">
        <w:t>abonnemang</w:t>
      </w:r>
      <w:r>
        <w:t>et</w:t>
      </w:r>
      <w:r w:rsidRPr="00424352">
        <w:t xml:space="preserve">. </w:t>
      </w:r>
      <w:r>
        <w:t xml:space="preserve">Detta </w:t>
      </w:r>
      <w:r w:rsidRPr="00424352">
        <w:t>förtydligar att ett nummer</w:t>
      </w:r>
      <w:r w:rsidRPr="00E211AD">
        <w:t xml:space="preserve"> inte återgår till den ursprungliga tillhanda</w:t>
      </w:r>
      <w:r>
        <w:softHyphen/>
      </w:r>
      <w:r w:rsidRPr="00E211AD">
        <w:t>hållaren när ett abonnemang med ett porterat nummer avslutas.</w:t>
      </w:r>
    </w:p>
    <w:p w14:paraId="4DF10994" w14:textId="08A13F27" w:rsidR="00D85371" w:rsidRPr="00E211AD" w:rsidRDefault="00D85371" w:rsidP="00D85371">
      <w:pPr>
        <w:pStyle w:val="Brdtextmedindrag"/>
      </w:pPr>
      <w:r w:rsidRPr="005D5503">
        <w:t>I avsnitt 13.3 föreslås</w:t>
      </w:r>
      <w:r w:rsidRPr="00E211AD">
        <w:t xml:space="preserve"> att det i den nya lagen uttryckligen ska regleras att kravet på medgivande när det gäller överlåtelse av </w:t>
      </w:r>
      <w:r>
        <w:t>ett nummer</w:t>
      </w:r>
      <w:r w:rsidRPr="00E211AD">
        <w:t>tillstånd inte ska gälla när ett nummer porteras på slut</w:t>
      </w:r>
      <w:r>
        <w:softHyphen/>
      </w:r>
      <w:r w:rsidRPr="00E211AD">
        <w:t>användar</w:t>
      </w:r>
      <w:r>
        <w:softHyphen/>
      </w:r>
      <w:r w:rsidRPr="00E211AD">
        <w:t xml:space="preserve">ens begäran. </w:t>
      </w:r>
      <w:r w:rsidRPr="00424352">
        <w:t>När ett telefonnummer ur en nummerserie över</w:t>
      </w:r>
      <w:r>
        <w:softHyphen/>
      </w:r>
      <w:r w:rsidRPr="00424352">
        <w:t>lämnas på grund av nummer</w:t>
      </w:r>
      <w:r w:rsidRPr="00424352">
        <w:softHyphen/>
        <w:t>portering övergår det faktiska förfogandet över numret från den över</w:t>
      </w:r>
      <w:r w:rsidRPr="00424352">
        <w:softHyphen/>
        <w:t>lämnande till den mottagande tillhandahållaren. Den mottag</w:t>
      </w:r>
      <w:r>
        <w:softHyphen/>
      </w:r>
      <w:r w:rsidRPr="00424352">
        <w:t>ande till</w:t>
      </w:r>
      <w:r>
        <w:softHyphen/>
      </w:r>
      <w:r w:rsidRPr="00424352">
        <w:t>handa</w:t>
      </w:r>
      <w:r>
        <w:softHyphen/>
      </w:r>
      <w:r w:rsidRPr="00424352">
        <w:t>hållaren kom</w:t>
      </w:r>
      <w:r w:rsidRPr="00424352">
        <w:softHyphen/>
      </w:r>
      <w:r w:rsidRPr="00E211AD">
        <w:t>mer då att använda numret i den nya lagens mening för att kunna till</w:t>
      </w:r>
      <w:r w:rsidRPr="00E211AD">
        <w:softHyphen/>
        <w:t>handa</w:t>
      </w:r>
      <w:r w:rsidRPr="00E211AD">
        <w:softHyphen/>
        <w:t>hålla den efterfrågade tjänsten till slut</w:t>
      </w:r>
      <w:r>
        <w:softHyphen/>
      </w:r>
      <w:r w:rsidRPr="00E211AD">
        <w:t>användar</w:t>
      </w:r>
      <w:r>
        <w:softHyphen/>
      </w:r>
      <w:r w:rsidRPr="00E211AD">
        <w:t xml:space="preserve">en efter överlämnandet. För </w:t>
      </w:r>
      <w:r w:rsidRPr="00424352">
        <w:t>att förfogandet ska vara för</w:t>
      </w:r>
      <w:r>
        <w:softHyphen/>
      </w:r>
      <w:r w:rsidRPr="00424352">
        <w:t xml:space="preserve">enligt med lagstiftningen </w:t>
      </w:r>
      <w:r w:rsidRPr="005E1DA9">
        <w:rPr>
          <w:spacing w:val="-2"/>
        </w:rPr>
        <w:t>måste den mottagande tillhandahållaren överta num</w:t>
      </w:r>
      <w:r w:rsidRPr="005E1DA9">
        <w:rPr>
          <w:spacing w:val="-2"/>
        </w:rPr>
        <w:softHyphen/>
        <w:t>mer</w:t>
      </w:r>
      <w:r w:rsidRPr="005E1DA9">
        <w:rPr>
          <w:spacing w:val="-2"/>
        </w:rPr>
        <w:softHyphen/>
        <w:t>tillståndet som inne</w:t>
      </w:r>
      <w:r w:rsidR="005E1DA9" w:rsidRPr="005E1DA9">
        <w:rPr>
          <w:spacing w:val="-2"/>
        </w:rPr>
        <w:softHyphen/>
      </w:r>
      <w:r w:rsidRPr="00424352">
        <w:t>has av den överlämnade</w:t>
      </w:r>
      <w:r w:rsidRPr="00E211AD">
        <w:t xml:space="preserve"> tillhandahållaren. Ett num</w:t>
      </w:r>
      <w:r>
        <w:softHyphen/>
      </w:r>
      <w:r w:rsidRPr="00E211AD">
        <w:t>mer</w:t>
      </w:r>
      <w:r>
        <w:softHyphen/>
      </w:r>
      <w:r w:rsidRPr="00E211AD">
        <w:t xml:space="preserve">tillstånd bör alltså följa med numret till den </w:t>
      </w:r>
      <w:r w:rsidRPr="00424352">
        <w:t>mottagande tillhanda</w:t>
      </w:r>
      <w:r>
        <w:softHyphen/>
      </w:r>
      <w:r w:rsidRPr="00424352">
        <w:t>hållaren vid en portering</w:t>
      </w:r>
      <w:r>
        <w:t xml:space="preserve"> tillsammans med </w:t>
      </w:r>
      <w:r w:rsidRPr="00E211AD">
        <w:t>de rättigheter och skyldigheter som är knutna till det överlämn</w:t>
      </w:r>
      <w:r>
        <w:softHyphen/>
      </w:r>
      <w:r w:rsidRPr="00E211AD">
        <w:t>ade numret.</w:t>
      </w:r>
    </w:p>
    <w:p w14:paraId="33094737" w14:textId="77777777" w:rsidR="00D85371" w:rsidRPr="00E211AD" w:rsidRDefault="00D85371" w:rsidP="00D85371">
      <w:pPr>
        <w:pStyle w:val="Rubrik5utannumrering"/>
      </w:pPr>
      <w:r>
        <w:t>Bestämmelserna om e</w:t>
      </w:r>
      <w:r w:rsidRPr="00E211AD">
        <w:t>rsättning för nummerportering</w:t>
      </w:r>
      <w:r>
        <w:t xml:space="preserve"> förs över</w:t>
      </w:r>
    </w:p>
    <w:p w14:paraId="05FDC84C" w14:textId="77777777" w:rsidR="00D85371" w:rsidRPr="00E211AD" w:rsidRDefault="00D85371" w:rsidP="00D85371">
      <w:pPr>
        <w:pStyle w:val="Brdtext"/>
      </w:pPr>
      <w:r>
        <w:t>I</w:t>
      </w:r>
      <w:r w:rsidRPr="00424352">
        <w:t xml:space="preserve"> 5</w:t>
      </w:r>
      <w:r>
        <w:t> kap. </w:t>
      </w:r>
      <w:r w:rsidRPr="00424352">
        <w:t>10</w:t>
      </w:r>
      <w:r>
        <w:t> §</w:t>
      </w:r>
      <w:r w:rsidRPr="00424352">
        <w:t xml:space="preserve"> LEK reglera</w:t>
      </w:r>
      <w:r>
        <w:t>s</w:t>
      </w:r>
      <w:r w:rsidRPr="00424352">
        <w:t xml:space="preserve"> ersättning för nummer</w:t>
      </w:r>
      <w:r w:rsidRPr="00424352">
        <w:softHyphen/>
        <w:t>porter</w:t>
      </w:r>
      <w:r>
        <w:softHyphen/>
      </w:r>
      <w:r w:rsidRPr="00424352">
        <w:t>ing.</w:t>
      </w:r>
      <w:r w:rsidRPr="00E211AD">
        <w:t xml:space="preserve"> </w:t>
      </w:r>
      <w:r>
        <w:t>E</w:t>
      </w:r>
      <w:r w:rsidRPr="00424352">
        <w:t xml:space="preserve">rsättning för att överlämna nummer </w:t>
      </w:r>
      <w:r>
        <w:t xml:space="preserve">får </w:t>
      </w:r>
      <w:r w:rsidRPr="00424352">
        <w:t>endast</w:t>
      </w:r>
      <w:r w:rsidRPr="00E211AD">
        <w:t xml:space="preserve"> </w:t>
      </w:r>
      <w:r w:rsidRPr="00424352">
        <w:t>grundas på driftskostnaden för över</w:t>
      </w:r>
      <w:r>
        <w:softHyphen/>
      </w:r>
      <w:r w:rsidRPr="00424352">
        <w:t>läm</w:t>
      </w:r>
      <w:r>
        <w:softHyphen/>
      </w:r>
      <w:r w:rsidRPr="00424352">
        <w:t>nan</w:t>
      </w:r>
      <w:r>
        <w:softHyphen/>
      </w:r>
      <w:r w:rsidRPr="00424352">
        <w:t xml:space="preserve">det. Vidare </w:t>
      </w:r>
      <w:r>
        <w:t>har</w:t>
      </w:r>
      <w:r w:rsidRPr="00424352">
        <w:t xml:space="preserve"> den som</w:t>
      </w:r>
      <w:r w:rsidRPr="00E211AD">
        <w:t xml:space="preserve"> </w:t>
      </w:r>
      <w:r w:rsidRPr="00424352">
        <w:t>överlämnat ett nummer endast rätt till ersätt</w:t>
      </w:r>
      <w:r>
        <w:softHyphen/>
      </w:r>
      <w:r w:rsidRPr="00424352">
        <w:t>ning för den drifts</w:t>
      </w:r>
      <w:r w:rsidRPr="00424352">
        <w:softHyphen/>
        <w:t>kostnad</w:t>
      </w:r>
      <w:r w:rsidRPr="00E211AD">
        <w:t xml:space="preserve"> som utgörs av ökade trafikkostnader för ett meddelande till numret. Sådan ersättning får tas ut endast från den som den anropande abon</w:t>
      </w:r>
      <w:r>
        <w:softHyphen/>
      </w:r>
      <w:r w:rsidRPr="00E211AD">
        <w:t xml:space="preserve">nenten har </w:t>
      </w:r>
      <w:r w:rsidRPr="00424352">
        <w:t>in</w:t>
      </w:r>
      <w:r w:rsidRPr="00424352">
        <w:softHyphen/>
        <w:t xml:space="preserve">gått avtal med om förmedling av </w:t>
      </w:r>
      <w:r w:rsidRPr="00424352">
        <w:lastRenderedPageBreak/>
        <w:t>meddelandet. Den som överlämnar num</w:t>
      </w:r>
      <w:r w:rsidRPr="00424352">
        <w:softHyphen/>
      </w:r>
      <w:r w:rsidRPr="00E211AD">
        <w:t>mer har inte rätt till ersättning från abonnenten för över</w:t>
      </w:r>
      <w:r>
        <w:softHyphen/>
      </w:r>
      <w:r w:rsidRPr="00E211AD">
        <w:t>lämnandet.</w:t>
      </w:r>
    </w:p>
    <w:p w14:paraId="73F9D1BD" w14:textId="77777777" w:rsidR="00D85371" w:rsidRPr="00A23943" w:rsidRDefault="00D85371" w:rsidP="00D85371">
      <w:pPr>
        <w:pStyle w:val="Brdtextmedindrag"/>
        <w:rPr>
          <w:spacing w:val="-2"/>
        </w:rPr>
      </w:pPr>
      <w:r w:rsidRPr="00A23943">
        <w:rPr>
          <w:spacing w:val="-2"/>
        </w:rPr>
        <w:t>Enligt artikel 106.4 i EU-direktivet ska de nationella reglerings</w:t>
      </w:r>
      <w:r w:rsidRPr="00A23943">
        <w:rPr>
          <w:spacing w:val="-2"/>
        </w:rPr>
        <w:softHyphen/>
        <w:t>myndig</w:t>
      </w:r>
      <w:r w:rsidRPr="00A23943">
        <w:rPr>
          <w:spacing w:val="-2"/>
        </w:rPr>
        <w:softHyphen/>
        <w:t>het</w:t>
      </w:r>
      <w:r w:rsidRPr="00A23943">
        <w:rPr>
          <w:spacing w:val="-2"/>
        </w:rPr>
        <w:softHyphen/>
        <w:t>erna säkerställa att prissättningen mellan tillhandahållare är kostnads</w:t>
      </w:r>
      <w:r w:rsidRPr="00A23943">
        <w:rPr>
          <w:spacing w:val="-2"/>
        </w:rPr>
        <w:softHyphen/>
        <w:t>orienterad och att inga direkta avgifter tas ut av slutanvändare. Till skillnad från artikel 30.2 i USO-direktivet finns nu alltså ett förbud mot att ta ut direk</w:t>
      </w:r>
      <w:r>
        <w:rPr>
          <w:spacing w:val="-2"/>
        </w:rPr>
        <w:softHyphen/>
      </w:r>
      <w:r w:rsidRPr="00A23943">
        <w:rPr>
          <w:spacing w:val="-2"/>
        </w:rPr>
        <w:t xml:space="preserve">ta avgifter av slutanvändare. Regeringen konstaterar att förbudet omfattar rätten att kunna få sitt nummer porterat efter att avtalet har upphört, vilket </w:t>
      </w:r>
      <w:r w:rsidRPr="00A23943">
        <w:rPr>
          <w:iCs/>
          <w:spacing w:val="-2"/>
        </w:rPr>
        <w:t>Sveriges konsumenter</w:t>
      </w:r>
      <w:r w:rsidRPr="00A23943">
        <w:rPr>
          <w:spacing w:val="-2"/>
        </w:rPr>
        <w:t xml:space="preserve"> anser be</w:t>
      </w:r>
      <w:r>
        <w:rPr>
          <w:spacing w:val="-2"/>
        </w:rPr>
        <w:softHyphen/>
      </w:r>
      <w:r w:rsidRPr="00A23943">
        <w:rPr>
          <w:spacing w:val="-2"/>
        </w:rPr>
        <w:t>höver för</w:t>
      </w:r>
      <w:r w:rsidRPr="00A23943">
        <w:rPr>
          <w:spacing w:val="-2"/>
        </w:rPr>
        <w:softHyphen/>
        <w:t>tyd</w:t>
      </w:r>
      <w:r w:rsidRPr="00A23943">
        <w:rPr>
          <w:spacing w:val="-2"/>
        </w:rPr>
        <w:softHyphen/>
        <w:t>lig</w:t>
      </w:r>
      <w:r w:rsidRPr="00A23943">
        <w:rPr>
          <w:spacing w:val="-2"/>
        </w:rPr>
        <w:softHyphen/>
        <w:t>as. Några direkta avgifter får alltså inte heller tas ut för att till</w:t>
      </w:r>
      <w:r>
        <w:rPr>
          <w:spacing w:val="-2"/>
        </w:rPr>
        <w:softHyphen/>
      </w:r>
      <w:r w:rsidRPr="00A23943">
        <w:rPr>
          <w:spacing w:val="-2"/>
        </w:rPr>
        <w:t>handa</w:t>
      </w:r>
      <w:r w:rsidRPr="00A23943">
        <w:rPr>
          <w:spacing w:val="-2"/>
        </w:rPr>
        <w:softHyphen/>
        <w:t>håll</w:t>
      </w:r>
      <w:r w:rsidRPr="00A23943">
        <w:rPr>
          <w:spacing w:val="-2"/>
        </w:rPr>
        <w:softHyphen/>
        <w:t>aren reserverar numret i fråga för slut</w:t>
      </w:r>
      <w:r w:rsidRPr="00A23943">
        <w:rPr>
          <w:spacing w:val="-2"/>
        </w:rPr>
        <w:softHyphen/>
        <w:t>använd</w:t>
      </w:r>
      <w:r w:rsidRPr="00A23943">
        <w:rPr>
          <w:spacing w:val="-2"/>
        </w:rPr>
        <w:softHyphen/>
        <w:t>ar</w:t>
      </w:r>
      <w:r w:rsidRPr="00A23943">
        <w:rPr>
          <w:spacing w:val="-2"/>
        </w:rPr>
        <w:softHyphen/>
        <w:t>en under denna tid.</w:t>
      </w:r>
    </w:p>
    <w:p w14:paraId="51F04076" w14:textId="58A0523D" w:rsidR="00D85371" w:rsidRDefault="00D85371" w:rsidP="00D85371">
      <w:pPr>
        <w:pStyle w:val="Brdtextmedindrag"/>
      </w:pPr>
      <w:r w:rsidRPr="00E211AD">
        <w:t xml:space="preserve">LEK innehåller redan ett </w:t>
      </w:r>
      <w:r>
        <w:t>förbud mot att ta ut direkta avgifter av slut</w:t>
      </w:r>
      <w:r>
        <w:softHyphen/>
        <w:t>an</w:t>
      </w:r>
      <w:r>
        <w:softHyphen/>
        <w:t>vänd</w:t>
      </w:r>
      <w:r>
        <w:softHyphen/>
        <w:t>are</w:t>
      </w:r>
      <w:r w:rsidRPr="00E211AD">
        <w:t xml:space="preserve"> (se prop. 2002/03:110 </w:t>
      </w:r>
      <w:r w:rsidR="00EB24E6">
        <w:t>s. 2</w:t>
      </w:r>
      <w:r w:rsidRPr="00E211AD">
        <w:t>29). I övrigt är inne</w:t>
      </w:r>
      <w:r>
        <w:softHyphen/>
      </w:r>
      <w:r w:rsidRPr="00E211AD">
        <w:t>håll</w:t>
      </w:r>
      <w:r>
        <w:softHyphen/>
      </w:r>
      <w:r w:rsidRPr="00E211AD">
        <w:t>et i direktiv</w:t>
      </w:r>
      <w:r>
        <w:softHyphen/>
      </w:r>
      <w:r w:rsidRPr="00E211AD">
        <w:t>bestämmelsen i sak oförändrat. Bestämmels</w:t>
      </w:r>
      <w:r>
        <w:softHyphen/>
      </w:r>
      <w:r w:rsidRPr="00E211AD">
        <w:t>er</w:t>
      </w:r>
      <w:r>
        <w:softHyphen/>
      </w:r>
      <w:r w:rsidRPr="00E211AD">
        <w:t>na i 5</w:t>
      </w:r>
      <w:r>
        <w:t> kap. </w:t>
      </w:r>
      <w:r w:rsidRPr="00E211AD">
        <w:t>10</w:t>
      </w:r>
      <w:r>
        <w:t> §</w:t>
      </w:r>
      <w:r w:rsidRPr="00E211AD">
        <w:t xml:space="preserve"> LEK bör därför föras över till den nya lagen.</w:t>
      </w:r>
    </w:p>
    <w:p w14:paraId="08E5D200" w14:textId="77777777" w:rsidR="00D85371" w:rsidRDefault="00D85371" w:rsidP="00D85371">
      <w:pPr>
        <w:pStyle w:val="Rubrik5utannumrering"/>
      </w:pPr>
      <w:r w:rsidRPr="00D119A9">
        <w:t xml:space="preserve">Skadeståndsansvaret </w:t>
      </w:r>
      <w:r>
        <w:t xml:space="preserve">utvidgas till att även omfatta den nya regleringen samt uteblivna </w:t>
      </w:r>
      <w:r w:rsidRPr="00E211AD">
        <w:t>service- och installationstillfällen</w:t>
      </w:r>
    </w:p>
    <w:p w14:paraId="73B60963" w14:textId="283CDE50" w:rsidR="00D85371" w:rsidRPr="00E211AD" w:rsidRDefault="00D85371" w:rsidP="00D85371">
      <w:pPr>
        <w:pStyle w:val="Brdtextmedindrag"/>
        <w:ind w:firstLine="0"/>
      </w:pPr>
      <w:r w:rsidRPr="00424352">
        <w:t>I 7</w:t>
      </w:r>
      <w:r>
        <w:t> kap. </w:t>
      </w:r>
      <w:r w:rsidRPr="00424352">
        <w:t>13</w:t>
      </w:r>
      <w:r>
        <w:t> </w:t>
      </w:r>
      <w:r w:rsidRPr="00424352">
        <w:t>b</w:t>
      </w:r>
      <w:r>
        <w:t> §</w:t>
      </w:r>
      <w:r w:rsidRPr="00424352">
        <w:t xml:space="preserve"> LEK finns </w:t>
      </w:r>
      <w:r>
        <w:t xml:space="preserve">civilrättsliga </w:t>
      </w:r>
      <w:r w:rsidRPr="00424352">
        <w:t>bestämmelser om skadestånds</w:t>
      </w:r>
      <w:r>
        <w:softHyphen/>
      </w:r>
      <w:r w:rsidRPr="00424352">
        <w:t>ansvar vid num</w:t>
      </w:r>
      <w:r>
        <w:softHyphen/>
      </w:r>
      <w:r w:rsidRPr="00424352">
        <w:t>mer</w:t>
      </w:r>
      <w:r w:rsidRPr="00424352">
        <w:softHyphen/>
      </w:r>
      <w:r w:rsidRPr="00E211AD">
        <w:t>portering. Den som tillhandahåller elektroniska kom</w:t>
      </w:r>
      <w:r>
        <w:softHyphen/>
      </w:r>
      <w:r w:rsidRPr="00E211AD">
        <w:t>mun</w:t>
      </w:r>
      <w:r>
        <w:softHyphen/>
      </w:r>
      <w:r w:rsidRPr="00E211AD">
        <w:t>ikations</w:t>
      </w:r>
      <w:r w:rsidRPr="00E211AD">
        <w:softHyphen/>
        <w:t>tjänst</w:t>
      </w:r>
      <w:r>
        <w:softHyphen/>
      </w:r>
      <w:r w:rsidRPr="00E211AD">
        <w:t>er ska ersätta en abonnent skada som uppkommer genom dröjsmål med över</w:t>
      </w:r>
      <w:r w:rsidRPr="00E211AD">
        <w:softHyphen/>
        <w:t>lämnande av nummer eller med tillhanda</w:t>
      </w:r>
      <w:r>
        <w:softHyphen/>
      </w:r>
      <w:r w:rsidRPr="00E211AD">
        <w:t>hållande av en tjänst när sådant över</w:t>
      </w:r>
      <w:r w:rsidRPr="00E211AD">
        <w:softHyphen/>
        <w:t>lämnande har skett. Skadestånds</w:t>
      </w:r>
      <w:r>
        <w:softHyphen/>
      </w:r>
      <w:r w:rsidRPr="00E211AD">
        <w:t>ansvaret är utformat som ett kontroll</w:t>
      </w:r>
      <w:r w:rsidRPr="00E211AD">
        <w:softHyphen/>
        <w:t>ansvar med 27</w:t>
      </w:r>
      <w:r>
        <w:t xml:space="preserve"> § </w:t>
      </w:r>
      <w:r w:rsidRPr="00E211AD">
        <w:t xml:space="preserve">köplagen (1990:931) som förebild (se prop. 2010/11:115 </w:t>
      </w:r>
      <w:r w:rsidR="00EB24E6">
        <w:t>s. 1</w:t>
      </w:r>
      <w:r w:rsidRPr="00E211AD">
        <w:t>08</w:t>
      </w:r>
      <w:r>
        <w:t> </w:t>
      </w:r>
      <w:r w:rsidRPr="00E211AD">
        <w:t>f.). För skada som uppkommit genom missbruk när det gäller över</w:t>
      </w:r>
      <w:r w:rsidRPr="00E211AD">
        <w:softHyphen/>
        <w:t>lämnande av nummer är dock skade</w:t>
      </w:r>
      <w:r>
        <w:softHyphen/>
      </w:r>
      <w:r w:rsidRPr="00E211AD">
        <w:t>stånds</w:t>
      </w:r>
      <w:r>
        <w:softHyphen/>
      </w:r>
      <w:r w:rsidRPr="00E211AD">
        <w:t xml:space="preserve">ansvaret strikt, eftersom det i </w:t>
      </w:r>
      <w:r w:rsidRPr="00424352">
        <w:t>sådana fall närmast tycks vara en medveten handling eller underlåtenhet från</w:t>
      </w:r>
      <w:r w:rsidRPr="00E211AD">
        <w:t xml:space="preserve"> </w:t>
      </w:r>
      <w:r w:rsidRPr="00424352">
        <w:t>leverantörens sida som avses. En abonnent har alltså alltid rätt till ersättning</w:t>
      </w:r>
      <w:r w:rsidRPr="00E211AD">
        <w:t xml:space="preserve"> </w:t>
      </w:r>
      <w:r w:rsidRPr="00424352">
        <w:t xml:space="preserve">för skada som uppkommit genom missbruk. </w:t>
      </w:r>
      <w:r>
        <w:t>Vid</w:t>
      </w:r>
      <w:r w:rsidRPr="00424352">
        <w:t xml:space="preserve"> dröjsmål med över</w:t>
      </w:r>
      <w:r w:rsidRPr="00424352">
        <w:softHyphen/>
        <w:t>lämnande av nummer eller tillhanda</w:t>
      </w:r>
      <w:r>
        <w:softHyphen/>
      </w:r>
      <w:r w:rsidRPr="00424352">
        <w:t>håll</w:t>
      </w:r>
      <w:r>
        <w:softHyphen/>
      </w:r>
      <w:r w:rsidRPr="00424352">
        <w:t>ande av en tjänst när nummer har över</w:t>
      </w:r>
      <w:r w:rsidRPr="00424352">
        <w:softHyphen/>
        <w:t>lämnats gäller skadestånds</w:t>
      </w:r>
      <w:r>
        <w:softHyphen/>
      </w:r>
      <w:r w:rsidRPr="00424352">
        <w:t>skyldig</w:t>
      </w:r>
      <w:r>
        <w:softHyphen/>
      </w:r>
      <w:r w:rsidRPr="00424352">
        <w:t>heten i för</w:t>
      </w:r>
      <w:r>
        <w:softHyphen/>
      </w:r>
      <w:r w:rsidRPr="00424352">
        <w:t>håll</w:t>
      </w:r>
      <w:r>
        <w:softHyphen/>
      </w:r>
      <w:r w:rsidRPr="00424352">
        <w:t>ande till andra slutanvändare än konsumenter bara om det inte av avtalet följer att slutanvändaren på annat</w:t>
      </w:r>
      <w:r w:rsidRPr="00E211AD">
        <w:t xml:space="preserve"> </w:t>
      </w:r>
      <w:r w:rsidRPr="00424352">
        <w:t>sätt har rätt till skälig kompen</w:t>
      </w:r>
      <w:r>
        <w:softHyphen/>
      </w:r>
      <w:r w:rsidRPr="00424352">
        <w:t>sa</w:t>
      </w:r>
      <w:r>
        <w:softHyphen/>
      </w:r>
      <w:r w:rsidRPr="00424352">
        <w:t>tion. Konsumenter åtnjuter alltså ett starkare</w:t>
      </w:r>
      <w:r w:rsidRPr="00E211AD">
        <w:t xml:space="preserve"> skydd än andra slut</w:t>
      </w:r>
      <w:r>
        <w:softHyphen/>
      </w:r>
      <w:r w:rsidRPr="00E211AD">
        <w:t>använ</w:t>
      </w:r>
      <w:r>
        <w:softHyphen/>
      </w:r>
      <w:r w:rsidRPr="00E211AD">
        <w:t xml:space="preserve">dare, eftersom en enskild konsument normalt sett </w:t>
      </w:r>
      <w:r w:rsidRPr="00424352">
        <w:t>har ett svagare förhand</w:t>
      </w:r>
      <w:r>
        <w:softHyphen/>
      </w:r>
      <w:r w:rsidRPr="00424352">
        <w:t>lings</w:t>
      </w:r>
      <w:r>
        <w:softHyphen/>
      </w:r>
      <w:r w:rsidRPr="00424352">
        <w:t>läge när frågan om ersättning regleras i civil</w:t>
      </w:r>
      <w:r w:rsidRPr="00424352">
        <w:softHyphen/>
        <w:t>rätts</w:t>
      </w:r>
      <w:r w:rsidRPr="00424352">
        <w:softHyphen/>
      </w:r>
      <w:r w:rsidRPr="00E211AD">
        <w:t xml:space="preserve">liga avtal (prop. 2010/11:115 </w:t>
      </w:r>
      <w:r w:rsidR="00EB24E6">
        <w:t>s. 1</w:t>
      </w:r>
      <w:r w:rsidRPr="00E211AD">
        <w:t>09).</w:t>
      </w:r>
    </w:p>
    <w:p w14:paraId="29930E6E" w14:textId="6C03B9DF" w:rsidR="00D85371" w:rsidRDefault="00D85371" w:rsidP="00D85371">
      <w:pPr>
        <w:pStyle w:val="Brdtextmedindrag"/>
      </w:pPr>
      <w:r w:rsidRPr="00E211AD">
        <w:t xml:space="preserve">Paragrafen genomför delvis artikel 30.4 i USO-direktivet. </w:t>
      </w:r>
      <w:r>
        <w:t>Motsvarande reglering i artikel 106.8 i EU-direktiv</w:t>
      </w:r>
      <w:r>
        <w:softHyphen/>
        <w:t xml:space="preserve">et </w:t>
      </w:r>
      <w:r w:rsidRPr="00E211AD">
        <w:t xml:space="preserve">är mer detaljerad. </w:t>
      </w:r>
      <w:r>
        <w:t>Artikel 106.8</w:t>
      </w:r>
      <w:r w:rsidRPr="00424352">
        <w:t xml:space="preserve"> </w:t>
      </w:r>
      <w:r>
        <w:t>föreskriver en ersätt</w:t>
      </w:r>
      <w:r>
        <w:softHyphen/>
        <w:t>nings</w:t>
      </w:r>
      <w:r>
        <w:softHyphen/>
        <w:t>skyldighet i de fall tillhandahållare inte uppfyller de skyldigheter som föreskrivs i artikel 106. F</w:t>
      </w:r>
      <w:r w:rsidRPr="00E211AD">
        <w:t>örutom för</w:t>
      </w:r>
      <w:r>
        <w:softHyphen/>
      </w:r>
      <w:r w:rsidRPr="00E211AD">
        <w:t>sen</w:t>
      </w:r>
      <w:r>
        <w:softHyphen/>
      </w:r>
      <w:r w:rsidRPr="00E211AD">
        <w:t>ing</w:t>
      </w:r>
      <w:r>
        <w:softHyphen/>
      </w:r>
      <w:r w:rsidRPr="00E211AD">
        <w:t xml:space="preserve">ar </w:t>
      </w:r>
      <w:r>
        <w:t xml:space="preserve">vid eller </w:t>
      </w:r>
      <w:r w:rsidRPr="005E1DA9">
        <w:rPr>
          <w:spacing w:val="-2"/>
        </w:rPr>
        <w:t>missbruk av porteringsförfaranden omfattar artikeln även uteblivna service-</w:t>
      </w:r>
      <w:r w:rsidR="005E1DA9">
        <w:t xml:space="preserve"> </w:t>
      </w:r>
      <w:r w:rsidRPr="00E211AD">
        <w:t>och installationstillfällen</w:t>
      </w:r>
      <w:r>
        <w:t xml:space="preserve"> samt den nya reglering</w:t>
      </w:r>
      <w:r>
        <w:softHyphen/>
        <w:t xml:space="preserve">en </w:t>
      </w:r>
      <w:r w:rsidRPr="00E211AD">
        <w:t>om byte av till</w:t>
      </w:r>
      <w:r>
        <w:softHyphen/>
      </w:r>
      <w:r w:rsidRPr="00E211AD">
        <w:t>handa</w:t>
      </w:r>
      <w:r>
        <w:softHyphen/>
      </w:r>
      <w:r w:rsidRPr="00E211AD">
        <w:t>hållare i artikel 106.1.</w:t>
      </w:r>
      <w:r>
        <w:t xml:space="preserve"> </w:t>
      </w:r>
      <w:r w:rsidRPr="00E211AD">
        <w:t>Bestäm</w:t>
      </w:r>
      <w:r w:rsidRPr="00E211AD">
        <w:softHyphen/>
        <w:t>mel</w:t>
      </w:r>
      <w:r w:rsidRPr="00E211AD">
        <w:softHyphen/>
        <w:t>serna i 7</w:t>
      </w:r>
      <w:r>
        <w:t> kap. </w:t>
      </w:r>
      <w:r w:rsidRPr="00E211AD">
        <w:t>13</w:t>
      </w:r>
      <w:r>
        <w:t> </w:t>
      </w:r>
      <w:r w:rsidRPr="00E211AD">
        <w:t>b</w:t>
      </w:r>
      <w:r>
        <w:t> §</w:t>
      </w:r>
      <w:r w:rsidRPr="00E211AD">
        <w:t xml:space="preserve"> LEK bör därför föras över</w:t>
      </w:r>
      <w:r>
        <w:t xml:space="preserve"> </w:t>
      </w:r>
      <w:r w:rsidRPr="00E211AD">
        <w:t xml:space="preserve">till den nya lagen med </w:t>
      </w:r>
      <w:r>
        <w:t>vissa tillägg. Ä</w:t>
      </w:r>
      <w:r w:rsidRPr="00E211AD">
        <w:t>ven skada som upp</w:t>
      </w:r>
      <w:r w:rsidR="005E1DA9">
        <w:softHyphen/>
      </w:r>
      <w:r w:rsidRPr="00E211AD">
        <w:t>kommer genom dröjsmål vid byte av tillhanda</w:t>
      </w:r>
      <w:r>
        <w:softHyphen/>
      </w:r>
      <w:r w:rsidRPr="00E211AD">
        <w:t>håll</w:t>
      </w:r>
      <w:r>
        <w:softHyphen/>
      </w:r>
      <w:r w:rsidRPr="00E211AD">
        <w:t>are eller med till</w:t>
      </w:r>
      <w:r>
        <w:softHyphen/>
      </w:r>
      <w:r w:rsidRPr="00E211AD">
        <w:t>handa</w:t>
      </w:r>
      <w:r>
        <w:softHyphen/>
      </w:r>
      <w:r w:rsidRPr="00E211AD">
        <w:t xml:space="preserve">hållandet av en tjänst när sådant byte </w:t>
      </w:r>
      <w:r w:rsidRPr="00424352">
        <w:t xml:space="preserve">har skett </w:t>
      </w:r>
      <w:r>
        <w:t>bör</w:t>
      </w:r>
      <w:r w:rsidRPr="00424352">
        <w:t xml:space="preserve"> ersättas, liksom skada som upp</w:t>
      </w:r>
      <w:r>
        <w:softHyphen/>
      </w:r>
      <w:r w:rsidRPr="00424352">
        <w:t>kom</w:t>
      </w:r>
      <w:r>
        <w:softHyphen/>
      </w:r>
      <w:r w:rsidRPr="00424352">
        <w:t xml:space="preserve">mer genom </w:t>
      </w:r>
      <w:r>
        <w:t>uteblivna</w:t>
      </w:r>
      <w:r w:rsidRPr="00424352">
        <w:t xml:space="preserve"> service-</w:t>
      </w:r>
      <w:r w:rsidRPr="00E211AD">
        <w:t xml:space="preserve"> </w:t>
      </w:r>
      <w:r w:rsidRPr="00424352">
        <w:t>eller installations</w:t>
      </w:r>
      <w:r>
        <w:softHyphen/>
      </w:r>
      <w:r w:rsidRPr="00424352">
        <w:t xml:space="preserve">tillfällen. </w:t>
      </w:r>
      <w:r>
        <w:t>Dessutom bör</w:t>
      </w:r>
      <w:r w:rsidRPr="00424352">
        <w:t xml:space="preserve"> det strikta</w:t>
      </w:r>
      <w:r w:rsidRPr="00E211AD">
        <w:t xml:space="preserve"> skadestånds</w:t>
      </w:r>
      <w:r>
        <w:softHyphen/>
      </w:r>
      <w:r w:rsidRPr="00E211AD">
        <w:t>ansvar som gäller för skada som uppkommit genom missbruk även gälla vid byte av till</w:t>
      </w:r>
      <w:r>
        <w:softHyphen/>
      </w:r>
      <w:r w:rsidRPr="00E211AD">
        <w:t>handa</w:t>
      </w:r>
      <w:r>
        <w:softHyphen/>
      </w:r>
      <w:r w:rsidRPr="00E211AD">
        <w:t xml:space="preserve">hållare. </w:t>
      </w:r>
    </w:p>
    <w:p w14:paraId="099D685B" w14:textId="77777777" w:rsidR="00D85371" w:rsidRPr="005713F5" w:rsidRDefault="00D85371" w:rsidP="00D85371">
      <w:pPr>
        <w:pStyle w:val="Brdtextmedindrag"/>
        <w:rPr>
          <w:spacing w:val="-2"/>
        </w:rPr>
      </w:pPr>
      <w:r w:rsidRPr="005713F5">
        <w:rPr>
          <w:spacing w:val="-2"/>
        </w:rPr>
        <w:lastRenderedPageBreak/>
        <w:t>Ett skadeståndskrav ska riktas till den som har orsakat den skada som slutanvändaren gör gällande. Bestämmelserna om skyldigheter för över</w:t>
      </w:r>
      <w:r w:rsidRPr="005713F5">
        <w:rPr>
          <w:spacing w:val="-2"/>
        </w:rPr>
        <w:softHyphen/>
        <w:t>lämnande respektive mottagande tillhandahållare ger uttryck för ansvars</w:t>
      </w:r>
      <w:r w:rsidRPr="005713F5">
        <w:rPr>
          <w:spacing w:val="-2"/>
        </w:rPr>
        <w:softHyphen/>
        <w:t>fördelningen mellan tillhandahållarna och innebär där</w:t>
      </w:r>
      <w:r w:rsidRPr="005713F5">
        <w:rPr>
          <w:spacing w:val="-2"/>
        </w:rPr>
        <w:softHyphen/>
        <w:t>med i sig ett förtyd</w:t>
      </w:r>
      <w:r w:rsidRPr="005713F5">
        <w:rPr>
          <w:spacing w:val="-2"/>
        </w:rPr>
        <w:softHyphen/>
        <w:t xml:space="preserve">ligande. Något ytterligare förtydligande, som </w:t>
      </w:r>
      <w:r w:rsidRPr="005713F5">
        <w:rPr>
          <w:iCs/>
          <w:spacing w:val="-2"/>
        </w:rPr>
        <w:t>Sveriges konsumenter</w:t>
      </w:r>
      <w:r w:rsidRPr="005713F5">
        <w:rPr>
          <w:spacing w:val="-2"/>
        </w:rPr>
        <w:t xml:space="preserve"> efter</w:t>
      </w:r>
      <w:r w:rsidRPr="005713F5">
        <w:rPr>
          <w:spacing w:val="-2"/>
        </w:rPr>
        <w:softHyphen/>
        <w:t>lyser, är inte lämpligt. Vid bedömn</w:t>
      </w:r>
      <w:r w:rsidRPr="005713F5">
        <w:rPr>
          <w:spacing w:val="-2"/>
        </w:rPr>
        <w:softHyphen/>
        <w:t>ing</w:t>
      </w:r>
      <w:r w:rsidRPr="005713F5">
        <w:rPr>
          <w:spacing w:val="-2"/>
        </w:rPr>
        <w:softHyphen/>
        <w:t>en av skadestånds</w:t>
      </w:r>
      <w:r w:rsidRPr="005713F5">
        <w:rPr>
          <w:spacing w:val="-2"/>
        </w:rPr>
        <w:softHyphen/>
        <w:t>rätts</w:t>
      </w:r>
      <w:r w:rsidRPr="005713F5">
        <w:rPr>
          <w:spacing w:val="-2"/>
        </w:rPr>
        <w:softHyphen/>
        <w:t>liga frågor ska skadeståndslagen (1972:207) och allmänna skade</w:t>
      </w:r>
      <w:r w:rsidRPr="005713F5">
        <w:rPr>
          <w:spacing w:val="-2"/>
        </w:rPr>
        <w:softHyphen/>
        <w:t>stånds</w:t>
      </w:r>
      <w:r w:rsidRPr="005713F5">
        <w:rPr>
          <w:spacing w:val="-2"/>
        </w:rPr>
        <w:softHyphen/>
        <w:t>rätts</w:t>
      </w:r>
      <w:r w:rsidRPr="005713F5">
        <w:rPr>
          <w:spacing w:val="-2"/>
        </w:rPr>
        <w:softHyphen/>
        <w:t>liga principer tillämpas. Till skillnad från Sveriges konsumenter anser regeringen att det är en fördel att skadestånds</w:t>
      </w:r>
      <w:r w:rsidRPr="005713F5">
        <w:rPr>
          <w:spacing w:val="-2"/>
        </w:rPr>
        <w:softHyphen/>
        <w:t>ansvaret även omfattar ren förmögenhetsskada. Det saknas i det här ärend</w:t>
      </w:r>
      <w:r w:rsidRPr="005713F5">
        <w:rPr>
          <w:spacing w:val="-2"/>
        </w:rPr>
        <w:softHyphen/>
        <w:t>et under</w:t>
      </w:r>
      <w:r w:rsidRPr="005713F5">
        <w:rPr>
          <w:spacing w:val="-2"/>
        </w:rPr>
        <w:softHyphen/>
        <w:t>lag för att införa någon annan grund för ersättning till slutanvänd</w:t>
      </w:r>
      <w:r w:rsidRPr="005713F5">
        <w:rPr>
          <w:spacing w:val="-2"/>
        </w:rPr>
        <w:softHyphen/>
        <w:t>are när en tillhandahållare inte uppfyller före</w:t>
      </w:r>
      <w:r w:rsidRPr="005713F5">
        <w:rPr>
          <w:spacing w:val="-2"/>
        </w:rPr>
        <w:softHyphen/>
        <w:t>skriv</w:t>
      </w:r>
      <w:r w:rsidRPr="005713F5">
        <w:rPr>
          <w:spacing w:val="-2"/>
        </w:rPr>
        <w:softHyphen/>
        <w:t>na skyldigheter i fråga om byte av tillhandahållare och nummer</w:t>
      </w:r>
      <w:r w:rsidRPr="005713F5">
        <w:rPr>
          <w:spacing w:val="-2"/>
        </w:rPr>
        <w:softHyphen/>
        <w:t>porter</w:t>
      </w:r>
      <w:r w:rsidRPr="005713F5">
        <w:rPr>
          <w:spacing w:val="-2"/>
        </w:rPr>
        <w:softHyphen/>
        <w:t>ing.</w:t>
      </w:r>
    </w:p>
    <w:p w14:paraId="76B92F17" w14:textId="77777777" w:rsidR="00D85371" w:rsidRPr="00E211AD" w:rsidRDefault="00D85371" w:rsidP="00D85371">
      <w:pPr>
        <w:pStyle w:val="Brdtextmedindrag"/>
      </w:pPr>
      <w:r w:rsidRPr="00E211AD">
        <w:t>Enligt artikel 106.9 ska medlemsstaterna säkerställa att slutanvändar</w:t>
      </w:r>
      <w:r>
        <w:t>e</w:t>
      </w:r>
      <w:r w:rsidRPr="00E211AD">
        <w:t xml:space="preserve"> får lämplig information om deras rätt till ersättning. Av </w:t>
      </w:r>
      <w:r>
        <w:t>artikeln</w:t>
      </w:r>
      <w:r w:rsidRPr="00E211AD">
        <w:t xml:space="preserve"> framgår att </w:t>
      </w:r>
      <w:r>
        <w:t xml:space="preserve">denna </w:t>
      </w:r>
      <w:r w:rsidRPr="005D5503">
        <w:t>information ska lämnas utöver den information som ska lämnas innan ett avtal ingås (se avsnitt 16.</w:t>
      </w:r>
      <w:r>
        <w:t>4</w:t>
      </w:r>
      <w:r w:rsidRPr="005D5503">
        <w:t xml:space="preserve">). </w:t>
      </w:r>
      <w:r>
        <w:t>Detta bör framgå av den nya lagen</w:t>
      </w:r>
      <w:r w:rsidRPr="00E211AD">
        <w:t>.</w:t>
      </w:r>
    </w:p>
    <w:p w14:paraId="395082DC" w14:textId="77777777" w:rsidR="00D85371" w:rsidRPr="00E211AD" w:rsidRDefault="00D85371" w:rsidP="00D85371">
      <w:pPr>
        <w:pStyle w:val="Rubrik2"/>
      </w:pPr>
      <w:bookmarkStart w:id="1086" w:name="_Toc9841643"/>
      <w:bookmarkStart w:id="1087" w:name="_Toc9867520"/>
      <w:bookmarkStart w:id="1088" w:name="_Toc9867770"/>
      <w:bookmarkStart w:id="1089" w:name="_Toc9871187"/>
      <w:bookmarkStart w:id="1090" w:name="_Toc9958270"/>
      <w:bookmarkStart w:id="1091" w:name="_Toc9961329"/>
      <w:bookmarkStart w:id="1092" w:name="_Toc9962428"/>
      <w:bookmarkStart w:id="1093" w:name="_Toc17793392"/>
      <w:bookmarkStart w:id="1094" w:name="_Toc73005965"/>
      <w:bookmarkStart w:id="1095" w:name="_Toc86738771"/>
      <w:bookmarkStart w:id="1096" w:name="_Toc94597534"/>
      <w:bookmarkStart w:id="1097" w:name="_Toc96533377"/>
      <w:r w:rsidRPr="00E211AD">
        <w:t>Paketerbjudanden</w:t>
      </w:r>
      <w:bookmarkEnd w:id="1086"/>
      <w:bookmarkEnd w:id="1087"/>
      <w:bookmarkEnd w:id="1088"/>
      <w:bookmarkEnd w:id="1089"/>
      <w:bookmarkEnd w:id="1090"/>
      <w:bookmarkEnd w:id="1091"/>
      <w:bookmarkEnd w:id="1092"/>
      <w:bookmarkEnd w:id="1093"/>
      <w:bookmarkEnd w:id="1094"/>
      <w:bookmarkEnd w:id="1095"/>
      <w:bookmarkEnd w:id="1096"/>
      <w:bookmarkEnd w:id="1097"/>
    </w:p>
    <w:p w14:paraId="60B9155A" w14:textId="77777777" w:rsidR="00D85371" w:rsidRPr="00E211AD" w:rsidRDefault="00D85371" w:rsidP="00D85371">
      <w:pPr>
        <w:pStyle w:val="Brdtextram"/>
      </w:pPr>
      <w:r w:rsidRPr="00A23943">
        <w:rPr>
          <w:b/>
          <w:spacing w:val="-2"/>
        </w:rPr>
        <w:t>Regeringens förslag:</w:t>
      </w:r>
      <w:r w:rsidRPr="00A23943">
        <w:rPr>
          <w:spacing w:val="-2"/>
        </w:rPr>
        <w:t xml:space="preserve"> När en tillhandahållare av en internet</w:t>
      </w:r>
      <w:r w:rsidRPr="00A23943">
        <w:rPr>
          <w:spacing w:val="-2"/>
        </w:rPr>
        <w:softHyphen/>
        <w:t>anslut</w:t>
      </w:r>
      <w:r w:rsidRPr="00A23943">
        <w:rPr>
          <w:spacing w:val="-2"/>
        </w:rPr>
        <w:softHyphen/>
        <w:t>nings</w:t>
      </w:r>
      <w:r w:rsidRPr="00A23943">
        <w:rPr>
          <w:spacing w:val="-2"/>
        </w:rPr>
        <w:softHyphen/>
      </w:r>
      <w:r>
        <w:softHyphen/>
      </w:r>
      <w:r w:rsidRPr="00424352">
        <w:t>tjänst eller en allmänt tillgänglig num</w:t>
      </w:r>
      <w:r w:rsidRPr="00424352">
        <w:softHyphen/>
        <w:t>mer</w:t>
      </w:r>
      <w:r w:rsidRPr="00424352">
        <w:softHyphen/>
        <w:t>baserad interpersonell kom</w:t>
      </w:r>
      <w:r>
        <w:softHyphen/>
      </w:r>
      <w:r w:rsidRPr="00A23943">
        <w:rPr>
          <w:spacing w:val="-2"/>
        </w:rPr>
        <w:t>munikationstjänst till</w:t>
      </w:r>
      <w:r w:rsidRPr="00A23943">
        <w:rPr>
          <w:spacing w:val="-2"/>
        </w:rPr>
        <w:softHyphen/>
        <w:t>handa</w:t>
      </w:r>
      <w:r w:rsidRPr="00A23943">
        <w:rPr>
          <w:spacing w:val="-2"/>
        </w:rPr>
        <w:softHyphen/>
        <w:t>håller tjänsten till en konsument till</w:t>
      </w:r>
      <w:r w:rsidRPr="00A23943">
        <w:rPr>
          <w:spacing w:val="-2"/>
        </w:rPr>
        <w:softHyphen/>
        <w:t>sam</w:t>
      </w:r>
      <w:r w:rsidRPr="00A23943">
        <w:rPr>
          <w:spacing w:val="-2"/>
        </w:rPr>
        <w:softHyphen/>
        <w:t>mans</w:t>
      </w:r>
      <w:r w:rsidRPr="00424352">
        <w:t xml:space="preserve"> med andra tjänster eller terminal</w:t>
      </w:r>
      <w:r w:rsidRPr="00424352">
        <w:softHyphen/>
        <w:t>utrust</w:t>
      </w:r>
      <w:r w:rsidRPr="00424352">
        <w:softHyphen/>
        <w:t>ning</w:t>
      </w:r>
      <w:r w:rsidRPr="00E211AD">
        <w:t xml:space="preserve"> ska </w:t>
      </w:r>
      <w:r>
        <w:t xml:space="preserve">vissa </w:t>
      </w:r>
      <w:r w:rsidRPr="00E211AD">
        <w:t>bestämmel</w:t>
      </w:r>
      <w:r>
        <w:softHyphen/>
      </w:r>
      <w:r w:rsidRPr="00E211AD">
        <w:t>ser gälla alla delar av pa</w:t>
      </w:r>
      <w:r>
        <w:softHyphen/>
      </w:r>
      <w:r w:rsidRPr="00E211AD">
        <w:t>ket</w:t>
      </w:r>
      <w:r>
        <w:softHyphen/>
      </w:r>
      <w:r w:rsidRPr="00E211AD">
        <w:t>et</w:t>
      </w:r>
      <w:r>
        <w:t>. Det gäller bestäm</w:t>
      </w:r>
      <w:r>
        <w:softHyphen/>
        <w:t>melser</w:t>
      </w:r>
      <w:r>
        <w:softHyphen/>
        <w:t>na om</w:t>
      </w:r>
    </w:p>
    <w:p w14:paraId="3774F8F5" w14:textId="77777777" w:rsidR="00D85371" w:rsidRPr="00E211AD" w:rsidRDefault="00D85371" w:rsidP="00D85371">
      <w:pPr>
        <w:pStyle w:val="Strecklistaram"/>
      </w:pPr>
      <w:r w:rsidRPr="00E211AD">
        <w:t>tillhandahållande av en avtalssammanfattning,</w:t>
      </w:r>
    </w:p>
    <w:p w14:paraId="1D7FB1FD" w14:textId="77777777" w:rsidR="00D85371" w:rsidRPr="00E211AD" w:rsidRDefault="00D85371" w:rsidP="00D85371">
      <w:pPr>
        <w:pStyle w:val="Strecklistaram"/>
      </w:pPr>
      <w:r w:rsidRPr="00E211AD">
        <w:t>offentliggörande av information om tjänsterna,</w:t>
      </w:r>
    </w:p>
    <w:p w14:paraId="46DBE85D" w14:textId="77777777" w:rsidR="00D85371" w:rsidRPr="00E211AD" w:rsidRDefault="00D85371" w:rsidP="00D85371">
      <w:pPr>
        <w:pStyle w:val="Strecklistaram"/>
      </w:pPr>
      <w:r w:rsidRPr="00E211AD">
        <w:t>maximal bindningstid,</w:t>
      </w:r>
    </w:p>
    <w:p w14:paraId="7D6E0D20" w14:textId="77777777" w:rsidR="00D85371" w:rsidRPr="00E211AD" w:rsidRDefault="00D85371" w:rsidP="00D85371">
      <w:pPr>
        <w:pStyle w:val="Strecklistaram"/>
      </w:pPr>
      <w:r w:rsidRPr="00E211AD">
        <w:t>ändring av avtal,</w:t>
      </w:r>
    </w:p>
    <w:p w14:paraId="01FA808F" w14:textId="77777777" w:rsidR="00D85371" w:rsidRPr="00E211AD" w:rsidRDefault="00D85371" w:rsidP="00D85371">
      <w:pPr>
        <w:pStyle w:val="Strecklistaram"/>
      </w:pPr>
      <w:r w:rsidRPr="00424352">
        <w:t>maximal uppsägningstid</w:t>
      </w:r>
      <w:r w:rsidRPr="00E211AD">
        <w:t>,</w:t>
      </w:r>
    </w:p>
    <w:p w14:paraId="0222B237" w14:textId="77777777" w:rsidR="00D85371" w:rsidRPr="00E211AD" w:rsidRDefault="00D85371" w:rsidP="00D85371">
      <w:pPr>
        <w:pStyle w:val="Strecklistaram"/>
      </w:pPr>
      <w:r w:rsidRPr="00E211AD">
        <w:t>kompensation vid uppsägning av avtalet i förtid,</w:t>
      </w:r>
      <w:r>
        <w:t xml:space="preserve"> </w:t>
      </w:r>
      <w:r w:rsidRPr="00E211AD">
        <w:t>och</w:t>
      </w:r>
    </w:p>
    <w:p w14:paraId="081B874E" w14:textId="77777777" w:rsidR="00D85371" w:rsidRPr="00E211AD" w:rsidRDefault="00D85371" w:rsidP="00D85371">
      <w:pPr>
        <w:pStyle w:val="Strecklistaram"/>
      </w:pPr>
      <w:r w:rsidRPr="00E211AD">
        <w:t>byte av tillhandahållare av internetanslutningstjänst.</w:t>
      </w:r>
    </w:p>
    <w:p w14:paraId="232282F7" w14:textId="77777777" w:rsidR="00D85371" w:rsidRDefault="00D85371" w:rsidP="00D85371">
      <w:pPr>
        <w:pStyle w:val="Brdtextmedindragram"/>
        <w:spacing w:before="90"/>
        <w:ind w:firstLine="0"/>
      </w:pPr>
      <w:r w:rsidRPr="00E211AD">
        <w:t xml:space="preserve">Den som tillhandahåller </w:t>
      </w:r>
      <w:r>
        <w:t xml:space="preserve">en konsument en </w:t>
      </w:r>
      <w:r w:rsidRPr="00424352">
        <w:t>internetanslutnings</w:t>
      </w:r>
      <w:r w:rsidRPr="00424352">
        <w:softHyphen/>
        <w:t>tjänst eller en allmänt tillgänglig nummerbaserad interpersonell kom</w:t>
      </w:r>
      <w:r w:rsidRPr="00424352">
        <w:softHyphen/>
        <w:t>mu</w:t>
      </w:r>
      <w:r w:rsidRPr="00424352">
        <w:softHyphen/>
        <w:t>ni</w:t>
      </w:r>
      <w:r w:rsidRPr="00424352">
        <w:softHyphen/>
        <w:t>ka</w:t>
      </w:r>
      <w:r w:rsidRPr="00424352">
        <w:softHyphen/>
        <w:t>tions</w:t>
      </w:r>
      <w:r w:rsidRPr="00424352">
        <w:softHyphen/>
      </w:r>
      <w:r w:rsidRPr="00E211AD">
        <w:t>tjänst</w:t>
      </w:r>
      <w:r>
        <w:t xml:space="preserve"> och som ingår ett avtal om </w:t>
      </w:r>
      <w:r w:rsidRPr="00E211AD">
        <w:t xml:space="preserve">ytterligare </w:t>
      </w:r>
      <w:r w:rsidRPr="00424352">
        <w:t>tjänster eller terminal</w:t>
      </w:r>
      <w:r>
        <w:softHyphen/>
      </w:r>
      <w:r w:rsidRPr="00424352">
        <w:t xml:space="preserve">utrustning </w:t>
      </w:r>
      <w:r>
        <w:t xml:space="preserve">med konsumenten ska </w:t>
      </w:r>
      <w:r w:rsidRPr="00E211AD">
        <w:t>få ställa upp villkor som innebär en förläng</w:t>
      </w:r>
      <w:r w:rsidRPr="00E211AD">
        <w:softHyphen/>
        <w:t xml:space="preserve">ning av den </w:t>
      </w:r>
      <w:r w:rsidRPr="00424352">
        <w:t>ur</w:t>
      </w:r>
      <w:r w:rsidRPr="00424352">
        <w:softHyphen/>
        <w:t>sprung</w:t>
      </w:r>
      <w:r w:rsidRPr="00424352">
        <w:softHyphen/>
        <w:t xml:space="preserve">liga avtalstiden för dessa tjänster, </w:t>
      </w:r>
      <w:r>
        <w:t xml:space="preserve">endast </w:t>
      </w:r>
      <w:r w:rsidRPr="00424352">
        <w:t>om kon</w:t>
      </w:r>
      <w:r w:rsidRPr="00424352">
        <w:softHyphen/>
        <w:t>su</w:t>
      </w:r>
      <w:r w:rsidRPr="00424352">
        <w:softHyphen/>
        <w:t>menten ut</w:t>
      </w:r>
      <w:r w:rsidRPr="00424352">
        <w:softHyphen/>
        <w:t>tryck</w:t>
      </w:r>
      <w:r w:rsidRPr="00424352">
        <w:softHyphen/>
      </w:r>
      <w:r w:rsidRPr="00E211AD">
        <w:t>ligen har samtyckt till det.</w:t>
      </w:r>
    </w:p>
    <w:p w14:paraId="7E070274" w14:textId="77777777" w:rsidR="00D85371" w:rsidRPr="00E211AD" w:rsidRDefault="00D85371" w:rsidP="00D85371">
      <w:pPr>
        <w:pStyle w:val="Brdtextmedindragram"/>
      </w:pPr>
      <w:r>
        <w:t>De nämnda b</w:t>
      </w:r>
      <w:r w:rsidRPr="00424352">
        <w:t>estämmelser</w:t>
      </w:r>
      <w:r>
        <w:t>na</w:t>
      </w:r>
      <w:r w:rsidRPr="00424352">
        <w:t xml:space="preserve"> ska gälla </w:t>
      </w:r>
      <w:r>
        <w:t>även i förhållande till</w:t>
      </w:r>
      <w:r w:rsidRPr="00424352">
        <w:t xml:space="preserve"> slut</w:t>
      </w:r>
      <w:r>
        <w:softHyphen/>
      </w:r>
      <w:r w:rsidRPr="00424352">
        <w:t>användare som är mikro</w:t>
      </w:r>
      <w:r w:rsidRPr="00424352">
        <w:softHyphen/>
        <w:t>företag,</w:t>
      </w:r>
      <w:r w:rsidRPr="00E211AD">
        <w:t xml:space="preserve"> </w:t>
      </w:r>
      <w:r>
        <w:t xml:space="preserve">andra </w:t>
      </w:r>
      <w:r w:rsidRPr="00424352">
        <w:t>små företag eller organisa</w:t>
      </w:r>
      <w:r>
        <w:softHyphen/>
      </w:r>
      <w:r w:rsidRPr="00424352">
        <w:t>tioner som drivs utan vinstsyfte, om de inte ut</w:t>
      </w:r>
      <w:r w:rsidRPr="00424352">
        <w:softHyphen/>
      </w:r>
      <w:r w:rsidRPr="00E211AD">
        <w:t>tryckligen har samtyckt till att bestämmelserna frångås.</w:t>
      </w:r>
    </w:p>
    <w:p w14:paraId="6DF62A21" w14:textId="77777777" w:rsidR="00D85371" w:rsidRPr="00E211AD" w:rsidRDefault="00D85371" w:rsidP="00D85371">
      <w:pPr>
        <w:pStyle w:val="Brdtextmedindragram"/>
      </w:pPr>
      <w:r w:rsidRPr="00424352">
        <w:t xml:space="preserve">Om en konsument </w:t>
      </w:r>
      <w:r>
        <w:t xml:space="preserve">med stöd av </w:t>
      </w:r>
      <w:r w:rsidRPr="00424352">
        <w:t>unionsrätten eller nationell rätt har rätt att i för</w:t>
      </w:r>
      <w:r w:rsidRPr="00424352">
        <w:softHyphen/>
        <w:t xml:space="preserve">tid säga upp </w:t>
      </w:r>
      <w:r>
        <w:t xml:space="preserve">eller häva </w:t>
      </w:r>
      <w:r w:rsidRPr="00424352">
        <w:t xml:space="preserve">någon del av paketet på grund av </w:t>
      </w:r>
      <w:r>
        <w:t xml:space="preserve">att den inte </w:t>
      </w:r>
      <w:r w:rsidRPr="00424352">
        <w:t>överens</w:t>
      </w:r>
      <w:r w:rsidRPr="00424352">
        <w:softHyphen/>
        <w:t>stäm</w:t>
      </w:r>
      <w:r w:rsidRPr="00424352">
        <w:softHyphen/>
        <w:t>me</w:t>
      </w:r>
      <w:r>
        <w:t>r</w:t>
      </w:r>
      <w:r w:rsidRPr="00424352">
        <w:t xml:space="preserve"> </w:t>
      </w:r>
      <w:r w:rsidRPr="00E211AD">
        <w:t>med avtalet eller underlåtenhet att leverera, ska den rätten om</w:t>
      </w:r>
      <w:r w:rsidRPr="00E211AD">
        <w:softHyphen/>
        <w:t>fatta alla delar av paketet.</w:t>
      </w:r>
    </w:p>
    <w:p w14:paraId="17BB15EC" w14:textId="77777777" w:rsidR="00D85371" w:rsidRPr="00A76360" w:rsidRDefault="00D85371" w:rsidP="00D85371">
      <w:pPr>
        <w:pStyle w:val="Brdtextmedindrag"/>
        <w:rPr>
          <w:sz w:val="8"/>
          <w:szCs w:val="8"/>
        </w:rPr>
      </w:pPr>
    </w:p>
    <w:p w14:paraId="7F44C1CB"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i huvudsak med regeringens förslag. I promemorian föreslås att även reglerna om påföljder vid fel ska gälla alla delar av ett paket.</w:t>
      </w:r>
    </w:p>
    <w:p w14:paraId="0BCB7865" w14:textId="77777777" w:rsidR="00D85371" w:rsidRPr="00893162" w:rsidRDefault="00D85371" w:rsidP="00D85371">
      <w:pPr>
        <w:pStyle w:val="Brdtextmedindrag"/>
        <w:rPr>
          <w:highlight w:val="lightGray"/>
        </w:rPr>
      </w:pPr>
      <w:r w:rsidRPr="006B7701">
        <w:rPr>
          <w:b/>
        </w:rPr>
        <w:lastRenderedPageBreak/>
        <w:t>Remissinstanserna:</w:t>
      </w:r>
      <w:r w:rsidRPr="005D5A41">
        <w:rPr>
          <w:bCs/>
        </w:rPr>
        <w:t xml:space="preserve"> </w:t>
      </w:r>
      <w:r w:rsidRPr="00191525">
        <w:t xml:space="preserve">De flesta </w:t>
      </w:r>
      <w:r w:rsidRPr="00E0683A">
        <w:t>av remissinstanserna tillstyrker förslage</w:t>
      </w:r>
      <w:r>
        <w:t>t</w:t>
      </w:r>
      <w:r w:rsidRPr="00E0683A">
        <w:t xml:space="preserve"> eller har ingen invändning mot de</w:t>
      </w:r>
      <w:r>
        <w:t>t</w:t>
      </w:r>
      <w:r w:rsidRPr="00E0683A">
        <w:t>.</w:t>
      </w:r>
      <w:r w:rsidRPr="00791E81">
        <w:rPr>
          <w:rStyle w:val="BrdtextChar"/>
        </w:rPr>
        <w:t xml:space="preserve"> </w:t>
      </w:r>
      <w:r>
        <w:rPr>
          <w:i/>
        </w:rPr>
        <w:t>TechSverige</w:t>
      </w:r>
      <w:r w:rsidRPr="004871C2">
        <w:t>,</w:t>
      </w:r>
      <w:r w:rsidRPr="00E0683A">
        <w:rPr>
          <w:i/>
        </w:rPr>
        <w:t xml:space="preserve"> Hi3G Access AB</w:t>
      </w:r>
      <w:r>
        <w:rPr>
          <w:i/>
        </w:rPr>
        <w:t xml:space="preserve"> </w:t>
      </w:r>
      <w:r>
        <w:t>och</w:t>
      </w:r>
      <w:r w:rsidRPr="00E0683A">
        <w:t xml:space="preserve"> </w:t>
      </w:r>
      <w:r w:rsidRPr="00E0683A">
        <w:rPr>
          <w:i/>
        </w:rPr>
        <w:t xml:space="preserve">Telenor Sverige AB </w:t>
      </w:r>
      <w:r w:rsidRPr="00E0683A">
        <w:t>anser dock att tillämp</w:t>
      </w:r>
      <w:r>
        <w:softHyphen/>
      </w:r>
      <w:r w:rsidRPr="00E0683A">
        <w:t>nings</w:t>
      </w:r>
      <w:r>
        <w:softHyphen/>
      </w:r>
      <w:r>
        <w:softHyphen/>
      </w:r>
      <w:r w:rsidRPr="00E0683A">
        <w:t>område</w:t>
      </w:r>
      <w:r>
        <w:t>t</w:t>
      </w:r>
      <w:r w:rsidRPr="00E0683A">
        <w:t xml:space="preserve"> behöver förtyd</w:t>
      </w:r>
      <w:r>
        <w:softHyphen/>
      </w:r>
      <w:r w:rsidRPr="00E0683A">
        <w:t>ligas</w:t>
      </w:r>
      <w:r>
        <w:t xml:space="preserve"> och menar att rätten att säga upp alla delar i ett paket endast bör omfatta sådana tjänster och produkter som riskerar att leda till inlås</w:t>
      </w:r>
      <w:r>
        <w:softHyphen/>
        <w:t>nings</w:t>
      </w:r>
      <w:r>
        <w:softHyphen/>
        <w:t xml:space="preserve">effekter inom sektorn för elektronisk kommunikation. </w:t>
      </w:r>
      <w:r w:rsidRPr="00893162">
        <w:rPr>
          <w:i/>
        </w:rPr>
        <w:t xml:space="preserve">Discovery Networks Sweden AB </w:t>
      </w:r>
      <w:r w:rsidRPr="00893162">
        <w:t>framhåller att det är viktigt att klar</w:t>
      </w:r>
      <w:r>
        <w:softHyphen/>
      </w:r>
      <w:r w:rsidRPr="00893162">
        <w:t>gör</w:t>
      </w:r>
      <w:r>
        <w:t>a</w:t>
      </w:r>
      <w:r w:rsidRPr="00893162">
        <w:t xml:space="preserve"> att bestäm</w:t>
      </w:r>
      <w:r>
        <w:softHyphen/>
      </w:r>
      <w:r w:rsidRPr="00893162">
        <w:t>melserna endast ska tillämpas när tilläggstjänster tillhanda</w:t>
      </w:r>
      <w:r>
        <w:softHyphen/>
      </w:r>
      <w:r w:rsidRPr="00893162">
        <w:t>hålls av samma leveran</w:t>
      </w:r>
      <w:r>
        <w:softHyphen/>
      </w:r>
      <w:r w:rsidRPr="00893162">
        <w:t xml:space="preserve">tör. </w:t>
      </w:r>
      <w:r w:rsidRPr="00E0683A">
        <w:rPr>
          <w:i/>
        </w:rPr>
        <w:t>Sveriges konsum</w:t>
      </w:r>
      <w:r>
        <w:rPr>
          <w:i/>
        </w:rPr>
        <w:softHyphen/>
      </w:r>
      <w:r w:rsidRPr="00E0683A">
        <w:rPr>
          <w:i/>
        </w:rPr>
        <w:t>ent</w:t>
      </w:r>
      <w:r>
        <w:rPr>
          <w:i/>
        </w:rPr>
        <w:softHyphen/>
      </w:r>
      <w:r w:rsidRPr="00E0683A">
        <w:rPr>
          <w:i/>
        </w:rPr>
        <w:t>er</w:t>
      </w:r>
      <w:r w:rsidRPr="00E0683A">
        <w:t xml:space="preserve"> </w:t>
      </w:r>
      <w:r>
        <w:t>anser också att regleringen be</w:t>
      </w:r>
      <w:r>
        <w:softHyphen/>
        <w:t>höv</w:t>
      </w:r>
      <w:r>
        <w:softHyphen/>
        <w:t>er förtydligas i flera avseenden och framhåller att kravet på uttryckligt sam</w:t>
      </w:r>
      <w:r>
        <w:softHyphen/>
        <w:t>tycke måste inne</w:t>
      </w:r>
      <w:r>
        <w:softHyphen/>
        <w:t xml:space="preserve">bära att konsumenten fortsättningsvis inte kan bli bunden av sin passivitet. </w:t>
      </w:r>
      <w:r w:rsidRPr="00893162">
        <w:rPr>
          <w:i/>
        </w:rPr>
        <w:t>PTS</w:t>
      </w:r>
      <w:r w:rsidRPr="00893162">
        <w:t xml:space="preserve"> anser att det av lag</w:t>
      </w:r>
      <w:r>
        <w:t>en</w:t>
      </w:r>
      <w:r w:rsidRPr="00893162">
        <w:t xml:space="preserve"> ska framgå att den maximala bind</w:t>
      </w:r>
      <w:r>
        <w:softHyphen/>
      </w:r>
      <w:r w:rsidRPr="00893162">
        <w:t>nings</w:t>
      </w:r>
      <w:r>
        <w:softHyphen/>
      </w:r>
      <w:r w:rsidRPr="00893162">
        <w:softHyphen/>
        <w:t>tiden är 24 månader.</w:t>
      </w:r>
    </w:p>
    <w:p w14:paraId="17D660AF" w14:textId="77777777" w:rsidR="00D85371" w:rsidRDefault="00D85371" w:rsidP="00D85371">
      <w:pPr>
        <w:pStyle w:val="Rubrik4utannumrering"/>
      </w:pPr>
      <w:r w:rsidRPr="00E211AD">
        <w:t xml:space="preserve">Skälen för </w:t>
      </w:r>
      <w:r w:rsidRPr="00757776">
        <w:t xml:space="preserve">regeringens </w:t>
      </w:r>
      <w:r w:rsidRPr="00E211AD">
        <w:t>förslag</w:t>
      </w:r>
    </w:p>
    <w:p w14:paraId="1647D093" w14:textId="77777777" w:rsidR="00D85371" w:rsidRDefault="00D85371" w:rsidP="00D85371">
      <w:pPr>
        <w:pStyle w:val="Rubrik5utannumrering"/>
        <w:spacing w:before="0"/>
      </w:pPr>
      <w:r>
        <w:t>Sampaketering av tjänster och terminalutrustning</w:t>
      </w:r>
    </w:p>
    <w:p w14:paraId="5C195751" w14:textId="77777777" w:rsidR="00D85371" w:rsidRDefault="00D85371" w:rsidP="00D85371">
      <w:pPr>
        <w:pStyle w:val="Brdtextmedindrag"/>
        <w:ind w:firstLine="0"/>
      </w:pPr>
      <w:r w:rsidRPr="00E211AD">
        <w:t xml:space="preserve">Bestämmelserna </w:t>
      </w:r>
      <w:r>
        <w:t xml:space="preserve">om paketerbjudanden </w:t>
      </w:r>
      <w:r w:rsidRPr="00E211AD">
        <w:t>i artikel 107 i EU-direktivet är nya. Artikeln</w:t>
      </w:r>
      <w:r w:rsidRPr="00E211AD" w:rsidDel="008C3D5F">
        <w:t xml:space="preserve"> </w:t>
      </w:r>
      <w:r w:rsidRPr="00E211AD">
        <w:t xml:space="preserve">gäller </w:t>
      </w:r>
      <w:r w:rsidRPr="00424352">
        <w:t>tjänster och terminal</w:t>
      </w:r>
      <w:r>
        <w:softHyphen/>
      </w:r>
      <w:r w:rsidRPr="00424352">
        <w:t>utrust</w:t>
      </w:r>
      <w:r>
        <w:softHyphen/>
      </w:r>
      <w:r w:rsidRPr="00424352">
        <w:t>ning som ingår i ett paket där minst en av tjänsterna</w:t>
      </w:r>
      <w:r w:rsidRPr="00E211AD">
        <w:t xml:space="preserve"> är en internet</w:t>
      </w:r>
      <w:r>
        <w:softHyphen/>
      </w:r>
      <w:r w:rsidRPr="00E211AD">
        <w:t>anslutningstjänst eller en allmänt till</w:t>
      </w:r>
      <w:r>
        <w:softHyphen/>
      </w:r>
      <w:r w:rsidRPr="00E211AD">
        <w:t>gäng</w:t>
      </w:r>
      <w:r>
        <w:softHyphen/>
      </w:r>
      <w:r w:rsidRPr="00E211AD">
        <w:t>lig nummerbaserad inter</w:t>
      </w:r>
      <w:r>
        <w:softHyphen/>
      </w:r>
      <w:r w:rsidRPr="00E211AD">
        <w:t>person</w:t>
      </w:r>
      <w:r>
        <w:softHyphen/>
      </w:r>
      <w:r w:rsidRPr="00E211AD">
        <w:t>ell kommunikationstjänst. B</w:t>
      </w:r>
      <w:r>
        <w:t>akgrun</w:t>
      </w:r>
      <w:r>
        <w:softHyphen/>
        <w:t>den är</w:t>
      </w:r>
      <w:r w:rsidRPr="00E211AD" w:rsidDel="008C3D5F">
        <w:t xml:space="preserve"> </w:t>
      </w:r>
      <w:r w:rsidRPr="00E211AD">
        <w:t>att paket, även om de ofta medför fördelar för konsument</w:t>
      </w:r>
      <w:r>
        <w:softHyphen/>
      </w:r>
      <w:r w:rsidRPr="00E211AD">
        <w:t>er</w:t>
      </w:r>
      <w:r>
        <w:softHyphen/>
      </w:r>
      <w:r w:rsidRPr="00E211AD">
        <w:t xml:space="preserve">na, kan göra ett byte svårare eller dyrare och öka risken för inlåsning i ett avtal. Om olika </w:t>
      </w:r>
      <w:r w:rsidRPr="00424352">
        <w:t>tjänster och terminal</w:t>
      </w:r>
      <w:r>
        <w:softHyphen/>
      </w:r>
      <w:r w:rsidRPr="00424352">
        <w:t>utrustning omfattas av motstridiga regler om uppsägning</w:t>
      </w:r>
      <w:r w:rsidRPr="00E211AD">
        <w:t xml:space="preserve"> av avtal och byte av tillhandahållare eller avtals</w:t>
      </w:r>
      <w:r>
        <w:softHyphen/>
      </w:r>
      <w:r w:rsidRPr="00E211AD">
        <w:t>mässiga åtaganden avseende för</w:t>
      </w:r>
      <w:r>
        <w:softHyphen/>
      </w:r>
      <w:r w:rsidRPr="00E211AD">
        <w:t>värv av terminalutrustning</w:t>
      </w:r>
      <w:r>
        <w:t>,</w:t>
      </w:r>
      <w:r w:rsidRPr="00E211AD">
        <w:t xml:space="preserve"> är konsument</w:t>
      </w:r>
      <w:r>
        <w:softHyphen/>
      </w:r>
      <w:r w:rsidRPr="00E211AD">
        <w:t>er</w:t>
      </w:r>
      <w:r>
        <w:softHyphen/>
      </w:r>
      <w:r w:rsidRPr="00E211AD">
        <w:t xml:space="preserve">na i själva verket </w:t>
      </w:r>
      <w:r w:rsidRPr="00424352">
        <w:t xml:space="preserve">förhindrade att utöva sina rättigheter </w:t>
      </w:r>
      <w:r w:rsidRPr="005D5503">
        <w:t>enligt EU-direktivet för hela eller delar av paketet (skäl 283 i EU-direktivet). Artikeln omfattas av principen om fullharmon</w:t>
      </w:r>
      <w:r w:rsidRPr="005D5503">
        <w:softHyphen/>
        <w:t>iser</w:t>
      </w:r>
      <w:r w:rsidRPr="005D5503">
        <w:softHyphen/>
        <w:t>ing, se avsnitt 16.1.1.</w:t>
      </w:r>
    </w:p>
    <w:p w14:paraId="533795F1" w14:textId="77777777" w:rsidR="00D85371" w:rsidRPr="00FC532E" w:rsidRDefault="00D85371" w:rsidP="00D85371">
      <w:pPr>
        <w:pStyle w:val="Brdtextmedindrag"/>
      </w:pPr>
      <w:r w:rsidRPr="00FC532E">
        <w:t>EU-direktivet innehåller inte någon definition av uttrycket paket. I skäl 283 anges att ett paket bör anses föreligga i situationer där del</w:t>
      </w:r>
      <w:r w:rsidRPr="00FC532E">
        <w:softHyphen/>
        <w:t>ar</w:t>
      </w:r>
      <w:r w:rsidRPr="00FC532E">
        <w:softHyphen/>
        <w:t>na i paketet tillhandahålls eller säljs av samma tillhandahållare inom ramen för samma eller ett närbesläktat eller anknytande avtal.</w:t>
      </w:r>
    </w:p>
    <w:p w14:paraId="16801E63" w14:textId="77777777" w:rsidR="00D85371" w:rsidRPr="00E211AD" w:rsidRDefault="00D85371" w:rsidP="00D85371">
      <w:pPr>
        <w:pStyle w:val="Brdtextmedindrag"/>
      </w:pPr>
      <w:r w:rsidRPr="00424352">
        <w:t>Paket av tjänster och terminalutrustning har blivit vanligt förekom</w:t>
      </w:r>
      <w:r>
        <w:softHyphen/>
      </w:r>
      <w:r w:rsidRPr="00424352">
        <w:t>man</w:t>
      </w:r>
      <w:r>
        <w:softHyphen/>
      </w:r>
      <w:r w:rsidRPr="00424352">
        <w:t>de</w:t>
      </w:r>
      <w:r w:rsidRPr="00E211AD">
        <w:t xml:space="preserve"> på den svenska marknaden för elektronisk kommunikation. Ett exempel är </w:t>
      </w:r>
      <w:r w:rsidRPr="00424352">
        <w:t>marknaden för mobiltelefoni</w:t>
      </w:r>
      <w:r>
        <w:t>,</w:t>
      </w:r>
      <w:r w:rsidRPr="00424352">
        <w:t xml:space="preserve"> där tillhandahållare paketerar smart</w:t>
      </w:r>
      <w:r>
        <w:softHyphen/>
      </w:r>
      <w:r w:rsidRPr="00424352">
        <w:t>telefoner</w:t>
      </w:r>
      <w:r w:rsidRPr="00E211AD">
        <w:t xml:space="preserve"> med ett mobilabonnemang och eventuellt en eller flera innehålls</w:t>
      </w:r>
      <w:r>
        <w:softHyphen/>
      </w:r>
      <w:r w:rsidRPr="00E211AD">
        <w:t>tjänster i samma erbjudande för den som väljer att binda sig till tillhanda</w:t>
      </w:r>
      <w:r>
        <w:softHyphen/>
      </w:r>
      <w:r w:rsidRPr="00E211AD">
        <w:t>hållar</w:t>
      </w:r>
      <w:r>
        <w:softHyphen/>
      </w:r>
      <w:r w:rsidRPr="00E211AD">
        <w:t>en en viss tid. Även fast bredband i kombination med fast telefoni och tv-tjänster förekommer i relativt hög utsträckning på mark</w:t>
      </w:r>
      <w:r>
        <w:softHyphen/>
      </w:r>
      <w:r w:rsidRPr="00E211AD">
        <w:t>nad</w:t>
      </w:r>
      <w:r>
        <w:softHyphen/>
      </w:r>
      <w:r w:rsidRPr="00E211AD">
        <w:t>en.</w:t>
      </w:r>
    </w:p>
    <w:p w14:paraId="4C1A7BA7" w14:textId="77777777" w:rsidR="00D85371" w:rsidRPr="00E211AD" w:rsidRDefault="00D85371" w:rsidP="00D85371">
      <w:pPr>
        <w:pStyle w:val="Brdtextmedindrag"/>
      </w:pPr>
      <w:r>
        <w:t>A</w:t>
      </w:r>
      <w:r w:rsidRPr="00E211AD">
        <w:t>rtikel 107 i EU-direktivet gäller som utgångspunkt till förmån för kon</w:t>
      </w:r>
      <w:r>
        <w:softHyphen/>
      </w:r>
      <w:r w:rsidRPr="00E211AD">
        <w:t>sum</w:t>
      </w:r>
      <w:r>
        <w:softHyphen/>
      </w:r>
      <w:r w:rsidRPr="00E211AD">
        <w:t xml:space="preserve">enter men </w:t>
      </w:r>
      <w:r w:rsidRPr="005D5503">
        <w:t>har i vissa delar utvidgats till att omfatta andra kategorier av slutanvändare som enligt direktivet jämställs med kon</w:t>
      </w:r>
      <w:r w:rsidRPr="005D5503">
        <w:softHyphen/>
        <w:t>sumenter (se av</w:t>
      </w:r>
      <w:r w:rsidRPr="005D5503">
        <w:softHyphen/>
        <w:t>snitt 16.1.3). Enligt</w:t>
      </w:r>
      <w:r w:rsidRPr="00E211AD">
        <w:t xml:space="preserve"> artikel 107.4 ska vissa be</w:t>
      </w:r>
      <w:r w:rsidRPr="00E211AD">
        <w:softHyphen/>
        <w:t>stämmelser gälla för slut</w:t>
      </w:r>
      <w:r>
        <w:softHyphen/>
      </w:r>
      <w:r w:rsidRPr="00E211AD">
        <w:t>använd</w:t>
      </w:r>
      <w:r>
        <w:softHyphen/>
      </w:r>
      <w:r w:rsidRPr="00E211AD">
        <w:t>are som är mikroföretag, små företag eller organisa</w:t>
      </w:r>
      <w:r>
        <w:softHyphen/>
      </w:r>
      <w:r w:rsidRPr="00E211AD">
        <w:t>tion</w:t>
      </w:r>
      <w:r>
        <w:softHyphen/>
      </w:r>
      <w:r w:rsidRPr="00E211AD">
        <w:t xml:space="preserve">er som drivs utan vinstsyfte, </w:t>
      </w:r>
      <w:r>
        <w:t>om</w:t>
      </w:r>
      <w:r w:rsidRPr="00E211AD">
        <w:t xml:space="preserve"> de inte uttryckligen har samtyckt till att alla eller några av bestämmelserna frångås.</w:t>
      </w:r>
    </w:p>
    <w:p w14:paraId="2F069EA5" w14:textId="77777777" w:rsidR="00D85371" w:rsidRDefault="00D85371" w:rsidP="00D85371">
      <w:pPr>
        <w:pStyle w:val="Rubrik5utannumrering"/>
      </w:pPr>
      <w:r>
        <w:lastRenderedPageBreak/>
        <w:t>Vissa slutanvändarrättigheter utsträcks till alla delar av paketet</w:t>
      </w:r>
    </w:p>
    <w:p w14:paraId="2C00E5C7" w14:textId="77777777" w:rsidR="00D85371" w:rsidRDefault="00D85371" w:rsidP="00D85371">
      <w:pPr>
        <w:pStyle w:val="Brdtextmedindrag"/>
        <w:ind w:firstLine="0"/>
      </w:pPr>
      <w:r w:rsidRPr="00E211AD">
        <w:t>Av artikel 107.1 i EU-direktivet f</w:t>
      </w:r>
      <w:r>
        <w:t>ramgår</w:t>
      </w:r>
      <w:r w:rsidRPr="00E211AD">
        <w:t xml:space="preserve"> att om ett paket av tjänster eller ett paket av tjänster och terminalutrustning som erbjuds en konsument om</w:t>
      </w:r>
      <w:r w:rsidRPr="00E211AD">
        <w:softHyphen/>
      </w:r>
      <w:r w:rsidRPr="00424352">
        <w:t>fattar minst en internetanslutningstjänst eller en allmänt tillgänglig num</w:t>
      </w:r>
      <w:r>
        <w:softHyphen/>
      </w:r>
      <w:r w:rsidRPr="00424352">
        <w:t>mer</w:t>
      </w:r>
      <w:r w:rsidRPr="00424352">
        <w:softHyphen/>
        <w:t xml:space="preserve">baserad interpersonell kommunikationstjänst ska </w:t>
      </w:r>
      <w:r>
        <w:t>vissa slutanvändar</w:t>
      </w:r>
      <w:r>
        <w:softHyphen/>
        <w:t>rättigheter gälla alla delar av paketet. De artiklar som ska gälla alla delar av paketet är</w:t>
      </w:r>
      <w:r w:rsidRPr="00E211AD">
        <w:t xml:space="preserve"> 102.3 (tillhanda</w:t>
      </w:r>
      <w:r>
        <w:softHyphen/>
      </w:r>
      <w:r w:rsidRPr="00E211AD">
        <w:t>håll</w:t>
      </w:r>
      <w:r>
        <w:softHyphen/>
      </w:r>
      <w:r w:rsidRPr="00E211AD">
        <w:t xml:space="preserve">ande av en </w:t>
      </w:r>
      <w:r w:rsidRPr="00424352">
        <w:t>avtals</w:t>
      </w:r>
      <w:r>
        <w:softHyphen/>
      </w:r>
      <w:r w:rsidRPr="00424352">
        <w:t>samman</w:t>
      </w:r>
      <w:r>
        <w:softHyphen/>
      </w:r>
      <w:r w:rsidRPr="00424352">
        <w:t>fattning), 103.1 (offentliggörande av information om tjänster</w:t>
      </w:r>
      <w:r w:rsidRPr="00424352">
        <w:softHyphen/>
      </w:r>
      <w:r w:rsidRPr="00E211AD">
        <w:t>na), 105 (bindningstid och ändring och upp</w:t>
      </w:r>
      <w:r>
        <w:softHyphen/>
      </w:r>
      <w:r w:rsidRPr="00E211AD">
        <w:t xml:space="preserve">sägning avtal) och 106.1 (byte </w:t>
      </w:r>
      <w:r w:rsidRPr="00424352">
        <w:t>av till</w:t>
      </w:r>
      <w:r>
        <w:softHyphen/>
      </w:r>
      <w:r w:rsidRPr="00424352">
        <w:t>handahållare av internet</w:t>
      </w:r>
      <w:r>
        <w:softHyphen/>
      </w:r>
      <w:r w:rsidRPr="00424352">
        <w:t>anslutnings</w:t>
      </w:r>
      <w:r>
        <w:softHyphen/>
      </w:r>
      <w:r w:rsidRPr="00424352">
        <w:t>tjänst).</w:t>
      </w:r>
      <w:r>
        <w:t xml:space="preserve"> Nämnda artiklar gäller alltså</w:t>
      </w:r>
      <w:r w:rsidRPr="00424352">
        <w:t>, i tillämp</w:t>
      </w:r>
      <w:r w:rsidRPr="00424352">
        <w:softHyphen/>
        <w:t xml:space="preserve">liga </w:t>
      </w:r>
      <w:r w:rsidRPr="00E211AD">
        <w:t>delar</w:t>
      </w:r>
      <w:r>
        <w:t>,</w:t>
      </w:r>
      <w:r w:rsidRPr="00E211AD">
        <w:t xml:space="preserve"> även </w:t>
      </w:r>
      <w:r>
        <w:t xml:space="preserve">tjänster och terminalutrustning </w:t>
      </w:r>
      <w:r w:rsidRPr="00E211AD">
        <w:t xml:space="preserve">som annars inte omfattas av </w:t>
      </w:r>
      <w:r>
        <w:t>artiklar</w:t>
      </w:r>
      <w:r>
        <w:softHyphen/>
        <w:t>na</w:t>
      </w:r>
      <w:r w:rsidRPr="00E211AD">
        <w:t xml:space="preserve">. </w:t>
      </w:r>
      <w:r w:rsidRPr="005D5503">
        <w:t>Genom</w:t>
      </w:r>
      <w:r w:rsidRPr="005D5503">
        <w:softHyphen/>
        <w:t>förandet av re</w:t>
      </w:r>
      <w:r w:rsidRPr="005D5503">
        <w:softHyphen/>
        <w:t>spek</w:t>
      </w:r>
      <w:r w:rsidRPr="005D5503">
        <w:softHyphen/>
        <w:t>tive artikel behandlas i avsnitt 16.</w:t>
      </w:r>
      <w:r>
        <w:t>4</w:t>
      </w:r>
      <w:r w:rsidRPr="005D5503">
        <w:t>, 16.</w:t>
      </w:r>
      <w:r>
        <w:t>5</w:t>
      </w:r>
      <w:r w:rsidRPr="005D5503">
        <w:t>, 16.</w:t>
      </w:r>
      <w:r>
        <w:t>7</w:t>
      </w:r>
      <w:r w:rsidRPr="005D5503">
        <w:t xml:space="preserve"> och 16.</w:t>
      </w:r>
      <w:r>
        <w:t>8</w:t>
      </w:r>
      <w:r w:rsidRPr="005D5503">
        <w:t>. De</w:t>
      </w:r>
      <w:r>
        <w:t xml:space="preserve"> bestäm</w:t>
      </w:r>
      <w:r>
        <w:softHyphen/>
        <w:t>melser</w:t>
      </w:r>
      <w:r>
        <w:softHyphen/>
        <w:t>na ger enligt regeringens mening goda förutsätt</w:t>
      </w:r>
      <w:r>
        <w:softHyphen/>
        <w:t xml:space="preserve">ningar för att kunna </w:t>
      </w:r>
      <w:r w:rsidRPr="00E211AD">
        <w:t>byta tillhanda</w:t>
      </w:r>
      <w:r>
        <w:softHyphen/>
      </w:r>
      <w:r w:rsidRPr="00E211AD">
        <w:t>hållare</w:t>
      </w:r>
      <w:r>
        <w:t xml:space="preserve"> och därmed </w:t>
      </w:r>
      <w:r w:rsidRPr="00E211AD">
        <w:t>undvika inlåsnings</w:t>
      </w:r>
      <w:r>
        <w:softHyphen/>
      </w:r>
      <w:r w:rsidRPr="00E211AD">
        <w:t>effekter</w:t>
      </w:r>
      <w:r>
        <w:t xml:space="preserve"> samt för att kunna göra informerade val</w:t>
      </w:r>
      <w:r w:rsidRPr="00E211AD">
        <w:t>.</w:t>
      </w:r>
    </w:p>
    <w:p w14:paraId="397BC1DC" w14:textId="3BBB74F8" w:rsidR="00D85371" w:rsidRDefault="00D85371" w:rsidP="00666950">
      <w:pPr>
        <w:pStyle w:val="Brdtextmedindrag"/>
      </w:pPr>
      <w:r>
        <w:t>I artikel 105.5 i EU-direktivet finns regler om påföljder vid fel. I prome</w:t>
      </w:r>
      <w:r w:rsidR="005E1DA9">
        <w:softHyphen/>
      </w:r>
      <w:r>
        <w:t xml:space="preserve">morian föreslås att även den regleringen ska gälla alla delar av ett paket. </w:t>
      </w:r>
      <w:bookmarkStart w:id="1098" w:name="_Hlk82098872"/>
      <w:r>
        <w:t>Av skäl 283 i direktivet framgår dock att frågan om vilka rättsmedel som är tillämpliga i fall av bristande överensstämmelse med avtalet bör om</w:t>
      </w:r>
      <w:r w:rsidR="005E1DA9">
        <w:softHyphen/>
      </w:r>
      <w:r>
        <w:t xml:space="preserve">fattas av de regler som är tillämpliga på respektive beståndsdel i paketet, </w:t>
      </w:r>
      <w:r w:rsidRPr="005E1DA9">
        <w:rPr>
          <w:spacing w:val="-2"/>
        </w:rPr>
        <w:t>t.ex. av reglerna för avtal om försäljning av varor eller tillhanda</w:t>
      </w:r>
      <w:r w:rsidRPr="005E1DA9">
        <w:rPr>
          <w:spacing w:val="-2"/>
        </w:rPr>
        <w:softHyphen/>
        <w:t>hållande av</w:t>
      </w:r>
      <w:r>
        <w:t xml:space="preserve"> digitalt innehåll. </w:t>
      </w:r>
      <w:bookmarkEnd w:id="1098"/>
      <w:r>
        <w:t xml:space="preserve">Som framgår av avsnitt 16.7.6 har regeringen beslutat </w:t>
      </w:r>
      <w:r w:rsidRPr="00BC4F12">
        <w:t xml:space="preserve">en </w:t>
      </w:r>
      <w:r>
        <w:t>proposition med</w:t>
      </w:r>
      <w:r w:rsidRPr="00BC4F12">
        <w:t xml:space="preserve"> förslag </w:t>
      </w:r>
      <w:r>
        <w:t>till</w:t>
      </w:r>
      <w:r w:rsidRPr="00BC4F12">
        <w:t xml:space="preserve"> en ny </w:t>
      </w:r>
      <w:r>
        <w:t xml:space="preserve">konsumentköplag. Lagen innehåller bl.a. </w:t>
      </w:r>
      <w:r w:rsidRPr="005E1DA9">
        <w:rPr>
          <w:spacing w:val="-2"/>
        </w:rPr>
        <w:t>regler om påföljder vid fel på varan. Dessa bestämmelser tillämpas exempel</w:t>
      </w:r>
      <w:r w:rsidR="005E1DA9" w:rsidRPr="005E1DA9">
        <w:rPr>
          <w:spacing w:val="-2"/>
        </w:rPr>
        <w:softHyphen/>
      </w:r>
      <w:r>
        <w:t>vis på terminalutrustning som ingår i ett paket. Reglerna om påföljder vid fel i den nya lagen bör därmed inte gälla alla delar av ett paket.</w:t>
      </w:r>
    </w:p>
    <w:p w14:paraId="5BC8E219" w14:textId="77777777" w:rsidR="00D85371" w:rsidRDefault="00D85371" w:rsidP="00D85371">
      <w:pPr>
        <w:pStyle w:val="Brdtextmedindrag"/>
      </w:pPr>
      <w:r>
        <w:t>Regleringen i artikel 107 omfattar tjänster och terminalutrustning som tillhanda</w:t>
      </w:r>
      <w:r>
        <w:softHyphen/>
        <w:t>hålls inom ramen för ett och samma avtal, s.k. sampaketering. Av EU-direktiv</w:t>
      </w:r>
      <w:r>
        <w:softHyphen/>
        <w:t>et framgår att även tillhandahållande inom ramen för ett nära besläkt</w:t>
      </w:r>
      <w:r>
        <w:softHyphen/>
        <w:t xml:space="preserve">at eller anknytande avtal ska anses ingå i ett paket. </w:t>
      </w:r>
      <w:r w:rsidRPr="00367EF4">
        <w:t>För att genom</w:t>
      </w:r>
      <w:r>
        <w:softHyphen/>
      </w:r>
      <w:r w:rsidRPr="00367EF4">
        <w:t xml:space="preserve">föra artikeln bör </w:t>
      </w:r>
      <w:r>
        <w:t xml:space="preserve">enligt </w:t>
      </w:r>
      <w:r w:rsidRPr="00367EF4">
        <w:t>den nya lagen bestäm</w:t>
      </w:r>
      <w:r>
        <w:softHyphen/>
      </w:r>
      <w:r w:rsidRPr="00367EF4">
        <w:t>melserna som genom</w:t>
      </w:r>
      <w:r w:rsidRPr="00367EF4">
        <w:softHyphen/>
        <w:t xml:space="preserve">för nämnda artiklar </w:t>
      </w:r>
      <w:r>
        <w:t xml:space="preserve">gälla </w:t>
      </w:r>
      <w:r w:rsidRPr="00367EF4">
        <w:t xml:space="preserve">alla tjänster och terminalutrustning som ingår i </w:t>
      </w:r>
      <w:r>
        <w:t xml:space="preserve">ett </w:t>
      </w:r>
      <w:r w:rsidRPr="00367EF4">
        <w:t>paket.</w:t>
      </w:r>
      <w:r>
        <w:t xml:space="preserve"> Detta bör gälla </w:t>
      </w:r>
      <w:r w:rsidRPr="00367EF4">
        <w:t>när en tillhandahållare sampaketerar en internet</w:t>
      </w:r>
      <w:r w:rsidRPr="00367EF4">
        <w:softHyphen/>
        <w:t>anslutnings</w:t>
      </w:r>
      <w:r w:rsidRPr="00367EF4">
        <w:softHyphen/>
        <w:t>tjänst eller en allmänt tillgänglig nummerb</w:t>
      </w:r>
      <w:r>
        <w:t>aserad</w:t>
      </w:r>
      <w:r w:rsidRPr="00367EF4">
        <w:t xml:space="preserve"> inter</w:t>
      </w:r>
      <w:r w:rsidRPr="00367EF4">
        <w:softHyphen/>
        <w:t>perso</w:t>
      </w:r>
      <w:r>
        <w:softHyphen/>
      </w:r>
      <w:r w:rsidRPr="00367EF4">
        <w:t>nell elektron</w:t>
      </w:r>
      <w:r w:rsidRPr="00367EF4">
        <w:softHyphen/>
        <w:t>iska kom</w:t>
      </w:r>
      <w:r>
        <w:softHyphen/>
      </w:r>
      <w:r w:rsidRPr="00367EF4">
        <w:t>mun</w:t>
      </w:r>
      <w:r>
        <w:softHyphen/>
      </w:r>
      <w:r w:rsidRPr="00367EF4">
        <w:t>ikationstjänst med andra tjänster eller terminal</w:t>
      </w:r>
      <w:r>
        <w:softHyphen/>
      </w:r>
      <w:r w:rsidRPr="00367EF4">
        <w:t>utrustning</w:t>
      </w:r>
      <w:r>
        <w:t>. I enlighet med EU-direktivet bör kon</w:t>
      </w:r>
      <w:r>
        <w:softHyphen/>
        <w:t>sumenter skyddas av be</w:t>
      </w:r>
      <w:r>
        <w:softHyphen/>
        <w:t>stäm</w:t>
      </w:r>
      <w:r>
        <w:softHyphen/>
        <w:t xml:space="preserve">melserna. Även </w:t>
      </w:r>
      <w:r w:rsidRPr="0085560F">
        <w:t>slutanvändare som är mikroföretag, små företag eller organisationer som drivs utan vinstsyfte</w:t>
      </w:r>
      <w:r>
        <w:t xml:space="preserve"> bör omfattas</w:t>
      </w:r>
      <w:r w:rsidRPr="0085560F">
        <w:t>, om de inte uttryck</w:t>
      </w:r>
      <w:r>
        <w:softHyphen/>
      </w:r>
      <w:r w:rsidRPr="0085560F">
        <w:t>ligen har samtyckt till att bestämmelserna frångås</w:t>
      </w:r>
      <w:r>
        <w:t xml:space="preserve"> (se artikel 107.4)</w:t>
      </w:r>
      <w:r w:rsidRPr="0085560F">
        <w:t>.</w:t>
      </w:r>
      <w:r>
        <w:t xml:space="preserve"> Som </w:t>
      </w:r>
      <w:r w:rsidRPr="00893162">
        <w:rPr>
          <w:i/>
        </w:rPr>
        <w:t xml:space="preserve">Discovery Networks Sweden AB </w:t>
      </w:r>
      <w:r w:rsidRPr="00D7235B">
        <w:t xml:space="preserve">påpekar </w:t>
      </w:r>
      <w:r>
        <w:t>förut</w:t>
      </w:r>
      <w:r>
        <w:softHyphen/>
        <w:t>sätter bestäm</w:t>
      </w:r>
      <w:r>
        <w:softHyphen/>
        <w:t>melsernas tillämpning att tjänster och eventuell terminal</w:t>
      </w:r>
      <w:r>
        <w:softHyphen/>
        <w:t>utrustning tillhanda</w:t>
      </w:r>
      <w:r>
        <w:softHyphen/>
        <w:t>hålls av samma tillhandahållare. Det bör framgå av lagen. Det gäller även ankny</w:t>
      </w:r>
      <w:r>
        <w:softHyphen/>
        <w:t>tande avtal om ytterligare tjänster eller terminal</w:t>
      </w:r>
      <w:r>
        <w:softHyphen/>
        <w:t>utrustning som ingås vid ett senare tillfälle. Om det rör sig om två separata avtal</w:t>
      </w:r>
      <w:r w:rsidRPr="00257E69">
        <w:t xml:space="preserve"> </w:t>
      </w:r>
      <w:r>
        <w:t xml:space="preserve">bör det, som </w:t>
      </w:r>
      <w:r w:rsidRPr="001146FC">
        <w:rPr>
          <w:i/>
        </w:rPr>
        <w:t>Sveriges konsumenter</w:t>
      </w:r>
      <w:r>
        <w:t xml:space="preserve"> framför, krävas att avtalen är nära besläktade eller har anknytning till varandra för att anses ingå i ett paket. Exempelvis måste terminal</w:t>
      </w:r>
      <w:r>
        <w:softHyphen/>
        <w:t>utrustning som konsumenten köper kunna knytas till tjänst</w:t>
      </w:r>
      <w:r>
        <w:softHyphen/>
        <w:t xml:space="preserve">en i </w:t>
      </w:r>
      <w:r w:rsidRPr="005713F5">
        <w:rPr>
          <w:spacing w:val="-2"/>
        </w:rPr>
        <w:t>fråga för den ska att anses ingå i ett paket. Regeringen konstaterar vidare att det inte finns någon begränsning i fråga om kostnadsfria tilläggs</w:t>
      </w:r>
      <w:r w:rsidRPr="005713F5">
        <w:rPr>
          <w:spacing w:val="-2"/>
        </w:rPr>
        <w:softHyphen/>
        <w:t>tjänst</w:t>
      </w:r>
      <w:r w:rsidRPr="005713F5">
        <w:rPr>
          <w:spacing w:val="-2"/>
        </w:rPr>
        <w:softHyphen/>
        <w:t>er. Nämnda slut</w:t>
      </w:r>
      <w:r w:rsidRPr="005713F5">
        <w:rPr>
          <w:spacing w:val="-2"/>
        </w:rPr>
        <w:softHyphen/>
        <w:t>användarrättigheter bör därför omfatta även sådana tjänster.</w:t>
      </w:r>
    </w:p>
    <w:p w14:paraId="4496B65E" w14:textId="77777777" w:rsidR="00D85371" w:rsidRPr="00285473" w:rsidRDefault="00D85371" w:rsidP="00D85371">
      <w:pPr>
        <w:pStyle w:val="Brdtextmedindrag"/>
      </w:pPr>
      <w:r w:rsidRPr="00285473">
        <w:lastRenderedPageBreak/>
        <w:t>Flera remissinstanser framför att det måste klargöras vilka andra tjänst</w:t>
      </w:r>
      <w:r w:rsidRPr="00285473">
        <w:softHyphen/>
        <w:t>er som kan anses ingå i ett paket, t.ex. vad som gäller för försäkrings- och finans</w:t>
      </w:r>
      <w:r w:rsidRPr="00285473">
        <w:softHyphen/>
        <w:t>ierings</w:t>
      </w:r>
      <w:r w:rsidRPr="00285473">
        <w:softHyphen/>
        <w:t>tjänster som säljs tillsammans med terminalutrustning. Rege</w:t>
      </w:r>
      <w:r>
        <w:softHyphen/>
      </w:r>
      <w:r w:rsidRPr="00285473">
        <w:t>ring</w:t>
      </w:r>
      <w:r>
        <w:softHyphen/>
      </w:r>
      <w:r w:rsidRPr="00285473">
        <w:t>en konstaterar att artikel 107.1 omfattar paket av tjänster utan någon begräns</w:t>
      </w:r>
      <w:r w:rsidRPr="00285473">
        <w:softHyphen/>
        <w:t xml:space="preserve">ning av vilka tjänster som ska anses ingå i ett paket. I skäl 283 </w:t>
      </w:r>
      <w:r>
        <w:t>i EU-direktivet</w:t>
      </w:r>
      <w:r w:rsidRPr="00285473">
        <w:t xml:space="preserve"> nämns allmänt tillgängliga nummer</w:t>
      </w:r>
      <w:r w:rsidRPr="00285473">
        <w:softHyphen/>
        <w:t>oberoende interperso</w:t>
      </w:r>
      <w:r>
        <w:softHyphen/>
      </w:r>
      <w:r w:rsidRPr="00285473">
        <w:t>nella kommunikations</w:t>
      </w:r>
      <w:r w:rsidRPr="00285473">
        <w:softHyphen/>
        <w:t>tjänster, linjära sändnings</w:t>
      </w:r>
      <w:r w:rsidRPr="00285473">
        <w:softHyphen/>
        <w:t>tjänster och maskin</w:t>
      </w:r>
      <w:r>
        <w:t>-</w:t>
      </w:r>
      <w:r w:rsidRPr="00285473">
        <w:t>till</w:t>
      </w:r>
      <w:r>
        <w:t>-</w:t>
      </w:r>
      <w:r w:rsidRPr="00285473">
        <w:t>maskin-tjänster som exempel på sådana tjänster som det har blivit allt vanligare att en internet</w:t>
      </w:r>
      <w:r w:rsidRPr="00285473">
        <w:softHyphen/>
        <w:t>anslutningstjänst eller en allmänt tillgänglig num</w:t>
      </w:r>
      <w:r w:rsidRPr="00285473">
        <w:softHyphen/>
        <w:t>mer</w:t>
      </w:r>
      <w:r w:rsidRPr="00285473">
        <w:softHyphen/>
        <w:t>baserad inter</w:t>
      </w:r>
      <w:r w:rsidRPr="00285473">
        <w:softHyphen/>
        <w:t>person</w:t>
      </w:r>
      <w:r w:rsidRPr="00285473">
        <w:softHyphen/>
        <w:t>ell kommunikationstjänst sam</w:t>
      </w:r>
      <w:r>
        <w:softHyphen/>
      </w:r>
      <w:r w:rsidRPr="00285473">
        <w:t>paketeras med. Vidare anges att väsentliga bestämmelser i EU-direktivet därför bör tillämpas på alla delar av ett paket, däribland terminalutrustning, andra tjänster såsom digitalt innehåll eller digitala tjänster, och elektro</w:t>
      </w:r>
      <w:r>
        <w:softHyphen/>
      </w:r>
      <w:r w:rsidRPr="00285473">
        <w:t>niska kommunikationstjänster som inte direkt omfattas av tillämpnings</w:t>
      </w:r>
      <w:r>
        <w:softHyphen/>
      </w:r>
      <w:r w:rsidRPr="00285473">
        <w:t xml:space="preserve">området för dessa bestämmelser. Artikel 107.1 är dock inte begränsad till dessa exempel. </w:t>
      </w:r>
      <w:r>
        <w:t>N</w:t>
      </w:r>
      <w:r w:rsidRPr="00285473">
        <w:t xml:space="preserve">ågon </w:t>
      </w:r>
      <w:r>
        <w:t>avgränsning</w:t>
      </w:r>
      <w:r w:rsidRPr="00285473">
        <w:t xml:space="preserve"> av vilka andra tjänster som kan tänkas bli föremål för sampaketering </w:t>
      </w:r>
      <w:r>
        <w:t xml:space="preserve">bör </w:t>
      </w:r>
      <w:r w:rsidRPr="00285473">
        <w:t>därmed inte göras. Beroende på hur mark</w:t>
      </w:r>
      <w:r w:rsidRPr="00285473">
        <w:softHyphen/>
        <w:t>nad</w:t>
      </w:r>
      <w:r w:rsidRPr="00285473">
        <w:softHyphen/>
        <w:t>en utvecklas är det inte heller otänkbart att nya tjänster kan komma att sampaketeras med elektroniska kommunikations</w:t>
      </w:r>
      <w:r>
        <w:softHyphen/>
      </w:r>
      <w:r w:rsidRPr="00285473">
        <w:t>tjänster. Även sådana nya tjänster bör kunna träffas av regleringen.</w:t>
      </w:r>
    </w:p>
    <w:p w14:paraId="64DF1375" w14:textId="4324FE7E" w:rsidR="00D85371" w:rsidRDefault="00D85371" w:rsidP="00D85371">
      <w:pPr>
        <w:pStyle w:val="Brdtextmedindrag"/>
      </w:pPr>
      <w:r w:rsidRPr="00285473">
        <w:t xml:space="preserve">Sveriges konsumenter efterfrågar också ett förtydligande av vad som gäller för tv-tjänster vid förändringar i kanal- och programutbud. </w:t>
      </w:r>
      <w:r>
        <w:t>Re</w:t>
      </w:r>
      <w:r w:rsidR="005E1DA9">
        <w:softHyphen/>
      </w:r>
      <w:r>
        <w:t>ger</w:t>
      </w:r>
      <w:r w:rsidR="005E1DA9">
        <w:softHyphen/>
      </w:r>
      <w:r>
        <w:t>ing</w:t>
      </w:r>
      <w:r>
        <w:softHyphen/>
        <w:t xml:space="preserve">en konstaterar att </w:t>
      </w:r>
      <w:r w:rsidRPr="005D5503">
        <w:t>tjänster som huvud</w:t>
      </w:r>
      <w:r w:rsidRPr="005D5503">
        <w:softHyphen/>
        <w:t>sakligen omfattar överföring av kabel-tv-sändningar till konsumenters mottag</w:t>
      </w:r>
      <w:r w:rsidRPr="005D5503">
        <w:softHyphen/>
        <w:t>are kan vara en elektro</w:t>
      </w:r>
      <w:r>
        <w:softHyphen/>
      </w:r>
      <w:r w:rsidRPr="005D5503">
        <w:t>nisk kommunikationstjänst, se avsnitt 8. Som fram</w:t>
      </w:r>
      <w:r w:rsidRPr="005D5503">
        <w:softHyphen/>
        <w:t>går av avsnitt 16.</w:t>
      </w:r>
      <w:r>
        <w:t>7</w:t>
      </w:r>
      <w:r w:rsidRPr="005D5503">
        <w:t>.2 om</w:t>
      </w:r>
      <w:r w:rsidRPr="005D5503">
        <w:softHyphen/>
        <w:t>fattas sådana tjänster av bestämmelserna om ändring av avtal. För tjänster som omfatt</w:t>
      </w:r>
      <w:r w:rsidRPr="005D5503">
        <w:softHyphen/>
        <w:t>as av respektive artikels</w:t>
      </w:r>
      <w:r w:rsidRPr="00510D22">
        <w:t xml:space="preserve"> tillämp</w:t>
      </w:r>
      <w:r>
        <w:softHyphen/>
      </w:r>
      <w:r w:rsidRPr="00510D22">
        <w:t>nings</w:t>
      </w:r>
      <w:r>
        <w:softHyphen/>
      </w:r>
      <w:r w:rsidRPr="00510D22">
        <w:t xml:space="preserve">område (dvs. artiklarna 102.3, 103.1, 105 och 106.1) saknar </w:t>
      </w:r>
      <w:r>
        <w:t>det betydelse att tjänsten dessutom ingår i ett paket. Regleringen av paket</w:t>
      </w:r>
      <w:r>
        <w:softHyphen/>
        <w:t>erbjudand</w:t>
      </w:r>
      <w:r>
        <w:softHyphen/>
        <w:t>en innebär att en tjänst som inte omfattas av tillämpnings</w:t>
      </w:r>
      <w:r>
        <w:softHyphen/>
        <w:t>området för de aktuella artiklarna,</w:t>
      </w:r>
      <w:r w:rsidRPr="00CE7550">
        <w:t xml:space="preserve"> </w:t>
      </w:r>
      <w:r>
        <w:t>exempelvis en innehållstjänst, ändå kan träffas av bestämmelserna om tjänsten anses ingå i ett paket. Den materiella innebörden av den reglering som utsträcks till att omfatta alla delar av paketet framgår av de enskilda bestäm</w:t>
      </w:r>
      <w:r>
        <w:softHyphen/>
        <w:t>melser</w:t>
      </w:r>
      <w:r>
        <w:softHyphen/>
        <w:t>na.</w:t>
      </w:r>
    </w:p>
    <w:p w14:paraId="5CFA4B24" w14:textId="77777777" w:rsidR="00D85371" w:rsidRPr="00E211AD" w:rsidRDefault="00D85371" w:rsidP="00D85371">
      <w:pPr>
        <w:pStyle w:val="Rubrik5utannumrering"/>
      </w:pPr>
      <w:r>
        <w:t>Rätten att avsluta avtalet i förtid ska omfatta alla delar av paketet</w:t>
      </w:r>
    </w:p>
    <w:p w14:paraId="0921838A" w14:textId="77777777" w:rsidR="00D85371" w:rsidRDefault="00D85371" w:rsidP="00D85371">
      <w:pPr>
        <w:pStyle w:val="Brdtextmedindrag"/>
        <w:ind w:firstLine="0"/>
      </w:pPr>
      <w:r w:rsidRPr="00E211AD">
        <w:t xml:space="preserve">Av 107.2 i EU-direktivet framgår att </w:t>
      </w:r>
      <w:r>
        <w:t>en</w:t>
      </w:r>
      <w:r w:rsidRPr="00E211AD">
        <w:t xml:space="preserve"> konsument</w:t>
      </w:r>
      <w:r>
        <w:t xml:space="preserve"> som</w:t>
      </w:r>
      <w:r w:rsidRPr="00E211AD">
        <w:t xml:space="preserve"> enligt unions</w:t>
      </w:r>
      <w:r>
        <w:softHyphen/>
      </w:r>
      <w:r w:rsidRPr="00E211AD">
        <w:t>rätt</w:t>
      </w:r>
      <w:r>
        <w:softHyphen/>
      </w:r>
      <w:r w:rsidRPr="00E211AD">
        <w:t xml:space="preserve">en eller nationell rätt i enlighet med unionsrätten har rätt </w:t>
      </w:r>
      <w:r w:rsidRPr="00424352">
        <w:t>att säga upp någon del av paketet före utgången av den överenskomna avtals</w:t>
      </w:r>
      <w:r w:rsidRPr="00424352">
        <w:softHyphen/>
        <w:t>perioden på grund av bristande överrensstämmelse med avtalet eller under</w:t>
      </w:r>
      <w:r w:rsidRPr="00424352">
        <w:softHyphen/>
      </w:r>
      <w:r w:rsidRPr="00E211AD">
        <w:t xml:space="preserve">låtenhet att leverera, ska ha rätt att säga upp </w:t>
      </w:r>
      <w:r w:rsidRPr="00424352">
        <w:t xml:space="preserve">avtalet avseende alla delar av paketet. </w:t>
      </w:r>
      <w:r>
        <w:t xml:space="preserve">I promemorian föreslås att en </w:t>
      </w:r>
      <w:r w:rsidRPr="00424352">
        <w:t>bestämmelse med denna innebörd</w:t>
      </w:r>
      <w:r w:rsidRPr="00E211AD">
        <w:t xml:space="preserve"> </w:t>
      </w:r>
      <w:r>
        <w:t xml:space="preserve">ska </w:t>
      </w:r>
      <w:r w:rsidRPr="00E211AD">
        <w:t>för</w:t>
      </w:r>
      <w:r>
        <w:t>a</w:t>
      </w:r>
      <w:r w:rsidRPr="00E211AD">
        <w:t>s in i den nya lagen.</w:t>
      </w:r>
    </w:p>
    <w:p w14:paraId="65C00857" w14:textId="77777777" w:rsidR="00D85371" w:rsidRDefault="00D85371" w:rsidP="00D85371">
      <w:pPr>
        <w:pStyle w:val="Brdtextmedindrag"/>
      </w:pPr>
      <w:r>
        <w:rPr>
          <w:i/>
        </w:rPr>
        <w:t>TechSverige</w:t>
      </w:r>
      <w:r w:rsidRPr="004871C2">
        <w:t>,</w:t>
      </w:r>
      <w:r w:rsidRPr="000F1962">
        <w:rPr>
          <w:i/>
        </w:rPr>
        <w:t xml:space="preserve"> Hi3G Access AB </w:t>
      </w:r>
      <w:r w:rsidRPr="00B27EBC">
        <w:t>och</w:t>
      </w:r>
      <w:r w:rsidRPr="000F1962">
        <w:rPr>
          <w:i/>
        </w:rPr>
        <w:t xml:space="preserve"> Telenor Sverige AB</w:t>
      </w:r>
      <w:r>
        <w:t xml:space="preserve"> fram</w:t>
      </w:r>
      <w:r>
        <w:softHyphen/>
        <w:t>håller att det är orimligt att alla tjänster och produkter som köps i ett samman</w:t>
      </w:r>
      <w:r>
        <w:softHyphen/>
        <w:t>hang men som inte riskerar att leda till inlåsningseffekter ska omfattas av regleringen. Som framgår ovan anser regering</w:t>
      </w:r>
      <w:r>
        <w:softHyphen/>
        <w:t>en att det strider mot artikel 107 att avgränsa de tjänst</w:t>
      </w:r>
      <w:r>
        <w:softHyphen/>
        <w:t>er som kan tänkas ingå i ett paket. Det bör däremot understrykas att bestämmelsen reglerar uppsäg</w:t>
      </w:r>
      <w:r>
        <w:softHyphen/>
        <w:t>ning av ett avtal i förtid. Det är alltså endast sådana tjänster och eventuell terminal</w:t>
      </w:r>
      <w:r>
        <w:softHyphen/>
        <w:t xml:space="preserve">utrustning </w:t>
      </w:r>
      <w:r>
        <w:lastRenderedPageBreak/>
        <w:t>som tillhanda</w:t>
      </w:r>
      <w:r>
        <w:softHyphen/>
        <w:t>hålls eller säljs med en bestämd avtals</w:t>
      </w:r>
      <w:r>
        <w:softHyphen/>
        <w:t xml:space="preserve">period som träffas av bestämmelsen. Rätten att säga upp alla </w:t>
      </w:r>
      <w:r w:rsidRPr="00341B18">
        <w:t>delar av ett paket förut</w:t>
      </w:r>
      <w:r>
        <w:softHyphen/>
      </w:r>
      <w:r w:rsidRPr="00341B18">
        <w:t>sätter dessutom att konsument</w:t>
      </w:r>
      <w:r w:rsidRPr="00341B18">
        <w:softHyphen/>
        <w:t>en har rätt att säga upp någon del av paketet, en tjänst eller terminalutrustning, i förtid på grund av att tillhanda</w:t>
      </w:r>
      <w:r w:rsidRPr="00341B18">
        <w:softHyphen/>
        <w:t>hållaren inte uppfyller sina åligganden enligt avtalet. Rätten att säga upp avtalet i förtid ska även ha stöd i unionsrätt</w:t>
      </w:r>
      <w:r>
        <w:t>en</w:t>
      </w:r>
      <w:r w:rsidRPr="00341B18">
        <w:t xml:space="preserve"> eller nationell rätt. Under dessa förut</w:t>
      </w:r>
      <w:r>
        <w:softHyphen/>
      </w:r>
      <w:r w:rsidRPr="00341B18">
        <w:t xml:space="preserve">sättningar ska alltså en konsument ha rätt att i förtid säga upp andra delar av paketet som också har ingåtts på bestämd tid. </w:t>
      </w:r>
      <w:r>
        <w:t>Artikeln</w:t>
      </w:r>
      <w:r w:rsidRPr="00341B18">
        <w:t xml:space="preserve"> träffar alltså i första hand avtal med bindningstid eller liknande</w:t>
      </w:r>
      <w:r>
        <w:t xml:space="preserve"> som i sig innebär en risk för inlåsning i avtalet och hindrar ett byte av tillhanda</w:t>
      </w:r>
      <w:r>
        <w:softHyphen/>
        <w:t>hållare. Samman</w:t>
      </w:r>
      <w:r>
        <w:softHyphen/>
        <w:t>taget anser regeringen, i likhet med förslaget i promemor</w:t>
      </w:r>
      <w:r>
        <w:softHyphen/>
        <w:t>ian, att en bestäm</w:t>
      </w:r>
      <w:r>
        <w:softHyphen/>
        <w:t xml:space="preserve">melse som motsvarar artikeln bör införas i den nya lagen. </w:t>
      </w:r>
      <w:r w:rsidRPr="000F3ED1">
        <w:t>För att bestäm</w:t>
      </w:r>
      <w:r>
        <w:softHyphen/>
      </w:r>
      <w:r w:rsidRPr="000F3ED1">
        <w:t>mel</w:t>
      </w:r>
      <w:r>
        <w:softHyphen/>
      </w:r>
      <w:r w:rsidRPr="000F3ED1">
        <w:t>sen ska få avsedd effekt bör den ha civilrätts</w:t>
      </w:r>
      <w:r w:rsidRPr="000F3ED1">
        <w:softHyphen/>
        <w:t>lig verkan.</w:t>
      </w:r>
    </w:p>
    <w:p w14:paraId="130CEF30" w14:textId="77777777" w:rsidR="00D85371" w:rsidRDefault="00D85371" w:rsidP="00D85371">
      <w:pPr>
        <w:pStyle w:val="Brdtextmedindrag"/>
      </w:pPr>
      <w:r>
        <w:t>Enligt artikel 105.5 i EU-direktivet finns en rätt att säga upp avtalet i förtid om</w:t>
      </w:r>
      <w:r w:rsidRPr="00E211AD">
        <w:t xml:space="preserve"> tjänsten inte motsvarar det som </w:t>
      </w:r>
      <w:r>
        <w:t xml:space="preserve">har </w:t>
      </w:r>
      <w:r w:rsidRPr="00E211AD">
        <w:t xml:space="preserve">avtalats i </w:t>
      </w:r>
      <w:r w:rsidRPr="00424352">
        <w:t>fråga om prestanda</w:t>
      </w:r>
      <w:r>
        <w:t>. Med detta torde avses en sådan rätt som anges i arti</w:t>
      </w:r>
      <w:r>
        <w:softHyphen/>
        <w:t>kel 107.2 och som kan åberopas för att säga upp andra delar av paketet som löper på bestämd tid. Som framgår av avsnitt 16.7.6 föreslås att kon</w:t>
      </w:r>
      <w:r>
        <w:softHyphen/>
        <w:t>sumenttjänstlagen görs direkt tillämplig i sådana situation</w:t>
      </w:r>
      <w:r>
        <w:softHyphen/>
        <w:t>er som omfattas av artikel 105.5. Enligt den lagen får konsumenten under vissa förutsätt</w:t>
      </w:r>
      <w:r>
        <w:softHyphen/>
        <w:t>ning</w:t>
      </w:r>
      <w:r>
        <w:softHyphen/>
        <w:t>ar häva avtalet. Rätten enligt den nya lagen att säga upp alla delar av ett paket i förtid bör gälla på motsvarande sätt vid hävning.</w:t>
      </w:r>
    </w:p>
    <w:p w14:paraId="7240C865" w14:textId="77777777" w:rsidR="00D85371" w:rsidRDefault="00D85371" w:rsidP="00D85371">
      <w:pPr>
        <w:pStyle w:val="Rubrik5utannumrering"/>
      </w:pPr>
      <w:r>
        <w:t>Den ursprungliga avtalstiden ska inte få förlängas</w:t>
      </w:r>
    </w:p>
    <w:p w14:paraId="3A54C13B" w14:textId="77777777" w:rsidR="00D85371" w:rsidRDefault="00D85371" w:rsidP="00D85371">
      <w:pPr>
        <w:pStyle w:val="Brdtextmedindrag"/>
        <w:ind w:firstLine="0"/>
      </w:pPr>
      <w:r w:rsidRPr="00E211AD">
        <w:t xml:space="preserve">Enligt artikel 107.3 i EU-direktivet får inga eventuella abonnemang på </w:t>
      </w:r>
      <w:r w:rsidRPr="00424352">
        <w:t>ytter</w:t>
      </w:r>
      <w:r>
        <w:softHyphen/>
      </w:r>
      <w:r w:rsidRPr="00424352">
        <w:t>ligare tjänster eller terminalutrustning som levereras eller tillhanda</w:t>
      </w:r>
      <w:r>
        <w:softHyphen/>
      </w:r>
      <w:r w:rsidRPr="00424352">
        <w:t>hålls</w:t>
      </w:r>
      <w:r w:rsidRPr="00E211AD">
        <w:t xml:space="preserve"> av samma tillhandahållare av internetanslutningstjänster eller allmänt till</w:t>
      </w:r>
      <w:r w:rsidRPr="00E211AD">
        <w:softHyphen/>
      </w:r>
      <w:r w:rsidRPr="00424352">
        <w:t>gängliga nummerbaserade interpersonella kommunikationstjänster inne</w:t>
      </w:r>
      <w:r w:rsidRPr="00424352">
        <w:softHyphen/>
        <w:t xml:space="preserve">bära </w:t>
      </w:r>
      <w:r w:rsidRPr="00E211AD">
        <w:t xml:space="preserve">en förlängning av den ursprungliga löptiden för det avtal till vilket sådana tjänster eller sådan terminalutrustning läggs till. Det gäller dock inte om </w:t>
      </w:r>
      <w:r w:rsidRPr="00424352">
        <w:t>konsumenten uttryckligen samtycker till annat vid tecknande av ett abonne</w:t>
      </w:r>
      <w:r w:rsidRPr="00424352">
        <w:softHyphen/>
      </w:r>
      <w:r w:rsidRPr="00E211AD">
        <w:t>mang på ytterligare tjänster eller terminalutrustning.</w:t>
      </w:r>
      <w:r>
        <w:t xml:space="preserve"> Arti</w:t>
      </w:r>
      <w:r>
        <w:softHyphen/>
        <w:t>kel 107.3 kompletterar bestämmelsen om maximal bind</w:t>
      </w:r>
      <w:r>
        <w:softHyphen/>
        <w:t>nings</w:t>
      </w:r>
      <w:r>
        <w:softHyphen/>
        <w:t>tid som be</w:t>
      </w:r>
      <w:r>
        <w:softHyphen/>
        <w:t>gränsar avtalstiden till 24 månader. Regeringen instämmer i prome</w:t>
      </w:r>
      <w:r>
        <w:softHyphen/>
        <w:t xml:space="preserve">morians förslag att genomförandet bör ske i lag. </w:t>
      </w:r>
    </w:p>
    <w:p w14:paraId="6085B5B2" w14:textId="4348E3C8" w:rsidR="00D85371" w:rsidRDefault="00D85371" w:rsidP="00D85371">
      <w:pPr>
        <w:pStyle w:val="Brdtextmedindrag"/>
      </w:pPr>
      <w:r w:rsidRPr="000F3ED1">
        <w:t>De allmänna skyldig</w:t>
      </w:r>
      <w:r w:rsidRPr="000F3ED1">
        <w:softHyphen/>
        <w:t>heterna i LEK är offentligrättslig</w:t>
      </w:r>
      <w:r>
        <w:t>a</w:t>
      </w:r>
      <w:r w:rsidRPr="000F3ED1">
        <w:t xml:space="preserve"> och saknar som utgångspunkt civilrätts</w:t>
      </w:r>
      <w:r w:rsidRPr="000F3ED1">
        <w:softHyphen/>
        <w:t>lig</w:t>
      </w:r>
      <w:r>
        <w:t>a</w:t>
      </w:r>
      <w:r w:rsidRPr="000F3ED1">
        <w:t xml:space="preserve"> sanktion</w:t>
      </w:r>
      <w:r>
        <w:t>er</w:t>
      </w:r>
      <w:r w:rsidRPr="000F3ED1">
        <w:t>. Det gäller även de bestäm</w:t>
      </w:r>
      <w:r w:rsidRPr="000F3ED1">
        <w:softHyphen/>
        <w:t>melser som medför rättigheter till skydd för slutanvändare. När det gäller bestäm</w:t>
      </w:r>
      <w:r>
        <w:softHyphen/>
      </w:r>
      <w:r w:rsidRPr="000F3ED1">
        <w:t xml:space="preserve">melserna om avtalstid och bindningstid i LEK har det inte funnits tillräckliga skäl för att införa en civilrättslig sanktion (prop. 2010/11:115 </w:t>
      </w:r>
      <w:r w:rsidR="00EB24E6">
        <w:t>s. 9</w:t>
      </w:r>
      <w:r w:rsidRPr="000F3ED1">
        <w:t xml:space="preserve">7). </w:t>
      </w:r>
      <w:r>
        <w:t>Även i fråga om förlängning av den ursprungliga avtalstiden när ytterligare tjänster eller terminalutrustning läggs till ett ingånget avtal bör regleringen vara offentlig</w:t>
      </w:r>
      <w:r>
        <w:softHyphen/>
        <w:t>rättslig</w:t>
      </w:r>
      <w:r w:rsidRPr="000F3ED1">
        <w:t>.</w:t>
      </w:r>
    </w:p>
    <w:p w14:paraId="04984F86" w14:textId="53F295A5" w:rsidR="00D85371" w:rsidRDefault="00D85371" w:rsidP="00D85371">
      <w:pPr>
        <w:pStyle w:val="Brdtextmedindrag"/>
      </w:pPr>
      <w:r w:rsidRPr="00E211AD">
        <w:t>För att genom</w:t>
      </w:r>
      <w:r>
        <w:softHyphen/>
      </w:r>
      <w:r w:rsidRPr="00E211AD">
        <w:t>föra artikeln bör</w:t>
      </w:r>
      <w:r>
        <w:t xml:space="preserve"> det </w:t>
      </w:r>
      <w:r w:rsidRPr="00E211AD">
        <w:t xml:space="preserve">i den nya lagen </w:t>
      </w:r>
      <w:r>
        <w:t xml:space="preserve">anges </w:t>
      </w:r>
      <w:r w:rsidRPr="00E211AD">
        <w:t xml:space="preserve">att den som tillhandahåller </w:t>
      </w:r>
      <w:r>
        <w:t xml:space="preserve">en konsument en internetanslutningstjänst eller en allmänt tillgänglig nummerbaserad interpersonell kommunikationstjänst och som ingår ett avtal om </w:t>
      </w:r>
      <w:r w:rsidRPr="00E211AD">
        <w:t>ytter</w:t>
      </w:r>
      <w:r w:rsidRPr="00E211AD">
        <w:softHyphen/>
      </w:r>
      <w:r w:rsidRPr="00424352">
        <w:t xml:space="preserve">ligare tjänster eller terminalutrustning </w:t>
      </w:r>
      <w:r>
        <w:t>med kon</w:t>
      </w:r>
      <w:r w:rsidR="005E1DA9">
        <w:softHyphen/>
      </w:r>
      <w:r>
        <w:t>sument</w:t>
      </w:r>
      <w:r>
        <w:softHyphen/>
        <w:t xml:space="preserve">en </w:t>
      </w:r>
      <w:r w:rsidRPr="00E211AD">
        <w:t>får ställa upp villkor som innebär en förläng</w:t>
      </w:r>
      <w:r>
        <w:softHyphen/>
      </w:r>
      <w:r w:rsidRPr="00E211AD">
        <w:t>ning av den ur</w:t>
      </w:r>
      <w:r w:rsidR="005E1DA9">
        <w:softHyphen/>
      </w:r>
      <w:r w:rsidRPr="00E211AD">
        <w:t>sprungliga avtalstiden för tjänste</w:t>
      </w:r>
      <w:r>
        <w:t>n</w:t>
      </w:r>
      <w:r w:rsidRPr="00E211AD">
        <w:t xml:space="preserve">, </w:t>
      </w:r>
      <w:r>
        <w:t xml:space="preserve">endast </w:t>
      </w:r>
      <w:r w:rsidRPr="00E211AD">
        <w:t>om konsumenten uttryck</w:t>
      </w:r>
      <w:r w:rsidRPr="00E211AD">
        <w:softHyphen/>
      </w:r>
      <w:r w:rsidRPr="00424352">
        <w:t>ligen har samtyckt till det.</w:t>
      </w:r>
      <w:r>
        <w:t xml:space="preserve"> Även </w:t>
      </w:r>
      <w:r w:rsidRPr="0085560F">
        <w:t xml:space="preserve">slutanvändare som är mikroföretag, små företag </w:t>
      </w:r>
      <w:r w:rsidRPr="0085560F">
        <w:lastRenderedPageBreak/>
        <w:t>eller organisationer som drivs utan vinstsyfte</w:t>
      </w:r>
      <w:r>
        <w:t xml:space="preserve"> bör omfattas</w:t>
      </w:r>
      <w:r w:rsidRPr="0085560F">
        <w:t>, om de inte uttryckligen har samtyckt till att bestämmelserna frångås</w:t>
      </w:r>
      <w:r>
        <w:t xml:space="preserve"> (se artikel 107.4)</w:t>
      </w:r>
      <w:r w:rsidRPr="0085560F">
        <w:t>.</w:t>
      </w:r>
    </w:p>
    <w:p w14:paraId="622F83B2" w14:textId="77777777" w:rsidR="00D85371" w:rsidRDefault="00D85371" w:rsidP="00D85371">
      <w:pPr>
        <w:pStyle w:val="Brdtextmedindrag"/>
      </w:pPr>
      <w:r w:rsidRPr="00424352">
        <w:t>Att samtycket ska lämnas vid tecknandet av abonne</w:t>
      </w:r>
      <w:r w:rsidRPr="00424352">
        <w:softHyphen/>
      </w:r>
      <w:r w:rsidRPr="00E211AD">
        <w:t>manget på ytterligare tjänster eller terminal</w:t>
      </w:r>
      <w:r>
        <w:softHyphen/>
      </w:r>
      <w:r w:rsidRPr="00E211AD">
        <w:t xml:space="preserve">utrustning framgår implicit av bestämmelsen och behöver inte anges i lagen. </w:t>
      </w:r>
      <w:r>
        <w:t xml:space="preserve">Som </w:t>
      </w:r>
      <w:r w:rsidRPr="00CB16CB">
        <w:rPr>
          <w:iCs/>
        </w:rPr>
        <w:t>Sveriges konsumenter</w:t>
      </w:r>
      <w:r>
        <w:t xml:space="preserve"> påpekar torde ett uttryckligt sam</w:t>
      </w:r>
      <w:r>
        <w:softHyphen/>
        <w:t>tycke innebära ett krav på en aktiv handling från kon</w:t>
      </w:r>
      <w:r>
        <w:softHyphen/>
        <w:t>su</w:t>
      </w:r>
      <w:r>
        <w:softHyphen/>
        <w:t>ment</w:t>
      </w:r>
      <w:r>
        <w:softHyphen/>
        <w:t xml:space="preserve">en. Denne bör alltså inte kunna bli bunden av sin passivitet, t.ex. genom att inte invända mot sådana avtalsvillkor. Regeringen delar inte </w:t>
      </w:r>
      <w:r w:rsidRPr="008845F9">
        <w:rPr>
          <w:i/>
        </w:rPr>
        <w:t>PTS</w:t>
      </w:r>
      <w:r>
        <w:t xml:space="preserve"> uppfattning att den maximala bindningstiden på 24 månader behöver anges i lagtexten. Det framgår nämligen redan att b</w:t>
      </w:r>
      <w:r w:rsidRPr="008845F9">
        <w:t>estämmelse</w:t>
      </w:r>
      <w:r>
        <w:t>rna om maximal bindnings</w:t>
      </w:r>
      <w:r>
        <w:softHyphen/>
        <w:t>tid ska gälla för hela paket</w:t>
      </w:r>
      <w:r>
        <w:softHyphen/>
        <w:t>et. Det som en konsument kan samtycka till är alltså en förlängning av den ursprungliga avtalstiden upp till 24 månader.</w:t>
      </w:r>
    </w:p>
    <w:p w14:paraId="53DC3076" w14:textId="77777777" w:rsidR="00D85371" w:rsidRDefault="00D85371" w:rsidP="00D85371">
      <w:pPr>
        <w:pStyle w:val="Rubrik2"/>
      </w:pPr>
      <w:bookmarkStart w:id="1099" w:name="_Toc73005966"/>
      <w:bookmarkStart w:id="1100" w:name="_Toc86738772"/>
      <w:bookmarkStart w:id="1101" w:name="_Toc94597535"/>
      <w:bookmarkStart w:id="1102" w:name="_Toc96533378"/>
      <w:r w:rsidRPr="00E211AD">
        <w:t>Kontroll av utgifter</w:t>
      </w:r>
      <w:bookmarkEnd w:id="1078"/>
      <w:bookmarkEnd w:id="1079"/>
      <w:bookmarkEnd w:id="1080"/>
      <w:bookmarkEnd w:id="1081"/>
      <w:bookmarkEnd w:id="1082"/>
      <w:bookmarkEnd w:id="1083"/>
      <w:bookmarkEnd w:id="1084"/>
      <w:bookmarkEnd w:id="1085"/>
      <w:bookmarkEnd w:id="1099"/>
      <w:bookmarkEnd w:id="1100"/>
      <w:bookmarkEnd w:id="1101"/>
      <w:bookmarkEnd w:id="1102"/>
    </w:p>
    <w:p w14:paraId="413BEED1" w14:textId="77777777" w:rsidR="00D85371" w:rsidRPr="00E211AD" w:rsidRDefault="00D85371" w:rsidP="00D85371">
      <w:pPr>
        <w:pStyle w:val="Rubrik3"/>
        <w:spacing w:before="0"/>
      </w:pPr>
      <w:bookmarkStart w:id="1103" w:name="_Toc9841631"/>
      <w:bookmarkStart w:id="1104" w:name="_Toc9867508"/>
      <w:bookmarkStart w:id="1105" w:name="_Toc9867758"/>
      <w:bookmarkStart w:id="1106" w:name="_Toc9871175"/>
      <w:bookmarkStart w:id="1107" w:name="_Toc9958258"/>
      <w:bookmarkStart w:id="1108" w:name="_Toc9961317"/>
      <w:bookmarkStart w:id="1109" w:name="_Toc9962416"/>
      <w:bookmarkStart w:id="1110" w:name="_Toc17793380"/>
      <w:bookmarkStart w:id="1111" w:name="_Toc73005967"/>
      <w:bookmarkStart w:id="1112" w:name="_Toc86738773"/>
      <w:bookmarkStart w:id="1113" w:name="_Toc94597536"/>
      <w:bookmarkStart w:id="1114" w:name="_Toc96533379"/>
      <w:r w:rsidRPr="00E211AD">
        <w:t>Utgångspunkter</w:t>
      </w:r>
      <w:bookmarkEnd w:id="1103"/>
      <w:bookmarkEnd w:id="1104"/>
      <w:bookmarkEnd w:id="1105"/>
      <w:bookmarkEnd w:id="1106"/>
      <w:bookmarkEnd w:id="1107"/>
      <w:bookmarkEnd w:id="1108"/>
      <w:bookmarkEnd w:id="1109"/>
      <w:bookmarkEnd w:id="1110"/>
      <w:r>
        <w:t xml:space="preserve"> för regleringen</w:t>
      </w:r>
      <w:bookmarkEnd w:id="1111"/>
      <w:bookmarkEnd w:id="1112"/>
      <w:bookmarkEnd w:id="1113"/>
      <w:bookmarkEnd w:id="1114"/>
    </w:p>
    <w:p w14:paraId="33459A7F" w14:textId="77777777" w:rsidR="00D85371" w:rsidRPr="00E211AD" w:rsidRDefault="00D85371" w:rsidP="00D85371">
      <w:pPr>
        <w:pStyle w:val="Brdtext"/>
      </w:pPr>
      <w:r w:rsidRPr="00424352">
        <w:t>Medlemsstaterna är skyldiga att säkerställa att tjänster och åtgärder för kon</w:t>
      </w:r>
      <w:r w:rsidRPr="00424352">
        <w:softHyphen/>
        <w:t>troll</w:t>
      </w:r>
      <w:r w:rsidRPr="00E211AD">
        <w:t xml:space="preserve"> av utgifter och vissa </w:t>
      </w:r>
      <w:r>
        <w:t>andra</w:t>
      </w:r>
      <w:r w:rsidRPr="00E211AD">
        <w:t xml:space="preserve"> tjänster</w:t>
      </w:r>
      <w:r>
        <w:t>,</w:t>
      </w:r>
      <w:r w:rsidRPr="00E211AD">
        <w:t xml:space="preserve"> som t.ex. </w:t>
      </w:r>
      <w:r>
        <w:t>tillgång till e-post</w:t>
      </w:r>
      <w:r>
        <w:softHyphen/>
        <w:t xml:space="preserve">meddelanden efter att ett avtal med en internetleverantör har sagt upp, </w:t>
      </w:r>
      <w:r w:rsidRPr="00E211AD">
        <w:t>erbjuds till slutanvändare. Skyldigheten f</w:t>
      </w:r>
      <w:r>
        <w:t>ramgår</w:t>
      </w:r>
      <w:r w:rsidRPr="00E211AD">
        <w:t xml:space="preserve"> av arti</w:t>
      </w:r>
      <w:r>
        <w:softHyphen/>
      </w:r>
      <w:r w:rsidRPr="00E211AD">
        <w:t>kel</w:t>
      </w:r>
      <w:r>
        <w:t> </w:t>
      </w:r>
      <w:r w:rsidRPr="00E211AD">
        <w:t>115</w:t>
      </w:r>
      <w:r>
        <w:t xml:space="preserve"> och del A och B i bilaga 6 till </w:t>
      </w:r>
      <w:r w:rsidRPr="00E211AD">
        <w:t>EU-direktivet. Motsvarande reglering finns i artik</w:t>
      </w:r>
      <w:r>
        <w:t>el</w:t>
      </w:r>
      <w:r w:rsidRPr="00E211AD">
        <w:t xml:space="preserve"> 29 och del</w:t>
      </w:r>
      <w:r>
        <w:t> </w:t>
      </w:r>
      <w:r w:rsidRPr="00E211AD">
        <w:t>A</w:t>
      </w:r>
      <w:r>
        <w:t> </w:t>
      </w:r>
      <w:r w:rsidRPr="00E211AD">
        <w:t>och</w:t>
      </w:r>
      <w:r>
        <w:t> </w:t>
      </w:r>
      <w:r w:rsidRPr="00E211AD">
        <w:t>B i bilaga</w:t>
      </w:r>
      <w:r>
        <w:t> </w:t>
      </w:r>
      <w:r w:rsidRPr="00E211AD">
        <w:t>1 till USO-direktivet. Bestämmelserna i USO-direk</w:t>
      </w:r>
      <w:r>
        <w:softHyphen/>
      </w:r>
      <w:r w:rsidRPr="00E211AD">
        <w:t>tiv</w:t>
      </w:r>
      <w:r>
        <w:softHyphen/>
      </w:r>
      <w:r w:rsidRPr="00E211AD">
        <w:t>et har genomförts i 5</w:t>
      </w:r>
      <w:r>
        <w:t> kap. </w:t>
      </w:r>
      <w:r w:rsidRPr="00E211AD">
        <w:t>4, 7, 7</w:t>
      </w:r>
      <w:r>
        <w:t> </w:t>
      </w:r>
      <w:r w:rsidRPr="00E211AD">
        <w:t>a</w:t>
      </w:r>
      <w:r>
        <w:t>, 7 </w:t>
      </w:r>
      <w:r w:rsidRPr="00E211AD">
        <w:t>c</w:t>
      </w:r>
      <w:r>
        <w:t xml:space="preserve"> och</w:t>
      </w:r>
      <w:r w:rsidRPr="00E211AD">
        <w:t xml:space="preserve"> 19</w:t>
      </w:r>
      <w:r>
        <w:t> §</w:t>
      </w:r>
      <w:r w:rsidRPr="00E211AD">
        <w:t>§ LEK.</w:t>
      </w:r>
    </w:p>
    <w:p w14:paraId="1044DA6C" w14:textId="77777777" w:rsidR="00D85371" w:rsidRDefault="00D85371" w:rsidP="00D85371">
      <w:pPr>
        <w:pStyle w:val="Brdtextmedindrag"/>
      </w:pPr>
      <w:r w:rsidRPr="00E211AD">
        <w:t>Av artikel 115.1 framgår att medlemsstaterna ska säker</w:t>
      </w:r>
      <w:r w:rsidRPr="00E211AD">
        <w:softHyphen/>
      </w:r>
      <w:r w:rsidRPr="00424352">
        <w:t>ställa att de behöriga myndigheterna har möjlighet att kräva att alla till</w:t>
      </w:r>
      <w:r w:rsidRPr="00424352">
        <w:softHyphen/>
        <w:t>handa</w:t>
      </w:r>
      <w:r w:rsidRPr="00424352">
        <w:softHyphen/>
        <w:t>hållare av internet</w:t>
      </w:r>
      <w:r>
        <w:softHyphen/>
      </w:r>
      <w:r w:rsidRPr="00424352">
        <w:t>anslutningstjänster eller allmänt tillgängliga nummer</w:t>
      </w:r>
      <w:r w:rsidRPr="00424352">
        <w:softHyphen/>
        <w:t>base</w:t>
      </w:r>
      <w:r w:rsidRPr="00424352">
        <w:softHyphen/>
      </w:r>
      <w:r w:rsidRPr="00E211AD">
        <w:t>rade interpersonella kommunikationstjänster avgiftsfritt erbjuder tjänster som anges i del</w:t>
      </w:r>
      <w:r>
        <w:t> </w:t>
      </w:r>
      <w:r w:rsidRPr="00E211AD">
        <w:t>B i bilaga</w:t>
      </w:r>
      <w:r>
        <w:t xml:space="preserve"> 6</w:t>
      </w:r>
      <w:r w:rsidRPr="00E211AD">
        <w:t xml:space="preserve">, förutsatt </w:t>
      </w:r>
      <w:r w:rsidRPr="00424352">
        <w:t xml:space="preserve">att det är tekniskt genomförbart, liksom </w:t>
      </w:r>
      <w:r w:rsidRPr="00E211AD">
        <w:t>tjänster eller åtgärder som anges i del</w:t>
      </w:r>
      <w:r>
        <w:t> </w:t>
      </w:r>
      <w:r w:rsidRPr="00E211AD">
        <w:t>A i bilaga</w:t>
      </w:r>
      <w:r>
        <w:t>n</w:t>
      </w:r>
      <w:r w:rsidRPr="00E211AD">
        <w:t>.</w:t>
      </w:r>
    </w:p>
    <w:p w14:paraId="3C7C245F" w14:textId="77777777" w:rsidR="00D85371" w:rsidRDefault="00D85371" w:rsidP="00D85371">
      <w:pPr>
        <w:pStyle w:val="Brdtextmedindrag"/>
      </w:pPr>
      <w:r>
        <w:t xml:space="preserve">Förutom bestämmelser om </w:t>
      </w:r>
      <w:r w:rsidRPr="00E211AD">
        <w:t>avstängning av tredjepartsfakturering</w:t>
      </w:r>
      <w:r>
        <w:t xml:space="preserve"> mot</w:t>
      </w:r>
      <w:r>
        <w:softHyphen/>
        <w:t>svar</w:t>
      </w:r>
      <w:r>
        <w:softHyphen/>
        <w:t>ar bestämmelserna i del A i allt väsentligt regleringen i USO-direktiv</w:t>
      </w:r>
      <w:r>
        <w:softHyphen/>
        <w:t>et. I EU-direktivet ändras dock tillämpnings</w:t>
      </w:r>
      <w:r>
        <w:softHyphen/>
        <w:t>området och termin</w:t>
      </w:r>
      <w:r>
        <w:softHyphen/>
        <w:t>ologin. N</w:t>
      </w:r>
      <w:r w:rsidRPr="00E211AD">
        <w:t>är bestämmelser</w:t>
      </w:r>
      <w:r>
        <w:t xml:space="preserve"> om förhandsbetalning och kostnadskontroll </w:t>
      </w:r>
      <w:r w:rsidRPr="00E211AD">
        <w:t xml:space="preserve">tillämpas med stöd </w:t>
      </w:r>
      <w:r w:rsidRPr="00424352">
        <w:t>av artikel 115</w:t>
      </w:r>
      <w:r>
        <w:t xml:space="preserve"> är de endast </w:t>
      </w:r>
      <w:r w:rsidRPr="00E211AD">
        <w:t>tillämpliga på konsumenter</w:t>
      </w:r>
      <w:r>
        <w:t>. I övrigt får, såvitt nu är intressant,</w:t>
      </w:r>
      <w:r w:rsidRPr="00424352">
        <w:t xml:space="preserve"> </w:t>
      </w:r>
      <w:r>
        <w:t xml:space="preserve">medlemsstaterna själva </w:t>
      </w:r>
      <w:r w:rsidRPr="00E211AD">
        <w:t>bestämma de kategorier av slut</w:t>
      </w:r>
      <w:r w:rsidRPr="00E211AD">
        <w:softHyphen/>
        <w:t>an</w:t>
      </w:r>
      <w:r w:rsidRPr="00E211AD">
        <w:softHyphen/>
        <w:t xml:space="preserve">vändare som ska omfattas av respektive tjänst eller åtgärd. </w:t>
      </w:r>
      <w:r>
        <w:t>I d</w:t>
      </w:r>
      <w:r w:rsidRPr="00424352">
        <w:t>el</w:t>
      </w:r>
      <w:r>
        <w:t> </w:t>
      </w:r>
      <w:r w:rsidRPr="00424352">
        <w:t>B i bilaga</w:t>
      </w:r>
      <w:r>
        <w:t xml:space="preserve">n finns nya bestämmelser om </w:t>
      </w:r>
      <w:r w:rsidRPr="00E211AD">
        <w:t>tillgång till e-post</w:t>
      </w:r>
      <w:r>
        <w:softHyphen/>
      </w:r>
      <w:r w:rsidRPr="00E211AD">
        <w:t>meddeland</w:t>
      </w:r>
      <w:r>
        <w:softHyphen/>
      </w:r>
      <w:r w:rsidRPr="00E211AD">
        <w:t>en när ett avtal med en internetleverantör har sagts upp.</w:t>
      </w:r>
    </w:p>
    <w:p w14:paraId="018C20C4" w14:textId="77777777" w:rsidR="00D85371" w:rsidRPr="00AF027E" w:rsidRDefault="00D85371" w:rsidP="00D85371">
      <w:pPr>
        <w:pStyle w:val="Brdtextmedindrag"/>
      </w:pPr>
      <w:r w:rsidRPr="00AF027E">
        <w:t>De tjänster i del A i bilagan som möjliggör för slutanvändare att kontroll</w:t>
      </w:r>
      <w:r>
        <w:softHyphen/>
      </w:r>
      <w:r w:rsidRPr="00AF027E">
        <w:t>era sina kostnader tar särskilt sikte på den situationen att trafik</w:t>
      </w:r>
      <w:r w:rsidRPr="00AF027E">
        <w:softHyphen/>
        <w:t>volymen ökar kraftigt på ett sätt som riskerar att leda till väsentligt högre kostnader</w:t>
      </w:r>
      <w:r>
        <w:t>. Ett exempel på kostnadskontroll är varningsmeddelanden som skickas till konsumenten om onormala konsumtionsmönster har observer</w:t>
      </w:r>
      <w:r>
        <w:softHyphen/>
        <w:t>ats.</w:t>
      </w:r>
    </w:p>
    <w:p w14:paraId="77D1A0EB" w14:textId="77777777" w:rsidR="00D85371" w:rsidRDefault="00D85371" w:rsidP="00D85371">
      <w:pPr>
        <w:pStyle w:val="Brdtextmedindrag"/>
      </w:pPr>
      <w:r w:rsidRPr="005B5B56">
        <w:t>Såväl erbjudanden och affärsmodeller som slutanvändarnas för</w:t>
      </w:r>
      <w:r w:rsidRPr="005B5B56">
        <w:softHyphen/>
        <w:t>utsätt</w:t>
      </w:r>
      <w:r w:rsidRPr="005B5B56">
        <w:softHyphen/>
        <w:t>ning</w:t>
      </w:r>
      <w:r w:rsidRPr="005B5B56">
        <w:softHyphen/>
        <w:t>ar att ha kontroll över sina kostnader har förändrats i och med genom</w:t>
      </w:r>
      <w:r w:rsidRPr="005B5B56">
        <w:softHyphen/>
        <w:t>slaget för databaserade tjänster. På marknaden för mobiltelefoni är den dominerande affärsmodellen att slutanvändare betalar ett fast pris för en viss volym datatrafik. Vanlig</w:t>
      </w:r>
      <w:r>
        <w:t>tvis</w:t>
      </w:r>
      <w:r w:rsidRPr="005B5B56">
        <w:t xml:space="preserve"> ingår en bestämd volym data</w:t>
      </w:r>
      <w:r w:rsidRPr="005B5B56">
        <w:softHyphen/>
        <w:t xml:space="preserve">trafik och </w:t>
      </w:r>
      <w:r>
        <w:lastRenderedPageBreak/>
        <w:t xml:space="preserve">ett </w:t>
      </w:r>
      <w:r w:rsidRPr="005B5B56">
        <w:t>obegräns</w:t>
      </w:r>
      <w:r w:rsidRPr="005B5B56">
        <w:softHyphen/>
        <w:t>at eller mycket högt antal samtal och meddelanden. Dessutom omfattar kostnadstaket inom EU, förutom det högsta priset som en opera</w:t>
      </w:r>
      <w:r>
        <w:softHyphen/>
      </w:r>
      <w:r w:rsidRPr="005B5B56">
        <w:t>tör får ta ut för mobiltelefoni och sms, nu även mobil data</w:t>
      </w:r>
      <w:r w:rsidRPr="005B5B56">
        <w:softHyphen/>
        <w:t>an</w:t>
      </w:r>
      <w:r w:rsidRPr="005B5B56">
        <w:softHyphen/>
        <w:t>vänd</w:t>
      </w:r>
      <w:r>
        <w:softHyphen/>
      </w:r>
      <w:r w:rsidRPr="005B5B56">
        <w:t>ning. Risken att drabbas av höga kostnader vid dataroaming utom</w:t>
      </w:r>
      <w:r w:rsidRPr="005B5B56">
        <w:softHyphen/>
        <w:t>lands har därmed också minskat. Många tillhandahållare skickar även kostnads</w:t>
      </w:r>
      <w:r>
        <w:softHyphen/>
      </w:r>
      <w:r w:rsidRPr="005B5B56">
        <w:t xml:space="preserve">fria meddelanden till kunden för att informera om att den har förbrukat nästan hela sin totala datamängd </w:t>
      </w:r>
      <w:r>
        <w:t xml:space="preserve">tillsammans </w:t>
      </w:r>
      <w:r w:rsidRPr="005B5B56">
        <w:t>med erbjudande</w:t>
      </w:r>
      <w:r>
        <w:t>n</w:t>
      </w:r>
      <w:r w:rsidRPr="005B5B56">
        <w:t xml:space="preserve"> om att köpa extra datamängd när den avtalade data</w:t>
      </w:r>
      <w:r w:rsidRPr="005B5B56">
        <w:softHyphen/>
        <w:t>mäng</w:t>
      </w:r>
      <w:r w:rsidRPr="005B5B56">
        <w:softHyphen/>
        <w:t>den tagit slut.</w:t>
      </w:r>
    </w:p>
    <w:p w14:paraId="40174D89" w14:textId="77777777" w:rsidR="00D85371" w:rsidRDefault="00D85371" w:rsidP="00D85371">
      <w:pPr>
        <w:pStyle w:val="Brdtextmedindrag"/>
      </w:pPr>
      <w:r w:rsidRPr="005B5B56">
        <w:t>På marknaden för fast telefoni har det skett en drastisk minskning i an</w:t>
      </w:r>
      <w:r>
        <w:softHyphen/>
      </w:r>
      <w:r w:rsidRPr="0060254F">
        <w:rPr>
          <w:spacing w:val="-2"/>
        </w:rPr>
        <w:t>vänd</w:t>
      </w:r>
      <w:r w:rsidRPr="0060254F">
        <w:rPr>
          <w:spacing w:val="-2"/>
        </w:rPr>
        <w:softHyphen/>
        <w:t>ning. De avtal som ingås om fast telefoni innebär allt oftare att tjänsten</w:t>
      </w:r>
      <w:r>
        <w:t xml:space="preserve"> är </w:t>
      </w:r>
      <w:r w:rsidRPr="005B5B56">
        <w:t xml:space="preserve">paketerad </w:t>
      </w:r>
      <w:r>
        <w:t>tillsammans med</w:t>
      </w:r>
      <w:r w:rsidRPr="005B5B56">
        <w:t xml:space="preserve"> avtal om fasta internetanslutnings</w:t>
      </w:r>
      <w:r>
        <w:softHyphen/>
      </w:r>
      <w:r w:rsidRPr="005B5B56">
        <w:t xml:space="preserve">tjänster </w:t>
      </w:r>
      <w:r>
        <w:t>och, i vissa fall,</w:t>
      </w:r>
      <w:r w:rsidRPr="005B5B56">
        <w:t xml:space="preserve"> tv-tjänster. När det gäller fast bredband är den dominer</w:t>
      </w:r>
      <w:r>
        <w:softHyphen/>
      </w:r>
      <w:r w:rsidRPr="005B5B56">
        <w:t>ande affärs</w:t>
      </w:r>
      <w:r w:rsidRPr="005B5B56">
        <w:softHyphen/>
        <w:t>modellen att slutanvändaren debiteras för en obegrän</w:t>
      </w:r>
      <w:r>
        <w:softHyphen/>
      </w:r>
      <w:r w:rsidRPr="005B5B56">
        <w:t>sad eller mycket hög volym data med en viss hastig</w:t>
      </w:r>
      <w:r>
        <w:softHyphen/>
      </w:r>
      <w:r w:rsidRPr="005B5B56">
        <w:t>het till ett fast pris per månad.</w:t>
      </w:r>
    </w:p>
    <w:p w14:paraId="59065104" w14:textId="77777777" w:rsidR="00D85371" w:rsidRPr="005B5B56" w:rsidRDefault="00D85371" w:rsidP="00D85371">
      <w:pPr>
        <w:pStyle w:val="Brdtextmedindrag"/>
      </w:pPr>
      <w:r w:rsidRPr="005B5B56">
        <w:t>Sammantaget har dessa för</w:t>
      </w:r>
      <w:r w:rsidRPr="005B5B56">
        <w:softHyphen/>
        <w:t>ändringar ökat transparensen och minskat risken för chock</w:t>
      </w:r>
      <w:r w:rsidRPr="005B5B56">
        <w:softHyphen/>
        <w:t>fakturor.</w:t>
      </w:r>
    </w:p>
    <w:p w14:paraId="625EF4E5" w14:textId="77777777" w:rsidR="00D85371" w:rsidRPr="00E211AD" w:rsidRDefault="00D85371" w:rsidP="00D85371">
      <w:pPr>
        <w:pStyle w:val="Brdtextmedindrag"/>
      </w:pPr>
      <w:r w:rsidRPr="00E211AD">
        <w:t>I fråga om kontroll av utgifter finns det</w:t>
      </w:r>
      <w:r>
        <w:t xml:space="preserve"> också n</w:t>
      </w:r>
      <w:r w:rsidRPr="00E211AD">
        <w:t>ya bestämmelser i arti</w:t>
      </w:r>
      <w:r>
        <w:softHyphen/>
      </w:r>
      <w:r w:rsidRPr="00E211AD">
        <w:t>kel</w:t>
      </w:r>
      <w:r>
        <w:t> </w:t>
      </w:r>
      <w:r w:rsidRPr="00E211AD">
        <w:t xml:space="preserve">102.5 i EU-direktivet som innebär en </w:t>
      </w:r>
      <w:r w:rsidRPr="00424352">
        <w:t>skyldighet för berörda företag att erbjuda konsumenter en funktion för över</w:t>
      </w:r>
      <w:r w:rsidRPr="00424352">
        <w:softHyphen/>
      </w:r>
      <w:r w:rsidRPr="00E211AD">
        <w:t>vakning och kontroll av använd</w:t>
      </w:r>
      <w:r>
        <w:softHyphen/>
      </w:r>
      <w:r w:rsidRPr="00E211AD">
        <w:t xml:space="preserve">ningen av tjänster som faktureras utifrån förbrukning i </w:t>
      </w:r>
      <w:r w:rsidRPr="005D5503">
        <w:t>volym och tid. Arti</w:t>
      </w:r>
      <w:r w:rsidRPr="005D5503">
        <w:softHyphen/>
        <w:t>kel 102.5 gäller internetan</w:t>
      </w:r>
      <w:r w:rsidRPr="005D5503">
        <w:softHyphen/>
        <w:t>slut</w:t>
      </w:r>
      <w:r w:rsidRPr="005D5503">
        <w:softHyphen/>
        <w:t>ningstjänster och all</w:t>
      </w:r>
      <w:r w:rsidRPr="005D5503">
        <w:softHyphen/>
        <w:t>mänt tillgängliga inter</w:t>
      </w:r>
      <w:r w:rsidRPr="005D5503">
        <w:softHyphen/>
        <w:t>personella kommunika</w:t>
      </w:r>
      <w:r w:rsidRPr="005D5503">
        <w:softHyphen/>
        <w:t>tions</w:t>
      </w:r>
      <w:r w:rsidRPr="005D5503">
        <w:softHyphen/>
        <w:t>tjänster och behandlas nedan i av</w:t>
      </w:r>
      <w:r w:rsidRPr="005D5503">
        <w:softHyphen/>
        <w:t>snitt 16.1</w:t>
      </w:r>
      <w:r>
        <w:t>0</w:t>
      </w:r>
      <w:r w:rsidRPr="005D5503">
        <w:t>.6.</w:t>
      </w:r>
    </w:p>
    <w:p w14:paraId="6FE5EB5A" w14:textId="77777777" w:rsidR="00D85371" w:rsidRPr="00E211AD" w:rsidRDefault="00D85371" w:rsidP="00D85371">
      <w:pPr>
        <w:pStyle w:val="Rubrik3"/>
      </w:pPr>
      <w:bookmarkStart w:id="1115" w:name="_Toc73005968"/>
      <w:bookmarkStart w:id="1116" w:name="_Toc86738774"/>
      <w:bookmarkStart w:id="1117" w:name="_Toc94597537"/>
      <w:bookmarkStart w:id="1118" w:name="_Toc96533380"/>
      <w:bookmarkStart w:id="1119" w:name="_Toc9841632"/>
      <w:bookmarkStart w:id="1120" w:name="_Toc9867509"/>
      <w:bookmarkStart w:id="1121" w:name="_Toc9867759"/>
      <w:bookmarkStart w:id="1122" w:name="_Toc9871176"/>
      <w:bookmarkStart w:id="1123" w:name="_Toc9958259"/>
      <w:bookmarkStart w:id="1124" w:name="_Toc9961318"/>
      <w:bookmarkStart w:id="1125" w:name="_Toc9962417"/>
      <w:bookmarkStart w:id="1126" w:name="_Toc17793381"/>
      <w:r w:rsidRPr="00E211AD">
        <w:t>Specificerad faktura</w:t>
      </w:r>
      <w:bookmarkEnd w:id="1115"/>
      <w:bookmarkEnd w:id="1116"/>
      <w:bookmarkEnd w:id="1117"/>
      <w:bookmarkEnd w:id="1118"/>
    </w:p>
    <w:p w14:paraId="6282C6B1" w14:textId="77777777" w:rsidR="00D85371" w:rsidRPr="00E211AD" w:rsidRDefault="00D85371" w:rsidP="00D85371">
      <w:pPr>
        <w:pStyle w:val="Brdtextram"/>
      </w:pPr>
      <w:r>
        <w:rPr>
          <w:b/>
        </w:rPr>
        <w:t>Regeringens f</w:t>
      </w:r>
      <w:r w:rsidRPr="00424352">
        <w:rPr>
          <w:b/>
        </w:rPr>
        <w:t>örslag:</w:t>
      </w:r>
      <w:r w:rsidRPr="00424352">
        <w:t xml:space="preserve"> Bestämmelserna </w:t>
      </w:r>
      <w:r>
        <w:t>i lagen om elektronisk kommu</w:t>
      </w:r>
      <w:r>
        <w:softHyphen/>
        <w:t xml:space="preserve">nikation </w:t>
      </w:r>
      <w:r w:rsidRPr="00424352">
        <w:t>om skyldighet att tillhandahålla specificerade</w:t>
      </w:r>
      <w:r w:rsidRPr="00E211AD">
        <w:t xml:space="preserve"> fakturor ska föras över till den nya lagen. Skyldigheten ska omfatta till</w:t>
      </w:r>
      <w:r w:rsidRPr="00E211AD">
        <w:softHyphen/>
        <w:t xml:space="preserve">handahållare av internetanslutningstjänster eller allmänt tillgängliga </w:t>
      </w:r>
      <w:r w:rsidRPr="00424352">
        <w:t>nummer</w:t>
      </w:r>
      <w:r>
        <w:softHyphen/>
      </w:r>
      <w:r w:rsidRPr="00424352">
        <w:t>basera</w:t>
      </w:r>
      <w:r>
        <w:softHyphen/>
      </w:r>
      <w:r w:rsidRPr="00424352">
        <w:t>de interpersonella kommunikationstjänster.</w:t>
      </w:r>
    </w:p>
    <w:p w14:paraId="4E0D5CD3" w14:textId="77777777" w:rsidR="00D85371" w:rsidRPr="00A76360" w:rsidRDefault="00D85371" w:rsidP="00D85371">
      <w:pPr>
        <w:pStyle w:val="Brdtextmedindrag"/>
        <w:rPr>
          <w:sz w:val="8"/>
          <w:szCs w:val="8"/>
        </w:rPr>
      </w:pPr>
    </w:p>
    <w:p w14:paraId="71AEF366" w14:textId="77777777" w:rsidR="00D85371" w:rsidRPr="00CC1C17" w:rsidRDefault="00D85371" w:rsidP="00D85371">
      <w:pPr>
        <w:pStyle w:val="Brdtextmedindrag"/>
      </w:pPr>
      <w:r w:rsidRPr="00E211AD">
        <w:rPr>
          <w:b/>
        </w:rPr>
        <w:t xml:space="preserve">Promemorians </w:t>
      </w:r>
      <w:r w:rsidRPr="008D14B8">
        <w:rPr>
          <w:b/>
        </w:rPr>
        <w:t>förslag</w:t>
      </w:r>
      <w:r w:rsidRPr="00F25C51">
        <w:rPr>
          <w:bCs/>
        </w:rPr>
        <w:t xml:space="preserve"> </w:t>
      </w:r>
      <w:r>
        <w:t>överensstämmer med regeringens förslag.</w:t>
      </w:r>
    </w:p>
    <w:p w14:paraId="5FBC8DB5" w14:textId="77777777" w:rsidR="00D85371" w:rsidRPr="00C26518" w:rsidRDefault="00D85371" w:rsidP="00D85371">
      <w:pPr>
        <w:pStyle w:val="Brdtextmedindrag"/>
        <w:rPr>
          <w:sz w:val="8"/>
          <w:szCs w:val="8"/>
        </w:rPr>
      </w:pPr>
      <w:r w:rsidRPr="00E211AD">
        <w:rPr>
          <w:b/>
        </w:rPr>
        <w:t>Remissinstanserna</w:t>
      </w:r>
      <w:r w:rsidRPr="00C26518">
        <w:t xml:space="preserve"> tillstyrker förslage</w:t>
      </w:r>
      <w:r>
        <w:t>t</w:t>
      </w:r>
      <w:r w:rsidRPr="00C26518">
        <w:t xml:space="preserve"> eller har ingen invändning mot de</w:t>
      </w:r>
      <w:r>
        <w:t>t</w:t>
      </w:r>
      <w:r w:rsidRPr="00C26518">
        <w:t>.</w:t>
      </w:r>
    </w:p>
    <w:p w14:paraId="5F954A1E" w14:textId="77777777" w:rsidR="00D85371" w:rsidRDefault="00D85371" w:rsidP="00D85371">
      <w:pPr>
        <w:pStyle w:val="Rubrik4utannumrering"/>
      </w:pPr>
      <w:r w:rsidRPr="00E211AD">
        <w:t xml:space="preserve">Skälen för </w:t>
      </w:r>
      <w:r w:rsidRPr="00757776">
        <w:t xml:space="preserve">regeringens </w:t>
      </w:r>
      <w:r w:rsidRPr="00E211AD">
        <w:t>förslag</w:t>
      </w:r>
    </w:p>
    <w:p w14:paraId="7D495A47" w14:textId="77777777" w:rsidR="00D85371" w:rsidRPr="00446622" w:rsidRDefault="00D85371" w:rsidP="00D85371">
      <w:pPr>
        <w:pStyle w:val="Rubrik5utannumrering"/>
        <w:spacing w:before="0"/>
      </w:pPr>
      <w:r>
        <w:t>Skyldigheten att tillhandahålla specificerade fakturor behålls</w:t>
      </w:r>
    </w:p>
    <w:p w14:paraId="02195FE4" w14:textId="77777777" w:rsidR="00D85371" w:rsidRDefault="00D85371" w:rsidP="00D85371">
      <w:pPr>
        <w:pStyle w:val="Brdtextmedindrag"/>
        <w:ind w:firstLine="0"/>
      </w:pPr>
      <w:r w:rsidRPr="00DE17D6">
        <w:t>Enligt 5</w:t>
      </w:r>
      <w:r>
        <w:t> kap. </w:t>
      </w:r>
      <w:r w:rsidRPr="00424352">
        <w:t>7</w:t>
      </w:r>
      <w:r>
        <w:t> §</w:t>
      </w:r>
      <w:r w:rsidRPr="00424352">
        <w:t xml:space="preserve"> första stycket</w:t>
      </w:r>
      <w:r>
        <w:t> </w:t>
      </w:r>
      <w:r w:rsidRPr="00424352">
        <w:t>4 LEK finns en all</w:t>
      </w:r>
      <w:r w:rsidRPr="00424352">
        <w:softHyphen/>
        <w:t>män</w:t>
      </w:r>
      <w:r w:rsidRPr="00E211AD">
        <w:t xml:space="preserve"> skyldighet </w:t>
      </w:r>
      <w:r>
        <w:t>för den som tillhandahåller ett allmänt kom</w:t>
      </w:r>
      <w:r>
        <w:softHyphen/>
        <w:t>mun</w:t>
      </w:r>
      <w:r>
        <w:softHyphen/>
        <w:t>ikationsnät eller en allmänt till</w:t>
      </w:r>
      <w:r>
        <w:softHyphen/>
        <w:t xml:space="preserve">gänglig telefonitjänst </w:t>
      </w:r>
      <w:r w:rsidRPr="00E211AD">
        <w:t>att avgiftsfritt tillhandahålla en abonnent specifice</w:t>
      </w:r>
      <w:r>
        <w:softHyphen/>
      </w:r>
      <w:r w:rsidRPr="00E211AD">
        <w:t>rade telefon</w:t>
      </w:r>
      <w:r w:rsidRPr="00E211AD">
        <w:softHyphen/>
        <w:t>räkningar, om inte abonnent</w:t>
      </w:r>
      <w:r>
        <w:softHyphen/>
      </w:r>
      <w:r w:rsidRPr="00E211AD">
        <w:t>en har begärt att räkningen ska vara ospecifi</w:t>
      </w:r>
      <w:r w:rsidRPr="00E211AD">
        <w:softHyphen/>
        <w:t>ce</w:t>
      </w:r>
      <w:r w:rsidRPr="00E211AD">
        <w:softHyphen/>
        <w:t>rad. Av andra stycke</w:t>
      </w:r>
      <w:r>
        <w:t>t</w:t>
      </w:r>
      <w:r w:rsidRPr="00E211AD">
        <w:t xml:space="preserve"> f</w:t>
      </w:r>
      <w:r>
        <w:t>ramgår</w:t>
      </w:r>
      <w:r w:rsidRPr="00E211AD">
        <w:t xml:space="preserve"> att samtal som är avgifts</w:t>
      </w:r>
      <w:r w:rsidRPr="00E211AD">
        <w:softHyphen/>
        <w:t xml:space="preserve">fria för </w:t>
      </w:r>
      <w:r w:rsidRPr="00424352">
        <w:t>den uppringande abonnenten inte får anges på dennes telefon</w:t>
      </w:r>
      <w:r w:rsidRPr="00424352">
        <w:softHyphen/>
        <w:t>räk</w:t>
      </w:r>
      <w:r w:rsidRPr="00424352">
        <w:softHyphen/>
        <w:t xml:space="preserve">ning. I </w:t>
      </w:r>
      <w:r w:rsidRPr="00E211AD">
        <w:t>tredje stycke</w:t>
      </w:r>
      <w:r>
        <w:t>t</w:t>
      </w:r>
      <w:r w:rsidRPr="00E211AD">
        <w:t xml:space="preserve"> finns ett bemynd</w:t>
      </w:r>
      <w:r>
        <w:softHyphen/>
      </w:r>
      <w:r w:rsidRPr="00E211AD">
        <w:t>ig</w:t>
      </w:r>
      <w:r>
        <w:softHyphen/>
      </w:r>
      <w:r w:rsidRPr="00E211AD">
        <w:t>ande att meddela före</w:t>
      </w:r>
      <w:r w:rsidRPr="00E211AD">
        <w:softHyphen/>
        <w:t>skrifter om bl.a. på vilket sätt skyldigheten ska full</w:t>
      </w:r>
      <w:r>
        <w:softHyphen/>
      </w:r>
      <w:r w:rsidRPr="00E211AD">
        <w:t>göras och vilka upp</w:t>
      </w:r>
      <w:r w:rsidRPr="00E211AD">
        <w:softHyphen/>
        <w:t>gifter som om</w:t>
      </w:r>
      <w:r w:rsidRPr="00E211AD">
        <w:softHyphen/>
        <w:t>fattas av skyldigheten. PTS har meddelat föreskrifter (PTSFS 2006:3) om skyldig</w:t>
      </w:r>
      <w:r>
        <w:softHyphen/>
      </w:r>
      <w:r w:rsidRPr="00E211AD">
        <w:t>het</w:t>
      </w:r>
      <w:r>
        <w:t>en</w:t>
      </w:r>
      <w:r w:rsidRPr="00E211AD">
        <w:t xml:space="preserve"> att tillhandahålla specificerad telefon</w:t>
      </w:r>
      <w:r w:rsidRPr="00E211AD">
        <w:softHyphen/>
        <w:t>räk</w:t>
      </w:r>
      <w:r w:rsidRPr="00E211AD">
        <w:softHyphen/>
        <w:t>ning.</w:t>
      </w:r>
    </w:p>
    <w:p w14:paraId="22805851" w14:textId="77777777" w:rsidR="00D85371" w:rsidRDefault="00D85371" w:rsidP="00D85371">
      <w:pPr>
        <w:pStyle w:val="Brdtextmedindrag"/>
      </w:pPr>
      <w:r w:rsidRPr="0027407F">
        <w:t xml:space="preserve">Motsvarande bestämmelser finns i punkten a i del A i bilaga 6 till EU-direktivet. Enligt EU-direktivet gäller bestämmelserna, när de tillämpas </w:t>
      </w:r>
      <w:r w:rsidRPr="0027407F">
        <w:lastRenderedPageBreak/>
        <w:t xml:space="preserve">med stöd av artikel 115, i stället </w:t>
      </w:r>
      <w:r w:rsidRPr="00E211AD">
        <w:t>internetanslutningstjänster och allmänt tillgängliga nummer</w:t>
      </w:r>
      <w:r w:rsidRPr="00E211AD">
        <w:softHyphen/>
        <w:t>baserade interpersonella kommunikationstjänster.</w:t>
      </w:r>
    </w:p>
    <w:p w14:paraId="30C8CE88" w14:textId="239B631A" w:rsidR="00D85371" w:rsidRDefault="00D85371" w:rsidP="00D85371">
      <w:pPr>
        <w:pStyle w:val="Brdtextmedindrag"/>
      </w:pPr>
      <w:r w:rsidRPr="00E211AD">
        <w:t xml:space="preserve">EU-direktivet </w:t>
      </w:r>
      <w:r w:rsidRPr="00424352">
        <w:t>är mer detaljera</w:t>
      </w:r>
      <w:r>
        <w:t>t</w:t>
      </w:r>
      <w:r w:rsidRPr="00424352">
        <w:t xml:space="preserve"> i fråga om de uppgifter som de specifi</w:t>
      </w:r>
      <w:r>
        <w:softHyphen/>
      </w:r>
      <w:r w:rsidRPr="00424352">
        <w:t>cer</w:t>
      </w:r>
      <w:r>
        <w:softHyphen/>
      </w:r>
      <w:r w:rsidRPr="00424352">
        <w:t>ade fakturorna ska</w:t>
      </w:r>
      <w:r w:rsidRPr="00E211AD">
        <w:t xml:space="preserve"> innehålla. </w:t>
      </w:r>
      <w:r>
        <w:t>De</w:t>
      </w:r>
      <w:r w:rsidRPr="00E211AD">
        <w:t xml:space="preserve"> motsvarar </w:t>
      </w:r>
      <w:r>
        <w:t xml:space="preserve">dock </w:t>
      </w:r>
      <w:r w:rsidRPr="00E211AD">
        <w:t xml:space="preserve">i allt </w:t>
      </w:r>
      <w:r w:rsidRPr="00424352">
        <w:t>väsentligt nu</w:t>
      </w:r>
      <w:r w:rsidR="005E1DA9">
        <w:softHyphen/>
      </w:r>
      <w:r w:rsidRPr="00424352">
        <w:t>varande reglering</w:t>
      </w:r>
      <w:r>
        <w:t xml:space="preserve"> i LEK</w:t>
      </w:r>
      <w:r w:rsidRPr="00424352">
        <w:t xml:space="preserve">. </w:t>
      </w:r>
      <w:r>
        <w:t>Specificerade fakturor ska erbjudas för att slut</w:t>
      </w:r>
      <w:r w:rsidR="005E1DA9">
        <w:softHyphen/>
      </w:r>
      <w:r>
        <w:t>användarna ska kunna kontrollera sina kostnader för tjänsterna och på lämpligt sätt övervaka sin användning och sina utgifter och därigenom ha rimlig kontroll över sina fakturor.</w:t>
      </w:r>
    </w:p>
    <w:p w14:paraId="22A7FD3E" w14:textId="474B2B46" w:rsidR="00D85371" w:rsidRDefault="00D85371" w:rsidP="00666950">
      <w:pPr>
        <w:pStyle w:val="Brdtextmedindrag"/>
      </w:pPr>
      <w:r>
        <w:t xml:space="preserve">Bestämmelsen om att vissa avgiftsfria samtal inte får anges på fakturan har en annan formulering i EU-direktivet jämfört med USO-direktivet. Av </w:t>
      </w:r>
      <w:r w:rsidRPr="008A29FB">
        <w:t>EU-direktivet</w:t>
      </w:r>
      <w:r>
        <w:t xml:space="preserve"> framgår att det inte får uppställas krav på att sådana samtal ska anges på den uppringande slutanvändarens specificerade faktura. Re</w:t>
      </w:r>
      <w:r w:rsidR="005E1DA9">
        <w:softHyphen/>
      </w:r>
      <w:r>
        <w:t>geringen bedömer därför att förbudet i LEK mot att ange avgiftsfria samtal på en specificerad faktura är förenligt med EU-direktivet.</w:t>
      </w:r>
    </w:p>
    <w:p w14:paraId="21AAF217" w14:textId="5679C3B5" w:rsidR="00D85371" w:rsidRDefault="00D85371" w:rsidP="00D85371">
      <w:pPr>
        <w:pStyle w:val="Brdtextmedindrag"/>
      </w:pPr>
      <w:r>
        <w:t>Mot den bakgrunden</w:t>
      </w:r>
      <w:r w:rsidRPr="00E211AD">
        <w:t xml:space="preserve"> bör</w:t>
      </w:r>
      <w:r w:rsidRPr="00424352">
        <w:t xml:space="preserve"> </w:t>
      </w:r>
      <w:r>
        <w:t>b</w:t>
      </w:r>
      <w:r w:rsidRPr="00424352">
        <w:t xml:space="preserve">estämmelserna i </w:t>
      </w:r>
      <w:r w:rsidRPr="00E211AD">
        <w:t>LEK</w:t>
      </w:r>
      <w:r w:rsidRPr="00424352">
        <w:t xml:space="preserve"> </w:t>
      </w:r>
      <w:r>
        <w:t>om skyldighet att till</w:t>
      </w:r>
      <w:r w:rsidR="005E1DA9">
        <w:softHyphen/>
      </w:r>
      <w:r>
        <w:t>handa</w:t>
      </w:r>
      <w:r>
        <w:softHyphen/>
        <w:t xml:space="preserve">hålla specificerade fakturor </w:t>
      </w:r>
      <w:r w:rsidRPr="00E211AD">
        <w:t>föras över till den nya lagen. Eftersom EU-direktivet har ett annat tillämpningsområde</w:t>
      </w:r>
      <w:r>
        <w:t>,</w:t>
      </w:r>
      <w:r w:rsidRPr="00E211AD">
        <w:t xml:space="preserve"> bör skyldig</w:t>
      </w:r>
      <w:r>
        <w:softHyphen/>
      </w:r>
      <w:r w:rsidRPr="00E211AD">
        <w:t xml:space="preserve">heten </w:t>
      </w:r>
      <w:r w:rsidRPr="00424352">
        <w:t>i stället omfatta tillhanda</w:t>
      </w:r>
      <w:r>
        <w:softHyphen/>
      </w:r>
      <w:r w:rsidRPr="00424352">
        <w:t>hållare av internetanslutnings</w:t>
      </w:r>
      <w:r>
        <w:softHyphen/>
      </w:r>
      <w:r w:rsidRPr="00424352">
        <w:t>tjänster eller allmänt</w:t>
      </w:r>
      <w:r w:rsidRPr="00E211AD">
        <w:t xml:space="preserve"> </w:t>
      </w:r>
      <w:r w:rsidRPr="00424352">
        <w:t>till</w:t>
      </w:r>
      <w:r w:rsidR="005E1DA9">
        <w:softHyphen/>
      </w:r>
      <w:r w:rsidRPr="00424352">
        <w:t>gäng</w:t>
      </w:r>
      <w:r>
        <w:softHyphen/>
      </w:r>
      <w:r w:rsidRPr="00424352">
        <w:t>liga nummer</w:t>
      </w:r>
      <w:r>
        <w:softHyphen/>
      </w:r>
      <w:r w:rsidRPr="00424352">
        <w:t>baserade interpersonella kom</w:t>
      </w:r>
      <w:r>
        <w:softHyphen/>
      </w:r>
      <w:r w:rsidRPr="00424352">
        <w:t>mun</w:t>
      </w:r>
      <w:r>
        <w:softHyphen/>
      </w:r>
      <w:r w:rsidRPr="00424352">
        <w:t>ika</w:t>
      </w:r>
      <w:r>
        <w:softHyphen/>
      </w:r>
      <w:r w:rsidRPr="00424352">
        <w:t xml:space="preserve">tionstjänster. </w:t>
      </w:r>
      <w:r w:rsidRPr="00E211AD">
        <w:t>Speci</w:t>
      </w:r>
      <w:r w:rsidR="005E1DA9">
        <w:softHyphen/>
      </w:r>
      <w:r w:rsidRPr="00E211AD">
        <w:t>fi</w:t>
      </w:r>
      <w:r w:rsidR="005E1DA9">
        <w:softHyphen/>
      </w:r>
      <w:r w:rsidRPr="00E211AD">
        <w:t>ce</w:t>
      </w:r>
      <w:r w:rsidR="005E1DA9">
        <w:softHyphen/>
      </w:r>
      <w:r w:rsidRPr="00E211AD">
        <w:t>rade fakturor är en viktig tjänst för alla kategorier av slut</w:t>
      </w:r>
      <w:r>
        <w:softHyphen/>
      </w:r>
      <w:r w:rsidRPr="00E211AD">
        <w:t>använ</w:t>
      </w:r>
      <w:r>
        <w:softHyphen/>
      </w:r>
      <w:r w:rsidRPr="00E211AD">
        <w:t>dare för att möjliggöra kontroll av utgifterna.</w:t>
      </w:r>
      <w:r>
        <w:t xml:space="preserve"> Regleringen bör därför gälla till för</w:t>
      </w:r>
      <w:r w:rsidR="006F2E95">
        <w:softHyphen/>
      </w:r>
      <w:r>
        <w:t>mån för alla slutanvändare.</w:t>
      </w:r>
    </w:p>
    <w:p w14:paraId="36162988" w14:textId="2814A715" w:rsidR="00D85371" w:rsidRDefault="00D85371" w:rsidP="00D85371">
      <w:pPr>
        <w:pStyle w:val="Brdtextmedindrag"/>
      </w:pPr>
      <w:r w:rsidRPr="00424352">
        <w:t>Med</w:t>
      </w:r>
      <w:r w:rsidRPr="00E211AD">
        <w:t xml:space="preserve"> </w:t>
      </w:r>
      <w:r w:rsidRPr="00424352">
        <w:t>stöd av bemyndig</w:t>
      </w:r>
      <w:r>
        <w:softHyphen/>
      </w:r>
      <w:r w:rsidRPr="00424352">
        <w:t xml:space="preserve">andet går det att </w:t>
      </w:r>
      <w:r>
        <w:t xml:space="preserve">på lägre föreskriftsnivå än lag </w:t>
      </w:r>
      <w:r w:rsidRPr="00424352">
        <w:t>genomföra de mer</w:t>
      </w:r>
      <w:r w:rsidRPr="00E211AD">
        <w:t xml:space="preserve"> detaljerade bestäm</w:t>
      </w:r>
      <w:r>
        <w:softHyphen/>
      </w:r>
      <w:r w:rsidRPr="00E211AD">
        <w:t>melser</w:t>
      </w:r>
      <w:r>
        <w:softHyphen/>
      </w:r>
      <w:r w:rsidRPr="00E211AD">
        <w:t xml:space="preserve">na om </w:t>
      </w:r>
      <w:r>
        <w:t xml:space="preserve">vilka </w:t>
      </w:r>
      <w:r w:rsidRPr="00E211AD">
        <w:t>uppgifter en spe</w:t>
      </w:r>
      <w:r w:rsidR="006F2E95">
        <w:softHyphen/>
      </w:r>
      <w:r w:rsidRPr="00E211AD">
        <w:t>ci</w:t>
      </w:r>
      <w:r w:rsidR="006F2E95">
        <w:softHyphen/>
      </w:r>
      <w:r w:rsidRPr="00E211AD">
        <w:t xml:space="preserve">ficerad faktura ska </w:t>
      </w:r>
      <w:r w:rsidRPr="00424352">
        <w:t xml:space="preserve">innehålla. </w:t>
      </w:r>
      <w:r>
        <w:t>Regeringen anser att det</w:t>
      </w:r>
      <w:r w:rsidRPr="00424352">
        <w:t xml:space="preserve"> är lämpligt att även fortsätt</w:t>
      </w:r>
      <w:r>
        <w:softHyphen/>
      </w:r>
      <w:r w:rsidRPr="00424352">
        <w:t>nings</w:t>
      </w:r>
      <w:r>
        <w:softHyphen/>
      </w:r>
      <w:r w:rsidRPr="00424352">
        <w:t xml:space="preserve">vis </w:t>
      </w:r>
      <w:r>
        <w:t>ha</w:t>
      </w:r>
      <w:r w:rsidRPr="00424352">
        <w:t xml:space="preserve"> sådan reglering </w:t>
      </w:r>
      <w:r>
        <w:t>i myndighets</w:t>
      </w:r>
      <w:r w:rsidRPr="00E211AD">
        <w:t>föreskrift</w:t>
      </w:r>
      <w:r>
        <w:t>er</w:t>
      </w:r>
      <w:r w:rsidRPr="00E211AD">
        <w:t>.</w:t>
      </w:r>
    </w:p>
    <w:p w14:paraId="0B4423B2" w14:textId="77777777" w:rsidR="00D85371" w:rsidRPr="00E211AD" w:rsidRDefault="00D85371" w:rsidP="00D85371">
      <w:pPr>
        <w:pStyle w:val="Rubrik5utannumrering"/>
      </w:pPr>
      <w:r>
        <w:t>Definitionen av samtal</w:t>
      </w:r>
    </w:p>
    <w:p w14:paraId="501A1C9C" w14:textId="77777777" w:rsidR="00D85371" w:rsidRPr="00E211AD" w:rsidRDefault="00D85371" w:rsidP="00D85371">
      <w:pPr>
        <w:pStyle w:val="Brdtextmedindrag"/>
        <w:ind w:firstLine="0"/>
      </w:pPr>
      <w:r w:rsidRPr="00E211AD">
        <w:t>I artikel 2.31 i EU-direktivet definieras samtal som en förbindelse som upprättas genom en allmänt tillgänglig interpersonell kommunikations</w:t>
      </w:r>
      <w:r w:rsidRPr="00E211AD">
        <w:softHyphen/>
        <w:t>tjänst som möjliggör talkommunikation i båda riktningarna. Definitionen överensstämmer i sak med definitionen av samtal i 1</w:t>
      </w:r>
      <w:r>
        <w:t> kap. </w:t>
      </w:r>
      <w:r w:rsidRPr="00E211AD">
        <w:t>7</w:t>
      </w:r>
      <w:r>
        <w:t> §</w:t>
      </w:r>
      <w:r w:rsidRPr="00E211AD">
        <w:t xml:space="preserve"> LEK med den ändringen att det i EU-direktivet anges att förbindelsen sker genom en allmänt tillgänglig interpersonell kommunikationstjänst. Det bör i den nya lagen föras in en definition av samtal som ansluter till lydelsen i direktivet.</w:t>
      </w:r>
    </w:p>
    <w:p w14:paraId="14C86850" w14:textId="77777777" w:rsidR="00D85371" w:rsidRPr="00E211AD" w:rsidRDefault="00D85371" w:rsidP="00D85371">
      <w:pPr>
        <w:pStyle w:val="Rubrik3"/>
      </w:pPr>
      <w:bookmarkStart w:id="1127" w:name="_Toc73005969"/>
      <w:bookmarkStart w:id="1128" w:name="_Toc86738775"/>
      <w:bookmarkStart w:id="1129" w:name="_Toc94597538"/>
      <w:bookmarkStart w:id="1130" w:name="_Toc96533381"/>
      <w:r w:rsidRPr="00E211AD">
        <w:t>Selektiva spärrar för samtal och meddelanden</w:t>
      </w:r>
      <w:bookmarkEnd w:id="1127"/>
      <w:bookmarkEnd w:id="1128"/>
      <w:bookmarkEnd w:id="1129"/>
      <w:bookmarkEnd w:id="1130"/>
    </w:p>
    <w:p w14:paraId="67567E28"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 xml:space="preserve">om nummer- och samtalsspärr ska föras över till den nya lagen och omfatta tillhandahållare av allmänt tillgängliga </w:t>
      </w:r>
      <w:r w:rsidRPr="00424352">
        <w:t>num</w:t>
      </w:r>
      <w:r w:rsidRPr="00424352">
        <w:softHyphen/>
        <w:t>merbaserade interpersonella kommunikationstjänster.</w:t>
      </w:r>
    </w:p>
    <w:p w14:paraId="7C32AE1A" w14:textId="77777777" w:rsidR="00D85371" w:rsidRPr="00A76360" w:rsidRDefault="00D85371" w:rsidP="00D85371">
      <w:pPr>
        <w:pStyle w:val="Brdtextmedindrag"/>
        <w:rPr>
          <w:sz w:val="8"/>
          <w:szCs w:val="8"/>
        </w:rPr>
      </w:pPr>
    </w:p>
    <w:p w14:paraId="3F4E1907" w14:textId="77777777" w:rsidR="00D85371" w:rsidRPr="00CC1C17" w:rsidRDefault="00D85371" w:rsidP="00D85371">
      <w:pPr>
        <w:pStyle w:val="Brdtextmedindrag"/>
      </w:pPr>
      <w:r w:rsidRPr="00E211AD">
        <w:rPr>
          <w:b/>
        </w:rPr>
        <w:t xml:space="preserve">Promemorians </w:t>
      </w:r>
      <w:r w:rsidRPr="008D14B8">
        <w:rPr>
          <w:b/>
        </w:rPr>
        <w:t>förslag</w:t>
      </w:r>
      <w:r w:rsidRPr="00F25C51">
        <w:rPr>
          <w:bCs/>
        </w:rPr>
        <w:t xml:space="preserve"> </w:t>
      </w:r>
      <w:r>
        <w:t>överensstämmer med regeringens förslag.</w:t>
      </w:r>
    </w:p>
    <w:p w14:paraId="3222E581" w14:textId="77777777" w:rsidR="00D85371" w:rsidRDefault="00D85371" w:rsidP="00D85371">
      <w:pPr>
        <w:pStyle w:val="Brdtextmedindrag"/>
      </w:pPr>
      <w:r w:rsidRPr="00B442EE">
        <w:rPr>
          <w:b/>
        </w:rPr>
        <w:t>Remissinstanserna</w:t>
      </w:r>
      <w:r>
        <w:rPr>
          <w:b/>
        </w:rPr>
        <w:t>:</w:t>
      </w:r>
      <w:r w:rsidRPr="00F25C51">
        <w:rPr>
          <w:bCs/>
        </w:rPr>
        <w:t xml:space="preserve"> </w:t>
      </w:r>
      <w:r>
        <w:rPr>
          <w:bCs/>
        </w:rPr>
        <w:t xml:space="preserve">De flesta av remissinstanserna </w:t>
      </w:r>
      <w:r w:rsidRPr="00B442EE">
        <w:t xml:space="preserve">tillstyrker förslaget eller har ingen invändning mot det. </w:t>
      </w:r>
      <w:r w:rsidRPr="00B442EE">
        <w:rPr>
          <w:i/>
        </w:rPr>
        <w:t xml:space="preserve">PTS </w:t>
      </w:r>
      <w:r w:rsidRPr="00B442EE">
        <w:t>anser att det bör klargöras att alla utgående samtal med någon form av förhöjd taxa kan spärras</w:t>
      </w:r>
      <w:r>
        <w:t>, t.ex. ett utlandssamtal</w:t>
      </w:r>
      <w:r w:rsidRPr="00B442EE">
        <w:t>.</w:t>
      </w:r>
    </w:p>
    <w:p w14:paraId="7FCB5608" w14:textId="39826BF5" w:rsidR="00D85371" w:rsidRDefault="00D85371" w:rsidP="00D85371">
      <w:pPr>
        <w:pStyle w:val="Brdtextmedindrag"/>
      </w:pPr>
      <w:r w:rsidRPr="00F716B1">
        <w:rPr>
          <w:b/>
          <w:spacing w:val="-2"/>
        </w:rPr>
        <w:t>Skälen för regeringens förslag:</w:t>
      </w:r>
      <w:r w:rsidRPr="00F716B1">
        <w:rPr>
          <w:bCs/>
          <w:spacing w:val="-2"/>
        </w:rPr>
        <w:t xml:space="preserve"> </w:t>
      </w:r>
      <w:r w:rsidRPr="00F716B1">
        <w:rPr>
          <w:spacing w:val="-2"/>
        </w:rPr>
        <w:t xml:space="preserve">I 5 kap. 7 a § LEK regleras nummer- och </w:t>
      </w:r>
      <w:r w:rsidRPr="00F716B1">
        <w:t>samtals</w:t>
      </w:r>
      <w:r w:rsidR="00F716B1" w:rsidRPr="00F716B1">
        <w:softHyphen/>
      </w:r>
      <w:r w:rsidRPr="00F716B1">
        <w:t>spärrar,</w:t>
      </w:r>
      <w:r w:rsidRPr="00424352">
        <w:t xml:space="preserve"> dvs. tjänster som gör att abonnenter av</w:t>
      </w:r>
      <w:r>
        <w:softHyphen/>
      </w:r>
      <w:r w:rsidRPr="00424352">
        <w:t>gifts</w:t>
      </w:r>
      <w:r>
        <w:softHyphen/>
      </w:r>
      <w:r w:rsidRPr="00424352">
        <w:t>fritt kan spärra</w:t>
      </w:r>
      <w:r w:rsidRPr="00E211AD">
        <w:t xml:space="preserve"> </w:t>
      </w:r>
      <w:r w:rsidRPr="00E211AD">
        <w:lastRenderedPageBreak/>
        <w:t>vissa nummer eller typer av utgående samtal eller meddelanden med för</w:t>
      </w:r>
      <w:r w:rsidRPr="00E211AD">
        <w:softHyphen/>
      </w:r>
      <w:r w:rsidRPr="00424352">
        <w:t xml:space="preserve">höjd taxa. </w:t>
      </w:r>
      <w:r>
        <w:t>Paragrafen</w:t>
      </w:r>
      <w:r w:rsidRPr="00424352">
        <w:t xml:space="preserve"> omfattar den som till</w:t>
      </w:r>
      <w:r>
        <w:softHyphen/>
      </w:r>
      <w:r w:rsidRPr="00424352">
        <w:t>handa</w:t>
      </w:r>
      <w:r>
        <w:softHyphen/>
      </w:r>
      <w:r w:rsidRPr="00424352">
        <w:t>håller en allmänt till</w:t>
      </w:r>
      <w:r w:rsidRPr="00424352">
        <w:softHyphen/>
      </w:r>
      <w:r w:rsidRPr="00E211AD">
        <w:t>gänglig telefonitjänst. Av</w:t>
      </w:r>
      <w:r w:rsidRPr="00E211AD" w:rsidDel="00E7680C">
        <w:t xml:space="preserve"> </w:t>
      </w:r>
      <w:r w:rsidRPr="00E211AD">
        <w:t>andra stycke</w:t>
      </w:r>
      <w:r>
        <w:t>t</w:t>
      </w:r>
      <w:r w:rsidRPr="00E211AD">
        <w:t xml:space="preserve"> </w:t>
      </w:r>
      <w:r>
        <w:t>framgår</w:t>
      </w:r>
      <w:r w:rsidRPr="00E211AD">
        <w:t xml:space="preserve"> en informations</w:t>
      </w:r>
      <w:r w:rsidRPr="00E211AD">
        <w:softHyphen/>
      </w:r>
      <w:r w:rsidRPr="00424352">
        <w:t>skyldighet i sam</w:t>
      </w:r>
      <w:r>
        <w:softHyphen/>
      </w:r>
      <w:r w:rsidRPr="00424352">
        <w:t xml:space="preserve">band med att </w:t>
      </w:r>
      <w:r>
        <w:t xml:space="preserve">ett </w:t>
      </w:r>
      <w:r w:rsidRPr="00424352">
        <w:t>avtal ingås och en rätt att under löpande avtal</w:t>
      </w:r>
      <w:r w:rsidRPr="00E211AD">
        <w:t>s</w:t>
      </w:r>
      <w:r w:rsidRPr="00E211AD">
        <w:softHyphen/>
      </w:r>
      <w:r w:rsidRPr="00424352">
        <w:t>period avgiftsfritt ändra spärren. I</w:t>
      </w:r>
      <w:r w:rsidRPr="00424352" w:rsidDel="00E7680C">
        <w:t xml:space="preserve"> </w:t>
      </w:r>
      <w:r w:rsidRPr="00424352">
        <w:t>tredje stycke</w:t>
      </w:r>
      <w:r>
        <w:t>t</w:t>
      </w:r>
      <w:r w:rsidRPr="00424352">
        <w:t xml:space="preserve"> finns ett be</w:t>
      </w:r>
      <w:r w:rsidRPr="00424352">
        <w:softHyphen/>
        <w:t>myn</w:t>
      </w:r>
      <w:r w:rsidRPr="00424352">
        <w:softHyphen/>
      </w:r>
      <w:r w:rsidRPr="00E211AD">
        <w:t>digande att meddela föreskrifter om på vilket sätt skyldigheten ska full</w:t>
      </w:r>
      <w:r w:rsidRPr="00E211AD">
        <w:softHyphen/>
      </w:r>
      <w:r w:rsidRPr="00424352">
        <w:t>göras och om undantag från skyldigheten. PTS har inte meddelat några så</w:t>
      </w:r>
      <w:r w:rsidRPr="00424352">
        <w:softHyphen/>
        <w:t xml:space="preserve">dana </w:t>
      </w:r>
      <w:r w:rsidRPr="00E211AD">
        <w:t>före</w:t>
      </w:r>
      <w:r>
        <w:softHyphen/>
      </w:r>
      <w:r w:rsidRPr="00E211AD">
        <w:t>skrifter.</w:t>
      </w:r>
    </w:p>
    <w:p w14:paraId="36B07EBF" w14:textId="3B2C5B0A" w:rsidR="00D85371" w:rsidRPr="00656957" w:rsidRDefault="00D85371" w:rsidP="00D85371">
      <w:pPr>
        <w:pStyle w:val="Brdtextmedindrag"/>
        <w:rPr>
          <w:strike/>
        </w:rPr>
      </w:pPr>
      <w:r w:rsidRPr="0033530F">
        <w:t xml:space="preserve">Med anledning av </w:t>
      </w:r>
      <w:r w:rsidRPr="0033530F">
        <w:rPr>
          <w:i/>
        </w:rPr>
        <w:t>PTS</w:t>
      </w:r>
      <w:r w:rsidRPr="0033530F">
        <w:t xml:space="preserve"> syn</w:t>
      </w:r>
      <w:r w:rsidRPr="0033530F">
        <w:softHyphen/>
        <w:t xml:space="preserve">punkt </w:t>
      </w:r>
      <w:r>
        <w:t xml:space="preserve">rörande vilka samtal som kan spärras </w:t>
      </w:r>
      <w:r w:rsidRPr="0033530F">
        <w:t xml:space="preserve">konstaterar regeringen att det av </w:t>
      </w:r>
      <w:r>
        <w:t>den nämnda paragrafen</w:t>
      </w:r>
      <w:r w:rsidRPr="0033530F">
        <w:t xml:space="preserve"> framgår att en spärr kan avse dels vissa nummer, dels utgående samtal eller sms med för</w:t>
      </w:r>
      <w:r w:rsidR="00C3346F">
        <w:softHyphen/>
      </w:r>
      <w:r w:rsidRPr="0033530F">
        <w:t>höjd taxa. När det gäller nummer</w:t>
      </w:r>
      <w:r w:rsidRPr="0033530F">
        <w:softHyphen/>
        <w:t>spärrar finns det inte någon be</w:t>
      </w:r>
      <w:r>
        <w:softHyphen/>
      </w:r>
      <w:r w:rsidRPr="0033530F">
        <w:t>gränsning i fråga om vilka nummer som en slutanvändare kan få spärrade.</w:t>
      </w:r>
    </w:p>
    <w:p w14:paraId="2BFB3962" w14:textId="618F885A" w:rsidR="00D85371" w:rsidRDefault="00D85371" w:rsidP="00D85371">
      <w:pPr>
        <w:pStyle w:val="Brdtextmedindrag"/>
      </w:pPr>
      <w:r w:rsidRPr="00097D4E">
        <w:t>Motsvarande bestämmelser finns i punkten</w:t>
      </w:r>
      <w:r>
        <w:t> </w:t>
      </w:r>
      <w:r w:rsidRPr="00097D4E">
        <w:t>b i del</w:t>
      </w:r>
      <w:r>
        <w:t> </w:t>
      </w:r>
      <w:r w:rsidRPr="00097D4E">
        <w:t>A i bilaga</w:t>
      </w:r>
      <w:r>
        <w:t> </w:t>
      </w:r>
      <w:r w:rsidRPr="00097D4E">
        <w:t>6 till EU-direktivet.</w:t>
      </w:r>
      <w:r w:rsidRPr="00424352">
        <w:t xml:space="preserve"> Det som är nytt i EU-direktivet är att be</w:t>
      </w:r>
      <w:r w:rsidRPr="00424352">
        <w:softHyphen/>
        <w:t>stäm</w:t>
      </w:r>
      <w:r w:rsidRPr="00424352">
        <w:softHyphen/>
      </w:r>
      <w:r w:rsidRPr="00E211AD">
        <w:t>melserna, när de tillämpas med stöd av artikel 115, gäller nummer</w:t>
      </w:r>
      <w:r>
        <w:softHyphen/>
      </w:r>
      <w:r w:rsidRPr="00E211AD">
        <w:t>baserade interpersonella kommuni</w:t>
      </w:r>
      <w:r>
        <w:softHyphen/>
      </w:r>
      <w:r w:rsidRPr="00E211AD">
        <w:t>ka</w:t>
      </w:r>
      <w:r>
        <w:softHyphen/>
      </w:r>
      <w:r w:rsidRPr="00E211AD">
        <w:t>tions</w:t>
      </w:r>
      <w:r w:rsidRPr="00E211AD">
        <w:softHyphen/>
        <w:t>tjänster. I övrigt är regler</w:t>
      </w:r>
      <w:r>
        <w:softHyphen/>
      </w:r>
      <w:r w:rsidRPr="00E211AD">
        <w:t>ing</w:t>
      </w:r>
      <w:r>
        <w:softHyphen/>
      </w:r>
      <w:r w:rsidRPr="00E211AD">
        <w:t xml:space="preserve">en </w:t>
      </w:r>
      <w:r>
        <w:t>oförändrad</w:t>
      </w:r>
      <w:r w:rsidRPr="00E211AD">
        <w:t>. Bestäm</w:t>
      </w:r>
      <w:r>
        <w:softHyphen/>
      </w:r>
      <w:r w:rsidRPr="00E211AD">
        <w:t>mel</w:t>
      </w:r>
      <w:r w:rsidR="00C3346F">
        <w:softHyphen/>
      </w:r>
      <w:r w:rsidRPr="00E211AD">
        <w:t xml:space="preserve">serna </w:t>
      </w:r>
      <w:r>
        <w:t xml:space="preserve">om nummer- och samtalsspärr </w:t>
      </w:r>
      <w:r w:rsidRPr="00E211AD">
        <w:t>i LEK bör därför föras över till den nya lagen med den ändringen att skyldigheten ska omfatta den som till</w:t>
      </w:r>
      <w:r w:rsidR="00C3346F">
        <w:softHyphen/>
      </w:r>
      <w:r w:rsidRPr="00E211AD">
        <w:t>handa</w:t>
      </w:r>
      <w:r>
        <w:softHyphen/>
      </w:r>
      <w:r w:rsidRPr="00E211AD">
        <w:t>håller allmänt tillgängliga nummerbaserade interpersonella kom</w:t>
      </w:r>
      <w:r>
        <w:softHyphen/>
      </w:r>
      <w:r w:rsidRPr="00E211AD">
        <w:t>mu</w:t>
      </w:r>
      <w:r>
        <w:softHyphen/>
      </w:r>
      <w:r w:rsidRPr="00E211AD">
        <w:t>nikations</w:t>
      </w:r>
      <w:r>
        <w:softHyphen/>
      </w:r>
      <w:r w:rsidRPr="00E211AD">
        <w:t xml:space="preserve">tjänster. </w:t>
      </w:r>
      <w:r>
        <w:t>Regeringen anser att n</w:t>
      </w:r>
      <w:r w:rsidRPr="00424352">
        <w:t xml:space="preserve">ummer- och samtalsspärrar </w:t>
      </w:r>
      <w:r>
        <w:t xml:space="preserve">inte bara är </w:t>
      </w:r>
      <w:r w:rsidRPr="00424352">
        <w:t>värdefulla för konsu</w:t>
      </w:r>
      <w:r>
        <w:softHyphen/>
      </w:r>
      <w:r w:rsidRPr="00424352">
        <w:t>menter,</w:t>
      </w:r>
      <w:r w:rsidRPr="00E211AD">
        <w:t xml:space="preserve"> utan </w:t>
      </w:r>
      <w:r>
        <w:t xml:space="preserve">kan fylla en funktion för </w:t>
      </w:r>
      <w:r w:rsidRPr="00E211AD">
        <w:t>alla kate</w:t>
      </w:r>
      <w:r w:rsidR="00C3346F">
        <w:softHyphen/>
      </w:r>
      <w:r w:rsidRPr="00E211AD">
        <w:t>gorier av slut</w:t>
      </w:r>
      <w:r>
        <w:softHyphen/>
      </w:r>
      <w:r w:rsidRPr="00E211AD">
        <w:t>användare, inklusive t.ex. företags</w:t>
      </w:r>
      <w:r>
        <w:softHyphen/>
      </w:r>
      <w:r w:rsidRPr="00E211AD">
        <w:t>kunder.</w:t>
      </w:r>
      <w:r>
        <w:t xml:space="preserve"> </w:t>
      </w:r>
      <w:r w:rsidRPr="00E211AD">
        <w:t>Be</w:t>
      </w:r>
      <w:r w:rsidRPr="00E211AD">
        <w:softHyphen/>
        <w:t>stäm</w:t>
      </w:r>
      <w:r w:rsidRPr="00E211AD">
        <w:softHyphen/>
        <w:t>mel</w:t>
      </w:r>
      <w:r>
        <w:softHyphen/>
      </w:r>
      <w:r w:rsidRPr="00E211AD">
        <w:t>serna bör därför gälla till förmån för alla slutanvändare.</w:t>
      </w:r>
    </w:p>
    <w:p w14:paraId="5FD52FD4" w14:textId="77777777" w:rsidR="00D85371" w:rsidRPr="00E211AD" w:rsidRDefault="00D85371" w:rsidP="00D85371">
      <w:pPr>
        <w:pStyle w:val="Brdtextmedindrag"/>
      </w:pPr>
      <w:r w:rsidRPr="00216F38">
        <w:t>Föreskrifter om skyldigheten bör som tidigare vid behov kunna med</w:t>
      </w:r>
      <w:r>
        <w:softHyphen/>
      </w:r>
      <w:r w:rsidRPr="00216F38">
        <w:t xml:space="preserve">delas med stöd </w:t>
      </w:r>
      <w:r>
        <w:t xml:space="preserve">av </w:t>
      </w:r>
      <w:r w:rsidRPr="00216F38">
        <w:t>ett bemyndigande i den nya lagen. En sådan begränsning av bemyndig</w:t>
      </w:r>
      <w:r w:rsidRPr="00216F38">
        <w:softHyphen/>
        <w:t>an</w:t>
      </w:r>
      <w:r w:rsidRPr="00216F38">
        <w:softHyphen/>
        <w:t>det som finns i LEK</w:t>
      </w:r>
      <w:r>
        <w:t>,</w:t>
      </w:r>
      <w:r w:rsidRPr="00216F38">
        <w:t xml:space="preserve"> om att den som har förpliktats att tillhandahålla samhällsomfattande tjänster inte kan omfattas av ett undan</w:t>
      </w:r>
      <w:r>
        <w:softHyphen/>
      </w:r>
      <w:r w:rsidRPr="00216F38">
        <w:t>tag från skyldig</w:t>
      </w:r>
      <w:r w:rsidRPr="00216F38">
        <w:softHyphen/>
        <w:t>het</w:t>
      </w:r>
      <w:r w:rsidRPr="00216F38">
        <w:softHyphen/>
        <w:t>en</w:t>
      </w:r>
      <w:r>
        <w:t>,</w:t>
      </w:r>
      <w:r w:rsidRPr="00216F38">
        <w:t xml:space="preserve"> behövs inte (se avsnitt 15).</w:t>
      </w:r>
    </w:p>
    <w:p w14:paraId="1098BFF2" w14:textId="77777777" w:rsidR="00D85371" w:rsidRPr="00E211AD" w:rsidRDefault="00D85371" w:rsidP="00D85371">
      <w:pPr>
        <w:pStyle w:val="Rubrik3"/>
      </w:pPr>
      <w:bookmarkStart w:id="1131" w:name="_Toc73005970"/>
      <w:bookmarkStart w:id="1132" w:name="_Toc86738776"/>
      <w:bookmarkStart w:id="1133" w:name="_Toc94597539"/>
      <w:bookmarkStart w:id="1134" w:name="_Toc96533382"/>
      <w:r w:rsidRPr="00E211AD">
        <w:t>System för förhandsbetalning</w:t>
      </w:r>
      <w:bookmarkEnd w:id="1131"/>
      <w:bookmarkEnd w:id="1132"/>
      <w:bookmarkEnd w:id="1133"/>
      <w:bookmarkEnd w:id="1134"/>
    </w:p>
    <w:p w14:paraId="4F0857EB" w14:textId="77777777" w:rsidR="00D85371" w:rsidRPr="00E211AD" w:rsidRDefault="00D85371" w:rsidP="00D85371">
      <w:pPr>
        <w:pStyle w:val="Brdtextram"/>
      </w:pPr>
      <w:r>
        <w:rPr>
          <w:b/>
        </w:rPr>
        <w:t>Regeringens f</w:t>
      </w:r>
      <w:r w:rsidRPr="00E211AD">
        <w:rPr>
          <w:b/>
        </w:rPr>
        <w:t>örslag:</w:t>
      </w:r>
      <w:r w:rsidRPr="00E211AD">
        <w:t xml:space="preserve"> Regeringen eller den myndighet som regering</w:t>
      </w:r>
      <w:r>
        <w:t>en</w:t>
      </w:r>
      <w:r w:rsidRPr="00E211AD">
        <w:t xml:space="preserve"> bestämmer ska få meddela föreskrifter om </w:t>
      </w:r>
      <w:r>
        <w:t>att den som tillhandahåller en internetanslutningstjänst eller en allmänt tillgänglig nummerbaserad interpersonell kom</w:t>
      </w:r>
      <w:r>
        <w:softHyphen/>
        <w:t>munikationstjänst ska erbjuda konsumenter möjlig</w:t>
      </w:r>
      <w:r>
        <w:softHyphen/>
        <w:t>het att på för</w:t>
      </w:r>
      <w:r>
        <w:softHyphen/>
        <w:t>hand betala för användning av tjänsten.</w:t>
      </w:r>
    </w:p>
    <w:p w14:paraId="0E21A445" w14:textId="77777777" w:rsidR="00D85371" w:rsidRPr="00A76360" w:rsidRDefault="00D85371" w:rsidP="00D85371">
      <w:pPr>
        <w:pStyle w:val="Brdtextmedindrag"/>
        <w:rPr>
          <w:sz w:val="8"/>
          <w:szCs w:val="8"/>
        </w:rPr>
      </w:pPr>
    </w:p>
    <w:p w14:paraId="3BA7B300" w14:textId="77777777" w:rsidR="00D85371" w:rsidRPr="00CC1C17" w:rsidRDefault="00D85371" w:rsidP="00D85371">
      <w:pPr>
        <w:pStyle w:val="Brdtextmedindrag"/>
      </w:pPr>
      <w:r w:rsidRPr="00E211AD">
        <w:rPr>
          <w:b/>
        </w:rPr>
        <w:t xml:space="preserve">Promemorians </w:t>
      </w:r>
      <w:r w:rsidRPr="008D14B8">
        <w:rPr>
          <w:b/>
        </w:rPr>
        <w:t>förslag</w:t>
      </w:r>
      <w:r w:rsidRPr="004E2B7E">
        <w:rPr>
          <w:bCs/>
        </w:rPr>
        <w:t xml:space="preserve"> </w:t>
      </w:r>
      <w:r>
        <w:t>överensstämmer med regeringens förslag.</w:t>
      </w:r>
    </w:p>
    <w:p w14:paraId="2B8AC8DD" w14:textId="77777777" w:rsidR="00D85371" w:rsidRDefault="00D85371" w:rsidP="00D85371">
      <w:pPr>
        <w:pStyle w:val="Brdtextmedindrag"/>
      </w:pPr>
      <w:r w:rsidRPr="00E211AD">
        <w:rPr>
          <w:b/>
        </w:rPr>
        <w:t>Remissinstanserna</w:t>
      </w:r>
      <w:r w:rsidRPr="004E2B7E">
        <w:rPr>
          <w:bCs/>
        </w:rPr>
        <w:t xml:space="preserve"> </w:t>
      </w:r>
      <w:r w:rsidRPr="00B065BE">
        <w:t>tillstyrker förslaget eller har ingen invändning mot det.</w:t>
      </w:r>
    </w:p>
    <w:p w14:paraId="0648932A" w14:textId="77777777" w:rsidR="00D85371"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4E2B7E">
        <w:rPr>
          <w:bCs/>
        </w:rPr>
        <w:t xml:space="preserve"> </w:t>
      </w:r>
      <w:r w:rsidRPr="00E211AD">
        <w:t xml:space="preserve">Av </w:t>
      </w:r>
      <w:r>
        <w:t xml:space="preserve">artikel 115 och </w:t>
      </w:r>
      <w:r w:rsidRPr="00E211AD">
        <w:t>punkten</w:t>
      </w:r>
      <w:r>
        <w:t> </w:t>
      </w:r>
      <w:r w:rsidRPr="00E211AD">
        <w:t>c i del</w:t>
      </w:r>
      <w:r>
        <w:t> </w:t>
      </w:r>
      <w:r w:rsidRPr="00E211AD">
        <w:t>A i bilaga 6 till EU-direktivet</w:t>
      </w:r>
      <w:r>
        <w:t xml:space="preserve"> </w:t>
      </w:r>
      <w:r w:rsidRPr="00E211AD">
        <w:t>f</w:t>
      </w:r>
      <w:r>
        <w:t>ramgår</w:t>
      </w:r>
      <w:r w:rsidRPr="00E211AD">
        <w:t xml:space="preserve"> att tillhandahållare </w:t>
      </w:r>
      <w:r>
        <w:t xml:space="preserve">ska </w:t>
      </w:r>
      <w:r w:rsidRPr="00E211AD">
        <w:t>erbjud</w:t>
      </w:r>
      <w:r>
        <w:t>a</w:t>
      </w:r>
      <w:r w:rsidRPr="00E211AD">
        <w:t xml:space="preserve"> kon</w:t>
      </w:r>
      <w:r w:rsidRPr="00E211AD">
        <w:softHyphen/>
      </w:r>
      <w:r w:rsidRPr="00424352">
        <w:t>su</w:t>
      </w:r>
      <w:r w:rsidRPr="00424352">
        <w:softHyphen/>
        <w:t>menter möjligheten att förhandsbetala användning av internet</w:t>
      </w:r>
      <w:r w:rsidRPr="00424352">
        <w:softHyphen/>
        <w:t>anslut</w:t>
      </w:r>
      <w:r w:rsidRPr="00424352">
        <w:softHyphen/>
        <w:t>nings</w:t>
      </w:r>
      <w:r w:rsidRPr="00424352">
        <w:softHyphen/>
        <w:t xml:space="preserve">tjänster </w:t>
      </w:r>
      <w:r w:rsidRPr="009F09A0">
        <w:rPr>
          <w:spacing w:val="-4"/>
        </w:rPr>
        <w:t xml:space="preserve">eller </w:t>
      </w:r>
      <w:r>
        <w:rPr>
          <w:spacing w:val="-4"/>
        </w:rPr>
        <w:t xml:space="preserve">allmänt tillgängliga </w:t>
      </w:r>
      <w:r w:rsidRPr="009F09A0">
        <w:rPr>
          <w:spacing w:val="-4"/>
        </w:rPr>
        <w:t>nummerbaserade inter</w:t>
      </w:r>
      <w:r w:rsidRPr="009F09A0">
        <w:rPr>
          <w:spacing w:val="-4"/>
        </w:rPr>
        <w:softHyphen/>
        <w:t>person</w:t>
      </w:r>
      <w:r w:rsidRPr="009F09A0">
        <w:rPr>
          <w:spacing w:val="-4"/>
        </w:rPr>
        <w:softHyphen/>
        <w:t>ella kommun</w:t>
      </w:r>
      <w:r>
        <w:rPr>
          <w:spacing w:val="-4"/>
        </w:rPr>
        <w:softHyphen/>
      </w:r>
      <w:r w:rsidRPr="009F09A0">
        <w:rPr>
          <w:spacing w:val="-4"/>
        </w:rPr>
        <w:t>i</w:t>
      </w:r>
      <w:r>
        <w:rPr>
          <w:spacing w:val="-4"/>
        </w:rPr>
        <w:softHyphen/>
      </w:r>
      <w:r w:rsidRPr="009F09A0">
        <w:rPr>
          <w:spacing w:val="-4"/>
        </w:rPr>
        <w:t>ka</w:t>
      </w:r>
      <w:r>
        <w:rPr>
          <w:spacing w:val="-4"/>
        </w:rPr>
        <w:softHyphen/>
      </w:r>
      <w:r w:rsidRPr="009F09A0">
        <w:rPr>
          <w:spacing w:val="-4"/>
        </w:rPr>
        <w:t>tions</w:t>
      </w:r>
      <w:r w:rsidRPr="009F09A0">
        <w:rPr>
          <w:spacing w:val="-4"/>
        </w:rPr>
        <w:softHyphen/>
        <w:t>tjänster. Med system</w:t>
      </w:r>
      <w:r w:rsidRPr="00424352">
        <w:t xml:space="preserve"> för förhandsbetalning avses i första hand till</w:t>
      </w:r>
      <w:r>
        <w:softHyphen/>
      </w:r>
      <w:r w:rsidRPr="00424352">
        <w:t>handa</w:t>
      </w:r>
      <w:r>
        <w:softHyphen/>
      </w:r>
      <w:r w:rsidRPr="00424352">
        <w:t>hållande av kon</w:t>
      </w:r>
      <w:r w:rsidRPr="00424352">
        <w:softHyphen/>
        <w:t>tant</w:t>
      </w:r>
      <w:r w:rsidRPr="00424352">
        <w:softHyphen/>
      </w:r>
      <w:r w:rsidRPr="00E211AD">
        <w:t>kort.</w:t>
      </w:r>
    </w:p>
    <w:p w14:paraId="294273AC" w14:textId="77777777" w:rsidR="00D85371" w:rsidRDefault="00D85371" w:rsidP="00D85371">
      <w:pPr>
        <w:pStyle w:val="Brdtextmedindrag"/>
      </w:pPr>
      <w:r w:rsidRPr="004D6C34">
        <w:t>En</w:t>
      </w:r>
      <w:r>
        <w:t xml:space="preserve"> motsvarande bestämmelse finns i </w:t>
      </w:r>
      <w:r w:rsidRPr="00E211AD">
        <w:t>5</w:t>
      </w:r>
      <w:r>
        <w:t> kap. </w:t>
      </w:r>
      <w:r w:rsidRPr="00E211AD">
        <w:t>4</w:t>
      </w:r>
      <w:r>
        <w:t> §</w:t>
      </w:r>
      <w:r w:rsidRPr="00E211AD">
        <w:t xml:space="preserve"> </w:t>
      </w:r>
      <w:r w:rsidRPr="005D5503">
        <w:t xml:space="preserve">första stycket 2 LEK för </w:t>
      </w:r>
      <w:r w:rsidRPr="005D5503">
        <w:rPr>
          <w:spacing w:val="-4"/>
        </w:rPr>
        <w:t>tillhandahållande av samhällsomfattande tjänster, se avsnitt 15. Den bestäm</w:t>
      </w:r>
      <w:r w:rsidRPr="005D5503">
        <w:rPr>
          <w:spacing w:val="-4"/>
        </w:rPr>
        <w:softHyphen/>
        <w:t xml:space="preserve">melsen </w:t>
      </w:r>
      <w:r>
        <w:rPr>
          <w:spacing w:val="-4"/>
        </w:rPr>
        <w:t>bör</w:t>
      </w:r>
      <w:r w:rsidRPr="005D5503">
        <w:t xml:space="preserve"> inte föras över till den nya lagen.</w:t>
      </w:r>
    </w:p>
    <w:p w14:paraId="755C56E9" w14:textId="0404F8FB" w:rsidR="00D85371" w:rsidRDefault="00D85371" w:rsidP="00D85371">
      <w:pPr>
        <w:pStyle w:val="Brdtextmedindrag"/>
      </w:pPr>
      <w:r w:rsidRPr="00E211AD">
        <w:lastRenderedPageBreak/>
        <w:t xml:space="preserve">System för förhandsbetalning erbjuds i viss utsträckning i Sverige, t.ex. </w:t>
      </w:r>
      <w:r w:rsidRPr="00424352">
        <w:t>på marknaderna för mobiltelefoni och mobilt bredband. Andelen kontant</w:t>
      </w:r>
      <w:r w:rsidRPr="00424352">
        <w:softHyphen/>
        <w:t>kort</w:t>
      </w:r>
      <w:r w:rsidRPr="00E211AD">
        <w:t xml:space="preserve"> i förhållande till samtliga kontrakt för mobiltelefonitjänster på mark</w:t>
      </w:r>
      <w:r>
        <w:softHyphen/>
      </w:r>
      <w:r w:rsidRPr="00E211AD">
        <w:t>nad</w:t>
      </w:r>
      <w:r>
        <w:softHyphen/>
      </w:r>
      <w:r w:rsidRPr="00E211AD">
        <w:t xml:space="preserve">en </w:t>
      </w:r>
      <w:r>
        <w:t>minskar succesivt. Av det totala antalet mobilabonnemang var en</w:t>
      </w:r>
      <w:r w:rsidR="00C3346F">
        <w:softHyphen/>
      </w:r>
      <w:r>
        <w:t>ligt rapporten Svensk telekommarknad 2020 andelen kontantkort 20 pro</w:t>
      </w:r>
      <w:r w:rsidR="00C3346F">
        <w:softHyphen/>
      </w:r>
      <w:r>
        <w:t xml:space="preserve">cent. 10 år tidigare var motsvarande andel 34 procent. </w:t>
      </w:r>
      <w:r w:rsidRPr="00424352">
        <w:t>Den nedåtgå</w:t>
      </w:r>
      <w:r>
        <w:softHyphen/>
      </w:r>
      <w:r w:rsidRPr="00424352">
        <w:t>ende trenden pekar på en minskad efter</w:t>
      </w:r>
      <w:r w:rsidRPr="00424352">
        <w:softHyphen/>
      </w:r>
      <w:r w:rsidRPr="00E211AD">
        <w:t>frågan av system för förhands</w:t>
      </w:r>
      <w:r>
        <w:softHyphen/>
      </w:r>
      <w:r w:rsidRPr="00E211AD">
        <w:t>betalning när det gäller mobil</w:t>
      </w:r>
      <w:r>
        <w:softHyphen/>
      </w:r>
      <w:r w:rsidRPr="00E211AD">
        <w:t>telefoni</w:t>
      </w:r>
      <w:r>
        <w:softHyphen/>
      </w:r>
      <w:r w:rsidRPr="00E211AD">
        <w:t>tjänster i takt med att utbudet av abonne</w:t>
      </w:r>
      <w:r w:rsidR="00C3346F">
        <w:softHyphen/>
      </w:r>
      <w:r w:rsidRPr="00E211AD">
        <w:t>mangs</w:t>
      </w:r>
      <w:r w:rsidR="00C3346F">
        <w:softHyphen/>
      </w:r>
      <w:r w:rsidRPr="00E211AD">
        <w:t>kontrakt ökat. För vissa grupper av kon</w:t>
      </w:r>
      <w:r w:rsidRPr="00E211AD">
        <w:softHyphen/>
        <w:t>sumenter som av olika anledningar inte kan teckna abonne</w:t>
      </w:r>
      <w:r>
        <w:softHyphen/>
      </w:r>
      <w:r w:rsidRPr="00E211AD">
        <w:t>mang är till</w:t>
      </w:r>
      <w:r w:rsidRPr="00E211AD">
        <w:softHyphen/>
        <w:t xml:space="preserve">gången till sådana system </w:t>
      </w:r>
      <w:r>
        <w:t>även i fort</w:t>
      </w:r>
      <w:r w:rsidR="00C3346F">
        <w:softHyphen/>
      </w:r>
      <w:r>
        <w:t xml:space="preserve">sättningen </w:t>
      </w:r>
      <w:r w:rsidRPr="00E211AD">
        <w:t xml:space="preserve">särskilt viktig. </w:t>
      </w:r>
      <w:r w:rsidRPr="00424352">
        <w:t xml:space="preserve">När det </w:t>
      </w:r>
      <w:r w:rsidRPr="00E211AD">
        <w:t xml:space="preserve">gäller fast eller mobilt bredband erbjuds system för förhandsbetalning inte </w:t>
      </w:r>
      <w:r w:rsidRPr="00424352">
        <w:t>i motsvarande utsträckning som för mobil</w:t>
      </w:r>
      <w:r>
        <w:softHyphen/>
      </w:r>
      <w:r w:rsidRPr="00424352">
        <w:t>telefoni.</w:t>
      </w:r>
      <w:r w:rsidRPr="001D5083">
        <w:t xml:space="preserve"> </w:t>
      </w:r>
      <w:r>
        <w:t>Enligt direktivet ska en</w:t>
      </w:r>
      <w:r w:rsidRPr="00E211AD">
        <w:t xml:space="preserve"> behörig myndighet få kräva att system för förhands</w:t>
      </w:r>
      <w:r w:rsidRPr="00E211AD">
        <w:softHyphen/>
        <w:t>be</w:t>
      </w:r>
      <w:r w:rsidRPr="00E211AD">
        <w:softHyphen/>
      </w:r>
      <w:r w:rsidRPr="00424352">
        <w:t>tal</w:t>
      </w:r>
      <w:r w:rsidRPr="00424352">
        <w:softHyphen/>
        <w:t>ning erbjuds också för användning av internet</w:t>
      </w:r>
      <w:r>
        <w:softHyphen/>
      </w:r>
      <w:r w:rsidRPr="00424352">
        <w:t>anslutnings</w:t>
      </w:r>
      <w:r>
        <w:softHyphen/>
      </w:r>
      <w:r w:rsidRPr="00424352">
        <w:t>tjänster.</w:t>
      </w:r>
    </w:p>
    <w:p w14:paraId="727F2925" w14:textId="77777777" w:rsidR="00D85371" w:rsidRPr="00E211AD" w:rsidRDefault="00D85371" w:rsidP="00D85371">
      <w:pPr>
        <w:pStyle w:val="Brdtextmedindrag"/>
      </w:pPr>
      <w:r>
        <w:t>Regeringen anser att det mot den bakgrunden bör införas en möjlighet att reglera en skyldighet för tillhandahållare att erbjuda förhandsbetalning av de aktuella tjänsterna. Eftersom system för förhandsbetalning i stor utsträckning redan finns på marknaderna, bör en sådan reglering införas vid behov, i likhet med förslaget i promem</w:t>
      </w:r>
      <w:r>
        <w:softHyphen/>
        <w:t>or</w:t>
      </w:r>
      <w:r>
        <w:softHyphen/>
        <w:t>ian. En sådan skyldighet bör lämpligen regleras i myndighetsföreskrifter. Det är därför tillräckligt att regeringen eller den myndighet som regeringen bestämmer får ett bemyn</w:t>
      </w:r>
      <w:r>
        <w:softHyphen/>
        <w:t>digande att meddela föreskrifter i frågan.</w:t>
      </w:r>
    </w:p>
    <w:p w14:paraId="135A5E11" w14:textId="77777777" w:rsidR="00D85371" w:rsidRPr="00E211AD" w:rsidRDefault="00D85371" w:rsidP="00D85371">
      <w:pPr>
        <w:pStyle w:val="Rubrik3"/>
      </w:pPr>
      <w:bookmarkStart w:id="1135" w:name="_Toc73005971"/>
      <w:bookmarkStart w:id="1136" w:name="_Toc86738777"/>
      <w:bookmarkStart w:id="1137" w:name="_Toc94597540"/>
      <w:bookmarkStart w:id="1138" w:name="_Toc96533383"/>
      <w:r>
        <w:t>Kreditspärr</w:t>
      </w:r>
      <w:bookmarkEnd w:id="1135"/>
      <w:bookmarkEnd w:id="1136"/>
      <w:bookmarkEnd w:id="1137"/>
      <w:bookmarkEnd w:id="1138"/>
    </w:p>
    <w:p w14:paraId="0CD75BC4" w14:textId="77777777" w:rsidR="00D85371" w:rsidRPr="00E211AD" w:rsidRDefault="00D85371" w:rsidP="00D85371">
      <w:pPr>
        <w:pStyle w:val="Brdtextram"/>
      </w:pPr>
      <w:r>
        <w:rPr>
          <w:b/>
        </w:rPr>
        <w:t>Regeringens f</w:t>
      </w:r>
      <w:r w:rsidRPr="00E211AD">
        <w:rPr>
          <w:b/>
        </w:rPr>
        <w:t>örslag:</w:t>
      </w:r>
      <w:r w:rsidRPr="00E211AD">
        <w:t xml:space="preserve"> </w:t>
      </w:r>
      <w:r w:rsidRPr="00424352">
        <w:t xml:space="preserve">Bestämmelserna </w:t>
      </w:r>
      <w:r>
        <w:t>i lagen om elektronisk kommu</w:t>
      </w:r>
      <w:r>
        <w:softHyphen/>
        <w:t xml:space="preserve">nikation </w:t>
      </w:r>
      <w:r w:rsidRPr="00424352">
        <w:t>om kreditspärr ska föras över till den nya lagen</w:t>
      </w:r>
      <w:r w:rsidRPr="00E211AD">
        <w:t xml:space="preserve"> </w:t>
      </w:r>
      <w:r w:rsidRPr="00424352">
        <w:t>och omfatta tillhandahållare av allmänt tillgängliga nummerbaserade inter</w:t>
      </w:r>
      <w:r w:rsidRPr="00424352">
        <w:softHyphen/>
        <w:t>perso</w:t>
      </w:r>
      <w:r>
        <w:softHyphen/>
      </w:r>
      <w:r w:rsidRPr="00424352">
        <w:t>nella kommunikationstjänster. Bestäm</w:t>
      </w:r>
      <w:r>
        <w:softHyphen/>
      </w:r>
      <w:r w:rsidRPr="00424352">
        <w:t>mels</w:t>
      </w:r>
      <w:r>
        <w:softHyphen/>
      </w:r>
      <w:r w:rsidRPr="00424352">
        <w:t>er</w:t>
      </w:r>
      <w:r>
        <w:softHyphen/>
      </w:r>
      <w:r w:rsidRPr="00424352">
        <w:t>na ska endast gälla till för</w:t>
      </w:r>
      <w:r>
        <w:softHyphen/>
      </w:r>
      <w:r w:rsidRPr="00424352">
        <w:t>mån för konsumenter.</w:t>
      </w:r>
    </w:p>
    <w:p w14:paraId="3CE81A69" w14:textId="77777777" w:rsidR="00D85371" w:rsidRPr="00A76360" w:rsidRDefault="00D85371" w:rsidP="00D85371">
      <w:pPr>
        <w:pStyle w:val="Brdtextmedindrag"/>
        <w:rPr>
          <w:sz w:val="8"/>
          <w:szCs w:val="8"/>
        </w:rPr>
      </w:pPr>
    </w:p>
    <w:p w14:paraId="2F4A0E6E" w14:textId="77777777" w:rsidR="00D85371" w:rsidRPr="00CC1C17" w:rsidRDefault="00D85371" w:rsidP="00D85371">
      <w:pPr>
        <w:pStyle w:val="Brdtextmedindrag"/>
      </w:pPr>
      <w:r w:rsidRPr="00E211AD">
        <w:rPr>
          <w:b/>
        </w:rPr>
        <w:t xml:space="preserve">Promemorians </w:t>
      </w:r>
      <w:r w:rsidRPr="008D14B8">
        <w:rPr>
          <w:b/>
        </w:rPr>
        <w:t>förslag</w:t>
      </w:r>
      <w:r w:rsidRPr="00324297">
        <w:rPr>
          <w:bCs/>
        </w:rPr>
        <w:t xml:space="preserve"> </w:t>
      </w:r>
      <w:r>
        <w:t>överensstämmer med regeringens förslag.</w:t>
      </w:r>
    </w:p>
    <w:p w14:paraId="47185519" w14:textId="77777777" w:rsidR="00D85371" w:rsidRPr="00191525" w:rsidRDefault="00D85371" w:rsidP="00D85371">
      <w:pPr>
        <w:pStyle w:val="Brdtextmedindrag"/>
      </w:pPr>
      <w:r w:rsidRPr="00E211AD">
        <w:rPr>
          <w:b/>
        </w:rPr>
        <w:t>Remissinstanserna</w:t>
      </w:r>
      <w:r w:rsidRPr="00F25C51">
        <w:rPr>
          <w:bCs/>
        </w:rPr>
        <w:t xml:space="preserve"> </w:t>
      </w:r>
      <w:r w:rsidRPr="00191525">
        <w:t>tillstyrker förslaget eller har ingen invändning mot det.</w:t>
      </w:r>
    </w:p>
    <w:p w14:paraId="0B857055" w14:textId="73A783AC" w:rsidR="00D85371" w:rsidRDefault="00D85371" w:rsidP="00D85371">
      <w:pPr>
        <w:pStyle w:val="Brdtextmedindrag"/>
      </w:pPr>
      <w:r w:rsidRPr="00776451">
        <w:rPr>
          <w:b/>
          <w:spacing w:val="-2"/>
        </w:rPr>
        <w:t>Skälen för regeringens förslag:</w:t>
      </w:r>
      <w:r w:rsidRPr="00776451">
        <w:rPr>
          <w:bCs/>
          <w:spacing w:val="-2"/>
        </w:rPr>
        <w:t xml:space="preserve"> </w:t>
      </w:r>
      <w:r w:rsidRPr="00776451">
        <w:rPr>
          <w:spacing w:val="-2"/>
        </w:rPr>
        <w:t>I 5 kap. 7 b § LEK regleras kredit</w:t>
      </w:r>
      <w:r w:rsidRPr="00776451">
        <w:rPr>
          <w:spacing w:val="-2"/>
        </w:rPr>
        <w:softHyphen/>
        <w:t>spärr,</w:t>
      </w:r>
      <w:r>
        <w:t xml:space="preserve"> dvs. en tjänst som gör det möjligt för </w:t>
      </w:r>
      <w:r w:rsidRPr="00E211AD">
        <w:t xml:space="preserve">en abonnent att få </w:t>
      </w:r>
      <w:r>
        <w:t>en allmänt till</w:t>
      </w:r>
      <w:r>
        <w:softHyphen/>
        <w:t>gäng</w:t>
      </w:r>
      <w:r>
        <w:softHyphen/>
        <w:t>lig telefonitjänst</w:t>
      </w:r>
      <w:r w:rsidRPr="00E211AD">
        <w:t xml:space="preserve"> spärrad vid ett på förhand angivet </w:t>
      </w:r>
      <w:r w:rsidRPr="00424352">
        <w:t xml:space="preserve">belopp. </w:t>
      </w:r>
      <w:r>
        <w:t>När ford</w:t>
      </w:r>
      <w:r w:rsidR="00776451">
        <w:softHyphen/>
      </w:r>
      <w:r>
        <w:t>ran mot a</w:t>
      </w:r>
      <w:r w:rsidRPr="00424352">
        <w:t xml:space="preserve">bonnenten </w:t>
      </w:r>
      <w:r>
        <w:t>överstiger det angivna beloppet ska tjänsten avgifts</w:t>
      </w:r>
      <w:r>
        <w:softHyphen/>
        <w:t>fritt avbrytas, om abonnenten inte begär att tjänsten ändå ska till</w:t>
      </w:r>
      <w:r>
        <w:softHyphen/>
        <w:t>handa</w:t>
      </w:r>
      <w:r>
        <w:softHyphen/>
        <w:t>hållas. Att tjänsten avbryts ska inte hindra abonnenten från att ringa nöd</w:t>
      </w:r>
      <w:r w:rsidR="00776451">
        <w:softHyphen/>
      </w:r>
      <w:r>
        <w:t>samtal eller andra avgiftsfria samtal. I paragrafen finns också en infor</w:t>
      </w:r>
      <w:r w:rsidR="00776451">
        <w:softHyphen/>
      </w:r>
      <w:r>
        <w:t>ma</w:t>
      </w:r>
      <w:r w:rsidR="00776451">
        <w:softHyphen/>
      </w:r>
      <w:r>
        <w:t>tionsskyldighet i samband med att avtal ingås och en rätt för abonnen</w:t>
      </w:r>
      <w:r w:rsidR="00776451">
        <w:softHyphen/>
      </w:r>
      <w:r>
        <w:t>ten att under löpande avtalsperiod avgiftsfritt ändra angivet belopp. P</w:t>
      </w:r>
      <w:r w:rsidRPr="00424352">
        <w:t>ara</w:t>
      </w:r>
      <w:r w:rsidR="00776451">
        <w:softHyphen/>
      </w:r>
      <w:r w:rsidRPr="00424352">
        <w:t>gra</w:t>
      </w:r>
      <w:r w:rsidR="00776451">
        <w:softHyphen/>
      </w:r>
      <w:r w:rsidRPr="00424352">
        <w:t>fen</w:t>
      </w:r>
      <w:r>
        <w:t xml:space="preserve"> innehåller även </w:t>
      </w:r>
      <w:r w:rsidRPr="00424352">
        <w:t>ett bemyndigande att meddela före</w:t>
      </w:r>
      <w:r w:rsidRPr="00424352">
        <w:softHyphen/>
        <w:t>skrift</w:t>
      </w:r>
      <w:r w:rsidRPr="00424352">
        <w:softHyphen/>
        <w:t>er</w:t>
      </w:r>
      <w:r w:rsidRPr="00E211AD">
        <w:t xml:space="preserve"> om på vilket sätt skyldigheten ska fullgöras och om undantag från skyldig</w:t>
      </w:r>
      <w:r w:rsidRPr="00E211AD">
        <w:softHyphen/>
        <w:t>heten. PTS har inte meddelat några sådana föreskrifter.</w:t>
      </w:r>
    </w:p>
    <w:p w14:paraId="193334F6" w14:textId="7C7356F1" w:rsidR="00D85371" w:rsidRPr="00E211AD" w:rsidRDefault="00D85371" w:rsidP="00D85371">
      <w:pPr>
        <w:pStyle w:val="Brdtextmedindrag"/>
      </w:pPr>
      <w:r>
        <w:t xml:space="preserve">Paragrafen </w:t>
      </w:r>
      <w:r w:rsidRPr="00424352">
        <w:t>infördes 2008</w:t>
      </w:r>
      <w:r w:rsidRPr="00E211AD">
        <w:t xml:space="preserve"> och ersatte då en tidigare bestämmelse som inne</w:t>
      </w:r>
      <w:r>
        <w:softHyphen/>
      </w:r>
      <w:r w:rsidRPr="00E211AD">
        <w:t>bar att endast en operatör som har förpliktats att tillhandahålla sam</w:t>
      </w:r>
      <w:r>
        <w:softHyphen/>
      </w:r>
      <w:r w:rsidRPr="00E211AD">
        <w:t>hälls</w:t>
      </w:r>
      <w:r>
        <w:softHyphen/>
      </w:r>
      <w:r w:rsidRPr="00E211AD">
        <w:t xml:space="preserve">omfattande tjänster kunde </w:t>
      </w:r>
      <w:r w:rsidRPr="00424352">
        <w:t xml:space="preserve">åläggas att kostnadsfritt erbjuda en </w:t>
      </w:r>
      <w:r w:rsidRPr="004D57E7">
        <w:t xml:space="preserve">tjänst </w:t>
      </w:r>
      <w:r w:rsidRPr="004D57E7">
        <w:lastRenderedPageBreak/>
        <w:t>som inneb</w:t>
      </w:r>
      <w:r>
        <w:t>a</w:t>
      </w:r>
      <w:r w:rsidRPr="004D57E7">
        <w:t>r att anslutningen spärra</w:t>
      </w:r>
      <w:r>
        <w:t>des</w:t>
      </w:r>
      <w:r w:rsidRPr="004D57E7">
        <w:t>, om fordran mot abonnenten upp</w:t>
      </w:r>
      <w:r w:rsidR="00776451">
        <w:softHyphen/>
      </w:r>
      <w:r>
        <w:t>gick</w:t>
      </w:r>
      <w:r w:rsidRPr="004D57E7">
        <w:t xml:space="preserve"> till en på förhand bestämd kreditgräns</w:t>
      </w:r>
      <w:r w:rsidRPr="00424352">
        <w:t xml:space="preserve"> (se prop. 2007/08:86 </w:t>
      </w:r>
      <w:r w:rsidR="00EB24E6">
        <w:t>s. 1</w:t>
      </w:r>
      <w:r w:rsidRPr="00424352">
        <w:t>9</w:t>
      </w:r>
      <w:r>
        <w:t> </w:t>
      </w:r>
      <w:r w:rsidRPr="00424352">
        <w:t>f.).</w:t>
      </w:r>
      <w:r w:rsidRPr="00E211AD">
        <w:t xml:space="preserve"> </w:t>
      </w:r>
      <w:r>
        <w:t>Paragrafen</w:t>
      </w:r>
      <w:r w:rsidRPr="00E211AD">
        <w:t xml:space="preserve"> saknade då uttrycklig motsvarighet i EU-regelverket.</w:t>
      </w:r>
    </w:p>
    <w:p w14:paraId="5C83912A" w14:textId="199DDCAC" w:rsidR="00D85371" w:rsidRDefault="00D85371" w:rsidP="00D85371">
      <w:pPr>
        <w:pStyle w:val="Brdtextmedindrag"/>
      </w:pPr>
      <w:r w:rsidRPr="00424352">
        <w:t>Ett abonnemangsavtal för t.ex. telefoni innebär oftast att tjänster till</w:t>
      </w:r>
      <w:r w:rsidRPr="00424352">
        <w:softHyphen/>
        <w:t>handa</w:t>
      </w:r>
      <w:r w:rsidRPr="00424352">
        <w:softHyphen/>
      </w:r>
      <w:r>
        <w:softHyphen/>
      </w:r>
      <w:r w:rsidRPr="00E211AD">
        <w:t>hålls löpande mot betalning i efterskott, vilket i princip ger abon</w:t>
      </w:r>
      <w:r>
        <w:softHyphen/>
      </w:r>
      <w:r w:rsidRPr="00E211AD">
        <w:t>nen</w:t>
      </w:r>
      <w:r w:rsidR="00776451">
        <w:softHyphen/>
      </w:r>
      <w:r w:rsidRPr="00776451">
        <w:rPr>
          <w:spacing w:val="-2"/>
        </w:rPr>
        <w:t>t</w:t>
      </w:r>
      <w:r w:rsidRPr="00776451">
        <w:rPr>
          <w:spacing w:val="-2"/>
        </w:rPr>
        <w:softHyphen/>
      </w:r>
      <w:r w:rsidRPr="00776451">
        <w:rPr>
          <w:spacing w:val="-2"/>
        </w:rPr>
        <w:softHyphen/>
        <w:t>en rätt till en oinskränkt kredit med därpå följande kreditansvar. I för</w:t>
      </w:r>
      <w:r w:rsidR="00776451" w:rsidRPr="00776451">
        <w:rPr>
          <w:spacing w:val="-2"/>
        </w:rPr>
        <w:softHyphen/>
      </w:r>
      <w:r w:rsidRPr="00776451">
        <w:rPr>
          <w:spacing w:val="-2"/>
        </w:rPr>
        <w:t>ar</w:t>
      </w:r>
      <w:r w:rsidR="00776451" w:rsidRPr="00776451">
        <w:rPr>
          <w:spacing w:val="-2"/>
        </w:rPr>
        <w:softHyphen/>
      </w:r>
      <w:r w:rsidRPr="00776451">
        <w:rPr>
          <w:spacing w:val="-2"/>
        </w:rPr>
        <w:t>be</w:t>
      </w:r>
      <w:r w:rsidR="00776451" w:rsidRPr="00776451">
        <w:rPr>
          <w:spacing w:val="-2"/>
        </w:rPr>
        <w:softHyphen/>
      </w:r>
      <w:r w:rsidRPr="00776451">
        <w:rPr>
          <w:spacing w:val="-2"/>
        </w:rPr>
        <w:t xml:space="preserve">tena (prop. 2007/08:86 </w:t>
      </w:r>
      <w:r w:rsidR="00EB24E6" w:rsidRPr="00776451">
        <w:rPr>
          <w:spacing w:val="-2"/>
        </w:rPr>
        <w:t>s. 2</w:t>
      </w:r>
      <w:r w:rsidRPr="00776451">
        <w:rPr>
          <w:spacing w:val="-2"/>
        </w:rPr>
        <w:t>0) ut</w:t>
      </w:r>
      <w:r w:rsidRPr="00776451">
        <w:rPr>
          <w:spacing w:val="-2"/>
        </w:rPr>
        <w:softHyphen/>
        <w:t>talade regeringen bl.a. att en rimlig utgångs</w:t>
      </w:r>
      <w:r w:rsidRPr="00776451">
        <w:rPr>
          <w:spacing w:val="-2"/>
        </w:rPr>
        <w:softHyphen/>
      </w:r>
      <w:r w:rsidR="00776451" w:rsidRPr="00776451">
        <w:rPr>
          <w:spacing w:val="-2"/>
        </w:rPr>
        <w:softHyphen/>
      </w:r>
      <w:r w:rsidRPr="00E211AD">
        <w:t>punkt vid ingående av kredit</w:t>
      </w:r>
      <w:r>
        <w:softHyphen/>
      </w:r>
      <w:r w:rsidRPr="00E211AD">
        <w:t>avtal bör vara att kredit</w:t>
      </w:r>
      <w:r>
        <w:softHyphen/>
      </w:r>
      <w:r w:rsidRPr="00E211AD">
        <w:t>tagaren har möjlighet att bestämma en övre gräns för den kredit som avtalet ska inne</w:t>
      </w:r>
      <w:r>
        <w:softHyphen/>
      </w:r>
      <w:r w:rsidRPr="00E211AD">
        <w:t>fatta. Kredit</w:t>
      </w:r>
      <w:r w:rsidR="00776451">
        <w:softHyphen/>
      </w:r>
      <w:r w:rsidRPr="00E211AD">
        <w:t>tagaren ges då en möjlighet att själv överblicka konsekvens</w:t>
      </w:r>
      <w:r>
        <w:softHyphen/>
      </w:r>
      <w:r w:rsidRPr="00E211AD">
        <w:t>erna av avtalet. Vidare uttalade</w:t>
      </w:r>
      <w:r>
        <w:t xml:space="preserve"> regeringen</w:t>
      </w:r>
      <w:r w:rsidRPr="00E211AD">
        <w:t xml:space="preserve"> när det gäller abonnemangs</w:t>
      </w:r>
      <w:r>
        <w:softHyphen/>
      </w:r>
      <w:r w:rsidRPr="00E211AD">
        <w:t xml:space="preserve">avtal för telefoni </w:t>
      </w:r>
      <w:r>
        <w:t xml:space="preserve">att </w:t>
      </w:r>
      <w:r w:rsidRPr="00E211AD">
        <w:t>det dessutom</w:t>
      </w:r>
      <w:r>
        <w:t xml:space="preserve"> är</w:t>
      </w:r>
      <w:r w:rsidRPr="00E211AD">
        <w:t xml:space="preserve"> viktigt att abonnenten kan skydda sig mot kost</w:t>
      </w:r>
      <w:r>
        <w:softHyphen/>
      </w:r>
      <w:r w:rsidRPr="00E211AD">
        <w:t>nad</w:t>
      </w:r>
      <w:r>
        <w:softHyphen/>
      </w:r>
      <w:r>
        <w:softHyphen/>
      </w:r>
      <w:r w:rsidRPr="00E211AD">
        <w:t>er som uppstår genom t.ex. obehörig användning av abonne</w:t>
      </w:r>
      <w:r>
        <w:softHyphen/>
      </w:r>
      <w:r w:rsidRPr="00E211AD">
        <w:t>mang</w:t>
      </w:r>
      <w:r>
        <w:softHyphen/>
      </w:r>
      <w:r w:rsidRPr="00E211AD">
        <w:t>et.</w:t>
      </w:r>
    </w:p>
    <w:p w14:paraId="3E64E341" w14:textId="77777777" w:rsidR="00D85371" w:rsidRDefault="00D85371" w:rsidP="00D85371">
      <w:pPr>
        <w:pStyle w:val="Brdtextmedindrag"/>
      </w:pPr>
      <w:r>
        <w:t xml:space="preserve">De affärsmodeller som nu finns på marknaden garanterar </w:t>
      </w:r>
      <w:r w:rsidRPr="00E211AD">
        <w:t xml:space="preserve">ofta </w:t>
      </w:r>
      <w:r>
        <w:t xml:space="preserve">redan </w:t>
      </w:r>
      <w:r w:rsidRPr="00E211AD">
        <w:t>att ett slutligt pristak inte överskrids</w:t>
      </w:r>
      <w:r>
        <w:t xml:space="preserve">. En kreditspärr möjliggör i ett sådant fall att </w:t>
      </w:r>
      <w:r w:rsidRPr="00E211AD">
        <w:t>slutanvändaren inom pristaket kan bestämma en egen kreditgräns som denne inte vill överskrida.</w:t>
      </w:r>
      <w:r>
        <w:t xml:space="preserve"> </w:t>
      </w:r>
      <w:r w:rsidRPr="00E211AD">
        <w:t>I de fall där rörligt pris fortfarande används fyller kreditspärren alltjämt en viktig funktion.</w:t>
      </w:r>
      <w:r>
        <w:t xml:space="preserve"> Mot den bakgrunden anser regeringen att det fortfarande finns s</w:t>
      </w:r>
      <w:r w:rsidRPr="00E211AD">
        <w:t xml:space="preserve">tarka skäl för att </w:t>
      </w:r>
      <w:r>
        <w:t>en slutanvändare</w:t>
      </w:r>
      <w:r w:rsidRPr="00E211AD">
        <w:t xml:space="preserve"> b</w:t>
      </w:r>
      <w:r>
        <w:t>ör</w:t>
      </w:r>
      <w:r w:rsidRPr="00E211AD">
        <w:t xml:space="preserve"> ges en möjlighet att själv ha kontroll över sin konsumtion genom att bestäm</w:t>
      </w:r>
      <w:r>
        <w:softHyphen/>
      </w:r>
      <w:r w:rsidRPr="00E211AD">
        <w:t xml:space="preserve">ma </w:t>
      </w:r>
      <w:r>
        <w:t>en kreditspärr. Bestämmelserna i</w:t>
      </w:r>
      <w:r w:rsidRPr="0044001A">
        <w:t xml:space="preserve"> 5</w:t>
      </w:r>
      <w:r>
        <w:t> kap. </w:t>
      </w:r>
      <w:r w:rsidRPr="0044001A">
        <w:t>7</w:t>
      </w:r>
      <w:r>
        <w:t> </w:t>
      </w:r>
      <w:r w:rsidRPr="0044001A">
        <w:t>b</w:t>
      </w:r>
      <w:r>
        <w:t> §</w:t>
      </w:r>
      <w:r w:rsidRPr="0044001A">
        <w:t xml:space="preserve"> LEK </w:t>
      </w:r>
      <w:r>
        <w:t xml:space="preserve">är förenliga med </w:t>
      </w:r>
      <w:r w:rsidRPr="00121625">
        <w:t>artik</w:t>
      </w:r>
      <w:r>
        <w:t>larna</w:t>
      </w:r>
      <w:r w:rsidRPr="00121625">
        <w:t xml:space="preserve"> 102.6 och 115.1 </w:t>
      </w:r>
      <w:r>
        <w:t xml:space="preserve">jämförd </w:t>
      </w:r>
      <w:r w:rsidRPr="00121625">
        <w:t>med punkten</w:t>
      </w:r>
      <w:r>
        <w:t> </w:t>
      </w:r>
      <w:r w:rsidRPr="00121625">
        <w:t>g i del</w:t>
      </w:r>
      <w:r>
        <w:t> </w:t>
      </w:r>
      <w:r w:rsidRPr="00121625">
        <w:t>A i bilaga</w:t>
      </w:r>
      <w:r>
        <w:t> </w:t>
      </w:r>
      <w:r w:rsidRPr="00121625">
        <w:t xml:space="preserve">6 </w:t>
      </w:r>
      <w:r>
        <w:t>till</w:t>
      </w:r>
      <w:r w:rsidRPr="00121625">
        <w:t xml:space="preserve"> EU-direktivet.</w:t>
      </w:r>
      <w:r>
        <w:t xml:space="preserve"> De bör därför i huvudsak föras över till den nya lagen.</w:t>
      </w:r>
    </w:p>
    <w:p w14:paraId="3F6F1D23" w14:textId="77777777" w:rsidR="00D85371" w:rsidRPr="00E211AD" w:rsidRDefault="00D85371" w:rsidP="00D85371">
      <w:pPr>
        <w:pStyle w:val="Brdtextmedindrag"/>
      </w:pPr>
      <w:r>
        <w:t>Nuvarande reglering</w:t>
      </w:r>
      <w:r w:rsidRPr="00424352">
        <w:t xml:space="preserve"> omfattar allmänt tillgäng</w:t>
      </w:r>
      <w:r>
        <w:softHyphen/>
      </w:r>
      <w:r w:rsidRPr="00424352">
        <w:t>liga tele</w:t>
      </w:r>
      <w:r w:rsidRPr="00424352">
        <w:softHyphen/>
        <w:t>foni</w:t>
      </w:r>
      <w:r w:rsidRPr="00424352">
        <w:softHyphen/>
        <w:t>tjänster. Med hänsyn till de affärsmodeller som används är det främst</w:t>
      </w:r>
      <w:r w:rsidRPr="00E211AD">
        <w:t xml:space="preserve"> </w:t>
      </w:r>
      <w:r w:rsidRPr="00424352">
        <w:t>för sådana tjänster som en kreditspärr har relevans. Skyldig</w:t>
      </w:r>
      <w:r>
        <w:softHyphen/>
      </w:r>
      <w:r w:rsidRPr="00424352">
        <w:t>heten bör därför</w:t>
      </w:r>
      <w:r w:rsidRPr="00E211AD">
        <w:t xml:space="preserve"> gälla den som tillhandahåller allmänt tillgängliga nummer</w:t>
      </w:r>
      <w:r>
        <w:softHyphen/>
      </w:r>
      <w:r w:rsidRPr="00E211AD">
        <w:t>baserade inter</w:t>
      </w:r>
      <w:r w:rsidRPr="00E211AD">
        <w:softHyphen/>
      </w:r>
      <w:r w:rsidRPr="00424352">
        <w:t>personella kom</w:t>
      </w:r>
      <w:r>
        <w:softHyphen/>
      </w:r>
      <w:r w:rsidRPr="00424352">
        <w:t>mu</w:t>
      </w:r>
      <w:r>
        <w:softHyphen/>
      </w:r>
      <w:r w:rsidRPr="00424352">
        <w:t>ni</w:t>
      </w:r>
      <w:r>
        <w:softHyphen/>
      </w:r>
      <w:r w:rsidRPr="00424352">
        <w:t xml:space="preserve">kationstjänster. </w:t>
      </w:r>
      <w:r w:rsidRPr="00EB72D6">
        <w:t>EU-direktivets bestämmelser om kost</w:t>
      </w:r>
      <w:r w:rsidRPr="00EB72D6">
        <w:softHyphen/>
        <w:t>nads</w:t>
      </w:r>
      <w:r w:rsidRPr="00EB72D6">
        <w:softHyphen/>
        <w:t>kontroll är, när de tillämpas med stöd av artikel 115, endast tillämpliga på konsu</w:t>
      </w:r>
      <w:r>
        <w:softHyphen/>
      </w:r>
      <w:r w:rsidRPr="00EB72D6">
        <w:t>men</w:t>
      </w:r>
      <w:r>
        <w:softHyphen/>
      </w:r>
      <w:r w:rsidRPr="00EB72D6">
        <w:t>ter (se avsnitt 16.1</w:t>
      </w:r>
      <w:r>
        <w:t>0</w:t>
      </w:r>
      <w:r w:rsidRPr="00EB72D6">
        <w:t>.1). Till</w:t>
      </w:r>
      <w:r w:rsidRPr="00E211AD">
        <w:t xml:space="preserve"> skillnad </w:t>
      </w:r>
      <w:r w:rsidRPr="00424352">
        <w:t xml:space="preserve">från </w:t>
      </w:r>
      <w:r>
        <w:t>LEK</w:t>
      </w:r>
      <w:r w:rsidRPr="00424352">
        <w:t xml:space="preserve"> bör </w:t>
      </w:r>
      <w:r>
        <w:t xml:space="preserve">skyldigheten att erbjuda kreditspärr </w:t>
      </w:r>
      <w:r w:rsidRPr="00424352">
        <w:t>därför endast gälla till för</w:t>
      </w:r>
      <w:r w:rsidRPr="00424352">
        <w:softHyphen/>
        <w:t>mån</w:t>
      </w:r>
      <w:r w:rsidRPr="00E211AD">
        <w:t xml:space="preserve"> för konsumenter. På mot</w:t>
      </w:r>
      <w:r>
        <w:softHyphen/>
      </w:r>
      <w:r w:rsidRPr="00E211AD">
        <w:t xml:space="preserve">svarande sätt som i nuvarande reglering bör det </w:t>
      </w:r>
      <w:r>
        <w:t xml:space="preserve">i den nya lagen </w:t>
      </w:r>
      <w:r w:rsidRPr="00E211AD">
        <w:t>anges att en spärr aldrig får inne</w:t>
      </w:r>
      <w:r>
        <w:softHyphen/>
      </w:r>
      <w:r w:rsidRPr="00E211AD">
        <w:t>bära att konsumenten hindras från att ringa det nationella larmnumret eller andra avgiftsfria nummer.</w:t>
      </w:r>
    </w:p>
    <w:p w14:paraId="24BDB077" w14:textId="77777777" w:rsidR="00D85371" w:rsidRPr="00E211AD" w:rsidRDefault="00D85371" w:rsidP="00D85371">
      <w:pPr>
        <w:pStyle w:val="Rubrik3"/>
      </w:pPr>
      <w:bookmarkStart w:id="1139" w:name="_Toc73005972"/>
      <w:bookmarkStart w:id="1140" w:name="_Toc86738778"/>
      <w:bookmarkStart w:id="1141" w:name="_Toc94597541"/>
      <w:bookmarkStart w:id="1142" w:name="_Toc96533384"/>
      <w:r>
        <w:t>Kontroll av förbrukning i volym eller tid</w:t>
      </w:r>
      <w:bookmarkEnd w:id="1139"/>
      <w:bookmarkEnd w:id="1140"/>
      <w:bookmarkEnd w:id="1141"/>
      <w:bookmarkEnd w:id="1142"/>
    </w:p>
    <w:p w14:paraId="1C279C86" w14:textId="77777777" w:rsidR="00D85371" w:rsidRPr="00E211AD" w:rsidRDefault="00D85371" w:rsidP="00D85371">
      <w:pPr>
        <w:pStyle w:val="Brdtextram"/>
      </w:pPr>
      <w:r>
        <w:rPr>
          <w:b/>
        </w:rPr>
        <w:t>Regeringens f</w:t>
      </w:r>
      <w:r w:rsidRPr="00E211AD">
        <w:rPr>
          <w:b/>
        </w:rPr>
        <w:t>örslag:</w:t>
      </w:r>
      <w:r>
        <w:t xml:space="preserve"> </w:t>
      </w:r>
      <w:r w:rsidRPr="00E211AD">
        <w:t>Den som tillhandahåller en internetanslutnings</w:t>
      </w:r>
      <w:r>
        <w:softHyphen/>
      </w:r>
      <w:r w:rsidRPr="00E211AD">
        <w:t>tjänst eller en allmänt tillgänglig interpersonell kom</w:t>
      </w:r>
      <w:r>
        <w:softHyphen/>
      </w:r>
      <w:r w:rsidRPr="00E211AD">
        <w:t>mun</w:t>
      </w:r>
      <w:r>
        <w:softHyphen/>
      </w:r>
      <w:r w:rsidRPr="00E211AD">
        <w:t xml:space="preserve">ikationstjänst </w:t>
      </w:r>
      <w:r>
        <w:t xml:space="preserve">och </w:t>
      </w:r>
      <w:r w:rsidRPr="00E211AD">
        <w:t>som fakturera</w:t>
      </w:r>
      <w:r>
        <w:t>r för</w:t>
      </w:r>
      <w:r w:rsidRPr="00E211AD">
        <w:t xml:space="preserve"> </w:t>
      </w:r>
      <w:r w:rsidRPr="00911F33">
        <w:t>förbrukning i volym eller tid ska avgifts</w:t>
      </w:r>
      <w:r>
        <w:softHyphen/>
      </w:r>
      <w:r w:rsidRPr="00911F33">
        <w:t>fritt erbjuda en konsument en funktion för övervakning och kontroll av använd</w:t>
      </w:r>
      <w:r w:rsidRPr="00911F33">
        <w:softHyphen/>
        <w:t>ning</w:t>
      </w:r>
      <w:r w:rsidRPr="00911F33">
        <w:softHyphen/>
        <w:t>en av respektive tjänst. Konsumenten ska inform</w:t>
      </w:r>
      <w:r w:rsidRPr="00911F33">
        <w:softHyphen/>
        <w:t>er</w:t>
      </w:r>
      <w:r w:rsidRPr="00911F33">
        <w:softHyphen/>
        <w:t xml:space="preserve">as innan en fastställd förbrukningsgräns uppnås och när en tjänst är förbrukad. En konsument ska i samband med att ett avtal ingås informeras om sin rätt till en sådan övervaknings- och </w:t>
      </w:r>
      <w:r w:rsidRPr="00C66F50">
        <w:t xml:space="preserve">kontrollfunktion. </w:t>
      </w:r>
      <w:r w:rsidRPr="00EB72D6">
        <w:t>Regeringen eller den myndighet som regeringen bestämmer ska få meddela ytterligare föreskrifter om skyldigheten.</w:t>
      </w:r>
    </w:p>
    <w:p w14:paraId="36AC8B9C" w14:textId="77777777" w:rsidR="00D85371" w:rsidRPr="00A76360" w:rsidRDefault="00D85371" w:rsidP="00D85371">
      <w:pPr>
        <w:pStyle w:val="Brdtextmedindrag"/>
        <w:rPr>
          <w:sz w:val="8"/>
          <w:szCs w:val="8"/>
        </w:rPr>
      </w:pPr>
    </w:p>
    <w:p w14:paraId="1474ABBA"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 xml:space="preserve">överensstämmer i sak med regeringens förslag. </w:t>
      </w:r>
      <w:r w:rsidRPr="002573F2">
        <w:t>Promemorians lagförslag har en annan utformning.</w:t>
      </w:r>
    </w:p>
    <w:p w14:paraId="5AECC00E" w14:textId="77777777" w:rsidR="00D85371" w:rsidRPr="00191525" w:rsidRDefault="00D85371" w:rsidP="00D85371">
      <w:pPr>
        <w:pStyle w:val="Brdtextmedindrag"/>
      </w:pPr>
      <w:r w:rsidRPr="00E211AD">
        <w:rPr>
          <w:b/>
        </w:rPr>
        <w:lastRenderedPageBreak/>
        <w:t>Remissinstanserna</w:t>
      </w:r>
      <w:r w:rsidRPr="005D5A41">
        <w:rPr>
          <w:bCs/>
        </w:rPr>
        <w:t xml:space="preserve"> </w:t>
      </w:r>
      <w:r w:rsidRPr="00191525">
        <w:t>tillstyrker förslage</w:t>
      </w:r>
      <w:r>
        <w:t>t</w:t>
      </w:r>
      <w:r w:rsidRPr="00191525">
        <w:t xml:space="preserve"> eller har ingen invändning mot de</w:t>
      </w:r>
      <w:r>
        <w:t>t</w:t>
      </w:r>
      <w:r w:rsidRPr="00191525">
        <w:t>.</w:t>
      </w:r>
    </w:p>
    <w:p w14:paraId="4790CFD9" w14:textId="77777777" w:rsidR="00D85371" w:rsidRDefault="00D85371" w:rsidP="00D85371">
      <w:pPr>
        <w:pStyle w:val="Brdtextmedindrag"/>
      </w:pPr>
      <w:r w:rsidRPr="00792CA4">
        <w:rPr>
          <w:b/>
        </w:rPr>
        <w:t>Skälen för regeringens förslag:</w:t>
      </w:r>
      <w:r w:rsidRPr="00C81120">
        <w:rPr>
          <w:bCs/>
        </w:rPr>
        <w:t xml:space="preserve"> </w:t>
      </w:r>
      <w:r>
        <w:t>I</w:t>
      </w:r>
      <w:r w:rsidRPr="00E211AD">
        <w:t xml:space="preserve"> artikel 102.5 i EU-direktivet</w:t>
      </w:r>
      <w:r>
        <w:t xml:space="preserve"> finns </w:t>
      </w:r>
      <w:r w:rsidRPr="00E211AD">
        <w:t>ytter</w:t>
      </w:r>
      <w:r>
        <w:softHyphen/>
      </w:r>
      <w:r w:rsidRPr="00E211AD">
        <w:t xml:space="preserve">ligare bestämmelser </w:t>
      </w:r>
      <w:r>
        <w:t>om</w:t>
      </w:r>
      <w:r w:rsidRPr="00E211AD">
        <w:t xml:space="preserve"> kostnadskontroll. </w:t>
      </w:r>
      <w:r>
        <w:t>Regleringen är ny</w:t>
      </w:r>
      <w:r w:rsidRPr="00E211AD">
        <w:t xml:space="preserve"> </w:t>
      </w:r>
      <w:r>
        <w:t>och</w:t>
      </w:r>
      <w:r w:rsidRPr="00E211AD">
        <w:t xml:space="preserve"> inne</w:t>
      </w:r>
      <w:r>
        <w:softHyphen/>
      </w:r>
      <w:r w:rsidRPr="00E211AD">
        <w:t xml:space="preserve">bär en skyldighet för berörda företag att erbjuda konsumenter en funktion för övervakning </w:t>
      </w:r>
      <w:r w:rsidRPr="00424352">
        <w:t>och kontroll av användningen av internet</w:t>
      </w:r>
      <w:r>
        <w:softHyphen/>
      </w:r>
      <w:r w:rsidRPr="00424352">
        <w:t>anslut</w:t>
      </w:r>
      <w:r>
        <w:softHyphen/>
      </w:r>
      <w:r w:rsidRPr="00424352">
        <w:t>nings</w:t>
      </w:r>
      <w:r>
        <w:softHyphen/>
      </w:r>
      <w:r w:rsidRPr="00424352">
        <w:t>tjänster och allmänt till</w:t>
      </w:r>
      <w:r w:rsidRPr="00424352">
        <w:softHyphen/>
      </w:r>
      <w:r w:rsidRPr="00E211AD">
        <w:t>gängliga interpersonella kommunikations</w:t>
      </w:r>
      <w:r>
        <w:softHyphen/>
      </w:r>
      <w:r w:rsidRPr="00E211AD">
        <w:t>tjänst</w:t>
      </w:r>
      <w:r>
        <w:softHyphen/>
      </w:r>
      <w:r w:rsidRPr="00E211AD">
        <w:t xml:space="preserve">er som faktureras utifrån </w:t>
      </w:r>
      <w:r w:rsidRPr="00424352">
        <w:t>för</w:t>
      </w:r>
      <w:r w:rsidRPr="00424352">
        <w:softHyphen/>
        <w:t>brukning i volym och tid. Funktionen ska ge till</w:t>
      </w:r>
      <w:r>
        <w:softHyphen/>
      </w:r>
      <w:r w:rsidRPr="00424352">
        <w:t>gång till aktuell information</w:t>
      </w:r>
      <w:r w:rsidRPr="00E211AD">
        <w:t xml:space="preserve"> om förbrukningen för de tjänster som ingår i en prisplan. Tillhandahållarna </w:t>
      </w:r>
      <w:r w:rsidRPr="00424352">
        <w:t>ska framför allt meddela konsument</w:t>
      </w:r>
      <w:r>
        <w:softHyphen/>
      </w:r>
      <w:r w:rsidRPr="00424352">
        <w:t>er</w:t>
      </w:r>
      <w:r>
        <w:softHyphen/>
      </w:r>
      <w:r w:rsidRPr="00424352">
        <w:t>na innan de uppnår eventuella förbruk</w:t>
      </w:r>
      <w:r w:rsidRPr="00424352">
        <w:softHyphen/>
        <w:t>ningsgränser, som fastställts av behö</w:t>
      </w:r>
      <w:r>
        <w:softHyphen/>
      </w:r>
      <w:r w:rsidRPr="00424352">
        <w:t>riga myndigheter och som ingår i deras</w:t>
      </w:r>
      <w:r w:rsidRPr="00E211AD">
        <w:t xml:space="preserve"> </w:t>
      </w:r>
      <w:r w:rsidRPr="00424352">
        <w:t>prisplan, och när en tjänst som ingår i deras prisplan är helt förbrukad. Någon</w:t>
      </w:r>
      <w:r w:rsidRPr="00E211AD">
        <w:t xml:space="preserve"> motsvarande reglering finns inte i LEK.</w:t>
      </w:r>
    </w:p>
    <w:p w14:paraId="19828DDA" w14:textId="77777777" w:rsidR="00D85371" w:rsidRPr="00E211AD" w:rsidRDefault="00D85371" w:rsidP="00D85371">
      <w:pPr>
        <w:pStyle w:val="Brdtextmedindrag"/>
      </w:pPr>
      <w:r w:rsidRPr="00424352">
        <w:t>I</w:t>
      </w:r>
      <w:r>
        <w:t> </w:t>
      </w:r>
      <w:r w:rsidRPr="00424352">
        <w:t>dag finns det ett antal tjänster och applikationer som uppfyll</w:t>
      </w:r>
      <w:r>
        <w:t>er</w:t>
      </w:r>
      <w:r w:rsidRPr="00424352">
        <w:t xml:space="preserve"> krav</w:t>
      </w:r>
      <w:r>
        <w:softHyphen/>
      </w:r>
      <w:r w:rsidRPr="00424352">
        <w:t>en</w:t>
      </w:r>
      <w:r w:rsidRPr="00E211AD">
        <w:t xml:space="preserve"> </w:t>
      </w:r>
      <w:r>
        <w:t>i</w:t>
      </w:r>
      <w:r w:rsidRPr="00424352">
        <w:t xml:space="preserve"> artikel 102.5 när det gäller tillgång till informa</w:t>
      </w:r>
      <w:r w:rsidRPr="00424352">
        <w:softHyphen/>
        <w:t>tion</w:t>
      </w:r>
      <w:r w:rsidRPr="00E211AD">
        <w:t xml:space="preserve"> om förbruk</w:t>
      </w:r>
      <w:r>
        <w:softHyphen/>
      </w:r>
      <w:r w:rsidRPr="00E211AD">
        <w:t xml:space="preserve">ning </w:t>
      </w:r>
      <w:r>
        <w:t>av</w:t>
      </w:r>
      <w:r w:rsidRPr="00E211AD">
        <w:t xml:space="preserve"> tjänster som ingår i en prisplan. Även när det gäller skyldigheten att skicka </w:t>
      </w:r>
      <w:r>
        <w:t xml:space="preserve">ett </w:t>
      </w:r>
      <w:r w:rsidRPr="00E211AD">
        <w:t xml:space="preserve">meddelande till </w:t>
      </w:r>
      <w:r>
        <w:t xml:space="preserve">en </w:t>
      </w:r>
      <w:r w:rsidRPr="00E211AD">
        <w:t xml:space="preserve">konsument innan </w:t>
      </w:r>
      <w:r>
        <w:t>e</w:t>
      </w:r>
      <w:r w:rsidRPr="00E211AD">
        <w:t>n viss förbruknings</w:t>
      </w:r>
      <w:r>
        <w:softHyphen/>
      </w:r>
      <w:r w:rsidRPr="00E211AD">
        <w:t xml:space="preserve">gräns </w:t>
      </w:r>
      <w:r>
        <w:t>uppnåtts och</w:t>
      </w:r>
      <w:r w:rsidRPr="00E211AD">
        <w:t xml:space="preserve"> när tjänsten är förbrukad finns sådana tjänster tillgängliga på mark</w:t>
      </w:r>
      <w:r>
        <w:softHyphen/>
      </w:r>
      <w:r w:rsidRPr="00E211AD">
        <w:t>naden.</w:t>
      </w:r>
    </w:p>
    <w:p w14:paraId="4088ABC1" w14:textId="41146C58" w:rsidR="00D85371" w:rsidRDefault="00D85371" w:rsidP="00D85371">
      <w:pPr>
        <w:pStyle w:val="Brdtextmedindrag"/>
      </w:pPr>
      <w:r w:rsidRPr="009F3E2E">
        <w:t>Artikel 102.5 är fullharmoniserad (se avsnitt 16.1.1) och medger därmed inte någon flexibilitet vid genomförandet.</w:t>
      </w:r>
      <w:r w:rsidRPr="00424352">
        <w:t xml:space="preserve"> </w:t>
      </w:r>
      <w:r>
        <w:t>Regeringen anser därför att b</w:t>
      </w:r>
      <w:r w:rsidRPr="00424352">
        <w:t>estäm</w:t>
      </w:r>
      <w:r w:rsidRPr="00424352">
        <w:softHyphen/>
        <w:t>mel</w:t>
      </w:r>
      <w:r w:rsidRPr="00424352">
        <w:softHyphen/>
        <w:t>ser</w:t>
      </w:r>
      <w:r w:rsidRPr="00E211AD">
        <w:t xml:space="preserve"> </w:t>
      </w:r>
      <w:r w:rsidRPr="00424352">
        <w:t>om skyldighet att erbjuda konsumenter en sådan funktion som avses i artikel 102.5</w:t>
      </w:r>
      <w:r w:rsidRPr="00E211AD">
        <w:t xml:space="preserve"> bör införas i den nya lagen. I enlighet med </w:t>
      </w:r>
      <w:r>
        <w:t>arti</w:t>
      </w:r>
      <w:r w:rsidR="00776451">
        <w:softHyphen/>
      </w:r>
      <w:r>
        <w:t xml:space="preserve">keln </w:t>
      </w:r>
      <w:r w:rsidRPr="00E211AD">
        <w:t>bör skyldigheten omfatta internet</w:t>
      </w:r>
      <w:r w:rsidRPr="00E211AD">
        <w:softHyphen/>
        <w:t>anslutnings</w:t>
      </w:r>
      <w:r w:rsidRPr="00E211AD">
        <w:softHyphen/>
        <w:t xml:space="preserve">tjänster och </w:t>
      </w:r>
      <w:r w:rsidRPr="00424352">
        <w:t>allmänt till</w:t>
      </w:r>
      <w:r w:rsidR="00776451">
        <w:softHyphen/>
      </w:r>
      <w:r>
        <w:softHyphen/>
      </w:r>
      <w:r w:rsidRPr="00424352">
        <w:t>gängliga inter</w:t>
      </w:r>
      <w:r>
        <w:softHyphen/>
      </w:r>
      <w:r w:rsidRPr="00424352">
        <w:t>personella kommunika</w:t>
      </w:r>
      <w:r>
        <w:softHyphen/>
      </w:r>
      <w:r w:rsidRPr="00424352">
        <w:t>tions</w:t>
      </w:r>
      <w:r>
        <w:softHyphen/>
      </w:r>
      <w:r w:rsidRPr="00424352">
        <w:t>tjänster som faktureras</w:t>
      </w:r>
      <w:r w:rsidRPr="00E211AD">
        <w:t xml:space="preserve"> </w:t>
      </w:r>
      <w:r>
        <w:t>baserat på</w:t>
      </w:r>
      <w:r w:rsidRPr="00E211AD">
        <w:t xml:space="preserve"> förbruk</w:t>
      </w:r>
      <w:r>
        <w:softHyphen/>
      </w:r>
      <w:r w:rsidRPr="00E211AD">
        <w:t xml:space="preserve">ning i volym eller tid. För att syftet med </w:t>
      </w:r>
      <w:r>
        <w:t>regleringen</w:t>
      </w:r>
      <w:r w:rsidRPr="00E211AD">
        <w:t xml:space="preserve"> ska uppnås </w:t>
      </w:r>
      <w:r>
        <w:t xml:space="preserve">anser regeringen att </w:t>
      </w:r>
      <w:r w:rsidRPr="00E211AD">
        <w:t xml:space="preserve">funktionen, på motsvarande sätt som gäller </w:t>
      </w:r>
      <w:r w:rsidRPr="00424352">
        <w:t xml:space="preserve">för andra tjänster som ska möjliggöra kontroll av utgifter, </w:t>
      </w:r>
      <w:r>
        <w:t xml:space="preserve">bör </w:t>
      </w:r>
      <w:r w:rsidRPr="00424352">
        <w:t>erbjudas utan avgift</w:t>
      </w:r>
      <w:r w:rsidRPr="00E211AD">
        <w:t xml:space="preserve"> för konsumenten. Krav</w:t>
      </w:r>
      <w:r>
        <w:softHyphen/>
      </w:r>
      <w:r w:rsidRPr="00E211AD">
        <w:t>et på att tillhanda</w:t>
      </w:r>
      <w:r w:rsidRPr="00E211AD">
        <w:softHyphen/>
        <w:t>hållarna ska meddela konsu</w:t>
      </w:r>
      <w:r w:rsidR="00776451">
        <w:softHyphen/>
      </w:r>
      <w:r w:rsidRPr="00E211AD">
        <w:t>men</w:t>
      </w:r>
      <w:r w:rsidR="00776451">
        <w:softHyphen/>
      </w:r>
      <w:r w:rsidRPr="00E211AD">
        <w:t>ten innan en fast</w:t>
      </w:r>
      <w:r>
        <w:softHyphen/>
      </w:r>
      <w:r w:rsidRPr="00E211AD">
        <w:t>ställd förbrukningsgräns uppnås och när en tjänst är för</w:t>
      </w:r>
      <w:r w:rsidR="00776451">
        <w:softHyphen/>
      </w:r>
      <w:r w:rsidRPr="00E211AD">
        <w:t xml:space="preserve">brukad är centralt i </w:t>
      </w:r>
      <w:r>
        <w:t>artikeln</w:t>
      </w:r>
      <w:r w:rsidRPr="00E211AD">
        <w:t xml:space="preserve"> och bör därför också framgå av lagen. Med stöd av artikel 102.6 i EU-direktivet bör det, på motsvarande sätt som gäller för </w:t>
      </w:r>
      <w:r>
        <w:t>nummer- och samtals</w:t>
      </w:r>
      <w:r>
        <w:softHyphen/>
        <w:t>spärrar samt kredit</w:t>
      </w:r>
      <w:r w:rsidRPr="00E211AD">
        <w:t>spärrar, införas en skyl</w:t>
      </w:r>
      <w:r w:rsidR="00776451">
        <w:softHyphen/>
      </w:r>
      <w:r w:rsidRPr="00E211AD">
        <w:t>dighet för berörda företag att informera konsumenten om funktionen i sam</w:t>
      </w:r>
      <w:r w:rsidR="00776451">
        <w:softHyphen/>
      </w:r>
      <w:r w:rsidRPr="00E211AD">
        <w:t>band med att ett avtal ingås.</w:t>
      </w:r>
    </w:p>
    <w:p w14:paraId="5631D07F" w14:textId="77777777" w:rsidR="00D85371" w:rsidRDefault="00D85371" w:rsidP="00D85371">
      <w:pPr>
        <w:pStyle w:val="Brdtextmedindrag"/>
      </w:pPr>
      <w:r>
        <w:t xml:space="preserve">De ytterligare föreskrifter som behövs om skyldigheten </w:t>
      </w:r>
      <w:r w:rsidRPr="000F430C">
        <w:t>kan antas bli förhåll</w:t>
      </w:r>
      <w:r w:rsidRPr="000F430C">
        <w:softHyphen/>
        <w:t>an</w:t>
      </w:r>
      <w:r w:rsidRPr="000F430C">
        <w:softHyphen/>
        <w:t>de</w:t>
      </w:r>
      <w:r w:rsidRPr="000F430C">
        <w:softHyphen/>
        <w:t>vis detaljrik</w:t>
      </w:r>
      <w:r>
        <w:t>a</w:t>
      </w:r>
      <w:r w:rsidRPr="000F430C">
        <w:t xml:space="preserve"> och kan behöva ändras med anledning av de erfarenheter som görs och på grund av utvecklingen på marknaden. Sådan reglering bör huvudsakligen ske</w:t>
      </w:r>
      <w:r w:rsidRPr="00424352">
        <w:t xml:space="preserve"> genom myn</w:t>
      </w:r>
      <w:r w:rsidRPr="00424352">
        <w:softHyphen/>
        <w:t>dig</w:t>
      </w:r>
      <w:r w:rsidRPr="00424352">
        <w:softHyphen/>
      </w:r>
      <w:r w:rsidRPr="00E211AD">
        <w:t>hetsföreskrifter.</w:t>
      </w:r>
    </w:p>
    <w:p w14:paraId="5018799E" w14:textId="77777777" w:rsidR="00D85371" w:rsidRPr="00E211AD" w:rsidRDefault="00D85371" w:rsidP="00D85371">
      <w:pPr>
        <w:pStyle w:val="Rubrik3"/>
      </w:pPr>
      <w:bookmarkStart w:id="1143" w:name="_Toc73005973"/>
      <w:bookmarkStart w:id="1144" w:name="_Toc86738779"/>
      <w:bookmarkStart w:id="1145" w:name="_Toc94597542"/>
      <w:bookmarkStart w:id="1146" w:name="_Toc96533385"/>
      <w:r w:rsidRPr="00E211AD">
        <w:t>Andra former av kostnadskontroll</w:t>
      </w:r>
      <w:bookmarkEnd w:id="1143"/>
      <w:bookmarkEnd w:id="1144"/>
      <w:bookmarkEnd w:id="1145"/>
      <w:bookmarkEnd w:id="1146"/>
    </w:p>
    <w:p w14:paraId="55FE884D" w14:textId="77777777" w:rsidR="00D85371" w:rsidRPr="00E211AD" w:rsidRDefault="00D85371" w:rsidP="00D85371">
      <w:pPr>
        <w:pStyle w:val="Brdtextram"/>
      </w:pPr>
      <w:r>
        <w:rPr>
          <w:b/>
        </w:rPr>
        <w:t>Regeringens f</w:t>
      </w:r>
      <w:r w:rsidRPr="00E211AD">
        <w:rPr>
          <w:b/>
        </w:rPr>
        <w:t>örslag:</w:t>
      </w:r>
      <w:r>
        <w:t xml:space="preserve"> </w:t>
      </w:r>
      <w:r w:rsidRPr="00E211AD">
        <w:t xml:space="preserve">Bemyndigandet </w:t>
      </w:r>
      <w:r>
        <w:t>i lagen om elektronisk kommu</w:t>
      </w:r>
      <w:r>
        <w:softHyphen/>
        <w:t>ni</w:t>
      </w:r>
      <w:r>
        <w:softHyphen/>
        <w:t xml:space="preserve">kation att meddela </w:t>
      </w:r>
      <w:r w:rsidRPr="00E211AD">
        <w:t>föreskrift</w:t>
      </w:r>
      <w:r>
        <w:t>er</w:t>
      </w:r>
      <w:r w:rsidRPr="00E211AD">
        <w:t xml:space="preserve"> om andra sätt att kontrollera sina kostnader ska föras över till den nya lagen och </w:t>
      </w:r>
      <w:r>
        <w:t>gälla reglering av</w:t>
      </w:r>
      <w:r w:rsidRPr="00E211AD">
        <w:t xml:space="preserve"> till</w:t>
      </w:r>
      <w:r w:rsidRPr="00E211AD">
        <w:softHyphen/>
        <w:t>handa</w:t>
      </w:r>
      <w:r w:rsidRPr="00E211AD">
        <w:softHyphen/>
        <w:t>hållare av internetanslutningstjänster och allmänt till</w:t>
      </w:r>
      <w:r>
        <w:softHyphen/>
      </w:r>
      <w:r w:rsidRPr="00E211AD">
        <w:t>gäng</w:t>
      </w:r>
      <w:r>
        <w:softHyphen/>
      </w:r>
      <w:r w:rsidRPr="00E211AD">
        <w:t>liga nummer</w:t>
      </w:r>
      <w:r w:rsidRPr="00E211AD">
        <w:softHyphen/>
      </w:r>
      <w:r w:rsidRPr="00424352">
        <w:t>baserade interpersonella kommunika</w:t>
      </w:r>
      <w:r>
        <w:softHyphen/>
      </w:r>
      <w:r w:rsidRPr="00424352">
        <w:t xml:space="preserve">tionstjänster. </w:t>
      </w:r>
      <w:r w:rsidRPr="00E211AD">
        <w:t>Bemynd</w:t>
      </w:r>
      <w:r>
        <w:softHyphen/>
      </w:r>
      <w:r w:rsidRPr="00E211AD">
        <w:t>i</w:t>
      </w:r>
      <w:r>
        <w:softHyphen/>
      </w:r>
      <w:r w:rsidRPr="00E211AD">
        <w:t>gandet</w:t>
      </w:r>
      <w:r>
        <w:t xml:space="preserve"> ska dock begränsas till att endast avse</w:t>
      </w:r>
      <w:r w:rsidRPr="00424352">
        <w:t xml:space="preserve"> reglering </w:t>
      </w:r>
      <w:r w:rsidRPr="00E211AD">
        <w:t xml:space="preserve">till </w:t>
      </w:r>
      <w:r>
        <w:t>skydd</w:t>
      </w:r>
      <w:r w:rsidRPr="00E211AD">
        <w:t xml:space="preserve"> för konsum</w:t>
      </w:r>
      <w:r>
        <w:softHyphen/>
      </w:r>
      <w:r w:rsidRPr="00E211AD">
        <w:t>en</w:t>
      </w:r>
      <w:r>
        <w:softHyphen/>
      </w:r>
      <w:r w:rsidRPr="00E211AD">
        <w:t>ter.</w:t>
      </w:r>
    </w:p>
    <w:p w14:paraId="20BFCD03" w14:textId="77777777" w:rsidR="00D85371" w:rsidRPr="00A76360" w:rsidRDefault="00D85371" w:rsidP="00D85371">
      <w:pPr>
        <w:pStyle w:val="Brdtextmedindrag"/>
        <w:rPr>
          <w:sz w:val="8"/>
          <w:szCs w:val="8"/>
        </w:rPr>
      </w:pPr>
    </w:p>
    <w:p w14:paraId="7928BA29" w14:textId="77777777" w:rsidR="00D85371" w:rsidRPr="00CC1C17" w:rsidRDefault="00D85371" w:rsidP="00D85371">
      <w:pPr>
        <w:pStyle w:val="Brdtextmedindrag"/>
      </w:pPr>
      <w:r w:rsidRPr="00E211AD">
        <w:rPr>
          <w:b/>
        </w:rPr>
        <w:t xml:space="preserve">Promemorians </w:t>
      </w:r>
      <w:r w:rsidRPr="008D14B8">
        <w:rPr>
          <w:b/>
        </w:rPr>
        <w:t>förslag</w:t>
      </w:r>
      <w:r w:rsidRPr="000F282E">
        <w:rPr>
          <w:bCs/>
        </w:rPr>
        <w:t xml:space="preserve"> </w:t>
      </w:r>
      <w:r>
        <w:t>överensstämmer med regeringens förslag.</w:t>
      </w:r>
    </w:p>
    <w:p w14:paraId="2A7AC170" w14:textId="77777777" w:rsidR="00D85371" w:rsidRPr="00191525" w:rsidRDefault="00D85371" w:rsidP="00D85371">
      <w:pPr>
        <w:pStyle w:val="Brdtextmedindrag"/>
      </w:pPr>
      <w:r w:rsidRPr="00E211AD">
        <w:rPr>
          <w:b/>
        </w:rPr>
        <w:t>Remissinstanserna</w:t>
      </w:r>
      <w:r w:rsidRPr="000F282E">
        <w:rPr>
          <w:bCs/>
        </w:rPr>
        <w:t xml:space="preserve"> </w:t>
      </w:r>
      <w:r w:rsidRPr="00191525">
        <w:t>tillstyrker förslage</w:t>
      </w:r>
      <w:r>
        <w:t>t</w:t>
      </w:r>
      <w:r w:rsidRPr="00191525">
        <w:t xml:space="preserve"> eller har ingen invändning mot de</w:t>
      </w:r>
      <w:r>
        <w:t>t</w:t>
      </w:r>
      <w:r w:rsidRPr="00191525">
        <w:t>.</w:t>
      </w:r>
    </w:p>
    <w:p w14:paraId="425BB9FB" w14:textId="77777777" w:rsidR="00D85371" w:rsidRPr="003160EA" w:rsidRDefault="00D85371" w:rsidP="00D85371">
      <w:pPr>
        <w:pStyle w:val="Brdtextmedindrag"/>
      </w:pPr>
      <w:r w:rsidRPr="00E444DD">
        <w:rPr>
          <w:b/>
        </w:rPr>
        <w:t>Skälen för regeringens förslag:</w:t>
      </w:r>
      <w:r>
        <w:t xml:space="preserve"> I</w:t>
      </w:r>
      <w:r w:rsidRPr="00424352">
        <w:t xml:space="preserve"> 5</w:t>
      </w:r>
      <w:r>
        <w:t> kap. </w:t>
      </w:r>
      <w:r w:rsidRPr="00424352">
        <w:t>7</w:t>
      </w:r>
      <w:r>
        <w:t> </w:t>
      </w:r>
      <w:r w:rsidRPr="00424352">
        <w:t>c</w:t>
      </w:r>
      <w:r>
        <w:t> §</w:t>
      </w:r>
      <w:r w:rsidRPr="00424352">
        <w:t xml:space="preserve"> LEK</w:t>
      </w:r>
      <w:r>
        <w:t xml:space="preserve"> finns ett bemyndig</w:t>
      </w:r>
      <w:r>
        <w:softHyphen/>
        <w:t xml:space="preserve">ande att meddela föreskrifter </w:t>
      </w:r>
      <w:r w:rsidRPr="00424352">
        <w:t>om att den som tillhandahåller en allmänt tillgänglig telefoni</w:t>
      </w:r>
      <w:r w:rsidRPr="00424352">
        <w:softHyphen/>
        <w:t>tjänst</w:t>
      </w:r>
      <w:r w:rsidRPr="00E211AD">
        <w:t xml:space="preserve"> ska erbjuda abonnenter möjlighet att på an</w:t>
      </w:r>
      <w:r>
        <w:t xml:space="preserve">dra sätt </w:t>
      </w:r>
      <w:r w:rsidRPr="00E211AD">
        <w:t>kontrollerna sina kostnader för användning</w:t>
      </w:r>
      <w:r>
        <w:t>en</w:t>
      </w:r>
      <w:r w:rsidRPr="00E211AD">
        <w:t xml:space="preserve"> av tjänsten. </w:t>
      </w:r>
      <w:r>
        <w:t>Paragrafen kom</w:t>
      </w:r>
      <w:r>
        <w:softHyphen/>
        <w:t>pletter</w:t>
      </w:r>
      <w:r>
        <w:softHyphen/>
        <w:t xml:space="preserve">ar </w:t>
      </w:r>
      <w:r w:rsidRPr="003160EA">
        <w:t>bestämmelserna om specificerad faktura, nummer- och samtals</w:t>
      </w:r>
      <w:r w:rsidRPr="003160EA">
        <w:softHyphen/>
        <w:t>spärr och kreditspärr i 5</w:t>
      </w:r>
      <w:r>
        <w:t> kap. </w:t>
      </w:r>
      <w:r w:rsidRPr="003160EA">
        <w:t>7</w:t>
      </w:r>
      <w:r>
        <w:t> §</w:t>
      </w:r>
      <w:r w:rsidRPr="003160EA">
        <w:t xml:space="preserve"> första stycket 4 och 7</w:t>
      </w:r>
      <w:r>
        <w:t> </w:t>
      </w:r>
      <w:r w:rsidRPr="003160EA">
        <w:t>a</w:t>
      </w:r>
      <w:r>
        <w:t xml:space="preserve"> och 7 </w:t>
      </w:r>
      <w:r w:rsidRPr="003160EA">
        <w:t>b</w:t>
      </w:r>
      <w:r>
        <w:t> §</w:t>
      </w:r>
      <w:r w:rsidRPr="003160EA">
        <w:t>§</w:t>
      </w:r>
      <w:r>
        <w:t xml:space="preserve"> </w:t>
      </w:r>
      <w:r w:rsidRPr="003160EA">
        <w:t>LEK. PTS har inte meddelat några föreskrifter med stöd av bemyndig</w:t>
      </w:r>
      <w:r w:rsidRPr="003160EA">
        <w:softHyphen/>
        <w:t>andet.</w:t>
      </w:r>
    </w:p>
    <w:p w14:paraId="53FAB949" w14:textId="74F3CFC2" w:rsidR="00D85371" w:rsidRPr="003160EA" w:rsidRDefault="00D85371" w:rsidP="00D85371">
      <w:pPr>
        <w:pStyle w:val="Brdtextmedindrag"/>
      </w:pPr>
      <w:r w:rsidRPr="00E211AD">
        <w:t xml:space="preserve">Syftet med </w:t>
      </w:r>
      <w:r>
        <w:t>regleringen</w:t>
      </w:r>
      <w:r w:rsidRPr="00E211AD">
        <w:t xml:space="preserve"> är </w:t>
      </w:r>
      <w:r w:rsidRPr="00424352">
        <w:t xml:space="preserve">att täcka upp </w:t>
      </w:r>
      <w:r>
        <w:t>när</w:t>
      </w:r>
      <w:r w:rsidRPr="00424352">
        <w:t xml:space="preserve"> andra åtgärder för kostnads</w:t>
      </w:r>
      <w:r>
        <w:softHyphen/>
      </w:r>
      <w:r w:rsidRPr="00424352">
        <w:t>kontroll är otillräckliga.</w:t>
      </w:r>
      <w:r w:rsidRPr="00E211AD">
        <w:t xml:space="preserve"> I förarbetena till </w:t>
      </w:r>
      <w:r>
        <w:t>paragrafen</w:t>
      </w:r>
      <w:r w:rsidRPr="00E211AD">
        <w:t xml:space="preserve"> uttalas att det kan finnas </w:t>
      </w:r>
      <w:r w:rsidRPr="00424352">
        <w:t>behov av ett kompletterande skydd om en abon</w:t>
      </w:r>
      <w:r>
        <w:softHyphen/>
      </w:r>
      <w:r w:rsidRPr="00424352">
        <w:t>nent som inte funnit anled</w:t>
      </w:r>
      <w:r w:rsidRPr="00424352">
        <w:softHyphen/>
        <w:t>ning</w:t>
      </w:r>
      <w:r w:rsidRPr="00E211AD">
        <w:t xml:space="preserve"> </w:t>
      </w:r>
      <w:r w:rsidRPr="00424352">
        <w:t>att på eget initiativ vidta åtgärder på för</w:t>
      </w:r>
      <w:r>
        <w:softHyphen/>
      </w:r>
      <w:r w:rsidRPr="00424352">
        <w:t>hand riskerar att drabbas av osedvanligt</w:t>
      </w:r>
      <w:r w:rsidRPr="00E211AD">
        <w:t xml:space="preserve"> höga telefonräkningar (prop.</w:t>
      </w:r>
      <w:r>
        <w:t xml:space="preserve"> </w:t>
      </w:r>
      <w:r w:rsidRPr="00E211AD">
        <w:t xml:space="preserve">2010/11:115 </w:t>
      </w:r>
      <w:r w:rsidR="00EB24E6">
        <w:t>s. 1</w:t>
      </w:r>
      <w:r w:rsidRPr="00E211AD">
        <w:t>04).</w:t>
      </w:r>
    </w:p>
    <w:p w14:paraId="54A2FCF6" w14:textId="77777777" w:rsidR="00D85371" w:rsidRDefault="00D85371" w:rsidP="00D85371">
      <w:pPr>
        <w:pStyle w:val="Brdtextmedindrag"/>
      </w:pPr>
      <w:r>
        <w:t xml:space="preserve">Bestämmelser om andra former av kostnadskontroll finns i </w:t>
      </w:r>
      <w:r w:rsidRPr="00424352">
        <w:t>punkten</w:t>
      </w:r>
      <w:r>
        <w:t> </w:t>
      </w:r>
      <w:r w:rsidRPr="00424352">
        <w:t>g</w:t>
      </w:r>
      <w:r w:rsidRPr="00E211AD">
        <w:t xml:space="preserve"> i del</w:t>
      </w:r>
      <w:r>
        <w:t> </w:t>
      </w:r>
      <w:r w:rsidRPr="00E211AD">
        <w:t>A i bilaga</w:t>
      </w:r>
      <w:r>
        <w:t> </w:t>
      </w:r>
      <w:r w:rsidRPr="00E211AD">
        <w:t xml:space="preserve">6 till EU-direktivet. </w:t>
      </w:r>
      <w:r>
        <w:t>P</w:t>
      </w:r>
      <w:r w:rsidRPr="00E211AD">
        <w:t>unkten komple</w:t>
      </w:r>
      <w:r>
        <w:t>tterar</w:t>
      </w:r>
      <w:r w:rsidRPr="00E211AD">
        <w:t xml:space="preserve"> </w:t>
      </w:r>
      <w:r>
        <w:t xml:space="preserve">övrig reglering om kostnadskontroll i </w:t>
      </w:r>
      <w:r w:rsidRPr="00424352">
        <w:t>bilaga</w:t>
      </w:r>
      <w:r>
        <w:t> </w:t>
      </w:r>
      <w:r w:rsidRPr="00424352">
        <w:t xml:space="preserve">6 till EU-direktivet. </w:t>
      </w:r>
      <w:r>
        <w:t>Bestämmelsen</w:t>
      </w:r>
      <w:r w:rsidRPr="00424352">
        <w:t xml:space="preserve"> är utform</w:t>
      </w:r>
      <w:r>
        <w:softHyphen/>
      </w:r>
      <w:r w:rsidRPr="00424352">
        <w:t>ad så att skyldig</w:t>
      </w:r>
      <w:r w:rsidRPr="00424352">
        <w:softHyphen/>
      </w:r>
      <w:r w:rsidRPr="00E211AD">
        <w:t>heten endast behöver införas när det är lämpligt.</w:t>
      </w:r>
    </w:p>
    <w:p w14:paraId="0BCF423C" w14:textId="57CFE4AF" w:rsidR="00D85371" w:rsidRPr="00E211AD" w:rsidRDefault="00D85371" w:rsidP="00D85371">
      <w:pPr>
        <w:pStyle w:val="Brdtextmedindrag"/>
      </w:pPr>
      <w:r>
        <w:t xml:space="preserve">I de föregående avsnitten lämnas </w:t>
      </w:r>
      <w:r w:rsidRPr="00424352">
        <w:t xml:space="preserve">vissa </w:t>
      </w:r>
      <w:r>
        <w:t>förslag</w:t>
      </w:r>
      <w:r w:rsidRPr="00424352">
        <w:t xml:space="preserve"> om kostnadskontroll. De</w:t>
      </w:r>
      <w:r>
        <w:t>t</w:t>
      </w:r>
      <w:r w:rsidRPr="00E211AD" w:rsidDel="00F43F68">
        <w:t xml:space="preserve"> </w:t>
      </w:r>
      <w:r w:rsidRPr="00E211AD">
        <w:t xml:space="preserve">gäller </w:t>
      </w:r>
      <w:r>
        <w:t xml:space="preserve">skyldigheter om tillhandahållande av </w:t>
      </w:r>
      <w:r w:rsidRPr="00E211AD">
        <w:t>specificer</w:t>
      </w:r>
      <w:r>
        <w:softHyphen/>
      </w:r>
      <w:r w:rsidRPr="00E211AD">
        <w:t>ade fakturor, num</w:t>
      </w:r>
      <w:r>
        <w:softHyphen/>
      </w:r>
      <w:r w:rsidRPr="00E211AD">
        <w:t>mer</w:t>
      </w:r>
      <w:r>
        <w:t>-</w:t>
      </w:r>
      <w:r w:rsidRPr="00E211AD">
        <w:t xml:space="preserve"> och </w:t>
      </w:r>
      <w:r>
        <w:t>samtals</w:t>
      </w:r>
      <w:r w:rsidRPr="00E211AD">
        <w:t>spärr</w:t>
      </w:r>
      <w:r>
        <w:t>, kreditspärr</w:t>
      </w:r>
      <w:r w:rsidRPr="00E211AD">
        <w:t xml:space="preserve"> och </w:t>
      </w:r>
      <w:r>
        <w:t>en kontroll</w:t>
      </w:r>
      <w:r>
        <w:softHyphen/>
        <w:t xml:space="preserve">funktion av </w:t>
      </w:r>
      <w:r w:rsidRPr="00E211AD">
        <w:t>förbruk</w:t>
      </w:r>
      <w:r>
        <w:softHyphen/>
      </w:r>
      <w:r w:rsidRPr="00E211AD">
        <w:t>ning</w:t>
      </w:r>
      <w:r>
        <w:softHyphen/>
        <w:t>en</w:t>
      </w:r>
      <w:r w:rsidRPr="00E211AD">
        <w:t>.</w:t>
      </w:r>
      <w:r>
        <w:t xml:space="preserve"> </w:t>
      </w:r>
      <w:r w:rsidRPr="00424352">
        <w:t xml:space="preserve">Mot den bakgrunden </w:t>
      </w:r>
      <w:r>
        <w:t xml:space="preserve">är det </w:t>
      </w:r>
      <w:r w:rsidRPr="00424352">
        <w:t>i nuläget inte motiverat att</w:t>
      </w:r>
      <w:r w:rsidRPr="00E211AD">
        <w:t xml:space="preserve"> införa någon ytterligare skyldighet avseende kostnads</w:t>
      </w:r>
      <w:r>
        <w:softHyphen/>
      </w:r>
      <w:r w:rsidRPr="00E211AD">
        <w:t xml:space="preserve">kontroll. I stället bör </w:t>
      </w:r>
      <w:r w:rsidRPr="00424352">
        <w:t>möjligheten för regeringen eller den mynd</w:t>
      </w:r>
      <w:r>
        <w:softHyphen/>
      </w:r>
      <w:r w:rsidRPr="00424352">
        <w:t>ig</w:t>
      </w:r>
      <w:r>
        <w:softHyphen/>
      </w:r>
      <w:r w:rsidRPr="00424352">
        <w:t>het som regeringen bestämmer</w:t>
      </w:r>
      <w:r w:rsidRPr="00E211AD">
        <w:t xml:space="preserve"> att</w:t>
      </w:r>
      <w:r>
        <w:t>,</w:t>
      </w:r>
      <w:r w:rsidRPr="00E211AD">
        <w:t xml:space="preserve"> när det finns behov av det</w:t>
      </w:r>
      <w:r>
        <w:t>,</w:t>
      </w:r>
      <w:r w:rsidRPr="00E211AD">
        <w:t xml:space="preserve"> meddela föreskrifter om att tillhandahållare ska erbjuda andra sätt </w:t>
      </w:r>
      <w:r>
        <w:t>för att kontrollera kostnader</w:t>
      </w:r>
      <w:r>
        <w:softHyphen/>
        <w:t xml:space="preserve">na </w:t>
      </w:r>
      <w:r w:rsidRPr="00E211AD">
        <w:t xml:space="preserve">än </w:t>
      </w:r>
      <w:r>
        <w:t>de sätt</w:t>
      </w:r>
      <w:r w:rsidRPr="00E211AD">
        <w:t xml:space="preserve"> som </w:t>
      </w:r>
      <w:r>
        <w:t xml:space="preserve">redan </w:t>
      </w:r>
      <w:r w:rsidRPr="00E211AD">
        <w:t xml:space="preserve">regleras </w:t>
      </w:r>
      <w:r w:rsidRPr="00424352">
        <w:t xml:space="preserve">i lagen, finnas kvar. </w:t>
      </w:r>
      <w:r>
        <w:t xml:space="preserve">Bemyndigandet </w:t>
      </w:r>
      <w:r w:rsidRPr="00E211AD">
        <w:t xml:space="preserve">bör därför föras över till den nya lagen med de ändringar som </w:t>
      </w:r>
      <w:r>
        <w:t xml:space="preserve">EU-direktivet </w:t>
      </w:r>
      <w:r w:rsidRPr="00424352">
        <w:t xml:space="preserve">medför. I enlighet med </w:t>
      </w:r>
      <w:r>
        <w:t>EU-direktivet</w:t>
      </w:r>
      <w:r w:rsidRPr="00424352">
        <w:t xml:space="preserve"> bör </w:t>
      </w:r>
      <w:r>
        <w:t>föreskrifter kunna meddelas i förhållande till tillhanda</w:t>
      </w:r>
      <w:r>
        <w:softHyphen/>
        <w:t xml:space="preserve">hållare av </w:t>
      </w:r>
      <w:r w:rsidRPr="00424352">
        <w:t>inter</w:t>
      </w:r>
      <w:r w:rsidR="00F71BA3">
        <w:softHyphen/>
      </w:r>
      <w:r w:rsidRPr="00F71BA3">
        <w:rPr>
          <w:spacing w:val="-2"/>
        </w:rPr>
        <w:t>net</w:t>
      </w:r>
      <w:r w:rsidRPr="00F71BA3">
        <w:rPr>
          <w:spacing w:val="-2"/>
        </w:rPr>
        <w:softHyphen/>
        <w:t>an</w:t>
      </w:r>
      <w:r w:rsidRPr="00F71BA3">
        <w:rPr>
          <w:spacing w:val="-2"/>
        </w:rPr>
        <w:softHyphen/>
        <w:t>slut</w:t>
      </w:r>
      <w:r w:rsidRPr="00F71BA3">
        <w:rPr>
          <w:spacing w:val="-2"/>
        </w:rPr>
        <w:softHyphen/>
        <w:t>nings</w:t>
      </w:r>
      <w:r w:rsidRPr="00F71BA3">
        <w:rPr>
          <w:spacing w:val="-2"/>
        </w:rPr>
        <w:softHyphen/>
        <w:t>tjänster och allmänt till</w:t>
      </w:r>
      <w:r w:rsidRPr="00F71BA3">
        <w:rPr>
          <w:spacing w:val="-2"/>
        </w:rPr>
        <w:softHyphen/>
        <w:t>gäng</w:t>
      </w:r>
      <w:r w:rsidRPr="00F71BA3">
        <w:rPr>
          <w:spacing w:val="-2"/>
        </w:rPr>
        <w:softHyphen/>
        <w:t>liga nummerbaserade inter</w:t>
      </w:r>
      <w:r w:rsidRPr="00F71BA3">
        <w:rPr>
          <w:spacing w:val="-2"/>
        </w:rPr>
        <w:softHyphen/>
        <w:t>perso</w:t>
      </w:r>
      <w:r w:rsidR="00F71BA3" w:rsidRPr="00F71BA3">
        <w:rPr>
          <w:spacing w:val="-2"/>
        </w:rPr>
        <w:softHyphen/>
      </w:r>
      <w:r w:rsidRPr="00F71BA3">
        <w:rPr>
          <w:spacing w:val="-2"/>
        </w:rPr>
        <w:t>n</w:t>
      </w:r>
      <w:r w:rsidRPr="00F71BA3">
        <w:rPr>
          <w:spacing w:val="-2"/>
        </w:rPr>
        <w:softHyphen/>
        <w:t>ella kommun</w:t>
      </w:r>
      <w:r w:rsidRPr="00F71BA3">
        <w:rPr>
          <w:spacing w:val="-2"/>
        </w:rPr>
        <w:softHyphen/>
        <w:t>ika</w:t>
      </w:r>
      <w:r w:rsidRPr="00F71BA3">
        <w:rPr>
          <w:spacing w:val="-2"/>
        </w:rPr>
        <w:softHyphen/>
        <w:t>tions</w:t>
      </w:r>
      <w:r w:rsidRPr="00F71BA3">
        <w:rPr>
          <w:spacing w:val="-2"/>
        </w:rPr>
        <w:softHyphen/>
        <w:t>tjänster samt endast gälla till förmån för konsumenter.</w:t>
      </w:r>
    </w:p>
    <w:p w14:paraId="292CBB9C" w14:textId="77777777" w:rsidR="00D85371" w:rsidRPr="00E211AD" w:rsidRDefault="00D85371" w:rsidP="00D85371">
      <w:pPr>
        <w:pStyle w:val="Rubrik3"/>
      </w:pPr>
      <w:bookmarkStart w:id="1147" w:name="_Toc73005974"/>
      <w:bookmarkStart w:id="1148" w:name="_Toc86738780"/>
      <w:bookmarkStart w:id="1149" w:name="_Toc94597543"/>
      <w:bookmarkStart w:id="1150" w:name="_Toc96533386"/>
      <w:r w:rsidRPr="00E211AD">
        <w:t>Avstängning av tredjepartsfakturering</w:t>
      </w:r>
      <w:bookmarkEnd w:id="1147"/>
      <w:bookmarkEnd w:id="1148"/>
      <w:bookmarkEnd w:id="1149"/>
      <w:bookmarkEnd w:id="1150"/>
    </w:p>
    <w:p w14:paraId="342611E9" w14:textId="77777777" w:rsidR="00D85371" w:rsidRPr="00E211AD" w:rsidRDefault="00D85371" w:rsidP="00D85371">
      <w:pPr>
        <w:pStyle w:val="Brdtextram"/>
      </w:pPr>
      <w:r>
        <w:rPr>
          <w:b/>
        </w:rPr>
        <w:t>Regeringens f</w:t>
      </w:r>
      <w:r w:rsidRPr="00E211AD">
        <w:rPr>
          <w:b/>
        </w:rPr>
        <w:t>örslag:</w:t>
      </w:r>
      <w:r w:rsidRPr="00E211AD">
        <w:t xml:space="preserve"> Regeringen eller den myndighet som regering</w:t>
      </w:r>
      <w:r>
        <w:t>en</w:t>
      </w:r>
      <w:r w:rsidRPr="00E211AD">
        <w:t xml:space="preserve"> bestämmer ska få meddela föreskrifter </w:t>
      </w:r>
      <w:r w:rsidRPr="000A148B">
        <w:t>om att den som tillhandahåller en internet</w:t>
      </w:r>
      <w:r>
        <w:softHyphen/>
      </w:r>
      <w:r w:rsidRPr="000A148B">
        <w:t>anslutnings</w:t>
      </w:r>
      <w:r>
        <w:softHyphen/>
      </w:r>
      <w:r w:rsidRPr="000A148B">
        <w:t xml:space="preserve">tjänst eller en allmänt tillgänglig </w:t>
      </w:r>
      <w:r>
        <w:t xml:space="preserve">nummerbaserad </w:t>
      </w:r>
      <w:r w:rsidRPr="000A148B">
        <w:t>interpersonell kom</w:t>
      </w:r>
      <w:r>
        <w:softHyphen/>
      </w:r>
      <w:r w:rsidRPr="000A148B">
        <w:t>munika</w:t>
      </w:r>
      <w:r>
        <w:softHyphen/>
      </w:r>
      <w:r w:rsidRPr="000A148B">
        <w:t>tions</w:t>
      </w:r>
      <w:r>
        <w:softHyphen/>
      </w:r>
      <w:r w:rsidRPr="000A148B">
        <w:t>tjänst ska</w:t>
      </w:r>
      <w:r>
        <w:t xml:space="preserve"> </w:t>
      </w:r>
      <w:r w:rsidRPr="000A148B">
        <w:t>göra det möjligt för slut</w:t>
      </w:r>
      <w:r>
        <w:softHyphen/>
      </w:r>
      <w:r w:rsidRPr="000A148B">
        <w:t>användare att stänga av tredjepartsfakturering</w:t>
      </w:r>
      <w:r w:rsidRPr="00E211AD">
        <w:t>.</w:t>
      </w:r>
    </w:p>
    <w:p w14:paraId="3389E100" w14:textId="77777777" w:rsidR="00D85371" w:rsidRPr="00A76360" w:rsidRDefault="00D85371" w:rsidP="00D85371">
      <w:pPr>
        <w:pStyle w:val="Brdtextmedindrag"/>
        <w:rPr>
          <w:sz w:val="8"/>
          <w:szCs w:val="8"/>
        </w:rPr>
      </w:pPr>
    </w:p>
    <w:p w14:paraId="4B89902C" w14:textId="77777777" w:rsidR="00D85371" w:rsidRPr="00CC1C17" w:rsidRDefault="00D85371" w:rsidP="00D85371">
      <w:pPr>
        <w:pStyle w:val="Brdtextmedindrag"/>
      </w:pPr>
      <w:r w:rsidRPr="00E211AD">
        <w:rPr>
          <w:b/>
        </w:rPr>
        <w:t xml:space="preserve">Promemorians </w:t>
      </w:r>
      <w:r w:rsidRPr="008D14B8">
        <w:rPr>
          <w:b/>
        </w:rPr>
        <w:t>förslag</w:t>
      </w:r>
      <w:r w:rsidRPr="00D8242B">
        <w:rPr>
          <w:bCs/>
        </w:rPr>
        <w:t xml:space="preserve"> </w:t>
      </w:r>
      <w:r>
        <w:t>överensstämmer i huvudsak med regeringens förslag. I promemorian föreslås bemyndigandet omfatta även nummer</w:t>
      </w:r>
      <w:r>
        <w:softHyphen/>
        <w:t>oberoende interpersonella kommunikations</w:t>
      </w:r>
      <w:r>
        <w:softHyphen/>
        <w:t>tjänster.</w:t>
      </w:r>
    </w:p>
    <w:p w14:paraId="776CB349" w14:textId="77777777" w:rsidR="00D85371" w:rsidRDefault="00D85371" w:rsidP="00D85371">
      <w:pPr>
        <w:pStyle w:val="Brdtextmedindrag"/>
      </w:pPr>
      <w:r w:rsidRPr="00E211AD">
        <w:rPr>
          <w:b/>
        </w:rPr>
        <w:t>Remissinstanserna</w:t>
      </w:r>
      <w:r w:rsidRPr="009C5130">
        <w:rPr>
          <w:bCs/>
        </w:rPr>
        <w:t xml:space="preserve"> </w:t>
      </w:r>
      <w:r w:rsidRPr="00191525">
        <w:t>tillstyrker förslaget eller har ingen invändning mot det.</w:t>
      </w:r>
    </w:p>
    <w:p w14:paraId="2026E66A" w14:textId="77777777" w:rsidR="00D85371" w:rsidRDefault="00D85371" w:rsidP="00D85371">
      <w:pPr>
        <w:pStyle w:val="Brdtextmedindrag"/>
      </w:pPr>
      <w:r w:rsidRPr="00E211AD">
        <w:rPr>
          <w:b/>
        </w:rPr>
        <w:t xml:space="preserve">Skälen för </w:t>
      </w:r>
      <w:r w:rsidRPr="00757776">
        <w:rPr>
          <w:b/>
        </w:rPr>
        <w:t xml:space="preserve">regeringens </w:t>
      </w:r>
      <w:r w:rsidRPr="00E211AD">
        <w:rPr>
          <w:b/>
        </w:rPr>
        <w:t>förslag:</w:t>
      </w:r>
      <w:r>
        <w:t xml:space="preserve"> I </w:t>
      </w:r>
      <w:r w:rsidRPr="00E211AD">
        <w:t>punkten</w:t>
      </w:r>
      <w:r>
        <w:t> </w:t>
      </w:r>
      <w:r w:rsidRPr="00E211AD">
        <w:t>h i del</w:t>
      </w:r>
      <w:r>
        <w:t> </w:t>
      </w:r>
      <w:r w:rsidRPr="00E211AD">
        <w:t>A i bilaga</w:t>
      </w:r>
      <w:r>
        <w:t> </w:t>
      </w:r>
      <w:r w:rsidRPr="00E211AD">
        <w:t xml:space="preserve">6 </w:t>
      </w:r>
      <w:r>
        <w:t>till EU-direktivet</w:t>
      </w:r>
      <w:r w:rsidRPr="00E211AD">
        <w:t xml:space="preserve"> införs en </w:t>
      </w:r>
      <w:r>
        <w:t>ny reglering om avstängning av tredjepartsfakturering. S</w:t>
      </w:r>
      <w:r w:rsidRPr="00E211AD">
        <w:t>lut</w:t>
      </w:r>
      <w:r w:rsidRPr="00E211AD">
        <w:softHyphen/>
        <w:t>användare ska kunna stänga av möjligheten för tredjeparts</w:t>
      </w:r>
      <w:r w:rsidRPr="00E211AD">
        <w:softHyphen/>
        <w:t>tillhanda</w:t>
      </w:r>
      <w:r w:rsidRPr="00E211AD">
        <w:softHyphen/>
        <w:t xml:space="preserve">hållare </w:t>
      </w:r>
      <w:r w:rsidRPr="00424352">
        <w:t xml:space="preserve">att via en faktura från en tillhandahållare </w:t>
      </w:r>
      <w:r w:rsidRPr="00E211AD">
        <w:t>ta betalt för sina pro</w:t>
      </w:r>
      <w:r w:rsidRPr="00E211AD">
        <w:softHyphen/>
      </w:r>
      <w:r w:rsidRPr="00424352">
        <w:t xml:space="preserve">dukter </w:t>
      </w:r>
      <w:r w:rsidRPr="00424352">
        <w:lastRenderedPageBreak/>
        <w:t xml:space="preserve">eller tjänster. </w:t>
      </w:r>
      <w:r>
        <w:t>När bilagan tillämpas med stöd av arti</w:t>
      </w:r>
      <w:r>
        <w:softHyphen/>
        <w:t>kel 115 gäller bestäm</w:t>
      </w:r>
      <w:r>
        <w:softHyphen/>
        <w:t>melserna tillhandahållare av internetanslutnings</w:t>
      </w:r>
      <w:r>
        <w:softHyphen/>
        <w:t>tjänster och allmänt till</w:t>
      </w:r>
      <w:r>
        <w:softHyphen/>
        <w:t>gäng</w:t>
      </w:r>
      <w:r>
        <w:softHyphen/>
        <w:t>liga nummerbaserade interpersonella kom</w:t>
      </w:r>
      <w:r>
        <w:softHyphen/>
        <w:t>mun</w:t>
      </w:r>
      <w:r>
        <w:softHyphen/>
        <w:t>ikations</w:t>
      </w:r>
      <w:r>
        <w:softHyphen/>
        <w:t>tjänster.</w:t>
      </w:r>
    </w:p>
    <w:p w14:paraId="0F6243C2" w14:textId="77777777" w:rsidR="00D85371" w:rsidRPr="00E211AD" w:rsidRDefault="00D85371" w:rsidP="00D85371">
      <w:pPr>
        <w:pStyle w:val="Brdtextmedindrag"/>
      </w:pPr>
      <w:r w:rsidRPr="00424352">
        <w:t>Det kan t.ex. röra sig om en situation då operatören för</w:t>
      </w:r>
      <w:r w:rsidRPr="00424352">
        <w:softHyphen/>
        <w:t>medlar betalning för premiumtjänster från en slutanvändare till en inne</w:t>
      </w:r>
      <w:r w:rsidRPr="00424352">
        <w:softHyphen/>
        <w:t>hålls</w:t>
      </w:r>
      <w:r w:rsidRPr="00424352">
        <w:softHyphen/>
      </w:r>
      <w:r w:rsidRPr="00E211AD">
        <w:t>leverantör. På applikations</w:t>
      </w:r>
      <w:r>
        <w:softHyphen/>
      </w:r>
      <w:r w:rsidRPr="00E211AD">
        <w:t>marknad</w:t>
      </w:r>
      <w:r>
        <w:softHyphen/>
      </w:r>
      <w:r w:rsidRPr="00E211AD">
        <w:t>en fungerar det på liknande sätt</w:t>
      </w:r>
      <w:r>
        <w:t>.</w:t>
      </w:r>
      <w:r w:rsidRPr="00E211AD">
        <w:t xml:space="preserve"> </w:t>
      </w:r>
      <w:r>
        <w:t>K</w:t>
      </w:r>
      <w:r w:rsidRPr="00E211AD">
        <w:t>on</w:t>
      </w:r>
      <w:r w:rsidRPr="00E211AD">
        <w:softHyphen/>
        <w:t xml:space="preserve">sumenten ingår </w:t>
      </w:r>
      <w:r>
        <w:t xml:space="preserve">ett </w:t>
      </w:r>
      <w:r w:rsidRPr="00E211AD">
        <w:t xml:space="preserve">avtal om köp av en applikation med utvecklaren, medan </w:t>
      </w:r>
      <w:r w:rsidRPr="00424352">
        <w:t>en marknads</w:t>
      </w:r>
      <w:r>
        <w:softHyphen/>
      </w:r>
      <w:r w:rsidRPr="00424352">
        <w:t>plats som förmedlar konsumentens betal</w:t>
      </w:r>
      <w:r>
        <w:softHyphen/>
      </w:r>
      <w:r w:rsidRPr="00424352">
        <w:t>ning kan vara en annan</w:t>
      </w:r>
      <w:r w:rsidRPr="00E211AD">
        <w:t xml:space="preserve"> än utveck</w:t>
      </w:r>
      <w:r>
        <w:softHyphen/>
      </w:r>
      <w:r w:rsidRPr="00E211AD">
        <w:t>laren.</w:t>
      </w:r>
    </w:p>
    <w:p w14:paraId="47CE1562" w14:textId="77777777" w:rsidR="00D85371" w:rsidRDefault="00D85371" w:rsidP="00D85371">
      <w:pPr>
        <w:pStyle w:val="Brdtextmedindrag"/>
      </w:pPr>
      <w:r w:rsidRPr="00E211AD">
        <w:t xml:space="preserve">En praxis som blivit allt vanligare i Sverige är att företag erbjuder egna tjänster och andra lösningar som inkluderar andra betalningsmetoder än </w:t>
      </w:r>
      <w:r w:rsidRPr="00424352">
        <w:t>fakturering via en operatör, t.ex. via tjänster som Swish eller genom ett kopplat</w:t>
      </w:r>
      <w:r w:rsidRPr="00E211AD">
        <w:t xml:space="preserve"> betalkort. Därmed förekommer tredjepartsfakturering inte längre i någon större utsträckning. </w:t>
      </w:r>
      <w:r w:rsidRPr="00424352">
        <w:t xml:space="preserve">I dagsläget erbjuder </w:t>
      </w:r>
      <w:r>
        <w:t xml:space="preserve">dock inte </w:t>
      </w:r>
      <w:r w:rsidRPr="00424352">
        <w:t>internet</w:t>
      </w:r>
      <w:r w:rsidRPr="00424352">
        <w:softHyphen/>
        <w:t>leve</w:t>
      </w:r>
      <w:r w:rsidRPr="00424352">
        <w:softHyphen/>
        <w:t>ran</w:t>
      </w:r>
      <w:r w:rsidRPr="00424352">
        <w:softHyphen/>
      </w:r>
      <w:r w:rsidRPr="00E211AD">
        <w:t xml:space="preserve">törer eller tillhandahållare av allmänt tillgängliga </w:t>
      </w:r>
      <w:r>
        <w:t xml:space="preserve">nummerbaserade </w:t>
      </w:r>
      <w:r w:rsidRPr="00E211AD">
        <w:t>inter</w:t>
      </w:r>
      <w:r>
        <w:softHyphen/>
      </w:r>
      <w:r w:rsidRPr="00E211AD">
        <w:t>person</w:t>
      </w:r>
      <w:r>
        <w:softHyphen/>
      </w:r>
      <w:r w:rsidRPr="00E211AD">
        <w:t>ella kommu</w:t>
      </w:r>
      <w:r w:rsidRPr="00E211AD">
        <w:softHyphen/>
        <w:t>ni</w:t>
      </w:r>
      <w:r w:rsidRPr="00E211AD">
        <w:softHyphen/>
        <w:t>ka</w:t>
      </w:r>
      <w:r w:rsidRPr="00E211AD">
        <w:softHyphen/>
        <w:t>tions</w:t>
      </w:r>
      <w:r>
        <w:softHyphen/>
      </w:r>
      <w:r w:rsidRPr="00E211AD">
        <w:t xml:space="preserve">tjänster en sådan tjänst </w:t>
      </w:r>
      <w:r>
        <w:t>som EU-direktivet ställer krav på</w:t>
      </w:r>
      <w:r w:rsidRPr="00E211AD">
        <w:t>.</w:t>
      </w:r>
      <w:r>
        <w:t xml:space="preserve"> Det kan därför behövas reglering för att säker</w:t>
      </w:r>
      <w:r>
        <w:softHyphen/>
        <w:t>ställa att Sverige uppfyller sina skyldigheter enligt EU-direktivet. I likhet med för</w:t>
      </w:r>
      <w:r>
        <w:softHyphen/>
        <w:t>slag</w:t>
      </w:r>
      <w:r>
        <w:softHyphen/>
        <w:t xml:space="preserve">et i promemorian anser regeringen att en skyldighet att erbjuda en sådan tjänst vid behov lämpligen bör </w:t>
      </w:r>
      <w:r w:rsidRPr="00C66F50">
        <w:t>regleras i myndighetsföreskrifter.</w:t>
      </w:r>
      <w:r>
        <w:t xml:space="preserve"> </w:t>
      </w:r>
      <w:r w:rsidRPr="00424352">
        <w:t>Det bör därför i den nya lagen föras in ett be</w:t>
      </w:r>
      <w:r w:rsidRPr="00424352">
        <w:softHyphen/>
        <w:t xml:space="preserve">myndigande för regeringen eller den myndighet som regeringen bestämmer </w:t>
      </w:r>
      <w:r>
        <w:t>att meddela föreskrifter i denna del. En skyldighet bör i enlighet med direktivet omfatta internet</w:t>
      </w:r>
      <w:r>
        <w:softHyphen/>
        <w:t>anslut</w:t>
      </w:r>
      <w:r>
        <w:softHyphen/>
        <w:t>nings</w:t>
      </w:r>
      <w:r>
        <w:softHyphen/>
        <w:t>tjänster och allmänt tillgängliga nummerbaserade inter</w:t>
      </w:r>
      <w:r>
        <w:softHyphen/>
        <w:t>personella kommunikationstjänster.</w:t>
      </w:r>
    </w:p>
    <w:p w14:paraId="48173B60" w14:textId="77777777" w:rsidR="00D85371" w:rsidRPr="00E211AD" w:rsidRDefault="00D85371" w:rsidP="00D85371">
      <w:pPr>
        <w:pStyle w:val="Rubrik3"/>
      </w:pPr>
      <w:bookmarkStart w:id="1151" w:name="_Toc73005975"/>
      <w:bookmarkStart w:id="1152" w:name="_Toc86738781"/>
      <w:bookmarkStart w:id="1153" w:name="_Toc94597544"/>
      <w:bookmarkStart w:id="1154" w:name="_Toc96533387"/>
      <w:r w:rsidRPr="00E211AD">
        <w:t>Åtgärder vid utebliven betalning</w:t>
      </w:r>
      <w:bookmarkEnd w:id="1151"/>
      <w:bookmarkEnd w:id="1152"/>
      <w:bookmarkEnd w:id="1153"/>
      <w:bookmarkEnd w:id="1154"/>
    </w:p>
    <w:p w14:paraId="3E4DA57F"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åtgärder vid utebliven betal</w:t>
      </w:r>
      <w:r>
        <w:softHyphen/>
      </w:r>
      <w:r w:rsidRPr="00E211AD">
        <w:t>ning ska föras över till den nya lagen och omfatta tillhandahållandet av internet</w:t>
      </w:r>
      <w:r w:rsidRPr="00E211AD">
        <w:softHyphen/>
        <w:t>an</w:t>
      </w:r>
      <w:r w:rsidRPr="00E211AD">
        <w:softHyphen/>
        <w:t>slut</w:t>
      </w:r>
      <w:r w:rsidRPr="00E211AD">
        <w:softHyphen/>
        <w:t xml:space="preserve">ningstjänster och allmänt tillgängliga nummerbaserade </w:t>
      </w:r>
      <w:r w:rsidRPr="00E90E81">
        <w:rPr>
          <w:spacing w:val="-4"/>
        </w:rPr>
        <w:t>interpersonella kommunikations</w:t>
      </w:r>
      <w:r>
        <w:rPr>
          <w:spacing w:val="-4"/>
        </w:rPr>
        <w:softHyphen/>
      </w:r>
      <w:r w:rsidRPr="00E90E81">
        <w:rPr>
          <w:spacing w:val="-4"/>
        </w:rPr>
        <w:t xml:space="preserve">tjänster. Slutanvändaren ska </w:t>
      </w:r>
      <w:r>
        <w:t>under minst tio dagar från avbrytandet</w:t>
      </w:r>
      <w:r w:rsidRPr="00E90E81" w:rsidDel="00F0001B">
        <w:rPr>
          <w:spacing w:val="-4"/>
        </w:rPr>
        <w:t xml:space="preserve"> </w:t>
      </w:r>
      <w:r w:rsidRPr="00E211AD">
        <w:t>även ges funktion</w:t>
      </w:r>
      <w:r>
        <w:softHyphen/>
      </w:r>
      <w:r w:rsidRPr="00E211AD">
        <w:t>ell tillgång till internet.</w:t>
      </w:r>
    </w:p>
    <w:p w14:paraId="43D2C7E3" w14:textId="77777777" w:rsidR="00D85371" w:rsidRPr="00A76360" w:rsidRDefault="00D85371" w:rsidP="00D85371">
      <w:pPr>
        <w:pStyle w:val="Brdtextmedindrag"/>
        <w:rPr>
          <w:sz w:val="8"/>
          <w:szCs w:val="8"/>
        </w:rPr>
      </w:pPr>
    </w:p>
    <w:p w14:paraId="084B25A3" w14:textId="77777777" w:rsidR="00D85371" w:rsidRPr="00CC1C17" w:rsidRDefault="00D85371" w:rsidP="00D85371">
      <w:pPr>
        <w:pStyle w:val="Brdtextmedindrag"/>
      </w:pPr>
      <w:r w:rsidRPr="00E211AD">
        <w:rPr>
          <w:b/>
        </w:rPr>
        <w:t xml:space="preserve">Promemorians </w:t>
      </w:r>
      <w:r w:rsidRPr="008D14B8">
        <w:rPr>
          <w:b/>
        </w:rPr>
        <w:t>förslag</w:t>
      </w:r>
      <w:r w:rsidRPr="005D5A41">
        <w:rPr>
          <w:bCs/>
        </w:rPr>
        <w:t xml:space="preserve"> </w:t>
      </w:r>
      <w:r>
        <w:t>överensstämmer med regeringens förslag.</w:t>
      </w:r>
    </w:p>
    <w:p w14:paraId="45EF8D58" w14:textId="77777777" w:rsidR="00D85371" w:rsidRDefault="00D85371" w:rsidP="00D85371">
      <w:pPr>
        <w:pStyle w:val="Brdtextmedindrag"/>
      </w:pPr>
      <w:r w:rsidRPr="00E211AD">
        <w:rPr>
          <w:b/>
        </w:rPr>
        <w:t>Remissinstanserna</w:t>
      </w:r>
      <w:r w:rsidRPr="005D5A41">
        <w:rPr>
          <w:bCs/>
        </w:rPr>
        <w:t xml:space="preserve"> </w:t>
      </w:r>
      <w:r w:rsidRPr="00191525">
        <w:t>tillstyrker förslage</w:t>
      </w:r>
      <w:r>
        <w:t>t</w:t>
      </w:r>
      <w:r w:rsidRPr="00191525">
        <w:t xml:space="preserve"> eller har ingen invändning mot de</w:t>
      </w:r>
      <w:r>
        <w:t>t</w:t>
      </w:r>
      <w:r w:rsidRPr="00191525">
        <w:t>.</w:t>
      </w:r>
    </w:p>
    <w:p w14:paraId="120E4C7A" w14:textId="77777777" w:rsidR="00D85371" w:rsidRPr="00E211AD"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E211AD">
        <w:t xml:space="preserve"> I 5</w:t>
      </w:r>
      <w:r>
        <w:t> kap. </w:t>
      </w:r>
      <w:r w:rsidRPr="00E211AD">
        <w:t>19</w:t>
      </w:r>
      <w:r>
        <w:t> §</w:t>
      </w:r>
      <w:r w:rsidRPr="00E211AD">
        <w:t xml:space="preserve"> LEK </w:t>
      </w:r>
      <w:r>
        <w:t>regleras</w:t>
      </w:r>
      <w:r w:rsidRPr="00E211AD">
        <w:t xml:space="preserve"> hur den som tillhanda</w:t>
      </w:r>
      <w:r w:rsidRPr="00E211AD">
        <w:softHyphen/>
        <w:t>håller ett allmänt kommunikationsnät eller en allmänt till</w:t>
      </w:r>
      <w:r>
        <w:softHyphen/>
      </w:r>
      <w:r w:rsidRPr="00E211AD">
        <w:t>gänglig telefoni</w:t>
      </w:r>
      <w:r w:rsidRPr="00E211AD">
        <w:softHyphen/>
      </w:r>
      <w:r w:rsidRPr="00424352">
        <w:t>tjänst ska gå till väga för att avbryta tillhandahållandet av tjänsten när abon</w:t>
      </w:r>
      <w:r w:rsidRPr="00424352">
        <w:softHyphen/>
        <w:t xml:space="preserve">nenten inte betalar för den. </w:t>
      </w:r>
      <w:r>
        <w:t>T</w:t>
      </w:r>
      <w:r w:rsidRPr="00424352">
        <w:t>illhanda</w:t>
      </w:r>
      <w:r>
        <w:softHyphen/>
      </w:r>
      <w:r w:rsidRPr="00424352">
        <w:t>hålland</w:t>
      </w:r>
      <w:r>
        <w:softHyphen/>
      </w:r>
      <w:r w:rsidRPr="00424352">
        <w:t>et av</w:t>
      </w:r>
      <w:r w:rsidRPr="00E211AD">
        <w:t xml:space="preserve"> tjänsten </w:t>
      </w:r>
      <w:r>
        <w:t xml:space="preserve">får </w:t>
      </w:r>
      <w:r w:rsidRPr="00E211AD">
        <w:t>avbrytas först sedan abonnenten uppmanats att betala inom viss skälig tid, med upplysning om att tillhandahållandet annars kan komma att avbrytas. Betalas tjänsten inom angiven tid, får tillhanda</w:t>
      </w:r>
      <w:r>
        <w:softHyphen/>
      </w:r>
      <w:r w:rsidRPr="00E211AD">
        <w:t>håll</w:t>
      </w:r>
      <w:r>
        <w:softHyphen/>
      </w:r>
      <w:r w:rsidRPr="00E211AD">
        <w:t>andet inte av</w:t>
      </w:r>
      <w:r w:rsidRPr="00E211AD">
        <w:softHyphen/>
        <w:t>brytas. Om en abonnent vid upprepade tillfällen har betalat för sent, får till</w:t>
      </w:r>
      <w:r w:rsidRPr="00E211AD">
        <w:softHyphen/>
        <w:t>handahållandet avbrytas omedelbart. Den som till</w:t>
      </w:r>
      <w:r>
        <w:softHyphen/>
      </w:r>
      <w:r w:rsidRPr="00E211AD">
        <w:t>handa</w:t>
      </w:r>
      <w:r>
        <w:softHyphen/>
      </w:r>
      <w:r w:rsidRPr="00E211AD">
        <w:t xml:space="preserve">håller tjänsten ska i </w:t>
      </w:r>
      <w:r>
        <w:t xml:space="preserve">ett </w:t>
      </w:r>
      <w:r w:rsidRPr="00E211AD">
        <w:t>sådant fall genast underrätta abonnenten om avbryt</w:t>
      </w:r>
      <w:r>
        <w:softHyphen/>
      </w:r>
      <w:r w:rsidRPr="00E211AD">
        <w:t>andet och under en tid av lägst tio dagar från avbrytandet ge abonnenten möjlighet att ringa nöd</w:t>
      </w:r>
      <w:r>
        <w:softHyphen/>
      </w:r>
      <w:r w:rsidRPr="00E211AD">
        <w:t xml:space="preserve">samtal och andra avgiftsfria samtal. </w:t>
      </w:r>
      <w:r>
        <w:t>Om en</w:t>
      </w:r>
      <w:r w:rsidRPr="00E211AD">
        <w:t xml:space="preserve"> ute</w:t>
      </w:r>
      <w:r>
        <w:softHyphen/>
      </w:r>
      <w:r w:rsidRPr="00E211AD">
        <w:t xml:space="preserve">bliven eller </w:t>
      </w:r>
      <w:r w:rsidRPr="00E211AD">
        <w:lastRenderedPageBreak/>
        <w:t xml:space="preserve">upprepad för sen betalning </w:t>
      </w:r>
      <w:r>
        <w:t>gäller</w:t>
      </w:r>
      <w:r w:rsidRPr="00E211AD">
        <w:t xml:space="preserve"> en viss tjänst</w:t>
      </w:r>
      <w:r>
        <w:t>,</w:t>
      </w:r>
      <w:r w:rsidRPr="00E211AD">
        <w:t xml:space="preserve"> ska avbrott</w:t>
      </w:r>
      <w:r>
        <w:softHyphen/>
      </w:r>
      <w:r w:rsidRPr="00E211AD">
        <w:t>et begränsas till den tjänsten, om det är tekniskt möjligt och abonnent</w:t>
      </w:r>
      <w:r>
        <w:softHyphen/>
      </w:r>
      <w:r w:rsidRPr="00E211AD">
        <w:t>en inte tidigare har fått en betalnings</w:t>
      </w:r>
      <w:r w:rsidRPr="00E211AD">
        <w:softHyphen/>
        <w:t>upp</w:t>
      </w:r>
      <w:r w:rsidRPr="00E211AD">
        <w:softHyphen/>
        <w:t>maning eller har vilselett tjänste</w:t>
      </w:r>
      <w:r>
        <w:softHyphen/>
      </w:r>
      <w:r w:rsidRPr="00E211AD">
        <w:t>leverantören.</w:t>
      </w:r>
    </w:p>
    <w:p w14:paraId="4998A030" w14:textId="77777777" w:rsidR="00D85371" w:rsidRDefault="00D85371" w:rsidP="00D85371">
      <w:pPr>
        <w:pStyle w:val="Brdtextmedindrag"/>
      </w:pPr>
      <w:r w:rsidRPr="000A2852">
        <w:t>Motsvarande bestämmelser finns i punkten</w:t>
      </w:r>
      <w:r>
        <w:t> </w:t>
      </w:r>
      <w:r w:rsidRPr="000A2852">
        <w:t>e i del</w:t>
      </w:r>
      <w:r>
        <w:t> </w:t>
      </w:r>
      <w:r w:rsidRPr="000A2852">
        <w:t>A i bilaga</w:t>
      </w:r>
      <w:r>
        <w:t> </w:t>
      </w:r>
      <w:r w:rsidRPr="000A2852">
        <w:t>6 till EU-direktivet.</w:t>
      </w:r>
      <w:r w:rsidRPr="00424352">
        <w:t xml:space="preserve"> </w:t>
      </w:r>
      <w:r w:rsidRPr="000A2852">
        <w:t>Punkten</w:t>
      </w:r>
      <w:r w:rsidRPr="00E211AD">
        <w:t xml:space="preserve"> </w:t>
      </w:r>
      <w:r w:rsidRPr="00424352">
        <w:t xml:space="preserve">motsvarar i allt väsentligt nuvarande reglering. </w:t>
      </w:r>
      <w:r>
        <w:t>En</w:t>
      </w:r>
      <w:r w:rsidRPr="00424352">
        <w:t xml:space="preserve"> skillnad </w:t>
      </w:r>
      <w:r>
        <w:t>är att</w:t>
      </w:r>
      <w:r w:rsidRPr="00E211AD">
        <w:t xml:space="preserve"> bestämmelserna i EU-direktivet, när de tillämpas </w:t>
      </w:r>
      <w:r w:rsidRPr="00424352">
        <w:t>med stöd av artikel</w:t>
      </w:r>
      <w:r>
        <w:t> </w:t>
      </w:r>
      <w:r w:rsidRPr="00424352">
        <w:t xml:space="preserve">115, </w:t>
      </w:r>
      <w:r w:rsidRPr="00E211AD">
        <w:t xml:space="preserve">gäller </w:t>
      </w:r>
      <w:r w:rsidRPr="00424352">
        <w:t>internetanslutningstjänster och allmänt tillgäng</w:t>
      </w:r>
      <w:r>
        <w:softHyphen/>
      </w:r>
      <w:r w:rsidRPr="00424352">
        <w:t>liga</w:t>
      </w:r>
      <w:r w:rsidRPr="00E211AD">
        <w:t xml:space="preserve"> nummer</w:t>
      </w:r>
      <w:r>
        <w:softHyphen/>
      </w:r>
      <w:r w:rsidRPr="00E211AD">
        <w:t>baser</w:t>
      </w:r>
      <w:r>
        <w:softHyphen/>
      </w:r>
      <w:r w:rsidRPr="00E211AD">
        <w:t>ade interpersonella kommunikations</w:t>
      </w:r>
      <w:r w:rsidRPr="00E211AD">
        <w:softHyphen/>
        <w:t xml:space="preserve">tjänster. En nyhet i EU-direktivet är också att </w:t>
      </w:r>
      <w:r>
        <w:t xml:space="preserve">slutanvändaren, under </w:t>
      </w:r>
      <w:r w:rsidRPr="00E211AD">
        <w:t xml:space="preserve">tidsfristen innan fullständig avstängning får </w:t>
      </w:r>
      <w:r>
        <w:t>ske, ska ha tillgång till</w:t>
      </w:r>
      <w:r w:rsidRPr="00424352">
        <w:t xml:space="preserve"> en lägsta tjänstenivå när det gäller internet</w:t>
      </w:r>
      <w:r>
        <w:softHyphen/>
      </w:r>
      <w:r w:rsidRPr="00424352">
        <w:t>anslutnings</w:t>
      </w:r>
      <w:r>
        <w:softHyphen/>
      </w:r>
      <w:r w:rsidRPr="00424352">
        <w:softHyphen/>
        <w:t>tjänster.</w:t>
      </w:r>
      <w:r w:rsidRPr="00E211AD">
        <w:t xml:space="preserve"> </w:t>
      </w:r>
      <w:r w:rsidRPr="00424352">
        <w:t>Det framgår av direktiv</w:t>
      </w:r>
      <w:r>
        <w:t>et</w:t>
      </w:r>
      <w:r w:rsidRPr="00424352">
        <w:t xml:space="preserve"> att denna lägsta tjänstenivå </w:t>
      </w:r>
      <w:r>
        <w:t xml:space="preserve">ska </w:t>
      </w:r>
      <w:r w:rsidRPr="00424352">
        <w:t>fastställ</w:t>
      </w:r>
      <w:r>
        <w:t>a</w:t>
      </w:r>
      <w:r w:rsidRPr="00424352">
        <w:t>s</w:t>
      </w:r>
      <w:r w:rsidRPr="00E211AD">
        <w:t xml:space="preserve"> </w:t>
      </w:r>
      <w:r w:rsidRPr="00424352">
        <w:t>av medlems</w:t>
      </w:r>
      <w:r>
        <w:softHyphen/>
      </w:r>
      <w:r w:rsidRPr="00424352">
        <w:t>staterna mot bakgrund av nationella förhållan</w:t>
      </w:r>
      <w:r>
        <w:softHyphen/>
      </w:r>
      <w:r w:rsidRPr="00424352">
        <w:t>den.</w:t>
      </w:r>
    </w:p>
    <w:p w14:paraId="7F46304B" w14:textId="77777777" w:rsidR="00D85371" w:rsidRPr="00E211AD" w:rsidRDefault="00D85371" w:rsidP="00D85371">
      <w:pPr>
        <w:pStyle w:val="Brdtextmedindrag"/>
      </w:pPr>
      <w:r>
        <w:t>M</w:t>
      </w:r>
      <w:r w:rsidRPr="00E211AD">
        <w:t xml:space="preserve">ot denna bakgrund </w:t>
      </w:r>
      <w:r>
        <w:t xml:space="preserve">anser regeringen att </w:t>
      </w:r>
      <w:r w:rsidRPr="00E211AD">
        <w:t>5</w:t>
      </w:r>
      <w:r>
        <w:t> kap. </w:t>
      </w:r>
      <w:r w:rsidRPr="00E211AD">
        <w:t>19</w:t>
      </w:r>
      <w:r>
        <w:t> §</w:t>
      </w:r>
      <w:r w:rsidRPr="00E211AD">
        <w:t xml:space="preserve"> LEK </w:t>
      </w:r>
      <w:r>
        <w:t>bör</w:t>
      </w:r>
      <w:r w:rsidRPr="00E211AD">
        <w:t xml:space="preserve"> föras över till den nya lagen med den ändringen att de</w:t>
      </w:r>
      <w:r>
        <w:t>n</w:t>
      </w:r>
      <w:r w:rsidRPr="00E211AD">
        <w:t xml:space="preserve"> ska omfatta tillhandahållandet av internetanslut</w:t>
      </w:r>
      <w:r w:rsidRPr="00E211AD">
        <w:softHyphen/>
        <w:t xml:space="preserve">ningstjänster och allmänt tillgängliga nummerbaserade interpersonella kommunikationstjänster. </w:t>
      </w:r>
      <w:r>
        <w:t>A</w:t>
      </w:r>
      <w:r w:rsidRPr="00E211AD">
        <w:t xml:space="preserve">lla </w:t>
      </w:r>
      <w:r>
        <w:t xml:space="preserve">kategorier av </w:t>
      </w:r>
      <w:r w:rsidRPr="00E211AD">
        <w:t>slutanvändare</w:t>
      </w:r>
      <w:r>
        <w:t xml:space="preserve"> bör omfattas av skyddet.</w:t>
      </w:r>
      <w:r w:rsidRPr="00E211AD">
        <w:t xml:space="preserve"> Bestämmelsen om att slutanvändaren under </w:t>
      </w:r>
      <w:r>
        <w:t>minst</w:t>
      </w:r>
      <w:r w:rsidRPr="00E211AD">
        <w:t xml:space="preserve"> tio </w:t>
      </w:r>
      <w:r w:rsidRPr="00424352">
        <w:t>dagar från avbrytandet ska ges möjlighet att ringa nödsamtal och andra av</w:t>
      </w:r>
      <w:r w:rsidRPr="00424352">
        <w:softHyphen/>
      </w:r>
      <w:r w:rsidRPr="00E211AD">
        <w:t>giftsfria samtal bör i enlighet med EU-direktivet även inne</w:t>
      </w:r>
      <w:r>
        <w:softHyphen/>
      </w:r>
      <w:r w:rsidRPr="00E211AD">
        <w:t>fatta en lägsta tjänstenivå när det gäller internet</w:t>
      </w:r>
      <w:r>
        <w:softHyphen/>
      </w:r>
      <w:r w:rsidRPr="00E211AD">
        <w:t>anslutningstjänster.</w:t>
      </w:r>
    </w:p>
    <w:p w14:paraId="42B7ABCD" w14:textId="77777777" w:rsidR="00D85371" w:rsidRDefault="00D85371" w:rsidP="00D85371">
      <w:pPr>
        <w:pStyle w:val="Brdtextmedindrag"/>
      </w:pPr>
      <w:r>
        <w:t>I fråga om</w:t>
      </w:r>
      <w:r w:rsidRPr="00E211AD">
        <w:t xml:space="preserve"> att fastställa en sådan lägsta tjänstenivå som slutanvändare ska kunna använda under perioden från avbrytandet till avstängning låter sig internetanslutningstjänster</w:t>
      </w:r>
      <w:r>
        <w:t>,</w:t>
      </w:r>
      <w:r w:rsidRPr="00E211AD">
        <w:t xml:space="preserve"> till skillnad från nummerbaserade inter</w:t>
      </w:r>
      <w:r w:rsidRPr="00E211AD">
        <w:softHyphen/>
        <w:t>per</w:t>
      </w:r>
      <w:r w:rsidRPr="00E211AD">
        <w:softHyphen/>
        <w:t>so</w:t>
      </w:r>
      <w:r w:rsidRPr="00E211AD">
        <w:softHyphen/>
        <w:t>nella kommunikationstjänster</w:t>
      </w:r>
      <w:r>
        <w:t>,</w:t>
      </w:r>
      <w:r w:rsidRPr="00E211AD">
        <w:t xml:space="preserve"> inte begränsas till nödkommunikation på samma premisser. </w:t>
      </w:r>
      <w:r>
        <w:t>En reglering som</w:t>
      </w:r>
      <w:r w:rsidRPr="00E211AD">
        <w:t xml:space="preserve"> definiera</w:t>
      </w:r>
      <w:r>
        <w:t>r</w:t>
      </w:r>
      <w:r w:rsidRPr="00E211AD">
        <w:t xml:space="preserve"> ett antal tjänster på internet som motsvarar de nödtjänster som slutanvändare har tillgång till under samma period i sin telefonitjänst riskerar att bli godtycklig</w:t>
      </w:r>
      <w:r>
        <w:t xml:space="preserve"> och snabbt föråldrad</w:t>
      </w:r>
      <w:r w:rsidRPr="00E211AD">
        <w:t xml:space="preserve">. Även att bestämma </w:t>
      </w:r>
      <w:r w:rsidRPr="00424352">
        <w:t>en viss datahastighet som lägsta tjänstenivå riskerar att bli irrelevant allt efter</w:t>
      </w:r>
      <w:r w:rsidRPr="00424352">
        <w:softHyphen/>
      </w:r>
      <w:r w:rsidRPr="00E211AD">
        <w:t xml:space="preserve">som de tjänster som slutanvändare bör ha tillgång till </w:t>
      </w:r>
      <w:r>
        <w:t>förändras</w:t>
      </w:r>
      <w:r w:rsidRPr="00E211AD">
        <w:t>.</w:t>
      </w:r>
    </w:p>
    <w:p w14:paraId="1B46A95F" w14:textId="54EDA0EA" w:rsidR="00D85371" w:rsidRDefault="00D85371" w:rsidP="00D85371">
      <w:pPr>
        <w:pStyle w:val="Brdtextmedindrag"/>
      </w:pPr>
      <w:r>
        <w:t xml:space="preserve">Regeringen bedömer att det </w:t>
      </w:r>
      <w:r w:rsidRPr="00E211AD">
        <w:t xml:space="preserve">i stället </w:t>
      </w:r>
      <w:r>
        <w:t xml:space="preserve">är </w:t>
      </w:r>
      <w:r w:rsidRPr="00E211AD">
        <w:t>lämpligt att utgå från de tjänster som en slutanvändare ska kunna använda via en adekvat internet</w:t>
      </w:r>
      <w:r>
        <w:softHyphen/>
      </w:r>
      <w:r w:rsidRPr="00E211AD">
        <w:t>anslut</w:t>
      </w:r>
      <w:r>
        <w:softHyphen/>
      </w:r>
      <w:r w:rsidRPr="00E211AD">
        <w:t>nings</w:t>
      </w:r>
      <w:r>
        <w:softHyphen/>
      </w:r>
      <w:r w:rsidRPr="00E211AD">
        <w:t>tjänst. I bilaga</w:t>
      </w:r>
      <w:r>
        <w:t> </w:t>
      </w:r>
      <w:r w:rsidRPr="00E211AD">
        <w:t>5 till EU-direktivet anges det minimiutbud av tjänster som en adekvat internet</w:t>
      </w:r>
      <w:r w:rsidRPr="00E211AD">
        <w:softHyphen/>
      </w:r>
      <w:r w:rsidRPr="00424352">
        <w:t>an</w:t>
      </w:r>
      <w:r w:rsidRPr="00424352">
        <w:softHyphen/>
        <w:t>slutningstjänst ska ha kapacitet att stödja. Exempelvis anges e-post, inter</w:t>
      </w:r>
      <w:r w:rsidRPr="00424352">
        <w:softHyphen/>
      </w:r>
      <w:r w:rsidRPr="00E211AD">
        <w:t>net</w:t>
      </w:r>
      <w:r w:rsidRPr="00E211AD">
        <w:softHyphen/>
        <w:t>bank och användning av e-tjänst</w:t>
      </w:r>
      <w:r>
        <w:softHyphen/>
      </w:r>
      <w:r w:rsidRPr="00E211AD">
        <w:t>er som erbjuds av offentlig sektor. Även om minimiutbudet av tjänster som en ade</w:t>
      </w:r>
      <w:r w:rsidR="00F71BA3">
        <w:softHyphen/>
      </w:r>
      <w:r w:rsidRPr="00E211AD">
        <w:t>kvat internetanslutnings</w:t>
      </w:r>
      <w:r w:rsidRPr="00E211AD">
        <w:softHyphen/>
        <w:t>tjänst ska kunna stödja innebär ett högre krav på tillgång till tjänster, jäm</w:t>
      </w:r>
      <w:r w:rsidRPr="00E211AD">
        <w:softHyphen/>
        <w:t>fört med kravet på telefoni</w:t>
      </w:r>
      <w:r>
        <w:softHyphen/>
      </w:r>
      <w:r w:rsidRPr="00E211AD">
        <w:t xml:space="preserve">tjänster enligt </w:t>
      </w:r>
      <w:r>
        <w:t>5 kap.</w:t>
      </w:r>
      <w:r w:rsidR="00F71BA3">
        <w:t xml:space="preserve"> </w:t>
      </w:r>
      <w:r>
        <w:t>19 § LEK</w:t>
      </w:r>
      <w:r w:rsidRPr="00E211AD">
        <w:t xml:space="preserve">, </w:t>
      </w:r>
      <w:r>
        <w:t>är</w:t>
      </w:r>
      <w:r w:rsidRPr="00E211AD">
        <w:t xml:space="preserve"> det utifrån svenska förhållanden rimligt att minimi</w:t>
      </w:r>
      <w:r>
        <w:softHyphen/>
      </w:r>
      <w:r w:rsidRPr="00E211AD">
        <w:t xml:space="preserve">utbudet av tjänster </w:t>
      </w:r>
      <w:r w:rsidRPr="00424352">
        <w:t>fortsatt bör kunna användas under den begränsade perioden från av</w:t>
      </w:r>
      <w:r w:rsidRPr="00424352">
        <w:softHyphen/>
        <w:t>bry</w:t>
      </w:r>
      <w:r w:rsidRPr="00424352">
        <w:softHyphen/>
        <w:t>tandet.</w:t>
      </w:r>
    </w:p>
    <w:p w14:paraId="00DC6972" w14:textId="77777777" w:rsidR="00D85371" w:rsidRPr="00E211AD" w:rsidRDefault="00D85371" w:rsidP="00D85371">
      <w:pPr>
        <w:pStyle w:val="Brdtextmedindrag"/>
      </w:pPr>
      <w:r w:rsidRPr="00EB72D6">
        <w:t>I avsnitt 15 före</w:t>
      </w:r>
      <w:r w:rsidRPr="00EB72D6">
        <w:softHyphen/>
        <w:t xml:space="preserve">slås </w:t>
      </w:r>
      <w:r>
        <w:t xml:space="preserve">att </w:t>
      </w:r>
      <w:r w:rsidRPr="00EB72D6">
        <w:t>en adekvat internet</w:t>
      </w:r>
      <w:r w:rsidRPr="00EB72D6">
        <w:softHyphen/>
        <w:t>anslut</w:t>
      </w:r>
      <w:r w:rsidRPr="00EB72D6">
        <w:softHyphen/>
        <w:t>nings</w:t>
      </w:r>
      <w:r w:rsidRPr="00EB72D6">
        <w:softHyphen/>
        <w:t>tjänst ska ha kapacitet att leverera en viss angiven lägsta</w:t>
      </w:r>
      <w:r w:rsidRPr="00E211AD">
        <w:t xml:space="preserve"> datahastighet som medger funktionell tillgång till internet. Det före</w:t>
      </w:r>
      <w:r>
        <w:softHyphen/>
      </w:r>
      <w:r w:rsidRPr="00E211AD">
        <w:t>slås också att bemyndigandet för regeringen att få meddela föreskrifter om datahastighet förs över till den nya lagen. Den lägsta tjänstenivån under perioden efter avbrytandet bör lämpligen mot</w:t>
      </w:r>
      <w:r w:rsidRPr="00E211AD">
        <w:softHyphen/>
        <w:t>svara den lägsta datahastig</w:t>
      </w:r>
      <w:r>
        <w:softHyphen/>
      </w:r>
      <w:r w:rsidRPr="00E211AD">
        <w:t xml:space="preserve">het som medger funktionell tillgång till internet. Det bör därmed </w:t>
      </w:r>
      <w:r>
        <w:t xml:space="preserve">framgå </w:t>
      </w:r>
      <w:r w:rsidRPr="00E211AD">
        <w:t>av lag</w:t>
      </w:r>
      <w:r>
        <w:softHyphen/>
      </w:r>
      <w:r w:rsidRPr="00E211AD">
        <w:t>en att tillhandahållaren under perioden efter avbryt</w:t>
      </w:r>
      <w:r>
        <w:softHyphen/>
      </w:r>
      <w:r w:rsidRPr="00E211AD">
        <w:t>an</w:t>
      </w:r>
      <w:r>
        <w:softHyphen/>
      </w:r>
      <w:r w:rsidRPr="00E211AD">
        <w:t>det även ska ge slutanvänd</w:t>
      </w:r>
      <w:r>
        <w:softHyphen/>
      </w:r>
      <w:r w:rsidRPr="00E211AD">
        <w:t>ar</w:t>
      </w:r>
      <w:r>
        <w:softHyphen/>
      </w:r>
      <w:r w:rsidRPr="00E211AD">
        <w:t>en möjlighet att ha funktionell tillgång till internet.</w:t>
      </w:r>
    </w:p>
    <w:p w14:paraId="22C5FC47" w14:textId="77777777" w:rsidR="00D85371" w:rsidRPr="00E211AD" w:rsidRDefault="00D85371" w:rsidP="00D85371">
      <w:pPr>
        <w:pStyle w:val="Rubrik3"/>
      </w:pPr>
      <w:bookmarkStart w:id="1155" w:name="_Toc73005976"/>
      <w:bookmarkStart w:id="1156" w:name="_Toc86738782"/>
      <w:bookmarkStart w:id="1157" w:name="_Toc94597545"/>
      <w:bookmarkStart w:id="1158" w:name="_Toc96533388"/>
      <w:r>
        <w:lastRenderedPageBreak/>
        <w:t>T</w:t>
      </w:r>
      <w:r w:rsidRPr="00E211AD">
        <w:t xml:space="preserve">illgång till e-postmeddelanden </w:t>
      </w:r>
      <w:r>
        <w:t xml:space="preserve">sedan ett </w:t>
      </w:r>
      <w:r w:rsidRPr="00E211AD">
        <w:t>avtal med en internetleverantör har sagts upp</w:t>
      </w:r>
      <w:bookmarkEnd w:id="1155"/>
      <w:bookmarkEnd w:id="1156"/>
      <w:bookmarkEnd w:id="1157"/>
      <w:bookmarkEnd w:id="1158"/>
    </w:p>
    <w:p w14:paraId="206BFCAC" w14:textId="77777777" w:rsidR="00D85371" w:rsidRPr="00424352" w:rsidRDefault="00D85371" w:rsidP="00D85371">
      <w:pPr>
        <w:pStyle w:val="Brdtextram"/>
      </w:pPr>
      <w:r>
        <w:rPr>
          <w:b/>
        </w:rPr>
        <w:t>Regeringens f</w:t>
      </w:r>
      <w:r w:rsidRPr="00E211AD">
        <w:rPr>
          <w:b/>
        </w:rPr>
        <w:t>örslag:</w:t>
      </w:r>
      <w:r w:rsidRPr="00E211AD">
        <w:t xml:space="preserve"> Regeringen eller den myndighet som regering</w:t>
      </w:r>
      <w:r>
        <w:t>en</w:t>
      </w:r>
      <w:r w:rsidRPr="00E211AD">
        <w:t xml:space="preserve"> bestämmer ska få meddela föreskrifter om</w:t>
      </w:r>
      <w:r>
        <w:t xml:space="preserve"> </w:t>
      </w:r>
      <w:r w:rsidRPr="00105047">
        <w:t>att den som tillhandahåller en internetanslutningstjänst tillsammans med en e-postadress ska ge slutanvändare möjlighet att under en skälig tid avgiftsfritt få tillgång till e-postmeddelanden efter att avtalet har sagts upp.</w:t>
      </w:r>
    </w:p>
    <w:p w14:paraId="69C91F65" w14:textId="77777777" w:rsidR="00D85371" w:rsidRPr="00A76360" w:rsidRDefault="00D85371" w:rsidP="00D85371">
      <w:pPr>
        <w:pStyle w:val="Brdtextmedindrag"/>
        <w:rPr>
          <w:sz w:val="8"/>
          <w:szCs w:val="8"/>
        </w:rPr>
      </w:pPr>
    </w:p>
    <w:p w14:paraId="63C66422" w14:textId="77777777" w:rsidR="00D85371" w:rsidRPr="00CC1C17" w:rsidRDefault="00D85371" w:rsidP="00D85371">
      <w:pPr>
        <w:pStyle w:val="Brdtextmedindrag"/>
      </w:pPr>
      <w:r w:rsidRPr="00E211AD">
        <w:rPr>
          <w:b/>
        </w:rPr>
        <w:t xml:space="preserve">Promemorians </w:t>
      </w:r>
      <w:r w:rsidRPr="008D14B8">
        <w:rPr>
          <w:b/>
        </w:rPr>
        <w:t>förslag</w:t>
      </w:r>
      <w:r w:rsidRPr="009B5BE7">
        <w:rPr>
          <w:bCs/>
        </w:rPr>
        <w:t xml:space="preserve"> </w:t>
      </w:r>
      <w:r>
        <w:t>överensstämmer med regeringens förslag.</w:t>
      </w:r>
    </w:p>
    <w:p w14:paraId="4CFC46DD" w14:textId="77777777" w:rsidR="00D85371" w:rsidRDefault="00D85371" w:rsidP="00D85371">
      <w:pPr>
        <w:pStyle w:val="Brdtextmedindrag"/>
      </w:pPr>
      <w:r w:rsidRPr="00E211AD">
        <w:rPr>
          <w:b/>
        </w:rPr>
        <w:t>Remissinstanserna:</w:t>
      </w:r>
      <w:r w:rsidRPr="009B5BE7">
        <w:rPr>
          <w:bCs/>
        </w:rPr>
        <w:t xml:space="preserve"> </w:t>
      </w:r>
      <w:r w:rsidRPr="00AA6A04">
        <w:t xml:space="preserve">De </w:t>
      </w:r>
      <w:r w:rsidRPr="008268BE">
        <w:t xml:space="preserve">flesta av remissinstanserna tillstyrker förslaget eller har ingen invändning mot det. </w:t>
      </w:r>
      <w:r w:rsidRPr="008268BE">
        <w:rPr>
          <w:i/>
        </w:rPr>
        <w:t>Konsumentverket</w:t>
      </w:r>
      <w:r w:rsidRPr="008268BE">
        <w:t xml:space="preserve"> anser dock att det bör övervägas att införa en sådan skyldighet i lag.</w:t>
      </w:r>
    </w:p>
    <w:p w14:paraId="05377650" w14:textId="77777777" w:rsidR="00D85371"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9B5BE7">
        <w:rPr>
          <w:bCs/>
        </w:rPr>
        <w:t xml:space="preserve"> </w:t>
      </w:r>
      <w:r w:rsidRPr="00E211AD">
        <w:t>En nyhet i del</w:t>
      </w:r>
      <w:r>
        <w:t> </w:t>
      </w:r>
      <w:r w:rsidRPr="00E211AD">
        <w:t>B i bilaga</w:t>
      </w:r>
      <w:r>
        <w:t> </w:t>
      </w:r>
      <w:r w:rsidRPr="00E211AD">
        <w:t xml:space="preserve">6 </w:t>
      </w:r>
      <w:r>
        <w:t xml:space="preserve">till EU-direktivet </w:t>
      </w:r>
      <w:r w:rsidRPr="00E211AD">
        <w:t xml:space="preserve">är </w:t>
      </w:r>
      <w:r>
        <w:t xml:space="preserve">kravet på en tjänst för </w:t>
      </w:r>
      <w:r w:rsidRPr="00E211AD">
        <w:t>vidarebefordran av e-postmeddelanden eller tillgång till e-post</w:t>
      </w:r>
      <w:r>
        <w:softHyphen/>
      </w:r>
      <w:r w:rsidRPr="00E211AD">
        <w:t>meddelanden när ett avtal med en internetleverantör har sagts upp (punkten</w:t>
      </w:r>
      <w:r>
        <w:t> </w:t>
      </w:r>
      <w:r w:rsidRPr="00E211AD">
        <w:t xml:space="preserve">b). Tjänsten ska göra det </w:t>
      </w:r>
      <w:r w:rsidRPr="00424352">
        <w:t>möjligt för en slutanvänd</w:t>
      </w:r>
      <w:r>
        <w:softHyphen/>
      </w:r>
      <w:r w:rsidRPr="00424352">
        <w:t xml:space="preserve">are som säger upp avtalet med </w:t>
      </w:r>
      <w:r>
        <w:t xml:space="preserve">sin </w:t>
      </w:r>
      <w:r w:rsidRPr="00424352">
        <w:t>internetleverantör</w:t>
      </w:r>
      <w:r w:rsidRPr="00E211AD">
        <w:t xml:space="preserve"> att få fortsatt tillgång till e-post</w:t>
      </w:r>
      <w:r>
        <w:softHyphen/>
      </w:r>
      <w:r w:rsidRPr="00E211AD">
        <w:t>meddel</w:t>
      </w:r>
      <w:r>
        <w:softHyphen/>
      </w:r>
      <w:r w:rsidRPr="00E211AD">
        <w:t xml:space="preserve">anden som slutanvändaren har fått </w:t>
      </w:r>
      <w:r w:rsidRPr="00424352">
        <w:t>till en eller flera e-postadresser som är baserade på den tidigare leverantörens</w:t>
      </w:r>
      <w:r w:rsidRPr="00E211AD">
        <w:t xml:space="preserve"> firmanamn eller varumärke. I en sådan situation ska slutanvändaren ges två val. Slut</w:t>
      </w:r>
      <w:r>
        <w:softHyphen/>
      </w:r>
      <w:r w:rsidRPr="00E211AD">
        <w:t>använd</w:t>
      </w:r>
      <w:r>
        <w:softHyphen/>
      </w:r>
      <w:r w:rsidRPr="00E211AD">
        <w:t>ar</w:t>
      </w:r>
      <w:r>
        <w:softHyphen/>
      </w:r>
      <w:r w:rsidRPr="00E211AD">
        <w:t>en ska antingen kunna få tillgång till sådana e-post</w:t>
      </w:r>
      <w:r w:rsidRPr="00E211AD">
        <w:softHyphen/>
      </w:r>
      <w:r w:rsidRPr="00424352">
        <w:t>meddelanden under en efterföljande tidsperiod som den nationella reglerings</w:t>
      </w:r>
      <w:r w:rsidRPr="00424352">
        <w:softHyphen/>
        <w:t>myndig</w:t>
      </w:r>
      <w:r>
        <w:softHyphen/>
      </w:r>
      <w:r w:rsidRPr="00424352">
        <w:t>het</w:t>
      </w:r>
      <w:r>
        <w:softHyphen/>
      </w:r>
      <w:r w:rsidRPr="00424352">
        <w:t>en anser nödvändig och proportionerlig eller under en efter</w:t>
      </w:r>
      <w:r>
        <w:softHyphen/>
      </w:r>
      <w:r w:rsidRPr="00424352">
        <w:t xml:space="preserve">följande </w:t>
      </w:r>
      <w:r w:rsidRPr="00E211AD">
        <w:t>tids</w:t>
      </w:r>
      <w:r>
        <w:softHyphen/>
      </w:r>
      <w:r w:rsidRPr="00E211AD">
        <w:t xml:space="preserve">period få e-post överförd </w:t>
      </w:r>
      <w:r w:rsidRPr="00424352">
        <w:t>till en ny e-post</w:t>
      </w:r>
      <w:r>
        <w:softHyphen/>
      </w:r>
      <w:r w:rsidRPr="00424352">
        <w:t>adress som slut</w:t>
      </w:r>
      <w:r>
        <w:softHyphen/>
      </w:r>
      <w:r w:rsidRPr="00424352">
        <w:t>användaren ange</w:t>
      </w:r>
      <w:r>
        <w:t>r</w:t>
      </w:r>
      <w:r w:rsidRPr="00424352">
        <w:t>. Tjänsten ska tillhanda</w:t>
      </w:r>
      <w:r w:rsidRPr="00424352">
        <w:softHyphen/>
      </w:r>
      <w:r w:rsidRPr="00E211AD">
        <w:t>hållas på begäran och avgiftsfritt.</w:t>
      </w:r>
    </w:p>
    <w:p w14:paraId="3BC28F5D" w14:textId="3B43132A" w:rsidR="00D85371" w:rsidRDefault="00D85371" w:rsidP="00D85371">
      <w:pPr>
        <w:pStyle w:val="Brdtextmedindrag"/>
      </w:pPr>
      <w:r w:rsidRPr="00424352">
        <w:t>I Sverige har det varit vanligt att till</w:t>
      </w:r>
      <w:r w:rsidRPr="00E211AD">
        <w:t>handa</w:t>
      </w:r>
      <w:r>
        <w:softHyphen/>
      </w:r>
      <w:r w:rsidRPr="00E211AD">
        <w:t>hållare av internet</w:t>
      </w:r>
      <w:r>
        <w:softHyphen/>
      </w:r>
      <w:r w:rsidRPr="00E211AD">
        <w:t>anslutnings</w:t>
      </w:r>
      <w:r>
        <w:softHyphen/>
      </w:r>
      <w:r w:rsidRPr="00E211AD">
        <w:t>tjänst</w:t>
      </w:r>
      <w:r>
        <w:t>er</w:t>
      </w:r>
      <w:r w:rsidRPr="00424352">
        <w:t xml:space="preserve"> erbjud</w:t>
      </w:r>
      <w:r>
        <w:t>er</w:t>
      </w:r>
      <w:r w:rsidRPr="00424352">
        <w:t xml:space="preserve"> e-postadresser kopplade till</w:t>
      </w:r>
      <w:r>
        <w:t xml:space="preserve"> tjänsten</w:t>
      </w:r>
      <w:r w:rsidRPr="00E211AD">
        <w:t>. E-postadresser har till stor del tagit över bostadsadressens funktion för att nå individer. Slut</w:t>
      </w:r>
      <w:r>
        <w:softHyphen/>
      </w:r>
      <w:r w:rsidRPr="00E211AD">
        <w:t xml:space="preserve">användare blir alltmer </w:t>
      </w:r>
      <w:r>
        <w:t xml:space="preserve">förknippade med </w:t>
      </w:r>
      <w:r w:rsidRPr="00E211AD">
        <w:t>sina e-postadresser</w:t>
      </w:r>
      <w:r>
        <w:t>. Dessa</w:t>
      </w:r>
      <w:r w:rsidRPr="00E211AD">
        <w:t xml:space="preserve"> kopplas </w:t>
      </w:r>
      <w:r>
        <w:t xml:space="preserve">dessutom allt oftare </w:t>
      </w:r>
      <w:r w:rsidRPr="00E211AD">
        <w:t>till ett antal nya funktioner</w:t>
      </w:r>
      <w:r>
        <w:t>,</w:t>
      </w:r>
      <w:r w:rsidRPr="00E211AD">
        <w:t xml:space="preserve"> </w:t>
      </w:r>
      <w:r>
        <w:t>t.ex.</w:t>
      </w:r>
      <w:r w:rsidRPr="00E211AD">
        <w:t xml:space="preserve"> att åter</w:t>
      </w:r>
      <w:r>
        <w:softHyphen/>
      </w:r>
      <w:r w:rsidRPr="00E211AD">
        <w:t xml:space="preserve">ställa lösenord, identifikation på internet och användarnamn. </w:t>
      </w:r>
      <w:r>
        <w:t xml:space="preserve">Om </w:t>
      </w:r>
      <w:r w:rsidRPr="00E211AD">
        <w:t>en e-post</w:t>
      </w:r>
      <w:r>
        <w:softHyphen/>
      </w:r>
      <w:r w:rsidRPr="00E211AD">
        <w:t xml:space="preserve">adress </w:t>
      </w:r>
      <w:r>
        <w:t xml:space="preserve">har </w:t>
      </w:r>
      <w:r w:rsidRPr="00E211AD">
        <w:t>använ</w:t>
      </w:r>
      <w:r>
        <w:t>t</w:t>
      </w:r>
      <w:r w:rsidRPr="00E211AD">
        <w:t>s under lång tid är den ofta spridd på ett nästintill oöverskådligt sätt</w:t>
      </w:r>
      <w:r>
        <w:t>.</w:t>
      </w:r>
      <w:r w:rsidRPr="00E211AD">
        <w:t xml:space="preserve"> </w:t>
      </w:r>
      <w:r>
        <w:t xml:space="preserve">Den </w:t>
      </w:r>
      <w:r w:rsidRPr="00E211AD">
        <w:t>har därmed blivit en viktig del i individ</w:t>
      </w:r>
      <w:r>
        <w:softHyphen/>
      </w:r>
      <w:r w:rsidRPr="00E211AD">
        <w:t>ens kom</w:t>
      </w:r>
      <w:r>
        <w:softHyphen/>
      </w:r>
      <w:r w:rsidRPr="00E211AD">
        <w:t>munika</w:t>
      </w:r>
      <w:r>
        <w:softHyphen/>
      </w:r>
      <w:r w:rsidRPr="00E211AD">
        <w:t xml:space="preserve">tion. </w:t>
      </w:r>
      <w:r>
        <w:t xml:space="preserve">Eftersom en slutanvändare </w:t>
      </w:r>
      <w:r w:rsidRPr="00E211AD">
        <w:t xml:space="preserve">riskerar att förlora en sedan länge etablerad e-postadress </w:t>
      </w:r>
      <w:r>
        <w:t>v</w:t>
      </w:r>
      <w:r w:rsidRPr="00E211AD">
        <w:t xml:space="preserve">id </w:t>
      </w:r>
      <w:r>
        <w:t>ett</w:t>
      </w:r>
      <w:r w:rsidRPr="00E211AD">
        <w:t xml:space="preserve"> byte av internet</w:t>
      </w:r>
      <w:r w:rsidRPr="00E211AD">
        <w:softHyphen/>
        <w:t>leverantör</w:t>
      </w:r>
      <w:r>
        <w:t>,</w:t>
      </w:r>
      <w:r w:rsidRPr="00E211AD">
        <w:t xml:space="preserve"> kan en e-post</w:t>
      </w:r>
      <w:r>
        <w:softHyphen/>
      </w:r>
      <w:r w:rsidRPr="00E211AD">
        <w:t>adress som är kopplad till leverantören verka hämmande för slutanvända</w:t>
      </w:r>
      <w:r>
        <w:softHyphen/>
      </w:r>
      <w:r w:rsidRPr="00E211AD">
        <w:t xml:space="preserve">ren. </w:t>
      </w:r>
      <w:r>
        <w:t>Regering</w:t>
      </w:r>
      <w:r>
        <w:softHyphen/>
        <w:t xml:space="preserve">en anser i likhet med </w:t>
      </w:r>
      <w:r w:rsidRPr="00811951">
        <w:rPr>
          <w:i/>
        </w:rPr>
        <w:t xml:space="preserve">Konsumentverket </w:t>
      </w:r>
      <w:r>
        <w:t>att detta kan skapa en tröskel för slutanvän</w:t>
      </w:r>
      <w:r w:rsidR="00F71BA3">
        <w:softHyphen/>
      </w:r>
      <w:r>
        <w:t>dare att byta internetleverantör. Det bör därför finnas en möjlighet att införa reglering med krav på en sådan tjänst som avses i EU-direktivet.</w:t>
      </w:r>
    </w:p>
    <w:p w14:paraId="3202B462" w14:textId="69E7C058" w:rsidR="00D85371" w:rsidRDefault="00D85371" w:rsidP="00D85371">
      <w:pPr>
        <w:pStyle w:val="Brdtextmedindrag"/>
      </w:pPr>
      <w:r>
        <w:t>Om det är nödvändigt att införa ytterligare skyldigheter i lag för till</w:t>
      </w:r>
      <w:r>
        <w:softHyphen/>
        <w:t>handa</w:t>
      </w:r>
      <w:r>
        <w:softHyphen/>
        <w:t>hållare av internetanslutnings</w:t>
      </w:r>
      <w:r>
        <w:softHyphen/>
        <w:t>tjänster för att uppnå syftet med regle</w:t>
      </w:r>
      <w:r w:rsidR="00F71BA3">
        <w:softHyphen/>
      </w:r>
      <w:r>
        <w:t>ring</w:t>
      </w:r>
      <w:r>
        <w:softHyphen/>
        <w:t>en är dock inte klarlagt. Enligt direktivet ska dessutom den nationella reglerings</w:t>
      </w:r>
      <w:r>
        <w:softHyphen/>
        <w:t>myndig</w:t>
      </w:r>
      <w:r>
        <w:softHyphen/>
        <w:t>het</w:t>
      </w:r>
      <w:r>
        <w:softHyphen/>
        <w:t>en bestämma den tidsperiod som anses nödvändig och proportion</w:t>
      </w:r>
      <w:r>
        <w:softHyphen/>
        <w:t xml:space="preserve">erlig. </w:t>
      </w:r>
      <w:bookmarkStart w:id="1159" w:name="_Hlk41904084"/>
      <w:r>
        <w:t>Skyldigheten bör därför lämpligen vid be</w:t>
      </w:r>
      <w:r>
        <w:softHyphen/>
        <w:t xml:space="preserve">hov regleras i myndighetsföreskrifter. </w:t>
      </w:r>
      <w:bookmarkEnd w:id="1159"/>
      <w:r>
        <w:t>Regeringen instämmer mot den bak</w:t>
      </w:r>
      <w:r>
        <w:softHyphen/>
        <w:t>grund</w:t>
      </w:r>
      <w:r>
        <w:softHyphen/>
        <w:t>en i promemorians förslag att det bör införas en möjlighet för regeringen eller den myndighet som regering</w:t>
      </w:r>
      <w:r>
        <w:softHyphen/>
        <w:t>en bestämmer att meddela föreskrifter om skyldighet att under en skälig tid avgifts</w:t>
      </w:r>
      <w:r>
        <w:softHyphen/>
        <w:t>fritt ge</w:t>
      </w:r>
      <w:r w:rsidRPr="00424352">
        <w:t xml:space="preserve"> </w:t>
      </w:r>
      <w:r>
        <w:t>tillgång till e-postmedd</w:t>
      </w:r>
      <w:r>
        <w:softHyphen/>
        <w:t>el</w:t>
      </w:r>
      <w:r>
        <w:softHyphen/>
        <w:t>anden efter det att avtalet har sagts upp.</w:t>
      </w:r>
    </w:p>
    <w:p w14:paraId="2CCEE606" w14:textId="77777777" w:rsidR="00D85371" w:rsidRPr="00E211AD" w:rsidRDefault="00D85371" w:rsidP="00D85371">
      <w:pPr>
        <w:pStyle w:val="Rubrik2"/>
      </w:pPr>
      <w:bookmarkStart w:id="1160" w:name="_Toc9841645"/>
      <w:bookmarkStart w:id="1161" w:name="_Toc9867522"/>
      <w:bookmarkStart w:id="1162" w:name="_Toc9867772"/>
      <w:bookmarkStart w:id="1163" w:name="_Toc9871189"/>
      <w:bookmarkStart w:id="1164" w:name="_Toc9958272"/>
      <w:bookmarkStart w:id="1165" w:name="_Toc9961331"/>
      <w:bookmarkStart w:id="1166" w:name="_Toc9962430"/>
      <w:bookmarkStart w:id="1167" w:name="_Toc17793394"/>
      <w:bookmarkStart w:id="1168" w:name="_Toc73005977"/>
      <w:bookmarkStart w:id="1169" w:name="_Toc86738783"/>
      <w:bookmarkStart w:id="1170" w:name="_Toc94597546"/>
      <w:bookmarkStart w:id="1171" w:name="_Toc96533389"/>
      <w:bookmarkEnd w:id="1119"/>
      <w:bookmarkEnd w:id="1120"/>
      <w:bookmarkEnd w:id="1121"/>
      <w:bookmarkEnd w:id="1122"/>
      <w:bookmarkEnd w:id="1123"/>
      <w:bookmarkEnd w:id="1124"/>
      <w:bookmarkEnd w:id="1125"/>
      <w:bookmarkEnd w:id="1126"/>
      <w:r w:rsidRPr="00E211AD">
        <w:lastRenderedPageBreak/>
        <w:t>Nödkommunikation</w:t>
      </w:r>
      <w:bookmarkEnd w:id="1160"/>
      <w:bookmarkEnd w:id="1161"/>
      <w:bookmarkEnd w:id="1162"/>
      <w:bookmarkEnd w:id="1163"/>
      <w:bookmarkEnd w:id="1164"/>
      <w:bookmarkEnd w:id="1165"/>
      <w:bookmarkEnd w:id="1166"/>
      <w:bookmarkEnd w:id="1167"/>
      <w:bookmarkEnd w:id="1168"/>
      <w:bookmarkEnd w:id="1169"/>
      <w:bookmarkEnd w:id="1170"/>
      <w:bookmarkEnd w:id="1171"/>
    </w:p>
    <w:p w14:paraId="185B4687" w14:textId="77777777" w:rsidR="00D85371" w:rsidRDefault="00D85371" w:rsidP="00D85371">
      <w:pPr>
        <w:pStyle w:val="Brdtextram"/>
      </w:pPr>
      <w:r>
        <w:rPr>
          <w:b/>
        </w:rPr>
        <w:t>Regeringens f</w:t>
      </w:r>
      <w:r w:rsidRPr="00E211AD">
        <w:rPr>
          <w:b/>
        </w:rPr>
        <w:t>örslag:</w:t>
      </w:r>
      <w:r w:rsidRPr="004E7D8A">
        <w:rPr>
          <w:bCs/>
        </w:rPr>
        <w:t xml:space="preserve"> </w:t>
      </w:r>
      <w:r w:rsidRPr="00800E5F">
        <w:t>Den som tillhandahåller ett allmänt elektroniskt kommunikationsnät eller en allmänt tillgänglig nummerbaserad inter</w:t>
      </w:r>
      <w:r>
        <w:softHyphen/>
      </w:r>
      <w:r w:rsidRPr="00800E5F">
        <w:t>per</w:t>
      </w:r>
      <w:r>
        <w:softHyphen/>
      </w:r>
      <w:r w:rsidRPr="00800E5F">
        <w:t>son</w:t>
      </w:r>
      <w:r>
        <w:softHyphen/>
      </w:r>
      <w:r w:rsidRPr="00800E5F">
        <w:t>ell kommunikationstjänst ska medverka till att nödkommun</w:t>
      </w:r>
      <w:r>
        <w:softHyphen/>
      </w:r>
      <w:r w:rsidRPr="00800E5F">
        <w:t>ika</w:t>
      </w:r>
      <w:r>
        <w:softHyphen/>
      </w:r>
      <w:r w:rsidRPr="00800E5F">
        <w:t xml:space="preserve">tion </w:t>
      </w:r>
      <w:r>
        <w:t xml:space="preserve">utan avbrott </w:t>
      </w:r>
      <w:r w:rsidRPr="00800E5F">
        <w:t xml:space="preserve">kan </w:t>
      </w:r>
      <w:r w:rsidRPr="000F5C27">
        <w:t>förmedlas avgiftsfritt för slutanvändaren och av</w:t>
      </w:r>
      <w:r>
        <w:softHyphen/>
      </w:r>
      <w:r w:rsidRPr="000F5C27">
        <w:t>gifts</w:t>
      </w:r>
      <w:r>
        <w:softHyphen/>
      </w:r>
      <w:r w:rsidRPr="000F5C27">
        <w:t>fritt lämna lokal</w:t>
      </w:r>
      <w:r w:rsidRPr="000F5C27">
        <w:softHyphen/>
        <w:t>iseringsuppgifter till den som tar emot nöd</w:t>
      </w:r>
      <w:r w:rsidRPr="000F5C27">
        <w:softHyphen/>
        <w:t>kom</w:t>
      </w:r>
      <w:r>
        <w:softHyphen/>
      </w:r>
      <w:r w:rsidRPr="000F5C27">
        <w:t>mun</w:t>
      </w:r>
      <w:r>
        <w:softHyphen/>
      </w:r>
      <w:r w:rsidRPr="000F5C27">
        <w:t>ikation.</w:t>
      </w:r>
      <w:r>
        <w:t xml:space="preserve"> </w:t>
      </w:r>
      <w:r w:rsidRPr="007A4829">
        <w:t>Regering</w:t>
      </w:r>
      <w:r w:rsidRPr="007A4829">
        <w:softHyphen/>
        <w:t>en eller den myndighet som regeringen bestäm</w:t>
      </w:r>
      <w:r>
        <w:softHyphen/>
      </w:r>
      <w:r w:rsidRPr="007A4829">
        <w:t>mer ska få med</w:t>
      </w:r>
      <w:r w:rsidRPr="007A4829">
        <w:softHyphen/>
        <w:t>dela före</w:t>
      </w:r>
      <w:r w:rsidRPr="007A4829">
        <w:softHyphen/>
        <w:t>skrift</w:t>
      </w:r>
      <w:r w:rsidRPr="007A4829">
        <w:softHyphen/>
        <w:t>er om skyldigheterna och om undan</w:t>
      </w:r>
      <w:r w:rsidRPr="007A4829">
        <w:softHyphen/>
        <w:t>tag från skyldigheterna.</w:t>
      </w:r>
    </w:p>
    <w:p w14:paraId="00AD746D" w14:textId="561B1830" w:rsidR="00D85371" w:rsidRPr="004E7D8A" w:rsidRDefault="00D85371" w:rsidP="00D85371">
      <w:pPr>
        <w:pStyle w:val="Brdtextmedindragram"/>
        <w:rPr>
          <w:bCs/>
        </w:rPr>
      </w:pPr>
      <w:r>
        <w:t>Den som tar emot nödkommunikation och vidarebefordrar kommu</w:t>
      </w:r>
      <w:r w:rsidR="00316775">
        <w:softHyphen/>
      </w:r>
      <w:r>
        <w:t>nikationen till e</w:t>
      </w:r>
      <w:r w:rsidR="0013689B">
        <w:t>n</w:t>
      </w:r>
      <w:r>
        <w:t xml:space="preserve"> annan alarmeringscentral ska se till att även den alarmerings</w:t>
      </w:r>
      <w:r>
        <w:softHyphen/>
        <w:t xml:space="preserve">central som nödkommunikationen </w:t>
      </w:r>
      <w:r w:rsidR="00316775">
        <w:t xml:space="preserve">skickas till </w:t>
      </w:r>
      <w:r>
        <w:t>får tillgång till lokaliseringsuppgifter.</w:t>
      </w:r>
    </w:p>
    <w:p w14:paraId="195822BC" w14:textId="77777777" w:rsidR="00D85371" w:rsidRPr="00A76360" w:rsidRDefault="00D85371" w:rsidP="00D85371">
      <w:pPr>
        <w:pStyle w:val="Brdtextmedindrag"/>
        <w:rPr>
          <w:sz w:val="8"/>
          <w:szCs w:val="8"/>
        </w:rPr>
      </w:pPr>
    </w:p>
    <w:p w14:paraId="6539556C" w14:textId="77777777" w:rsidR="00D85371" w:rsidRDefault="00D85371" w:rsidP="00D85371">
      <w:pPr>
        <w:pStyle w:val="Brdtextmedindrag"/>
      </w:pPr>
      <w:r w:rsidRPr="00E211AD">
        <w:rPr>
          <w:b/>
        </w:rPr>
        <w:t xml:space="preserve">Promemorians </w:t>
      </w:r>
      <w:r w:rsidRPr="008D14B8">
        <w:rPr>
          <w:b/>
        </w:rPr>
        <w:t>förslag</w:t>
      </w:r>
      <w:r w:rsidRPr="00585BFC">
        <w:rPr>
          <w:bCs/>
        </w:rPr>
        <w:t xml:space="preserve"> </w:t>
      </w:r>
      <w:r w:rsidRPr="00A1028D">
        <w:rPr>
          <w:bCs/>
        </w:rPr>
        <w:t xml:space="preserve">överensstämmer i huvudsak med regeringens förslag. I promemorian föreslås </w:t>
      </w:r>
      <w:r>
        <w:rPr>
          <w:bCs/>
        </w:rPr>
        <w:t>en ny paragraf för att genom</w:t>
      </w:r>
      <w:r>
        <w:rPr>
          <w:bCs/>
        </w:rPr>
        <w:softHyphen/>
        <w:t>föra arti</w:t>
      </w:r>
      <w:r>
        <w:rPr>
          <w:bCs/>
        </w:rPr>
        <w:softHyphen/>
        <w:t xml:space="preserve">kel 108 i EU-direktivet. Det föreslås </w:t>
      </w:r>
      <w:r w:rsidRPr="00A1028D">
        <w:rPr>
          <w:bCs/>
        </w:rPr>
        <w:t xml:space="preserve">inte </w:t>
      </w:r>
      <w:r>
        <w:t>att lokaliserings</w:t>
      </w:r>
      <w:r>
        <w:softHyphen/>
        <w:t>upp</w:t>
      </w:r>
      <w:r>
        <w:softHyphen/>
        <w:t>gift</w:t>
      </w:r>
      <w:r>
        <w:softHyphen/>
        <w:t>er ska göras tillgängliga för den alarmerings</w:t>
      </w:r>
      <w:r>
        <w:softHyphen/>
        <w:t>central som ska ta hand om nödkom</w:t>
      </w:r>
      <w:r>
        <w:softHyphen/>
        <w:t>muni</w:t>
      </w:r>
      <w:r>
        <w:softHyphen/>
        <w:t>ka</w:t>
      </w:r>
      <w:r>
        <w:softHyphen/>
        <w:t>tion av en viss typ eller från ett visst område.</w:t>
      </w:r>
    </w:p>
    <w:p w14:paraId="638EEE61" w14:textId="058BF4FC" w:rsidR="00D85371" w:rsidRDefault="00D85371" w:rsidP="00D85371">
      <w:pPr>
        <w:pStyle w:val="Brdtextmedindrag"/>
      </w:pPr>
      <w:r w:rsidRPr="00E211AD">
        <w:rPr>
          <w:b/>
        </w:rPr>
        <w:t>Remissinstanserna:</w:t>
      </w:r>
      <w:r w:rsidRPr="004E7D8A">
        <w:rPr>
          <w:bCs/>
        </w:rPr>
        <w:t xml:space="preserve"> </w:t>
      </w:r>
      <w:r w:rsidRPr="00191525">
        <w:t xml:space="preserve">De flesta </w:t>
      </w:r>
      <w:r w:rsidRPr="00E0683A">
        <w:t>av remissinstanserna tillstyrker förslag</w:t>
      </w:r>
      <w:r>
        <w:t>et</w:t>
      </w:r>
      <w:r w:rsidRPr="00E0683A">
        <w:t xml:space="preserve"> eller har ingen invändning mot de</w:t>
      </w:r>
      <w:r>
        <w:t>t</w:t>
      </w:r>
      <w:r w:rsidRPr="00E0683A">
        <w:t>.</w:t>
      </w:r>
      <w:r>
        <w:t xml:space="preserve"> </w:t>
      </w:r>
      <w:r w:rsidRPr="00601EFE">
        <w:rPr>
          <w:i/>
        </w:rPr>
        <w:t>Hörselskadades riksförbund</w:t>
      </w:r>
      <w:r w:rsidRPr="00601EFE">
        <w:t xml:space="preserve"> </w:t>
      </w:r>
      <w:r>
        <w:t>anser dock att för</w:t>
      </w:r>
      <w:r>
        <w:softHyphen/>
        <w:t>slag</w:t>
      </w:r>
      <w:r>
        <w:softHyphen/>
        <w:t>et hindrar hörselskadade och andra personer med funktions</w:t>
      </w:r>
      <w:r>
        <w:softHyphen/>
      </w:r>
      <w:r>
        <w:softHyphen/>
        <w:t>nedsätt</w:t>
      </w:r>
      <w:r>
        <w:softHyphen/>
        <w:t xml:space="preserve">ning från att larma på ett enkelt och effektivt sätt. Enligt </w:t>
      </w:r>
      <w:r w:rsidRPr="00EF3AFB">
        <w:rPr>
          <w:i/>
        </w:rPr>
        <w:t>Myndig</w:t>
      </w:r>
      <w:r>
        <w:rPr>
          <w:i/>
        </w:rPr>
        <w:softHyphen/>
      </w:r>
      <w:r w:rsidRPr="00EF3AFB">
        <w:rPr>
          <w:i/>
        </w:rPr>
        <w:t>heten för delaktighet</w:t>
      </w:r>
      <w:r w:rsidRPr="00EF3AFB">
        <w:t xml:space="preserve"> </w:t>
      </w:r>
      <w:r>
        <w:t xml:space="preserve">bör </w:t>
      </w:r>
      <w:r w:rsidRPr="00EF3AFB">
        <w:t>förslaget kompletteras med en analys utifrån tillgänglighets</w:t>
      </w:r>
      <w:r w:rsidRPr="00EF3AFB">
        <w:softHyphen/>
        <w:t>direktiv</w:t>
      </w:r>
      <w:r w:rsidRPr="00EF3AFB">
        <w:softHyphen/>
        <w:t xml:space="preserve">et. </w:t>
      </w:r>
      <w:r w:rsidRPr="00EF3AFB">
        <w:rPr>
          <w:i/>
        </w:rPr>
        <w:t xml:space="preserve">SOS Alarm </w:t>
      </w:r>
      <w:r>
        <w:rPr>
          <w:i/>
        </w:rPr>
        <w:t xml:space="preserve">Sverige </w:t>
      </w:r>
      <w:r w:rsidRPr="00A25F60">
        <w:rPr>
          <w:i/>
        </w:rPr>
        <w:t>AB</w:t>
      </w:r>
      <w:r>
        <w:rPr>
          <w:iCs/>
        </w:rPr>
        <w:t xml:space="preserve"> </w:t>
      </w:r>
      <w:r w:rsidRPr="000F1242">
        <w:rPr>
          <w:iCs/>
        </w:rPr>
        <w:t>(SOS Alarm)</w:t>
      </w:r>
      <w:r>
        <w:rPr>
          <w:i/>
        </w:rPr>
        <w:t xml:space="preserve"> </w:t>
      </w:r>
      <w:r>
        <w:rPr>
          <w:iCs/>
        </w:rPr>
        <w:t>för fram liknande syn</w:t>
      </w:r>
      <w:r>
        <w:rPr>
          <w:iCs/>
        </w:rPr>
        <w:softHyphen/>
        <w:t>punkt</w:t>
      </w:r>
      <w:r>
        <w:rPr>
          <w:iCs/>
        </w:rPr>
        <w:softHyphen/>
        <w:t xml:space="preserve">er och </w:t>
      </w:r>
      <w:r w:rsidRPr="001C2535">
        <w:rPr>
          <w:iCs/>
        </w:rPr>
        <w:t>framhåller</w:t>
      </w:r>
      <w:r w:rsidRPr="00EF3AFB">
        <w:rPr>
          <w:iCs/>
        </w:rPr>
        <w:t xml:space="preserve"> att flera åtgärder behöver vidtas för att nödkom</w:t>
      </w:r>
      <w:r>
        <w:rPr>
          <w:iCs/>
        </w:rPr>
        <w:softHyphen/>
      </w:r>
      <w:r w:rsidRPr="00EF3AFB">
        <w:rPr>
          <w:iCs/>
        </w:rPr>
        <w:t>mun</w:t>
      </w:r>
      <w:r>
        <w:rPr>
          <w:iCs/>
        </w:rPr>
        <w:softHyphen/>
      </w:r>
      <w:r w:rsidRPr="00EF3AFB">
        <w:rPr>
          <w:iCs/>
        </w:rPr>
        <w:t>i</w:t>
      </w:r>
      <w:r>
        <w:rPr>
          <w:iCs/>
        </w:rPr>
        <w:softHyphen/>
      </w:r>
      <w:r w:rsidRPr="00EF3AFB">
        <w:rPr>
          <w:iCs/>
        </w:rPr>
        <w:t>ka</w:t>
      </w:r>
      <w:r>
        <w:rPr>
          <w:iCs/>
        </w:rPr>
        <w:softHyphen/>
      </w:r>
      <w:r w:rsidRPr="00EF3AFB">
        <w:rPr>
          <w:iCs/>
        </w:rPr>
        <w:t>tion ska finnas tillgänglig för personer med funktions</w:t>
      </w:r>
      <w:r>
        <w:rPr>
          <w:iCs/>
        </w:rPr>
        <w:softHyphen/>
      </w:r>
      <w:r w:rsidRPr="00EF3AFB">
        <w:rPr>
          <w:iCs/>
        </w:rPr>
        <w:t>nedsättning på samma villkor som övriga användare</w:t>
      </w:r>
      <w:r>
        <w:rPr>
          <w:iCs/>
        </w:rPr>
        <w:t>. Vidare anser b</w:t>
      </w:r>
      <w:r w:rsidRPr="00BD44F3">
        <w:rPr>
          <w:iCs/>
        </w:rPr>
        <w:t xml:space="preserve">olaget </w:t>
      </w:r>
      <w:r>
        <w:rPr>
          <w:iCs/>
        </w:rPr>
        <w:t>att den nya lagen bör ta höjd för lokalisering av 112-anrop via internet och under</w:t>
      </w:r>
      <w:r>
        <w:rPr>
          <w:iCs/>
        </w:rPr>
        <w:softHyphen/>
        <w:t xml:space="preserve">stryker vikten av att </w:t>
      </w:r>
      <w:r w:rsidRPr="00F564D3">
        <w:rPr>
          <w:iCs/>
        </w:rPr>
        <w:t xml:space="preserve">lagstiftningen inte </w:t>
      </w:r>
      <w:r w:rsidRPr="00F564D3">
        <w:t>hindrar kom</w:t>
      </w:r>
      <w:r w:rsidR="00684DC6">
        <w:softHyphen/>
      </w:r>
      <w:r w:rsidRPr="00F564D3">
        <w:t>mande tekniska möjlig</w:t>
      </w:r>
      <w:r>
        <w:softHyphen/>
      </w:r>
      <w:r w:rsidRPr="00F564D3">
        <w:t>heter som kan användas för att lokalisera hjälp</w:t>
      </w:r>
      <w:r w:rsidR="00684DC6">
        <w:softHyphen/>
      </w:r>
      <w:r w:rsidRPr="00F564D3">
        <w:t>sökande</w:t>
      </w:r>
      <w:r>
        <w:t>. Bolaget efterfrågar också ett klargörande av om</w:t>
      </w:r>
      <w:r w:rsidRPr="00F564D3">
        <w:t xml:space="preserve"> föreskrifts</w:t>
      </w:r>
      <w:r>
        <w:softHyphen/>
      </w:r>
      <w:r w:rsidRPr="00F564D3">
        <w:t xml:space="preserve">rätten omfattar krav på ett fordons utrustning för att åtgärda problemet med motringning avseende eCall. </w:t>
      </w:r>
      <w:r w:rsidRPr="00F564D3">
        <w:rPr>
          <w:i/>
          <w:iCs/>
        </w:rPr>
        <w:t>PTS</w:t>
      </w:r>
      <w:r w:rsidRPr="00F564D3">
        <w:t xml:space="preserve"> anser i stället att problemet bör lösas </w:t>
      </w:r>
      <w:r>
        <w:t>genom</w:t>
      </w:r>
      <w:r w:rsidRPr="00F564D3">
        <w:t xml:space="preserve"> att införa en särskild skyldig</w:t>
      </w:r>
      <w:r>
        <w:softHyphen/>
      </w:r>
      <w:r w:rsidRPr="00F564D3">
        <w:t>het om tillgång till nummer som specifikt avser globala nummer som enbart används för eCall. PTS anser även att det bör tydlig</w:t>
      </w:r>
      <w:r>
        <w:softHyphen/>
      </w:r>
      <w:r w:rsidRPr="00F564D3">
        <w:t>göras att</w:t>
      </w:r>
      <w:r w:rsidRPr="00BD44F3">
        <w:t xml:space="preserve"> definitionen av nödkommunikation är</w:t>
      </w:r>
      <w:r w:rsidRPr="00DB139C">
        <w:t xml:space="preserve"> vidare än tillämp</w:t>
      </w:r>
      <w:r>
        <w:softHyphen/>
      </w:r>
      <w:r w:rsidRPr="00DB139C">
        <w:t>nings</w:t>
      </w:r>
      <w:r>
        <w:softHyphen/>
      </w:r>
      <w:r w:rsidRPr="00DB139C">
        <w:t xml:space="preserve">området </w:t>
      </w:r>
      <w:r w:rsidRPr="0015276B">
        <w:t xml:space="preserve">för bestämmelserna och att </w:t>
      </w:r>
      <w:r>
        <w:t>slut</w:t>
      </w:r>
      <w:r w:rsidRPr="0015276B">
        <w:t xml:space="preserve">användare bör </w:t>
      </w:r>
      <w:r>
        <w:t xml:space="preserve">anges i </w:t>
      </w:r>
      <w:r w:rsidRPr="0015276B">
        <w:t>lagtexten</w:t>
      </w:r>
      <w:r>
        <w:t xml:space="preserve"> i stället för användare</w:t>
      </w:r>
      <w:r w:rsidRPr="0015276B">
        <w:t>.</w:t>
      </w:r>
      <w:r>
        <w:t xml:space="preserve"> Vidare framhåller myndig</w:t>
      </w:r>
      <w:r>
        <w:softHyphen/>
        <w:t>heten</w:t>
      </w:r>
      <w:r>
        <w:rPr>
          <w:iCs/>
        </w:rPr>
        <w:t xml:space="preserve"> att</w:t>
      </w:r>
      <w:r w:rsidRPr="00A312A1">
        <w:t xml:space="preserve"> elektroniskt kom</w:t>
      </w:r>
      <w:r>
        <w:softHyphen/>
      </w:r>
      <w:r w:rsidRPr="00A312A1">
        <w:t>mu</w:t>
      </w:r>
      <w:r>
        <w:softHyphen/>
      </w:r>
      <w:r w:rsidRPr="00A312A1">
        <w:t xml:space="preserve">nikationsnät </w:t>
      </w:r>
      <w:r>
        <w:t>ska</w:t>
      </w:r>
      <w:r w:rsidRPr="00A312A1">
        <w:t xml:space="preserve"> anges i definition</w:t>
      </w:r>
      <w:r w:rsidRPr="00A312A1">
        <w:softHyphen/>
        <w:t>en</w:t>
      </w:r>
      <w:r>
        <w:t xml:space="preserve"> av lokaliserings</w:t>
      </w:r>
      <w:r>
        <w:softHyphen/>
        <w:t>uppgift och att definitionen</w:t>
      </w:r>
      <w:r w:rsidRPr="00A312A1">
        <w:t xml:space="preserve"> bör utformas närmare orda</w:t>
      </w:r>
      <w:r>
        <w:softHyphen/>
      </w:r>
      <w:r w:rsidRPr="00A312A1">
        <w:t>lydel</w:t>
      </w:r>
      <w:r w:rsidR="00684DC6">
        <w:softHyphen/>
      </w:r>
      <w:r w:rsidRPr="00A312A1">
        <w:t>sen i EU-direktivet.</w:t>
      </w:r>
      <w:r>
        <w:t xml:space="preserve"> </w:t>
      </w:r>
      <w:r w:rsidRPr="00B239DB">
        <w:rPr>
          <w:i/>
        </w:rPr>
        <w:t>Sjöfarts</w:t>
      </w:r>
      <w:r>
        <w:rPr>
          <w:i/>
        </w:rPr>
        <w:softHyphen/>
      </w:r>
      <w:r w:rsidRPr="00B239DB">
        <w:rPr>
          <w:i/>
        </w:rPr>
        <w:t>verket</w:t>
      </w:r>
      <w:r w:rsidRPr="00B239DB">
        <w:t xml:space="preserve"> anser att definitionen av </w:t>
      </w:r>
      <w:r w:rsidRPr="00D63EF1">
        <w:t>nöd</w:t>
      </w:r>
      <w:r>
        <w:softHyphen/>
      </w:r>
      <w:r w:rsidRPr="00D63EF1">
        <w:t>kommu</w:t>
      </w:r>
      <w:r w:rsidR="00251875">
        <w:softHyphen/>
      </w:r>
      <w:r w:rsidRPr="00D63EF1">
        <w:t>ni</w:t>
      </w:r>
      <w:r w:rsidR="00251875">
        <w:softHyphen/>
      </w:r>
      <w:r w:rsidRPr="00D63EF1">
        <w:t>kation även bör omfatta den kom</w:t>
      </w:r>
      <w:r>
        <w:softHyphen/>
      </w:r>
      <w:r w:rsidRPr="00D63EF1">
        <w:t>mu</w:t>
      </w:r>
      <w:r>
        <w:softHyphen/>
      </w:r>
      <w:r w:rsidRPr="00D63EF1">
        <w:t>ni</w:t>
      </w:r>
      <w:r>
        <w:softHyphen/>
      </w:r>
      <w:r w:rsidRPr="00D63EF1">
        <w:t>kation som sker mellan sjö- och luftfartyg samt kommunikation under en räddningsinsats.</w:t>
      </w:r>
      <w:r>
        <w:t xml:space="preserve"> Verket efter</w:t>
      </w:r>
      <w:r w:rsidR="00251875">
        <w:softHyphen/>
      </w:r>
      <w:r>
        <w:t xml:space="preserve">lyser också en komplettering av </w:t>
      </w:r>
      <w:r w:rsidRPr="00130394">
        <w:t>för</w:t>
      </w:r>
      <w:r>
        <w:softHyphen/>
      </w:r>
      <w:r w:rsidRPr="00130394">
        <w:t>slag</w:t>
      </w:r>
      <w:r>
        <w:softHyphen/>
      </w:r>
      <w:r w:rsidRPr="00130394">
        <w:t>et för att sjö- och flyg</w:t>
      </w:r>
      <w:r>
        <w:softHyphen/>
      </w:r>
      <w:r w:rsidRPr="00130394">
        <w:t>räddnings</w:t>
      </w:r>
      <w:r>
        <w:softHyphen/>
      </w:r>
      <w:r w:rsidRPr="00130394">
        <w:t xml:space="preserve">centralen </w:t>
      </w:r>
      <w:r>
        <w:t>ska få</w:t>
      </w:r>
      <w:r w:rsidRPr="00130394">
        <w:t xml:space="preserve"> tillgång till lokali</w:t>
      </w:r>
      <w:r>
        <w:softHyphen/>
      </w:r>
      <w:r w:rsidRPr="00130394">
        <w:t>se</w:t>
      </w:r>
      <w:r>
        <w:softHyphen/>
        <w:t>r</w:t>
      </w:r>
      <w:r w:rsidRPr="00130394">
        <w:t>ings</w:t>
      </w:r>
      <w:r>
        <w:softHyphen/>
      </w:r>
      <w:r w:rsidRPr="00130394">
        <w:softHyphen/>
        <w:t>upp</w:t>
      </w:r>
      <w:r w:rsidRPr="00130394">
        <w:softHyphen/>
        <w:t>gift</w:t>
      </w:r>
      <w:r w:rsidRPr="00130394">
        <w:softHyphen/>
        <w:t>er.</w:t>
      </w:r>
      <w:r w:rsidRPr="0015276B">
        <w:t xml:space="preserve"> </w:t>
      </w:r>
      <w:r w:rsidRPr="0015276B">
        <w:rPr>
          <w:i/>
          <w:iCs/>
        </w:rPr>
        <w:t>Flera regioner</w:t>
      </w:r>
      <w:r w:rsidRPr="0015276B">
        <w:t xml:space="preserve">, bl.a. </w:t>
      </w:r>
      <w:r w:rsidRPr="0015276B">
        <w:rPr>
          <w:i/>
          <w:iCs/>
        </w:rPr>
        <w:t>Regionerna Uppsala</w:t>
      </w:r>
      <w:r w:rsidRPr="0015276B">
        <w:rPr>
          <w:i/>
        </w:rPr>
        <w:t xml:space="preserve"> </w:t>
      </w:r>
      <w:r w:rsidRPr="0015276B">
        <w:rPr>
          <w:iCs/>
        </w:rPr>
        <w:t xml:space="preserve">och </w:t>
      </w:r>
      <w:r w:rsidRPr="0015276B">
        <w:rPr>
          <w:i/>
        </w:rPr>
        <w:t>Värm</w:t>
      </w:r>
      <w:r>
        <w:rPr>
          <w:i/>
        </w:rPr>
        <w:softHyphen/>
      </w:r>
      <w:r w:rsidRPr="0015276B">
        <w:rPr>
          <w:i/>
        </w:rPr>
        <w:t>land</w:t>
      </w:r>
      <w:r w:rsidRPr="00AD6640">
        <w:t>,</w:t>
      </w:r>
      <w:r w:rsidRPr="0015276B">
        <w:rPr>
          <w:i/>
        </w:rPr>
        <w:t xml:space="preserve"> </w:t>
      </w:r>
      <w:r w:rsidRPr="0015276B">
        <w:rPr>
          <w:iCs/>
        </w:rPr>
        <w:t xml:space="preserve">framhåller </w:t>
      </w:r>
      <w:r w:rsidRPr="0015276B">
        <w:t>att bestäm</w:t>
      </w:r>
      <w:r>
        <w:softHyphen/>
      </w:r>
      <w:r w:rsidRPr="0015276B">
        <w:t>melserna bör förtydligas för att kom</w:t>
      </w:r>
      <w:r w:rsidRPr="0015276B">
        <w:softHyphen/>
        <w:t>mun</w:t>
      </w:r>
      <w:r w:rsidRPr="0015276B">
        <w:softHyphen/>
        <w:t>ika</w:t>
      </w:r>
      <w:r w:rsidRPr="0015276B">
        <w:softHyphen/>
        <w:t>tion med alarmerings</w:t>
      </w:r>
      <w:r>
        <w:softHyphen/>
      </w:r>
      <w:r w:rsidRPr="0015276B">
        <w:t>centralen ska kunna fungera optimalt i en snabb utveckling av både ny teknik och förändrade kommunikations</w:t>
      </w:r>
      <w:r>
        <w:softHyphen/>
      </w:r>
      <w:r w:rsidRPr="0015276B">
        <w:t>vanor. Med hänsyn till den utveckling</w:t>
      </w:r>
      <w:r>
        <w:softHyphen/>
      </w:r>
      <w:r w:rsidRPr="0015276B">
        <w:t xml:space="preserve">en anser regionerna </w:t>
      </w:r>
      <w:r w:rsidRPr="00251875">
        <w:rPr>
          <w:spacing w:val="-2"/>
        </w:rPr>
        <w:lastRenderedPageBreak/>
        <w:t>att bestäm</w:t>
      </w:r>
      <w:r w:rsidRPr="00251875">
        <w:rPr>
          <w:spacing w:val="-2"/>
        </w:rPr>
        <w:softHyphen/>
        <w:t>melserna inte bör avgränsas till att enbart omfatta allmänt tillgäng</w:t>
      </w:r>
      <w:r w:rsidR="00251875" w:rsidRPr="00251875">
        <w:rPr>
          <w:spacing w:val="-2"/>
        </w:rPr>
        <w:softHyphen/>
      </w:r>
      <w:r w:rsidRPr="0015276B">
        <w:t>liga nummerbaserade interpersonella kom</w:t>
      </w:r>
      <w:r w:rsidRPr="0015276B">
        <w:softHyphen/>
        <w:t>munik</w:t>
      </w:r>
      <w:r w:rsidRPr="0015276B">
        <w:softHyphen/>
        <w:t>a</w:t>
      </w:r>
      <w:r w:rsidRPr="0015276B">
        <w:softHyphen/>
        <w:t>tions</w:t>
      </w:r>
      <w:r w:rsidRPr="0015276B">
        <w:softHyphen/>
        <w:t>tjänster</w:t>
      </w:r>
      <w:r w:rsidRPr="0015276B">
        <w:rPr>
          <w:i/>
          <w:iCs/>
        </w:rPr>
        <w:t>. Region Öster</w:t>
      </w:r>
      <w:r>
        <w:rPr>
          <w:i/>
          <w:iCs/>
        </w:rPr>
        <w:softHyphen/>
      </w:r>
      <w:r w:rsidRPr="0015276B">
        <w:rPr>
          <w:i/>
          <w:iCs/>
        </w:rPr>
        <w:t>götland</w:t>
      </w:r>
      <w:r w:rsidRPr="0015276B">
        <w:t xml:space="preserve"> föreslår </w:t>
      </w:r>
      <w:r>
        <w:t>en</w:t>
      </w:r>
      <w:r w:rsidRPr="0015276B">
        <w:t xml:space="preserve"> </w:t>
      </w:r>
      <w:r>
        <w:t xml:space="preserve">definition av </w:t>
      </w:r>
      <w:r w:rsidRPr="0015276B">
        <w:t xml:space="preserve">larmcentral </w:t>
      </w:r>
      <w:r>
        <w:t xml:space="preserve">för att regleringen även ska omfattas </w:t>
      </w:r>
      <w:r w:rsidRPr="00BD44F3">
        <w:t xml:space="preserve">larmcentraler som drivs i regionens regi. Enligt </w:t>
      </w:r>
      <w:r w:rsidRPr="00BD44F3">
        <w:rPr>
          <w:i/>
        </w:rPr>
        <w:t>Microsoft Sverige AB</w:t>
      </w:r>
      <w:r w:rsidRPr="00BD44F3">
        <w:t xml:space="preserve"> bör föreskrifter meddelas om särskilda villkor eller undantag för tjänster som på grund av tekniska skäl inte kan uppfylla skyldigheten.</w:t>
      </w:r>
    </w:p>
    <w:p w14:paraId="7D5BF52C" w14:textId="77777777" w:rsidR="00D85371" w:rsidRDefault="00D85371" w:rsidP="00D85371">
      <w:pPr>
        <w:pStyle w:val="Rubrik4utannumrering"/>
      </w:pPr>
      <w:r w:rsidRPr="00E211AD">
        <w:t xml:space="preserve">Skälen för </w:t>
      </w:r>
      <w:r>
        <w:t xml:space="preserve">regeringens </w:t>
      </w:r>
      <w:r w:rsidRPr="00E211AD">
        <w:t>försla</w:t>
      </w:r>
      <w:r>
        <w:t>g</w:t>
      </w:r>
    </w:p>
    <w:p w14:paraId="4BD99571" w14:textId="77777777" w:rsidR="00D85371" w:rsidRPr="00720855" w:rsidRDefault="00D85371" w:rsidP="00D85371">
      <w:pPr>
        <w:pStyle w:val="Rubrik5utannumrering"/>
        <w:spacing w:before="0"/>
      </w:pPr>
      <w:r>
        <w:t>Tillgång till alarmeringstjänster genom nödkommunikation</w:t>
      </w:r>
    </w:p>
    <w:p w14:paraId="7546DEA6" w14:textId="77777777" w:rsidR="00D85371" w:rsidRPr="0066768E" w:rsidRDefault="00D85371" w:rsidP="00D85371">
      <w:pPr>
        <w:pStyle w:val="Brdtext"/>
      </w:pPr>
      <w:r w:rsidRPr="00424352">
        <w:t xml:space="preserve">Artikel 109 i EU-direktivet </w:t>
      </w:r>
      <w:r w:rsidRPr="0066768E">
        <w:t>innehåller bestämmelser om nödkommuni</w:t>
      </w:r>
      <w:r w:rsidRPr="0066768E">
        <w:softHyphen/>
        <w:t>ka</w:t>
      </w:r>
      <w:r w:rsidRPr="0066768E">
        <w:softHyphen/>
        <w:t>tion och det gemensamma europeiska nödnumret 112. Artikeln är om</w:t>
      </w:r>
      <w:r w:rsidRPr="0066768E">
        <w:softHyphen/>
        <w:t>fattande och detaljerad. Den motsvarar till stor del artikel 26 i USO-direktivet, men direk</w:t>
      </w:r>
      <w:r w:rsidRPr="0066768E">
        <w:softHyphen/>
        <w:t>tivstexten är anpassad och utvidgad.</w:t>
      </w:r>
    </w:p>
    <w:p w14:paraId="3AD874E6" w14:textId="77777777" w:rsidR="00D85371" w:rsidRDefault="00D85371" w:rsidP="00D85371">
      <w:pPr>
        <w:pStyle w:val="Brdtextmedindrag"/>
      </w:pPr>
      <w:r>
        <w:t>I artikel 108 finns reglering om oavbruten tillgång till alarmer</w:t>
      </w:r>
      <w:r>
        <w:softHyphen/>
        <w:t>ings</w:t>
      </w:r>
      <w:r>
        <w:softHyphen/>
        <w:t>tjänster. Motsvarande reglering finns i artikel 23 i USO-direktivet.</w:t>
      </w:r>
    </w:p>
    <w:p w14:paraId="1D09794B" w14:textId="77777777" w:rsidR="00D85371" w:rsidRDefault="00D85371" w:rsidP="00D85371">
      <w:pPr>
        <w:pStyle w:val="Brdtextmedindrag"/>
      </w:pPr>
      <w:r w:rsidRPr="008A5FA8">
        <w:t>Till</w:t>
      </w:r>
      <w:r w:rsidRPr="0066768E">
        <w:t xml:space="preserve"> skillnad från nuvarande reglering</w:t>
      </w:r>
      <w:r w:rsidRPr="00424352">
        <w:t xml:space="preserve"> används </w:t>
      </w:r>
      <w:r w:rsidRPr="00C40516">
        <w:t xml:space="preserve">uttrycket </w:t>
      </w:r>
      <w:r w:rsidRPr="00EB72D6">
        <w:t>alarmerings</w:t>
      </w:r>
      <w:r w:rsidRPr="00EB72D6">
        <w:softHyphen/>
        <w:t xml:space="preserve">tjänster via nödkommunikation i EU-direktivet. </w:t>
      </w:r>
      <w:r>
        <w:t xml:space="preserve">Med </w:t>
      </w:r>
      <w:r w:rsidRPr="00C40516">
        <w:t xml:space="preserve">nödkommunikation </w:t>
      </w:r>
      <w:r>
        <w:t>avses enligt</w:t>
      </w:r>
      <w:r w:rsidRPr="00C40516">
        <w:t xml:space="preserve"> </w:t>
      </w:r>
      <w:r>
        <w:t xml:space="preserve">artikel </w:t>
      </w:r>
      <w:r w:rsidRPr="00C40516">
        <w:t xml:space="preserve">2.38 </w:t>
      </w:r>
      <w:r>
        <w:t xml:space="preserve">i EU-direktivet </w:t>
      </w:r>
      <w:r w:rsidRPr="00C40516">
        <w:t>kom</w:t>
      </w:r>
      <w:r w:rsidRPr="00C40516">
        <w:softHyphen/>
        <w:t>mu</w:t>
      </w:r>
      <w:r w:rsidRPr="00C40516">
        <w:softHyphen/>
        <w:t>nika</w:t>
      </w:r>
      <w:r>
        <w:softHyphen/>
      </w:r>
      <w:r w:rsidRPr="00C40516">
        <w:t xml:space="preserve">tion med hjälp av </w:t>
      </w:r>
      <w:r w:rsidRPr="00A35C00">
        <w:rPr>
          <w:spacing w:val="-4"/>
        </w:rPr>
        <w:t>interpersonella kommunikationstjänster mellan en slut</w:t>
      </w:r>
      <w:r w:rsidRPr="00A35C00">
        <w:rPr>
          <w:spacing w:val="-4"/>
        </w:rPr>
        <w:softHyphen/>
        <w:t>användare och alarme</w:t>
      </w:r>
      <w:r w:rsidRPr="00A35C00">
        <w:rPr>
          <w:spacing w:val="-4"/>
        </w:rPr>
        <w:softHyphen/>
      </w:r>
      <w:r w:rsidRPr="00C40516">
        <w:t>ringscentralen med syftet att begära och ta emot hjälp från alarme</w:t>
      </w:r>
      <w:r>
        <w:softHyphen/>
      </w:r>
      <w:r w:rsidRPr="00C40516">
        <w:t>rings</w:t>
      </w:r>
      <w:r>
        <w:softHyphen/>
      </w:r>
      <w:r w:rsidRPr="00C40516">
        <w:t>tjänster. Av artikel 2.36 framgår att med alarm</w:t>
      </w:r>
      <w:r w:rsidRPr="00C40516">
        <w:softHyphen/>
        <w:t>erings</w:t>
      </w:r>
      <w:r w:rsidRPr="00C40516">
        <w:softHyphen/>
        <w:t>central avses en fysisk plats där nödkommunikation först tas emot under ansvar av en myndighet eller en privat organisation som är erkänd av medlems</w:t>
      </w:r>
      <w:r>
        <w:softHyphen/>
      </w:r>
      <w:r w:rsidRPr="00C40516">
        <w:t xml:space="preserve">staten. </w:t>
      </w:r>
    </w:p>
    <w:p w14:paraId="0F7EEEA4" w14:textId="77777777" w:rsidR="00D85371" w:rsidRDefault="00D85371" w:rsidP="00D85371">
      <w:pPr>
        <w:pStyle w:val="Brdtextmedindrag"/>
      </w:pPr>
      <w:r w:rsidRPr="00C40516">
        <w:t>I skäl 20 i EU-direktivet anges bl.a. föl</w:t>
      </w:r>
      <w:r w:rsidRPr="00C40516">
        <w:softHyphen/>
        <w:t>jande. Den tekniska utvecklingen gör det möjligt för slutanvändare att nå alarme</w:t>
      </w:r>
      <w:r w:rsidRPr="00C40516">
        <w:softHyphen/>
        <w:t>rings</w:t>
      </w:r>
      <w:r w:rsidRPr="00C40516">
        <w:softHyphen/>
        <w:t>tjänster inte bara via röstsamtal utan även via andra interpersonella kom</w:t>
      </w:r>
      <w:r w:rsidRPr="00C40516">
        <w:softHyphen/>
        <w:t>munika</w:t>
      </w:r>
      <w:r>
        <w:softHyphen/>
      </w:r>
      <w:r w:rsidRPr="00C40516">
        <w:t>tions</w:t>
      </w:r>
      <w:r>
        <w:softHyphen/>
      </w:r>
      <w:r w:rsidRPr="00C40516">
        <w:t xml:space="preserve">tjänster. </w:t>
      </w:r>
      <w:r>
        <w:t>Uttrycket</w:t>
      </w:r>
      <w:r w:rsidRPr="00C40516">
        <w:t xml:space="preserve"> nödkommunikation bör därför täcka alla inter</w:t>
      </w:r>
      <w:r>
        <w:softHyphen/>
      </w:r>
      <w:r w:rsidRPr="00C40516">
        <w:t>personella kom</w:t>
      </w:r>
      <w:r>
        <w:softHyphen/>
      </w:r>
      <w:r w:rsidRPr="00C40516">
        <w:t>mu</w:t>
      </w:r>
      <w:r>
        <w:softHyphen/>
      </w:r>
      <w:r w:rsidRPr="00C40516">
        <w:t>nikationstjänster som möjliggör sådan tillgång till alarmerings</w:t>
      </w:r>
      <w:r>
        <w:softHyphen/>
      </w:r>
      <w:r w:rsidRPr="00C40516">
        <w:t>tjänster.</w:t>
      </w:r>
    </w:p>
    <w:p w14:paraId="1395CC7E" w14:textId="77777777" w:rsidR="00D85371" w:rsidRPr="00A35C00" w:rsidRDefault="00D85371" w:rsidP="00D85371">
      <w:pPr>
        <w:pStyle w:val="Brdtextmedindrag"/>
        <w:rPr>
          <w:spacing w:val="-2"/>
        </w:rPr>
      </w:pPr>
      <w:r w:rsidRPr="00A35C00">
        <w:rPr>
          <w:spacing w:val="-2"/>
        </w:rPr>
        <w:t>Nödkommunikation omfattar alltså även andra typer av tjänster än röst</w:t>
      </w:r>
      <w:r w:rsidRPr="00A35C00">
        <w:rPr>
          <w:spacing w:val="-2"/>
        </w:rPr>
        <w:softHyphen/>
        <w:t>samtal, t.ex. sms, meddelandehantering, video eller andra typer av kom</w:t>
      </w:r>
      <w:r w:rsidRPr="00A35C00">
        <w:rPr>
          <w:spacing w:val="-2"/>
        </w:rPr>
        <w:softHyphen/>
        <w:t>munikation. Nödkommunikation kan också utlösas på uppdrag av en per</w:t>
      </w:r>
      <w:r w:rsidRPr="00A35C00">
        <w:rPr>
          <w:spacing w:val="-2"/>
        </w:rPr>
        <w:softHyphen/>
        <w:t>son genom ett nödanrop i fordon eller s.k. eCall (se skäl 285 i EU-direktivet).</w:t>
      </w:r>
    </w:p>
    <w:p w14:paraId="74D2B91D" w14:textId="77777777" w:rsidR="00D85371" w:rsidRDefault="00D85371" w:rsidP="00D85371">
      <w:pPr>
        <w:pStyle w:val="Brdtextmedindrag"/>
      </w:pPr>
      <w:r>
        <w:t>Det b</w:t>
      </w:r>
      <w:r w:rsidRPr="00C40516">
        <w:t xml:space="preserve">ör </w:t>
      </w:r>
      <w:r>
        <w:t>in</w:t>
      </w:r>
      <w:r w:rsidRPr="00C40516">
        <w:t xml:space="preserve">föras en definition av nödkommunikation i den nya lagen. </w:t>
      </w:r>
      <w:r>
        <w:t>Den nya d</w:t>
      </w:r>
      <w:r w:rsidRPr="00C40516">
        <w:t>efinitionen bör ut</w:t>
      </w:r>
      <w:r w:rsidRPr="00C40516">
        <w:softHyphen/>
        <w:t>formas så att den blir kortare och språkligt mer lättillgänglig än den som anges i direktivet. Med nöd</w:t>
      </w:r>
      <w:r>
        <w:softHyphen/>
      </w:r>
      <w:r w:rsidRPr="00C40516">
        <w:t>kommunikation bör avses kommunikation med samhällets alarm</w:t>
      </w:r>
      <w:r>
        <w:softHyphen/>
      </w:r>
      <w:r w:rsidRPr="00C40516">
        <w:t>er</w:t>
      </w:r>
      <w:r>
        <w:softHyphen/>
      </w:r>
      <w:r w:rsidRPr="00C40516">
        <w:t>ings</w:t>
      </w:r>
      <w:r w:rsidRPr="00C40516">
        <w:softHyphen/>
        <w:t>tjänst genom en inter</w:t>
      </w:r>
      <w:r>
        <w:softHyphen/>
      </w:r>
      <w:r w:rsidRPr="00C40516">
        <w:t>personell kommunikations</w:t>
      </w:r>
      <w:r>
        <w:softHyphen/>
      </w:r>
      <w:r w:rsidRPr="00C40516">
        <w:t xml:space="preserve">tjänst. </w:t>
      </w:r>
      <w:r w:rsidRPr="00D07977">
        <w:rPr>
          <w:i/>
        </w:rPr>
        <w:t>Sjöfarts</w:t>
      </w:r>
      <w:r w:rsidRPr="00D07977">
        <w:rPr>
          <w:i/>
        </w:rPr>
        <w:softHyphen/>
        <w:t xml:space="preserve">verkets </w:t>
      </w:r>
      <w:r>
        <w:t>uppfattning att även viss annan kommunikation än kommunikation med en alarmeringscentral ska omfattas av definitionen innebär en utvidgning av uttrycket. En sådan ut</w:t>
      </w:r>
      <w:r>
        <w:softHyphen/>
        <w:t>vidgning är inte förenlig med EU-direktivets fullharmoniserade bestäm</w:t>
      </w:r>
      <w:r>
        <w:softHyphen/>
        <w:t xml:space="preserve">melser </w:t>
      </w:r>
      <w:r w:rsidRPr="00DD6663">
        <w:t>om nödkommunika</w:t>
      </w:r>
      <w:r w:rsidRPr="00DD6663">
        <w:softHyphen/>
        <w:t>tion och låter sig därför inte göras (se avsnitt 16.1.1).</w:t>
      </w:r>
    </w:p>
    <w:p w14:paraId="53148857" w14:textId="77777777" w:rsidR="00D85371" w:rsidRDefault="00D85371" w:rsidP="00D85371">
      <w:pPr>
        <w:pStyle w:val="Brdtextmedindrag"/>
      </w:pPr>
      <w:r>
        <w:t>Definitionen av nödsamtal i</w:t>
      </w:r>
      <w:r w:rsidRPr="00515B1E">
        <w:t xml:space="preserve"> 1</w:t>
      </w:r>
      <w:r>
        <w:t> kap. </w:t>
      </w:r>
      <w:r w:rsidRPr="00515B1E">
        <w:t>7</w:t>
      </w:r>
      <w:r>
        <w:t xml:space="preserve"> § </w:t>
      </w:r>
      <w:r w:rsidRPr="00515B1E">
        <w:t>LEK</w:t>
      </w:r>
      <w:r>
        <w:t xml:space="preserve"> behövs inte längre och bör därför inte föras över till den nya lagen.</w:t>
      </w:r>
    </w:p>
    <w:p w14:paraId="55BF66B8" w14:textId="77777777" w:rsidR="00D85371" w:rsidRDefault="00D85371" w:rsidP="00D85371">
      <w:pPr>
        <w:pStyle w:val="Rubrik5utannumrering"/>
      </w:pPr>
      <w:r>
        <w:t>Skyldigheterna att förmedla nödkommunikation och lämna lokaliserings</w:t>
      </w:r>
      <w:r>
        <w:softHyphen/>
        <w:t>uppgifter behålls</w:t>
      </w:r>
    </w:p>
    <w:p w14:paraId="2AD47703" w14:textId="77777777" w:rsidR="00D85371" w:rsidRDefault="00D85371" w:rsidP="00D85371">
      <w:pPr>
        <w:pStyle w:val="Brdtextmedindrag"/>
        <w:ind w:firstLine="0"/>
      </w:pPr>
      <w:r w:rsidRPr="00E211AD">
        <w:t>Av artikel 109.1 första stycket i EU-direktivet f</w:t>
      </w:r>
      <w:r>
        <w:t>ramgår</w:t>
      </w:r>
      <w:r w:rsidRPr="00E211AD">
        <w:t xml:space="preserve"> att samtliga slut</w:t>
      </w:r>
      <w:r>
        <w:softHyphen/>
      </w:r>
      <w:r w:rsidRPr="00E211AD">
        <w:t>användare av de tjänster som avses i artikel</w:t>
      </w:r>
      <w:r>
        <w:t> </w:t>
      </w:r>
      <w:r w:rsidRPr="00E211AD">
        <w:t xml:space="preserve">109.2 </w:t>
      </w:r>
      <w:r>
        <w:t xml:space="preserve">ska </w:t>
      </w:r>
      <w:r w:rsidRPr="00E211AD">
        <w:t xml:space="preserve">ha tillgång till </w:t>
      </w:r>
      <w:r w:rsidRPr="00E211AD">
        <w:lastRenderedPageBreak/>
        <w:t>alarmeringstjänster via nödkommunikation avgiftsfritt och utan att behöva använda sig av något betalningsmedel genom att använda nödnumret 112. Medlemsstaterna ska enligt artikel</w:t>
      </w:r>
      <w:r>
        <w:t> </w:t>
      </w:r>
      <w:r w:rsidRPr="00E211AD">
        <w:t>109.2 säker</w:t>
      </w:r>
      <w:r>
        <w:softHyphen/>
      </w:r>
      <w:r w:rsidRPr="00E211AD">
        <w:t>ställa att tillhandahållare av allmänt tillgängliga nummer</w:t>
      </w:r>
      <w:r>
        <w:softHyphen/>
      </w:r>
      <w:r>
        <w:softHyphen/>
      </w:r>
      <w:r w:rsidRPr="00E211AD">
        <w:t>baserade inter</w:t>
      </w:r>
      <w:r>
        <w:softHyphen/>
      </w:r>
      <w:r w:rsidRPr="00E211AD">
        <w:t>person</w:t>
      </w:r>
      <w:r>
        <w:softHyphen/>
      </w:r>
      <w:r w:rsidRPr="00E211AD">
        <w:t>ella kommunikations</w:t>
      </w:r>
      <w:r w:rsidRPr="00E211AD">
        <w:softHyphen/>
        <w:t>tjänster, om dessa tjänst</w:t>
      </w:r>
      <w:r>
        <w:softHyphen/>
      </w:r>
      <w:r w:rsidRPr="00E211AD">
        <w:t>er möjliggör uppringning av sam</w:t>
      </w:r>
      <w:r w:rsidRPr="00E211AD">
        <w:softHyphen/>
        <w:t>tal till nummer i en nationell eller inter</w:t>
      </w:r>
      <w:r>
        <w:softHyphen/>
      </w:r>
      <w:r w:rsidRPr="00E211AD">
        <w:t>nation</w:t>
      </w:r>
      <w:r>
        <w:softHyphen/>
      </w:r>
      <w:r w:rsidRPr="00E211AD">
        <w:t>ell nummerplan, ger till</w:t>
      </w:r>
      <w:r w:rsidRPr="00E211AD">
        <w:softHyphen/>
        <w:t>gång till alarmerings</w:t>
      </w:r>
      <w:r>
        <w:softHyphen/>
      </w:r>
      <w:r w:rsidRPr="00E211AD">
        <w:t>tjänster via nödkom</w:t>
      </w:r>
      <w:r>
        <w:softHyphen/>
      </w:r>
      <w:r w:rsidRPr="00E211AD">
        <w:t>mun</w:t>
      </w:r>
      <w:r>
        <w:softHyphen/>
      </w:r>
      <w:r w:rsidRPr="00E211AD">
        <w:t xml:space="preserve">ikation till den lämpligaste alarmeringscentralen. </w:t>
      </w:r>
      <w:r>
        <w:t>Med den lämplig</w:t>
      </w:r>
      <w:r>
        <w:softHyphen/>
        <w:t>aste alarmer</w:t>
      </w:r>
      <w:r>
        <w:softHyphen/>
        <w:t>ings</w:t>
      </w:r>
      <w:r>
        <w:softHyphen/>
        <w:t>centralen avses en alarmeringscentral som utsetts av ansvariga myn</w:t>
      </w:r>
      <w:r>
        <w:softHyphen/>
        <w:t>dig</w:t>
      </w:r>
      <w:r>
        <w:softHyphen/>
        <w:t>heter som den alarmeringscentral som ska ta hand om nödkommunika</w:t>
      </w:r>
      <w:r>
        <w:softHyphen/>
        <w:t>tion från ett visst område eller för nödkom</w:t>
      </w:r>
      <w:r>
        <w:softHyphen/>
        <w:t>mu</w:t>
      </w:r>
      <w:r>
        <w:softHyphen/>
        <w:t>ni</w:t>
      </w:r>
      <w:r>
        <w:softHyphen/>
        <w:t>ka</w:t>
      </w:r>
      <w:r>
        <w:softHyphen/>
        <w:t>tion av en viss typ (arti</w:t>
      </w:r>
      <w:r>
        <w:softHyphen/>
        <w:t>kel 2.37).</w:t>
      </w:r>
    </w:p>
    <w:p w14:paraId="33E68396" w14:textId="77777777" w:rsidR="00D85371" w:rsidRDefault="00D85371" w:rsidP="00D85371">
      <w:pPr>
        <w:pStyle w:val="Brdtextmedindrag"/>
      </w:pPr>
      <w:r>
        <w:t xml:space="preserve">Vidare finns det i </w:t>
      </w:r>
      <w:r w:rsidRPr="00E211AD">
        <w:t>artikel 109.6 bestämmelser om att in</w:t>
      </w:r>
      <w:r w:rsidRPr="00E211AD">
        <w:softHyphen/>
        <w:t xml:space="preserve">formation om varifrån samtalet kommer (lokaliseringsuppgifter) ska göras tillgänglig för den lämpligaste alarmeringscentralen utan dröjsmål efter </w:t>
      </w:r>
      <w:r w:rsidRPr="00424352">
        <w:t>att nödkommun</w:t>
      </w:r>
      <w:r>
        <w:softHyphen/>
      </w:r>
      <w:r w:rsidRPr="00424352">
        <w:t>ika</w:t>
      </w:r>
      <w:r>
        <w:softHyphen/>
      </w:r>
      <w:r w:rsidRPr="00424352">
        <w:t>tionen har upprättats.</w:t>
      </w:r>
    </w:p>
    <w:p w14:paraId="2D52CEA3" w14:textId="77777777" w:rsidR="00D85371" w:rsidRDefault="00D85371" w:rsidP="00D85371">
      <w:pPr>
        <w:pStyle w:val="Brdtextmedindrag"/>
      </w:pPr>
      <w:r>
        <w:t>Enligt artikel 108 ska medlemsstaterna säkerställa att tillhandahållare av talkommunikationstjänster vidtar alla nödvändiga åtgärder för att säker</w:t>
      </w:r>
      <w:r>
        <w:softHyphen/>
        <w:t>ställa en oavbruten tillgång till alarmeringstjänster.</w:t>
      </w:r>
    </w:p>
    <w:p w14:paraId="5CCDFF15" w14:textId="77777777" w:rsidR="00D85371" w:rsidRDefault="00D85371" w:rsidP="00D85371">
      <w:pPr>
        <w:pStyle w:val="Brdtextmedindrag"/>
      </w:pPr>
      <w:r w:rsidRPr="00E211AD">
        <w:t xml:space="preserve">De grundläggande principerna för hantering av nödkommunikation som kommer till uttryck i </w:t>
      </w:r>
      <w:r>
        <w:t xml:space="preserve">EU-direktivet </w:t>
      </w:r>
      <w:r w:rsidRPr="00E211AD">
        <w:t>är väsentligen desamma som gäller enligt USO-direktivet.</w:t>
      </w:r>
      <w:r>
        <w:t xml:space="preserve"> Motsvarande bestämmelser i USO-direktivet </w:t>
      </w:r>
      <w:r w:rsidRPr="00E211AD">
        <w:t>har genom</w:t>
      </w:r>
      <w:r>
        <w:softHyphen/>
      </w:r>
      <w:r w:rsidRPr="00E211AD">
        <w:t>förts i 5</w:t>
      </w:r>
      <w:r>
        <w:t> kap. </w:t>
      </w:r>
      <w:r w:rsidRPr="00E211AD">
        <w:t>7</w:t>
      </w:r>
      <w:r>
        <w:t> §</w:t>
      </w:r>
      <w:r w:rsidRPr="00E211AD">
        <w:t xml:space="preserve"> första stycket 1 och 2 </w:t>
      </w:r>
      <w:r w:rsidRPr="00424352">
        <w:t>samt tredje stycket LEK</w:t>
      </w:r>
      <w:r>
        <w:t xml:space="preserve">. </w:t>
      </w:r>
      <w:r w:rsidRPr="00424352">
        <w:t>PTS har meddelat före</w:t>
      </w:r>
      <w:r>
        <w:softHyphen/>
      </w:r>
      <w:r w:rsidRPr="00424352">
        <w:t>skrifter (PTSFS 2008:2)</w:t>
      </w:r>
      <w:r>
        <w:t xml:space="preserve"> </w:t>
      </w:r>
      <w:r w:rsidRPr="00424352">
        <w:t>om förmedling av nöd</w:t>
      </w:r>
      <w:r w:rsidRPr="00424352">
        <w:softHyphen/>
        <w:t>samtal och tillhanda</w:t>
      </w:r>
      <w:r w:rsidRPr="00424352">
        <w:softHyphen/>
        <w:t>hållande av lokaliserings</w:t>
      </w:r>
      <w:r>
        <w:softHyphen/>
      </w:r>
      <w:r w:rsidRPr="00424352">
        <w:t>uppgifter till samhäll</w:t>
      </w:r>
      <w:r>
        <w:softHyphen/>
      </w:r>
      <w:r w:rsidRPr="00424352">
        <w:t>ets alarme</w:t>
      </w:r>
      <w:r w:rsidRPr="00424352">
        <w:softHyphen/>
      </w:r>
      <w:r w:rsidRPr="00E211AD">
        <w:t>rings</w:t>
      </w:r>
      <w:r w:rsidRPr="00E211AD">
        <w:softHyphen/>
        <w:t>tjänst.</w:t>
      </w:r>
    </w:p>
    <w:p w14:paraId="65BFA77C" w14:textId="77777777" w:rsidR="00D85371" w:rsidRDefault="00D85371" w:rsidP="00D85371">
      <w:pPr>
        <w:pStyle w:val="Brdtextmedindrag"/>
      </w:pPr>
      <w:r w:rsidRPr="00E211AD">
        <w:t>Bestäm</w:t>
      </w:r>
      <w:r>
        <w:softHyphen/>
      </w:r>
      <w:r w:rsidRPr="00E211AD">
        <w:t xml:space="preserve">melserna </w:t>
      </w:r>
      <w:r>
        <w:t xml:space="preserve">i LEK </w:t>
      </w:r>
      <w:r w:rsidRPr="00E211AD">
        <w:t>bör föras över till den nya lagen med den ändringen att skyldig</w:t>
      </w:r>
      <w:r>
        <w:softHyphen/>
      </w:r>
      <w:r w:rsidRPr="00E211AD">
        <w:t xml:space="preserve">heterna </w:t>
      </w:r>
      <w:r>
        <w:t xml:space="preserve">i enlighet med EU-direktivet </w:t>
      </w:r>
      <w:r w:rsidRPr="00E211AD">
        <w:t>ska omfatta till</w:t>
      </w:r>
      <w:r>
        <w:softHyphen/>
      </w:r>
      <w:r w:rsidRPr="00E211AD">
        <w:t>handa</w:t>
      </w:r>
      <w:r>
        <w:softHyphen/>
      </w:r>
      <w:r w:rsidRPr="00E211AD">
        <w:t xml:space="preserve">hållare av allmänna </w:t>
      </w:r>
      <w:r w:rsidRPr="00424352">
        <w:t>elektroniska kom</w:t>
      </w:r>
      <w:r>
        <w:softHyphen/>
      </w:r>
      <w:r w:rsidRPr="00424352">
        <w:t>mu</w:t>
      </w:r>
      <w:r>
        <w:softHyphen/>
      </w:r>
      <w:r w:rsidRPr="00424352">
        <w:t>ni</w:t>
      </w:r>
      <w:r>
        <w:softHyphen/>
      </w:r>
      <w:r w:rsidRPr="00424352">
        <w:t>ka</w:t>
      </w:r>
      <w:r>
        <w:softHyphen/>
      </w:r>
      <w:r w:rsidRPr="00424352">
        <w:t>tions</w:t>
      </w:r>
      <w:r>
        <w:softHyphen/>
      </w:r>
      <w:r w:rsidRPr="00424352">
        <w:t>nät och allmänt tillgängliga nummerbaser</w:t>
      </w:r>
      <w:r>
        <w:softHyphen/>
      </w:r>
      <w:r w:rsidRPr="00424352">
        <w:t>ade</w:t>
      </w:r>
      <w:r w:rsidRPr="00E211AD">
        <w:t xml:space="preserve"> </w:t>
      </w:r>
      <w:r w:rsidRPr="00CD56FF">
        <w:t>inter</w:t>
      </w:r>
      <w:r w:rsidRPr="00CD56FF">
        <w:softHyphen/>
        <w:t>person</w:t>
      </w:r>
      <w:r w:rsidRPr="00CD56FF">
        <w:softHyphen/>
        <w:t>ella kom</w:t>
      </w:r>
      <w:r w:rsidRPr="00CD56FF">
        <w:softHyphen/>
        <w:t>mun</w:t>
      </w:r>
      <w:r w:rsidRPr="00CD56FF">
        <w:softHyphen/>
        <w:t>ika</w:t>
      </w:r>
      <w:r w:rsidRPr="00CD56FF">
        <w:softHyphen/>
        <w:t>tions</w:t>
      </w:r>
      <w:r w:rsidRPr="00CD56FF">
        <w:softHyphen/>
        <w:t>tjänster.</w:t>
      </w:r>
    </w:p>
    <w:p w14:paraId="04893E9B" w14:textId="77777777" w:rsidR="00D85371" w:rsidRDefault="00D85371" w:rsidP="00D85371">
      <w:pPr>
        <w:pStyle w:val="Brdtextmedindrag"/>
      </w:pPr>
      <w:r w:rsidRPr="00CD56FF">
        <w:t>Bestämmelser</w:t>
      </w:r>
      <w:r w:rsidRPr="00CD56FF">
        <w:softHyphen/>
        <w:t>na bör även an</w:t>
      </w:r>
      <w:r w:rsidRPr="00CD56FF">
        <w:softHyphen/>
        <w:t>pass</w:t>
      </w:r>
      <w:r w:rsidRPr="00CD56FF">
        <w:softHyphen/>
        <w:t xml:space="preserve">as efter </w:t>
      </w:r>
      <w:r>
        <w:t>att EU-</w:t>
      </w:r>
      <w:r w:rsidRPr="00CD56FF">
        <w:t>direktiv</w:t>
      </w:r>
      <w:r>
        <w:t>et</w:t>
      </w:r>
      <w:r w:rsidRPr="00CD56FF">
        <w:t xml:space="preserve"> reglerar nöd</w:t>
      </w:r>
      <w:r>
        <w:softHyphen/>
      </w:r>
      <w:r w:rsidRPr="00CD56FF">
        <w:t>kom</w:t>
      </w:r>
      <w:r>
        <w:softHyphen/>
      </w:r>
      <w:r w:rsidRPr="00CD56FF">
        <w:t>mun</w:t>
      </w:r>
      <w:r>
        <w:softHyphen/>
      </w:r>
      <w:r w:rsidRPr="00CD56FF">
        <w:t>ika</w:t>
      </w:r>
      <w:r w:rsidRPr="00CD56FF">
        <w:softHyphen/>
        <w:t>tion. De</w:t>
      </w:r>
      <w:r>
        <w:t>t uttrycket</w:t>
      </w:r>
      <w:r w:rsidRPr="00CD56FF">
        <w:t xml:space="preserve"> bör alltså användas i stället för nödsamtal. På så sätt säkerställs att inte enbart samtal, utan även t.ex. sms till 112, förmedlas till SOS Alarm. Som </w:t>
      </w:r>
      <w:r w:rsidRPr="00CD56FF">
        <w:rPr>
          <w:i/>
          <w:iCs/>
        </w:rPr>
        <w:t xml:space="preserve">PTS </w:t>
      </w:r>
      <w:r w:rsidRPr="00CD56FF">
        <w:t>konstaterar är definition</w:t>
      </w:r>
      <w:r w:rsidRPr="00CD56FF">
        <w:softHyphen/>
        <w:t xml:space="preserve">en i sig vidare än tillämpningsområdet för </w:t>
      </w:r>
      <w:r>
        <w:t>artikel 109,</w:t>
      </w:r>
      <w:r w:rsidRPr="00CD56FF">
        <w:t xml:space="preserve"> som är avgränsa</w:t>
      </w:r>
      <w:r>
        <w:t>d</w:t>
      </w:r>
      <w:r w:rsidRPr="00CD56FF">
        <w:t xml:space="preserve"> till tillhanda</w:t>
      </w:r>
      <w:r>
        <w:softHyphen/>
      </w:r>
      <w:r w:rsidRPr="00CD56FF">
        <w:t>hållare av allmänt tillgängliga nummer</w:t>
      </w:r>
      <w:r w:rsidRPr="00CD56FF">
        <w:softHyphen/>
        <w:t>baser</w:t>
      </w:r>
      <w:r w:rsidRPr="00CD56FF">
        <w:softHyphen/>
        <w:t>ade inter</w:t>
      </w:r>
      <w:r w:rsidRPr="00CD56FF">
        <w:softHyphen/>
        <w:t>person</w:t>
      </w:r>
      <w:r w:rsidRPr="00CD56FF">
        <w:softHyphen/>
        <w:t>ella kom</w:t>
      </w:r>
      <w:r w:rsidRPr="00CD56FF">
        <w:softHyphen/>
        <w:t>mun</w:t>
      </w:r>
      <w:r w:rsidRPr="00CD56FF">
        <w:softHyphen/>
        <w:t>ika</w:t>
      </w:r>
      <w:r w:rsidRPr="00CD56FF">
        <w:softHyphen/>
        <w:t>tions</w:t>
      </w:r>
      <w:r w:rsidRPr="00CD56FF">
        <w:softHyphen/>
        <w:t>tjänster. Det betyder dock inte att skyldigheten för dessa tillhan</w:t>
      </w:r>
      <w:r>
        <w:softHyphen/>
      </w:r>
      <w:r w:rsidRPr="00CD56FF">
        <w:t>da</w:t>
      </w:r>
      <w:r>
        <w:softHyphen/>
      </w:r>
      <w:r w:rsidRPr="00CD56FF">
        <w:t>hållare omfattar även nödkom</w:t>
      </w:r>
      <w:r w:rsidRPr="00CD56FF">
        <w:softHyphen/>
        <w:t>mun</w:t>
      </w:r>
      <w:r w:rsidRPr="00CD56FF">
        <w:softHyphen/>
        <w:t>ika</w:t>
      </w:r>
      <w:r w:rsidRPr="00CD56FF">
        <w:softHyphen/>
        <w:t>tion genom nummer</w:t>
      </w:r>
      <w:r w:rsidRPr="00CD56FF">
        <w:softHyphen/>
        <w:t>oberoende inter</w:t>
      </w:r>
      <w:r>
        <w:softHyphen/>
      </w:r>
      <w:r w:rsidRPr="00CD56FF">
        <w:t>person</w:t>
      </w:r>
      <w:r>
        <w:softHyphen/>
      </w:r>
      <w:r w:rsidRPr="00CD56FF">
        <w:t>ella kommun</w:t>
      </w:r>
      <w:r w:rsidRPr="00CD56FF">
        <w:softHyphen/>
        <w:t>ika</w:t>
      </w:r>
      <w:r w:rsidRPr="00CD56FF">
        <w:softHyphen/>
        <w:t>tions</w:t>
      </w:r>
      <w:r w:rsidRPr="00CD56FF">
        <w:softHyphen/>
        <w:t>tjänst</w:t>
      </w:r>
      <w:r w:rsidRPr="00CD56FF">
        <w:softHyphen/>
        <w:t xml:space="preserve">er. Regeringen anser i likhet med PTS att </w:t>
      </w:r>
      <w:r>
        <w:t>uttrycket</w:t>
      </w:r>
      <w:r w:rsidRPr="00CD56FF">
        <w:t xml:space="preserve"> slutanvänd</w:t>
      </w:r>
      <w:r w:rsidRPr="00CD56FF">
        <w:softHyphen/>
        <w:t xml:space="preserve">are bör anges i lagen för att anpassa </w:t>
      </w:r>
      <w:r>
        <w:t>skyldigheten att medverka till förmedling av nödkom</w:t>
      </w:r>
      <w:r>
        <w:softHyphen/>
        <w:t>mu</w:t>
      </w:r>
      <w:r>
        <w:softHyphen/>
        <w:t>nika</w:t>
      </w:r>
      <w:r>
        <w:softHyphen/>
        <w:t>tion</w:t>
      </w:r>
      <w:r w:rsidRPr="00CD56FF">
        <w:t xml:space="preserve"> till direktiv</w:t>
      </w:r>
      <w:r>
        <w:t>et</w:t>
      </w:r>
      <w:r w:rsidRPr="00CD56FF">
        <w:t>.</w:t>
      </w:r>
    </w:p>
    <w:p w14:paraId="20336BC5" w14:textId="77777777" w:rsidR="00D85371" w:rsidRDefault="00D85371" w:rsidP="00D85371">
      <w:pPr>
        <w:pStyle w:val="Brdtextmedindrag"/>
      </w:pPr>
      <w:r>
        <w:t>I promemorian föreslås en ny bestämmelse för att genomföra artikel 108 när det gäller att säkerställa tillgång till alarmeringstjänster utan avbrott. Att nödkommunikation ska förmedlas utan avbrott bör enligt regeringens mening i stället framgå av skyldigheten att medverka till att förmedla nöd</w:t>
      </w:r>
      <w:r>
        <w:softHyphen/>
        <w:t>kom</w:t>
      </w:r>
      <w:r>
        <w:softHyphen/>
        <w:t>mu</w:t>
      </w:r>
      <w:r>
        <w:softHyphen/>
        <w:t>nikation (jfr 5 kap. 7 § första stycket 1 LEK). I övrigt behandlas arti</w:t>
      </w:r>
      <w:r>
        <w:softHyphen/>
        <w:t>kel 108 i avsnitt 17.1.</w:t>
      </w:r>
    </w:p>
    <w:p w14:paraId="6FBA2587" w14:textId="77777777" w:rsidR="00D85371" w:rsidRDefault="00D85371" w:rsidP="00D85371">
      <w:pPr>
        <w:pStyle w:val="Brdtextmedindrag"/>
      </w:pPr>
      <w:bookmarkStart w:id="1172" w:name="_Hlk57908523"/>
      <w:r w:rsidRPr="00F4059B">
        <w:t>Liksom hittills bör detaljerad reglering i fråga om skyldigheterna lämp</w:t>
      </w:r>
      <w:r w:rsidRPr="00F4059B">
        <w:softHyphen/>
        <w:t>lig</w:t>
      </w:r>
      <w:r w:rsidRPr="00F4059B">
        <w:softHyphen/>
        <w:t>en meddelas i myndighets</w:t>
      </w:r>
      <w:r w:rsidRPr="00F4059B">
        <w:softHyphen/>
        <w:t>föreskrifter.</w:t>
      </w:r>
      <w:r w:rsidRPr="001661B6">
        <w:t xml:space="preserve"> </w:t>
      </w:r>
      <w:bookmarkEnd w:id="1172"/>
      <w:r w:rsidRPr="001661B6">
        <w:t>Enligt artikel 109.8 ska Euro</w:t>
      </w:r>
      <w:r>
        <w:softHyphen/>
      </w:r>
      <w:r w:rsidRPr="001661B6">
        <w:t>pe</w:t>
      </w:r>
      <w:r>
        <w:softHyphen/>
      </w:r>
      <w:r w:rsidRPr="001661B6">
        <w:t xml:space="preserve">iska </w:t>
      </w:r>
      <w:r w:rsidRPr="001661B6" w:rsidDel="00E61D86">
        <w:t>k</w:t>
      </w:r>
      <w:r w:rsidRPr="001661B6">
        <w:t>ommissionen anta deleger</w:t>
      </w:r>
      <w:r w:rsidRPr="001661B6">
        <w:softHyphen/>
        <w:t>a</w:t>
      </w:r>
      <w:r w:rsidRPr="001661B6">
        <w:softHyphen/>
        <w:t>de akter om nödvändiga åtgärder för att säkerställa kompati</w:t>
      </w:r>
      <w:r w:rsidRPr="001661B6">
        <w:softHyphen/>
        <w:t>bi</w:t>
      </w:r>
      <w:r w:rsidRPr="001661B6">
        <w:softHyphen/>
        <w:t>litet</w:t>
      </w:r>
      <w:r>
        <w:t>,</w:t>
      </w:r>
      <w:r w:rsidRPr="00817EB6">
        <w:t xml:space="preserve"> interopera</w:t>
      </w:r>
      <w:r w:rsidRPr="00817EB6">
        <w:softHyphen/>
        <w:t>bilitet</w:t>
      </w:r>
      <w:r>
        <w:t>, kvalitet, tillförlitlighet och kontinuitet i nödkommunikation i unionen i fråga om bl.a.</w:t>
      </w:r>
      <w:r w:rsidRPr="00817EB6">
        <w:t xml:space="preserve"> lokaliser</w:t>
      </w:r>
      <w:r>
        <w:softHyphen/>
      </w:r>
      <w:r w:rsidRPr="00817EB6">
        <w:t>ings</w:t>
      </w:r>
      <w:r>
        <w:softHyphen/>
      </w:r>
      <w:r w:rsidRPr="00817EB6">
        <w:lastRenderedPageBreak/>
        <w:t>uppgifter</w:t>
      </w:r>
      <w:r>
        <w:t xml:space="preserve"> och dirigering till den lämpligaste alarmeringscentralen</w:t>
      </w:r>
      <w:r w:rsidRPr="00817EB6">
        <w:t>.</w:t>
      </w:r>
      <w:r>
        <w:t xml:space="preserve"> Sådana rättsakter, liksom myn</w:t>
      </w:r>
      <w:r>
        <w:softHyphen/>
        <w:t>dig</w:t>
      </w:r>
      <w:r>
        <w:softHyphen/>
        <w:t>hetsföreskrifter som meddelas med stöd av be</w:t>
      </w:r>
      <w:r>
        <w:softHyphen/>
        <w:t>myndigandet, kan inne</w:t>
      </w:r>
      <w:r>
        <w:softHyphen/>
        <w:t>hålla mer detaljerade bestämmelser om skyl</w:t>
      </w:r>
      <w:r>
        <w:softHyphen/>
        <w:t>dig</w:t>
      </w:r>
      <w:r>
        <w:softHyphen/>
        <w:t>heterna och därmed bidra till sådana förtydlig</w:t>
      </w:r>
      <w:r>
        <w:softHyphen/>
        <w:t>and</w:t>
      </w:r>
      <w:r>
        <w:softHyphen/>
        <w:t xml:space="preserve">en som efterfrågas av bl.a. </w:t>
      </w:r>
      <w:r>
        <w:rPr>
          <w:i/>
          <w:iCs/>
        </w:rPr>
        <w:t>R</w:t>
      </w:r>
      <w:r w:rsidRPr="003D741A">
        <w:rPr>
          <w:i/>
          <w:iCs/>
        </w:rPr>
        <w:t xml:space="preserve">egionerna Uppsala </w:t>
      </w:r>
      <w:r w:rsidRPr="003D741A">
        <w:t>och</w:t>
      </w:r>
      <w:r w:rsidRPr="003D741A">
        <w:rPr>
          <w:i/>
          <w:iCs/>
        </w:rPr>
        <w:t xml:space="preserve"> Värm</w:t>
      </w:r>
      <w:r>
        <w:rPr>
          <w:i/>
          <w:iCs/>
        </w:rPr>
        <w:softHyphen/>
      </w:r>
      <w:r w:rsidRPr="003D741A">
        <w:rPr>
          <w:i/>
          <w:iCs/>
        </w:rPr>
        <w:t>land</w:t>
      </w:r>
      <w:r>
        <w:rPr>
          <w:i/>
          <w:iCs/>
        </w:rPr>
        <w:t>.</w:t>
      </w:r>
    </w:p>
    <w:p w14:paraId="533E9863" w14:textId="77777777" w:rsidR="00D85371" w:rsidRPr="00C44CBF" w:rsidRDefault="00D85371" w:rsidP="00D85371">
      <w:pPr>
        <w:pStyle w:val="Brdtextmedindrag"/>
      </w:pPr>
      <w:r>
        <w:t xml:space="preserve">Vidare anser regionerna, liksom </w:t>
      </w:r>
      <w:r w:rsidRPr="00F8080B">
        <w:rPr>
          <w:i/>
          <w:iCs/>
        </w:rPr>
        <w:t>SOS Alarm</w:t>
      </w:r>
      <w:r>
        <w:t>, att det är nödvändigt att utvidga tillämp</w:t>
      </w:r>
      <w:r>
        <w:softHyphen/>
        <w:t>nings</w:t>
      </w:r>
      <w:r>
        <w:softHyphen/>
        <w:t>området för skyldigheterna till ytterligare elektron</w:t>
      </w:r>
      <w:r>
        <w:softHyphen/>
        <w:t>iska kom</w:t>
      </w:r>
      <w:r>
        <w:softHyphen/>
        <w:t>munikationstjänster för att ta höjd för den tekniska utvecklingen. Regering</w:t>
      </w:r>
      <w:r>
        <w:softHyphen/>
        <w:t>en delar inte den uppfattningen då mobila nummer</w:t>
      </w:r>
      <w:r>
        <w:softHyphen/>
        <w:t>baserade inter</w:t>
      </w:r>
      <w:r>
        <w:softHyphen/>
        <w:t xml:space="preserve">personella </w:t>
      </w:r>
      <w:r w:rsidRPr="00130323">
        <w:t>kommun</w:t>
      </w:r>
      <w:r w:rsidRPr="00130323">
        <w:softHyphen/>
        <w:t>ika</w:t>
      </w:r>
      <w:r w:rsidRPr="00130323">
        <w:softHyphen/>
        <w:t>tions</w:t>
      </w:r>
      <w:r w:rsidRPr="00130323">
        <w:softHyphen/>
        <w:t>tjänster fortfarande är det centrala sättet för kommunikation. En sådan utvidgning bedöms inte heller förenlig med direktivet. Regeringen konstaterar även att undantag från skyldig</w:t>
      </w:r>
      <w:r w:rsidRPr="00130323">
        <w:softHyphen/>
        <w:t xml:space="preserve">heterna, som </w:t>
      </w:r>
      <w:r w:rsidRPr="00130323">
        <w:rPr>
          <w:i/>
        </w:rPr>
        <w:t xml:space="preserve">Microsoft Sverige AB </w:t>
      </w:r>
      <w:r w:rsidRPr="00130323">
        <w:rPr>
          <w:iCs/>
        </w:rPr>
        <w:t xml:space="preserve">efterfrågar, kan </w:t>
      </w:r>
      <w:r w:rsidRPr="00130323">
        <w:t>meddelas med stöd av bemyn</w:t>
      </w:r>
      <w:r w:rsidRPr="00130323">
        <w:softHyphen/>
        <w:t>dig</w:t>
      </w:r>
      <w:r w:rsidRPr="00130323">
        <w:softHyphen/>
        <w:t>andet, om det bedöms nödvändigt.</w:t>
      </w:r>
    </w:p>
    <w:p w14:paraId="236900FB" w14:textId="0ECDEB6C" w:rsidR="00D85371" w:rsidRDefault="00D85371" w:rsidP="00D85371">
      <w:pPr>
        <w:pStyle w:val="Brdtextmedindrag"/>
      </w:pPr>
      <w:r w:rsidRPr="00C44CBF">
        <w:t xml:space="preserve">Regeringen delar inte </w:t>
      </w:r>
      <w:r w:rsidRPr="00C44CBF">
        <w:rPr>
          <w:i/>
        </w:rPr>
        <w:t>Hörselskadades riksförbunds</w:t>
      </w:r>
      <w:r w:rsidRPr="00C44CBF">
        <w:t xml:space="preserve"> synpunkt att för</w:t>
      </w:r>
      <w:r w:rsidRPr="00C44CBF">
        <w:softHyphen/>
        <w:t>sla</w:t>
      </w:r>
      <w:r w:rsidR="00251875">
        <w:softHyphen/>
      </w:r>
      <w:r w:rsidRPr="00C44CBF">
        <w:t>g</w:t>
      </w:r>
      <w:r w:rsidRPr="00C44CBF">
        <w:softHyphen/>
        <w:t>et hindrar personer med funktionsnedsättning från att larma</w:t>
      </w:r>
      <w:r>
        <w:t> </w:t>
      </w:r>
      <w:r w:rsidRPr="00C44CBF">
        <w:t>112. Utvidg</w:t>
      </w:r>
      <w:r w:rsidR="00251875">
        <w:softHyphen/>
      </w:r>
      <w:r w:rsidRPr="00C44CBF">
        <w:t>ningen till</w:t>
      </w:r>
      <w:r w:rsidRPr="00FC4170">
        <w:t xml:space="preserve"> nödkommun</w:t>
      </w:r>
      <w:r w:rsidRPr="00FC4170">
        <w:softHyphen/>
        <w:t>ika</w:t>
      </w:r>
      <w:r w:rsidRPr="00FC4170">
        <w:softHyphen/>
        <w:t xml:space="preserve">tion innebär tvärtom </w:t>
      </w:r>
      <w:r>
        <w:t>att skyldigheten, förutom samtal, även omfattar t.ex. sms.</w:t>
      </w:r>
      <w:r w:rsidRPr="00FC4170">
        <w:t xml:space="preserve"> Regleringen riktar sig dessutom mot operatörer</w:t>
      </w:r>
      <w:r>
        <w:t xml:space="preserve"> och gäller inte vilka tjänster som SOS Alarm tillhanda</w:t>
      </w:r>
      <w:r>
        <w:softHyphen/>
        <w:t>håller</w:t>
      </w:r>
      <w:r w:rsidRPr="00FC4170">
        <w:t xml:space="preserve">. </w:t>
      </w:r>
      <w:r>
        <w:t>Av EU-direktivet framgår att l</w:t>
      </w:r>
      <w:r w:rsidRPr="00FC4170">
        <w:t>ikvärdig tillgång för person</w:t>
      </w:r>
      <w:r>
        <w:softHyphen/>
      </w:r>
      <w:r w:rsidRPr="00FC4170">
        <w:t>er med funk</w:t>
      </w:r>
      <w:r w:rsidR="00251875">
        <w:softHyphen/>
      </w:r>
      <w:r w:rsidRPr="00FC4170">
        <w:t>tions</w:t>
      </w:r>
      <w:r>
        <w:softHyphen/>
      </w:r>
      <w:r w:rsidRPr="00FC4170">
        <w:t xml:space="preserve">nedsättning ska säkerställas i enlighet med </w:t>
      </w:r>
      <w:r>
        <w:t xml:space="preserve">det s.k. </w:t>
      </w:r>
      <w:r w:rsidRPr="00FC4170">
        <w:t>till</w:t>
      </w:r>
      <w:r>
        <w:softHyphen/>
      </w:r>
      <w:r w:rsidRPr="00FC4170">
        <w:t>gäng</w:t>
      </w:r>
      <w:r>
        <w:softHyphen/>
      </w:r>
      <w:r w:rsidRPr="00FC4170">
        <w:t>lig</w:t>
      </w:r>
      <w:r>
        <w:softHyphen/>
      </w:r>
      <w:r w:rsidRPr="00FC4170">
        <w:t>hets</w:t>
      </w:r>
      <w:r>
        <w:softHyphen/>
      </w:r>
      <w:r>
        <w:softHyphen/>
      </w:r>
      <w:r w:rsidRPr="00FC4170">
        <w:t>direktivet</w:t>
      </w:r>
      <w:r>
        <w:t xml:space="preserve"> (EU) 2019/882</w:t>
      </w:r>
      <w:r w:rsidRPr="00FC4170">
        <w:t xml:space="preserve">. </w:t>
      </w:r>
      <w:r w:rsidRPr="00FC4170">
        <w:rPr>
          <w:i/>
        </w:rPr>
        <w:t xml:space="preserve">Myndigheten för delaktighet </w:t>
      </w:r>
      <w:r>
        <w:rPr>
          <w:iCs/>
        </w:rPr>
        <w:t xml:space="preserve">och </w:t>
      </w:r>
      <w:r w:rsidRPr="00673DCC">
        <w:rPr>
          <w:iCs/>
        </w:rPr>
        <w:t>SOS Alarm</w:t>
      </w:r>
      <w:r w:rsidRPr="00715C56">
        <w:rPr>
          <w:iCs/>
        </w:rPr>
        <w:t xml:space="preserve"> </w:t>
      </w:r>
      <w:r w:rsidRPr="00FC4170">
        <w:rPr>
          <w:iCs/>
        </w:rPr>
        <w:t>efterlyser en komplettering i ljuset av det direktivet</w:t>
      </w:r>
      <w:r>
        <w:rPr>
          <w:iCs/>
        </w:rPr>
        <w:t xml:space="preserve"> samt flera åt</w:t>
      </w:r>
      <w:r>
        <w:rPr>
          <w:iCs/>
        </w:rPr>
        <w:softHyphen/>
        <w:t>gärd</w:t>
      </w:r>
      <w:r>
        <w:rPr>
          <w:iCs/>
        </w:rPr>
        <w:softHyphen/>
        <w:t>er för att uppfylla kravet på tillgänglighet för personer med funktions</w:t>
      </w:r>
      <w:r>
        <w:rPr>
          <w:iCs/>
        </w:rPr>
        <w:softHyphen/>
        <w:t>nedsätt</w:t>
      </w:r>
      <w:r>
        <w:rPr>
          <w:iCs/>
        </w:rPr>
        <w:softHyphen/>
        <w:t>ning.</w:t>
      </w:r>
      <w:r w:rsidRPr="00FC4170">
        <w:t xml:space="preserve"> </w:t>
      </w:r>
      <w:r w:rsidRPr="006C5852">
        <w:t>Som fram</w:t>
      </w:r>
      <w:r w:rsidRPr="006C5852">
        <w:softHyphen/>
        <w:t>går av avsnitt 16.</w:t>
      </w:r>
      <w:r>
        <w:t>4</w:t>
      </w:r>
      <w:r w:rsidRPr="006C5852">
        <w:t xml:space="preserve"> har en </w:t>
      </w:r>
      <w:r>
        <w:t xml:space="preserve">utredning lämnat förslag på </w:t>
      </w:r>
      <w:r w:rsidRPr="006C5852">
        <w:t xml:space="preserve">hur tillgänglighetsdirektivet </w:t>
      </w:r>
      <w:r>
        <w:t>bör</w:t>
      </w:r>
      <w:r w:rsidRPr="006C5852">
        <w:t xml:space="preserve"> genomföras i Sverige. Frågan behand</w:t>
      </w:r>
      <w:r>
        <w:softHyphen/>
      </w:r>
      <w:r w:rsidRPr="006C5852">
        <w:t>las där</w:t>
      </w:r>
      <w:r w:rsidR="00251875">
        <w:softHyphen/>
      </w:r>
      <w:r w:rsidRPr="006C5852">
        <w:t>för inte inom ramen för det här lagstift</w:t>
      </w:r>
      <w:r w:rsidRPr="006C5852">
        <w:softHyphen/>
        <w:t>nings</w:t>
      </w:r>
      <w:r w:rsidRPr="006C5852">
        <w:softHyphen/>
        <w:t>ärendet.</w:t>
      </w:r>
    </w:p>
    <w:p w14:paraId="0E57700F" w14:textId="77777777" w:rsidR="00D85371" w:rsidRPr="00E211AD" w:rsidRDefault="00D85371" w:rsidP="00D85371">
      <w:pPr>
        <w:pStyle w:val="Rubrik5utannumrering"/>
      </w:pPr>
      <w:r>
        <w:t>Definitionen av lokaliseringsuppgift</w:t>
      </w:r>
    </w:p>
    <w:p w14:paraId="4B729EE1" w14:textId="77777777" w:rsidR="00D85371" w:rsidRDefault="00D85371" w:rsidP="00D85371">
      <w:pPr>
        <w:pStyle w:val="Brdtextmedindrag"/>
        <w:ind w:firstLine="0"/>
      </w:pPr>
      <w:r w:rsidRPr="00424352">
        <w:t>I artikel 2.40 i EU-direktivet definieras lokaliseringsuppgifter på följ</w:t>
      </w:r>
      <w:r>
        <w:softHyphen/>
      </w:r>
      <w:r w:rsidRPr="00424352">
        <w:t>ande</w:t>
      </w:r>
      <w:r w:rsidRPr="00E211AD">
        <w:t xml:space="preserve"> </w:t>
      </w:r>
      <w:r w:rsidRPr="00424352">
        <w:t>sätt. Med lokaliseringsuppgifter i ett allmänt mobilnät avses behandl</w:t>
      </w:r>
      <w:r>
        <w:softHyphen/>
      </w:r>
      <w:r w:rsidRPr="00424352">
        <w:t>ad data</w:t>
      </w:r>
      <w:r w:rsidRPr="00E211AD">
        <w:t xml:space="preserve"> </w:t>
      </w:r>
      <w:r w:rsidRPr="00424352">
        <w:t>som härrör från nätinfrastruktur eller terminaler, som anger den geo</w:t>
      </w:r>
      <w:r w:rsidRPr="00424352">
        <w:softHyphen/>
        <w:t>gra</w:t>
      </w:r>
      <w:r w:rsidRPr="00424352">
        <w:softHyphen/>
        <w:t>fiska</w:t>
      </w:r>
      <w:r w:rsidRPr="00E211AD">
        <w:t xml:space="preserve"> positionen för en slutanvändares mobila terminalutrustning. Med lokalise</w:t>
      </w:r>
      <w:r w:rsidRPr="00E211AD">
        <w:softHyphen/>
        <w:t>rings</w:t>
      </w:r>
      <w:r w:rsidRPr="00E211AD">
        <w:softHyphen/>
        <w:t>uppgifter i ett fast allmänt nät avses data om nät</w:t>
      </w:r>
      <w:r>
        <w:softHyphen/>
      </w:r>
      <w:r w:rsidRPr="00E211AD">
        <w:t>anslut</w:t>
      </w:r>
      <w:r>
        <w:softHyphen/>
      </w:r>
      <w:r w:rsidRPr="00E211AD">
        <w:t>nings</w:t>
      </w:r>
      <w:r>
        <w:softHyphen/>
      </w:r>
      <w:r w:rsidRPr="00E211AD">
        <w:t>punktens fysiska adress.</w:t>
      </w:r>
    </w:p>
    <w:p w14:paraId="0745F6C2" w14:textId="77777777" w:rsidR="00D85371" w:rsidRDefault="00D85371" w:rsidP="00D85371">
      <w:pPr>
        <w:pStyle w:val="Brdtextmedindrag"/>
      </w:pPr>
      <w:r w:rsidRPr="00E211AD">
        <w:t>Definitionen skiljer sig från den mer över</w:t>
      </w:r>
      <w:r>
        <w:softHyphen/>
      </w:r>
      <w:r w:rsidRPr="00E211AD">
        <w:t>gripande defini</w:t>
      </w:r>
      <w:r w:rsidRPr="00E211AD">
        <w:softHyphen/>
        <w:t>tion</w:t>
      </w:r>
      <w:r w:rsidRPr="00E211AD">
        <w:softHyphen/>
        <w:t>en av lokaliseringsuppgift i 1</w:t>
      </w:r>
      <w:r>
        <w:t> kap. </w:t>
      </w:r>
      <w:r w:rsidRPr="00E211AD">
        <w:t>7</w:t>
      </w:r>
      <w:r>
        <w:t> §</w:t>
      </w:r>
      <w:r w:rsidRPr="00E211AD">
        <w:t xml:space="preserve"> LEK, som är hämtad från </w:t>
      </w:r>
      <w:r w:rsidRPr="00424352">
        <w:t>artikel 2</w:t>
      </w:r>
      <w:r>
        <w:t> </w:t>
      </w:r>
      <w:r w:rsidRPr="00424352">
        <w:t>c i e-</w:t>
      </w:r>
      <w:r w:rsidRPr="009C3BCB">
        <w:rPr>
          <w:spacing w:val="-4"/>
        </w:rPr>
        <w:t>dataskyddsdirektivet</w:t>
      </w:r>
      <w:r w:rsidRPr="009C3BCB" w:rsidDel="00BF5139">
        <w:rPr>
          <w:spacing w:val="-4"/>
        </w:rPr>
        <w:t xml:space="preserve"> 2002/58/EG</w:t>
      </w:r>
      <w:r w:rsidRPr="009C3BCB">
        <w:rPr>
          <w:spacing w:val="-4"/>
        </w:rPr>
        <w:t>. Definitionen i EU-direktivet är mer precis</w:t>
      </w:r>
      <w:r w:rsidRPr="00E211AD">
        <w:t xml:space="preserve"> och sär</w:t>
      </w:r>
      <w:r>
        <w:softHyphen/>
      </w:r>
      <w:r w:rsidRPr="00E211AD">
        <w:t>skilj</w:t>
      </w:r>
      <w:r>
        <w:softHyphen/>
      </w:r>
      <w:r w:rsidRPr="00E211AD">
        <w:t xml:space="preserve">er lokaliseringsuppgifter i mobila respektive fasta nät. I sak bedöms </w:t>
      </w:r>
      <w:r w:rsidRPr="00A312A1">
        <w:t>dock definitionen i EU-direktivet motsvara definitionen i LEK.</w:t>
      </w:r>
    </w:p>
    <w:p w14:paraId="22181BDD" w14:textId="77777777" w:rsidR="00D85371" w:rsidRPr="006C5852" w:rsidRDefault="00D85371" w:rsidP="00D85371">
      <w:pPr>
        <w:pStyle w:val="Brdtextmedindrag"/>
      </w:pPr>
      <w:r w:rsidRPr="00A312A1">
        <w:t>Uttrycket lokaliseringsuppgift bör</w:t>
      </w:r>
      <w:r>
        <w:t>,</w:t>
      </w:r>
      <w:r w:rsidRPr="00A312A1">
        <w:t xml:space="preserve"> liksom </w:t>
      </w:r>
      <w:r>
        <w:t xml:space="preserve">i </w:t>
      </w:r>
      <w:r w:rsidRPr="00A312A1">
        <w:t>nuvarande reglering</w:t>
      </w:r>
      <w:r>
        <w:t>,</w:t>
      </w:r>
      <w:r w:rsidRPr="00A312A1">
        <w:t xml:space="preserve"> defi</w:t>
      </w:r>
      <w:r>
        <w:softHyphen/>
      </w:r>
      <w:r w:rsidRPr="00A312A1">
        <w:t xml:space="preserve">nieras i den nya lagen. </w:t>
      </w:r>
      <w:r>
        <w:t>B</w:t>
      </w:r>
      <w:r w:rsidRPr="00A312A1">
        <w:t>estämmelserna om nödkommunikation omfattar allmänt tillgängliga nummerbaserade inter</w:t>
      </w:r>
      <w:r w:rsidRPr="00A312A1">
        <w:softHyphen/>
        <w:t>per</w:t>
      </w:r>
      <w:r w:rsidRPr="00A312A1">
        <w:softHyphen/>
        <w:t>son</w:t>
      </w:r>
      <w:r w:rsidRPr="00A312A1">
        <w:softHyphen/>
        <w:t>ella kommuni</w:t>
      </w:r>
      <w:r>
        <w:softHyphen/>
      </w:r>
      <w:r w:rsidRPr="00A312A1">
        <w:t>ka</w:t>
      </w:r>
      <w:r>
        <w:softHyphen/>
      </w:r>
      <w:r w:rsidRPr="00A312A1">
        <w:t>tions</w:t>
      </w:r>
      <w:r w:rsidRPr="00A312A1">
        <w:softHyphen/>
        <w:t>tjänster. Definitionen av lokaliserings</w:t>
      </w:r>
      <w:r w:rsidRPr="00A312A1">
        <w:softHyphen/>
        <w:t>uppgift preciserar vilk</w:t>
      </w:r>
      <w:r>
        <w:t>en</w:t>
      </w:r>
      <w:r w:rsidRPr="00A312A1">
        <w:t xml:space="preserve"> uppgift som avses beroende på typ av nät. Liksom </w:t>
      </w:r>
      <w:r w:rsidRPr="00673DCC">
        <w:rPr>
          <w:iCs/>
        </w:rPr>
        <w:t>PTS</w:t>
      </w:r>
      <w:r w:rsidRPr="00A312A1">
        <w:t xml:space="preserve"> anser regeringen att definitionen bör följa ordalydels</w:t>
      </w:r>
      <w:r w:rsidRPr="00A312A1">
        <w:softHyphen/>
        <w:t>en i EU-direktivet</w:t>
      </w:r>
      <w:r>
        <w:t>, men att det bör framgå att de nät som avses är</w:t>
      </w:r>
      <w:r w:rsidRPr="00A312A1">
        <w:t xml:space="preserve"> elektronisk</w:t>
      </w:r>
      <w:r>
        <w:t>a</w:t>
      </w:r>
      <w:r w:rsidRPr="00A312A1">
        <w:t xml:space="preserve"> kommunikationsnät. </w:t>
      </w:r>
      <w:r>
        <w:t>Dock bör d</w:t>
      </w:r>
      <w:r w:rsidRPr="00E211AD">
        <w:t>efini</w:t>
      </w:r>
      <w:r>
        <w:softHyphen/>
      </w:r>
      <w:r w:rsidRPr="00E211AD">
        <w:t xml:space="preserve">tionen </w:t>
      </w:r>
      <w:r>
        <w:t>göras</w:t>
      </w:r>
      <w:r w:rsidRPr="00E211AD">
        <w:t xml:space="preserve"> kortare och språkligt mer lättillgänglig. </w:t>
      </w:r>
      <w:r>
        <w:t>Att uppgiften ska här</w:t>
      </w:r>
      <w:r>
        <w:softHyphen/>
        <w:t>röra från nätinfra</w:t>
      </w:r>
      <w:r>
        <w:softHyphen/>
        <w:t xml:space="preserve">struktur eller terminaler </w:t>
      </w:r>
      <w:r w:rsidRPr="00E211AD">
        <w:t xml:space="preserve">framgår implicit av </w:t>
      </w:r>
      <w:r>
        <w:t xml:space="preserve">definitionen </w:t>
      </w:r>
      <w:r w:rsidRPr="00E211AD">
        <w:t xml:space="preserve">och behöver inte anges </w:t>
      </w:r>
      <w:r>
        <w:t>särskilt</w:t>
      </w:r>
      <w:r w:rsidRPr="00E211AD">
        <w:t>.</w:t>
      </w:r>
    </w:p>
    <w:p w14:paraId="11F1A748" w14:textId="77777777" w:rsidR="00D85371" w:rsidRDefault="00D85371" w:rsidP="00D85371">
      <w:pPr>
        <w:pStyle w:val="Rubrik5utannumrering"/>
      </w:pPr>
      <w:r>
        <w:lastRenderedPageBreak/>
        <w:t>eCall</w:t>
      </w:r>
    </w:p>
    <w:p w14:paraId="7EAB3F42" w14:textId="77777777" w:rsidR="00D85371" w:rsidRDefault="00D85371" w:rsidP="00D85371">
      <w:pPr>
        <w:pStyle w:val="Brdtextmedindrag"/>
        <w:ind w:firstLine="0"/>
      </w:pPr>
      <w:r>
        <w:t>Som framgår ovan omfattar nödkommunikation även eCall, dvs. ett nöd</w:t>
      </w:r>
      <w:r>
        <w:softHyphen/>
        <w:t xml:space="preserve">anrop till 112 via ett system i ett fordon som aktiveras antingen automatiskt genom sensorer i fordonet eller manuellt och som upprättar en ljudkanal mellan fordonet och en alarmeringscentral som tar emot eCall. Både </w:t>
      </w:r>
      <w:r w:rsidRPr="00673DCC">
        <w:t>PTS</w:t>
      </w:r>
      <w:r w:rsidRPr="00715C56">
        <w:t xml:space="preserve"> och </w:t>
      </w:r>
      <w:r w:rsidRPr="00673DCC">
        <w:t>SOS Alarm</w:t>
      </w:r>
      <w:r>
        <w:t xml:space="preserve"> för fram att det under vissa förhållanden förekommer att alarm</w:t>
      </w:r>
      <w:r>
        <w:softHyphen/>
        <w:t>erings</w:t>
      </w:r>
      <w:r>
        <w:softHyphen/>
        <w:t>centralen inte kan ringa tillbaka till föraren av fordonet när sådant behov uppstår. Skyldigheten att förmedla nödkommunikation bör enligt regeringens bedömning förstås så att den även inbegriper den mot</w:t>
      </w:r>
      <w:r>
        <w:softHyphen/>
        <w:t>ring</w:t>
      </w:r>
      <w:r>
        <w:softHyphen/>
        <w:t xml:space="preserve">ning som </w:t>
      </w:r>
      <w:r w:rsidRPr="00C122D5">
        <w:t>alarme</w:t>
      </w:r>
      <w:r w:rsidRPr="00C122D5">
        <w:softHyphen/>
        <w:t xml:space="preserve">ringscentralen </w:t>
      </w:r>
      <w:r>
        <w:t xml:space="preserve">i vissa situationer behöver göra </w:t>
      </w:r>
      <w:r w:rsidRPr="00C122D5">
        <w:t>till fordonet.</w:t>
      </w:r>
      <w:r>
        <w:t xml:space="preserve"> De föreskrifter som PTS har meddelat innehåller bestämmelser om</w:t>
      </w:r>
      <w:r w:rsidDel="00CC5DE3">
        <w:t xml:space="preserve"> eCall</w:t>
      </w:r>
      <w:r>
        <w:t xml:space="preserve">. </w:t>
      </w:r>
      <w:r w:rsidRPr="00B0353E">
        <w:t xml:space="preserve">Närmare reglering </w:t>
      </w:r>
      <w:r>
        <w:t xml:space="preserve">om skyldigheten kan även i detta avseende </w:t>
      </w:r>
      <w:r w:rsidRPr="00B0353E">
        <w:t xml:space="preserve">vid behov </w:t>
      </w:r>
      <w:r>
        <w:t xml:space="preserve">utfärdas </w:t>
      </w:r>
      <w:r w:rsidRPr="00B0353E">
        <w:t>ge</w:t>
      </w:r>
      <w:r>
        <w:t>nom</w:t>
      </w:r>
      <w:r w:rsidRPr="00B0353E">
        <w:t xml:space="preserve"> i föreskrifter.</w:t>
      </w:r>
    </w:p>
    <w:p w14:paraId="0AA6B978" w14:textId="0CCD38B9" w:rsidR="00D85371" w:rsidRDefault="00D85371" w:rsidP="00D85371">
      <w:pPr>
        <w:pStyle w:val="Brdtextmedindrag"/>
      </w:pPr>
      <w:r w:rsidRPr="00C122D5">
        <w:t xml:space="preserve">Med anledning av det klargörande som </w:t>
      </w:r>
      <w:r w:rsidRPr="00067A80">
        <w:rPr>
          <w:iCs/>
        </w:rPr>
        <w:t>SOS Alarm efterfrågar</w:t>
      </w:r>
      <w:r w:rsidRPr="00C122D5">
        <w:t xml:space="preserve"> konstate</w:t>
      </w:r>
      <w:r w:rsidR="00251875">
        <w:softHyphen/>
      </w:r>
      <w:r w:rsidRPr="00C122D5">
        <w:t xml:space="preserve">rar regeringen att </w:t>
      </w:r>
      <w:r>
        <w:t>skyldigheterna gäller för operatör</w:t>
      </w:r>
      <w:r>
        <w:softHyphen/>
        <w:t>er och att det är dessa skyldigheter som föreskriftsrätten omfattar. Bemyndigandet om</w:t>
      </w:r>
      <w:r>
        <w:softHyphen/>
        <w:t xml:space="preserve">fattar alltså inte reglering av </w:t>
      </w:r>
      <w:r w:rsidRPr="00C122D5">
        <w:t xml:space="preserve">krav på </w:t>
      </w:r>
      <w:r>
        <w:t xml:space="preserve">ett </w:t>
      </w:r>
      <w:r w:rsidRPr="00C122D5">
        <w:t>fordons utrustning</w:t>
      </w:r>
      <w:r>
        <w:t>.</w:t>
      </w:r>
    </w:p>
    <w:p w14:paraId="3925F90D" w14:textId="16C21BD3" w:rsidR="00D85371" w:rsidRPr="00BF0B48" w:rsidRDefault="00D85371" w:rsidP="00D85371">
      <w:pPr>
        <w:pStyle w:val="Brdtextmedindrag"/>
      </w:pPr>
      <w:r w:rsidRPr="00EB72D6">
        <w:t>I avsnitt 13.4 lämnas förslag för att genomföra artikel 97.1 i EU-direk</w:t>
      </w:r>
      <w:r w:rsidR="00251875">
        <w:softHyphen/>
      </w:r>
      <w:r w:rsidRPr="00EB72D6">
        <w:t>tivet. Den regleringen syftar till att säkerställa gränsöverskridande tillgång</w:t>
      </w:r>
      <w:r>
        <w:t xml:space="preserve"> till nummerresurser och tjänster och därmed bidra till förverklig</w:t>
      </w:r>
      <w:r>
        <w:softHyphen/>
        <w:t xml:space="preserve">andet av den inre marknaden (jfr skäl 254 och prop. 2010/11:115 </w:t>
      </w:r>
      <w:r w:rsidR="00EB24E6">
        <w:t>s. 1</w:t>
      </w:r>
      <w:r>
        <w:t xml:space="preserve">22). Enligt regeringens bedömning är </w:t>
      </w:r>
      <w:r w:rsidRPr="00067A80">
        <w:rPr>
          <w:iCs/>
        </w:rPr>
        <w:t>PTS förslag</w:t>
      </w:r>
      <w:r>
        <w:t xml:space="preserve"> om ett nationellt tillägg i detta avseende till den regleringen inte lämpligt. En skyldighet att för</w:t>
      </w:r>
      <w:r>
        <w:softHyphen/>
        <w:t>medla nödkommunikation framgår redan av förevarande bestämmelser.</w:t>
      </w:r>
    </w:p>
    <w:p w14:paraId="00D03401" w14:textId="77777777" w:rsidR="00D85371" w:rsidRDefault="00D85371" w:rsidP="00D85371">
      <w:pPr>
        <w:pStyle w:val="Rubrik5utannumrering"/>
      </w:pPr>
      <w:bookmarkStart w:id="1173" w:name="_Hlk31284042"/>
      <w:r>
        <w:t>Tillgången till lokaliseringsuppgifter förtydligas</w:t>
      </w:r>
    </w:p>
    <w:p w14:paraId="4E67BA64" w14:textId="77777777" w:rsidR="00D85371" w:rsidRDefault="00D85371" w:rsidP="00D85371">
      <w:pPr>
        <w:pStyle w:val="Brdtextmedindrag"/>
        <w:ind w:firstLine="0"/>
      </w:pPr>
      <w:r w:rsidRPr="00E211AD">
        <w:t xml:space="preserve">Bestämmelserna </w:t>
      </w:r>
      <w:r>
        <w:t>om lokaliseringsuppgifter blir mer detaljerade</w:t>
      </w:r>
      <w:r w:rsidRPr="00F9541C">
        <w:t xml:space="preserve"> </w:t>
      </w:r>
      <w:r>
        <w:t>genom EU-direktivet. Det framgår nu uttryckligen att lokaliser</w:t>
      </w:r>
      <w:r>
        <w:softHyphen/>
        <w:t>ings</w:t>
      </w:r>
      <w:r>
        <w:softHyphen/>
        <w:t>upp</w:t>
      </w:r>
      <w:r>
        <w:softHyphen/>
        <w:t>gifter ska göras tillgängliga för den lämpligaste alarmerings</w:t>
      </w:r>
      <w:r>
        <w:softHyphen/>
        <w:t>central</w:t>
      </w:r>
      <w:r>
        <w:softHyphen/>
        <w:t>en efter att nöd</w:t>
      </w:r>
      <w:r>
        <w:softHyphen/>
        <w:t>kom</w:t>
      </w:r>
      <w:r>
        <w:softHyphen/>
        <w:t>mun</w:t>
      </w:r>
      <w:r>
        <w:softHyphen/>
        <w:t>ika</w:t>
      </w:r>
      <w:r>
        <w:softHyphen/>
        <w:t>tionen med samhällets alarmeringstjänst har upprättats. I en</w:t>
      </w:r>
      <w:r>
        <w:softHyphen/>
        <w:t>lighet med definition</w:t>
      </w:r>
      <w:r>
        <w:softHyphen/>
        <w:t xml:space="preserve">en av </w:t>
      </w:r>
      <w:r w:rsidRPr="00D37B97">
        <w:t>den lämpligaste alarmerings</w:t>
      </w:r>
      <w:r>
        <w:softHyphen/>
      </w:r>
      <w:r w:rsidRPr="00D37B97">
        <w:t>centralen</w:t>
      </w:r>
      <w:r>
        <w:t xml:space="preserve"> får det förstås som att det är den alarmeringscentral som faktiskt besvarar och hanterar nödkom</w:t>
      </w:r>
      <w:r>
        <w:softHyphen/>
        <w:t>mun</w:t>
      </w:r>
      <w:r>
        <w:softHyphen/>
        <w:t>ika</w:t>
      </w:r>
      <w:r>
        <w:softHyphen/>
        <w:t>tionen som avses.</w:t>
      </w:r>
    </w:p>
    <w:p w14:paraId="7C6678B9" w14:textId="77777777" w:rsidR="00D85371" w:rsidRDefault="00D85371" w:rsidP="00D85371">
      <w:pPr>
        <w:pStyle w:val="Brdtextmedindrag"/>
      </w:pPr>
      <w:r>
        <w:t>SOS Alarm hanterar inte alla larm via 112 utan i enlighet med alarme</w:t>
      </w:r>
      <w:r>
        <w:softHyphen/>
        <w:t>rings</w:t>
      </w:r>
      <w:r>
        <w:softHyphen/>
        <w:t>avtalet med staten vidarekopplas samtal till bl.a. polisen, sjö- och flygräddningen samt alarmeringscentraler som drivs i egen regi av vissa regioner. I sådana fall kopplas alltså samtalet vidare och SOS Alarm lämnar ärendet. Vid vidarekoppling kan SOS Alarm i dagsläget inte dela information elektroniskt med andra aktörer i larmkedjan. Det innebär att mottagaren hos SOS Alarm måste föra över informationen muntlig</w:t>
      </w:r>
      <w:r>
        <w:softHyphen/>
        <w:t>en över telefon eller så krävs det att den hjälpsökande själv lämnar uppgift</w:t>
      </w:r>
      <w:r>
        <w:softHyphen/>
        <w:t>er</w:t>
      </w:r>
      <w:r>
        <w:softHyphen/>
        <w:t xml:space="preserve">na. </w:t>
      </w:r>
    </w:p>
    <w:p w14:paraId="02325A2E" w14:textId="77777777" w:rsidR="00D85371" w:rsidRPr="00E65FD4" w:rsidRDefault="00D85371" w:rsidP="00D85371">
      <w:pPr>
        <w:pStyle w:val="Brdtextmedindrag"/>
      </w:pPr>
      <w:r>
        <w:t xml:space="preserve">För att uppfylla kravet enligt direktivet bör </w:t>
      </w:r>
      <w:r w:rsidRPr="00800E5F">
        <w:t>den alarmerings</w:t>
      </w:r>
      <w:r>
        <w:softHyphen/>
      </w:r>
      <w:r w:rsidRPr="00800E5F">
        <w:t>central som ska ta hand om nöd</w:t>
      </w:r>
      <w:r w:rsidRPr="00800E5F">
        <w:softHyphen/>
        <w:t>kommunikation från ett visst område eller av en viss typ</w:t>
      </w:r>
      <w:r w:rsidRPr="00110E2D">
        <w:t xml:space="preserve"> </w:t>
      </w:r>
      <w:r>
        <w:t xml:space="preserve">få tillgång till </w:t>
      </w:r>
      <w:r w:rsidRPr="00110E2D">
        <w:t>lokaliser</w:t>
      </w:r>
      <w:r>
        <w:softHyphen/>
      </w:r>
      <w:r w:rsidRPr="00110E2D">
        <w:t>ings</w:t>
      </w:r>
      <w:r>
        <w:softHyphen/>
      </w:r>
      <w:r w:rsidRPr="00110E2D">
        <w:t>uppgifter</w:t>
      </w:r>
      <w:r w:rsidRPr="00800E5F">
        <w:t>.</w:t>
      </w:r>
      <w:r>
        <w:t xml:space="preserve"> Ett sådant exempel är Sjöfarts</w:t>
      </w:r>
      <w:r>
        <w:softHyphen/>
        <w:t>verkets s</w:t>
      </w:r>
      <w:r w:rsidRPr="00DD39FD">
        <w:t>jö- och flyg</w:t>
      </w:r>
      <w:r>
        <w:softHyphen/>
      </w:r>
      <w:r w:rsidRPr="00DD39FD">
        <w:t>räddningscentral</w:t>
      </w:r>
      <w:r>
        <w:t xml:space="preserve">, </w:t>
      </w:r>
      <w:r w:rsidRPr="00DD39FD">
        <w:t>JRCC</w:t>
      </w:r>
      <w:r>
        <w:t xml:space="preserve">, i fråga om </w:t>
      </w:r>
      <w:r w:rsidRPr="00DD39FD">
        <w:t>sjö- och flygrädd</w:t>
      </w:r>
      <w:r>
        <w:softHyphen/>
      </w:r>
      <w:r w:rsidRPr="00DD39FD">
        <w:t>ning</w:t>
      </w:r>
      <w:r>
        <w:t>. Vidare</w:t>
      </w:r>
      <w:r>
        <w:softHyphen/>
        <w:t>koppling</w:t>
      </w:r>
      <w:r>
        <w:softHyphen/>
        <w:t>en initieras av SOS Alarm. Skyldigheten att se till att lokal</w:t>
      </w:r>
      <w:r>
        <w:softHyphen/>
        <w:t>iser</w:t>
      </w:r>
      <w:r>
        <w:softHyphen/>
        <w:t>ings</w:t>
      </w:r>
      <w:r>
        <w:softHyphen/>
        <w:t>uppgifter följer med vid en vidarekoppling bör därmed gälla den som tar emot nödkommunikation. Därmed säkerställs att den alarme</w:t>
      </w:r>
      <w:r>
        <w:softHyphen/>
        <w:t>rings</w:t>
      </w:r>
      <w:r>
        <w:softHyphen/>
        <w:t>central som har ansvaret för att ta hand om nödkommun</w:t>
      </w:r>
      <w:r>
        <w:softHyphen/>
        <w:t>ika</w:t>
      </w:r>
      <w:r>
        <w:softHyphen/>
        <w:t xml:space="preserve">tion får tillgång till nödvändiga uppgifter, som </w:t>
      </w:r>
      <w:r w:rsidRPr="00673DCC">
        <w:t>Sjöfartsverket</w:t>
      </w:r>
      <w:r w:rsidRPr="008C2F71">
        <w:rPr>
          <w:i/>
          <w:iCs/>
        </w:rPr>
        <w:t xml:space="preserve"> </w:t>
      </w:r>
      <w:r>
        <w:t>efter</w:t>
      </w:r>
      <w:r>
        <w:softHyphen/>
        <w:t xml:space="preserve">frågar. Tillägget </w:t>
      </w:r>
      <w:r>
        <w:lastRenderedPageBreak/>
        <w:t>innebär att även alarmerings</w:t>
      </w:r>
      <w:r>
        <w:softHyphen/>
        <w:t>centraler som drivs i egen regi omfattas. Regering</w:t>
      </w:r>
      <w:r>
        <w:softHyphen/>
        <w:t xml:space="preserve">en delar därför inte </w:t>
      </w:r>
      <w:r w:rsidRPr="0028387C">
        <w:rPr>
          <w:i/>
          <w:iCs/>
        </w:rPr>
        <w:t>Region Öster</w:t>
      </w:r>
      <w:r>
        <w:rPr>
          <w:i/>
          <w:iCs/>
        </w:rPr>
        <w:softHyphen/>
      </w:r>
      <w:r w:rsidRPr="0028387C">
        <w:rPr>
          <w:i/>
          <w:iCs/>
        </w:rPr>
        <w:t>götlands</w:t>
      </w:r>
      <w:r>
        <w:t xml:space="preserve"> uppfattning att det </w:t>
      </w:r>
      <w:r w:rsidRPr="00E65FD4">
        <w:t>behövs en särskild definition av larmcentral i den nya lagen.</w:t>
      </w:r>
    </w:p>
    <w:p w14:paraId="60BA4BAF" w14:textId="77777777" w:rsidR="00D85371" w:rsidRPr="00E65FD4" w:rsidRDefault="00D85371" w:rsidP="00D85371">
      <w:pPr>
        <w:pStyle w:val="Brdtextmedindrag"/>
      </w:pPr>
      <w:r w:rsidRPr="00E65FD4">
        <w:t xml:space="preserve">En nyhet i EU-direktivet är </w:t>
      </w:r>
      <w:r>
        <w:t xml:space="preserve">utvidgningen i fråga om </w:t>
      </w:r>
      <w:r w:rsidRPr="00E65FD4">
        <w:t>vilken information som lokaliseringsuppgifterna ska innehålla. Lokaliserings</w:t>
      </w:r>
      <w:r w:rsidRPr="00E65FD4">
        <w:softHyphen/>
        <w:t>uppgifterna ska inne</w:t>
      </w:r>
      <w:r>
        <w:softHyphen/>
      </w:r>
      <w:r w:rsidRPr="00E65FD4">
        <w:t>fatta inte enbart uppgifter som genereras av operatören i det elektro</w:t>
      </w:r>
      <w:r>
        <w:softHyphen/>
      </w:r>
      <w:r w:rsidRPr="00E65FD4">
        <w:t>niska kommunikationsnätet utan även uppgifter som genereras i terminal</w:t>
      </w:r>
      <w:r>
        <w:softHyphen/>
      </w:r>
      <w:r w:rsidRPr="00E65FD4">
        <w:t>utrustningen.</w:t>
      </w:r>
    </w:p>
    <w:p w14:paraId="65F66286" w14:textId="77777777" w:rsidR="00D85371" w:rsidRDefault="00D85371" w:rsidP="00D85371">
      <w:pPr>
        <w:pStyle w:val="Brdtextmedindrag"/>
      </w:pPr>
      <w:r w:rsidRPr="00E65FD4">
        <w:t>I</w:t>
      </w:r>
      <w:r w:rsidRPr="003A0716">
        <w:t xml:space="preserve"> och med den tekniska utvecklingen har terminal</w:t>
      </w:r>
      <w:r>
        <w:t>utrustning</w:t>
      </w:r>
      <w:r w:rsidRPr="003A0716">
        <w:t xml:space="preserve"> i mobilnät (t.ex. smart</w:t>
      </w:r>
      <w:r>
        <w:t xml:space="preserve">a </w:t>
      </w:r>
      <w:r w:rsidRPr="003A0716">
        <w:t>telefoner) ofta tillgång till mer precis lokalisering än vad som är tillgänglig för mobilnäts</w:t>
      </w:r>
      <w:r w:rsidRPr="003A0716">
        <w:softHyphen/>
        <w:t>operatören. Den stan</w:t>
      </w:r>
      <w:r w:rsidRPr="003A0716">
        <w:softHyphen/>
        <w:t>dardi</w:t>
      </w:r>
      <w:r w:rsidRPr="003A0716">
        <w:softHyphen/>
        <w:t>serade tekniken AML (Advanced Mobile Location) har utvecklats för att göra dessa slags lokal</w:t>
      </w:r>
      <w:r>
        <w:softHyphen/>
      </w:r>
      <w:r w:rsidRPr="003A0716">
        <w:t>iser</w:t>
      </w:r>
      <w:r>
        <w:softHyphen/>
      </w:r>
      <w:r w:rsidRPr="003A0716">
        <w:t>ings</w:t>
      </w:r>
      <w:r w:rsidRPr="003A0716">
        <w:softHyphen/>
        <w:t>uppgift</w:t>
      </w:r>
      <w:r>
        <w:softHyphen/>
      </w:r>
      <w:r w:rsidRPr="003A0716" w:rsidDel="005C52E1">
        <w:t>er</w:t>
      </w:r>
      <w:r w:rsidRPr="003A0716">
        <w:t xml:space="preserve"> tillgängliga för alarmerings</w:t>
      </w:r>
      <w:r w:rsidRPr="003A0716">
        <w:softHyphen/>
        <w:t xml:space="preserve">tjänster. </w:t>
      </w:r>
      <w:r>
        <w:t>AML har möjlig</w:t>
      </w:r>
      <w:r>
        <w:softHyphen/>
        <w:t>gjorts i Sverige genom förändringar i mobilterminalernas operativsystem. SOS Alarm kan därmed snabbare och med en högre grad av precision positionera en hjälpsökande som ringer 112. Lagstiftningen är inte be</w:t>
      </w:r>
      <w:r>
        <w:softHyphen/>
        <w:t>gräns</w:t>
      </w:r>
      <w:r>
        <w:softHyphen/>
        <w:t xml:space="preserve">ad till en viss teknik eller ett visst system. Regeringen anser i likhet med </w:t>
      </w:r>
      <w:r w:rsidRPr="00673DCC">
        <w:t>SOS Alarm</w:t>
      </w:r>
      <w:r>
        <w:t xml:space="preserve"> att ny teknik som är tillgänglig och beprövad i möjligaste mån bör användas för att förkorta larmbehandlings- och insats</w:t>
      </w:r>
      <w:r>
        <w:softHyphen/>
        <w:t>tiderna för samtliga berörda hjälporgan.</w:t>
      </w:r>
    </w:p>
    <w:p w14:paraId="382E9961" w14:textId="77777777" w:rsidR="00D85371" w:rsidRDefault="00D85371" w:rsidP="00D85371">
      <w:pPr>
        <w:pStyle w:val="Brdtextmedindrag"/>
      </w:pPr>
      <w:r>
        <w:t>Närmare reglering om tillhandahållande av lokaliseringsuppgifter kan liksom hittills utfärdas genom föreskrifter med stöd av bemyndigandet. Som framgår ovan kan Europeiska kommissionen också komma att anta delegerade akter när det gäller lösningar för lokaliseringsuppgifter.</w:t>
      </w:r>
    </w:p>
    <w:p w14:paraId="6EBEEAE3" w14:textId="77777777" w:rsidR="00D85371" w:rsidRPr="0092622F" w:rsidRDefault="00D85371" w:rsidP="00D85371">
      <w:pPr>
        <w:pStyle w:val="Rubrik5utannumrering"/>
      </w:pPr>
      <w:r w:rsidRPr="0092622F">
        <w:t>Bestämmelsen om telefonautomater utgår</w:t>
      </w:r>
    </w:p>
    <w:p w14:paraId="2D45FFB3" w14:textId="77777777" w:rsidR="00D85371" w:rsidRDefault="00D85371" w:rsidP="00D85371">
      <w:pPr>
        <w:pStyle w:val="Brdtextmedindrag"/>
        <w:ind w:firstLine="0"/>
      </w:pPr>
      <w:r w:rsidRPr="009C3BCB">
        <w:rPr>
          <w:spacing w:val="-2"/>
        </w:rPr>
        <w:t>Skyldigheten enligt EU-direktivet att säkerställa tillgången till alarm</w:t>
      </w:r>
      <w:r w:rsidRPr="009C3BCB">
        <w:rPr>
          <w:spacing w:val="-2"/>
        </w:rPr>
        <w:softHyphen/>
        <w:t>e</w:t>
      </w:r>
      <w:r w:rsidRPr="009C3BCB">
        <w:rPr>
          <w:spacing w:val="-2"/>
        </w:rPr>
        <w:softHyphen/>
        <w:t>rings</w:t>
      </w:r>
      <w:r w:rsidRPr="009C3BCB">
        <w:rPr>
          <w:spacing w:val="-2"/>
        </w:rPr>
        <w:softHyphen/>
      </w:r>
      <w:r w:rsidRPr="009C3BCB">
        <w:rPr>
          <w:spacing w:val="-2"/>
        </w:rPr>
        <w:softHyphen/>
      </w:r>
      <w:r w:rsidRPr="00DC13A5">
        <w:t>tjänster via nöd</w:t>
      </w:r>
      <w:r>
        <w:softHyphen/>
      </w:r>
      <w:r w:rsidRPr="00DC13A5">
        <w:t>kom</w:t>
      </w:r>
      <w:r>
        <w:softHyphen/>
      </w:r>
      <w:r w:rsidRPr="00DC13A5">
        <w:t>munikation omfattar också användare av allmänna telefon</w:t>
      </w:r>
      <w:r>
        <w:softHyphen/>
      </w:r>
      <w:r w:rsidRPr="00DC13A5">
        <w:t>automater.</w:t>
      </w:r>
      <w:r>
        <w:t xml:space="preserve"> Allmänna t</w:t>
      </w:r>
      <w:r w:rsidRPr="00E211AD">
        <w:t>elefonautomater finns inte längre i Sverige. Telia avvecklade den sista telefonautomaten 2015.</w:t>
      </w:r>
      <w:r w:rsidRPr="00424352">
        <w:t xml:space="preserve"> </w:t>
      </w:r>
      <w:r>
        <w:t xml:space="preserve">Bestämmelsen i </w:t>
      </w:r>
      <w:r w:rsidRPr="00424352">
        <w:t>5</w:t>
      </w:r>
      <w:r>
        <w:t xml:space="preserve"> kap. </w:t>
      </w:r>
      <w:r w:rsidRPr="00424352">
        <w:t>8</w:t>
      </w:r>
      <w:r>
        <w:t> §</w:t>
      </w:r>
      <w:r w:rsidRPr="00424352">
        <w:t xml:space="preserve"> LEK </w:t>
      </w:r>
      <w:r>
        <w:t xml:space="preserve">om att </w:t>
      </w:r>
      <w:r w:rsidRPr="00424352">
        <w:t>den som tillhandahåller telefonautomater som är</w:t>
      </w:r>
      <w:r w:rsidRPr="00E211AD">
        <w:t xml:space="preserve"> </w:t>
      </w:r>
      <w:r w:rsidRPr="00424352">
        <w:t>till</w:t>
      </w:r>
      <w:r>
        <w:softHyphen/>
      </w:r>
      <w:r w:rsidRPr="00424352">
        <w:t>gäng</w:t>
      </w:r>
      <w:r>
        <w:softHyphen/>
      </w:r>
      <w:r w:rsidRPr="00424352">
        <w:t xml:space="preserve">liga för allmänheten </w:t>
      </w:r>
      <w:r>
        <w:t xml:space="preserve">ska </w:t>
      </w:r>
      <w:r w:rsidRPr="00424352">
        <w:t>se till att nödsamtal från automaterna förmedlas</w:t>
      </w:r>
      <w:r w:rsidRPr="00E211AD">
        <w:t xml:space="preserve"> avgiftsfritt och utan krav på betalningsmedel</w:t>
      </w:r>
      <w:r>
        <w:t xml:space="preserve"> fyller därmed inte längre någon funktion.</w:t>
      </w:r>
    </w:p>
    <w:p w14:paraId="716F4BF8" w14:textId="77777777" w:rsidR="00D85371" w:rsidRPr="00A61601" w:rsidRDefault="00D85371" w:rsidP="00D85371">
      <w:pPr>
        <w:pStyle w:val="Rubrik2"/>
      </w:pPr>
      <w:bookmarkStart w:id="1174" w:name="_Toc73005978"/>
      <w:bookmarkStart w:id="1175" w:name="_Toc86738784"/>
      <w:bookmarkStart w:id="1176" w:name="_Toc94597547"/>
      <w:bookmarkStart w:id="1177" w:name="_Toc96533390"/>
      <w:bookmarkEnd w:id="1173"/>
      <w:r w:rsidRPr="00A61601">
        <w:t>Viktiga meddelanden till allmänheten (VMA)</w:t>
      </w:r>
      <w:bookmarkEnd w:id="1174"/>
      <w:bookmarkEnd w:id="1175"/>
      <w:bookmarkEnd w:id="1176"/>
      <w:bookmarkEnd w:id="1177"/>
    </w:p>
    <w:p w14:paraId="55C2500B"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skyldighet för en mobil</w:t>
      </w:r>
      <w:r>
        <w:softHyphen/>
      </w:r>
      <w:r w:rsidRPr="00E211AD">
        <w:t>opera</w:t>
      </w:r>
      <w:r>
        <w:softHyphen/>
      </w:r>
      <w:r w:rsidRPr="00E211AD">
        <w:t>tör att vid en olycka eller en annan allvarlig händelse i samhället avgiftsfritt med</w:t>
      </w:r>
      <w:r w:rsidRPr="00E211AD">
        <w:softHyphen/>
      </w:r>
      <w:r w:rsidRPr="00424352">
        <w:t>verka till att förmedla viktiga meddelanden till allmän</w:t>
      </w:r>
      <w:r>
        <w:softHyphen/>
      </w:r>
      <w:r w:rsidRPr="00424352">
        <w:t>heten ska föras över till den nya lagen.</w:t>
      </w:r>
    </w:p>
    <w:p w14:paraId="1A85A604" w14:textId="77777777" w:rsidR="00D85371" w:rsidRPr="00A76360" w:rsidRDefault="00D85371" w:rsidP="00D85371">
      <w:pPr>
        <w:pStyle w:val="Brdtextmedindrag"/>
        <w:rPr>
          <w:sz w:val="8"/>
          <w:szCs w:val="8"/>
        </w:rPr>
      </w:pPr>
    </w:p>
    <w:p w14:paraId="143EB023" w14:textId="77777777" w:rsidR="00D85371" w:rsidRPr="00CC1C17" w:rsidRDefault="00D85371" w:rsidP="00D85371">
      <w:pPr>
        <w:pStyle w:val="Brdtextmedindrag"/>
      </w:pPr>
      <w:r w:rsidRPr="00E211AD">
        <w:rPr>
          <w:b/>
        </w:rPr>
        <w:t xml:space="preserve">Promemorians </w:t>
      </w:r>
      <w:r w:rsidRPr="008D14B8">
        <w:rPr>
          <w:b/>
        </w:rPr>
        <w:t>förslag</w:t>
      </w:r>
      <w:r w:rsidRPr="00731BA5">
        <w:rPr>
          <w:bCs/>
        </w:rPr>
        <w:t xml:space="preserve"> </w:t>
      </w:r>
      <w:r>
        <w:t>överensstämmer med regeringens förslag.</w:t>
      </w:r>
    </w:p>
    <w:p w14:paraId="43F7E989" w14:textId="77777777" w:rsidR="00D85371" w:rsidRPr="000D7DA5" w:rsidRDefault="00D85371" w:rsidP="00D85371">
      <w:pPr>
        <w:pStyle w:val="Brdtextmedindrag"/>
      </w:pPr>
      <w:r w:rsidRPr="00E211AD">
        <w:rPr>
          <w:b/>
        </w:rPr>
        <w:t>Remissinstanserna:</w:t>
      </w:r>
      <w:r w:rsidRPr="00731BA5">
        <w:rPr>
          <w:bCs/>
        </w:rPr>
        <w:t xml:space="preserve"> </w:t>
      </w:r>
      <w:r w:rsidRPr="00191525">
        <w:t>De flesta av remissinstanserna tillstyrker förslage</w:t>
      </w:r>
      <w:r>
        <w:t>t</w:t>
      </w:r>
      <w:r w:rsidRPr="00191525">
        <w:t xml:space="preserve"> eller har ingen invändning mot </w:t>
      </w:r>
      <w:r w:rsidRPr="000D7DA5">
        <w:t>det.</w:t>
      </w:r>
      <w:r w:rsidRPr="009F0A3A">
        <w:t xml:space="preserve"> </w:t>
      </w:r>
      <w:r w:rsidRPr="000D7DA5">
        <w:rPr>
          <w:i/>
        </w:rPr>
        <w:t xml:space="preserve">SOS Alarm </w:t>
      </w:r>
      <w:r>
        <w:rPr>
          <w:i/>
        </w:rPr>
        <w:t xml:space="preserve">Sverige </w:t>
      </w:r>
      <w:r w:rsidRPr="000D7DA5">
        <w:rPr>
          <w:i/>
        </w:rPr>
        <w:t>AB</w:t>
      </w:r>
      <w:r w:rsidRPr="000D7DA5">
        <w:t xml:space="preserve"> anser dock att det bör övervägas att </w:t>
      </w:r>
      <w:r>
        <w:t xml:space="preserve">även </w:t>
      </w:r>
      <w:r w:rsidRPr="000D7DA5">
        <w:t>införa tekniken Cell broadcast och framhåller att slut</w:t>
      </w:r>
      <w:r w:rsidRPr="000D7DA5">
        <w:softHyphen/>
        <w:t>använd</w:t>
      </w:r>
      <w:r w:rsidRPr="000D7DA5">
        <w:softHyphen/>
        <w:t>are med hänsyn till hur användningen av kommunikations</w:t>
      </w:r>
      <w:r>
        <w:softHyphen/>
      </w:r>
      <w:r w:rsidRPr="000D7DA5">
        <w:t>tjänster ser ut i</w:t>
      </w:r>
      <w:r>
        <w:t> </w:t>
      </w:r>
      <w:r w:rsidRPr="000D7DA5">
        <w:t>dag skulle kunna ta emot VMA via t.ex. meddelande</w:t>
      </w:r>
      <w:r>
        <w:softHyphen/>
      </w:r>
      <w:r w:rsidRPr="000D7DA5">
        <w:lastRenderedPageBreak/>
        <w:t>tjänster i internet</w:t>
      </w:r>
      <w:r w:rsidRPr="000D7DA5">
        <w:softHyphen/>
        <w:t xml:space="preserve">baserade appar eller knutna till sociala medier. Flera regioner, bl.a. </w:t>
      </w:r>
      <w:r w:rsidRPr="000D7DA5">
        <w:rPr>
          <w:i/>
        </w:rPr>
        <w:t xml:space="preserve">Regionerna Uppsala </w:t>
      </w:r>
      <w:r w:rsidRPr="000D7DA5">
        <w:t xml:space="preserve">och </w:t>
      </w:r>
      <w:r w:rsidRPr="000D7DA5">
        <w:rPr>
          <w:i/>
        </w:rPr>
        <w:t>Värmland</w:t>
      </w:r>
      <w:r w:rsidRPr="000D7DA5">
        <w:t>,</w:t>
      </w:r>
      <w:r w:rsidRPr="000D7DA5">
        <w:rPr>
          <w:i/>
        </w:rPr>
        <w:t xml:space="preserve"> </w:t>
      </w:r>
      <w:r w:rsidRPr="000D7DA5">
        <w:t xml:space="preserve">anser </w:t>
      </w:r>
      <w:r>
        <w:t xml:space="preserve">också </w:t>
      </w:r>
      <w:r w:rsidRPr="000D7DA5">
        <w:t>att möjlig</w:t>
      </w:r>
      <w:r>
        <w:softHyphen/>
      </w:r>
      <w:r w:rsidRPr="000D7DA5">
        <w:t>heten enligt EU-direktivet att modernisera distribution</w:t>
      </w:r>
      <w:r w:rsidRPr="000D7DA5">
        <w:softHyphen/>
        <w:t>en av VMA bör användas så att skyldig</w:t>
      </w:r>
      <w:r w:rsidRPr="000D7DA5">
        <w:softHyphen/>
        <w:t>het</w:t>
      </w:r>
      <w:r w:rsidRPr="000D7DA5">
        <w:softHyphen/>
        <w:t>en utsträcks till att omfatta alla tillhandahållare.</w:t>
      </w:r>
    </w:p>
    <w:p w14:paraId="18C6F6CD" w14:textId="77777777" w:rsidR="00D85371"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E211AD">
        <w:t xml:space="preserve"> </w:t>
      </w:r>
      <w:r w:rsidRPr="00424352">
        <w:t>I 5</w:t>
      </w:r>
      <w:r>
        <w:t> kap. </w:t>
      </w:r>
      <w:r w:rsidRPr="00424352">
        <w:t>7</w:t>
      </w:r>
      <w:r>
        <w:t> </w:t>
      </w:r>
      <w:r w:rsidRPr="00424352">
        <w:t>d</w:t>
      </w:r>
      <w:r>
        <w:t> §</w:t>
      </w:r>
      <w:r w:rsidRPr="00424352">
        <w:t xml:space="preserve"> LEK </w:t>
      </w:r>
      <w:r>
        <w:t>finns en s</w:t>
      </w:r>
      <w:r w:rsidRPr="00F54492">
        <w:t xml:space="preserve">kyldighet för mobiloperatörer att sända ut </w:t>
      </w:r>
      <w:r>
        <w:t xml:space="preserve">ett s.k. </w:t>
      </w:r>
      <w:r w:rsidRPr="00F54492">
        <w:t>viktigt meddelande till allmänheten (VMA) till mobiltelefoner</w:t>
      </w:r>
      <w:r>
        <w:t>. D</w:t>
      </w:r>
      <w:r w:rsidRPr="00424352">
        <w:t>en som tillhanda</w:t>
      </w:r>
      <w:r>
        <w:softHyphen/>
      </w:r>
      <w:r w:rsidRPr="00424352">
        <w:t>håller en allmänt</w:t>
      </w:r>
      <w:r w:rsidRPr="00E211AD">
        <w:t xml:space="preserve"> tillgänglig telefonitjänst till mobil nätanslut</w:t>
      </w:r>
      <w:r>
        <w:softHyphen/>
      </w:r>
      <w:r w:rsidRPr="00E211AD">
        <w:t>nings</w:t>
      </w:r>
      <w:r>
        <w:softHyphen/>
      </w:r>
      <w:r w:rsidRPr="00E211AD">
        <w:t xml:space="preserve">punkt </w:t>
      </w:r>
      <w:r>
        <w:t xml:space="preserve">ska </w:t>
      </w:r>
      <w:r w:rsidRPr="00E211AD">
        <w:t xml:space="preserve">vid en olycka </w:t>
      </w:r>
      <w:r w:rsidRPr="00424352">
        <w:t>eller en annan allvarlig händelse i samhället avgiftsfritt medverka till att för</w:t>
      </w:r>
      <w:r w:rsidRPr="00424352">
        <w:softHyphen/>
      </w:r>
      <w:r w:rsidRPr="00E211AD">
        <w:t xml:space="preserve">medla meddelanden som är av vikt för allmänheten och som ska skydda </w:t>
      </w:r>
      <w:r w:rsidRPr="00424352">
        <w:t>människor, egendom eller miljö. Meddeland</w:t>
      </w:r>
      <w:r>
        <w:softHyphen/>
      </w:r>
      <w:r w:rsidRPr="00424352">
        <w:t>ena ska förmedlas till termi</w:t>
      </w:r>
      <w:r>
        <w:softHyphen/>
      </w:r>
      <w:r w:rsidRPr="00424352">
        <w:t>nal</w:t>
      </w:r>
      <w:r w:rsidRPr="00424352">
        <w:softHyphen/>
      </w:r>
      <w:r w:rsidRPr="00E211AD">
        <w:t>utrustning som använts inom ett angivet geografiskt område som berörs av olyckan eller händelsen. Reger</w:t>
      </w:r>
      <w:r>
        <w:softHyphen/>
      </w:r>
      <w:r w:rsidRPr="00E211AD">
        <w:t>ing</w:t>
      </w:r>
      <w:r>
        <w:softHyphen/>
      </w:r>
      <w:r w:rsidRPr="00E211AD">
        <w:t>en eller den myndig</w:t>
      </w:r>
      <w:r>
        <w:softHyphen/>
      </w:r>
      <w:r w:rsidRPr="00E211AD">
        <w:t>het som rege</w:t>
      </w:r>
      <w:r>
        <w:softHyphen/>
      </w:r>
      <w:r w:rsidRPr="00E211AD">
        <w:t>ringen be</w:t>
      </w:r>
      <w:r w:rsidRPr="00E211AD">
        <w:softHyphen/>
        <w:t>stämmer får meddela före</w:t>
      </w:r>
      <w:r>
        <w:softHyphen/>
      </w:r>
      <w:r w:rsidRPr="00E211AD">
        <w:t>skrift</w:t>
      </w:r>
      <w:r>
        <w:softHyphen/>
      </w:r>
      <w:r w:rsidRPr="00E211AD">
        <w:t>er om undan</w:t>
      </w:r>
      <w:r>
        <w:softHyphen/>
      </w:r>
      <w:r w:rsidRPr="00E211AD">
        <w:t>tag från skyldig</w:t>
      </w:r>
      <w:r>
        <w:softHyphen/>
      </w:r>
      <w:r w:rsidRPr="00E211AD">
        <w:t>heten.</w:t>
      </w:r>
    </w:p>
    <w:p w14:paraId="23F6DBA2" w14:textId="3323FA69" w:rsidR="00D85371" w:rsidRPr="00E211AD" w:rsidRDefault="00D85371" w:rsidP="00D85371">
      <w:pPr>
        <w:pStyle w:val="Brdtextmedindrag"/>
      </w:pPr>
      <w:r w:rsidRPr="00A05CA0">
        <w:t>I</w:t>
      </w:r>
      <w:r w:rsidRPr="00E211AD">
        <w:t xml:space="preserve"> fråga om hur systemet för </w:t>
      </w:r>
      <w:r>
        <w:t xml:space="preserve">VMA </w:t>
      </w:r>
      <w:r w:rsidRPr="00424352">
        <w:t xml:space="preserve">fungerar och de åtgärder som vidtas för att </w:t>
      </w:r>
      <w:r>
        <w:t>meddelanden s</w:t>
      </w:r>
      <w:r w:rsidRPr="00424352">
        <w:t>ka kunna skickas till mobil</w:t>
      </w:r>
      <w:r w:rsidRPr="00424352">
        <w:softHyphen/>
      </w:r>
      <w:r w:rsidRPr="00E211AD">
        <w:t>telefoner som används i ett drabbat område hänvisas till förarbetena till be</w:t>
      </w:r>
      <w:r w:rsidRPr="00E211AD">
        <w:softHyphen/>
        <w:t xml:space="preserve">stämmelserna (prop. 2016/17:113 </w:t>
      </w:r>
      <w:r w:rsidR="00EB24E6">
        <w:t>s. 7</w:t>
      </w:r>
      <w:r>
        <w:t> </w:t>
      </w:r>
      <w:r w:rsidRPr="00E211AD">
        <w:t>f. och 21</w:t>
      </w:r>
      <w:r>
        <w:t> </w:t>
      </w:r>
      <w:r w:rsidRPr="00E211AD">
        <w:t>f.). Det kan i samman</w:t>
      </w:r>
      <w:r w:rsidRPr="00E211AD">
        <w:softHyphen/>
        <w:t>hanget nämnas att utskick av VMA till mobiltelefoner även omfattar an</w:t>
      </w:r>
      <w:r w:rsidRPr="00E211AD">
        <w:softHyphen/>
      </w:r>
      <w:r w:rsidRPr="00424352">
        <w:t xml:space="preserve">vändare från ett annat EU-land </w:t>
      </w:r>
      <w:r>
        <w:t>som</w:t>
      </w:r>
      <w:r w:rsidRPr="00424352">
        <w:t xml:space="preserve"> genom roaming har tillgång till svenska </w:t>
      </w:r>
      <w:r w:rsidRPr="00E211AD">
        <w:t>mobilnät.</w:t>
      </w:r>
    </w:p>
    <w:p w14:paraId="5054A26D" w14:textId="77777777" w:rsidR="00D85371" w:rsidRDefault="00D85371" w:rsidP="00D85371">
      <w:pPr>
        <w:pStyle w:val="Brdtextmedindrag"/>
      </w:pPr>
      <w:r>
        <w:t>Det nuvarande systemet är baserat på sms-teknik. U</w:t>
      </w:r>
      <w:r w:rsidRPr="00B02C95">
        <w:t xml:space="preserve">tskick via </w:t>
      </w:r>
      <w:r>
        <w:t xml:space="preserve">tekniken </w:t>
      </w:r>
      <w:r w:rsidRPr="00B02C95">
        <w:t>Cell Broad</w:t>
      </w:r>
      <w:r>
        <w:softHyphen/>
      </w:r>
      <w:r w:rsidRPr="00B02C95">
        <w:t>cast</w:t>
      </w:r>
      <w:r>
        <w:t xml:space="preserve">, som </w:t>
      </w:r>
      <w:r w:rsidRPr="00B02C95">
        <w:rPr>
          <w:i/>
        </w:rPr>
        <w:t xml:space="preserve">SOS Alarm </w:t>
      </w:r>
      <w:r>
        <w:rPr>
          <w:i/>
        </w:rPr>
        <w:t xml:space="preserve">Sverige </w:t>
      </w:r>
      <w:r w:rsidRPr="00B02C95">
        <w:rPr>
          <w:i/>
        </w:rPr>
        <w:t>AB</w:t>
      </w:r>
      <w:r>
        <w:t xml:space="preserve"> anser bör införas för att kom</w:t>
      </w:r>
      <w:r>
        <w:softHyphen/>
        <w:t xml:space="preserve">plettera utskick via sms, </w:t>
      </w:r>
      <w:r w:rsidRPr="00B02C95">
        <w:t xml:space="preserve">har </w:t>
      </w:r>
      <w:r>
        <w:t>både</w:t>
      </w:r>
      <w:r w:rsidRPr="00B02C95">
        <w:t xml:space="preserve"> för</w:t>
      </w:r>
      <w:r>
        <w:t>-</w:t>
      </w:r>
      <w:r w:rsidRPr="00B02C95">
        <w:t xml:space="preserve"> </w:t>
      </w:r>
      <w:r>
        <w:t>och</w:t>
      </w:r>
      <w:r w:rsidRPr="00B02C95">
        <w:t xml:space="preserve"> nackdelar</w:t>
      </w:r>
      <w:r>
        <w:t>. Enligt regeringens bedömning behöv</w:t>
      </w:r>
      <w:r>
        <w:softHyphen/>
        <w:t>er det systemet och dess konsekvenser utredas innan det skulle kunna tillämpas för det aktuella ändamålet. Inom ramen för det här lagstiftningsärendet har en sådan utredning inte varit möjlig.</w:t>
      </w:r>
    </w:p>
    <w:p w14:paraId="59E821DD" w14:textId="77777777" w:rsidR="00D85371" w:rsidRPr="00E211AD" w:rsidRDefault="00D85371" w:rsidP="00D85371">
      <w:pPr>
        <w:pStyle w:val="Brdtextmedindrag"/>
      </w:pPr>
      <w:r w:rsidRPr="005970D9">
        <w:t>Regleringen av ett system för varning till allmänheten i artikel 110 i EU-direktivet är ny. Av punkt 1 fram</w:t>
      </w:r>
      <w:r w:rsidRPr="005970D9">
        <w:softHyphen/>
        <w:t>går</w:t>
      </w:r>
      <w:r w:rsidRPr="00E211AD">
        <w:t xml:space="preserve"> att medlemsstaterna senast den 21</w:t>
      </w:r>
      <w:r>
        <w:t> </w:t>
      </w:r>
      <w:r w:rsidRPr="00E211AD">
        <w:t>juni 2022 ska inrätta system för varningar till allmänheten avseende över</w:t>
      </w:r>
      <w:r>
        <w:softHyphen/>
      </w:r>
      <w:r w:rsidRPr="00E211AD">
        <w:t>häng</w:t>
      </w:r>
      <w:r>
        <w:softHyphen/>
      </w:r>
      <w:r w:rsidRPr="00E211AD">
        <w:t>ande eller nära förestående större nödsituationer och katastrofer. Tillhandahållare av mobila nummer</w:t>
      </w:r>
      <w:r>
        <w:softHyphen/>
      </w:r>
      <w:r w:rsidRPr="00E211AD">
        <w:t xml:space="preserve">baserade kommunikationstjänster ska </w:t>
      </w:r>
      <w:r>
        <w:t xml:space="preserve">i sådana situationer </w:t>
      </w:r>
      <w:r w:rsidRPr="00E211AD">
        <w:t>skicka varningar till berörda slut</w:t>
      </w:r>
      <w:r>
        <w:softHyphen/>
      </w:r>
      <w:r w:rsidRPr="00E211AD">
        <w:t>användare.</w:t>
      </w:r>
    </w:p>
    <w:p w14:paraId="3967F533" w14:textId="77777777" w:rsidR="00D85371" w:rsidRDefault="00D85371" w:rsidP="00D85371">
      <w:pPr>
        <w:pStyle w:val="Brdtextmedindrag"/>
      </w:pPr>
      <w:r w:rsidRPr="00E211AD">
        <w:t>Det svenska systemet för VMA via mobil</w:t>
      </w:r>
      <w:r>
        <w:softHyphen/>
      </w:r>
      <w:r w:rsidRPr="00E211AD">
        <w:t xml:space="preserve">telefoni </w:t>
      </w:r>
      <w:r>
        <w:t>uppfyller enligt rege</w:t>
      </w:r>
      <w:r>
        <w:softHyphen/>
        <w:t>ring</w:t>
      </w:r>
      <w:r>
        <w:softHyphen/>
        <w:t xml:space="preserve">ens bedömning de </w:t>
      </w:r>
      <w:r w:rsidRPr="00E211AD">
        <w:t>krav som f</w:t>
      </w:r>
      <w:r>
        <w:t>ramgår</w:t>
      </w:r>
      <w:r w:rsidRPr="00E211AD">
        <w:t xml:space="preserve"> av artikel 110.1</w:t>
      </w:r>
      <w:r>
        <w:t xml:space="preserve"> på inrättande av ett särskilt system för varningar till allmänheten. </w:t>
      </w:r>
      <w:r w:rsidRPr="00E211AD">
        <w:t>Bestäm</w:t>
      </w:r>
      <w:r>
        <w:softHyphen/>
      </w:r>
      <w:r w:rsidRPr="00E211AD">
        <w:t>mels</w:t>
      </w:r>
      <w:r>
        <w:softHyphen/>
      </w:r>
      <w:r w:rsidRPr="00E211AD">
        <w:t>erna i 5</w:t>
      </w:r>
      <w:r>
        <w:t xml:space="preserve"> kap. </w:t>
      </w:r>
      <w:r w:rsidRPr="00424352">
        <w:t>7</w:t>
      </w:r>
      <w:r>
        <w:t> </w:t>
      </w:r>
      <w:r w:rsidRPr="00424352">
        <w:t>d</w:t>
      </w:r>
      <w:r>
        <w:t> §</w:t>
      </w:r>
      <w:r w:rsidRPr="00424352">
        <w:t xml:space="preserve"> LEK bör föras över till den nya lagen. </w:t>
      </w:r>
      <w:r>
        <w:t>För att anpassa bestäm</w:t>
      </w:r>
      <w:r>
        <w:softHyphen/>
        <w:t>melser</w:t>
      </w:r>
      <w:r>
        <w:softHyphen/>
        <w:t>na efter lydelsen i EU-direktivet bör dock skyldigheten omfatta tillhanda</w:t>
      </w:r>
      <w:r>
        <w:softHyphen/>
        <w:t>hållare av</w:t>
      </w:r>
      <w:r w:rsidRPr="00E211AD">
        <w:t xml:space="preserve"> allmänt till</w:t>
      </w:r>
      <w:r>
        <w:softHyphen/>
      </w:r>
      <w:r w:rsidRPr="00E211AD">
        <w:t>gäng</w:t>
      </w:r>
      <w:r>
        <w:softHyphen/>
      </w:r>
      <w:r w:rsidRPr="00E211AD">
        <w:t>lig</w:t>
      </w:r>
      <w:r>
        <w:t>a</w:t>
      </w:r>
      <w:r w:rsidRPr="00E211AD">
        <w:t xml:space="preserve"> mobil</w:t>
      </w:r>
      <w:r>
        <w:t>a</w:t>
      </w:r>
      <w:r w:rsidRPr="00E211AD">
        <w:t xml:space="preserve"> nummer</w:t>
      </w:r>
      <w:r>
        <w:softHyphen/>
      </w:r>
      <w:r w:rsidRPr="00E211AD">
        <w:t>baserad</w:t>
      </w:r>
      <w:r>
        <w:t>e</w:t>
      </w:r>
      <w:r w:rsidRPr="00E211AD">
        <w:t xml:space="preserve"> interpersonell</w:t>
      </w:r>
      <w:r>
        <w:t>a</w:t>
      </w:r>
      <w:r w:rsidRPr="00E211AD">
        <w:t xml:space="preserve"> kommu</w:t>
      </w:r>
      <w:r>
        <w:softHyphen/>
      </w:r>
      <w:r w:rsidRPr="00E211AD">
        <w:t>ni</w:t>
      </w:r>
      <w:r>
        <w:softHyphen/>
      </w:r>
      <w:r w:rsidRPr="00E211AD">
        <w:t>ka</w:t>
      </w:r>
      <w:r>
        <w:softHyphen/>
      </w:r>
      <w:r w:rsidRPr="00E211AD">
        <w:t>tionstjänst</w:t>
      </w:r>
      <w:r>
        <w:t>er</w:t>
      </w:r>
      <w:r w:rsidRPr="00E211AD">
        <w:t>.</w:t>
      </w:r>
    </w:p>
    <w:p w14:paraId="64367E2A" w14:textId="32F18F1F" w:rsidR="00D85371" w:rsidRPr="00E211AD" w:rsidRDefault="00D85371" w:rsidP="00D85371">
      <w:pPr>
        <w:pStyle w:val="Brdtextmedindrag"/>
      </w:pPr>
      <w:bookmarkStart w:id="1178" w:name="_Hlk74654584"/>
      <w:r>
        <w:t>Som flera remissinstanser uppmärksammar får medlemsstaterna med stöd av artikel 110.2 i EU-direktivet besluta att utskick ska göras via andra allmänt tillgängliga elektroniska kommunikationstjänster. En förut</w:t>
      </w:r>
      <w:r>
        <w:softHyphen/>
        <w:t>sätt</w:t>
      </w:r>
      <w:r>
        <w:softHyphen/>
        <w:t>ning är dock att systemet är lika verkningsfullt när det gäller täckning och kapacitet att nå slutanvändare. En utökning av kanalerna för VMA till ytterligare elektroniska kommunikations</w:t>
      </w:r>
      <w:r>
        <w:softHyphen/>
        <w:t>tjänster kräver enligt regeringens bedömning en utförlig analys. Det saknas berednings</w:t>
      </w:r>
      <w:r>
        <w:softHyphen/>
      </w:r>
      <w:r>
        <w:softHyphen/>
        <w:t>under</w:t>
      </w:r>
      <w:r>
        <w:softHyphen/>
        <w:t>lag för att nu utsträcka skyldigheten som överförs till den nya lagen till andra än mobil</w:t>
      </w:r>
      <w:r w:rsidR="00251875">
        <w:softHyphen/>
      </w:r>
      <w:r>
        <w:t>operatörer.</w:t>
      </w:r>
    </w:p>
    <w:p w14:paraId="19930CE4" w14:textId="77777777" w:rsidR="00D85371" w:rsidRPr="00E211AD" w:rsidRDefault="00D85371" w:rsidP="00D85371">
      <w:pPr>
        <w:pStyle w:val="Rubrik2"/>
      </w:pPr>
      <w:bookmarkStart w:id="1179" w:name="_Toc9841647"/>
      <w:bookmarkStart w:id="1180" w:name="_Toc9867524"/>
      <w:bookmarkStart w:id="1181" w:name="_Toc9867774"/>
      <w:bookmarkStart w:id="1182" w:name="_Toc9871191"/>
      <w:bookmarkStart w:id="1183" w:name="_Toc9958274"/>
      <w:bookmarkStart w:id="1184" w:name="_Toc9961333"/>
      <w:bookmarkStart w:id="1185" w:name="_Toc9962432"/>
      <w:bookmarkStart w:id="1186" w:name="_Toc17793396"/>
      <w:bookmarkStart w:id="1187" w:name="_Toc73005979"/>
      <w:bookmarkStart w:id="1188" w:name="_Toc86738785"/>
      <w:bookmarkStart w:id="1189" w:name="_Toc94597548"/>
      <w:bookmarkStart w:id="1190" w:name="_Toc96533391"/>
      <w:bookmarkEnd w:id="1178"/>
      <w:r w:rsidRPr="00E211AD">
        <w:lastRenderedPageBreak/>
        <w:t>Slutanvändare med funktionsnedsättning</w:t>
      </w:r>
      <w:bookmarkEnd w:id="1179"/>
      <w:bookmarkEnd w:id="1180"/>
      <w:bookmarkEnd w:id="1181"/>
      <w:bookmarkEnd w:id="1182"/>
      <w:bookmarkEnd w:id="1183"/>
      <w:bookmarkEnd w:id="1184"/>
      <w:bookmarkEnd w:id="1185"/>
      <w:bookmarkEnd w:id="1186"/>
      <w:bookmarkEnd w:id="1187"/>
      <w:bookmarkEnd w:id="1188"/>
      <w:bookmarkEnd w:id="1189"/>
      <w:bookmarkEnd w:id="1190"/>
    </w:p>
    <w:p w14:paraId="3962556E"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 xml:space="preserve">om skyldighet att ta hänsyn till de behov av </w:t>
      </w:r>
      <w:r w:rsidRPr="00424352">
        <w:t>likvärdig tillgång och likvärdigt utbud som slutanvändare med funktions</w:t>
      </w:r>
      <w:r w:rsidRPr="00424352">
        <w:softHyphen/>
        <w:t>nedsättning har ska föras över till den nya lagen.</w:t>
      </w:r>
    </w:p>
    <w:p w14:paraId="0C742532" w14:textId="77777777" w:rsidR="00D85371" w:rsidRPr="00A76360" w:rsidRDefault="00D85371" w:rsidP="00D85371">
      <w:pPr>
        <w:pStyle w:val="Brdtextmedindrag"/>
        <w:rPr>
          <w:sz w:val="8"/>
          <w:szCs w:val="8"/>
        </w:rPr>
      </w:pPr>
    </w:p>
    <w:p w14:paraId="5EC3A689" w14:textId="77777777" w:rsidR="00D85371" w:rsidRPr="00CC1C17" w:rsidRDefault="00D85371" w:rsidP="00D85371">
      <w:pPr>
        <w:pStyle w:val="Brdtextmedindrag"/>
      </w:pPr>
      <w:r w:rsidRPr="00E211AD">
        <w:rPr>
          <w:b/>
        </w:rPr>
        <w:t xml:space="preserve">Promemorians </w:t>
      </w:r>
      <w:r w:rsidRPr="008D14B8">
        <w:rPr>
          <w:b/>
        </w:rPr>
        <w:t>förslag</w:t>
      </w:r>
      <w:r w:rsidRPr="00EF7276">
        <w:rPr>
          <w:bCs/>
        </w:rPr>
        <w:t xml:space="preserve"> </w:t>
      </w:r>
      <w:r>
        <w:t>överensstämmer med regeringens förslag.</w:t>
      </w:r>
    </w:p>
    <w:p w14:paraId="12D8B887" w14:textId="77777777" w:rsidR="00D85371" w:rsidRPr="0020058D" w:rsidRDefault="00D85371" w:rsidP="00D85371">
      <w:pPr>
        <w:pStyle w:val="Brdtextmedindrag"/>
        <w:tabs>
          <w:tab w:val="clear" w:pos="2268"/>
          <w:tab w:val="center" w:pos="3033"/>
        </w:tabs>
      </w:pPr>
      <w:r w:rsidRPr="00E211AD">
        <w:rPr>
          <w:b/>
        </w:rPr>
        <w:t>Remissinstanserna</w:t>
      </w:r>
      <w:r w:rsidRPr="0020058D">
        <w:t xml:space="preserve"> tillstyrker förslage</w:t>
      </w:r>
      <w:r>
        <w:t>t</w:t>
      </w:r>
      <w:r w:rsidRPr="0020058D">
        <w:t xml:space="preserve"> eller har ingen invändning mot de</w:t>
      </w:r>
      <w:r>
        <w:t>t</w:t>
      </w:r>
      <w:r w:rsidRPr="0020058D">
        <w:t>.</w:t>
      </w:r>
    </w:p>
    <w:p w14:paraId="1F2BD5F5" w14:textId="77777777" w:rsidR="00D85371" w:rsidRPr="00E211AD" w:rsidRDefault="00D85371" w:rsidP="00D85371">
      <w:pPr>
        <w:pStyle w:val="Brdtextmedindrag"/>
      </w:pPr>
      <w:r w:rsidRPr="00E211AD">
        <w:rPr>
          <w:b/>
        </w:rPr>
        <w:t xml:space="preserve">Skälen för </w:t>
      </w:r>
      <w:r w:rsidRPr="00757776">
        <w:rPr>
          <w:b/>
        </w:rPr>
        <w:t xml:space="preserve">regeringens </w:t>
      </w:r>
      <w:r w:rsidRPr="00E211AD">
        <w:rPr>
          <w:b/>
        </w:rPr>
        <w:t>förslag:</w:t>
      </w:r>
      <w:r w:rsidRPr="00E211AD">
        <w:t xml:space="preserve"> </w:t>
      </w:r>
      <w:r>
        <w:t>Enligt</w:t>
      </w:r>
      <w:r w:rsidRPr="00E211AD">
        <w:t xml:space="preserve"> 5</w:t>
      </w:r>
      <w:r>
        <w:t> kap. </w:t>
      </w:r>
      <w:r w:rsidRPr="00E211AD">
        <w:t>6</w:t>
      </w:r>
      <w:r>
        <w:t> </w:t>
      </w:r>
      <w:r w:rsidRPr="00E211AD">
        <w:t>e</w:t>
      </w:r>
      <w:r>
        <w:t> §</w:t>
      </w:r>
      <w:r w:rsidRPr="00E211AD">
        <w:t xml:space="preserve"> LEK är den som tillhandahåller allmänt tillgängliga elektroniska kommunika</w:t>
      </w:r>
      <w:r w:rsidRPr="00E211AD">
        <w:softHyphen/>
        <w:t>tions</w:t>
      </w:r>
      <w:r w:rsidRPr="00E211AD">
        <w:softHyphen/>
        <w:t>tjänster skyldig att ta hänsyn till de behov som slutanvändare med funk</w:t>
      </w:r>
      <w:r w:rsidRPr="00E211AD">
        <w:softHyphen/>
        <w:t>tions</w:t>
      </w:r>
      <w:r>
        <w:softHyphen/>
      </w:r>
      <w:r w:rsidRPr="00E211AD">
        <w:t>ned</w:t>
      </w:r>
      <w:r>
        <w:softHyphen/>
      </w:r>
      <w:r w:rsidRPr="00E211AD">
        <w:t>sätt</w:t>
      </w:r>
      <w:r>
        <w:softHyphen/>
      </w:r>
      <w:r w:rsidRPr="00E211AD">
        <w:t xml:space="preserve">ning har av att få likvärdig tillgång till tjänster och av att kunna dra nytta av ett likvärdigt utbud av företag och tjänster som flertalet </w:t>
      </w:r>
      <w:r w:rsidRPr="00424352">
        <w:t>slut</w:t>
      </w:r>
      <w:r>
        <w:softHyphen/>
      </w:r>
      <w:r w:rsidRPr="00424352">
        <w:t>använd</w:t>
      </w:r>
      <w:r>
        <w:softHyphen/>
      </w:r>
      <w:r w:rsidRPr="00424352">
        <w:t>are har tillgång till. Paragrafen innehåller också ett bemyndi</w:t>
      </w:r>
      <w:r w:rsidRPr="00424352">
        <w:softHyphen/>
        <w:t>gande</w:t>
      </w:r>
      <w:r w:rsidRPr="00E211AD">
        <w:t xml:space="preserve"> </w:t>
      </w:r>
      <w:r>
        <w:t xml:space="preserve">att meddela </w:t>
      </w:r>
      <w:r w:rsidRPr="00E211AD">
        <w:t>föreskrift</w:t>
      </w:r>
      <w:r>
        <w:t>er</w:t>
      </w:r>
      <w:r w:rsidRPr="00E211AD">
        <w:t xml:space="preserve"> om på vilket sätt skyldigheten ska fullgöras. PTS har inte meddelat några sådana föreskrifter.</w:t>
      </w:r>
    </w:p>
    <w:p w14:paraId="6FBBD358" w14:textId="479D5A1D" w:rsidR="00D85371" w:rsidRPr="00E211AD" w:rsidRDefault="00D85371" w:rsidP="00D85371">
      <w:pPr>
        <w:pStyle w:val="Brdtextmedindrag"/>
      </w:pPr>
      <w:r w:rsidRPr="00E211AD">
        <w:t>Bestämmelserna genomför artikel 23a.1 i USO-direktivet, som i huvud</w:t>
      </w:r>
      <w:r w:rsidRPr="00E211AD">
        <w:softHyphen/>
        <w:t>sak motsvarar artikel</w:t>
      </w:r>
      <w:r>
        <w:t> </w:t>
      </w:r>
      <w:r w:rsidRPr="00E211AD">
        <w:t xml:space="preserve">111 i EU-direktivet. </w:t>
      </w:r>
      <w:r>
        <w:t>A</w:t>
      </w:r>
      <w:r w:rsidRPr="00E211AD">
        <w:t xml:space="preserve">rtikel 111.1 innehåller vissa språkliga ändringar jämfört med nuvarande reglering och </w:t>
      </w:r>
      <w:r w:rsidRPr="00424352">
        <w:t>mindre tillägg. I punkten a anges uttryckligen att tillgång till tjänsterna även ska innefatta tillhörande avtalsinformation som lämnas i enlighet med artikel 102.</w:t>
      </w:r>
      <w:r w:rsidRPr="00E211AD">
        <w:t xml:space="preserve"> I punkt</w:t>
      </w:r>
      <w:r>
        <w:softHyphen/>
      </w:r>
      <w:r w:rsidRPr="00E211AD">
        <w:t>en b tydliggörs att det utbud av företag och tjänster som slut</w:t>
      </w:r>
      <w:r w:rsidRPr="00E211AD">
        <w:softHyphen/>
        <w:t>använ</w:t>
      </w:r>
      <w:r>
        <w:softHyphen/>
      </w:r>
      <w:r w:rsidRPr="00E211AD">
        <w:t>dare med funktionsnedsättning ska kunna dra nytta av ska vara lik</w:t>
      </w:r>
      <w:r w:rsidRPr="00E211AD">
        <w:softHyphen/>
        <w:t xml:space="preserve">värdigt med det som flertalet slutanvändare har tillgång till. </w:t>
      </w:r>
      <w:r>
        <w:t>Regeringen anser där</w:t>
      </w:r>
      <w:r w:rsidR="00251875">
        <w:softHyphen/>
      </w:r>
      <w:r>
        <w:t xml:space="preserve">med att </w:t>
      </w:r>
      <w:r w:rsidRPr="00E211AD">
        <w:t>5</w:t>
      </w:r>
      <w:r>
        <w:t> kap. </w:t>
      </w:r>
      <w:r w:rsidRPr="00E211AD">
        <w:t>6</w:t>
      </w:r>
      <w:r>
        <w:t> </w:t>
      </w:r>
      <w:r w:rsidRPr="00E211AD">
        <w:t>e</w:t>
      </w:r>
      <w:r>
        <w:t> §</w:t>
      </w:r>
      <w:r w:rsidRPr="00E211AD">
        <w:t xml:space="preserve"> LEK bör föras över till den nya lagen </w:t>
      </w:r>
      <w:bookmarkStart w:id="1191" w:name="_Hlk36460269"/>
      <w:r w:rsidRPr="00E211AD">
        <w:t>med de ändring</w:t>
      </w:r>
      <w:r w:rsidR="00251875">
        <w:softHyphen/>
      </w:r>
      <w:r w:rsidRPr="00E211AD">
        <w:t xml:space="preserve">ar som krävs för att anpassa bestämmelserna till den nya lydelsen </w:t>
      </w:r>
      <w:r>
        <w:t>i EU-</w:t>
      </w:r>
      <w:r w:rsidRPr="00F47C95">
        <w:t xml:space="preserve">direktivet. </w:t>
      </w:r>
      <w:bookmarkEnd w:id="1191"/>
      <w:r w:rsidRPr="00F47C95">
        <w:t>För tydlighetens skull bör det av lagen framgå att likvärdig till</w:t>
      </w:r>
      <w:r w:rsidR="00251875">
        <w:softHyphen/>
      </w:r>
      <w:r w:rsidRPr="00F47C95">
        <w:t>gång till tjänsterna även omfattar tillhörande avtals</w:t>
      </w:r>
      <w:r w:rsidRPr="00F47C95">
        <w:softHyphen/>
        <w:t>infor</w:t>
      </w:r>
      <w:r w:rsidRPr="00F47C95">
        <w:softHyphen/>
        <w:t>ma</w:t>
      </w:r>
      <w:r w:rsidRPr="00F47C95">
        <w:softHyphen/>
        <w:t>tion (jfr avsnitt 16.</w:t>
      </w:r>
      <w:r>
        <w:t>4</w:t>
      </w:r>
      <w:r w:rsidRPr="00F47C95">
        <w:t>).</w:t>
      </w:r>
    </w:p>
    <w:p w14:paraId="13A7D1C7" w14:textId="74C55034" w:rsidR="00D85371" w:rsidRDefault="00D85371" w:rsidP="00D85371">
      <w:pPr>
        <w:pStyle w:val="Brdtextmedindrag"/>
      </w:pPr>
      <w:r w:rsidRPr="00E211AD">
        <w:t>Det grundläggande syftet med artikel</w:t>
      </w:r>
      <w:r>
        <w:t> </w:t>
      </w:r>
      <w:r w:rsidRPr="00E211AD">
        <w:t xml:space="preserve">111 är att personer </w:t>
      </w:r>
      <w:r w:rsidRPr="00424352">
        <w:t>med funktions</w:t>
      </w:r>
      <w:r>
        <w:softHyphen/>
      </w:r>
      <w:r w:rsidRPr="00424352">
        <w:t>nedsättning ska få tillgång till elektroniska kommuni</w:t>
      </w:r>
      <w:r w:rsidRPr="00424352">
        <w:softHyphen/>
        <w:t>ka</w:t>
      </w:r>
      <w:r w:rsidRPr="00424352">
        <w:softHyphen/>
        <w:t>tions</w:t>
      </w:r>
      <w:r w:rsidRPr="00424352">
        <w:softHyphen/>
      </w:r>
      <w:r w:rsidRPr="00E211AD">
        <w:softHyphen/>
      </w:r>
      <w:r w:rsidRPr="00424352">
        <w:t xml:space="preserve">tjänster på likvärdigt sätt som andra slutanvändare (jfr skäl 296–298). </w:t>
      </w:r>
      <w:r w:rsidRPr="00EC2098">
        <w:t xml:space="preserve">I Sverige bedrivs sedan många år </w:t>
      </w:r>
      <w:r>
        <w:t>tillbaka</w:t>
      </w:r>
      <w:r w:rsidRPr="00EC2098">
        <w:t xml:space="preserve"> ett aktivt arbete för att elektroniska kom</w:t>
      </w:r>
      <w:r>
        <w:softHyphen/>
      </w:r>
      <w:r w:rsidRPr="00EC2098">
        <w:t>mun</w:t>
      </w:r>
      <w:r>
        <w:softHyphen/>
      </w:r>
      <w:r w:rsidRPr="00EC2098">
        <w:t>ika</w:t>
      </w:r>
      <w:r>
        <w:softHyphen/>
      </w:r>
      <w:r w:rsidRPr="00EC2098">
        <w:t>tions</w:t>
      </w:r>
      <w:r>
        <w:softHyphen/>
      </w:r>
      <w:r w:rsidRPr="00EC2098">
        <w:t>tjänster ska vara tillgängliga för personer med funktions</w:t>
      </w:r>
      <w:r>
        <w:softHyphen/>
      </w:r>
      <w:r w:rsidRPr="00EC2098">
        <w:t>nedsättning.</w:t>
      </w:r>
      <w:r>
        <w:t xml:space="preserve"> I </w:t>
      </w:r>
      <w:r w:rsidRPr="00EC2098">
        <w:t xml:space="preserve">statsbudgeten </w:t>
      </w:r>
      <w:r>
        <w:t xml:space="preserve">finns det </w:t>
      </w:r>
      <w:r w:rsidRPr="00EC2098">
        <w:t>ett anslag för ersättning för särskilda tjänster för personer med funktionsnedsättning</w:t>
      </w:r>
      <w:r>
        <w:t xml:space="preserve">. </w:t>
      </w:r>
      <w:r w:rsidRPr="00E827C3">
        <w:t xml:space="preserve">PTS har med </w:t>
      </w:r>
      <w:r>
        <w:t xml:space="preserve">dessa </w:t>
      </w:r>
      <w:r w:rsidRPr="00E827C3">
        <w:t xml:space="preserve">medel upphandlat </w:t>
      </w:r>
      <w:r>
        <w:t>särskilda tjänster för personer med funktions</w:t>
      </w:r>
      <w:r>
        <w:softHyphen/>
        <w:t>nedsätt</w:t>
      </w:r>
      <w:r>
        <w:softHyphen/>
        <w:t>ning. Enligt regering</w:t>
      </w:r>
      <w:r>
        <w:softHyphen/>
        <w:t>ens mening bör artikelns syfte även i fort</w:t>
      </w:r>
      <w:r>
        <w:softHyphen/>
        <w:t>sätt</w:t>
      </w:r>
      <w:r>
        <w:softHyphen/>
        <w:t xml:space="preserve">ningen främst </w:t>
      </w:r>
      <w:r w:rsidRPr="00251875">
        <w:rPr>
          <w:spacing w:val="-2"/>
        </w:rPr>
        <w:t>tillgodoses genom åtgärder som finansieras av stats</w:t>
      </w:r>
      <w:r w:rsidRPr="00251875">
        <w:rPr>
          <w:spacing w:val="-2"/>
        </w:rPr>
        <w:softHyphen/>
        <w:t>medel. Med stöd av be</w:t>
      </w:r>
      <w:r w:rsidR="00251875" w:rsidRPr="00251875">
        <w:rPr>
          <w:spacing w:val="-2"/>
        </w:rPr>
        <w:softHyphen/>
      </w:r>
      <w:r w:rsidRPr="00424352">
        <w:t>myndig</w:t>
      </w:r>
      <w:r>
        <w:softHyphen/>
      </w:r>
      <w:r w:rsidRPr="00424352">
        <w:t>an</w:t>
      </w:r>
      <w:r>
        <w:softHyphen/>
      </w:r>
      <w:r w:rsidRPr="00424352">
        <w:t>det</w:t>
      </w:r>
      <w:r w:rsidRPr="00E211AD">
        <w:t xml:space="preserve"> finns det </w:t>
      </w:r>
      <w:r>
        <w:t xml:space="preserve">dock </w:t>
      </w:r>
      <w:r w:rsidRPr="00E211AD">
        <w:t>möjlighet att vid behov meddela före</w:t>
      </w:r>
      <w:r>
        <w:softHyphen/>
      </w:r>
      <w:r w:rsidRPr="00E211AD">
        <w:t>skrifter.</w:t>
      </w:r>
      <w:bookmarkStart w:id="1192" w:name="_Toc9841648"/>
      <w:bookmarkStart w:id="1193" w:name="_Toc9867525"/>
      <w:bookmarkStart w:id="1194" w:name="_Toc9867775"/>
      <w:bookmarkStart w:id="1195" w:name="_Toc9871192"/>
      <w:bookmarkStart w:id="1196" w:name="_Toc9958275"/>
      <w:bookmarkStart w:id="1197" w:name="_Toc9961334"/>
      <w:bookmarkStart w:id="1198" w:name="_Toc9962433"/>
      <w:bookmarkStart w:id="1199" w:name="_Toc17793397"/>
      <w:bookmarkStart w:id="1200" w:name="_Toc73005980"/>
    </w:p>
    <w:p w14:paraId="50A2E249" w14:textId="2A0CE8EB" w:rsidR="00251875" w:rsidRDefault="00251875" w:rsidP="00D85371">
      <w:pPr>
        <w:pStyle w:val="Brdtextmedindrag"/>
      </w:pPr>
    </w:p>
    <w:p w14:paraId="4C50589C" w14:textId="4B45903D" w:rsidR="00251875" w:rsidRDefault="00251875" w:rsidP="00D85371">
      <w:pPr>
        <w:pStyle w:val="Brdtextmedindrag"/>
      </w:pPr>
    </w:p>
    <w:p w14:paraId="46BB5BF0" w14:textId="77777777" w:rsidR="00251875" w:rsidRDefault="00251875" w:rsidP="00D85371">
      <w:pPr>
        <w:pStyle w:val="Brdtextmedindrag"/>
        <w:rPr>
          <w:rFonts w:eastAsiaTheme="minorHAnsi" w:cstheme="minorBidi"/>
          <w:sz w:val="26"/>
          <w:szCs w:val="22"/>
        </w:rPr>
      </w:pPr>
    </w:p>
    <w:p w14:paraId="28278E0B" w14:textId="77777777" w:rsidR="00D85371" w:rsidRPr="00E211AD" w:rsidRDefault="00D85371" w:rsidP="00D85371">
      <w:pPr>
        <w:pStyle w:val="Rubrik2"/>
      </w:pPr>
      <w:bookmarkStart w:id="1201" w:name="_Toc86738786"/>
      <w:bookmarkStart w:id="1202" w:name="_Toc94597549"/>
      <w:bookmarkStart w:id="1203" w:name="_Toc96533392"/>
      <w:r w:rsidRPr="00E211AD">
        <w:lastRenderedPageBreak/>
        <w:t>Abonnentupplysning</w:t>
      </w:r>
      <w:bookmarkEnd w:id="1192"/>
      <w:bookmarkEnd w:id="1193"/>
      <w:bookmarkEnd w:id="1194"/>
      <w:bookmarkEnd w:id="1195"/>
      <w:bookmarkEnd w:id="1196"/>
      <w:bookmarkEnd w:id="1197"/>
      <w:bookmarkEnd w:id="1198"/>
      <w:bookmarkEnd w:id="1199"/>
      <w:bookmarkEnd w:id="1200"/>
      <w:bookmarkEnd w:id="1201"/>
      <w:bookmarkEnd w:id="1202"/>
      <w:bookmarkEnd w:id="1203"/>
    </w:p>
    <w:p w14:paraId="1081122B" w14:textId="77777777" w:rsidR="00D85371" w:rsidRPr="00E211AD" w:rsidRDefault="00D85371" w:rsidP="00D85371">
      <w:pPr>
        <w:pStyle w:val="Brdtextram"/>
      </w:pPr>
      <w:r>
        <w:rPr>
          <w:b/>
        </w:rPr>
        <w:t>Regeringens f</w:t>
      </w:r>
      <w:r w:rsidRPr="00424352">
        <w:rPr>
          <w:b/>
        </w:rPr>
        <w:t>örslag:</w:t>
      </w:r>
      <w:r w:rsidRPr="00424352">
        <w:t xml:space="preserve"> Bestämmelserna </w:t>
      </w:r>
      <w:r>
        <w:t>i lagen om elektronisk kommu</w:t>
      </w:r>
      <w:r>
        <w:softHyphen/>
        <w:t>nikation</w:t>
      </w:r>
      <w:r w:rsidRPr="00424352">
        <w:t xml:space="preserve"> om skyldighet att tillgodose varje rimlig be</w:t>
      </w:r>
      <w:r w:rsidRPr="00424352">
        <w:softHyphen/>
        <w:t>gäran</w:t>
      </w:r>
      <w:r w:rsidRPr="00E211AD">
        <w:t xml:space="preserve"> om att lämna ut abonnentuppgifter till den som bedriver eller avser att bedriva abonnent</w:t>
      </w:r>
      <w:r>
        <w:softHyphen/>
      </w:r>
      <w:r w:rsidRPr="00E211AD">
        <w:t>upplysning ska föras över till den nya lagen. Skyldig</w:t>
      </w:r>
      <w:r w:rsidRPr="00E211AD">
        <w:softHyphen/>
      </w:r>
      <w:r w:rsidRPr="00424352">
        <w:t>heten ska omfatta tillhandahållare av allmänt tillgängliga nummer</w:t>
      </w:r>
      <w:r w:rsidRPr="00424352">
        <w:softHyphen/>
        <w:t>baserade inter</w:t>
      </w:r>
      <w:r>
        <w:softHyphen/>
      </w:r>
      <w:r w:rsidRPr="00424352">
        <w:t>personella kommunikationstjänster.</w:t>
      </w:r>
    </w:p>
    <w:p w14:paraId="42A2AAC0" w14:textId="77777777" w:rsidR="00D85371" w:rsidRPr="00E211AD" w:rsidRDefault="00D85371" w:rsidP="00D85371">
      <w:pPr>
        <w:pStyle w:val="Brdtextmedindragram"/>
      </w:pPr>
      <w:r>
        <w:t>Regleringsmyndigheten ska få ålägga d</w:t>
      </w:r>
      <w:r w:rsidRPr="00E211AD">
        <w:t xml:space="preserve">en som kontrollerar tillträde till slutanvändare </w:t>
      </w:r>
      <w:r>
        <w:t xml:space="preserve">och som bedriver verksamhet som ska anmälas enligt lagen </w:t>
      </w:r>
      <w:r w:rsidRPr="00424352">
        <w:t>skyldig</w:t>
      </w:r>
      <w:r>
        <w:softHyphen/>
      </w:r>
      <w:r w:rsidRPr="00424352">
        <w:t>het</w:t>
      </w:r>
      <w:r>
        <w:softHyphen/>
      </w:r>
      <w:r w:rsidRPr="00424352">
        <w:t>er i syfte att slut</w:t>
      </w:r>
      <w:r>
        <w:softHyphen/>
      </w:r>
      <w:r w:rsidRPr="00424352">
        <w:t>använd</w:t>
      </w:r>
      <w:r>
        <w:softHyphen/>
      </w:r>
      <w:r w:rsidRPr="00424352">
        <w:t xml:space="preserve">are ska ha tillgång till </w:t>
      </w:r>
      <w:r w:rsidRPr="00E211AD">
        <w:t>upplys</w:t>
      </w:r>
      <w:r>
        <w:softHyphen/>
      </w:r>
      <w:r w:rsidRPr="00E211AD">
        <w:t>nings</w:t>
      </w:r>
      <w:r>
        <w:softHyphen/>
      </w:r>
      <w:r w:rsidRPr="00E211AD">
        <w:t>tjänster om telefon</w:t>
      </w:r>
      <w:r>
        <w:softHyphen/>
      </w:r>
      <w:r w:rsidRPr="00E211AD">
        <w:t>abonne</w:t>
      </w:r>
      <w:r>
        <w:softHyphen/>
      </w:r>
      <w:r w:rsidRPr="00E211AD">
        <w:t>mang.</w:t>
      </w:r>
    </w:p>
    <w:p w14:paraId="757D6B40" w14:textId="77777777" w:rsidR="00D85371" w:rsidRPr="00A76360" w:rsidRDefault="00D85371" w:rsidP="00D85371">
      <w:pPr>
        <w:pStyle w:val="Brdtextmedindrag"/>
        <w:rPr>
          <w:sz w:val="8"/>
          <w:szCs w:val="8"/>
        </w:rPr>
      </w:pPr>
    </w:p>
    <w:p w14:paraId="67887ED8" w14:textId="77777777" w:rsidR="00D85371" w:rsidRPr="00CC1C17" w:rsidRDefault="00D85371" w:rsidP="00D85371">
      <w:pPr>
        <w:pStyle w:val="Brdtextmedindrag"/>
      </w:pPr>
      <w:r w:rsidRPr="00E211AD">
        <w:rPr>
          <w:b/>
        </w:rPr>
        <w:t xml:space="preserve">Promemorians </w:t>
      </w:r>
      <w:r w:rsidRPr="008D14B8">
        <w:rPr>
          <w:b/>
        </w:rPr>
        <w:t>förslag</w:t>
      </w:r>
      <w:r w:rsidRPr="00A46F97">
        <w:t xml:space="preserve"> </w:t>
      </w:r>
      <w:r>
        <w:t xml:space="preserve">överensstämmer i huvudsak med regeringens förslag. I promemorian föreslås inte att skyldigheten endast ska få åläggas den som bedriver verksamhet som omfattas av anmälningskravet. </w:t>
      </w:r>
    </w:p>
    <w:p w14:paraId="7A770366" w14:textId="77777777" w:rsidR="00D85371" w:rsidRDefault="00D85371" w:rsidP="00D85371">
      <w:pPr>
        <w:pStyle w:val="Brdtextmedindrag"/>
      </w:pPr>
      <w:r w:rsidRPr="00E211AD">
        <w:rPr>
          <w:b/>
        </w:rPr>
        <w:t>Remissinstanserna:</w:t>
      </w:r>
      <w:r w:rsidRPr="00A46F97">
        <w:t xml:space="preserve"> </w:t>
      </w:r>
      <w:r w:rsidRPr="00AA6A04">
        <w:t>De flesta av remissinstanserna tillstyrker förslage</w:t>
      </w:r>
      <w:r>
        <w:t>t</w:t>
      </w:r>
      <w:r w:rsidRPr="00AA6A04">
        <w:t xml:space="preserve"> eller har ingen </w:t>
      </w:r>
      <w:r w:rsidRPr="00497C73">
        <w:t xml:space="preserve">invändning mot </w:t>
      </w:r>
      <w:r w:rsidRPr="001B0768">
        <w:t>de</w:t>
      </w:r>
      <w:r>
        <w:t>t</w:t>
      </w:r>
      <w:r w:rsidRPr="001B0768">
        <w:t>.</w:t>
      </w:r>
      <w:r>
        <w:t xml:space="preserve"> </w:t>
      </w:r>
      <w:r w:rsidRPr="009A5F90">
        <w:rPr>
          <w:i/>
        </w:rPr>
        <w:t>Kammarrätten i Stockholm</w:t>
      </w:r>
      <w:r w:rsidRPr="009A5F90">
        <w:t xml:space="preserve"> fram</w:t>
      </w:r>
      <w:r w:rsidRPr="009A5F90">
        <w:softHyphen/>
        <w:t>håll</w:t>
      </w:r>
      <w:r w:rsidRPr="009A5F90">
        <w:softHyphen/>
        <w:t>er dock att det bör klar</w:t>
      </w:r>
      <w:r w:rsidRPr="009A5F90">
        <w:softHyphen/>
        <w:t>göras om bestämmelsen om utlämnande av abon</w:t>
      </w:r>
      <w:r w:rsidRPr="009A5F90">
        <w:softHyphen/>
        <w:t>nent</w:t>
      </w:r>
      <w:r w:rsidRPr="009A5F90">
        <w:softHyphen/>
        <w:t>uppgifter avser uppgifter om slutanvändare eller abonnent</w:t>
      </w:r>
      <w:r w:rsidRPr="009A5F90">
        <w:softHyphen/>
        <w:t xml:space="preserve">er. </w:t>
      </w:r>
      <w:r w:rsidRPr="009A5F90">
        <w:rPr>
          <w:i/>
        </w:rPr>
        <w:t>Telenor Sverige AB</w:t>
      </w:r>
      <w:r w:rsidRPr="009A5F90">
        <w:t xml:space="preserve"> anser att det i lagen bör föreskrivas att ett utlämn</w:t>
      </w:r>
      <w:r w:rsidRPr="009A5F90">
        <w:softHyphen/>
        <w:t>ande sker på frivillig grund samt ett krav på ett aktivt val från abon</w:t>
      </w:r>
      <w:r w:rsidRPr="009A5F90">
        <w:softHyphen/>
        <w:t>nent</w:t>
      </w:r>
      <w:r w:rsidRPr="009A5F90">
        <w:softHyphen/>
        <w:t xml:space="preserve">en för att finnas sökbar i en sådan tjänst. </w:t>
      </w:r>
      <w:r w:rsidRPr="00317812">
        <w:rPr>
          <w:i/>
        </w:rPr>
        <w:t>PTS</w:t>
      </w:r>
      <w:r w:rsidRPr="00317812">
        <w:t xml:space="preserve"> anser att </w:t>
      </w:r>
      <w:r>
        <w:t>uttrycket</w:t>
      </w:r>
      <w:r w:rsidRPr="00317812">
        <w:t xml:space="preserve"> upplysningstjänster ska ersättas med samlings</w:t>
      </w:r>
      <w:r w:rsidRPr="00317812">
        <w:softHyphen/>
        <w:t>uttrycket abonnentupplysning.</w:t>
      </w:r>
    </w:p>
    <w:p w14:paraId="42CA6594" w14:textId="77777777" w:rsidR="00D85371" w:rsidRDefault="00D85371" w:rsidP="00D85371">
      <w:pPr>
        <w:pStyle w:val="Rubrik4utannumrering"/>
      </w:pPr>
      <w:r w:rsidRPr="00E211AD">
        <w:t xml:space="preserve">Skälen för </w:t>
      </w:r>
      <w:r w:rsidRPr="00757776">
        <w:t xml:space="preserve">regeringens </w:t>
      </w:r>
      <w:r w:rsidRPr="00E211AD">
        <w:t>förslag</w:t>
      </w:r>
    </w:p>
    <w:p w14:paraId="69A7AC9D" w14:textId="77777777" w:rsidR="00D85371" w:rsidRPr="00A307D2" w:rsidRDefault="00D85371" w:rsidP="00D85371">
      <w:pPr>
        <w:pStyle w:val="Rubrik5utannumrering"/>
        <w:spacing w:before="0"/>
      </w:pPr>
      <w:r>
        <w:t>Skyldigheten att lämna ut abonnentuppgifter behålls</w:t>
      </w:r>
    </w:p>
    <w:p w14:paraId="6095F8AC" w14:textId="77777777" w:rsidR="00D85371" w:rsidRDefault="00D85371" w:rsidP="00D85371">
      <w:pPr>
        <w:pStyle w:val="Brdtextmedindrag"/>
        <w:ind w:firstLine="0"/>
      </w:pPr>
      <w:r w:rsidRPr="00E211AD">
        <w:t>Enligt 5</w:t>
      </w:r>
      <w:r>
        <w:t> kap. </w:t>
      </w:r>
      <w:r w:rsidRPr="00E211AD">
        <w:t>7</w:t>
      </w:r>
      <w:r>
        <w:t> §</w:t>
      </w:r>
      <w:r w:rsidRPr="00E211AD">
        <w:t xml:space="preserve"> första stycket</w:t>
      </w:r>
      <w:r>
        <w:t> </w:t>
      </w:r>
      <w:r w:rsidRPr="00E211AD">
        <w:t xml:space="preserve">3 LEK </w:t>
      </w:r>
      <w:r>
        <w:t>ska</w:t>
      </w:r>
      <w:r w:rsidRPr="00E211AD">
        <w:t xml:space="preserve"> tillhanda</w:t>
      </w:r>
      <w:r>
        <w:softHyphen/>
      </w:r>
      <w:r w:rsidRPr="00E211AD">
        <w:t>håll</w:t>
      </w:r>
      <w:r>
        <w:softHyphen/>
      </w:r>
      <w:r w:rsidRPr="00E211AD">
        <w:t>are av ett allmänt kommunikationsnät eller en allmänt tillgänglig telefoni</w:t>
      </w:r>
      <w:r>
        <w:softHyphen/>
      </w:r>
      <w:r w:rsidRPr="00E211AD">
        <w:t>tjänst på villkor som är rättvisa, kostnads</w:t>
      </w:r>
      <w:r w:rsidRPr="00E211AD">
        <w:softHyphen/>
        <w:t>orienterade och icke-diskriminerande tillgodose varje rimlig be</w:t>
      </w:r>
      <w:r>
        <w:softHyphen/>
      </w:r>
      <w:r w:rsidRPr="00E211AD">
        <w:t>gär</w:t>
      </w:r>
      <w:r>
        <w:softHyphen/>
      </w:r>
      <w:r w:rsidRPr="00E211AD">
        <w:t xml:space="preserve">an om </w:t>
      </w:r>
      <w:r w:rsidRPr="00424352">
        <w:t>att lämna ut abonnent</w:t>
      </w:r>
      <w:r>
        <w:softHyphen/>
      </w:r>
      <w:r w:rsidRPr="00424352">
        <w:t>uppgifter som inte omfattas av sekretess eller tystnads</w:t>
      </w:r>
      <w:r w:rsidRPr="00424352">
        <w:softHyphen/>
        <w:t>plikt enligt lag till den som bedriver abonnent</w:t>
      </w:r>
      <w:r>
        <w:softHyphen/>
      </w:r>
      <w:r w:rsidRPr="00424352">
        <w:t>upplysning. I tredje stycke</w:t>
      </w:r>
      <w:r>
        <w:t>t</w:t>
      </w:r>
      <w:r w:rsidRPr="00424352">
        <w:t xml:space="preserve"> finns ett bemyndigande att meddela före</w:t>
      </w:r>
      <w:r>
        <w:softHyphen/>
      </w:r>
      <w:r w:rsidRPr="00424352">
        <w:t>skrifter om bl.a. på vilket sätt</w:t>
      </w:r>
      <w:r w:rsidRPr="00E211AD">
        <w:t xml:space="preserve"> </w:t>
      </w:r>
      <w:r w:rsidRPr="00424352">
        <w:t>skyldigheten ska fullgöras och vilka upp</w:t>
      </w:r>
      <w:r>
        <w:softHyphen/>
      </w:r>
      <w:r w:rsidRPr="00424352">
        <w:t>gift</w:t>
      </w:r>
      <w:r>
        <w:softHyphen/>
      </w:r>
      <w:r w:rsidRPr="00424352">
        <w:t>er som omfattas av skyldig</w:t>
      </w:r>
      <w:r w:rsidRPr="00424352">
        <w:softHyphen/>
        <w:t>heten.</w:t>
      </w:r>
      <w:r w:rsidRPr="00E211AD">
        <w:t xml:space="preserve"> PTS har meddelat föreskrifter (PTSFS 2005:3) om skyldighet att lämna ut abonnentuppgifter.</w:t>
      </w:r>
    </w:p>
    <w:p w14:paraId="7471BF10" w14:textId="4679F521" w:rsidR="00D85371" w:rsidRDefault="00D85371" w:rsidP="00D85371">
      <w:pPr>
        <w:pStyle w:val="Brdtextmedindrag"/>
      </w:pPr>
      <w:r w:rsidRPr="00E211AD">
        <w:t>Bestämmelserna genomför artikel 25.2 i USO-direktivet</w:t>
      </w:r>
      <w:r>
        <w:t>,</w:t>
      </w:r>
      <w:r w:rsidRPr="00E211AD">
        <w:t xml:space="preserve"> som motsvarar artikel 112.1 i EU-direktivet. Det som är nytt i EU-direktivet är att skyldig</w:t>
      </w:r>
      <w:r w:rsidRPr="00E211AD">
        <w:softHyphen/>
      </w:r>
      <w:r w:rsidRPr="00424352">
        <w:t>heten uttryckligen gäller tillhandahållare av nummerbaserade inter</w:t>
      </w:r>
      <w:r w:rsidRPr="00424352">
        <w:softHyphen/>
        <w:t>per</w:t>
      </w:r>
      <w:r w:rsidRPr="00424352">
        <w:softHyphen/>
        <w:t>so</w:t>
      </w:r>
      <w:r w:rsidR="001271BB">
        <w:softHyphen/>
      </w:r>
      <w:r w:rsidRPr="00424352">
        <w:t>nella kommunikationstjänster</w:t>
      </w:r>
      <w:r>
        <w:t>, medan r</w:t>
      </w:r>
      <w:r w:rsidRPr="00424352">
        <w:t>egleringen i USO-direktivet avser företag</w:t>
      </w:r>
      <w:r w:rsidRPr="00E211AD">
        <w:t xml:space="preserve"> som tilldelar telefonnummer. I övrigt har artikeln endast genomgått vissa språkliga ändringar. </w:t>
      </w:r>
      <w:r>
        <w:t>B</w:t>
      </w:r>
      <w:r w:rsidRPr="00E211AD">
        <w:t>estäm</w:t>
      </w:r>
      <w:r>
        <w:softHyphen/>
      </w:r>
      <w:r w:rsidRPr="00E211AD">
        <w:t>mels</w:t>
      </w:r>
      <w:r>
        <w:softHyphen/>
      </w:r>
      <w:r w:rsidRPr="00E211AD">
        <w:t>er</w:t>
      </w:r>
      <w:r>
        <w:softHyphen/>
      </w:r>
      <w:r w:rsidRPr="00E211AD">
        <w:t xml:space="preserve">na </w:t>
      </w:r>
      <w:r>
        <w:t xml:space="preserve">om skyldighet att lämna ut abonnentuppgifter </w:t>
      </w:r>
      <w:r w:rsidRPr="00E211AD">
        <w:t xml:space="preserve">bör </w:t>
      </w:r>
      <w:r>
        <w:t xml:space="preserve">därför </w:t>
      </w:r>
      <w:r w:rsidRPr="00E211AD">
        <w:t>föras över till den nya lagen. Skyldig</w:t>
      </w:r>
      <w:r>
        <w:softHyphen/>
      </w:r>
      <w:r w:rsidRPr="00E211AD">
        <w:t>heten bör i enlighet med direktiv</w:t>
      </w:r>
      <w:r>
        <w:t>et</w:t>
      </w:r>
      <w:r w:rsidRPr="00E211AD">
        <w:t xml:space="preserve"> omfatta tillhanda</w:t>
      </w:r>
      <w:r>
        <w:softHyphen/>
      </w:r>
      <w:r w:rsidRPr="00E211AD">
        <w:t>hållare av allmänt tillgäng</w:t>
      </w:r>
      <w:r w:rsidR="001271BB">
        <w:softHyphen/>
      </w:r>
      <w:r w:rsidRPr="00E211AD">
        <w:t>liga nummerbaserade inter</w:t>
      </w:r>
      <w:r>
        <w:softHyphen/>
      </w:r>
      <w:r w:rsidRPr="00E211AD">
        <w:t>person</w:t>
      </w:r>
      <w:r>
        <w:softHyphen/>
      </w:r>
      <w:r w:rsidRPr="00E211AD">
        <w:t>ella kom</w:t>
      </w:r>
      <w:r>
        <w:softHyphen/>
      </w:r>
      <w:r w:rsidRPr="00E211AD">
        <w:t>mun</w:t>
      </w:r>
      <w:r>
        <w:softHyphen/>
      </w:r>
      <w:r w:rsidRPr="00E211AD">
        <w:t>ika</w:t>
      </w:r>
      <w:r>
        <w:softHyphen/>
      </w:r>
      <w:r w:rsidRPr="00E211AD">
        <w:t>tions</w:t>
      </w:r>
      <w:r>
        <w:softHyphen/>
      </w:r>
      <w:r w:rsidRPr="00E211AD">
        <w:t>tjänster.</w:t>
      </w:r>
    </w:p>
    <w:p w14:paraId="4ABBCE2F" w14:textId="472B18D3" w:rsidR="00D85371" w:rsidRDefault="00D85371" w:rsidP="00D85371">
      <w:pPr>
        <w:pStyle w:val="Brdtextmedindrag"/>
      </w:pPr>
      <w:r>
        <w:t>Regeringen konstaterar att artikel 112.1 är fullharmon</w:t>
      </w:r>
      <w:r>
        <w:softHyphen/>
        <w:t>iser</w:t>
      </w:r>
      <w:r>
        <w:softHyphen/>
        <w:t>ad (se avsnitt</w:t>
      </w:r>
      <w:r w:rsidR="001271BB">
        <w:t xml:space="preserve"> </w:t>
      </w:r>
      <w:r>
        <w:t>16.1.1). Det är därmed inte förenligt med EU-direktivet att införa bestäm</w:t>
      </w:r>
      <w:r>
        <w:softHyphen/>
        <w:t xml:space="preserve">melser som avviker från artikeln för att säkerställa en högre skyddsnivå, som </w:t>
      </w:r>
      <w:r w:rsidRPr="00925871">
        <w:rPr>
          <w:i/>
        </w:rPr>
        <w:t xml:space="preserve">Telenor Sverige AB </w:t>
      </w:r>
      <w:r w:rsidRPr="00925871">
        <w:t>föreslår.</w:t>
      </w:r>
    </w:p>
    <w:p w14:paraId="21E1C734" w14:textId="77777777" w:rsidR="00D85371" w:rsidRDefault="00D85371" w:rsidP="00D85371">
      <w:pPr>
        <w:pStyle w:val="Brdtextmedindrag"/>
      </w:pPr>
      <w:r>
        <w:lastRenderedPageBreak/>
        <w:t xml:space="preserve">Med anledning av </w:t>
      </w:r>
      <w:r w:rsidRPr="0008393E">
        <w:rPr>
          <w:i/>
        </w:rPr>
        <w:t>Kammarrätten i Stockholm</w:t>
      </w:r>
      <w:r>
        <w:rPr>
          <w:i/>
        </w:rPr>
        <w:t>s</w:t>
      </w:r>
      <w:r>
        <w:t xml:space="preserve"> synpunkt om vilka upp</w:t>
      </w:r>
      <w:r>
        <w:softHyphen/>
        <w:t>gifter skyldigheten omfattar konstaterar regeringen att den avser upp</w:t>
      </w:r>
      <w:r>
        <w:softHyphen/>
        <w:t>gifter om abon</w:t>
      </w:r>
      <w:r>
        <w:softHyphen/>
        <w:t>nent</w:t>
      </w:r>
      <w:r>
        <w:softHyphen/>
        <w:t>er. Till skillnad från uttrycket slutanvändare, som är fysiska eller jurid</w:t>
      </w:r>
      <w:r>
        <w:softHyphen/>
        <w:t>iska personer som använder eller efterfrågar allmänt tillgängliga elektron</w:t>
      </w:r>
      <w:r>
        <w:softHyphen/>
        <w:t>iska kommunika</w:t>
      </w:r>
      <w:r>
        <w:softHyphen/>
        <w:t>tions</w:t>
      </w:r>
      <w:r>
        <w:softHyphen/>
        <w:t>tjänster, avses med uttrycket abonnent den som har ingått ett avtal med tillhandahållaren. Skyldigheten att lämna ut uppgifter omfattar alltså enbart sådana slut</w:t>
      </w:r>
      <w:r>
        <w:softHyphen/>
        <w:t>använd</w:t>
      </w:r>
      <w:r>
        <w:softHyphen/>
        <w:t>are som har ingått avtal med tillhandahållaren i fråga. Någon definition av abonnent finns inte i EU-direktiv</w:t>
      </w:r>
      <w:r>
        <w:softHyphen/>
        <w:t xml:space="preserve">et. Någon ändring i förhållande till tidigare EU-regelverk är enligt regeringens bedömning dock inte avsedd. </w:t>
      </w:r>
      <w:r w:rsidRPr="00750F5B">
        <w:t xml:space="preserve">Som </w:t>
      </w:r>
      <w:r w:rsidRPr="00F47C95">
        <w:t>framgår av av</w:t>
      </w:r>
      <w:r>
        <w:softHyphen/>
      </w:r>
      <w:r w:rsidRPr="00F47C95">
        <w:t>snitt 18.1 föreslås att uttrycket abonnent definieras i lagen. Därmed klar</w:t>
      </w:r>
      <w:r>
        <w:softHyphen/>
      </w:r>
      <w:r w:rsidRPr="00F47C95">
        <w:t xml:space="preserve">görs även innebörden av </w:t>
      </w:r>
      <w:r>
        <w:t>skyldigheten att lämna ut abonnentuppgifter</w:t>
      </w:r>
      <w:r w:rsidRPr="00F47C95">
        <w:t>.</w:t>
      </w:r>
    </w:p>
    <w:p w14:paraId="6DA3DF78" w14:textId="77777777" w:rsidR="00D85371" w:rsidRDefault="00D85371" w:rsidP="00D85371">
      <w:pPr>
        <w:pStyle w:val="Rubrik5utannumrering"/>
      </w:pPr>
      <w:r>
        <w:t>Tillgång till nummerupplysningstjänster</w:t>
      </w:r>
    </w:p>
    <w:p w14:paraId="42C0E6AB" w14:textId="77777777" w:rsidR="00D85371" w:rsidRDefault="00D85371" w:rsidP="00D85371">
      <w:pPr>
        <w:pStyle w:val="Brdtextmedindrag"/>
        <w:ind w:firstLine="0"/>
      </w:pPr>
      <w:r>
        <w:t>Enligt EU-direktivet avskaffas skyldigheten för medlemsstaterna att säker</w:t>
      </w:r>
      <w:r>
        <w:softHyphen/>
        <w:t xml:space="preserve">ställa att </w:t>
      </w:r>
      <w:r w:rsidRPr="00F47C95">
        <w:t>slutanvändare har tillgång till minst en fullständig nummer</w:t>
      </w:r>
      <w:r w:rsidRPr="00F47C95">
        <w:softHyphen/>
        <w:t>upp</w:t>
      </w:r>
      <w:r w:rsidRPr="00F47C95">
        <w:softHyphen/>
        <w:t>lys</w:t>
      </w:r>
      <w:r w:rsidRPr="00F47C95">
        <w:softHyphen/>
        <w:t>nings</w:t>
      </w:r>
      <w:r w:rsidRPr="00F47C95">
        <w:softHyphen/>
        <w:t>tjänst från tillämpningsområdet för samhällsomfattande tjänst</w:t>
      </w:r>
      <w:r w:rsidRPr="00F47C95">
        <w:softHyphen/>
        <w:t>er, se avsnitt 15. Det anses</w:t>
      </w:r>
      <w:r>
        <w:t xml:space="preserve"> nämligen finnas en fungerande marknad för sådana tjänster (jfr skäl 302 i EU-direktivet). Av artikel 112.2 framgår dock att nationella regleringsmyndigheter fortfarande ska kunna införa skyldighe</w:t>
      </w:r>
      <w:r>
        <w:softHyphen/>
        <w:t>ter och villkor för företag som kontrollerar slut</w:t>
      </w:r>
      <w:r>
        <w:softHyphen/>
        <w:t>användarn</w:t>
      </w:r>
      <w:r>
        <w:softHyphen/>
        <w:t xml:space="preserve">as tillgång till sådana tjänster i syfte att upprätthålla tillgång och konkurrens på denna marknad. </w:t>
      </w:r>
      <w:r w:rsidRPr="00E211AD">
        <w:t>Sådana skyldig</w:t>
      </w:r>
      <w:r w:rsidRPr="00E211AD">
        <w:softHyphen/>
      </w:r>
      <w:r w:rsidRPr="00424352">
        <w:t>heter och villkor ska vara objektiva, rättvisa, icke-diskrim</w:t>
      </w:r>
      <w:r>
        <w:softHyphen/>
      </w:r>
      <w:r w:rsidRPr="00424352">
        <w:t>iner</w:t>
      </w:r>
      <w:r>
        <w:softHyphen/>
      </w:r>
      <w:r w:rsidRPr="00424352">
        <w:t>ande</w:t>
      </w:r>
      <w:r>
        <w:t xml:space="preserve"> och </w:t>
      </w:r>
      <w:r w:rsidRPr="00424352">
        <w:t>transpa</w:t>
      </w:r>
      <w:r w:rsidRPr="00424352">
        <w:softHyphen/>
        <w:t>renta</w:t>
      </w:r>
      <w:r>
        <w:t>.</w:t>
      </w:r>
    </w:p>
    <w:p w14:paraId="7D5E137F" w14:textId="77777777" w:rsidR="00D85371" w:rsidRDefault="00D85371" w:rsidP="00D85371">
      <w:pPr>
        <w:pStyle w:val="Brdtextmedindrag"/>
      </w:pPr>
      <w:r>
        <w:t>För att genomföra artikel 112.2 anser regeringen att det bör införas en möjlighet för reglerings</w:t>
      </w:r>
      <w:r>
        <w:softHyphen/>
        <w:t>myndig</w:t>
      </w:r>
      <w:r>
        <w:softHyphen/>
        <w:t>het</w:t>
      </w:r>
      <w:r>
        <w:softHyphen/>
        <w:t>en att ålägga skyldigheter för att säker</w:t>
      </w:r>
      <w:r>
        <w:softHyphen/>
        <w:t>ställa att slutanvändare även i fortsättningen har tillgång till nummer</w:t>
      </w:r>
      <w:r>
        <w:softHyphen/>
        <w:t>upplys</w:t>
      </w:r>
      <w:r>
        <w:softHyphen/>
        <w:t>nings</w:t>
      </w:r>
      <w:r>
        <w:softHyphen/>
        <w:t xml:space="preserve">tjänster som finns på marknaden. </w:t>
      </w:r>
      <w:r w:rsidRPr="00E211AD">
        <w:t>Uttrycket nummerupplys</w:t>
      </w:r>
      <w:r>
        <w:softHyphen/>
      </w:r>
      <w:r w:rsidRPr="00E211AD">
        <w:t>nings</w:t>
      </w:r>
      <w:r>
        <w:softHyphen/>
      </w:r>
      <w:r w:rsidRPr="00E211AD">
        <w:t>tjänster</w:t>
      </w:r>
      <w:r>
        <w:t>,</w:t>
      </w:r>
      <w:r w:rsidRPr="00E211AD">
        <w:t xml:space="preserve"> som används i direktiv</w:t>
      </w:r>
      <w:r>
        <w:t>et,</w:t>
      </w:r>
      <w:r w:rsidRPr="00E211AD">
        <w:t xml:space="preserve"> bör </w:t>
      </w:r>
      <w:r>
        <w:t xml:space="preserve">enligt regeringens mening </w:t>
      </w:r>
      <w:r w:rsidRPr="00E211AD">
        <w:t>inte införas i den nya lagen.</w:t>
      </w:r>
      <w:r>
        <w:t xml:space="preserve"> Som </w:t>
      </w:r>
      <w:r w:rsidRPr="004B3A54">
        <w:rPr>
          <w:i/>
        </w:rPr>
        <w:t>PTS</w:t>
      </w:r>
      <w:r>
        <w:t xml:space="preserve"> påpekar är num</w:t>
      </w:r>
      <w:r>
        <w:softHyphen/>
        <w:t>mer</w:t>
      </w:r>
      <w:r>
        <w:softHyphen/>
        <w:t>upplysnings</w:t>
      </w:r>
      <w:r>
        <w:softHyphen/>
        <w:t>tjänster endast en typ av abonnentupplysning. Regeringens förslag anknyter till bestäm</w:t>
      </w:r>
      <w:r>
        <w:softHyphen/>
        <w:t>melsen om samhälls</w:t>
      </w:r>
      <w:r>
        <w:softHyphen/>
        <w:t>omfattande tjänster i 5 kap. 1 § första stycket 4 LEK. Det är därför lämpligt att använda den termin</w:t>
      </w:r>
      <w:r>
        <w:softHyphen/>
        <w:t>ologi som används där. Av lagen bör det alltså framgå att en skyldighet ska få åläggas i syfte att slut</w:t>
      </w:r>
      <w:r>
        <w:softHyphen/>
        <w:t>användare ska ha tillgång till u</w:t>
      </w:r>
      <w:r w:rsidRPr="00D97971">
        <w:t>pp</w:t>
      </w:r>
      <w:r>
        <w:softHyphen/>
      </w:r>
      <w:r w:rsidRPr="00D97971">
        <w:t>lys</w:t>
      </w:r>
      <w:r>
        <w:softHyphen/>
      </w:r>
      <w:r w:rsidRPr="00D97971">
        <w:t>nings</w:t>
      </w:r>
      <w:r>
        <w:softHyphen/>
      </w:r>
      <w:r w:rsidRPr="00D97971">
        <w:t>tjänst</w:t>
      </w:r>
      <w:r>
        <w:t xml:space="preserve">er om </w:t>
      </w:r>
      <w:r w:rsidRPr="00D97971">
        <w:t>telefon</w:t>
      </w:r>
      <w:r>
        <w:softHyphen/>
      </w:r>
      <w:r w:rsidRPr="00D97971">
        <w:t>abonne</w:t>
      </w:r>
      <w:r>
        <w:softHyphen/>
      </w:r>
      <w:r w:rsidRPr="00D97971">
        <w:t>mang</w:t>
      </w:r>
      <w:r>
        <w:t>.</w:t>
      </w:r>
    </w:p>
    <w:p w14:paraId="1D1EE620" w14:textId="77777777" w:rsidR="00D85371" w:rsidRDefault="00D85371" w:rsidP="00D85371">
      <w:pPr>
        <w:pStyle w:val="Brdtextmedindrag"/>
      </w:pPr>
      <w:r>
        <w:t>Artikel 112.2 träffar företag som kontrollerar tillträde till slut</w:t>
      </w:r>
      <w:r>
        <w:softHyphen/>
        <w:t>använd</w:t>
      </w:r>
      <w:r>
        <w:softHyphen/>
        <w:t>are och säkerställer att sådana till</w:t>
      </w:r>
      <w:r>
        <w:softHyphen/>
        <w:t>handa</w:t>
      </w:r>
      <w:r>
        <w:softHyphen/>
        <w:t>hållare ser till att slut</w:t>
      </w:r>
      <w:r>
        <w:softHyphen/>
        <w:t>använd</w:t>
      </w:r>
      <w:r>
        <w:softHyphen/>
        <w:t>ar</w:t>
      </w:r>
      <w:r>
        <w:softHyphen/>
        <w:t>na har tillgång till nummer</w:t>
      </w:r>
      <w:r>
        <w:softHyphen/>
        <w:t>upplys</w:t>
      </w:r>
      <w:r>
        <w:softHyphen/>
        <w:t>nings</w:t>
      </w:r>
      <w:r>
        <w:softHyphen/>
        <w:t>tjänster i enlighet med artikel 61 i EU-direktivet. Enligt artikel 61.2 får en</w:t>
      </w:r>
      <w:r>
        <w:softHyphen/>
        <w:t xml:space="preserve">dast </w:t>
      </w:r>
      <w:r w:rsidRPr="00E211AD">
        <w:t xml:space="preserve">företag som omfattas av allmän auktorisation </w:t>
      </w:r>
      <w:r>
        <w:t xml:space="preserve">åläggas en </w:t>
      </w:r>
      <w:r w:rsidRPr="00E211AD">
        <w:t>skyldig</w:t>
      </w:r>
      <w:r>
        <w:softHyphen/>
      </w:r>
      <w:r w:rsidRPr="00E211AD">
        <w:t>het att bedriva samtrafik och säkerställa interoperabilitet.</w:t>
      </w:r>
      <w:r>
        <w:t xml:space="preserve"> Det finns vidare ett särskilt förfarande för att utöka sådana skyldig</w:t>
      </w:r>
      <w:r>
        <w:softHyphen/>
        <w:t>heter till nummer</w:t>
      </w:r>
      <w:r>
        <w:softHyphen/>
        <w:t>oberoende interpersonella kommunika</w:t>
      </w:r>
      <w:r>
        <w:softHyphen/>
        <w:t>tions</w:t>
      </w:r>
      <w:r>
        <w:softHyphen/>
        <w:t>tjänster. Hänvisningen till artikel 61 begränsar enligt regeringens bedömning tillämp</w:t>
      </w:r>
      <w:r>
        <w:softHyphen/>
        <w:t>nings</w:t>
      </w:r>
      <w:r>
        <w:softHyphen/>
        <w:t>området för artikel 112.2 till tillhandahållare av elektroniska kommun</w:t>
      </w:r>
      <w:r>
        <w:softHyphen/>
        <w:t>ika</w:t>
      </w:r>
      <w:r>
        <w:softHyphen/>
        <w:t>tions</w:t>
      </w:r>
      <w:r>
        <w:softHyphen/>
        <w:t>nät och andra elektron</w:t>
      </w:r>
      <w:r>
        <w:softHyphen/>
        <w:t>iska kommunikations</w:t>
      </w:r>
      <w:r>
        <w:softHyphen/>
        <w:t xml:space="preserve">tjänster än </w:t>
      </w:r>
      <w:r w:rsidRPr="00F47C95">
        <w:t>nummer</w:t>
      </w:r>
      <w:r w:rsidRPr="00F47C95">
        <w:softHyphen/>
        <w:t>oberoende inter</w:t>
      </w:r>
      <w:r w:rsidRPr="00F47C95">
        <w:softHyphen/>
        <w:t>person</w:t>
      </w:r>
      <w:r w:rsidRPr="00F47C95">
        <w:softHyphen/>
        <w:t>ella kommunika</w:t>
      </w:r>
      <w:r w:rsidRPr="00F47C95">
        <w:softHyphen/>
        <w:t>tions</w:t>
      </w:r>
      <w:r w:rsidRPr="00F47C95">
        <w:softHyphen/>
        <w:t>tjänster. I avsnitt 14.1.2 föreslås</w:t>
      </w:r>
      <w:r w:rsidRPr="00E211AD">
        <w:t xml:space="preserve"> att 4</w:t>
      </w:r>
      <w:r>
        <w:t> kap. </w:t>
      </w:r>
      <w:r w:rsidRPr="00E211AD">
        <w:t>3</w:t>
      </w:r>
      <w:r>
        <w:t> §</w:t>
      </w:r>
      <w:r w:rsidRPr="00E211AD">
        <w:t xml:space="preserve"> LEK förs över till den nya lagen</w:t>
      </w:r>
      <w:r>
        <w:t xml:space="preserve"> för att genomföra artikel 61.2</w:t>
      </w:r>
      <w:r w:rsidRPr="00E211AD">
        <w:t xml:space="preserve">. </w:t>
      </w:r>
      <w:r>
        <w:t>I enlighet med EU-direktivet om</w:t>
      </w:r>
      <w:r>
        <w:softHyphen/>
        <w:t>fattar paragra</w:t>
      </w:r>
      <w:r>
        <w:softHyphen/>
        <w:t xml:space="preserve">fen endast den som bedriver verksamhet som ska anmälas enligt den nya </w:t>
      </w:r>
      <w:r>
        <w:lastRenderedPageBreak/>
        <w:t>lagen, dvs. inte nummer</w:t>
      </w:r>
      <w:r>
        <w:softHyphen/>
        <w:t>oberoende interpersonella kommu</w:t>
      </w:r>
      <w:r>
        <w:softHyphen/>
        <w:t>ni</w:t>
      </w:r>
      <w:r>
        <w:softHyphen/>
        <w:t>ka</w:t>
      </w:r>
      <w:r>
        <w:softHyphen/>
        <w:t>tions</w:t>
      </w:r>
      <w:r>
        <w:softHyphen/>
        <w:t>tjänst</w:t>
      </w:r>
      <w:r>
        <w:softHyphen/>
        <w:t>er. Paragrafen som genom</w:t>
      </w:r>
      <w:r>
        <w:softHyphen/>
        <w:t>för artikel 112.2 bör ha samma tillämpnings</w:t>
      </w:r>
      <w:r>
        <w:softHyphen/>
        <w:t>område. D</w:t>
      </w:r>
      <w:r w:rsidRPr="00CD7C46">
        <w:t xml:space="preserve">en </w:t>
      </w:r>
      <w:r>
        <w:t xml:space="preserve">bör </w:t>
      </w:r>
      <w:r w:rsidRPr="00E211AD">
        <w:t>omfatta</w:t>
      </w:r>
      <w:r w:rsidRPr="00CD7C46">
        <w:t xml:space="preserve"> endast </w:t>
      </w:r>
      <w:r w:rsidRPr="00E211AD">
        <w:t>de</w:t>
      </w:r>
      <w:r>
        <w:t>n</w:t>
      </w:r>
      <w:r w:rsidRPr="00E211AD">
        <w:t xml:space="preserve"> som </w:t>
      </w:r>
      <w:r>
        <w:t>bedriver verksamhet som ska anmälas</w:t>
      </w:r>
      <w:r w:rsidRPr="00E211AD">
        <w:t>.</w:t>
      </w:r>
    </w:p>
    <w:p w14:paraId="456F1E2F" w14:textId="77777777" w:rsidR="00D85371" w:rsidRPr="00E211AD" w:rsidRDefault="00D85371" w:rsidP="00D85371">
      <w:pPr>
        <w:pStyle w:val="Brdtextmedindrag"/>
      </w:pPr>
      <w:r w:rsidRPr="0004078E">
        <w:t xml:space="preserve">Bestämmelser om </w:t>
      </w:r>
      <w:r w:rsidRPr="00F47C95">
        <w:t>integritetsskydd i samband med abonnentupplysning behandlas i avsnitt 18.1.</w:t>
      </w:r>
    </w:p>
    <w:p w14:paraId="52E5D2A1" w14:textId="77777777" w:rsidR="00D85371" w:rsidRPr="00E211AD" w:rsidRDefault="00D85371" w:rsidP="00D85371">
      <w:pPr>
        <w:pStyle w:val="Rubrik2"/>
      </w:pPr>
      <w:bookmarkStart w:id="1204" w:name="_Toc9841649"/>
      <w:bookmarkStart w:id="1205" w:name="_Toc9867526"/>
      <w:bookmarkStart w:id="1206" w:name="_Toc9867776"/>
      <w:bookmarkStart w:id="1207" w:name="_Toc9871193"/>
      <w:bookmarkStart w:id="1208" w:name="_Toc9958276"/>
      <w:bookmarkStart w:id="1209" w:name="_Toc9961335"/>
      <w:bookmarkStart w:id="1210" w:name="_Toc9962434"/>
      <w:bookmarkStart w:id="1211" w:name="_Toc17793398"/>
      <w:bookmarkStart w:id="1212" w:name="_Toc73005981"/>
      <w:bookmarkStart w:id="1213" w:name="_Toc86738787"/>
      <w:bookmarkStart w:id="1214" w:name="_Toc94597550"/>
      <w:bookmarkStart w:id="1215" w:name="_Toc96533393"/>
      <w:bookmarkStart w:id="1216" w:name="_Hlk31980557"/>
      <w:r>
        <w:t>Samråd i ärenden</w:t>
      </w:r>
      <w:bookmarkEnd w:id="1204"/>
      <w:bookmarkEnd w:id="1205"/>
      <w:bookmarkEnd w:id="1206"/>
      <w:bookmarkEnd w:id="1207"/>
      <w:bookmarkEnd w:id="1208"/>
      <w:bookmarkEnd w:id="1209"/>
      <w:bookmarkEnd w:id="1210"/>
      <w:bookmarkEnd w:id="1211"/>
      <w:r>
        <w:t xml:space="preserve"> om slutanvändarrättigheter</w:t>
      </w:r>
      <w:bookmarkEnd w:id="1212"/>
      <w:bookmarkEnd w:id="1213"/>
      <w:bookmarkEnd w:id="1214"/>
      <w:bookmarkEnd w:id="1215"/>
    </w:p>
    <w:p w14:paraId="55CE575C" w14:textId="77777777" w:rsidR="00D85371" w:rsidRPr="00417231" w:rsidRDefault="00D85371" w:rsidP="00D85371">
      <w:pPr>
        <w:pStyle w:val="Brdtextmedindragram"/>
        <w:ind w:firstLine="0"/>
      </w:pPr>
      <w:r w:rsidRPr="0068789C">
        <w:rPr>
          <w:b/>
        </w:rPr>
        <w:t>Regeringens bedömning:</w:t>
      </w:r>
      <w:r>
        <w:t xml:space="preserve"> Det bör i förordning framgå en samråds</w:t>
      </w:r>
      <w:r>
        <w:softHyphen/>
        <w:t>skyl</w:t>
      </w:r>
      <w:r>
        <w:softHyphen/>
        <w:t>dig</w:t>
      </w:r>
      <w:r>
        <w:softHyphen/>
        <w:t>het i ärenden om slutanvändarrättigheter.</w:t>
      </w:r>
    </w:p>
    <w:p w14:paraId="67FA3B56" w14:textId="77777777" w:rsidR="00D85371" w:rsidRPr="00E211AD" w:rsidRDefault="00D85371" w:rsidP="00D85371">
      <w:pPr>
        <w:pStyle w:val="Brdtextmedindrag"/>
        <w:rPr>
          <w:sz w:val="8"/>
          <w:szCs w:val="8"/>
        </w:rPr>
      </w:pPr>
    </w:p>
    <w:p w14:paraId="05C3470F" w14:textId="77777777" w:rsidR="00D85371" w:rsidRPr="00917870" w:rsidRDefault="00D85371" w:rsidP="00D85371">
      <w:pPr>
        <w:pStyle w:val="Brdtextmedindrag"/>
      </w:pPr>
      <w:r w:rsidRPr="00917870">
        <w:rPr>
          <w:b/>
        </w:rPr>
        <w:t>Promemorians förslag</w:t>
      </w:r>
      <w:r>
        <w:rPr>
          <w:bCs/>
        </w:rPr>
        <w:t xml:space="preserve"> </w:t>
      </w:r>
      <w:r w:rsidRPr="000F4FC6">
        <w:rPr>
          <w:bCs/>
        </w:rPr>
        <w:t>överensstämmer inte med regeringens bedöm</w:t>
      </w:r>
      <w:r>
        <w:rPr>
          <w:bCs/>
        </w:rPr>
        <w:softHyphen/>
      </w:r>
      <w:r w:rsidRPr="000F4FC6">
        <w:rPr>
          <w:bCs/>
        </w:rPr>
        <w:t>ning</w:t>
      </w:r>
      <w:r w:rsidRPr="00374992">
        <w:rPr>
          <w:bCs/>
        </w:rPr>
        <w:t>.</w:t>
      </w:r>
      <w:r w:rsidRPr="000F4FC6">
        <w:rPr>
          <w:bCs/>
        </w:rPr>
        <w:t xml:space="preserve"> I promemorian föreslås</w:t>
      </w:r>
      <w:r w:rsidRPr="00917870">
        <w:t xml:space="preserve"> </w:t>
      </w:r>
      <w:r>
        <w:t xml:space="preserve">att </w:t>
      </w:r>
      <w:r w:rsidRPr="00917870">
        <w:t>samråds</w:t>
      </w:r>
      <w:r>
        <w:t>skyldig</w:t>
      </w:r>
      <w:r>
        <w:softHyphen/>
        <w:t>he</w:t>
      </w:r>
      <w:r>
        <w:softHyphen/>
        <w:t>ten regleras</w:t>
      </w:r>
      <w:r w:rsidRPr="00917870">
        <w:t xml:space="preserve"> i lag.</w:t>
      </w:r>
    </w:p>
    <w:p w14:paraId="2F89C4BF" w14:textId="77777777" w:rsidR="00D85371" w:rsidRDefault="00D85371" w:rsidP="00D85371">
      <w:pPr>
        <w:pStyle w:val="Brdtextmedindrag"/>
        <w:rPr>
          <w:bCs/>
        </w:rPr>
      </w:pPr>
      <w:r w:rsidRPr="00917870">
        <w:rPr>
          <w:b/>
        </w:rPr>
        <w:t>Remissinstanserna</w:t>
      </w:r>
      <w:r w:rsidRPr="00624085">
        <w:rPr>
          <w:bCs/>
        </w:rPr>
        <w:t xml:space="preserve"> </w:t>
      </w:r>
      <w:r w:rsidRPr="00380A44">
        <w:rPr>
          <w:bCs/>
        </w:rPr>
        <w:t>tillstyrker förslag</w:t>
      </w:r>
      <w:r>
        <w:rPr>
          <w:bCs/>
        </w:rPr>
        <w:t>et</w:t>
      </w:r>
      <w:r w:rsidRPr="00380A44">
        <w:rPr>
          <w:bCs/>
        </w:rPr>
        <w:t xml:space="preserve"> eller har ingen invändning mot det.</w:t>
      </w:r>
    </w:p>
    <w:p w14:paraId="534D9300" w14:textId="77777777" w:rsidR="00D85371" w:rsidRDefault="00D85371" w:rsidP="00D85371">
      <w:pPr>
        <w:pStyle w:val="Brdtextmedindrag"/>
      </w:pPr>
      <w:r w:rsidRPr="00E211AD">
        <w:rPr>
          <w:b/>
        </w:rPr>
        <w:t xml:space="preserve">Skälen för </w:t>
      </w:r>
      <w:r>
        <w:rPr>
          <w:b/>
        </w:rPr>
        <w:t>regeringens bedömning</w:t>
      </w:r>
      <w:bookmarkEnd w:id="1216"/>
      <w:r w:rsidRPr="00E211AD">
        <w:rPr>
          <w:b/>
        </w:rPr>
        <w:t>:</w:t>
      </w:r>
      <w:r w:rsidRPr="005021D9">
        <w:t xml:space="preserve"> </w:t>
      </w:r>
      <w:r w:rsidRPr="00E211AD">
        <w:t xml:space="preserve">Enligt </w:t>
      </w:r>
      <w:bookmarkStart w:id="1217" w:name="_Hlk21010306"/>
      <w:r w:rsidRPr="00E211AD">
        <w:t>8</w:t>
      </w:r>
      <w:r>
        <w:t> kap. </w:t>
      </w:r>
      <w:r w:rsidRPr="00E211AD">
        <w:t>9</w:t>
      </w:r>
      <w:r>
        <w:t> §</w:t>
      </w:r>
      <w:r w:rsidRPr="00E211AD">
        <w:t xml:space="preserve"> LEK </w:t>
      </w:r>
      <w:bookmarkEnd w:id="1217"/>
      <w:r w:rsidRPr="00E211AD">
        <w:t>ska i ett ärende om slutanvändar</w:t>
      </w:r>
      <w:r w:rsidRPr="00E211AD">
        <w:softHyphen/>
        <w:t>rättigheter som gäller allmänt tillgängliga elektro</w:t>
      </w:r>
      <w:r>
        <w:softHyphen/>
      </w:r>
      <w:r w:rsidRPr="00E211AD">
        <w:t>niska kommunikationstjänster berörda intresseorganisationer ges till</w:t>
      </w:r>
      <w:r>
        <w:softHyphen/>
      </w:r>
      <w:r w:rsidRPr="00E211AD">
        <w:t>fälle att yttra sig, om det kan ske utan olägenhet. Paragrafen genomför artikel</w:t>
      </w:r>
      <w:r>
        <w:t> </w:t>
      </w:r>
      <w:r w:rsidRPr="00E211AD">
        <w:t>33 i USO-direktivet</w:t>
      </w:r>
      <w:r>
        <w:t>,</w:t>
      </w:r>
      <w:r w:rsidRPr="00E211AD">
        <w:t xml:space="preserve"> som motsvaras av artikel 24 i EU-direktivet.</w:t>
      </w:r>
    </w:p>
    <w:p w14:paraId="620D4901" w14:textId="77777777" w:rsidR="00D85371" w:rsidRPr="00ED74E3" w:rsidRDefault="00D85371" w:rsidP="00D85371">
      <w:pPr>
        <w:pStyle w:val="Brdtextmedindrag"/>
      </w:pPr>
      <w:r>
        <w:t xml:space="preserve">Samrådsskyldigheten </w:t>
      </w:r>
      <w:r w:rsidRPr="00F47C95">
        <w:t xml:space="preserve">har inga direkta rättsverkningar för enskilda. </w:t>
      </w:r>
      <w:r>
        <w:t>L</w:t>
      </w:r>
      <w:r w:rsidRPr="00F47C95">
        <w:t>ag</w:t>
      </w:r>
      <w:r>
        <w:softHyphen/>
      </w:r>
      <w:r w:rsidRPr="00F47C95">
        <w:t>texten</w:t>
      </w:r>
      <w:r>
        <w:t xml:space="preserve"> bör inte tyngas </w:t>
      </w:r>
      <w:r w:rsidRPr="00F47C95">
        <w:t>med</w:t>
      </w:r>
      <w:r>
        <w:t xml:space="preserve"> den typen av bestäm</w:t>
      </w:r>
      <w:r>
        <w:softHyphen/>
        <w:t>melse. Samråds</w:t>
      </w:r>
      <w:r>
        <w:softHyphen/>
        <w:t>skyl</w:t>
      </w:r>
      <w:r>
        <w:softHyphen/>
        <w:t>dig</w:t>
      </w:r>
      <w:r>
        <w:softHyphen/>
        <w:t>heten bör i stället regleras i förordning.</w:t>
      </w:r>
    </w:p>
    <w:p w14:paraId="32B69BAF" w14:textId="77777777" w:rsidR="00D85371" w:rsidRPr="00E211AD" w:rsidRDefault="00D85371" w:rsidP="00D85371">
      <w:pPr>
        <w:pStyle w:val="Rubrik1"/>
      </w:pPr>
      <w:bookmarkStart w:id="1218" w:name="_Toc9841650"/>
      <w:bookmarkStart w:id="1219" w:name="_Toc9867527"/>
      <w:bookmarkStart w:id="1220" w:name="_Toc9867777"/>
      <w:bookmarkStart w:id="1221" w:name="_Toc9871194"/>
      <w:bookmarkStart w:id="1222" w:name="_Toc9958277"/>
      <w:bookmarkStart w:id="1223" w:name="_Toc9961336"/>
      <w:bookmarkStart w:id="1224" w:name="_Toc9962435"/>
      <w:bookmarkStart w:id="1225" w:name="_Toc17793399"/>
      <w:bookmarkStart w:id="1226" w:name="_Toc73005982"/>
      <w:bookmarkStart w:id="1227" w:name="_Toc86738788"/>
      <w:bookmarkStart w:id="1228" w:name="_Toc94597551"/>
      <w:bookmarkStart w:id="1229" w:name="_Toc96533394"/>
      <w:r w:rsidRPr="00E211AD">
        <w:t xml:space="preserve">Säkerhet </w:t>
      </w:r>
      <w:r>
        <w:t xml:space="preserve">i nät </w:t>
      </w:r>
      <w:r w:rsidRPr="00E211AD">
        <w:t xml:space="preserve">och </w:t>
      </w:r>
      <w:r>
        <w:t>tjänster</w:t>
      </w:r>
      <w:bookmarkEnd w:id="1218"/>
      <w:bookmarkEnd w:id="1219"/>
      <w:bookmarkEnd w:id="1220"/>
      <w:bookmarkEnd w:id="1221"/>
      <w:bookmarkEnd w:id="1222"/>
      <w:bookmarkEnd w:id="1223"/>
      <w:bookmarkEnd w:id="1224"/>
      <w:bookmarkEnd w:id="1225"/>
      <w:bookmarkEnd w:id="1226"/>
      <w:bookmarkEnd w:id="1227"/>
      <w:bookmarkEnd w:id="1228"/>
      <w:bookmarkEnd w:id="1229"/>
    </w:p>
    <w:p w14:paraId="227F46C4" w14:textId="77777777" w:rsidR="00D85371" w:rsidRPr="00E211AD" w:rsidRDefault="00D85371" w:rsidP="00D85371">
      <w:pPr>
        <w:pStyle w:val="Rubrik2"/>
        <w:spacing w:before="0"/>
      </w:pPr>
      <w:bookmarkStart w:id="1230" w:name="_Toc9841651"/>
      <w:bookmarkStart w:id="1231" w:name="_Toc9867528"/>
      <w:bookmarkStart w:id="1232" w:name="_Toc9867778"/>
      <w:bookmarkStart w:id="1233" w:name="_Toc9871195"/>
      <w:bookmarkStart w:id="1234" w:name="_Toc9958278"/>
      <w:bookmarkStart w:id="1235" w:name="_Toc9961337"/>
      <w:bookmarkStart w:id="1236" w:name="_Toc9962436"/>
      <w:bookmarkStart w:id="1237" w:name="_Toc17793400"/>
      <w:bookmarkStart w:id="1238" w:name="_Toc73005983"/>
      <w:bookmarkStart w:id="1239" w:name="_Toc86738789"/>
      <w:bookmarkStart w:id="1240" w:name="_Toc94597552"/>
      <w:bookmarkStart w:id="1241" w:name="_Toc96533395"/>
      <w:r w:rsidRPr="00E211AD">
        <w:t>Säkerhet</w:t>
      </w:r>
      <w:r>
        <w:t>såtgärder</w:t>
      </w:r>
      <w:bookmarkEnd w:id="1230"/>
      <w:bookmarkEnd w:id="1231"/>
      <w:bookmarkEnd w:id="1232"/>
      <w:bookmarkEnd w:id="1233"/>
      <w:bookmarkEnd w:id="1234"/>
      <w:bookmarkEnd w:id="1235"/>
      <w:bookmarkEnd w:id="1236"/>
      <w:bookmarkEnd w:id="1237"/>
      <w:bookmarkEnd w:id="1238"/>
      <w:bookmarkEnd w:id="1239"/>
      <w:bookmarkEnd w:id="1240"/>
      <w:bookmarkEnd w:id="1241"/>
    </w:p>
    <w:p w14:paraId="07CA9DE8" w14:textId="77777777" w:rsidR="00D85371" w:rsidRDefault="00D85371" w:rsidP="00D85371">
      <w:pPr>
        <w:pStyle w:val="Brdtextram"/>
      </w:pPr>
      <w:r>
        <w:rPr>
          <w:b/>
        </w:rPr>
        <w:t>Regeringens f</w:t>
      </w:r>
      <w:r w:rsidRPr="00E211AD">
        <w:rPr>
          <w:b/>
        </w:rPr>
        <w:t>örslag:</w:t>
      </w:r>
      <w:r w:rsidRPr="00E211AD">
        <w:t xml:space="preserve"> Den som tillhandahåller ett allmänt elektroniskt </w:t>
      </w:r>
      <w:r>
        <w:t>kommunikationsnät</w:t>
      </w:r>
      <w:r w:rsidRPr="00E211AD">
        <w:t xml:space="preserve"> eller en allmänt tillgänglig elektronisk kommuni</w:t>
      </w:r>
      <w:r>
        <w:softHyphen/>
      </w:r>
      <w:r w:rsidRPr="00E211AD">
        <w:t xml:space="preserve">kationstjänst ska vidta ändamålsenliga och proportionella tekniska och </w:t>
      </w:r>
      <w:r>
        <w:t>organisatoriska</w:t>
      </w:r>
      <w:r w:rsidRPr="00E211AD">
        <w:t xml:space="preserve"> åtgärder för att på ett lämpligt sätt hantera risker som hotar </w:t>
      </w:r>
      <w:r>
        <w:t>säkerheten</w:t>
      </w:r>
      <w:r w:rsidRPr="00E211AD">
        <w:t xml:space="preserve"> i nät och tjänster. Åtgärderna ska säkerställa en nivå </w:t>
      </w:r>
      <w:r>
        <w:t xml:space="preserve">på säkerheten i nät och tjänster </w:t>
      </w:r>
      <w:r w:rsidRPr="00E211AD">
        <w:t>som är lämplig i förhållande till riske</w:t>
      </w:r>
      <w:r>
        <w:t>rna</w:t>
      </w:r>
      <w:r w:rsidRPr="00E211AD">
        <w:t xml:space="preserve">. Åtgärder ska vidtas särskilt för att </w:t>
      </w:r>
      <w:r>
        <w:t>förebygga</w:t>
      </w:r>
      <w:r w:rsidRPr="00E211AD">
        <w:t xml:space="preserve"> och minimera </w:t>
      </w:r>
      <w:r>
        <w:t>säkerhets</w:t>
      </w:r>
      <w:r>
        <w:softHyphen/>
        <w:t>incidenters</w:t>
      </w:r>
      <w:r w:rsidRPr="00E211AD">
        <w:t xml:space="preserve"> påverkan på användare och på andra nät och tjänster.</w:t>
      </w:r>
    </w:p>
    <w:p w14:paraId="03187273" w14:textId="77777777" w:rsidR="00D85371" w:rsidRDefault="00D85371" w:rsidP="00D85371">
      <w:pPr>
        <w:pStyle w:val="Brdtextmedindragram"/>
      </w:pPr>
      <w:r w:rsidRPr="00E211AD">
        <w:t xml:space="preserve">Regeringen eller den </w:t>
      </w:r>
      <w:r>
        <w:t>myndighet</w:t>
      </w:r>
      <w:r w:rsidRPr="00E211AD">
        <w:t xml:space="preserve"> som regeringen bestämmer ska få meddela </w:t>
      </w:r>
      <w:r>
        <w:t xml:space="preserve">ytterligare </w:t>
      </w:r>
      <w:r w:rsidRPr="00E211AD">
        <w:t xml:space="preserve">föreskrifter om </w:t>
      </w:r>
      <w:r>
        <w:t xml:space="preserve">säkerhetsåtgärderna </w:t>
      </w:r>
      <w:r w:rsidRPr="00B5363B">
        <w:t xml:space="preserve">och </w:t>
      </w:r>
      <w:r>
        <w:t xml:space="preserve">föreskrifter </w:t>
      </w:r>
      <w:r w:rsidRPr="00B5363B">
        <w:t>om undantag från skyl</w:t>
      </w:r>
      <w:r>
        <w:softHyphen/>
      </w:r>
      <w:r w:rsidRPr="00B5363B">
        <w:t>dig</w:t>
      </w:r>
      <w:r>
        <w:softHyphen/>
      </w:r>
      <w:r w:rsidRPr="00B5363B">
        <w:t>heten</w:t>
      </w:r>
      <w:r>
        <w:t xml:space="preserve"> </w:t>
      </w:r>
      <w:r w:rsidRPr="00613098">
        <w:t>att vidta sådana åtgärder</w:t>
      </w:r>
      <w:r w:rsidRPr="00B5363B">
        <w:t>.</w:t>
      </w:r>
      <w:r w:rsidRPr="00E211AD">
        <w:t xml:space="preserve"> </w:t>
      </w:r>
    </w:p>
    <w:p w14:paraId="5BEB5CD9" w14:textId="77777777" w:rsidR="00D85371" w:rsidRDefault="00D85371" w:rsidP="00D85371">
      <w:pPr>
        <w:pStyle w:val="Brdtextmedindragram"/>
      </w:pPr>
      <w:r>
        <w:t>Bestämmelserna i lagen om elektronisk kommunikation om skyl</w:t>
      </w:r>
      <w:r>
        <w:softHyphen/>
        <w:t xml:space="preserve">dighet att vidta åtgärder för att skydda uppgifter som behandlas i samband med tillhandahållande av en allmänt tillgänglig elektronisk kommunikationstjänst, liksom att vidta åtgärder för att upprätthålla motsvarande skydd i näten, ska överföras till den nya lagen. </w:t>
      </w:r>
    </w:p>
    <w:p w14:paraId="6F55DE14" w14:textId="77777777" w:rsidR="00D85371" w:rsidRPr="00E211AD" w:rsidRDefault="00D85371" w:rsidP="00D85371">
      <w:pPr>
        <w:pStyle w:val="Brdtextmedindrag"/>
        <w:rPr>
          <w:sz w:val="8"/>
          <w:szCs w:val="8"/>
        </w:rPr>
      </w:pPr>
    </w:p>
    <w:p w14:paraId="4C358FAA" w14:textId="77777777" w:rsidR="00D85371" w:rsidRDefault="00D85371" w:rsidP="00D85371">
      <w:pPr>
        <w:pStyle w:val="Brdtextmedindrag"/>
      </w:pPr>
      <w:r>
        <w:rPr>
          <w:b/>
        </w:rPr>
        <w:lastRenderedPageBreak/>
        <w:t xml:space="preserve">Promemorians förslag </w:t>
      </w:r>
      <w:r>
        <w:t>överensstämmer delvis med regeringens för</w:t>
      </w:r>
      <w:r>
        <w:softHyphen/>
        <w:t xml:space="preserve">slag. I promemorian föreslås särskilda skyldigheter i fråga om tjänsters tillgänglighet vid extraordinära händelser i fredstid. I promemorian föreslås inte att bestämmelserna om åtgärder för att skydda uppgifter </w:t>
      </w:r>
      <w:r w:rsidRPr="00290E2C">
        <w:t xml:space="preserve">som behandlas i samband med tillhandahållandet av </w:t>
      </w:r>
      <w:r>
        <w:t>en allmänt tillgänglig elektronisk kommunikations</w:t>
      </w:r>
      <w:r w:rsidRPr="00290E2C">
        <w:t xml:space="preserve">tjänst </w:t>
      </w:r>
      <w:r>
        <w:t>och för att upprätthålla detta skydd i näten ska överföras till den nya lagen.</w:t>
      </w:r>
    </w:p>
    <w:p w14:paraId="3DD543E6" w14:textId="48B84CFE" w:rsidR="00D85371" w:rsidRPr="00D27074" w:rsidRDefault="00D85371" w:rsidP="00D85371">
      <w:pPr>
        <w:pStyle w:val="Brdtextmedindrag"/>
        <w:rPr>
          <w:b/>
        </w:rPr>
      </w:pPr>
      <w:r w:rsidRPr="005E34E1">
        <w:rPr>
          <w:b/>
        </w:rPr>
        <w:t>Remissinstanserna</w:t>
      </w:r>
      <w:r>
        <w:rPr>
          <w:b/>
        </w:rPr>
        <w:t>:</w:t>
      </w:r>
      <w:r w:rsidRPr="00640136">
        <w:t xml:space="preserve"> </w:t>
      </w:r>
      <w:r w:rsidRPr="00593E13">
        <w:t>De flesta av remissinstanserna tillstyrker förslage</w:t>
      </w:r>
      <w:r>
        <w:t>t</w:t>
      </w:r>
      <w:r w:rsidRPr="00593E13">
        <w:t xml:space="preserve"> eller har ingen invändning mot de</w:t>
      </w:r>
      <w:r>
        <w:t>t</w:t>
      </w:r>
      <w:r w:rsidRPr="00593E13">
        <w:t>.</w:t>
      </w:r>
      <w:r>
        <w:t xml:space="preserve"> Ett flertal remissinstanser har syn</w:t>
      </w:r>
      <w:r>
        <w:softHyphen/>
        <w:t xml:space="preserve">punkter på förslagets förhållande till e-dataskyddsdirektivet. </w:t>
      </w:r>
      <w:r w:rsidRPr="00BF7FAF" w:rsidDel="00783FD6">
        <w:rPr>
          <w:i/>
        </w:rPr>
        <w:t xml:space="preserve">Hi3G Access AB </w:t>
      </w:r>
      <w:r>
        <w:t>efterfrågar klargöranden av hur kostnadsaspekter och till</w:t>
      </w:r>
      <w:r>
        <w:softHyphen/>
        <w:t>gänglig teknik ska beaktas och har synpunkter på bestämmelsernas ut</w:t>
      </w:r>
      <w:r>
        <w:softHyphen/>
        <w:t>formning.</w:t>
      </w:r>
      <w:r w:rsidDel="00783FD6">
        <w:t xml:space="preserve"> </w:t>
      </w:r>
      <w:r w:rsidRPr="00B6453C">
        <w:rPr>
          <w:i/>
        </w:rPr>
        <w:t>PTS</w:t>
      </w:r>
      <w:r>
        <w:rPr>
          <w:iCs/>
        </w:rPr>
        <w:t xml:space="preserve"> har </w:t>
      </w:r>
      <w:r>
        <w:t>syn</w:t>
      </w:r>
      <w:r>
        <w:softHyphen/>
        <w:t>punkter på utformningen av definitionen av säker</w:t>
      </w:r>
      <w:r>
        <w:softHyphen/>
        <w:t xml:space="preserve">het i nät och tjänster. </w:t>
      </w:r>
      <w:r w:rsidRPr="00301726">
        <w:rPr>
          <w:iCs/>
        </w:rPr>
        <w:t xml:space="preserve">PTS </w:t>
      </w:r>
      <w:r>
        <w:rPr>
          <w:iCs/>
        </w:rPr>
        <w:t>avstyrker vidare förslaget om att införa särskilda skyldigheter om tjänsters tillgänglighet vid extraordinära händelser i freds</w:t>
      </w:r>
      <w:r>
        <w:rPr>
          <w:iCs/>
        </w:rPr>
        <w:softHyphen/>
        <w:t>tid och anser att skyldigheten att vidta säkerhets</w:t>
      </w:r>
      <w:r>
        <w:rPr>
          <w:iCs/>
        </w:rPr>
        <w:softHyphen/>
        <w:t xml:space="preserve">åtgärder är tillräcklig. </w:t>
      </w:r>
      <w:r w:rsidRPr="00256237">
        <w:rPr>
          <w:i/>
        </w:rPr>
        <w:t>Säkerhetspolisen</w:t>
      </w:r>
      <w:r>
        <w:rPr>
          <w:iCs/>
        </w:rPr>
        <w:t xml:space="preserve"> framhåller att det av direktivet följer att medlemsstaterna ska vidta alla nöd</w:t>
      </w:r>
      <w:r w:rsidR="006946B9">
        <w:rPr>
          <w:iCs/>
        </w:rPr>
        <w:softHyphen/>
      </w:r>
      <w:r>
        <w:rPr>
          <w:iCs/>
        </w:rPr>
        <w:t>vändiga åtgärder för att säkerställa största möjliga tillgång av tjänster</w:t>
      </w:r>
      <w:r w:rsidR="006946B9">
        <w:rPr>
          <w:iCs/>
        </w:rPr>
        <w:softHyphen/>
      </w:r>
      <w:r>
        <w:rPr>
          <w:iCs/>
        </w:rPr>
        <w:t>na vid extraordinära händelser i fredstid.</w:t>
      </w:r>
    </w:p>
    <w:p w14:paraId="399AB1E9" w14:textId="77777777" w:rsidR="00D85371" w:rsidRDefault="00D85371" w:rsidP="00D85371">
      <w:pPr>
        <w:pStyle w:val="Rubrik4utannumrering"/>
      </w:pPr>
      <w:r w:rsidRPr="005C5A6C">
        <w:t>Skälen för</w:t>
      </w:r>
      <w:r w:rsidRPr="00971E1C">
        <w:t xml:space="preserve"> </w:t>
      </w:r>
      <w:r w:rsidRPr="004E48D2">
        <w:t>regeringens förslag</w:t>
      </w:r>
      <w:r>
        <w:t xml:space="preserve"> </w:t>
      </w:r>
    </w:p>
    <w:p w14:paraId="7EA80BEF" w14:textId="77777777" w:rsidR="00D85371" w:rsidRPr="001652C4" w:rsidRDefault="00D85371" w:rsidP="00D85371">
      <w:pPr>
        <w:pStyle w:val="Rubrik5utannumrering"/>
        <w:spacing w:before="0"/>
        <w:rPr>
          <w:b/>
        </w:rPr>
      </w:pPr>
      <w:r>
        <w:t>Behovet av säkra elektroniska kommunikationer</w:t>
      </w:r>
    </w:p>
    <w:p w14:paraId="0FDEDD4B" w14:textId="616E94A6" w:rsidR="00D85371" w:rsidRDefault="00D85371" w:rsidP="00D85371">
      <w:pPr>
        <w:pStyle w:val="Brdtext"/>
      </w:pPr>
      <w:r w:rsidRPr="001F7D60">
        <w:t>Ett tillförlitligt och säkert utbyte av information via elektroniska kommu</w:t>
      </w:r>
      <w:r>
        <w:softHyphen/>
      </w:r>
      <w:r w:rsidRPr="001F7D60">
        <w:t>ni</w:t>
      </w:r>
      <w:r>
        <w:softHyphen/>
      </w:r>
      <w:r w:rsidRPr="001F7D60">
        <w:t>ka</w:t>
      </w:r>
      <w:r>
        <w:softHyphen/>
      </w:r>
      <w:r w:rsidRPr="001F7D60">
        <w:t>tionsnät och elektroniska kommunikationstjänster blir alltmer centralt för marknadens aktörer och samhället i stort. Allt fler tjänster till</w:t>
      </w:r>
      <w:r>
        <w:softHyphen/>
      </w:r>
      <w:r w:rsidRPr="001F7D60">
        <w:t>handa</w:t>
      </w:r>
      <w:r>
        <w:softHyphen/>
      </w:r>
      <w:r w:rsidRPr="001F7D60">
        <w:t>hålls och verksamheter bedrivs via sådana nät och tjänster. Såväl mobila som fasta nät nyttjas för både röst- och datakommunikation. Den offentliga sektorns satsningar på e-tjänster, framväxten av ip-baserade tv-tjänster och</w:t>
      </w:r>
      <w:r>
        <w:t xml:space="preserve"> appar </w:t>
      </w:r>
      <w:r w:rsidRPr="001F7D60">
        <w:t>där användaren nyttjar tjänster via internet och inte lokalt i sin ut</w:t>
      </w:r>
      <w:r w:rsidR="006946B9">
        <w:softHyphen/>
      </w:r>
      <w:r w:rsidRPr="001F7D60">
        <w:t>rustning (s.k. molntjänster) är några viktiga exempel på drivkrafterna bakom det ökade beroendet av pålitlig elektronisk kom</w:t>
      </w:r>
      <w:r>
        <w:softHyphen/>
      </w:r>
      <w:r w:rsidRPr="001F7D60">
        <w:t>munikation, som numera präglar alla sektorer i samhället.</w:t>
      </w:r>
    </w:p>
    <w:p w14:paraId="73DC3752" w14:textId="07175D72" w:rsidR="00D85371" w:rsidRDefault="00D85371" w:rsidP="00D85371">
      <w:pPr>
        <w:pStyle w:val="Brdtextmedindrag"/>
      </w:pPr>
      <w:r w:rsidRPr="00812242">
        <w:t>De tjänster som tillhandahålls blir alltmer realtidskritiska och resurs</w:t>
      </w:r>
      <w:r w:rsidR="00BE3350">
        <w:softHyphen/>
      </w:r>
      <w:r w:rsidRPr="00812242">
        <w:t xml:space="preserve">krävande. Ökad komplexitet i nät och tjänster medför i sin tur ökade risker för tekniska fel. Till detta kommer risker </w:t>
      </w:r>
      <w:r>
        <w:t>som beror</w:t>
      </w:r>
      <w:r w:rsidRPr="00812242">
        <w:t xml:space="preserve"> på mänskliga misstag, väderpåverkan, olyckor och attacker. Sannolikt kommer dessa förhållan</w:t>
      </w:r>
      <w:r w:rsidR="00BE3350">
        <w:softHyphen/>
      </w:r>
      <w:r w:rsidRPr="00812242">
        <w:t>den att leda till ökade krav på driftsäkerhet och kvalitet i de elektroniska kommunikationerna</w:t>
      </w:r>
      <w:r>
        <w:t>.</w:t>
      </w:r>
      <w:r w:rsidRPr="00812242">
        <w:t xml:space="preserve"> </w:t>
      </w:r>
    </w:p>
    <w:p w14:paraId="62434404" w14:textId="77777777" w:rsidR="00D85371" w:rsidRDefault="00D85371" w:rsidP="00D85371">
      <w:pPr>
        <w:pStyle w:val="Brdtextmedindrag"/>
      </w:pPr>
      <w:r w:rsidRPr="001F7D60">
        <w:t>Incidenter som inträffar i elektroniska kommunikationsnät eller elektro</w:t>
      </w:r>
      <w:r>
        <w:softHyphen/>
      </w:r>
      <w:r w:rsidRPr="001F7D60">
        <w:t>niska kommunikationstjänster kan få konsekvenser för nätens eller tjäns</w:t>
      </w:r>
      <w:r>
        <w:softHyphen/>
      </w:r>
      <w:r w:rsidRPr="001F7D60">
        <w:t xml:space="preserve">ternas funktion och tillgänglighet genom störningar eller avbrott. </w:t>
      </w:r>
      <w:r>
        <w:t>Sådana k</w:t>
      </w:r>
      <w:r w:rsidRPr="001F7D60">
        <w:t>onse</w:t>
      </w:r>
      <w:r>
        <w:softHyphen/>
      </w:r>
      <w:r w:rsidRPr="001F7D60">
        <w:t>kvenser kan dock minskas genom ett kontinuerligt och syste</w:t>
      </w:r>
      <w:r>
        <w:softHyphen/>
      </w:r>
      <w:r w:rsidRPr="001F7D60">
        <w:t xml:space="preserve">matiskt </w:t>
      </w:r>
      <w:r>
        <w:t xml:space="preserve">förebyggande </w:t>
      </w:r>
      <w:r w:rsidRPr="001F7D60">
        <w:t>drift</w:t>
      </w:r>
      <w:r>
        <w:softHyphen/>
      </w:r>
      <w:r w:rsidRPr="001F7D60">
        <w:t>säker</w:t>
      </w:r>
      <w:r>
        <w:softHyphen/>
      </w:r>
      <w:r w:rsidRPr="001F7D60">
        <w:t>hets</w:t>
      </w:r>
      <w:r>
        <w:softHyphen/>
      </w:r>
      <w:r w:rsidRPr="001F7D60">
        <w:t>arbete</w:t>
      </w:r>
      <w:r>
        <w:t>.</w:t>
      </w:r>
      <w:r w:rsidRPr="001F7D60">
        <w:t xml:space="preserve"> Det är också viktigt med en god bered</w:t>
      </w:r>
      <w:r>
        <w:softHyphen/>
      </w:r>
      <w:r w:rsidRPr="001F7D60">
        <w:t>skap för att hantera de störningar och avbrott som inträffar.</w:t>
      </w:r>
    </w:p>
    <w:p w14:paraId="499537C7" w14:textId="77777777" w:rsidR="00D85371" w:rsidRPr="001F7D60" w:rsidRDefault="00D85371" w:rsidP="00D85371">
      <w:pPr>
        <w:pStyle w:val="Brdtextmedindrag"/>
      </w:pPr>
    </w:p>
    <w:p w14:paraId="7C899D76" w14:textId="77777777" w:rsidR="00D85371" w:rsidRPr="00E211AD" w:rsidRDefault="00D85371" w:rsidP="00D85371">
      <w:pPr>
        <w:pStyle w:val="Rubrik5utannumrering"/>
        <w:spacing w:before="0"/>
      </w:pPr>
      <w:r>
        <w:t>Nuvarande krav på driftsäkerhet</w:t>
      </w:r>
    </w:p>
    <w:p w14:paraId="466AC5B5" w14:textId="7C301F62" w:rsidR="00D85371" w:rsidRPr="00712B5F" w:rsidRDefault="00D85371" w:rsidP="00D85371">
      <w:pPr>
        <w:pStyle w:val="Brdtextmedindrag"/>
        <w:ind w:firstLine="0"/>
      </w:pPr>
      <w:r w:rsidRPr="00E211AD">
        <w:t>Enligt 5</w:t>
      </w:r>
      <w:r>
        <w:t> kap. </w:t>
      </w:r>
      <w:r w:rsidRPr="00E211AD">
        <w:t>6</w:t>
      </w:r>
      <w:r>
        <w:t> </w:t>
      </w:r>
      <w:r w:rsidRPr="00E211AD">
        <w:t>b</w:t>
      </w:r>
      <w:r>
        <w:t> §</w:t>
      </w:r>
      <w:r w:rsidRPr="00E211AD">
        <w:t xml:space="preserve"> LEK ska den som tillhandahåller allmänna kommuni</w:t>
      </w:r>
      <w:r w:rsidRPr="00E211AD">
        <w:softHyphen/>
        <w:t xml:space="preserve">kationsnät eller allmänt tillgängliga elektroniska kommunikationstjänster vidta lämpliga tekniska och organisatoriska åtgärder för att säkerställa att </w:t>
      </w:r>
      <w:r w:rsidRPr="00E211AD">
        <w:lastRenderedPageBreak/>
        <w:t xml:space="preserve">verksamheten uppfyller rimliga krav på driftsäkerhet. Med driftsäkerhet avses förmågan att upprätthålla avsedd funktion och skydd mot oönskad </w:t>
      </w:r>
      <w:r w:rsidRPr="003E5FA6">
        <w:t>påverkan eller förändring i ett nät eller system (se prop. 2010/11:1</w:t>
      </w:r>
      <w:r>
        <w:t>1</w:t>
      </w:r>
      <w:r w:rsidRPr="003E5FA6">
        <w:t xml:space="preserve">5 </w:t>
      </w:r>
      <w:r w:rsidR="00EB24E6">
        <w:t>s. 1</w:t>
      </w:r>
      <w:r w:rsidRPr="003E5FA6">
        <w:t>69).</w:t>
      </w:r>
      <w:r w:rsidRPr="00E211AD">
        <w:t xml:space="preserve"> </w:t>
      </w:r>
      <w:r w:rsidRPr="003E5FA6">
        <w:t>De åtgärder som vidtas ska vara ägnade att skapa en säkerhetsnivå som, med</w:t>
      </w:r>
      <w:r w:rsidRPr="00E211AD">
        <w:t xml:space="preserve"> </w:t>
      </w:r>
      <w:r w:rsidRPr="003E5FA6">
        <w:t>beaktande av tillgänglig teknik och kostnaderna för att genom</w:t>
      </w:r>
      <w:r w:rsidRPr="003E5FA6">
        <w:softHyphen/>
        <w:t>föra åtgärderna,</w:t>
      </w:r>
      <w:r w:rsidRPr="00E211AD">
        <w:t xml:space="preserve"> </w:t>
      </w:r>
      <w:r w:rsidRPr="003E5FA6">
        <w:t>är anpassad till risken för störningar och avbrott. Rege</w:t>
      </w:r>
      <w:r w:rsidRPr="003E5FA6">
        <w:softHyphen/>
        <w:t>ringen eller den myn</w:t>
      </w:r>
      <w:r w:rsidRPr="00E211AD">
        <w:t>dighet som regeringen bestämmer får meddela före</w:t>
      </w:r>
      <w:r w:rsidRPr="00E211AD">
        <w:softHyphen/>
        <w:t>skrifter om på vilket sätt skyldigheten ska fullgöras och om undantag från skyldigheten. Paragrafen genomför artik</w:t>
      </w:r>
      <w:r>
        <w:t>e</w:t>
      </w:r>
      <w:r w:rsidRPr="00E211AD">
        <w:t>l 13a</w:t>
      </w:r>
      <w:r>
        <w:t>.1</w:t>
      </w:r>
      <w:r w:rsidRPr="00E211AD">
        <w:t xml:space="preserve"> </w:t>
      </w:r>
      <w:r>
        <w:t>och 13a.2</w:t>
      </w:r>
      <w:r w:rsidRPr="00E211AD">
        <w:t xml:space="preserve"> i ramdirektivet</w:t>
      </w:r>
      <w:r>
        <w:t xml:space="preserve"> och delvis artikel 23 i USO-direktivet</w:t>
      </w:r>
      <w:r w:rsidRPr="00E211AD">
        <w:t>.</w:t>
      </w:r>
      <w:r>
        <w:t xml:space="preserve"> PTS har meddelat föreskrifter (PTSFS 2015:2) om krav på driftsäkerhet där det anges vilka tekniska och organisatoriska åtgärder som ska vidtas.</w:t>
      </w:r>
    </w:p>
    <w:p w14:paraId="092F84C1" w14:textId="77777777" w:rsidR="00D85371" w:rsidRDefault="00D85371" w:rsidP="00D85371">
      <w:pPr>
        <w:pStyle w:val="Rubrik5utannumrering"/>
      </w:pPr>
      <w:r>
        <w:t>Direktivets krav på säkerhetsåtgärder</w:t>
      </w:r>
    </w:p>
    <w:p w14:paraId="7F0484F9" w14:textId="7BD84980" w:rsidR="00D85371" w:rsidRPr="00E211AD" w:rsidRDefault="00D85371" w:rsidP="00D85371">
      <w:pPr>
        <w:pStyle w:val="Brdtext"/>
      </w:pPr>
      <w:r w:rsidRPr="00E211AD">
        <w:t>I artikel 40</w:t>
      </w:r>
      <w:r>
        <w:t>.1</w:t>
      </w:r>
      <w:r w:rsidRPr="00E211AD">
        <w:t xml:space="preserve"> i EU-direktivet finns </w:t>
      </w:r>
      <w:r>
        <w:t>krav på</w:t>
      </w:r>
      <w:r w:rsidRPr="00E211AD">
        <w:t xml:space="preserve"> säkerhet för nät och tjänster. </w:t>
      </w:r>
      <w:r>
        <w:t>K</w:t>
      </w:r>
      <w:r w:rsidRPr="003E5FA6">
        <w:t>rav</w:t>
      </w:r>
      <w:r>
        <w:t>en</w:t>
      </w:r>
      <w:r w:rsidRPr="003E5FA6">
        <w:t xml:space="preserve"> på säkerhetsåtgärder </w:t>
      </w:r>
      <w:r>
        <w:t xml:space="preserve">har </w:t>
      </w:r>
      <w:r w:rsidRPr="00E211AD">
        <w:t>utformats i nära an</w:t>
      </w:r>
      <w:r>
        <w:softHyphen/>
      </w:r>
      <w:r w:rsidRPr="00E211AD">
        <w:t>slut</w:t>
      </w:r>
      <w:r>
        <w:softHyphen/>
      </w:r>
      <w:r w:rsidRPr="00E211AD">
        <w:t xml:space="preserve">ning till </w:t>
      </w:r>
      <w:r>
        <w:t>mot</w:t>
      </w:r>
      <w:r>
        <w:softHyphen/>
        <w:t>svarande</w:t>
      </w:r>
      <w:r w:rsidRPr="00E211AD">
        <w:t xml:space="preserve"> krav på säkerhet i nätverks- och informa</w:t>
      </w:r>
      <w:r w:rsidRPr="00E211AD">
        <w:softHyphen/>
        <w:t>tionssystem som an</w:t>
      </w:r>
      <w:r>
        <w:softHyphen/>
      </w:r>
      <w:r w:rsidRPr="00E211AD">
        <w:t xml:space="preserve">vänds av leverantörer av samhällsviktiga och digitala tjänster </w:t>
      </w:r>
      <w:r>
        <w:t xml:space="preserve">och </w:t>
      </w:r>
      <w:r w:rsidRPr="00E211AD">
        <w:t>som gäller enligt artiklarna 14</w:t>
      </w:r>
      <w:r>
        <w:t xml:space="preserve"> och 16</w:t>
      </w:r>
      <w:r w:rsidRPr="00E211AD">
        <w:t xml:space="preserve"> i Europaparlamentets och rådets direktiv (EU) 2016/1148 av den 6 juli 2016 om åtgärder för en hög gemensam nivå på säkerhet i nätverks- och informationssystem i hela uni</w:t>
      </w:r>
      <w:r w:rsidRPr="00E211AD">
        <w:softHyphen/>
        <w:t xml:space="preserve">onen </w:t>
      </w:r>
      <w:r>
        <w:t>(</w:t>
      </w:r>
      <w:r w:rsidRPr="00E211AD">
        <w:t>NIS-di</w:t>
      </w:r>
      <w:r>
        <w:softHyphen/>
      </w:r>
      <w:r w:rsidRPr="00E211AD">
        <w:t>rek</w:t>
      </w:r>
      <w:r>
        <w:softHyphen/>
      </w:r>
      <w:r w:rsidRPr="00E211AD">
        <w:t>tivet</w:t>
      </w:r>
      <w:r>
        <w:t>)</w:t>
      </w:r>
      <w:r w:rsidRPr="00E211AD">
        <w:t xml:space="preserve">. Dessa bestämmelser har genomförts i </w:t>
      </w:r>
      <w:r>
        <w:t>13–17 §</w:t>
      </w:r>
      <w:r w:rsidRPr="00E211AD">
        <w:t>§ lagen</w:t>
      </w:r>
      <w:r>
        <w:t xml:space="preserve"> (2018:1174) om </w:t>
      </w:r>
      <w:r w:rsidRPr="003E5FA6">
        <w:t>informationssäkerhet för samhällsviktiga och digi</w:t>
      </w:r>
      <w:r w:rsidRPr="003E5FA6">
        <w:softHyphen/>
        <w:t>tala tjänster</w:t>
      </w:r>
      <w:r w:rsidRPr="00E211AD">
        <w:t xml:space="preserve"> </w:t>
      </w:r>
      <w:r>
        <w:t>(</w:t>
      </w:r>
      <w:r w:rsidRPr="00E211AD">
        <w:t>NIS-lagen</w:t>
      </w:r>
      <w:r>
        <w:t>)</w:t>
      </w:r>
      <w:r w:rsidRPr="00E211AD">
        <w:t>. Där kraven i EU-direktivet och NIS-direktivet är likartade bör där</w:t>
      </w:r>
      <w:r w:rsidR="006946B9">
        <w:softHyphen/>
      </w:r>
      <w:r w:rsidRPr="00E211AD">
        <w:t>för genomförandet av EU-direktivets krav ske i nära an</w:t>
      </w:r>
      <w:r w:rsidRPr="003E5FA6">
        <w:t>slutning till NIS-lagen, även om NIS-lagen och NIS-direktivet inte är tillämp</w:t>
      </w:r>
      <w:r w:rsidRPr="00E211AD">
        <w:t>liga på den som tillhandahåller ett allmänt elektroniskt kommu</w:t>
      </w:r>
      <w:r w:rsidRPr="00E211AD">
        <w:softHyphen/>
        <w:t>nikationsnät eller en allmänt tillgänglig elektronisk kommunikationstjänst, se 5</w:t>
      </w:r>
      <w:r>
        <w:t> §</w:t>
      </w:r>
      <w:r w:rsidRPr="00E211AD">
        <w:t xml:space="preserve"> NIS-lagen och artikel 1.3 i NIS-direktivet.</w:t>
      </w:r>
    </w:p>
    <w:p w14:paraId="6B6E52BE" w14:textId="77777777" w:rsidR="00D85371" w:rsidRDefault="00D85371" w:rsidP="00D85371">
      <w:pPr>
        <w:pStyle w:val="Brdtextmedindrag"/>
      </w:pPr>
      <w:bookmarkStart w:id="1242" w:name="_Hlk43387375"/>
      <w:r>
        <w:t>S</w:t>
      </w:r>
      <w:r w:rsidRPr="00E211AD">
        <w:t xml:space="preserve">äkerhet för nät och tjänster </w:t>
      </w:r>
      <w:r>
        <w:t xml:space="preserve">definieras </w:t>
      </w:r>
      <w:r w:rsidRPr="00E211AD">
        <w:t xml:space="preserve">i artikel 2.21 </w:t>
      </w:r>
      <w:r>
        <w:t>i EU-direktivet som</w:t>
      </w:r>
      <w:r w:rsidRPr="00E211AD">
        <w:t xml:space="preserve"> elektro</w:t>
      </w:r>
      <w:r w:rsidRPr="00E211AD">
        <w:softHyphen/>
        <w:t>niska kom</w:t>
      </w:r>
      <w:r>
        <w:softHyphen/>
      </w:r>
      <w:r w:rsidRPr="00E211AD">
        <w:t>munikations</w:t>
      </w:r>
      <w:r>
        <w:softHyphen/>
      </w:r>
      <w:r w:rsidRPr="00E211AD">
        <w:t>näts och kommunikations</w:t>
      </w:r>
      <w:r>
        <w:softHyphen/>
      </w:r>
      <w:r w:rsidRPr="00E211AD">
        <w:t xml:space="preserve">tjänsters förmåga att vid en viss </w:t>
      </w:r>
      <w:r w:rsidRPr="003E5FA6">
        <w:t>till</w:t>
      </w:r>
      <w:r>
        <w:softHyphen/>
      </w:r>
      <w:r w:rsidRPr="003E5FA6">
        <w:t>förlitlighets</w:t>
      </w:r>
      <w:r>
        <w:softHyphen/>
      </w:r>
      <w:r w:rsidRPr="003E5FA6">
        <w:t>nivå motstå åtgärder som undergräver till</w:t>
      </w:r>
      <w:r>
        <w:softHyphen/>
      </w:r>
      <w:r w:rsidRPr="003E5FA6">
        <w:t>gäng</w:t>
      </w:r>
      <w:r>
        <w:softHyphen/>
      </w:r>
      <w:r w:rsidRPr="003E5FA6">
        <w:t>lig</w:t>
      </w:r>
      <w:r>
        <w:softHyphen/>
      </w:r>
      <w:r w:rsidRPr="003E5FA6">
        <w:t>heten, riktig</w:t>
      </w:r>
      <w:r w:rsidRPr="00E211AD">
        <w:t>heten, integriteten eller konfidential</w:t>
      </w:r>
      <w:r>
        <w:softHyphen/>
      </w:r>
      <w:r w:rsidRPr="00E211AD">
        <w:t>iteten hos dessa nät och tjänster, hos lagrade</w:t>
      </w:r>
      <w:r>
        <w:t>,</w:t>
      </w:r>
      <w:r w:rsidRPr="00E211AD">
        <w:t xml:space="preserve"> överförda eller be</w:t>
      </w:r>
      <w:r>
        <w:softHyphen/>
      </w:r>
      <w:r w:rsidRPr="00E211AD">
        <w:t>handlade uppgifter eller hos de när</w:t>
      </w:r>
      <w:r>
        <w:softHyphen/>
      </w:r>
      <w:r w:rsidRPr="00E211AD">
        <w:t>liggande tjänster som erbjuds genom eller är tillgängliga via dessa elektro</w:t>
      </w:r>
      <w:r>
        <w:softHyphen/>
      </w:r>
      <w:r w:rsidRPr="00E211AD">
        <w:t>niska kommunikationsnät eller kommunikationstjänster.</w:t>
      </w:r>
    </w:p>
    <w:p w14:paraId="026940D5" w14:textId="77777777" w:rsidR="00D85371" w:rsidRDefault="00D85371" w:rsidP="00D85371">
      <w:pPr>
        <w:pStyle w:val="Brdtextmedindrag"/>
      </w:pPr>
      <w:r>
        <w:t xml:space="preserve">Det bör föras in en definition av uttrycket säkerhet i nät och tjänster i den nya lagen. </w:t>
      </w:r>
      <w:bookmarkEnd w:id="1242"/>
      <w:r>
        <w:t xml:space="preserve">I enlighet med vad </w:t>
      </w:r>
      <w:r>
        <w:rPr>
          <w:i/>
          <w:iCs/>
        </w:rPr>
        <w:t xml:space="preserve">PTS </w:t>
      </w:r>
      <w:r>
        <w:t>påpekar bör definitionen av säker</w:t>
      </w:r>
      <w:r>
        <w:softHyphen/>
        <w:t>het i nät och tjänster anges som en förmåga att motstå händelser i stället för en förmåga att motstå åtgärder. Det ligger också i linje med andra språk</w:t>
      </w:r>
      <w:r>
        <w:softHyphen/>
        <w:t>versioner.</w:t>
      </w:r>
      <w:r w:rsidRPr="007054CD">
        <w:t xml:space="preserve"> </w:t>
      </w:r>
      <w:r>
        <w:t>I den svenska språkversionen av EU-direktivet används begrep</w:t>
      </w:r>
      <w:r>
        <w:softHyphen/>
        <w:t>pen rik</w:t>
      </w:r>
      <w:r>
        <w:softHyphen/>
        <w:t>tig</w:t>
      </w:r>
      <w:r>
        <w:softHyphen/>
        <w:t>het och integritet. För att anpassas till den vedertagna svenska ter</w:t>
      </w:r>
      <w:r>
        <w:softHyphen/>
        <w:t>mi</w:t>
      </w:r>
      <w:r>
        <w:softHyphen/>
        <w:t>no</w:t>
      </w:r>
      <w:r>
        <w:softHyphen/>
        <w:t>login bör i stället autenticitet och riktighet användas, se bl.a. 2 § 2 NIS-lagen.</w:t>
      </w:r>
    </w:p>
    <w:p w14:paraId="1AE8DDF5" w14:textId="77777777" w:rsidR="00D85371" w:rsidRPr="00E211AD" w:rsidRDefault="00D85371" w:rsidP="00D85371">
      <w:pPr>
        <w:pStyle w:val="Brdtextmedindrag"/>
      </w:pPr>
      <w:r w:rsidRPr="00E211AD">
        <w:t xml:space="preserve">Direktivets definition av säkerhet för nät och tjänster </w:t>
      </w:r>
      <w:r>
        <w:t>om</w:t>
      </w:r>
      <w:r w:rsidRPr="00E211AD">
        <w:t xml:space="preserve">fattar </w:t>
      </w:r>
      <w:r>
        <w:t>där</w:t>
      </w:r>
      <w:r>
        <w:softHyphen/>
        <w:t xml:space="preserve">med </w:t>
      </w:r>
      <w:r w:rsidRPr="00E211AD">
        <w:t xml:space="preserve">fyra aspekter </w:t>
      </w:r>
      <w:r>
        <w:t>av</w:t>
      </w:r>
      <w:r w:rsidRPr="00E211AD">
        <w:t xml:space="preserve"> säkerhet: </w:t>
      </w:r>
      <w:r>
        <w:t>tillgänglighet, autenticitet, riktighet och konfi</w:t>
      </w:r>
      <w:r>
        <w:softHyphen/>
        <w:t>dentialitet.</w:t>
      </w:r>
    </w:p>
    <w:p w14:paraId="7297CAC8" w14:textId="77777777" w:rsidR="00D85371" w:rsidRPr="00680927" w:rsidRDefault="00D85371" w:rsidP="00D85371">
      <w:pPr>
        <w:pStyle w:val="Strecklista"/>
      </w:pPr>
      <w:r w:rsidRPr="00680927">
        <w:t>Tillgänglighet motsvarar i huvudsak det som i 5 kap. 6 b § LEK be</w:t>
      </w:r>
      <w:r w:rsidRPr="00680927">
        <w:softHyphen/>
        <w:t>nämns driftsäkerhet. Kravet på tillgänglighet innebär även att kommu</w:t>
      </w:r>
      <w:r>
        <w:softHyphen/>
      </w:r>
      <w:r w:rsidRPr="00680927">
        <w:lastRenderedPageBreak/>
        <w:t>ni</w:t>
      </w:r>
      <w:r w:rsidRPr="00680927">
        <w:softHyphen/>
        <w:t>ka</w:t>
      </w:r>
      <w:r w:rsidRPr="00680927">
        <w:softHyphen/>
        <w:t>tionens innehåll och relaterade uppgifter ska skyddas mot oavsikt</w:t>
      </w:r>
      <w:r>
        <w:softHyphen/>
      </w:r>
      <w:r w:rsidRPr="00680927">
        <w:t>lig eller otillåten utplåning.</w:t>
      </w:r>
    </w:p>
    <w:p w14:paraId="444B5623" w14:textId="77777777" w:rsidR="00D85371" w:rsidRPr="00680927" w:rsidRDefault="00D85371" w:rsidP="00D85371">
      <w:pPr>
        <w:pStyle w:val="Strecklista"/>
      </w:pPr>
      <w:r w:rsidRPr="009C3BCB">
        <w:rPr>
          <w:spacing w:val="-2"/>
        </w:rPr>
        <w:t>Autenticitet (i den engelska språkversionen ”authenticity”, i den svenska</w:t>
      </w:r>
      <w:r w:rsidRPr="00680927">
        <w:t xml:space="preserve"> språkversionen ”riktighet”), eller äkt</w:t>
      </w:r>
      <w:r w:rsidRPr="00680927">
        <w:softHyphen/>
        <w:t>het, är nära relaterat till rik</w:t>
      </w:r>
      <w:r w:rsidRPr="00680927">
        <w:softHyphen/>
        <w:t>tig</w:t>
      </w:r>
      <w:r w:rsidRPr="00680927">
        <w:softHyphen/>
        <w:t>het men tar snarast sikte på informationens ursprung. Kravet på auten</w:t>
      </w:r>
      <w:r w:rsidRPr="00680927">
        <w:softHyphen/>
        <w:t>ticitet innebär bl.a. att uppgifter om varifrån in</w:t>
      </w:r>
      <w:r w:rsidRPr="00680927">
        <w:softHyphen/>
        <w:t>formation kommer ska skyddas mot förfalskning eller förvanskning.</w:t>
      </w:r>
    </w:p>
    <w:p w14:paraId="193463BE" w14:textId="77777777" w:rsidR="00D85371" w:rsidRPr="00680927" w:rsidRDefault="00D85371" w:rsidP="00D85371">
      <w:pPr>
        <w:pStyle w:val="Strecklista"/>
      </w:pPr>
      <w:r w:rsidRPr="00D62D2E">
        <w:rPr>
          <w:spacing w:val="-4"/>
        </w:rPr>
        <w:t>Riktighet (i den engelska språkversionen ”integrity”, i den svenska språk</w:t>
      </w:r>
      <w:r w:rsidRPr="00D62D2E">
        <w:rPr>
          <w:spacing w:val="-4"/>
        </w:rPr>
        <w:softHyphen/>
      </w:r>
      <w:r w:rsidRPr="00D62D2E">
        <w:rPr>
          <w:spacing w:val="-4"/>
        </w:rPr>
        <w:softHyphen/>
      </w:r>
      <w:r w:rsidRPr="00680927">
        <w:t>versionen ”integritet”) är delvis en aspekt av driftsäkerhet</w:t>
      </w:r>
      <w:r>
        <w:t>,</w:t>
      </w:r>
      <w:r w:rsidRPr="00680927">
        <w:t xml:space="preserve"> eftersom uttrycket bl.a. tar sikte på förmågan att upprätthålla avsedd funktion och skydd mot oönskad påverkan eller förändring i ett nät eller system. Utöver detta ska kom</w:t>
      </w:r>
      <w:r w:rsidRPr="00680927">
        <w:softHyphen/>
        <w:t>munikationens innehåll och relaterade uppgifter skyddas mot oavsikt</w:t>
      </w:r>
      <w:r w:rsidRPr="00680927">
        <w:softHyphen/>
        <w:t>lig eller otillåten förändring eller förvanskning.</w:t>
      </w:r>
    </w:p>
    <w:p w14:paraId="09E34080" w14:textId="77777777" w:rsidR="00D85371" w:rsidRPr="00680927" w:rsidRDefault="00D85371" w:rsidP="00D85371">
      <w:pPr>
        <w:pStyle w:val="Strecklista"/>
      </w:pPr>
      <w:r w:rsidRPr="00680927">
        <w:t>Konfidentialitet innebär att uppgifter i nät och tjänster ska skyddas mot oavsik</w:t>
      </w:r>
      <w:r w:rsidRPr="00680927">
        <w:softHyphen/>
        <w:t>tlig eller otillåten åtkomst eller avslöjande. Kravet motsvarar i huvud</w:t>
      </w:r>
      <w:r w:rsidRPr="00680927">
        <w:softHyphen/>
        <w:t>sak det som anges i 6 kap. 3 § LEK om att den som till</w:t>
      </w:r>
      <w:r>
        <w:softHyphen/>
      </w:r>
      <w:r w:rsidRPr="00680927">
        <w:t>handa</w:t>
      </w:r>
      <w:r>
        <w:softHyphen/>
      </w:r>
      <w:r w:rsidRPr="00680927">
        <w:t>håller en allmänt tillgänglig elektronisk kommunikationstjänst ska vidta lämp</w:t>
      </w:r>
      <w:r w:rsidRPr="00680927">
        <w:softHyphen/>
        <w:t>liga tekniska och organisatoriska åtgärder för att säkerställa att uppgifter som behandlas i samband med tillhandahållandet av tjänsten skyddas (se vidare</w:t>
      </w:r>
      <w:r w:rsidRPr="00680927">
        <w:rPr>
          <w:i/>
          <w:iCs/>
        </w:rPr>
        <w:t xml:space="preserve"> </w:t>
      </w:r>
      <w:r w:rsidRPr="00680927">
        <w:t>nedan och avsnitt 18.1).</w:t>
      </w:r>
    </w:p>
    <w:p w14:paraId="6E2E251F" w14:textId="287DFBBC" w:rsidR="00D85371" w:rsidRPr="004F1EC8" w:rsidRDefault="00D85371" w:rsidP="00666950">
      <w:pPr>
        <w:pStyle w:val="Brdtextefterstrecklista"/>
      </w:pPr>
      <w:r w:rsidRPr="00202247">
        <w:rPr>
          <w:i/>
          <w:iCs/>
        </w:rPr>
        <w:t xml:space="preserve">Lagrådet </w:t>
      </w:r>
      <w:r>
        <w:t>efterlyser ett förtydligande om att säkerheten i nät och tjänster är ett definierat uttryck och föreslår, med hänvisning till att uttrycket är täm</w:t>
      </w:r>
      <w:r w:rsidR="008929F1">
        <w:softHyphen/>
      </w:r>
      <w:r>
        <w:t xml:space="preserve">ligen alldagligt och inte lika tekniskt som övriga definierade uttryck, att lagtexten justeras med en hänvisning till den bestämmelse där definitionen finns. </w:t>
      </w:r>
      <w:r w:rsidRPr="00C5087B">
        <w:t>I lagen finns det ett antal definitioner som består av flera ord. I för</w:t>
      </w:r>
      <w:r w:rsidR="008929F1">
        <w:softHyphen/>
      </w:r>
      <w:r w:rsidRPr="00C5087B">
        <w:t xml:space="preserve">fattningskommentaren till de paragrafer där definierade uttryck används finns genomgående hänvisningar till den paragraf där uttrycket definieras. </w:t>
      </w:r>
      <w:r>
        <w:t xml:space="preserve">Regeringen anser därför inte att det finns någon sådan risk för missförstånd som Lagrådet befarar. Tvärtom kan det uppstå en risk för missförstånd </w:t>
      </w:r>
      <w:r w:rsidR="001753ED">
        <w:t xml:space="preserve">om det </w:t>
      </w:r>
      <w:r>
        <w:t>inför</w:t>
      </w:r>
      <w:r w:rsidR="001753ED">
        <w:t>s</w:t>
      </w:r>
      <w:r>
        <w:t xml:space="preserve"> en sådan hänvisning som Lagrådet föresl</w:t>
      </w:r>
      <w:r w:rsidR="00210D21">
        <w:t>år</w:t>
      </w:r>
      <w:r>
        <w:t xml:space="preserve"> </w:t>
      </w:r>
      <w:r w:rsidR="00210D21">
        <w:t xml:space="preserve">när det gäller </w:t>
      </w:r>
      <w:r>
        <w:t xml:space="preserve">endast det uttryck som nu är i fråga. En sådan hänvisning bör därför inte införas. </w:t>
      </w:r>
    </w:p>
    <w:p w14:paraId="7B53000F" w14:textId="77777777" w:rsidR="00D85371" w:rsidRPr="00C51AB7" w:rsidRDefault="00D85371" w:rsidP="00D85371">
      <w:pPr>
        <w:pStyle w:val="Rubrik5utannumrering"/>
      </w:pPr>
      <w:r w:rsidRPr="00C51AB7">
        <w:t>Förhållandet till e-dataskyddsdirektivet</w:t>
      </w:r>
    </w:p>
    <w:p w14:paraId="3A362B92" w14:textId="5F4EA522" w:rsidR="00D85371" w:rsidRPr="003C55D3" w:rsidRDefault="00D85371" w:rsidP="00D85371">
      <w:pPr>
        <w:pStyle w:val="Brdtextmedindrag"/>
        <w:ind w:firstLine="0"/>
      </w:pPr>
      <w:r w:rsidRPr="00C51AB7">
        <w:t xml:space="preserve">Artikel 4.1 i e-dataskyddsdirektivet </w:t>
      </w:r>
      <w:r w:rsidDel="002A29A7">
        <w:t>2002/58/EG</w:t>
      </w:r>
      <w:r w:rsidRPr="00C51AB7" w:rsidDel="002A29A7">
        <w:t xml:space="preserve"> </w:t>
      </w:r>
      <w:r w:rsidRPr="00C51AB7">
        <w:t>innehåller bestäm</w:t>
      </w:r>
      <w:r>
        <w:softHyphen/>
      </w:r>
      <w:r w:rsidRPr="00C51AB7">
        <w:t>melser om åtgärder som ska vidtas för att säkerställa skyddet av uppgifter som behandlas i elektro</w:t>
      </w:r>
      <w:r>
        <w:softHyphen/>
      </w:r>
      <w:r w:rsidRPr="00C51AB7">
        <w:t xml:space="preserve">niska kommunikationstjänster. </w:t>
      </w:r>
      <w:r>
        <w:t>Artikeln</w:t>
      </w:r>
      <w:r w:rsidRPr="00C51AB7">
        <w:t xml:space="preserve"> är genomförd i 6 kap. 3 § LEK. EU-direktivets definition av säkerhet omfattar både aspekter av drift</w:t>
      </w:r>
      <w:r w:rsidRPr="00C51AB7">
        <w:softHyphen/>
        <w:t xml:space="preserve">säkerhet och skydd för innehållet i kommunikationen. </w:t>
      </w:r>
      <w:r>
        <w:t xml:space="preserve">Regleringarna är dock inte helt överlappande. </w:t>
      </w:r>
      <w:r w:rsidRPr="00C51AB7">
        <w:t>Av artikel 40.4 i EU-direk</w:t>
      </w:r>
      <w:r w:rsidR="00C44643">
        <w:softHyphen/>
      </w:r>
      <w:r w:rsidRPr="00C51AB7">
        <w:t xml:space="preserve">tivet </w:t>
      </w:r>
      <w:r>
        <w:t>framgår</w:t>
      </w:r>
      <w:r w:rsidRPr="00C51AB7">
        <w:t xml:space="preserve"> att artikel 4 i e-data</w:t>
      </w:r>
      <w:r w:rsidRPr="00C51AB7">
        <w:softHyphen/>
        <w:t>skydds</w:t>
      </w:r>
      <w:r w:rsidRPr="00C51AB7">
        <w:softHyphen/>
        <w:t xml:space="preserve">direktivet </w:t>
      </w:r>
      <w:r>
        <w:t>fortfarande</w:t>
      </w:r>
      <w:r w:rsidRPr="00C51AB7">
        <w:t xml:space="preserve"> gäller vid sidan av EU-direktivet</w:t>
      </w:r>
      <w:r>
        <w:t>s</w:t>
      </w:r>
      <w:r w:rsidRPr="00C51AB7">
        <w:t xml:space="preserve"> bestämmelser om </w:t>
      </w:r>
      <w:r w:rsidRPr="003C55D3">
        <w:t>säkerhet i nät och tjänster. Re</w:t>
      </w:r>
      <w:r w:rsidR="00C44643">
        <w:softHyphen/>
      </w:r>
      <w:r w:rsidRPr="003C55D3">
        <w:t>geringen föreslår därför, till skillnad från promemorian, att 6 kap. 3 § LEK förs över till den nya lagen, se vidare avsnitt 18.1.</w:t>
      </w:r>
    </w:p>
    <w:p w14:paraId="4B325E13" w14:textId="77777777" w:rsidR="00D85371" w:rsidRPr="00C51AB7" w:rsidRDefault="00D85371" w:rsidP="00D85371">
      <w:pPr>
        <w:pStyle w:val="Brdtextmedindrag"/>
      </w:pPr>
      <w:r w:rsidRPr="003C55D3">
        <w:t>Detta innebär att det till viss del kommer att finnas överlappande</w:t>
      </w:r>
      <w:r w:rsidRPr="00C51AB7">
        <w:t xml:space="preserve"> regle</w:t>
      </w:r>
      <w:r>
        <w:softHyphen/>
      </w:r>
      <w:r w:rsidRPr="00C51AB7">
        <w:t xml:space="preserve">ringar </w:t>
      </w:r>
      <w:r>
        <w:t>när det</w:t>
      </w:r>
      <w:r w:rsidRPr="00C51AB7">
        <w:t xml:space="preserve"> gäller skydd av innehållet i kommunikationen. Tillhanda</w:t>
      </w:r>
      <w:r w:rsidRPr="00C51AB7">
        <w:softHyphen/>
        <w:t>hållare måste därför, i förekommande fall, se till att vidtagna säkerhets</w:t>
      </w:r>
      <w:r w:rsidRPr="00C51AB7">
        <w:softHyphen/>
        <w:t>åtgärder upp</w:t>
      </w:r>
      <w:r>
        <w:softHyphen/>
      </w:r>
      <w:r w:rsidRPr="00C51AB7">
        <w:t>fyller samtliga krav.</w:t>
      </w:r>
    </w:p>
    <w:p w14:paraId="664FD72A" w14:textId="77777777" w:rsidR="00D85371" w:rsidRPr="00E211AD" w:rsidRDefault="00D85371" w:rsidP="00D85371">
      <w:pPr>
        <w:pStyle w:val="Rubrik5utannumrering"/>
      </w:pPr>
      <w:r w:rsidRPr="00026E57">
        <w:lastRenderedPageBreak/>
        <w:t>Nya krav på säkerhetsåtgärder</w:t>
      </w:r>
    </w:p>
    <w:p w14:paraId="1FFE656A" w14:textId="77777777" w:rsidR="00D85371" w:rsidRPr="003E5FA6" w:rsidDel="00C96864" w:rsidRDefault="00D85371" w:rsidP="00D85371">
      <w:pPr>
        <w:pStyle w:val="Brdtextmedindrag"/>
        <w:ind w:firstLine="0"/>
      </w:pPr>
      <w:r>
        <w:t xml:space="preserve">Dagens krav på säkerhetsåtgärder i 5 kap. 6 b § LEK motsvarar delvis </w:t>
      </w:r>
      <w:r w:rsidRPr="003E5FA6">
        <w:t>artikel 40.1 i EU-direktivet</w:t>
      </w:r>
      <w:r>
        <w:t>. Paragrafen bör därför föras över till den nya lagen med de änd</w:t>
      </w:r>
      <w:r>
        <w:softHyphen/>
        <w:t>ringar som krävs för genomförandet av artikeln.</w:t>
      </w:r>
    </w:p>
    <w:p w14:paraId="7D855059" w14:textId="77777777" w:rsidR="00D85371" w:rsidRPr="00E211AD" w:rsidRDefault="00D85371" w:rsidP="00D85371">
      <w:pPr>
        <w:pStyle w:val="Brdtextmedindrag"/>
      </w:pPr>
      <w:r>
        <w:t xml:space="preserve">Enligt artikel 40.1 </w:t>
      </w:r>
      <w:r w:rsidRPr="003E5FA6">
        <w:t>ska det säkerställas att den som tillhanda</w:t>
      </w:r>
      <w:r w:rsidRPr="00E211AD">
        <w:t>håller all</w:t>
      </w:r>
      <w:r>
        <w:softHyphen/>
      </w:r>
      <w:r w:rsidRPr="00E211AD">
        <w:t>män</w:t>
      </w:r>
      <w:r>
        <w:softHyphen/>
      </w:r>
      <w:r w:rsidRPr="00E211AD">
        <w:t>na elektroniska kommunikationsnät eller allmänt tillgängliga elektro</w:t>
      </w:r>
      <w:r>
        <w:softHyphen/>
      </w:r>
      <w:r w:rsidRPr="00E211AD">
        <w:t>niska kom</w:t>
      </w:r>
      <w:r>
        <w:softHyphen/>
      </w:r>
      <w:r w:rsidRPr="00E211AD">
        <w:t xml:space="preserve">munikationstjänster </w:t>
      </w:r>
      <w:r>
        <w:t>v</w:t>
      </w:r>
      <w:r w:rsidRPr="00E211AD">
        <w:t>idta</w:t>
      </w:r>
      <w:r>
        <w:t>r</w:t>
      </w:r>
      <w:r w:rsidRPr="00E211AD">
        <w:t xml:space="preserve"> ändamålsenliga och propor</w:t>
      </w:r>
      <w:r>
        <w:softHyphen/>
      </w:r>
      <w:r w:rsidRPr="00E211AD">
        <w:t>tionella teknis</w:t>
      </w:r>
      <w:r>
        <w:softHyphen/>
      </w:r>
      <w:r w:rsidRPr="00E211AD">
        <w:t xml:space="preserve">ka och organisatoriska åtgärder för att på ett lämpligt sätt hantera risker som hotar säkerheten i nät och tjänster. Ett sådant krav bör </w:t>
      </w:r>
      <w:r>
        <w:t>gälla enligt</w:t>
      </w:r>
      <w:r w:rsidRPr="00E211AD">
        <w:t xml:space="preserve"> den nya </w:t>
      </w:r>
      <w:r>
        <w:t>paragrafen</w:t>
      </w:r>
      <w:r w:rsidRPr="00E211AD">
        <w:t xml:space="preserve">. </w:t>
      </w:r>
      <w:r>
        <w:t>K</w:t>
      </w:r>
      <w:r w:rsidRPr="00E211AD">
        <w:t xml:space="preserve">ravet kommer </w:t>
      </w:r>
      <w:r>
        <w:t xml:space="preserve">därmed även </w:t>
      </w:r>
      <w:r w:rsidRPr="00E211AD">
        <w:t xml:space="preserve">att gälla den som </w:t>
      </w:r>
      <w:r w:rsidRPr="00D62D2E">
        <w:rPr>
          <w:spacing w:val="-2"/>
        </w:rPr>
        <w:t>tillhanda</w:t>
      </w:r>
      <w:r w:rsidRPr="00D62D2E">
        <w:rPr>
          <w:spacing w:val="-2"/>
        </w:rPr>
        <w:softHyphen/>
        <w:t>håller nummeroberoende interpersonella kommu</w:t>
      </w:r>
      <w:r w:rsidRPr="00D62D2E">
        <w:rPr>
          <w:spacing w:val="-2"/>
        </w:rPr>
        <w:softHyphen/>
        <w:t>nika</w:t>
      </w:r>
      <w:r w:rsidRPr="00D62D2E">
        <w:rPr>
          <w:spacing w:val="-2"/>
        </w:rPr>
        <w:softHyphen/>
        <w:t>tions</w:t>
      </w:r>
      <w:r w:rsidRPr="00D62D2E">
        <w:rPr>
          <w:spacing w:val="-2"/>
        </w:rPr>
        <w:softHyphen/>
        <w:t>tjänster.</w:t>
      </w:r>
    </w:p>
    <w:p w14:paraId="7E68530D" w14:textId="77777777" w:rsidR="00D85371" w:rsidRDefault="00D85371" w:rsidP="00D85371">
      <w:pPr>
        <w:pStyle w:val="Brdtextmedindrag"/>
      </w:pPr>
      <w:r w:rsidRPr="003E5FA6">
        <w:t>Enligt artikel 40.1 ska åtgärderna, med beaktande av den senaste teknis</w:t>
      </w:r>
      <w:r w:rsidRPr="003E5FA6">
        <w:softHyphen/>
        <w:t>ka</w:t>
      </w:r>
      <w:r w:rsidRPr="00E211AD">
        <w:t xml:space="preserve"> </w:t>
      </w:r>
      <w:r w:rsidRPr="00C96A31">
        <w:t>utvecklingen, säkerställa en nivå på säkerheten som</w:t>
      </w:r>
      <w:r w:rsidRPr="003E5FA6">
        <w:t xml:space="preserve"> är lämplig i förhål</w:t>
      </w:r>
      <w:r w:rsidRPr="003E5FA6">
        <w:softHyphen/>
        <w:t>lande</w:t>
      </w:r>
      <w:r w:rsidRPr="00E211AD">
        <w:t xml:space="preserve"> till risken</w:t>
      </w:r>
      <w:r>
        <w:t>, även detta bör framgå av den nya lagen</w:t>
      </w:r>
      <w:r w:rsidRPr="00E211AD">
        <w:t xml:space="preserve">. </w:t>
      </w:r>
    </w:p>
    <w:p w14:paraId="03470925" w14:textId="3E268731" w:rsidR="00D85371" w:rsidRDefault="00D85371" w:rsidP="00D85371">
      <w:pPr>
        <w:pStyle w:val="Brdtextmedindrag"/>
      </w:pPr>
      <w:r w:rsidRPr="00E211AD">
        <w:t>I att åtgärderna</w:t>
      </w:r>
      <w:r>
        <w:t xml:space="preserve"> </w:t>
      </w:r>
      <w:r w:rsidRPr="00A41B75">
        <w:t xml:space="preserve">ska säkerställa en lämplig nivå på säkerheten </w:t>
      </w:r>
      <w:r w:rsidRPr="00E211AD">
        <w:t xml:space="preserve">ligger </w:t>
      </w:r>
      <w:r>
        <w:t xml:space="preserve">bl.a. </w:t>
      </w:r>
      <w:r w:rsidRPr="00E211AD">
        <w:t xml:space="preserve">att de tekniska lösningar som är tillgängliga på marknaden vid </w:t>
      </w:r>
      <w:r>
        <w:t>varje</w:t>
      </w:r>
      <w:r w:rsidRPr="00E211AD">
        <w:t xml:space="preserve"> given tidpunkt ska beaktas. Teknisk utveckling kan därför leda till att behovet av säkerhetsåtgärder förändras eller innebära nya möjligheter att vidta effek</w:t>
      </w:r>
      <w:r>
        <w:softHyphen/>
      </w:r>
      <w:r w:rsidRPr="00E211AD">
        <w:t>tiva säkerhets</w:t>
      </w:r>
      <w:r>
        <w:softHyphen/>
      </w:r>
      <w:r w:rsidRPr="00E211AD">
        <w:t xml:space="preserve">åtgärder. Kravet på att beakta den </w:t>
      </w:r>
      <w:r w:rsidRPr="003E5FA6">
        <w:t>tekniska ut</w:t>
      </w:r>
      <w:r>
        <w:softHyphen/>
      </w:r>
      <w:r w:rsidRPr="003E5FA6">
        <w:t>veck</w:t>
      </w:r>
      <w:r>
        <w:softHyphen/>
      </w:r>
      <w:r w:rsidRPr="003E5FA6">
        <w:t xml:space="preserve">lingen </w:t>
      </w:r>
      <w:r>
        <w:t xml:space="preserve">ligger </w:t>
      </w:r>
      <w:r w:rsidRPr="00E211AD">
        <w:t>i att sä</w:t>
      </w:r>
      <w:r>
        <w:softHyphen/>
      </w:r>
      <w:r w:rsidRPr="00E211AD">
        <w:t>ker</w:t>
      </w:r>
      <w:r>
        <w:softHyphen/>
      </w:r>
      <w:r w:rsidRPr="00E211AD">
        <w:t>hetsåtgärderna ska ligga på en lämplig säker</w:t>
      </w:r>
      <w:r>
        <w:softHyphen/>
      </w:r>
      <w:r w:rsidRPr="00E211AD">
        <w:t>hets</w:t>
      </w:r>
      <w:r>
        <w:softHyphen/>
      </w:r>
      <w:r w:rsidRPr="00E211AD">
        <w:t>nivå (jfr prop.</w:t>
      </w:r>
      <w:r>
        <w:t> </w:t>
      </w:r>
      <w:r w:rsidRPr="003E5FA6">
        <w:t xml:space="preserve">2017/18:205 </w:t>
      </w:r>
      <w:r w:rsidR="00EB24E6">
        <w:t>s. 4</w:t>
      </w:r>
      <w:r w:rsidRPr="003E5FA6">
        <w:t xml:space="preserve">1). </w:t>
      </w:r>
    </w:p>
    <w:p w14:paraId="573687D0" w14:textId="77777777" w:rsidR="00D85371" w:rsidRDefault="00D85371" w:rsidP="00D85371">
      <w:pPr>
        <w:pStyle w:val="Brdtextmedindrag"/>
      </w:pPr>
      <w:r w:rsidRPr="003E5FA6">
        <w:t>Risken bör bedömas utifrån en identifiering av samtliga</w:t>
      </w:r>
      <w:r w:rsidRPr="00E211AD">
        <w:t xml:space="preserve"> </w:t>
      </w:r>
      <w:r w:rsidRPr="003E5FA6">
        <w:t xml:space="preserve">relevanta hot </w:t>
      </w:r>
      <w:r>
        <w:t>mot och sårbarheter hos</w:t>
      </w:r>
      <w:r w:rsidRPr="003E5FA6">
        <w:t xml:space="preserve"> tillgångar eller förbindelser, inklusive </w:t>
      </w:r>
      <w:r>
        <w:t>de</w:t>
      </w:r>
      <w:r w:rsidRPr="003E5FA6">
        <w:t xml:space="preserve"> kom</w:t>
      </w:r>
      <w:r>
        <w:softHyphen/>
      </w:r>
      <w:r w:rsidRPr="003E5FA6">
        <w:t>po</w:t>
      </w:r>
      <w:r>
        <w:softHyphen/>
      </w:r>
      <w:r w:rsidRPr="003E5FA6">
        <w:t>nenter,</w:t>
      </w:r>
      <w:r w:rsidRPr="00E211AD">
        <w:t xml:space="preserve"> utrustning</w:t>
      </w:r>
      <w:r>
        <w:softHyphen/>
      </w:r>
      <w:r w:rsidRPr="00E211AD">
        <w:t xml:space="preserve">ar, leverantörer och serviceavtal som används. </w:t>
      </w:r>
      <w:r>
        <w:t>I risk</w:t>
      </w:r>
      <w:r>
        <w:softHyphen/>
        <w:t>bedömningen ska hänsyn tas till sannolikheten för att ett hot realiseras och vilka konsekvenser det får om hotet realiseras. Dessa faktorer kan för</w:t>
      </w:r>
      <w:r>
        <w:softHyphen/>
        <w:t>ändras över tid. Det kan t.ex. ske genom händelser i omvärlden som påverkar hot</w:t>
      </w:r>
      <w:r>
        <w:softHyphen/>
        <w:t>bilden eller förändringar i samhället som påverkar beroendet av kom</w:t>
      </w:r>
      <w:r>
        <w:softHyphen/>
        <w:t xml:space="preserve">munikationstjänsterna och därmed de potentiella konsekvenserna i händelse av att ett hot förverkligas. </w:t>
      </w:r>
    </w:p>
    <w:p w14:paraId="62051952" w14:textId="6721FBB1" w:rsidR="00D85371" w:rsidRPr="00E211AD" w:rsidRDefault="00D85371" w:rsidP="00D85371">
      <w:pPr>
        <w:pStyle w:val="Brdtextmedindrag"/>
      </w:pPr>
      <w:r w:rsidRPr="003E5FA6">
        <w:t>Med hänsyn till att vad som är en lämplig nivå på säker</w:t>
      </w:r>
      <w:r w:rsidRPr="00E211AD">
        <w:t xml:space="preserve">heten ändras över tid, t.ex. genom förändringar i risker eller genom nya tekniska lösningar, behöver aktörerna regelbundet och vid behov se över </w:t>
      </w:r>
      <w:r>
        <w:t>sina risk</w:t>
      </w:r>
      <w:r>
        <w:softHyphen/>
        <w:t>bedöm</w:t>
      </w:r>
      <w:r>
        <w:softHyphen/>
        <w:t xml:space="preserve">ningar och bedöma </w:t>
      </w:r>
      <w:r w:rsidRPr="00E211AD">
        <w:t>vilka sä</w:t>
      </w:r>
      <w:r>
        <w:softHyphen/>
      </w:r>
      <w:r w:rsidRPr="00E211AD">
        <w:t>ker</w:t>
      </w:r>
      <w:r>
        <w:softHyphen/>
      </w:r>
      <w:r w:rsidRPr="00E211AD">
        <w:t>hetsåtgärder som är lämpliga att vidta.</w:t>
      </w:r>
      <w:r>
        <w:t xml:space="preserve"> </w:t>
      </w:r>
      <w:r w:rsidRPr="00A41B75">
        <w:t xml:space="preserve">Med anledning av </w:t>
      </w:r>
      <w:r w:rsidRPr="00A41B75">
        <w:rPr>
          <w:i/>
          <w:iCs/>
        </w:rPr>
        <w:t>Hi3G Access AB:s</w:t>
      </w:r>
      <w:r w:rsidRPr="00A41B75">
        <w:t xml:space="preserve"> synpunkter </w:t>
      </w:r>
      <w:r>
        <w:t>om hur kostnads</w:t>
      </w:r>
      <w:r>
        <w:softHyphen/>
        <w:t>aspekter ska beaktas bör det nämnas att</w:t>
      </w:r>
      <w:r w:rsidRPr="00A41B75">
        <w:t xml:space="preserve"> </w:t>
      </w:r>
      <w:r>
        <w:t xml:space="preserve">i </w:t>
      </w:r>
      <w:r w:rsidRPr="00A41B75">
        <w:t xml:space="preserve">bedömningen </w:t>
      </w:r>
      <w:r>
        <w:t>av lämpligheten av säkerhets</w:t>
      </w:r>
      <w:r w:rsidR="00C44643">
        <w:softHyphen/>
      </w:r>
      <w:r>
        <w:t xml:space="preserve">nivån ingår även de </w:t>
      </w:r>
      <w:r w:rsidRPr="00A41B75">
        <w:t>kostnader som genomförandet av olika åtgärder kan medföra.</w:t>
      </w:r>
    </w:p>
    <w:p w14:paraId="78A938B3" w14:textId="77777777" w:rsidR="00D85371" w:rsidRDefault="00D85371" w:rsidP="00D85371">
      <w:pPr>
        <w:pStyle w:val="Brdtextmedindrag"/>
      </w:pPr>
      <w:r w:rsidRPr="003E5FA6">
        <w:t>I artikel 40.1 anges också att åtgärder, som kryptering när det är lämp</w:t>
      </w:r>
      <w:r w:rsidRPr="003E5FA6">
        <w:softHyphen/>
        <w:t>ligt,</w:t>
      </w:r>
      <w:r w:rsidRPr="00E211AD">
        <w:t xml:space="preserve"> särskilt ska vidtas för att förhindra och minimera säkerhetsincidenters inverkan på användare och på andra nät och tjänster. </w:t>
      </w:r>
      <w:r>
        <w:t>Även detta bör framgå av den nya lagen.</w:t>
      </w:r>
      <w:r w:rsidRPr="00E211AD">
        <w:t xml:space="preserve"> </w:t>
      </w:r>
      <w:r>
        <w:t xml:space="preserve">I enlighet med vad Hi3G Access AB anför bör uttrycket förebygga användas i stället för förhindra, jfr 14 och 16 §§ NIS-lagen. </w:t>
      </w:r>
    </w:p>
    <w:p w14:paraId="0EF12A09" w14:textId="77777777" w:rsidR="00D85371" w:rsidRDefault="00D85371" w:rsidP="00D85371">
      <w:pPr>
        <w:pStyle w:val="Brdtextmedindrag"/>
      </w:pPr>
      <w:r w:rsidRPr="00E211AD">
        <w:t>I arbetet med incidenthantering är det viktigt att dra lärdom av inträffade incidenter. Om en incident har inträffat</w:t>
      </w:r>
      <w:r>
        <w:t>,</w:t>
      </w:r>
      <w:r w:rsidRPr="00E211AD">
        <w:t xml:space="preserve"> bör som regel säkerhetsåtgärderna skynd</w:t>
      </w:r>
      <w:r>
        <w:softHyphen/>
      </w:r>
      <w:r w:rsidRPr="00E211AD">
        <w:t>samt ses över.</w:t>
      </w:r>
      <w:r>
        <w:t xml:space="preserve"> Som framgår av artikel 40.1 är k</w:t>
      </w:r>
      <w:r w:rsidRPr="00E211AD">
        <w:t>ryptering ett exempel på åtgärder som typiskt sett för</w:t>
      </w:r>
      <w:r>
        <w:softHyphen/>
      </w:r>
      <w:r w:rsidRPr="00E211AD">
        <w:t xml:space="preserve">hindrar </w:t>
      </w:r>
      <w:r w:rsidRPr="003E5FA6">
        <w:t>eller minimerar verkan av säker</w:t>
      </w:r>
      <w:r>
        <w:softHyphen/>
      </w:r>
      <w:r w:rsidRPr="003E5FA6">
        <w:t>hetsincidenter</w:t>
      </w:r>
      <w:r>
        <w:t xml:space="preserve">. I </w:t>
      </w:r>
      <w:r w:rsidRPr="003E5FA6">
        <w:t>skäl 97 i EU-direktivet</w:t>
      </w:r>
      <w:r w:rsidRPr="00E211AD">
        <w:t xml:space="preserve"> </w:t>
      </w:r>
      <w:r>
        <w:t xml:space="preserve">uttalas </w:t>
      </w:r>
      <w:r w:rsidRPr="00E211AD">
        <w:t>att kryptering bör upp</w:t>
      </w:r>
      <w:r>
        <w:softHyphen/>
      </w:r>
      <w:r w:rsidRPr="00E211AD">
        <w:t>muntras och vid behov göras obliga</w:t>
      </w:r>
      <w:r w:rsidRPr="00E211AD">
        <w:softHyphen/>
        <w:t xml:space="preserve">toriskt. </w:t>
      </w:r>
    </w:p>
    <w:p w14:paraId="54E64A40" w14:textId="77777777" w:rsidR="00D85371" w:rsidRDefault="00D85371" w:rsidP="00D85371">
      <w:pPr>
        <w:pStyle w:val="Brdtextmedindrag"/>
      </w:pPr>
      <w:r>
        <w:lastRenderedPageBreak/>
        <w:t>Några andra exempel på åtgärder ges inte i direktivet. Av skäl 94 framgår dock att s</w:t>
      </w:r>
      <w:r w:rsidRPr="00FA2225">
        <w:t xml:space="preserve">äkerhetsåtgärderna </w:t>
      </w:r>
      <w:r>
        <w:t xml:space="preserve">åtminstone </w:t>
      </w:r>
      <w:r w:rsidRPr="00FA2225">
        <w:t>bör ta hänsyn till alla relevanta aspekter av följande element</w:t>
      </w:r>
      <w:r>
        <w:t>.</w:t>
      </w:r>
      <w:r w:rsidRPr="00FA2225">
        <w:t xml:space="preserve"> </w:t>
      </w:r>
      <w:r>
        <w:t>I fråga om</w:t>
      </w:r>
    </w:p>
    <w:p w14:paraId="21BB4ED2" w14:textId="77777777" w:rsidR="00D85371" w:rsidRDefault="00D85371" w:rsidP="00D85371">
      <w:pPr>
        <w:pStyle w:val="Strecklista"/>
      </w:pPr>
      <w:r w:rsidRPr="00FA2225">
        <w:t>näts och faciliteters säkerhet: fysisk säkerhet och miljösäkerhet, funk</w:t>
      </w:r>
      <w:r>
        <w:softHyphen/>
      </w:r>
      <w:r w:rsidRPr="00FA2225">
        <w:t>tionssäkerhet, kontroll av åtkomst till nät samt nätintegritet</w:t>
      </w:r>
      <w:r>
        <w:t>,</w:t>
      </w:r>
      <w:r w:rsidRPr="00FA2225">
        <w:t xml:space="preserve"> </w:t>
      </w:r>
    </w:p>
    <w:p w14:paraId="29CB9267" w14:textId="77777777" w:rsidR="00D85371" w:rsidRDefault="00D85371" w:rsidP="00D85371">
      <w:pPr>
        <w:pStyle w:val="Strecklista"/>
      </w:pPr>
      <w:r w:rsidRPr="00FA2225">
        <w:t>hantering av säkerhetsincidenter: hanteringsförfaranden, kapacitet att upptäcka säkerhetsincidenter, rapportering och kommunikation i fråga om säkerhetsincidenter</w:t>
      </w:r>
      <w:r>
        <w:t>,</w:t>
      </w:r>
      <w:r w:rsidRPr="00FA2225">
        <w:t xml:space="preserve"> </w:t>
      </w:r>
    </w:p>
    <w:p w14:paraId="01BC312B" w14:textId="77777777" w:rsidR="00D85371" w:rsidRDefault="00D85371" w:rsidP="00D85371">
      <w:pPr>
        <w:pStyle w:val="Strecklista"/>
      </w:pPr>
      <w:r w:rsidRPr="00FA2225">
        <w:t>hantering av verksamhetskontinuitet: strategier för tjänstekontinuitet samt beredskapsplaner, kapacitet för katastrofberedskap</w:t>
      </w:r>
      <w:r>
        <w:t>,</w:t>
      </w:r>
    </w:p>
    <w:p w14:paraId="2BB6F77E" w14:textId="77777777" w:rsidR="00D85371" w:rsidRDefault="00D85371" w:rsidP="00D85371">
      <w:pPr>
        <w:pStyle w:val="Strecklista"/>
      </w:pPr>
      <w:r w:rsidRPr="00FA2225">
        <w:t>övervakning, granskning och testning: strategier för övervakning och loggning, planer för beredskapsövningar, testning av nät och tjänster, säkerhetsbedömningar och övervakning av efterlevnaden</w:t>
      </w:r>
      <w:r>
        <w:t>,</w:t>
      </w:r>
      <w:r w:rsidRPr="00FA2225">
        <w:t xml:space="preserve"> </w:t>
      </w:r>
      <w:r>
        <w:t>och</w:t>
      </w:r>
    </w:p>
    <w:p w14:paraId="25417172" w14:textId="77777777" w:rsidR="00D85371" w:rsidRDefault="00D85371" w:rsidP="00D85371">
      <w:pPr>
        <w:pStyle w:val="Strecklista"/>
      </w:pPr>
      <w:r w:rsidRPr="00FA2225">
        <w:t>efterlevnad av internationella standarder.</w:t>
      </w:r>
    </w:p>
    <w:p w14:paraId="5AA9F6A2" w14:textId="77777777" w:rsidR="00D85371" w:rsidRDefault="00D85371" w:rsidP="00D85371">
      <w:pPr>
        <w:pStyle w:val="Brdtextefterstrecklista"/>
      </w:pPr>
      <w:r>
        <w:t>Europeiska kommissionen får enligt artikel 40.5 anta genom</w:t>
      </w:r>
      <w:r>
        <w:softHyphen/>
        <w:t>förande</w:t>
      </w:r>
      <w:r>
        <w:softHyphen/>
        <w:t>akter som specificerar de tekniska och organis</w:t>
      </w:r>
      <w:r>
        <w:softHyphen/>
        <w:t xml:space="preserve">atoriska åtgärder som avses i artikel 40.1. För att inte tynga lagen med detaljreglering om bl.a. vilka åtgärder som ska vidtas bör </w:t>
      </w:r>
      <w:r w:rsidRPr="00816CDB">
        <w:t>regeringen eller den myndighet som rege</w:t>
      </w:r>
      <w:r>
        <w:softHyphen/>
      </w:r>
      <w:r w:rsidRPr="00816CDB">
        <w:t xml:space="preserve">ringen bestämmer </w:t>
      </w:r>
      <w:r>
        <w:t xml:space="preserve">på motsvarande sätt som hittills </w:t>
      </w:r>
      <w:r w:rsidRPr="00816CDB">
        <w:t>ha möj</w:t>
      </w:r>
      <w:r w:rsidRPr="00816CDB">
        <w:softHyphen/>
        <w:t xml:space="preserve">lighet att meddela </w:t>
      </w:r>
      <w:r>
        <w:t xml:space="preserve">ytterligare </w:t>
      </w:r>
      <w:r w:rsidRPr="00816CDB">
        <w:t>före</w:t>
      </w:r>
      <w:r>
        <w:softHyphen/>
      </w:r>
      <w:r w:rsidRPr="00816CDB">
        <w:t>skrifter om</w:t>
      </w:r>
      <w:r>
        <w:t xml:space="preserve"> </w:t>
      </w:r>
      <w:r w:rsidRPr="00A6293E">
        <w:t>säkerhetsåtgärder</w:t>
      </w:r>
      <w:r>
        <w:t>na och föreskrifter om undantag från skyldig</w:t>
      </w:r>
      <w:r>
        <w:softHyphen/>
        <w:t>heten att vidta sådana åtgärder</w:t>
      </w:r>
      <w:r w:rsidRPr="00816CDB">
        <w:t>. I sådana föreskrifter är det möjligt att t.ex. in</w:t>
      </w:r>
      <w:r>
        <w:softHyphen/>
      </w:r>
      <w:r w:rsidRPr="00816CDB">
        <w:t>föra krav på kryptering.</w:t>
      </w:r>
      <w:r>
        <w:t xml:space="preserve"> </w:t>
      </w:r>
    </w:p>
    <w:p w14:paraId="456784FC" w14:textId="77777777" w:rsidR="00D85371" w:rsidRDefault="00D85371" w:rsidP="00D85371">
      <w:pPr>
        <w:pStyle w:val="Rubrik5utannumrering"/>
      </w:pPr>
      <w:r>
        <w:t>Inga särskilda skyldigheter vid extraordinära händelser i fredstid</w:t>
      </w:r>
    </w:p>
    <w:p w14:paraId="2F65931C" w14:textId="77777777" w:rsidR="00D85371" w:rsidRDefault="00D85371" w:rsidP="00D85371">
      <w:pPr>
        <w:pStyle w:val="Brdtextmedindrag"/>
        <w:ind w:firstLine="0"/>
      </w:pPr>
      <w:r>
        <w:t xml:space="preserve">I artikel 108 i EU-direktivet finns bestämmelser om </w:t>
      </w:r>
      <w:r w:rsidRPr="00392209">
        <w:t>tillgång till tjänster i händelse av nätsammanbrott av katastrofkaraktär eller i fall av force majeure.</w:t>
      </w:r>
      <w:r>
        <w:t xml:space="preserve"> Artikeln mot</w:t>
      </w:r>
      <w:r>
        <w:softHyphen/>
        <w:t>svarar i huvudsak artikel 23 i USO-direktivet. Till skillnad från artikel 40 i EU-direktivet omfattar artikel 108 endast tal</w:t>
      </w:r>
      <w:r>
        <w:softHyphen/>
        <w:t>kom</w:t>
      </w:r>
      <w:r>
        <w:softHyphen/>
        <w:t>mun</w:t>
      </w:r>
      <w:r>
        <w:softHyphen/>
        <w:t>ika</w:t>
      </w:r>
      <w:r>
        <w:softHyphen/>
        <w:t>tionstjänster och internet</w:t>
      </w:r>
      <w:r>
        <w:softHyphen/>
        <w:t>anslutnings</w:t>
      </w:r>
      <w:r>
        <w:softHyphen/>
        <w:t>tjänster som tillhandahålls i allmänna elektroniska kom</w:t>
      </w:r>
      <w:r>
        <w:softHyphen/>
        <w:t>munik</w:t>
      </w:r>
      <w:r>
        <w:softHyphen/>
        <w:t>ations</w:t>
      </w:r>
      <w:r>
        <w:softHyphen/>
        <w:t>nät. Artikel 108 har alltså ett snävare tillämpnings</w:t>
      </w:r>
      <w:r>
        <w:softHyphen/>
        <w:t>om</w:t>
      </w:r>
      <w:r>
        <w:softHyphen/>
        <w:t>råde. Syftet med artikeln får anses vara att ge ett särskilt skydd för slut</w:t>
      </w:r>
      <w:r>
        <w:softHyphen/>
        <w:t>an</w:t>
      </w:r>
      <w:r>
        <w:softHyphen/>
        <w:t>vändar</w:t>
      </w:r>
      <w:r>
        <w:softHyphen/>
        <w:t>nas tillgång till grundläggande möjlig</w:t>
      </w:r>
      <w:r>
        <w:softHyphen/>
        <w:t>heter att ringa röst</w:t>
      </w:r>
      <w:r>
        <w:softHyphen/>
        <w:t>samtal och ha tillgång till internet, i synnerhet möjligheten att ringa till det gemensamma europeiska nödnumret 112 (jfr skäl 284–292 i EU-direktivet).</w:t>
      </w:r>
    </w:p>
    <w:p w14:paraId="66C971A9" w14:textId="7C373CC2" w:rsidR="00D85371" w:rsidRDefault="00D85371" w:rsidP="00D85371">
      <w:pPr>
        <w:pStyle w:val="Brdtextmedindrag"/>
      </w:pPr>
      <w:bookmarkStart w:id="1243" w:name="_Hlk81318886"/>
      <w:r>
        <w:t xml:space="preserve">Med anledning av </w:t>
      </w:r>
      <w:r w:rsidRPr="00AB56A6">
        <w:rPr>
          <w:i/>
          <w:iCs/>
        </w:rPr>
        <w:t>Säkerhetspolisens</w:t>
      </w:r>
      <w:r>
        <w:t xml:space="preserve"> synpunkt finns det skäl att fram</w:t>
      </w:r>
      <w:r>
        <w:softHyphen/>
        <w:t>hålla att kravet på driftsäkerhet enligt 5 kap. 6 b § LEK även omfattar uthållig</w:t>
      </w:r>
      <w:r>
        <w:softHyphen/>
        <w:t>het vid extraordinära hän</w:t>
      </w:r>
      <w:r>
        <w:softHyphen/>
        <w:t>del</w:t>
      </w:r>
      <w:r>
        <w:softHyphen/>
        <w:t xml:space="preserve">ser i fredstid (prop. 2010/11:115 </w:t>
      </w:r>
      <w:r w:rsidR="00EB24E6">
        <w:t>s. 1</w:t>
      </w:r>
      <w:r>
        <w:t>26 f.</w:t>
      </w:r>
      <w:r w:rsidR="00C44643">
        <w:t xml:space="preserve"> </w:t>
      </w:r>
      <w:r>
        <w:t>och 169</w:t>
      </w:r>
      <w:bookmarkEnd w:id="1243"/>
      <w:r>
        <w:t>). Som behandlas ovan innefattar definitionen av säkerhet i nät och tjänster som föreslås i den nya lagen bl.a. de förhållanden som driftsäkerhet avser i LEK. Regeringen anser, i likhet med PTS, att de bestämmelser om säker</w:t>
      </w:r>
      <w:r>
        <w:softHyphen/>
        <w:t>hets</w:t>
      </w:r>
      <w:r>
        <w:softHyphen/>
        <w:t>åtgärder som föreslås är tillräckliga för att genom</w:t>
      </w:r>
      <w:r>
        <w:softHyphen/>
        <w:t>föra direk</w:t>
      </w:r>
      <w:r>
        <w:softHyphen/>
        <w:t xml:space="preserve">tivets </w:t>
      </w:r>
      <w:r w:rsidRPr="00AB56A6">
        <w:t xml:space="preserve">krav </w:t>
      </w:r>
      <w:r>
        <w:t>enligt artikel 108. Tillgången till alarmerings</w:t>
      </w:r>
      <w:r>
        <w:softHyphen/>
        <w:t>tjänster säker</w:t>
      </w:r>
      <w:r>
        <w:softHyphen/>
        <w:t>ställs dessutom genom skyldig</w:t>
      </w:r>
      <w:r>
        <w:softHyphen/>
        <w:t>heten att förmedla nöd</w:t>
      </w:r>
      <w:r>
        <w:softHyphen/>
        <w:t>kom</w:t>
      </w:r>
      <w:r>
        <w:softHyphen/>
        <w:t>mun</w:t>
      </w:r>
      <w:r>
        <w:softHyphen/>
        <w:t>ika</w:t>
      </w:r>
      <w:r>
        <w:softHyphen/>
        <w:t xml:space="preserve">tion (se </w:t>
      </w:r>
      <w:r w:rsidRPr="009D67A1">
        <w:t>avsnitt 16.11). Någon</w:t>
      </w:r>
      <w:r>
        <w:t xml:space="preserve"> sådan särskild reglering som föreslås i promem</w:t>
      </w:r>
      <w:r>
        <w:softHyphen/>
        <w:t>orian bör därför inte införas.</w:t>
      </w:r>
    </w:p>
    <w:p w14:paraId="591A4E17" w14:textId="77777777" w:rsidR="00D85371" w:rsidRPr="00E211AD" w:rsidRDefault="00D85371" w:rsidP="00D85371">
      <w:pPr>
        <w:pStyle w:val="Rubrik2"/>
      </w:pPr>
      <w:bookmarkStart w:id="1244" w:name="_Toc73005984"/>
      <w:bookmarkStart w:id="1245" w:name="_Toc86738790"/>
      <w:bookmarkStart w:id="1246" w:name="_Toc94597553"/>
      <w:bookmarkStart w:id="1247" w:name="_Toc96533396"/>
      <w:r w:rsidRPr="00E211AD">
        <w:lastRenderedPageBreak/>
        <w:t>Kontroll av säkerhetsarbetet</w:t>
      </w:r>
      <w:bookmarkEnd w:id="1244"/>
      <w:bookmarkEnd w:id="1245"/>
      <w:bookmarkEnd w:id="1246"/>
      <w:bookmarkEnd w:id="1247"/>
    </w:p>
    <w:p w14:paraId="61329F32" w14:textId="77777777" w:rsidR="00D85371" w:rsidRPr="00E211AD" w:rsidRDefault="00D85371" w:rsidP="00D85371">
      <w:pPr>
        <w:pStyle w:val="Brdtextram"/>
      </w:pPr>
      <w:r>
        <w:rPr>
          <w:b/>
        </w:rPr>
        <w:t>Regeringens f</w:t>
      </w:r>
      <w:r w:rsidRPr="00E211AD">
        <w:rPr>
          <w:b/>
        </w:rPr>
        <w:t>örslag:</w:t>
      </w:r>
      <w:r w:rsidRPr="00E211AD">
        <w:t xml:space="preserve"> </w:t>
      </w:r>
      <w:r>
        <w:t>Om det finns särskilda skäl, ska t</w:t>
      </w:r>
      <w:r w:rsidRPr="00E211AD">
        <w:t>illsynsmyndig</w:t>
      </w:r>
      <w:r>
        <w:softHyphen/>
      </w:r>
      <w:r w:rsidRPr="00E211AD">
        <w:t xml:space="preserve">heten få </w:t>
      </w:r>
      <w:r>
        <w:t>ålägga</w:t>
      </w:r>
      <w:r w:rsidRPr="00E211AD">
        <w:t xml:space="preserve"> den som tillhandahåller ett allmänt elektroniskt kommu</w:t>
      </w:r>
      <w:r>
        <w:softHyphen/>
      </w:r>
      <w:r w:rsidRPr="00E211AD">
        <w:t>ni</w:t>
      </w:r>
      <w:r>
        <w:softHyphen/>
      </w:r>
      <w:r w:rsidRPr="00E211AD">
        <w:t xml:space="preserve">kationsnät eller en allmänt tillgänglig </w:t>
      </w:r>
      <w:r w:rsidRPr="003E5FA6">
        <w:t>elektronisk kommunikations</w:t>
      </w:r>
      <w:r>
        <w:softHyphen/>
      </w:r>
      <w:r w:rsidRPr="003E5FA6">
        <w:t>tjänst att på egen bekostnad låta ett oberoende</w:t>
      </w:r>
      <w:r w:rsidRPr="00E211AD">
        <w:t xml:space="preserve"> </w:t>
      </w:r>
      <w:r>
        <w:t xml:space="preserve">kvalificerat </w:t>
      </w:r>
      <w:r w:rsidRPr="00E211AD">
        <w:t>organ utföra en säker</w:t>
      </w:r>
      <w:r>
        <w:softHyphen/>
      </w:r>
      <w:r w:rsidRPr="00E211AD">
        <w:t>hets</w:t>
      </w:r>
      <w:r>
        <w:softHyphen/>
      </w:r>
      <w:r w:rsidRPr="00E211AD">
        <w:t>granskning av hela eller delar av verksamheten och att redovisa re</w:t>
      </w:r>
      <w:r>
        <w:softHyphen/>
      </w:r>
      <w:r w:rsidRPr="00E211AD">
        <w:t>sul</w:t>
      </w:r>
      <w:r>
        <w:softHyphen/>
      </w:r>
      <w:r w:rsidRPr="00E211AD">
        <w:t>tatet av granskningen för myndigheten.</w:t>
      </w:r>
    </w:p>
    <w:p w14:paraId="6E122F02" w14:textId="77777777" w:rsidR="00D85371" w:rsidRPr="00E211AD" w:rsidRDefault="00D85371" w:rsidP="00D85371">
      <w:pPr>
        <w:pStyle w:val="Brdtextmedindrag"/>
        <w:rPr>
          <w:sz w:val="8"/>
          <w:szCs w:val="8"/>
        </w:rPr>
      </w:pPr>
    </w:p>
    <w:p w14:paraId="4AA24481" w14:textId="77777777" w:rsidR="00D85371" w:rsidRDefault="00D85371" w:rsidP="00D85371">
      <w:pPr>
        <w:pStyle w:val="Brdtextmedindrag"/>
      </w:pPr>
      <w:r>
        <w:rPr>
          <w:b/>
        </w:rPr>
        <w:t xml:space="preserve">Promemorians förslag </w:t>
      </w:r>
      <w:r>
        <w:t>överensstämmer med regeringens förslag.</w:t>
      </w:r>
    </w:p>
    <w:p w14:paraId="4E2AEE8A" w14:textId="77777777" w:rsidR="00D85371" w:rsidRDefault="00D85371" w:rsidP="00D85371">
      <w:pPr>
        <w:pStyle w:val="Brdtextmedindrag"/>
      </w:pPr>
      <w:r w:rsidRPr="005139C0">
        <w:rPr>
          <w:b/>
        </w:rPr>
        <w:t>Remissinstanserna:</w:t>
      </w:r>
      <w:r>
        <w:rPr>
          <w:b/>
        </w:rPr>
        <w:t xml:space="preserve"> </w:t>
      </w:r>
      <w:r>
        <w:rPr>
          <w:i/>
        </w:rPr>
        <w:t xml:space="preserve">Internetstiftelsen </w:t>
      </w:r>
      <w:r>
        <w:t xml:space="preserve">och </w:t>
      </w:r>
      <w:r>
        <w:rPr>
          <w:i/>
        </w:rPr>
        <w:t xml:space="preserve">PTS </w:t>
      </w:r>
      <w:r w:rsidRPr="003113DB">
        <w:t>tillstyrker</w:t>
      </w:r>
      <w:r>
        <w:t xml:space="preserve"> förslaget. Ett flertal</w:t>
      </w:r>
      <w:r w:rsidRPr="003113DB">
        <w:t xml:space="preserve"> r</w:t>
      </w:r>
      <w:r>
        <w:t xml:space="preserve">emissinstanser, bl.a. </w:t>
      </w:r>
      <w:r>
        <w:rPr>
          <w:i/>
          <w:iCs/>
        </w:rPr>
        <w:t>IP-Only AB</w:t>
      </w:r>
      <w:r w:rsidRPr="002D7593">
        <w:t>,</w:t>
      </w:r>
      <w:r>
        <w:rPr>
          <w:i/>
          <w:iCs/>
        </w:rPr>
        <w:t xml:space="preserve"> AB Stokab</w:t>
      </w:r>
      <w:r w:rsidRPr="009D67A1">
        <w:t>,</w:t>
      </w:r>
      <w:r>
        <w:rPr>
          <w:i/>
          <w:iCs/>
        </w:rPr>
        <w:t xml:space="preserve"> </w:t>
      </w:r>
      <w:r>
        <w:rPr>
          <w:i/>
        </w:rPr>
        <w:t>Tele2 Sverige AB</w:t>
      </w:r>
      <w:r>
        <w:rPr>
          <w:i/>
          <w:iCs/>
        </w:rPr>
        <w:t xml:space="preserve"> </w:t>
      </w:r>
      <w:r>
        <w:t xml:space="preserve">och </w:t>
      </w:r>
      <w:r>
        <w:rPr>
          <w:i/>
          <w:iCs/>
        </w:rPr>
        <w:t>Hi3G Access AB</w:t>
      </w:r>
      <w:r w:rsidRPr="005A1210">
        <w:t>,</w:t>
      </w:r>
      <w:r>
        <w:rPr>
          <w:i/>
          <w:iCs/>
        </w:rPr>
        <w:t xml:space="preserve"> </w:t>
      </w:r>
      <w:r>
        <w:t xml:space="preserve">avstyrker förslaget och anser att säkerhetsgranskningar bör göras av PTS. </w:t>
      </w:r>
      <w:r>
        <w:rPr>
          <w:i/>
        </w:rPr>
        <w:t>TechSverige</w:t>
      </w:r>
      <w:r>
        <w:t xml:space="preserve"> och </w:t>
      </w:r>
      <w:r>
        <w:rPr>
          <w:i/>
          <w:iCs/>
        </w:rPr>
        <w:t xml:space="preserve">Telenor Sverige AB </w:t>
      </w:r>
      <w:r>
        <w:t>efterfrågar klar</w:t>
      </w:r>
      <w:r>
        <w:softHyphen/>
        <w:t>göranden av under vilka förutsättningar en extern kontroll kan aktuali</w:t>
      </w:r>
      <w:r>
        <w:softHyphen/>
        <w:t>se</w:t>
      </w:r>
      <w:r>
        <w:softHyphen/>
        <w:t>ras. Ett antal remissinstanser framför synpunkter på frågan om ersättning.</w:t>
      </w:r>
    </w:p>
    <w:p w14:paraId="600E10A1" w14:textId="23301D47" w:rsidR="00D85371" w:rsidRPr="00E211AD" w:rsidRDefault="00D85371" w:rsidP="00D85371">
      <w:pPr>
        <w:pStyle w:val="Brdtextmedindrag"/>
      </w:pPr>
      <w:r w:rsidRPr="008156A1">
        <w:rPr>
          <w:b/>
        </w:rPr>
        <w:t>Skälen för regeringens förslag</w:t>
      </w:r>
      <w:r>
        <w:rPr>
          <w:b/>
        </w:rPr>
        <w:t xml:space="preserve">: </w:t>
      </w:r>
      <w:r>
        <w:t>Av</w:t>
      </w:r>
      <w:r w:rsidRPr="00E211AD">
        <w:t xml:space="preserve"> artikel 41</w:t>
      </w:r>
      <w:r>
        <w:t xml:space="preserve">.2 b </w:t>
      </w:r>
      <w:r w:rsidRPr="00E211AD">
        <w:t xml:space="preserve">i EU-direktivet </w:t>
      </w:r>
      <w:r>
        <w:t>fram</w:t>
      </w:r>
      <w:r w:rsidR="00C44643">
        <w:softHyphen/>
      </w:r>
      <w:r w:rsidRPr="00C44643">
        <w:rPr>
          <w:spacing w:val="-2"/>
        </w:rPr>
        <w:t>går att tillsynsmyndigheten ska kunna kräva att tillhandahållare av allmänna</w:t>
      </w:r>
      <w:r>
        <w:t xml:space="preserve"> elek</w:t>
      </w:r>
      <w:r>
        <w:softHyphen/>
        <w:t>tro</w:t>
      </w:r>
      <w:r>
        <w:softHyphen/>
        <w:t>niska kommunikationsnät eller allmänt tillgängliga elek</w:t>
      </w:r>
      <w:r>
        <w:softHyphen/>
        <w:t>troniska kom</w:t>
      </w:r>
      <w:r>
        <w:softHyphen/>
        <w:t>munikationstjänster</w:t>
      </w:r>
      <w:r w:rsidRPr="00E211AD">
        <w:t xml:space="preserve"> på egen bekostnad låter ett kvalifi</w:t>
      </w:r>
      <w:r>
        <w:softHyphen/>
      </w:r>
      <w:r w:rsidRPr="00E211AD">
        <w:t>cerat oberoende organ eller en myndighet utföra en säkerhets</w:t>
      </w:r>
      <w:r>
        <w:softHyphen/>
      </w:r>
      <w:r w:rsidRPr="00E211AD">
        <w:t xml:space="preserve">granskning och gör resultatet </w:t>
      </w:r>
      <w:r w:rsidRPr="00C44643">
        <w:rPr>
          <w:spacing w:val="-2"/>
        </w:rPr>
        <w:t>till</w:t>
      </w:r>
      <w:r w:rsidRPr="00C44643">
        <w:rPr>
          <w:spacing w:val="-2"/>
        </w:rPr>
        <w:softHyphen/>
        <w:t>gängligt för myndigheten. Detta krav har en mot</w:t>
      </w:r>
      <w:r w:rsidRPr="00C44643">
        <w:rPr>
          <w:spacing w:val="-2"/>
        </w:rPr>
        <w:softHyphen/>
        <w:t>svarighet i artikel 13b.2 b</w:t>
      </w:r>
      <w:r w:rsidR="00C44643">
        <w:t xml:space="preserve"> </w:t>
      </w:r>
      <w:r w:rsidRPr="00E211AD">
        <w:t>i ramdirektivet</w:t>
      </w:r>
      <w:r>
        <w:t xml:space="preserve"> men </w:t>
      </w:r>
      <w:r w:rsidRPr="003E5FA6">
        <w:t>har inte</w:t>
      </w:r>
      <w:r w:rsidRPr="00E211AD">
        <w:t xml:space="preserve"> någon uttrycklig motsvarighet i LEK</w:t>
      </w:r>
      <w:r>
        <w:t xml:space="preserve">. </w:t>
      </w:r>
      <w:r w:rsidRPr="007B7524">
        <w:t>Kraven i ramdirektivets artikel</w:t>
      </w:r>
      <w:r>
        <w:t> </w:t>
      </w:r>
      <w:r w:rsidRPr="007B7524">
        <w:t xml:space="preserve">13b ansågs </w:t>
      </w:r>
      <w:r>
        <w:t xml:space="preserve">vara </w:t>
      </w:r>
      <w:r w:rsidRPr="007B7524">
        <w:t>uppfyll</w:t>
      </w:r>
      <w:r>
        <w:t>d</w:t>
      </w:r>
      <w:r w:rsidRPr="007B7524">
        <w:t>a genom de ändringar av LEK som införde direktivens säker</w:t>
      </w:r>
      <w:r>
        <w:softHyphen/>
      </w:r>
      <w:r w:rsidRPr="007B7524">
        <w:t>hetskrav</w:t>
      </w:r>
      <w:r w:rsidRPr="00E211AD">
        <w:t xml:space="preserve"> (</w:t>
      </w:r>
      <w:r>
        <w:t xml:space="preserve">se </w:t>
      </w:r>
      <w:r w:rsidRPr="00E211AD">
        <w:t>Ds</w:t>
      </w:r>
      <w:r>
        <w:t> </w:t>
      </w:r>
      <w:r w:rsidRPr="00E211AD">
        <w:t xml:space="preserve">2010:19 </w:t>
      </w:r>
      <w:r w:rsidR="00EB24E6">
        <w:t>s. 2</w:t>
      </w:r>
      <w:r w:rsidRPr="00E211AD">
        <w:t>29</w:t>
      </w:r>
      <w:r>
        <w:t> </w:t>
      </w:r>
      <w:r w:rsidRPr="00E211AD">
        <w:t>f.).</w:t>
      </w:r>
    </w:p>
    <w:p w14:paraId="16A0CAEE" w14:textId="14CA3A6C" w:rsidR="00D85371" w:rsidRPr="00C44643" w:rsidRDefault="00D85371" w:rsidP="00D85371">
      <w:pPr>
        <w:pStyle w:val="Brdtextmedindrag"/>
        <w:rPr>
          <w:spacing w:val="-2"/>
        </w:rPr>
      </w:pPr>
      <w:r w:rsidRPr="00C44643">
        <w:rPr>
          <w:spacing w:val="-2"/>
        </w:rPr>
        <w:t>De allmänna elektroniska kommunikationsnäten utgör kritisk infra</w:t>
      </w:r>
      <w:r w:rsidRPr="00C44643">
        <w:rPr>
          <w:spacing w:val="-2"/>
        </w:rPr>
        <w:softHyphen/>
        <w:t>struk</w:t>
      </w:r>
      <w:r w:rsidR="00C44643">
        <w:rPr>
          <w:spacing w:val="-2"/>
        </w:rPr>
        <w:softHyphen/>
      </w:r>
      <w:r w:rsidRPr="00C44643">
        <w:rPr>
          <w:spacing w:val="-2"/>
        </w:rPr>
        <w:t>tur för många av samhällets grundläggande funktioner. Utveck</w:t>
      </w:r>
      <w:r w:rsidRPr="00C44643">
        <w:rPr>
          <w:spacing w:val="-2"/>
        </w:rPr>
        <w:softHyphen/>
        <w:t>ling</w:t>
      </w:r>
      <w:r w:rsidRPr="00C44643">
        <w:rPr>
          <w:spacing w:val="-2"/>
        </w:rPr>
        <w:softHyphen/>
        <w:t>en fram</w:t>
      </w:r>
      <w:r w:rsidRPr="00C44643">
        <w:rPr>
          <w:spacing w:val="-2"/>
        </w:rPr>
        <w:softHyphen/>
      </w:r>
      <w:r w:rsidRPr="005B0F58">
        <w:rPr>
          <w:spacing w:val="-3"/>
        </w:rPr>
        <w:t>över, med ökad digitalisering och alltmer avancerade tillämpningar med t.ex.</w:t>
      </w:r>
      <w:r w:rsidRPr="00C44643">
        <w:rPr>
          <w:spacing w:val="-2"/>
        </w:rPr>
        <w:t xml:space="preserve"> uppkopplad utrustning i olika miljöer (sakernas internet, eng. Internet of things) gör det än mer viktigt att elektroniska kommunikations</w:t>
      </w:r>
      <w:r w:rsidRPr="00C44643">
        <w:rPr>
          <w:spacing w:val="-2"/>
        </w:rPr>
        <w:softHyphen/>
        <w:t>nät och kom</w:t>
      </w:r>
      <w:r w:rsidRPr="00C44643">
        <w:rPr>
          <w:spacing w:val="-2"/>
        </w:rPr>
        <w:softHyphen/>
        <w:t>munikations</w:t>
      </w:r>
      <w:r w:rsidRPr="00C44643">
        <w:rPr>
          <w:spacing w:val="-2"/>
        </w:rPr>
        <w:softHyphen/>
        <w:t xml:space="preserve">tjänster fungerar utan avbrott och med hög </w:t>
      </w:r>
      <w:r w:rsidRPr="00C44643">
        <w:rPr>
          <w:spacing w:val="-4"/>
        </w:rPr>
        <w:t>säker</w:t>
      </w:r>
      <w:r w:rsidR="005B0F58">
        <w:rPr>
          <w:spacing w:val="-4"/>
        </w:rPr>
        <w:softHyphen/>
      </w:r>
      <w:r w:rsidRPr="00C44643">
        <w:rPr>
          <w:spacing w:val="-4"/>
        </w:rPr>
        <w:t>het. Till detta kommer det försämrade säkerhetspolitiska läget i om</w:t>
      </w:r>
      <w:r w:rsidR="00C44643" w:rsidRPr="00C44643">
        <w:rPr>
          <w:spacing w:val="-4"/>
        </w:rPr>
        <w:softHyphen/>
      </w:r>
      <w:r w:rsidRPr="00C44643">
        <w:rPr>
          <w:spacing w:val="-4"/>
        </w:rPr>
        <w:t>värld</w:t>
      </w:r>
      <w:r w:rsidR="00C44643" w:rsidRPr="00C44643">
        <w:rPr>
          <w:spacing w:val="-4"/>
        </w:rPr>
        <w:softHyphen/>
      </w:r>
      <w:r w:rsidRPr="00C44643">
        <w:rPr>
          <w:spacing w:val="-2"/>
        </w:rPr>
        <w:t xml:space="preserve">en och hot mot samhällets infrastruktur från t.ex. terrorism eller främmande makts </w:t>
      </w:r>
      <w:r w:rsidRPr="005B0F58">
        <w:rPr>
          <w:spacing w:val="-3"/>
        </w:rPr>
        <w:t>under</w:t>
      </w:r>
      <w:r w:rsidRPr="005B0F58">
        <w:rPr>
          <w:spacing w:val="-3"/>
        </w:rPr>
        <w:softHyphen/>
        <w:t>rättelseverksamhet. Mot denna bakgrund och med hänsyn till den ökade</w:t>
      </w:r>
      <w:r w:rsidRPr="00C44643">
        <w:rPr>
          <w:spacing w:val="-2"/>
        </w:rPr>
        <w:t xml:space="preserve"> </w:t>
      </w:r>
      <w:r w:rsidRPr="005B0F58">
        <w:rPr>
          <w:spacing w:val="-4"/>
        </w:rPr>
        <w:t>upp</w:t>
      </w:r>
      <w:r w:rsidRPr="005B0F58">
        <w:rPr>
          <w:spacing w:val="-4"/>
        </w:rPr>
        <w:softHyphen/>
        <w:t>märksamheten på hot mot säkerheten i nät och tjänster finns det skäl att stärka</w:t>
      </w:r>
      <w:r w:rsidRPr="00C44643">
        <w:rPr>
          <w:spacing w:val="-2"/>
        </w:rPr>
        <w:t xml:space="preserve"> tillsyns</w:t>
      </w:r>
      <w:r w:rsidRPr="00C44643">
        <w:rPr>
          <w:spacing w:val="-2"/>
        </w:rPr>
        <w:softHyphen/>
        <w:t>myndig</w:t>
      </w:r>
      <w:r w:rsidRPr="00C44643">
        <w:rPr>
          <w:spacing w:val="-2"/>
        </w:rPr>
        <w:softHyphen/>
        <w:t>hetens befogenheter att granska företagens verk</w:t>
      </w:r>
      <w:r w:rsidRPr="00C44643">
        <w:rPr>
          <w:spacing w:val="-2"/>
        </w:rPr>
        <w:softHyphen/>
        <w:t>samhet.</w:t>
      </w:r>
    </w:p>
    <w:p w14:paraId="3195C927" w14:textId="77777777" w:rsidR="00D85371" w:rsidRDefault="00D85371" w:rsidP="00D85371">
      <w:pPr>
        <w:pStyle w:val="Brdtextmedindrag"/>
      </w:pPr>
      <w:r w:rsidRPr="00E211AD">
        <w:t xml:space="preserve">En oberoende säkerhetsgranskning av det slag som avses i artikel 41.2 b kan </w:t>
      </w:r>
      <w:r>
        <w:t>ge</w:t>
      </w:r>
      <w:r w:rsidRPr="00E211AD">
        <w:t xml:space="preserve"> ett värdefullt </w:t>
      </w:r>
      <w:r>
        <w:t>underlag</w:t>
      </w:r>
      <w:r w:rsidRPr="00E211AD">
        <w:t xml:space="preserve"> till den allmänna tillsynen. </w:t>
      </w:r>
      <w:r>
        <w:t>En oberoende säker</w:t>
      </w:r>
      <w:r>
        <w:softHyphen/>
        <w:t xml:space="preserve">hetsgranskning bör ses som en särskild säkerhetsåtgärd där resultaten av granskningen även kommer tillhandahållaren till del, som underlag till bedömningen av vilka ytterligare säkerhetsåtgärder som är nödvändiga. </w:t>
      </w:r>
      <w:r w:rsidRPr="00E211AD">
        <w:t xml:space="preserve">Det är tänkbart att sådana granskningar skulle kunna användas för att t.ex. testa </w:t>
      </w:r>
      <w:r w:rsidRPr="003E5FA6">
        <w:t>säkerheten när det gäller internetaccess till viktiga kommunika</w:t>
      </w:r>
      <w:r>
        <w:softHyphen/>
      </w:r>
      <w:r w:rsidRPr="003E5FA6">
        <w:t>tions</w:t>
      </w:r>
      <w:r>
        <w:softHyphen/>
      </w:r>
      <w:r w:rsidRPr="003E5FA6">
        <w:t>no</w:t>
      </w:r>
      <w:r w:rsidRPr="003E5FA6">
        <w:softHyphen/>
        <w:t>der</w:t>
      </w:r>
      <w:r w:rsidRPr="00E211AD">
        <w:t xml:space="preserve"> eller anläggningar eller vidtagna åtgärder för att komma till rätta med sår</w:t>
      </w:r>
      <w:r w:rsidRPr="003E5FA6">
        <w:t xml:space="preserve">barheter i kommunikationsprotokoll. </w:t>
      </w:r>
    </w:p>
    <w:p w14:paraId="5A52BBF3" w14:textId="77777777" w:rsidR="00D85371" w:rsidRDefault="00D85371" w:rsidP="00D85371">
      <w:pPr>
        <w:pStyle w:val="Brdtextmedindrag"/>
      </w:pPr>
      <w:r>
        <w:t>Enligt direktivet ska gransk</w:t>
      </w:r>
      <w:r>
        <w:softHyphen/>
        <w:t>ningen utföras av ett kvalificerat oberoende organ eller en behörig myndig</w:t>
      </w:r>
      <w:r>
        <w:softHyphen/>
        <w:t>het. Det kan i och för sig vara så att PTS skulle kunna utföra vissa säker</w:t>
      </w:r>
      <w:r>
        <w:softHyphen/>
        <w:t>hets</w:t>
      </w:r>
      <w:r>
        <w:softHyphen/>
        <w:t>gransk</w:t>
      </w:r>
      <w:r>
        <w:softHyphen/>
        <w:t xml:space="preserve">ningar, som </w:t>
      </w:r>
      <w:r>
        <w:rPr>
          <w:i/>
        </w:rPr>
        <w:t>HI3G Access AB</w:t>
      </w:r>
      <w:r>
        <w:t xml:space="preserve"> och </w:t>
      </w:r>
      <w:r>
        <w:rPr>
          <w:i/>
        </w:rPr>
        <w:t xml:space="preserve">IP-Only AB </w:t>
      </w:r>
      <w:r>
        <w:t xml:space="preserve">föreslår och som även </w:t>
      </w:r>
      <w:r>
        <w:rPr>
          <w:i/>
        </w:rPr>
        <w:t xml:space="preserve">TechSverige </w:t>
      </w:r>
      <w:r>
        <w:rPr>
          <w:iCs/>
        </w:rPr>
        <w:t>är</w:t>
      </w:r>
      <w:r>
        <w:t xml:space="preserve"> inne på. Med hänsyn till direk</w:t>
      </w:r>
      <w:r>
        <w:softHyphen/>
        <w:t>tivets orda</w:t>
      </w:r>
      <w:r>
        <w:softHyphen/>
        <w:t xml:space="preserve">lydelse bedömer dock regeringen att vem som ska utföra granskningen eller vad som kan bli föremål </w:t>
      </w:r>
      <w:r w:rsidRPr="00D44D6A">
        <w:t xml:space="preserve">för </w:t>
      </w:r>
      <w:r>
        <w:t xml:space="preserve">den </w:t>
      </w:r>
      <w:r w:rsidRPr="00D44D6A">
        <w:t>inte bör begränsas.</w:t>
      </w:r>
      <w:r>
        <w:t xml:space="preserve"> I </w:t>
      </w:r>
      <w:r>
        <w:lastRenderedPageBreak/>
        <w:t>artikel 41.2 b anges vidare att kostnaderna för säkerhets</w:t>
      </w:r>
      <w:r>
        <w:softHyphen/>
        <w:t>granskningen ska betalas av tillhandahållaren. Eftersom den före</w:t>
      </w:r>
      <w:r>
        <w:softHyphen/>
        <w:t>slagna säkerhets</w:t>
      </w:r>
      <w:r>
        <w:softHyphen/>
        <w:t>gransk</w:t>
      </w:r>
      <w:r>
        <w:softHyphen/>
        <w:t>ningen inte kommer att utgöra ett led i den allmänna tillsynen bör den inte heller bekostas av avgifter. Kostnaden bör i stället, i likhet med kostnaden för andra säker</w:t>
      </w:r>
      <w:r>
        <w:softHyphen/>
        <w:t>hets</w:t>
      </w:r>
      <w:r>
        <w:softHyphen/>
        <w:t>åtgärder, betalas av den som genom</w:t>
      </w:r>
      <w:r>
        <w:softHyphen/>
        <w:t>går gransk</w:t>
      </w:r>
      <w:r>
        <w:softHyphen/>
        <w:t>ningen.</w:t>
      </w:r>
    </w:p>
    <w:p w14:paraId="330150DD" w14:textId="47A64980" w:rsidR="00D85371" w:rsidRPr="00E211AD" w:rsidRDefault="00D85371" w:rsidP="00D85371">
      <w:pPr>
        <w:pStyle w:val="Brdtextmedindrag"/>
      </w:pPr>
      <w:r w:rsidRPr="003E5FA6">
        <w:t>Tillsyns</w:t>
      </w:r>
      <w:r>
        <w:softHyphen/>
      </w:r>
      <w:r w:rsidRPr="003E5FA6">
        <w:t>myndig</w:t>
      </w:r>
      <w:r>
        <w:softHyphen/>
      </w:r>
      <w:r w:rsidRPr="003E5FA6">
        <w:t xml:space="preserve">heten bör </w:t>
      </w:r>
      <w:r>
        <w:t>mot denna bakgrund</w:t>
      </w:r>
      <w:r w:rsidRPr="003E5FA6">
        <w:t xml:space="preserve"> få </w:t>
      </w:r>
      <w:r>
        <w:t>ålägga</w:t>
      </w:r>
      <w:r w:rsidRPr="00E211AD">
        <w:t xml:space="preserve"> den som till</w:t>
      </w:r>
      <w:r>
        <w:softHyphen/>
      </w:r>
      <w:r w:rsidRPr="00E211AD">
        <w:t>handa</w:t>
      </w:r>
      <w:r>
        <w:softHyphen/>
      </w:r>
      <w:r w:rsidRPr="00E211AD">
        <w:t>håller ett allmänt elektro</w:t>
      </w:r>
      <w:r>
        <w:softHyphen/>
      </w:r>
      <w:r w:rsidRPr="00E211AD">
        <w:t>niskt kom</w:t>
      </w:r>
      <w:r>
        <w:softHyphen/>
      </w:r>
      <w:r w:rsidRPr="00E211AD">
        <w:t>munika</w:t>
      </w:r>
      <w:r>
        <w:softHyphen/>
      </w:r>
      <w:r w:rsidRPr="00E211AD">
        <w:t>tions</w:t>
      </w:r>
      <w:r>
        <w:softHyphen/>
      </w:r>
      <w:r w:rsidRPr="00E211AD">
        <w:t>nät eller en allmänt till</w:t>
      </w:r>
      <w:r>
        <w:softHyphen/>
      </w:r>
      <w:r w:rsidRPr="00E211AD">
        <w:t>gänglig elektronisk kom</w:t>
      </w:r>
      <w:r>
        <w:softHyphen/>
      </w:r>
      <w:r w:rsidRPr="00E211AD">
        <w:t>mu</w:t>
      </w:r>
      <w:r>
        <w:softHyphen/>
      </w:r>
      <w:r w:rsidRPr="00E211AD">
        <w:t>ni</w:t>
      </w:r>
      <w:r>
        <w:softHyphen/>
      </w:r>
      <w:r w:rsidRPr="00E211AD">
        <w:t>kations</w:t>
      </w:r>
      <w:r>
        <w:softHyphen/>
      </w:r>
      <w:r w:rsidRPr="00E211AD">
        <w:t xml:space="preserve">tjänst att på egen bekostnad låta ett oberoende </w:t>
      </w:r>
      <w:r>
        <w:t xml:space="preserve">kvalificerat </w:t>
      </w:r>
      <w:r w:rsidRPr="00E211AD">
        <w:t>organ utföra en säker</w:t>
      </w:r>
      <w:r>
        <w:softHyphen/>
      </w:r>
      <w:r w:rsidRPr="00E211AD">
        <w:t>hetsgranskning av hela eller delar av verk</w:t>
      </w:r>
      <w:r>
        <w:softHyphen/>
      </w:r>
      <w:r w:rsidRPr="00E211AD">
        <w:t>samheten och att redo</w:t>
      </w:r>
      <w:r>
        <w:softHyphen/>
      </w:r>
      <w:r w:rsidRPr="00E211AD">
        <w:t>visa resul</w:t>
      </w:r>
      <w:r>
        <w:softHyphen/>
      </w:r>
      <w:r w:rsidRPr="00E211AD">
        <w:t>tatet av gransk</w:t>
      </w:r>
      <w:r>
        <w:softHyphen/>
      </w:r>
      <w:r w:rsidRPr="00E211AD">
        <w:t>ningen för till</w:t>
      </w:r>
      <w:r w:rsidR="005B0F58">
        <w:softHyphen/>
      </w:r>
      <w:r w:rsidRPr="00E211AD">
        <w:t>syns</w:t>
      </w:r>
      <w:r>
        <w:softHyphen/>
      </w:r>
      <w:r w:rsidRPr="00E211AD">
        <w:t>myndig</w:t>
      </w:r>
      <w:r>
        <w:softHyphen/>
      </w:r>
      <w:r w:rsidRPr="00E211AD">
        <w:t>heten.</w:t>
      </w:r>
    </w:p>
    <w:p w14:paraId="5488043A" w14:textId="60126429" w:rsidR="00D85371" w:rsidRDefault="00D85371" w:rsidP="00D85371">
      <w:pPr>
        <w:pStyle w:val="Brdtextmedindrag"/>
      </w:pPr>
      <w:r w:rsidRPr="005B0F58">
        <w:rPr>
          <w:spacing w:val="-4"/>
        </w:rPr>
        <w:t>En sådan säkerhetsgranskning kan vara arbetskrävande och kost</w:t>
      </w:r>
      <w:r w:rsidRPr="005B0F58">
        <w:rPr>
          <w:spacing w:val="-4"/>
        </w:rPr>
        <w:softHyphen/>
        <w:t>sam för det</w:t>
      </w:r>
      <w:r w:rsidRPr="00E211AD">
        <w:t xml:space="preserve"> företag som är skyldigt att genomgå den. </w:t>
      </w:r>
      <w:r>
        <w:t xml:space="preserve">Som </w:t>
      </w:r>
      <w:r>
        <w:rPr>
          <w:i/>
        </w:rPr>
        <w:t xml:space="preserve">Internetstiftelsen </w:t>
      </w:r>
      <w:r>
        <w:t xml:space="preserve">anför bör därför </w:t>
      </w:r>
      <w:r w:rsidR="005B0F58">
        <w:t xml:space="preserve">en sådan </w:t>
      </w:r>
      <w:r w:rsidRPr="00E211AD">
        <w:t>granskning i första hand komma i fråga då till</w:t>
      </w:r>
      <w:r>
        <w:softHyphen/>
      </w:r>
      <w:r w:rsidRPr="00E211AD">
        <w:t>syns</w:t>
      </w:r>
      <w:r>
        <w:softHyphen/>
      </w:r>
      <w:r w:rsidRPr="00E211AD">
        <w:t>myn</w:t>
      </w:r>
      <w:r w:rsidR="005B0F58">
        <w:softHyphen/>
      </w:r>
      <w:r w:rsidRPr="00E211AD">
        <w:t>dig</w:t>
      </w:r>
      <w:r w:rsidR="00CE7932">
        <w:softHyphen/>
      </w:r>
      <w:r w:rsidRPr="00E211AD">
        <w:t xml:space="preserve">heten </w:t>
      </w:r>
      <w:r>
        <w:t xml:space="preserve">tagit del av </w:t>
      </w:r>
      <w:r w:rsidRPr="00E211AD">
        <w:t>uppgifter eller bedrivit tillsyn enligt lagen</w:t>
      </w:r>
      <w:r>
        <w:t xml:space="preserve"> där det fram</w:t>
      </w:r>
      <w:r w:rsidR="005B0F58">
        <w:softHyphen/>
      </w:r>
      <w:r>
        <w:t xml:space="preserve">kommit att ytterligare granskning behövs </w:t>
      </w:r>
      <w:r w:rsidRPr="00E211AD">
        <w:t xml:space="preserve">för </w:t>
      </w:r>
      <w:r w:rsidRPr="003E5FA6">
        <w:t xml:space="preserve">att fullständigt besvara </w:t>
      </w:r>
      <w:r w:rsidRPr="005B0F58">
        <w:rPr>
          <w:spacing w:val="-4"/>
        </w:rPr>
        <w:t>nöd</w:t>
      </w:r>
      <w:r w:rsidR="00CE7932">
        <w:rPr>
          <w:spacing w:val="-4"/>
        </w:rPr>
        <w:softHyphen/>
      </w:r>
      <w:r w:rsidRPr="005B0F58">
        <w:rPr>
          <w:spacing w:val="-4"/>
        </w:rPr>
        <w:t>vändiga frå</w:t>
      </w:r>
      <w:r w:rsidRPr="005B0F58">
        <w:rPr>
          <w:spacing w:val="-4"/>
        </w:rPr>
        <w:softHyphen/>
        <w:t>gor om verk</w:t>
      </w:r>
      <w:r w:rsidRPr="005B0F58">
        <w:rPr>
          <w:spacing w:val="-4"/>
        </w:rPr>
        <w:softHyphen/>
        <w:t>sam</w:t>
      </w:r>
      <w:r w:rsidRPr="005B0F58">
        <w:rPr>
          <w:spacing w:val="-4"/>
        </w:rPr>
        <w:softHyphen/>
        <w:t>hetens säkerhet. PTS måste utifrån förvalt</w:t>
      </w:r>
      <w:r w:rsidRPr="005B0F58">
        <w:rPr>
          <w:spacing w:val="-4"/>
        </w:rPr>
        <w:softHyphen/>
        <w:t>nings</w:t>
      </w:r>
      <w:r w:rsidR="00CE7932">
        <w:rPr>
          <w:spacing w:val="-4"/>
        </w:rPr>
        <w:softHyphen/>
      </w:r>
      <w:r w:rsidR="005B0F58">
        <w:rPr>
          <w:spacing w:val="-4"/>
        </w:rPr>
        <w:softHyphen/>
      </w:r>
      <w:r w:rsidR="005B0F58" w:rsidRPr="005B0F58">
        <w:rPr>
          <w:spacing w:val="-4"/>
        </w:rPr>
        <w:softHyphen/>
      </w:r>
      <w:r w:rsidRPr="005B0F58">
        <w:rPr>
          <w:spacing w:val="-4"/>
        </w:rPr>
        <w:softHyphen/>
        <w:t>lagen (2017:900) säkerställa och motivera behovet av ytterligare granskning.</w:t>
      </w:r>
    </w:p>
    <w:p w14:paraId="01170C07" w14:textId="77777777" w:rsidR="00D85371" w:rsidRDefault="00D85371" w:rsidP="00D85371">
      <w:pPr>
        <w:pStyle w:val="Brdtextmedindrag"/>
        <w:rPr>
          <w:rFonts w:eastAsiaTheme="minorHAnsi" w:cstheme="minorBidi"/>
          <w:sz w:val="26"/>
          <w:szCs w:val="22"/>
        </w:rPr>
      </w:pPr>
      <w:r w:rsidRPr="003E5FA6">
        <w:t>Möj</w:t>
      </w:r>
      <w:r w:rsidRPr="00E211AD">
        <w:t>ligheten att kräva säker</w:t>
      </w:r>
      <w:r>
        <w:softHyphen/>
      </w:r>
      <w:r w:rsidRPr="00E211AD">
        <w:t>hetsgranskningar kan inte heller</w:t>
      </w:r>
      <w:r>
        <w:t xml:space="preserve">, som bl.a. </w:t>
      </w:r>
      <w:r w:rsidRPr="00A15851">
        <w:t>IP-Only AB</w:t>
      </w:r>
      <w:r>
        <w:rPr>
          <w:i/>
          <w:iCs/>
        </w:rPr>
        <w:t xml:space="preserve"> </w:t>
      </w:r>
      <w:r>
        <w:t>påpekar,</w:t>
      </w:r>
      <w:r w:rsidRPr="00E211AD">
        <w:t xml:space="preserve"> befria tillsynsmyndigheten från dess upp</w:t>
      </w:r>
      <w:r>
        <w:softHyphen/>
      </w:r>
      <w:r w:rsidRPr="00E211AD">
        <w:t>gift att upprätthålla egen grund</w:t>
      </w:r>
      <w:r w:rsidRPr="00E211AD">
        <w:softHyphen/>
        <w:t xml:space="preserve">läggande </w:t>
      </w:r>
      <w:r w:rsidRPr="003E5FA6">
        <w:t>kompetens och förmåga att grans</w:t>
      </w:r>
      <w:r>
        <w:softHyphen/>
      </w:r>
      <w:r w:rsidRPr="003E5FA6">
        <w:t>ka säkerheten i verksamheter. Avsikten är</w:t>
      </w:r>
      <w:r w:rsidRPr="00E211AD">
        <w:t xml:space="preserve"> </w:t>
      </w:r>
      <w:r w:rsidRPr="003E5FA6">
        <w:t>alltså inte att säkerhets</w:t>
      </w:r>
      <w:r>
        <w:softHyphen/>
      </w:r>
      <w:r w:rsidRPr="003E5FA6">
        <w:t>gransk</w:t>
      </w:r>
      <w:r>
        <w:softHyphen/>
      </w:r>
      <w:r w:rsidRPr="003E5FA6">
        <w:t>ningar ska åläggas regelmässigt. Det bör sammanfattningsvis anges i lagen att en skyldig</w:t>
      </w:r>
      <w:r w:rsidRPr="00E211AD">
        <w:t>het endast får åläggas om det finns särskilda skäl.</w:t>
      </w:r>
      <w:r>
        <w:t xml:space="preserve"> Vad som utgör särskilda skäl och när ett åläggande kan anses proportionerligt får avgöras i det enskilda fallet.</w:t>
      </w:r>
      <w:bookmarkStart w:id="1248" w:name="_Toc73005985"/>
      <w:bookmarkStart w:id="1249" w:name="_Toc86738791"/>
      <w:bookmarkStart w:id="1250" w:name="_Toc9841652"/>
      <w:bookmarkStart w:id="1251" w:name="_Toc9867529"/>
      <w:bookmarkStart w:id="1252" w:name="_Toc9867779"/>
      <w:bookmarkStart w:id="1253" w:name="_Toc9871196"/>
      <w:bookmarkStart w:id="1254" w:name="_Toc9958279"/>
      <w:bookmarkStart w:id="1255" w:name="_Toc9961338"/>
      <w:bookmarkStart w:id="1256" w:name="_Toc9962437"/>
      <w:bookmarkStart w:id="1257" w:name="_Toc17793401"/>
    </w:p>
    <w:p w14:paraId="6C350BAF" w14:textId="77777777" w:rsidR="00D85371" w:rsidRPr="00E211AD" w:rsidRDefault="00D85371" w:rsidP="00D85371">
      <w:pPr>
        <w:pStyle w:val="Rubrik2"/>
      </w:pPr>
      <w:bookmarkStart w:id="1258" w:name="_Toc94597554"/>
      <w:bookmarkStart w:id="1259" w:name="_Toc96533397"/>
      <w:r>
        <w:t>Säkerhetsincidenter</w:t>
      </w:r>
      <w:bookmarkEnd w:id="1248"/>
      <w:bookmarkEnd w:id="1249"/>
      <w:bookmarkEnd w:id="1258"/>
      <w:bookmarkEnd w:id="1259"/>
    </w:p>
    <w:p w14:paraId="4A0E19AF" w14:textId="3C996145" w:rsidR="00D85371" w:rsidRPr="00E211AD" w:rsidRDefault="00D85371" w:rsidP="00D85371">
      <w:pPr>
        <w:pStyle w:val="Brdtextram"/>
      </w:pPr>
      <w:r>
        <w:rPr>
          <w:b/>
        </w:rPr>
        <w:t>Regeringens f</w:t>
      </w:r>
      <w:r w:rsidRPr="00E211AD">
        <w:rPr>
          <w:b/>
        </w:rPr>
        <w:t>örslag:</w:t>
      </w:r>
      <w:r w:rsidRPr="00E211AD">
        <w:t xml:space="preserve"> Den som tillhandahåller ett allmänt elektroniskt kommunikationsnät eller en allmänt tillgänglig elektronisk kommuni</w:t>
      </w:r>
      <w:r>
        <w:softHyphen/>
      </w:r>
      <w:r w:rsidRPr="00E211AD">
        <w:t>kationstjänst ska utan onödigt dröjsmål till tillsynsmyndigheten rappor</w:t>
      </w:r>
      <w:r>
        <w:softHyphen/>
      </w:r>
      <w:r w:rsidRPr="00E211AD">
        <w:t>tera säkerhets</w:t>
      </w:r>
      <w:r w:rsidRPr="003E5FA6">
        <w:t>incidenter som har haft en betydande påverkan på nät och tjänster. Regeringen eller den myndighet som regeringen bestämmer ska få meddela</w:t>
      </w:r>
      <w:r w:rsidRPr="00E211AD">
        <w:t xml:space="preserve"> </w:t>
      </w:r>
      <w:r>
        <w:t xml:space="preserve">ytterligare </w:t>
      </w:r>
      <w:r w:rsidRPr="00E211AD">
        <w:t xml:space="preserve">föreskrifter om </w:t>
      </w:r>
      <w:r>
        <w:t>rapportering av säkerhets</w:t>
      </w:r>
      <w:r>
        <w:softHyphen/>
        <w:t>incidenterna och föreskrifter om undantag från rapporterings</w:t>
      </w:r>
      <w:r>
        <w:softHyphen/>
        <w:t>skyl</w:t>
      </w:r>
      <w:r>
        <w:softHyphen/>
        <w:t>dig</w:t>
      </w:r>
      <w:r w:rsidR="00CE7932">
        <w:softHyphen/>
      </w:r>
      <w:r>
        <w:t>heten</w:t>
      </w:r>
      <w:r w:rsidRPr="00E211AD">
        <w:t>.</w:t>
      </w:r>
    </w:p>
    <w:p w14:paraId="19FC1D2D" w14:textId="77777777" w:rsidR="00D85371" w:rsidRPr="00E211AD" w:rsidRDefault="00D85371" w:rsidP="00D85371">
      <w:pPr>
        <w:pStyle w:val="Brdtextmedindragram"/>
      </w:pPr>
      <w:r w:rsidRPr="00E211AD">
        <w:t xml:space="preserve">Tillsynsmyndigheten </w:t>
      </w:r>
      <w:r>
        <w:t>ska</w:t>
      </w:r>
      <w:r w:rsidRPr="003E5FA6">
        <w:t xml:space="preserve">, om </w:t>
      </w:r>
      <w:r>
        <w:t>det</w:t>
      </w:r>
      <w:r w:rsidRPr="00E211AD">
        <w:t xml:space="preserve"> ligger i allmänhetens intresse</w:t>
      </w:r>
      <w:r>
        <w:t xml:space="preserve">, </w:t>
      </w:r>
      <w:r w:rsidRPr="00E211AD">
        <w:t xml:space="preserve">få </w:t>
      </w:r>
      <w:r>
        <w:t>ålägga</w:t>
      </w:r>
      <w:r w:rsidRPr="00E211AD">
        <w:t xml:space="preserve"> </w:t>
      </w:r>
      <w:r w:rsidRPr="00914500">
        <w:t>den som tillhandahåller allmänna elektroniska kom</w:t>
      </w:r>
      <w:r>
        <w:softHyphen/>
      </w:r>
      <w:r w:rsidRPr="00914500">
        <w:t>muni</w:t>
      </w:r>
      <w:r>
        <w:softHyphen/>
      </w:r>
      <w:r w:rsidRPr="00914500">
        <w:t>ka</w:t>
      </w:r>
      <w:r>
        <w:softHyphen/>
      </w:r>
      <w:r w:rsidRPr="00914500">
        <w:t>tionsnät eller allmänt tillgängliga elektroniska kom</w:t>
      </w:r>
      <w:r>
        <w:softHyphen/>
      </w:r>
      <w:r w:rsidRPr="00914500">
        <w:t>muni</w:t>
      </w:r>
      <w:r>
        <w:softHyphen/>
      </w:r>
      <w:r w:rsidRPr="00914500">
        <w:t>kationstjänster att informera allmänheten om säkerhets</w:t>
      </w:r>
      <w:r>
        <w:softHyphen/>
      </w:r>
      <w:r w:rsidRPr="00914500">
        <w:t>inci</w:t>
      </w:r>
      <w:r>
        <w:softHyphen/>
      </w:r>
      <w:r w:rsidRPr="00914500">
        <w:t>denter</w:t>
      </w:r>
      <w:r w:rsidRPr="00E211AD">
        <w:t>.</w:t>
      </w:r>
    </w:p>
    <w:p w14:paraId="77F80F93" w14:textId="799B0101" w:rsidR="00D85371" w:rsidRPr="00E211AD" w:rsidRDefault="00D85371" w:rsidP="00D85371">
      <w:pPr>
        <w:pStyle w:val="Brdtextmedindragram"/>
      </w:pPr>
      <w:r w:rsidRPr="002C320F">
        <w:t xml:space="preserve">Om det finns ett konkret och betydande hot om </w:t>
      </w:r>
      <w:r>
        <w:t xml:space="preserve">att </w:t>
      </w:r>
      <w:r w:rsidRPr="002C320F">
        <w:t>en säker</w:t>
      </w:r>
      <w:r w:rsidR="00CE7932">
        <w:softHyphen/>
      </w:r>
      <w:r w:rsidRPr="002C320F">
        <w:t>hets</w:t>
      </w:r>
      <w:r w:rsidR="00CE7932">
        <w:softHyphen/>
      </w:r>
      <w:r w:rsidRPr="002C320F">
        <w:t>inci</w:t>
      </w:r>
      <w:r w:rsidR="00CE7932">
        <w:softHyphen/>
      </w:r>
      <w:r w:rsidRPr="002C320F">
        <w:t>dent</w:t>
      </w:r>
      <w:r>
        <w:t xml:space="preserve"> ska inträffa</w:t>
      </w:r>
      <w:r w:rsidRPr="002C320F">
        <w:t>, ska den som tillhandahåller ett allmänt elektroniskt kommunikationsnät eller en allmänt tillgänglig elektronisk kommuni</w:t>
      </w:r>
      <w:r w:rsidR="00CE7932">
        <w:softHyphen/>
      </w:r>
      <w:r w:rsidRPr="002C320F">
        <w:t>ka</w:t>
      </w:r>
      <w:r w:rsidR="00CE7932">
        <w:softHyphen/>
      </w:r>
      <w:r w:rsidRPr="002C320F">
        <w:t>tionstjänst informera de användare som kan påverkas av hotet om vilka skydds- eller motåt</w:t>
      </w:r>
      <w:r>
        <w:softHyphen/>
      </w:r>
      <w:r w:rsidRPr="002C320F">
        <w:t>gärder de kan vidta</w:t>
      </w:r>
      <w:r>
        <w:t>. O</w:t>
      </w:r>
      <w:r w:rsidRPr="002C320F">
        <w:t>m det är lämpligt</w:t>
      </w:r>
      <w:r>
        <w:t xml:space="preserve"> ska även information</w:t>
      </w:r>
      <w:r w:rsidRPr="002C320F">
        <w:t xml:space="preserve"> om själva hotet</w:t>
      </w:r>
      <w:r>
        <w:t xml:space="preserve"> lämnas</w:t>
      </w:r>
      <w:r w:rsidRPr="002C320F">
        <w:t>.</w:t>
      </w:r>
      <w:r w:rsidRPr="00E211AD">
        <w:t xml:space="preserve"> Regeringen eller den myndig</w:t>
      </w:r>
      <w:r w:rsidR="00CE7932">
        <w:softHyphen/>
      </w:r>
      <w:r w:rsidRPr="00E211AD">
        <w:t>het som regeringen bestäm</w:t>
      </w:r>
      <w:r>
        <w:softHyphen/>
      </w:r>
      <w:r w:rsidRPr="00E211AD">
        <w:t xml:space="preserve">mer ska få meddela </w:t>
      </w:r>
      <w:r>
        <w:t xml:space="preserve">ytterligare </w:t>
      </w:r>
      <w:r w:rsidRPr="00E211AD">
        <w:t xml:space="preserve">föreskrifter om </w:t>
      </w:r>
      <w:r>
        <w:t>informations</w:t>
      </w:r>
      <w:r>
        <w:softHyphen/>
      </w:r>
      <w:r w:rsidRPr="00E211AD">
        <w:t>skyldigheten.</w:t>
      </w:r>
    </w:p>
    <w:p w14:paraId="027A7E81" w14:textId="77777777" w:rsidR="00D85371" w:rsidRPr="00E211AD" w:rsidRDefault="00D85371" w:rsidP="00D85371">
      <w:pPr>
        <w:pStyle w:val="Brdtextmedindrag"/>
        <w:rPr>
          <w:sz w:val="8"/>
          <w:szCs w:val="8"/>
        </w:rPr>
      </w:pPr>
    </w:p>
    <w:p w14:paraId="3053D755" w14:textId="77777777" w:rsidR="00D85371" w:rsidRDefault="00D85371" w:rsidP="00D85371">
      <w:pPr>
        <w:pStyle w:val="Brdtextmedindrag"/>
      </w:pPr>
      <w:r>
        <w:rPr>
          <w:b/>
        </w:rPr>
        <w:lastRenderedPageBreak/>
        <w:t xml:space="preserve">Promemorians förslag </w:t>
      </w:r>
      <w:r>
        <w:t xml:space="preserve">överensstämmer i sak med regeringens förslag. </w:t>
      </w:r>
      <w:r w:rsidRPr="00453D72">
        <w:t>Promemorians lagförslag har en annan utformning</w:t>
      </w:r>
      <w:r>
        <w:t>.</w:t>
      </w:r>
    </w:p>
    <w:p w14:paraId="1B78A1C3" w14:textId="77777777" w:rsidR="00D85371" w:rsidRPr="00650A5B" w:rsidRDefault="00D85371" w:rsidP="00D85371">
      <w:pPr>
        <w:pStyle w:val="Brdtextmedindrag"/>
      </w:pPr>
      <w:r w:rsidRPr="005139C0">
        <w:rPr>
          <w:b/>
        </w:rPr>
        <w:t>Remissinstanserna:</w:t>
      </w:r>
      <w:r>
        <w:rPr>
          <w:b/>
        </w:rPr>
        <w:t xml:space="preserve"> </w:t>
      </w:r>
      <w:r w:rsidRPr="00593E13">
        <w:t>De flesta av remissinstanserna tillstyrker förslage</w:t>
      </w:r>
      <w:r>
        <w:t>t</w:t>
      </w:r>
      <w:r w:rsidRPr="00593E13">
        <w:t xml:space="preserve"> eller har ingen invändning mot de</w:t>
      </w:r>
      <w:r>
        <w:t>t</w:t>
      </w:r>
      <w:r w:rsidRPr="00593E13">
        <w:t>.</w:t>
      </w:r>
      <w:r>
        <w:t xml:space="preserve"> Vissa remissinstanser, bl.a. </w:t>
      </w:r>
      <w:r>
        <w:rPr>
          <w:i/>
          <w:iCs/>
        </w:rPr>
        <w:t>Säker</w:t>
      </w:r>
      <w:r>
        <w:rPr>
          <w:i/>
          <w:iCs/>
        </w:rPr>
        <w:softHyphen/>
        <w:t>hets</w:t>
      </w:r>
      <w:r>
        <w:rPr>
          <w:i/>
          <w:iCs/>
        </w:rPr>
        <w:softHyphen/>
        <w:t xml:space="preserve">polisen </w:t>
      </w:r>
      <w:r>
        <w:t xml:space="preserve">och </w:t>
      </w:r>
      <w:r>
        <w:rPr>
          <w:i/>
          <w:iCs/>
        </w:rPr>
        <w:t>Försvarsmakten</w:t>
      </w:r>
      <w:r>
        <w:t>, har synpunkter när det gäller förhållandet till säkerhetsskyddslagen (2018:585).</w:t>
      </w:r>
      <w:r w:rsidRPr="00EC15E2">
        <w:t xml:space="preserve"> </w:t>
      </w:r>
      <w:r w:rsidRPr="00611A59">
        <w:rPr>
          <w:iCs/>
        </w:rPr>
        <w:t>Ett antal remissinstanser, bl.a</w:t>
      </w:r>
      <w:r>
        <w:rPr>
          <w:i/>
        </w:rPr>
        <w:t xml:space="preserve">. </w:t>
      </w:r>
      <w:r>
        <w:rPr>
          <w:i/>
          <w:iCs/>
        </w:rPr>
        <w:t>Hi3G Access AB</w:t>
      </w:r>
      <w:r>
        <w:t xml:space="preserve"> och </w:t>
      </w:r>
      <w:r w:rsidRPr="00EC15E2">
        <w:rPr>
          <w:i/>
        </w:rPr>
        <w:t>Telenor Sverige AB</w:t>
      </w:r>
      <w:r>
        <w:rPr>
          <w:iCs/>
        </w:rPr>
        <w:t>,</w:t>
      </w:r>
      <w:r>
        <w:t xml:space="preserve"> </w:t>
      </w:r>
      <w:r w:rsidRPr="00EC15E2">
        <w:t>har synpunkter på förslaget i för</w:t>
      </w:r>
      <w:r>
        <w:softHyphen/>
      </w:r>
      <w:r w:rsidRPr="00EC15E2">
        <w:t>hållande till e-data</w:t>
      </w:r>
      <w:r>
        <w:softHyphen/>
      </w:r>
      <w:r w:rsidRPr="00EC15E2">
        <w:t>skydds</w:t>
      </w:r>
      <w:r>
        <w:softHyphen/>
      </w:r>
      <w:r w:rsidRPr="00EC15E2">
        <w:t>direktivet.</w:t>
      </w:r>
    </w:p>
    <w:p w14:paraId="7DE28410" w14:textId="77777777" w:rsidR="00D85371" w:rsidRDefault="00D85371" w:rsidP="00D85371">
      <w:pPr>
        <w:pStyle w:val="Rubrik4utannumrering"/>
      </w:pPr>
      <w:r w:rsidRPr="003E5FA6">
        <w:t xml:space="preserve">Skälen för </w:t>
      </w:r>
      <w:r>
        <w:t xml:space="preserve">regeringens </w:t>
      </w:r>
      <w:r w:rsidRPr="003E5FA6">
        <w:t>förslag</w:t>
      </w:r>
    </w:p>
    <w:p w14:paraId="75F14BED" w14:textId="77777777" w:rsidR="00D85371" w:rsidRDefault="00D85371" w:rsidP="00D85371">
      <w:pPr>
        <w:pStyle w:val="Rubrik5utannumrering"/>
        <w:spacing w:before="0"/>
      </w:pPr>
      <w:r>
        <w:t xml:space="preserve">Rapportering av säkerhetsincidenter till tillsynsmyndigheten </w:t>
      </w:r>
    </w:p>
    <w:p w14:paraId="44FAB583" w14:textId="77777777" w:rsidR="00D85371" w:rsidRDefault="00D85371" w:rsidP="00D85371">
      <w:pPr>
        <w:pStyle w:val="Brdtext"/>
      </w:pPr>
      <w:r w:rsidRPr="003E5FA6">
        <w:t xml:space="preserve">Enligt </w:t>
      </w:r>
      <w:r>
        <w:t xml:space="preserve">5 kap. 6 c § LEK </w:t>
      </w:r>
      <w:r w:rsidRPr="00E211AD">
        <w:t xml:space="preserve">ska den som tillhandahåller </w:t>
      </w:r>
      <w:r>
        <w:t xml:space="preserve">ett </w:t>
      </w:r>
      <w:r w:rsidRPr="00E211AD">
        <w:t xml:space="preserve">allmänt </w:t>
      </w:r>
      <w:r>
        <w:t>kom</w:t>
      </w:r>
      <w:r>
        <w:softHyphen/>
        <w:t>munikationsnät eller en allmänt tillgänglig elektronisk kommunikations</w:t>
      </w:r>
      <w:r>
        <w:softHyphen/>
        <w:t>tjänst</w:t>
      </w:r>
      <w:r w:rsidRPr="00E211AD">
        <w:t xml:space="preserve"> utan onödigt dröjsmål </w:t>
      </w:r>
      <w:r>
        <w:t>till tillsynsmyn</w:t>
      </w:r>
      <w:r>
        <w:softHyphen/>
        <w:t>dig</w:t>
      </w:r>
      <w:r>
        <w:softHyphen/>
        <w:t>heten rapportera störningar eller avbrott av betydande omfattning. Vidare får regeringen eller den myndighet som regeringen bestämmer med</w:t>
      </w:r>
      <w:r>
        <w:softHyphen/>
        <w:t>dela föreskrifter om på vilket sätt skyldigheten ska fullgöras och om undan</w:t>
      </w:r>
      <w:r>
        <w:softHyphen/>
        <w:t>tag från skyldigheten. Till</w:t>
      </w:r>
      <w:r>
        <w:softHyphen/>
        <w:t>synsmyndigheten får också, om det ligger i all</w:t>
      </w:r>
      <w:r>
        <w:softHyphen/>
        <w:t>män</w:t>
      </w:r>
      <w:r>
        <w:softHyphen/>
        <w:t>hetens intresse, ålägga den som tillhandahåller ett allmänt kommu</w:t>
      </w:r>
      <w:r>
        <w:softHyphen/>
        <w:t>nika</w:t>
      </w:r>
      <w:r>
        <w:softHyphen/>
        <w:t>tionsnät eller en allmänt tillgänglig elektronisk kommunikationstjänst att informera allmänheten om inträffade störningar eller avbrott. Paragra</w:t>
      </w:r>
      <w:r>
        <w:softHyphen/>
        <w:t>fen genomför artikel 13a.3 i ramdirektivet.</w:t>
      </w:r>
    </w:p>
    <w:p w14:paraId="61124A84" w14:textId="77777777" w:rsidR="00D85371" w:rsidRDefault="00D85371" w:rsidP="00D85371">
      <w:pPr>
        <w:pStyle w:val="Brdtextmedindrag"/>
      </w:pPr>
      <w:r>
        <w:t>A</w:t>
      </w:r>
      <w:r w:rsidRPr="003E5FA6">
        <w:t xml:space="preserve">rtikel 40.2 </w:t>
      </w:r>
      <w:r w:rsidRPr="00E211AD">
        <w:t xml:space="preserve">i EU-direktivet </w:t>
      </w:r>
      <w:r>
        <w:t>motsvarar i huvudsak artikel 13a.3 i ram</w:t>
      </w:r>
      <w:r>
        <w:softHyphen/>
        <w:t>direk</w:t>
      </w:r>
      <w:r>
        <w:softHyphen/>
        <w:t>tivet. Som utgångspunkt bör därför 5 kap. 6 c § LEK föras över till den nya lagen.</w:t>
      </w:r>
    </w:p>
    <w:p w14:paraId="15C18153" w14:textId="21F14A21" w:rsidR="00D85371" w:rsidRDefault="00D85371" w:rsidP="00D85371">
      <w:pPr>
        <w:pStyle w:val="Brdtextmedindrag"/>
      </w:pPr>
      <w:r w:rsidRPr="00CC22C0">
        <w:t>Med en säkerhets</w:t>
      </w:r>
      <w:r>
        <w:softHyphen/>
      </w:r>
      <w:r w:rsidRPr="00CC22C0">
        <w:t>incident avses enligt artikel 2.42 i EU-direktivet en händelse med en faktisk negativ inverkan på säkerheten i elektroniska kom</w:t>
      </w:r>
      <w:r>
        <w:softHyphen/>
      </w:r>
      <w:r w:rsidRPr="00CC22C0">
        <w:t>mu</w:t>
      </w:r>
      <w:r>
        <w:softHyphen/>
      </w:r>
      <w:r w:rsidRPr="00CC22C0">
        <w:t>ni</w:t>
      </w:r>
      <w:r>
        <w:softHyphen/>
      </w:r>
      <w:r w:rsidRPr="00CC22C0">
        <w:t>kationsnät eller kommunikations</w:t>
      </w:r>
      <w:r>
        <w:softHyphen/>
      </w:r>
      <w:r w:rsidRPr="00CC22C0">
        <w:t xml:space="preserve">tjänster. </w:t>
      </w:r>
      <w:r>
        <w:t>Uttrycket säkerhets</w:t>
      </w:r>
      <w:r>
        <w:softHyphen/>
        <w:t xml:space="preserve">incident bör definieras i lagen. </w:t>
      </w:r>
      <w:r w:rsidRPr="00DD2A17">
        <w:rPr>
          <w:i/>
          <w:iCs/>
        </w:rPr>
        <w:t>PTS</w:t>
      </w:r>
      <w:r>
        <w:t xml:space="preserve"> påtalar att direktivets definition av säker</w:t>
      </w:r>
      <w:r>
        <w:softHyphen/>
        <w:t>hets</w:t>
      </w:r>
      <w:r>
        <w:softHyphen/>
        <w:t xml:space="preserve">incident, genom hänvisning till definitionen av säkerhet i nät och tjänster, felaktigt kan ge intrycket av att en incident är en händelse som bara påverkar förmågan att motstå åtgärder </w:t>
      </w:r>
      <w:r w:rsidRPr="00D011E8">
        <w:t>som undergräver tillgänglig</w:t>
      </w:r>
      <w:r>
        <w:softHyphen/>
      </w:r>
      <w:r w:rsidRPr="00D011E8">
        <w:t xml:space="preserve">het, riktighet </w:t>
      </w:r>
      <w:r>
        <w:t>etc. men att händelser med en direkt negativ påverkan på tillgänglighet, riktighet etc. inte omfattas. Reger</w:t>
      </w:r>
      <w:r>
        <w:softHyphen/>
        <w:t>ingen instämmer i PTS be</w:t>
      </w:r>
      <w:r w:rsidR="00410FE2">
        <w:softHyphen/>
      </w:r>
      <w:r>
        <w:t>dömning att detta inte kan anses vara avsikten med regleringen. Mot bak</w:t>
      </w:r>
      <w:r w:rsidR="00410FE2">
        <w:softHyphen/>
      </w:r>
      <w:r>
        <w:t>grund av de sanktions</w:t>
      </w:r>
      <w:r>
        <w:softHyphen/>
        <w:t>av</w:t>
      </w:r>
      <w:r>
        <w:softHyphen/>
        <w:t>gifter som föreslås i a</w:t>
      </w:r>
      <w:r w:rsidRPr="00B24E46">
        <w:t>vsnitt 21.4 är</w:t>
      </w:r>
      <w:r>
        <w:t xml:space="preserve"> det, som flera remissinstanser påpekar, viktigt att de nya bestämmelserna blir tydliga. Definitionen av säkerhetsincident bör därför justeras till en händelse med en faktisk negativ inverkan på till</w:t>
      </w:r>
      <w:r>
        <w:softHyphen/>
        <w:t>gäng</w:t>
      </w:r>
      <w:r>
        <w:softHyphen/>
        <w:t>ligheten, autenti</w:t>
      </w:r>
      <w:r>
        <w:softHyphen/>
        <w:t>citeten, riktigheten eller konfidentialiteten hos ett elektroniskt kommuni</w:t>
      </w:r>
      <w:r>
        <w:softHyphen/>
        <w:t>kationsnät eller en elektronisk kommunikationstjänst, hos lagrade, över</w:t>
      </w:r>
      <w:r>
        <w:softHyphen/>
        <w:t>förda eller behand</w:t>
      </w:r>
      <w:r w:rsidR="00410FE2">
        <w:softHyphen/>
      </w:r>
      <w:r>
        <w:t>lade uppgifter eller hos de närliggande tjänster som erbjuds genom eller är tillgängliga via dessa elektro</w:t>
      </w:r>
      <w:r>
        <w:softHyphen/>
        <w:t>niska kommunika</w:t>
      </w:r>
      <w:r>
        <w:softHyphen/>
        <w:t>tions</w:t>
      </w:r>
      <w:r>
        <w:softHyphen/>
        <w:t>nät eller elektroniska kom</w:t>
      </w:r>
      <w:r>
        <w:softHyphen/>
        <w:t>munikationstjänster, eller på för</w:t>
      </w:r>
      <w:r>
        <w:softHyphen/>
        <w:t>mågan att motstå sådana händelser.</w:t>
      </w:r>
    </w:p>
    <w:p w14:paraId="3B8AF8B0" w14:textId="77777777" w:rsidR="00D85371" w:rsidRDefault="00D85371" w:rsidP="00D85371">
      <w:pPr>
        <w:pStyle w:val="Brdtextmedindrag"/>
      </w:pPr>
      <w:r>
        <w:t xml:space="preserve">Enligt EU-direktivet ska </w:t>
      </w:r>
      <w:r w:rsidRPr="00E211AD">
        <w:t>säkerhetsincidenter som har haft en betydande påverkan på driften av nät och tjänster</w:t>
      </w:r>
      <w:r>
        <w:t xml:space="preserve"> rapporteras</w:t>
      </w:r>
      <w:r w:rsidRPr="00E211AD">
        <w:t>.</w:t>
      </w:r>
      <w:r>
        <w:t xml:space="preserve"> Det svenska </w:t>
      </w:r>
      <w:r w:rsidRPr="00E211AD">
        <w:t xml:space="preserve">uttrycket driften av nät och tjänster syftar i begränsad mening </w:t>
      </w:r>
      <w:r w:rsidRPr="003E5FA6">
        <w:t>närmast på grund</w:t>
      </w:r>
      <w:r>
        <w:softHyphen/>
      </w:r>
      <w:r w:rsidRPr="003E5FA6">
        <w:t>läggande teknisk funktion i nät och tjänster. Den engelska</w:t>
      </w:r>
      <w:r w:rsidRPr="00E211AD">
        <w:t xml:space="preserve"> </w:t>
      </w:r>
      <w:r w:rsidRPr="003E5FA6">
        <w:t>språkversionen använder i stället uttrycket ”operation of networks or services”.</w:t>
      </w:r>
      <w:r w:rsidRPr="00E211AD">
        <w:t xml:space="preserve"> </w:t>
      </w:r>
      <w:r>
        <w:t>Detta ut</w:t>
      </w:r>
      <w:r>
        <w:softHyphen/>
        <w:t xml:space="preserve">tryck bedöms omfatta </w:t>
      </w:r>
      <w:r w:rsidRPr="00E211AD">
        <w:t>även andra delar av verksamheten än den rent tek</w:t>
      </w:r>
      <w:r>
        <w:softHyphen/>
      </w:r>
      <w:r w:rsidRPr="00E211AD">
        <w:lastRenderedPageBreak/>
        <w:t xml:space="preserve">niska driften. </w:t>
      </w:r>
      <w:r>
        <w:t xml:space="preserve">Som framgår av </w:t>
      </w:r>
      <w:r w:rsidRPr="00E211AD">
        <w:t xml:space="preserve">avsnitt </w:t>
      </w:r>
      <w:r>
        <w:t xml:space="preserve">17.1 omfattar </w:t>
      </w:r>
      <w:r w:rsidRPr="00E211AD">
        <w:t>EU-direktivets defini</w:t>
      </w:r>
      <w:r>
        <w:softHyphen/>
      </w:r>
      <w:r w:rsidRPr="00E211AD">
        <w:t xml:space="preserve">tion av säkerhet såväl </w:t>
      </w:r>
      <w:r>
        <w:t>tillgänglighet (</w:t>
      </w:r>
      <w:r w:rsidRPr="00E211AD">
        <w:t>driftsäkerhet</w:t>
      </w:r>
      <w:r>
        <w:t>)</w:t>
      </w:r>
      <w:r w:rsidRPr="00E211AD">
        <w:t xml:space="preserve"> som riktighet, autenti</w:t>
      </w:r>
      <w:r>
        <w:softHyphen/>
      </w:r>
      <w:r w:rsidRPr="00E211AD">
        <w:t>citet och konfidentialitet.</w:t>
      </w:r>
    </w:p>
    <w:p w14:paraId="5D733FDE" w14:textId="77777777" w:rsidR="00D85371" w:rsidRPr="00E211AD" w:rsidRDefault="00D85371" w:rsidP="00D85371">
      <w:pPr>
        <w:pStyle w:val="Brdtextmedindrag"/>
      </w:pPr>
      <w:r w:rsidRPr="00E211AD">
        <w:t>Mot den</w:t>
      </w:r>
      <w:r>
        <w:t>na</w:t>
      </w:r>
      <w:r w:rsidRPr="00E211AD">
        <w:t xml:space="preserve"> bakgrund bör det </w:t>
      </w:r>
      <w:r>
        <w:t>anges</w:t>
      </w:r>
      <w:r w:rsidRPr="00E211AD">
        <w:t xml:space="preserve"> i den nya lagen att den som till</w:t>
      </w:r>
      <w:r>
        <w:softHyphen/>
      </w:r>
      <w:r w:rsidRPr="00E211AD">
        <w:t>handa</w:t>
      </w:r>
      <w:r>
        <w:softHyphen/>
      </w:r>
      <w:r w:rsidRPr="00E211AD">
        <w:t>håller ett allmänt elektroniskt kommunikationsnät eller en allmänt till</w:t>
      </w:r>
      <w:r>
        <w:softHyphen/>
      </w:r>
      <w:r w:rsidRPr="00E211AD">
        <w:t xml:space="preserve">gänglig elektronisk kommunikationstjänst utan onödigt dröjsmål ska rapportera säkerhetsincidenter som har haft en </w:t>
      </w:r>
      <w:r w:rsidRPr="003E5FA6">
        <w:t xml:space="preserve">betydande påverkan på nät och tjänster till tillsynsmyndigheten. </w:t>
      </w:r>
      <w:r w:rsidRPr="002D3C9E">
        <w:t>Incidentens påverkan behöver alltså inte vara begränsad till tekniska driften som sådan.</w:t>
      </w:r>
    </w:p>
    <w:p w14:paraId="29660FE0" w14:textId="20A47D85" w:rsidR="00D85371" w:rsidRPr="00E211AD" w:rsidRDefault="00D85371" w:rsidP="00D85371">
      <w:pPr>
        <w:pStyle w:val="Brdtextmedindrag"/>
      </w:pPr>
      <w:r w:rsidRPr="002D3C9E">
        <w:t>I likhet med vad som gäller i</w:t>
      </w:r>
      <w:r>
        <w:t> </w:t>
      </w:r>
      <w:r w:rsidRPr="002D3C9E">
        <w:t xml:space="preserve">dag kommer det enligt den nya lagen att finnas tillhandahållare av allmänna elektroniska kommunikationsnät eller </w:t>
      </w:r>
      <w:r>
        <w:t xml:space="preserve">elektroniska </w:t>
      </w:r>
      <w:r w:rsidRPr="002D3C9E">
        <w:t>kom</w:t>
      </w:r>
      <w:r>
        <w:softHyphen/>
      </w:r>
      <w:r w:rsidRPr="002D3C9E">
        <w:t>munikationstjänster vars verksamhet helt eller delvis är säkerhets</w:t>
      </w:r>
      <w:r w:rsidRPr="002D3C9E">
        <w:softHyphen/>
        <w:t xml:space="preserve">känslig och därmed omfattas av </w:t>
      </w:r>
      <w:r>
        <w:t>kraven i säkerhetsskyddslagen (2018:585)</w:t>
      </w:r>
      <w:r w:rsidRPr="002D3C9E">
        <w:t xml:space="preserve">. </w:t>
      </w:r>
      <w:r>
        <w:t xml:space="preserve">Det kan därför, som bl.a. </w:t>
      </w:r>
      <w:r w:rsidRPr="00611A59">
        <w:rPr>
          <w:i/>
          <w:iCs/>
        </w:rPr>
        <w:t>Försvarsmakten</w:t>
      </w:r>
      <w:r>
        <w:t xml:space="preserve"> påtalar, inträffa in</w:t>
      </w:r>
      <w:r w:rsidR="009E71DA">
        <w:softHyphen/>
      </w:r>
      <w:r>
        <w:t xml:space="preserve">cidenter som omfattas av båda regelverken. </w:t>
      </w:r>
      <w:r w:rsidRPr="002D3C9E">
        <w:t xml:space="preserve">Det </w:t>
      </w:r>
      <w:r>
        <w:t xml:space="preserve">är upp till </w:t>
      </w:r>
      <w:r w:rsidRPr="002D3C9E">
        <w:t>den som om</w:t>
      </w:r>
      <w:r w:rsidR="009E71DA">
        <w:softHyphen/>
      </w:r>
      <w:r w:rsidRPr="002D3C9E">
        <w:t xml:space="preserve">fattas av </w:t>
      </w:r>
      <w:r>
        <w:t xml:space="preserve">respektive </w:t>
      </w:r>
      <w:r w:rsidRPr="002D3C9E">
        <w:t xml:space="preserve">regelverk att följa det. Det är </w:t>
      </w:r>
      <w:r>
        <w:t>alltså</w:t>
      </w:r>
      <w:r w:rsidRPr="002D3C9E">
        <w:t xml:space="preserve"> inte en uppgift för tillsynsmyndigheten </w:t>
      </w:r>
      <w:r>
        <w:t xml:space="preserve">enligt den nya lagen </w:t>
      </w:r>
      <w:r w:rsidRPr="002D3C9E">
        <w:t>att försäkra sig om att rapporte</w:t>
      </w:r>
      <w:r w:rsidR="00EC59AF">
        <w:softHyphen/>
      </w:r>
      <w:r w:rsidRPr="002D3C9E">
        <w:t>ring i före</w:t>
      </w:r>
      <w:r w:rsidRPr="002D3C9E">
        <w:softHyphen/>
        <w:t>kommande fall även skett enligt annan lag</w:t>
      </w:r>
      <w:r>
        <w:softHyphen/>
      </w:r>
      <w:r w:rsidRPr="002D3C9E">
        <w:t>stiftning. Brister i incident</w:t>
      </w:r>
      <w:r w:rsidRPr="002D3C9E">
        <w:softHyphen/>
        <w:t xml:space="preserve">rapporteringen bör, oavsett </w:t>
      </w:r>
      <w:r>
        <w:t>enligt</w:t>
      </w:r>
      <w:r w:rsidRPr="002D3C9E">
        <w:t xml:space="preserve"> vilken lag</w:t>
      </w:r>
      <w:r>
        <w:softHyphen/>
      </w:r>
      <w:r w:rsidRPr="002D3C9E">
        <w:t>stiftning den sker, omhänder</w:t>
      </w:r>
      <w:r w:rsidRPr="002D3C9E">
        <w:softHyphen/>
        <w:t>tas inom ramen för respektive tillsyns</w:t>
      </w:r>
      <w:r>
        <w:softHyphen/>
      </w:r>
      <w:r w:rsidRPr="002D3C9E">
        <w:t>för</w:t>
      </w:r>
      <w:r>
        <w:softHyphen/>
      </w:r>
      <w:r w:rsidRPr="002D3C9E">
        <w:t>farande. Även om den nya lagen, precis som</w:t>
      </w:r>
      <w:r>
        <w:t xml:space="preserve"> är fallet i dag med</w:t>
      </w:r>
      <w:r w:rsidRPr="002D3C9E">
        <w:t xml:space="preserve"> LEK, och säker</w:t>
      </w:r>
      <w:r>
        <w:softHyphen/>
      </w:r>
      <w:r w:rsidRPr="002D3C9E">
        <w:t>hets</w:t>
      </w:r>
      <w:r>
        <w:softHyphen/>
      </w:r>
      <w:r w:rsidRPr="002D3C9E">
        <w:t>skyddslag</w:t>
      </w:r>
      <w:r w:rsidR="00F15B9B">
        <w:softHyphen/>
      </w:r>
      <w:r w:rsidRPr="002D3C9E">
        <w:t xml:space="preserve">stiftningen kommer att </w:t>
      </w:r>
      <w:r>
        <w:t>tangera</w:t>
      </w:r>
      <w:r w:rsidRPr="002D3C9E">
        <w:t xml:space="preserve"> varandra</w:t>
      </w:r>
      <w:r>
        <w:t>,</w:t>
      </w:r>
      <w:r w:rsidRPr="002D3C9E">
        <w:t xml:space="preserve"> har de olika syften.</w:t>
      </w:r>
      <w:r>
        <w:t xml:space="preserve"> </w:t>
      </w:r>
      <w:r w:rsidRPr="002D3C9E">
        <w:t xml:space="preserve">För att </w:t>
      </w:r>
      <w:r>
        <w:t>de olika</w:t>
      </w:r>
      <w:r w:rsidRPr="002D3C9E">
        <w:t xml:space="preserve"> regelverk</w:t>
      </w:r>
      <w:r>
        <w:t>en</w:t>
      </w:r>
      <w:r w:rsidRPr="002D3C9E">
        <w:t xml:space="preserve"> ska kunna uppfylla si</w:t>
      </w:r>
      <w:r>
        <w:t>na</w:t>
      </w:r>
      <w:r w:rsidRPr="002D3C9E">
        <w:t xml:space="preserve"> syfte</w:t>
      </w:r>
      <w:r>
        <w:t>n</w:t>
      </w:r>
      <w:r w:rsidRPr="002D3C9E">
        <w:t xml:space="preserve"> bör det inte finnas några begränsningar </w:t>
      </w:r>
      <w:r>
        <w:t>när det</w:t>
      </w:r>
      <w:r w:rsidRPr="002D3C9E">
        <w:t xml:space="preserve"> gäller incidentrapporteringen på det sätt som bl.a. </w:t>
      </w:r>
      <w:r w:rsidRPr="000A3666">
        <w:t>Försvarsmakten</w:t>
      </w:r>
      <w:r w:rsidRPr="002D3C9E">
        <w:t xml:space="preserve"> efterfrågar.</w:t>
      </w:r>
      <w:r>
        <w:t xml:space="preserve"> </w:t>
      </w:r>
    </w:p>
    <w:p w14:paraId="4B7BD140" w14:textId="77777777" w:rsidR="00D85371" w:rsidRPr="00E211AD" w:rsidRDefault="00D85371" w:rsidP="00D85371">
      <w:pPr>
        <w:pStyle w:val="Brdtextmedindrag"/>
      </w:pPr>
      <w:r w:rsidRPr="00E211AD">
        <w:t xml:space="preserve">En säkerhetsincident kan inträffa genom yttre påverkan men kan också bero på brister eller otillåtet förfarande hos den som tillhandahåller nätet eller tjänsten. </w:t>
      </w:r>
      <w:r>
        <w:t>Rapporteringss</w:t>
      </w:r>
      <w:r w:rsidRPr="00E211AD">
        <w:t xml:space="preserve">kyldigheten </w:t>
      </w:r>
      <w:r>
        <w:t>gäller oavsett</w:t>
      </w:r>
      <w:r w:rsidRPr="00E211AD">
        <w:t xml:space="preserve"> hur hän</w:t>
      </w:r>
      <w:r>
        <w:softHyphen/>
      </w:r>
      <w:r w:rsidRPr="00E211AD">
        <w:t>delsen påbörjats eller vem som är ansvarig för dess uppkomst</w:t>
      </w:r>
      <w:r>
        <w:t>.</w:t>
      </w:r>
      <w:r w:rsidRPr="00E211AD">
        <w:t xml:space="preserve"> </w:t>
      </w:r>
      <w:r>
        <w:t>Avgörande är i stället</w:t>
      </w:r>
      <w:r w:rsidRPr="00E211AD">
        <w:t xml:space="preserve"> vilk</w:t>
      </w:r>
      <w:r>
        <w:t>a konsekvenser</w:t>
      </w:r>
      <w:r w:rsidRPr="00E211AD">
        <w:t xml:space="preserve"> </w:t>
      </w:r>
      <w:r w:rsidRPr="003E5FA6">
        <w:t>incidenten har haft. Rapporterings</w:t>
      </w:r>
      <w:r>
        <w:softHyphen/>
      </w:r>
      <w:r w:rsidRPr="003E5FA6">
        <w:t>skyl</w:t>
      </w:r>
      <w:r>
        <w:softHyphen/>
      </w:r>
      <w:r w:rsidRPr="003E5FA6">
        <w:t>digheten gäller därmed även för säkerhetsincidenter hos t.ex. tredje</w:t>
      </w:r>
      <w:r>
        <w:softHyphen/>
      </w:r>
      <w:r w:rsidRPr="003E5FA6">
        <w:t>parts</w:t>
      </w:r>
      <w:r>
        <w:softHyphen/>
      </w:r>
      <w:r w:rsidRPr="003E5FA6">
        <w:t>leverantörer och följdincidenter på grund</w:t>
      </w:r>
      <w:r w:rsidRPr="00E211AD">
        <w:t xml:space="preserve"> av en sådan incident, om kravet på betydande </w:t>
      </w:r>
      <w:r>
        <w:t>på</w:t>
      </w:r>
      <w:r w:rsidRPr="00E211AD">
        <w:t>verkan på driften av nätet eller tjänsten är uppfyllt.</w:t>
      </w:r>
    </w:p>
    <w:p w14:paraId="68176C06" w14:textId="77777777" w:rsidR="00D85371" w:rsidRPr="003E5FA6" w:rsidRDefault="00D85371" w:rsidP="00D85371">
      <w:pPr>
        <w:pStyle w:val="Brdtextmedindrag"/>
      </w:pPr>
      <w:r>
        <w:t>Det anges numera i artikel 40.2 att vissa faktorer särskilt ska beaktas v</w:t>
      </w:r>
      <w:r w:rsidRPr="003E5FA6">
        <w:t>id bedöm</w:t>
      </w:r>
      <w:r>
        <w:softHyphen/>
      </w:r>
      <w:r w:rsidRPr="003E5FA6">
        <w:t>ningen av hur betydande påverkan en säkerhetsincident har haft</w:t>
      </w:r>
      <w:r w:rsidRPr="00E211AD">
        <w:t>. Dessa faktorer är det antal användare som påverkas av incidenten, hur länge incidenten varar, hur stort det geografiska område som påverkas av säker</w:t>
      </w:r>
      <w:r>
        <w:softHyphen/>
      </w:r>
      <w:r w:rsidRPr="00E211AD">
        <w:t>hets</w:t>
      </w:r>
      <w:r>
        <w:softHyphen/>
      </w:r>
      <w:r w:rsidRPr="00E211AD">
        <w:t xml:space="preserve">incidenten är, i vilken utsträckning nätets eller tjänstens funktion påverkas </w:t>
      </w:r>
      <w:r w:rsidRPr="003E5FA6">
        <w:t>och i vilken utsträckning ekonomisk och samhällelig verksamhet påverkas.</w:t>
      </w:r>
    </w:p>
    <w:p w14:paraId="659811F9" w14:textId="77777777" w:rsidR="00D85371" w:rsidRDefault="00D85371" w:rsidP="00D85371">
      <w:pPr>
        <w:pStyle w:val="Brdtextmedindrag"/>
      </w:pPr>
      <w:r w:rsidRPr="00E211AD">
        <w:t xml:space="preserve">Det är viktigt med tydlighet när det gäller vilka säkerhetsincidenter som </w:t>
      </w:r>
      <w:r w:rsidRPr="003E5FA6">
        <w:t>ska rapporteras. De beskrivna faktorerna är endast exempel och angivna på</w:t>
      </w:r>
      <w:r w:rsidRPr="00E211AD">
        <w:t xml:space="preserve"> </w:t>
      </w:r>
      <w:r w:rsidRPr="003E5FA6">
        <w:t>en övergripande nivå. Det kan därför behövas ytterligare vägledning för att</w:t>
      </w:r>
      <w:r w:rsidRPr="00E211AD">
        <w:t xml:space="preserve"> i ett enskilt fall avgöra om en incident kan anses ha en betydande påver</w:t>
      </w:r>
      <w:r w:rsidRPr="00E211AD">
        <w:softHyphen/>
        <w:t>kan på</w:t>
      </w:r>
      <w:r>
        <w:t xml:space="preserve"> nät och tjänster</w:t>
      </w:r>
      <w:r w:rsidRPr="00E211AD">
        <w:t xml:space="preserve">. </w:t>
      </w:r>
      <w:r>
        <w:t>Den mer detaljerade regleringen</w:t>
      </w:r>
      <w:r w:rsidRPr="00E211AD">
        <w:t xml:space="preserve"> bör </w:t>
      </w:r>
      <w:r>
        <w:t>som hittills framgå av myn</w:t>
      </w:r>
      <w:r>
        <w:softHyphen/>
        <w:t>dig</w:t>
      </w:r>
      <w:r>
        <w:softHyphen/>
        <w:t>hets</w:t>
      </w:r>
      <w:r>
        <w:softHyphen/>
        <w:t>föreskrifter. R</w:t>
      </w:r>
      <w:r w:rsidRPr="00E211AD">
        <w:t xml:space="preserve">egeringen eller den myndighet som regeringen bestämmer </w:t>
      </w:r>
      <w:r>
        <w:t xml:space="preserve">bör därför </w:t>
      </w:r>
      <w:r w:rsidRPr="00E211AD">
        <w:t xml:space="preserve">få meddela </w:t>
      </w:r>
      <w:r>
        <w:t xml:space="preserve">ytterligare </w:t>
      </w:r>
      <w:r w:rsidRPr="00E211AD">
        <w:t xml:space="preserve">föreskrifter om </w:t>
      </w:r>
      <w:r>
        <w:t>rapportering av säker</w:t>
      </w:r>
      <w:r>
        <w:softHyphen/>
        <w:t>hets</w:t>
      </w:r>
      <w:r>
        <w:softHyphen/>
      </w:r>
      <w:r w:rsidRPr="00E211AD">
        <w:t>incident</w:t>
      </w:r>
      <w:r>
        <w:t>e</w:t>
      </w:r>
      <w:r w:rsidRPr="00E211AD">
        <w:t>r</w:t>
      </w:r>
      <w:r>
        <w:t>na och föreskrifter om undantag från rapporteringsskyldigheten</w:t>
      </w:r>
      <w:r w:rsidRPr="00E211AD">
        <w:t>.</w:t>
      </w:r>
    </w:p>
    <w:p w14:paraId="15F65799" w14:textId="77777777" w:rsidR="00D85371" w:rsidRDefault="00D85371" w:rsidP="00D85371">
      <w:pPr>
        <w:pStyle w:val="Brdtextmedindrag"/>
      </w:pPr>
      <w:r>
        <w:t xml:space="preserve">Till skillnad från förslaget i promemorian föreslås i avsnitt 18.1 att 6 kap. 4 a och 4 b §§ LEK om rapportering av integritetsincidenter ska </w:t>
      </w:r>
      <w:r>
        <w:lastRenderedPageBreak/>
        <w:t>föras över till den nya lagen. Dessa paragrafer genomför bestämmelserna om s</w:t>
      </w:r>
      <w:r w:rsidRPr="000113EE">
        <w:t>äkerhet i samband med behandlingen av uppgifter</w:t>
      </w:r>
      <w:r>
        <w:t xml:space="preserve"> i </w:t>
      </w:r>
      <w:r w:rsidRPr="000113EE">
        <w:t>e-dataskydds</w:t>
      </w:r>
      <w:r>
        <w:softHyphen/>
      </w:r>
      <w:r w:rsidRPr="000113EE">
        <w:t>direktivet</w:t>
      </w:r>
      <w:r w:rsidRPr="000113EE" w:rsidDel="002A29A7">
        <w:t xml:space="preserve"> 2002/58/EG</w:t>
      </w:r>
      <w:r>
        <w:t>. Incidenter med påverkan på uppgifter som behand</w:t>
      </w:r>
      <w:r>
        <w:softHyphen/>
        <w:t>las i samband med till</w:t>
      </w:r>
      <w:r>
        <w:softHyphen/>
        <w:t>handa</w:t>
      </w:r>
      <w:r>
        <w:softHyphen/>
        <w:t>hållandet av allmänt tillgängliga elektroniska kommunikations</w:t>
      </w:r>
      <w:r>
        <w:softHyphen/>
        <w:t>tjänster kommer även fortsättningsvis att rapporteras också enligt de bestäm</w:t>
      </w:r>
      <w:r>
        <w:softHyphen/>
        <w:t>melserna.</w:t>
      </w:r>
    </w:p>
    <w:p w14:paraId="268B4FC4" w14:textId="77777777" w:rsidR="00D85371" w:rsidRDefault="00D85371" w:rsidP="00D85371">
      <w:pPr>
        <w:pStyle w:val="Rubrik5utannumrering"/>
      </w:pPr>
      <w:r>
        <w:t>Information till allmänheten</w:t>
      </w:r>
    </w:p>
    <w:p w14:paraId="497FDB1C" w14:textId="6FA7A523" w:rsidR="00D85371" w:rsidRPr="00E211AD" w:rsidRDefault="00D85371" w:rsidP="00D85371">
      <w:pPr>
        <w:pStyle w:val="Brdtextmedindrag"/>
        <w:ind w:firstLine="0"/>
      </w:pPr>
      <w:r>
        <w:t>För genomförande av artikel 40.2 bör det, på motsvarande sätt som hittills,</w:t>
      </w:r>
      <w:r w:rsidDel="00774B09">
        <w:t xml:space="preserve"> </w:t>
      </w:r>
      <w:r>
        <w:t xml:space="preserve">i lagen anges att </w:t>
      </w:r>
      <w:r w:rsidRPr="003E5FA6">
        <w:t>tillsyns</w:t>
      </w:r>
      <w:r w:rsidRPr="00E211AD">
        <w:t>myndigheten</w:t>
      </w:r>
      <w:r w:rsidRPr="00D62D2E">
        <w:rPr>
          <w:spacing w:val="-2"/>
        </w:rPr>
        <w:t>, om det</w:t>
      </w:r>
      <w:r w:rsidRPr="00E211AD">
        <w:t xml:space="preserve"> ligger i allmänhetens in</w:t>
      </w:r>
      <w:r w:rsidR="00F15B9B">
        <w:softHyphen/>
      </w:r>
      <w:r w:rsidRPr="00E211AD">
        <w:t>tresse</w:t>
      </w:r>
      <w:r>
        <w:t>,</w:t>
      </w:r>
      <w:r w:rsidRPr="00E211AD">
        <w:t xml:space="preserve"> får </w:t>
      </w:r>
      <w:r>
        <w:t>ålägga</w:t>
      </w:r>
      <w:r w:rsidRPr="00E211AD">
        <w:t xml:space="preserve"> en nät- eller </w:t>
      </w:r>
      <w:r w:rsidRPr="00D62D2E">
        <w:rPr>
          <w:spacing w:val="-2"/>
        </w:rPr>
        <w:t>tjänste</w:t>
      </w:r>
      <w:r w:rsidRPr="00D62D2E">
        <w:rPr>
          <w:spacing w:val="-2"/>
        </w:rPr>
        <w:softHyphen/>
        <w:t>tillhandahållare att informera allmän</w:t>
      </w:r>
      <w:r w:rsidR="00F15B9B">
        <w:rPr>
          <w:spacing w:val="-2"/>
        </w:rPr>
        <w:softHyphen/>
      </w:r>
      <w:r w:rsidRPr="00D62D2E">
        <w:rPr>
          <w:spacing w:val="-2"/>
        </w:rPr>
        <w:t>heten om en säker</w:t>
      </w:r>
      <w:r w:rsidRPr="00D62D2E">
        <w:rPr>
          <w:spacing w:val="-2"/>
        </w:rPr>
        <w:softHyphen/>
        <w:t>hets</w:t>
      </w:r>
      <w:r w:rsidRPr="00D62D2E">
        <w:rPr>
          <w:spacing w:val="-2"/>
        </w:rPr>
        <w:softHyphen/>
        <w:t>inci</w:t>
      </w:r>
      <w:r w:rsidRPr="00D62D2E">
        <w:rPr>
          <w:spacing w:val="-2"/>
        </w:rPr>
        <w:softHyphen/>
        <w:t>dent</w:t>
      </w:r>
      <w:r w:rsidRPr="00E211AD">
        <w:t>.</w:t>
      </w:r>
      <w:r>
        <w:t xml:space="preserve"> Även om till</w:t>
      </w:r>
      <w:r>
        <w:softHyphen/>
        <w:t>syns</w:t>
      </w:r>
      <w:r>
        <w:softHyphen/>
        <w:t>myndigheten kan besluta om ett sådant åläggande anser rege</w:t>
      </w:r>
      <w:r>
        <w:softHyphen/>
        <w:t xml:space="preserve">ringen, i likhet med </w:t>
      </w:r>
      <w:r>
        <w:rPr>
          <w:i/>
        </w:rPr>
        <w:t>Internet</w:t>
      </w:r>
      <w:r>
        <w:rPr>
          <w:i/>
        </w:rPr>
        <w:softHyphen/>
        <w:t>stiftelsen</w:t>
      </w:r>
      <w:r>
        <w:t>, att det normalt ligger i berörda till</w:t>
      </w:r>
      <w:r>
        <w:softHyphen/>
        <w:t>handa</w:t>
      </w:r>
      <w:r>
        <w:softHyphen/>
        <w:t>hållares intresse a</w:t>
      </w:r>
      <w:r w:rsidRPr="00D62D2E">
        <w:t>tt på eget initiativ informera sina kunder och allmän</w:t>
      </w:r>
      <w:r w:rsidRPr="00D62D2E">
        <w:softHyphen/>
        <w:t>heten om inträffade inciden</w:t>
      </w:r>
      <w:r w:rsidRPr="00D62D2E">
        <w:softHyphen/>
        <w:t>ter.</w:t>
      </w:r>
    </w:p>
    <w:p w14:paraId="490590E5" w14:textId="77777777" w:rsidR="00D85371" w:rsidRDefault="00D85371" w:rsidP="00D85371">
      <w:pPr>
        <w:pStyle w:val="Rubrik5utannumrering"/>
      </w:pPr>
      <w:r>
        <w:t>Information till användare</w:t>
      </w:r>
    </w:p>
    <w:p w14:paraId="75948538" w14:textId="24142E60" w:rsidR="00D85371" w:rsidRDefault="00D85371" w:rsidP="00F15B9B">
      <w:pPr>
        <w:pStyle w:val="Brdtext"/>
      </w:pPr>
      <w:r w:rsidRPr="0081780A">
        <w:t>Enligt artikel 40.3 i EU-direktivet ska den som tillhandahåller allmänna elektroniska kommunikationsnät eller allmänt tillgängliga elektroniska kom</w:t>
      </w:r>
      <w:r w:rsidRPr="0081780A">
        <w:softHyphen/>
        <w:t>munikationstjänster, om det föreligger ett särskilt och betydande hot om en säkerhetsincident, informera de användare som kan komma att på</w:t>
      </w:r>
      <w:r w:rsidRPr="0081780A">
        <w:softHyphen/>
        <w:t>verkas av hotet om de eventuella skydds- eller motåtgärder användarna kan vidta. Om det är lämpligt ska även information om själva hotet lämnas. Krav som motsvarar dessa bestämmelser bör föras in i den nya lagen. Re</w:t>
      </w:r>
      <w:r w:rsidRPr="0081780A">
        <w:softHyphen/>
        <w:t>ger</w:t>
      </w:r>
      <w:r w:rsidRPr="0081780A">
        <w:softHyphen/>
        <w:t>ingen eller den myndighet som regeringen bestämmer bör också ha möjlighet att meddela föreskrifter om informations</w:t>
      </w:r>
      <w:r>
        <w:softHyphen/>
      </w:r>
      <w:r w:rsidRPr="0081780A">
        <w:t>skyldigheten.</w:t>
      </w:r>
      <w:r>
        <w:t xml:space="preserve"> </w:t>
      </w:r>
      <w:r w:rsidRPr="00B009FA">
        <w:rPr>
          <w:i/>
          <w:iCs/>
        </w:rPr>
        <w:t>Lagrådet</w:t>
      </w:r>
      <w:r>
        <w:t xml:space="preserve"> väcker frågan om de föreskrifter om informations</w:t>
      </w:r>
      <w:r>
        <w:softHyphen/>
        <w:t xml:space="preserve">skyldigheten som avses är verkställighetsföreskrifter. </w:t>
      </w:r>
      <w:r w:rsidRPr="0085011A">
        <w:t>Med verkställighets</w:t>
      </w:r>
      <w:r>
        <w:softHyphen/>
      </w:r>
      <w:r w:rsidRPr="0085011A">
        <w:t>föreskrifter avses</w:t>
      </w:r>
      <w:r>
        <w:t xml:space="preserve">, som </w:t>
      </w:r>
      <w:r w:rsidRPr="00582D24">
        <w:t>Lagrådet</w:t>
      </w:r>
      <w:r>
        <w:t xml:space="preserve"> anför,</w:t>
      </w:r>
      <w:r w:rsidRPr="0085011A">
        <w:t xml:space="preserve"> dels tillämpningsföreskrifter av rent administrativ karak</w:t>
      </w:r>
      <w:r w:rsidR="00F15B9B">
        <w:softHyphen/>
      </w:r>
      <w:r w:rsidRPr="0085011A">
        <w:t>tär, dels föreskrifter som kompletterar en lag i mate</w:t>
      </w:r>
      <w:r>
        <w:softHyphen/>
      </w:r>
      <w:r w:rsidRPr="0085011A">
        <w:t>riellt hänseende. Den lagbestämmelse som ska kompletteras ska emeller</w:t>
      </w:r>
      <w:r>
        <w:softHyphen/>
      </w:r>
      <w:r w:rsidRPr="0085011A">
        <w:t>tid vara så detaljerad att regleringen inte tillförs något väsentligt nytt</w:t>
      </w:r>
      <w:r>
        <w:t>. Föreskrifterna</w:t>
      </w:r>
      <w:r w:rsidRPr="0085011A">
        <w:t xml:space="preserve"> får inte inne</w:t>
      </w:r>
      <w:r w:rsidR="00F15B9B">
        <w:softHyphen/>
      </w:r>
      <w:r w:rsidRPr="0085011A">
        <w:t>bära något nytt åliggande för enskilda eller något nytt ingripande i enskil</w:t>
      </w:r>
      <w:r w:rsidR="00F15B9B">
        <w:softHyphen/>
      </w:r>
      <w:r w:rsidRPr="0085011A">
        <w:t>das personliga eller ekonomiska förhållanden (se prop.</w:t>
      </w:r>
      <w:r w:rsidR="00852CEA">
        <w:t> </w:t>
      </w:r>
      <w:r w:rsidRPr="0085011A">
        <w:t xml:space="preserve">1973:90 </w:t>
      </w:r>
      <w:r w:rsidR="00EB24E6">
        <w:t>s. 2</w:t>
      </w:r>
      <w:r w:rsidRPr="0085011A">
        <w:t>11</w:t>
      </w:r>
      <w:r w:rsidR="00852CEA">
        <w:t>,</w:t>
      </w:r>
      <w:r w:rsidR="00852CEA" w:rsidRPr="00852CEA">
        <w:t xml:space="preserve"> jfr prop.</w:t>
      </w:r>
      <w:r w:rsidR="00852CEA">
        <w:t> </w:t>
      </w:r>
      <w:r w:rsidR="00852CEA" w:rsidRPr="00852CEA">
        <w:t xml:space="preserve">2009/10:80 </w:t>
      </w:r>
      <w:r w:rsidR="00EB24E6">
        <w:t>s. 2</w:t>
      </w:r>
      <w:r w:rsidR="00852CEA" w:rsidRPr="00852CEA">
        <w:t>19</w:t>
      </w:r>
      <w:r w:rsidRPr="0085011A">
        <w:t>).</w:t>
      </w:r>
      <w:r>
        <w:t xml:space="preserve"> I detta fall kan före</w:t>
      </w:r>
      <w:r w:rsidR="00852CEA">
        <w:softHyphen/>
      </w:r>
      <w:r>
        <w:t>skrifter bl.a. behövas för vägledning vid bedömningen av om det finns ett konkret och betydande hot om att en säkerhetsincident ska inträffa och av lämpliga skydds- eller motåtgärder. Det kan inte uteslutas att sådana föreskrifter kommer att med</w:t>
      </w:r>
      <w:r w:rsidR="00F15B9B">
        <w:softHyphen/>
      </w:r>
      <w:r>
        <w:t>föra skyldigheter för enskilda som inte kan anses rymmas i lag</w:t>
      </w:r>
      <w:r>
        <w:softHyphen/>
        <w:t>bestäm</w:t>
      </w:r>
      <w:r>
        <w:softHyphen/>
        <w:t>mel</w:t>
      </w:r>
      <w:r w:rsidR="00F15B9B">
        <w:softHyphen/>
      </w:r>
      <w:r>
        <w:t>sen. Regeringen anser därför att ett normgivnings</w:t>
      </w:r>
      <w:r>
        <w:softHyphen/>
        <w:t xml:space="preserve">bemyndigande behövs. </w:t>
      </w:r>
      <w:r w:rsidRPr="00A6293E">
        <w:t xml:space="preserve">Regeringen eller den myndighet som regeringen bestämmer </w:t>
      </w:r>
      <w:r>
        <w:t xml:space="preserve">bör alltså </w:t>
      </w:r>
      <w:r w:rsidRPr="00A6293E">
        <w:t xml:space="preserve">få meddela </w:t>
      </w:r>
      <w:r>
        <w:t xml:space="preserve">ytterligare </w:t>
      </w:r>
      <w:r w:rsidRPr="00A6293E">
        <w:t xml:space="preserve">föreskrifter om </w:t>
      </w:r>
      <w:r>
        <w:t>informations</w:t>
      </w:r>
      <w:r w:rsidRPr="00A6293E">
        <w:t>skyldigheten.</w:t>
      </w:r>
    </w:p>
    <w:p w14:paraId="5DC7A1FD" w14:textId="77777777" w:rsidR="00D85371" w:rsidRPr="00E211AD" w:rsidRDefault="00D85371" w:rsidP="00D85371">
      <w:pPr>
        <w:pStyle w:val="Rubrik1"/>
      </w:pPr>
      <w:bookmarkStart w:id="1260" w:name="_Toc9841655"/>
      <w:bookmarkStart w:id="1261" w:name="_Toc9867532"/>
      <w:bookmarkStart w:id="1262" w:name="_Toc9867782"/>
      <w:bookmarkStart w:id="1263" w:name="_Toc9871199"/>
      <w:bookmarkStart w:id="1264" w:name="_Toc9958282"/>
      <w:bookmarkStart w:id="1265" w:name="_Toc9961341"/>
      <w:bookmarkStart w:id="1266" w:name="_Toc9962440"/>
      <w:bookmarkStart w:id="1267" w:name="_Toc17793404"/>
      <w:bookmarkStart w:id="1268" w:name="_Toc73005986"/>
      <w:bookmarkStart w:id="1269" w:name="_Toc86738792"/>
      <w:bookmarkStart w:id="1270" w:name="_Toc94597555"/>
      <w:bookmarkStart w:id="1271" w:name="_Toc96533398"/>
      <w:bookmarkStart w:id="1272" w:name="_Hlk65490956"/>
      <w:bookmarkEnd w:id="1250"/>
      <w:bookmarkEnd w:id="1251"/>
      <w:bookmarkEnd w:id="1252"/>
      <w:bookmarkEnd w:id="1253"/>
      <w:bookmarkEnd w:id="1254"/>
      <w:bookmarkEnd w:id="1255"/>
      <w:bookmarkEnd w:id="1256"/>
      <w:bookmarkEnd w:id="1257"/>
      <w:r w:rsidRPr="00E211AD">
        <w:lastRenderedPageBreak/>
        <w:t>Behandling av trafikuppgifter och integritetsskydd</w:t>
      </w:r>
      <w:bookmarkEnd w:id="1260"/>
      <w:bookmarkEnd w:id="1261"/>
      <w:bookmarkEnd w:id="1262"/>
      <w:bookmarkEnd w:id="1263"/>
      <w:bookmarkEnd w:id="1264"/>
      <w:bookmarkEnd w:id="1265"/>
      <w:bookmarkEnd w:id="1266"/>
      <w:bookmarkEnd w:id="1267"/>
      <w:bookmarkEnd w:id="1268"/>
      <w:bookmarkEnd w:id="1269"/>
      <w:bookmarkEnd w:id="1270"/>
      <w:bookmarkEnd w:id="1271"/>
    </w:p>
    <w:p w14:paraId="4E9E4F6F" w14:textId="77777777" w:rsidR="00D85371" w:rsidRPr="00E211AD" w:rsidRDefault="00D85371" w:rsidP="00D85371">
      <w:pPr>
        <w:pStyle w:val="Rubrik2"/>
        <w:spacing w:before="0"/>
      </w:pPr>
      <w:bookmarkStart w:id="1273" w:name="_Toc9841656"/>
      <w:bookmarkStart w:id="1274" w:name="_Toc9867533"/>
      <w:bookmarkStart w:id="1275" w:name="_Toc9867783"/>
      <w:bookmarkStart w:id="1276" w:name="_Toc9871200"/>
      <w:bookmarkStart w:id="1277" w:name="_Toc9958283"/>
      <w:bookmarkStart w:id="1278" w:name="_Toc9961342"/>
      <w:bookmarkStart w:id="1279" w:name="_Toc9962441"/>
      <w:bookmarkStart w:id="1280" w:name="_Toc17793405"/>
      <w:bookmarkStart w:id="1281" w:name="_Toc73005987"/>
      <w:bookmarkStart w:id="1282" w:name="_Toc86738793"/>
      <w:bookmarkStart w:id="1283" w:name="_Toc94597556"/>
      <w:bookmarkStart w:id="1284" w:name="_Toc96533399"/>
      <w:r w:rsidRPr="00E211AD">
        <w:t>Genomförandet av e-dataskyddsdirektivet</w:t>
      </w:r>
      <w:bookmarkEnd w:id="1273"/>
      <w:bookmarkEnd w:id="1274"/>
      <w:bookmarkEnd w:id="1275"/>
      <w:bookmarkEnd w:id="1276"/>
      <w:bookmarkEnd w:id="1277"/>
      <w:bookmarkEnd w:id="1278"/>
      <w:bookmarkEnd w:id="1279"/>
      <w:bookmarkEnd w:id="1280"/>
      <w:bookmarkEnd w:id="1281"/>
      <w:bookmarkEnd w:id="1282"/>
      <w:bookmarkEnd w:id="1283"/>
      <w:bookmarkEnd w:id="1284"/>
    </w:p>
    <w:p w14:paraId="2A5A3E13" w14:textId="68E9C601" w:rsidR="00D85371" w:rsidRPr="00784048" w:rsidRDefault="00D85371" w:rsidP="00D85371">
      <w:pPr>
        <w:pStyle w:val="Brdtextram"/>
      </w:pPr>
      <w:r>
        <w:rPr>
          <w:b/>
        </w:rPr>
        <w:t>Regeringens f</w:t>
      </w:r>
      <w:r w:rsidRPr="003E5FA6">
        <w:rPr>
          <w:b/>
        </w:rPr>
        <w:t>örslag:</w:t>
      </w:r>
      <w:r w:rsidRPr="003E5FA6">
        <w:t xml:space="preserve"> Bestämmelserna som genomför e-dataskydds</w:t>
      </w:r>
      <w:r>
        <w:softHyphen/>
      </w:r>
      <w:r w:rsidRPr="003E5FA6">
        <w:t>direktivet ska föras</w:t>
      </w:r>
      <w:r w:rsidRPr="00E211AD">
        <w:t xml:space="preserve"> över till den nya lagen</w:t>
      </w:r>
      <w:r>
        <w:t xml:space="preserve"> med den ändringen att de ska gälla för</w:t>
      </w:r>
      <w:r w:rsidRPr="004F602B">
        <w:t xml:space="preserve"> </w:t>
      </w:r>
      <w:r>
        <w:t>d</w:t>
      </w:r>
      <w:r w:rsidRPr="004F602B">
        <w:t>en som tillhandahåller ett allmänt elektroniskt kom</w:t>
      </w:r>
      <w:r>
        <w:softHyphen/>
      </w:r>
      <w:r w:rsidRPr="004F602B">
        <w:t>mu</w:t>
      </w:r>
      <w:r>
        <w:softHyphen/>
      </w:r>
      <w:r w:rsidRPr="004F602B">
        <w:t>ni</w:t>
      </w:r>
      <w:r>
        <w:softHyphen/>
      </w:r>
      <w:r w:rsidRPr="004F602B">
        <w:t>ka</w:t>
      </w:r>
      <w:r>
        <w:softHyphen/>
      </w:r>
      <w:r w:rsidRPr="004F602B">
        <w:t>tionsnät eller en allmänt tillgänglig elektronisk kommunikationstjänst</w:t>
      </w:r>
      <w:r>
        <w:t>. Det ska dock införas undantag från bestämmelserna om skydd för kon</w:t>
      </w:r>
      <w:r w:rsidR="00F15B9B">
        <w:softHyphen/>
      </w:r>
      <w:r>
        <w:t>fidentialitet vid kommunikation och trafikuppgifter för sådan be</w:t>
      </w:r>
      <w:r w:rsidR="00F15B9B">
        <w:softHyphen/>
      </w:r>
      <w:r>
        <w:t>hand</w:t>
      </w:r>
      <w:r w:rsidR="00F15B9B">
        <w:softHyphen/>
      </w:r>
      <w:r>
        <w:t>ling av uppgifter som tillhandahållare av nummeroberoende elektro</w:t>
      </w:r>
      <w:r w:rsidR="00F15B9B">
        <w:softHyphen/>
      </w:r>
      <w:r>
        <w:t xml:space="preserve">niska kommunikationstjänster vidtar i syfte att </w:t>
      </w:r>
      <w:r w:rsidRPr="00960027">
        <w:t>upptäcka sexuella över</w:t>
      </w:r>
      <w:r w:rsidR="00F15B9B">
        <w:softHyphen/>
      </w:r>
      <w:r w:rsidRPr="00960027">
        <w:t>grepp mot barn på nätet</w:t>
      </w:r>
      <w:r>
        <w:t>.</w:t>
      </w:r>
    </w:p>
    <w:p w14:paraId="630C3631" w14:textId="77777777" w:rsidR="00D85371" w:rsidRPr="00E211AD" w:rsidRDefault="00D85371" w:rsidP="00D85371">
      <w:pPr>
        <w:pStyle w:val="Brdtextmedindrag"/>
        <w:rPr>
          <w:sz w:val="8"/>
          <w:szCs w:val="8"/>
        </w:rPr>
      </w:pPr>
    </w:p>
    <w:p w14:paraId="6687E717" w14:textId="77777777" w:rsidR="00D85371" w:rsidRDefault="00D85371" w:rsidP="00D85371">
      <w:pPr>
        <w:pStyle w:val="Brdtextmedindrag"/>
      </w:pPr>
      <w:r>
        <w:rPr>
          <w:b/>
        </w:rPr>
        <w:t xml:space="preserve">Promemorians förslag </w:t>
      </w:r>
      <w:r>
        <w:t>överensstämmer i huvudsak med regeringens förslag. I promemorian föreslås att vissa bestämmelser om behandling av trafikuppgifter ska gälla anmälningspliktig verksamhet enligt lagen.</w:t>
      </w:r>
      <w:r w:rsidRPr="00C670B1">
        <w:t xml:space="preserve"> </w:t>
      </w:r>
      <w:r>
        <w:t>I pro</w:t>
      </w:r>
      <w:r>
        <w:softHyphen/>
        <w:t xml:space="preserve">memorian föreslås inte att bestämmelserna om </w:t>
      </w:r>
      <w:r w:rsidRPr="00C670B1">
        <w:t>rapportering av integritets</w:t>
      </w:r>
      <w:r>
        <w:softHyphen/>
      </w:r>
      <w:r w:rsidRPr="00C670B1">
        <w:t>incidenter ska föras över till den nya lagen</w:t>
      </w:r>
      <w:r>
        <w:t xml:space="preserve"> eller att det ska införas undantag för behandling av uppgifter i enlighet med den t</w:t>
      </w:r>
      <w:r w:rsidRPr="002B7064">
        <w:t>illfällig</w:t>
      </w:r>
      <w:r>
        <w:t>a</w:t>
      </w:r>
      <w:r w:rsidRPr="002B7064">
        <w:t xml:space="preserve"> förordning</w:t>
      </w:r>
      <w:r>
        <w:t>en</w:t>
      </w:r>
      <w:r w:rsidRPr="002B7064">
        <w:t xml:space="preserve"> för att bekämpa sexuella övergrepp mot barn på nätet</w:t>
      </w:r>
      <w:r w:rsidRPr="00C670B1">
        <w:t>.</w:t>
      </w:r>
    </w:p>
    <w:p w14:paraId="06B94FC6" w14:textId="4F423E24" w:rsidR="00D85371" w:rsidRPr="00B13BC8" w:rsidRDefault="00D85371" w:rsidP="00D85371">
      <w:pPr>
        <w:pStyle w:val="Brdtextmedindrag"/>
      </w:pPr>
      <w:r w:rsidRPr="002C1F77">
        <w:rPr>
          <w:b/>
        </w:rPr>
        <w:t>Remissinstanserna:</w:t>
      </w:r>
      <w:r>
        <w:t xml:space="preserve"> De flesta av remissinstanserna tillstyrker förslaget eller har inga synpunkter på det. Ett flertal remissinstanser, bl.a. </w:t>
      </w:r>
      <w:r w:rsidRPr="004D3545">
        <w:rPr>
          <w:i/>
          <w:iCs/>
        </w:rPr>
        <w:t>Integri</w:t>
      </w:r>
      <w:r w:rsidR="00170DE9">
        <w:rPr>
          <w:i/>
          <w:iCs/>
        </w:rPr>
        <w:softHyphen/>
      </w:r>
      <w:r w:rsidRPr="004D3545">
        <w:rPr>
          <w:i/>
          <w:iCs/>
        </w:rPr>
        <w:t>tetsskyddsmyndigheten</w:t>
      </w:r>
      <w:r w:rsidRPr="00A5741E">
        <w:t>,</w:t>
      </w:r>
      <w:r>
        <w:rPr>
          <w:i/>
          <w:iCs/>
        </w:rPr>
        <w:t xml:space="preserve"> Hi3G Access AB </w:t>
      </w:r>
      <w:r>
        <w:t xml:space="preserve">och </w:t>
      </w:r>
      <w:r>
        <w:rPr>
          <w:i/>
          <w:iCs/>
        </w:rPr>
        <w:t>PTS</w:t>
      </w:r>
      <w:r>
        <w:t>, anser att fler bestäm</w:t>
      </w:r>
      <w:r w:rsidR="00170DE9">
        <w:softHyphen/>
      </w:r>
      <w:r>
        <w:t>melser som genom</w:t>
      </w:r>
      <w:r>
        <w:softHyphen/>
        <w:t xml:space="preserve">för e-dataskyddsdirektivet ska föras över till den nya lagen. </w:t>
      </w:r>
      <w:r w:rsidRPr="00D27998">
        <w:t>PTS</w:t>
      </w:r>
      <w:r>
        <w:rPr>
          <w:i/>
          <w:iCs/>
        </w:rPr>
        <w:t xml:space="preserve"> </w:t>
      </w:r>
      <w:r>
        <w:t>anför också att reglernas tillämplighet på nummer</w:t>
      </w:r>
      <w:r>
        <w:softHyphen/>
        <w:t>obero</w:t>
      </w:r>
      <w:r>
        <w:softHyphen/>
        <w:t>ende inter</w:t>
      </w:r>
      <w:r>
        <w:softHyphen/>
        <w:t>personella kom</w:t>
      </w:r>
      <w:r>
        <w:softHyphen/>
        <w:t>mu</w:t>
      </w:r>
      <w:r>
        <w:softHyphen/>
        <w:t>ni</w:t>
      </w:r>
      <w:r>
        <w:softHyphen/>
        <w:t>ka</w:t>
      </w:r>
      <w:r>
        <w:softHyphen/>
        <w:t>tions</w:t>
      </w:r>
      <w:r>
        <w:softHyphen/>
        <w:t>tjänster bör ses över samt har syn</w:t>
      </w:r>
      <w:r>
        <w:softHyphen/>
        <w:t xml:space="preserve">punkter på flera definitioner. </w:t>
      </w:r>
      <w:r>
        <w:rPr>
          <w:i/>
          <w:iCs/>
        </w:rPr>
        <w:t xml:space="preserve">SOS Alarm Sverige AB </w:t>
      </w:r>
      <w:r>
        <w:t>efterfrågar ett förtyd</w:t>
      </w:r>
      <w:r>
        <w:softHyphen/>
        <w:t>ligande i lagen om att hämtning av loka</w:t>
      </w:r>
      <w:r>
        <w:softHyphen/>
        <w:t>li</w:t>
      </w:r>
      <w:r>
        <w:softHyphen/>
        <w:t>se</w:t>
      </w:r>
      <w:r>
        <w:softHyphen/>
        <w:t>rings</w:t>
      </w:r>
      <w:r>
        <w:softHyphen/>
        <w:t>upp</w:t>
      </w:r>
      <w:r>
        <w:softHyphen/>
        <w:t xml:space="preserve">gifter vid anrop till 112 får göras direkt från terminalutrustningen. </w:t>
      </w:r>
      <w:r w:rsidRPr="004D3545">
        <w:t>Integritetsskydds</w:t>
      </w:r>
      <w:r>
        <w:softHyphen/>
      </w:r>
      <w:r w:rsidRPr="004D3545">
        <w:t>myndigheten</w:t>
      </w:r>
      <w:r w:rsidRPr="00B67F61">
        <w:rPr>
          <w:i/>
        </w:rPr>
        <w:t xml:space="preserve"> </w:t>
      </w:r>
      <w:r>
        <w:t>har även frågor om gräns</w:t>
      </w:r>
      <w:r>
        <w:softHyphen/>
        <w:t>drag</w:t>
      </w:r>
      <w:r>
        <w:softHyphen/>
        <w:t xml:space="preserve">ningen mot </w:t>
      </w:r>
      <w:r w:rsidRPr="0059614A">
        <w:t>EU:s dataskyddsförordning</w:t>
      </w:r>
      <w:r w:rsidRPr="00B67F61">
        <w:t>.</w:t>
      </w:r>
    </w:p>
    <w:p w14:paraId="0E36206C" w14:textId="1BFABBC3" w:rsidR="00D85371"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I 6</w:t>
      </w:r>
      <w:r>
        <w:t> kap. 1–3, 4</w:t>
      </w:r>
      <w:r w:rsidRPr="00E211AD">
        <w:t>–10, 11–16, 17</w:t>
      </w:r>
      <w:r>
        <w:t xml:space="preserve">, </w:t>
      </w:r>
      <w:r w:rsidRPr="00E211AD">
        <w:t>18</w:t>
      </w:r>
      <w:r>
        <w:t xml:space="preserve"> och 24 §</w:t>
      </w:r>
      <w:r w:rsidRPr="00E211AD">
        <w:t xml:space="preserve">§ LEK finns bestämmelser som genomför e-dataskyddsdirektivet </w:t>
      </w:r>
      <w:r w:rsidDel="002A29A7">
        <w:t>2002/58/EG</w:t>
      </w:r>
      <w:r w:rsidRPr="00E211AD" w:rsidDel="002A29A7">
        <w:t xml:space="preserve"> </w:t>
      </w:r>
      <w:r w:rsidRPr="00E211AD">
        <w:t>(se prop.</w:t>
      </w:r>
      <w:r>
        <w:t> </w:t>
      </w:r>
      <w:r w:rsidRPr="00E211AD">
        <w:t xml:space="preserve">2002/03:110 </w:t>
      </w:r>
      <w:r w:rsidR="00EB24E6">
        <w:t>s. 2</w:t>
      </w:r>
      <w:r>
        <w:t>48 </w:t>
      </w:r>
      <w:r w:rsidRPr="00E211AD">
        <w:t>f. och</w:t>
      </w:r>
      <w:r>
        <w:t> </w:t>
      </w:r>
      <w:r w:rsidRPr="00E211AD">
        <w:t>3</w:t>
      </w:r>
      <w:r>
        <w:t>89 </w:t>
      </w:r>
      <w:r w:rsidRPr="00E211AD">
        <w:t>f. samt prop.</w:t>
      </w:r>
      <w:r>
        <w:t xml:space="preserve"> </w:t>
      </w:r>
      <w:r w:rsidRPr="00E211AD">
        <w:t>2010/</w:t>
      </w:r>
      <w:r>
        <w:t xml:space="preserve"> </w:t>
      </w:r>
      <w:r w:rsidRPr="00E211AD">
        <w:t>11:115</w:t>
      </w:r>
      <w:r>
        <w:t> </w:t>
      </w:r>
      <w:r w:rsidR="00EB24E6">
        <w:t>s. 1</w:t>
      </w:r>
      <w:r>
        <w:t>29 </w:t>
      </w:r>
      <w:r w:rsidRPr="00E211AD">
        <w:t>f. och 18</w:t>
      </w:r>
      <w:r>
        <w:t>1 f.</w:t>
      </w:r>
      <w:r w:rsidRPr="00E211AD">
        <w:t>).</w:t>
      </w:r>
      <w:r>
        <w:t xml:space="preserve"> </w:t>
      </w:r>
      <w:r w:rsidRPr="003E5FA6">
        <w:t>Bestämmelserna i e-dataskydds</w:t>
      </w:r>
      <w:r>
        <w:softHyphen/>
      </w:r>
      <w:r w:rsidRPr="003E5FA6">
        <w:t xml:space="preserve">direktivet gäller till dess den nya </w:t>
      </w:r>
      <w:r w:rsidRPr="00DD5581">
        <w:t>förord</w:t>
      </w:r>
      <w:r w:rsidRPr="00DD5581">
        <w:softHyphen/>
        <w:t>ningen om integritet och elektronisk kommu</w:t>
      </w:r>
      <w:r w:rsidRPr="00DD5581">
        <w:softHyphen/>
        <w:t>ni</w:t>
      </w:r>
      <w:r w:rsidRPr="00DD5581">
        <w:softHyphen/>
        <w:t>kation träder i kraft (se av</w:t>
      </w:r>
      <w:r w:rsidRPr="00DD5581">
        <w:softHyphen/>
        <w:t>snitt 4).</w:t>
      </w:r>
      <w:r w:rsidRPr="00E211AD">
        <w:t xml:space="preserve"> Det går i nuläget inte att säga när detta kommer att ske och vilka lagändringar som då kommer att aktualiseras. </w:t>
      </w:r>
      <w:r>
        <w:t>Samtliga d</w:t>
      </w:r>
      <w:r w:rsidRPr="00E211AD">
        <w:t>e bestäm</w:t>
      </w:r>
      <w:r>
        <w:softHyphen/>
      </w:r>
      <w:r w:rsidRPr="00E211AD">
        <w:t>melser i LEK som genomför e-dataskyddsdirektivet bör därför föras över till den nya lagen</w:t>
      </w:r>
      <w:r>
        <w:t xml:space="preserve">, se nedan särskilt om </w:t>
      </w:r>
      <w:r w:rsidRPr="0017700E">
        <w:t>6</w:t>
      </w:r>
      <w:r>
        <w:t> </w:t>
      </w:r>
      <w:r w:rsidRPr="0017700E">
        <w:t>kap.</w:t>
      </w:r>
      <w:r>
        <w:t> </w:t>
      </w:r>
      <w:r w:rsidRPr="0017700E">
        <w:t>3 och 4–4</w:t>
      </w:r>
      <w:r>
        <w:t> </w:t>
      </w:r>
      <w:r w:rsidRPr="0017700E">
        <w:t>b</w:t>
      </w:r>
      <w:r>
        <w:t> </w:t>
      </w:r>
      <w:r w:rsidRPr="0017700E">
        <w:t>§§</w:t>
      </w:r>
      <w:r>
        <w:t xml:space="preserve"> LEK</w:t>
      </w:r>
      <w:r w:rsidRPr="00E211AD">
        <w:t>.</w:t>
      </w:r>
    </w:p>
    <w:p w14:paraId="4D867945" w14:textId="1B639015" w:rsidR="00D85371" w:rsidRPr="00E211AD" w:rsidRDefault="00D85371" w:rsidP="00D85371">
      <w:pPr>
        <w:pStyle w:val="Brdtextmedindrag"/>
      </w:pPr>
      <w:r>
        <w:t>Av artikel 2 i e-data</w:t>
      </w:r>
      <w:r>
        <w:softHyphen/>
        <w:t>skydds</w:t>
      </w:r>
      <w:r>
        <w:softHyphen/>
        <w:t>direktivet och artikel 125 i EU-direktivet fram</w:t>
      </w:r>
      <w:r w:rsidR="00170DE9">
        <w:softHyphen/>
      </w:r>
      <w:r>
        <w:t>går att defi</w:t>
      </w:r>
      <w:r>
        <w:softHyphen/>
        <w:t>ni</w:t>
      </w:r>
      <w:r>
        <w:softHyphen/>
        <w:t xml:space="preserve">tionerna i EU-direktivet, däribland den nya definitionen </w:t>
      </w:r>
      <w:r w:rsidRPr="00170DE9">
        <w:rPr>
          <w:spacing w:val="-2"/>
        </w:rPr>
        <w:t>av elektro</w:t>
      </w:r>
      <w:r w:rsidRPr="00170DE9">
        <w:rPr>
          <w:spacing w:val="-2"/>
        </w:rPr>
        <w:softHyphen/>
        <w:t>nisk kommunikationstjänst, gäller även för de regler som genom</w:t>
      </w:r>
      <w:r w:rsidRPr="00170DE9">
        <w:rPr>
          <w:spacing w:val="-2"/>
        </w:rPr>
        <w:softHyphen/>
      </w:r>
      <w:r>
        <w:t>för e-data</w:t>
      </w:r>
      <w:r>
        <w:softHyphen/>
        <w:t>skydds</w:t>
      </w:r>
      <w:r>
        <w:softHyphen/>
        <w:t>direk</w:t>
      </w:r>
      <w:r>
        <w:softHyphen/>
        <w:t>tivet. Eftersom den nya definitionen av elek</w:t>
      </w:r>
      <w:r>
        <w:softHyphen/>
        <w:t>tro</w:t>
      </w:r>
      <w:r>
        <w:softHyphen/>
      </w:r>
      <w:r>
        <w:softHyphen/>
        <w:t>nisk kommunikationstjänst omfattar även nummer</w:t>
      </w:r>
      <w:r>
        <w:softHyphen/>
        <w:t>oberoende inter</w:t>
      </w:r>
      <w:r>
        <w:softHyphen/>
        <w:t>per</w:t>
      </w:r>
      <w:r w:rsidR="00170DE9">
        <w:softHyphen/>
      </w:r>
      <w:r>
        <w:t>so</w:t>
      </w:r>
      <w:r>
        <w:softHyphen/>
        <w:t>n</w:t>
      </w:r>
      <w:r>
        <w:softHyphen/>
        <w:t>ella kommunikations</w:t>
      </w:r>
      <w:r>
        <w:softHyphen/>
        <w:t>tjänster, kommer tillhandahållare av sådana tjänster att omfattas av de bestämmelser som genomför e-data</w:t>
      </w:r>
      <w:r>
        <w:softHyphen/>
        <w:t>skydds</w:t>
      </w:r>
      <w:r>
        <w:softHyphen/>
        <w:t>direk</w:t>
      </w:r>
      <w:r>
        <w:softHyphen/>
        <w:t>tivet i den nya lagen.</w:t>
      </w:r>
    </w:p>
    <w:p w14:paraId="3AE72216" w14:textId="77777777" w:rsidR="00D85371" w:rsidRDefault="00D85371" w:rsidP="00D85371">
      <w:pPr>
        <w:pStyle w:val="Brdtextmedindrag"/>
      </w:pPr>
      <w:r w:rsidRPr="00E211AD">
        <w:lastRenderedPageBreak/>
        <w:t>I 6</w:t>
      </w:r>
      <w:r>
        <w:t> kap. </w:t>
      </w:r>
      <w:r w:rsidRPr="00E211AD">
        <w:t>1</w:t>
      </w:r>
      <w:r>
        <w:t> § LEK</w:t>
      </w:r>
      <w:r w:rsidRPr="00E211AD">
        <w:t xml:space="preserve"> finns definitioner av vissa uttryck som </w:t>
      </w:r>
      <w:r>
        <w:t xml:space="preserve">gäller </w:t>
      </w:r>
      <w:r w:rsidRPr="00E211AD">
        <w:t>endast för det kapitlet</w:t>
      </w:r>
      <w:r>
        <w:t>.</w:t>
      </w:r>
      <w:r w:rsidRPr="00E211AD">
        <w:t xml:space="preserve"> </w:t>
      </w:r>
      <w:r>
        <w:t xml:space="preserve">I linje med vad </w:t>
      </w:r>
      <w:r w:rsidRPr="00A15851">
        <w:rPr>
          <w:i/>
          <w:iCs/>
        </w:rPr>
        <w:t>PTS</w:t>
      </w:r>
      <w:r>
        <w:t xml:space="preserve"> framför bör de definitioner som används i flera kapitel samlas i lagens inledande kapitel. De</w:t>
      </w:r>
      <w:r>
        <w:softHyphen/>
        <w:t>fi</w:t>
      </w:r>
      <w:r>
        <w:softHyphen/>
        <w:t>ni</w:t>
      </w:r>
      <w:r>
        <w:softHyphen/>
        <w:t xml:space="preserve">tionerna av abonnent, integritetsincident och trafikuppgift bör därför föras över till den nya lagen och redovisas samlade med övriga definitioner. </w:t>
      </w:r>
    </w:p>
    <w:p w14:paraId="50136D8C" w14:textId="77777777" w:rsidR="00D85371" w:rsidRPr="00E211AD" w:rsidRDefault="00D85371" w:rsidP="00D85371">
      <w:pPr>
        <w:pStyle w:val="Brdtextmedindrag"/>
      </w:pPr>
      <w:bookmarkStart w:id="1285" w:name="_Hlk40687147"/>
      <w:r>
        <w:t xml:space="preserve">I vissa bestämmelser i 6 kap. LEK används ordet användare. </w:t>
      </w:r>
      <w:bookmarkStart w:id="1286" w:name="_Hlk44060818"/>
      <w:r>
        <w:t>PTS anser att ordet bör bytas ut mot slutanvändare. Användare</w:t>
      </w:r>
      <w:r w:rsidDel="0037300B">
        <w:t xml:space="preserve"> har dock </w:t>
      </w:r>
      <w:r>
        <w:t xml:space="preserve">en vidare </w:t>
      </w:r>
      <w:r w:rsidDel="0037300B">
        <w:t>innebörd</w:t>
      </w:r>
      <w:bookmarkEnd w:id="1285"/>
      <w:bookmarkEnd w:id="1286"/>
      <w:r>
        <w:t xml:space="preserve"> än slut</w:t>
      </w:r>
      <w:r>
        <w:softHyphen/>
        <w:t>användare, då användare även omfattar en fysisk eller juridisk person som själv tillhandahåller allmänna elektroniska kommu</w:t>
      </w:r>
      <w:r>
        <w:softHyphen/>
        <w:t>nikations</w:t>
      </w:r>
      <w:r>
        <w:softHyphen/>
        <w:t>nät eller allmänt tillgängliga elektroniska kommunika</w:t>
      </w:r>
      <w:r>
        <w:softHyphen/>
        <w:t>tions</w:t>
      </w:r>
      <w:r>
        <w:softHyphen/>
        <w:t>tjänster. Ordet användare bör därför behållas i de aktuella bestä</w:t>
      </w:r>
      <w:r>
        <w:softHyphen/>
        <w:t>mmelserna.</w:t>
      </w:r>
    </w:p>
    <w:p w14:paraId="145E7F9C" w14:textId="24BEE6E7" w:rsidR="00D85371" w:rsidRPr="00782973" w:rsidRDefault="00D85371" w:rsidP="00D85371">
      <w:pPr>
        <w:pStyle w:val="Brdtextmedindrag"/>
      </w:pPr>
      <w:r>
        <w:t>I 6 kap. 3 och 4–4 b §§ finns bestämmelser om åtgärder för att säker</w:t>
      </w:r>
      <w:r>
        <w:softHyphen/>
        <w:t>ställa skydd av uppgifter som behandlas i samband med tillhandahållande av allmänt tillgängliga elektroniska kommunikationstjänster, om rapporte</w:t>
      </w:r>
      <w:r>
        <w:softHyphen/>
        <w:t>ring av integritetsincidenter och om information till abonnenter om det finns särskild risk för bristande skydd av behandlade uppgifter. Paragra</w:t>
      </w:r>
      <w:r>
        <w:softHyphen/>
        <w:t xml:space="preserve">ferna genomför artikel 4 i e-dataskyddsdirektivet. De </w:t>
      </w:r>
      <w:r w:rsidRPr="00782973">
        <w:t>täcker till stora delar samma område som de bestämmelser som föreslås i avsnitt</w:t>
      </w:r>
      <w:r>
        <w:t> </w:t>
      </w:r>
      <w:r w:rsidRPr="00782973">
        <w:t>17.1 och</w:t>
      </w:r>
      <w:r>
        <w:t> </w:t>
      </w:r>
      <w:r w:rsidRPr="00782973">
        <w:t>17.3 och som genomför artiklarna</w:t>
      </w:r>
      <w:r>
        <w:t> </w:t>
      </w:r>
      <w:r w:rsidRPr="00782973">
        <w:t>40 och</w:t>
      </w:r>
      <w:r>
        <w:t> </w:t>
      </w:r>
      <w:r w:rsidRPr="00782973">
        <w:t>41 i EU-direktivet. Det finns dock vissa skillnader. Kravet på skyddsåtgärder enligt 6 kap. 3 § LEK gäller all behandling av uppgifter som har samband med tillhandahållandet av en allmänt tillgänglig elektronisk kommunikationstjänst. Dessutom innebär bestämmelserna om rapportering av integritetsincidenter, om krav på in</w:t>
      </w:r>
      <w:r w:rsidR="00170DE9">
        <w:softHyphen/>
      </w:r>
      <w:r w:rsidRPr="00782973">
        <w:t>forma</w:t>
      </w:r>
      <w:r w:rsidRPr="00782973">
        <w:softHyphen/>
        <w:t>tion till abonnenter och på att föra förteckningar över integritets</w:t>
      </w:r>
      <w:r>
        <w:softHyphen/>
      </w:r>
      <w:r w:rsidRPr="00782973">
        <w:t>inci</w:t>
      </w:r>
      <w:r>
        <w:softHyphen/>
      </w:r>
      <w:r w:rsidRPr="00782973">
        <w:t>denter vissa avvikelser från de krav som föreslås i av</w:t>
      </w:r>
      <w:r>
        <w:softHyphen/>
      </w:r>
      <w:r w:rsidRPr="00782973">
        <w:t>snitt</w:t>
      </w:r>
      <w:r>
        <w:t> </w:t>
      </w:r>
      <w:r w:rsidRPr="00782973">
        <w:t>17.1 och</w:t>
      </w:r>
      <w:r>
        <w:t> </w:t>
      </w:r>
      <w:r w:rsidRPr="00782973">
        <w:t>17.3.</w:t>
      </w:r>
    </w:p>
    <w:p w14:paraId="08523ECB" w14:textId="77777777" w:rsidR="00D85371" w:rsidRDefault="00D85371" w:rsidP="00D85371">
      <w:pPr>
        <w:pStyle w:val="Brdtextmedindrag"/>
      </w:pPr>
      <w:r w:rsidRPr="00782973">
        <w:t>Av artikel 40.4 i EU-direktivet framgår att artikel</w:t>
      </w:r>
      <w:r>
        <w:t> </w:t>
      </w:r>
      <w:r w:rsidRPr="00782973">
        <w:t>4 i e-dataskyddsdirek</w:t>
      </w:r>
      <w:r w:rsidRPr="00782973">
        <w:softHyphen/>
        <w:t xml:space="preserve">tivet inte ska påverkas av EU-direktivets bestämmelser om säkerhet i nät och tjänster. Som bl.a. </w:t>
      </w:r>
      <w:r w:rsidRPr="00782973">
        <w:rPr>
          <w:i/>
          <w:iCs/>
        </w:rPr>
        <w:t>Integritetsskyddsmyndigheten</w:t>
      </w:r>
      <w:r>
        <w:rPr>
          <w:i/>
        </w:rPr>
        <w:t xml:space="preserve"> </w:t>
      </w:r>
      <w:r>
        <w:t xml:space="preserve">och </w:t>
      </w:r>
      <w:r>
        <w:rPr>
          <w:i/>
        </w:rPr>
        <w:t xml:space="preserve">Hi3G Access AB </w:t>
      </w:r>
      <w:r>
        <w:t>påpekar</w:t>
      </w:r>
      <w:r w:rsidRPr="00CF1DCC">
        <w:t xml:space="preserve"> fortsätter e-dataskydds</w:t>
      </w:r>
      <w:r w:rsidRPr="00CF1DCC">
        <w:softHyphen/>
        <w:t>direktivet</w:t>
      </w:r>
      <w:r>
        <w:t xml:space="preserve"> att gälla tills vidare.</w:t>
      </w:r>
      <w:r w:rsidRPr="00CF1DCC">
        <w:t xml:space="preserve"> Till</w:t>
      </w:r>
      <w:r>
        <w:t xml:space="preserve"> skillnad från vad som </w:t>
      </w:r>
      <w:r w:rsidRPr="00CF1DCC">
        <w:t>före</w:t>
      </w:r>
      <w:r w:rsidRPr="00CF1DCC">
        <w:softHyphen/>
        <w:t>slås</w:t>
      </w:r>
      <w:r>
        <w:t xml:space="preserve"> i </w:t>
      </w:r>
      <w:r w:rsidRPr="00CF1DCC">
        <w:t>prome</w:t>
      </w:r>
      <w:r w:rsidRPr="00CF1DCC">
        <w:softHyphen/>
        <w:t>morian bör därför</w:t>
      </w:r>
      <w:r>
        <w:t xml:space="preserve"> de skyldigheter som finns i 6 kap. 3 och 4–4 b §§ LEK föras över till den nya lagen. Regeringens förslag medför därmed ingen skillnad när det gäller rapport</w:t>
      </w:r>
      <w:r>
        <w:softHyphen/>
        <w:t>ering av integritets</w:t>
      </w:r>
      <w:r>
        <w:softHyphen/>
        <w:t xml:space="preserve">incidenter. Det innebär bl.a. att </w:t>
      </w:r>
      <w:r w:rsidRPr="00CF1DCC">
        <w:t>rapporte</w:t>
      </w:r>
      <w:r w:rsidRPr="00CF1DCC">
        <w:softHyphen/>
        <w:t>ring av inte</w:t>
      </w:r>
      <w:r w:rsidRPr="00CF1DCC">
        <w:softHyphen/>
        <w:t>gri</w:t>
      </w:r>
      <w:r w:rsidRPr="00CF1DCC">
        <w:softHyphen/>
        <w:t>tetsinci</w:t>
      </w:r>
      <w:r w:rsidRPr="00CF1DCC">
        <w:softHyphen/>
        <w:t xml:space="preserve">denter ska ske i enlighet med </w:t>
      </w:r>
      <w:r>
        <w:t>k</w:t>
      </w:r>
      <w:r w:rsidRPr="00A67DED">
        <w:t>om</w:t>
      </w:r>
      <w:r>
        <w:softHyphen/>
      </w:r>
      <w:r w:rsidRPr="00A67DED">
        <w:t xml:space="preserve">missionens </w:t>
      </w:r>
      <w:r w:rsidRPr="00CF1DCC">
        <w:t>förord</w:t>
      </w:r>
      <w:r w:rsidRPr="00CF1DCC">
        <w:softHyphen/>
        <w:t>ning</w:t>
      </w:r>
      <w:r w:rsidRPr="00A67DED">
        <w:t xml:space="preserve"> (EU) nr 611/2013 av den 24 juni 2013 om åtgärder tillämpliga på anmälan av </w:t>
      </w:r>
      <w:r w:rsidRPr="00CF1DCC">
        <w:t>per</w:t>
      </w:r>
      <w:r w:rsidRPr="00CF1DCC">
        <w:softHyphen/>
        <w:t>sonuppgifts</w:t>
      </w:r>
      <w:r w:rsidRPr="00CF1DCC">
        <w:softHyphen/>
        <w:t>brott</w:t>
      </w:r>
      <w:r w:rsidRPr="00A67DED">
        <w:t xml:space="preserve"> enligt Europa</w:t>
      </w:r>
      <w:r>
        <w:softHyphen/>
      </w:r>
      <w:r w:rsidRPr="00A67DED">
        <w:t xml:space="preserve">parlamentets och rådets </w:t>
      </w:r>
      <w:r w:rsidRPr="00CF1DCC">
        <w:t>di</w:t>
      </w:r>
      <w:r w:rsidRPr="00CF1DCC">
        <w:softHyphen/>
        <w:t>rek</w:t>
      </w:r>
      <w:r w:rsidRPr="00CF1DCC">
        <w:softHyphen/>
        <w:t>tiv</w:t>
      </w:r>
      <w:r w:rsidRPr="00A67DED">
        <w:t xml:space="preserve"> 2002/58/EG vad gäller personlig integritet och elek</w:t>
      </w:r>
      <w:r>
        <w:softHyphen/>
      </w:r>
      <w:r w:rsidRPr="00A67DED">
        <w:t xml:space="preserve">tronisk </w:t>
      </w:r>
      <w:r w:rsidRPr="00CF1DCC">
        <w:t>kommu</w:t>
      </w:r>
      <w:r w:rsidRPr="00CF1DCC">
        <w:softHyphen/>
        <w:t>ni</w:t>
      </w:r>
      <w:r>
        <w:softHyphen/>
      </w:r>
      <w:r w:rsidRPr="00CF1DCC">
        <w:t>kation</w:t>
      </w:r>
      <w:r>
        <w:t xml:space="preserve">. </w:t>
      </w:r>
    </w:p>
    <w:p w14:paraId="563FB149" w14:textId="3BCE5FC3" w:rsidR="00D85371" w:rsidRDefault="00D85371" w:rsidP="00666950">
      <w:pPr>
        <w:pStyle w:val="Brdtextmedindrag"/>
      </w:pPr>
      <w:r w:rsidRPr="00DF70E1">
        <w:rPr>
          <w:i/>
          <w:iCs/>
        </w:rPr>
        <w:t>Lagrådet</w:t>
      </w:r>
      <w:r>
        <w:t xml:space="preserve"> väck</w:t>
      </w:r>
      <w:r w:rsidR="00210D21">
        <w:t>er</w:t>
      </w:r>
      <w:r>
        <w:t xml:space="preserve"> frågan om huruvida det, som föreslås i lagrådsremissen, behövs några motsvarigheter i den nya lagen till bemyndigandena i hittills</w:t>
      </w:r>
      <w:r w:rsidR="00170DE9">
        <w:softHyphen/>
      </w:r>
      <w:r>
        <w:t>varande 6 kap. 4 a och 4 b §§ LEK. Som framgår ovan regleras skyldig</w:t>
      </w:r>
      <w:r w:rsidR="00170DE9">
        <w:softHyphen/>
      </w:r>
      <w:r>
        <w:t>heten att underrätta om integritets</w:t>
      </w:r>
      <w:r>
        <w:softHyphen/>
        <w:t>incidenter närmare i förordning (EU) nr 611/2013. Det saknas därför behov av ett bemyndigande att meddela före</w:t>
      </w:r>
      <w:r w:rsidR="00170DE9">
        <w:softHyphen/>
      </w:r>
      <w:r>
        <w:t>skrifter om den underrättelseskyldigheten och om undantag från den. När det gäller innehållet i den förteckning över integritetsincidenter som en till</w:t>
      </w:r>
      <w:r w:rsidR="00170DE9">
        <w:softHyphen/>
      </w:r>
      <w:r>
        <w:t xml:space="preserve">handahållare ska föra, bedömer regeringen, i linje med vad </w:t>
      </w:r>
      <w:r w:rsidRPr="00FE31CE">
        <w:t>Lagrådet</w:t>
      </w:r>
      <w:r>
        <w:t xml:space="preserve"> an</w:t>
      </w:r>
      <w:r w:rsidR="00170DE9">
        <w:softHyphen/>
      </w:r>
      <w:r>
        <w:t>för, att det närmast är fråga om verkställighets</w:t>
      </w:r>
      <w:r>
        <w:softHyphen/>
        <w:t>före</w:t>
      </w:r>
      <w:r>
        <w:softHyphen/>
        <w:t>skrifter. Bemyndigan</w:t>
      </w:r>
      <w:r w:rsidR="00170DE9">
        <w:softHyphen/>
      </w:r>
      <w:r>
        <w:t>dena i 6 kap. 4 a och 4 b §§ bör därför inte föras över till den nya lagen.</w:t>
      </w:r>
    </w:p>
    <w:p w14:paraId="6481188E" w14:textId="77777777" w:rsidR="00D85371" w:rsidRDefault="00D85371" w:rsidP="00D85371">
      <w:pPr>
        <w:pStyle w:val="Brdtextmedindrag"/>
      </w:pPr>
      <w:r w:rsidRPr="00E211AD">
        <w:t>I 6</w:t>
      </w:r>
      <w:r>
        <w:t> </w:t>
      </w:r>
      <w:r w:rsidRPr="003236D8">
        <w:t>kap</w:t>
      </w:r>
      <w:r>
        <w:t>. </w:t>
      </w:r>
      <w:r w:rsidRPr="00E211AD">
        <w:t>5–8</w:t>
      </w:r>
      <w:r>
        <w:t> §</w:t>
      </w:r>
      <w:r w:rsidRPr="00E211AD">
        <w:t xml:space="preserve">§ </w:t>
      </w:r>
      <w:r w:rsidRPr="003236D8">
        <w:t>finns</w:t>
      </w:r>
      <w:r w:rsidRPr="00E211AD">
        <w:t xml:space="preserve"> grundläggande regler om behandling av trafikupp</w:t>
      </w:r>
      <w:r w:rsidRPr="00E211AD">
        <w:softHyphen/>
        <w:t>gifter</w:t>
      </w:r>
      <w:r>
        <w:t>, bl.a. om utplåning och avidentifiering</w:t>
      </w:r>
      <w:r w:rsidRPr="00E211AD">
        <w:t>. Paragraferna genomför artikel</w:t>
      </w:r>
      <w:r>
        <w:t> </w:t>
      </w:r>
      <w:r w:rsidRPr="00E211AD">
        <w:t>6 i e-dataskyddsdirektivet.</w:t>
      </w:r>
      <w:r>
        <w:t xml:space="preserve"> Artikel 6 riktar sig till såväl tillhanda</w:t>
      </w:r>
      <w:r>
        <w:softHyphen/>
        <w:t xml:space="preserve">hållare av allmänna kommunikationsnät som tillhandahållare av allmänt </w:t>
      </w:r>
      <w:r>
        <w:lastRenderedPageBreak/>
        <w:t>tillgängliga elek</w:t>
      </w:r>
      <w:r>
        <w:softHyphen/>
        <w:t>troniska kommunikationstjänster. Vid genomförandet an</w:t>
      </w:r>
      <w:r>
        <w:softHyphen/>
        <w:t>vändes därför ut</w:t>
      </w:r>
      <w:r>
        <w:softHyphen/>
        <w:t>trycket den som bedriver anmälningspliktig verksam</w:t>
      </w:r>
      <w:r>
        <w:softHyphen/>
        <w:t>het. Som</w:t>
      </w:r>
      <w:r w:rsidDel="002E79A9">
        <w:t xml:space="preserve"> </w:t>
      </w:r>
      <w:r>
        <w:t>föreslås i avsnitt 9 kommer nummeroberoende interpersonella kom</w:t>
      </w:r>
      <w:r>
        <w:softHyphen/>
        <w:t>muni</w:t>
      </w:r>
      <w:r>
        <w:softHyphen/>
        <w:t>kations</w:t>
      </w:r>
      <w:r>
        <w:softHyphen/>
        <w:t>tjänster inte att omfattas av kravet på anmälan i den nya lagen. Bestäm</w:t>
      </w:r>
      <w:r>
        <w:softHyphen/>
        <w:t>melserna bör därför justeras så att de avser den som till</w:t>
      </w:r>
      <w:r>
        <w:softHyphen/>
        <w:t>handa</w:t>
      </w:r>
      <w:r>
        <w:softHyphen/>
        <w:t>håller ett allmänt elektroniskt kom</w:t>
      </w:r>
      <w:r>
        <w:softHyphen/>
        <w:t>muni</w:t>
      </w:r>
      <w:r>
        <w:softHyphen/>
        <w:t>ka</w:t>
      </w:r>
      <w:r>
        <w:softHyphen/>
        <w:t>tions</w:t>
      </w:r>
      <w:r>
        <w:softHyphen/>
        <w:t>nät eller en allmänt tillgänglig elektronisk kommu</w:t>
      </w:r>
      <w:r>
        <w:softHyphen/>
        <w:t>ni</w:t>
      </w:r>
      <w:r>
        <w:softHyphen/>
        <w:t>ka</w:t>
      </w:r>
      <w:r>
        <w:softHyphen/>
        <w:t>tions</w:t>
      </w:r>
      <w:r>
        <w:softHyphen/>
        <w:t>tjänst.</w:t>
      </w:r>
    </w:p>
    <w:p w14:paraId="4797F406" w14:textId="77777777" w:rsidR="00D85371" w:rsidRPr="00527609" w:rsidRDefault="00D85371" w:rsidP="00D85371">
      <w:pPr>
        <w:pStyle w:val="Brdtextmedindrag"/>
        <w:rPr>
          <w:spacing w:val="-4"/>
        </w:rPr>
      </w:pPr>
      <w:r w:rsidRPr="00527609">
        <w:rPr>
          <w:spacing w:val="-4"/>
        </w:rPr>
        <w:t>I 6 kap. 9 och 10 §§ regleras behandling av lokaliseringsuppgifter som inte är trafikuppgifter. Paragraferna genomför artikel 9 i e-dataskydds</w:t>
      </w:r>
      <w:r w:rsidRPr="00527609">
        <w:rPr>
          <w:spacing w:val="-4"/>
        </w:rPr>
        <w:softHyphen/>
        <w:t>direktivet.</w:t>
      </w:r>
    </w:p>
    <w:p w14:paraId="2B796E5C" w14:textId="77777777" w:rsidR="00D85371" w:rsidRDefault="00D85371" w:rsidP="00D85371">
      <w:pPr>
        <w:pStyle w:val="Brdtextmedindrag"/>
      </w:pPr>
      <w:r w:rsidRPr="00E211AD">
        <w:t>I 6</w:t>
      </w:r>
      <w:r>
        <w:t> kap. </w:t>
      </w:r>
      <w:r w:rsidRPr="00E211AD">
        <w:t>11–14</w:t>
      </w:r>
      <w:r>
        <w:t> §</w:t>
      </w:r>
      <w:r w:rsidRPr="00E211AD">
        <w:t>§ regleras skyldighet</w:t>
      </w:r>
      <w:r>
        <w:t>erna</w:t>
      </w:r>
      <w:r w:rsidRPr="00E211AD">
        <w:t xml:space="preserve"> att tillhandahålla ospeci</w:t>
      </w:r>
      <w:r>
        <w:softHyphen/>
      </w:r>
      <w:r w:rsidRPr="00E211AD">
        <w:t>ficerade räkningar och nummerpresentation, åsidosättande av skydd mot nummer</w:t>
      </w:r>
      <w:r w:rsidRPr="00E211AD">
        <w:softHyphen/>
        <w:t>presen</w:t>
      </w:r>
      <w:r>
        <w:softHyphen/>
      </w:r>
      <w:r w:rsidRPr="00E211AD">
        <w:t>tation samt skydd mot automatisk vidarekoppling. Para</w:t>
      </w:r>
      <w:r>
        <w:softHyphen/>
      </w:r>
      <w:r w:rsidRPr="00E211AD">
        <w:t>gra</w:t>
      </w:r>
      <w:r>
        <w:softHyphen/>
      </w:r>
      <w:r w:rsidRPr="00E211AD">
        <w:t>ferna ge</w:t>
      </w:r>
      <w:r w:rsidRPr="00E211AD">
        <w:softHyphen/>
        <w:t>nom</w:t>
      </w:r>
      <w:r>
        <w:softHyphen/>
      </w:r>
      <w:r w:rsidRPr="00E211AD">
        <w:t>för artiklarna</w:t>
      </w:r>
      <w:r>
        <w:t xml:space="preserve"> 7, </w:t>
      </w:r>
      <w:r w:rsidRPr="00E211AD">
        <w:t>8</w:t>
      </w:r>
      <w:r>
        <w:t>, 10 och </w:t>
      </w:r>
      <w:r w:rsidRPr="00E211AD">
        <w:t>1</w:t>
      </w:r>
      <w:r>
        <w:t>1</w:t>
      </w:r>
      <w:r w:rsidRPr="00E211AD">
        <w:t xml:space="preserve"> i e-dataskyddsdirektivet. </w:t>
      </w:r>
      <w:r>
        <w:t>För en enhetlig ter</w:t>
      </w:r>
      <w:r>
        <w:softHyphen/>
        <w:t>mino</w:t>
      </w:r>
      <w:r>
        <w:softHyphen/>
        <w:t xml:space="preserve">logi bör faktura </w:t>
      </w:r>
      <w:r w:rsidRPr="0060736F">
        <w:t>användas i stället för räkning i motsvarig</w:t>
      </w:r>
      <w:r>
        <w:softHyphen/>
      </w:r>
      <w:r w:rsidRPr="0060736F">
        <w:t>heten till 6 kap. 11 § (se avsnitt</w:t>
      </w:r>
      <w:r>
        <w:t> </w:t>
      </w:r>
      <w:r w:rsidRPr="0060736F">
        <w:t>16.1</w:t>
      </w:r>
      <w:r>
        <w:t>0</w:t>
      </w:r>
      <w:r w:rsidRPr="0060736F">
        <w:t>.2). I den nya lagen införs uttrycket talkommunikationstjänst, som i stora delar ersätter uttrycket telefonitjänst (se avsnitt</w:t>
      </w:r>
      <w:r>
        <w:t> 15 och 18.3</w:t>
      </w:r>
      <w:r w:rsidRPr="0060736F">
        <w:t>).</w:t>
      </w:r>
      <w:r>
        <w:t xml:space="preserve"> Motsvarigheten till 6 kap. 14 § bör därför justeras till att gälla den som tillhanda</w:t>
      </w:r>
      <w:r>
        <w:softHyphen/>
        <w:t>håller en talkommunikations</w:t>
      </w:r>
      <w:r>
        <w:softHyphen/>
        <w:t>tjänst.</w:t>
      </w:r>
    </w:p>
    <w:p w14:paraId="6C8B93A4" w14:textId="2E16C64C" w:rsidR="00D85371" w:rsidRPr="00E211AD" w:rsidRDefault="00D85371" w:rsidP="00666950">
      <w:pPr>
        <w:pStyle w:val="Brdtextmedindrag"/>
      </w:pPr>
      <w:r>
        <w:t>När det gäller nummerpresentation innebär den hittillsvarande reglering</w:t>
      </w:r>
      <w:r w:rsidR="00A82C80">
        <w:softHyphen/>
      </w:r>
      <w:r>
        <w:t xml:space="preserve">en bl.a. att den anropande abonnenten ska ges möjlighet att </w:t>
      </w:r>
      <w:r w:rsidRPr="009E7765">
        <w:t>på ett enkelt sätt och kostnadsfritt vid rimlig användning av funktionen förhindra num</w:t>
      </w:r>
      <w:r w:rsidR="00A82C80">
        <w:softHyphen/>
      </w:r>
      <w:r w:rsidRPr="009E7765">
        <w:t>merpresentation vid inkommande samtal</w:t>
      </w:r>
      <w:r>
        <w:t xml:space="preserve">. </w:t>
      </w:r>
      <w:r w:rsidRPr="009E7765">
        <w:rPr>
          <w:i/>
          <w:iCs/>
        </w:rPr>
        <w:t>Lagrådet</w:t>
      </w:r>
      <w:r>
        <w:t xml:space="preserve"> anser att det bör vara en strävan att åtminstone något precisera vad som avses med en icke rimlig användning av funktionen. Regeringen konstaterar att bestäm</w:t>
      </w:r>
      <w:r>
        <w:softHyphen/>
        <w:t>melsen ge</w:t>
      </w:r>
      <w:r w:rsidR="00A82C80">
        <w:softHyphen/>
      </w:r>
      <w:r>
        <w:t>nomför artikel 8.2 i e-dataskydds</w:t>
      </w:r>
      <w:r>
        <w:softHyphen/>
        <w:t>direk</w:t>
      </w:r>
      <w:r>
        <w:softHyphen/>
        <w:t>tivet. En motsvarande bestämmelse fanns tidigare i 27 § teleförordningen (1997:399). Den genomförde artikel 8.2 i Europaparlamentets och rådets direktiv 97/66/EG av den 15 de</w:t>
      </w:r>
      <w:r w:rsidR="00A82C80">
        <w:softHyphen/>
      </w:r>
      <w:r>
        <w:t>cember 1997 om behandling av personuppgifter och skydd för privatlivet inom telekommu</w:t>
      </w:r>
      <w:r>
        <w:softHyphen/>
        <w:t>nika</w:t>
      </w:r>
      <w:r>
        <w:softHyphen/>
        <w:t>tions</w:t>
      </w:r>
      <w:r>
        <w:softHyphen/>
        <w:t>området (teledata</w:t>
      </w:r>
      <w:r>
        <w:softHyphen/>
        <w:t>skydds</w:t>
      </w:r>
      <w:r>
        <w:softHyphen/>
        <w:t>direktivet), jfr prop.</w:t>
      </w:r>
      <w:r w:rsidR="00A82C80">
        <w:t xml:space="preserve"> </w:t>
      </w:r>
      <w:r w:rsidRPr="007745C3">
        <w:t>1998/99:92</w:t>
      </w:r>
      <w:r>
        <w:t>,</w:t>
      </w:r>
      <w:r w:rsidR="00A82C80">
        <w:t xml:space="preserve"> </w:t>
      </w:r>
      <w:r w:rsidR="00EB24E6">
        <w:t>s. 4</w:t>
      </w:r>
      <w:r>
        <w:t xml:space="preserve">2 och prop. </w:t>
      </w:r>
      <w:r w:rsidRPr="007745C3">
        <w:t xml:space="preserve">2002/03:110 </w:t>
      </w:r>
      <w:r w:rsidR="00EB24E6">
        <w:t>s. 2</w:t>
      </w:r>
      <w:r w:rsidRPr="007745C3">
        <w:t>62 och 393</w:t>
      </w:r>
      <w:r>
        <w:t> </w:t>
      </w:r>
      <w:r w:rsidRPr="007745C3">
        <w:t>f</w:t>
      </w:r>
      <w:r w:rsidR="005E1372">
        <w:t>.</w:t>
      </w:r>
      <w:r>
        <w:t xml:space="preserve"> </w:t>
      </w:r>
      <w:r w:rsidR="00210D21">
        <w:t>V</w:t>
      </w:r>
      <w:r>
        <w:t>arken i tele</w:t>
      </w:r>
      <w:r w:rsidR="00A82C80">
        <w:softHyphen/>
      </w:r>
      <w:r>
        <w:t>data</w:t>
      </w:r>
      <w:r>
        <w:softHyphen/>
        <w:t>skydds</w:t>
      </w:r>
      <w:r>
        <w:softHyphen/>
        <w:t xml:space="preserve">direktivet eller e-dataskyddsdirektivet ges </w:t>
      </w:r>
      <w:r w:rsidR="00210D21">
        <w:t xml:space="preserve">det </w:t>
      </w:r>
      <w:r>
        <w:t>någon ledning i fråga om vad som ska beaktas vid bedömningen av vad som är en rimlig användning av funktionen. Frågan tycks inte heller ha prövats av domstol eller varit föremål för PTS tillsyn. Regeringen anser mot denna bakgrund att vad som avses med en rimlig eller icke rimlig användning av funktionen även i fortsättningen bör överlämnas åt rättstillämpningen.</w:t>
      </w:r>
    </w:p>
    <w:p w14:paraId="41ABDAB6" w14:textId="77777777" w:rsidR="00D85371" w:rsidRPr="00E211AD" w:rsidRDefault="00D85371" w:rsidP="00D85371">
      <w:pPr>
        <w:pStyle w:val="Brdtextmedindrag"/>
      </w:pPr>
      <w:r w:rsidRPr="003E5FA6">
        <w:t>I 6</w:t>
      </w:r>
      <w:r>
        <w:t> kap. </w:t>
      </w:r>
      <w:r w:rsidRPr="003E5FA6">
        <w:t>15</w:t>
      </w:r>
      <w:r>
        <w:t> </w:t>
      </w:r>
      <w:r w:rsidRPr="003E5FA6">
        <w:t>och</w:t>
      </w:r>
      <w:r>
        <w:t> </w:t>
      </w:r>
      <w:r w:rsidRPr="003E5FA6">
        <w:t>16</w:t>
      </w:r>
      <w:r>
        <w:t> §</w:t>
      </w:r>
      <w:r w:rsidRPr="003E5FA6">
        <w:t>§ regleras abonnentförteckningar. Paragraferna ge</w:t>
      </w:r>
      <w:r w:rsidRPr="003E5FA6">
        <w:softHyphen/>
        <w:t>nom</w:t>
      </w:r>
      <w:r w:rsidRPr="00E211AD">
        <w:t>för artikel</w:t>
      </w:r>
      <w:r>
        <w:t> </w:t>
      </w:r>
      <w:r w:rsidRPr="00E211AD">
        <w:t>12 i e-dataskyddsdirektivet.</w:t>
      </w:r>
    </w:p>
    <w:p w14:paraId="78F253C0" w14:textId="77777777" w:rsidR="00D85371" w:rsidRPr="00E211AD" w:rsidRDefault="00D85371" w:rsidP="00D85371">
      <w:pPr>
        <w:pStyle w:val="Brdtextmedindrag"/>
      </w:pPr>
      <w:r w:rsidRPr="003E5FA6">
        <w:t>I 6</w:t>
      </w:r>
      <w:r>
        <w:t> kap. </w:t>
      </w:r>
      <w:r w:rsidRPr="003E5FA6">
        <w:t>17</w:t>
      </w:r>
      <w:r>
        <w:t> §</w:t>
      </w:r>
      <w:r w:rsidRPr="003E5FA6">
        <w:t xml:space="preserve"> finns ett förbud mot behandling av uppgifter i ett elektro</w:t>
      </w:r>
      <w:r w:rsidRPr="003E5FA6">
        <w:softHyphen/>
        <w:t>niskt</w:t>
      </w:r>
      <w:r w:rsidRPr="00E211AD">
        <w:t xml:space="preserve"> meddelande eller trafikuppgifter som hör till meddelandet, om inte någon av de berörda användarna har samtyckt till behandlingen. Det finns vissa undantag från förbudet. Paragrafen genomför artikel</w:t>
      </w:r>
      <w:r>
        <w:t> </w:t>
      </w:r>
      <w:r w:rsidRPr="00E211AD">
        <w:t>5.1</w:t>
      </w:r>
      <w:r>
        <w:t xml:space="preserve"> och 5.</w:t>
      </w:r>
      <w:r w:rsidRPr="00E211AD">
        <w:t>2 i e-data</w:t>
      </w:r>
      <w:r w:rsidRPr="00E211AD">
        <w:softHyphen/>
        <w:t>skydds</w:t>
      </w:r>
      <w:r>
        <w:softHyphen/>
      </w:r>
      <w:r w:rsidRPr="00E211AD">
        <w:t>direktivet.</w:t>
      </w:r>
    </w:p>
    <w:p w14:paraId="0383F293" w14:textId="268081DD" w:rsidR="00D85371" w:rsidRDefault="00D85371" w:rsidP="00D85371">
      <w:pPr>
        <w:pStyle w:val="Brdtextmedindrag"/>
      </w:pPr>
      <w:r w:rsidRPr="00E211AD">
        <w:t>I 6</w:t>
      </w:r>
      <w:r>
        <w:t> kap. </w:t>
      </w:r>
      <w:r w:rsidRPr="00E211AD">
        <w:t>18</w:t>
      </w:r>
      <w:r>
        <w:t> §</w:t>
      </w:r>
      <w:r w:rsidRPr="00E211AD">
        <w:t xml:space="preserve"> regleras </w:t>
      </w:r>
      <w:r>
        <w:t>uppgifter</w:t>
      </w:r>
      <w:r w:rsidRPr="00E211AD">
        <w:t xml:space="preserve"> som lagras i </w:t>
      </w:r>
      <w:r>
        <w:t>eller hämtas från</w:t>
      </w:r>
      <w:r w:rsidRPr="00E211AD">
        <w:t xml:space="preserve"> använ</w:t>
      </w:r>
      <w:r>
        <w:softHyphen/>
      </w:r>
      <w:r w:rsidRPr="00E211AD">
        <w:t>darens terminalutrust</w:t>
      </w:r>
      <w:r w:rsidRPr="00E211AD">
        <w:softHyphen/>
        <w:t>ning</w:t>
      </w:r>
      <w:r>
        <w:t>.</w:t>
      </w:r>
      <w:r w:rsidRPr="00E211AD">
        <w:t xml:space="preserve"> Paragrafen genomför artikel</w:t>
      </w:r>
      <w:r>
        <w:t> </w:t>
      </w:r>
      <w:r w:rsidRPr="00E211AD">
        <w:t>5.3 i e-data</w:t>
      </w:r>
      <w:r>
        <w:softHyphen/>
      </w:r>
      <w:r w:rsidRPr="00E211AD">
        <w:t>skydds</w:t>
      </w:r>
      <w:r>
        <w:softHyphen/>
      </w:r>
      <w:r w:rsidRPr="00E211AD">
        <w:t xml:space="preserve">direktivet. </w:t>
      </w:r>
      <w:r>
        <w:t>Den hindrar inte att SOS Alarm Sverige AB hämtar loka</w:t>
      </w:r>
      <w:r>
        <w:softHyphen/>
        <w:t>lise</w:t>
      </w:r>
      <w:r w:rsidR="00A82C80">
        <w:softHyphen/>
      </w:r>
      <w:r>
        <w:t>rings</w:t>
      </w:r>
      <w:r>
        <w:softHyphen/>
        <w:t>uppgifter via mobiltelefonens GPS-utrustning när en hjälp</w:t>
      </w:r>
      <w:r>
        <w:softHyphen/>
        <w:t>sökande ringer 112 (se PTS skrivelse av den 1 oktober 2019, dnr 19-11145). Nöd</w:t>
      </w:r>
      <w:r w:rsidR="00A82C80">
        <w:softHyphen/>
      </w:r>
      <w:r>
        <w:t>kommunikation behandlas i avsnitt 16.11.</w:t>
      </w:r>
    </w:p>
    <w:p w14:paraId="77FDB4C3" w14:textId="11DDD29D" w:rsidR="00D85371" w:rsidRDefault="00D85371" w:rsidP="00D85371">
      <w:pPr>
        <w:pStyle w:val="Brdtextmedindrag"/>
      </w:pPr>
      <w:r w:rsidRPr="00E211AD">
        <w:t>I 6</w:t>
      </w:r>
      <w:r>
        <w:t> kap. </w:t>
      </w:r>
      <w:r w:rsidRPr="00E211AD">
        <w:t>24</w:t>
      </w:r>
      <w:r>
        <w:t> §</w:t>
      </w:r>
      <w:r w:rsidRPr="00E211AD">
        <w:t xml:space="preserve"> finns ett bemyndigande för regeringen eller den myndighet som regeringen bestämmer att meddela närmare föreskrifter om vilka upp</w:t>
      </w:r>
      <w:r w:rsidRPr="00E211AD">
        <w:softHyphen/>
      </w:r>
      <w:r w:rsidRPr="00E211AD">
        <w:lastRenderedPageBreak/>
        <w:t>gifter som får behandlas enligt 6</w:t>
      </w:r>
      <w:r>
        <w:t> §</w:t>
      </w:r>
      <w:r w:rsidRPr="00E211AD">
        <w:t xml:space="preserve"> första och andra stycket och om de krav som ska ställas på en allmänt tillgänglig telefonitjänst som medger identi</w:t>
      </w:r>
      <w:r w:rsidRPr="00E211AD">
        <w:softHyphen/>
      </w:r>
      <w:r w:rsidRPr="003E5FA6">
        <w:t>fiering av det anropande eller uppkopplade telefonnumret eller vidare</w:t>
      </w:r>
      <w:r w:rsidRPr="003E5FA6">
        <w:softHyphen/>
        <w:t>kopp</w:t>
      </w:r>
      <w:r w:rsidRPr="00E211AD">
        <w:t>ling.</w:t>
      </w:r>
      <w:r>
        <w:t xml:space="preserve"> Bemyndigandet bör föras över till den nya lagen, men termino</w:t>
      </w:r>
      <w:r>
        <w:softHyphen/>
        <w:t>login bör anpassas till att avse den som tillhandahåller en talkom</w:t>
      </w:r>
      <w:r>
        <w:softHyphen/>
        <w:t>mu</w:t>
      </w:r>
      <w:r>
        <w:softHyphen/>
        <w:t>nika</w:t>
      </w:r>
      <w:r w:rsidR="00A82C80">
        <w:softHyphen/>
      </w:r>
      <w:r>
        <w:t>tionstjänst (se avsnitt 15). Med stöd av bemyndigandet kan det t.ex. med</w:t>
      </w:r>
      <w:r w:rsidR="00A82C80">
        <w:softHyphen/>
      </w:r>
      <w:r>
        <w:t>delas föreskrifter om åt</w:t>
      </w:r>
      <w:r>
        <w:softHyphen/>
        <w:t>gärder för att motverka att nummer</w:t>
      </w:r>
      <w:r>
        <w:softHyphen/>
        <w:t>presenta</w:t>
      </w:r>
      <w:r>
        <w:softHyphen/>
        <w:t>tions</w:t>
      </w:r>
      <w:r w:rsidR="00A82C80">
        <w:softHyphen/>
      </w:r>
      <w:r>
        <w:t>tjänster manipuleras så att det ser ut för mottagaren av ett samtal som att samtalet kommer från ett visst befintligt nummer, men det nummer som visas är oriktigt eller fiktivt (s.k. spoofing).</w:t>
      </w:r>
    </w:p>
    <w:p w14:paraId="5B0C81FE" w14:textId="5CC4A4C7" w:rsidR="00D85371" w:rsidRPr="00527609" w:rsidRDefault="00D85371" w:rsidP="00D85371">
      <w:pPr>
        <w:pStyle w:val="Brdtextmedindrag"/>
        <w:rPr>
          <w:spacing w:val="-2"/>
        </w:rPr>
      </w:pPr>
      <w:r w:rsidRPr="00527609">
        <w:rPr>
          <w:spacing w:val="-2"/>
        </w:rPr>
        <w:t>Att bestämmelserna om integritetsskydd i den nya lagen även tillämpas på nummeroberoende interpersonella kommunikationstjänster innebär att per</w:t>
      </w:r>
      <w:r w:rsidR="00527609">
        <w:rPr>
          <w:spacing w:val="-2"/>
        </w:rPr>
        <w:softHyphen/>
      </w:r>
      <w:r w:rsidRPr="00527609">
        <w:rPr>
          <w:spacing w:val="-2"/>
        </w:rPr>
        <w:t>son</w:t>
      </w:r>
      <w:r w:rsidRPr="00527609">
        <w:rPr>
          <w:spacing w:val="-2"/>
        </w:rPr>
        <w:softHyphen/>
      </w:r>
      <w:r w:rsidR="00527609">
        <w:rPr>
          <w:spacing w:val="-2"/>
        </w:rPr>
        <w:softHyphen/>
      </w:r>
      <w:r w:rsidRPr="00527609">
        <w:rPr>
          <w:spacing w:val="-2"/>
        </w:rPr>
        <w:t>uppgifts</w:t>
      </w:r>
      <w:r w:rsidRPr="00527609">
        <w:rPr>
          <w:spacing w:val="-2"/>
        </w:rPr>
        <w:softHyphen/>
        <w:t>behandling som i dag faller under EU:s data</w:t>
      </w:r>
      <w:r w:rsidRPr="00527609">
        <w:rPr>
          <w:spacing w:val="-2"/>
        </w:rPr>
        <w:softHyphen/>
        <w:t>skydds</w:t>
      </w:r>
      <w:r w:rsidRPr="00527609">
        <w:rPr>
          <w:spacing w:val="-2"/>
        </w:rPr>
        <w:softHyphen/>
        <w:t>förord</w:t>
      </w:r>
      <w:r w:rsidR="00527609" w:rsidRPr="00527609">
        <w:rPr>
          <w:spacing w:val="-2"/>
        </w:rPr>
        <w:softHyphen/>
      </w:r>
      <w:r w:rsidRPr="00527609">
        <w:rPr>
          <w:spacing w:val="-2"/>
        </w:rPr>
        <w:t>ning, för vilken Integritetsskyddsmyndigheten utövar tillsyn, kan komma att om</w:t>
      </w:r>
      <w:r w:rsidR="00432B90">
        <w:rPr>
          <w:spacing w:val="-2"/>
        </w:rPr>
        <w:softHyphen/>
      </w:r>
      <w:r w:rsidRPr="00527609">
        <w:rPr>
          <w:spacing w:val="-2"/>
        </w:rPr>
        <w:t>fattas av den nya lagen och av PTS tillsynsområde. Det kan, som Inte</w:t>
      </w:r>
      <w:r w:rsidR="00527609" w:rsidRPr="00527609">
        <w:rPr>
          <w:spacing w:val="-2"/>
        </w:rPr>
        <w:softHyphen/>
      </w:r>
      <w:r w:rsidRPr="00527609">
        <w:rPr>
          <w:spacing w:val="-2"/>
        </w:rPr>
        <w:t>gritets</w:t>
      </w:r>
      <w:r w:rsidR="00432B90">
        <w:rPr>
          <w:spacing w:val="-2"/>
        </w:rPr>
        <w:softHyphen/>
      </w:r>
      <w:r w:rsidRPr="00527609">
        <w:rPr>
          <w:spacing w:val="-2"/>
        </w:rPr>
        <w:t>skyddsmyndigheten påpekar, innebära en förändring av den registre</w:t>
      </w:r>
      <w:r w:rsidR="00527609" w:rsidRPr="00527609">
        <w:rPr>
          <w:spacing w:val="-2"/>
        </w:rPr>
        <w:softHyphen/>
      </w:r>
      <w:r w:rsidRPr="00527609">
        <w:rPr>
          <w:spacing w:val="-2"/>
        </w:rPr>
        <w:t>rades rättigheter, de personuppgiftsansvarigas skyldigheter i fråga om exem</w:t>
      </w:r>
      <w:r w:rsidR="00527609" w:rsidRPr="00527609">
        <w:rPr>
          <w:spacing w:val="-2"/>
        </w:rPr>
        <w:softHyphen/>
      </w:r>
      <w:r w:rsidRPr="00527609">
        <w:rPr>
          <w:spacing w:val="-2"/>
        </w:rPr>
        <w:t>pel</w:t>
      </w:r>
      <w:r w:rsidR="00527609" w:rsidRPr="00527609">
        <w:rPr>
          <w:spacing w:val="-2"/>
        </w:rPr>
        <w:softHyphen/>
      </w:r>
      <w:r w:rsidRPr="00527609">
        <w:rPr>
          <w:spacing w:val="-2"/>
        </w:rPr>
        <w:t>vis it-säkerhet och de tillsyns- och sanktionsbefogenheter som är aktuella i olika fall. Den situation som Integritetsskyddsmyndigheten lyfter fram uppstår dock inte med anledning av genomförandet av EU-direktivet. För</w:t>
      </w:r>
      <w:r w:rsidR="00527609" w:rsidRPr="00527609">
        <w:rPr>
          <w:spacing w:val="-2"/>
        </w:rPr>
        <w:softHyphen/>
      </w:r>
      <w:r w:rsidRPr="00527609">
        <w:rPr>
          <w:spacing w:val="-2"/>
        </w:rPr>
        <w:t>hållandet mellan bestämmelserna om integritetsskydd enligt e-data</w:t>
      </w:r>
      <w:r w:rsidRPr="00527609">
        <w:rPr>
          <w:spacing w:val="-2"/>
        </w:rPr>
        <w:softHyphen/>
        <w:t>skydds</w:t>
      </w:r>
      <w:r w:rsidR="00527609" w:rsidRPr="00527609">
        <w:rPr>
          <w:spacing w:val="-2"/>
        </w:rPr>
        <w:softHyphen/>
      </w:r>
      <w:r w:rsidRPr="00527609">
        <w:rPr>
          <w:spacing w:val="-2"/>
        </w:rPr>
        <w:t>direktivet och EU:s dataskyddsförordning, de gräns</w:t>
      </w:r>
      <w:r w:rsidRPr="00527609">
        <w:rPr>
          <w:spacing w:val="-2"/>
        </w:rPr>
        <w:softHyphen/>
        <w:t>drag</w:t>
      </w:r>
      <w:r w:rsidRPr="00527609">
        <w:rPr>
          <w:spacing w:val="-2"/>
        </w:rPr>
        <w:softHyphen/>
        <w:t>nings</w:t>
      </w:r>
      <w:r w:rsidRPr="00527609">
        <w:rPr>
          <w:spacing w:val="-2"/>
        </w:rPr>
        <w:softHyphen/>
        <w:t>frågor som det föran</w:t>
      </w:r>
      <w:r w:rsidR="00432B90">
        <w:rPr>
          <w:spacing w:val="-2"/>
        </w:rPr>
        <w:softHyphen/>
      </w:r>
      <w:r w:rsidRPr="00527609">
        <w:rPr>
          <w:spacing w:val="-2"/>
        </w:rPr>
        <w:t>le</w:t>
      </w:r>
      <w:r w:rsidR="00432B90">
        <w:rPr>
          <w:spacing w:val="-2"/>
        </w:rPr>
        <w:softHyphen/>
      </w:r>
      <w:r w:rsidRPr="00432B90">
        <w:rPr>
          <w:spacing w:val="-4"/>
        </w:rPr>
        <w:t>der och vad det innebär för tillhanda</w:t>
      </w:r>
      <w:r w:rsidRPr="00432B90">
        <w:rPr>
          <w:spacing w:val="-4"/>
        </w:rPr>
        <w:softHyphen/>
        <w:t>hållare av elektroniska kommu</w:t>
      </w:r>
      <w:r w:rsidR="00527609" w:rsidRPr="00432B90">
        <w:rPr>
          <w:spacing w:val="-4"/>
        </w:rPr>
        <w:softHyphen/>
      </w:r>
      <w:r w:rsidRPr="00432B90">
        <w:rPr>
          <w:spacing w:val="-4"/>
        </w:rPr>
        <w:t>nika</w:t>
      </w:r>
      <w:r w:rsidRPr="00432B90">
        <w:rPr>
          <w:spacing w:val="-4"/>
        </w:rPr>
        <w:softHyphen/>
        <w:t>tions</w:t>
      </w:r>
      <w:r w:rsidR="00432B90" w:rsidRPr="00432B90">
        <w:rPr>
          <w:spacing w:val="-4"/>
        </w:rPr>
        <w:softHyphen/>
      </w:r>
      <w:r w:rsidRPr="00527609">
        <w:rPr>
          <w:spacing w:val="-2"/>
        </w:rPr>
        <w:softHyphen/>
        <w:t>tjänster och tillsynsmyndigheter är sådant som både Integritets</w:t>
      </w:r>
      <w:r w:rsidR="00527609" w:rsidRPr="00527609">
        <w:rPr>
          <w:spacing w:val="-2"/>
        </w:rPr>
        <w:softHyphen/>
      </w:r>
      <w:r w:rsidRPr="00527609">
        <w:rPr>
          <w:spacing w:val="-2"/>
        </w:rPr>
        <w:t>skydds</w:t>
      </w:r>
      <w:r w:rsidR="00432B90">
        <w:rPr>
          <w:spacing w:val="-2"/>
        </w:rPr>
        <w:softHyphen/>
      </w:r>
      <w:r w:rsidRPr="00527609">
        <w:rPr>
          <w:spacing w:val="-2"/>
        </w:rPr>
        <w:t>myn</w:t>
      </w:r>
      <w:r w:rsidR="00432B90">
        <w:rPr>
          <w:spacing w:val="-2"/>
        </w:rPr>
        <w:softHyphen/>
      </w:r>
      <w:r w:rsidRPr="00527609">
        <w:rPr>
          <w:spacing w:val="-2"/>
        </w:rPr>
        <w:t>digheten och PTS hanterar inom ramen för sina uppgifter och som de sam</w:t>
      </w:r>
      <w:r w:rsidR="00432B90">
        <w:rPr>
          <w:spacing w:val="-2"/>
        </w:rPr>
        <w:softHyphen/>
      </w:r>
      <w:r w:rsidRPr="00527609">
        <w:rPr>
          <w:spacing w:val="-2"/>
        </w:rPr>
        <w:t>verkar om. En sådan analys av gräns</w:t>
      </w:r>
      <w:r w:rsidRPr="00527609">
        <w:rPr>
          <w:spacing w:val="-2"/>
        </w:rPr>
        <w:softHyphen/>
        <w:t>drag</w:t>
      </w:r>
      <w:r w:rsidRPr="00527609">
        <w:rPr>
          <w:spacing w:val="-2"/>
        </w:rPr>
        <w:softHyphen/>
        <w:t>ningsfrågor som Inte</w:t>
      </w:r>
      <w:r w:rsidR="00527609" w:rsidRPr="00527609">
        <w:rPr>
          <w:spacing w:val="-2"/>
        </w:rPr>
        <w:softHyphen/>
      </w:r>
      <w:r w:rsidRPr="00527609">
        <w:rPr>
          <w:spacing w:val="-2"/>
        </w:rPr>
        <w:t>gritets</w:t>
      </w:r>
      <w:r w:rsidR="00432B90">
        <w:rPr>
          <w:spacing w:val="-2"/>
        </w:rPr>
        <w:softHyphen/>
      </w:r>
      <w:r w:rsidRPr="00527609">
        <w:rPr>
          <w:spacing w:val="-2"/>
        </w:rPr>
        <w:t>skydds</w:t>
      </w:r>
      <w:r w:rsidR="00432B90">
        <w:rPr>
          <w:spacing w:val="-2"/>
        </w:rPr>
        <w:softHyphen/>
      </w:r>
      <w:r w:rsidRPr="00527609">
        <w:rPr>
          <w:spacing w:val="-2"/>
        </w:rPr>
        <w:t>myndigheten efter</w:t>
      </w:r>
      <w:r w:rsidRPr="00527609">
        <w:rPr>
          <w:spacing w:val="-2"/>
        </w:rPr>
        <w:softHyphen/>
        <w:t>frågar är inte möjlig inom ramen för detta lagstift</w:t>
      </w:r>
      <w:r w:rsidR="00432B90">
        <w:rPr>
          <w:spacing w:val="-2"/>
        </w:rPr>
        <w:softHyphen/>
      </w:r>
      <w:r w:rsidRPr="00527609">
        <w:rPr>
          <w:spacing w:val="-2"/>
        </w:rPr>
        <w:t>nings</w:t>
      </w:r>
      <w:r w:rsidR="00432B90">
        <w:rPr>
          <w:spacing w:val="-2"/>
        </w:rPr>
        <w:softHyphen/>
      </w:r>
      <w:r w:rsidRPr="00527609">
        <w:rPr>
          <w:spacing w:val="-2"/>
        </w:rPr>
        <w:t>arbete. I avsnitt 28 behandlas de konse</w:t>
      </w:r>
      <w:r w:rsidRPr="00527609">
        <w:rPr>
          <w:spacing w:val="-2"/>
        </w:rPr>
        <w:softHyphen/>
        <w:t>kvenser som förslagen medför för till</w:t>
      </w:r>
      <w:r w:rsidR="00432B90">
        <w:rPr>
          <w:spacing w:val="-2"/>
        </w:rPr>
        <w:softHyphen/>
      </w:r>
      <w:r w:rsidRPr="00527609">
        <w:rPr>
          <w:spacing w:val="-2"/>
        </w:rPr>
        <w:t>handa</w:t>
      </w:r>
      <w:r w:rsidRPr="00527609">
        <w:rPr>
          <w:spacing w:val="-2"/>
        </w:rPr>
        <w:softHyphen/>
        <w:t>hållare av nummeroberoende interpersonella ko</w:t>
      </w:r>
      <w:r w:rsidRPr="00527609">
        <w:rPr>
          <w:spacing w:val="-2"/>
        </w:rPr>
        <w:softHyphen/>
        <w:t>m</w:t>
      </w:r>
      <w:r w:rsidRPr="00527609">
        <w:rPr>
          <w:spacing w:val="-2"/>
        </w:rPr>
        <w:softHyphen/>
        <w:t>mu</w:t>
      </w:r>
      <w:r w:rsidRPr="00527609">
        <w:rPr>
          <w:spacing w:val="-2"/>
        </w:rPr>
        <w:softHyphen/>
        <w:t>nikationstjänster.</w:t>
      </w:r>
    </w:p>
    <w:p w14:paraId="09E3CF82" w14:textId="587EB6AF" w:rsidR="00D85371" w:rsidRDefault="00D85371" w:rsidP="00D85371">
      <w:pPr>
        <w:pStyle w:val="Brdtextmedindrag"/>
      </w:pPr>
      <w:r w:rsidRPr="00D41EBE">
        <w:t>Som behandlas i avsnitt 4 föreskriver den tillfälliga förordningen för att bekämpa sexuella övergrepp mot barn på nätet ett tillfälligt undantag från artiklarna</w:t>
      </w:r>
      <w:r>
        <w:t> </w:t>
      </w:r>
      <w:r w:rsidRPr="00D41EBE">
        <w:t>5.1 och</w:t>
      </w:r>
      <w:r w:rsidR="00A82C80">
        <w:t xml:space="preserve"> </w:t>
      </w:r>
      <w:r w:rsidRPr="00D41EBE">
        <w:t>6.1 i e-dataskyddsdirektivet för tillhandahållare av num</w:t>
      </w:r>
      <w:r w:rsidR="00A82C80">
        <w:softHyphen/>
      </w:r>
      <w:r w:rsidRPr="00D41EBE">
        <w:t xml:space="preserve">meroberoende interpersonella kommunikationstjänster i vissa fall. </w:t>
      </w:r>
      <w:r w:rsidRPr="0025461F">
        <w:t>Förord</w:t>
      </w:r>
      <w:r w:rsidR="00A82C80">
        <w:softHyphen/>
      </w:r>
      <w:r w:rsidRPr="0025461F">
        <w:t>ningen begränsar därigenom rätten till skydd av konfidentialitet vid kom</w:t>
      </w:r>
      <w:r w:rsidR="00A82C80">
        <w:softHyphen/>
      </w:r>
      <w:r w:rsidRPr="0025461F">
        <w:t xml:space="preserve">munikation och trafikuppgifter i förhållande till tillhandahållare av </w:t>
      </w:r>
      <w:r>
        <w:t>sådana tjänster.</w:t>
      </w:r>
      <w:r w:rsidRPr="0025461F">
        <w:t xml:space="preserve"> Den avviker därmed från regleringen i </w:t>
      </w:r>
      <w:r>
        <w:t>EU-direktivet,</w:t>
      </w:r>
      <w:r w:rsidRPr="0025461F">
        <w:t xml:space="preserve"> där till</w:t>
      </w:r>
      <w:r w:rsidR="00A82C80">
        <w:softHyphen/>
      </w:r>
      <w:r w:rsidRPr="0025461F">
        <w:t>handahållare av sådana tjänster omfattas av samma regler som gäller alla andra elektroniska kommuni</w:t>
      </w:r>
      <w:r>
        <w:softHyphen/>
      </w:r>
      <w:r w:rsidRPr="0025461F">
        <w:t>kationstjänster i fråga om integri</w:t>
      </w:r>
      <w:r>
        <w:softHyphen/>
      </w:r>
      <w:r w:rsidRPr="0025461F">
        <w:t>tets</w:t>
      </w:r>
      <w:r>
        <w:softHyphen/>
      </w:r>
      <w:r w:rsidRPr="0025461F">
        <w:t>skydd</w:t>
      </w:r>
      <w:r>
        <w:t>.</w:t>
      </w:r>
    </w:p>
    <w:p w14:paraId="039C66BA" w14:textId="77777777" w:rsidR="00D85371" w:rsidRDefault="00D85371" w:rsidP="00D85371">
      <w:pPr>
        <w:pStyle w:val="Brdtextmedindrag"/>
      </w:pPr>
      <w:r w:rsidRPr="00D41EBE">
        <w:t xml:space="preserve">Undantaget gäller endast i syfte att upptäcka sexuella övergrepp mot barn på nätet, rapportera </w:t>
      </w:r>
      <w:r>
        <w:t>sådant material</w:t>
      </w:r>
      <w:r w:rsidRPr="00D41EBE">
        <w:t xml:space="preserve"> till brottsbekämpande myndig</w:t>
      </w:r>
      <w:r>
        <w:softHyphen/>
      </w:r>
      <w:r w:rsidRPr="00D41EBE">
        <w:t>heter och till organisationer som agerar i allmänhetens intresse mot sexuella övergrepp mot barn och avlägsna material med sexuella över</w:t>
      </w:r>
      <w:r>
        <w:softHyphen/>
      </w:r>
      <w:r w:rsidRPr="00D41EBE">
        <w:t>grepp mot barn från dessa tjänster.</w:t>
      </w:r>
    </w:p>
    <w:p w14:paraId="221D9F66" w14:textId="7E35D06C" w:rsidR="00D85371" w:rsidRDefault="00D85371" w:rsidP="00D85371">
      <w:pPr>
        <w:pStyle w:val="Brdtextmedindrag"/>
      </w:pPr>
      <w:r w:rsidRPr="00D41EBE">
        <w:t>För att den behandling som tillhandahållare av nummeroberoende interpersonella kommunikationstjänster vidtar i enlighet med förord</w:t>
      </w:r>
      <w:r>
        <w:softHyphen/>
      </w:r>
      <w:r w:rsidRPr="00D41EBE">
        <w:t xml:space="preserve">ningens bestämmelser inte ska stå i strid med svensk rätt krävs </w:t>
      </w:r>
      <w:r>
        <w:t>viss an</w:t>
      </w:r>
      <w:r>
        <w:softHyphen/>
        <w:t>passning</w:t>
      </w:r>
      <w:r w:rsidRPr="00D41EBE">
        <w:t>. I de bestämmelser som genomför artiklarna</w:t>
      </w:r>
      <w:r>
        <w:t> </w:t>
      </w:r>
      <w:r w:rsidRPr="00D41EBE">
        <w:t>5.1 och</w:t>
      </w:r>
      <w:r w:rsidR="00A82C80">
        <w:t xml:space="preserve"> </w:t>
      </w:r>
      <w:r w:rsidRPr="00D41EBE">
        <w:t>6.</w:t>
      </w:r>
      <w:r>
        <w:t>1</w:t>
      </w:r>
      <w:r w:rsidRPr="00D41EBE">
        <w:t xml:space="preserve"> </w:t>
      </w:r>
      <w:r>
        <w:t xml:space="preserve">i </w:t>
      </w:r>
      <w:r w:rsidRPr="00D41EBE">
        <w:t>e-data</w:t>
      </w:r>
      <w:r>
        <w:softHyphen/>
      </w:r>
      <w:r w:rsidRPr="00D41EBE">
        <w:t>skyddsdirektivet i den nya lagen bör det därför införas undantag för den uppgift</w:t>
      </w:r>
      <w:r>
        <w:t>s</w:t>
      </w:r>
      <w:r w:rsidRPr="00D41EBE">
        <w:t>behandling som tillhandahållare av nummeroberoende inter</w:t>
      </w:r>
      <w:r>
        <w:softHyphen/>
      </w:r>
      <w:r w:rsidRPr="00D41EBE">
        <w:t>personella kommunikations</w:t>
      </w:r>
      <w:r>
        <w:softHyphen/>
      </w:r>
      <w:r w:rsidRPr="00D41EBE">
        <w:t>tjänster vidtar i enlighet med förordningen.</w:t>
      </w:r>
    </w:p>
    <w:p w14:paraId="6578DDE0" w14:textId="77777777" w:rsidR="00D85371" w:rsidRPr="00E211AD" w:rsidRDefault="00D85371" w:rsidP="00D85371">
      <w:pPr>
        <w:pStyle w:val="Rubrik2"/>
      </w:pPr>
      <w:bookmarkStart w:id="1287" w:name="_Toc9841657"/>
      <w:bookmarkStart w:id="1288" w:name="_Toc9867534"/>
      <w:bookmarkStart w:id="1289" w:name="_Toc9867784"/>
      <w:bookmarkStart w:id="1290" w:name="_Toc9871201"/>
      <w:bookmarkStart w:id="1291" w:name="_Toc9958284"/>
      <w:bookmarkStart w:id="1292" w:name="_Toc9961343"/>
      <w:bookmarkStart w:id="1293" w:name="_Toc9962442"/>
      <w:bookmarkStart w:id="1294" w:name="_Toc17793406"/>
      <w:bookmarkStart w:id="1295" w:name="_Toc73005988"/>
      <w:bookmarkStart w:id="1296" w:name="_Toc86738794"/>
      <w:bookmarkStart w:id="1297" w:name="_Toc94597557"/>
      <w:bookmarkStart w:id="1298" w:name="_Toc96533400"/>
      <w:r w:rsidRPr="00E211AD">
        <w:lastRenderedPageBreak/>
        <w:t>Lagring och annan behandling av trafikuppgifter för brottsbekämpande ändamål</w:t>
      </w:r>
      <w:bookmarkEnd w:id="1287"/>
      <w:bookmarkEnd w:id="1288"/>
      <w:bookmarkEnd w:id="1289"/>
      <w:bookmarkEnd w:id="1290"/>
      <w:bookmarkEnd w:id="1291"/>
      <w:bookmarkEnd w:id="1292"/>
      <w:bookmarkEnd w:id="1293"/>
      <w:bookmarkEnd w:id="1294"/>
      <w:bookmarkEnd w:id="1295"/>
      <w:bookmarkEnd w:id="1296"/>
      <w:bookmarkEnd w:id="1297"/>
      <w:bookmarkEnd w:id="1298"/>
    </w:p>
    <w:p w14:paraId="68E4C1B3" w14:textId="77777777" w:rsidR="00D85371" w:rsidRPr="00E9455B"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lagring och annan behand</w:t>
      </w:r>
      <w:r>
        <w:softHyphen/>
      </w:r>
      <w:r w:rsidRPr="00E211AD">
        <w:t>ling av trafikuppgifter m.m. för brottsbekämpande ändamål ska</w:t>
      </w:r>
      <w:r>
        <w:t xml:space="preserve"> </w:t>
      </w:r>
      <w:r w:rsidRPr="00E211AD">
        <w:t>föras över till den nya lagen.</w:t>
      </w:r>
    </w:p>
    <w:p w14:paraId="2AE7DC60" w14:textId="77777777" w:rsidR="00D85371" w:rsidRPr="00E211AD" w:rsidRDefault="00D85371" w:rsidP="00D85371">
      <w:pPr>
        <w:pStyle w:val="Brdtextmedindrag"/>
        <w:rPr>
          <w:sz w:val="8"/>
          <w:szCs w:val="8"/>
        </w:rPr>
      </w:pPr>
    </w:p>
    <w:p w14:paraId="1BFE1B61" w14:textId="77777777" w:rsidR="00D85371" w:rsidRDefault="00D85371" w:rsidP="00D85371">
      <w:pPr>
        <w:pStyle w:val="Brdtextmedindrag"/>
      </w:pPr>
      <w:r>
        <w:rPr>
          <w:b/>
        </w:rPr>
        <w:t xml:space="preserve">Promemorians förslag </w:t>
      </w:r>
      <w:r>
        <w:t>överensstämmer med regeringens förslag.</w:t>
      </w:r>
    </w:p>
    <w:p w14:paraId="7E6D1D2B" w14:textId="3DF7C71E" w:rsidR="00D85371" w:rsidRPr="002F633D" w:rsidRDefault="00D85371" w:rsidP="00D85371">
      <w:pPr>
        <w:pStyle w:val="Brdtextmedindrag"/>
        <w:rPr>
          <w:i/>
        </w:rPr>
      </w:pPr>
      <w:r w:rsidRPr="009B3B7F">
        <w:rPr>
          <w:b/>
        </w:rPr>
        <w:t>Remissinstanserna:</w:t>
      </w:r>
      <w:r>
        <w:t xml:space="preserve"> De flesta av remissinstanserna tillstyrker förslaget eller har inga synpunkter på det. </w:t>
      </w:r>
      <w:r w:rsidRPr="001227BD">
        <w:rPr>
          <w:i/>
        </w:rPr>
        <w:t xml:space="preserve">PTS </w:t>
      </w:r>
      <w:r>
        <w:t>anser att det bör klargöras hur ut</w:t>
      </w:r>
      <w:r w:rsidR="00A82C80">
        <w:softHyphen/>
      </w:r>
      <w:r>
        <w:t>trycket inter</w:t>
      </w:r>
      <w:r>
        <w:softHyphen/>
        <w:t>net</w:t>
      </w:r>
      <w:r>
        <w:softHyphen/>
        <w:t>åtkomst förhåller sig till in</w:t>
      </w:r>
      <w:r>
        <w:softHyphen/>
        <w:t>ter</w:t>
      </w:r>
      <w:r>
        <w:softHyphen/>
        <w:t>netanslutningstjänst. Myn</w:t>
      </w:r>
      <w:r>
        <w:softHyphen/>
        <w:t>dig</w:t>
      </w:r>
      <w:r w:rsidR="00A82C80">
        <w:softHyphen/>
      </w:r>
      <w:r>
        <w:t>heten efterfrågar även ett bemyndigande i lag för att meddela före</w:t>
      </w:r>
      <w:r>
        <w:softHyphen/>
        <w:t>skrifter om vilka uppgifter som får lagras. De brottsbekämpande myn</w:t>
      </w:r>
      <w:r>
        <w:softHyphen/>
        <w:t>dig</w:t>
      </w:r>
      <w:r>
        <w:softHyphen/>
        <w:t xml:space="preserve">heterna, bl.a. </w:t>
      </w:r>
      <w:r>
        <w:rPr>
          <w:i/>
        </w:rPr>
        <w:t>Säkerhets</w:t>
      </w:r>
      <w:r>
        <w:rPr>
          <w:i/>
        </w:rPr>
        <w:softHyphen/>
        <w:t>polisen</w:t>
      </w:r>
      <w:r w:rsidRPr="003B2B2D">
        <w:t>,</w:t>
      </w:r>
      <w:r w:rsidDel="00D7304B">
        <w:rPr>
          <w:i/>
        </w:rPr>
        <w:t xml:space="preserve"> </w:t>
      </w:r>
      <w:r>
        <w:rPr>
          <w:i/>
        </w:rPr>
        <w:t xml:space="preserve">Åklagarmyndigheten </w:t>
      </w:r>
      <w:r>
        <w:rPr>
          <w:iCs/>
        </w:rPr>
        <w:t xml:space="preserve">och </w:t>
      </w:r>
      <w:r>
        <w:rPr>
          <w:i/>
        </w:rPr>
        <w:t>Tull</w:t>
      </w:r>
      <w:r>
        <w:rPr>
          <w:i/>
        </w:rPr>
        <w:softHyphen/>
        <w:t>verket</w:t>
      </w:r>
      <w:r>
        <w:rPr>
          <w:iCs/>
        </w:rPr>
        <w:t>,</w:t>
      </w:r>
      <w:r>
        <w:rPr>
          <w:i/>
        </w:rPr>
        <w:t xml:space="preserve"> </w:t>
      </w:r>
      <w:r>
        <w:t>fram</w:t>
      </w:r>
      <w:r>
        <w:softHyphen/>
        <w:t>håller att det är ange</w:t>
      </w:r>
      <w:r>
        <w:softHyphen/>
        <w:t>läget att ut</w:t>
      </w:r>
      <w:r>
        <w:softHyphen/>
        <w:t>reda bl.a. en lagringsskyldighet även för nummer</w:t>
      </w:r>
      <w:r>
        <w:softHyphen/>
        <w:t>obero</w:t>
      </w:r>
      <w:r>
        <w:softHyphen/>
        <w:t>ende inter</w:t>
      </w:r>
      <w:r>
        <w:softHyphen/>
        <w:t>personella kommunikations</w:t>
      </w:r>
      <w:r>
        <w:softHyphen/>
        <w:t xml:space="preserve">tjänster. </w:t>
      </w:r>
      <w:r>
        <w:rPr>
          <w:i/>
          <w:iCs/>
        </w:rPr>
        <w:t>Verket för inno</w:t>
      </w:r>
      <w:r>
        <w:rPr>
          <w:i/>
          <w:iCs/>
        </w:rPr>
        <w:softHyphen/>
        <w:t>va</w:t>
      </w:r>
      <w:r w:rsidR="00A82C80">
        <w:rPr>
          <w:i/>
          <w:iCs/>
        </w:rPr>
        <w:softHyphen/>
      </w:r>
      <w:r>
        <w:rPr>
          <w:i/>
          <w:iCs/>
        </w:rPr>
        <w:t xml:space="preserve">tionssystem </w:t>
      </w:r>
      <w:r>
        <w:t>understryker vikten av tydliga föreskrifter för att mini</w:t>
      </w:r>
      <w:r>
        <w:softHyphen/>
        <w:t>mera risken för incidenter.</w:t>
      </w:r>
    </w:p>
    <w:p w14:paraId="3B04FF05" w14:textId="77777777" w:rsidR="00D85371" w:rsidRDefault="00D85371" w:rsidP="00D85371">
      <w:pPr>
        <w:pStyle w:val="Brdtextmedindrag"/>
      </w:pPr>
      <w:r w:rsidRPr="00E211AD">
        <w:rPr>
          <w:b/>
        </w:rPr>
        <w:t xml:space="preserve">Skälen för </w:t>
      </w:r>
      <w:r>
        <w:rPr>
          <w:b/>
        </w:rPr>
        <w:t xml:space="preserve">regeringens </w:t>
      </w:r>
      <w:r w:rsidRPr="00E211AD">
        <w:rPr>
          <w:b/>
        </w:rPr>
        <w:t>förslag:</w:t>
      </w:r>
      <w:r>
        <w:rPr>
          <w:b/>
        </w:rPr>
        <w:t xml:space="preserve"> </w:t>
      </w:r>
      <w:r w:rsidRPr="00E211AD">
        <w:t>I 6</w:t>
      </w:r>
      <w:r>
        <w:t> kap. 1, </w:t>
      </w:r>
      <w:r w:rsidRPr="00E211AD">
        <w:t>3</w:t>
      </w:r>
      <w:r>
        <w:t> </w:t>
      </w:r>
      <w:r w:rsidRPr="00E211AD">
        <w:t xml:space="preserve">a, </w:t>
      </w:r>
      <w:r w:rsidRPr="009F2F38">
        <w:t>5</w:t>
      </w:r>
      <w:r w:rsidRPr="00E211AD">
        <w:t xml:space="preserve"> och 16</w:t>
      </w:r>
      <w:r>
        <w:t> </w:t>
      </w:r>
      <w:r w:rsidRPr="00E211AD">
        <w:t>a–</w:t>
      </w:r>
      <w:r>
        <w:t>g §</w:t>
      </w:r>
      <w:r w:rsidRPr="00E211AD">
        <w:t xml:space="preserve">§ LEK </w:t>
      </w:r>
      <w:r>
        <w:t>behandlas</w:t>
      </w:r>
      <w:r w:rsidRPr="003E5FA6">
        <w:t xml:space="preserve"> lagring och annan behandling av trafikuppgifter m.m. för brotts</w:t>
      </w:r>
      <w:r>
        <w:softHyphen/>
      </w:r>
      <w:r w:rsidRPr="00E211AD">
        <w:t>bekämpande ändamål</w:t>
      </w:r>
      <w:r>
        <w:t xml:space="preserve"> (s.k. datalagring)</w:t>
      </w:r>
      <w:r w:rsidRPr="00E211AD">
        <w:t xml:space="preserve">. </w:t>
      </w:r>
      <w:r>
        <w:t xml:space="preserve">Den materiella regleringen </w:t>
      </w:r>
      <w:r w:rsidRPr="00E211AD">
        <w:t>bör föras över till den nya lagen.</w:t>
      </w:r>
      <w:r>
        <w:t xml:space="preserve"> </w:t>
      </w:r>
    </w:p>
    <w:p w14:paraId="49B83B28" w14:textId="2AF8CCB0" w:rsidR="00D85371" w:rsidRDefault="00D85371" w:rsidP="00666950">
      <w:pPr>
        <w:pStyle w:val="Brdtextmedindrag"/>
      </w:pPr>
      <w:r>
        <w:t xml:space="preserve">I regleringen ingår dessutom två upplysningsbestämmelser där det anges att regeringen </w:t>
      </w:r>
      <w:r w:rsidRPr="004622A4">
        <w:t>eller den myndighet som regeringen bestämmer med stöd av 8</w:t>
      </w:r>
      <w:r>
        <w:t> </w:t>
      </w:r>
      <w:r w:rsidRPr="004622A4">
        <w:t>kap. 7</w:t>
      </w:r>
      <w:r>
        <w:t> </w:t>
      </w:r>
      <w:r w:rsidRPr="004622A4">
        <w:t>§</w:t>
      </w:r>
      <w:r>
        <w:t> </w:t>
      </w:r>
      <w:r w:rsidR="009B7BB3">
        <w:t>regeringsformen</w:t>
      </w:r>
      <w:r w:rsidRPr="004622A4">
        <w:t xml:space="preserve"> kan meddela </w:t>
      </w:r>
      <w:r w:rsidR="00764DD4">
        <w:t>närmare</w:t>
      </w:r>
      <w:r w:rsidRPr="004622A4">
        <w:t xml:space="preserve"> föreskrifter</w:t>
      </w:r>
      <w:r>
        <w:t xml:space="preserve">. Som </w:t>
      </w:r>
      <w:r w:rsidRPr="00330484">
        <w:rPr>
          <w:i/>
          <w:iCs/>
        </w:rPr>
        <w:t>Lagrådet</w:t>
      </w:r>
      <w:r>
        <w:t xml:space="preserve"> påpekar</w:t>
      </w:r>
      <w:r w:rsidRPr="004622A4">
        <w:t xml:space="preserve"> </w:t>
      </w:r>
      <w:r>
        <w:t xml:space="preserve">upplyser dessa endast om att </w:t>
      </w:r>
      <w:r w:rsidRPr="004622A4">
        <w:t xml:space="preserve">verkställighetsföreskrifter till lagen </w:t>
      </w:r>
      <w:r>
        <w:t xml:space="preserve">kan meddelas. </w:t>
      </w:r>
      <w:r w:rsidRPr="002D3E3D">
        <w:t>Lagrådet</w:t>
      </w:r>
      <w:r>
        <w:t xml:space="preserve"> anför att det kan vara lämpligt att slopa dessa upplysningsbestämmelser för att undvika motsatsslut vid tolkningen av andra bestämmelser som saknar motsvarande upplysning. Upplysnings</w:t>
      </w:r>
      <w:r>
        <w:softHyphen/>
        <w:t>bestäm</w:t>
      </w:r>
      <w:r>
        <w:softHyphen/>
        <w:t xml:space="preserve">melser om verkställighetsföreskrifter är, som </w:t>
      </w:r>
      <w:r w:rsidRPr="007D3E78">
        <w:t>Lagrådet</w:t>
      </w:r>
      <w:r>
        <w:t xml:space="preserve"> påpekar, inte </w:t>
      </w:r>
      <w:r w:rsidRPr="007D3E78">
        <w:t xml:space="preserve">nödvändiga. </w:t>
      </w:r>
      <w:r>
        <w:t>I</w:t>
      </w:r>
      <w:r w:rsidRPr="00614BBC">
        <w:t xml:space="preserve">nom </w:t>
      </w:r>
      <w:r>
        <w:t xml:space="preserve">det </w:t>
      </w:r>
      <w:r w:rsidRPr="00614BBC">
        <w:t xml:space="preserve">område som upplysningsbestämmelserna avser har </w:t>
      </w:r>
      <w:r w:rsidR="006177D0">
        <w:t xml:space="preserve">emellertid </w:t>
      </w:r>
      <w:r w:rsidRPr="00614BBC">
        <w:t>tämligen omfattande och detalje</w:t>
      </w:r>
      <w:r>
        <w:softHyphen/>
      </w:r>
      <w:r w:rsidRPr="00614BBC">
        <w:t>rade verkställighets</w:t>
      </w:r>
      <w:r w:rsidR="002B4060">
        <w:softHyphen/>
      </w:r>
      <w:r w:rsidRPr="00614BBC">
        <w:t>före</w:t>
      </w:r>
      <w:r w:rsidR="00573F82">
        <w:softHyphen/>
      </w:r>
      <w:r w:rsidRPr="00614BBC">
        <w:t>skrifter, som påverkar enskilda, beslutats</w:t>
      </w:r>
      <w:r>
        <w:t xml:space="preserve">, </w:t>
      </w:r>
      <w:r w:rsidRPr="00614BBC">
        <w:t>se 37–45 §§ förordningen</w:t>
      </w:r>
      <w:r>
        <w:t xml:space="preserve"> (</w:t>
      </w:r>
      <w:r w:rsidRPr="0078145B">
        <w:t>2003:396</w:t>
      </w:r>
      <w:r>
        <w:t xml:space="preserve">) </w:t>
      </w:r>
      <w:r w:rsidRPr="00614BBC">
        <w:t>om elektronisk kommunikation.</w:t>
      </w:r>
      <w:r w:rsidRPr="007D3E78">
        <w:t xml:space="preserve"> En sådan information som ges i upplysningsbestämmelserna är därför särskilt angelägen i detta fall så att regleringen är transparent och tydlig.</w:t>
      </w:r>
      <w:r>
        <w:t xml:space="preserve"> R</w:t>
      </w:r>
      <w:r w:rsidRPr="00614BBC">
        <w:t>egeringen</w:t>
      </w:r>
      <w:r>
        <w:t xml:space="preserve"> anser därför </w:t>
      </w:r>
      <w:r w:rsidRPr="00614BBC">
        <w:t>att upplys</w:t>
      </w:r>
      <w:r w:rsidR="00573F82">
        <w:softHyphen/>
      </w:r>
      <w:r w:rsidRPr="00614BBC">
        <w:t>nings</w:t>
      </w:r>
      <w:r>
        <w:softHyphen/>
      </w:r>
      <w:r w:rsidRPr="00614BBC">
        <w:t>bestämmelserna bör behållas.</w:t>
      </w:r>
      <w:r>
        <w:t xml:space="preserve"> Det bör inte innebära någon risk för motsats</w:t>
      </w:r>
      <w:r>
        <w:softHyphen/>
        <w:t>slut vid tolkningen av andra bestämmelser i den nya lagen.</w:t>
      </w:r>
    </w:p>
    <w:p w14:paraId="3BC24D4A" w14:textId="2EDF75E9" w:rsidR="00D85371" w:rsidRPr="00E211AD" w:rsidRDefault="00D85371" w:rsidP="00D85371">
      <w:pPr>
        <w:pStyle w:val="Brdtextmedindrag"/>
      </w:pPr>
      <w:r>
        <w:t xml:space="preserve">Som </w:t>
      </w:r>
      <w:r>
        <w:rPr>
          <w:i/>
        </w:rPr>
        <w:t xml:space="preserve">PTS </w:t>
      </w:r>
      <w:r>
        <w:t>påpekar används i LEK:s bestämmelser om datalagring ordet internetåtkomst, som defini</w:t>
      </w:r>
      <w:r>
        <w:softHyphen/>
        <w:t xml:space="preserve">eras i 6 kap. 1 § LEK, samtidigt som ordet internetanslutningstjänst införs i den nya lagen (se </w:t>
      </w:r>
      <w:r w:rsidRPr="000C77B8">
        <w:t>avsnitt 8). In</w:t>
      </w:r>
      <w:r w:rsidRPr="000C77B8">
        <w:softHyphen/>
        <w:t>ternet</w:t>
      </w:r>
      <w:r w:rsidRPr="000C77B8">
        <w:softHyphen/>
        <w:t>åtkomst</w:t>
      </w:r>
      <w:r>
        <w:t xml:space="preserve"> har en särskild betydelse i datalagringsbestämmelserna och är inarbetat i det sammanhanget (se prop. 2010/11:46 </w:t>
      </w:r>
      <w:r w:rsidR="00EB24E6">
        <w:t>s. 3</w:t>
      </w:r>
      <w:r>
        <w:t>0). Enligt regering</w:t>
      </w:r>
      <w:r>
        <w:softHyphen/>
        <w:t>ens bedömning är internetåtkomst och internet</w:t>
      </w:r>
      <w:r>
        <w:softHyphen/>
        <w:t>anslutnings</w:t>
      </w:r>
      <w:r>
        <w:softHyphen/>
        <w:t>tjänst inte utan vidare överväganden utbytbara mot varandra. Definitionen av internet</w:t>
      </w:r>
      <w:r>
        <w:softHyphen/>
        <w:t xml:space="preserve">åtkomst bör därför föras över till den nya lagen och tills vidare användas i bestämmelserna om datalagring. </w:t>
      </w:r>
      <w:bookmarkStart w:id="1299" w:name="_Hlk44078803"/>
      <w:r>
        <w:t>Vidare bör defini</w:t>
      </w:r>
      <w:r>
        <w:softHyphen/>
        <w:t>tionerna av meddelan</w:t>
      </w:r>
      <w:r>
        <w:softHyphen/>
        <w:t>dehantering och misslyckad upp</w:t>
      </w:r>
      <w:r>
        <w:softHyphen/>
        <w:t>ring</w:t>
      </w:r>
      <w:r>
        <w:softHyphen/>
        <w:t>ning föras över till den nya lagen.</w:t>
      </w:r>
      <w:bookmarkEnd w:id="1299"/>
      <w:r>
        <w:t xml:space="preserve"> </w:t>
      </w:r>
    </w:p>
    <w:p w14:paraId="281BEEF8" w14:textId="0A71158C" w:rsidR="00D85371" w:rsidRDefault="00D85371" w:rsidP="00D85371">
      <w:pPr>
        <w:pStyle w:val="Brdtextmedindrag"/>
      </w:pPr>
      <w:r w:rsidRPr="003E5FA6">
        <w:t>Användningen av traditionella kommunikationstjänster minskar till för</w:t>
      </w:r>
      <w:r w:rsidRPr="003E5FA6">
        <w:softHyphen/>
        <w:t xml:space="preserve">mån för nya nummeroberoende interpersonella kommunikationstjänster </w:t>
      </w:r>
      <w:r w:rsidRPr="003E5FA6">
        <w:lastRenderedPageBreak/>
        <w:t>som</w:t>
      </w:r>
      <w:r w:rsidRPr="00E211AD">
        <w:t xml:space="preserve"> t.ex. </w:t>
      </w:r>
      <w:r w:rsidRPr="003E5FA6">
        <w:t>meddelandetjänster i internetbaserade appar eller knutna till soci</w:t>
      </w:r>
      <w:r>
        <w:softHyphen/>
      </w:r>
      <w:r w:rsidRPr="003E5FA6">
        <w:t>ala medier</w:t>
      </w:r>
      <w:r w:rsidRPr="00E211AD">
        <w:t>. Sådana kommunikationstjänster omfattas inte av regler</w:t>
      </w:r>
      <w:r>
        <w:t>na</w:t>
      </w:r>
      <w:r w:rsidRPr="00E211AD">
        <w:t xml:space="preserve"> om </w:t>
      </w:r>
      <w:r>
        <w:t xml:space="preserve">bl.a. </w:t>
      </w:r>
      <w:r w:rsidRPr="00E211AD">
        <w:t>datalagring</w:t>
      </w:r>
      <w:r>
        <w:t xml:space="preserve">. Av detta följer att reglerna om </w:t>
      </w:r>
      <w:r w:rsidRPr="00E211AD">
        <w:t>hemliga tvångsmedel</w:t>
      </w:r>
      <w:r>
        <w:t>, som i sig visserligen är teknikneutralt utformade, i praktiken sällan kan tilläm</w:t>
      </w:r>
      <w:r w:rsidR="00527609">
        <w:softHyphen/>
      </w:r>
      <w:r>
        <w:t>pas på dessa tjänster.</w:t>
      </w:r>
      <w:r w:rsidRPr="00E211AD">
        <w:t xml:space="preserve"> Hem</w:t>
      </w:r>
      <w:r>
        <w:softHyphen/>
      </w:r>
      <w:r w:rsidRPr="00E211AD">
        <w:t xml:space="preserve">lig avlyssning och </w:t>
      </w:r>
      <w:r>
        <w:t xml:space="preserve">hemlig </w:t>
      </w:r>
      <w:r w:rsidRPr="00E211AD">
        <w:t>övervakning av elek</w:t>
      </w:r>
      <w:r w:rsidR="00527609">
        <w:softHyphen/>
      </w:r>
      <w:r w:rsidRPr="00E211AD">
        <w:t>tronisk kommu</w:t>
      </w:r>
      <w:r>
        <w:softHyphen/>
      </w:r>
      <w:r w:rsidRPr="00E211AD">
        <w:t>ni</w:t>
      </w:r>
      <w:r>
        <w:softHyphen/>
      </w:r>
      <w:r w:rsidRPr="00E211AD">
        <w:t>ka</w:t>
      </w:r>
      <w:r>
        <w:softHyphen/>
      </w:r>
      <w:r w:rsidRPr="00E211AD">
        <w:t xml:space="preserve">tion är därför inte </w:t>
      </w:r>
      <w:r w:rsidRPr="003E5FA6">
        <w:t>längre lika effektiva metoder för att för</w:t>
      </w:r>
      <w:r>
        <w:softHyphen/>
      </w:r>
      <w:r w:rsidRPr="003E5FA6">
        <w:t>hindra och bekämpa brott som de har</w:t>
      </w:r>
      <w:r w:rsidRPr="00E211AD">
        <w:t xml:space="preserve"> varit tidigare. Teknik</w:t>
      </w:r>
      <w:r>
        <w:softHyphen/>
        <w:t>u</w:t>
      </w:r>
      <w:r w:rsidRPr="00E211AD">
        <w:t>tveck</w:t>
      </w:r>
      <w:r>
        <w:softHyphen/>
      </w:r>
      <w:r w:rsidRPr="00E211AD">
        <w:t xml:space="preserve">lingen och </w:t>
      </w:r>
      <w:r>
        <w:t xml:space="preserve">de </w:t>
      </w:r>
      <w:r w:rsidRPr="00E211AD">
        <w:t>nya kom</w:t>
      </w:r>
      <w:r>
        <w:softHyphen/>
      </w:r>
      <w:r w:rsidRPr="00E211AD">
        <w:t>mu</w:t>
      </w:r>
      <w:r>
        <w:softHyphen/>
      </w:r>
      <w:r w:rsidRPr="00E211AD">
        <w:t>nikationsmöns</w:t>
      </w:r>
      <w:r>
        <w:softHyphen/>
      </w:r>
      <w:r w:rsidRPr="00E211AD">
        <w:t>ter som skapas i samband med den kräver att lag</w:t>
      </w:r>
      <w:r>
        <w:softHyphen/>
      </w:r>
      <w:r w:rsidRPr="00E211AD">
        <w:t>stiftningen anpassas för att brottsbekämpningen ska vara effektiv. Riks</w:t>
      </w:r>
      <w:r>
        <w:softHyphen/>
      </w:r>
      <w:r w:rsidRPr="00E211AD">
        <w:t>dagen har i samband med att de nya reglerna om datalagring vid brotts</w:t>
      </w:r>
      <w:r>
        <w:softHyphen/>
      </w:r>
      <w:r w:rsidRPr="00E211AD">
        <w:t>bekämpning antogs tillkänna</w:t>
      </w:r>
      <w:r>
        <w:softHyphen/>
      </w:r>
      <w:r w:rsidRPr="00E211AD">
        <w:t>givit för regeringen att den skynd</w:t>
      </w:r>
      <w:r>
        <w:softHyphen/>
      </w:r>
      <w:r w:rsidRPr="00E211AD">
        <w:t>samt ska åter</w:t>
      </w:r>
      <w:r>
        <w:softHyphen/>
      </w:r>
      <w:r w:rsidRPr="00E211AD">
        <w:t xml:space="preserve">komma med förslag som dels innebär </w:t>
      </w:r>
      <w:r w:rsidRPr="003E5FA6">
        <w:t>en mer omfattande skyldighet att lagra uppgifter med kopp</w:t>
      </w:r>
      <w:r>
        <w:softHyphen/>
      </w:r>
      <w:r w:rsidRPr="003E5FA6">
        <w:t>ling till nationell</w:t>
      </w:r>
      <w:r w:rsidRPr="00E211AD">
        <w:t xml:space="preserve"> </w:t>
      </w:r>
      <w:r w:rsidRPr="003E5FA6">
        <w:t xml:space="preserve">säkerhet, dels </w:t>
      </w:r>
      <w:r w:rsidRPr="007C6D7A">
        <w:rPr>
          <w:spacing w:val="-4"/>
        </w:rPr>
        <w:t>innebär en mer om</w:t>
      </w:r>
      <w:r w:rsidRPr="007C6D7A">
        <w:rPr>
          <w:spacing w:val="-4"/>
        </w:rPr>
        <w:softHyphen/>
        <w:t>fattande lagringsskyl</w:t>
      </w:r>
      <w:r w:rsidRPr="007C6D7A">
        <w:rPr>
          <w:spacing w:val="-4"/>
        </w:rPr>
        <w:softHyphen/>
        <w:t>dighet generellt (bet. 2018/19:JuU27,</w:t>
      </w:r>
      <w:r w:rsidRPr="00E211AD">
        <w:t xml:space="preserve"> rskr</w:t>
      </w:r>
      <w:r>
        <w:t>. 2018/19:296)</w:t>
      </w:r>
      <w:r w:rsidRPr="00E211AD">
        <w:t>. Mot denna bak</w:t>
      </w:r>
      <w:r>
        <w:softHyphen/>
      </w:r>
      <w:r w:rsidRPr="00E211AD">
        <w:t>grund finns det</w:t>
      </w:r>
      <w:r>
        <w:t>, som bl.a.</w:t>
      </w:r>
      <w:r>
        <w:rPr>
          <w:i/>
        </w:rPr>
        <w:t xml:space="preserve"> Säkerhets</w:t>
      </w:r>
      <w:r>
        <w:rPr>
          <w:i/>
        </w:rPr>
        <w:softHyphen/>
        <w:t xml:space="preserve">polisen </w:t>
      </w:r>
      <w:r>
        <w:t xml:space="preserve">och </w:t>
      </w:r>
      <w:r>
        <w:rPr>
          <w:i/>
        </w:rPr>
        <w:t xml:space="preserve">Åklagarmyndigheten </w:t>
      </w:r>
      <w:r>
        <w:t xml:space="preserve">anför, och som även </w:t>
      </w:r>
      <w:r>
        <w:rPr>
          <w:i/>
        </w:rPr>
        <w:t>Ekobrotts</w:t>
      </w:r>
      <w:r>
        <w:rPr>
          <w:i/>
        </w:rPr>
        <w:softHyphen/>
        <w:t>myndig</w:t>
      </w:r>
      <w:r>
        <w:rPr>
          <w:i/>
        </w:rPr>
        <w:softHyphen/>
        <w:t xml:space="preserve">heten </w:t>
      </w:r>
      <w:r>
        <w:t xml:space="preserve">och </w:t>
      </w:r>
      <w:r>
        <w:rPr>
          <w:i/>
        </w:rPr>
        <w:t xml:space="preserve">Tullverket </w:t>
      </w:r>
      <w:r>
        <w:t>är inne på,</w:t>
      </w:r>
      <w:r w:rsidRPr="00E211AD">
        <w:t xml:space="preserve"> skäl att </w:t>
      </w:r>
      <w:r>
        <w:t>utreda behovet av</w:t>
      </w:r>
      <w:r w:rsidRPr="00E211AD">
        <w:t xml:space="preserve"> ändringar i </w:t>
      </w:r>
      <w:r>
        <w:t>be</w:t>
      </w:r>
      <w:r w:rsidR="00527609">
        <w:softHyphen/>
      </w:r>
      <w:r>
        <w:t>stämmelserna</w:t>
      </w:r>
      <w:r w:rsidRPr="00E211AD">
        <w:t xml:space="preserve"> om hemliga tvångsmedel och datalag</w:t>
      </w:r>
      <w:r>
        <w:softHyphen/>
      </w:r>
      <w:r w:rsidRPr="00E211AD">
        <w:t>ring</w:t>
      </w:r>
      <w:r>
        <w:t xml:space="preserve"> för tillämp</w:t>
      </w:r>
      <w:r>
        <w:softHyphen/>
        <w:t>ningen på</w:t>
      </w:r>
      <w:r w:rsidRPr="00E211AD">
        <w:t xml:space="preserve"> t.ex. nummer</w:t>
      </w:r>
      <w:r>
        <w:softHyphen/>
      </w:r>
      <w:r w:rsidRPr="00E211AD">
        <w:t>oberoende inter</w:t>
      </w:r>
      <w:r>
        <w:softHyphen/>
      </w:r>
      <w:r w:rsidRPr="00E211AD">
        <w:t>personella kommunika</w:t>
      </w:r>
      <w:r>
        <w:softHyphen/>
      </w:r>
      <w:r w:rsidRPr="00E211AD">
        <w:t>tions</w:t>
      </w:r>
      <w:r>
        <w:softHyphen/>
      </w:r>
      <w:r w:rsidRPr="00E211AD">
        <w:t>tjänster.</w:t>
      </w:r>
      <w:r>
        <w:t xml:space="preserve"> Rege</w:t>
      </w:r>
      <w:r w:rsidR="00527609">
        <w:softHyphen/>
      </w:r>
      <w:r>
        <w:t>ringen har därför den 5 augusti 2021 tillsatt en utred</w:t>
      </w:r>
      <w:r>
        <w:softHyphen/>
        <w:t xml:space="preserve">ning som bl.a. ska </w:t>
      </w:r>
      <w:r w:rsidRPr="008F57CC">
        <w:t xml:space="preserve">analysera förutsättningarna för att </w:t>
      </w:r>
      <w:r>
        <w:t>tillhanda</w:t>
      </w:r>
      <w:r>
        <w:softHyphen/>
        <w:t xml:space="preserve">hållare </w:t>
      </w:r>
      <w:r w:rsidRPr="008F57CC">
        <w:t xml:space="preserve">av </w:t>
      </w:r>
      <w:r w:rsidRPr="00E211AD">
        <w:t>nummer</w:t>
      </w:r>
      <w:r>
        <w:softHyphen/>
      </w:r>
      <w:r w:rsidRPr="00E211AD">
        <w:t>oberoende inter</w:t>
      </w:r>
      <w:r>
        <w:softHyphen/>
      </w:r>
      <w:r w:rsidRPr="00E211AD">
        <w:t>personella kommunika</w:t>
      </w:r>
      <w:r>
        <w:softHyphen/>
      </w:r>
      <w:r w:rsidRPr="00E211AD">
        <w:t>tions</w:t>
      </w:r>
      <w:r>
        <w:softHyphen/>
      </w:r>
      <w:r w:rsidRPr="00E211AD">
        <w:t>tjänster</w:t>
      </w:r>
      <w:r w:rsidRPr="008F57CC">
        <w:t xml:space="preserve"> ska kunna om</w:t>
      </w:r>
      <w:r>
        <w:softHyphen/>
      </w:r>
      <w:r w:rsidRPr="008F57CC">
        <w:t>fattas av skyldig</w:t>
      </w:r>
      <w:r w:rsidR="00527609">
        <w:softHyphen/>
      </w:r>
      <w:r w:rsidRPr="008F57CC">
        <w:t xml:space="preserve">heten att lagra och ge tillgång till uppgifter om elektronisk kommunikation </w:t>
      </w:r>
      <w:r>
        <w:t>och</w:t>
      </w:r>
      <w:r w:rsidRPr="008F57CC">
        <w:t xml:space="preserve"> ta ställning till om en sådan skyldighet bör införas</w:t>
      </w:r>
      <w:r>
        <w:t xml:space="preserve"> (dir. 2021:58).</w:t>
      </w:r>
    </w:p>
    <w:p w14:paraId="52AB66D3" w14:textId="77777777" w:rsidR="00D85371" w:rsidRDefault="00D85371" w:rsidP="00D85371">
      <w:pPr>
        <w:pStyle w:val="Brdtextmedindrag"/>
      </w:pPr>
      <w:r>
        <w:t>Som föreslås i avsnitt 9.1 kommer nummeroberoende interpersonella kom</w:t>
      </w:r>
      <w:r>
        <w:softHyphen/>
        <w:t>muni</w:t>
      </w:r>
      <w:r>
        <w:softHyphen/>
        <w:t>kations</w:t>
      </w:r>
      <w:r>
        <w:softHyphen/>
        <w:t>tjänster inte att omfattas av kravet på anmälan i den nya lagen. Det krävs därför inte någon justering av bestämmelserna om data</w:t>
      </w:r>
      <w:r>
        <w:softHyphen/>
        <w:t>lagring i 6 kap. 3 a och 16 a–f §§ för att klargöra att de inte tillämpas på nummeroberoende interpersonella kommunikationstjänster.</w:t>
      </w:r>
    </w:p>
    <w:p w14:paraId="1494987A" w14:textId="220F929F" w:rsidR="00D85371" w:rsidRPr="00E211AD" w:rsidDel="00A57EE3" w:rsidRDefault="00D85371" w:rsidP="00D85371">
      <w:pPr>
        <w:pStyle w:val="Brdtextmedindrag"/>
      </w:pPr>
      <w:r>
        <w:t>Vid införandet och anpassningen av lagringsskyldigheten bedömde regeringen att lagringsskyldighetens omfattning bör regleras i lag men att den tekniska specifikationen av lagringskrav i stället kunde regleras i för</w:t>
      </w:r>
      <w:r>
        <w:softHyphen/>
        <w:t xml:space="preserve">ordning (prop. 2018/19:86 </w:t>
      </w:r>
      <w:r w:rsidR="00EB24E6">
        <w:t>s. 3</w:t>
      </w:r>
      <w:r>
        <w:t>8 f.). I lagen anges därför vilka teknik</w:t>
      </w:r>
      <w:r>
        <w:softHyphen/>
        <w:t>områden som omfattas av lagringsskyldigheten, t.ex. telefonitjänst, och ända</w:t>
      </w:r>
      <w:r>
        <w:softHyphen/>
        <w:t>målet med lagringen, t.ex. identifiering eller spårning av en kom</w:t>
      </w:r>
      <w:r>
        <w:softHyphen/>
        <w:t>mu</w:t>
      </w:r>
      <w:r>
        <w:softHyphen/>
        <w:t>ni</w:t>
      </w:r>
      <w:r>
        <w:softHyphen/>
        <w:t>ka</w:t>
      </w:r>
      <w:r>
        <w:softHyphen/>
        <w:t>tions</w:t>
      </w:r>
      <w:r>
        <w:softHyphen/>
        <w:t>källa. Den tekniska beskrivningen av vad som ska lagras anges genom verk</w:t>
      </w:r>
      <w:r>
        <w:softHyphen/>
        <w:t>ställ</w:t>
      </w:r>
      <w:r>
        <w:softHyphen/>
        <w:t>ig</w:t>
      </w:r>
      <w:r>
        <w:softHyphen/>
        <w:t>het</w:t>
      </w:r>
      <w:r>
        <w:softHyphen/>
        <w:t>sföreskrifter i förordning. Denna ordning bedömdes vara för</w:t>
      </w:r>
      <w:r>
        <w:softHyphen/>
        <w:t>enlig med regeringsformens skydd av den personliga integriteten. Det finns inte skäl att nu göra någon annan bedömning.</w:t>
      </w:r>
    </w:p>
    <w:p w14:paraId="23AA4269" w14:textId="77777777" w:rsidR="00D85371" w:rsidRPr="00E211AD" w:rsidRDefault="00D85371" w:rsidP="00D85371">
      <w:pPr>
        <w:pStyle w:val="Rubrik2"/>
      </w:pPr>
      <w:bookmarkStart w:id="1300" w:name="_Toc9841658"/>
      <w:bookmarkStart w:id="1301" w:name="_Toc9867535"/>
      <w:bookmarkStart w:id="1302" w:name="_Toc9867785"/>
      <w:bookmarkStart w:id="1303" w:name="_Toc9871202"/>
      <w:bookmarkStart w:id="1304" w:name="_Toc9958285"/>
      <w:bookmarkStart w:id="1305" w:name="_Toc9961344"/>
      <w:bookmarkStart w:id="1306" w:name="_Toc9962443"/>
      <w:bookmarkStart w:id="1307" w:name="_Toc17793407"/>
      <w:bookmarkStart w:id="1308" w:name="_Toc73005989"/>
      <w:bookmarkStart w:id="1309" w:name="_Toc86738795"/>
      <w:bookmarkStart w:id="1310" w:name="_Toc94597558"/>
      <w:bookmarkStart w:id="1311" w:name="_Toc96533401"/>
      <w:r>
        <w:t>Övriga</w:t>
      </w:r>
      <w:r w:rsidRPr="00E211AD">
        <w:t xml:space="preserve"> bestämmelser om behandling av uppgifter</w:t>
      </w:r>
      <w:bookmarkEnd w:id="1300"/>
      <w:bookmarkEnd w:id="1301"/>
      <w:bookmarkEnd w:id="1302"/>
      <w:bookmarkEnd w:id="1303"/>
      <w:bookmarkEnd w:id="1304"/>
      <w:bookmarkEnd w:id="1305"/>
      <w:bookmarkEnd w:id="1306"/>
      <w:bookmarkEnd w:id="1307"/>
      <w:bookmarkEnd w:id="1308"/>
      <w:bookmarkEnd w:id="1309"/>
      <w:bookmarkEnd w:id="1310"/>
      <w:bookmarkEnd w:id="1311"/>
    </w:p>
    <w:p w14:paraId="55C27190" w14:textId="77777777" w:rsidR="00D85371" w:rsidRDefault="00D85371" w:rsidP="00D85371">
      <w:pPr>
        <w:pStyle w:val="Brdtextram"/>
      </w:pPr>
      <w:r>
        <w:rPr>
          <w:b/>
        </w:rPr>
        <w:t>Regeringens f</w:t>
      </w:r>
      <w:r w:rsidRPr="003E5FA6">
        <w:rPr>
          <w:b/>
        </w:rPr>
        <w:t>örslag:</w:t>
      </w:r>
      <w:r w:rsidRPr="003E5FA6">
        <w:t xml:space="preserve"> </w:t>
      </w:r>
      <w:r>
        <w:t>Övriga</w:t>
      </w:r>
      <w:r w:rsidRPr="003E5FA6">
        <w:t xml:space="preserve"> bestämmelser </w:t>
      </w:r>
      <w:r>
        <w:t xml:space="preserve">i lagen om elektronisk kommunikation </w:t>
      </w:r>
      <w:r w:rsidRPr="003E5FA6">
        <w:t>om behandling av uppgifter ska</w:t>
      </w:r>
      <w:r>
        <w:t xml:space="preserve"> </w:t>
      </w:r>
      <w:r w:rsidRPr="003E5FA6">
        <w:t>föras över</w:t>
      </w:r>
      <w:r w:rsidRPr="00E211AD">
        <w:t xml:space="preserve"> till den nya lagen</w:t>
      </w:r>
      <w:r>
        <w:t xml:space="preserve">. </w:t>
      </w:r>
    </w:p>
    <w:p w14:paraId="1F8B7CBA" w14:textId="77777777" w:rsidR="00D85371" w:rsidRPr="00B30675" w:rsidRDefault="00D85371" w:rsidP="00D85371">
      <w:pPr>
        <w:pStyle w:val="Brdtextmedindragram"/>
      </w:pPr>
      <w:r>
        <w:rPr>
          <w:bCs/>
        </w:rPr>
        <w:t>Bestämmelserna om tystnadsplikt och om skyldighet</w:t>
      </w:r>
      <w:r w:rsidRPr="00FD4F24">
        <w:rPr>
          <w:bCs/>
        </w:rPr>
        <w:t xml:space="preserve"> </w:t>
      </w:r>
      <w:r>
        <w:rPr>
          <w:bCs/>
        </w:rPr>
        <w:t xml:space="preserve">att lämna ut uppgifter i vissa fall ska inte gälla </w:t>
      </w:r>
      <w:r>
        <w:t>för nummeroberoende interpersonella kommunikations</w:t>
      </w:r>
      <w:r>
        <w:softHyphen/>
        <w:t>tjänster.</w:t>
      </w:r>
    </w:p>
    <w:p w14:paraId="453CB620" w14:textId="77777777" w:rsidR="00D85371" w:rsidRPr="00E211AD" w:rsidRDefault="00D85371" w:rsidP="00D85371">
      <w:pPr>
        <w:pStyle w:val="Brdtextmedindrag"/>
        <w:rPr>
          <w:sz w:val="8"/>
          <w:szCs w:val="8"/>
        </w:rPr>
      </w:pPr>
    </w:p>
    <w:p w14:paraId="4523B933" w14:textId="77777777" w:rsidR="00D85371" w:rsidRDefault="00D85371" w:rsidP="00D85371">
      <w:pPr>
        <w:pStyle w:val="Brdtextmedindrag"/>
      </w:pPr>
      <w:r>
        <w:rPr>
          <w:b/>
        </w:rPr>
        <w:t xml:space="preserve">Promemorians förslag </w:t>
      </w:r>
      <w:r>
        <w:t xml:space="preserve">överensstämmer i huvudsak med regeringens förslag. I promemorian undantas inte </w:t>
      </w:r>
      <w:r w:rsidRPr="009A1F31">
        <w:t>nummeroberoende interpersonella kommunikationstjänster</w:t>
      </w:r>
      <w:r>
        <w:t xml:space="preserve"> från tystnadsplikten och uppgiftsskyldigheten</w:t>
      </w:r>
      <w:r w:rsidRPr="009A1F31">
        <w:t>.</w:t>
      </w:r>
    </w:p>
    <w:p w14:paraId="0684AFA0" w14:textId="77777777" w:rsidR="00D85371" w:rsidRPr="00FC0C7C" w:rsidRDefault="00D85371" w:rsidP="00D85371">
      <w:pPr>
        <w:pStyle w:val="Brdtextmedindrag"/>
        <w:rPr>
          <w:i/>
        </w:rPr>
      </w:pPr>
      <w:r w:rsidRPr="009B3B7F">
        <w:rPr>
          <w:b/>
        </w:rPr>
        <w:t>Remissinstanserna:</w:t>
      </w:r>
      <w:r>
        <w:rPr>
          <w:b/>
        </w:rPr>
        <w:t xml:space="preserve"> </w:t>
      </w:r>
      <w:r>
        <w:rPr>
          <w:bCs/>
        </w:rPr>
        <w:t xml:space="preserve">De flesta av remissinstanserna tillstyrker förslaget eller har inga synpunkter på det. Ett antal remissinstanser, däribland </w:t>
      </w:r>
      <w:r w:rsidRPr="004675B2">
        <w:rPr>
          <w:i/>
          <w:iCs/>
        </w:rPr>
        <w:t>Integritets</w:t>
      </w:r>
      <w:r>
        <w:rPr>
          <w:i/>
          <w:iCs/>
        </w:rPr>
        <w:softHyphen/>
      </w:r>
      <w:r w:rsidRPr="004675B2">
        <w:rPr>
          <w:i/>
          <w:iCs/>
        </w:rPr>
        <w:t>skyddsmyndigheten</w:t>
      </w:r>
      <w:r>
        <w:rPr>
          <w:bCs/>
          <w:i/>
          <w:iCs/>
        </w:rPr>
        <w:t xml:space="preserve"> </w:t>
      </w:r>
      <w:r>
        <w:rPr>
          <w:bCs/>
        </w:rPr>
        <w:t xml:space="preserve">och </w:t>
      </w:r>
      <w:r>
        <w:rPr>
          <w:bCs/>
          <w:i/>
          <w:iCs/>
        </w:rPr>
        <w:t>Säkerhetspolisen</w:t>
      </w:r>
      <w:r>
        <w:rPr>
          <w:bCs/>
        </w:rPr>
        <w:t>, efterfrågar förtydlig</w:t>
      </w:r>
      <w:r>
        <w:rPr>
          <w:bCs/>
        </w:rPr>
        <w:softHyphen/>
        <w:t>anden eller har synpunkter på bestämmelsernas tillämplighet på nummer</w:t>
      </w:r>
      <w:r>
        <w:rPr>
          <w:bCs/>
        </w:rPr>
        <w:softHyphen/>
        <w:t>oberoende inter</w:t>
      </w:r>
      <w:r>
        <w:rPr>
          <w:bCs/>
        </w:rPr>
        <w:softHyphen/>
        <w:t>personella kommunikations</w:t>
      </w:r>
      <w:r>
        <w:rPr>
          <w:bCs/>
        </w:rPr>
        <w:softHyphen/>
        <w:t xml:space="preserve">tjänster. </w:t>
      </w:r>
      <w:r>
        <w:rPr>
          <w:i/>
          <w:iCs/>
        </w:rPr>
        <w:t xml:space="preserve">PTS </w:t>
      </w:r>
      <w:r>
        <w:t xml:space="preserve">har synpunkter på ordet </w:t>
      </w:r>
      <w:r w:rsidRPr="002A039B">
        <w:t>telefonitjänst.</w:t>
      </w:r>
      <w:r>
        <w:t xml:space="preserve"> </w:t>
      </w:r>
    </w:p>
    <w:p w14:paraId="2B52354A"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Pr>
          <w:b/>
        </w:rPr>
        <w:t xml:space="preserve"> </w:t>
      </w:r>
      <w:r w:rsidRPr="00E211AD">
        <w:t>I 6</w:t>
      </w:r>
      <w:r>
        <w:t> kap. </w:t>
      </w:r>
      <w:r w:rsidRPr="00E211AD">
        <w:t>LEK finns ytterligare bestäm</w:t>
      </w:r>
      <w:r>
        <w:softHyphen/>
      </w:r>
      <w:r w:rsidRPr="00E211AD">
        <w:t>melser om behandling av uppgifter m.m.</w:t>
      </w:r>
      <w:r>
        <w:t xml:space="preserve"> som inte avser att genomföra någon EU-rättslig lagstiftning.</w:t>
      </w:r>
      <w:r w:rsidRPr="00E211AD">
        <w:t xml:space="preserve"> Liksom </w:t>
      </w:r>
      <w:r>
        <w:t xml:space="preserve">de </w:t>
      </w:r>
      <w:r w:rsidRPr="00E211AD">
        <w:t xml:space="preserve">bestämmelser </w:t>
      </w:r>
      <w:r>
        <w:t xml:space="preserve">som behandlas </w:t>
      </w:r>
      <w:r w:rsidRPr="00E211AD">
        <w:t xml:space="preserve">i avsnitt </w:t>
      </w:r>
      <w:r>
        <w:t xml:space="preserve">18.2 </w:t>
      </w:r>
      <w:r w:rsidRPr="00E211AD">
        <w:t>har vissa av bestämmelserna betydelse för de brotts</w:t>
      </w:r>
      <w:r>
        <w:softHyphen/>
      </w:r>
      <w:r w:rsidRPr="00E211AD">
        <w:t>bekäm</w:t>
      </w:r>
      <w:r>
        <w:softHyphen/>
      </w:r>
      <w:r w:rsidRPr="00E211AD">
        <w:t>pande myndigheter</w:t>
      </w:r>
      <w:r>
        <w:softHyphen/>
      </w:r>
      <w:r w:rsidRPr="00E211AD">
        <w:t>nas arbete.</w:t>
      </w:r>
    </w:p>
    <w:p w14:paraId="0BD31926" w14:textId="77777777" w:rsidR="00D85371" w:rsidRDefault="00D85371" w:rsidP="00D85371">
      <w:pPr>
        <w:pStyle w:val="Brdtextmedindrag"/>
      </w:pPr>
      <w:r w:rsidRPr="00E211AD">
        <w:t xml:space="preserve">I </w:t>
      </w:r>
      <w:r>
        <w:t>1 kap. 7 §</w:t>
      </w:r>
      <w:r w:rsidRPr="00E211AD">
        <w:t xml:space="preserve"> </w:t>
      </w:r>
      <w:r>
        <w:t xml:space="preserve">LEK </w:t>
      </w:r>
      <w:r w:rsidRPr="00E211AD">
        <w:t>finns</w:t>
      </w:r>
      <w:r>
        <w:t xml:space="preserve"> bl.a. definitionen av telefonitjänst. I den nya lagen införs uttrycket talkommunikationstjänst, som i stora delar ersätter uttrycket telefonitjänst (se avsnitt 15). Definitionen av telefoni</w:t>
      </w:r>
      <w:r>
        <w:softHyphen/>
        <w:t>tjänst ställer till skillnad från definitionen av talkommunikations</w:t>
      </w:r>
      <w:r>
        <w:softHyphen/>
        <w:t>tjänst inte något krav på dubbelriktad kommunikation. Telefonitjänst bör därför behållas i de bestämmelser om datalagring och anpassnings</w:t>
      </w:r>
      <w:r>
        <w:softHyphen/>
        <w:t>skyl</w:t>
      </w:r>
      <w:r>
        <w:softHyphen/>
        <w:t xml:space="preserve">dighet som förs över till den nya lagen. </w:t>
      </w:r>
    </w:p>
    <w:p w14:paraId="3C78824C" w14:textId="77777777" w:rsidR="00D85371" w:rsidRDefault="00D85371" w:rsidP="00D85371">
      <w:pPr>
        <w:pStyle w:val="Brdtextmedindrag"/>
      </w:pPr>
      <w:bookmarkStart w:id="1312" w:name="_Hlk44061398"/>
      <w:r>
        <w:t>I 6 kap. 8 § LEK finns undantag från skyldigheten att utplåna och av</w:t>
      </w:r>
      <w:r>
        <w:softHyphen/>
        <w:t xml:space="preserve">identifiera trafikuppgifter. Bestämmelsen i 6 kap. 8 § 1 gäller </w:t>
      </w:r>
      <w:r w:rsidRPr="00494FA1">
        <w:t>när en myndighet eller en domstol behöver tillgång till uppgifter för att lösa tvister</w:t>
      </w:r>
      <w:r>
        <w:t>. Den</w:t>
      </w:r>
      <w:r w:rsidRPr="00494FA1">
        <w:t xml:space="preserve"> </w:t>
      </w:r>
      <w:r>
        <w:t>genomför artikel 6.6 i e-dataskyddsdirektivet (se avsnitt 18.1).</w:t>
      </w:r>
    </w:p>
    <w:p w14:paraId="762B7FFD" w14:textId="3DF3FC43" w:rsidR="00D85371" w:rsidRDefault="00D85371" w:rsidP="00D85371">
      <w:pPr>
        <w:pStyle w:val="Brdtextmedindrag"/>
      </w:pPr>
      <w:r>
        <w:t xml:space="preserve">Undantaget i 6 kap. 8 § 2 avser </w:t>
      </w:r>
      <w:r w:rsidRPr="00F01080">
        <w:t>elektroniska meddelanden som omfattas av ett föreläggande att bevara en viss lagrad uppgift enligt 27</w:t>
      </w:r>
      <w:r>
        <w:t> </w:t>
      </w:r>
      <w:r w:rsidRPr="00F01080">
        <w:t>kap.</w:t>
      </w:r>
      <w:r>
        <w:t> </w:t>
      </w:r>
      <w:r w:rsidRPr="00F01080">
        <w:t>16</w:t>
      </w:r>
      <w:r>
        <w:t> </w:t>
      </w:r>
      <w:r w:rsidRPr="00F01080">
        <w:t>§ rättegångsbalken</w:t>
      </w:r>
      <w:r>
        <w:t xml:space="preserve"> (se prop. 2020/21:72 </w:t>
      </w:r>
      <w:r w:rsidR="00EB24E6">
        <w:t>s. 2</w:t>
      </w:r>
      <w:r>
        <w:t xml:space="preserve">1 f. och 72 f.). Bestämmelsen i 6 kap. 8 § 3 avser situationen då uppgifterna omfattas av ett beslut om hemliga tvångsmedel </w:t>
      </w:r>
      <w:r w:rsidRPr="00E211AD">
        <w:t>(se prop.</w:t>
      </w:r>
      <w:r>
        <w:t xml:space="preserve"> </w:t>
      </w:r>
      <w:r w:rsidRPr="00C97EED">
        <w:t>2002/03:110</w:t>
      </w:r>
      <w:r>
        <w:t xml:space="preserve"> </w:t>
      </w:r>
      <w:r w:rsidR="00EB24E6">
        <w:t>s. 3</w:t>
      </w:r>
      <w:r>
        <w:t>92 och prop. </w:t>
      </w:r>
      <w:r w:rsidRPr="00E211AD">
        <w:t xml:space="preserve">2011/12:55 </w:t>
      </w:r>
      <w:r w:rsidR="00EB24E6">
        <w:t>s. 1</w:t>
      </w:r>
      <w:r w:rsidRPr="00E211AD">
        <w:t>42)</w:t>
      </w:r>
      <w:r>
        <w:t>.</w:t>
      </w:r>
      <w:bookmarkEnd w:id="1312"/>
      <w:r>
        <w:t xml:space="preserve"> Även i </w:t>
      </w:r>
      <w:r w:rsidRPr="003E5FA6">
        <w:t>6</w:t>
      </w:r>
      <w:r>
        <w:t> kap. </w:t>
      </w:r>
      <w:r w:rsidRPr="003E5FA6">
        <w:t>10</w:t>
      </w:r>
      <w:r>
        <w:t> </w:t>
      </w:r>
      <w:r w:rsidRPr="003E5FA6">
        <w:t>a</w:t>
      </w:r>
      <w:r>
        <w:t> § LEK</w:t>
      </w:r>
      <w:r w:rsidRPr="003E5FA6">
        <w:t xml:space="preserve"> regleras behandling av uppgifter som om</w:t>
      </w:r>
      <w:r w:rsidRPr="003E5FA6">
        <w:softHyphen/>
        <w:t>fattas</w:t>
      </w:r>
      <w:r w:rsidRPr="00E211AD">
        <w:t xml:space="preserve"> av beslut om inhämtning av uppgifter enligt 27</w:t>
      </w:r>
      <w:r>
        <w:t> kap.</w:t>
      </w:r>
      <w:r w:rsidRPr="00E211AD">
        <w:t xml:space="preserve"> rätte</w:t>
      </w:r>
      <w:r>
        <w:softHyphen/>
      </w:r>
      <w:r w:rsidRPr="00E211AD">
        <w:t>gångs</w:t>
      </w:r>
      <w:r>
        <w:softHyphen/>
      </w:r>
      <w:r w:rsidRPr="00E211AD">
        <w:t>bal</w:t>
      </w:r>
      <w:r w:rsidRPr="00E211AD">
        <w:softHyphen/>
        <w:t>ken eller lagen (2012:278) om inhämtning av uppgifter om elektronisk kom</w:t>
      </w:r>
      <w:r>
        <w:softHyphen/>
      </w:r>
      <w:r w:rsidRPr="00E211AD">
        <w:t>munikation i de brottsbekämpande myndig</w:t>
      </w:r>
      <w:r>
        <w:softHyphen/>
      </w:r>
      <w:r w:rsidRPr="00E211AD">
        <w:t>heternas underrättelseverk</w:t>
      </w:r>
      <w:r w:rsidRPr="00E211AD">
        <w:softHyphen/>
        <w:t xml:space="preserve">samhet </w:t>
      </w:r>
      <w:bookmarkStart w:id="1313" w:name="_Hlk44083720"/>
      <w:r w:rsidRPr="00E211AD">
        <w:t xml:space="preserve">(se prop. 2011/12:55 </w:t>
      </w:r>
      <w:r w:rsidR="00EB24E6">
        <w:t>s. 1</w:t>
      </w:r>
      <w:r w:rsidRPr="00E211AD">
        <w:t>42</w:t>
      </w:r>
      <w:r>
        <w:t> </w:t>
      </w:r>
      <w:r w:rsidRPr="00E211AD">
        <w:t>f.).</w:t>
      </w:r>
      <w:r>
        <w:t xml:space="preserve"> </w:t>
      </w:r>
      <w:bookmarkEnd w:id="1313"/>
      <w:r>
        <w:t>Tillämp</w:t>
      </w:r>
      <w:r>
        <w:softHyphen/>
        <w:t>ningen av nämnda bestäm</w:t>
      </w:r>
      <w:r>
        <w:softHyphen/>
        <w:t>melser om behandling av trafikuppgifter och lokaliserings</w:t>
      </w:r>
      <w:r>
        <w:softHyphen/>
        <w:t>uppgifter förut</w:t>
      </w:r>
      <w:r>
        <w:softHyphen/>
        <w:t>sätter bl.a. att beslut om hemliga tvångsmedel fattas med stöd av annan lagstiftning. Som framgår av avsnitt 18.2 ska bl.a. tillämpningen av be</w:t>
      </w:r>
      <w:r>
        <w:softHyphen/>
        <w:t>stämmelserna i LEK om hemliga tvångsmedel och om datalagrings</w:t>
      </w:r>
      <w:r>
        <w:softHyphen/>
        <w:t>skyldighet för tillhandahållare av nummeroberoende inter</w:t>
      </w:r>
      <w:r>
        <w:softHyphen/>
        <w:t>personella kom</w:t>
      </w:r>
      <w:r>
        <w:softHyphen/>
        <w:t>mu</w:t>
      </w:r>
      <w:r>
        <w:softHyphen/>
        <w:t>nikations</w:t>
      </w:r>
      <w:r>
        <w:softHyphen/>
        <w:t>tjänster utredas. Om ett beslut om hemliga tvångsmedel som fattas enligt annan lagstiftning riktas mot en tillhanda</w:t>
      </w:r>
      <w:r>
        <w:softHyphen/>
        <w:t>hållare av nummer</w:t>
      </w:r>
      <w:r>
        <w:softHyphen/>
        <w:t>oberoende interpersonella kommunika</w:t>
      </w:r>
      <w:r>
        <w:softHyphen/>
        <w:t>tions</w:t>
      </w:r>
      <w:r>
        <w:softHyphen/>
        <w:t>tjänster, bör dock inte verk</w:t>
      </w:r>
      <w:r>
        <w:softHyphen/>
        <w:t>ställigheten av det hindras av bestämmelserna i den nya lagen om elektronisk kommunikation. Ändringen av definitionen av elek</w:t>
      </w:r>
      <w:r>
        <w:softHyphen/>
        <w:t>tronisk kom</w:t>
      </w:r>
      <w:r>
        <w:softHyphen/>
        <w:t>mu</w:t>
      </w:r>
      <w:r>
        <w:softHyphen/>
        <w:t xml:space="preserve">nikationstjänst bör mot denna bakgrund inte leda till någon ändring av 6 kap. 8 och 10 a §§ LEK när den förs över till den nya lagen. Av detta följer också att undantaget från </w:t>
      </w:r>
      <w:r w:rsidRPr="00A73B87">
        <w:t>skyldigheten att utplåna och avidentifiera trafikuppgifter</w:t>
      </w:r>
      <w:r>
        <w:t xml:space="preserve"> </w:t>
      </w:r>
      <w:r w:rsidRPr="00A73B87">
        <w:t xml:space="preserve">när uppgifterna behövs för att förhindra och avslöja obehörig användning av nät eller tjänster </w:t>
      </w:r>
      <w:r>
        <w:t xml:space="preserve">i 6 kap. 8 § 4 kommer att gälla </w:t>
      </w:r>
      <w:r>
        <w:lastRenderedPageBreak/>
        <w:t>för tillhandahållare av nummeroberoende interpersonella kommuni</w:t>
      </w:r>
      <w:r>
        <w:softHyphen/>
        <w:t>ka</w:t>
      </w:r>
      <w:r>
        <w:softHyphen/>
        <w:t>tionstjänster (</w:t>
      </w:r>
      <w:r w:rsidRPr="00E211AD">
        <w:t>se prop.</w:t>
      </w:r>
      <w:r>
        <w:t xml:space="preserve"> </w:t>
      </w:r>
      <w:r w:rsidRPr="00C97EED">
        <w:t>2002/03:110</w:t>
      </w:r>
      <w:r>
        <w:t xml:space="preserve"> </w:t>
      </w:r>
      <w:r w:rsidR="00EB24E6">
        <w:t>s. 3</w:t>
      </w:r>
      <w:r>
        <w:t>92 och prop.</w:t>
      </w:r>
      <w:r w:rsidRPr="00C97EED">
        <w:t xml:space="preserve"> </w:t>
      </w:r>
      <w:r w:rsidRPr="00E211AD">
        <w:t xml:space="preserve">2011/12:55 </w:t>
      </w:r>
      <w:r w:rsidR="00EB24E6">
        <w:t>s. 1</w:t>
      </w:r>
      <w:r w:rsidRPr="00E211AD">
        <w:t>42</w:t>
      </w:r>
      <w:r>
        <w:t>).</w:t>
      </w:r>
    </w:p>
    <w:p w14:paraId="7DD9F9B4" w14:textId="49707415" w:rsidR="00D85371" w:rsidRDefault="00D85371" w:rsidP="00D85371">
      <w:pPr>
        <w:pStyle w:val="Brdtextmedindrag"/>
      </w:pPr>
      <w:r w:rsidRPr="00E211AD">
        <w:t>I 6</w:t>
      </w:r>
      <w:r>
        <w:t> kap. </w:t>
      </w:r>
      <w:r w:rsidRPr="00E211AD">
        <w:t>10</w:t>
      </w:r>
      <w:r>
        <w:t> </w:t>
      </w:r>
      <w:r w:rsidRPr="00E211AD">
        <w:t>b</w:t>
      </w:r>
      <w:r>
        <w:t> §</w:t>
      </w:r>
      <w:r w:rsidRPr="00E211AD">
        <w:t xml:space="preserve"> regleras behandling av trafikuppgifter, lokaliseringsupp</w:t>
      </w:r>
      <w:r w:rsidRPr="00E211AD">
        <w:softHyphen/>
        <w:t>gifter som inte är trafikuppgifter och uppgifter om abonnemang för att med</w:t>
      </w:r>
      <w:r>
        <w:softHyphen/>
      </w:r>
      <w:r w:rsidRPr="00E211AD">
        <w:t xml:space="preserve">verka till att förmedla meddelanden som är av vikt för allmänheten (VMA) genom mobilnät (se </w:t>
      </w:r>
      <w:r w:rsidRPr="009B2BBF">
        <w:t>avsnitt</w:t>
      </w:r>
      <w:r>
        <w:t> </w:t>
      </w:r>
      <w:r w:rsidRPr="009B2BBF">
        <w:t>16.12 och</w:t>
      </w:r>
      <w:r w:rsidRPr="00E211AD">
        <w:t xml:space="preserve"> prop.</w:t>
      </w:r>
      <w:r>
        <w:t> </w:t>
      </w:r>
      <w:r w:rsidRPr="00E211AD">
        <w:t xml:space="preserve">2016/17:113 </w:t>
      </w:r>
      <w:r w:rsidR="00EB24E6">
        <w:t>s. 1</w:t>
      </w:r>
      <w:r w:rsidRPr="00E211AD">
        <w:t>3</w:t>
      </w:r>
      <w:r>
        <w:t> </w:t>
      </w:r>
      <w:r w:rsidRPr="00E211AD">
        <w:t>f. och 29).</w:t>
      </w:r>
      <w:r>
        <w:t xml:space="preserve"> Bestämmelserna om VMA avser den </w:t>
      </w:r>
      <w:r w:rsidRPr="00AA7672">
        <w:t>som tillhandahåller en allmänt tillgänglig mobil nummerbaserad interpersonell kommunikations</w:t>
      </w:r>
      <w:r>
        <w:softHyphen/>
      </w:r>
      <w:r w:rsidRPr="00AA7672">
        <w:t>tjänst</w:t>
      </w:r>
      <w:r>
        <w:t>. Den omfattar därmed inte den som tillhandahåller en nummer</w:t>
      </w:r>
      <w:r>
        <w:softHyphen/>
        <w:t xml:space="preserve">oberoende interpersonell kommunikationstjänst. </w:t>
      </w:r>
    </w:p>
    <w:p w14:paraId="2E4D64B4" w14:textId="32C0D74C" w:rsidR="00D85371" w:rsidRDefault="00D85371" w:rsidP="00D85371">
      <w:pPr>
        <w:pStyle w:val="Brdtextmedindrag"/>
      </w:pPr>
      <w:r w:rsidRPr="00E211AD">
        <w:t>I 6</w:t>
      </w:r>
      <w:r>
        <w:t> kap. </w:t>
      </w:r>
      <w:r w:rsidRPr="00E211AD">
        <w:t>19</w:t>
      </w:r>
      <w:r>
        <w:t> §</w:t>
      </w:r>
      <w:r w:rsidRPr="00E211AD">
        <w:t xml:space="preserve"> finns bestämmelser om </w:t>
      </w:r>
      <w:r>
        <w:t xml:space="preserve">skyldighet att </w:t>
      </w:r>
      <w:r w:rsidRPr="00E211AD">
        <w:t>anpass</w:t>
      </w:r>
      <w:r>
        <w:t>a</w:t>
      </w:r>
      <w:r w:rsidRPr="00E211AD">
        <w:t xml:space="preserve"> </w:t>
      </w:r>
      <w:r>
        <w:t xml:space="preserve">en </w:t>
      </w:r>
      <w:r w:rsidRPr="00E211AD">
        <w:t>verk</w:t>
      </w:r>
      <w:r>
        <w:softHyphen/>
      </w:r>
      <w:r w:rsidRPr="00E211AD">
        <w:t>samhet så att beslut om hemlig avlyssning av elektronisk kommu</w:t>
      </w:r>
      <w:r>
        <w:softHyphen/>
      </w:r>
      <w:r w:rsidRPr="00E211AD">
        <w:t xml:space="preserve">nikation och hemlig </w:t>
      </w:r>
      <w:r w:rsidRPr="003E5FA6">
        <w:t>över</w:t>
      </w:r>
      <w:r>
        <w:softHyphen/>
      </w:r>
      <w:r w:rsidRPr="003E5FA6">
        <w:t>vakning av elektronisk kommunikation kan verkställas och så att verk</w:t>
      </w:r>
      <w:r>
        <w:softHyphen/>
      </w:r>
      <w:r w:rsidRPr="00E211AD">
        <w:t>ställandet inte röjs (se prop.</w:t>
      </w:r>
      <w:r>
        <w:t> </w:t>
      </w:r>
      <w:r w:rsidRPr="00E211AD">
        <w:t xml:space="preserve">2002/03:110 </w:t>
      </w:r>
      <w:r w:rsidR="00EB24E6">
        <w:t>s. 2</w:t>
      </w:r>
      <w:r w:rsidRPr="00E211AD">
        <w:t>67</w:t>
      </w:r>
      <w:r>
        <w:t> </w:t>
      </w:r>
      <w:r w:rsidRPr="00E211AD">
        <w:t xml:space="preserve">f. och prop. 2011/12:55 </w:t>
      </w:r>
      <w:r w:rsidR="00EB24E6">
        <w:t>s. 6</w:t>
      </w:r>
      <w:r w:rsidRPr="00E211AD">
        <w:t>3</w:t>
      </w:r>
      <w:r>
        <w:t> </w:t>
      </w:r>
      <w:r w:rsidRPr="00E211AD">
        <w:t xml:space="preserve">f. och 143). </w:t>
      </w:r>
      <w:r>
        <w:t xml:space="preserve">Som bl.a. </w:t>
      </w:r>
      <w:r>
        <w:rPr>
          <w:i/>
          <w:iCs/>
        </w:rPr>
        <w:t>PTS</w:t>
      </w:r>
      <w:r>
        <w:t xml:space="preserve"> efter</w:t>
      </w:r>
      <w:r>
        <w:softHyphen/>
        <w:t>frågar bör det klargöras om tillhandahållare av nummeroberoende inter</w:t>
      </w:r>
      <w:r>
        <w:softHyphen/>
        <w:t>personella kommu</w:t>
      </w:r>
      <w:r>
        <w:softHyphen/>
        <w:t>ni</w:t>
      </w:r>
      <w:r>
        <w:softHyphen/>
        <w:t>ka</w:t>
      </w:r>
      <w:r>
        <w:softHyphen/>
        <w:t xml:space="preserve">tionstjänster omfattas av bestämmelserna. </w:t>
      </w:r>
      <w:r w:rsidRPr="00827C47">
        <w:t>Anpassnings</w:t>
      </w:r>
      <w:r>
        <w:softHyphen/>
      </w:r>
      <w:r w:rsidRPr="00827C47">
        <w:t>skyldigheten för allmänt till</w:t>
      </w:r>
      <w:r>
        <w:softHyphen/>
      </w:r>
      <w:r w:rsidRPr="00827C47">
        <w:t>gängliga elektroniska kommunikationstjänster gäller för den som till</w:t>
      </w:r>
      <w:r>
        <w:softHyphen/>
      </w:r>
      <w:r w:rsidRPr="00827C47">
        <w:t>handa</w:t>
      </w:r>
      <w:r>
        <w:softHyphen/>
      </w:r>
      <w:r w:rsidRPr="00827C47">
        <w:t>håller en sådan tjänst till en mobil nät</w:t>
      </w:r>
      <w:r>
        <w:softHyphen/>
      </w:r>
      <w:r w:rsidRPr="00827C47">
        <w:t xml:space="preserve">anslutningspunkt. </w:t>
      </w:r>
      <w:r>
        <w:t>T</w:t>
      </w:r>
      <w:r w:rsidRPr="00EA2313">
        <w:t>ill</w:t>
      </w:r>
      <w:r>
        <w:softHyphen/>
      </w:r>
      <w:r w:rsidRPr="00EA2313">
        <w:t>handahållande</w:t>
      </w:r>
      <w:r>
        <w:t>t</w:t>
      </w:r>
      <w:r w:rsidRPr="00EA2313">
        <w:t xml:space="preserve"> </w:t>
      </w:r>
      <w:r>
        <w:t>av nummeroberoende inter</w:t>
      </w:r>
      <w:r>
        <w:softHyphen/>
        <w:t>perso</w:t>
      </w:r>
      <w:r>
        <w:softHyphen/>
        <w:t>nella kommunika</w:t>
      </w:r>
      <w:r>
        <w:softHyphen/>
        <w:t>tions</w:t>
      </w:r>
      <w:r>
        <w:softHyphen/>
        <w:t>tjänster</w:t>
      </w:r>
      <w:r w:rsidRPr="00EA2313">
        <w:t xml:space="preserve"> sker </w:t>
      </w:r>
      <w:r>
        <w:t>inte till en mobil nätanslutnings</w:t>
      </w:r>
      <w:r>
        <w:softHyphen/>
        <w:t>punkt. Sådana tjänster till</w:t>
      </w:r>
      <w:r>
        <w:softHyphen/>
        <w:t>han</w:t>
      </w:r>
      <w:r>
        <w:softHyphen/>
        <w:t>dahålls oberoende av</w:t>
      </w:r>
      <w:r w:rsidRPr="00EA2313">
        <w:t xml:space="preserve"> </w:t>
      </w:r>
      <w:r>
        <w:t>huruvida</w:t>
      </w:r>
      <w:r w:rsidRPr="00EA2313">
        <w:t xml:space="preserve"> den under</w:t>
      </w:r>
      <w:r>
        <w:softHyphen/>
      </w:r>
      <w:r w:rsidRPr="00EA2313">
        <w:t>liggande internettjänsten är fast eller mobil</w:t>
      </w:r>
      <w:r>
        <w:t>. Nummeroberoende inter</w:t>
      </w:r>
      <w:r>
        <w:softHyphen/>
        <w:t>personella kommunika</w:t>
      </w:r>
      <w:r>
        <w:softHyphen/>
        <w:t>tions</w:t>
      </w:r>
      <w:r>
        <w:softHyphen/>
        <w:t>tjänster omfattas därför inte i dagsläget av bestämmel</w:t>
      </w:r>
      <w:r>
        <w:softHyphen/>
        <w:t>serna om anpass</w:t>
      </w:r>
      <w:r>
        <w:softHyphen/>
        <w:t>nings</w:t>
      </w:r>
      <w:r>
        <w:softHyphen/>
        <w:t xml:space="preserve">skyldighet. </w:t>
      </w:r>
    </w:p>
    <w:p w14:paraId="6A1D2009" w14:textId="4A63905A" w:rsidR="00D85371" w:rsidRDefault="00D85371" w:rsidP="00D85371">
      <w:pPr>
        <w:pStyle w:val="Brdtextmedindrag"/>
      </w:pPr>
      <w:r w:rsidRPr="00E211AD">
        <w:t>I 6</w:t>
      </w:r>
      <w:r>
        <w:t> kap. </w:t>
      </w:r>
      <w:r w:rsidRPr="00E211AD">
        <w:t>19</w:t>
      </w:r>
      <w:r>
        <w:t> </w:t>
      </w:r>
      <w:r w:rsidRPr="00E211AD">
        <w:t>a</w:t>
      </w:r>
      <w:r>
        <w:t> §</w:t>
      </w:r>
      <w:r w:rsidRPr="00E211AD">
        <w:t xml:space="preserve"> finns bestämmelser om skyldighet att överföra signaler som förs över Sveriges gräns till samverkanspunkter så att inhämtning av signaler ska kunna ske enligt lagen (2008:717) om signalspaning i för</w:t>
      </w:r>
      <w:r w:rsidRPr="00E211AD">
        <w:softHyphen/>
        <w:t>svars</w:t>
      </w:r>
      <w:r>
        <w:softHyphen/>
      </w:r>
      <w:r w:rsidRPr="00E211AD">
        <w:t xml:space="preserve">underrättelseverksamhet (se prop. 2006/07:63 </w:t>
      </w:r>
      <w:r w:rsidR="00EB24E6">
        <w:t>s. 8</w:t>
      </w:r>
      <w:r w:rsidRPr="00E211AD">
        <w:t>3 f. och 142</w:t>
      </w:r>
      <w:r>
        <w:t> </w:t>
      </w:r>
      <w:r w:rsidRPr="00E211AD">
        <w:t>f.).</w:t>
      </w:r>
    </w:p>
    <w:p w14:paraId="7A62E084" w14:textId="77777777" w:rsidR="00D85371" w:rsidRDefault="00D85371" w:rsidP="00D85371">
      <w:pPr>
        <w:pStyle w:val="Brdtextmedindrag"/>
      </w:pPr>
      <w:r w:rsidRPr="00E211AD">
        <w:t>I 6</w:t>
      </w:r>
      <w:r>
        <w:t> kap. </w:t>
      </w:r>
      <w:r w:rsidRPr="00E211AD">
        <w:t>20–23</w:t>
      </w:r>
      <w:r>
        <w:t> §</w:t>
      </w:r>
      <w:r w:rsidRPr="00E211AD">
        <w:t xml:space="preserve">§ finns det bestämmelser om tystnadsplikt och om </w:t>
      </w:r>
      <w:r>
        <w:t>upp</w:t>
      </w:r>
      <w:r>
        <w:softHyphen/>
        <w:t>gifts</w:t>
      </w:r>
      <w:r>
        <w:softHyphen/>
        <w:t>skyldighet</w:t>
      </w:r>
      <w:r w:rsidRPr="00E211AD">
        <w:t>.</w:t>
      </w:r>
      <w:r>
        <w:t xml:space="preserve"> Som </w:t>
      </w:r>
      <w:r w:rsidRPr="00555BE1">
        <w:rPr>
          <w:i/>
          <w:iCs/>
        </w:rPr>
        <w:t>Säkerhets</w:t>
      </w:r>
      <w:r>
        <w:rPr>
          <w:i/>
          <w:iCs/>
        </w:rPr>
        <w:softHyphen/>
      </w:r>
      <w:r w:rsidRPr="00555BE1">
        <w:rPr>
          <w:i/>
          <w:iCs/>
        </w:rPr>
        <w:t>polisen</w:t>
      </w:r>
      <w:r>
        <w:t xml:space="preserve"> påtalar medför den nya definitionen av elektronisk kommunikationstjänst att bestämmelserna enligt promemo</w:t>
      </w:r>
      <w:r>
        <w:softHyphen/>
        <w:t>rians förslag omfattar även nummer</w:t>
      </w:r>
      <w:r>
        <w:softHyphen/>
      </w:r>
      <w:r>
        <w:softHyphen/>
        <w:t>oberoende inter</w:t>
      </w:r>
      <w:r>
        <w:softHyphen/>
        <w:t>perso</w:t>
      </w:r>
      <w:r>
        <w:softHyphen/>
        <w:t>nella kom</w:t>
      </w:r>
      <w:r>
        <w:softHyphen/>
        <w:t>muni</w:t>
      </w:r>
      <w:r>
        <w:softHyphen/>
        <w:t>kationstjänster.</w:t>
      </w:r>
      <w:bookmarkStart w:id="1314" w:name="_Hlk44060183"/>
      <w:r>
        <w:t xml:space="preserve"> I promemorian redovisas inga skäl för denna utvidgning av tillämpningsområdet. B</w:t>
      </w:r>
      <w:r w:rsidRPr="00E211AD">
        <w:t>estämmelser</w:t>
      </w:r>
      <w:r>
        <w:t>na</w:t>
      </w:r>
      <w:r w:rsidRPr="00E211AD">
        <w:t xml:space="preserve"> om tystnads</w:t>
      </w:r>
      <w:r>
        <w:softHyphen/>
      </w:r>
      <w:r w:rsidRPr="00E211AD">
        <w:t xml:space="preserve">plikt och om </w:t>
      </w:r>
      <w:r>
        <w:t>upp</w:t>
      </w:r>
      <w:r>
        <w:softHyphen/>
        <w:t>gifts</w:t>
      </w:r>
      <w:r>
        <w:softHyphen/>
        <w:t xml:space="preserve">skyldighet omfattas inte av EU-direktivet. </w:t>
      </w:r>
      <w:bookmarkEnd w:id="1314"/>
      <w:r>
        <w:t>Den ändrade definitionen av elektronisk kommunikations</w:t>
      </w:r>
      <w:r>
        <w:softHyphen/>
        <w:t>tjänst bör med hänsyn till detta inte utvidga tillämpningsområdet för bestämmelserna till tillhan</w:t>
      </w:r>
      <w:r>
        <w:softHyphen/>
        <w:t>da</w:t>
      </w:r>
      <w:r>
        <w:softHyphen/>
        <w:t>hållare av nummer</w:t>
      </w:r>
      <w:r>
        <w:softHyphen/>
        <w:t>oberoende interpersonella kom</w:t>
      </w:r>
      <w:r>
        <w:softHyphen/>
        <w:t>mu</w:t>
      </w:r>
      <w:r>
        <w:softHyphen/>
        <w:t>ni</w:t>
      </w:r>
      <w:r>
        <w:softHyphen/>
        <w:t>ka</w:t>
      </w:r>
      <w:r>
        <w:softHyphen/>
        <w:t>tions</w:t>
      </w:r>
      <w:r>
        <w:softHyphen/>
        <w:t>tjänster utan närmare över</w:t>
      </w:r>
      <w:r>
        <w:softHyphen/>
        <w:t>väganden. Det saknas dock underlag för sådana över</w:t>
      </w:r>
      <w:r>
        <w:softHyphen/>
        <w:t>väganden i detta lag</w:t>
      </w:r>
      <w:r>
        <w:softHyphen/>
        <w:t>stiftningsarbete. En utvidgning av tillämp</w:t>
      </w:r>
      <w:r>
        <w:softHyphen/>
        <w:t>nings</w:t>
      </w:r>
      <w:r>
        <w:softHyphen/>
        <w:t>området för bestämmelser</w:t>
      </w:r>
      <w:r>
        <w:softHyphen/>
        <w:t xml:space="preserve">na bör därför inte göras inom </w:t>
      </w:r>
      <w:r w:rsidRPr="001A59ED">
        <w:t>ramen för genom</w:t>
      </w:r>
      <w:r>
        <w:softHyphen/>
      </w:r>
      <w:r w:rsidRPr="001A59ED">
        <w:t>förandet av direktivet</w:t>
      </w:r>
      <w:r>
        <w:t xml:space="preserve">. </w:t>
      </w:r>
      <w:r w:rsidRPr="00F321B7">
        <w:t xml:space="preserve">Som </w:t>
      </w:r>
      <w:r>
        <w:t>framgår av</w:t>
      </w:r>
      <w:r w:rsidRPr="00F321B7">
        <w:t xml:space="preserve"> avsnitt</w:t>
      </w:r>
      <w:r>
        <w:t> </w:t>
      </w:r>
      <w:r w:rsidRPr="00F321B7">
        <w:t xml:space="preserve">18.2 har regeringen tillsatt en utredning </w:t>
      </w:r>
      <w:r>
        <w:t xml:space="preserve">med uppdrag att analysera </w:t>
      </w:r>
      <w:r w:rsidRPr="00F321B7">
        <w:t>tillämpningen av vissa bestämmelser på tillhandahållare av nummeroberoende inter</w:t>
      </w:r>
      <w:r>
        <w:softHyphen/>
      </w:r>
      <w:r w:rsidRPr="00F321B7">
        <w:t>personella kom</w:t>
      </w:r>
      <w:r>
        <w:softHyphen/>
      </w:r>
      <w:r w:rsidRPr="00F321B7">
        <w:t>muni</w:t>
      </w:r>
      <w:r>
        <w:softHyphen/>
      </w:r>
      <w:r w:rsidRPr="00F321B7">
        <w:t>kationstjänster</w:t>
      </w:r>
      <w:r>
        <w:t>, bl.a. frågan om förutsättningarna för en utvidgning av tillämpningsområdet för bestämmelserna om tystnads</w:t>
      </w:r>
      <w:r>
        <w:softHyphen/>
        <w:t>plikt och om upp</w:t>
      </w:r>
      <w:r>
        <w:softHyphen/>
        <w:t xml:space="preserve">giftsskyldighet. </w:t>
      </w:r>
    </w:p>
    <w:p w14:paraId="0C68045E" w14:textId="450E62CB" w:rsidR="00D85371" w:rsidRDefault="00D85371" w:rsidP="00527609">
      <w:pPr>
        <w:pStyle w:val="Brdtextmedindrag"/>
        <w:rPr>
          <w:rFonts w:eastAsiaTheme="minorHAnsi" w:cstheme="minorBidi"/>
          <w:kern w:val="28"/>
          <w:sz w:val="30"/>
          <w:szCs w:val="22"/>
        </w:rPr>
      </w:pPr>
      <w:r w:rsidRPr="00E211AD">
        <w:t xml:space="preserve">De angivna paragraferna bör </w:t>
      </w:r>
      <w:r>
        <w:t>sammanfattningsvis föras över till den nya lagen med de justeringar som det redogörs för ovan.</w:t>
      </w:r>
      <w:bookmarkStart w:id="1315" w:name="_Toc73005990"/>
      <w:bookmarkStart w:id="1316" w:name="_Toc9841659"/>
      <w:bookmarkStart w:id="1317" w:name="_Toc9867536"/>
      <w:bookmarkStart w:id="1318" w:name="_Toc9867786"/>
      <w:bookmarkStart w:id="1319" w:name="_Toc9871203"/>
      <w:bookmarkStart w:id="1320" w:name="_Toc9958286"/>
      <w:bookmarkStart w:id="1321" w:name="_Toc9961345"/>
      <w:bookmarkStart w:id="1322" w:name="_Toc9962444"/>
      <w:bookmarkStart w:id="1323" w:name="_Toc17793408"/>
      <w:bookmarkStart w:id="1324" w:name="_Hlk40098840"/>
      <w:bookmarkEnd w:id="1272"/>
    </w:p>
    <w:p w14:paraId="0D7C2F51" w14:textId="77777777" w:rsidR="00D85371" w:rsidRDefault="00D85371" w:rsidP="00D85371">
      <w:pPr>
        <w:pStyle w:val="Rubrik1"/>
      </w:pPr>
      <w:bookmarkStart w:id="1325" w:name="_Toc86738796"/>
      <w:bookmarkStart w:id="1326" w:name="_Toc94597559"/>
      <w:bookmarkStart w:id="1327" w:name="_Toc96533402"/>
      <w:r>
        <w:lastRenderedPageBreak/>
        <w:t>Uppgiftsskyldighet</w:t>
      </w:r>
      <w:bookmarkEnd w:id="1315"/>
      <w:bookmarkEnd w:id="1325"/>
      <w:bookmarkEnd w:id="1326"/>
      <w:bookmarkEnd w:id="1327"/>
    </w:p>
    <w:p w14:paraId="702FED7F" w14:textId="77777777" w:rsidR="00D85371" w:rsidRPr="00E211AD" w:rsidRDefault="00D85371" w:rsidP="00D85371">
      <w:pPr>
        <w:pStyle w:val="Rubrik2"/>
        <w:spacing w:before="0"/>
      </w:pPr>
      <w:bookmarkStart w:id="1328" w:name="_Toc9841660"/>
      <w:bookmarkStart w:id="1329" w:name="_Toc9867537"/>
      <w:bookmarkStart w:id="1330" w:name="_Toc9867787"/>
      <w:bookmarkStart w:id="1331" w:name="_Toc9871204"/>
      <w:bookmarkStart w:id="1332" w:name="_Toc9958287"/>
      <w:bookmarkStart w:id="1333" w:name="_Toc9961346"/>
      <w:bookmarkStart w:id="1334" w:name="_Toc9962445"/>
      <w:bookmarkStart w:id="1335" w:name="_Toc17793409"/>
      <w:bookmarkStart w:id="1336" w:name="_Toc73005991"/>
      <w:bookmarkStart w:id="1337" w:name="_Toc86738797"/>
      <w:bookmarkStart w:id="1338" w:name="_Toc94597560"/>
      <w:bookmarkStart w:id="1339" w:name="_Toc96533403"/>
      <w:bookmarkEnd w:id="1316"/>
      <w:bookmarkEnd w:id="1317"/>
      <w:bookmarkEnd w:id="1318"/>
      <w:bookmarkEnd w:id="1319"/>
      <w:bookmarkEnd w:id="1320"/>
      <w:bookmarkEnd w:id="1321"/>
      <w:bookmarkEnd w:id="1322"/>
      <w:bookmarkEnd w:id="1323"/>
      <w:r w:rsidRPr="00E211AD">
        <w:t>Företags skyldighet att lämna uppgifter</w:t>
      </w:r>
      <w:bookmarkEnd w:id="1328"/>
      <w:bookmarkEnd w:id="1329"/>
      <w:bookmarkEnd w:id="1330"/>
      <w:bookmarkEnd w:id="1331"/>
      <w:bookmarkEnd w:id="1332"/>
      <w:bookmarkEnd w:id="1333"/>
      <w:bookmarkEnd w:id="1334"/>
      <w:bookmarkEnd w:id="1335"/>
      <w:bookmarkEnd w:id="1336"/>
      <w:bookmarkEnd w:id="1337"/>
      <w:bookmarkEnd w:id="1338"/>
      <w:bookmarkEnd w:id="1339"/>
    </w:p>
    <w:p w14:paraId="79B70E61" w14:textId="77777777" w:rsidR="00D85371" w:rsidRPr="00E211AD" w:rsidRDefault="00D85371" w:rsidP="00D85371">
      <w:pPr>
        <w:pStyle w:val="Brdtextram"/>
      </w:pPr>
      <w:r>
        <w:rPr>
          <w:b/>
        </w:rPr>
        <w:t>Regeringens f</w:t>
      </w:r>
      <w:r w:rsidRPr="003E5FA6">
        <w:rPr>
          <w:b/>
        </w:rPr>
        <w:t>örslag:</w:t>
      </w:r>
      <w:r w:rsidRPr="003E5FA6">
        <w:t xml:space="preserve"> Den som bedriver verksamhet som om</w:t>
      </w:r>
      <w:r>
        <w:softHyphen/>
      </w:r>
      <w:r w:rsidRPr="003E5FA6">
        <w:t>fattas av lagen ska på begäran</w:t>
      </w:r>
      <w:r w:rsidRPr="00E211AD">
        <w:t xml:space="preserve"> </w:t>
      </w:r>
      <w:r>
        <w:t>av regleringsmyndigheten</w:t>
      </w:r>
      <w:r w:rsidRPr="00E211AD">
        <w:t xml:space="preserve"> </w:t>
      </w:r>
      <w:r>
        <w:t>lämna de</w:t>
      </w:r>
      <w:r w:rsidRPr="003E5FA6">
        <w:t xml:space="preserve"> upplys</w:t>
      </w:r>
      <w:r>
        <w:softHyphen/>
      </w:r>
      <w:r w:rsidRPr="003E5FA6">
        <w:t xml:space="preserve">ningar </w:t>
      </w:r>
      <w:r>
        <w:t>eller</w:t>
      </w:r>
      <w:r w:rsidRPr="003E5FA6">
        <w:t xml:space="preserve"> handlingar som </w:t>
      </w:r>
      <w:r>
        <w:t>myndigheten behöver</w:t>
      </w:r>
      <w:r w:rsidRPr="003E5FA6">
        <w:t xml:space="preserve"> för</w:t>
      </w:r>
    </w:p>
    <w:p w14:paraId="7EAF9925" w14:textId="77777777" w:rsidR="00D85371" w:rsidRPr="00E211AD" w:rsidRDefault="00D85371" w:rsidP="00D85371">
      <w:pPr>
        <w:pStyle w:val="Strecklistaram"/>
      </w:pPr>
      <w:r w:rsidRPr="003E5FA6">
        <w:t>förfaranden för eller bedömning av framställningar om beviljande av</w:t>
      </w:r>
      <w:r w:rsidRPr="00E211AD">
        <w:t xml:space="preserve"> </w:t>
      </w:r>
      <w:r w:rsidRPr="003E5FA6">
        <w:t>tillstånd att använda radiosändare eller nummer eller medgivande att över</w:t>
      </w:r>
      <w:r w:rsidRPr="003E5FA6">
        <w:softHyphen/>
      </w:r>
      <w:r w:rsidRPr="00E211AD">
        <w:t>låta eller hyra ut tillstånd,</w:t>
      </w:r>
    </w:p>
    <w:p w14:paraId="31930EAA" w14:textId="77777777" w:rsidR="00D85371" w:rsidRPr="00E211AD" w:rsidRDefault="00D85371" w:rsidP="00D85371">
      <w:pPr>
        <w:pStyle w:val="Strecklistaram"/>
      </w:pPr>
      <w:r>
        <w:t xml:space="preserve">sådant </w:t>
      </w:r>
      <w:r w:rsidRPr="00E211AD">
        <w:t xml:space="preserve">offentliggörande av jämförande kvalitets- och prisöversikter över tjänster </w:t>
      </w:r>
      <w:r>
        <w:t xml:space="preserve">som är </w:t>
      </w:r>
      <w:r w:rsidRPr="00E211AD">
        <w:t>till nytta för konsumenterna,</w:t>
      </w:r>
    </w:p>
    <w:p w14:paraId="71A64AB9" w14:textId="77777777" w:rsidR="00D85371" w:rsidRPr="00E211AD" w:rsidRDefault="00D85371" w:rsidP="00D85371">
      <w:pPr>
        <w:pStyle w:val="Strecklistaram"/>
      </w:pPr>
      <w:r w:rsidRPr="00E211AD">
        <w:t xml:space="preserve">klart definierade statistiska ändamål, rapporter </w:t>
      </w:r>
      <w:r>
        <w:t>och</w:t>
      </w:r>
      <w:r w:rsidRPr="00E211AD">
        <w:t xml:space="preserve"> studier,</w:t>
      </w:r>
    </w:p>
    <w:p w14:paraId="138D998A" w14:textId="77777777" w:rsidR="00D85371" w:rsidRPr="00E211AD" w:rsidRDefault="00D85371" w:rsidP="00D85371">
      <w:pPr>
        <w:pStyle w:val="Strecklistaram"/>
      </w:pPr>
      <w:r w:rsidRPr="00E211AD">
        <w:t>marknadsanalys, inbegripet uppgifter om marknader i efterföljande led eller slutkundsmarknader som har förbindelse med eller anknyt</w:t>
      </w:r>
      <w:r>
        <w:softHyphen/>
      </w:r>
      <w:r w:rsidRPr="00E211AD">
        <w:t>ning till de analyserade marknaderna,</w:t>
      </w:r>
    </w:p>
    <w:p w14:paraId="3A480033" w14:textId="77777777" w:rsidR="00D85371" w:rsidRPr="00E211AD" w:rsidRDefault="00D85371" w:rsidP="00D85371">
      <w:pPr>
        <w:pStyle w:val="Strecklistaram"/>
      </w:pPr>
      <w:r w:rsidRPr="00E211AD">
        <w:t>beslut om skyldigheter,</w:t>
      </w:r>
    </w:p>
    <w:p w14:paraId="773C7FC9" w14:textId="77777777" w:rsidR="00D85371" w:rsidRPr="00E211AD" w:rsidRDefault="00D85371" w:rsidP="00D85371">
      <w:pPr>
        <w:pStyle w:val="Strecklistaram"/>
      </w:pPr>
      <w:r w:rsidRPr="003E5FA6">
        <w:t>att säkerställa en effektiv användning och ändamålsenlig förvalt</w:t>
      </w:r>
      <w:r w:rsidRPr="003E5FA6">
        <w:softHyphen/>
        <w:t>ning</w:t>
      </w:r>
      <w:r w:rsidRPr="00E211AD">
        <w:t xml:space="preserve"> av radiofrekvenser och nummer,</w:t>
      </w:r>
    </w:p>
    <w:p w14:paraId="66FF4B5C" w14:textId="7EF24D3E" w:rsidR="00D85371" w:rsidRPr="00E211AD" w:rsidRDefault="00D85371" w:rsidP="00D85371">
      <w:pPr>
        <w:pStyle w:val="Strecklistaram"/>
      </w:pPr>
      <w:r w:rsidRPr="00E211AD">
        <w:t>att utvärdera sådan utveckling av nät och tjänster som kan påverka grossist</w:t>
      </w:r>
      <w:r>
        <w:softHyphen/>
      </w:r>
      <w:r w:rsidRPr="00E211AD">
        <w:t xml:space="preserve">tjänster som </w:t>
      </w:r>
      <w:r>
        <w:t xml:space="preserve">har </w:t>
      </w:r>
      <w:r w:rsidRPr="00E211AD">
        <w:t xml:space="preserve">gjorts tillgängliga för konkurrenter, </w:t>
      </w:r>
      <w:r>
        <w:t>täck</w:t>
      </w:r>
      <w:r>
        <w:softHyphen/>
        <w:t>ning och utbygg</w:t>
      </w:r>
      <w:r>
        <w:softHyphen/>
        <w:t xml:space="preserve">nad inom landet, </w:t>
      </w:r>
      <w:r w:rsidRPr="00E211AD">
        <w:t>uppkopp</w:t>
      </w:r>
      <w:r w:rsidRPr="00E211AD">
        <w:softHyphen/>
        <w:t>lings</w:t>
      </w:r>
      <w:r w:rsidRPr="00E211AD">
        <w:softHyphen/>
        <w:t>möjlig</w:t>
      </w:r>
      <w:r w:rsidRPr="00E211AD">
        <w:softHyphen/>
        <w:t>heter som slut</w:t>
      </w:r>
      <w:r>
        <w:softHyphen/>
      </w:r>
      <w:r w:rsidRPr="00E211AD">
        <w:t xml:space="preserve">användare har </w:t>
      </w:r>
      <w:r>
        <w:t>eller</w:t>
      </w:r>
      <w:r w:rsidRPr="00E211AD">
        <w:t xml:space="preserve"> identifiering</w:t>
      </w:r>
      <w:r>
        <w:t>, genom geografiska kartlägg</w:t>
      </w:r>
      <w:r w:rsidR="00432B90">
        <w:softHyphen/>
      </w:r>
      <w:r>
        <w:t>ningar,</w:t>
      </w:r>
      <w:r w:rsidRPr="00E211AD">
        <w:t xml:space="preserve"> av om</w:t>
      </w:r>
      <w:r w:rsidRPr="00E211AD">
        <w:softHyphen/>
        <w:t xml:space="preserve">råden </w:t>
      </w:r>
      <w:r>
        <w:t>som har</w:t>
      </w:r>
      <w:r w:rsidRPr="00E211AD">
        <w:t xml:space="preserve"> eftersatt bred</w:t>
      </w:r>
      <w:r>
        <w:softHyphen/>
      </w:r>
      <w:r w:rsidRPr="00E211AD">
        <w:t>bandsutbyggnad, och</w:t>
      </w:r>
    </w:p>
    <w:p w14:paraId="6AFB06AC" w14:textId="77777777" w:rsidR="00D85371" w:rsidRPr="00E211AD" w:rsidRDefault="00D85371" w:rsidP="00D85371">
      <w:pPr>
        <w:pStyle w:val="Strecklistaram"/>
      </w:pPr>
      <w:r w:rsidRPr="00E211AD">
        <w:t>genomförande av geografiska kartläggningar</w:t>
      </w:r>
      <w:r>
        <w:t xml:space="preserve"> av bredbands</w:t>
      </w:r>
      <w:r>
        <w:softHyphen/>
        <w:t>ut</w:t>
      </w:r>
      <w:r>
        <w:softHyphen/>
        <w:t>bygg</w:t>
      </w:r>
      <w:r>
        <w:softHyphen/>
        <w:t>nad</w:t>
      </w:r>
      <w:r w:rsidRPr="00E211AD">
        <w:t>.</w:t>
      </w:r>
    </w:p>
    <w:p w14:paraId="3B3BF729" w14:textId="11551F2D" w:rsidR="00D85371" w:rsidRDefault="00D85371" w:rsidP="00D85371">
      <w:pPr>
        <w:pStyle w:val="Brdtextram"/>
        <w:spacing w:before="90"/>
      </w:pPr>
      <w:r w:rsidRPr="00E211AD">
        <w:t>Om de uppgifter</w:t>
      </w:r>
      <w:r>
        <w:t xml:space="preserve"> som kan lämnas för utvärdering av</w:t>
      </w:r>
      <w:r w:rsidRPr="00E211AD">
        <w:t xml:space="preserve"> </w:t>
      </w:r>
      <w:r>
        <w:t>utvecklingen av nät och tjänster eller för genom</w:t>
      </w:r>
      <w:r>
        <w:softHyphen/>
        <w:t xml:space="preserve">förande av geografiska kartläggningar </w:t>
      </w:r>
      <w:r w:rsidRPr="00E211AD">
        <w:t>inte är till</w:t>
      </w:r>
      <w:r>
        <w:softHyphen/>
      </w:r>
      <w:r w:rsidRPr="00E211AD">
        <w:t>räckliga</w:t>
      </w:r>
      <w:r>
        <w:t>,</w:t>
      </w:r>
      <w:r w:rsidRPr="00E211AD">
        <w:t xml:space="preserve"> ska </w:t>
      </w:r>
      <w:r>
        <w:t>regleringsmyndigheten</w:t>
      </w:r>
      <w:r w:rsidRPr="00E211AD">
        <w:t xml:space="preserve"> ha rätt att på be</w:t>
      </w:r>
      <w:r>
        <w:softHyphen/>
      </w:r>
      <w:r w:rsidRPr="00E211AD">
        <w:t>gäran få så</w:t>
      </w:r>
      <w:r w:rsidR="00432B90">
        <w:softHyphen/>
      </w:r>
      <w:r w:rsidRPr="00E211AD">
        <w:t xml:space="preserve">dana </w:t>
      </w:r>
      <w:r>
        <w:t>upplysningar</w:t>
      </w:r>
      <w:r w:rsidRPr="003E5FA6">
        <w:t xml:space="preserve"> </w:t>
      </w:r>
      <w:r>
        <w:t>eller</w:t>
      </w:r>
      <w:r w:rsidRPr="003E5FA6">
        <w:t xml:space="preserve"> handlingar av andra företag som bedriver verk</w:t>
      </w:r>
      <w:r>
        <w:softHyphen/>
      </w:r>
      <w:r w:rsidRPr="003E5FA6">
        <w:t>samhet inom</w:t>
      </w:r>
      <w:r w:rsidRPr="00E211AD">
        <w:t xml:space="preserve"> </w:t>
      </w:r>
      <w:r w:rsidRPr="003E5FA6">
        <w:t>sektorn för elektronisk kommunikation eller nära an</w:t>
      </w:r>
      <w:r>
        <w:softHyphen/>
      </w:r>
      <w:r w:rsidRPr="003E5FA6">
        <w:t>knut</w:t>
      </w:r>
      <w:r w:rsidR="00432B90">
        <w:softHyphen/>
      </w:r>
      <w:r w:rsidRPr="003E5FA6">
        <w:t>na sektorer.</w:t>
      </w:r>
    </w:p>
    <w:p w14:paraId="0685B158" w14:textId="77777777" w:rsidR="00D85371" w:rsidRDefault="00D85371" w:rsidP="00D85371">
      <w:pPr>
        <w:pStyle w:val="Brdtextmedindragram"/>
      </w:pPr>
      <w:r w:rsidRPr="00E211AD">
        <w:t>Andra uppgifter än uppgifter som behövs för förfaranden för eller be</w:t>
      </w:r>
      <w:r w:rsidRPr="00E211AD">
        <w:softHyphen/>
      </w:r>
      <w:r w:rsidRPr="003E5FA6">
        <w:t>döm</w:t>
      </w:r>
      <w:r>
        <w:softHyphen/>
      </w:r>
      <w:r w:rsidRPr="003E5FA6">
        <w:t>ning av framställningar om beviljande av tillstånd att använda radio</w:t>
      </w:r>
      <w:r w:rsidRPr="003E5FA6">
        <w:softHyphen/>
        <w:t>sändare eller nummer eller medgivande att överlåta eller hyra ut till</w:t>
      </w:r>
      <w:r w:rsidRPr="003E5FA6">
        <w:softHyphen/>
        <w:t>stånd,</w:t>
      </w:r>
      <w:r w:rsidRPr="00E211AD">
        <w:t xml:space="preserve"> får inte begäras in före ett marknadsinträde eller som villkor för </w:t>
      </w:r>
      <w:r>
        <w:t>ett sådant</w:t>
      </w:r>
      <w:r w:rsidRPr="00E211AD">
        <w:t>.</w:t>
      </w:r>
    </w:p>
    <w:p w14:paraId="51F14174" w14:textId="77777777" w:rsidR="00D85371" w:rsidRPr="00E211AD" w:rsidRDefault="00D85371" w:rsidP="00D85371">
      <w:pPr>
        <w:pStyle w:val="Brdtextmedindragram"/>
      </w:pPr>
      <w:r w:rsidRPr="003E5FA6">
        <w:t xml:space="preserve">En operatör som </w:t>
      </w:r>
      <w:r>
        <w:t>är ett företag med</w:t>
      </w:r>
      <w:r w:rsidRPr="003E5FA6">
        <w:t xml:space="preserve"> betydande inflytande på en mark</w:t>
      </w:r>
      <w:r>
        <w:softHyphen/>
      </w:r>
      <w:r w:rsidRPr="003E5FA6">
        <w:t>nad i grossist</w:t>
      </w:r>
      <w:r w:rsidRPr="003E5FA6">
        <w:softHyphen/>
        <w:t>ledet</w:t>
      </w:r>
      <w:r w:rsidRPr="00E211AD">
        <w:t xml:space="preserve"> </w:t>
      </w:r>
      <w:r>
        <w:t>ska</w:t>
      </w:r>
      <w:r w:rsidRPr="003E5FA6">
        <w:t xml:space="preserve"> på begäran tillhandahålla </w:t>
      </w:r>
      <w:r>
        <w:t>reglerings</w:t>
      </w:r>
      <w:r>
        <w:softHyphen/>
        <w:t>myndigheten</w:t>
      </w:r>
      <w:r w:rsidRPr="003E5FA6">
        <w:t xml:space="preserve"> re</w:t>
      </w:r>
      <w:r>
        <w:softHyphen/>
      </w:r>
      <w:r w:rsidRPr="003E5FA6">
        <w:t>do</w:t>
      </w:r>
      <w:r>
        <w:softHyphen/>
      </w:r>
      <w:r w:rsidRPr="003E5FA6">
        <w:t>vis</w:t>
      </w:r>
      <w:r w:rsidRPr="003E5FA6">
        <w:softHyphen/>
        <w:t>nings</w:t>
      </w:r>
      <w:r w:rsidRPr="003E5FA6">
        <w:softHyphen/>
        <w:t>uppgifter</w:t>
      </w:r>
      <w:r w:rsidRPr="00E211AD">
        <w:t xml:space="preserve"> </w:t>
      </w:r>
      <w:r w:rsidRPr="003E5FA6">
        <w:t>om de marknader i slutkundsledet som är för</w:t>
      </w:r>
      <w:r>
        <w:softHyphen/>
      </w:r>
      <w:r w:rsidRPr="003E5FA6">
        <w:t>knippade med den mark</w:t>
      </w:r>
      <w:r w:rsidRPr="003E5FA6">
        <w:softHyphen/>
        <w:t>na</w:t>
      </w:r>
      <w:r w:rsidRPr="003E5FA6">
        <w:softHyphen/>
        <w:t>den.</w:t>
      </w:r>
    </w:p>
    <w:p w14:paraId="2F68D9BB" w14:textId="77777777" w:rsidR="00D85371" w:rsidRPr="00E211AD" w:rsidRDefault="00D85371" w:rsidP="00D85371">
      <w:pPr>
        <w:pStyle w:val="Brdtextmedindrag"/>
        <w:rPr>
          <w:sz w:val="8"/>
          <w:szCs w:val="8"/>
        </w:rPr>
      </w:pPr>
    </w:p>
    <w:p w14:paraId="6475A58F" w14:textId="0999C77C" w:rsidR="00D85371" w:rsidRDefault="00D85371" w:rsidP="00D85371">
      <w:pPr>
        <w:pStyle w:val="Brdtextmedindrag"/>
      </w:pPr>
      <w:r>
        <w:rPr>
          <w:b/>
        </w:rPr>
        <w:t>Promemorians förslag</w:t>
      </w:r>
      <w:r w:rsidRPr="002B12D2">
        <w:t xml:space="preserve"> </w:t>
      </w:r>
      <w:r>
        <w:t>överensstämmer i huvudsak med regeringens förslag. I promemorian föreslås att uppgiftsskyldigheten inte ska omfatta till</w:t>
      </w:r>
      <w:r>
        <w:softHyphen/>
        <w:t>handa</w:t>
      </w:r>
      <w:r>
        <w:softHyphen/>
        <w:t>hållare av nummeroberoende interpersonella kommunikations</w:t>
      </w:r>
      <w:r>
        <w:softHyphen/>
        <w:t>tjänster. Det föreslås inte heller att uppgifter ska kunna hämtas in från andra företag som bedriver verksamhet inom sektorn för elektro</w:t>
      </w:r>
      <w:r>
        <w:softHyphen/>
        <w:t>nisk kom</w:t>
      </w:r>
      <w:r w:rsidR="00432B90">
        <w:softHyphen/>
      </w:r>
      <w:r>
        <w:t>munikation eller nära anknutna sektorer.</w:t>
      </w:r>
    </w:p>
    <w:p w14:paraId="105D5BDC" w14:textId="77777777" w:rsidR="00D85371" w:rsidRPr="009F6C89" w:rsidRDefault="00D85371" w:rsidP="00D85371">
      <w:pPr>
        <w:pStyle w:val="Brdtextmedindrag"/>
      </w:pPr>
      <w:r>
        <w:rPr>
          <w:b/>
        </w:rPr>
        <w:t>Remissinstanserna:</w:t>
      </w:r>
      <w:r>
        <w:rPr>
          <w:bCs/>
        </w:rPr>
        <w:t xml:space="preserve"> </w:t>
      </w:r>
      <w:r>
        <w:t xml:space="preserve">De flesta av remissinstanserna tillstyrker förslaget eller har inga synpunkter på det. Flera remissinstanser, bl.a. </w:t>
      </w:r>
      <w:r>
        <w:rPr>
          <w:i/>
          <w:iCs/>
        </w:rPr>
        <w:t>TechSverige</w:t>
      </w:r>
      <w:r>
        <w:t xml:space="preserve">, </w:t>
      </w:r>
      <w:r>
        <w:lastRenderedPageBreak/>
        <w:t>anser att det bör framgå av lagen att en begäran ska vara pro</w:t>
      </w:r>
      <w:r>
        <w:softHyphen/>
        <w:t>por</w:t>
      </w:r>
      <w:r>
        <w:softHyphen/>
        <w:t xml:space="preserve">tionell och motiverad. </w:t>
      </w:r>
      <w:r>
        <w:rPr>
          <w:i/>
          <w:iCs/>
        </w:rPr>
        <w:t xml:space="preserve">Tele2 Sverige AB </w:t>
      </w:r>
      <w:r>
        <w:t>anser att skyldigheten är betungande och att företag inte ska behöva ta fram nya uppgifter. Andra</w:t>
      </w:r>
      <w:r w:rsidRPr="00A37B5A">
        <w:t xml:space="preserve"> remiss</w:t>
      </w:r>
      <w:r>
        <w:softHyphen/>
      </w:r>
      <w:r w:rsidRPr="00A37B5A">
        <w:t xml:space="preserve">instanser, däribland </w:t>
      </w:r>
      <w:r w:rsidRPr="00A37B5A">
        <w:rPr>
          <w:i/>
        </w:rPr>
        <w:t>Telenor Sverige AB</w:t>
      </w:r>
      <w:r>
        <w:rPr>
          <w:i/>
        </w:rPr>
        <w:t xml:space="preserve"> </w:t>
      </w:r>
      <w:r>
        <w:rPr>
          <w:iCs/>
        </w:rPr>
        <w:t xml:space="preserve">och </w:t>
      </w:r>
      <w:r>
        <w:rPr>
          <w:i/>
        </w:rPr>
        <w:t>Teracom AB</w:t>
      </w:r>
      <w:r w:rsidRPr="00A37B5A">
        <w:t>, efter</w:t>
      </w:r>
      <w:r>
        <w:softHyphen/>
      </w:r>
      <w:r w:rsidRPr="00A37B5A">
        <w:t xml:space="preserve">frågar förtydliganden </w:t>
      </w:r>
      <w:r>
        <w:t>om</w:t>
      </w:r>
      <w:r w:rsidRPr="00A37B5A">
        <w:t xml:space="preserve"> uppgiftsskyldigheten i för</w:t>
      </w:r>
      <w:r w:rsidRPr="00A37B5A">
        <w:softHyphen/>
        <w:t>håll</w:t>
      </w:r>
      <w:r w:rsidRPr="00A37B5A">
        <w:softHyphen/>
        <w:t>ande till sekretess och säkerhets</w:t>
      </w:r>
      <w:r w:rsidRPr="00A37B5A">
        <w:softHyphen/>
        <w:t>skydds</w:t>
      </w:r>
      <w:r w:rsidRPr="00A37B5A">
        <w:softHyphen/>
        <w:t>klassificerade upp</w:t>
      </w:r>
      <w:r>
        <w:softHyphen/>
      </w:r>
      <w:r w:rsidRPr="00A37B5A">
        <w:t xml:space="preserve">gifter. </w:t>
      </w:r>
      <w:r w:rsidRPr="00151AA4">
        <w:rPr>
          <w:i/>
        </w:rPr>
        <w:t>PTS</w:t>
      </w:r>
      <w:r w:rsidRPr="00151AA4">
        <w:t xml:space="preserve"> förordar att undantaget för nummer</w:t>
      </w:r>
      <w:r>
        <w:softHyphen/>
      </w:r>
      <w:r w:rsidRPr="00151AA4">
        <w:t>obero</w:t>
      </w:r>
      <w:r>
        <w:softHyphen/>
      </w:r>
      <w:r w:rsidRPr="00151AA4">
        <w:t>ende interpersonella kommunikationstjänster tas bort.</w:t>
      </w:r>
    </w:p>
    <w:p w14:paraId="6899B287" w14:textId="77777777" w:rsidR="00D85371" w:rsidRDefault="00D85371" w:rsidP="00D85371">
      <w:pPr>
        <w:pStyle w:val="Rubrik4utannumrering"/>
      </w:pPr>
      <w:r w:rsidRPr="00E211AD">
        <w:t xml:space="preserve">Skälen för </w:t>
      </w:r>
      <w:r>
        <w:t xml:space="preserve">regeringens </w:t>
      </w:r>
      <w:r w:rsidRPr="00E211AD">
        <w:t>förslag</w:t>
      </w:r>
    </w:p>
    <w:p w14:paraId="6B62DA4E" w14:textId="77777777" w:rsidR="00D85371" w:rsidRPr="00470948" w:rsidRDefault="00D85371" w:rsidP="00D85371">
      <w:pPr>
        <w:pStyle w:val="Rubrik5utannumrering"/>
        <w:spacing w:before="0"/>
      </w:pPr>
      <w:r>
        <w:t>Uppgiftsskyldighet för den som bedriver verksamhet som omfattas av den nya lagen</w:t>
      </w:r>
    </w:p>
    <w:p w14:paraId="4A5DC671" w14:textId="77777777" w:rsidR="00D85371" w:rsidRDefault="00D85371" w:rsidP="00D85371">
      <w:pPr>
        <w:pStyle w:val="Brdtext"/>
      </w:pPr>
      <w:r>
        <w:t>Bestämmelser om företags skyldig</w:t>
      </w:r>
      <w:r>
        <w:softHyphen/>
        <w:t>heter att lämna uppgifter, förutom inom ramen för den allmänna till</w:t>
      </w:r>
      <w:r>
        <w:softHyphen/>
        <w:t>synen, finns i artiklarna 20.1, 21.1 och 48.4. De motsvarar delvis arti</w:t>
      </w:r>
      <w:r>
        <w:softHyphen/>
        <w:t>kel 5.1 i ramdirektivet och artiklarna 10.1 och 11.1 i auktorisations</w:t>
      </w:r>
      <w:r>
        <w:softHyphen/>
        <w:t>direk</w:t>
      </w:r>
      <w:r>
        <w:softHyphen/>
        <w:t>tivet.</w:t>
      </w:r>
    </w:p>
    <w:p w14:paraId="0A92AA4E" w14:textId="3E959E5C" w:rsidR="00D85371" w:rsidRPr="00E211AD" w:rsidRDefault="00D85371" w:rsidP="00D85371">
      <w:pPr>
        <w:pStyle w:val="Brdtextmedindrag"/>
      </w:pPr>
      <w:r w:rsidRPr="00E211AD">
        <w:t xml:space="preserve">Enligt artikel 20.1 första stycket andra meningen i EU-direktivet ska företag kunna åläggas att lämna information om framtida utveckling av nät </w:t>
      </w:r>
      <w:r w:rsidRPr="003E5FA6">
        <w:t>och tjänster som kan påverka de grossisttjänster som de tillhandahåller kon</w:t>
      </w:r>
      <w:r w:rsidRPr="003E5FA6">
        <w:softHyphen/>
      </w:r>
      <w:r w:rsidRPr="00E211AD">
        <w:t>kurrenter</w:t>
      </w:r>
      <w:r>
        <w:t>. De ska också kunna åläggas att lämna</w:t>
      </w:r>
      <w:r w:rsidRPr="00E211AD">
        <w:t xml:space="preserve"> information om elek</w:t>
      </w:r>
      <w:r w:rsidR="00432B90">
        <w:softHyphen/>
      </w:r>
      <w:r w:rsidRPr="00E211AD">
        <w:t>troniska kommunikationsnät och till</w:t>
      </w:r>
      <w:r w:rsidRPr="00E211AD">
        <w:softHyphen/>
        <w:t>hörande faciliteter som är upp</w:t>
      </w:r>
      <w:r>
        <w:softHyphen/>
      </w:r>
      <w:r w:rsidRPr="00E211AD">
        <w:t>delad på lokal nivå och tillräckligt detal</w:t>
      </w:r>
      <w:r w:rsidRPr="00E211AD">
        <w:softHyphen/>
        <w:t xml:space="preserve">jerad </w:t>
      </w:r>
      <w:r w:rsidRPr="003E5FA6">
        <w:t>för att möjliggöra den geografiska kart</w:t>
      </w:r>
      <w:r w:rsidRPr="003E5FA6">
        <w:softHyphen/>
        <w:t>lägg</w:t>
      </w:r>
      <w:r w:rsidRPr="003E5FA6">
        <w:softHyphen/>
        <w:t>ningen och identifie</w:t>
      </w:r>
      <w:r w:rsidRPr="003E5FA6">
        <w:softHyphen/>
        <w:t>ringen av om</w:t>
      </w:r>
      <w:r w:rsidRPr="003E5FA6">
        <w:softHyphen/>
      </w:r>
      <w:r w:rsidRPr="00E211AD">
        <w:t>råden i enlighet med artikel 22 i direktivet.</w:t>
      </w:r>
    </w:p>
    <w:p w14:paraId="379C303A" w14:textId="77777777" w:rsidR="00D85371" w:rsidRPr="00E211AD" w:rsidRDefault="00D85371" w:rsidP="00D85371">
      <w:pPr>
        <w:pStyle w:val="Brdtextmedindrag"/>
      </w:pPr>
      <w:r w:rsidRPr="00E211AD">
        <w:t>Enligt artikel 20.1 tredje stycket är ett företag som har betydande in</w:t>
      </w:r>
      <w:r w:rsidRPr="00E211AD">
        <w:softHyphen/>
        <w:t>fly</w:t>
      </w:r>
      <w:r w:rsidRPr="00E211AD">
        <w:softHyphen/>
        <w:t>tande på en marknad i grossistledet skyldigt att på begäran lämna redo</w:t>
      </w:r>
      <w:r w:rsidRPr="00E211AD">
        <w:softHyphen/>
        <w:t>vis</w:t>
      </w:r>
      <w:r w:rsidRPr="00E211AD">
        <w:softHyphen/>
        <w:t xml:space="preserve">ningsuppgifter om de marknader i slutkundsledet som är förknippade med </w:t>
      </w:r>
      <w:r w:rsidRPr="003E5FA6">
        <w:t>den marknaden. En motsvarande bestämmelse finns i 8</w:t>
      </w:r>
      <w:r>
        <w:t> kap. </w:t>
      </w:r>
      <w:r w:rsidRPr="003E5FA6">
        <w:t>1</w:t>
      </w:r>
      <w:r>
        <w:t> §</w:t>
      </w:r>
      <w:r w:rsidRPr="003E5FA6">
        <w:t xml:space="preserve"> andra stycket</w:t>
      </w:r>
      <w:r w:rsidRPr="00E211AD">
        <w:t xml:space="preserve"> LEK. Den bestämmelsen bör </w:t>
      </w:r>
      <w:r>
        <w:t xml:space="preserve">därför </w:t>
      </w:r>
      <w:r w:rsidRPr="00E211AD">
        <w:t>föras över till den nya lagen.</w:t>
      </w:r>
    </w:p>
    <w:p w14:paraId="7DF2FC41" w14:textId="1CABAAC2" w:rsidR="00D85371" w:rsidRPr="001C427B" w:rsidRDefault="00D85371" w:rsidP="00D85371">
      <w:pPr>
        <w:pStyle w:val="Brdtextmedindrag"/>
      </w:pPr>
      <w:r w:rsidRPr="003E5FA6">
        <w:t xml:space="preserve">I artikel 21.1 första stycket c–j finns allmänna skyldigheter </w:t>
      </w:r>
      <w:r>
        <w:t xml:space="preserve">för företagen </w:t>
      </w:r>
      <w:r w:rsidRPr="003E5FA6">
        <w:t>att på be</w:t>
      </w:r>
      <w:r w:rsidRPr="003E5FA6">
        <w:softHyphen/>
        <w:t>gä</w:t>
      </w:r>
      <w:r w:rsidRPr="003E5FA6">
        <w:softHyphen/>
        <w:t>ran</w:t>
      </w:r>
      <w:r w:rsidRPr="00E211AD">
        <w:t xml:space="preserve"> </w:t>
      </w:r>
      <w:r w:rsidRPr="003E5FA6">
        <w:t>lämna uppgifter när det gäller den allmänna auktorisationen, nyttjande</w:t>
      </w:r>
      <w:r w:rsidRPr="003E5FA6">
        <w:softHyphen/>
        <w:t>rätter</w:t>
      </w:r>
      <w:r w:rsidRPr="00E211AD">
        <w:t xml:space="preserve"> </w:t>
      </w:r>
      <w:r w:rsidRPr="003E5FA6">
        <w:t>och skyldigheter som kan åläggas företag</w:t>
      </w:r>
      <w:r w:rsidRPr="00E211AD">
        <w:t xml:space="preserve">. </w:t>
      </w:r>
      <w:r w:rsidRPr="001C427B">
        <w:t>Enligt arti</w:t>
      </w:r>
      <w:r>
        <w:softHyphen/>
      </w:r>
      <w:r w:rsidRPr="001C427B">
        <w:t>kel</w:t>
      </w:r>
      <w:r w:rsidR="00432B90">
        <w:t xml:space="preserve"> </w:t>
      </w:r>
      <w:r w:rsidRPr="001C427B">
        <w:t>20.1 ska medlemsstaterna säkerställa att företag som till</w:t>
      </w:r>
      <w:r w:rsidRPr="001C427B">
        <w:softHyphen/>
        <w:t>handa</w:t>
      </w:r>
      <w:r w:rsidRPr="001C427B">
        <w:softHyphen/>
        <w:t>håller elek</w:t>
      </w:r>
      <w:r w:rsidR="00432B90">
        <w:softHyphen/>
      </w:r>
      <w:r w:rsidRPr="001C427B">
        <w:t>troniska kommunikations</w:t>
      </w:r>
      <w:r>
        <w:t>nät</w:t>
      </w:r>
      <w:r w:rsidRPr="001C427B">
        <w:t xml:space="preserve"> och elektroniska kommunikations</w:t>
      </w:r>
      <w:r w:rsidRPr="001C427B">
        <w:softHyphen/>
        <w:t xml:space="preserve">tjänster tillhandhåller viss information. </w:t>
      </w:r>
      <w:r>
        <w:t>Det förhållandet a</w:t>
      </w:r>
      <w:r w:rsidRPr="001C427B">
        <w:t xml:space="preserve">tt artikel 21.1 </w:t>
      </w:r>
      <w:r>
        <w:t>anger</w:t>
      </w:r>
      <w:r w:rsidRPr="001C427B">
        <w:t xml:space="preserve"> att infor</w:t>
      </w:r>
      <w:r w:rsidRPr="001C427B">
        <w:softHyphen/>
        <w:t>mation ska lämnas avsee</w:t>
      </w:r>
      <w:r w:rsidRPr="00D26FEF">
        <w:t>nde bl.a.</w:t>
      </w:r>
      <w:r w:rsidRPr="00CF3EE1">
        <w:t xml:space="preserve"> den allmänna au</w:t>
      </w:r>
      <w:r w:rsidRPr="00FF3E04">
        <w:t>ktorisa</w:t>
      </w:r>
      <w:r>
        <w:softHyphen/>
      </w:r>
      <w:r w:rsidRPr="00FF3E04">
        <w:t xml:space="preserve">tionen kan inte anses </w:t>
      </w:r>
      <w:r w:rsidRPr="00FE43CB">
        <w:t>medföra en begränsning av artikelns tillämpning</w:t>
      </w:r>
      <w:r>
        <w:softHyphen/>
      </w:r>
      <w:r w:rsidRPr="00FE43CB">
        <w:t>sområde till före</w:t>
      </w:r>
      <w:r w:rsidRPr="00FE43CB">
        <w:softHyphen/>
        <w:t>tag som omfattas av den all</w:t>
      </w:r>
      <w:r w:rsidRPr="00FE43CB">
        <w:softHyphen/>
        <w:t>män</w:t>
      </w:r>
      <w:r w:rsidRPr="00FE43CB">
        <w:softHyphen/>
        <w:t>na auktorisationen</w:t>
      </w:r>
      <w:r w:rsidRPr="001C427B">
        <w:t>. Till skillnad från pro</w:t>
      </w:r>
      <w:r w:rsidRPr="001C427B">
        <w:softHyphen/>
        <w:t>me</w:t>
      </w:r>
      <w:r w:rsidRPr="001C427B">
        <w:softHyphen/>
        <w:t xml:space="preserve">morian, och i likhet med </w:t>
      </w:r>
      <w:r w:rsidRPr="001C427B">
        <w:rPr>
          <w:i/>
          <w:iCs/>
        </w:rPr>
        <w:t>PTS</w:t>
      </w:r>
      <w:r w:rsidRPr="001C427B">
        <w:t>, bedömer regeringen att uppgifts</w:t>
      </w:r>
      <w:r w:rsidRPr="001C427B">
        <w:softHyphen/>
        <w:t>skyldig</w:t>
      </w:r>
      <w:r w:rsidRPr="001C427B">
        <w:softHyphen/>
        <w:t>heten även ska gälla den som till</w:t>
      </w:r>
      <w:r w:rsidRPr="001C427B">
        <w:softHyphen/>
        <w:t>handa</w:t>
      </w:r>
      <w:r w:rsidRPr="001C427B">
        <w:softHyphen/>
        <w:t>håller nummer</w:t>
      </w:r>
      <w:r w:rsidRPr="001C427B">
        <w:softHyphen/>
        <w:t>oberoende inter</w:t>
      </w:r>
      <w:r w:rsidRPr="001C427B">
        <w:softHyphen/>
        <w:t>personella kommunikations</w:t>
      </w:r>
      <w:r w:rsidRPr="001C427B">
        <w:softHyphen/>
        <w:t>tjänster.</w:t>
      </w:r>
    </w:p>
    <w:p w14:paraId="6DC44BFC" w14:textId="77777777" w:rsidR="00D85371" w:rsidRDefault="00D85371" w:rsidP="00D85371">
      <w:pPr>
        <w:pStyle w:val="Brdtextmedindrag"/>
      </w:pPr>
      <w:r>
        <w:t>B</w:t>
      </w:r>
      <w:r w:rsidRPr="003E5FA6">
        <w:t>estämmelser</w:t>
      </w:r>
      <w:r>
        <w:t xml:space="preserve"> som delvis motsvarar artikel 21.1 första stycket c–j</w:t>
      </w:r>
      <w:r w:rsidRPr="003E5FA6">
        <w:t xml:space="preserve"> finns i 8</w:t>
      </w:r>
      <w:r>
        <w:t> kap. </w:t>
      </w:r>
      <w:r w:rsidRPr="003E5FA6">
        <w:t>1</w:t>
      </w:r>
      <w:r>
        <w:t> §</w:t>
      </w:r>
      <w:r w:rsidRPr="003E5FA6">
        <w:t xml:space="preserve"> första stycket LEK. Dessa bestämmelser</w:t>
      </w:r>
      <w:r w:rsidRPr="00E211AD">
        <w:t xml:space="preserve"> bör föras över till den nya lagen med de ändringar som behövs med anledning av ändringarna i artikel 21.1 första stycket c–</w:t>
      </w:r>
      <w:r>
        <w:t>i</w:t>
      </w:r>
      <w:r w:rsidRPr="00E211AD">
        <w:t xml:space="preserve">. </w:t>
      </w:r>
      <w:r>
        <w:t xml:space="preserve">I </w:t>
      </w:r>
      <w:r w:rsidRPr="00E211AD">
        <w:t>punkt j reglera</w:t>
      </w:r>
      <w:r>
        <w:t>s</w:t>
      </w:r>
      <w:r w:rsidRPr="00E211AD">
        <w:t xml:space="preserve"> inhämtning av uppgifter för att besvara framställningar från Berec. </w:t>
      </w:r>
      <w:r>
        <w:t>Den p</w:t>
      </w:r>
      <w:r w:rsidRPr="00E211AD">
        <w:t>unkten behandlas i av</w:t>
      </w:r>
      <w:r>
        <w:softHyphen/>
      </w:r>
      <w:r w:rsidRPr="00E211AD">
        <w:t>snitt</w:t>
      </w:r>
      <w:r>
        <w:t> </w:t>
      </w:r>
      <w:r w:rsidRPr="00DF309F">
        <w:t>19.2</w:t>
      </w:r>
      <w:r w:rsidRPr="00E211AD">
        <w:t>.</w:t>
      </w:r>
    </w:p>
    <w:p w14:paraId="1EA404D9" w14:textId="77777777" w:rsidR="00D85371" w:rsidRPr="00E211AD" w:rsidRDefault="00D85371" w:rsidP="00D85371">
      <w:pPr>
        <w:pStyle w:val="Brdtextmedindrag"/>
      </w:pPr>
      <w:r w:rsidRPr="00E211AD">
        <w:t>Punkt</w:t>
      </w:r>
      <w:r>
        <w:t> </w:t>
      </w:r>
      <w:r w:rsidRPr="00E211AD">
        <w:t>c om uppgifter avseende förfaranden för och bedömning av fram</w:t>
      </w:r>
      <w:r w:rsidRPr="00E211AD">
        <w:softHyphen/>
        <w:t>ställningar om beviljande av nyttjanderätter och artikel 48.4 om uppgifter som krävs för att bedöma sökandes förmåga att uppfylla tänkta tillstånds</w:t>
      </w:r>
      <w:r w:rsidRPr="00E211AD">
        <w:softHyphen/>
      </w:r>
      <w:r w:rsidRPr="003E5FA6">
        <w:lastRenderedPageBreak/>
        <w:t>villkor i samband med tillståndsprövning efter allmän inbjudan till an</w:t>
      </w:r>
      <w:r w:rsidRPr="003E5FA6">
        <w:softHyphen/>
        <w:t>sökan,</w:t>
      </w:r>
      <w:r w:rsidRPr="00E211AD">
        <w:t xml:space="preserve"> överensstämmer med 8</w:t>
      </w:r>
      <w:r>
        <w:t> kap. </w:t>
      </w:r>
      <w:r w:rsidRPr="00E211AD">
        <w:t>1</w:t>
      </w:r>
      <w:r>
        <w:t> §</w:t>
      </w:r>
      <w:r w:rsidRPr="00E211AD">
        <w:t xml:space="preserve"> första stycket 1 LEK.</w:t>
      </w:r>
    </w:p>
    <w:p w14:paraId="155ACDE1" w14:textId="77777777" w:rsidR="00D85371" w:rsidRPr="00E211AD" w:rsidRDefault="00D85371" w:rsidP="00D85371">
      <w:pPr>
        <w:pStyle w:val="Brdtextmedindrag"/>
      </w:pPr>
      <w:r w:rsidRPr="00E211AD">
        <w:t>Punkt</w:t>
      </w:r>
      <w:r>
        <w:t> </w:t>
      </w:r>
      <w:r w:rsidRPr="00E211AD">
        <w:t>d om offentliggörande av jämförande kvalitets- och prisöversikter över tjänster till gagn för konsumenterna överensstämmer med 8</w:t>
      </w:r>
      <w:r>
        <w:t> kap. </w:t>
      </w:r>
      <w:r w:rsidRPr="00E211AD">
        <w:t>1</w:t>
      </w:r>
      <w:r>
        <w:t> §</w:t>
      </w:r>
      <w:r w:rsidRPr="00E211AD">
        <w:t xml:space="preserve"> första stycket</w:t>
      </w:r>
      <w:r>
        <w:t> </w:t>
      </w:r>
      <w:r w:rsidRPr="00E211AD">
        <w:t>2 LEK.</w:t>
      </w:r>
    </w:p>
    <w:p w14:paraId="5798EA6F" w14:textId="77777777" w:rsidR="00D85371" w:rsidRPr="00E211AD" w:rsidRDefault="00D85371" w:rsidP="00D85371">
      <w:pPr>
        <w:pStyle w:val="Brdtextmedindrag"/>
      </w:pPr>
      <w:r w:rsidRPr="00E211AD">
        <w:t>Punkt</w:t>
      </w:r>
      <w:r>
        <w:t> </w:t>
      </w:r>
      <w:r w:rsidRPr="00E211AD">
        <w:t>e om sammanställning av klart definierad statistik, rapporter eller studier överensstämmer med 8</w:t>
      </w:r>
      <w:r>
        <w:t> kap. </w:t>
      </w:r>
      <w:r w:rsidRPr="00E211AD">
        <w:t>1</w:t>
      </w:r>
      <w:r>
        <w:t> §</w:t>
      </w:r>
      <w:r w:rsidRPr="00E211AD">
        <w:t xml:space="preserve"> första stycket</w:t>
      </w:r>
      <w:r>
        <w:t> </w:t>
      </w:r>
      <w:r w:rsidRPr="00E211AD">
        <w:t xml:space="preserve">3 LEK när det gäller </w:t>
      </w:r>
      <w:r w:rsidRPr="003E5FA6">
        <w:t>statistik. Det bör</w:t>
      </w:r>
      <w:r>
        <w:t>, i punkten, när den förs över till den nya lagen</w:t>
      </w:r>
      <w:r w:rsidRPr="003E5FA6">
        <w:t xml:space="preserve"> läggas till att uppgifter får begäras in även för rapporter och</w:t>
      </w:r>
      <w:r w:rsidRPr="00E211AD">
        <w:t xml:space="preserve"> studier.</w:t>
      </w:r>
    </w:p>
    <w:p w14:paraId="206678EC" w14:textId="77777777" w:rsidR="00D85371" w:rsidRPr="00E211AD" w:rsidRDefault="00D85371" w:rsidP="00D85371">
      <w:pPr>
        <w:pStyle w:val="Brdtextmedindrag"/>
      </w:pPr>
      <w:r w:rsidRPr="003E5FA6">
        <w:t>Punkt</w:t>
      </w:r>
      <w:r>
        <w:t> </w:t>
      </w:r>
      <w:r w:rsidRPr="003E5FA6">
        <w:t>f om marknadsanalyser som avses i direktivet, bl.a. uppgif</w:t>
      </w:r>
      <w:r w:rsidRPr="003E5FA6">
        <w:softHyphen/>
        <w:t>ter</w:t>
      </w:r>
      <w:r w:rsidRPr="00E211AD">
        <w:t xml:space="preserve"> om de </w:t>
      </w:r>
      <w:r w:rsidRPr="003E5FA6">
        <w:t>marknader i efterföljande led eller de slutkundsmarknader som har för</w:t>
      </w:r>
      <w:r w:rsidRPr="003E5FA6">
        <w:softHyphen/>
        <w:t>bin</w:t>
      </w:r>
      <w:r w:rsidRPr="003E5FA6">
        <w:softHyphen/>
        <w:t>delse med eller anknytning till de analyserade marknaderna, har i sak en mot</w:t>
      </w:r>
      <w:r w:rsidRPr="003E5FA6">
        <w:softHyphen/>
        <w:t>sva</w:t>
      </w:r>
      <w:r w:rsidRPr="003E5FA6">
        <w:softHyphen/>
        <w:t>rig</w:t>
      </w:r>
      <w:r w:rsidRPr="003E5FA6">
        <w:softHyphen/>
        <w:t>het i 8</w:t>
      </w:r>
      <w:r>
        <w:t> kap. </w:t>
      </w:r>
      <w:r w:rsidRPr="003E5FA6">
        <w:t>1</w:t>
      </w:r>
      <w:r>
        <w:t> §</w:t>
      </w:r>
      <w:r w:rsidRPr="003E5FA6">
        <w:t xml:space="preserve"> första stycket</w:t>
      </w:r>
      <w:r>
        <w:t> </w:t>
      </w:r>
      <w:r w:rsidRPr="003E5FA6">
        <w:t xml:space="preserve">4 LEK. Av tydlighetsskäl bör dock de exempel </w:t>
      </w:r>
      <w:r>
        <w:t xml:space="preserve">på marknader </w:t>
      </w:r>
      <w:r w:rsidRPr="00E211AD">
        <w:t>som anges i direktivet läggas till.</w:t>
      </w:r>
    </w:p>
    <w:p w14:paraId="1639ABFC" w14:textId="77777777" w:rsidR="00D85371" w:rsidRPr="00E211AD" w:rsidRDefault="00D85371" w:rsidP="00D85371">
      <w:pPr>
        <w:pStyle w:val="Brdtextmedindrag"/>
      </w:pPr>
      <w:r w:rsidRPr="00E211AD">
        <w:t>Punkt</w:t>
      </w:r>
      <w:r>
        <w:t> </w:t>
      </w:r>
      <w:r w:rsidRPr="00E211AD">
        <w:t xml:space="preserve">g om tryggandet av en effektiv användning och säkerställande av </w:t>
      </w:r>
      <w:r w:rsidRPr="003E5FA6">
        <w:t>en ändamålsenlig förvaltning av radiofrekvenser och av nummerresurser har</w:t>
      </w:r>
      <w:r w:rsidRPr="00E211AD">
        <w:t xml:space="preserve"> en motsvarighet i 8</w:t>
      </w:r>
      <w:r>
        <w:t> kap. </w:t>
      </w:r>
      <w:r w:rsidRPr="00E211AD">
        <w:t>1</w:t>
      </w:r>
      <w:r>
        <w:t> §</w:t>
      </w:r>
      <w:r w:rsidRPr="00E211AD">
        <w:t xml:space="preserve"> första stycket</w:t>
      </w:r>
      <w:r>
        <w:t> </w:t>
      </w:r>
      <w:r w:rsidRPr="00E211AD">
        <w:t>6 LEK, förutom att den be</w:t>
      </w:r>
      <w:r w:rsidRPr="00E211AD">
        <w:softHyphen/>
        <w:t>stäm</w:t>
      </w:r>
      <w:r w:rsidRPr="00E211AD">
        <w:softHyphen/>
      </w:r>
      <w:r w:rsidRPr="003E5FA6">
        <w:t>melsen endast omfattar förvaltning av radiofrekvenser. Det bör läggas till att</w:t>
      </w:r>
      <w:r w:rsidRPr="00E211AD">
        <w:t xml:space="preserve"> </w:t>
      </w:r>
      <w:r w:rsidRPr="003E5FA6">
        <w:t>även uppgifter som behövs för att säkerställa en effektiv an</w:t>
      </w:r>
      <w:r w:rsidRPr="003E5FA6">
        <w:softHyphen/>
        <w:t>vändning och ända</w:t>
      </w:r>
      <w:r w:rsidRPr="00E211AD">
        <w:t>målsenlig förvaltning av nummer får begäras in.</w:t>
      </w:r>
    </w:p>
    <w:p w14:paraId="3D87A981" w14:textId="77777777" w:rsidR="00D85371" w:rsidRPr="00E211AD" w:rsidRDefault="00D85371" w:rsidP="00D85371">
      <w:pPr>
        <w:pStyle w:val="Brdtextmedindrag"/>
      </w:pPr>
      <w:r w:rsidRPr="00E211AD">
        <w:t>Punkt</w:t>
      </w:r>
      <w:r>
        <w:t> </w:t>
      </w:r>
      <w:r w:rsidRPr="00E211AD">
        <w:t xml:space="preserve">h och artikel 20.1 första stycket andra meningen i EU-direktivet om utvärdering av sådan framtida utveckling av nät och tjänster som kan </w:t>
      </w:r>
      <w:r w:rsidRPr="003E5FA6">
        <w:t xml:space="preserve">påverka de grossisttjänster som </w:t>
      </w:r>
      <w:r>
        <w:t xml:space="preserve">har </w:t>
      </w:r>
      <w:r w:rsidRPr="003E5FA6">
        <w:t>gjorts tillgängliga för konkurren</w:t>
      </w:r>
      <w:r w:rsidRPr="003E5FA6">
        <w:softHyphen/>
        <w:t>ter över</w:t>
      </w:r>
      <w:r w:rsidRPr="003E5FA6">
        <w:softHyphen/>
        <w:t>ens</w:t>
      </w:r>
      <w:r w:rsidRPr="003E5FA6">
        <w:softHyphen/>
        <w:t>stämmer med 8</w:t>
      </w:r>
      <w:r>
        <w:t> kap. </w:t>
      </w:r>
      <w:r w:rsidRPr="003E5FA6">
        <w:t>1</w:t>
      </w:r>
      <w:r>
        <w:t> §</w:t>
      </w:r>
      <w:r w:rsidRPr="003E5FA6">
        <w:t xml:space="preserve"> första stycket</w:t>
      </w:r>
      <w:r>
        <w:t> </w:t>
      </w:r>
      <w:r w:rsidRPr="003E5FA6">
        <w:t>7 LEK. Av punkt</w:t>
      </w:r>
      <w:r>
        <w:t> </w:t>
      </w:r>
      <w:r w:rsidRPr="003E5FA6">
        <w:t>h</w:t>
      </w:r>
      <w:r w:rsidRPr="003E5FA6" w:rsidDel="001E4142">
        <w:t xml:space="preserve"> </w:t>
      </w:r>
      <w:r>
        <w:t>framgår</w:t>
      </w:r>
      <w:r w:rsidRPr="003E5FA6">
        <w:t xml:space="preserve"> dock att även</w:t>
      </w:r>
      <w:r w:rsidRPr="00E211AD">
        <w:t xml:space="preserve"> </w:t>
      </w:r>
      <w:r w:rsidRPr="003E5FA6">
        <w:t>uppgifter om den framtida utvecklingen av nät och tjänster som kan på</w:t>
      </w:r>
      <w:r w:rsidRPr="003E5FA6">
        <w:softHyphen/>
        <w:t>verka</w:t>
      </w:r>
      <w:r w:rsidRPr="00E211AD">
        <w:t xml:space="preserve"> täckning och utbyggnad inom landet, uppkopp</w:t>
      </w:r>
      <w:r w:rsidRPr="00E211AD">
        <w:softHyphen/>
        <w:t>lings</w:t>
      </w:r>
      <w:r w:rsidRPr="00E211AD">
        <w:softHyphen/>
        <w:t>möjlig</w:t>
      </w:r>
      <w:r w:rsidRPr="00E211AD">
        <w:softHyphen/>
        <w:t>heter som slut</w:t>
      </w:r>
      <w:r w:rsidRPr="00E211AD">
        <w:softHyphen/>
      </w:r>
      <w:r w:rsidRPr="003E5FA6">
        <w:t xml:space="preserve">användare har </w:t>
      </w:r>
      <w:r>
        <w:t>eller</w:t>
      </w:r>
      <w:r w:rsidRPr="003E5FA6">
        <w:t xml:space="preserve"> identifiering av om</w:t>
      </w:r>
      <w:r w:rsidRPr="003E5FA6">
        <w:softHyphen/>
        <w:t>råden med eftersatt bred</w:t>
      </w:r>
      <w:r w:rsidRPr="003E5FA6">
        <w:softHyphen/>
        <w:t>bands</w:t>
      </w:r>
      <w:r w:rsidRPr="003E5FA6">
        <w:softHyphen/>
        <w:t>ut</w:t>
      </w:r>
      <w:r w:rsidRPr="003E5FA6">
        <w:softHyphen/>
        <w:t>bygg</w:t>
      </w:r>
      <w:r w:rsidRPr="003E5FA6">
        <w:softHyphen/>
        <w:t xml:space="preserve">nad </w:t>
      </w:r>
      <w:r w:rsidRPr="00E211AD">
        <w:t>enligt den geografiska kartlägg</w:t>
      </w:r>
      <w:r w:rsidRPr="00E211AD">
        <w:softHyphen/>
        <w:t>ningen ska kunna begäras in. Detta bör läggas till</w:t>
      </w:r>
      <w:r>
        <w:t xml:space="preserve"> när bestämmelsen i LEK förs över till den nya lagen</w:t>
      </w:r>
      <w:r w:rsidRPr="00E211AD">
        <w:t>.</w:t>
      </w:r>
    </w:p>
    <w:p w14:paraId="187E943B" w14:textId="77777777" w:rsidR="00D85371" w:rsidRPr="00E211AD" w:rsidRDefault="00D85371" w:rsidP="00D85371">
      <w:pPr>
        <w:pStyle w:val="Brdtextmedindrag"/>
      </w:pPr>
      <w:r w:rsidRPr="003E5FA6">
        <w:t>Punkt</w:t>
      </w:r>
      <w:r>
        <w:t> </w:t>
      </w:r>
      <w:r w:rsidRPr="003E5FA6">
        <w:t>i är ny. Där anges att även de uppgifter som behövs för genom</w:t>
      </w:r>
      <w:r w:rsidRPr="003E5FA6">
        <w:softHyphen/>
        <w:t>förande</w:t>
      </w:r>
      <w:r w:rsidRPr="00E211AD">
        <w:t xml:space="preserve"> </w:t>
      </w:r>
      <w:r w:rsidRPr="003E5FA6">
        <w:t>av geografiska kartläggningar ska kunna begäras in. Även detta bör framgå av</w:t>
      </w:r>
      <w:r w:rsidRPr="00E211AD">
        <w:t xml:space="preserve"> </w:t>
      </w:r>
      <w:r w:rsidRPr="003E5FA6">
        <w:t>den nya lagen. Därigenom tillgodoses mot</w:t>
      </w:r>
      <w:r w:rsidRPr="003E5FA6">
        <w:softHyphen/>
        <w:t>svarande krav i arti</w:t>
      </w:r>
      <w:r w:rsidRPr="003E5FA6">
        <w:softHyphen/>
        <w:t>kel 20.1 första</w:t>
      </w:r>
      <w:r w:rsidRPr="00E211AD">
        <w:t xml:space="preserve"> stycket andra meningen i EU-direktivet.</w:t>
      </w:r>
    </w:p>
    <w:p w14:paraId="4B095128" w14:textId="77777777" w:rsidR="00D85371" w:rsidRPr="00E211AD" w:rsidRDefault="00D85371" w:rsidP="00D85371">
      <w:pPr>
        <w:pStyle w:val="Brdtextmedindrag"/>
      </w:pPr>
      <w:r w:rsidRPr="00E211AD">
        <w:t xml:space="preserve">Av artikel 21.1 andra stycket i EU-direktivet </w:t>
      </w:r>
      <w:r>
        <w:t>framgår</w:t>
      </w:r>
      <w:r w:rsidRPr="00E211AD">
        <w:t xml:space="preserve"> att endast uppgifter som behövs för förfaranden för och bedömning av framställningar om be</w:t>
      </w:r>
      <w:r w:rsidRPr="00E211AD">
        <w:softHyphen/>
        <w:t xml:space="preserve">viljande av nyttjanderätter får begäras in före ett marknadsinträde eller som ett villkor för detta. En i huvudsak motsvarande bestämmelse finns i </w:t>
      </w:r>
      <w:r w:rsidRPr="003E5FA6">
        <w:t>8</w:t>
      </w:r>
      <w:r>
        <w:t> kap. </w:t>
      </w:r>
      <w:r w:rsidRPr="003E5FA6">
        <w:t>1</w:t>
      </w:r>
      <w:r>
        <w:t> §</w:t>
      </w:r>
      <w:r w:rsidRPr="003E5FA6">
        <w:t xml:space="preserve"> tredje stycket LEK. Bestämmelsen bör föras över till den nya lagen</w:t>
      </w:r>
      <w:r w:rsidRPr="00E211AD">
        <w:t xml:space="preserve"> med de ändringar som behövs för att tillgodose direktivets krav.</w:t>
      </w:r>
    </w:p>
    <w:p w14:paraId="3F7B4E70" w14:textId="4DAEA183" w:rsidR="00D85371" w:rsidRDefault="00D85371" w:rsidP="00D85371">
      <w:pPr>
        <w:pStyle w:val="Brdtextmedindrag"/>
      </w:pPr>
      <w:r>
        <w:t>En begäran om information kan vara betungande för den som ska lämna infor</w:t>
      </w:r>
      <w:r>
        <w:softHyphen/>
        <w:t>mationen. En begäran måste därför stå i proportion till syftet med inhämt</w:t>
      </w:r>
      <w:r>
        <w:softHyphen/>
        <w:t>ningen. För PTS följer detta av förvaltningslagen (2017:900) och någon särskild bestämmelse behöver inte föras in i den nya lagen. EU-direktivet medger inte heller någon sådan begränsning av uppgifts</w:t>
      </w:r>
      <w:r>
        <w:softHyphen/>
        <w:t xml:space="preserve">skyldigheten till befintliga uppgifter som </w:t>
      </w:r>
      <w:r>
        <w:rPr>
          <w:i/>
          <w:iCs/>
        </w:rPr>
        <w:t xml:space="preserve">Tele2 Sverige AB </w:t>
      </w:r>
      <w:r>
        <w:t>efterfrågar. I att infor</w:t>
      </w:r>
      <w:r>
        <w:softHyphen/>
        <w:t>mationen ska lämnas på begäran ingår att det ska anges för vilket ändamål infor</w:t>
      </w:r>
      <w:r>
        <w:softHyphen/>
        <w:t xml:space="preserve">mationen ska lämnas (se prop. 2002/03:110 </w:t>
      </w:r>
      <w:r w:rsidR="00EB24E6">
        <w:t>s. 4</w:t>
      </w:r>
      <w:r>
        <w:t>01). Inte heller detta behöver regleras särskilt.</w:t>
      </w:r>
    </w:p>
    <w:p w14:paraId="787CEF88" w14:textId="0AEE21D0" w:rsidR="00D85371" w:rsidRPr="00E211AD" w:rsidRDefault="00D85371" w:rsidP="00D85371">
      <w:pPr>
        <w:pStyle w:val="Brdtextmedindrag"/>
      </w:pPr>
      <w:r>
        <w:t xml:space="preserve">I </w:t>
      </w:r>
      <w:r w:rsidRPr="003E5FA6">
        <w:t>8</w:t>
      </w:r>
      <w:r>
        <w:t> kap. </w:t>
      </w:r>
      <w:r w:rsidRPr="003E5FA6">
        <w:t>1</w:t>
      </w:r>
      <w:r>
        <w:t> §</w:t>
      </w:r>
      <w:r w:rsidRPr="003E5FA6">
        <w:t xml:space="preserve"> första stycket</w:t>
      </w:r>
      <w:r>
        <w:t> </w:t>
      </w:r>
      <w:r w:rsidRPr="003E5FA6">
        <w:t>8 LEK anges att uppgiftsskyldigheten även om</w:t>
      </w:r>
      <w:r w:rsidRPr="003E5FA6">
        <w:softHyphen/>
        <w:t xml:space="preserve">fattar uppgifter som behövs för att upprätta en detaljerad förteckning </w:t>
      </w:r>
      <w:r w:rsidRPr="003E5FA6">
        <w:lastRenderedPageBreak/>
        <w:t>över</w:t>
      </w:r>
      <w:r w:rsidRPr="00E211AD">
        <w:t xml:space="preserve"> </w:t>
      </w:r>
      <w:r w:rsidRPr="003E5FA6">
        <w:t>typ, tillgänglighet och geografisk belägenhet i fråga om sådan egen</w:t>
      </w:r>
      <w:r w:rsidRPr="003E5FA6">
        <w:softHyphen/>
        <w:t>dom eller annat som kan utnyttjas gemensamt enligt 4</w:t>
      </w:r>
      <w:r>
        <w:t> kap. </w:t>
      </w:r>
      <w:r w:rsidRPr="003E5FA6">
        <w:t>14</w:t>
      </w:r>
      <w:r>
        <w:t> § i lagen</w:t>
      </w:r>
      <w:r w:rsidRPr="003E5FA6">
        <w:t xml:space="preserve">. </w:t>
      </w:r>
      <w:r>
        <w:rPr>
          <w:spacing w:val="-2"/>
        </w:rPr>
        <w:t>Detta</w:t>
      </w:r>
      <w:r w:rsidRPr="0055336F">
        <w:rPr>
          <w:spacing w:val="-2"/>
        </w:rPr>
        <w:t xml:space="preserve"> ge</w:t>
      </w:r>
      <w:r w:rsidRPr="0055336F">
        <w:rPr>
          <w:spacing w:val="-2"/>
        </w:rPr>
        <w:softHyphen/>
        <w:t>nom</w:t>
      </w:r>
      <w:r w:rsidRPr="0055336F">
        <w:rPr>
          <w:spacing w:val="-2"/>
        </w:rPr>
        <w:softHyphen/>
        <w:t>för artikel 12.4 i ramdirektivet (se prop. 2010/11:115</w:t>
      </w:r>
      <w:r w:rsidRPr="00E211AD">
        <w:t xml:space="preserve"> </w:t>
      </w:r>
      <w:r w:rsidR="00EB24E6">
        <w:t>s. 1</w:t>
      </w:r>
      <w:r>
        <w:t>44</w:t>
      </w:r>
      <w:r w:rsidRPr="00E211AD">
        <w:t xml:space="preserve">). </w:t>
      </w:r>
      <w:r>
        <w:t>Den</w:t>
      </w:r>
      <w:r w:rsidRPr="00E211AD">
        <w:t xml:space="preserve"> </w:t>
      </w:r>
      <w:r>
        <w:t>artikeln</w:t>
      </w:r>
      <w:r w:rsidRPr="00E211AD">
        <w:t xml:space="preserve"> har ingen mot</w:t>
      </w:r>
      <w:r w:rsidRPr="00E211AD">
        <w:softHyphen/>
        <w:t>sva</w:t>
      </w:r>
      <w:r w:rsidRPr="00E211AD">
        <w:softHyphen/>
        <w:t>rig</w:t>
      </w:r>
      <w:r w:rsidRPr="00E211AD">
        <w:softHyphen/>
      </w:r>
      <w:r w:rsidRPr="00E211AD">
        <w:softHyphen/>
        <w:t>het i EU-direk</w:t>
      </w:r>
      <w:r>
        <w:softHyphen/>
      </w:r>
      <w:r w:rsidRPr="00E211AD">
        <w:t xml:space="preserve">tivet. </w:t>
      </w:r>
      <w:r>
        <w:t>Någon motsvarighet till</w:t>
      </w:r>
      <w:r w:rsidRPr="00E211AD">
        <w:t xml:space="preserve"> 8</w:t>
      </w:r>
      <w:r>
        <w:t> kap. </w:t>
      </w:r>
      <w:r w:rsidRPr="00E211AD">
        <w:t>1</w:t>
      </w:r>
      <w:r>
        <w:t> §</w:t>
      </w:r>
      <w:r w:rsidRPr="00E211AD">
        <w:t xml:space="preserve"> första stycket</w:t>
      </w:r>
      <w:r>
        <w:t> </w:t>
      </w:r>
      <w:r w:rsidRPr="00E211AD">
        <w:t xml:space="preserve">8 LEK </w:t>
      </w:r>
      <w:r>
        <w:t>behövs därför inte i den nya lagen.</w:t>
      </w:r>
    </w:p>
    <w:p w14:paraId="6BFE343B" w14:textId="77777777" w:rsidR="00D85371" w:rsidRPr="00FD7674" w:rsidRDefault="00D85371" w:rsidP="00D85371">
      <w:pPr>
        <w:pStyle w:val="Brdtextmedindrag"/>
      </w:pPr>
      <w:r>
        <w:t xml:space="preserve">Som bl.a. </w:t>
      </w:r>
      <w:r>
        <w:rPr>
          <w:i/>
          <w:iCs/>
        </w:rPr>
        <w:t xml:space="preserve">Teracom AB </w:t>
      </w:r>
      <w:r>
        <w:t xml:space="preserve">påpekar kan de uppgifter som PTS samlar in vara </w:t>
      </w:r>
      <w:r w:rsidRPr="002B2AE1">
        <w:rPr>
          <w:spacing w:val="-2"/>
        </w:rPr>
        <w:t>känsliga för uppgiftslämnaren. Bestämmelser om sekretess i statlig tillsyns</w:t>
      </w:r>
      <w:r w:rsidRPr="002B2AE1">
        <w:rPr>
          <w:spacing w:val="-2"/>
        </w:rPr>
        <w:softHyphen/>
      </w:r>
      <w:r>
        <w:t>verksamhet för bl.a. uppgift om ett företags affärs- eller drifts</w:t>
      </w:r>
      <w:r>
        <w:softHyphen/>
        <w:t>för</w:t>
      </w:r>
      <w:r>
        <w:softHyphen/>
        <w:t>hållanden finns i 30 kap. 23 § offentlighets- och sekretesslagen (2009:400) (OSL) jämförd med 9 § offentlighets- och sekretess</w:t>
      </w:r>
      <w:r>
        <w:softHyphen/>
        <w:t>förordningen (2009:641) och p. 99 i bilagan till den förordningen. Sekretess gäller enligt de bestäm</w:t>
      </w:r>
      <w:r>
        <w:softHyphen/>
        <w:t>melserna i PTS verk</w:t>
      </w:r>
      <w:r>
        <w:softHyphen/>
        <w:t>samhet som består i utredning, tillstånds</w:t>
      </w:r>
      <w:r>
        <w:softHyphen/>
        <w:t xml:space="preserve">givning, </w:t>
      </w:r>
      <w:r w:rsidRPr="00FD7674">
        <w:t>till</w:t>
      </w:r>
      <w:r w:rsidRPr="00FD7674">
        <w:softHyphen/>
        <w:t>syn och stöd</w:t>
      </w:r>
      <w:r w:rsidRPr="00FD7674">
        <w:softHyphen/>
        <w:t>givning enligt förordningen (2018:1300) om statligt stöd för driftsäkra och robusta elektroniska kommunikationer. Enligt 18 kap. 8 § OSL gäller sekretess för uppgift som kan bidra till upp</w:t>
      </w:r>
      <w:r w:rsidRPr="00FD7674">
        <w:softHyphen/>
        <w:t>lysning om säkerhets- eller bevaknings</w:t>
      </w:r>
      <w:r w:rsidRPr="00FD7674">
        <w:softHyphen/>
        <w:t>åtgärd som avser tele</w:t>
      </w:r>
      <w:r w:rsidRPr="00FD7674">
        <w:softHyphen/>
        <w:t>kommuni</w:t>
      </w:r>
      <w:r w:rsidRPr="00FD7674">
        <w:softHyphen/>
        <w:t>kation eller system för auto</w:t>
      </w:r>
      <w:r w:rsidRPr="00FD7674">
        <w:softHyphen/>
        <w:t>matiserad behandling av information. Det kan också före</w:t>
      </w:r>
      <w:r w:rsidRPr="00FD7674">
        <w:softHyphen/>
        <w:t>komma att upp</w:t>
      </w:r>
      <w:r w:rsidRPr="00FD7674">
        <w:softHyphen/>
        <w:t>gifter är säkerhets</w:t>
      </w:r>
      <w:r w:rsidRPr="00FD7674">
        <w:softHyphen/>
        <w:t>skydds</w:t>
      </w:r>
      <w:r w:rsidRPr="00FD7674">
        <w:softHyphen/>
        <w:t xml:space="preserve">klassificerade uppgifter enligt </w:t>
      </w:r>
      <w:r w:rsidRPr="00FD7674">
        <w:rPr>
          <w:spacing w:val="-4"/>
        </w:rPr>
        <w:t>säkerhets</w:t>
      </w:r>
      <w:r w:rsidRPr="00FD7674">
        <w:rPr>
          <w:spacing w:val="-4"/>
        </w:rPr>
        <w:softHyphen/>
        <w:t>skydds</w:t>
      </w:r>
      <w:r w:rsidRPr="00FD7674">
        <w:rPr>
          <w:spacing w:val="-4"/>
        </w:rPr>
        <w:softHyphen/>
        <w:t>lagen (2018:585). För sådana uppgifter kan aktuella sekre</w:t>
      </w:r>
      <w:r>
        <w:rPr>
          <w:spacing w:val="-4"/>
        </w:rPr>
        <w:softHyphen/>
      </w:r>
      <w:r w:rsidRPr="00FD7674">
        <w:rPr>
          <w:spacing w:val="-4"/>
        </w:rPr>
        <w:t>tess</w:t>
      </w:r>
      <w:r w:rsidRPr="00FD7674">
        <w:rPr>
          <w:spacing w:val="-4"/>
        </w:rPr>
        <w:softHyphen/>
        <w:t>grunder</w:t>
      </w:r>
      <w:r w:rsidRPr="00FD7674">
        <w:t xml:space="preserve"> bl.a. vara utrikessekretess, sekretess i det internationella sam</w:t>
      </w:r>
      <w:r w:rsidRPr="00FD7674">
        <w:softHyphen/>
        <w:t>arbetet och försvars</w:t>
      </w:r>
      <w:r w:rsidRPr="00FD7674">
        <w:softHyphen/>
        <w:t>sekretess enligt 15 kap. 1, 1 a och 2 §§ OSL. Sekretess enligt dessa bestämmelser gäller även hos PTS. Mot denna bak</w:t>
      </w:r>
      <w:r w:rsidRPr="00FD7674">
        <w:softHyphen/>
        <w:t>grund bedöms det inte behövas några ytterligare bestämmelser om sekre</w:t>
      </w:r>
      <w:r>
        <w:softHyphen/>
      </w:r>
      <w:r w:rsidRPr="00FD7674">
        <w:t>tess.</w:t>
      </w:r>
    </w:p>
    <w:p w14:paraId="1226B725" w14:textId="77777777" w:rsidR="00D85371" w:rsidRPr="00E211AD" w:rsidRDefault="00D85371" w:rsidP="00D85371">
      <w:pPr>
        <w:pStyle w:val="Rubrik5utannumrering"/>
      </w:pPr>
      <w:r w:rsidRPr="00E211AD">
        <w:t>Uppgifter från andra företag</w:t>
      </w:r>
    </w:p>
    <w:p w14:paraId="724CB5B8" w14:textId="77777777" w:rsidR="00D85371" w:rsidRPr="00E211AD" w:rsidRDefault="00D85371" w:rsidP="00D85371">
      <w:pPr>
        <w:pStyle w:val="Brdtext"/>
      </w:pPr>
      <w:r w:rsidRPr="00E211AD">
        <w:t xml:space="preserve">För det fall </w:t>
      </w:r>
      <w:r>
        <w:t>att</w:t>
      </w:r>
      <w:r w:rsidRPr="00E211AD">
        <w:t xml:space="preserve"> den information som </w:t>
      </w:r>
      <w:r>
        <w:t>regleringsmyndigheten</w:t>
      </w:r>
      <w:r w:rsidRPr="00E211AD">
        <w:t xml:space="preserve"> kan samla in enligt </w:t>
      </w:r>
      <w:r w:rsidRPr="003E5FA6">
        <w:t>artikel 20.1 första stycket i EU-direktivet är otillräcklig har det i andra stycket</w:t>
      </w:r>
      <w:r w:rsidRPr="00E211AD">
        <w:t xml:space="preserve"> införts en ny möj</w:t>
      </w:r>
      <w:r w:rsidRPr="00E211AD">
        <w:softHyphen/>
        <w:t xml:space="preserve">lighet att begära in information även från andra relevanta </w:t>
      </w:r>
      <w:r w:rsidRPr="003E5FA6">
        <w:t>företag som är aktiva inom sektorn för elektronisk kommuni</w:t>
      </w:r>
      <w:r w:rsidRPr="003E5FA6">
        <w:softHyphen/>
        <w:t>kation eller nära</w:t>
      </w:r>
      <w:r w:rsidRPr="00E211AD">
        <w:t xml:space="preserve"> anknutna sektorer. </w:t>
      </w:r>
      <w:r>
        <w:t>I promemorian föreslås en sådan möjlighet för uppgiftsinhämtning inom ramen för tillsynen (se avsnitt 20.2). För ett korrekt genomförande bör dock e</w:t>
      </w:r>
      <w:r w:rsidRPr="00E211AD">
        <w:t>n motsvarande möjlighet att på begä</w:t>
      </w:r>
      <w:r w:rsidRPr="00E211AD">
        <w:softHyphen/>
        <w:t>ran få information från sådana aktörer införas i den nya lagen</w:t>
      </w:r>
      <w:r>
        <w:t xml:space="preserve"> även såvitt gäller uppgifter som behövs för att utvärdera ut</w:t>
      </w:r>
      <w:r>
        <w:softHyphen/>
        <w:t>veck</w:t>
      </w:r>
      <w:r>
        <w:softHyphen/>
        <w:t>ling av nät och tjänster och för geografiska kartläggningar.</w:t>
      </w:r>
    </w:p>
    <w:p w14:paraId="03E4454A" w14:textId="77777777" w:rsidR="00D85371" w:rsidRPr="00E211AD" w:rsidRDefault="00D85371" w:rsidP="00D85371">
      <w:pPr>
        <w:pStyle w:val="Rubrik2"/>
      </w:pPr>
      <w:bookmarkStart w:id="1340" w:name="_Toc9841662"/>
      <w:bookmarkStart w:id="1341" w:name="_Toc9867539"/>
      <w:bookmarkStart w:id="1342" w:name="_Toc9867789"/>
      <w:bookmarkStart w:id="1343" w:name="_Toc9871206"/>
      <w:bookmarkStart w:id="1344" w:name="_Toc9958289"/>
      <w:bookmarkStart w:id="1345" w:name="_Toc9961348"/>
      <w:bookmarkStart w:id="1346" w:name="_Toc9962447"/>
      <w:bookmarkStart w:id="1347" w:name="_Toc17793411"/>
      <w:bookmarkStart w:id="1348" w:name="_Toc73005992"/>
      <w:bookmarkStart w:id="1349" w:name="_Toc86738798"/>
      <w:bookmarkStart w:id="1350" w:name="_Toc94597561"/>
      <w:bookmarkStart w:id="1351" w:name="_Toc96533404"/>
      <w:r w:rsidRPr="00E211AD">
        <w:t>Inhämtning av uppgifter för Berec och</w:t>
      </w:r>
      <w:r>
        <w:t xml:space="preserve"> </w:t>
      </w:r>
      <w:r w:rsidRPr="00E211AD">
        <w:t>Berecbyrån</w:t>
      </w:r>
      <w:bookmarkEnd w:id="1340"/>
      <w:bookmarkEnd w:id="1341"/>
      <w:bookmarkEnd w:id="1342"/>
      <w:bookmarkEnd w:id="1343"/>
      <w:bookmarkEnd w:id="1344"/>
      <w:bookmarkEnd w:id="1345"/>
      <w:bookmarkEnd w:id="1346"/>
      <w:bookmarkEnd w:id="1347"/>
      <w:bookmarkEnd w:id="1348"/>
      <w:bookmarkEnd w:id="1349"/>
      <w:bookmarkEnd w:id="1350"/>
      <w:bookmarkEnd w:id="1351"/>
    </w:p>
    <w:p w14:paraId="6742DBA8" w14:textId="4761E04E" w:rsidR="00D85371" w:rsidRPr="00E211AD" w:rsidRDefault="00D85371" w:rsidP="00D85371">
      <w:pPr>
        <w:pStyle w:val="Brdtextram"/>
      </w:pPr>
      <w:r>
        <w:rPr>
          <w:b/>
        </w:rPr>
        <w:t>Regeringens f</w:t>
      </w:r>
      <w:r w:rsidRPr="00E211AD">
        <w:rPr>
          <w:b/>
        </w:rPr>
        <w:t>örslag:</w:t>
      </w:r>
      <w:r w:rsidRPr="00E211AD">
        <w:t xml:space="preserve"> Den som bedriver verksamhet som omfattas av lagen ska på begäran </w:t>
      </w:r>
      <w:r>
        <w:t>av regleringsmyndigheten lämna de</w:t>
      </w:r>
      <w:r w:rsidRPr="00E211AD">
        <w:t xml:space="preserve"> upplysning</w:t>
      </w:r>
      <w:r>
        <w:softHyphen/>
      </w:r>
      <w:r w:rsidRPr="00E211AD">
        <w:t xml:space="preserve">ar </w:t>
      </w:r>
      <w:r>
        <w:t>eller</w:t>
      </w:r>
      <w:r w:rsidRPr="00E211AD">
        <w:t xml:space="preserve"> handlingar som </w:t>
      </w:r>
      <w:r>
        <w:t>myndigheten behöver</w:t>
      </w:r>
      <w:r w:rsidRPr="00E211AD">
        <w:t xml:space="preserve"> för att kunna lämna infor</w:t>
      </w:r>
      <w:r w:rsidR="00432B90">
        <w:softHyphen/>
      </w:r>
      <w:r w:rsidRPr="00E211AD">
        <w:t>mation till Berec och B</w:t>
      </w:r>
      <w:r>
        <w:t>yrån för stöd till B</w:t>
      </w:r>
      <w:r w:rsidRPr="00E211AD">
        <w:t>erec.</w:t>
      </w:r>
    </w:p>
    <w:p w14:paraId="0AF1A994" w14:textId="77777777" w:rsidR="00D85371" w:rsidRPr="00E211AD" w:rsidRDefault="00D85371" w:rsidP="00D85371">
      <w:pPr>
        <w:pStyle w:val="Brdtextmedindrag"/>
        <w:rPr>
          <w:sz w:val="8"/>
          <w:szCs w:val="8"/>
        </w:rPr>
      </w:pPr>
    </w:p>
    <w:p w14:paraId="74035BAB" w14:textId="77777777" w:rsidR="00D85371" w:rsidRDefault="00D85371" w:rsidP="00D85371">
      <w:pPr>
        <w:pStyle w:val="Brdtextmedindrag"/>
      </w:pPr>
      <w:r>
        <w:rPr>
          <w:b/>
        </w:rPr>
        <w:t>Promemorians förslag</w:t>
      </w:r>
      <w:r w:rsidRPr="002B12D2">
        <w:t xml:space="preserve"> </w:t>
      </w:r>
      <w:r>
        <w:t>överensstämmer med regeringens förslag.</w:t>
      </w:r>
    </w:p>
    <w:p w14:paraId="3FE0A535" w14:textId="77777777" w:rsidR="00D85371" w:rsidRDefault="00D85371" w:rsidP="00D85371">
      <w:pPr>
        <w:pStyle w:val="Brdtextmedindrag"/>
        <w:rPr>
          <w:b/>
        </w:rPr>
      </w:pPr>
      <w:r>
        <w:rPr>
          <w:b/>
        </w:rPr>
        <w:t>Remissinstanserna</w:t>
      </w:r>
      <w:r w:rsidRPr="002B12D2">
        <w:t xml:space="preserve"> </w:t>
      </w:r>
      <w:r>
        <w:t>tillstyrker förslaget eller har inga synpunkter på det.</w:t>
      </w:r>
    </w:p>
    <w:p w14:paraId="282EC649" w14:textId="6223EFC3" w:rsidR="00D85371" w:rsidRPr="00E211AD" w:rsidRDefault="00D85371" w:rsidP="00D85371">
      <w:pPr>
        <w:pStyle w:val="Brdtextmedindrag"/>
      </w:pPr>
      <w:r w:rsidRPr="00E211AD">
        <w:rPr>
          <w:b/>
        </w:rPr>
        <w:t xml:space="preserve">Skälen för </w:t>
      </w:r>
      <w:r>
        <w:rPr>
          <w:b/>
        </w:rPr>
        <w:t>regeringens f</w:t>
      </w:r>
      <w:r w:rsidRPr="00E211AD">
        <w:rPr>
          <w:b/>
        </w:rPr>
        <w:t>örslag:</w:t>
      </w:r>
      <w:r w:rsidRPr="00E211AD">
        <w:t xml:space="preserve"> I artikel 40 i Berecförordningen</w:t>
      </w:r>
      <w:r>
        <w:t xml:space="preserve"> </w:t>
      </w:r>
      <w:r w:rsidRPr="00E211AD">
        <w:t xml:space="preserve">(EU) 2018/1971 finns bestämmelser om utbyte av information. Av punkt 1 i artikeln </w:t>
      </w:r>
      <w:r>
        <w:t>framgår</w:t>
      </w:r>
      <w:r w:rsidRPr="00E211AD">
        <w:t xml:space="preserve"> att </w:t>
      </w:r>
      <w:r>
        <w:t>r</w:t>
      </w:r>
      <w:r w:rsidRPr="00E211AD">
        <w:t>eglerings</w:t>
      </w:r>
      <w:r>
        <w:softHyphen/>
      </w:r>
      <w:r w:rsidRPr="00E211AD">
        <w:t>myndighete</w:t>
      </w:r>
      <w:r>
        <w:t>n</w:t>
      </w:r>
      <w:r w:rsidRPr="00E211AD">
        <w:t xml:space="preserve"> ska förse Berec eller Byrån för </w:t>
      </w:r>
      <w:r w:rsidRPr="00E211AD">
        <w:lastRenderedPageBreak/>
        <w:t>stöd till Berec</w:t>
      </w:r>
      <w:r>
        <w:t xml:space="preserve"> (</w:t>
      </w:r>
      <w:r w:rsidRPr="00E211AD">
        <w:t>Berecbyrån</w:t>
      </w:r>
      <w:r>
        <w:t>)</w:t>
      </w:r>
      <w:r w:rsidRPr="00E211AD">
        <w:t xml:space="preserve"> med</w:t>
      </w:r>
      <w:r w:rsidRPr="00E211AD" w:rsidDel="00523077">
        <w:t xml:space="preserve"> </w:t>
      </w:r>
      <w:r w:rsidRPr="00E211AD">
        <w:t xml:space="preserve">information som krävs för att </w:t>
      </w:r>
      <w:r>
        <w:t>dessa organ</w:t>
      </w:r>
      <w:r w:rsidRPr="00E211AD">
        <w:t xml:space="preserve"> ska kunna utföra sina uppgifter. Av punkt 5</w:t>
      </w:r>
      <w:r w:rsidRPr="00E211AD" w:rsidDel="001E4142">
        <w:t xml:space="preserve"> </w:t>
      </w:r>
      <w:r>
        <w:t>framgår</w:t>
      </w:r>
      <w:r w:rsidRPr="00E211AD">
        <w:t xml:space="preserve"> att ansvariga myndig</w:t>
      </w:r>
      <w:r>
        <w:softHyphen/>
      </w:r>
      <w:r w:rsidRPr="00E211AD">
        <w:t>heter och företag som tillhandahåller elektroniska kommunika</w:t>
      </w:r>
      <w:r>
        <w:softHyphen/>
      </w:r>
      <w:r w:rsidRPr="00E211AD">
        <w:t>tions</w:t>
      </w:r>
      <w:r>
        <w:softHyphen/>
      </w:r>
      <w:r w:rsidRPr="00E211AD">
        <w:t>nät, kommunikations</w:t>
      </w:r>
      <w:r w:rsidRPr="00E211AD">
        <w:softHyphen/>
        <w:t>tjänster, tillhörande faciliteter eller tillhörande tjänster ska kunna åläggas att lämna all information som krävs för att den natio</w:t>
      </w:r>
      <w:r w:rsidR="003B0127">
        <w:softHyphen/>
      </w:r>
      <w:r w:rsidRPr="00E211AD">
        <w:t>nella regleringsmyn</w:t>
      </w:r>
      <w:r w:rsidRPr="00E211AD">
        <w:softHyphen/>
        <w:t>digheten ska kunna lämna information enligt punkt</w:t>
      </w:r>
      <w:r>
        <w:t> </w:t>
      </w:r>
      <w:r w:rsidRPr="00E211AD">
        <w:t xml:space="preserve">1. Även av artikel 21.1 första stycket j i EU-direktivet </w:t>
      </w:r>
      <w:r>
        <w:t>framgår</w:t>
      </w:r>
      <w:r w:rsidRPr="00E211AD">
        <w:t xml:space="preserve"> att nationella regleringsmyndigheter ska ha rätt att kräva att företag tillhanda</w:t>
      </w:r>
      <w:r>
        <w:softHyphen/>
      </w:r>
      <w:r w:rsidRPr="00E211AD">
        <w:t>håller de uppgifter som krävs för att den nationella regleringsmyndigheten ska kunna besvara framställ</w:t>
      </w:r>
      <w:r w:rsidRPr="00E211AD">
        <w:softHyphen/>
        <w:t>ningar om uppgifter från Berec.</w:t>
      </w:r>
    </w:p>
    <w:p w14:paraId="2579A4CE" w14:textId="77777777" w:rsidR="00D85371" w:rsidRPr="00E211AD" w:rsidRDefault="00D85371" w:rsidP="00D85371">
      <w:pPr>
        <w:pStyle w:val="Brdtextmedindrag"/>
      </w:pPr>
      <w:r w:rsidRPr="00E211AD">
        <w:t xml:space="preserve">Berecs uppgifter framgår av artikel 4 i Berecförordningen och omfattar en rad områden där det kan krävas insamling av olika </w:t>
      </w:r>
      <w:r>
        <w:t>slag av</w:t>
      </w:r>
      <w:r w:rsidRPr="00E211AD">
        <w:t xml:space="preserve"> information från Berecs medlemmar. Det gäller bl.a. att ge EU-institutionerna och de nationella regleringsmyndigheterna bistånd i tekniska frågor om elek</w:t>
      </w:r>
      <w:r w:rsidRPr="00E211AD">
        <w:softHyphen/>
        <w:t>tro</w:t>
      </w:r>
      <w:r>
        <w:softHyphen/>
      </w:r>
      <w:r w:rsidRPr="00E211AD">
        <w:t>nisk kommunikation</w:t>
      </w:r>
      <w:r>
        <w:t>. Andra exempel är</w:t>
      </w:r>
      <w:r w:rsidRPr="00E211AD">
        <w:t xml:space="preserve"> </w:t>
      </w:r>
      <w:r>
        <w:t xml:space="preserve">att </w:t>
      </w:r>
      <w:r w:rsidRPr="00E211AD">
        <w:t xml:space="preserve">bistå och ge råd till Europeiska kommissionen i utarbetandet av lagstiftningsförslag, </w:t>
      </w:r>
      <w:r>
        <w:t xml:space="preserve">att </w:t>
      </w:r>
      <w:r w:rsidRPr="00E211AD">
        <w:t>avge yttranden när det gäller bl.a. förslag till nationell SMP-reglering</w:t>
      </w:r>
      <w:r>
        <w:t xml:space="preserve"> och att</w:t>
      </w:r>
      <w:r w:rsidRPr="00E211AD">
        <w:t xml:space="preserve"> utfärda riktlinjer om bl.a. geo</w:t>
      </w:r>
      <w:r>
        <w:softHyphen/>
      </w:r>
      <w:r w:rsidRPr="00E211AD">
        <w:t>grafiska kartläggningar, minimikriterier för referens</w:t>
      </w:r>
      <w:r>
        <w:softHyphen/>
      </w:r>
      <w:r w:rsidRPr="00E211AD">
        <w:t>erbjudan</w:t>
      </w:r>
      <w:r>
        <w:softHyphen/>
      </w:r>
      <w:r w:rsidRPr="00E211AD">
        <w:t>den, tillämp</w:t>
      </w:r>
      <w:r>
        <w:softHyphen/>
      </w:r>
      <w:r w:rsidRPr="00E211AD">
        <w:t xml:space="preserve">ningen av regler om </w:t>
      </w:r>
      <w:r w:rsidRPr="00475D8D">
        <w:t>s.k. symmetrisk reglering</w:t>
      </w:r>
      <w:r w:rsidRPr="00E211AD">
        <w:t xml:space="preserve"> och saminveste</w:t>
      </w:r>
      <w:r>
        <w:softHyphen/>
      </w:r>
      <w:r w:rsidRPr="00E211AD">
        <w:t>ringar samt tillträde till roaming.</w:t>
      </w:r>
    </w:p>
    <w:p w14:paraId="46B434D9" w14:textId="77777777" w:rsidR="00D85371" w:rsidRPr="00E211AD" w:rsidRDefault="00D85371" w:rsidP="00D85371">
      <w:pPr>
        <w:pStyle w:val="Brdtextmedindrag"/>
      </w:pPr>
      <w:r w:rsidRPr="00E211AD">
        <w:t>Berecbyråns uppgifter framgår av artikel 5 i Berecförordningen och inkluderar att samla information från de nationella regleringsmyndigheter</w:t>
      </w:r>
      <w:r w:rsidRPr="00E211AD">
        <w:softHyphen/>
        <w:t>na, att utbyta och översända information med anknytning till Berecs upp</w:t>
      </w:r>
      <w:r w:rsidRPr="00E211AD">
        <w:softHyphen/>
        <w:t xml:space="preserve">gifter, </w:t>
      </w:r>
      <w:r>
        <w:t xml:space="preserve">att </w:t>
      </w:r>
      <w:r w:rsidRPr="00E211AD">
        <w:t>utarbeta rapporter om utvecklingen av den europeiska mark</w:t>
      </w:r>
      <w:r>
        <w:softHyphen/>
      </w:r>
      <w:r w:rsidRPr="00E211AD">
        <w:t xml:space="preserve">naden för elektronisk kommunikation, </w:t>
      </w:r>
      <w:r>
        <w:t xml:space="preserve">att </w:t>
      </w:r>
      <w:r w:rsidRPr="00E211AD">
        <w:t>hjälpa Berec att upprätta och upp</w:t>
      </w:r>
      <w:r>
        <w:softHyphen/>
      </w:r>
      <w:r w:rsidRPr="00E211AD">
        <w:t>rätthålla register och databaser samt att tillhandahålla annat administ</w:t>
      </w:r>
      <w:r>
        <w:softHyphen/>
      </w:r>
      <w:r w:rsidRPr="00E211AD">
        <w:t>rativt och innehållsrelaterat stöd till Berec.</w:t>
      </w:r>
    </w:p>
    <w:p w14:paraId="0A5C43A6" w14:textId="77777777" w:rsidR="00D85371" w:rsidRPr="00E211AD" w:rsidRDefault="00D85371" w:rsidP="00D85371">
      <w:pPr>
        <w:pStyle w:val="Brdtextmedindrag"/>
      </w:pPr>
      <w:r w:rsidRPr="00E211AD">
        <w:t xml:space="preserve">Mot denna bakgrund bör </w:t>
      </w:r>
      <w:r>
        <w:t>d</w:t>
      </w:r>
      <w:r w:rsidRPr="00E211AD">
        <w:t>en som bedriver verk</w:t>
      </w:r>
      <w:r>
        <w:softHyphen/>
      </w:r>
      <w:r w:rsidRPr="00E211AD">
        <w:t xml:space="preserve">samhet som omfattas av </w:t>
      </w:r>
      <w:r>
        <w:t xml:space="preserve">den nya </w:t>
      </w:r>
      <w:r w:rsidRPr="00E211AD">
        <w:t xml:space="preserve">lagen på begäran </w:t>
      </w:r>
      <w:r>
        <w:t xml:space="preserve">vara skyldig att </w:t>
      </w:r>
      <w:r w:rsidRPr="00E211AD">
        <w:t xml:space="preserve">tillhandahålla </w:t>
      </w:r>
      <w:r>
        <w:t>regle</w:t>
      </w:r>
      <w:r>
        <w:softHyphen/>
        <w:t>rings</w:t>
      </w:r>
      <w:r>
        <w:softHyphen/>
        <w:t>m</w:t>
      </w:r>
      <w:r w:rsidRPr="00E211AD">
        <w:t>yndig</w:t>
      </w:r>
      <w:r>
        <w:softHyphen/>
      </w:r>
      <w:r w:rsidRPr="00E211AD">
        <w:t>het</w:t>
      </w:r>
      <w:r>
        <w:t>en</w:t>
      </w:r>
      <w:r w:rsidRPr="00E211AD">
        <w:t xml:space="preserve"> upplysningar </w:t>
      </w:r>
      <w:r>
        <w:t>eller</w:t>
      </w:r>
      <w:r w:rsidRPr="00E211AD">
        <w:t xml:space="preserve"> handlingar som behövs för att den ska kunna lämna information till Berec och Berecbyrån</w:t>
      </w:r>
      <w:r>
        <w:t xml:space="preserve"> </w:t>
      </w:r>
      <w:r w:rsidRPr="00E211AD">
        <w:t>i enlighet med arti</w:t>
      </w:r>
      <w:r>
        <w:softHyphen/>
      </w:r>
      <w:r w:rsidRPr="00E211AD">
        <w:t>kel</w:t>
      </w:r>
      <w:r>
        <w:t> </w:t>
      </w:r>
      <w:r w:rsidRPr="00E211AD">
        <w:t>40 i Berec</w:t>
      </w:r>
      <w:r>
        <w:softHyphen/>
      </w:r>
      <w:r w:rsidRPr="00E211AD">
        <w:t>förordningen.</w:t>
      </w:r>
    </w:p>
    <w:p w14:paraId="109BF07A" w14:textId="77777777" w:rsidR="00D85371" w:rsidRPr="00E211AD" w:rsidRDefault="00D85371" w:rsidP="00D85371">
      <w:pPr>
        <w:pStyle w:val="Brdtextmedindrag"/>
      </w:pPr>
      <w:r w:rsidRPr="00E211AD">
        <w:t>I likhet med de uppgifter som samlas in från företag med stöd av LEK kan uppgifter som samlas in med stöd av Berecförordningen vara känsliga för de uppgiftslämnande företagen. Enligt 15</w:t>
      </w:r>
      <w:r>
        <w:t> kap. </w:t>
      </w:r>
      <w:r w:rsidRPr="00E211AD">
        <w:t>1</w:t>
      </w:r>
      <w:r>
        <w:t> </w:t>
      </w:r>
      <w:r w:rsidRPr="00E211AD">
        <w:t>a</w:t>
      </w:r>
      <w:r>
        <w:t> §</w:t>
      </w:r>
      <w:r w:rsidRPr="00E211AD">
        <w:t xml:space="preserve"> andra stycket offentlighets- och sekretesslagen (2009:400) gäller sekretess för uppgift som en myndighet har inhämtat i syfte att överlämna den till ett utländskt organ bl.a. på grund av en bindande EU-rättsakt. Av 8</w:t>
      </w:r>
      <w:r>
        <w:t> kap. </w:t>
      </w:r>
      <w:r w:rsidRPr="00E211AD">
        <w:t>3</w:t>
      </w:r>
      <w:r>
        <w:t> § </w:t>
      </w:r>
      <w:r w:rsidRPr="00E211AD">
        <w:t>1 samma lag</w:t>
      </w:r>
      <w:r w:rsidRPr="00E211AD" w:rsidDel="001E4142">
        <w:t xml:space="preserve"> </w:t>
      </w:r>
      <w:r>
        <w:t>framgår</w:t>
      </w:r>
      <w:r w:rsidRPr="00E211AD">
        <w:t xml:space="preserve"> dock att sekretess inte hindrar att uppgifter röjs för en utländsk </w:t>
      </w:r>
      <w:r w:rsidRPr="003E5FA6">
        <w:t>myndighet, om utlämnandet sker i enlighet med särskild föreskrift i lag eller</w:t>
      </w:r>
      <w:r w:rsidRPr="00E211AD">
        <w:t xml:space="preserve"> </w:t>
      </w:r>
      <w:r w:rsidRPr="003E5FA6">
        <w:t>förordning. En sådan uppgiftsskyldighet finns i artikel 40 i Berec</w:t>
      </w:r>
      <w:r>
        <w:softHyphen/>
      </w:r>
      <w:r w:rsidRPr="003E5FA6">
        <w:t>förordningen.</w:t>
      </w:r>
      <w:r w:rsidRPr="00E211AD">
        <w:t xml:space="preserve"> Det finns därmed inget som hindrar informationsutbyte i en</w:t>
      </w:r>
      <w:r w:rsidRPr="00E211AD">
        <w:softHyphen/>
        <w:t>lighet med den artikeln.</w:t>
      </w:r>
    </w:p>
    <w:p w14:paraId="49654280" w14:textId="77777777" w:rsidR="00D85371" w:rsidRDefault="00D85371" w:rsidP="00D85371">
      <w:pPr>
        <w:spacing w:line="2" w:lineRule="auto"/>
        <w:rPr>
          <w:rFonts w:ascii="Times New Roman" w:eastAsiaTheme="minorHAnsi" w:hAnsi="Times New Roman" w:cstheme="minorBidi"/>
          <w:sz w:val="26"/>
          <w:szCs w:val="22"/>
        </w:rPr>
      </w:pPr>
      <w:bookmarkStart w:id="1352" w:name="_Toc9841663"/>
      <w:bookmarkStart w:id="1353" w:name="_Toc9867540"/>
      <w:bookmarkStart w:id="1354" w:name="_Toc9867790"/>
      <w:bookmarkStart w:id="1355" w:name="_Toc9871207"/>
      <w:bookmarkStart w:id="1356" w:name="_Toc9958290"/>
      <w:bookmarkStart w:id="1357" w:name="_Toc9961349"/>
      <w:bookmarkStart w:id="1358" w:name="_Toc9962448"/>
      <w:bookmarkStart w:id="1359" w:name="_Toc17793412"/>
      <w:bookmarkStart w:id="1360" w:name="_Toc73005993"/>
      <w:r>
        <w:br w:type="page"/>
      </w:r>
    </w:p>
    <w:p w14:paraId="4CB4FB98" w14:textId="77777777" w:rsidR="00D85371" w:rsidRPr="00E211AD" w:rsidRDefault="00D85371" w:rsidP="00D85371">
      <w:pPr>
        <w:pStyle w:val="Rubrik2"/>
      </w:pPr>
      <w:bookmarkStart w:id="1361" w:name="_Toc86738799"/>
      <w:bookmarkStart w:id="1362" w:name="_Toc94597562"/>
      <w:bookmarkStart w:id="1363" w:name="_Toc96533405"/>
      <w:r w:rsidRPr="00E211AD">
        <w:lastRenderedPageBreak/>
        <w:t>Offentliggörande av information</w:t>
      </w:r>
      <w:bookmarkEnd w:id="1352"/>
      <w:bookmarkEnd w:id="1353"/>
      <w:bookmarkEnd w:id="1354"/>
      <w:bookmarkEnd w:id="1355"/>
      <w:bookmarkEnd w:id="1356"/>
      <w:bookmarkEnd w:id="1357"/>
      <w:bookmarkEnd w:id="1358"/>
      <w:bookmarkEnd w:id="1359"/>
      <w:bookmarkEnd w:id="1360"/>
      <w:bookmarkEnd w:id="1361"/>
      <w:bookmarkEnd w:id="1362"/>
      <w:bookmarkEnd w:id="1363"/>
    </w:p>
    <w:p w14:paraId="5624E0EA" w14:textId="77777777" w:rsidR="00D85371" w:rsidRPr="00E211AD" w:rsidRDefault="00D85371" w:rsidP="00D85371">
      <w:pPr>
        <w:pStyle w:val="Brdtextram"/>
      </w:pPr>
      <w:r>
        <w:rPr>
          <w:b/>
        </w:rPr>
        <w:t>Regeringens f</w:t>
      </w:r>
      <w:r w:rsidRPr="00E211AD">
        <w:rPr>
          <w:b/>
        </w:rPr>
        <w:t>örslag:</w:t>
      </w:r>
      <w:r w:rsidRPr="00E211AD">
        <w:t xml:space="preserve"> Information som ska offentliggöras enligt lag</w:t>
      </w:r>
      <w:r>
        <w:t>en</w:t>
      </w:r>
      <w:r w:rsidRPr="00E211AD">
        <w:t>, eller enligt de skyldigheter</w:t>
      </w:r>
      <w:r>
        <w:t>,</w:t>
      </w:r>
      <w:r w:rsidRPr="00E211AD">
        <w:t xml:space="preserve"> villkor eller föreskrifter som har meddelats med stöd av lagen, ska på begäran lämnas till tillsynsmyndig</w:t>
      </w:r>
      <w:r w:rsidRPr="00E211AD">
        <w:softHyphen/>
        <w:t xml:space="preserve">heten innan </w:t>
      </w:r>
      <w:r>
        <w:t>informationen</w:t>
      </w:r>
      <w:r w:rsidRPr="00E211AD">
        <w:t xml:space="preserve"> offentliggörs.</w:t>
      </w:r>
    </w:p>
    <w:p w14:paraId="5FD56405" w14:textId="77777777" w:rsidR="00D85371" w:rsidRPr="00E211AD" w:rsidRDefault="00D85371" w:rsidP="00D85371">
      <w:pPr>
        <w:pStyle w:val="Brdtextmedindrag"/>
        <w:rPr>
          <w:sz w:val="8"/>
          <w:szCs w:val="8"/>
        </w:rPr>
      </w:pPr>
    </w:p>
    <w:p w14:paraId="186B0D0E" w14:textId="77777777" w:rsidR="00D85371" w:rsidRDefault="00D85371" w:rsidP="00D85371">
      <w:pPr>
        <w:pStyle w:val="Brdtextmedindrag"/>
      </w:pPr>
      <w:r>
        <w:rPr>
          <w:b/>
        </w:rPr>
        <w:t>Promemorians förslag</w:t>
      </w:r>
      <w:r w:rsidRPr="00CC33F2">
        <w:rPr>
          <w:bCs/>
        </w:rPr>
        <w:t xml:space="preserve"> </w:t>
      </w:r>
      <w:r>
        <w:t>överensstämmer med regeringens förslag.</w:t>
      </w:r>
    </w:p>
    <w:p w14:paraId="5DE08184" w14:textId="77777777" w:rsidR="00D85371" w:rsidRDefault="00D85371" w:rsidP="00D85371">
      <w:pPr>
        <w:pStyle w:val="Brdtextmedindrag"/>
        <w:rPr>
          <w:b/>
        </w:rPr>
      </w:pPr>
      <w:r>
        <w:rPr>
          <w:b/>
        </w:rPr>
        <w:t>Remissinstanserna</w:t>
      </w:r>
      <w:r w:rsidRPr="00CC33F2">
        <w:rPr>
          <w:bCs/>
        </w:rPr>
        <w:t xml:space="preserve"> </w:t>
      </w:r>
      <w:r>
        <w:t>tillstyrker förslaget eller har inga synpunkter på det.</w:t>
      </w:r>
    </w:p>
    <w:p w14:paraId="08D57DF9"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Som framgår av </w:t>
      </w:r>
      <w:r w:rsidRPr="007C14B3">
        <w:t>avsnitt 16.</w:t>
      </w:r>
      <w:r>
        <w:t>5</w:t>
      </w:r>
      <w:r w:rsidRPr="00E211AD">
        <w:t xml:space="preserve"> är tillhan</w:t>
      </w:r>
      <w:r>
        <w:softHyphen/>
      </w:r>
      <w:r w:rsidRPr="00E211AD">
        <w:t>dahållare av internetanslutningstjänster eller allmänt tillgängliga interper</w:t>
      </w:r>
      <w:r>
        <w:softHyphen/>
      </w:r>
      <w:r w:rsidRPr="00E211AD">
        <w:t>sonella kommunikationstjänster skyldiga att offentliggöra viss informa</w:t>
      </w:r>
      <w:r>
        <w:softHyphen/>
      </w:r>
      <w:r w:rsidRPr="00E211AD">
        <w:t xml:space="preserve">tion och kan åläggas en sådan skyldighet. Av artiklarna 103.1 och 104.1 i EU-direktivet </w:t>
      </w:r>
      <w:r>
        <w:t>framgår</w:t>
      </w:r>
      <w:r w:rsidRPr="00E211AD">
        <w:t xml:space="preserve"> också att informationen på begäran ska lämnas till behörig myndighet respektive nationell regleringsmyndighet innan den offentliggörs. Där det är relevant ska informationen enligt artikel 104.1 också lämnas till andra behöriga myndigheter.</w:t>
      </w:r>
    </w:p>
    <w:p w14:paraId="014E64D8" w14:textId="77777777" w:rsidR="00D85371" w:rsidRPr="00E211AD" w:rsidRDefault="00D85371" w:rsidP="00D85371">
      <w:pPr>
        <w:pStyle w:val="Brdtextmedindrag"/>
      </w:pPr>
      <w:r w:rsidRPr="00E211AD">
        <w:t>Enligt 7</w:t>
      </w:r>
      <w:r>
        <w:t> kap. </w:t>
      </w:r>
      <w:r w:rsidRPr="00E211AD">
        <w:t>3</w:t>
      </w:r>
      <w:r>
        <w:t> §</w:t>
      </w:r>
      <w:r w:rsidRPr="00E211AD">
        <w:t xml:space="preserve"> tredje stycket LEK ska information som ska hållas all</w:t>
      </w:r>
      <w:r w:rsidRPr="00E211AD">
        <w:softHyphen/>
        <w:t xml:space="preserve">mänt tillgänglig enligt lagen, eller enligt de skyldigheter eller villkor eller de föreskrifter som har meddelats med stöd av lagen, utan anmodan lämnas till tillsynsmyndigheten. </w:t>
      </w:r>
      <w:r>
        <w:t>Stycket</w:t>
      </w:r>
      <w:r w:rsidRPr="00E211AD">
        <w:t xml:space="preserve"> saknar direkt motsvarighet i tidi</w:t>
      </w:r>
      <w:r w:rsidRPr="00E211AD">
        <w:softHyphen/>
        <w:t>gare EU-regelverk och avser att säkerställa att myndigheten får tillgång till allmänt tillgänglig information. För ett korrekt genomförande av artiklar</w:t>
      </w:r>
      <w:r>
        <w:softHyphen/>
      </w:r>
      <w:r w:rsidRPr="00E211AD">
        <w:t>na</w:t>
      </w:r>
      <w:r>
        <w:t> </w:t>
      </w:r>
      <w:r w:rsidRPr="00E211AD">
        <w:t xml:space="preserve">103.1 och 104.1 i EU-direktivet bör </w:t>
      </w:r>
      <w:r>
        <w:t>stycket</w:t>
      </w:r>
      <w:r w:rsidRPr="00E211AD">
        <w:t xml:space="preserve"> föras över till den nya lagen med den ändringen att skyldigheten ska omfatta information som ska offentliggöras enligt lagen, eller enligt de skyldigheter eller vill</w:t>
      </w:r>
      <w:r w:rsidRPr="00E211AD">
        <w:softHyphen/>
        <w:t xml:space="preserve">kor eller de föreskrifter som har meddelats med stöd av lagen. </w:t>
      </w:r>
      <w:r>
        <w:t>I</w:t>
      </w:r>
      <w:r w:rsidRPr="00E211AD">
        <w:t>nformationen</w:t>
      </w:r>
      <w:r w:rsidRPr="00E211AD" w:rsidDel="005B72E1">
        <w:t xml:space="preserve"> </w:t>
      </w:r>
      <w:r>
        <w:t>bör</w:t>
      </w:r>
      <w:r w:rsidRPr="00E211AD">
        <w:t xml:space="preserve"> lämnas till till</w:t>
      </w:r>
      <w:r>
        <w:softHyphen/>
      </w:r>
      <w:r w:rsidRPr="00E211AD">
        <w:t>syns</w:t>
      </w:r>
      <w:r>
        <w:softHyphen/>
      </w:r>
      <w:r w:rsidRPr="00E211AD">
        <w:t>myn</w:t>
      </w:r>
      <w:r w:rsidRPr="00E211AD">
        <w:softHyphen/>
        <w:t>digheten innan den offentliggörs. Det framstår inte som motiverat att allmänt tillgänglig information i samtliga fall ska lämnas till myndig</w:t>
      </w:r>
      <w:r>
        <w:softHyphen/>
      </w:r>
      <w:r w:rsidRPr="00E211AD">
        <w:t>heten. Det bör vara tillräckligt att informationen lämnas på begäran av myndig</w:t>
      </w:r>
      <w:r w:rsidRPr="00E211AD">
        <w:softHyphen/>
        <w:t>heten i enlighet med direktiv</w:t>
      </w:r>
      <w:r>
        <w:t>et</w:t>
      </w:r>
      <w:r w:rsidRPr="00E211AD">
        <w:t>.</w:t>
      </w:r>
    </w:p>
    <w:p w14:paraId="377F6C77" w14:textId="77777777" w:rsidR="00D85371" w:rsidRPr="00E211AD" w:rsidRDefault="00D85371" w:rsidP="00D85371">
      <w:pPr>
        <w:pStyle w:val="Rubrik2"/>
      </w:pPr>
      <w:bookmarkStart w:id="1364" w:name="_Toc9841664"/>
      <w:bookmarkStart w:id="1365" w:name="_Toc9867541"/>
      <w:bookmarkStart w:id="1366" w:name="_Toc9867791"/>
      <w:bookmarkStart w:id="1367" w:name="_Toc9871208"/>
      <w:bookmarkStart w:id="1368" w:name="_Toc9958291"/>
      <w:bookmarkStart w:id="1369" w:name="_Toc9961350"/>
      <w:bookmarkStart w:id="1370" w:name="_Toc9962449"/>
      <w:bookmarkStart w:id="1371" w:name="_Toc17793413"/>
      <w:bookmarkStart w:id="1372" w:name="_Toc73005994"/>
      <w:bookmarkStart w:id="1373" w:name="_Toc86738800"/>
      <w:bookmarkStart w:id="1374" w:name="_Toc94597563"/>
      <w:bookmarkStart w:id="1375" w:name="_Toc96533406"/>
      <w:r w:rsidRPr="00E211AD">
        <w:t>Särredovisning och ekonomisk rapportering</w:t>
      </w:r>
      <w:bookmarkEnd w:id="1364"/>
      <w:bookmarkEnd w:id="1365"/>
      <w:bookmarkEnd w:id="1366"/>
      <w:bookmarkEnd w:id="1367"/>
      <w:bookmarkEnd w:id="1368"/>
      <w:bookmarkEnd w:id="1369"/>
      <w:bookmarkEnd w:id="1370"/>
      <w:bookmarkEnd w:id="1371"/>
      <w:bookmarkEnd w:id="1372"/>
      <w:bookmarkEnd w:id="1373"/>
      <w:bookmarkEnd w:id="1374"/>
      <w:bookmarkEnd w:id="1375"/>
    </w:p>
    <w:p w14:paraId="2E70DB56" w14:textId="77777777" w:rsidR="00D85371" w:rsidRPr="00E211AD" w:rsidRDefault="00D85371" w:rsidP="00D85371">
      <w:pPr>
        <w:pStyle w:val="Brdtextram"/>
      </w:pPr>
      <w:r>
        <w:rPr>
          <w:b/>
        </w:rPr>
        <w:t>Regeringens f</w:t>
      </w:r>
      <w:r w:rsidRPr="00E211AD">
        <w:rPr>
          <w:b/>
        </w:rPr>
        <w:t>örslag:</w:t>
      </w:r>
      <w:r w:rsidRPr="00E211AD">
        <w:t xml:space="preserve"> Bestämmelsen </w:t>
      </w:r>
      <w:r>
        <w:t>i lagen om elektronisk kommu</w:t>
      </w:r>
      <w:r>
        <w:softHyphen/>
        <w:t xml:space="preserve">nikation </w:t>
      </w:r>
      <w:r w:rsidRPr="00E211AD">
        <w:t>om särredovisning av verksam</w:t>
      </w:r>
      <w:r>
        <w:softHyphen/>
      </w:r>
      <w:r w:rsidRPr="00E211AD">
        <w:t>heter i vissa fall ska föras över till den nya lagen.</w:t>
      </w:r>
    </w:p>
    <w:p w14:paraId="3A9B49D6" w14:textId="77777777" w:rsidR="00D85371" w:rsidRPr="00E211AD" w:rsidRDefault="00D85371" w:rsidP="00D85371">
      <w:pPr>
        <w:pStyle w:val="Brdtextmedindrag"/>
        <w:rPr>
          <w:sz w:val="8"/>
          <w:szCs w:val="8"/>
        </w:rPr>
      </w:pPr>
    </w:p>
    <w:p w14:paraId="726C572E" w14:textId="77777777" w:rsidR="00D85371" w:rsidRPr="00E211AD" w:rsidRDefault="00D85371" w:rsidP="00D85371">
      <w:pPr>
        <w:pStyle w:val="Brdtextmedindrag"/>
      </w:pPr>
      <w:r w:rsidRPr="00E211AD">
        <w:rPr>
          <w:b/>
        </w:rPr>
        <w:t>Promemorians förslag</w:t>
      </w:r>
      <w:r w:rsidRPr="00E211AD">
        <w:t xml:space="preserve"> överensstämmer med regeringens förslag.</w:t>
      </w:r>
    </w:p>
    <w:p w14:paraId="415961A4" w14:textId="77777777" w:rsidR="00D85371" w:rsidRPr="00E211AD" w:rsidRDefault="00D85371" w:rsidP="00D85371">
      <w:pPr>
        <w:pStyle w:val="Brdtextmedindrag"/>
      </w:pPr>
      <w:r w:rsidRPr="00133EAC">
        <w:rPr>
          <w:b/>
        </w:rPr>
        <w:t>Remissinstanserna</w:t>
      </w:r>
      <w:r w:rsidRPr="002B12D2">
        <w:t xml:space="preserve"> </w:t>
      </w:r>
      <w:r>
        <w:t>tillstyrker förslaget eller har inga synpunkter på det.</w:t>
      </w:r>
    </w:p>
    <w:p w14:paraId="1D03BA01" w14:textId="2C28552C" w:rsidR="00D85371" w:rsidRDefault="00D85371" w:rsidP="00D85371">
      <w:pPr>
        <w:pStyle w:val="Brdtextmedindrag"/>
      </w:pPr>
      <w:r w:rsidRPr="00E211AD">
        <w:rPr>
          <w:b/>
        </w:rPr>
        <w:t>Skälen för regeringens förslag:</w:t>
      </w:r>
      <w:r w:rsidRPr="00CD7C46">
        <w:t xml:space="preserve"> </w:t>
      </w:r>
      <w:r w:rsidRPr="00E211AD">
        <w:t>Enligt 8</w:t>
      </w:r>
      <w:r>
        <w:t> kap. </w:t>
      </w:r>
      <w:r w:rsidRPr="00E211AD">
        <w:t>16</w:t>
      </w:r>
      <w:r>
        <w:t> §</w:t>
      </w:r>
      <w:r w:rsidRPr="00E211AD">
        <w:t xml:space="preserve"> LEK får regeringen eller den myndighet som regeringen bestämmer besluta om </w:t>
      </w:r>
      <w:r>
        <w:t xml:space="preserve">en </w:t>
      </w:r>
      <w:r w:rsidRPr="00E211AD">
        <w:t>skyldighet att särredovisa verksamheter som har samband med tillhanda</w:t>
      </w:r>
      <w:r w:rsidRPr="003E5FA6">
        <w:t xml:space="preserve">hållandet av elektroniska kommunikationsnät eller kommunikationstjänster </w:t>
      </w:r>
      <w:r w:rsidRPr="00E211AD">
        <w:t>för den som bedriver anmälningspliktig verksamhet och har särskild eller exklusiv rätt att tillhandahålla andra tjänster än enligt den lagen.</w:t>
      </w:r>
      <w:r>
        <w:t xml:space="preserve"> Paragrafen genom</w:t>
      </w:r>
      <w:r>
        <w:softHyphen/>
        <w:t xml:space="preserve">för artikel 13.1 i ramdirektivet (se prop. 2002/03:110 </w:t>
      </w:r>
      <w:r w:rsidR="00EB24E6">
        <w:t>s. 2</w:t>
      </w:r>
      <w:r>
        <w:t>86 f. och 407).</w:t>
      </w:r>
    </w:p>
    <w:p w14:paraId="330381A5" w14:textId="77777777" w:rsidR="00D85371" w:rsidRDefault="00D85371" w:rsidP="00D85371">
      <w:pPr>
        <w:pStyle w:val="Brdtextmedindrag"/>
      </w:pPr>
      <w:r w:rsidRPr="00F56FF9">
        <w:t>Regleringen omfattar offentliga eller privata organ som genom lag eller annan författning eller något administrativt instrument har reserverats en rätt att tillhandahålla en tjänst eller utöva en verksamhet. Det kan t.ex. röra</w:t>
      </w:r>
      <w:r>
        <w:t xml:space="preserve"> </w:t>
      </w:r>
      <w:r w:rsidRPr="00F56FF9">
        <w:lastRenderedPageBreak/>
        <w:t>sig om elföretag som i enlighet med ellagen (1997:857) har beviljats nät</w:t>
      </w:r>
      <w:r>
        <w:softHyphen/>
      </w:r>
      <w:r w:rsidRPr="00F56FF9">
        <w:t>koncession för område och som även bedriver anmälningspliktig verk</w:t>
      </w:r>
      <w:r>
        <w:softHyphen/>
      </w:r>
      <w:r w:rsidRPr="00F56FF9">
        <w:t>sam</w:t>
      </w:r>
      <w:r>
        <w:softHyphen/>
      </w:r>
      <w:r w:rsidRPr="00F56FF9">
        <w:t>het för elektronisk kommunikation.</w:t>
      </w:r>
    </w:p>
    <w:p w14:paraId="28916325" w14:textId="77777777" w:rsidR="00D85371" w:rsidRPr="00E211AD" w:rsidRDefault="00D85371" w:rsidP="00D85371">
      <w:pPr>
        <w:pStyle w:val="Brdtextmedindrag"/>
      </w:pPr>
      <w:r>
        <w:t>A</w:t>
      </w:r>
      <w:r w:rsidRPr="00E211AD">
        <w:t xml:space="preserve">rtikel 17.1 i EU-direktivet </w:t>
      </w:r>
      <w:r>
        <w:t>motsvarar artikel 13.1 i ramdirektivet. EU-d</w:t>
      </w:r>
      <w:r w:rsidRPr="00E211AD">
        <w:t xml:space="preserve">irektivet ger </w:t>
      </w:r>
      <w:r>
        <w:t xml:space="preserve">på samma sätt som tidigare </w:t>
      </w:r>
      <w:r w:rsidRPr="00E211AD">
        <w:t>medlemsstaterna möjlighet att välja mellan att kräva att sådana organ särredovisar den verksamhet som har samband med elektronisk kommunikation eller håller verksamheterna strukturellt separerade. Vid genomförandet av ramdirektivet valde Sverige att införa ett krav på särredovisning.</w:t>
      </w:r>
      <w:r>
        <w:t xml:space="preserve"> </w:t>
      </w:r>
      <w:r w:rsidRPr="00E211AD">
        <w:t>Det har inte framkommit skäl för att ha en annan ordning än särredovisning i dessa fall. Bestämmelsen i 8</w:t>
      </w:r>
      <w:r>
        <w:t> kap.</w:t>
      </w:r>
      <w:r w:rsidRPr="00E211AD">
        <w:t xml:space="preserve"> 16</w:t>
      </w:r>
      <w:r>
        <w:t> §</w:t>
      </w:r>
      <w:r w:rsidRPr="00E211AD">
        <w:t xml:space="preserve"> LEK bör därför föras över till den nya lagen.</w:t>
      </w:r>
    </w:p>
    <w:p w14:paraId="6C9551DD" w14:textId="77777777" w:rsidR="00D85371" w:rsidRPr="00E211AD" w:rsidRDefault="00D85371" w:rsidP="00D85371">
      <w:pPr>
        <w:pStyle w:val="Rubrik1"/>
      </w:pPr>
      <w:bookmarkStart w:id="1376" w:name="_Toc9841665"/>
      <w:bookmarkStart w:id="1377" w:name="_Toc9867542"/>
      <w:bookmarkStart w:id="1378" w:name="_Toc9867792"/>
      <w:bookmarkStart w:id="1379" w:name="_Toc9871209"/>
      <w:bookmarkStart w:id="1380" w:name="_Toc9958292"/>
      <w:bookmarkStart w:id="1381" w:name="_Toc9961351"/>
      <w:bookmarkStart w:id="1382" w:name="_Toc9962450"/>
      <w:bookmarkStart w:id="1383" w:name="_Toc17793414"/>
      <w:bookmarkStart w:id="1384" w:name="_Toc73005995"/>
      <w:bookmarkStart w:id="1385" w:name="_Toc86738801"/>
      <w:bookmarkStart w:id="1386" w:name="_Toc94597564"/>
      <w:bookmarkStart w:id="1387" w:name="_Toc96533407"/>
      <w:bookmarkEnd w:id="1324"/>
      <w:r w:rsidRPr="00E211AD">
        <w:t>Tillsyn</w:t>
      </w:r>
      <w:bookmarkEnd w:id="1376"/>
      <w:bookmarkEnd w:id="1377"/>
      <w:bookmarkEnd w:id="1378"/>
      <w:bookmarkEnd w:id="1379"/>
      <w:bookmarkEnd w:id="1380"/>
      <w:bookmarkEnd w:id="1381"/>
      <w:bookmarkEnd w:id="1382"/>
      <w:bookmarkEnd w:id="1383"/>
      <w:bookmarkEnd w:id="1384"/>
      <w:bookmarkEnd w:id="1385"/>
      <w:bookmarkEnd w:id="1386"/>
      <w:bookmarkEnd w:id="1387"/>
    </w:p>
    <w:p w14:paraId="377279CE" w14:textId="77777777" w:rsidR="00D85371" w:rsidRPr="00E211AD" w:rsidRDefault="00D85371" w:rsidP="00D85371">
      <w:pPr>
        <w:pStyle w:val="Rubrik2"/>
        <w:spacing w:before="0"/>
      </w:pPr>
      <w:bookmarkStart w:id="1388" w:name="_Toc9841666"/>
      <w:bookmarkStart w:id="1389" w:name="_Toc9867543"/>
      <w:bookmarkStart w:id="1390" w:name="_Toc9867793"/>
      <w:bookmarkStart w:id="1391" w:name="_Toc9871210"/>
      <w:bookmarkStart w:id="1392" w:name="_Toc9958293"/>
      <w:bookmarkStart w:id="1393" w:name="_Toc9961352"/>
      <w:bookmarkStart w:id="1394" w:name="_Toc9962451"/>
      <w:bookmarkStart w:id="1395" w:name="_Toc17793415"/>
      <w:bookmarkStart w:id="1396" w:name="_Toc73005996"/>
      <w:bookmarkStart w:id="1397" w:name="_Toc86738802"/>
      <w:bookmarkStart w:id="1398" w:name="_Toc94597565"/>
      <w:bookmarkStart w:id="1399" w:name="_Toc96533408"/>
      <w:r w:rsidRPr="00E211AD">
        <w:t>Tillsynens omfattning</w:t>
      </w:r>
      <w:bookmarkEnd w:id="1388"/>
      <w:bookmarkEnd w:id="1389"/>
      <w:bookmarkEnd w:id="1390"/>
      <w:bookmarkEnd w:id="1391"/>
      <w:bookmarkEnd w:id="1392"/>
      <w:bookmarkEnd w:id="1393"/>
      <w:bookmarkEnd w:id="1394"/>
      <w:bookmarkEnd w:id="1395"/>
      <w:bookmarkEnd w:id="1396"/>
      <w:bookmarkEnd w:id="1397"/>
      <w:bookmarkEnd w:id="1398"/>
      <w:bookmarkEnd w:id="1399"/>
    </w:p>
    <w:p w14:paraId="3DB7AAAE"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 xml:space="preserve">om tillsynens omfattning </w:t>
      </w:r>
      <w:r>
        <w:t>ska</w:t>
      </w:r>
      <w:r w:rsidRPr="00E211AD">
        <w:t xml:space="preserve"> föras över till den nya lagen</w:t>
      </w:r>
      <w:r>
        <w:t>. Tillsynen ska också omfatta beslut om åtaganden som har meddelats med stöd av lagen.</w:t>
      </w:r>
    </w:p>
    <w:p w14:paraId="4A1B9CB1" w14:textId="77777777" w:rsidR="00D85371" w:rsidRPr="00E211AD" w:rsidRDefault="00D85371" w:rsidP="00D85371">
      <w:pPr>
        <w:pStyle w:val="Brdtextmedindrag"/>
        <w:rPr>
          <w:sz w:val="8"/>
          <w:szCs w:val="8"/>
        </w:rPr>
      </w:pPr>
    </w:p>
    <w:p w14:paraId="20571715" w14:textId="77777777" w:rsidR="00D85371" w:rsidRDefault="00D85371" w:rsidP="00D85371">
      <w:pPr>
        <w:pStyle w:val="Brdtextmedindrag"/>
      </w:pPr>
      <w:r>
        <w:rPr>
          <w:b/>
        </w:rPr>
        <w:t>Promemorians förslag</w:t>
      </w:r>
      <w:r w:rsidRPr="003F28EE">
        <w:rPr>
          <w:bCs/>
        </w:rPr>
        <w:t xml:space="preserve"> </w:t>
      </w:r>
      <w:r>
        <w:t xml:space="preserve">överensstämmer i sak med regeringens förslag. </w:t>
      </w:r>
      <w:r w:rsidRPr="00453D72">
        <w:t>Promemorians lagförslag har en annan utformning</w:t>
      </w:r>
      <w:r>
        <w:t>.</w:t>
      </w:r>
    </w:p>
    <w:p w14:paraId="481D3FDE" w14:textId="77777777" w:rsidR="00D85371" w:rsidRDefault="00D85371" w:rsidP="00D85371">
      <w:pPr>
        <w:pStyle w:val="Brdtextmedindrag"/>
        <w:rPr>
          <w:b/>
        </w:rPr>
      </w:pPr>
      <w:r w:rsidRPr="0084403B">
        <w:rPr>
          <w:b/>
        </w:rPr>
        <w:t>Remissinstanserna</w:t>
      </w:r>
      <w:r>
        <w:rPr>
          <w:b/>
        </w:rPr>
        <w:t>:</w:t>
      </w:r>
      <w:r w:rsidRPr="00737BFE">
        <w:rPr>
          <w:bCs/>
        </w:rPr>
        <w:t xml:space="preserve"> </w:t>
      </w:r>
      <w:r>
        <w:t xml:space="preserve">De flesta av remissinstanserna tillstyrker förslaget eller har inga synpunkter på det. </w:t>
      </w:r>
      <w:r w:rsidRPr="006B25BD">
        <w:rPr>
          <w:i/>
        </w:rPr>
        <w:t>Luftfartsverket</w:t>
      </w:r>
      <w:r w:rsidRPr="006B25BD">
        <w:t xml:space="preserve"> efterfrågar </w:t>
      </w:r>
      <w:r>
        <w:t xml:space="preserve">en </w:t>
      </w:r>
      <w:r w:rsidRPr="006B25BD">
        <w:t>tydligare gräns</w:t>
      </w:r>
      <w:r>
        <w:softHyphen/>
      </w:r>
      <w:r w:rsidRPr="006B25BD">
        <w:t>dragning mot tillsynsansvaret enligt regelverk som behandlar fre</w:t>
      </w:r>
      <w:r>
        <w:softHyphen/>
      </w:r>
      <w:r w:rsidRPr="006B25BD">
        <w:t>kvenser för luftfart.</w:t>
      </w:r>
    </w:p>
    <w:p w14:paraId="25280D2E"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Enligt artikel</w:t>
      </w:r>
      <w:r>
        <w:t> </w:t>
      </w:r>
      <w:r w:rsidRPr="00E211AD">
        <w:t>30.1 första stycket i EU-direktivet ska medlems</w:t>
      </w:r>
      <w:r w:rsidRPr="00E211AD">
        <w:softHyphen/>
        <w:t>staterna säkerställa att behöriga myndigheter</w:t>
      </w:r>
      <w:r w:rsidRPr="00E211AD" w:rsidDel="006633D7">
        <w:t xml:space="preserve"> </w:t>
      </w:r>
      <w:r w:rsidRPr="00E211AD">
        <w:t>ut</w:t>
      </w:r>
      <w:r>
        <w:softHyphen/>
      </w:r>
      <w:r w:rsidRPr="00E211AD">
        <w:t>övar tillsyn över att fö</w:t>
      </w:r>
      <w:r w:rsidRPr="00E211AD">
        <w:softHyphen/>
        <w:t>retagen uppfyller villkoren för den allmänna auk</w:t>
      </w:r>
      <w:r w:rsidRPr="00E211AD">
        <w:softHyphen/>
        <w:t>to</w:t>
      </w:r>
      <w:r>
        <w:softHyphen/>
      </w:r>
      <w:r w:rsidRPr="00E211AD">
        <w:t>risationen eller nytt</w:t>
      </w:r>
      <w:r w:rsidRPr="00E211AD">
        <w:softHyphen/>
        <w:t>janderätterna till radiofrekvenser eller nummer, de sär</w:t>
      </w:r>
      <w:r>
        <w:softHyphen/>
      </w:r>
      <w:r w:rsidRPr="00E211AD">
        <w:t>skilda skyldig</w:t>
      </w:r>
      <w:r w:rsidRPr="00E211AD">
        <w:softHyphen/>
        <w:t>heter som anges i artikel</w:t>
      </w:r>
      <w:r>
        <w:t> </w:t>
      </w:r>
      <w:r w:rsidRPr="00E211AD">
        <w:t>13.2 i direktivet och skyldig</w:t>
      </w:r>
      <w:r w:rsidRPr="00E211AD">
        <w:softHyphen/>
        <w:t>heten att använda radio</w:t>
      </w:r>
      <w:r w:rsidRPr="00E211AD">
        <w:softHyphen/>
        <w:t xml:space="preserve">frekvenser ändamålsenligt och effektivt. </w:t>
      </w:r>
      <w:r>
        <w:t>Artikeln</w:t>
      </w:r>
      <w:r w:rsidRPr="00E211AD">
        <w:t xml:space="preserve"> mot</w:t>
      </w:r>
      <w:r>
        <w:softHyphen/>
      </w:r>
      <w:r w:rsidRPr="00E211AD">
        <w:t>svarar i sak artikel</w:t>
      </w:r>
      <w:r>
        <w:t> </w:t>
      </w:r>
      <w:r w:rsidRPr="00E211AD">
        <w:t>10.1 i auktorisationsdirektivet, för</w:t>
      </w:r>
      <w:r w:rsidRPr="00E211AD">
        <w:softHyphen/>
        <w:t>utom ett nytt tillägg om att tillsynen även ska avse en ändamålsenlig och effektiv radio</w:t>
      </w:r>
      <w:r>
        <w:softHyphen/>
      </w:r>
      <w:r w:rsidRPr="00E211AD">
        <w:t>frekvens</w:t>
      </w:r>
      <w:r>
        <w:softHyphen/>
      </w:r>
      <w:r w:rsidRPr="00E211AD">
        <w:t>användning.</w:t>
      </w:r>
    </w:p>
    <w:p w14:paraId="0C8E55E9" w14:textId="77777777" w:rsidR="00D85371" w:rsidRDefault="00D85371" w:rsidP="00D85371">
      <w:pPr>
        <w:pStyle w:val="Brdtextmedindrag"/>
      </w:pPr>
      <w:r w:rsidRPr="00E211AD">
        <w:t>Enligt 7</w:t>
      </w:r>
      <w:r>
        <w:t> kap. </w:t>
      </w:r>
      <w:r w:rsidRPr="00E211AD">
        <w:t>1</w:t>
      </w:r>
      <w:r>
        <w:t> §</w:t>
      </w:r>
      <w:r w:rsidRPr="00E211AD">
        <w:t xml:space="preserve"> första stycket LEK ska tillsynsmyndigheten ha tillsyn </w:t>
      </w:r>
      <w:r w:rsidRPr="003E5FA6">
        <w:t>över efterlevnaden av lagen och de beslut om skyldigheter eller villkor samt</w:t>
      </w:r>
      <w:r w:rsidRPr="00E211AD">
        <w:t xml:space="preserve"> de föreskrifter som meddelats med stöd av lagen. Av detta följer att en till</w:t>
      </w:r>
      <w:r w:rsidRPr="00E211AD">
        <w:softHyphen/>
        <w:t>synsåtgärd bl.a. kan avse att se till att radiofrekvenser används effek</w:t>
      </w:r>
      <w:r w:rsidRPr="00E211AD">
        <w:softHyphen/>
        <w:t xml:space="preserve">tivt. Bestämmelserna bör </w:t>
      </w:r>
      <w:r>
        <w:t xml:space="preserve">därför </w:t>
      </w:r>
      <w:r w:rsidRPr="00E211AD">
        <w:t>föras över till den nya lagen.</w:t>
      </w:r>
    </w:p>
    <w:p w14:paraId="4B8287F6" w14:textId="77777777" w:rsidR="00D85371" w:rsidRPr="00E211AD" w:rsidRDefault="00D85371" w:rsidP="00D85371">
      <w:pPr>
        <w:pStyle w:val="Brdtextmedindrag"/>
      </w:pPr>
      <w:r>
        <w:t>Av EU-direktivet framgår att den nationella reglerings</w:t>
      </w:r>
      <w:r>
        <w:softHyphen/>
        <w:t xml:space="preserve">myndigheten även ska utöva tillsyn över och säkerställa att </w:t>
      </w:r>
      <w:r w:rsidRPr="003D1609">
        <w:t xml:space="preserve">företag med betydande inflytande på marknaden </w:t>
      </w:r>
      <w:r>
        <w:t>(SMP-företag) följer de åtaganden som myndig</w:t>
      </w:r>
      <w:r>
        <w:softHyphen/>
        <w:t>heten har beslutat ska vara bindande på samma sätt som gäller ålagda skyldigheter (artiklarna 76.3, 78.4 och 79.4). I av</w:t>
      </w:r>
      <w:r>
        <w:softHyphen/>
        <w:t>snitt 14.4 och 14.5 föreslås en ny reglering i fråga om bindande åtaganden om villkor för sam</w:t>
      </w:r>
      <w:r>
        <w:softHyphen/>
      </w:r>
      <w:r>
        <w:lastRenderedPageBreak/>
        <w:t>investering eller tillträde. Tillsynen bör därför även omfatta tillsyns</w:t>
      </w:r>
      <w:r>
        <w:softHyphen/>
        <w:t>myndig</w:t>
      </w:r>
      <w:r>
        <w:softHyphen/>
        <w:t>hetens beslut att ett sådant åtagande ska vara bindande.</w:t>
      </w:r>
    </w:p>
    <w:p w14:paraId="69A6CAAC" w14:textId="77777777" w:rsidR="00D85371" w:rsidRPr="00E211AD" w:rsidRDefault="00D85371" w:rsidP="00D85371">
      <w:pPr>
        <w:pStyle w:val="Brdtextmedindrag"/>
      </w:pPr>
      <w:r w:rsidRPr="000E4643">
        <w:t xml:space="preserve">Som </w:t>
      </w:r>
      <w:r w:rsidRPr="000E4643">
        <w:rPr>
          <w:i/>
        </w:rPr>
        <w:t>Luftfartsverket</w:t>
      </w:r>
      <w:r w:rsidRPr="000E4643">
        <w:t xml:space="preserve"> påpekar finns det regelverk som angränsar till </w:t>
      </w:r>
      <w:r>
        <w:t xml:space="preserve">det </w:t>
      </w:r>
      <w:r w:rsidRPr="000E4643">
        <w:t>område som regleras av LEK och av den nya lagen. Om det uppstår gräns</w:t>
      </w:r>
      <w:r>
        <w:softHyphen/>
      </w:r>
      <w:r w:rsidRPr="000E4643">
        <w:t>dragningsproblem i enskilda fall</w:t>
      </w:r>
      <w:r>
        <w:t>,</w:t>
      </w:r>
      <w:r w:rsidRPr="000E4643">
        <w:t xml:space="preserve"> är det viktigt att myndigheterna har en dialog. De frågor som faller inom ramen för den nya lagen, bl.a. frekvens</w:t>
      </w:r>
      <w:r>
        <w:softHyphen/>
      </w:r>
      <w:r w:rsidRPr="000E4643">
        <w:t>förvaltning och tillståndsgivning, ska dock prövas av reglerings</w:t>
      </w:r>
      <w:r>
        <w:softHyphen/>
      </w:r>
      <w:r w:rsidRPr="000E4643">
        <w:t>myndig</w:t>
      </w:r>
      <w:r>
        <w:softHyphen/>
      </w:r>
      <w:r w:rsidRPr="000E4643">
        <w:t>het</w:t>
      </w:r>
      <w:r>
        <w:softHyphen/>
      </w:r>
      <w:r w:rsidRPr="000E4643">
        <w:t>en.</w:t>
      </w:r>
    </w:p>
    <w:p w14:paraId="3EBA0E50" w14:textId="77777777" w:rsidR="00D85371" w:rsidRPr="00E211AD" w:rsidRDefault="00D85371" w:rsidP="00D85371">
      <w:pPr>
        <w:pStyle w:val="Rubrik2"/>
      </w:pPr>
      <w:bookmarkStart w:id="1400" w:name="_Toc9841667"/>
      <w:bookmarkStart w:id="1401" w:name="_Toc9867544"/>
      <w:bookmarkStart w:id="1402" w:name="_Toc9867794"/>
      <w:bookmarkStart w:id="1403" w:name="_Toc9871211"/>
      <w:bookmarkStart w:id="1404" w:name="_Toc9958294"/>
      <w:bookmarkStart w:id="1405" w:name="_Toc9961353"/>
      <w:bookmarkStart w:id="1406" w:name="_Toc9962452"/>
      <w:bookmarkStart w:id="1407" w:name="_Toc17793416"/>
      <w:bookmarkStart w:id="1408" w:name="_Toc73005997"/>
      <w:bookmarkStart w:id="1409" w:name="_Toc86738803"/>
      <w:bookmarkStart w:id="1410" w:name="_Toc94597566"/>
      <w:bookmarkStart w:id="1411" w:name="_Toc96533409"/>
      <w:r w:rsidRPr="00E211AD">
        <w:t>Uppgifter som behövs för tillsynen</w:t>
      </w:r>
      <w:bookmarkEnd w:id="1400"/>
      <w:bookmarkEnd w:id="1401"/>
      <w:bookmarkEnd w:id="1402"/>
      <w:bookmarkEnd w:id="1403"/>
      <w:bookmarkEnd w:id="1404"/>
      <w:bookmarkEnd w:id="1405"/>
      <w:bookmarkEnd w:id="1406"/>
      <w:bookmarkEnd w:id="1407"/>
      <w:bookmarkEnd w:id="1408"/>
      <w:bookmarkEnd w:id="1409"/>
      <w:bookmarkEnd w:id="1410"/>
      <w:bookmarkEnd w:id="1411"/>
    </w:p>
    <w:p w14:paraId="02C3E723" w14:textId="77777777" w:rsidR="00D85371" w:rsidRDefault="00D85371" w:rsidP="00D85371">
      <w:pPr>
        <w:pStyle w:val="Brdtextram"/>
      </w:pPr>
      <w:r>
        <w:rPr>
          <w:b/>
        </w:rPr>
        <w:t>Regeringens f</w:t>
      </w:r>
      <w:r w:rsidRPr="00E211AD">
        <w:rPr>
          <w:b/>
        </w:rPr>
        <w:t>örslag:</w:t>
      </w:r>
      <w:r w:rsidRPr="00E211AD">
        <w:t xml:space="preserve"> Tillsynsmyndigheten ska </w:t>
      </w:r>
      <w:r>
        <w:t>kunna förelägga den</w:t>
      </w:r>
      <w:r w:rsidRPr="00E211AD">
        <w:t xml:space="preserve"> som bedriver verksamhet som omfattas av lagen </w:t>
      </w:r>
      <w:r>
        <w:t>att tillhandahålla myn</w:t>
      </w:r>
      <w:r>
        <w:softHyphen/>
        <w:t>dig</w:t>
      </w:r>
      <w:r>
        <w:softHyphen/>
        <w:t>heten</w:t>
      </w:r>
      <w:r w:rsidRPr="00E211AD">
        <w:t xml:space="preserve"> de upplys</w:t>
      </w:r>
      <w:r>
        <w:softHyphen/>
      </w:r>
      <w:r w:rsidRPr="00E211AD">
        <w:t xml:space="preserve">ningar </w:t>
      </w:r>
      <w:r>
        <w:t>eller</w:t>
      </w:r>
      <w:r w:rsidRPr="00E211AD">
        <w:t xml:space="preserve"> handlingar som behövs för tillsynen. Om de uppgifter som kan lämnas inte är tillräckliga</w:t>
      </w:r>
      <w:r>
        <w:t>,</w:t>
      </w:r>
      <w:r w:rsidRPr="00E211AD">
        <w:t xml:space="preserve"> ska tillsyns</w:t>
      </w:r>
      <w:r>
        <w:softHyphen/>
      </w:r>
      <w:r w:rsidRPr="00E211AD">
        <w:t>myndig</w:t>
      </w:r>
      <w:r>
        <w:softHyphen/>
      </w:r>
      <w:r w:rsidRPr="00E211AD">
        <w:t xml:space="preserve">heten </w:t>
      </w:r>
      <w:r>
        <w:t xml:space="preserve">kunna förelägga </w:t>
      </w:r>
      <w:r w:rsidRPr="003E5FA6">
        <w:t>andra företag som bedriver verksamhet inom</w:t>
      </w:r>
      <w:r w:rsidRPr="00E211AD">
        <w:t xml:space="preserve"> </w:t>
      </w:r>
      <w:r w:rsidRPr="003E5FA6">
        <w:t>sektorn för elektronisk kommunikation eller nära an</w:t>
      </w:r>
      <w:r>
        <w:softHyphen/>
      </w:r>
      <w:r w:rsidRPr="003E5FA6">
        <w:t>knutna sektorer</w:t>
      </w:r>
      <w:r>
        <w:t xml:space="preserve"> att till</w:t>
      </w:r>
      <w:r>
        <w:softHyphen/>
        <w:t>handa</w:t>
      </w:r>
      <w:r>
        <w:softHyphen/>
        <w:t>hålla sådana upplysningar eller handlingar</w:t>
      </w:r>
      <w:r w:rsidRPr="003E5FA6">
        <w:t xml:space="preserve">. </w:t>
      </w:r>
      <w:r>
        <w:t>Förelägganden ska få förenas med vite.</w:t>
      </w:r>
      <w:r w:rsidRPr="003E5FA6">
        <w:t xml:space="preserve"> </w:t>
      </w:r>
    </w:p>
    <w:p w14:paraId="3086D58D" w14:textId="77777777" w:rsidR="00D85371" w:rsidRPr="00E211AD" w:rsidRDefault="00D85371" w:rsidP="00D85371">
      <w:pPr>
        <w:pStyle w:val="Brdtextmedindragram"/>
      </w:pPr>
      <w:r w:rsidRPr="0035333C">
        <w:t xml:space="preserve">Den som bedriver verksamhet som omfattas av lagen ska på begäran </w:t>
      </w:r>
      <w:r>
        <w:t xml:space="preserve">av Berec </w:t>
      </w:r>
      <w:r w:rsidRPr="0035333C">
        <w:t xml:space="preserve">lämna de upplysningar </w:t>
      </w:r>
      <w:r>
        <w:t>eller</w:t>
      </w:r>
      <w:r w:rsidRPr="0035333C">
        <w:t xml:space="preserve"> handlingar som </w:t>
      </w:r>
      <w:r>
        <w:t>Berec</w:t>
      </w:r>
      <w:r w:rsidRPr="0035333C">
        <w:t xml:space="preserve"> behöver för kontroll av att dess yttranden följs.</w:t>
      </w:r>
      <w:r>
        <w:t xml:space="preserve"> </w:t>
      </w:r>
    </w:p>
    <w:p w14:paraId="3FBB3FAB" w14:textId="77777777" w:rsidR="00D85371" w:rsidRPr="00E211AD" w:rsidRDefault="00D85371" w:rsidP="00D85371">
      <w:pPr>
        <w:pStyle w:val="Brdtextmedindrag"/>
        <w:rPr>
          <w:sz w:val="8"/>
          <w:szCs w:val="8"/>
        </w:rPr>
      </w:pPr>
    </w:p>
    <w:p w14:paraId="0D864B81" w14:textId="77777777" w:rsidR="00D85371" w:rsidRDefault="00D85371" w:rsidP="00D85371">
      <w:pPr>
        <w:pStyle w:val="Brdtextmedindrag"/>
      </w:pPr>
      <w:r>
        <w:rPr>
          <w:b/>
        </w:rPr>
        <w:t xml:space="preserve">Promemorians förslag </w:t>
      </w:r>
      <w:r>
        <w:t>överensstämmer i huvudsak med regeringens förslag. I promemorian föreslås inte att uppgifter från andra företag ska kunna inhämtas genom förelägganden eller att förelägganden ska kunna förenas med vite.</w:t>
      </w:r>
    </w:p>
    <w:p w14:paraId="740B592B" w14:textId="4929C122" w:rsidR="00D85371" w:rsidRPr="0084403B" w:rsidRDefault="00D85371" w:rsidP="00D85371">
      <w:pPr>
        <w:pStyle w:val="Brdtextmedindrag"/>
        <w:rPr>
          <w:b/>
        </w:rPr>
      </w:pPr>
      <w:r w:rsidRPr="0084403B">
        <w:rPr>
          <w:b/>
        </w:rPr>
        <w:t>Remissinstanserna:</w:t>
      </w:r>
      <w:r>
        <w:rPr>
          <w:b/>
        </w:rPr>
        <w:t xml:space="preserve"> </w:t>
      </w:r>
      <w:r>
        <w:rPr>
          <w:bCs/>
        </w:rPr>
        <w:t xml:space="preserve">De flesta av remissinstanserna </w:t>
      </w:r>
      <w:r>
        <w:t xml:space="preserve">tillstyrker förslaget eller har inga synpunkter på det. </w:t>
      </w:r>
      <w:r>
        <w:rPr>
          <w:i/>
        </w:rPr>
        <w:t xml:space="preserve">PTS </w:t>
      </w:r>
      <w:r>
        <w:t>anser att det bör finnas en uttrycklig skyldighet att lämna uppgifter till myndigheten samt påpekar att möjlig</w:t>
      </w:r>
      <w:r>
        <w:softHyphen/>
        <w:t xml:space="preserve">heten att få in uppgifter från andra företag än </w:t>
      </w:r>
      <w:r w:rsidRPr="00D661CE">
        <w:t xml:space="preserve">de som bedriver verksamhet </w:t>
      </w:r>
      <w:r w:rsidRPr="008E5670">
        <w:rPr>
          <w:spacing w:val="-2"/>
        </w:rPr>
        <w:t xml:space="preserve">som omfattas av lagen är begränsad </w:t>
      </w:r>
      <w:r w:rsidR="008E5670" w:rsidRPr="008E5670">
        <w:rPr>
          <w:spacing w:val="-2"/>
        </w:rPr>
        <w:t>utan</w:t>
      </w:r>
      <w:r w:rsidRPr="008E5670">
        <w:rPr>
          <w:spacing w:val="-2"/>
        </w:rPr>
        <w:t xml:space="preserve"> en möjlighet att förelägga om detta.</w:t>
      </w:r>
    </w:p>
    <w:p w14:paraId="7268C77F" w14:textId="77777777" w:rsidR="00D85371" w:rsidRPr="00E211AD" w:rsidRDefault="00D85371" w:rsidP="00D85371">
      <w:pPr>
        <w:pStyle w:val="Brdtextmedindrag"/>
      </w:pPr>
      <w:r w:rsidRPr="00D94E0E">
        <w:rPr>
          <w:b/>
          <w:bCs/>
        </w:rPr>
        <w:t>Skälen för regeringens förslag:</w:t>
      </w:r>
      <w:r w:rsidRPr="00E211AD">
        <w:t xml:space="preserve"> Enligt 7</w:t>
      </w:r>
      <w:r>
        <w:t> kap. </w:t>
      </w:r>
      <w:r w:rsidRPr="00E211AD">
        <w:t>3</w:t>
      </w:r>
      <w:r>
        <w:t> §</w:t>
      </w:r>
      <w:r w:rsidRPr="00E211AD">
        <w:t xml:space="preserve"> första stycket 1–4 LEK får tillsyns</w:t>
      </w:r>
      <w:r w:rsidRPr="00E211AD">
        <w:softHyphen/>
        <w:t>myn</w:t>
      </w:r>
      <w:r w:rsidRPr="00E211AD">
        <w:softHyphen/>
        <w:t>digheten före</w:t>
      </w:r>
      <w:r w:rsidRPr="00E211AD">
        <w:softHyphen/>
      </w:r>
      <w:r w:rsidRPr="003E5FA6">
        <w:t>lägga den som bedriver verksamhet som omfattas av lagen att tillhanda</w:t>
      </w:r>
      <w:r w:rsidRPr="003E5FA6">
        <w:softHyphen/>
        <w:t>hålla</w:t>
      </w:r>
      <w:r w:rsidRPr="00E211AD">
        <w:t xml:space="preserve"> myndigheten upplysningar och hand</w:t>
      </w:r>
      <w:r>
        <w:softHyphen/>
      </w:r>
      <w:r w:rsidRPr="00E211AD">
        <w:t>lingar som behövs för kontroll av</w:t>
      </w:r>
    </w:p>
    <w:p w14:paraId="38BA3D29" w14:textId="77777777" w:rsidR="00D85371" w:rsidRPr="00E211AD" w:rsidRDefault="00D85371" w:rsidP="0005145C">
      <w:pPr>
        <w:pStyle w:val="Strecklista"/>
      </w:pPr>
      <w:r w:rsidRPr="00E211AD">
        <w:t>betalning av avgift,</w:t>
      </w:r>
    </w:p>
    <w:p w14:paraId="5BC928A2" w14:textId="77777777" w:rsidR="00D85371" w:rsidRPr="00E211AD" w:rsidRDefault="00D85371" w:rsidP="0005145C">
      <w:pPr>
        <w:pStyle w:val="Strecklista"/>
      </w:pPr>
      <w:r w:rsidRPr="00E211AD">
        <w:t>efterlevnaden av de allmänna skyldigheter som gäller enligt lagen,</w:t>
      </w:r>
    </w:p>
    <w:p w14:paraId="4F28A76B" w14:textId="77777777" w:rsidR="00D85371" w:rsidRPr="00E211AD" w:rsidRDefault="00D85371" w:rsidP="0005145C">
      <w:pPr>
        <w:pStyle w:val="Strecklista"/>
      </w:pPr>
      <w:r w:rsidRPr="00E211AD">
        <w:t>efterlevnaden av villkor som meddelats med stöd av lagen,</w:t>
      </w:r>
      <w:r>
        <w:t xml:space="preserve"> och</w:t>
      </w:r>
    </w:p>
    <w:p w14:paraId="65AB822B" w14:textId="77777777" w:rsidR="00D85371" w:rsidRDefault="00D85371" w:rsidP="0005145C">
      <w:pPr>
        <w:pStyle w:val="Strecklista"/>
      </w:pPr>
      <w:r w:rsidRPr="00E211AD">
        <w:t>efterlevnaden av de särskilda skyldigheter som ålagts enligt lagen.</w:t>
      </w:r>
    </w:p>
    <w:p w14:paraId="7FADA4B4" w14:textId="77777777" w:rsidR="00D85371" w:rsidRPr="008E5670" w:rsidRDefault="00D85371" w:rsidP="00D85371">
      <w:pPr>
        <w:pStyle w:val="Brdtextefternumreradlista"/>
        <w:numPr>
          <w:ilvl w:val="0"/>
          <w:numId w:val="3"/>
        </w:numPr>
        <w:rPr>
          <w:spacing w:val="-2"/>
        </w:rPr>
      </w:pPr>
      <w:r w:rsidRPr="008E5670">
        <w:rPr>
          <w:spacing w:val="-2"/>
        </w:rPr>
        <w:t>Enligt andra stycket i paragrafen får sådana förelägganden förenas med vite.</w:t>
      </w:r>
    </w:p>
    <w:p w14:paraId="43947B9C" w14:textId="367B6539" w:rsidR="00D85371" w:rsidRPr="00E211AD" w:rsidRDefault="00D85371" w:rsidP="00D85371">
      <w:pPr>
        <w:pStyle w:val="Brdtextmedindrag"/>
      </w:pPr>
      <w:r w:rsidRPr="008E5670">
        <w:rPr>
          <w:spacing w:val="-2"/>
        </w:rPr>
        <w:t>Bestämmelserna genomför artikel 5.1 i ramdirektivet och artiklar</w:t>
      </w:r>
      <w:r w:rsidRPr="008E5670">
        <w:rPr>
          <w:spacing w:val="-2"/>
        </w:rPr>
        <w:softHyphen/>
        <w:t>na</w:t>
      </w:r>
      <w:r>
        <w:t xml:space="preserve"> 10.1, 10.4 och 11.1 första stycket a och b i auktorisationsdirektivet (se prop. 2002/03:110 </w:t>
      </w:r>
      <w:r w:rsidR="00EB24E6">
        <w:t>s. 2</w:t>
      </w:r>
      <w:r>
        <w:t>85 f. och 298). Artiklarna motsvaras i huvudsak av a</w:t>
      </w:r>
      <w:r w:rsidRPr="00E211AD">
        <w:t>rtik</w:t>
      </w:r>
      <w:r w:rsidR="008E5670">
        <w:softHyphen/>
      </w:r>
      <w:r w:rsidRPr="00E211AD">
        <w:t>larna 20.1 första stycket första meningen, 21.1 första stycket a och</w:t>
      </w:r>
      <w:r>
        <w:t> </w:t>
      </w:r>
      <w:r w:rsidRPr="00E211AD">
        <w:t>b</w:t>
      </w:r>
      <w:r>
        <w:t>,</w:t>
      </w:r>
      <w:r w:rsidRPr="00E211AD" w:rsidDel="00FC39CB">
        <w:t xml:space="preserve"> </w:t>
      </w:r>
      <w:r w:rsidRPr="00E211AD">
        <w:t xml:space="preserve">30.1 andra stycket </w:t>
      </w:r>
      <w:r>
        <w:t xml:space="preserve">och 30.4 </w:t>
      </w:r>
      <w:r w:rsidRPr="00E211AD">
        <w:t>i EU-direktivet</w:t>
      </w:r>
      <w:r>
        <w:t>.</w:t>
      </w:r>
    </w:p>
    <w:p w14:paraId="3256F101" w14:textId="77777777" w:rsidR="00D85371" w:rsidRPr="00E211AD" w:rsidRDefault="00D85371" w:rsidP="00D85371">
      <w:pPr>
        <w:pStyle w:val="Brdtextmedindrag"/>
      </w:pPr>
      <w:r w:rsidRPr="00F94C04">
        <w:t>I artikel</w:t>
      </w:r>
      <w:r>
        <w:t> </w:t>
      </w:r>
      <w:r w:rsidRPr="00F94C04">
        <w:t>20.1 första stycket första meningen har uppgiftsskyldigheten ut</w:t>
      </w:r>
      <w:r w:rsidRPr="00F94C04">
        <w:softHyphen/>
        <w:t xml:space="preserve">vidgats till att avse även uppgifter som är nödvändiga </w:t>
      </w:r>
      <w:bookmarkStart w:id="1412" w:name="_Hlk535495896"/>
      <w:r w:rsidRPr="00F94C04">
        <w:t xml:space="preserve">för att Berec ska kunna säkerställa att yttranden som antas i enlighet med EU-direktivet och </w:t>
      </w:r>
      <w:r w:rsidRPr="00F94C04">
        <w:lastRenderedPageBreak/>
        <w:t xml:space="preserve">Berecförordningen </w:t>
      </w:r>
      <w:r w:rsidRPr="00E211AD">
        <w:t xml:space="preserve">(EU) 2018/1971 </w:t>
      </w:r>
      <w:r w:rsidRPr="00F94C04">
        <w:t>följs</w:t>
      </w:r>
      <w:bookmarkEnd w:id="1412"/>
      <w:r w:rsidRPr="00F94C04">
        <w:t>. Uppgiftsskyldigheten i för</w:t>
      </w:r>
      <w:r>
        <w:softHyphen/>
      </w:r>
      <w:r w:rsidRPr="00F94C04">
        <w:t>hål</w:t>
      </w:r>
      <w:r>
        <w:softHyphen/>
      </w:r>
      <w:r w:rsidRPr="00F94C04">
        <w:t>lan</w:t>
      </w:r>
      <w:r>
        <w:softHyphen/>
      </w:r>
      <w:r w:rsidRPr="00F94C04">
        <w:t>de till Berec är ny. I övrigt motsvarar bestämmelsen i huvudsak arti</w:t>
      </w:r>
      <w:r>
        <w:softHyphen/>
      </w:r>
      <w:r w:rsidRPr="00F94C04">
        <w:t>kel</w:t>
      </w:r>
      <w:r>
        <w:t> </w:t>
      </w:r>
      <w:r w:rsidRPr="00F94C04">
        <w:t>5.1 första stycket första meningen i ramdirektivet.</w:t>
      </w:r>
    </w:p>
    <w:p w14:paraId="4C688B54" w14:textId="14C2E75B" w:rsidR="00D85371" w:rsidRPr="008E5670" w:rsidRDefault="00D85371" w:rsidP="00D85371">
      <w:pPr>
        <w:pStyle w:val="Brdtextmedindrag"/>
        <w:rPr>
          <w:spacing w:val="-3"/>
        </w:rPr>
      </w:pPr>
      <w:r w:rsidRPr="008E5670">
        <w:rPr>
          <w:spacing w:val="-3"/>
        </w:rPr>
        <w:t>I förarbetena till LEK bedömdes att rätten till nödvändig information enligt artikel 5.1 i ramdirektivet i praktiken inskränkts av artikel 11.1 i auk</w:t>
      </w:r>
      <w:r w:rsidR="008E5670" w:rsidRPr="008E5670">
        <w:rPr>
          <w:spacing w:val="-3"/>
        </w:rPr>
        <w:softHyphen/>
      </w:r>
      <w:r w:rsidRPr="008E5670">
        <w:rPr>
          <w:spacing w:val="-3"/>
        </w:rPr>
        <w:t>torisa</w:t>
      </w:r>
      <w:r w:rsidRPr="008E5670">
        <w:rPr>
          <w:spacing w:val="-3"/>
        </w:rPr>
        <w:softHyphen/>
        <w:t>tionsdirektivet genom att det där specificerades vad som är nöd</w:t>
      </w:r>
      <w:r w:rsidR="008E5670" w:rsidRPr="008E5670">
        <w:rPr>
          <w:spacing w:val="-3"/>
        </w:rPr>
        <w:softHyphen/>
      </w:r>
      <w:r w:rsidRPr="008E5670">
        <w:rPr>
          <w:spacing w:val="-3"/>
        </w:rPr>
        <w:t>vän</w:t>
      </w:r>
      <w:r w:rsidR="008E5670" w:rsidRPr="008E5670">
        <w:rPr>
          <w:spacing w:val="-3"/>
        </w:rPr>
        <w:softHyphen/>
      </w:r>
      <w:r w:rsidRPr="008E5670">
        <w:rPr>
          <w:spacing w:val="-3"/>
        </w:rPr>
        <w:t>dig infor</w:t>
      </w:r>
      <w:r w:rsidR="008E5670" w:rsidRPr="008E5670">
        <w:rPr>
          <w:spacing w:val="-3"/>
        </w:rPr>
        <w:softHyphen/>
      </w:r>
      <w:r w:rsidRPr="008E5670">
        <w:rPr>
          <w:spacing w:val="-3"/>
        </w:rPr>
        <w:t>mation. Någon allmän skyldighet att lämna nöd</w:t>
      </w:r>
      <w:r w:rsidRPr="008E5670">
        <w:rPr>
          <w:spacing w:val="-3"/>
        </w:rPr>
        <w:softHyphen/>
        <w:t>vändig informa</w:t>
      </w:r>
      <w:r w:rsidR="008E5670" w:rsidRPr="008E5670">
        <w:rPr>
          <w:spacing w:val="-3"/>
        </w:rPr>
        <w:softHyphen/>
      </w:r>
      <w:r w:rsidRPr="008E5670">
        <w:rPr>
          <w:spacing w:val="-3"/>
        </w:rPr>
        <w:t>tion inför</w:t>
      </w:r>
      <w:r w:rsidR="008E5670" w:rsidRPr="008E5670">
        <w:rPr>
          <w:spacing w:val="-3"/>
        </w:rPr>
        <w:softHyphen/>
      </w:r>
      <w:r w:rsidRPr="008E5670">
        <w:rPr>
          <w:spacing w:val="-3"/>
        </w:rPr>
        <w:t xml:space="preserve">des därför inte i LEK (se prop. 2002/03:110 </w:t>
      </w:r>
      <w:r w:rsidR="00EB24E6" w:rsidRPr="008E5670">
        <w:rPr>
          <w:spacing w:val="-3"/>
        </w:rPr>
        <w:t>s. 2</w:t>
      </w:r>
      <w:r w:rsidRPr="008E5670">
        <w:rPr>
          <w:spacing w:val="-3"/>
        </w:rPr>
        <w:t xml:space="preserve">85 och prop. 2010/11:115 </w:t>
      </w:r>
      <w:r w:rsidR="00EB24E6" w:rsidRPr="008E5670">
        <w:rPr>
          <w:spacing w:val="-3"/>
        </w:rPr>
        <w:t>s. 1</w:t>
      </w:r>
      <w:r w:rsidRPr="008E5670">
        <w:rPr>
          <w:spacing w:val="-3"/>
        </w:rPr>
        <w:t>43). Artiklarna motsvaras av artikel 20.1 respektive artikel 21 i EU-direktivet.</w:t>
      </w:r>
    </w:p>
    <w:p w14:paraId="61B5F8CB" w14:textId="77777777" w:rsidR="00D85371" w:rsidRDefault="00D85371" w:rsidP="00D85371">
      <w:pPr>
        <w:pStyle w:val="Brdtextmedindrag"/>
      </w:pPr>
      <w:r w:rsidRPr="00E211AD">
        <w:t>Av artikel 21.1 första stycket i EU-direktivet framgår dock numera att den uppgiftsskyl</w:t>
      </w:r>
      <w:r w:rsidRPr="00E211AD">
        <w:softHyphen/>
        <w:t>dighet som regleras där gäller utöver artikel</w:t>
      </w:r>
      <w:r>
        <w:t> </w:t>
      </w:r>
      <w:r w:rsidRPr="00E211AD">
        <w:t>20. Vidare bedöms artiklarna 20.1 första stycket första meningen, 21.1 första stycket a och b, 30.1 andra stycket och 30.4 i EU-direktivet sammantagna innebära att tillsynsmyndigheten ska ha möjlighet att få de uppgifter som behövs för tillsyn över att lagen</w:t>
      </w:r>
      <w:r>
        <w:t xml:space="preserve"> samt</w:t>
      </w:r>
      <w:r w:rsidRPr="00E211AD">
        <w:t xml:space="preserve"> de beslut om skyldigheter</w:t>
      </w:r>
      <w:r>
        <w:t>, åtaganden</w:t>
      </w:r>
      <w:r w:rsidRPr="00E211AD">
        <w:t xml:space="preserve"> eller villkor </w:t>
      </w:r>
      <w:r>
        <w:t>och</w:t>
      </w:r>
      <w:r w:rsidRPr="00E211AD">
        <w:t xml:space="preserve"> de föreskrifter som har meddelats med stöd av lagen följs. En be</w:t>
      </w:r>
      <w:r w:rsidRPr="00E211AD">
        <w:softHyphen/>
        <w:t>stäm</w:t>
      </w:r>
      <w:r>
        <w:softHyphen/>
      </w:r>
      <w:r w:rsidRPr="00E211AD">
        <w:t xml:space="preserve">melse </w:t>
      </w:r>
      <w:r>
        <w:t xml:space="preserve">med en sådan innebörd </w:t>
      </w:r>
      <w:r w:rsidRPr="00E211AD">
        <w:t xml:space="preserve">bör föras </w:t>
      </w:r>
      <w:r>
        <w:t>in</w:t>
      </w:r>
      <w:r w:rsidRPr="00E211AD">
        <w:t xml:space="preserve"> i den nya lagen. </w:t>
      </w:r>
      <w:r>
        <w:t>Uppgifts</w:t>
      </w:r>
      <w:r>
        <w:softHyphen/>
        <w:t>skyldig</w:t>
      </w:r>
      <w:r>
        <w:softHyphen/>
        <w:t>heten bör på motsvarande sätt som tidigare regleras som en möjlighet för tillsyns</w:t>
      </w:r>
      <w:r>
        <w:softHyphen/>
        <w:t>myndigheten att före</w:t>
      </w:r>
      <w:r>
        <w:softHyphen/>
        <w:t>lägga någon att lämna upplysningar eller handlingar. Ett sådant före</w:t>
      </w:r>
      <w:r>
        <w:softHyphen/>
        <w:t>läg</w:t>
      </w:r>
      <w:r>
        <w:softHyphen/>
        <w:t>gan</w:t>
      </w:r>
      <w:r>
        <w:softHyphen/>
        <w:t>de ska också kunna förenas med vite. Att en aktör inte följer ett föreläggande kan vara skäl att vidta ytterligare tillsynsåtgärder (se av</w:t>
      </w:r>
      <w:r>
        <w:softHyphen/>
        <w:t xml:space="preserve">snitt 20.3). </w:t>
      </w:r>
    </w:p>
    <w:p w14:paraId="1D167770" w14:textId="2BF36A04" w:rsidR="00D85371" w:rsidRPr="00E211AD" w:rsidRDefault="00D85371" w:rsidP="00D85371">
      <w:pPr>
        <w:pStyle w:val="Brdtextmedindrag"/>
      </w:pPr>
      <w:r w:rsidRPr="008E5670">
        <w:rPr>
          <w:spacing w:val="-2"/>
        </w:rPr>
        <w:t>Av artikel 76.3 framgår bl.a. att tillsynsmyndigheten kan kräva att ett före</w:t>
      </w:r>
      <w:r w:rsidR="008E5670" w:rsidRPr="008E5670">
        <w:rPr>
          <w:spacing w:val="-2"/>
        </w:rPr>
        <w:softHyphen/>
      </w:r>
      <w:r w:rsidRPr="008E5670">
        <w:rPr>
          <w:spacing w:val="-2"/>
        </w:rPr>
        <w:softHyphen/>
      </w:r>
      <w:r>
        <w:t xml:space="preserve">tag som anses ha betydande inflytande på marknaden årligen lämnar in </w:t>
      </w:r>
      <w:r w:rsidRPr="008E5670">
        <w:rPr>
          <w:spacing w:val="-2"/>
        </w:rPr>
        <w:t>redogörelser för efterlevnaden av villkoren för saminvestering eller till</w:t>
      </w:r>
      <w:r w:rsidRPr="008E5670">
        <w:rPr>
          <w:spacing w:val="-2"/>
        </w:rPr>
        <w:softHyphen/>
        <w:t>träde</w:t>
      </w:r>
      <w:r>
        <w:t xml:space="preserve"> </w:t>
      </w:r>
      <w:r w:rsidRPr="008E5670">
        <w:rPr>
          <w:spacing w:val="-3"/>
        </w:rPr>
        <w:t>som anges i artikel 76.1 (se vidare avsnitt 14.4 och 14.5 om bindande åtagan</w:t>
      </w:r>
      <w:r w:rsidR="008E5670" w:rsidRPr="008E5670">
        <w:rPr>
          <w:spacing w:val="-3"/>
        </w:rPr>
        <w:softHyphen/>
      </w:r>
      <w:r>
        <w:t>den). I den mån sådana redogörelser krävs in för att kontrollera att villko</w:t>
      </w:r>
      <w:r w:rsidR="008E5670">
        <w:softHyphen/>
      </w:r>
      <w:r>
        <w:t xml:space="preserve">ren följs är redogörelserna exempel på uppgifter som behövs för tillsynen. Någon särskild reglering av detta uppgiftslämnande behövs därför inte. </w:t>
      </w:r>
    </w:p>
    <w:p w14:paraId="01F0C88D" w14:textId="77777777" w:rsidR="00D85371" w:rsidRPr="00E211AD" w:rsidRDefault="00D85371" w:rsidP="00D85371">
      <w:pPr>
        <w:pStyle w:val="Brdtextmedindrag"/>
      </w:pPr>
      <w:r w:rsidRPr="00E211AD">
        <w:t>Utöver detta bör den som bedriver verk</w:t>
      </w:r>
      <w:r w:rsidRPr="00E211AD">
        <w:softHyphen/>
        <w:t xml:space="preserve">samhet som omfattas av lagen på begäran </w:t>
      </w:r>
      <w:r>
        <w:t xml:space="preserve">av Berec </w:t>
      </w:r>
      <w:r w:rsidRPr="00E211AD">
        <w:t>tillhandahålla de upp</w:t>
      </w:r>
      <w:r w:rsidRPr="00E211AD">
        <w:softHyphen/>
        <w:t xml:space="preserve">lysningar </w:t>
      </w:r>
      <w:r>
        <w:t>eller</w:t>
      </w:r>
      <w:r w:rsidRPr="003E5FA6">
        <w:t xml:space="preserve"> handlingar som </w:t>
      </w:r>
      <w:r>
        <w:t xml:space="preserve">Berec </w:t>
      </w:r>
      <w:r w:rsidRPr="003E5FA6">
        <w:t>behöv</w:t>
      </w:r>
      <w:r>
        <w:t>er</w:t>
      </w:r>
      <w:r w:rsidRPr="003E5FA6">
        <w:t xml:space="preserve"> för kon</w:t>
      </w:r>
      <w:r w:rsidRPr="003E5FA6">
        <w:softHyphen/>
        <w:t xml:space="preserve">troll av att dess yttranden följs. </w:t>
      </w:r>
    </w:p>
    <w:p w14:paraId="0D4A79EE" w14:textId="77777777" w:rsidR="00D85371" w:rsidRPr="00E211AD" w:rsidRDefault="00D85371" w:rsidP="00D85371">
      <w:pPr>
        <w:pStyle w:val="Brdtextmedindrag"/>
      </w:pPr>
      <w:bookmarkStart w:id="1413" w:name="_Hlk531771819"/>
      <w:r w:rsidRPr="00E211AD">
        <w:t xml:space="preserve">För det fall den information som tillsynsmyndigheten kan samla in enligt </w:t>
      </w:r>
      <w:r w:rsidRPr="003E5FA6">
        <w:t>artikel</w:t>
      </w:r>
      <w:r>
        <w:t> </w:t>
      </w:r>
      <w:r w:rsidRPr="003E5FA6">
        <w:t>20.1 första stycket i EU-direktivet är otillräcklig har det i andra stycket</w:t>
      </w:r>
      <w:r w:rsidRPr="00E211AD">
        <w:t xml:space="preserve"> införts en ny möj</w:t>
      </w:r>
      <w:r w:rsidRPr="00E211AD">
        <w:softHyphen/>
        <w:t xml:space="preserve">lighet att begära in information även från andra relevanta </w:t>
      </w:r>
      <w:r w:rsidRPr="003E5FA6">
        <w:t>företag som är aktiva inom sektorn för elektronisk kommuni</w:t>
      </w:r>
      <w:r w:rsidRPr="003E5FA6">
        <w:softHyphen/>
        <w:t>kation eller nära</w:t>
      </w:r>
      <w:r w:rsidRPr="00E211AD">
        <w:t xml:space="preserve"> anknutna sektorer. En motsvarande möjlighet</w:t>
      </w:r>
      <w:r>
        <w:t xml:space="preserve"> bör införas i den nya lagen. Som </w:t>
      </w:r>
      <w:r>
        <w:rPr>
          <w:i/>
          <w:iCs/>
        </w:rPr>
        <w:t>PTS</w:t>
      </w:r>
      <w:r>
        <w:t xml:space="preserve"> påpekar bör tillsynsmyndigheten ha</w:t>
      </w:r>
      <w:r w:rsidRPr="00E211AD">
        <w:t xml:space="preserve"> möjlighet att </w:t>
      </w:r>
      <w:r>
        <w:t>förelägga en sådan aktör att lämna uppgifter. Företag ska enligt arti</w:t>
      </w:r>
      <w:r>
        <w:softHyphen/>
        <w:t>kel 20.1 sjätte stycket tillhandahålla begärd information snabbt och enligt den tidsram och med den detaljeringsgrad som krävs. Även ett sådant före</w:t>
      </w:r>
      <w:r>
        <w:softHyphen/>
        <w:t>läg</w:t>
      </w:r>
      <w:r>
        <w:softHyphen/>
        <w:t>gande bör därför kunna förenas med vite.</w:t>
      </w:r>
    </w:p>
    <w:p w14:paraId="7D34557C" w14:textId="5B4E6C5F" w:rsidR="00D85371" w:rsidRPr="00E211AD" w:rsidRDefault="00D85371" w:rsidP="00D85371">
      <w:pPr>
        <w:pStyle w:val="Brdtextmedindrag"/>
      </w:pPr>
      <w:r w:rsidRPr="00E211AD">
        <w:t xml:space="preserve">Enligt skäl 57 i EU-direktivet tar </w:t>
      </w:r>
      <w:r>
        <w:t>artikeln</w:t>
      </w:r>
      <w:r w:rsidRPr="00E211AD">
        <w:t xml:space="preserve"> bl.a. sikte på den som </w:t>
      </w:r>
      <w:r w:rsidRPr="003E5FA6">
        <w:t>till</w:t>
      </w:r>
      <w:r>
        <w:softHyphen/>
      </w:r>
      <w:r w:rsidRPr="003E5FA6">
        <w:t>handa</w:t>
      </w:r>
      <w:r>
        <w:softHyphen/>
      </w:r>
      <w:r w:rsidRPr="003E5FA6">
        <w:t>håller innehållstjänster. Ett annat exempel skulle kunna vara före</w:t>
      </w:r>
      <w:r w:rsidRPr="003E5FA6">
        <w:softHyphen/>
        <w:t>tag</w:t>
      </w:r>
      <w:r w:rsidRPr="00E211AD">
        <w:t xml:space="preserve"> som tillhandahåller tjänster som i och för sig faller utanför definitionen för </w:t>
      </w:r>
      <w:r w:rsidRPr="003E5FA6">
        <w:t>interpersonella kommunikationstjänster, t.ex. applikationer där det finns en</w:t>
      </w:r>
      <w:r w:rsidRPr="00E211AD">
        <w:t xml:space="preserve"> </w:t>
      </w:r>
      <w:r w:rsidRPr="003E5FA6">
        <w:t>chattfunktion men den funktionen inte anses vara det huvudsak</w:t>
      </w:r>
      <w:r w:rsidRPr="003E5FA6">
        <w:softHyphen/>
        <w:t>liga syftet med</w:t>
      </w:r>
      <w:r w:rsidRPr="00E211AD">
        <w:t xml:space="preserve"> tjänsten. Det är även tänkbart att </w:t>
      </w:r>
      <w:r>
        <w:t>ett föreläggande skulle kunna riktas mot</w:t>
      </w:r>
      <w:r w:rsidRPr="00E211AD">
        <w:t xml:space="preserve"> andra företag än så</w:t>
      </w:r>
      <w:r w:rsidRPr="00E211AD">
        <w:softHyphen/>
        <w:t>dana som tillhanda</w:t>
      </w:r>
      <w:r w:rsidRPr="003E5FA6">
        <w:t>håller elektroniska kom</w:t>
      </w:r>
      <w:r w:rsidR="00CD3143">
        <w:softHyphen/>
      </w:r>
      <w:r w:rsidRPr="00CD3143">
        <w:rPr>
          <w:spacing w:val="-2"/>
        </w:rPr>
        <w:t>munikationsnät och elektroniska kommunika</w:t>
      </w:r>
      <w:r w:rsidRPr="00CD3143">
        <w:rPr>
          <w:spacing w:val="-2"/>
        </w:rPr>
        <w:softHyphen/>
        <w:t>tions</w:t>
      </w:r>
      <w:r w:rsidRPr="00CD3143">
        <w:rPr>
          <w:spacing w:val="-2"/>
        </w:rPr>
        <w:softHyphen/>
        <w:t>tjänster som kan ha skyl</w:t>
      </w:r>
      <w:r w:rsidR="00CD3143">
        <w:rPr>
          <w:spacing w:val="-2"/>
        </w:rPr>
        <w:softHyphen/>
      </w:r>
      <w:r w:rsidRPr="00CD3143">
        <w:rPr>
          <w:spacing w:val="-4"/>
        </w:rPr>
        <w:t>dig</w:t>
      </w:r>
      <w:r w:rsidR="00CD3143" w:rsidRPr="00CD3143">
        <w:rPr>
          <w:spacing w:val="-4"/>
        </w:rPr>
        <w:softHyphen/>
      </w:r>
      <w:r w:rsidRPr="00CD3143">
        <w:rPr>
          <w:spacing w:val="-4"/>
        </w:rPr>
        <w:t>heter enligt lagen (2016:534) om åtgärder för utbyggnad av bred</w:t>
      </w:r>
      <w:r w:rsidRPr="00CD3143">
        <w:rPr>
          <w:spacing w:val="-4"/>
        </w:rPr>
        <w:softHyphen/>
        <w:t>bandsnät.</w:t>
      </w:r>
      <w:bookmarkEnd w:id="1413"/>
    </w:p>
    <w:p w14:paraId="5BC06574" w14:textId="77777777" w:rsidR="00D85371" w:rsidRPr="00E211AD" w:rsidRDefault="00D85371" w:rsidP="00D85371">
      <w:pPr>
        <w:pStyle w:val="Rubrik2"/>
      </w:pPr>
      <w:bookmarkStart w:id="1414" w:name="_Toc9841668"/>
      <w:bookmarkStart w:id="1415" w:name="_Toc9867545"/>
      <w:bookmarkStart w:id="1416" w:name="_Toc9867795"/>
      <w:bookmarkStart w:id="1417" w:name="_Toc9871212"/>
      <w:bookmarkStart w:id="1418" w:name="_Toc9958295"/>
      <w:bookmarkStart w:id="1419" w:name="_Toc9961354"/>
      <w:bookmarkStart w:id="1420" w:name="_Toc9962453"/>
      <w:bookmarkStart w:id="1421" w:name="_Toc17793417"/>
      <w:bookmarkStart w:id="1422" w:name="_Toc73005998"/>
      <w:bookmarkStart w:id="1423" w:name="_Toc86738804"/>
      <w:bookmarkStart w:id="1424" w:name="_Toc94597567"/>
      <w:bookmarkStart w:id="1425" w:name="_Toc96533410"/>
      <w:r w:rsidRPr="00E211AD">
        <w:lastRenderedPageBreak/>
        <w:t>Tillsynsförfarandet och tillsynsåtgärder</w:t>
      </w:r>
      <w:bookmarkEnd w:id="1414"/>
      <w:bookmarkEnd w:id="1415"/>
      <w:bookmarkEnd w:id="1416"/>
      <w:bookmarkEnd w:id="1417"/>
      <w:bookmarkEnd w:id="1418"/>
      <w:bookmarkEnd w:id="1419"/>
      <w:bookmarkEnd w:id="1420"/>
      <w:bookmarkEnd w:id="1421"/>
      <w:bookmarkEnd w:id="1422"/>
      <w:bookmarkEnd w:id="1423"/>
      <w:bookmarkEnd w:id="1424"/>
      <w:bookmarkEnd w:id="1425"/>
    </w:p>
    <w:p w14:paraId="7F0107F3"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om tillsynsförfarandet, tillsyns</w:t>
      </w:r>
      <w:r>
        <w:softHyphen/>
      </w:r>
      <w:r w:rsidRPr="00E211AD">
        <w:t>åtgärder och interimistiska be</w:t>
      </w:r>
      <w:r>
        <w:softHyphen/>
      </w:r>
      <w:r w:rsidRPr="00E211AD">
        <w:t>slut ska föras över till den nya lagen.</w:t>
      </w:r>
    </w:p>
    <w:p w14:paraId="659AFC4C" w14:textId="77777777" w:rsidR="00D85371" w:rsidRPr="00E211AD" w:rsidRDefault="00D85371" w:rsidP="00D85371">
      <w:pPr>
        <w:pStyle w:val="Brdtextmedindrag"/>
        <w:rPr>
          <w:sz w:val="8"/>
          <w:szCs w:val="8"/>
        </w:rPr>
      </w:pPr>
    </w:p>
    <w:p w14:paraId="05CDD5BE" w14:textId="77777777" w:rsidR="00D85371" w:rsidRDefault="00D85371" w:rsidP="00D85371">
      <w:pPr>
        <w:pStyle w:val="Brdtextmedindrag"/>
      </w:pPr>
      <w:r>
        <w:rPr>
          <w:b/>
        </w:rPr>
        <w:t xml:space="preserve">Promemorians förslag </w:t>
      </w:r>
      <w:r>
        <w:t xml:space="preserve">överensstämmer i sak med regeringens förslag. </w:t>
      </w:r>
      <w:r w:rsidRPr="000D5989">
        <w:t>Promemorians lagförslag har en annan utformning</w:t>
      </w:r>
      <w:r>
        <w:t>.</w:t>
      </w:r>
    </w:p>
    <w:p w14:paraId="448D7D3D" w14:textId="77777777" w:rsidR="00D85371" w:rsidRDefault="00D85371" w:rsidP="00D85371">
      <w:pPr>
        <w:pStyle w:val="Brdtextmedindrag"/>
      </w:pPr>
      <w:r>
        <w:rPr>
          <w:b/>
        </w:rPr>
        <w:t xml:space="preserve">Remissinstanserna: </w:t>
      </w:r>
      <w:r>
        <w:rPr>
          <w:bCs/>
        </w:rPr>
        <w:t xml:space="preserve">De flesta av remissinstanserna </w:t>
      </w:r>
      <w:r>
        <w:t xml:space="preserve">tillstyrker förslaget eller har inga synpunkter på det. </w:t>
      </w:r>
      <w:r w:rsidRPr="000B4C5E">
        <w:rPr>
          <w:i/>
        </w:rPr>
        <w:t xml:space="preserve">PTS </w:t>
      </w:r>
      <w:r w:rsidRPr="000B4C5E">
        <w:t xml:space="preserve">efterfrågar ett förtydligande </w:t>
      </w:r>
      <w:r>
        <w:t>av</w:t>
      </w:r>
      <w:r w:rsidRPr="000B4C5E">
        <w:t xml:space="preserve"> använd</w:t>
      </w:r>
      <w:r>
        <w:softHyphen/>
      </w:r>
      <w:r w:rsidRPr="000B4C5E">
        <w:t>ningen av underrättelse och föreläggande.</w:t>
      </w:r>
    </w:p>
    <w:p w14:paraId="030A753D" w14:textId="77777777" w:rsidR="00D85371" w:rsidRPr="00EB3CF0" w:rsidRDefault="00D85371" w:rsidP="00D85371">
      <w:pPr>
        <w:pStyle w:val="Brdtextmedindrag"/>
      </w:pPr>
      <w:r w:rsidRPr="0038176E">
        <w:rPr>
          <w:b/>
        </w:rPr>
        <w:t xml:space="preserve">Skälen för regeringens förslag: </w:t>
      </w:r>
      <w:r w:rsidRPr="00EB3CF0">
        <w:t>Om tillsynsmyndigheten har skäl att misstänka att den som bedriver verksamhet enligt LEK inte följer lagen eller de beslut om skyldigheter eller villkor eller de föreskrifter som har meddelats med stöd av lagen, eller inte använder en radiosändare i den utsträckning som villkoren medger, ska myndigheten enligt 7 kap. 4 § LEK underrätta den som bedriver verksam</w:t>
      </w:r>
      <w:r w:rsidRPr="00EB3CF0">
        <w:softHyphen/>
        <w:t>heten om detta förhållande och ge denne möjlighet att yttra sig inom skälig tid. Tillsynsmyndigheten får enligt 7 kap. 5 § meddela de förelägganden och förbud som behövs för att rättelse av en överträdelse som avses i 4 § ska ske omedelbart eller inom skälig tid.</w:t>
      </w:r>
    </w:p>
    <w:p w14:paraId="4340641A" w14:textId="77763298" w:rsidR="00D85371" w:rsidRDefault="00D85371" w:rsidP="00D85371">
      <w:pPr>
        <w:pStyle w:val="Brdtextmedindrag"/>
      </w:pPr>
      <w:r w:rsidRPr="002A039B">
        <w:t>Den som är föremål för tillsyn ska alltid ha en möjlighet att yttra sig. Underrättelsen ger tillsynsföremålet en möjlighet att bemöta miss</w:t>
      </w:r>
      <w:r w:rsidRPr="002A039B">
        <w:softHyphen/>
        <w:t>tanken och eventuellt vidta rättelse på frivillig väg utan att tillsyns</w:t>
      </w:r>
      <w:r w:rsidRPr="002A039B">
        <w:softHyphen/>
        <w:t>myn</w:t>
      </w:r>
      <w:r w:rsidRPr="002A039B">
        <w:softHyphen/>
        <w:t>dig</w:t>
      </w:r>
      <w:r w:rsidRPr="002A039B">
        <w:softHyphen/>
        <w:t>heten meddelar ett föreläggande. Det krävs däremot inte att den som fått</w:t>
      </w:r>
      <w:r>
        <w:t xml:space="preserve"> en underrättelse inte har rättat sig efter vad som står i den för att ett före</w:t>
      </w:r>
      <w:r>
        <w:softHyphen/>
        <w:t>läggande ska få meddelas. Ett före</w:t>
      </w:r>
      <w:r>
        <w:softHyphen/>
        <w:t>läggande kan meddelas i samband med en under</w:t>
      </w:r>
      <w:r>
        <w:softHyphen/>
        <w:t>rättelse eller senare beroende på vad tillsyns</w:t>
      </w:r>
      <w:r>
        <w:softHyphen/>
        <w:t>myndigheten bedömer som mest lämpligt med hänsyn till omstän</w:t>
      </w:r>
      <w:r>
        <w:softHyphen/>
        <w:t>dig</w:t>
      </w:r>
      <w:r>
        <w:softHyphen/>
        <w:t>heterna. Reglernas utform</w:t>
      </w:r>
      <w:r>
        <w:softHyphen/>
        <w:t xml:space="preserve">ning syftar till att snabba på och effektivisera tillsynsprocessen (se prop. 2010/11:115 </w:t>
      </w:r>
      <w:r w:rsidR="00EB24E6">
        <w:t>s. 1</w:t>
      </w:r>
      <w:r>
        <w:t>40 och 185). Att förelägga i samband med en under</w:t>
      </w:r>
      <w:r>
        <w:softHyphen/>
        <w:t>rättelse förkortar i regel tillsyns</w:t>
      </w:r>
      <w:r>
        <w:softHyphen/>
        <w:t>proces</w:t>
      </w:r>
      <w:r>
        <w:softHyphen/>
        <w:t>sen och kan till exempel motiveras av att upprätthålla stabi</w:t>
      </w:r>
      <w:r>
        <w:softHyphen/>
        <w:t>liteten på marknaden.</w:t>
      </w:r>
    </w:p>
    <w:p w14:paraId="184D031B" w14:textId="77777777" w:rsidR="00D85371" w:rsidRPr="00E211AD" w:rsidRDefault="00D85371" w:rsidP="00D85371">
      <w:pPr>
        <w:pStyle w:val="Brdtextmedindrag"/>
      </w:pPr>
      <w:r w:rsidRPr="003E5FA6">
        <w:t>Om ett före</w:t>
      </w:r>
      <w:r>
        <w:softHyphen/>
      </w:r>
      <w:r w:rsidRPr="003E5FA6">
        <w:t>läggande</w:t>
      </w:r>
      <w:r w:rsidRPr="00E211AD">
        <w:t xml:space="preserve"> inte följs kan till</w:t>
      </w:r>
      <w:r>
        <w:softHyphen/>
      </w:r>
      <w:r w:rsidRPr="00E211AD">
        <w:t>synsmyndigheten åter</w:t>
      </w:r>
      <w:r>
        <w:softHyphen/>
      </w:r>
      <w:r w:rsidRPr="00E211AD">
        <w:t>kalla ett till</w:t>
      </w:r>
      <w:r>
        <w:softHyphen/>
      </w:r>
      <w:r w:rsidRPr="00E211AD">
        <w:t>stånd, ändra tillståndsvillkor eller besluta att den som åsidosatt en skyldig</w:t>
      </w:r>
      <w:r>
        <w:softHyphen/>
      </w:r>
      <w:r w:rsidRPr="00E211AD">
        <w:t>het helt eller delvis ska upphöra med verk</w:t>
      </w:r>
      <w:r>
        <w:softHyphen/>
      </w:r>
      <w:r w:rsidRPr="00E211AD">
        <w:t>samheten, om inte över</w:t>
      </w:r>
      <w:r>
        <w:softHyphen/>
      </w:r>
      <w:r w:rsidRPr="00E211AD">
        <w:t>trädelsen är av mindre betydelse. Tillsynsmyndig</w:t>
      </w:r>
      <w:r>
        <w:softHyphen/>
      </w:r>
      <w:r w:rsidRPr="00E211AD">
        <w:t>heten kan också meddela de ytter</w:t>
      </w:r>
      <w:r>
        <w:softHyphen/>
      </w:r>
      <w:r w:rsidRPr="00E211AD">
        <w:t>ligare före</w:t>
      </w:r>
      <w:r>
        <w:softHyphen/>
      </w:r>
      <w:r w:rsidRPr="00E211AD">
        <w:t xml:space="preserve">lägganden eller </w:t>
      </w:r>
      <w:r w:rsidRPr="003E5FA6">
        <w:t>förbud som behövs för efter</w:t>
      </w:r>
      <w:r>
        <w:softHyphen/>
      </w:r>
      <w:r w:rsidRPr="003E5FA6">
        <w:t>levnaden av lagen eller av de beslut om skyldigheter eller villkor eller de föreskrifter som har med</w:t>
      </w:r>
      <w:r w:rsidRPr="003E5FA6">
        <w:softHyphen/>
        <w:t xml:space="preserve">delats med stöd av lagen. </w:t>
      </w:r>
      <w:r>
        <w:t>Sådana åtgärder får dock vidtas först efter det att den tids</w:t>
      </w:r>
      <w:r>
        <w:softHyphen/>
        <w:t>frist som gavs i under</w:t>
      </w:r>
      <w:r>
        <w:softHyphen/>
        <w:t>rättelsen löpt ut. F</w:t>
      </w:r>
      <w:r w:rsidRPr="00E211AD">
        <w:t>örelägganden och förbud får förenas med vite.</w:t>
      </w:r>
    </w:p>
    <w:p w14:paraId="5D7CDC21" w14:textId="19C1EF26" w:rsidR="00D85371" w:rsidRPr="00E211AD" w:rsidRDefault="00D85371" w:rsidP="00D85371">
      <w:pPr>
        <w:pStyle w:val="Brdtextmedindrag"/>
      </w:pPr>
      <w:r w:rsidRPr="003E5FA6">
        <w:t>Dessa bestämmelser genomför artikel 10.2, 10.3 och 10.5 i auktorisa</w:t>
      </w:r>
      <w:r w:rsidRPr="003E5FA6">
        <w:softHyphen/>
        <w:t>tions</w:t>
      </w:r>
      <w:r>
        <w:softHyphen/>
      </w:r>
      <w:r w:rsidRPr="003E5FA6">
        <w:t>direktivet</w:t>
      </w:r>
      <w:r>
        <w:t xml:space="preserve"> (se prop. 2002/03:110 </w:t>
      </w:r>
      <w:r w:rsidR="00EB24E6">
        <w:t>s. 2</w:t>
      </w:r>
      <w:r>
        <w:t>99 f. och 398 f. och prop. 2010/</w:t>
      </w:r>
      <w:r w:rsidR="0005145C">
        <w:t xml:space="preserve"> </w:t>
      </w:r>
      <w:r>
        <w:t xml:space="preserve">11:115 </w:t>
      </w:r>
      <w:r w:rsidR="00EB24E6">
        <w:t>s. 1</w:t>
      </w:r>
      <w:r>
        <w:t>39 f. och 185 f.). Artikel</w:t>
      </w:r>
      <w:r w:rsidRPr="003E5FA6" w:rsidDel="00AE34A7">
        <w:t xml:space="preserve"> </w:t>
      </w:r>
      <w:r w:rsidRPr="003E5FA6">
        <w:t>30.2, 30.3 och 30.5 i EU-direk</w:t>
      </w:r>
      <w:r>
        <w:softHyphen/>
      </w:r>
      <w:r w:rsidRPr="003E5FA6">
        <w:t>tivet</w:t>
      </w:r>
      <w:r>
        <w:t xml:space="preserve"> motsvarar i sak artikel 10.2, 10.3 och 10.5 i auktorisations</w:t>
      </w:r>
      <w:r>
        <w:softHyphen/>
        <w:t>direktivet</w:t>
      </w:r>
      <w:r w:rsidRPr="003E5FA6" w:rsidDel="00AE34A7">
        <w:t>.</w:t>
      </w:r>
      <w:r w:rsidRPr="003E5FA6">
        <w:t xml:space="preserve"> Be</w:t>
      </w:r>
      <w:r>
        <w:softHyphen/>
      </w:r>
      <w:r w:rsidRPr="003E5FA6">
        <w:t>stäm</w:t>
      </w:r>
      <w:r w:rsidRPr="003E5FA6">
        <w:softHyphen/>
        <w:t xml:space="preserve">melserna </w:t>
      </w:r>
      <w:r>
        <w:t xml:space="preserve">i 7 kap. 4 och 5 §§ LEK </w:t>
      </w:r>
      <w:r w:rsidRPr="003E5FA6">
        <w:t xml:space="preserve">bör </w:t>
      </w:r>
      <w:r>
        <w:t xml:space="preserve">därför </w:t>
      </w:r>
      <w:r w:rsidRPr="00E211AD">
        <w:t>föras över till den nya lagen.</w:t>
      </w:r>
      <w:r>
        <w:t xml:space="preserve"> Det bör </w:t>
      </w:r>
      <w:r w:rsidRPr="001A6D97">
        <w:t xml:space="preserve">även </w:t>
      </w:r>
      <w:r>
        <w:t>omfatta</w:t>
      </w:r>
      <w:r w:rsidRPr="001A6D97">
        <w:t xml:space="preserve"> åtaganden av ett företag med betydande infly</w:t>
      </w:r>
      <w:r w:rsidR="0005145C">
        <w:softHyphen/>
      </w:r>
      <w:r w:rsidRPr="001A6D97">
        <w:t>tande på marknaden om villkor för saminvestering eller tillträde</w:t>
      </w:r>
      <w:r>
        <w:t xml:space="preserve"> (</w:t>
      </w:r>
      <w:r w:rsidRPr="001A6D97">
        <w:t>se avsnitt 18.1</w:t>
      </w:r>
      <w:r>
        <w:t>)</w:t>
      </w:r>
      <w:r w:rsidRPr="001A6D97">
        <w:t>.</w:t>
      </w:r>
    </w:p>
    <w:p w14:paraId="1A15B61B" w14:textId="7EFF6298" w:rsidR="00D85371" w:rsidRPr="00E211AD" w:rsidRDefault="00D85371" w:rsidP="00D85371">
      <w:pPr>
        <w:pStyle w:val="Brdtextmedindrag"/>
      </w:pPr>
      <w:r w:rsidRPr="00E211AD">
        <w:lastRenderedPageBreak/>
        <w:t>I avvaktan på att ett ärende avgörs slutligt får tillsynsmyndigheten enligt 7</w:t>
      </w:r>
      <w:r>
        <w:t> kap. </w:t>
      </w:r>
      <w:r w:rsidRPr="00E211AD">
        <w:t>8</w:t>
      </w:r>
      <w:r>
        <w:t> §</w:t>
      </w:r>
      <w:r w:rsidRPr="00E211AD">
        <w:t xml:space="preserve"> LEK omedelbart förelägga någon att genast efterleva lagen eller de beslut om skyldigheter eller villkor eller de föreskrifter som meddelats </w:t>
      </w:r>
      <w:r w:rsidRPr="003E5FA6">
        <w:t>med stöd av lagen, återkalla ett tillstånd eller ändra tillståndsvillkoren, eller</w:t>
      </w:r>
      <w:r w:rsidRPr="00E211AD">
        <w:t xml:space="preserve"> </w:t>
      </w:r>
      <w:r w:rsidRPr="003E5FA6">
        <w:t>besluta att en verksamhet helt eller delvis ska upphöra. Ett sådant be</w:t>
      </w:r>
      <w:r w:rsidR="0005145C">
        <w:softHyphen/>
      </w:r>
      <w:r w:rsidR="0075689A">
        <w:softHyphen/>
      </w:r>
      <w:r w:rsidR="0075689A">
        <w:softHyphen/>
      </w:r>
      <w:r w:rsidRPr="003E5FA6">
        <w:t>slut får</w:t>
      </w:r>
      <w:r w:rsidRPr="00E211AD">
        <w:t xml:space="preserve"> förenas med vite.</w:t>
      </w:r>
    </w:p>
    <w:p w14:paraId="4DF7F4A9" w14:textId="77777777" w:rsidR="00D85371" w:rsidRPr="00E211AD" w:rsidRDefault="00D85371" w:rsidP="00D85371">
      <w:pPr>
        <w:pStyle w:val="Brdtextmedindrag"/>
      </w:pPr>
      <w:r w:rsidRPr="00E211AD">
        <w:t xml:space="preserve">En förutsättning för ett sådant ingripande är att en överträdelse av lagen </w:t>
      </w:r>
      <w:r w:rsidRPr="003E5FA6">
        <w:t xml:space="preserve">eller av de beslut om skyldigheter eller villkor eller </w:t>
      </w:r>
      <w:r>
        <w:t xml:space="preserve">av </w:t>
      </w:r>
      <w:r w:rsidRPr="003E5FA6">
        <w:t>de föreskrifter som med</w:t>
      </w:r>
      <w:r w:rsidRPr="00E211AD">
        <w:t xml:space="preserve">delats med stöd av lagen utgör ett allvarligt hot mot allmän ordning, allmän </w:t>
      </w:r>
      <w:r w:rsidRPr="003E5FA6">
        <w:t>säkerhet eller folkhälsan</w:t>
      </w:r>
      <w:r>
        <w:t>. Vidare kan ett sådant föreläggande beslutas om överträdelsen</w:t>
      </w:r>
      <w:r w:rsidRPr="003E5FA6">
        <w:t xml:space="preserve"> kan befaras orsaka allvarliga ekono</w:t>
      </w:r>
      <w:r w:rsidRPr="003E5FA6">
        <w:softHyphen/>
        <w:t>miska eller</w:t>
      </w:r>
      <w:r w:rsidRPr="00E211AD">
        <w:t xml:space="preserve"> </w:t>
      </w:r>
      <w:r w:rsidRPr="003E5FA6">
        <w:t>operativa problem för tillhandahållare eller användare av elek</w:t>
      </w:r>
      <w:r w:rsidRPr="003E5FA6">
        <w:softHyphen/>
        <w:t>troniska kom</w:t>
      </w:r>
      <w:r w:rsidRPr="00E211AD">
        <w:t>munikationsnät eller elektroniska kommunikationstjänster, eller andra användare av radiofrekvenser.</w:t>
      </w:r>
    </w:p>
    <w:p w14:paraId="3C71E2D8" w14:textId="77777777" w:rsidR="00D85371" w:rsidRPr="00AC4ABD" w:rsidRDefault="00D85371" w:rsidP="00D85371">
      <w:pPr>
        <w:pStyle w:val="Brdtextmedindrag"/>
        <w:rPr>
          <w:spacing w:val="-2"/>
        </w:rPr>
      </w:pPr>
      <w:r w:rsidRPr="00AC4ABD">
        <w:rPr>
          <w:spacing w:val="-2"/>
        </w:rPr>
        <w:t>Giltighetstiden för ett sådant beslut får vara högst tre månader. Om rättelse inte vidtas, får giltighetstiden förlängas med ytterligare högst tre månader.</w:t>
      </w:r>
    </w:p>
    <w:p w14:paraId="78183E13" w14:textId="2201A493" w:rsidR="00D85371" w:rsidRPr="00E211AD" w:rsidRDefault="00D85371" w:rsidP="00D85371">
      <w:pPr>
        <w:pStyle w:val="Brdtextmedindrag"/>
      </w:pPr>
      <w:r w:rsidRPr="003E5FA6">
        <w:t>Bestämmelserna genomför artikel</w:t>
      </w:r>
      <w:r>
        <w:t> </w:t>
      </w:r>
      <w:r w:rsidRPr="003E5FA6">
        <w:t>10.6 i auktorisationsdirektivet</w:t>
      </w:r>
      <w:r>
        <w:t xml:space="preserve"> (se prop. 2002/03:110 </w:t>
      </w:r>
      <w:r w:rsidR="00EB24E6">
        <w:t>s. 3</w:t>
      </w:r>
      <w:r>
        <w:t xml:space="preserve">00 f. och 399 och 2010/11:115 </w:t>
      </w:r>
      <w:r w:rsidR="00EB24E6">
        <w:t>s. 1</w:t>
      </w:r>
      <w:r>
        <w:t>40 och 186) som motsvaras av artikel 30.6 i EU-direktivet. Bestämmelserna i 7 kap. 8 § LEK</w:t>
      </w:r>
      <w:r w:rsidRPr="00E211AD" w:rsidDel="00D32974">
        <w:t xml:space="preserve"> </w:t>
      </w:r>
      <w:r w:rsidRPr="00E211AD">
        <w:t xml:space="preserve">bör </w:t>
      </w:r>
      <w:r>
        <w:t xml:space="preserve">därför </w:t>
      </w:r>
      <w:r w:rsidRPr="00E211AD">
        <w:t>föras över till den nya lagen</w:t>
      </w:r>
      <w:r>
        <w:t xml:space="preserve">. Ett tillägg bör göras även här för att tydliggöra att åtgärderna även ska få avse åtaganden </w:t>
      </w:r>
      <w:r w:rsidRPr="00042AF0">
        <w:t xml:space="preserve">av ett </w:t>
      </w:r>
      <w:r w:rsidRPr="00631AEA">
        <w:t xml:space="preserve">företag med betydande inflytande på marknaden </w:t>
      </w:r>
      <w:r w:rsidRPr="00042AF0">
        <w:t>om villkor för saminvestering eller tillträde</w:t>
      </w:r>
      <w:r>
        <w:t xml:space="preserve"> (se avsnitt 18.1)</w:t>
      </w:r>
      <w:r w:rsidRPr="00E211AD">
        <w:t>.</w:t>
      </w:r>
      <w:r>
        <w:t xml:space="preserve"> </w:t>
      </w:r>
    </w:p>
    <w:p w14:paraId="5512554A" w14:textId="77777777" w:rsidR="00D85371" w:rsidRPr="00E211AD" w:rsidRDefault="00D85371" w:rsidP="00D85371">
      <w:pPr>
        <w:pStyle w:val="Rubrik2"/>
      </w:pPr>
      <w:bookmarkStart w:id="1426" w:name="_Toc9841669"/>
      <w:bookmarkStart w:id="1427" w:name="_Toc9867546"/>
      <w:bookmarkStart w:id="1428" w:name="_Toc9867796"/>
      <w:bookmarkStart w:id="1429" w:name="_Toc9871213"/>
      <w:bookmarkStart w:id="1430" w:name="_Toc9958296"/>
      <w:bookmarkStart w:id="1431" w:name="_Toc9961355"/>
      <w:bookmarkStart w:id="1432" w:name="_Toc9962454"/>
      <w:bookmarkStart w:id="1433" w:name="_Toc17793418"/>
      <w:bookmarkStart w:id="1434" w:name="_Toc73005999"/>
      <w:bookmarkStart w:id="1435" w:name="_Toc86738805"/>
      <w:bookmarkStart w:id="1436" w:name="_Toc94597568"/>
      <w:bookmarkStart w:id="1437" w:name="_Toc96533411"/>
      <w:r w:rsidRPr="00E211AD">
        <w:t>Ändring och återkallelse av tillstånd</w:t>
      </w:r>
      <w:bookmarkEnd w:id="1426"/>
      <w:bookmarkEnd w:id="1427"/>
      <w:bookmarkEnd w:id="1428"/>
      <w:bookmarkEnd w:id="1429"/>
      <w:bookmarkEnd w:id="1430"/>
      <w:bookmarkEnd w:id="1431"/>
      <w:bookmarkEnd w:id="1432"/>
      <w:bookmarkEnd w:id="1433"/>
      <w:bookmarkEnd w:id="1434"/>
      <w:bookmarkEnd w:id="1435"/>
      <w:bookmarkEnd w:id="1436"/>
      <w:bookmarkEnd w:id="1437"/>
    </w:p>
    <w:p w14:paraId="3B5ED16C" w14:textId="2995B154" w:rsidR="00D85371" w:rsidRPr="0014758B" w:rsidRDefault="00D85371" w:rsidP="00D85371">
      <w:pPr>
        <w:pStyle w:val="Brdtextram"/>
      </w:pPr>
      <w:r>
        <w:rPr>
          <w:b/>
        </w:rPr>
        <w:t>Regeringens f</w:t>
      </w:r>
      <w:r w:rsidRPr="00E211AD">
        <w:rPr>
          <w:b/>
        </w:rPr>
        <w:t>örslag:</w:t>
      </w:r>
      <w:r w:rsidRPr="00E211AD">
        <w:t xml:space="preserve"> </w:t>
      </w:r>
      <w:r w:rsidRPr="003E5FA6">
        <w:t xml:space="preserve">Bestämmelserna </w:t>
      </w:r>
      <w:r>
        <w:t>i lagen om elektronisk kommu</w:t>
      </w:r>
      <w:r>
        <w:softHyphen/>
        <w:t xml:space="preserve">nikation </w:t>
      </w:r>
      <w:r w:rsidRPr="003E5FA6">
        <w:t>om återkallelse av tillstånd, ändring av till</w:t>
      </w:r>
      <w:r w:rsidRPr="003E5FA6">
        <w:softHyphen/>
      </w:r>
      <w:r w:rsidRPr="00E211AD">
        <w:t xml:space="preserve">ståndsvillkor och ekonomisk kompensation ska föras över till den nya lagen. Ett tillstånd till </w:t>
      </w:r>
      <w:r>
        <w:t>annan</w:t>
      </w:r>
      <w:r w:rsidRPr="00E211AD">
        <w:t xml:space="preserve"> </w:t>
      </w:r>
      <w:r>
        <w:t>radio</w:t>
      </w:r>
      <w:r w:rsidRPr="003E5FA6">
        <w:t xml:space="preserve">användning av </w:t>
      </w:r>
      <w:r>
        <w:t xml:space="preserve">ett </w:t>
      </w:r>
      <w:r w:rsidRPr="003E5FA6">
        <w:t>harmoni</w:t>
      </w:r>
      <w:r>
        <w:softHyphen/>
      </w:r>
      <w:r w:rsidRPr="003E5FA6">
        <w:t>serat frekvens</w:t>
      </w:r>
      <w:r w:rsidRPr="003E5FA6">
        <w:softHyphen/>
        <w:t>ut</w:t>
      </w:r>
      <w:r w:rsidRPr="003E5FA6">
        <w:softHyphen/>
        <w:t xml:space="preserve">rymme </w:t>
      </w:r>
      <w:r>
        <w:t xml:space="preserve">än den som följer av de harmoniserade villkoren </w:t>
      </w:r>
      <w:r w:rsidRPr="003E5FA6">
        <w:t>ska få åter</w:t>
      </w:r>
      <w:r w:rsidRPr="003E5FA6">
        <w:softHyphen/>
        <w:t>kallas och</w:t>
      </w:r>
      <w:r w:rsidRPr="00E211AD">
        <w:t xml:space="preserve"> till</w:t>
      </w:r>
      <w:r w:rsidR="0075689A">
        <w:softHyphen/>
      </w:r>
      <w:r w:rsidRPr="00E211AD">
        <w:t>stånds</w:t>
      </w:r>
      <w:r w:rsidRPr="00E211AD">
        <w:softHyphen/>
        <w:t>villkoren få ändras ome</w:t>
      </w:r>
      <w:r>
        <w:softHyphen/>
      </w:r>
      <w:r w:rsidRPr="00E211AD">
        <w:t>del</w:t>
      </w:r>
      <w:r w:rsidRPr="00E211AD">
        <w:softHyphen/>
        <w:t>bart, om det finns efter</w:t>
      </w:r>
      <w:r w:rsidRPr="00E211AD">
        <w:softHyphen/>
        <w:t>frågan på den harmoniserade an</w:t>
      </w:r>
      <w:r>
        <w:softHyphen/>
      </w:r>
      <w:r w:rsidRPr="00E211AD">
        <w:t>vänd</w:t>
      </w:r>
      <w:r>
        <w:softHyphen/>
      </w:r>
      <w:r w:rsidRPr="00E211AD">
        <w:t>ningen.</w:t>
      </w:r>
    </w:p>
    <w:p w14:paraId="3F94F866" w14:textId="77777777" w:rsidR="00D85371" w:rsidRPr="00E211AD" w:rsidRDefault="00D85371" w:rsidP="00D85371">
      <w:pPr>
        <w:pStyle w:val="Brdtextmedindrag"/>
        <w:rPr>
          <w:sz w:val="8"/>
          <w:szCs w:val="8"/>
        </w:rPr>
      </w:pPr>
      <w:bookmarkStart w:id="1438" w:name="_Hlk20752657"/>
    </w:p>
    <w:p w14:paraId="510A2490" w14:textId="3E96A54D" w:rsidR="00D85371" w:rsidRPr="00CD3143" w:rsidRDefault="00D85371" w:rsidP="00D85371">
      <w:pPr>
        <w:pStyle w:val="Brdtextmedindrag"/>
        <w:rPr>
          <w:spacing w:val="-2"/>
        </w:rPr>
      </w:pPr>
      <w:r w:rsidRPr="00CD3143">
        <w:rPr>
          <w:b/>
          <w:spacing w:val="-2"/>
        </w:rPr>
        <w:t xml:space="preserve">Promemorians förslag </w:t>
      </w:r>
      <w:r w:rsidRPr="00CD3143">
        <w:rPr>
          <w:spacing w:val="-2"/>
        </w:rPr>
        <w:t>överensstämmer i huvudsak med regeringens för</w:t>
      </w:r>
      <w:r w:rsidR="00CD3143">
        <w:rPr>
          <w:spacing w:val="-2"/>
        </w:rPr>
        <w:softHyphen/>
      </w:r>
      <w:r w:rsidRPr="00CD3143">
        <w:rPr>
          <w:spacing w:val="-3"/>
        </w:rPr>
        <w:t>slag. I promemorian föreslås att bestämmelser om samråd ska meddelas i lag.</w:t>
      </w:r>
      <w:bookmarkEnd w:id="1438"/>
    </w:p>
    <w:p w14:paraId="0D299B68" w14:textId="77777777" w:rsidR="00D85371" w:rsidRPr="00C70987" w:rsidRDefault="00D85371" w:rsidP="00D85371">
      <w:pPr>
        <w:pStyle w:val="Brdtextmedindrag"/>
        <w:rPr>
          <w:i/>
        </w:rPr>
      </w:pPr>
      <w:r>
        <w:rPr>
          <w:b/>
        </w:rPr>
        <w:t xml:space="preserve">Remissinstanserna: </w:t>
      </w:r>
      <w:r>
        <w:rPr>
          <w:bCs/>
        </w:rPr>
        <w:t xml:space="preserve">De flesta av remissinstanserna tillstyrker förslaget eller har inga synpunkter på det. </w:t>
      </w:r>
      <w:r>
        <w:rPr>
          <w:bCs/>
          <w:i/>
          <w:iCs/>
        </w:rPr>
        <w:t>Telenor Sverige AB</w:t>
      </w:r>
      <w:r>
        <w:rPr>
          <w:bCs/>
        </w:rPr>
        <w:t xml:space="preserve"> och </w:t>
      </w:r>
      <w:r>
        <w:rPr>
          <w:bCs/>
          <w:i/>
          <w:iCs/>
        </w:rPr>
        <w:t xml:space="preserve">Teracom AB </w:t>
      </w:r>
      <w:r>
        <w:rPr>
          <w:bCs/>
        </w:rPr>
        <w:t>har syn</w:t>
      </w:r>
      <w:r>
        <w:rPr>
          <w:bCs/>
        </w:rPr>
        <w:softHyphen/>
        <w:t xml:space="preserve">punkter på den ekonomiska ersättningen vid återkallelse. </w:t>
      </w:r>
      <w:r w:rsidRPr="002214E1">
        <w:t>Teracom</w:t>
      </w:r>
      <w:r>
        <w:rPr>
          <w:bCs/>
        </w:rPr>
        <w:t xml:space="preserve"> AB efter</w:t>
      </w:r>
      <w:r>
        <w:rPr>
          <w:bCs/>
        </w:rPr>
        <w:softHyphen/>
        <w:t>frågar mer nyanserade regler när det gäller återkallelse av tillstånd för annan användning än på de harmoniserade villkoren.</w:t>
      </w:r>
    </w:p>
    <w:p w14:paraId="103B9843" w14:textId="77777777" w:rsidR="00D85371" w:rsidRDefault="00D85371" w:rsidP="00D85371">
      <w:pPr>
        <w:pStyle w:val="Rubrik4utannumrering"/>
      </w:pPr>
      <w:r w:rsidRPr="004A345E">
        <w:t>Skälen</w:t>
      </w:r>
      <w:r w:rsidRPr="00E11F44">
        <w:t xml:space="preserve"> för regeringens förslag</w:t>
      </w:r>
      <w:r w:rsidRPr="00E211AD">
        <w:t xml:space="preserve"> </w:t>
      </w:r>
    </w:p>
    <w:p w14:paraId="594CEDA6" w14:textId="77777777" w:rsidR="00D85371" w:rsidRPr="00702396" w:rsidRDefault="00D85371" w:rsidP="00D85371">
      <w:pPr>
        <w:pStyle w:val="Rubrik5utannumrering"/>
        <w:spacing w:before="0"/>
      </w:pPr>
      <w:r>
        <w:t>Å</w:t>
      </w:r>
      <w:r w:rsidRPr="00E11F44">
        <w:t>terkallelse av tillstånd</w:t>
      </w:r>
      <w:r>
        <w:t xml:space="preserve"> och </w:t>
      </w:r>
      <w:r w:rsidRPr="00E11F44">
        <w:t>ändring av tillståndsvillkor</w:t>
      </w:r>
    </w:p>
    <w:p w14:paraId="7745D2B1" w14:textId="2DE44C63" w:rsidR="00D85371" w:rsidRPr="00E211AD" w:rsidRDefault="00D85371" w:rsidP="00D85371">
      <w:pPr>
        <w:pStyle w:val="Brdtextmedindrag"/>
        <w:ind w:firstLine="0"/>
      </w:pPr>
      <w:r w:rsidRPr="003E5FA6">
        <w:t>Enligt 7</w:t>
      </w:r>
      <w:r>
        <w:t> kap. </w:t>
      </w:r>
      <w:r w:rsidRPr="003E5FA6">
        <w:t>6</w:t>
      </w:r>
      <w:r>
        <w:t> §</w:t>
      </w:r>
      <w:r w:rsidRPr="003E5FA6">
        <w:t xml:space="preserve"> LEK får ett tillstånd åter</w:t>
      </w:r>
      <w:r>
        <w:softHyphen/>
      </w:r>
      <w:r w:rsidRPr="003E5FA6">
        <w:t>kallas och tillståndsvillkor änd</w:t>
      </w:r>
      <w:r w:rsidR="00CD3143">
        <w:softHyphen/>
      </w:r>
      <w:r w:rsidRPr="003E5FA6">
        <w:t>ras</w:t>
      </w:r>
      <w:r w:rsidRPr="00E211AD">
        <w:t xml:space="preserve"> omedelbart, om</w:t>
      </w:r>
    </w:p>
    <w:p w14:paraId="4CB0C4E4" w14:textId="77777777" w:rsidR="00D85371" w:rsidRPr="00E211AD" w:rsidRDefault="00D85371" w:rsidP="0075689A">
      <w:pPr>
        <w:pStyle w:val="Strecklista"/>
      </w:pPr>
      <w:r w:rsidRPr="00E211AD">
        <w:t>ett sådant tillstånd som är en förutsättning för att tillstånd att använda radio</w:t>
      </w:r>
      <w:r>
        <w:softHyphen/>
      </w:r>
      <w:r w:rsidRPr="00E211AD">
        <w:t>sändare ska beviljas har upphört att gälla, om inte särskilda skäl talar mot en återkallelse,</w:t>
      </w:r>
    </w:p>
    <w:p w14:paraId="347E2A95" w14:textId="77777777" w:rsidR="00D85371" w:rsidRPr="00E211AD" w:rsidRDefault="00D85371" w:rsidP="0075689A">
      <w:pPr>
        <w:pStyle w:val="Strecklista"/>
      </w:pPr>
      <w:r w:rsidRPr="003E5FA6">
        <w:lastRenderedPageBreak/>
        <w:t>den som har sökt tillståndet har lämnat oriktiga uppgifter eller inte lämnat</w:t>
      </w:r>
      <w:r w:rsidRPr="00E211AD">
        <w:t xml:space="preserve"> uppgifter av betydelse för tillståndet,</w:t>
      </w:r>
    </w:p>
    <w:p w14:paraId="6734621B" w14:textId="77777777" w:rsidR="00D85371" w:rsidRPr="00E211AD" w:rsidRDefault="00D85371" w:rsidP="0075689A">
      <w:pPr>
        <w:pStyle w:val="Strecklista"/>
      </w:pPr>
      <w:r w:rsidRPr="00E211AD">
        <w:t xml:space="preserve">förändringar inom radiotekniken eller ändringar i radioanvändningen på grund av internationella överenskommelser som Sverige har anslutit sig </w:t>
      </w:r>
      <w:r w:rsidRPr="003E5FA6">
        <w:t>till eller bestämmelser antagna med stöd av fördraget om Euro</w:t>
      </w:r>
      <w:r>
        <w:softHyphen/>
      </w:r>
      <w:r w:rsidRPr="003E5FA6">
        <w:t>peiska unionens</w:t>
      </w:r>
      <w:r w:rsidRPr="00E211AD">
        <w:t xml:space="preserve"> </w:t>
      </w:r>
      <w:r w:rsidRPr="003E5FA6">
        <w:t>funktionssätt har medfört att ett nytt tillstånd med samma villkor inte skulle</w:t>
      </w:r>
      <w:r w:rsidRPr="00E211AD">
        <w:t xml:space="preserve"> kunna meddelas,</w:t>
      </w:r>
    </w:p>
    <w:p w14:paraId="5FA486B0" w14:textId="77777777" w:rsidR="00D85371" w:rsidRPr="00A6293E" w:rsidRDefault="00D85371" w:rsidP="0075689A">
      <w:pPr>
        <w:pStyle w:val="Strecklista"/>
      </w:pPr>
      <w:r>
        <w:t>radioanvändningen har orsakat skada för Sveriges säkerhet eller det kan antas att radioanvändningen kommer att orsaka sådan skada,</w:t>
      </w:r>
    </w:p>
    <w:p w14:paraId="45D008D2" w14:textId="77777777" w:rsidR="00D85371" w:rsidRPr="00AC4ABD" w:rsidRDefault="00D85371" w:rsidP="0075689A">
      <w:pPr>
        <w:pStyle w:val="Strecklista"/>
        <w:rPr>
          <w:spacing w:val="-2"/>
        </w:rPr>
      </w:pPr>
      <w:r w:rsidRPr="00AC4ABD">
        <w:rPr>
          <w:spacing w:val="-2"/>
        </w:rPr>
        <w:t>tillståndshavaren trots påminnelse inte betalar avgifter enligt lagen, eller</w:t>
      </w:r>
    </w:p>
    <w:p w14:paraId="58EF35EE" w14:textId="77777777" w:rsidR="00D85371" w:rsidRPr="00E211AD" w:rsidRDefault="00D85371" w:rsidP="0075689A">
      <w:pPr>
        <w:pStyle w:val="Strecklista"/>
      </w:pPr>
      <w:r w:rsidRPr="00E211AD">
        <w:t>tillståndshavaren begär att tillståndet ska återkallas.</w:t>
      </w:r>
    </w:p>
    <w:p w14:paraId="6BF4DCE6" w14:textId="77777777" w:rsidR="00D85371" w:rsidRPr="00E211AD" w:rsidRDefault="00D85371" w:rsidP="00D85371">
      <w:pPr>
        <w:pStyle w:val="Brdtextefternumreradlista"/>
        <w:numPr>
          <w:ilvl w:val="0"/>
          <w:numId w:val="3"/>
        </w:numPr>
      </w:pPr>
      <w:r w:rsidRPr="00E211AD">
        <w:t xml:space="preserve">Tillståndsvillkor får också ändras omedelbart vid medgivande </w:t>
      </w:r>
      <w:r>
        <w:t>till</w:t>
      </w:r>
      <w:r w:rsidRPr="00E211AD">
        <w:t xml:space="preserve"> över</w:t>
      </w:r>
      <w:r>
        <w:softHyphen/>
      </w:r>
      <w:r w:rsidRPr="00E211AD">
        <w:t>låtelse av tillstånd att använda radiosändare eller nummer.</w:t>
      </w:r>
    </w:p>
    <w:p w14:paraId="2BCB63E9" w14:textId="21B7BF0E" w:rsidR="00D85371" w:rsidRPr="00AC4ABD" w:rsidRDefault="00D85371" w:rsidP="00D85371">
      <w:pPr>
        <w:pStyle w:val="Brdtextmedindrag"/>
        <w:rPr>
          <w:spacing w:val="-3"/>
        </w:rPr>
      </w:pPr>
      <w:r w:rsidRPr="00AC4ABD">
        <w:rPr>
          <w:spacing w:val="-3"/>
        </w:rPr>
        <w:t>Tillstånd för sådan radioanvändning som om</w:t>
      </w:r>
      <w:r w:rsidRPr="00AC4ABD">
        <w:rPr>
          <w:spacing w:val="-3"/>
        </w:rPr>
        <w:softHyphen/>
        <w:t>fattas av s.k. dubbel till</w:t>
      </w:r>
      <w:r w:rsidRPr="00AC4ABD">
        <w:rPr>
          <w:spacing w:val="-3"/>
        </w:rPr>
        <w:softHyphen/>
        <w:t>stånds</w:t>
      </w:r>
      <w:r w:rsidR="00AC4ABD" w:rsidRPr="00AC4ABD">
        <w:rPr>
          <w:spacing w:val="-3"/>
        </w:rPr>
        <w:softHyphen/>
      </w:r>
      <w:r w:rsidRPr="00AC4ABD">
        <w:rPr>
          <w:spacing w:val="-3"/>
        </w:rPr>
        <w:t xml:space="preserve">plikt får inte återkallas på grund av att den har eller kan antas komma att orsaka skada för Sveriges säkerhet (se prop. 2019/20:15 </w:t>
      </w:r>
      <w:r w:rsidR="00EB24E6" w:rsidRPr="00AC4ABD">
        <w:rPr>
          <w:spacing w:val="-3"/>
        </w:rPr>
        <w:t>s. 3</w:t>
      </w:r>
      <w:r w:rsidRPr="00AC4ABD">
        <w:rPr>
          <w:spacing w:val="-3"/>
        </w:rPr>
        <w:t xml:space="preserve">1 f. och 47 f.). </w:t>
      </w:r>
    </w:p>
    <w:p w14:paraId="34C49AF7" w14:textId="77777777" w:rsidR="00D85371" w:rsidRPr="0075689A" w:rsidRDefault="00D85371" w:rsidP="00D85371">
      <w:pPr>
        <w:pStyle w:val="Brdtextmedindrag"/>
        <w:rPr>
          <w:spacing w:val="-3"/>
        </w:rPr>
      </w:pPr>
      <w:r w:rsidRPr="0075689A">
        <w:rPr>
          <w:spacing w:val="-3"/>
        </w:rPr>
        <w:t>Ett tillstånd får återkallas enligt punkterna 1–4 endast om ändamålet med återkallelsen inte lika väl kan tillgodoses genom att tillståndsvillkoren ändras.</w:t>
      </w:r>
    </w:p>
    <w:p w14:paraId="7579CDD8" w14:textId="0316FD59" w:rsidR="00D85371" w:rsidRPr="0075689A" w:rsidRDefault="00D85371" w:rsidP="00D85371">
      <w:pPr>
        <w:pStyle w:val="Brdtextmedindrag"/>
        <w:rPr>
          <w:spacing w:val="-2"/>
        </w:rPr>
      </w:pPr>
      <w:r w:rsidRPr="0075689A">
        <w:rPr>
          <w:spacing w:val="-2"/>
        </w:rPr>
        <w:t>Om det finns skäl att återkalla ett uthyrt tillstånd att använda radiosän</w:t>
      </w:r>
      <w:r w:rsidRPr="0075689A">
        <w:rPr>
          <w:spacing w:val="-2"/>
        </w:rPr>
        <w:softHyphen/>
        <w:t>dare på grund av omständigheter som hänför sig till hyrestagaren, anges i 7 kap.</w:t>
      </w:r>
      <w:r w:rsidR="0075689A">
        <w:rPr>
          <w:spacing w:val="-2"/>
        </w:rPr>
        <w:t xml:space="preserve"> </w:t>
      </w:r>
      <w:r w:rsidRPr="0075689A">
        <w:rPr>
          <w:spacing w:val="-2"/>
        </w:rPr>
        <w:t>6 a § LEK att återkallelsen i stället ska avse medgivandet till uthyr</w:t>
      </w:r>
      <w:r w:rsidRPr="0075689A">
        <w:rPr>
          <w:spacing w:val="-2"/>
        </w:rPr>
        <w:softHyphen/>
        <w:t>ning.</w:t>
      </w:r>
    </w:p>
    <w:p w14:paraId="5CDAC8AF" w14:textId="77777777" w:rsidR="00D85371" w:rsidRPr="00E211AD" w:rsidRDefault="00D85371" w:rsidP="00D85371">
      <w:pPr>
        <w:pStyle w:val="Brdtextmedindrag"/>
      </w:pPr>
      <w:r w:rsidRPr="00E211AD">
        <w:t>Enligt 7</w:t>
      </w:r>
      <w:r>
        <w:t> kap. </w:t>
      </w:r>
      <w:r w:rsidRPr="00E211AD">
        <w:t>7</w:t>
      </w:r>
      <w:r>
        <w:t> §</w:t>
      </w:r>
      <w:r w:rsidRPr="00E211AD">
        <w:t xml:space="preserve"> LEK får en frekvenstilldelning för rundradiosändning ändras, om det är nödvändigt för att nya användare ska få möjlighet att bedriva sådan verksamhet. Vidare anges att en återkallelse av tillstånd eller ändring av tillståndsvillkor på grund av förändringar inom radiotekniken får beslutas endast om det finns synnerliga skäl med hänsyn till intresset av en effektiv användning av radiofrekvenser. I detta sammanhang ska det särskilt beaktas i vilken utsträckning rimligt ekonomiskt utbyte av utrust</w:t>
      </w:r>
      <w:r w:rsidRPr="00E211AD">
        <w:softHyphen/>
        <w:t>ningen uppnåtts och vilka effekterna blir på tillståndshavarens verksamhet av en återkallelse eller ändring av tillståndsvillkoren.</w:t>
      </w:r>
    </w:p>
    <w:p w14:paraId="5051CD18" w14:textId="77777777" w:rsidR="00D85371" w:rsidRPr="00E211AD" w:rsidRDefault="00D85371" w:rsidP="00D85371">
      <w:pPr>
        <w:pStyle w:val="Brdtextmedindrag"/>
      </w:pPr>
      <w:r>
        <w:t>Bestämmelserna har stöd i artikel 14 i auktorisationsdirektivet. Arti</w:t>
      </w:r>
      <w:r>
        <w:softHyphen/>
        <w:t>klarna 18 och 19 i EU-direktivet motsvarar i huvudsak artikel 14 i aukto</w:t>
      </w:r>
      <w:r>
        <w:softHyphen/>
        <w:t>risa</w:t>
      </w:r>
      <w:r>
        <w:softHyphen/>
        <w:t>tions</w:t>
      </w:r>
      <w:r>
        <w:softHyphen/>
        <w:t>direktivet. Av den nya artikel 19.</w:t>
      </w:r>
      <w:r w:rsidRPr="003E5FA6" w:rsidDel="00291AFC">
        <w:t xml:space="preserve">2 </w:t>
      </w:r>
      <w:r>
        <w:t>framgår</w:t>
      </w:r>
      <w:r w:rsidRPr="003E5FA6">
        <w:t xml:space="preserve"> </w:t>
      </w:r>
      <w:r w:rsidRPr="003E5FA6" w:rsidDel="00291AFC">
        <w:t xml:space="preserve">dock </w:t>
      </w:r>
      <w:r w:rsidRPr="003E5FA6">
        <w:t>att ett tillstånd att använda radio</w:t>
      </w:r>
      <w:r>
        <w:softHyphen/>
      </w:r>
      <w:r w:rsidRPr="003E5FA6">
        <w:t>sändare får begränsas</w:t>
      </w:r>
      <w:r w:rsidRPr="00E211AD">
        <w:t xml:space="preserve"> eller återkallas för att kunna säker</w:t>
      </w:r>
      <w:r>
        <w:softHyphen/>
      </w:r>
      <w:r w:rsidRPr="00E211AD">
        <w:t>ställa en ända</w:t>
      </w:r>
      <w:r>
        <w:softHyphen/>
      </w:r>
      <w:r w:rsidRPr="00E211AD">
        <w:t>målsenlig och effektiv an</w:t>
      </w:r>
      <w:r w:rsidRPr="003E5FA6">
        <w:t>vändning av radiofrekvenser eller för att kunna frigöra harmoniserat frekvensutrymme. I sådana fall får det finnas nationella system för att ersätta tillstånds</w:t>
      </w:r>
      <w:r w:rsidRPr="00E211AD">
        <w:t>havare på lämpligt sätt. Att ändra radio</w:t>
      </w:r>
      <w:r>
        <w:softHyphen/>
      </w:r>
      <w:r w:rsidRPr="00E211AD">
        <w:t>användningen genom införande av icke teknik- och tjänste</w:t>
      </w:r>
      <w:r>
        <w:softHyphen/>
      </w:r>
      <w:r w:rsidRPr="00E211AD">
        <w:t xml:space="preserve">neutrala villkor ska enligt </w:t>
      </w:r>
      <w:r>
        <w:t xml:space="preserve">artikel 19.3 </w:t>
      </w:r>
      <w:r w:rsidRPr="00E211AD">
        <w:t>inte i sig utgöra tillräcklig grund för att åter</w:t>
      </w:r>
      <w:r>
        <w:softHyphen/>
      </w:r>
      <w:r w:rsidRPr="00E211AD">
        <w:t>kalla en nyttjanderätt till radiospektrum.</w:t>
      </w:r>
    </w:p>
    <w:p w14:paraId="6D3604A8" w14:textId="0FAE0577" w:rsidR="00D85371" w:rsidRPr="00E211AD" w:rsidRDefault="00AC4ABD" w:rsidP="00D85371">
      <w:pPr>
        <w:pStyle w:val="Brdtextmedindrag"/>
      </w:pPr>
      <w:r>
        <w:t>Reglerna</w:t>
      </w:r>
      <w:r w:rsidR="00D85371" w:rsidRPr="007A2325">
        <w:t xml:space="preserve"> i 7 kap. 6–7 §§ LEK bedöms vara förenliga med arti</w:t>
      </w:r>
      <w:r w:rsidR="00D85371">
        <w:softHyphen/>
      </w:r>
      <w:r w:rsidR="00D85371" w:rsidRPr="007A2325">
        <w:t>k</w:t>
      </w:r>
      <w:r w:rsidR="00D85371">
        <w:t>larna </w:t>
      </w:r>
      <w:r w:rsidR="00D85371" w:rsidRPr="007A2325">
        <w:t>18 och</w:t>
      </w:r>
      <w:r w:rsidR="00D85371">
        <w:t> </w:t>
      </w:r>
      <w:r w:rsidR="00D85371" w:rsidRPr="007A2325">
        <w:t>19.1–</w:t>
      </w:r>
      <w:r w:rsidR="00D85371">
        <w:t>19.</w:t>
      </w:r>
      <w:r w:rsidR="00D85371" w:rsidRPr="007A2325">
        <w:t>3 i EU-direktivet. De bör därför föras över till den nya lagen.</w:t>
      </w:r>
    </w:p>
    <w:p w14:paraId="4C5D934C" w14:textId="77777777" w:rsidR="00D85371" w:rsidRPr="00E211AD" w:rsidRDefault="00D85371" w:rsidP="00D85371">
      <w:pPr>
        <w:pStyle w:val="Rubrik5utannumrering"/>
      </w:pPr>
      <w:r w:rsidRPr="00E211AD">
        <w:t xml:space="preserve">Återkallelse och ändring av tillstånd som rör </w:t>
      </w:r>
      <w:r>
        <w:t>annan</w:t>
      </w:r>
      <w:r w:rsidRPr="00E211AD">
        <w:t xml:space="preserve"> </w:t>
      </w:r>
      <w:r>
        <w:t>radio</w:t>
      </w:r>
      <w:r w:rsidRPr="00E211AD">
        <w:t>användning av</w:t>
      </w:r>
      <w:r>
        <w:t xml:space="preserve"> ett</w:t>
      </w:r>
      <w:r w:rsidRPr="00E211AD">
        <w:t xml:space="preserve"> harmoniserat frekvensutrymme</w:t>
      </w:r>
      <w:r>
        <w:t xml:space="preserve"> än den som följer av de harmoniserade villkoren</w:t>
      </w:r>
    </w:p>
    <w:p w14:paraId="3CE8A499" w14:textId="77777777" w:rsidR="00D85371" w:rsidRPr="00E211AD" w:rsidRDefault="00D85371" w:rsidP="00D85371">
      <w:pPr>
        <w:pStyle w:val="Brdtext"/>
      </w:pPr>
      <w:r w:rsidRPr="00E211AD">
        <w:t>Enligt artikel 45.3 andra stycket i EU-direktivet ska beslut att tillåta alter</w:t>
      </w:r>
      <w:r w:rsidRPr="00E211AD">
        <w:softHyphen/>
        <w:t>nativ användning</w:t>
      </w:r>
      <w:r>
        <w:t xml:space="preserve"> av ett harmoniserat frekvensband</w:t>
      </w:r>
      <w:r w:rsidRPr="00E211AD">
        <w:t xml:space="preserve"> omprövas regelbundet. </w:t>
      </w:r>
      <w:r w:rsidRPr="00E211AD">
        <w:lastRenderedPageBreak/>
        <w:t xml:space="preserve">Dessutom ska omprövning alltid </w:t>
      </w:r>
      <w:r w:rsidRPr="003E5FA6">
        <w:t xml:space="preserve">ske </w:t>
      </w:r>
      <w:r>
        <w:t xml:space="preserve">omgående </w:t>
      </w:r>
      <w:r w:rsidRPr="003E5FA6">
        <w:t>på begäran av någon som har för avsikt att i stället</w:t>
      </w:r>
      <w:r w:rsidRPr="00E211AD">
        <w:t xml:space="preserve"> </w:t>
      </w:r>
      <w:r w:rsidRPr="003E5FA6">
        <w:t>använda bandet på de harmoniserade villkoren.</w:t>
      </w:r>
    </w:p>
    <w:p w14:paraId="43FF6131" w14:textId="3BF8558D" w:rsidR="00D85371" w:rsidRDefault="00D85371" w:rsidP="00D85371">
      <w:pPr>
        <w:pStyle w:val="Brdtextmedindrag"/>
      </w:pPr>
      <w:r w:rsidRPr="004D18A6">
        <w:t xml:space="preserve">Enligt </w:t>
      </w:r>
      <w:r w:rsidRPr="00716E19">
        <w:rPr>
          <w:i/>
        </w:rPr>
        <w:t>Teracom AB</w:t>
      </w:r>
      <w:r w:rsidRPr="004D18A6">
        <w:t xml:space="preserve"> bör det inte räcka att en aktör uttrycker önskemål om att använda frekvensutrymmet på de harmoniserade villkoren</w:t>
      </w:r>
      <w:r>
        <w:t>, utan det bör</w:t>
      </w:r>
      <w:r w:rsidRPr="004D18A6">
        <w:t xml:space="preserve"> krävas starka skäl för att återkalla ett beviljat tillstånd även när det rör </w:t>
      </w:r>
      <w:r>
        <w:t>annan</w:t>
      </w:r>
      <w:r w:rsidRPr="004D18A6">
        <w:t xml:space="preserve"> användning av </w:t>
      </w:r>
      <w:r>
        <w:t xml:space="preserve">ett </w:t>
      </w:r>
      <w:r w:rsidRPr="004D18A6">
        <w:t>harmoniserat frekvensutrymme.</w:t>
      </w:r>
      <w:r>
        <w:t xml:space="preserve"> Regeringen konstaterar att enligt EU-direktivet ska en omprövning ske omedelbart om det rör sig om en vederbörligt motiverad begäran. Precis som vid till</w:t>
      </w:r>
      <w:r w:rsidR="0075689A">
        <w:softHyphen/>
      </w:r>
      <w:r>
        <w:t>stånds</w:t>
      </w:r>
      <w:r>
        <w:softHyphen/>
        <w:t>givningen bör det krävas mer än att en aktör visar intresse på vaga grunder för att ett tillstånd ska ändras eller återkallas. Även för att ompröv</w:t>
      </w:r>
      <w:r w:rsidR="0075689A">
        <w:softHyphen/>
      </w:r>
      <w:r>
        <w:t>ningen ska ske omedelbart krävs det en motiverad begäran. Vid bedöm</w:t>
      </w:r>
      <w:r w:rsidR="0075689A">
        <w:softHyphen/>
      </w:r>
      <w:r>
        <w:t>ningen av om det finns en efterfrågan bör dock kravet på vad en intressent ska presentera inte sättas för högt.</w:t>
      </w:r>
    </w:p>
    <w:p w14:paraId="374065F3" w14:textId="77777777" w:rsidR="00D85371" w:rsidRPr="00181D21" w:rsidRDefault="00D85371" w:rsidP="00D85371">
      <w:pPr>
        <w:pStyle w:val="Brdtextmedindrag"/>
      </w:pPr>
      <w:r w:rsidRPr="003E5FA6">
        <w:t>För att omprövning ska kunna</w:t>
      </w:r>
      <w:r w:rsidRPr="00E211AD">
        <w:t xml:space="preserve"> </w:t>
      </w:r>
      <w:r w:rsidRPr="003E5FA6">
        <w:t>ske på det sätt som anges i EU-direktivet bör det framgå av lagen att ett till</w:t>
      </w:r>
      <w:r w:rsidRPr="00E211AD">
        <w:t xml:space="preserve">stånd som avser </w:t>
      </w:r>
      <w:r>
        <w:t>annan</w:t>
      </w:r>
      <w:r w:rsidRPr="00E211AD">
        <w:t xml:space="preserve"> </w:t>
      </w:r>
      <w:r>
        <w:t>radio</w:t>
      </w:r>
      <w:r w:rsidRPr="00E211AD">
        <w:t xml:space="preserve">användning av </w:t>
      </w:r>
      <w:r>
        <w:t xml:space="preserve">ett </w:t>
      </w:r>
      <w:r w:rsidRPr="00E211AD">
        <w:t>har</w:t>
      </w:r>
      <w:r>
        <w:softHyphen/>
      </w:r>
      <w:r w:rsidRPr="00E211AD">
        <w:t>mo</w:t>
      </w:r>
      <w:r>
        <w:softHyphen/>
      </w:r>
      <w:r w:rsidRPr="00E211AD">
        <w:t>niserat frekvensutrymme får åter</w:t>
      </w:r>
      <w:r w:rsidRPr="00E211AD">
        <w:softHyphen/>
        <w:t>kallas och tillståndsvillkoren änd</w:t>
      </w:r>
      <w:r>
        <w:softHyphen/>
      </w:r>
      <w:r w:rsidRPr="00E211AD">
        <w:t xml:space="preserve">ras omedelbart, om det finns </w:t>
      </w:r>
      <w:r>
        <w:t>en</w:t>
      </w:r>
      <w:r w:rsidRPr="00E211AD">
        <w:t xml:space="preserve"> efterfrågan på att använda frekvens</w:t>
      </w:r>
      <w:r>
        <w:softHyphen/>
      </w:r>
      <w:r w:rsidRPr="00E211AD">
        <w:t>utrym</w:t>
      </w:r>
      <w:r>
        <w:softHyphen/>
      </w:r>
      <w:r w:rsidRPr="00E211AD">
        <w:t>met på de harmoniserade villkoren.</w:t>
      </w:r>
    </w:p>
    <w:p w14:paraId="3C93EA41" w14:textId="77777777" w:rsidR="00D85371" w:rsidRPr="00E211AD" w:rsidRDefault="00D85371" w:rsidP="00D85371">
      <w:pPr>
        <w:pStyle w:val="Rubrik5utannumrering"/>
      </w:pPr>
      <w:r w:rsidRPr="00E211AD">
        <w:t>Ekonomisk kompensation</w:t>
      </w:r>
    </w:p>
    <w:p w14:paraId="118E8453" w14:textId="318E4048" w:rsidR="00D85371" w:rsidRPr="00E211AD" w:rsidRDefault="00D85371" w:rsidP="00D85371">
      <w:pPr>
        <w:pStyle w:val="Brdtext"/>
      </w:pPr>
      <w:r w:rsidRPr="00E211AD">
        <w:t>Enligt 7</w:t>
      </w:r>
      <w:r>
        <w:t> kap. </w:t>
      </w:r>
      <w:r w:rsidRPr="00E211AD">
        <w:t>9</w:t>
      </w:r>
      <w:r>
        <w:t> §</w:t>
      </w:r>
      <w:r w:rsidRPr="00E211AD">
        <w:t xml:space="preserve"> LEK påverkar en återkallelse av tillstånd eller ändring av till</w:t>
      </w:r>
      <w:r>
        <w:softHyphen/>
      </w:r>
      <w:r w:rsidRPr="00E211AD">
        <w:t>stånds</w:t>
      </w:r>
      <w:r>
        <w:softHyphen/>
      </w:r>
      <w:r w:rsidRPr="00E211AD">
        <w:t>villkor inte skyldighet</w:t>
      </w:r>
      <w:r>
        <w:t>en</w:t>
      </w:r>
      <w:r w:rsidRPr="00E211AD">
        <w:t xml:space="preserve"> att betala ersättning för tillstånd som har </w:t>
      </w:r>
      <w:r w:rsidRPr="003E5FA6">
        <w:t>meddelats efter ett auktionsförfarande, om inte annat bestäms i samband med</w:t>
      </w:r>
      <w:r w:rsidRPr="00E211AD">
        <w:t xml:space="preserve"> </w:t>
      </w:r>
      <w:r w:rsidRPr="003E5FA6">
        <w:t>återkallelsen eller villkorsändringen. En tillståndshavare har i allmän</w:t>
      </w:r>
      <w:r w:rsidRPr="003E5FA6">
        <w:softHyphen/>
        <w:t>het inte</w:t>
      </w:r>
      <w:r w:rsidRPr="00E211AD">
        <w:t xml:space="preserve"> någon rätt att återfå sådan ersättning, vare sig helt eller delvis. Avsikten med </w:t>
      </w:r>
      <w:r>
        <w:t>denna ordning</w:t>
      </w:r>
      <w:r w:rsidRPr="00E211AD">
        <w:t xml:space="preserve"> är dock att kunna ompröva ersättningsskyl</w:t>
      </w:r>
      <w:r w:rsidRPr="00E211AD">
        <w:softHyphen/>
        <w:t>digheten när återkallelsen eller villkorsändringen sker utan att det beror på till</w:t>
      </w:r>
      <w:r>
        <w:softHyphen/>
      </w:r>
      <w:r w:rsidRPr="00E211AD">
        <w:t>stånds</w:t>
      </w:r>
      <w:r>
        <w:softHyphen/>
      </w:r>
      <w:r w:rsidRPr="00E211AD">
        <w:t xml:space="preserve">havaren (se prop. 2002/03:110 </w:t>
      </w:r>
      <w:r w:rsidR="00EB24E6">
        <w:t>s. 3</w:t>
      </w:r>
      <w:r w:rsidRPr="00E211AD">
        <w:t xml:space="preserve">01 och 399). </w:t>
      </w:r>
      <w:r>
        <w:t>Paragrafen</w:t>
      </w:r>
      <w:r w:rsidRPr="00E211AD">
        <w:t xml:space="preserve"> bör föras över till den nya lagen.</w:t>
      </w:r>
    </w:p>
    <w:p w14:paraId="23772D49" w14:textId="40F6E102" w:rsidR="00D85371" w:rsidRPr="00E211AD" w:rsidRDefault="00D85371" w:rsidP="00D85371">
      <w:pPr>
        <w:pStyle w:val="Brdtextmedindrag"/>
      </w:pPr>
      <w:r w:rsidRPr="00E211AD">
        <w:t>I övrigt saknas bestämmelser om ekonomisk kompensation för den som even</w:t>
      </w:r>
      <w:r>
        <w:softHyphen/>
      </w:r>
      <w:r w:rsidRPr="00E211AD">
        <w:t>tuellt lider skada till följd av en återkallelse eller villkorsändring. EU-direktivet medför inte någon skyldighet att införa sådana bestämmelser. Förut</w:t>
      </w:r>
      <w:r>
        <w:softHyphen/>
      </w:r>
      <w:r w:rsidRPr="00E211AD">
        <w:t>sätt</w:t>
      </w:r>
      <w:r>
        <w:softHyphen/>
      </w:r>
      <w:r w:rsidRPr="00E211AD">
        <w:t>ningarna för återkallelse eller ändring av tillstånd framgår av lagen eller tillståndsvillkoren och är därmed kända för tillståndshavaren. I förarbetena till LEK bedömdes att det därför inte behövdes några bestäm</w:t>
      </w:r>
      <w:r w:rsidRPr="00E211AD">
        <w:softHyphen/>
      </w:r>
      <w:r w:rsidRPr="0075689A">
        <w:rPr>
          <w:spacing w:val="-2"/>
        </w:rPr>
        <w:t xml:space="preserve">melser om ekonomisk kompensation (se prop. 2002/03:110 </w:t>
      </w:r>
      <w:r w:rsidR="00EB24E6" w:rsidRPr="0075689A">
        <w:rPr>
          <w:spacing w:val="-2"/>
        </w:rPr>
        <w:t>s. 3</w:t>
      </w:r>
      <w:r w:rsidRPr="0075689A">
        <w:rPr>
          <w:spacing w:val="-2"/>
        </w:rPr>
        <w:t>01). Samma</w:t>
      </w:r>
      <w:r>
        <w:t xml:space="preserve"> bedömning gjordes i propositionen Skydd av Sveriges säkerhet vid radio</w:t>
      </w:r>
      <w:r w:rsidR="0075689A">
        <w:softHyphen/>
      </w:r>
      <w:r>
        <w:t xml:space="preserve">användning (prop. 2019/20:15 </w:t>
      </w:r>
      <w:r w:rsidR="00EB24E6">
        <w:t>s. 3</w:t>
      </w:r>
      <w:r>
        <w:t>2 f.). Det</w:t>
      </w:r>
      <w:r w:rsidRPr="003E5FA6">
        <w:t xml:space="preserve"> finns</w:t>
      </w:r>
      <w:r w:rsidRPr="00E211AD">
        <w:t xml:space="preserve"> inte anledning att nu göra någon annan bedömning.</w:t>
      </w:r>
    </w:p>
    <w:p w14:paraId="2E1107C9" w14:textId="77777777" w:rsidR="00D85371" w:rsidRPr="008D41DC" w:rsidRDefault="00D85371" w:rsidP="00D85371">
      <w:pPr>
        <w:pStyle w:val="Rubrik5utannumrering"/>
      </w:pPr>
      <w:r w:rsidRPr="008D41DC">
        <w:t>Samråd</w:t>
      </w:r>
    </w:p>
    <w:p w14:paraId="5E6481AF" w14:textId="77777777" w:rsidR="00D85371" w:rsidRDefault="00D85371" w:rsidP="00D85371">
      <w:pPr>
        <w:pStyle w:val="Brdtext"/>
      </w:pPr>
      <w:r w:rsidRPr="008D41DC">
        <w:t>I promemorian föreslås att 8</w:t>
      </w:r>
      <w:r>
        <w:t> kap. 8 §</w:t>
      </w:r>
      <w:r w:rsidRPr="008D41DC">
        <w:t xml:space="preserve"> LEK om samråd vid beslut </w:t>
      </w:r>
      <w:r>
        <w:t>om änd</w:t>
      </w:r>
      <w:r>
        <w:softHyphen/>
        <w:t>ring av tillstånd eller villkor ska föras över till den nya lagen.</w:t>
      </w:r>
      <w:r w:rsidRPr="008D41DC">
        <w:t xml:space="preserve"> </w:t>
      </w:r>
      <w:r>
        <w:t>Paragrafen</w:t>
      </w:r>
      <w:r w:rsidRPr="008D41DC">
        <w:t xml:space="preserve"> rör </w:t>
      </w:r>
      <w:r>
        <w:t>tillsyns</w:t>
      </w:r>
      <w:r w:rsidRPr="008D41DC">
        <w:t xml:space="preserve">myndighetens handläggning av ärenden och har inga direkta rättsverkningar för enskilda. Enligt regeringens mening finns det inte skäl att tynga lagtexten med den typen av bestämmelser. </w:t>
      </w:r>
      <w:r>
        <w:t>Frågan</w:t>
      </w:r>
      <w:r w:rsidRPr="008D41DC">
        <w:t xml:space="preserve"> om samråd bör i stället </w:t>
      </w:r>
      <w:r>
        <w:t>regleras</w:t>
      </w:r>
      <w:r w:rsidRPr="008D41DC">
        <w:t xml:space="preserve"> </w:t>
      </w:r>
      <w:r>
        <w:t>genom</w:t>
      </w:r>
      <w:r w:rsidRPr="008D41DC">
        <w:t xml:space="preserve"> förordning.</w:t>
      </w:r>
    </w:p>
    <w:p w14:paraId="50D00458" w14:textId="77777777" w:rsidR="00D85371" w:rsidRPr="00E211AD" w:rsidRDefault="00D85371" w:rsidP="00D85371">
      <w:pPr>
        <w:pStyle w:val="Rubrik2"/>
      </w:pPr>
      <w:bookmarkStart w:id="1439" w:name="_Toc9841670"/>
      <w:bookmarkStart w:id="1440" w:name="_Toc9867547"/>
      <w:bookmarkStart w:id="1441" w:name="_Toc9867797"/>
      <w:bookmarkStart w:id="1442" w:name="_Toc9871214"/>
      <w:bookmarkStart w:id="1443" w:name="_Toc9958297"/>
      <w:bookmarkStart w:id="1444" w:name="_Toc9961356"/>
      <w:bookmarkStart w:id="1445" w:name="_Toc9962455"/>
      <w:bookmarkStart w:id="1446" w:name="_Toc17793419"/>
      <w:bookmarkStart w:id="1447" w:name="_Toc73006000"/>
      <w:bookmarkStart w:id="1448" w:name="_Toc86738806"/>
      <w:bookmarkStart w:id="1449" w:name="_Toc94597569"/>
      <w:bookmarkStart w:id="1450" w:name="_Toc96533412"/>
      <w:bookmarkStart w:id="1451" w:name="_Hlk535929083"/>
      <w:r w:rsidRPr="00E211AD">
        <w:lastRenderedPageBreak/>
        <w:t xml:space="preserve">Tillsyn över </w:t>
      </w:r>
      <w:r>
        <w:t xml:space="preserve">efterlevnaden av </w:t>
      </w:r>
      <w:r w:rsidRPr="00E211AD">
        <w:t>vissa EU-rättsakter</w:t>
      </w:r>
      <w:bookmarkEnd w:id="1439"/>
      <w:bookmarkEnd w:id="1440"/>
      <w:bookmarkEnd w:id="1441"/>
      <w:bookmarkEnd w:id="1442"/>
      <w:bookmarkEnd w:id="1443"/>
      <w:bookmarkEnd w:id="1444"/>
      <w:bookmarkEnd w:id="1445"/>
      <w:bookmarkEnd w:id="1446"/>
      <w:bookmarkEnd w:id="1447"/>
      <w:bookmarkEnd w:id="1448"/>
      <w:bookmarkEnd w:id="1449"/>
      <w:bookmarkEnd w:id="1450"/>
    </w:p>
    <w:p w14:paraId="574381C7" w14:textId="77777777" w:rsidR="00D85371" w:rsidRPr="00E211AD" w:rsidRDefault="00D85371" w:rsidP="00D85371">
      <w:pPr>
        <w:pStyle w:val="Brdtextram"/>
      </w:pPr>
      <w:r>
        <w:rPr>
          <w:b/>
        </w:rPr>
        <w:t>Regeringens f</w:t>
      </w:r>
      <w:r w:rsidRPr="00E211AD">
        <w:rPr>
          <w:b/>
        </w:rPr>
        <w:t>örslag:</w:t>
      </w:r>
      <w:r w:rsidRPr="00E211AD">
        <w:t xml:space="preserve"> </w:t>
      </w:r>
      <w:r w:rsidRPr="003E5FA6">
        <w:t>Tillsynsmyndigheten ska ha tillsyn över att rätts</w:t>
      </w:r>
      <w:r>
        <w:softHyphen/>
      </w:r>
      <w:r w:rsidRPr="003E5FA6">
        <w:t>akter som med</w:t>
      </w:r>
      <w:r w:rsidRPr="00E211AD">
        <w:t>delas med stöd av EU-direktivet följs. Tillsyns</w:t>
      </w:r>
      <w:r>
        <w:softHyphen/>
      </w:r>
      <w:r w:rsidRPr="00E211AD">
        <w:t>myn</w:t>
      </w:r>
      <w:r>
        <w:softHyphen/>
      </w:r>
      <w:r w:rsidRPr="00E211AD">
        <w:t>dig</w:t>
      </w:r>
      <w:r>
        <w:softHyphen/>
      </w:r>
      <w:r w:rsidRPr="00E211AD">
        <w:t>heten ska få före</w:t>
      </w:r>
      <w:r w:rsidRPr="00E211AD">
        <w:softHyphen/>
        <w:t>lägga den som bedriver verksamhet som om</w:t>
      </w:r>
      <w:r>
        <w:softHyphen/>
      </w:r>
      <w:r w:rsidRPr="00E211AD">
        <w:t>fattas av lagen att till</w:t>
      </w:r>
      <w:r w:rsidRPr="00E211AD">
        <w:softHyphen/>
        <w:t>handa</w:t>
      </w:r>
      <w:r w:rsidRPr="00E211AD">
        <w:softHyphen/>
        <w:t xml:space="preserve">hålla myndigheten </w:t>
      </w:r>
      <w:r>
        <w:t>de upplysningar</w:t>
      </w:r>
      <w:r w:rsidRPr="00E211AD">
        <w:t xml:space="preserve"> </w:t>
      </w:r>
      <w:r>
        <w:t xml:space="preserve">eller handlingar </w:t>
      </w:r>
      <w:r w:rsidRPr="00E211AD">
        <w:t>som behövs för tillsynen över sådana rätts</w:t>
      </w:r>
      <w:r w:rsidRPr="00E211AD">
        <w:softHyphen/>
        <w:t>akter. Ett sådant föreläggande ska få förenas med vite.</w:t>
      </w:r>
    </w:p>
    <w:p w14:paraId="53D69904" w14:textId="77777777" w:rsidR="00D85371" w:rsidRPr="00CD3143" w:rsidRDefault="00D85371" w:rsidP="00D85371">
      <w:pPr>
        <w:pStyle w:val="Brdtextmedindragram"/>
        <w:rPr>
          <w:spacing w:val="-3"/>
        </w:rPr>
      </w:pPr>
      <w:r w:rsidRPr="00CD3143">
        <w:rPr>
          <w:spacing w:val="-3"/>
        </w:rPr>
        <w:t>Bestämmelserna i lagen om elektronisk kommunikation om tillsyn över roamingförordningen, TSM-för</w:t>
      </w:r>
      <w:r w:rsidRPr="00CD3143">
        <w:rPr>
          <w:spacing w:val="-3"/>
        </w:rPr>
        <w:softHyphen/>
        <w:t>ord</w:t>
      </w:r>
      <w:r w:rsidRPr="00CD3143">
        <w:rPr>
          <w:spacing w:val="-3"/>
        </w:rPr>
        <w:softHyphen/>
        <w:t>ningen och rättsakter som har antagits med stöd av e-dataskydds</w:t>
      </w:r>
      <w:r w:rsidRPr="00CD3143">
        <w:rPr>
          <w:spacing w:val="-3"/>
        </w:rPr>
        <w:softHyphen/>
        <w:t>direktivet ska föras över till den nya lagen.</w:t>
      </w:r>
    </w:p>
    <w:p w14:paraId="6AB9139B" w14:textId="77777777" w:rsidR="00D85371" w:rsidRPr="00E211AD" w:rsidRDefault="00D85371" w:rsidP="00D85371">
      <w:pPr>
        <w:pStyle w:val="Brdtextmedindrag"/>
        <w:rPr>
          <w:sz w:val="8"/>
          <w:szCs w:val="8"/>
        </w:rPr>
      </w:pPr>
    </w:p>
    <w:p w14:paraId="59320363" w14:textId="77777777" w:rsidR="00D85371" w:rsidRDefault="00D85371" w:rsidP="00D85371">
      <w:pPr>
        <w:pStyle w:val="Brdtextmedindrag"/>
      </w:pPr>
      <w:r>
        <w:rPr>
          <w:b/>
        </w:rPr>
        <w:t xml:space="preserve">Promemorians förslag </w:t>
      </w:r>
      <w:r>
        <w:t xml:space="preserve">överensstämmer i sak med regeringens förslag. </w:t>
      </w:r>
      <w:r w:rsidRPr="003E3CD5">
        <w:t>Promemorians lagförslag har en annan utformning</w:t>
      </w:r>
      <w:r>
        <w:t>.</w:t>
      </w:r>
    </w:p>
    <w:p w14:paraId="6EB8E440" w14:textId="77777777" w:rsidR="00D85371" w:rsidRPr="00766129" w:rsidRDefault="00D85371" w:rsidP="00D85371">
      <w:pPr>
        <w:pStyle w:val="Brdtextmedindrag"/>
        <w:rPr>
          <w:b/>
        </w:rPr>
      </w:pPr>
      <w:r>
        <w:rPr>
          <w:b/>
        </w:rPr>
        <w:t xml:space="preserve">Remissinstanserna </w:t>
      </w:r>
      <w:r>
        <w:t>tillstyrker förslaget eller har inga synpunkter på det.</w:t>
      </w:r>
    </w:p>
    <w:p w14:paraId="46194BAF" w14:textId="77777777" w:rsidR="00D85371" w:rsidRPr="00E211AD" w:rsidRDefault="00D85371" w:rsidP="00D85371">
      <w:pPr>
        <w:pStyle w:val="Rubrik4utannumrering"/>
      </w:pPr>
      <w:r w:rsidRPr="00E211AD">
        <w:t xml:space="preserve">Skälen för </w:t>
      </w:r>
      <w:r>
        <w:t xml:space="preserve">regeringens </w:t>
      </w:r>
      <w:r w:rsidRPr="00E211AD">
        <w:t>förslag</w:t>
      </w:r>
      <w:r>
        <w:t xml:space="preserve"> </w:t>
      </w:r>
    </w:p>
    <w:p w14:paraId="537949B8" w14:textId="77777777" w:rsidR="00D85371" w:rsidRPr="00E211AD" w:rsidRDefault="00D85371" w:rsidP="00D85371">
      <w:pPr>
        <w:pStyle w:val="Rubrik5utannumrering"/>
        <w:spacing w:before="0"/>
      </w:pPr>
      <w:r w:rsidRPr="00E211AD">
        <w:t>Rättsakter som meddelas med stöd av EU-direktivet</w:t>
      </w:r>
    </w:p>
    <w:p w14:paraId="6F0E0D2E" w14:textId="77777777" w:rsidR="00D85371" w:rsidRPr="00E211AD" w:rsidRDefault="00D85371" w:rsidP="00D85371">
      <w:pPr>
        <w:pStyle w:val="Brdtext"/>
      </w:pPr>
      <w:r w:rsidRPr="00E211AD">
        <w:t>Europeiska kommissionen har i vissa fall rätt att anta genomförandeakter om det krävs enhetliga villkor för genomförande av EU-direktivet. Kom</w:t>
      </w:r>
      <w:r w:rsidRPr="00E211AD">
        <w:softHyphen/>
        <w:t>missionen har också fått rätt att anta delegerade akter som kom</w:t>
      </w:r>
      <w:r w:rsidRPr="00E211AD">
        <w:softHyphen/>
        <w:t xml:space="preserve">pletterar </w:t>
      </w:r>
      <w:r w:rsidRPr="003E5FA6">
        <w:t>eller ändrar vissa icke väsentliga delar av EU-direktivet. När kom</w:t>
      </w:r>
      <w:r w:rsidRPr="003E5FA6">
        <w:softHyphen/>
        <w:t>missio</w:t>
      </w:r>
      <w:r w:rsidRPr="003E5FA6">
        <w:softHyphen/>
        <w:t>nens</w:t>
      </w:r>
      <w:r w:rsidRPr="00E211AD">
        <w:t xml:space="preserve"> mandat avser situationer där det kan komma att införas krav på aktö</w:t>
      </w:r>
      <w:r w:rsidRPr="00E211AD">
        <w:softHyphen/>
        <w:t>rer som omfattas av den nya lagen behöver tillsynsmyndig</w:t>
      </w:r>
      <w:r w:rsidRPr="00E211AD">
        <w:softHyphen/>
        <w:t>heten kunna utöva tillsyn över att sådana rättsakter följs och, när det är relevant, kunna pröva tvister som har samband med dessa.</w:t>
      </w:r>
    </w:p>
    <w:p w14:paraId="091C88CA" w14:textId="3C3372BA" w:rsidR="00D85371" w:rsidRPr="00E211AD" w:rsidRDefault="00D85371" w:rsidP="00D85371">
      <w:pPr>
        <w:pStyle w:val="Brdtextmedindrag"/>
      </w:pPr>
      <w:r w:rsidRPr="00E211AD">
        <w:t>I den mån genomförandeakter har formen av direktiv ska dessa genom</w:t>
      </w:r>
      <w:r w:rsidRPr="00E211AD">
        <w:softHyphen/>
        <w:t>föras i nationell rätt. I sådana fall kommer tillsyns</w:t>
      </w:r>
      <w:r w:rsidRPr="00E211AD">
        <w:softHyphen/>
        <w:t>myn</w:t>
      </w:r>
      <w:r w:rsidRPr="00E211AD">
        <w:softHyphen/>
        <w:t>dig</w:t>
      </w:r>
      <w:r w:rsidRPr="00E211AD">
        <w:softHyphen/>
        <w:t xml:space="preserve">heten att med stöd av befintliga bestämmelser i lagen kunna utöva tillsyn och pröva tvister. När genomförandeakterna meddelas i form av direkt tillämpliga </w:t>
      </w:r>
      <w:r w:rsidRPr="00FD7674">
        <w:rPr>
          <w:spacing w:val="-4"/>
        </w:rPr>
        <w:t>EU-förordningar behöver det dock införas särskilda tillsyns- och tvistlösnings</w:t>
      </w:r>
      <w:r w:rsidRPr="00FD7674">
        <w:rPr>
          <w:spacing w:val="-4"/>
        </w:rPr>
        <w:softHyphen/>
      </w:r>
      <w:r w:rsidRPr="00E211AD">
        <w:t xml:space="preserve">bestämmelser (jfr prop. 2013/14:72 </w:t>
      </w:r>
      <w:r w:rsidR="00EB24E6">
        <w:t>s. 2</w:t>
      </w:r>
      <w:r w:rsidRPr="00E211AD">
        <w:t>8</w:t>
      </w:r>
      <w:r>
        <w:t> </w:t>
      </w:r>
      <w:r w:rsidRPr="00E211AD">
        <w:t>f.).</w:t>
      </w:r>
    </w:p>
    <w:p w14:paraId="26B8503A" w14:textId="77777777" w:rsidR="00D85371" w:rsidRPr="00E211AD" w:rsidRDefault="00D85371" w:rsidP="00D85371">
      <w:pPr>
        <w:pStyle w:val="Brdtextmedindrag"/>
      </w:pPr>
      <w:r w:rsidRPr="00E211AD">
        <w:t>Bestämmelser om rätt att besluta genomförandeakter som kan innebära krav på aktörer som omfattas av den nya lagen finns i artiklarna</w:t>
      </w:r>
      <w:r>
        <w:t> </w:t>
      </w:r>
      <w:r w:rsidRPr="00E211AD">
        <w:t>40.5, 57.2, och 102.3 i EU-direktivet. Rätt att besluta delegerade akter med sådan effekt finns i artiklarna</w:t>
      </w:r>
      <w:r>
        <w:t> </w:t>
      </w:r>
      <w:r w:rsidRPr="00E211AD">
        <w:t>75.1, 109.8 och 116 i EU-direktivet.</w:t>
      </w:r>
    </w:p>
    <w:p w14:paraId="07EA864F" w14:textId="77777777" w:rsidR="00D85371" w:rsidRPr="00E211AD" w:rsidRDefault="00D85371" w:rsidP="00D85371">
      <w:pPr>
        <w:pStyle w:val="Brdtextmedindrag"/>
      </w:pPr>
      <w:r w:rsidRPr="00E211AD">
        <w:t>Artikel</w:t>
      </w:r>
      <w:r>
        <w:t> </w:t>
      </w:r>
      <w:r w:rsidRPr="00E211AD">
        <w:t>40.5 avser genomförandeakter som specificerar dels de tekniska och organisatoriska åtgärder som de som tillhandahåller allmänna elek</w:t>
      </w:r>
      <w:r w:rsidRPr="00E211AD">
        <w:softHyphen/>
        <w:t>tro</w:t>
      </w:r>
      <w:r w:rsidRPr="00E211AD">
        <w:softHyphen/>
      </w:r>
      <w:r w:rsidRPr="003E5FA6">
        <w:t>niska kommunikationsnät eller allmänt tillgängliga elektroniska kom</w:t>
      </w:r>
      <w:r w:rsidRPr="003E5FA6">
        <w:softHyphen/>
        <w:t>mu</w:t>
      </w:r>
      <w:r w:rsidRPr="003E5FA6">
        <w:softHyphen/>
        <w:t>ni</w:t>
      </w:r>
      <w:r w:rsidRPr="003E5FA6">
        <w:softHyphen/>
      </w:r>
      <w:r w:rsidRPr="00E211AD">
        <w:t>kationstjänster ska vidta för att skydda säkerheten för sina nät eller tjänster, dels omständigheter, format och förfaranden i samband med un</w:t>
      </w:r>
      <w:r w:rsidRPr="00E211AD">
        <w:softHyphen/>
        <w:t xml:space="preserve">derrättelser om </w:t>
      </w:r>
      <w:r>
        <w:t>säkerhetsincidenter</w:t>
      </w:r>
      <w:r w:rsidRPr="00E211AD">
        <w:t>.</w:t>
      </w:r>
    </w:p>
    <w:p w14:paraId="4B2F31E1" w14:textId="77777777" w:rsidR="00D85371" w:rsidRPr="00E211AD" w:rsidRDefault="00D85371" w:rsidP="00D85371">
      <w:pPr>
        <w:pStyle w:val="Brdtextmedindrag"/>
      </w:pPr>
      <w:r w:rsidRPr="00E211AD">
        <w:t>Artikel</w:t>
      </w:r>
      <w:r>
        <w:t> </w:t>
      </w:r>
      <w:r w:rsidRPr="00E211AD">
        <w:t xml:space="preserve">57.2 avser genomförandeakter som specificerar de fysiska och </w:t>
      </w:r>
      <w:r w:rsidRPr="003E5FA6">
        <w:t>tekniska egenskaperna för sådana trådlösa accesspunkter med liten räck</w:t>
      </w:r>
      <w:r w:rsidRPr="003E5FA6">
        <w:softHyphen/>
        <w:t>vidd</w:t>
      </w:r>
      <w:r w:rsidRPr="00E211AD">
        <w:t xml:space="preserve"> som behöriga myndigheter inte får begränsa </w:t>
      </w:r>
      <w:r>
        <w:t>ibruktagandet</w:t>
      </w:r>
      <w:r w:rsidRPr="00E211AD">
        <w:t xml:space="preserve"> av.</w:t>
      </w:r>
    </w:p>
    <w:p w14:paraId="6C9972E1" w14:textId="77777777" w:rsidR="00D85371" w:rsidRDefault="00D85371" w:rsidP="00D85371">
      <w:pPr>
        <w:pStyle w:val="Brdtextmedindrag"/>
      </w:pPr>
      <w:bookmarkStart w:id="1452" w:name="_Hlk3201629"/>
      <w:r w:rsidRPr="00E211AD">
        <w:t>Artikel</w:t>
      </w:r>
      <w:r>
        <w:t> </w:t>
      </w:r>
      <w:r w:rsidRPr="00E211AD">
        <w:t xml:space="preserve">102.3 avser genomförandeakter med närmare angivelser om </w:t>
      </w:r>
      <w:bookmarkEnd w:id="1452"/>
      <w:r w:rsidRPr="00E211AD">
        <w:t xml:space="preserve">den </w:t>
      </w:r>
      <w:r w:rsidRPr="003E5FA6">
        <w:t xml:space="preserve">mall för sammanfattning av avtalet som ska ges till en konsument innan </w:t>
      </w:r>
      <w:r w:rsidRPr="003E5FA6">
        <w:lastRenderedPageBreak/>
        <w:t>ett</w:t>
      </w:r>
      <w:r w:rsidRPr="00E211AD">
        <w:t xml:space="preserve"> avtal ingås</w:t>
      </w:r>
      <w:r>
        <w:t>. Med stöd av artikeln har kommissionen beslutat genom</w:t>
      </w:r>
      <w:r>
        <w:softHyphen/>
        <w:t>förande</w:t>
      </w:r>
      <w:r>
        <w:softHyphen/>
        <w:t>förordning (EU) 2019/2243.</w:t>
      </w:r>
    </w:p>
    <w:p w14:paraId="55D92264" w14:textId="77777777" w:rsidR="00D85371" w:rsidRPr="00E211AD" w:rsidRDefault="00D85371" w:rsidP="00D85371">
      <w:pPr>
        <w:pStyle w:val="Brdtextmedindrag"/>
      </w:pPr>
      <w:r w:rsidRPr="003E5FA6">
        <w:t>Artikel</w:t>
      </w:r>
      <w:r>
        <w:t> </w:t>
      </w:r>
      <w:r w:rsidRPr="003E5FA6">
        <w:t>75.1 avser delegerade akter för att fastställa unionsomfattande ter</w:t>
      </w:r>
      <w:r w:rsidRPr="003E5FA6">
        <w:softHyphen/>
      </w:r>
      <w:r w:rsidRPr="00E211AD">
        <w:t>mineringstaxor för röstsamtal i mobila nät och fasta nät som den som till</w:t>
      </w:r>
      <w:r w:rsidRPr="00E211AD">
        <w:softHyphen/>
        <w:t>handa</w:t>
      </w:r>
      <w:r w:rsidRPr="00E211AD">
        <w:softHyphen/>
        <w:t>håller tjänster för terminering av röstsamtal ska följa.</w:t>
      </w:r>
      <w:r>
        <w:t xml:space="preserve"> Med stöd av artikeln har kommissionen beslutat den </w:t>
      </w:r>
      <w:r w:rsidRPr="009962FD">
        <w:t>delegerade förordning</w:t>
      </w:r>
      <w:r>
        <w:t>en</w:t>
      </w:r>
      <w:r w:rsidRPr="009962FD">
        <w:t xml:space="preserve"> (EU)</w:t>
      </w:r>
      <w:r>
        <w:t> </w:t>
      </w:r>
      <w:r w:rsidRPr="009962FD">
        <w:t>2021/654</w:t>
      </w:r>
      <w:r>
        <w:t>.</w:t>
      </w:r>
      <w:r w:rsidRPr="009962FD">
        <w:t xml:space="preserve"> </w:t>
      </w:r>
    </w:p>
    <w:p w14:paraId="06092B87" w14:textId="77777777" w:rsidR="00D85371" w:rsidRPr="00E211AD" w:rsidRDefault="00D85371" w:rsidP="00D85371">
      <w:pPr>
        <w:pStyle w:val="Brdtextmedindrag"/>
      </w:pPr>
      <w:r w:rsidRPr="00E211AD">
        <w:t>Artikel</w:t>
      </w:r>
      <w:r>
        <w:t> </w:t>
      </w:r>
      <w:r w:rsidRPr="00E211AD">
        <w:t>109.8 avser delegerade akter om åtgärder som är nödvändiga för att säkerställa kompa</w:t>
      </w:r>
      <w:r>
        <w:t>ti</w:t>
      </w:r>
      <w:r w:rsidRPr="00E211AD">
        <w:t xml:space="preserve">bilitet, interoperabilitet, kvalitet, tillförlitlighet och </w:t>
      </w:r>
      <w:r w:rsidRPr="003E5FA6">
        <w:t xml:space="preserve">kontinuitet </w:t>
      </w:r>
      <w:r>
        <w:t>v</w:t>
      </w:r>
      <w:r w:rsidRPr="003E5FA6">
        <w:t>i</w:t>
      </w:r>
      <w:r>
        <w:t>d</w:t>
      </w:r>
      <w:r w:rsidRPr="003E5FA6">
        <w:t xml:space="preserve"> nödkommunikation</w:t>
      </w:r>
      <w:r>
        <w:t>,</w:t>
      </w:r>
      <w:r w:rsidRPr="003E5FA6">
        <w:t xml:space="preserve"> i fråga om lösningar för infor</w:t>
      </w:r>
      <w:r w:rsidRPr="003E5FA6">
        <w:softHyphen/>
        <w:t>ma</w:t>
      </w:r>
      <w:r w:rsidRPr="003E5FA6">
        <w:softHyphen/>
      </w:r>
      <w:r w:rsidRPr="00E211AD">
        <w:t>tion om varifrån samtalen kommer, tillgång för slutanvändare med funk</w:t>
      </w:r>
      <w:r w:rsidRPr="00E211AD">
        <w:softHyphen/>
        <w:t>tions</w:t>
      </w:r>
      <w:r w:rsidRPr="00E211AD">
        <w:softHyphen/>
        <w:t>nedsättning och dirigering till den lämpligaste alarmerings</w:t>
      </w:r>
      <w:r w:rsidRPr="00E211AD">
        <w:softHyphen/>
        <w:t>cen</w:t>
      </w:r>
      <w:r w:rsidRPr="00E211AD">
        <w:softHyphen/>
        <w:t xml:space="preserve">tralen. </w:t>
      </w:r>
      <w:r>
        <w:t>De</w:t>
      </w:r>
      <w:r w:rsidRPr="00E211AD">
        <w:t xml:space="preserve"> första av dessa akter ska antas senast den 21</w:t>
      </w:r>
      <w:r>
        <w:t> </w:t>
      </w:r>
      <w:r w:rsidRPr="00E211AD">
        <w:t>december 2022.</w:t>
      </w:r>
    </w:p>
    <w:p w14:paraId="28D77B50" w14:textId="77777777" w:rsidR="00D85371" w:rsidRPr="00E211AD" w:rsidRDefault="00D85371" w:rsidP="00D85371">
      <w:pPr>
        <w:pStyle w:val="Brdtextmedindrag"/>
      </w:pPr>
      <w:r w:rsidRPr="003E5FA6">
        <w:t>Artikel</w:t>
      </w:r>
      <w:r>
        <w:t> </w:t>
      </w:r>
      <w:r w:rsidRPr="003E5FA6">
        <w:t>116 avser delegerade akter om ändring av bilagorna</w:t>
      </w:r>
      <w:r>
        <w:t> </w:t>
      </w:r>
      <w:r w:rsidRPr="003E5FA6">
        <w:t>5,</w:t>
      </w:r>
      <w:r>
        <w:t> </w:t>
      </w:r>
      <w:r w:rsidRPr="003E5FA6">
        <w:t>6 och 9–11</w:t>
      </w:r>
      <w:r w:rsidRPr="00E211AD">
        <w:t xml:space="preserve"> i EU-direktivet med syfte att ta hänsyn till den tekniska och sociala utveck</w:t>
      </w:r>
      <w:r w:rsidRPr="00E211AD">
        <w:softHyphen/>
        <w:t>lingen eller till förändringar av efterfrågan på marknaden.</w:t>
      </w:r>
    </w:p>
    <w:p w14:paraId="6DA27869" w14:textId="77777777" w:rsidR="00D85371" w:rsidRPr="00E211AD" w:rsidRDefault="00D85371" w:rsidP="00D85371">
      <w:pPr>
        <w:pStyle w:val="Brdtextmedindrag"/>
      </w:pPr>
      <w:r w:rsidRPr="00E211AD">
        <w:t xml:space="preserve">De genomförandeakter och delegerade akter som kan aktualiseras med </w:t>
      </w:r>
      <w:r w:rsidRPr="003E5FA6">
        <w:t>stöd av direktivbe</w:t>
      </w:r>
      <w:r w:rsidRPr="003E5FA6">
        <w:softHyphen/>
        <w:t>stämmelserna kommer att utgöra preciseringar av så</w:t>
      </w:r>
      <w:r w:rsidRPr="003E5FA6">
        <w:softHyphen/>
        <w:t>dana</w:t>
      </w:r>
      <w:r w:rsidRPr="00E211AD">
        <w:t xml:space="preserve"> skyldigheter som följer av den nya lagen eller föreskrifter som med</w:t>
      </w:r>
      <w:r w:rsidRPr="00E211AD">
        <w:softHyphen/>
        <w:t>delas med stöd av den nya lagen. För att säkerställa att dessa rättsakter kan få omedel</w:t>
      </w:r>
      <w:r w:rsidRPr="00E211AD">
        <w:softHyphen/>
        <w:t xml:space="preserve">bart genomslag bör det </w:t>
      </w:r>
      <w:r>
        <w:t xml:space="preserve">göras </w:t>
      </w:r>
      <w:r w:rsidRPr="003E5FA6">
        <w:t>möjligt för tillsynsmyndigheten att utöva tillsyn över att rätts</w:t>
      </w:r>
      <w:r w:rsidRPr="003E5FA6">
        <w:softHyphen/>
        <w:t>akter</w:t>
      </w:r>
      <w:r w:rsidRPr="003E5FA6">
        <w:softHyphen/>
        <w:t>na</w:t>
      </w:r>
      <w:r w:rsidRPr="00E211AD">
        <w:t xml:space="preserve"> följs.</w:t>
      </w:r>
    </w:p>
    <w:p w14:paraId="0CF257DF" w14:textId="77777777" w:rsidR="00D85371" w:rsidRDefault="00D85371" w:rsidP="00D85371">
      <w:pPr>
        <w:pStyle w:val="Brdtextmedindrag"/>
      </w:pPr>
      <w:r>
        <w:t xml:space="preserve">Enligt </w:t>
      </w:r>
      <w:r w:rsidRPr="00E211AD">
        <w:t>7</w:t>
      </w:r>
      <w:r>
        <w:t> kap. </w:t>
      </w:r>
      <w:r w:rsidRPr="00E211AD">
        <w:t>1</w:t>
      </w:r>
      <w:r>
        <w:t> §</w:t>
      </w:r>
      <w:r w:rsidRPr="00E211AD">
        <w:t xml:space="preserve"> andra stycket 2 LEK </w:t>
      </w:r>
      <w:r>
        <w:t xml:space="preserve">ska </w:t>
      </w:r>
      <w:r w:rsidRPr="00E211AD">
        <w:t xml:space="preserve">tillsynsmyndigheten ha tillsyn över efterlevnaden av genomförandeåtgärder enligt </w:t>
      </w:r>
      <w:r>
        <w:t>bl.a.</w:t>
      </w:r>
      <w:r w:rsidRPr="00E211AD">
        <w:t xml:space="preserve"> artikel</w:t>
      </w:r>
      <w:r>
        <w:t> </w:t>
      </w:r>
      <w:r w:rsidRPr="000376B1">
        <w:t>27a.5 i USO-direktivet</w:t>
      </w:r>
      <w:r>
        <w:t xml:space="preserve"> om </w:t>
      </w:r>
      <w:r w:rsidRPr="000376B1">
        <w:t>num</w:t>
      </w:r>
      <w:r w:rsidRPr="000376B1">
        <w:softHyphen/>
        <w:t>merserien 116, inbegripet nummer 116</w:t>
      </w:r>
      <w:r>
        <w:t> </w:t>
      </w:r>
      <w:r w:rsidRPr="000376B1">
        <w:t>000</w:t>
      </w:r>
      <w:r>
        <w:t>. I EU-direk</w:t>
      </w:r>
      <w:r>
        <w:softHyphen/>
        <w:t>tivet finns det inte stöd för att anta sådana akter (jourlinje för försvunna barn, jfr artikel 96.1 i EU-direktivet). Bestämmelsen bör därför, i denna del, inte föras över till den nya lagen.</w:t>
      </w:r>
    </w:p>
    <w:p w14:paraId="4821C613" w14:textId="77777777" w:rsidR="00D85371" w:rsidRPr="00E211AD" w:rsidRDefault="00D85371" w:rsidP="00D85371">
      <w:pPr>
        <w:pStyle w:val="Rubrik5utannumrering"/>
      </w:pPr>
      <w:r w:rsidRPr="00E211AD">
        <w:t>Uppgiftsskyldighet</w:t>
      </w:r>
    </w:p>
    <w:p w14:paraId="52B8AC5B" w14:textId="77777777" w:rsidR="00D85371" w:rsidRPr="00E211AD" w:rsidRDefault="00D85371" w:rsidP="00D85371">
      <w:pPr>
        <w:pStyle w:val="Brdtext"/>
      </w:pPr>
      <w:r w:rsidRPr="003E5FA6">
        <w:t xml:space="preserve">Tillsynsmyndigheten bör också ha rätt att få de upplysningar </w:t>
      </w:r>
      <w:r>
        <w:t>eller</w:t>
      </w:r>
      <w:r w:rsidRPr="003E5FA6">
        <w:t xml:space="preserve"> hand</w:t>
      </w:r>
      <w:r w:rsidRPr="003E5FA6">
        <w:softHyphen/>
        <w:t>lingar</w:t>
      </w:r>
      <w:r w:rsidRPr="00E211AD">
        <w:t xml:space="preserve"> </w:t>
      </w:r>
      <w:r w:rsidRPr="003E5FA6">
        <w:t>som behövs för tillsynen över genomförandeakter och genomföran</w:t>
      </w:r>
      <w:r w:rsidRPr="003E5FA6">
        <w:softHyphen/>
        <w:t>de</w:t>
      </w:r>
      <w:r>
        <w:softHyphen/>
      </w:r>
      <w:r w:rsidRPr="003E5FA6">
        <w:t>åtgärder.</w:t>
      </w:r>
      <w:r w:rsidRPr="00E211AD">
        <w:t xml:space="preserve"> </w:t>
      </w:r>
      <w:r w:rsidRPr="003E5FA6">
        <w:t>Enligt 7</w:t>
      </w:r>
      <w:r>
        <w:t> kap. </w:t>
      </w:r>
      <w:r w:rsidRPr="003E5FA6">
        <w:t>3</w:t>
      </w:r>
      <w:r>
        <w:t> §</w:t>
      </w:r>
      <w:r w:rsidRPr="003E5FA6">
        <w:t xml:space="preserve"> första stycket 5 LEK får tillsynsmyndigheten förelägga den</w:t>
      </w:r>
      <w:r w:rsidRPr="00E211AD">
        <w:t xml:space="preserve"> som bedriver verksamhet som omfattas av lagen att tillhan</w:t>
      </w:r>
      <w:r w:rsidRPr="00E211AD">
        <w:softHyphen/>
        <w:t>dahålla myndig</w:t>
      </w:r>
      <w:r w:rsidRPr="003E5FA6">
        <w:t xml:space="preserve">heten upplysningar och handlingar som behövs för kontroll av </w:t>
      </w:r>
      <w:r>
        <w:t xml:space="preserve">att </w:t>
      </w:r>
      <w:r w:rsidRPr="003E5FA6">
        <w:t>genomförandeåtgärder enligt 7</w:t>
      </w:r>
      <w:r>
        <w:t> kap. </w:t>
      </w:r>
      <w:r w:rsidRPr="003E5FA6">
        <w:t>1</w:t>
      </w:r>
      <w:r>
        <w:t> §</w:t>
      </w:r>
      <w:r w:rsidRPr="003E5FA6">
        <w:t xml:space="preserve"> andra stycket i lagen</w:t>
      </w:r>
      <w:r>
        <w:t xml:space="preserve"> följs</w:t>
      </w:r>
      <w:r w:rsidRPr="003E5FA6">
        <w:t>. Enligt 7</w:t>
      </w:r>
      <w:r>
        <w:t> kap. </w:t>
      </w:r>
      <w:r w:rsidRPr="003E5FA6">
        <w:t>3</w:t>
      </w:r>
      <w:r>
        <w:t> §</w:t>
      </w:r>
      <w:r w:rsidRPr="003E5FA6">
        <w:t xml:space="preserve"> andra stycket </w:t>
      </w:r>
      <w:r w:rsidRPr="00E211AD">
        <w:t>LEK får förelägganden förenas med vite.</w:t>
      </w:r>
    </w:p>
    <w:p w14:paraId="11B8F6A7" w14:textId="77777777" w:rsidR="00D85371" w:rsidRPr="00E211AD" w:rsidRDefault="00D85371" w:rsidP="00D85371">
      <w:pPr>
        <w:pStyle w:val="Brdtextmedindrag"/>
      </w:pPr>
      <w:r w:rsidRPr="00E211AD">
        <w:t xml:space="preserve">Det finns även fortsättningsvis behov av att tillsynsmyndigheten kan få </w:t>
      </w:r>
      <w:r w:rsidRPr="003E5FA6">
        <w:t>sådan information. Det gäller även för sådana genomförandeakter som med</w:t>
      </w:r>
      <w:r w:rsidRPr="00E211AD">
        <w:t xml:space="preserve">delas med stöd av direktivet och som beskrivits ovan. Bestämmelserna bör därför föras över till den nya </w:t>
      </w:r>
      <w:r w:rsidRPr="005262AB">
        <w:t>lagen.</w:t>
      </w:r>
    </w:p>
    <w:p w14:paraId="7FDB251A" w14:textId="77777777" w:rsidR="00D85371" w:rsidRPr="00E211AD" w:rsidRDefault="00D85371" w:rsidP="00D85371">
      <w:pPr>
        <w:pStyle w:val="Rubrik5utannumrering"/>
      </w:pPr>
      <w:r w:rsidRPr="00E211AD">
        <w:t>Roamingförordningen och TSM-förordningen</w:t>
      </w:r>
    </w:p>
    <w:p w14:paraId="152B5EBE" w14:textId="4A3A1B9E" w:rsidR="00D85371" w:rsidRPr="003E5FA6" w:rsidRDefault="00D85371" w:rsidP="00D85371">
      <w:pPr>
        <w:pStyle w:val="Brdtext"/>
      </w:pPr>
      <w:r w:rsidRPr="0075689A">
        <w:rPr>
          <w:spacing w:val="-2"/>
        </w:rPr>
        <w:t>I 7 kap. 3 a § LEK finns kompletterande tillsynsbestämmelser till roam</w:t>
      </w:r>
      <w:r w:rsidRPr="0075689A">
        <w:rPr>
          <w:spacing w:val="-2"/>
        </w:rPr>
        <w:softHyphen/>
        <w:t>ing</w:t>
      </w:r>
      <w:r w:rsidR="0075689A" w:rsidRPr="0075689A">
        <w:rPr>
          <w:spacing w:val="-2"/>
        </w:rPr>
        <w:softHyphen/>
      </w:r>
      <w:r w:rsidRPr="00E211AD">
        <w:softHyphen/>
        <w:t xml:space="preserve">förordningen (EU) nr 531/2012 och </w:t>
      </w:r>
      <w:r>
        <w:t xml:space="preserve">till </w:t>
      </w:r>
      <w:r w:rsidRPr="00E211AD">
        <w:t>TSM-förord</w:t>
      </w:r>
      <w:r w:rsidRPr="00E211AD">
        <w:softHyphen/>
        <w:t>nin</w:t>
      </w:r>
      <w:r w:rsidRPr="00E211AD">
        <w:softHyphen/>
        <w:t>gen</w:t>
      </w:r>
      <w:r>
        <w:t xml:space="preserve"> (EU) 2015/</w:t>
      </w:r>
      <w:r w:rsidR="0075689A">
        <w:t xml:space="preserve"> </w:t>
      </w:r>
      <w:r>
        <w:t>2120</w:t>
      </w:r>
      <w:r w:rsidRPr="00E211AD">
        <w:t>. Tillsynsmyndigheten får med</w:t>
      </w:r>
      <w:r w:rsidRPr="00E211AD">
        <w:softHyphen/>
        <w:t>dela de föreläg</w:t>
      </w:r>
      <w:r w:rsidRPr="00E211AD">
        <w:softHyphen/>
      </w:r>
      <w:r w:rsidRPr="003E5FA6">
        <w:t>gan</w:t>
      </w:r>
      <w:r w:rsidRPr="003E5FA6">
        <w:softHyphen/>
        <w:t>den och förbud som behövs för fullgörande av de skyl</w:t>
      </w:r>
      <w:r w:rsidRPr="003E5FA6">
        <w:softHyphen/>
        <w:t>digheter som anges</w:t>
      </w:r>
      <w:r w:rsidRPr="00E211AD">
        <w:t xml:space="preserve"> i roamingförord</w:t>
      </w:r>
      <w:r w:rsidR="00ED25A1">
        <w:softHyphen/>
      </w:r>
      <w:r w:rsidRPr="00E211AD">
        <w:t>ningen och i genomförandeakter enligt samma för</w:t>
      </w:r>
      <w:r w:rsidRPr="00E211AD">
        <w:softHyphen/>
        <w:t xml:space="preserve">ordning och </w:t>
      </w:r>
      <w:r>
        <w:t xml:space="preserve">i </w:t>
      </w:r>
      <w:r w:rsidRPr="00E211AD">
        <w:t>artiklarna 3–5a i TSM-förordningen. Före</w:t>
      </w:r>
      <w:r w:rsidRPr="00E211AD">
        <w:softHyphen/>
        <w:t>läggan</w:t>
      </w:r>
      <w:r w:rsidRPr="00E211AD">
        <w:softHyphen/>
        <w:t>den och för</w:t>
      </w:r>
      <w:r w:rsidRPr="00E211AD">
        <w:softHyphen/>
        <w:t>bud får förenas med vite. Vidare får tillsynsmyndigheten enligt 7</w:t>
      </w:r>
      <w:r>
        <w:t xml:space="preserve"> kap. </w:t>
      </w:r>
      <w:r w:rsidRPr="00E211AD">
        <w:t>3</w:t>
      </w:r>
      <w:r>
        <w:t> §</w:t>
      </w:r>
      <w:r w:rsidRPr="00E211AD">
        <w:t xml:space="preserve"> första stycket 6 och andra </w:t>
      </w:r>
      <w:r w:rsidRPr="00E211AD">
        <w:lastRenderedPageBreak/>
        <w:t>stycket LEK</w:t>
      </w:r>
      <w:r>
        <w:t xml:space="preserve"> vid vite</w:t>
      </w:r>
      <w:r w:rsidRPr="00E211AD">
        <w:t xml:space="preserve"> förelägga den som bedri</w:t>
      </w:r>
      <w:r w:rsidRPr="00E211AD">
        <w:softHyphen/>
        <w:t>ver verk</w:t>
      </w:r>
      <w:r w:rsidRPr="00E211AD">
        <w:softHyphen/>
        <w:t xml:space="preserve">samhet </w:t>
      </w:r>
      <w:r w:rsidRPr="003E5FA6">
        <w:t>som omfattas av lagen att tillhandahålla myndigheten upp</w:t>
      </w:r>
      <w:r w:rsidRPr="003E5FA6">
        <w:softHyphen/>
        <w:t>lysningar och hand</w:t>
      </w:r>
      <w:r w:rsidRPr="003E5FA6">
        <w:softHyphen/>
      </w:r>
      <w:r w:rsidRPr="00E211AD">
        <w:t>lingar som behövs för kontroll av efterlevnaden av roaming</w:t>
      </w:r>
      <w:r w:rsidRPr="00E211AD">
        <w:softHyphen/>
        <w:t>förord</w:t>
      </w:r>
      <w:r w:rsidRPr="00E211AD">
        <w:softHyphen/>
        <w:t xml:space="preserve">ningen </w:t>
      </w:r>
      <w:r w:rsidRPr="003E5FA6">
        <w:t>och TSM-förordningen. Dessa bestämmelser bör föras över till den nya lagen.</w:t>
      </w:r>
    </w:p>
    <w:p w14:paraId="3BDE6216" w14:textId="171108C3" w:rsidR="00D85371" w:rsidRDefault="00D85371" w:rsidP="00D85371">
      <w:pPr>
        <w:pStyle w:val="Brdtextmedindrag"/>
      </w:pPr>
      <w:r w:rsidRPr="00E211AD">
        <w:t xml:space="preserve">Hänvisningen till roamingförordningen avser en viss angiven lydelse </w:t>
      </w:r>
      <w:r w:rsidRPr="003E5FA6">
        <w:t>(statisk hänvisning). Lagen behöver då normalt ändras om EU-förordnin</w:t>
      </w:r>
      <w:r w:rsidRPr="003E5FA6">
        <w:softHyphen/>
        <w:t>gen</w:t>
      </w:r>
      <w:r w:rsidRPr="00E211AD">
        <w:t xml:space="preserve"> </w:t>
      </w:r>
      <w:r w:rsidRPr="003E5FA6">
        <w:t>ändras. Hänvisningen till TSM-förordningen avser dock förordningen i den</w:t>
      </w:r>
      <w:r w:rsidRPr="00E211AD">
        <w:t xml:space="preserve"> vid varje tidpunkt gällande lydelsen (dynamisk hänvis</w:t>
      </w:r>
      <w:r w:rsidRPr="00E211AD">
        <w:softHyphen/>
        <w:t>ning). Förord</w:t>
      </w:r>
      <w:r w:rsidRPr="00E211AD">
        <w:softHyphen/>
        <w:t>ningen kan då ändras utan att lagen med nödvändighet behö</w:t>
      </w:r>
      <w:r w:rsidRPr="00E211AD">
        <w:softHyphen/>
        <w:t xml:space="preserve">ver ändras. Genom en </w:t>
      </w:r>
      <w:r w:rsidRPr="003E5FA6">
        <w:t>dynamisk hänvisning säkerställs att ändringar i förordningen får omedel</w:t>
      </w:r>
      <w:r w:rsidRPr="003E5FA6">
        <w:softHyphen/>
        <w:t>bart</w:t>
      </w:r>
      <w:r w:rsidRPr="00E211AD">
        <w:t xml:space="preserve"> genomslag när det gäller tillsyns</w:t>
      </w:r>
      <w:r w:rsidRPr="00E211AD">
        <w:softHyphen/>
        <w:t>myndig</w:t>
      </w:r>
      <w:r w:rsidRPr="00E211AD">
        <w:softHyphen/>
        <w:t>hetens sanktions</w:t>
      </w:r>
      <w:r w:rsidRPr="00E211AD">
        <w:softHyphen/>
        <w:t>möjligheter. I till</w:t>
      </w:r>
      <w:r w:rsidRPr="00E211AD">
        <w:softHyphen/>
        <w:t>syns</w:t>
      </w:r>
      <w:r w:rsidRPr="00E211AD">
        <w:softHyphen/>
        <w:t>be</w:t>
      </w:r>
      <w:r w:rsidRPr="00E211AD">
        <w:softHyphen/>
        <w:t>stämmelser som kompletterar EU-förordningar görs därför nu</w:t>
      </w:r>
      <w:r w:rsidRPr="00E211AD">
        <w:softHyphen/>
        <w:t>mera hänvisningar</w:t>
      </w:r>
      <w:r w:rsidRPr="00E211AD">
        <w:softHyphen/>
        <w:t>na ofta dynamiska. Det gäller även sådana hänvisningar i till</w:t>
      </w:r>
      <w:r w:rsidRPr="00E211AD">
        <w:softHyphen/>
        <w:t xml:space="preserve">synsbestämmelser i LEK (se prop. 2018/19:41 </w:t>
      </w:r>
      <w:r w:rsidR="00EB24E6">
        <w:t>s. 1</w:t>
      </w:r>
      <w:r w:rsidRPr="00E211AD">
        <w:t>2 och</w:t>
      </w:r>
      <w:r w:rsidR="0075689A">
        <w:t xml:space="preserve"> </w:t>
      </w:r>
      <w:r w:rsidRPr="00E211AD">
        <w:t>18 med hän</w:t>
      </w:r>
      <w:r w:rsidRPr="00E211AD">
        <w:softHyphen/>
        <w:t>vis</w:t>
      </w:r>
      <w:r w:rsidRPr="00E211AD">
        <w:softHyphen/>
        <w:t>ningar). Mot denna bak</w:t>
      </w:r>
      <w:r w:rsidRPr="00E211AD">
        <w:softHyphen/>
        <w:t xml:space="preserve">grund </w:t>
      </w:r>
      <w:r>
        <w:t>är</w:t>
      </w:r>
      <w:r w:rsidRPr="00E211AD">
        <w:t xml:space="preserve"> det lämpligt att även hän</w:t>
      </w:r>
      <w:r w:rsidR="0075689A">
        <w:softHyphen/>
      </w:r>
      <w:r w:rsidRPr="00E211AD">
        <w:t>visningen till roamingförordningen är dynamisk.</w:t>
      </w:r>
    </w:p>
    <w:p w14:paraId="5D65AF45" w14:textId="77777777" w:rsidR="00D85371" w:rsidRDefault="00D85371" w:rsidP="00D85371">
      <w:pPr>
        <w:pStyle w:val="Rubrik5utannumrering"/>
      </w:pPr>
      <w:r>
        <w:t>Genomförandeakter till e-dataskyddsdirektivet</w:t>
      </w:r>
    </w:p>
    <w:p w14:paraId="2101DCA2" w14:textId="77777777" w:rsidR="00D85371" w:rsidRPr="00ED3B44" w:rsidRDefault="00D85371" w:rsidP="00D85371">
      <w:pPr>
        <w:pStyle w:val="Brdtext"/>
      </w:pPr>
      <w:r>
        <w:t>Enligt 7 kap. 1 § andra stycket 3 LEK ska tillsynsmyndigheten även ha tillsyn över att genomförandeåtgärder som antagits med stöd av artikel 4.5 i e-dataskyddsdirektivet 2002/58/EG följs. Av 7 kap. 4 § LEK framgår att lagens möjlig</w:t>
      </w:r>
      <w:r>
        <w:softHyphen/>
        <w:t>heter att ingripa med förelägganden och förbud är tillämpliga även när sådana genomförandeakter inte följs. Bestämmelserna om detta bör föras över till den nya lagen.</w:t>
      </w:r>
    </w:p>
    <w:p w14:paraId="5F7A0246" w14:textId="7610D600" w:rsidR="00D85371" w:rsidRPr="00E211AD" w:rsidRDefault="00D85371" w:rsidP="00D85371">
      <w:pPr>
        <w:pStyle w:val="Rubrik2"/>
      </w:pPr>
      <w:bookmarkStart w:id="1453" w:name="_Toc9841671"/>
      <w:bookmarkStart w:id="1454" w:name="_Toc9867548"/>
      <w:bookmarkStart w:id="1455" w:name="_Toc9867798"/>
      <w:bookmarkStart w:id="1456" w:name="_Toc9871215"/>
      <w:bookmarkStart w:id="1457" w:name="_Toc9958298"/>
      <w:bookmarkStart w:id="1458" w:name="_Toc9961357"/>
      <w:bookmarkStart w:id="1459" w:name="_Toc9962456"/>
      <w:bookmarkStart w:id="1460" w:name="_Toc17793420"/>
      <w:bookmarkStart w:id="1461" w:name="_Toc73006001"/>
      <w:bookmarkStart w:id="1462" w:name="_Toc86738807"/>
      <w:bookmarkStart w:id="1463" w:name="_Toc94597570"/>
      <w:bookmarkStart w:id="1464" w:name="_Toc96533413"/>
      <w:r w:rsidRPr="00E211AD">
        <w:t>Lösning av tvister</w:t>
      </w:r>
      <w:bookmarkEnd w:id="1453"/>
      <w:bookmarkEnd w:id="1454"/>
      <w:bookmarkEnd w:id="1455"/>
      <w:bookmarkEnd w:id="1456"/>
      <w:bookmarkEnd w:id="1457"/>
      <w:bookmarkEnd w:id="1458"/>
      <w:bookmarkEnd w:id="1459"/>
      <w:bookmarkEnd w:id="1460"/>
      <w:bookmarkEnd w:id="1461"/>
      <w:bookmarkEnd w:id="1462"/>
      <w:bookmarkEnd w:id="1463"/>
      <w:bookmarkEnd w:id="1464"/>
    </w:p>
    <w:p w14:paraId="66B625F2" w14:textId="77777777" w:rsidR="00D85371" w:rsidRPr="00E211AD" w:rsidRDefault="00D85371" w:rsidP="00D85371">
      <w:pPr>
        <w:pStyle w:val="Brdtextram"/>
      </w:pPr>
      <w:r>
        <w:rPr>
          <w:b/>
        </w:rPr>
        <w:t>Regeringens f</w:t>
      </w:r>
      <w:r w:rsidRPr="00E211AD">
        <w:rPr>
          <w:b/>
        </w:rPr>
        <w:t>örslag:</w:t>
      </w:r>
      <w:r w:rsidRPr="00E211AD">
        <w:t xml:space="preserve"> Bestämmelserna </w:t>
      </w:r>
      <w:r>
        <w:t>i lagen om elektronisk kommu</w:t>
      </w:r>
      <w:r>
        <w:softHyphen/>
        <w:t xml:space="preserve">nikation </w:t>
      </w:r>
      <w:r w:rsidRPr="00E211AD">
        <w:t xml:space="preserve">om lösning av tvister </w:t>
      </w:r>
      <w:r>
        <w:t xml:space="preserve">och om skyldighet att lämna uppgifter och handlingar som behövs för att pröva en tvist </w:t>
      </w:r>
      <w:r w:rsidRPr="00E211AD">
        <w:t>ska föras över till den nya lagen</w:t>
      </w:r>
      <w:r>
        <w:t xml:space="preserve">. </w:t>
      </w:r>
      <w:r w:rsidRPr="00E211AD">
        <w:t>Tvist</w:t>
      </w:r>
      <w:r>
        <w:softHyphen/>
      </w:r>
      <w:r w:rsidRPr="00E211AD">
        <w:t>lös</w:t>
      </w:r>
      <w:r>
        <w:softHyphen/>
      </w:r>
      <w:r w:rsidRPr="00E211AD">
        <w:t>nings</w:t>
      </w:r>
      <w:r>
        <w:softHyphen/>
      </w:r>
      <w:r w:rsidRPr="00E211AD">
        <w:t>förfarandet ska även omfatta tvister mellan den som tillhan</w:t>
      </w:r>
      <w:r>
        <w:softHyphen/>
      </w:r>
      <w:r w:rsidRPr="00E211AD">
        <w:t>da</w:t>
      </w:r>
      <w:r>
        <w:softHyphen/>
      </w:r>
      <w:r w:rsidRPr="00E211AD">
        <w:t xml:space="preserve">håller elektroniska kommunikationsnät eller </w:t>
      </w:r>
      <w:r>
        <w:t xml:space="preserve">elektroniska </w:t>
      </w:r>
      <w:r w:rsidRPr="00E211AD">
        <w:t>kommunikationstjänster eller tillhörande tjänster och ett företag som tillhandahåller tillhörande faci</w:t>
      </w:r>
      <w:r>
        <w:softHyphen/>
      </w:r>
      <w:r w:rsidRPr="00E211AD">
        <w:t>liteter.</w:t>
      </w:r>
    </w:p>
    <w:p w14:paraId="74DAB20B" w14:textId="77777777" w:rsidR="00D85371" w:rsidRPr="00E211AD" w:rsidRDefault="00D85371" w:rsidP="00D85371">
      <w:pPr>
        <w:pStyle w:val="Brdtextmedindragram"/>
      </w:pPr>
      <w:r w:rsidRPr="00E211AD">
        <w:t>Tvistlösning ska också kunna ske om en operatör inte når en överens</w:t>
      </w:r>
      <w:r w:rsidRPr="00E211AD">
        <w:softHyphen/>
        <w:t>kom</w:t>
      </w:r>
      <w:r>
        <w:softHyphen/>
      </w:r>
      <w:r w:rsidRPr="00E211AD">
        <w:t xml:space="preserve">melse om tillträde till </w:t>
      </w:r>
      <w:r w:rsidRPr="00E211AD">
        <w:rPr>
          <w:rFonts w:eastAsiaTheme="minorHAnsi"/>
        </w:rPr>
        <w:t>bygg</w:t>
      </w:r>
      <w:r w:rsidRPr="00E211AD">
        <w:rPr>
          <w:rFonts w:eastAsiaTheme="minorHAnsi"/>
        </w:rPr>
        <w:softHyphen/>
        <w:t xml:space="preserve">nader, anläggningar och föremål som är </w:t>
      </w:r>
      <w:r w:rsidRPr="003E5FA6">
        <w:rPr>
          <w:rFonts w:eastAsiaTheme="minorHAnsi"/>
        </w:rPr>
        <w:t xml:space="preserve">tekniskt lämpliga för </w:t>
      </w:r>
      <w:r>
        <w:rPr>
          <w:rFonts w:eastAsiaTheme="minorHAnsi"/>
        </w:rPr>
        <w:t>installation av</w:t>
      </w:r>
      <w:r w:rsidRPr="003E5FA6">
        <w:rPr>
          <w:rFonts w:eastAsiaTheme="minorHAnsi"/>
        </w:rPr>
        <w:t xml:space="preserve"> trådlösa access</w:t>
      </w:r>
      <w:r w:rsidRPr="003E5FA6">
        <w:rPr>
          <w:rFonts w:eastAsiaTheme="minorHAnsi"/>
        </w:rPr>
        <w:softHyphen/>
        <w:t>punk</w:t>
      </w:r>
      <w:r w:rsidRPr="003E5FA6">
        <w:rPr>
          <w:rFonts w:eastAsiaTheme="minorHAnsi"/>
        </w:rPr>
        <w:softHyphen/>
        <w:t>ter med kort räck</w:t>
      </w:r>
      <w:r w:rsidRPr="003E5FA6">
        <w:rPr>
          <w:rFonts w:eastAsiaTheme="minorHAnsi"/>
        </w:rPr>
        <w:softHyphen/>
        <w:t>vidd</w:t>
      </w:r>
      <w:r w:rsidRPr="00E211AD">
        <w:rPr>
          <w:rFonts w:eastAsiaTheme="minorHAnsi"/>
        </w:rPr>
        <w:t xml:space="preserve"> på eller som behövs för anslut</w:t>
      </w:r>
      <w:r>
        <w:rPr>
          <w:rFonts w:eastAsiaTheme="minorHAnsi"/>
        </w:rPr>
        <w:t xml:space="preserve">ning </w:t>
      </w:r>
      <w:r w:rsidRPr="00E211AD">
        <w:rPr>
          <w:rFonts w:eastAsiaTheme="minorHAnsi"/>
        </w:rPr>
        <w:t>a</w:t>
      </w:r>
      <w:r>
        <w:rPr>
          <w:rFonts w:eastAsiaTheme="minorHAnsi"/>
        </w:rPr>
        <w:t>v</w:t>
      </w:r>
      <w:r w:rsidRPr="00E211AD">
        <w:rPr>
          <w:rFonts w:eastAsiaTheme="minorHAnsi"/>
        </w:rPr>
        <w:t xml:space="preserve"> sådana access</w:t>
      </w:r>
      <w:r w:rsidRPr="00E211AD">
        <w:rPr>
          <w:rFonts w:eastAsiaTheme="minorHAnsi"/>
        </w:rPr>
        <w:softHyphen/>
        <w:t>punkter till ett stam</w:t>
      </w:r>
      <w:r w:rsidRPr="00E211AD">
        <w:rPr>
          <w:rFonts w:eastAsiaTheme="minorHAnsi"/>
        </w:rPr>
        <w:softHyphen/>
        <w:t>nät.</w:t>
      </w:r>
    </w:p>
    <w:p w14:paraId="04ED36E0" w14:textId="77777777" w:rsidR="00D85371" w:rsidRPr="00E211AD" w:rsidRDefault="00D85371" w:rsidP="00D85371">
      <w:pPr>
        <w:pStyle w:val="Brdtextmedindrag"/>
        <w:rPr>
          <w:sz w:val="8"/>
          <w:szCs w:val="8"/>
        </w:rPr>
      </w:pPr>
    </w:p>
    <w:p w14:paraId="1B5EF1FD" w14:textId="77777777" w:rsidR="00D85371" w:rsidRDefault="00D85371" w:rsidP="00D85371">
      <w:pPr>
        <w:pStyle w:val="Brdtextmedindrag"/>
      </w:pPr>
      <w:r w:rsidRPr="006A4EB5">
        <w:rPr>
          <w:b/>
        </w:rPr>
        <w:t>Promemorians förslag</w:t>
      </w:r>
      <w:r>
        <w:rPr>
          <w:b/>
        </w:rPr>
        <w:t xml:space="preserve"> </w:t>
      </w:r>
      <w:r w:rsidRPr="006A4EB5">
        <w:t>överensstämmer i huvudsak med regeringens för</w:t>
      </w:r>
      <w:r w:rsidRPr="006A4EB5">
        <w:softHyphen/>
        <w:t xml:space="preserve">slag. I promemorian föreslås att bestämmelser om tidsfrister ska </w:t>
      </w:r>
      <w:r>
        <w:t>med</w:t>
      </w:r>
      <w:r>
        <w:softHyphen/>
        <w:t>delas i lag</w:t>
      </w:r>
      <w:r w:rsidRPr="006A4EB5">
        <w:t>.</w:t>
      </w:r>
      <w:r>
        <w:t xml:space="preserve"> </w:t>
      </w:r>
    </w:p>
    <w:p w14:paraId="24763CBF" w14:textId="77777777" w:rsidR="00D85371" w:rsidRPr="003F2FF7" w:rsidRDefault="00D85371" w:rsidP="00D85371">
      <w:pPr>
        <w:pStyle w:val="Brdtextmedindrag"/>
        <w:rPr>
          <w:i/>
        </w:rPr>
      </w:pPr>
      <w:r>
        <w:rPr>
          <w:b/>
        </w:rPr>
        <w:t>Remissinstanserna:</w:t>
      </w:r>
      <w:r w:rsidRPr="009A49B8">
        <w:rPr>
          <w:bCs/>
        </w:rPr>
        <w:t xml:space="preserve"> </w:t>
      </w:r>
      <w:r>
        <w:t xml:space="preserve">De flesta av remissinstanserna tillstyrker förslaget eller har inga synpunkter på det. </w:t>
      </w:r>
      <w:r>
        <w:rPr>
          <w:i/>
          <w:iCs/>
        </w:rPr>
        <w:t>Trafikverket</w:t>
      </w:r>
      <w:r>
        <w:t xml:space="preserve"> och </w:t>
      </w:r>
      <w:r>
        <w:rPr>
          <w:i/>
          <w:iCs/>
        </w:rPr>
        <w:t>Försvarets radioanstalt</w:t>
      </w:r>
      <w:r>
        <w:t xml:space="preserve"> anser att vissa tvister om tillträde som rör Sveriges säkerhet bör prövas av regeringen i stället för av tillsynsmyndigheten.</w:t>
      </w:r>
    </w:p>
    <w:p w14:paraId="670529F3" w14:textId="77777777" w:rsidR="00D85371" w:rsidRPr="00E211AD" w:rsidRDefault="00D85371" w:rsidP="00D85371">
      <w:pPr>
        <w:pStyle w:val="Rubrik4utannumrering"/>
      </w:pPr>
      <w:r w:rsidRPr="00554BF7">
        <w:lastRenderedPageBreak/>
        <w:t>Skälen för regeringens förslag</w:t>
      </w:r>
      <w:r w:rsidRPr="00E211AD">
        <w:t xml:space="preserve"> </w:t>
      </w:r>
    </w:p>
    <w:p w14:paraId="4C2742D1" w14:textId="77777777" w:rsidR="00D85371" w:rsidRPr="00675434" w:rsidRDefault="00D85371" w:rsidP="00D85371">
      <w:pPr>
        <w:pStyle w:val="Rubrik5utannumrering"/>
        <w:spacing w:before="0"/>
      </w:pPr>
      <w:r>
        <w:t>Tvistlösning i allmänhet</w:t>
      </w:r>
    </w:p>
    <w:p w14:paraId="193B2937" w14:textId="2F454D7C" w:rsidR="00D85371" w:rsidRPr="00ED25A1" w:rsidRDefault="00D85371" w:rsidP="00D85371">
      <w:pPr>
        <w:pStyle w:val="Brdtext"/>
        <w:rPr>
          <w:spacing w:val="-2"/>
        </w:rPr>
      </w:pPr>
      <w:r w:rsidRPr="00ED25A1">
        <w:rPr>
          <w:spacing w:val="-2"/>
        </w:rPr>
        <w:t>I 7 kap. 10 § LEK finns ett särskilt förfarande för lösning av tvister som upp</w:t>
      </w:r>
      <w:r w:rsidRPr="00ED25A1">
        <w:rPr>
          <w:spacing w:val="-2"/>
        </w:rPr>
        <w:softHyphen/>
        <w:t>kommer mellan dem som tillhandahåller elektroniska kommunika</w:t>
      </w:r>
      <w:r w:rsidRPr="00ED25A1">
        <w:rPr>
          <w:spacing w:val="-2"/>
        </w:rPr>
        <w:softHyphen/>
        <w:t>tionsnät eller kommunikationstjänster eller tillhörande tjänster eller mellan en sådan aktör och ett företag som drar nytta av en skyldighet i fråga om sam</w:t>
      </w:r>
      <w:r w:rsidRPr="00ED25A1">
        <w:rPr>
          <w:spacing w:val="-2"/>
        </w:rPr>
        <w:softHyphen/>
        <w:t xml:space="preserve">trafik eller andra former av tillträde. Tvistlösning är också möjlig </w:t>
      </w:r>
      <w:r w:rsidR="00ED25A1" w:rsidRPr="00ED25A1">
        <w:rPr>
          <w:spacing w:val="-2"/>
        </w:rPr>
        <w:t>om</w:t>
      </w:r>
      <w:r w:rsidRPr="00ED25A1">
        <w:rPr>
          <w:spacing w:val="-2"/>
        </w:rPr>
        <w:t xml:space="preserve"> en över</w:t>
      </w:r>
      <w:r w:rsidR="00ED25A1">
        <w:rPr>
          <w:spacing w:val="-2"/>
        </w:rPr>
        <w:softHyphen/>
      </w:r>
      <w:r w:rsidRPr="00ED25A1">
        <w:rPr>
          <w:spacing w:val="-2"/>
        </w:rPr>
        <w:t>ens</w:t>
      </w:r>
      <w:r w:rsidR="00ED25A1">
        <w:rPr>
          <w:spacing w:val="-2"/>
        </w:rPr>
        <w:softHyphen/>
      </w:r>
      <w:r w:rsidRPr="00ED25A1">
        <w:rPr>
          <w:spacing w:val="-2"/>
        </w:rPr>
        <w:t>kommelse om till</w:t>
      </w:r>
      <w:r w:rsidRPr="00ED25A1">
        <w:rPr>
          <w:spacing w:val="-2"/>
        </w:rPr>
        <w:softHyphen/>
        <w:t>träde enligt 4 kap. 13 b § i lagen inte har nåtts inom två månader från det att en begäran mottagits. Sådana tvister får på begäran av en part hän</w:t>
      </w:r>
      <w:r w:rsidRPr="00ED25A1">
        <w:rPr>
          <w:spacing w:val="-2"/>
        </w:rPr>
        <w:softHyphen/>
        <w:t>skjutas för avgörande av tillsynsmyndigheten. En förutsättning är att tvisten har samband med skyldigheter som följer av lagen eller av före</w:t>
      </w:r>
      <w:r w:rsidR="00341368">
        <w:rPr>
          <w:spacing w:val="-2"/>
        </w:rPr>
        <w:softHyphen/>
      </w:r>
      <w:r w:rsidRPr="00ED25A1">
        <w:rPr>
          <w:spacing w:val="-2"/>
        </w:rPr>
        <w:t>skrifter, tillståndsvillkor eller beslut om förplik</w:t>
      </w:r>
      <w:r w:rsidR="00ED25A1" w:rsidRPr="00ED25A1">
        <w:rPr>
          <w:spacing w:val="-2"/>
        </w:rPr>
        <w:softHyphen/>
      </w:r>
      <w:r w:rsidRPr="00ED25A1">
        <w:rPr>
          <w:spacing w:val="-2"/>
        </w:rPr>
        <w:t>telser som med</w:t>
      </w:r>
      <w:r w:rsidR="00ED25A1">
        <w:rPr>
          <w:spacing w:val="-2"/>
        </w:rPr>
        <w:softHyphen/>
      </w:r>
      <w:r w:rsidRPr="00ED25A1">
        <w:rPr>
          <w:spacing w:val="-2"/>
        </w:rPr>
        <w:t>delats med stöd av lagen. Det gäller även tvister som har samband med skyl</w:t>
      </w:r>
      <w:r w:rsidR="00ED25A1">
        <w:rPr>
          <w:spacing w:val="-2"/>
        </w:rPr>
        <w:softHyphen/>
      </w:r>
      <w:r w:rsidRPr="00ED25A1">
        <w:rPr>
          <w:spacing w:val="-2"/>
        </w:rPr>
        <w:t>digheter som följer av de genomförandeåtgärder som anges i 7 kap. 1 § andra stycket LEK eller av roamingförordningen (EU) nr 531/2012, eller om tvisten i övrigt rör villkor för sam</w:t>
      </w:r>
      <w:r w:rsidRPr="00ED25A1">
        <w:rPr>
          <w:spacing w:val="-2"/>
        </w:rPr>
        <w:softHyphen/>
        <w:t>trafik eller andra former av tillträde. Tvisten ska avgöras så snart som möj</w:t>
      </w:r>
      <w:r w:rsidRPr="00ED25A1">
        <w:rPr>
          <w:spacing w:val="-2"/>
        </w:rPr>
        <w:softHyphen/>
        <w:t>ligt. Beslutet ska meddelas senast fyra månader, eller om tvisten gäller tillämp</w:t>
      </w:r>
      <w:r w:rsidRPr="00ED25A1">
        <w:rPr>
          <w:spacing w:val="-2"/>
        </w:rPr>
        <w:softHyphen/>
        <w:t>ningen av 4 kap.</w:t>
      </w:r>
      <w:r w:rsidR="00ED25A1" w:rsidRPr="00ED25A1">
        <w:rPr>
          <w:spacing w:val="-2"/>
        </w:rPr>
        <w:t xml:space="preserve"> </w:t>
      </w:r>
      <w:r w:rsidRPr="00ED25A1">
        <w:rPr>
          <w:spacing w:val="-2"/>
        </w:rPr>
        <w:t>13 b §, senast två må</w:t>
      </w:r>
      <w:r w:rsidR="00341368">
        <w:rPr>
          <w:spacing w:val="-2"/>
        </w:rPr>
        <w:softHyphen/>
      </w:r>
      <w:r w:rsidRPr="00ED25A1">
        <w:rPr>
          <w:spacing w:val="-2"/>
        </w:rPr>
        <w:t>nader från det att begäran kom in till myndigheten, om längre tid inte är nödvändig med hänsyn till tvistens omfattning eller andra särskilda omständigheter.</w:t>
      </w:r>
    </w:p>
    <w:p w14:paraId="0DA8DBEE" w14:textId="601E7929" w:rsidR="00D85371" w:rsidRDefault="00D85371" w:rsidP="00D85371">
      <w:pPr>
        <w:pStyle w:val="Brdtextmedindrag"/>
      </w:pPr>
      <w:r w:rsidRPr="00E211AD">
        <w:t>Paragrafen genomför artikel</w:t>
      </w:r>
      <w:r>
        <w:t> </w:t>
      </w:r>
      <w:r w:rsidRPr="00E211AD">
        <w:t>20 i ramdirektivet, som i huvudsak har förts över till artikel</w:t>
      </w:r>
      <w:r>
        <w:t> </w:t>
      </w:r>
      <w:r w:rsidRPr="00E211AD">
        <w:t>26 i EU-direktivet, och artikel</w:t>
      </w:r>
      <w:r>
        <w:t> </w:t>
      </w:r>
      <w:r w:rsidRPr="00E211AD">
        <w:t xml:space="preserve">9.3 i utbyggnadsdirektivet </w:t>
      </w:r>
      <w:r>
        <w:t xml:space="preserve">2014/61/EU </w:t>
      </w:r>
      <w:r w:rsidRPr="00E211AD">
        <w:t>samt kompletterar artikel</w:t>
      </w:r>
      <w:r>
        <w:t> </w:t>
      </w:r>
      <w:r w:rsidRPr="00E211AD">
        <w:t xml:space="preserve">17.1 i roamingförordningen. </w:t>
      </w:r>
      <w:r>
        <w:t>Enligt artikel 26 i EU-direktivet ska tvistlösning ske hos den natio</w:t>
      </w:r>
      <w:r>
        <w:softHyphen/>
        <w:t>nella regle</w:t>
      </w:r>
      <w:r>
        <w:softHyphen/>
        <w:t>rings</w:t>
      </w:r>
      <w:r>
        <w:softHyphen/>
        <w:t xml:space="preserve">myndigheten. </w:t>
      </w:r>
      <w:r w:rsidRPr="00845483">
        <w:t>Paragrafen innebär att det är tillsynsmyndigheten som bestämmer ett avtals</w:t>
      </w:r>
      <w:r>
        <w:t xml:space="preserve"> </w:t>
      </w:r>
      <w:r w:rsidRPr="00845483">
        <w:t>innehåll, i den mån operatörer inte kommer överens när avtal ska slutas och en part hänskjuter tvisten till myndigheten. Re</w:t>
      </w:r>
      <w:r w:rsidR="00ED25A1">
        <w:softHyphen/>
      </w:r>
      <w:r w:rsidRPr="00845483">
        <w:t xml:space="preserve">geringen ser för närvarande inget behov av att ändra </w:t>
      </w:r>
      <w:r>
        <w:t xml:space="preserve">denna </w:t>
      </w:r>
      <w:r w:rsidRPr="00845483">
        <w:t>ordning på det sätt</w:t>
      </w:r>
      <w:r>
        <w:t xml:space="preserve"> som</w:t>
      </w:r>
      <w:r w:rsidRPr="00845483">
        <w:t xml:space="preserve"> </w:t>
      </w:r>
      <w:r w:rsidRPr="004729A7">
        <w:rPr>
          <w:i/>
          <w:iCs/>
        </w:rPr>
        <w:t>Försvarets radioanstalt</w:t>
      </w:r>
      <w:r>
        <w:t xml:space="preserve"> </w:t>
      </w:r>
      <w:r w:rsidRPr="00845483">
        <w:t xml:space="preserve">efterfrågar. </w:t>
      </w:r>
    </w:p>
    <w:p w14:paraId="2209EEBD" w14:textId="77777777" w:rsidR="00D85371" w:rsidRDefault="00D85371" w:rsidP="00D85371">
      <w:pPr>
        <w:pStyle w:val="Brdtextmedindrag"/>
      </w:pPr>
      <w:r w:rsidRPr="007E616F">
        <w:t>Enligt artikel</w:t>
      </w:r>
      <w:r>
        <w:t> </w:t>
      </w:r>
      <w:r w:rsidRPr="007E616F">
        <w:t>26 i EU-direktivet ska även tvister mellan den som till</w:t>
      </w:r>
      <w:r>
        <w:softHyphen/>
      </w:r>
      <w:r w:rsidRPr="007E616F">
        <w:t>handa</w:t>
      </w:r>
      <w:r>
        <w:softHyphen/>
      </w:r>
      <w:r w:rsidRPr="007E616F">
        <w:t>håller elek</w:t>
      </w:r>
      <w:r>
        <w:softHyphen/>
      </w:r>
      <w:r w:rsidRPr="007E616F">
        <w:t>troniska kommunikationsnät eller kommunikations</w:t>
      </w:r>
      <w:r>
        <w:softHyphen/>
      </w:r>
      <w:r w:rsidRPr="007E616F">
        <w:t>tjänster och företag som tillhandahåller tillhörande faciliteter kunna prövas inom ramen för tvist</w:t>
      </w:r>
      <w:r>
        <w:softHyphen/>
      </w:r>
      <w:r w:rsidRPr="007E616F">
        <w:t>lösnings</w:t>
      </w:r>
      <w:r>
        <w:softHyphen/>
      </w:r>
      <w:r w:rsidRPr="007E616F">
        <w:t>förfarandet.</w:t>
      </w:r>
      <w:r>
        <w:t xml:space="preserve"> </w:t>
      </w:r>
      <w:r w:rsidRPr="00E211AD">
        <w:t>Bestämmelserna i 7</w:t>
      </w:r>
      <w:r>
        <w:t> kap. </w:t>
      </w:r>
      <w:r w:rsidRPr="00E211AD">
        <w:t>10</w:t>
      </w:r>
      <w:r>
        <w:t> §</w:t>
      </w:r>
      <w:r w:rsidRPr="00E211AD">
        <w:t xml:space="preserve"> LEK bör </w:t>
      </w:r>
      <w:r>
        <w:t xml:space="preserve">mot denna bakgrund </w:t>
      </w:r>
      <w:r w:rsidRPr="00E211AD">
        <w:t xml:space="preserve">föras över till den nya lagen med </w:t>
      </w:r>
      <w:r w:rsidRPr="003E5FA6">
        <w:t>det tillägg</w:t>
      </w:r>
      <w:r>
        <w:t xml:space="preserve"> som framgår av artikel 26 i EU-direktivet</w:t>
      </w:r>
      <w:r w:rsidRPr="00E211AD">
        <w:t>.</w:t>
      </w:r>
      <w:r>
        <w:t xml:space="preserve"> Paragrafens bestämmelser om tidsfrister för avgörande av tvistlösnings</w:t>
      </w:r>
      <w:r>
        <w:softHyphen/>
        <w:t>ärenden är dock sådana instruk</w:t>
      </w:r>
      <w:r>
        <w:softHyphen/>
        <w:t>tioner för hur tillsynsmyndig</w:t>
      </w:r>
      <w:r>
        <w:softHyphen/>
        <w:t>heten ska gå till väga vid handläggningen av ärenden som fortsättningsvis bör meddelas i förordning i stället för i lag.</w:t>
      </w:r>
    </w:p>
    <w:p w14:paraId="721881C1" w14:textId="77777777" w:rsidR="00D85371" w:rsidRDefault="00D85371" w:rsidP="00D85371">
      <w:pPr>
        <w:pStyle w:val="Brdtextmedindrag"/>
      </w:pPr>
      <w:r>
        <w:t>I avsnitt 20.1 föreslås att t</w:t>
      </w:r>
      <w:r w:rsidRPr="00CC632C">
        <w:t xml:space="preserve">illsynen </w:t>
      </w:r>
      <w:r>
        <w:t xml:space="preserve">ska </w:t>
      </w:r>
      <w:r w:rsidRPr="00CC632C">
        <w:t xml:space="preserve">utökas till att även omfatta beslut om </w:t>
      </w:r>
      <w:r>
        <w:t xml:space="preserve">bindande </w:t>
      </w:r>
      <w:r w:rsidRPr="00CC632C">
        <w:t>åtaganden</w:t>
      </w:r>
      <w:r>
        <w:t>. I konsekvens med detta bör tvistlösnings</w:t>
      </w:r>
      <w:r>
        <w:softHyphen/>
        <w:t>förfaran</w:t>
      </w:r>
      <w:r>
        <w:softHyphen/>
        <w:t xml:space="preserve">det även kunna komma i fråga vid tvister relaterade till sådana åtaganden. </w:t>
      </w:r>
    </w:p>
    <w:p w14:paraId="3136B2B0" w14:textId="77777777" w:rsidR="00D85371" w:rsidRPr="007C6D7A" w:rsidRDefault="00D85371" w:rsidP="00D85371">
      <w:pPr>
        <w:pStyle w:val="Rubrik5utannumrering"/>
      </w:pPr>
      <w:r w:rsidRPr="00E211AD">
        <w:t xml:space="preserve">Tvister om tillträde för </w:t>
      </w:r>
      <w:r>
        <w:t>installation av</w:t>
      </w:r>
      <w:r w:rsidRPr="00E211AD">
        <w:t xml:space="preserve"> trådlösa access</w:t>
      </w:r>
      <w:r w:rsidRPr="00E211AD">
        <w:softHyphen/>
        <w:t>punk</w:t>
      </w:r>
      <w:r w:rsidRPr="00E211AD">
        <w:softHyphen/>
        <w:t>ter med kort räckvidd eller för anslut</w:t>
      </w:r>
      <w:r>
        <w:t xml:space="preserve">ning </w:t>
      </w:r>
      <w:r w:rsidRPr="00E211AD">
        <w:t>a</w:t>
      </w:r>
      <w:r>
        <w:t>v</w:t>
      </w:r>
      <w:r w:rsidRPr="00E211AD">
        <w:t xml:space="preserve"> sådana access</w:t>
      </w:r>
      <w:r w:rsidRPr="00E211AD">
        <w:softHyphen/>
        <w:t>punkter till ett stamnät</w:t>
      </w:r>
    </w:p>
    <w:p w14:paraId="1A71E13B" w14:textId="3947636E" w:rsidR="00D85371" w:rsidRPr="003E5FA6" w:rsidRDefault="00D85371" w:rsidP="00F775E2">
      <w:pPr>
        <w:pStyle w:val="Brdtext"/>
      </w:pPr>
      <w:r w:rsidRPr="00E211AD">
        <w:t xml:space="preserve">I </w:t>
      </w:r>
      <w:r w:rsidRPr="00F3183D">
        <w:t xml:space="preserve">avsnitt 12.2 föreslås att </w:t>
      </w:r>
      <w:r>
        <w:t>myndigheter</w:t>
      </w:r>
      <w:r w:rsidRPr="00E211AD">
        <w:t xml:space="preserve"> </w:t>
      </w:r>
      <w:r w:rsidRPr="003E5FA6">
        <w:t>på rättvisa</w:t>
      </w:r>
      <w:r>
        <w:t>,</w:t>
      </w:r>
      <w:r w:rsidRPr="003E5FA6">
        <w:t xml:space="preserve"> </w:t>
      </w:r>
      <w:r>
        <w:t>rimliga och icke-diskri</w:t>
      </w:r>
      <w:r w:rsidR="00ED25A1">
        <w:softHyphen/>
      </w:r>
      <w:r>
        <w:t>minerande</w:t>
      </w:r>
      <w:r w:rsidRPr="003E5FA6">
        <w:t xml:space="preserve"> villkor på begäran </w:t>
      </w:r>
      <w:r>
        <w:t>ska ge en</w:t>
      </w:r>
      <w:r w:rsidRPr="003E5FA6">
        <w:t xml:space="preserve"> operatör tillträde</w:t>
      </w:r>
      <w:r w:rsidRPr="00E211AD">
        <w:t xml:space="preserve"> till bygg</w:t>
      </w:r>
      <w:r w:rsidR="00AC4ABD">
        <w:softHyphen/>
      </w:r>
      <w:r w:rsidRPr="00E211AD">
        <w:t xml:space="preserve">nader, anläggningar och </w:t>
      </w:r>
      <w:r>
        <w:t xml:space="preserve">föremål som myndigheten äger och </w:t>
      </w:r>
      <w:r w:rsidRPr="00E211AD">
        <w:t>som är tek</w:t>
      </w:r>
      <w:r w:rsidR="00AC4ABD">
        <w:softHyphen/>
      </w:r>
      <w:r w:rsidRPr="00E211AD">
        <w:t>niskt lämp</w:t>
      </w:r>
      <w:r w:rsidR="00ED25A1">
        <w:softHyphen/>
      </w:r>
      <w:r w:rsidRPr="00E211AD">
        <w:t>lig</w:t>
      </w:r>
      <w:r>
        <w:t>a</w:t>
      </w:r>
      <w:r w:rsidRPr="00E211AD">
        <w:t xml:space="preserve"> för </w:t>
      </w:r>
      <w:r>
        <w:t>installation av</w:t>
      </w:r>
      <w:r w:rsidRPr="00E211AD">
        <w:t xml:space="preserve"> trådlösa access</w:t>
      </w:r>
      <w:r>
        <w:softHyphen/>
      </w:r>
      <w:r w:rsidRPr="00E211AD">
        <w:t>punkter med kort räckvidd eller som behövs för anslut</w:t>
      </w:r>
      <w:r>
        <w:t xml:space="preserve">ning </w:t>
      </w:r>
      <w:r w:rsidRPr="00E211AD">
        <w:t>a</w:t>
      </w:r>
      <w:r>
        <w:t>v</w:t>
      </w:r>
      <w:r w:rsidRPr="00E211AD">
        <w:t xml:space="preserve"> sådana access</w:t>
      </w:r>
      <w:r>
        <w:softHyphen/>
      </w:r>
      <w:r w:rsidRPr="00E211AD">
        <w:t xml:space="preserve">punkter till ett stamnät. Besked om huruvida tillträde </w:t>
      </w:r>
      <w:r>
        <w:t>lämnas</w:t>
      </w:r>
      <w:r w:rsidRPr="00E211AD">
        <w:t xml:space="preserve"> eller inte ska </w:t>
      </w:r>
      <w:r>
        <w:t>ges</w:t>
      </w:r>
      <w:r w:rsidRPr="00E211AD">
        <w:t xml:space="preserve"> inom två månader. Regle</w:t>
      </w:r>
      <w:r w:rsidR="00ED25A1">
        <w:softHyphen/>
      </w:r>
      <w:r w:rsidRPr="00E211AD">
        <w:lastRenderedPageBreak/>
        <w:t>ringen har utformats i nära anslutning till vad som gäller när en bred</w:t>
      </w:r>
      <w:r w:rsidR="00AC4ABD">
        <w:softHyphen/>
      </w:r>
      <w:r w:rsidRPr="00E211AD">
        <w:t>bands</w:t>
      </w:r>
      <w:r w:rsidR="00ED25A1">
        <w:softHyphen/>
      </w:r>
      <w:r w:rsidRPr="00E211AD">
        <w:t xml:space="preserve">utbyggare </w:t>
      </w:r>
      <w:r w:rsidRPr="003E5FA6">
        <w:t>begär tillträde till fysisk infra</w:t>
      </w:r>
      <w:r>
        <w:softHyphen/>
      </w:r>
      <w:r w:rsidRPr="003E5FA6">
        <w:t>struktur enligt 2</w:t>
      </w:r>
      <w:r>
        <w:t> kap. </w:t>
      </w:r>
      <w:r w:rsidRPr="003E5FA6">
        <w:t>1–3</w:t>
      </w:r>
      <w:r>
        <w:t> §</w:t>
      </w:r>
      <w:r w:rsidRPr="003E5FA6">
        <w:t xml:space="preserve">§ </w:t>
      </w:r>
      <w:r>
        <w:t xml:space="preserve">lagen </w:t>
      </w:r>
      <w:r w:rsidRPr="00ED25A1">
        <w:rPr>
          <w:spacing w:val="-2"/>
        </w:rPr>
        <w:t>(2016:534) om åtgärder för utbyggnad av bred</w:t>
      </w:r>
      <w:r w:rsidRPr="00ED25A1">
        <w:rPr>
          <w:spacing w:val="-2"/>
        </w:rPr>
        <w:softHyphen/>
        <w:t>bandsnät (ut</w:t>
      </w:r>
      <w:r w:rsidR="00AC4ABD" w:rsidRPr="00ED25A1">
        <w:rPr>
          <w:spacing w:val="-2"/>
        </w:rPr>
        <w:softHyphen/>
      </w:r>
      <w:r w:rsidRPr="00ED25A1">
        <w:rPr>
          <w:spacing w:val="-2"/>
        </w:rPr>
        <w:t>bygg</w:t>
      </w:r>
      <w:r w:rsidR="00AC4ABD" w:rsidRPr="00ED25A1">
        <w:rPr>
          <w:spacing w:val="-2"/>
        </w:rPr>
        <w:softHyphen/>
      </w:r>
      <w:r w:rsidRPr="00ED25A1">
        <w:rPr>
          <w:spacing w:val="-2"/>
        </w:rPr>
        <w:t>nadslagen).</w:t>
      </w:r>
    </w:p>
    <w:p w14:paraId="1DDA5F5D" w14:textId="77777777" w:rsidR="00D85371" w:rsidRPr="00E211AD" w:rsidRDefault="00D85371" w:rsidP="00D85371">
      <w:pPr>
        <w:pStyle w:val="Brdtextmedindrag"/>
      </w:pPr>
      <w:r w:rsidRPr="00E211AD">
        <w:t>Om en nätinnehavare och bredband</w:t>
      </w:r>
      <w:r>
        <w:t>s</w:t>
      </w:r>
      <w:r w:rsidRPr="00E211AD">
        <w:t>utbyggare inte når en överenskom</w:t>
      </w:r>
      <w:r w:rsidRPr="00E211AD">
        <w:softHyphen/>
        <w:t>melse om tillträde ska, om någon av dem begär det, en tvistlösningsmyn</w:t>
      </w:r>
      <w:r w:rsidRPr="00E211AD">
        <w:softHyphen/>
      </w:r>
      <w:r w:rsidRPr="003E5FA6">
        <w:t>dighet pröva tvisten (se 2</w:t>
      </w:r>
      <w:r>
        <w:t> kap. </w:t>
      </w:r>
      <w:r w:rsidRPr="003E5FA6">
        <w:t>4</w:t>
      </w:r>
      <w:r>
        <w:t> §</w:t>
      </w:r>
      <w:r w:rsidRPr="003E5FA6">
        <w:t xml:space="preserve"> utbygg</w:t>
      </w:r>
      <w:r w:rsidRPr="003E5FA6">
        <w:softHyphen/>
        <w:t>nads</w:t>
      </w:r>
      <w:r w:rsidRPr="00E211AD">
        <w:t>lagen</w:t>
      </w:r>
      <w:r>
        <w:t>)</w:t>
      </w:r>
      <w:r w:rsidRPr="00E211AD">
        <w:t>. I likhet med huvud</w:t>
      </w:r>
      <w:r>
        <w:softHyphen/>
      </w:r>
      <w:r w:rsidRPr="00E211AD">
        <w:t>regeln vid tvistlösning enligt 7</w:t>
      </w:r>
      <w:r>
        <w:t> kap. </w:t>
      </w:r>
      <w:r w:rsidRPr="00E211AD">
        <w:t>10</w:t>
      </w:r>
      <w:r>
        <w:t> §</w:t>
      </w:r>
      <w:r w:rsidRPr="00E211AD">
        <w:t xml:space="preserve"> LEK ska tvisten avgöras så snart som möjligt</w:t>
      </w:r>
      <w:r>
        <w:t>.</w:t>
      </w:r>
      <w:r w:rsidRPr="00E211AD">
        <w:t xml:space="preserve"> </w:t>
      </w:r>
      <w:r>
        <w:t>B</w:t>
      </w:r>
      <w:r w:rsidRPr="00E211AD">
        <w:t>eslut ska meddelas inom fyra månader från det att begäran kom in till tvistlösningsmyndig</w:t>
      </w:r>
      <w:r w:rsidRPr="00E211AD">
        <w:softHyphen/>
        <w:t>heten, om inte längre tid är nöd</w:t>
      </w:r>
      <w:r>
        <w:softHyphen/>
      </w:r>
      <w:r w:rsidRPr="00E211AD">
        <w:t>vändig med hänsyn till tvistens omfattning eller andra särskilda omstän</w:t>
      </w:r>
      <w:r>
        <w:softHyphen/>
      </w:r>
      <w:r w:rsidRPr="00E211AD">
        <w:t>digheter.</w:t>
      </w:r>
    </w:p>
    <w:p w14:paraId="5D893ED6" w14:textId="77777777" w:rsidR="00D85371" w:rsidRPr="00E211AD" w:rsidRDefault="00D85371" w:rsidP="00D85371">
      <w:pPr>
        <w:pStyle w:val="Brdtextmedindrag"/>
      </w:pPr>
      <w:r w:rsidRPr="003E5FA6">
        <w:t xml:space="preserve">En operatör eller </w:t>
      </w:r>
      <w:r>
        <w:t>en myndighet</w:t>
      </w:r>
      <w:r w:rsidRPr="003E5FA6">
        <w:t xml:space="preserve"> bör kunna</w:t>
      </w:r>
      <w:r w:rsidRPr="00E211AD">
        <w:t xml:space="preserve"> begära tvistlösning hos till</w:t>
      </w:r>
      <w:r>
        <w:softHyphen/>
      </w:r>
      <w:r w:rsidRPr="00E211AD">
        <w:t>syns</w:t>
      </w:r>
      <w:r>
        <w:softHyphen/>
      </w:r>
      <w:r w:rsidRPr="00E211AD">
        <w:t xml:space="preserve">myndigheten enligt den nya lagen om en överenskommelse inte nås om tillträde för </w:t>
      </w:r>
      <w:r>
        <w:t xml:space="preserve">installation av </w:t>
      </w:r>
      <w:r w:rsidRPr="00E211AD">
        <w:t>trådlösa access</w:t>
      </w:r>
      <w:r w:rsidRPr="00E211AD">
        <w:softHyphen/>
        <w:t>punkter med kort räckvidd eller för anslut</w:t>
      </w:r>
      <w:r>
        <w:t xml:space="preserve">ning </w:t>
      </w:r>
      <w:r w:rsidRPr="00E211AD">
        <w:t>a</w:t>
      </w:r>
      <w:r>
        <w:t>v</w:t>
      </w:r>
      <w:r w:rsidRPr="00E211AD">
        <w:t xml:space="preserve"> sådana accesspunkter till </w:t>
      </w:r>
      <w:r w:rsidRPr="003E5FA6">
        <w:t>ett stamnät. Tillsynsmyn</w:t>
      </w:r>
      <w:r>
        <w:softHyphen/>
      </w:r>
      <w:r w:rsidRPr="003E5FA6">
        <w:t>dig</w:t>
      </w:r>
      <w:r>
        <w:softHyphen/>
      </w:r>
      <w:r w:rsidRPr="003E5FA6">
        <w:t xml:space="preserve">heten ska då pröva om tillträde ska </w:t>
      </w:r>
      <w:r>
        <w:t>ges</w:t>
      </w:r>
      <w:r w:rsidRPr="003E5FA6">
        <w:t xml:space="preserve"> och,</w:t>
      </w:r>
      <w:r w:rsidRPr="00E211AD">
        <w:t xml:space="preserve"> i sådant fall, på vilka villkor detta ska ske.</w:t>
      </w:r>
      <w:r>
        <w:t xml:space="preserve"> </w:t>
      </w:r>
      <w:r w:rsidRPr="003E5FA6">
        <w:t>Tvistlös</w:t>
      </w:r>
      <w:r w:rsidRPr="003E5FA6">
        <w:softHyphen/>
        <w:t>nings</w:t>
      </w:r>
      <w:r>
        <w:softHyphen/>
      </w:r>
      <w:r w:rsidRPr="003E5FA6">
        <w:t xml:space="preserve">möjligheten </w:t>
      </w:r>
      <w:r>
        <w:t>bör gälla</w:t>
      </w:r>
      <w:r w:rsidRPr="003E5FA6">
        <w:t xml:space="preserve"> i de fall en överens</w:t>
      </w:r>
      <w:r>
        <w:softHyphen/>
      </w:r>
      <w:r w:rsidRPr="003E5FA6">
        <w:t>kommelse om tillträde eller vill</w:t>
      </w:r>
      <w:r w:rsidRPr="00E211AD">
        <w:t xml:space="preserve">koren för tillträdet inte har nåtts. </w:t>
      </w:r>
    </w:p>
    <w:p w14:paraId="753C7F97" w14:textId="77777777" w:rsidR="00D85371" w:rsidRDefault="00D85371" w:rsidP="00D85371">
      <w:pPr>
        <w:pStyle w:val="Brdtextmedindrag"/>
      </w:pPr>
      <w:r w:rsidRPr="003E5FA6">
        <w:t xml:space="preserve">Som framgår av </w:t>
      </w:r>
      <w:r w:rsidRPr="00F732A4">
        <w:t>avsnitt</w:t>
      </w:r>
      <w:r>
        <w:t> </w:t>
      </w:r>
      <w:r w:rsidRPr="00F732A4">
        <w:t>12.</w:t>
      </w:r>
      <w:r>
        <w:t>2</w:t>
      </w:r>
      <w:r w:rsidRPr="003E5FA6">
        <w:t xml:space="preserve"> </w:t>
      </w:r>
      <w:r>
        <w:t>gäller inte skyldigheten att lämna tillträde</w:t>
      </w:r>
      <w:r w:rsidRPr="003E5FA6">
        <w:t xml:space="preserve"> om till</w:t>
      </w:r>
      <w:r>
        <w:softHyphen/>
      </w:r>
      <w:r w:rsidRPr="003E5FA6">
        <w:t>trädet inte är rimligt med hänsyn till risk</w:t>
      </w:r>
      <w:r>
        <w:t>en</w:t>
      </w:r>
      <w:r w:rsidRPr="003E5FA6">
        <w:t xml:space="preserve"> för skada för allmän säkerhet, total</w:t>
      </w:r>
      <w:r>
        <w:softHyphen/>
      </w:r>
      <w:r w:rsidRPr="00E211AD">
        <w:t xml:space="preserve">försvaret eller Sveriges säkerhet i övrigt. </w:t>
      </w:r>
      <w:r>
        <w:t>Tvister hos till</w:t>
      </w:r>
      <w:r>
        <w:softHyphen/>
        <w:t xml:space="preserve">synsmyndigheten kan därför komma att röra frågor om vilken skada som kan uppkomma för totalförsvaret och Sveriges säkerhet. Enligt </w:t>
      </w:r>
      <w:r w:rsidRPr="007C5921">
        <w:rPr>
          <w:i/>
          <w:iCs/>
        </w:rPr>
        <w:t>Trafik</w:t>
      </w:r>
      <w:r>
        <w:rPr>
          <w:i/>
          <w:iCs/>
        </w:rPr>
        <w:softHyphen/>
      </w:r>
      <w:r w:rsidRPr="007C5921">
        <w:rPr>
          <w:i/>
          <w:iCs/>
        </w:rPr>
        <w:t>verket</w:t>
      </w:r>
      <w:r>
        <w:t xml:space="preserve"> bör en sådan tvist</w:t>
      </w:r>
      <w:r>
        <w:softHyphen/>
        <w:t xml:space="preserve"> lösas av regeringen. </w:t>
      </w:r>
      <w:r w:rsidRPr="007C5921">
        <w:t>Prövningen</w:t>
      </w:r>
      <w:r>
        <w:t xml:space="preserve"> av om ett tillträde ska lämnas och, i sådant fall, på vilka villkor kommer dock att inne</w:t>
      </w:r>
      <w:r>
        <w:softHyphen/>
        <w:t>fatta en rad bedömningar som inte avser frågan om Sveriges säker</w:t>
      </w:r>
      <w:r>
        <w:softHyphen/>
        <w:t>het. Tvist</w:t>
      </w:r>
      <w:r>
        <w:softHyphen/>
        <w:t>lös</w:t>
      </w:r>
      <w:r>
        <w:softHyphen/>
        <w:t>ningsbeslutet kommer att gälla som avtal mellan parterna, se ovan. Det be</w:t>
      </w:r>
      <w:r>
        <w:softHyphen/>
        <w:t>döms därför inte som lämpligt att regeringen löser tvister. Till</w:t>
      </w:r>
      <w:r>
        <w:softHyphen/>
        <w:t>syns</w:t>
      </w:r>
      <w:r>
        <w:softHyphen/>
        <w:t>myndigheten bör inför lösning av en sådan tvist höra Försvars</w:t>
      </w:r>
      <w:r>
        <w:softHyphen/>
        <w:t>makten och Myndigheten för samhällsskydd och beredskap i fråga om vad som kan tänkas medföra skada för totalförsvarets militära respektive civila del. Tillsynsmyndigheten bör vidare höra Säkerhets</w:t>
      </w:r>
      <w:r>
        <w:softHyphen/>
        <w:t>polisen om tvisten annars rör frågor om Sveriges säkerhet. Detta bör regleras i förordning.</w:t>
      </w:r>
    </w:p>
    <w:p w14:paraId="2CF7BA9E" w14:textId="77777777" w:rsidR="00D85371" w:rsidRPr="00E211AD" w:rsidRDefault="00D85371" w:rsidP="00D85371">
      <w:pPr>
        <w:pStyle w:val="Rubrik5utannumrering"/>
      </w:pPr>
      <w:r w:rsidRPr="00E211AD">
        <w:t>Uppgiftsskyldighet i tvistlösningsärenden</w:t>
      </w:r>
    </w:p>
    <w:p w14:paraId="36BF157E" w14:textId="74BA8670" w:rsidR="00D85371" w:rsidRDefault="00D85371" w:rsidP="00D85371">
      <w:pPr>
        <w:pStyle w:val="Brdtext"/>
      </w:pPr>
      <w:r w:rsidRPr="00E211AD">
        <w:t>Enligt 7</w:t>
      </w:r>
      <w:r>
        <w:t> kap. </w:t>
      </w:r>
      <w:r w:rsidRPr="00E211AD">
        <w:t>10</w:t>
      </w:r>
      <w:r>
        <w:t> </w:t>
      </w:r>
      <w:r w:rsidRPr="00E211AD">
        <w:t>a</w:t>
      </w:r>
      <w:r>
        <w:t> §</w:t>
      </w:r>
      <w:r w:rsidRPr="00E211AD">
        <w:t xml:space="preserve"> LEK får tillsynsmyndigheten förelägga en part att till</w:t>
      </w:r>
      <w:r w:rsidRPr="00E211AD">
        <w:softHyphen/>
        <w:t>handa</w:t>
      </w:r>
      <w:r>
        <w:softHyphen/>
      </w:r>
      <w:r w:rsidRPr="00E211AD">
        <w:t>hålla myndigheten de uppgifter och handlingar som behövs i tvist</w:t>
      </w:r>
      <w:r w:rsidRPr="00E211AD">
        <w:softHyphen/>
        <w:t>lös</w:t>
      </w:r>
      <w:r>
        <w:softHyphen/>
      </w:r>
      <w:r w:rsidRPr="00E211AD">
        <w:t>nings</w:t>
      </w:r>
      <w:r>
        <w:softHyphen/>
      </w:r>
      <w:r w:rsidRPr="00E211AD">
        <w:t xml:space="preserve">ärenden som avser allmänna skyldigheter enligt lagen, villkor som meddelats med stöd av lagen eller särskilda skyldigheter som beslutats med stöd av lagen. Ett föreläggande får förenas med vite. Vid prövning av en ansökan om utdömande av vite får även vitets lämplighet bedömas, vilket hänger samman med att ett vitesföreläggande enligt paragrafen inte </w:t>
      </w:r>
      <w:r w:rsidRPr="003E5FA6">
        <w:t>får överklagas (se 8</w:t>
      </w:r>
      <w:r>
        <w:t> kap. </w:t>
      </w:r>
      <w:r w:rsidRPr="003E5FA6">
        <w:t>21</w:t>
      </w:r>
      <w:r>
        <w:t> §</w:t>
      </w:r>
      <w:r w:rsidRPr="003E5FA6">
        <w:t xml:space="preserve"> LEK och prop. 2006/07:119 </w:t>
      </w:r>
      <w:r w:rsidR="00EB24E6">
        <w:t>s. 3</w:t>
      </w:r>
      <w:r w:rsidRPr="003E5FA6">
        <w:t>6, 44 och 46).</w:t>
      </w:r>
      <w:r w:rsidRPr="00E211AD">
        <w:t xml:space="preserve"> </w:t>
      </w:r>
      <w:r>
        <w:t>Enligt artikel 26.1 andra meningen i EU-direktivet ska alla parter sam</w:t>
      </w:r>
      <w:r>
        <w:softHyphen/>
        <w:t>arbeta fullt ut med tillsynsmyndigheten i tvistlösningsärenden. Tillsyns</w:t>
      </w:r>
      <w:r>
        <w:softHyphen/>
        <w:t xml:space="preserve">myndigheten bör ha möjlighet att få de uppgifter som behövs för att kunna </w:t>
      </w:r>
      <w:r w:rsidRPr="007C6D7A">
        <w:rPr>
          <w:spacing w:val="-2"/>
        </w:rPr>
        <w:t>lösa den hänskjutna tvisten. Paragrafen bör föras över till den nya lagen.</w:t>
      </w:r>
    </w:p>
    <w:p w14:paraId="5BA8514C" w14:textId="77777777" w:rsidR="00D85371" w:rsidRPr="00E211AD" w:rsidRDefault="00D85371" w:rsidP="00D85371">
      <w:pPr>
        <w:pStyle w:val="Rubrik5utannumrering"/>
      </w:pPr>
      <w:r w:rsidRPr="00E211AD">
        <w:t>Alternativa tvistlösningsmetoder</w:t>
      </w:r>
    </w:p>
    <w:p w14:paraId="6343B83C" w14:textId="77777777" w:rsidR="00D85371" w:rsidRPr="00E211AD" w:rsidRDefault="00D85371" w:rsidP="00D85371">
      <w:pPr>
        <w:pStyle w:val="Brdtext"/>
      </w:pPr>
      <w:r w:rsidRPr="003E5FA6">
        <w:t>I 7</w:t>
      </w:r>
      <w:r>
        <w:t> kap. </w:t>
      </w:r>
      <w:r w:rsidRPr="003E5FA6">
        <w:t>10</w:t>
      </w:r>
      <w:r>
        <w:t> </w:t>
      </w:r>
      <w:r w:rsidRPr="003E5FA6">
        <w:t>b–12</w:t>
      </w:r>
      <w:r>
        <w:t> §</w:t>
      </w:r>
      <w:r w:rsidRPr="003E5FA6">
        <w:t>§ LEK finns det alternativa metoder för att lösa hän</w:t>
      </w:r>
      <w:r>
        <w:softHyphen/>
      </w:r>
      <w:r w:rsidRPr="003E5FA6">
        <w:t>skjut</w:t>
      </w:r>
      <w:r w:rsidRPr="003E5FA6">
        <w:softHyphen/>
        <w:t>na</w:t>
      </w:r>
      <w:r w:rsidRPr="00E211AD">
        <w:t xml:space="preserve"> tvister.</w:t>
      </w:r>
    </w:p>
    <w:p w14:paraId="37FFB7A7" w14:textId="77777777" w:rsidR="00D85371" w:rsidRPr="00E211AD" w:rsidRDefault="00D85371" w:rsidP="00D85371">
      <w:pPr>
        <w:pStyle w:val="Brdtextmedindrag"/>
      </w:pPr>
      <w:r w:rsidRPr="003E5FA6">
        <w:lastRenderedPageBreak/>
        <w:t>Om det med hänsyn till den frågeställning som tvisten aktualiserat är lämp</w:t>
      </w:r>
      <w:r w:rsidRPr="003E5FA6">
        <w:softHyphen/>
      </w:r>
      <w:r w:rsidRPr="00E211AD">
        <w:t>ligare att den avgörs genom en åtgärd inom ramen för den allmänna till</w:t>
      </w:r>
      <w:r w:rsidRPr="00E211AD">
        <w:softHyphen/>
        <w:t>synen, får tillsynsmyndigheten besluta att inte ta upp tvisten för avgö</w:t>
      </w:r>
      <w:r w:rsidRPr="00E211AD">
        <w:softHyphen/>
        <w:t xml:space="preserve">rande. </w:t>
      </w:r>
      <w:r w:rsidRPr="003E5FA6">
        <w:t xml:space="preserve">Vidtas inte någon tillsynsåtgärd inom fyra månader från det att en part </w:t>
      </w:r>
      <w:r>
        <w:t xml:space="preserve">har </w:t>
      </w:r>
      <w:r w:rsidRPr="003E5FA6">
        <w:t>hän</w:t>
      </w:r>
      <w:r w:rsidRPr="003E5FA6">
        <w:softHyphen/>
        <w:t>skjutit tvisten, ska dock myndigheten pröva tvisten på ny ansökan av någon</w:t>
      </w:r>
      <w:r w:rsidRPr="00E211AD">
        <w:t xml:space="preserve"> av parterna.</w:t>
      </w:r>
    </w:p>
    <w:p w14:paraId="6835640C" w14:textId="10BA61AC" w:rsidR="00D85371" w:rsidRPr="00E211AD" w:rsidRDefault="00D85371" w:rsidP="00D85371">
      <w:pPr>
        <w:pStyle w:val="Brdtextmedindrag"/>
      </w:pPr>
      <w:r w:rsidRPr="00E211AD">
        <w:t>Om det med hänsyn till tvistens beskaffenhet är lämpligare, får tillsyns</w:t>
      </w:r>
      <w:r w:rsidRPr="00E211AD">
        <w:softHyphen/>
      </w:r>
      <w:r w:rsidRPr="003E5FA6">
        <w:t>myndig</w:t>
      </w:r>
      <w:r>
        <w:softHyphen/>
      </w:r>
      <w:r w:rsidRPr="003E5FA6">
        <w:t>heten, i stället för att ta upp en tvist till prövning eller vidta en åt</w:t>
      </w:r>
      <w:r w:rsidR="00341368">
        <w:softHyphen/>
      </w:r>
      <w:r w:rsidRPr="003E5FA6">
        <w:t>gärd</w:t>
      </w:r>
      <w:r w:rsidRPr="00E211AD">
        <w:t xml:space="preserve"> </w:t>
      </w:r>
      <w:r w:rsidRPr="003E5FA6">
        <w:t>inom ramen för den allmänna tillsynen, hänskjuta tvisten för medling. Parterna</w:t>
      </w:r>
      <w:r w:rsidRPr="00E211AD">
        <w:t xml:space="preserve"> ska i sådant fall beredas tillfälle att till myndigheten komma in med förslag </w:t>
      </w:r>
      <w:r>
        <w:t>på en</w:t>
      </w:r>
      <w:r w:rsidRPr="00E211AD">
        <w:t xml:space="preserve"> lämplig person </w:t>
      </w:r>
      <w:r>
        <w:t>som</w:t>
      </w:r>
      <w:r w:rsidRPr="00E211AD">
        <w:t xml:space="preserve"> medlare. Har medling pågått i fyra månader eller avbrutits dessförinnan utan att parterna kommit överens, ska myndig</w:t>
      </w:r>
      <w:r w:rsidRPr="00E211AD">
        <w:softHyphen/>
      </w:r>
      <w:r w:rsidRPr="003E5FA6">
        <w:t>heten pröva tvisten på ny ansökan av någon av parterna. Parterna ska soli</w:t>
      </w:r>
      <w:r w:rsidRPr="003E5FA6">
        <w:softHyphen/>
        <w:t>da</w:t>
      </w:r>
      <w:r w:rsidRPr="003E5FA6">
        <w:softHyphen/>
      </w:r>
      <w:r w:rsidRPr="00E211AD">
        <w:t>riskt betala skälig ersättning till medlare</w:t>
      </w:r>
      <w:r>
        <w:t>n</w:t>
      </w:r>
      <w:r w:rsidRPr="00E211AD">
        <w:t xml:space="preserve"> för arbete och utlägg.</w:t>
      </w:r>
    </w:p>
    <w:p w14:paraId="634C0D27" w14:textId="77777777" w:rsidR="00D85371" w:rsidRPr="00E211AD" w:rsidRDefault="00D85371" w:rsidP="00D85371">
      <w:pPr>
        <w:pStyle w:val="Brdtextmedindrag"/>
      </w:pPr>
      <w:r w:rsidRPr="00E211AD">
        <w:t>Dessa bestämmelser genomför artikel</w:t>
      </w:r>
      <w:r>
        <w:t> </w:t>
      </w:r>
      <w:r w:rsidRPr="00E211AD">
        <w:t>20.2 i ramdirektivet, som utan ändring i sak har förts över till artikel</w:t>
      </w:r>
      <w:r>
        <w:t> </w:t>
      </w:r>
      <w:r w:rsidRPr="00E211AD">
        <w:t xml:space="preserve">26.2 i EU-direktivet. </w:t>
      </w:r>
      <w:r>
        <w:t>De</w:t>
      </w:r>
      <w:r w:rsidRPr="00E211AD">
        <w:t xml:space="preserve"> bör </w:t>
      </w:r>
      <w:r>
        <w:t xml:space="preserve">därför </w:t>
      </w:r>
      <w:r w:rsidRPr="00E211AD">
        <w:t>föras över till den nya lagen.</w:t>
      </w:r>
    </w:p>
    <w:p w14:paraId="77A1877A" w14:textId="77777777" w:rsidR="00D85371" w:rsidRPr="00E211AD" w:rsidRDefault="00D85371" w:rsidP="00D85371">
      <w:pPr>
        <w:pStyle w:val="Rubrik2"/>
      </w:pPr>
      <w:bookmarkStart w:id="1465" w:name="_Toc9841672"/>
      <w:bookmarkStart w:id="1466" w:name="_Toc9867549"/>
      <w:bookmarkStart w:id="1467" w:name="_Toc9867799"/>
      <w:bookmarkStart w:id="1468" w:name="_Toc9871216"/>
      <w:bookmarkStart w:id="1469" w:name="_Toc9958299"/>
      <w:bookmarkStart w:id="1470" w:name="_Toc9961358"/>
      <w:bookmarkStart w:id="1471" w:name="_Toc9962457"/>
      <w:bookmarkStart w:id="1472" w:name="_Toc17793421"/>
      <w:bookmarkStart w:id="1473" w:name="_Toc73006002"/>
      <w:bookmarkStart w:id="1474" w:name="_Toc86738808"/>
      <w:bookmarkStart w:id="1475" w:name="_Toc94597571"/>
      <w:bookmarkStart w:id="1476" w:name="_Toc96533414"/>
      <w:r w:rsidRPr="00E211AD">
        <w:t>Gränsöverskridande tvister</w:t>
      </w:r>
      <w:bookmarkEnd w:id="1465"/>
      <w:bookmarkEnd w:id="1466"/>
      <w:bookmarkEnd w:id="1467"/>
      <w:bookmarkEnd w:id="1468"/>
      <w:bookmarkEnd w:id="1469"/>
      <w:bookmarkEnd w:id="1470"/>
      <w:bookmarkEnd w:id="1471"/>
      <w:bookmarkEnd w:id="1472"/>
      <w:bookmarkEnd w:id="1473"/>
      <w:bookmarkEnd w:id="1474"/>
      <w:bookmarkEnd w:id="1475"/>
      <w:bookmarkEnd w:id="1476"/>
    </w:p>
    <w:p w14:paraId="0AD74C42" w14:textId="77A8FC32" w:rsidR="00D85371" w:rsidRPr="00E211AD" w:rsidRDefault="00D85371" w:rsidP="00D85371">
      <w:pPr>
        <w:pStyle w:val="Brdtextram"/>
      </w:pPr>
      <w:r>
        <w:rPr>
          <w:b/>
        </w:rPr>
        <w:t>Regeringens f</w:t>
      </w:r>
      <w:r w:rsidRPr="00E211AD">
        <w:rPr>
          <w:b/>
        </w:rPr>
        <w:t>örslag:</w:t>
      </w:r>
      <w:r w:rsidRPr="00E211AD">
        <w:t xml:space="preserve"> Om ett tvistlösningsärende också har hänskjutits till en eller flera tillsynsmyndigheter i en annan stat inom Europeiska unionen</w:t>
      </w:r>
      <w:r>
        <w:t xml:space="preserve"> och</w:t>
      </w:r>
      <w:r w:rsidRPr="00E211AD">
        <w:t xml:space="preserve"> tvisten påverkar handeln mellan staterna i uni</w:t>
      </w:r>
      <w:r w:rsidRPr="00E211AD">
        <w:softHyphen/>
        <w:t>onen, ska till</w:t>
      </w:r>
      <w:r>
        <w:softHyphen/>
      </w:r>
      <w:r w:rsidRPr="00E211AD">
        <w:t>syns</w:t>
      </w:r>
      <w:r>
        <w:softHyphen/>
      </w:r>
      <w:r w:rsidRPr="00E211AD">
        <w:t>myndigheten</w:t>
      </w:r>
      <w:r>
        <w:t xml:space="preserve"> </w:t>
      </w:r>
      <w:r w:rsidRPr="00E211AD">
        <w:t>underrätta Berec</w:t>
      </w:r>
      <w:r>
        <w:t xml:space="preserve"> om tvisten</w:t>
      </w:r>
      <w:r w:rsidRPr="00E211AD">
        <w:t xml:space="preserve">. Ärendet </w:t>
      </w:r>
      <w:r>
        <w:t>ska</w:t>
      </w:r>
      <w:r w:rsidRPr="00E211AD">
        <w:t xml:space="preserve"> då inte </w:t>
      </w:r>
      <w:r>
        <w:t xml:space="preserve">få </w:t>
      </w:r>
      <w:r w:rsidRPr="00E211AD">
        <w:t>av</w:t>
      </w:r>
      <w:r w:rsidR="00AC4ABD">
        <w:softHyphen/>
      </w:r>
      <w:r w:rsidRPr="00E211AD">
        <w:t xml:space="preserve">göras förrän Berec har yttrat sig. </w:t>
      </w:r>
      <w:r>
        <w:t>I brådskande fall</w:t>
      </w:r>
      <w:r w:rsidRPr="00E211AD">
        <w:t xml:space="preserve"> med hänsyn till in</w:t>
      </w:r>
      <w:r w:rsidR="00AC4ABD">
        <w:softHyphen/>
      </w:r>
      <w:r w:rsidRPr="00E211AD">
        <w:t>tresset att trygga konkurren</w:t>
      </w:r>
      <w:r w:rsidRPr="00E211AD">
        <w:softHyphen/>
        <w:t>sen eller skydda slutanvändarnas in</w:t>
      </w:r>
      <w:r w:rsidR="00AC4ABD">
        <w:softHyphen/>
      </w:r>
      <w:r w:rsidRPr="00E211AD">
        <w:t xml:space="preserve">tressen, </w:t>
      </w:r>
      <w:r>
        <w:t>ska</w:t>
      </w:r>
      <w:r w:rsidRPr="00E211AD">
        <w:t xml:space="preserve"> dock beslut </w:t>
      </w:r>
      <w:r>
        <w:t xml:space="preserve">få </w:t>
      </w:r>
      <w:r w:rsidRPr="00E211AD">
        <w:t>meddelas att gälla till dess något annat be</w:t>
      </w:r>
      <w:r w:rsidR="00AC4ABD">
        <w:softHyphen/>
      </w:r>
      <w:r w:rsidRPr="00E211AD">
        <w:t>stäms. Till</w:t>
      </w:r>
      <w:r w:rsidRPr="00E211AD">
        <w:softHyphen/>
        <w:t>syns</w:t>
      </w:r>
      <w:r w:rsidRPr="00E211AD">
        <w:softHyphen/>
        <w:t>myndig</w:t>
      </w:r>
      <w:r>
        <w:softHyphen/>
      </w:r>
      <w:r w:rsidRPr="00E211AD">
        <w:t>heten ska av</w:t>
      </w:r>
      <w:r w:rsidRPr="00E211AD">
        <w:softHyphen/>
        <w:t xml:space="preserve">göra ärendet inom en månad från </w:t>
      </w:r>
      <w:r>
        <w:t>det att Berec har yttrat sig</w:t>
      </w:r>
      <w:r w:rsidRPr="00E211AD">
        <w:t xml:space="preserve"> och ska i sitt beslut beakta innehållet i </w:t>
      </w:r>
      <w:r>
        <w:t>yttrandet</w:t>
      </w:r>
      <w:r w:rsidRPr="00E211AD">
        <w:t>.</w:t>
      </w:r>
    </w:p>
    <w:p w14:paraId="00953A0D" w14:textId="77777777" w:rsidR="00D85371" w:rsidRPr="00E211AD" w:rsidRDefault="00D85371" w:rsidP="00D85371">
      <w:pPr>
        <w:pStyle w:val="Brdtextmedindrag"/>
        <w:rPr>
          <w:sz w:val="8"/>
          <w:szCs w:val="8"/>
        </w:rPr>
      </w:pPr>
    </w:p>
    <w:p w14:paraId="77E0AF6E" w14:textId="77777777" w:rsidR="00D85371" w:rsidRPr="001259CC" w:rsidRDefault="00D85371" w:rsidP="00D85371">
      <w:pPr>
        <w:pStyle w:val="Brdtextmedindrag"/>
      </w:pPr>
      <w:r>
        <w:rPr>
          <w:b/>
        </w:rPr>
        <w:t>Promemorians förslag</w:t>
      </w:r>
      <w:r>
        <w:t xml:space="preserve"> överensstämmer med regeringens förslag.</w:t>
      </w:r>
    </w:p>
    <w:p w14:paraId="01B6FD56" w14:textId="77777777" w:rsidR="00D85371" w:rsidRDefault="00D85371" w:rsidP="00D85371">
      <w:pPr>
        <w:pStyle w:val="Brdtextmedindrag"/>
        <w:rPr>
          <w:b/>
        </w:rPr>
      </w:pPr>
      <w:r>
        <w:rPr>
          <w:b/>
        </w:rPr>
        <w:t xml:space="preserve">Remissinstanserna </w:t>
      </w:r>
      <w:r>
        <w:t>tillstyrker förslaget eller har inga synpunkter på det.</w:t>
      </w:r>
    </w:p>
    <w:p w14:paraId="64217A52" w14:textId="36D25CB8" w:rsidR="00D85371" w:rsidRPr="00E211AD" w:rsidRDefault="00D85371" w:rsidP="00D85371">
      <w:pPr>
        <w:pStyle w:val="Brdtextmedindrag"/>
      </w:pPr>
      <w:r w:rsidRPr="003E5FA6">
        <w:rPr>
          <w:b/>
        </w:rPr>
        <w:t xml:space="preserve">Skälen för </w:t>
      </w:r>
      <w:r>
        <w:rPr>
          <w:b/>
        </w:rPr>
        <w:t xml:space="preserve">regeringens </w:t>
      </w:r>
      <w:r w:rsidRPr="003E5FA6">
        <w:rPr>
          <w:b/>
        </w:rPr>
        <w:t>förslag:</w:t>
      </w:r>
      <w:r w:rsidRPr="003E5FA6">
        <w:t xml:space="preserve"> I 7</w:t>
      </w:r>
      <w:r>
        <w:t> kap. </w:t>
      </w:r>
      <w:r w:rsidRPr="003E5FA6">
        <w:t>13</w:t>
      </w:r>
      <w:r>
        <w:t> §</w:t>
      </w:r>
      <w:r w:rsidRPr="003E5FA6">
        <w:t xml:space="preserve"> LEK finns särskilda bestämmelser för</w:t>
      </w:r>
      <w:r w:rsidRPr="00E211AD">
        <w:t xml:space="preserve"> det fall en tvist också har hänskjutits till en eller flera tillsyns</w:t>
      </w:r>
      <w:r w:rsidRPr="00E211AD">
        <w:softHyphen/>
        <w:t>myndig</w:t>
      </w:r>
      <w:r w:rsidRPr="00E211AD">
        <w:softHyphen/>
        <w:t>heter i en annan stat inom Europeiska ekonomiska sam</w:t>
      </w:r>
      <w:r w:rsidRPr="00E211AD">
        <w:softHyphen/>
        <w:t>arbetsområdet. Till</w:t>
      </w:r>
      <w:r w:rsidRPr="00E211AD">
        <w:softHyphen/>
        <w:t>syns</w:t>
      </w:r>
      <w:r w:rsidRPr="00E211AD">
        <w:softHyphen/>
        <w:t>myndigheten ska då samordna sina insatser med den eller de utländska myn</w:t>
      </w:r>
      <w:r w:rsidRPr="00E211AD">
        <w:softHyphen/>
        <w:t>digheterna och får begära att Berec ska yttra sig om vilken åtgärd som ska vidtas för att lösa tvisten. När tillsyns</w:t>
      </w:r>
      <w:r w:rsidRPr="00E211AD">
        <w:softHyphen/>
        <w:t>myndig</w:t>
      </w:r>
      <w:r w:rsidR="00AC4ABD">
        <w:softHyphen/>
      </w:r>
      <w:r w:rsidRPr="00E211AD">
        <w:t>heten har be</w:t>
      </w:r>
      <w:r w:rsidRPr="00E211AD">
        <w:softHyphen/>
        <w:t xml:space="preserve">gärt ett sådant </w:t>
      </w:r>
      <w:r w:rsidRPr="003E5FA6">
        <w:t>yttrande, får ärendet inte avgöras förrän yttran</w:t>
      </w:r>
      <w:r w:rsidR="00AC4ABD">
        <w:softHyphen/>
      </w:r>
      <w:r w:rsidRPr="003E5FA6">
        <w:t>det har läm</w:t>
      </w:r>
      <w:r w:rsidRPr="003E5FA6">
        <w:softHyphen/>
        <w:t>nats. I bråds</w:t>
      </w:r>
      <w:r w:rsidRPr="003E5FA6">
        <w:softHyphen/>
        <w:t>kan</w:t>
      </w:r>
      <w:r w:rsidRPr="003E5FA6">
        <w:softHyphen/>
        <w:t>de</w:t>
      </w:r>
      <w:r w:rsidRPr="00E211AD">
        <w:t xml:space="preserve"> fall får dock beslut meddelas att gälla till dess något annat förordnas. Till</w:t>
      </w:r>
      <w:r w:rsidRPr="00E211AD">
        <w:softHyphen/>
        <w:t>synsmyndigheten ska i sitt beslut beakta innehållet i ytt</w:t>
      </w:r>
      <w:r w:rsidRPr="00E211AD">
        <w:softHyphen/>
        <w:t>ran</w:t>
      </w:r>
      <w:r w:rsidRPr="00E211AD">
        <w:softHyphen/>
        <w:t>det. Paragra</w:t>
      </w:r>
      <w:r w:rsidRPr="00E211AD">
        <w:softHyphen/>
        <w:t>fen genomför artikel</w:t>
      </w:r>
      <w:r>
        <w:t> </w:t>
      </w:r>
      <w:r w:rsidRPr="00E211AD">
        <w:t>21 i ramdirektivet.</w:t>
      </w:r>
    </w:p>
    <w:p w14:paraId="735E90D4" w14:textId="77777777" w:rsidR="00D85371" w:rsidRPr="00E211AD" w:rsidRDefault="00D85371" w:rsidP="00D85371">
      <w:pPr>
        <w:pStyle w:val="Brdtextmedindrag"/>
      </w:pPr>
      <w:bookmarkStart w:id="1477" w:name="_Hlk61622258"/>
      <w:r w:rsidRPr="00E211AD">
        <w:t>Bestämmelser om gränsöverskridande tvister finns i artikel</w:t>
      </w:r>
      <w:r>
        <w:t> </w:t>
      </w:r>
      <w:r w:rsidRPr="00E211AD">
        <w:t xml:space="preserve">27 i EU-direktivet. </w:t>
      </w:r>
      <w:bookmarkEnd w:id="1477"/>
      <w:r w:rsidRPr="00E211AD">
        <w:t>Dessa innebär flera förändringar i förhållande till ramdirek</w:t>
      </w:r>
      <w:r w:rsidRPr="00E211AD">
        <w:softHyphen/>
        <w:t>ti</w:t>
      </w:r>
      <w:r w:rsidRPr="00E211AD">
        <w:softHyphen/>
        <w:t>vet.</w:t>
      </w:r>
    </w:p>
    <w:p w14:paraId="0DE6FB39" w14:textId="77777777" w:rsidR="00D85371" w:rsidRPr="00280208" w:rsidRDefault="00D85371" w:rsidP="00D85371">
      <w:pPr>
        <w:pStyle w:val="Brdtextmedindrag"/>
        <w:rPr>
          <w:spacing w:val="-2"/>
        </w:rPr>
      </w:pPr>
      <w:bookmarkStart w:id="1478" w:name="_Hlk793561"/>
      <w:r w:rsidRPr="003E5FA6">
        <w:t>Kravet på samordning mellan de olika myndigheterna har ersatts med ett</w:t>
      </w:r>
      <w:r w:rsidRPr="00E211AD">
        <w:t xml:space="preserve"> krav på att underrätta Berec om tvisten påverkar handeln mellan med</w:t>
      </w:r>
      <w:r w:rsidRPr="00E211AD">
        <w:softHyphen/>
        <w:t>lems</w:t>
      </w:r>
      <w:r w:rsidRPr="00E211AD">
        <w:softHyphen/>
        <w:t>staterna inom EU. Syftet med detta är att åstad</w:t>
      </w:r>
      <w:r w:rsidRPr="00E211AD">
        <w:softHyphen/>
        <w:t>kom</w:t>
      </w:r>
      <w:r w:rsidRPr="00E211AD">
        <w:softHyphen/>
        <w:t>ma en konsekvent tvist</w:t>
      </w:r>
      <w:r w:rsidRPr="00E211AD">
        <w:softHyphen/>
        <w:t xml:space="preserve">lösning i enlighet med direktivets mål. I skäl 87 i EU-direktivet finns vissa exempel på åtgärder som påverkar handeln mellan medlemsstaterna. </w:t>
      </w:r>
      <w:r w:rsidRPr="00280208">
        <w:rPr>
          <w:spacing w:val="-2"/>
        </w:rPr>
        <w:t>Det är fråga om åtgärder som direkt eller indirekt påverkar handels</w:t>
      </w:r>
      <w:r w:rsidRPr="00280208">
        <w:rPr>
          <w:spacing w:val="-2"/>
        </w:rPr>
        <w:softHyphen/>
        <w:t xml:space="preserve">mönstren </w:t>
      </w:r>
      <w:r w:rsidRPr="00280208">
        <w:rPr>
          <w:spacing w:val="-2"/>
        </w:rPr>
        <w:lastRenderedPageBreak/>
        <w:t>mellan medlemsstater på ett sådant sätt att det ska</w:t>
      </w:r>
      <w:r w:rsidRPr="00280208">
        <w:rPr>
          <w:spacing w:val="-2"/>
        </w:rPr>
        <w:softHyphen/>
        <w:t>par hinder för den inre mark</w:t>
      </w:r>
      <w:r w:rsidRPr="00280208">
        <w:rPr>
          <w:spacing w:val="-2"/>
        </w:rPr>
        <w:softHyphen/>
        <w:t>naden. Åtgärderna ska ha om</w:t>
      </w:r>
      <w:r w:rsidRPr="00280208">
        <w:rPr>
          <w:spacing w:val="-2"/>
        </w:rPr>
        <w:softHyphen/>
        <w:t>fattande konse</w:t>
      </w:r>
      <w:r w:rsidRPr="00280208">
        <w:rPr>
          <w:spacing w:val="-2"/>
        </w:rPr>
        <w:softHyphen/>
        <w:t>kvenser för företag eller användare i andra medlemsstater, t.ex. genom att påverka priserna för an</w:t>
      </w:r>
      <w:r w:rsidRPr="00280208">
        <w:rPr>
          <w:spacing w:val="-2"/>
        </w:rPr>
        <w:softHyphen/>
        <w:t>vändare i andra med</w:t>
      </w:r>
      <w:r w:rsidRPr="00280208">
        <w:rPr>
          <w:spacing w:val="-2"/>
        </w:rPr>
        <w:softHyphen/>
        <w:t>lemsstater, möjligheterna för företag i en annan med</w:t>
      </w:r>
      <w:r w:rsidRPr="00280208">
        <w:rPr>
          <w:spacing w:val="-2"/>
        </w:rPr>
        <w:softHyphen/>
        <w:t>lemsstat att tillhandahålla en elektronisk kommu</w:t>
      </w:r>
      <w:r w:rsidRPr="00280208">
        <w:rPr>
          <w:spacing w:val="-2"/>
        </w:rPr>
        <w:softHyphen/>
        <w:t>nika</w:t>
      </w:r>
      <w:r w:rsidRPr="00280208">
        <w:rPr>
          <w:spacing w:val="-2"/>
        </w:rPr>
        <w:softHyphen/>
        <w:t>tionstjänst eller möj</w:t>
      </w:r>
      <w:r w:rsidRPr="00280208">
        <w:rPr>
          <w:spacing w:val="-2"/>
        </w:rPr>
        <w:softHyphen/>
        <w:t>lig</w:t>
      </w:r>
      <w:r w:rsidRPr="00280208">
        <w:rPr>
          <w:spacing w:val="-2"/>
        </w:rPr>
        <w:softHyphen/>
        <w:t>heterna att tillhandahålla gränsöverskri</w:t>
      </w:r>
      <w:r w:rsidRPr="00280208">
        <w:rPr>
          <w:spacing w:val="-2"/>
        </w:rPr>
        <w:softHyphen/>
        <w:t>dande tjänst</w:t>
      </w:r>
      <w:r w:rsidRPr="00280208">
        <w:rPr>
          <w:spacing w:val="-2"/>
        </w:rPr>
        <w:softHyphen/>
        <w:t>er. Det kan också vara åtgärder som påverkar marknads</w:t>
      </w:r>
      <w:r w:rsidRPr="00280208">
        <w:rPr>
          <w:spacing w:val="-2"/>
        </w:rPr>
        <w:softHyphen/>
        <w:t>struk</w:t>
      </w:r>
      <w:r w:rsidRPr="00280208">
        <w:rPr>
          <w:spacing w:val="-2"/>
        </w:rPr>
        <w:softHyphen/>
        <w:t>turen eller tillträdet till marknaden och som har kon</w:t>
      </w:r>
      <w:r w:rsidRPr="00280208">
        <w:rPr>
          <w:spacing w:val="-2"/>
        </w:rPr>
        <w:softHyphen/>
        <w:t>sekvenser för företag i andra medlemsstater.</w:t>
      </w:r>
    </w:p>
    <w:p w14:paraId="714063E4" w14:textId="77777777" w:rsidR="00D85371" w:rsidRPr="00E211AD" w:rsidRDefault="00D85371" w:rsidP="00D85371">
      <w:pPr>
        <w:pStyle w:val="Brdtextmedindrag"/>
      </w:pPr>
      <w:r w:rsidRPr="00E211AD">
        <w:t xml:space="preserve">Berec ska snarast och inom fyra månader i ett yttrande uppmana de berörda tillsynsmyndigheterna att vidta särskilda åtgärder eller att inte vidta någon åtgärd. Liksom tidigare får tillsynsmyndigheten inte avgöra ärendet förrän Berec har yttrat sig. </w:t>
      </w:r>
      <w:r>
        <w:t xml:space="preserve">I artikeln </w:t>
      </w:r>
      <w:r w:rsidRPr="00E211AD">
        <w:t xml:space="preserve">förtydligas att interimistiska beslut endast får fattas om det behövs </w:t>
      </w:r>
      <w:r>
        <w:t xml:space="preserve">för </w:t>
      </w:r>
      <w:r w:rsidRPr="00E211AD">
        <w:t xml:space="preserve">att trygga konkurrensen eller skydda slutanvändarnas intressen. </w:t>
      </w:r>
      <w:r>
        <w:t>Vidare</w:t>
      </w:r>
      <w:r w:rsidRPr="00E211AD">
        <w:t xml:space="preserve"> </w:t>
      </w:r>
      <w:r>
        <w:t>regleras</w:t>
      </w:r>
      <w:r w:rsidRPr="00E211AD">
        <w:t xml:space="preserve"> att tillsyns</w:t>
      </w:r>
      <w:r w:rsidRPr="00E211AD">
        <w:softHyphen/>
        <w:t xml:space="preserve">myndigheten ska fatta beslut i ärendet inom en månad från </w:t>
      </w:r>
      <w:r>
        <w:t xml:space="preserve">det att </w:t>
      </w:r>
      <w:r w:rsidRPr="00E211AD">
        <w:t xml:space="preserve">Berec </w:t>
      </w:r>
      <w:r>
        <w:t>har yttrat sig</w:t>
      </w:r>
      <w:r w:rsidRPr="00E211AD">
        <w:t>.</w:t>
      </w:r>
      <w:bookmarkEnd w:id="1478"/>
    </w:p>
    <w:p w14:paraId="4E4505C8" w14:textId="77777777" w:rsidR="00D85371" w:rsidRPr="00E211AD" w:rsidRDefault="00D85371" w:rsidP="00D85371">
      <w:pPr>
        <w:pStyle w:val="Brdtextmedindrag"/>
      </w:pPr>
      <w:r w:rsidRPr="00E211AD">
        <w:t>Bestämmelserna i 7</w:t>
      </w:r>
      <w:r>
        <w:t> kap. </w:t>
      </w:r>
      <w:r w:rsidRPr="00E211AD">
        <w:t>13</w:t>
      </w:r>
      <w:r>
        <w:t> §</w:t>
      </w:r>
      <w:r w:rsidRPr="00E211AD">
        <w:t xml:space="preserve"> LEK bör föras över till den nya lagen med de skillnade</w:t>
      </w:r>
      <w:r>
        <w:t>rna</w:t>
      </w:r>
      <w:r w:rsidRPr="00E211AD">
        <w:t xml:space="preserve"> att tillsynsmyndigheten ska underrätta Berec om tvisten </w:t>
      </w:r>
      <w:r>
        <w:t xml:space="preserve">om den </w:t>
      </w:r>
      <w:r w:rsidRPr="00E211AD">
        <w:t>på</w:t>
      </w:r>
      <w:r w:rsidRPr="00E211AD">
        <w:softHyphen/>
      </w:r>
      <w:r w:rsidRPr="003E5FA6">
        <w:t>verkar handeln mellan medlemsstaterna inom EU, att interi</w:t>
      </w:r>
      <w:r>
        <w:softHyphen/>
      </w:r>
      <w:r w:rsidRPr="003E5FA6">
        <w:t>mistiska åtgär</w:t>
      </w:r>
      <w:r w:rsidRPr="003E5FA6">
        <w:softHyphen/>
        <w:t xml:space="preserve">der </w:t>
      </w:r>
      <w:r w:rsidRPr="00E211AD">
        <w:t>får vidtas endast om det behövs för att trygga konkur</w:t>
      </w:r>
      <w:r>
        <w:softHyphen/>
      </w:r>
      <w:r w:rsidRPr="00E211AD">
        <w:t xml:space="preserve">rensen eller skydda slutanvändares intressen och att beslut ska meddelas inom en månad från </w:t>
      </w:r>
      <w:r>
        <w:t xml:space="preserve">det att </w:t>
      </w:r>
      <w:r w:rsidRPr="00E211AD">
        <w:t xml:space="preserve">Berec </w:t>
      </w:r>
      <w:r>
        <w:t>har yttrat sig.</w:t>
      </w:r>
    </w:p>
    <w:p w14:paraId="48FBAF7C" w14:textId="0E202E57" w:rsidR="00D85371" w:rsidRPr="00E211AD" w:rsidRDefault="00D85371" w:rsidP="00F775E2">
      <w:pPr>
        <w:pStyle w:val="Brdtextmedindrag"/>
      </w:pPr>
      <w:r w:rsidRPr="00E313E6">
        <w:rPr>
          <w:i/>
          <w:iCs/>
        </w:rPr>
        <w:t>Lagrådet</w:t>
      </w:r>
      <w:r>
        <w:t xml:space="preserve"> ifrågasätter om lydelsen i fråga om förutsättningarna för att vidta interimistiska åtgärder som föreslogs i lagrådsremissen, ”om ärendet brådskar”, lever upp till direktivtexten i artikel 27.4. En sådan åtgärd får enligt direktivet vidtas under </w:t>
      </w:r>
      <w:r w:rsidRPr="00E313E6">
        <w:t>exceptionella omstän</w:t>
      </w:r>
      <w:r>
        <w:softHyphen/>
      </w:r>
      <w:r w:rsidRPr="00E313E6">
        <w:t>digheter, om det finns ett trängande behov av att trygga konku</w:t>
      </w:r>
      <w:r>
        <w:softHyphen/>
      </w:r>
      <w:r w:rsidRPr="00E313E6">
        <w:t>rrensen eller skydda slut</w:t>
      </w:r>
      <w:r>
        <w:softHyphen/>
      </w:r>
      <w:r w:rsidRPr="00E313E6">
        <w:t>använ</w:t>
      </w:r>
      <w:r w:rsidR="00AC4ABD">
        <w:softHyphen/>
      </w:r>
      <w:r w:rsidRPr="00E313E6">
        <w:t>dares intressen</w:t>
      </w:r>
      <w:r>
        <w:t xml:space="preserve">. Det finns skäl att, som </w:t>
      </w:r>
      <w:r w:rsidRPr="0053788D">
        <w:t>Lagrådet</w:t>
      </w:r>
      <w:r>
        <w:t xml:space="preserve"> efterlyser, se över försla</w:t>
      </w:r>
      <w:r>
        <w:softHyphen/>
        <w:t>get. I de engelska och franska språkversionerna uttrycks förut</w:t>
      </w:r>
      <w:r>
        <w:softHyphen/>
        <w:t>sätt</w:t>
      </w:r>
      <w:r>
        <w:softHyphen/>
        <w:t>ningen som ”urgent need to act” respektive ”urgent d’agir”. Rege</w:t>
      </w:r>
      <w:r>
        <w:softHyphen/>
        <w:t>ringen anser där</w:t>
      </w:r>
      <w:r w:rsidR="00AC4ABD">
        <w:softHyphen/>
      </w:r>
      <w:r>
        <w:t>för att lydelsen bör justeras till ”i brådskande fall”.</w:t>
      </w:r>
    </w:p>
    <w:p w14:paraId="7A87FC1D" w14:textId="77777777" w:rsidR="00D85371" w:rsidRPr="00E211AD" w:rsidRDefault="00D85371" w:rsidP="00AC4ABD">
      <w:pPr>
        <w:pStyle w:val="Rubrik1"/>
      </w:pPr>
      <w:bookmarkStart w:id="1479" w:name="_Toc9841674"/>
      <w:bookmarkStart w:id="1480" w:name="_Toc9867551"/>
      <w:bookmarkStart w:id="1481" w:name="_Toc9867801"/>
      <w:bookmarkStart w:id="1482" w:name="_Toc9871218"/>
      <w:bookmarkStart w:id="1483" w:name="_Toc9958301"/>
      <w:bookmarkStart w:id="1484" w:name="_Toc9961360"/>
      <w:bookmarkStart w:id="1485" w:name="_Toc9962459"/>
      <w:bookmarkStart w:id="1486" w:name="_Toc17793423"/>
      <w:bookmarkStart w:id="1487" w:name="_Toc73006003"/>
      <w:bookmarkStart w:id="1488" w:name="_Toc86738809"/>
      <w:bookmarkStart w:id="1489" w:name="_Toc94597572"/>
      <w:bookmarkStart w:id="1490" w:name="_Toc96533415"/>
      <w:bookmarkEnd w:id="1451"/>
      <w:r w:rsidRPr="00E211AD">
        <w:t>Sanktionsavgifter</w:t>
      </w:r>
      <w:bookmarkEnd w:id="1479"/>
      <w:bookmarkEnd w:id="1480"/>
      <w:bookmarkEnd w:id="1481"/>
      <w:bookmarkEnd w:id="1482"/>
      <w:bookmarkEnd w:id="1483"/>
      <w:bookmarkEnd w:id="1484"/>
      <w:bookmarkEnd w:id="1485"/>
      <w:bookmarkEnd w:id="1486"/>
      <w:bookmarkEnd w:id="1487"/>
      <w:bookmarkEnd w:id="1488"/>
      <w:bookmarkEnd w:id="1489"/>
      <w:bookmarkEnd w:id="1490"/>
    </w:p>
    <w:p w14:paraId="4DDFDD18" w14:textId="77777777" w:rsidR="00D85371" w:rsidRPr="00E211AD" w:rsidRDefault="00D85371" w:rsidP="00D85371">
      <w:pPr>
        <w:pStyle w:val="Rubrik2"/>
        <w:spacing w:before="0"/>
      </w:pPr>
      <w:bookmarkStart w:id="1491" w:name="_Toc9841675"/>
      <w:bookmarkStart w:id="1492" w:name="_Toc9867552"/>
      <w:bookmarkStart w:id="1493" w:name="_Toc9867802"/>
      <w:bookmarkStart w:id="1494" w:name="_Toc9871219"/>
      <w:bookmarkStart w:id="1495" w:name="_Toc9958302"/>
      <w:bookmarkStart w:id="1496" w:name="_Toc9961361"/>
      <w:bookmarkStart w:id="1497" w:name="_Toc9962460"/>
      <w:bookmarkStart w:id="1498" w:name="_Toc17793424"/>
      <w:bookmarkStart w:id="1499" w:name="_Toc73006004"/>
      <w:bookmarkStart w:id="1500" w:name="_Toc86738810"/>
      <w:bookmarkStart w:id="1501" w:name="_Toc94597573"/>
      <w:bookmarkStart w:id="1502" w:name="_Toc96533416"/>
      <w:r w:rsidRPr="00E211AD">
        <w:t>EU-direktivets bestämmelser om sanktioner</w:t>
      </w:r>
      <w:bookmarkEnd w:id="1491"/>
      <w:bookmarkEnd w:id="1492"/>
      <w:bookmarkEnd w:id="1493"/>
      <w:bookmarkEnd w:id="1494"/>
      <w:bookmarkEnd w:id="1495"/>
      <w:bookmarkEnd w:id="1496"/>
      <w:bookmarkEnd w:id="1497"/>
      <w:bookmarkEnd w:id="1498"/>
      <w:bookmarkEnd w:id="1499"/>
      <w:bookmarkEnd w:id="1500"/>
      <w:bookmarkEnd w:id="1501"/>
      <w:bookmarkEnd w:id="1502"/>
    </w:p>
    <w:p w14:paraId="2031C59A" w14:textId="77777777" w:rsidR="00D85371" w:rsidRPr="00E211AD" w:rsidRDefault="00D85371" w:rsidP="00D85371">
      <w:pPr>
        <w:pStyle w:val="Brdtext"/>
      </w:pPr>
      <w:bookmarkStart w:id="1503" w:name="_Hlk536104431"/>
      <w:bookmarkStart w:id="1504" w:name="_Hlk536178662"/>
      <w:r>
        <w:t>Av</w:t>
      </w:r>
      <w:r w:rsidRPr="00E211AD">
        <w:t xml:space="preserve"> artikel</w:t>
      </w:r>
      <w:r>
        <w:t> </w:t>
      </w:r>
      <w:r w:rsidRPr="00E211AD">
        <w:t xml:space="preserve">29.1 i EU-direktivet </w:t>
      </w:r>
      <w:r>
        <w:t xml:space="preserve">följer att det </w:t>
      </w:r>
      <w:r w:rsidRPr="00E211AD">
        <w:t xml:space="preserve">ska </w:t>
      </w:r>
      <w:r>
        <w:t xml:space="preserve">finnas regler om </w:t>
      </w:r>
      <w:r w:rsidRPr="00E211AD">
        <w:t>lämpliga, effektiva, proportionella och avskräckande</w:t>
      </w:r>
      <w:r>
        <w:t xml:space="preserve"> sanktioner</w:t>
      </w:r>
      <w:r w:rsidRPr="003E5FA6">
        <w:t xml:space="preserve"> för överträdelser av </w:t>
      </w:r>
      <w:r>
        <w:t xml:space="preserve">de bestämmelser som genomför direktivet. Medlemsstaterna ska </w:t>
      </w:r>
      <w:r w:rsidRPr="003E5FA6">
        <w:t>vidta alla nöd</w:t>
      </w:r>
      <w:r>
        <w:softHyphen/>
      </w:r>
      <w:r w:rsidRPr="00E211AD">
        <w:t xml:space="preserve">vändiga åtgärder för att säkerställa att </w:t>
      </w:r>
      <w:r>
        <w:t>reglerna</w:t>
      </w:r>
      <w:r w:rsidRPr="00E211AD">
        <w:t xml:space="preserve"> tillämpas. </w:t>
      </w:r>
      <w:r>
        <w:t>Om det är nöd</w:t>
      </w:r>
      <w:r>
        <w:softHyphen/>
        <w:t>vändigt, får s</w:t>
      </w:r>
      <w:r w:rsidRPr="00E211AD">
        <w:t xml:space="preserve">anktionerna </w:t>
      </w:r>
      <w:r>
        <w:t xml:space="preserve">innebära </w:t>
      </w:r>
      <w:r w:rsidRPr="00E211AD">
        <w:t xml:space="preserve">böter </w:t>
      </w:r>
      <w:r>
        <w:t>eller</w:t>
      </w:r>
      <w:r w:rsidRPr="00E211AD">
        <w:t xml:space="preserve"> på förhand fastställda </w:t>
      </w:r>
      <w:r w:rsidRPr="003E5FA6">
        <w:t>eller återkommande administrativa sanktioner</w:t>
      </w:r>
      <w:r w:rsidRPr="00E211AD">
        <w:t>.</w:t>
      </w:r>
    </w:p>
    <w:p w14:paraId="30765D4B" w14:textId="609B98EF" w:rsidR="00D85371" w:rsidRPr="00E211AD" w:rsidRDefault="00D85371" w:rsidP="00D85371">
      <w:pPr>
        <w:pStyle w:val="Brdtextmedindrag"/>
      </w:pPr>
      <w:r w:rsidRPr="00E211AD">
        <w:t xml:space="preserve">Hänvisningen till böter och återkommande administrativa sanktioner är </w:t>
      </w:r>
      <w:r w:rsidRPr="003E5FA6">
        <w:t>ny i förhållande till artikel</w:t>
      </w:r>
      <w:r>
        <w:t> </w:t>
      </w:r>
      <w:r w:rsidRPr="003E5FA6">
        <w:t xml:space="preserve">21a i ramdirektivet, som infördes genom </w:t>
      </w:r>
      <w:r w:rsidRPr="00406973">
        <w:t>Europaparlamentets och rådets direktiv 2009/140/EG</w:t>
      </w:r>
      <w:r>
        <w:t>.</w:t>
      </w:r>
      <w:r w:rsidRPr="003E5FA6">
        <w:t xml:space="preserve"> </w:t>
      </w:r>
      <w:r>
        <w:t>Dessförinnan</w:t>
      </w:r>
      <w:r w:rsidRPr="003E5FA6">
        <w:t xml:space="preserve"> an</w:t>
      </w:r>
      <w:r w:rsidR="00E1708D">
        <w:softHyphen/>
      </w:r>
      <w:r w:rsidRPr="003E5FA6">
        <w:t xml:space="preserve">gavs </w:t>
      </w:r>
      <w:r>
        <w:t xml:space="preserve">det </w:t>
      </w:r>
      <w:r w:rsidRPr="003E5FA6">
        <w:t>endast i artikel</w:t>
      </w:r>
      <w:r>
        <w:t> </w:t>
      </w:r>
      <w:r w:rsidRPr="003E5FA6">
        <w:t>10.3 i aukto</w:t>
      </w:r>
      <w:r>
        <w:softHyphen/>
      </w:r>
      <w:r w:rsidRPr="003E5FA6">
        <w:t>ri</w:t>
      </w:r>
      <w:r>
        <w:softHyphen/>
      </w:r>
      <w:r w:rsidRPr="003E5FA6">
        <w:t>sa</w:t>
      </w:r>
      <w:r>
        <w:softHyphen/>
      </w:r>
      <w:r w:rsidRPr="003E5FA6">
        <w:t>tions</w:t>
      </w:r>
      <w:r w:rsidRPr="003E5FA6">
        <w:softHyphen/>
        <w:t>direk</w:t>
      </w:r>
      <w:r>
        <w:softHyphen/>
      </w:r>
      <w:r w:rsidRPr="003E5FA6">
        <w:t>tivet</w:t>
      </w:r>
      <w:r w:rsidRPr="00E211AD">
        <w:t xml:space="preserve"> att medlems</w:t>
      </w:r>
      <w:r>
        <w:softHyphen/>
      </w:r>
      <w:r w:rsidRPr="00E211AD">
        <w:t>staterna fick ge berörda myndigheter befogenhet att vid behov införa eko</w:t>
      </w:r>
      <w:r w:rsidR="00AC4ABD">
        <w:softHyphen/>
      </w:r>
      <w:r w:rsidRPr="00E211AD">
        <w:t>nomiska sanktioner om ett företag inte åtgärdar en över</w:t>
      </w:r>
      <w:r>
        <w:softHyphen/>
      </w:r>
      <w:r w:rsidRPr="00E211AD">
        <w:t>trädelse av regel</w:t>
      </w:r>
      <w:r w:rsidR="00AC4ABD">
        <w:softHyphen/>
      </w:r>
      <w:r w:rsidRPr="00E211AD">
        <w:t>verket. Genom direktiv</w:t>
      </w:r>
      <w:r>
        <w:t> </w:t>
      </w:r>
      <w:r w:rsidRPr="00E211AD">
        <w:t>2009/140/EG ändrades också artikel</w:t>
      </w:r>
      <w:r>
        <w:t> </w:t>
      </w:r>
      <w:r w:rsidRPr="00E211AD">
        <w:t xml:space="preserve">10.3 </w:t>
      </w:r>
      <w:r w:rsidRPr="003E5FA6">
        <w:t>i aukto</w:t>
      </w:r>
      <w:r w:rsidR="00AC4ABD">
        <w:softHyphen/>
      </w:r>
      <w:r w:rsidRPr="003E5FA6">
        <w:t>risa</w:t>
      </w:r>
      <w:r w:rsidR="00E1708D">
        <w:softHyphen/>
      </w:r>
      <w:r w:rsidRPr="003E5FA6">
        <w:t>tions</w:t>
      </w:r>
      <w:r w:rsidR="00E1708D">
        <w:softHyphen/>
      </w:r>
      <w:r w:rsidRPr="003E5FA6">
        <w:lastRenderedPageBreak/>
        <w:t>direktivet så att det angavs att avskräckande ekonomiska sanktio</w:t>
      </w:r>
      <w:r w:rsidR="00AC4ABD">
        <w:softHyphen/>
      </w:r>
      <w:r w:rsidRPr="003E5FA6">
        <w:t>ner, in</w:t>
      </w:r>
      <w:r w:rsidR="00E1708D">
        <w:softHyphen/>
      </w:r>
      <w:r w:rsidRPr="003E5FA6">
        <w:t>begripet retroaktiva sanktioner, ska kunna infö</w:t>
      </w:r>
      <w:r w:rsidRPr="003E5FA6">
        <w:softHyphen/>
        <w:t>ras.</w:t>
      </w:r>
    </w:p>
    <w:p w14:paraId="47E5D080" w14:textId="77777777" w:rsidR="00D85371" w:rsidRPr="00E211AD" w:rsidRDefault="00D85371" w:rsidP="00D85371">
      <w:pPr>
        <w:pStyle w:val="Brdtextmedindrag"/>
        <w:rPr>
          <w:rFonts w:eastAsiaTheme="minorHAnsi" w:cstheme="minorBidi"/>
          <w:sz w:val="26"/>
          <w:szCs w:val="22"/>
        </w:rPr>
      </w:pPr>
      <w:r w:rsidRPr="00E211AD">
        <w:t>Enligt artikel</w:t>
      </w:r>
      <w:r>
        <w:t> </w:t>
      </w:r>
      <w:r w:rsidRPr="00E211AD">
        <w:t xml:space="preserve">106.7 i EU-direktivet ska medlemsstaterna fastställa regler om sanktioner för en tillhandahållares underlåtelse att uppfylla de </w:t>
      </w:r>
      <w:r w:rsidRPr="003E5FA6">
        <w:t>skyldig</w:t>
      </w:r>
      <w:r>
        <w:softHyphen/>
      </w:r>
      <w:r w:rsidRPr="003E5FA6">
        <w:t>heter som gäller vid byte av tillhandahållare av internetanslutnings</w:t>
      </w:r>
      <w:r>
        <w:softHyphen/>
      </w:r>
      <w:r w:rsidRPr="003E5FA6">
        <w:t>tjänster och nummerportering, inbegripet förseningar eller missbruk som före</w:t>
      </w:r>
      <w:r>
        <w:softHyphen/>
      </w:r>
      <w:r w:rsidRPr="003E5FA6">
        <w:t>tagen</w:t>
      </w:r>
      <w:r w:rsidRPr="00E211AD">
        <w:t xml:space="preserve"> själva står för eller som sker på deras vägnar. </w:t>
      </w:r>
      <w:r>
        <w:t>Artikeln</w:t>
      </w:r>
      <w:r w:rsidRPr="00E211AD">
        <w:t>, som till stor del är omarbetad och mer detaljerad, har sitt ursprung i artikel</w:t>
      </w:r>
      <w:r>
        <w:t> </w:t>
      </w:r>
      <w:r w:rsidRPr="00E211AD">
        <w:t xml:space="preserve">30.4 i USO-direktivet, som infördes genom </w:t>
      </w:r>
      <w:r w:rsidRPr="00406973">
        <w:t>Europaparlamentets och rådets direktiv 2009/136/EG</w:t>
      </w:r>
      <w:r>
        <w:t xml:space="preserve"> (</w:t>
      </w:r>
      <w:r w:rsidRPr="00E211AD">
        <w:t>se avsnitt</w:t>
      </w:r>
      <w:r>
        <w:t> </w:t>
      </w:r>
      <w:r w:rsidRPr="00616E59">
        <w:t>16.8).</w:t>
      </w:r>
    </w:p>
    <w:p w14:paraId="567C9890" w14:textId="77777777" w:rsidR="00D85371" w:rsidRPr="00E211AD" w:rsidRDefault="00D85371" w:rsidP="00D85371">
      <w:pPr>
        <w:pStyle w:val="Rubrik2"/>
      </w:pPr>
      <w:bookmarkStart w:id="1505" w:name="_Toc9841676"/>
      <w:bookmarkStart w:id="1506" w:name="_Toc9867553"/>
      <w:bookmarkStart w:id="1507" w:name="_Toc9867803"/>
      <w:bookmarkStart w:id="1508" w:name="_Toc9871220"/>
      <w:bookmarkStart w:id="1509" w:name="_Toc9958303"/>
      <w:bookmarkStart w:id="1510" w:name="_Toc9961362"/>
      <w:bookmarkStart w:id="1511" w:name="_Toc9962461"/>
      <w:bookmarkStart w:id="1512" w:name="_Toc17793425"/>
      <w:bookmarkStart w:id="1513" w:name="_Toc73006005"/>
      <w:bookmarkStart w:id="1514" w:name="_Toc86738811"/>
      <w:bookmarkStart w:id="1515" w:name="_Toc94597574"/>
      <w:bookmarkStart w:id="1516" w:name="_Toc96533417"/>
      <w:r w:rsidRPr="00E211AD">
        <w:t>Nuvarande sanktionssystem och tidigare överväganden</w:t>
      </w:r>
      <w:bookmarkEnd w:id="1505"/>
      <w:bookmarkEnd w:id="1506"/>
      <w:bookmarkEnd w:id="1507"/>
      <w:bookmarkEnd w:id="1508"/>
      <w:bookmarkEnd w:id="1509"/>
      <w:bookmarkEnd w:id="1510"/>
      <w:bookmarkEnd w:id="1511"/>
      <w:bookmarkEnd w:id="1512"/>
      <w:bookmarkEnd w:id="1513"/>
      <w:bookmarkEnd w:id="1514"/>
      <w:bookmarkEnd w:id="1515"/>
      <w:bookmarkEnd w:id="1516"/>
    </w:p>
    <w:p w14:paraId="04F5B2E5" w14:textId="77777777" w:rsidR="00D85371" w:rsidRPr="00E211AD" w:rsidRDefault="00D85371" w:rsidP="00D85371">
      <w:pPr>
        <w:pStyle w:val="Brdtext"/>
      </w:pPr>
      <w:r w:rsidRPr="00E211AD">
        <w:t>De sanktionsverktyg som normalt står till buds för staten är straff och sank</w:t>
      </w:r>
      <w:r w:rsidRPr="00E211AD">
        <w:softHyphen/>
        <w:t>tionsavgifter samt vite, förbud och återkallelse av tillstånd.</w:t>
      </w:r>
    </w:p>
    <w:p w14:paraId="60DCA1DA" w14:textId="29AA50C1" w:rsidR="00D85371" w:rsidRPr="00341368" w:rsidRDefault="00D85371" w:rsidP="00D85371">
      <w:pPr>
        <w:pStyle w:val="Brdtextmedindrag"/>
        <w:rPr>
          <w:spacing w:val="-2"/>
        </w:rPr>
      </w:pPr>
      <w:r w:rsidRPr="00341368">
        <w:rPr>
          <w:spacing w:val="-2"/>
        </w:rPr>
        <w:t xml:space="preserve">Dagens sanktionsmöjligheter framgår av 7 kap. 5, 6 och 8 §§ LEK. PTS får meddela de förelägganden eller förbud som behövs för att rättelse av en överträdelse ska ske. Sådana beslut får förenas med vite. Det </w:t>
      </w:r>
      <w:r w:rsidR="00341368">
        <w:rPr>
          <w:spacing w:val="-2"/>
        </w:rPr>
        <w:t>är</w:t>
      </w:r>
      <w:r w:rsidRPr="00341368">
        <w:rPr>
          <w:spacing w:val="-2"/>
        </w:rPr>
        <w:t xml:space="preserve"> ock</w:t>
      </w:r>
      <w:r w:rsidRPr="00341368">
        <w:rPr>
          <w:spacing w:val="-2"/>
        </w:rPr>
        <w:softHyphen/>
        <w:t>så möj</w:t>
      </w:r>
      <w:r w:rsidR="00341368">
        <w:rPr>
          <w:spacing w:val="-2"/>
        </w:rPr>
        <w:softHyphen/>
      </w:r>
      <w:r w:rsidRPr="00341368">
        <w:rPr>
          <w:spacing w:val="-2"/>
        </w:rPr>
        <w:t>ligt att återkalla tillstånd och besluta att den som har åsidosatt en skyl</w:t>
      </w:r>
      <w:r w:rsidR="00341368">
        <w:rPr>
          <w:spacing w:val="-2"/>
        </w:rPr>
        <w:softHyphen/>
      </w:r>
      <w:r w:rsidRPr="00341368">
        <w:rPr>
          <w:spacing w:val="-2"/>
        </w:rPr>
        <w:t>dighet helt eller delvis ska upphöra med verksamheten. Under vissa särskilt allvar</w:t>
      </w:r>
      <w:r w:rsidR="00341368">
        <w:rPr>
          <w:spacing w:val="-2"/>
        </w:rPr>
        <w:softHyphen/>
      </w:r>
      <w:r w:rsidRPr="00341368">
        <w:rPr>
          <w:spacing w:val="-3"/>
        </w:rPr>
        <w:t>liga omständigheter kan ett interimistiskt beslut fattas</w:t>
      </w:r>
      <w:r w:rsidR="00341368" w:rsidRPr="00341368">
        <w:rPr>
          <w:spacing w:val="-3"/>
        </w:rPr>
        <w:t>,</w:t>
      </w:r>
      <w:r w:rsidRPr="00341368">
        <w:rPr>
          <w:spacing w:val="-3"/>
        </w:rPr>
        <w:t xml:space="preserve"> bl.a. om att ett till</w:t>
      </w:r>
      <w:r w:rsidR="00341368" w:rsidRPr="00341368">
        <w:rPr>
          <w:spacing w:val="-3"/>
        </w:rPr>
        <w:softHyphen/>
      </w:r>
      <w:r w:rsidRPr="00341368">
        <w:rPr>
          <w:spacing w:val="-3"/>
        </w:rPr>
        <w:t>stånd</w:t>
      </w:r>
      <w:r w:rsidRPr="00341368">
        <w:rPr>
          <w:spacing w:val="-2"/>
        </w:rPr>
        <w:t xml:space="preserve"> ska återkallas. Dessa bestäm</w:t>
      </w:r>
      <w:r w:rsidRPr="00341368">
        <w:rPr>
          <w:spacing w:val="-2"/>
        </w:rPr>
        <w:softHyphen/>
        <w:t>melser genomför artikel 10.3 i auktori</w:t>
      </w:r>
      <w:r w:rsidR="00341368">
        <w:rPr>
          <w:spacing w:val="-2"/>
        </w:rPr>
        <w:softHyphen/>
      </w:r>
      <w:r w:rsidRPr="00341368">
        <w:rPr>
          <w:spacing w:val="-2"/>
        </w:rPr>
        <w:t>sa</w:t>
      </w:r>
      <w:r w:rsidR="00341368">
        <w:rPr>
          <w:spacing w:val="-2"/>
        </w:rPr>
        <w:softHyphen/>
      </w:r>
      <w:r w:rsidRPr="00341368">
        <w:rPr>
          <w:spacing w:val="-2"/>
        </w:rPr>
        <w:t>tions</w:t>
      </w:r>
      <w:r w:rsidR="00341368">
        <w:rPr>
          <w:spacing w:val="-2"/>
        </w:rPr>
        <w:softHyphen/>
      </w:r>
      <w:r w:rsidRPr="00341368">
        <w:rPr>
          <w:spacing w:val="-4"/>
        </w:rPr>
        <w:t xml:space="preserve">direktivet i dess ursprungliga lydelse (se prop. 2002/03:110 </w:t>
      </w:r>
      <w:r w:rsidR="00EB24E6" w:rsidRPr="00341368">
        <w:rPr>
          <w:spacing w:val="-4"/>
        </w:rPr>
        <w:t>s. 2</w:t>
      </w:r>
      <w:r w:rsidRPr="00341368">
        <w:rPr>
          <w:spacing w:val="-4"/>
        </w:rPr>
        <w:t>98 f. och 398).</w:t>
      </w:r>
    </w:p>
    <w:p w14:paraId="0B3A1DE9" w14:textId="3548A3A1" w:rsidR="00D85371" w:rsidRPr="00E211AD" w:rsidRDefault="00D85371" w:rsidP="00D85371">
      <w:pPr>
        <w:pStyle w:val="Brdtextmedindrag"/>
      </w:pPr>
      <w:r w:rsidRPr="003E5FA6">
        <w:t>Efter lagens tillkomst konstaterades att det inte fanns tillräckliga instru</w:t>
      </w:r>
      <w:r w:rsidRPr="003E5FA6">
        <w:softHyphen/>
        <w:t>ment</w:t>
      </w:r>
      <w:r w:rsidRPr="00E211AD">
        <w:t xml:space="preserve"> i LEK för att förmå operatörer att följa PTS konkurrensfrämjande skyl</w:t>
      </w:r>
      <w:r>
        <w:softHyphen/>
      </w:r>
      <w:r w:rsidRPr="00E211AD">
        <w:t>dighets</w:t>
      </w:r>
      <w:r>
        <w:softHyphen/>
      </w:r>
      <w:r w:rsidRPr="00E211AD">
        <w:t xml:space="preserve">beslut, dvs. beslut om sådana skyldigheter som kan </w:t>
      </w:r>
      <w:r>
        <w:t>åläggas</w:t>
      </w:r>
      <w:r w:rsidRPr="00E211AD">
        <w:t xml:space="preserve"> med stöd av 4</w:t>
      </w:r>
      <w:r>
        <w:t> kap. </w:t>
      </w:r>
      <w:r w:rsidRPr="00E211AD">
        <w:t>4</w:t>
      </w:r>
      <w:r>
        <w:t> §</w:t>
      </w:r>
      <w:r w:rsidRPr="00E211AD">
        <w:t xml:space="preserve"> och, numera, 5</w:t>
      </w:r>
      <w:r>
        <w:t> kap. </w:t>
      </w:r>
      <w:r w:rsidRPr="00E211AD">
        <w:t>13</w:t>
      </w:r>
      <w:r>
        <w:t> §</w:t>
      </w:r>
      <w:r w:rsidRPr="00E211AD">
        <w:t xml:space="preserve"> LEK. I praktiken behövde besluten </w:t>
      </w:r>
      <w:r w:rsidRPr="003E5FA6">
        <w:t>ofta följas upp av tillsynsåtgärder för att få effekt. Det var vidare vanligt att</w:t>
      </w:r>
      <w:r w:rsidRPr="00E211AD">
        <w:t xml:space="preserve"> operatörer hänsköt tvister om skyldigheternas innebörd till PTS för tvistlösning, eftersom de inte kunde komma överens med operatörer med betydande inflytande på olika marknader. Som ett ytterligare påtryck</w:t>
      </w:r>
      <w:r w:rsidRPr="00E211AD">
        <w:softHyphen/>
        <w:t>nings</w:t>
      </w:r>
      <w:r>
        <w:softHyphen/>
      </w:r>
      <w:r w:rsidRPr="00E211AD">
        <w:t>medel för att få berörda aktörer att följa skyldighetsbesluten infördes bestämmelser i 7</w:t>
      </w:r>
      <w:r>
        <w:t> kap. </w:t>
      </w:r>
      <w:r w:rsidRPr="00E211AD">
        <w:t>13</w:t>
      </w:r>
      <w:r>
        <w:t> </w:t>
      </w:r>
      <w:r w:rsidRPr="00E211AD">
        <w:t>a</w:t>
      </w:r>
      <w:r>
        <w:t> §</w:t>
      </w:r>
      <w:r w:rsidRPr="00E211AD">
        <w:t xml:space="preserve"> LEK om att den som uppsåtligen eller av oaktsamhet vidtar en åtgärd som strider mot en särskild skyldighet som </w:t>
      </w:r>
      <w:r w:rsidRPr="003E5FA6">
        <w:t>beslutats med stöd av lagen ska ersätta den skada som därigenom uppkom</w:t>
      </w:r>
      <w:r w:rsidRPr="003E5FA6">
        <w:softHyphen/>
        <w:t>mer</w:t>
      </w:r>
      <w:r w:rsidRPr="00E211AD">
        <w:t xml:space="preserve"> (se prop.</w:t>
      </w:r>
      <w:r>
        <w:t> </w:t>
      </w:r>
      <w:r w:rsidRPr="00E211AD">
        <w:t xml:space="preserve">2006/07:119 </w:t>
      </w:r>
      <w:r w:rsidR="00EB24E6">
        <w:t>s. 3</w:t>
      </w:r>
      <w:r w:rsidRPr="00E211AD">
        <w:t>7</w:t>
      </w:r>
      <w:r>
        <w:t> </w:t>
      </w:r>
      <w:r w:rsidRPr="00E211AD">
        <w:t>f.).</w:t>
      </w:r>
    </w:p>
    <w:p w14:paraId="4F9A34D5" w14:textId="75FED373" w:rsidR="00D85371" w:rsidRPr="00E211AD" w:rsidRDefault="00D85371" w:rsidP="00D85371">
      <w:pPr>
        <w:pStyle w:val="Brdtextmedindrag"/>
      </w:pPr>
      <w:r w:rsidRPr="003E5FA6">
        <w:t>Ändringen 2009 av artikel</w:t>
      </w:r>
      <w:r>
        <w:t> </w:t>
      </w:r>
      <w:r w:rsidRPr="003E5FA6">
        <w:t>10.3 i auktorisationsdirektivet och införan</w:t>
      </w:r>
      <w:r>
        <w:softHyphen/>
      </w:r>
      <w:r w:rsidRPr="003E5FA6">
        <w:t>de</w:t>
      </w:r>
      <w:r>
        <w:t>t</w:t>
      </w:r>
      <w:r w:rsidRPr="00E211AD">
        <w:t xml:space="preserve"> av artikel</w:t>
      </w:r>
      <w:r>
        <w:t> </w:t>
      </w:r>
      <w:r w:rsidRPr="00E211AD">
        <w:t>21a i ramdirektivet ledde inte till någon ändring i LEK. Det kon</w:t>
      </w:r>
      <w:r w:rsidRPr="00E211AD">
        <w:softHyphen/>
        <w:t>staterades då att ändringarna tycktes göra det möjligt att införa sank</w:t>
      </w:r>
      <w:r>
        <w:softHyphen/>
      </w:r>
      <w:r w:rsidRPr="00E211AD">
        <w:t>tions</w:t>
      </w:r>
      <w:r w:rsidRPr="00E211AD">
        <w:softHyphen/>
        <w:t>avgifter. Det bedömdes dock att möjligheterna att meddela före</w:t>
      </w:r>
      <w:r>
        <w:softHyphen/>
      </w:r>
      <w:r w:rsidRPr="00E211AD">
        <w:t>läg</w:t>
      </w:r>
      <w:r>
        <w:softHyphen/>
      </w:r>
      <w:r w:rsidRPr="00E211AD">
        <w:t xml:space="preserve">ganden </w:t>
      </w:r>
      <w:r w:rsidRPr="003E5FA6">
        <w:t>och förbud vid vite, i vissa fall som löpande vite, fick anses ha varit effek</w:t>
      </w:r>
      <w:r w:rsidRPr="003E5FA6">
        <w:softHyphen/>
        <w:t>tiva</w:t>
      </w:r>
      <w:r w:rsidRPr="00E211AD">
        <w:t xml:space="preserve"> </w:t>
      </w:r>
      <w:r w:rsidRPr="003E5FA6">
        <w:t>för att uppnå syftet. Det fanns därför inte anledning att över</w:t>
      </w:r>
      <w:r>
        <w:softHyphen/>
      </w:r>
      <w:r w:rsidRPr="003E5FA6">
        <w:t>väga några andra</w:t>
      </w:r>
      <w:r w:rsidRPr="00E211AD">
        <w:t xml:space="preserve"> åtgärder än dessa (se Ds 2010:19 </w:t>
      </w:r>
      <w:r w:rsidR="00EB24E6">
        <w:t>s. 2</w:t>
      </w:r>
      <w:r w:rsidRPr="00E211AD">
        <w:t>60</w:t>
      </w:r>
      <w:r>
        <w:t> </w:t>
      </w:r>
      <w:r w:rsidRPr="00E211AD">
        <w:t>f.). För att genom</w:t>
      </w:r>
      <w:r>
        <w:softHyphen/>
      </w:r>
      <w:r w:rsidRPr="00E211AD">
        <w:t>föra arti</w:t>
      </w:r>
      <w:r>
        <w:softHyphen/>
      </w:r>
      <w:r w:rsidRPr="00E211AD">
        <w:t xml:space="preserve">kel 30.4 i USO-direktivet infördes det dock bestämmelser om att den som </w:t>
      </w:r>
      <w:r w:rsidRPr="00280208">
        <w:rPr>
          <w:spacing w:val="-2"/>
        </w:rPr>
        <w:t>tillhandahåller elektroniska kommunikationstjänster under vissa förutsätt</w:t>
      </w:r>
      <w:r w:rsidRPr="00280208">
        <w:rPr>
          <w:spacing w:val="-2"/>
        </w:rPr>
        <w:softHyphen/>
        <w:t>ningar ska ersätta en abonnent skada som uppkommer genom dröjsmål vid överlämnande av nummer eller med tillhandahållande av en tjänst när så</w:t>
      </w:r>
      <w:r w:rsidRPr="00280208">
        <w:rPr>
          <w:spacing w:val="-2"/>
        </w:rPr>
        <w:softHyphen/>
        <w:t>dant överlämnande har skett (se 7 kap. 13 b § LEK som behandlas i av</w:t>
      </w:r>
      <w:r w:rsidRPr="00280208">
        <w:rPr>
          <w:spacing w:val="-2"/>
        </w:rPr>
        <w:softHyphen/>
        <w:t>snitt 16.8).</w:t>
      </w:r>
    </w:p>
    <w:p w14:paraId="69E9AA44" w14:textId="77777777" w:rsidR="00D85371" w:rsidRPr="00E211AD" w:rsidRDefault="00D85371" w:rsidP="00D85371">
      <w:pPr>
        <w:pStyle w:val="Rubrik2"/>
      </w:pPr>
      <w:bookmarkStart w:id="1517" w:name="_Toc9841677"/>
      <w:bookmarkStart w:id="1518" w:name="_Toc9867554"/>
      <w:bookmarkStart w:id="1519" w:name="_Toc9867804"/>
      <w:bookmarkStart w:id="1520" w:name="_Toc9871221"/>
      <w:bookmarkStart w:id="1521" w:name="_Toc9958304"/>
      <w:bookmarkStart w:id="1522" w:name="_Toc9961363"/>
      <w:bookmarkStart w:id="1523" w:name="_Toc9962462"/>
      <w:bookmarkStart w:id="1524" w:name="_Toc17793426"/>
      <w:bookmarkStart w:id="1525" w:name="_Toc73006006"/>
      <w:bookmarkStart w:id="1526" w:name="_Toc86738812"/>
      <w:bookmarkStart w:id="1527" w:name="_Toc94597575"/>
      <w:bookmarkStart w:id="1528" w:name="_Toc96533418"/>
      <w:r>
        <w:lastRenderedPageBreak/>
        <w:t>Behovet av u</w:t>
      </w:r>
      <w:r w:rsidRPr="00E211AD">
        <w:t>tökade sanktionsmöjligheter</w:t>
      </w:r>
      <w:bookmarkEnd w:id="1517"/>
      <w:bookmarkEnd w:id="1518"/>
      <w:bookmarkEnd w:id="1519"/>
      <w:bookmarkEnd w:id="1520"/>
      <w:bookmarkEnd w:id="1521"/>
      <w:bookmarkEnd w:id="1522"/>
      <w:bookmarkEnd w:id="1523"/>
      <w:bookmarkEnd w:id="1524"/>
      <w:bookmarkEnd w:id="1525"/>
      <w:bookmarkEnd w:id="1526"/>
      <w:bookmarkEnd w:id="1527"/>
      <w:bookmarkEnd w:id="1528"/>
    </w:p>
    <w:p w14:paraId="4435D935" w14:textId="77777777" w:rsidR="00D85371" w:rsidRPr="00E211AD" w:rsidRDefault="00D85371" w:rsidP="00D85371">
      <w:pPr>
        <w:pStyle w:val="Rubrik3utannumrering"/>
        <w:spacing w:before="0"/>
      </w:pPr>
      <w:bookmarkStart w:id="1529" w:name="_Toc73006007"/>
      <w:r w:rsidRPr="00E211AD">
        <w:t>PTS hemställan</w:t>
      </w:r>
      <w:bookmarkEnd w:id="1529"/>
    </w:p>
    <w:p w14:paraId="60DA8C4F" w14:textId="77777777" w:rsidR="00D85371" w:rsidRPr="00E211AD" w:rsidRDefault="00D85371" w:rsidP="00D85371">
      <w:pPr>
        <w:pStyle w:val="Brdtext"/>
      </w:pPr>
      <w:r w:rsidRPr="003E5FA6">
        <w:t>PTS föresl</w:t>
      </w:r>
      <w:r>
        <w:t>år</w:t>
      </w:r>
      <w:r w:rsidRPr="003E5FA6">
        <w:t xml:space="preserve"> att myndigheten ska få möjlighet att besluta om sank</w:t>
      </w:r>
      <w:r w:rsidRPr="003E5FA6">
        <w:softHyphen/>
        <w:t>tions</w:t>
      </w:r>
      <w:r>
        <w:softHyphen/>
      </w:r>
      <w:r w:rsidRPr="00E211AD">
        <w:t>avgifter för överträdelser av ett antal bestämmelser i LEK. Det gäller över</w:t>
      </w:r>
      <w:r>
        <w:softHyphen/>
      </w:r>
      <w:r w:rsidRPr="00E211AD">
        <w:t>trädelser av bestämmelserna om</w:t>
      </w:r>
    </w:p>
    <w:p w14:paraId="3B45AC89" w14:textId="77777777" w:rsidR="00D85371" w:rsidRPr="00E211AD" w:rsidRDefault="00D85371" w:rsidP="00D85371">
      <w:pPr>
        <w:pStyle w:val="Strecklista"/>
      </w:pPr>
      <w:r w:rsidRPr="00E211AD">
        <w:t>anmälningsplikt i 2</w:t>
      </w:r>
      <w:r>
        <w:t> kap. </w:t>
      </w:r>
      <w:r w:rsidRPr="00E211AD">
        <w:t>1</w:t>
      </w:r>
      <w:r>
        <w:t> §</w:t>
      </w:r>
      <w:r w:rsidRPr="00E211AD">
        <w:t>,</w:t>
      </w:r>
    </w:p>
    <w:p w14:paraId="7AF8C494" w14:textId="77777777" w:rsidR="00D85371" w:rsidRPr="00E211AD" w:rsidRDefault="00D85371" w:rsidP="00D85371">
      <w:pPr>
        <w:pStyle w:val="Strecklista"/>
      </w:pPr>
      <w:r w:rsidRPr="00E211AD">
        <w:t>användning av nummer i 3</w:t>
      </w:r>
      <w:r>
        <w:t> kap. </w:t>
      </w:r>
      <w:r w:rsidRPr="00E211AD">
        <w:t>19</w:t>
      </w:r>
      <w:r>
        <w:t> §</w:t>
      </w:r>
      <w:r w:rsidRPr="00E211AD">
        <w:t>,</w:t>
      </w:r>
    </w:p>
    <w:p w14:paraId="349A668A" w14:textId="77777777" w:rsidR="00D85371" w:rsidRPr="00E211AD" w:rsidRDefault="00D85371" w:rsidP="00D85371">
      <w:pPr>
        <w:pStyle w:val="Strecklista"/>
      </w:pPr>
      <w:r w:rsidRPr="00E211AD">
        <w:t>skyldighet att utnyttja ledningar och om samlokalisering i 4</w:t>
      </w:r>
      <w:r>
        <w:t> kap. </w:t>
      </w:r>
      <w:r w:rsidRPr="00E211AD">
        <w:t>13</w:t>
      </w:r>
      <w:r>
        <w:t> </w:t>
      </w:r>
      <w:r w:rsidRPr="00E211AD">
        <w:t>a och 14</w:t>
      </w:r>
      <w:r>
        <w:t> §</w:t>
      </w:r>
      <w:r w:rsidRPr="00E211AD">
        <w:t>§,</w:t>
      </w:r>
    </w:p>
    <w:p w14:paraId="225C90E1" w14:textId="77777777" w:rsidR="00D85371" w:rsidRPr="00E211AD" w:rsidRDefault="00D85371" w:rsidP="00D85371">
      <w:pPr>
        <w:pStyle w:val="Strecklista"/>
      </w:pPr>
      <w:r w:rsidRPr="00E211AD">
        <w:t>driftsäkerhet och integritet i 5</w:t>
      </w:r>
      <w:r>
        <w:t> kap. </w:t>
      </w:r>
      <w:r w:rsidRPr="00E211AD">
        <w:t>6</w:t>
      </w:r>
      <w:r>
        <w:t> </w:t>
      </w:r>
      <w:r w:rsidRPr="00E211AD">
        <w:t xml:space="preserve">b och </w:t>
      </w:r>
      <w:r>
        <w:t>6 </w:t>
      </w:r>
      <w:r w:rsidRPr="00E211AD">
        <w:t>c</w:t>
      </w:r>
      <w:r>
        <w:t> §</w:t>
      </w:r>
      <w:r w:rsidRPr="00E211AD">
        <w:t>§ och 6</w:t>
      </w:r>
      <w:r>
        <w:t> kap. </w:t>
      </w:r>
      <w:r w:rsidRPr="00E211AD">
        <w:t>3–4</w:t>
      </w:r>
      <w:r>
        <w:t> </w:t>
      </w:r>
      <w:r w:rsidRPr="00E211AD">
        <w:t>b</w:t>
      </w:r>
      <w:r>
        <w:t> §</w:t>
      </w:r>
      <w:r w:rsidRPr="00E211AD">
        <w:t>§,</w:t>
      </w:r>
    </w:p>
    <w:p w14:paraId="542ECBEC" w14:textId="77777777" w:rsidR="00D85371" w:rsidRPr="00E211AD" w:rsidRDefault="00D85371" w:rsidP="00D85371">
      <w:pPr>
        <w:pStyle w:val="Strecklista"/>
      </w:pPr>
      <w:r w:rsidRPr="00E211AD">
        <w:t>allmänna skyldigheter i 5</w:t>
      </w:r>
      <w:r>
        <w:t> kap. </w:t>
      </w:r>
      <w:r w:rsidRPr="00E211AD">
        <w:t>7–7</w:t>
      </w:r>
      <w:r>
        <w:t> </w:t>
      </w:r>
      <w:r w:rsidRPr="00E211AD">
        <w:t>c och 9</w:t>
      </w:r>
      <w:r>
        <w:t> §</w:t>
      </w:r>
      <w:r w:rsidRPr="00E211AD">
        <w:t>§,</w:t>
      </w:r>
    </w:p>
    <w:p w14:paraId="225201D1" w14:textId="77777777" w:rsidR="00D85371" w:rsidRPr="00E211AD" w:rsidRDefault="00D85371" w:rsidP="00D85371">
      <w:pPr>
        <w:pStyle w:val="Strecklista"/>
      </w:pPr>
      <w:r w:rsidRPr="003E5FA6">
        <w:t>särskilda rättigheter för abonnenter i 5</w:t>
      </w:r>
      <w:r>
        <w:t> kap. </w:t>
      </w:r>
      <w:r w:rsidRPr="003E5FA6">
        <w:t>15–15</w:t>
      </w:r>
      <w:r>
        <w:t> </w:t>
      </w:r>
      <w:r w:rsidRPr="003E5FA6">
        <w:t>c,</w:t>
      </w:r>
      <w:r>
        <w:t> </w:t>
      </w:r>
      <w:r w:rsidRPr="003E5FA6">
        <w:t>17,</w:t>
      </w:r>
      <w:r>
        <w:t> </w:t>
      </w:r>
      <w:r w:rsidRPr="003E5FA6">
        <w:t>17</w:t>
      </w:r>
      <w:r>
        <w:t> </w:t>
      </w:r>
      <w:r w:rsidRPr="003E5FA6">
        <w:t>a</w:t>
      </w:r>
      <w:r>
        <w:t xml:space="preserve"> </w:t>
      </w:r>
      <w:r w:rsidRPr="003E5FA6">
        <w:t>och 19</w:t>
      </w:r>
      <w:r>
        <w:t> §</w:t>
      </w:r>
      <w:r w:rsidRPr="003E5FA6">
        <w:t>§,</w:t>
      </w:r>
      <w:r w:rsidRPr="00E211AD">
        <w:t xml:space="preserve"> och</w:t>
      </w:r>
    </w:p>
    <w:p w14:paraId="3F1C63AD" w14:textId="77777777" w:rsidR="00D85371" w:rsidRPr="00E211AD" w:rsidRDefault="00D85371" w:rsidP="00D85371">
      <w:pPr>
        <w:pStyle w:val="Strecklista"/>
      </w:pPr>
      <w:r w:rsidRPr="003E5FA6">
        <w:t>förbud mot avlyssning, underlättande av hemlig avlyssning, överföring</w:t>
      </w:r>
      <w:r w:rsidRPr="00E211AD">
        <w:t xml:space="preserve"> av information till samverkanspunkter och om utlämnande av uppgifter i 6</w:t>
      </w:r>
      <w:r>
        <w:t> kap. </w:t>
      </w:r>
      <w:r w:rsidRPr="00E211AD">
        <w:t>17,</w:t>
      </w:r>
      <w:r>
        <w:t> </w:t>
      </w:r>
      <w:r w:rsidRPr="00E211AD">
        <w:t>19,</w:t>
      </w:r>
      <w:r>
        <w:t> </w:t>
      </w:r>
      <w:r w:rsidRPr="00E211AD">
        <w:t>19</w:t>
      </w:r>
      <w:r>
        <w:t> </w:t>
      </w:r>
      <w:r w:rsidRPr="00E211AD">
        <w:t>a</w:t>
      </w:r>
      <w:r>
        <w:t> </w:t>
      </w:r>
      <w:r w:rsidRPr="00E211AD">
        <w:t>och</w:t>
      </w:r>
      <w:r>
        <w:t> </w:t>
      </w:r>
      <w:r w:rsidRPr="00E211AD">
        <w:t>22</w:t>
      </w:r>
      <w:r>
        <w:t> §</w:t>
      </w:r>
      <w:r w:rsidRPr="00E211AD">
        <w:t>§.</w:t>
      </w:r>
    </w:p>
    <w:p w14:paraId="3F28B8E4" w14:textId="4C46E715" w:rsidR="00D85371" w:rsidRPr="00280208" w:rsidRDefault="00D85371" w:rsidP="00D85371">
      <w:pPr>
        <w:pStyle w:val="Brdtextefterstrecklista"/>
        <w:rPr>
          <w:spacing w:val="-2"/>
        </w:rPr>
      </w:pPr>
      <w:r w:rsidRPr="00280208">
        <w:rPr>
          <w:spacing w:val="-2"/>
        </w:rPr>
        <w:t>PTS föreslår också att straffstadgandet i 7 kap. 15 § andra stycket LEK för överträdelser av förbudet i 6 kap. 17 § LEK mot att ta del av eller på annat sätt behandla uppgifter i elektroniska meddelanden och trafikupp</w:t>
      </w:r>
      <w:r w:rsidRPr="00280208">
        <w:rPr>
          <w:spacing w:val="-2"/>
        </w:rPr>
        <w:softHyphen/>
        <w:t>gifter upp</w:t>
      </w:r>
      <w:r w:rsidR="00E1708D">
        <w:rPr>
          <w:spacing w:val="-2"/>
        </w:rPr>
        <w:softHyphen/>
      </w:r>
      <w:r w:rsidRPr="00280208">
        <w:rPr>
          <w:spacing w:val="-2"/>
        </w:rPr>
        <w:t>hävs och delvis ersätts av en möjlighet att besluta om sanktions</w:t>
      </w:r>
      <w:r w:rsidRPr="00280208">
        <w:rPr>
          <w:spacing w:val="-2"/>
        </w:rPr>
        <w:softHyphen/>
        <w:t xml:space="preserve">avgifter. </w:t>
      </w:r>
    </w:p>
    <w:p w14:paraId="1849E2E4" w14:textId="77777777" w:rsidR="00D85371" w:rsidRPr="00E211AD" w:rsidRDefault="00D85371" w:rsidP="00D85371">
      <w:pPr>
        <w:pStyle w:val="Brdtextmedindrag"/>
      </w:pPr>
      <w:r>
        <w:t>Med utgångspunkt i de bestämmelser som PTS tar upp bedömer rege</w:t>
      </w:r>
      <w:r>
        <w:softHyphen/>
        <w:t xml:space="preserve">ringen att fyra </w:t>
      </w:r>
      <w:r w:rsidRPr="00E211AD">
        <w:t xml:space="preserve">områden </w:t>
      </w:r>
      <w:r>
        <w:t>är</w:t>
      </w:r>
      <w:r w:rsidRPr="00E211AD">
        <w:t xml:space="preserve"> särskilt problematiska när det gäller att få alla aktörer att följa gällande regelverk. </w:t>
      </w:r>
      <w:r>
        <w:t>Hit hör bestäm</w:t>
      </w:r>
      <w:r>
        <w:softHyphen/>
        <w:t xml:space="preserve">melserna om </w:t>
      </w:r>
      <w:r w:rsidRPr="003E5FA6">
        <w:t>inne</w:t>
      </w:r>
      <w:r>
        <w:softHyphen/>
      </w:r>
      <w:r w:rsidRPr="003E5FA6">
        <w:t xml:space="preserve">hållet </w:t>
      </w:r>
      <w:r w:rsidRPr="007C6D7A">
        <w:rPr>
          <w:spacing w:val="-2"/>
        </w:rPr>
        <w:t>i avtal om tillhandahållande av elektroniska kom</w:t>
      </w:r>
      <w:r w:rsidRPr="007C6D7A">
        <w:rPr>
          <w:spacing w:val="-2"/>
        </w:rPr>
        <w:softHyphen/>
        <w:t>mu</w:t>
      </w:r>
      <w:r w:rsidRPr="007C6D7A">
        <w:rPr>
          <w:spacing w:val="-2"/>
        </w:rPr>
        <w:softHyphen/>
        <w:t>nikations</w:t>
      </w:r>
      <w:r w:rsidRPr="007C6D7A">
        <w:rPr>
          <w:spacing w:val="-2"/>
        </w:rPr>
        <w:softHyphen/>
      </w:r>
      <w:r w:rsidRPr="007C6D7A">
        <w:rPr>
          <w:spacing w:val="-2"/>
        </w:rPr>
        <w:softHyphen/>
      </w:r>
      <w:r w:rsidRPr="007C6D7A">
        <w:rPr>
          <w:spacing w:val="-2"/>
        </w:rPr>
        <w:softHyphen/>
        <w:t>tjäns</w:t>
      </w:r>
      <w:r w:rsidRPr="007C6D7A">
        <w:rPr>
          <w:spacing w:val="-2"/>
        </w:rPr>
        <w:softHyphen/>
        <w:t>ter, upp</w:t>
      </w:r>
      <w:r>
        <w:rPr>
          <w:spacing w:val="-2"/>
        </w:rPr>
        <w:softHyphen/>
      </w:r>
      <w:r w:rsidRPr="007C6D7A">
        <w:rPr>
          <w:spacing w:val="-2"/>
        </w:rPr>
        <w:t>sägningstider och bindningstider enligt 5 kap. 15–15 b §§, över</w:t>
      </w:r>
      <w:r w:rsidRPr="007C6D7A">
        <w:rPr>
          <w:spacing w:val="-2"/>
        </w:rPr>
        <w:softHyphen/>
        <w:t>läm</w:t>
      </w:r>
      <w:r w:rsidRPr="007C6D7A">
        <w:rPr>
          <w:spacing w:val="-2"/>
        </w:rPr>
        <w:softHyphen/>
        <w:t>nande av nummer vid byte av leverantör (nummer</w:t>
      </w:r>
      <w:r w:rsidRPr="007C6D7A">
        <w:rPr>
          <w:spacing w:val="-2"/>
        </w:rPr>
        <w:softHyphen/>
        <w:t>portering) enligt 5 kap. 9 §, drift</w:t>
      </w:r>
      <w:r>
        <w:rPr>
          <w:spacing w:val="-2"/>
        </w:rPr>
        <w:softHyphen/>
      </w:r>
      <w:r w:rsidRPr="007C6D7A">
        <w:rPr>
          <w:spacing w:val="-2"/>
        </w:rPr>
        <w:t>säkerhet och arbete för att före</w:t>
      </w:r>
      <w:r w:rsidRPr="007C6D7A">
        <w:rPr>
          <w:spacing w:val="-2"/>
        </w:rPr>
        <w:softHyphen/>
        <w:t>bygga integritetsincidenter enligt 5 kap. 6 b och 6 c §§ och 6 kap. 3–4 b §§ samt förbud mot och underlättande av hem</w:t>
      </w:r>
      <w:r w:rsidRPr="007C6D7A">
        <w:rPr>
          <w:spacing w:val="-2"/>
        </w:rPr>
        <w:softHyphen/>
        <w:t>lig avlyssning, över</w:t>
      </w:r>
      <w:r w:rsidRPr="007C6D7A">
        <w:rPr>
          <w:spacing w:val="-2"/>
        </w:rPr>
        <w:softHyphen/>
        <w:t>föring av information till sam</w:t>
      </w:r>
      <w:r w:rsidRPr="007C6D7A">
        <w:rPr>
          <w:spacing w:val="-2"/>
        </w:rPr>
        <w:softHyphen/>
        <w:t>verkanspunkter och om utläm</w:t>
      </w:r>
      <w:r>
        <w:rPr>
          <w:spacing w:val="-2"/>
        </w:rPr>
        <w:softHyphen/>
      </w:r>
      <w:r w:rsidRPr="007C6D7A">
        <w:rPr>
          <w:spacing w:val="-2"/>
        </w:rPr>
        <w:t>nande av upp</w:t>
      </w:r>
      <w:r w:rsidRPr="007C6D7A">
        <w:rPr>
          <w:spacing w:val="-2"/>
        </w:rPr>
        <w:softHyphen/>
        <w:t>gifter enligt 6 kap. 17, 19, 19 a och 22 §§.</w:t>
      </w:r>
    </w:p>
    <w:p w14:paraId="6591F30F" w14:textId="77777777" w:rsidR="00D85371" w:rsidRPr="00E211AD" w:rsidRDefault="00D85371" w:rsidP="00D85371">
      <w:pPr>
        <w:pStyle w:val="Rubrik3utannumrering"/>
      </w:pPr>
      <w:bookmarkStart w:id="1530" w:name="_Toc73006008"/>
      <w:r w:rsidRPr="00E211AD">
        <w:t>Informationskrav för avtal och avtalsvillkor</w:t>
      </w:r>
      <w:bookmarkEnd w:id="1530"/>
    </w:p>
    <w:p w14:paraId="2B266310" w14:textId="77777777" w:rsidR="00D85371" w:rsidRPr="00E211AD" w:rsidRDefault="00D85371" w:rsidP="00D85371">
      <w:pPr>
        <w:pStyle w:val="Brdtextmedindrag"/>
        <w:ind w:firstLine="0"/>
      </w:pPr>
      <w:r w:rsidRPr="00E211AD">
        <w:t>I 5</w:t>
      </w:r>
      <w:r>
        <w:t> kap. </w:t>
      </w:r>
      <w:r w:rsidRPr="00E211AD">
        <w:t>15–15</w:t>
      </w:r>
      <w:r>
        <w:t> </w:t>
      </w:r>
      <w:r w:rsidRPr="00E211AD">
        <w:t>b</w:t>
      </w:r>
      <w:r>
        <w:t> §</w:t>
      </w:r>
      <w:r w:rsidRPr="00E211AD">
        <w:t>§ LEK finns detaljerade krav på vad ett avtal ska inne</w:t>
      </w:r>
      <w:r w:rsidRPr="00E211AD">
        <w:softHyphen/>
        <w:t>hålla och på avtalsvillkor som gäller giltighetstid, bindningstid och upp</w:t>
      </w:r>
      <w:r w:rsidRPr="00E211AD">
        <w:softHyphen/>
        <w:t xml:space="preserve">sägningstid. Bestämmelserna kompletteras i vissa avseenden med närmare </w:t>
      </w:r>
      <w:r w:rsidRPr="003E5FA6">
        <w:t>bestämmelser i myndighetsföreskrifter. Bestämmelserna syftar till att stär</w:t>
      </w:r>
      <w:r>
        <w:softHyphen/>
      </w:r>
      <w:r w:rsidRPr="003E5FA6">
        <w:t>ka</w:t>
      </w:r>
      <w:r w:rsidRPr="00E211AD">
        <w:t xml:space="preserve"> slutanvändares ställning.</w:t>
      </w:r>
    </w:p>
    <w:p w14:paraId="7AB323C4" w14:textId="19F30034" w:rsidR="00D85371" w:rsidRPr="00E211AD" w:rsidRDefault="00D85371" w:rsidP="00D85371">
      <w:pPr>
        <w:pStyle w:val="Brdtextmedindrag"/>
      </w:pPr>
      <w:r w:rsidRPr="003E5FA6">
        <w:t xml:space="preserve">I </w:t>
      </w:r>
      <w:r w:rsidRPr="006F41FF">
        <w:t>avsnitt</w:t>
      </w:r>
      <w:r>
        <w:t> </w:t>
      </w:r>
      <w:r w:rsidRPr="006F41FF">
        <w:t>16.4 föreslås</w:t>
      </w:r>
      <w:r w:rsidRPr="003E5FA6">
        <w:t xml:space="preserve"> att nya bestämmelser om information innan ett avtal</w:t>
      </w:r>
      <w:r w:rsidRPr="00E211AD">
        <w:t xml:space="preserve"> </w:t>
      </w:r>
      <w:r w:rsidRPr="003E5FA6">
        <w:t xml:space="preserve">ingås ska föras in i den nya lagen. Sådan information ska </w:t>
      </w:r>
      <w:r>
        <w:t>som ut</w:t>
      </w:r>
      <w:r>
        <w:softHyphen/>
        <w:t xml:space="preserve">gångspunkt </w:t>
      </w:r>
      <w:r w:rsidRPr="003E5FA6">
        <w:t>utgöra av</w:t>
      </w:r>
      <w:r>
        <w:softHyphen/>
      </w:r>
      <w:r w:rsidRPr="003E5FA6">
        <w:t>tals</w:t>
      </w:r>
      <w:r>
        <w:softHyphen/>
      </w:r>
      <w:r w:rsidRPr="003E5FA6">
        <w:t>innehåll. Bestämmelserna avses ersätta bestäm</w:t>
      </w:r>
      <w:r>
        <w:softHyphen/>
      </w:r>
      <w:r w:rsidRPr="003E5FA6">
        <w:t>melserna om innehåll i avtal i 5</w:t>
      </w:r>
      <w:r>
        <w:t> kap. </w:t>
      </w:r>
      <w:r w:rsidRPr="00E211AD">
        <w:t>15</w:t>
      </w:r>
      <w:r>
        <w:t> §</w:t>
      </w:r>
      <w:r w:rsidRPr="00E211AD">
        <w:t xml:space="preserve"> LEK. De nya bestäm</w:t>
      </w:r>
      <w:r>
        <w:softHyphen/>
      </w:r>
      <w:r w:rsidRPr="00E211AD">
        <w:t>melserna innehåller bl.a. ett krav på att tillhandahålla en sammanfattning av avtalet. En sådan sammanfatt</w:t>
      </w:r>
      <w:r w:rsidRPr="00E211AD">
        <w:softHyphen/>
        <w:t>ning ska innehålla de viktigaste delarna av den in</w:t>
      </w:r>
      <w:r>
        <w:softHyphen/>
      </w:r>
      <w:r w:rsidRPr="00E211AD">
        <w:t>formation som ska ges innan ett avtal ingås, bl.a. uppgifter om tillhan</w:t>
      </w:r>
      <w:r>
        <w:softHyphen/>
      </w:r>
      <w:r w:rsidRPr="00E211AD">
        <w:t>da</w:t>
      </w:r>
      <w:r>
        <w:softHyphen/>
      </w:r>
      <w:r w:rsidRPr="00E211AD">
        <w:t>hållarens namn, adress och kontaktuppgifter, de huvudsakliga egenskaper</w:t>
      </w:r>
      <w:r>
        <w:softHyphen/>
      </w:r>
      <w:r w:rsidRPr="00E211AD">
        <w:t>na hos varje tjänst som tillhandahålls, priser, avtalstid och villkor för för</w:t>
      </w:r>
      <w:r w:rsidR="00E1708D">
        <w:softHyphen/>
      </w:r>
      <w:r w:rsidRPr="00E211AD">
        <w:lastRenderedPageBreak/>
        <w:t>längning och uppsägning. Med hänsyn till att de sektorsspecifika informa</w:t>
      </w:r>
      <w:r w:rsidR="00E1708D">
        <w:softHyphen/>
      </w:r>
      <w:r w:rsidRPr="00E211AD">
        <w:t>tionskraven är mycket om</w:t>
      </w:r>
      <w:r w:rsidRPr="00E211AD">
        <w:softHyphen/>
        <w:t>fattande och detaljerade bedöms samman</w:t>
      </w:r>
      <w:r w:rsidR="00E1708D">
        <w:softHyphen/>
      </w:r>
      <w:r w:rsidRPr="00E211AD">
        <w:t>fatt</w:t>
      </w:r>
      <w:r w:rsidR="00E1708D">
        <w:softHyphen/>
      </w:r>
      <w:r w:rsidRPr="00E211AD">
        <w:t>ningen av avtalet ge bl.a. kon</w:t>
      </w:r>
      <w:r w:rsidRPr="00E211AD">
        <w:softHyphen/>
        <w:t>su</w:t>
      </w:r>
      <w:r>
        <w:softHyphen/>
      </w:r>
      <w:r w:rsidRPr="00E211AD">
        <w:t>menter den lättöverskådliga information som behövs för att de ska kunna göra välinformerade val.</w:t>
      </w:r>
    </w:p>
    <w:p w14:paraId="457016EE" w14:textId="77777777" w:rsidR="00D85371" w:rsidRPr="00E211AD" w:rsidRDefault="00D85371" w:rsidP="00D85371">
      <w:pPr>
        <w:pStyle w:val="Brdtextmedindrag"/>
      </w:pPr>
      <w:r w:rsidRPr="00E211AD">
        <w:t xml:space="preserve">Vidare föreslås i </w:t>
      </w:r>
      <w:r w:rsidRPr="00BA66FF">
        <w:t>avsnitt</w:t>
      </w:r>
      <w:r>
        <w:t> </w:t>
      </w:r>
      <w:r w:rsidRPr="006F41FF">
        <w:t>16.7.1 och</w:t>
      </w:r>
      <w:r>
        <w:t> </w:t>
      </w:r>
      <w:r w:rsidRPr="006F41FF">
        <w:t>16.7.3</w:t>
      </w:r>
      <w:r w:rsidRPr="00BA66FF">
        <w:t xml:space="preserve"> att</w:t>
      </w:r>
      <w:r w:rsidRPr="00E211AD">
        <w:t xml:space="preserve"> bestämmelserna i LEK som reglerar bindningstid och uppsägningstid ska föras över till den nya lagen. Det före</w:t>
      </w:r>
      <w:r w:rsidRPr="003E5FA6">
        <w:t>slås också nya bestämmelser om uppsägningstid för ett avtal med bindnings</w:t>
      </w:r>
      <w:r w:rsidRPr="00E211AD">
        <w:t>tid som har förlängts automatiskt.</w:t>
      </w:r>
    </w:p>
    <w:p w14:paraId="782C84B2" w14:textId="77777777" w:rsidR="00D85371" w:rsidRPr="00E211AD" w:rsidRDefault="00D85371" w:rsidP="00D85371">
      <w:pPr>
        <w:pStyle w:val="Brdtextmedindrag"/>
      </w:pPr>
      <w:r w:rsidRPr="00E211AD">
        <w:t>Återkommande undersökningar under flera år har visat att konsumenter av olika skäl uppfattar telekombranschen som särskilt problematisk. Under de senaste tre åren har PTS exempelvis tagit emot över 400 klagomål om avtalets innehåll. Även Konsumentverket och Telekområdgivarna har tagit emot många klagomål. Av klagomålen framgår att konsumenter och andra slut</w:t>
      </w:r>
      <w:r>
        <w:softHyphen/>
      </w:r>
      <w:r w:rsidRPr="00E211AD">
        <w:t>användare har särskilt svårt att förstå sig på de tjänster som erbjuds på marknaden för elektronisk kommunikation.</w:t>
      </w:r>
    </w:p>
    <w:p w14:paraId="5EEB9181" w14:textId="77777777" w:rsidR="00D85371" w:rsidRPr="00E211AD" w:rsidRDefault="00D85371" w:rsidP="00D85371">
      <w:pPr>
        <w:pStyle w:val="Brdtextmedindrag"/>
      </w:pPr>
      <w:r w:rsidRPr="00E211AD">
        <w:t>Det har förekommit klagomål där det har varit oklart för konsumenter vilket företag som de har träffat avtal med i fall där hela kundstockar har sålts. Det har då varit oklart vem konsumenten är kund hos och till vem betalning ska ske. I vissa fall har två operatörer samtidigt angett att en och samma person är kund hos dem. Vidare förekommer det att operatörer tillämpar avtal med längre bindningstider eller längre uppsägningstider än vad som är tillåtet i konsumentavtal och att avtal saknar några av de avtals</w:t>
      </w:r>
      <w:r w:rsidRPr="00E211AD">
        <w:softHyphen/>
        <w:t>villkor som krävs enligt lagstiftningen.</w:t>
      </w:r>
    </w:p>
    <w:p w14:paraId="0E39F0FC" w14:textId="77777777" w:rsidR="00D85371" w:rsidRPr="00E211AD" w:rsidRDefault="00D85371" w:rsidP="00D85371">
      <w:pPr>
        <w:pStyle w:val="Brdtextmedindrag"/>
        <w:rPr>
          <w:rFonts w:eastAsiaTheme="minorHAnsi"/>
        </w:rPr>
      </w:pPr>
      <w:r w:rsidRPr="00E211AD">
        <w:rPr>
          <w:rFonts w:eastAsiaTheme="minorHAnsi"/>
        </w:rPr>
        <w:t xml:space="preserve">Ofta vidtas </w:t>
      </w:r>
      <w:r w:rsidRPr="00E211AD">
        <w:t>åtgärder</w:t>
      </w:r>
      <w:r w:rsidRPr="00E211AD">
        <w:rPr>
          <w:rFonts w:eastAsiaTheme="minorHAnsi"/>
        </w:rPr>
        <w:t xml:space="preserve"> för att ändra villkoren först efter påpekanden i sam</w:t>
      </w:r>
      <w:r w:rsidRPr="00E211AD">
        <w:rPr>
          <w:rFonts w:eastAsiaTheme="minorHAnsi"/>
        </w:rPr>
        <w:softHyphen/>
        <w:t>band med tillsyn. De särskilda skyddsreglerna på området, inte minst de som har en direkt verkan på konsumentens val och rätt att ta sig ur avtal, är fortsatt problematiska i fråga om efterlevnad och tillsyn. Nuvarande sank</w:t>
      </w:r>
      <w:r>
        <w:rPr>
          <w:rFonts w:eastAsiaTheme="minorHAnsi"/>
        </w:rPr>
        <w:softHyphen/>
      </w:r>
      <w:r w:rsidRPr="00E211AD">
        <w:rPr>
          <w:rFonts w:eastAsiaTheme="minorHAnsi"/>
        </w:rPr>
        <w:t xml:space="preserve">tioner bedöms därför inte vara tillräckliga för att uppnå syftet med </w:t>
      </w:r>
      <w:r>
        <w:rPr>
          <w:rFonts w:eastAsiaTheme="minorHAnsi"/>
        </w:rPr>
        <w:t>skyddsreglerna</w:t>
      </w:r>
      <w:r w:rsidRPr="00E211AD">
        <w:rPr>
          <w:rFonts w:eastAsiaTheme="minorHAnsi"/>
        </w:rPr>
        <w:t xml:space="preserve"> och leva upp till EU-direktivets krav på sanktionssystemet.</w:t>
      </w:r>
    </w:p>
    <w:p w14:paraId="5FDEB555" w14:textId="77777777" w:rsidR="00D85371" w:rsidRPr="00E211AD" w:rsidRDefault="00D85371" w:rsidP="00D85371">
      <w:pPr>
        <w:pStyle w:val="Rubrik3utannumrering"/>
      </w:pPr>
      <w:bookmarkStart w:id="1531" w:name="_Toc73006009"/>
      <w:r>
        <w:t>N</w:t>
      </w:r>
      <w:r w:rsidRPr="00E211AD">
        <w:t>ummerportabilitet</w:t>
      </w:r>
      <w:bookmarkEnd w:id="1531"/>
    </w:p>
    <w:p w14:paraId="7DDF6A26" w14:textId="0F06FD55" w:rsidR="00D85371" w:rsidRPr="00E211AD" w:rsidRDefault="00D85371" w:rsidP="00D85371">
      <w:pPr>
        <w:pStyle w:val="Brdtextmedindrag"/>
        <w:ind w:firstLine="0"/>
        <w:rPr>
          <w:rFonts w:eastAsiaTheme="minorHAnsi"/>
        </w:rPr>
      </w:pPr>
      <w:r w:rsidRPr="00E211AD">
        <w:rPr>
          <w:rFonts w:eastAsiaTheme="minorHAnsi"/>
        </w:rPr>
        <w:t>I 5</w:t>
      </w:r>
      <w:r>
        <w:rPr>
          <w:rFonts w:eastAsiaTheme="minorHAnsi"/>
        </w:rPr>
        <w:t> kap. </w:t>
      </w:r>
      <w:r w:rsidRPr="00E211AD">
        <w:rPr>
          <w:rFonts w:eastAsiaTheme="minorHAnsi"/>
        </w:rPr>
        <w:t>9</w:t>
      </w:r>
      <w:r>
        <w:rPr>
          <w:rFonts w:eastAsiaTheme="minorHAnsi"/>
        </w:rPr>
        <w:t> §</w:t>
      </w:r>
      <w:r w:rsidRPr="00E211AD">
        <w:rPr>
          <w:rFonts w:eastAsiaTheme="minorHAnsi"/>
        </w:rPr>
        <w:t xml:space="preserve"> LEK finns bestämmelser om att en abonnent har rätt att behålla </w:t>
      </w:r>
      <w:r w:rsidRPr="003E5FA6">
        <w:rPr>
          <w:rFonts w:eastAsiaTheme="minorHAnsi"/>
        </w:rPr>
        <w:t>sitt nummer vid byte av leverantör av elektroniska kommunikationstjäns</w:t>
      </w:r>
      <w:r w:rsidRPr="003E5FA6">
        <w:rPr>
          <w:rFonts w:eastAsiaTheme="minorHAnsi"/>
        </w:rPr>
        <w:softHyphen/>
        <w:t>ter</w:t>
      </w:r>
      <w:r w:rsidRPr="00E211AD">
        <w:rPr>
          <w:rFonts w:eastAsiaTheme="minorHAnsi"/>
        </w:rPr>
        <w:t xml:space="preserve"> </w:t>
      </w:r>
      <w:r w:rsidRPr="003E5FA6">
        <w:rPr>
          <w:rFonts w:eastAsiaTheme="minorHAnsi"/>
        </w:rPr>
        <w:t>(nummerportabilitet) och om hur bytet ska gå till. Det finns också detal</w:t>
      </w:r>
      <w:r>
        <w:rPr>
          <w:rFonts w:eastAsiaTheme="minorHAnsi"/>
        </w:rPr>
        <w:softHyphen/>
      </w:r>
      <w:r w:rsidRPr="003E5FA6">
        <w:rPr>
          <w:rFonts w:eastAsiaTheme="minorHAnsi"/>
        </w:rPr>
        <w:t xml:space="preserve">jerade </w:t>
      </w:r>
      <w:r w:rsidRPr="00E211AD">
        <w:rPr>
          <w:rFonts w:eastAsiaTheme="minorHAnsi"/>
        </w:rPr>
        <w:t>myndighetsföreskrifter om hur nummerportering ska gå till. I 7</w:t>
      </w:r>
      <w:r>
        <w:rPr>
          <w:rFonts w:eastAsiaTheme="minorHAnsi"/>
        </w:rPr>
        <w:t> kap.</w:t>
      </w:r>
      <w:r w:rsidR="00E1708D">
        <w:rPr>
          <w:rFonts w:eastAsiaTheme="minorHAnsi"/>
        </w:rPr>
        <w:t xml:space="preserve"> </w:t>
      </w:r>
      <w:r w:rsidRPr="00E211AD">
        <w:rPr>
          <w:rFonts w:eastAsiaTheme="minorHAnsi"/>
        </w:rPr>
        <w:t>13</w:t>
      </w:r>
      <w:r>
        <w:rPr>
          <w:rFonts w:eastAsiaTheme="minorHAnsi"/>
        </w:rPr>
        <w:t> </w:t>
      </w:r>
      <w:r w:rsidRPr="00E211AD">
        <w:rPr>
          <w:rFonts w:eastAsiaTheme="minorHAnsi"/>
        </w:rPr>
        <w:t>b</w:t>
      </w:r>
      <w:r>
        <w:rPr>
          <w:rFonts w:eastAsiaTheme="minorHAnsi"/>
        </w:rPr>
        <w:t> §</w:t>
      </w:r>
      <w:r w:rsidRPr="00E211AD">
        <w:rPr>
          <w:rFonts w:eastAsiaTheme="minorHAnsi"/>
        </w:rPr>
        <w:t xml:space="preserve"> LEK </w:t>
      </w:r>
      <w:r w:rsidRPr="006F41FF">
        <w:rPr>
          <w:rFonts w:eastAsiaTheme="minorHAnsi"/>
        </w:rPr>
        <w:t>finns bestämmelser om att leverantörer ska ersätta abonnenter för skada som uppkommer genom bl.a. dröjsmål vid nummer</w:t>
      </w:r>
      <w:r w:rsidRPr="006F41FF">
        <w:rPr>
          <w:rFonts w:eastAsiaTheme="minorHAnsi"/>
        </w:rPr>
        <w:softHyphen/>
        <w:t xml:space="preserve">portering. I </w:t>
      </w:r>
      <w:r w:rsidRPr="00E1708D">
        <w:rPr>
          <w:rFonts w:eastAsiaTheme="minorHAnsi"/>
          <w:spacing w:val="-2"/>
        </w:rPr>
        <w:t>avsnitt 16.8 föreslås att bestämmelserna om nummer</w:t>
      </w:r>
      <w:r w:rsidRPr="00E1708D">
        <w:rPr>
          <w:rFonts w:eastAsiaTheme="minorHAnsi"/>
          <w:spacing w:val="-2"/>
        </w:rPr>
        <w:softHyphen/>
        <w:t>porta</w:t>
      </w:r>
      <w:r w:rsidRPr="00E1708D">
        <w:rPr>
          <w:rFonts w:eastAsiaTheme="minorHAnsi"/>
          <w:spacing w:val="-2"/>
        </w:rPr>
        <w:softHyphen/>
        <w:t>bili</w:t>
      </w:r>
      <w:r w:rsidRPr="00E1708D">
        <w:rPr>
          <w:rFonts w:eastAsiaTheme="minorHAnsi"/>
          <w:spacing w:val="-2"/>
        </w:rPr>
        <w:softHyphen/>
        <w:t>tet och skade</w:t>
      </w:r>
      <w:r w:rsidR="00E1708D" w:rsidRPr="00E1708D">
        <w:rPr>
          <w:rFonts w:eastAsiaTheme="minorHAnsi"/>
          <w:spacing w:val="-2"/>
        </w:rPr>
        <w:softHyphen/>
      </w:r>
      <w:r w:rsidRPr="006F41FF">
        <w:rPr>
          <w:rFonts w:eastAsiaTheme="minorHAnsi"/>
        </w:rPr>
        <w:t>ståndsskyldighet</w:t>
      </w:r>
      <w:r>
        <w:rPr>
          <w:rFonts w:eastAsiaTheme="minorHAnsi"/>
        </w:rPr>
        <w:t xml:space="preserve"> </w:t>
      </w:r>
      <w:r w:rsidRPr="00E211AD">
        <w:rPr>
          <w:rFonts w:eastAsiaTheme="minorHAnsi"/>
        </w:rPr>
        <w:t>ska föras över till den nya lagen.</w:t>
      </w:r>
    </w:p>
    <w:p w14:paraId="7EF81FB3" w14:textId="77777777" w:rsidR="00D85371" w:rsidRPr="00E211AD" w:rsidRDefault="00D85371" w:rsidP="00D85371">
      <w:pPr>
        <w:pStyle w:val="Brdtextmedindrag"/>
        <w:rPr>
          <w:rFonts w:eastAsiaTheme="minorHAnsi"/>
        </w:rPr>
      </w:pPr>
      <w:r w:rsidRPr="003E5FA6">
        <w:rPr>
          <w:rFonts w:eastAsiaTheme="minorHAnsi"/>
        </w:rPr>
        <w:t>Nummerportabilitet är fortfarande viktig</w:t>
      </w:r>
      <w:r>
        <w:rPr>
          <w:rFonts w:eastAsiaTheme="minorHAnsi"/>
        </w:rPr>
        <w:t>t</w:t>
      </w:r>
      <w:r w:rsidRPr="003E5FA6">
        <w:rPr>
          <w:rFonts w:eastAsiaTheme="minorHAnsi"/>
        </w:rPr>
        <w:t xml:space="preserve"> för konsumenter liksom för konkurrensen mellan tillhandahållare. I skäl</w:t>
      </w:r>
      <w:r>
        <w:rPr>
          <w:rFonts w:eastAsiaTheme="minorHAnsi"/>
        </w:rPr>
        <w:t> </w:t>
      </w:r>
      <w:r w:rsidRPr="003E5FA6">
        <w:rPr>
          <w:rFonts w:eastAsiaTheme="minorHAnsi"/>
        </w:rPr>
        <w:t>277 i EU-direktivet framhålls möjligheten att byta tillhandahållare som en grundläggande förutsättning för effektiv</w:t>
      </w:r>
      <w:r w:rsidRPr="00E211AD">
        <w:rPr>
          <w:rFonts w:eastAsiaTheme="minorHAnsi"/>
        </w:rPr>
        <w:t xml:space="preserve"> konkurrens i en konkurrensutsatt miljö. Det har dock under en längre tid funnits marknadsaktörer som använder sig av oetiska försälj</w:t>
      </w:r>
      <w:r>
        <w:rPr>
          <w:rFonts w:eastAsiaTheme="minorHAnsi"/>
        </w:rPr>
        <w:softHyphen/>
      </w:r>
      <w:r w:rsidRPr="00E211AD">
        <w:rPr>
          <w:rFonts w:eastAsiaTheme="minorHAnsi"/>
        </w:rPr>
        <w:t xml:space="preserve">ningsmetoder. </w:t>
      </w:r>
      <w:r w:rsidRPr="003E5FA6">
        <w:rPr>
          <w:rFonts w:eastAsiaTheme="minorHAnsi"/>
        </w:rPr>
        <w:t>Detta ger upphov till problem när ärenden om överlämnan</w:t>
      </w:r>
      <w:r>
        <w:rPr>
          <w:rFonts w:eastAsiaTheme="minorHAnsi"/>
        </w:rPr>
        <w:softHyphen/>
      </w:r>
      <w:r w:rsidRPr="003E5FA6">
        <w:rPr>
          <w:rFonts w:eastAsiaTheme="minorHAnsi"/>
        </w:rPr>
        <w:t>de av nummer ska</w:t>
      </w:r>
      <w:r w:rsidRPr="00E211AD">
        <w:rPr>
          <w:rFonts w:eastAsiaTheme="minorHAnsi"/>
        </w:rPr>
        <w:t xml:space="preserve"> hanteras. Det förekommer bl.a. att nummerportering sker utan abonnenters vetskap eller uttryckliga vilja (s.k. slamming). Det finns också exempel på att tillhandahållare flyttar nummer till sig utan att </w:t>
      </w:r>
      <w:r w:rsidRPr="00E211AD">
        <w:rPr>
          <w:rFonts w:eastAsiaTheme="minorHAnsi"/>
        </w:rPr>
        <w:lastRenderedPageBreak/>
        <w:t>abonnenten förstår det. Problem uppstår när kunden sedan vill återgå till sitt tidigare abonnemang men inte medges överflyttning av sitt nummer.</w:t>
      </w:r>
    </w:p>
    <w:p w14:paraId="0FE50573" w14:textId="77777777" w:rsidR="00D85371" w:rsidRPr="00E211AD" w:rsidRDefault="00D85371" w:rsidP="00D85371">
      <w:pPr>
        <w:pStyle w:val="Brdtextmedindrag"/>
        <w:rPr>
          <w:rFonts w:eastAsiaTheme="minorHAnsi"/>
        </w:rPr>
      </w:pPr>
      <w:r w:rsidRPr="003E5FA6">
        <w:rPr>
          <w:rFonts w:eastAsiaTheme="minorHAnsi"/>
        </w:rPr>
        <w:t>Med de befogenheter som PTS nu har kan mindre seriösa aktörer för</w:t>
      </w:r>
      <w:r w:rsidRPr="003E5FA6">
        <w:rPr>
          <w:rFonts w:eastAsiaTheme="minorHAnsi"/>
        </w:rPr>
        <w:softHyphen/>
        <w:t>dröja</w:t>
      </w:r>
      <w:r w:rsidRPr="00E211AD">
        <w:rPr>
          <w:rFonts w:eastAsiaTheme="minorHAnsi"/>
        </w:rPr>
        <w:t xml:space="preserve"> en tillsynsprocess under lång tid utan att tillsynsinsatser har någon större effekt. Skadeståndsbestämmelsen i 7</w:t>
      </w:r>
      <w:r>
        <w:rPr>
          <w:rFonts w:eastAsiaTheme="minorHAnsi"/>
        </w:rPr>
        <w:t> kap. </w:t>
      </w:r>
      <w:r w:rsidRPr="00E211AD">
        <w:rPr>
          <w:rFonts w:eastAsiaTheme="minorHAnsi"/>
        </w:rPr>
        <w:t>13</w:t>
      </w:r>
      <w:r>
        <w:rPr>
          <w:rFonts w:eastAsiaTheme="minorHAnsi"/>
        </w:rPr>
        <w:t> </w:t>
      </w:r>
      <w:r w:rsidRPr="00E211AD">
        <w:rPr>
          <w:rFonts w:eastAsiaTheme="minorHAnsi"/>
        </w:rPr>
        <w:t>b</w:t>
      </w:r>
      <w:r>
        <w:rPr>
          <w:rFonts w:eastAsiaTheme="minorHAnsi"/>
        </w:rPr>
        <w:t> §</w:t>
      </w:r>
      <w:r w:rsidRPr="00E211AD">
        <w:rPr>
          <w:rFonts w:eastAsiaTheme="minorHAnsi"/>
        </w:rPr>
        <w:t xml:space="preserve"> LEK verkar inte heller vara tillräcklig för att denna kategori aktörer ska följa bestämmel</w:t>
      </w:r>
      <w:r w:rsidRPr="00E211AD">
        <w:rPr>
          <w:rFonts w:eastAsiaTheme="minorHAnsi"/>
        </w:rPr>
        <w:softHyphen/>
        <w:t>serna om nummerportabilitet.</w:t>
      </w:r>
    </w:p>
    <w:p w14:paraId="600EC426" w14:textId="77777777" w:rsidR="00D85371" w:rsidRPr="00280208" w:rsidRDefault="00D85371" w:rsidP="00D85371">
      <w:pPr>
        <w:pStyle w:val="Brdtextmedindrag"/>
        <w:rPr>
          <w:rFonts w:eastAsiaTheme="minorHAnsi"/>
          <w:spacing w:val="-2"/>
        </w:rPr>
      </w:pPr>
      <w:r w:rsidRPr="00280208">
        <w:rPr>
          <w:rFonts w:eastAsiaTheme="minorHAnsi"/>
          <w:spacing w:val="-2"/>
        </w:rPr>
        <w:t>Det finns behov av att skapa bättre förutsättningar för att bestämmelser</w:t>
      </w:r>
      <w:r w:rsidRPr="00280208">
        <w:rPr>
          <w:rFonts w:eastAsiaTheme="minorHAnsi"/>
          <w:spacing w:val="-2"/>
        </w:rPr>
        <w:softHyphen/>
        <w:t>na om nummerportabilitet ska följas, så att alla aktörer som ger sig in på marknaden tvingas beakta risken att drabbas av sanktioner om reglerna inte följs. En konsekvens av sådana sanktioner bör också bli att konsu</w:t>
      </w:r>
      <w:r w:rsidRPr="00280208">
        <w:rPr>
          <w:rFonts w:eastAsiaTheme="minorHAnsi"/>
          <w:spacing w:val="-2"/>
        </w:rPr>
        <w:softHyphen/>
        <w:t>men</w:t>
      </w:r>
      <w:r w:rsidRPr="00280208">
        <w:rPr>
          <w:rFonts w:eastAsiaTheme="minorHAnsi"/>
          <w:spacing w:val="-2"/>
        </w:rPr>
        <w:softHyphen/>
        <w:t>ternas förtroende för branschen på sikt ökar, vilket ligger i det allmännas intresse. Att regelverket inte följs kan också få konsekvenser för enskilda som inte är obetydliga. Även här bedöms nuvarande sank</w:t>
      </w:r>
      <w:r w:rsidRPr="00280208">
        <w:rPr>
          <w:rFonts w:eastAsiaTheme="minorHAnsi"/>
          <w:spacing w:val="-2"/>
        </w:rPr>
        <w:softHyphen/>
        <w:t>tionssystem ha brister.</w:t>
      </w:r>
    </w:p>
    <w:p w14:paraId="3187C890" w14:textId="77777777" w:rsidR="00D85371" w:rsidRPr="00E211AD" w:rsidRDefault="00D85371" w:rsidP="00D85371">
      <w:pPr>
        <w:pStyle w:val="Rubrik3utannumrering"/>
      </w:pPr>
      <w:bookmarkStart w:id="1532" w:name="_Toc73006010"/>
      <w:r w:rsidRPr="00E211AD">
        <w:t>Säkerhet i nät och tjänster</w:t>
      </w:r>
      <w:bookmarkEnd w:id="1532"/>
    </w:p>
    <w:p w14:paraId="4125FF39" w14:textId="46E9E54A" w:rsidR="00D85371" w:rsidRPr="00E211AD" w:rsidRDefault="00D85371" w:rsidP="00F775E2">
      <w:pPr>
        <w:pStyle w:val="Brdtext"/>
      </w:pPr>
      <w:r w:rsidRPr="00E211AD">
        <w:t>Enligt 5</w:t>
      </w:r>
      <w:r>
        <w:t> kap. </w:t>
      </w:r>
      <w:r w:rsidRPr="00E211AD">
        <w:t>6</w:t>
      </w:r>
      <w:r>
        <w:t> </w:t>
      </w:r>
      <w:r w:rsidRPr="00E211AD">
        <w:t>b</w:t>
      </w:r>
      <w:r>
        <w:t> §</w:t>
      </w:r>
      <w:r w:rsidRPr="00E211AD">
        <w:t xml:space="preserve"> LEK ska den som tillhandahåller </w:t>
      </w:r>
      <w:r w:rsidRPr="007715CE">
        <w:t xml:space="preserve">allmänna </w:t>
      </w:r>
      <w:r w:rsidRPr="00E211AD">
        <w:t>kommu</w:t>
      </w:r>
      <w:r w:rsidRPr="00E211AD">
        <w:softHyphen/>
        <w:t>ni</w:t>
      </w:r>
      <w:r>
        <w:softHyphen/>
      </w:r>
      <w:r w:rsidRPr="00E211AD">
        <w:t xml:space="preserve">kationsnät </w:t>
      </w:r>
      <w:r>
        <w:t>eller</w:t>
      </w:r>
      <w:r w:rsidRPr="00E211AD">
        <w:t xml:space="preserve"> </w:t>
      </w:r>
      <w:r w:rsidRPr="007715CE">
        <w:t xml:space="preserve">allmänt tillgängliga elektroniska </w:t>
      </w:r>
      <w:r w:rsidRPr="00E211AD">
        <w:t>kommuni</w:t>
      </w:r>
      <w:r>
        <w:softHyphen/>
      </w:r>
      <w:r w:rsidRPr="00E211AD">
        <w:t>kations</w:t>
      </w:r>
      <w:r>
        <w:softHyphen/>
      </w:r>
      <w:r w:rsidRPr="00E211AD">
        <w:t>tjänster vidta åtgärder för att säkerställa att verksamheten uppfyller rimliga krav på driftsäkerhet och i 5</w:t>
      </w:r>
      <w:r>
        <w:t> kap. </w:t>
      </w:r>
      <w:r w:rsidRPr="003E5FA6">
        <w:t>6 c</w:t>
      </w:r>
      <w:r>
        <w:t> §</w:t>
      </w:r>
      <w:r w:rsidRPr="003E5FA6">
        <w:t xml:space="preserve"> finns bestämmelser om rapportering av störningar och avbrott i driften. I 6</w:t>
      </w:r>
      <w:r>
        <w:t> kap. </w:t>
      </w:r>
      <w:r w:rsidRPr="00E211AD">
        <w:t>3–4</w:t>
      </w:r>
      <w:r>
        <w:t> </w:t>
      </w:r>
      <w:r w:rsidRPr="00E211AD">
        <w:t>b</w:t>
      </w:r>
      <w:r>
        <w:t> §</w:t>
      </w:r>
      <w:r w:rsidRPr="00E211AD">
        <w:t>§ finns bestämmelser som ålägger den som tillhan</w:t>
      </w:r>
      <w:r>
        <w:softHyphen/>
      </w:r>
      <w:r w:rsidRPr="00E211AD">
        <w:t xml:space="preserve">dahåller </w:t>
      </w:r>
      <w:r>
        <w:t>ett allmänt</w:t>
      </w:r>
      <w:r w:rsidRPr="003E5FA6">
        <w:t xml:space="preserve"> kommuni</w:t>
      </w:r>
      <w:r>
        <w:softHyphen/>
      </w:r>
      <w:r w:rsidRPr="003E5FA6">
        <w:t xml:space="preserve">kationsnät </w:t>
      </w:r>
      <w:r>
        <w:t>eller en allmänt tillgänglig elektronisk</w:t>
      </w:r>
      <w:r w:rsidRPr="003E5FA6">
        <w:t xml:space="preserve"> kommunikations</w:t>
      </w:r>
      <w:r>
        <w:softHyphen/>
      </w:r>
      <w:r w:rsidRPr="003E5FA6">
        <w:t>tjänst att vidta lämpliga tekniska och organisatoriska åtgärder för att skydda lagrade uppgifter och</w:t>
      </w:r>
      <w:r w:rsidRPr="00E211AD">
        <w:t xml:space="preserve"> </w:t>
      </w:r>
      <w:r w:rsidRPr="003E5FA6">
        <w:t>uppgifter som behandlas när tjänster tillhandahålls, att infor</w:t>
      </w:r>
      <w:r>
        <w:softHyphen/>
      </w:r>
      <w:r w:rsidRPr="003E5FA6">
        <w:t>mera abonnen</w:t>
      </w:r>
      <w:r w:rsidR="00E1708D">
        <w:softHyphen/>
      </w:r>
      <w:r w:rsidRPr="003E5FA6">
        <w:t>ter</w:t>
      </w:r>
      <w:r w:rsidRPr="00E211AD">
        <w:t xml:space="preserve"> om särskilda risker för bristande skydd av behandlade upp</w:t>
      </w:r>
      <w:r>
        <w:softHyphen/>
      </w:r>
      <w:r w:rsidRPr="00E211AD">
        <w:t>gifter och om rapportering av integritets</w:t>
      </w:r>
      <w:r>
        <w:softHyphen/>
      </w:r>
      <w:r w:rsidRPr="00E211AD">
        <w:t>incidenter.</w:t>
      </w:r>
      <w:r>
        <w:t xml:space="preserve"> Som redovisas i avsnitt 18.1 ska</w:t>
      </w:r>
      <w:r w:rsidRPr="00777288">
        <w:t xml:space="preserve"> rapporte</w:t>
      </w:r>
      <w:r w:rsidR="00E1708D">
        <w:softHyphen/>
      </w:r>
      <w:r w:rsidRPr="00777288">
        <w:t>ring av integritetsincidenter ske i enlighet med kommissionens förordning (EU) nr 611/2013 av den 24 juni 2013 om åt</w:t>
      </w:r>
      <w:r w:rsidR="004A3231">
        <w:softHyphen/>
      </w:r>
      <w:r w:rsidRPr="00777288">
        <w:t>gärder tillämpliga på anmälan av personuppgiftsbrott enligt Europaparla</w:t>
      </w:r>
      <w:r w:rsidR="004A3231">
        <w:softHyphen/>
      </w:r>
      <w:r w:rsidRPr="00777288">
        <w:t>mentets och rådets direktiv 2002/58/EG vad gäller personlig integri</w:t>
      </w:r>
      <w:r w:rsidR="004A3231">
        <w:softHyphen/>
      </w:r>
      <w:r w:rsidRPr="00777288">
        <w:t>tet och elektronisk kommunikation.</w:t>
      </w:r>
    </w:p>
    <w:p w14:paraId="69BD0F69" w14:textId="79CE7C70" w:rsidR="00D85371" w:rsidRPr="00E211AD" w:rsidRDefault="00D85371" w:rsidP="00F775E2">
      <w:pPr>
        <w:pStyle w:val="Brdtextmedindrag"/>
      </w:pPr>
      <w:r w:rsidRPr="00E211AD">
        <w:t xml:space="preserve">Målet med tillsynen </w:t>
      </w:r>
      <w:r>
        <w:t>är att</w:t>
      </w:r>
      <w:r w:rsidRPr="00E211AD">
        <w:t xml:space="preserve"> dessa bestämmelser följs på ett sådant sätt att alla i Sverige har kontinuerlig tillgång till tjänster och kan kommu</w:t>
      </w:r>
      <w:r w:rsidRPr="00E211AD">
        <w:softHyphen/>
        <w:t xml:space="preserve">nicera förtroligt och att information inte används på ett sätt som går ut över </w:t>
      </w:r>
      <w:r w:rsidRPr="003E5FA6">
        <w:t>den enskildes integritet. Artiklarna</w:t>
      </w:r>
      <w:r>
        <w:t> </w:t>
      </w:r>
      <w:r w:rsidRPr="003E5FA6">
        <w:t>40 och</w:t>
      </w:r>
      <w:r>
        <w:t> </w:t>
      </w:r>
      <w:r w:rsidRPr="003E5FA6">
        <w:t xml:space="preserve">41 i EU-direktivet innebär en utvidgning och skärpning av reglerna om säkerhet för nät och tjänster. </w:t>
      </w:r>
      <w:r w:rsidRPr="00452E22">
        <w:t xml:space="preserve">Det föreslås </w:t>
      </w:r>
      <w:r w:rsidRPr="00BA66FF">
        <w:t xml:space="preserve">i </w:t>
      </w:r>
      <w:r w:rsidRPr="00E37EB6">
        <w:t xml:space="preserve">avsnitt 17.1 och 17.3 att 5 kap. 6 b och 6 c §§ LEK </w:t>
      </w:r>
      <w:bookmarkStart w:id="1533" w:name="_Hlk3212039"/>
      <w:r w:rsidRPr="00E37EB6">
        <w:t>ska ersättas med krav på att vidta ändamålsenliga och proportionella tek</w:t>
      </w:r>
      <w:r w:rsidRPr="00E37EB6">
        <w:softHyphen/>
        <w:t>niska och organisatoriska åtgärder för att på ett lämpligt sätt hantera risker som hotar säkerheten i nät och tjänster</w:t>
      </w:r>
      <w:bookmarkEnd w:id="1533"/>
      <w:r w:rsidRPr="00E37EB6">
        <w:t>. Vidare föreslås att de ska ersättas av krav att rapportera säkerhetsinci</w:t>
      </w:r>
      <w:r w:rsidRPr="00E37EB6">
        <w:softHyphen/>
        <w:t>denter som har haft en betydande påverkan på nät och tjänster och att infor</w:t>
      </w:r>
      <w:r w:rsidRPr="00E37EB6">
        <w:softHyphen/>
        <w:t xml:space="preserve">mera användare om hot om </w:t>
      </w:r>
      <w:r>
        <w:t xml:space="preserve">att en </w:t>
      </w:r>
      <w:r w:rsidRPr="00E37EB6">
        <w:t>säker</w:t>
      </w:r>
      <w:r>
        <w:softHyphen/>
      </w:r>
      <w:r w:rsidRPr="00E37EB6">
        <w:t>hets</w:t>
      </w:r>
      <w:r w:rsidR="00E1708D">
        <w:softHyphen/>
      </w:r>
      <w:r w:rsidRPr="00E37EB6">
        <w:t>incident</w:t>
      </w:r>
      <w:r>
        <w:t xml:space="preserve"> ska inträffa</w:t>
      </w:r>
      <w:r w:rsidRPr="00E37EB6">
        <w:t>. Vidare före</w:t>
      </w:r>
      <w:r w:rsidRPr="00E37EB6">
        <w:softHyphen/>
        <w:t xml:space="preserve">slås i avsnitt 18.1 och 18.2 att </w:t>
      </w:r>
      <w:r>
        <w:t>skyldig</w:t>
      </w:r>
      <w:r w:rsidR="00E1708D">
        <w:softHyphen/>
      </w:r>
      <w:r>
        <w:t xml:space="preserve">heterna i </w:t>
      </w:r>
      <w:r w:rsidRPr="00E37EB6">
        <w:t>6 kap. 3–4 b §§ ska föras över till den nya lagen</w:t>
      </w:r>
      <w:r>
        <w:t>. Däremot förs inte bemyndigandena i 6 kap. 4 a och 4 b §§ över till den nya lagen</w:t>
      </w:r>
      <w:r w:rsidRPr="00E37EB6">
        <w:t>.</w:t>
      </w:r>
    </w:p>
    <w:p w14:paraId="150529F4" w14:textId="77777777" w:rsidR="00D85371" w:rsidRPr="00E211AD" w:rsidRDefault="00D85371" w:rsidP="00D85371">
      <w:pPr>
        <w:pStyle w:val="Brdtextmedindrag"/>
      </w:pPr>
      <w:r w:rsidRPr="00E211AD">
        <w:t xml:space="preserve">Samhället, företag och individer är beroende av att kommunikationsnät och kommunikationstjänster fungerar överallt och hela tiden. Detta gäller </w:t>
      </w:r>
      <w:r w:rsidRPr="003E5FA6">
        <w:t xml:space="preserve">även samhällsviktig verksamhet, särskilt vid extraordinära händelser. De </w:t>
      </w:r>
      <w:r w:rsidRPr="003E5FA6">
        <w:lastRenderedPageBreak/>
        <w:t xml:space="preserve">som tillhandahåller elektroniska kommunikationsnät och </w:t>
      </w:r>
      <w:r>
        <w:t xml:space="preserve">elektroniska </w:t>
      </w:r>
      <w:r w:rsidRPr="003E5FA6">
        <w:t>kom</w:t>
      </w:r>
      <w:r>
        <w:softHyphen/>
      </w:r>
      <w:r w:rsidRPr="003E5FA6">
        <w:t>munika</w:t>
      </w:r>
      <w:r w:rsidRPr="003E5FA6">
        <w:softHyphen/>
        <w:t>tions</w:t>
      </w:r>
      <w:r>
        <w:softHyphen/>
      </w:r>
      <w:r w:rsidRPr="003E5FA6">
        <w:t xml:space="preserve">tjänster hanterar alltmer integritetskänslig information om slutkunder, vilket </w:t>
      </w:r>
      <w:r w:rsidRPr="00E211AD">
        <w:t>ställer krav på tillräckligt skydd av behandlade upp</w:t>
      </w:r>
      <w:r>
        <w:softHyphen/>
      </w:r>
      <w:r w:rsidRPr="00E211AD">
        <w:t>gifter. Avidenti</w:t>
      </w:r>
      <w:r w:rsidRPr="00E211AD">
        <w:softHyphen/>
        <w:t xml:space="preserve">fierade </w:t>
      </w:r>
      <w:r w:rsidRPr="003E5FA6">
        <w:t xml:space="preserve">trafikuppgifter och metadata har ett högt </w:t>
      </w:r>
      <w:r>
        <w:t>ekono</w:t>
      </w:r>
      <w:r>
        <w:softHyphen/>
        <w:t xml:space="preserve">miskt </w:t>
      </w:r>
      <w:r w:rsidRPr="003E5FA6">
        <w:t>värde och används bl.a. för att kart</w:t>
      </w:r>
      <w:r w:rsidRPr="00E211AD">
        <w:t>lägga användarmönster.</w:t>
      </w:r>
    </w:p>
    <w:p w14:paraId="02274452" w14:textId="77777777" w:rsidR="00D85371" w:rsidRPr="00E211AD" w:rsidRDefault="00D85371" w:rsidP="00D85371">
      <w:pPr>
        <w:pStyle w:val="Brdtextmedindrag"/>
      </w:pPr>
      <w:r w:rsidRPr="00E211AD">
        <w:t xml:space="preserve">Säkerhetsincidenter </w:t>
      </w:r>
      <w:r>
        <w:t>och integritetsincidenter</w:t>
      </w:r>
      <w:r w:rsidRPr="00E211AD">
        <w:t xml:space="preserve"> innebär ofta en skada för enskilda som är svår att reparera i efterhand även om åtgärder vidtas för att undvika att incidenter upprepas i framtiden. Därför är det viktigt att det finns tydliga drivkrafter </w:t>
      </w:r>
      <w:r w:rsidRPr="003E5FA6">
        <w:t>för operatörer att följa gällande regelverk. Detta gäller inte minst vid under</w:t>
      </w:r>
      <w:r w:rsidRPr="00E211AD">
        <w:t xml:space="preserve">låtenhet att åtgärda brister eller sårbarheter som borde ha kunnat upptäckas </w:t>
      </w:r>
      <w:r w:rsidRPr="003E5FA6">
        <w:t>och hanteras innan de orsakat en incident eller på annat sätt uppmärksammats,</w:t>
      </w:r>
      <w:r w:rsidRPr="00E211AD">
        <w:t xml:space="preserve"> </w:t>
      </w:r>
      <w:r w:rsidRPr="003E5FA6">
        <w:t>t.ex. inom ramen för ett tillsynsärende. I praktiken riskerar företagen inte</w:t>
      </w:r>
      <w:r w:rsidRPr="00E211AD">
        <w:t xml:space="preserve"> några särskilda konsekvenser för sådan under</w:t>
      </w:r>
      <w:r>
        <w:softHyphen/>
      </w:r>
      <w:r w:rsidRPr="00E211AD">
        <w:t>låtenhet</w:t>
      </w:r>
      <w:r>
        <w:t>,</w:t>
      </w:r>
      <w:r w:rsidRPr="00E211AD">
        <w:t xml:space="preserve"> eftersom tillsynen endast är framåtsyftande. I tillsynsverk</w:t>
      </w:r>
      <w:r>
        <w:softHyphen/>
      </w:r>
      <w:r w:rsidRPr="00E211AD">
        <w:t xml:space="preserve">samheten förekommer det att incidenter upprepas för att företaget inte vidtagit den åtgärd som behövdes från </w:t>
      </w:r>
      <w:r w:rsidRPr="003E5FA6">
        <w:t>början. Företaget har då vidtagit en billigare eller mindre tidskrävande åtgärd</w:t>
      </w:r>
      <w:r w:rsidRPr="00E211AD">
        <w:t xml:space="preserve"> </w:t>
      </w:r>
      <w:r w:rsidRPr="003E5FA6">
        <w:t>än vad som egentligen behövdes, trots vetskap om att det antagligen var otillräckligt. Detta är särskilt allvar</w:t>
      </w:r>
      <w:r>
        <w:softHyphen/>
      </w:r>
      <w:r w:rsidRPr="003E5FA6">
        <w:t>ligt och kan mer effektivt förebyggas genom andra sanktioner än före</w:t>
      </w:r>
      <w:r>
        <w:softHyphen/>
      </w:r>
      <w:r w:rsidRPr="003E5FA6">
        <w:t>lägganden vid vite. Mer direkta sanktioner bör även</w:t>
      </w:r>
      <w:r w:rsidRPr="00E211AD">
        <w:t xml:space="preserve"> </w:t>
      </w:r>
      <w:r w:rsidRPr="003E5FA6">
        <w:t>kunna vara mer effek</w:t>
      </w:r>
      <w:r>
        <w:softHyphen/>
      </w:r>
      <w:r w:rsidRPr="003E5FA6">
        <w:t>tiva i fall där det är systematiska brister som ligger bakom</w:t>
      </w:r>
      <w:r w:rsidRPr="00E211AD">
        <w:t xml:space="preserve"> </w:t>
      </w:r>
      <w:r w:rsidRPr="003E5FA6">
        <w:t>incidenterna, efter</w:t>
      </w:r>
      <w:r>
        <w:softHyphen/>
      </w:r>
      <w:r w:rsidRPr="003E5FA6">
        <w:t>som dessa normalt är enklare att konstatera än t.ex. problem</w:t>
      </w:r>
      <w:r w:rsidRPr="00E211AD">
        <w:t xml:space="preserve"> som beror på den mänskliga faktorn.</w:t>
      </w:r>
    </w:p>
    <w:p w14:paraId="3774A6A0" w14:textId="2CF5C743" w:rsidR="00D85371" w:rsidRPr="00E211AD" w:rsidRDefault="00D85371" w:rsidP="00D85371">
      <w:pPr>
        <w:pStyle w:val="Brdtextmedindrag"/>
      </w:pPr>
      <w:r w:rsidRPr="00E211AD">
        <w:t xml:space="preserve">I </w:t>
      </w:r>
      <w:r>
        <w:t>lagen (2018:1174) om informationssäkerhet för samhällsviktiga och digitala tjänster (</w:t>
      </w:r>
      <w:r w:rsidRPr="00E211AD">
        <w:t>NIS-lagen</w:t>
      </w:r>
      <w:r>
        <w:t>)</w:t>
      </w:r>
      <w:r w:rsidRPr="00E211AD">
        <w:t xml:space="preserve"> </w:t>
      </w:r>
      <w:r w:rsidRPr="003E5FA6">
        <w:t>finns bestämmelser med ett liknande syfte som</w:t>
      </w:r>
      <w:r w:rsidRPr="00E211AD">
        <w:t xml:space="preserve"> </w:t>
      </w:r>
      <w:r w:rsidRPr="003E5FA6">
        <w:t>de nu aktu</w:t>
      </w:r>
      <w:r>
        <w:softHyphen/>
      </w:r>
      <w:r w:rsidRPr="003E5FA6">
        <w:t>ella reglerna, nämligen att uppnå en hög säkerhetsnivå i nätverk och</w:t>
      </w:r>
      <w:r w:rsidRPr="00E211AD">
        <w:t xml:space="preserve"> infor</w:t>
      </w:r>
      <w:r>
        <w:softHyphen/>
      </w:r>
      <w:r w:rsidRPr="00E211AD">
        <w:t>ma</w:t>
      </w:r>
      <w:r>
        <w:softHyphen/>
      </w:r>
      <w:r w:rsidRPr="00E211AD">
        <w:t xml:space="preserve">tionssystem för samhällsviktiga tjänster inom </w:t>
      </w:r>
      <w:r>
        <w:t>bland annat sektorerna energi, transport, bankverksamhet, hälso- och sjukvård och digital infra</w:t>
      </w:r>
      <w:r>
        <w:softHyphen/>
        <w:t>struktur.</w:t>
      </w:r>
      <w:r w:rsidRPr="003E5FA6">
        <w:t xml:space="preserve"> Enligt lagen ska den som underlåter att vidta</w:t>
      </w:r>
      <w:r w:rsidRPr="00E211AD">
        <w:t xml:space="preserve"> </w:t>
      </w:r>
      <w:r w:rsidRPr="003E5FA6">
        <w:t>säker</w:t>
      </w:r>
      <w:r>
        <w:softHyphen/>
      </w:r>
      <w:r w:rsidRPr="003E5FA6">
        <w:t>hetsåtgärder och rapportera om incidenter åläggas att betala en sank</w:t>
      </w:r>
      <w:r>
        <w:softHyphen/>
      </w:r>
      <w:r w:rsidRPr="003E5FA6">
        <w:t>tions</w:t>
      </w:r>
      <w:r w:rsidRPr="00E211AD">
        <w:t>avgift. Vid till</w:t>
      </w:r>
      <w:r>
        <w:softHyphen/>
      </w:r>
      <w:r w:rsidRPr="00E211AD">
        <w:t xml:space="preserve">komsten av lagen bedömde regeringen att risken </w:t>
      </w:r>
      <w:r>
        <w:t xml:space="preserve">för </w:t>
      </w:r>
      <w:r w:rsidRPr="00E211AD">
        <w:t xml:space="preserve">att drabbas </w:t>
      </w:r>
      <w:r w:rsidRPr="003E5FA6">
        <w:t>av sanktionsavgift skulle verka avskräckande på ett annat sätt än före</w:t>
      </w:r>
      <w:r>
        <w:softHyphen/>
      </w:r>
      <w:r w:rsidRPr="003E5FA6">
        <w:t>läggan</w:t>
      </w:r>
      <w:r w:rsidRPr="00E211AD">
        <w:t xml:space="preserve">den vid vite. Risken </w:t>
      </w:r>
      <w:r>
        <w:t>för</w:t>
      </w:r>
      <w:r w:rsidRPr="00E211AD">
        <w:t xml:space="preserve"> att drabbas av sanktionsavgift borde också öka incitamenten för ansvariga verksamhetsutövare att satsa på före</w:t>
      </w:r>
      <w:r>
        <w:softHyphen/>
      </w:r>
      <w:r w:rsidRPr="00E211AD">
        <w:t xml:space="preserve">byggande åtgärder och att avsätta tillräckliga resurser för att säkerställa att kraven följs (se prop. 2017/18:205 </w:t>
      </w:r>
      <w:r w:rsidR="00EB24E6">
        <w:t>s. 6</w:t>
      </w:r>
      <w:r w:rsidRPr="00E211AD">
        <w:t>7</w:t>
      </w:r>
      <w:r>
        <w:t> </w:t>
      </w:r>
      <w:r w:rsidRPr="00E211AD">
        <w:t>f.).</w:t>
      </w:r>
    </w:p>
    <w:p w14:paraId="112921BF" w14:textId="77777777" w:rsidR="00D85371" w:rsidRPr="00E211AD" w:rsidRDefault="00D85371" w:rsidP="00D85371">
      <w:pPr>
        <w:pStyle w:val="Rubrik3utannumrering"/>
      </w:pPr>
      <w:bookmarkStart w:id="1534" w:name="_Toc73006011"/>
      <w:r>
        <w:t>Brottsbekämpning och försvarsunderrättelseverksamhet</w:t>
      </w:r>
      <w:bookmarkEnd w:id="1534"/>
    </w:p>
    <w:p w14:paraId="720049CA" w14:textId="77777777" w:rsidR="00D85371" w:rsidRPr="00E211AD" w:rsidRDefault="00D85371" w:rsidP="00D85371">
      <w:pPr>
        <w:pStyle w:val="Brdtext"/>
      </w:pPr>
      <w:r w:rsidRPr="00E211AD">
        <w:t>Av 6</w:t>
      </w:r>
      <w:r>
        <w:t> kap. </w:t>
      </w:r>
      <w:r w:rsidRPr="00E211AD">
        <w:t>19</w:t>
      </w:r>
      <w:r>
        <w:t> §</w:t>
      </w:r>
      <w:r w:rsidRPr="00E211AD">
        <w:t xml:space="preserve"> LEK </w:t>
      </w:r>
      <w:r>
        <w:t>framgår</w:t>
      </w:r>
      <w:r w:rsidRPr="00E211AD">
        <w:t xml:space="preserve"> att vissa verksamheter ska bedrivas så att beslut om hemlig avlyssning av elektronisk kommunikation och hemlig övervak</w:t>
      </w:r>
      <w:r w:rsidRPr="00E211AD">
        <w:softHyphen/>
        <w:t xml:space="preserve">ning </w:t>
      </w:r>
      <w:r w:rsidRPr="003E5FA6">
        <w:t>av elektronisk kommunikation kan verkställas och så att verkställan</w:t>
      </w:r>
      <w:r w:rsidRPr="003E5FA6">
        <w:softHyphen/>
        <w:t>det</w:t>
      </w:r>
      <w:r w:rsidRPr="00E211AD">
        <w:t xml:space="preserve"> inte röjs. I 6</w:t>
      </w:r>
      <w:r>
        <w:t> kap. </w:t>
      </w:r>
      <w:r w:rsidRPr="00E211AD">
        <w:t>19</w:t>
      </w:r>
      <w:r>
        <w:t> </w:t>
      </w:r>
      <w:r w:rsidRPr="00E211AD">
        <w:t>a</w:t>
      </w:r>
      <w:r>
        <w:t> §</w:t>
      </w:r>
      <w:r w:rsidRPr="00E211AD">
        <w:t xml:space="preserve"> LEK finns bestämmelser om över</w:t>
      </w:r>
      <w:r>
        <w:softHyphen/>
      </w:r>
      <w:r w:rsidRPr="00E211AD">
        <w:t>föring av signaler till samverkanspunkter för att möjliggöra inhämtning av uppgifter i signalspaning i försvars</w:t>
      </w:r>
      <w:r>
        <w:softHyphen/>
      </w:r>
      <w:r w:rsidRPr="00E211AD">
        <w:t>underrättelse</w:t>
      </w:r>
      <w:r>
        <w:softHyphen/>
      </w:r>
      <w:r w:rsidRPr="00E211AD">
        <w:t>verk</w:t>
      </w:r>
      <w:r>
        <w:softHyphen/>
      </w:r>
      <w:r w:rsidRPr="00E211AD">
        <w:t>samhet. I 6</w:t>
      </w:r>
      <w:r>
        <w:t> kap. </w:t>
      </w:r>
      <w:r w:rsidRPr="00E211AD">
        <w:t>22</w:t>
      </w:r>
      <w:r>
        <w:t> §</w:t>
      </w:r>
      <w:r w:rsidRPr="00E211AD">
        <w:t xml:space="preserve"> i lagen </w:t>
      </w:r>
      <w:r>
        <w:t>regleras</w:t>
      </w:r>
      <w:r w:rsidRPr="00E211AD">
        <w:t xml:space="preserve"> att den som tillhandahåller ett elektroniskt kom</w:t>
      </w:r>
      <w:r w:rsidRPr="00E211AD">
        <w:softHyphen/>
        <w:t>mu</w:t>
      </w:r>
      <w:r>
        <w:softHyphen/>
      </w:r>
      <w:r w:rsidRPr="00E211AD">
        <w:t>nikationsnät eller en elektronisk kommuni</w:t>
      </w:r>
      <w:r>
        <w:softHyphen/>
      </w:r>
      <w:r w:rsidRPr="00E211AD">
        <w:t>kationstjänst är skyldig att under vissa förutsättningar lämna ut uppgifter som rör abonnemang eller andra uppgifter som angår ett särskilt elektro</w:t>
      </w:r>
      <w:r>
        <w:softHyphen/>
      </w:r>
      <w:r w:rsidRPr="00E211AD">
        <w:t xml:space="preserve">niskt meddelande. Det gäller bl.a. att lämna ut uppgifter om abonnemang som gäller misstanke om brott till </w:t>
      </w:r>
      <w:r w:rsidRPr="00E211AD">
        <w:lastRenderedPageBreak/>
        <w:t>brottsbekämpande myndig</w:t>
      </w:r>
      <w:r>
        <w:softHyphen/>
      </w:r>
      <w:r w:rsidRPr="00E211AD">
        <w:t xml:space="preserve">heter. </w:t>
      </w:r>
      <w:r>
        <w:t xml:space="preserve">I </w:t>
      </w:r>
      <w:r w:rsidRPr="004161DF">
        <w:t>avsnitt 18.3</w:t>
      </w:r>
      <w:r>
        <w:t xml:space="preserve"> föreslås att dessa be</w:t>
      </w:r>
      <w:r>
        <w:softHyphen/>
        <w:t>stäm</w:t>
      </w:r>
      <w:r>
        <w:softHyphen/>
        <w:t>melser ska föras över till den nya lagen.</w:t>
      </w:r>
    </w:p>
    <w:p w14:paraId="101BCD70" w14:textId="77777777" w:rsidR="00D85371" w:rsidRDefault="00D85371" w:rsidP="00D85371">
      <w:pPr>
        <w:pStyle w:val="Brdtextmedindrag"/>
        <w:rPr>
          <w:rFonts w:eastAsiaTheme="minorHAnsi" w:cstheme="minorBidi"/>
          <w:sz w:val="26"/>
          <w:szCs w:val="22"/>
        </w:rPr>
      </w:pPr>
      <w:r w:rsidRPr="00E211AD">
        <w:t>Myndigheternas möjligheter att använda sig av de nu nämnda verktygen är samhällsviktiga. Bristande efterlevnad av regler</w:t>
      </w:r>
      <w:r>
        <w:t>na</w:t>
      </w:r>
      <w:r w:rsidRPr="00E211AD">
        <w:t xml:space="preserve"> riskerar att få stora och potentiellt oåterkalleliga konsekvenser för både enskilda och det all</w:t>
      </w:r>
      <w:r>
        <w:softHyphen/>
      </w:r>
      <w:r w:rsidRPr="00E211AD">
        <w:t xml:space="preserve">männa. Det har bl.a. förekommit att förundersökningar fått läggas ned i brist på bevis för att företag inte följt bestämmelserna om </w:t>
      </w:r>
      <w:r w:rsidRPr="003E5FA6">
        <w:t xml:space="preserve">utlämnande av </w:t>
      </w:r>
      <w:r>
        <w:t>t.ex.</w:t>
      </w:r>
      <w:r w:rsidRPr="003E5FA6">
        <w:t xml:space="preserve"> abonnemangsuppgifter. I sådana fall kan den inträffade skadan</w:t>
      </w:r>
      <w:r w:rsidRPr="00E211AD">
        <w:t xml:space="preserve"> inte repareras av att myndigheten förelägger ett företag att framöver följa </w:t>
      </w:r>
      <w:r w:rsidRPr="003E5FA6">
        <w:t>la</w:t>
      </w:r>
      <w:r>
        <w:softHyphen/>
      </w:r>
      <w:r w:rsidRPr="003E5FA6">
        <w:t>gen. Det är synnerligen viktigt för det allmänna att det finns starka incita</w:t>
      </w:r>
      <w:r>
        <w:softHyphen/>
      </w:r>
      <w:r w:rsidRPr="003E5FA6">
        <w:t>ment</w:t>
      </w:r>
      <w:r w:rsidRPr="00E211AD">
        <w:t xml:space="preserve"> </w:t>
      </w:r>
      <w:r w:rsidRPr="003E5FA6">
        <w:t>att följa dessa regler. Det finns därför behov av mer direktverkande sank</w:t>
      </w:r>
      <w:r>
        <w:softHyphen/>
      </w:r>
      <w:r w:rsidRPr="003E5FA6">
        <w:t>tioner</w:t>
      </w:r>
      <w:r w:rsidRPr="00E211AD">
        <w:t xml:space="preserve"> på område</w:t>
      </w:r>
      <w:r>
        <w:t>t</w:t>
      </w:r>
      <w:r w:rsidRPr="00E211AD">
        <w:t>.</w:t>
      </w:r>
      <w:bookmarkStart w:id="1535" w:name="_Toc9841678"/>
      <w:bookmarkStart w:id="1536" w:name="_Toc9867555"/>
      <w:bookmarkStart w:id="1537" w:name="_Toc9867805"/>
      <w:bookmarkStart w:id="1538" w:name="_Toc9871222"/>
      <w:bookmarkStart w:id="1539" w:name="_Toc9958305"/>
      <w:bookmarkStart w:id="1540" w:name="_Toc9961364"/>
      <w:bookmarkStart w:id="1541" w:name="_Toc9962463"/>
      <w:bookmarkStart w:id="1542" w:name="_Toc17793427"/>
      <w:bookmarkStart w:id="1543" w:name="_Toc73006012"/>
    </w:p>
    <w:p w14:paraId="15A4E954" w14:textId="77777777" w:rsidR="00D85371" w:rsidRPr="00E211AD" w:rsidRDefault="00D85371" w:rsidP="00D85371">
      <w:pPr>
        <w:pStyle w:val="Rubrik2"/>
      </w:pPr>
      <w:bookmarkStart w:id="1544" w:name="_Toc86738813"/>
      <w:bookmarkStart w:id="1545" w:name="_Toc94597576"/>
      <w:bookmarkStart w:id="1546" w:name="_Toc96533419"/>
      <w:r w:rsidRPr="00E211AD">
        <w:t>Sanktionsavgift ska tas ut för vissa överträdelser</w:t>
      </w:r>
      <w:bookmarkEnd w:id="1535"/>
      <w:bookmarkEnd w:id="1536"/>
      <w:bookmarkEnd w:id="1537"/>
      <w:bookmarkEnd w:id="1538"/>
      <w:bookmarkEnd w:id="1539"/>
      <w:bookmarkEnd w:id="1540"/>
      <w:bookmarkEnd w:id="1541"/>
      <w:bookmarkEnd w:id="1542"/>
      <w:bookmarkEnd w:id="1543"/>
      <w:bookmarkEnd w:id="1544"/>
      <w:bookmarkEnd w:id="1545"/>
      <w:bookmarkEnd w:id="1546"/>
    </w:p>
    <w:p w14:paraId="7297F25C" w14:textId="05E8D847" w:rsidR="00D85371" w:rsidRDefault="00D85371" w:rsidP="00D85371">
      <w:pPr>
        <w:pStyle w:val="Brdtextram"/>
      </w:pPr>
      <w:r w:rsidRPr="00420062">
        <w:rPr>
          <w:b/>
        </w:rPr>
        <w:t>Regeringens förslag:</w:t>
      </w:r>
      <w:r>
        <w:t xml:space="preserve"> Tillsynsmyndigheten ska besluta att ta ut en sanktionsavgift av den som inte uppfyller vissa krav i den nya lagen, i föreskrifter som har meddelats med stöd av lagen eller</w:t>
      </w:r>
      <w:r w:rsidRPr="00E211AD">
        <w:t xml:space="preserve"> </w:t>
      </w:r>
      <w:r>
        <w:t>i g</w:t>
      </w:r>
      <w:r w:rsidRPr="00E211AD">
        <w:t>enom</w:t>
      </w:r>
      <w:r w:rsidR="00341368">
        <w:softHyphen/>
      </w:r>
      <w:r w:rsidRPr="00E211AD">
        <w:t>förandeakter som Europeiska kommissionen har meddelat med stöd av EU-direktivet</w:t>
      </w:r>
      <w:r>
        <w:t>. Det ska gälla för kraven på</w:t>
      </w:r>
    </w:p>
    <w:p w14:paraId="4A39B220" w14:textId="77777777" w:rsidR="00D85371" w:rsidRDefault="00D85371" w:rsidP="00D85371">
      <w:pPr>
        <w:pStyle w:val="Strecklistaram"/>
      </w:pPr>
      <w:r>
        <w:t>att tillhandahålla en sammanfattning av avtal,</w:t>
      </w:r>
    </w:p>
    <w:p w14:paraId="22735576" w14:textId="77777777" w:rsidR="00D85371" w:rsidRDefault="00D85371" w:rsidP="00D85371">
      <w:pPr>
        <w:pStyle w:val="Strecklistaram"/>
      </w:pPr>
      <w:r>
        <w:t>bindningstid och uppsägningstid,</w:t>
      </w:r>
    </w:p>
    <w:p w14:paraId="3DA24F8F" w14:textId="77777777" w:rsidR="00D85371" w:rsidRDefault="00D85371" w:rsidP="00D85371">
      <w:pPr>
        <w:pStyle w:val="Strecklistaram"/>
      </w:pPr>
      <w:r>
        <w:t>nummerportabilitet,</w:t>
      </w:r>
    </w:p>
    <w:p w14:paraId="16D2E390" w14:textId="77777777" w:rsidR="00D85371" w:rsidRDefault="00D85371" w:rsidP="00D85371">
      <w:pPr>
        <w:pStyle w:val="Strecklistaram"/>
      </w:pPr>
      <w:r>
        <w:t>att vidta åtgärder för att hantera risker som hotar säkerheten i nät och tjänster,</w:t>
      </w:r>
    </w:p>
    <w:p w14:paraId="3370D126" w14:textId="77777777" w:rsidR="00D85371" w:rsidRDefault="00D85371" w:rsidP="00D85371">
      <w:pPr>
        <w:pStyle w:val="Strecklistaram"/>
      </w:pPr>
      <w:r>
        <w:t>att rapportera säkerhetsincidenter,</w:t>
      </w:r>
    </w:p>
    <w:p w14:paraId="0A145D60" w14:textId="77777777" w:rsidR="00D85371" w:rsidRDefault="00D85371" w:rsidP="00D85371">
      <w:pPr>
        <w:pStyle w:val="Strecklistaram"/>
      </w:pPr>
      <w:r>
        <w:t>att informera om hot om säkerhetsincidenter,</w:t>
      </w:r>
    </w:p>
    <w:p w14:paraId="4A4ED2B0" w14:textId="77777777" w:rsidR="00D85371" w:rsidRPr="001066FB" w:rsidRDefault="00D85371" w:rsidP="00D85371">
      <w:pPr>
        <w:pStyle w:val="Strecklistaram"/>
      </w:pPr>
      <w:r w:rsidRPr="00CE7501">
        <w:t xml:space="preserve">att vidta åtgärder för att skydda lagrade uppgifter och </w:t>
      </w:r>
      <w:r w:rsidRPr="00F70CC6">
        <w:t xml:space="preserve">uppgifter som behandlas </w:t>
      </w:r>
      <w:r w:rsidRPr="000946DF">
        <w:t>i samband med tillhandahållande av en tjänst</w:t>
      </w:r>
      <w:r w:rsidRPr="001066FB">
        <w:t>,</w:t>
      </w:r>
    </w:p>
    <w:p w14:paraId="4CF58739" w14:textId="77777777" w:rsidR="00D85371" w:rsidRPr="000946DF" w:rsidRDefault="00D85371" w:rsidP="00D85371">
      <w:pPr>
        <w:pStyle w:val="Strecklistaram"/>
      </w:pPr>
      <w:r w:rsidRPr="000946DF">
        <w:t>att informera abonnenter om särskilda risker för bristande skydd av behandlade uppgifter,</w:t>
      </w:r>
    </w:p>
    <w:p w14:paraId="02517505" w14:textId="77777777" w:rsidR="00D85371" w:rsidRPr="001066FB" w:rsidRDefault="00D85371" w:rsidP="00D85371">
      <w:pPr>
        <w:pStyle w:val="Strecklistaram"/>
      </w:pPr>
      <w:r>
        <w:t>att underrätta</w:t>
      </w:r>
      <w:r w:rsidRPr="001066FB">
        <w:t xml:space="preserve"> </w:t>
      </w:r>
      <w:r>
        <w:t>om</w:t>
      </w:r>
      <w:r w:rsidRPr="001066FB">
        <w:t xml:space="preserve"> integritetsincidenter,</w:t>
      </w:r>
    </w:p>
    <w:p w14:paraId="0A02F618" w14:textId="77777777" w:rsidR="00D85371" w:rsidRDefault="00D85371" w:rsidP="00D85371">
      <w:pPr>
        <w:pStyle w:val="Strecklistaram"/>
      </w:pPr>
      <w:r>
        <w:t>behandling av uppgifter i ett elektroniskt meddelande eller trafik</w:t>
      </w:r>
      <w:r>
        <w:softHyphen/>
        <w:t xml:space="preserve">uppgifter som hör till detta meddelande, </w:t>
      </w:r>
    </w:p>
    <w:p w14:paraId="2EA7AFD1" w14:textId="77777777" w:rsidR="00D85371" w:rsidRDefault="00D85371" w:rsidP="00D85371">
      <w:pPr>
        <w:pStyle w:val="Strecklistaram"/>
      </w:pPr>
      <w:r>
        <w:t>att bedriva sin verksamhet så att beslut om hemlig avlyssning och hemlig övervakning av elektronisk kommunikation kan verkställas och så att verkställandet inte röjs,</w:t>
      </w:r>
    </w:p>
    <w:p w14:paraId="7210BF21" w14:textId="77777777" w:rsidR="00D85371" w:rsidRPr="00341368" w:rsidRDefault="00D85371" w:rsidP="00D85371">
      <w:pPr>
        <w:pStyle w:val="Strecklistaram"/>
        <w:rPr>
          <w:spacing w:val="-2"/>
        </w:rPr>
      </w:pPr>
      <w:r w:rsidRPr="00341368">
        <w:rPr>
          <w:spacing w:val="-2"/>
        </w:rPr>
        <w:t>att göra innehållet i och uppgifter om avlyssnade eller övervakade meddelanden tillgängliga så att informationen enkelt kan tas om hand,</w:t>
      </w:r>
    </w:p>
    <w:p w14:paraId="07813A42" w14:textId="77777777" w:rsidR="00D85371" w:rsidRDefault="00D85371" w:rsidP="00D85371">
      <w:pPr>
        <w:pStyle w:val="Strecklistaram"/>
      </w:pPr>
      <w:r>
        <w:t>att överföra signaler till samverkanspunkter, eller</w:t>
      </w:r>
    </w:p>
    <w:p w14:paraId="03A4A902" w14:textId="77777777" w:rsidR="00D85371" w:rsidRDefault="00D85371" w:rsidP="00D85371">
      <w:pPr>
        <w:pStyle w:val="Strecklistaram"/>
        <w:spacing w:before="90"/>
      </w:pPr>
      <w:r>
        <w:t>att lämna ut vissa uppgifter till myndighet eller alarmeringscentral.</w:t>
      </w:r>
    </w:p>
    <w:p w14:paraId="5EF45996" w14:textId="77777777" w:rsidR="00D85371" w:rsidRDefault="00D85371" w:rsidP="00D85371">
      <w:pPr>
        <w:pStyle w:val="Brdtextram"/>
        <w:spacing w:before="90"/>
      </w:pPr>
      <w:r w:rsidRPr="00F46159">
        <w:t xml:space="preserve">En sanktionsavgift </w:t>
      </w:r>
      <w:r>
        <w:t>på grund av villkor om bindningstid och upp</w:t>
      </w:r>
      <w:r>
        <w:softHyphen/>
        <w:t>sägnings</w:t>
      </w:r>
      <w:r>
        <w:softHyphen/>
        <w:t xml:space="preserve">tid </w:t>
      </w:r>
      <w:r w:rsidRPr="00F46159">
        <w:t>ska, när det är fråga om ett paket, tas ut endast om överträdelsen avser en allmänt tillgänglig elektronisk kommunikations</w:t>
      </w:r>
      <w:r>
        <w:softHyphen/>
      </w:r>
      <w:r w:rsidRPr="00F46159">
        <w:t>tjänst som inte är en nummeroberoende interpersonell kommunika</w:t>
      </w:r>
      <w:r>
        <w:softHyphen/>
      </w:r>
      <w:r w:rsidRPr="00F46159">
        <w:t>tions</w:t>
      </w:r>
      <w:r>
        <w:softHyphen/>
      </w:r>
      <w:r w:rsidRPr="00F46159">
        <w:t>tjänst eller en överföringstjänst som används för tillhandahållande av maskin</w:t>
      </w:r>
      <w:r>
        <w:t>-</w:t>
      </w:r>
      <w:r w:rsidRPr="00F46159">
        <w:t>till</w:t>
      </w:r>
      <w:r>
        <w:t>-</w:t>
      </w:r>
      <w:r w:rsidRPr="00F46159">
        <w:t>maskin-tjänster.</w:t>
      </w:r>
    </w:p>
    <w:p w14:paraId="5F1DC19B" w14:textId="77777777" w:rsidR="00D85371" w:rsidRPr="00E211AD" w:rsidRDefault="00D85371" w:rsidP="00D85371">
      <w:pPr>
        <w:pStyle w:val="Brdtextefterstrlistaram"/>
        <w:spacing w:before="0"/>
        <w:rPr>
          <w:sz w:val="8"/>
          <w:szCs w:val="8"/>
        </w:rPr>
      </w:pPr>
    </w:p>
    <w:p w14:paraId="139949A7" w14:textId="24F0DCDD" w:rsidR="00D85371" w:rsidRDefault="00D85371" w:rsidP="00D85371">
      <w:pPr>
        <w:pStyle w:val="Brdtextmedindrag"/>
      </w:pPr>
      <w:r>
        <w:rPr>
          <w:b/>
        </w:rPr>
        <w:lastRenderedPageBreak/>
        <w:t xml:space="preserve">Promemorians förslag </w:t>
      </w:r>
      <w:r>
        <w:t>överensstämmer i huvudsak med regeringens förslag. I promemorian föreslås att sanktionsavgift även ska tas ut om be</w:t>
      </w:r>
      <w:r w:rsidR="00233D5D">
        <w:softHyphen/>
      </w:r>
      <w:r>
        <w:t>stämmelserna om byte av tillhandahållare av internet</w:t>
      </w:r>
      <w:r>
        <w:softHyphen/>
        <w:t>anslutningstjänst inte följs</w:t>
      </w:r>
      <w:r w:rsidDel="009D651C">
        <w:t>.</w:t>
      </w:r>
      <w:r>
        <w:t xml:space="preserve"> I promemorian föreslås inte sanktionsavgift för överträdelse av be</w:t>
      </w:r>
      <w:r w:rsidR="00233D5D">
        <w:softHyphen/>
      </w:r>
      <w:r>
        <w:t xml:space="preserve">stämmelserna </w:t>
      </w:r>
      <w:r w:rsidRPr="000946DF">
        <w:t xml:space="preserve">om skydd för uppgifter, information om risker </w:t>
      </w:r>
      <w:r>
        <w:t xml:space="preserve">för </w:t>
      </w:r>
      <w:r w:rsidRPr="000946DF">
        <w:t xml:space="preserve">bristande skydd och </w:t>
      </w:r>
      <w:r>
        <w:t xml:space="preserve">om </w:t>
      </w:r>
      <w:r w:rsidRPr="000946DF">
        <w:t>rapportering av integritetsincidenter</w:t>
      </w:r>
      <w:r>
        <w:t>.</w:t>
      </w:r>
    </w:p>
    <w:p w14:paraId="7AAB462F" w14:textId="77777777" w:rsidR="00D85371" w:rsidRDefault="00D85371" w:rsidP="00D85371">
      <w:pPr>
        <w:pStyle w:val="Brdtextmedindrag"/>
      </w:pPr>
      <w:r>
        <w:rPr>
          <w:b/>
        </w:rPr>
        <w:t>Remissinstanserna:</w:t>
      </w:r>
      <w:r>
        <w:t xml:space="preserve"> De flesta av remissinstanserna tillstyrker förslaget eller har inga synpunkter på det. </w:t>
      </w:r>
      <w:r>
        <w:rPr>
          <w:i/>
          <w:iCs/>
        </w:rPr>
        <w:t xml:space="preserve">Telenor Sverige AB </w:t>
      </w:r>
      <w:r>
        <w:t xml:space="preserve">och </w:t>
      </w:r>
      <w:r>
        <w:rPr>
          <w:i/>
          <w:iCs/>
        </w:rPr>
        <w:t xml:space="preserve">Tele2 Sverige AB </w:t>
      </w:r>
      <w:r>
        <w:t xml:space="preserve">avstyrker dock förslaget. Några remissinstanser, bl.a. </w:t>
      </w:r>
      <w:r w:rsidRPr="004C6A3C">
        <w:rPr>
          <w:i/>
          <w:iCs/>
        </w:rPr>
        <w:t>Svenska Stadsnäts</w:t>
      </w:r>
      <w:r w:rsidRPr="004C6A3C">
        <w:rPr>
          <w:i/>
          <w:iCs/>
        </w:rPr>
        <w:softHyphen/>
        <w:t>före</w:t>
      </w:r>
      <w:r>
        <w:rPr>
          <w:i/>
          <w:iCs/>
        </w:rPr>
        <w:softHyphen/>
      </w:r>
      <w:r w:rsidRPr="004C6A3C">
        <w:rPr>
          <w:i/>
          <w:iCs/>
        </w:rPr>
        <w:t xml:space="preserve">ningen </w:t>
      </w:r>
      <w:r>
        <w:t xml:space="preserve">och </w:t>
      </w:r>
      <w:r w:rsidRPr="009A548A">
        <w:rPr>
          <w:i/>
          <w:iCs/>
        </w:rPr>
        <w:t>IP-Only</w:t>
      </w:r>
      <w:r w:rsidRPr="000E4E60">
        <w:t>,</w:t>
      </w:r>
      <w:r>
        <w:t xml:space="preserve"> </w:t>
      </w:r>
      <w:r w:rsidRPr="004C6A3C">
        <w:t>ifrågasätter ändamåls</w:t>
      </w:r>
      <w:r w:rsidRPr="004C6A3C">
        <w:softHyphen/>
        <w:t>enligheten av sanktions</w:t>
      </w:r>
      <w:r>
        <w:softHyphen/>
      </w:r>
      <w:r w:rsidRPr="004C6A3C">
        <w:t>avgift vid brister när det gäller att tillhandahålla en sammanfattning av avtalet. Ett</w:t>
      </w:r>
      <w:r w:rsidRPr="004C6A3C" w:rsidDel="00287FC7">
        <w:t xml:space="preserve"> </w:t>
      </w:r>
      <w:r w:rsidRPr="004C6A3C">
        <w:t>antal remiss</w:t>
      </w:r>
      <w:r>
        <w:softHyphen/>
      </w:r>
      <w:r w:rsidRPr="004C6A3C">
        <w:t xml:space="preserve">instanser, däribland </w:t>
      </w:r>
      <w:r>
        <w:rPr>
          <w:i/>
          <w:iCs/>
        </w:rPr>
        <w:t>TechSverige</w:t>
      </w:r>
      <w:r w:rsidRPr="004C6A3C">
        <w:rPr>
          <w:i/>
          <w:iCs/>
        </w:rPr>
        <w:t xml:space="preserve"> </w:t>
      </w:r>
      <w:r w:rsidRPr="004C6A3C">
        <w:t xml:space="preserve">och </w:t>
      </w:r>
      <w:r w:rsidRPr="004C6A3C">
        <w:rPr>
          <w:i/>
          <w:iCs/>
        </w:rPr>
        <w:t>Hi3G Access AB</w:t>
      </w:r>
      <w:r w:rsidRPr="004B6879">
        <w:t>,</w:t>
      </w:r>
      <w:r w:rsidRPr="004C6A3C">
        <w:rPr>
          <w:i/>
          <w:iCs/>
        </w:rPr>
        <w:t xml:space="preserve"> </w:t>
      </w:r>
      <w:r w:rsidRPr="007C6081">
        <w:t xml:space="preserve">ifrågasätter behovet av utökade sanktionsmöjligheter </w:t>
      </w:r>
      <w:r>
        <w:t>och anser</w:t>
      </w:r>
      <w:r w:rsidRPr="004C6A3C">
        <w:t xml:space="preserve"> att bestäm</w:t>
      </w:r>
      <w:r>
        <w:softHyphen/>
      </w:r>
      <w:r w:rsidRPr="004C6A3C">
        <w:t>melserna om att vidta säkerhets</w:t>
      </w:r>
      <w:r>
        <w:softHyphen/>
      </w:r>
      <w:r w:rsidRPr="004C6A3C">
        <w:t>åtgärder, att rapportera säkerhets</w:t>
      </w:r>
      <w:r>
        <w:softHyphen/>
      </w:r>
      <w:r w:rsidRPr="004C6A3C">
        <w:t>inci</w:t>
      </w:r>
      <w:r>
        <w:softHyphen/>
      </w:r>
      <w:r w:rsidRPr="004C6A3C">
        <w:t>denter och</w:t>
      </w:r>
      <w:r w:rsidRPr="00B0142D">
        <w:t xml:space="preserve"> </w:t>
      </w:r>
      <w:r>
        <w:t>om</w:t>
      </w:r>
      <w:r w:rsidRPr="00B0142D">
        <w:t xml:space="preserve"> anpassningsskyldighet inte är tillräckligt tydliga för att ligga till grund för sanktionsavgift. </w:t>
      </w:r>
      <w:r w:rsidRPr="00747ADC">
        <w:t xml:space="preserve">De </w:t>
      </w:r>
      <w:r>
        <w:t>framhåller</w:t>
      </w:r>
      <w:r w:rsidRPr="00747ADC">
        <w:t xml:space="preserve"> vidare att </w:t>
      </w:r>
      <w:r>
        <w:t xml:space="preserve">ansvaret </w:t>
      </w:r>
      <w:r w:rsidRPr="00747ADC">
        <w:t xml:space="preserve">inte bör vara strikt </w:t>
      </w:r>
      <w:r>
        <w:t>samt</w:t>
      </w:r>
      <w:r w:rsidRPr="00747ADC">
        <w:t xml:space="preserve"> efterfrågar förtydliganden i förhållande till paket</w:t>
      </w:r>
      <w:r>
        <w:softHyphen/>
      </w:r>
      <w:r w:rsidRPr="00747ADC">
        <w:t>erbju</w:t>
      </w:r>
      <w:r>
        <w:softHyphen/>
      </w:r>
      <w:r w:rsidRPr="00747ADC">
        <w:t xml:space="preserve">danden. </w:t>
      </w:r>
      <w:r w:rsidRPr="00747ADC">
        <w:rPr>
          <w:i/>
          <w:iCs/>
        </w:rPr>
        <w:t xml:space="preserve">PTS </w:t>
      </w:r>
      <w:r w:rsidRPr="00747ADC">
        <w:t xml:space="preserve">anser att fler överträdelser bör omfattas av sanktionsavgift. </w:t>
      </w:r>
      <w:r w:rsidRPr="00640C0A">
        <w:rPr>
          <w:i/>
          <w:iCs/>
        </w:rPr>
        <w:t xml:space="preserve">Försvarets radioanstalt </w:t>
      </w:r>
      <w:r w:rsidRPr="00361C7B">
        <w:t>anser</w:t>
      </w:r>
      <w:r>
        <w:t xml:space="preserve"> att</w:t>
      </w:r>
      <w:r w:rsidRPr="00640C0A">
        <w:t xml:space="preserve"> sanktions</w:t>
      </w:r>
      <w:r>
        <w:softHyphen/>
      </w:r>
      <w:r w:rsidRPr="00640C0A">
        <w:t xml:space="preserve">avgifter </w:t>
      </w:r>
      <w:r>
        <w:t>inte bör införas för</w:t>
      </w:r>
      <w:r w:rsidRPr="00640C0A">
        <w:t xml:space="preserve"> skyldig</w:t>
      </w:r>
      <w:r>
        <w:softHyphen/>
      </w:r>
      <w:r w:rsidRPr="00640C0A">
        <w:t>het</w:t>
      </w:r>
      <w:r>
        <w:t>en</w:t>
      </w:r>
      <w:r w:rsidRPr="00640C0A">
        <w:t xml:space="preserve"> att överföra signaler till samverkans</w:t>
      </w:r>
      <w:r>
        <w:softHyphen/>
      </w:r>
      <w:r w:rsidRPr="00640C0A">
        <w:t>punkter.</w:t>
      </w:r>
    </w:p>
    <w:p w14:paraId="17B073F6" w14:textId="77777777" w:rsidR="00D85371" w:rsidRPr="004C7982" w:rsidRDefault="00D85371" w:rsidP="00D85371">
      <w:pPr>
        <w:pStyle w:val="Rubrik4utannumrering"/>
      </w:pPr>
      <w:r>
        <w:t xml:space="preserve">Skälen för regeringens förslag </w:t>
      </w:r>
    </w:p>
    <w:p w14:paraId="675D53A5" w14:textId="77777777" w:rsidR="00D85371" w:rsidRPr="00E211AD" w:rsidRDefault="00D85371" w:rsidP="00D85371">
      <w:pPr>
        <w:pStyle w:val="Rubrik5utannumrering"/>
        <w:spacing w:before="0"/>
      </w:pPr>
      <w:r w:rsidRPr="00E211AD">
        <w:t>Ett sanktionsavgiftssystem ska införas</w:t>
      </w:r>
    </w:p>
    <w:p w14:paraId="025ED263" w14:textId="77777777" w:rsidR="00D85371" w:rsidRPr="00E211AD" w:rsidRDefault="00D85371" w:rsidP="00D85371">
      <w:pPr>
        <w:pStyle w:val="Brdtext"/>
      </w:pPr>
      <w:r w:rsidRPr="00E211AD">
        <w:t xml:space="preserve">PTS tillsynsarbete är i stora delar framåtsyftande. Arbetet inriktas normalt på att åstadkomma förbättringar på marknaden snarare än att ingripa mot </w:t>
      </w:r>
      <w:r w:rsidRPr="003E5FA6">
        <w:t>tidigare fel och brister. Detta är dock inte alltid tillräckligt för att målen med</w:t>
      </w:r>
      <w:r w:rsidRPr="00E211AD">
        <w:t xml:space="preserve"> LEK ska kunna uppnås. Även de som tillhandahåller elektroniska kommunikationsnät och kommunikationstjänster måste arbeta systema</w:t>
      </w:r>
      <w:r w:rsidRPr="00E211AD">
        <w:softHyphen/>
        <w:t>tiskt, kontinuerligt och framåtsyftande för att leva upp till dagens krav och för att möta samhällets snabbt växande behov av elektronisk kommunika</w:t>
      </w:r>
      <w:r w:rsidRPr="00E211AD">
        <w:softHyphen/>
        <w:t xml:space="preserve">tion. De flesta aktörer som är verksamma på marknaderna för elektronisk kommunikation är vinstdrivande företag som verkar i konkurrens med varandra. </w:t>
      </w:r>
      <w:r w:rsidRPr="003E5FA6">
        <w:t>Det är därför nödvändigt att regleringen är utformad så att den ger aktörerna</w:t>
      </w:r>
      <w:r w:rsidRPr="00E211AD">
        <w:t xml:space="preserve"> tillräckliga drivkrafter att följa de krav som uppställs.</w:t>
      </w:r>
    </w:p>
    <w:p w14:paraId="0AB9D398" w14:textId="48D42328" w:rsidR="00D85371" w:rsidRPr="00E211AD" w:rsidRDefault="00D85371" w:rsidP="00D85371">
      <w:pPr>
        <w:pStyle w:val="Brdtextmedindrag"/>
      </w:pPr>
      <w:r>
        <w:t xml:space="preserve">Som </w:t>
      </w:r>
      <w:r>
        <w:rPr>
          <w:i/>
          <w:iCs/>
        </w:rPr>
        <w:t xml:space="preserve">Telenor Sverige AB </w:t>
      </w:r>
      <w:r>
        <w:t xml:space="preserve">påpekar har PTS i dag möjlighet att meddela förelägganden och förbud förenade med vite och att vid vissa allvarliga överträdelser rikta åtgärderna så att rättelse ska ske omedelbart. </w:t>
      </w:r>
      <w:r w:rsidRPr="00E211AD">
        <w:t>Ett före</w:t>
      </w:r>
      <w:r w:rsidR="00233D5D">
        <w:softHyphen/>
      </w:r>
      <w:r w:rsidRPr="00E211AD">
        <w:t xml:space="preserve">läggande, med eller utan vite, är </w:t>
      </w:r>
      <w:r>
        <w:t xml:space="preserve">dock </w:t>
      </w:r>
      <w:r w:rsidRPr="00E211AD">
        <w:t xml:space="preserve">en åtgärd som kan vidtas först i </w:t>
      </w:r>
      <w:r w:rsidRPr="003E5FA6">
        <w:t>efterhand när en överträdelse redan har skett</w:t>
      </w:r>
      <w:r>
        <w:t xml:space="preserve"> och</w:t>
      </w:r>
      <w:r w:rsidRPr="003E5FA6">
        <w:t xml:space="preserve"> syftar endast till att åstad</w:t>
      </w:r>
      <w:r w:rsidR="00233D5D">
        <w:softHyphen/>
      </w:r>
      <w:r w:rsidRPr="00E211AD">
        <w:t>komma framtida rättelse. Om en aktör på eget initiativ åtgärdar på</w:t>
      </w:r>
      <w:r>
        <w:softHyphen/>
      </w:r>
      <w:r w:rsidRPr="00E211AD">
        <w:t>ta</w:t>
      </w:r>
      <w:r>
        <w:softHyphen/>
      </w:r>
      <w:r w:rsidRPr="00E211AD">
        <w:t xml:space="preserve">lade </w:t>
      </w:r>
      <w:r w:rsidRPr="003E5FA6">
        <w:t>brister under handläggningen av ett tillsynsärende blir ett före</w:t>
      </w:r>
      <w:r>
        <w:softHyphen/>
      </w:r>
      <w:r w:rsidRPr="003E5FA6">
        <w:t>lägg</w:t>
      </w:r>
      <w:r>
        <w:softHyphen/>
      </w:r>
      <w:r w:rsidRPr="003E5FA6">
        <w:t>ande inte</w:t>
      </w:r>
      <w:r w:rsidRPr="00E211AD">
        <w:t xml:space="preserve"> aktuellt. Det finns inte heller något annat sätt för PTS att ingripa i efterhand mot den överträdelse som faktiskt skett. </w:t>
      </w:r>
      <w:r>
        <w:t>Som konstateras i före</w:t>
      </w:r>
      <w:r w:rsidR="00233D5D">
        <w:softHyphen/>
      </w:r>
      <w:r>
        <w:t>gående avsnitt finns det därför ett behov av utökade sank</w:t>
      </w:r>
      <w:r>
        <w:softHyphen/>
        <w:t>tions</w:t>
      </w:r>
      <w:r>
        <w:softHyphen/>
        <w:t>möjligheter.</w:t>
      </w:r>
    </w:p>
    <w:p w14:paraId="15F72778" w14:textId="0D559B83" w:rsidR="00D85371" w:rsidRPr="00E211AD" w:rsidRDefault="00D85371" w:rsidP="00D85371">
      <w:pPr>
        <w:pStyle w:val="Brdtextmedindrag"/>
      </w:pPr>
      <w:r w:rsidRPr="003E5FA6">
        <w:t xml:space="preserve">Som </w:t>
      </w:r>
      <w:r w:rsidRPr="008F5FBC">
        <w:t>redovisas i avsnitt</w:t>
      </w:r>
      <w:r>
        <w:t> </w:t>
      </w:r>
      <w:r w:rsidRPr="008F5FBC">
        <w:t>21.3 förekommer</w:t>
      </w:r>
      <w:r w:rsidRPr="003E5FA6">
        <w:t xml:space="preserve"> det på vissa områden</w:t>
      </w:r>
      <w:r w:rsidRPr="00E211AD">
        <w:t xml:space="preserve"> att aktörer i större eller mindre utsträckning inte följer gällande regler utan </w:t>
      </w:r>
      <w:r w:rsidRPr="003E5FA6">
        <w:t>inväntar att PTS vidtar tillsynsåtgärder innan brister åtgärdas.</w:t>
      </w:r>
      <w:r w:rsidRPr="00E211AD">
        <w:t xml:space="preserve"> </w:t>
      </w:r>
      <w:r w:rsidRPr="003E5FA6">
        <w:t xml:space="preserve">Vidare finns det </w:t>
      </w:r>
      <w:r>
        <w:t xml:space="preserve">utrymme </w:t>
      </w:r>
      <w:r w:rsidRPr="003E5FA6">
        <w:t>för aktörer att undvika att vidta förebyggande</w:t>
      </w:r>
      <w:r w:rsidRPr="00E211AD">
        <w:t xml:space="preserve"> </w:t>
      </w:r>
      <w:r w:rsidRPr="003E5FA6">
        <w:t xml:space="preserve">åtgärder som egentligen </w:t>
      </w:r>
      <w:r>
        <w:t>är</w:t>
      </w:r>
      <w:r w:rsidRPr="003E5FA6">
        <w:t xml:space="preserve"> motiverade. De befintliga möjligheterna</w:t>
      </w:r>
      <w:r w:rsidRPr="00E211AD">
        <w:t xml:space="preserve"> att besluta om förelägganden och förbud, även vid vite, har därmed inte varit tillräckliga </w:t>
      </w:r>
      <w:r w:rsidRPr="00E211AD">
        <w:lastRenderedPageBreak/>
        <w:t>för att sanktionssystemet i LEK ska anses till</w:t>
      </w:r>
      <w:r>
        <w:softHyphen/>
      </w:r>
      <w:r w:rsidRPr="00E211AD">
        <w:t xml:space="preserve">räckligt effektivt. För att komma till rätta med detta </w:t>
      </w:r>
      <w:r>
        <w:t>föreslår</w:t>
      </w:r>
      <w:r w:rsidRPr="00E211AD">
        <w:t xml:space="preserve"> PTS att ett sanktionsavgiftssystem in</w:t>
      </w:r>
      <w:r w:rsidR="00233D5D">
        <w:softHyphen/>
      </w:r>
      <w:r w:rsidRPr="00E211AD">
        <w:t>förs.</w:t>
      </w:r>
    </w:p>
    <w:p w14:paraId="45B1E85F" w14:textId="77777777" w:rsidR="00D85371" w:rsidRPr="00E211AD" w:rsidRDefault="00D85371" w:rsidP="00D85371">
      <w:pPr>
        <w:pStyle w:val="Brdtextmedindrag"/>
      </w:pPr>
      <w:r>
        <w:t>En</w:t>
      </w:r>
      <w:r w:rsidRPr="00E211AD">
        <w:t xml:space="preserve"> sanktionsavgift riktar sig mot en konstaterad överträdelse av en för</w:t>
      </w:r>
      <w:r w:rsidRPr="00E211AD">
        <w:softHyphen/>
      </w:r>
      <w:r w:rsidRPr="003E5FA6">
        <w:t xml:space="preserve">fattningsbestämmelse. Om </w:t>
      </w:r>
      <w:bookmarkStart w:id="1547" w:name="_Hlk3448112"/>
      <w:r w:rsidRPr="003E5FA6">
        <w:t>sanktionsavgiften innebär en risk för en kost</w:t>
      </w:r>
      <w:r w:rsidRPr="003E5FA6">
        <w:softHyphen/>
        <w:t>nad</w:t>
      </w:r>
      <w:r w:rsidRPr="00E211AD">
        <w:t xml:space="preserve"> </w:t>
      </w:r>
      <w:r w:rsidRPr="003E5FA6">
        <w:t>eller förlust som väger tyngre än den besparing som görs genom att regelverket</w:t>
      </w:r>
      <w:r w:rsidRPr="00E211AD">
        <w:t xml:space="preserve"> inte följs</w:t>
      </w:r>
      <w:r>
        <w:t>,</w:t>
      </w:r>
      <w:r w:rsidRPr="00E211AD">
        <w:t xml:space="preserve"> skapar avgiften incitament att undvika överträdelser.</w:t>
      </w:r>
      <w:bookmarkEnd w:id="1547"/>
    </w:p>
    <w:p w14:paraId="552C6189" w14:textId="77777777" w:rsidR="00D85371" w:rsidRPr="00E211AD" w:rsidRDefault="00D85371" w:rsidP="00D85371">
      <w:pPr>
        <w:pStyle w:val="Brdtextmedindrag"/>
      </w:pPr>
      <w:r w:rsidRPr="00E211AD">
        <w:t>Sanktionsavgifter finns inom en rad rättsområden. De har olika syfte och utformning. Även deras tillämpningsområden varierar. I vissa fall är sank</w:t>
      </w:r>
      <w:r w:rsidRPr="00E211AD">
        <w:softHyphen/>
        <w:t>tions</w:t>
      </w:r>
      <w:r>
        <w:softHyphen/>
      </w:r>
      <w:r w:rsidRPr="00E211AD">
        <w:t xml:space="preserve">avgift den enda sanktionen. En sådan avgift kan också tas ut vid sidan av eller i stället för straff. I vissa fall är sanktionsavgift ett komplement till </w:t>
      </w:r>
      <w:r w:rsidRPr="003E5FA6">
        <w:t>andra åtgärder och kan användas för att nyansera ett ingripande. Sank</w:t>
      </w:r>
      <w:r w:rsidRPr="003E5FA6">
        <w:softHyphen/>
        <w:t>tions</w:t>
      </w:r>
      <w:r>
        <w:softHyphen/>
      </w:r>
      <w:r w:rsidRPr="003E5FA6">
        <w:t>avgifter har ofta använts för att genomföra unionsrättsliga krav på sanktioner.</w:t>
      </w:r>
    </w:p>
    <w:p w14:paraId="22A69ED6" w14:textId="77777777" w:rsidR="00D85371" w:rsidRPr="003E5FA6" w:rsidRDefault="00D85371" w:rsidP="00D85371">
      <w:pPr>
        <w:pStyle w:val="Brdtextmedindrag"/>
      </w:pPr>
      <w:r>
        <w:t>R</w:t>
      </w:r>
      <w:r w:rsidRPr="003E5FA6">
        <w:t>isken att som marknadsaktör drabbas av en sanktions</w:t>
      </w:r>
      <w:r w:rsidRPr="00E211AD">
        <w:t>avgift</w:t>
      </w:r>
      <w:r w:rsidRPr="00E211AD" w:rsidDel="00D31431">
        <w:t xml:space="preserve"> </w:t>
      </w:r>
      <w:r>
        <w:t xml:space="preserve">skulle </w:t>
      </w:r>
      <w:r w:rsidRPr="00E211AD">
        <w:t>verka avskräckande på ett annat sätt än nu</w:t>
      </w:r>
      <w:r>
        <w:softHyphen/>
      </w:r>
      <w:r w:rsidRPr="00E211AD">
        <w:t xml:space="preserve">varande sanktioner. </w:t>
      </w:r>
      <w:r w:rsidRPr="003E5FA6">
        <w:t>Risken att drabbas av en sanktionsavgift öka</w:t>
      </w:r>
      <w:r>
        <w:t>r</w:t>
      </w:r>
      <w:r w:rsidRPr="003E5FA6">
        <w:t xml:space="preserve"> inci</w:t>
      </w:r>
      <w:r>
        <w:softHyphen/>
      </w:r>
      <w:r w:rsidRPr="003E5FA6">
        <w:t>ta</w:t>
      </w:r>
      <w:r>
        <w:softHyphen/>
      </w:r>
      <w:r w:rsidRPr="003E5FA6">
        <w:t>menten för ansvariga</w:t>
      </w:r>
      <w:r w:rsidRPr="00E211AD">
        <w:t xml:space="preserve"> aktörer att följa regelverket. Sanktionsavgifter bör därför införas som komplement till övriga möjligheter att ingripa mot en över</w:t>
      </w:r>
      <w:r>
        <w:softHyphen/>
      </w:r>
      <w:r w:rsidRPr="00E211AD">
        <w:t xml:space="preserve">trädelse. Därigenom </w:t>
      </w:r>
      <w:r w:rsidRPr="003E5FA6">
        <w:t>ökar också möjligheterna att använda en ända</w:t>
      </w:r>
      <w:r>
        <w:softHyphen/>
      </w:r>
      <w:r w:rsidRPr="003E5FA6">
        <w:t>måls</w:t>
      </w:r>
      <w:r>
        <w:softHyphen/>
      </w:r>
      <w:r w:rsidRPr="003E5FA6">
        <w:t>enlig och effektiv sanktion</w:t>
      </w:r>
      <w:r w:rsidRPr="00E211AD">
        <w:t xml:space="preserve"> </w:t>
      </w:r>
      <w:r w:rsidRPr="003E5FA6">
        <w:t>i varje enskilt fall för att uppnå de krav som ställs och målen med regleringen.</w:t>
      </w:r>
    </w:p>
    <w:p w14:paraId="6D2837F4" w14:textId="77777777" w:rsidR="00D85371" w:rsidRPr="00E211AD" w:rsidRDefault="00D85371" w:rsidP="00D85371">
      <w:pPr>
        <w:pStyle w:val="Rubrik5utannumrering"/>
      </w:pPr>
      <w:r w:rsidRPr="00E211AD">
        <w:t>Överträdelser som ska leda till sanktionsavgift</w:t>
      </w:r>
    </w:p>
    <w:p w14:paraId="3AF77F08" w14:textId="77777777" w:rsidR="00D85371" w:rsidRPr="00E211AD" w:rsidRDefault="00D85371" w:rsidP="00D85371">
      <w:pPr>
        <w:pStyle w:val="Brdtext"/>
      </w:pPr>
      <w:r w:rsidRPr="00E211AD">
        <w:t>Sanktionsavgifter bör sammanfattningsvis kunna komma i fråga mot över</w:t>
      </w:r>
      <w:r w:rsidRPr="00E211AD">
        <w:softHyphen/>
        <w:t xml:space="preserve">trädelser av kraven i den nya lagen, </w:t>
      </w:r>
      <w:r>
        <w:t xml:space="preserve">i </w:t>
      </w:r>
      <w:r w:rsidRPr="00E211AD">
        <w:t xml:space="preserve">föreskrifter som har meddelats </w:t>
      </w:r>
      <w:r>
        <w:t xml:space="preserve">i </w:t>
      </w:r>
      <w:r w:rsidRPr="007C6D7A">
        <w:rPr>
          <w:spacing w:val="-2"/>
        </w:rPr>
        <w:t>anslutning till lagen eller i genomförandeakter som Europeiska kommissio</w:t>
      </w:r>
      <w:r w:rsidRPr="007C6D7A">
        <w:rPr>
          <w:spacing w:val="-2"/>
        </w:rPr>
        <w:softHyphen/>
      </w:r>
      <w:r w:rsidRPr="00E211AD">
        <w:t>n</w:t>
      </w:r>
      <w:r>
        <w:softHyphen/>
      </w:r>
      <w:r w:rsidRPr="00E211AD">
        <w:t>en har meddelat med stöd av EU-direktivet</w:t>
      </w:r>
      <w:r>
        <w:t xml:space="preserve">. </w:t>
      </w:r>
      <w:r w:rsidRPr="00993E9E">
        <w:t>Det ska gälla för kraven</w:t>
      </w:r>
      <w:r w:rsidRPr="00E211AD">
        <w:t xml:space="preserve"> på</w:t>
      </w:r>
    </w:p>
    <w:p w14:paraId="43D12541" w14:textId="77777777" w:rsidR="00D85371" w:rsidRPr="00E211AD" w:rsidRDefault="00D85371" w:rsidP="00D85371">
      <w:pPr>
        <w:pStyle w:val="Strecklista"/>
      </w:pPr>
      <w:r w:rsidRPr="00E211AD">
        <w:t>att tillhandahålla en sammanfattning av avtal,</w:t>
      </w:r>
    </w:p>
    <w:p w14:paraId="498F162A" w14:textId="77777777" w:rsidR="00D85371" w:rsidRPr="00E211AD" w:rsidRDefault="00D85371" w:rsidP="00D85371">
      <w:pPr>
        <w:pStyle w:val="Strecklista"/>
      </w:pPr>
      <w:r w:rsidRPr="00E211AD">
        <w:t>bindningstid och uppsägningstid,</w:t>
      </w:r>
    </w:p>
    <w:p w14:paraId="11522426" w14:textId="77777777" w:rsidR="00D85371" w:rsidRPr="00E211AD" w:rsidRDefault="00D85371" w:rsidP="00D85371">
      <w:pPr>
        <w:pStyle w:val="Strecklista"/>
      </w:pPr>
      <w:r w:rsidRPr="00E211AD">
        <w:t>nummerportabilitet,</w:t>
      </w:r>
    </w:p>
    <w:p w14:paraId="174185F2" w14:textId="77777777" w:rsidR="00D85371" w:rsidRPr="00E211AD" w:rsidRDefault="00D85371" w:rsidP="00D85371">
      <w:pPr>
        <w:pStyle w:val="Strecklista"/>
      </w:pPr>
      <w:r w:rsidRPr="00E211AD">
        <w:t>att vidta åtgärder för att hantera risker som hotar säkerheten i nät och tjänster,</w:t>
      </w:r>
    </w:p>
    <w:p w14:paraId="47BC5AF9" w14:textId="77777777" w:rsidR="00D85371" w:rsidRPr="00E211AD" w:rsidRDefault="00D85371" w:rsidP="00D85371">
      <w:pPr>
        <w:pStyle w:val="Strecklista"/>
      </w:pPr>
      <w:r>
        <w:t xml:space="preserve">att </w:t>
      </w:r>
      <w:r w:rsidRPr="00E211AD">
        <w:t>rapporter</w:t>
      </w:r>
      <w:r>
        <w:t>a</w:t>
      </w:r>
      <w:r w:rsidRPr="00E211AD">
        <w:t xml:space="preserve"> säkerhetsincidenter,</w:t>
      </w:r>
    </w:p>
    <w:p w14:paraId="1FFAD5EE" w14:textId="77777777" w:rsidR="00D85371" w:rsidRPr="00E211AD" w:rsidRDefault="00D85371" w:rsidP="00D85371">
      <w:pPr>
        <w:pStyle w:val="Strecklista"/>
      </w:pPr>
      <w:r>
        <w:t xml:space="preserve">att </w:t>
      </w:r>
      <w:r w:rsidRPr="00E211AD">
        <w:t>inform</w:t>
      </w:r>
      <w:r>
        <w:t>era</w:t>
      </w:r>
      <w:r w:rsidRPr="00E211AD">
        <w:t xml:space="preserve"> om hot om säkerhetsincidenter,</w:t>
      </w:r>
    </w:p>
    <w:p w14:paraId="74EDCC45" w14:textId="77777777" w:rsidR="00D85371" w:rsidRDefault="00D85371" w:rsidP="00D85371">
      <w:pPr>
        <w:pStyle w:val="Strecklista"/>
      </w:pPr>
      <w:r w:rsidRPr="000E6042">
        <w:t xml:space="preserve">att vidta åtgärder för att skydda lagrade uppgifter och uppgifter som behandlas </w:t>
      </w:r>
      <w:r>
        <w:t>i samband med tillhandahållande av en tjänst</w:t>
      </w:r>
      <w:r w:rsidRPr="000E6042">
        <w:t>,</w:t>
      </w:r>
    </w:p>
    <w:p w14:paraId="61C277D6" w14:textId="77777777" w:rsidR="00D85371" w:rsidRDefault="00D85371" w:rsidP="00D85371">
      <w:pPr>
        <w:pStyle w:val="Strecklista"/>
      </w:pPr>
      <w:r>
        <w:t>att informera abonnenter om särskilda risker för bristande skydd av behandlade uppgifter,</w:t>
      </w:r>
    </w:p>
    <w:p w14:paraId="7C7C47D9" w14:textId="77777777" w:rsidR="00D85371" w:rsidRDefault="00D85371" w:rsidP="00D85371">
      <w:pPr>
        <w:pStyle w:val="Strecklista"/>
      </w:pPr>
      <w:r>
        <w:t>att underrätta om integritetsincidenter,</w:t>
      </w:r>
    </w:p>
    <w:p w14:paraId="46DD3A61" w14:textId="77777777" w:rsidR="00D85371" w:rsidRPr="00E211AD" w:rsidRDefault="00D85371" w:rsidP="00D85371">
      <w:pPr>
        <w:pStyle w:val="Strecklista"/>
      </w:pPr>
      <w:r w:rsidRPr="001066FB">
        <w:t>behandling av uppgifter i ett elektroniskt meddelande eller trafik-uppgifter som hör till detta meddelande,</w:t>
      </w:r>
    </w:p>
    <w:p w14:paraId="30158078" w14:textId="77777777" w:rsidR="00D85371" w:rsidRDefault="00D85371" w:rsidP="00D85371">
      <w:pPr>
        <w:pStyle w:val="Strecklista"/>
      </w:pPr>
      <w:r w:rsidRPr="00E211AD">
        <w:t xml:space="preserve">att bedriva verksamhet så att beslut om hemlig avlyssning och hemlig övervakning av elektronisk kommunikation kan </w:t>
      </w:r>
      <w:r>
        <w:t xml:space="preserve">verkställas </w:t>
      </w:r>
      <w:r w:rsidRPr="00F33071">
        <w:t>och så att verkställandet inte röjs</w:t>
      </w:r>
      <w:r w:rsidRPr="00E211AD">
        <w:t>,</w:t>
      </w:r>
      <w:r>
        <w:t xml:space="preserve"> </w:t>
      </w:r>
    </w:p>
    <w:p w14:paraId="43EE3E48" w14:textId="77777777" w:rsidR="00D85371" w:rsidRPr="00E211AD" w:rsidRDefault="00D85371" w:rsidP="00D85371">
      <w:pPr>
        <w:pStyle w:val="Strecklista"/>
      </w:pPr>
      <w:r>
        <w:t>att göra innehållet i och uppgifter om avlyssnade eller övervakade meddelanden tillgängliga så att informationen enkelt kan tas om hand,</w:t>
      </w:r>
    </w:p>
    <w:p w14:paraId="25D81CF6" w14:textId="77777777" w:rsidR="00D85371" w:rsidRPr="00E211AD" w:rsidRDefault="00D85371" w:rsidP="00D85371">
      <w:pPr>
        <w:pStyle w:val="Strecklista"/>
      </w:pPr>
      <w:r w:rsidRPr="00E211AD">
        <w:t>att överföra signaler till samverkanspunkter, eller</w:t>
      </w:r>
    </w:p>
    <w:p w14:paraId="6EDBC3CF" w14:textId="77777777" w:rsidR="00D85371" w:rsidRPr="00E211AD" w:rsidRDefault="00D85371" w:rsidP="00D85371">
      <w:pPr>
        <w:pStyle w:val="Strecklista"/>
      </w:pPr>
      <w:r w:rsidRPr="00E211AD">
        <w:t xml:space="preserve">att lämna ut </w:t>
      </w:r>
      <w:r>
        <w:t xml:space="preserve">vissa </w:t>
      </w:r>
      <w:r w:rsidRPr="00E211AD">
        <w:t>uppgifter</w:t>
      </w:r>
      <w:r>
        <w:t xml:space="preserve"> till myndighet eller alarmeringscentral</w:t>
      </w:r>
      <w:r w:rsidRPr="00E211AD">
        <w:t>.</w:t>
      </w:r>
    </w:p>
    <w:p w14:paraId="7FF3D01C" w14:textId="77777777" w:rsidR="00D85371" w:rsidRDefault="00D85371" w:rsidP="00D85371">
      <w:pPr>
        <w:pStyle w:val="Brdtextefterstrecklista"/>
      </w:pPr>
      <w:r w:rsidRPr="00E211AD">
        <w:lastRenderedPageBreak/>
        <w:t xml:space="preserve">Hänvisningarna till EU-direktivet bör </w:t>
      </w:r>
      <w:r>
        <w:t xml:space="preserve">i detta sammanhang </w:t>
      </w:r>
      <w:r w:rsidRPr="00E211AD">
        <w:t>avse direk</w:t>
      </w:r>
      <w:r>
        <w:softHyphen/>
      </w:r>
      <w:r w:rsidRPr="00E211AD">
        <w:t>tivet i en viss angiven lydelse, s.k. statisk hänvisning.</w:t>
      </w:r>
    </w:p>
    <w:p w14:paraId="6D1A68F1" w14:textId="77777777" w:rsidR="00233D5D" w:rsidRDefault="00D85371" w:rsidP="00F775E2">
      <w:pPr>
        <w:pStyle w:val="Brdtextmedindrag"/>
      </w:pPr>
      <w:r>
        <w:t>Några remissinstanser anser att vissa av bestämmelserna inte är tillräck</w:t>
      </w:r>
      <w:r w:rsidR="00233D5D">
        <w:softHyphen/>
      </w:r>
      <w:r>
        <w:t>ligt tydliga för att en överträdelse ska medföra en sanktionsavgift. När det gäller skyldigheten att tillhandahålla en sam</w:t>
      </w:r>
      <w:r>
        <w:softHyphen/>
        <w:t>man</w:t>
      </w:r>
      <w:r>
        <w:softHyphen/>
        <w:t>fattning av avtalet går det utan större svårighet att konstatera om en sådan har lämnats eller inte. I fråga om utformning och innehåll har k</w:t>
      </w:r>
      <w:r w:rsidRPr="00EB4F02">
        <w:t>om</w:t>
      </w:r>
      <w:r>
        <w:softHyphen/>
      </w:r>
      <w:r w:rsidRPr="00EB4F02">
        <w:t>mis</w:t>
      </w:r>
      <w:r>
        <w:softHyphen/>
      </w:r>
      <w:r w:rsidRPr="00EB4F02">
        <w:t>sionen i bilagan till genom</w:t>
      </w:r>
      <w:r>
        <w:softHyphen/>
      </w:r>
      <w:r w:rsidRPr="00EB4F02">
        <w:t>förandeförordning (EU)</w:t>
      </w:r>
      <w:r>
        <w:t> </w:t>
      </w:r>
      <w:r w:rsidRPr="00EB4F02">
        <w:t xml:space="preserve">2019/2243 fastställt en mall för </w:t>
      </w:r>
      <w:r w:rsidR="00233D5D">
        <w:t xml:space="preserve">den </w:t>
      </w:r>
      <w:r w:rsidRPr="00EB4F02">
        <w:t>avtals</w:t>
      </w:r>
      <w:r>
        <w:softHyphen/>
      </w:r>
      <w:r w:rsidRPr="00EB4F02">
        <w:t>sam</w:t>
      </w:r>
      <w:r>
        <w:softHyphen/>
      </w:r>
      <w:r w:rsidRPr="00EB4F02">
        <w:t>man</w:t>
      </w:r>
      <w:r>
        <w:softHyphen/>
      </w:r>
      <w:r w:rsidRPr="00EB4F02">
        <w:t>fattning som ska användas av till</w:t>
      </w:r>
      <w:r>
        <w:softHyphen/>
      </w:r>
      <w:r w:rsidRPr="00EB4F02">
        <w:t>handa</w:t>
      </w:r>
      <w:r>
        <w:softHyphen/>
      </w:r>
      <w:r w:rsidRPr="00EB4F02">
        <w:t>hållare i enlig</w:t>
      </w:r>
      <w:r>
        <w:softHyphen/>
      </w:r>
      <w:r w:rsidRPr="00EB4F02">
        <w:t>het med EU-direk</w:t>
      </w:r>
      <w:r>
        <w:softHyphen/>
      </w:r>
      <w:r w:rsidRPr="00EB4F02">
        <w:t>tivet.</w:t>
      </w:r>
      <w:r>
        <w:t xml:space="preserve"> På samma sätt bör det vara för</w:t>
      </w:r>
      <w:r>
        <w:softHyphen/>
        <w:t>hållande</w:t>
      </w:r>
      <w:r>
        <w:softHyphen/>
        <w:t>vis enkelt att konstatera om en säkerhetsincident eller en integritets</w:t>
      </w:r>
      <w:r>
        <w:softHyphen/>
        <w:t xml:space="preserve">incident har rapporterats, även om det krävs en bedömning av om händelsen har haft en viss påverkan på nät, tjänster eller de uppgifter </w:t>
      </w:r>
      <w:r w:rsidRPr="00CC4796">
        <w:t>som behandlas i samband med tillhanda</w:t>
      </w:r>
      <w:r>
        <w:softHyphen/>
      </w:r>
      <w:r w:rsidRPr="00CC4796">
        <w:t>hållandet</w:t>
      </w:r>
      <w:r>
        <w:t xml:space="preserve"> av tjänsten. </w:t>
      </w:r>
      <w:r w:rsidRPr="00CC653F">
        <w:t>Som framgår ovan regleras skyldigheten att under</w:t>
      </w:r>
      <w:r>
        <w:softHyphen/>
      </w:r>
      <w:r w:rsidRPr="00CC653F">
        <w:t>rätta om integritetsincidenter närmare i förordning (EU) nr</w:t>
      </w:r>
      <w:r>
        <w:t> </w:t>
      </w:r>
      <w:r w:rsidRPr="00CC653F">
        <w:t xml:space="preserve">611/2013. </w:t>
      </w:r>
    </w:p>
    <w:p w14:paraId="4783C260" w14:textId="30CE1578" w:rsidR="00D85371" w:rsidRDefault="00D85371" w:rsidP="00F775E2">
      <w:pPr>
        <w:pStyle w:val="Brdtextmedindrag"/>
      </w:pPr>
      <w:r>
        <w:t>Skyldigheten att vidta tekniska och organisatoriska åtgärder är kopplad till den risk som hotar säker</w:t>
      </w:r>
      <w:r>
        <w:softHyphen/>
        <w:t>heten i nät och tjänster, vilket gör det svårare att bedöma under</w:t>
      </w:r>
      <w:r>
        <w:softHyphen/>
        <w:t>låtenhet i det enskilda fallet. Kraven på säkerhetsåtgärder kommer dock att preciseras genom bestäm</w:t>
      </w:r>
      <w:r>
        <w:softHyphen/>
        <w:t>melser i förordning och före</w:t>
      </w:r>
      <w:r w:rsidR="00233D5D">
        <w:softHyphen/>
      </w:r>
      <w:r>
        <w:t>skrifter. Detsamma gäller för sådana åtgärder som ska vidtas för att skydda upp</w:t>
      </w:r>
      <w:r>
        <w:softHyphen/>
        <w:t>gifter som behandlas i samband med att tjänster tillhandahålls.</w:t>
      </w:r>
    </w:p>
    <w:p w14:paraId="24C4AEA0" w14:textId="77777777" w:rsidR="00D85371" w:rsidRDefault="00D85371" w:rsidP="00D85371">
      <w:pPr>
        <w:pStyle w:val="Brdtextmedindrag"/>
      </w:pPr>
      <w:r>
        <w:t xml:space="preserve">När det gäller den s.k. anpassningsskyldigheten (se avsnitt 18.3), anför bl.a. </w:t>
      </w:r>
      <w:r>
        <w:rPr>
          <w:i/>
          <w:iCs/>
        </w:rPr>
        <w:t>TechSverige</w:t>
      </w:r>
      <w:r w:rsidRPr="000311F3">
        <w:t xml:space="preserve"> </w:t>
      </w:r>
      <w:r>
        <w:t>att skyldigheten föranleder kompli</w:t>
      </w:r>
      <w:r>
        <w:softHyphen/>
        <w:t>cerade bedöm</w:t>
      </w:r>
      <w:r>
        <w:softHyphen/>
        <w:t>ningsfrågor, vilket gör den olämplig för sank</w:t>
      </w:r>
      <w:r>
        <w:softHyphen/>
        <w:t>tions</w:t>
      </w:r>
      <w:r>
        <w:softHyphen/>
        <w:t>avgift. Organi</w:t>
      </w:r>
      <w:r>
        <w:softHyphen/>
        <w:t>sationen lyfter frågan om i vilken form infor</w:t>
      </w:r>
      <w:r>
        <w:softHyphen/>
        <w:t>mationen ska göras tillgänglig som särskilt problematisk. Som regeringen konstaterar i avsnitt 21.3 riskerar brist</w:t>
      </w:r>
      <w:r>
        <w:softHyphen/>
        <w:t>ande efterlevnad av anpassningsskyldigheten att få stora och poten</w:t>
      </w:r>
      <w:r>
        <w:softHyphen/>
        <w:t>tiellt oåterkalleliga konsekvenser för både enskilda och det allmänna. Det är av synnerlig vikt för brottsbekämpande myndigheter att beslut om hem</w:t>
      </w:r>
      <w:r>
        <w:softHyphen/>
        <w:t>lig avlyssning och hemlig övervakning av elektronisk kommu</w:t>
      </w:r>
      <w:r>
        <w:softHyphen/>
        <w:t xml:space="preserve">nikation kan verkställas. </w:t>
      </w:r>
      <w:r w:rsidRPr="00222097">
        <w:t xml:space="preserve">Regeringen anser inte </w:t>
      </w:r>
      <w:r>
        <w:t xml:space="preserve">att </w:t>
      </w:r>
      <w:r w:rsidRPr="00222097">
        <w:t xml:space="preserve">bedömningen av om en överträdelse av anpassningsskyldigheten har ägt rum </w:t>
      </w:r>
      <w:r>
        <w:t xml:space="preserve">kan </w:t>
      </w:r>
      <w:r w:rsidRPr="00222097">
        <w:t xml:space="preserve">förväntas bli så komplicerad att </w:t>
      </w:r>
      <w:r>
        <w:t>överträdelsen</w:t>
      </w:r>
      <w:r w:rsidRPr="00222097">
        <w:t xml:space="preserve"> </w:t>
      </w:r>
      <w:r>
        <w:t xml:space="preserve">ska få ske utan att en sanktionsavgift tas ut. </w:t>
      </w:r>
    </w:p>
    <w:p w14:paraId="286BEA1F" w14:textId="51F85C05" w:rsidR="00D85371" w:rsidRDefault="00D85371" w:rsidP="00D85371">
      <w:pPr>
        <w:pStyle w:val="Brdtextmedindrag"/>
      </w:pPr>
      <w:r>
        <w:t>Det är vidare av synnerlig vikt för det all</w:t>
      </w:r>
      <w:r>
        <w:softHyphen/>
        <w:t>männa att det finns starka incita</w:t>
      </w:r>
      <w:r w:rsidR="00233D5D">
        <w:softHyphen/>
      </w:r>
      <w:r>
        <w:t>ment att efterleva skyldigheten att över</w:t>
      </w:r>
      <w:r>
        <w:softHyphen/>
        <w:t>föra signaler till samverkans</w:t>
      </w:r>
      <w:r>
        <w:softHyphen/>
        <w:t>punk</w:t>
      </w:r>
      <w:r w:rsidR="00233D5D">
        <w:softHyphen/>
      </w:r>
      <w:r>
        <w:t xml:space="preserve">ter för att möjliggöra </w:t>
      </w:r>
      <w:r w:rsidRPr="000914FB">
        <w:t>inhämtning av signaler i elektronisk form enligt lagen (2008:717) om signalspaning i försvarsunderrättelse</w:t>
      </w:r>
      <w:r>
        <w:softHyphen/>
      </w:r>
      <w:r w:rsidRPr="000914FB">
        <w:t>verksamhet</w:t>
      </w:r>
      <w:r>
        <w:t>. Att verk</w:t>
      </w:r>
      <w:r w:rsidR="00233D5D">
        <w:softHyphen/>
      </w:r>
      <w:r>
        <w:t>samheten till stor del omfattas av sekretess bedömer regeringen, till skill</w:t>
      </w:r>
      <w:r w:rsidR="00233D5D">
        <w:softHyphen/>
      </w:r>
      <w:r>
        <w:t xml:space="preserve">nad från vad </w:t>
      </w:r>
      <w:r>
        <w:rPr>
          <w:i/>
          <w:iCs/>
        </w:rPr>
        <w:t xml:space="preserve">Försvarets radioanstalt </w:t>
      </w:r>
      <w:r>
        <w:t>anför, inte vara ett skäl att låta bli att införa sanktioner för överträdelser av bestämmelsen. Skyldigheten att överföra signaler till samverkanspunkter kan enligt gällande bestäm</w:t>
      </w:r>
      <w:r>
        <w:softHyphen/>
        <w:t xml:space="preserve">melser bli föremål för tillsyn. Det är viktigt att de åtgärder för skydd av sekretess som aktualiseras vid tillsynen även följs vid hanteringen av ärenden om överträdelse och sanktionsavgift. </w:t>
      </w:r>
    </w:p>
    <w:p w14:paraId="4F01715D" w14:textId="77777777" w:rsidR="00D85371" w:rsidRDefault="00D85371" w:rsidP="00D85371">
      <w:pPr>
        <w:pStyle w:val="Brdtextmedindrag"/>
      </w:pPr>
      <w:r>
        <w:t>Regeringen anser mot denna bakgrund att bestämmelserna om sank</w:t>
      </w:r>
      <w:r>
        <w:softHyphen/>
        <w:t>tions</w:t>
      </w:r>
      <w:r>
        <w:softHyphen/>
        <w:t xml:space="preserve">avgift ska omfatta överträdelser av de krav som anges i listan ovan. </w:t>
      </w:r>
    </w:p>
    <w:p w14:paraId="0566EF48" w14:textId="22CCAA3D" w:rsidR="00D85371" w:rsidRPr="005937EC" w:rsidRDefault="00D85371" w:rsidP="00D85371">
      <w:pPr>
        <w:pStyle w:val="Brdtextmedindrag"/>
        <w:rPr>
          <w:strike/>
        </w:rPr>
      </w:pPr>
      <w:r>
        <w:t>Några av k</w:t>
      </w:r>
      <w:r w:rsidRPr="00FC2CC2">
        <w:t>raven som rör slutanvändarrättigheter omfattas av bestäm</w:t>
      </w:r>
      <w:r>
        <w:softHyphen/>
      </w:r>
      <w:r w:rsidRPr="00FC2CC2">
        <w:t>mel</w:t>
      </w:r>
      <w:r w:rsidR="00233D5D">
        <w:softHyphen/>
      </w:r>
      <w:r w:rsidRPr="00FC2CC2">
        <w:t>serna om paket</w:t>
      </w:r>
      <w:r w:rsidRPr="00FC2CC2">
        <w:softHyphen/>
        <w:t>erbjud</w:t>
      </w:r>
      <w:r w:rsidRPr="00FC2CC2">
        <w:softHyphen/>
        <w:t xml:space="preserve">anden </w:t>
      </w:r>
      <w:r>
        <w:t>(</w:t>
      </w:r>
      <w:r w:rsidRPr="00FC2CC2">
        <w:t xml:space="preserve">se </w:t>
      </w:r>
      <w:r w:rsidRPr="008F5FBC">
        <w:t>avsnitt 16.9). De</w:t>
      </w:r>
      <w:r>
        <w:t xml:space="preserve"> bestämmelserna </w:t>
      </w:r>
      <w:r w:rsidRPr="00FC2CC2">
        <w:t>ut</w:t>
      </w:r>
      <w:r w:rsidR="00233D5D">
        <w:softHyphen/>
      </w:r>
      <w:r w:rsidRPr="00FC2CC2">
        <w:t>vidga</w:t>
      </w:r>
      <w:r>
        <w:t>r</w:t>
      </w:r>
      <w:r w:rsidRPr="00FC2CC2">
        <w:t xml:space="preserve"> kravens tillämpningsområde till alla delar </w:t>
      </w:r>
      <w:r>
        <w:t>av</w:t>
      </w:r>
      <w:r w:rsidRPr="00FC2CC2">
        <w:t xml:space="preserve"> ett paket, dvs. även andra tjänster och terminalutrustning som sampaketeras med vissa elektro</w:t>
      </w:r>
      <w:r>
        <w:softHyphen/>
      </w:r>
      <w:r w:rsidRPr="00FC2CC2">
        <w:t xml:space="preserve">niska kommunikationstjänster. </w:t>
      </w:r>
      <w:r>
        <w:t>Några</w:t>
      </w:r>
      <w:r w:rsidRPr="00FC2CC2">
        <w:t xml:space="preserve"> remissinstanser uppfattar förslaget i </w:t>
      </w:r>
      <w:r w:rsidRPr="00FC2CC2">
        <w:lastRenderedPageBreak/>
        <w:t>promemorian som att även överträdelser av dessa bestämmelser kan för</w:t>
      </w:r>
      <w:r>
        <w:softHyphen/>
      </w:r>
      <w:r w:rsidRPr="00FC2CC2">
        <w:t>anleda sanktionsavgift</w:t>
      </w:r>
      <w:r>
        <w:t>, vilket inte är avsikten</w:t>
      </w:r>
      <w:r w:rsidRPr="00FC2CC2">
        <w:t xml:space="preserve">. </w:t>
      </w:r>
      <w:r>
        <w:t>E</w:t>
      </w:r>
      <w:r w:rsidRPr="00FC2CC2">
        <w:t>n sanktionsavgift</w:t>
      </w:r>
      <w:r>
        <w:t xml:space="preserve"> </w:t>
      </w:r>
      <w:r w:rsidRPr="007B0D57">
        <w:t xml:space="preserve">på grund av villkor om bindningstid och uppsägningstid </w:t>
      </w:r>
      <w:r>
        <w:t>bör</w:t>
      </w:r>
      <w:r w:rsidRPr="007B0D57">
        <w:t>, när det är fråga om ett</w:t>
      </w:r>
      <w:r>
        <w:t xml:space="preserve"> paket</w:t>
      </w:r>
      <w:r w:rsidRPr="007B0D57">
        <w:t>, tas ut endast om överträdelsen avser en allmänt tillgänglig elek</w:t>
      </w:r>
      <w:r>
        <w:softHyphen/>
      </w:r>
      <w:r w:rsidRPr="007B0D57">
        <w:t>tronisk kommunikationstjänst som inte är en nummeroberoende inter</w:t>
      </w:r>
      <w:r>
        <w:softHyphen/>
      </w:r>
      <w:r w:rsidRPr="007B0D57">
        <w:t>personell kommunikationstjänst eller en överföringstjänst som används för tillhandahållande av maskin</w:t>
      </w:r>
      <w:r>
        <w:t>-</w:t>
      </w:r>
      <w:r w:rsidRPr="007B0D57">
        <w:t>till</w:t>
      </w:r>
      <w:r>
        <w:t>-</w:t>
      </w:r>
      <w:r w:rsidRPr="007B0D57">
        <w:t>maskin-tjänster</w:t>
      </w:r>
      <w:r>
        <w:t>. I det fall sampake</w:t>
      </w:r>
      <w:r>
        <w:softHyphen/>
        <w:t>te</w:t>
      </w:r>
      <w:r>
        <w:softHyphen/>
        <w:t>ring</w:t>
      </w:r>
      <w:r w:rsidR="00233D5D">
        <w:softHyphen/>
      </w:r>
      <w:r>
        <w:t>en görs i ett enda avtal finns det reglering av avtalssammanfattningen i genom</w:t>
      </w:r>
      <w:r>
        <w:softHyphen/>
        <w:t>förande</w:t>
      </w:r>
      <w:r>
        <w:softHyphen/>
        <w:t>förordningen (EU) 2019/2243. Sanktionsavgift föreslås tas ut vid en överträdelse av förordningen.</w:t>
      </w:r>
    </w:p>
    <w:p w14:paraId="58F63F3F" w14:textId="77777777" w:rsidR="00D85371" w:rsidRDefault="00D85371" w:rsidP="00D85371">
      <w:pPr>
        <w:pStyle w:val="Brdtextmedindrag"/>
        <w:rPr>
          <w:rFonts w:eastAsiaTheme="minorHAnsi"/>
        </w:rPr>
      </w:pPr>
      <w:r>
        <w:rPr>
          <w:rFonts w:eastAsiaTheme="minorHAnsi"/>
        </w:rPr>
        <w:t>I promemorian föreslås att sanktionsavgifter även ska införas för över</w:t>
      </w:r>
      <w:r>
        <w:rPr>
          <w:rFonts w:eastAsiaTheme="minorHAnsi"/>
        </w:rPr>
        <w:softHyphen/>
        <w:t>trädelser av bestämmelserna om byte av tillhanda</w:t>
      </w:r>
      <w:r>
        <w:rPr>
          <w:rFonts w:eastAsiaTheme="minorHAnsi"/>
        </w:rPr>
        <w:softHyphen/>
        <w:t>hållare av internet</w:t>
      </w:r>
      <w:r>
        <w:rPr>
          <w:rFonts w:eastAsiaTheme="minorHAnsi"/>
        </w:rPr>
        <w:softHyphen/>
        <w:t>anslut</w:t>
      </w:r>
      <w:r>
        <w:rPr>
          <w:rFonts w:eastAsiaTheme="minorHAnsi"/>
        </w:rPr>
        <w:softHyphen/>
        <w:t>nings</w:t>
      </w:r>
      <w:r>
        <w:rPr>
          <w:rFonts w:eastAsiaTheme="minorHAnsi"/>
        </w:rPr>
        <w:softHyphen/>
        <w:t>tjänster.</w:t>
      </w:r>
      <w:r w:rsidRPr="00910856">
        <w:rPr>
          <w:rFonts w:eastAsiaTheme="minorHAnsi"/>
        </w:rPr>
        <w:t xml:space="preserve"> </w:t>
      </w:r>
      <w:r>
        <w:rPr>
          <w:rFonts w:eastAsiaTheme="minorHAnsi"/>
        </w:rPr>
        <w:t>Bestämmelserna är nya. Det finns därmed i nuläget inte skäl för att anta att bestämmelserna inte kommer att följas eller att missbruk förekommer på motsvarande sätt som PTS har konstaterat i fråga om nummer</w:t>
      </w:r>
      <w:r>
        <w:rPr>
          <w:rFonts w:eastAsiaTheme="minorHAnsi"/>
        </w:rPr>
        <w:softHyphen/>
        <w:t>portabilitet. Enligt regeringens bedömning är sanktioner i form av förelägganden som kan förenas med vite tillräckligt för att uppfylla EU-direktivets krav på sanktioner i denna del. Det är inte motiverat att införa ytterligare sanktionsmöjligheter i nuläget.</w:t>
      </w:r>
    </w:p>
    <w:p w14:paraId="79E54686" w14:textId="77777777" w:rsidR="00D85371" w:rsidRPr="00E211AD" w:rsidRDefault="00D85371" w:rsidP="00D85371">
      <w:pPr>
        <w:pStyle w:val="Brdtextmedindrag"/>
      </w:pPr>
      <w:r w:rsidRPr="00E211AD">
        <w:t>I</w:t>
      </w:r>
      <w:r>
        <w:t>nte heller i</w:t>
      </w:r>
      <w:r w:rsidRPr="00E211AD">
        <w:t xml:space="preserve"> övrigt har det framkommit att reglerna inte följs i </w:t>
      </w:r>
      <w:r>
        <w:t xml:space="preserve">en </w:t>
      </w:r>
      <w:r w:rsidRPr="00E211AD">
        <w:t>sådan utsträck</w:t>
      </w:r>
      <w:r w:rsidRPr="00E211AD">
        <w:softHyphen/>
        <w:t>ning att det finns tillräckliga skäl att överväga införandet av sanktions</w:t>
      </w:r>
      <w:r w:rsidRPr="003E5FA6">
        <w:t>av</w:t>
      </w:r>
      <w:r w:rsidRPr="003E5FA6">
        <w:softHyphen/>
        <w:t xml:space="preserve">gifter för andra överträdelser av lagen eller föreskrifter som har meddelats i anslutning till </w:t>
      </w:r>
      <w:r w:rsidRPr="00E211AD">
        <w:t>lagen.</w:t>
      </w:r>
    </w:p>
    <w:p w14:paraId="6BCF7F6F" w14:textId="77777777" w:rsidR="00D85371" w:rsidRPr="00E211AD" w:rsidRDefault="00D85371" w:rsidP="00D85371">
      <w:pPr>
        <w:pStyle w:val="Rubrik5utannumrering"/>
      </w:pPr>
      <w:r w:rsidRPr="00FD30B4">
        <w:t>Avkriminalisering av förbud mot avlyssning m.m.</w:t>
      </w:r>
    </w:p>
    <w:p w14:paraId="1258AFCD" w14:textId="77777777" w:rsidR="00D85371" w:rsidRPr="00E211AD" w:rsidRDefault="00D85371" w:rsidP="00D85371">
      <w:pPr>
        <w:pStyle w:val="Brdtext"/>
      </w:pPr>
      <w:r>
        <w:t>I promemorian föreslås</w:t>
      </w:r>
      <w:r w:rsidRPr="003E5FA6">
        <w:t xml:space="preserve"> att den del av 7</w:t>
      </w:r>
      <w:r>
        <w:t> kap. </w:t>
      </w:r>
      <w:r w:rsidRPr="003E5FA6">
        <w:t>15</w:t>
      </w:r>
      <w:r>
        <w:t> §</w:t>
      </w:r>
      <w:r w:rsidRPr="003E5FA6">
        <w:t xml:space="preserve"> andra stycket LEK som handlar</w:t>
      </w:r>
      <w:r w:rsidRPr="00E211AD">
        <w:t xml:space="preserve"> om straff för </w:t>
      </w:r>
      <w:r>
        <w:t xml:space="preserve">uppsåtliga eller oaktsamma </w:t>
      </w:r>
      <w:r w:rsidRPr="00E211AD">
        <w:t>överträdelser av förbudet i 6</w:t>
      </w:r>
      <w:r>
        <w:t> kap. </w:t>
      </w:r>
      <w:r w:rsidRPr="00E211AD">
        <w:t>17</w:t>
      </w:r>
      <w:r>
        <w:t> §</w:t>
      </w:r>
      <w:r w:rsidRPr="00E211AD">
        <w:t xml:space="preserve"> i lagen om att ta de</w:t>
      </w:r>
      <w:r>
        <w:t>l</w:t>
      </w:r>
      <w:r w:rsidRPr="00E211AD">
        <w:t xml:space="preserve"> av eller på annat sätt behandla elektro</w:t>
      </w:r>
      <w:r>
        <w:softHyphen/>
      </w:r>
      <w:r w:rsidRPr="00E211AD">
        <w:t>niska meddelanden och trafik</w:t>
      </w:r>
      <w:r w:rsidRPr="00E211AD">
        <w:softHyphen/>
        <w:t>uppgifter ska upphävas och delvis ersättas av en möjlighet att besluta om sanktionsavgifter.</w:t>
      </w:r>
    </w:p>
    <w:p w14:paraId="6F5D034B" w14:textId="063A29C1" w:rsidR="00D85371" w:rsidRPr="00E211AD" w:rsidRDefault="00D85371" w:rsidP="00D85371">
      <w:pPr>
        <w:pStyle w:val="Brdtextmedindrag"/>
      </w:pPr>
      <w:r w:rsidRPr="00E211AD">
        <w:t>I 6</w:t>
      </w:r>
      <w:r>
        <w:t> kap. </w:t>
      </w:r>
      <w:r w:rsidRPr="00E211AD">
        <w:t>17</w:t>
      </w:r>
      <w:r>
        <w:t> §</w:t>
      </w:r>
      <w:r w:rsidRPr="00E211AD">
        <w:t xml:space="preserve"> LEK anges att det</w:t>
      </w:r>
      <w:r>
        <w:t>,</w:t>
      </w:r>
      <w:r w:rsidRPr="00E211AD">
        <w:t xml:space="preserve"> utom i vissa särskilt angivna fall, endast är berörda användare som får ta del av eller på annat sätt behandla upp</w:t>
      </w:r>
      <w:r w:rsidRPr="00E211AD">
        <w:softHyphen/>
        <w:t>gifter i ett elektroniskt meddelande som överförs i ett allmänt kommunika</w:t>
      </w:r>
      <w:r w:rsidRPr="00E211AD">
        <w:softHyphen/>
      </w:r>
      <w:r w:rsidRPr="003E5FA6">
        <w:t>tions</w:t>
      </w:r>
      <w:r>
        <w:softHyphen/>
      </w:r>
      <w:r w:rsidRPr="003E5FA6">
        <w:t>nät eller med en allmänt tillgänglig elektronisk kommunikations</w:t>
      </w:r>
      <w:r w:rsidRPr="003E5FA6">
        <w:softHyphen/>
        <w:t>tjänst.</w:t>
      </w:r>
      <w:r w:rsidRPr="00E211AD">
        <w:t xml:space="preserve"> Det är även endast berörda användare som får ta del av trafikupp</w:t>
      </w:r>
      <w:r w:rsidRPr="00E211AD">
        <w:softHyphen/>
        <w:t>gifter som hör till detta meddelande, om inte användarna har samtyckt till någon behandling. Paragrafen genomför artikel</w:t>
      </w:r>
      <w:r>
        <w:t> </w:t>
      </w:r>
      <w:r w:rsidRPr="00E211AD">
        <w:t xml:space="preserve">5.1 och </w:t>
      </w:r>
      <w:r>
        <w:t>5.</w:t>
      </w:r>
      <w:r w:rsidRPr="00E211AD">
        <w:t>2 i e-dataskydds</w:t>
      </w:r>
      <w:r w:rsidRPr="00E211AD">
        <w:softHyphen/>
        <w:t xml:space="preserve">direktivet </w:t>
      </w:r>
      <w:r>
        <w:t>2002/58/EG</w:t>
      </w:r>
      <w:r w:rsidRPr="00E211AD">
        <w:t xml:space="preserve"> (se prop. 2002/03:110 </w:t>
      </w:r>
      <w:r w:rsidR="00EB24E6">
        <w:t>s. 3</w:t>
      </w:r>
      <w:r w:rsidRPr="00E211AD">
        <w:t>95</w:t>
      </w:r>
      <w:r>
        <w:t> </w:t>
      </w:r>
      <w:r w:rsidRPr="00E211AD">
        <w:t>f.).</w:t>
      </w:r>
    </w:p>
    <w:p w14:paraId="5E543A72" w14:textId="77777777" w:rsidR="00D85371" w:rsidRPr="00E211AD" w:rsidRDefault="00D85371" w:rsidP="00D85371">
      <w:pPr>
        <w:pStyle w:val="Brdtextmedindrag"/>
      </w:pPr>
      <w:r w:rsidRPr="00E211AD">
        <w:t xml:space="preserve">Paragrafen är </w:t>
      </w:r>
      <w:r>
        <w:t xml:space="preserve">alltså </w:t>
      </w:r>
      <w:r w:rsidRPr="00E211AD">
        <w:t xml:space="preserve">utformad som ett generellt förbud mot att </w:t>
      </w:r>
      <w:r>
        <w:t xml:space="preserve">någon </w:t>
      </w:r>
      <w:r w:rsidRPr="00E211AD">
        <w:t>annan än berörd användare tar del av, dvs. avlyssnar, innehållet i kom</w:t>
      </w:r>
      <w:r>
        <w:softHyphen/>
      </w:r>
      <w:r w:rsidRPr="00E211AD">
        <w:t>mu</w:t>
      </w:r>
      <w:r>
        <w:softHyphen/>
      </w:r>
      <w:r w:rsidRPr="00E211AD">
        <w:t>ni</w:t>
      </w:r>
      <w:r>
        <w:softHyphen/>
      </w:r>
      <w:r w:rsidRPr="00E211AD">
        <w:t xml:space="preserve">kationen i ett allmänt kommunikationsnät eller en allmänt tillgänglig </w:t>
      </w:r>
      <w:r w:rsidRPr="007C6D7A">
        <w:rPr>
          <w:spacing w:val="-2"/>
        </w:rPr>
        <w:t>kommunika</w:t>
      </w:r>
      <w:r w:rsidRPr="007C6D7A">
        <w:rPr>
          <w:spacing w:val="-2"/>
        </w:rPr>
        <w:softHyphen/>
        <w:t>tions</w:t>
      </w:r>
      <w:r w:rsidRPr="007C6D7A">
        <w:rPr>
          <w:spacing w:val="-2"/>
        </w:rPr>
        <w:softHyphen/>
        <w:t>tjänst, utan samtycke från den berörda användaren. Vidare</w:t>
      </w:r>
      <w:r w:rsidRPr="00E211AD">
        <w:t xml:space="preserve"> förbjuds behand</w:t>
      </w:r>
      <w:r>
        <w:softHyphen/>
        <w:t>l</w:t>
      </w:r>
      <w:r w:rsidRPr="00E211AD">
        <w:t>ing av trafikuppgifter i sådana nät och tjänster utan sam</w:t>
      </w:r>
      <w:r>
        <w:softHyphen/>
      </w:r>
      <w:r w:rsidRPr="00E211AD">
        <w:t xml:space="preserve">tycke. Detta hindrar dock inte s.k. nödvändig mellanlagring (”cachning” eller </w:t>
      </w:r>
      <w:r>
        <w:t>”</w:t>
      </w:r>
      <w:r w:rsidRPr="00E211AD">
        <w:t>buffring</w:t>
      </w:r>
      <w:r>
        <w:t>”</w:t>
      </w:r>
      <w:r w:rsidRPr="00E211AD">
        <w:t>). Förbudet mot behandling av trafikuppgifter har vidare för</w:t>
      </w:r>
      <w:r>
        <w:softHyphen/>
      </w:r>
      <w:r w:rsidRPr="00E211AD">
        <w:t>setts med vissa undantag, bl.a. när det gäller behandling för abonnent</w:t>
      </w:r>
      <w:r>
        <w:softHyphen/>
      </w:r>
      <w:r w:rsidRPr="00E211AD">
        <w:t>fakture</w:t>
      </w:r>
      <w:r>
        <w:softHyphen/>
      </w:r>
      <w:r w:rsidRPr="00E211AD">
        <w:t xml:space="preserve">ring och </w:t>
      </w:r>
      <w:r w:rsidRPr="003E5FA6">
        <w:t>betalning av avgifter för samtrafik samt lagring av trafikuppgifter för brotts</w:t>
      </w:r>
      <w:r w:rsidRPr="00E211AD">
        <w:t>bekämpande ändamål (se 6</w:t>
      </w:r>
      <w:r>
        <w:t> kap. </w:t>
      </w:r>
      <w:r w:rsidRPr="00E211AD">
        <w:t>5–7</w:t>
      </w:r>
      <w:r>
        <w:t> §</w:t>
      </w:r>
      <w:r w:rsidRPr="00E211AD">
        <w:t>§ LEK).</w:t>
      </w:r>
    </w:p>
    <w:p w14:paraId="60531E53" w14:textId="607EC124" w:rsidR="00D85371" w:rsidRPr="00E211AD" w:rsidRDefault="00D85371" w:rsidP="00D85371">
      <w:pPr>
        <w:pStyle w:val="Brdtextmedindrag"/>
      </w:pPr>
      <w:r w:rsidRPr="003E5FA6">
        <w:t xml:space="preserve">Den som med uppsåt eller av oaktsamhet bryter mot förbudet </w:t>
      </w:r>
      <w:r>
        <w:t>i</w:t>
      </w:r>
      <w:r w:rsidRPr="003E5FA6">
        <w:t xml:space="preserve"> 6</w:t>
      </w:r>
      <w:r>
        <w:t> kap.</w:t>
      </w:r>
      <w:r w:rsidR="00811B41">
        <w:t xml:space="preserve"> </w:t>
      </w:r>
      <w:r w:rsidRPr="00E211AD">
        <w:t>17</w:t>
      </w:r>
      <w:r>
        <w:t> §</w:t>
      </w:r>
      <w:r w:rsidRPr="00E211AD">
        <w:t xml:space="preserve"> LEK ska enligt 7</w:t>
      </w:r>
      <w:r>
        <w:t> kap. </w:t>
      </w:r>
      <w:r w:rsidRPr="00E211AD">
        <w:t>15</w:t>
      </w:r>
      <w:r>
        <w:t> §</w:t>
      </w:r>
      <w:r w:rsidRPr="00E211AD">
        <w:t xml:space="preserve"> andra stycket i lagen dömas till böter, om </w:t>
      </w:r>
      <w:r w:rsidRPr="00E211AD">
        <w:lastRenderedPageBreak/>
        <w:t xml:space="preserve">inte brottet är ringa. </w:t>
      </w:r>
      <w:r>
        <w:t xml:space="preserve">Bestämmelsen ska dock inte tillämpas på </w:t>
      </w:r>
      <w:r w:rsidRPr="00E211AD">
        <w:t xml:space="preserve">en gärning </w:t>
      </w:r>
      <w:r>
        <w:t xml:space="preserve">som </w:t>
      </w:r>
      <w:r w:rsidRPr="00E211AD">
        <w:t>är belagd med straff enligt brottsbalken. Det finns flera sådana straff</w:t>
      </w:r>
      <w:r>
        <w:softHyphen/>
      </w:r>
      <w:r w:rsidRPr="00E211AD">
        <w:t>bestäm</w:t>
      </w:r>
      <w:r>
        <w:softHyphen/>
      </w:r>
      <w:r w:rsidRPr="00E211AD">
        <w:t>melser. Enligt 4</w:t>
      </w:r>
      <w:r>
        <w:t> kap. </w:t>
      </w:r>
      <w:r w:rsidRPr="00E211AD">
        <w:t>8</w:t>
      </w:r>
      <w:r>
        <w:t> §</w:t>
      </w:r>
      <w:r w:rsidRPr="00E211AD">
        <w:t xml:space="preserve"> brottsbalken döms den som olovligen be</w:t>
      </w:r>
      <w:r>
        <w:softHyphen/>
      </w:r>
      <w:r w:rsidRPr="00E211AD">
        <w:t>reder sig tillgång till ett meddelande som ett post- eller telebefordrings</w:t>
      </w:r>
      <w:r w:rsidRPr="00E211AD">
        <w:softHyphen/>
        <w:t>före</w:t>
      </w:r>
      <w:r>
        <w:softHyphen/>
      </w:r>
      <w:r w:rsidRPr="00E211AD">
        <w:t>tag förmedlar som postförsändelse eller i ett elektro</w:t>
      </w:r>
      <w:r>
        <w:softHyphen/>
      </w:r>
      <w:r w:rsidRPr="00E211AD">
        <w:t>niskt kommunika</w:t>
      </w:r>
      <w:r w:rsidRPr="00E211AD">
        <w:softHyphen/>
        <w:t xml:space="preserve">tionsnät för brytande av post- eller telehemlighet till böter eller fängelse i </w:t>
      </w:r>
      <w:r w:rsidRPr="003E5FA6">
        <w:t>högst två år. Enligt 4</w:t>
      </w:r>
      <w:r>
        <w:t> kap. </w:t>
      </w:r>
      <w:r w:rsidRPr="003E5FA6">
        <w:t>9</w:t>
      </w:r>
      <w:r>
        <w:t> </w:t>
      </w:r>
      <w:r w:rsidRPr="003E5FA6">
        <w:t>b</w:t>
      </w:r>
      <w:r>
        <w:t> §</w:t>
      </w:r>
      <w:r w:rsidRPr="003E5FA6">
        <w:t xml:space="preserve"> brottsbalken ska den som anbringar tekniskt</w:t>
      </w:r>
      <w:r w:rsidRPr="00E211AD">
        <w:t xml:space="preserve"> hjälpmedel med uppsåt att bryta telehemlighet på sätt som anges i 8</w:t>
      </w:r>
      <w:r>
        <w:t> §</w:t>
      </w:r>
      <w:r w:rsidRPr="00E211AD">
        <w:t xml:space="preserve"> </w:t>
      </w:r>
      <w:r w:rsidRPr="003E5FA6">
        <w:t>dömas för förberedelse till sådant brott till böter eller fängelse i högst två år.</w:t>
      </w:r>
      <w:r w:rsidRPr="00E211AD">
        <w:t xml:space="preserve"> </w:t>
      </w:r>
      <w:r w:rsidRPr="003E5FA6">
        <w:t>Enligt 4</w:t>
      </w:r>
      <w:r>
        <w:t> kap. </w:t>
      </w:r>
      <w:r w:rsidRPr="003E5FA6">
        <w:t>9</w:t>
      </w:r>
      <w:r>
        <w:t> </w:t>
      </w:r>
      <w:r w:rsidRPr="003E5FA6">
        <w:t>c</w:t>
      </w:r>
      <w:r>
        <w:t> §</w:t>
      </w:r>
      <w:r w:rsidRPr="003E5FA6">
        <w:t xml:space="preserve"> brottsbalken döms den som olovligen bereder sig tillgång</w:t>
      </w:r>
      <w:r w:rsidRPr="00E211AD">
        <w:t xml:space="preserve"> till en uppgift som är avsedd för automati</w:t>
      </w:r>
      <w:r>
        <w:softHyphen/>
      </w:r>
      <w:r w:rsidRPr="00E211AD">
        <w:t xml:space="preserve">serad behandling eller olovligen ändrar, utplånar, blockerar eller i register för in en sådan uppgift, för dataintrång till böter eller fängelse i högst två år. Detsamma gäller den som olovligen genom någon annan liknande åtgärd allvarligt stör eller hindrar </w:t>
      </w:r>
      <w:r w:rsidRPr="003E5FA6">
        <w:t>användningen av en sådan uppgift. Om brottet är grovt, döms för grovt data</w:t>
      </w:r>
      <w:r w:rsidRPr="00E211AD">
        <w:t>intrång till fängelse i lägst sex månader och högst sex år.</w:t>
      </w:r>
    </w:p>
    <w:p w14:paraId="6FBF3A1B" w14:textId="77777777" w:rsidR="00D85371" w:rsidRPr="00E211AD" w:rsidRDefault="00D85371" w:rsidP="00D85371">
      <w:pPr>
        <w:pStyle w:val="Brdtextmedindrag"/>
      </w:pPr>
      <w:r w:rsidRPr="00E211AD">
        <w:t>Bestämmelsen i 6</w:t>
      </w:r>
      <w:r>
        <w:t> kap. </w:t>
      </w:r>
      <w:r w:rsidRPr="00E211AD">
        <w:t>17</w:t>
      </w:r>
      <w:r>
        <w:t> §</w:t>
      </w:r>
      <w:r w:rsidRPr="00E211AD">
        <w:t xml:space="preserve"> LEK tar sikte på två skilda situationer.</w:t>
      </w:r>
    </w:p>
    <w:p w14:paraId="1625037D" w14:textId="77777777" w:rsidR="00D85371" w:rsidRPr="00E211AD" w:rsidRDefault="00D85371" w:rsidP="00D85371">
      <w:pPr>
        <w:pStyle w:val="Brdtextmedindrag"/>
      </w:pPr>
      <w:r w:rsidRPr="003E5FA6">
        <w:t>Den ena situationen är att en utomstående inte får angripa ett kommuni</w:t>
      </w:r>
      <w:r w:rsidRPr="003E5FA6">
        <w:softHyphen/>
        <w:t>ka</w:t>
      </w:r>
      <w:r w:rsidRPr="00E211AD">
        <w:t>tionsnät och genom tekniska medel avlyssna det. Det kan t.ex. ske ge</w:t>
      </w:r>
      <w:r w:rsidRPr="00E211AD">
        <w:softHyphen/>
        <w:t xml:space="preserve">nom </w:t>
      </w:r>
      <w:r w:rsidRPr="003E5FA6">
        <w:t>att en angripare direkt bereder sig tillgång till en kabel och ”tappar av” trafiken.</w:t>
      </w:r>
      <w:r w:rsidRPr="00E211AD">
        <w:t xml:space="preserve"> I detta fall rör det sig i praktiken alltid om handlingar som är belagda med straff i 4</w:t>
      </w:r>
      <w:r>
        <w:t> kap. </w:t>
      </w:r>
      <w:r w:rsidRPr="00E211AD">
        <w:t>8, 9</w:t>
      </w:r>
      <w:r>
        <w:t> </w:t>
      </w:r>
      <w:r w:rsidRPr="00E211AD">
        <w:t>b eller 9</w:t>
      </w:r>
      <w:r>
        <w:t> </w:t>
      </w:r>
      <w:r w:rsidRPr="00E211AD">
        <w:t>c</w:t>
      </w:r>
      <w:r>
        <w:t> §</w:t>
      </w:r>
      <w:r w:rsidRPr="00E211AD">
        <w:t xml:space="preserve"> brottsbalken. Detta bör även gälla </w:t>
      </w:r>
      <w:r>
        <w:t>om</w:t>
      </w:r>
      <w:r w:rsidRPr="00E211AD">
        <w:t xml:space="preserve"> en anställd hos en nätägare eller tjänstetillhandahållare olovligen använder sin ställning för att utan tillåtelse bereda sig till</w:t>
      </w:r>
      <w:r>
        <w:softHyphen/>
      </w:r>
      <w:r w:rsidRPr="00E211AD">
        <w:t>gång till t.ex. trafikuppgifter. Därmed fyller straffbestämmelsen i 7</w:t>
      </w:r>
      <w:r>
        <w:t> kap. </w:t>
      </w:r>
      <w:r w:rsidRPr="00E211AD">
        <w:t>15</w:t>
      </w:r>
      <w:r>
        <w:t> §</w:t>
      </w:r>
      <w:r w:rsidRPr="00E211AD">
        <w:t xml:space="preserve"> LEK i praktiken ingen funktion i denna situation.</w:t>
      </w:r>
    </w:p>
    <w:p w14:paraId="2503989F" w14:textId="75025350" w:rsidR="00D85371" w:rsidRPr="00E211AD" w:rsidRDefault="00D85371" w:rsidP="00D85371">
      <w:pPr>
        <w:pStyle w:val="Brdtextmedindrag"/>
      </w:pPr>
      <w:r w:rsidRPr="00E211AD">
        <w:t>Den andra situationen rör nätägares och tjänstetillhandahållares behand</w:t>
      </w:r>
      <w:r w:rsidRPr="00E211AD">
        <w:softHyphen/>
        <w:t>ling av trafikuppgifter och kommunikationens innehåll. Sådan behandling av trafikuppgifter i företagets egna syften är endast tillåten enligt 6</w:t>
      </w:r>
      <w:r>
        <w:t> kap. </w:t>
      </w:r>
      <w:r w:rsidRPr="00E211AD">
        <w:t>5–7</w:t>
      </w:r>
      <w:r>
        <w:t> </w:t>
      </w:r>
      <w:r w:rsidRPr="00E211AD">
        <w:t>§</w:t>
      </w:r>
      <w:r>
        <w:t>§</w:t>
      </w:r>
      <w:r w:rsidRPr="00E211AD">
        <w:t xml:space="preserve">. Här blir frågan snarare om företagets verksamhet håller sig inom lagens ramar. Det är då </w:t>
      </w:r>
      <w:r>
        <w:t xml:space="preserve">tillsynsmyndighetens </w:t>
      </w:r>
      <w:r w:rsidRPr="00E211AD">
        <w:t xml:space="preserve">uppgift att </w:t>
      </w:r>
      <w:r>
        <w:t xml:space="preserve">se till </w:t>
      </w:r>
      <w:r w:rsidRPr="00E211AD">
        <w:t>att lag</w:t>
      </w:r>
      <w:r>
        <w:softHyphen/>
      </w:r>
      <w:r w:rsidRPr="00E211AD">
        <w:t>stift</w:t>
      </w:r>
      <w:r>
        <w:softHyphen/>
      </w:r>
      <w:r w:rsidRPr="00E211AD">
        <w:t xml:space="preserve">ningen följs. Eventuella överträdelser av regelverket sker i denna situation inom en organisation. I sådana fall är straff ofta inte den mest effektiva sanktionen. Det är i de allra flesta fall inte särskilt meningsfullt att, </w:t>
      </w:r>
      <w:r>
        <w:t xml:space="preserve">på det sätt </w:t>
      </w:r>
      <w:r w:rsidRPr="00E211AD">
        <w:t>som är nödvändigt inom straffrätten, spåra en överträdelse till en viss person och bedöma dennes uppsåt eller oaktsamhet. I denna situation kan därmed straffstadgandet i 7</w:t>
      </w:r>
      <w:r>
        <w:t> kap. </w:t>
      </w:r>
      <w:r w:rsidRPr="00E211AD">
        <w:t>15</w:t>
      </w:r>
      <w:r>
        <w:t> §</w:t>
      </w:r>
      <w:r w:rsidRPr="00E211AD">
        <w:t xml:space="preserve"> LEK huvudsakligen betraktas som en s.k. förvaltningsrättslig stödkriminalisering. Det finns i dessa fall ofta skäl att överväga en sanktionsväxling från straff till sank</w:t>
      </w:r>
      <w:r>
        <w:softHyphen/>
      </w:r>
      <w:r w:rsidRPr="00E211AD">
        <w:t>tionsavgifter (jfr SOU</w:t>
      </w:r>
      <w:r>
        <w:t> </w:t>
      </w:r>
      <w:r w:rsidRPr="00E211AD">
        <w:t xml:space="preserve">2013:38 </w:t>
      </w:r>
      <w:r w:rsidR="00EB24E6">
        <w:t>s. 5</w:t>
      </w:r>
      <w:r w:rsidRPr="00E211AD">
        <w:t>47</w:t>
      </w:r>
      <w:r>
        <w:t> </w:t>
      </w:r>
      <w:r w:rsidRPr="00E211AD">
        <w:t>f.).</w:t>
      </w:r>
    </w:p>
    <w:p w14:paraId="1602C6CF" w14:textId="77777777" w:rsidR="00D85371" w:rsidRPr="00E211AD" w:rsidRDefault="00D85371" w:rsidP="00D85371">
      <w:pPr>
        <w:pStyle w:val="Brdtextmedindrag"/>
      </w:pPr>
      <w:r w:rsidRPr="00E211AD">
        <w:t>Det finns sammanfattningsvis inget påtagligt behov av att straffbelägga överträdelser av 6</w:t>
      </w:r>
      <w:r>
        <w:t> kap. </w:t>
      </w:r>
      <w:r w:rsidRPr="00E211AD">
        <w:t>17</w:t>
      </w:r>
      <w:r>
        <w:t> §</w:t>
      </w:r>
      <w:r w:rsidRPr="00E211AD">
        <w:t xml:space="preserve"> LEK på det sätt som skett i 7</w:t>
      </w:r>
      <w:r>
        <w:t> kap. </w:t>
      </w:r>
      <w:r w:rsidRPr="00E211AD">
        <w:t>15</w:t>
      </w:r>
      <w:r>
        <w:t> §</w:t>
      </w:r>
      <w:r w:rsidRPr="00E211AD">
        <w:t xml:space="preserve"> i lagen. </w:t>
      </w:r>
      <w:r w:rsidRPr="00524453">
        <w:t>I avsnitt 18.1</w:t>
      </w:r>
      <w:r>
        <w:t xml:space="preserve"> föreslås att b</w:t>
      </w:r>
      <w:r w:rsidRPr="00E211AD">
        <w:t>estämmelserna i 6</w:t>
      </w:r>
      <w:r>
        <w:t> kap.</w:t>
      </w:r>
      <w:r w:rsidRPr="00E211AD">
        <w:t> 17</w:t>
      </w:r>
      <w:r>
        <w:t> §</w:t>
      </w:r>
      <w:r w:rsidRPr="00E211AD">
        <w:t xml:space="preserve"> LEK </w:t>
      </w:r>
      <w:r>
        <w:t xml:space="preserve">ska </w:t>
      </w:r>
      <w:r w:rsidRPr="00E211AD">
        <w:t>för</w:t>
      </w:r>
      <w:r>
        <w:t>a</w:t>
      </w:r>
      <w:r w:rsidRPr="00E211AD">
        <w:t xml:space="preserve">s över till den nya lagen. </w:t>
      </w:r>
      <w:r>
        <w:t>I och med att det föreslås att</w:t>
      </w:r>
      <w:r w:rsidRPr="00E211AD">
        <w:t xml:space="preserve"> sanktionsavgifter </w:t>
      </w:r>
      <w:r>
        <w:t>ska införas</w:t>
      </w:r>
      <w:r w:rsidRPr="00E211AD">
        <w:t xml:space="preserve"> för vissa andra överträdelser av regelverket bedöms det lämpligare att i stället kunna ingripa med sanktionsavgift även när den som tillhanda</w:t>
      </w:r>
      <w:r>
        <w:softHyphen/>
      </w:r>
      <w:r w:rsidRPr="00E211AD">
        <w:t xml:space="preserve">håller ett allmänt elektroniskt kommunikationsnät </w:t>
      </w:r>
      <w:r w:rsidRPr="003E5FA6">
        <w:t>eller en allmänt till</w:t>
      </w:r>
      <w:r>
        <w:softHyphen/>
      </w:r>
      <w:r w:rsidRPr="003E5FA6">
        <w:t>gänglig elektronisk kommunikationstjänst bryter mot kraven på behand</w:t>
      </w:r>
      <w:r>
        <w:softHyphen/>
      </w:r>
      <w:r w:rsidRPr="003E5FA6">
        <w:t>ling av uppgifter i ett elektroniskt meddelande eller trafikuppgifter som hör till detta meddelande</w:t>
      </w:r>
      <w:r w:rsidRPr="00E211AD">
        <w:t>.</w:t>
      </w:r>
    </w:p>
    <w:p w14:paraId="0391ABC6" w14:textId="77777777" w:rsidR="00D85371" w:rsidRPr="00E211AD" w:rsidRDefault="00D85371" w:rsidP="00D85371">
      <w:pPr>
        <w:pStyle w:val="Brdtextmedindrag"/>
      </w:pPr>
      <w:r w:rsidRPr="00E211AD">
        <w:lastRenderedPageBreak/>
        <w:t>Straffbestämmelserna i 4</w:t>
      </w:r>
      <w:r>
        <w:t xml:space="preserve"> kap. </w:t>
      </w:r>
      <w:r w:rsidRPr="00E211AD">
        <w:t>8, 9</w:t>
      </w:r>
      <w:r>
        <w:t xml:space="preserve"> </w:t>
      </w:r>
      <w:r w:rsidRPr="00E211AD">
        <w:t>b och 9</w:t>
      </w:r>
      <w:r>
        <w:t xml:space="preserve"> </w:t>
      </w:r>
      <w:r w:rsidRPr="00E211AD">
        <w:t>c</w:t>
      </w:r>
      <w:r>
        <w:t> §</w:t>
      </w:r>
      <w:r w:rsidRPr="00E211AD">
        <w:t xml:space="preserve">§ brottsbalken om brytande av </w:t>
      </w:r>
      <w:r w:rsidRPr="003E5FA6">
        <w:t>post- eller telehemlighet och dataintrång påverkas inte av förslaget. An</w:t>
      </w:r>
      <w:r w:rsidRPr="003E5FA6">
        <w:softHyphen/>
        <w:t>grepp</w:t>
      </w:r>
      <w:r w:rsidRPr="00E211AD">
        <w:t xml:space="preserve"> av utomstående eller anställda inom nätägarens eller tjänstetillhan</w:t>
      </w:r>
      <w:r w:rsidRPr="00E211AD">
        <w:softHyphen/>
        <w:t>da</w:t>
      </w:r>
      <w:r>
        <w:softHyphen/>
      </w:r>
      <w:r w:rsidRPr="00E211AD">
        <w:t>hållarens organisation i form av avlyssning av elektroniska kommuni</w:t>
      </w:r>
      <w:r w:rsidRPr="00E211AD">
        <w:softHyphen/>
        <w:t>kationsnät kommer alltså även i fortsättningen att vara straffbara. Det torde inte kunna förekomma att en gärning både kan vara straffbar enligt brotts</w:t>
      </w:r>
      <w:r w:rsidRPr="00E211AD">
        <w:softHyphen/>
        <w:t xml:space="preserve">balken och </w:t>
      </w:r>
      <w:r w:rsidRPr="003E5FA6">
        <w:t xml:space="preserve">bli föremål för sanktionsavgift enligt LEK. </w:t>
      </w:r>
      <w:r>
        <w:t xml:space="preserve">Det bör därför inte uppstå en situation i strid med det </w:t>
      </w:r>
      <w:r w:rsidRPr="007860D3">
        <w:t>s.k. dubbelprövningsförbudet</w:t>
      </w:r>
      <w:r>
        <w:t xml:space="preserve"> (se vidare avsnitt 21.7 där dubbelprövningsförbudet behandlas närmare)</w:t>
      </w:r>
      <w:r w:rsidRPr="007860D3">
        <w:t>.</w:t>
      </w:r>
    </w:p>
    <w:p w14:paraId="067783BB" w14:textId="77777777" w:rsidR="00D85371" w:rsidRPr="00E211AD" w:rsidRDefault="00D85371" w:rsidP="00D85371">
      <w:pPr>
        <w:pStyle w:val="Rubrik5utannumrering"/>
      </w:pPr>
      <w:r w:rsidRPr="00E211AD">
        <w:t xml:space="preserve">Tillsynsmyndigheten </w:t>
      </w:r>
      <w:r>
        <w:t>bör</w:t>
      </w:r>
      <w:r w:rsidRPr="00E211AD">
        <w:t xml:space="preserve"> besluta om sanktionsavgift</w:t>
      </w:r>
    </w:p>
    <w:p w14:paraId="32054446" w14:textId="77777777" w:rsidR="00D85371" w:rsidRPr="00E211AD" w:rsidRDefault="00D85371" w:rsidP="00D85371">
      <w:pPr>
        <w:pStyle w:val="Brdtext"/>
      </w:pPr>
      <w:r w:rsidRPr="00E211AD">
        <w:t xml:space="preserve">Beslut om sanktionsavgift fattas som huvudregel av en tillsynsmyndighet </w:t>
      </w:r>
      <w:r w:rsidRPr="003E5FA6">
        <w:t>eller av en domstol på ansökan av en tillsynsmyndighet. Generellt sett an</w:t>
      </w:r>
      <w:r w:rsidRPr="003E5FA6">
        <w:softHyphen/>
        <w:t>ses</w:t>
      </w:r>
      <w:r w:rsidRPr="00E211AD">
        <w:t xml:space="preserve"> en tillsynsmyndighet lämpad att besluta om sanktionsavgift när regler</w:t>
      </w:r>
      <w:r w:rsidRPr="00E211AD">
        <w:softHyphen/>
        <w:t>na är relativt enkla att tillämpa, beslutsfattandet är förhållandevis schablo</w:t>
      </w:r>
      <w:r w:rsidRPr="00E211AD">
        <w:softHyphen/>
        <w:t>niserat och sanktionsbestämmelserna bygger på strikt ansvar. En domstol brukar anses vara mer lämpad att besluta om sanktionsavgift om det är aktuellt att pröva subjektiva rekvisit eller andra svårbedömda rekvisit.</w:t>
      </w:r>
    </w:p>
    <w:p w14:paraId="0F18F2C5" w14:textId="77777777" w:rsidR="00D85371" w:rsidRPr="00E211AD" w:rsidRDefault="00D85371" w:rsidP="00D85371">
      <w:pPr>
        <w:pStyle w:val="Brdtextmedindrag"/>
      </w:pPr>
      <w:r w:rsidRPr="003E5FA6">
        <w:t>En fördel med att tillsynsmyndigheten fattar beslut är att handläggning</w:t>
      </w:r>
      <w:r w:rsidRPr="003E5FA6">
        <w:softHyphen/>
        <w:t>en</w:t>
      </w:r>
      <w:r w:rsidRPr="00E211AD">
        <w:t xml:space="preserve"> kan bli snabbare</w:t>
      </w:r>
      <w:r>
        <w:t>,</w:t>
      </w:r>
      <w:r w:rsidRPr="00E211AD">
        <w:t xml:space="preserve"> eftersom inte flera myndigheter måste delta i hante</w:t>
      </w:r>
      <w:r w:rsidRPr="00E211AD">
        <w:softHyphen/>
        <w:t>ringen. Överträdelser av bestämmelserna upptäcks i första hand av till</w:t>
      </w:r>
      <w:r w:rsidRPr="00E211AD">
        <w:softHyphen/>
        <w:t>synsmyn</w:t>
      </w:r>
      <w:r w:rsidRPr="003E5FA6">
        <w:t xml:space="preserve">digheten, dvs. PTS, som också har bäst förutsättningar att utreda och bedöma </w:t>
      </w:r>
      <w:r w:rsidRPr="00E211AD">
        <w:t xml:space="preserve">om någon inte har följt det gällande regelverket. </w:t>
      </w:r>
      <w:r>
        <w:t>Vidare har</w:t>
      </w:r>
      <w:r w:rsidRPr="00E211AD">
        <w:t xml:space="preserve"> PTS möjlighet att besluta om sanktionsavgifter på ett när</w:t>
      </w:r>
      <w:r w:rsidRPr="00E211AD">
        <w:softHyphen/>
        <w:t xml:space="preserve">liggande område. </w:t>
      </w:r>
      <w:r>
        <w:t xml:space="preserve">Enligt </w:t>
      </w:r>
      <w:r w:rsidRPr="00B5263E">
        <w:t>lagen (2018:1174) om informationssäkerhet för samhällsviktiga och digitala tjänster</w:t>
      </w:r>
      <w:r>
        <w:t xml:space="preserve"> (NIS-lagen) får PTS ta ut </w:t>
      </w:r>
      <w:r w:rsidRPr="00E211AD">
        <w:t xml:space="preserve">sanktionsavgifter för </w:t>
      </w:r>
      <w:r>
        <w:t>leveran</w:t>
      </w:r>
      <w:r>
        <w:softHyphen/>
        <w:t xml:space="preserve">törer av samhällsviktiga tjänster och leverantörer av digitala tjänster </w:t>
      </w:r>
      <w:r w:rsidRPr="00E211AD">
        <w:t xml:space="preserve">som inte följer </w:t>
      </w:r>
      <w:r>
        <w:t xml:space="preserve">lagens </w:t>
      </w:r>
      <w:r w:rsidRPr="00E211AD">
        <w:t>bestäm</w:t>
      </w:r>
      <w:r w:rsidRPr="003E5FA6">
        <w:t xml:space="preserve">melser om </w:t>
      </w:r>
      <w:r>
        <w:t xml:space="preserve">bl.a. </w:t>
      </w:r>
      <w:r w:rsidRPr="003E5FA6">
        <w:t>krav på riskanalys, tekniska och organi</w:t>
      </w:r>
      <w:r>
        <w:softHyphen/>
      </w:r>
      <w:r w:rsidRPr="003E5FA6">
        <w:t>satoriska åtgärder, incident</w:t>
      </w:r>
      <w:r w:rsidRPr="00E211AD">
        <w:t>hantering och incidentrapportering (se 29</w:t>
      </w:r>
      <w:r>
        <w:t> §</w:t>
      </w:r>
      <w:r w:rsidRPr="00E211AD">
        <w:t xml:space="preserve"> NIS-lagen).</w:t>
      </w:r>
    </w:p>
    <w:p w14:paraId="4B263207" w14:textId="77777777" w:rsidR="00D85371" w:rsidRPr="00E211AD" w:rsidRDefault="00D85371" w:rsidP="00D85371">
      <w:pPr>
        <w:pStyle w:val="Brdtextmedindrag"/>
      </w:pPr>
      <w:r>
        <w:t>Mot denna bakgrund</w:t>
      </w:r>
      <w:r w:rsidRPr="00E211AD">
        <w:t xml:space="preserve"> bör det vara tillsynsmyndigheten som beslutar om sanktionsavgift enligt den nya lagen.</w:t>
      </w:r>
    </w:p>
    <w:p w14:paraId="135A14CE" w14:textId="77777777" w:rsidR="00D85371" w:rsidRPr="00E211AD" w:rsidRDefault="00D85371" w:rsidP="00D85371">
      <w:pPr>
        <w:pStyle w:val="Rubrik5utannumrering"/>
      </w:pPr>
      <w:r w:rsidRPr="00E211AD">
        <w:t>Sanktionsavgiftssystemet ska bygga på strikt ansvar</w:t>
      </w:r>
    </w:p>
    <w:p w14:paraId="01DCE9A6" w14:textId="77777777" w:rsidR="00D85371" w:rsidRPr="00E211AD" w:rsidRDefault="00D85371" w:rsidP="00D85371">
      <w:pPr>
        <w:pStyle w:val="Brdtext"/>
      </w:pPr>
      <w:r w:rsidRPr="003E5FA6">
        <w:t>Huvudregeln är att sanktionsavgifter bygger på strikt ansvar, dvs. att av</w:t>
      </w:r>
      <w:r w:rsidRPr="003E5FA6">
        <w:softHyphen/>
        <w:t xml:space="preserve">giften tas ut oberoende av om överträdelsen har skett med uppsåt eller </w:t>
      </w:r>
      <w:r>
        <w:t>av</w:t>
      </w:r>
      <w:r w:rsidRPr="003E5FA6">
        <w:t xml:space="preserve"> oaktsamhet</w:t>
      </w:r>
      <w:r>
        <w:t xml:space="preserve"> eller utan uppsåt eller oaktsamhet</w:t>
      </w:r>
      <w:r w:rsidRPr="003E5FA6">
        <w:t xml:space="preserve">. </w:t>
      </w:r>
      <w:r w:rsidRPr="00E211AD">
        <w:t>När det gäller de över</w:t>
      </w:r>
      <w:r>
        <w:softHyphen/>
      </w:r>
      <w:r w:rsidRPr="00E211AD">
        <w:t xml:space="preserve">trädelser som nu är aktuella </w:t>
      </w:r>
      <w:r>
        <w:t>torde</w:t>
      </w:r>
      <w:r w:rsidRPr="00E211AD">
        <w:t xml:space="preserve"> överträdelser inte före</w:t>
      </w:r>
      <w:r w:rsidRPr="00E211AD">
        <w:softHyphen/>
        <w:t>komm</w:t>
      </w:r>
      <w:r>
        <w:t>a</w:t>
      </w:r>
      <w:r w:rsidRPr="00E211AD">
        <w:t xml:space="preserve"> annat än som en följd av uppsåt eller oaktsamhet. Det finns därför inte skäl att frångå huvudregeln om strikt ansvar.</w:t>
      </w:r>
    </w:p>
    <w:p w14:paraId="12FC2B5F" w14:textId="77777777" w:rsidR="00D85371" w:rsidRPr="00E211AD" w:rsidRDefault="00D85371" w:rsidP="00D85371">
      <w:pPr>
        <w:pStyle w:val="Rubrik2"/>
      </w:pPr>
      <w:bookmarkStart w:id="1548" w:name="_Toc9841679"/>
      <w:bookmarkStart w:id="1549" w:name="_Toc9867556"/>
      <w:bookmarkStart w:id="1550" w:name="_Toc9867806"/>
      <w:bookmarkStart w:id="1551" w:name="_Toc9871223"/>
      <w:bookmarkStart w:id="1552" w:name="_Toc9958306"/>
      <w:bookmarkStart w:id="1553" w:name="_Toc9961365"/>
      <w:bookmarkStart w:id="1554" w:name="_Toc9962464"/>
      <w:bookmarkStart w:id="1555" w:name="_Toc17793428"/>
      <w:bookmarkStart w:id="1556" w:name="_Toc73006013"/>
      <w:bookmarkStart w:id="1557" w:name="_Toc86738814"/>
      <w:bookmarkStart w:id="1558" w:name="_Toc94597577"/>
      <w:bookmarkStart w:id="1559" w:name="_Toc96533420"/>
      <w:r w:rsidRPr="00E211AD">
        <w:t>Sanktionsavgiftens storlek</w:t>
      </w:r>
      <w:bookmarkEnd w:id="1548"/>
      <w:bookmarkEnd w:id="1549"/>
      <w:bookmarkEnd w:id="1550"/>
      <w:bookmarkEnd w:id="1551"/>
      <w:bookmarkEnd w:id="1552"/>
      <w:bookmarkEnd w:id="1553"/>
      <w:bookmarkEnd w:id="1554"/>
      <w:bookmarkEnd w:id="1555"/>
      <w:bookmarkEnd w:id="1556"/>
      <w:bookmarkEnd w:id="1557"/>
      <w:bookmarkEnd w:id="1558"/>
      <w:bookmarkEnd w:id="1559"/>
    </w:p>
    <w:p w14:paraId="6F18997A" w14:textId="77777777" w:rsidR="00D85371" w:rsidRPr="00E211AD" w:rsidRDefault="00D85371" w:rsidP="00D85371">
      <w:pPr>
        <w:pStyle w:val="Brdtextram"/>
      </w:pPr>
      <w:r>
        <w:rPr>
          <w:b/>
        </w:rPr>
        <w:t>Regeringens f</w:t>
      </w:r>
      <w:r w:rsidRPr="003E5FA6">
        <w:rPr>
          <w:b/>
        </w:rPr>
        <w:t>örslag:</w:t>
      </w:r>
      <w:r w:rsidRPr="003E5FA6">
        <w:t xml:space="preserve"> </w:t>
      </w:r>
      <w:r>
        <w:t>En s</w:t>
      </w:r>
      <w:r w:rsidRPr="003E5FA6">
        <w:t>anktionsavgift ska bestämmas till lägst 5 000</w:t>
      </w:r>
      <w:r>
        <w:t> </w:t>
      </w:r>
      <w:r w:rsidRPr="003E5FA6">
        <w:t>kronor och högst</w:t>
      </w:r>
      <w:r w:rsidRPr="00E211AD">
        <w:t xml:space="preserve"> 10</w:t>
      </w:r>
      <w:r>
        <w:t> </w:t>
      </w:r>
      <w:r w:rsidRPr="00E211AD">
        <w:t>miljoner kronor.</w:t>
      </w:r>
    </w:p>
    <w:p w14:paraId="1DC4D67B" w14:textId="77777777" w:rsidR="00D85371" w:rsidRPr="00E211AD" w:rsidRDefault="00D85371" w:rsidP="00D85371">
      <w:pPr>
        <w:pStyle w:val="Brdtextmedindrag"/>
        <w:rPr>
          <w:sz w:val="8"/>
          <w:szCs w:val="8"/>
        </w:rPr>
      </w:pPr>
    </w:p>
    <w:p w14:paraId="2364FB96" w14:textId="77777777" w:rsidR="00D85371" w:rsidRDefault="00D85371" w:rsidP="00D85371">
      <w:pPr>
        <w:pStyle w:val="Brdtextmedindrag"/>
      </w:pPr>
      <w:r>
        <w:rPr>
          <w:b/>
        </w:rPr>
        <w:t xml:space="preserve">Promemorians förslag </w:t>
      </w:r>
      <w:r>
        <w:t>överensstämmer med regeringens förslag.</w:t>
      </w:r>
    </w:p>
    <w:p w14:paraId="7414673B" w14:textId="77777777" w:rsidR="00D85371" w:rsidRPr="001D45F8" w:rsidRDefault="00D85371" w:rsidP="00D85371">
      <w:pPr>
        <w:pStyle w:val="Brdtextmedindrag"/>
      </w:pPr>
      <w:r w:rsidRPr="001D45F8">
        <w:rPr>
          <w:b/>
        </w:rPr>
        <w:t>Remissinstanserna</w:t>
      </w:r>
      <w:r>
        <w:t xml:space="preserve"> tillstyrker förslaget eller har inga synpunkter på det.</w:t>
      </w:r>
    </w:p>
    <w:p w14:paraId="4DC9360C" w14:textId="77777777" w:rsidR="00D85371" w:rsidRPr="00E211AD" w:rsidRDefault="00D85371" w:rsidP="00D85371">
      <w:pPr>
        <w:pStyle w:val="Brdtextmedindrag"/>
      </w:pPr>
      <w:r w:rsidRPr="003E5FA6">
        <w:rPr>
          <w:b/>
        </w:rPr>
        <w:lastRenderedPageBreak/>
        <w:t xml:space="preserve">Skälen för </w:t>
      </w:r>
      <w:r>
        <w:rPr>
          <w:b/>
        </w:rPr>
        <w:t xml:space="preserve">regeringens </w:t>
      </w:r>
      <w:r w:rsidRPr="003E5FA6">
        <w:rPr>
          <w:b/>
        </w:rPr>
        <w:t>förslag:</w:t>
      </w:r>
      <w:r w:rsidRPr="003E5FA6">
        <w:t xml:space="preserve"> Sanktionsavgifter kan vara utformade på olika sätt.</w:t>
      </w:r>
      <w:r w:rsidRPr="00E211AD">
        <w:t xml:space="preserve"> De kan avse på förhand bestämda belopp, ett beloppsintervall eller vara kopplade till årsomsättning i närings</w:t>
      </w:r>
      <w:r w:rsidRPr="003E5FA6">
        <w:t xml:space="preserve">verksamhet. Överträdelser av de bestämmelser som </w:t>
      </w:r>
      <w:r>
        <w:t xml:space="preserve">enligt regeringens förslag </w:t>
      </w:r>
      <w:r w:rsidRPr="003E5FA6">
        <w:t>ska kopplas till sank</w:t>
      </w:r>
      <w:r>
        <w:softHyphen/>
      </w:r>
      <w:r w:rsidRPr="003E5FA6">
        <w:t>tions</w:t>
      </w:r>
      <w:r>
        <w:softHyphen/>
      </w:r>
      <w:r w:rsidRPr="00E211AD">
        <w:t>avgiftssystemet</w:t>
      </w:r>
      <w:r>
        <w:t xml:space="preserve"> enligt den nya lagen</w:t>
      </w:r>
      <w:r w:rsidRPr="00E211AD">
        <w:t xml:space="preserve"> kan vara av högst varie</w:t>
      </w:r>
      <w:r>
        <w:softHyphen/>
      </w:r>
      <w:r w:rsidRPr="00E211AD">
        <w:t>rande art och karaktär. Bestämmelserna bör därför utformas så att en sank</w:t>
      </w:r>
      <w:r>
        <w:softHyphen/>
      </w:r>
      <w:r w:rsidRPr="00E211AD">
        <w:t>tions</w:t>
      </w:r>
      <w:r>
        <w:softHyphen/>
      </w:r>
      <w:r w:rsidRPr="00E211AD">
        <w:t xml:space="preserve">avgift i varje enskilt fall kan tas ut med ett proportionellt belopp. </w:t>
      </w:r>
      <w:r w:rsidRPr="00D16CA4">
        <w:t>Ett</w:t>
      </w:r>
      <w:r w:rsidRPr="00E211AD">
        <w:t xml:space="preserve"> system med ett bestämt beloppsintervall bedöms vara lämpligast.</w:t>
      </w:r>
    </w:p>
    <w:p w14:paraId="3B2B4EB0" w14:textId="77777777" w:rsidR="00D85371" w:rsidRPr="00E211AD" w:rsidRDefault="00D85371" w:rsidP="00D85371">
      <w:pPr>
        <w:pStyle w:val="Brdtextmedindrag"/>
      </w:pPr>
      <w:r w:rsidRPr="003E5FA6">
        <w:t>För att uppfylla kravet på effektiva, proportionella och avskräckande sank</w:t>
      </w:r>
      <w:r>
        <w:softHyphen/>
      </w:r>
      <w:r w:rsidRPr="003E5FA6">
        <w:t>tioner bör beloppsintervallet vara förhållandevis stort. Tillsynsmyn</w:t>
      </w:r>
      <w:r w:rsidRPr="003E5FA6">
        <w:softHyphen/>
        <w:t>dig</w:t>
      </w:r>
      <w:r>
        <w:softHyphen/>
      </w:r>
      <w:r w:rsidRPr="003E5FA6">
        <w:t>heten</w:t>
      </w:r>
      <w:r w:rsidRPr="00E211AD">
        <w:t xml:space="preserve"> får då möjlighet att göra en nyanserad</w:t>
      </w:r>
      <w:r>
        <w:t xml:space="preserve"> bedömning</w:t>
      </w:r>
      <w:r w:rsidRPr="00E211AD">
        <w:t xml:space="preserve"> när avgiftens storlek ska bestämmas</w:t>
      </w:r>
      <w:r>
        <w:t xml:space="preserve"> (se vidare nästa avsnitt om h</w:t>
      </w:r>
      <w:r w:rsidRPr="00316C6B">
        <w:t>ur sanktionsavgiften ska bestämmas i det enskilda fallet</w:t>
      </w:r>
      <w:r>
        <w:t>)</w:t>
      </w:r>
      <w:r w:rsidRPr="00E211AD">
        <w:t>.</w:t>
      </w:r>
    </w:p>
    <w:p w14:paraId="07769819" w14:textId="77777777" w:rsidR="00D85371" w:rsidRPr="00E211AD" w:rsidRDefault="00D85371" w:rsidP="00D85371">
      <w:pPr>
        <w:pStyle w:val="Brdtextmedindrag"/>
      </w:pPr>
      <w:r w:rsidRPr="00E211AD">
        <w:t xml:space="preserve">Beloppsintervallet varierar mellan olika rättsområden. På miljöområdet </w:t>
      </w:r>
      <w:r w:rsidRPr="003E5FA6">
        <w:t>och arbetsmiljöområdet är intervallet 1 000–1 000 000 kronor. I lagarna på</w:t>
      </w:r>
      <w:r w:rsidRPr="00E211AD">
        <w:t xml:space="preserve"> produktsäkerhetsområdet är intervallet normalt 5 000–5 000 000 kro</w:t>
      </w:r>
      <w:r w:rsidRPr="00E211AD">
        <w:softHyphen/>
      </w:r>
      <w:r w:rsidRPr="006D2814">
        <w:rPr>
          <w:spacing w:val="-2"/>
        </w:rPr>
        <w:t>nor. I resegarantilagen (2018:1218) är intervallet 5 000–10 000 000 kronor.</w:t>
      </w:r>
      <w:r w:rsidRPr="00E211AD">
        <w:t xml:space="preserve"> </w:t>
      </w:r>
      <w:r w:rsidRPr="003E5FA6">
        <w:t>Enligt spellagen (2018:1138) är beloppet lägst 5 000 kronor och högst 10</w:t>
      </w:r>
      <w:r>
        <w:t> </w:t>
      </w:r>
      <w:r w:rsidRPr="003E5FA6">
        <w:t>pro</w:t>
      </w:r>
      <w:r w:rsidRPr="00E211AD">
        <w:t>cent av licenshavarens årsomsättning. För upphandlingsskadeavgift en</w:t>
      </w:r>
      <w:r>
        <w:softHyphen/>
      </w:r>
      <w:r w:rsidRPr="00E211AD">
        <w:t xml:space="preserve">ligt </w:t>
      </w:r>
      <w:r w:rsidRPr="003E5FA6">
        <w:t xml:space="preserve">lagen (2016:1145) om offentlig upphandling </w:t>
      </w:r>
      <w:r>
        <w:t xml:space="preserve">är </w:t>
      </w:r>
      <w:r w:rsidRPr="003E5FA6">
        <w:t>intervall</w:t>
      </w:r>
      <w:r>
        <w:t>et</w:t>
      </w:r>
      <w:r w:rsidRPr="003E5FA6">
        <w:t xml:space="preserve"> 10 000–</w:t>
      </w:r>
      <w:r w:rsidRPr="00E211AD">
        <w:t>10 000 000 kronor. I</w:t>
      </w:r>
      <w:r w:rsidRPr="00E211AD" w:rsidDel="007E5D56">
        <w:t xml:space="preserve"> </w:t>
      </w:r>
      <w:r w:rsidRPr="00E211AD">
        <w:t xml:space="preserve">NIS-lagen, där en sanktionsavgift bl.a. ska </w:t>
      </w:r>
      <w:r w:rsidRPr="003E5FA6">
        <w:t>kunna åläggas för överträdelser av bestämmelser om krav som liknar kraven</w:t>
      </w:r>
      <w:r w:rsidRPr="00E211AD">
        <w:t xml:space="preserve"> </w:t>
      </w:r>
      <w:r w:rsidRPr="003E5FA6">
        <w:t>när det gäller säkerhet i nät och tjänster</w:t>
      </w:r>
      <w:r>
        <w:t xml:space="preserve">, </w:t>
      </w:r>
      <w:r w:rsidRPr="00A81F06">
        <w:t>åtgärder för att skydda lagrade upp</w:t>
      </w:r>
      <w:r>
        <w:softHyphen/>
      </w:r>
      <w:r w:rsidRPr="00A81F06">
        <w:t>gifter</w:t>
      </w:r>
      <w:r w:rsidRPr="003E5FA6">
        <w:t xml:space="preserve"> och rapportering av incidenter enligt</w:t>
      </w:r>
      <w:r w:rsidRPr="00E211AD">
        <w:t xml:space="preserve"> den nya lagen, har det lägsta beloppet satts till 5</w:t>
      </w:r>
      <w:r>
        <w:t> </w:t>
      </w:r>
      <w:r w:rsidRPr="00E211AD">
        <w:t>000</w:t>
      </w:r>
      <w:r>
        <w:t> </w:t>
      </w:r>
      <w:r w:rsidRPr="00E211AD">
        <w:t>kronor och det högsta till 10</w:t>
      </w:r>
      <w:r>
        <w:t xml:space="preserve"> miljoner </w:t>
      </w:r>
      <w:r w:rsidRPr="00E211AD">
        <w:t>kronor.</w:t>
      </w:r>
    </w:p>
    <w:p w14:paraId="6BB5A89B" w14:textId="77777777" w:rsidR="00D85371" w:rsidRPr="00E211AD" w:rsidRDefault="00D85371" w:rsidP="00D85371">
      <w:pPr>
        <w:pStyle w:val="Brdtextmedindrag"/>
      </w:pPr>
      <w:r>
        <w:t>Enligt regeringens b</w:t>
      </w:r>
      <w:r w:rsidRPr="003E5FA6">
        <w:t xml:space="preserve">edömning är </w:t>
      </w:r>
      <w:r>
        <w:t xml:space="preserve">5 000 kr </w:t>
      </w:r>
      <w:r w:rsidRPr="003E5FA6">
        <w:t>en rimlig lägsta nivå på sank</w:t>
      </w:r>
      <w:r w:rsidRPr="003E5FA6">
        <w:softHyphen/>
        <w:t>tions</w:t>
      </w:r>
      <w:r>
        <w:softHyphen/>
      </w:r>
      <w:r w:rsidRPr="003E5FA6">
        <w:t>avgiften. För att avgiften ska få en tillräckligt avskräckande effekt för alla aktörer</w:t>
      </w:r>
      <w:r w:rsidRPr="00E211AD">
        <w:t xml:space="preserve"> krävs att den övre gränsen för avgiften sätts relativt högt. För att kunna ge utrymme för en effektiv, proportionell och avskräckande sank</w:t>
      </w:r>
      <w:r>
        <w:softHyphen/>
      </w:r>
      <w:r w:rsidRPr="00E211AD">
        <w:t>tion även vid allvarliga överträdelser bör det högsta beloppet vara 10 </w:t>
      </w:r>
      <w:r>
        <w:t>miljoner</w:t>
      </w:r>
      <w:r w:rsidRPr="00E211AD">
        <w:t xml:space="preserve"> kronor. </w:t>
      </w:r>
      <w:r w:rsidRPr="003E5FA6">
        <w:t>Sanktionsavgift bör sammanfattningsvis kunna tas ut med lägst 5 000 kronor</w:t>
      </w:r>
      <w:r w:rsidRPr="00E211AD">
        <w:t xml:space="preserve"> och högst 10 </w:t>
      </w:r>
      <w:r>
        <w:t>miljoner</w:t>
      </w:r>
      <w:r w:rsidRPr="00E211AD">
        <w:t xml:space="preserve"> kronor.</w:t>
      </w:r>
    </w:p>
    <w:p w14:paraId="331244FC" w14:textId="77777777" w:rsidR="00D85371" w:rsidRPr="00E211AD" w:rsidRDefault="00D85371" w:rsidP="00D85371">
      <w:pPr>
        <w:pStyle w:val="Rubrik2"/>
      </w:pPr>
      <w:bookmarkStart w:id="1560" w:name="_Toc9841680"/>
      <w:bookmarkStart w:id="1561" w:name="_Toc9867557"/>
      <w:bookmarkStart w:id="1562" w:name="_Toc9867807"/>
      <w:bookmarkStart w:id="1563" w:name="_Toc9871224"/>
      <w:bookmarkStart w:id="1564" w:name="_Toc9958307"/>
      <w:bookmarkStart w:id="1565" w:name="_Toc9961366"/>
      <w:bookmarkStart w:id="1566" w:name="_Toc9962465"/>
      <w:bookmarkStart w:id="1567" w:name="_Toc17793429"/>
      <w:bookmarkStart w:id="1568" w:name="_Toc73006014"/>
      <w:bookmarkStart w:id="1569" w:name="_Toc86738815"/>
      <w:bookmarkStart w:id="1570" w:name="_Toc94597578"/>
      <w:bookmarkStart w:id="1571" w:name="_Toc96533421"/>
      <w:r w:rsidRPr="00E211AD">
        <w:t>Hur sanktionsavgiften ska bestämmas i det enskilda fallet</w:t>
      </w:r>
      <w:bookmarkEnd w:id="1560"/>
      <w:bookmarkEnd w:id="1561"/>
      <w:bookmarkEnd w:id="1562"/>
      <w:bookmarkEnd w:id="1563"/>
      <w:bookmarkEnd w:id="1564"/>
      <w:bookmarkEnd w:id="1565"/>
      <w:bookmarkEnd w:id="1566"/>
      <w:bookmarkEnd w:id="1567"/>
      <w:bookmarkEnd w:id="1568"/>
      <w:bookmarkEnd w:id="1569"/>
      <w:bookmarkEnd w:id="1570"/>
      <w:bookmarkEnd w:id="1571"/>
    </w:p>
    <w:p w14:paraId="5EED48FE" w14:textId="77777777" w:rsidR="00D85371" w:rsidRDefault="00D85371" w:rsidP="00D85371">
      <w:pPr>
        <w:pStyle w:val="Brdtextram"/>
      </w:pPr>
      <w:r>
        <w:rPr>
          <w:b/>
        </w:rPr>
        <w:t>Regeringens f</w:t>
      </w:r>
      <w:r w:rsidRPr="00E211AD">
        <w:rPr>
          <w:b/>
        </w:rPr>
        <w:t>örslag:</w:t>
      </w:r>
      <w:r w:rsidRPr="00E211AD">
        <w:t xml:space="preserve"> När sanktionsavgiften bestäms ska särskild hän</w:t>
      </w:r>
      <w:r>
        <w:softHyphen/>
      </w:r>
      <w:r w:rsidRPr="00E211AD">
        <w:t>syn tas till</w:t>
      </w:r>
    </w:p>
    <w:p w14:paraId="5016231F" w14:textId="77777777" w:rsidR="00D85371" w:rsidRDefault="00D85371" w:rsidP="00D85371">
      <w:pPr>
        <w:pStyle w:val="Brdtextmedindragram"/>
      </w:pPr>
      <w:r>
        <w:rPr>
          <w:bCs/>
        </w:rPr>
        <w:t>1. </w:t>
      </w:r>
      <w:r w:rsidRPr="00E211AD">
        <w:t xml:space="preserve">den skada eller risk för skada som </w:t>
      </w:r>
      <w:r>
        <w:t xml:space="preserve">har </w:t>
      </w:r>
      <w:r w:rsidRPr="00E211AD">
        <w:t>uppstått till följd av över</w:t>
      </w:r>
      <w:r>
        <w:softHyphen/>
      </w:r>
      <w:r w:rsidRPr="00E211AD">
        <w:t xml:space="preserve">trädelsen, </w:t>
      </w:r>
    </w:p>
    <w:p w14:paraId="7C4E36D9" w14:textId="77777777" w:rsidR="00D85371" w:rsidRDefault="00D85371" w:rsidP="00D85371">
      <w:pPr>
        <w:pStyle w:val="Brdtextmedindragram"/>
      </w:pPr>
      <w:r>
        <w:t>2. </w:t>
      </w:r>
      <w:r w:rsidRPr="00E211AD">
        <w:t xml:space="preserve">om </w:t>
      </w:r>
      <w:r w:rsidRPr="003E5FA6">
        <w:t>aktören tidigare har begått en överträdelse</w:t>
      </w:r>
      <w:r>
        <w:t>, och</w:t>
      </w:r>
    </w:p>
    <w:p w14:paraId="5F9B13D3" w14:textId="77777777" w:rsidR="00D85371" w:rsidRPr="00E211AD" w:rsidRDefault="00D85371" w:rsidP="00D85371">
      <w:pPr>
        <w:pStyle w:val="Brdtextmedindragram"/>
      </w:pPr>
      <w:r>
        <w:t>3. </w:t>
      </w:r>
      <w:r w:rsidRPr="003E5FA6">
        <w:t>de kostnader som aktören</w:t>
      </w:r>
      <w:r w:rsidRPr="00E211AD">
        <w:t xml:space="preserve"> undvikit till följd av överträdelsen.</w:t>
      </w:r>
    </w:p>
    <w:p w14:paraId="5B545C31" w14:textId="77777777" w:rsidR="00D85371" w:rsidRPr="00E211AD" w:rsidRDefault="00D85371" w:rsidP="00D85371">
      <w:pPr>
        <w:pStyle w:val="Brdtextmedindragram"/>
        <w:spacing w:before="90"/>
        <w:ind w:firstLine="0"/>
      </w:pPr>
      <w:r>
        <w:t>Tillsynsmyndigheten ska få avstå från att ta ut en s</w:t>
      </w:r>
      <w:r w:rsidRPr="00E211AD">
        <w:t>anktionsavgift helt eller delvis om överträdelsen är ringa eller ursäktlig eller om det annars med hänsyn till omständigheter</w:t>
      </w:r>
      <w:r w:rsidRPr="00E211AD">
        <w:softHyphen/>
        <w:t>na skulle vara oskäligt att ta ut avgiften.</w:t>
      </w:r>
    </w:p>
    <w:p w14:paraId="4E61BC23" w14:textId="77777777" w:rsidR="00D85371" w:rsidRPr="00E211AD" w:rsidRDefault="00D85371" w:rsidP="00D85371">
      <w:pPr>
        <w:pStyle w:val="Brdtextmedindrag"/>
        <w:rPr>
          <w:sz w:val="8"/>
          <w:szCs w:val="8"/>
        </w:rPr>
      </w:pPr>
    </w:p>
    <w:p w14:paraId="167B599E" w14:textId="77777777" w:rsidR="00D85371" w:rsidRDefault="00D85371" w:rsidP="00D85371">
      <w:pPr>
        <w:pStyle w:val="Brdtextmedindrag"/>
      </w:pPr>
      <w:r>
        <w:rPr>
          <w:b/>
        </w:rPr>
        <w:t xml:space="preserve">Promemorians förslag </w:t>
      </w:r>
      <w:r>
        <w:t>överensstämmer med regeringens förslag.</w:t>
      </w:r>
    </w:p>
    <w:p w14:paraId="1529C024" w14:textId="77777777" w:rsidR="00D85371" w:rsidRDefault="00D85371" w:rsidP="00D85371">
      <w:pPr>
        <w:pStyle w:val="Brdtextmedindrag"/>
        <w:rPr>
          <w:b/>
        </w:rPr>
      </w:pPr>
      <w:r>
        <w:rPr>
          <w:b/>
        </w:rPr>
        <w:t xml:space="preserve">Remissinstanserna: </w:t>
      </w:r>
      <w:r>
        <w:t xml:space="preserve">De flesta av remissinstanserna tillstyrker förslaget eller har inga synpunkter på det. </w:t>
      </w:r>
      <w:r>
        <w:rPr>
          <w:i/>
        </w:rPr>
        <w:t xml:space="preserve">TechSverige </w:t>
      </w:r>
      <w:r>
        <w:t>anser att det även bör fram</w:t>
      </w:r>
      <w:r>
        <w:softHyphen/>
        <w:t xml:space="preserve">gå </w:t>
      </w:r>
      <w:r>
        <w:lastRenderedPageBreak/>
        <w:t>vilka omständigheter som ska leda till att en sanktionsavgift inte be</w:t>
      </w:r>
      <w:r>
        <w:softHyphen/>
        <w:t xml:space="preserve">slutas. </w:t>
      </w:r>
      <w:r>
        <w:rPr>
          <w:i/>
        </w:rPr>
        <w:t xml:space="preserve">Hi3G Access AB </w:t>
      </w:r>
      <w:r>
        <w:t xml:space="preserve">framför liknande synpunkter. </w:t>
      </w:r>
      <w:r w:rsidRPr="00D16CA4">
        <w:rPr>
          <w:i/>
        </w:rPr>
        <w:t xml:space="preserve">IP-Only AB </w:t>
      </w:r>
      <w:r w:rsidRPr="00D16CA4">
        <w:t xml:space="preserve">anser att det bör detaljregleras </w:t>
      </w:r>
      <w:r>
        <w:t xml:space="preserve">vilka belopp som olika </w:t>
      </w:r>
      <w:r w:rsidRPr="00D16CA4">
        <w:t>typ</w:t>
      </w:r>
      <w:r>
        <w:t>er</w:t>
      </w:r>
      <w:r w:rsidRPr="00D16CA4">
        <w:t xml:space="preserve"> av överträdelse</w:t>
      </w:r>
      <w:r>
        <w:t>r medför, något som även lyfts fram av TechSverige.</w:t>
      </w:r>
    </w:p>
    <w:p w14:paraId="7DBCF253" w14:textId="683E71C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w:t>
      </w:r>
      <w:r>
        <w:t>Som berörs i avsnitt 21.5 kommer de överträdelser som kan föranleda sanktions</w:t>
      </w:r>
      <w:r>
        <w:softHyphen/>
        <w:t xml:space="preserve">avgift att vara av </w:t>
      </w:r>
      <w:r w:rsidRPr="00E211AD">
        <w:t>varierande art och karaktär</w:t>
      </w:r>
      <w:r>
        <w:t xml:space="preserve">, även om de avser samma bestämmelser. </w:t>
      </w:r>
      <w:r w:rsidRPr="00E211AD">
        <w:t>Det är inte möjligt att på förhand ange vad som ska beaktas i varje enskilt fall. Däremot är vissa omständigheter typiskt sett av särskild bety</w:t>
      </w:r>
      <w:r>
        <w:softHyphen/>
      </w:r>
      <w:r w:rsidRPr="00E211AD">
        <w:t>delse för bedöm</w:t>
      </w:r>
      <w:r>
        <w:softHyphen/>
      </w:r>
      <w:r w:rsidRPr="00E211AD">
        <w:t xml:space="preserve">ningen. Sådana omständigheter är </w:t>
      </w:r>
      <w:bookmarkStart w:id="1572" w:name="_Hlk528235518"/>
      <w:r w:rsidRPr="00E211AD">
        <w:t xml:space="preserve">den skada eller risk för skada som </w:t>
      </w:r>
      <w:r>
        <w:t xml:space="preserve">har </w:t>
      </w:r>
      <w:r w:rsidRPr="00E211AD">
        <w:t xml:space="preserve">uppstått till följd av överträdelsen, om aktören tidigare har begått en överträdelse och de kostnader som aktören </w:t>
      </w:r>
      <w:r>
        <w:t xml:space="preserve">har </w:t>
      </w:r>
      <w:r w:rsidRPr="00E211AD">
        <w:t>undvikit till följd av över</w:t>
      </w:r>
      <w:r>
        <w:softHyphen/>
      </w:r>
      <w:r w:rsidRPr="00E211AD">
        <w:t>trädelsen.</w:t>
      </w:r>
      <w:bookmarkEnd w:id="1572"/>
      <w:r w:rsidRPr="00E211AD">
        <w:t xml:space="preserve"> </w:t>
      </w:r>
      <w:r w:rsidRPr="003E5FA6">
        <w:t>Det bör anges i lagen att dessa omständigheter ska be</w:t>
      </w:r>
      <w:r>
        <w:softHyphen/>
      </w:r>
      <w:r w:rsidRPr="003E5FA6">
        <w:t>aktas särskilt när sank</w:t>
      </w:r>
      <w:r>
        <w:softHyphen/>
      </w:r>
      <w:r w:rsidRPr="00E211AD">
        <w:t xml:space="preserve">tionsavgiften bestäms. </w:t>
      </w:r>
      <w:r>
        <w:t>I</w:t>
      </w:r>
      <w:r w:rsidRPr="00E211AD">
        <w:t xml:space="preserve"> det enskilda fallet </w:t>
      </w:r>
      <w:r>
        <w:t>kan om</w:t>
      </w:r>
      <w:r>
        <w:softHyphen/>
        <w:t>ständig</w:t>
      </w:r>
      <w:r>
        <w:softHyphen/>
        <w:t xml:space="preserve">heterna leda till ett lägre eller högre </w:t>
      </w:r>
      <w:r w:rsidRPr="00E211AD">
        <w:t>belopp.</w:t>
      </w:r>
      <w:r>
        <w:t xml:space="preserve"> Det är mot denna bakgrund inte lämpligt att, som bl.a. </w:t>
      </w:r>
      <w:r>
        <w:rPr>
          <w:i/>
          <w:iCs/>
        </w:rPr>
        <w:t>IP Only AB</w:t>
      </w:r>
      <w:r>
        <w:t xml:space="preserve"> efter</w:t>
      </w:r>
      <w:r>
        <w:softHyphen/>
        <w:t>frågar, detalj</w:t>
      </w:r>
      <w:r>
        <w:softHyphen/>
        <w:t xml:space="preserve">reglera sanktionsavgiftens storlek. </w:t>
      </w:r>
      <w:r w:rsidRPr="00E211AD">
        <w:t>När sank</w:t>
      </w:r>
      <w:r>
        <w:softHyphen/>
      </w:r>
      <w:r w:rsidRPr="00E211AD">
        <w:t>tions</w:t>
      </w:r>
      <w:r>
        <w:softHyphen/>
      </w:r>
      <w:r w:rsidRPr="00E211AD">
        <w:t>avgiftens storlek ska be</w:t>
      </w:r>
      <w:r>
        <w:softHyphen/>
      </w:r>
      <w:r w:rsidRPr="00E211AD">
        <w:t xml:space="preserve">stämmas i det enskilda fallet bör </w:t>
      </w:r>
      <w:r>
        <w:t>tillsyns</w:t>
      </w:r>
      <w:r>
        <w:softHyphen/>
        <w:t>myndig</w:t>
      </w:r>
      <w:r>
        <w:softHyphen/>
        <w:t xml:space="preserve">heten i stället göra en bedömning utifrån </w:t>
      </w:r>
      <w:r w:rsidRPr="00E211AD">
        <w:t>alla relevanta om</w:t>
      </w:r>
      <w:r>
        <w:softHyphen/>
      </w:r>
      <w:r w:rsidRPr="00E211AD">
        <w:t>ständig</w:t>
      </w:r>
      <w:r>
        <w:softHyphen/>
      </w:r>
      <w:r w:rsidRPr="00E211AD">
        <w:t>heter.</w:t>
      </w:r>
    </w:p>
    <w:p w14:paraId="54A964C5" w14:textId="77777777" w:rsidR="00D85371" w:rsidRDefault="00D85371" w:rsidP="00D85371">
      <w:pPr>
        <w:pStyle w:val="Brdtextmedindrag"/>
      </w:pPr>
      <w:r w:rsidRPr="003E5FA6">
        <w:t>I och med att sanktionsavgiftssystemet bygger på ett strikt ansvar bör det</w:t>
      </w:r>
      <w:r>
        <w:t xml:space="preserve">, som </w:t>
      </w:r>
      <w:r>
        <w:rPr>
          <w:i/>
        </w:rPr>
        <w:t xml:space="preserve">TechSverige </w:t>
      </w:r>
      <w:r>
        <w:t>anför,</w:t>
      </w:r>
      <w:r>
        <w:rPr>
          <w:i/>
        </w:rPr>
        <w:t xml:space="preserve"> </w:t>
      </w:r>
      <w:r w:rsidRPr="00E211AD">
        <w:t>finnas utrymme för att sätta ned sank</w:t>
      </w:r>
      <w:r>
        <w:softHyphen/>
      </w:r>
      <w:r w:rsidRPr="00E211AD">
        <w:t>tions</w:t>
      </w:r>
      <w:r>
        <w:softHyphen/>
      </w:r>
      <w:r w:rsidRPr="00E211AD">
        <w:t>avgiften eller låta den helt falla bort</w:t>
      </w:r>
      <w:r>
        <w:t xml:space="preserve"> under vissa omständigheter</w:t>
      </w:r>
      <w:r w:rsidRPr="00E211AD">
        <w:t xml:space="preserve">. Det bör därför </w:t>
      </w:r>
      <w:r>
        <w:t xml:space="preserve">framgå av lagen </w:t>
      </w:r>
      <w:r w:rsidRPr="00E211AD">
        <w:t>att tillsynsmyndig</w:t>
      </w:r>
      <w:r w:rsidRPr="00E211AD">
        <w:softHyphen/>
        <w:t xml:space="preserve">heten </w:t>
      </w:r>
      <w:bookmarkStart w:id="1573" w:name="_Hlk528235560"/>
      <w:r w:rsidRPr="00E211AD">
        <w:t xml:space="preserve">får </w:t>
      </w:r>
      <w:r>
        <w:t>avstå från att ta ut</w:t>
      </w:r>
      <w:r w:rsidRPr="00E211AD">
        <w:t xml:space="preserve"> avgiften helt eller delvis om överträdelsen är ringa eller ursäktlig eller om det annars med hänsyn till omständigheterna skulle vara oskäligt att ta ut avgiften</w:t>
      </w:r>
      <w:bookmarkEnd w:id="1573"/>
      <w:r w:rsidRPr="00E211AD">
        <w:t>.</w:t>
      </w:r>
    </w:p>
    <w:p w14:paraId="018BB4E8" w14:textId="77777777" w:rsidR="00D85371" w:rsidRPr="00E211AD" w:rsidRDefault="00D85371" w:rsidP="00F775E2">
      <w:pPr>
        <w:pStyle w:val="Rubrik2"/>
      </w:pPr>
      <w:bookmarkStart w:id="1574" w:name="_Toc9841681"/>
      <w:bookmarkStart w:id="1575" w:name="_Toc9867558"/>
      <w:bookmarkStart w:id="1576" w:name="_Toc9867808"/>
      <w:bookmarkStart w:id="1577" w:name="_Toc9871225"/>
      <w:bookmarkStart w:id="1578" w:name="_Toc9958308"/>
      <w:bookmarkStart w:id="1579" w:name="_Toc9961367"/>
      <w:bookmarkStart w:id="1580" w:name="_Toc9962466"/>
      <w:bookmarkStart w:id="1581" w:name="_Toc17793430"/>
      <w:bookmarkStart w:id="1582" w:name="_Toc73006015"/>
      <w:bookmarkStart w:id="1583" w:name="_Toc86738816"/>
      <w:bookmarkStart w:id="1584" w:name="_Toc94597579"/>
      <w:bookmarkStart w:id="1585" w:name="_Toc96533422"/>
      <w:r w:rsidRPr="00E211AD">
        <w:t xml:space="preserve">Hinder mot </w:t>
      </w:r>
      <w:bookmarkEnd w:id="1574"/>
      <w:bookmarkEnd w:id="1575"/>
      <w:bookmarkEnd w:id="1576"/>
      <w:bookmarkEnd w:id="1577"/>
      <w:bookmarkEnd w:id="1578"/>
      <w:bookmarkEnd w:id="1579"/>
      <w:bookmarkEnd w:id="1580"/>
      <w:bookmarkEnd w:id="1581"/>
      <w:bookmarkEnd w:id="1582"/>
      <w:bookmarkEnd w:id="1583"/>
      <w:r>
        <w:t>dubbelprövning</w:t>
      </w:r>
      <w:bookmarkEnd w:id="1584"/>
      <w:bookmarkEnd w:id="1585"/>
    </w:p>
    <w:p w14:paraId="67A7EBDD" w14:textId="77777777" w:rsidR="00D85371" w:rsidRDefault="00D85371" w:rsidP="00D85371">
      <w:pPr>
        <w:pStyle w:val="Brdtextram"/>
      </w:pPr>
      <w:r>
        <w:rPr>
          <w:b/>
        </w:rPr>
        <w:t>Regeringens f</w:t>
      </w:r>
      <w:r w:rsidRPr="00E211AD">
        <w:rPr>
          <w:b/>
        </w:rPr>
        <w:t>örslag:</w:t>
      </w:r>
      <w:r w:rsidRPr="00E211AD">
        <w:t xml:space="preserve"> </w:t>
      </w:r>
      <w:r>
        <w:t>En s</w:t>
      </w:r>
      <w:r w:rsidRPr="00E211AD">
        <w:t>anktionsavgift ska inte få beslutas om över</w:t>
      </w:r>
      <w:r>
        <w:softHyphen/>
      </w:r>
      <w:r w:rsidRPr="00E211AD">
        <w:t>trä</w:t>
      </w:r>
      <w:r>
        <w:softHyphen/>
      </w:r>
      <w:r w:rsidRPr="00E211AD">
        <w:t xml:space="preserve">delsen omfattas </w:t>
      </w:r>
      <w:r w:rsidRPr="003E5FA6">
        <w:t xml:space="preserve">av ett föreläggande </w:t>
      </w:r>
      <w:r w:rsidRPr="00BF6BB1">
        <w:t xml:space="preserve">som har förenats med </w:t>
      </w:r>
      <w:r w:rsidRPr="003E5FA6">
        <w:t>vite och överträdelsen ligger till grund för en ansökan</w:t>
      </w:r>
      <w:r w:rsidRPr="00E211AD">
        <w:t xml:space="preserve"> om utdömande av vitet.</w:t>
      </w:r>
    </w:p>
    <w:p w14:paraId="30107759" w14:textId="77777777" w:rsidR="00D85371" w:rsidRPr="009B0F97" w:rsidRDefault="00D85371" w:rsidP="00D85371">
      <w:pPr>
        <w:pStyle w:val="Brdtextram"/>
      </w:pPr>
      <w:r>
        <w:t>Det ska inte dömas till ansvar för en överträdelse som omfattas av ett föreläggande om vite om överträdelsen ligger till grund för en ansökan om utdömande av vitet.</w:t>
      </w:r>
    </w:p>
    <w:p w14:paraId="02BF4C28" w14:textId="77777777" w:rsidR="00D85371" w:rsidRPr="00E211AD" w:rsidRDefault="00D85371" w:rsidP="00D85371">
      <w:pPr>
        <w:pStyle w:val="Brdtextmedindrag"/>
        <w:rPr>
          <w:sz w:val="8"/>
          <w:szCs w:val="8"/>
        </w:rPr>
      </w:pPr>
    </w:p>
    <w:p w14:paraId="7FD93E32" w14:textId="77777777" w:rsidR="00D85371" w:rsidRDefault="00D85371" w:rsidP="00D85371">
      <w:pPr>
        <w:pStyle w:val="Brdtextmedindrag"/>
      </w:pPr>
      <w:r>
        <w:rPr>
          <w:b/>
        </w:rPr>
        <w:t xml:space="preserve">Promemorians förslag </w:t>
      </w:r>
      <w:r>
        <w:t>överensstämmer med regeringens förslag.</w:t>
      </w:r>
    </w:p>
    <w:p w14:paraId="4C33EFB0" w14:textId="77777777" w:rsidR="00D85371" w:rsidRDefault="00D85371" w:rsidP="00D85371">
      <w:pPr>
        <w:pStyle w:val="Brdtextmedindrag"/>
        <w:rPr>
          <w:b/>
        </w:rPr>
      </w:pPr>
      <w:r>
        <w:rPr>
          <w:b/>
        </w:rPr>
        <w:t xml:space="preserve">Remissinstanserna </w:t>
      </w:r>
      <w:r>
        <w:t>tillstyrker förslaget eller har inga synpunkter på det.</w:t>
      </w:r>
    </w:p>
    <w:p w14:paraId="7F7F1683" w14:textId="6E814BDB" w:rsidR="00D85371"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Enligt Europakonventionen och EU:s stadga om de grundläggande rättigheterna finns en rätt att inte bli lagförd eller straffa</w:t>
      </w:r>
      <w:r>
        <w:t>d</w:t>
      </w:r>
      <w:r w:rsidRPr="00E211AD">
        <w:t xml:space="preserve"> två gånger för samma brott (gärning), det s.k. dubbel</w:t>
      </w:r>
      <w:r>
        <w:softHyphen/>
      </w:r>
      <w:r w:rsidRPr="00E211AD">
        <w:t>pröv</w:t>
      </w:r>
      <w:r>
        <w:softHyphen/>
      </w:r>
      <w:r w:rsidRPr="00E211AD">
        <w:t>nings</w:t>
      </w:r>
      <w:r>
        <w:softHyphen/>
      </w:r>
      <w:r w:rsidRPr="00E211AD">
        <w:t>förbudet. Begreppet straff i den mening som avses i Europa</w:t>
      </w:r>
      <w:r>
        <w:softHyphen/>
      </w:r>
      <w:r w:rsidRPr="00E211AD">
        <w:t>konven</w:t>
      </w:r>
      <w:r>
        <w:softHyphen/>
      </w:r>
      <w:r w:rsidRPr="00E211AD">
        <w:t xml:space="preserve">tionen anses även omfatta vite. I regelverk där det är möjligt att utfärda </w:t>
      </w:r>
      <w:r>
        <w:t xml:space="preserve">ett </w:t>
      </w:r>
      <w:r w:rsidRPr="00E211AD">
        <w:t>vites</w:t>
      </w:r>
      <w:r>
        <w:softHyphen/>
      </w:r>
      <w:r w:rsidRPr="00E211AD">
        <w:t xml:space="preserve">föreläggande </w:t>
      </w:r>
      <w:r w:rsidRPr="003E5FA6">
        <w:t xml:space="preserve">och ta ut </w:t>
      </w:r>
      <w:r>
        <w:t xml:space="preserve">en </w:t>
      </w:r>
      <w:r w:rsidRPr="003E5FA6">
        <w:t>sanktionsavgift för samma över</w:t>
      </w:r>
      <w:r>
        <w:softHyphen/>
      </w:r>
      <w:r w:rsidRPr="003E5FA6">
        <w:t>trädelse in</w:t>
      </w:r>
      <w:r>
        <w:softHyphen/>
      </w:r>
      <w:r w:rsidRPr="003E5FA6">
        <w:t>förs därför bestämmelser</w:t>
      </w:r>
      <w:r w:rsidRPr="00E211AD">
        <w:t xml:space="preserve"> som syftar till att hindra en dubbel</w:t>
      </w:r>
      <w:r>
        <w:softHyphen/>
      </w:r>
      <w:r w:rsidRPr="00E211AD">
        <w:t>prövning. Dessa utformas numera på så sätt att sanktionsavgift inte får beslutas om över</w:t>
      </w:r>
      <w:r>
        <w:softHyphen/>
      </w:r>
      <w:r w:rsidRPr="00E211AD">
        <w:t>trädelsen även omfattas av ett vitesföreläggande och över</w:t>
      </w:r>
      <w:r>
        <w:softHyphen/>
      </w:r>
      <w:r w:rsidRPr="00E211AD">
        <w:t xml:space="preserve">trädelsen ligger till grund för en ansökan om </w:t>
      </w:r>
      <w:r w:rsidRPr="003E5FA6">
        <w:t>utdömande av vitet</w:t>
      </w:r>
      <w:r>
        <w:t>,</w:t>
      </w:r>
      <w:r w:rsidRPr="003E5FA6">
        <w:t xml:space="preserve"> se t.ex. 33</w:t>
      </w:r>
      <w:r>
        <w:t xml:space="preserve"> § </w:t>
      </w:r>
      <w:r w:rsidRPr="003E5FA6">
        <w:t>NIS-lagen</w:t>
      </w:r>
      <w:r>
        <w:t xml:space="preserve"> och</w:t>
      </w:r>
      <w:r w:rsidRPr="003E5FA6">
        <w:t xml:space="preserve"> 3</w:t>
      </w:r>
      <w:r>
        <w:t> kap. </w:t>
      </w:r>
      <w:r w:rsidRPr="003E5FA6">
        <w:t>6</w:t>
      </w:r>
      <w:r>
        <w:t> §</w:t>
      </w:r>
      <w:r w:rsidRPr="003E5FA6">
        <w:t xml:space="preserve"> lagen (2016:1307)</w:t>
      </w:r>
      <w:r w:rsidRPr="00E211AD">
        <w:t xml:space="preserve"> om straff för marknads</w:t>
      </w:r>
      <w:r>
        <w:softHyphen/>
      </w:r>
      <w:r w:rsidRPr="00E211AD">
        <w:t xml:space="preserve">missbruk </w:t>
      </w:r>
      <w:r w:rsidRPr="006D2814">
        <w:rPr>
          <w:spacing w:val="-1"/>
        </w:rPr>
        <w:lastRenderedPageBreak/>
        <w:t>på värde</w:t>
      </w:r>
      <w:r>
        <w:rPr>
          <w:spacing w:val="-1"/>
        </w:rPr>
        <w:softHyphen/>
      </w:r>
      <w:r w:rsidRPr="006D2814">
        <w:rPr>
          <w:spacing w:val="-1"/>
        </w:rPr>
        <w:t>pappers</w:t>
      </w:r>
      <w:r>
        <w:rPr>
          <w:spacing w:val="-1"/>
        </w:rPr>
        <w:softHyphen/>
      </w:r>
      <w:r w:rsidRPr="006D2814">
        <w:rPr>
          <w:spacing w:val="-1"/>
        </w:rPr>
        <w:t>marknaden</w:t>
      </w:r>
      <w:r>
        <w:rPr>
          <w:spacing w:val="-1"/>
        </w:rPr>
        <w:t xml:space="preserve"> (jfr</w:t>
      </w:r>
      <w:r w:rsidRPr="006D2814">
        <w:rPr>
          <w:spacing w:val="-1"/>
        </w:rPr>
        <w:t xml:space="preserve"> prop. 2017/18:205 </w:t>
      </w:r>
      <w:r w:rsidR="00EB24E6">
        <w:rPr>
          <w:spacing w:val="-1"/>
        </w:rPr>
        <w:t>s. 7</w:t>
      </w:r>
      <w:r w:rsidRPr="006D2814">
        <w:rPr>
          <w:spacing w:val="-1"/>
        </w:rPr>
        <w:t>3 och prop.</w:t>
      </w:r>
      <w:r>
        <w:rPr>
          <w:spacing w:val="-1"/>
        </w:rPr>
        <w:t> </w:t>
      </w:r>
      <w:r w:rsidRPr="006D2814">
        <w:rPr>
          <w:spacing w:val="-1"/>
        </w:rPr>
        <w:t>2016/</w:t>
      </w:r>
      <w:r>
        <w:rPr>
          <w:spacing w:val="-1"/>
        </w:rPr>
        <w:t xml:space="preserve"> </w:t>
      </w:r>
      <w:r w:rsidRPr="006D2814">
        <w:rPr>
          <w:spacing w:val="-1"/>
        </w:rPr>
        <w:t xml:space="preserve">17:22 </w:t>
      </w:r>
      <w:r w:rsidR="00EB24E6">
        <w:rPr>
          <w:spacing w:val="-1"/>
        </w:rPr>
        <w:t>s. 2</w:t>
      </w:r>
      <w:r w:rsidRPr="006D2814">
        <w:rPr>
          <w:spacing w:val="-1"/>
        </w:rPr>
        <w:t xml:space="preserve">28). </w:t>
      </w:r>
      <w:r>
        <w:rPr>
          <w:spacing w:val="-1"/>
        </w:rPr>
        <w:t>M</w:t>
      </w:r>
      <w:r w:rsidRPr="006D2814">
        <w:rPr>
          <w:spacing w:val="-1"/>
        </w:rPr>
        <w:t xml:space="preserve">otsvarande </w:t>
      </w:r>
      <w:r>
        <w:rPr>
          <w:spacing w:val="-1"/>
        </w:rPr>
        <w:t xml:space="preserve">bör gälla enligt </w:t>
      </w:r>
      <w:r w:rsidRPr="006D2814">
        <w:rPr>
          <w:spacing w:val="-1"/>
        </w:rPr>
        <w:t>den nya lagen</w:t>
      </w:r>
      <w:r w:rsidRPr="00E211AD">
        <w:t>.</w:t>
      </w:r>
    </w:p>
    <w:p w14:paraId="498FAF27" w14:textId="25D83C12" w:rsidR="00D85371" w:rsidRDefault="00D85371" w:rsidP="00F775E2">
      <w:pPr>
        <w:pStyle w:val="Brdtextmedindrag"/>
      </w:pPr>
      <w:bookmarkStart w:id="1586" w:name="_Toc9841682"/>
      <w:bookmarkStart w:id="1587" w:name="_Toc9867559"/>
      <w:bookmarkStart w:id="1588" w:name="_Toc9867809"/>
      <w:bookmarkStart w:id="1589" w:name="_Toc9871226"/>
      <w:bookmarkStart w:id="1590" w:name="_Toc9958309"/>
      <w:bookmarkStart w:id="1591" w:name="_Toc9961368"/>
      <w:bookmarkStart w:id="1592" w:name="_Toc9962467"/>
      <w:bookmarkStart w:id="1593" w:name="_Toc17793431"/>
      <w:bookmarkStart w:id="1594" w:name="_Toc73006016"/>
      <w:bookmarkStart w:id="1595" w:name="_Toc86738817"/>
      <w:bookmarkStart w:id="1596" w:name="_Hlk536104471"/>
      <w:bookmarkEnd w:id="1503"/>
      <w:r w:rsidRPr="0082302B">
        <w:rPr>
          <w:i/>
          <w:iCs/>
        </w:rPr>
        <w:t>Lagrådet</w:t>
      </w:r>
      <w:r>
        <w:t xml:space="preserve"> noterar att frågan om </w:t>
      </w:r>
      <w:r w:rsidRPr="0082302B">
        <w:t>när sanktionsavgift utgör hinder mot föreläggande eller utdömande av vite</w:t>
      </w:r>
      <w:r>
        <w:t xml:space="preserve"> inte behandlas i lagrådsremissen</w:t>
      </w:r>
      <w:r w:rsidRPr="0082302B">
        <w:t>.</w:t>
      </w:r>
      <w:r>
        <w:t xml:space="preserve"> Det kan tyckas olyckligt, som </w:t>
      </w:r>
      <w:r w:rsidRPr="00410C91">
        <w:t>Lagrådet</w:t>
      </w:r>
      <w:r>
        <w:t xml:space="preserve"> anför, att </w:t>
      </w:r>
      <w:r w:rsidRPr="0082302B">
        <w:t>lagstiftningen endast delvis ger svar på de frågor som kan uppstå.</w:t>
      </w:r>
      <w:r>
        <w:t xml:space="preserve"> Det är emellertid samma tillsyns</w:t>
      </w:r>
      <w:r w:rsidR="00811B41">
        <w:softHyphen/>
      </w:r>
      <w:r>
        <w:t>myndighet som både meddelar förelägganden förenade med vite och be</w:t>
      </w:r>
      <w:r w:rsidR="00811B41">
        <w:softHyphen/>
      </w:r>
      <w:r>
        <w:t>slutar om sanktionsavgifter. Regeringen noterar vidare att vid tillsynsmyn</w:t>
      </w:r>
      <w:r w:rsidR="00811B41">
        <w:softHyphen/>
      </w:r>
      <w:r>
        <w:t>dighetens handläggning kommer frågan om vitesföreläggande sannolikt att aktualiseras innan en eventuell över</w:t>
      </w:r>
      <w:r>
        <w:softHyphen/>
        <w:t>trädelse som kan leda till sank</w:t>
      </w:r>
      <w:r w:rsidR="00811B41">
        <w:softHyphen/>
      </w:r>
      <w:r>
        <w:t>tionsavgift konstateras. Det är inte sanno</w:t>
      </w:r>
      <w:r>
        <w:softHyphen/>
        <w:t>likt att tillsynsmyndigheten skulle använda sig av vites</w:t>
      </w:r>
      <w:r>
        <w:softHyphen/>
        <w:t>bestämmelserna för en överträdelse för vilken sank</w:t>
      </w:r>
      <w:r w:rsidR="00811B41">
        <w:softHyphen/>
      </w:r>
      <w:r>
        <w:t>tionsavgift har beslutats</w:t>
      </w:r>
      <w:r w:rsidR="00B37C3A">
        <w:t xml:space="preserve"> </w:t>
      </w:r>
      <w:r w:rsidR="00B37C3A" w:rsidRPr="00B37C3A">
        <w:t>och det saknas enligt regeringens mening behov av att införa förbud mot att ansöka om att utdöma vite efter det att en sådan avgift har beslutats</w:t>
      </w:r>
      <w:r>
        <w:t xml:space="preserve">. </w:t>
      </w:r>
      <w:r w:rsidR="00B37C3A">
        <w:t xml:space="preserve">Regeringen bedömer att </w:t>
      </w:r>
      <w:r>
        <w:t xml:space="preserve">den eventuella risken för en sådan tillämpning </w:t>
      </w:r>
      <w:r w:rsidR="00B37C3A" w:rsidRPr="00B37C3A">
        <w:t>av det nu aktuella regelverket inte motiverar att inne</w:t>
      </w:r>
      <w:r w:rsidR="00811B41">
        <w:softHyphen/>
      </w:r>
      <w:r w:rsidR="00B37C3A" w:rsidRPr="00B37C3A">
        <w:t>börden av dubbelprövningsförbudet i en sådan situation behöver komma till särskilt uttryck i lag</w:t>
      </w:r>
      <w:r w:rsidR="00B37C3A">
        <w:t>en</w:t>
      </w:r>
      <w:r>
        <w:t>.</w:t>
      </w:r>
    </w:p>
    <w:p w14:paraId="283F45E8" w14:textId="1315A372" w:rsidR="00D85371" w:rsidRDefault="00D85371" w:rsidP="00F775E2">
      <w:pPr>
        <w:pStyle w:val="Brdtextmedindrag"/>
        <w:rPr>
          <w:rFonts w:asciiTheme="minorHAnsi" w:hAnsiTheme="minorHAnsi"/>
          <w:sz w:val="22"/>
        </w:rPr>
      </w:pPr>
      <w:r w:rsidRPr="009001BA">
        <w:t>Lagrådet</w:t>
      </w:r>
      <w:r>
        <w:t xml:space="preserve"> </w:t>
      </w:r>
      <w:r w:rsidR="00953B5B">
        <w:t xml:space="preserve">väcker </w:t>
      </w:r>
      <w:r>
        <w:t xml:space="preserve">vidare frågan om det inte bör införas ett motsvarande dubbelprövningsförbud i 13 kap. </w:t>
      </w:r>
      <w:r w:rsidRPr="009001BA">
        <w:t>Lagrådet</w:t>
      </w:r>
      <w:r>
        <w:t xml:space="preserve"> tycks syfta på ett förbud mot straffrättsligt ansvar för gärningar som omfattas av vites</w:t>
      </w:r>
      <w:r>
        <w:softHyphen/>
        <w:t>före</w:t>
      </w:r>
      <w:r>
        <w:softHyphen/>
        <w:t>lägganden eller beslut om sanktions</w:t>
      </w:r>
      <w:r>
        <w:softHyphen/>
        <w:t>avgift. Regeringen konstaterar att de ö</w:t>
      </w:r>
      <w:r w:rsidRPr="00CF2B6F">
        <w:t>ver</w:t>
      </w:r>
      <w:r>
        <w:softHyphen/>
      </w:r>
      <w:r w:rsidRPr="00CF2B6F">
        <w:t>trädel</w:t>
      </w:r>
      <w:r w:rsidR="00811B41">
        <w:softHyphen/>
      </w:r>
      <w:r w:rsidRPr="00CF2B6F">
        <w:t xml:space="preserve">ser </w:t>
      </w:r>
      <w:r>
        <w:t xml:space="preserve">som kan </w:t>
      </w:r>
      <w:r w:rsidRPr="00CF2B6F">
        <w:t>leda till sanktionsavgift</w:t>
      </w:r>
      <w:r>
        <w:t xml:space="preserve"> inte är straff</w:t>
      </w:r>
      <w:r>
        <w:softHyphen/>
        <w:t>belagda. Dubbel</w:t>
      </w:r>
      <w:r>
        <w:softHyphen/>
        <w:t>prövning kan därför inte förekomma i en sådan situation. När det gäller hinder mot straffrättsligt ansvar på grund av en ansökan om vite är situa</w:t>
      </w:r>
      <w:r>
        <w:softHyphen/>
        <w:t>tionen annor</w:t>
      </w:r>
      <w:r w:rsidR="00811B41">
        <w:softHyphen/>
      </w:r>
      <w:r>
        <w:t>lunda. Vitesföre</w:t>
      </w:r>
      <w:r>
        <w:softHyphen/>
        <w:t>läg</w:t>
      </w:r>
      <w:r>
        <w:softHyphen/>
        <w:t>gan</w:t>
      </w:r>
      <w:r>
        <w:softHyphen/>
        <w:t>den kan meddelas för överträdelser som är straff</w:t>
      </w:r>
      <w:r w:rsidR="00811B41">
        <w:softHyphen/>
      </w:r>
      <w:r>
        <w:t>belagda enligt den nya lagen eller brottsbalken. Dessutom hanteras vites</w:t>
      </w:r>
      <w:r w:rsidR="00811B41">
        <w:softHyphen/>
      </w:r>
      <w:r>
        <w:t xml:space="preserve">förelägganden och åtalsfrågor av olika myndigheter. Det finns mot denna bakgrund skäl att, som </w:t>
      </w:r>
      <w:r w:rsidRPr="009001BA">
        <w:t>Lagrådet</w:t>
      </w:r>
      <w:r>
        <w:t xml:space="preserve"> är inne på, införa ett förbud mot att döma till ansvar för en </w:t>
      </w:r>
      <w:r w:rsidRPr="009B0F97">
        <w:t>överträdelse som omfattas av ett föreläggande om vite</w:t>
      </w:r>
      <w:r>
        <w:t>,</w:t>
      </w:r>
      <w:r w:rsidRPr="009B0F97">
        <w:t xml:space="preserve"> om överträdelsen ligger till grund för en ansökan om utdömande av vitet</w:t>
      </w:r>
      <w:r>
        <w:t xml:space="preserve"> (jfr p</w:t>
      </w:r>
      <w:r w:rsidRPr="005061E9">
        <w:t>rop.</w:t>
      </w:r>
      <w:r>
        <w:t> </w:t>
      </w:r>
      <w:r w:rsidRPr="005061E9">
        <w:t>2020/21:172</w:t>
      </w:r>
      <w:r>
        <w:t xml:space="preserve"> </w:t>
      </w:r>
      <w:r w:rsidR="00EB24E6">
        <w:t>s. 2</w:t>
      </w:r>
      <w:r>
        <w:t>99 f.)</w:t>
      </w:r>
      <w:r w:rsidRPr="009B0F97">
        <w:t>.</w:t>
      </w:r>
    </w:p>
    <w:p w14:paraId="1E69ADD9" w14:textId="77777777" w:rsidR="00D85371" w:rsidRDefault="00D85371" w:rsidP="00D85371">
      <w:pPr>
        <w:pStyle w:val="Brdtextmedindrag"/>
      </w:pPr>
    </w:p>
    <w:p w14:paraId="573F2C22" w14:textId="77777777" w:rsidR="00D85371" w:rsidRPr="00E211AD" w:rsidRDefault="00D85371" w:rsidP="00D85371">
      <w:pPr>
        <w:pStyle w:val="Rubrik2"/>
      </w:pPr>
      <w:bookmarkStart w:id="1597" w:name="_Toc94597580"/>
      <w:bookmarkStart w:id="1598" w:name="_Toc96533423"/>
      <w:r w:rsidRPr="00E211AD">
        <w:t>Bestämmelser om förfarandet</w:t>
      </w:r>
      <w:bookmarkEnd w:id="1586"/>
      <w:bookmarkEnd w:id="1587"/>
      <w:bookmarkEnd w:id="1588"/>
      <w:bookmarkEnd w:id="1589"/>
      <w:bookmarkEnd w:id="1590"/>
      <w:bookmarkEnd w:id="1591"/>
      <w:bookmarkEnd w:id="1592"/>
      <w:bookmarkEnd w:id="1593"/>
      <w:bookmarkEnd w:id="1594"/>
      <w:bookmarkEnd w:id="1595"/>
      <w:bookmarkEnd w:id="1597"/>
      <w:bookmarkEnd w:id="1598"/>
    </w:p>
    <w:p w14:paraId="2D8CE713" w14:textId="77777777" w:rsidR="00D85371" w:rsidRPr="00E211AD" w:rsidRDefault="00D85371" w:rsidP="00D85371">
      <w:pPr>
        <w:pStyle w:val="Brdtextram"/>
      </w:pPr>
      <w:r>
        <w:rPr>
          <w:b/>
        </w:rPr>
        <w:t>Regeringens f</w:t>
      </w:r>
      <w:r w:rsidRPr="00E211AD">
        <w:rPr>
          <w:b/>
        </w:rPr>
        <w:t>örslag:</w:t>
      </w:r>
      <w:r w:rsidRPr="00E211AD">
        <w:t xml:space="preserve"> En sanktionsavgift ska endast få beslutas om den som avgiften </w:t>
      </w:r>
      <w:r w:rsidRPr="003E5FA6">
        <w:t>ska tas ut av har fått tillfälle att yttra sig inom två år från det att överträ</w:t>
      </w:r>
      <w:r w:rsidRPr="00E211AD">
        <w:t>delsen ägde rum. Ett beslut om sanktionsavgift ska delges.</w:t>
      </w:r>
    </w:p>
    <w:p w14:paraId="11898BC3" w14:textId="77777777" w:rsidR="00D85371" w:rsidRPr="00E211AD" w:rsidRDefault="00D85371" w:rsidP="00D85371">
      <w:pPr>
        <w:pStyle w:val="Brdtextmedindragram"/>
      </w:pPr>
      <w:r w:rsidRPr="00E211AD">
        <w:t xml:space="preserve">Sanktionsavgiften ska betalas till tillsynsmyndigheten inom 30 dagar från det att beslutet om att ta ut avgiften </w:t>
      </w:r>
      <w:r>
        <w:t>fick</w:t>
      </w:r>
      <w:r w:rsidRPr="00E211AD">
        <w:t xml:space="preserve"> laga kraft eller inom den längre tid som anges i beslutet. Om sanktionsavgiften inte betalas i </w:t>
      </w:r>
      <w:r w:rsidRPr="003E5FA6">
        <w:t xml:space="preserve">tid, ska </w:t>
      </w:r>
      <w:r>
        <w:t xml:space="preserve">den obetalda </w:t>
      </w:r>
      <w:r w:rsidRPr="003E5FA6">
        <w:t>avgiften lämnas för indrivning. Vid indrivning ska verkstäl</w:t>
      </w:r>
      <w:r w:rsidRPr="003E5FA6">
        <w:softHyphen/>
        <w:t>lighet</w:t>
      </w:r>
      <w:r w:rsidRPr="00E211AD">
        <w:t xml:space="preserve"> få ske enligt utsökningsbalken. Sanktionsavgifter ska tillfalla sta</w:t>
      </w:r>
      <w:r>
        <w:softHyphen/>
      </w:r>
      <w:r w:rsidRPr="00E211AD">
        <w:t xml:space="preserve">ten. </w:t>
      </w:r>
      <w:r w:rsidRPr="003E5FA6">
        <w:t>En beslutad sanktionsavgift ska falla bort till den del beslutet om avgiften</w:t>
      </w:r>
      <w:r w:rsidRPr="00E211AD">
        <w:t xml:space="preserve"> inte har verkställts inom fem år från det att beslutet fick laga kraft.</w:t>
      </w:r>
    </w:p>
    <w:p w14:paraId="64C372BB" w14:textId="77777777" w:rsidR="00D85371" w:rsidRPr="00E211AD" w:rsidRDefault="00D85371" w:rsidP="00D85371">
      <w:pPr>
        <w:pStyle w:val="Brdtextmedindrag"/>
        <w:rPr>
          <w:sz w:val="8"/>
          <w:szCs w:val="8"/>
        </w:rPr>
      </w:pPr>
    </w:p>
    <w:p w14:paraId="3915674C" w14:textId="77777777" w:rsidR="00D85371" w:rsidRDefault="00D85371" w:rsidP="00D85371">
      <w:pPr>
        <w:pStyle w:val="Brdtextmedindrag"/>
      </w:pPr>
      <w:r>
        <w:rPr>
          <w:b/>
        </w:rPr>
        <w:t xml:space="preserve">Promemorians förslag </w:t>
      </w:r>
      <w:r>
        <w:t>överensstämmer med regeringens förslag.</w:t>
      </w:r>
    </w:p>
    <w:p w14:paraId="05288FA7" w14:textId="77777777" w:rsidR="00D85371" w:rsidRPr="006D2814" w:rsidRDefault="00D85371" w:rsidP="00D85371">
      <w:pPr>
        <w:pStyle w:val="Brdtextmedindrag"/>
        <w:rPr>
          <w:b/>
        </w:rPr>
      </w:pPr>
      <w:r w:rsidRPr="006D2814">
        <w:rPr>
          <w:b/>
        </w:rPr>
        <w:lastRenderedPageBreak/>
        <w:t>Remissinstanserna:</w:t>
      </w:r>
      <w:r>
        <w:rPr>
          <w:b/>
        </w:rPr>
        <w:t xml:space="preserve"> </w:t>
      </w:r>
      <w:r>
        <w:t xml:space="preserve">De flesta av remissinstanserna tillstyrker förslaget eller har inga synpunkter på det. </w:t>
      </w:r>
      <w:r w:rsidRPr="00B10646">
        <w:rPr>
          <w:i/>
          <w:iCs/>
        </w:rPr>
        <w:t>Tele2 Sverige AB</w:t>
      </w:r>
      <w:r>
        <w:t xml:space="preserve"> uttrycker en oro över att beslut om sanktionsavgift ska kunna fattas snabbare och efter mindre utredningsarbete än beslut om förelägganden. </w:t>
      </w:r>
      <w:r>
        <w:rPr>
          <w:i/>
          <w:iCs/>
        </w:rPr>
        <w:t xml:space="preserve">Telenor Sverige AB </w:t>
      </w:r>
      <w:r>
        <w:t xml:space="preserve">har liknande synpunkter. Även </w:t>
      </w:r>
      <w:r>
        <w:rPr>
          <w:i/>
          <w:iCs/>
        </w:rPr>
        <w:t xml:space="preserve">Hi3G Access AB </w:t>
      </w:r>
      <w:r>
        <w:t>efterfrågar för</w:t>
      </w:r>
      <w:r>
        <w:softHyphen/>
        <w:t>tydli</w:t>
      </w:r>
      <w:r>
        <w:softHyphen/>
        <w:t>ganden avseende förfarandet.</w:t>
      </w:r>
    </w:p>
    <w:p w14:paraId="001BA043"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w:t>
      </w:r>
      <w:r w:rsidRPr="00E211AD">
        <w:t xml:space="preserve"> I och med att tillsynsmyndigheten </w:t>
      </w:r>
      <w:r>
        <w:t xml:space="preserve">ska besluta om </w:t>
      </w:r>
      <w:r w:rsidRPr="00E211AD">
        <w:t xml:space="preserve">sanktionsavgift kommer förvaltningslagen (2017:900) att gälla för förfarandet. </w:t>
      </w:r>
      <w:r>
        <w:t>Det behövs dock v</w:t>
      </w:r>
      <w:r w:rsidRPr="00E211AD">
        <w:t>issa ytterligare förfarandebestämmelser</w:t>
      </w:r>
      <w:r>
        <w:t>.</w:t>
      </w:r>
    </w:p>
    <w:p w14:paraId="3EDFCC5C" w14:textId="77777777" w:rsidR="00D85371" w:rsidRDefault="00D85371" w:rsidP="00D85371">
      <w:pPr>
        <w:pStyle w:val="Brdtextmedindrag"/>
      </w:pPr>
      <w:r>
        <w:t>Beslut om sanktionsavgifter blir ytterligare ett verktyg för till</w:t>
      </w:r>
      <w:r>
        <w:softHyphen/>
        <w:t>syns</w:t>
      </w:r>
      <w:r>
        <w:softHyphen/>
        <w:t>myndig</w:t>
      </w:r>
      <w:r>
        <w:softHyphen/>
        <w:t xml:space="preserve">heten i dess arbete att kontrollera att reglerna efterlevs. I likhet med vad </w:t>
      </w:r>
      <w:r>
        <w:rPr>
          <w:i/>
          <w:iCs/>
        </w:rPr>
        <w:t xml:space="preserve">Hi3G Access AB </w:t>
      </w:r>
      <w:r>
        <w:t xml:space="preserve">påpekar kommer frågan om sanktionsavgift att aktualiseras inom ramen för ett tillsynsärende när det har konstaterats att en överträdelse av en sanktionerad bestämmelse har ägt rum. Till skillnad från vad </w:t>
      </w:r>
      <w:r>
        <w:rPr>
          <w:i/>
          <w:iCs/>
        </w:rPr>
        <w:t xml:space="preserve">Tele2 Sverige AB </w:t>
      </w:r>
      <w:r>
        <w:t xml:space="preserve">och </w:t>
      </w:r>
      <w:r>
        <w:rPr>
          <w:i/>
          <w:iCs/>
        </w:rPr>
        <w:t xml:space="preserve">Telenor Sverige AB </w:t>
      </w:r>
      <w:r>
        <w:t>anför förutsätter detta en minst lika utförlig utredning som inför ett beslut om föreläggande.</w:t>
      </w:r>
    </w:p>
    <w:p w14:paraId="2AAFAABC" w14:textId="77777777" w:rsidR="00D85371" w:rsidRDefault="00D85371" w:rsidP="00D85371">
      <w:pPr>
        <w:pStyle w:val="Brdtextmedindrag"/>
      </w:pPr>
      <w:r>
        <w:t>Det bör finnas en tidsgräns för tillsynsmyndighetens handläggning och möjligheten att besluta om sanktionsavgift. En sanktionsavgift bör endast få beslutas om den som avgiften ska tas ut av har fått tillfälle att yttra sig inom två år från det att överträdelsen ägde rum.</w:t>
      </w:r>
    </w:p>
    <w:p w14:paraId="3035B0D6" w14:textId="77777777" w:rsidR="00D85371" w:rsidRPr="00E1554B" w:rsidRDefault="00D85371" w:rsidP="00D85371">
      <w:pPr>
        <w:pStyle w:val="Brdtextmedindrag"/>
      </w:pPr>
      <w:bookmarkStart w:id="1599" w:name="_Hlk43996477"/>
      <w:r w:rsidRPr="00E1554B">
        <w:t>På grund av sanktionsavgiftens ingripande karaktär bör ett beslut om avgift delges den betalningsskyldige enligt delgivningslagen (2010:1932).</w:t>
      </w:r>
    </w:p>
    <w:p w14:paraId="16CDC09C" w14:textId="77777777" w:rsidR="00D85371" w:rsidRPr="00E1554B" w:rsidRDefault="00D85371" w:rsidP="00D85371">
      <w:pPr>
        <w:pStyle w:val="Brdtextmedindrag"/>
      </w:pPr>
      <w:r w:rsidRPr="00E1554B">
        <w:t xml:space="preserve">En sanktionsavgift bör betalas till tillsynsmyndigheten inom 30 dagar från det att beslutet om avgiften </w:t>
      </w:r>
      <w:r>
        <w:t>fick</w:t>
      </w:r>
      <w:r w:rsidRPr="00E1554B">
        <w:t xml:space="preserve"> laga kraft eller inom den längre tid som anges i beslutet. Om avgiften inte betalas i tid</w:t>
      </w:r>
      <w:r>
        <w:t>,</w:t>
      </w:r>
      <w:r w:rsidRPr="00E1554B">
        <w:t xml:space="preserve"> bör tillsynsmyndig</w:t>
      </w:r>
      <w:r w:rsidRPr="00E1554B">
        <w:softHyphen/>
        <w:t>heten vara skyldig att lämna den obetalda avgiften för indrivning. För att sanktions</w:t>
      </w:r>
      <w:r w:rsidRPr="00E1554B">
        <w:softHyphen/>
        <w:t>avgiftssystemet ska bli tillräckligt effektivt bör indrivning kunna ske utan att det krävs något domstolsavgörande. Sanktionsavgifter bör tillfalla staten. I likhet med vad som i all</w:t>
      </w:r>
      <w:r w:rsidRPr="00E1554B">
        <w:softHyphen/>
        <w:t>mänhet gäller för sanktions</w:t>
      </w:r>
      <w:r>
        <w:softHyphen/>
      </w:r>
      <w:r w:rsidRPr="00E1554B">
        <w:t>avgifter bör avgiften preskriberas till den del verk</w:t>
      </w:r>
      <w:r w:rsidRPr="00E1554B">
        <w:softHyphen/>
        <w:t xml:space="preserve">ställighet inte har skett inom fem år. </w:t>
      </w:r>
      <w:bookmarkEnd w:id="1504"/>
      <w:bookmarkEnd w:id="1596"/>
    </w:p>
    <w:p w14:paraId="6E62E35B" w14:textId="77777777" w:rsidR="00D85371" w:rsidRPr="00E211AD" w:rsidRDefault="00D85371" w:rsidP="00D85371">
      <w:pPr>
        <w:pStyle w:val="Rubrik1"/>
      </w:pPr>
      <w:bookmarkStart w:id="1600" w:name="_Toc9841683"/>
      <w:bookmarkStart w:id="1601" w:name="_Toc9867560"/>
      <w:bookmarkStart w:id="1602" w:name="_Toc9867810"/>
      <w:bookmarkStart w:id="1603" w:name="_Toc9871227"/>
      <w:bookmarkStart w:id="1604" w:name="_Toc9958310"/>
      <w:bookmarkStart w:id="1605" w:name="_Toc9961369"/>
      <w:bookmarkStart w:id="1606" w:name="_Toc9962468"/>
      <w:bookmarkStart w:id="1607" w:name="_Toc17793432"/>
      <w:bookmarkStart w:id="1608" w:name="_Toc73006017"/>
      <w:bookmarkStart w:id="1609" w:name="_Toc86738818"/>
      <w:bookmarkStart w:id="1610" w:name="_Toc94597581"/>
      <w:bookmarkStart w:id="1611" w:name="_Toc96533424"/>
      <w:bookmarkEnd w:id="1599"/>
      <w:r w:rsidRPr="00E211AD">
        <w:t>Avgifter</w:t>
      </w:r>
      <w:bookmarkEnd w:id="1600"/>
      <w:bookmarkEnd w:id="1601"/>
      <w:bookmarkEnd w:id="1602"/>
      <w:bookmarkEnd w:id="1603"/>
      <w:bookmarkEnd w:id="1604"/>
      <w:bookmarkEnd w:id="1605"/>
      <w:bookmarkEnd w:id="1606"/>
      <w:bookmarkEnd w:id="1607"/>
      <w:bookmarkEnd w:id="1608"/>
      <w:bookmarkEnd w:id="1609"/>
      <w:bookmarkEnd w:id="1610"/>
      <w:bookmarkEnd w:id="1611"/>
    </w:p>
    <w:p w14:paraId="62B90D39" w14:textId="554ECDB9" w:rsidR="00D85371" w:rsidRPr="00E211AD" w:rsidRDefault="00D85371" w:rsidP="00D85371">
      <w:pPr>
        <w:pStyle w:val="Brdtextram"/>
      </w:pPr>
      <w:bookmarkStart w:id="1612" w:name="_Hlk534710352"/>
      <w:r>
        <w:rPr>
          <w:b/>
        </w:rPr>
        <w:t>Regeringens f</w:t>
      </w:r>
      <w:r w:rsidRPr="00E211AD">
        <w:rPr>
          <w:b/>
        </w:rPr>
        <w:t>örslag:</w:t>
      </w:r>
      <w:r w:rsidRPr="00E211AD">
        <w:t xml:space="preserve"> Bestämmelserna </w:t>
      </w:r>
      <w:r>
        <w:t>i lagen om elektronisk kommu</w:t>
      </w:r>
      <w:r>
        <w:softHyphen/>
        <w:t xml:space="preserve">nikation </w:t>
      </w:r>
      <w:r w:rsidRPr="00E211AD">
        <w:t>om handläggningsavgifter</w:t>
      </w:r>
      <w:r>
        <w:t xml:space="preserve"> och </w:t>
      </w:r>
      <w:r w:rsidRPr="00E211AD">
        <w:t>årlig avgift</w:t>
      </w:r>
      <w:r>
        <w:t xml:space="preserve"> för anmäld verk</w:t>
      </w:r>
      <w:r w:rsidR="00811B41">
        <w:softHyphen/>
      </w:r>
      <w:r>
        <w:t xml:space="preserve">samhet </w:t>
      </w:r>
      <w:r w:rsidRPr="00E211AD">
        <w:t>ska föras över till den nya lagen.</w:t>
      </w:r>
    </w:p>
    <w:p w14:paraId="703D2496" w14:textId="77777777" w:rsidR="00D85371" w:rsidRPr="00E211AD" w:rsidRDefault="00D85371" w:rsidP="00D85371">
      <w:pPr>
        <w:pStyle w:val="Brdtextmedindragram"/>
        <w:rPr>
          <w:b/>
        </w:rPr>
      </w:pPr>
      <w:r w:rsidRPr="00B94205">
        <w:rPr>
          <w:b/>
        </w:rPr>
        <w:t>Regeringens bedömning:</w:t>
      </w:r>
      <w:r w:rsidRPr="00B94205">
        <w:t xml:space="preserve"> </w:t>
      </w:r>
      <w:bookmarkStart w:id="1613" w:name="_Hlk29367663"/>
      <w:r>
        <w:t>Det bör i förordning föreskrivas att f</w:t>
      </w:r>
      <w:r w:rsidRPr="00B94205">
        <w:t>öretag vars årsomsättning i den verk</w:t>
      </w:r>
      <w:r w:rsidRPr="00B94205">
        <w:softHyphen/>
        <w:t>sam</w:t>
      </w:r>
      <w:r w:rsidRPr="00B94205">
        <w:softHyphen/>
        <w:t>het som omfattas av anmälan under</w:t>
      </w:r>
      <w:r>
        <w:softHyphen/>
      </w:r>
      <w:r w:rsidRPr="00B94205">
        <w:t>stiger 30 miljoner kronor bör undan</w:t>
      </w:r>
      <w:r w:rsidRPr="00B94205">
        <w:softHyphen/>
        <w:t>tas från skyldigheten att betala årlig avgift för anmäld verk</w:t>
      </w:r>
      <w:r w:rsidRPr="00B94205">
        <w:softHyphen/>
        <w:t>sam</w:t>
      </w:r>
      <w:r w:rsidRPr="00B94205">
        <w:softHyphen/>
        <w:t>het.</w:t>
      </w:r>
      <w:bookmarkEnd w:id="1613"/>
    </w:p>
    <w:p w14:paraId="74B1895F" w14:textId="77777777" w:rsidR="00D85371" w:rsidRPr="00E211AD" w:rsidRDefault="00D85371" w:rsidP="00D85371">
      <w:pPr>
        <w:pStyle w:val="Brdtextmedindrag"/>
        <w:rPr>
          <w:sz w:val="8"/>
          <w:szCs w:val="8"/>
        </w:rPr>
      </w:pPr>
    </w:p>
    <w:p w14:paraId="59EFFD84" w14:textId="77777777" w:rsidR="00D85371" w:rsidRDefault="00D85371" w:rsidP="00D85371">
      <w:pPr>
        <w:pStyle w:val="Brdtextmedindrag"/>
      </w:pPr>
      <w:r>
        <w:rPr>
          <w:b/>
        </w:rPr>
        <w:t xml:space="preserve">Promemorians förslag </w:t>
      </w:r>
      <w:r w:rsidRPr="00B94205">
        <w:rPr>
          <w:b/>
        </w:rPr>
        <w:t>och bedömning</w:t>
      </w:r>
      <w:r w:rsidRPr="002B12D2">
        <w:t xml:space="preserve"> </w:t>
      </w:r>
      <w:r>
        <w:t>överensstämmer med regering</w:t>
      </w:r>
      <w:r>
        <w:softHyphen/>
        <w:t xml:space="preserve">ens förslag </w:t>
      </w:r>
      <w:r w:rsidRPr="00B94205">
        <w:t>och bedömning</w:t>
      </w:r>
      <w:r>
        <w:t>.</w:t>
      </w:r>
    </w:p>
    <w:p w14:paraId="66DDA278" w14:textId="77777777" w:rsidR="00D85371" w:rsidRPr="0071580E" w:rsidRDefault="00D85371" w:rsidP="00D85371">
      <w:pPr>
        <w:pStyle w:val="Brdtextmedindrag"/>
        <w:rPr>
          <w:i/>
        </w:rPr>
      </w:pPr>
      <w:r w:rsidRPr="007921F7">
        <w:rPr>
          <w:b/>
        </w:rPr>
        <w:t>Remissinstanserna</w:t>
      </w:r>
      <w:r>
        <w:rPr>
          <w:b/>
        </w:rPr>
        <w:t>:</w:t>
      </w:r>
      <w:r>
        <w:t xml:space="preserve"> De flesta av remissinstanserna tillstyrker förslaget eller har inga synpunkter på det. </w:t>
      </w:r>
      <w:r w:rsidRPr="00B94205">
        <w:rPr>
          <w:i/>
        </w:rPr>
        <w:t xml:space="preserve">Teracom AB </w:t>
      </w:r>
      <w:r w:rsidRPr="00B94205">
        <w:t>efterfrågar ett förtydligande av vilken årsomsättning som avses.</w:t>
      </w:r>
      <w:r>
        <w:t xml:space="preserve"> Enligt </w:t>
      </w:r>
      <w:r>
        <w:rPr>
          <w:i/>
          <w:iCs/>
        </w:rPr>
        <w:t xml:space="preserve">PTS </w:t>
      </w:r>
      <w:r>
        <w:t>finns det behov av bestäm</w:t>
      </w:r>
      <w:r>
        <w:softHyphen/>
        <w:t xml:space="preserve">melser om ändring av beslut om avgifter och om återbetalning. </w:t>
      </w:r>
      <w:r w:rsidRPr="00B94205">
        <w:rPr>
          <w:i/>
        </w:rPr>
        <w:t xml:space="preserve">Telenor </w:t>
      </w:r>
      <w:r w:rsidRPr="00B94205">
        <w:rPr>
          <w:i/>
        </w:rPr>
        <w:lastRenderedPageBreak/>
        <w:t xml:space="preserve">Sverige AB </w:t>
      </w:r>
      <w:r w:rsidRPr="00B94205">
        <w:t xml:space="preserve">ifrågasätter </w:t>
      </w:r>
      <w:r>
        <w:t>om</w:t>
      </w:r>
      <w:r w:rsidRPr="00B94205">
        <w:t xml:space="preserve"> undantaget för en anmäld verksamhet som omsätter mindre än 30 miljoner kronor är motiverat.</w:t>
      </w:r>
    </w:p>
    <w:p w14:paraId="5FAEB68D" w14:textId="77777777" w:rsidR="00D85371" w:rsidRDefault="00D85371" w:rsidP="00D85371">
      <w:pPr>
        <w:pStyle w:val="Rubrik4utannumrering"/>
      </w:pPr>
      <w:r w:rsidRPr="003E5FA6">
        <w:t xml:space="preserve">Skälen för </w:t>
      </w:r>
      <w:r>
        <w:t>regeringens förslag och bedömning</w:t>
      </w:r>
    </w:p>
    <w:p w14:paraId="4C9E1AB6" w14:textId="77777777" w:rsidR="00D85371" w:rsidRPr="00E211AD" w:rsidRDefault="00D85371" w:rsidP="00D85371">
      <w:pPr>
        <w:pStyle w:val="Rubrik5utannumrering"/>
        <w:spacing w:before="0"/>
      </w:pPr>
      <w:r>
        <w:t>Handläggningsavgifter och årliga avgifter</w:t>
      </w:r>
    </w:p>
    <w:p w14:paraId="687389A3" w14:textId="765745A6" w:rsidR="00D85371" w:rsidRPr="00F22EEC" w:rsidRDefault="00D85371" w:rsidP="00D85371">
      <w:pPr>
        <w:pStyle w:val="Brdtext"/>
      </w:pPr>
      <w:r w:rsidRPr="00E211AD">
        <w:t>Enligt 8</w:t>
      </w:r>
      <w:r>
        <w:t> kap. </w:t>
      </w:r>
      <w:r w:rsidRPr="00E211AD">
        <w:t>17</w:t>
      </w:r>
      <w:r>
        <w:t> §</w:t>
      </w:r>
      <w:r w:rsidRPr="00E211AD">
        <w:t xml:space="preserve"> LEK får en handläggningsavgift tas ut av den som </w:t>
      </w:r>
      <w:r w:rsidRPr="003E5FA6">
        <w:t>an</w:t>
      </w:r>
      <w:r>
        <w:softHyphen/>
      </w:r>
      <w:r w:rsidRPr="003E5FA6">
        <w:t>mä</w:t>
      </w:r>
      <w:r>
        <w:softHyphen/>
      </w:r>
      <w:r w:rsidRPr="003E5FA6">
        <w:t>ler verksamhet enligt lagen eller som ansöker om tillstånd att använda</w:t>
      </w:r>
      <w:r w:rsidRPr="00E211AD">
        <w:t xml:space="preserve"> ra</w:t>
      </w:r>
      <w:r>
        <w:softHyphen/>
      </w:r>
      <w:r w:rsidRPr="00E211AD">
        <w:t>diosändare eller nummer eller om medgivande att överlåta eller hyra ut sådana tillstånd. Vidare ska en årlig avgift betalas av den som bedriver anmäl</w:t>
      </w:r>
      <w:r>
        <w:softHyphen/>
      </w:r>
      <w:r w:rsidRPr="00E211AD">
        <w:t>nings</w:t>
      </w:r>
      <w:r>
        <w:softHyphen/>
      </w:r>
      <w:r w:rsidRPr="00E211AD">
        <w:t>pliktig verksamhet eller som har tillstånd att använda radio</w:t>
      </w:r>
      <w:r w:rsidRPr="00E211AD">
        <w:softHyphen/>
        <w:t xml:space="preserve">sändare eller nummer. Handläggningsavgiften ska motsvara myndighetens </w:t>
      </w:r>
      <w:r w:rsidRPr="003E5FA6">
        <w:t>kost</w:t>
      </w:r>
      <w:r>
        <w:softHyphen/>
      </w:r>
      <w:r w:rsidRPr="003E5FA6">
        <w:t>nader för handläggningen av ärendet. De årliga avgifterna ska sam</w:t>
      </w:r>
      <w:r w:rsidRPr="003E5FA6">
        <w:softHyphen/>
        <w:t>man</w:t>
      </w:r>
      <w:r>
        <w:softHyphen/>
      </w:r>
      <w:r w:rsidRPr="003E5FA6">
        <w:t>taget motsvara de kostnader som en myndighet i övrigt har för sin verk</w:t>
      </w:r>
      <w:r>
        <w:softHyphen/>
      </w:r>
      <w:r w:rsidRPr="003E5FA6">
        <w:t>samhet enligt lagen. Avgifterna ska fördelas med skälig andel på dem som be</w:t>
      </w:r>
      <w:r w:rsidRPr="00E211AD">
        <w:t>driver anmäld verksamhet eller innehar tillstånd.</w:t>
      </w:r>
      <w:r>
        <w:t xml:space="preserve"> Avgiftsuttaget har stöd i artikel 12.1 i auktorisationsdirektivet (se prop. 2002/03:110 </w:t>
      </w:r>
      <w:r w:rsidR="00EB24E6">
        <w:t>s. 2</w:t>
      </w:r>
      <w:r>
        <w:t>87 f. och 407 f.).</w:t>
      </w:r>
    </w:p>
    <w:p w14:paraId="33742408" w14:textId="77777777" w:rsidR="00D85371" w:rsidRPr="00E211AD" w:rsidRDefault="00D85371" w:rsidP="00D85371">
      <w:pPr>
        <w:pStyle w:val="Brdtextmedindrag"/>
      </w:pPr>
      <w:r>
        <w:t>Artikel 16.1 i EU-direktivet motsvarar i huvudsak artikel 12.1 i auktori</w:t>
      </w:r>
      <w:r>
        <w:softHyphen/>
        <w:t>sa</w:t>
      </w:r>
      <w:r>
        <w:softHyphen/>
        <w:t>tions</w:t>
      </w:r>
      <w:r>
        <w:softHyphen/>
        <w:t xml:space="preserve">direktivet. Det har dock införts en uttrycklig möjlighet att undanta </w:t>
      </w:r>
      <w:r w:rsidRPr="00E211AD">
        <w:t>före</w:t>
      </w:r>
      <w:r>
        <w:softHyphen/>
      </w:r>
      <w:r w:rsidRPr="00E211AD">
        <w:t>tag vars omsättning understiger ett visst tröskelvärde eller vars verk</w:t>
      </w:r>
      <w:r>
        <w:softHyphen/>
      </w:r>
      <w:r w:rsidRPr="00E211AD">
        <w:t>sam</w:t>
      </w:r>
      <w:r>
        <w:softHyphen/>
      </w:r>
      <w:r w:rsidRPr="00E211AD">
        <w:t>het understiger en viss marknadsandel eller har en mycket begränsad territoriell räckvidd</w:t>
      </w:r>
      <w:r>
        <w:t xml:space="preserve"> från att betala avgifter.</w:t>
      </w:r>
    </w:p>
    <w:p w14:paraId="09971D61" w14:textId="77777777" w:rsidR="00D85371" w:rsidRPr="00E211AD" w:rsidRDefault="00D85371" w:rsidP="00D85371">
      <w:pPr>
        <w:pStyle w:val="Brdtextmedindrag"/>
      </w:pPr>
      <w:r>
        <w:t>I och med att EU-regleringen är i huvudsak oförändrad bör bestämmel</w:t>
      </w:r>
      <w:r>
        <w:softHyphen/>
        <w:t>serna i 8 kap. </w:t>
      </w:r>
      <w:r w:rsidRPr="00E211AD">
        <w:t>17</w:t>
      </w:r>
      <w:r>
        <w:t> §</w:t>
      </w:r>
      <w:r w:rsidRPr="00E211AD">
        <w:t xml:space="preserve"> LEK föras över till den nya lagen.</w:t>
      </w:r>
    </w:p>
    <w:p w14:paraId="054EB6E2" w14:textId="77777777" w:rsidR="00D85371" w:rsidRPr="00E211AD" w:rsidRDefault="00D85371" w:rsidP="00D85371">
      <w:pPr>
        <w:pStyle w:val="Rubrik5utannumrering"/>
      </w:pPr>
      <w:r>
        <w:t>Undantag från avgiftsskyldighet</w:t>
      </w:r>
    </w:p>
    <w:p w14:paraId="37CAA8C2" w14:textId="77777777" w:rsidR="00D85371" w:rsidRPr="00E211AD" w:rsidRDefault="00D85371" w:rsidP="00D85371">
      <w:pPr>
        <w:pStyle w:val="Brdtextmedindrag"/>
        <w:ind w:firstLine="0"/>
      </w:pPr>
      <w:r w:rsidRPr="003E5FA6">
        <w:t>Det finns i dagsläget inte någon uttrycklig möjlighet att undanta vissa mindre</w:t>
      </w:r>
      <w:r w:rsidRPr="00E211AD">
        <w:t xml:space="preserve"> företag från skyldigheten att betala </w:t>
      </w:r>
      <w:r>
        <w:t xml:space="preserve">en </w:t>
      </w:r>
      <w:r w:rsidRPr="00E211AD">
        <w:t>årlig avgift</w:t>
      </w:r>
      <w:r>
        <w:t xml:space="preserve"> för anmäld verk</w:t>
      </w:r>
      <w:r>
        <w:softHyphen/>
        <w:t>samhet</w:t>
      </w:r>
      <w:r w:rsidRPr="00E211AD">
        <w:t>.</w:t>
      </w:r>
    </w:p>
    <w:p w14:paraId="74B8FE34" w14:textId="67939CD6" w:rsidR="00D85371" w:rsidRPr="00E211AD" w:rsidRDefault="00D85371" w:rsidP="00D85371">
      <w:pPr>
        <w:pStyle w:val="Brdtextmedindrag"/>
      </w:pPr>
      <w:r>
        <w:t>Ett sådant undantag finns dock för</w:t>
      </w:r>
      <w:r w:rsidRPr="00E211AD">
        <w:t xml:space="preserve"> den </w:t>
      </w:r>
      <w:r>
        <w:t>s.k. beredskaps</w:t>
      </w:r>
      <w:r w:rsidRPr="00E211AD">
        <w:t xml:space="preserve">avgift som den som </w:t>
      </w:r>
      <w:r>
        <w:t xml:space="preserve">bedriver verksamhet som ska anmälas ska betala </w:t>
      </w:r>
      <w:r w:rsidRPr="00E211AD">
        <w:t>enligt 8</w:t>
      </w:r>
      <w:r>
        <w:t> kap. </w:t>
      </w:r>
      <w:r w:rsidRPr="00E211AD">
        <w:t>18</w:t>
      </w:r>
      <w:r>
        <w:t> §</w:t>
      </w:r>
      <w:r w:rsidRPr="00E211AD">
        <w:t xml:space="preserve"> LEK</w:t>
      </w:r>
      <w:r>
        <w:t>.</w:t>
      </w:r>
      <w:r w:rsidRPr="003E5FA6">
        <w:t xml:space="preserve"> </w:t>
      </w:r>
      <w:r>
        <w:t>Beredskaps</w:t>
      </w:r>
      <w:r>
        <w:softHyphen/>
        <w:t>avgiften</w:t>
      </w:r>
      <w:r w:rsidRPr="003E5FA6">
        <w:t xml:space="preserve"> ska på samma sätt som den årliga avgiften för</w:t>
      </w:r>
      <w:r>
        <w:softHyphen/>
      </w:r>
      <w:r w:rsidRPr="003E5FA6">
        <w:t xml:space="preserve">delas med </w:t>
      </w:r>
      <w:r w:rsidRPr="00E211AD">
        <w:t>skälig andel på dem som bedriver anmäld verksamhet. Enligt 47</w:t>
      </w:r>
      <w:r>
        <w:t> §</w:t>
      </w:r>
      <w:r w:rsidRPr="00E211AD">
        <w:t xml:space="preserve"> </w:t>
      </w:r>
      <w:r>
        <w:t>förordningen (2003:396) om elektronisk kommunikation</w:t>
      </w:r>
      <w:r w:rsidRPr="00E211AD">
        <w:t xml:space="preserve"> ska företag vars års</w:t>
      </w:r>
      <w:r>
        <w:softHyphen/>
      </w:r>
      <w:r w:rsidRPr="00E211AD">
        <w:t>om</w:t>
      </w:r>
      <w:r>
        <w:softHyphen/>
      </w:r>
      <w:r w:rsidRPr="00E211AD">
        <w:t xml:space="preserve">sättning </w:t>
      </w:r>
      <w:r>
        <w:t>i den verk</w:t>
      </w:r>
      <w:r>
        <w:softHyphen/>
        <w:t xml:space="preserve">samhet som omfattas av anmälan </w:t>
      </w:r>
      <w:r w:rsidRPr="00E211AD">
        <w:t>understiger 30</w:t>
      </w:r>
      <w:r>
        <w:t> </w:t>
      </w:r>
      <w:r w:rsidRPr="00E211AD">
        <w:t xml:space="preserve">miljoner kronor inte betala någon </w:t>
      </w:r>
      <w:r>
        <w:t>beredskapsavgift</w:t>
      </w:r>
      <w:r w:rsidRPr="00E211AD">
        <w:t>. Skälet</w:t>
      </w:r>
      <w:bookmarkStart w:id="1614" w:name="_Hlk531331809"/>
      <w:r w:rsidRPr="00E211AD">
        <w:t xml:space="preserve"> till detta är att deras verksamhet har bedömts vara av ringa betydelse från </w:t>
      </w:r>
      <w:r w:rsidRPr="003E5FA6">
        <w:t>allmän syn</w:t>
      </w:r>
      <w:r>
        <w:softHyphen/>
      </w:r>
      <w:r w:rsidRPr="003E5FA6">
        <w:t>punkt</w:t>
      </w:r>
      <w:r>
        <w:t>,</w:t>
      </w:r>
      <w:r w:rsidRPr="003E5FA6">
        <w:t xml:space="preserve"> eftersom verksam</w:t>
      </w:r>
      <w:r>
        <w:softHyphen/>
      </w:r>
      <w:r w:rsidRPr="003E5FA6">
        <w:t>heterna typiskt sett inte är föremål för de</w:t>
      </w:r>
      <w:r w:rsidRPr="00E211AD">
        <w:t xml:space="preserve"> åtgärder som ska finansieras (se prop. 2002/03:110 </w:t>
      </w:r>
      <w:r w:rsidR="00EB24E6">
        <w:t>s. 2</w:t>
      </w:r>
      <w:r w:rsidRPr="00E211AD">
        <w:t>94).</w:t>
      </w:r>
      <w:bookmarkEnd w:id="1614"/>
    </w:p>
    <w:p w14:paraId="77FD0806" w14:textId="57D51060" w:rsidR="00D85371" w:rsidRPr="00E211AD" w:rsidRDefault="00D85371" w:rsidP="00D85371">
      <w:pPr>
        <w:pStyle w:val="Brdtextmedindrag"/>
      </w:pPr>
      <w:r w:rsidRPr="00E211AD">
        <w:t xml:space="preserve">Även när det gäller den årliga avgiften </w:t>
      </w:r>
      <w:r>
        <w:t xml:space="preserve">för anmäld verksamhet </w:t>
      </w:r>
      <w:r w:rsidRPr="00E211AD">
        <w:t>bedöms den verksamhet som mindre företag bedriver inte vara av större betydelse från allmän synpunkt eller bli föremål för större tillsynsinsatser. För att ta ut omsättningsbaserade avgifter krävs att tillsynsmyndigheten begär in upp</w:t>
      </w:r>
      <w:r>
        <w:softHyphen/>
      </w:r>
      <w:r w:rsidRPr="00E211AD">
        <w:t xml:space="preserve">gifter om omsättningen. Företag vars </w:t>
      </w:r>
      <w:r w:rsidRPr="00057796">
        <w:t>årsomsättning</w:t>
      </w:r>
      <w:r w:rsidRPr="00E211AD">
        <w:t xml:space="preserve"> under</w:t>
      </w:r>
      <w:r>
        <w:softHyphen/>
      </w:r>
      <w:r w:rsidRPr="00E211AD">
        <w:t xml:space="preserve">stiger 30 miljoner kronor står </w:t>
      </w:r>
      <w:r w:rsidRPr="003E5FA6">
        <w:t>i dagsläget för en mycket liten andel av det totala avgifts</w:t>
      </w:r>
      <w:r>
        <w:softHyphen/>
      </w:r>
      <w:r w:rsidRPr="003E5FA6">
        <w:t>uttaget, endast ca</w:t>
      </w:r>
      <w:r w:rsidRPr="00E211AD">
        <w:t xml:space="preserve"> 4 procent. Det framstår inte som motiverat att ta ut avgifter av sådana företag med hänsyn till de begränsade tillsyns</w:t>
      </w:r>
      <w:r>
        <w:softHyphen/>
      </w:r>
      <w:r w:rsidRPr="00E211AD">
        <w:t>resurser som läggs på dessa och till kostnaderna för att administrera avgif</w:t>
      </w:r>
      <w:r w:rsidRPr="00E211AD">
        <w:softHyphen/>
        <w:t xml:space="preserve">ten för såväl tillsynsmyndigheten som företagen. I och med att mindre företag står </w:t>
      </w:r>
      <w:r w:rsidRPr="00E211AD">
        <w:lastRenderedPageBreak/>
        <w:t>för en så pass liten del av det totala avgiftsuttaget bedöms ett undantag för sådana företag inte heller påverka konkurrensen mellan avgiftspliktiga och icke-avgiftspliktiga företag. För företag vars årsomsätt</w:t>
      </w:r>
      <w:r w:rsidRPr="00E211AD">
        <w:softHyphen/>
        <w:t xml:space="preserve">ning </w:t>
      </w:r>
      <w:r>
        <w:t>i den verksam</w:t>
      </w:r>
      <w:r>
        <w:softHyphen/>
        <w:t>het som omfattas av anmälan</w:t>
      </w:r>
      <w:r w:rsidRPr="00E211AD">
        <w:t xml:space="preserve"> understiger 30 miljoner kronor bedöms det samman</w:t>
      </w:r>
      <w:r>
        <w:softHyphen/>
      </w:r>
      <w:r w:rsidRPr="00E211AD">
        <w:t>fattningsvis vara skäligt att de inte betalar någon årlig avgift. Detta kan regleras genom verkställighetsföreskrifter på det sätt som skett för de avgifter som tas ut med stöd av 8</w:t>
      </w:r>
      <w:r>
        <w:t> kap. </w:t>
      </w:r>
      <w:r w:rsidRPr="00E211AD">
        <w:t>18</w:t>
      </w:r>
      <w:r>
        <w:t> §</w:t>
      </w:r>
      <w:r w:rsidRPr="00E211AD">
        <w:t xml:space="preserve"> LEK</w:t>
      </w:r>
      <w:r>
        <w:t xml:space="preserve"> (jfr prop. 2002/03:110 </w:t>
      </w:r>
      <w:r w:rsidR="00EB24E6">
        <w:t>s. 2</w:t>
      </w:r>
      <w:r>
        <w:t>93 f.)</w:t>
      </w:r>
      <w:r w:rsidRPr="00E211AD">
        <w:t>.</w:t>
      </w:r>
    </w:p>
    <w:p w14:paraId="4129C730" w14:textId="77777777" w:rsidR="00D85371" w:rsidRPr="00E211AD" w:rsidRDefault="00D85371" w:rsidP="00D85371">
      <w:pPr>
        <w:pStyle w:val="Brdtextmedindrag"/>
      </w:pPr>
      <w:r>
        <w:t xml:space="preserve">Enligt </w:t>
      </w:r>
      <w:r>
        <w:rPr>
          <w:i/>
          <w:iCs/>
        </w:rPr>
        <w:t>PTS</w:t>
      </w:r>
      <w:r>
        <w:t xml:space="preserve"> förekommer det att aktörer begär ändring av avgiftsbeslut samt återbetalning av redan inbetalda avgifter flera år efter det att avgifts</w:t>
      </w:r>
      <w:r>
        <w:softHyphen/>
        <w:t>beslutet fattats. PTS föreslår att en begränsning införs för hur långt efter ett beslut som en avgift kan ändras eller återbetalas. Det saknas dock be</w:t>
      </w:r>
      <w:r>
        <w:softHyphen/>
        <w:t>redningsunderlag för att hantera frågan inom ramen för detta lagstiftnings</w:t>
      </w:r>
      <w:r>
        <w:softHyphen/>
        <w:t>ärende.</w:t>
      </w:r>
    </w:p>
    <w:p w14:paraId="7ACB63C3" w14:textId="77777777" w:rsidR="00D85371" w:rsidRDefault="00D85371" w:rsidP="00D85371">
      <w:pPr>
        <w:pStyle w:val="Rubrik5utannumrering"/>
      </w:pPr>
      <w:r>
        <w:t>Nummeroberoende interpersonella kommunikationstjänster</w:t>
      </w:r>
    </w:p>
    <w:p w14:paraId="67BF1C2F" w14:textId="77777777" w:rsidR="00D85371" w:rsidRDefault="00D85371" w:rsidP="00D85371">
      <w:pPr>
        <w:pStyle w:val="Brdtext"/>
      </w:pPr>
      <w:r w:rsidRPr="00E211AD">
        <w:t xml:space="preserve">Skyldigheten att betala </w:t>
      </w:r>
      <w:r>
        <w:t xml:space="preserve">en </w:t>
      </w:r>
      <w:r w:rsidRPr="00E211AD">
        <w:t>årlig avgift är kopplad till anmälnings</w:t>
      </w:r>
      <w:r>
        <w:softHyphen/>
        <w:t>skyldig</w:t>
      </w:r>
      <w:r>
        <w:softHyphen/>
        <w:t>heten</w:t>
      </w:r>
      <w:r w:rsidRPr="00E211AD">
        <w:t>. Till</w:t>
      </w:r>
      <w:r w:rsidRPr="00E211AD">
        <w:softHyphen/>
        <w:t>handahållande av nummeroberoende interpersonella kommuni</w:t>
      </w:r>
      <w:r>
        <w:softHyphen/>
      </w:r>
      <w:r w:rsidRPr="00E211AD">
        <w:t>kations</w:t>
      </w:r>
      <w:r w:rsidRPr="00E211AD">
        <w:softHyphen/>
        <w:t xml:space="preserve">tjänster omfattas inte av </w:t>
      </w:r>
      <w:r>
        <w:t>kravet på anmälan i den nya lagen</w:t>
      </w:r>
      <w:r w:rsidRPr="00E211AD">
        <w:t xml:space="preserve">, se avsnitt </w:t>
      </w:r>
      <w:r w:rsidRPr="00A808E5">
        <w:t>9.1</w:t>
      </w:r>
      <w:r w:rsidRPr="00E211AD">
        <w:t>. Det kommer där</w:t>
      </w:r>
      <w:r w:rsidRPr="00E211AD">
        <w:softHyphen/>
        <w:t>med inte att vara känt för tillsyns</w:t>
      </w:r>
      <w:r>
        <w:softHyphen/>
      </w:r>
      <w:r w:rsidRPr="00E211AD">
        <w:t>myndigheten vilka företag som till</w:t>
      </w:r>
      <w:r>
        <w:softHyphen/>
      </w:r>
      <w:r w:rsidRPr="00E211AD">
        <w:t>handa</w:t>
      </w:r>
      <w:r w:rsidRPr="00E211AD">
        <w:softHyphen/>
        <w:t>håller sådana tjänster. Tjänsterna är också till sin natur gräns</w:t>
      </w:r>
      <w:r>
        <w:softHyphen/>
      </w:r>
      <w:r w:rsidRPr="00E211AD">
        <w:t>över</w:t>
      </w:r>
      <w:r>
        <w:softHyphen/>
      </w:r>
      <w:r w:rsidRPr="00E211AD">
        <w:t xml:space="preserve">skridande </w:t>
      </w:r>
      <w:r w:rsidRPr="003E5FA6">
        <w:t>och kan tillhandahållas i många länder utan att till</w:t>
      </w:r>
      <w:r>
        <w:softHyphen/>
      </w:r>
      <w:r w:rsidRPr="003E5FA6">
        <w:t>handa</w:t>
      </w:r>
      <w:r>
        <w:softHyphen/>
      </w:r>
      <w:r w:rsidRPr="003E5FA6">
        <w:t>hållaren är etable</w:t>
      </w:r>
      <w:r w:rsidRPr="003E5FA6">
        <w:softHyphen/>
        <w:t>rad</w:t>
      </w:r>
      <w:r w:rsidRPr="00E211AD">
        <w:t xml:space="preserve"> </w:t>
      </w:r>
      <w:r w:rsidRPr="003E5FA6">
        <w:t>i respektive land, vilket försvårar tillsyn och indrivning av obetalda avgifter.</w:t>
      </w:r>
      <w:r w:rsidRPr="00E211AD">
        <w:t xml:space="preserve"> </w:t>
      </w:r>
      <w:r w:rsidRPr="003E5FA6">
        <w:t>Av artikel 12.2 i EU-direktivet</w:t>
      </w:r>
      <w:r w:rsidRPr="003E5FA6" w:rsidDel="002657B5">
        <w:t xml:space="preserve"> </w:t>
      </w:r>
      <w:r>
        <w:t>framgår</w:t>
      </w:r>
      <w:r w:rsidRPr="003E5FA6">
        <w:t xml:space="preserve"> att till</w:t>
      </w:r>
      <w:r>
        <w:softHyphen/>
      </w:r>
      <w:r w:rsidRPr="003E5FA6">
        <w:t>handa</w:t>
      </w:r>
      <w:r>
        <w:softHyphen/>
      </w:r>
      <w:r w:rsidRPr="003E5FA6">
        <w:t>hållandet av dessa tjänster</w:t>
      </w:r>
      <w:r w:rsidRPr="00E211AD">
        <w:t xml:space="preserve"> inte omfattas av systemet med allmän auk</w:t>
      </w:r>
      <w:r>
        <w:softHyphen/>
      </w:r>
      <w:r w:rsidRPr="00E211AD">
        <w:t>torisation. Följakt</w:t>
      </w:r>
      <w:r w:rsidRPr="00E211AD">
        <w:softHyphen/>
        <w:t>ligen är de bestämmelser i EU-direktivet som gäller före</w:t>
      </w:r>
      <w:r>
        <w:softHyphen/>
      </w:r>
      <w:r w:rsidRPr="00E211AD">
        <w:t>tag som omfattas av allmän auktorisation inte tillämpliga på dessa till</w:t>
      </w:r>
      <w:r>
        <w:softHyphen/>
      </w:r>
      <w:r w:rsidRPr="00E211AD">
        <w:t>handa</w:t>
      </w:r>
      <w:r>
        <w:softHyphen/>
      </w:r>
      <w:r w:rsidRPr="00E211AD">
        <w:t>hållare. Det är därmed inte möjligt att</w:t>
      </w:r>
      <w:r>
        <w:t xml:space="preserve"> ta</w:t>
      </w:r>
      <w:r w:rsidRPr="00E211AD">
        <w:t xml:space="preserve"> ut avgifter av dem med stöd av artikel 16 i EU-direktivet. </w:t>
      </w:r>
      <w:r>
        <w:t xml:space="preserve">Som redovisas i avsnitt </w:t>
      </w:r>
      <w:r w:rsidRPr="00A808E5">
        <w:t>9.1</w:t>
      </w:r>
      <w:r>
        <w:t xml:space="preserve"> </w:t>
      </w:r>
      <w:r w:rsidRPr="003E5FA6">
        <w:t xml:space="preserve">innebär </w:t>
      </w:r>
      <w:r>
        <w:t>också</w:t>
      </w:r>
      <w:r w:rsidRPr="003E5FA6">
        <w:t xml:space="preserve"> artikel 3.2 i e-handelsdirektivet</w:t>
      </w:r>
      <w:r>
        <w:t xml:space="preserve"> 2000/31/EG</w:t>
      </w:r>
      <w:r w:rsidRPr="003E5FA6">
        <w:t xml:space="preserve"> att </w:t>
      </w:r>
      <w:r>
        <w:t>utrymmet är begränsat för</w:t>
      </w:r>
      <w:r w:rsidRPr="003E5FA6">
        <w:t xml:space="preserve"> att </w:t>
      </w:r>
      <w:r w:rsidRPr="00E211AD">
        <w:t>inom det samordnade området ställa strängare krav på den som tillhandahåller nummer</w:t>
      </w:r>
      <w:r w:rsidRPr="00E211AD">
        <w:softHyphen/>
        <w:t>oberoende inter</w:t>
      </w:r>
      <w:r>
        <w:softHyphen/>
      </w:r>
      <w:r w:rsidRPr="00E211AD">
        <w:t>personella kommunikations</w:t>
      </w:r>
      <w:r>
        <w:softHyphen/>
      </w:r>
      <w:r w:rsidRPr="00E211AD">
        <w:t>tjänster än de krav som gäller i den medlems</w:t>
      </w:r>
      <w:r>
        <w:softHyphen/>
      </w:r>
      <w:r w:rsidRPr="00E211AD">
        <w:t>stat där tjänstetillhanda</w:t>
      </w:r>
      <w:r>
        <w:softHyphen/>
      </w:r>
      <w:r w:rsidRPr="00E211AD">
        <w:t xml:space="preserve">hållaren är etablerad. </w:t>
      </w:r>
      <w:r w:rsidRPr="003E5FA6">
        <w:t>Mot denna bak</w:t>
      </w:r>
      <w:r>
        <w:softHyphen/>
      </w:r>
      <w:r w:rsidRPr="003E5FA6">
        <w:t>grund bör de som tillhandahåller nummer</w:t>
      </w:r>
      <w:r>
        <w:softHyphen/>
      </w:r>
      <w:r w:rsidRPr="003E5FA6">
        <w:t>oberoende inter</w:t>
      </w:r>
      <w:r>
        <w:softHyphen/>
      </w:r>
      <w:r w:rsidRPr="003E5FA6">
        <w:t>personella kom</w:t>
      </w:r>
      <w:r>
        <w:softHyphen/>
      </w:r>
      <w:r w:rsidRPr="003E5FA6">
        <w:t>munikations</w:t>
      </w:r>
      <w:r>
        <w:softHyphen/>
      </w:r>
      <w:r w:rsidRPr="003E5FA6">
        <w:t>tjänster inte vara skyl</w:t>
      </w:r>
      <w:r>
        <w:softHyphen/>
      </w:r>
      <w:r w:rsidRPr="003E5FA6">
        <w:t xml:space="preserve">diga att betala </w:t>
      </w:r>
      <w:r>
        <w:t xml:space="preserve">en </w:t>
      </w:r>
      <w:r w:rsidRPr="003E5FA6">
        <w:t>årlig avgift.</w:t>
      </w:r>
    </w:p>
    <w:p w14:paraId="29A92A17" w14:textId="77777777" w:rsidR="00D85371" w:rsidRPr="00E211AD" w:rsidRDefault="00D85371" w:rsidP="00D85371">
      <w:pPr>
        <w:pStyle w:val="Rubrik1"/>
      </w:pPr>
      <w:bookmarkStart w:id="1615" w:name="_Toc73006018"/>
      <w:bookmarkStart w:id="1616" w:name="_Toc86738819"/>
      <w:bookmarkStart w:id="1617" w:name="_Toc94597582"/>
      <w:bookmarkStart w:id="1618" w:name="_Toc96533425"/>
      <w:bookmarkEnd w:id="1612"/>
      <w:r>
        <w:t>Överklagande och handläggning i domstol</w:t>
      </w:r>
      <w:bookmarkEnd w:id="1615"/>
      <w:bookmarkEnd w:id="1616"/>
      <w:bookmarkEnd w:id="1617"/>
      <w:bookmarkEnd w:id="1618"/>
    </w:p>
    <w:p w14:paraId="59C0873A" w14:textId="77777777" w:rsidR="00D85371" w:rsidRDefault="00D85371" w:rsidP="00D85371">
      <w:pPr>
        <w:pStyle w:val="Brdtextram"/>
      </w:pPr>
      <w:r>
        <w:rPr>
          <w:b/>
        </w:rPr>
        <w:t>Regeringens f</w:t>
      </w:r>
      <w:r w:rsidRPr="00E211AD">
        <w:rPr>
          <w:b/>
        </w:rPr>
        <w:t>örslag:</w:t>
      </w:r>
      <w:r w:rsidRPr="00E211AD">
        <w:t xml:space="preserve"> Bestämmelserna </w:t>
      </w:r>
      <w:r>
        <w:t>i lagen om elektronisk kommu</w:t>
      </w:r>
      <w:r>
        <w:softHyphen/>
        <w:t>nikation</w:t>
      </w:r>
      <w:r w:rsidRPr="00E211AD">
        <w:t xml:space="preserve"> om överklagande av beslut, om omedelbar </w:t>
      </w:r>
      <w:r w:rsidRPr="003E5FA6">
        <w:t>verkställ</w:t>
      </w:r>
      <w:r>
        <w:softHyphen/>
      </w:r>
      <w:r w:rsidRPr="003E5FA6">
        <w:t>barhet av beslut, om handläggningen i domstol och om inhibition</w:t>
      </w:r>
      <w:r w:rsidRPr="00E211AD">
        <w:t xml:space="preserve"> ska föras över till den nya lagen</w:t>
      </w:r>
      <w:r>
        <w:t xml:space="preserve">. </w:t>
      </w:r>
    </w:p>
    <w:p w14:paraId="4A1091DD" w14:textId="77777777" w:rsidR="00D85371" w:rsidRDefault="00D85371" w:rsidP="00D85371">
      <w:pPr>
        <w:pStyle w:val="Brdtextmedindragram"/>
      </w:pPr>
      <w:r>
        <w:t>Ett beslut att utfärda en allmän inbjudan till ansökan om tillstånd att använda radiosändare eller nummer ska inte få över</w:t>
      </w:r>
      <w:r>
        <w:softHyphen/>
        <w:t>klagas särskilt.</w:t>
      </w:r>
    </w:p>
    <w:p w14:paraId="78B8A44C" w14:textId="77777777" w:rsidR="00D85371" w:rsidRPr="00E211AD" w:rsidRDefault="00D85371" w:rsidP="00D85371">
      <w:pPr>
        <w:pStyle w:val="Brdtextmedindrag"/>
        <w:rPr>
          <w:sz w:val="8"/>
          <w:szCs w:val="8"/>
        </w:rPr>
      </w:pPr>
    </w:p>
    <w:p w14:paraId="5E83EFB8" w14:textId="77777777" w:rsidR="00D85371" w:rsidRDefault="00D85371" w:rsidP="00D85371">
      <w:pPr>
        <w:pStyle w:val="Brdtextmedindrag"/>
      </w:pPr>
      <w:r>
        <w:rPr>
          <w:b/>
        </w:rPr>
        <w:lastRenderedPageBreak/>
        <w:t>Promemorians förslag</w:t>
      </w:r>
      <w:r w:rsidRPr="002B12D2">
        <w:t xml:space="preserve"> </w:t>
      </w:r>
      <w:r>
        <w:t>överensstämmer i huvudsak med regeringens förslag. I promemorian föreslås inte att ett beslut att utfärda en allmän in</w:t>
      </w:r>
      <w:r>
        <w:softHyphen/>
        <w:t>bjudan till ansökan om tillstånd att använda radiosändare eller nummer inte ska få överklagas särskilt.</w:t>
      </w:r>
    </w:p>
    <w:p w14:paraId="06904648" w14:textId="77777777" w:rsidR="00D85371" w:rsidRPr="00AE1EDD" w:rsidRDefault="00D85371" w:rsidP="00D85371">
      <w:pPr>
        <w:pStyle w:val="Brdtextmedindrag"/>
        <w:rPr>
          <w:i/>
        </w:rPr>
      </w:pPr>
      <w:r w:rsidRPr="00664A0B">
        <w:rPr>
          <w:b/>
        </w:rPr>
        <w:t>Remissinstanserna</w:t>
      </w:r>
      <w:r>
        <w:rPr>
          <w:b/>
        </w:rPr>
        <w:t>:</w:t>
      </w:r>
      <w:r>
        <w:t xml:space="preserve"> De flesta av remissinstanserna tillstyrker förslaget eller har inga synpunkter på det. </w:t>
      </w:r>
      <w:r w:rsidRPr="008A18AC">
        <w:rPr>
          <w:i/>
        </w:rPr>
        <w:t xml:space="preserve">Försvarsmakten </w:t>
      </w:r>
      <w:r w:rsidRPr="008A18AC">
        <w:t>anser att den, Myndig</w:t>
      </w:r>
      <w:r>
        <w:softHyphen/>
      </w:r>
      <w:r w:rsidRPr="008A18AC">
        <w:t>heten för sam</w:t>
      </w:r>
      <w:r>
        <w:softHyphen/>
      </w:r>
      <w:r w:rsidRPr="008A18AC">
        <w:t xml:space="preserve">hällsskydd och beredskap och Säkerhetspolisen ska kunna överklaga beslut om tillträde för </w:t>
      </w:r>
      <w:r>
        <w:t>installation</w:t>
      </w:r>
      <w:r w:rsidRPr="008A18AC">
        <w:t xml:space="preserve"> av trådlösa access</w:t>
      </w:r>
      <w:r>
        <w:softHyphen/>
      </w:r>
      <w:r w:rsidRPr="008A18AC">
        <w:t>punkter som går emot de allmänna intressen som dessa myndigheter beva</w:t>
      </w:r>
      <w:r w:rsidRPr="008A18AC">
        <w:softHyphen/>
        <w:t>kar.</w:t>
      </w:r>
      <w:r>
        <w:t xml:space="preserve"> Enligt Försvars</w:t>
      </w:r>
      <w:r>
        <w:softHyphen/>
        <w:t>makten</w:t>
      </w:r>
      <w:r w:rsidDel="0079535D">
        <w:t xml:space="preserve"> </w:t>
      </w:r>
      <w:r>
        <w:t>bör också vissa beslut om tillstånd att använda radio</w:t>
      </w:r>
      <w:r>
        <w:softHyphen/>
        <w:t>sän</w:t>
      </w:r>
      <w:r>
        <w:softHyphen/>
        <w:t>dare kunna över</w:t>
      </w:r>
      <w:r>
        <w:softHyphen/>
        <w:t xml:space="preserve">klagas till regeringen. </w:t>
      </w:r>
      <w:r>
        <w:rPr>
          <w:i/>
          <w:iCs/>
        </w:rPr>
        <w:t>Total</w:t>
      </w:r>
      <w:r>
        <w:rPr>
          <w:i/>
          <w:iCs/>
        </w:rPr>
        <w:softHyphen/>
        <w:t>försvarets forsknings</w:t>
      </w:r>
      <w:r>
        <w:rPr>
          <w:i/>
          <w:iCs/>
        </w:rPr>
        <w:softHyphen/>
        <w:t xml:space="preserve">institut </w:t>
      </w:r>
      <w:r>
        <w:t>har liknande syn</w:t>
      </w:r>
      <w:r>
        <w:softHyphen/>
        <w:t xml:space="preserve">punkter. </w:t>
      </w:r>
      <w:r w:rsidRPr="00C1584E">
        <w:rPr>
          <w:i/>
          <w:iCs/>
        </w:rPr>
        <w:t>PTS</w:t>
      </w:r>
      <w:r w:rsidRPr="008A18AC">
        <w:t xml:space="preserve"> anser att ett beslut om allmän inbjudan till ansökan endast ska kunna överklagas i sam</w:t>
      </w:r>
      <w:r>
        <w:softHyphen/>
      </w:r>
      <w:r w:rsidRPr="008A18AC">
        <w:t>band med att beslut om tillstånd att använda radio</w:t>
      </w:r>
      <w:r>
        <w:softHyphen/>
      </w:r>
      <w:r w:rsidRPr="008A18AC">
        <w:t>sändare överklagas.</w:t>
      </w:r>
    </w:p>
    <w:p w14:paraId="67E4E2DD" w14:textId="77777777" w:rsidR="00D85371" w:rsidRDefault="00D85371" w:rsidP="00D85371">
      <w:pPr>
        <w:pStyle w:val="Rubrik4utannumrering"/>
      </w:pPr>
      <w:r>
        <w:t>Skälen för regeringens förslag</w:t>
      </w:r>
    </w:p>
    <w:p w14:paraId="52E026A7" w14:textId="77777777" w:rsidR="00D85371" w:rsidRPr="002217F5" w:rsidRDefault="00D85371" w:rsidP="00D85371">
      <w:pPr>
        <w:pStyle w:val="Rubrik5utannumrering"/>
        <w:spacing w:before="0"/>
      </w:pPr>
      <w:r>
        <w:t>Överklagande av beslut</w:t>
      </w:r>
    </w:p>
    <w:p w14:paraId="7C37C3DC" w14:textId="77777777" w:rsidR="00D85371" w:rsidRPr="00E211AD" w:rsidRDefault="00D85371" w:rsidP="00D85371">
      <w:pPr>
        <w:pStyle w:val="Brdtext"/>
      </w:pPr>
      <w:r w:rsidRPr="00E211AD">
        <w:t>Av artiklarna 30.7 och 31.1 första stycket i EU-direktivet</w:t>
      </w:r>
      <w:r w:rsidRPr="00E211AD" w:rsidDel="00A80465">
        <w:t xml:space="preserve"> </w:t>
      </w:r>
      <w:r>
        <w:t>framgår</w:t>
      </w:r>
      <w:r w:rsidRPr="00E211AD">
        <w:t xml:space="preserve"> att varje </w:t>
      </w:r>
      <w:r w:rsidRPr="003E5FA6">
        <w:t>användare eller företag som tillhan</w:t>
      </w:r>
      <w:r>
        <w:softHyphen/>
      </w:r>
      <w:r w:rsidRPr="003E5FA6">
        <w:t>da</w:t>
      </w:r>
      <w:r>
        <w:softHyphen/>
      </w:r>
      <w:r w:rsidRPr="003E5FA6">
        <w:t>håller elektroniska kommunikations</w:t>
      </w:r>
      <w:r>
        <w:softHyphen/>
      </w:r>
      <w:r w:rsidRPr="003E5FA6">
        <w:t>nät</w:t>
      </w:r>
      <w:r w:rsidRPr="00E211AD">
        <w:t xml:space="preserve"> eller kommunikationstjänster eller tillhörande faciliteter, som berörs av ett beslut av en behörig myn</w:t>
      </w:r>
      <w:r>
        <w:softHyphen/>
      </w:r>
      <w:r w:rsidRPr="00E211AD">
        <w:t>dig</w:t>
      </w:r>
      <w:r>
        <w:softHyphen/>
      </w:r>
      <w:r w:rsidRPr="00E211AD">
        <w:t>het, ska ha rätt att överklaga beslutet till en oberoende och opartisk över</w:t>
      </w:r>
      <w:r>
        <w:softHyphen/>
      </w:r>
      <w:r w:rsidRPr="00E211AD">
        <w:t>klagande</w:t>
      </w:r>
      <w:r>
        <w:softHyphen/>
      </w:r>
      <w:r w:rsidRPr="00E211AD">
        <w:t>instans, som kan vara en domstol. Denna instans ska ha den kom</w:t>
      </w:r>
      <w:r>
        <w:softHyphen/>
      </w:r>
      <w:r w:rsidRPr="00E211AD">
        <w:t>petens som är nödvändig för att den effektivt ska kunna utföra sina upp</w:t>
      </w:r>
      <w:r>
        <w:softHyphen/>
      </w:r>
      <w:r w:rsidRPr="00E211AD">
        <w:t>gifter. Regleringen motsvarar i huvudsak artikel 4.1 första stycket i ram</w:t>
      </w:r>
      <w:r>
        <w:softHyphen/>
      </w:r>
      <w:r w:rsidRPr="00E211AD">
        <w:t>direktivet. Av skäl 77 i EU-direktivet framgår att över</w:t>
      </w:r>
      <w:r>
        <w:softHyphen/>
      </w:r>
      <w:r w:rsidRPr="00E211AD">
        <w:t>klagande</w:t>
      </w:r>
      <w:r>
        <w:softHyphen/>
      </w:r>
      <w:r w:rsidRPr="00E211AD">
        <w:t>instan</w:t>
      </w:r>
      <w:r>
        <w:softHyphen/>
      </w:r>
      <w:r w:rsidRPr="00E211AD">
        <w:t>serna bör utföra sina uppgifter effektivt och att över</w:t>
      </w:r>
      <w:r>
        <w:softHyphen/>
      </w:r>
      <w:r w:rsidRPr="00E211AD">
        <w:t>klagande</w:t>
      </w:r>
      <w:r>
        <w:softHyphen/>
      </w:r>
      <w:r w:rsidRPr="00E211AD">
        <w:t>förfaranden inte bör ta otillbörligt lång tid i anspråk.</w:t>
      </w:r>
    </w:p>
    <w:p w14:paraId="0261BE0B" w14:textId="2668818F" w:rsidR="00D85371" w:rsidRPr="00E211AD" w:rsidRDefault="00D85371" w:rsidP="00D85371">
      <w:pPr>
        <w:pStyle w:val="Brdtextmedindrag"/>
      </w:pPr>
      <w:r w:rsidRPr="00E211AD">
        <w:t>Enligt 8</w:t>
      </w:r>
      <w:r>
        <w:t> kap. </w:t>
      </w:r>
      <w:r w:rsidRPr="00E211AD">
        <w:t>19</w:t>
      </w:r>
      <w:r>
        <w:t> §</w:t>
      </w:r>
      <w:r w:rsidRPr="00E211AD">
        <w:t xml:space="preserve"> LEK får </w:t>
      </w:r>
      <w:bookmarkStart w:id="1619" w:name="_Hlk534644806"/>
      <w:r w:rsidRPr="00E211AD">
        <w:t>en myndighets beslut enligt lagen eller enligt före</w:t>
      </w:r>
      <w:r>
        <w:softHyphen/>
      </w:r>
      <w:r w:rsidRPr="00E211AD">
        <w:t xml:space="preserve">skrifter som meddelats med stöd av lagen överklagas </w:t>
      </w:r>
      <w:r>
        <w:t>till</w:t>
      </w:r>
      <w:r w:rsidRPr="003E5FA6">
        <w:t xml:space="preserve"> allmän för</w:t>
      </w:r>
      <w:r w:rsidRPr="003E5FA6">
        <w:softHyphen/>
        <w:t>valt</w:t>
      </w:r>
      <w:r>
        <w:softHyphen/>
      </w:r>
      <w:r w:rsidRPr="003E5FA6">
        <w:t>nings</w:t>
      </w:r>
      <w:r>
        <w:softHyphen/>
      </w:r>
      <w:r w:rsidRPr="003E5FA6">
        <w:t>domstol.</w:t>
      </w:r>
      <w:bookmarkEnd w:id="1619"/>
      <w:r w:rsidRPr="003E5FA6">
        <w:t xml:space="preserve"> </w:t>
      </w:r>
      <w:r>
        <w:t xml:space="preserve">När ett beslut överklagas är myndigheten motpart i domstolen. </w:t>
      </w:r>
      <w:r w:rsidRPr="003E5FA6">
        <w:t>Prövningstillstånd krävs vid överklagande</w:t>
      </w:r>
      <w:r w:rsidRPr="00E211AD">
        <w:t xml:space="preserve"> till kammarrätten. </w:t>
      </w:r>
      <w:r>
        <w:t>Kammar</w:t>
      </w:r>
      <w:r>
        <w:softHyphen/>
        <w:t>rättens</w:t>
      </w:r>
      <w:r w:rsidDel="001A3054">
        <w:t xml:space="preserve"> </w:t>
      </w:r>
      <w:r>
        <w:t>avgöranden får inte överklagas. Med myndighet avses framför</w:t>
      </w:r>
      <w:r w:rsidR="00BE3350">
        <w:t xml:space="preserve"> </w:t>
      </w:r>
      <w:r>
        <w:t>allt reglerings- och tillsyns</w:t>
      </w:r>
      <w:r>
        <w:softHyphen/>
        <w:t>myndigheten men även Konsument</w:t>
      </w:r>
      <w:r>
        <w:softHyphen/>
        <w:t>ombuds</w:t>
      </w:r>
      <w:r>
        <w:softHyphen/>
        <w:t xml:space="preserve">mannen som kan besluta om blockering om nummer, se avsnitt 13.4. </w:t>
      </w:r>
      <w:r w:rsidRPr="00E211AD">
        <w:t>Genom denna pröv</w:t>
      </w:r>
      <w:r>
        <w:softHyphen/>
      </w:r>
      <w:r w:rsidRPr="00E211AD">
        <w:t>ning tillgodoses de krav som anges i artikel 31.1 första stycket i EU-direk</w:t>
      </w:r>
      <w:r>
        <w:softHyphen/>
      </w:r>
      <w:r w:rsidRPr="00E211AD">
        <w:t>tivet.</w:t>
      </w:r>
      <w:r>
        <w:t xml:space="preserve"> </w:t>
      </w:r>
      <w:r w:rsidRPr="00E211AD">
        <w:t>Bestämmelserna bör föras över till den nya lagen.</w:t>
      </w:r>
    </w:p>
    <w:p w14:paraId="7AC46DDB" w14:textId="340B6343" w:rsidR="00D85371" w:rsidRDefault="00D85371" w:rsidP="00D85371">
      <w:pPr>
        <w:pStyle w:val="Brdtextmedindrag"/>
      </w:pPr>
      <w:r w:rsidRPr="00E211AD">
        <w:t>Enligt 8</w:t>
      </w:r>
      <w:r>
        <w:t> kap. </w:t>
      </w:r>
      <w:r w:rsidRPr="00E211AD">
        <w:t>19</w:t>
      </w:r>
      <w:r>
        <w:t> </w:t>
      </w:r>
      <w:r w:rsidRPr="00E211AD">
        <w:t>a</w:t>
      </w:r>
      <w:r>
        <w:t> § första stycket</w:t>
      </w:r>
      <w:r w:rsidRPr="00E211AD">
        <w:t xml:space="preserve"> LEK får beslut enligt lagen överklagas av den som är part i ärendet, om beslutet har gått parten emot, och av annan vars rättig</w:t>
      </w:r>
      <w:r>
        <w:softHyphen/>
      </w:r>
      <w:r w:rsidRPr="00E211AD">
        <w:t xml:space="preserve">heter påverkas negativt av beslutet. </w:t>
      </w:r>
      <w:r>
        <w:t>Stycket</w:t>
      </w:r>
      <w:r w:rsidRPr="00E211AD">
        <w:t xml:space="preserve"> infördes mot bak</w:t>
      </w:r>
      <w:r>
        <w:softHyphen/>
      </w:r>
      <w:r w:rsidRPr="00E211AD">
        <w:t>grund av att det av EU-domstolens praxis framgick att artikel 4.1 i ram</w:t>
      </w:r>
      <w:r>
        <w:softHyphen/>
      </w:r>
      <w:r w:rsidRPr="00E211AD">
        <w:t>direktivet ger en i viss mening mer vid</w:t>
      </w:r>
      <w:r>
        <w:softHyphen/>
      </w:r>
      <w:r w:rsidRPr="00E211AD">
        <w:t>sträckt rätt att över</w:t>
      </w:r>
      <w:r>
        <w:softHyphen/>
      </w:r>
      <w:r w:rsidRPr="00E211AD">
        <w:t>klaga beslut till domstol än vad som gällde enligt den allmänna bestäm</w:t>
      </w:r>
      <w:r>
        <w:softHyphen/>
      </w:r>
      <w:r w:rsidRPr="00E211AD">
        <w:t xml:space="preserve">melsen om rätt att </w:t>
      </w:r>
      <w:r w:rsidRPr="007C6D7A">
        <w:rPr>
          <w:spacing w:val="-2"/>
        </w:rPr>
        <w:t>överklaga beslut i den numera upp</w:t>
      </w:r>
      <w:r w:rsidRPr="007C6D7A">
        <w:rPr>
          <w:spacing w:val="-2"/>
        </w:rPr>
        <w:softHyphen/>
        <w:t>hävda 22 § förvaltnings</w:t>
      </w:r>
      <w:r w:rsidRPr="007C6D7A">
        <w:rPr>
          <w:spacing w:val="-2"/>
        </w:rPr>
        <w:softHyphen/>
        <w:t>lagen (1986:223),</w:t>
      </w:r>
      <w:r w:rsidRPr="00E211AD">
        <w:t xml:space="preserve"> se prop. 2008/09:159 </w:t>
      </w:r>
      <w:r w:rsidR="00EB24E6">
        <w:t>s. 1</w:t>
      </w:r>
      <w:r w:rsidRPr="00E211AD">
        <w:t>2</w:t>
      </w:r>
      <w:r>
        <w:t> </w:t>
      </w:r>
      <w:r w:rsidRPr="00E211AD">
        <w:t>f. och 21</w:t>
      </w:r>
      <w:r>
        <w:t> </w:t>
      </w:r>
      <w:r w:rsidRPr="00E211AD">
        <w:t>f</w:t>
      </w:r>
      <w:r>
        <w:t>.</w:t>
      </w:r>
      <w:r w:rsidRPr="00E211AD">
        <w:t xml:space="preserve"> Nuvarande 42</w:t>
      </w:r>
      <w:r>
        <w:t> §</w:t>
      </w:r>
      <w:r w:rsidRPr="00E211AD">
        <w:t xml:space="preserve"> förvaltnings</w:t>
      </w:r>
      <w:r>
        <w:softHyphen/>
      </w:r>
      <w:r w:rsidRPr="00E211AD">
        <w:t>lagen (2017:900) motsvarar i hu</w:t>
      </w:r>
      <w:r>
        <w:softHyphen/>
      </w:r>
      <w:r w:rsidRPr="00E211AD">
        <w:t>vud</w:t>
      </w:r>
      <w:r>
        <w:softHyphen/>
      </w:r>
      <w:r w:rsidRPr="00E211AD">
        <w:t>sak 22</w:t>
      </w:r>
      <w:r>
        <w:t> §</w:t>
      </w:r>
      <w:r w:rsidRPr="00E211AD">
        <w:t xml:space="preserve"> i 1986 års förvalt</w:t>
      </w:r>
      <w:r>
        <w:softHyphen/>
      </w:r>
      <w:r w:rsidRPr="00E211AD">
        <w:t>nings</w:t>
      </w:r>
      <w:r>
        <w:softHyphen/>
      </w:r>
      <w:r w:rsidRPr="00E211AD">
        <w:t xml:space="preserve">lag (se prop. </w:t>
      </w:r>
      <w:r w:rsidRPr="003E5FA6">
        <w:t xml:space="preserve">2016/17:180 </w:t>
      </w:r>
      <w:r w:rsidR="00EB24E6">
        <w:t>s. 2</w:t>
      </w:r>
      <w:r w:rsidRPr="003E5FA6">
        <w:t>61</w:t>
      </w:r>
      <w:r>
        <w:t> </w:t>
      </w:r>
      <w:r w:rsidRPr="003E5FA6">
        <w:t>f. och 333). För att säkerställa ett korrekt genom</w:t>
      </w:r>
      <w:r>
        <w:softHyphen/>
      </w:r>
      <w:r w:rsidRPr="003E5FA6">
        <w:t>förande</w:t>
      </w:r>
      <w:r w:rsidRPr="00E211AD">
        <w:t xml:space="preserve"> av EU-direktivet bör 8</w:t>
      </w:r>
      <w:r>
        <w:t> kap. </w:t>
      </w:r>
      <w:r w:rsidRPr="00E211AD">
        <w:t>19</w:t>
      </w:r>
      <w:r>
        <w:t> </w:t>
      </w:r>
      <w:r w:rsidRPr="00E211AD">
        <w:t>a</w:t>
      </w:r>
      <w:r>
        <w:t> § första stycket</w:t>
      </w:r>
      <w:r w:rsidRPr="00E211AD">
        <w:t xml:space="preserve"> LEK föras över till den nya lagen.</w:t>
      </w:r>
    </w:p>
    <w:p w14:paraId="5CB75DCD" w14:textId="77777777" w:rsidR="00D85371" w:rsidRDefault="00D85371" w:rsidP="00D85371">
      <w:pPr>
        <w:pStyle w:val="Brdtextmedindrag"/>
      </w:pPr>
      <w:r>
        <w:lastRenderedPageBreak/>
        <w:t>Enligt 8 kap. 19 a § andra stycket får Säkerhetspolisen och Försvars</w:t>
      </w:r>
      <w:r>
        <w:softHyphen/>
        <w:t>makten överklaga vissa beslut om tillstånd att använda radio</w:t>
      </w:r>
      <w:r>
        <w:softHyphen/>
        <w:t>sändare. Stycket infördes som en del av den nya regleringen om skydd för Sveriges säkerhet vid radioanvändning (se prop. 2019/20:15). Även den bestäm</w:t>
      </w:r>
      <w:r>
        <w:softHyphen/>
        <w:t>melsen bör föras över till den nya lagen.</w:t>
      </w:r>
    </w:p>
    <w:p w14:paraId="019659F8" w14:textId="77777777" w:rsidR="00D85371" w:rsidRDefault="00D85371" w:rsidP="00D85371">
      <w:pPr>
        <w:pStyle w:val="Brdtextmedindrag"/>
      </w:pPr>
      <w:r>
        <w:t>I avsnitt 12.2 föreslås att det i den nya lagen införs bestämmelser om tillträde för installation av tråd</w:t>
      </w:r>
      <w:r>
        <w:softHyphen/>
        <w:t>lösa accesspunkter. Vid bedömningen av om ett sådant tillträde är rimligt ska hänsyn tas till bl.a. Sveriges säker</w:t>
      </w:r>
      <w:r>
        <w:softHyphen/>
        <w:t>het. Om parterna inte kommer överens om tillträdet, kan de hänskjuta frågan till till</w:t>
      </w:r>
      <w:r>
        <w:softHyphen/>
        <w:t>syns</w:t>
      </w:r>
      <w:r>
        <w:softHyphen/>
        <w:t>myndigheten för tvistlösning, se avsnitt 20.6</w:t>
      </w:r>
      <w:r w:rsidDel="00412F40">
        <w:t>.</w:t>
      </w:r>
      <w:r>
        <w:t xml:space="preserve"> Regleringen bygger på utformningen av 2 kap. lagen (2016:534) om åtgärder för ut</w:t>
      </w:r>
      <w:r>
        <w:softHyphen/>
        <w:t>byggnad av bredbandsnät (utbyggnadslagen) som också ställer upp krav på hänsyn till Sveriges säkerhet vid begäran om tillträde till viss infra</w:t>
      </w:r>
      <w:r>
        <w:softHyphen/>
        <w:t xml:space="preserve">struktur. </w:t>
      </w:r>
      <w:r w:rsidRPr="00412F40">
        <w:t>Även enligt utbyggnads</w:t>
      </w:r>
      <w:r w:rsidRPr="00412F40">
        <w:softHyphen/>
        <w:t>lagen kan frågan hänskjutas till tvist</w:t>
      </w:r>
      <w:r>
        <w:softHyphen/>
      </w:r>
      <w:r w:rsidRPr="00412F40">
        <w:t>lösnings</w:t>
      </w:r>
      <w:r w:rsidRPr="00412F40">
        <w:softHyphen/>
        <w:t>myndig</w:t>
      </w:r>
      <w:r w:rsidRPr="00412F40">
        <w:softHyphen/>
        <w:t>heten som då ska höra Försvars</w:t>
      </w:r>
      <w:r w:rsidRPr="00412F40">
        <w:softHyphen/>
        <w:t>makten och Myndigheten för samhälls</w:t>
      </w:r>
      <w:r w:rsidRPr="00412F40">
        <w:softHyphen/>
        <w:t>skydd och bered</w:t>
      </w:r>
      <w:r w:rsidRPr="00412F40">
        <w:softHyphen/>
        <w:t>skap i ärenden som rör totalförsvaret och Säker</w:t>
      </w:r>
      <w:r w:rsidRPr="00412F40">
        <w:softHyphen/>
        <w:t>hets</w:t>
      </w:r>
      <w:r w:rsidRPr="00412F40">
        <w:softHyphen/>
        <w:t>polisen i ärenden som rör Sveriges säkerhet i övrigt. Regeringen avser att i förordning reglera ett liknande samråd när det gäller tvistlösning om tillträde för trådlösa accesspunkter, se avsnitt 20.6.</w:t>
      </w:r>
    </w:p>
    <w:p w14:paraId="00062011" w14:textId="77777777" w:rsidR="00D85371" w:rsidRDefault="00D85371" w:rsidP="00D85371">
      <w:pPr>
        <w:pStyle w:val="Brdtextmedindrag"/>
      </w:pPr>
      <w:r>
        <w:t xml:space="preserve">Enligt </w:t>
      </w:r>
      <w:r>
        <w:rPr>
          <w:i/>
          <w:iCs/>
        </w:rPr>
        <w:t>Försvarsmakten</w:t>
      </w:r>
      <w:r>
        <w:t xml:space="preserve"> bör tillsynsmyndighetens tvistlösningsbeslut av</w:t>
      </w:r>
      <w:r>
        <w:softHyphen/>
        <w:t>se</w:t>
      </w:r>
      <w:r>
        <w:softHyphen/>
        <w:t>ende tillträde för trådlösa accesspunkter kunna överklagas av För</w:t>
      </w:r>
      <w:r>
        <w:softHyphen/>
        <w:t>svars</w:t>
      </w:r>
      <w:r>
        <w:softHyphen/>
        <w:t>makten, Myndigheten för samhällsskydd och beredskap samt Säker</w:t>
      </w:r>
      <w:r>
        <w:softHyphen/>
        <w:t>hets</w:t>
      </w:r>
      <w:r>
        <w:softHyphen/>
        <w:t>polisen. Någon liknande överklaganderätt finns inte enligt utbygg</w:t>
      </w:r>
      <w:r>
        <w:softHyphen/>
        <w:t>nads</w:t>
      </w:r>
      <w:r>
        <w:softHyphen/>
        <w:t>lagen. Det har inte heller framkommit något behov av en sådan över</w:t>
      </w:r>
      <w:r>
        <w:softHyphen/>
        <w:t>kla</w:t>
      </w:r>
      <w:r>
        <w:softHyphen/>
        <w:t>gande</w:t>
      </w:r>
      <w:r>
        <w:softHyphen/>
        <w:t>rätt i ärenden som handläggs enligt ut</w:t>
      </w:r>
      <w:r>
        <w:softHyphen/>
        <w:t>bygg</w:t>
      </w:r>
      <w:r>
        <w:softHyphen/>
        <w:t>nads</w:t>
      </w:r>
      <w:r>
        <w:softHyphen/>
        <w:t>lagen trots att frågan om Sveriges säkerhet har aktualiserats vid prövning enligt den lagen. Det saknas därför för närvarande anledning att införa en sådan ord</w:t>
      </w:r>
      <w:r>
        <w:softHyphen/>
        <w:t>ning i den nya lagen. Om det skulle visa sig att ett sådant behov upp</w:t>
      </w:r>
      <w:r>
        <w:softHyphen/>
        <w:t>kommer sedan den nya lagen trätt i kraft, kan det finnas anledning att åter</w:t>
      </w:r>
      <w:r>
        <w:softHyphen/>
        <w:t>komma till frågan.</w:t>
      </w:r>
    </w:p>
    <w:p w14:paraId="0608DCA9" w14:textId="77777777" w:rsidR="00D85371" w:rsidRDefault="00D85371" w:rsidP="00D85371">
      <w:pPr>
        <w:pStyle w:val="Rubrik5utannumrering"/>
      </w:pPr>
      <w:r>
        <w:t>Begränsningar i rätten att överklaga beslut</w:t>
      </w:r>
    </w:p>
    <w:p w14:paraId="1D05EC04" w14:textId="77777777" w:rsidR="00D85371" w:rsidRPr="00E211AD" w:rsidRDefault="00D85371" w:rsidP="00D85371">
      <w:pPr>
        <w:pStyle w:val="Brdtext"/>
      </w:pPr>
      <w:r>
        <w:t xml:space="preserve">Enligt </w:t>
      </w:r>
      <w:r w:rsidRPr="003E5FA6">
        <w:t>8</w:t>
      </w:r>
      <w:r>
        <w:t> kap. </w:t>
      </w:r>
      <w:r w:rsidRPr="003E5FA6">
        <w:t>20</w:t>
      </w:r>
      <w:r>
        <w:t> §</w:t>
      </w:r>
      <w:r w:rsidRPr="003E5FA6">
        <w:t xml:space="preserve"> LEK </w:t>
      </w:r>
      <w:r>
        <w:t xml:space="preserve">får </w:t>
      </w:r>
      <w:r w:rsidRPr="003E5FA6">
        <w:t xml:space="preserve">beslut som avser identifiering av företag med </w:t>
      </w:r>
      <w:r w:rsidRPr="00E211AD">
        <w:t>betydande inflytande på en marknad och beslut om att begränsa an</w:t>
      </w:r>
      <w:r w:rsidRPr="00E211AD">
        <w:softHyphen/>
        <w:t>talet till</w:t>
      </w:r>
      <w:r>
        <w:softHyphen/>
      </w:r>
      <w:r w:rsidRPr="00E211AD">
        <w:t>stånd som beviljas inom ett visst frekvensutrymme inte överklagas särskilt. Vidare anges i 8</w:t>
      </w:r>
      <w:r>
        <w:t> kap. </w:t>
      </w:r>
      <w:r w:rsidRPr="00E211AD">
        <w:t>21</w:t>
      </w:r>
      <w:r>
        <w:t> §</w:t>
      </w:r>
      <w:r w:rsidRPr="00E211AD">
        <w:t xml:space="preserve"> LEK att beslut om underrättelser inom ramen för tillsynen, om att förelägga en part att tillhandahålla upp</w:t>
      </w:r>
      <w:r w:rsidRPr="003E5FA6">
        <w:t>gifter som behövs för att pröva en tvist och om att avgöra en hänskjuten tvist</w:t>
      </w:r>
      <w:r w:rsidRPr="00E211AD">
        <w:t xml:space="preserve"> </w:t>
      </w:r>
      <w:r w:rsidRPr="003E5FA6">
        <w:t>genom en åtgärd inom ramen för tillsynen inte får överklagas. Paragra</w:t>
      </w:r>
      <w:r w:rsidRPr="003E5FA6">
        <w:softHyphen/>
        <w:t>ferna</w:t>
      </w:r>
      <w:r w:rsidRPr="00E211AD">
        <w:t xml:space="preserve"> bör föras över till den nya lagen.</w:t>
      </w:r>
    </w:p>
    <w:p w14:paraId="073C0DAE" w14:textId="4817E336" w:rsidR="00D85371" w:rsidRDefault="00D85371" w:rsidP="00D85371">
      <w:pPr>
        <w:pStyle w:val="Brdtextmedindrag"/>
      </w:pPr>
      <w:r>
        <w:t>Vid bedömningen av om ett beslut är överklagbart eller inte är det enligt förvaltningsrättsliga principer avgörande vilka de faktiska konsekvenserna av beslutet är för den som påverkas av beslutet. Detta innebär i många fall att beslut av rent förberedande karaktär inför ett senare beslut inte kan över</w:t>
      </w:r>
      <w:r>
        <w:softHyphen/>
        <w:t>klagas sär</w:t>
      </w:r>
      <w:r>
        <w:softHyphen/>
        <w:t>skilt. I avsnitt 11.2.5 föreslår regeringen att vissa föränd</w:t>
      </w:r>
      <w:r>
        <w:softHyphen/>
        <w:t>ringar ska göras när det gäller bestämmelserna om urvals</w:t>
      </w:r>
      <w:r>
        <w:softHyphen/>
        <w:t>förfarande och tillstånds</w:t>
      </w:r>
      <w:r>
        <w:softHyphen/>
        <w:t>givning efter all</w:t>
      </w:r>
      <w:r>
        <w:softHyphen/>
        <w:t>män inbjudan till ansökan om tillstånd att använ</w:t>
      </w:r>
      <w:r w:rsidR="00AA3997">
        <w:softHyphen/>
      </w:r>
      <w:r>
        <w:t>da radiosändare. Det nuvarande bemyndigandet för reglerings</w:t>
      </w:r>
      <w:r>
        <w:softHyphen/>
        <w:t>myndig</w:t>
      </w:r>
      <w:r>
        <w:softHyphen/>
        <w:t>heten att meddela före</w:t>
      </w:r>
      <w:r>
        <w:softHyphen/>
        <w:t xml:space="preserve">skrifter om förfarandet och om innehållet i den allmänna inbjudan tas bort. I stället ska det i den nya lagen anges vilka mål </w:t>
      </w:r>
      <w:r>
        <w:lastRenderedPageBreak/>
        <w:t>som får efter</w:t>
      </w:r>
      <w:r>
        <w:softHyphen/>
        <w:t>strävas vid utformningen av förfarandet och att det av den allmänna inbjudan ska framgå vilket förfarande som ska användas, förut</w:t>
      </w:r>
      <w:r>
        <w:softHyphen/>
        <w:t>sättningarna för del</w:t>
      </w:r>
      <w:r>
        <w:softHyphen/>
        <w:t>ta</w:t>
      </w:r>
      <w:r>
        <w:softHyphen/>
        <w:t>gande i förfarandet och de villkor som tillstånd kommer att förenas med. Det kan bland annat vara fråga om att sökanden på ett visst sätt ska ställa säkerhet för auk</w:t>
      </w:r>
      <w:r>
        <w:softHyphen/>
        <w:t>tions</w:t>
      </w:r>
      <w:r>
        <w:softHyphen/>
        <w:t>likvid eller att spektrumtak ska tillämpas. Ett beslut om spektrum</w:t>
      </w:r>
      <w:r>
        <w:softHyphen/>
        <w:t xml:space="preserve">tak i en allmän inbjudan har tidigare ansetts vara ett sådant förberedande beslut som inte går att överklaga särskilt (se </w:t>
      </w:r>
      <w:r w:rsidDel="007A44D3">
        <w:t>Förvaltningsrätten i Stock</w:t>
      </w:r>
      <w:r w:rsidDel="007A44D3">
        <w:softHyphen/>
        <w:t>holms beslut den 23 oktober 2018 i mål nr 16818-18).</w:t>
      </w:r>
    </w:p>
    <w:p w14:paraId="25E58FF3" w14:textId="77777777" w:rsidR="00D85371" w:rsidRDefault="00D85371" w:rsidP="00D85371">
      <w:pPr>
        <w:pStyle w:val="Brdtextmedindrag"/>
      </w:pPr>
      <w:r w:rsidRPr="00BD7923">
        <w:t>Även ett beslut om att utfärda</w:t>
      </w:r>
      <w:r>
        <w:t xml:space="preserve"> en</w:t>
      </w:r>
      <w:r w:rsidRPr="00BD7923">
        <w:t xml:space="preserve"> allmän inbjudan</w:t>
      </w:r>
      <w:r>
        <w:t xml:space="preserve"> till ansökan om tillstånd att använda radiosändare enligt den nya lagen bör i huvudsak anses utgöra ett sådant förberedande beslut som inte kan överklagas särskilt. Eftersom besluten ska an</w:t>
      </w:r>
      <w:r>
        <w:softHyphen/>
        <w:t>passas efter varje tilldelnings</w:t>
      </w:r>
      <w:r>
        <w:softHyphen/>
        <w:t>förfarande, kan det dock komma att uppstå frågor om huruvida delar av beslutet är att betrakta som förberedande beslut. Det är viktigt att ett inbjudnings</w:t>
      </w:r>
      <w:r>
        <w:softHyphen/>
        <w:t>förfarande kan genomföras på ett effektivt sätt och utan fördröjningar. Därtill är det, inte minst för aktörerna, ange</w:t>
      </w:r>
      <w:r>
        <w:softHyphen/>
        <w:t>läget att regel</w:t>
      </w:r>
      <w:r>
        <w:softHyphen/>
        <w:t xml:space="preserve">verket är tydligt. Som </w:t>
      </w:r>
      <w:r>
        <w:rPr>
          <w:i/>
          <w:iCs/>
        </w:rPr>
        <w:t>PTS</w:t>
      </w:r>
      <w:r>
        <w:t xml:space="preserve"> påpekar kan osäkerhet i till</w:t>
      </w:r>
      <w:r>
        <w:softHyphen/>
        <w:t>delnings</w:t>
      </w:r>
      <w:r>
        <w:softHyphen/>
        <w:t>processen även få konse</w:t>
      </w:r>
      <w:r>
        <w:softHyphen/>
        <w:t>kvenser för samhället i stort genom att den tekniska utveck</w:t>
      </w:r>
      <w:r>
        <w:softHyphen/>
        <w:t>lingen och de elektro</w:t>
      </w:r>
      <w:r>
        <w:softHyphen/>
        <w:t>niska kommunikationstjänster som efterfrågas i ett framtida sam</w:t>
      </w:r>
      <w:r>
        <w:softHyphen/>
        <w:t>hälle riskerar att fördröjas. För att und</w:t>
      </w:r>
      <w:r>
        <w:softHyphen/>
        <w:t>vika detta bedömer regeringen</w:t>
      </w:r>
      <w:r w:rsidDel="00397E2D">
        <w:t xml:space="preserve"> </w:t>
      </w:r>
      <w:r>
        <w:t>att det bör klargöras i den nya lagen att beslut om allmän inbjudan till ansökan om tillstånd att använda radiosändare får över</w:t>
      </w:r>
      <w:r>
        <w:softHyphen/>
        <w:t>klagas endast i samband med att beslut i fråga om tillstånd att använda radio</w:t>
      </w:r>
      <w:r>
        <w:softHyphen/>
        <w:t>sänd</w:t>
      </w:r>
      <w:r>
        <w:softHyphen/>
        <w:t>are överklagas. För att regleringen ska vara enhetlig bör detsamma gälla för beslut om att utfärda en allmän inbjudan till ansökan om tillstånd att använda nummer.</w:t>
      </w:r>
    </w:p>
    <w:p w14:paraId="72D0188B" w14:textId="77777777" w:rsidR="00D85371" w:rsidRDefault="00D85371" w:rsidP="00D85371">
      <w:pPr>
        <w:pStyle w:val="Rubrik5utannumrering"/>
      </w:pPr>
      <w:r>
        <w:t>Verkställighet av beslut</w:t>
      </w:r>
    </w:p>
    <w:p w14:paraId="344A8056" w14:textId="12300201" w:rsidR="00D85371" w:rsidRDefault="00D85371" w:rsidP="00D85371">
      <w:pPr>
        <w:pStyle w:val="Brdtext"/>
      </w:pPr>
      <w:r>
        <w:t>Enligt</w:t>
      </w:r>
      <w:r w:rsidRPr="00E211AD">
        <w:t xml:space="preserve"> 8</w:t>
      </w:r>
      <w:r>
        <w:t> kap. </w:t>
      </w:r>
      <w:r w:rsidRPr="00E211AD">
        <w:t>22</w:t>
      </w:r>
      <w:r>
        <w:t> §</w:t>
      </w:r>
      <w:r w:rsidRPr="00E211AD">
        <w:t xml:space="preserve"> LEK</w:t>
      </w:r>
      <w:r>
        <w:t xml:space="preserve"> ska</w:t>
      </w:r>
      <w:r w:rsidRPr="00E211AD">
        <w:t xml:space="preserve"> beslut enligt lagen eller enligt föreskrifter som har meddelats med stöd av lagen gälla omedelbart om inte annat har bestämts. Paragrafen innebär en avvikelse från de allmänna bestämmelser</w:t>
      </w:r>
      <w:r>
        <w:softHyphen/>
      </w:r>
      <w:r w:rsidRPr="00E211AD">
        <w:t xml:space="preserve">na om när </w:t>
      </w:r>
      <w:r w:rsidRPr="003E5FA6">
        <w:t>beslut får verkställas i 35</w:t>
      </w:r>
      <w:r>
        <w:t> §</w:t>
      </w:r>
      <w:r w:rsidRPr="003E5FA6">
        <w:t xml:space="preserve"> förvaltningslagen. </w:t>
      </w:r>
      <w:r>
        <w:t>Paragrafen ge</w:t>
      </w:r>
      <w:r>
        <w:softHyphen/>
        <w:t>nom</w:t>
      </w:r>
      <w:r>
        <w:softHyphen/>
        <w:t xml:space="preserve">för artikel 4.1 andra stycket i ramdirektivet (se prop. 2002/03:110 </w:t>
      </w:r>
      <w:r w:rsidR="00EB24E6">
        <w:t>s. 3</w:t>
      </w:r>
      <w:r>
        <w:t>07 f. och 409). Artikel 31.1 andra stycket EU-direktivet motsvarar arti</w:t>
      </w:r>
      <w:r>
        <w:softHyphen/>
        <w:t>kel 4.1 andra stycket i ramdirektivet. P</w:t>
      </w:r>
      <w:r w:rsidRPr="00E211AD">
        <w:t xml:space="preserve">aragrafen </w:t>
      </w:r>
      <w:r>
        <w:t xml:space="preserve">bör därför </w:t>
      </w:r>
      <w:r w:rsidRPr="00E211AD">
        <w:t>föras över till den nya lagen.</w:t>
      </w:r>
    </w:p>
    <w:p w14:paraId="292A3631" w14:textId="77777777" w:rsidR="00D85371" w:rsidRPr="00A91376" w:rsidRDefault="00D85371" w:rsidP="00D85371">
      <w:pPr>
        <w:pStyle w:val="Rubrik5utannumrering"/>
      </w:pPr>
      <w:r>
        <w:t>Handläggning i domstol</w:t>
      </w:r>
    </w:p>
    <w:p w14:paraId="536DAC33" w14:textId="0F89D004" w:rsidR="00D85371" w:rsidRDefault="00D85371" w:rsidP="00D85371">
      <w:pPr>
        <w:pStyle w:val="Brdtext"/>
      </w:pPr>
      <w:r w:rsidRPr="000751A5">
        <w:t>Enligt 8</w:t>
      </w:r>
      <w:r>
        <w:t> </w:t>
      </w:r>
      <w:r w:rsidRPr="000751A5">
        <w:t>kap.</w:t>
      </w:r>
      <w:r>
        <w:t> </w:t>
      </w:r>
      <w:r w:rsidRPr="000751A5">
        <w:t>23</w:t>
      </w:r>
      <w:r>
        <w:t> </w:t>
      </w:r>
      <w:r w:rsidRPr="000751A5">
        <w:t>§ LEK ska mål som rör beslut om särskilda skyldigheter som kan åläggas företag med betydande inflytande på en marknad hand</w:t>
      </w:r>
      <w:r>
        <w:softHyphen/>
      </w:r>
      <w:r w:rsidRPr="000751A5">
        <w:t>läggas skyndsamt. Paragrafen omfattar, genom hänvisning i 4</w:t>
      </w:r>
      <w:r>
        <w:t> </w:t>
      </w:r>
      <w:r w:rsidRPr="000751A5">
        <w:t>kap.</w:t>
      </w:r>
      <w:r>
        <w:t> </w:t>
      </w:r>
      <w:r w:rsidRPr="000751A5">
        <w:t>4</w:t>
      </w:r>
      <w:r>
        <w:t> </w:t>
      </w:r>
      <w:r w:rsidRPr="000751A5">
        <w:t>§</w:t>
      </w:r>
      <w:r>
        <w:t xml:space="preserve"> LEK</w:t>
      </w:r>
      <w:r w:rsidRPr="000751A5">
        <w:t xml:space="preserve">, även beslut om funktionell separation (se prop. 2007/08:73 </w:t>
      </w:r>
      <w:r w:rsidR="00EB24E6">
        <w:t>s. 3</w:t>
      </w:r>
      <w:r w:rsidRPr="000751A5">
        <w:t>6).</w:t>
      </w:r>
      <w:r>
        <w:t xml:space="preserve"> Para</w:t>
      </w:r>
      <w:r>
        <w:softHyphen/>
        <w:t>grafen bör föras över till den nya lagen.</w:t>
      </w:r>
    </w:p>
    <w:p w14:paraId="3173F56C" w14:textId="77777777" w:rsidR="00D85371" w:rsidRDefault="00D85371" w:rsidP="00D85371">
      <w:pPr>
        <w:pStyle w:val="Brdtextmedindrag"/>
      </w:pPr>
      <w:r w:rsidRPr="00E211AD">
        <w:t>I 8</w:t>
      </w:r>
      <w:r>
        <w:t> kap. </w:t>
      </w:r>
      <w:r w:rsidRPr="00E211AD">
        <w:t>2</w:t>
      </w:r>
      <w:r>
        <w:t>4</w:t>
      </w:r>
      <w:r w:rsidRPr="00E211AD">
        <w:t>–27</w:t>
      </w:r>
      <w:r>
        <w:t> §</w:t>
      </w:r>
      <w:r w:rsidRPr="00E211AD">
        <w:t>§ LEK finns särskilda bestämmelser om hand</w:t>
      </w:r>
      <w:r>
        <w:softHyphen/>
      </w:r>
      <w:r w:rsidRPr="00E211AD">
        <w:t xml:space="preserve">läggning i domstol. Dessa innebär att </w:t>
      </w:r>
      <w:r>
        <w:t xml:space="preserve">i </w:t>
      </w:r>
      <w:r w:rsidRPr="00E211AD">
        <w:t xml:space="preserve">mål som rör beslut om särskilda skyldigheter </w:t>
      </w:r>
      <w:r w:rsidRPr="003E5FA6">
        <w:t>som kan åläggas företag med betydande inflytande på en marknad gäller</w:t>
      </w:r>
      <w:r w:rsidRPr="003E5FA6" w:rsidDel="00931423">
        <w:t xml:space="preserve"> </w:t>
      </w:r>
      <w:r w:rsidRPr="003E5FA6">
        <w:t>begränsningar i rätten att åberopa nya omständigheter eller bevis i för</w:t>
      </w:r>
      <w:r>
        <w:softHyphen/>
      </w:r>
      <w:r w:rsidRPr="003E5FA6">
        <w:t>valt</w:t>
      </w:r>
      <w:r>
        <w:softHyphen/>
      </w:r>
      <w:r w:rsidRPr="003E5FA6">
        <w:t>nings</w:t>
      </w:r>
      <w:r>
        <w:softHyphen/>
      </w:r>
      <w:r w:rsidRPr="003E5FA6">
        <w:t>rätten och kammar</w:t>
      </w:r>
      <w:r w:rsidRPr="003E5FA6">
        <w:softHyphen/>
        <w:t>rätten. Vidare</w:t>
      </w:r>
      <w:r w:rsidRPr="00E211AD">
        <w:t xml:space="preserve"> ska som huvudregel ekono</w:t>
      </w:r>
      <w:r>
        <w:softHyphen/>
      </w:r>
      <w:r w:rsidRPr="00E211AD">
        <w:t>miska experter ingå i rätten i stället för nämndemän. Dessa para</w:t>
      </w:r>
      <w:r>
        <w:softHyphen/>
      </w:r>
      <w:r w:rsidRPr="00E211AD">
        <w:t>grafer bör föras över till den nya lagen.</w:t>
      </w:r>
    </w:p>
    <w:p w14:paraId="489B025B" w14:textId="7A1EE710" w:rsidR="00D85371" w:rsidRDefault="00D85371" w:rsidP="00D85371">
      <w:pPr>
        <w:pStyle w:val="Brdtextmedindrag"/>
      </w:pPr>
      <w:r w:rsidRPr="00E211AD">
        <w:lastRenderedPageBreak/>
        <w:t xml:space="preserve">Vidare finns </w:t>
      </w:r>
      <w:r w:rsidRPr="003E5FA6">
        <w:t>det i 8</w:t>
      </w:r>
      <w:r>
        <w:t> kap. </w:t>
      </w:r>
      <w:r w:rsidRPr="003E5FA6">
        <w:t>28</w:t>
      </w:r>
      <w:r>
        <w:t> §</w:t>
      </w:r>
      <w:r w:rsidRPr="003E5FA6">
        <w:t xml:space="preserve"> LEK en särskild bestämmelse om vad en domstol ska beakta</w:t>
      </w:r>
      <w:r w:rsidRPr="00E211AD">
        <w:t xml:space="preserve"> </w:t>
      </w:r>
      <w:r w:rsidRPr="003E5FA6">
        <w:t>när den tar ställning till om ett beslut som fattats med stöd av lagen tills vidare</w:t>
      </w:r>
      <w:r w:rsidRPr="00E211AD">
        <w:t xml:space="preserve"> inte ska gälla (inhibition). </w:t>
      </w:r>
      <w:r>
        <w:t>Paragrafen infördes för att särskilt markera att uppmärksamhet ska ägnas åt vad lagen syftar till att åstad</w:t>
      </w:r>
      <w:r>
        <w:softHyphen/>
        <w:t>komma, nämligen en fungerande konkurrens, och vad inhibition av kon</w:t>
      </w:r>
      <w:r>
        <w:softHyphen/>
        <w:t>kurrens</w:t>
      </w:r>
      <w:r>
        <w:softHyphen/>
        <w:t xml:space="preserve">främjande beslut kan innebära för möjligheterna att i rimlig tid uppnå detta (se prop. 2006/07:119 </w:t>
      </w:r>
      <w:r w:rsidR="00EB24E6">
        <w:t>s. 2</w:t>
      </w:r>
      <w:r>
        <w:t xml:space="preserve">4). </w:t>
      </w:r>
      <w:r w:rsidRPr="00E211AD">
        <w:t>Enligt skäl</w:t>
      </w:r>
      <w:r>
        <w:t> </w:t>
      </w:r>
      <w:r w:rsidRPr="00E211AD">
        <w:t xml:space="preserve">77 i </w:t>
      </w:r>
      <w:r>
        <w:t>EU-</w:t>
      </w:r>
      <w:r w:rsidRPr="00E211AD">
        <w:t>direktivet bör inter</w:t>
      </w:r>
      <w:r>
        <w:softHyphen/>
      </w:r>
      <w:r w:rsidRPr="00E211AD">
        <w:t>imistiska åtgärder som skjuter upp effekten av behöriga myndig</w:t>
      </w:r>
      <w:r>
        <w:softHyphen/>
      </w:r>
      <w:r w:rsidRPr="00E211AD">
        <w:t>heters beslut endast beviljas i brådskande fall för att förhindra all</w:t>
      </w:r>
      <w:r w:rsidRPr="003E5FA6">
        <w:t>varlig och irre</w:t>
      </w:r>
      <w:r>
        <w:softHyphen/>
      </w:r>
      <w:r w:rsidRPr="003E5FA6">
        <w:t>parabel skada för den som ansöker om åtgärden och om intresse</w:t>
      </w:r>
      <w:r>
        <w:softHyphen/>
      </w:r>
      <w:r w:rsidRPr="003E5FA6">
        <w:t>balansen så kräver.</w:t>
      </w:r>
      <w:r>
        <w:t xml:space="preserve"> </w:t>
      </w:r>
      <w:r w:rsidRPr="00E211AD">
        <w:t xml:space="preserve">Även </w:t>
      </w:r>
      <w:r>
        <w:t>8 kap. 28 § LEK</w:t>
      </w:r>
      <w:r w:rsidRPr="00E211AD">
        <w:t xml:space="preserve"> bör </w:t>
      </w:r>
      <w:r>
        <w:t xml:space="preserve">därför </w:t>
      </w:r>
      <w:r w:rsidRPr="00E211AD">
        <w:t>föras över till den nya lagen.</w:t>
      </w:r>
    </w:p>
    <w:p w14:paraId="7DB639E4" w14:textId="77777777" w:rsidR="00D85371" w:rsidRPr="00E211AD" w:rsidRDefault="00D85371" w:rsidP="00D85371">
      <w:pPr>
        <w:pStyle w:val="Rubrik1"/>
      </w:pPr>
      <w:bookmarkStart w:id="1620" w:name="_Toc9841688"/>
      <w:bookmarkStart w:id="1621" w:name="_Toc9867565"/>
      <w:bookmarkStart w:id="1622" w:name="_Toc9867815"/>
      <w:bookmarkStart w:id="1623" w:name="_Toc9871232"/>
      <w:bookmarkStart w:id="1624" w:name="_Toc9958315"/>
      <w:bookmarkStart w:id="1625" w:name="_Toc9961374"/>
      <w:bookmarkStart w:id="1626" w:name="_Toc9962473"/>
      <w:bookmarkStart w:id="1627" w:name="_Toc17793437"/>
      <w:bookmarkStart w:id="1628" w:name="_Toc73006019"/>
      <w:bookmarkStart w:id="1629" w:name="_Toc86738820"/>
      <w:bookmarkStart w:id="1630" w:name="_Toc94597583"/>
      <w:bookmarkStart w:id="1631" w:name="_Toc96533426"/>
      <w:bookmarkStart w:id="1632" w:name="_Hlk531176232"/>
      <w:r w:rsidRPr="00E211AD">
        <w:t>Den nationella regleringsmyndighet</w:t>
      </w:r>
      <w:bookmarkEnd w:id="1620"/>
      <w:bookmarkEnd w:id="1621"/>
      <w:bookmarkEnd w:id="1622"/>
      <w:bookmarkEnd w:id="1623"/>
      <w:bookmarkEnd w:id="1624"/>
      <w:bookmarkEnd w:id="1625"/>
      <w:bookmarkEnd w:id="1626"/>
      <w:bookmarkEnd w:id="1627"/>
      <w:r w:rsidRPr="00E211AD">
        <w:t>en och tillsynsmyndigheten</w:t>
      </w:r>
      <w:bookmarkEnd w:id="1628"/>
      <w:bookmarkEnd w:id="1629"/>
      <w:bookmarkEnd w:id="1630"/>
      <w:bookmarkEnd w:id="1631"/>
    </w:p>
    <w:p w14:paraId="52D7E20D" w14:textId="77777777" w:rsidR="00D85371" w:rsidRPr="00E211AD" w:rsidRDefault="00D85371" w:rsidP="00D85371">
      <w:pPr>
        <w:pStyle w:val="Brdtextram"/>
      </w:pPr>
      <w:r>
        <w:rPr>
          <w:b/>
        </w:rPr>
        <w:t>Regeringens f</w:t>
      </w:r>
      <w:r w:rsidRPr="00E211AD">
        <w:rPr>
          <w:b/>
        </w:rPr>
        <w:t>örslag:</w:t>
      </w:r>
      <w:r w:rsidRPr="00C60C50">
        <w:rPr>
          <w:bCs/>
        </w:rPr>
        <w:t xml:space="preserve"> </w:t>
      </w:r>
      <w:r>
        <w:t>Det ska framgå av lagen att regeringen utser reglerings</w:t>
      </w:r>
      <w:r>
        <w:softHyphen/>
        <w:t>myndighet respektive tillsynsmyndighet.</w:t>
      </w:r>
    </w:p>
    <w:p w14:paraId="3F08013D" w14:textId="77777777" w:rsidR="00D85371" w:rsidRPr="00E211AD" w:rsidRDefault="00D85371" w:rsidP="00D85371">
      <w:pPr>
        <w:pStyle w:val="Brdtextmedindragram"/>
      </w:pPr>
      <w:r w:rsidRPr="007C6D7A">
        <w:rPr>
          <w:b/>
          <w:spacing w:val="-2"/>
        </w:rPr>
        <w:t>Regeringens bedömning:</w:t>
      </w:r>
      <w:r w:rsidRPr="007C6D7A">
        <w:rPr>
          <w:spacing w:val="-2"/>
        </w:rPr>
        <w:t xml:space="preserve"> Post- och telestyrelsen bör vara reglerings</w:t>
      </w:r>
      <w:r w:rsidRPr="007C6D7A">
        <w:rPr>
          <w:spacing w:val="-2"/>
        </w:rPr>
        <w:softHyphen/>
      </w:r>
      <w:r w:rsidRPr="007C6D7A">
        <w:rPr>
          <w:spacing w:val="-2"/>
        </w:rPr>
        <w:softHyphen/>
      </w:r>
      <w:r w:rsidRPr="00E211AD">
        <w:t xml:space="preserve">myndighet och </w:t>
      </w:r>
      <w:r>
        <w:t>tillsynsmyndighet</w:t>
      </w:r>
      <w:r w:rsidRPr="00E211AD">
        <w:t>.</w:t>
      </w:r>
    </w:p>
    <w:p w14:paraId="312445F2" w14:textId="77777777" w:rsidR="00D85371" w:rsidRPr="00E211AD" w:rsidRDefault="00D85371" w:rsidP="00D85371">
      <w:pPr>
        <w:pStyle w:val="Brdtextmedindrag"/>
        <w:rPr>
          <w:sz w:val="8"/>
          <w:szCs w:val="8"/>
        </w:rPr>
      </w:pPr>
    </w:p>
    <w:p w14:paraId="579C2503" w14:textId="77777777" w:rsidR="00D85371" w:rsidRDefault="00D85371" w:rsidP="00D85371">
      <w:pPr>
        <w:pStyle w:val="Brdtextmedindrag"/>
      </w:pPr>
      <w:r>
        <w:rPr>
          <w:b/>
        </w:rPr>
        <w:t>Promemorians förslag och bedömning</w:t>
      </w:r>
      <w:r w:rsidRPr="00C917B5">
        <w:rPr>
          <w:bCs/>
        </w:rPr>
        <w:t xml:space="preserve"> </w:t>
      </w:r>
      <w:r>
        <w:t>överensstämmer med regering</w:t>
      </w:r>
      <w:r>
        <w:softHyphen/>
        <w:t>ens förslag och bedömning.</w:t>
      </w:r>
    </w:p>
    <w:p w14:paraId="1C44C49A" w14:textId="77777777" w:rsidR="00D85371" w:rsidRDefault="00D85371" w:rsidP="00D85371">
      <w:pPr>
        <w:pStyle w:val="Brdtextmedindrag"/>
      </w:pPr>
      <w:r>
        <w:rPr>
          <w:b/>
        </w:rPr>
        <w:t>Remissinstanserna</w:t>
      </w:r>
      <w:r w:rsidRPr="00C917B5">
        <w:t xml:space="preserve"> </w:t>
      </w:r>
      <w:bookmarkStart w:id="1633" w:name="_Hlk45720778"/>
      <w:r w:rsidRPr="00C917B5">
        <w:t>t</w:t>
      </w:r>
      <w:r w:rsidRPr="00930B8B">
        <w:t xml:space="preserve">illstyrker förslaget </w:t>
      </w:r>
      <w:r>
        <w:t xml:space="preserve">och bedömningen </w:t>
      </w:r>
      <w:r w:rsidRPr="00930B8B">
        <w:t>eller har inga synpunkter på de</w:t>
      </w:r>
      <w:r>
        <w:t>m</w:t>
      </w:r>
      <w:r w:rsidRPr="00930B8B">
        <w:t>.</w:t>
      </w:r>
      <w:bookmarkEnd w:id="1633"/>
    </w:p>
    <w:p w14:paraId="1536F9A0" w14:textId="77777777" w:rsidR="00D85371" w:rsidRPr="00E211AD" w:rsidRDefault="00D85371" w:rsidP="00D85371">
      <w:pPr>
        <w:pStyle w:val="Brdtextmedindrag"/>
      </w:pPr>
      <w:r w:rsidRPr="00E211AD">
        <w:rPr>
          <w:b/>
        </w:rPr>
        <w:t xml:space="preserve">Skälen för </w:t>
      </w:r>
      <w:r>
        <w:rPr>
          <w:b/>
        </w:rPr>
        <w:t xml:space="preserve">regeringens </w:t>
      </w:r>
      <w:r w:rsidRPr="00E211AD">
        <w:rPr>
          <w:b/>
        </w:rPr>
        <w:t>förslag och bedömning</w:t>
      </w:r>
      <w:r>
        <w:rPr>
          <w:b/>
        </w:rPr>
        <w:t>:</w:t>
      </w:r>
      <w:r w:rsidRPr="00E211AD">
        <w:t xml:space="preserve"> I artikel 5 i EU-direktivet finns bestämmelser om nationella regleringsmyndigheter och andra behöriga myndigheter.</w:t>
      </w:r>
    </w:p>
    <w:p w14:paraId="79133302" w14:textId="77777777" w:rsidR="00D85371" w:rsidRPr="00E211AD" w:rsidRDefault="00D85371" w:rsidP="00D85371">
      <w:pPr>
        <w:pStyle w:val="Brdtextmedindrag"/>
      </w:pPr>
      <w:r>
        <w:t>A</w:t>
      </w:r>
      <w:r w:rsidRPr="00E211AD">
        <w:t xml:space="preserve">lla uppgifter i direktivet </w:t>
      </w:r>
      <w:r>
        <w:t xml:space="preserve">ska </w:t>
      </w:r>
      <w:r w:rsidRPr="00E211AD">
        <w:t xml:space="preserve">fullgöras av </w:t>
      </w:r>
      <w:r w:rsidRPr="003E5FA6">
        <w:t xml:space="preserve">en behörig myndighet. </w:t>
      </w:r>
      <w:r>
        <w:t>V</w:t>
      </w:r>
      <w:r w:rsidRPr="003E5FA6">
        <w:t xml:space="preserve">idare </w:t>
      </w:r>
      <w:r>
        <w:t>ska</w:t>
      </w:r>
      <w:r w:rsidRPr="003E5FA6">
        <w:t xml:space="preserve"> en natio</w:t>
      </w:r>
      <w:r w:rsidRPr="003E5FA6">
        <w:softHyphen/>
        <w:t>nell</w:t>
      </w:r>
      <w:r w:rsidRPr="00E211AD">
        <w:t xml:space="preserve"> regleringsmyndighet åtminstone ansvara för att</w:t>
      </w:r>
    </w:p>
    <w:p w14:paraId="7098C34B" w14:textId="77777777" w:rsidR="00D85371" w:rsidRPr="004F687F" w:rsidRDefault="00D85371" w:rsidP="00D85371">
      <w:pPr>
        <w:pStyle w:val="Strecklista"/>
      </w:pPr>
      <w:r w:rsidRPr="004F687F">
        <w:t>genomföra förhandsreglering av marknaden, däribland genom att ålägga tillträdes- och samtrafikskyldigheter,</w:t>
      </w:r>
    </w:p>
    <w:p w14:paraId="2F88FFEB" w14:textId="77777777" w:rsidR="00D85371" w:rsidRPr="00C60C50" w:rsidRDefault="00D85371" w:rsidP="00D85371">
      <w:pPr>
        <w:pStyle w:val="Strecklista"/>
      </w:pPr>
      <w:r w:rsidRPr="00C60C50">
        <w:t>lösa tvister mellan företag,</w:t>
      </w:r>
    </w:p>
    <w:p w14:paraId="35CEB4F6" w14:textId="77777777" w:rsidR="00D85371" w:rsidRPr="00AC0AB8" w:rsidRDefault="00D85371" w:rsidP="00D85371">
      <w:pPr>
        <w:pStyle w:val="Strecklista"/>
      </w:pPr>
      <w:r w:rsidRPr="00717391">
        <w:t>förvalta radiospektrum,</w:t>
      </w:r>
    </w:p>
    <w:p w14:paraId="56010BFF" w14:textId="77777777" w:rsidR="00D85371" w:rsidRPr="004F687F" w:rsidRDefault="00D85371" w:rsidP="00D85371">
      <w:pPr>
        <w:pStyle w:val="Strecklista"/>
      </w:pPr>
      <w:r w:rsidRPr="004F687F">
        <w:t>bidra till att skydda slutanvändares rättigheter i sektorn för elektronisk kommunikation,</w:t>
      </w:r>
    </w:p>
    <w:p w14:paraId="01360C2F" w14:textId="77777777" w:rsidR="00D85371" w:rsidRPr="004F687F" w:rsidRDefault="00D85371" w:rsidP="00D85371">
      <w:pPr>
        <w:pStyle w:val="Strecklista"/>
      </w:pPr>
      <w:r w:rsidRPr="004F687F">
        <w:t>bedöma och noga övervaka marknadsutformnings- och konkurrens</w:t>
      </w:r>
      <w:r w:rsidRPr="004F687F">
        <w:softHyphen/>
        <w:t>frågor när det gäller öppen internetanslutning,</w:t>
      </w:r>
    </w:p>
    <w:p w14:paraId="117E12B0" w14:textId="77777777" w:rsidR="00D85371" w:rsidRPr="004F687F" w:rsidRDefault="00D85371" w:rsidP="00D85371">
      <w:pPr>
        <w:pStyle w:val="Strecklista"/>
      </w:pPr>
      <w:r w:rsidRPr="004F687F">
        <w:t>bedöma bördan av och beräkna nettokostnaden för tillhandahållandet av samhällsomfattande tjänster,</w:t>
      </w:r>
    </w:p>
    <w:p w14:paraId="2C9F927A" w14:textId="77777777" w:rsidR="00D85371" w:rsidRPr="004F687F" w:rsidRDefault="00D85371" w:rsidP="00D85371">
      <w:pPr>
        <w:pStyle w:val="Strecklista"/>
      </w:pPr>
      <w:r w:rsidRPr="004F687F">
        <w:t>säkerställa nummerportabilitet mellan tillhandahållare, och</w:t>
      </w:r>
    </w:p>
    <w:p w14:paraId="00C31B91" w14:textId="77777777" w:rsidR="00D85371" w:rsidRPr="004F687F" w:rsidRDefault="00D85371" w:rsidP="00D85371">
      <w:pPr>
        <w:pStyle w:val="Strecklista"/>
      </w:pPr>
      <w:r w:rsidRPr="004F687F">
        <w:t>utföra alla andra uppgifter som enligt direktivet är förbehållna de nation</w:t>
      </w:r>
      <w:r w:rsidRPr="004F687F">
        <w:softHyphen/>
        <w:t>ella regleringsmyndigheterna.</w:t>
      </w:r>
    </w:p>
    <w:p w14:paraId="58053F36" w14:textId="77777777" w:rsidR="00D85371" w:rsidRPr="00E211AD" w:rsidRDefault="00D85371" w:rsidP="00D85371">
      <w:pPr>
        <w:pStyle w:val="Brdtextefterstrecklista"/>
      </w:pPr>
      <w:r>
        <w:t>D</w:t>
      </w:r>
      <w:r w:rsidRPr="00E211AD">
        <w:t>en nationella reglerings</w:t>
      </w:r>
      <w:r w:rsidRPr="00E211AD">
        <w:softHyphen/>
        <w:t xml:space="preserve">myndigheten </w:t>
      </w:r>
      <w:r>
        <w:t xml:space="preserve">får </w:t>
      </w:r>
      <w:r w:rsidRPr="00E211AD">
        <w:t>utföra även andra uppgifter som före</w:t>
      </w:r>
      <w:r>
        <w:softHyphen/>
      </w:r>
      <w:r w:rsidRPr="00E211AD">
        <w:t>skrivs i direktivet eller i nationell rätt, inklusive nationell rätt som genom</w:t>
      </w:r>
      <w:r>
        <w:softHyphen/>
      </w:r>
      <w:r w:rsidRPr="00E211AD">
        <w:t xml:space="preserve">för EU-rätt. </w:t>
      </w:r>
      <w:bookmarkStart w:id="1634" w:name="_Hlk531338754"/>
      <w:r>
        <w:t>Av</w:t>
      </w:r>
      <w:r w:rsidRPr="00E211AD">
        <w:t xml:space="preserve"> ett antal bestämmelser i EU-direktivet </w:t>
      </w:r>
      <w:r>
        <w:t>framgår att</w:t>
      </w:r>
      <w:r w:rsidRPr="00E211AD">
        <w:t xml:space="preserve"> </w:t>
      </w:r>
      <w:r w:rsidRPr="00E211AD">
        <w:lastRenderedPageBreak/>
        <w:t>medlems</w:t>
      </w:r>
      <w:r>
        <w:softHyphen/>
      </w:r>
      <w:r w:rsidRPr="00E211AD">
        <w:t xml:space="preserve">staterna </w:t>
      </w:r>
      <w:r>
        <w:t>kan</w:t>
      </w:r>
      <w:r w:rsidRPr="00E211AD">
        <w:t xml:space="preserve"> välja </w:t>
      </w:r>
      <w:r w:rsidRPr="003E5FA6">
        <w:t>mellan att låta den nationella regleringsmyn</w:t>
      </w:r>
      <w:r>
        <w:softHyphen/>
      </w:r>
      <w:r w:rsidRPr="003E5FA6">
        <w:t>dig</w:t>
      </w:r>
      <w:r>
        <w:softHyphen/>
      </w:r>
      <w:r w:rsidRPr="003E5FA6">
        <w:t>heten eller en annan be</w:t>
      </w:r>
      <w:r w:rsidRPr="003E5FA6">
        <w:softHyphen/>
        <w:t>hörig</w:t>
      </w:r>
      <w:r w:rsidRPr="00E211AD">
        <w:t xml:space="preserve"> </w:t>
      </w:r>
      <w:r w:rsidRPr="003E5FA6">
        <w:t>myn</w:t>
      </w:r>
      <w:r w:rsidRPr="003E5FA6">
        <w:softHyphen/>
        <w:t>dighet utföra uppgifter. I andra fall anges endast att uppgifter ska fullgöras</w:t>
      </w:r>
      <w:r w:rsidRPr="00E211AD">
        <w:t xml:space="preserve"> av en behörig myndighet.</w:t>
      </w:r>
      <w:bookmarkEnd w:id="1634"/>
    </w:p>
    <w:p w14:paraId="5C56DF48" w14:textId="0CF14707" w:rsidR="00D85371" w:rsidRPr="00E211AD" w:rsidRDefault="00D85371" w:rsidP="00D85371">
      <w:pPr>
        <w:pStyle w:val="Brdtextmedindrag"/>
      </w:pPr>
      <w:r w:rsidRPr="003E5FA6">
        <w:t>PTS har sedan LEK:s ikraftträdande haft det samlade myndighetsansva</w:t>
      </w:r>
      <w:r w:rsidRPr="003E5FA6">
        <w:softHyphen/>
        <w:t>ret</w:t>
      </w:r>
      <w:r w:rsidRPr="00E211AD">
        <w:t xml:space="preserve"> </w:t>
      </w:r>
      <w:r w:rsidRPr="003E5FA6">
        <w:t xml:space="preserve">inom området för elektronisk kommunikation (se prop. 2002/03:110 </w:t>
      </w:r>
      <w:r w:rsidR="00EB24E6">
        <w:t>s. 3</w:t>
      </w:r>
      <w:r w:rsidRPr="003E5FA6">
        <w:t>22 f.</w:t>
      </w:r>
      <w:r w:rsidRPr="00E211AD">
        <w:t xml:space="preserve"> och prop. 2006/07:119 </w:t>
      </w:r>
      <w:r w:rsidR="00EB24E6">
        <w:t>s. 1</w:t>
      </w:r>
      <w:r w:rsidRPr="00E211AD">
        <w:t>3</w:t>
      </w:r>
      <w:r>
        <w:t> </w:t>
      </w:r>
      <w:r w:rsidRPr="00E211AD">
        <w:t>f.). PTS är utsedd till nationell regle</w:t>
      </w:r>
      <w:r w:rsidRPr="00E211AD">
        <w:softHyphen/>
        <w:t>rings</w:t>
      </w:r>
      <w:r w:rsidRPr="00E211AD">
        <w:softHyphen/>
        <w:t>myn</w:t>
      </w:r>
      <w:r w:rsidRPr="00E211AD">
        <w:softHyphen/>
      </w:r>
      <w:r w:rsidRPr="003E5FA6">
        <w:t>dig</w:t>
      </w:r>
      <w:r w:rsidRPr="003E5FA6">
        <w:softHyphen/>
        <w:t xml:space="preserve">het och utför </w:t>
      </w:r>
      <w:r>
        <w:t xml:space="preserve">i princip </w:t>
      </w:r>
      <w:r w:rsidRPr="003E5FA6">
        <w:t>alla uppgifter enligt LEK. Myndighe</w:t>
      </w:r>
      <w:r>
        <w:softHyphen/>
      </w:r>
      <w:r w:rsidRPr="003E5FA6">
        <w:t xml:space="preserve">tens ansvar på området framgår av </w:t>
      </w:r>
      <w:r>
        <w:t>förordningen (2003:396) om elektro</w:t>
      </w:r>
      <w:r>
        <w:softHyphen/>
        <w:t>nisk kommunikation</w:t>
      </w:r>
      <w:r w:rsidRPr="003E5FA6" w:rsidDel="0044123D">
        <w:t xml:space="preserve"> </w:t>
      </w:r>
      <w:r w:rsidRPr="003E5FA6">
        <w:t>och förordnin</w:t>
      </w:r>
      <w:r w:rsidRPr="003E5FA6">
        <w:softHyphen/>
        <w:t>gen (2007:951) med instruktion för Post- och</w:t>
      </w:r>
      <w:r w:rsidRPr="00E211AD">
        <w:t xml:space="preserve"> tele</w:t>
      </w:r>
      <w:r w:rsidRPr="00E211AD">
        <w:softHyphen/>
        <w:t xml:space="preserve">styrelsen. </w:t>
      </w:r>
      <w:r>
        <w:t xml:space="preserve">Regleringen innebär att </w:t>
      </w:r>
      <w:r w:rsidRPr="00E211AD">
        <w:t>PTS fullgör huvud</w:t>
      </w:r>
      <w:r>
        <w:softHyphen/>
      </w:r>
      <w:r w:rsidRPr="00E211AD">
        <w:t xml:space="preserve">delen av </w:t>
      </w:r>
      <w:r>
        <w:t xml:space="preserve">de </w:t>
      </w:r>
      <w:r w:rsidRPr="00E211AD">
        <w:t xml:space="preserve">uppgifter </w:t>
      </w:r>
      <w:r>
        <w:t xml:space="preserve">som den nationella regleringsmyndigheten ska utföra enligt </w:t>
      </w:r>
      <w:r w:rsidRPr="00E211AD">
        <w:t xml:space="preserve">artikel 5 i </w:t>
      </w:r>
      <w:r>
        <w:t>EU-direktivet.</w:t>
      </w:r>
      <w:r w:rsidRPr="00E211AD">
        <w:t xml:space="preserve"> Det har inte fram</w:t>
      </w:r>
      <w:r w:rsidRPr="00E211AD">
        <w:softHyphen/>
        <w:t>kommit något skäl för att nu göra en annan uppdel</w:t>
      </w:r>
      <w:r>
        <w:softHyphen/>
      </w:r>
      <w:r w:rsidRPr="00E211AD">
        <w:t>ning av myn</w:t>
      </w:r>
      <w:r w:rsidRPr="00E211AD">
        <w:softHyphen/>
        <w:t>dig</w:t>
      </w:r>
      <w:r w:rsidRPr="00E211AD">
        <w:softHyphen/>
        <w:t>hetsansvaret. PTS bör där</w:t>
      </w:r>
      <w:r>
        <w:softHyphen/>
      </w:r>
      <w:r w:rsidRPr="00E211AD">
        <w:t>för ha huvudan</w:t>
      </w:r>
      <w:r w:rsidRPr="00E211AD">
        <w:softHyphen/>
        <w:t>svaret för myn</w:t>
      </w:r>
      <w:r>
        <w:softHyphen/>
      </w:r>
      <w:r w:rsidRPr="00E211AD">
        <w:t>dighetsupp</w:t>
      </w:r>
      <w:r w:rsidRPr="00E211AD">
        <w:softHyphen/>
        <w:t>gifterna även enligt den nya la</w:t>
      </w:r>
      <w:r>
        <w:softHyphen/>
      </w:r>
      <w:r w:rsidRPr="00E211AD">
        <w:t xml:space="preserve">gen. </w:t>
      </w:r>
      <w:r>
        <w:t>Detta bör regleras i förordning.</w:t>
      </w:r>
    </w:p>
    <w:p w14:paraId="0BC0C6FE" w14:textId="64C39A78" w:rsidR="00D85371" w:rsidRDefault="00D85371" w:rsidP="00F775E2">
      <w:pPr>
        <w:pStyle w:val="Brdtextmedindrag"/>
        <w:rPr>
          <w:rFonts w:eastAsiaTheme="minorHAnsi"/>
        </w:rPr>
      </w:pPr>
      <w:r w:rsidRPr="00E211AD">
        <w:t>Enligt 1</w:t>
      </w:r>
      <w:r>
        <w:t> kap. 3 §</w:t>
      </w:r>
      <w:r w:rsidRPr="00E211AD">
        <w:t xml:space="preserve"> LEK ska d</w:t>
      </w:r>
      <w:r w:rsidRPr="003E5FA6">
        <w:t xml:space="preserve">en myndighet som regeringen bestämmer </w:t>
      </w:r>
      <w:r w:rsidRPr="00E211AD">
        <w:t>ta emot anmäl</w:t>
      </w:r>
      <w:r w:rsidRPr="00E211AD">
        <w:softHyphen/>
        <w:t>ningar, pröva ansökningar, besluta om skyldigheter och i öv</w:t>
      </w:r>
      <w:r w:rsidRPr="00E211AD">
        <w:softHyphen/>
        <w:t>rigt pröva fråg</w:t>
      </w:r>
      <w:r w:rsidRPr="00E211AD">
        <w:softHyphen/>
        <w:t xml:space="preserve">or och handlägga ärenden samt utöva tillsyn enligt lagen och enligt föreskrifter meddelade </w:t>
      </w:r>
      <w:r>
        <w:t>med stöd av</w:t>
      </w:r>
      <w:r w:rsidRPr="00E211AD">
        <w:t xml:space="preserve"> lagen.</w:t>
      </w:r>
      <w:r w:rsidRPr="003E5FA6">
        <w:t xml:space="preserve"> </w:t>
      </w:r>
      <w:r>
        <w:t xml:space="preserve">En liknande </w:t>
      </w:r>
      <w:r w:rsidRPr="003E5FA6">
        <w:t xml:space="preserve">paragraf bör </w:t>
      </w:r>
      <w:r>
        <w:t>in</w:t>
      </w:r>
      <w:r w:rsidRPr="003E5FA6">
        <w:t xml:space="preserve">föras </w:t>
      </w:r>
      <w:r>
        <w:t>i</w:t>
      </w:r>
      <w:r w:rsidRPr="003E5FA6">
        <w:t xml:space="preserve"> den nya lagen. </w:t>
      </w:r>
      <w:r>
        <w:t>Den</w:t>
      </w:r>
      <w:r w:rsidRPr="003E5FA6">
        <w:t xml:space="preserve"> bör </w:t>
      </w:r>
      <w:r>
        <w:t xml:space="preserve">ange att regeringen utser vilken </w:t>
      </w:r>
      <w:r w:rsidRPr="003E5FA6">
        <w:t>myndig</w:t>
      </w:r>
      <w:r w:rsidR="00AA3997">
        <w:softHyphen/>
      </w:r>
      <w:r w:rsidRPr="003E5FA6">
        <w:t>het</w:t>
      </w:r>
      <w:r>
        <w:t xml:space="preserve"> som ska vara</w:t>
      </w:r>
      <w:r w:rsidRPr="003E5FA6">
        <w:t xml:space="preserve"> regleringsmyndighet</w:t>
      </w:r>
      <w:r>
        <w:t xml:space="preserve"> respektive</w:t>
      </w:r>
      <w:r w:rsidRPr="003E5FA6">
        <w:t xml:space="preserve"> tillsynsmyndighet.</w:t>
      </w:r>
      <w:bookmarkStart w:id="1635" w:name="_Toc9841694"/>
      <w:bookmarkStart w:id="1636" w:name="_Toc9867571"/>
      <w:bookmarkStart w:id="1637" w:name="_Toc9867821"/>
      <w:bookmarkStart w:id="1638" w:name="_Toc9871238"/>
      <w:bookmarkStart w:id="1639" w:name="_Toc9958321"/>
      <w:bookmarkStart w:id="1640" w:name="_Toc9961380"/>
      <w:bookmarkStart w:id="1641" w:name="_Toc9962479"/>
      <w:bookmarkStart w:id="1642" w:name="_Toc17793443"/>
      <w:bookmarkEnd w:id="1632"/>
    </w:p>
    <w:p w14:paraId="7D9EBF15" w14:textId="77777777" w:rsidR="00D85371" w:rsidRPr="00E211AD" w:rsidRDefault="00D85371" w:rsidP="00D85371">
      <w:pPr>
        <w:pStyle w:val="Rubrik1"/>
      </w:pPr>
      <w:bookmarkStart w:id="1643" w:name="_Toc9841702"/>
      <w:bookmarkStart w:id="1644" w:name="_Toc9867579"/>
      <w:bookmarkStart w:id="1645" w:name="_Toc9867829"/>
      <w:bookmarkStart w:id="1646" w:name="_Toc9871246"/>
      <w:bookmarkStart w:id="1647" w:name="_Toc9958329"/>
      <w:bookmarkStart w:id="1648" w:name="_Toc9961388"/>
      <w:bookmarkStart w:id="1649" w:name="_Toc9962487"/>
      <w:bookmarkStart w:id="1650" w:name="_Toc17793451"/>
      <w:bookmarkStart w:id="1651" w:name="_Toc73006020"/>
      <w:bookmarkStart w:id="1652" w:name="_Toc86738821"/>
      <w:bookmarkStart w:id="1653" w:name="_Toc94597584"/>
      <w:bookmarkStart w:id="1654" w:name="_Toc96533427"/>
      <w:bookmarkEnd w:id="1635"/>
      <w:bookmarkEnd w:id="1636"/>
      <w:bookmarkEnd w:id="1637"/>
      <w:bookmarkEnd w:id="1638"/>
      <w:bookmarkEnd w:id="1639"/>
      <w:bookmarkEnd w:id="1640"/>
      <w:bookmarkEnd w:id="1641"/>
      <w:bookmarkEnd w:id="1642"/>
      <w:r w:rsidRPr="00E211AD">
        <w:t>Lagen om standarder för sändning av radio- och TV-signaler</w:t>
      </w:r>
      <w:bookmarkEnd w:id="1643"/>
      <w:bookmarkEnd w:id="1644"/>
      <w:bookmarkEnd w:id="1645"/>
      <w:bookmarkEnd w:id="1646"/>
      <w:bookmarkEnd w:id="1647"/>
      <w:bookmarkEnd w:id="1648"/>
      <w:bookmarkEnd w:id="1649"/>
      <w:bookmarkEnd w:id="1650"/>
      <w:bookmarkEnd w:id="1651"/>
      <w:bookmarkEnd w:id="1652"/>
      <w:bookmarkEnd w:id="1653"/>
      <w:bookmarkEnd w:id="1654"/>
    </w:p>
    <w:p w14:paraId="4E158D67" w14:textId="77777777" w:rsidR="00D85371" w:rsidRPr="00E211AD" w:rsidRDefault="00D85371" w:rsidP="00D85371">
      <w:pPr>
        <w:pStyle w:val="Brdtextram"/>
      </w:pPr>
      <w:r w:rsidRPr="00E211AD">
        <w:rPr>
          <w:b/>
        </w:rPr>
        <w:t>Regeringens förslag:</w:t>
      </w:r>
      <w:r w:rsidRPr="00E211AD">
        <w:t xml:space="preserve"> Rubriken till lagen om standarder för sändning av radio- och TV-signaler ska ändras till lagen om standarder för digital radio och tv. </w:t>
      </w:r>
      <w:r w:rsidRPr="00520335">
        <w:t>Direktivshänvisningarna i lagen ska ändras till att avse genomförande av</w:t>
      </w:r>
      <w:r w:rsidRPr="00E211AD">
        <w:t xml:space="preserve"> artiklarna 62 och 113 i EU-direktivet.</w:t>
      </w:r>
    </w:p>
    <w:p w14:paraId="2BDE7D2A" w14:textId="77777777" w:rsidR="00D85371" w:rsidRPr="00E211AD" w:rsidRDefault="00D85371" w:rsidP="00D85371">
      <w:pPr>
        <w:pStyle w:val="Brdtextmedindragram"/>
      </w:pPr>
      <w:r w:rsidRPr="00E211AD">
        <w:t>Den som tillhandahåller digitala tv-tjänster ska se till att slut</w:t>
      </w:r>
      <w:r w:rsidRPr="00E211AD">
        <w:softHyphen/>
        <w:t>använ</w:t>
      </w:r>
      <w:r>
        <w:softHyphen/>
      </w:r>
      <w:r w:rsidRPr="00E211AD">
        <w:t xml:space="preserve">dare avgiftsfritt kan lämna tillbaka digital tv-utrustning, om den inte </w:t>
      </w:r>
      <w:r>
        <w:t>kan användas</w:t>
      </w:r>
      <w:r w:rsidRPr="00E211AD">
        <w:t xml:space="preserve"> med andra tillhandahållares digitala tv-tjänster</w:t>
      </w:r>
      <w:r>
        <w:t>.</w:t>
      </w:r>
    </w:p>
    <w:p w14:paraId="11747872" w14:textId="77777777" w:rsidR="00D85371" w:rsidRPr="00E211AD" w:rsidRDefault="00D85371" w:rsidP="00D85371">
      <w:pPr>
        <w:pStyle w:val="Brdtextmedindrag"/>
        <w:rPr>
          <w:sz w:val="8"/>
          <w:szCs w:val="8"/>
        </w:rPr>
      </w:pPr>
    </w:p>
    <w:p w14:paraId="3C3D6C21" w14:textId="77777777" w:rsidR="00D85371" w:rsidRPr="00E211AD" w:rsidRDefault="00D85371" w:rsidP="00D85371">
      <w:pPr>
        <w:pStyle w:val="Brdtextmedindrag"/>
      </w:pPr>
      <w:r w:rsidRPr="00E211AD">
        <w:rPr>
          <w:b/>
        </w:rPr>
        <w:t>Promemorians förslag</w:t>
      </w:r>
      <w:r w:rsidRPr="000F4C47">
        <w:rPr>
          <w:bCs/>
        </w:rPr>
        <w:t xml:space="preserve"> </w:t>
      </w:r>
      <w:r>
        <w:rPr>
          <w:bCs/>
        </w:rPr>
        <w:t>överensstämmer med regeringens förslag.</w:t>
      </w:r>
    </w:p>
    <w:p w14:paraId="1B6A091B" w14:textId="77777777" w:rsidR="00D85371" w:rsidRPr="0015375C" w:rsidRDefault="00D85371" w:rsidP="00D85371">
      <w:pPr>
        <w:pStyle w:val="Brdtextmedindrag"/>
      </w:pPr>
      <w:r w:rsidRPr="00520335">
        <w:rPr>
          <w:b/>
        </w:rPr>
        <w:t>Remissinstanserna:</w:t>
      </w:r>
      <w:r w:rsidRPr="004C5CC2">
        <w:rPr>
          <w:bCs/>
        </w:rPr>
        <w:t xml:space="preserve"> </w:t>
      </w:r>
      <w:r w:rsidRPr="00AA6A04">
        <w:t xml:space="preserve">De flesta </w:t>
      </w:r>
      <w:r w:rsidRPr="002C41C5">
        <w:t xml:space="preserve">av remissinstanserna </w:t>
      </w:r>
      <w:r w:rsidRPr="0015375C">
        <w:t>tillstyrker förslag</w:t>
      </w:r>
      <w:r>
        <w:t>et</w:t>
      </w:r>
      <w:r w:rsidRPr="0015375C">
        <w:t xml:space="preserve"> eller har ingen invändning mot de</w:t>
      </w:r>
      <w:r>
        <w:t>t</w:t>
      </w:r>
      <w:r w:rsidRPr="0015375C">
        <w:t xml:space="preserve">. </w:t>
      </w:r>
      <w:r w:rsidRPr="0015375C">
        <w:rPr>
          <w:i/>
        </w:rPr>
        <w:t>Myndigheten för press, radio och tv</w:t>
      </w:r>
      <w:r w:rsidRPr="0015375C">
        <w:t xml:space="preserve"> anser dock att tillsynsansvaret över den nya skyl</w:t>
      </w:r>
      <w:r>
        <w:softHyphen/>
      </w:r>
      <w:r w:rsidRPr="0015375C">
        <w:t>dig</w:t>
      </w:r>
      <w:r>
        <w:softHyphen/>
      </w:r>
      <w:r w:rsidRPr="0015375C">
        <w:t>het</w:t>
      </w:r>
      <w:r>
        <w:t>en</w:t>
      </w:r>
      <w:r w:rsidRPr="0015375C">
        <w:t xml:space="preserve"> </w:t>
      </w:r>
      <w:r>
        <w:t>för till</w:t>
      </w:r>
      <w:r>
        <w:softHyphen/>
        <w:t>handa</w:t>
      </w:r>
      <w:r>
        <w:softHyphen/>
        <w:t xml:space="preserve">hållare </w:t>
      </w:r>
      <w:r w:rsidRPr="0015375C">
        <w:t xml:space="preserve">att se till att digital tv-utrustning kan lämnas tillbaka i vissa fall bör </w:t>
      </w:r>
      <w:r>
        <w:t xml:space="preserve">tilldelas </w:t>
      </w:r>
      <w:r w:rsidRPr="0015375C">
        <w:t>en myndighet med närmare erfarenhet av den typen av konsu</w:t>
      </w:r>
      <w:r>
        <w:softHyphen/>
      </w:r>
      <w:r w:rsidRPr="0015375C">
        <w:t>ment</w:t>
      </w:r>
      <w:r w:rsidRPr="0015375C">
        <w:softHyphen/>
        <w:t xml:space="preserve">frågor. Det bör </w:t>
      </w:r>
      <w:r>
        <w:t xml:space="preserve">enligt myndigheten </w:t>
      </w:r>
      <w:r w:rsidRPr="0015375C">
        <w:t xml:space="preserve">även övervägas om närmare </w:t>
      </w:r>
      <w:r>
        <w:t>väg</w:t>
      </w:r>
      <w:r>
        <w:softHyphen/>
        <w:t xml:space="preserve">ledning avseende skyldigheten </w:t>
      </w:r>
      <w:r w:rsidRPr="0015375C">
        <w:t>bör ges i lag. Myndigheten vidhåll</w:t>
      </w:r>
      <w:r>
        <w:softHyphen/>
      </w:r>
      <w:r w:rsidRPr="0015375C">
        <w:t>er att det av samordnings- och effektivitetsskäl är lämpligt att PTS tar över ansvaret för lagen.</w:t>
      </w:r>
    </w:p>
    <w:p w14:paraId="4DEBFF7D" w14:textId="77777777" w:rsidR="00D85371" w:rsidRDefault="00D85371" w:rsidP="00D85371">
      <w:pPr>
        <w:pStyle w:val="Rubrik4utannumrering"/>
      </w:pPr>
      <w:r w:rsidRPr="00520335">
        <w:lastRenderedPageBreak/>
        <w:t>Skälen för regeringens förslag</w:t>
      </w:r>
    </w:p>
    <w:p w14:paraId="71B53E77" w14:textId="77777777" w:rsidR="00D85371" w:rsidRPr="004C5CC2" w:rsidRDefault="00D85371" w:rsidP="00D85371">
      <w:pPr>
        <w:pStyle w:val="Rubrik5utannumrering"/>
        <w:spacing w:before="0"/>
      </w:pPr>
      <w:r>
        <w:t>Lagens tillämpningsområde ändras</w:t>
      </w:r>
    </w:p>
    <w:p w14:paraId="512A5630" w14:textId="77777777" w:rsidR="00D85371" w:rsidRDefault="00D85371" w:rsidP="00D85371">
      <w:pPr>
        <w:pStyle w:val="Brdtextmedindrag"/>
        <w:ind w:firstLine="0"/>
      </w:pPr>
      <w:r w:rsidRPr="00520335">
        <w:t>Lagen (1998:31) om standarder för sändning av radio- och TV-signaler</w:t>
      </w:r>
      <w:r>
        <w:t xml:space="preserve"> (</w:t>
      </w:r>
      <w:r w:rsidRPr="00520335">
        <w:t>TSL</w:t>
      </w:r>
      <w:r>
        <w:t>)</w:t>
      </w:r>
      <w:r w:rsidRPr="00520335">
        <w:t xml:space="preserve"> genomför bestämmelser </w:t>
      </w:r>
      <w:r>
        <w:t xml:space="preserve">om </w:t>
      </w:r>
      <w:r w:rsidRPr="0037540C">
        <w:t>tillämpning av standarder för sändning av ljudradio- och televisions</w:t>
      </w:r>
      <w:r>
        <w:softHyphen/>
      </w:r>
      <w:r w:rsidRPr="0037540C">
        <w:t>signaler</w:t>
      </w:r>
      <w:r>
        <w:t xml:space="preserve"> </w:t>
      </w:r>
      <w:r w:rsidRPr="00520335">
        <w:t>i tillträdes</w:t>
      </w:r>
      <w:r w:rsidRPr="00520335">
        <w:softHyphen/>
        <w:t>direk</w:t>
      </w:r>
      <w:r w:rsidRPr="00520335">
        <w:softHyphen/>
      </w:r>
      <w:r w:rsidRPr="00E211AD">
        <w:t>tivet, ramdirektivet och USO-direktivet.</w:t>
      </w:r>
      <w:r>
        <w:t xml:space="preserve"> Det framgår uttryckligen av 1 § TSL. Motsvarande bestäm</w:t>
      </w:r>
      <w:r>
        <w:softHyphen/>
      </w:r>
      <w:r>
        <w:softHyphen/>
        <w:t>melser finns i EU-direktivet som även till viss del innebär att be</w:t>
      </w:r>
      <w:r>
        <w:softHyphen/>
        <w:t>stäm</w:t>
      </w:r>
      <w:r>
        <w:softHyphen/>
      </w:r>
      <w:r>
        <w:softHyphen/>
        <w:t>melser tagits bort samtidigt som ny reglering tillkommit på området.</w:t>
      </w:r>
      <w:r w:rsidRPr="00385FA1">
        <w:t xml:space="preserve"> </w:t>
      </w:r>
      <w:r>
        <w:t>För att genomföra EU-direktivet bör vissa ändringar göras i TSL.</w:t>
      </w:r>
    </w:p>
    <w:p w14:paraId="60394C1F" w14:textId="4036B028" w:rsidR="00D85371" w:rsidRDefault="00D85371" w:rsidP="00D85371">
      <w:pPr>
        <w:pStyle w:val="Brdtextmedindrag"/>
      </w:pPr>
      <w:r>
        <w:t>Det är Myndig</w:t>
      </w:r>
      <w:r>
        <w:softHyphen/>
        <w:t xml:space="preserve">heten för press, radio och tv som har tillsynsansvaret över att lagen följs. Utgångspunkten för uppdelningen av myndighetsansvaret har varit att separera överförings- respektive </w:t>
      </w:r>
      <w:r w:rsidRPr="00AA0733">
        <w:t xml:space="preserve">innehållsreglering på skilda myndigheter (se prop. 2002/03:110 </w:t>
      </w:r>
      <w:r w:rsidR="00EB24E6">
        <w:t>s. 3</w:t>
      </w:r>
      <w:r w:rsidRPr="00AA0733">
        <w:t>34). I avsnitt 24 be</w:t>
      </w:r>
      <w:r>
        <w:t>döms att PTS bör fort</w:t>
      </w:r>
      <w:r>
        <w:softHyphen/>
        <w:t>sätta att ha huvud</w:t>
      </w:r>
      <w:r>
        <w:softHyphen/>
        <w:t>ansvaret för den nya lagen om elektronisk kom</w:t>
      </w:r>
      <w:r>
        <w:softHyphen/>
        <w:t>mun</w:t>
      </w:r>
      <w:r>
        <w:softHyphen/>
        <w:t>ika</w:t>
      </w:r>
      <w:r>
        <w:softHyphen/>
        <w:t>tion. Inom ramen för det här lagstiftningsärendet saknas underlag för att se över myndighetsorganisationen i den del som avser innehålls</w:t>
      </w:r>
      <w:r>
        <w:softHyphen/>
        <w:t xml:space="preserve">reglering. Enligt regeringens bedömning medför inte heller EU-direktivet sådana ändringar som innebär att myndighetsuppgifter behöver flyttas. </w:t>
      </w:r>
    </w:p>
    <w:p w14:paraId="112A358E" w14:textId="77777777" w:rsidR="00D85371" w:rsidRDefault="00D85371" w:rsidP="00D85371">
      <w:pPr>
        <w:pStyle w:val="Brdtextmedindrag"/>
      </w:pPr>
      <w:r w:rsidRPr="00E211AD">
        <w:t>I</w:t>
      </w:r>
      <w:r w:rsidRPr="00E211AD" w:rsidDel="00D56E56">
        <w:t xml:space="preserve"> a</w:t>
      </w:r>
      <w:r w:rsidRPr="00E211AD">
        <w:t>rtikel 62 i EU-direktivet finns bestämmelser om system för villkorad tillgång till digitala radio- och tv-sändningar som motsvarar 7</w:t>
      </w:r>
      <w:r>
        <w:t> </w:t>
      </w:r>
      <w:r w:rsidRPr="00E211AD">
        <w:t>och</w:t>
      </w:r>
      <w:r>
        <w:t> </w:t>
      </w:r>
      <w:r w:rsidRPr="00E211AD">
        <w:t>8</w:t>
      </w:r>
      <w:r>
        <w:t> §</w:t>
      </w:r>
      <w:r w:rsidRPr="00E211AD">
        <w:t>§ TSL. Bestäm</w:t>
      </w:r>
      <w:r>
        <w:softHyphen/>
      </w:r>
      <w:r w:rsidRPr="00E211AD">
        <w:t>mels</w:t>
      </w:r>
      <w:r>
        <w:softHyphen/>
      </w:r>
      <w:r w:rsidRPr="00E211AD">
        <w:t>er om interoperabilitet för digital tv-utrustning finns i artikel 113.1 och bilaga 11 till EU-direktivet. Bestämmelserna motsvarar 4</w:t>
      </w:r>
      <w:r>
        <w:t> </w:t>
      </w:r>
      <w:r w:rsidRPr="00E211AD">
        <w:t>och</w:t>
      </w:r>
      <w:r>
        <w:t> </w:t>
      </w:r>
      <w:r w:rsidRPr="00E211AD">
        <w:t>5</w:t>
      </w:r>
      <w:r>
        <w:t> §</w:t>
      </w:r>
      <w:r w:rsidRPr="00E211AD">
        <w:t xml:space="preserve">§ TSL. </w:t>
      </w:r>
      <w:r>
        <w:t xml:space="preserve">Direktivshänvisningarna i 1 § TSL </w:t>
      </w:r>
      <w:r w:rsidRPr="00E211AD">
        <w:t>bör därför ändras till att avse genomförande av artiklarna</w:t>
      </w:r>
      <w:r>
        <w:t xml:space="preserve"> </w:t>
      </w:r>
      <w:r w:rsidRPr="00E211AD">
        <w:t>62 och 113 i EU-direktivet.</w:t>
      </w:r>
    </w:p>
    <w:p w14:paraId="1B553878" w14:textId="77777777" w:rsidR="00D85371" w:rsidRDefault="00D85371" w:rsidP="00D85371">
      <w:pPr>
        <w:pStyle w:val="Brdtextmedindrag"/>
      </w:pPr>
      <w:r w:rsidRPr="00520335">
        <w:t>Av 2</w:t>
      </w:r>
      <w:r>
        <w:t> § </w:t>
      </w:r>
      <w:r w:rsidRPr="00520335">
        <w:t>TSL framgår att det i lagen finns bestämmelser om standarder för</w:t>
      </w:r>
      <w:r w:rsidRPr="00E211AD">
        <w:t xml:space="preserve"> tv-tjänster som sänds i bredbildsformat, har hög upplösning eller an</w:t>
      </w:r>
      <w:r>
        <w:softHyphen/>
      </w:r>
      <w:r w:rsidRPr="00E211AD">
        <w:t>vänd</w:t>
      </w:r>
      <w:r>
        <w:softHyphen/>
      </w:r>
      <w:r w:rsidRPr="00E211AD">
        <w:t xml:space="preserve">er digitala sändningssystem samt om system för villkorad tillgång till digitala </w:t>
      </w:r>
      <w:r w:rsidRPr="00520335">
        <w:t xml:space="preserve">ljudradio- och tv-sändningar till allmänheten. </w:t>
      </w:r>
      <w:r>
        <w:t>Eftersom bestäm</w:t>
      </w:r>
      <w:r>
        <w:softHyphen/>
        <w:t>mel</w:t>
      </w:r>
      <w:r>
        <w:softHyphen/>
        <w:t xml:space="preserve">serna i </w:t>
      </w:r>
      <w:r w:rsidRPr="00520335">
        <w:t>EU-direktivet endast</w:t>
      </w:r>
      <w:r w:rsidRPr="00E211AD">
        <w:t xml:space="preserve"> </w:t>
      </w:r>
      <w:r w:rsidRPr="00520335">
        <w:t>om</w:t>
      </w:r>
      <w:r>
        <w:softHyphen/>
      </w:r>
      <w:r w:rsidRPr="00520335">
        <w:t>fatt</w:t>
      </w:r>
      <w:r>
        <w:softHyphen/>
      </w:r>
      <w:r w:rsidRPr="00520335">
        <w:t>ar digitala tv- och ljud</w:t>
      </w:r>
      <w:r>
        <w:softHyphen/>
      </w:r>
      <w:r w:rsidRPr="00520335">
        <w:t>radio</w:t>
      </w:r>
      <w:r>
        <w:softHyphen/>
      </w:r>
      <w:r w:rsidRPr="00520335">
        <w:t>sändningar</w:t>
      </w:r>
      <w:r>
        <w:t>, bör paragrafen anpassas efter det.</w:t>
      </w:r>
    </w:p>
    <w:p w14:paraId="2F6409B1" w14:textId="58A72D63" w:rsidR="00D85371" w:rsidRDefault="00D85371" w:rsidP="00D85371">
      <w:pPr>
        <w:pStyle w:val="Brdtextmedindrag"/>
      </w:pPr>
      <w:r w:rsidRPr="00E211AD">
        <w:t>I 3</w:t>
      </w:r>
      <w:r>
        <w:t> § </w:t>
      </w:r>
      <w:r w:rsidRPr="00E211AD">
        <w:t xml:space="preserve">första stycket TSL finns ett bemyndigande </w:t>
      </w:r>
      <w:r>
        <w:t xml:space="preserve">som omfattar </w:t>
      </w:r>
      <w:r w:rsidRPr="00E211AD">
        <w:t>använd</w:t>
      </w:r>
      <w:r>
        <w:softHyphen/>
      </w:r>
      <w:r w:rsidRPr="00E211AD">
        <w:t>ning av standarder vid sändning av tv-tjänster och pro</w:t>
      </w:r>
      <w:r>
        <w:softHyphen/>
      </w:r>
      <w:r w:rsidRPr="00E211AD">
        <w:t>gram till allmän</w:t>
      </w:r>
      <w:r>
        <w:softHyphen/>
      </w:r>
      <w:r w:rsidRPr="00E211AD">
        <w:t xml:space="preserve">heten. </w:t>
      </w:r>
      <w:r>
        <w:t>I</w:t>
      </w:r>
      <w:r w:rsidRPr="00E211AD">
        <w:t xml:space="preserve"> andra stycke</w:t>
      </w:r>
      <w:r>
        <w:t>t</w:t>
      </w:r>
      <w:r w:rsidRPr="00E211AD">
        <w:t xml:space="preserve"> finns en skyldig</w:t>
      </w:r>
      <w:r>
        <w:softHyphen/>
      </w:r>
      <w:r w:rsidRPr="00E211AD">
        <w:t>het att vidaresända tv-tjänster och program i bredbilds</w:t>
      </w:r>
      <w:r>
        <w:softHyphen/>
      </w:r>
      <w:r w:rsidRPr="00E211AD">
        <w:t>format</w:t>
      </w:r>
      <w:r>
        <w:softHyphen/>
      </w:r>
      <w:r w:rsidRPr="00E211AD">
        <w:t>et</w:t>
      </w:r>
      <w:r>
        <w:t> </w:t>
      </w:r>
      <w:r w:rsidRPr="00E211AD">
        <w:t>16:9. Vidare finns i 6</w:t>
      </w:r>
      <w:r>
        <w:t> § </w:t>
      </w:r>
      <w:r w:rsidRPr="00E211AD">
        <w:t>TSL ett bemyndi</w:t>
      </w:r>
      <w:r>
        <w:softHyphen/>
      </w:r>
      <w:r w:rsidRPr="00E211AD">
        <w:t>gan</w:t>
      </w:r>
      <w:r>
        <w:softHyphen/>
      </w:r>
      <w:r w:rsidRPr="00E211AD">
        <w:t>de i fråga om system för villkorad tillgång till digitala ljudradio- och tv-tjänster. Bestäm</w:t>
      </w:r>
      <w:r>
        <w:softHyphen/>
      </w:r>
      <w:r w:rsidRPr="00E211AD">
        <w:t>melserna, som inte har någon mot</w:t>
      </w:r>
      <w:r>
        <w:softHyphen/>
      </w:r>
      <w:r w:rsidRPr="00E211AD">
        <w:t>svarig</w:t>
      </w:r>
      <w:r>
        <w:softHyphen/>
      </w:r>
      <w:r w:rsidRPr="00E211AD">
        <w:t>het i EU-direkti</w:t>
      </w:r>
      <w:r>
        <w:softHyphen/>
      </w:r>
      <w:r w:rsidRPr="00E211AD">
        <w:t>vet, genomför vissa artiklar i tillträdesdirektivet och tidigare bestämmelser i det upp</w:t>
      </w:r>
      <w:r>
        <w:softHyphen/>
      </w:r>
      <w:r w:rsidRPr="00E211AD">
        <w:t>hävda s.k. tv-standarddirektivet, dvs. Europaparla</w:t>
      </w:r>
      <w:r w:rsidRPr="00E211AD">
        <w:softHyphen/>
        <w:t>ment</w:t>
      </w:r>
      <w:r w:rsidRPr="00E211AD">
        <w:softHyphen/>
        <w:t>ets och rådets direktiv nr 95/47/EG av den 24</w:t>
      </w:r>
      <w:r>
        <w:t> </w:t>
      </w:r>
      <w:r w:rsidRPr="00E211AD">
        <w:t xml:space="preserve">oktober 1995 om tillämpning av standarder för sändning av televisionssignaler (se prop. 2002/03:110 </w:t>
      </w:r>
      <w:r w:rsidR="00EB24E6">
        <w:t>s. 3</w:t>
      </w:r>
      <w:r w:rsidRPr="00E211AD">
        <w:t>13</w:t>
      </w:r>
      <w:r>
        <w:t> </w:t>
      </w:r>
      <w:r w:rsidRPr="00E211AD">
        <w:t>f. och 411</w:t>
      </w:r>
      <w:r>
        <w:t> </w:t>
      </w:r>
      <w:r w:rsidRPr="00E211AD">
        <w:t xml:space="preserve">f. och prop. 1997/98:34 </w:t>
      </w:r>
      <w:r w:rsidR="00EB24E6">
        <w:t>s. 2</w:t>
      </w:r>
      <w:r w:rsidRPr="00E211AD">
        <w:t>3</w:t>
      </w:r>
      <w:r>
        <w:t> </w:t>
      </w:r>
      <w:r w:rsidRPr="00E211AD">
        <w:t>f. och 46</w:t>
      </w:r>
      <w:r>
        <w:t> </w:t>
      </w:r>
      <w:r w:rsidRPr="00E211AD">
        <w:t>f.). Mot den bak</w:t>
      </w:r>
      <w:r>
        <w:softHyphen/>
      </w:r>
      <w:r w:rsidRPr="00E211AD">
        <w:t xml:space="preserve">grunden </w:t>
      </w:r>
      <w:r>
        <w:t xml:space="preserve">behövs inte </w:t>
      </w:r>
      <w:r w:rsidRPr="00E211AD">
        <w:t>3</w:t>
      </w:r>
      <w:r>
        <w:t> </w:t>
      </w:r>
      <w:r w:rsidRPr="00E211AD">
        <w:t>och</w:t>
      </w:r>
      <w:r>
        <w:t> </w:t>
      </w:r>
      <w:r w:rsidRPr="00E211AD">
        <w:t>6</w:t>
      </w:r>
      <w:r>
        <w:t> §</w:t>
      </w:r>
      <w:r w:rsidRPr="00E211AD">
        <w:t>§ TSL. Därmed behöver bestäm</w:t>
      </w:r>
      <w:r w:rsidRPr="00E211AD">
        <w:softHyphen/>
        <w:t>melserna om tillsyn i lagen följdändras (se 15</w:t>
      </w:r>
      <w:r>
        <w:t> §</w:t>
      </w:r>
      <w:r w:rsidRPr="00E211AD">
        <w:t>).</w:t>
      </w:r>
    </w:p>
    <w:p w14:paraId="2BD4AAB0" w14:textId="77777777" w:rsidR="00D85371" w:rsidRDefault="00D85371" w:rsidP="00D85371">
      <w:pPr>
        <w:pStyle w:val="Brdtextmedindrag"/>
      </w:pPr>
      <w:r w:rsidRPr="00E211AD">
        <w:t xml:space="preserve">Sammantaget innebär de föreslagna ändringarna att </w:t>
      </w:r>
      <w:r>
        <w:t>lagens</w:t>
      </w:r>
      <w:r w:rsidRPr="00E211AD">
        <w:t xml:space="preserve"> tillämpnings</w:t>
      </w:r>
      <w:r w:rsidRPr="00E211AD">
        <w:softHyphen/>
        <w:t xml:space="preserve">område ändras väsentligt. Det är därför lämpligt att ge lagen ett nytt namn. </w:t>
      </w:r>
      <w:r w:rsidRPr="00520335">
        <w:t>TSL bör benämnas lagen om standarder för digital radio och tv.</w:t>
      </w:r>
    </w:p>
    <w:p w14:paraId="18A4DE2F" w14:textId="77777777" w:rsidR="00D85371" w:rsidRDefault="00D85371" w:rsidP="00D85371">
      <w:pPr>
        <w:pStyle w:val="Rubrik5utannumrering"/>
      </w:pPr>
      <w:r>
        <w:t>En bestämmelse om interoperabilitet för digital tv-utrustning införs</w:t>
      </w:r>
    </w:p>
    <w:p w14:paraId="07EC660D" w14:textId="77777777" w:rsidR="00D85371" w:rsidRDefault="00D85371" w:rsidP="00D85371">
      <w:pPr>
        <w:pStyle w:val="Brdtextmedindrag"/>
        <w:ind w:firstLine="0"/>
      </w:pPr>
      <w:r w:rsidRPr="00520335">
        <w:t xml:space="preserve">Genom </w:t>
      </w:r>
      <w:r w:rsidRPr="00E211AD">
        <w:t>artikel 113.3 i EU-direktivet införs en ny bestämmelse om inter</w:t>
      </w:r>
      <w:r>
        <w:softHyphen/>
      </w:r>
      <w:r w:rsidRPr="00E211AD">
        <w:t xml:space="preserve">operabilitet för </w:t>
      </w:r>
      <w:r w:rsidRPr="00520335">
        <w:t xml:space="preserve">digital tv-utrustning. </w:t>
      </w:r>
      <w:r>
        <w:t>M</w:t>
      </w:r>
      <w:r w:rsidRPr="00520335">
        <w:t>edlems</w:t>
      </w:r>
      <w:r>
        <w:softHyphen/>
      </w:r>
      <w:r w:rsidRPr="00520335">
        <w:t xml:space="preserve">staterna </w:t>
      </w:r>
      <w:r>
        <w:t xml:space="preserve">är </w:t>
      </w:r>
      <w:r w:rsidRPr="00520335">
        <w:t xml:space="preserve">skyldiga att </w:t>
      </w:r>
      <w:r w:rsidRPr="00520335">
        <w:lastRenderedPageBreak/>
        <w:t>säkerställa att slut</w:t>
      </w:r>
      <w:r w:rsidRPr="00520335">
        <w:softHyphen/>
        <w:t>användare vid avtalens utgång har möjlighet att åter</w:t>
      </w:r>
      <w:r>
        <w:softHyphen/>
      </w:r>
      <w:r w:rsidRPr="00520335">
        <w:t>lämna den digitala tv-utrustningen genom en avgiftsfri och enkel process. Kravet gäller inte om till</w:t>
      </w:r>
      <w:r w:rsidRPr="00520335">
        <w:softHyphen/>
      </w:r>
      <w:r w:rsidRPr="00E211AD">
        <w:t xml:space="preserve">handahållaren kan visa att det råder fullständig interoperabilitet mellan </w:t>
      </w:r>
      <w:r w:rsidRPr="00520335">
        <w:t>tillhandahållarens utrustning och andra tillhanda</w:t>
      </w:r>
      <w:r w:rsidRPr="00520335">
        <w:softHyphen/>
        <w:t>hållares digitala tv-tjänster,</w:t>
      </w:r>
      <w:r w:rsidRPr="00E211AD">
        <w:t xml:space="preserve"> </w:t>
      </w:r>
      <w:r w:rsidRPr="00520335">
        <w:t>inklusive de tjänster som slut</w:t>
      </w:r>
      <w:r>
        <w:softHyphen/>
      </w:r>
      <w:r w:rsidRPr="00520335">
        <w:t>användaren har bytt till. Digital tv-utrustning som</w:t>
      </w:r>
      <w:r w:rsidRPr="00E211AD">
        <w:t xml:space="preserve"> överensstämmer med harmoniserade standarder eller med delar av sådana standarder ska anses uppfylla kravet på interoperabilitet.</w:t>
      </w:r>
      <w:r>
        <w:t xml:space="preserve"> Artikeln torde</w:t>
      </w:r>
      <w:r w:rsidDel="00D803F8">
        <w:t xml:space="preserve"> </w:t>
      </w:r>
      <w:r>
        <w:t>i första hand särskilt träffa digitalboxar som tillhandahållare av digitala tv-tjänster till</w:t>
      </w:r>
      <w:r>
        <w:softHyphen/>
        <w:t>handa</w:t>
      </w:r>
      <w:r>
        <w:softHyphen/>
        <w:t>håller sina slutanvän</w:t>
      </w:r>
      <w:r>
        <w:softHyphen/>
        <w:t>dare.</w:t>
      </w:r>
    </w:p>
    <w:p w14:paraId="1313C450" w14:textId="77777777" w:rsidR="00D85371" w:rsidRDefault="00D85371" w:rsidP="00D85371">
      <w:pPr>
        <w:pStyle w:val="Brdtextmedindrag"/>
      </w:pPr>
      <w:r>
        <w:t xml:space="preserve">Det har inte framkommit att </w:t>
      </w:r>
      <w:r w:rsidRPr="00121DE4">
        <w:t>slutanvändare i Sverige upplever att det finns någ</w:t>
      </w:r>
      <w:r>
        <w:t>ra</w:t>
      </w:r>
      <w:r w:rsidRPr="00121DE4">
        <w:t xml:space="preserve"> problem </w:t>
      </w:r>
      <w:r>
        <w:t>kring</w:t>
      </w:r>
      <w:r w:rsidRPr="00121DE4">
        <w:t xml:space="preserve"> </w:t>
      </w:r>
      <w:r>
        <w:t>digitalboxen</w:t>
      </w:r>
      <w:r w:rsidRPr="00121DE4">
        <w:t xml:space="preserve"> vid byte av till</w:t>
      </w:r>
      <w:r w:rsidRPr="00121DE4">
        <w:softHyphen/>
        <w:t>handahållare</w:t>
      </w:r>
      <w:bookmarkStart w:id="1655" w:name="_Hlk69229852"/>
      <w:r w:rsidRPr="00121DE4">
        <w:t xml:space="preserve">. </w:t>
      </w:r>
      <w:r>
        <w:t xml:space="preserve">Det är </w:t>
      </w:r>
      <w:r w:rsidRPr="00121DE4">
        <w:t xml:space="preserve">dock inte utrett i vilken utsträckning </w:t>
      </w:r>
      <w:r>
        <w:t xml:space="preserve">sådan </w:t>
      </w:r>
      <w:r w:rsidRPr="00121DE4">
        <w:t xml:space="preserve">utrustning som tillhandahålls på den svenska marknaden </w:t>
      </w:r>
      <w:r>
        <w:t xml:space="preserve">kan användas </w:t>
      </w:r>
      <w:r w:rsidRPr="00121DE4">
        <w:t>med andra tillhandahållares digitala tv-tjänster.</w:t>
      </w:r>
      <w:r>
        <w:t xml:space="preserve"> </w:t>
      </w:r>
      <w:bookmarkEnd w:id="1655"/>
      <w:r w:rsidRPr="00E211AD">
        <w:t xml:space="preserve">Artikel </w:t>
      </w:r>
      <w:r w:rsidRPr="00AA0733">
        <w:t>113 omfattas av principen om full</w:t>
      </w:r>
      <w:r w:rsidRPr="00AA0733">
        <w:softHyphen/>
        <w:t>har</w:t>
      </w:r>
      <w:r w:rsidRPr="00AA0733">
        <w:softHyphen/>
        <w:t>mon</w:t>
      </w:r>
      <w:r w:rsidRPr="00AA0733">
        <w:softHyphen/>
        <w:t>ise</w:t>
      </w:r>
      <w:r w:rsidRPr="00AA0733">
        <w:softHyphen/>
        <w:t>ring (se avsnitt 16.1.1) och</w:t>
      </w:r>
      <w:r w:rsidRPr="00E211AD">
        <w:t xml:space="preserve"> medger därmed inte någon flexibilitet vid genom</w:t>
      </w:r>
      <w:r>
        <w:softHyphen/>
      </w:r>
      <w:r w:rsidRPr="00E211AD">
        <w:t>förandet. Kravet på att slutanvändare ska ha möjlig</w:t>
      </w:r>
      <w:r>
        <w:softHyphen/>
      </w:r>
      <w:r w:rsidRPr="00E211AD">
        <w:t xml:space="preserve">het att lämna tillbaka digital tv-utrustning som </w:t>
      </w:r>
      <w:r w:rsidRPr="00520335">
        <w:t xml:space="preserve">inte är </w:t>
      </w:r>
      <w:r>
        <w:t>fullständigt interoperabel</w:t>
      </w:r>
      <w:r w:rsidRPr="00520335">
        <w:t xml:space="preserve"> med andra till</w:t>
      </w:r>
      <w:r>
        <w:softHyphen/>
      </w:r>
      <w:r w:rsidRPr="00520335">
        <w:t>handa</w:t>
      </w:r>
      <w:r>
        <w:softHyphen/>
      </w:r>
      <w:r w:rsidRPr="00520335">
        <w:t>hållares digitala tv-tjänster är centralt</w:t>
      </w:r>
      <w:r w:rsidRPr="00E211AD">
        <w:t xml:space="preserve"> för syftet med direk</w:t>
      </w:r>
      <w:r>
        <w:softHyphen/>
      </w:r>
      <w:r w:rsidRPr="00E211AD">
        <w:t>tiv</w:t>
      </w:r>
      <w:r>
        <w:softHyphen/>
      </w:r>
      <w:r w:rsidRPr="00E211AD">
        <w:t>bestäm</w:t>
      </w:r>
      <w:r>
        <w:softHyphen/>
      </w:r>
      <w:r w:rsidRPr="00E211AD">
        <w:t>melsen</w:t>
      </w:r>
      <w:r>
        <w:t>,</w:t>
      </w:r>
      <w:r w:rsidRPr="00E211AD">
        <w:t xml:space="preserve"> </w:t>
      </w:r>
      <w:bookmarkStart w:id="1656" w:name="_Hlk69230004"/>
      <w:r w:rsidRPr="00E211AD">
        <w:t xml:space="preserve">att garantera interoperabilitet för all </w:t>
      </w:r>
      <w:r w:rsidRPr="00520335">
        <w:t>utrustning som säljs inom unionen (jfr skäl 303</w:t>
      </w:r>
      <w:r>
        <w:t>)</w:t>
      </w:r>
      <w:r w:rsidRPr="00520335">
        <w:t xml:space="preserve">. </w:t>
      </w:r>
      <w:bookmarkEnd w:id="1656"/>
      <w:r w:rsidRPr="00520335">
        <w:t>Kravet bör därför framgå av lag. Be</w:t>
      </w:r>
      <w:r w:rsidRPr="00520335">
        <w:softHyphen/>
        <w:t>stäm</w:t>
      </w:r>
      <w:r w:rsidRPr="00520335">
        <w:softHyphen/>
      </w:r>
      <w:r w:rsidRPr="00E211AD">
        <w:t xml:space="preserve">melser om digital tv-utrustning finns i TSL. </w:t>
      </w:r>
      <w:r>
        <w:t>E</w:t>
      </w:r>
      <w:r w:rsidRPr="00E211AD">
        <w:t>n skyldig</w:t>
      </w:r>
      <w:r>
        <w:softHyphen/>
      </w:r>
      <w:r w:rsidRPr="00E211AD">
        <w:t>het för tillhanda</w:t>
      </w:r>
      <w:r>
        <w:softHyphen/>
      </w:r>
      <w:r w:rsidRPr="00E211AD">
        <w:t>hållare av digitala tv-tjänster att se till att slut</w:t>
      </w:r>
      <w:r>
        <w:softHyphen/>
      </w:r>
      <w:r w:rsidRPr="00E211AD">
        <w:t>använd</w:t>
      </w:r>
      <w:r>
        <w:softHyphen/>
      </w:r>
      <w:r w:rsidRPr="00E211AD">
        <w:t>are kan lämna tillbaka utrustningen om den inte uppfyller kravet på interopera</w:t>
      </w:r>
      <w:r w:rsidRPr="00E211AD">
        <w:softHyphen/>
        <w:t>bilitet bör lämp</w:t>
      </w:r>
      <w:r>
        <w:softHyphen/>
      </w:r>
      <w:r w:rsidRPr="00E211AD">
        <w:t xml:space="preserve">ligen föras in i den lagen. </w:t>
      </w:r>
      <w:r>
        <w:t>Bestämmelsen omfattas därmed av Myndig</w:t>
      </w:r>
      <w:r>
        <w:softHyphen/>
        <w:t>heten för press, radio och tv:s tillsynsansvar. Regeringen anser inte att tillsyns</w:t>
      </w:r>
      <w:r>
        <w:softHyphen/>
        <w:t>uppgiften i stället bör tilldelas någon annan. Vid behov</w:t>
      </w:r>
      <w:r w:rsidDel="00BF0676">
        <w:t xml:space="preserve"> </w:t>
      </w:r>
      <w:r>
        <w:t>kan samråd ske med andra myndigheter.</w:t>
      </w:r>
    </w:p>
    <w:p w14:paraId="785EDE64" w14:textId="77777777" w:rsidR="00D85371" w:rsidRDefault="00D85371" w:rsidP="00D85371">
      <w:pPr>
        <w:pStyle w:val="Brdtextmedindrag"/>
      </w:pPr>
      <w:r w:rsidRPr="00E211AD">
        <w:t>Av direktiv</w:t>
      </w:r>
      <w:r>
        <w:t>et</w:t>
      </w:r>
      <w:r w:rsidRPr="00E211AD">
        <w:t xml:space="preserve"> f</w:t>
      </w:r>
      <w:r>
        <w:t>ramgår</w:t>
      </w:r>
      <w:r w:rsidRPr="00E211AD">
        <w:t xml:space="preserve"> att skyldigheten </w:t>
      </w:r>
      <w:r w:rsidRPr="00520335">
        <w:t>bör gälla till förmån för alla slut</w:t>
      </w:r>
      <w:r>
        <w:softHyphen/>
      </w:r>
      <w:r w:rsidRPr="00520335">
        <w:t>användare</w:t>
      </w:r>
      <w:r>
        <w:t xml:space="preserve"> och inte enbart konsumenter</w:t>
      </w:r>
      <w:r w:rsidRPr="00520335">
        <w:t>. Direktivets krav på att möjlig</w:t>
      </w:r>
      <w:r w:rsidRPr="00520335">
        <w:softHyphen/>
        <w:t>heten</w:t>
      </w:r>
      <w:r w:rsidRPr="00E211AD">
        <w:t xml:space="preserve"> </w:t>
      </w:r>
      <w:r w:rsidRPr="00520335">
        <w:t>att lämna tillbaka utrustningen ska erbjudas avgiftsfritt bör också fram</w:t>
      </w:r>
      <w:r w:rsidRPr="00520335">
        <w:softHyphen/>
        <w:t>gå av</w:t>
      </w:r>
      <w:r w:rsidRPr="00E211AD">
        <w:t xml:space="preserve"> lagen. </w:t>
      </w:r>
      <w:r>
        <w:t xml:space="preserve">Någon ytterligare </w:t>
      </w:r>
      <w:r w:rsidRPr="00D317DA">
        <w:t>precisering av skyldigheten</w:t>
      </w:r>
      <w:r>
        <w:t xml:space="preserve"> i lag,</w:t>
      </w:r>
      <w:r w:rsidRPr="00D317DA">
        <w:t xml:space="preserve"> som </w:t>
      </w:r>
      <w:r w:rsidRPr="00D317DA">
        <w:rPr>
          <w:i/>
          <w:iCs/>
        </w:rPr>
        <w:t>Myndigheten för press, radio och tv</w:t>
      </w:r>
      <w:r w:rsidRPr="00D317DA">
        <w:t xml:space="preserve"> efterfrågar</w:t>
      </w:r>
      <w:r>
        <w:t>,</w:t>
      </w:r>
      <w:r w:rsidRPr="00D317DA">
        <w:t xml:space="preserve"> är inte lämplig. Den närmare innebörden av </w:t>
      </w:r>
      <w:r>
        <w:t>skyldigheten</w:t>
      </w:r>
      <w:r w:rsidRPr="00D317DA">
        <w:t xml:space="preserve"> får överlämnas till rätts</w:t>
      </w:r>
      <w:r>
        <w:softHyphen/>
      </w:r>
      <w:r w:rsidRPr="00D317DA">
        <w:t>tillämpning</w:t>
      </w:r>
      <w:r>
        <w:softHyphen/>
      </w:r>
      <w:r w:rsidRPr="00D317DA">
        <w:t>en.</w:t>
      </w:r>
      <w:r w:rsidRPr="007B7F88" w:rsidDel="00C865DB">
        <w:t xml:space="preserve"> </w:t>
      </w:r>
      <w:r>
        <w:t>T</w:t>
      </w:r>
      <w:r w:rsidRPr="00D317DA">
        <w:t>illsyns</w:t>
      </w:r>
      <w:r>
        <w:softHyphen/>
      </w:r>
      <w:r w:rsidRPr="00D317DA">
        <w:t>myndig</w:t>
      </w:r>
      <w:r>
        <w:softHyphen/>
      </w:r>
      <w:r w:rsidRPr="00D317DA">
        <w:t xml:space="preserve">heten </w:t>
      </w:r>
      <w:r>
        <w:t xml:space="preserve">bör kunna meddela de </w:t>
      </w:r>
      <w:r w:rsidRPr="00D317DA">
        <w:t>förelägga</w:t>
      </w:r>
      <w:r>
        <w:t>nden som behövs för att en</w:t>
      </w:r>
      <w:r w:rsidRPr="00D317DA">
        <w:t xml:space="preserve"> näringsidkare </w:t>
      </w:r>
      <w:r>
        <w:t>ska</w:t>
      </w:r>
      <w:r w:rsidRPr="00D317DA">
        <w:t xml:space="preserve"> följa </w:t>
      </w:r>
      <w:r>
        <w:t>skyldigheten</w:t>
      </w:r>
      <w:r w:rsidRPr="00D317DA">
        <w:t>.</w:t>
      </w:r>
    </w:p>
    <w:p w14:paraId="6A869E68" w14:textId="77777777" w:rsidR="00D85371" w:rsidRPr="00E211AD" w:rsidRDefault="00D85371" w:rsidP="00D85371">
      <w:pPr>
        <w:pStyle w:val="Rubrik1"/>
      </w:pPr>
      <w:bookmarkStart w:id="1657" w:name="_Toc9841704"/>
      <w:bookmarkStart w:id="1658" w:name="_Toc9867581"/>
      <w:bookmarkStart w:id="1659" w:name="_Toc9867831"/>
      <w:bookmarkStart w:id="1660" w:name="_Toc9871248"/>
      <w:bookmarkStart w:id="1661" w:name="_Toc9958331"/>
      <w:bookmarkStart w:id="1662" w:name="_Toc9961390"/>
      <w:bookmarkStart w:id="1663" w:name="_Toc9962489"/>
      <w:bookmarkStart w:id="1664" w:name="_Toc17793453"/>
      <w:bookmarkStart w:id="1665" w:name="_Toc73006021"/>
      <w:bookmarkStart w:id="1666" w:name="_Toc86738822"/>
      <w:bookmarkStart w:id="1667" w:name="_Toc94597585"/>
      <w:bookmarkStart w:id="1668" w:name="_Toc96533428"/>
      <w:r w:rsidRPr="00E211AD">
        <w:t>Följdändringar</w:t>
      </w:r>
      <w:bookmarkEnd w:id="1657"/>
      <w:bookmarkEnd w:id="1658"/>
      <w:bookmarkEnd w:id="1659"/>
      <w:bookmarkEnd w:id="1660"/>
      <w:bookmarkEnd w:id="1661"/>
      <w:bookmarkEnd w:id="1662"/>
      <w:bookmarkEnd w:id="1663"/>
      <w:bookmarkEnd w:id="1664"/>
      <w:bookmarkEnd w:id="1665"/>
      <w:bookmarkEnd w:id="1666"/>
      <w:bookmarkEnd w:id="1667"/>
      <w:bookmarkEnd w:id="1668"/>
    </w:p>
    <w:p w14:paraId="4977F431" w14:textId="77777777" w:rsidR="00D85371" w:rsidRPr="00E211AD" w:rsidRDefault="00D85371" w:rsidP="00D85371">
      <w:pPr>
        <w:pStyle w:val="Brdtextram"/>
      </w:pPr>
      <w:r>
        <w:rPr>
          <w:b/>
        </w:rPr>
        <w:t>Regeringens f</w:t>
      </w:r>
      <w:r w:rsidRPr="00E211AD">
        <w:rPr>
          <w:b/>
        </w:rPr>
        <w:t>örslag:</w:t>
      </w:r>
      <w:r w:rsidRPr="00E211AD">
        <w:t xml:space="preserve"> Hänvisningar i lag till lagen om elektronisk kom</w:t>
      </w:r>
      <w:r>
        <w:softHyphen/>
      </w:r>
      <w:r w:rsidRPr="00E211AD">
        <w:t>munikation ska ersättas med hänvisningar till den nya lagen om elek</w:t>
      </w:r>
      <w:r>
        <w:softHyphen/>
      </w:r>
      <w:r w:rsidRPr="00E211AD">
        <w:t>tronisk kom</w:t>
      </w:r>
      <w:r w:rsidRPr="00E211AD">
        <w:softHyphen/>
        <w:t>munikation.</w:t>
      </w:r>
    </w:p>
    <w:p w14:paraId="19DFD1AC" w14:textId="77777777" w:rsidR="00D85371" w:rsidRPr="00E211AD" w:rsidRDefault="00D85371" w:rsidP="00D85371">
      <w:pPr>
        <w:pStyle w:val="Brdtextmedindrag"/>
        <w:rPr>
          <w:sz w:val="8"/>
          <w:szCs w:val="8"/>
        </w:rPr>
      </w:pPr>
    </w:p>
    <w:p w14:paraId="3A7B6D1B" w14:textId="77777777" w:rsidR="00D85371" w:rsidRDefault="00D85371" w:rsidP="00D85371">
      <w:pPr>
        <w:pStyle w:val="Brdtextmedindrag"/>
      </w:pPr>
      <w:bookmarkStart w:id="1669" w:name="_Hlk1121572"/>
      <w:r>
        <w:rPr>
          <w:b/>
        </w:rPr>
        <w:t>Promemorians förslag</w:t>
      </w:r>
      <w:r w:rsidRPr="00810BB3">
        <w:rPr>
          <w:bCs/>
        </w:rPr>
        <w:t xml:space="preserve"> </w:t>
      </w:r>
      <w:r>
        <w:t>överensstämmer med regeringens förslag.</w:t>
      </w:r>
    </w:p>
    <w:p w14:paraId="2C157270" w14:textId="77777777" w:rsidR="00D85371" w:rsidRPr="0001649F" w:rsidRDefault="00D85371" w:rsidP="00D85371">
      <w:pPr>
        <w:pStyle w:val="Brdtextmedindrag"/>
        <w:rPr>
          <w:bCs/>
        </w:rPr>
      </w:pPr>
      <w:r>
        <w:rPr>
          <w:b/>
        </w:rPr>
        <w:t>Remissinstanserna</w:t>
      </w:r>
      <w:r w:rsidRPr="00810BB3">
        <w:rPr>
          <w:bCs/>
        </w:rPr>
        <w:t xml:space="preserve"> </w:t>
      </w:r>
      <w:r w:rsidRPr="0001649F">
        <w:rPr>
          <w:bCs/>
        </w:rPr>
        <w:t>tillstyrker förslaget eller har inga synpunkter på det.</w:t>
      </w:r>
    </w:p>
    <w:p w14:paraId="4DD3ED0E" w14:textId="77777777" w:rsidR="00D85371" w:rsidRDefault="00D85371" w:rsidP="00D85371">
      <w:pPr>
        <w:pStyle w:val="Rubrik4utannumrering"/>
      </w:pPr>
      <w:r w:rsidRPr="003E5FA6">
        <w:lastRenderedPageBreak/>
        <w:t xml:space="preserve">Skälen för </w:t>
      </w:r>
      <w:r>
        <w:t xml:space="preserve">regeringens </w:t>
      </w:r>
      <w:r w:rsidRPr="003E5FA6">
        <w:t>förslag</w:t>
      </w:r>
    </w:p>
    <w:p w14:paraId="563A1F08" w14:textId="77777777" w:rsidR="00D85371" w:rsidRPr="00CB777A" w:rsidRDefault="00D85371" w:rsidP="00D85371">
      <w:pPr>
        <w:pStyle w:val="Rubrik5utannumrering"/>
        <w:spacing w:before="0"/>
      </w:pPr>
      <w:r>
        <w:t>Hänvisningar till LEK</w:t>
      </w:r>
    </w:p>
    <w:p w14:paraId="0EC553CB" w14:textId="77777777" w:rsidR="00D85371" w:rsidRPr="00E211AD" w:rsidRDefault="00D85371" w:rsidP="00D85371">
      <w:pPr>
        <w:pStyle w:val="Brdtext"/>
      </w:pPr>
      <w:r w:rsidRPr="003E5FA6">
        <w:t xml:space="preserve">I ett antal lagar finns det bestämmelser som </w:t>
      </w:r>
      <w:r>
        <w:t xml:space="preserve">på olika sätt </w:t>
      </w:r>
      <w:r w:rsidRPr="003E5FA6">
        <w:t>hän</w:t>
      </w:r>
      <w:r w:rsidRPr="003E5FA6">
        <w:softHyphen/>
        <w:t>visar</w:t>
      </w:r>
      <w:r w:rsidRPr="00E211AD">
        <w:t xml:space="preserve"> till LEK. I och med att LEK ersätts av en ny lag om elektronisk kommunikation bör hänvisningar </w:t>
      </w:r>
      <w:r>
        <w:t xml:space="preserve">i lag </w:t>
      </w:r>
      <w:r w:rsidRPr="00E211AD">
        <w:t>till LEK er</w:t>
      </w:r>
      <w:r>
        <w:softHyphen/>
      </w:r>
      <w:r w:rsidRPr="00E211AD">
        <w:t>sättas med motsvarande hänvisningar till den nya lagen.</w:t>
      </w:r>
    </w:p>
    <w:p w14:paraId="432C5D13" w14:textId="77777777" w:rsidR="00D85371" w:rsidRPr="00E211AD" w:rsidRDefault="00D85371" w:rsidP="00D85371">
      <w:pPr>
        <w:pStyle w:val="Brdtextmedindrag"/>
      </w:pPr>
      <w:r w:rsidRPr="003E5FA6">
        <w:t xml:space="preserve">I några fall </w:t>
      </w:r>
      <w:r>
        <w:t xml:space="preserve">skulle </w:t>
      </w:r>
      <w:r w:rsidRPr="003E5FA6">
        <w:t xml:space="preserve">dock en sådan åtgärd </w:t>
      </w:r>
      <w:r>
        <w:t xml:space="preserve">innebära </w:t>
      </w:r>
      <w:r w:rsidRPr="003E5FA6">
        <w:t>att den lag som hänvisar till lagen</w:t>
      </w:r>
      <w:r w:rsidRPr="00E211AD">
        <w:t xml:space="preserve"> om elektronisk kommunikation får en delvis annan inne</w:t>
      </w:r>
      <w:r>
        <w:softHyphen/>
      </w:r>
      <w:r w:rsidRPr="00E211AD">
        <w:t xml:space="preserve">börd. I dessa fall </w:t>
      </w:r>
      <w:r w:rsidRPr="003E5FA6">
        <w:t>krävs särskilda överväganden.</w:t>
      </w:r>
    </w:p>
    <w:p w14:paraId="17FB82F0" w14:textId="77777777" w:rsidR="00D85371" w:rsidRPr="00E211AD" w:rsidRDefault="00D85371" w:rsidP="00D85371">
      <w:pPr>
        <w:pStyle w:val="Rubrik5utannumrering"/>
      </w:pPr>
      <w:r w:rsidRPr="00E211AD">
        <w:t>Betaltjänster</w:t>
      </w:r>
    </w:p>
    <w:p w14:paraId="26DAED48" w14:textId="77777777" w:rsidR="00D85371" w:rsidRPr="00E211AD" w:rsidRDefault="00D85371" w:rsidP="00D85371">
      <w:pPr>
        <w:pStyle w:val="Brdtext"/>
      </w:pPr>
      <w:r w:rsidRPr="003E5FA6">
        <w:t>Enligt 1</w:t>
      </w:r>
      <w:r>
        <w:t> kap. </w:t>
      </w:r>
      <w:r w:rsidRPr="003E5FA6">
        <w:t>7</w:t>
      </w:r>
      <w:r>
        <w:t> §</w:t>
      </w:r>
      <w:r w:rsidRPr="003E5FA6">
        <w:t xml:space="preserve"> första stycket 8 och andra stycket lagen (2010:751) om betal</w:t>
      </w:r>
      <w:r w:rsidRPr="003E5FA6">
        <w:softHyphen/>
        <w:t>tjänster (betaltjänstlagen) gäller lagen inte för vissa betalningstrans</w:t>
      </w:r>
      <w:r w:rsidRPr="003E5FA6">
        <w:softHyphen/>
        <w:t>aktioner</w:t>
      </w:r>
      <w:r w:rsidRPr="00E211AD">
        <w:t xml:space="preserve"> som genomförs via en leverantör av elek</w:t>
      </w:r>
      <w:r w:rsidRPr="00E211AD">
        <w:softHyphen/>
        <w:t>troniska kommunika</w:t>
      </w:r>
      <w:r w:rsidRPr="00E211AD">
        <w:softHyphen/>
        <w:t>tions</w:t>
      </w:r>
      <w:r>
        <w:softHyphen/>
      </w:r>
      <w:r w:rsidRPr="00E211AD">
        <w:t>nät eller elektroniska kommunikationstjänster. Enligt 1</w:t>
      </w:r>
      <w:r>
        <w:t> kap. </w:t>
      </w:r>
      <w:r w:rsidRPr="00E211AD">
        <w:t>4</w:t>
      </w:r>
      <w:r>
        <w:t> §</w:t>
      </w:r>
      <w:r w:rsidRPr="00E211AD">
        <w:t xml:space="preserve"> betal</w:t>
      </w:r>
      <w:r w:rsidRPr="00E211AD">
        <w:softHyphen/>
      </w:r>
      <w:r>
        <w:softHyphen/>
      </w:r>
      <w:r w:rsidRPr="00E211AD">
        <w:t xml:space="preserve">tjänstlagen </w:t>
      </w:r>
      <w:r w:rsidRPr="003E5FA6">
        <w:t>be</w:t>
      </w:r>
      <w:r w:rsidRPr="003E5FA6">
        <w:softHyphen/>
        <w:t>tyder elektroniskt kommunikationsnät och elektronisk kom</w:t>
      </w:r>
      <w:r w:rsidRPr="003E5FA6">
        <w:softHyphen/>
        <w:t>munika</w:t>
      </w:r>
      <w:r w:rsidRPr="003E5FA6">
        <w:softHyphen/>
        <w:t>tions</w:t>
      </w:r>
      <w:r w:rsidRPr="003E5FA6">
        <w:softHyphen/>
      </w:r>
      <w:r>
        <w:t>tjänst</w:t>
      </w:r>
      <w:r w:rsidRPr="00E211AD">
        <w:t xml:space="preserve"> detsamma som i 1</w:t>
      </w:r>
      <w:r>
        <w:t> kap. </w:t>
      </w:r>
      <w:r w:rsidRPr="00E211AD">
        <w:t>7</w:t>
      </w:r>
      <w:r>
        <w:t> §</w:t>
      </w:r>
      <w:r w:rsidRPr="00E211AD">
        <w:t xml:space="preserve"> LEK.</w:t>
      </w:r>
    </w:p>
    <w:p w14:paraId="37CDB08F" w14:textId="77777777" w:rsidR="00D85371" w:rsidRPr="003E5FA6" w:rsidRDefault="00D85371" w:rsidP="00D85371">
      <w:pPr>
        <w:pStyle w:val="Brdtextmedindrag"/>
      </w:pPr>
      <w:r w:rsidRPr="003E5FA6">
        <w:t>En uppdatering av hänvisningarna i definitionerna i 1</w:t>
      </w:r>
      <w:r>
        <w:t> kap. </w:t>
      </w:r>
      <w:r w:rsidRPr="003E5FA6">
        <w:t>4</w:t>
      </w:r>
      <w:r>
        <w:t> §</w:t>
      </w:r>
      <w:r w:rsidRPr="003E5FA6">
        <w:t xml:space="preserve"> betal</w:t>
      </w:r>
      <w:r w:rsidRPr="003E5FA6">
        <w:softHyphen/>
        <w:t>tjänst</w:t>
      </w:r>
      <w:r w:rsidRPr="003E5FA6">
        <w:softHyphen/>
        <w:t xml:space="preserve">lagen så att de hänvisar till den nya lagen </w:t>
      </w:r>
      <w:r>
        <w:t>om elektronisk kommuni</w:t>
      </w:r>
      <w:r>
        <w:softHyphen/>
        <w:t>ka</w:t>
      </w:r>
      <w:r>
        <w:softHyphen/>
        <w:t xml:space="preserve">tion </w:t>
      </w:r>
      <w:r w:rsidRPr="003E5FA6">
        <w:t xml:space="preserve">skulle </w:t>
      </w:r>
      <w:r w:rsidRPr="00E211AD">
        <w:t>leda till att lagens tillämpningsområde ändras, eftersom defi</w:t>
      </w:r>
      <w:r>
        <w:softHyphen/>
      </w:r>
      <w:r w:rsidRPr="00E211AD">
        <w:t>nitionen av</w:t>
      </w:r>
      <w:r w:rsidRPr="003E5FA6">
        <w:t xml:space="preserve"> elektro</w:t>
      </w:r>
      <w:r w:rsidRPr="003E5FA6">
        <w:softHyphen/>
        <w:t>nisk kommunikationstjänst har vidgats (se av</w:t>
      </w:r>
      <w:r>
        <w:softHyphen/>
      </w:r>
      <w:r w:rsidRPr="003E5FA6">
        <w:t>snitt</w:t>
      </w:r>
      <w:r>
        <w:t> 8</w:t>
      </w:r>
      <w:r w:rsidRPr="003E5FA6">
        <w:t>).</w:t>
      </w:r>
    </w:p>
    <w:p w14:paraId="68FB29C6" w14:textId="61BD75DA" w:rsidR="00D85371" w:rsidRPr="00E211AD" w:rsidRDefault="00D85371" w:rsidP="00D85371">
      <w:pPr>
        <w:pStyle w:val="Brdtextmedindrag"/>
      </w:pPr>
      <w:r w:rsidRPr="00E211AD">
        <w:t>Bestämmelserna i 1</w:t>
      </w:r>
      <w:r>
        <w:t> kap. </w:t>
      </w:r>
      <w:r w:rsidRPr="00E211AD">
        <w:t>4</w:t>
      </w:r>
      <w:r>
        <w:t> §</w:t>
      </w:r>
      <w:r w:rsidRPr="00E211AD">
        <w:t xml:space="preserve"> och 7</w:t>
      </w:r>
      <w:r>
        <w:t> §</w:t>
      </w:r>
      <w:r w:rsidRPr="00E211AD">
        <w:t xml:space="preserve"> första stycket 8 och andra stycket betaltjänstlagen genomför artiklarna 3 l, 4.41 och 4.42 i det s.k. betaltjänst</w:t>
      </w:r>
      <w:r w:rsidRPr="00E211AD">
        <w:softHyphen/>
        <w:t xml:space="preserve">direktivet (EU) 2015/2366 (se prop. 2017/18:77 </w:t>
      </w:r>
      <w:r w:rsidR="00EB24E6">
        <w:t>s. 1</w:t>
      </w:r>
      <w:r w:rsidRPr="00E211AD">
        <w:t>16</w:t>
      </w:r>
      <w:r>
        <w:t> </w:t>
      </w:r>
      <w:r w:rsidRPr="00E211AD">
        <w:t>f., 134</w:t>
      </w:r>
      <w:r>
        <w:t> </w:t>
      </w:r>
      <w:r w:rsidRPr="00E211AD">
        <w:t>f., 333 och 336). I artikel 4.41 och 4.42 i betaltjänstdirektivet definieras elek</w:t>
      </w:r>
      <w:r w:rsidRPr="00E211AD">
        <w:softHyphen/>
        <w:t>tro</w:t>
      </w:r>
      <w:r w:rsidRPr="00E211AD">
        <w:softHyphen/>
        <w:t>niskt kommu</w:t>
      </w:r>
      <w:r w:rsidRPr="00E211AD">
        <w:softHyphen/>
        <w:t>nikationsnät som ett nät enligt definitionen i artikel 2 a i ram</w:t>
      </w:r>
      <w:r w:rsidRPr="00E211AD">
        <w:softHyphen/>
        <w:t>direk</w:t>
      </w:r>
      <w:r w:rsidRPr="00E211AD">
        <w:softHyphen/>
        <w:t xml:space="preserve">tivet och </w:t>
      </w:r>
      <w:r w:rsidRPr="003E5FA6">
        <w:t>elektronisk kommunikationstjänst som en tjänst enligt defi</w:t>
      </w:r>
      <w:r w:rsidRPr="003E5FA6">
        <w:softHyphen/>
        <w:t>nitio</w:t>
      </w:r>
      <w:r w:rsidRPr="003E5FA6">
        <w:softHyphen/>
        <w:t>nen i artikel 2 c</w:t>
      </w:r>
      <w:r w:rsidRPr="00E211AD">
        <w:t xml:space="preserve"> i samma direktiv. Av artikel 125 i EU-direktivet följer att artikel 4.41 och 4.42 i betaltjänstdirektivet numera har samma innebörd som arti</w:t>
      </w:r>
      <w:r w:rsidRPr="00E211AD">
        <w:softHyphen/>
        <w:t xml:space="preserve">kel 2.1 och </w:t>
      </w:r>
      <w:r w:rsidRPr="003E5FA6">
        <w:t>2.4 i EU-direktivet. För att korrekt genom</w:t>
      </w:r>
      <w:r w:rsidRPr="003E5FA6">
        <w:softHyphen/>
        <w:t>föra betal</w:t>
      </w:r>
      <w:r w:rsidRPr="003E5FA6">
        <w:softHyphen/>
        <w:t>tjänst</w:t>
      </w:r>
      <w:r w:rsidRPr="003E5FA6">
        <w:softHyphen/>
        <w:t>direk</w:t>
      </w:r>
      <w:r w:rsidRPr="003E5FA6">
        <w:softHyphen/>
        <w:t>tivet bör detta</w:t>
      </w:r>
      <w:r w:rsidRPr="00E211AD">
        <w:t xml:space="preserve"> åter</w:t>
      </w:r>
      <w:r w:rsidRPr="00E211AD">
        <w:softHyphen/>
        <w:t xml:space="preserve">speglas i betaltjänstlagen. </w:t>
      </w:r>
      <w:r>
        <w:t>Hänvisningarna i d</w:t>
      </w:r>
      <w:r w:rsidRPr="00E211AD">
        <w:t>efinitionerna av elek</w:t>
      </w:r>
      <w:r w:rsidRPr="00E211AD">
        <w:softHyphen/>
        <w:t>troniskt kommunika</w:t>
      </w:r>
      <w:r w:rsidRPr="00E211AD">
        <w:softHyphen/>
      </w:r>
      <w:r w:rsidRPr="003E5FA6">
        <w:t>tionsnät och elektroniskt kommunikationsnät bör där</w:t>
      </w:r>
      <w:r w:rsidRPr="003E5FA6">
        <w:softHyphen/>
        <w:t>för änd</w:t>
      </w:r>
      <w:r w:rsidRPr="003E5FA6">
        <w:softHyphen/>
        <w:t>ras så att de hän</w:t>
      </w:r>
      <w:r w:rsidRPr="003E5FA6">
        <w:softHyphen/>
      </w:r>
      <w:r w:rsidRPr="00E211AD">
        <w:t>visar till den nya lagen om elek</w:t>
      </w:r>
      <w:r w:rsidRPr="00E211AD">
        <w:softHyphen/>
        <w:t>tronisk kom</w:t>
      </w:r>
      <w:r w:rsidRPr="00E211AD">
        <w:softHyphen/>
        <w:t>mu</w:t>
      </w:r>
      <w:r w:rsidRPr="00E211AD">
        <w:softHyphen/>
        <w:t>nikation.</w:t>
      </w:r>
    </w:p>
    <w:p w14:paraId="067E8A3E" w14:textId="77777777" w:rsidR="00D85371" w:rsidRPr="00E211AD" w:rsidRDefault="00D85371" w:rsidP="00D85371">
      <w:pPr>
        <w:pStyle w:val="Rubrik5utannumrering"/>
      </w:pPr>
      <w:r w:rsidRPr="00E211AD">
        <w:t>Inhämtningslagen</w:t>
      </w:r>
    </w:p>
    <w:p w14:paraId="3F8A22EC" w14:textId="77777777" w:rsidR="00D85371" w:rsidRPr="00E211AD" w:rsidRDefault="00D85371" w:rsidP="00D85371">
      <w:pPr>
        <w:pStyle w:val="Brdtext"/>
      </w:pPr>
      <w:r w:rsidRPr="00E211AD">
        <w:t>Enligt 1</w:t>
      </w:r>
      <w:r>
        <w:t> §</w:t>
      </w:r>
      <w:r w:rsidRPr="00E211AD">
        <w:t xml:space="preserve"> lagen (2012:278) om inhämtning av uppgifter om elektronisk kommunikation i de brottsbekämpande myndigheternas underrättelse</w:t>
      </w:r>
      <w:r w:rsidRPr="00E211AD">
        <w:softHyphen/>
        <w:t>verk</w:t>
      </w:r>
      <w:r w:rsidRPr="00E211AD">
        <w:softHyphen/>
        <w:t>samhet (inhämtningslagen) får Polismyndigheten, Säker</w:t>
      </w:r>
      <w:r w:rsidRPr="00E211AD">
        <w:softHyphen/>
        <w:t>hetspolisen eller Tullverket, under de förutsättningar som anges i lagen, i underrättelseverk</w:t>
      </w:r>
      <w:r w:rsidRPr="00E211AD">
        <w:softHyphen/>
        <w:t>samhet i hemlighet från den som enligt LEK tillhanda</w:t>
      </w:r>
      <w:r w:rsidRPr="00E211AD">
        <w:softHyphen/>
        <w:t xml:space="preserve">håller ett elektroniskt </w:t>
      </w:r>
      <w:r w:rsidRPr="003E5FA6">
        <w:t>kommuni</w:t>
      </w:r>
      <w:r w:rsidRPr="003E5FA6">
        <w:softHyphen/>
        <w:t>kationsnät eller en elektronisk kommuni</w:t>
      </w:r>
      <w:r w:rsidRPr="003E5FA6">
        <w:softHyphen/>
        <w:t>kationstjänst hämta in upp</w:t>
      </w:r>
      <w:r w:rsidRPr="003E5FA6">
        <w:softHyphen/>
      </w:r>
      <w:r w:rsidRPr="00E211AD">
        <w:t>gifter om</w:t>
      </w:r>
    </w:p>
    <w:p w14:paraId="316A8CA1" w14:textId="77777777" w:rsidR="00D85371" w:rsidRPr="00E211AD" w:rsidRDefault="00D85371" w:rsidP="0018794F">
      <w:pPr>
        <w:pStyle w:val="Strecklista"/>
      </w:pPr>
      <w:r w:rsidRPr="00E211AD">
        <w:t>meddelanden som i ett elektroniskt kommunikationsnät har överförts till eller från ett telefonnummer eller annan adress,</w:t>
      </w:r>
    </w:p>
    <w:p w14:paraId="5FA1CE9C" w14:textId="77777777" w:rsidR="00D85371" w:rsidRPr="00E211AD" w:rsidRDefault="00D85371" w:rsidP="0018794F">
      <w:pPr>
        <w:pStyle w:val="Strecklista"/>
      </w:pPr>
      <w:r w:rsidRPr="00E211AD">
        <w:t>vilka elektroniska kommunikationsutrustningar som har funnits inom ett visst geografiskt område, eller</w:t>
      </w:r>
    </w:p>
    <w:p w14:paraId="5D801382" w14:textId="77777777" w:rsidR="00D85371" w:rsidRPr="00E211AD" w:rsidRDefault="00D85371" w:rsidP="0018794F">
      <w:pPr>
        <w:pStyle w:val="Strecklista"/>
      </w:pPr>
      <w:r w:rsidRPr="003E5FA6">
        <w:t>i vilket geografiskt område en viss elektronisk kommunikations</w:t>
      </w:r>
      <w:r w:rsidRPr="003E5FA6">
        <w:softHyphen/>
        <w:t>ut</w:t>
      </w:r>
      <w:r w:rsidRPr="003E5FA6">
        <w:softHyphen/>
        <w:t>rust</w:t>
      </w:r>
      <w:r w:rsidRPr="003E5FA6">
        <w:softHyphen/>
      </w:r>
      <w:r w:rsidRPr="00E211AD">
        <w:t>ning finns eller har funnits.</w:t>
      </w:r>
    </w:p>
    <w:p w14:paraId="15793E17" w14:textId="77777777" w:rsidR="00D85371" w:rsidRPr="00AA0733" w:rsidRDefault="00D85371" w:rsidP="00D85371">
      <w:pPr>
        <w:pStyle w:val="Brdtextefternumreradlista"/>
        <w:numPr>
          <w:ilvl w:val="0"/>
          <w:numId w:val="3"/>
        </w:numPr>
      </w:pPr>
      <w:r w:rsidRPr="00E211AD">
        <w:lastRenderedPageBreak/>
        <w:t xml:space="preserve">En uppdatering av hänvisningen till LEK så att den hänvisar till den nya </w:t>
      </w:r>
      <w:r w:rsidRPr="003E5FA6">
        <w:t>lagen om elektronisk kommunikation skulle leda till att lagens tillämp</w:t>
      </w:r>
      <w:r w:rsidRPr="003E5FA6">
        <w:softHyphen/>
        <w:t>nings</w:t>
      </w:r>
      <w:r w:rsidRPr="003E5FA6">
        <w:softHyphen/>
        <w:t xml:space="preserve">område ändras, eftersom </w:t>
      </w:r>
      <w:r w:rsidRPr="00AA0733">
        <w:t>definitionen av elektronisk kommunika</w:t>
      </w:r>
      <w:r w:rsidRPr="00AA0733">
        <w:softHyphen/>
        <w:t>tions</w:t>
      </w:r>
      <w:r w:rsidRPr="00AA0733">
        <w:softHyphen/>
        <w:t>tjänst har vidgats, bl.a. så att den även omfattar nummeroberoende inter</w:t>
      </w:r>
      <w:r w:rsidRPr="00AA0733">
        <w:softHyphen/>
        <w:t>per</w:t>
      </w:r>
      <w:r w:rsidRPr="00AA0733">
        <w:softHyphen/>
        <w:t>sonella kommunikationstjänster (se avsnitt 8).</w:t>
      </w:r>
    </w:p>
    <w:p w14:paraId="674FC65B" w14:textId="77777777" w:rsidR="00D85371" w:rsidRPr="00E211AD" w:rsidRDefault="00D85371" w:rsidP="00D85371">
      <w:pPr>
        <w:pStyle w:val="Brdtextmedindrag"/>
      </w:pPr>
      <w:r w:rsidRPr="00AA0733">
        <w:t>Att låta nummeroberoende interpersonella kommunikationstjänster</w:t>
      </w:r>
      <w:r w:rsidRPr="00E211AD">
        <w:t xml:space="preserve"> om</w:t>
      </w:r>
      <w:r w:rsidRPr="00E211AD">
        <w:softHyphen/>
        <w:t>fattas av inhämtningslagen skulle medföra att lagen omfattar en helt ny kategori tjänstetillhandahållare</w:t>
      </w:r>
      <w:r>
        <w:t>,</w:t>
      </w:r>
      <w:r w:rsidRPr="00E211AD">
        <w:t xml:space="preserve"> som inte tidigare </w:t>
      </w:r>
      <w:r>
        <w:t xml:space="preserve">har </w:t>
      </w:r>
      <w:r w:rsidRPr="00E211AD">
        <w:t>omfattats av skyldig</w:t>
      </w:r>
      <w:r w:rsidRPr="00E211AD">
        <w:softHyphen/>
        <w:t>heter förknippade med inhämtning av uppgifter enligt inhämt</w:t>
      </w:r>
      <w:r w:rsidRPr="00E211AD">
        <w:softHyphen/>
        <w:t xml:space="preserve">ningslagen. </w:t>
      </w:r>
      <w:r>
        <w:t>Det kan inte göras utan vidare överväganden. Som framgår av avsnitt 18.2 har regeringen tillsatt en utredning som bl.a. har till uppgift att titta på möjlig</w:t>
      </w:r>
      <w:r>
        <w:softHyphen/>
        <w:t xml:space="preserve">heterna att tillämpa bl.a. inhämtningslagens bestämmelser på </w:t>
      </w:r>
      <w:r w:rsidRPr="00AA0733">
        <w:t>num</w:t>
      </w:r>
      <w:r>
        <w:softHyphen/>
      </w:r>
      <w:r w:rsidRPr="00AA0733">
        <w:t>mer</w:t>
      </w:r>
      <w:r>
        <w:softHyphen/>
      </w:r>
      <w:r w:rsidRPr="00AA0733">
        <w:t>oberoende interpersonella kommunikations</w:t>
      </w:r>
      <w:r>
        <w:softHyphen/>
      </w:r>
      <w:r w:rsidRPr="00AA0733">
        <w:t>tjänster</w:t>
      </w:r>
      <w:r>
        <w:t>.</w:t>
      </w:r>
    </w:p>
    <w:p w14:paraId="7A796E44" w14:textId="77777777" w:rsidR="00D85371" w:rsidRPr="00E211AD" w:rsidRDefault="00D85371" w:rsidP="00D85371">
      <w:pPr>
        <w:pStyle w:val="Brdtextmedindrag"/>
      </w:pPr>
      <w:r>
        <w:t>Mot den bakgrunden bör, i</w:t>
      </w:r>
      <w:r w:rsidRPr="00E211AD">
        <w:t xml:space="preserve"> det här lagstiftningsärendet</w:t>
      </w:r>
      <w:r>
        <w:t>,</w:t>
      </w:r>
      <w:r w:rsidRPr="00E211AD">
        <w:t xml:space="preserve"> inhämtnings</w:t>
      </w:r>
      <w:r>
        <w:softHyphen/>
      </w:r>
      <w:r w:rsidRPr="00E211AD">
        <w:t xml:space="preserve">lagen ändras </w:t>
      </w:r>
      <w:r w:rsidRPr="003E5FA6">
        <w:t xml:space="preserve">så att lagen </w:t>
      </w:r>
      <w:r>
        <w:t>behåller</w:t>
      </w:r>
      <w:r w:rsidRPr="003E5FA6">
        <w:t xml:space="preserve"> samma tillämpningsområde som hittills. Det bör där</w:t>
      </w:r>
      <w:r>
        <w:t>med</w:t>
      </w:r>
      <w:r w:rsidRPr="003E5FA6">
        <w:t xml:space="preserve"> framgå</w:t>
      </w:r>
      <w:r w:rsidRPr="00E211AD">
        <w:t xml:space="preserve"> att uppgifter får hämtas in från den som enligt den nya lagen om elektronisk kommunikation tillhandahåller ett elektroniskt kom</w:t>
      </w:r>
      <w:r w:rsidRPr="00E211AD">
        <w:softHyphen/>
      </w:r>
      <w:r w:rsidRPr="003E5FA6">
        <w:t>mu</w:t>
      </w:r>
      <w:r w:rsidRPr="003E5FA6">
        <w:softHyphen/>
        <w:t>nikationsnät eller en elektronisk kommuni</w:t>
      </w:r>
      <w:r w:rsidRPr="003E5FA6">
        <w:softHyphen/>
        <w:t>ka</w:t>
      </w:r>
      <w:r>
        <w:softHyphen/>
      </w:r>
      <w:r w:rsidRPr="003E5FA6">
        <w:t>tions</w:t>
      </w:r>
      <w:r>
        <w:softHyphen/>
      </w:r>
      <w:r w:rsidRPr="003E5FA6">
        <w:t xml:space="preserve">tjänst </w:t>
      </w:r>
      <w:r>
        <w:t xml:space="preserve">som inte är </w:t>
      </w:r>
      <w:r w:rsidRPr="003E5FA6">
        <w:t>en num</w:t>
      </w:r>
      <w:r w:rsidRPr="003E5FA6">
        <w:softHyphen/>
      </w:r>
      <w:r w:rsidRPr="00E211AD">
        <w:t>meroberoende interpersonell kommunika</w:t>
      </w:r>
      <w:r>
        <w:softHyphen/>
      </w:r>
      <w:r w:rsidRPr="00E211AD">
        <w:t>tions</w:t>
      </w:r>
      <w:r w:rsidRPr="00E211AD">
        <w:softHyphen/>
        <w:t>tjänst.</w:t>
      </w:r>
    </w:p>
    <w:p w14:paraId="1F882569" w14:textId="77777777" w:rsidR="00D85371" w:rsidRPr="00E211AD" w:rsidRDefault="00D85371" w:rsidP="00D85371">
      <w:pPr>
        <w:pStyle w:val="Rubrik5utannumrering"/>
      </w:pPr>
      <w:r w:rsidRPr="00E211AD">
        <w:t>Upphandling</w:t>
      </w:r>
    </w:p>
    <w:p w14:paraId="450FE69D" w14:textId="77777777" w:rsidR="00D85371" w:rsidRPr="00E211AD" w:rsidRDefault="00D85371" w:rsidP="00D85371">
      <w:pPr>
        <w:pStyle w:val="Brdtext"/>
      </w:pPr>
      <w:r w:rsidRPr="003E5FA6">
        <w:t>Enligt 3</w:t>
      </w:r>
      <w:r>
        <w:t> kap. </w:t>
      </w:r>
      <w:r w:rsidRPr="003E5FA6">
        <w:t>6</w:t>
      </w:r>
      <w:r>
        <w:t> §</w:t>
      </w:r>
      <w:r w:rsidRPr="003E5FA6">
        <w:t xml:space="preserve"> lagen (2016:1145) om offentlig upphandling (LOU) gäller</w:t>
      </w:r>
      <w:r w:rsidRPr="00E211AD">
        <w:t xml:space="preserve"> </w:t>
      </w:r>
      <w:r w:rsidRPr="003E5FA6">
        <w:t>inte lagen för en upphandling eller en projekt</w:t>
      </w:r>
      <w:r w:rsidRPr="003E5FA6">
        <w:softHyphen/>
        <w:t>tävling som huvud</w:t>
      </w:r>
      <w:r w:rsidRPr="003E5FA6">
        <w:softHyphen/>
        <w:t>sakligen syftar</w:t>
      </w:r>
      <w:r w:rsidRPr="00E211AD">
        <w:t xml:space="preserve"> </w:t>
      </w:r>
      <w:r w:rsidRPr="003E5FA6">
        <w:t>till att ge en upphandlande myndighet möjlighet att tillhan</w:t>
      </w:r>
      <w:r w:rsidRPr="003E5FA6">
        <w:softHyphen/>
        <w:t>dahålla eller driva</w:t>
      </w:r>
      <w:r w:rsidRPr="00E211AD">
        <w:t xml:space="preserve"> </w:t>
      </w:r>
      <w:r w:rsidRPr="003E5FA6">
        <w:t>ett allmänt kommuni</w:t>
      </w:r>
      <w:r w:rsidRPr="003E5FA6">
        <w:softHyphen/>
        <w:t>kationsnät eller för allmänheten tillhandahålla en elektro</w:t>
      </w:r>
      <w:r w:rsidRPr="003E5FA6">
        <w:softHyphen/>
      </w:r>
      <w:r w:rsidRPr="00E211AD">
        <w:t>nisk kommunika</w:t>
      </w:r>
      <w:r w:rsidRPr="00E211AD">
        <w:softHyphen/>
        <w:t>tionstjänst. En</w:t>
      </w:r>
      <w:r w:rsidRPr="00E211AD">
        <w:softHyphen/>
        <w:t>ligt 3</w:t>
      </w:r>
      <w:r>
        <w:t> kap. </w:t>
      </w:r>
      <w:r w:rsidRPr="00E211AD">
        <w:t>4</w:t>
      </w:r>
      <w:r>
        <w:t> §</w:t>
      </w:r>
      <w:r w:rsidRPr="00E211AD">
        <w:t xml:space="preserve"> lagen (2016:1147) om upp</w:t>
      </w:r>
      <w:r w:rsidRPr="00E211AD">
        <w:softHyphen/>
        <w:t>handling av kon</w:t>
      </w:r>
      <w:r w:rsidRPr="00E211AD">
        <w:softHyphen/>
        <w:t>cessioner (LUK) gäller den lagen inte för upphand</w:t>
      </w:r>
      <w:r w:rsidRPr="00E211AD">
        <w:softHyphen/>
        <w:t>ling av konces</w:t>
      </w:r>
      <w:r w:rsidRPr="00E211AD">
        <w:softHyphen/>
        <w:t xml:space="preserve">sioner i samma syfte. I </w:t>
      </w:r>
      <w:r>
        <w:t>bestäm</w:t>
      </w:r>
      <w:r>
        <w:softHyphen/>
        <w:t>mel</w:t>
      </w:r>
      <w:r>
        <w:softHyphen/>
        <w:t>serna</w:t>
      </w:r>
      <w:r w:rsidRPr="00E211AD">
        <w:t xml:space="preserve"> anges att all</w:t>
      </w:r>
      <w:r w:rsidRPr="00E211AD">
        <w:softHyphen/>
        <w:t>mänt kom</w:t>
      </w:r>
      <w:r w:rsidRPr="00E211AD">
        <w:softHyphen/>
        <w:t>muni</w:t>
      </w:r>
      <w:r w:rsidRPr="00E211AD">
        <w:softHyphen/>
        <w:t>ka</w:t>
      </w:r>
      <w:r w:rsidRPr="00E211AD">
        <w:softHyphen/>
        <w:t>tionsnät och elektronisk kommuni</w:t>
      </w:r>
      <w:r>
        <w:softHyphen/>
      </w:r>
      <w:r w:rsidRPr="00E211AD">
        <w:t>ka</w:t>
      </w:r>
      <w:r>
        <w:softHyphen/>
      </w:r>
      <w:r w:rsidRPr="00E211AD">
        <w:t>tions</w:t>
      </w:r>
      <w:r>
        <w:softHyphen/>
      </w:r>
      <w:r w:rsidRPr="00E211AD">
        <w:t>tjänst har sam</w:t>
      </w:r>
      <w:r w:rsidRPr="00E211AD">
        <w:softHyphen/>
        <w:t>ma betydel</w:t>
      </w:r>
      <w:r w:rsidRPr="00E211AD">
        <w:softHyphen/>
        <w:t>se som i LEK.</w:t>
      </w:r>
    </w:p>
    <w:p w14:paraId="0E0EFB17" w14:textId="53B7354F" w:rsidR="00D85371" w:rsidRPr="00E211AD" w:rsidRDefault="00D85371" w:rsidP="00D85371">
      <w:pPr>
        <w:pStyle w:val="Brdtextmedindrag"/>
      </w:pPr>
      <w:r w:rsidRPr="00E211AD">
        <w:t>På samma sätt som redovisas ovan i fråga om betaltjänstlagen skulle en uppdatering av hänvisningarna i 3</w:t>
      </w:r>
      <w:r>
        <w:t> kap. </w:t>
      </w:r>
      <w:r w:rsidRPr="00E211AD">
        <w:t>6</w:t>
      </w:r>
      <w:r>
        <w:t> §</w:t>
      </w:r>
      <w:r w:rsidRPr="00E211AD">
        <w:t xml:space="preserve"> LOU och 3</w:t>
      </w:r>
      <w:r>
        <w:t> kap. </w:t>
      </w:r>
      <w:r w:rsidRPr="00E211AD">
        <w:t>4</w:t>
      </w:r>
      <w:r>
        <w:t> §</w:t>
      </w:r>
      <w:r w:rsidRPr="00E211AD">
        <w:t xml:space="preserve"> LUK så att de hänvisar till den nya lagen om elektronisk kommunikation leda till att lagarnas tillämpnings</w:t>
      </w:r>
      <w:r w:rsidRPr="00E211AD">
        <w:softHyphen/>
        <w:t>område ändras. Paragraferna genomför artikel 8 i det s.k. L</w:t>
      </w:r>
      <w:r>
        <w:t>O</w:t>
      </w:r>
      <w:r w:rsidRPr="00E211AD">
        <w:t>U-</w:t>
      </w:r>
      <w:r w:rsidRPr="00E211AD">
        <w:softHyphen/>
        <w:t xml:space="preserve">direktivet 2014/24/EU och artikel </w:t>
      </w:r>
      <w:r>
        <w:t>11</w:t>
      </w:r>
      <w:r w:rsidRPr="00E211AD">
        <w:t xml:space="preserve"> i det s.k. LUK-</w:t>
      </w:r>
      <w:r w:rsidRPr="00E211AD">
        <w:softHyphen/>
        <w:t>direk</w:t>
      </w:r>
      <w:r w:rsidRPr="00E211AD">
        <w:softHyphen/>
        <w:t xml:space="preserve">tivet </w:t>
      </w:r>
      <w:r w:rsidRPr="003E5FA6">
        <w:t>2014/23/EU (se prop. 2015/16:195 del</w:t>
      </w:r>
      <w:r>
        <w:t> </w:t>
      </w:r>
      <w:r w:rsidRPr="003E5FA6">
        <w:t xml:space="preserve">1 </w:t>
      </w:r>
      <w:r w:rsidR="00EB24E6">
        <w:t>s. 3</w:t>
      </w:r>
      <w:r w:rsidRPr="003E5FA6">
        <w:t>86</w:t>
      </w:r>
      <w:r>
        <w:t> </w:t>
      </w:r>
      <w:r w:rsidRPr="003E5FA6">
        <w:t>f. och del</w:t>
      </w:r>
      <w:r>
        <w:t> </w:t>
      </w:r>
      <w:r w:rsidRPr="003E5FA6">
        <w:t xml:space="preserve">2 </w:t>
      </w:r>
      <w:r w:rsidR="00EB24E6">
        <w:t>s. 9</w:t>
      </w:r>
      <w:r w:rsidRPr="003E5FA6">
        <w:t>55</w:t>
      </w:r>
      <w:r>
        <w:t> </w:t>
      </w:r>
      <w:r w:rsidRPr="003E5FA6">
        <w:t>f. och</w:t>
      </w:r>
      <w:r>
        <w:t> </w:t>
      </w:r>
      <w:r w:rsidRPr="003E5FA6">
        <w:t>1321). I</w:t>
      </w:r>
      <w:r w:rsidRPr="00E211AD">
        <w:t xml:space="preserve"> artiklarna anges att allmänt kommu</w:t>
      </w:r>
      <w:r w:rsidRPr="00E211AD">
        <w:softHyphen/>
        <w:t>nika</w:t>
      </w:r>
      <w:r w:rsidRPr="00E211AD">
        <w:softHyphen/>
        <w:t>tionsnät och elektro</w:t>
      </w:r>
      <w:r>
        <w:softHyphen/>
      </w:r>
      <w:r w:rsidRPr="00E211AD">
        <w:t>nisk kommunikations</w:t>
      </w:r>
      <w:r w:rsidRPr="00E211AD">
        <w:softHyphen/>
        <w:t>tjänst ska ha samma betydelse som i ram</w:t>
      </w:r>
      <w:r w:rsidRPr="00E211AD">
        <w:softHyphen/>
        <w:t>direktivet. Av artikel 125 i EU-direktivet följer att artiklarna numera har samma innebörd som artikel 2.4 och 2.8 i EU-direktivet. För att korrekt genom</w:t>
      </w:r>
      <w:r w:rsidRPr="00E211AD">
        <w:softHyphen/>
        <w:t>föra L</w:t>
      </w:r>
      <w:r>
        <w:t>O</w:t>
      </w:r>
      <w:r w:rsidRPr="00E211AD">
        <w:t>U-direktivet och LUK-direktivet bör detta åter</w:t>
      </w:r>
      <w:r w:rsidRPr="00E211AD">
        <w:softHyphen/>
        <w:t>speglas i 3</w:t>
      </w:r>
      <w:r>
        <w:t> kap. </w:t>
      </w:r>
      <w:r w:rsidRPr="00E211AD">
        <w:t>6</w:t>
      </w:r>
      <w:r>
        <w:t> §</w:t>
      </w:r>
      <w:r w:rsidRPr="00E211AD">
        <w:t xml:space="preserve"> LOU och 3</w:t>
      </w:r>
      <w:r>
        <w:t> kap. </w:t>
      </w:r>
      <w:r w:rsidRPr="00E211AD">
        <w:t>4</w:t>
      </w:r>
      <w:r>
        <w:t> §</w:t>
      </w:r>
      <w:r w:rsidRPr="00E211AD">
        <w:t xml:space="preserve"> LUK. Hänvis</w:t>
      </w:r>
      <w:r w:rsidRPr="00E211AD">
        <w:softHyphen/>
        <w:t>ningarna i dessa paragrafer bör där</w:t>
      </w:r>
      <w:r w:rsidRPr="00E211AD">
        <w:softHyphen/>
        <w:t>för ändras så att de hänvisar till den nya lagen om elektronisk kommunikation.</w:t>
      </w:r>
      <w:bookmarkEnd w:id="1669"/>
      <w:r>
        <w:t xml:space="preserve"> Uttrycket allmänt elektroniskt kommunikationsnät som används i den nya lagen bör användas i paragraferna (se avsnitt 8).</w:t>
      </w:r>
    </w:p>
    <w:p w14:paraId="6FC363F7" w14:textId="77777777" w:rsidR="00D85371" w:rsidRPr="00E211AD" w:rsidRDefault="00D85371" w:rsidP="00D85371">
      <w:pPr>
        <w:pStyle w:val="Rubrik1"/>
      </w:pPr>
      <w:bookmarkStart w:id="1670" w:name="_Toc9841705"/>
      <w:bookmarkStart w:id="1671" w:name="_Toc9867582"/>
      <w:bookmarkStart w:id="1672" w:name="_Toc9867832"/>
      <w:bookmarkStart w:id="1673" w:name="_Toc9871249"/>
      <w:bookmarkStart w:id="1674" w:name="_Toc9958332"/>
      <w:bookmarkStart w:id="1675" w:name="_Toc9961893"/>
      <w:bookmarkStart w:id="1676" w:name="_Toc9962490"/>
      <w:bookmarkStart w:id="1677" w:name="_Toc17793454"/>
      <w:bookmarkStart w:id="1678" w:name="_Toc73006022"/>
      <w:bookmarkStart w:id="1679" w:name="_Toc86738823"/>
      <w:bookmarkStart w:id="1680" w:name="_Toc94597586"/>
      <w:bookmarkStart w:id="1681" w:name="_Toc96533429"/>
      <w:r w:rsidRPr="00E211AD">
        <w:lastRenderedPageBreak/>
        <w:t>Ikraftträdande- och övergångsbestämmelser</w:t>
      </w:r>
      <w:bookmarkEnd w:id="1670"/>
      <w:bookmarkEnd w:id="1671"/>
      <w:bookmarkEnd w:id="1672"/>
      <w:bookmarkEnd w:id="1673"/>
      <w:bookmarkEnd w:id="1674"/>
      <w:bookmarkEnd w:id="1675"/>
      <w:bookmarkEnd w:id="1676"/>
      <w:bookmarkEnd w:id="1677"/>
      <w:bookmarkEnd w:id="1678"/>
      <w:bookmarkEnd w:id="1679"/>
      <w:bookmarkEnd w:id="1680"/>
      <w:bookmarkEnd w:id="1681"/>
    </w:p>
    <w:p w14:paraId="35DEE6EE" w14:textId="77777777" w:rsidR="00D85371" w:rsidRPr="00E211AD" w:rsidRDefault="00D85371" w:rsidP="00D85371">
      <w:pPr>
        <w:pStyle w:val="Rubrik2"/>
        <w:spacing w:before="0"/>
      </w:pPr>
      <w:bookmarkStart w:id="1682" w:name="_Toc9841706"/>
      <w:bookmarkStart w:id="1683" w:name="_Toc9867583"/>
      <w:bookmarkStart w:id="1684" w:name="_Toc9867833"/>
      <w:bookmarkStart w:id="1685" w:name="_Toc9871250"/>
      <w:bookmarkStart w:id="1686" w:name="_Toc9958333"/>
      <w:bookmarkStart w:id="1687" w:name="_Toc9961894"/>
      <w:bookmarkStart w:id="1688" w:name="_Toc9962491"/>
      <w:bookmarkStart w:id="1689" w:name="_Toc17793455"/>
      <w:bookmarkStart w:id="1690" w:name="_Toc73006023"/>
      <w:bookmarkStart w:id="1691" w:name="_Toc86738824"/>
      <w:bookmarkStart w:id="1692" w:name="_Toc94597587"/>
      <w:bookmarkStart w:id="1693" w:name="_Toc96533430"/>
      <w:r w:rsidRPr="00E211AD">
        <w:t>Ikraftträdande</w:t>
      </w:r>
      <w:bookmarkEnd w:id="1682"/>
      <w:bookmarkEnd w:id="1683"/>
      <w:bookmarkEnd w:id="1684"/>
      <w:bookmarkEnd w:id="1685"/>
      <w:bookmarkEnd w:id="1686"/>
      <w:bookmarkEnd w:id="1687"/>
      <w:bookmarkEnd w:id="1688"/>
      <w:bookmarkEnd w:id="1689"/>
      <w:bookmarkEnd w:id="1690"/>
      <w:bookmarkEnd w:id="1691"/>
      <w:bookmarkEnd w:id="1692"/>
      <w:bookmarkEnd w:id="1693"/>
    </w:p>
    <w:p w14:paraId="434DF707" w14:textId="77777777" w:rsidR="00D85371" w:rsidRPr="002C7E5A" w:rsidRDefault="00D85371" w:rsidP="00D85371">
      <w:pPr>
        <w:pStyle w:val="Brdtextram"/>
      </w:pPr>
      <w:r>
        <w:rPr>
          <w:b/>
        </w:rPr>
        <w:t>Regeringens f</w:t>
      </w:r>
      <w:r w:rsidRPr="00E211AD">
        <w:rPr>
          <w:b/>
        </w:rPr>
        <w:t>örslag:</w:t>
      </w:r>
      <w:r w:rsidRPr="00E211AD">
        <w:t xml:space="preserve"> Den nya lagen om elektronisk kommunikation och övriga lag</w:t>
      </w:r>
      <w:r w:rsidRPr="00E211AD">
        <w:softHyphen/>
        <w:t xml:space="preserve">ändringar ska </w:t>
      </w:r>
      <w:r w:rsidRPr="002C7E5A">
        <w:t xml:space="preserve">träda i kraft den 1 </w:t>
      </w:r>
      <w:r>
        <w:t>augusti</w:t>
      </w:r>
      <w:r w:rsidRPr="002C7E5A">
        <w:t xml:space="preserve"> 2022.</w:t>
      </w:r>
    </w:p>
    <w:p w14:paraId="210A94B9" w14:textId="77777777" w:rsidR="00D85371" w:rsidRPr="002C7E5A" w:rsidRDefault="00D85371" w:rsidP="00D85371">
      <w:pPr>
        <w:pStyle w:val="Brdtextmedindrag"/>
        <w:rPr>
          <w:sz w:val="8"/>
          <w:szCs w:val="8"/>
        </w:rPr>
      </w:pPr>
    </w:p>
    <w:p w14:paraId="2DF83422" w14:textId="77777777" w:rsidR="00D85371" w:rsidRPr="002C7E5A" w:rsidRDefault="00D85371" w:rsidP="00D85371">
      <w:pPr>
        <w:pStyle w:val="Brdtextmedindrag"/>
      </w:pPr>
      <w:r w:rsidRPr="002C7E5A">
        <w:rPr>
          <w:b/>
        </w:rPr>
        <w:t xml:space="preserve">Promemorians förslag </w:t>
      </w:r>
      <w:r w:rsidRPr="002C7E5A">
        <w:t xml:space="preserve">överensstämmer </w:t>
      </w:r>
      <w:r>
        <w:t>inte</w:t>
      </w:r>
      <w:r w:rsidRPr="002C7E5A">
        <w:t xml:space="preserve"> med regeringens för</w:t>
      </w:r>
      <w:r w:rsidRPr="002C7E5A">
        <w:softHyphen/>
        <w:t>slag. I promemorian föreslås att de nya bestämmelserna träder i kraft den 21</w:t>
      </w:r>
      <w:r>
        <w:t> </w:t>
      </w:r>
      <w:r w:rsidRPr="002C7E5A">
        <w:t>december 2020.</w:t>
      </w:r>
    </w:p>
    <w:p w14:paraId="25F4B54D" w14:textId="77777777" w:rsidR="00D85371" w:rsidRPr="002C7E5A" w:rsidRDefault="00D85371" w:rsidP="00D85371">
      <w:pPr>
        <w:pStyle w:val="Brdtextmedindrag"/>
        <w:rPr>
          <w:b/>
        </w:rPr>
      </w:pPr>
      <w:r w:rsidRPr="002C7E5A">
        <w:rPr>
          <w:b/>
        </w:rPr>
        <w:t>Remissinstanserna</w:t>
      </w:r>
      <w:r w:rsidRPr="002C7E5A">
        <w:rPr>
          <w:bCs/>
        </w:rPr>
        <w:t xml:space="preserve"> tillstyrker förslaget eller har ingen invändning mot det.</w:t>
      </w:r>
    </w:p>
    <w:p w14:paraId="37DC003F" w14:textId="77777777" w:rsidR="00D85371" w:rsidRDefault="00D85371" w:rsidP="00D85371">
      <w:pPr>
        <w:pStyle w:val="Brdtextmedindrag"/>
      </w:pPr>
      <w:r w:rsidRPr="002C7E5A">
        <w:rPr>
          <w:b/>
        </w:rPr>
        <w:t>Skälen för regeringens förslag:</w:t>
      </w:r>
      <w:r w:rsidRPr="002C7E5A">
        <w:t xml:space="preserve"> Enligt artikel 124 i EU-direktivet ska medlems</w:t>
      </w:r>
      <w:r w:rsidRPr="002C7E5A">
        <w:softHyphen/>
        <w:t>staterna senast den 21 december 2020 anta och offentliggöra de bestäm</w:t>
      </w:r>
      <w:r w:rsidRPr="002C7E5A">
        <w:softHyphen/>
        <w:t>melser i lagar och andra författningar som är nödvändiga för att följa direk</w:t>
      </w:r>
      <w:r w:rsidRPr="002C7E5A">
        <w:softHyphen/>
        <w:t>tivet. Bestämmelserna ska tillämpas från och med samma dag.</w:t>
      </w:r>
      <w:r>
        <w:t xml:space="preserve"> Som framgår av avsnitt 3 har Europeiska kommissionen inlett ett över</w:t>
      </w:r>
      <w:r>
        <w:softHyphen/>
        <w:t>trädelse</w:t>
      </w:r>
      <w:r>
        <w:softHyphen/>
        <w:t>ärende mot Sverige om för sent genom</w:t>
      </w:r>
      <w:r>
        <w:softHyphen/>
        <w:t xml:space="preserve">förande av direktivet. </w:t>
      </w:r>
    </w:p>
    <w:p w14:paraId="0E025059" w14:textId="7217C96E" w:rsidR="00D85371" w:rsidRPr="00E211AD" w:rsidRDefault="00D85371" w:rsidP="00F775E2">
      <w:pPr>
        <w:pStyle w:val="Brdtextmedindrag"/>
      </w:pPr>
      <w:r>
        <w:t>Mot den bakgrunden bör l</w:t>
      </w:r>
      <w:r w:rsidRPr="002C7E5A">
        <w:t>agförslag</w:t>
      </w:r>
      <w:r w:rsidRPr="002C7E5A">
        <w:softHyphen/>
        <w:t>en träda i kraft så snart som möjligt. Regeringens förslag beräknas kunna bli behandlade av riksdagen i sådan tid att de kan träda i kraft den 1</w:t>
      </w:r>
      <w:r>
        <w:t> augusti </w:t>
      </w:r>
      <w:r w:rsidRPr="002C7E5A">
        <w:t>2022. Den nya lagen om elektro</w:t>
      </w:r>
      <w:r w:rsidR="0018794F">
        <w:softHyphen/>
      </w:r>
      <w:r w:rsidRPr="002C7E5A">
        <w:t>nisk kom</w:t>
      </w:r>
      <w:r w:rsidRPr="002C7E5A">
        <w:softHyphen/>
        <w:t>mu</w:t>
      </w:r>
      <w:r w:rsidRPr="002C7E5A">
        <w:softHyphen/>
        <w:t>ni</w:t>
      </w:r>
      <w:r w:rsidRPr="002C7E5A">
        <w:softHyphen/>
        <w:t>ka</w:t>
      </w:r>
      <w:r w:rsidRPr="002C7E5A">
        <w:softHyphen/>
        <w:t xml:space="preserve">tion och övriga lagändringar bör därför träda i kraft den dagen. </w:t>
      </w:r>
      <w:r w:rsidRPr="007C6D7A">
        <w:rPr>
          <w:spacing w:val="-2"/>
        </w:rPr>
        <w:t>Samtidigt bör LEK och lagen (2003:390) om införande av lagen (2003:389)</w:t>
      </w:r>
      <w:r w:rsidRPr="00E211AD">
        <w:t xml:space="preserve"> om elektro</w:t>
      </w:r>
      <w:r>
        <w:softHyphen/>
      </w:r>
      <w:r w:rsidRPr="00E211AD">
        <w:t>nisk kommunikation upp</w:t>
      </w:r>
      <w:r w:rsidRPr="00E211AD">
        <w:softHyphen/>
        <w:t>höra att gälla.</w:t>
      </w:r>
    </w:p>
    <w:p w14:paraId="09D1298C" w14:textId="77777777" w:rsidR="00D85371" w:rsidRPr="00E211AD" w:rsidRDefault="00D85371" w:rsidP="00D85371">
      <w:pPr>
        <w:pStyle w:val="Rubrik2"/>
      </w:pPr>
      <w:bookmarkStart w:id="1694" w:name="_Toc9841707"/>
      <w:bookmarkStart w:id="1695" w:name="_Toc9867584"/>
      <w:bookmarkStart w:id="1696" w:name="_Toc9867834"/>
      <w:bookmarkStart w:id="1697" w:name="_Toc9871251"/>
      <w:bookmarkStart w:id="1698" w:name="_Toc9958334"/>
      <w:bookmarkStart w:id="1699" w:name="_Toc9961895"/>
      <w:bookmarkStart w:id="1700" w:name="_Toc9962492"/>
      <w:bookmarkStart w:id="1701" w:name="_Toc17793456"/>
      <w:bookmarkStart w:id="1702" w:name="_Toc73006024"/>
      <w:bookmarkStart w:id="1703" w:name="_Toc86738825"/>
      <w:bookmarkStart w:id="1704" w:name="_Toc94597588"/>
      <w:bookmarkStart w:id="1705" w:name="_Toc96533431"/>
      <w:r w:rsidRPr="00E211AD">
        <w:t>Övergångsbestämmelser</w:t>
      </w:r>
      <w:bookmarkEnd w:id="1694"/>
      <w:bookmarkEnd w:id="1695"/>
      <w:bookmarkEnd w:id="1696"/>
      <w:bookmarkEnd w:id="1697"/>
      <w:bookmarkEnd w:id="1698"/>
      <w:bookmarkEnd w:id="1699"/>
      <w:bookmarkEnd w:id="1700"/>
      <w:bookmarkEnd w:id="1701"/>
      <w:bookmarkEnd w:id="1702"/>
      <w:bookmarkEnd w:id="1703"/>
      <w:bookmarkEnd w:id="1704"/>
      <w:bookmarkEnd w:id="1705"/>
    </w:p>
    <w:p w14:paraId="383390B7" w14:textId="77777777" w:rsidR="00D85371" w:rsidRPr="00E211AD" w:rsidRDefault="00D85371" w:rsidP="00D85371">
      <w:pPr>
        <w:pStyle w:val="Brdtextram"/>
      </w:pPr>
      <w:r>
        <w:rPr>
          <w:b/>
        </w:rPr>
        <w:t>Regeringens f</w:t>
      </w:r>
      <w:r w:rsidRPr="00E211AD">
        <w:rPr>
          <w:b/>
        </w:rPr>
        <w:t>örslag:</w:t>
      </w:r>
      <w:r w:rsidRPr="00E211AD">
        <w:t xml:space="preserve"> Ikraftträdande- och övergångsbestämmelser till den nya lagen ska meddelas i en sär</w:t>
      </w:r>
      <w:r w:rsidRPr="00E211AD">
        <w:softHyphen/>
        <w:t xml:space="preserve">skild </w:t>
      </w:r>
      <w:r>
        <w:t>införande</w:t>
      </w:r>
      <w:r w:rsidRPr="00E211AD">
        <w:t>lag</w:t>
      </w:r>
      <w:r>
        <w:t>. Övergångs</w:t>
      </w:r>
      <w:r>
        <w:softHyphen/>
        <w:t>bestämmelser till nuvarande lag som fortfarande är av betydelse ska föras över till den nya införandelagen.</w:t>
      </w:r>
    </w:p>
    <w:p w14:paraId="2D438071" w14:textId="77777777" w:rsidR="00D85371" w:rsidRPr="00E211AD" w:rsidRDefault="00D85371" w:rsidP="00D85371">
      <w:pPr>
        <w:pStyle w:val="Brdtextmedindrag"/>
        <w:rPr>
          <w:sz w:val="8"/>
          <w:szCs w:val="8"/>
        </w:rPr>
      </w:pPr>
    </w:p>
    <w:p w14:paraId="11A33F3A" w14:textId="77777777" w:rsidR="00D85371" w:rsidRDefault="00D85371" w:rsidP="00D85371">
      <w:pPr>
        <w:pStyle w:val="Brdtextmedindrag"/>
      </w:pPr>
      <w:r>
        <w:rPr>
          <w:b/>
        </w:rPr>
        <w:t>Promemorians förslag</w:t>
      </w:r>
      <w:r w:rsidRPr="00E056A0">
        <w:t xml:space="preserve"> </w:t>
      </w:r>
      <w:r>
        <w:t xml:space="preserve">överensstämmer i huvudsak med regeringens förslag. I promemorian föreslås en annan utformning av bestämmelserna. Dessutom föreslås att skyldigheten om tillträde till infrastruktur för </w:t>
      </w:r>
      <w:r w:rsidRPr="001E7289">
        <w:t>till</w:t>
      </w:r>
      <w:r>
        <w:softHyphen/>
      </w:r>
      <w:r w:rsidRPr="001E7289">
        <w:t>handahållande av mobila elektroniska kommunikationstjänster</w:t>
      </w:r>
      <w:r>
        <w:t xml:space="preserve"> endast får åläggas den som har fått tillståndet att använda radiosändare efter ikraft</w:t>
      </w:r>
      <w:r>
        <w:softHyphen/>
        <w:t>trädandet av den nya lagen.</w:t>
      </w:r>
    </w:p>
    <w:p w14:paraId="3EBD552F" w14:textId="77777777" w:rsidR="00D85371" w:rsidRDefault="00D85371" w:rsidP="00D85371">
      <w:pPr>
        <w:pStyle w:val="Brdtextmedindrag"/>
        <w:rPr>
          <w:b/>
        </w:rPr>
      </w:pPr>
      <w:r>
        <w:rPr>
          <w:b/>
        </w:rPr>
        <w:t>Remissinstanserna:</w:t>
      </w:r>
      <w:r>
        <w:t xml:space="preserve"> </w:t>
      </w:r>
      <w:r w:rsidRPr="00E319D8">
        <w:t xml:space="preserve">De flesta av remissinstanserna tillstyrker förslaget eller har ingen invändning mot det. </w:t>
      </w:r>
      <w:r w:rsidRPr="00E319D8">
        <w:rPr>
          <w:i/>
          <w:iCs/>
        </w:rPr>
        <w:t>PTS</w:t>
      </w:r>
      <w:r w:rsidRPr="00E319D8">
        <w:t xml:space="preserve"> framhåller att det inte framgår vad som gäller för beslut som inte kan fattas med stöd av den nya lagen. </w:t>
      </w:r>
      <w:r>
        <w:t>Myn</w:t>
      </w:r>
      <w:r>
        <w:softHyphen/>
        <w:t>dig</w:t>
      </w:r>
      <w:r>
        <w:softHyphen/>
        <w:t>heten efterfrågar också övergångsbestämmelser när det gäller förläng</w:t>
      </w:r>
      <w:r>
        <w:softHyphen/>
        <w:t>ning av tillstånd som meddelats före den 1 augusti 2010.</w:t>
      </w:r>
      <w:r w:rsidRPr="00E319D8">
        <w:t xml:space="preserve"> </w:t>
      </w:r>
      <w:r w:rsidRPr="00E319D8">
        <w:rPr>
          <w:i/>
        </w:rPr>
        <w:t>Telia Com</w:t>
      </w:r>
      <w:r>
        <w:rPr>
          <w:i/>
        </w:rPr>
        <w:softHyphen/>
      </w:r>
      <w:r w:rsidRPr="00E319D8">
        <w:rPr>
          <w:i/>
        </w:rPr>
        <w:t>pa</w:t>
      </w:r>
      <w:r>
        <w:rPr>
          <w:i/>
        </w:rPr>
        <w:softHyphen/>
      </w:r>
      <w:r w:rsidRPr="00E319D8">
        <w:rPr>
          <w:i/>
        </w:rPr>
        <w:t xml:space="preserve">ny AB </w:t>
      </w:r>
      <w:r w:rsidRPr="00E319D8">
        <w:t>anser att möjligheten till förläng</w:t>
      </w:r>
      <w:r w:rsidRPr="00E319D8">
        <w:softHyphen/>
        <w:t>ning</w:t>
      </w:r>
      <w:r w:rsidRPr="00ED386F">
        <w:t xml:space="preserve"> </w:t>
      </w:r>
      <w:r>
        <w:t>av tillstånd att använda radio</w:t>
      </w:r>
      <w:r>
        <w:softHyphen/>
        <w:t>sändare i ett harmon</w:t>
      </w:r>
      <w:r>
        <w:softHyphen/>
        <w:t>iser</w:t>
      </w:r>
      <w:r>
        <w:softHyphen/>
        <w:t xml:space="preserve">at frekvensutrymme </w:t>
      </w:r>
      <w:r w:rsidRPr="00ED386F">
        <w:t>endast bör gälla tillstånd som meddelas efter ikraft</w:t>
      </w:r>
      <w:r>
        <w:softHyphen/>
      </w:r>
      <w:r w:rsidRPr="00ED386F">
        <w:t>trädandet.</w:t>
      </w:r>
    </w:p>
    <w:p w14:paraId="0079C000" w14:textId="77777777" w:rsidR="00D85371" w:rsidRDefault="00D85371" w:rsidP="00D85371">
      <w:pPr>
        <w:pStyle w:val="Rubrik4utannumrering"/>
      </w:pPr>
      <w:r w:rsidRPr="00E211AD">
        <w:lastRenderedPageBreak/>
        <w:t xml:space="preserve">Skälen för </w:t>
      </w:r>
      <w:r>
        <w:t xml:space="preserve">regeringens </w:t>
      </w:r>
      <w:r w:rsidRPr="00E211AD">
        <w:t>förslag</w:t>
      </w:r>
    </w:p>
    <w:p w14:paraId="59C75DE5" w14:textId="77777777" w:rsidR="00D85371" w:rsidRPr="00685919" w:rsidRDefault="00D85371" w:rsidP="00D85371">
      <w:pPr>
        <w:pStyle w:val="Rubrik5utannumrering"/>
        <w:spacing w:before="0"/>
      </w:pPr>
      <w:r>
        <w:t>Ikraftträdande- och övergångsbestämmelser ska meddelas i en särskild införandelag</w:t>
      </w:r>
    </w:p>
    <w:p w14:paraId="506A063D" w14:textId="77777777" w:rsidR="00D85371" w:rsidRDefault="00D85371" w:rsidP="00D85371">
      <w:pPr>
        <w:pStyle w:val="Brdtextmedindrag"/>
        <w:ind w:firstLine="0"/>
      </w:pPr>
      <w:r w:rsidRPr="003E5FA6">
        <w:t xml:space="preserve">Den nya </w:t>
      </w:r>
      <w:r>
        <w:t>lagen</w:t>
      </w:r>
      <w:r w:rsidRPr="003E5FA6">
        <w:t xml:space="preserve"> innebär ett stort antal ändringar jämfört med </w:t>
      </w:r>
      <w:r>
        <w:t>LEK</w:t>
      </w:r>
      <w:r w:rsidRPr="00E211AD">
        <w:t xml:space="preserve"> </w:t>
      </w:r>
      <w:r w:rsidRPr="003E5FA6">
        <w:t xml:space="preserve">och innehåller </w:t>
      </w:r>
      <w:r>
        <w:t xml:space="preserve">även </w:t>
      </w:r>
      <w:r w:rsidRPr="003E5FA6">
        <w:t>ett antal nyheter. Samtidigt ändras inte reglering</w:t>
      </w:r>
      <w:r w:rsidRPr="003E5FA6">
        <w:softHyphen/>
        <w:t>ens grund</w:t>
      </w:r>
      <w:r w:rsidRPr="003E5FA6">
        <w:softHyphen/>
        <w:t>läggande struktur när det gäller tillstånd att använda radiosända</w:t>
      </w:r>
      <w:r w:rsidRPr="003E5FA6">
        <w:softHyphen/>
        <w:t>re och num</w:t>
      </w:r>
      <w:r w:rsidRPr="003E5FA6">
        <w:softHyphen/>
        <w:t>mer och möjligheten att ålägga företag skyldigheter. För att undvika svårig</w:t>
      </w:r>
      <w:r w:rsidRPr="003E5FA6">
        <w:softHyphen/>
        <w:t xml:space="preserve">heter i tillämpningen </w:t>
      </w:r>
      <w:r>
        <w:t>bör</w:t>
      </w:r>
      <w:r w:rsidRPr="003E5FA6">
        <w:t xml:space="preserve"> utgångspunkten </w:t>
      </w:r>
      <w:r>
        <w:t xml:space="preserve">därför vara </w:t>
      </w:r>
      <w:r w:rsidRPr="003E5FA6">
        <w:t>att hela den nya lagen ska tillämpas</w:t>
      </w:r>
      <w:r w:rsidRPr="00E211AD">
        <w:t xml:space="preserve"> omedelbart när den träder i kraft.</w:t>
      </w:r>
    </w:p>
    <w:p w14:paraId="0E7E349F" w14:textId="53C6FE97" w:rsidR="00D85371" w:rsidRPr="00280208" w:rsidRDefault="00D85371" w:rsidP="00D85371">
      <w:pPr>
        <w:pStyle w:val="Brdtextmedindrag"/>
        <w:rPr>
          <w:spacing w:val="-2"/>
        </w:rPr>
      </w:pPr>
      <w:r w:rsidRPr="00280208">
        <w:rPr>
          <w:spacing w:val="-2"/>
        </w:rPr>
        <w:t>På grund av omfattningen av de övergångs</w:t>
      </w:r>
      <w:r w:rsidRPr="00280208">
        <w:rPr>
          <w:spacing w:val="-2"/>
        </w:rPr>
        <w:softHyphen/>
        <w:t>be</w:t>
      </w:r>
      <w:r w:rsidRPr="00280208">
        <w:rPr>
          <w:spacing w:val="-2"/>
        </w:rPr>
        <w:softHyphen/>
        <w:t>stämmelser som krävdes vid införandet av LEK beslutades dessa bestäm</w:t>
      </w:r>
      <w:r w:rsidRPr="00280208">
        <w:rPr>
          <w:spacing w:val="-2"/>
        </w:rPr>
        <w:softHyphen/>
        <w:t>melser i en särskild pro</w:t>
      </w:r>
      <w:r w:rsidRPr="00280208">
        <w:rPr>
          <w:spacing w:val="-2"/>
        </w:rPr>
        <w:softHyphen/>
        <w:t>mul</w:t>
      </w:r>
      <w:r w:rsidRPr="00280208">
        <w:rPr>
          <w:spacing w:val="-2"/>
        </w:rPr>
        <w:softHyphen/>
      </w:r>
      <w:r w:rsidRPr="00280208">
        <w:rPr>
          <w:spacing w:val="-2"/>
        </w:rPr>
        <w:softHyphen/>
        <w:t>ga</w:t>
      </w:r>
      <w:r w:rsidRPr="00280208">
        <w:rPr>
          <w:spacing w:val="-2"/>
        </w:rPr>
        <w:softHyphen/>
        <w:t>tions</w:t>
      </w:r>
      <w:r w:rsidRPr="00280208">
        <w:rPr>
          <w:spacing w:val="-2"/>
        </w:rPr>
        <w:softHyphen/>
        <w:t>lag, dvs. lagen (2003:390) om införande av lagen (2003:389) om elek</w:t>
      </w:r>
      <w:r>
        <w:rPr>
          <w:spacing w:val="-2"/>
        </w:rPr>
        <w:softHyphen/>
      </w:r>
      <w:r w:rsidRPr="00280208">
        <w:rPr>
          <w:spacing w:val="-4"/>
        </w:rPr>
        <w:t>tronisk kommunikation (LEK:s införande</w:t>
      </w:r>
      <w:r w:rsidRPr="00280208">
        <w:rPr>
          <w:spacing w:val="-4"/>
        </w:rPr>
        <w:softHyphen/>
        <w:t xml:space="preserve">lag, se prop. 2002/03:110 </w:t>
      </w:r>
      <w:r w:rsidR="00EB24E6">
        <w:rPr>
          <w:spacing w:val="-4"/>
        </w:rPr>
        <w:t>s. 3</w:t>
      </w:r>
      <w:r w:rsidRPr="00280208">
        <w:rPr>
          <w:spacing w:val="-4"/>
        </w:rPr>
        <w:t>36 f.).</w:t>
      </w:r>
      <w:r w:rsidRPr="00280208">
        <w:rPr>
          <w:spacing w:val="-2"/>
        </w:rPr>
        <w:t xml:space="preserve"> Därutöver finns ett antal övergångsbestämmelser till lag</w:t>
      </w:r>
      <w:r w:rsidRPr="00280208">
        <w:rPr>
          <w:spacing w:val="-2"/>
        </w:rPr>
        <w:softHyphen/>
        <w:t>ändring</w:t>
      </w:r>
      <w:r w:rsidRPr="00280208">
        <w:rPr>
          <w:spacing w:val="-2"/>
        </w:rPr>
        <w:softHyphen/>
        <w:t>ar i LEK.</w:t>
      </w:r>
    </w:p>
    <w:p w14:paraId="1AB55ECD" w14:textId="77777777" w:rsidR="00D85371" w:rsidRDefault="00D85371" w:rsidP="00D85371">
      <w:pPr>
        <w:pStyle w:val="Brdtextmedindrag"/>
      </w:pPr>
      <w:r w:rsidRPr="00E35415">
        <w:t xml:space="preserve">När en lag upphävs förlorar också de övergångsbestämmelser som är knutna till lagen sin verkan. </w:t>
      </w:r>
      <w:r>
        <w:t xml:space="preserve">Flera av övergångsbestämmelserna i </w:t>
      </w:r>
      <w:r w:rsidRPr="003E5FA6">
        <w:t>LEK:s införande</w:t>
      </w:r>
      <w:r w:rsidRPr="003E5FA6">
        <w:softHyphen/>
        <w:t>lag</w:t>
      </w:r>
      <w:r>
        <w:t xml:space="preserve"> har fortfarande relevans, liksom vissa övergångs</w:t>
      </w:r>
      <w:r>
        <w:softHyphen/>
        <w:t>bestäm</w:t>
      </w:r>
      <w:r>
        <w:softHyphen/>
        <w:t>mel</w:t>
      </w:r>
      <w:r>
        <w:softHyphen/>
        <w:t>ser till ändring</w:t>
      </w:r>
      <w:r>
        <w:softHyphen/>
        <w:t>ar i LEK. Dessa behöver tas med i övergångs</w:t>
      </w:r>
      <w:r>
        <w:softHyphen/>
        <w:t>bestäm</w:t>
      </w:r>
      <w:r>
        <w:softHyphen/>
        <w:t>mel</w:t>
      </w:r>
      <w:r>
        <w:softHyphen/>
        <w:t>serna till den nya lagen. Omfatt</w:t>
      </w:r>
      <w:r>
        <w:softHyphen/>
        <w:t>ning</w:t>
      </w:r>
      <w:r>
        <w:softHyphen/>
        <w:t>en är sådan att de tillsammans med de övergångsbestämmelser som den nya lagen i sig ger upphov till motiverar en särskild införandelag.</w:t>
      </w:r>
    </w:p>
    <w:p w14:paraId="3B02AA4D" w14:textId="77777777" w:rsidR="00D85371" w:rsidRDefault="00D85371" w:rsidP="00D85371">
      <w:pPr>
        <w:pStyle w:val="Rubrik5utannumrering"/>
      </w:pPr>
      <w:r w:rsidRPr="0068196B">
        <w:t>Fortsatt giltighet av äldre beslut</w:t>
      </w:r>
    </w:p>
    <w:p w14:paraId="704C1EEA" w14:textId="77777777" w:rsidR="00D85371" w:rsidRDefault="00D85371" w:rsidP="00D85371">
      <w:pPr>
        <w:pStyle w:val="Brdtext"/>
      </w:pPr>
      <w:r>
        <w:t>Flera typer av beslut kan fattas med stöd av LEK. Besluten avser allt från till</w:t>
      </w:r>
      <w:r>
        <w:softHyphen/>
        <w:t>stånd att använda radiosändare och nummer, åläggande av skyl</w:t>
      </w:r>
      <w:r>
        <w:softHyphen/>
        <w:t>dig</w:t>
      </w:r>
      <w:r>
        <w:softHyphen/>
        <w:t>heter för företag och tillsynsåtgärder som förelägganden och förbud till beslut om att erkänna en operatör enligt internationella bestämmelser, att utse någon att utföra en viss uppgift eller om undantag i det enskilda fallet från vissa skyldigheter i lagen. Merparten av bestämmelserna i LEK förs över, oförändrade eller i huvudsak oförändrade, till den nya lagen. I LEK:s införande</w:t>
      </w:r>
      <w:r>
        <w:softHyphen/>
        <w:t>lag finns över</w:t>
      </w:r>
      <w:r>
        <w:softHyphen/>
        <w:t>gångs</w:t>
      </w:r>
      <w:r>
        <w:softHyphen/>
        <w:t>bestäm</w:t>
      </w:r>
      <w:r>
        <w:softHyphen/>
        <w:t>melser om att flertalet äldre beslut ska anses meddelade med stöd av bestämmelser i LEK som mot</w:t>
      </w:r>
      <w:r>
        <w:softHyphen/>
        <w:t>svar</w:t>
      </w:r>
      <w:r>
        <w:softHyphen/>
        <w:t>ar bestäm</w:t>
      </w:r>
      <w:r>
        <w:softHyphen/>
        <w:t>melser som upphävts.</w:t>
      </w:r>
    </w:p>
    <w:p w14:paraId="334AFA22" w14:textId="77777777" w:rsidR="00D85371" w:rsidRPr="003114F9" w:rsidRDefault="00D85371" w:rsidP="00D85371">
      <w:pPr>
        <w:pStyle w:val="Brdtextmedindrag"/>
      </w:pPr>
      <w:r w:rsidRPr="00E35415">
        <w:t xml:space="preserve">För att underlätta övergången </w:t>
      </w:r>
      <w:r>
        <w:t xml:space="preserve">till en ny lag bör utgångspunkten vara att befintliga beslut ska fortsätta att gälla efter ikraftträdandet av den nya lagen. </w:t>
      </w:r>
      <w:r w:rsidRPr="00E35415">
        <w:t>På så sätt behöver nya beslut inte meddelas</w:t>
      </w:r>
      <w:r>
        <w:t>. För tydlighetens skull bör det i övergångs</w:t>
      </w:r>
      <w:r>
        <w:softHyphen/>
        <w:t>bestäm</w:t>
      </w:r>
      <w:r>
        <w:softHyphen/>
        <w:t>melserna regleras att besluten fortfarande gäller. På motsvarande sätt som enligt LEK:s införandelag bör det fram</w:t>
      </w:r>
      <w:r>
        <w:softHyphen/>
        <w:t xml:space="preserve">gå att besluten </w:t>
      </w:r>
      <w:r w:rsidRPr="004552DD">
        <w:t xml:space="preserve">ska anses meddelade med stöd av motsvarande bestämmelser i </w:t>
      </w:r>
      <w:r>
        <w:t xml:space="preserve">den nya </w:t>
      </w:r>
      <w:r w:rsidRPr="004552DD">
        <w:t>lagen</w:t>
      </w:r>
      <w:r>
        <w:t>. Därmed kan den tillsynsverksamhet som pågår vid den nya lagens ikraftträdande fortsätta utan avbrott. Det blir då också möjligt för tillsyns</w:t>
      </w:r>
      <w:r>
        <w:softHyphen/>
        <w:t>myndigheten att ingripa mot överträdelser av dessa beslut med stöd av den nya lagen.</w:t>
      </w:r>
    </w:p>
    <w:p w14:paraId="5E6ABF65" w14:textId="77777777" w:rsidR="00D85371" w:rsidRDefault="00D85371" w:rsidP="00D85371">
      <w:pPr>
        <w:pStyle w:val="Brdtextmedindrag"/>
      </w:pPr>
      <w:r w:rsidRPr="00E211AD">
        <w:t>Enligt 5</w:t>
      </w:r>
      <w:r>
        <w:t> §</w:t>
      </w:r>
      <w:r w:rsidRPr="00E211AD">
        <w:t xml:space="preserve"> andra stycket </w:t>
      </w:r>
      <w:r w:rsidRPr="003114F9">
        <w:t>och 7 § 2 LEK</w:t>
      </w:r>
      <w:r w:rsidRPr="00E211AD">
        <w:t xml:space="preserve">:s införandelag ska tillstånd och </w:t>
      </w:r>
      <w:r w:rsidRPr="003E5FA6">
        <w:t>tillståndsvillkor som har meddelats enligt telelagen (1993:397) för tillhan</w:t>
      </w:r>
      <w:r w:rsidRPr="003E5FA6">
        <w:softHyphen/>
        <w:t>da</w:t>
      </w:r>
      <w:r>
        <w:softHyphen/>
      </w:r>
      <w:r w:rsidRPr="003E5FA6">
        <w:t>hållan</w:t>
      </w:r>
      <w:r w:rsidRPr="003E5FA6">
        <w:softHyphen/>
        <w:t>de av mobi</w:t>
      </w:r>
      <w:r w:rsidRPr="003E5FA6">
        <w:softHyphen/>
        <w:t>la teletjänster eller nät</w:t>
      </w:r>
      <w:r w:rsidRPr="003E5FA6">
        <w:softHyphen/>
        <w:t>kapacitet för sådana teletjänster anses</w:t>
      </w:r>
      <w:r w:rsidRPr="00E211AD">
        <w:t xml:space="preserve"> meddelade </w:t>
      </w:r>
      <w:r>
        <w:t>med stöd av</w:t>
      </w:r>
      <w:r w:rsidRPr="00E211AD">
        <w:t xml:space="preserve"> LEK för samma radio</w:t>
      </w:r>
      <w:r w:rsidRPr="00E211AD">
        <w:softHyphen/>
      </w:r>
      <w:r w:rsidRPr="003E5FA6">
        <w:t>användning som till</w:t>
      </w:r>
      <w:r>
        <w:softHyphen/>
      </w:r>
      <w:r w:rsidRPr="003E5FA6">
        <w:t>stånd</w:t>
      </w:r>
      <w:r>
        <w:softHyphen/>
      </w:r>
      <w:r w:rsidRPr="003E5FA6">
        <w:t>et avser. Exempel på såda</w:t>
      </w:r>
      <w:r w:rsidRPr="003E5FA6">
        <w:softHyphen/>
        <w:t>na tillstånd är till</w:t>
      </w:r>
      <w:r w:rsidRPr="003E5FA6">
        <w:softHyphen/>
        <w:t>stånden</w:t>
      </w:r>
      <w:r w:rsidRPr="00E211AD">
        <w:t xml:space="preserve"> för UMTS (3G).</w:t>
      </w:r>
      <w:r>
        <w:t xml:space="preserve"> </w:t>
      </w:r>
      <w:r w:rsidRPr="00E211AD">
        <w:t>Tillstånden gäller</w:t>
      </w:r>
      <w:r>
        <w:t xml:space="preserve"> </w:t>
      </w:r>
      <w:r w:rsidRPr="00E211AD">
        <w:t>till och med den 31</w:t>
      </w:r>
      <w:r>
        <w:t> </w:t>
      </w:r>
      <w:r w:rsidRPr="00E211AD">
        <w:t>december 2025</w:t>
      </w:r>
      <w:r>
        <w:t xml:space="preserve"> (se övergångs</w:t>
      </w:r>
      <w:r>
        <w:softHyphen/>
      </w:r>
      <w:r>
        <w:lastRenderedPageBreak/>
        <w:t>bestäm</w:t>
      </w:r>
      <w:r>
        <w:softHyphen/>
        <w:t>melsen om förlängning av giltighetstiden nedan)</w:t>
      </w:r>
      <w:r w:rsidRPr="00E211AD">
        <w:t>.</w:t>
      </w:r>
      <w:r>
        <w:t xml:space="preserve"> </w:t>
      </w:r>
      <w:r w:rsidRPr="00E211AD">
        <w:t>Det finns där</w:t>
      </w:r>
      <w:r>
        <w:t>för</w:t>
      </w:r>
      <w:r w:rsidRPr="00E211AD">
        <w:t xml:space="preserve"> fortsatt behov av över</w:t>
      </w:r>
      <w:r w:rsidRPr="00E211AD">
        <w:softHyphen/>
        <w:t>gångs</w:t>
      </w:r>
      <w:r w:rsidRPr="00E211AD">
        <w:softHyphen/>
        <w:t>bestämmelser för sådana tillstånd.</w:t>
      </w:r>
      <w:r>
        <w:t xml:space="preserve"> </w:t>
      </w:r>
    </w:p>
    <w:p w14:paraId="403D65C0" w14:textId="77777777" w:rsidR="00D85371" w:rsidRDefault="00D85371" w:rsidP="00D85371">
      <w:pPr>
        <w:pStyle w:val="Brdtextmedindrag"/>
      </w:pPr>
      <w:r w:rsidRPr="007C6D7A">
        <w:rPr>
          <w:spacing w:val="-2"/>
        </w:rPr>
        <w:t>Tillstånd och tillståndsvillkor som har meddelats enligt lagen (1993:599)</w:t>
      </w:r>
      <w:r>
        <w:t xml:space="preserve"> om radio</w:t>
      </w:r>
      <w:r>
        <w:softHyphen/>
        <w:t>kom</w:t>
      </w:r>
      <w:r>
        <w:softHyphen/>
        <w:t>munikation omfattas av de generella bestäm</w:t>
      </w:r>
      <w:r>
        <w:softHyphen/>
        <w:t>melser</w:t>
      </w:r>
      <w:r>
        <w:softHyphen/>
        <w:t>na om fortsatt giltighet av äldre beslut och ska anses meddelade med stöd av den nya lagen, jfr 6 § LEK:s införandelag.</w:t>
      </w:r>
    </w:p>
    <w:p w14:paraId="0E754B59" w14:textId="77777777" w:rsidR="00D85371" w:rsidRDefault="00D85371" w:rsidP="00F775E2">
      <w:pPr>
        <w:pStyle w:val="Brdtextmedindrag"/>
      </w:pPr>
      <w:r>
        <w:t xml:space="preserve">Även om regleringens grundläggande struktur i stort sett är densamma i den nya lagen finns det, som </w:t>
      </w:r>
      <w:r w:rsidRPr="00444C37">
        <w:rPr>
          <w:i/>
          <w:iCs/>
        </w:rPr>
        <w:t>PTS</w:t>
      </w:r>
      <w:r>
        <w:t xml:space="preserve"> framhåller, vissa beslut som inte kan fattas med stöd av den nya lagen. Det gäller vissa skyldigheter, t.ex. beslut om </w:t>
      </w:r>
      <w:r w:rsidRPr="00D714A6">
        <w:t>godta</w:t>
      </w:r>
      <w:r>
        <w:softHyphen/>
      </w:r>
      <w:r w:rsidRPr="00D714A6">
        <w:t>gan</w:t>
      </w:r>
      <w:r>
        <w:softHyphen/>
      </w:r>
      <w:r w:rsidRPr="00D714A6">
        <w:t xml:space="preserve">de av ett frivilligt åtagande om funktionell separation </w:t>
      </w:r>
      <w:r>
        <w:t>enligt 4 kap. 12 c § LEK och åläggande av skyldigheter för företag med bety</w:t>
      </w:r>
      <w:r>
        <w:softHyphen/>
        <w:t>dan</w:t>
      </w:r>
      <w:r>
        <w:softHyphen/>
        <w:t>de inflytande på en viss slutkundsmarknad enligt 5 kap. 13 </w:t>
      </w:r>
      <w:r w:rsidRPr="00B63240">
        <w:t>§ LEK. I av</w:t>
      </w:r>
      <w:r w:rsidRPr="00B63240">
        <w:softHyphen/>
        <w:t xml:space="preserve">snitt 14 föreslås att dessa paragrafer </w:t>
      </w:r>
      <w:r>
        <w:t>inte förs över till den nya lagen</w:t>
      </w:r>
      <w:r w:rsidRPr="00B63240">
        <w:t xml:space="preserve">. </w:t>
      </w:r>
      <w:r>
        <w:t xml:space="preserve">Det </w:t>
      </w:r>
      <w:r w:rsidRPr="00B63240">
        <w:t>finns alltså</w:t>
      </w:r>
      <w:r>
        <w:t xml:space="preserve"> undan</w:t>
      </w:r>
      <w:r>
        <w:softHyphen/>
        <w:t>tag från utgångspunkten att befintliga beslut ska ha fort</w:t>
      </w:r>
      <w:r>
        <w:softHyphen/>
        <w:t>satt verkan. Av tydlig</w:t>
      </w:r>
      <w:r>
        <w:softHyphen/>
        <w:t>hets</w:t>
      </w:r>
      <w:r>
        <w:softHyphen/>
        <w:t>skäl bör det framgå att b</w:t>
      </w:r>
      <w:r w:rsidRPr="002F67F2">
        <w:t xml:space="preserve">eslut som inte kan fattas med stöd av den </w:t>
      </w:r>
      <w:r>
        <w:t xml:space="preserve">nya </w:t>
      </w:r>
      <w:r w:rsidRPr="002F67F2">
        <w:t>lagen</w:t>
      </w:r>
      <w:r>
        <w:t xml:space="preserve"> inte längre gäller efter ikraft</w:t>
      </w:r>
      <w:r>
        <w:softHyphen/>
        <w:t>trädandet.</w:t>
      </w:r>
    </w:p>
    <w:p w14:paraId="44D84B95" w14:textId="77777777" w:rsidR="00D85371" w:rsidRPr="00280208" w:rsidRDefault="00D85371" w:rsidP="00D85371">
      <w:pPr>
        <w:pStyle w:val="Brdtextmedindrag"/>
        <w:rPr>
          <w:spacing w:val="-2"/>
        </w:rPr>
      </w:pPr>
      <w:r w:rsidRPr="00280208">
        <w:rPr>
          <w:spacing w:val="-2"/>
        </w:rPr>
        <w:t>Genom den nya lagen införs dess</w:t>
      </w:r>
      <w:r w:rsidRPr="00280208">
        <w:rPr>
          <w:spacing w:val="-2"/>
        </w:rPr>
        <w:softHyphen/>
        <w:t>utom vissa begränsningar i fråga om möjlig</w:t>
      </w:r>
      <w:r w:rsidRPr="00280208">
        <w:rPr>
          <w:spacing w:val="-2"/>
        </w:rPr>
        <w:softHyphen/>
        <w:t>het</w:t>
      </w:r>
      <w:r w:rsidRPr="00280208">
        <w:rPr>
          <w:spacing w:val="-2"/>
        </w:rPr>
        <w:softHyphen/>
        <w:t>en att ålägga SMP-skyl</w:t>
      </w:r>
      <w:r w:rsidRPr="00280208">
        <w:rPr>
          <w:spacing w:val="-2"/>
        </w:rPr>
        <w:softHyphen/>
        <w:t>dig</w:t>
      </w:r>
      <w:r w:rsidRPr="00280208">
        <w:rPr>
          <w:spacing w:val="-2"/>
        </w:rPr>
        <w:softHyphen/>
        <w:t>heter. EU-direktivet innebär dels att Europeiska kommissionen ska fast</w:t>
      </w:r>
      <w:r w:rsidRPr="00280208">
        <w:rPr>
          <w:spacing w:val="-2"/>
        </w:rPr>
        <w:softHyphen/>
        <w:t>ställa en unionsomfattande termin</w:t>
      </w:r>
      <w:r w:rsidRPr="00280208">
        <w:rPr>
          <w:spacing w:val="-2"/>
        </w:rPr>
        <w:softHyphen/>
        <w:t>er</w:t>
      </w:r>
      <w:r w:rsidRPr="00280208">
        <w:rPr>
          <w:spacing w:val="-2"/>
        </w:rPr>
        <w:softHyphen/>
        <w:t>ings</w:t>
      </w:r>
      <w:r w:rsidRPr="00280208">
        <w:rPr>
          <w:spacing w:val="-2"/>
        </w:rPr>
        <w:softHyphen/>
        <w:t>taxa för marknaderna för samtals</w:t>
      </w:r>
      <w:r w:rsidRPr="00280208">
        <w:rPr>
          <w:spacing w:val="-2"/>
        </w:rPr>
        <w:softHyphen/>
      </w:r>
      <w:r w:rsidRPr="00280208">
        <w:rPr>
          <w:spacing w:val="-2"/>
        </w:rPr>
        <w:softHyphen/>
        <w:t>terminering (se avsnitt 14.2.4), dels att regleringslättnader införs för SMP-operatörer som är rena grossist</w:t>
      </w:r>
      <w:r w:rsidRPr="00280208">
        <w:rPr>
          <w:spacing w:val="-2"/>
        </w:rPr>
        <w:softHyphen/>
        <w:t>företag (se avsnitt 14.2.6). Dessa för</w:t>
      </w:r>
      <w:r w:rsidRPr="00280208">
        <w:rPr>
          <w:spacing w:val="-2"/>
        </w:rPr>
        <w:softHyphen/>
        <w:t>ändring</w:t>
      </w:r>
      <w:r w:rsidRPr="00280208">
        <w:rPr>
          <w:spacing w:val="-2"/>
        </w:rPr>
        <w:softHyphen/>
        <w:t>ar innebär att förutsättningarna för regle</w:t>
      </w:r>
      <w:r>
        <w:rPr>
          <w:spacing w:val="-2"/>
        </w:rPr>
        <w:softHyphen/>
      </w:r>
      <w:r w:rsidRPr="00280208">
        <w:rPr>
          <w:spacing w:val="-2"/>
        </w:rPr>
        <w:t>ringsmyndigheten att ålägga SMP-operatörer skyldigheter delvis ändras. Av proportionalitetsprincipen följer att de medel som används vid offentlig maktutövning mot enskilda måste stå i rimligt förhållande till det som eftersträvas med åtgärderna (se avsnitt 7). Vidare finns det enligt 8 kap. 15 § LEK en uttrycklig skyldighet för regleringsmyndigheten att ändra eller upphäva skyldigheter och villkor om ändamålet med åtgärden inte längre kvarstår. I avsnitt 14.9 föreslås motsvarande reglering i fråga sam</w:t>
      </w:r>
      <w:r w:rsidRPr="00280208">
        <w:rPr>
          <w:spacing w:val="-2"/>
        </w:rPr>
        <w:softHyphen/>
        <w:t>trafik och andra former av tillträde. Det innebär alltså att reglerings</w:t>
      </w:r>
      <w:r w:rsidRPr="00280208">
        <w:rPr>
          <w:spacing w:val="-2"/>
        </w:rPr>
        <w:softHyphen/>
        <w:t>myndig</w:t>
      </w:r>
      <w:r w:rsidRPr="00280208">
        <w:rPr>
          <w:spacing w:val="-2"/>
        </w:rPr>
        <w:softHyphen/>
        <w:t>heten så snart som möjligt måste se över ålagda SMP-skyldigheter och upphäva eller ändra sådana skyldigheter som inte bedöms förenliga med den nya lagen.</w:t>
      </w:r>
    </w:p>
    <w:p w14:paraId="38D85A16" w14:textId="77777777" w:rsidR="00D85371" w:rsidRPr="00280208" w:rsidRDefault="00D85371" w:rsidP="00D85371">
      <w:pPr>
        <w:pStyle w:val="Brdtextmedindrag"/>
        <w:rPr>
          <w:spacing w:val="-2"/>
        </w:rPr>
      </w:pPr>
      <w:r w:rsidRPr="00280208">
        <w:rPr>
          <w:spacing w:val="-2"/>
        </w:rPr>
        <w:t>Anmälningsskyldigheten vid avveckling eller utbyte av nätdelar som omfattas av ålagda SMP-skyldigheter är ny, se avsnitt 14.2.5. Reglerings</w:t>
      </w:r>
      <w:r w:rsidRPr="00280208">
        <w:rPr>
          <w:spacing w:val="-2"/>
        </w:rPr>
        <w:softHyphen/>
        <w:t>myndigheten ska förena ett åläggande av SMP-skyldigheter med en sådan skyldighet. Som framgår av avsnittet har PTS ålagt en informations</w:t>
      </w:r>
      <w:r w:rsidRPr="00280208">
        <w:rPr>
          <w:spacing w:val="-2"/>
        </w:rPr>
        <w:softHyphen/>
        <w:t>skyl</w:t>
      </w:r>
      <w:r w:rsidRPr="00280208">
        <w:rPr>
          <w:spacing w:val="-2"/>
        </w:rPr>
        <w:softHyphen/>
        <w:t>dig</w:t>
      </w:r>
      <w:r w:rsidRPr="00280208">
        <w:rPr>
          <w:spacing w:val="-2"/>
        </w:rPr>
        <w:softHyphen/>
        <w:t>het i SMP-beslutet för marknaden för lokalt tillträde till nätinfra</w:t>
      </w:r>
      <w:r w:rsidRPr="00280208">
        <w:rPr>
          <w:spacing w:val="-2"/>
        </w:rPr>
        <w:softHyphen/>
        <w:t>struktur. Mot den bakgrunden och för att underlätta övergången till den nya regleringen bedömer regeringen att det är tillräckligt att den nya para</w:t>
      </w:r>
      <w:r w:rsidRPr="00280208">
        <w:rPr>
          <w:spacing w:val="-2"/>
        </w:rPr>
        <w:softHyphen/>
        <w:t>grafen tillämpas vid åläggande av skyldigheter som meddelas efter ikraft</w:t>
      </w:r>
      <w:r w:rsidRPr="00280208">
        <w:rPr>
          <w:spacing w:val="-2"/>
        </w:rPr>
        <w:softHyphen/>
        <w:t>trädandet av den nya lagen. Det bör införas en övergångs</w:t>
      </w:r>
      <w:r w:rsidRPr="00280208">
        <w:rPr>
          <w:spacing w:val="-2"/>
        </w:rPr>
        <w:softHyphen/>
        <w:t>bestäm</w:t>
      </w:r>
      <w:r w:rsidRPr="00280208">
        <w:rPr>
          <w:spacing w:val="-2"/>
        </w:rPr>
        <w:softHyphen/>
        <w:t>melse om detta.</w:t>
      </w:r>
    </w:p>
    <w:p w14:paraId="5F04D85B" w14:textId="77777777" w:rsidR="00D85371" w:rsidRPr="00E211AD" w:rsidRDefault="00D85371" w:rsidP="00D85371">
      <w:pPr>
        <w:pStyle w:val="Rubrik5utannumrering"/>
      </w:pPr>
      <w:r w:rsidRPr="00E211AD">
        <w:t>Anmälan av verksamhet</w:t>
      </w:r>
    </w:p>
    <w:p w14:paraId="57ECF725" w14:textId="77777777" w:rsidR="00D85371" w:rsidRPr="00AA0733" w:rsidRDefault="00D85371" w:rsidP="00D85371">
      <w:pPr>
        <w:pStyle w:val="Brdtext"/>
      </w:pPr>
      <w:r w:rsidRPr="00E211AD">
        <w:t>Av 4</w:t>
      </w:r>
      <w:r>
        <w:t> §</w:t>
      </w:r>
      <w:r w:rsidRPr="00E211AD">
        <w:t xml:space="preserve"> och 5</w:t>
      </w:r>
      <w:r>
        <w:t> §</w:t>
      </w:r>
      <w:r w:rsidRPr="00E211AD">
        <w:t xml:space="preserve"> första stycket LEK:s införandelag f</w:t>
      </w:r>
      <w:r>
        <w:t>ramgår</w:t>
      </w:r>
      <w:r w:rsidRPr="00E211AD">
        <w:t xml:space="preserve"> att den som vid ikraft</w:t>
      </w:r>
      <w:r w:rsidRPr="00E211AD">
        <w:softHyphen/>
        <w:t>trädandet av LEK var anmäld enligt 5</w:t>
      </w:r>
      <w:r>
        <w:t> §</w:t>
      </w:r>
      <w:r w:rsidRPr="00E211AD">
        <w:t xml:space="preserve"> telelagen eller hade tillstånd enligt 7 eller 14</w:t>
      </w:r>
      <w:r>
        <w:t> §</w:t>
      </w:r>
      <w:r w:rsidRPr="00E211AD">
        <w:t xml:space="preserve"> samma lag eller motsvarande äldre be</w:t>
      </w:r>
      <w:r>
        <w:softHyphen/>
      </w:r>
      <w:r w:rsidRPr="00E211AD">
        <w:t>stäm</w:t>
      </w:r>
      <w:r w:rsidRPr="00E211AD">
        <w:softHyphen/>
        <w:t>melser ska anses anmäld enligt 2</w:t>
      </w:r>
      <w:r>
        <w:t> kap. </w:t>
      </w:r>
      <w:r w:rsidRPr="00E211AD">
        <w:t>1</w:t>
      </w:r>
      <w:r>
        <w:t> §</w:t>
      </w:r>
      <w:r w:rsidRPr="00E211AD">
        <w:t xml:space="preserve"> LEK. Företag som hade gjort </w:t>
      </w:r>
      <w:r>
        <w:t xml:space="preserve">en </w:t>
      </w:r>
      <w:r w:rsidRPr="00E211AD">
        <w:t>sådan an</w:t>
      </w:r>
      <w:r>
        <w:softHyphen/>
      </w:r>
      <w:r w:rsidRPr="00E211AD">
        <w:t xml:space="preserve">mälan eller fått </w:t>
      </w:r>
      <w:r>
        <w:t xml:space="preserve">ett </w:t>
      </w:r>
      <w:r w:rsidRPr="00E211AD">
        <w:t xml:space="preserve">sådant tillstånd behövde alltså inte göra någon anmälan </w:t>
      </w:r>
      <w:r w:rsidRPr="00AA0733">
        <w:t>enligt 2 kap. 1 § LEK.</w:t>
      </w:r>
    </w:p>
    <w:p w14:paraId="38D22959" w14:textId="77777777" w:rsidR="00D85371" w:rsidRDefault="00D85371" w:rsidP="00D85371">
      <w:pPr>
        <w:pStyle w:val="Brdtextmedindrag"/>
      </w:pPr>
      <w:r w:rsidRPr="00AA0733">
        <w:lastRenderedPageBreak/>
        <w:t>Anmälningskravet i 2 kap. 1 § LEK förs över till den nya lagen (se avsnitt 9.1). Den som redan är anmäld eller ska anses an</w:t>
      </w:r>
      <w:r w:rsidRPr="00AA0733">
        <w:softHyphen/>
        <w:t>mäld enligt LEK bör inte behöva</w:t>
      </w:r>
      <w:r w:rsidRPr="00E211AD">
        <w:t xml:space="preserve"> göra en ny anmälan enligt den nya lagen. Det bör införas en övergångs</w:t>
      </w:r>
      <w:r>
        <w:softHyphen/>
      </w:r>
      <w:r w:rsidRPr="00E211AD">
        <w:t>bestämmel</w:t>
      </w:r>
      <w:r w:rsidRPr="00E211AD">
        <w:softHyphen/>
        <w:t>se om detta.</w:t>
      </w:r>
    </w:p>
    <w:p w14:paraId="71890C2D" w14:textId="77777777" w:rsidR="00D85371" w:rsidRPr="00E211AD" w:rsidRDefault="00D85371" w:rsidP="00D85371">
      <w:pPr>
        <w:pStyle w:val="Rubrik5utannumrering"/>
      </w:pPr>
      <w:r>
        <w:t>Tillstånd att använda r</w:t>
      </w:r>
      <w:r w:rsidRPr="00E211AD">
        <w:t>adiosändare</w:t>
      </w:r>
    </w:p>
    <w:p w14:paraId="31A51A2D" w14:textId="17DBB61B" w:rsidR="00D85371" w:rsidRPr="00280208" w:rsidRDefault="00D85371" w:rsidP="00D85371">
      <w:pPr>
        <w:pStyle w:val="Brdtextmedindrag"/>
        <w:ind w:firstLine="0"/>
        <w:rPr>
          <w:spacing w:val="-4"/>
        </w:rPr>
      </w:pPr>
      <w:r w:rsidRPr="00280208">
        <w:rPr>
          <w:spacing w:val="-4"/>
        </w:rPr>
        <w:t>Reglerna för tillstånd att använda radiosändare moderniserades och effektivi</w:t>
      </w:r>
      <w:r w:rsidR="0018794F">
        <w:rPr>
          <w:spacing w:val="-4"/>
        </w:rPr>
        <w:softHyphen/>
      </w:r>
      <w:r w:rsidRPr="00280208">
        <w:rPr>
          <w:spacing w:val="-4"/>
        </w:rPr>
        <w:t>serades genom lagändringar som trädde i kraft den 1 augusti 2010 (se prop. 2009/10:193). Ändringarna innebar att tillstånd att använda radio</w:t>
      </w:r>
      <w:r w:rsidRPr="00280208">
        <w:rPr>
          <w:spacing w:val="-4"/>
        </w:rPr>
        <w:softHyphen/>
      </w:r>
      <w:r w:rsidRPr="00280208">
        <w:rPr>
          <w:spacing w:val="-4"/>
        </w:rPr>
        <w:softHyphen/>
        <w:t>sändare inte bara kan avse rätt att använda en viss radiosändare (sändar</w:t>
      </w:r>
      <w:r w:rsidRPr="00280208">
        <w:rPr>
          <w:spacing w:val="-4"/>
        </w:rPr>
        <w:softHyphen/>
        <w:t>tillstånd) utan också en generell rätt att använda radiosändare inom ett visst frekvens</w:t>
      </w:r>
      <w:r w:rsidRPr="00280208">
        <w:rPr>
          <w:spacing w:val="-4"/>
        </w:rPr>
        <w:softHyphen/>
        <w:t>utrymme (blocktillstånd), jfr avsnitt 11.2.1. Den som har ett blocktillstånd behöver inte ha något särskilt tillstånd för varje enskild radiosändare.</w:t>
      </w:r>
    </w:p>
    <w:p w14:paraId="25EA05B1" w14:textId="77777777" w:rsidR="00D85371" w:rsidRDefault="00D85371" w:rsidP="00D85371">
      <w:pPr>
        <w:pStyle w:val="Brdtextmedindrag"/>
      </w:pPr>
      <w:r>
        <w:t xml:space="preserve">Enligt övergångsbestämmelser till </w:t>
      </w:r>
      <w:r w:rsidRPr="00E211AD">
        <w:t>lagen (2010:497) om änd</w:t>
      </w:r>
      <w:r w:rsidRPr="00E211AD">
        <w:softHyphen/>
        <w:t>ring i lagen (2003:389) om elektronisk kommuni</w:t>
      </w:r>
      <w:r w:rsidRPr="00E211AD">
        <w:softHyphen/>
        <w:t>kation</w:t>
      </w:r>
      <w:r>
        <w:t xml:space="preserve"> ska den som den 1 augusti 2010 hade ett tillstånd att använda radiosändare för viss radioanvändning anses ha ett tillstånd att använda radiosändare inom ett visst frekvens</w:t>
      </w:r>
      <w:r>
        <w:softHyphen/>
        <w:t xml:space="preserve">utrymme. Giltighetstiden för ett sådant blocktillstånd ska anses förlängd med 10 år, om tillståndet gäller längst till och med den 31 december 2015 och inte tidigare har förlängts eller förnyats (punkten 3). </w:t>
      </w:r>
      <w:r w:rsidRPr="00D97276">
        <w:t>Tillstånden gäller därmed till och med den 31 december 2025. Det finns därför fortsatt behov av övergångsbestämmelser för sådana tillstånd.</w:t>
      </w:r>
    </w:p>
    <w:p w14:paraId="1DE92CDF" w14:textId="64A5A747" w:rsidR="00D85371" w:rsidRDefault="00D85371" w:rsidP="00D85371">
      <w:pPr>
        <w:pStyle w:val="Brdtextmedindrag"/>
      </w:pPr>
      <w:r>
        <w:t>Annars gäller enligt 3 kap. 12 b § LEK att tillståndstiden för block</w:t>
      </w:r>
      <w:r>
        <w:softHyphen/>
        <w:t>tillstånd inte får förlängas. En sådan huvudregel ska gälla även enligt den nya lagen, se avsnitt 11.4.4. Någon rätt till förlängning av blocktillstånd fanns inte heller innan bestämmelsen infördes, utan detta ansågs vara en gällande princip. Bestämmelsen infördes dock av tydlighets</w:t>
      </w:r>
      <w:r>
        <w:softHyphen/>
        <w:t xml:space="preserve">skäl (se prop. 2009/10:193 </w:t>
      </w:r>
      <w:r w:rsidR="00EB24E6">
        <w:t>s. 7</w:t>
      </w:r>
      <w:r>
        <w:t>2 f.). Det behövs därför inte några ytterligare övergångs</w:t>
      </w:r>
      <w:r>
        <w:softHyphen/>
        <w:t>bestäm</w:t>
      </w:r>
      <w:r>
        <w:softHyphen/>
        <w:t>melser som PTS efterfrågar.</w:t>
      </w:r>
    </w:p>
    <w:p w14:paraId="156B2B20" w14:textId="78390D8E" w:rsidR="00D85371" w:rsidRDefault="00D85371" w:rsidP="00D85371">
      <w:pPr>
        <w:pStyle w:val="Brdtextmedindrag"/>
      </w:pPr>
      <w:r w:rsidRPr="00E211AD">
        <w:t xml:space="preserve">Uppdelningen i </w:t>
      </w:r>
      <w:r>
        <w:t xml:space="preserve">sändar- respektive </w:t>
      </w:r>
      <w:r w:rsidRPr="00E211AD">
        <w:t>blocktillstånd har inte fått fullt genom</w:t>
      </w:r>
      <w:r>
        <w:softHyphen/>
      </w:r>
      <w:r>
        <w:softHyphen/>
      </w:r>
      <w:r w:rsidRPr="00E211AD">
        <w:t xml:space="preserve">slag. </w:t>
      </w:r>
      <w:r>
        <w:t xml:space="preserve">Det framgår vidare av övergångsbestämmelserna till </w:t>
      </w:r>
      <w:r w:rsidRPr="00E211AD">
        <w:t>lagen (2010:497) om änd</w:t>
      </w:r>
      <w:r w:rsidRPr="00E211AD">
        <w:softHyphen/>
        <w:t>ring i lagen (2003:389) om elektronisk kommuni</w:t>
      </w:r>
      <w:r w:rsidRPr="00E211AD">
        <w:softHyphen/>
        <w:t>kation</w:t>
      </w:r>
      <w:r>
        <w:t xml:space="preserve"> att </w:t>
      </w:r>
      <w:r w:rsidRPr="00E211AD">
        <w:t>äldre föreskrif</w:t>
      </w:r>
      <w:r w:rsidRPr="00E211AD">
        <w:softHyphen/>
        <w:t xml:space="preserve">ter om krav på tillstånd </w:t>
      </w:r>
      <w:r>
        <w:t xml:space="preserve">för </w:t>
      </w:r>
      <w:r w:rsidRPr="00E211AD">
        <w:t>att använda enskilda radiosän</w:t>
      </w:r>
      <w:r w:rsidRPr="00E211AD">
        <w:softHyphen/>
        <w:t>dare inom ramen för ett tillstånd att använda radiosändare för viss radio</w:t>
      </w:r>
      <w:r w:rsidRPr="00E211AD">
        <w:softHyphen/>
      </w:r>
      <w:r w:rsidRPr="003E5FA6">
        <w:t>an</w:t>
      </w:r>
      <w:r w:rsidRPr="003E5FA6">
        <w:softHyphen/>
        <w:t>vändning fortfarande gäll</w:t>
      </w:r>
      <w:r>
        <w:t>er</w:t>
      </w:r>
      <w:r w:rsidRPr="003E5FA6">
        <w:t xml:space="preserve"> om tillståndet </w:t>
      </w:r>
      <w:r>
        <w:t xml:space="preserve">har </w:t>
      </w:r>
      <w:r w:rsidRPr="003E5FA6">
        <w:t>beviljats före den 1</w:t>
      </w:r>
      <w:r>
        <w:t> </w:t>
      </w:r>
      <w:r w:rsidRPr="003E5FA6">
        <w:t>augusti 2010</w:t>
      </w:r>
      <w:r>
        <w:t xml:space="preserve"> (punkten 4)</w:t>
      </w:r>
      <w:r w:rsidRPr="003E5FA6">
        <w:t>.</w:t>
      </w:r>
      <w:r w:rsidRPr="00E211AD">
        <w:t xml:space="preserve"> </w:t>
      </w:r>
      <w:bookmarkStart w:id="1706" w:name="_Hlk69915065"/>
      <w:r w:rsidRPr="00E211AD">
        <w:t xml:space="preserve">Den som före den tidpunkten har fått </w:t>
      </w:r>
      <w:r>
        <w:t>ett</w:t>
      </w:r>
      <w:r w:rsidRPr="00E211AD">
        <w:t xml:space="preserve"> till</w:t>
      </w:r>
      <w:r>
        <w:softHyphen/>
      </w:r>
      <w:r w:rsidRPr="00E211AD">
        <w:t>stånd att använda radio</w:t>
      </w:r>
      <w:r w:rsidRPr="00E211AD">
        <w:softHyphen/>
        <w:t>sändare för viss användning måste alltså ha tillstånd att använda en</w:t>
      </w:r>
      <w:r>
        <w:softHyphen/>
      </w:r>
      <w:r w:rsidRPr="00E211AD">
        <w:t>skilda radiosändare inom denna an</w:t>
      </w:r>
      <w:r w:rsidRPr="00E211AD">
        <w:softHyphen/>
        <w:t xml:space="preserve">vändning. Skälet till detta är att det i vissa fall förekommer </w:t>
      </w:r>
      <w:r w:rsidRPr="003E5FA6">
        <w:t>att det behöver meddelas tekniska villkor i de en</w:t>
      </w:r>
      <w:r>
        <w:softHyphen/>
      </w:r>
      <w:r w:rsidRPr="003E5FA6">
        <w:t>skilda sändartillstånden som</w:t>
      </w:r>
      <w:r w:rsidRPr="00E211AD">
        <w:t xml:space="preserve"> inte har </w:t>
      </w:r>
      <w:r>
        <w:t xml:space="preserve">någon </w:t>
      </w:r>
      <w:r w:rsidRPr="00E211AD">
        <w:t>motsvarighet i huvud</w:t>
      </w:r>
      <w:r>
        <w:softHyphen/>
      </w:r>
      <w:r w:rsidRPr="00E211AD">
        <w:t>till</w:t>
      </w:r>
      <w:r>
        <w:softHyphen/>
      </w:r>
      <w:r w:rsidRPr="00E211AD">
        <w:t>stånd</w:t>
      </w:r>
      <w:r>
        <w:softHyphen/>
      </w:r>
      <w:r w:rsidRPr="00E211AD">
        <w:t xml:space="preserve">en (se prop. 2009/10:193 </w:t>
      </w:r>
      <w:r w:rsidR="00EB24E6">
        <w:t>s. 7</w:t>
      </w:r>
      <w:r w:rsidRPr="00E211AD">
        <w:t>9</w:t>
      </w:r>
      <w:r>
        <w:t> </w:t>
      </w:r>
      <w:r w:rsidRPr="00E211AD">
        <w:t xml:space="preserve">f.). </w:t>
      </w:r>
      <w:bookmarkEnd w:id="1706"/>
      <w:r w:rsidRPr="00E211AD">
        <w:t>Samma reglering bör gälla även fortsätt</w:t>
      </w:r>
      <w:r>
        <w:softHyphen/>
      </w:r>
      <w:r w:rsidRPr="00E211AD">
        <w:t>nings</w:t>
      </w:r>
      <w:r>
        <w:softHyphen/>
      </w:r>
      <w:r w:rsidRPr="00E211AD">
        <w:t xml:space="preserve">vis. </w:t>
      </w:r>
      <w:r>
        <w:t>En motsvarande övergångsbestämmelse bör därmed in</w:t>
      </w:r>
      <w:r>
        <w:softHyphen/>
        <w:t>föras även nu. Tillsynsmyndigheten bör kunna utöva tillsyn över att de skyldigheter som övergångsvis ska gälla följs och kunna få del av de uppgifter som behövs för tillsynen. Den nya lagens tillsynsbestämmelser bör tillämpas på dessa skyldigheter.</w:t>
      </w:r>
    </w:p>
    <w:p w14:paraId="4B62225F" w14:textId="77777777" w:rsidR="00D85371" w:rsidRDefault="00D85371" w:rsidP="00D85371">
      <w:pPr>
        <w:pStyle w:val="Brdtextmedindrag"/>
      </w:pPr>
      <w:r w:rsidRPr="00AA0733">
        <w:t>Möjligheten till förlängning av giltighetstiden för ett tillstånd i ett har</w:t>
      </w:r>
      <w:r w:rsidRPr="00AA0733">
        <w:softHyphen/>
        <w:t>mo</w:t>
      </w:r>
      <w:r w:rsidRPr="00AA0733">
        <w:softHyphen/>
        <w:t>niserat frekvens</w:t>
      </w:r>
      <w:r w:rsidRPr="00AA0733">
        <w:softHyphen/>
        <w:t>utrymme är ny när det gäller blocktillstånd, se av</w:t>
      </w:r>
      <w:r w:rsidRPr="00AA0733">
        <w:softHyphen/>
        <w:t>snitt 11.4.</w:t>
      </w:r>
      <w:r>
        <w:t>5</w:t>
      </w:r>
      <w:r w:rsidRPr="00AA0733">
        <w:t>. I dag finns det beviljade block</w:t>
      </w:r>
      <w:r w:rsidRPr="00AA0733">
        <w:softHyphen/>
        <w:t>till</w:t>
      </w:r>
      <w:r w:rsidRPr="00AA0733">
        <w:softHyphen/>
        <w:t>stånd i de aktuella frekvens</w:t>
      </w:r>
      <w:r w:rsidRPr="00AA0733">
        <w:softHyphen/>
        <w:t>utrymmena med</w:t>
      </w:r>
      <w:r w:rsidRPr="007A6FF1">
        <w:t xml:space="preserve"> olika långa till</w:t>
      </w:r>
      <w:r w:rsidRPr="007A6FF1">
        <w:softHyphen/>
        <w:t>ståndstider. För att bibehålla förut</w:t>
      </w:r>
      <w:r>
        <w:softHyphen/>
      </w:r>
      <w:r w:rsidRPr="007A6FF1">
        <w:t>se</w:t>
      </w:r>
      <w:r>
        <w:softHyphen/>
      </w:r>
      <w:r w:rsidRPr="007A6FF1">
        <w:softHyphen/>
        <w:t>bar</w:t>
      </w:r>
      <w:r>
        <w:softHyphen/>
      </w:r>
      <w:r w:rsidRPr="007A6FF1">
        <w:lastRenderedPageBreak/>
        <w:t xml:space="preserve">heten bedömer regeringen, i </w:t>
      </w:r>
      <w:r>
        <w:t xml:space="preserve">likhet </w:t>
      </w:r>
      <w:r w:rsidRPr="007A6FF1">
        <w:t xml:space="preserve">med </w:t>
      </w:r>
      <w:r w:rsidRPr="007A6FF1">
        <w:rPr>
          <w:i/>
          <w:iCs/>
        </w:rPr>
        <w:t>Telia Company AB</w:t>
      </w:r>
      <w:r w:rsidRPr="007A6FF1">
        <w:t xml:space="preserve">, att </w:t>
      </w:r>
      <w:r>
        <w:t>möjligheten till förlängning</w:t>
      </w:r>
      <w:r w:rsidRPr="007A6FF1">
        <w:t xml:space="preserve"> </w:t>
      </w:r>
      <w:r>
        <w:t xml:space="preserve">endast </w:t>
      </w:r>
      <w:r w:rsidRPr="007A6FF1">
        <w:t xml:space="preserve">ska gälla för tillstånd som </w:t>
      </w:r>
      <w:r>
        <w:t>beviljas</w:t>
      </w:r>
      <w:r w:rsidRPr="007A6FF1">
        <w:t xml:space="preserve"> efter ikraft</w:t>
      </w:r>
      <w:r>
        <w:softHyphen/>
      </w:r>
      <w:r w:rsidRPr="007A6FF1">
        <w:t>trädandet</w:t>
      </w:r>
      <w:r>
        <w:t xml:space="preserve"> av den nya lagen</w:t>
      </w:r>
      <w:r w:rsidRPr="007A6FF1">
        <w:t>, oavsett om det är ett sändar- eller block</w:t>
      </w:r>
      <w:r w:rsidRPr="007A6FF1">
        <w:softHyphen/>
        <w:t>till</w:t>
      </w:r>
      <w:r w:rsidRPr="007A6FF1">
        <w:softHyphen/>
        <w:t>stånd. Det bör införas en övergångsbestämmelse om detta.</w:t>
      </w:r>
    </w:p>
    <w:p w14:paraId="0ECD75C0" w14:textId="77777777" w:rsidR="00D85371" w:rsidRPr="00280208" w:rsidRDefault="00D85371" w:rsidP="00D85371">
      <w:pPr>
        <w:pStyle w:val="Brdtextmedindrag"/>
        <w:rPr>
          <w:spacing w:val="-2"/>
        </w:rPr>
      </w:pPr>
      <w:r w:rsidRPr="00280208">
        <w:rPr>
          <w:spacing w:val="-2"/>
        </w:rPr>
        <w:t>I avsnitt 14.8.3 föreslås en möjlighet för regleringsmyndigheten att under vissa förutsättningar ålägga en operatör som har rätt att använda radio</w:t>
      </w:r>
      <w:r>
        <w:rPr>
          <w:spacing w:val="-2"/>
        </w:rPr>
        <w:softHyphen/>
      </w:r>
      <w:r w:rsidRPr="00280208">
        <w:rPr>
          <w:spacing w:val="-2"/>
        </w:rPr>
        <w:t>sändare att ge tillträde till infrastruktur för till</w:t>
      </w:r>
      <w:r w:rsidRPr="00280208">
        <w:rPr>
          <w:spacing w:val="-2"/>
        </w:rPr>
        <w:softHyphen/>
        <w:t>handa</w:t>
      </w:r>
      <w:r w:rsidRPr="00280208">
        <w:rPr>
          <w:spacing w:val="-2"/>
        </w:rPr>
        <w:softHyphen/>
        <w:t>hållande av mobila elek</w:t>
      </w:r>
      <w:r>
        <w:rPr>
          <w:spacing w:val="-2"/>
        </w:rPr>
        <w:softHyphen/>
      </w:r>
      <w:r w:rsidRPr="00280208">
        <w:rPr>
          <w:spacing w:val="-2"/>
        </w:rPr>
        <w:t>troniska kom</w:t>
      </w:r>
      <w:r w:rsidRPr="00280208">
        <w:rPr>
          <w:spacing w:val="-2"/>
        </w:rPr>
        <w:softHyphen/>
      </w:r>
      <w:r w:rsidRPr="00280208">
        <w:rPr>
          <w:spacing w:val="-2"/>
        </w:rPr>
        <w:softHyphen/>
        <w:t>mun</w:t>
      </w:r>
      <w:r w:rsidRPr="00280208">
        <w:rPr>
          <w:spacing w:val="-2"/>
        </w:rPr>
        <w:softHyphen/>
        <w:t>ika</w:t>
      </w:r>
      <w:r w:rsidRPr="00280208">
        <w:rPr>
          <w:spacing w:val="-2"/>
        </w:rPr>
        <w:softHyphen/>
        <w:t>tionstjänster. Skyldigheten får endast åläggas om till</w:t>
      </w:r>
      <w:r>
        <w:rPr>
          <w:spacing w:val="-2"/>
        </w:rPr>
        <w:softHyphen/>
      </w:r>
      <w:r w:rsidRPr="00280208">
        <w:rPr>
          <w:spacing w:val="-2"/>
        </w:rPr>
        <w:t>ståndet att använda radiosändare vid beviljandet förenades med ett förbehåll om att skyldigheten kan komma att åläggas. Regleringen genomför artikel 61.4 i EU-direktivet. Förslaget innebär att den över</w:t>
      </w:r>
      <w:r w:rsidRPr="00280208">
        <w:rPr>
          <w:spacing w:val="-2"/>
        </w:rPr>
        <w:softHyphen/>
        <w:t>gångs</w:t>
      </w:r>
      <w:r w:rsidRPr="00280208">
        <w:rPr>
          <w:spacing w:val="-2"/>
        </w:rPr>
        <w:softHyphen/>
        <w:t>bestämmelse för tillämpning av paragrafen som föreslås i promemo</w:t>
      </w:r>
      <w:r w:rsidRPr="00280208">
        <w:rPr>
          <w:spacing w:val="-2"/>
        </w:rPr>
        <w:softHyphen/>
        <w:t>rian inte behövs.</w:t>
      </w:r>
    </w:p>
    <w:p w14:paraId="7B2AF50D" w14:textId="77777777" w:rsidR="00D85371" w:rsidRDefault="00D85371" w:rsidP="00D85371">
      <w:pPr>
        <w:pStyle w:val="Rubrik5utannumrering"/>
      </w:pPr>
      <w:r w:rsidRPr="00E211AD">
        <w:t>Personuppgifter i abonnentförteckningar</w:t>
      </w:r>
    </w:p>
    <w:p w14:paraId="3A07FDAB" w14:textId="77777777" w:rsidR="00D85371" w:rsidRDefault="00D85371" w:rsidP="00D85371">
      <w:pPr>
        <w:pStyle w:val="Brdtext"/>
      </w:pPr>
      <w:r>
        <w:t>Av 18 § LEK:s införandelag framgår att sådana personuppgifter om en abon</w:t>
      </w:r>
      <w:r>
        <w:softHyphen/>
        <w:t>nent av fasta allmänt tillgängliga telefonitjänster som har införts i en allmänt tillgänglig abonnentförteckning före ikraftträdandet av LEK får stå kvar i abonnentförteckningen om inte abonnenten meddelar annat. Över</w:t>
      </w:r>
      <w:r>
        <w:softHyphen/>
        <w:t xml:space="preserve">gångsbestämmelsen innebär att uppgifter som har inhämtats enligt äldre bestämmelser, utan att iaktta villkoren enligt LEK, får stå kvar så länge inte abonnenten invänder mot detta. </w:t>
      </w:r>
    </w:p>
    <w:p w14:paraId="5F9B4C08" w14:textId="77777777" w:rsidR="00D85371" w:rsidRPr="00280208" w:rsidRDefault="00D85371" w:rsidP="00D85371">
      <w:pPr>
        <w:pStyle w:val="Brdtextmedindrag"/>
        <w:rPr>
          <w:spacing w:val="-2"/>
        </w:rPr>
      </w:pPr>
      <w:r w:rsidRPr="00280208">
        <w:rPr>
          <w:spacing w:val="-2"/>
        </w:rPr>
        <w:t>I 6 kap. 15 och 16 §§ LEK regleras villkoren för behandling av upp</w:t>
      </w:r>
      <w:r w:rsidRPr="00280208">
        <w:rPr>
          <w:spacing w:val="-2"/>
        </w:rPr>
        <w:softHyphen/>
        <w:t>gifter i abonnent</w:t>
      </w:r>
      <w:r w:rsidRPr="00280208">
        <w:rPr>
          <w:spacing w:val="-2"/>
        </w:rPr>
        <w:softHyphen/>
        <w:t>förteckning</w:t>
      </w:r>
      <w:r w:rsidRPr="00280208">
        <w:rPr>
          <w:spacing w:val="-2"/>
        </w:rPr>
        <w:softHyphen/>
        <w:t>ar, bl.a. i fråga om information till och med</w:t>
      </w:r>
      <w:r w:rsidRPr="00280208">
        <w:rPr>
          <w:spacing w:val="-2"/>
        </w:rPr>
        <w:softHyphen/>
        <w:t>givande från den abonnent som uppgifterna rör. I avsnitt 18.1 föreslås att de para</w:t>
      </w:r>
      <w:r w:rsidRPr="00280208">
        <w:rPr>
          <w:spacing w:val="-2"/>
        </w:rPr>
        <w:softHyphen/>
        <w:t>graferna förs över till den nya lagen. Sådana personuppgifter som har införts i abonnentförteckningar före ikraftträdandet av LEK bör på samma sätt som hittills få stå kvar där, förutsatt att abonnenten inte invänder mot det. Det behövs därför fortfarande en övergångs</w:t>
      </w:r>
      <w:r w:rsidRPr="00280208">
        <w:rPr>
          <w:spacing w:val="-2"/>
        </w:rPr>
        <w:softHyphen/>
        <w:t>bestäm</w:t>
      </w:r>
      <w:r w:rsidRPr="00280208">
        <w:rPr>
          <w:spacing w:val="-2"/>
        </w:rPr>
        <w:softHyphen/>
        <w:t>melse som medger detta.</w:t>
      </w:r>
    </w:p>
    <w:p w14:paraId="63C0B09C" w14:textId="77777777" w:rsidR="00D85371" w:rsidRPr="00E211AD" w:rsidRDefault="00D85371" w:rsidP="00D85371">
      <w:pPr>
        <w:pStyle w:val="Rubrik5utannumrering"/>
      </w:pPr>
      <w:r>
        <w:t>T</w:t>
      </w:r>
      <w:r w:rsidRPr="00E211AD">
        <w:t>vistlösning</w:t>
      </w:r>
    </w:p>
    <w:p w14:paraId="72444B7A" w14:textId="77777777" w:rsidR="00D85371" w:rsidRPr="00E211AD" w:rsidRDefault="00D85371" w:rsidP="00D85371">
      <w:pPr>
        <w:pStyle w:val="Brdtextmedindrag"/>
        <w:ind w:firstLine="0"/>
      </w:pPr>
      <w:r>
        <w:t xml:space="preserve">I </w:t>
      </w:r>
      <w:r w:rsidRPr="00AA0733">
        <w:t>avsnitt 20.6 föreslås att bestämmelserna om lösning av tvister i LEK ska föras över till den nya lagen. Möjligheten att hänskjuta en tvist för avgörande</w:t>
      </w:r>
      <w:r>
        <w:t xml:space="preserve"> av tillsynsmyndigheten är i huvudsak kopplad till den nya lagen. Som utgångspunkt ska befintliga beslut anses meddelade med stöd av den nya lagen, se ovan. </w:t>
      </w:r>
      <w:r w:rsidRPr="00E211AD">
        <w:t>Tvister som har samband med skyldigheter som gäller eller som har be</w:t>
      </w:r>
      <w:r w:rsidRPr="00E211AD">
        <w:softHyphen/>
        <w:t xml:space="preserve">slutats enligt LEK </w:t>
      </w:r>
      <w:r>
        <w:t>och saknar motsvarighet i den nya lagen</w:t>
      </w:r>
      <w:r w:rsidRPr="00E211AD">
        <w:t xml:space="preserve"> kan uppstå även efter den nya lagens ikraftträdande. Det </w:t>
      </w:r>
      <w:r w:rsidRPr="003E5FA6">
        <w:t>bör därför införas en övergångs</w:t>
      </w:r>
      <w:r>
        <w:softHyphen/>
      </w:r>
      <w:r w:rsidRPr="003E5FA6">
        <w:t>bestäm</w:t>
      </w:r>
      <w:r>
        <w:softHyphen/>
      </w:r>
      <w:r w:rsidRPr="003E5FA6">
        <w:t>melse som gör det möjligt att hän</w:t>
      </w:r>
      <w:r w:rsidRPr="003E5FA6">
        <w:softHyphen/>
        <w:t>skjuta</w:t>
      </w:r>
      <w:r w:rsidRPr="00E211AD">
        <w:t xml:space="preserve"> sådana tvister </w:t>
      </w:r>
      <w:r>
        <w:t>till</w:t>
      </w:r>
      <w:r w:rsidRPr="00E211AD">
        <w:t xml:space="preserve"> tillsyns</w:t>
      </w:r>
      <w:r>
        <w:softHyphen/>
      </w:r>
      <w:r w:rsidRPr="00E211AD">
        <w:t>myndigheten.</w:t>
      </w:r>
    </w:p>
    <w:p w14:paraId="41107C5C" w14:textId="77777777" w:rsidR="00D85371" w:rsidRPr="00E211AD" w:rsidRDefault="00D85371" w:rsidP="00D85371">
      <w:pPr>
        <w:pStyle w:val="Rubrik5utannumrering"/>
      </w:pPr>
      <w:r w:rsidRPr="00E211AD">
        <w:t>Sanktionsavgifter</w:t>
      </w:r>
    </w:p>
    <w:p w14:paraId="307FA4C6" w14:textId="77777777" w:rsidR="00D85371" w:rsidRDefault="00D85371" w:rsidP="00D85371">
      <w:pPr>
        <w:pStyle w:val="Brdtext"/>
      </w:pPr>
      <w:r w:rsidRPr="003E5FA6">
        <w:t>Av 2</w:t>
      </w:r>
      <w:r>
        <w:t> kap. </w:t>
      </w:r>
      <w:r w:rsidRPr="003E5FA6">
        <w:t>10</w:t>
      </w:r>
      <w:r>
        <w:t> §</w:t>
      </w:r>
      <w:r w:rsidRPr="003E5FA6">
        <w:t xml:space="preserve"> första stycket </w:t>
      </w:r>
      <w:r>
        <w:t>regeringsformen</w:t>
      </w:r>
      <w:r w:rsidRPr="003E5FA6">
        <w:t xml:space="preserve"> f</w:t>
      </w:r>
      <w:r>
        <w:t>ramgår</w:t>
      </w:r>
      <w:r w:rsidRPr="003E5FA6">
        <w:t xml:space="preserve"> att bestämmelser om straff eller annan</w:t>
      </w:r>
      <w:r w:rsidRPr="00E211AD">
        <w:t xml:space="preserve"> brottspåföljd samt förverkande och annan särskild rätts</w:t>
      </w:r>
      <w:r w:rsidRPr="00E211AD">
        <w:softHyphen/>
        <w:t xml:space="preserve">verkan av brott inte får ges retroaktiv verkan. De sanktionsavgifter som införs </w:t>
      </w:r>
      <w:r>
        <w:t xml:space="preserve">genom </w:t>
      </w:r>
      <w:r w:rsidRPr="00E211AD">
        <w:t xml:space="preserve">den nya lagen </w:t>
      </w:r>
      <w:r>
        <w:t xml:space="preserve">(se avsnitt 21.4) </w:t>
      </w:r>
      <w:r w:rsidRPr="003E5FA6">
        <w:t>har en så straffliknande karaktär att förbudet mot retroaktiv strafflag får anses</w:t>
      </w:r>
      <w:r w:rsidRPr="00E211AD">
        <w:t xml:space="preserve"> tillämpligt även på de</w:t>
      </w:r>
      <w:r>
        <w:t>m</w:t>
      </w:r>
      <w:r w:rsidRPr="00E211AD">
        <w:t>. Sanktions</w:t>
      </w:r>
      <w:r>
        <w:softHyphen/>
      </w:r>
      <w:r w:rsidRPr="00E211AD">
        <w:t xml:space="preserve">avgifter bör därför endast kunna tas ut </w:t>
      </w:r>
      <w:r w:rsidRPr="003E5FA6">
        <w:t>för överträdelser som har begåtts efter den nya lagens ikraftträdande. Det bör</w:t>
      </w:r>
      <w:r w:rsidRPr="00E211AD">
        <w:t xml:space="preserve"> införas en över</w:t>
      </w:r>
      <w:r>
        <w:softHyphen/>
      </w:r>
      <w:r w:rsidRPr="00E211AD">
        <w:t>gångs</w:t>
      </w:r>
      <w:r>
        <w:softHyphen/>
      </w:r>
      <w:r w:rsidRPr="00E211AD">
        <w:t>bestäm</w:t>
      </w:r>
      <w:r w:rsidRPr="00E211AD">
        <w:softHyphen/>
        <w:t>melse om detta.</w:t>
      </w:r>
      <w:bookmarkStart w:id="1707" w:name="_Toc9841708"/>
      <w:bookmarkStart w:id="1708" w:name="_Toc9867585"/>
      <w:bookmarkStart w:id="1709" w:name="_Toc9867835"/>
      <w:bookmarkStart w:id="1710" w:name="_Toc9871252"/>
      <w:bookmarkStart w:id="1711" w:name="_Toc9958335"/>
      <w:bookmarkStart w:id="1712" w:name="_Toc9961896"/>
      <w:bookmarkStart w:id="1713" w:name="_Toc9962493"/>
      <w:bookmarkStart w:id="1714" w:name="_Toc17793457"/>
    </w:p>
    <w:p w14:paraId="2BE1011E" w14:textId="77777777" w:rsidR="00D85371" w:rsidRPr="00E211AD" w:rsidRDefault="00D85371" w:rsidP="00D85371">
      <w:pPr>
        <w:pStyle w:val="Rubrik1"/>
      </w:pPr>
      <w:bookmarkStart w:id="1715" w:name="_Toc73006025"/>
      <w:bookmarkStart w:id="1716" w:name="_Toc86738826"/>
      <w:bookmarkStart w:id="1717" w:name="_Toc94597589"/>
      <w:bookmarkStart w:id="1718" w:name="_Toc96533432"/>
      <w:r w:rsidRPr="00E211AD">
        <w:lastRenderedPageBreak/>
        <w:t>Konsekvenser</w:t>
      </w:r>
      <w:bookmarkEnd w:id="1707"/>
      <w:bookmarkEnd w:id="1708"/>
      <w:bookmarkEnd w:id="1709"/>
      <w:bookmarkEnd w:id="1710"/>
      <w:bookmarkEnd w:id="1711"/>
      <w:bookmarkEnd w:id="1712"/>
      <w:bookmarkEnd w:id="1713"/>
      <w:bookmarkEnd w:id="1714"/>
      <w:bookmarkEnd w:id="1715"/>
      <w:bookmarkEnd w:id="1716"/>
      <w:bookmarkEnd w:id="1717"/>
      <w:bookmarkEnd w:id="1718"/>
    </w:p>
    <w:p w14:paraId="71F4B6C9" w14:textId="77777777" w:rsidR="00D85371" w:rsidRPr="00BE15D6" w:rsidRDefault="00D85371" w:rsidP="00D85371">
      <w:pPr>
        <w:pStyle w:val="Brdtextmedindragram"/>
        <w:ind w:firstLine="0"/>
      </w:pPr>
      <w:r>
        <w:rPr>
          <w:b/>
          <w:bCs/>
        </w:rPr>
        <w:t>Regeringens bedömning:</w:t>
      </w:r>
      <w:r>
        <w:t xml:space="preserve"> </w:t>
      </w:r>
      <w:r w:rsidRPr="00BE15D6">
        <w:t>Förslagen innebär som helhet att förut</w:t>
      </w:r>
      <w:r>
        <w:softHyphen/>
      </w:r>
      <w:r w:rsidRPr="00BE15D6">
        <w:t>sättning</w:t>
      </w:r>
      <w:r w:rsidRPr="00BE15D6">
        <w:softHyphen/>
        <w:t>ar</w:t>
      </w:r>
      <w:r w:rsidRPr="00BE15D6">
        <w:softHyphen/>
        <w:t>na för en harmoniserad tillämpning av EU-reglerna för elek</w:t>
      </w:r>
      <w:r>
        <w:softHyphen/>
      </w:r>
      <w:r w:rsidRPr="00BE15D6">
        <w:t>troniska kommunikationer förbättras. En ökad harmonisering av regel</w:t>
      </w:r>
      <w:r>
        <w:softHyphen/>
      </w:r>
      <w:r w:rsidRPr="00BE15D6">
        <w:t>verket innebär en minskad osäkerhet för företag som ska fatta investe</w:t>
      </w:r>
      <w:r>
        <w:softHyphen/>
      </w:r>
      <w:r w:rsidRPr="00BE15D6">
        <w:t>ringsbeslut och för användare av elektroniska kommunikationer inom EU. Det bör leda till ökad användning av sådana tjänster, vilket kan väntas bidra till en förbättrad ekonomisk tillväxt.</w:t>
      </w:r>
    </w:p>
    <w:p w14:paraId="54152385" w14:textId="77777777" w:rsidR="00D85371" w:rsidRPr="00E211AD" w:rsidRDefault="00D85371" w:rsidP="00D85371">
      <w:pPr>
        <w:pStyle w:val="Brdtextmedindragram"/>
      </w:pPr>
      <w:r w:rsidRPr="00BE15D6">
        <w:t>De uppdaterade reglerna väntas sammantaget leda till en mer effek</w:t>
      </w:r>
      <w:r>
        <w:softHyphen/>
      </w:r>
      <w:r w:rsidRPr="00BE15D6">
        <w:t>tivt fungerande konkurrens och ökade drivkrafter att göra investe</w:t>
      </w:r>
      <w:r>
        <w:softHyphen/>
      </w:r>
      <w:r w:rsidRPr="00BE15D6">
        <w:t>ringar för företagen</w:t>
      </w:r>
      <w:r w:rsidRPr="00E211AD">
        <w:t xml:space="preserve"> inom området. Dessutom stärks slut</w:t>
      </w:r>
      <w:r>
        <w:softHyphen/>
      </w:r>
      <w:r w:rsidRPr="00E211AD">
        <w:t>användar</w:t>
      </w:r>
      <w:r>
        <w:softHyphen/>
      </w:r>
      <w:r w:rsidRPr="00E211AD">
        <w:t xml:space="preserve">skyddet och </w:t>
      </w:r>
      <w:r>
        <w:t xml:space="preserve">allas </w:t>
      </w:r>
      <w:r w:rsidRPr="00E211AD">
        <w:t>förutsättningar</w:t>
      </w:r>
      <w:r>
        <w:t xml:space="preserve"> </w:t>
      </w:r>
      <w:r w:rsidRPr="00E211AD">
        <w:t>att ta del av elektro</w:t>
      </w:r>
      <w:r w:rsidRPr="00E211AD">
        <w:softHyphen/>
        <w:t>niska kommunika</w:t>
      </w:r>
      <w:r>
        <w:softHyphen/>
      </w:r>
      <w:r w:rsidRPr="00E211AD">
        <w:t>tions</w:t>
      </w:r>
      <w:r>
        <w:softHyphen/>
      </w:r>
      <w:r w:rsidRPr="00E211AD">
        <w:t>tjänster. Tilliten till elektroniska kommuni</w:t>
      </w:r>
      <w:r w:rsidRPr="00E211AD">
        <w:softHyphen/>
        <w:t>kationer som verktyg för handel och samhälls</w:t>
      </w:r>
      <w:r>
        <w:softHyphen/>
      </w:r>
      <w:r w:rsidRPr="00E211AD">
        <w:t xml:space="preserve">tjänster förväntas öka till följd av det förstärkta skyddet för </w:t>
      </w:r>
      <w:r>
        <w:t>slut</w:t>
      </w:r>
      <w:r w:rsidRPr="00E211AD">
        <w:t xml:space="preserve">användare. Konsumenter som känner förtroende för marknaden vågar använda nya tekniker och göra aktiva val. </w:t>
      </w:r>
      <w:r>
        <w:t>S</w:t>
      </w:r>
      <w:r w:rsidRPr="00E211AD">
        <w:t xml:space="preserve">om helhet bedöms </w:t>
      </w:r>
      <w:r>
        <w:t xml:space="preserve">förslagen </w:t>
      </w:r>
      <w:r w:rsidRPr="00E211AD">
        <w:t>få positiva samhälls</w:t>
      </w:r>
      <w:r>
        <w:softHyphen/>
      </w:r>
      <w:r w:rsidRPr="00E211AD">
        <w:t>ekonomiska effekter.</w:t>
      </w:r>
    </w:p>
    <w:p w14:paraId="4A0091BD" w14:textId="77777777" w:rsidR="00D85371" w:rsidRPr="00E211AD" w:rsidRDefault="00D85371" w:rsidP="00D85371">
      <w:pPr>
        <w:pStyle w:val="Brdtextmedindragram"/>
      </w:pPr>
      <w:r w:rsidRPr="003E5FA6">
        <w:t xml:space="preserve">Förslagen bedöms </w:t>
      </w:r>
      <w:r>
        <w:t xml:space="preserve">ha en viss positiv effekt på det brottsbekämpande arbetet. </w:t>
      </w:r>
      <w:r w:rsidRPr="003E5FA6">
        <w:t>Förslagen bedöms inte ha några effekter för</w:t>
      </w:r>
      <w:r w:rsidRPr="00E211AD">
        <w:t xml:space="preserve"> det brotts</w:t>
      </w:r>
      <w:r>
        <w:softHyphen/>
      </w:r>
      <w:r w:rsidRPr="00E211AD">
        <w:t>före</w:t>
      </w:r>
      <w:r>
        <w:softHyphen/>
      </w:r>
      <w:r w:rsidRPr="00E211AD">
        <w:t>byggande arbetet, jämställdheten mellan kvinnor och män eller möjlig</w:t>
      </w:r>
      <w:r>
        <w:softHyphen/>
      </w:r>
      <w:r w:rsidRPr="00E211AD">
        <w:t>heterna att uppnå de integra</w:t>
      </w:r>
      <w:r w:rsidRPr="00E211AD">
        <w:softHyphen/>
        <w:t>tions</w:t>
      </w:r>
      <w:r w:rsidRPr="00E211AD">
        <w:softHyphen/>
        <w:t>politiska målen. Inte heller från miljö</w:t>
      </w:r>
      <w:r>
        <w:softHyphen/>
      </w:r>
      <w:r w:rsidRPr="00E211AD">
        <w:t>synpunkt har förslagen några direkta kon</w:t>
      </w:r>
      <w:r w:rsidRPr="00E211AD">
        <w:softHyphen/>
        <w:t>se</w:t>
      </w:r>
      <w:r w:rsidRPr="00E211AD">
        <w:softHyphen/>
        <w:t>kvenser. Förslagen får inte några ekono</w:t>
      </w:r>
      <w:r w:rsidRPr="00E211AD">
        <w:softHyphen/>
        <w:t>miska konse</w:t>
      </w:r>
      <w:r w:rsidRPr="00E211AD">
        <w:softHyphen/>
        <w:t xml:space="preserve">kvenser som </w:t>
      </w:r>
      <w:r>
        <w:t>inte kan finansieras inom befint</w:t>
      </w:r>
      <w:r>
        <w:softHyphen/>
        <w:t>liga utgiftsramar.</w:t>
      </w:r>
    </w:p>
    <w:p w14:paraId="12E3D322" w14:textId="77777777" w:rsidR="00D85371" w:rsidRPr="00E211AD" w:rsidRDefault="00D85371" w:rsidP="00D85371">
      <w:pPr>
        <w:pStyle w:val="Brdtextmedindrag"/>
        <w:rPr>
          <w:sz w:val="8"/>
          <w:szCs w:val="8"/>
        </w:rPr>
      </w:pPr>
    </w:p>
    <w:p w14:paraId="4927802A" w14:textId="77777777" w:rsidR="00D85371" w:rsidRDefault="00D85371" w:rsidP="00D85371">
      <w:pPr>
        <w:pStyle w:val="Brdtextmedindrag"/>
      </w:pPr>
      <w:r>
        <w:rPr>
          <w:b/>
        </w:rPr>
        <w:t>Promemorians bedömning</w:t>
      </w:r>
      <w:r w:rsidRPr="002B12D2">
        <w:rPr>
          <w:bCs/>
        </w:rPr>
        <w:t xml:space="preserve"> </w:t>
      </w:r>
      <w:r>
        <w:t>överensstämmer med regeringens</w:t>
      </w:r>
      <w:r w:rsidRPr="00770FF4">
        <w:t xml:space="preserve"> </w:t>
      </w:r>
      <w:r>
        <w:t>bedöm</w:t>
      </w:r>
      <w:r>
        <w:softHyphen/>
        <w:t>ning.</w:t>
      </w:r>
    </w:p>
    <w:p w14:paraId="0B6CA9AC" w14:textId="77777777" w:rsidR="00D85371" w:rsidRPr="0086340B" w:rsidRDefault="00D85371" w:rsidP="00D85371">
      <w:pPr>
        <w:pStyle w:val="Brdtextmedindrag"/>
        <w:rPr>
          <w:bCs/>
        </w:rPr>
      </w:pPr>
      <w:r w:rsidRPr="00664A0B">
        <w:rPr>
          <w:b/>
        </w:rPr>
        <w:t>Remissinstanserna</w:t>
      </w:r>
      <w:r>
        <w:rPr>
          <w:b/>
        </w:rPr>
        <w:t>:</w:t>
      </w:r>
      <w:r>
        <w:rPr>
          <w:bCs/>
        </w:rPr>
        <w:t xml:space="preserve"> </w:t>
      </w:r>
      <w:r w:rsidRPr="00E319D8">
        <w:t xml:space="preserve">De flesta av remissinstanserna tillstyrker </w:t>
      </w:r>
      <w:r>
        <w:t>bedöm</w:t>
      </w:r>
      <w:r>
        <w:softHyphen/>
        <w:t>ningen</w:t>
      </w:r>
      <w:r w:rsidRPr="00E319D8">
        <w:t xml:space="preserve"> eller har ingen invändning mot de</w:t>
      </w:r>
      <w:r>
        <w:t>n</w:t>
      </w:r>
      <w:r w:rsidRPr="00E319D8">
        <w:t>.</w:t>
      </w:r>
      <w:r>
        <w:rPr>
          <w:bCs/>
        </w:rPr>
        <w:t xml:space="preserve"> </w:t>
      </w:r>
      <w:r w:rsidRPr="00FE35E1">
        <w:rPr>
          <w:i/>
        </w:rPr>
        <w:t>Förvaltningsrätten i Stockholm</w:t>
      </w:r>
      <w:r>
        <w:rPr>
          <w:bCs/>
        </w:rPr>
        <w:t xml:space="preserve"> anför att bl.a. förslaget om sanktionsavgifter kan komma att leda till en ökad måltill</w:t>
      </w:r>
      <w:r>
        <w:rPr>
          <w:bCs/>
        </w:rPr>
        <w:softHyphen/>
        <w:t xml:space="preserve">strömning med ett ökat resursbehov som följd. </w:t>
      </w:r>
      <w:r w:rsidRPr="00FE35E1">
        <w:rPr>
          <w:i/>
        </w:rPr>
        <w:t>Region Stockholm</w:t>
      </w:r>
      <w:r>
        <w:rPr>
          <w:bCs/>
        </w:rPr>
        <w:t xml:space="preserve"> efter</w:t>
      </w:r>
      <w:r>
        <w:rPr>
          <w:bCs/>
        </w:rPr>
        <w:softHyphen/>
        <w:t>frågar ett förtydligande vad avser ekonomiska konsekven</w:t>
      </w:r>
      <w:r>
        <w:rPr>
          <w:bCs/>
        </w:rPr>
        <w:softHyphen/>
        <w:t>ser till följd av förslaget om tillträde för installation av trådlösa access</w:t>
      </w:r>
      <w:r>
        <w:rPr>
          <w:bCs/>
        </w:rPr>
        <w:softHyphen/>
        <w:t xml:space="preserve">punkter med kort räckvidd. </w:t>
      </w:r>
      <w:r w:rsidRPr="00FE35E1">
        <w:rPr>
          <w:i/>
        </w:rPr>
        <w:t>Försvarsmakten</w:t>
      </w:r>
      <w:r>
        <w:rPr>
          <w:bCs/>
        </w:rPr>
        <w:t xml:space="preserve"> bedömer att bevakan</w:t>
      </w:r>
      <w:r>
        <w:rPr>
          <w:bCs/>
        </w:rPr>
        <w:softHyphen/>
        <w:t xml:space="preserve">det av vissa intressen kan kräva ökade resurser som kan medföra ökade kostnader för myndigheten. </w:t>
      </w:r>
      <w:r>
        <w:rPr>
          <w:bCs/>
          <w:i/>
          <w:iCs/>
        </w:rPr>
        <w:t>Säkerhetspolisen</w:t>
      </w:r>
      <w:r>
        <w:rPr>
          <w:bCs/>
        </w:rPr>
        <w:t xml:space="preserve"> har liknande syn</w:t>
      </w:r>
      <w:r>
        <w:rPr>
          <w:bCs/>
        </w:rPr>
        <w:softHyphen/>
        <w:t>punkter.</w:t>
      </w:r>
    </w:p>
    <w:p w14:paraId="62B5D9DD" w14:textId="77777777" w:rsidR="00D85371" w:rsidRDefault="00D85371" w:rsidP="00D85371">
      <w:pPr>
        <w:pStyle w:val="Rubrik4utannumrering"/>
      </w:pPr>
      <w:r>
        <w:t xml:space="preserve">Skälen för </w:t>
      </w:r>
      <w:r w:rsidRPr="00C0405A">
        <w:t xml:space="preserve">regeringens </w:t>
      </w:r>
      <w:r w:rsidRPr="009B0385">
        <w:t>bedömning</w:t>
      </w:r>
    </w:p>
    <w:p w14:paraId="7573DDD5" w14:textId="77777777" w:rsidR="00D85371" w:rsidRPr="007B0D57" w:rsidRDefault="00D85371" w:rsidP="00D85371">
      <w:pPr>
        <w:pStyle w:val="Rubrik5utannumrering"/>
        <w:spacing w:before="0"/>
      </w:pPr>
      <w:r>
        <w:t>En harmoniserad telekomlagstiftning</w:t>
      </w:r>
    </w:p>
    <w:p w14:paraId="79121974" w14:textId="77777777" w:rsidR="00D85371" w:rsidRPr="00E211AD" w:rsidRDefault="00D85371" w:rsidP="00D85371">
      <w:pPr>
        <w:pStyle w:val="Brdtext"/>
      </w:pPr>
      <w:r w:rsidRPr="00E211AD">
        <w:t xml:space="preserve">EU-direktivet utgör till stora delar en sammanläggning av ramdirektivet, auktorisationsdirektivet, tillträdesdirektivet och USO-direktivet. Det finns </w:t>
      </w:r>
      <w:r>
        <w:t xml:space="preserve">dock </w:t>
      </w:r>
      <w:r w:rsidRPr="00E211AD">
        <w:t>också flera nya och förändrade bestämmelser i EU-direktivet. De</w:t>
      </w:r>
      <w:r w:rsidRPr="00E211AD" w:rsidDel="00AD6006">
        <w:t xml:space="preserve"> tidigare direktiven</w:t>
      </w:r>
      <w:r>
        <w:t xml:space="preserve"> </w:t>
      </w:r>
      <w:r w:rsidRPr="00E211AD">
        <w:t>har genomförts i LEK. Den nya lag om elektronisk kom</w:t>
      </w:r>
      <w:r>
        <w:softHyphen/>
      </w:r>
      <w:r w:rsidRPr="00E211AD">
        <w:t xml:space="preserve">munikation som </w:t>
      </w:r>
      <w:r>
        <w:t xml:space="preserve">nu </w:t>
      </w:r>
      <w:r w:rsidRPr="003E5FA6">
        <w:t>föreslås innehåller bestämmelser som i sak i allt väsentligt överens</w:t>
      </w:r>
      <w:r w:rsidRPr="003E5FA6">
        <w:softHyphen/>
        <w:t>stämmer</w:t>
      </w:r>
      <w:r w:rsidRPr="00E211AD">
        <w:t xml:space="preserve"> </w:t>
      </w:r>
      <w:r w:rsidRPr="003E5FA6">
        <w:t>med det som gäller enligt LEK</w:t>
      </w:r>
      <w:r>
        <w:t>, tillsammans med n</w:t>
      </w:r>
      <w:r w:rsidRPr="003E5FA6">
        <w:t>ya och förändrade bestäm</w:t>
      </w:r>
      <w:r w:rsidRPr="003E5FA6">
        <w:softHyphen/>
        <w:t>melser som genomför EU-direktivet. Beskrivningen av konse</w:t>
      </w:r>
      <w:r w:rsidRPr="003E5FA6">
        <w:softHyphen/>
        <w:t>kvens</w:t>
      </w:r>
      <w:r w:rsidRPr="003E5FA6">
        <w:softHyphen/>
        <w:t>er</w:t>
      </w:r>
      <w:r w:rsidRPr="00E211AD">
        <w:t xml:space="preserve"> </w:t>
      </w:r>
      <w:r w:rsidRPr="003E5FA6">
        <w:t>nedan behandlar därmed främst de be</w:t>
      </w:r>
      <w:r>
        <w:softHyphen/>
      </w:r>
      <w:r w:rsidRPr="003E5FA6">
        <w:t>stämmelser i den nya lagen som saknar</w:t>
      </w:r>
      <w:r w:rsidRPr="00E211AD">
        <w:t xml:space="preserve"> </w:t>
      </w:r>
      <w:r w:rsidRPr="003E5FA6">
        <w:t xml:space="preserve">motsvarigheter i eller är förändrade </w:t>
      </w:r>
      <w:r w:rsidRPr="003E5FA6">
        <w:lastRenderedPageBreak/>
        <w:t xml:space="preserve">i förhållande till LEK. </w:t>
      </w:r>
      <w:r>
        <w:t xml:space="preserve">Därutöver behandlas även </w:t>
      </w:r>
      <w:r w:rsidRPr="00E211AD">
        <w:t xml:space="preserve">ändringarna i </w:t>
      </w:r>
      <w:r>
        <w:t xml:space="preserve">lagen </w:t>
      </w:r>
      <w:r w:rsidRPr="00E17891">
        <w:t>(1998:31) om standarder för sändning av radio- och TV-signaler</w:t>
      </w:r>
      <w:r>
        <w:t>.</w:t>
      </w:r>
    </w:p>
    <w:p w14:paraId="466778B1" w14:textId="77777777" w:rsidR="00D85371" w:rsidRDefault="00D85371" w:rsidP="00D85371">
      <w:pPr>
        <w:pStyle w:val="Rubrik5utannumrering"/>
      </w:pPr>
      <w:r>
        <w:t>Marknaden för elektroniska kommunikationer</w:t>
      </w:r>
    </w:p>
    <w:p w14:paraId="0A8DFA64" w14:textId="3AABAD91" w:rsidR="00D85371" w:rsidRPr="00E211AD" w:rsidRDefault="00D85371" w:rsidP="00D85371">
      <w:pPr>
        <w:pStyle w:val="Brdtextmedindrag"/>
        <w:ind w:firstLine="0"/>
      </w:pPr>
      <w:r w:rsidRPr="00E211AD">
        <w:t>Marknaden för elektronisk kommunikation är en ekonomiskt betydelsefull sektor för enskilda medborgare, myndigheter och företag i olika branscher. Under 20</w:t>
      </w:r>
      <w:r>
        <w:t>20</w:t>
      </w:r>
      <w:r w:rsidRPr="00E211AD">
        <w:t xml:space="preserve"> uppgick intäkterna på slutkundsmarknaden för elektronisk kommunikation (mobila samtals- och datatjänster, fasta internettjänster, fasta samtalstjänster och datakommunikationstjänster till </w:t>
      </w:r>
      <w:r w:rsidRPr="003E5FA6">
        <w:t>slut</w:t>
      </w:r>
      <w:r w:rsidRPr="003E5FA6">
        <w:softHyphen/>
        <w:t xml:space="preserve">kund) till ungefär </w:t>
      </w:r>
      <w:r>
        <w:t>49,9</w:t>
      </w:r>
      <w:r w:rsidRPr="003E5FA6">
        <w:t xml:space="preserve"> miljarder kronor. De totala intäkterna på slut</w:t>
      </w:r>
      <w:r w:rsidRPr="003E5FA6">
        <w:softHyphen/>
        <w:t>kunds</w:t>
      </w:r>
      <w:r w:rsidRPr="003E5FA6">
        <w:softHyphen/>
      </w:r>
      <w:r w:rsidRPr="00E211AD">
        <w:t>markna</w:t>
      </w:r>
      <w:r>
        <w:softHyphen/>
      </w:r>
      <w:r w:rsidRPr="00E211AD">
        <w:t xml:space="preserve">den har legat stabilt på </w:t>
      </w:r>
      <w:r>
        <w:t xml:space="preserve">en liknande </w:t>
      </w:r>
      <w:r w:rsidRPr="00E211AD">
        <w:t xml:space="preserve">nivå under de senaste </w:t>
      </w:r>
      <w:r w:rsidRPr="003E5FA6">
        <w:t xml:space="preserve">åren, </w:t>
      </w:r>
      <w:r>
        <w:t xml:space="preserve">dock </w:t>
      </w:r>
      <w:r w:rsidRPr="003E5FA6">
        <w:t xml:space="preserve">med en </w:t>
      </w:r>
      <w:r>
        <w:t>en</w:t>
      </w:r>
      <w:r w:rsidRPr="003E5FA6">
        <w:t>procentig minskning under 201</w:t>
      </w:r>
      <w:r>
        <w:t>9 och 2020</w:t>
      </w:r>
      <w:r w:rsidRPr="003E5FA6">
        <w:t>. Under 20</w:t>
      </w:r>
      <w:r>
        <w:t>20</w:t>
      </w:r>
      <w:r w:rsidRPr="003E5FA6">
        <w:t xml:space="preserve"> uppgick de totala slut</w:t>
      </w:r>
      <w:r w:rsidRPr="003E5FA6">
        <w:softHyphen/>
        <w:t>kunds</w:t>
      </w:r>
      <w:r w:rsidRPr="003E5FA6">
        <w:softHyphen/>
        <w:t>intäkterna från mobila samtals-</w:t>
      </w:r>
      <w:r w:rsidRPr="00E211AD">
        <w:t xml:space="preserve"> och datatjänster till ca</w:t>
      </w:r>
      <w:r w:rsidR="00FC27D9">
        <w:t> </w:t>
      </w:r>
      <w:r>
        <w:t>29,6</w:t>
      </w:r>
      <w:r w:rsidRPr="00E211AD">
        <w:t> miljarder kronor</w:t>
      </w:r>
      <w:r>
        <w:t>. Det innebär en minskning för tredje året i rad, detta år med två procent</w:t>
      </w:r>
      <w:r w:rsidRPr="00E211AD">
        <w:t xml:space="preserve">. Totalt sett använder </w:t>
      </w:r>
      <w:r>
        <w:t xml:space="preserve">mer än </w:t>
      </w:r>
      <w:r w:rsidRPr="00E211AD">
        <w:t>98</w:t>
      </w:r>
      <w:r>
        <w:t> </w:t>
      </w:r>
      <w:r w:rsidRPr="00E211AD">
        <w:t>procent av svenskarna mobil</w:t>
      </w:r>
      <w:r>
        <w:softHyphen/>
      </w:r>
      <w:r w:rsidRPr="00E211AD">
        <w:t xml:space="preserve">telefon. Mindre än var fjärde person använder sin fasta telefon på daglig basis. </w:t>
      </w:r>
      <w:r>
        <w:t xml:space="preserve">Ungefär nio av tio personer </w:t>
      </w:r>
      <w:r w:rsidRPr="00E211AD">
        <w:t xml:space="preserve">använder internet i hemmet i stort sett varje dag. </w:t>
      </w:r>
      <w:r>
        <w:t>Mer än hälften</w:t>
      </w:r>
      <w:r w:rsidRPr="00E211AD">
        <w:t xml:space="preserve"> av dem som använder internet i hemmet har möj</w:t>
      </w:r>
      <w:r w:rsidRPr="00E211AD">
        <w:softHyphen/>
        <w:t>lighet att välja mellan flera internetoperatörer och knappt hälften av dem kan välja mellan både fasta och mobila bredbands</w:t>
      </w:r>
      <w:r w:rsidRPr="00E211AD">
        <w:softHyphen/>
        <w:t>abonne</w:t>
      </w:r>
      <w:r>
        <w:softHyphen/>
      </w:r>
      <w:r w:rsidRPr="00E211AD">
        <w:t>mang.</w:t>
      </w:r>
    </w:p>
    <w:p w14:paraId="03CB8AE0" w14:textId="6BCC879C" w:rsidR="00D85371" w:rsidRPr="00E211AD" w:rsidRDefault="00D85371" w:rsidP="00D85371">
      <w:pPr>
        <w:pStyle w:val="Brdtextmedindrag"/>
      </w:pPr>
      <w:r w:rsidRPr="00E211AD">
        <w:t>I oktober 20</w:t>
      </w:r>
      <w:r>
        <w:t>20</w:t>
      </w:r>
      <w:r w:rsidRPr="00E211AD">
        <w:t xml:space="preserve"> hade 9</w:t>
      </w:r>
      <w:r>
        <w:t>5 </w:t>
      </w:r>
      <w:r w:rsidRPr="00E211AD">
        <w:t>procent av alla hushåll och företag antingen till</w:t>
      </w:r>
      <w:r w:rsidR="003751A5">
        <w:softHyphen/>
      </w:r>
      <w:r w:rsidRPr="00E211AD">
        <w:t xml:space="preserve">gång till bredband med en hastighet av 1 Gbit/s eller fiber i den absoluta närheten, en ökning med </w:t>
      </w:r>
      <w:r>
        <w:t>tre</w:t>
      </w:r>
      <w:r w:rsidRPr="00E211AD">
        <w:t xml:space="preserve"> procentenheter jämfört med 201</w:t>
      </w:r>
      <w:r>
        <w:t>9</w:t>
      </w:r>
      <w:r w:rsidRPr="00E211AD">
        <w:t xml:space="preserve">. De allra flesta flerfamiljshus i Sverige har nu fiberanslutning. Ca </w:t>
      </w:r>
      <w:r>
        <w:t>70 </w:t>
      </w:r>
      <w:r w:rsidRPr="00E211AD">
        <w:t xml:space="preserve">procent av alla enfamiljshus i Sverige var </w:t>
      </w:r>
      <w:r>
        <w:t xml:space="preserve">i oktober 2020 </w:t>
      </w:r>
      <w:r w:rsidRPr="00E211AD">
        <w:t xml:space="preserve">anslutna med fiber, en ökning med </w:t>
      </w:r>
      <w:r>
        <w:t>nästan 5</w:t>
      </w:r>
      <w:r w:rsidRPr="00E211AD">
        <w:t> procent på ett år. 4G-näten täcker nära 100 procent av alla hushåll och företag.</w:t>
      </w:r>
    </w:p>
    <w:p w14:paraId="329B5DDC" w14:textId="63D146D5" w:rsidR="00D85371" w:rsidRPr="00E211AD" w:rsidRDefault="00D85371" w:rsidP="00D85371">
      <w:pPr>
        <w:pStyle w:val="Brdtextmedindrag"/>
      </w:pPr>
      <w:r w:rsidRPr="003E5FA6">
        <w:t xml:space="preserve">Sammanlagt </w:t>
      </w:r>
      <w:r>
        <w:t>fanns</w:t>
      </w:r>
      <w:r w:rsidRPr="003E5FA6">
        <w:t xml:space="preserve"> </w:t>
      </w:r>
      <w:r>
        <w:t xml:space="preserve">det i </w:t>
      </w:r>
      <w:r w:rsidR="00F17BDE">
        <w:t>april</w:t>
      </w:r>
      <w:r>
        <w:t xml:space="preserve"> 202</w:t>
      </w:r>
      <w:r w:rsidR="00F17BDE">
        <w:t>1</w:t>
      </w:r>
      <w:r w:rsidRPr="003E5FA6">
        <w:t xml:space="preserve"> </w:t>
      </w:r>
      <w:r>
        <w:t>drygt 6</w:t>
      </w:r>
      <w:r w:rsidR="00F17BDE">
        <w:t>5</w:t>
      </w:r>
      <w:r>
        <w:t>0 företag och andra</w:t>
      </w:r>
      <w:r w:rsidRPr="003E5FA6">
        <w:t xml:space="preserve"> aktörer anmälda hos PTS för till</w:t>
      </w:r>
      <w:r w:rsidRPr="003E5FA6">
        <w:softHyphen/>
        <w:t>handa</w:t>
      </w:r>
      <w:r w:rsidRPr="003E5FA6">
        <w:softHyphen/>
        <w:t>hållande av elektroniska kommuni</w:t>
      </w:r>
      <w:r>
        <w:softHyphen/>
      </w:r>
      <w:r w:rsidRPr="003E5FA6">
        <w:t>ka</w:t>
      </w:r>
      <w:r>
        <w:softHyphen/>
      </w:r>
      <w:r w:rsidRPr="003E5FA6">
        <w:t>tions</w:t>
      </w:r>
      <w:r>
        <w:softHyphen/>
      </w:r>
      <w:r w:rsidRPr="003E5FA6">
        <w:t>nät eller elektro</w:t>
      </w:r>
      <w:r>
        <w:softHyphen/>
      </w:r>
      <w:r w:rsidRPr="003E5FA6">
        <w:t>niska kom</w:t>
      </w:r>
      <w:r w:rsidRPr="003E5FA6">
        <w:softHyphen/>
        <w:t>muni</w:t>
      </w:r>
      <w:r w:rsidRPr="003E5FA6">
        <w:softHyphen/>
        <w:t>ka</w:t>
      </w:r>
      <w:r w:rsidRPr="003E5FA6">
        <w:softHyphen/>
      </w:r>
      <w:r w:rsidRPr="00E211AD">
        <w:t>tionstjänster.</w:t>
      </w:r>
    </w:p>
    <w:p w14:paraId="0D6C9A64" w14:textId="1DBE40CF" w:rsidR="00D85371" w:rsidRPr="00E211AD" w:rsidRDefault="00D85371" w:rsidP="00D85371">
      <w:pPr>
        <w:pStyle w:val="Brdtextmedindrag"/>
      </w:pPr>
      <w:r w:rsidRPr="003E5FA6">
        <w:t xml:space="preserve">De fyra största aktörerna på mobilmarknaden </w:t>
      </w:r>
      <w:r>
        <w:t>stod</w:t>
      </w:r>
      <w:r w:rsidRPr="003E5FA6">
        <w:t xml:space="preserve"> </w:t>
      </w:r>
      <w:r>
        <w:t xml:space="preserve">2020 för </w:t>
      </w:r>
      <w:r w:rsidRPr="003E5FA6">
        <w:t>sammanlagt 9</w:t>
      </w:r>
      <w:r>
        <w:t>6</w:t>
      </w:r>
      <w:r w:rsidRPr="003E5FA6">
        <w:t> procent</w:t>
      </w:r>
      <w:r w:rsidRPr="00E211AD">
        <w:t xml:space="preserve"> av abonnemangen. Dessa operatörer driver mobilnät baserade på teknikerna GSM, UMTS och LTE (dv</w:t>
      </w:r>
      <w:r w:rsidR="00EB24E6">
        <w:t>s. 2</w:t>
      </w:r>
      <w:r w:rsidRPr="00E211AD">
        <w:t>G, 3G och 4G)</w:t>
      </w:r>
      <w:r>
        <w:t xml:space="preserve"> och</w:t>
      </w:r>
      <w:r w:rsidRPr="00E211AD">
        <w:t xml:space="preserve"> </w:t>
      </w:r>
      <w:r>
        <w:t>5G.</w:t>
      </w:r>
    </w:p>
    <w:p w14:paraId="1A6B9D29" w14:textId="77777777" w:rsidR="00D85371" w:rsidRPr="00E211AD" w:rsidRDefault="00D85371" w:rsidP="00D85371">
      <w:pPr>
        <w:pStyle w:val="Brdtextmedindrag"/>
      </w:pPr>
      <w:r w:rsidRPr="00E211AD">
        <w:t xml:space="preserve">När det gäller fast bredband utgörs det absolut största antalet nätägare av mindre ekonomiska och ideella föreningar som endast äger fibernät för eget bruk, s.k. fiberföreningar eller byanät. Tillsammans utgör de dock en liten del av marknaden. Det finns ungefär 160 kommunalt ägda stadsnät aktiva i sammanlagt 180 kommuner. De privata aktörerna står </w:t>
      </w:r>
      <w:r w:rsidRPr="003E5FA6">
        <w:t>till</w:t>
      </w:r>
      <w:r>
        <w:softHyphen/>
      </w:r>
      <w:r w:rsidRPr="003E5FA6">
        <w:t>sam</w:t>
      </w:r>
      <w:r>
        <w:softHyphen/>
      </w:r>
      <w:r w:rsidRPr="003E5FA6">
        <w:t>mans för ungefär 46 procent av nätinnehavet. Även staten äger infra</w:t>
      </w:r>
      <w:r w:rsidRPr="003E5FA6">
        <w:softHyphen/>
      </w:r>
      <w:r w:rsidRPr="00E211AD">
        <w:t>struktur för bredband (t.ex. kanalisation och st</w:t>
      </w:r>
      <w:r>
        <w:t>a</w:t>
      </w:r>
      <w:r w:rsidRPr="00E211AD">
        <w:t>mnät) genom Affärsverket svenska kraftnät, Teracom AB, Trafikverket och Vattenfall AB. Det finns också statliga aktörer som har påverkan på anlägg</w:t>
      </w:r>
      <w:r>
        <w:t>andet</w:t>
      </w:r>
      <w:r w:rsidRPr="00E211AD">
        <w:t xml:space="preserve"> av bredband i egenskap av förvaltare av fastigheter</w:t>
      </w:r>
      <w:r>
        <w:t xml:space="preserve"> och anläggningar</w:t>
      </w:r>
      <w:r w:rsidRPr="00E211AD">
        <w:t>, t.ex. Trafikverket.</w:t>
      </w:r>
    </w:p>
    <w:p w14:paraId="2D78F587" w14:textId="1AEF2D87" w:rsidR="00D85371" w:rsidRPr="00E211AD" w:rsidRDefault="00D85371" w:rsidP="00D85371">
      <w:pPr>
        <w:pStyle w:val="Brdtextmedindrag"/>
      </w:pPr>
      <w:r w:rsidRPr="003E5FA6">
        <w:t>De största privata nätägarna i Sverige har olika affärsmodeller, från vertikal</w:t>
      </w:r>
      <w:r w:rsidRPr="00E211AD">
        <w:t xml:space="preserve"> integration till grossistorienterad verksamhet. Det finns ett antal privata aktörer som är kommunikationsoperatörer i andras nät, t.ex. stads</w:t>
      </w:r>
      <w:r>
        <w:softHyphen/>
      </w:r>
      <w:r w:rsidRPr="00E211AD">
        <w:t xml:space="preserve">nät eller </w:t>
      </w:r>
      <w:r w:rsidRPr="003E5FA6">
        <w:t>fastighetsnät. Kommunikationsoperatörer kan även</w:t>
      </w:r>
      <w:r w:rsidRPr="00E211AD">
        <w:t xml:space="preserve"> tillhandahålla tjänster på sin egen (ägarens) platt</w:t>
      </w:r>
      <w:r>
        <w:softHyphen/>
      </w:r>
      <w:r w:rsidRPr="00E211AD">
        <w:t>form. Det finns för när</w:t>
      </w:r>
      <w:r w:rsidRPr="00E211AD">
        <w:softHyphen/>
        <w:t>varande en enda helt fristående kom</w:t>
      </w:r>
      <w:r>
        <w:softHyphen/>
      </w:r>
      <w:r w:rsidRPr="00E211AD">
        <w:t>mu</w:t>
      </w:r>
      <w:r>
        <w:softHyphen/>
      </w:r>
      <w:r w:rsidRPr="00E211AD">
        <w:t>ni</w:t>
      </w:r>
      <w:r>
        <w:softHyphen/>
      </w:r>
      <w:r w:rsidRPr="00E211AD">
        <w:t xml:space="preserve">kationsoperatör i Sverige, dvs. </w:t>
      </w:r>
      <w:r w:rsidRPr="003E5FA6">
        <w:t xml:space="preserve">som varken äger </w:t>
      </w:r>
      <w:r w:rsidRPr="003E5FA6">
        <w:lastRenderedPageBreak/>
        <w:t>nät, säljer slutkunds</w:t>
      </w:r>
      <w:r>
        <w:softHyphen/>
      </w:r>
      <w:r w:rsidRPr="003E5FA6">
        <w:t xml:space="preserve">tjänster eller ingår i samma koncern </w:t>
      </w:r>
      <w:r>
        <w:t>som</w:t>
      </w:r>
      <w:r w:rsidRPr="00E211AD">
        <w:t xml:space="preserve"> bolag som säljer sådana tjänster. På tjänstenivån finns det ett stort antal</w:t>
      </w:r>
      <w:r w:rsidRPr="00E211AD" w:rsidDel="00170CAD">
        <w:t xml:space="preserve"> </w:t>
      </w:r>
      <w:r w:rsidRPr="00E211AD">
        <w:t xml:space="preserve">företag som tillhandahåller tjänster för internet, tv och telefoni och som </w:t>
      </w:r>
      <w:r w:rsidRPr="003E5FA6">
        <w:t>inte är vertikalt integrerade i något annat led i värde</w:t>
      </w:r>
      <w:r>
        <w:softHyphen/>
      </w:r>
      <w:r w:rsidRPr="003E5FA6">
        <w:t>kedjan. Förutom tjänste</w:t>
      </w:r>
      <w:r w:rsidRPr="003E5FA6">
        <w:softHyphen/>
      </w:r>
      <w:r w:rsidRPr="00E211AD">
        <w:t>tillhanda</w:t>
      </w:r>
      <w:r>
        <w:softHyphen/>
      </w:r>
      <w:r w:rsidRPr="00E211AD">
        <w:t>hålla</w:t>
      </w:r>
      <w:r w:rsidR="003751A5">
        <w:softHyphen/>
      </w:r>
      <w:r w:rsidRPr="00E211AD">
        <w:t>re som bedriver verksamhet i hela landet, finns det i olika utsträckning lokala till</w:t>
      </w:r>
      <w:r>
        <w:softHyphen/>
      </w:r>
      <w:r w:rsidRPr="00E211AD">
        <w:t>handa</w:t>
      </w:r>
      <w:r>
        <w:softHyphen/>
      </w:r>
      <w:r w:rsidRPr="00E211AD">
        <w:t>hållare av slutkunds</w:t>
      </w:r>
      <w:r>
        <w:softHyphen/>
      </w:r>
      <w:r w:rsidRPr="00E211AD">
        <w:t>tjänster.</w:t>
      </w:r>
    </w:p>
    <w:p w14:paraId="14700866" w14:textId="77777777" w:rsidR="00D85371" w:rsidRPr="001D389E" w:rsidRDefault="00D85371" w:rsidP="00D85371">
      <w:pPr>
        <w:pStyle w:val="Brdtextmedindrag"/>
      </w:pPr>
      <w:r w:rsidRPr="003E5FA6">
        <w:t>Investeringarna i fast bredbandsinfrastruktur (fiber och annan teknik) öka</w:t>
      </w:r>
      <w:r>
        <w:t>de</w:t>
      </w:r>
      <w:r w:rsidRPr="003E5FA6">
        <w:t xml:space="preserve"> för varje år mellan 2009 och 2016. Sistnämnda år uppgick investe</w:t>
      </w:r>
      <w:r w:rsidRPr="003E5FA6">
        <w:softHyphen/>
        <w:t>ring</w:t>
      </w:r>
      <w:r w:rsidRPr="003E5FA6">
        <w:softHyphen/>
        <w:t>ar</w:t>
      </w:r>
      <w:r w:rsidRPr="003E5FA6">
        <w:softHyphen/>
        <w:t xml:space="preserve">na i fast nätinfrastruktur till 12 miljarder kronor. </w:t>
      </w:r>
      <w:r w:rsidRPr="00E17891">
        <w:t>Investeringarna i fast nätinfrastruktur minskade däremot mellan 201</w:t>
      </w:r>
      <w:r>
        <w:t>9</w:t>
      </w:r>
      <w:r w:rsidRPr="00E17891">
        <w:t xml:space="preserve"> och 20</w:t>
      </w:r>
      <w:r>
        <w:t>20</w:t>
      </w:r>
      <w:r w:rsidRPr="00E17891">
        <w:t xml:space="preserve"> med </w:t>
      </w:r>
      <w:r>
        <w:t>7 </w:t>
      </w:r>
      <w:r w:rsidRPr="00E17891">
        <w:t>pro</w:t>
      </w:r>
      <w:r>
        <w:softHyphen/>
      </w:r>
      <w:r w:rsidRPr="00E17891">
        <w:t xml:space="preserve">cent, till </w:t>
      </w:r>
      <w:r>
        <w:t>9,2</w:t>
      </w:r>
      <w:r w:rsidRPr="00E17891">
        <w:t xml:space="preserve"> miljarder</w:t>
      </w:r>
      <w:r>
        <w:t xml:space="preserve"> kronor</w:t>
      </w:r>
      <w:r w:rsidRPr="00E17891">
        <w:t>.</w:t>
      </w:r>
    </w:p>
    <w:p w14:paraId="28FEE80E" w14:textId="77777777" w:rsidR="00D85371" w:rsidRPr="00E211AD" w:rsidRDefault="00D85371" w:rsidP="00D85371">
      <w:pPr>
        <w:pStyle w:val="Rubrik5utannumrering"/>
      </w:pPr>
      <w:r w:rsidRPr="00E211AD">
        <w:t xml:space="preserve">Utvidgning av </w:t>
      </w:r>
      <w:r>
        <w:t xml:space="preserve">lagens </w:t>
      </w:r>
      <w:r w:rsidRPr="00E211AD">
        <w:t>tillämpningsområde till nummeroberoende tjänster</w:t>
      </w:r>
    </w:p>
    <w:p w14:paraId="56192100" w14:textId="77777777" w:rsidR="00D85371" w:rsidRPr="00E211AD" w:rsidRDefault="00D85371" w:rsidP="00D85371">
      <w:pPr>
        <w:pStyle w:val="Brdtext"/>
      </w:pPr>
      <w:bookmarkStart w:id="1719" w:name="_Hlk12895229"/>
      <w:r w:rsidRPr="00E211AD">
        <w:t xml:space="preserve">Som närmare behandlas i avsnitt </w:t>
      </w:r>
      <w:r>
        <w:t>8</w:t>
      </w:r>
      <w:r w:rsidRPr="00E211AD">
        <w:t xml:space="preserve"> innebär EU-direktivets definition av elektroniska kommunikationstjänster att även nummeroberoende inter</w:t>
      </w:r>
      <w:r w:rsidRPr="00E211AD">
        <w:softHyphen/>
        <w:t>personella kommunikationstjänster ska omfattas av direktivets tillämp</w:t>
      </w:r>
      <w:r w:rsidRPr="00E211AD">
        <w:softHyphen/>
        <w:t>nings</w:t>
      </w:r>
      <w:r w:rsidRPr="00E211AD">
        <w:softHyphen/>
        <w:t xml:space="preserve">område. </w:t>
      </w:r>
      <w:bookmarkEnd w:id="1719"/>
      <w:r w:rsidRPr="003E5FA6">
        <w:t>Det</w:t>
      </w:r>
      <w:r w:rsidRPr="003E5FA6" w:rsidDel="005D7256">
        <w:t xml:space="preserve"> </w:t>
      </w:r>
      <w:r w:rsidRPr="00E211AD">
        <w:t xml:space="preserve">finns dock </w:t>
      </w:r>
      <w:r w:rsidRPr="003E5FA6">
        <w:t>flera materiella bestämmelser i EU-direktivet som inte ska tillämpas på</w:t>
      </w:r>
      <w:r w:rsidRPr="00E211AD">
        <w:t xml:space="preserve"> nummeroberoende tjänster</w:t>
      </w:r>
      <w:r>
        <w:t>, t.ex. när det gäller skydd av slutanvändare</w:t>
      </w:r>
      <w:r w:rsidRPr="00E211AD">
        <w:t>.</w:t>
      </w:r>
      <w:r>
        <w:t xml:space="preserve"> F</w:t>
      </w:r>
      <w:r w:rsidRPr="00E211AD">
        <w:t xml:space="preserve">öretag </w:t>
      </w:r>
      <w:r>
        <w:t>som tillhandahåller nummer</w:t>
      </w:r>
      <w:r>
        <w:softHyphen/>
        <w:t xml:space="preserve">oberoende tjänster </w:t>
      </w:r>
      <w:r w:rsidRPr="00E211AD">
        <w:t>kan påverkas</w:t>
      </w:r>
      <w:r w:rsidRPr="00E211AD" w:rsidDel="000D3FAC">
        <w:t xml:space="preserve"> </w:t>
      </w:r>
      <w:r w:rsidRPr="00E211AD">
        <w:t>fram</w:t>
      </w:r>
      <w:r>
        <w:softHyphen/>
      </w:r>
      <w:r w:rsidRPr="00E211AD">
        <w:t>för allt av bestämmelserna om säkerhet och inte</w:t>
      </w:r>
      <w:r>
        <w:softHyphen/>
      </w:r>
      <w:r w:rsidRPr="00E211AD">
        <w:t>gri</w:t>
      </w:r>
      <w:r w:rsidRPr="00E211AD">
        <w:softHyphen/>
        <w:t>tet (</w:t>
      </w:r>
      <w:r w:rsidRPr="00732BD1">
        <w:t xml:space="preserve">se avsnitt 17 och 18). </w:t>
      </w:r>
      <w:r w:rsidRPr="00E211AD">
        <w:t>Däremot föreslås inte att bestämmel</w:t>
      </w:r>
      <w:r w:rsidRPr="00E211AD">
        <w:softHyphen/>
        <w:t>serna om anmälan ska ut</w:t>
      </w:r>
      <w:r w:rsidRPr="00E211AD">
        <w:softHyphen/>
        <w:t>vidgas till att omfatta tillhandahållare av nummer</w:t>
      </w:r>
      <w:r>
        <w:softHyphen/>
      </w:r>
      <w:r w:rsidRPr="00E211AD">
        <w:t>oberoende tjänster. De konsekvenser som tillämpningen av vissa materi</w:t>
      </w:r>
      <w:r>
        <w:softHyphen/>
      </w:r>
      <w:r w:rsidRPr="00E211AD">
        <w:t>el</w:t>
      </w:r>
      <w:r>
        <w:softHyphen/>
      </w:r>
      <w:r w:rsidRPr="00E211AD">
        <w:t>la bestäm</w:t>
      </w:r>
      <w:r>
        <w:softHyphen/>
      </w:r>
      <w:r w:rsidRPr="00E211AD">
        <w:t>melser får på nummerobero</w:t>
      </w:r>
      <w:r>
        <w:softHyphen/>
      </w:r>
      <w:r w:rsidRPr="00E211AD">
        <w:t>ende tjänster behandlas vidare nedan.</w:t>
      </w:r>
    </w:p>
    <w:p w14:paraId="1D13D485" w14:textId="77777777" w:rsidR="00D85371" w:rsidRPr="00E211AD" w:rsidRDefault="00D85371" w:rsidP="00D85371">
      <w:pPr>
        <w:pStyle w:val="Brdtextmedindrag"/>
      </w:pPr>
      <w:r w:rsidRPr="003E5FA6">
        <w:t>Det är svårt att uppskatta hur många företag som tillhandahåller num</w:t>
      </w:r>
      <w:r>
        <w:softHyphen/>
      </w:r>
      <w:r w:rsidRPr="003E5FA6">
        <w:t>mer</w:t>
      </w:r>
      <w:r w:rsidRPr="003E5FA6">
        <w:softHyphen/>
      </w:r>
      <w:r w:rsidRPr="00E211AD">
        <w:t>oberoende kommunikationstjänster. Det beror bl.a. på att sådana före</w:t>
      </w:r>
      <w:r>
        <w:softHyphen/>
      </w:r>
      <w:r w:rsidRPr="00E211AD">
        <w:t>tag kan ha sin hemvist i olika länder samtidigt som deras tjänster till</w:t>
      </w:r>
      <w:r>
        <w:softHyphen/>
      </w:r>
      <w:r w:rsidRPr="00E211AD">
        <w:t>han</w:t>
      </w:r>
      <w:r>
        <w:softHyphen/>
      </w:r>
      <w:r w:rsidRPr="00E211AD">
        <w:t xml:space="preserve">dahålls </w:t>
      </w:r>
      <w:r w:rsidRPr="003E5FA6">
        <w:t>globalt och på att sådana tjänster kan uppstå och försvinna i stor omfattning på</w:t>
      </w:r>
      <w:r w:rsidRPr="00E211AD">
        <w:t xml:space="preserve"> </w:t>
      </w:r>
      <w:r w:rsidRPr="003E5FA6">
        <w:t>relativt kort tid. Europeiska kommissionens konse</w:t>
      </w:r>
      <w:r>
        <w:softHyphen/>
      </w:r>
      <w:r w:rsidRPr="003E5FA6">
        <w:t>kvens</w:t>
      </w:r>
      <w:r w:rsidRPr="003E5FA6">
        <w:softHyphen/>
        <w:t>analys till för</w:t>
      </w:r>
      <w:r w:rsidRPr="003E5FA6">
        <w:softHyphen/>
        <w:t>slaget</w:t>
      </w:r>
      <w:r w:rsidRPr="00E211AD">
        <w:t xml:space="preserve"> om det nya EU-direktivet (SWD[2016]</w:t>
      </w:r>
      <w:r>
        <w:t> </w:t>
      </w:r>
      <w:r w:rsidRPr="00E211AD">
        <w:t xml:space="preserve">303 final) saknar närmare </w:t>
      </w:r>
      <w:r>
        <w:t>uppgifter i ämnet</w:t>
      </w:r>
      <w:r w:rsidRPr="00E211AD">
        <w:t>. Enligt andra källor hade de två globalt mest populära medde</w:t>
      </w:r>
      <w:r w:rsidRPr="00E211AD">
        <w:softHyphen/>
        <w:t>lande</w:t>
      </w:r>
      <w:r w:rsidRPr="00E211AD">
        <w:softHyphen/>
        <w:t>tjänsterna i oktober 2018 ungefär 1,5</w:t>
      </w:r>
      <w:r>
        <w:t> </w:t>
      </w:r>
      <w:r w:rsidRPr="00E211AD">
        <w:t>miljarder re</w:t>
      </w:r>
      <w:r w:rsidRPr="00E211AD">
        <w:softHyphen/>
        <w:t>spektive 1,2 miljar</w:t>
      </w:r>
      <w:r w:rsidRPr="00E211AD">
        <w:softHyphen/>
        <w:t>der månatliga användare (</w:t>
      </w:r>
      <w:r>
        <w:t xml:space="preserve">se </w:t>
      </w:r>
      <w:r w:rsidRPr="00E211AD">
        <w:t xml:space="preserve">www.statista.com). De två största plattformarna för mobilapplikationer hade 2017 enligt samma källa 2–3 miljoner applikationer. I januari 2019 hade en av dessa två </w:t>
      </w:r>
      <w:r w:rsidRPr="003E5FA6">
        <w:t>platt</w:t>
      </w:r>
      <w:r>
        <w:softHyphen/>
      </w:r>
      <w:r w:rsidRPr="003E5FA6">
        <w:t>formar ungefär 60 000 applikationer tillgängliga inom kategorin ”kommu</w:t>
      </w:r>
      <w:r>
        <w:softHyphen/>
      </w:r>
      <w:r w:rsidRPr="003E5FA6">
        <w:t>nika</w:t>
      </w:r>
      <w:r w:rsidRPr="003E5FA6">
        <w:softHyphen/>
        <w:t>tion</w:t>
      </w:r>
      <w:r w:rsidRPr="003E5FA6">
        <w:softHyphen/>
        <w:t>er”, varav 7</w:t>
      </w:r>
      <w:r>
        <w:t> </w:t>
      </w:r>
      <w:r w:rsidRPr="003E5FA6">
        <w:t>procent laddats ned mer än 50</w:t>
      </w:r>
      <w:r>
        <w:t> </w:t>
      </w:r>
      <w:r w:rsidRPr="003E5FA6">
        <w:t>000 gånger (</w:t>
      </w:r>
      <w:r>
        <w:t xml:space="preserve">se </w:t>
      </w:r>
      <w:r w:rsidRPr="003E5FA6">
        <w:t xml:space="preserve">www.appbrain.com). </w:t>
      </w:r>
      <w:r w:rsidRPr="00E211AD">
        <w:t>Fördelat på andel</w:t>
      </w:r>
      <w:r>
        <w:t>en</w:t>
      </w:r>
      <w:r w:rsidRPr="00E211AD">
        <w:t xml:space="preserve"> använd tid stod kategorin med</w:t>
      </w:r>
      <w:r>
        <w:softHyphen/>
      </w:r>
      <w:r w:rsidRPr="00E211AD">
        <w:t xml:space="preserve">delandetjänster samma år för tre procent av </w:t>
      </w:r>
      <w:r>
        <w:t xml:space="preserve">den </w:t>
      </w:r>
      <w:r w:rsidRPr="00E211AD">
        <w:t>total</w:t>
      </w:r>
      <w:r>
        <w:t>a</w:t>
      </w:r>
      <w:r w:rsidRPr="00E211AD">
        <w:t xml:space="preserve"> användning</w:t>
      </w:r>
      <w:r>
        <w:t>en</w:t>
      </w:r>
      <w:r w:rsidRPr="00E211AD">
        <w:t xml:space="preserve"> av appar (</w:t>
      </w:r>
      <w:r>
        <w:t xml:space="preserve">se </w:t>
      </w:r>
      <w:r w:rsidRPr="00E211AD">
        <w:t>www.comscore.com). Sammanfatt</w:t>
      </w:r>
      <w:r w:rsidRPr="00E211AD">
        <w:softHyphen/>
        <w:t>ningsvis rör det sig om en omfattande användning av ett stort antal olika applikationer, där en hand</w:t>
      </w:r>
      <w:r>
        <w:softHyphen/>
      </w:r>
      <w:r w:rsidRPr="00E211AD">
        <w:t>full står för den allra största använd</w:t>
      </w:r>
      <w:r w:rsidRPr="00E211AD">
        <w:softHyphen/>
        <w:t xml:space="preserve">ningen. Många av dessa företag har inte säte </w:t>
      </w:r>
      <w:r w:rsidRPr="003E5FA6">
        <w:t xml:space="preserve">i Sverige. Eftersom dessa företag inte </w:t>
      </w:r>
      <w:r>
        <w:t xml:space="preserve">kommer att </w:t>
      </w:r>
      <w:r w:rsidRPr="003E5FA6">
        <w:t>omfattas av krav</w:t>
      </w:r>
      <w:r w:rsidRPr="00E211AD">
        <w:t xml:space="preserve"> på anmälan till PTS</w:t>
      </w:r>
      <w:r>
        <w:t>,</w:t>
      </w:r>
      <w:r w:rsidRPr="00E211AD">
        <w:t xml:space="preserve"> kan det komma att uppstå </w:t>
      </w:r>
      <w:r>
        <w:t>fråge</w:t>
      </w:r>
      <w:r>
        <w:softHyphen/>
        <w:t>ställningar inom ramen för tillsynen av sådana aktörer som inte är okomplicerade.</w:t>
      </w:r>
      <w:r w:rsidRPr="00E211AD">
        <w:t xml:space="preserve"> Utvidg</w:t>
      </w:r>
      <w:r>
        <w:softHyphen/>
      </w:r>
      <w:r w:rsidRPr="007C6D7A">
        <w:rPr>
          <w:spacing w:val="-2"/>
        </w:rPr>
        <w:t>ningen av vissa bestäm</w:t>
      </w:r>
      <w:r w:rsidRPr="007C6D7A">
        <w:rPr>
          <w:spacing w:val="-2"/>
        </w:rPr>
        <w:softHyphen/>
        <w:t>melsers mate</w:t>
      </w:r>
      <w:r w:rsidRPr="007C6D7A">
        <w:rPr>
          <w:spacing w:val="-2"/>
        </w:rPr>
        <w:softHyphen/>
        <w:t>ri</w:t>
      </w:r>
      <w:r w:rsidRPr="007C6D7A">
        <w:rPr>
          <w:spacing w:val="-2"/>
        </w:rPr>
        <w:softHyphen/>
        <w:t>ella tillämp</w:t>
      </w:r>
      <w:r w:rsidRPr="007C6D7A">
        <w:rPr>
          <w:spacing w:val="-2"/>
        </w:rPr>
        <w:softHyphen/>
        <w:t>ningsområ</w:t>
      </w:r>
      <w:r w:rsidRPr="007C6D7A">
        <w:rPr>
          <w:spacing w:val="-2"/>
        </w:rPr>
        <w:softHyphen/>
        <w:t>de till nummer</w:t>
      </w:r>
      <w:r w:rsidRPr="007C6D7A">
        <w:rPr>
          <w:spacing w:val="-2"/>
        </w:rPr>
        <w:softHyphen/>
      </w:r>
      <w:r w:rsidRPr="00E211AD">
        <w:t>oberoende tjänster kan därmed komma att orsaka admi</w:t>
      </w:r>
      <w:r>
        <w:softHyphen/>
      </w:r>
      <w:r w:rsidRPr="00E211AD">
        <w:t>nistrativt merarbete för PTS.</w:t>
      </w:r>
      <w:r>
        <w:t xml:space="preserve"> Detta bedöms kunna finansieras inom befintliga utgiftsramar.</w:t>
      </w:r>
    </w:p>
    <w:p w14:paraId="1CCCABCA" w14:textId="77777777" w:rsidR="00D85371" w:rsidRPr="00E211AD" w:rsidRDefault="00D85371" w:rsidP="00D85371">
      <w:pPr>
        <w:pStyle w:val="Rubrik5utannumrering"/>
      </w:pPr>
      <w:r w:rsidRPr="00E211AD">
        <w:lastRenderedPageBreak/>
        <w:t>Anmäl</w:t>
      </w:r>
      <w:r>
        <w:t>ningskrav</w:t>
      </w:r>
    </w:p>
    <w:p w14:paraId="72E72412" w14:textId="77777777" w:rsidR="00D85371" w:rsidRPr="00E211AD" w:rsidRDefault="00D85371" w:rsidP="00D85371">
      <w:pPr>
        <w:pStyle w:val="Brdtextmedindrag"/>
        <w:ind w:firstLine="0"/>
      </w:pPr>
      <w:r w:rsidRPr="00E211AD">
        <w:t>Reglerna om krav på anmälan för tillhandahållande av allmänna kom</w:t>
      </w:r>
      <w:r w:rsidRPr="00E211AD">
        <w:softHyphen/>
        <w:t>mu</w:t>
      </w:r>
      <w:r w:rsidRPr="00E211AD">
        <w:softHyphen/>
      </w:r>
      <w:r w:rsidRPr="003E5FA6">
        <w:t>ni</w:t>
      </w:r>
      <w:r w:rsidRPr="003E5FA6">
        <w:softHyphen/>
        <w:t>kationsnät eller allmänt tillgängliga elektroniska kommunikations</w:t>
      </w:r>
      <w:r w:rsidRPr="003E5FA6">
        <w:softHyphen/>
        <w:t xml:space="preserve">tjänster </w:t>
      </w:r>
      <w:r>
        <w:t>är</w:t>
      </w:r>
      <w:r w:rsidRPr="003E5FA6">
        <w:t xml:space="preserve"> huvudsakligen oförändrade i den nya lagen i förhållande till vad</w:t>
      </w:r>
      <w:r w:rsidRPr="00E211AD">
        <w:t xml:space="preserve"> som gäller enligt LEK. Några ökade administrativa kostnader för berörda företag kommer därmed inte att uppstå. PTS arbetar med att göra pro</w:t>
      </w:r>
      <w:r>
        <w:softHyphen/>
      </w:r>
      <w:r w:rsidRPr="00E211AD">
        <w:t>cessen för anmälan helt elektronisk, vilket kommer att minska kostnaderna för företagen.</w:t>
      </w:r>
    </w:p>
    <w:p w14:paraId="285FAF84" w14:textId="77777777" w:rsidR="00D85371" w:rsidRPr="00E211AD" w:rsidRDefault="00D85371" w:rsidP="00D85371">
      <w:pPr>
        <w:pStyle w:val="Rubrik5utannumrering"/>
      </w:pPr>
      <w:r w:rsidRPr="00E211AD">
        <w:t>Avgifter</w:t>
      </w:r>
    </w:p>
    <w:p w14:paraId="79DD20DC" w14:textId="2C91F978" w:rsidR="00D85371" w:rsidRPr="00E211AD" w:rsidRDefault="00D85371" w:rsidP="00F775E2">
      <w:pPr>
        <w:pStyle w:val="Brdtext"/>
      </w:pPr>
      <w:r w:rsidRPr="00E211AD">
        <w:t>Företag som</w:t>
      </w:r>
      <w:r>
        <w:t xml:space="preserve"> bedriver verksamhet</w:t>
      </w:r>
      <w:r w:rsidRPr="00E211AD">
        <w:t xml:space="preserve"> </w:t>
      </w:r>
      <w:r>
        <w:t xml:space="preserve">som </w:t>
      </w:r>
      <w:r w:rsidRPr="00E211AD">
        <w:t>är anmäld till PTS betalar i</w:t>
      </w:r>
      <w:r>
        <w:t> </w:t>
      </w:r>
      <w:r w:rsidRPr="00E211AD">
        <w:t>dag en årsavgift som bidrar till att finansiera myndighetens verk</w:t>
      </w:r>
      <w:r w:rsidRPr="00E211AD">
        <w:softHyphen/>
        <w:t xml:space="preserve">samhet. Nivån på avgifterna </w:t>
      </w:r>
      <w:r w:rsidR="001C1B82">
        <w:t xml:space="preserve">anges i bilagan till </w:t>
      </w:r>
      <w:r w:rsidR="001C1B82" w:rsidRPr="000325FB">
        <w:t>förordningen (2016:602) om finansiering av Post- och telestyrelsens verksamhet</w:t>
      </w:r>
      <w:r w:rsidR="001C1B82">
        <w:t>.</w:t>
      </w:r>
      <w:r>
        <w:t xml:space="preserve"> </w:t>
      </w:r>
    </w:p>
    <w:p w14:paraId="334283D2" w14:textId="252AA25E" w:rsidR="00D85371" w:rsidRPr="00E211AD" w:rsidRDefault="00D85371" w:rsidP="00F775E2">
      <w:pPr>
        <w:pStyle w:val="Brdtextmedindrag"/>
      </w:pPr>
      <w:r>
        <w:t>I april 2021 var ungefär 650 företag anmälda hos PTS.</w:t>
      </w:r>
      <w:r w:rsidRPr="00E211AD">
        <w:t xml:space="preserve"> Av dessa har</w:t>
      </w:r>
      <w:r w:rsidRPr="00E211AD" w:rsidDel="007A44D3">
        <w:t xml:space="preserve"> </w:t>
      </w:r>
      <w:r>
        <w:t>309</w:t>
      </w:r>
      <w:r w:rsidRPr="00E211AD">
        <w:t xml:space="preserve"> </w:t>
      </w:r>
      <w:r>
        <w:t xml:space="preserve">företag </w:t>
      </w:r>
      <w:r w:rsidRPr="00E211AD">
        <w:t>en omsättning som understiger 5 miljoner kronor per år, vilket enligt nu gällande regler innebär att de betalar en fast avgift i stället för</w:t>
      </w:r>
      <w:r>
        <w:t xml:space="preserve"> en </w:t>
      </w:r>
      <w:r w:rsidRPr="00E211AD">
        <w:t>omsätt</w:t>
      </w:r>
      <w:r>
        <w:softHyphen/>
      </w:r>
      <w:r w:rsidRPr="00E211AD">
        <w:t xml:space="preserve">ningsbaserad </w:t>
      </w:r>
      <w:r>
        <w:t xml:space="preserve">avgift. De står </w:t>
      </w:r>
      <w:r w:rsidRPr="00E211AD">
        <w:t>tillsammans</w:t>
      </w:r>
      <w:r w:rsidRPr="00E211AD" w:rsidDel="00B64A1A">
        <w:t xml:space="preserve"> </w:t>
      </w:r>
      <w:r w:rsidRPr="00E211AD">
        <w:t>för omkring 0,5</w:t>
      </w:r>
      <w:r>
        <w:t> </w:t>
      </w:r>
      <w:r w:rsidRPr="00E211AD">
        <w:t>procent av det totala avgiftsuttaget. Med den före</w:t>
      </w:r>
      <w:r w:rsidRPr="00E211AD">
        <w:softHyphen/>
        <w:t>slagna omsättningsgränsen för av</w:t>
      </w:r>
      <w:r w:rsidR="005008A0">
        <w:softHyphen/>
      </w:r>
      <w:r w:rsidRPr="00E211AD">
        <w:t>gifts</w:t>
      </w:r>
      <w:r>
        <w:softHyphen/>
      </w:r>
      <w:r w:rsidRPr="00E211AD">
        <w:t xml:space="preserve">uttag på 30 miljoner kronor per år skulle det innebära att </w:t>
      </w:r>
      <w:r>
        <w:t xml:space="preserve">ett drygt hundratal </w:t>
      </w:r>
      <w:r w:rsidRPr="00E211AD">
        <w:t xml:space="preserve">av </w:t>
      </w:r>
      <w:r>
        <w:t>dagens ca 650 </w:t>
      </w:r>
      <w:r w:rsidRPr="00E211AD">
        <w:t xml:space="preserve">företag fortsättningsvis skulle vara </w:t>
      </w:r>
      <w:r w:rsidRPr="003164A7">
        <w:t>avgifts</w:t>
      </w:r>
      <w:r>
        <w:softHyphen/>
      </w:r>
      <w:r w:rsidRPr="003164A7">
        <w:t>plik</w:t>
      </w:r>
      <w:r w:rsidR="005008A0">
        <w:softHyphen/>
      </w:r>
      <w:r w:rsidRPr="003164A7">
        <w:t>tiga</w:t>
      </w:r>
      <w:r w:rsidRPr="00E211AD">
        <w:t>. Dessa står för omkring 9</w:t>
      </w:r>
      <w:r>
        <w:t>5 </w:t>
      </w:r>
      <w:r w:rsidRPr="00E211AD">
        <w:t>procent av avgiftsuttaget. Med det före</w:t>
      </w:r>
      <w:r w:rsidR="005008A0">
        <w:softHyphen/>
      </w:r>
      <w:r w:rsidRPr="00E211AD">
        <w:t>slagna tröskelvärdet får de i stället stå för 100</w:t>
      </w:r>
      <w:r>
        <w:t> </w:t>
      </w:r>
      <w:r w:rsidRPr="00E211AD">
        <w:t>procent.</w:t>
      </w:r>
    </w:p>
    <w:p w14:paraId="19C7D859" w14:textId="77777777" w:rsidR="00D85371" w:rsidRPr="00E211AD" w:rsidRDefault="00D85371" w:rsidP="00D85371">
      <w:pPr>
        <w:pStyle w:val="Brdtextmedindrag"/>
      </w:pPr>
      <w:r w:rsidRPr="00E211AD">
        <w:t xml:space="preserve">Förslaget om </w:t>
      </w:r>
      <w:r>
        <w:t xml:space="preserve">ett </w:t>
      </w:r>
      <w:r w:rsidRPr="00E211AD">
        <w:t>tröskelvärde för avgiftsuttag</w:t>
      </w:r>
      <w:r>
        <w:t>et</w:t>
      </w:r>
      <w:r w:rsidRPr="00E211AD">
        <w:t xml:space="preserve"> innebär en administrativ och finansiell lättnad för de företag som bedriver verk</w:t>
      </w:r>
      <w:r>
        <w:softHyphen/>
      </w:r>
      <w:r w:rsidRPr="00E211AD">
        <w:t>sam</w:t>
      </w:r>
      <w:r w:rsidRPr="00E211AD">
        <w:softHyphen/>
        <w:t xml:space="preserve">het </w:t>
      </w:r>
      <w:r>
        <w:t xml:space="preserve">som ska anmälas </w:t>
      </w:r>
      <w:r w:rsidRPr="00E211AD">
        <w:t xml:space="preserve">i begränsad omfattning och kan ha begränsade resurser för att hantera myndighetskontakter. Vidare innebär förslaget en </w:t>
      </w:r>
      <w:r>
        <w:t xml:space="preserve">viss </w:t>
      </w:r>
      <w:r w:rsidRPr="00E211AD">
        <w:t>admi</w:t>
      </w:r>
      <w:r w:rsidRPr="00E211AD">
        <w:softHyphen/>
        <w:t xml:space="preserve">nistrativ lättnad för PTS i avgiftsuttagsprocessen. </w:t>
      </w:r>
      <w:r>
        <w:t>Det a</w:t>
      </w:r>
      <w:r w:rsidRPr="00E211AD">
        <w:t>vgiftsbort</w:t>
      </w:r>
      <w:r>
        <w:softHyphen/>
      </w:r>
      <w:r w:rsidRPr="00E211AD">
        <w:t xml:space="preserve">fall </w:t>
      </w:r>
      <w:r>
        <w:t xml:space="preserve">från mindre aktörer som behöver omfördelas till övriga aktörer </w:t>
      </w:r>
      <w:r w:rsidRPr="00E211AD">
        <w:t>skulle däremot vara av liten betydelse.</w:t>
      </w:r>
    </w:p>
    <w:p w14:paraId="22C385A2" w14:textId="77777777" w:rsidR="00D85371" w:rsidRPr="00E211AD" w:rsidRDefault="00D85371" w:rsidP="00D85371">
      <w:pPr>
        <w:pStyle w:val="Brdtextmedindrag"/>
      </w:pPr>
      <w:r w:rsidRPr="00E211AD">
        <w:t>Eftersom avgiften som tas ut av de företag som skulle falla under tröskel</w:t>
      </w:r>
      <w:r w:rsidRPr="00E211AD">
        <w:softHyphen/>
        <w:t>värdet är relativt liten</w:t>
      </w:r>
      <w:r>
        <w:t>,</w:t>
      </w:r>
      <w:r w:rsidRPr="00E211AD">
        <w:t xml:space="preserve"> är det inte troligt att det </w:t>
      </w:r>
      <w:r>
        <w:t>kommer att</w:t>
      </w:r>
      <w:r w:rsidRPr="00E211AD">
        <w:t xml:space="preserve"> uppstå snedvrid</w:t>
      </w:r>
      <w:r w:rsidRPr="00E211AD">
        <w:softHyphen/>
        <w:t>nings</w:t>
      </w:r>
      <w:r w:rsidRPr="00E211AD">
        <w:softHyphen/>
      </w:r>
      <w:r w:rsidRPr="003E5FA6">
        <w:t>effekter i konkurrensen mellan avgiftspliktiga och icke-avgifts</w:t>
      </w:r>
      <w:r>
        <w:softHyphen/>
      </w:r>
      <w:r w:rsidRPr="003E5FA6">
        <w:t>pliktiga före</w:t>
      </w:r>
      <w:r w:rsidRPr="003E5FA6">
        <w:softHyphen/>
      </w:r>
      <w:r w:rsidRPr="00E211AD">
        <w:t xml:space="preserve">tag. </w:t>
      </w:r>
      <w:r>
        <w:t>Regeringens b</w:t>
      </w:r>
      <w:r w:rsidRPr="00E211AD">
        <w:t>edömning är</w:t>
      </w:r>
      <w:r w:rsidRPr="00E211AD" w:rsidDel="002E6E50">
        <w:t xml:space="preserve"> </w:t>
      </w:r>
      <w:r w:rsidRPr="00E211AD">
        <w:t>att kostnader för tillsyn huvud</w:t>
      </w:r>
      <w:r>
        <w:softHyphen/>
      </w:r>
      <w:r>
        <w:softHyphen/>
      </w:r>
      <w:r w:rsidRPr="00E211AD">
        <w:t>sak</w:t>
      </w:r>
      <w:r>
        <w:softHyphen/>
      </w:r>
      <w:r w:rsidRPr="00E211AD">
        <w:t>ligen kommer att uppstå i förhållande till de större</w:t>
      </w:r>
      <w:r w:rsidRPr="00E211AD" w:rsidDel="00E04413">
        <w:t xml:space="preserve">, </w:t>
      </w:r>
      <w:r w:rsidRPr="00E211AD">
        <w:t>avgifts</w:t>
      </w:r>
      <w:r>
        <w:softHyphen/>
      </w:r>
      <w:r w:rsidRPr="00E211AD">
        <w:t>pliktiga före</w:t>
      </w:r>
      <w:r>
        <w:softHyphen/>
      </w:r>
      <w:r w:rsidRPr="00E211AD">
        <w:t>tagen.</w:t>
      </w:r>
    </w:p>
    <w:p w14:paraId="41EA4D47" w14:textId="77777777" w:rsidR="00D85371" w:rsidRPr="00E211AD" w:rsidRDefault="00D85371" w:rsidP="00D85371">
      <w:pPr>
        <w:pStyle w:val="Brdtextmedindrag"/>
      </w:pPr>
      <w:r w:rsidRPr="00E211AD">
        <w:t>I fråga om avgifter för tillstånd att använda radiosändare och nummer inne</w:t>
      </w:r>
      <w:r w:rsidRPr="00E211AD">
        <w:softHyphen/>
        <w:t>bär den nya lagen inte några väsentliga ändringar i förhållande till det som gäller enligt LEK. Detsamma gäller den årliga avgiften för finansi</w:t>
      </w:r>
      <w:r w:rsidRPr="00E211AD">
        <w:softHyphen/>
        <w:t>ering av åtgärder mot allvarliga fredstida hot och påfrestningar som gäller elektronisk kommunikation (s.k. beredskapsavgift). Förslagen innebär i den delen därmed inte några ökade kostnader för företagen eller ökad admi</w:t>
      </w:r>
      <w:r w:rsidRPr="00E211AD">
        <w:softHyphen/>
        <w:t>nistration.</w:t>
      </w:r>
    </w:p>
    <w:p w14:paraId="54A363D3" w14:textId="77777777" w:rsidR="00D85371" w:rsidRPr="00E211AD" w:rsidRDefault="00D85371" w:rsidP="00D85371">
      <w:pPr>
        <w:pStyle w:val="Rubrik5utannumrering"/>
      </w:pPr>
      <w:bookmarkStart w:id="1720" w:name="_Toc9841713"/>
      <w:bookmarkStart w:id="1721" w:name="_Toc9867590"/>
      <w:bookmarkStart w:id="1722" w:name="_Toc9867840"/>
      <w:bookmarkStart w:id="1723" w:name="_Toc9871257"/>
      <w:bookmarkStart w:id="1724" w:name="_Toc9958340"/>
      <w:bookmarkStart w:id="1725" w:name="_Toc9961901"/>
      <w:bookmarkStart w:id="1726" w:name="_Toc9962498"/>
      <w:bookmarkStart w:id="1727" w:name="_Toc17793462"/>
      <w:r w:rsidRPr="00E211AD">
        <w:t>F</w:t>
      </w:r>
      <w:bookmarkEnd w:id="1720"/>
      <w:r w:rsidRPr="00E211AD">
        <w:t>örvaltning av radiofrekvenser</w:t>
      </w:r>
      <w:bookmarkEnd w:id="1721"/>
      <w:bookmarkEnd w:id="1722"/>
      <w:bookmarkEnd w:id="1723"/>
      <w:bookmarkEnd w:id="1724"/>
      <w:bookmarkEnd w:id="1725"/>
      <w:bookmarkEnd w:id="1726"/>
      <w:bookmarkEnd w:id="1727"/>
    </w:p>
    <w:p w14:paraId="1B3976FD" w14:textId="77777777" w:rsidR="00D85371" w:rsidRPr="00E211AD" w:rsidRDefault="00D85371" w:rsidP="00D85371">
      <w:pPr>
        <w:pStyle w:val="Brdtext"/>
      </w:pPr>
      <w:r>
        <w:t>B</w:t>
      </w:r>
      <w:r w:rsidRPr="00E211AD">
        <w:t>estämmelserna i den nya lagen om förvaltning av radio</w:t>
      </w:r>
      <w:r w:rsidRPr="00E211AD">
        <w:softHyphen/>
        <w:t>frekvenser och tillstånd att använda radiosändare behåller den grund</w:t>
      </w:r>
      <w:r w:rsidRPr="00E211AD">
        <w:softHyphen/>
        <w:t>lägg</w:t>
      </w:r>
      <w:r w:rsidRPr="00E211AD">
        <w:softHyphen/>
        <w:t>ande struktur som gäller enligt LEK. Genomförandet av EU-direktivet inne</w:t>
      </w:r>
      <w:r w:rsidRPr="00E211AD">
        <w:softHyphen/>
        <w:t>bär dock nya och ändrade bestämmelser som mer detaljerat reglerar främst beviljande av tillstånd i och förvaltning av sådant frekvensutrymme som är harmoni</w:t>
      </w:r>
      <w:r>
        <w:softHyphen/>
      </w:r>
      <w:r w:rsidRPr="00E211AD">
        <w:lastRenderedPageBreak/>
        <w:t xml:space="preserve">serat inom EU. </w:t>
      </w:r>
      <w:r>
        <w:t>M</w:t>
      </w:r>
      <w:r w:rsidRPr="00E211AD">
        <w:t>ånga av dessa be</w:t>
      </w:r>
      <w:r w:rsidRPr="00E211AD">
        <w:softHyphen/>
        <w:t>stäm</w:t>
      </w:r>
      <w:r w:rsidRPr="00E211AD">
        <w:softHyphen/>
        <w:t xml:space="preserve">melser </w:t>
      </w:r>
      <w:r>
        <w:t>motsvarar</w:t>
      </w:r>
      <w:r w:rsidRPr="00E211AD">
        <w:t xml:space="preserve"> det sätt som PTS redan tillämpar gällande lag</w:t>
      </w:r>
      <w:r w:rsidRPr="00E211AD">
        <w:softHyphen/>
        <w:t>stift</w:t>
      </w:r>
      <w:r w:rsidRPr="00E211AD">
        <w:softHyphen/>
        <w:t xml:space="preserve">ning </w:t>
      </w:r>
      <w:r>
        <w:t>på.</w:t>
      </w:r>
      <w:r w:rsidRPr="00E211AD">
        <w:t xml:space="preserve"> Följderna av förslag</w:t>
      </w:r>
      <w:r>
        <w:t>en</w:t>
      </w:r>
      <w:r w:rsidRPr="00E211AD">
        <w:t xml:space="preserve"> förutses </w:t>
      </w:r>
      <w:r>
        <w:t xml:space="preserve">därför </w:t>
      </w:r>
      <w:r w:rsidRPr="00E211AD">
        <w:t>bli begränsade i praktiken.</w:t>
      </w:r>
    </w:p>
    <w:p w14:paraId="06967984" w14:textId="77777777" w:rsidR="00D85371" w:rsidRPr="00E211AD" w:rsidRDefault="00D85371" w:rsidP="00D85371">
      <w:pPr>
        <w:pStyle w:val="Brdtextmedindrag"/>
      </w:pPr>
      <w:r w:rsidRPr="00E211AD">
        <w:t xml:space="preserve">Förslaget att det i </w:t>
      </w:r>
      <w:r>
        <w:t xml:space="preserve">ett </w:t>
      </w:r>
      <w:r w:rsidRPr="00E211AD">
        <w:t>harmoniserat frekvensutrymme ska kunna beviljas till</w:t>
      </w:r>
      <w:r w:rsidRPr="00E211AD">
        <w:softHyphen/>
        <w:t xml:space="preserve">stånd för annan </w:t>
      </w:r>
      <w:r>
        <w:t>radio</w:t>
      </w:r>
      <w:r w:rsidRPr="00E211AD">
        <w:t>användning än på harmoniserade villkor är positivt för före</w:t>
      </w:r>
      <w:r w:rsidRPr="00E211AD">
        <w:softHyphen/>
        <w:t>tagens konkurrensförmåga samt möjlighet till innovation. Avsikten</w:t>
      </w:r>
      <w:r w:rsidRPr="00E211AD" w:rsidDel="002E6E50">
        <w:t xml:space="preserve"> </w:t>
      </w:r>
      <w:r w:rsidRPr="00E211AD">
        <w:t>är att harmoniseringen inte ska hindra ny och innovativ radioanvändning, om det finns förutsättningar för det. De särskilda för</w:t>
      </w:r>
      <w:r w:rsidRPr="00E211AD">
        <w:softHyphen/>
        <w:t>faranden som ska tilläm</w:t>
      </w:r>
      <w:r>
        <w:softHyphen/>
      </w:r>
      <w:r w:rsidRPr="00E211AD">
        <w:t xml:space="preserve">pas vid tilldelning av tillstånd för sådan </w:t>
      </w:r>
      <w:r>
        <w:t>annan</w:t>
      </w:r>
      <w:r w:rsidRPr="00E211AD">
        <w:t xml:space="preserve"> </w:t>
      </w:r>
      <w:r>
        <w:t>radio</w:t>
      </w:r>
      <w:r w:rsidRPr="00E211AD">
        <w:t>an</w:t>
      </w:r>
      <w:r w:rsidRPr="00E211AD">
        <w:softHyphen/>
        <w:t xml:space="preserve">vändning kan komma att innebära en viss ökad administration för PTS. </w:t>
      </w:r>
      <w:r>
        <w:t>A</w:t>
      </w:r>
      <w:r w:rsidRPr="003E5FA6">
        <w:t xml:space="preserve">ntalet ansökningar om sådana tillstånd </w:t>
      </w:r>
      <w:r>
        <w:t>bedöms dock bli</w:t>
      </w:r>
      <w:r w:rsidRPr="00E211AD" w:rsidDel="002E6E50">
        <w:t xml:space="preserve"> begränsat</w:t>
      </w:r>
      <w:r w:rsidRPr="00E211AD">
        <w:t>, baserat på vad som är känt om möjliga an</w:t>
      </w:r>
      <w:r>
        <w:softHyphen/>
      </w:r>
      <w:r w:rsidRPr="00E211AD">
        <w:t>vändare och efterfrågan på frekvenser för sådan användning.</w:t>
      </w:r>
    </w:p>
    <w:p w14:paraId="55C079DE" w14:textId="77777777" w:rsidR="00D85371" w:rsidRPr="00E211AD" w:rsidRDefault="00D85371" w:rsidP="00D85371">
      <w:pPr>
        <w:pStyle w:val="Brdtextmedindrag"/>
      </w:pPr>
      <w:r>
        <w:t>Genom</w:t>
      </w:r>
      <w:r w:rsidRPr="00E211AD" w:rsidDel="002E6E50">
        <w:t xml:space="preserve"> att </w:t>
      </w:r>
      <w:r w:rsidRPr="00E211AD">
        <w:t xml:space="preserve">reglerna för ett urvalsförfarande vid beviljande av tillstånd </w:t>
      </w:r>
      <w:r w:rsidRPr="003E5FA6">
        <w:t>att använda radiosändare ska framgå av den allmänna inbjudan till ansö</w:t>
      </w:r>
      <w:r w:rsidRPr="003E5FA6">
        <w:softHyphen/>
        <w:t>kan</w:t>
      </w:r>
      <w:r>
        <w:t xml:space="preserve"> </w:t>
      </w:r>
      <w:r w:rsidRPr="00E211AD">
        <w:t xml:space="preserve">bedöms </w:t>
      </w:r>
      <w:r>
        <w:t xml:space="preserve">regelgivningen bli </w:t>
      </w:r>
      <w:r w:rsidRPr="00E211AD">
        <w:t>tydligare för be</w:t>
      </w:r>
      <w:r w:rsidRPr="00E211AD">
        <w:softHyphen/>
        <w:t>rörda företag. Vidare uppstår administrativa förenklingar för PTS i och med att arbets</w:t>
      </w:r>
      <w:r w:rsidRPr="00E211AD">
        <w:softHyphen/>
        <w:t>krä</w:t>
      </w:r>
      <w:r w:rsidRPr="00E211AD">
        <w:softHyphen/>
        <w:t>vande förfaranden för att meddela föreskrifter inte längre behövs.</w:t>
      </w:r>
    </w:p>
    <w:p w14:paraId="54102D56" w14:textId="77777777" w:rsidR="00D85371" w:rsidRPr="00E211AD" w:rsidRDefault="00D85371" w:rsidP="00D85371">
      <w:pPr>
        <w:pStyle w:val="Brdtextmedindrag"/>
      </w:pPr>
      <w:r>
        <w:t>T</w:t>
      </w:r>
      <w:r w:rsidRPr="00E211AD">
        <w:t>illstånd att använda radiosändare i</w:t>
      </w:r>
      <w:r>
        <w:t xml:space="preserve"> ett</w:t>
      </w:r>
      <w:r w:rsidRPr="00E211AD">
        <w:t xml:space="preserve"> harmoniserat frekvens</w:t>
      </w:r>
      <w:r w:rsidRPr="00E211AD">
        <w:softHyphen/>
        <w:t>ut</w:t>
      </w:r>
      <w:r w:rsidRPr="00E211AD">
        <w:softHyphen/>
        <w:t>rymme av</w:t>
      </w:r>
      <w:r>
        <w:softHyphen/>
      </w:r>
      <w:r w:rsidRPr="00E211AD">
        <w:t xml:space="preserve">sett för trådlösa bredbandstjänster ska meddelas för minst 15 år. </w:t>
      </w:r>
      <w:r w:rsidRPr="003E5FA6">
        <w:t>Till</w:t>
      </w:r>
      <w:r w:rsidRPr="003E5FA6">
        <w:softHyphen/>
        <w:t>stånd som gäller för kortare tid än 20</w:t>
      </w:r>
      <w:r>
        <w:t> </w:t>
      </w:r>
      <w:r w:rsidRPr="003E5FA6">
        <w:t>år ska på tillståndshavarens begä</w:t>
      </w:r>
      <w:r w:rsidRPr="003E5FA6">
        <w:softHyphen/>
        <w:t>ran</w:t>
      </w:r>
      <w:r w:rsidRPr="00E211AD">
        <w:t xml:space="preserve"> senast två år före giltighetstidens utgång få förlängas med skälig tid, dock så att tillstånds</w:t>
      </w:r>
      <w:r w:rsidRPr="00E211AD">
        <w:softHyphen/>
        <w:t>tiden sammanlagt blir minst 20</w:t>
      </w:r>
      <w:r>
        <w:t> </w:t>
      </w:r>
      <w:r w:rsidRPr="00E211AD">
        <w:t>år. Reglerna ger tillstånds</w:t>
      </w:r>
      <w:r w:rsidRPr="00E211AD">
        <w:softHyphen/>
        <w:t>havaren en säkerhet för hur länge tillstånd ska gälla. Det bör allmänt sett gynna viljan att investera i nya innovativa tjänster samt utbyggnad och täckning. De giltighetstider för tillstånd som PTS hittills har tillämpat i harmoni</w:t>
      </w:r>
      <w:r>
        <w:softHyphen/>
      </w:r>
      <w:r w:rsidRPr="00E211AD">
        <w:t>serade band för mobilt bredband har i allmänhet varit 20</w:t>
      </w:r>
      <w:r>
        <w:t> </w:t>
      </w:r>
      <w:r w:rsidRPr="00E211AD">
        <w:t>år eller längre.</w:t>
      </w:r>
      <w:r>
        <w:t xml:space="preserve"> Bestämmelserna om tillståndstid i harmoniserat frekvensutrymme avsett för trådlösa bredbandstjänster ska tillämpas endast för tillstånd som meddelas efter den nya lagens ikraftträdande och medför därför inga konsekvenser för befintliga tillståndshavare.</w:t>
      </w:r>
    </w:p>
    <w:p w14:paraId="0BA82778" w14:textId="77777777" w:rsidR="00D85371" w:rsidRPr="00E211AD" w:rsidRDefault="00D85371" w:rsidP="00D85371">
      <w:pPr>
        <w:pStyle w:val="Rubrik5utannumrering"/>
      </w:pPr>
      <w:bookmarkStart w:id="1728" w:name="_Toc9841714"/>
      <w:bookmarkStart w:id="1729" w:name="_Toc9867591"/>
      <w:bookmarkStart w:id="1730" w:name="_Toc9867841"/>
      <w:bookmarkStart w:id="1731" w:name="_Toc9871258"/>
      <w:bookmarkStart w:id="1732" w:name="_Toc9958341"/>
      <w:bookmarkStart w:id="1733" w:name="_Toc9961902"/>
      <w:bookmarkStart w:id="1734" w:name="_Toc9962499"/>
      <w:bookmarkStart w:id="1735" w:name="_Toc17793463"/>
      <w:bookmarkStart w:id="1736" w:name="_Hlk12285056"/>
      <w:r w:rsidRPr="00E211AD">
        <w:t xml:space="preserve">Trådlösa lokala </w:t>
      </w:r>
      <w:bookmarkEnd w:id="1728"/>
      <w:bookmarkEnd w:id="1729"/>
      <w:bookmarkEnd w:id="1730"/>
      <w:bookmarkEnd w:id="1731"/>
      <w:bookmarkEnd w:id="1732"/>
      <w:bookmarkEnd w:id="1733"/>
      <w:bookmarkEnd w:id="1734"/>
      <w:bookmarkEnd w:id="1735"/>
      <w:r w:rsidRPr="00E211AD">
        <w:t>nät</w:t>
      </w:r>
    </w:p>
    <w:p w14:paraId="4CFED74C" w14:textId="77777777" w:rsidR="00D85371" w:rsidRPr="00E211AD" w:rsidRDefault="00D85371" w:rsidP="00D85371">
      <w:pPr>
        <w:pStyle w:val="Brdtext"/>
        <w:rPr>
          <w:rFonts w:eastAsiaTheme="minorHAnsi"/>
        </w:rPr>
      </w:pPr>
      <w:r w:rsidRPr="00E211AD">
        <w:t>Den</w:t>
      </w:r>
      <w:r w:rsidRPr="00E211AD" w:rsidDel="00771D5E">
        <w:rPr>
          <w:rFonts w:eastAsiaTheme="minorHAnsi"/>
        </w:rPr>
        <w:t xml:space="preserve"> </w:t>
      </w:r>
      <w:r w:rsidRPr="00E211AD">
        <w:rPr>
          <w:rFonts w:eastAsiaTheme="minorHAnsi"/>
        </w:rPr>
        <w:t>som tillhanda</w:t>
      </w:r>
      <w:r w:rsidRPr="00E211AD">
        <w:rPr>
          <w:rFonts w:eastAsiaTheme="minorHAnsi"/>
        </w:rPr>
        <w:softHyphen/>
        <w:t>håller ett allmänt elektroniskt kommunikationsnät eller allmänt till</w:t>
      </w:r>
      <w:r w:rsidRPr="00E211AD">
        <w:rPr>
          <w:rFonts w:eastAsiaTheme="minorHAnsi"/>
        </w:rPr>
        <w:softHyphen/>
        <w:t>gäng</w:t>
      </w:r>
      <w:r w:rsidRPr="00E211AD">
        <w:rPr>
          <w:rFonts w:eastAsiaTheme="minorHAnsi"/>
        </w:rPr>
        <w:softHyphen/>
        <w:t>liga elektro</w:t>
      </w:r>
      <w:r w:rsidRPr="00E211AD">
        <w:rPr>
          <w:rFonts w:eastAsiaTheme="minorHAnsi"/>
        </w:rPr>
        <w:softHyphen/>
        <w:t>niska kommunikationstjänster ska inte få be</w:t>
      </w:r>
      <w:r w:rsidRPr="00E211AD">
        <w:rPr>
          <w:rFonts w:eastAsiaTheme="minorHAnsi"/>
        </w:rPr>
        <w:softHyphen/>
        <w:t>gränsa slutanvändares rätt att ansluta terminalutrustning till trådlösa lo</w:t>
      </w:r>
      <w:r w:rsidRPr="00E211AD">
        <w:rPr>
          <w:rFonts w:eastAsiaTheme="minorHAnsi"/>
        </w:rPr>
        <w:softHyphen/>
        <w:t>kala nät eller begränsa slutanvän</w:t>
      </w:r>
      <w:r w:rsidRPr="00E211AD">
        <w:rPr>
          <w:rFonts w:eastAsiaTheme="minorHAnsi"/>
        </w:rPr>
        <w:softHyphen/>
        <w:t>dares möjligheter att erbjuda andra slutanvän</w:t>
      </w:r>
      <w:r>
        <w:rPr>
          <w:rFonts w:eastAsiaTheme="minorHAnsi"/>
        </w:rPr>
        <w:softHyphen/>
      </w:r>
      <w:r w:rsidRPr="00E211AD">
        <w:rPr>
          <w:rFonts w:eastAsiaTheme="minorHAnsi"/>
        </w:rPr>
        <w:t xml:space="preserve">dare anslutning till trådlösa lokala nät. Villkor av detta slag är i dag i och för sig tillåtna i avtal med </w:t>
      </w:r>
      <w:r w:rsidRPr="003E5FA6">
        <w:rPr>
          <w:rFonts w:eastAsiaTheme="minorHAnsi"/>
        </w:rPr>
        <w:t>slut</w:t>
      </w:r>
      <w:r w:rsidRPr="003E5FA6">
        <w:rPr>
          <w:rFonts w:eastAsiaTheme="minorHAnsi"/>
        </w:rPr>
        <w:softHyphen/>
        <w:t>användare, men det är oklart i vilken ut</w:t>
      </w:r>
      <w:r>
        <w:rPr>
          <w:rFonts w:eastAsiaTheme="minorHAnsi"/>
        </w:rPr>
        <w:softHyphen/>
      </w:r>
      <w:r w:rsidRPr="003E5FA6">
        <w:rPr>
          <w:rFonts w:eastAsiaTheme="minorHAnsi"/>
        </w:rPr>
        <w:t>sträckning de faktiskt före</w:t>
      </w:r>
      <w:r w:rsidRPr="003E5FA6">
        <w:rPr>
          <w:rFonts w:eastAsiaTheme="minorHAnsi"/>
        </w:rPr>
        <w:softHyphen/>
        <w:t>kommer</w:t>
      </w:r>
      <w:r w:rsidRPr="00E211AD">
        <w:rPr>
          <w:rFonts w:eastAsiaTheme="minorHAnsi"/>
        </w:rPr>
        <w:t xml:space="preserve"> och tillämpas i praktiken.</w:t>
      </w:r>
    </w:p>
    <w:p w14:paraId="67965AFE" w14:textId="77777777" w:rsidR="00D85371" w:rsidRPr="00E211AD" w:rsidRDefault="00D85371" w:rsidP="00D85371">
      <w:pPr>
        <w:pStyle w:val="Brdtextmedindrag"/>
      </w:pPr>
      <w:r w:rsidRPr="00E211AD">
        <w:t>Syftet med den bakomliggande EU-regleringen får uppfattas vara att det ska bli lättare för slutanvändare att erbjuda andra slutanvändare tillgång till internet via RLAN. Sådana erbjudanden skulle kunna utgöra substitut till operatörers erbjudanden om trådlöst bredband via mobilnät. Mobilnäts</w:t>
      </w:r>
      <w:r w:rsidRPr="00E211AD">
        <w:softHyphen/>
        <w:t xml:space="preserve">operatörer skulle då kunna möta en större konkurrens än vad som är fallet </w:t>
      </w:r>
      <w:r w:rsidRPr="003E5FA6">
        <w:t xml:space="preserve">i dag. Erfarenheterna hittills visar </w:t>
      </w:r>
      <w:r>
        <w:t>dock</w:t>
      </w:r>
      <w:r w:rsidRPr="003E5FA6">
        <w:t xml:space="preserve"> att det är mycket svårt att bygga</w:t>
      </w:r>
      <w:r w:rsidRPr="00E211AD">
        <w:t xml:space="preserve"> ut RLAN på ett sätt som motsvarar de mobila bredbandsnätens täck</w:t>
      </w:r>
      <w:r w:rsidRPr="00E211AD">
        <w:softHyphen/>
        <w:t xml:space="preserve">ning och kapacitet. </w:t>
      </w:r>
      <w:r>
        <w:t>Ö</w:t>
      </w:r>
      <w:r w:rsidRPr="00E211AD">
        <w:t xml:space="preserve">kad tillgång till slutanvändares RLAN </w:t>
      </w:r>
      <w:r>
        <w:t xml:space="preserve">bedöms därför </w:t>
      </w:r>
      <w:r w:rsidRPr="00E211AD">
        <w:t>endast marginellt komm</w:t>
      </w:r>
      <w:r>
        <w:t>a</w:t>
      </w:r>
      <w:r w:rsidRPr="00E211AD">
        <w:t xml:space="preserve"> att påverka konkurrensförhållandena för operatörer som bygger ut och driver mobila bredbandsnät.</w:t>
      </w:r>
    </w:p>
    <w:p w14:paraId="0E2DC10E" w14:textId="77777777" w:rsidR="00D85371" w:rsidRPr="00E211AD" w:rsidRDefault="00D85371" w:rsidP="00D85371">
      <w:pPr>
        <w:pStyle w:val="Brdtextmedindrag"/>
      </w:pPr>
      <w:r w:rsidRPr="002811DB">
        <w:lastRenderedPageBreak/>
        <w:t>Förslagen om att statliga myndigheter, kommuner och regioner och i vissa fall även andra förvaltningsformer som de kontrollerar, exempelvis aktiebolag, på be</w:t>
      </w:r>
      <w:r w:rsidRPr="002811DB">
        <w:softHyphen/>
        <w:t>gä</w:t>
      </w:r>
      <w:r w:rsidRPr="002811DB">
        <w:softHyphen/>
        <w:t xml:space="preserve">ran av en operatör ska </w:t>
      </w:r>
      <w:r>
        <w:t>lämna</w:t>
      </w:r>
      <w:r w:rsidRPr="002811DB">
        <w:t xml:space="preserve"> tillträde till </w:t>
      </w:r>
      <w:r>
        <w:t>byggnader, anläggningar och föremål</w:t>
      </w:r>
      <w:r w:rsidRPr="002811DB">
        <w:t xml:space="preserve"> för </w:t>
      </w:r>
      <w:r>
        <w:t>installation</w:t>
      </w:r>
      <w:r w:rsidRPr="002811DB">
        <w:t xml:space="preserve"> av trådlösa accesspunkter kan innebära en inskränkning i rådigheten över platser som dessa aktörer förfogar över. Förslagen innebär också admi</w:t>
      </w:r>
      <w:r w:rsidRPr="002811DB">
        <w:softHyphen/>
        <w:t>ni</w:t>
      </w:r>
      <w:r w:rsidRPr="002811DB">
        <w:softHyphen/>
      </w:r>
      <w:r w:rsidRPr="002811DB">
        <w:softHyphen/>
        <w:t>strativa åtaganden när den som medger tillträde behöver söka re</w:t>
      </w:r>
      <w:r w:rsidRPr="002811DB">
        <w:softHyphen/>
        <w:t>le</w:t>
      </w:r>
      <w:r w:rsidRPr="002811DB">
        <w:softHyphen/>
        <w:t>vanta tillstånd där inte operatören själv kan göra det. Åtagandena be</w:t>
      </w:r>
      <w:r w:rsidRPr="002811DB">
        <w:softHyphen/>
        <w:t>gränsas dock av att begäran om tillträde ska vara rimlig. Dessutom ska en rättvis och rimlig ersättning utgå som täcker kostnaderna och därutöver i normal</w:t>
      </w:r>
      <w:r w:rsidRPr="002811DB">
        <w:softHyphen/>
        <w:t>fallet en viss ersättning för investerat kapital. Avsikten är alltså att skyldigheten att ge tillträde inte ska medföra ökade kostnader för myndigheter, kommu</w:t>
      </w:r>
      <w:r w:rsidRPr="002811DB">
        <w:softHyphen/>
        <w:t>n</w:t>
      </w:r>
      <w:r w:rsidRPr="002811DB">
        <w:softHyphen/>
        <w:t>er, regioner och andra som omfattas av den nya bestämmelsen.</w:t>
      </w:r>
    </w:p>
    <w:p w14:paraId="0C53F674" w14:textId="77777777" w:rsidR="00D85371" w:rsidRPr="00E211AD" w:rsidRDefault="00D85371" w:rsidP="00D85371">
      <w:pPr>
        <w:pStyle w:val="Brdtextmedindrag"/>
      </w:pPr>
      <w:r w:rsidRPr="00E211AD">
        <w:t>Det är svårt att förutse hur många fall av tillträde som kan bli aktuella. Redan i dag är det vanligt att operatörer träffar fri</w:t>
      </w:r>
      <w:r w:rsidRPr="00E211AD">
        <w:softHyphen/>
        <w:t>villiga avtal med såväl privata som offentliga fastighetsägare för etablering av antennplatser. När det gäller etablering av nya antennplatser för 5G bör det också beaktas att regioner och kommuner</w:t>
      </w:r>
      <w:r>
        <w:t>, antingen som själva förfogar över fysisk infra</w:t>
      </w:r>
      <w:r>
        <w:softHyphen/>
        <w:t xml:space="preserve">struktur eller i egenskap av ägare till bolag med sådan infrastruktur, </w:t>
      </w:r>
      <w:r w:rsidRPr="00E211AD">
        <w:t>har ett intresse av att utbygg</w:t>
      </w:r>
      <w:r w:rsidRPr="00E211AD">
        <w:softHyphen/>
        <w:t>naden av 5G kan komma i</w:t>
      </w:r>
      <w:r>
        <w:t xml:space="preserve"> </w:t>
      </w:r>
      <w:r w:rsidRPr="00E211AD">
        <w:t>gång och att invånarna kan erbjudas nya och bättre elektroniska kommunikations</w:t>
      </w:r>
      <w:r>
        <w:softHyphen/>
      </w:r>
      <w:r w:rsidRPr="00E211AD">
        <w:t>tjänster. Mot den bakgrunden bedöms behovet av myn</w:t>
      </w:r>
      <w:r>
        <w:softHyphen/>
      </w:r>
      <w:r w:rsidRPr="00E211AD">
        <w:t>dighetsingripanden för att åstad</w:t>
      </w:r>
      <w:r>
        <w:softHyphen/>
      </w:r>
      <w:r w:rsidRPr="00E211AD">
        <w:t>komma etablering av 5G-basstationer bli begränsat.</w:t>
      </w:r>
    </w:p>
    <w:p w14:paraId="0C2274BE" w14:textId="77777777" w:rsidR="00D85371" w:rsidRPr="00E211AD" w:rsidRDefault="00D85371" w:rsidP="00D85371">
      <w:pPr>
        <w:pStyle w:val="Brdtextmedindrag"/>
      </w:pPr>
      <w:bookmarkStart w:id="1737" w:name="_Hlk11402621"/>
      <w:r w:rsidRPr="00E211AD">
        <w:t xml:space="preserve">Sammanfattningsvis </w:t>
      </w:r>
      <w:r>
        <w:t xml:space="preserve">kan </w:t>
      </w:r>
      <w:r w:rsidRPr="00E211AD">
        <w:t>de nya reglerna medföra en viss be</w:t>
      </w:r>
      <w:r w:rsidRPr="00E211AD">
        <w:softHyphen/>
        <w:t>gränsad ök</w:t>
      </w:r>
      <w:r>
        <w:softHyphen/>
      </w:r>
      <w:r w:rsidRPr="00E211AD">
        <w:t xml:space="preserve">ning av främst administration för kommuner, </w:t>
      </w:r>
      <w:r>
        <w:t>regioner</w:t>
      </w:r>
      <w:r w:rsidRPr="00E211AD">
        <w:t xml:space="preserve"> och stat</w:t>
      </w:r>
      <w:r w:rsidRPr="00E211AD">
        <w:softHyphen/>
        <w:t>liga myn</w:t>
      </w:r>
      <w:r>
        <w:softHyphen/>
      </w:r>
      <w:r w:rsidRPr="00E211AD">
        <w:t xml:space="preserve">digheter </w:t>
      </w:r>
      <w:r>
        <w:t>samt deras bolag</w:t>
      </w:r>
      <w:r w:rsidRPr="00E211AD">
        <w:t xml:space="preserve"> som förvaltar fastigheter. De ökade kostnaderna </w:t>
      </w:r>
      <w:r>
        <w:t>bör</w:t>
      </w:r>
      <w:r w:rsidRPr="00E211AD">
        <w:t xml:space="preserve"> täckas av den rimliga och rättvisa ersättning som operatörer ska betala för tillträdet</w:t>
      </w:r>
      <w:r>
        <w:t>, och tillträdesskyldigheten begränsas till fall som är rimliga med beaktande av sådana kostnader (se ovan). Om kostnaderna är för omfattande, kommer antingen tillsynsmyndigheten i det enskilda fallet att göra bedömningen att tillträdet inte är rimligt eller så kommer den sökande att bedöma att tillträdet inte är affärsmässigt motiverat med hänsyn till dessa kostnader</w:t>
      </w:r>
      <w:r w:rsidRPr="00E211AD">
        <w:t>. Reg</w:t>
      </w:r>
      <w:r>
        <w:softHyphen/>
      </w:r>
      <w:r w:rsidRPr="00E211AD">
        <w:t>lerna skapar bättre förut</w:t>
      </w:r>
      <w:r w:rsidRPr="00E211AD">
        <w:softHyphen/>
        <w:t>sättningar för etablering av 5G-nät</w:t>
      </w:r>
      <w:r>
        <w:t>,</w:t>
      </w:r>
      <w:r w:rsidRPr="00E211AD">
        <w:t xml:space="preserve"> vilket gynnar bredbandsutbyggnad och mobiltäckning. Till detta kommer positiva effek</w:t>
      </w:r>
      <w:r>
        <w:softHyphen/>
      </w:r>
      <w:r w:rsidRPr="00E211AD">
        <w:t>ter på digitalisering och närings</w:t>
      </w:r>
      <w:r w:rsidRPr="00E211AD">
        <w:softHyphen/>
        <w:t>livets konkurrens</w:t>
      </w:r>
      <w:r>
        <w:softHyphen/>
      </w:r>
      <w:r w:rsidRPr="00E211AD">
        <w:t>kraft, vilket ytterst gyn</w:t>
      </w:r>
      <w:r>
        <w:softHyphen/>
      </w:r>
      <w:r w:rsidRPr="00E211AD">
        <w:t xml:space="preserve">nar </w:t>
      </w:r>
      <w:r>
        <w:t>hela samhället</w:t>
      </w:r>
      <w:r w:rsidRPr="00E211AD">
        <w:t>.</w:t>
      </w:r>
    </w:p>
    <w:p w14:paraId="20E56422" w14:textId="77777777" w:rsidR="00D85371" w:rsidRPr="00E211AD" w:rsidRDefault="00D85371" w:rsidP="00D85371">
      <w:pPr>
        <w:pStyle w:val="Brdtextmedindrag"/>
      </w:pPr>
      <w:bookmarkStart w:id="1738" w:name="_Toc9867592"/>
      <w:bookmarkStart w:id="1739" w:name="_Toc9867842"/>
      <w:bookmarkStart w:id="1740" w:name="_Toc9871259"/>
      <w:bookmarkStart w:id="1741" w:name="_Toc9958342"/>
      <w:bookmarkStart w:id="1742" w:name="_Toc9961903"/>
      <w:bookmarkStart w:id="1743" w:name="_Toc9962500"/>
      <w:bookmarkEnd w:id="1737"/>
      <w:r>
        <w:t>Nedan</w:t>
      </w:r>
      <w:r w:rsidRPr="00897E0E">
        <w:t xml:space="preserve"> behandlas</w:t>
      </w:r>
      <w:r w:rsidRPr="00E211AD">
        <w:t xml:space="preserve"> ytterligare frågor om konsekvenser för den kommu</w:t>
      </w:r>
      <w:r>
        <w:softHyphen/>
      </w:r>
      <w:r w:rsidRPr="00E211AD">
        <w:t>nala självstyrelsen.</w:t>
      </w:r>
    </w:p>
    <w:p w14:paraId="1B3F2E4B" w14:textId="77777777" w:rsidR="00D85371" w:rsidRPr="003E7846" w:rsidRDefault="00D85371" w:rsidP="00D85371">
      <w:pPr>
        <w:pStyle w:val="Rubrik5utannumrering"/>
      </w:pPr>
      <w:bookmarkStart w:id="1744" w:name="_Toc17793464"/>
      <w:bookmarkEnd w:id="1736"/>
      <w:r w:rsidRPr="003E7846">
        <w:t>Nummer</w:t>
      </w:r>
      <w:bookmarkEnd w:id="1738"/>
      <w:bookmarkEnd w:id="1739"/>
      <w:bookmarkEnd w:id="1740"/>
      <w:bookmarkEnd w:id="1741"/>
      <w:bookmarkEnd w:id="1742"/>
      <w:bookmarkEnd w:id="1743"/>
      <w:bookmarkEnd w:id="1744"/>
    </w:p>
    <w:p w14:paraId="61DFA0BA" w14:textId="77777777" w:rsidR="00D85371" w:rsidRPr="00E211AD" w:rsidRDefault="00D85371" w:rsidP="00D85371">
      <w:pPr>
        <w:pStyle w:val="Brdtextmedindrag"/>
        <w:ind w:firstLine="0"/>
      </w:pPr>
      <w:r>
        <w:t>LEK:s bestämmelser om nummer förs</w:t>
      </w:r>
      <w:r w:rsidRPr="00E211AD">
        <w:t xml:space="preserve"> i allt väsentligt över till den nya lagen. </w:t>
      </w:r>
      <w:r>
        <w:t>Förslagen</w:t>
      </w:r>
      <w:r w:rsidRPr="00E211AD" w:rsidDel="00AC4918">
        <w:t xml:space="preserve"> </w:t>
      </w:r>
      <w:r w:rsidRPr="00E211AD">
        <w:t>bör därför inte medföra några större konsekvenser för företagen, slutkunderna eller regleringsmyndigheten.</w:t>
      </w:r>
    </w:p>
    <w:p w14:paraId="5B25E339" w14:textId="77777777" w:rsidR="00D85371" w:rsidRPr="00B1040A" w:rsidRDefault="00D85371" w:rsidP="00D85371">
      <w:pPr>
        <w:pStyle w:val="Rubrik5utannumrering"/>
      </w:pPr>
      <w:r>
        <w:t>Förhandsregleringen av marknader</w:t>
      </w:r>
    </w:p>
    <w:p w14:paraId="578AF1E0" w14:textId="77777777" w:rsidR="00D85371" w:rsidRPr="00E211AD" w:rsidRDefault="00D85371" w:rsidP="00D85371">
      <w:pPr>
        <w:pStyle w:val="Brdtext"/>
      </w:pPr>
      <w:r w:rsidRPr="00E211AD">
        <w:t>De grundläggande bestämmelserna i LEK om åläggande av konkurrens</w:t>
      </w:r>
      <w:r>
        <w:softHyphen/>
      </w:r>
      <w:r w:rsidRPr="00E211AD">
        <w:t xml:space="preserve">främjande skyldigheter för </w:t>
      </w:r>
      <w:r>
        <w:t>SMP-</w:t>
      </w:r>
      <w:r w:rsidRPr="00E211AD">
        <w:t>företag har gällt i mer än 15</w:t>
      </w:r>
      <w:r>
        <w:t> </w:t>
      </w:r>
      <w:r w:rsidRPr="00E211AD">
        <w:t>år. Under den tid</w:t>
      </w:r>
      <w:r>
        <w:t>en</w:t>
      </w:r>
      <w:r w:rsidRPr="00E211AD">
        <w:t xml:space="preserve"> har flera delmarknader avreglerats. Numera är endast fyra marknader förhandsregler</w:t>
      </w:r>
      <w:r>
        <w:t xml:space="preserve">ade </w:t>
      </w:r>
      <w:r w:rsidRPr="00E211AD">
        <w:t>i Sverige: fast och mobil samtrafik (samtals</w:t>
      </w:r>
      <w:r>
        <w:softHyphen/>
      </w:r>
      <w:r w:rsidRPr="00E211AD">
        <w:t>terminering), lokalt tillträde till nätinfrastruktur (koppar- respek</w:t>
      </w:r>
      <w:r>
        <w:softHyphen/>
      </w:r>
      <w:r w:rsidRPr="00E211AD">
        <w:t>tive fiber</w:t>
      </w:r>
      <w:r>
        <w:softHyphen/>
      </w:r>
      <w:r w:rsidRPr="00E211AD">
        <w:lastRenderedPageBreak/>
        <w:t>baserat bredband) samt utsändningar av fri-tv och analog nationell ljud</w:t>
      </w:r>
      <w:r>
        <w:softHyphen/>
      </w:r>
      <w:r w:rsidRPr="00E211AD">
        <w:t>radio</w:t>
      </w:r>
      <w:r>
        <w:t xml:space="preserve"> </w:t>
      </w:r>
      <w:r w:rsidRPr="00E211AD">
        <w:t>i marknätet. Behovet av konkurrens</w:t>
      </w:r>
      <w:r>
        <w:softHyphen/>
      </w:r>
      <w:r w:rsidRPr="00E211AD">
        <w:t>främjande för</w:t>
      </w:r>
      <w:r>
        <w:softHyphen/>
      </w:r>
      <w:r w:rsidRPr="00E211AD">
        <w:t>hands</w:t>
      </w:r>
      <w:r>
        <w:softHyphen/>
      </w:r>
      <w:r w:rsidRPr="00E211AD">
        <w:t>ingripanden mot företagen har minskat</w:t>
      </w:r>
      <w:r>
        <w:t>,</w:t>
      </w:r>
      <w:r w:rsidRPr="00E211AD">
        <w:t xml:space="preserve"> eftersom ut</w:t>
      </w:r>
      <w:r>
        <w:softHyphen/>
      </w:r>
      <w:r w:rsidRPr="00E211AD">
        <w:t>vecklingen har gått mot att mark</w:t>
      </w:r>
      <w:r>
        <w:softHyphen/>
      </w:r>
      <w:r w:rsidRPr="00E211AD">
        <w:t>naderna fungerar bättre. Inte minst har den omfattande utbygg</w:t>
      </w:r>
      <w:r>
        <w:softHyphen/>
      </w:r>
      <w:r w:rsidRPr="00E211AD">
        <w:t>naden av fiberanslutningar i Sverige lett till att ett enda företag inte längre har den monopolställning på marknaderna för fast telefoni och fasta bred</w:t>
      </w:r>
      <w:r>
        <w:softHyphen/>
      </w:r>
      <w:r w:rsidRPr="00E211AD">
        <w:t>band</w:t>
      </w:r>
      <w:r>
        <w:softHyphen/>
      </w:r>
      <w:r w:rsidRPr="00E211AD">
        <w:t>sanslutningar som gällde när det kopparbase</w:t>
      </w:r>
      <w:r>
        <w:softHyphen/>
      </w:r>
      <w:r w:rsidRPr="00E211AD">
        <w:t>rade accessnätet var det enda utbyggda alternativet för stora grupper av hushåll och företag att få telefoni och bredband. Samtidigt kan det uppstå nya flaskhalsar, särskilt i de van</w:t>
      </w:r>
      <w:r>
        <w:softHyphen/>
      </w:r>
      <w:r w:rsidRPr="00E211AD">
        <w:t>ligt förekommande situationer där varje hushåll endast nås av ett fiber</w:t>
      </w:r>
      <w:r>
        <w:softHyphen/>
      </w:r>
      <w:r w:rsidRPr="00E211AD">
        <w:t>nät.</w:t>
      </w:r>
    </w:p>
    <w:p w14:paraId="086DF4FF" w14:textId="77777777" w:rsidR="00D85371" w:rsidRPr="00E211AD" w:rsidRDefault="00D85371" w:rsidP="00D85371">
      <w:pPr>
        <w:pStyle w:val="Brdtextmedindrag"/>
      </w:pPr>
      <w:r w:rsidRPr="00E211AD">
        <w:t>Det grundläggande regelverk för SMP-skyldigheter som föreslås föras över till den nya lagen kan, liksom tidigare, tillämpas för att ta hand om konkurrensproblem på marknaderna för elektronisk kommuni</w:t>
      </w:r>
      <w:r>
        <w:softHyphen/>
      </w:r>
      <w:r w:rsidRPr="00E211AD">
        <w:t xml:space="preserve">kation. </w:t>
      </w:r>
      <w:r>
        <w:t>Nu införs dock</w:t>
      </w:r>
      <w:r w:rsidRPr="00E211AD" w:rsidDel="003C649B">
        <w:t xml:space="preserve"> </w:t>
      </w:r>
      <w:r w:rsidRPr="00E211AD">
        <w:t xml:space="preserve">särskilda regler som kompletterar eller </w:t>
      </w:r>
      <w:r>
        <w:t>ändrar</w:t>
      </w:r>
      <w:r w:rsidRPr="00E211AD">
        <w:t xml:space="preserve"> de allmänna bestämmelserna om SMP-skyldigheter.</w:t>
      </w:r>
    </w:p>
    <w:p w14:paraId="7D5C8D36" w14:textId="77777777" w:rsidR="00D85371" w:rsidRPr="00E211AD" w:rsidRDefault="00D85371" w:rsidP="00D85371">
      <w:pPr>
        <w:pStyle w:val="Rubrik5utannumrering"/>
      </w:pPr>
      <w:r w:rsidRPr="00E211AD">
        <w:t>Tillträde till nät närmast slutanvändare</w:t>
      </w:r>
    </w:p>
    <w:p w14:paraId="62A241C2" w14:textId="6EAD3DB4" w:rsidR="00D85371" w:rsidRPr="00E211AD" w:rsidRDefault="00D85371" w:rsidP="00D85371">
      <w:pPr>
        <w:pStyle w:val="Brdtextmedindrag"/>
        <w:ind w:firstLine="0"/>
      </w:pPr>
      <w:r w:rsidRPr="003E5FA6">
        <w:t xml:space="preserve">Bestämmelserna om tillträde till nät närmast slutanvändare </w:t>
      </w:r>
      <w:r w:rsidRPr="00E211AD">
        <w:t>kan</w:t>
      </w:r>
      <w:r w:rsidRPr="00E211AD" w:rsidDel="00B5278F">
        <w:t xml:space="preserve"> </w:t>
      </w:r>
      <w:r w:rsidRPr="00E211AD">
        <w:t>tillämpas på alla operatörer. De</w:t>
      </w:r>
      <w:r w:rsidRPr="00E211AD" w:rsidDel="004F421A">
        <w:t xml:space="preserve"> </w:t>
      </w:r>
      <w:r w:rsidRPr="00E211AD">
        <w:t xml:space="preserve">bör kunna främja tillgången till </w:t>
      </w:r>
      <w:r>
        <w:t xml:space="preserve">mer </w:t>
      </w:r>
      <w:r w:rsidRPr="00E211AD">
        <w:t>konkurrens</w:t>
      </w:r>
      <w:r w:rsidRPr="00E211AD">
        <w:softHyphen/>
        <w:t>krafti</w:t>
      </w:r>
      <w:r w:rsidRPr="00E211AD">
        <w:softHyphen/>
        <w:t xml:space="preserve">ga tjänster för slutanvändare i situationer där det inte är </w:t>
      </w:r>
      <w:r w:rsidRPr="003E5FA6">
        <w:t>hållbart att an</w:t>
      </w:r>
      <w:r w:rsidRPr="003E5FA6">
        <w:softHyphen/>
        <w:t xml:space="preserve">lägga parallell infrastruktur. Sedan 2011, då den senaste </w:t>
      </w:r>
      <w:r>
        <w:t>stora</w:t>
      </w:r>
      <w:r w:rsidRPr="00E211AD">
        <w:t xml:space="preserve"> ändringen av EU-regelverket för elektroniska kommunikationer genom</w:t>
      </w:r>
      <w:r w:rsidRPr="00E211AD">
        <w:softHyphen/>
        <w:t>fördes i Sverige, har det skett en betydande utveckling av bred</w:t>
      </w:r>
      <w:r w:rsidRPr="00E211AD">
        <w:softHyphen/>
        <w:t>bands</w:t>
      </w:r>
      <w:r w:rsidRPr="00E211AD">
        <w:softHyphen/>
        <w:t>marknaden. År 2011 hade 40</w:t>
      </w:r>
      <w:r>
        <w:t> </w:t>
      </w:r>
      <w:r w:rsidRPr="00E211AD">
        <w:t>procent av befolkningen i Sverige tillgång till fiberbred</w:t>
      </w:r>
      <w:r w:rsidRPr="00E211AD">
        <w:softHyphen/>
        <w:t xml:space="preserve">band jämfört med </w:t>
      </w:r>
      <w:r>
        <w:t>93 </w:t>
      </w:r>
      <w:r w:rsidRPr="00E211AD">
        <w:t xml:space="preserve">procent </w:t>
      </w:r>
      <w:r>
        <w:t>som hade tillgång till fast bredband via fiber eller i absolut närhet till en fiberansluten byggnad</w:t>
      </w:r>
      <w:r w:rsidRPr="00E211AD">
        <w:t xml:space="preserve"> 20</w:t>
      </w:r>
      <w:r>
        <w:t>20</w:t>
      </w:r>
      <w:r w:rsidRPr="00E211AD">
        <w:t xml:space="preserve">. I glesbygd skedde en ökning från </w:t>
      </w:r>
      <w:r>
        <w:t>21 </w:t>
      </w:r>
      <w:r w:rsidRPr="00E211AD">
        <w:t>pro</w:t>
      </w:r>
      <w:r w:rsidRPr="00E211AD">
        <w:softHyphen/>
        <w:t>cent av befolk</w:t>
      </w:r>
      <w:r>
        <w:softHyphen/>
      </w:r>
      <w:r w:rsidRPr="00E211AD">
        <w:t xml:space="preserve">ningen 2011 till </w:t>
      </w:r>
      <w:r>
        <w:t>68 </w:t>
      </w:r>
      <w:r w:rsidRPr="00E211AD">
        <w:t xml:space="preserve">procent av hushållen </w:t>
      </w:r>
      <w:r>
        <w:t xml:space="preserve">med tillgång till fast bredband via fiber eller i absolut närhet till en fiberansluten byggnad </w:t>
      </w:r>
      <w:r w:rsidRPr="00E211AD">
        <w:t>20</w:t>
      </w:r>
      <w:r>
        <w:t>20, med en ökning på nio procentenheter det sista året under perioden</w:t>
      </w:r>
      <w:r w:rsidRPr="00E211AD">
        <w:t xml:space="preserve">. Det råder </w:t>
      </w:r>
      <w:r>
        <w:t xml:space="preserve">dock </w:t>
      </w:r>
      <w:r w:rsidRPr="00E211AD">
        <w:t>alltså fort</w:t>
      </w:r>
      <w:r w:rsidRPr="00E211AD">
        <w:softHyphen/>
        <w:t>satt stora skillnader mellan till</w:t>
      </w:r>
      <w:r>
        <w:softHyphen/>
      </w:r>
      <w:r w:rsidRPr="00E211AD">
        <w:t>gången till bredband i tätbebyggda och gles</w:t>
      </w:r>
      <w:r w:rsidRPr="00E211AD">
        <w:softHyphen/>
        <w:t>be</w:t>
      </w:r>
      <w:r>
        <w:softHyphen/>
      </w:r>
      <w:r w:rsidRPr="00E211AD">
        <w:t>byggda områden.</w:t>
      </w:r>
    </w:p>
    <w:p w14:paraId="05C1941C" w14:textId="6821E8D9" w:rsidR="00D85371" w:rsidRPr="00E211AD" w:rsidRDefault="00D85371" w:rsidP="00D85371">
      <w:pPr>
        <w:pStyle w:val="Brdtextmedindrag"/>
      </w:pPr>
      <w:r w:rsidRPr="003E5FA6">
        <w:t xml:space="preserve">Skillnaden är också stor mellan enfamiljshus och flerfamiljshus. </w:t>
      </w:r>
      <w:r w:rsidRPr="00E211AD">
        <w:t>År</w:t>
      </w:r>
      <w:r w:rsidRPr="00E211AD" w:rsidDel="004102A2">
        <w:t xml:space="preserve"> </w:t>
      </w:r>
      <w:r>
        <w:t>2020</w:t>
      </w:r>
      <w:r w:rsidRPr="00E211AD">
        <w:t xml:space="preserve"> uppgick andelen med fiberanslutna enfamiljs</w:t>
      </w:r>
      <w:r>
        <w:softHyphen/>
      </w:r>
      <w:r w:rsidRPr="00E211AD">
        <w:t xml:space="preserve">hus (med </w:t>
      </w:r>
      <w:r>
        <w:t>tre</w:t>
      </w:r>
      <w:r w:rsidRPr="00E211AD">
        <w:t xml:space="preserve"> hushåll eller färre)</w:t>
      </w:r>
      <w:r>
        <w:t>,</w:t>
      </w:r>
      <w:r w:rsidRPr="00E211AD">
        <w:t xml:space="preserve"> sett till antal byggnader</w:t>
      </w:r>
      <w:r>
        <w:t>,</w:t>
      </w:r>
      <w:r w:rsidRPr="00E211AD">
        <w:t xml:space="preserve"> till </w:t>
      </w:r>
      <w:r>
        <w:t>70 </w:t>
      </w:r>
      <w:r w:rsidRPr="00E211AD">
        <w:t xml:space="preserve">procent. </w:t>
      </w:r>
      <w:r w:rsidRPr="00D766B3">
        <w:t>Det kan jäm</w:t>
      </w:r>
      <w:r w:rsidRPr="00D766B3">
        <w:softHyphen/>
        <w:t>föras med 33 procent av en</w:t>
      </w:r>
      <w:r w:rsidRPr="00D766B3">
        <w:softHyphen/>
        <w:t>familjshusen 2015. Utbygg</w:t>
      </w:r>
      <w:r w:rsidRPr="00D766B3">
        <w:softHyphen/>
        <w:t>naden</w:t>
      </w:r>
      <w:r w:rsidRPr="00E211AD">
        <w:t xml:space="preserve"> till enfamiljshus har alltså ökat snabbt</w:t>
      </w:r>
      <w:r>
        <w:t>.</w:t>
      </w:r>
      <w:r w:rsidRPr="00E211AD">
        <w:t xml:space="preserve"> Utbyggnaden har i första hand skett i mer tätbebyggda områden, varför det kan antas att utbyggnadstakten avtar i takt med att kvarvarande enfamiljs</w:t>
      </w:r>
      <w:r>
        <w:softHyphen/>
      </w:r>
      <w:r w:rsidRPr="00E211AD">
        <w:t>hus ligger alltmer utspridda i gles</w:t>
      </w:r>
      <w:r>
        <w:softHyphen/>
      </w:r>
      <w:r w:rsidRPr="00E211AD">
        <w:t>bygd.</w:t>
      </w:r>
    </w:p>
    <w:p w14:paraId="6E5BA779" w14:textId="77777777" w:rsidR="00D85371" w:rsidRPr="00E211AD" w:rsidRDefault="00D85371" w:rsidP="00D85371">
      <w:pPr>
        <w:pStyle w:val="Brdtextmedindrag"/>
      </w:pPr>
      <w:r w:rsidRPr="00E211AD">
        <w:t xml:space="preserve">Hushåll som har tillgång till fibernät har i </w:t>
      </w:r>
      <w:r>
        <w:t>många</w:t>
      </w:r>
      <w:r w:rsidRPr="00E211AD">
        <w:t xml:space="preserve"> fall fortfarande även till</w:t>
      </w:r>
      <w:r w:rsidRPr="00E211AD">
        <w:softHyphen/>
        <w:t xml:space="preserve">gång till kopparbaserad access. Det </w:t>
      </w:r>
      <w:r>
        <w:t xml:space="preserve">är </w:t>
      </w:r>
      <w:r w:rsidRPr="00E211AD">
        <w:t>dock</w:t>
      </w:r>
      <w:r w:rsidRPr="00E211AD" w:rsidDel="00C06217">
        <w:t xml:space="preserve"> </w:t>
      </w:r>
      <w:r w:rsidRPr="00E211AD">
        <w:t>osannolikt att koppar</w:t>
      </w:r>
      <w:r>
        <w:softHyphen/>
      </w:r>
      <w:r w:rsidRPr="00E211AD">
        <w:t>base</w:t>
      </w:r>
      <w:r>
        <w:softHyphen/>
      </w:r>
      <w:r w:rsidRPr="00E211AD">
        <w:t>rade accesser i framtiden kommer att utöva något mer bety</w:t>
      </w:r>
      <w:r w:rsidRPr="00E211AD">
        <w:softHyphen/>
        <w:t>dan</w:t>
      </w:r>
      <w:r w:rsidRPr="00E211AD">
        <w:softHyphen/>
        <w:t>de konkur</w:t>
      </w:r>
      <w:r>
        <w:softHyphen/>
      </w:r>
      <w:r w:rsidRPr="00E211AD">
        <w:t>renstryck mot fibernät, då det finns begränsade möjligheter att upp</w:t>
      </w:r>
      <w:r w:rsidRPr="00E211AD">
        <w:softHyphen/>
        <w:t>gradera kopparanslutningar till högre datahastigheter. Parallella fiber</w:t>
      </w:r>
      <w:r w:rsidRPr="00E211AD">
        <w:softHyphen/>
        <w:t>nät till fler</w:t>
      </w:r>
      <w:r>
        <w:softHyphen/>
      </w:r>
      <w:r w:rsidRPr="00E211AD">
        <w:t>bostadshus förekommer i viss utsträckning i tätorter. I fler</w:t>
      </w:r>
      <w:r w:rsidRPr="00E211AD">
        <w:softHyphen/>
        <w:t>familjs</w:t>
      </w:r>
      <w:r>
        <w:softHyphen/>
      </w:r>
      <w:r w:rsidRPr="00E211AD">
        <w:t>hus är det inte heller ovanligt att en fastighet har tillgång både till kabel-tv-nät och ett separat fibernät. När det gäller enfamiljshus är kabel-tv-nät ovanliga och det saknas i allmänhet tillgång till annan parallell infra</w:t>
      </w:r>
      <w:r w:rsidRPr="00E211AD">
        <w:softHyphen/>
        <w:t>struk</w:t>
      </w:r>
      <w:r>
        <w:softHyphen/>
      </w:r>
      <w:r w:rsidRPr="00E211AD">
        <w:t>tur än det kopparbaserade accessnätet.</w:t>
      </w:r>
    </w:p>
    <w:p w14:paraId="4D34BABA" w14:textId="77777777" w:rsidR="00D85371" w:rsidRPr="00E211AD" w:rsidRDefault="00D85371" w:rsidP="00D85371">
      <w:pPr>
        <w:pStyle w:val="Brdtextmedindrag"/>
      </w:pPr>
      <w:r w:rsidRPr="00E211AD">
        <w:t xml:space="preserve">I </w:t>
      </w:r>
      <w:r w:rsidRPr="00E52399">
        <w:t>flerfamiljshus finns inte sällan en lösning där slutanvändarna kan välja mellan olika tjänster från olika tillhanda</w:t>
      </w:r>
      <w:r w:rsidRPr="00E52399">
        <w:softHyphen/>
        <w:t>hållare.</w:t>
      </w:r>
      <w:r w:rsidRPr="00E52399" w:rsidDel="003A555D">
        <w:t xml:space="preserve"> </w:t>
      </w:r>
      <w:r w:rsidRPr="00E52399">
        <w:t>Slutkundstjänsterna för</w:t>
      </w:r>
      <w:r w:rsidRPr="00E52399">
        <w:softHyphen/>
      </w:r>
      <w:r w:rsidRPr="00E52399">
        <w:lastRenderedPageBreak/>
        <w:t>medlas då genom en kommunika</w:t>
      </w:r>
      <w:r w:rsidRPr="00E52399">
        <w:softHyphen/>
        <w:t>tions</w:t>
      </w:r>
      <w:r w:rsidRPr="00E52399">
        <w:softHyphen/>
        <w:t>operatör. I de fall en operatör har exklusiv rätt att leverera slutkunds</w:t>
      </w:r>
      <w:r w:rsidRPr="00E52399">
        <w:softHyphen/>
        <w:t xml:space="preserve">tjänsterna har fastighetsägaren i regel genomfört en upphandling eller </w:t>
      </w:r>
      <w:r>
        <w:t xml:space="preserve">någon </w:t>
      </w:r>
      <w:r w:rsidRPr="00E52399">
        <w:t>annan form av kon</w:t>
      </w:r>
      <w:r w:rsidRPr="00E52399">
        <w:softHyphen/>
        <w:t>kurrens</w:t>
      </w:r>
      <w:r w:rsidRPr="00E52399">
        <w:softHyphen/>
        <w:t>utsätt</w:t>
      </w:r>
      <w:r>
        <w:softHyphen/>
      </w:r>
      <w:r w:rsidRPr="00E52399">
        <w:t>ning. Ex</w:t>
      </w:r>
      <w:r w:rsidRPr="00E52399">
        <w:softHyphen/>
        <w:t>klusiviteten innebär inte sällan bättre villkor för fastighets</w:t>
      </w:r>
      <w:r>
        <w:softHyphen/>
      </w:r>
      <w:r w:rsidRPr="00E52399">
        <w:t>ägaren</w:t>
      </w:r>
      <w:r w:rsidRPr="003E5FA6">
        <w:t xml:space="preserve"> än vad som</w:t>
      </w:r>
      <w:r w:rsidRPr="00E211AD">
        <w:t xml:space="preserve"> skulle ha erbjudits utan exklusivitet.</w:t>
      </w:r>
    </w:p>
    <w:p w14:paraId="7AEC4F74" w14:textId="77777777" w:rsidR="00D85371" w:rsidRPr="003E5FA6" w:rsidRDefault="00D85371" w:rsidP="00D85371">
      <w:pPr>
        <w:pStyle w:val="Brdtextmedindrag"/>
      </w:pPr>
      <w:r w:rsidRPr="00E211AD">
        <w:t>I takt med att utbygg</w:t>
      </w:r>
      <w:r>
        <w:t>n</w:t>
      </w:r>
      <w:r w:rsidRPr="00E211AD">
        <w:t xml:space="preserve">aden kommit </w:t>
      </w:r>
      <w:r>
        <w:t>längre</w:t>
      </w:r>
      <w:r w:rsidRPr="00E211AD">
        <w:t xml:space="preserve"> ses fastighetsnäten alltmer som en s.k. flaskhalsresurs, vilket kan innebära ett ökat intresse för företag som tillhandahåller elektroniska kommunikationstjänster att begära tillträde till fastighetsnät. Det förhållandet skulle kunna göra tillträde med stöd av en till</w:t>
      </w:r>
      <w:r>
        <w:softHyphen/>
      </w:r>
      <w:r w:rsidRPr="00E211AD">
        <w:t xml:space="preserve">trädesskyldighet mer ekonomiskt attraktiv för </w:t>
      </w:r>
      <w:r w:rsidRPr="003E5FA6">
        <w:t>företagen, som får möjlig</w:t>
      </w:r>
      <w:r>
        <w:softHyphen/>
      </w:r>
      <w:r w:rsidRPr="003E5FA6">
        <w:t>het att leverera slutkundstjänster till de aktuella</w:t>
      </w:r>
      <w:r w:rsidRPr="00E211AD">
        <w:t xml:space="preserve"> fastig</w:t>
      </w:r>
      <w:r>
        <w:softHyphen/>
      </w:r>
      <w:r w:rsidRPr="00E211AD">
        <w:t>heter</w:t>
      </w:r>
      <w:r>
        <w:softHyphen/>
      </w:r>
      <w:r w:rsidRPr="00E211AD">
        <w:t>na. I fler</w:t>
      </w:r>
      <w:r>
        <w:softHyphen/>
      </w:r>
      <w:r w:rsidRPr="00E211AD">
        <w:t>familjs</w:t>
      </w:r>
      <w:r>
        <w:softHyphen/>
      </w:r>
      <w:r w:rsidRPr="00E211AD">
        <w:t xml:space="preserve">hus är fastighetsägaren antingen en hyresvärd </w:t>
      </w:r>
      <w:r w:rsidRPr="003E5FA6">
        <w:t>eller en bo</w:t>
      </w:r>
      <w:r>
        <w:softHyphen/>
      </w:r>
      <w:r w:rsidRPr="003E5FA6">
        <w:t>stads</w:t>
      </w:r>
      <w:r>
        <w:softHyphen/>
      </w:r>
      <w:r w:rsidRPr="003E5FA6">
        <w:t>rätts</w:t>
      </w:r>
      <w:r>
        <w:softHyphen/>
      </w:r>
      <w:r w:rsidRPr="003E5FA6">
        <w:t>förening som kan ha intresse av att använda sig av fastig</w:t>
      </w:r>
      <w:r w:rsidRPr="003E5FA6">
        <w:softHyphen/>
      </w:r>
      <w:r w:rsidRPr="00E211AD">
        <w:t>hetsnätet som medel för att minska sina kostnader eller öka sina intäkter. Hyres</w:t>
      </w:r>
      <w:r>
        <w:softHyphen/>
      </w:r>
      <w:r w:rsidRPr="00E211AD">
        <w:t>värdar, som endast är ägare av fastighetsnätet men inte konsumerar slut</w:t>
      </w:r>
      <w:r>
        <w:softHyphen/>
      </w:r>
      <w:r w:rsidRPr="00E211AD">
        <w:t>kunds</w:t>
      </w:r>
      <w:r>
        <w:softHyphen/>
      </w:r>
      <w:r w:rsidRPr="00E211AD">
        <w:t>tjänst</w:t>
      </w:r>
      <w:r>
        <w:softHyphen/>
      </w:r>
      <w:r w:rsidRPr="00E211AD">
        <w:t>en, kan ha drivkrafter att ta ut ett högt pris för tillträdet till fas</w:t>
      </w:r>
      <w:r>
        <w:softHyphen/>
      </w:r>
      <w:r w:rsidRPr="00E211AD">
        <w:t>tighets</w:t>
      </w:r>
      <w:r>
        <w:softHyphen/>
      </w:r>
      <w:r w:rsidRPr="00E211AD">
        <w:t>nätet utan att behöva ta hänsyn till om tjänste</w:t>
      </w:r>
      <w:r>
        <w:softHyphen/>
      </w:r>
      <w:r w:rsidRPr="00E211AD">
        <w:t>tillhanda</w:t>
      </w:r>
      <w:r>
        <w:softHyphen/>
      </w:r>
      <w:r w:rsidRPr="00E211AD">
        <w:t>hållare kom</w:t>
      </w:r>
      <w:r w:rsidRPr="00E211AD">
        <w:softHyphen/>
        <w:t>penserar för detta via ett högt slutkundspris. En fastighetsägare kan också ha driv</w:t>
      </w:r>
      <w:r>
        <w:softHyphen/>
      </w:r>
      <w:r w:rsidRPr="00E211AD">
        <w:t>krafter att stänga ute tillhandahållare från fastighetsnätet och före</w:t>
      </w:r>
      <w:r>
        <w:softHyphen/>
      </w:r>
      <w:r w:rsidRPr="00E211AD">
        <w:t>dra att endast ha en sådan närvarande i fastigheten med aktiv utrust</w:t>
      </w:r>
      <w:r w:rsidRPr="00E211AD">
        <w:softHyphen/>
      </w:r>
      <w:r w:rsidRPr="003E5FA6">
        <w:t>ning.</w:t>
      </w:r>
    </w:p>
    <w:p w14:paraId="56B105D5" w14:textId="77777777" w:rsidR="00D85371" w:rsidRPr="00E211AD" w:rsidRDefault="00D85371" w:rsidP="00D85371">
      <w:pPr>
        <w:pStyle w:val="Brdtextmedindrag"/>
      </w:pPr>
      <w:r w:rsidRPr="003E5FA6">
        <w:t xml:space="preserve">Sammantaget finns det ett stort antal fastighetsägare som </w:t>
      </w:r>
      <w:r>
        <w:t xml:space="preserve">potentiellt </w:t>
      </w:r>
      <w:r w:rsidRPr="003E5FA6">
        <w:t>kan på</w:t>
      </w:r>
      <w:r w:rsidRPr="003E5FA6">
        <w:softHyphen/>
        <w:t>ver</w:t>
      </w:r>
      <w:r w:rsidRPr="003E5FA6">
        <w:softHyphen/>
        <w:t>kas</w:t>
      </w:r>
      <w:r w:rsidRPr="00E211AD">
        <w:t xml:space="preserve"> av </w:t>
      </w:r>
      <w:r w:rsidRPr="003E5FA6">
        <w:t>regleringen. Många av dem är bostads</w:t>
      </w:r>
      <w:r w:rsidRPr="003E5FA6">
        <w:softHyphen/>
      </w:r>
      <w:r w:rsidRPr="00E211AD">
        <w:t>rättsföreningar. Även operatörer som berörs av reglerna kan ha drivkrafter att förhindra tillträde på rimliga villkor, särskilt om de är verti</w:t>
      </w:r>
      <w:r w:rsidRPr="00E211AD">
        <w:softHyphen/>
        <w:t>kalt integrerade i den meningen att de själva tillhandahåller slut</w:t>
      </w:r>
      <w:r w:rsidRPr="00E211AD">
        <w:softHyphen/>
        <w:t>kunds</w:t>
      </w:r>
      <w:r w:rsidRPr="00E211AD">
        <w:softHyphen/>
        <w:t>tjäns</w:t>
      </w:r>
      <w:r>
        <w:softHyphen/>
      </w:r>
      <w:r w:rsidRPr="00E211AD">
        <w:t>ter till aktuella fastigheter. Dessa</w:t>
      </w:r>
      <w:r w:rsidRPr="00E211AD" w:rsidDel="002C089C">
        <w:t xml:space="preserve"> </w:t>
      </w:r>
      <w:r w:rsidRPr="00E211AD">
        <w:t>drivkrafter kan motverkas av de före</w:t>
      </w:r>
      <w:r w:rsidRPr="00E211AD">
        <w:softHyphen/>
        <w:t>slagna reglerna om de ändrar utgångs</w:t>
      </w:r>
      <w:r>
        <w:softHyphen/>
      </w:r>
      <w:r w:rsidRPr="00E211AD">
        <w:t xml:space="preserve">läget för förhandlingar om tillträde. </w:t>
      </w:r>
      <w:r w:rsidRPr="003E5FA6">
        <w:t>Det är dock inte nödvändigtvis så att skyldigheterna behöver prövas i någon</w:t>
      </w:r>
      <w:r w:rsidRPr="00E211AD">
        <w:t xml:space="preserve"> större utsträckning. </w:t>
      </w:r>
      <w:r>
        <w:t xml:space="preserve">För att </w:t>
      </w:r>
      <w:r w:rsidRPr="00E211AD">
        <w:t>uppnå en ändring av driv</w:t>
      </w:r>
      <w:r w:rsidRPr="00E211AD">
        <w:softHyphen/>
        <w:t>krafter</w:t>
      </w:r>
      <w:r w:rsidRPr="00E211AD">
        <w:softHyphen/>
        <w:t xml:space="preserve">na på det sätt som beskrivs ovan </w:t>
      </w:r>
      <w:r>
        <w:t xml:space="preserve">räcker det att regleringen utgör </w:t>
      </w:r>
      <w:r w:rsidRPr="00E211AD">
        <w:t>ett trovärdigt påtrycknings</w:t>
      </w:r>
      <w:r>
        <w:softHyphen/>
      </w:r>
      <w:r w:rsidRPr="00E211AD">
        <w:t>medel.</w:t>
      </w:r>
    </w:p>
    <w:p w14:paraId="60399D69" w14:textId="77777777" w:rsidR="00D85371" w:rsidRPr="00E211AD" w:rsidRDefault="00D85371" w:rsidP="00D85371">
      <w:pPr>
        <w:pStyle w:val="Brdtextmedindrag"/>
      </w:pPr>
      <w:r w:rsidRPr="00E211AD">
        <w:t>Reg</w:t>
      </w:r>
      <w:r>
        <w:t xml:space="preserve">leringens </w:t>
      </w:r>
      <w:r w:rsidRPr="00E211AD">
        <w:t>påverkan på fastighetsägare i övrigt blir trolig</w:t>
      </w:r>
      <w:r>
        <w:t>tvis</w:t>
      </w:r>
      <w:r w:rsidRPr="00E211AD">
        <w:t xml:space="preserve"> begrän</w:t>
      </w:r>
      <w:r>
        <w:softHyphen/>
      </w:r>
      <w:r w:rsidRPr="00E211AD">
        <w:t>sad. Bestämmelse</w:t>
      </w:r>
      <w:r>
        <w:t>rna</w:t>
      </w:r>
      <w:r w:rsidRPr="00E211AD">
        <w:t xml:space="preserve"> omfattar endast tillträde till befintliga </w:t>
      </w:r>
      <w:r>
        <w:t>nät</w:t>
      </w:r>
      <w:r w:rsidRPr="00E211AD">
        <w:t>. Den påverkan som bestämmelse</w:t>
      </w:r>
      <w:r>
        <w:t>rna</w:t>
      </w:r>
      <w:r w:rsidRPr="00E211AD">
        <w:t xml:space="preserve"> kan få på ledningsägare och operatörer och ingreppet i deras förfoganderätt bedöms uppvägas av för</w:t>
      </w:r>
      <w:r>
        <w:softHyphen/>
      </w:r>
      <w:r w:rsidRPr="00E211AD">
        <w:t>bättrad konkur</w:t>
      </w:r>
      <w:r>
        <w:softHyphen/>
      </w:r>
      <w:r w:rsidRPr="00E211AD">
        <w:t>rens, inte minst i glesbygd, vilket leder till lägre priser och för</w:t>
      </w:r>
      <w:r>
        <w:softHyphen/>
      </w:r>
      <w:r w:rsidRPr="00E211AD">
        <w:t xml:space="preserve">bättrat utbud för slutanvändarna. I den mån </w:t>
      </w:r>
      <w:r>
        <w:t>en till</w:t>
      </w:r>
      <w:r>
        <w:softHyphen/>
        <w:t>trädes</w:t>
      </w:r>
      <w:r>
        <w:softHyphen/>
        <w:t xml:space="preserve">skyldighet åläggs </w:t>
      </w:r>
      <w:r w:rsidRPr="00E211AD">
        <w:t>har nät</w:t>
      </w:r>
      <w:r>
        <w:softHyphen/>
      </w:r>
      <w:r w:rsidRPr="00E211AD">
        <w:t>ägaren rätt till ersätt</w:t>
      </w:r>
      <w:r w:rsidRPr="00E211AD">
        <w:softHyphen/>
        <w:t>ning. Sammantaget överväger de samhälls</w:t>
      </w:r>
      <w:r>
        <w:softHyphen/>
      </w:r>
      <w:r w:rsidRPr="00E211AD">
        <w:t>ekonomiska för</w:t>
      </w:r>
      <w:r>
        <w:softHyphen/>
      </w:r>
      <w:r w:rsidRPr="00E211AD">
        <w:t>delarna med förslaget.</w:t>
      </w:r>
    </w:p>
    <w:p w14:paraId="1D58A79A" w14:textId="77777777" w:rsidR="00D85371" w:rsidRPr="00E211AD" w:rsidRDefault="00D85371" w:rsidP="00D85371">
      <w:pPr>
        <w:pStyle w:val="Brdtextmedindrag"/>
      </w:pPr>
      <w:r w:rsidRPr="003E5FA6">
        <w:t>Ärendetillströmningen till PTS och domstolarna kan i och för sig kom</w:t>
      </w:r>
      <w:r>
        <w:softHyphen/>
      </w:r>
      <w:r w:rsidRPr="003E5FA6">
        <w:t>ma</w:t>
      </w:r>
      <w:r w:rsidRPr="00E211AD">
        <w:t xml:space="preserve"> att öka till följd av de nya reglerna om tillträdesskyldigheter till nät närmast slutanvändaren. I viss utsträckning snarlika bestämmelser i lagen (2016:534) om åtgärder för utbyggnad av bredbandsnät har lett till högst ett tiotal ärenden per år. Det saknas anledning att tro att de bestäm</w:t>
      </w:r>
      <w:r>
        <w:softHyphen/>
      </w:r>
      <w:r w:rsidRPr="00E211AD">
        <w:t>melser om tillträdes</w:t>
      </w:r>
      <w:r w:rsidRPr="00E211AD">
        <w:softHyphen/>
        <w:t>skyldig</w:t>
      </w:r>
      <w:r w:rsidRPr="00E211AD">
        <w:softHyphen/>
        <w:t xml:space="preserve">heter </w:t>
      </w:r>
      <w:r>
        <w:t xml:space="preserve">som nu föreslås </w:t>
      </w:r>
      <w:r w:rsidRPr="00E211AD">
        <w:t xml:space="preserve">kommer att leda till ett så stort antal nya ärenden att det uppstår </w:t>
      </w:r>
      <w:r w:rsidRPr="00E211AD" w:rsidDel="00240194">
        <w:t xml:space="preserve">någon </w:t>
      </w:r>
      <w:r w:rsidRPr="00E211AD">
        <w:t>betydande</w:t>
      </w:r>
      <w:r w:rsidRPr="00E211AD" w:rsidDel="00240194">
        <w:t xml:space="preserve"> </w:t>
      </w:r>
      <w:r w:rsidRPr="00E211AD">
        <w:t>kostnadsökning för PTS eller Sveriges domstolar.</w:t>
      </w:r>
    </w:p>
    <w:p w14:paraId="6D228C58" w14:textId="77777777" w:rsidR="00D85371" w:rsidRPr="00E211AD" w:rsidRDefault="00D85371" w:rsidP="00D85371">
      <w:pPr>
        <w:pStyle w:val="Rubrik5utannumrering"/>
      </w:pPr>
      <w:r w:rsidRPr="00E211AD">
        <w:t>En europeisk termineringstaxa</w:t>
      </w:r>
      <w:r>
        <w:t xml:space="preserve"> för röstsamtal</w:t>
      </w:r>
    </w:p>
    <w:p w14:paraId="616EFE28" w14:textId="77777777" w:rsidR="00D85371" w:rsidRPr="00E211AD" w:rsidRDefault="00D85371" w:rsidP="00D85371">
      <w:pPr>
        <w:pStyle w:val="Brdtextmedindrag"/>
        <w:ind w:firstLine="0"/>
      </w:pPr>
      <w:r>
        <w:t xml:space="preserve">Fast och </w:t>
      </w:r>
      <w:r w:rsidRPr="00E211AD">
        <w:t xml:space="preserve">mobil samtalsterminering </w:t>
      </w:r>
      <w:r>
        <w:t xml:space="preserve">har under en längre tid </w:t>
      </w:r>
      <w:r w:rsidRPr="00E211AD">
        <w:t xml:space="preserve">varit </w:t>
      </w:r>
      <w:r>
        <w:t>prisre</w:t>
      </w:r>
      <w:r>
        <w:softHyphen/>
        <w:t>glerad inom EU</w:t>
      </w:r>
      <w:r w:rsidRPr="00E211AD">
        <w:t>. Majoriteten av medlems</w:t>
      </w:r>
      <w:r>
        <w:softHyphen/>
      </w:r>
      <w:r w:rsidRPr="00E211AD">
        <w:t xml:space="preserve">länderna, inklusive Sverige, har </w:t>
      </w:r>
      <w:r w:rsidRPr="00E211AD">
        <w:lastRenderedPageBreak/>
        <w:t>en kostnadsorienterad prisreglering på området</w:t>
      </w:r>
      <w:r>
        <w:t xml:space="preserve"> och </w:t>
      </w:r>
      <w:r w:rsidRPr="00E211AD">
        <w:t>har</w:t>
      </w:r>
      <w:r w:rsidRPr="00E211AD" w:rsidDel="006869DF">
        <w:t xml:space="preserve"> </w:t>
      </w:r>
      <w:r w:rsidRPr="00E211AD">
        <w:t xml:space="preserve">valt att följa </w:t>
      </w:r>
      <w:r>
        <w:t>Euro</w:t>
      </w:r>
      <w:r>
        <w:softHyphen/>
        <w:t xml:space="preserve">peiska </w:t>
      </w:r>
      <w:r w:rsidRPr="00E211AD">
        <w:t>kommissionens rekommendation om termineringstaxor avseende metod</w:t>
      </w:r>
      <w:r>
        <w:t>en</w:t>
      </w:r>
      <w:r w:rsidRPr="00E211AD">
        <w:t xml:space="preserve"> för att beräkna kostnaderna (sär</w:t>
      </w:r>
      <w:r w:rsidRPr="00E211AD">
        <w:softHyphen/>
        <w:t xml:space="preserve">kostnad). </w:t>
      </w:r>
      <w:r>
        <w:t>T</w:t>
      </w:r>
      <w:r w:rsidRPr="00E211AD">
        <w:t>rots rekom</w:t>
      </w:r>
      <w:r w:rsidRPr="00E211AD">
        <w:softHyphen/>
        <w:t>men</w:t>
      </w:r>
      <w:r w:rsidRPr="00E211AD">
        <w:softHyphen/>
        <w:t>da</w:t>
      </w:r>
      <w:r w:rsidRPr="00E211AD">
        <w:softHyphen/>
        <w:t>tionen</w:t>
      </w:r>
      <w:r>
        <w:t xml:space="preserve"> </w:t>
      </w:r>
      <w:r w:rsidRPr="00E211AD">
        <w:t>kvar</w:t>
      </w:r>
      <w:r>
        <w:softHyphen/>
      </w:r>
      <w:r w:rsidRPr="00E211AD">
        <w:t xml:space="preserve">står en asymmetri med avseende på termineringstaxor inom EU. En effekt av införandet av en EU-gemensam </w:t>
      </w:r>
      <w:r w:rsidRPr="001D6F64">
        <w:t>taxa (se avsnitt 14.2.4) är</w:t>
      </w:r>
      <w:r w:rsidRPr="00E211AD">
        <w:t xml:space="preserve"> att uppnå en eftersträvad symmetri. </w:t>
      </w:r>
      <w:r w:rsidRPr="003E5FA6">
        <w:t>PTS kommer även fortsättningsvis att utöva tillsyn, men nu över att den europeiska taxan</w:t>
      </w:r>
      <w:r w:rsidRPr="00E211AD">
        <w:t xml:space="preserve"> följs. </w:t>
      </w:r>
      <w:r w:rsidRPr="003E5FA6">
        <w:t xml:space="preserve">PTS kommer inte att behöva beräkna termineringspriser. </w:t>
      </w:r>
      <w:r>
        <w:t>K</w:t>
      </w:r>
      <w:r w:rsidRPr="003E5FA6">
        <w:t>om</w:t>
      </w:r>
      <w:r>
        <w:softHyphen/>
      </w:r>
      <w:r w:rsidRPr="003E5FA6">
        <w:t>missionen</w:t>
      </w:r>
      <w:r w:rsidRPr="00E211AD">
        <w:t xml:space="preserve"> utformar separata kalkylmodeller för fast respektive mobil sam</w:t>
      </w:r>
      <w:r>
        <w:softHyphen/>
      </w:r>
      <w:r w:rsidRPr="00E211AD">
        <w:t>tals</w:t>
      </w:r>
      <w:r w:rsidRPr="00E211AD">
        <w:softHyphen/>
        <w:t>termi</w:t>
      </w:r>
      <w:r w:rsidRPr="00E211AD">
        <w:softHyphen/>
        <w:t>nering. PTS är delaktig i det arbetet, bl.a. när kommissionen sam</w:t>
      </w:r>
      <w:r>
        <w:softHyphen/>
      </w:r>
      <w:r w:rsidRPr="00E211AD">
        <w:t>råder förslag på princi</w:t>
      </w:r>
      <w:r>
        <w:softHyphen/>
      </w:r>
      <w:r w:rsidRPr="00E211AD">
        <w:t xml:space="preserve">per, dataförfrågningsunderlag och modell samt genom att i sin tur samråda detta med den nationella marknaden, samla in synpunkter </w:t>
      </w:r>
      <w:r w:rsidRPr="003E5FA6">
        <w:t>från de nationel</w:t>
      </w:r>
      <w:r>
        <w:softHyphen/>
      </w:r>
      <w:r w:rsidRPr="003E5FA6">
        <w:t>la aktörerna och vidareförmedla dessa till kom</w:t>
      </w:r>
      <w:r>
        <w:softHyphen/>
      </w:r>
      <w:r w:rsidRPr="003E5FA6">
        <w:t>mission</w:t>
      </w:r>
      <w:r w:rsidRPr="003E5FA6">
        <w:softHyphen/>
        <w:t>en.</w:t>
      </w:r>
      <w:r w:rsidRPr="00E211AD">
        <w:t xml:space="preserve"> PTS kommer därför även med de EU-gemensamma taxor</w:t>
      </w:r>
      <w:r>
        <w:softHyphen/>
      </w:r>
      <w:r w:rsidRPr="00E211AD">
        <w:t>na att behöva lägga en del arbete på modeller för fast och mobil samtals</w:t>
      </w:r>
      <w:r>
        <w:softHyphen/>
      </w:r>
      <w:r w:rsidRPr="00E211AD">
        <w:t>terminering.</w:t>
      </w:r>
    </w:p>
    <w:p w14:paraId="7A193DD6" w14:textId="77777777" w:rsidR="00D85371" w:rsidRPr="00E211AD" w:rsidRDefault="00D85371" w:rsidP="00D85371">
      <w:pPr>
        <w:pStyle w:val="Brdtextmedindrag"/>
      </w:pPr>
      <w:r w:rsidRPr="00E211AD">
        <w:t xml:space="preserve">Företag som särskilt påverkas är </w:t>
      </w:r>
      <w:r>
        <w:t>det</w:t>
      </w:r>
      <w:r w:rsidRPr="00E211AD">
        <w:t xml:space="preserve"> tjugotal operatörer som är aktiva på termineringsmarknaderna, varav </w:t>
      </w:r>
      <w:r>
        <w:t xml:space="preserve">ca </w:t>
      </w:r>
      <w:r w:rsidRPr="00E211AD">
        <w:t>tio inom mobil</w:t>
      </w:r>
      <w:r>
        <w:t xml:space="preserve"> </w:t>
      </w:r>
      <w:r w:rsidRPr="00E211AD">
        <w:t>termine</w:t>
      </w:r>
      <w:r>
        <w:softHyphen/>
      </w:r>
      <w:r w:rsidRPr="00E211AD">
        <w:t xml:space="preserve">ring. </w:t>
      </w:r>
      <w:r>
        <w:t>D</w:t>
      </w:r>
      <w:r w:rsidRPr="00E211AD">
        <w:t>e svens</w:t>
      </w:r>
      <w:r>
        <w:softHyphen/>
      </w:r>
      <w:r w:rsidRPr="00E211AD">
        <w:t>ka operatörerna</w:t>
      </w:r>
      <w:r w:rsidRPr="00E211AD" w:rsidDel="00DC17DC">
        <w:t xml:space="preserve"> </w:t>
      </w:r>
      <w:r w:rsidRPr="00E211AD">
        <w:t xml:space="preserve">förmedlar </w:t>
      </w:r>
      <w:r>
        <w:t xml:space="preserve">i dag </w:t>
      </w:r>
      <w:r w:rsidRPr="00E211AD">
        <w:t>mer trafik till ut</w:t>
      </w:r>
      <w:r w:rsidRPr="00E211AD">
        <w:softHyphen/>
        <w:t>landet än vad som kommer in från utlandet till de svenska operatörerna. Det svenska operatörskollek</w:t>
      </w:r>
      <w:r>
        <w:softHyphen/>
      </w:r>
      <w:r w:rsidRPr="00E211AD">
        <w:t xml:space="preserve">tivet har alltså en negativ trafikbalans mot utlandet. Detta i kombination med att de svenska termineringsnivåerna för fast och mobil samtrafik är lägre än det viktade genomsnittet inom EU ger </w:t>
      </w:r>
      <w:r w:rsidRPr="003E5FA6">
        <w:t xml:space="preserve">ett nettoutflöde av pengar från Sverige till utlandet. </w:t>
      </w:r>
      <w:r>
        <w:t>Operatörerna</w:t>
      </w:r>
      <w:r w:rsidRPr="003E5FA6">
        <w:t xml:space="preserve"> förutsätts </w:t>
      </w:r>
      <w:r w:rsidRPr="00E211AD">
        <w:t>övervältra kostna</w:t>
      </w:r>
      <w:r>
        <w:softHyphen/>
      </w:r>
      <w:r w:rsidRPr="00E211AD">
        <w:t>den för samtalstermineringen på slutkunderna. I enlighet med den nya reg</w:t>
      </w:r>
      <w:r>
        <w:softHyphen/>
      </w:r>
      <w:r w:rsidRPr="00E211AD">
        <w:t>leringen får ingen terminerande operatör inom EU överskrida de gemen</w:t>
      </w:r>
      <w:r>
        <w:softHyphen/>
      </w:r>
      <w:r w:rsidRPr="00E211AD">
        <w:t xml:space="preserve">samma termineringstaxorna. </w:t>
      </w:r>
      <w:r>
        <w:t>D</w:t>
      </w:r>
      <w:r w:rsidRPr="003E5FA6">
        <w:t>en internationella tra</w:t>
      </w:r>
      <w:r>
        <w:softHyphen/>
      </w:r>
      <w:r w:rsidRPr="003E5FA6">
        <w:t xml:space="preserve">fikbalansen </w:t>
      </w:r>
      <w:r>
        <w:t xml:space="preserve">bedöms </w:t>
      </w:r>
      <w:r w:rsidRPr="003E5FA6">
        <w:t xml:space="preserve">även i fortsättningen </w:t>
      </w:r>
      <w:r>
        <w:t>bli</w:t>
      </w:r>
      <w:r w:rsidRPr="003E5FA6">
        <w:t xml:space="preserve"> negativ för Sverige. Om termineringspriset blir det</w:t>
      </w:r>
      <w:r>
        <w:softHyphen/>
      </w:r>
      <w:r w:rsidRPr="003E5FA6">
        <w:t>samma för</w:t>
      </w:r>
      <w:r w:rsidRPr="00E211AD">
        <w:t xml:space="preserve"> alla operatörer i EU</w:t>
      </w:r>
      <w:r>
        <w:t>,</w:t>
      </w:r>
      <w:r w:rsidRPr="00E211AD">
        <w:t xml:space="preserve"> kommer netto</w:t>
      </w:r>
      <w:r>
        <w:softHyphen/>
      </w:r>
      <w:r w:rsidRPr="00E211AD">
        <w:t>kostnaderna för svenska operatörer därför att minska. De sam</w:t>
      </w:r>
      <w:r w:rsidRPr="00E211AD">
        <w:softHyphen/>
      </w:r>
      <w:r w:rsidRPr="003E5FA6">
        <w:t>hälls</w:t>
      </w:r>
      <w:r w:rsidRPr="003E5FA6">
        <w:softHyphen/>
        <w:t>ekono</w:t>
      </w:r>
      <w:r>
        <w:softHyphen/>
      </w:r>
      <w:r w:rsidRPr="003E5FA6">
        <w:t>miska konsekvenserna av europeiska termineringstaxor bedöms</w:t>
      </w:r>
      <w:r w:rsidRPr="00E211AD">
        <w:t xml:space="preserve"> därför </w:t>
      </w:r>
      <w:r>
        <w:t>bli</w:t>
      </w:r>
      <w:r w:rsidRPr="00E211AD">
        <w:t xml:space="preserve"> positiva.</w:t>
      </w:r>
    </w:p>
    <w:p w14:paraId="35663DDE" w14:textId="77777777" w:rsidR="00D85371" w:rsidRPr="00E211AD" w:rsidRDefault="00D85371" w:rsidP="00D85371">
      <w:pPr>
        <w:pStyle w:val="Rubrik5utannumrering"/>
      </w:pPr>
      <w:r>
        <w:t>Regleringsl</w:t>
      </w:r>
      <w:r w:rsidRPr="00E211AD">
        <w:t xml:space="preserve">ättnader </w:t>
      </w:r>
      <w:r>
        <w:t xml:space="preserve">vid </w:t>
      </w:r>
      <w:r w:rsidRPr="00E211AD">
        <w:t xml:space="preserve">saminvesteringar och </w:t>
      </w:r>
      <w:r>
        <w:t xml:space="preserve">för </w:t>
      </w:r>
      <w:r w:rsidRPr="00E211AD">
        <w:t>rena grossist</w:t>
      </w:r>
      <w:r>
        <w:softHyphen/>
      </w:r>
      <w:r w:rsidRPr="00E211AD">
        <w:t>företag</w:t>
      </w:r>
    </w:p>
    <w:p w14:paraId="2E6042B2" w14:textId="77777777" w:rsidR="00D85371" w:rsidRPr="00E211AD" w:rsidRDefault="00D85371" w:rsidP="00D85371">
      <w:pPr>
        <w:pStyle w:val="Brdtextmedindrag"/>
        <w:ind w:firstLine="0"/>
      </w:pPr>
      <w:r w:rsidRPr="00E211AD">
        <w:t>De nya bestämmelse</w:t>
      </w:r>
      <w:r>
        <w:t>rna</w:t>
      </w:r>
      <w:r w:rsidRPr="00E211AD">
        <w:t xml:space="preserve"> om lättnader i regleringen vid sam</w:t>
      </w:r>
      <w:r w:rsidRPr="00E211AD">
        <w:softHyphen/>
        <w:t>investering</w:t>
      </w:r>
      <w:r>
        <w:t>s</w:t>
      </w:r>
      <w:r>
        <w:softHyphen/>
        <w:t>åtaganden</w:t>
      </w:r>
      <w:r w:rsidRPr="00E211AD">
        <w:t xml:space="preserve"> syftar till att på EU-nivå gynna en modell med saminvesteringar vid an</w:t>
      </w:r>
      <w:r>
        <w:softHyphen/>
      </w:r>
      <w:r w:rsidRPr="00E211AD">
        <w:t>lägg</w:t>
      </w:r>
      <w:r>
        <w:t>ande</w:t>
      </w:r>
      <w:r w:rsidRPr="00E211AD">
        <w:t xml:space="preserve"> av ny infrastruktur för bredband med hög kapacitet, t.ex. fiber</w:t>
      </w:r>
      <w:r>
        <w:softHyphen/>
      </w:r>
      <w:r w:rsidRPr="00E211AD">
        <w:t>anslutningar. Fiberutbyggnaden i Sverige har redan nått långt och fungerande affärs</w:t>
      </w:r>
      <w:r w:rsidRPr="00E211AD">
        <w:softHyphen/>
        <w:t xml:space="preserve">modeller </w:t>
      </w:r>
      <w:r>
        <w:t xml:space="preserve">har utvecklats </w:t>
      </w:r>
      <w:r w:rsidRPr="00E211AD">
        <w:t xml:space="preserve">för att bygga ut bredband till hushåll och företag. Mot den bakgrunden </w:t>
      </w:r>
      <w:r>
        <w:t>är</w:t>
      </w:r>
      <w:r w:rsidRPr="00E211AD" w:rsidDel="003B3CCC">
        <w:t xml:space="preserve"> </w:t>
      </w:r>
      <w:r w:rsidRPr="00E211AD">
        <w:t>det mindre sannolikt att det i Sverige skulle finnas behov av</w:t>
      </w:r>
      <w:r w:rsidRPr="00E211AD" w:rsidDel="0065224E">
        <w:t xml:space="preserve"> </w:t>
      </w:r>
      <w:r>
        <w:t xml:space="preserve">sådana </w:t>
      </w:r>
      <w:r w:rsidRPr="00E211AD">
        <w:t>helt nya marknads</w:t>
      </w:r>
      <w:r>
        <w:softHyphen/>
      </w:r>
      <w:r w:rsidRPr="00E211AD">
        <w:t>strukturer som</w:t>
      </w:r>
      <w:r w:rsidRPr="00E211AD" w:rsidDel="0065224E">
        <w:t xml:space="preserve"> </w:t>
      </w:r>
      <w:r>
        <w:t>regle</w:t>
      </w:r>
      <w:r>
        <w:softHyphen/>
        <w:t xml:space="preserve">ringen av </w:t>
      </w:r>
      <w:r w:rsidRPr="00E211AD">
        <w:t>erbjudanden om sam</w:t>
      </w:r>
      <w:r w:rsidRPr="00E211AD">
        <w:softHyphen/>
        <w:t>investe</w:t>
      </w:r>
      <w:r w:rsidRPr="00E211AD">
        <w:softHyphen/>
        <w:t xml:space="preserve">ringar </w:t>
      </w:r>
      <w:r>
        <w:t>innebär</w:t>
      </w:r>
      <w:r w:rsidRPr="00E211AD">
        <w:t xml:space="preserve"> för att främja ut</w:t>
      </w:r>
      <w:r w:rsidRPr="00E211AD">
        <w:softHyphen/>
      </w:r>
      <w:r w:rsidRPr="003E5FA6">
        <w:t>bygg</w:t>
      </w:r>
      <w:r w:rsidRPr="003E5FA6">
        <w:softHyphen/>
        <w:t xml:space="preserve">naden av snabbt bredband. </w:t>
      </w:r>
      <w:r>
        <w:t xml:space="preserve">Bestämmelserna om bindande åtaganden </w:t>
      </w:r>
      <w:r w:rsidRPr="00E211AD">
        <w:t>vid sam</w:t>
      </w:r>
      <w:r>
        <w:softHyphen/>
      </w:r>
      <w:r w:rsidRPr="00E211AD">
        <w:t xml:space="preserve">investering </w:t>
      </w:r>
      <w:r>
        <w:t xml:space="preserve">kommer därmed </w:t>
      </w:r>
      <w:r w:rsidRPr="00E211AD">
        <w:t xml:space="preserve">troligen inte att tillämpas i </w:t>
      </w:r>
      <w:r>
        <w:t xml:space="preserve">någon </w:t>
      </w:r>
      <w:r w:rsidRPr="00E211AD">
        <w:t>större om</w:t>
      </w:r>
      <w:r>
        <w:softHyphen/>
      </w:r>
      <w:r w:rsidRPr="00E211AD">
        <w:t>fattning</w:t>
      </w:r>
      <w:r w:rsidRPr="00E211AD" w:rsidDel="0065224E">
        <w:t>.</w:t>
      </w:r>
    </w:p>
    <w:p w14:paraId="3DEB605C" w14:textId="77777777" w:rsidR="00D85371" w:rsidRPr="00E211AD" w:rsidRDefault="00D85371" w:rsidP="00D85371">
      <w:pPr>
        <w:pStyle w:val="Brdtextmedindrag"/>
      </w:pPr>
      <w:r w:rsidRPr="00E211AD">
        <w:t xml:space="preserve">Bestämmelserna berör nätägare som har eller potentiellt kan få SMP-status, mindre operatörer som överväger att anlägga fibernät och företag som </w:t>
      </w:r>
      <w:r w:rsidRPr="003E5FA6">
        <w:t xml:space="preserve">inte själva anlägger fibernät men behöver tillgång till </w:t>
      </w:r>
      <w:r>
        <w:t>sådant</w:t>
      </w:r>
      <w:r w:rsidRPr="003E5FA6" w:rsidDel="00882782">
        <w:t xml:space="preserve"> </w:t>
      </w:r>
      <w:r w:rsidRPr="003E5FA6">
        <w:t xml:space="preserve">nät. </w:t>
      </w:r>
      <w:r>
        <w:t>Tillämpningen av</w:t>
      </w:r>
      <w:r w:rsidRPr="00E211AD" w:rsidDel="0065224E">
        <w:t xml:space="preserve"> </w:t>
      </w:r>
      <w:r>
        <w:t>regleringen</w:t>
      </w:r>
      <w:r w:rsidRPr="00E211AD">
        <w:t xml:space="preserve"> kommer att medför</w:t>
      </w:r>
      <w:r>
        <w:t>a</w:t>
      </w:r>
      <w:r w:rsidRPr="00E211AD" w:rsidDel="0065224E">
        <w:t xml:space="preserve"> </w:t>
      </w:r>
      <w:r w:rsidRPr="00E211AD">
        <w:t xml:space="preserve">arbetsuppgifter för PTS </w:t>
      </w:r>
      <w:r w:rsidRPr="003E5FA6">
        <w:t>främst i sam</w:t>
      </w:r>
      <w:r>
        <w:softHyphen/>
      </w:r>
      <w:r w:rsidRPr="003E5FA6">
        <w:t>band med SMP-arbetet i form av bedömningar och samråd med</w:t>
      </w:r>
      <w:r w:rsidRPr="00E211AD">
        <w:t xml:space="preserve"> </w:t>
      </w:r>
      <w:r w:rsidRPr="003E5FA6">
        <w:t>in</w:t>
      </w:r>
      <w:r>
        <w:softHyphen/>
      </w:r>
      <w:r w:rsidRPr="003E5FA6">
        <w:t>tressen</w:t>
      </w:r>
      <w:r>
        <w:softHyphen/>
      </w:r>
      <w:r w:rsidRPr="003E5FA6">
        <w:t>ter på marknaden</w:t>
      </w:r>
      <w:r>
        <w:t xml:space="preserve"> samt Europeiska kommissionen</w:t>
      </w:r>
      <w:r w:rsidRPr="003E5FA6">
        <w:t xml:space="preserve">. </w:t>
      </w:r>
      <w:r>
        <w:t>En form av marknads</w:t>
      </w:r>
      <w:r>
        <w:softHyphen/>
        <w:t xml:space="preserve">test ska göras för att bedöma om åtagandet uppfyller </w:t>
      </w:r>
      <w:r>
        <w:lastRenderedPageBreak/>
        <w:t>kraven för reglerings</w:t>
      </w:r>
      <w:r>
        <w:softHyphen/>
        <w:t xml:space="preserve">lättnader. </w:t>
      </w:r>
      <w:r w:rsidRPr="00E211AD">
        <w:t>Sam</w:t>
      </w:r>
      <w:r>
        <w:softHyphen/>
      </w:r>
      <w:r w:rsidRPr="00E211AD">
        <w:t xml:space="preserve">mantaget tar en sådan process ett antal månader. Ett </w:t>
      </w:r>
      <w:r w:rsidRPr="003E5FA6">
        <w:t>åtagan</w:t>
      </w:r>
      <w:r>
        <w:softHyphen/>
      </w:r>
      <w:r w:rsidRPr="003E5FA6">
        <w:t>de om sam</w:t>
      </w:r>
      <w:r>
        <w:softHyphen/>
      </w:r>
      <w:r w:rsidRPr="003E5FA6">
        <w:t>investering och differentierade skyldigheter kommer också</w:t>
      </w:r>
      <w:r w:rsidRPr="00E211AD">
        <w:t xml:space="preserve"> att ställa krav på PTS tillsyn, inklusive eventuellt när det gäller sär</w:t>
      </w:r>
      <w:r w:rsidRPr="00E211AD">
        <w:softHyphen/>
        <w:t>redo</w:t>
      </w:r>
      <w:r w:rsidRPr="00E211AD">
        <w:softHyphen/>
        <w:t>visning.</w:t>
      </w:r>
    </w:p>
    <w:p w14:paraId="09DC7E05" w14:textId="77777777" w:rsidR="00D85371" w:rsidRPr="00E211AD" w:rsidRDefault="00D85371" w:rsidP="00D85371">
      <w:pPr>
        <w:pStyle w:val="Brdtextmedindrag"/>
      </w:pPr>
      <w:r w:rsidRPr="003E5FA6">
        <w:t>Saminvestering förutsätter avtal mellan aktörer på marknaden, vilket ökar</w:t>
      </w:r>
      <w:r w:rsidRPr="00E211AD">
        <w:t xml:space="preserve"> risken för annan konkurrenspåverkande samordning mellan de sam</w:t>
      </w:r>
      <w:r>
        <w:softHyphen/>
      </w:r>
      <w:r w:rsidRPr="00E211AD">
        <w:t>inve</w:t>
      </w:r>
      <w:r w:rsidRPr="00E211AD">
        <w:softHyphen/>
        <w:t>ste</w:t>
      </w:r>
      <w:r w:rsidRPr="00E211AD">
        <w:softHyphen/>
        <w:t>rande parterna. Frågan om gränsdragning</w:t>
      </w:r>
      <w:r>
        <w:t>en</w:t>
      </w:r>
      <w:r w:rsidRPr="00E211AD">
        <w:t xml:space="preserve"> mellan samarbete och kon</w:t>
      </w:r>
      <w:r w:rsidRPr="00E211AD">
        <w:softHyphen/>
        <w:t xml:space="preserve">kurrens på marknader för elektronisk kommunikation är inte ny men </w:t>
      </w:r>
      <w:r>
        <w:t xml:space="preserve">skulle kunna </w:t>
      </w:r>
      <w:r w:rsidRPr="00E211AD">
        <w:t xml:space="preserve">leda till frågor som Konkurrensverket behöver följa upp. Eventuella kostnader till följd av </w:t>
      </w:r>
      <w:r>
        <w:t>regleringen</w:t>
      </w:r>
      <w:r w:rsidRPr="00E211AD">
        <w:t xml:space="preserve"> bedöms rymmas inom befintlig ram. Även om fler före</w:t>
      </w:r>
      <w:r w:rsidRPr="00E211AD">
        <w:softHyphen/>
        <w:t>tag i framtiden skulle bedömas som SMP-operatörer</w:t>
      </w:r>
      <w:r>
        <w:t>,</w:t>
      </w:r>
      <w:r w:rsidRPr="00E211AD">
        <w:t xml:space="preserve"> är det inte säkert </w:t>
      </w:r>
      <w:r w:rsidRPr="003E5FA6">
        <w:t>att de skulle åläggas skyldigheter i samma utsträckning som nuvarande SMP-</w:t>
      </w:r>
      <w:r w:rsidRPr="00E211AD">
        <w:t>företag, eftersom förhållandevis få nät</w:t>
      </w:r>
      <w:r>
        <w:softHyphen/>
      </w:r>
      <w:r w:rsidRPr="00E211AD">
        <w:t>ägande företag i Sverige i dag är vertikalt integrerade (inklusive på slut</w:t>
      </w:r>
      <w:r>
        <w:softHyphen/>
      </w:r>
      <w:r w:rsidRPr="00E211AD">
        <w:t>kunds</w:t>
      </w:r>
      <w:r>
        <w:softHyphen/>
      </w:r>
      <w:r w:rsidRPr="00E211AD">
        <w:t xml:space="preserve">nivå). För dessa företag skulle det därför </w:t>
      </w:r>
      <w:r w:rsidRPr="003E5FA6">
        <w:t>finnas färre drivkrafter att erbjuda sam</w:t>
      </w:r>
      <w:r>
        <w:softHyphen/>
      </w:r>
      <w:r w:rsidRPr="003E5FA6">
        <w:t>investering för att slippa reglering.</w:t>
      </w:r>
    </w:p>
    <w:p w14:paraId="6ADB3C10" w14:textId="77777777" w:rsidR="00D85371" w:rsidRPr="00E211AD" w:rsidRDefault="00D85371" w:rsidP="00D85371">
      <w:pPr>
        <w:pStyle w:val="Brdtextmedindrag"/>
      </w:pPr>
      <w:r w:rsidRPr="00E211AD">
        <w:t>Att erbjuda saminvestering skulle även för eventuella SMP-företag an</w:t>
      </w:r>
      <w:r w:rsidRPr="00E211AD">
        <w:softHyphen/>
        <w:t xml:space="preserve">tagligen leda till administrativa kostnader för bl.a. framtagandet av rutiner </w:t>
      </w:r>
      <w:r w:rsidRPr="003E5FA6">
        <w:t>för och administration av saminvesteringsförfarandet. SMP-regleringen skulle</w:t>
      </w:r>
      <w:r w:rsidRPr="00E211AD">
        <w:t xml:space="preserve"> också kvarstå för delar av nätet som inte är föremål för saminves</w:t>
      </w:r>
      <w:r>
        <w:softHyphen/>
      </w:r>
      <w:r w:rsidRPr="00E211AD">
        <w:t xml:space="preserve">tering. Sammantaget är det osäkert vilka effekter på investeringsviljan </w:t>
      </w:r>
      <w:r>
        <w:t>regleringen</w:t>
      </w:r>
      <w:r w:rsidRPr="00E211AD">
        <w:t xml:space="preserve"> kan komma att få, </w:t>
      </w:r>
      <w:r>
        <w:t>dvs.</w:t>
      </w:r>
      <w:r w:rsidRPr="00E211AD">
        <w:t xml:space="preserve"> vilken efterfrågan från marknadens aktö</w:t>
      </w:r>
      <w:r>
        <w:softHyphen/>
      </w:r>
      <w:r w:rsidRPr="00E211AD">
        <w:t xml:space="preserve">rer som kan finnas på att dra nytta av </w:t>
      </w:r>
      <w:r>
        <w:t>regleringen</w:t>
      </w:r>
      <w:r w:rsidRPr="00E211AD">
        <w:t>.</w:t>
      </w:r>
    </w:p>
    <w:p w14:paraId="779C1F21" w14:textId="6E5360F9" w:rsidR="00D85371" w:rsidRPr="00E211AD" w:rsidRDefault="00D85371" w:rsidP="00D85371">
      <w:pPr>
        <w:pStyle w:val="Brdtextmedindrag"/>
      </w:pPr>
      <w:r w:rsidRPr="00E211AD">
        <w:t xml:space="preserve">För en operatör som inte själv har möjlighet eller intresse av att anlägga fibernät, men ser det som ett attraktivt alternativ att saminvestera, skulle regleringen kunna ge upphov till vissa positiva konsekvenser. Det kan exempelvis röra sig om en operatör som vill kunna rikta erbjudanden </w:t>
      </w:r>
      <w:r w:rsidRPr="003E5FA6">
        <w:t xml:space="preserve">om </w:t>
      </w:r>
      <w:r>
        <w:t xml:space="preserve">anläggande av </w:t>
      </w:r>
      <w:r w:rsidRPr="003E5FA6">
        <w:t>fiber till ännu inte fiberanslutna slutanvändare, men inte upp</w:t>
      </w:r>
      <w:r w:rsidRPr="003E5FA6">
        <w:softHyphen/>
      </w:r>
      <w:r w:rsidRPr="00E211AD">
        <w:t xml:space="preserve">når </w:t>
      </w:r>
      <w:r w:rsidRPr="00193ED8">
        <w:rPr>
          <w:spacing w:val="-2"/>
        </w:rPr>
        <w:t>lönsamhet genom att investera på egen hand. I dag äger närmare 200 opera</w:t>
      </w:r>
      <w:r w:rsidRPr="00193ED8">
        <w:rPr>
          <w:spacing w:val="-2"/>
        </w:rPr>
        <w:softHyphen/>
        <w:t>törer</w:t>
      </w:r>
      <w:r w:rsidRPr="00E211AD">
        <w:t xml:space="preserve"> fiberaccessnät i landet. Majoriteten av </w:t>
      </w:r>
      <w:r>
        <w:t>dem</w:t>
      </w:r>
      <w:r w:rsidRPr="00E211AD">
        <w:t xml:space="preserve"> är dock kommu</w:t>
      </w:r>
      <w:r w:rsidR="001970D0">
        <w:softHyphen/>
      </w:r>
      <w:r w:rsidRPr="00E211AD">
        <w:t xml:space="preserve">nala stadsnät, som kan förväntas anlägga fibernät av andra skäl än </w:t>
      </w:r>
      <w:r>
        <w:t>att göra vinst</w:t>
      </w:r>
      <w:r w:rsidRPr="00E211AD">
        <w:t>.</w:t>
      </w:r>
    </w:p>
    <w:p w14:paraId="3B6335CA" w14:textId="4742A0D8" w:rsidR="00D85371" w:rsidRPr="00E211AD" w:rsidRDefault="00D85371" w:rsidP="00D85371">
      <w:pPr>
        <w:pStyle w:val="Brdtextmedindrag"/>
      </w:pPr>
      <w:r>
        <w:t>En t</w:t>
      </w:r>
      <w:r w:rsidRPr="003E5FA6">
        <w:t>illämpning av</w:t>
      </w:r>
      <w:r w:rsidRPr="003E5FA6" w:rsidDel="007E77E6">
        <w:t xml:space="preserve"> </w:t>
      </w:r>
      <w:r w:rsidRPr="003E5FA6">
        <w:t>bestämmelserna skulle leda till en differenti</w:t>
      </w:r>
      <w:r w:rsidRPr="003E5FA6">
        <w:softHyphen/>
        <w:t>erad</w:t>
      </w:r>
      <w:r w:rsidRPr="00E211AD">
        <w:t xml:space="preserve"> SMP-re</w:t>
      </w:r>
      <w:r w:rsidRPr="00E211AD">
        <w:softHyphen/>
        <w:t>glering av fibernätet. En sådan mer utbredd diffe</w:t>
      </w:r>
      <w:r w:rsidRPr="00E211AD">
        <w:softHyphen/>
        <w:t>renti</w:t>
      </w:r>
      <w:r w:rsidRPr="00E211AD">
        <w:softHyphen/>
        <w:t>ering kan bli kom</w:t>
      </w:r>
      <w:r>
        <w:softHyphen/>
      </w:r>
      <w:r w:rsidRPr="00E211AD">
        <w:t>plex och detaljerad, där undantagen kan komma att gälla ett få</w:t>
      </w:r>
      <w:r w:rsidRPr="00E211AD">
        <w:softHyphen/>
        <w:t>tal an</w:t>
      </w:r>
      <w:r w:rsidR="005672D7">
        <w:softHyphen/>
      </w:r>
      <w:r w:rsidRPr="00E211AD">
        <w:t>slut</w:t>
      </w:r>
      <w:r>
        <w:softHyphen/>
      </w:r>
      <w:r w:rsidRPr="00E211AD">
        <w:t>ningar på lokal nivå. Den kan också förändras över tid, allt</w:t>
      </w:r>
      <w:r>
        <w:t xml:space="preserve"> </w:t>
      </w:r>
      <w:r w:rsidRPr="003E5FA6">
        <w:t xml:space="preserve">eftersom </w:t>
      </w:r>
      <w:r w:rsidRPr="005672D7">
        <w:rPr>
          <w:spacing w:val="-2"/>
        </w:rPr>
        <w:t>nya fiberanslutningar anläggs. Sammantaget kan en sådan reglering, särskilt</w:t>
      </w:r>
      <w:r w:rsidRPr="00E211AD">
        <w:t xml:space="preserve"> om den används mer än i enstaka fall, bli betydligt svårare att över</w:t>
      </w:r>
      <w:r w:rsidR="005672D7">
        <w:softHyphen/>
      </w:r>
      <w:r w:rsidRPr="00E211AD">
        <w:t>blicka och förutse för såväl marknadsaktörer som för reglerings</w:t>
      </w:r>
      <w:r w:rsidRPr="00E211AD">
        <w:softHyphen/>
        <w:t>myn</w:t>
      </w:r>
      <w:r w:rsidRPr="00E211AD">
        <w:softHyphen/>
        <w:t>dig</w:t>
      </w:r>
      <w:r w:rsidRPr="00E211AD">
        <w:softHyphen/>
        <w:t>heten.</w:t>
      </w:r>
    </w:p>
    <w:p w14:paraId="68136983" w14:textId="77777777" w:rsidR="00D85371" w:rsidRPr="00E211AD" w:rsidRDefault="00D85371" w:rsidP="00D85371">
      <w:pPr>
        <w:pStyle w:val="Brdtextmedindrag"/>
      </w:pPr>
      <w:r>
        <w:t xml:space="preserve">SMP-operatörer som är </w:t>
      </w:r>
      <w:r w:rsidRPr="003E5FA6">
        <w:t>rena grossistföretag</w:t>
      </w:r>
      <w:r w:rsidRPr="00E211AD">
        <w:t xml:space="preserve"> ska</w:t>
      </w:r>
      <w:r w:rsidRPr="003E5FA6" w:rsidDel="004D1591">
        <w:t xml:space="preserve"> </w:t>
      </w:r>
      <w:r w:rsidRPr="003E5FA6">
        <w:t>i normalfallet endast kunna åläggas vissa mindre ingripande SMP-skyldig</w:t>
      </w:r>
      <w:r w:rsidRPr="003E5FA6">
        <w:softHyphen/>
        <w:t>heter. Berörda mark</w:t>
      </w:r>
      <w:r>
        <w:softHyphen/>
      </w:r>
      <w:r w:rsidRPr="003E5FA6">
        <w:t>nads</w:t>
      </w:r>
      <w:r w:rsidRPr="003E5FA6">
        <w:softHyphen/>
        <w:t>aktörer är därmed främst potentiella och nuvarande</w:t>
      </w:r>
      <w:r w:rsidRPr="00E211AD">
        <w:t xml:space="preserve"> rena grossist</w:t>
      </w:r>
      <w:r>
        <w:softHyphen/>
      </w:r>
      <w:r w:rsidRPr="00E211AD">
        <w:t>företag, i den utsträckning de kan tänkas kunna bli SMP-företag, och deras kunder. Indirekt kan slutkunder beröras. Kommuner berörs inte direkt annat än som ägare av bredbandsnät. Ett större antal kom</w:t>
      </w:r>
      <w:r w:rsidRPr="00E211AD">
        <w:softHyphen/>
        <w:t>munala stadsnät torde anses vara rena grossistföretag, liksom ett mindre antal pri</w:t>
      </w:r>
      <w:r w:rsidRPr="00E211AD">
        <w:softHyphen/>
        <w:t>vata nät</w:t>
      </w:r>
      <w:r>
        <w:softHyphen/>
      </w:r>
      <w:r w:rsidRPr="00E211AD">
        <w:t>ägare. Den enda bredbandsmarknad som för när</w:t>
      </w:r>
      <w:r w:rsidRPr="00E211AD">
        <w:softHyphen/>
      </w:r>
      <w:r w:rsidRPr="003E5FA6">
        <w:t>varande regleras är mark</w:t>
      </w:r>
      <w:r>
        <w:softHyphen/>
      </w:r>
      <w:r w:rsidRPr="003E5FA6">
        <w:t>naden för lokalt tillträde till nätinfrastruktur. En</w:t>
      </w:r>
      <w:r w:rsidRPr="003E5FA6">
        <w:softHyphen/>
        <w:t>dast</w:t>
      </w:r>
      <w:r w:rsidRPr="00E211AD">
        <w:t xml:space="preserve"> en aktör anses </w:t>
      </w:r>
      <w:r w:rsidRPr="003E5FA6">
        <w:t>för närvarande ha marknadsmakt på den marknaden</w:t>
      </w:r>
      <w:r>
        <w:t>,</w:t>
      </w:r>
      <w:r w:rsidRPr="003E5FA6">
        <w:t xml:space="preserve"> och den aktören är inte</w:t>
      </w:r>
      <w:r w:rsidRPr="00E211AD">
        <w:t xml:space="preserve"> ett rent grossistföretag.</w:t>
      </w:r>
    </w:p>
    <w:p w14:paraId="4BC3AC58" w14:textId="77777777" w:rsidR="00D85371" w:rsidRPr="00E211AD" w:rsidRDefault="00D85371" w:rsidP="00D85371">
      <w:pPr>
        <w:pStyle w:val="Brdtextmedindrag"/>
      </w:pPr>
      <w:r>
        <w:lastRenderedPageBreak/>
        <w:t>Förslaget</w:t>
      </w:r>
      <w:r w:rsidRPr="00E211AD" w:rsidDel="004D1591">
        <w:t xml:space="preserve"> </w:t>
      </w:r>
      <w:r w:rsidRPr="00E211AD">
        <w:t>kan leda till att ren grossistverksamhet som affärsmodell tillämpas i högre utsträckning. Det minskar</w:t>
      </w:r>
      <w:r w:rsidRPr="00E211AD" w:rsidDel="00F12549">
        <w:t xml:space="preserve"> </w:t>
      </w:r>
      <w:r w:rsidRPr="00E211AD">
        <w:t>drivkrafterna att diskriminera grossist</w:t>
      </w:r>
      <w:r>
        <w:softHyphen/>
      </w:r>
      <w:r w:rsidRPr="00E211AD">
        <w:t>kunder till fördel för den egna slutkundsverksamheten, vilket varit en av de största utmaningarna som reg</w:t>
      </w:r>
      <w:r>
        <w:t>elverket</w:t>
      </w:r>
      <w:r w:rsidRPr="00E211AD">
        <w:t xml:space="preserve"> haft att hantera. Den skulle kunna leda till att utbyggnaden ökar och att </w:t>
      </w:r>
      <w:r>
        <w:t xml:space="preserve">ytterligare </w:t>
      </w:r>
      <w:r w:rsidRPr="00E211AD">
        <w:t>bredbandsnät kan anläggas i områden där sådana redan finns, vilket kan leda till förbättrad konkurrens, med positiva effekter för slutkunder. Sannolik</w:t>
      </w:r>
      <w:r>
        <w:softHyphen/>
      </w:r>
      <w:r w:rsidRPr="00E211AD">
        <w:t>heten för det är dock svår att bedöma. Mindre ingripande skyl</w:t>
      </w:r>
      <w:r>
        <w:softHyphen/>
      </w:r>
      <w:r w:rsidRPr="00E211AD">
        <w:t>dig</w:t>
      </w:r>
      <w:r>
        <w:softHyphen/>
      </w:r>
      <w:r w:rsidRPr="00E211AD">
        <w:t>het</w:t>
      </w:r>
      <w:r>
        <w:softHyphen/>
      </w:r>
      <w:r w:rsidRPr="00E211AD">
        <w:t xml:space="preserve">er på grossistnivå kan teoretiskt också få effekt på slutkundsnivå i form av högre priser. Detta har PTS möjlighet att ingripa mot. Även om konsekvenserna av förslaget i denna del är svårbedömda, väntas </w:t>
      </w:r>
      <w:r>
        <w:t>förslaget</w:t>
      </w:r>
      <w:r w:rsidRPr="00E211AD">
        <w:t xml:space="preserve"> samman</w:t>
      </w:r>
      <w:r w:rsidRPr="00E211AD">
        <w:softHyphen/>
        <w:t xml:space="preserve">taget </w:t>
      </w:r>
      <w:r>
        <w:t>få</w:t>
      </w:r>
      <w:r w:rsidRPr="00E211AD">
        <w:t xml:space="preserve"> begränsade effekter på konkurrenssituationen.</w:t>
      </w:r>
    </w:p>
    <w:p w14:paraId="2CB77912" w14:textId="77777777" w:rsidR="00D85371" w:rsidRPr="00292F5A" w:rsidRDefault="00D85371" w:rsidP="00D85371">
      <w:pPr>
        <w:pStyle w:val="Rubrik5utannumrering"/>
      </w:pPr>
      <w:bookmarkStart w:id="1745" w:name="_Toc9841716"/>
      <w:bookmarkStart w:id="1746" w:name="_Toc9867594"/>
      <w:bookmarkStart w:id="1747" w:name="_Toc9867844"/>
      <w:bookmarkStart w:id="1748" w:name="_Toc9871261"/>
      <w:bookmarkStart w:id="1749" w:name="_Toc9958344"/>
      <w:bookmarkStart w:id="1750" w:name="_Toc9961905"/>
      <w:bookmarkStart w:id="1751" w:name="_Toc9962502"/>
      <w:bookmarkStart w:id="1752" w:name="_Toc17793466"/>
      <w:r w:rsidRPr="00292F5A">
        <w:t>S</w:t>
      </w:r>
      <w:bookmarkEnd w:id="1745"/>
      <w:r w:rsidRPr="00292F5A">
        <w:t>amhällsomfattande tjänster</w:t>
      </w:r>
      <w:bookmarkEnd w:id="1746"/>
      <w:bookmarkEnd w:id="1747"/>
      <w:bookmarkEnd w:id="1748"/>
      <w:bookmarkEnd w:id="1749"/>
      <w:bookmarkEnd w:id="1750"/>
      <w:bookmarkEnd w:id="1751"/>
      <w:bookmarkEnd w:id="1752"/>
    </w:p>
    <w:p w14:paraId="15AC7DDC" w14:textId="77777777" w:rsidR="00D85371" w:rsidRPr="003E5FA6" w:rsidRDefault="00D85371" w:rsidP="00D85371">
      <w:pPr>
        <w:pStyle w:val="Brdtext"/>
      </w:pPr>
      <w:r w:rsidRPr="003E5FA6">
        <w:t>EU-direktivets reglering av samhällsomfattande tjänster innebär i praktik</w:t>
      </w:r>
      <w:r>
        <w:softHyphen/>
      </w:r>
      <w:r w:rsidRPr="003E5FA6">
        <w:t>en</w:t>
      </w:r>
      <w:r w:rsidRPr="00E211AD">
        <w:t xml:space="preserve"> inga större förändringar mot vad som föreskrivs i USO-direktiv</w:t>
      </w:r>
      <w:r>
        <w:softHyphen/>
      </w:r>
      <w:r w:rsidRPr="00E211AD">
        <w:t>et. De sam</w:t>
      </w:r>
      <w:r w:rsidRPr="00E211AD">
        <w:softHyphen/>
        <w:t>hälls</w:t>
      </w:r>
      <w:r w:rsidRPr="00E211AD">
        <w:softHyphen/>
        <w:t>omfattande tjänsterna begränsas till att omfatta en adekvat inter</w:t>
      </w:r>
      <w:r w:rsidRPr="00E211AD">
        <w:softHyphen/>
        <w:t>netanslutning via bredband och talkommunikationstjänster. Bestäm</w:t>
      </w:r>
      <w:r>
        <w:softHyphen/>
      </w:r>
      <w:r w:rsidRPr="00E211AD">
        <w:t>mels</w:t>
      </w:r>
      <w:r>
        <w:softHyphen/>
      </w:r>
      <w:r w:rsidRPr="00E211AD">
        <w:t>er om abonnentförteckning, nummerupplysningstjänst, telefon</w:t>
      </w:r>
      <w:r>
        <w:softHyphen/>
      </w:r>
      <w:r w:rsidRPr="00E211AD">
        <w:t>automat</w:t>
      </w:r>
      <w:r>
        <w:softHyphen/>
      </w:r>
      <w:r w:rsidRPr="00E211AD">
        <w:t xml:space="preserve">er och </w:t>
      </w:r>
      <w:r w:rsidRPr="003E5FA6">
        <w:t>telefaxkommunikation förs inte över till den nya lagen. Bestämmelserna är</w:t>
      </w:r>
      <w:r w:rsidRPr="00E211AD">
        <w:t xml:space="preserve"> </w:t>
      </w:r>
      <w:r w:rsidRPr="003E5FA6">
        <w:t>därmed bättre anpassade till dagens verklighet och de problem som kan finnas</w:t>
      </w:r>
      <w:r w:rsidRPr="00E211AD">
        <w:t xml:space="preserve"> på marknaden. Mot den bakgrunden bedöms förslag</w:t>
      </w:r>
      <w:r>
        <w:softHyphen/>
      </w:r>
      <w:r w:rsidRPr="00E211AD">
        <w:t xml:space="preserve">en inte medföra </w:t>
      </w:r>
      <w:r w:rsidRPr="003E5FA6">
        <w:t>några större konsekvenser för slutkunderna, företagen eller myndig</w:t>
      </w:r>
      <w:r w:rsidRPr="003E5FA6">
        <w:softHyphen/>
        <w:t>het</w:t>
      </w:r>
      <w:r>
        <w:softHyphen/>
      </w:r>
      <w:r w:rsidRPr="003E5FA6">
        <w:t>er</w:t>
      </w:r>
      <w:r>
        <w:softHyphen/>
      </w:r>
      <w:r w:rsidRPr="003E5FA6">
        <w:t>na.</w:t>
      </w:r>
    </w:p>
    <w:p w14:paraId="15651DFE" w14:textId="77777777" w:rsidR="00D85371" w:rsidRPr="0071492C" w:rsidRDefault="00D85371" w:rsidP="00D85371">
      <w:pPr>
        <w:pStyle w:val="Rubrik5utannumrering"/>
      </w:pPr>
      <w:bookmarkStart w:id="1753" w:name="_Toc9841717"/>
      <w:bookmarkStart w:id="1754" w:name="_Toc9867595"/>
      <w:bookmarkStart w:id="1755" w:name="_Toc9867845"/>
      <w:bookmarkStart w:id="1756" w:name="_Toc9871262"/>
      <w:bookmarkStart w:id="1757" w:name="_Toc9958345"/>
      <w:bookmarkStart w:id="1758" w:name="_Toc9961906"/>
      <w:bookmarkStart w:id="1759" w:name="_Toc9962503"/>
      <w:bookmarkStart w:id="1760" w:name="_Toc17793467"/>
      <w:r w:rsidRPr="0071492C">
        <w:t>Slutanvändares rättigheter</w:t>
      </w:r>
      <w:bookmarkEnd w:id="1753"/>
      <w:bookmarkEnd w:id="1754"/>
      <w:bookmarkEnd w:id="1755"/>
      <w:bookmarkEnd w:id="1756"/>
      <w:bookmarkEnd w:id="1757"/>
      <w:bookmarkEnd w:id="1758"/>
      <w:bookmarkEnd w:id="1759"/>
      <w:bookmarkEnd w:id="1760"/>
    </w:p>
    <w:p w14:paraId="633C4E2C" w14:textId="15CE0AB7" w:rsidR="00D85371" w:rsidRPr="00E211AD" w:rsidRDefault="00D85371" w:rsidP="00D85371">
      <w:pPr>
        <w:pStyle w:val="Brdtextmedindrag"/>
        <w:ind w:firstLine="0"/>
      </w:pPr>
      <w:r w:rsidRPr="00E211AD">
        <w:t>Förbudet mot diskriminerande krav och villkor som syftar till att säker</w:t>
      </w:r>
      <w:r>
        <w:softHyphen/>
      </w:r>
      <w:r w:rsidRPr="00E211AD">
        <w:t>ställa att slutanvändare inte nekas tillgång till abonnemang eller andra avtal om elektroniska kommunikationstjänster kan väntas medföra få konse</w:t>
      </w:r>
      <w:r w:rsidR="007133D9">
        <w:softHyphen/>
      </w:r>
      <w:r w:rsidRPr="00E211AD">
        <w:t xml:space="preserve">kvenser på den svenska </w:t>
      </w:r>
      <w:r w:rsidRPr="00334A9E">
        <w:t>marknaden. Även om tjänstedirektivet 2006/123/EG, som innehåller en liknande regel, inte är tillämpligt på elek</w:t>
      </w:r>
      <w:r w:rsidR="007133D9">
        <w:softHyphen/>
      </w:r>
      <w:r w:rsidRPr="00334A9E">
        <w:t>troniska kommun</w:t>
      </w:r>
      <w:r w:rsidRPr="00334A9E">
        <w:softHyphen/>
        <w:t>ika</w:t>
      </w:r>
      <w:r w:rsidRPr="00334A9E">
        <w:softHyphen/>
        <w:t>tionstjänster</w:t>
      </w:r>
      <w:r>
        <w:t>,</w:t>
      </w:r>
      <w:r w:rsidRPr="00334A9E">
        <w:t xml:space="preserve"> har</w:t>
      </w:r>
      <w:r w:rsidRPr="00E211AD">
        <w:t xml:space="preserve"> det funnits en praxis som nu kodifie</w:t>
      </w:r>
      <w:r w:rsidR="007133D9">
        <w:softHyphen/>
      </w:r>
      <w:r w:rsidRPr="00E211AD">
        <w:t xml:space="preserve">ras på området för elektronisk kommunikation. Att </w:t>
      </w:r>
      <w:r>
        <w:t xml:space="preserve">principen </w:t>
      </w:r>
      <w:r w:rsidRPr="00E211AD">
        <w:t>kommer till klart uttryck i den nya lagen bedöms dock innebära ökad transparens och rättssäkerhet.</w:t>
      </w:r>
    </w:p>
    <w:p w14:paraId="1B8FD0F8" w14:textId="77777777" w:rsidR="00D85371" w:rsidRPr="00E211AD" w:rsidRDefault="00D85371" w:rsidP="00D85371">
      <w:pPr>
        <w:pStyle w:val="Brdtextmedindrag"/>
      </w:pPr>
      <w:r w:rsidRPr="00E211AD">
        <w:t xml:space="preserve">Mikroföretag som endast tillhandahåller nummeroberoende </w:t>
      </w:r>
      <w:r>
        <w:t>inter</w:t>
      </w:r>
      <w:r>
        <w:softHyphen/>
        <w:t>perso</w:t>
      </w:r>
      <w:r>
        <w:softHyphen/>
        <w:t>nella</w:t>
      </w:r>
      <w:r w:rsidRPr="00E211AD">
        <w:t xml:space="preserve"> kommun</w:t>
      </w:r>
      <w:r w:rsidRPr="00E211AD">
        <w:softHyphen/>
        <w:t>ika</w:t>
      </w:r>
      <w:r w:rsidRPr="00E211AD">
        <w:softHyphen/>
        <w:t>tions</w:t>
      </w:r>
      <w:r w:rsidRPr="00E211AD">
        <w:softHyphen/>
        <w:t>tjänster</w:t>
      </w:r>
      <w:r w:rsidRPr="00E211AD">
        <w:rPr>
          <w:i/>
        </w:rPr>
        <w:t xml:space="preserve"> </w:t>
      </w:r>
      <w:r w:rsidRPr="00E211AD">
        <w:t>ska inte omfattas av flera be</w:t>
      </w:r>
      <w:r w:rsidRPr="00E211AD">
        <w:softHyphen/>
        <w:t>stäm</w:t>
      </w:r>
      <w:r w:rsidRPr="00E211AD">
        <w:softHyphen/>
        <w:t>mel</w:t>
      </w:r>
      <w:r>
        <w:softHyphen/>
      </w:r>
      <w:r w:rsidRPr="00E211AD">
        <w:t>ser om slutkunds</w:t>
      </w:r>
      <w:r>
        <w:softHyphen/>
      </w:r>
      <w:r w:rsidRPr="00E211AD">
        <w:t>skydd. Det kan antas att de mikroföretag som avses sällan har sitt säte i Sverige. Om ett företag tillhandahåller tjänster i Sverige men har sitt säte i ett land utanför EU</w:t>
      </w:r>
      <w:r>
        <w:t>,</w:t>
      </w:r>
      <w:r w:rsidRPr="00E211AD">
        <w:t xml:space="preserve"> blir det svårare för PTS att identifiera företaget som ett mikroföretag och utöva tillsyn mot företaget bl.a. när det gäller skyldigheten att informera slutanvändare om att skyddsregler inte gäller. Konsekvenser för de företag som undantas från regleringen är att de enklare kan sälja sina tjänster till slutanvändare. För slutanvändare som ingår avtal med ett sådant mikroföretag blir konsekvensen ett sämre skydd än om avtalet hade ingåtts med ett företag som omfattas av bestäm</w:t>
      </w:r>
      <w:r>
        <w:softHyphen/>
      </w:r>
      <w:r w:rsidRPr="00E211AD">
        <w:t>melser</w:t>
      </w:r>
      <w:r>
        <w:softHyphen/>
      </w:r>
      <w:r w:rsidRPr="00E211AD">
        <w:t>na. Det finns också en risk att undantaget utnyttjas av oseriösa aktörer för att låsa in kunder i avtal de annars inte hade ingått.</w:t>
      </w:r>
    </w:p>
    <w:p w14:paraId="77506B8B" w14:textId="2186C492" w:rsidR="00D85371" w:rsidRPr="00E211AD" w:rsidRDefault="00D85371" w:rsidP="00F775E2">
      <w:pPr>
        <w:pStyle w:val="Brdtextmedindrag"/>
      </w:pPr>
      <w:r w:rsidRPr="00E211AD">
        <w:t xml:space="preserve">I </w:t>
      </w:r>
      <w:r>
        <w:t xml:space="preserve">propositionen </w:t>
      </w:r>
      <w:r w:rsidRPr="00E211AD">
        <w:t>finns förslag om att konsumenter, mikroföretag, små före</w:t>
      </w:r>
      <w:r w:rsidRPr="00E211AD">
        <w:softHyphen/>
        <w:t>tag och organisationer som drivs utan vinstsyfte ska ha rätt till infor</w:t>
      </w:r>
      <w:r w:rsidRPr="00E211AD">
        <w:softHyphen/>
      </w:r>
      <w:r w:rsidRPr="00E211AD">
        <w:lastRenderedPageBreak/>
        <w:t>mation med visst närmare angivet innehåll, inklusive en sammanfattning av de viktigaste avtalsvillkoren, innan ett avtal ingås. Vissa andra slut</w:t>
      </w:r>
      <w:r>
        <w:softHyphen/>
      </w:r>
      <w:r w:rsidRPr="00E211AD">
        <w:t>använd</w:t>
      </w:r>
      <w:r>
        <w:softHyphen/>
      </w:r>
      <w:r w:rsidRPr="00E211AD">
        <w:t>are än konsumenter ska få informationen så länge de inte aktivt av</w:t>
      </w:r>
      <w:r w:rsidR="007133D9">
        <w:softHyphen/>
      </w:r>
      <w:r w:rsidRPr="00E211AD">
        <w:t>sagt sig den rättigheten</w:t>
      </w:r>
      <w:r>
        <w:t xml:space="preserve"> </w:t>
      </w:r>
      <w:r w:rsidRPr="00E211AD">
        <w:t>(</w:t>
      </w:r>
      <w:r>
        <w:t xml:space="preserve">s.k. </w:t>
      </w:r>
      <w:r w:rsidRPr="00E211AD">
        <w:t xml:space="preserve">opt-out), vilket är en förändring jämfört med nuvarande bestämmelser enligt vilka andra slutanvändare har möjlighet att begära motsvarande information som konsumenter ska få (opt-in). </w:t>
      </w:r>
      <w:r w:rsidRPr="005C0B74">
        <w:t xml:space="preserve">I </w:t>
      </w:r>
      <w:r>
        <w:t>april 2021</w:t>
      </w:r>
      <w:r w:rsidRPr="005C0B74">
        <w:t xml:space="preserve"> </w:t>
      </w:r>
      <w:r>
        <w:t>var</w:t>
      </w:r>
      <w:r w:rsidRPr="005C0B74">
        <w:t xml:space="preserve"> </w:t>
      </w:r>
      <w:r>
        <w:t xml:space="preserve">ungefär </w:t>
      </w:r>
      <w:r w:rsidRPr="005C0B74">
        <w:t>6</w:t>
      </w:r>
      <w:r>
        <w:t>5</w:t>
      </w:r>
      <w:r w:rsidRPr="005C0B74">
        <w:t>0 aktörer anmälda hos PTS för till</w:t>
      </w:r>
      <w:r>
        <w:softHyphen/>
      </w:r>
      <w:r w:rsidRPr="005C0B74">
        <w:t>handa</w:t>
      </w:r>
      <w:r>
        <w:softHyphen/>
      </w:r>
      <w:r w:rsidRPr="005C0B74">
        <w:t>hållande av elektroniska kommunikationsnät och elektroniska kom</w:t>
      </w:r>
      <w:r>
        <w:softHyphen/>
      </w:r>
      <w:r w:rsidRPr="005C0B74">
        <w:t>mu</w:t>
      </w:r>
      <w:r>
        <w:softHyphen/>
      </w:r>
      <w:r w:rsidRPr="005C0B74">
        <w:t>ni</w:t>
      </w:r>
      <w:r>
        <w:softHyphen/>
      </w:r>
      <w:r w:rsidRPr="005C0B74">
        <w:t>ka</w:t>
      </w:r>
      <w:r>
        <w:softHyphen/>
      </w:r>
      <w:r w:rsidRPr="005C0B74">
        <w:t>tions</w:t>
      </w:r>
      <w:r>
        <w:softHyphen/>
      </w:r>
      <w:r w:rsidRPr="005C0B74">
        <w:t xml:space="preserve">tjänster. </w:t>
      </w:r>
      <w:r w:rsidRPr="00E211AD">
        <w:t>De tillhandahållare av elektronisk kommuni</w:t>
      </w:r>
      <w:r>
        <w:softHyphen/>
      </w:r>
      <w:r w:rsidRPr="00E211AD">
        <w:t>kation som påverkas är tillhanda</w:t>
      </w:r>
      <w:r w:rsidRPr="00E211AD">
        <w:softHyphen/>
        <w:t>hållare av andra allmänt till</w:t>
      </w:r>
      <w:r>
        <w:softHyphen/>
      </w:r>
      <w:r w:rsidRPr="00E211AD">
        <w:t>gängliga elektroniska kom</w:t>
      </w:r>
      <w:r>
        <w:softHyphen/>
      </w:r>
      <w:r w:rsidRPr="00E211AD">
        <w:t>mu</w:t>
      </w:r>
      <w:r>
        <w:softHyphen/>
      </w:r>
      <w:r w:rsidRPr="00E211AD">
        <w:t>ni</w:t>
      </w:r>
      <w:r>
        <w:softHyphen/>
      </w:r>
      <w:r w:rsidRPr="00E211AD">
        <w:t>ka</w:t>
      </w:r>
      <w:r>
        <w:softHyphen/>
      </w:r>
      <w:r w:rsidRPr="00E211AD">
        <w:t>tions</w:t>
      </w:r>
      <w:r>
        <w:softHyphen/>
      </w:r>
      <w:r w:rsidRPr="00E211AD">
        <w:t>tjänster än överförings</w:t>
      </w:r>
      <w:r w:rsidRPr="00E211AD">
        <w:softHyphen/>
        <w:t>tjänster för till</w:t>
      </w:r>
      <w:r>
        <w:softHyphen/>
      </w:r>
      <w:r w:rsidRPr="00E211AD">
        <w:t>handa</w:t>
      </w:r>
      <w:r>
        <w:softHyphen/>
      </w:r>
      <w:r w:rsidRPr="00E211AD">
        <w:t>hållande av maskin</w:t>
      </w:r>
      <w:r>
        <w:t>-</w:t>
      </w:r>
      <w:r w:rsidRPr="00E211AD">
        <w:t>till</w:t>
      </w:r>
      <w:r>
        <w:t>-</w:t>
      </w:r>
      <w:r w:rsidRPr="00E211AD">
        <w:t>maskin-tjänster. Av dessa bedöms de flesta av till</w:t>
      </w:r>
      <w:r w:rsidRPr="00E211AD">
        <w:softHyphen/>
        <w:t>handa</w:t>
      </w:r>
      <w:r>
        <w:softHyphen/>
      </w:r>
      <w:r w:rsidRPr="00E211AD">
        <w:t>hållarna vara mindre företag. Det kan uppstå inträdes</w:t>
      </w:r>
      <w:r>
        <w:softHyphen/>
      </w:r>
      <w:r w:rsidRPr="00E211AD">
        <w:t>hinder för mindre företag på mark</w:t>
      </w:r>
      <w:r w:rsidR="007133D9">
        <w:softHyphen/>
      </w:r>
      <w:r w:rsidRPr="00E211AD">
        <w:t xml:space="preserve">naden när det införs allt för </w:t>
      </w:r>
      <w:r>
        <w:t>be</w:t>
      </w:r>
      <w:r w:rsidRPr="00E211AD">
        <w:t>tunga</w:t>
      </w:r>
      <w:r>
        <w:t>nde</w:t>
      </w:r>
      <w:r w:rsidRPr="00E211AD">
        <w:t xml:space="preserve"> krav på hur och när information ska lämnas. </w:t>
      </w:r>
      <w:r>
        <w:t>T</w:t>
      </w:r>
      <w:r w:rsidRPr="00E211AD">
        <w:t>elekom</w:t>
      </w:r>
      <w:r w:rsidRPr="00E211AD">
        <w:softHyphen/>
        <w:t xml:space="preserve">branschen </w:t>
      </w:r>
      <w:r>
        <w:t xml:space="preserve">placerade sig </w:t>
      </w:r>
      <w:r w:rsidRPr="00E211AD">
        <w:t>för sjätte året i rad i botten</w:t>
      </w:r>
      <w:r w:rsidR="007133D9">
        <w:softHyphen/>
      </w:r>
      <w:r w:rsidRPr="00E211AD">
        <w:t>skiktet i Konsu</w:t>
      </w:r>
      <w:r>
        <w:softHyphen/>
      </w:r>
      <w:r w:rsidRPr="00E211AD">
        <w:t>ment</w:t>
      </w:r>
      <w:r w:rsidRPr="00E211AD">
        <w:softHyphen/>
        <w:t xml:space="preserve">verkets </w:t>
      </w:r>
      <w:r>
        <w:t xml:space="preserve">senaste </w:t>
      </w:r>
      <w:r w:rsidRPr="00E211AD">
        <w:t>konsument</w:t>
      </w:r>
      <w:r>
        <w:softHyphen/>
      </w:r>
      <w:r w:rsidRPr="00E211AD">
        <w:t xml:space="preserve">rapport </w:t>
      </w:r>
      <w:r>
        <w:t xml:space="preserve">som kom ut </w:t>
      </w:r>
      <w:r w:rsidRPr="00E211AD">
        <w:t>2018, bl.a. när det gäller transparens och möjlig</w:t>
      </w:r>
      <w:r w:rsidRPr="00E211AD">
        <w:softHyphen/>
        <w:t>heten att göra informerade val</w:t>
      </w:r>
      <w:r>
        <w:t>.</w:t>
      </w:r>
      <w:r w:rsidRPr="00E211AD">
        <w:t xml:space="preserve"> </w:t>
      </w:r>
      <w:r>
        <w:t>Därför</w:t>
      </w:r>
      <w:r w:rsidRPr="00E211AD">
        <w:t xml:space="preserve"> måste skyldigheten att lämna infor</w:t>
      </w:r>
      <w:r w:rsidRPr="00E211AD">
        <w:softHyphen/>
        <w:t>mation i samband med avtal och in</w:t>
      </w:r>
      <w:r>
        <w:softHyphen/>
      </w:r>
      <w:r w:rsidRPr="00E211AD">
        <w:t>tresset av att dessa inte är avskräckande på ett sätt som hindrar ett mark</w:t>
      </w:r>
      <w:r>
        <w:softHyphen/>
      </w:r>
      <w:r w:rsidRPr="00E211AD">
        <w:t>nadsinträde ställas mot intresset att förbättra informations</w:t>
      </w:r>
      <w:r>
        <w:softHyphen/>
      </w:r>
      <w:r w:rsidRPr="00E211AD">
        <w:t>möjligheten för slutanvändarna inför ett köp. Sammantaget bedöms informations</w:t>
      </w:r>
      <w:r>
        <w:softHyphen/>
      </w:r>
      <w:r w:rsidRPr="00E211AD">
        <w:t>kraven inte vara alltför betung</w:t>
      </w:r>
      <w:r>
        <w:softHyphen/>
      </w:r>
      <w:r w:rsidRPr="00E211AD">
        <w:t>ande.</w:t>
      </w:r>
    </w:p>
    <w:p w14:paraId="633AAF33" w14:textId="4A2FCB36" w:rsidR="00D85371" w:rsidRPr="00E211AD" w:rsidRDefault="00D85371" w:rsidP="00D85371">
      <w:pPr>
        <w:pStyle w:val="Brdtextmedindrag"/>
      </w:pPr>
      <w:r w:rsidRPr="00E211AD">
        <w:t>Enligt Konsumentverkets konsument</w:t>
      </w:r>
      <w:r w:rsidRPr="00E211AD">
        <w:softHyphen/>
        <w:t>rapport är marknaden för fast tele</w:t>
      </w:r>
      <w:r>
        <w:softHyphen/>
      </w:r>
      <w:r w:rsidRPr="00E211AD">
        <w:t>foni särskilt problematisk. Enligt rapporten är konsumenters tillit och val</w:t>
      </w:r>
      <w:r>
        <w:softHyphen/>
      </w:r>
      <w:r w:rsidRPr="00E211AD">
        <w:t>möjligheter vid köp låg. Ett problem är förekomsten av oseriösa aktörer som bedriver telefonförsäljning av fasta telefon</w:t>
      </w:r>
      <w:r w:rsidRPr="00E211AD">
        <w:softHyphen/>
        <w:t>abonne</w:t>
      </w:r>
      <w:r>
        <w:softHyphen/>
      </w:r>
      <w:r w:rsidRPr="00E211AD">
        <w:t xml:space="preserve">mang. </w:t>
      </w:r>
      <w:r>
        <w:t>Dessa aktörer</w:t>
      </w:r>
      <w:r w:rsidRPr="00E211AD">
        <w:t xml:space="preserve"> använder sig av bedrägliga metoder som medför att slut</w:t>
      </w:r>
      <w:r w:rsidRPr="00E211AD">
        <w:softHyphen/>
        <w:t>an</w:t>
      </w:r>
      <w:r w:rsidRPr="00E211AD">
        <w:softHyphen/>
        <w:t>vän</w:t>
      </w:r>
      <w:r w:rsidRPr="00E211AD">
        <w:softHyphen/>
        <w:t>dare inte är fullt medvetna om villkor och kon</w:t>
      </w:r>
      <w:r w:rsidRPr="00E211AD">
        <w:softHyphen/>
        <w:t xml:space="preserve">sekvenser när avtal ingås. </w:t>
      </w:r>
      <w:r>
        <w:t>Informations</w:t>
      </w:r>
      <w:r>
        <w:softHyphen/>
        <w:t xml:space="preserve">kravet innebär att slutanvändarna </w:t>
      </w:r>
      <w:r w:rsidRPr="00E211AD">
        <w:t>ges ett för</w:t>
      </w:r>
      <w:r w:rsidRPr="00E211AD">
        <w:softHyphen/>
      </w:r>
      <w:r w:rsidRPr="00E211AD">
        <w:softHyphen/>
        <w:t>bättrat besluts</w:t>
      </w:r>
      <w:r>
        <w:softHyphen/>
      </w:r>
      <w:r w:rsidRPr="00E211AD">
        <w:t xml:space="preserve">underlag innan </w:t>
      </w:r>
      <w:r>
        <w:t xml:space="preserve">de ingår </w:t>
      </w:r>
      <w:r w:rsidRPr="00E211AD">
        <w:t>avtal</w:t>
      </w:r>
      <w:r>
        <w:t xml:space="preserve">. </w:t>
      </w:r>
      <w:r w:rsidRPr="00E211AD">
        <w:t xml:space="preserve">Konsekvenserna </w:t>
      </w:r>
      <w:r>
        <w:t>av förslaget</w:t>
      </w:r>
      <w:r w:rsidRPr="00E211AD">
        <w:t xml:space="preserve"> för slutanvän</w:t>
      </w:r>
      <w:r>
        <w:softHyphen/>
      </w:r>
      <w:r w:rsidRPr="00E211AD">
        <w:t>darna bedöms därför som positiva. Risken att slut</w:t>
      </w:r>
      <w:r>
        <w:softHyphen/>
      </w:r>
      <w:r w:rsidRPr="00E211AD">
        <w:t>användarna be</w:t>
      </w:r>
      <w:r w:rsidRPr="00E211AD">
        <w:softHyphen/>
        <w:t>går miss</w:t>
      </w:r>
      <w:r w:rsidR="007133D9">
        <w:softHyphen/>
      </w:r>
      <w:r w:rsidRPr="00E211AD">
        <w:t>tag, t.ex. genom att de inte uppmärksammar eller missförstår viktiga avtals</w:t>
      </w:r>
      <w:r w:rsidRPr="00E211AD">
        <w:softHyphen/>
        <w:t>villkor, bör kunna minska när transparensen ökar. Det kan i sin tur medföra bättre möjlig</w:t>
      </w:r>
      <w:r>
        <w:softHyphen/>
      </w:r>
      <w:r w:rsidRPr="00E211AD">
        <w:t>heter för slutanvändare att bedöma avtals</w:t>
      </w:r>
      <w:r>
        <w:softHyphen/>
      </w:r>
      <w:r w:rsidRPr="00E211AD">
        <w:t>innehållet och klaga om avtalet inte uppfylls. Reglerna skulle kunna kringskära möjligheterna för oseriösa aktörer att använda otillbörliga mark</w:t>
      </w:r>
      <w:r>
        <w:softHyphen/>
      </w:r>
      <w:r w:rsidRPr="00E211AD">
        <w:t>nads</w:t>
      </w:r>
      <w:r>
        <w:softHyphen/>
      </w:r>
      <w:r w:rsidRPr="00E211AD">
        <w:t>förings</w:t>
      </w:r>
      <w:r>
        <w:softHyphen/>
      </w:r>
      <w:r w:rsidRPr="00E211AD">
        <w:t>metoder. Sammantaget kan tilliten till mark</w:t>
      </w:r>
      <w:r w:rsidRPr="00E211AD">
        <w:softHyphen/>
        <w:t>naden för</w:t>
      </w:r>
      <w:r>
        <w:softHyphen/>
      </w:r>
      <w:r w:rsidRPr="00E211AD">
        <w:t>väntas kunna öka. Utvidgningen av slutanvändarkretsen innebär att PTS får ett något utökat tillsynsansvar. Myndig</w:t>
      </w:r>
      <w:r>
        <w:softHyphen/>
      </w:r>
      <w:r w:rsidRPr="00E211AD">
        <w:t>heten kommer att ha ett delat tillsynsansvar med Konsument</w:t>
      </w:r>
      <w:r w:rsidRPr="00E211AD">
        <w:softHyphen/>
        <w:t xml:space="preserve">verket. </w:t>
      </w:r>
      <w:r>
        <w:t xml:space="preserve">Sistnämnda myndighet </w:t>
      </w:r>
      <w:r w:rsidRPr="00E211AD">
        <w:t>har tillsyns</w:t>
      </w:r>
      <w:r>
        <w:softHyphen/>
      </w:r>
      <w:r w:rsidRPr="00E211AD">
        <w:t>ansvar för den allmänna konsument</w:t>
      </w:r>
      <w:r w:rsidRPr="00E211AD">
        <w:softHyphen/>
        <w:t>skyddslagstiftningen</w:t>
      </w:r>
      <w:r>
        <w:t>,</w:t>
      </w:r>
      <w:r w:rsidRPr="00E211AD">
        <w:t xml:space="preserve"> medan PTS får tillsynsansvar över de sektors</w:t>
      </w:r>
      <w:r w:rsidRPr="00E211AD">
        <w:softHyphen/>
        <w:t xml:space="preserve">specifika informationskraven </w:t>
      </w:r>
      <w:r>
        <w:t>och</w:t>
      </w:r>
      <w:r w:rsidRPr="00E211AD">
        <w:t xml:space="preserve"> samtliga informations</w:t>
      </w:r>
      <w:r>
        <w:softHyphen/>
      </w:r>
      <w:r w:rsidRPr="00E211AD">
        <w:t>krav i fråga om andra avtal än konsumentavtal. Sammantaget kommer arbetet för PTS sannolikt att öka något.</w:t>
      </w:r>
    </w:p>
    <w:p w14:paraId="5D603388" w14:textId="77777777" w:rsidR="00D85371" w:rsidRPr="00E211AD" w:rsidRDefault="00D85371" w:rsidP="00D85371">
      <w:pPr>
        <w:pStyle w:val="Brdtextmedindrag"/>
      </w:pPr>
      <w:r w:rsidRPr="003E5FA6">
        <w:t>Maskin</w:t>
      </w:r>
      <w:r>
        <w:t>-</w:t>
      </w:r>
      <w:r w:rsidRPr="003E5FA6">
        <w:t>till</w:t>
      </w:r>
      <w:r>
        <w:t>-</w:t>
      </w:r>
      <w:r w:rsidRPr="003E5FA6">
        <w:t>maskin-tjänster omfattas inte av regleringen. Konsekvens</w:t>
      </w:r>
      <w:r w:rsidRPr="003E5FA6">
        <w:softHyphen/>
        <w:t>erna</w:t>
      </w:r>
      <w:r w:rsidRPr="00E211AD">
        <w:t xml:space="preserve"> av att exkludera sådana tjänster bedöms bli begränsade</w:t>
      </w:r>
      <w:r>
        <w:t>,</w:t>
      </w:r>
      <w:r w:rsidRPr="00E211AD">
        <w:t xml:space="preserve"> eftersom bestäm</w:t>
      </w:r>
      <w:r w:rsidRPr="00E211AD">
        <w:softHyphen/>
        <w:t>mel</w:t>
      </w:r>
      <w:r w:rsidRPr="00E211AD">
        <w:softHyphen/>
        <w:t xml:space="preserve">serna om informationskrav i samband med </w:t>
      </w:r>
      <w:r>
        <w:t xml:space="preserve">att </w:t>
      </w:r>
      <w:r w:rsidRPr="00E211AD">
        <w:t>avtal</w:t>
      </w:r>
      <w:r>
        <w:t xml:space="preserve"> ingås</w:t>
      </w:r>
      <w:r w:rsidRPr="00E211AD">
        <w:t xml:space="preserve"> inte är lika relevanta för dessa tjänster och då konsumenter, mikroföretag, små företag och organisationer som drivs utan vinstsyfte åtminstone för närvarande inte i någon större utsträckning köper maskin</w:t>
      </w:r>
      <w:r>
        <w:t>-</w:t>
      </w:r>
      <w:r w:rsidRPr="00E211AD">
        <w:t>till</w:t>
      </w:r>
      <w:r>
        <w:t>-</w:t>
      </w:r>
      <w:r w:rsidRPr="00E211AD">
        <w:t xml:space="preserve">maskin-tjänster direkt av tillhandahållare av elektroniska kommunikationstjänster. </w:t>
      </w:r>
      <w:r w:rsidRPr="00E211AD">
        <w:lastRenderedPageBreak/>
        <w:t>Bestäm</w:t>
      </w:r>
      <w:r w:rsidRPr="00E211AD">
        <w:softHyphen/>
        <w:t>melserna gäller däremot också för tillhandahållare av nummer</w:t>
      </w:r>
      <w:r w:rsidRPr="00E211AD">
        <w:softHyphen/>
        <w:t>oberoende inter</w:t>
      </w:r>
      <w:r>
        <w:softHyphen/>
      </w:r>
      <w:r w:rsidRPr="00E211AD">
        <w:t>personella kommunikationstjänster</w:t>
      </w:r>
      <w:r>
        <w:t>, förutsatt att de</w:t>
      </w:r>
      <w:r w:rsidRPr="00E211AD">
        <w:t xml:space="preserve"> inte är mikro</w:t>
      </w:r>
      <w:r w:rsidRPr="00E211AD">
        <w:softHyphen/>
        <w:t>företag som endast tillhandahåller sådana tjänster. Dessa aktörer om</w:t>
      </w:r>
      <w:r w:rsidRPr="00E211AD">
        <w:softHyphen/>
      </w:r>
      <w:r w:rsidRPr="00E211AD">
        <w:softHyphen/>
        <w:t>fattas inte av nuvarande bestämmelser om innehåll i avtal och kan komma att behöva bedöma om de tillhandahåller tjänster som omfattas av defini</w:t>
      </w:r>
      <w:r w:rsidRPr="00E211AD">
        <w:softHyphen/>
        <w:t>tionen och därmed omfattas av regleringen.</w:t>
      </w:r>
    </w:p>
    <w:p w14:paraId="4EA5D9D9" w14:textId="77777777" w:rsidR="00D85371" w:rsidRPr="00E211AD" w:rsidRDefault="00D85371" w:rsidP="00D85371">
      <w:pPr>
        <w:pStyle w:val="Brdtextmedindrag"/>
      </w:pPr>
      <w:r w:rsidRPr="00E211AD">
        <w:t xml:space="preserve">De krav som ställs på att informationen ska ges och på ett klart och begripligt sätt regleras i och med förslaget. Därmed blir kraven tydligare och konkurrensen kan ske på mer lika villkor. De flesta aktörer </w:t>
      </w:r>
      <w:r>
        <w:t>bedöms</w:t>
      </w:r>
      <w:r w:rsidRPr="00E211AD">
        <w:t xml:space="preserve"> dock redan följa PTS nuvarande före</w:t>
      </w:r>
      <w:r>
        <w:softHyphen/>
      </w:r>
      <w:r w:rsidRPr="00E211AD">
        <w:t>skrifter och allmänna råd</w:t>
      </w:r>
      <w:r>
        <w:t>,</w:t>
      </w:r>
      <w:r w:rsidRPr="00E211AD">
        <w:t xml:space="preserve"> vilket gör att förslaget inte bör medföra några betydande konsekvenser. Det finns även undantag för att underlätta och göra kraven mindre betungande för företagen, som t.ex. kravet att lämna informationen på ett varaktigt medium. Alla berörda tillhandahållare kommer dock att i större eller mindre utsträckning behöva justera sina avtal</w:t>
      </w:r>
      <w:r>
        <w:t>,</w:t>
      </w:r>
      <w:r w:rsidRPr="00E211AD">
        <w:t xml:space="preserve"> vilket medför en arbets</w:t>
      </w:r>
      <w:r>
        <w:softHyphen/>
      </w:r>
      <w:r w:rsidRPr="00E211AD">
        <w:t>insats och kostnad. Det borde till största delen röra sig om en en</w:t>
      </w:r>
      <w:r w:rsidRPr="00E211AD">
        <w:softHyphen/>
        <w:t>gångs</w:t>
      </w:r>
      <w:r>
        <w:softHyphen/>
      </w:r>
      <w:r w:rsidRPr="00E211AD">
        <w:t>kostnad för företagen. Denna kostnad bedöms bli störst för till</w:t>
      </w:r>
      <w:r w:rsidRPr="00E211AD">
        <w:softHyphen/>
        <w:t>handa</w:t>
      </w:r>
      <w:r w:rsidRPr="00E211AD">
        <w:softHyphen/>
        <w:t>hållare av internetanslutningstjänster och till</w:t>
      </w:r>
      <w:r>
        <w:softHyphen/>
      </w:r>
      <w:r w:rsidRPr="00E211AD">
        <w:t>handa</w:t>
      </w:r>
      <w:r>
        <w:softHyphen/>
      </w:r>
      <w:r w:rsidRPr="00E211AD">
        <w:t>hållare av allmänt till</w:t>
      </w:r>
      <w:r w:rsidRPr="00E211AD">
        <w:softHyphen/>
      </w:r>
      <w:r w:rsidRPr="003E5FA6">
        <w:t>gäng</w:t>
      </w:r>
      <w:r w:rsidRPr="003E5FA6">
        <w:softHyphen/>
        <w:t>liga nummerbaserade kommunikationstjänster. Det blir även tydlig</w:t>
      </w:r>
      <w:r>
        <w:softHyphen/>
      </w:r>
      <w:r w:rsidRPr="003E5FA6">
        <w:t>are</w:t>
      </w:r>
      <w:r w:rsidRPr="00E211AD">
        <w:t xml:space="preserve"> för mindre företag vilka krav som ställs på dem, vilket kan underlätta deras informationslämnande.</w:t>
      </w:r>
    </w:p>
    <w:p w14:paraId="4BA333D2" w14:textId="771209C2" w:rsidR="00D85371" w:rsidRPr="00E211AD" w:rsidRDefault="00D85371" w:rsidP="00D85371">
      <w:pPr>
        <w:pStyle w:val="Brdtextmedindrag"/>
      </w:pPr>
      <w:r w:rsidRPr="00A03057">
        <w:t>När det gäller att slutanvändare efter bindningstiden</w:t>
      </w:r>
      <w:r>
        <w:t>s utgång</w:t>
      </w:r>
      <w:r w:rsidRPr="00A03057">
        <w:t xml:space="preserve"> vid automatisk avtalsförlängning </w:t>
      </w:r>
      <w:r>
        <w:t xml:space="preserve">ska </w:t>
      </w:r>
      <w:r w:rsidRPr="00A03057">
        <w:t>ha rätt att säga upp avtalet med en månads uppsägningstid, även om avtalet förlängs med t.ex. en ny bind</w:t>
      </w:r>
      <w:r>
        <w:softHyphen/>
      </w:r>
      <w:r w:rsidRPr="00A03057">
        <w:t>nings</w:t>
      </w:r>
      <w:r>
        <w:softHyphen/>
      </w:r>
      <w:r w:rsidRPr="00A03057">
        <w:t>tid, blir konsekvenserna för tillhandahållar</w:t>
      </w:r>
      <w:r w:rsidRPr="00A03057">
        <w:softHyphen/>
        <w:t>na inte så stora på konsu</w:t>
      </w:r>
      <w:r w:rsidR="007133D9">
        <w:softHyphen/>
      </w:r>
      <w:r w:rsidRPr="00A03057">
        <w:t>mentsidan</w:t>
      </w:r>
      <w:r>
        <w:t>. D</w:t>
      </w:r>
      <w:r w:rsidRPr="00A03057">
        <w:t xml:space="preserve">e </w:t>
      </w:r>
      <w:r>
        <w:t>är</w:t>
      </w:r>
      <w:r w:rsidRPr="00A03057">
        <w:t xml:space="preserve"> redan enligt lagen (2014:1449) om konsument</w:t>
      </w:r>
      <w:r>
        <w:softHyphen/>
      </w:r>
      <w:r w:rsidRPr="00A03057">
        <w:t>skydd vid automatisk avtalsförlängning skyldiga att påminna om avtals</w:t>
      </w:r>
      <w:r>
        <w:softHyphen/>
      </w:r>
      <w:r w:rsidRPr="00A03057">
        <w:t>förläng</w:t>
      </w:r>
      <w:r w:rsidR="007133D9">
        <w:softHyphen/>
      </w:r>
      <w:r w:rsidRPr="00A03057">
        <w:t>ning</w:t>
      </w:r>
      <w:r w:rsidR="007133D9">
        <w:softHyphen/>
      </w:r>
      <w:r w:rsidRPr="00A03057">
        <w:t>en för att den ska få avsedd effekt. Den stora skillnad</w:t>
      </w:r>
      <w:r w:rsidRPr="00A03057">
        <w:softHyphen/>
        <w:t>en för företagen blir att de även måste informera slutanvändare som inte är kon</w:t>
      </w:r>
      <w:r w:rsidRPr="00A03057">
        <w:softHyphen/>
        <w:t>sumenter. Konsekvenserna för slutanvändarna blir att de inte riskerar att låsas in med nya långa bindningstider, vilket ger bättre val</w:t>
      </w:r>
      <w:r w:rsidRPr="00A03057">
        <w:softHyphen/>
        <w:t>möjligheter.</w:t>
      </w:r>
    </w:p>
    <w:p w14:paraId="4F07DEE6" w14:textId="77777777" w:rsidR="00D85371" w:rsidRPr="00E211AD" w:rsidRDefault="00D85371" w:rsidP="00D85371">
      <w:pPr>
        <w:pStyle w:val="Brdtextmedindrag"/>
      </w:pPr>
      <w:r w:rsidRPr="00E211AD">
        <w:t xml:space="preserve">Den nya bestämmelsen om påföljder vid fel innebär ökad transparens och rättssäkerhet för konsumenter. </w:t>
      </w:r>
      <w:r>
        <w:t>Den</w:t>
      </w:r>
      <w:r w:rsidRPr="00E211AD">
        <w:t xml:space="preserve"> skickar också en viktig signal till markna</w:t>
      </w:r>
      <w:r>
        <w:softHyphen/>
      </w:r>
      <w:r w:rsidRPr="00E211AD">
        <w:t xml:space="preserve">den om att den här typen av tjänster är kritiska för konsumenter och att </w:t>
      </w:r>
      <w:r>
        <w:t xml:space="preserve">rättsliga </w:t>
      </w:r>
      <w:r w:rsidRPr="00E211AD">
        <w:t>påföljder aktualiseras som på andra konsument</w:t>
      </w:r>
      <w:r>
        <w:softHyphen/>
      </w:r>
      <w:r w:rsidRPr="00E211AD">
        <w:t>marknader.</w:t>
      </w:r>
    </w:p>
    <w:p w14:paraId="7BFEEEB3" w14:textId="77777777" w:rsidR="00D85371" w:rsidRPr="00E211AD" w:rsidRDefault="00D85371" w:rsidP="00D85371">
      <w:pPr>
        <w:pStyle w:val="Brdtextmedindrag"/>
      </w:pPr>
      <w:r w:rsidRPr="00E211AD">
        <w:t>Den förlängda tidsfristen för att säga upp ett avtal vid villkorsändringar förväntas också leda till ökad trygghet för slutanvändare.</w:t>
      </w:r>
    </w:p>
    <w:p w14:paraId="7E183E5D" w14:textId="77777777" w:rsidR="00D85371" w:rsidRPr="00E211AD" w:rsidRDefault="00D85371" w:rsidP="00D85371">
      <w:pPr>
        <w:pStyle w:val="Brdtextmedindrag"/>
      </w:pPr>
      <w:r w:rsidRPr="00E211AD">
        <w:t>När det gäller den nya regeln som begräns</w:t>
      </w:r>
      <w:r>
        <w:t>ar</w:t>
      </w:r>
      <w:r w:rsidRPr="00E211AD">
        <w:t xml:space="preserve"> möjligheten att begära kompensation för terminalutrustning vid uppsägning av avtalet i förtid </w:t>
      </w:r>
      <w:r>
        <w:t>kommer</w:t>
      </w:r>
      <w:r w:rsidRPr="00E211AD">
        <w:t xml:space="preserve"> tillhandahållare som också säljer terminalutrustning att kunna luta sig mot förfaranderegler om hur ersättningen ska beräknas när slut</w:t>
      </w:r>
      <w:r>
        <w:softHyphen/>
      </w:r>
      <w:r w:rsidRPr="00E211AD">
        <w:t>användaren behåller utrustningen. Bestämmelserna skulle kunna medföra förlorade intäkter för tillhandahållare som hittills inte gjort någon avräk</w:t>
      </w:r>
      <w:r>
        <w:softHyphen/>
      </w:r>
      <w:r w:rsidRPr="00E211AD">
        <w:t xml:space="preserve">ning för terminalens värde över tid. För slutanvändare innebär regleringen en </w:t>
      </w:r>
      <w:r>
        <w:t>ökad transparens</w:t>
      </w:r>
      <w:r w:rsidRPr="00E211AD">
        <w:t>.</w:t>
      </w:r>
    </w:p>
    <w:p w14:paraId="031D6103" w14:textId="76B388C4" w:rsidR="00D85371" w:rsidRPr="00E211AD" w:rsidRDefault="00D85371" w:rsidP="00D85371">
      <w:pPr>
        <w:pStyle w:val="Brdtextmedindrag"/>
        <w:tabs>
          <w:tab w:val="right" w:pos="5897"/>
        </w:tabs>
      </w:pPr>
      <w:r w:rsidRPr="00E211AD">
        <w:t>Den nya funktionen som krävs för kostnadskontroll av internet</w:t>
      </w:r>
      <w:r w:rsidRPr="00E211AD">
        <w:softHyphen/>
        <w:t>anslut</w:t>
      </w:r>
      <w:r w:rsidRPr="00E211AD">
        <w:softHyphen/>
        <w:t>nings</w:t>
      </w:r>
      <w:r w:rsidRPr="00E211AD">
        <w:softHyphen/>
      </w:r>
      <w:r w:rsidRPr="00E211AD">
        <w:softHyphen/>
        <w:t>tjänster och allmänt tillgängliga nummerbaserade interperson</w:t>
      </w:r>
      <w:r w:rsidRPr="00E211AD">
        <w:softHyphen/>
        <w:t>ella kom</w:t>
      </w:r>
      <w:r w:rsidR="007133D9">
        <w:softHyphen/>
      </w:r>
      <w:r>
        <w:softHyphen/>
      </w:r>
      <w:r w:rsidRPr="00E211AD">
        <w:t>munika</w:t>
      </w:r>
      <w:r w:rsidRPr="00E211AD">
        <w:softHyphen/>
        <w:t>tions</w:t>
      </w:r>
      <w:r w:rsidRPr="00E211AD">
        <w:softHyphen/>
        <w:t>tjänster som faktureras utifrån förbrukning kan väntas med</w:t>
      </w:r>
      <w:r w:rsidR="007133D9">
        <w:softHyphen/>
      </w:r>
      <w:r w:rsidRPr="00E211AD">
        <w:t>föra relativt stora kostnader för tillhandahållare som inte har en mot</w:t>
      </w:r>
      <w:r>
        <w:softHyphen/>
      </w:r>
      <w:r w:rsidRPr="00E211AD">
        <w:t>svaran</w:t>
      </w:r>
      <w:r>
        <w:softHyphen/>
      </w:r>
      <w:r w:rsidRPr="00E211AD">
        <w:t>de skyldighet i</w:t>
      </w:r>
      <w:r>
        <w:t> </w:t>
      </w:r>
      <w:r w:rsidRPr="00E211AD">
        <w:t>dag. Även för tillhandahållare som redan i</w:t>
      </w:r>
      <w:r>
        <w:t> </w:t>
      </w:r>
      <w:r w:rsidRPr="00E211AD">
        <w:t xml:space="preserve">dag erbjuder liknande tjänster innebär de nya kraven på hur funktionen ska </w:t>
      </w:r>
      <w:r w:rsidRPr="00E211AD">
        <w:lastRenderedPageBreak/>
        <w:t>utformas att det kan förväntas bli kostsamt att anpassa tjänsterna. För konsumenter ge</w:t>
      </w:r>
      <w:r>
        <w:t>r</w:t>
      </w:r>
      <w:r w:rsidRPr="00E211AD">
        <w:t xml:space="preserve"> </w:t>
      </w:r>
      <w:r>
        <w:t>funktionen</w:t>
      </w:r>
      <w:r w:rsidRPr="00E211AD">
        <w:t xml:space="preserve"> bättre möjlighet till kostnadskontroll och därmed bättre förutsättningar att göra medvetna val. Det kan också väntas blir bättre jämförbarhet </w:t>
      </w:r>
      <w:r>
        <w:t xml:space="preserve">med </w:t>
      </w:r>
      <w:r w:rsidRPr="00E211AD">
        <w:t xml:space="preserve">lagkrav på hur tjänsten ska utformas. Även utifrån </w:t>
      </w:r>
      <w:r>
        <w:t>de</w:t>
      </w:r>
      <w:r w:rsidRPr="00E211AD">
        <w:t xml:space="preserve"> förändringar som skett på senare år i hur framför</w:t>
      </w:r>
      <w:r w:rsidR="00BE3350">
        <w:t xml:space="preserve"> </w:t>
      </w:r>
      <w:r w:rsidRPr="00E211AD">
        <w:t>allt mobila tjänster debiteras kan ett sådant krav antas öka tilliten bland konsumenter på marknaden.</w:t>
      </w:r>
    </w:p>
    <w:p w14:paraId="191F60DF" w14:textId="2C21D468" w:rsidR="00D85371" w:rsidRPr="00E211AD" w:rsidRDefault="00D85371" w:rsidP="00D85371">
      <w:pPr>
        <w:pStyle w:val="Brdtextmedindrag"/>
      </w:pPr>
      <w:r w:rsidRPr="00E211AD">
        <w:t>När det gäller nummerportabilitet</w:t>
      </w:r>
      <w:r w:rsidRPr="00E211AD">
        <w:rPr>
          <w:i/>
        </w:rPr>
        <w:t xml:space="preserve"> </w:t>
      </w:r>
      <w:r>
        <w:rPr>
          <w:iCs/>
        </w:rPr>
        <w:t>föreslås</w:t>
      </w:r>
      <w:r w:rsidRPr="00E211AD">
        <w:t xml:space="preserve"> en reglering av den tid efter avslutat abonnemang som slutanvändaren har möjlighet att </w:t>
      </w:r>
      <w:r w:rsidRPr="003E5FA6">
        <w:t>behålla sitt nummer. I</w:t>
      </w:r>
      <w:r>
        <w:t> </w:t>
      </w:r>
      <w:r w:rsidRPr="003E5FA6">
        <w:t>dag finns den rätten endast till</w:t>
      </w:r>
      <w:r>
        <w:t>s</w:t>
      </w:r>
      <w:r w:rsidRPr="003E5FA6">
        <w:t xml:space="preserve"> abonne</w:t>
      </w:r>
      <w:r>
        <w:softHyphen/>
      </w:r>
      <w:r w:rsidRPr="003E5FA6">
        <w:t>mang</w:t>
      </w:r>
      <w:r>
        <w:softHyphen/>
      </w:r>
      <w:r w:rsidRPr="003E5FA6">
        <w:t>et är avslutat, dvs. under uppsägningstiden. Därefter förfogar opera</w:t>
      </w:r>
      <w:r>
        <w:softHyphen/>
      </w:r>
      <w:r w:rsidRPr="003E5FA6">
        <w:t>tören över numret. Den nya bestämmelsen innebär att tillhanda</w:t>
      </w:r>
      <w:r w:rsidRPr="003E5FA6">
        <w:softHyphen/>
        <w:t>hållar</w:t>
      </w:r>
      <w:r w:rsidRPr="003E5FA6">
        <w:softHyphen/>
        <w:t xml:space="preserve">en </w:t>
      </w:r>
      <w:r>
        <w:t>i</w:t>
      </w:r>
      <w:r w:rsidRPr="003E5FA6">
        <w:t xml:space="preserve"> en månad aktivt behöver bevara slutanvändar</w:t>
      </w:r>
      <w:r>
        <w:softHyphen/>
      </w:r>
      <w:r w:rsidRPr="003E5FA6">
        <w:t>ens nummer och inte fritt kan förfoga över det. På den svenska marknaden finns i</w:t>
      </w:r>
      <w:r>
        <w:t> </w:t>
      </w:r>
      <w:r w:rsidRPr="003E5FA6">
        <w:t>dag en praxis som innebär att tillhanda</w:t>
      </w:r>
      <w:r>
        <w:softHyphen/>
      </w:r>
      <w:r w:rsidRPr="003E5FA6">
        <w:t xml:space="preserve">hållarna väntar med att tilldela en annan kund numret efter avslutat abonnemang </w:t>
      </w:r>
      <w:r>
        <w:t>under viss tid</w:t>
      </w:r>
      <w:r w:rsidRPr="003E5FA6">
        <w:t>. Under den tiden kan slutanvänd</w:t>
      </w:r>
      <w:r w:rsidRPr="003E5FA6">
        <w:softHyphen/>
        <w:t>ar</w:t>
      </w:r>
      <w:r w:rsidRPr="003E5FA6">
        <w:softHyphen/>
        <w:t>en ha möjlighet att få till</w:t>
      </w:r>
      <w:r w:rsidR="007133D9">
        <w:softHyphen/>
      </w:r>
      <w:r w:rsidRPr="003E5FA6">
        <w:t>baka numret på begäran, även om tillhanda</w:t>
      </w:r>
      <w:r w:rsidRPr="003E5FA6">
        <w:softHyphen/>
        <w:t xml:space="preserve">hållaren förfogar över numret. </w:t>
      </w:r>
      <w:r w:rsidRPr="00953486">
        <w:t>Den nya regleringen innebär i tillägg till en sådan praxis att tillhanda</w:t>
      </w:r>
      <w:r w:rsidR="007133D9">
        <w:softHyphen/>
      </w:r>
      <w:r w:rsidRPr="00953486">
        <w:t>hållaren måste hålla numret vilande i en månad, också för att möjliggöra överflyttning av numret till en annan operatör under den tiden. Det finns inget som hindrar att perioden under vilken numret inte delas ut till en ny kund förlängs. Att en lagstadgad kortaste frist införs innebär ett förstärkt skydd för slut</w:t>
      </w:r>
      <w:r w:rsidRPr="00953486">
        <w:softHyphen/>
        <w:t>användarna.</w:t>
      </w:r>
    </w:p>
    <w:p w14:paraId="63D40801" w14:textId="77777777" w:rsidR="00D85371" w:rsidRPr="00E211AD" w:rsidRDefault="00D85371" w:rsidP="00D85371">
      <w:pPr>
        <w:pStyle w:val="Brdtextmedindrag"/>
      </w:pPr>
      <w:r w:rsidRPr="00E211AD">
        <w:t>Den mer detaljerade regleringen av porteringsförfarandet som också innefattar några nyheter kan innebära en viss ökad arbetsbelastning för tillhandahållare, t.ex. då en portering misslyckas och slutanvändarens tjänster ska återaktiveras. Reglerna minskar risken för att slutanvändaren är utan tjänster under en längre period.</w:t>
      </w:r>
    </w:p>
    <w:p w14:paraId="5843F9A9" w14:textId="77777777" w:rsidR="00D85371" w:rsidRPr="00E211AD" w:rsidRDefault="00D85371" w:rsidP="00D85371">
      <w:pPr>
        <w:pStyle w:val="Brdtextmedindrag"/>
      </w:pPr>
      <w:r w:rsidRPr="00E211AD">
        <w:t xml:space="preserve">När det gäller </w:t>
      </w:r>
      <w:r>
        <w:t xml:space="preserve">möjligheten att meddela ytterligare föreskrifter </w:t>
      </w:r>
      <w:r w:rsidRPr="00E211AD">
        <w:t>som rör processen för byte</w:t>
      </w:r>
      <w:r>
        <w:t xml:space="preserve"> av tillhandahållare</w:t>
      </w:r>
      <w:r w:rsidRPr="00E211AD">
        <w:rPr>
          <w:i/>
        </w:rPr>
        <w:t xml:space="preserve"> </w:t>
      </w:r>
      <w:r w:rsidRPr="00E211AD">
        <w:t xml:space="preserve">innebär dessa utökade befogenheter för PTS tillsammans med ett visst tillsyns- och informationsarbete. </w:t>
      </w:r>
      <w:r>
        <w:t>En sådan r</w:t>
      </w:r>
      <w:r w:rsidRPr="00E211AD">
        <w:t xml:space="preserve">eglering kan väntas få konsekvenser för tillhandahållarnas rutiner och underlätta för slutanvändarna att enkelt och </w:t>
      </w:r>
      <w:r w:rsidRPr="003E5FA6">
        <w:t xml:space="preserve">utan avbrott </w:t>
      </w:r>
      <w:r>
        <w:t>i</w:t>
      </w:r>
      <w:r w:rsidRPr="003E5FA6">
        <w:t xml:space="preserve"> tjänsten kunna byta tillhandahållare. Byten av till</w:t>
      </w:r>
      <w:r>
        <w:softHyphen/>
      </w:r>
      <w:r w:rsidRPr="003E5FA6">
        <w:t>handa</w:t>
      </w:r>
      <w:r>
        <w:softHyphen/>
      </w:r>
      <w:r w:rsidRPr="003E5FA6">
        <w:t>hållare och rutiner</w:t>
      </w:r>
      <w:r w:rsidRPr="003E5FA6">
        <w:softHyphen/>
        <w:t>na</w:t>
      </w:r>
      <w:r w:rsidRPr="00E211AD">
        <w:t xml:space="preserve"> för detta har varit föremål för konflikter mellan tillhandahållarna och därmed också problem för slutkunderna. En tydlig reglering bör därför kunna ha positiva effekter.</w:t>
      </w:r>
    </w:p>
    <w:p w14:paraId="42CDA66E" w14:textId="77777777" w:rsidR="00D85371" w:rsidRDefault="00D85371" w:rsidP="00D85371">
      <w:pPr>
        <w:pStyle w:val="Brdtextmedindrag"/>
      </w:pPr>
      <w:r w:rsidRPr="00E211AD">
        <w:t>I fråga om de nya bestämmelserna om paketerbjudanden</w:t>
      </w:r>
      <w:r w:rsidRPr="00E211AD">
        <w:rPr>
          <w:i/>
        </w:rPr>
        <w:t xml:space="preserve"> </w:t>
      </w:r>
      <w:r w:rsidRPr="00E211AD">
        <w:t xml:space="preserve">är det osäkert hur mycket tillsyn från PTS som kommer </w:t>
      </w:r>
      <w:r>
        <w:t xml:space="preserve">att </w:t>
      </w:r>
      <w:r w:rsidRPr="00E211AD">
        <w:t>behövas. Liksom i fråga om andra bestämmelser ovan kan informations</w:t>
      </w:r>
      <w:r>
        <w:t>insatser</w:t>
      </w:r>
      <w:r w:rsidRPr="00E211AD">
        <w:t xml:space="preserve"> behöva göras. För tillhandahållare av tjänster kan det uppstå svårigheter i att bedöma om det föreligger ett paketerbjudande som träffas av bestämmelserna. Om slut</w:t>
      </w:r>
      <w:r>
        <w:softHyphen/>
      </w:r>
      <w:r w:rsidRPr="00E211AD">
        <w:t>användaren har rätt att säga upp avtalet i förtid</w:t>
      </w:r>
      <w:r>
        <w:t>,</w:t>
      </w:r>
      <w:r w:rsidRPr="00E211AD">
        <w:t xml:space="preserve"> kan tillhandahållaren riskera kostnader för andra delar av paketet. Då alla aktörer som tillhanda</w:t>
      </w:r>
      <w:r>
        <w:softHyphen/>
      </w:r>
      <w:r w:rsidRPr="00E211AD">
        <w:t>håller paketerbjudanden behöver göra det på likartade villkor kan det ge bättre konkurrensvillkor på mark</w:t>
      </w:r>
      <w:r w:rsidRPr="00E211AD">
        <w:softHyphen/>
        <w:t>naden. En ökad trygghet kan förväntas för konsumenter som genom bestämmelserna kommer att ha bättre förutsättningar att inte låsas in i enskilda avtal när tjänsterna säljs separat. Bestämmelserna innebär också en ökad transparens vid sam</w:t>
      </w:r>
      <w:r w:rsidRPr="00E211AD">
        <w:softHyphen/>
        <w:t>pake</w:t>
      </w:r>
      <w:r w:rsidRPr="00E211AD">
        <w:softHyphen/>
        <w:t>te</w:t>
      </w:r>
      <w:r w:rsidRPr="00E211AD">
        <w:softHyphen/>
        <w:t>ring och möjligheter att jämföra olika erbjudanden. När det finns tilläggs</w:t>
      </w:r>
      <w:r w:rsidRPr="00E211AD">
        <w:softHyphen/>
        <w:t xml:space="preserve">tjänster skapas en trygghet när konsumenter och, som utgångspunkt, vissa andra </w:t>
      </w:r>
      <w:r w:rsidRPr="00E211AD">
        <w:lastRenderedPageBreak/>
        <w:t>slut</w:t>
      </w:r>
      <w:r w:rsidRPr="00E211AD">
        <w:softHyphen/>
        <w:t>an</w:t>
      </w:r>
      <w:r w:rsidRPr="00E211AD">
        <w:softHyphen/>
        <w:t>vändare uttryckligen måste samtycka till att bindningstiden förlängs. Det skapar också potentiellt en större möjlighet för dessa slut</w:t>
      </w:r>
      <w:r w:rsidRPr="00E211AD">
        <w:softHyphen/>
        <w:t>användare att under bindningstiden lägga till tjänster för att sedan</w:t>
      </w:r>
      <w:r>
        <w:t>,</w:t>
      </w:r>
      <w:r w:rsidRPr="00E211AD">
        <w:t xml:space="preserve"> när bind</w:t>
      </w:r>
      <w:r w:rsidRPr="00E211AD">
        <w:softHyphen/>
        <w:t>nings</w:t>
      </w:r>
      <w:r w:rsidRPr="00E211AD">
        <w:softHyphen/>
        <w:t>tiden gått ut</w:t>
      </w:r>
      <w:r>
        <w:t>,</w:t>
      </w:r>
      <w:r w:rsidRPr="00E211AD">
        <w:t xml:space="preserve"> avgöra om de vill fortsätta </w:t>
      </w:r>
      <w:r>
        <w:t xml:space="preserve">avtalsförhållandet </w:t>
      </w:r>
      <w:r w:rsidRPr="00E211AD">
        <w:t>med den aktuella tillhanda</w:t>
      </w:r>
      <w:r w:rsidRPr="00E211AD">
        <w:softHyphen/>
        <w:t>hållaren eller byta. Rätten för konsumenter att i vissa situationer kunna säga upp alla delar av paket innebär en trygghet. Sammantaget bör bestäm</w:t>
      </w:r>
      <w:r w:rsidRPr="00E211AD">
        <w:softHyphen/>
        <w:t>melserna kunna öka tilliten hos slutkunde</w:t>
      </w:r>
      <w:r>
        <w:t>r</w:t>
      </w:r>
      <w:r w:rsidRPr="00E211AD">
        <w:t>n</w:t>
      </w:r>
      <w:r>
        <w:t>a</w:t>
      </w:r>
      <w:r w:rsidRPr="00E211AD">
        <w:t>.</w:t>
      </w:r>
    </w:p>
    <w:p w14:paraId="6676A239" w14:textId="77777777" w:rsidR="00D85371" w:rsidRDefault="00D85371" w:rsidP="00D85371">
      <w:pPr>
        <w:pStyle w:val="Brdtextmedindrag"/>
      </w:pPr>
      <w:r>
        <w:t>R</w:t>
      </w:r>
      <w:r w:rsidRPr="00E211AD">
        <w:t xml:space="preserve">eglerna om </w:t>
      </w:r>
      <w:r>
        <w:t>nödkommunikation</w:t>
      </w:r>
      <w:r w:rsidRPr="003E5FA6">
        <w:t xml:space="preserve"> </w:t>
      </w:r>
      <w:r>
        <w:t>säkerställer att den alarmeringscentral som ansvarar för att hantera larm via 112 får tillgång till nödvändiga upp</w:t>
      </w:r>
      <w:r>
        <w:softHyphen/>
        <w:t xml:space="preserve">gifter för att kunna lokalisera den som ringer nödnumret. Det </w:t>
      </w:r>
      <w:r w:rsidRPr="003E5FA6">
        <w:t xml:space="preserve">medför positiva konsekvenser för </w:t>
      </w:r>
      <w:r>
        <w:t>hjälpsökande som bättre kan lokaliseras och nås vid utryckningsinsatser</w:t>
      </w:r>
      <w:r w:rsidRPr="00E211AD">
        <w:t>.</w:t>
      </w:r>
      <w:r>
        <w:t xml:space="preserve"> På motsvarande sätt </w:t>
      </w:r>
      <w:r w:rsidRPr="00E211AD">
        <w:t xml:space="preserve">bör </w:t>
      </w:r>
      <w:r>
        <w:t xml:space="preserve">detta </w:t>
      </w:r>
      <w:r w:rsidRPr="00E211AD">
        <w:t>också kunna under</w:t>
      </w:r>
      <w:r>
        <w:softHyphen/>
      </w:r>
      <w:r w:rsidRPr="00E211AD">
        <w:t xml:space="preserve">lätta arbetet för s.k. </w:t>
      </w:r>
      <w:r w:rsidRPr="003E5FA6">
        <w:t>blåljus</w:t>
      </w:r>
      <w:r>
        <w:softHyphen/>
      </w:r>
      <w:r w:rsidRPr="003E5FA6">
        <w:t xml:space="preserve">myndigheter och andra som </w:t>
      </w:r>
      <w:r>
        <w:t>svarar på larm som omfattas av reglerna.</w:t>
      </w:r>
    </w:p>
    <w:p w14:paraId="703A63DC" w14:textId="77777777" w:rsidR="00D85371" w:rsidRPr="00E211AD" w:rsidRDefault="00D85371" w:rsidP="00D85371">
      <w:pPr>
        <w:pStyle w:val="Rubrik5utannumrering"/>
      </w:pPr>
      <w:bookmarkStart w:id="1761" w:name="_Toc9841719"/>
      <w:bookmarkStart w:id="1762" w:name="_Toc9867596"/>
      <w:bookmarkStart w:id="1763" w:name="_Toc9867846"/>
      <w:bookmarkStart w:id="1764" w:name="_Toc9871263"/>
      <w:bookmarkStart w:id="1765" w:name="_Toc9958346"/>
      <w:bookmarkStart w:id="1766" w:name="_Toc9961907"/>
      <w:bookmarkStart w:id="1767" w:name="_Toc9962504"/>
      <w:bookmarkStart w:id="1768" w:name="_Toc17793468"/>
      <w:r w:rsidRPr="00E211AD">
        <w:t xml:space="preserve">Säkerhet </w:t>
      </w:r>
      <w:r>
        <w:t xml:space="preserve">i nät och tjänster </w:t>
      </w:r>
      <w:r w:rsidRPr="00E211AD">
        <w:t>och integritet</w:t>
      </w:r>
      <w:bookmarkEnd w:id="1761"/>
      <w:bookmarkEnd w:id="1762"/>
      <w:bookmarkEnd w:id="1763"/>
      <w:bookmarkEnd w:id="1764"/>
      <w:bookmarkEnd w:id="1765"/>
      <w:bookmarkEnd w:id="1766"/>
      <w:bookmarkEnd w:id="1767"/>
      <w:bookmarkEnd w:id="1768"/>
    </w:p>
    <w:p w14:paraId="0B15D221" w14:textId="77777777" w:rsidR="00D85371" w:rsidRPr="00E211AD" w:rsidRDefault="00D85371" w:rsidP="00D85371">
      <w:pPr>
        <w:pStyle w:val="Brdtext"/>
      </w:pPr>
      <w:r w:rsidRPr="00E211AD">
        <w:t>Som närmare beskrivs i avsnitt 1</w:t>
      </w:r>
      <w:r>
        <w:t xml:space="preserve">7 och </w:t>
      </w:r>
      <w:r w:rsidRPr="00E211AD">
        <w:t xml:space="preserve">18 </w:t>
      </w:r>
      <w:r>
        <w:t>framgår</w:t>
      </w:r>
      <w:r w:rsidRPr="00E211AD">
        <w:t xml:space="preserve"> det av artiklarna 40 och</w:t>
      </w:r>
      <w:r>
        <w:t> </w:t>
      </w:r>
      <w:r w:rsidRPr="00E211AD">
        <w:t>41 i EU-direktivet att dagens rättsläge huvudsakligen ska bibehållas</w:t>
      </w:r>
      <w:r>
        <w:t xml:space="preserve"> </w:t>
      </w:r>
      <w:r w:rsidRPr="00E211AD">
        <w:t>när det gäller skydd för säkerhet och integritet vid tillhanda</w:t>
      </w:r>
      <w:r>
        <w:softHyphen/>
      </w:r>
      <w:r w:rsidRPr="00E211AD">
        <w:t xml:space="preserve">hållande av elektroniska </w:t>
      </w:r>
      <w:r w:rsidRPr="003E5FA6">
        <w:t>kom</w:t>
      </w:r>
      <w:r w:rsidRPr="003E5FA6">
        <w:softHyphen/>
        <w:t xml:space="preserve">munikationsnät och kommunikationstjänster. </w:t>
      </w:r>
      <w:r>
        <w:t>K</w:t>
      </w:r>
      <w:r w:rsidRPr="00E211AD">
        <w:t>rav</w:t>
      </w:r>
      <w:r>
        <w:t>et</w:t>
      </w:r>
      <w:r w:rsidRPr="00E211AD">
        <w:t xml:space="preserve"> på åtgärder för att på ett lämpligt sätt hantera risker som hotar säker</w:t>
      </w:r>
      <w:r w:rsidRPr="00E211AD">
        <w:softHyphen/>
        <w:t>heten i nät och tjänster kommer därför, i fråga om de företag som redan omfattas av dagens reglering, inte att medföra nya kostnader eller admi</w:t>
      </w:r>
      <w:r w:rsidRPr="00E211AD">
        <w:softHyphen/>
        <w:t>nistrativa bördor.</w:t>
      </w:r>
      <w:r>
        <w:t xml:space="preserve"> Bestämmelsen om oberoende granskning kan dock medföra kostnader för tillhandahållaren om tillsynsmyndigheten vid särskilda skäl kräver att tillhandahållaren på egen bekostnad låter ett oberoende kvalificerat organ utföra en säkerhetsgranskning av hela eller delar av tillhandahållarens verksamhet.</w:t>
      </w:r>
      <w:r w:rsidRPr="00E211AD">
        <w:t xml:space="preserve"> De materiella bestämmelser som meddelas i myn</w:t>
      </w:r>
      <w:r w:rsidRPr="00E211AD">
        <w:softHyphen/>
        <w:t>dig</w:t>
      </w:r>
      <w:r w:rsidRPr="00E211AD">
        <w:softHyphen/>
        <w:t>hets</w:t>
      </w:r>
      <w:r>
        <w:softHyphen/>
      </w:r>
      <w:r w:rsidRPr="00E211AD">
        <w:t>föreskrifter ska föregås av särskilda konsekvensutredningar.</w:t>
      </w:r>
    </w:p>
    <w:p w14:paraId="5F2B0258" w14:textId="14535E0C" w:rsidR="00D85371" w:rsidRPr="00E211AD" w:rsidRDefault="00D85371" w:rsidP="00D85371">
      <w:pPr>
        <w:pStyle w:val="Brdtextmedindrag"/>
      </w:pPr>
      <w:r w:rsidRPr="00E211AD">
        <w:t>På samma sätt är avsikten att skyldigheten att underrätta tillsyns</w:t>
      </w:r>
      <w:r w:rsidRPr="00E211AD">
        <w:softHyphen/>
        <w:t xml:space="preserve">myndigheten om säkerhetsincidenter huvudsakligen ska motsvara </w:t>
      </w:r>
      <w:r>
        <w:t>det</w:t>
      </w:r>
      <w:r w:rsidRPr="00E211AD">
        <w:t xml:space="preserve"> som redan gäller. </w:t>
      </w:r>
      <w:r>
        <w:t>Det</w:t>
      </w:r>
      <w:r w:rsidRPr="00E211AD">
        <w:t xml:space="preserve"> föreslås emellertid också att </w:t>
      </w:r>
      <w:r>
        <w:t>den</w:t>
      </w:r>
      <w:r w:rsidRPr="00F507B4">
        <w:t xml:space="preserve"> som tillhandahåller ett allmänt elektroniskt kommunikationsnät eller en allmänt tillgänglig elektronisk kommunikationstjänst </w:t>
      </w:r>
      <w:r>
        <w:t xml:space="preserve">i vissa fall </w:t>
      </w:r>
      <w:r w:rsidRPr="00E211AD">
        <w:t>ska meddela berörda använ</w:t>
      </w:r>
      <w:r>
        <w:softHyphen/>
      </w:r>
      <w:r w:rsidRPr="00E211AD">
        <w:t xml:space="preserve">dare om </w:t>
      </w:r>
      <w:r>
        <w:t>hot om att en säkerhetsincident ska inträffa och</w:t>
      </w:r>
      <w:r w:rsidRPr="00E211AD">
        <w:t xml:space="preserve"> om </w:t>
      </w:r>
      <w:r w:rsidRPr="00F507B4">
        <w:t>skydds- eller mot</w:t>
      </w:r>
      <w:r>
        <w:softHyphen/>
      </w:r>
      <w:r w:rsidRPr="00F507B4">
        <w:t xml:space="preserve">åtgärder </w:t>
      </w:r>
      <w:r>
        <w:t>som</w:t>
      </w:r>
      <w:r w:rsidRPr="00F507B4">
        <w:t xml:space="preserve"> </w:t>
      </w:r>
      <w:r>
        <w:t>användarna</w:t>
      </w:r>
      <w:r w:rsidRPr="00F507B4">
        <w:t xml:space="preserve"> kan vidta</w:t>
      </w:r>
      <w:r w:rsidRPr="00E211AD">
        <w:t>. Bestämmelsen är positiv för slut</w:t>
      </w:r>
      <w:r>
        <w:softHyphen/>
      </w:r>
      <w:r w:rsidRPr="00E211AD">
        <w:t>kunderna och för samhällets kris</w:t>
      </w:r>
      <w:r w:rsidRPr="00E211AD">
        <w:softHyphen/>
        <w:t xml:space="preserve">beredskap i allmänhet. </w:t>
      </w:r>
      <w:r>
        <w:t>Den</w:t>
      </w:r>
      <w:r w:rsidRPr="00E211AD">
        <w:t xml:space="preserve"> kan dock innebära krav på att företagen ska vidta kostnadskrävande åtgärder. Ansvarskännande företag torde dock redan i praktiken ge information av detta slag till sina kunder när det finns </w:t>
      </w:r>
      <w:r w:rsidRPr="003E5FA6">
        <w:t>risk för att en allvarlig säkerhets</w:t>
      </w:r>
      <w:r>
        <w:softHyphen/>
      </w:r>
      <w:r w:rsidRPr="003E5FA6">
        <w:t xml:space="preserve">incident </w:t>
      </w:r>
      <w:r>
        <w:t>ska</w:t>
      </w:r>
      <w:r w:rsidRPr="003E5FA6">
        <w:t xml:space="preserve"> inträffa, varför konse</w:t>
      </w:r>
      <w:r w:rsidRPr="003E5FA6">
        <w:softHyphen/>
        <w:t>kvenser</w:t>
      </w:r>
      <w:r w:rsidRPr="003E5FA6">
        <w:softHyphen/>
        <w:t>na</w:t>
      </w:r>
      <w:r w:rsidRPr="00E211AD">
        <w:t xml:space="preserve"> av bestämmelsen inte bedöms bli omfattande.</w:t>
      </w:r>
    </w:p>
    <w:p w14:paraId="1005D951" w14:textId="43E6D223" w:rsidR="00D85371" w:rsidRDefault="00D85371" w:rsidP="00D85371">
      <w:pPr>
        <w:pStyle w:val="Brdtextmedindrag"/>
      </w:pPr>
      <w:r w:rsidRPr="00E211AD">
        <w:t>Den nya lagen medför att kraven på säkerhet och underrättelse om säker</w:t>
      </w:r>
      <w:r w:rsidRPr="00E211AD">
        <w:softHyphen/>
        <w:t xml:space="preserve">hetsincidenter utvidgas till att gälla även företag som tillhandahåller </w:t>
      </w:r>
      <w:r w:rsidRPr="003E5FA6">
        <w:t>nummer</w:t>
      </w:r>
      <w:r w:rsidR="00582871">
        <w:softHyphen/>
      </w:r>
      <w:r w:rsidRPr="003E5FA6">
        <w:t>oberoende elektroniska kommunikationstjänster. Enligt kom</w:t>
      </w:r>
      <w:r w:rsidRPr="003E5FA6">
        <w:softHyphen/>
        <w:t>mis</w:t>
      </w:r>
      <w:r>
        <w:softHyphen/>
      </w:r>
      <w:r w:rsidRPr="003E5FA6">
        <w:t>sion</w:t>
      </w:r>
      <w:r w:rsidRPr="003E5FA6">
        <w:softHyphen/>
        <w:t>ens</w:t>
      </w:r>
      <w:r w:rsidRPr="00E211AD">
        <w:t xml:space="preserve"> konsekvensanalys till förslaget om det nya EU-direktivet (SWD[2016] 303 final </w:t>
      </w:r>
      <w:r w:rsidR="00EB24E6">
        <w:t>s. 3</w:t>
      </w:r>
      <w:r w:rsidRPr="00E211AD">
        <w:t>0) rapporterades</w:t>
      </w:r>
      <w:r w:rsidRPr="00E211AD" w:rsidDel="00354E40">
        <w:t xml:space="preserve"> </w:t>
      </w:r>
      <w:r w:rsidRPr="00E211AD">
        <w:t>2014 totalt 137 ”stora incident</w:t>
      </w:r>
      <w:r>
        <w:softHyphen/>
      </w:r>
      <w:r w:rsidRPr="00E211AD">
        <w:t>er” (med av</w:t>
      </w:r>
      <w:r w:rsidRPr="00E211AD">
        <w:softHyphen/>
        <w:t xml:space="preserve">seende på varaktighet eller andel av de berörda användarna), med </w:t>
      </w:r>
      <w:r>
        <w:t>ungefär lika stora</w:t>
      </w:r>
      <w:r w:rsidRPr="00E211AD">
        <w:t xml:space="preserve"> andelar för fast telefoni, mobiltelefoni, fast internet och mobilt inter</w:t>
      </w:r>
      <w:r w:rsidRPr="00E211AD">
        <w:softHyphen/>
        <w:t xml:space="preserve">net. Även om det inte finns några jämförbara siffror för </w:t>
      </w:r>
      <w:r w:rsidRPr="00E211AD">
        <w:lastRenderedPageBreak/>
        <w:t>nummer</w:t>
      </w:r>
      <w:r w:rsidRPr="00E211AD">
        <w:softHyphen/>
        <w:t>oberoende tjänster</w:t>
      </w:r>
      <w:r>
        <w:t>,</w:t>
      </w:r>
      <w:r w:rsidRPr="00E211AD">
        <w:t xml:space="preserve"> har säkerhetshändelser också rapporterats i fråga om sådana tjänster. Över en tredjedel av </w:t>
      </w:r>
      <w:r>
        <w:t>de som</w:t>
      </w:r>
      <w:r w:rsidRPr="00E211AD">
        <w:t xml:space="preserve"> svarade i det offentliga samråd som föregick kommissionens förslag ansåg att det var viktigt att hela internets värde</w:t>
      </w:r>
      <w:r w:rsidRPr="00E211AD">
        <w:softHyphen/>
        <w:t>kedja omfattades av samma säkerhets</w:t>
      </w:r>
      <w:r>
        <w:softHyphen/>
      </w:r>
      <w:r w:rsidRPr="00E211AD">
        <w:t>bestämmelser. Detta bör kunna bidra till att öka konsumenternas förtro</w:t>
      </w:r>
      <w:r>
        <w:softHyphen/>
      </w:r>
      <w:r w:rsidRPr="00E211AD">
        <w:t>en</w:t>
      </w:r>
      <w:r>
        <w:softHyphen/>
      </w:r>
      <w:r w:rsidRPr="00E211AD">
        <w:t>de för användningen av kom</w:t>
      </w:r>
      <w:r w:rsidRPr="00E211AD">
        <w:softHyphen/>
        <w:t>muni</w:t>
      </w:r>
      <w:r w:rsidRPr="00E211AD">
        <w:softHyphen/>
        <w:t>ka</w:t>
      </w:r>
      <w:r w:rsidRPr="00E211AD">
        <w:softHyphen/>
        <w:t>tionstjänster oavsett den bakom</w:t>
      </w:r>
      <w:r>
        <w:softHyphen/>
      </w:r>
      <w:r w:rsidRPr="00E211AD">
        <w:t>liggande tekniken.</w:t>
      </w:r>
    </w:p>
    <w:p w14:paraId="4B6EA8C1" w14:textId="525B3FCA" w:rsidR="00D85371" w:rsidRPr="00E211AD" w:rsidRDefault="00D85371" w:rsidP="00F775E2">
      <w:pPr>
        <w:pStyle w:val="Brdtextmedindrag"/>
      </w:pPr>
      <w:r>
        <w:t>Den nya lagen innebär att företag som tillhandahåller nummeroberoende interpersonella kommunikationstjänster kommer att omfattas av vissa bestämmelser om integritetsskydd. Företagen kan behöva göra anpass</w:t>
      </w:r>
      <w:r>
        <w:softHyphen/>
        <w:t xml:space="preserve">ningar i stödsystem och rutiner, vilket kan leda till kostnader för </w:t>
      </w:r>
      <w:r w:rsidR="006C5199">
        <w:t>dem</w:t>
      </w:r>
      <w:r>
        <w:t>. PTS och Integritetsskyddsmyndigheten tillgänglig</w:t>
      </w:r>
      <w:r>
        <w:softHyphen/>
        <w:t>gör infor</w:t>
      </w:r>
      <w:r>
        <w:softHyphen/>
        <w:t xml:space="preserve">mation </w:t>
      </w:r>
      <w:r w:rsidRPr="00CD36C7">
        <w:t>om inte</w:t>
      </w:r>
      <w:r w:rsidR="00C95DAA">
        <w:softHyphen/>
      </w:r>
      <w:r w:rsidRPr="00CD36C7">
        <w:t>gri</w:t>
      </w:r>
      <w:r w:rsidR="00C95DAA">
        <w:softHyphen/>
      </w:r>
      <w:r w:rsidRPr="00CD36C7">
        <w:t>tets</w:t>
      </w:r>
      <w:r>
        <w:softHyphen/>
      </w:r>
      <w:r w:rsidR="00C95DAA">
        <w:softHyphen/>
      </w:r>
      <w:r w:rsidRPr="00CD36C7">
        <w:t xml:space="preserve">skydd </w:t>
      </w:r>
      <w:r>
        <w:t>riktad till berörda aktörer</w:t>
      </w:r>
      <w:r w:rsidRPr="00CD36C7">
        <w:t xml:space="preserve"> och samverkar </w:t>
      </w:r>
      <w:r w:rsidR="005174C9">
        <w:t>i</w:t>
      </w:r>
      <w:r w:rsidRPr="00CD36C7">
        <w:t xml:space="preserve"> dessa frågor</w:t>
      </w:r>
      <w:r>
        <w:t xml:space="preserve">. </w:t>
      </w:r>
      <w:r w:rsidRPr="00380219">
        <w:t xml:space="preserve">Vissa kostnader kan uppstå för myndigheterna </w:t>
      </w:r>
      <w:r>
        <w:t>med anledning av att infor</w:t>
      </w:r>
      <w:r>
        <w:softHyphen/>
        <w:t>mation som berör</w:t>
      </w:r>
      <w:r w:rsidRPr="00380219">
        <w:t xml:space="preserve"> </w:t>
      </w:r>
      <w:r w:rsidRPr="00F86184">
        <w:t>tillhandahåll</w:t>
      </w:r>
      <w:r>
        <w:t>are av</w:t>
      </w:r>
      <w:r w:rsidRPr="00F86184">
        <w:t xml:space="preserve"> nummeroberoende inter</w:t>
      </w:r>
      <w:r>
        <w:softHyphen/>
      </w:r>
      <w:r w:rsidRPr="00F86184">
        <w:t>perso</w:t>
      </w:r>
      <w:r>
        <w:softHyphen/>
      </w:r>
      <w:r w:rsidRPr="00F86184">
        <w:t>nella kommu</w:t>
      </w:r>
      <w:r w:rsidR="00C43ECC">
        <w:softHyphen/>
      </w:r>
      <w:r w:rsidRPr="00F86184">
        <w:t xml:space="preserve">nikationstjänster </w:t>
      </w:r>
      <w:r>
        <w:t>tillgängliggörs. Sådan informa</w:t>
      </w:r>
      <w:r>
        <w:softHyphen/>
        <w:t>tion kan bl.a. avse i vilken utsträckning bestäm</w:t>
      </w:r>
      <w:r>
        <w:softHyphen/>
        <w:t>melserna innebär en förändring av den registrerades rättigheter, de person</w:t>
      </w:r>
      <w:r>
        <w:softHyphen/>
        <w:t>uppgiftsansvarigas skyl</w:t>
      </w:r>
      <w:r>
        <w:softHyphen/>
        <w:t>dig</w:t>
      </w:r>
      <w:r>
        <w:softHyphen/>
        <w:t>heter i fråga om exem</w:t>
      </w:r>
      <w:r w:rsidR="00C95DAA">
        <w:softHyphen/>
      </w:r>
      <w:r>
        <w:t>pelvis it-säkerhet och de tillsyns- och sanktions</w:t>
      </w:r>
      <w:r>
        <w:softHyphen/>
        <w:t>befogenheter som är aktuella i olika fall. Dessa kostnader bedöms kunna hanteras inom befint</w:t>
      </w:r>
      <w:r w:rsidR="00066FA6">
        <w:softHyphen/>
      </w:r>
      <w:r>
        <w:t>liga utgiftsramar</w:t>
      </w:r>
      <w:r w:rsidR="00066FA6">
        <w:t>.</w:t>
      </w:r>
    </w:p>
    <w:p w14:paraId="6F4CD405" w14:textId="77777777" w:rsidR="00D85371" w:rsidRPr="00EE0D14" w:rsidRDefault="00D85371" w:rsidP="00D85371">
      <w:pPr>
        <w:pStyle w:val="Rubrik5utannumrering"/>
      </w:pPr>
      <w:r w:rsidRPr="00EE0D14">
        <w:t>Lagen om standarder för sändning av radio- och TV-signaler</w:t>
      </w:r>
    </w:p>
    <w:p w14:paraId="716EB0D6" w14:textId="328D879D" w:rsidR="00D85371" w:rsidRPr="00E200F2" w:rsidRDefault="00D85371" w:rsidP="00D85371">
      <w:pPr>
        <w:pStyle w:val="Brdtextmedindrag"/>
        <w:ind w:firstLine="0"/>
        <w:rPr>
          <w:spacing w:val="-2"/>
        </w:rPr>
      </w:pPr>
      <w:r w:rsidRPr="00E200F2">
        <w:rPr>
          <w:spacing w:val="-2"/>
        </w:rPr>
        <w:t>De föreslagna ändringarna innebär i huvudsak en anpassning till den tek</w:t>
      </w:r>
      <w:r w:rsidR="00E200F2">
        <w:rPr>
          <w:spacing w:val="-2"/>
        </w:rPr>
        <w:softHyphen/>
      </w:r>
      <w:r w:rsidRPr="00E200F2">
        <w:rPr>
          <w:spacing w:val="-2"/>
        </w:rPr>
        <w:t>nis</w:t>
      </w:r>
      <w:r w:rsidR="00E200F2">
        <w:rPr>
          <w:spacing w:val="-2"/>
        </w:rPr>
        <w:softHyphen/>
      </w:r>
      <w:r w:rsidRPr="00E200F2">
        <w:rPr>
          <w:spacing w:val="-2"/>
        </w:rPr>
        <w:t>ka verkligheten. Tv-sändningar är i Sverige redan nu i princip helt digitala. Ändringarna i lagen bedöms därför inte leda till några praktiska konse</w:t>
      </w:r>
      <w:r w:rsidRPr="00E200F2">
        <w:rPr>
          <w:spacing w:val="-2"/>
        </w:rPr>
        <w:softHyphen/>
        <w:t>kven</w:t>
      </w:r>
      <w:r w:rsidR="00E200F2">
        <w:rPr>
          <w:spacing w:val="-2"/>
        </w:rPr>
        <w:softHyphen/>
      </w:r>
      <w:r w:rsidRPr="00E200F2">
        <w:rPr>
          <w:spacing w:val="-2"/>
        </w:rPr>
        <w:t>ser för tv-företag och sändningsföretag samt tv-tittare och radio</w:t>
      </w:r>
      <w:r w:rsidRPr="00E200F2">
        <w:rPr>
          <w:spacing w:val="-2"/>
        </w:rPr>
        <w:softHyphen/>
        <w:t>lyssnare.</w:t>
      </w:r>
    </w:p>
    <w:p w14:paraId="3E82E6AC" w14:textId="77777777" w:rsidR="00D85371" w:rsidRPr="00E211AD" w:rsidRDefault="00D85371" w:rsidP="00D85371">
      <w:pPr>
        <w:pStyle w:val="Rubrik5utannumrering"/>
      </w:pPr>
      <w:r>
        <w:t xml:space="preserve">Ekonomiska konsekvenser för </w:t>
      </w:r>
      <w:r w:rsidRPr="00E211AD">
        <w:t>Post- och telestyrelsen</w:t>
      </w:r>
    </w:p>
    <w:p w14:paraId="3ED821BC" w14:textId="07BDD31E" w:rsidR="00D85371" w:rsidRPr="00E211AD" w:rsidRDefault="00D85371" w:rsidP="00D85371">
      <w:pPr>
        <w:pStyle w:val="Brdtext"/>
      </w:pPr>
      <w:r>
        <w:t>V</w:t>
      </w:r>
      <w:r w:rsidRPr="00E211AD">
        <w:t>id sidan av tillfälliga insatser som före</w:t>
      </w:r>
      <w:r w:rsidRPr="00E211AD">
        <w:softHyphen/>
        <w:t>skrifts</w:t>
      </w:r>
      <w:r w:rsidRPr="00E211AD">
        <w:softHyphen/>
        <w:t xml:space="preserve">ändringar och utarbetandet av nya tillsynsrutiner m.m. </w:t>
      </w:r>
      <w:r>
        <w:t xml:space="preserve">kommer </w:t>
      </w:r>
      <w:r w:rsidRPr="00E211AD">
        <w:t>PTS</w:t>
      </w:r>
      <w:r w:rsidRPr="00E211AD" w:rsidDel="00E04413">
        <w:t xml:space="preserve"> att </w:t>
      </w:r>
      <w:r w:rsidRPr="00E211AD">
        <w:t>få ett antal nya uppgifter. Myn</w:t>
      </w:r>
      <w:r>
        <w:softHyphen/>
      </w:r>
      <w:r w:rsidRPr="00E211AD">
        <w:t>dighetens arbete inom de områden där kost</w:t>
      </w:r>
      <w:r w:rsidRPr="00E211AD">
        <w:softHyphen/>
        <w:t xml:space="preserve">naderna kan väntas öka finansieras med årliga avgifter. Avgifterna tas ut av företag som </w:t>
      </w:r>
      <w:r>
        <w:t>be</w:t>
      </w:r>
      <w:r>
        <w:softHyphen/>
        <w:t xml:space="preserve">driver verksamhet som </w:t>
      </w:r>
      <w:r w:rsidRPr="00E211AD">
        <w:t xml:space="preserve">är anmäld enligt LEK </w:t>
      </w:r>
      <w:r>
        <w:t>och</w:t>
      </w:r>
      <w:r w:rsidRPr="003E5FA6">
        <w:t xml:space="preserve"> av företag som har tillstånd att använda radiosändare eller nummer.</w:t>
      </w:r>
      <w:r w:rsidRPr="00E211AD">
        <w:t xml:space="preserve"> Avgiftsuttaget ska mot</w:t>
      </w:r>
      <w:r>
        <w:softHyphen/>
      </w:r>
      <w:r w:rsidRPr="00E211AD">
        <w:t>svara myndig</w:t>
      </w:r>
      <w:r>
        <w:softHyphen/>
      </w:r>
      <w:r w:rsidRPr="00E211AD">
        <w:t xml:space="preserve">hetens kostnader för dess verksamhet enligt lagen. </w:t>
      </w:r>
      <w:bookmarkStart w:id="1769" w:name="_Hlk74818608"/>
      <w:r w:rsidRPr="00C02E2C">
        <w:t>Dessutom får hand</w:t>
      </w:r>
      <w:r w:rsidRPr="00C02E2C">
        <w:softHyphen/>
        <w:t>lägg</w:t>
      </w:r>
      <w:r w:rsidRPr="00C02E2C">
        <w:softHyphen/>
        <w:t>n</w:t>
      </w:r>
      <w:r w:rsidRPr="007B6F4C">
        <w:t>ingsavgifter tas ut i vissa ärenden.</w:t>
      </w:r>
      <w:bookmarkEnd w:id="1769"/>
    </w:p>
    <w:p w14:paraId="04930D8E" w14:textId="1FF6796B" w:rsidR="00D85371" w:rsidRPr="00E211AD" w:rsidRDefault="00D85371" w:rsidP="00F775E2">
      <w:pPr>
        <w:pStyle w:val="Brdtextmedindrag"/>
      </w:pPr>
      <w:r w:rsidRPr="00E211AD">
        <w:t xml:space="preserve">De nya reglerna kommer i huvudsak att röra de tillhandahållare av nät och tjänster för elektroniska kommunikationer som </w:t>
      </w:r>
      <w:r>
        <w:t>bedriver verksamhet som ska anmälas</w:t>
      </w:r>
      <w:r w:rsidRPr="00E211AD">
        <w:t xml:space="preserve">. </w:t>
      </w:r>
      <w:r>
        <w:t xml:space="preserve">I april 2021 var ungefär 650 företag och andra aktörer anmälda hos PTS. </w:t>
      </w:r>
      <w:r w:rsidRPr="00E211AD">
        <w:t xml:space="preserve">Enligt </w:t>
      </w:r>
      <w:r w:rsidR="002613DE">
        <w:t>bilagan till förordningen (2016</w:t>
      </w:r>
      <w:r>
        <w:t>:6</w:t>
      </w:r>
      <w:r w:rsidR="002613DE">
        <w:t>02</w:t>
      </w:r>
      <w:r w:rsidRPr="00E211AD">
        <w:t xml:space="preserve">) </w:t>
      </w:r>
      <w:r w:rsidR="002613DE">
        <w:t xml:space="preserve">om finansieringen av Post- och telestyrelsens verksamhet </w:t>
      </w:r>
      <w:r w:rsidRPr="00E211AD">
        <w:t>uppgår av</w:t>
      </w:r>
      <w:r w:rsidRPr="00E211AD">
        <w:softHyphen/>
        <w:t>gift</w:t>
      </w:r>
      <w:r>
        <w:softHyphen/>
      </w:r>
      <w:r w:rsidRPr="00E211AD">
        <w:t>en till</w:t>
      </w:r>
      <w:r w:rsidRPr="00E211AD" w:rsidDel="002864AE">
        <w:t xml:space="preserve"> </w:t>
      </w:r>
      <w:r>
        <w:t>4 000</w:t>
      </w:r>
      <w:r w:rsidRPr="00E211AD">
        <w:t xml:space="preserve"> kronor för de företag vars års</w:t>
      </w:r>
      <w:r w:rsidR="00A54061">
        <w:softHyphen/>
      </w:r>
      <w:r w:rsidRPr="00E211AD">
        <w:t>omsättning i den verk</w:t>
      </w:r>
      <w:r w:rsidRPr="00E211AD">
        <w:softHyphen/>
        <w:t>samhet som anmälan avser under</w:t>
      </w:r>
      <w:r>
        <w:softHyphen/>
      </w:r>
      <w:r w:rsidRPr="00E211AD">
        <w:t xml:space="preserve">stiger 5 miljoner kronor. Drygt hälften av de anmälda företagen hör till denna kategori. För </w:t>
      </w:r>
      <w:r w:rsidRPr="00E200F2">
        <w:rPr>
          <w:spacing w:val="-4"/>
        </w:rPr>
        <w:t>övriga företag uppgår års</w:t>
      </w:r>
      <w:r w:rsidRPr="00E200F2">
        <w:rPr>
          <w:spacing w:val="-4"/>
        </w:rPr>
        <w:softHyphen/>
        <w:t>avgift</w:t>
      </w:r>
      <w:r w:rsidRPr="00E200F2">
        <w:rPr>
          <w:spacing w:val="-4"/>
        </w:rPr>
        <w:softHyphen/>
        <w:t>en till 0,15</w:t>
      </w:r>
      <w:r w:rsidR="002613DE">
        <w:rPr>
          <w:spacing w:val="-4"/>
        </w:rPr>
        <w:t>8</w:t>
      </w:r>
      <w:r w:rsidRPr="00E200F2">
        <w:rPr>
          <w:spacing w:val="-4"/>
        </w:rPr>
        <w:t> procent av års</w:t>
      </w:r>
      <w:r w:rsidRPr="00E200F2">
        <w:rPr>
          <w:spacing w:val="-4"/>
        </w:rPr>
        <w:softHyphen/>
        <w:t>omsättningen. Dessa</w:t>
      </w:r>
      <w:r w:rsidRPr="00E211AD">
        <w:t xml:space="preserve"> siffror kommer att ändras margi</w:t>
      </w:r>
      <w:r w:rsidR="002613DE">
        <w:softHyphen/>
      </w:r>
      <w:r w:rsidRPr="00E211AD">
        <w:t xml:space="preserve">nellt i samband med att </w:t>
      </w:r>
      <w:r>
        <w:t>omsättnings</w:t>
      </w:r>
      <w:r w:rsidR="00E200F2">
        <w:softHyphen/>
      </w:r>
      <w:r>
        <w:t>gränsen</w:t>
      </w:r>
      <w:r w:rsidRPr="00E211AD">
        <w:t xml:space="preserve"> för betalning av avgifter sätts till 30 miljoner kronor. </w:t>
      </w:r>
      <w:r>
        <w:t>K</w:t>
      </w:r>
      <w:r w:rsidRPr="00E211AD">
        <w:t>ostnader</w:t>
      </w:r>
      <w:r>
        <w:t>na</w:t>
      </w:r>
      <w:r w:rsidRPr="00E211AD">
        <w:t xml:space="preserve"> som upp</w:t>
      </w:r>
      <w:r>
        <w:softHyphen/>
      </w:r>
      <w:r w:rsidRPr="00E211AD">
        <w:t xml:space="preserve">står </w:t>
      </w:r>
      <w:r w:rsidRPr="003E5FA6">
        <w:t>som en följd av genom</w:t>
      </w:r>
      <w:r>
        <w:softHyphen/>
      </w:r>
      <w:r w:rsidRPr="003E5FA6">
        <w:t>förandet av förslagen kan hanteras inom</w:t>
      </w:r>
      <w:r w:rsidRPr="00E211AD">
        <w:t xml:space="preserve"> ramen för det avgifts</w:t>
      </w:r>
      <w:r>
        <w:softHyphen/>
      </w:r>
      <w:r w:rsidRPr="00E211AD">
        <w:t>uttag</w:t>
      </w:r>
      <w:r w:rsidR="000A4E33">
        <w:t xml:space="preserve"> som redovisas i </w:t>
      </w:r>
      <w:r w:rsidR="00C43ECC">
        <w:t>budgetpropositionen för 2022 (prop. 2021/22:1 utg.omr. 22)</w:t>
      </w:r>
      <w:r w:rsidRPr="00E211AD">
        <w:t>.</w:t>
      </w:r>
    </w:p>
    <w:p w14:paraId="187BB56A" w14:textId="77777777" w:rsidR="00D85371" w:rsidRPr="00E211AD" w:rsidRDefault="00D85371" w:rsidP="00D85371">
      <w:pPr>
        <w:pStyle w:val="Rubrik5utannumrering"/>
      </w:pPr>
      <w:r>
        <w:lastRenderedPageBreak/>
        <w:t>Ekonomiska konsekvenser för ö</w:t>
      </w:r>
      <w:r w:rsidRPr="00E211AD">
        <w:t>vriga myndigheter</w:t>
      </w:r>
    </w:p>
    <w:p w14:paraId="5CEB5928" w14:textId="77777777" w:rsidR="00D85371" w:rsidRDefault="00D85371" w:rsidP="00D85371">
      <w:pPr>
        <w:pStyle w:val="Brdtextmedindrag"/>
        <w:ind w:firstLine="0"/>
      </w:pPr>
      <w:r w:rsidRPr="00E211AD">
        <w:t>Myndigheten för press, radio och tv får en ny tillsynsuppgift i och med den föreslagna bestämmelsen om att tillhandahållare ska möjliggöra för slut</w:t>
      </w:r>
      <w:r>
        <w:softHyphen/>
      </w:r>
      <w:r w:rsidRPr="00E211AD">
        <w:t xml:space="preserve">användare att under vissa förutsättningar avgiftsfritt kunna lämna tillbaka digital tv-utrustning. Tillsynsuppgiften medför behov av t.ex. samråd med tillhandahållare av digitala tv-tjänster och information till slutanvändare, vilket kan innebära en viss ökad arbetsbörda. </w:t>
      </w:r>
      <w:r w:rsidRPr="00AD44E2">
        <w:t>Uppgiften bedöms inte medföra några väsentliga kostnads</w:t>
      </w:r>
      <w:r>
        <w:softHyphen/>
      </w:r>
      <w:r w:rsidRPr="00AD44E2">
        <w:t>ökningar för myndigheten</w:t>
      </w:r>
      <w:r>
        <w:t xml:space="preserve"> som inte kan hanteras inom ram</w:t>
      </w:r>
      <w:r w:rsidRPr="00AD44E2">
        <w:t>.</w:t>
      </w:r>
    </w:p>
    <w:p w14:paraId="4BC82F78" w14:textId="7415788D" w:rsidR="00D85371" w:rsidRDefault="00D85371" w:rsidP="00D85371">
      <w:pPr>
        <w:pStyle w:val="Brdtextmedindrag"/>
      </w:pPr>
      <w:r w:rsidRPr="00A54061">
        <w:rPr>
          <w:spacing w:val="-2"/>
        </w:rPr>
        <w:t>Förslagen i övrigt bedöms inte medföra några väsentliga kostnadsökning</w:t>
      </w:r>
      <w:r w:rsidR="00A54061">
        <w:rPr>
          <w:spacing w:val="-2"/>
        </w:rPr>
        <w:softHyphen/>
      </w:r>
      <w:r w:rsidRPr="00A54061">
        <w:rPr>
          <w:spacing w:val="-2"/>
        </w:rPr>
        <w:t>ar</w:t>
      </w:r>
      <w:r>
        <w:t xml:space="preserve"> för andra myndigheter</w:t>
      </w:r>
      <w:r w:rsidR="008F77E3">
        <w:t xml:space="preserve"> </w:t>
      </w:r>
      <w:r w:rsidR="008F77E3" w:rsidRPr="008F77E3">
        <w:t>som inte kan hanteras inom befintliga ramar</w:t>
      </w:r>
      <w:r>
        <w:t>.</w:t>
      </w:r>
    </w:p>
    <w:p w14:paraId="59D1E390" w14:textId="77777777" w:rsidR="00D85371" w:rsidRPr="00E211AD" w:rsidRDefault="00D85371" w:rsidP="00D85371">
      <w:pPr>
        <w:pStyle w:val="Rubrik5utannumrering"/>
      </w:pPr>
      <w:r>
        <w:t>Ekonomiska konsekvenser för d</w:t>
      </w:r>
      <w:r w:rsidRPr="00E211AD">
        <w:t>e allmänna förvaltningsdomstolarna</w:t>
      </w:r>
    </w:p>
    <w:p w14:paraId="6413E466" w14:textId="4687B276" w:rsidR="00D85371" w:rsidRPr="00E211AD" w:rsidRDefault="00D85371" w:rsidP="00D85371">
      <w:pPr>
        <w:pStyle w:val="Brdtext"/>
      </w:pPr>
      <w:r w:rsidRPr="00E211AD">
        <w:t xml:space="preserve">LEK har varit i kraft i mer än 15 år. Under lagens första tid fattade PTS ett stort antal beslut enligt lagen, </w:t>
      </w:r>
      <w:r>
        <w:t>varav</w:t>
      </w:r>
      <w:r w:rsidRPr="00E211AD">
        <w:t xml:space="preserve"> många över</w:t>
      </w:r>
      <w:r w:rsidRPr="00E211AD">
        <w:softHyphen/>
        <w:t xml:space="preserve">klagades till allmän förvaltningsdomstol. Mängden rättsprocesser och den tid </w:t>
      </w:r>
      <w:r>
        <w:t xml:space="preserve">som </w:t>
      </w:r>
      <w:r w:rsidRPr="00E211AD">
        <w:t>det tog att avgöra målen uppfattades som ett problem</w:t>
      </w:r>
      <w:r>
        <w:t>,</w:t>
      </w:r>
      <w:r w:rsidRPr="00E211AD">
        <w:t xml:space="preserve"> vilket riskerade </w:t>
      </w:r>
      <w:r w:rsidRPr="003E5FA6">
        <w:t>att hindra regel</w:t>
      </w:r>
      <w:r>
        <w:softHyphen/>
      </w:r>
      <w:r w:rsidRPr="003E5FA6">
        <w:t xml:space="preserve">verkets genomslag på marknaden (se prop. 2006/07:119 </w:t>
      </w:r>
      <w:r w:rsidR="00EB24E6">
        <w:t>s. 1</w:t>
      </w:r>
      <w:r w:rsidRPr="003E5FA6">
        <w:t>4</w:t>
      </w:r>
      <w:r>
        <w:t> </w:t>
      </w:r>
      <w:r w:rsidRPr="003E5FA6">
        <w:t>f.).</w:t>
      </w:r>
      <w:r w:rsidRPr="00E211AD">
        <w:t xml:space="preserve"> De särskilda bestämmelserna för mål i allmän för</w:t>
      </w:r>
      <w:r w:rsidRPr="00E211AD">
        <w:softHyphen/>
        <w:t>valt</w:t>
      </w:r>
      <w:r w:rsidRPr="00E211AD">
        <w:softHyphen/>
        <w:t xml:space="preserve">ningsdomstol enligt LEK (se </w:t>
      </w:r>
      <w:r w:rsidRPr="00B80E68">
        <w:t>av</w:t>
      </w:r>
      <w:r>
        <w:softHyphen/>
      </w:r>
      <w:r w:rsidRPr="00B80E68">
        <w:t>snitt 23) är re</w:t>
      </w:r>
      <w:r w:rsidRPr="00E211AD">
        <w:t>sultatet av åtgärder som vidtagits för att förbättra situa</w:t>
      </w:r>
      <w:r>
        <w:softHyphen/>
      </w:r>
      <w:r w:rsidRPr="00E211AD">
        <w:t>tion</w:t>
      </w:r>
      <w:r>
        <w:softHyphen/>
      </w:r>
      <w:r w:rsidRPr="00E211AD">
        <w:t>en. Åtgärderna har fått genomslag och bidragit till kortare hand</w:t>
      </w:r>
      <w:r>
        <w:softHyphen/>
      </w:r>
      <w:r w:rsidRPr="00E211AD">
        <w:t>lägg</w:t>
      </w:r>
      <w:r>
        <w:softHyphen/>
      </w:r>
      <w:r w:rsidRPr="00E211AD">
        <w:t>nings</w:t>
      </w:r>
      <w:r>
        <w:softHyphen/>
      </w:r>
      <w:r w:rsidRPr="00E211AD">
        <w:t xml:space="preserve">tider i domstol (se prop. 2013/14:72 </w:t>
      </w:r>
      <w:r w:rsidR="00EB24E6">
        <w:t>s. 1</w:t>
      </w:r>
      <w:r w:rsidRPr="00E211AD">
        <w:t>8). Vidare har LEK änd</w:t>
      </w:r>
      <w:r>
        <w:softHyphen/>
      </w:r>
      <w:r w:rsidRPr="00E211AD">
        <w:t>rats för att för</w:t>
      </w:r>
      <w:r>
        <w:softHyphen/>
      </w:r>
      <w:r w:rsidRPr="00E211AD">
        <w:t xml:space="preserve">tydliga systemet för prisreglering i syfte att skapa </w:t>
      </w:r>
      <w:r w:rsidRPr="009F5F09">
        <w:t>förutsätt</w:t>
      </w:r>
      <w:r>
        <w:softHyphen/>
      </w:r>
      <w:r w:rsidRPr="009F5F09">
        <w:t>ningar för en mer effek</w:t>
      </w:r>
      <w:r w:rsidRPr="009F5F09">
        <w:softHyphen/>
        <w:t>tiv och kon</w:t>
      </w:r>
      <w:r w:rsidRPr="009F5F09">
        <w:softHyphen/>
        <w:t>centrerad processföring</w:t>
      </w:r>
      <w:r w:rsidR="00C974DC">
        <w:t xml:space="preserve"> (</w:t>
      </w:r>
      <w:r w:rsidRPr="009F5F09">
        <w:t>se avsnitt 14.3.6</w:t>
      </w:r>
      <w:r w:rsidR="00C974DC">
        <w:t>)</w:t>
      </w:r>
      <w:r w:rsidRPr="009F5F09">
        <w:t>.</w:t>
      </w:r>
    </w:p>
    <w:p w14:paraId="6A2E1C21" w14:textId="3184DA9B" w:rsidR="00D85371" w:rsidRPr="00E211AD" w:rsidRDefault="00D85371" w:rsidP="00D85371">
      <w:pPr>
        <w:pStyle w:val="Brdtextmedindrag"/>
      </w:pPr>
      <w:r w:rsidRPr="00E211AD">
        <w:t>I dagens läge har antalet rättsprocesser enligt LEK minskat kraftigt i för</w:t>
      </w:r>
      <w:r w:rsidR="00A54061">
        <w:softHyphen/>
      </w:r>
      <w:r w:rsidRPr="00E211AD">
        <w:t>hållande till vad som var fallet under lagens första år. Mål</w:t>
      </w:r>
      <w:r>
        <w:t xml:space="preserve">en </w:t>
      </w:r>
      <w:r w:rsidRPr="00E211AD">
        <w:t xml:space="preserve">enligt LEK är dock ofta komplicerade och kan kräva arbetsinsatser </w:t>
      </w:r>
      <w:r>
        <w:t>i</w:t>
      </w:r>
      <w:r w:rsidRPr="00E211AD">
        <w:t xml:space="preserve"> domstolarna som överstiger </w:t>
      </w:r>
      <w:r>
        <w:t xml:space="preserve">den som krävs för ett </w:t>
      </w:r>
      <w:r w:rsidRPr="00E211AD">
        <w:t>genomsnittlig</w:t>
      </w:r>
      <w:r>
        <w:t>t</w:t>
      </w:r>
      <w:r w:rsidRPr="00E211AD">
        <w:t xml:space="preserve"> mål i allmän förvaltnings</w:t>
      </w:r>
      <w:r>
        <w:softHyphen/>
      </w:r>
      <w:r w:rsidRPr="00E211AD">
        <w:t>domstol.</w:t>
      </w:r>
    </w:p>
    <w:p w14:paraId="05FA2098" w14:textId="77777777" w:rsidR="00D85371" w:rsidRPr="001D1DD2" w:rsidRDefault="00D85371" w:rsidP="00D85371">
      <w:pPr>
        <w:pStyle w:val="Brdtextmedindrag"/>
      </w:pPr>
      <w:r w:rsidRPr="00E211AD">
        <w:t>Den nya lag</w:t>
      </w:r>
      <w:r>
        <w:t>en</w:t>
      </w:r>
      <w:r w:rsidRPr="00E211AD">
        <w:t xml:space="preserve"> behåller till stora delar LEK:s struktur. De beslut som ska fattas enligt den nya lagen är väsentligen av samma slag som beslut som fattas enligt LEK. En nyhet är dock att statliga myndig</w:t>
      </w:r>
      <w:r w:rsidRPr="00E211AD">
        <w:softHyphen/>
        <w:t>heter, kommuner</w:t>
      </w:r>
      <w:r>
        <w:t xml:space="preserve">, regioner </w:t>
      </w:r>
      <w:r w:rsidRPr="00E211AD">
        <w:t xml:space="preserve">och </w:t>
      </w:r>
      <w:r>
        <w:t>av dem kontrollerade bolag</w:t>
      </w:r>
      <w:r w:rsidRPr="00E211AD">
        <w:t xml:space="preserve"> på begäran av en operatör ska </w:t>
      </w:r>
      <w:r>
        <w:t>lämna</w:t>
      </w:r>
      <w:r w:rsidRPr="00E211AD">
        <w:t xml:space="preserve"> till</w:t>
      </w:r>
      <w:r w:rsidRPr="00E211AD">
        <w:softHyphen/>
        <w:t xml:space="preserve">träde till </w:t>
      </w:r>
      <w:r>
        <w:t>byggnader, anläggningar och föremål</w:t>
      </w:r>
      <w:r w:rsidRPr="00E211AD">
        <w:t xml:space="preserve"> för </w:t>
      </w:r>
      <w:r>
        <w:t>installation</w:t>
      </w:r>
      <w:r w:rsidRPr="00E211AD">
        <w:t xml:space="preserve"> av trådlösa accesspunkter. De</w:t>
      </w:r>
      <w:r>
        <w:t>n regleringen</w:t>
      </w:r>
      <w:r w:rsidRPr="00E211AD" w:rsidDel="00303518">
        <w:t xml:space="preserve"> </w:t>
      </w:r>
      <w:r w:rsidRPr="00E211AD">
        <w:t>skulle kunna ge upphov till fler beslut hos PTS</w:t>
      </w:r>
      <w:r>
        <w:t xml:space="preserve"> inom ramen för tvistlösning. Tvistlösningsbesluten</w:t>
      </w:r>
      <w:r w:rsidRPr="00E211AD">
        <w:t xml:space="preserve"> kan överklagas till allmän förvalt</w:t>
      </w:r>
      <w:r>
        <w:softHyphen/>
      </w:r>
      <w:r w:rsidRPr="00E211AD">
        <w:t>nings</w:t>
      </w:r>
      <w:r>
        <w:softHyphen/>
      </w:r>
      <w:r w:rsidRPr="00E211AD">
        <w:t>domstol. Det är mycket svårt att be</w:t>
      </w:r>
      <w:r w:rsidRPr="00E211AD">
        <w:softHyphen/>
        <w:t xml:space="preserve">döma hur många beslut och överklaganden det skulle kunna bli fråga om i praktiken. Införandet av i viss </w:t>
      </w:r>
      <w:r w:rsidRPr="001D1DD2">
        <w:t>utsträckning snarlika bestämmelser i lagen (2016:534) om åtgärder för utbyggnad av bred</w:t>
      </w:r>
      <w:r>
        <w:softHyphen/>
      </w:r>
      <w:r w:rsidRPr="001D1DD2">
        <w:t>bands</w:t>
      </w:r>
      <w:r>
        <w:softHyphen/>
      </w:r>
      <w:r w:rsidRPr="001D1DD2">
        <w:t>nät har lett till ett visst antal mål i allmän förvaltningsdomstol, dock högst ett tiotal per år.</w:t>
      </w:r>
    </w:p>
    <w:p w14:paraId="67C10B55" w14:textId="77777777" w:rsidR="00D85371" w:rsidRPr="00AC04B4" w:rsidRDefault="00D85371" w:rsidP="00D85371">
      <w:pPr>
        <w:pStyle w:val="Brdtextmedindrag"/>
      </w:pPr>
      <w:r w:rsidRPr="00AC04B4">
        <w:t xml:space="preserve">Som </w:t>
      </w:r>
      <w:r w:rsidRPr="00AC04B4">
        <w:rPr>
          <w:i/>
        </w:rPr>
        <w:t>Förvaltningsrätten i Stockholm</w:t>
      </w:r>
      <w:r w:rsidRPr="00AC04B4">
        <w:t xml:space="preserve"> påpekar kan införandet av sank</w:t>
      </w:r>
      <w:r>
        <w:softHyphen/>
      </w:r>
      <w:r w:rsidRPr="00AC04B4">
        <w:t>tions</w:t>
      </w:r>
      <w:r w:rsidRPr="00AC04B4">
        <w:softHyphen/>
        <w:t xml:space="preserve">avgifter också medföra en ökning av antalet mål. Det är även här svårt att bedöma hur stor ökningen av antalet mål och följaktligen hur stora kostnaderna kommer att bli. </w:t>
      </w:r>
      <w:r>
        <w:t xml:space="preserve">En uppskattning är att det blir fråga om ett </w:t>
      </w:r>
      <w:r w:rsidRPr="00AC04B4">
        <w:t>begränsat antal mål som endast innebär en marginell kostnadsökning.</w:t>
      </w:r>
    </w:p>
    <w:p w14:paraId="73DCAAD8" w14:textId="2DF6B416" w:rsidR="00D85371" w:rsidRPr="00E211AD" w:rsidRDefault="00D85371" w:rsidP="00D85371">
      <w:pPr>
        <w:pStyle w:val="Brdtextmedindrag"/>
      </w:pPr>
      <w:bookmarkStart w:id="1770" w:name="_Hlk11764909"/>
      <w:r w:rsidRPr="001D1DD2">
        <w:t>Mot den bakgrunden bedöms förslagen inte med</w:t>
      </w:r>
      <w:r w:rsidRPr="001D1DD2">
        <w:softHyphen/>
      </w:r>
      <w:r w:rsidRPr="00E211AD">
        <w:t>föra mer än</w:t>
      </w:r>
      <w:r>
        <w:t xml:space="preserve"> en</w:t>
      </w:r>
      <w:r w:rsidRPr="00E211AD">
        <w:t xml:space="preserve"> margi</w:t>
      </w:r>
      <w:r>
        <w:softHyphen/>
      </w:r>
      <w:r w:rsidRPr="00E211AD">
        <w:t xml:space="preserve">nellt ökad belastning </w:t>
      </w:r>
      <w:r>
        <w:t>för</w:t>
      </w:r>
      <w:r w:rsidRPr="00E211AD">
        <w:t xml:space="preserve"> de allmänna förvaltnings</w:t>
      </w:r>
      <w:r w:rsidRPr="00E211AD">
        <w:softHyphen/>
        <w:t>dom</w:t>
      </w:r>
      <w:r w:rsidRPr="00E211AD">
        <w:softHyphen/>
        <w:t>stolarna. Bedöm</w:t>
      </w:r>
      <w:r>
        <w:softHyphen/>
      </w:r>
      <w:r w:rsidRPr="00E211AD">
        <w:t>ningen är att detta kan hanteras inom befintliga ekonomiska ramar.</w:t>
      </w:r>
    </w:p>
    <w:p w14:paraId="7393210B" w14:textId="77777777" w:rsidR="00D85371" w:rsidRPr="00E211AD" w:rsidRDefault="00D85371" w:rsidP="00D85371">
      <w:pPr>
        <w:pStyle w:val="Rubrik5utannumrering"/>
      </w:pPr>
      <w:bookmarkStart w:id="1771" w:name="_Toc17793471"/>
      <w:bookmarkEnd w:id="1770"/>
      <w:r>
        <w:lastRenderedPageBreak/>
        <w:t>Ekonomiska konsekvenser för k</w:t>
      </w:r>
      <w:r w:rsidRPr="00E211AD">
        <w:t xml:space="preserve">ommuner och </w:t>
      </w:r>
      <w:r>
        <w:t>regioner</w:t>
      </w:r>
      <w:r w:rsidRPr="00E211AD">
        <w:t xml:space="preserve"> samt den kommunala självstyrelsen</w:t>
      </w:r>
      <w:bookmarkEnd w:id="1771"/>
    </w:p>
    <w:p w14:paraId="6E679782" w14:textId="77777777" w:rsidR="00D85371" w:rsidRPr="00E211AD" w:rsidRDefault="00D85371" w:rsidP="00D85371">
      <w:pPr>
        <w:pStyle w:val="Brdtextmedindrag"/>
        <w:ind w:firstLine="0"/>
      </w:pPr>
      <w:bookmarkStart w:id="1772" w:name="_Toc9841721"/>
      <w:bookmarkStart w:id="1773" w:name="_Toc9867598"/>
      <w:bookmarkStart w:id="1774" w:name="_Toc9867848"/>
      <w:bookmarkStart w:id="1775" w:name="_Toc9871265"/>
      <w:bookmarkStart w:id="1776" w:name="_Toc9958349"/>
      <w:bookmarkStart w:id="1777" w:name="_Toc9961910"/>
      <w:bookmarkStart w:id="1778" w:name="_Toc9962507"/>
      <w:r w:rsidRPr="00E211AD">
        <w:t>I Sverige är det vanligt att fiberbaserad bredbandsutbyggnad sker i kom</w:t>
      </w:r>
      <w:r>
        <w:softHyphen/>
      </w:r>
      <w:r w:rsidRPr="00E211AD">
        <w:t>mu</w:t>
      </w:r>
      <w:r>
        <w:softHyphen/>
      </w:r>
      <w:r w:rsidRPr="00E211AD">
        <w:t>n</w:t>
      </w:r>
      <w:r w:rsidRPr="00E211AD">
        <w:softHyphen/>
        <w:t>al regi. Kommuner tillhandahåller därmed elektroniska kommun</w:t>
      </w:r>
      <w:r w:rsidRPr="00E211AD">
        <w:softHyphen/>
        <w:t>ika</w:t>
      </w:r>
      <w:r>
        <w:softHyphen/>
      </w:r>
      <w:r w:rsidRPr="00E211AD">
        <w:t>tions</w:t>
      </w:r>
      <w:r>
        <w:softHyphen/>
      </w:r>
      <w:r w:rsidRPr="00E211AD">
        <w:t>nät och elektroniska kommunikationstjänster. Dessa kommunala verk</w:t>
      </w:r>
      <w:r>
        <w:softHyphen/>
      </w:r>
      <w:r w:rsidRPr="00E211AD">
        <w:t>samheter benämns ofta stadsnät. De kan bedrivas i kommunens egen för</w:t>
      </w:r>
      <w:r w:rsidRPr="00E211AD">
        <w:softHyphen/>
        <w:t>valt</w:t>
      </w:r>
      <w:r w:rsidRPr="00E211AD">
        <w:softHyphen/>
        <w:t>ning. Ofta drivs dock stadsnätsverksamheten i kommunala aktie</w:t>
      </w:r>
      <w:r w:rsidRPr="00E211AD">
        <w:softHyphen/>
        <w:t>bolag.</w:t>
      </w:r>
    </w:p>
    <w:p w14:paraId="172C4174" w14:textId="77777777" w:rsidR="00D85371" w:rsidRPr="00E211AD" w:rsidRDefault="00D85371" w:rsidP="00D85371">
      <w:pPr>
        <w:pStyle w:val="Brdtextmedindrag"/>
      </w:pPr>
      <w:r w:rsidRPr="00E211AD">
        <w:t>Stadsnäten omfattas av LEK och den nya lag som föreslås. Den nya lag</w:t>
      </w:r>
      <w:r>
        <w:softHyphen/>
      </w:r>
      <w:r w:rsidRPr="00E211AD">
        <w:t xml:space="preserve">ens bestämmelser kommer därmed att gälla stadsnät på samma sätt som andra företag som tillhandahåller nät och tjänster. </w:t>
      </w:r>
      <w:r>
        <w:t>S</w:t>
      </w:r>
      <w:r w:rsidRPr="00E211AD">
        <w:t xml:space="preserve">tadsnäten </w:t>
      </w:r>
      <w:r>
        <w:t xml:space="preserve">är dock </w:t>
      </w:r>
      <w:r w:rsidRPr="00E211AD">
        <w:t>i många fall inte direkt aktiva på slutkundsmarknaderna. Det innebär att de föreslagna bestämmelserna om rättigheter för slutanvändarna i allmän</w:t>
      </w:r>
      <w:r>
        <w:softHyphen/>
      </w:r>
      <w:r w:rsidRPr="00E211AD">
        <w:t>het påverkar stadsnät i mindre omfattning än företag som riktar sina erbju</w:t>
      </w:r>
      <w:r>
        <w:softHyphen/>
      </w:r>
      <w:r w:rsidRPr="00E211AD">
        <w:t>danden till slutkunder.</w:t>
      </w:r>
    </w:p>
    <w:p w14:paraId="17D7AFEC" w14:textId="77777777" w:rsidR="00D85371" w:rsidRPr="00E211AD" w:rsidRDefault="00D85371" w:rsidP="00D85371">
      <w:pPr>
        <w:pStyle w:val="Brdtextmedindrag"/>
      </w:pPr>
      <w:r w:rsidRPr="00E211AD">
        <w:t>Bestämmelserna om konkurrensfrämjande skyldigheter för SMP-före</w:t>
      </w:r>
      <w:r>
        <w:softHyphen/>
      </w:r>
      <w:r w:rsidRPr="00E211AD">
        <w:t>tag utesluter inte att även stadsnät skulle kunna ges status som SMP-opera</w:t>
      </w:r>
      <w:r>
        <w:softHyphen/>
      </w:r>
      <w:r w:rsidRPr="00E211AD">
        <w:t>tör och åläggas skyldigheter. I praktiken har dock aldrig något stads</w:t>
      </w:r>
      <w:r>
        <w:softHyphen/>
      </w:r>
      <w:r w:rsidRPr="00E211AD">
        <w:t>nät ansetts ha sådan marknadsmakt att det varit aktuellt för PTS att över</w:t>
      </w:r>
      <w:r>
        <w:softHyphen/>
      </w:r>
      <w:r w:rsidRPr="00E211AD">
        <w:t xml:space="preserve">väga ingripanden med SMP-skyldigheter. Bestämmelserna i den nya lagen bedöms inte innebära någon ändring </w:t>
      </w:r>
      <w:r>
        <w:t>av</w:t>
      </w:r>
      <w:r w:rsidRPr="00E211AD">
        <w:t xml:space="preserve"> rättsläget i dessa avseenden.</w:t>
      </w:r>
    </w:p>
    <w:p w14:paraId="4884ADBA" w14:textId="77777777" w:rsidR="00D85371" w:rsidRPr="003E5FA6" w:rsidRDefault="00D85371" w:rsidP="00D85371">
      <w:pPr>
        <w:pStyle w:val="Brdtextmedindrag"/>
      </w:pPr>
      <w:r w:rsidRPr="00E61611">
        <w:t>De nya bestämmelserna om en utvidgad skyldighet i fråga om tillträde till nät närmast slutanvändare kan tillämpas även på stadsnät. Av regle</w:t>
      </w:r>
      <w:r>
        <w:softHyphen/>
      </w:r>
      <w:r w:rsidRPr="00E61611">
        <w:t>ring</w:t>
      </w:r>
      <w:r w:rsidRPr="00E61611">
        <w:softHyphen/>
        <w:t>en framgår emellertid att särskild hänsyn ska tas till om opera</w:t>
      </w:r>
      <w:r w:rsidRPr="00E61611">
        <w:softHyphen/>
        <w:t xml:space="preserve">tören i stället ger ett hållbart och liknande tillträde till ett nät med mycket hög kapacitet på rättvisa, icke-diskriminerande och rimliga villkor. </w:t>
      </w:r>
      <w:r w:rsidRPr="00517192">
        <w:t>Det skulle kunna inne</w:t>
      </w:r>
      <w:r w:rsidRPr="00E61611">
        <w:softHyphen/>
      </w:r>
      <w:r w:rsidRPr="00517192">
        <w:t xml:space="preserve">bära att det inte anses </w:t>
      </w:r>
      <w:r w:rsidRPr="00E61611">
        <w:t xml:space="preserve">motiverat </w:t>
      </w:r>
      <w:r w:rsidRPr="00517192">
        <w:t xml:space="preserve">att ålägga stadsnät </w:t>
      </w:r>
      <w:r w:rsidRPr="00E61611">
        <w:t xml:space="preserve">en </w:t>
      </w:r>
      <w:r w:rsidRPr="00517192">
        <w:t>skyl</w:t>
      </w:r>
      <w:r>
        <w:softHyphen/>
      </w:r>
      <w:r w:rsidRPr="00517192">
        <w:t>dighet att ge tillträde i de fall stadsnätet redan har en sådan affärs</w:t>
      </w:r>
      <w:r w:rsidRPr="00E61611">
        <w:softHyphen/>
      </w:r>
      <w:r w:rsidRPr="00517192">
        <w:t>modell.</w:t>
      </w:r>
      <w:r w:rsidRPr="00E61611">
        <w:t xml:space="preserve"> Det nya regelverket kan därmed skapa vissa drivkrafter för stads</w:t>
      </w:r>
      <w:r w:rsidRPr="00E61611">
        <w:softHyphen/>
        <w:t>nät att enbart tillhandahålla nätkapacitet på grossistnivå och inte vara aktiva på slutkundsmarknaderna. Sammantaget bedöms förslagen</w:t>
      </w:r>
      <w:r w:rsidRPr="00E61611" w:rsidDel="00E04413">
        <w:t xml:space="preserve"> </w:t>
      </w:r>
      <w:r w:rsidRPr="00E61611">
        <w:t>inte inne</w:t>
      </w:r>
      <w:r>
        <w:softHyphen/>
      </w:r>
      <w:r w:rsidRPr="00E61611">
        <w:t>bära väsentliga kostnadsök</w:t>
      </w:r>
      <w:r w:rsidRPr="00E61611">
        <w:softHyphen/>
        <w:t>ningar för stadsnäten.</w:t>
      </w:r>
    </w:p>
    <w:p w14:paraId="25098CDE" w14:textId="48E3CA45" w:rsidR="00D85371" w:rsidRPr="00E211AD" w:rsidRDefault="00D85371" w:rsidP="00D85371">
      <w:pPr>
        <w:pStyle w:val="Brdtextmedindrag"/>
        <w:sectPr w:rsidR="00D85371" w:rsidRPr="00E211AD" w:rsidSect="00155500">
          <w:headerReference w:type="even" r:id="rId172"/>
          <w:headerReference w:type="default" r:id="rId173"/>
          <w:footerReference w:type="even" r:id="rId174"/>
          <w:footerReference w:type="default" r:id="rId175"/>
          <w:footerReference w:type="first" r:id="rId176"/>
          <w:type w:val="continuous"/>
          <w:pgSz w:w="9356" w:h="13721" w:code="9"/>
          <w:pgMar w:top="794" w:right="2438" w:bottom="1191" w:left="1021" w:header="0" w:footer="709" w:gutter="0"/>
          <w:cols w:space="708"/>
          <w:docGrid w:linePitch="360"/>
        </w:sectPr>
      </w:pPr>
      <w:r w:rsidRPr="00E211AD">
        <w:t>Det för</w:t>
      </w:r>
      <w:r>
        <w:t xml:space="preserve">eslås </w:t>
      </w:r>
      <w:r w:rsidRPr="00E211AD">
        <w:t xml:space="preserve">helt nya skyldigheter för kommuner och </w:t>
      </w:r>
      <w:r>
        <w:t>regioner</w:t>
      </w:r>
      <w:r w:rsidRPr="00E211AD">
        <w:t xml:space="preserve"> att </w:t>
      </w:r>
      <w:r>
        <w:t>lämna</w:t>
      </w:r>
      <w:r w:rsidRPr="00E211AD">
        <w:t xml:space="preserve"> till</w:t>
      </w:r>
      <w:r>
        <w:softHyphen/>
      </w:r>
      <w:r w:rsidRPr="00E211AD">
        <w:t xml:space="preserve">träde till </w:t>
      </w:r>
      <w:r w:rsidRPr="007B6F4C">
        <w:t xml:space="preserve">fysisk infrastruktur för </w:t>
      </w:r>
      <w:r>
        <w:t>installation</w:t>
      </w:r>
      <w:r w:rsidRPr="00E211AD">
        <w:t xml:space="preserve"> av trådlösa accesspunkter. Kon</w:t>
      </w:r>
      <w:r>
        <w:softHyphen/>
      </w:r>
      <w:r w:rsidRPr="00E211AD">
        <w:t>sekvenserna av förslage</w:t>
      </w:r>
      <w:r>
        <w:t>t</w:t>
      </w:r>
      <w:r w:rsidRPr="00E211AD">
        <w:t xml:space="preserve"> behandlas </w:t>
      </w:r>
      <w:r>
        <w:t>särskilt ovan</w:t>
      </w:r>
      <w:r w:rsidRPr="00E211AD">
        <w:t>.</w:t>
      </w:r>
      <w:r>
        <w:t xml:space="preserve"> Reglering</w:t>
      </w:r>
      <w:r>
        <w:softHyphen/>
        <w:t xml:space="preserve">en innebär dock även </w:t>
      </w:r>
      <w:r w:rsidRPr="00E211AD">
        <w:t xml:space="preserve">en begränsning </w:t>
      </w:r>
      <w:r>
        <w:t>av</w:t>
      </w:r>
      <w:r w:rsidRPr="00E211AD">
        <w:t xml:space="preserve"> den kommunala själv</w:t>
      </w:r>
      <w:r>
        <w:softHyphen/>
      </w:r>
      <w:r w:rsidRPr="00E211AD">
        <w:t xml:space="preserve">styrelsen. Kommuner och </w:t>
      </w:r>
      <w:r>
        <w:t>regioner</w:t>
      </w:r>
      <w:r w:rsidRPr="00E211AD">
        <w:t xml:space="preserve"> ska inte längre helt självständigt få besluta om </w:t>
      </w:r>
      <w:r>
        <w:t xml:space="preserve">huruvida </w:t>
      </w:r>
      <w:r w:rsidRPr="00E211AD">
        <w:t>och på vilka villkor utrymme på fasader och i byggnader m.m. ska upplåtas till utbyggnad av utrustning för radio</w:t>
      </w:r>
      <w:r>
        <w:softHyphen/>
      </w:r>
      <w:r w:rsidRPr="00E211AD">
        <w:t xml:space="preserve">kommunikation. </w:t>
      </w:r>
      <w:r w:rsidRPr="00CC53DB">
        <w:t>Begränsningen bedöms vara motiverad med hänsyn till regleringens ändamål,</w:t>
      </w:r>
      <w:r w:rsidRPr="00E211AD">
        <w:t xml:space="preserve"> dvs. att sam</w:t>
      </w:r>
      <w:r>
        <w:softHyphen/>
      </w:r>
      <w:r w:rsidRPr="00E211AD">
        <w:t>hället ska få tillgång till god mobil</w:t>
      </w:r>
      <w:r>
        <w:softHyphen/>
      </w:r>
      <w:r w:rsidRPr="00E211AD">
        <w:t>täckning och mobila tjänster med hög kapacitet. Tillträdet är inte heller gratis, utan en rimlig och rättvis ersätt</w:t>
      </w:r>
      <w:r>
        <w:softHyphen/>
      </w:r>
      <w:r w:rsidRPr="00E211AD">
        <w:t xml:space="preserve">ning ska utgå. </w:t>
      </w:r>
      <w:r w:rsidRPr="00CC53DB">
        <w:t>Begränsningen går därmed inte utöver vad som är nödvän</w:t>
      </w:r>
      <w:r>
        <w:softHyphen/>
      </w:r>
      <w:r w:rsidRPr="00CC53DB">
        <w:t>digt med hänsyn till ändamålet.</w:t>
      </w:r>
      <w:r>
        <w:t xml:space="preserve"> I likhet med det som </w:t>
      </w:r>
      <w:r w:rsidRPr="00C71E26">
        <w:rPr>
          <w:i/>
          <w:iCs/>
        </w:rPr>
        <w:t>Region Stockholm</w:t>
      </w:r>
      <w:r>
        <w:t xml:space="preserve"> anför kan det finnas en risk för att kommuner och regioner får administra</w:t>
      </w:r>
      <w:r>
        <w:softHyphen/>
        <w:t>tiva merkostnader för tvister i fråga om villkor för tillträdet. Denna risk gäller dock lika för klagandena, vilket minskar incita</w:t>
      </w:r>
      <w:r>
        <w:softHyphen/>
        <w:t xml:space="preserve">menten för annat än befogad processföring. Risken torde också minska med tiden, eftersom praxis etableras. </w:t>
      </w:r>
      <w:r w:rsidR="00432939" w:rsidRPr="00432939">
        <w:t>Sammantaget bedöms eventuella tillkommande kostnader som förslagen kan medföra hos kommuner och regioner vara försumbara</w:t>
      </w:r>
      <w:r w:rsidR="00432939">
        <w:t>.</w:t>
      </w:r>
      <w:bookmarkEnd w:id="95"/>
      <w:bookmarkEnd w:id="1772"/>
      <w:bookmarkEnd w:id="1773"/>
      <w:bookmarkEnd w:id="1774"/>
      <w:bookmarkEnd w:id="1775"/>
      <w:bookmarkEnd w:id="1776"/>
      <w:bookmarkEnd w:id="1777"/>
      <w:bookmarkEnd w:id="1778"/>
    </w:p>
    <w:p w14:paraId="7A6DE162" w14:textId="77777777" w:rsidR="00D85371" w:rsidRDefault="00D85371" w:rsidP="00D85371">
      <w:pPr>
        <w:spacing w:line="2" w:lineRule="auto"/>
        <w:rPr>
          <w:rFonts w:ascii="Times New Roman" w:eastAsiaTheme="minorHAnsi" w:hAnsi="Times New Roman" w:cstheme="minorBidi"/>
          <w:kern w:val="28"/>
          <w:sz w:val="30"/>
          <w:szCs w:val="22"/>
        </w:rPr>
      </w:pPr>
      <w:bookmarkStart w:id="1779" w:name="_Toc9867599"/>
      <w:bookmarkStart w:id="1780" w:name="_Toc9867849"/>
      <w:bookmarkStart w:id="1781" w:name="_Toc9871266"/>
      <w:bookmarkStart w:id="1782" w:name="_Toc9958350"/>
      <w:bookmarkStart w:id="1783" w:name="_Toc9961911"/>
      <w:bookmarkStart w:id="1784" w:name="_Toc9962508"/>
      <w:bookmarkStart w:id="1785" w:name="_Toc17793473"/>
      <w:bookmarkStart w:id="1786" w:name="_Toc73006026"/>
      <w:bookmarkStart w:id="1787" w:name="_Hlk49168415"/>
      <w:r>
        <w:br w:type="page"/>
      </w:r>
    </w:p>
    <w:p w14:paraId="646C6A67" w14:textId="77777777" w:rsidR="00D85371" w:rsidRPr="00403067" w:rsidRDefault="00D85371" w:rsidP="00D85371">
      <w:pPr>
        <w:pStyle w:val="Rubrik1"/>
      </w:pPr>
      <w:bookmarkStart w:id="1788" w:name="_Toc86738827"/>
      <w:bookmarkStart w:id="1789" w:name="_Toc94597590"/>
      <w:bookmarkStart w:id="1790" w:name="_Toc96533433"/>
      <w:r w:rsidRPr="00E11F14">
        <w:lastRenderedPageBreak/>
        <w:t>Författningskommentar</w:t>
      </w:r>
      <w:bookmarkEnd w:id="1779"/>
      <w:bookmarkEnd w:id="1780"/>
      <w:bookmarkEnd w:id="1781"/>
      <w:bookmarkEnd w:id="1782"/>
      <w:bookmarkEnd w:id="1783"/>
      <w:bookmarkEnd w:id="1784"/>
      <w:bookmarkEnd w:id="1785"/>
      <w:bookmarkEnd w:id="1786"/>
      <w:bookmarkEnd w:id="1788"/>
      <w:bookmarkEnd w:id="1789"/>
      <w:bookmarkEnd w:id="1790"/>
    </w:p>
    <w:p w14:paraId="2E3AF0B9" w14:textId="77777777" w:rsidR="00D85371" w:rsidRPr="00403067" w:rsidRDefault="00D85371" w:rsidP="00D85371">
      <w:pPr>
        <w:pStyle w:val="Rubrik2"/>
        <w:spacing w:before="0"/>
      </w:pPr>
      <w:bookmarkStart w:id="1791" w:name="_Toc9841723"/>
      <w:bookmarkStart w:id="1792" w:name="_Toc9867600"/>
      <w:bookmarkStart w:id="1793" w:name="_Toc9867850"/>
      <w:bookmarkStart w:id="1794" w:name="_Toc9871267"/>
      <w:bookmarkStart w:id="1795" w:name="_Toc9958351"/>
      <w:bookmarkStart w:id="1796" w:name="_Toc9961912"/>
      <w:bookmarkStart w:id="1797" w:name="_Toc9962509"/>
      <w:bookmarkStart w:id="1798" w:name="_Toc17793474"/>
      <w:bookmarkStart w:id="1799" w:name="_Toc73006027"/>
      <w:bookmarkStart w:id="1800" w:name="_Toc86738828"/>
      <w:bookmarkStart w:id="1801" w:name="_Toc94597591"/>
      <w:bookmarkStart w:id="1802" w:name="_Toc96533434"/>
      <w:bookmarkStart w:id="1803" w:name="_Hlk874989"/>
      <w:bookmarkEnd w:id="1787"/>
      <w:r w:rsidRPr="00403067">
        <w:t>Förslaget till lag om elektronisk kommunikation</w:t>
      </w:r>
      <w:bookmarkEnd w:id="1791"/>
      <w:bookmarkEnd w:id="1792"/>
      <w:bookmarkEnd w:id="1793"/>
      <w:bookmarkEnd w:id="1794"/>
      <w:bookmarkEnd w:id="1795"/>
      <w:bookmarkEnd w:id="1796"/>
      <w:bookmarkEnd w:id="1797"/>
      <w:bookmarkEnd w:id="1798"/>
      <w:bookmarkEnd w:id="1799"/>
      <w:bookmarkEnd w:id="1800"/>
      <w:bookmarkEnd w:id="1801"/>
      <w:bookmarkEnd w:id="1802"/>
    </w:p>
    <w:p w14:paraId="2631B3FD" w14:textId="77777777" w:rsidR="00D85371" w:rsidRPr="00403067" w:rsidRDefault="00D85371" w:rsidP="00D85371">
      <w:pPr>
        <w:pStyle w:val="Brdtextmedindrag"/>
        <w:ind w:firstLine="0"/>
      </w:pPr>
      <w:r w:rsidRPr="00403067">
        <w:t>Den nya lagen ersätter lagen (2003:389) om elektronisk kommunikation (LEK). Den nya lagen genomför Europaparlamentets och rådets direktiv (EU) 2018/1972</w:t>
      </w:r>
      <w:r>
        <w:t xml:space="preserve"> </w:t>
      </w:r>
      <w:r w:rsidRPr="00403067">
        <w:t>om inrättande av en europeisk kodex för elektronisk kom</w:t>
      </w:r>
      <w:r w:rsidRPr="00403067">
        <w:softHyphen/>
        <w:t>muni</w:t>
      </w:r>
      <w:r w:rsidRPr="00403067">
        <w:softHyphen/>
        <w:t xml:space="preserve">kation (EU-direktivet, se </w:t>
      </w:r>
      <w:r w:rsidRPr="00403067">
        <w:rPr>
          <w:i/>
          <w:iCs/>
        </w:rPr>
        <w:t>bilaga 1</w:t>
      </w:r>
      <w:r w:rsidRPr="00403067">
        <w:t>). Allmänna över</w:t>
      </w:r>
      <w:r w:rsidRPr="00403067">
        <w:softHyphen/>
        <w:t>väg</w:t>
      </w:r>
      <w:r w:rsidRPr="00403067">
        <w:softHyphen/>
        <w:t>an</w:t>
      </w:r>
      <w:r w:rsidRPr="00403067">
        <w:softHyphen/>
        <w:t>den om behovet av en ny lag finns i avsnitt 6.</w:t>
      </w:r>
    </w:p>
    <w:p w14:paraId="5BD2AF06" w14:textId="77777777" w:rsidR="00D85371" w:rsidRPr="00403067" w:rsidRDefault="00D85371" w:rsidP="00D85371">
      <w:pPr>
        <w:pStyle w:val="Brdtextmedindrag"/>
      </w:pPr>
      <w:r w:rsidRPr="00403067">
        <w:t xml:space="preserve">Den nya lagen om elektronisk kommunikation har kapitelindelning och löpande paragrafnumrering inom varje kapitel </w:t>
      </w:r>
      <w:r>
        <w:t>i likhet med</w:t>
      </w:r>
      <w:r w:rsidRPr="00403067">
        <w:t xml:space="preserve"> LEK. Flera paragrafer förs över från LEK. Dessa para</w:t>
      </w:r>
      <w:r w:rsidRPr="00403067">
        <w:softHyphen/>
        <w:t>graf</w:t>
      </w:r>
      <w:r w:rsidRPr="00403067">
        <w:softHyphen/>
        <w:t>er är utformade helt eller delvis i överensstämmelse med motsvarande paragrafer i den lagen. I vissa paragrafer görs förtydlig</w:t>
      </w:r>
      <w:r w:rsidRPr="00403067">
        <w:softHyphen/>
        <w:t>an</w:t>
      </w:r>
      <w:r w:rsidRPr="00403067">
        <w:softHyphen/>
        <w:t>den</w:t>
      </w:r>
      <w:r>
        <w:t xml:space="preserve"> eller tillägg</w:t>
      </w:r>
      <w:r w:rsidRPr="00403067">
        <w:t xml:space="preserve"> i förhållande till LEK. Flera paragrafer saknar motsvarighet i LEK och genomför ny reglering i EU-direktivet.</w:t>
      </w:r>
    </w:p>
    <w:p w14:paraId="3C916946" w14:textId="77777777" w:rsidR="00D85371" w:rsidRDefault="00D85371" w:rsidP="00D85371">
      <w:pPr>
        <w:pStyle w:val="Brdtextmedindrag"/>
      </w:pPr>
      <w:r w:rsidRPr="00403067">
        <w:t>I den nya lagen placeras bestämmelser om tillsyn av Konsu</w:t>
      </w:r>
      <w:r w:rsidRPr="00403067">
        <w:softHyphen/>
        <w:t>ment</w:t>
      </w:r>
      <w:r w:rsidRPr="00403067">
        <w:softHyphen/>
        <w:t>ombuds</w:t>
      </w:r>
      <w:r w:rsidRPr="00403067">
        <w:softHyphen/>
        <w:t>mannen, om skadestånd och om prövning av vilka företag som har betyd</w:t>
      </w:r>
      <w:r w:rsidRPr="00403067">
        <w:softHyphen/>
        <w:t>ande inflytande på en marknad i respektive kapitel som behandlar de sakfrågor som bestämmelserna anknyter till. Även i övrigt sker vissa om</w:t>
      </w:r>
      <w:r>
        <w:softHyphen/>
      </w:r>
      <w:r w:rsidRPr="00403067">
        <w:t>disponeringar av lagens bestämmelser och lagen delas upp på fler kapitel. Vissa bestämmelser som rör regleringsmyndighetens handlägg</w:t>
      </w:r>
      <w:r w:rsidRPr="00403067">
        <w:softHyphen/>
        <w:t>ning av ärenden finns inte i den nya lagen. I stället är avsikten att i förordning meddela sådana bestämmelser om samråd och handläggnings</w:t>
      </w:r>
      <w:r w:rsidRPr="00403067">
        <w:softHyphen/>
        <w:t>tider som inte har några direkta rättsverkningar för enskilda.</w:t>
      </w:r>
    </w:p>
    <w:p w14:paraId="31807214" w14:textId="77777777" w:rsidR="00D85371" w:rsidRDefault="00D85371" w:rsidP="00D85371">
      <w:pPr>
        <w:pStyle w:val="Brdtextmedindrag"/>
      </w:pPr>
      <w:r>
        <w:t>Flera paragrafer förs över i huvudsak oförändrade till den nya lagen. Vidare motsvarar ett antal paragrafer i den nya lagen delvis reglering i LEK. I dessa fall anges att paragrafen i huvud</w:t>
      </w:r>
      <w:r>
        <w:softHyphen/>
        <w:t>sak eller delvis motsvarar en viss paragraf i LEK. När det anges att en paragraf ändras eller att det görs tillägg avses ändringar och tillägg i förhållande till LEK. När det anges att en bestämmelse är ny gäller det också i förhållande till LEK.</w:t>
      </w:r>
    </w:p>
    <w:p w14:paraId="27A54654" w14:textId="77777777" w:rsidR="00D85371" w:rsidRPr="00403067" w:rsidRDefault="00D85371" w:rsidP="00D85371">
      <w:pPr>
        <w:pStyle w:val="Brdtextmedindrag"/>
      </w:pPr>
      <w:r w:rsidRPr="00403067">
        <w:t xml:space="preserve">Ett antal bestämmelser förs över till den nya lagen med endast språkliga eller redaktionella ändringar, utan att någon ändring i sak är avsedd. I dessa fall anges att </w:t>
      </w:r>
      <w:r>
        <w:t xml:space="preserve">paragrafen </w:t>
      </w:r>
      <w:r w:rsidRPr="00403067">
        <w:t xml:space="preserve">i sak motsvarar </w:t>
      </w:r>
      <w:r>
        <w:t>en viss paragraf i LEK</w:t>
      </w:r>
      <w:r w:rsidRPr="00403067">
        <w:t>.</w:t>
      </w:r>
    </w:p>
    <w:p w14:paraId="0A87CEEC" w14:textId="77777777" w:rsidR="00D85371" w:rsidRPr="0058059A" w:rsidRDefault="00D85371" w:rsidP="00D85371">
      <w:pPr>
        <w:pStyle w:val="Brdtextmedindrag"/>
      </w:pPr>
      <w:r>
        <w:t>När det gäller</w:t>
      </w:r>
      <w:r w:rsidRPr="00403067">
        <w:t xml:space="preserve"> bestämmelser som i huvudsak</w:t>
      </w:r>
      <w:r>
        <w:t>, delvis eller</w:t>
      </w:r>
      <w:r w:rsidRPr="00403067">
        <w:t xml:space="preserve"> </w:t>
      </w:r>
      <w:r w:rsidRPr="00FF61EB">
        <w:t>i sak</w:t>
      </w:r>
      <w:r w:rsidRPr="00403067">
        <w:t xml:space="preserve"> förs över från LEK hänvisas till äldre förarbeten som fortfarande är aktuella för tillämpningen av den nya lagen</w:t>
      </w:r>
      <w:r>
        <w:t>, dock</w:t>
      </w:r>
      <w:r w:rsidRPr="00403067">
        <w:t xml:space="preserve"> med de ändringar och tillägg som görs i </w:t>
      </w:r>
      <w:r>
        <w:t xml:space="preserve">den aktuella </w:t>
      </w:r>
      <w:r w:rsidRPr="00403067">
        <w:t>kommentaren.</w:t>
      </w:r>
    </w:p>
    <w:p w14:paraId="1719F560" w14:textId="77777777" w:rsidR="00D85371" w:rsidRPr="00403067" w:rsidRDefault="00D85371" w:rsidP="00D85371">
      <w:pPr>
        <w:pStyle w:val="Rubrik3utannumrering"/>
      </w:pPr>
      <w:bookmarkStart w:id="1804" w:name="_Toc73006028"/>
      <w:r w:rsidRPr="00403067">
        <w:t>1 kap. Allmänna bestämmelser</w:t>
      </w:r>
      <w:bookmarkEnd w:id="1804"/>
    </w:p>
    <w:p w14:paraId="59E71BD8" w14:textId="77777777" w:rsidR="00D85371" w:rsidRPr="00403067" w:rsidRDefault="00D85371" w:rsidP="00D85371">
      <w:pPr>
        <w:pStyle w:val="Rubrik4utannumrering"/>
        <w:spacing w:before="0"/>
      </w:pPr>
      <w:r w:rsidRPr="00403067">
        <w:t>Lagens syfte och tillämpningsområde</w:t>
      </w:r>
    </w:p>
    <w:p w14:paraId="1224219C" w14:textId="77777777" w:rsidR="00D85371" w:rsidRPr="00403067" w:rsidRDefault="00D85371" w:rsidP="00F775E2">
      <w:pPr>
        <w:pStyle w:val="Brdtext"/>
        <w:rPr>
          <w:sz w:val="18"/>
          <w:szCs w:val="18"/>
        </w:rPr>
      </w:pPr>
      <w:bookmarkStart w:id="1805" w:name="_Hlk532999241"/>
      <w:r w:rsidRPr="00403067">
        <w:rPr>
          <w:b/>
          <w:sz w:val="18"/>
          <w:szCs w:val="19"/>
        </w:rPr>
        <w:t>1 §</w:t>
      </w:r>
      <w:r w:rsidRPr="00403067">
        <w:rPr>
          <w:sz w:val="18"/>
          <w:szCs w:val="19"/>
        </w:rPr>
        <w:t>    </w:t>
      </w:r>
      <w:r w:rsidRPr="00403067">
        <w:rPr>
          <w:sz w:val="18"/>
          <w:szCs w:val="18"/>
        </w:rPr>
        <w:t xml:space="preserve">Denna lag syftar </w:t>
      </w:r>
      <w:r>
        <w:rPr>
          <w:sz w:val="18"/>
          <w:szCs w:val="18"/>
        </w:rPr>
        <w:t>dels</w:t>
      </w:r>
      <w:r w:rsidRPr="00403067">
        <w:rPr>
          <w:sz w:val="18"/>
          <w:szCs w:val="18"/>
        </w:rPr>
        <w:t xml:space="preserve"> </w:t>
      </w:r>
      <w:r>
        <w:rPr>
          <w:sz w:val="18"/>
          <w:szCs w:val="18"/>
        </w:rPr>
        <w:t xml:space="preserve">till </w:t>
      </w:r>
      <w:r w:rsidRPr="00403067">
        <w:rPr>
          <w:sz w:val="18"/>
          <w:szCs w:val="18"/>
        </w:rPr>
        <w:t>att enskilda och myndigheter ska få tillgång till säkra och effektiva elektroniska kommunikationer</w:t>
      </w:r>
      <w:r>
        <w:rPr>
          <w:sz w:val="18"/>
          <w:szCs w:val="18"/>
        </w:rPr>
        <w:t>, dels</w:t>
      </w:r>
      <w:r w:rsidRPr="00403067">
        <w:rPr>
          <w:sz w:val="18"/>
          <w:szCs w:val="18"/>
        </w:rPr>
        <w:t xml:space="preserve"> </w:t>
      </w:r>
      <w:r>
        <w:rPr>
          <w:sz w:val="18"/>
          <w:szCs w:val="18"/>
        </w:rPr>
        <w:t xml:space="preserve">till </w:t>
      </w:r>
      <w:r w:rsidRPr="00403067">
        <w:rPr>
          <w:sz w:val="18"/>
          <w:szCs w:val="18"/>
        </w:rPr>
        <w:t xml:space="preserve">största möjliga utbyte </w:t>
      </w:r>
      <w:r w:rsidRPr="00ED3617">
        <w:rPr>
          <w:sz w:val="18"/>
          <w:szCs w:val="18"/>
        </w:rPr>
        <w:t xml:space="preserve">för alla </w:t>
      </w:r>
      <w:r w:rsidRPr="00403067">
        <w:rPr>
          <w:sz w:val="18"/>
          <w:szCs w:val="18"/>
        </w:rPr>
        <w:t xml:space="preserve">av elektroniska kommunikationstjänster </w:t>
      </w:r>
      <w:r>
        <w:rPr>
          <w:sz w:val="18"/>
          <w:szCs w:val="18"/>
        </w:rPr>
        <w:t xml:space="preserve">sett till urvalet </w:t>
      </w:r>
      <w:r w:rsidRPr="00403067">
        <w:rPr>
          <w:sz w:val="18"/>
          <w:szCs w:val="18"/>
        </w:rPr>
        <w:t xml:space="preserve">samt </w:t>
      </w:r>
      <w:r>
        <w:rPr>
          <w:sz w:val="18"/>
          <w:szCs w:val="18"/>
        </w:rPr>
        <w:t xml:space="preserve">till </w:t>
      </w:r>
      <w:r w:rsidRPr="00403067">
        <w:rPr>
          <w:sz w:val="18"/>
          <w:szCs w:val="18"/>
        </w:rPr>
        <w:t>deras pris, kvalitet och kapacitet.</w:t>
      </w:r>
    </w:p>
    <w:p w14:paraId="0F2A25FB" w14:textId="6C4AC1DE" w:rsidR="00D85371" w:rsidRPr="00403067" w:rsidRDefault="00D85371" w:rsidP="00F775E2">
      <w:pPr>
        <w:pStyle w:val="Brdtextmedindrag"/>
        <w:rPr>
          <w:sz w:val="18"/>
          <w:szCs w:val="18"/>
        </w:rPr>
      </w:pPr>
      <w:r w:rsidRPr="00403067">
        <w:rPr>
          <w:sz w:val="18"/>
          <w:szCs w:val="18"/>
        </w:rPr>
        <w:t>Syftet ska uppnås främst genom att konkurrens, innovation</w:t>
      </w:r>
      <w:r>
        <w:rPr>
          <w:sz w:val="18"/>
          <w:szCs w:val="18"/>
        </w:rPr>
        <w:t>,</w:t>
      </w:r>
      <w:r w:rsidRPr="00403067">
        <w:rPr>
          <w:sz w:val="18"/>
          <w:szCs w:val="18"/>
        </w:rPr>
        <w:t xml:space="preserve"> inter</w:t>
      </w:r>
      <w:r w:rsidRPr="00403067">
        <w:rPr>
          <w:sz w:val="18"/>
          <w:szCs w:val="18"/>
        </w:rPr>
        <w:softHyphen/>
        <w:t>nationell har</w:t>
      </w:r>
      <w:r w:rsidR="004E5768">
        <w:rPr>
          <w:sz w:val="18"/>
          <w:szCs w:val="18"/>
        </w:rPr>
        <w:softHyphen/>
      </w:r>
      <w:r w:rsidRPr="00403067">
        <w:rPr>
          <w:sz w:val="18"/>
          <w:szCs w:val="18"/>
        </w:rPr>
        <w:t>monisering samt säkerhet i nät och tjänster</w:t>
      </w:r>
      <w:r>
        <w:rPr>
          <w:sz w:val="18"/>
          <w:szCs w:val="18"/>
        </w:rPr>
        <w:t xml:space="preserve"> främjas</w:t>
      </w:r>
      <w:r w:rsidRPr="00403067">
        <w:rPr>
          <w:sz w:val="18"/>
          <w:szCs w:val="18"/>
        </w:rPr>
        <w:t>. Samhälls</w:t>
      </w:r>
      <w:r w:rsidRPr="00403067">
        <w:rPr>
          <w:sz w:val="18"/>
          <w:szCs w:val="18"/>
        </w:rPr>
        <w:softHyphen/>
        <w:t xml:space="preserve">omfattande tjänster </w:t>
      </w:r>
      <w:r w:rsidRPr="00403067">
        <w:rPr>
          <w:sz w:val="18"/>
          <w:szCs w:val="18"/>
        </w:rPr>
        <w:lastRenderedPageBreak/>
        <w:t xml:space="preserve">ska </w:t>
      </w:r>
      <w:r>
        <w:rPr>
          <w:sz w:val="18"/>
          <w:szCs w:val="18"/>
        </w:rPr>
        <w:t>därutöver</w:t>
      </w:r>
      <w:r w:rsidRPr="00403067">
        <w:rPr>
          <w:sz w:val="18"/>
          <w:szCs w:val="18"/>
        </w:rPr>
        <w:t xml:space="preserve"> alltid finnas tillgängliga på för alla likvärdiga villkor i hela landet till överkomliga priser.</w:t>
      </w:r>
    </w:p>
    <w:p w14:paraId="5EFFCC86" w14:textId="77777777" w:rsidR="00D85371" w:rsidRPr="00403067" w:rsidRDefault="00D85371" w:rsidP="00F775E2">
      <w:pPr>
        <w:pStyle w:val="Brdtextmedindrag"/>
        <w:rPr>
          <w:sz w:val="18"/>
          <w:szCs w:val="18"/>
        </w:rPr>
      </w:pPr>
      <w:r w:rsidRPr="00403067">
        <w:rPr>
          <w:sz w:val="18"/>
          <w:szCs w:val="18"/>
        </w:rPr>
        <w:t>Vid tillämpning</w:t>
      </w:r>
      <w:r>
        <w:rPr>
          <w:sz w:val="18"/>
          <w:szCs w:val="18"/>
        </w:rPr>
        <w:t>en av lagen</w:t>
      </w:r>
      <w:r w:rsidRPr="00403067">
        <w:rPr>
          <w:sz w:val="18"/>
          <w:szCs w:val="18"/>
        </w:rPr>
        <w:t xml:space="preserve"> ska särskilt Sveriges säkerhet </w:t>
      </w:r>
      <w:r>
        <w:rPr>
          <w:sz w:val="18"/>
          <w:szCs w:val="18"/>
        </w:rPr>
        <w:t xml:space="preserve">liksom </w:t>
      </w:r>
      <w:r w:rsidRPr="00403067">
        <w:rPr>
          <w:sz w:val="18"/>
          <w:szCs w:val="18"/>
        </w:rPr>
        <w:t>elektroniska kommunikationers betydelse för yttrandefrihet och informationsfrihet beaktas.</w:t>
      </w:r>
    </w:p>
    <w:p w14:paraId="16560F51" w14:textId="77777777" w:rsidR="00D85371" w:rsidRPr="00403067" w:rsidRDefault="00D85371" w:rsidP="00F775E2">
      <w:pPr>
        <w:pStyle w:val="Brdtextmedindrag"/>
        <w:ind w:firstLine="0"/>
      </w:pPr>
    </w:p>
    <w:p w14:paraId="7E9659B5" w14:textId="5FEC6C64" w:rsidR="00D85371" w:rsidRPr="00403067" w:rsidRDefault="00D85371" w:rsidP="00F775E2">
      <w:pPr>
        <w:pStyle w:val="Brdtext"/>
      </w:pPr>
      <w:r w:rsidRPr="00403067">
        <w:t>Lagen inleds med en portalparagraf, som bl.a. anger de</w:t>
      </w:r>
      <w:r>
        <w:t>t</w:t>
      </w:r>
      <w:r w:rsidRPr="00403067">
        <w:t xml:space="preserve"> grundläggande </w:t>
      </w:r>
      <w:r>
        <w:t>syftet</w:t>
      </w:r>
      <w:r w:rsidRPr="00403067">
        <w:t xml:space="preserve"> med regleringen. </w:t>
      </w:r>
      <w:r>
        <w:t>Den</w:t>
      </w:r>
      <w:r w:rsidRPr="00403067">
        <w:t xml:space="preserve"> motsvarar i huvudsak 1 kap. 1 § LEK (se prop. 2002/03:110 </w:t>
      </w:r>
      <w:r w:rsidR="00EB24E6">
        <w:t>s. 1</w:t>
      </w:r>
      <w:r w:rsidRPr="00403067">
        <w:t xml:space="preserve">15 f. och 364). </w:t>
      </w:r>
      <w:r>
        <w:t>P</w:t>
      </w:r>
      <w:r w:rsidRPr="00403067">
        <w:t xml:space="preserve">aragrafen </w:t>
      </w:r>
      <w:r>
        <w:t xml:space="preserve">är liksom sin föregångare </w:t>
      </w:r>
      <w:r w:rsidRPr="00403067">
        <w:t>utfor</w:t>
      </w:r>
      <w:r w:rsidRPr="00403067">
        <w:softHyphen/>
        <w:t xml:space="preserve">mad så att </w:t>
      </w:r>
      <w:r>
        <w:t>syftet</w:t>
      </w:r>
      <w:r w:rsidRPr="00403067">
        <w:t xml:space="preserve"> i stort överensstämmer med de allmänna målen i arti</w:t>
      </w:r>
      <w:r w:rsidRPr="00403067">
        <w:softHyphen/>
        <w:t>kel 3.2 i EU-direktivet. Övervägande</w:t>
      </w:r>
      <w:r w:rsidRPr="00403067">
        <w:softHyphen/>
        <w:t>na finns i avsnitt 7.</w:t>
      </w:r>
    </w:p>
    <w:p w14:paraId="68FC794D" w14:textId="77777777" w:rsidR="00D85371" w:rsidRPr="00403067" w:rsidRDefault="00D85371" w:rsidP="00F775E2">
      <w:pPr>
        <w:pStyle w:val="Brdtextmedindrag"/>
      </w:pPr>
      <w:r w:rsidRPr="006C12E3">
        <w:t xml:space="preserve">I </w:t>
      </w:r>
      <w:r w:rsidRPr="006C12E3">
        <w:rPr>
          <w:i/>
        </w:rPr>
        <w:t>första stycket</w:t>
      </w:r>
      <w:r w:rsidRPr="006C12E3">
        <w:t xml:space="preserve"> läggs det till att </w:t>
      </w:r>
      <w:r>
        <w:t xml:space="preserve">den delen av </w:t>
      </w:r>
      <w:r w:rsidRPr="006C12E3">
        <w:t xml:space="preserve">syftet </w:t>
      </w:r>
      <w:r>
        <w:t xml:space="preserve">som avser </w:t>
      </w:r>
      <w:r w:rsidRPr="006C12E3">
        <w:t>största möjliga utbyte av tjäns</w:t>
      </w:r>
      <w:r w:rsidRPr="006C12E3">
        <w:softHyphen/>
        <w:t>ter ska gälla för alla. I detta ligger att tillgodose behoven hos särskilda samhällsgrupper som slutanvändare med funktions</w:t>
      </w:r>
      <w:r>
        <w:softHyphen/>
      </w:r>
      <w:r w:rsidRPr="006C12E3">
        <w:t>nedsättning, äldre slut</w:t>
      </w:r>
      <w:r w:rsidRPr="006C12E3">
        <w:softHyphen/>
        <w:t xml:space="preserve">användare och slutanvändare med särskilda sociala behov. </w:t>
      </w:r>
      <w:r w:rsidRPr="00403067">
        <w:t xml:space="preserve">Vidare ska </w:t>
      </w:r>
      <w:r>
        <w:t>syftet</w:t>
      </w:r>
      <w:r w:rsidRPr="00403067">
        <w:t xml:space="preserve"> om största möjliga utbyte även gälla tjänsternas kapacitet. Därigenom främjas tillgången till och användningen av nät med mycket hög kapacitet (se definitionen i 7 §), oavsett om näten är </w:t>
      </w:r>
      <w:r>
        <w:t>tråd</w:t>
      </w:r>
      <w:r>
        <w:softHyphen/>
        <w:t>bundna</w:t>
      </w:r>
      <w:r w:rsidRPr="00403067">
        <w:t xml:space="preserve"> eller trådlösa.</w:t>
      </w:r>
      <w:r>
        <w:t xml:space="preserve"> I övrigt görs en språklig justering på det sättet att meningen delas upp i dels-satser. </w:t>
      </w:r>
      <w:r w:rsidRPr="006C12E3">
        <w:t xml:space="preserve">En del av syftet är </w:t>
      </w:r>
      <w:r>
        <w:t xml:space="preserve">på samma sätt som enligt LEK </w:t>
      </w:r>
      <w:r w:rsidRPr="006C12E3">
        <w:t>att enskilda och myndigheter ska få tillgång till säkra och effektiva elektroniska kommunikationer</w:t>
      </w:r>
      <w:r>
        <w:t>. Den andra delen av syftet är att enskilda och myndigheter ska ha största möjliga utbyte av elektroniska kommuni</w:t>
      </w:r>
      <w:r>
        <w:softHyphen/>
        <w:t>ka</w:t>
      </w:r>
      <w:r>
        <w:softHyphen/>
        <w:t>tions</w:t>
      </w:r>
      <w:r>
        <w:softHyphen/>
        <w:t>tjänster sett till urvalet samt till deras pris, kvalitet och kapacitet. Största möjliga utbyte av tjänster ska tillgodose behoven hos alla samhälls</w:t>
      </w:r>
      <w:r>
        <w:softHyphen/>
        <w:t>grupper.</w:t>
      </w:r>
    </w:p>
    <w:p w14:paraId="38C66540" w14:textId="77777777" w:rsidR="00D85371" w:rsidRPr="00403067" w:rsidRDefault="00D85371" w:rsidP="00F775E2">
      <w:pPr>
        <w:pStyle w:val="Brdtextmedindrag"/>
      </w:pPr>
      <w:r w:rsidRPr="00403067">
        <w:t xml:space="preserve">I </w:t>
      </w:r>
      <w:r w:rsidRPr="00403067">
        <w:rPr>
          <w:i/>
        </w:rPr>
        <w:t xml:space="preserve">andra stycket </w:t>
      </w:r>
      <w:r w:rsidRPr="00403067">
        <w:t xml:space="preserve">läggs det till att lagens syfte främst ska uppnås </w:t>
      </w:r>
      <w:r>
        <w:t xml:space="preserve">även </w:t>
      </w:r>
      <w:r w:rsidRPr="00403067">
        <w:t>genom att innovation främja</w:t>
      </w:r>
      <w:r>
        <w:t>s</w:t>
      </w:r>
      <w:r w:rsidRPr="00403067">
        <w:t xml:space="preserve"> och genom att säkerhet i nät och tjänster</w:t>
      </w:r>
      <w:r>
        <w:t xml:space="preserve"> främjas</w:t>
      </w:r>
      <w:r w:rsidRPr="00403067">
        <w:t>. Uttrycket säkerhet i nät och tjänster definieras i 7 §.</w:t>
      </w:r>
      <w:r>
        <w:t xml:space="preserve"> Samhälls</w:t>
      </w:r>
      <w:r>
        <w:softHyphen/>
        <w:t>omfattande tjänster behandlas i 6 kap.</w:t>
      </w:r>
    </w:p>
    <w:p w14:paraId="2E271FC5" w14:textId="1D9883E0" w:rsidR="00D85371" w:rsidRPr="00403067" w:rsidRDefault="00D85371" w:rsidP="00F775E2">
      <w:pPr>
        <w:pStyle w:val="Brdtextmedindrag"/>
      </w:pPr>
      <w:r w:rsidRPr="00403067">
        <w:t>I</w:t>
      </w:r>
      <w:r w:rsidRPr="00403067">
        <w:rPr>
          <w:i/>
        </w:rPr>
        <w:t xml:space="preserve"> tredje stycket </w:t>
      </w:r>
      <w:r w:rsidRPr="00403067">
        <w:t>läggs det till att Sveriges säkerhet särskilt ska beaktas vid lagens tillämpning. Där</w:t>
      </w:r>
      <w:r w:rsidRPr="00403067">
        <w:softHyphen/>
        <w:t>med ges förutsättningar att beakta nationella säker</w:t>
      </w:r>
      <w:r>
        <w:softHyphen/>
      </w:r>
      <w:r w:rsidRPr="00403067">
        <w:t>hetsintressen vid all tillämpning av lagen. Uttrycket Sveriges säkerhet ha</w:t>
      </w:r>
      <w:r>
        <w:t>r</w:t>
      </w:r>
      <w:r w:rsidRPr="00403067">
        <w:t xml:space="preserve"> samma innebörd som i säkerhets</w:t>
      </w:r>
      <w:r w:rsidRPr="00403067">
        <w:softHyphen/>
        <w:t xml:space="preserve">skyddslagen (2018:585), se prop. 2017/18:89 </w:t>
      </w:r>
      <w:r w:rsidR="00EB24E6">
        <w:t>s. 3</w:t>
      </w:r>
      <w:r w:rsidRPr="00403067">
        <w:t>8 f. och 133.</w:t>
      </w:r>
    </w:p>
    <w:p w14:paraId="2DFA820A" w14:textId="77777777" w:rsidR="00D85371" w:rsidRPr="00403067" w:rsidRDefault="00D85371" w:rsidP="00F775E2">
      <w:pPr>
        <w:pStyle w:val="Brdtextmedindrag"/>
        <w:ind w:firstLine="0"/>
      </w:pPr>
    </w:p>
    <w:p w14:paraId="7E5B7952" w14:textId="77777777" w:rsidR="00D85371" w:rsidRPr="00403067" w:rsidRDefault="00D85371" w:rsidP="00F775E2">
      <w:pPr>
        <w:pStyle w:val="Brdtext"/>
        <w:rPr>
          <w:sz w:val="18"/>
          <w:szCs w:val="18"/>
        </w:rPr>
      </w:pPr>
      <w:r w:rsidRPr="00403067">
        <w:rPr>
          <w:b/>
          <w:sz w:val="18"/>
          <w:szCs w:val="18"/>
        </w:rPr>
        <w:t>2 §</w:t>
      </w:r>
      <w:r w:rsidRPr="00403067">
        <w:rPr>
          <w:sz w:val="18"/>
          <w:szCs w:val="18"/>
        </w:rPr>
        <w:t xml:space="preserve">    Lagen gäller elektroniska kommunikationsnät och </w:t>
      </w:r>
      <w:r>
        <w:rPr>
          <w:sz w:val="18"/>
          <w:szCs w:val="18"/>
        </w:rPr>
        <w:t xml:space="preserve">elektroniska </w:t>
      </w:r>
      <w:r w:rsidRPr="00403067">
        <w:rPr>
          <w:sz w:val="18"/>
          <w:szCs w:val="18"/>
        </w:rPr>
        <w:t>kommuni</w:t>
      </w:r>
      <w:r>
        <w:rPr>
          <w:sz w:val="18"/>
          <w:szCs w:val="18"/>
        </w:rPr>
        <w:softHyphen/>
      </w:r>
      <w:r w:rsidRPr="00403067">
        <w:rPr>
          <w:sz w:val="18"/>
          <w:szCs w:val="18"/>
        </w:rPr>
        <w:t>ka</w:t>
      </w:r>
      <w:r>
        <w:rPr>
          <w:sz w:val="18"/>
          <w:szCs w:val="18"/>
        </w:rPr>
        <w:softHyphen/>
      </w:r>
      <w:r w:rsidRPr="00403067">
        <w:rPr>
          <w:sz w:val="18"/>
          <w:szCs w:val="18"/>
        </w:rPr>
        <w:t>tions</w:t>
      </w:r>
      <w:r>
        <w:rPr>
          <w:sz w:val="18"/>
          <w:szCs w:val="18"/>
        </w:rPr>
        <w:softHyphen/>
      </w:r>
      <w:r w:rsidRPr="00403067">
        <w:rPr>
          <w:sz w:val="18"/>
          <w:szCs w:val="18"/>
        </w:rPr>
        <w:t>tjänster med tillhörande faciliteter och tjänster samt annan radioanvändning.</w:t>
      </w:r>
    </w:p>
    <w:p w14:paraId="164A27C4" w14:textId="77777777" w:rsidR="00D85371" w:rsidRPr="00403067" w:rsidRDefault="00D85371" w:rsidP="00F775E2">
      <w:pPr>
        <w:pStyle w:val="Brdtextmedindrag"/>
        <w:ind w:firstLine="0"/>
      </w:pPr>
    </w:p>
    <w:p w14:paraId="35E4501D" w14:textId="6B3C6F5B" w:rsidR="00D85371" w:rsidRPr="00403067" w:rsidRDefault="00D85371" w:rsidP="00F775E2">
      <w:pPr>
        <w:pStyle w:val="Brdtext"/>
      </w:pPr>
      <w:r w:rsidRPr="00403067">
        <w:t xml:space="preserve">Paragrafen anger lagens tillämpningsområde. Den motsvarar 1 kap. 4 § första stycket LEK (se prop. 2002/03:110 </w:t>
      </w:r>
      <w:r w:rsidR="00EB24E6">
        <w:t>s. 3</w:t>
      </w:r>
      <w:r w:rsidRPr="00403067">
        <w:t>55). Övervägandena finns i avsnitt 8.</w:t>
      </w:r>
    </w:p>
    <w:p w14:paraId="12E22E12" w14:textId="77777777" w:rsidR="00D85371" w:rsidRPr="00403067" w:rsidRDefault="00D85371" w:rsidP="00F775E2">
      <w:pPr>
        <w:pStyle w:val="Brdtextmedindrag"/>
      </w:pPr>
      <w:r w:rsidRPr="00403067">
        <w:t>Uttrycken elektroniskt kommunikationsnät, elektronisk kommun</w:t>
      </w:r>
      <w:r w:rsidRPr="00403067">
        <w:softHyphen/>
        <w:t>ika</w:t>
      </w:r>
      <w:r w:rsidRPr="00403067">
        <w:softHyphen/>
        <w:t>tions</w:t>
      </w:r>
      <w:r w:rsidRPr="00403067">
        <w:softHyphen/>
        <w:t>tjänst och tillhörande facilitet definieras i 7 §. I och med att defini</w:t>
      </w:r>
      <w:r>
        <w:softHyphen/>
      </w:r>
      <w:r w:rsidRPr="00403067">
        <w:t>tionen av elektronisk kommunikationstjänst ändras får lagen ett bredare tillämpningsområde</w:t>
      </w:r>
      <w:r>
        <w:t xml:space="preserve"> än LEK</w:t>
      </w:r>
      <w:r w:rsidRPr="00403067">
        <w:t>. Utöver tjänster som helt eller huvud</w:t>
      </w:r>
      <w:r>
        <w:softHyphen/>
      </w:r>
      <w:r w:rsidRPr="00403067">
        <w:t>sakligen utgörs av överföring av signaler i elektroniska kommunika</w:t>
      </w:r>
      <w:r>
        <w:softHyphen/>
      </w:r>
      <w:r w:rsidRPr="00403067">
        <w:t>tions</w:t>
      </w:r>
      <w:r>
        <w:softHyphen/>
      </w:r>
      <w:r w:rsidRPr="00403067">
        <w:t>nät, om</w:t>
      </w:r>
      <w:r w:rsidRPr="00403067">
        <w:softHyphen/>
        <w:t>fatt</w:t>
      </w:r>
      <w:r w:rsidRPr="00403067">
        <w:softHyphen/>
      </w:r>
      <w:r w:rsidRPr="00403067">
        <w:softHyphen/>
        <w:t>ar lagen även andra tjänster som möjliggör kommunika</w:t>
      </w:r>
      <w:r>
        <w:softHyphen/>
      </w:r>
      <w:r w:rsidRPr="00403067">
        <w:t>tion.</w:t>
      </w:r>
    </w:p>
    <w:p w14:paraId="0A0E3199" w14:textId="77777777" w:rsidR="00D85371" w:rsidRPr="00403067" w:rsidRDefault="00D85371" w:rsidP="00F775E2">
      <w:pPr>
        <w:pStyle w:val="Brdtextmedindrag"/>
      </w:pPr>
      <w:r>
        <w:t>Liksom hittills är innehållstjänster undantagna från lagens tillämpnings</w:t>
      </w:r>
      <w:r>
        <w:softHyphen/>
        <w:t xml:space="preserve">område (jfr 1 kap. 4 § andra stycket LEK). </w:t>
      </w:r>
      <w:r w:rsidRPr="00403067">
        <w:t>I definitionen av elektronisk kommunikations</w:t>
      </w:r>
      <w:r w:rsidRPr="00403067">
        <w:softHyphen/>
        <w:t>tjänst undantas tjänster i form av tillhandahållande av innehåll som överförs med hjälp av elektron</w:t>
      </w:r>
      <w:r w:rsidRPr="00403067">
        <w:softHyphen/>
        <w:t xml:space="preserve">iska kommunikationsnät och </w:t>
      </w:r>
      <w:r w:rsidRPr="00403067">
        <w:lastRenderedPageBreak/>
        <w:t>kommunikationstjänster eller utöv</w:t>
      </w:r>
      <w:r w:rsidRPr="00403067">
        <w:softHyphen/>
        <w:t>an</w:t>
      </w:r>
      <w:r w:rsidRPr="00403067">
        <w:softHyphen/>
        <w:t>de av redaktionellt ansvar över sådant innehåll. Som utgångspunkt är därmed t.ex. innehållet i radio- och tv-program eller i strömningstjänster undan</w:t>
      </w:r>
      <w:r w:rsidRPr="00403067">
        <w:softHyphen/>
        <w:t>taget från tillämpningsområdet. I 7 kap. 26–28 §§ finns dock bestäm</w:t>
      </w:r>
      <w:r w:rsidRPr="00403067">
        <w:softHyphen/>
        <w:t>mel</w:t>
      </w:r>
      <w:r w:rsidRPr="00403067">
        <w:softHyphen/>
        <w:t>ser om slutanvändarskydd i fråga om tjänster som ingår i ett paket. I 9 kap. finns bestämmelser om skydd för hemligheten för elektro</w:t>
      </w:r>
      <w:r w:rsidRPr="00403067">
        <w:softHyphen/>
        <w:t>niska med</w:t>
      </w:r>
      <w:r>
        <w:softHyphen/>
      </w:r>
      <w:r w:rsidRPr="00403067">
        <w:t>delanden.</w:t>
      </w:r>
    </w:p>
    <w:p w14:paraId="5D9171E1" w14:textId="77777777" w:rsidR="00D85371" w:rsidRPr="00403067" w:rsidRDefault="00D85371" w:rsidP="00F775E2">
      <w:pPr>
        <w:pStyle w:val="Rubrik4utannumrering"/>
      </w:pPr>
      <w:r w:rsidRPr="00403067">
        <w:t>Förhållande till annan reglering</w:t>
      </w:r>
    </w:p>
    <w:p w14:paraId="2FCAA087" w14:textId="77777777" w:rsidR="00D85371" w:rsidRPr="00403067" w:rsidRDefault="00D85371" w:rsidP="00F775E2">
      <w:pPr>
        <w:pStyle w:val="Brdtext"/>
        <w:rPr>
          <w:sz w:val="18"/>
          <w:szCs w:val="19"/>
        </w:rPr>
      </w:pPr>
      <w:r w:rsidRPr="00403067">
        <w:rPr>
          <w:b/>
          <w:sz w:val="18"/>
          <w:szCs w:val="19"/>
        </w:rPr>
        <w:t>3 §</w:t>
      </w:r>
      <w:r w:rsidRPr="00403067">
        <w:rPr>
          <w:sz w:val="18"/>
          <w:szCs w:val="19"/>
        </w:rPr>
        <w:t>    Bestämmelserna i lagen ersätter inte föreskrifter om prövning enligt någon annan lag.</w:t>
      </w:r>
    </w:p>
    <w:p w14:paraId="0B7D2214" w14:textId="77777777" w:rsidR="00D85371" w:rsidRPr="00403067" w:rsidRDefault="00D85371" w:rsidP="00F775E2">
      <w:pPr>
        <w:pStyle w:val="Brdtextmedindrag"/>
        <w:ind w:firstLine="0"/>
      </w:pPr>
    </w:p>
    <w:p w14:paraId="5A91143C" w14:textId="07BAFD00" w:rsidR="00D85371" w:rsidRPr="00403067" w:rsidRDefault="00D85371" w:rsidP="00F775E2">
      <w:pPr>
        <w:pStyle w:val="Brdtext"/>
      </w:pPr>
      <w:r w:rsidRPr="00403067">
        <w:t>Paragrafen klargör lagens förhållande till annan lag som reglerar tillstånds</w:t>
      </w:r>
      <w:r w:rsidRPr="00403067">
        <w:softHyphen/>
        <w:t xml:space="preserve">prövning eller annan tillåtlighetsprövning. Den motsvarar i sak 1 kap. 5 § LEK (se prop. 2002/03:110 </w:t>
      </w:r>
      <w:r w:rsidR="00EB24E6">
        <w:t>s. 1</w:t>
      </w:r>
      <w:r w:rsidRPr="00403067">
        <w:t>16 f., 203 f. och 356). Övervägandena finns i avsnitt 8.</w:t>
      </w:r>
    </w:p>
    <w:p w14:paraId="0AC219C4" w14:textId="77777777" w:rsidR="00D85371" w:rsidRPr="00403067" w:rsidRDefault="00D85371" w:rsidP="00F775E2">
      <w:pPr>
        <w:pStyle w:val="Brdtextmedindrag"/>
        <w:ind w:firstLine="0"/>
      </w:pPr>
    </w:p>
    <w:p w14:paraId="5363311E" w14:textId="77777777" w:rsidR="00D85371" w:rsidRPr="00403067" w:rsidRDefault="00D85371" w:rsidP="00F775E2">
      <w:pPr>
        <w:pStyle w:val="Brdtext"/>
        <w:rPr>
          <w:sz w:val="18"/>
          <w:szCs w:val="19"/>
        </w:rPr>
      </w:pPr>
      <w:r w:rsidRPr="00403067">
        <w:rPr>
          <w:b/>
          <w:sz w:val="18"/>
          <w:szCs w:val="18"/>
        </w:rPr>
        <w:t>4 §</w:t>
      </w:r>
      <w:r w:rsidRPr="002631AF">
        <w:rPr>
          <w:sz w:val="18"/>
          <w:szCs w:val="18"/>
        </w:rPr>
        <w:t>    </w:t>
      </w:r>
      <w:r w:rsidRPr="00403067">
        <w:rPr>
          <w:sz w:val="18"/>
          <w:szCs w:val="19"/>
        </w:rPr>
        <w:t xml:space="preserve">Förutom </w:t>
      </w:r>
      <w:r>
        <w:rPr>
          <w:sz w:val="18"/>
          <w:szCs w:val="19"/>
        </w:rPr>
        <w:t xml:space="preserve">bestämmelserna </w:t>
      </w:r>
      <w:r w:rsidRPr="00403067">
        <w:rPr>
          <w:sz w:val="18"/>
          <w:szCs w:val="19"/>
        </w:rPr>
        <w:t>i denna lag finns det i radio- och tv-lagen (2010:696) bestämmelser om sändningar av ljudradio- och tv-program som är riktade till allmänheten och avsedda att tas emot med tekniska hjälpmedel.</w:t>
      </w:r>
    </w:p>
    <w:p w14:paraId="1F603F97" w14:textId="77777777" w:rsidR="00D85371" w:rsidRPr="00403067" w:rsidRDefault="00D85371" w:rsidP="00F775E2">
      <w:pPr>
        <w:pStyle w:val="Brdtextmedindrag"/>
        <w:rPr>
          <w:sz w:val="18"/>
          <w:szCs w:val="19"/>
        </w:rPr>
      </w:pPr>
      <w:r w:rsidRPr="00403067">
        <w:rPr>
          <w:sz w:val="18"/>
          <w:szCs w:val="19"/>
        </w:rPr>
        <w:t>Bestämmelser om radioutrustning finns i radioutrustningslagen (2016:392).</w:t>
      </w:r>
    </w:p>
    <w:p w14:paraId="4A7448B7" w14:textId="77777777" w:rsidR="00D85371" w:rsidRPr="00403067" w:rsidRDefault="00D85371" w:rsidP="00F775E2">
      <w:pPr>
        <w:pStyle w:val="Brdtextmedindrag"/>
        <w:ind w:firstLine="0"/>
      </w:pPr>
    </w:p>
    <w:p w14:paraId="6A166B8B" w14:textId="2AD34209" w:rsidR="00D85371" w:rsidRPr="00403067" w:rsidRDefault="00D85371" w:rsidP="00F775E2">
      <w:pPr>
        <w:pStyle w:val="Brdtext"/>
      </w:pPr>
      <w:r w:rsidRPr="00403067">
        <w:t xml:space="preserve">Paragrafen upplyser om annan lagstiftning som anknyter till lagen. Den motsvarar 1 kap. 6 § LEK (se prop. 2002/03:110 </w:t>
      </w:r>
      <w:r w:rsidR="00EB24E6">
        <w:t>s. 1</w:t>
      </w:r>
      <w:r w:rsidRPr="00403067">
        <w:t xml:space="preserve">05 f. och 356, prop. 2009/10:115 </w:t>
      </w:r>
      <w:r w:rsidR="00EB24E6">
        <w:t>s. 3</w:t>
      </w:r>
      <w:r w:rsidRPr="00403067">
        <w:t xml:space="preserve">30 och prop. 2015/16:93 </w:t>
      </w:r>
      <w:r w:rsidR="00EB24E6">
        <w:t>s. 5</w:t>
      </w:r>
      <w:r w:rsidRPr="00403067">
        <w:t>3 och 67). Över</w:t>
      </w:r>
      <w:r w:rsidRPr="00403067">
        <w:softHyphen/>
        <w:t>vägandena finns i avsnitt 6.</w:t>
      </w:r>
    </w:p>
    <w:p w14:paraId="7928B63E" w14:textId="77777777" w:rsidR="00D85371" w:rsidRPr="00403067" w:rsidRDefault="00D85371" w:rsidP="00F775E2">
      <w:pPr>
        <w:pStyle w:val="Brdtextmedindrag"/>
        <w:ind w:firstLine="0"/>
      </w:pPr>
    </w:p>
    <w:p w14:paraId="29E4674E" w14:textId="24F04DAE" w:rsidR="00D85371" w:rsidRPr="00403067" w:rsidRDefault="00D85371" w:rsidP="00F775E2">
      <w:pPr>
        <w:pStyle w:val="Brdtextmedindrag"/>
        <w:ind w:firstLine="0"/>
        <w:rPr>
          <w:sz w:val="18"/>
          <w:szCs w:val="19"/>
        </w:rPr>
      </w:pPr>
      <w:r w:rsidRPr="00403067">
        <w:rPr>
          <w:b/>
          <w:sz w:val="18"/>
          <w:szCs w:val="18"/>
        </w:rPr>
        <w:t>5 §</w:t>
      </w:r>
      <w:r w:rsidRPr="002631AF">
        <w:rPr>
          <w:sz w:val="18"/>
          <w:szCs w:val="18"/>
        </w:rPr>
        <w:t>    </w:t>
      </w:r>
      <w:r w:rsidRPr="00403067">
        <w:rPr>
          <w:sz w:val="18"/>
          <w:szCs w:val="19"/>
        </w:rPr>
        <w:t>Bestämmelser om behandling av personuppgifter finns, förutom i 8</w:t>
      </w:r>
      <w:r w:rsidR="004E5768">
        <w:rPr>
          <w:sz w:val="18"/>
          <w:szCs w:val="19"/>
        </w:rPr>
        <w:t xml:space="preserve"> </w:t>
      </w:r>
      <w:r w:rsidRPr="00403067">
        <w:rPr>
          <w:sz w:val="18"/>
          <w:szCs w:val="19"/>
        </w:rPr>
        <w:t>och</w:t>
      </w:r>
      <w:r w:rsidR="004E5768">
        <w:rPr>
          <w:sz w:val="18"/>
          <w:szCs w:val="19"/>
        </w:rPr>
        <w:t xml:space="preserve"> </w:t>
      </w:r>
      <w:r w:rsidRPr="00403067">
        <w:rPr>
          <w:sz w:val="18"/>
          <w:szCs w:val="19"/>
        </w:rPr>
        <w:t xml:space="preserve">9 kap. </w:t>
      </w:r>
      <w:r>
        <w:rPr>
          <w:sz w:val="18"/>
          <w:szCs w:val="19"/>
        </w:rPr>
        <w:t xml:space="preserve">i </w:t>
      </w:r>
      <w:r w:rsidRPr="00403067">
        <w:rPr>
          <w:sz w:val="18"/>
          <w:szCs w:val="19"/>
        </w:rPr>
        <w:t xml:space="preserve">denna lag, i Europaparlamentets och rådets förordning (EU) 2016/679 av den 27 april 2016 om skydd för fysiska personer med avseende på behandling av personuppgifter och om det fria flödet av sådana uppgifter och om upphävande av direktiv 95/46/EG (allmän dataskyddsförordning), </w:t>
      </w:r>
      <w:r>
        <w:rPr>
          <w:sz w:val="18"/>
          <w:szCs w:val="19"/>
        </w:rPr>
        <w:t xml:space="preserve">i denna lag </w:t>
      </w:r>
      <w:r w:rsidRPr="00403067">
        <w:rPr>
          <w:sz w:val="18"/>
          <w:szCs w:val="19"/>
        </w:rPr>
        <w:t>benämnd EU:s data</w:t>
      </w:r>
      <w:r w:rsidRPr="00403067">
        <w:rPr>
          <w:sz w:val="18"/>
          <w:szCs w:val="19"/>
        </w:rPr>
        <w:softHyphen/>
        <w:t>skydds</w:t>
      </w:r>
      <w:r w:rsidRPr="00403067">
        <w:rPr>
          <w:sz w:val="18"/>
          <w:szCs w:val="19"/>
        </w:rPr>
        <w:softHyphen/>
        <w:t>förordning, och i lagen (2018:218) med kompletterande bestämmelser till EU:s dataskydds</w:t>
      </w:r>
      <w:r w:rsidRPr="00403067">
        <w:rPr>
          <w:sz w:val="18"/>
          <w:szCs w:val="19"/>
        </w:rPr>
        <w:softHyphen/>
        <w:t>förordning samt i föreskrifter som har meddelats i anslutning till den lagen.</w:t>
      </w:r>
    </w:p>
    <w:p w14:paraId="3A5BDBB3" w14:textId="77777777" w:rsidR="00D85371" w:rsidRPr="00403067" w:rsidRDefault="00D85371" w:rsidP="00F775E2">
      <w:pPr>
        <w:pStyle w:val="Brdtextmedindrag"/>
        <w:rPr>
          <w:sz w:val="18"/>
          <w:szCs w:val="19"/>
        </w:rPr>
      </w:pPr>
      <w:r w:rsidRPr="00403067">
        <w:rPr>
          <w:sz w:val="18"/>
          <w:szCs w:val="19"/>
        </w:rPr>
        <w:t>Bestämmelserna i EU:s dataskyddsförordning om rättelse, radering, begränsning och skadestånd gäller även vid behandling av personuppgifter enligt denna lag.</w:t>
      </w:r>
    </w:p>
    <w:p w14:paraId="71083CFD" w14:textId="77777777" w:rsidR="00D85371" w:rsidRPr="00403067" w:rsidRDefault="00D85371" w:rsidP="00F775E2">
      <w:pPr>
        <w:pStyle w:val="Brdtextmedindrag"/>
        <w:ind w:firstLine="0"/>
      </w:pPr>
    </w:p>
    <w:p w14:paraId="6418A361" w14:textId="542ACE5A" w:rsidR="00D85371" w:rsidRPr="00403067" w:rsidRDefault="00D85371" w:rsidP="00F775E2">
      <w:pPr>
        <w:pStyle w:val="Brdtext"/>
      </w:pPr>
      <w:r w:rsidRPr="00403067">
        <w:t>Paragrafen reglerar förhållandet till annan reglering om behandling av per</w:t>
      </w:r>
      <w:r w:rsidRPr="00403067">
        <w:softHyphen/>
        <w:t xml:space="preserve">sonuppgifter. Den motsvarar 6 kap. 2 § första och andra styckena LEK (se prop. 2002/03:110 </w:t>
      </w:r>
      <w:r w:rsidR="00EB24E6">
        <w:t>s. 2</w:t>
      </w:r>
      <w:r w:rsidRPr="00403067">
        <w:t xml:space="preserve">48 f. och 390 och prop. 2017/18:122 </w:t>
      </w:r>
      <w:r w:rsidR="00EB24E6">
        <w:t>s. 4</w:t>
      </w:r>
      <w:r w:rsidRPr="00403067">
        <w:t>5 f. och 53 f.). Övervägandena finns i av</w:t>
      </w:r>
      <w:r w:rsidRPr="00403067">
        <w:softHyphen/>
        <w:t>snitt 18.1.</w:t>
      </w:r>
    </w:p>
    <w:p w14:paraId="2040A89E" w14:textId="77777777" w:rsidR="00D85371" w:rsidRPr="00403067" w:rsidRDefault="00D85371" w:rsidP="00F775E2">
      <w:pPr>
        <w:pStyle w:val="Rubrik4utannumrering"/>
      </w:pPr>
      <w:r w:rsidRPr="00403067">
        <w:t>Regleringsmyndighet och tillsynsmyndighet</w:t>
      </w:r>
    </w:p>
    <w:p w14:paraId="6B9169D9" w14:textId="77777777" w:rsidR="00D85371" w:rsidRPr="00403067" w:rsidRDefault="00D85371" w:rsidP="00F775E2">
      <w:pPr>
        <w:pStyle w:val="Brdtextmedindrag"/>
        <w:ind w:firstLine="0"/>
        <w:rPr>
          <w:sz w:val="18"/>
          <w:szCs w:val="19"/>
        </w:rPr>
      </w:pPr>
      <w:r w:rsidRPr="00403067">
        <w:rPr>
          <w:b/>
          <w:sz w:val="18"/>
          <w:szCs w:val="19"/>
        </w:rPr>
        <w:t>6 </w:t>
      </w:r>
      <w:r w:rsidRPr="00403067">
        <w:rPr>
          <w:b/>
          <w:sz w:val="18"/>
          <w:szCs w:val="18"/>
        </w:rPr>
        <w:t>§</w:t>
      </w:r>
      <w:r w:rsidRPr="00403067">
        <w:rPr>
          <w:sz w:val="18"/>
          <w:szCs w:val="18"/>
        </w:rPr>
        <w:t>    </w:t>
      </w:r>
      <w:r>
        <w:rPr>
          <w:sz w:val="18"/>
          <w:szCs w:val="18"/>
        </w:rPr>
        <w:t>Regeringen bestämmer vilken myndighet som ska vara regleringsmyndighet respektive tillsynsmyndighet enligt denna lag.</w:t>
      </w:r>
    </w:p>
    <w:p w14:paraId="4496895E" w14:textId="77777777" w:rsidR="00D85371" w:rsidRPr="00403067" w:rsidRDefault="00D85371" w:rsidP="00F775E2">
      <w:pPr>
        <w:pStyle w:val="Brdtextmedindrag"/>
        <w:ind w:firstLine="0"/>
      </w:pPr>
    </w:p>
    <w:p w14:paraId="5E20A567" w14:textId="5E277B99" w:rsidR="00D85371" w:rsidRPr="00403067" w:rsidRDefault="00D85371" w:rsidP="00F775E2">
      <w:pPr>
        <w:pStyle w:val="Brdtextmedindrag"/>
        <w:ind w:firstLine="0"/>
      </w:pPr>
      <w:r w:rsidRPr="00403067">
        <w:t xml:space="preserve">Paragrafen gör det möjligt att utse den myndighet som ska fullgöra de uppgifter som regleringsmyndigheten respektive tillsynsmyndigheten ska utföra enligt lagen. Den </w:t>
      </w:r>
      <w:r>
        <w:t xml:space="preserve">bygger på </w:t>
      </w:r>
      <w:r w:rsidRPr="00403067">
        <w:t xml:space="preserve">1 kap. 3 § LEK (se prop. 2002/03:110 </w:t>
      </w:r>
      <w:r w:rsidR="00EB24E6">
        <w:t>s. 3</w:t>
      </w:r>
      <w:r w:rsidRPr="00403067">
        <w:t>22 f. och 355). Paragrafen genomför artik</w:t>
      </w:r>
      <w:r>
        <w:t xml:space="preserve">larna 3.1 och </w:t>
      </w:r>
      <w:r w:rsidRPr="00403067">
        <w:t>5.1 i EU-direk</w:t>
      </w:r>
      <w:r w:rsidR="00EB24E6">
        <w:softHyphen/>
      </w:r>
      <w:r w:rsidRPr="00403067">
        <w:t>tivet. Över</w:t>
      </w:r>
      <w:r w:rsidRPr="00403067">
        <w:softHyphen/>
        <w:t>väg</w:t>
      </w:r>
      <w:r w:rsidRPr="00403067">
        <w:softHyphen/>
        <w:t>andena finns i avsnitt 24.</w:t>
      </w:r>
    </w:p>
    <w:p w14:paraId="25763A7C" w14:textId="3939ABE3" w:rsidR="00D85371" w:rsidRPr="00403067" w:rsidRDefault="00D85371" w:rsidP="00F775E2">
      <w:pPr>
        <w:pStyle w:val="Brdtextmedindrag"/>
      </w:pPr>
      <w:r>
        <w:lastRenderedPageBreak/>
        <w:t>I</w:t>
      </w:r>
      <w:r w:rsidRPr="00FC2FB5">
        <w:t xml:space="preserve"> </w:t>
      </w:r>
      <w:r w:rsidRPr="00EC7DAE">
        <w:t>regleringsmyndighetens</w:t>
      </w:r>
      <w:r w:rsidRPr="00FC2FB5">
        <w:t xml:space="preserve"> uppgifter ligger </w:t>
      </w:r>
      <w:r>
        <w:t xml:space="preserve">bl.a. </w:t>
      </w:r>
      <w:r w:rsidRPr="00FC2FB5">
        <w:t>att vid behov vidta de åtgärder som behövs för att uppfylla direktivets mål</w:t>
      </w:r>
      <w:r>
        <w:t>, se vidare författ</w:t>
      </w:r>
      <w:r w:rsidR="004E5768">
        <w:softHyphen/>
      </w:r>
      <w:r>
        <w:t>ningskommentaren till 1 §.</w:t>
      </w:r>
    </w:p>
    <w:p w14:paraId="43AE6743" w14:textId="77777777" w:rsidR="00D85371" w:rsidRPr="00403067" w:rsidRDefault="00D85371" w:rsidP="00F775E2">
      <w:pPr>
        <w:pStyle w:val="Rubrik4utannumrering"/>
      </w:pPr>
      <w:r>
        <w:t>Ord och u</w:t>
      </w:r>
      <w:r w:rsidRPr="00403067">
        <w:t>ttryck i lagen</w:t>
      </w:r>
    </w:p>
    <w:p w14:paraId="14BC425E" w14:textId="77777777" w:rsidR="00D85371" w:rsidRPr="00403067" w:rsidRDefault="00D85371" w:rsidP="00F775E2">
      <w:pPr>
        <w:pStyle w:val="Brdtext"/>
        <w:rPr>
          <w:sz w:val="18"/>
          <w:szCs w:val="19"/>
        </w:rPr>
      </w:pPr>
      <w:r w:rsidRPr="00403067">
        <w:rPr>
          <w:b/>
          <w:sz w:val="18"/>
          <w:szCs w:val="19"/>
        </w:rPr>
        <w:t>7 §</w:t>
      </w:r>
      <w:r w:rsidRPr="00403067">
        <w:rPr>
          <w:sz w:val="18"/>
          <w:szCs w:val="19"/>
        </w:rPr>
        <w:t>    I lagen avses med</w:t>
      </w:r>
    </w:p>
    <w:p w14:paraId="154ADF80" w14:textId="255CF754" w:rsidR="00D85371" w:rsidRPr="00403067" w:rsidRDefault="00D85371" w:rsidP="00F775E2">
      <w:pPr>
        <w:pStyle w:val="Brdtextmedindrag"/>
        <w:rPr>
          <w:sz w:val="18"/>
          <w:szCs w:val="18"/>
        </w:rPr>
      </w:pPr>
      <w:r w:rsidRPr="00403067">
        <w:rPr>
          <w:i/>
          <w:sz w:val="18"/>
          <w:szCs w:val="18"/>
        </w:rPr>
        <w:t>abonnent</w:t>
      </w:r>
      <w:r w:rsidRPr="00403067">
        <w:rPr>
          <w:sz w:val="18"/>
          <w:szCs w:val="18"/>
        </w:rPr>
        <w:t>:</w:t>
      </w:r>
      <w:r>
        <w:rPr>
          <w:sz w:val="18"/>
          <w:szCs w:val="18"/>
        </w:rPr>
        <w:t> </w:t>
      </w:r>
      <w:r w:rsidRPr="00403067">
        <w:rPr>
          <w:sz w:val="18"/>
          <w:szCs w:val="18"/>
        </w:rPr>
        <w:t xml:space="preserve">den som har ingått avtal med en </w:t>
      </w:r>
      <w:r>
        <w:rPr>
          <w:sz w:val="18"/>
          <w:szCs w:val="18"/>
        </w:rPr>
        <w:t>tillhandahållare</w:t>
      </w:r>
      <w:r w:rsidRPr="00403067">
        <w:rPr>
          <w:sz w:val="18"/>
          <w:szCs w:val="18"/>
        </w:rPr>
        <w:t xml:space="preserve"> av allmänt till</w:t>
      </w:r>
      <w:r w:rsidR="004E5768">
        <w:rPr>
          <w:sz w:val="18"/>
          <w:szCs w:val="18"/>
        </w:rPr>
        <w:softHyphen/>
      </w:r>
      <w:r w:rsidRPr="00403067">
        <w:rPr>
          <w:sz w:val="18"/>
          <w:szCs w:val="18"/>
        </w:rPr>
        <w:t>gängliga elektroniska kommunikationstjänster om tillhandahållande av sådana tjänster,</w:t>
      </w:r>
    </w:p>
    <w:p w14:paraId="746CF2AF" w14:textId="77777777" w:rsidR="00D85371" w:rsidRPr="00403067" w:rsidRDefault="00D85371" w:rsidP="00F775E2">
      <w:pPr>
        <w:pStyle w:val="Brdtextmedindrag"/>
        <w:rPr>
          <w:sz w:val="18"/>
          <w:szCs w:val="19"/>
        </w:rPr>
      </w:pPr>
      <w:r w:rsidRPr="00403067">
        <w:rPr>
          <w:i/>
          <w:sz w:val="18"/>
          <w:szCs w:val="19"/>
        </w:rPr>
        <w:t>allmänt elektroniskt kommunikationsnät</w:t>
      </w:r>
      <w:r w:rsidRPr="00403067">
        <w:rPr>
          <w:sz w:val="18"/>
          <w:szCs w:val="19"/>
        </w:rPr>
        <w:t>:</w:t>
      </w:r>
      <w:r>
        <w:rPr>
          <w:sz w:val="18"/>
          <w:szCs w:val="19"/>
        </w:rPr>
        <w:t xml:space="preserve"> ett </w:t>
      </w:r>
      <w:r w:rsidRPr="00403067">
        <w:rPr>
          <w:sz w:val="18"/>
          <w:szCs w:val="19"/>
        </w:rPr>
        <w:t>elektroniskt kommunikationsnät som helt eller huvudsakligen används för att tillhandahålla allmänt tillgängliga elektro</w:t>
      </w:r>
      <w:r w:rsidRPr="00403067">
        <w:rPr>
          <w:sz w:val="18"/>
          <w:szCs w:val="19"/>
        </w:rPr>
        <w:softHyphen/>
        <w:t>niska kommunikationstjänster och som stöder informationsöverföring mellan nät</w:t>
      </w:r>
      <w:r w:rsidRPr="00403067">
        <w:rPr>
          <w:sz w:val="18"/>
          <w:szCs w:val="19"/>
        </w:rPr>
        <w:softHyphen/>
        <w:t>anslutningspunkter,</w:t>
      </w:r>
    </w:p>
    <w:p w14:paraId="12A724D4" w14:textId="77777777" w:rsidR="00D85371" w:rsidRPr="00403067" w:rsidRDefault="00D85371" w:rsidP="00F775E2">
      <w:pPr>
        <w:pStyle w:val="Brdtextmedindrag"/>
        <w:rPr>
          <w:sz w:val="18"/>
          <w:szCs w:val="19"/>
        </w:rPr>
      </w:pPr>
      <w:r w:rsidRPr="00403067">
        <w:rPr>
          <w:i/>
          <w:sz w:val="18"/>
          <w:szCs w:val="19"/>
        </w:rPr>
        <w:t>användare</w:t>
      </w:r>
      <w:r w:rsidRPr="00403067">
        <w:rPr>
          <w:sz w:val="18"/>
          <w:szCs w:val="19"/>
        </w:rPr>
        <w:t>:</w:t>
      </w:r>
      <w:r>
        <w:rPr>
          <w:sz w:val="18"/>
          <w:szCs w:val="19"/>
        </w:rPr>
        <w:t> </w:t>
      </w:r>
      <w:r w:rsidRPr="00403067">
        <w:rPr>
          <w:sz w:val="18"/>
          <w:szCs w:val="19"/>
        </w:rPr>
        <w:t>den som använder eller efterfrågar en allmänt tillgänglig elektronisk kommunikationstjänst,</w:t>
      </w:r>
    </w:p>
    <w:p w14:paraId="313C993B" w14:textId="77777777" w:rsidR="00D85371" w:rsidRPr="00403067" w:rsidRDefault="00D85371" w:rsidP="00F775E2">
      <w:pPr>
        <w:pStyle w:val="Brdtextmedindrag"/>
        <w:rPr>
          <w:sz w:val="18"/>
          <w:szCs w:val="18"/>
        </w:rPr>
      </w:pPr>
      <w:r w:rsidRPr="00403067">
        <w:rPr>
          <w:i/>
          <w:sz w:val="18"/>
          <w:szCs w:val="18"/>
        </w:rPr>
        <w:t>Berec</w:t>
      </w:r>
      <w:r w:rsidRPr="00403067">
        <w:rPr>
          <w:sz w:val="18"/>
          <w:szCs w:val="18"/>
        </w:rPr>
        <w:t>:</w:t>
      </w:r>
      <w:r>
        <w:rPr>
          <w:sz w:val="18"/>
          <w:szCs w:val="18"/>
        </w:rPr>
        <w:t> </w:t>
      </w:r>
      <w:r w:rsidRPr="00403067">
        <w:rPr>
          <w:sz w:val="18"/>
          <w:szCs w:val="18"/>
        </w:rPr>
        <w:t>Organet för europeiska regleringsmyndigheter för elektronisk kommuni</w:t>
      </w:r>
      <w:r w:rsidRPr="00403067">
        <w:rPr>
          <w:sz w:val="18"/>
          <w:szCs w:val="18"/>
        </w:rPr>
        <w:softHyphen/>
        <w:t>kation,</w:t>
      </w:r>
    </w:p>
    <w:p w14:paraId="7CCF3975" w14:textId="77777777" w:rsidR="00D85371" w:rsidRPr="00403067" w:rsidRDefault="00D85371" w:rsidP="00F775E2">
      <w:pPr>
        <w:pStyle w:val="Brdtextmedindrag"/>
        <w:rPr>
          <w:sz w:val="18"/>
          <w:szCs w:val="19"/>
        </w:rPr>
      </w:pPr>
      <w:r w:rsidRPr="00403067">
        <w:rPr>
          <w:i/>
          <w:sz w:val="18"/>
          <w:szCs w:val="19"/>
        </w:rPr>
        <w:t>elektronisk kommunikationstjänst</w:t>
      </w:r>
      <w:r w:rsidRPr="00403067">
        <w:rPr>
          <w:sz w:val="18"/>
          <w:szCs w:val="19"/>
        </w:rPr>
        <w:t>:</w:t>
      </w:r>
      <w:r>
        <w:rPr>
          <w:sz w:val="18"/>
          <w:szCs w:val="19"/>
        </w:rPr>
        <w:t xml:space="preserve"> en </w:t>
      </w:r>
      <w:r w:rsidRPr="00403067">
        <w:rPr>
          <w:sz w:val="18"/>
          <w:szCs w:val="19"/>
        </w:rPr>
        <w:t>tjänst som vanligen tillhandahålls mot ersätt</w:t>
      </w:r>
      <w:r w:rsidRPr="00403067">
        <w:rPr>
          <w:sz w:val="18"/>
          <w:szCs w:val="19"/>
        </w:rPr>
        <w:softHyphen/>
        <w:t>ning via elektro</w:t>
      </w:r>
      <w:r w:rsidRPr="00403067">
        <w:rPr>
          <w:sz w:val="18"/>
          <w:szCs w:val="19"/>
        </w:rPr>
        <w:softHyphen/>
        <w:t>niska kommunikationsnät och som</w:t>
      </w:r>
      <w:r>
        <w:rPr>
          <w:sz w:val="18"/>
          <w:szCs w:val="19"/>
        </w:rPr>
        <w:t xml:space="preserve"> </w:t>
      </w:r>
      <w:r w:rsidRPr="0095062B">
        <w:rPr>
          <w:sz w:val="18"/>
          <w:szCs w:val="18"/>
        </w:rPr>
        <w:t>–</w:t>
      </w:r>
      <w:r w:rsidRPr="00403067">
        <w:rPr>
          <w:sz w:val="18"/>
          <w:szCs w:val="19"/>
        </w:rPr>
        <w:t xml:space="preserve"> med undantag för </w:t>
      </w:r>
      <w:r>
        <w:rPr>
          <w:sz w:val="18"/>
          <w:szCs w:val="19"/>
        </w:rPr>
        <w:t xml:space="preserve">dels </w:t>
      </w:r>
      <w:r w:rsidRPr="00403067">
        <w:rPr>
          <w:sz w:val="18"/>
          <w:szCs w:val="19"/>
        </w:rPr>
        <w:t>tjänster i form av tillhandahållande av innehåll som överförs med hjälp av elektroniska kom</w:t>
      </w:r>
      <w:r w:rsidRPr="00403067">
        <w:rPr>
          <w:sz w:val="18"/>
          <w:szCs w:val="19"/>
        </w:rPr>
        <w:softHyphen/>
        <w:t>mu</w:t>
      </w:r>
      <w:r w:rsidRPr="00403067">
        <w:rPr>
          <w:sz w:val="18"/>
          <w:szCs w:val="19"/>
        </w:rPr>
        <w:softHyphen/>
        <w:t xml:space="preserve">nikationsnät och </w:t>
      </w:r>
      <w:r>
        <w:rPr>
          <w:sz w:val="18"/>
          <w:szCs w:val="19"/>
        </w:rPr>
        <w:t xml:space="preserve">elektroniska </w:t>
      </w:r>
      <w:r w:rsidRPr="00403067">
        <w:rPr>
          <w:sz w:val="18"/>
          <w:szCs w:val="19"/>
        </w:rPr>
        <w:t>kommunikationstjänster</w:t>
      </w:r>
      <w:r>
        <w:rPr>
          <w:sz w:val="18"/>
          <w:szCs w:val="19"/>
        </w:rPr>
        <w:t>,</w:t>
      </w:r>
      <w:r w:rsidRPr="00403067">
        <w:rPr>
          <w:sz w:val="18"/>
          <w:szCs w:val="19"/>
        </w:rPr>
        <w:t xml:space="preserve"> </w:t>
      </w:r>
      <w:r>
        <w:rPr>
          <w:sz w:val="18"/>
          <w:szCs w:val="19"/>
        </w:rPr>
        <w:t>dels tjänster som innebär</w:t>
      </w:r>
      <w:r w:rsidRPr="00403067">
        <w:rPr>
          <w:sz w:val="18"/>
          <w:szCs w:val="19"/>
        </w:rPr>
        <w:t xml:space="preserve"> utövande av redaktionellt ansvar över sådant innehåll</w:t>
      </w:r>
      <w:r>
        <w:rPr>
          <w:sz w:val="18"/>
          <w:szCs w:val="19"/>
        </w:rPr>
        <w:t xml:space="preserve"> </w:t>
      </w:r>
      <w:r w:rsidRPr="0095062B">
        <w:rPr>
          <w:sz w:val="18"/>
          <w:szCs w:val="18"/>
        </w:rPr>
        <w:t>–</w:t>
      </w:r>
      <w:r w:rsidRPr="00403067">
        <w:rPr>
          <w:sz w:val="18"/>
          <w:szCs w:val="19"/>
        </w:rPr>
        <w:t xml:space="preserve"> är en</w:t>
      </w:r>
    </w:p>
    <w:p w14:paraId="34DC3338" w14:textId="77777777" w:rsidR="00D85371" w:rsidRPr="00403067" w:rsidRDefault="00D85371" w:rsidP="00F775E2">
      <w:pPr>
        <w:pStyle w:val="Brdtextmedindrag"/>
        <w:rPr>
          <w:sz w:val="18"/>
          <w:szCs w:val="19"/>
        </w:rPr>
      </w:pPr>
      <w:r w:rsidRPr="00403067">
        <w:rPr>
          <w:sz w:val="18"/>
          <w:szCs w:val="19"/>
        </w:rPr>
        <w:t>1. internetanslutningstjänst enligt artikel 2.2 i Europaparlamentets och rådets förordning (EU) 2015/2120 av den 25 november 2015 om åtgärder rörande en öppen internetanslutning och slutkundsavgifter för reglerad kommunikation inom EU och om ändring av direktiv 2002/22/EG och förordning (EU) nr 531/2012,</w:t>
      </w:r>
    </w:p>
    <w:p w14:paraId="7EA5AC9A" w14:textId="77777777" w:rsidR="00D85371" w:rsidRPr="00403067" w:rsidRDefault="00D85371" w:rsidP="00F775E2">
      <w:pPr>
        <w:pStyle w:val="Brdtextmedindrag"/>
        <w:rPr>
          <w:sz w:val="18"/>
          <w:szCs w:val="19"/>
        </w:rPr>
      </w:pPr>
      <w:r w:rsidRPr="00403067">
        <w:rPr>
          <w:sz w:val="18"/>
          <w:szCs w:val="19"/>
        </w:rPr>
        <w:t>2. interpersonell kommunikationstjänst, eller</w:t>
      </w:r>
    </w:p>
    <w:p w14:paraId="34DB982A" w14:textId="752F6FDA" w:rsidR="00D85371" w:rsidRPr="00403067" w:rsidRDefault="00D85371" w:rsidP="00F775E2">
      <w:pPr>
        <w:pStyle w:val="Brdtextmedindrag"/>
        <w:rPr>
          <w:sz w:val="18"/>
          <w:szCs w:val="19"/>
        </w:rPr>
      </w:pPr>
      <w:r w:rsidRPr="00403067">
        <w:rPr>
          <w:sz w:val="18"/>
          <w:szCs w:val="19"/>
        </w:rPr>
        <w:t>3. tjänst som utgörs helt eller huvudsakligen av överföring av signaler, så</w:t>
      </w:r>
      <w:r w:rsidRPr="00403067">
        <w:rPr>
          <w:sz w:val="18"/>
          <w:szCs w:val="19"/>
        </w:rPr>
        <w:softHyphen/>
        <w:t>som överföringstjänster som används för tillhandahållande av maskin</w:t>
      </w:r>
      <w:r>
        <w:rPr>
          <w:sz w:val="18"/>
          <w:szCs w:val="19"/>
        </w:rPr>
        <w:t>-</w:t>
      </w:r>
      <w:r w:rsidRPr="00403067">
        <w:rPr>
          <w:sz w:val="18"/>
          <w:szCs w:val="19"/>
        </w:rPr>
        <w:t>till</w:t>
      </w:r>
      <w:r>
        <w:rPr>
          <w:sz w:val="18"/>
          <w:szCs w:val="19"/>
        </w:rPr>
        <w:t>-</w:t>
      </w:r>
      <w:r w:rsidRPr="00403067">
        <w:rPr>
          <w:sz w:val="18"/>
          <w:szCs w:val="19"/>
        </w:rPr>
        <w:t>maskin-tjänster eller för rundradio,</w:t>
      </w:r>
    </w:p>
    <w:p w14:paraId="676965C9" w14:textId="77777777" w:rsidR="00D85371" w:rsidRPr="00403067" w:rsidRDefault="00D85371" w:rsidP="00F775E2">
      <w:pPr>
        <w:pStyle w:val="Brdtextmedindrag"/>
        <w:rPr>
          <w:sz w:val="18"/>
          <w:szCs w:val="19"/>
        </w:rPr>
      </w:pPr>
      <w:r w:rsidRPr="00403067">
        <w:rPr>
          <w:i/>
          <w:sz w:val="18"/>
          <w:szCs w:val="19"/>
        </w:rPr>
        <w:t>elektroniskt kommunikationsnät</w:t>
      </w:r>
      <w:r w:rsidRPr="00403067">
        <w:rPr>
          <w:sz w:val="18"/>
          <w:szCs w:val="19"/>
        </w:rPr>
        <w:t>:</w:t>
      </w:r>
      <w:r>
        <w:rPr>
          <w:sz w:val="18"/>
          <w:szCs w:val="19"/>
        </w:rPr>
        <w:t xml:space="preserve"> ett </w:t>
      </w:r>
      <w:r w:rsidRPr="00403067">
        <w:rPr>
          <w:sz w:val="18"/>
          <w:szCs w:val="19"/>
        </w:rPr>
        <w:t>system för överföring och i tillämpliga fall utrustning för koppling eller dirigering samt passiva nätdelar och andra resurser som medger överföring av signaler, via tråd eller radiovågor, på optisk väg eller via andra elektromagnetiska överföringsmedier</w:t>
      </w:r>
      <w:r>
        <w:rPr>
          <w:sz w:val="18"/>
          <w:szCs w:val="19"/>
        </w:rPr>
        <w:t>,</w:t>
      </w:r>
      <w:r w:rsidRPr="00403067">
        <w:rPr>
          <w:sz w:val="18"/>
          <w:szCs w:val="19"/>
        </w:rPr>
        <w:t xml:space="preserve"> oberoende av vilken typ av infor</w:t>
      </w:r>
      <w:r w:rsidRPr="00403067">
        <w:rPr>
          <w:sz w:val="18"/>
          <w:szCs w:val="19"/>
        </w:rPr>
        <w:softHyphen/>
        <w:t>mation som överförs,</w:t>
      </w:r>
    </w:p>
    <w:p w14:paraId="5172CAC0" w14:textId="77777777" w:rsidR="00D85371" w:rsidRPr="00403067" w:rsidRDefault="00D85371" w:rsidP="00F775E2">
      <w:pPr>
        <w:pStyle w:val="Brdtextmedindrag"/>
        <w:rPr>
          <w:sz w:val="18"/>
          <w:szCs w:val="19"/>
        </w:rPr>
      </w:pPr>
      <w:r w:rsidRPr="00403067">
        <w:rPr>
          <w:i/>
          <w:iCs/>
          <w:sz w:val="18"/>
          <w:szCs w:val="19"/>
        </w:rPr>
        <w:t>elektroniskt meddelande</w:t>
      </w:r>
      <w:r w:rsidRPr="00403067">
        <w:rPr>
          <w:sz w:val="18"/>
          <w:szCs w:val="19"/>
        </w:rPr>
        <w:t>:</w:t>
      </w:r>
      <w:r>
        <w:rPr>
          <w:sz w:val="18"/>
          <w:szCs w:val="19"/>
        </w:rPr>
        <w:t> </w:t>
      </w:r>
      <w:r w:rsidRPr="00403067">
        <w:rPr>
          <w:sz w:val="18"/>
          <w:szCs w:val="19"/>
        </w:rPr>
        <w:t>all information som utbyts eller överförs mellan ett begränsat antal parter genom en allmänt tillgänglig elektronisk kommunikations</w:t>
      </w:r>
      <w:r w:rsidRPr="00403067">
        <w:rPr>
          <w:sz w:val="18"/>
          <w:szCs w:val="19"/>
        </w:rPr>
        <w:softHyphen/>
        <w:t xml:space="preserve">tjänst, utom information som överförs som del av sändningar av ljudradio- och tv-program som är riktade till allmänheten via ett elektroniskt kommunikationsnät om </w:t>
      </w:r>
      <w:r>
        <w:rPr>
          <w:sz w:val="18"/>
          <w:szCs w:val="19"/>
        </w:rPr>
        <w:t xml:space="preserve">inte </w:t>
      </w:r>
      <w:r w:rsidRPr="00403067">
        <w:rPr>
          <w:sz w:val="18"/>
          <w:szCs w:val="19"/>
        </w:rPr>
        <w:t>denna information kan sättas i samband med den enskilda abonnenten eller användaren av informationen,</w:t>
      </w:r>
    </w:p>
    <w:p w14:paraId="3BD915D2" w14:textId="77777777" w:rsidR="00D85371" w:rsidRPr="00403067" w:rsidRDefault="00D85371" w:rsidP="00F775E2">
      <w:pPr>
        <w:pStyle w:val="Brdtextmedindrag"/>
        <w:rPr>
          <w:sz w:val="18"/>
          <w:szCs w:val="19"/>
        </w:rPr>
      </w:pPr>
      <w:r w:rsidRPr="00403067">
        <w:rPr>
          <w:i/>
          <w:sz w:val="18"/>
          <w:szCs w:val="19"/>
        </w:rPr>
        <w:t>harmoniserat frekvensutrymme</w:t>
      </w:r>
      <w:r w:rsidRPr="00403067">
        <w:rPr>
          <w:sz w:val="18"/>
          <w:szCs w:val="19"/>
        </w:rPr>
        <w:t>:</w:t>
      </w:r>
      <w:r>
        <w:rPr>
          <w:sz w:val="18"/>
          <w:szCs w:val="19"/>
        </w:rPr>
        <w:t xml:space="preserve"> ett </w:t>
      </w:r>
      <w:r w:rsidRPr="00403067">
        <w:rPr>
          <w:sz w:val="18"/>
          <w:szCs w:val="19"/>
        </w:rPr>
        <w:t>frekvensutrymme för vilket harmoniserade vill</w:t>
      </w:r>
      <w:r w:rsidRPr="00403067">
        <w:rPr>
          <w:sz w:val="18"/>
          <w:szCs w:val="19"/>
        </w:rPr>
        <w:softHyphen/>
        <w:t>kor för användning har fastställts i en teknisk genomförande</w:t>
      </w:r>
      <w:r w:rsidRPr="00403067">
        <w:rPr>
          <w:sz w:val="18"/>
          <w:szCs w:val="19"/>
        </w:rPr>
        <w:softHyphen/>
        <w:t>åtgärd i enlighet med artikel 4 i Europaparlamentets och rådets beslut nr</w:t>
      </w:r>
      <w:r>
        <w:rPr>
          <w:sz w:val="18"/>
          <w:szCs w:val="19"/>
        </w:rPr>
        <w:t> </w:t>
      </w:r>
      <w:r w:rsidRPr="00403067">
        <w:rPr>
          <w:sz w:val="18"/>
          <w:szCs w:val="19"/>
        </w:rPr>
        <w:t>676/2002/EG av den 7 mars 2002 om ett regelverk för radiospektrumpolitiken i Europeiska gemenska</w:t>
      </w:r>
      <w:r w:rsidRPr="00403067">
        <w:rPr>
          <w:sz w:val="18"/>
          <w:szCs w:val="19"/>
        </w:rPr>
        <w:softHyphen/>
        <w:t>pen (radiospektrumbeslut),</w:t>
      </w:r>
    </w:p>
    <w:p w14:paraId="1226EC9D" w14:textId="77777777" w:rsidR="00D85371" w:rsidRPr="00403067" w:rsidRDefault="00D85371" w:rsidP="00F775E2">
      <w:pPr>
        <w:pStyle w:val="Brdtextmedindrag"/>
        <w:rPr>
          <w:sz w:val="18"/>
          <w:szCs w:val="18"/>
        </w:rPr>
      </w:pPr>
      <w:r w:rsidRPr="00403067">
        <w:rPr>
          <w:i/>
          <w:sz w:val="18"/>
          <w:szCs w:val="18"/>
        </w:rPr>
        <w:t>integritetsincident</w:t>
      </w:r>
      <w:r w:rsidRPr="00403067">
        <w:rPr>
          <w:sz w:val="18"/>
          <w:szCs w:val="18"/>
        </w:rPr>
        <w:t>:</w:t>
      </w:r>
      <w:r>
        <w:rPr>
          <w:sz w:val="18"/>
          <w:szCs w:val="18"/>
        </w:rPr>
        <w:t> </w:t>
      </w:r>
      <w:r w:rsidRPr="00403067">
        <w:rPr>
          <w:sz w:val="18"/>
          <w:szCs w:val="18"/>
        </w:rPr>
        <w:t>en händelse som leder till oavsiktlig eller otillåten utplåning, förlust eller ändring eller otillåtet avslöjande av eller otillåten åtkomst till upp</w:t>
      </w:r>
      <w:r w:rsidRPr="00403067">
        <w:rPr>
          <w:sz w:val="18"/>
          <w:szCs w:val="18"/>
        </w:rPr>
        <w:softHyphen/>
        <w:t>gifter som behandlas i samband med tillhandahållandet av allmänt tillgängliga elektroniska kommunikationstjänster,</w:t>
      </w:r>
    </w:p>
    <w:p w14:paraId="7A4FF5E9" w14:textId="77777777" w:rsidR="00D85371" w:rsidRPr="00403067" w:rsidRDefault="00D85371" w:rsidP="00F775E2">
      <w:pPr>
        <w:pStyle w:val="Brdtextmedindrag"/>
        <w:rPr>
          <w:iCs/>
          <w:sz w:val="18"/>
          <w:szCs w:val="18"/>
        </w:rPr>
      </w:pPr>
      <w:r w:rsidRPr="00403067">
        <w:rPr>
          <w:i/>
          <w:sz w:val="18"/>
          <w:szCs w:val="18"/>
        </w:rPr>
        <w:t>internetåtkomst</w:t>
      </w:r>
      <w:r w:rsidRPr="00403067">
        <w:rPr>
          <w:iCs/>
          <w:sz w:val="18"/>
          <w:szCs w:val="18"/>
        </w:rPr>
        <w:t>:</w:t>
      </w:r>
      <w:r>
        <w:rPr>
          <w:i/>
          <w:sz w:val="18"/>
          <w:szCs w:val="18"/>
        </w:rPr>
        <w:t> </w:t>
      </w:r>
      <w:r w:rsidRPr="00403067">
        <w:rPr>
          <w:iCs/>
          <w:sz w:val="18"/>
          <w:szCs w:val="18"/>
        </w:rPr>
        <w:t>möjlighet till överföring av ip-paket som ger användaren till</w:t>
      </w:r>
      <w:r w:rsidRPr="00403067">
        <w:rPr>
          <w:iCs/>
          <w:sz w:val="18"/>
          <w:szCs w:val="18"/>
        </w:rPr>
        <w:softHyphen/>
        <w:t>gång till internet,</w:t>
      </w:r>
    </w:p>
    <w:p w14:paraId="6899D24B" w14:textId="77777777" w:rsidR="00D85371" w:rsidRPr="00403067" w:rsidRDefault="00D85371" w:rsidP="00F775E2">
      <w:pPr>
        <w:pStyle w:val="Brdtextmedindrag"/>
        <w:rPr>
          <w:sz w:val="18"/>
          <w:szCs w:val="19"/>
        </w:rPr>
      </w:pPr>
      <w:r w:rsidRPr="00403067">
        <w:rPr>
          <w:i/>
          <w:sz w:val="18"/>
          <w:szCs w:val="19"/>
        </w:rPr>
        <w:t>interpersonell kommunikationstjänst</w:t>
      </w:r>
      <w:r w:rsidRPr="00403067">
        <w:rPr>
          <w:sz w:val="18"/>
          <w:szCs w:val="19"/>
        </w:rPr>
        <w:t>:</w:t>
      </w:r>
      <w:r>
        <w:rPr>
          <w:sz w:val="18"/>
          <w:szCs w:val="19"/>
        </w:rPr>
        <w:t xml:space="preserve"> en </w:t>
      </w:r>
      <w:r w:rsidRPr="00403067">
        <w:rPr>
          <w:sz w:val="18"/>
          <w:szCs w:val="19"/>
        </w:rPr>
        <w:t xml:space="preserve">tjänst som vanligen tillhandahålls mot ersättning och som möjliggör </w:t>
      </w:r>
      <w:r>
        <w:rPr>
          <w:sz w:val="18"/>
          <w:szCs w:val="19"/>
        </w:rPr>
        <w:t xml:space="preserve">ett </w:t>
      </w:r>
      <w:r w:rsidRPr="00403067">
        <w:rPr>
          <w:sz w:val="18"/>
          <w:szCs w:val="19"/>
        </w:rPr>
        <w:t>direkt interpersonellt och interaktivt infor</w:t>
      </w:r>
      <w:r>
        <w:rPr>
          <w:sz w:val="18"/>
          <w:szCs w:val="19"/>
        </w:rPr>
        <w:softHyphen/>
      </w:r>
      <w:r w:rsidRPr="00403067">
        <w:rPr>
          <w:sz w:val="18"/>
          <w:szCs w:val="19"/>
        </w:rPr>
        <w:t>mations</w:t>
      </w:r>
      <w:r w:rsidRPr="00403067">
        <w:rPr>
          <w:sz w:val="18"/>
          <w:szCs w:val="19"/>
        </w:rPr>
        <w:softHyphen/>
        <w:t xml:space="preserve">utbyte via elektroniska kommunikationsnät mellan ett begränsat antal </w:t>
      </w:r>
      <w:r w:rsidRPr="00403067">
        <w:rPr>
          <w:sz w:val="18"/>
          <w:szCs w:val="19"/>
        </w:rPr>
        <w:lastRenderedPageBreak/>
        <w:t>personer, varigenom de personer som inleder eller deltar i kommunikationen bestämmer vem eller vilka som ska vara mottagare av denna, dock inte en tjänst som möjliggör interpersonell och interaktiv kommunikation enbart som en extra</w:t>
      </w:r>
      <w:r>
        <w:rPr>
          <w:sz w:val="18"/>
          <w:szCs w:val="19"/>
        </w:rPr>
        <w:softHyphen/>
      </w:r>
      <w:r w:rsidRPr="00403067">
        <w:rPr>
          <w:sz w:val="18"/>
          <w:szCs w:val="19"/>
        </w:rPr>
        <w:t>funktion av mind</w:t>
      </w:r>
      <w:r w:rsidRPr="00403067">
        <w:rPr>
          <w:sz w:val="18"/>
          <w:szCs w:val="19"/>
        </w:rPr>
        <w:softHyphen/>
        <w:t>re betydelse som är direkt kopplad till en annan tjänst,</w:t>
      </w:r>
    </w:p>
    <w:p w14:paraId="702581C0" w14:textId="77777777" w:rsidR="00D85371" w:rsidRPr="00403067" w:rsidRDefault="00D85371" w:rsidP="00F775E2">
      <w:pPr>
        <w:pStyle w:val="Brdtextmedindrag"/>
        <w:rPr>
          <w:i/>
          <w:sz w:val="18"/>
          <w:szCs w:val="19"/>
        </w:rPr>
      </w:pPr>
      <w:r w:rsidRPr="00403067">
        <w:rPr>
          <w:i/>
          <w:sz w:val="18"/>
          <w:szCs w:val="19"/>
        </w:rPr>
        <w:t>lokaliseringsuppgift</w:t>
      </w:r>
      <w:r w:rsidRPr="00403067">
        <w:rPr>
          <w:sz w:val="18"/>
          <w:szCs w:val="19"/>
        </w:rPr>
        <w:t>:</w:t>
      </w:r>
    </w:p>
    <w:p w14:paraId="69EFA247" w14:textId="77777777" w:rsidR="00D85371" w:rsidRPr="00403067" w:rsidRDefault="00D85371" w:rsidP="00F775E2">
      <w:pPr>
        <w:pStyle w:val="Brdtextmedindrag"/>
        <w:rPr>
          <w:sz w:val="18"/>
          <w:szCs w:val="19"/>
        </w:rPr>
      </w:pPr>
      <w:r w:rsidRPr="00403067">
        <w:rPr>
          <w:sz w:val="18"/>
          <w:szCs w:val="19"/>
        </w:rPr>
        <w:t>1. </w:t>
      </w:r>
      <w:r>
        <w:rPr>
          <w:sz w:val="18"/>
          <w:szCs w:val="19"/>
        </w:rPr>
        <w:t xml:space="preserve">en </w:t>
      </w:r>
      <w:r w:rsidRPr="00403067">
        <w:rPr>
          <w:sz w:val="18"/>
          <w:szCs w:val="19"/>
        </w:rPr>
        <w:t xml:space="preserve">uppgift som </w:t>
      </w:r>
      <w:r>
        <w:rPr>
          <w:sz w:val="18"/>
          <w:szCs w:val="19"/>
        </w:rPr>
        <w:t xml:space="preserve">behandlas i ett </w:t>
      </w:r>
      <w:r w:rsidRPr="00403067">
        <w:rPr>
          <w:sz w:val="18"/>
          <w:szCs w:val="19"/>
        </w:rPr>
        <w:t xml:space="preserve">allmänt mobilt elektroniskt kommunikationsnät </w:t>
      </w:r>
      <w:r>
        <w:rPr>
          <w:sz w:val="18"/>
          <w:szCs w:val="19"/>
        </w:rPr>
        <w:t xml:space="preserve">och </w:t>
      </w:r>
      <w:r w:rsidRPr="00403067">
        <w:rPr>
          <w:sz w:val="18"/>
          <w:szCs w:val="19"/>
        </w:rPr>
        <w:t>som anger den geografiska positio</w:t>
      </w:r>
      <w:r w:rsidRPr="00403067">
        <w:rPr>
          <w:sz w:val="18"/>
          <w:szCs w:val="19"/>
        </w:rPr>
        <w:softHyphen/>
        <w:t>nen för en slutanvändares terminal</w:t>
      </w:r>
      <w:r>
        <w:rPr>
          <w:sz w:val="18"/>
          <w:szCs w:val="19"/>
        </w:rPr>
        <w:softHyphen/>
      </w:r>
      <w:r w:rsidRPr="00403067">
        <w:rPr>
          <w:sz w:val="18"/>
          <w:szCs w:val="19"/>
        </w:rPr>
        <w:t>utrustning,</w:t>
      </w:r>
      <w:r>
        <w:rPr>
          <w:sz w:val="18"/>
          <w:szCs w:val="19"/>
        </w:rPr>
        <w:t xml:space="preserve"> eller</w:t>
      </w:r>
    </w:p>
    <w:p w14:paraId="29315DA1" w14:textId="77777777" w:rsidR="00D85371" w:rsidRPr="00403067" w:rsidRDefault="00D85371" w:rsidP="00F775E2">
      <w:pPr>
        <w:pStyle w:val="Brdtextmedindrag"/>
        <w:rPr>
          <w:sz w:val="18"/>
          <w:szCs w:val="19"/>
        </w:rPr>
      </w:pPr>
      <w:r w:rsidRPr="00403067">
        <w:rPr>
          <w:sz w:val="18"/>
          <w:szCs w:val="19"/>
        </w:rPr>
        <w:t>2. </w:t>
      </w:r>
      <w:r>
        <w:rPr>
          <w:sz w:val="18"/>
          <w:szCs w:val="19"/>
        </w:rPr>
        <w:t xml:space="preserve">en </w:t>
      </w:r>
      <w:r w:rsidRPr="00403067">
        <w:rPr>
          <w:sz w:val="18"/>
          <w:szCs w:val="19"/>
        </w:rPr>
        <w:t>uppgift i ett allmänt fast elektroniskt kommunikationsnät om nätanslut</w:t>
      </w:r>
      <w:r>
        <w:rPr>
          <w:sz w:val="18"/>
          <w:szCs w:val="19"/>
        </w:rPr>
        <w:softHyphen/>
      </w:r>
      <w:r w:rsidRPr="00403067">
        <w:rPr>
          <w:sz w:val="18"/>
          <w:szCs w:val="19"/>
        </w:rPr>
        <w:t>nings</w:t>
      </w:r>
      <w:r w:rsidRPr="00403067">
        <w:rPr>
          <w:sz w:val="18"/>
          <w:szCs w:val="19"/>
        </w:rPr>
        <w:softHyphen/>
        <w:t>punktens fysiska adress,</w:t>
      </w:r>
    </w:p>
    <w:p w14:paraId="65E1A92D" w14:textId="77777777" w:rsidR="00D85371" w:rsidRPr="00403067" w:rsidRDefault="00D85371" w:rsidP="00F775E2">
      <w:pPr>
        <w:pStyle w:val="Brdtextmedindrag"/>
        <w:rPr>
          <w:sz w:val="18"/>
          <w:szCs w:val="19"/>
        </w:rPr>
      </w:pPr>
      <w:r w:rsidRPr="00403067">
        <w:rPr>
          <w:i/>
          <w:iCs/>
          <w:sz w:val="18"/>
          <w:szCs w:val="19"/>
        </w:rPr>
        <w:t>meddelandehantering</w:t>
      </w:r>
      <w:r w:rsidRPr="00403067">
        <w:rPr>
          <w:sz w:val="18"/>
          <w:szCs w:val="19"/>
        </w:rPr>
        <w:t>:</w:t>
      </w:r>
      <w:r>
        <w:rPr>
          <w:sz w:val="18"/>
          <w:szCs w:val="19"/>
        </w:rPr>
        <w:t> </w:t>
      </w:r>
      <w:r w:rsidRPr="00403067">
        <w:rPr>
          <w:sz w:val="18"/>
          <w:szCs w:val="19"/>
        </w:rPr>
        <w:t xml:space="preserve">utbyte eller överföring av </w:t>
      </w:r>
      <w:r>
        <w:rPr>
          <w:sz w:val="18"/>
          <w:szCs w:val="19"/>
        </w:rPr>
        <w:t xml:space="preserve">ett </w:t>
      </w:r>
      <w:r w:rsidRPr="00403067">
        <w:rPr>
          <w:sz w:val="18"/>
          <w:szCs w:val="19"/>
        </w:rPr>
        <w:t xml:space="preserve">elektroniskt meddelande som inte är </w:t>
      </w:r>
      <w:r>
        <w:rPr>
          <w:sz w:val="18"/>
          <w:szCs w:val="19"/>
        </w:rPr>
        <w:t xml:space="preserve">ett </w:t>
      </w:r>
      <w:r w:rsidRPr="00403067">
        <w:rPr>
          <w:sz w:val="18"/>
          <w:szCs w:val="19"/>
        </w:rPr>
        <w:t xml:space="preserve">samtal och inte heller är information som överförs som </w:t>
      </w:r>
      <w:r>
        <w:rPr>
          <w:sz w:val="18"/>
          <w:szCs w:val="19"/>
        </w:rPr>
        <w:t xml:space="preserve">en </w:t>
      </w:r>
      <w:r w:rsidRPr="00403067">
        <w:rPr>
          <w:sz w:val="18"/>
          <w:szCs w:val="19"/>
        </w:rPr>
        <w:t xml:space="preserve">del av sändningar av ljudradio- </w:t>
      </w:r>
      <w:r>
        <w:rPr>
          <w:sz w:val="18"/>
          <w:szCs w:val="19"/>
        </w:rPr>
        <w:t>eller</w:t>
      </w:r>
      <w:r w:rsidRPr="00403067">
        <w:rPr>
          <w:sz w:val="18"/>
          <w:szCs w:val="19"/>
        </w:rPr>
        <w:t xml:space="preserve"> tv-program,</w:t>
      </w:r>
    </w:p>
    <w:p w14:paraId="1D240C53" w14:textId="77777777" w:rsidR="00D85371" w:rsidRPr="00403067" w:rsidRDefault="00D85371" w:rsidP="00F775E2">
      <w:pPr>
        <w:pStyle w:val="Brdtextmedindrag"/>
        <w:rPr>
          <w:sz w:val="18"/>
          <w:szCs w:val="19"/>
        </w:rPr>
      </w:pPr>
      <w:r w:rsidRPr="00403067">
        <w:rPr>
          <w:i/>
          <w:sz w:val="18"/>
          <w:szCs w:val="19"/>
        </w:rPr>
        <w:t>mikroföretag</w:t>
      </w:r>
      <w:r w:rsidRPr="00403067">
        <w:rPr>
          <w:sz w:val="18"/>
          <w:szCs w:val="19"/>
        </w:rPr>
        <w:t>:</w:t>
      </w:r>
      <w:r>
        <w:rPr>
          <w:sz w:val="18"/>
          <w:szCs w:val="19"/>
        </w:rPr>
        <w:t xml:space="preserve"> ett </w:t>
      </w:r>
      <w:r w:rsidRPr="00403067">
        <w:rPr>
          <w:sz w:val="18"/>
          <w:szCs w:val="19"/>
        </w:rPr>
        <w:t>företag som</w:t>
      </w:r>
      <w:r w:rsidRPr="0095062B">
        <w:rPr>
          <w:sz w:val="18"/>
          <w:szCs w:val="19"/>
        </w:rPr>
        <w:t xml:space="preserve">, i enlighet med </w:t>
      </w:r>
      <w:r w:rsidRPr="000B3CD3">
        <w:rPr>
          <w:sz w:val="18"/>
          <w:szCs w:val="19"/>
        </w:rPr>
        <w:t xml:space="preserve">avdelning I i bilagan till </w:t>
      </w:r>
      <w:r w:rsidRPr="0095062B">
        <w:rPr>
          <w:sz w:val="18"/>
          <w:szCs w:val="19"/>
        </w:rPr>
        <w:t>kommissionens rekommendation 2003/361/EG av den 6 maj 2003 om definitionen av mikroföretag samt små och medelstora företag,</w:t>
      </w:r>
      <w:r w:rsidRPr="00403067">
        <w:rPr>
          <w:sz w:val="18"/>
          <w:szCs w:val="19"/>
        </w:rPr>
        <w:t xml:space="preserve"> sysselsätter färre än 10 personer och vars omsätt</w:t>
      </w:r>
      <w:r>
        <w:rPr>
          <w:sz w:val="18"/>
          <w:szCs w:val="19"/>
        </w:rPr>
        <w:softHyphen/>
      </w:r>
      <w:r w:rsidRPr="00403067">
        <w:rPr>
          <w:sz w:val="18"/>
          <w:szCs w:val="19"/>
        </w:rPr>
        <w:t>ning eller balansomslutning inte överstiger 2 miljoner euro per år</w:t>
      </w:r>
      <w:r>
        <w:rPr>
          <w:sz w:val="18"/>
          <w:szCs w:val="19"/>
        </w:rPr>
        <w:t>,</w:t>
      </w:r>
    </w:p>
    <w:p w14:paraId="0AF991FD" w14:textId="0577EC94" w:rsidR="00D85371" w:rsidRPr="00403067" w:rsidRDefault="00D85371" w:rsidP="00F775E2">
      <w:pPr>
        <w:pStyle w:val="Brdtextmedindrag"/>
        <w:rPr>
          <w:sz w:val="18"/>
          <w:szCs w:val="19"/>
        </w:rPr>
      </w:pPr>
      <w:r w:rsidRPr="00403067">
        <w:rPr>
          <w:i/>
          <w:iCs/>
          <w:sz w:val="18"/>
          <w:szCs w:val="19"/>
        </w:rPr>
        <w:t>misslyckad uppringning</w:t>
      </w:r>
      <w:r w:rsidRPr="00403067">
        <w:rPr>
          <w:sz w:val="18"/>
          <w:szCs w:val="19"/>
        </w:rPr>
        <w:t>:</w:t>
      </w:r>
      <w:r>
        <w:rPr>
          <w:sz w:val="18"/>
          <w:szCs w:val="19"/>
        </w:rPr>
        <w:t xml:space="preserve"> en </w:t>
      </w:r>
      <w:r w:rsidRPr="00403067">
        <w:rPr>
          <w:sz w:val="18"/>
          <w:szCs w:val="19"/>
        </w:rPr>
        <w:t>uppringning som kopplas fram utan att nå en mot</w:t>
      </w:r>
      <w:r w:rsidR="004E5768">
        <w:rPr>
          <w:sz w:val="18"/>
          <w:szCs w:val="19"/>
        </w:rPr>
        <w:softHyphen/>
      </w:r>
      <w:r w:rsidRPr="00403067">
        <w:rPr>
          <w:sz w:val="18"/>
          <w:szCs w:val="19"/>
        </w:rPr>
        <w:t>tagare,</w:t>
      </w:r>
    </w:p>
    <w:p w14:paraId="2362557A" w14:textId="77777777" w:rsidR="00D85371" w:rsidRPr="00403067" w:rsidRDefault="00D85371" w:rsidP="00F775E2">
      <w:pPr>
        <w:pStyle w:val="Brdtextmedindrag"/>
        <w:rPr>
          <w:sz w:val="18"/>
          <w:szCs w:val="19"/>
        </w:rPr>
      </w:pPr>
      <w:r w:rsidRPr="00403067">
        <w:rPr>
          <w:i/>
          <w:sz w:val="18"/>
          <w:szCs w:val="19"/>
        </w:rPr>
        <w:t>nummerbaserad interpersonell kommunikationstjänst</w:t>
      </w:r>
      <w:r w:rsidRPr="00403067">
        <w:rPr>
          <w:sz w:val="18"/>
          <w:szCs w:val="19"/>
        </w:rPr>
        <w:t>:</w:t>
      </w:r>
      <w:r>
        <w:rPr>
          <w:sz w:val="18"/>
          <w:szCs w:val="19"/>
        </w:rPr>
        <w:t xml:space="preserve"> en </w:t>
      </w:r>
      <w:r w:rsidRPr="00403067">
        <w:rPr>
          <w:sz w:val="18"/>
          <w:szCs w:val="19"/>
        </w:rPr>
        <w:t>interpersonell kom</w:t>
      </w:r>
      <w:r w:rsidRPr="00403067">
        <w:rPr>
          <w:sz w:val="18"/>
          <w:szCs w:val="19"/>
        </w:rPr>
        <w:softHyphen/>
        <w:t>mu</w:t>
      </w:r>
      <w:r w:rsidRPr="00403067">
        <w:rPr>
          <w:sz w:val="18"/>
          <w:szCs w:val="19"/>
        </w:rPr>
        <w:softHyphen/>
        <w:t>ni</w:t>
      </w:r>
      <w:r w:rsidRPr="00403067">
        <w:rPr>
          <w:sz w:val="18"/>
          <w:szCs w:val="19"/>
        </w:rPr>
        <w:softHyphen/>
        <w:t>ka</w:t>
      </w:r>
      <w:r w:rsidRPr="00403067">
        <w:rPr>
          <w:sz w:val="18"/>
          <w:szCs w:val="19"/>
        </w:rPr>
        <w:softHyphen/>
        <w:t>tions</w:t>
      </w:r>
      <w:r w:rsidRPr="00403067">
        <w:rPr>
          <w:sz w:val="18"/>
          <w:szCs w:val="19"/>
        </w:rPr>
        <w:softHyphen/>
        <w:t>tjänst som etablerar en förbindelse till nummer i nationella eller inter</w:t>
      </w:r>
      <w:r w:rsidRPr="00403067">
        <w:rPr>
          <w:sz w:val="18"/>
          <w:szCs w:val="19"/>
        </w:rPr>
        <w:softHyphen/>
        <w:t>na</w:t>
      </w:r>
      <w:r w:rsidRPr="00403067">
        <w:rPr>
          <w:sz w:val="18"/>
          <w:szCs w:val="19"/>
        </w:rPr>
        <w:softHyphen/>
        <w:t>tionella nummer</w:t>
      </w:r>
      <w:r w:rsidRPr="00403067">
        <w:rPr>
          <w:sz w:val="18"/>
          <w:szCs w:val="19"/>
        </w:rPr>
        <w:softHyphen/>
        <w:t>planer eller som möjliggör kommunikation med sådana nummer,</w:t>
      </w:r>
    </w:p>
    <w:p w14:paraId="0E75F680" w14:textId="77777777" w:rsidR="00D85371" w:rsidRPr="00403067" w:rsidRDefault="00D85371" w:rsidP="00F775E2">
      <w:pPr>
        <w:pStyle w:val="Brdtextmedindrag"/>
        <w:rPr>
          <w:sz w:val="18"/>
          <w:szCs w:val="19"/>
        </w:rPr>
      </w:pPr>
      <w:r w:rsidRPr="00403067">
        <w:rPr>
          <w:i/>
          <w:sz w:val="18"/>
          <w:szCs w:val="19"/>
        </w:rPr>
        <w:t>nummeroberoende interpersonell kommunikationstjänst</w:t>
      </w:r>
      <w:r w:rsidRPr="00403067">
        <w:rPr>
          <w:sz w:val="18"/>
          <w:szCs w:val="19"/>
        </w:rPr>
        <w:t>:</w:t>
      </w:r>
      <w:r>
        <w:rPr>
          <w:sz w:val="18"/>
          <w:szCs w:val="19"/>
        </w:rPr>
        <w:t xml:space="preserve"> en </w:t>
      </w:r>
      <w:r w:rsidRPr="00403067">
        <w:rPr>
          <w:sz w:val="18"/>
          <w:szCs w:val="19"/>
        </w:rPr>
        <w:t>interpersonell kom</w:t>
      </w:r>
      <w:r w:rsidRPr="00403067">
        <w:rPr>
          <w:sz w:val="18"/>
          <w:szCs w:val="19"/>
        </w:rPr>
        <w:softHyphen/>
        <w:t>mu</w:t>
      </w:r>
      <w:r w:rsidRPr="00403067">
        <w:rPr>
          <w:sz w:val="18"/>
          <w:szCs w:val="19"/>
        </w:rPr>
        <w:softHyphen/>
        <w:t>ni</w:t>
      </w:r>
      <w:r w:rsidRPr="00403067">
        <w:rPr>
          <w:sz w:val="18"/>
          <w:szCs w:val="19"/>
        </w:rPr>
        <w:softHyphen/>
        <w:t xml:space="preserve">kationstjänst som </w:t>
      </w:r>
      <w:r>
        <w:rPr>
          <w:sz w:val="18"/>
          <w:szCs w:val="19"/>
        </w:rPr>
        <w:t xml:space="preserve">varken </w:t>
      </w:r>
      <w:r w:rsidRPr="00403067">
        <w:rPr>
          <w:sz w:val="18"/>
          <w:szCs w:val="19"/>
        </w:rPr>
        <w:t xml:space="preserve">etablerar en förbindelse till nummer i nationella eller </w:t>
      </w:r>
      <w:r w:rsidRPr="004E5768">
        <w:rPr>
          <w:spacing w:val="-2"/>
          <w:sz w:val="18"/>
          <w:szCs w:val="19"/>
        </w:rPr>
        <w:t>inter</w:t>
      </w:r>
      <w:r w:rsidRPr="004E5768">
        <w:rPr>
          <w:spacing w:val="-2"/>
          <w:sz w:val="18"/>
          <w:szCs w:val="19"/>
        </w:rPr>
        <w:softHyphen/>
        <w:t>na</w:t>
      </w:r>
      <w:r w:rsidRPr="004E5768">
        <w:rPr>
          <w:spacing w:val="-2"/>
          <w:sz w:val="18"/>
          <w:szCs w:val="19"/>
        </w:rPr>
        <w:softHyphen/>
        <w:t>tionella nummerplaner eller möjliggör kommunikation med sådana nummer,</w:t>
      </w:r>
    </w:p>
    <w:p w14:paraId="5E7E436C" w14:textId="77777777" w:rsidR="00D85371" w:rsidRPr="00403067" w:rsidRDefault="00D85371" w:rsidP="00F775E2">
      <w:pPr>
        <w:pStyle w:val="Brdtextmedindrag"/>
        <w:rPr>
          <w:sz w:val="18"/>
          <w:szCs w:val="18"/>
        </w:rPr>
      </w:pPr>
      <w:r w:rsidRPr="00403067">
        <w:rPr>
          <w:i/>
          <w:sz w:val="18"/>
          <w:szCs w:val="18"/>
        </w:rPr>
        <w:t>nätanslutningspunkt</w:t>
      </w:r>
      <w:r w:rsidRPr="00403067">
        <w:rPr>
          <w:sz w:val="18"/>
          <w:szCs w:val="18"/>
        </w:rPr>
        <w:t>:</w:t>
      </w:r>
      <w:r>
        <w:rPr>
          <w:sz w:val="18"/>
          <w:szCs w:val="18"/>
        </w:rPr>
        <w:t xml:space="preserve"> en </w:t>
      </w:r>
      <w:r w:rsidRPr="00403067">
        <w:rPr>
          <w:sz w:val="18"/>
          <w:szCs w:val="18"/>
        </w:rPr>
        <w:t>fysisk punkt vid vilken en slutanvändare ansluts till ett all</w:t>
      </w:r>
      <w:r w:rsidRPr="00403067">
        <w:rPr>
          <w:sz w:val="18"/>
          <w:szCs w:val="18"/>
        </w:rPr>
        <w:softHyphen/>
        <w:t>mänt elektroniskt kommunikationsnät,</w:t>
      </w:r>
    </w:p>
    <w:p w14:paraId="2CED658B" w14:textId="77777777" w:rsidR="00D85371" w:rsidRPr="00403067" w:rsidRDefault="00D85371" w:rsidP="00F775E2">
      <w:pPr>
        <w:pStyle w:val="Brdtextmedindrag"/>
        <w:rPr>
          <w:sz w:val="18"/>
          <w:szCs w:val="18"/>
        </w:rPr>
      </w:pPr>
      <w:r w:rsidRPr="00403067">
        <w:rPr>
          <w:i/>
          <w:sz w:val="18"/>
          <w:szCs w:val="18"/>
        </w:rPr>
        <w:t>nät med mycket hög kapacitet</w:t>
      </w:r>
      <w:r w:rsidRPr="00403067">
        <w:rPr>
          <w:sz w:val="18"/>
          <w:szCs w:val="18"/>
        </w:rPr>
        <w:t>:</w:t>
      </w:r>
      <w:r>
        <w:rPr>
          <w:sz w:val="18"/>
          <w:szCs w:val="18"/>
        </w:rPr>
        <w:t xml:space="preserve"> ett </w:t>
      </w:r>
      <w:r w:rsidRPr="00403067">
        <w:rPr>
          <w:sz w:val="18"/>
          <w:szCs w:val="18"/>
        </w:rPr>
        <w:t xml:space="preserve">elektroniskt kommunikationsnät som helt består av fiberoptik åtminstone fram till slutanvändarnas lokaler eller en basstation eller </w:t>
      </w:r>
      <w:r w:rsidRPr="007914D4">
        <w:rPr>
          <w:sz w:val="18"/>
          <w:szCs w:val="18"/>
        </w:rPr>
        <w:t xml:space="preserve">ett elektroniskt kommunikationsnät </w:t>
      </w:r>
      <w:r w:rsidRPr="00403067">
        <w:rPr>
          <w:sz w:val="18"/>
          <w:szCs w:val="18"/>
        </w:rPr>
        <w:t>som kan erbjuda liknande nätprestanda under normala högtrafikförhållanden,</w:t>
      </w:r>
    </w:p>
    <w:p w14:paraId="2A5D6123" w14:textId="77777777" w:rsidR="00D85371" w:rsidRPr="00403067" w:rsidRDefault="00D85371" w:rsidP="00F775E2">
      <w:pPr>
        <w:pStyle w:val="Brdtextmedindrag"/>
        <w:rPr>
          <w:sz w:val="18"/>
          <w:szCs w:val="18"/>
        </w:rPr>
      </w:pPr>
      <w:r w:rsidRPr="00403067">
        <w:rPr>
          <w:i/>
          <w:sz w:val="18"/>
          <w:szCs w:val="18"/>
        </w:rPr>
        <w:t>nödkommunikation</w:t>
      </w:r>
      <w:r w:rsidRPr="00403067">
        <w:rPr>
          <w:sz w:val="18"/>
          <w:szCs w:val="18"/>
        </w:rPr>
        <w:t>:</w:t>
      </w:r>
      <w:r>
        <w:rPr>
          <w:sz w:val="18"/>
          <w:szCs w:val="18"/>
        </w:rPr>
        <w:t> </w:t>
      </w:r>
      <w:r w:rsidRPr="00403067">
        <w:rPr>
          <w:sz w:val="18"/>
          <w:szCs w:val="18"/>
        </w:rPr>
        <w:t>kommunikation med samhällets alarmeringstjänst genom en interpersonell kommunikationstjänst,</w:t>
      </w:r>
    </w:p>
    <w:p w14:paraId="5B6434CF" w14:textId="77777777" w:rsidR="00D85371" w:rsidRPr="00403067" w:rsidRDefault="00D85371" w:rsidP="00F775E2">
      <w:pPr>
        <w:pStyle w:val="Brdtextmedindrag"/>
        <w:rPr>
          <w:sz w:val="18"/>
          <w:szCs w:val="18"/>
        </w:rPr>
      </w:pPr>
      <w:r w:rsidRPr="00403067">
        <w:rPr>
          <w:i/>
          <w:sz w:val="18"/>
          <w:szCs w:val="18"/>
        </w:rPr>
        <w:t>operatör</w:t>
      </w:r>
      <w:r w:rsidRPr="00403067">
        <w:rPr>
          <w:sz w:val="18"/>
          <w:szCs w:val="18"/>
        </w:rPr>
        <w:t>:</w:t>
      </w:r>
      <w:r>
        <w:rPr>
          <w:sz w:val="18"/>
          <w:szCs w:val="18"/>
        </w:rPr>
        <w:t> </w:t>
      </w:r>
      <w:r w:rsidRPr="00403067">
        <w:rPr>
          <w:sz w:val="18"/>
          <w:szCs w:val="18"/>
        </w:rPr>
        <w:t>den som tillhandahåller eller avser att tillhandahålla ett allmänt elek</w:t>
      </w:r>
      <w:r>
        <w:rPr>
          <w:sz w:val="18"/>
          <w:szCs w:val="18"/>
        </w:rPr>
        <w:softHyphen/>
      </w:r>
      <w:r w:rsidRPr="00403067">
        <w:rPr>
          <w:sz w:val="18"/>
          <w:szCs w:val="18"/>
        </w:rPr>
        <w:t>troniskt kommunikationsnät eller en till</w:t>
      </w:r>
      <w:r w:rsidRPr="00403067">
        <w:rPr>
          <w:sz w:val="18"/>
          <w:szCs w:val="18"/>
        </w:rPr>
        <w:softHyphen/>
        <w:t>hörande facilitet,</w:t>
      </w:r>
    </w:p>
    <w:p w14:paraId="2E4AD2C6" w14:textId="77777777" w:rsidR="00D85371" w:rsidRPr="00403067" w:rsidRDefault="00D85371" w:rsidP="00F775E2">
      <w:pPr>
        <w:pStyle w:val="Brdtextmedindrag"/>
        <w:rPr>
          <w:sz w:val="18"/>
          <w:szCs w:val="18"/>
        </w:rPr>
      </w:pPr>
      <w:r w:rsidRPr="00403067">
        <w:rPr>
          <w:i/>
          <w:iCs/>
          <w:sz w:val="18"/>
          <w:szCs w:val="18"/>
        </w:rPr>
        <w:t>operatörslås</w:t>
      </w:r>
      <w:r w:rsidRPr="00403067">
        <w:rPr>
          <w:sz w:val="18"/>
          <w:szCs w:val="18"/>
        </w:rPr>
        <w:t>:</w:t>
      </w:r>
      <w:r>
        <w:rPr>
          <w:sz w:val="18"/>
          <w:szCs w:val="18"/>
        </w:rPr>
        <w:t> </w:t>
      </w:r>
      <w:r w:rsidRPr="00403067">
        <w:rPr>
          <w:sz w:val="18"/>
          <w:szCs w:val="18"/>
        </w:rPr>
        <w:t>sådana begränsningar när det gäller använd</w:t>
      </w:r>
      <w:r w:rsidRPr="00403067">
        <w:rPr>
          <w:sz w:val="18"/>
          <w:szCs w:val="18"/>
        </w:rPr>
        <w:softHyphen/>
        <w:t>ning</w:t>
      </w:r>
      <w:r w:rsidRPr="00403067">
        <w:rPr>
          <w:sz w:val="18"/>
          <w:szCs w:val="18"/>
        </w:rPr>
        <w:softHyphen/>
        <w:t>en av terminal</w:t>
      </w:r>
      <w:r w:rsidRPr="00403067">
        <w:rPr>
          <w:sz w:val="18"/>
          <w:szCs w:val="18"/>
        </w:rPr>
        <w:softHyphen/>
        <w:t>utrustning som en tillhandahållare har infört eller låtit införa för att hindra att utrustningen används för nyttjande av andra tillhanda</w:t>
      </w:r>
      <w:r w:rsidRPr="00403067">
        <w:rPr>
          <w:sz w:val="18"/>
          <w:szCs w:val="18"/>
        </w:rPr>
        <w:softHyphen/>
        <w:t>hållares elektroniska kom</w:t>
      </w:r>
      <w:r w:rsidRPr="00403067">
        <w:rPr>
          <w:sz w:val="18"/>
          <w:szCs w:val="18"/>
        </w:rPr>
        <w:softHyphen/>
        <w:t>mun</w:t>
      </w:r>
      <w:r w:rsidRPr="00403067">
        <w:rPr>
          <w:sz w:val="18"/>
          <w:szCs w:val="18"/>
        </w:rPr>
        <w:softHyphen/>
        <w:t>i</w:t>
      </w:r>
      <w:r w:rsidRPr="00403067">
        <w:rPr>
          <w:sz w:val="18"/>
          <w:szCs w:val="18"/>
        </w:rPr>
        <w:softHyphen/>
        <w:t>ka</w:t>
      </w:r>
      <w:r w:rsidRPr="00403067">
        <w:rPr>
          <w:sz w:val="18"/>
          <w:szCs w:val="18"/>
        </w:rPr>
        <w:softHyphen/>
        <w:t>tionstjänster,</w:t>
      </w:r>
    </w:p>
    <w:p w14:paraId="0784CD26" w14:textId="77777777" w:rsidR="00D85371" w:rsidRPr="00403067" w:rsidRDefault="00D85371" w:rsidP="00F775E2">
      <w:pPr>
        <w:pStyle w:val="Brdtextmedindrag"/>
        <w:rPr>
          <w:sz w:val="18"/>
          <w:szCs w:val="19"/>
        </w:rPr>
      </w:pPr>
      <w:r w:rsidRPr="00E8703A">
        <w:rPr>
          <w:i/>
          <w:spacing w:val="-2"/>
          <w:sz w:val="18"/>
          <w:szCs w:val="19"/>
        </w:rPr>
        <w:t>radioanläggning</w:t>
      </w:r>
      <w:r w:rsidRPr="00E8703A">
        <w:rPr>
          <w:spacing w:val="-2"/>
          <w:sz w:val="18"/>
          <w:szCs w:val="19"/>
        </w:rPr>
        <w:t>: en anordning som möjliggör radiokommunikation eller be</w:t>
      </w:r>
      <w:r w:rsidRPr="00E8703A">
        <w:rPr>
          <w:spacing w:val="-2"/>
          <w:sz w:val="18"/>
          <w:szCs w:val="19"/>
        </w:rPr>
        <w:softHyphen/>
        <w:t>stäm</w:t>
      </w:r>
      <w:r w:rsidRPr="00E8703A">
        <w:rPr>
          <w:spacing w:val="-2"/>
          <w:sz w:val="18"/>
          <w:szCs w:val="19"/>
        </w:rPr>
        <w:softHyphen/>
      </w:r>
      <w:r w:rsidRPr="00403067">
        <w:rPr>
          <w:sz w:val="18"/>
          <w:szCs w:val="19"/>
        </w:rPr>
        <w:t>ning av position, hastighet eller andra kännetecken hos ett föremål genom sändning av radiovågor (radiosändare) eller mottagning av radiovågor (radio</w:t>
      </w:r>
      <w:r>
        <w:rPr>
          <w:sz w:val="18"/>
          <w:szCs w:val="19"/>
        </w:rPr>
        <w:softHyphen/>
      </w:r>
      <w:r w:rsidRPr="00403067">
        <w:rPr>
          <w:sz w:val="18"/>
          <w:szCs w:val="19"/>
        </w:rPr>
        <w:t>mottagare),</w:t>
      </w:r>
    </w:p>
    <w:p w14:paraId="0CBEEEC5" w14:textId="77777777" w:rsidR="00D85371" w:rsidRPr="00403067" w:rsidRDefault="00D85371" w:rsidP="00F775E2">
      <w:pPr>
        <w:pStyle w:val="Brdtextmedindrag"/>
        <w:rPr>
          <w:sz w:val="18"/>
          <w:szCs w:val="19"/>
        </w:rPr>
      </w:pPr>
      <w:r w:rsidRPr="00403067">
        <w:rPr>
          <w:i/>
          <w:sz w:val="18"/>
          <w:szCs w:val="19"/>
        </w:rPr>
        <w:t>radiokommunikation</w:t>
      </w:r>
      <w:r w:rsidRPr="00403067">
        <w:rPr>
          <w:sz w:val="18"/>
          <w:szCs w:val="19"/>
        </w:rPr>
        <w:t>:</w:t>
      </w:r>
      <w:r>
        <w:rPr>
          <w:sz w:val="18"/>
          <w:szCs w:val="19"/>
        </w:rPr>
        <w:t> </w:t>
      </w:r>
      <w:r w:rsidRPr="00403067">
        <w:rPr>
          <w:sz w:val="18"/>
          <w:szCs w:val="19"/>
        </w:rPr>
        <w:t>överföring, utsändning eller mottagning av tecken, signa</w:t>
      </w:r>
      <w:r w:rsidRPr="00403067">
        <w:rPr>
          <w:sz w:val="18"/>
          <w:szCs w:val="19"/>
        </w:rPr>
        <w:softHyphen/>
        <w:t>ler, skrift, bilder, ljud eller meddelanden av varje slag med hjälp av radiovågor,</w:t>
      </w:r>
    </w:p>
    <w:p w14:paraId="13DAA561" w14:textId="77777777" w:rsidR="00D85371" w:rsidRPr="00403067" w:rsidRDefault="00D85371" w:rsidP="00F775E2">
      <w:pPr>
        <w:pStyle w:val="Brdtextmedindrag"/>
        <w:rPr>
          <w:sz w:val="18"/>
          <w:szCs w:val="19"/>
        </w:rPr>
      </w:pPr>
      <w:r w:rsidRPr="00403067">
        <w:rPr>
          <w:i/>
          <w:sz w:val="18"/>
          <w:szCs w:val="19"/>
        </w:rPr>
        <w:t>radiovågor</w:t>
      </w:r>
      <w:r w:rsidRPr="00403067">
        <w:rPr>
          <w:sz w:val="18"/>
          <w:szCs w:val="19"/>
        </w:rPr>
        <w:t>:</w:t>
      </w:r>
      <w:r>
        <w:rPr>
          <w:sz w:val="18"/>
          <w:szCs w:val="19"/>
        </w:rPr>
        <w:t> </w:t>
      </w:r>
      <w:r w:rsidRPr="00403067">
        <w:rPr>
          <w:sz w:val="18"/>
          <w:szCs w:val="19"/>
        </w:rPr>
        <w:t>elektromagnetiska vågor med frekvenser från 9 kilohertz till 3 000 gigahertz som breder ut sig utan särskilt anordnad ledare,</w:t>
      </w:r>
    </w:p>
    <w:p w14:paraId="46073B5A" w14:textId="77777777" w:rsidR="00D85371" w:rsidRPr="00403067" w:rsidRDefault="00D85371" w:rsidP="00F775E2">
      <w:pPr>
        <w:pStyle w:val="Brdtextmedindrag"/>
        <w:rPr>
          <w:sz w:val="18"/>
          <w:szCs w:val="19"/>
        </w:rPr>
      </w:pPr>
      <w:r w:rsidRPr="00403067">
        <w:rPr>
          <w:i/>
          <w:sz w:val="18"/>
          <w:szCs w:val="19"/>
        </w:rPr>
        <w:t>rent grossistföretag</w:t>
      </w:r>
      <w:r w:rsidRPr="00403067">
        <w:rPr>
          <w:sz w:val="18"/>
          <w:szCs w:val="19"/>
        </w:rPr>
        <w:t>:</w:t>
      </w:r>
      <w:r>
        <w:rPr>
          <w:sz w:val="18"/>
          <w:szCs w:val="19"/>
        </w:rPr>
        <w:t xml:space="preserve"> ett </w:t>
      </w:r>
      <w:r w:rsidRPr="00403067">
        <w:rPr>
          <w:sz w:val="18"/>
          <w:szCs w:val="19"/>
        </w:rPr>
        <w:t>företag som inte bedriver verksamhet på någon slut</w:t>
      </w:r>
      <w:r>
        <w:rPr>
          <w:sz w:val="18"/>
          <w:szCs w:val="19"/>
        </w:rPr>
        <w:softHyphen/>
      </w:r>
      <w:r w:rsidRPr="00403067">
        <w:rPr>
          <w:sz w:val="18"/>
          <w:szCs w:val="19"/>
        </w:rPr>
        <w:t>kunds</w:t>
      </w:r>
      <w:r w:rsidRPr="00403067">
        <w:rPr>
          <w:sz w:val="18"/>
          <w:szCs w:val="19"/>
        </w:rPr>
        <w:softHyphen/>
        <w:t>marknad, inte är närstående till eller genom ägarintressen kontrollerar ett företag som bedriver verksamhet på någon slutkundsmarknad och inte genom avtal är bun</w:t>
      </w:r>
      <w:r w:rsidRPr="00403067">
        <w:rPr>
          <w:sz w:val="18"/>
          <w:szCs w:val="19"/>
        </w:rPr>
        <w:softHyphen/>
        <w:t>det att exklusivt handla med ett enskilt företag som verkar på någon slut</w:t>
      </w:r>
      <w:r>
        <w:rPr>
          <w:sz w:val="18"/>
          <w:szCs w:val="19"/>
        </w:rPr>
        <w:softHyphen/>
      </w:r>
      <w:r w:rsidRPr="00403067">
        <w:rPr>
          <w:sz w:val="18"/>
          <w:szCs w:val="19"/>
        </w:rPr>
        <w:t>kunds</w:t>
      </w:r>
      <w:r w:rsidRPr="00403067">
        <w:rPr>
          <w:sz w:val="18"/>
          <w:szCs w:val="19"/>
        </w:rPr>
        <w:softHyphen/>
        <w:t>marknad,</w:t>
      </w:r>
    </w:p>
    <w:p w14:paraId="1E7CBF9E" w14:textId="77777777" w:rsidR="00D85371" w:rsidRPr="00403067" w:rsidRDefault="00D85371" w:rsidP="00F775E2">
      <w:pPr>
        <w:pStyle w:val="Brdtextmedindrag"/>
        <w:rPr>
          <w:sz w:val="18"/>
          <w:szCs w:val="19"/>
        </w:rPr>
      </w:pPr>
      <w:r w:rsidRPr="00403067">
        <w:rPr>
          <w:i/>
          <w:sz w:val="18"/>
          <w:szCs w:val="19"/>
        </w:rPr>
        <w:t>samtal</w:t>
      </w:r>
      <w:r w:rsidRPr="00403067">
        <w:rPr>
          <w:sz w:val="18"/>
          <w:szCs w:val="19"/>
        </w:rPr>
        <w:t>:</w:t>
      </w:r>
      <w:r>
        <w:rPr>
          <w:sz w:val="18"/>
          <w:szCs w:val="19"/>
        </w:rPr>
        <w:t xml:space="preserve"> en </w:t>
      </w:r>
      <w:r w:rsidRPr="00403067">
        <w:rPr>
          <w:sz w:val="18"/>
          <w:szCs w:val="19"/>
        </w:rPr>
        <w:t>förbindelse genom en allmänt tillgänglig interpersonell kommunika</w:t>
      </w:r>
      <w:r w:rsidRPr="00403067">
        <w:rPr>
          <w:sz w:val="18"/>
          <w:szCs w:val="19"/>
        </w:rPr>
        <w:softHyphen/>
        <w:t>tionstjänst som möjliggör talkommunikation i båda riktningarna,</w:t>
      </w:r>
    </w:p>
    <w:p w14:paraId="32CFD4A9" w14:textId="77777777" w:rsidR="00D85371" w:rsidRPr="00403067" w:rsidRDefault="00D85371" w:rsidP="00F775E2">
      <w:pPr>
        <w:pStyle w:val="Brdtextmedindrag"/>
        <w:rPr>
          <w:sz w:val="18"/>
          <w:szCs w:val="19"/>
        </w:rPr>
      </w:pPr>
      <w:r w:rsidRPr="00403067">
        <w:rPr>
          <w:i/>
          <w:sz w:val="18"/>
          <w:szCs w:val="19"/>
        </w:rPr>
        <w:lastRenderedPageBreak/>
        <w:t>samtrafik</w:t>
      </w:r>
      <w:r w:rsidRPr="00403067">
        <w:rPr>
          <w:sz w:val="18"/>
          <w:szCs w:val="19"/>
        </w:rPr>
        <w:t>:</w:t>
      </w:r>
      <w:r>
        <w:rPr>
          <w:sz w:val="18"/>
          <w:szCs w:val="19"/>
        </w:rPr>
        <w:t> </w:t>
      </w:r>
      <w:r w:rsidRPr="00403067">
        <w:rPr>
          <w:sz w:val="18"/>
          <w:szCs w:val="19"/>
        </w:rPr>
        <w:t>fysisk och logisk sammankoppling av allmänna elektroniska kommu</w:t>
      </w:r>
      <w:r w:rsidRPr="00403067">
        <w:rPr>
          <w:sz w:val="18"/>
          <w:szCs w:val="19"/>
        </w:rPr>
        <w:softHyphen/>
        <w:t>nikationsnät för att göra det möjligt för användare att kommunicera med varandra eller få tillgång till tjänster som tillhandahålls i näten,</w:t>
      </w:r>
    </w:p>
    <w:p w14:paraId="6A1E1D13" w14:textId="77777777" w:rsidR="00D85371" w:rsidRPr="00403067" w:rsidRDefault="00D85371" w:rsidP="00F775E2">
      <w:pPr>
        <w:pStyle w:val="Brdtextmedindrag"/>
        <w:rPr>
          <w:sz w:val="18"/>
          <w:szCs w:val="19"/>
        </w:rPr>
      </w:pPr>
      <w:r w:rsidRPr="00403067">
        <w:rPr>
          <w:i/>
          <w:sz w:val="18"/>
          <w:szCs w:val="19"/>
        </w:rPr>
        <w:t>skadlig</w:t>
      </w:r>
      <w:r>
        <w:rPr>
          <w:i/>
          <w:sz w:val="18"/>
          <w:szCs w:val="19"/>
        </w:rPr>
        <w:t xml:space="preserve"> </w:t>
      </w:r>
      <w:r w:rsidRPr="00403067">
        <w:rPr>
          <w:i/>
          <w:sz w:val="18"/>
          <w:szCs w:val="19"/>
        </w:rPr>
        <w:t>störning</w:t>
      </w:r>
      <w:r w:rsidRPr="00403067">
        <w:rPr>
          <w:sz w:val="18"/>
          <w:szCs w:val="19"/>
        </w:rPr>
        <w:t>:</w:t>
      </w:r>
      <w:r>
        <w:rPr>
          <w:sz w:val="18"/>
          <w:szCs w:val="19"/>
        </w:rPr>
        <w:t xml:space="preserve"> en </w:t>
      </w:r>
      <w:r w:rsidRPr="00403067">
        <w:rPr>
          <w:sz w:val="18"/>
          <w:szCs w:val="19"/>
        </w:rPr>
        <w:t>störning som äventyrar funktionen hos en radionavigations</w:t>
      </w:r>
      <w:r w:rsidRPr="00403067">
        <w:rPr>
          <w:sz w:val="18"/>
          <w:szCs w:val="19"/>
        </w:rPr>
        <w:softHyphen/>
        <w:t>tjänst eller någon annan säkerhetstjänst eller som på något annat sätt allvarligt för</w:t>
      </w:r>
      <w:r>
        <w:rPr>
          <w:sz w:val="18"/>
          <w:szCs w:val="19"/>
        </w:rPr>
        <w:softHyphen/>
      </w:r>
      <w:r w:rsidRPr="00403067">
        <w:rPr>
          <w:sz w:val="18"/>
          <w:szCs w:val="19"/>
        </w:rPr>
        <w:t>sämrar, hindrar eller upprepat avbryter en radiokommunikationstjänst som funge</w:t>
      </w:r>
      <w:r>
        <w:rPr>
          <w:sz w:val="18"/>
          <w:szCs w:val="19"/>
        </w:rPr>
        <w:softHyphen/>
      </w:r>
      <w:r w:rsidRPr="00403067">
        <w:rPr>
          <w:sz w:val="18"/>
          <w:szCs w:val="19"/>
        </w:rPr>
        <w:t>rar i enlighet med gällande bestämmelser, inbegripet störning av befintliga eller planerade tjänster på nationellt tilldelade frekvenser,</w:t>
      </w:r>
    </w:p>
    <w:p w14:paraId="204E5F42" w14:textId="77777777" w:rsidR="00D85371" w:rsidRPr="00403067" w:rsidRDefault="00D85371" w:rsidP="00F775E2">
      <w:pPr>
        <w:pStyle w:val="Brdtextmedindrag"/>
        <w:rPr>
          <w:sz w:val="18"/>
          <w:szCs w:val="19"/>
        </w:rPr>
      </w:pPr>
      <w:r w:rsidRPr="00403067">
        <w:rPr>
          <w:i/>
          <w:sz w:val="18"/>
          <w:szCs w:val="19"/>
        </w:rPr>
        <w:t>slutanvändare</w:t>
      </w:r>
      <w:r w:rsidRPr="00403067">
        <w:rPr>
          <w:sz w:val="18"/>
          <w:szCs w:val="19"/>
        </w:rPr>
        <w:t>:</w:t>
      </w:r>
      <w:r>
        <w:rPr>
          <w:sz w:val="18"/>
          <w:szCs w:val="19"/>
        </w:rPr>
        <w:t xml:space="preserve"> en </w:t>
      </w:r>
      <w:r w:rsidRPr="00403067">
        <w:rPr>
          <w:sz w:val="18"/>
          <w:szCs w:val="19"/>
        </w:rPr>
        <w:t xml:space="preserve">användare som inte tillhandahåller </w:t>
      </w:r>
      <w:r>
        <w:rPr>
          <w:sz w:val="18"/>
          <w:szCs w:val="19"/>
        </w:rPr>
        <w:t xml:space="preserve">ett </w:t>
      </w:r>
      <w:r w:rsidRPr="00403067">
        <w:rPr>
          <w:sz w:val="18"/>
          <w:szCs w:val="19"/>
        </w:rPr>
        <w:t>allmän</w:t>
      </w:r>
      <w:r>
        <w:rPr>
          <w:sz w:val="18"/>
          <w:szCs w:val="19"/>
        </w:rPr>
        <w:t>t</w:t>
      </w:r>
      <w:r w:rsidRPr="00403067">
        <w:rPr>
          <w:sz w:val="18"/>
          <w:szCs w:val="19"/>
        </w:rPr>
        <w:t xml:space="preserve"> elektronisk</w:t>
      </w:r>
      <w:r>
        <w:rPr>
          <w:sz w:val="18"/>
          <w:szCs w:val="19"/>
        </w:rPr>
        <w:t>t</w:t>
      </w:r>
      <w:r w:rsidRPr="00403067">
        <w:rPr>
          <w:sz w:val="18"/>
          <w:szCs w:val="19"/>
        </w:rPr>
        <w:t xml:space="preserve"> kom</w:t>
      </w:r>
      <w:r w:rsidRPr="00403067">
        <w:rPr>
          <w:sz w:val="18"/>
          <w:szCs w:val="19"/>
        </w:rPr>
        <w:softHyphen/>
        <w:t xml:space="preserve">munikationsnät eller </w:t>
      </w:r>
      <w:r>
        <w:rPr>
          <w:sz w:val="18"/>
          <w:szCs w:val="19"/>
        </w:rPr>
        <w:t xml:space="preserve">en </w:t>
      </w:r>
      <w:r w:rsidRPr="00403067">
        <w:rPr>
          <w:sz w:val="18"/>
          <w:szCs w:val="19"/>
        </w:rPr>
        <w:t>allmänt tillgänglig elektronisk kommunikations</w:t>
      </w:r>
      <w:r>
        <w:rPr>
          <w:sz w:val="18"/>
          <w:szCs w:val="19"/>
        </w:rPr>
        <w:softHyphen/>
      </w:r>
      <w:r w:rsidRPr="00403067">
        <w:rPr>
          <w:sz w:val="18"/>
          <w:szCs w:val="19"/>
        </w:rPr>
        <w:t>tjänst,</w:t>
      </w:r>
    </w:p>
    <w:p w14:paraId="79A93C64" w14:textId="767BFFB8" w:rsidR="00D85371" w:rsidRPr="00403067" w:rsidRDefault="00D85371" w:rsidP="00F775E2">
      <w:pPr>
        <w:pStyle w:val="Brdtextmedindrag"/>
        <w:rPr>
          <w:sz w:val="18"/>
          <w:szCs w:val="19"/>
        </w:rPr>
      </w:pPr>
      <w:r w:rsidRPr="00403067">
        <w:rPr>
          <w:i/>
          <w:sz w:val="18"/>
          <w:szCs w:val="19"/>
        </w:rPr>
        <w:t>små företag</w:t>
      </w:r>
      <w:r w:rsidRPr="00403067">
        <w:rPr>
          <w:sz w:val="18"/>
          <w:szCs w:val="19"/>
        </w:rPr>
        <w:t>:</w:t>
      </w:r>
      <w:r>
        <w:rPr>
          <w:sz w:val="18"/>
          <w:szCs w:val="19"/>
        </w:rPr>
        <w:t> </w:t>
      </w:r>
      <w:r w:rsidRPr="00403067">
        <w:rPr>
          <w:sz w:val="18"/>
          <w:szCs w:val="19"/>
        </w:rPr>
        <w:t>företag som</w:t>
      </w:r>
      <w:r w:rsidRPr="009A4F8F">
        <w:rPr>
          <w:sz w:val="18"/>
          <w:szCs w:val="19"/>
        </w:rPr>
        <w:t xml:space="preserve">, i enlighet med </w:t>
      </w:r>
      <w:r w:rsidRPr="000B3CD3">
        <w:rPr>
          <w:sz w:val="18"/>
          <w:szCs w:val="19"/>
        </w:rPr>
        <w:t>avdelning I i bilagan till</w:t>
      </w:r>
      <w:r>
        <w:rPr>
          <w:sz w:val="18"/>
          <w:szCs w:val="19"/>
        </w:rPr>
        <w:t xml:space="preserve"> </w:t>
      </w:r>
      <w:r w:rsidRPr="009A4F8F">
        <w:rPr>
          <w:sz w:val="18"/>
          <w:szCs w:val="19"/>
        </w:rPr>
        <w:t>kom</w:t>
      </w:r>
      <w:r w:rsidR="004E5768">
        <w:rPr>
          <w:sz w:val="18"/>
          <w:szCs w:val="19"/>
        </w:rPr>
        <w:softHyphen/>
      </w:r>
      <w:r w:rsidRPr="009A4F8F">
        <w:rPr>
          <w:sz w:val="18"/>
          <w:szCs w:val="19"/>
        </w:rPr>
        <w:t>missio</w:t>
      </w:r>
      <w:r w:rsidR="004E5768">
        <w:rPr>
          <w:sz w:val="18"/>
          <w:szCs w:val="19"/>
        </w:rPr>
        <w:softHyphen/>
      </w:r>
      <w:r w:rsidRPr="009A4F8F">
        <w:rPr>
          <w:sz w:val="18"/>
          <w:szCs w:val="19"/>
        </w:rPr>
        <w:t>nens rekommendation 2003/361/EG av den 6 maj 2003 om definitionen av mikro</w:t>
      </w:r>
      <w:r w:rsidR="004E5768">
        <w:rPr>
          <w:sz w:val="18"/>
          <w:szCs w:val="19"/>
        </w:rPr>
        <w:softHyphen/>
      </w:r>
      <w:r w:rsidRPr="009A4F8F">
        <w:rPr>
          <w:sz w:val="18"/>
          <w:szCs w:val="19"/>
        </w:rPr>
        <w:t>företag samt små och medelstora företag,</w:t>
      </w:r>
      <w:r w:rsidRPr="00403067">
        <w:rPr>
          <w:sz w:val="18"/>
          <w:szCs w:val="19"/>
        </w:rPr>
        <w:t xml:space="preserve"> sysselsätter färre än 50 personer och vars omsättning eller balansomslutning inte överstiger 10 miljoner euro per år</w:t>
      </w:r>
      <w:r>
        <w:rPr>
          <w:sz w:val="18"/>
          <w:szCs w:val="19"/>
        </w:rPr>
        <w:t>,</w:t>
      </w:r>
    </w:p>
    <w:p w14:paraId="6C7ECB3A" w14:textId="77777777" w:rsidR="00D85371" w:rsidRPr="00403067" w:rsidRDefault="00D85371" w:rsidP="00F775E2">
      <w:pPr>
        <w:pStyle w:val="Brdtextmedindrag"/>
        <w:rPr>
          <w:sz w:val="18"/>
          <w:szCs w:val="18"/>
        </w:rPr>
      </w:pPr>
      <w:r w:rsidRPr="00403067">
        <w:rPr>
          <w:i/>
          <w:sz w:val="18"/>
          <w:szCs w:val="18"/>
        </w:rPr>
        <w:t>säkerhet</w:t>
      </w:r>
      <w:r>
        <w:rPr>
          <w:i/>
          <w:sz w:val="18"/>
          <w:szCs w:val="18"/>
        </w:rPr>
        <w:t xml:space="preserve"> </w:t>
      </w:r>
      <w:r w:rsidRPr="00403067">
        <w:rPr>
          <w:i/>
          <w:sz w:val="18"/>
          <w:szCs w:val="18"/>
        </w:rPr>
        <w:t>i</w:t>
      </w:r>
      <w:r>
        <w:rPr>
          <w:i/>
          <w:sz w:val="18"/>
          <w:szCs w:val="18"/>
        </w:rPr>
        <w:t xml:space="preserve"> </w:t>
      </w:r>
      <w:r w:rsidRPr="00403067">
        <w:rPr>
          <w:i/>
          <w:sz w:val="18"/>
          <w:szCs w:val="18"/>
        </w:rPr>
        <w:t>nät</w:t>
      </w:r>
      <w:r>
        <w:rPr>
          <w:i/>
          <w:sz w:val="18"/>
          <w:szCs w:val="18"/>
        </w:rPr>
        <w:t xml:space="preserve"> </w:t>
      </w:r>
      <w:r w:rsidRPr="00403067">
        <w:rPr>
          <w:i/>
          <w:sz w:val="18"/>
          <w:szCs w:val="18"/>
        </w:rPr>
        <w:t>och</w:t>
      </w:r>
      <w:r>
        <w:rPr>
          <w:i/>
          <w:sz w:val="18"/>
          <w:szCs w:val="18"/>
        </w:rPr>
        <w:t xml:space="preserve"> </w:t>
      </w:r>
      <w:r w:rsidRPr="00403067">
        <w:rPr>
          <w:i/>
          <w:sz w:val="18"/>
          <w:szCs w:val="18"/>
        </w:rPr>
        <w:t>tjänster</w:t>
      </w:r>
      <w:r w:rsidRPr="00403067">
        <w:rPr>
          <w:sz w:val="18"/>
          <w:szCs w:val="18"/>
        </w:rPr>
        <w:t>:</w:t>
      </w:r>
      <w:r>
        <w:rPr>
          <w:sz w:val="18"/>
          <w:szCs w:val="18"/>
        </w:rPr>
        <w:t> </w:t>
      </w:r>
      <w:r w:rsidRPr="00403067">
        <w:rPr>
          <w:sz w:val="18"/>
          <w:szCs w:val="18"/>
        </w:rPr>
        <w:t xml:space="preserve">elektroniska kommunikationsnäts och </w:t>
      </w:r>
      <w:r>
        <w:rPr>
          <w:sz w:val="18"/>
          <w:szCs w:val="18"/>
        </w:rPr>
        <w:t xml:space="preserve">elektroniska </w:t>
      </w:r>
      <w:r w:rsidRPr="00403067">
        <w:rPr>
          <w:sz w:val="18"/>
          <w:szCs w:val="18"/>
        </w:rPr>
        <w:t>kommunika</w:t>
      </w:r>
      <w:r w:rsidRPr="00403067">
        <w:rPr>
          <w:sz w:val="18"/>
          <w:szCs w:val="18"/>
        </w:rPr>
        <w:softHyphen/>
        <w:t>tionstjänsters förmåga att vid en viss tillförlitlighetsnivå motstå hän</w:t>
      </w:r>
      <w:r>
        <w:rPr>
          <w:sz w:val="18"/>
          <w:szCs w:val="18"/>
        </w:rPr>
        <w:softHyphen/>
      </w:r>
      <w:r w:rsidRPr="00403067">
        <w:rPr>
          <w:sz w:val="18"/>
          <w:szCs w:val="18"/>
        </w:rPr>
        <w:t>delser som un</w:t>
      </w:r>
      <w:r w:rsidRPr="00403067">
        <w:rPr>
          <w:sz w:val="18"/>
          <w:szCs w:val="18"/>
        </w:rPr>
        <w:softHyphen/>
        <w:t>dergräver tillgängligheten, autenticiteten, riktigheten eller konfiden</w:t>
      </w:r>
      <w:r>
        <w:rPr>
          <w:sz w:val="18"/>
          <w:szCs w:val="18"/>
        </w:rPr>
        <w:softHyphen/>
      </w:r>
      <w:r w:rsidRPr="00403067">
        <w:rPr>
          <w:sz w:val="18"/>
          <w:szCs w:val="18"/>
        </w:rPr>
        <w:t>tialiteten hos näten eller tjänsterna, hos lagrade, överförda eller behandlade upp</w:t>
      </w:r>
      <w:r>
        <w:rPr>
          <w:sz w:val="18"/>
          <w:szCs w:val="18"/>
        </w:rPr>
        <w:softHyphen/>
      </w:r>
      <w:r w:rsidRPr="00403067">
        <w:rPr>
          <w:sz w:val="18"/>
          <w:szCs w:val="18"/>
        </w:rPr>
        <w:t>gifter eller hos de närliggande tjänster som erbjuds genom eller är tillgängliga via dessa elektro</w:t>
      </w:r>
      <w:r w:rsidRPr="00403067">
        <w:rPr>
          <w:sz w:val="18"/>
          <w:szCs w:val="18"/>
        </w:rPr>
        <w:softHyphen/>
        <w:t xml:space="preserve">niska kommunikationsnät eller </w:t>
      </w:r>
      <w:r>
        <w:rPr>
          <w:sz w:val="18"/>
          <w:szCs w:val="18"/>
        </w:rPr>
        <w:t xml:space="preserve">elektroniska </w:t>
      </w:r>
      <w:r w:rsidRPr="00403067">
        <w:rPr>
          <w:sz w:val="18"/>
          <w:szCs w:val="18"/>
        </w:rPr>
        <w:t>kommunikationstjänster,</w:t>
      </w:r>
    </w:p>
    <w:p w14:paraId="5747567F" w14:textId="77777777" w:rsidR="00D85371" w:rsidRPr="00403067" w:rsidRDefault="00D85371" w:rsidP="00F775E2">
      <w:pPr>
        <w:pStyle w:val="Brdtextmedindrag"/>
        <w:rPr>
          <w:sz w:val="18"/>
          <w:szCs w:val="18"/>
        </w:rPr>
      </w:pPr>
      <w:bookmarkStart w:id="1806" w:name="_Hlk3532794"/>
      <w:r w:rsidRPr="00403067">
        <w:rPr>
          <w:i/>
          <w:sz w:val="18"/>
          <w:szCs w:val="18"/>
        </w:rPr>
        <w:t>säkerhetsincident</w:t>
      </w:r>
      <w:r w:rsidRPr="00403067">
        <w:rPr>
          <w:sz w:val="18"/>
          <w:szCs w:val="18"/>
        </w:rPr>
        <w:t>:</w:t>
      </w:r>
      <w:r>
        <w:rPr>
          <w:sz w:val="18"/>
          <w:szCs w:val="18"/>
        </w:rPr>
        <w:t> </w:t>
      </w:r>
      <w:r w:rsidRPr="00403067">
        <w:rPr>
          <w:sz w:val="18"/>
          <w:szCs w:val="18"/>
        </w:rPr>
        <w:t>en händelse med en faktisk negativ inverkan på tillgäng</w:t>
      </w:r>
      <w:r w:rsidRPr="00403067">
        <w:rPr>
          <w:sz w:val="18"/>
          <w:szCs w:val="18"/>
        </w:rPr>
        <w:softHyphen/>
        <w:t>lig</w:t>
      </w:r>
      <w:r w:rsidRPr="00403067">
        <w:rPr>
          <w:sz w:val="18"/>
          <w:szCs w:val="18"/>
        </w:rPr>
        <w:softHyphen/>
        <w:t xml:space="preserve">heten, autenticiteten, riktigheten eller konfidentialiteten hos </w:t>
      </w:r>
      <w:r>
        <w:rPr>
          <w:sz w:val="18"/>
          <w:szCs w:val="18"/>
        </w:rPr>
        <w:t>ett elektroniskt kom</w:t>
      </w:r>
      <w:r>
        <w:rPr>
          <w:sz w:val="18"/>
          <w:szCs w:val="18"/>
        </w:rPr>
        <w:softHyphen/>
        <w:t>munikations</w:t>
      </w:r>
      <w:r w:rsidRPr="00403067">
        <w:rPr>
          <w:sz w:val="18"/>
          <w:szCs w:val="18"/>
        </w:rPr>
        <w:t xml:space="preserve">nät eller </w:t>
      </w:r>
      <w:r>
        <w:rPr>
          <w:sz w:val="18"/>
          <w:szCs w:val="18"/>
        </w:rPr>
        <w:t>en elektronisk kommunikations</w:t>
      </w:r>
      <w:r w:rsidRPr="00403067">
        <w:rPr>
          <w:sz w:val="18"/>
          <w:szCs w:val="18"/>
        </w:rPr>
        <w:t xml:space="preserve">tjänst, hos lagrade, överförda eller behandlade uppgifter eller hos de närliggande tjänster som erbjuds genom eller är tillgängliga via dessa elektroniska kommunikationsnät eller </w:t>
      </w:r>
      <w:r>
        <w:rPr>
          <w:sz w:val="18"/>
          <w:szCs w:val="18"/>
        </w:rPr>
        <w:t xml:space="preserve">elektroniska </w:t>
      </w:r>
      <w:r w:rsidRPr="00403067">
        <w:rPr>
          <w:sz w:val="18"/>
          <w:szCs w:val="18"/>
        </w:rPr>
        <w:t>kommunikationstjänster, eller på förmågan att motstå sådana händelser,</w:t>
      </w:r>
      <w:bookmarkEnd w:id="1806"/>
    </w:p>
    <w:p w14:paraId="66CE2BAA" w14:textId="77777777" w:rsidR="00D85371" w:rsidRPr="00403067" w:rsidRDefault="00D85371" w:rsidP="00F775E2">
      <w:pPr>
        <w:pStyle w:val="Brdtextmedindrag"/>
        <w:rPr>
          <w:sz w:val="18"/>
          <w:szCs w:val="18"/>
        </w:rPr>
      </w:pPr>
      <w:r w:rsidRPr="00403067">
        <w:rPr>
          <w:i/>
          <w:sz w:val="18"/>
          <w:szCs w:val="18"/>
        </w:rPr>
        <w:t>talkommunikationstjänst</w:t>
      </w:r>
      <w:r w:rsidRPr="00403067">
        <w:rPr>
          <w:sz w:val="18"/>
          <w:szCs w:val="18"/>
        </w:rPr>
        <w:t>:</w:t>
      </w:r>
      <w:r>
        <w:rPr>
          <w:sz w:val="18"/>
          <w:szCs w:val="18"/>
        </w:rPr>
        <w:t xml:space="preserve"> en </w:t>
      </w:r>
      <w:r w:rsidRPr="00403067">
        <w:rPr>
          <w:sz w:val="18"/>
          <w:szCs w:val="18"/>
        </w:rPr>
        <w:t>allmänt tillgänglig elektronisk kommunikations</w:t>
      </w:r>
      <w:r>
        <w:rPr>
          <w:sz w:val="18"/>
          <w:szCs w:val="18"/>
        </w:rPr>
        <w:softHyphen/>
      </w:r>
      <w:r w:rsidRPr="00403067">
        <w:rPr>
          <w:sz w:val="18"/>
          <w:szCs w:val="18"/>
        </w:rPr>
        <w:t>tjänst som gör det möjligt att ringa och ta emot samtal via ett eller flera nummer inom en nationell eller internationell nummerplan,</w:t>
      </w:r>
    </w:p>
    <w:p w14:paraId="0E6DF752" w14:textId="77777777" w:rsidR="00D85371" w:rsidRPr="00403067" w:rsidRDefault="00D85371" w:rsidP="00F775E2">
      <w:pPr>
        <w:pStyle w:val="Brdtextmedindrag"/>
        <w:rPr>
          <w:sz w:val="18"/>
          <w:szCs w:val="18"/>
        </w:rPr>
      </w:pPr>
      <w:r w:rsidRPr="00403067">
        <w:rPr>
          <w:i/>
          <w:iCs/>
          <w:sz w:val="18"/>
          <w:szCs w:val="18"/>
        </w:rPr>
        <w:t>telefonitjänst</w:t>
      </w:r>
      <w:r w:rsidRPr="00403067">
        <w:rPr>
          <w:sz w:val="18"/>
          <w:szCs w:val="18"/>
        </w:rPr>
        <w:t>:</w:t>
      </w:r>
      <w:r>
        <w:rPr>
          <w:sz w:val="18"/>
          <w:szCs w:val="18"/>
        </w:rPr>
        <w:t xml:space="preserve"> en </w:t>
      </w:r>
      <w:r w:rsidRPr="00403067">
        <w:rPr>
          <w:sz w:val="18"/>
          <w:szCs w:val="18"/>
        </w:rPr>
        <w:t xml:space="preserve">elektronisk kommunikationstjänst som innebär </w:t>
      </w:r>
      <w:r>
        <w:rPr>
          <w:sz w:val="18"/>
          <w:szCs w:val="18"/>
        </w:rPr>
        <w:t xml:space="preserve">en </w:t>
      </w:r>
      <w:r w:rsidRPr="00403067">
        <w:rPr>
          <w:sz w:val="18"/>
          <w:szCs w:val="18"/>
        </w:rPr>
        <w:t>möjlighet att ringa eller ta emot samtal via ett eller flera nummer inom en nationell eller internationell nummerplan,</w:t>
      </w:r>
    </w:p>
    <w:p w14:paraId="2BB5C11C" w14:textId="77777777" w:rsidR="00D85371" w:rsidRPr="00403067" w:rsidRDefault="00D85371" w:rsidP="00F775E2">
      <w:pPr>
        <w:pStyle w:val="Brdtextmedindrag"/>
        <w:rPr>
          <w:sz w:val="18"/>
          <w:szCs w:val="19"/>
        </w:rPr>
      </w:pPr>
      <w:r w:rsidRPr="00403067">
        <w:rPr>
          <w:i/>
          <w:sz w:val="18"/>
          <w:szCs w:val="19"/>
        </w:rPr>
        <w:t>tillhörande facilitet</w:t>
      </w:r>
      <w:r w:rsidRPr="00403067">
        <w:rPr>
          <w:sz w:val="18"/>
          <w:szCs w:val="19"/>
        </w:rPr>
        <w:t>:</w:t>
      </w:r>
      <w:r>
        <w:rPr>
          <w:sz w:val="18"/>
          <w:szCs w:val="19"/>
        </w:rPr>
        <w:t xml:space="preserve"> en </w:t>
      </w:r>
      <w:r w:rsidRPr="00403067">
        <w:rPr>
          <w:sz w:val="18"/>
          <w:szCs w:val="19"/>
        </w:rPr>
        <w:t xml:space="preserve">anordning, funktion eller något annat som har samband med </w:t>
      </w:r>
      <w:r w:rsidRPr="009A4F8F">
        <w:rPr>
          <w:sz w:val="18"/>
          <w:szCs w:val="19"/>
        </w:rPr>
        <w:t xml:space="preserve">ett elektroniskt kommunikationsnät eller </w:t>
      </w:r>
      <w:r w:rsidRPr="00403067">
        <w:rPr>
          <w:sz w:val="18"/>
          <w:szCs w:val="19"/>
        </w:rPr>
        <w:t>en elektronisk kommunikationstjänst och som möjliggör, stöder eller kan stödja tillhandahållande av tjäns</w:t>
      </w:r>
      <w:r w:rsidRPr="00403067">
        <w:rPr>
          <w:sz w:val="18"/>
          <w:szCs w:val="19"/>
        </w:rPr>
        <w:softHyphen/>
        <w:t xml:space="preserve">ter via det nätet eller </w:t>
      </w:r>
      <w:r>
        <w:rPr>
          <w:sz w:val="18"/>
          <w:szCs w:val="19"/>
        </w:rPr>
        <w:t xml:space="preserve">den </w:t>
      </w:r>
      <w:r w:rsidRPr="00403067">
        <w:rPr>
          <w:sz w:val="18"/>
          <w:szCs w:val="19"/>
        </w:rPr>
        <w:t>tjänsten,</w:t>
      </w:r>
    </w:p>
    <w:p w14:paraId="76BE0B1D" w14:textId="77777777" w:rsidR="00D85371" w:rsidRPr="00403067" w:rsidRDefault="00D85371" w:rsidP="00F775E2">
      <w:pPr>
        <w:pStyle w:val="Brdtextmedindrag"/>
        <w:rPr>
          <w:sz w:val="18"/>
          <w:szCs w:val="18"/>
        </w:rPr>
      </w:pPr>
      <w:r w:rsidRPr="00403067">
        <w:rPr>
          <w:i/>
          <w:sz w:val="18"/>
          <w:szCs w:val="18"/>
        </w:rPr>
        <w:t>trafikuppgift</w:t>
      </w:r>
      <w:r w:rsidRPr="00403067">
        <w:rPr>
          <w:sz w:val="18"/>
          <w:szCs w:val="18"/>
        </w:rPr>
        <w:t>:</w:t>
      </w:r>
      <w:r>
        <w:rPr>
          <w:sz w:val="18"/>
          <w:szCs w:val="18"/>
        </w:rPr>
        <w:t xml:space="preserve"> en </w:t>
      </w:r>
      <w:r w:rsidRPr="00403067">
        <w:rPr>
          <w:sz w:val="18"/>
          <w:szCs w:val="18"/>
        </w:rPr>
        <w:t>uppgift som behandlas i syfte att befordra ett elektroniskt med</w:t>
      </w:r>
      <w:r>
        <w:rPr>
          <w:sz w:val="18"/>
          <w:szCs w:val="18"/>
        </w:rPr>
        <w:softHyphen/>
      </w:r>
      <w:r w:rsidRPr="00403067">
        <w:rPr>
          <w:sz w:val="18"/>
          <w:szCs w:val="18"/>
        </w:rPr>
        <w:t>de</w:t>
      </w:r>
      <w:r w:rsidRPr="00403067">
        <w:rPr>
          <w:sz w:val="18"/>
          <w:szCs w:val="18"/>
        </w:rPr>
        <w:softHyphen/>
        <w:t>lande via ett elektroniskt kommunikationsnät eller för att fakturera detta medde</w:t>
      </w:r>
      <w:r w:rsidRPr="00403067">
        <w:rPr>
          <w:sz w:val="18"/>
          <w:szCs w:val="18"/>
        </w:rPr>
        <w:softHyphen/>
        <w:t>lande,</w:t>
      </w:r>
    </w:p>
    <w:p w14:paraId="73BD3D5C" w14:textId="77777777" w:rsidR="00D85371" w:rsidRPr="00403067" w:rsidRDefault="00D85371" w:rsidP="00F775E2">
      <w:pPr>
        <w:pStyle w:val="Brdtextmedindrag"/>
        <w:rPr>
          <w:sz w:val="18"/>
          <w:szCs w:val="19"/>
        </w:rPr>
      </w:pPr>
      <w:r w:rsidRPr="00403067">
        <w:rPr>
          <w:i/>
          <w:sz w:val="18"/>
          <w:szCs w:val="19"/>
        </w:rPr>
        <w:t>trådlösa</w:t>
      </w:r>
      <w:r>
        <w:rPr>
          <w:i/>
          <w:sz w:val="18"/>
          <w:szCs w:val="19"/>
        </w:rPr>
        <w:t xml:space="preserve"> </w:t>
      </w:r>
      <w:r w:rsidRPr="00403067">
        <w:rPr>
          <w:i/>
          <w:sz w:val="18"/>
          <w:szCs w:val="19"/>
        </w:rPr>
        <w:t>accesspunkter</w:t>
      </w:r>
      <w:r>
        <w:rPr>
          <w:i/>
          <w:sz w:val="18"/>
          <w:szCs w:val="19"/>
        </w:rPr>
        <w:t xml:space="preserve"> </w:t>
      </w:r>
      <w:r w:rsidRPr="00403067">
        <w:rPr>
          <w:i/>
          <w:sz w:val="18"/>
          <w:szCs w:val="19"/>
        </w:rPr>
        <w:t>med</w:t>
      </w:r>
      <w:r>
        <w:rPr>
          <w:i/>
          <w:sz w:val="18"/>
          <w:szCs w:val="19"/>
        </w:rPr>
        <w:t xml:space="preserve"> </w:t>
      </w:r>
      <w:r w:rsidRPr="00403067">
        <w:rPr>
          <w:i/>
          <w:sz w:val="18"/>
          <w:szCs w:val="19"/>
        </w:rPr>
        <w:t>kort</w:t>
      </w:r>
      <w:r>
        <w:rPr>
          <w:i/>
          <w:sz w:val="18"/>
          <w:szCs w:val="19"/>
        </w:rPr>
        <w:t xml:space="preserve"> </w:t>
      </w:r>
      <w:r w:rsidRPr="00403067">
        <w:rPr>
          <w:i/>
          <w:sz w:val="18"/>
          <w:szCs w:val="19"/>
        </w:rPr>
        <w:t>räckvidd</w:t>
      </w:r>
      <w:r w:rsidRPr="00403067">
        <w:rPr>
          <w:sz w:val="18"/>
          <w:szCs w:val="19"/>
        </w:rPr>
        <w:t>:</w:t>
      </w:r>
      <w:r>
        <w:rPr>
          <w:sz w:val="18"/>
          <w:szCs w:val="19"/>
        </w:rPr>
        <w:t> </w:t>
      </w:r>
      <w:r w:rsidRPr="00403067">
        <w:rPr>
          <w:sz w:val="18"/>
          <w:szCs w:val="19"/>
        </w:rPr>
        <w:t>små trådlösa nätanslutningsutrust</w:t>
      </w:r>
      <w:r w:rsidRPr="00403067">
        <w:rPr>
          <w:sz w:val="18"/>
          <w:szCs w:val="19"/>
        </w:rPr>
        <w:softHyphen/>
        <w:t>ningar med låg effekt och kort räckvidd som kan vara utrustade med en eller flera antenner med låg visuell inverkan och som gör det möjligt för användare att få trådlös tillgång till elektroniska kommunikationsnät oberoende av om den under</w:t>
      </w:r>
      <w:r w:rsidRPr="00403067">
        <w:rPr>
          <w:sz w:val="18"/>
          <w:szCs w:val="19"/>
        </w:rPr>
        <w:softHyphen/>
        <w:t>lig</w:t>
      </w:r>
      <w:r w:rsidRPr="00403067">
        <w:rPr>
          <w:sz w:val="18"/>
          <w:szCs w:val="19"/>
        </w:rPr>
        <w:softHyphen/>
        <w:t>gande nättopologin är mobil eller fast,</w:t>
      </w:r>
    </w:p>
    <w:p w14:paraId="3DE7ECEE" w14:textId="77777777" w:rsidR="00D85371" w:rsidRPr="00403067" w:rsidRDefault="00D85371" w:rsidP="00F775E2">
      <w:pPr>
        <w:pStyle w:val="Brdtextmedindrag"/>
        <w:rPr>
          <w:sz w:val="18"/>
          <w:szCs w:val="19"/>
        </w:rPr>
      </w:pPr>
      <w:r w:rsidRPr="00403067">
        <w:rPr>
          <w:i/>
          <w:sz w:val="18"/>
          <w:szCs w:val="19"/>
        </w:rPr>
        <w:t>trådlösa lokala nät</w:t>
      </w:r>
      <w:r w:rsidRPr="00403067">
        <w:rPr>
          <w:sz w:val="18"/>
          <w:szCs w:val="19"/>
        </w:rPr>
        <w:t>:</w:t>
      </w:r>
      <w:r>
        <w:rPr>
          <w:sz w:val="18"/>
          <w:szCs w:val="19"/>
        </w:rPr>
        <w:t> </w:t>
      </w:r>
      <w:r w:rsidRPr="00403067">
        <w:rPr>
          <w:sz w:val="18"/>
          <w:szCs w:val="19"/>
        </w:rPr>
        <w:t>trådlösa kommunikationssystem med låg effekt och kort räck</w:t>
      </w:r>
      <w:r w:rsidRPr="00403067">
        <w:rPr>
          <w:sz w:val="18"/>
          <w:szCs w:val="19"/>
        </w:rPr>
        <w:softHyphen/>
        <w:t xml:space="preserve">vidd, </w:t>
      </w:r>
      <w:r>
        <w:rPr>
          <w:sz w:val="18"/>
          <w:szCs w:val="19"/>
        </w:rPr>
        <w:t>som</w:t>
      </w:r>
      <w:r w:rsidRPr="00403067">
        <w:rPr>
          <w:sz w:val="18"/>
          <w:szCs w:val="19"/>
        </w:rPr>
        <w:t xml:space="preserve"> på icke-exklusiv grund använder </w:t>
      </w:r>
      <w:r>
        <w:rPr>
          <w:sz w:val="18"/>
          <w:szCs w:val="19"/>
        </w:rPr>
        <w:t xml:space="preserve">ett </w:t>
      </w:r>
      <w:r w:rsidRPr="00403067">
        <w:rPr>
          <w:sz w:val="18"/>
          <w:szCs w:val="19"/>
        </w:rPr>
        <w:t>harmoniserat frekvensutrymme</w:t>
      </w:r>
      <w:r>
        <w:rPr>
          <w:sz w:val="18"/>
          <w:szCs w:val="19"/>
        </w:rPr>
        <w:t xml:space="preserve"> och som har</w:t>
      </w:r>
      <w:r w:rsidRPr="00403067">
        <w:rPr>
          <w:sz w:val="18"/>
          <w:szCs w:val="19"/>
        </w:rPr>
        <w:t xml:space="preserve"> låg risk för störningar på andra sådana system som utnyttjas av andra användare i omedelbar närhet av systemet,</w:t>
      </w:r>
    </w:p>
    <w:p w14:paraId="05793FB4" w14:textId="77777777" w:rsidR="00D85371" w:rsidRPr="00403067" w:rsidRDefault="00D85371" w:rsidP="00F775E2">
      <w:pPr>
        <w:pStyle w:val="Brdtextmedindrag"/>
        <w:rPr>
          <w:sz w:val="18"/>
          <w:szCs w:val="19"/>
        </w:rPr>
      </w:pPr>
      <w:r w:rsidRPr="00403067">
        <w:rPr>
          <w:i/>
          <w:sz w:val="18"/>
          <w:szCs w:val="19"/>
        </w:rPr>
        <w:t>vertikalt integrerad operatör</w:t>
      </w:r>
      <w:r w:rsidRPr="00403067">
        <w:rPr>
          <w:sz w:val="18"/>
          <w:szCs w:val="19"/>
        </w:rPr>
        <w:t>:</w:t>
      </w:r>
      <w:r>
        <w:rPr>
          <w:sz w:val="18"/>
          <w:szCs w:val="19"/>
        </w:rPr>
        <w:t xml:space="preserve"> en </w:t>
      </w:r>
      <w:r w:rsidRPr="00403067">
        <w:rPr>
          <w:sz w:val="18"/>
          <w:szCs w:val="19"/>
        </w:rPr>
        <w:t>operatör som tillhandahåller tjänster till företag som den konkurrerar med på marknader i efterföljande handelsled.</w:t>
      </w:r>
    </w:p>
    <w:p w14:paraId="178D9CAF" w14:textId="77777777" w:rsidR="00D85371" w:rsidRPr="00403067" w:rsidRDefault="00D85371" w:rsidP="00F775E2">
      <w:pPr>
        <w:pStyle w:val="Brdtextmedindrag"/>
        <w:ind w:firstLine="0"/>
      </w:pPr>
    </w:p>
    <w:p w14:paraId="2EC09335" w14:textId="77777777" w:rsidR="00D85371" w:rsidRPr="00403067" w:rsidRDefault="00D85371" w:rsidP="00F775E2">
      <w:pPr>
        <w:pStyle w:val="Brdtext"/>
      </w:pPr>
      <w:r w:rsidRPr="00403067">
        <w:t xml:space="preserve">Paragrafen förklarar innebörden av olika </w:t>
      </w:r>
      <w:r>
        <w:t xml:space="preserve">ord och </w:t>
      </w:r>
      <w:r w:rsidRPr="00403067">
        <w:t>uttryck i lagen. En mot</w:t>
      </w:r>
      <w:r w:rsidRPr="00403067">
        <w:softHyphen/>
        <w:t>svarande paragraf finns i 1 kap. 7 § LEK. Flera definitioner förs över från LEK. Till dessa tillkommer ett antal definitioner som inte har någon motsvarig</w:t>
      </w:r>
      <w:r w:rsidRPr="00403067">
        <w:softHyphen/>
        <w:t>het i LEK.</w:t>
      </w:r>
    </w:p>
    <w:p w14:paraId="2CDC237C" w14:textId="6DCD59A3" w:rsidR="00D85371" w:rsidRPr="00403067" w:rsidRDefault="00D85371" w:rsidP="00F775E2">
      <w:pPr>
        <w:pStyle w:val="Brdtextmedindrag"/>
      </w:pPr>
      <w:r w:rsidRPr="00403067">
        <w:lastRenderedPageBreak/>
        <w:t xml:space="preserve">Definitionen av </w:t>
      </w:r>
      <w:r w:rsidRPr="00403067">
        <w:rPr>
          <w:i/>
          <w:iCs/>
        </w:rPr>
        <w:t>abonnent</w:t>
      </w:r>
      <w:r w:rsidRPr="00403067">
        <w:t xml:space="preserve"> </w:t>
      </w:r>
      <w:r w:rsidRPr="00DF2116">
        <w:t xml:space="preserve">överensstämmer i sak med motsvarande definition </w:t>
      </w:r>
      <w:r w:rsidRPr="00403067">
        <w:t xml:space="preserve">i 1 kap. 7 § LEK (se prop. 2002/03:110 </w:t>
      </w:r>
      <w:r w:rsidR="00EB24E6">
        <w:t>s. 3</w:t>
      </w:r>
      <w:r w:rsidRPr="00403067">
        <w:t>56 f.). Över</w:t>
      </w:r>
      <w:r w:rsidR="004E5768">
        <w:softHyphen/>
      </w:r>
      <w:r w:rsidRPr="00403067">
        <w:t>vägan</w:t>
      </w:r>
      <w:r w:rsidR="004E5768">
        <w:softHyphen/>
      </w:r>
      <w:r w:rsidRPr="00403067">
        <w:t>dena finns i avsnitt 18.1.</w:t>
      </w:r>
    </w:p>
    <w:p w14:paraId="144A0D9D" w14:textId="603E67A1" w:rsidR="00D85371" w:rsidRDefault="00D85371" w:rsidP="00F775E2">
      <w:pPr>
        <w:pStyle w:val="Brdtextmedindrag"/>
      </w:pPr>
      <w:r w:rsidRPr="00403067">
        <w:t xml:space="preserve">Uttrycket </w:t>
      </w:r>
      <w:r w:rsidRPr="00403067">
        <w:rPr>
          <w:i/>
        </w:rPr>
        <w:t xml:space="preserve">allmänt elektroniskt kommunikationsnät </w:t>
      </w:r>
      <w:r w:rsidRPr="00403067">
        <w:t xml:space="preserve">överensstämmer i sak med definitionen av allmänt kommunikationsnät i 1 kap. 7 § LEK (se prop. 2002/03:110 </w:t>
      </w:r>
      <w:r w:rsidR="00EB24E6">
        <w:t>s. 1</w:t>
      </w:r>
      <w:r w:rsidRPr="00403067">
        <w:t>20). Defini</w:t>
      </w:r>
      <w:r w:rsidRPr="00403067">
        <w:softHyphen/>
        <w:t>tio</w:t>
      </w:r>
      <w:r w:rsidRPr="00403067">
        <w:softHyphen/>
        <w:t>nen motsvarar artikel 2.8 i EU-direk</w:t>
      </w:r>
      <w:r w:rsidR="0092409C">
        <w:softHyphen/>
      </w:r>
      <w:r w:rsidRPr="00403067">
        <w:t>tivet. Övervägandena finns i avsnitt 8.</w:t>
      </w:r>
    </w:p>
    <w:p w14:paraId="77F8F109" w14:textId="77777777" w:rsidR="00D85371" w:rsidRPr="00403067" w:rsidRDefault="00D85371" w:rsidP="00F775E2">
      <w:pPr>
        <w:pStyle w:val="Brdtextmedindrag"/>
      </w:pPr>
      <w:r>
        <w:t>Ordet elektroniskt läggs till i uttrycket allmänt elektroniskt kommunika</w:t>
      </w:r>
      <w:r>
        <w:softHyphen/>
        <w:t>tionsnät. Det innebär inte någon ändring i sak. Elektroniskt kommunika</w:t>
      </w:r>
      <w:r>
        <w:softHyphen/>
        <w:t>tions</w:t>
      </w:r>
      <w:r>
        <w:softHyphen/>
        <w:t>nät definieras i lagen, se nedan.</w:t>
      </w:r>
    </w:p>
    <w:p w14:paraId="2443DE88" w14:textId="3D54DA4F" w:rsidR="00D85371" w:rsidRPr="00403067" w:rsidRDefault="00D85371" w:rsidP="00F775E2">
      <w:pPr>
        <w:pStyle w:val="Brdtextmedindrag"/>
      </w:pPr>
      <w:r w:rsidRPr="00403067">
        <w:t xml:space="preserve">Definitionen av </w:t>
      </w:r>
      <w:r w:rsidRPr="00403067">
        <w:rPr>
          <w:i/>
        </w:rPr>
        <w:t>användare</w:t>
      </w:r>
      <w:r w:rsidRPr="00403067">
        <w:t xml:space="preserve"> är densamma som i 1 kap. 7 § LEK (se prop. 2002/03:110 </w:t>
      </w:r>
      <w:r w:rsidR="00EB24E6">
        <w:t>s. 3</w:t>
      </w:r>
      <w:r w:rsidRPr="00403067">
        <w:t xml:space="preserve">57). Definitionen motsvarar artikel 2.13 i EU-direktivet. Övervägandena finns i avsnitt </w:t>
      </w:r>
      <w:r>
        <w:t>8</w:t>
      </w:r>
      <w:r w:rsidRPr="00403067">
        <w:t>.</w:t>
      </w:r>
    </w:p>
    <w:p w14:paraId="5ABCCF69" w14:textId="77777777" w:rsidR="00D85371" w:rsidRPr="00403067" w:rsidRDefault="00D85371" w:rsidP="00F775E2">
      <w:pPr>
        <w:pStyle w:val="Brdtextmedindrag"/>
      </w:pPr>
      <w:r w:rsidRPr="00403067">
        <w:t xml:space="preserve">Definitionen av </w:t>
      </w:r>
      <w:r w:rsidRPr="00403067">
        <w:rPr>
          <w:i/>
        </w:rPr>
        <w:t>Berec</w:t>
      </w:r>
      <w:r w:rsidRPr="00403067">
        <w:t xml:space="preserve"> är ny. Organet för europeiska reglerings</w:t>
      </w:r>
      <w:r w:rsidRPr="00403067">
        <w:softHyphen/>
        <w:t>myndig</w:t>
      </w:r>
      <w:r w:rsidRPr="00403067">
        <w:softHyphen/>
        <w:t>het</w:t>
      </w:r>
      <w:r w:rsidRPr="00403067">
        <w:softHyphen/>
        <w:t xml:space="preserve">er för elektronisk kommunikation kallas </w:t>
      </w:r>
      <w:r>
        <w:t>för</w:t>
      </w:r>
      <w:r w:rsidRPr="00403067">
        <w:t xml:space="preserve"> sin engelskspråkiga för</w:t>
      </w:r>
      <w:r>
        <w:softHyphen/>
      </w:r>
      <w:r w:rsidRPr="00403067">
        <w:t>kortning Berec (Body of European Regulators for Electronic Commun</w:t>
      </w:r>
      <w:r w:rsidRPr="00403067">
        <w:softHyphen/>
        <w:t>i</w:t>
      </w:r>
      <w:r w:rsidRPr="00403067">
        <w:softHyphen/>
        <w:t>ca</w:t>
      </w:r>
      <w:r w:rsidRPr="00403067">
        <w:softHyphen/>
        <w:t>tions). Organet inrättades genom Europaparlamentets och rådets förord</w:t>
      </w:r>
      <w:r w:rsidRPr="00403067">
        <w:softHyphen/>
        <w:t>ning (EU) 2018/1971 om inrättande av Organet för europeiska reglerings</w:t>
      </w:r>
      <w:r w:rsidRPr="00403067">
        <w:softHyphen/>
        <w:t>mynd</w:t>
      </w:r>
      <w:r w:rsidRPr="00403067">
        <w:softHyphen/>
        <w:t>ig</w:t>
      </w:r>
      <w:r w:rsidRPr="00403067">
        <w:softHyphen/>
        <w:t>heter för elektron</w:t>
      </w:r>
      <w:r w:rsidRPr="00403067">
        <w:softHyphen/>
        <w:t>isk kommunikation (Berec) och Byrån för stöd till Berec (Berecbyrån), om ändring av förordning (EU) 2015/ 2120 och om upphävande av för</w:t>
      </w:r>
      <w:r w:rsidRPr="00403067">
        <w:softHyphen/>
        <w:t>ord</w:t>
      </w:r>
      <w:r w:rsidRPr="00403067">
        <w:softHyphen/>
        <w:t>ning (EG) nr 1211/2009 (Berec</w:t>
      </w:r>
      <w:r w:rsidRPr="00403067">
        <w:softHyphen/>
        <w:t xml:space="preserve">förordningen, se </w:t>
      </w:r>
      <w:r w:rsidRPr="00403067">
        <w:rPr>
          <w:i/>
        </w:rPr>
        <w:t>bilaga 2</w:t>
      </w:r>
      <w:r w:rsidRPr="00403067">
        <w:t>).</w:t>
      </w:r>
    </w:p>
    <w:p w14:paraId="186DDE57" w14:textId="77777777" w:rsidR="00D85371" w:rsidRPr="00403067" w:rsidRDefault="00D85371" w:rsidP="00F775E2">
      <w:pPr>
        <w:pStyle w:val="Brdtextmedindrag"/>
      </w:pPr>
      <w:r w:rsidRPr="00403067">
        <w:t xml:space="preserve">Definitionen av </w:t>
      </w:r>
      <w:r w:rsidRPr="00403067">
        <w:rPr>
          <w:i/>
        </w:rPr>
        <w:t xml:space="preserve">elektronisk kommunikationstjänst </w:t>
      </w:r>
      <w:r w:rsidRPr="00403067">
        <w:t>bygger på motsvaran</w:t>
      </w:r>
      <w:r w:rsidRPr="00403067">
        <w:softHyphen/>
        <w:t>de definition i 1 kap. 7 § LEK men är i stora delar omarbetad. Definitio</w:t>
      </w:r>
      <w:r w:rsidRPr="00403067">
        <w:softHyphen/>
        <w:t>nen motsvarar artikel 2.4 i EU-direktivet. Övervägandena finns i avsnitt 8.</w:t>
      </w:r>
    </w:p>
    <w:p w14:paraId="49F7785C" w14:textId="0F352088" w:rsidR="00D85371" w:rsidRPr="00403067" w:rsidRDefault="00D85371" w:rsidP="00F775E2">
      <w:pPr>
        <w:pStyle w:val="Brdtextmedindrag"/>
      </w:pPr>
      <w:r w:rsidRPr="00403067">
        <w:t>En grundläggande förutsättning är</w:t>
      </w:r>
      <w:r>
        <w:t>,</w:t>
      </w:r>
      <w:r w:rsidRPr="00403067">
        <w:t xml:space="preserve"> liksom </w:t>
      </w:r>
      <w:bookmarkStart w:id="1807" w:name="_Hlk64652680"/>
      <w:r>
        <w:t xml:space="preserve">hittills har gällt, </w:t>
      </w:r>
      <w:bookmarkEnd w:id="1807"/>
      <w:r w:rsidRPr="00403067">
        <w:t xml:space="preserve">att tjänsten vanligen tillhandahålls mot ersättning (jfr prop. 2002/03:110 </w:t>
      </w:r>
      <w:r w:rsidR="00EB24E6">
        <w:t>s. 3</w:t>
      </w:r>
      <w:r w:rsidRPr="00403067">
        <w:t>58 f.). Tjänsten ska alltså tillhandahållas kommersiellt. Sker tillhanda</w:t>
      </w:r>
      <w:r>
        <w:softHyphen/>
      </w:r>
      <w:r w:rsidRPr="00403067">
        <w:t>hållandet på rent ideell basis omfattas tjänsten inte av definitionen. I vissa fall till</w:t>
      </w:r>
      <w:r>
        <w:softHyphen/>
      </w:r>
      <w:r w:rsidRPr="00403067">
        <w:t>handahålls kom</w:t>
      </w:r>
      <w:r w:rsidRPr="00403067">
        <w:softHyphen/>
        <w:t>mersiella tjänster gratis till slutkunden. Det kommersiella inslaget manife</w:t>
      </w:r>
      <w:r w:rsidRPr="00403067">
        <w:softHyphen/>
        <w:t>steras då på något annat sätt. Det kan exempelvis vara så att tjänsten är reklamfinansierad. Kravet på tillhanda</w:t>
      </w:r>
      <w:r>
        <w:softHyphen/>
      </w:r>
      <w:r w:rsidRPr="00403067">
        <w:t>hållande mot ersätt</w:t>
      </w:r>
      <w:r>
        <w:softHyphen/>
      </w:r>
      <w:r w:rsidRPr="00403067">
        <w:t>ning bör anses vara uppfyllt även i andra fall när tillhandahållaren får betalt av tredje part och inte av slutkunden, t.ex. om tillhandahållaren tjänar pengar på person</w:t>
      </w:r>
      <w:r w:rsidRPr="00403067">
        <w:softHyphen/>
        <w:t>uppgifter eller andra data som samlas in vid använd</w:t>
      </w:r>
      <w:r>
        <w:softHyphen/>
      </w:r>
      <w:r w:rsidRPr="00403067">
        <w:t>ningen av tjänsten.</w:t>
      </w:r>
    </w:p>
    <w:p w14:paraId="35D14993" w14:textId="77777777" w:rsidR="00D85371" w:rsidRPr="00403067" w:rsidRDefault="00D85371" w:rsidP="00F775E2">
      <w:pPr>
        <w:pStyle w:val="Brdtextmedindrag"/>
      </w:pPr>
      <w:r w:rsidRPr="00403067">
        <w:t>Rena innehållstjänster, som programverksamheten hos vissa program</w:t>
      </w:r>
      <w:r w:rsidRPr="00403067">
        <w:softHyphen/>
        <w:t>företag för radio och tv och innehållstjänster som tillhandahålls via inter</w:t>
      </w:r>
      <w:r w:rsidRPr="00403067">
        <w:softHyphen/>
        <w:t xml:space="preserve">net, och tjänster som innebär utövande av redaktionellt </w:t>
      </w:r>
      <w:r>
        <w:t xml:space="preserve">ansvar </w:t>
      </w:r>
      <w:r w:rsidRPr="00403067">
        <w:t>över så</w:t>
      </w:r>
      <w:r w:rsidRPr="00403067">
        <w:softHyphen/>
        <w:t>dant innehåll faller utanför definitionen</w:t>
      </w:r>
      <w:r>
        <w:t xml:space="preserve"> (jfr 1 kap. 4 § andra stycket LEK)</w:t>
      </w:r>
      <w:r w:rsidRPr="00403067">
        <w:t>.</w:t>
      </w:r>
    </w:p>
    <w:p w14:paraId="39005250" w14:textId="77777777" w:rsidR="00D85371" w:rsidRPr="00403067" w:rsidRDefault="00D85371" w:rsidP="00F775E2">
      <w:pPr>
        <w:pStyle w:val="Brdtextmedindrag"/>
      </w:pPr>
      <w:r w:rsidRPr="00403067">
        <w:t>En elektronisk kommunikationstjänst kan vara av tre slag, som delvis kan överlappa varandra, dvs. internetanslutnings</w:t>
      </w:r>
      <w:r w:rsidRPr="00403067">
        <w:softHyphen/>
        <w:t>tjänster, interpersonella kommunikationstjänster och tjänster som helt eller huvudsakligen utgörs av överföring av signaler.</w:t>
      </w:r>
    </w:p>
    <w:p w14:paraId="5C628C98" w14:textId="77777777" w:rsidR="00D85371" w:rsidRPr="00403067" w:rsidRDefault="00D85371" w:rsidP="00F775E2">
      <w:pPr>
        <w:pStyle w:val="Brdtextmedindrag"/>
      </w:pPr>
      <w:r w:rsidRPr="00403067">
        <w:t>Med internetanslutnings</w:t>
      </w:r>
      <w:r w:rsidRPr="00403067">
        <w:softHyphen/>
        <w:t>tjänst avses enligt den s.k. TSM-förordningen (EU) 2015/2120 en allmänt tillgänglig elektronisk kommunikationstjänst som erbjuder anslutning till internet och där</w:t>
      </w:r>
      <w:r w:rsidRPr="00403067">
        <w:softHyphen/>
        <w:t>ige</w:t>
      </w:r>
      <w:r w:rsidRPr="00403067">
        <w:softHyphen/>
        <w:t>nom möjlighet till anslut</w:t>
      </w:r>
      <w:r>
        <w:softHyphen/>
      </w:r>
      <w:r w:rsidRPr="00403067">
        <w:t>ning mellan praktiskt taget alla ändpunkter på internet, oberoende av vilken nätteknik och terminal</w:t>
      </w:r>
      <w:r w:rsidRPr="00403067">
        <w:softHyphen/>
        <w:t>utrustning som används.</w:t>
      </w:r>
    </w:p>
    <w:p w14:paraId="4BB892A3" w14:textId="77777777" w:rsidR="00D85371" w:rsidRPr="00403067" w:rsidRDefault="00D85371" w:rsidP="00F775E2">
      <w:pPr>
        <w:pStyle w:val="Brdtextmedindrag"/>
      </w:pPr>
      <w:r w:rsidRPr="00403067">
        <w:t>Interpersonell kommunikationstjänst definieras i lagen, se nedan.</w:t>
      </w:r>
    </w:p>
    <w:p w14:paraId="02DE54E1" w14:textId="3EFF8FBD" w:rsidR="00D85371" w:rsidRPr="00403067" w:rsidRDefault="00D85371" w:rsidP="00F775E2">
      <w:pPr>
        <w:pStyle w:val="Brdtextmedindrag"/>
      </w:pPr>
      <w:r w:rsidRPr="00403067">
        <w:lastRenderedPageBreak/>
        <w:t>Exempel på tjänster som helt eller huvudsakligen utgörs av överföring av signaler är överföringstjänster som används för tillhanda</w:t>
      </w:r>
      <w:r w:rsidRPr="00403067">
        <w:softHyphen/>
        <w:t>håll</w:t>
      </w:r>
      <w:r w:rsidRPr="00403067">
        <w:softHyphen/>
        <w:t>ande av maskin</w:t>
      </w:r>
      <w:r>
        <w:t>-</w:t>
      </w:r>
      <w:r w:rsidRPr="00403067">
        <w:t>till</w:t>
      </w:r>
      <w:r>
        <w:t>-</w:t>
      </w:r>
      <w:r w:rsidRPr="00403067">
        <w:t xml:space="preserve">maskin-tjänster eller för rundradio. </w:t>
      </w:r>
      <w:r>
        <w:t>Med maskin-till-maskin-tjänster avses tjänster som omfattar automatisk överföring av data och in</w:t>
      </w:r>
      <w:r w:rsidR="0092409C">
        <w:softHyphen/>
      </w:r>
      <w:r>
        <w:t>formation mellan enheter eller mjukvarubaserade tillämpningar med liten eller ingen mänsklig medverkan. Enligt praxis från EU-domstolen</w:t>
      </w:r>
      <w:r w:rsidRPr="00403067">
        <w:t xml:space="preserve"> </w:t>
      </w:r>
      <w:r>
        <w:t>om</w:t>
      </w:r>
      <w:r w:rsidR="0092409C">
        <w:softHyphen/>
      </w:r>
      <w:r>
        <w:t xml:space="preserve">fattas </w:t>
      </w:r>
      <w:r w:rsidRPr="00403067">
        <w:t>bl.a. tjänster som huvudsakligen omfattar överföring av kabel-tv-sändningar till slut</w:t>
      </w:r>
      <w:r w:rsidRPr="00403067">
        <w:softHyphen/>
        <w:t>användares mottagare</w:t>
      </w:r>
      <w:r>
        <w:t>,</w:t>
      </w:r>
      <w:r w:rsidRPr="00403067">
        <w:t xml:space="preserve"> om tillhandahållaren är ansvarig gentemot slutanvändarna för den överföring av signalen som säkerställer att användarna tillhandahålls den tjänst som de abonnerar på</w:t>
      </w:r>
      <w:r>
        <w:t xml:space="preserve"> (</w:t>
      </w:r>
      <w:r w:rsidRPr="00FD7B4B">
        <w:t xml:space="preserve">se </w:t>
      </w:r>
      <w:r w:rsidRPr="008F1A3A">
        <w:t>dom UPC Nederland, C-518/11, EU:C:2013:709, p. 44 och 47</w:t>
      </w:r>
      <w:r>
        <w:t xml:space="preserve"> och </w:t>
      </w:r>
      <w:r w:rsidRPr="00FD7B4B">
        <w:t>dom UPC DTH, C-475/12, EU:C:2014:285, p.</w:t>
      </w:r>
      <w:r>
        <w:t> </w:t>
      </w:r>
      <w:r w:rsidRPr="00FD7B4B">
        <w:t>43</w:t>
      </w:r>
      <w:r>
        <w:t>)</w:t>
      </w:r>
      <w:r w:rsidRPr="00403067">
        <w:t>.</w:t>
      </w:r>
    </w:p>
    <w:p w14:paraId="266AF12A" w14:textId="61A35FA6" w:rsidR="00D85371" w:rsidRPr="00403067" w:rsidRDefault="00D85371" w:rsidP="00F775E2">
      <w:pPr>
        <w:pStyle w:val="Brdtextmedindrag"/>
      </w:pPr>
      <w:r w:rsidRPr="00403067">
        <w:t xml:space="preserve">Definitionen av </w:t>
      </w:r>
      <w:r w:rsidRPr="00403067">
        <w:rPr>
          <w:i/>
        </w:rPr>
        <w:t xml:space="preserve">elektroniskt kommunikationsnät </w:t>
      </w:r>
      <w:r w:rsidRPr="00403067">
        <w:t xml:space="preserve">överensstämmer med motsvarande definition i 1 kap. 7 § LEK (se prop. 2002/03:110 </w:t>
      </w:r>
      <w:r w:rsidR="00EB24E6">
        <w:t>s. 1</w:t>
      </w:r>
      <w:r w:rsidRPr="00403067">
        <w:t xml:space="preserve">20 och 357 och prop. 2010/11:115 </w:t>
      </w:r>
      <w:r w:rsidR="00EB24E6">
        <w:t>s. 1</w:t>
      </w:r>
      <w:r w:rsidRPr="00403067">
        <w:t xml:space="preserve">57). Definitionen motsvarar artikel 2.1 i EU-direktivet. </w:t>
      </w:r>
      <w:r>
        <w:t xml:space="preserve">Som exemplifieras i direktivet omfattas bl.a. </w:t>
      </w:r>
      <w:r w:rsidRPr="00403067">
        <w:t>nät som endast utgörs av självständiga system av mobil radioutrustning som är uppkopp</w:t>
      </w:r>
      <w:r w:rsidRPr="00403067">
        <w:softHyphen/>
        <w:t>lad via trådlösa länkar utan någon central förvaltning eller centraliserad nätoperatör. Nätet behöver inte ingå i någon särskild ekonomisk verk</w:t>
      </w:r>
      <w:r>
        <w:softHyphen/>
      </w:r>
      <w:r w:rsidRPr="00403067">
        <w:t>samhet. Det krävs inte heller att nätet är markbundet. Även satellitbaserade nät omfattas av definitionen. Övervä</w:t>
      </w:r>
      <w:r w:rsidRPr="00403067">
        <w:softHyphen/>
        <w:t>gandena finns i avsnitt 8.</w:t>
      </w:r>
    </w:p>
    <w:p w14:paraId="6FB29F4A" w14:textId="63FA50B7" w:rsidR="00D85371" w:rsidRPr="00403067" w:rsidRDefault="00D85371" w:rsidP="00F775E2">
      <w:pPr>
        <w:pStyle w:val="Brdtextmedindrag"/>
      </w:pPr>
      <w:r w:rsidRPr="00403067">
        <w:t>Definitionen av</w:t>
      </w:r>
      <w:r w:rsidRPr="00403067">
        <w:rPr>
          <w:i/>
          <w:iCs/>
        </w:rPr>
        <w:t xml:space="preserve"> elektroniskt meddelande</w:t>
      </w:r>
      <w:r w:rsidRPr="00403067">
        <w:t xml:space="preserve"> är densamma som i 6 kap. 1 § </w:t>
      </w:r>
      <w:r w:rsidRPr="0092409C">
        <w:rPr>
          <w:spacing w:val="-4"/>
        </w:rPr>
        <w:t xml:space="preserve">första stycket LEK (se prop. 2002/03:110 </w:t>
      </w:r>
      <w:r w:rsidR="00EB24E6" w:rsidRPr="0092409C">
        <w:rPr>
          <w:spacing w:val="-4"/>
        </w:rPr>
        <w:t>s. 2</w:t>
      </w:r>
      <w:r w:rsidRPr="0092409C">
        <w:rPr>
          <w:spacing w:val="-4"/>
        </w:rPr>
        <w:t>48 f. och 389 f. och prop. 2010/</w:t>
      </w:r>
      <w:r w:rsidR="0092409C">
        <w:t xml:space="preserve"> </w:t>
      </w:r>
      <w:r w:rsidRPr="00403067">
        <w:t xml:space="preserve">11:46 </w:t>
      </w:r>
      <w:r w:rsidR="00EB24E6">
        <w:t>s. 2</w:t>
      </w:r>
      <w:r w:rsidRPr="00403067">
        <w:t>3 f. och 73 f.). Över</w:t>
      </w:r>
      <w:r w:rsidRPr="00403067">
        <w:softHyphen/>
        <w:t>vägandena finns i avsnitt 18.1.</w:t>
      </w:r>
    </w:p>
    <w:p w14:paraId="3295D238" w14:textId="0F356B03" w:rsidR="00D85371" w:rsidRPr="00403067" w:rsidRDefault="00D85371" w:rsidP="00F775E2">
      <w:pPr>
        <w:pStyle w:val="Brdtextmedindrag"/>
      </w:pPr>
      <w:r w:rsidRPr="00403067">
        <w:t xml:space="preserve">Definitionen av </w:t>
      </w:r>
      <w:r w:rsidRPr="00403067">
        <w:rPr>
          <w:i/>
        </w:rPr>
        <w:t xml:space="preserve">harmoniserat frekvensutrymme </w:t>
      </w:r>
      <w:r w:rsidRPr="00403067">
        <w:t>är ny. Genom</w:t>
      </w:r>
      <w:r w:rsidRPr="00403067" w:rsidDel="003B7196">
        <w:t xml:space="preserve"> </w:t>
      </w:r>
      <w:r w:rsidRPr="00403067">
        <w:t>har</w:t>
      </w:r>
      <w:r>
        <w:softHyphen/>
      </w:r>
      <w:r w:rsidRPr="00403067">
        <w:t>mo</w:t>
      </w:r>
      <w:r>
        <w:softHyphen/>
      </w:r>
      <w:r w:rsidRPr="00403067">
        <w:t>ni</w:t>
      </w:r>
      <w:r>
        <w:softHyphen/>
      </w:r>
      <w:r w:rsidRPr="00403067">
        <w:t>serings</w:t>
      </w:r>
      <w:r>
        <w:softHyphen/>
      </w:r>
      <w:r w:rsidRPr="00403067">
        <w:t xml:space="preserve">åtgärder </w:t>
      </w:r>
      <w:r>
        <w:t xml:space="preserve">med stöd av radiospektrumbeslutet </w:t>
      </w:r>
      <w:r w:rsidRPr="00403067">
        <w:t>säkerställs en enhetlig användning av frekvensut</w:t>
      </w:r>
      <w:r w:rsidRPr="00403067">
        <w:softHyphen/>
        <w:t xml:space="preserve">rymme inom EU. </w:t>
      </w:r>
      <w:r>
        <w:t xml:space="preserve">Med frekvensutrymme avses sammanhängande block av radiofrekvenser (se prop. 2009/10:93 </w:t>
      </w:r>
      <w:r w:rsidR="00EB24E6">
        <w:t>s. 6</w:t>
      </w:r>
      <w:r>
        <w:t xml:space="preserve">1). </w:t>
      </w:r>
      <w:r w:rsidRPr="00403067">
        <w:t>Definitionen motsvarar artikel 2.25 i EU-direktivet. Övervägandena finns i avsnitt 11.2.3.</w:t>
      </w:r>
    </w:p>
    <w:p w14:paraId="38AE7D65" w14:textId="38F3C44E" w:rsidR="00D85371" w:rsidRPr="00403067" w:rsidRDefault="00D85371" w:rsidP="00F775E2">
      <w:pPr>
        <w:pStyle w:val="Brdtextmedindrag"/>
      </w:pPr>
      <w:r w:rsidRPr="00403067">
        <w:t xml:space="preserve">Definitionen av </w:t>
      </w:r>
      <w:r w:rsidRPr="00403067">
        <w:rPr>
          <w:i/>
          <w:iCs/>
        </w:rPr>
        <w:t>integritetsincident</w:t>
      </w:r>
      <w:r w:rsidRPr="00403067">
        <w:t xml:space="preserve"> är densamma som i 6 kap. 1 § LEK </w:t>
      </w:r>
      <w:r w:rsidRPr="00E8703A">
        <w:rPr>
          <w:spacing w:val="-2"/>
        </w:rPr>
        <w:t xml:space="preserve">(se prop. 2010/11:115 </w:t>
      </w:r>
      <w:r w:rsidR="00EB24E6">
        <w:rPr>
          <w:spacing w:val="-2"/>
        </w:rPr>
        <w:t>s. 1</w:t>
      </w:r>
      <w:r w:rsidRPr="00E8703A">
        <w:rPr>
          <w:spacing w:val="-2"/>
        </w:rPr>
        <w:t>30 f. och 181). Övervägandena finns i av</w:t>
      </w:r>
      <w:r w:rsidRPr="00E8703A">
        <w:rPr>
          <w:spacing w:val="-2"/>
        </w:rPr>
        <w:softHyphen/>
        <w:t>snitt 18.1.</w:t>
      </w:r>
    </w:p>
    <w:p w14:paraId="190D575F" w14:textId="7CDEC5FC" w:rsidR="00D85371" w:rsidRPr="00403067" w:rsidRDefault="00D85371" w:rsidP="00F775E2">
      <w:pPr>
        <w:pStyle w:val="Brdtextmedindrag"/>
        <w:rPr>
          <w:iCs/>
        </w:rPr>
      </w:pPr>
      <w:r w:rsidRPr="00403067">
        <w:t>Definitionen av</w:t>
      </w:r>
      <w:r w:rsidRPr="00403067">
        <w:rPr>
          <w:i/>
          <w:iCs/>
        </w:rPr>
        <w:t xml:space="preserve"> </w:t>
      </w:r>
      <w:r w:rsidRPr="00403067">
        <w:rPr>
          <w:i/>
        </w:rPr>
        <w:t>internetåtkomst</w:t>
      </w:r>
      <w:r w:rsidRPr="00403067">
        <w:rPr>
          <w:iCs/>
        </w:rPr>
        <w:t xml:space="preserve"> </w:t>
      </w:r>
      <w:r w:rsidRPr="00403067">
        <w:t xml:space="preserve">är densamma som i 6 kap. 1 § första stycket LEK (se prop. 2010/11:46 </w:t>
      </w:r>
      <w:r w:rsidR="00EB24E6">
        <w:t>s. 2</w:t>
      </w:r>
      <w:r w:rsidRPr="00403067">
        <w:t>3 f. och 73 f.). Övervägandena finns i avsnitt 18.2.</w:t>
      </w:r>
    </w:p>
    <w:p w14:paraId="2FDD9C86" w14:textId="77777777" w:rsidR="00D85371" w:rsidRPr="00403067" w:rsidRDefault="00D85371" w:rsidP="00F775E2">
      <w:pPr>
        <w:pStyle w:val="Brdtextmedindrag"/>
        <w:rPr>
          <w:i/>
        </w:rPr>
      </w:pPr>
      <w:r w:rsidRPr="00403067">
        <w:t xml:space="preserve">Definitionen av </w:t>
      </w:r>
      <w:r w:rsidRPr="00403067">
        <w:rPr>
          <w:i/>
        </w:rPr>
        <w:t>interpersonell kommunikationstjänst</w:t>
      </w:r>
      <w:r w:rsidRPr="00403067">
        <w:rPr>
          <w:iCs/>
        </w:rPr>
        <w:t xml:space="preserve"> </w:t>
      </w:r>
      <w:r w:rsidRPr="00403067">
        <w:t>är ny.</w:t>
      </w:r>
      <w:r w:rsidRPr="00403067">
        <w:rPr>
          <w:iCs/>
        </w:rPr>
        <w:t xml:space="preserve"> Den</w:t>
      </w:r>
      <w:r w:rsidRPr="00403067">
        <w:rPr>
          <w:i/>
        </w:rPr>
        <w:t xml:space="preserve"> </w:t>
      </w:r>
      <w:r w:rsidRPr="00403067">
        <w:t>mot</w:t>
      </w:r>
      <w:r w:rsidRPr="00403067">
        <w:softHyphen/>
        <w:t>svar</w:t>
      </w:r>
      <w:r w:rsidRPr="00403067">
        <w:softHyphen/>
        <w:t>ar artikel 2.5 i EU-direktivet. Övervägandena finns i avsnitt 8.</w:t>
      </w:r>
    </w:p>
    <w:p w14:paraId="63CA7F51" w14:textId="77777777" w:rsidR="00D85371" w:rsidRPr="00403067" w:rsidRDefault="00D85371" w:rsidP="00F775E2">
      <w:pPr>
        <w:pStyle w:val="Brdtextmedindrag"/>
      </w:pPr>
      <w:r w:rsidRPr="00403067">
        <w:rPr>
          <w:iCs/>
        </w:rPr>
        <w:t>Interpersonella kommunikationstjänster</w:t>
      </w:r>
      <w:r w:rsidRPr="00403067">
        <w:rPr>
          <w:i/>
        </w:rPr>
        <w:t xml:space="preserve"> </w:t>
      </w:r>
      <w:r w:rsidRPr="00403067">
        <w:t>är tjänster som möjliggör ett interaktivt utbyte av information mellan personer. Definitionen omfattar tjänster som tradition</w:t>
      </w:r>
      <w:r w:rsidRPr="00403067">
        <w:softHyphen/>
        <w:t>ella röstsamtal mellan två fysiska personer, men även t.ex. e-posttjänster, med</w:t>
      </w:r>
      <w:r w:rsidRPr="00403067">
        <w:softHyphen/>
        <w:t>delandetjänster och gruppchattar. Definitionen täcker bara tjänster där an</w:t>
      </w:r>
      <w:r w:rsidRPr="00403067">
        <w:softHyphen/>
        <w:t>talet deltagare i kommunikationen är begränsat och bestäms av kom</w:t>
      </w:r>
      <w:r w:rsidRPr="00403067">
        <w:softHyphen/>
        <w:t>mun</w:t>
      </w:r>
      <w:r w:rsidRPr="00403067">
        <w:softHyphen/>
        <w:t>i</w:t>
      </w:r>
      <w:r w:rsidRPr="00403067">
        <w:softHyphen/>
        <w:t>kationens avsändare</w:t>
      </w:r>
      <w:r>
        <w:t xml:space="preserve"> eller deltagare</w:t>
      </w:r>
      <w:r w:rsidRPr="00403067">
        <w:t>. Interaktiv kommunikation inne</w:t>
      </w:r>
      <w:r w:rsidRPr="00403067">
        <w:softHyphen/>
        <w:t xml:space="preserve">bär att tjänsten gör det möjligt för mottagaren av informationen att svara. Tjänster som inte uppfyller dessa krav omfattas inte av definitionen. </w:t>
      </w:r>
      <w:r>
        <w:t>Det kan e</w:t>
      </w:r>
      <w:r w:rsidRPr="00403067">
        <w:t>xempelvis gälla linjära sändnings</w:t>
      </w:r>
      <w:r w:rsidRPr="00403067">
        <w:softHyphen/>
        <w:t>tjänster för radio och tv, beställ</w:t>
      </w:r>
      <w:r w:rsidRPr="00403067">
        <w:softHyphen/>
        <w:t>video, webbplatser, sociala nätverk, blogg</w:t>
      </w:r>
      <w:r w:rsidRPr="00403067">
        <w:softHyphen/>
        <w:t>ar och informations</w:t>
      </w:r>
      <w:r w:rsidRPr="00403067">
        <w:softHyphen/>
      </w:r>
      <w:r>
        <w:softHyphen/>
      </w:r>
      <w:r w:rsidRPr="00403067">
        <w:t xml:space="preserve">utbyte mellan maskiner. Sådana tjänster kan dock erbjudas på samma plattform som </w:t>
      </w:r>
      <w:r>
        <w:t xml:space="preserve">en </w:t>
      </w:r>
      <w:r w:rsidRPr="00403067">
        <w:t>tjänst som uppfyller kraven för en interpersonell kommunikations</w:t>
      </w:r>
      <w:r w:rsidRPr="00403067">
        <w:softHyphen/>
        <w:t>tjänst</w:t>
      </w:r>
      <w:r>
        <w:t>.</w:t>
      </w:r>
    </w:p>
    <w:p w14:paraId="6A8340EE" w14:textId="77777777" w:rsidR="00D85371" w:rsidRPr="00403067" w:rsidRDefault="00D85371" w:rsidP="00F775E2">
      <w:pPr>
        <w:pStyle w:val="Brdtextmedindrag"/>
      </w:pPr>
      <w:r w:rsidRPr="00403067">
        <w:lastRenderedPageBreak/>
        <w:t>Det finns inget krav på att interpersonella kommunikationstjänster helt eller huvudsakligen ska utgöras av överföring av signaler. Därmed om</w:t>
      </w:r>
      <w:r w:rsidRPr="00403067">
        <w:softHyphen/>
        <w:t>fattas t.ex. mjukvarutjänster för direkt kommunikation mellan slutanvän</w:t>
      </w:r>
      <w:r w:rsidRPr="00403067">
        <w:softHyphen/>
        <w:t>dares datorer där tjänstetillhandahållaren inte har inflytande eller rådighet över själva överföringen av kommunikationen.</w:t>
      </w:r>
    </w:p>
    <w:p w14:paraId="485EE9FD" w14:textId="77777777" w:rsidR="00D85371" w:rsidRPr="00403067" w:rsidRDefault="00D85371" w:rsidP="00F775E2">
      <w:pPr>
        <w:pStyle w:val="Brdtextmedindrag"/>
      </w:pPr>
      <w:r w:rsidRPr="00403067">
        <w:t>Extrafunktioner av mindre betydelse kan t.ex. vara vissa kommunika</w:t>
      </w:r>
      <w:r w:rsidRPr="00403067">
        <w:softHyphen/>
        <w:t>tions</w:t>
      </w:r>
      <w:r w:rsidRPr="00403067">
        <w:softHyphen/>
        <w:t>funktioner i online-spel, beroende på de</w:t>
      </w:r>
      <w:r>
        <w:t>ras</w:t>
      </w:r>
      <w:r w:rsidRPr="00403067">
        <w:t xml:space="preserve"> användning och funk</w:t>
      </w:r>
      <w:r w:rsidRPr="00403067">
        <w:softHyphen/>
        <w:t>tion.</w:t>
      </w:r>
    </w:p>
    <w:p w14:paraId="7C436E97" w14:textId="77777777" w:rsidR="00D85371" w:rsidRPr="00403067" w:rsidRDefault="00D85371" w:rsidP="00F775E2">
      <w:pPr>
        <w:pStyle w:val="Brdtextmedindrag"/>
      </w:pPr>
      <w:r w:rsidRPr="00403067">
        <w:t>En interpersonell kommunikationstjänst kan vara nummerbaserad eller nummer</w:t>
      </w:r>
      <w:r w:rsidRPr="00403067">
        <w:softHyphen/>
        <w:t>oberoende. Dessa typer av tjänster definieras i lagen, se nedan.</w:t>
      </w:r>
    </w:p>
    <w:p w14:paraId="41F69556" w14:textId="6BD3ED7E" w:rsidR="00D85371" w:rsidRPr="00403067" w:rsidRDefault="00D85371" w:rsidP="00F775E2">
      <w:pPr>
        <w:pStyle w:val="Brdtextmedindrag"/>
      </w:pPr>
      <w:r w:rsidRPr="00403067">
        <w:t>Definitionen av</w:t>
      </w:r>
      <w:r w:rsidRPr="00403067">
        <w:rPr>
          <w:i/>
        </w:rPr>
        <w:t xml:space="preserve"> lokaliseringsuppgift </w:t>
      </w:r>
      <w:r w:rsidRPr="00403067">
        <w:t>överensstämmer i sak med motsva</w:t>
      </w:r>
      <w:r w:rsidRPr="00403067">
        <w:softHyphen/>
        <w:t xml:space="preserve">rande definition i 1 kap. 7 § LEK (se prop. 2002/03:110 </w:t>
      </w:r>
      <w:r w:rsidR="00EB24E6">
        <w:t>s. 3</w:t>
      </w:r>
      <w:r w:rsidRPr="00403067">
        <w:t>59) men är mer specifik och omarbetad på det sättet att den särskiljer lokaliserings</w:t>
      </w:r>
      <w:r w:rsidRPr="00403067">
        <w:softHyphen/>
        <w:t>uppgifter i mobila respektive fasta nät. Definitionen motsvarar i sak arti</w:t>
      </w:r>
      <w:r>
        <w:softHyphen/>
      </w:r>
      <w:r w:rsidRPr="00403067">
        <w:t>kel 2.40 i EU-direktivet. Övervägandena finns i avsnitt 16.</w:t>
      </w:r>
      <w:r>
        <w:t>11</w:t>
      </w:r>
      <w:r w:rsidRPr="00403067">
        <w:t>.</w:t>
      </w:r>
    </w:p>
    <w:p w14:paraId="2BCBCF19" w14:textId="41E86A3F" w:rsidR="00D85371" w:rsidRPr="00403067" w:rsidRDefault="00D85371" w:rsidP="00F775E2">
      <w:pPr>
        <w:pStyle w:val="Brdtextmedindrag"/>
      </w:pPr>
      <w:r w:rsidRPr="00403067">
        <w:t xml:space="preserve">Definitionen av </w:t>
      </w:r>
      <w:r w:rsidRPr="00403067">
        <w:rPr>
          <w:i/>
          <w:iCs/>
        </w:rPr>
        <w:t>meddelandehantering</w:t>
      </w:r>
      <w:r w:rsidRPr="00403067">
        <w:t xml:space="preserve"> är densamma som i 6 kap. 1 § första stycket LEK (se prop. 2010/11:46 </w:t>
      </w:r>
      <w:r w:rsidR="00EB24E6">
        <w:t>s. 2</w:t>
      </w:r>
      <w:r w:rsidRPr="00403067">
        <w:t xml:space="preserve">3 f. och 73 f. och prop. 2017/ 18:122 </w:t>
      </w:r>
      <w:r w:rsidR="00EB24E6">
        <w:t>s. 4</w:t>
      </w:r>
      <w:r w:rsidRPr="00403067">
        <w:t>5 f. och 52 f.). Övervägandena finns i avsnitt 18.2.</w:t>
      </w:r>
    </w:p>
    <w:p w14:paraId="44D4B72A" w14:textId="78E89DCB" w:rsidR="00D85371" w:rsidRPr="00403067" w:rsidRDefault="00D85371" w:rsidP="00F775E2">
      <w:pPr>
        <w:pStyle w:val="Brdtextmedindrag"/>
      </w:pPr>
      <w:r w:rsidRPr="00454561">
        <w:t xml:space="preserve">Definitionerna av </w:t>
      </w:r>
      <w:r w:rsidRPr="00454561">
        <w:rPr>
          <w:i/>
        </w:rPr>
        <w:t xml:space="preserve">mikroföretag </w:t>
      </w:r>
      <w:r w:rsidRPr="00454561">
        <w:t xml:space="preserve">och </w:t>
      </w:r>
      <w:r w:rsidRPr="00454561">
        <w:rPr>
          <w:i/>
        </w:rPr>
        <w:t>små företag</w:t>
      </w:r>
      <w:r w:rsidRPr="00454561">
        <w:t xml:space="preserve"> är nya.</w:t>
      </w:r>
      <w:r w:rsidRPr="00403067">
        <w:t xml:space="preserve"> De överensstäm</w:t>
      </w:r>
      <w:r w:rsidRPr="00403067">
        <w:softHyphen/>
        <w:t>mer med motsvarande definitioner i bilagan till kommissionens rekom</w:t>
      </w:r>
      <w:r w:rsidRPr="00403067">
        <w:softHyphen/>
        <w:t>mendation 2003/361/EG av den 6 maj 2003 om definitionen av mikro</w:t>
      </w:r>
      <w:r w:rsidRPr="00403067">
        <w:softHyphen/>
        <w:t xml:space="preserve">företag samt små och medelstora företag. </w:t>
      </w:r>
      <w:r>
        <w:t xml:space="preserve">Av definitionen av små företag </w:t>
      </w:r>
      <w:r w:rsidR="00285C23">
        <w:t>följer</w:t>
      </w:r>
      <w:r>
        <w:t xml:space="preserve"> att även ett mikroföretag ingår i kategorin små företag. </w:t>
      </w:r>
      <w:r w:rsidRPr="00403067">
        <w:t>Definition</w:t>
      </w:r>
      <w:r>
        <w:softHyphen/>
      </w:r>
      <w:r w:rsidRPr="00403067">
        <w:t>erna saknar motsva</w:t>
      </w:r>
      <w:r w:rsidRPr="00403067">
        <w:softHyphen/>
        <w:t>righet i EU-direktivet.</w:t>
      </w:r>
      <w:r w:rsidRPr="00145E5A">
        <w:t xml:space="preserve"> </w:t>
      </w:r>
      <w:r>
        <w:t xml:space="preserve">Bestämmelserna </w:t>
      </w:r>
      <w:r w:rsidRPr="00145E5A">
        <w:t xml:space="preserve">utformas </w:t>
      </w:r>
      <w:r w:rsidRPr="000B3CD3">
        <w:t xml:space="preserve">enligt </w:t>
      </w:r>
      <w:r w:rsidRPr="000B3CD3">
        <w:rPr>
          <w:i/>
          <w:iCs/>
        </w:rPr>
        <w:t>Lagrådets</w:t>
      </w:r>
      <w:r w:rsidRPr="000B3CD3">
        <w:t xml:space="preserve"> förslag</w:t>
      </w:r>
      <w:r>
        <w:t>.</w:t>
      </w:r>
      <w:r w:rsidRPr="00403067">
        <w:t xml:space="preserve"> Övervägandena finns i av</w:t>
      </w:r>
      <w:r>
        <w:softHyphen/>
      </w:r>
      <w:r w:rsidRPr="00403067">
        <w:t>snitt</w:t>
      </w:r>
      <w:r>
        <w:t> </w:t>
      </w:r>
      <w:r w:rsidRPr="00403067">
        <w:t>16.</w:t>
      </w:r>
      <w:r>
        <w:t>4</w:t>
      </w:r>
      <w:r w:rsidRPr="00403067">
        <w:t>.</w:t>
      </w:r>
    </w:p>
    <w:p w14:paraId="2F83B23B" w14:textId="77777777" w:rsidR="00D85371" w:rsidRPr="00403067" w:rsidRDefault="00D85371" w:rsidP="00F775E2">
      <w:pPr>
        <w:pStyle w:val="Brdtextmedindrag"/>
      </w:pPr>
      <w:r w:rsidRPr="00403067">
        <w:t xml:space="preserve">Först bör det bedömas om en verksamhet som bedrivs är ett företag eller inte. </w:t>
      </w:r>
      <w:r>
        <w:t xml:space="preserve">Företag ska ha den innebörd som anges i </w:t>
      </w:r>
      <w:r w:rsidRPr="008E7130">
        <w:t>avdelning I i bilagan till kommissionens rekommendation 2003/361/EG</w:t>
      </w:r>
      <w:r>
        <w:t>. E</w:t>
      </w:r>
      <w:r w:rsidRPr="00403067">
        <w:t xml:space="preserve">tt företag </w:t>
      </w:r>
      <w:r>
        <w:t xml:space="preserve">är </w:t>
      </w:r>
      <w:r w:rsidRPr="00403067">
        <w:t>varje enhet, oberoende av juridisk form, som bedriver ekonomisk verk</w:t>
      </w:r>
      <w:r w:rsidRPr="00403067">
        <w:softHyphen/>
        <w:t>samhet. Defini</w:t>
      </w:r>
      <w:r>
        <w:softHyphen/>
      </w:r>
      <w:r w:rsidRPr="00403067">
        <w:t>tio</w:t>
      </w:r>
      <w:r>
        <w:softHyphen/>
      </w:r>
      <w:r w:rsidRPr="00403067">
        <w:t>nen återspeglar den termino</w:t>
      </w:r>
      <w:r w:rsidRPr="00403067">
        <w:softHyphen/>
        <w:t xml:space="preserve">logi som EU-domstolen använder i sina domar. </w:t>
      </w:r>
      <w:r>
        <w:t>Ordet</w:t>
      </w:r>
      <w:r w:rsidRPr="00403067">
        <w:t xml:space="preserve"> företag ska ha samma innebörd som enligt EU-rätten.</w:t>
      </w:r>
    </w:p>
    <w:p w14:paraId="6A595174" w14:textId="04100CCF" w:rsidR="00D85371" w:rsidRDefault="00D85371" w:rsidP="00F775E2">
      <w:pPr>
        <w:pStyle w:val="Brdtextmedindrag"/>
      </w:pPr>
      <w:r w:rsidRPr="00403067">
        <w:t>När storleken på ett företag ska bedömas är antalet personer som syssel</w:t>
      </w:r>
      <w:r w:rsidRPr="00403067">
        <w:softHyphen/>
        <w:t>sätts av betydelse</w:t>
      </w:r>
      <w:r>
        <w:t>,</w:t>
      </w:r>
      <w:r w:rsidRPr="00403067">
        <w:t xml:space="preserve"> liksom antingen årsomsättningen eller balansomslut</w:t>
      </w:r>
      <w:r w:rsidRPr="00403067">
        <w:softHyphen/>
        <w:t>ning</w:t>
      </w:r>
      <w:r w:rsidRPr="00403067">
        <w:softHyphen/>
        <w:t xml:space="preserve">en. Endast ett av kraven på årsomsättning </w:t>
      </w:r>
      <w:r>
        <w:t>och</w:t>
      </w:r>
      <w:r w:rsidRPr="00403067">
        <w:t xml:space="preserve"> årlig balans</w:t>
      </w:r>
      <w:r w:rsidRPr="00403067">
        <w:softHyphen/>
        <w:t>om</w:t>
      </w:r>
      <w:r w:rsidRPr="00403067">
        <w:softHyphen/>
        <w:t>slut</w:t>
      </w:r>
      <w:r w:rsidRPr="00403067">
        <w:softHyphen/>
        <w:t>ning behöver uppfyllas. Det innebär att ett företag inte förlorar sin status som mikro</w:t>
      </w:r>
      <w:r w:rsidRPr="00403067">
        <w:softHyphen/>
        <w:t>företag eller små företag även om ett av värdena över</w:t>
      </w:r>
      <w:r w:rsidRPr="00403067">
        <w:softHyphen/>
        <w:t xml:space="preserve">stigs. </w:t>
      </w:r>
      <w:r>
        <w:t>B</w:t>
      </w:r>
      <w:r w:rsidRPr="00403067">
        <w:t>edöm</w:t>
      </w:r>
      <w:r w:rsidR="0092409C">
        <w:softHyphen/>
      </w:r>
      <w:r w:rsidRPr="00403067">
        <w:t xml:space="preserve">ningen av personalstyrkan </w:t>
      </w:r>
      <w:r>
        <w:t>och</w:t>
      </w:r>
      <w:r w:rsidRPr="00403067">
        <w:t xml:space="preserve"> </w:t>
      </w:r>
      <w:r>
        <w:t xml:space="preserve">de finansiella beloppen ska göras i enlighet med de anvisningar som </w:t>
      </w:r>
      <w:r w:rsidRPr="00403067">
        <w:t>finns i avdelning I i bilagan till kom</w:t>
      </w:r>
      <w:r>
        <w:softHyphen/>
      </w:r>
      <w:r w:rsidRPr="00403067">
        <w:t xml:space="preserve">missionens rekommendation 2003/361/EG. För att </w:t>
      </w:r>
      <w:r w:rsidR="00A00406">
        <w:t xml:space="preserve">kunna </w:t>
      </w:r>
      <w:r w:rsidRPr="00403067">
        <w:t>beräkna upp</w:t>
      </w:r>
      <w:r w:rsidR="00A00406">
        <w:softHyphen/>
      </w:r>
      <w:r w:rsidRPr="00403067">
        <w:t>gif</w:t>
      </w:r>
      <w:r w:rsidR="00A00406">
        <w:softHyphen/>
      </w:r>
      <w:r w:rsidRPr="00403067">
        <w:t>terna är det nöd</w:t>
      </w:r>
      <w:r w:rsidRPr="00403067">
        <w:softHyphen/>
        <w:t>vändigt att fastställa om företaget är ett fristående före</w:t>
      </w:r>
      <w:r w:rsidR="00A00406">
        <w:softHyphen/>
      </w:r>
      <w:r w:rsidRPr="00403067">
        <w:t>tag</w:t>
      </w:r>
      <w:r>
        <w:t xml:space="preserve"> eller ett företag som har</w:t>
      </w:r>
      <w:r w:rsidRPr="00403067">
        <w:t xml:space="preserve"> partnerföretag eller anknut</w:t>
      </w:r>
      <w:r>
        <w:t>na</w:t>
      </w:r>
      <w:r w:rsidRPr="00403067">
        <w:t xml:space="preserve"> företag. </w:t>
      </w:r>
      <w:r>
        <w:t>Väg</w:t>
      </w:r>
      <w:r w:rsidR="00A00406">
        <w:softHyphen/>
      </w:r>
      <w:r>
        <w:t>ledning</w:t>
      </w:r>
      <w:r w:rsidRPr="00403067">
        <w:t xml:space="preserve"> för den bedömningen finns i bilagan.</w:t>
      </w:r>
      <w:r>
        <w:t xml:space="preserve"> I</w:t>
      </w:r>
      <w:r w:rsidRPr="00403067">
        <w:t xml:space="preserve"> enlighet med EU-domstolens praxis</w:t>
      </w:r>
      <w:r>
        <w:t xml:space="preserve"> ska d</w:t>
      </w:r>
      <w:r w:rsidRPr="00403067">
        <w:t>efinitionerna tolkas restriktivt</w:t>
      </w:r>
      <w:r>
        <w:t xml:space="preserve"> (jfr skäl 255 i EU-direktivet)</w:t>
      </w:r>
      <w:r w:rsidRPr="00403067">
        <w:t>.</w:t>
      </w:r>
    </w:p>
    <w:p w14:paraId="7F96CF0A" w14:textId="2D9BC600" w:rsidR="00D85371" w:rsidRPr="00403067" w:rsidRDefault="00D85371" w:rsidP="00F775E2">
      <w:pPr>
        <w:pStyle w:val="Brdtextmedindrag"/>
      </w:pPr>
      <w:r w:rsidRPr="00403067">
        <w:t xml:space="preserve">Definitionen av </w:t>
      </w:r>
      <w:r w:rsidRPr="00403067">
        <w:rPr>
          <w:i/>
          <w:iCs/>
        </w:rPr>
        <w:t>misslyckad uppringning</w:t>
      </w:r>
      <w:r w:rsidRPr="00403067">
        <w:t xml:space="preserve"> är densamma som i 6 kap. 1 § första stycket LEK (se prop. 2010/11:46 </w:t>
      </w:r>
      <w:r w:rsidR="00EB24E6">
        <w:t>s. 2</w:t>
      </w:r>
      <w:r w:rsidRPr="00403067">
        <w:t xml:space="preserve">3 f. och 73 f. och prop. 2017/ 18:122 </w:t>
      </w:r>
      <w:r w:rsidR="00EB24E6">
        <w:t>s. 4</w:t>
      </w:r>
      <w:r w:rsidRPr="00403067">
        <w:t>5 f. och 52 f.). Övervägandena finns i avsnitt 18.2.</w:t>
      </w:r>
    </w:p>
    <w:p w14:paraId="5791B528" w14:textId="77777777" w:rsidR="00D85371" w:rsidRPr="00403067" w:rsidRDefault="00D85371" w:rsidP="00F775E2">
      <w:pPr>
        <w:pStyle w:val="Brdtextmedindrag"/>
      </w:pPr>
      <w:r w:rsidRPr="00403067">
        <w:rPr>
          <w:spacing w:val="-1"/>
        </w:rPr>
        <w:t xml:space="preserve">Definitionerna av </w:t>
      </w:r>
      <w:r w:rsidRPr="00403067">
        <w:rPr>
          <w:i/>
          <w:spacing w:val="-1"/>
        </w:rPr>
        <w:t xml:space="preserve">nummerbaserade </w:t>
      </w:r>
      <w:r w:rsidRPr="00403067">
        <w:rPr>
          <w:iCs/>
          <w:spacing w:val="-1"/>
        </w:rPr>
        <w:t xml:space="preserve">respektive </w:t>
      </w:r>
      <w:r w:rsidRPr="00403067">
        <w:rPr>
          <w:i/>
        </w:rPr>
        <w:t xml:space="preserve">nummeroberoende </w:t>
      </w:r>
      <w:r w:rsidRPr="00403067">
        <w:rPr>
          <w:i/>
          <w:spacing w:val="-1"/>
        </w:rPr>
        <w:t>inter</w:t>
      </w:r>
      <w:r w:rsidRPr="00403067">
        <w:rPr>
          <w:i/>
          <w:spacing w:val="-1"/>
        </w:rPr>
        <w:softHyphen/>
        <w:t>person</w:t>
      </w:r>
      <w:r w:rsidRPr="00403067">
        <w:rPr>
          <w:i/>
          <w:spacing w:val="-1"/>
        </w:rPr>
        <w:softHyphen/>
        <w:t xml:space="preserve">ella kommunikationstjänster </w:t>
      </w:r>
      <w:r w:rsidRPr="00403067">
        <w:rPr>
          <w:spacing w:val="-1"/>
        </w:rPr>
        <w:t>är nya.</w:t>
      </w:r>
      <w:r w:rsidRPr="00403067">
        <w:rPr>
          <w:iCs/>
          <w:spacing w:val="-1"/>
        </w:rPr>
        <w:t xml:space="preserve"> De</w:t>
      </w:r>
      <w:r w:rsidRPr="00403067">
        <w:t xml:space="preserve"> motsvarar artikel 2.6 och 2.7 i EU-direktivet. Över</w:t>
      </w:r>
      <w:r w:rsidRPr="00403067">
        <w:softHyphen/>
        <w:t>väga</w:t>
      </w:r>
      <w:r w:rsidRPr="00403067">
        <w:softHyphen/>
        <w:t>n</w:t>
      </w:r>
      <w:r w:rsidRPr="00403067">
        <w:softHyphen/>
        <w:t>dena finns i avsnitt 8.</w:t>
      </w:r>
    </w:p>
    <w:p w14:paraId="0BDFA98F" w14:textId="77777777" w:rsidR="00D85371" w:rsidRPr="00403067" w:rsidRDefault="00D85371" w:rsidP="00F775E2">
      <w:pPr>
        <w:pStyle w:val="Brdtextmedindrag"/>
      </w:pPr>
      <w:r w:rsidRPr="00403067">
        <w:rPr>
          <w:iCs/>
          <w:spacing w:val="-1"/>
        </w:rPr>
        <w:t>En nummerbaserad inter</w:t>
      </w:r>
      <w:r w:rsidRPr="00403067">
        <w:rPr>
          <w:iCs/>
          <w:spacing w:val="-1"/>
        </w:rPr>
        <w:softHyphen/>
        <w:t>person</w:t>
      </w:r>
      <w:r w:rsidRPr="00403067">
        <w:rPr>
          <w:iCs/>
          <w:spacing w:val="-1"/>
        </w:rPr>
        <w:softHyphen/>
        <w:t>ell kommunikationstjänst</w:t>
      </w:r>
      <w:r w:rsidRPr="00403067">
        <w:rPr>
          <w:i/>
          <w:spacing w:val="-1"/>
        </w:rPr>
        <w:t xml:space="preserve"> </w:t>
      </w:r>
      <w:r w:rsidRPr="00403067">
        <w:rPr>
          <w:iCs/>
          <w:spacing w:val="-1"/>
        </w:rPr>
        <w:t>möjliggör kom</w:t>
      </w:r>
      <w:r w:rsidRPr="00403067">
        <w:rPr>
          <w:iCs/>
          <w:spacing w:val="-1"/>
        </w:rPr>
        <w:softHyphen/>
        <w:t xml:space="preserve">munikation med </w:t>
      </w:r>
      <w:r w:rsidRPr="00403067">
        <w:rPr>
          <w:spacing w:val="-1"/>
        </w:rPr>
        <w:t>num</w:t>
      </w:r>
      <w:r w:rsidRPr="00403067">
        <w:rPr>
          <w:spacing w:val="-1"/>
        </w:rPr>
        <w:softHyphen/>
        <w:t>mer</w:t>
      </w:r>
      <w:r w:rsidRPr="00403067">
        <w:t xml:space="preserve"> i nationella eller internationella nummer</w:t>
      </w:r>
      <w:r w:rsidRPr="00403067">
        <w:softHyphen/>
        <w:t>planer</w:t>
      </w:r>
      <w:r>
        <w:t>. Det rör sig om nummer</w:t>
      </w:r>
      <w:r w:rsidRPr="00403067">
        <w:t xml:space="preserve"> som är tilldela</w:t>
      </w:r>
      <w:r w:rsidRPr="00403067">
        <w:softHyphen/>
        <w:t>de, t.ex. traditionella telefon</w:t>
      </w:r>
      <w:r>
        <w:softHyphen/>
      </w:r>
      <w:r w:rsidRPr="00403067">
        <w:t>num</w:t>
      </w:r>
      <w:r>
        <w:softHyphen/>
      </w:r>
      <w:r w:rsidRPr="00403067">
        <w:lastRenderedPageBreak/>
        <w:t>mer. Sådana tjänst</w:t>
      </w:r>
      <w:r w:rsidRPr="00403067">
        <w:softHyphen/>
        <w:t xml:space="preserve">er omfattar både tjänster till vilka </w:t>
      </w:r>
      <w:r w:rsidRPr="00403067">
        <w:softHyphen/>
      </w:r>
      <w:r>
        <w:t>telefon</w:t>
      </w:r>
      <w:r w:rsidRPr="00403067">
        <w:t>num</w:t>
      </w:r>
      <w:r w:rsidRPr="00403067">
        <w:softHyphen/>
        <w:t>mer tilldelas för att säkerställa att slutanvändare kan nå varandra och tjänster som gör det möjligt för slutanvändare att nå personer som har tilldelats sådana num</w:t>
      </w:r>
      <w:r w:rsidRPr="00403067">
        <w:softHyphen/>
        <w:t>mer. Enbart användningen av ett nummer för att identifiera t.ex. en slutanvändare, är inte tillräckligt för att en tjänst ska anses vara nummerbaserad.</w:t>
      </w:r>
    </w:p>
    <w:p w14:paraId="1E788740" w14:textId="77777777" w:rsidR="00D85371" w:rsidRPr="00403067" w:rsidRDefault="00D85371" w:rsidP="00F775E2">
      <w:pPr>
        <w:pStyle w:val="Brdtextmedindrag"/>
      </w:pPr>
      <w:r w:rsidRPr="00403067">
        <w:t xml:space="preserve">En nummeroberoende interpersonell kommunikationstjänst </w:t>
      </w:r>
      <w:r>
        <w:t xml:space="preserve">etablerar inte en förbindelse till tilldelade </w:t>
      </w:r>
      <w:r w:rsidRPr="00403067">
        <w:t>nummer i nationella eller internationella num</w:t>
      </w:r>
      <w:r w:rsidRPr="00403067">
        <w:softHyphen/>
        <w:t>mer</w:t>
      </w:r>
      <w:r w:rsidRPr="00403067">
        <w:softHyphen/>
        <w:t xml:space="preserve">planer. </w:t>
      </w:r>
      <w:r>
        <w:t>En sådan tjänst möjliggör inte heller på något annat sätt kommunikation med nummer i nationella eller inter</w:t>
      </w:r>
      <w:r>
        <w:softHyphen/>
        <w:t>nationella nummer</w:t>
      </w:r>
      <w:r>
        <w:softHyphen/>
        <w:t>planer. Nummer</w:t>
      </w:r>
      <w:r>
        <w:softHyphen/>
        <w:t>oberoende interpersonella kommu</w:t>
      </w:r>
      <w:r>
        <w:softHyphen/>
        <w:t>ni</w:t>
      </w:r>
      <w:r>
        <w:softHyphen/>
        <w:t>ka</w:t>
      </w:r>
      <w:r>
        <w:softHyphen/>
        <w:t>tions</w:t>
      </w:r>
      <w:r>
        <w:softHyphen/>
        <w:t xml:space="preserve">tjänster </w:t>
      </w:r>
      <w:r w:rsidRPr="00403067">
        <w:t>kan använda tradition</w:t>
      </w:r>
      <w:r w:rsidRPr="00403067">
        <w:softHyphen/>
        <w:t xml:space="preserve">ella telefonnummer </w:t>
      </w:r>
      <w:r>
        <w:t xml:space="preserve">för att </w:t>
      </w:r>
      <w:r w:rsidRPr="00403067">
        <w:t>identifiera slut</w:t>
      </w:r>
      <w:r w:rsidRPr="00403067">
        <w:softHyphen/>
        <w:t>använ</w:t>
      </w:r>
      <w:r w:rsidRPr="00403067">
        <w:softHyphen/>
        <w:t xml:space="preserve">dare </w:t>
      </w:r>
      <w:r>
        <w:t xml:space="preserve">så att de </w:t>
      </w:r>
      <w:r w:rsidRPr="00403067">
        <w:t xml:space="preserve">ska kunna </w:t>
      </w:r>
      <w:r>
        <w:t>nå</w:t>
      </w:r>
      <w:r w:rsidRPr="00403067">
        <w:t xml:space="preserve"> varandra, men möjliggör inte kom</w:t>
      </w:r>
      <w:r w:rsidRPr="00403067">
        <w:softHyphen/>
        <w:t>mu</w:t>
      </w:r>
      <w:r w:rsidRPr="00403067">
        <w:softHyphen/>
        <w:t>ni</w:t>
      </w:r>
      <w:r w:rsidRPr="00403067">
        <w:softHyphen/>
        <w:t>ka</w:t>
      </w:r>
      <w:r w:rsidRPr="00403067">
        <w:softHyphen/>
        <w:t>tion med sådana nummer.</w:t>
      </w:r>
    </w:p>
    <w:p w14:paraId="10E973DA" w14:textId="1EE5101C" w:rsidR="00D85371" w:rsidRPr="00403067" w:rsidRDefault="00D85371" w:rsidP="00F775E2">
      <w:pPr>
        <w:pStyle w:val="Brdtextmedindrag"/>
      </w:pPr>
      <w:r w:rsidRPr="00403067">
        <w:t xml:space="preserve">Definitionen av </w:t>
      </w:r>
      <w:r w:rsidRPr="00403067">
        <w:rPr>
          <w:i/>
        </w:rPr>
        <w:t xml:space="preserve">nätanslutningspunkt </w:t>
      </w:r>
      <w:r w:rsidRPr="00403067">
        <w:t xml:space="preserve">överensstämmer i huvudsak med motsvarande definition i 1 kap. 7 § LEK (se prop. 2002/03:110 </w:t>
      </w:r>
      <w:r w:rsidR="00EB24E6">
        <w:t>s. 3</w:t>
      </w:r>
      <w:r w:rsidRPr="00403067">
        <w:t>59). Ändring</w:t>
      </w:r>
      <w:r w:rsidRPr="00403067">
        <w:softHyphen/>
        <w:t>en innebär att det vidare uttrycket slutanvändare används i stället för abonnent. Definition</w:t>
      </w:r>
      <w:r w:rsidRPr="00403067">
        <w:softHyphen/>
        <w:t>en motsvarar i sak artikel 2.9 i EU-direktivet. Övervägandena finns i avsnitt 8.</w:t>
      </w:r>
    </w:p>
    <w:p w14:paraId="670E1E40" w14:textId="77777777" w:rsidR="00D85371" w:rsidRPr="00403067" w:rsidRDefault="00D85371" w:rsidP="00F775E2">
      <w:pPr>
        <w:pStyle w:val="Brdtextmedindrag"/>
      </w:pPr>
      <w:r w:rsidRPr="00403067">
        <w:t xml:space="preserve">Definitionen av </w:t>
      </w:r>
      <w:r w:rsidRPr="00403067">
        <w:rPr>
          <w:i/>
        </w:rPr>
        <w:t>nät med mycket hög kapacitet</w:t>
      </w:r>
      <w:r w:rsidRPr="00403067">
        <w:t xml:space="preserve"> är ny. I sak motsvarar den artikel 2.2 i EU-direktivet. Vägledning för bedömningen av om ett nät omfattas av definitionen finns i Berecs riktlinjer om nät med mycket hög kapacitet. Övervägandena finns i avsnitt 14.8.1.</w:t>
      </w:r>
    </w:p>
    <w:p w14:paraId="23AB75F6" w14:textId="77777777" w:rsidR="00D85371" w:rsidRPr="00403067" w:rsidRDefault="00D85371" w:rsidP="00F775E2">
      <w:pPr>
        <w:pStyle w:val="Brdtextmedindrag"/>
      </w:pPr>
      <w:r w:rsidRPr="00403067">
        <w:t>Elektroniska kommunikationsnät som helt består av fiberoptik, åtmin</w:t>
      </w:r>
      <w:r w:rsidRPr="00403067">
        <w:softHyphen/>
        <w:t>stone fram till distributionspunkten på betjäningsplatsen, omfattas av definition</w:t>
      </w:r>
      <w:r w:rsidRPr="00403067">
        <w:softHyphen/>
        <w:t xml:space="preserve">en. För </w:t>
      </w:r>
      <w:r>
        <w:t xml:space="preserve">en </w:t>
      </w:r>
      <w:r w:rsidRPr="00403067">
        <w:t>fast uppkoppling anses t.ex. ett flerfamiljshus som betjä</w:t>
      </w:r>
      <w:r w:rsidRPr="00403067">
        <w:softHyphen/>
        <w:t>nings</w:t>
      </w:r>
      <w:r w:rsidRPr="00403067">
        <w:softHyphen/>
        <w:t>plats medan en basstation anses som betjäningsplats vid trådlös upp</w:t>
      </w:r>
      <w:r w:rsidRPr="00403067">
        <w:softHyphen/>
        <w:t>kopp</w:t>
      </w:r>
      <w:r w:rsidRPr="00403067">
        <w:softHyphen/>
        <w:t xml:space="preserve">ling (se skäl 13 </w:t>
      </w:r>
      <w:r>
        <w:t>i</w:t>
      </w:r>
      <w:r w:rsidRPr="00403067">
        <w:t xml:space="preserve"> EU-direktivet). </w:t>
      </w:r>
      <w:r>
        <w:t>S</w:t>
      </w:r>
      <w:r w:rsidRPr="00403067">
        <w:t xml:space="preserve">lutanvändarnas lokaler </w:t>
      </w:r>
      <w:r>
        <w:t>kan vara</w:t>
      </w:r>
      <w:r w:rsidRPr="00403067">
        <w:t xml:space="preserve"> ett enfamiljshus, ett flerfamiljshus eller en kontorsbyggnad.</w:t>
      </w:r>
    </w:p>
    <w:p w14:paraId="03D929C0" w14:textId="7D33ADFA" w:rsidR="00D85371" w:rsidRPr="00403067" w:rsidRDefault="00D85371" w:rsidP="00F775E2">
      <w:pPr>
        <w:pStyle w:val="Brdtextmedindrag"/>
      </w:pPr>
      <w:r w:rsidRPr="00403067">
        <w:t>Även nät med motsvarande kapacitet omfattas. Definitionen är således teknik</w:t>
      </w:r>
      <w:r w:rsidRPr="00403067">
        <w:softHyphen/>
        <w:t>neutral i och med att den inte utesluter annan teknik eller andra över</w:t>
      </w:r>
      <w:r w:rsidRPr="00403067">
        <w:softHyphen/>
        <w:t>föringsmedier. Nät med motsvarande kapacitet ska under normala hög</w:t>
      </w:r>
      <w:r w:rsidRPr="00403067">
        <w:softHyphen/>
        <w:t>trafik</w:t>
      </w:r>
      <w:r w:rsidRPr="00403067">
        <w:softHyphen/>
      </w:r>
      <w:r w:rsidR="0092409C">
        <w:softHyphen/>
      </w:r>
      <w:r w:rsidRPr="00403067">
        <w:t>förhållanden kunna erbjuda liknande nätprestanda i fråga om till</w:t>
      </w:r>
      <w:r w:rsidRPr="00403067">
        <w:softHyphen/>
        <w:t>gäng</w:t>
      </w:r>
      <w:r w:rsidRPr="00403067">
        <w:softHyphen/>
        <w:t>lig ned- och upplänksbandbredd, resiliens, felrelaterade parametrar samt fördröjning och jitter. Nätpres</w:t>
      </w:r>
      <w:r w:rsidRPr="00403067">
        <w:softHyphen/>
        <w:t>tandan kan anses vara liknande, obero</w:t>
      </w:r>
      <w:r w:rsidRPr="00403067">
        <w:softHyphen/>
        <w:t>en</w:t>
      </w:r>
      <w:r w:rsidRPr="00403067">
        <w:softHyphen/>
        <w:t>de av om slutanvändarnas upple</w:t>
      </w:r>
      <w:r w:rsidRPr="00403067">
        <w:softHyphen/>
        <w:t>velse varierar på grund av de olika inne</w:t>
      </w:r>
      <w:r w:rsidRPr="00403067">
        <w:softHyphen/>
        <w:t>boende egenskaperna hos det me</w:t>
      </w:r>
      <w:r w:rsidRPr="00403067">
        <w:softHyphen/>
        <w:t>dium genom vilket nätet slutligen för</w:t>
      </w:r>
      <w:r w:rsidRPr="00403067">
        <w:softHyphen/>
        <w:t>binds till nätanslutningspunkten.</w:t>
      </w:r>
    </w:p>
    <w:p w14:paraId="3D2353E3" w14:textId="77777777" w:rsidR="00D85371" w:rsidRPr="00403067" w:rsidRDefault="00D85371" w:rsidP="00F775E2">
      <w:pPr>
        <w:pStyle w:val="Brdtextmedindrag"/>
      </w:pPr>
      <w:r w:rsidRPr="00403067">
        <w:t xml:space="preserve">Definitionen av </w:t>
      </w:r>
      <w:r w:rsidRPr="00403067">
        <w:rPr>
          <w:i/>
        </w:rPr>
        <w:t xml:space="preserve">nödkommunikation </w:t>
      </w:r>
      <w:r w:rsidRPr="00403067">
        <w:t>är ny och motsvarar i sak arti</w:t>
      </w:r>
      <w:r w:rsidRPr="00403067">
        <w:softHyphen/>
        <w:t>kel 2.38 i EU-direktivet. Nödkommunikation omfattar inte bara talkom</w:t>
      </w:r>
      <w:r>
        <w:softHyphen/>
      </w:r>
      <w:r w:rsidRPr="00403067">
        <w:t>mu</w:t>
      </w:r>
      <w:r>
        <w:softHyphen/>
      </w:r>
      <w:r w:rsidRPr="00403067">
        <w:t>ni</w:t>
      </w:r>
      <w:r>
        <w:softHyphen/>
      </w:r>
      <w:r w:rsidRPr="00403067">
        <w:t>ka</w:t>
      </w:r>
      <w:r>
        <w:softHyphen/>
      </w:r>
      <w:r w:rsidRPr="00403067">
        <w:t>tions</w:t>
      </w:r>
      <w:r>
        <w:softHyphen/>
      </w:r>
      <w:r w:rsidRPr="00403067">
        <w:t>tjänster utan också sms, med</w:t>
      </w:r>
      <w:r w:rsidRPr="00403067">
        <w:softHyphen/>
        <w:t>delande</w:t>
      </w:r>
      <w:r w:rsidRPr="00403067">
        <w:softHyphen/>
        <w:t>hantering, video eller andra typer av kommun</w:t>
      </w:r>
      <w:r w:rsidRPr="00403067">
        <w:softHyphen/>
        <w:t>ika</w:t>
      </w:r>
      <w:r w:rsidRPr="00403067">
        <w:softHyphen/>
        <w:t>tion, t.ex. real</w:t>
      </w:r>
      <w:r w:rsidRPr="00403067">
        <w:softHyphen/>
        <w:t>tids</w:t>
      </w:r>
      <w:r w:rsidRPr="00403067">
        <w:softHyphen/>
        <w:t>text samt totalkonversations</w:t>
      </w:r>
      <w:r>
        <w:softHyphen/>
      </w:r>
      <w:r w:rsidRPr="00403067">
        <w:t>tjänster och samtals</w:t>
      </w:r>
      <w:r w:rsidRPr="00403067">
        <w:softHyphen/>
        <w:t>förmedl</w:t>
      </w:r>
      <w:r w:rsidRPr="00403067">
        <w:softHyphen/>
        <w:t>ande tjänster. Nödkommunikation kan också utlösas på uppdrag av en person genom ett nöd</w:t>
      </w:r>
      <w:r w:rsidRPr="00403067">
        <w:softHyphen/>
        <w:t>anrop i fordon eller eCall enligt definitionen i Europa</w:t>
      </w:r>
      <w:r w:rsidRPr="00403067">
        <w:softHyphen/>
        <w:t>parlamentets och rådets förordning (EU) 2015/758 av den 29 april 2015 om typgod</w:t>
      </w:r>
      <w:r w:rsidRPr="00403067">
        <w:softHyphen/>
        <w:t>kän</w:t>
      </w:r>
      <w:r w:rsidRPr="00403067">
        <w:softHyphen/>
        <w:t>nande</w:t>
      </w:r>
      <w:r w:rsidRPr="00403067">
        <w:softHyphen/>
        <w:t>krav för montering av eCall-system som bygger på 112-tjänsten i fordon och om ändring av direktiv 2007/46/EG. Över</w:t>
      </w:r>
      <w:r w:rsidRPr="00403067">
        <w:softHyphen/>
        <w:t>vägan</w:t>
      </w:r>
      <w:r w:rsidRPr="00403067">
        <w:softHyphen/>
        <w:t>de</w:t>
      </w:r>
      <w:r w:rsidRPr="00403067">
        <w:softHyphen/>
        <w:t>na finns i avsnitt 16.</w:t>
      </w:r>
      <w:r>
        <w:t>11</w:t>
      </w:r>
      <w:r w:rsidRPr="00403067">
        <w:t>.</w:t>
      </w:r>
    </w:p>
    <w:p w14:paraId="0F55FA98" w14:textId="44A2286E" w:rsidR="00D85371" w:rsidRPr="00403067" w:rsidRDefault="00D85371" w:rsidP="00F775E2">
      <w:pPr>
        <w:pStyle w:val="Brdtextmedindrag"/>
      </w:pPr>
      <w:r w:rsidRPr="00403067">
        <w:t xml:space="preserve">Definitionen av </w:t>
      </w:r>
      <w:r w:rsidRPr="00403067">
        <w:rPr>
          <w:i/>
        </w:rPr>
        <w:t xml:space="preserve">operatör </w:t>
      </w:r>
      <w:r w:rsidRPr="00403067">
        <w:t>överensstämmer i huvudsak med motsvarande defini</w:t>
      </w:r>
      <w:r w:rsidRPr="00403067">
        <w:softHyphen/>
        <w:t xml:space="preserve">tion i 1 kap. 7 § LEK (se prop. 2002/03:110 </w:t>
      </w:r>
      <w:r w:rsidR="00EB24E6">
        <w:t>s. 3</w:t>
      </w:r>
      <w:r w:rsidRPr="00403067">
        <w:t>59 f.). Definitionen motsvarar i sak arti</w:t>
      </w:r>
      <w:r w:rsidRPr="00403067">
        <w:softHyphen/>
        <w:t xml:space="preserve">kel 2.29 i EU-direktivet. Utformningen av definitionen </w:t>
      </w:r>
      <w:r w:rsidRPr="00403067">
        <w:lastRenderedPageBreak/>
        <w:t>ändras så att den ligger närmare lydelsen i direktivet. Förutom den som till</w:t>
      </w:r>
      <w:r w:rsidRPr="00403067">
        <w:softHyphen/>
        <w:t>handahåller ett allmänt elektroniskt kommunikations</w:t>
      </w:r>
      <w:r w:rsidRPr="00403067">
        <w:softHyphen/>
        <w:t>nät eller en till</w:t>
      </w:r>
      <w:r w:rsidRPr="00403067">
        <w:softHyphen/>
        <w:t>hörande facilitet omfattas den som har för avsikt att göra det. Med till</w:t>
      </w:r>
      <w:r w:rsidR="00A00406">
        <w:softHyphen/>
      </w:r>
      <w:r w:rsidRPr="00403067">
        <w:t>handahållande av ett elektroniskt kommun</w:t>
      </w:r>
      <w:r w:rsidRPr="00403067">
        <w:softHyphen/>
        <w:t>ika</w:t>
      </w:r>
      <w:r w:rsidRPr="00403067">
        <w:softHyphen/>
        <w:t>tions</w:t>
      </w:r>
      <w:r w:rsidRPr="00403067">
        <w:softHyphen/>
        <w:t>nät avses etablering, drift, kontroll eller till</w:t>
      </w:r>
      <w:r w:rsidRPr="00403067">
        <w:softHyphen/>
        <w:t>gäng</w:t>
      </w:r>
      <w:r w:rsidRPr="00403067">
        <w:softHyphen/>
        <w:t>lig</w:t>
      </w:r>
      <w:r w:rsidRPr="00403067">
        <w:softHyphen/>
        <w:t>görande av ett sådant nät (jfr artikel 2.16 i EU-direktivet). Övervägandena finns i avsnitt 14.2.4.</w:t>
      </w:r>
    </w:p>
    <w:p w14:paraId="707B4580" w14:textId="7F9BB828" w:rsidR="00D85371" w:rsidRPr="00403067" w:rsidRDefault="00D85371" w:rsidP="00F775E2">
      <w:pPr>
        <w:pStyle w:val="Brdtextmedindrag"/>
      </w:pPr>
      <w:r w:rsidRPr="00403067">
        <w:t xml:space="preserve">Definitionen av </w:t>
      </w:r>
      <w:r w:rsidRPr="00403067">
        <w:rPr>
          <w:i/>
          <w:iCs/>
        </w:rPr>
        <w:t>operatörslås</w:t>
      </w:r>
      <w:r w:rsidRPr="00403067">
        <w:t xml:space="preserve"> är densamma som i 5 kap. 15 c § andra stycket LEK (se prop. 2013/14:79 </w:t>
      </w:r>
      <w:r w:rsidR="00EB24E6">
        <w:t>s. 1</w:t>
      </w:r>
      <w:r w:rsidRPr="00403067">
        <w:t xml:space="preserve">6 f. och 21 f.). </w:t>
      </w:r>
      <w:r>
        <w:t>Den</w:t>
      </w:r>
      <w:r w:rsidRPr="00403067">
        <w:t xml:space="preserve"> saknar mot</w:t>
      </w:r>
      <w:r w:rsidRPr="00403067">
        <w:softHyphen/>
        <w:t>svarig</w:t>
      </w:r>
      <w:r w:rsidRPr="00403067">
        <w:softHyphen/>
        <w:t>het i EU-direktivet. Övervägandena finns i avsnitt 16.</w:t>
      </w:r>
      <w:r>
        <w:t>7</w:t>
      </w:r>
      <w:r w:rsidRPr="00403067">
        <w:t>.4.</w:t>
      </w:r>
    </w:p>
    <w:p w14:paraId="442626C0" w14:textId="34E424C4" w:rsidR="00D85371" w:rsidRPr="00403067" w:rsidRDefault="00D85371" w:rsidP="00F775E2">
      <w:pPr>
        <w:pStyle w:val="Brdtextmedindrag"/>
      </w:pPr>
      <w:r w:rsidRPr="00403067">
        <w:t xml:space="preserve">Definitionerna av </w:t>
      </w:r>
      <w:bookmarkStart w:id="1808" w:name="_Hlk11918434"/>
      <w:r w:rsidRPr="00403067">
        <w:rPr>
          <w:i/>
        </w:rPr>
        <w:t>radioanläggning</w:t>
      </w:r>
      <w:r w:rsidRPr="00403067">
        <w:t>,</w:t>
      </w:r>
      <w:r w:rsidRPr="00403067">
        <w:rPr>
          <w:i/>
        </w:rPr>
        <w:t xml:space="preserve"> radiokommunikation </w:t>
      </w:r>
      <w:r w:rsidRPr="00403067">
        <w:t xml:space="preserve">och </w:t>
      </w:r>
      <w:r w:rsidRPr="00403067">
        <w:rPr>
          <w:i/>
        </w:rPr>
        <w:t>radio</w:t>
      </w:r>
      <w:r w:rsidRPr="00403067">
        <w:rPr>
          <w:i/>
        </w:rPr>
        <w:softHyphen/>
        <w:t xml:space="preserve">vågor </w:t>
      </w:r>
      <w:bookmarkEnd w:id="1808"/>
      <w:r w:rsidRPr="00403067">
        <w:t xml:space="preserve">överensstämmer med motsvarande definitioner i 1 kap. 7 § LEK (se prop. 2002/03:110 </w:t>
      </w:r>
      <w:r w:rsidR="00EB24E6">
        <w:t>s. 1</w:t>
      </w:r>
      <w:r w:rsidRPr="00403067">
        <w:t xml:space="preserve">28 och 360). </w:t>
      </w:r>
      <w:r>
        <w:t>De</w:t>
      </w:r>
      <w:r w:rsidRPr="00403067">
        <w:t xml:space="preserve"> saknar motsvarig</w:t>
      </w:r>
      <w:r w:rsidRPr="00403067">
        <w:softHyphen/>
        <w:t>heter i EU-direk</w:t>
      </w:r>
      <w:r w:rsidR="00A00406">
        <w:softHyphen/>
      </w:r>
      <w:r w:rsidRPr="00403067">
        <w:t>tivet. Övervägandena finns i avsnitt 11.1.</w:t>
      </w:r>
    </w:p>
    <w:p w14:paraId="06A97948" w14:textId="77777777" w:rsidR="00D85371" w:rsidRPr="00403067" w:rsidRDefault="00D85371" w:rsidP="00F775E2">
      <w:pPr>
        <w:pStyle w:val="Brdtextmedindrag"/>
      </w:pPr>
      <w:r w:rsidRPr="00403067">
        <w:t xml:space="preserve">Definitionen av </w:t>
      </w:r>
      <w:r w:rsidRPr="00403067">
        <w:rPr>
          <w:i/>
        </w:rPr>
        <w:t xml:space="preserve">rent grossistföretag </w:t>
      </w:r>
      <w:r w:rsidRPr="00403067">
        <w:t>är ny.</w:t>
      </w:r>
      <w:r w:rsidRPr="00403067">
        <w:rPr>
          <w:iCs/>
        </w:rPr>
        <w:t xml:space="preserve"> Den </w:t>
      </w:r>
      <w:r w:rsidRPr="00403067">
        <w:t>motsvarar i sak arti</w:t>
      </w:r>
      <w:r w:rsidRPr="00403067">
        <w:softHyphen/>
        <w:t>kel 80.1 i EU-direktivet. Övervägandena finns i avsnitt 14.2.6.</w:t>
      </w:r>
    </w:p>
    <w:p w14:paraId="2E9E775B" w14:textId="77777777" w:rsidR="00D85371" w:rsidRPr="00403067" w:rsidRDefault="00D85371" w:rsidP="00F775E2">
      <w:pPr>
        <w:pStyle w:val="Brdtextmedindrag"/>
      </w:pPr>
      <w:r w:rsidRPr="00403067">
        <w:t>För att omfattas av definitionen ska företaget verka enbart på grossist</w:t>
      </w:r>
      <w:r w:rsidRPr="00403067">
        <w:softHyphen/>
        <w:t>marknader för elektronisk kommunikation och vara helt frikopplat från slutkundsverksamhet. Detta måste gälla alla verksam</w:t>
      </w:r>
      <w:r w:rsidRPr="00403067">
        <w:softHyphen/>
        <w:t>heter inom företaget, alla bolag som har samma ägare och alla aktieägare som kan utöva kontroll över företaget. Potentiell påverkan på kon</w:t>
      </w:r>
      <w:r w:rsidRPr="00403067">
        <w:softHyphen/>
        <w:t>kurrensen får inte heller riskeras genom exklusivitets</w:t>
      </w:r>
      <w:r w:rsidRPr="00403067">
        <w:softHyphen/>
        <w:t>avtal, eller något annat avtal som har motsvarande effekt, med någon grossistkund som be</w:t>
      </w:r>
      <w:r w:rsidRPr="00403067">
        <w:softHyphen/>
        <w:t>driver slutkunds</w:t>
      </w:r>
      <w:r w:rsidRPr="00403067">
        <w:softHyphen/>
        <w:t>verksam</w:t>
      </w:r>
      <w:r w:rsidRPr="00403067">
        <w:softHyphen/>
        <w:t>het.</w:t>
      </w:r>
      <w:r>
        <w:t xml:space="preserve"> </w:t>
      </w:r>
      <w:r w:rsidRPr="00D21BA3">
        <w:t>Med slutkund avses den till vilken produkten eller tjänsten i slutändan ska levereras, till skillnad från en producent eller grossist.</w:t>
      </w:r>
    </w:p>
    <w:p w14:paraId="10559A61" w14:textId="40428A8E" w:rsidR="00D85371" w:rsidRPr="00403067" w:rsidRDefault="00D85371" w:rsidP="00F775E2">
      <w:pPr>
        <w:pStyle w:val="Brdtextmedindrag"/>
      </w:pPr>
      <w:r w:rsidRPr="00403067">
        <w:t xml:space="preserve">Definitionen av </w:t>
      </w:r>
      <w:r w:rsidRPr="00403067">
        <w:rPr>
          <w:i/>
        </w:rPr>
        <w:t xml:space="preserve">samtal </w:t>
      </w:r>
      <w:r w:rsidRPr="00403067">
        <w:t xml:space="preserve">överensstämmer i huvudsak med motsvarande definition i 1 kap. 7 § LEK (se prop. 2002/03:110 </w:t>
      </w:r>
      <w:r w:rsidR="00EB24E6">
        <w:t>s. 3</w:t>
      </w:r>
      <w:r w:rsidRPr="00403067">
        <w:t>59). Ändringen inne</w:t>
      </w:r>
      <w:r w:rsidRPr="00403067">
        <w:softHyphen/>
        <w:t>bär att definitionen knyts till den nya definitionen av interpersonella kom</w:t>
      </w:r>
      <w:r w:rsidRPr="00403067">
        <w:softHyphen/>
        <w:t>munikationstjänster, se ovan. Det är endast förbindelser som upprättas ge</w:t>
      </w:r>
      <w:r w:rsidRPr="00403067">
        <w:softHyphen/>
        <w:t>nom allmänt tillgängliga tjänster som omfattas. Definitionen motsvarar artikel 2.31 i EU-direktivet. Övervägandena finns i avsnitt 16.</w:t>
      </w:r>
      <w:r>
        <w:t>10.</w:t>
      </w:r>
      <w:r w:rsidRPr="00403067">
        <w:t>2.</w:t>
      </w:r>
    </w:p>
    <w:p w14:paraId="3F10372E" w14:textId="0E9B1BAA" w:rsidR="00D85371" w:rsidRPr="00403067" w:rsidRDefault="00D85371" w:rsidP="00F775E2">
      <w:pPr>
        <w:pStyle w:val="Brdtextmedindrag"/>
      </w:pPr>
      <w:r w:rsidRPr="00403067">
        <w:t xml:space="preserve">Definitionen av </w:t>
      </w:r>
      <w:r w:rsidRPr="00403067">
        <w:rPr>
          <w:i/>
        </w:rPr>
        <w:t xml:space="preserve">samtrafik </w:t>
      </w:r>
      <w:r w:rsidRPr="00403067">
        <w:t>överensstämmer i sak med motsvarande defi</w:t>
      </w:r>
      <w:r w:rsidRPr="00403067">
        <w:softHyphen/>
        <w:t>ni</w:t>
      </w:r>
      <w:r w:rsidRPr="00403067">
        <w:softHyphen/>
        <w:t>tion i 1 kap</w:t>
      </w:r>
      <w:r>
        <w:t>.</w:t>
      </w:r>
      <w:r w:rsidRPr="00403067">
        <w:t xml:space="preserve"> 7 § LEK (se prop. 2002/03:110 </w:t>
      </w:r>
      <w:r w:rsidR="00EB24E6">
        <w:t>s. 1</w:t>
      </w:r>
      <w:r w:rsidRPr="00403067">
        <w:t>67 och 360). Den mot</w:t>
      </w:r>
      <w:r w:rsidRPr="00403067">
        <w:softHyphen/>
        <w:t>svarar artikel 2.28 i EU-direktivet. Övervägandena finns i avsnitt 14.1.1.</w:t>
      </w:r>
    </w:p>
    <w:p w14:paraId="6C21C589" w14:textId="4308B394" w:rsidR="00D85371" w:rsidRPr="00403067" w:rsidRDefault="00D85371" w:rsidP="00F775E2">
      <w:pPr>
        <w:pStyle w:val="Brdtextmedindrag"/>
      </w:pPr>
      <w:r w:rsidRPr="00403067">
        <w:t xml:space="preserve">Definitionen av </w:t>
      </w:r>
      <w:bookmarkStart w:id="1809" w:name="_Hlk11918448"/>
      <w:r w:rsidRPr="00403067">
        <w:rPr>
          <w:i/>
        </w:rPr>
        <w:t>skadlig störning</w:t>
      </w:r>
      <w:bookmarkEnd w:id="1809"/>
      <w:r w:rsidRPr="00403067">
        <w:rPr>
          <w:i/>
        </w:rPr>
        <w:t xml:space="preserve"> </w:t>
      </w:r>
      <w:r w:rsidRPr="00403067">
        <w:t>överensstämmer med motsvarande de</w:t>
      </w:r>
      <w:r w:rsidRPr="00403067">
        <w:softHyphen/>
        <w:t xml:space="preserve">finition i 1 kap. 7 § LEK (se prop. 2002/03:110 </w:t>
      </w:r>
      <w:r w:rsidR="00EB24E6">
        <w:t>s. 1</w:t>
      </w:r>
      <w:r w:rsidRPr="00403067">
        <w:t>52 och 361). Definitio</w:t>
      </w:r>
      <w:r w:rsidRPr="00403067">
        <w:softHyphen/>
        <w:t>nen motsvarar artikel 2.20 i EU-direktivet. Övervägandena finns i av</w:t>
      </w:r>
      <w:r w:rsidRPr="00403067">
        <w:softHyphen/>
        <w:t>snitt 11.1.</w:t>
      </w:r>
    </w:p>
    <w:p w14:paraId="66A41333" w14:textId="0E4503E8" w:rsidR="00D85371" w:rsidRPr="00403067" w:rsidRDefault="00D85371" w:rsidP="00F775E2">
      <w:pPr>
        <w:pStyle w:val="Brdtextmedindrag"/>
      </w:pPr>
      <w:r w:rsidRPr="00403067">
        <w:t xml:space="preserve">Definitionen av </w:t>
      </w:r>
      <w:r w:rsidRPr="00403067">
        <w:rPr>
          <w:i/>
        </w:rPr>
        <w:t xml:space="preserve">slutanvändare </w:t>
      </w:r>
      <w:r w:rsidRPr="00403067">
        <w:t xml:space="preserve">överensstämmer i sak med motsvarande definition i 1 kap. 7 § LEK (se prop. 2002/03:110 </w:t>
      </w:r>
      <w:r w:rsidR="00EB24E6">
        <w:t>s. 3</w:t>
      </w:r>
      <w:r w:rsidRPr="00403067">
        <w:t>61). Definitionen motsvarar artikel 2.14 i EU-direktivet. Övervägan</w:t>
      </w:r>
      <w:r w:rsidRPr="00403067">
        <w:softHyphen/>
        <w:t>dena finns i avsnitt</w:t>
      </w:r>
      <w:r>
        <w:t> 8</w:t>
      </w:r>
      <w:r w:rsidRPr="00403067">
        <w:t>.</w:t>
      </w:r>
    </w:p>
    <w:p w14:paraId="3F81843D" w14:textId="77777777" w:rsidR="00D85371" w:rsidRPr="00403067" w:rsidRDefault="00D85371" w:rsidP="00F775E2">
      <w:pPr>
        <w:pStyle w:val="Brdtextmedindrag"/>
      </w:pPr>
      <w:r w:rsidRPr="00403067">
        <w:t>Definitionen av</w:t>
      </w:r>
      <w:r w:rsidRPr="00403067">
        <w:rPr>
          <w:i/>
        </w:rPr>
        <w:t xml:space="preserve"> små företag </w:t>
      </w:r>
      <w:r w:rsidRPr="00403067">
        <w:t>behandlas ovan, se mikroföretag.</w:t>
      </w:r>
    </w:p>
    <w:p w14:paraId="66BAE389" w14:textId="18C8C17C" w:rsidR="00D85371" w:rsidRPr="00403067" w:rsidRDefault="00D85371" w:rsidP="00F775E2">
      <w:pPr>
        <w:pStyle w:val="Brdtextmedindrag"/>
      </w:pPr>
      <w:r w:rsidRPr="00403067">
        <w:t xml:space="preserve">Definitionen av </w:t>
      </w:r>
      <w:r w:rsidRPr="00403067">
        <w:rPr>
          <w:i/>
        </w:rPr>
        <w:t>säkerhet i nät och tjänster</w:t>
      </w:r>
      <w:r w:rsidRPr="00403067">
        <w:t xml:space="preserve"> är ny. Den motsvarar i sak artikel 2.21 i EU-direktivet. Övervägandena finns i avsnitt 17.1. Kravet på tillgänglighet av</w:t>
      </w:r>
      <w:r w:rsidRPr="00403067">
        <w:softHyphen/>
        <w:t>ser bl.a. förmågan att upp</w:t>
      </w:r>
      <w:r w:rsidRPr="00403067">
        <w:softHyphen/>
        <w:t>rätt</w:t>
      </w:r>
      <w:r w:rsidRPr="00403067">
        <w:softHyphen/>
        <w:t>hålla avsedd funktion och skydd mot oönskad påverkan eller förändring i nät eller system</w:t>
      </w:r>
      <w:r>
        <w:t>. Det inne</w:t>
      </w:r>
      <w:r w:rsidR="00A00406">
        <w:softHyphen/>
      </w:r>
      <w:r>
        <w:t>bär också</w:t>
      </w:r>
      <w:r w:rsidRPr="00403067">
        <w:t xml:space="preserve"> att kommunikationens innehåll och relaterade upp</w:t>
      </w:r>
      <w:r w:rsidRPr="00403067">
        <w:softHyphen/>
        <w:t>gifter ska skyddas mot oavsiktlig eller otillåten utplåning. Autenticitet tar sikte på informationens ursprung. Det innebär bl.a. att uppgifter om var</w:t>
      </w:r>
      <w:r w:rsidRPr="00403067">
        <w:softHyphen/>
        <w:t>ifrån information härrör ska skyddas mot förfalsk</w:t>
      </w:r>
      <w:r w:rsidRPr="00403067">
        <w:softHyphen/>
        <w:t>ning eller förvanskning. I detta ingår sådant som skydd mot att nummer</w:t>
      </w:r>
      <w:r w:rsidRPr="00403067">
        <w:softHyphen/>
        <w:t>presentationstjänster manipuleras så att det ser ut för mottagaren som att sam</w:t>
      </w:r>
      <w:r w:rsidRPr="00403067">
        <w:softHyphen/>
        <w:t xml:space="preserve">talet kommer från ett visst </w:t>
      </w:r>
      <w:r w:rsidRPr="00403067">
        <w:lastRenderedPageBreak/>
        <w:t xml:space="preserve">telefonnummer, </w:t>
      </w:r>
      <w:r>
        <w:t>medan</w:t>
      </w:r>
      <w:r w:rsidRPr="00403067">
        <w:t xml:space="preserve"> det nummer som visas är oriktigt eller fiktivt (s.k. spoofing). Riktighet tar bl.a. sikte på förmågan att upprätthålla avsedd funk</w:t>
      </w:r>
      <w:r w:rsidR="00A00406">
        <w:softHyphen/>
      </w:r>
      <w:r w:rsidRPr="00403067">
        <w:t xml:space="preserve">tion och skydd mot oönskad påverkan eller förändring i nät eller system. </w:t>
      </w:r>
      <w:r w:rsidRPr="0026079A">
        <w:t>Utöver detta ska kommunikationens innehåll och relaterade upp</w:t>
      </w:r>
      <w:r w:rsidR="00A00406">
        <w:softHyphen/>
      </w:r>
      <w:r w:rsidRPr="0026079A">
        <w:t xml:space="preserve">gifter skyddas mot oavsiktlig eller otillåten förändring eller förvanskning. </w:t>
      </w:r>
      <w:r w:rsidRPr="00403067">
        <w:t>Konfiden</w:t>
      </w:r>
      <w:r>
        <w:softHyphen/>
      </w:r>
      <w:r w:rsidRPr="00403067">
        <w:t>tialitet innebär att uppgifter i nät och tjänster ska skyddas mot oavsiktlig eller otillåten åtkomst eller av</w:t>
      </w:r>
      <w:r w:rsidRPr="00403067">
        <w:softHyphen/>
        <w:t>slöjande.</w:t>
      </w:r>
      <w:r>
        <w:t xml:space="preserve"> Vad som avses med när</w:t>
      </w:r>
      <w:r w:rsidR="00A00406">
        <w:softHyphen/>
      </w:r>
      <w:r w:rsidRPr="00A00406">
        <w:rPr>
          <w:spacing w:val="-4"/>
        </w:rPr>
        <w:t>liggande tjänster anges inte i direktivet. Det får klargöras i rättstillämpningen.</w:t>
      </w:r>
    </w:p>
    <w:p w14:paraId="2AB7F4A2" w14:textId="77777777" w:rsidR="00D85371" w:rsidRPr="00403067" w:rsidRDefault="00D85371" w:rsidP="00F775E2">
      <w:pPr>
        <w:pStyle w:val="Brdtextmedindrag"/>
        <w:rPr>
          <w:spacing w:val="-1"/>
        </w:rPr>
      </w:pPr>
      <w:r w:rsidRPr="00403067">
        <w:rPr>
          <w:spacing w:val="-1"/>
        </w:rPr>
        <w:t xml:space="preserve">Definitionen av </w:t>
      </w:r>
      <w:r w:rsidRPr="00403067">
        <w:rPr>
          <w:i/>
          <w:spacing w:val="-1"/>
        </w:rPr>
        <w:t>säkerhetsincident</w:t>
      </w:r>
      <w:r w:rsidRPr="00403067">
        <w:rPr>
          <w:spacing w:val="-1"/>
        </w:rPr>
        <w:t xml:space="preserve"> är ny. Den motsvarar i sak artikel</w:t>
      </w:r>
      <w:r>
        <w:rPr>
          <w:spacing w:val="-1"/>
        </w:rPr>
        <w:t> </w:t>
      </w:r>
      <w:r w:rsidRPr="00403067">
        <w:rPr>
          <w:spacing w:val="-1"/>
        </w:rPr>
        <w:t>2.42 i EU-direktivet. Över</w:t>
      </w:r>
      <w:r w:rsidRPr="00403067">
        <w:rPr>
          <w:spacing w:val="-1"/>
        </w:rPr>
        <w:softHyphen/>
        <w:t>vägandena finns i avsnitt 17.1. En incident kan dels vara en händelse som påverkar förmågan att upprätt</w:t>
      </w:r>
      <w:r>
        <w:rPr>
          <w:spacing w:val="-1"/>
        </w:rPr>
        <w:t>hålla</w:t>
      </w:r>
      <w:r w:rsidRPr="00403067">
        <w:rPr>
          <w:spacing w:val="-1"/>
        </w:rPr>
        <w:t xml:space="preserve"> en viss säker</w:t>
      </w:r>
      <w:r>
        <w:rPr>
          <w:spacing w:val="-1"/>
        </w:rPr>
        <w:softHyphen/>
      </w:r>
      <w:r w:rsidRPr="00403067">
        <w:rPr>
          <w:spacing w:val="-1"/>
        </w:rPr>
        <w:t>hets</w:t>
      </w:r>
      <w:r>
        <w:rPr>
          <w:spacing w:val="-1"/>
        </w:rPr>
        <w:softHyphen/>
      </w:r>
      <w:r w:rsidRPr="00403067">
        <w:rPr>
          <w:spacing w:val="-1"/>
        </w:rPr>
        <w:t>nivå, dels en händelse med direkt negativ påverkan på tillgängligheten, riktig</w:t>
      </w:r>
      <w:r w:rsidRPr="00403067">
        <w:rPr>
          <w:spacing w:val="-1"/>
        </w:rPr>
        <w:softHyphen/>
        <w:t>heten, autenticiteten eller konfidentialiteten.</w:t>
      </w:r>
    </w:p>
    <w:p w14:paraId="6E30B9F9" w14:textId="6CE589B9" w:rsidR="00D85371" w:rsidRPr="00403067" w:rsidRDefault="00D85371" w:rsidP="00F775E2">
      <w:pPr>
        <w:pStyle w:val="Brdtextmedindrag"/>
      </w:pPr>
      <w:r w:rsidRPr="00403067">
        <w:t xml:space="preserve">Definitionen av </w:t>
      </w:r>
      <w:r w:rsidRPr="00403067">
        <w:rPr>
          <w:i/>
        </w:rPr>
        <w:t xml:space="preserve">talkommunikationstjänst </w:t>
      </w:r>
      <w:r>
        <w:rPr>
          <w:iCs/>
        </w:rPr>
        <w:t>är ny. Den</w:t>
      </w:r>
      <w:r>
        <w:t xml:space="preserve"> </w:t>
      </w:r>
      <w:r w:rsidRPr="00403067">
        <w:t>motsvarar i huvud</w:t>
      </w:r>
      <w:r>
        <w:softHyphen/>
      </w:r>
      <w:r w:rsidRPr="00403067">
        <w:t>sak defini</w:t>
      </w:r>
      <w:r w:rsidRPr="00403067">
        <w:softHyphen/>
        <w:t>tion</w:t>
      </w:r>
      <w:r w:rsidRPr="00403067">
        <w:softHyphen/>
        <w:t>en av en tele</w:t>
      </w:r>
      <w:r w:rsidRPr="00403067">
        <w:softHyphen/>
        <w:t xml:space="preserve">fonitjänst som är allmänt tillgänglig i 1 kap. 7 § LEK (se prop. 2002/03:110 </w:t>
      </w:r>
      <w:r w:rsidR="00EB24E6">
        <w:t>s. 3</w:t>
      </w:r>
      <w:r w:rsidRPr="00403067">
        <w:t>61). Till skillnad från en telefonitjänst krävs det att tjänst</w:t>
      </w:r>
      <w:r w:rsidRPr="00403067">
        <w:softHyphen/>
        <w:t>en är dubbelriktad för att vara en talkommunikations</w:t>
      </w:r>
      <w:r>
        <w:softHyphen/>
      </w:r>
      <w:r w:rsidRPr="00403067">
        <w:t>tjänst, dvs. ger möjlig</w:t>
      </w:r>
      <w:r w:rsidRPr="00403067">
        <w:softHyphen/>
        <w:t>het att ringa och ta emot samtal. Definitionen om</w:t>
      </w:r>
      <w:r>
        <w:softHyphen/>
      </w:r>
      <w:r w:rsidRPr="00403067">
        <w:t>fattar bara tjänster som gör det möjligt för båda parter att kommunicera. Därmed omfattas inte t.ex. en ”klick-funktion” på en kundtjänstwebbplats. Defini</w:t>
      </w:r>
      <w:r w:rsidRPr="00403067">
        <w:softHyphen/>
        <w:t>tion</w:t>
      </w:r>
      <w:r w:rsidRPr="00403067">
        <w:softHyphen/>
        <w:t>en mot</w:t>
      </w:r>
      <w:r w:rsidRPr="00403067">
        <w:softHyphen/>
        <w:t>svarar i sak artikel 2.32 i EU-direktivet. Övervägandena finns i av</w:t>
      </w:r>
      <w:r w:rsidRPr="00403067">
        <w:softHyphen/>
        <w:t>snitt 1</w:t>
      </w:r>
      <w:r>
        <w:t>5</w:t>
      </w:r>
      <w:r w:rsidRPr="00403067">
        <w:t>.</w:t>
      </w:r>
    </w:p>
    <w:p w14:paraId="5E5B7E77" w14:textId="2DF85F24" w:rsidR="00D85371" w:rsidRPr="00403067" w:rsidRDefault="00D85371" w:rsidP="00F775E2">
      <w:pPr>
        <w:pStyle w:val="Brdtextmedindrag"/>
      </w:pPr>
      <w:r w:rsidRPr="00403067">
        <w:t xml:space="preserve">Definitionen av </w:t>
      </w:r>
      <w:r w:rsidRPr="00403067">
        <w:rPr>
          <w:i/>
          <w:iCs/>
        </w:rPr>
        <w:t>telefonitjänst</w:t>
      </w:r>
      <w:r w:rsidRPr="00403067">
        <w:t xml:space="preserve"> är densamma som i 1 kap. 7 § LEK (se prop. 2002/03:110 </w:t>
      </w:r>
      <w:r w:rsidR="00EB24E6">
        <w:t>s. 3</w:t>
      </w:r>
      <w:r w:rsidRPr="00403067">
        <w:t>61 och prop. 2010</w:t>
      </w:r>
      <w:r>
        <w:t>/</w:t>
      </w:r>
      <w:r w:rsidRPr="00403067">
        <w:t xml:space="preserve">11:115 </w:t>
      </w:r>
      <w:r w:rsidR="00EB24E6">
        <w:t>s. 1</w:t>
      </w:r>
      <w:r w:rsidRPr="00403067">
        <w:t>57). Övervägandena finns i avsnitt 18.3.</w:t>
      </w:r>
    </w:p>
    <w:p w14:paraId="770F828E" w14:textId="48A22B49" w:rsidR="00D85371" w:rsidRDefault="00D85371" w:rsidP="00F775E2">
      <w:pPr>
        <w:pStyle w:val="Brdtextmedindrag"/>
      </w:pPr>
      <w:r w:rsidRPr="00403067">
        <w:t xml:space="preserve">Uttrycket </w:t>
      </w:r>
      <w:r w:rsidRPr="00403067">
        <w:rPr>
          <w:i/>
        </w:rPr>
        <w:t xml:space="preserve">tillhörande facilitet </w:t>
      </w:r>
      <w:r w:rsidRPr="00403067">
        <w:t xml:space="preserve">motsvarar </w:t>
      </w:r>
      <w:r>
        <w:t xml:space="preserve">i huvudsak </w:t>
      </w:r>
      <w:r w:rsidRPr="00403067">
        <w:t>definitionen av tillhörande in</w:t>
      </w:r>
      <w:r w:rsidRPr="00403067">
        <w:softHyphen/>
        <w:t xml:space="preserve">stallation i 1 kap. 7 § LEK (se prop. 2002/03:110 </w:t>
      </w:r>
      <w:r w:rsidR="00EB24E6">
        <w:t>s. 3</w:t>
      </w:r>
      <w:r w:rsidRPr="00403067">
        <w:t>61 och prop.</w:t>
      </w:r>
      <w:r w:rsidR="0092409C">
        <w:t> </w:t>
      </w:r>
      <w:r w:rsidRPr="00403067">
        <w:t xml:space="preserve">2010/11:115 </w:t>
      </w:r>
      <w:r w:rsidR="00EB24E6">
        <w:t>s. 1</w:t>
      </w:r>
      <w:r w:rsidRPr="00403067">
        <w:t>57). Definitionen motsvarar artikel 2.10 i EU-direk</w:t>
      </w:r>
      <w:r w:rsidR="0092409C">
        <w:softHyphen/>
      </w:r>
      <w:r w:rsidRPr="00403067">
        <w:t>tivet. Utformningen av definitionen ändras så att den ligger närmare lydel</w:t>
      </w:r>
      <w:r w:rsidR="0092409C">
        <w:softHyphen/>
      </w:r>
      <w:r w:rsidRPr="00403067">
        <w:t>sen i direktivet. Över</w:t>
      </w:r>
      <w:r w:rsidRPr="00403067">
        <w:softHyphen/>
      </w:r>
      <w:r>
        <w:softHyphen/>
      </w:r>
      <w:r w:rsidRPr="00403067">
        <w:t>vägandena finns i avsnitt 8.</w:t>
      </w:r>
    </w:p>
    <w:p w14:paraId="29106DEF" w14:textId="297F8A8E" w:rsidR="00D85371" w:rsidRDefault="00D85371" w:rsidP="00F775E2">
      <w:pPr>
        <w:pStyle w:val="Brdtextmedindrag"/>
      </w:pPr>
      <w:r w:rsidRPr="00403067">
        <w:t xml:space="preserve">Definitionen av </w:t>
      </w:r>
      <w:r w:rsidRPr="00403067">
        <w:rPr>
          <w:i/>
          <w:iCs/>
        </w:rPr>
        <w:t>trafikuppgift</w:t>
      </w:r>
      <w:r w:rsidRPr="00403067">
        <w:t xml:space="preserve"> är densamma som i 6 kap. 1 § LEK (se prop. 2002/03:110 </w:t>
      </w:r>
      <w:r w:rsidR="00EB24E6">
        <w:t>s. 3</w:t>
      </w:r>
      <w:r w:rsidRPr="00403067">
        <w:t>89 f.). Övervägandena finns i avsnitt 18.1.</w:t>
      </w:r>
    </w:p>
    <w:p w14:paraId="76563679" w14:textId="77777777" w:rsidR="00D85371" w:rsidRPr="00403067" w:rsidRDefault="00D85371" w:rsidP="00F775E2">
      <w:pPr>
        <w:pStyle w:val="Brdtextmedindrag"/>
      </w:pPr>
      <w:r w:rsidRPr="00403067">
        <w:t xml:space="preserve">Definitionen av </w:t>
      </w:r>
      <w:r w:rsidRPr="00403067">
        <w:rPr>
          <w:i/>
        </w:rPr>
        <w:t xml:space="preserve">trådlösa accesspunkter med kort räckvidd </w:t>
      </w:r>
      <w:r w:rsidRPr="00403067">
        <w:t>är ny</w:t>
      </w:r>
      <w:r w:rsidRPr="00403067">
        <w:rPr>
          <w:iCs/>
        </w:rPr>
        <w:t xml:space="preserve">. Den </w:t>
      </w:r>
      <w:r w:rsidRPr="00403067">
        <w:t>tar sikte på små celler med låg effekt som möjliggör anslutning till internet via tråd</w:t>
      </w:r>
      <w:r w:rsidRPr="00403067">
        <w:softHyphen/>
        <w:t>lösa lokala nät. Att tillgången till nätet ska vara oberoende av nät</w:t>
      </w:r>
      <w:r w:rsidRPr="00403067">
        <w:softHyphen/>
        <w:t>topo</w:t>
      </w:r>
      <w:r w:rsidRPr="00403067">
        <w:softHyphen/>
        <w:t xml:space="preserve">login innebär att det saknar betydelse enligt vilket mönster de olika enheterna i nätverket är </w:t>
      </w:r>
      <w:r>
        <w:t>i</w:t>
      </w:r>
      <w:r w:rsidRPr="00403067">
        <w:t>hopkopplade. Definitionen motsvarar artikel 2.23 i EU-direk</w:t>
      </w:r>
      <w:r w:rsidRPr="00403067">
        <w:softHyphen/>
        <w:t>tivet. Övervägandena finns i avsnitt 12.2.</w:t>
      </w:r>
    </w:p>
    <w:p w14:paraId="6474B930" w14:textId="77777777" w:rsidR="00D85371" w:rsidRPr="00403067" w:rsidRDefault="00D85371" w:rsidP="00F775E2">
      <w:pPr>
        <w:pStyle w:val="Brdtextmedindrag"/>
      </w:pPr>
      <w:r w:rsidRPr="00403067">
        <w:t>Specificerade krav på fysiska och tekniska egenskaper för trådlösa access</w:t>
      </w:r>
      <w:r w:rsidRPr="00403067">
        <w:softHyphen/>
        <w:t>punkter med kort räckvidd finns i kommissionens genomförande</w:t>
      </w:r>
      <w:r w:rsidRPr="00403067">
        <w:softHyphen/>
        <w:t>förordning (EU) 2020/1070 av den 20 juli 2020 om fastställande av egen</w:t>
      </w:r>
      <w:r w:rsidRPr="00403067">
        <w:softHyphen/>
        <w:t>skaper för trådlösa accesspunkter med kort räckvidd enligt artikel 57.2 i Europa</w:t>
      </w:r>
      <w:r w:rsidRPr="00403067">
        <w:softHyphen/>
        <w:t>parlamentets och rådets direktiv (EU) 2018/1972 om inrättande av en europeisk kodex för elektronisk kommunikation.</w:t>
      </w:r>
    </w:p>
    <w:p w14:paraId="6CF162BE" w14:textId="77777777" w:rsidR="00D85371" w:rsidRPr="00403067" w:rsidRDefault="00D85371" w:rsidP="00F775E2">
      <w:pPr>
        <w:pStyle w:val="Brdtextmedindrag"/>
      </w:pPr>
      <w:r w:rsidRPr="00403067">
        <w:t xml:space="preserve">Definitionen av </w:t>
      </w:r>
      <w:r w:rsidRPr="00403067">
        <w:rPr>
          <w:i/>
        </w:rPr>
        <w:t xml:space="preserve">trådlösa lokala nät </w:t>
      </w:r>
      <w:r w:rsidRPr="00403067">
        <w:t>är ny.</w:t>
      </w:r>
      <w:r w:rsidRPr="00403067">
        <w:rPr>
          <w:iCs/>
        </w:rPr>
        <w:t xml:space="preserve"> Den </w:t>
      </w:r>
      <w:r w:rsidRPr="00403067">
        <w:t>tar sikte på s.k. RLAN (</w:t>
      </w:r>
      <w:r w:rsidRPr="003E4927">
        <w:t>radio local area network</w:t>
      </w:r>
      <w:r w:rsidRPr="00403067">
        <w:t>) som består av trådlösa accesspunkter med låg effekt som möjliggör anslutning till internet. Beteckningen WiFi används ofta för vanlig RLAN-teknik i konsumentledet. Definitionen motsvarar artikel 2.24 i EU-direktivet. Övervägandena finns i avsnitt 12.1.</w:t>
      </w:r>
    </w:p>
    <w:p w14:paraId="0365F9FB" w14:textId="3A6EA9C8" w:rsidR="00D85371" w:rsidRPr="00403067" w:rsidRDefault="00D85371" w:rsidP="00F775E2">
      <w:pPr>
        <w:pStyle w:val="Brdtextmedindrag"/>
      </w:pPr>
      <w:r w:rsidRPr="00403067">
        <w:lastRenderedPageBreak/>
        <w:t xml:space="preserve">Definitionen av </w:t>
      </w:r>
      <w:bookmarkStart w:id="1810" w:name="_Hlk11918474"/>
      <w:r w:rsidRPr="00403067">
        <w:rPr>
          <w:i/>
        </w:rPr>
        <w:t>vertikalt integrerad operatör</w:t>
      </w:r>
      <w:r w:rsidRPr="00403067">
        <w:t xml:space="preserve"> </w:t>
      </w:r>
      <w:bookmarkEnd w:id="1810"/>
      <w:r w:rsidRPr="00403067">
        <w:t xml:space="preserve">motsvarar definitionen i 1 kap. 7 § LEK (se prop. 2007/08:73 </w:t>
      </w:r>
      <w:r w:rsidR="00EB24E6">
        <w:t>s. 3</w:t>
      </w:r>
      <w:r w:rsidRPr="00403067">
        <w:t>6). Den saknar motsvarighet i EU-direktivet. Övervägandena finns i avsnitt 14.6.</w:t>
      </w:r>
    </w:p>
    <w:p w14:paraId="7A33B579" w14:textId="77777777" w:rsidR="00D85371" w:rsidRPr="00403067" w:rsidRDefault="00D85371" w:rsidP="00F775E2">
      <w:pPr>
        <w:pStyle w:val="Brdtextmedindrag"/>
        <w:ind w:firstLine="0"/>
      </w:pPr>
    </w:p>
    <w:p w14:paraId="2CC5D201" w14:textId="77777777" w:rsidR="00D85371" w:rsidRPr="00403067" w:rsidRDefault="00D85371" w:rsidP="00F775E2">
      <w:pPr>
        <w:pStyle w:val="Brdtextmedindrag"/>
        <w:ind w:firstLine="0"/>
        <w:rPr>
          <w:sz w:val="18"/>
          <w:szCs w:val="19"/>
        </w:rPr>
      </w:pPr>
      <w:r w:rsidRPr="00403067">
        <w:rPr>
          <w:b/>
          <w:sz w:val="18"/>
          <w:szCs w:val="18"/>
        </w:rPr>
        <w:t>8 §</w:t>
      </w:r>
      <w:r w:rsidRPr="002631AF">
        <w:rPr>
          <w:sz w:val="18"/>
          <w:szCs w:val="18"/>
        </w:rPr>
        <w:t>    </w:t>
      </w:r>
      <w:r>
        <w:rPr>
          <w:sz w:val="18"/>
          <w:szCs w:val="19"/>
        </w:rPr>
        <w:t>Orden</w:t>
      </w:r>
      <w:r w:rsidRPr="00403067">
        <w:rPr>
          <w:sz w:val="18"/>
          <w:szCs w:val="19"/>
        </w:rPr>
        <w:t xml:space="preserve"> behandling och samtycke har i 8 och 9 kap. samma innebörd som i EU:s dataskyddsförordning.</w:t>
      </w:r>
    </w:p>
    <w:p w14:paraId="3C162B55" w14:textId="77777777" w:rsidR="00D85371" w:rsidRPr="00403067" w:rsidRDefault="00D85371" w:rsidP="00F775E2">
      <w:pPr>
        <w:pStyle w:val="Brdtextmedindrag"/>
        <w:ind w:firstLine="0"/>
      </w:pPr>
    </w:p>
    <w:p w14:paraId="398933D8" w14:textId="61621696" w:rsidR="00D85371" w:rsidRPr="00403067" w:rsidRDefault="00D85371" w:rsidP="00F775E2">
      <w:pPr>
        <w:pStyle w:val="Brdtext"/>
      </w:pPr>
      <w:r w:rsidRPr="00403067">
        <w:t>Paragrafen hänvisar till EU:s dataskyddsförordning i fråga om innebörden av uttrycken behandling</w:t>
      </w:r>
      <w:r>
        <w:t xml:space="preserve"> </w:t>
      </w:r>
      <w:r w:rsidRPr="00403067">
        <w:t xml:space="preserve">och samtycke när dessa används </w:t>
      </w:r>
      <w:r>
        <w:t>i</w:t>
      </w:r>
      <w:r w:rsidRPr="00403067">
        <w:t xml:space="preserve"> 8 och 9 kap. denna lag. Den motsvarar </w:t>
      </w:r>
      <w:r>
        <w:t xml:space="preserve">delvis </w:t>
      </w:r>
      <w:r w:rsidRPr="00403067">
        <w:t xml:space="preserve">6 kap. 1 § andra stycket LEK (se prop. 2002/03:110 </w:t>
      </w:r>
      <w:r w:rsidR="00EB24E6">
        <w:t>s. 2</w:t>
      </w:r>
      <w:r w:rsidRPr="00403067">
        <w:t xml:space="preserve">48 f. och 389 f. och prop. 2017/18:122 </w:t>
      </w:r>
      <w:r w:rsidR="00EB24E6">
        <w:t>s. 4</w:t>
      </w:r>
      <w:r w:rsidRPr="00403067">
        <w:t>5 f. och 52 f.). Övervägandena finns i avsnitt 18.1.</w:t>
      </w:r>
    </w:p>
    <w:p w14:paraId="5F96C8BF" w14:textId="77777777" w:rsidR="00D85371" w:rsidRPr="00EB4EE6" w:rsidRDefault="00D85371" w:rsidP="00F775E2">
      <w:pPr>
        <w:pStyle w:val="Rubrik4utannumrering"/>
      </w:pPr>
      <w:r>
        <w:t xml:space="preserve">Erkännande </w:t>
      </w:r>
      <w:r w:rsidRPr="00366405">
        <w:t>av</w:t>
      </w:r>
      <w:r>
        <w:t xml:space="preserve"> operatör</w:t>
      </w:r>
    </w:p>
    <w:p w14:paraId="36A03B14" w14:textId="77777777" w:rsidR="00D85371" w:rsidRPr="00403067" w:rsidRDefault="00D85371" w:rsidP="00F775E2">
      <w:pPr>
        <w:pStyle w:val="Brdtext"/>
      </w:pPr>
      <w:r>
        <w:rPr>
          <w:b/>
          <w:sz w:val="18"/>
          <w:szCs w:val="19"/>
        </w:rPr>
        <w:t>9</w:t>
      </w:r>
      <w:r w:rsidRPr="00403067">
        <w:rPr>
          <w:b/>
          <w:sz w:val="18"/>
          <w:szCs w:val="19"/>
        </w:rPr>
        <w:t> §</w:t>
      </w:r>
      <w:r w:rsidRPr="00403067">
        <w:rPr>
          <w:sz w:val="18"/>
          <w:szCs w:val="19"/>
        </w:rPr>
        <w:t xml:space="preserve">    Regeringen eller den myndighet som regeringen bestämmer får besluta om erkännande av en operatör enligt bestämmelser som </w:t>
      </w:r>
      <w:r>
        <w:rPr>
          <w:sz w:val="18"/>
          <w:szCs w:val="19"/>
        </w:rPr>
        <w:t>har antagits</w:t>
      </w:r>
      <w:r w:rsidRPr="00403067">
        <w:rPr>
          <w:sz w:val="18"/>
          <w:szCs w:val="19"/>
        </w:rPr>
        <w:t xml:space="preserve"> av </w:t>
      </w:r>
      <w:r>
        <w:rPr>
          <w:sz w:val="18"/>
          <w:szCs w:val="19"/>
        </w:rPr>
        <w:t>I</w:t>
      </w:r>
      <w:r w:rsidRPr="00071BCC">
        <w:rPr>
          <w:sz w:val="18"/>
          <w:szCs w:val="19"/>
        </w:rPr>
        <w:t>nter</w:t>
      </w:r>
      <w:r>
        <w:rPr>
          <w:sz w:val="18"/>
          <w:szCs w:val="19"/>
        </w:rPr>
        <w:softHyphen/>
      </w:r>
      <w:r w:rsidRPr="00071BCC">
        <w:rPr>
          <w:sz w:val="18"/>
          <w:szCs w:val="19"/>
        </w:rPr>
        <w:t>nationella</w:t>
      </w:r>
      <w:r w:rsidRPr="00403067">
        <w:rPr>
          <w:sz w:val="18"/>
          <w:szCs w:val="19"/>
        </w:rPr>
        <w:t xml:space="preserve"> teleunionen och får meddela de föreskrifter som behövs för sådana er</w:t>
      </w:r>
      <w:r>
        <w:rPr>
          <w:sz w:val="18"/>
          <w:szCs w:val="19"/>
        </w:rPr>
        <w:softHyphen/>
      </w:r>
      <w:r w:rsidRPr="00403067">
        <w:rPr>
          <w:sz w:val="18"/>
          <w:szCs w:val="19"/>
        </w:rPr>
        <w:t>kännanden.</w:t>
      </w:r>
    </w:p>
    <w:p w14:paraId="3C073320" w14:textId="77777777" w:rsidR="00D85371" w:rsidRDefault="00D85371" w:rsidP="00F775E2">
      <w:pPr>
        <w:pStyle w:val="Brdtextmedindrag"/>
        <w:ind w:firstLine="0"/>
      </w:pPr>
    </w:p>
    <w:p w14:paraId="7B4129B0" w14:textId="7CE9D2AE" w:rsidR="00D85371" w:rsidRDefault="00D85371" w:rsidP="00F775E2">
      <w:pPr>
        <w:pStyle w:val="Brdtext"/>
      </w:pPr>
      <w:r w:rsidRPr="00403067">
        <w:t xml:space="preserve">Paragrafen behandlar erkännande av </w:t>
      </w:r>
      <w:r>
        <w:t xml:space="preserve">en </w:t>
      </w:r>
      <w:r w:rsidRPr="00403067">
        <w:t>operatör som s.k.</w:t>
      </w:r>
      <w:r w:rsidRPr="00403067">
        <w:rPr>
          <w:rFonts w:eastAsiaTheme="minorHAnsi"/>
        </w:rPr>
        <w:t xml:space="preserve"> Recognized Operating Agency (ROA). </w:t>
      </w:r>
      <w:r w:rsidRPr="00403067">
        <w:t xml:space="preserve">Den motsvarar i sak 2 kap. 5 § LEK (se prop. 1992/93:200 </w:t>
      </w:r>
      <w:r w:rsidR="00EB24E6">
        <w:t>s. 1</w:t>
      </w:r>
      <w:r w:rsidRPr="00403067">
        <w:t xml:space="preserve">46 f. och 312 och prop. 2002/03:110 </w:t>
      </w:r>
      <w:r w:rsidR="00EB24E6">
        <w:t>s. 3</w:t>
      </w:r>
      <w:r w:rsidRPr="00403067">
        <w:t>64). Över</w:t>
      </w:r>
      <w:r w:rsidRPr="00403067">
        <w:softHyphen/>
        <w:t>vägan</w:t>
      </w:r>
      <w:r w:rsidR="003B4C94">
        <w:softHyphen/>
      </w:r>
      <w:r w:rsidRPr="00403067">
        <w:t>dena finns i avsnitt 9.2.</w:t>
      </w:r>
    </w:p>
    <w:p w14:paraId="0DE947B1" w14:textId="77777777" w:rsidR="00D85371" w:rsidRPr="00EB4EE6" w:rsidDel="00EB4EE6" w:rsidRDefault="00D85371" w:rsidP="00F775E2">
      <w:pPr>
        <w:pStyle w:val="Rubrik4utannumrering"/>
      </w:pPr>
      <w:r>
        <w:t>Maritima avräkningsorgan</w:t>
      </w:r>
    </w:p>
    <w:p w14:paraId="4970036D" w14:textId="77777777" w:rsidR="00D85371" w:rsidRPr="00403067" w:rsidRDefault="00D85371" w:rsidP="00F775E2">
      <w:pPr>
        <w:pStyle w:val="Brdtext"/>
        <w:rPr>
          <w:sz w:val="18"/>
          <w:szCs w:val="19"/>
        </w:rPr>
      </w:pPr>
      <w:r>
        <w:rPr>
          <w:b/>
          <w:sz w:val="18"/>
          <w:szCs w:val="19"/>
        </w:rPr>
        <w:t>10</w:t>
      </w:r>
      <w:r w:rsidRPr="00403067">
        <w:rPr>
          <w:b/>
          <w:sz w:val="18"/>
          <w:szCs w:val="19"/>
        </w:rPr>
        <w:t> §</w:t>
      </w:r>
      <w:r w:rsidRPr="00403067">
        <w:rPr>
          <w:sz w:val="18"/>
          <w:szCs w:val="19"/>
        </w:rPr>
        <w:t xml:space="preserve">    Regeringen eller den myndighet som regeringen bestämmer får besluta om registrering av maritima avräkningsorgan enligt bestämmelser som </w:t>
      </w:r>
      <w:r>
        <w:rPr>
          <w:sz w:val="18"/>
          <w:szCs w:val="19"/>
        </w:rPr>
        <w:t>har antagits</w:t>
      </w:r>
      <w:r w:rsidRPr="00403067">
        <w:rPr>
          <w:sz w:val="18"/>
          <w:szCs w:val="19"/>
        </w:rPr>
        <w:t xml:space="preserve"> av </w:t>
      </w:r>
      <w:r>
        <w:rPr>
          <w:sz w:val="18"/>
          <w:szCs w:val="19"/>
        </w:rPr>
        <w:t>I</w:t>
      </w:r>
      <w:r w:rsidRPr="00403067">
        <w:rPr>
          <w:sz w:val="18"/>
          <w:szCs w:val="19"/>
        </w:rPr>
        <w:t>nternationella teleunionen och får meddela de föreskrifter som behövs för sådan registrering.</w:t>
      </w:r>
    </w:p>
    <w:p w14:paraId="69405A4A" w14:textId="77777777" w:rsidR="00D85371" w:rsidRPr="00403067" w:rsidRDefault="00D85371" w:rsidP="00F775E2">
      <w:pPr>
        <w:pStyle w:val="Brdtext"/>
      </w:pPr>
    </w:p>
    <w:p w14:paraId="64D4C616" w14:textId="6BE083E5" w:rsidR="00D85371" w:rsidRPr="00EB4EE6" w:rsidRDefault="00D85371" w:rsidP="00F775E2">
      <w:pPr>
        <w:pStyle w:val="Brdtext"/>
      </w:pPr>
      <w:r w:rsidRPr="00403067">
        <w:t>Paragrafen behandlar registrering av maritima avräkningsorgan. Den mot</w:t>
      </w:r>
      <w:r w:rsidRPr="00403067">
        <w:softHyphen/>
        <w:t xml:space="preserve">svarar i sak 2 kap. 6 § LEK (se prop. 2002/03:110 </w:t>
      </w:r>
      <w:r w:rsidR="00EB24E6">
        <w:t>s. 1</w:t>
      </w:r>
      <w:r w:rsidRPr="00403067">
        <w:t>25 f.). Över</w:t>
      </w:r>
      <w:r>
        <w:softHyphen/>
      </w:r>
      <w:r w:rsidRPr="00403067">
        <w:t>vägan</w:t>
      </w:r>
      <w:r w:rsidR="006E64C4">
        <w:softHyphen/>
      </w:r>
      <w:r w:rsidRPr="00403067">
        <w:t>dena finns i avsnitt 9.2.</w:t>
      </w:r>
    </w:p>
    <w:p w14:paraId="51C027D6" w14:textId="77777777" w:rsidR="00D85371" w:rsidRPr="00403067" w:rsidRDefault="00D85371" w:rsidP="00F775E2">
      <w:pPr>
        <w:pStyle w:val="Rubrik4utannumrering"/>
      </w:pPr>
      <w:r w:rsidRPr="00403067">
        <w:t>Kommunikationsverksamhet vid höjd beredskap</w:t>
      </w:r>
    </w:p>
    <w:p w14:paraId="53C52185" w14:textId="77777777" w:rsidR="00D85371" w:rsidRPr="00403067" w:rsidRDefault="00D85371" w:rsidP="00F775E2">
      <w:pPr>
        <w:pStyle w:val="Brdtext"/>
        <w:rPr>
          <w:sz w:val="18"/>
          <w:szCs w:val="19"/>
        </w:rPr>
      </w:pPr>
      <w:r>
        <w:rPr>
          <w:b/>
          <w:sz w:val="18"/>
          <w:szCs w:val="19"/>
        </w:rPr>
        <w:t>11</w:t>
      </w:r>
      <w:r w:rsidRPr="00403067">
        <w:rPr>
          <w:b/>
          <w:sz w:val="18"/>
          <w:szCs w:val="19"/>
        </w:rPr>
        <w:t> §</w:t>
      </w:r>
      <w:r w:rsidRPr="002631AF">
        <w:rPr>
          <w:bCs/>
          <w:sz w:val="18"/>
          <w:szCs w:val="19"/>
        </w:rPr>
        <w:t>    </w:t>
      </w:r>
      <w:r>
        <w:rPr>
          <w:bCs/>
          <w:sz w:val="18"/>
          <w:szCs w:val="19"/>
        </w:rPr>
        <w:t xml:space="preserve">Om </w:t>
      </w:r>
      <w:r w:rsidRPr="00403067">
        <w:rPr>
          <w:sz w:val="18"/>
          <w:szCs w:val="19"/>
        </w:rPr>
        <w:t xml:space="preserve">Sverige </w:t>
      </w:r>
      <w:r>
        <w:rPr>
          <w:sz w:val="18"/>
          <w:szCs w:val="19"/>
        </w:rPr>
        <w:t xml:space="preserve">är </w:t>
      </w:r>
      <w:r w:rsidRPr="00403067">
        <w:rPr>
          <w:sz w:val="18"/>
          <w:szCs w:val="19"/>
        </w:rPr>
        <w:t xml:space="preserve">i krig eller krigsfara eller </w:t>
      </w:r>
      <w:r>
        <w:rPr>
          <w:sz w:val="18"/>
          <w:szCs w:val="19"/>
        </w:rPr>
        <w:t xml:space="preserve">om det </w:t>
      </w:r>
      <w:r w:rsidRPr="00403067">
        <w:rPr>
          <w:sz w:val="18"/>
          <w:szCs w:val="19"/>
        </w:rPr>
        <w:t>råder sådana utomordentliga för</w:t>
      </w:r>
      <w:r w:rsidRPr="00403067">
        <w:rPr>
          <w:sz w:val="18"/>
          <w:szCs w:val="19"/>
        </w:rPr>
        <w:softHyphen/>
        <w:t xml:space="preserve">hållanden som är föranledda av att det är krig utanför Sveriges gränser eller av att Sverige har varit i krig eller krigsfara, får regeringen meddela de föreskrifter om elektroniska kommunikationsnät och </w:t>
      </w:r>
      <w:r>
        <w:rPr>
          <w:sz w:val="18"/>
          <w:szCs w:val="19"/>
        </w:rPr>
        <w:t xml:space="preserve">elektroniska </w:t>
      </w:r>
      <w:r w:rsidRPr="00403067">
        <w:rPr>
          <w:sz w:val="18"/>
          <w:szCs w:val="19"/>
        </w:rPr>
        <w:t>kommunika</w:t>
      </w:r>
      <w:r>
        <w:rPr>
          <w:sz w:val="18"/>
          <w:szCs w:val="19"/>
        </w:rPr>
        <w:softHyphen/>
      </w:r>
      <w:r w:rsidRPr="00403067">
        <w:rPr>
          <w:sz w:val="18"/>
          <w:szCs w:val="19"/>
        </w:rPr>
        <w:t>tions</w:t>
      </w:r>
      <w:r>
        <w:rPr>
          <w:sz w:val="18"/>
          <w:szCs w:val="19"/>
        </w:rPr>
        <w:softHyphen/>
      </w:r>
      <w:r w:rsidRPr="00403067">
        <w:rPr>
          <w:sz w:val="18"/>
          <w:szCs w:val="19"/>
        </w:rPr>
        <w:t>tjänster med tillhörande fa</w:t>
      </w:r>
      <w:r w:rsidRPr="00403067">
        <w:rPr>
          <w:sz w:val="18"/>
          <w:szCs w:val="19"/>
        </w:rPr>
        <w:softHyphen/>
        <w:t>ciliteter och tjänster samt annan radioanvändning som behövs med hänsyn till lan</w:t>
      </w:r>
      <w:r w:rsidRPr="00403067">
        <w:rPr>
          <w:sz w:val="18"/>
          <w:szCs w:val="19"/>
        </w:rPr>
        <w:softHyphen/>
        <w:t>dets försvar eller säkerhet i övrigt.</w:t>
      </w:r>
    </w:p>
    <w:p w14:paraId="4CA3D0EB" w14:textId="77777777" w:rsidR="00D85371" w:rsidRPr="00403067" w:rsidRDefault="00D85371" w:rsidP="00F775E2">
      <w:pPr>
        <w:pStyle w:val="Brdtextmedindrag"/>
      </w:pPr>
      <w:r w:rsidRPr="00403067">
        <w:rPr>
          <w:sz w:val="18"/>
          <w:szCs w:val="19"/>
        </w:rPr>
        <w:t>Regeringen eller den myndighet som regeringen bestämmer får meddela före</w:t>
      </w:r>
      <w:r w:rsidRPr="00403067">
        <w:rPr>
          <w:sz w:val="18"/>
          <w:szCs w:val="19"/>
        </w:rPr>
        <w:softHyphen/>
        <w:t>skrifter om den fredstida planeringen för totalförsvarets behov av elektroniska kommunikationer under sådana förhållanden som anges i första stycket.</w:t>
      </w:r>
    </w:p>
    <w:p w14:paraId="4392ACE6" w14:textId="77777777" w:rsidR="00D85371" w:rsidRPr="00403067" w:rsidRDefault="00D85371" w:rsidP="00F775E2">
      <w:pPr>
        <w:pStyle w:val="Brdtextmedindrag"/>
        <w:ind w:firstLine="0"/>
      </w:pPr>
    </w:p>
    <w:p w14:paraId="6CFFD21D" w14:textId="42D51F68" w:rsidR="00D85371" w:rsidRPr="00403067" w:rsidRDefault="00D85371" w:rsidP="00F775E2">
      <w:pPr>
        <w:pStyle w:val="Brdtext"/>
      </w:pPr>
      <w:r w:rsidRPr="00403067">
        <w:t>Paragrafen gör det möjligt att meddela föreskrifter om kommunikations</w:t>
      </w:r>
      <w:r w:rsidRPr="00403067">
        <w:softHyphen/>
        <w:t xml:space="preserve">verksamhet vid höjd beredskap. Den motsvarar i sak 1 kap. 8 § LEK (se prop. 1992/93:200 </w:t>
      </w:r>
      <w:r w:rsidR="00EB24E6">
        <w:t>s. 7</w:t>
      </w:r>
      <w:r w:rsidRPr="00403067">
        <w:t>9 och 314</w:t>
      </w:r>
      <w:r>
        <w:t xml:space="preserve"> och </w:t>
      </w:r>
      <w:r w:rsidRPr="00403067">
        <w:t xml:space="preserve">prop. 2002/03:110 </w:t>
      </w:r>
      <w:r w:rsidR="00EB24E6">
        <w:t>s. 3</w:t>
      </w:r>
      <w:r w:rsidRPr="00403067">
        <w:t>61). Överväg</w:t>
      </w:r>
      <w:r w:rsidRPr="00403067">
        <w:softHyphen/>
        <w:t>an</w:t>
      </w:r>
      <w:r w:rsidRPr="00403067">
        <w:softHyphen/>
        <w:t>dena finns i avsnitt 6.</w:t>
      </w:r>
    </w:p>
    <w:p w14:paraId="2D2C8538" w14:textId="77777777" w:rsidR="00D85371" w:rsidRPr="00403067" w:rsidRDefault="00D85371" w:rsidP="00F775E2">
      <w:pPr>
        <w:pStyle w:val="Brdtextmedindrag"/>
        <w:ind w:firstLine="0"/>
      </w:pPr>
    </w:p>
    <w:p w14:paraId="1FFF715D" w14:textId="10636205" w:rsidR="00D85371" w:rsidRPr="00403067" w:rsidRDefault="00D85371" w:rsidP="00F775E2">
      <w:pPr>
        <w:pStyle w:val="Brdtext"/>
        <w:rPr>
          <w:sz w:val="18"/>
          <w:szCs w:val="19"/>
        </w:rPr>
      </w:pPr>
      <w:r w:rsidRPr="00403067">
        <w:rPr>
          <w:b/>
          <w:sz w:val="18"/>
          <w:szCs w:val="19"/>
        </w:rPr>
        <w:t>1</w:t>
      </w:r>
      <w:r>
        <w:rPr>
          <w:b/>
          <w:sz w:val="18"/>
          <w:szCs w:val="19"/>
        </w:rPr>
        <w:t>2</w:t>
      </w:r>
      <w:r w:rsidRPr="00403067">
        <w:rPr>
          <w:b/>
          <w:sz w:val="18"/>
          <w:szCs w:val="19"/>
        </w:rPr>
        <w:t> §</w:t>
      </w:r>
      <w:r w:rsidRPr="00403067">
        <w:rPr>
          <w:sz w:val="18"/>
          <w:szCs w:val="19"/>
        </w:rPr>
        <w:t xml:space="preserve">    Regleringsmyndigheten får ålägga den som tillhandahåller </w:t>
      </w:r>
      <w:r>
        <w:rPr>
          <w:sz w:val="18"/>
          <w:szCs w:val="19"/>
        </w:rPr>
        <w:t xml:space="preserve">sådana </w:t>
      </w:r>
      <w:r w:rsidRPr="00403067">
        <w:rPr>
          <w:sz w:val="18"/>
          <w:szCs w:val="19"/>
        </w:rPr>
        <w:t>elektro</w:t>
      </w:r>
      <w:r w:rsidR="0092409C">
        <w:rPr>
          <w:sz w:val="18"/>
          <w:szCs w:val="19"/>
        </w:rPr>
        <w:softHyphen/>
      </w:r>
      <w:r w:rsidRPr="00403067">
        <w:rPr>
          <w:sz w:val="18"/>
          <w:szCs w:val="19"/>
        </w:rPr>
        <w:t>niska kom</w:t>
      </w:r>
      <w:r w:rsidRPr="00403067">
        <w:rPr>
          <w:sz w:val="18"/>
          <w:szCs w:val="19"/>
        </w:rPr>
        <w:softHyphen/>
        <w:t xml:space="preserve">munikationsnät eller elektroniska kommunikationstjänster </w:t>
      </w:r>
      <w:r>
        <w:rPr>
          <w:sz w:val="18"/>
          <w:szCs w:val="19"/>
        </w:rPr>
        <w:t xml:space="preserve">som är </w:t>
      </w:r>
      <w:r w:rsidRPr="00403067">
        <w:rPr>
          <w:sz w:val="18"/>
          <w:szCs w:val="19"/>
        </w:rPr>
        <w:t xml:space="preserve">av </w:t>
      </w:r>
      <w:r w:rsidRPr="00403067">
        <w:rPr>
          <w:sz w:val="18"/>
          <w:szCs w:val="19"/>
        </w:rPr>
        <w:lastRenderedPageBreak/>
        <w:t>särskild betydel</w:t>
      </w:r>
      <w:r>
        <w:rPr>
          <w:sz w:val="18"/>
          <w:szCs w:val="19"/>
        </w:rPr>
        <w:softHyphen/>
      </w:r>
      <w:r w:rsidRPr="00403067">
        <w:rPr>
          <w:sz w:val="18"/>
          <w:szCs w:val="19"/>
        </w:rPr>
        <w:t>se från allmän synpunkt att på visst sätt beakta totalförsvarets behov av elektronisk kommunikation under höjd beredskap.</w:t>
      </w:r>
    </w:p>
    <w:p w14:paraId="25ACC338" w14:textId="77777777" w:rsidR="00D85371" w:rsidRPr="00403067" w:rsidRDefault="00D85371" w:rsidP="00F775E2">
      <w:pPr>
        <w:pStyle w:val="Brdtextmedindrag"/>
        <w:ind w:firstLine="0"/>
      </w:pPr>
    </w:p>
    <w:p w14:paraId="6FCA0B4A" w14:textId="2DBA843D" w:rsidR="00D85371" w:rsidRPr="00403067" w:rsidRDefault="00D85371" w:rsidP="00F775E2">
      <w:pPr>
        <w:pStyle w:val="Brdtext"/>
      </w:pPr>
      <w:r w:rsidRPr="00403067">
        <w:t>Paragrafen gör det möjligt att ålägga vissa tillhandahållare att beakta total</w:t>
      </w:r>
      <w:r w:rsidRPr="00403067">
        <w:softHyphen/>
        <w:t xml:space="preserve">försvarets behov vid höjd beredskap. Den motsvarar i sak 1 kap. 9 § LEK (se prop. 2002/03:110 </w:t>
      </w:r>
      <w:r w:rsidR="00EB24E6">
        <w:t>s. 2</w:t>
      </w:r>
      <w:r w:rsidRPr="00403067">
        <w:t xml:space="preserve">39 f. och 361 f.). </w:t>
      </w:r>
      <w:r w:rsidRPr="00185952">
        <w:t xml:space="preserve">Paragrafen utformas enligt </w:t>
      </w:r>
      <w:r w:rsidRPr="00185952">
        <w:rPr>
          <w:i/>
          <w:iCs/>
        </w:rPr>
        <w:t>Lagrådets</w:t>
      </w:r>
      <w:r w:rsidRPr="00185952">
        <w:t xml:space="preserve"> förslag</w:t>
      </w:r>
      <w:r>
        <w:t xml:space="preserve">. </w:t>
      </w:r>
      <w:r w:rsidRPr="00403067">
        <w:t>Övervägandena finns i av</w:t>
      </w:r>
      <w:r w:rsidRPr="00403067">
        <w:softHyphen/>
        <w:t>snitt 6.</w:t>
      </w:r>
    </w:p>
    <w:p w14:paraId="35200ED1" w14:textId="77777777" w:rsidR="00D85371" w:rsidRPr="00403067" w:rsidRDefault="00D85371" w:rsidP="00F775E2">
      <w:pPr>
        <w:pStyle w:val="Rubrik3utannumrering"/>
      </w:pPr>
      <w:bookmarkStart w:id="1811" w:name="_Toc73006029"/>
      <w:r w:rsidRPr="00403067">
        <w:t>2 kap. Anmälan av verksamhet</w:t>
      </w:r>
      <w:bookmarkEnd w:id="1811"/>
    </w:p>
    <w:p w14:paraId="29E5485C" w14:textId="77777777" w:rsidR="00D85371" w:rsidRDefault="00D85371" w:rsidP="00F775E2">
      <w:pPr>
        <w:pStyle w:val="Brdtext"/>
        <w:rPr>
          <w:sz w:val="18"/>
          <w:szCs w:val="19"/>
        </w:rPr>
      </w:pPr>
      <w:r w:rsidRPr="00403067">
        <w:rPr>
          <w:b/>
          <w:sz w:val="18"/>
          <w:szCs w:val="19"/>
        </w:rPr>
        <w:t>1 §</w:t>
      </w:r>
      <w:r w:rsidRPr="00403067">
        <w:rPr>
          <w:sz w:val="18"/>
          <w:szCs w:val="19"/>
        </w:rPr>
        <w:t>  </w:t>
      </w:r>
      <w:r>
        <w:rPr>
          <w:sz w:val="18"/>
          <w:szCs w:val="19"/>
        </w:rPr>
        <w:t> </w:t>
      </w:r>
      <w:r w:rsidRPr="00403067">
        <w:rPr>
          <w:sz w:val="18"/>
          <w:szCs w:val="19"/>
        </w:rPr>
        <w:t> </w:t>
      </w:r>
      <w:r>
        <w:rPr>
          <w:sz w:val="18"/>
          <w:szCs w:val="19"/>
        </w:rPr>
        <w:t>Allmänna elektroniska kommunikationsnät som vanligen tillhandahålls mot ersättning eller allmänt tillgängliga elektroniska kommunikationstjänster får tillhanda</w:t>
      </w:r>
      <w:r>
        <w:rPr>
          <w:sz w:val="18"/>
          <w:szCs w:val="19"/>
        </w:rPr>
        <w:softHyphen/>
        <w:t>hållas endast efter anmälan till tillsynsmyndigheten.</w:t>
      </w:r>
    </w:p>
    <w:p w14:paraId="5C15C27E" w14:textId="77777777" w:rsidR="00D85371" w:rsidRPr="003C05E5" w:rsidRDefault="00D85371" w:rsidP="00F775E2">
      <w:pPr>
        <w:pStyle w:val="Brdtextmedindrag"/>
        <w:rPr>
          <w:sz w:val="18"/>
          <w:szCs w:val="18"/>
        </w:rPr>
      </w:pPr>
      <w:r w:rsidRPr="003C05E5">
        <w:rPr>
          <w:sz w:val="18"/>
          <w:szCs w:val="18"/>
        </w:rPr>
        <w:t>Första stycket gäller inte</w:t>
      </w:r>
    </w:p>
    <w:p w14:paraId="49D34A24" w14:textId="0A29F0DC" w:rsidR="00D85371" w:rsidRDefault="00D85371" w:rsidP="00F775E2">
      <w:pPr>
        <w:pStyle w:val="Brdtextmedindrag"/>
        <w:rPr>
          <w:sz w:val="18"/>
          <w:szCs w:val="19"/>
        </w:rPr>
      </w:pPr>
      <w:r>
        <w:t>1. </w:t>
      </w:r>
      <w:r>
        <w:rPr>
          <w:sz w:val="18"/>
          <w:szCs w:val="19"/>
        </w:rPr>
        <w:t>nummeroberoende interpersonella kommunikationstjänster, eller</w:t>
      </w:r>
    </w:p>
    <w:p w14:paraId="49D03645" w14:textId="77777777" w:rsidR="00D85371" w:rsidRPr="00403067" w:rsidRDefault="00D85371" w:rsidP="00F775E2">
      <w:pPr>
        <w:pStyle w:val="Brdtextmedindrag"/>
        <w:rPr>
          <w:sz w:val="18"/>
          <w:szCs w:val="19"/>
        </w:rPr>
      </w:pPr>
      <w:r>
        <w:t>2. </w:t>
      </w:r>
      <w:r w:rsidRPr="00C24AA0">
        <w:rPr>
          <w:sz w:val="18"/>
          <w:szCs w:val="18"/>
        </w:rPr>
        <w:t>v</w:t>
      </w:r>
      <w:r w:rsidRPr="00403067">
        <w:rPr>
          <w:sz w:val="18"/>
          <w:szCs w:val="19"/>
        </w:rPr>
        <w:t>erksamhet som består enbart i överför</w:t>
      </w:r>
      <w:r>
        <w:rPr>
          <w:sz w:val="18"/>
          <w:szCs w:val="19"/>
        </w:rPr>
        <w:t>ing av</w:t>
      </w:r>
      <w:r w:rsidRPr="00403067">
        <w:rPr>
          <w:sz w:val="18"/>
          <w:szCs w:val="19"/>
        </w:rPr>
        <w:t xml:space="preserve"> signaler via tråd för utsändning till allmänheten av program som avses i 1 kap. 2 § yttrandefrihets</w:t>
      </w:r>
      <w:r>
        <w:rPr>
          <w:sz w:val="18"/>
          <w:szCs w:val="19"/>
        </w:rPr>
        <w:softHyphen/>
      </w:r>
      <w:r w:rsidRPr="00403067">
        <w:rPr>
          <w:sz w:val="18"/>
          <w:szCs w:val="19"/>
        </w:rPr>
        <w:t>grundlagen</w:t>
      </w:r>
      <w:r>
        <w:rPr>
          <w:sz w:val="18"/>
          <w:szCs w:val="19"/>
        </w:rPr>
        <w:t>.</w:t>
      </w:r>
    </w:p>
    <w:p w14:paraId="53BEE42F" w14:textId="77777777" w:rsidR="00D85371" w:rsidRPr="00403067" w:rsidRDefault="00D85371" w:rsidP="00F775E2">
      <w:pPr>
        <w:pStyle w:val="Brdtextmedindrag"/>
        <w:rPr>
          <w:sz w:val="18"/>
          <w:szCs w:val="18"/>
        </w:rPr>
      </w:pPr>
      <w:r w:rsidRPr="00403067">
        <w:rPr>
          <w:sz w:val="18"/>
          <w:szCs w:val="19"/>
        </w:rPr>
        <w:t xml:space="preserve">Regeringen eller den myndighet som regeringen bestämmer får meddela </w:t>
      </w:r>
      <w:r w:rsidRPr="00403067">
        <w:rPr>
          <w:sz w:val="18"/>
          <w:szCs w:val="18"/>
        </w:rPr>
        <w:t>före</w:t>
      </w:r>
      <w:r>
        <w:rPr>
          <w:sz w:val="18"/>
          <w:szCs w:val="18"/>
        </w:rPr>
        <w:softHyphen/>
      </w:r>
      <w:r w:rsidRPr="00403067">
        <w:rPr>
          <w:sz w:val="18"/>
          <w:szCs w:val="18"/>
        </w:rPr>
        <w:t>skrifter</w:t>
      </w:r>
      <w:r w:rsidRPr="00403067">
        <w:rPr>
          <w:sz w:val="18"/>
          <w:szCs w:val="19"/>
        </w:rPr>
        <w:t xml:space="preserve"> om ytterligare undantag från </w:t>
      </w:r>
      <w:r>
        <w:rPr>
          <w:sz w:val="18"/>
          <w:szCs w:val="19"/>
        </w:rPr>
        <w:t xml:space="preserve">kravet på </w:t>
      </w:r>
      <w:r>
        <w:rPr>
          <w:sz w:val="18"/>
          <w:szCs w:val="18"/>
        </w:rPr>
        <w:t>anmälan</w:t>
      </w:r>
      <w:r w:rsidRPr="00403067">
        <w:rPr>
          <w:sz w:val="18"/>
          <w:szCs w:val="19"/>
        </w:rPr>
        <w:t>.</w:t>
      </w:r>
    </w:p>
    <w:p w14:paraId="5D44C739" w14:textId="77777777" w:rsidR="00D85371" w:rsidRPr="00403067" w:rsidRDefault="00D85371" w:rsidP="00F775E2">
      <w:pPr>
        <w:pStyle w:val="Brdtext"/>
      </w:pPr>
    </w:p>
    <w:p w14:paraId="329BC1FB" w14:textId="5FE5E288" w:rsidR="00D85371" w:rsidRPr="00403067" w:rsidRDefault="00D85371" w:rsidP="00F775E2">
      <w:pPr>
        <w:pStyle w:val="Brdtext"/>
      </w:pPr>
      <w:r w:rsidRPr="00403067">
        <w:t xml:space="preserve">Paragrafen anger att det finns </w:t>
      </w:r>
      <w:r>
        <w:t>ett krav på alla som avser att tillhandahålla vissa nät eller tjänster att göra en anmälan till tillsynsmyndigheten innan de påbörjar verksamheten.</w:t>
      </w:r>
      <w:r w:rsidRPr="00403067">
        <w:t xml:space="preserve"> </w:t>
      </w:r>
      <w:r>
        <w:t xml:space="preserve">Undantag från kravet gäller i vissa fall enligt andra stycket. </w:t>
      </w:r>
      <w:r w:rsidR="006E64C4">
        <w:t>Paragrafen</w:t>
      </w:r>
      <w:r w:rsidRPr="00403067">
        <w:t xml:space="preserve"> motsvarar i sak 2 kap. 1 </w:t>
      </w:r>
      <w:r>
        <w:t>och 2 §</w:t>
      </w:r>
      <w:r w:rsidRPr="00403067">
        <w:t xml:space="preserve">§ LEK (se prop. 2002/03:110 </w:t>
      </w:r>
      <w:r w:rsidR="00EB24E6">
        <w:t>s. 1</w:t>
      </w:r>
      <w:r>
        <w:t>19</w:t>
      </w:r>
      <w:r w:rsidRPr="00403067">
        <w:t> f.</w:t>
      </w:r>
      <w:r>
        <w:t>, 124</w:t>
      </w:r>
      <w:r w:rsidRPr="00403067">
        <w:t xml:space="preserve"> och 362</w:t>
      </w:r>
      <w:r>
        <w:t xml:space="preserve"> f. </w:t>
      </w:r>
      <w:r w:rsidRPr="00403067">
        <w:t xml:space="preserve">och prop. 2017/18:260 </w:t>
      </w:r>
      <w:r w:rsidR="00EB24E6">
        <w:t>s. 5</w:t>
      </w:r>
      <w:r w:rsidRPr="00403067">
        <w:t xml:space="preserve">9 f. och 88). Paragrafen har stöd i artikel 12.3 i EU-direktivet. </w:t>
      </w:r>
      <w:r w:rsidRPr="00780A96">
        <w:t xml:space="preserve">Paragrafen utformas enligt </w:t>
      </w:r>
      <w:r w:rsidRPr="00780A96">
        <w:rPr>
          <w:i/>
          <w:iCs/>
        </w:rPr>
        <w:t>Lagrådets</w:t>
      </w:r>
      <w:r w:rsidRPr="00780A96">
        <w:t xml:space="preserve"> förslag</w:t>
      </w:r>
      <w:r>
        <w:t xml:space="preserve">. </w:t>
      </w:r>
      <w:r w:rsidRPr="00403067">
        <w:t>Övervägandena finns i avsnitt 9.1.</w:t>
      </w:r>
    </w:p>
    <w:p w14:paraId="1C6D7FB8" w14:textId="77777777" w:rsidR="00D85371" w:rsidRPr="00403067" w:rsidRDefault="00D85371" w:rsidP="00F775E2">
      <w:pPr>
        <w:pStyle w:val="Brdtextmedindrag"/>
      </w:pPr>
      <w:r>
        <w:t>Kravet på anmälan</w:t>
      </w:r>
      <w:r w:rsidRPr="00403067">
        <w:t xml:space="preserve"> gäller inte för nummeroberoende inter</w:t>
      </w:r>
      <w:r w:rsidRPr="00403067">
        <w:softHyphen/>
        <w:t>personella kom</w:t>
      </w:r>
      <w:r w:rsidRPr="00403067">
        <w:softHyphen/>
        <w:t>munikationstjänster.</w:t>
      </w:r>
    </w:p>
    <w:p w14:paraId="2FC97EE6" w14:textId="77777777" w:rsidR="00D85371" w:rsidRDefault="00D85371" w:rsidP="00F775E2">
      <w:pPr>
        <w:pStyle w:val="Brdtext"/>
      </w:pPr>
    </w:p>
    <w:p w14:paraId="60161B37" w14:textId="360B7687" w:rsidR="00D85371" w:rsidRPr="00403067" w:rsidRDefault="00D85371" w:rsidP="00F775E2">
      <w:pPr>
        <w:pStyle w:val="Brdtext"/>
        <w:rPr>
          <w:sz w:val="18"/>
          <w:szCs w:val="19"/>
        </w:rPr>
      </w:pPr>
      <w:r>
        <w:rPr>
          <w:b/>
          <w:sz w:val="18"/>
          <w:szCs w:val="19"/>
        </w:rPr>
        <w:t>2</w:t>
      </w:r>
      <w:r w:rsidRPr="00403067">
        <w:rPr>
          <w:b/>
          <w:sz w:val="18"/>
          <w:szCs w:val="19"/>
        </w:rPr>
        <w:t> §</w:t>
      </w:r>
      <w:r w:rsidRPr="00403067">
        <w:rPr>
          <w:sz w:val="18"/>
          <w:szCs w:val="19"/>
        </w:rPr>
        <w:t xml:space="preserve">    Den som </w:t>
      </w:r>
      <w:r>
        <w:rPr>
          <w:sz w:val="18"/>
          <w:szCs w:val="19"/>
        </w:rPr>
        <w:t>har gjort en anmälan</w:t>
      </w:r>
      <w:r w:rsidRPr="00403067">
        <w:rPr>
          <w:sz w:val="18"/>
          <w:szCs w:val="19"/>
        </w:rPr>
        <w:t xml:space="preserve"> enligt 1 § ska utan dröjsmål </w:t>
      </w:r>
      <w:r>
        <w:rPr>
          <w:sz w:val="18"/>
          <w:szCs w:val="19"/>
        </w:rPr>
        <w:t>meddela</w:t>
      </w:r>
      <w:r w:rsidRPr="00403067">
        <w:rPr>
          <w:sz w:val="18"/>
          <w:szCs w:val="19"/>
        </w:rPr>
        <w:t xml:space="preserve"> </w:t>
      </w:r>
      <w:r>
        <w:rPr>
          <w:sz w:val="18"/>
          <w:szCs w:val="19"/>
        </w:rPr>
        <w:t>till</w:t>
      </w:r>
      <w:r>
        <w:rPr>
          <w:sz w:val="18"/>
          <w:szCs w:val="19"/>
        </w:rPr>
        <w:softHyphen/>
        <w:t>syns</w:t>
      </w:r>
      <w:r w:rsidR="0092409C">
        <w:rPr>
          <w:sz w:val="18"/>
          <w:szCs w:val="19"/>
        </w:rPr>
        <w:softHyphen/>
      </w:r>
      <w:r w:rsidRPr="00403067">
        <w:rPr>
          <w:sz w:val="18"/>
          <w:szCs w:val="19"/>
        </w:rPr>
        <w:t>myndigheten om verksamheten upphör.</w:t>
      </w:r>
    </w:p>
    <w:p w14:paraId="4B1EE8C4" w14:textId="77777777" w:rsidR="00D85371" w:rsidRPr="00403067" w:rsidRDefault="00D85371" w:rsidP="00F775E2">
      <w:pPr>
        <w:pStyle w:val="Brdtext"/>
      </w:pPr>
    </w:p>
    <w:p w14:paraId="7BD49498" w14:textId="6EAA51B6" w:rsidR="00D85371" w:rsidRPr="00403067" w:rsidRDefault="00D85371" w:rsidP="00F775E2">
      <w:pPr>
        <w:pStyle w:val="Brdtext"/>
      </w:pPr>
      <w:r w:rsidRPr="00403067">
        <w:t xml:space="preserve">Paragrafen motsvarar i sak 2 kap. 4 § LEK (se prop. 2002/03:110 </w:t>
      </w:r>
      <w:r w:rsidR="00EB24E6">
        <w:t>s. 1</w:t>
      </w:r>
      <w:r w:rsidRPr="00403067">
        <w:t xml:space="preserve">23 och 364). </w:t>
      </w:r>
      <w:r>
        <w:t xml:space="preserve">Paragrafen får en ny beteckning enligt </w:t>
      </w:r>
      <w:r w:rsidRPr="00140CD4">
        <w:rPr>
          <w:i/>
          <w:iCs/>
        </w:rPr>
        <w:t>Lagrådets</w:t>
      </w:r>
      <w:r>
        <w:t xml:space="preserve"> förslag. </w:t>
      </w:r>
      <w:r w:rsidRPr="00403067">
        <w:t>Över</w:t>
      </w:r>
      <w:r w:rsidR="00DA1F9B">
        <w:softHyphen/>
      </w:r>
      <w:r w:rsidRPr="00403067">
        <w:t>vägandena finns i avsnitt 9.1.</w:t>
      </w:r>
    </w:p>
    <w:p w14:paraId="255592EA" w14:textId="77777777" w:rsidR="00D85371" w:rsidRPr="004773ED" w:rsidRDefault="00D85371" w:rsidP="00F775E2">
      <w:pPr>
        <w:pStyle w:val="Brdtext"/>
        <w:rPr>
          <w:szCs w:val="21"/>
        </w:rPr>
      </w:pPr>
    </w:p>
    <w:p w14:paraId="5EF1F30C" w14:textId="77777777" w:rsidR="00D85371" w:rsidRPr="00403067" w:rsidRDefault="00D85371" w:rsidP="00F775E2">
      <w:pPr>
        <w:pStyle w:val="Brdtext"/>
        <w:rPr>
          <w:sz w:val="18"/>
          <w:szCs w:val="19"/>
        </w:rPr>
      </w:pPr>
      <w:r>
        <w:rPr>
          <w:b/>
          <w:sz w:val="18"/>
          <w:szCs w:val="19"/>
        </w:rPr>
        <w:t>3</w:t>
      </w:r>
      <w:r w:rsidRPr="00403067">
        <w:rPr>
          <w:b/>
          <w:sz w:val="18"/>
          <w:szCs w:val="19"/>
        </w:rPr>
        <w:t> §</w:t>
      </w:r>
      <w:r w:rsidRPr="00403067">
        <w:rPr>
          <w:sz w:val="18"/>
          <w:szCs w:val="19"/>
        </w:rPr>
        <w:t xml:space="preserve">    Den som </w:t>
      </w:r>
      <w:r>
        <w:rPr>
          <w:sz w:val="18"/>
          <w:szCs w:val="19"/>
        </w:rPr>
        <w:t>bedriver verksamhet som ska anmälas</w:t>
      </w:r>
      <w:r w:rsidRPr="00403067">
        <w:rPr>
          <w:sz w:val="18"/>
          <w:szCs w:val="19"/>
        </w:rPr>
        <w:t xml:space="preserve"> enligt 1 § ska tillämpa sådana standarder som Europeiska kommissionen</w:t>
      </w:r>
      <w:r>
        <w:rPr>
          <w:sz w:val="18"/>
          <w:szCs w:val="19"/>
        </w:rPr>
        <w:t xml:space="preserve">, </w:t>
      </w:r>
      <w:r w:rsidRPr="00403067">
        <w:rPr>
          <w:sz w:val="18"/>
          <w:szCs w:val="19"/>
        </w:rPr>
        <w:t>i en för</w:t>
      </w:r>
      <w:r>
        <w:rPr>
          <w:sz w:val="18"/>
          <w:szCs w:val="19"/>
        </w:rPr>
        <w:softHyphen/>
      </w:r>
      <w:r w:rsidRPr="00403067">
        <w:rPr>
          <w:sz w:val="18"/>
          <w:szCs w:val="19"/>
        </w:rPr>
        <w:t xml:space="preserve">teckning som </w:t>
      </w:r>
      <w:r>
        <w:rPr>
          <w:sz w:val="18"/>
          <w:szCs w:val="19"/>
        </w:rPr>
        <w:t xml:space="preserve">har </w:t>
      </w:r>
      <w:r w:rsidRPr="00403067">
        <w:rPr>
          <w:sz w:val="18"/>
          <w:szCs w:val="19"/>
        </w:rPr>
        <w:t>offentliggjorts i Europeiska unionens officiella tidning</w:t>
      </w:r>
      <w:r>
        <w:rPr>
          <w:sz w:val="18"/>
          <w:szCs w:val="19"/>
        </w:rPr>
        <w:t>,</w:t>
      </w:r>
      <w:r w:rsidRPr="00403067">
        <w:rPr>
          <w:sz w:val="18"/>
          <w:szCs w:val="19"/>
        </w:rPr>
        <w:t xml:space="preserve"> </w:t>
      </w:r>
      <w:r>
        <w:rPr>
          <w:sz w:val="18"/>
          <w:szCs w:val="19"/>
        </w:rPr>
        <w:t xml:space="preserve">har </w:t>
      </w:r>
      <w:r w:rsidRPr="00403067">
        <w:rPr>
          <w:sz w:val="18"/>
          <w:szCs w:val="19"/>
        </w:rPr>
        <w:t>angett som obligatoriska.</w:t>
      </w:r>
    </w:p>
    <w:p w14:paraId="0305FD9D" w14:textId="77777777" w:rsidR="00D85371" w:rsidRPr="00403067" w:rsidRDefault="00D85371" w:rsidP="00F775E2">
      <w:pPr>
        <w:pStyle w:val="Brdtextmedindrag"/>
        <w:ind w:firstLine="0"/>
      </w:pPr>
    </w:p>
    <w:p w14:paraId="17DF12E1" w14:textId="7F2A360F" w:rsidR="00D85371" w:rsidRPr="00403067" w:rsidRDefault="00D85371" w:rsidP="00F775E2">
      <w:pPr>
        <w:pStyle w:val="Brdtext"/>
      </w:pPr>
      <w:r w:rsidRPr="00403067">
        <w:t xml:space="preserve">Paragrafen innehåller en skyldighet att tillämpa obligatoriska standarder. Den motsvarar i sak 2 kap. 3 § LEK (se prop. 2002/03:110 </w:t>
      </w:r>
      <w:r w:rsidR="00EB24E6">
        <w:t>s. 1</w:t>
      </w:r>
      <w:r w:rsidRPr="00403067">
        <w:t>24 f. och 363). Paragrafen genomför arti</w:t>
      </w:r>
      <w:r w:rsidRPr="00403067">
        <w:softHyphen/>
        <w:t xml:space="preserve">kel 39.4 i EU-direktivet. </w:t>
      </w:r>
      <w:r>
        <w:t xml:space="preserve">Paragrafen får en ny beteckning enligt </w:t>
      </w:r>
      <w:r w:rsidRPr="00140CD4">
        <w:rPr>
          <w:i/>
          <w:iCs/>
        </w:rPr>
        <w:t>Lagrådets</w:t>
      </w:r>
      <w:r>
        <w:t xml:space="preserve"> förslag.</w:t>
      </w:r>
      <w:r w:rsidRPr="00403067">
        <w:t xml:space="preserve"> Övervägandena finns i avsnitt 10.</w:t>
      </w:r>
    </w:p>
    <w:p w14:paraId="63E406F9" w14:textId="77777777" w:rsidR="00D85371" w:rsidRPr="00403067" w:rsidRDefault="00D85371" w:rsidP="00F775E2">
      <w:pPr>
        <w:pStyle w:val="Rubrik3utannumrering"/>
      </w:pPr>
      <w:bookmarkStart w:id="1812" w:name="_Toc73006030"/>
      <w:r w:rsidRPr="00403067">
        <w:t>3 kap. Rätt att använda radiosändare</w:t>
      </w:r>
      <w:bookmarkEnd w:id="1812"/>
    </w:p>
    <w:p w14:paraId="3DEC6901" w14:textId="77777777" w:rsidR="00D85371" w:rsidRPr="00403067" w:rsidRDefault="00D85371" w:rsidP="00F775E2">
      <w:pPr>
        <w:pStyle w:val="Rubrik4utannumrering"/>
        <w:spacing w:before="0"/>
      </w:pPr>
      <w:r w:rsidRPr="00403067">
        <w:t>Tillstånd att använda radiosändare</w:t>
      </w:r>
    </w:p>
    <w:p w14:paraId="31853071" w14:textId="77777777" w:rsidR="00D85371" w:rsidRPr="00403067" w:rsidRDefault="00D85371" w:rsidP="00F775E2">
      <w:pPr>
        <w:pStyle w:val="Brdtext"/>
        <w:rPr>
          <w:sz w:val="18"/>
          <w:szCs w:val="19"/>
        </w:rPr>
      </w:pPr>
      <w:r w:rsidRPr="00403067">
        <w:rPr>
          <w:b/>
          <w:sz w:val="18"/>
          <w:szCs w:val="19"/>
        </w:rPr>
        <w:t>1 §</w:t>
      </w:r>
      <w:r w:rsidRPr="002631AF">
        <w:rPr>
          <w:bCs/>
          <w:sz w:val="18"/>
          <w:szCs w:val="19"/>
        </w:rPr>
        <w:t> </w:t>
      </w:r>
      <w:r w:rsidRPr="002631AF">
        <w:rPr>
          <w:sz w:val="18"/>
          <w:szCs w:val="19"/>
        </w:rPr>
        <w:t>   </w:t>
      </w:r>
      <w:r w:rsidRPr="00403067">
        <w:rPr>
          <w:sz w:val="18"/>
          <w:szCs w:val="19"/>
        </w:rPr>
        <w:t>Radiosändare får användas här i landet eller på ett svenskt fartyg eller luft</w:t>
      </w:r>
      <w:r w:rsidRPr="00403067">
        <w:rPr>
          <w:sz w:val="18"/>
          <w:szCs w:val="19"/>
        </w:rPr>
        <w:softHyphen/>
        <w:t xml:space="preserve">fartyg utomlands endast efter tillstånd från regleringsmyndigheten. Ett tillstånd ska </w:t>
      </w:r>
      <w:r w:rsidRPr="00403067">
        <w:rPr>
          <w:sz w:val="18"/>
          <w:szCs w:val="19"/>
        </w:rPr>
        <w:lastRenderedPageBreak/>
        <w:t>avse rätt</w:t>
      </w:r>
      <w:r>
        <w:rPr>
          <w:sz w:val="18"/>
          <w:szCs w:val="19"/>
        </w:rPr>
        <w:t>en</w:t>
      </w:r>
      <w:r w:rsidRPr="00403067">
        <w:rPr>
          <w:sz w:val="18"/>
          <w:szCs w:val="19"/>
        </w:rPr>
        <w:t xml:space="preserve"> att använda en viss radiosändare eller att använda radiosändare inom ett visst frekvensutrymme.</w:t>
      </w:r>
    </w:p>
    <w:p w14:paraId="5DA03A29" w14:textId="77777777" w:rsidR="00D85371" w:rsidRPr="00403067" w:rsidRDefault="00D85371" w:rsidP="00F775E2">
      <w:pPr>
        <w:pStyle w:val="Brdtextmedindrag"/>
        <w:ind w:firstLine="0"/>
      </w:pPr>
    </w:p>
    <w:p w14:paraId="66E4324D" w14:textId="180A6286" w:rsidR="00D85371" w:rsidRPr="00403067" w:rsidRDefault="00D85371" w:rsidP="00F775E2">
      <w:pPr>
        <w:pStyle w:val="Brdtext"/>
      </w:pPr>
      <w:r w:rsidRPr="00403067">
        <w:t xml:space="preserve">Paragrafen innehåller ett grundläggande krav på tillstånd för att använda radiosändare. Tillstånd meddelas som sändartillstånd (rätt att använda en viss radiosändare) eller blocktillstånd (rätt att använda radiosändare inom ett visst frekvensutrymme). Paragrafen motsvarar i sak 3 kap. 1 § LEK (se prop. 2002/03:110 </w:t>
      </w:r>
      <w:r w:rsidR="00EB24E6">
        <w:t>s. 1</w:t>
      </w:r>
      <w:r w:rsidRPr="00403067">
        <w:t xml:space="preserve">32 och 364 och prop. 2009/10:193 </w:t>
      </w:r>
      <w:r w:rsidR="00EB24E6">
        <w:t>s. 6</w:t>
      </w:r>
      <w:r w:rsidRPr="00403067">
        <w:t>0 f. och 92). Den genomför artikel 46.1 (delvis) i EU-direktivet. Övervägandena finns i avsnitt 11.2.1.</w:t>
      </w:r>
    </w:p>
    <w:p w14:paraId="5B6A9408" w14:textId="77777777" w:rsidR="00D85371" w:rsidRPr="00403067" w:rsidRDefault="00D85371" w:rsidP="00F775E2">
      <w:pPr>
        <w:pStyle w:val="Brdtextmedindrag"/>
        <w:ind w:firstLine="0"/>
      </w:pPr>
    </w:p>
    <w:p w14:paraId="22BDCB81" w14:textId="77777777" w:rsidR="00D85371" w:rsidRPr="00403067" w:rsidRDefault="00D85371" w:rsidP="00F775E2">
      <w:pPr>
        <w:pStyle w:val="Brdtext"/>
        <w:rPr>
          <w:sz w:val="18"/>
          <w:szCs w:val="19"/>
        </w:rPr>
      </w:pPr>
      <w:r w:rsidRPr="00403067">
        <w:rPr>
          <w:b/>
          <w:sz w:val="18"/>
          <w:szCs w:val="19"/>
        </w:rPr>
        <w:t>2 §</w:t>
      </w:r>
      <w:r w:rsidRPr="00403067">
        <w:rPr>
          <w:sz w:val="18"/>
          <w:szCs w:val="19"/>
        </w:rPr>
        <w:t>    Om användningen av frekvensutrymme samt villkoren och förfarandet för bevilja</w:t>
      </w:r>
      <w:r>
        <w:rPr>
          <w:sz w:val="18"/>
          <w:szCs w:val="19"/>
        </w:rPr>
        <w:t>ndet av</w:t>
      </w:r>
      <w:r w:rsidRPr="00403067">
        <w:rPr>
          <w:sz w:val="18"/>
          <w:szCs w:val="19"/>
        </w:rPr>
        <w:t xml:space="preserve"> tillstånd att använda radiosändare har harmoniserats i enlighet med inter</w:t>
      </w:r>
      <w:r w:rsidRPr="00403067">
        <w:rPr>
          <w:sz w:val="18"/>
          <w:szCs w:val="19"/>
        </w:rPr>
        <w:softHyphen/>
        <w:t xml:space="preserve">nationella avtal som Sverige har anslutit sig till eller bestämmelser </w:t>
      </w:r>
      <w:r>
        <w:rPr>
          <w:sz w:val="18"/>
          <w:szCs w:val="19"/>
        </w:rPr>
        <w:t>som har antagits</w:t>
      </w:r>
      <w:r w:rsidRPr="00403067">
        <w:rPr>
          <w:sz w:val="18"/>
          <w:szCs w:val="19"/>
        </w:rPr>
        <w:t xml:space="preserve"> med stöd av fördraget om Europeiska unionens funktionssätt, ska den som har beviljats </w:t>
      </w:r>
      <w:r>
        <w:rPr>
          <w:sz w:val="18"/>
          <w:szCs w:val="19"/>
        </w:rPr>
        <w:t xml:space="preserve">ett </w:t>
      </w:r>
      <w:r w:rsidRPr="00403067">
        <w:rPr>
          <w:sz w:val="18"/>
          <w:szCs w:val="19"/>
        </w:rPr>
        <w:t xml:space="preserve">sådant tillstånd anses ha </w:t>
      </w:r>
      <w:r>
        <w:rPr>
          <w:sz w:val="18"/>
          <w:szCs w:val="19"/>
        </w:rPr>
        <w:t>ett</w:t>
      </w:r>
      <w:r w:rsidRPr="00403067">
        <w:rPr>
          <w:sz w:val="18"/>
          <w:szCs w:val="19"/>
        </w:rPr>
        <w:t xml:space="preserve"> tillstånd enligt 1 §.</w:t>
      </w:r>
    </w:p>
    <w:p w14:paraId="6634CA1C" w14:textId="77777777" w:rsidR="00D85371" w:rsidRPr="00403067" w:rsidRDefault="00D85371" w:rsidP="00F775E2">
      <w:pPr>
        <w:pStyle w:val="Brdtext"/>
      </w:pPr>
    </w:p>
    <w:p w14:paraId="123A817F" w14:textId="7DA1BC2D" w:rsidR="00D85371" w:rsidRPr="00403067" w:rsidRDefault="00D85371" w:rsidP="00F775E2">
      <w:pPr>
        <w:pStyle w:val="Brdtext"/>
      </w:pPr>
      <w:r w:rsidRPr="00403067">
        <w:t>Paragrafen innebär att den som har fått tillstånd enligt ett fullständigt harmoni</w:t>
      </w:r>
      <w:r w:rsidRPr="00403067">
        <w:softHyphen/>
        <w:t xml:space="preserve">serat tillståndsförfarande ska anses ha tillstånd enligt lagen. Den motsvarar i sak 3 kap. 2 § LEK (se prop. 2002/03:110 </w:t>
      </w:r>
      <w:r w:rsidR="00EB24E6">
        <w:t>s. 1</w:t>
      </w:r>
      <w:r w:rsidRPr="00403067">
        <w:t>37 och 364). Paragrafen genomför</w:t>
      </w:r>
      <w:r w:rsidRPr="00403067" w:rsidDel="00355604">
        <w:t xml:space="preserve"> </w:t>
      </w:r>
      <w:r w:rsidRPr="00403067">
        <w:t>artikel 36 (delvis) i EU-direktivet. Övervägandena finns i avsnitt 11.2.1.</w:t>
      </w:r>
    </w:p>
    <w:p w14:paraId="69869922" w14:textId="77777777" w:rsidR="00D85371" w:rsidRPr="00403067" w:rsidRDefault="00D85371" w:rsidP="00F775E2">
      <w:pPr>
        <w:pStyle w:val="Brdtextmedindrag"/>
        <w:ind w:firstLine="0"/>
      </w:pPr>
    </w:p>
    <w:p w14:paraId="6BADAFCD" w14:textId="2C3AE32B" w:rsidR="00D85371" w:rsidRPr="00403067" w:rsidRDefault="00D85371" w:rsidP="00F775E2">
      <w:pPr>
        <w:pStyle w:val="Brdtext"/>
        <w:rPr>
          <w:sz w:val="18"/>
          <w:szCs w:val="19"/>
        </w:rPr>
      </w:pPr>
      <w:r w:rsidRPr="00403067">
        <w:rPr>
          <w:b/>
          <w:sz w:val="18"/>
          <w:szCs w:val="19"/>
        </w:rPr>
        <w:t>3 §</w:t>
      </w:r>
      <w:r w:rsidRPr="00403067">
        <w:rPr>
          <w:sz w:val="18"/>
          <w:szCs w:val="19"/>
        </w:rPr>
        <w:t>    Kravet på tillstånd enligt 1 § gäller inte för Polismyndigheten, Säkerhets</w:t>
      </w:r>
      <w:r w:rsidRPr="00403067">
        <w:rPr>
          <w:sz w:val="18"/>
          <w:szCs w:val="19"/>
        </w:rPr>
        <w:softHyphen/>
        <w:t xml:space="preserve">polisen, Försvarsmakten </w:t>
      </w:r>
      <w:r>
        <w:rPr>
          <w:sz w:val="18"/>
          <w:szCs w:val="19"/>
        </w:rPr>
        <w:t>eller</w:t>
      </w:r>
      <w:r w:rsidRPr="00403067">
        <w:rPr>
          <w:sz w:val="18"/>
          <w:szCs w:val="19"/>
        </w:rPr>
        <w:t xml:space="preserve"> Försvarets radioanstalt</w:t>
      </w:r>
      <w:r>
        <w:rPr>
          <w:sz w:val="18"/>
          <w:szCs w:val="19"/>
        </w:rPr>
        <w:t>. Det gäller inte heller för</w:t>
      </w:r>
      <w:r w:rsidRPr="00403067">
        <w:rPr>
          <w:sz w:val="18"/>
          <w:szCs w:val="19"/>
        </w:rPr>
        <w:t xml:space="preserve"> För</w:t>
      </w:r>
      <w:r w:rsidR="005747CA">
        <w:rPr>
          <w:sz w:val="18"/>
          <w:szCs w:val="19"/>
        </w:rPr>
        <w:softHyphen/>
      </w:r>
      <w:r w:rsidRPr="00403067">
        <w:rPr>
          <w:sz w:val="18"/>
          <w:szCs w:val="19"/>
        </w:rPr>
        <w:t>svarets materielverk vid verksamhet som verket bedriver på uppdrag av Försvars</w:t>
      </w:r>
      <w:r w:rsidR="005747CA">
        <w:rPr>
          <w:sz w:val="18"/>
          <w:szCs w:val="19"/>
        </w:rPr>
        <w:softHyphen/>
      </w:r>
      <w:r w:rsidRPr="00403067">
        <w:rPr>
          <w:sz w:val="18"/>
          <w:szCs w:val="19"/>
        </w:rPr>
        <w:t>makten eller Försvarets radioanstalt.</w:t>
      </w:r>
    </w:p>
    <w:p w14:paraId="013E2E62" w14:textId="77777777" w:rsidR="00D85371" w:rsidRPr="00403067" w:rsidRDefault="00D85371" w:rsidP="00F775E2">
      <w:pPr>
        <w:pStyle w:val="Brdtextmedindrag"/>
        <w:rPr>
          <w:sz w:val="18"/>
        </w:rPr>
      </w:pPr>
      <w:r w:rsidRPr="00403067">
        <w:rPr>
          <w:sz w:val="18"/>
          <w:szCs w:val="19"/>
        </w:rPr>
        <w:t xml:space="preserve">Efter </w:t>
      </w:r>
      <w:r>
        <w:rPr>
          <w:sz w:val="18"/>
          <w:szCs w:val="19"/>
        </w:rPr>
        <w:t>hörande av</w:t>
      </w:r>
      <w:r w:rsidRPr="00403067">
        <w:rPr>
          <w:sz w:val="18"/>
          <w:szCs w:val="19"/>
        </w:rPr>
        <w:t xml:space="preserve"> Försvarsmakten beslutar </w:t>
      </w:r>
      <w:r w:rsidRPr="00403067">
        <w:rPr>
          <w:sz w:val="18"/>
        </w:rPr>
        <w:t>reglerings</w:t>
      </w:r>
      <w:r w:rsidRPr="00403067">
        <w:rPr>
          <w:sz w:val="18"/>
        </w:rPr>
        <w:softHyphen/>
        <w:t>myndigheten</w:t>
      </w:r>
      <w:r w:rsidRPr="00403067">
        <w:rPr>
          <w:sz w:val="18"/>
          <w:szCs w:val="19"/>
        </w:rPr>
        <w:t xml:space="preserve"> om tilldelning av radiofrekvenser för Försvarsmakten, Försvarets </w:t>
      </w:r>
      <w:r w:rsidRPr="00403067">
        <w:rPr>
          <w:sz w:val="18"/>
        </w:rPr>
        <w:t>radioanstalt</w:t>
      </w:r>
      <w:r w:rsidRPr="00403067">
        <w:rPr>
          <w:sz w:val="18"/>
          <w:szCs w:val="19"/>
        </w:rPr>
        <w:t xml:space="preserve"> och Försvarets </w:t>
      </w:r>
      <w:r w:rsidRPr="00E8703A">
        <w:rPr>
          <w:spacing w:val="-2"/>
          <w:sz w:val="18"/>
          <w:szCs w:val="19"/>
        </w:rPr>
        <w:t>materiel</w:t>
      </w:r>
      <w:r w:rsidRPr="00E8703A">
        <w:rPr>
          <w:spacing w:val="-2"/>
          <w:sz w:val="18"/>
          <w:szCs w:val="19"/>
        </w:rPr>
        <w:softHyphen/>
        <w:t>verk samt om de ytterligare villkor som be</w:t>
      </w:r>
      <w:r w:rsidRPr="00E8703A">
        <w:rPr>
          <w:spacing w:val="-2"/>
          <w:sz w:val="18"/>
          <w:szCs w:val="19"/>
        </w:rPr>
        <w:softHyphen/>
        <w:t>hövs. När det gäller Polis</w:t>
      </w:r>
      <w:r w:rsidRPr="00E8703A">
        <w:rPr>
          <w:spacing w:val="-2"/>
          <w:sz w:val="18"/>
          <w:szCs w:val="19"/>
        </w:rPr>
        <w:softHyphen/>
        <w:t>myndig</w:t>
      </w:r>
      <w:r w:rsidRPr="00E8703A">
        <w:rPr>
          <w:spacing w:val="-2"/>
          <w:sz w:val="18"/>
          <w:szCs w:val="19"/>
        </w:rPr>
        <w:softHyphen/>
      </w:r>
      <w:r w:rsidRPr="00403067">
        <w:rPr>
          <w:sz w:val="18"/>
          <w:szCs w:val="19"/>
        </w:rPr>
        <w:softHyphen/>
        <w:t xml:space="preserve">heten och </w:t>
      </w:r>
      <w:r w:rsidRPr="00403067">
        <w:rPr>
          <w:sz w:val="18"/>
        </w:rPr>
        <w:t>Säkerhetspolisen</w:t>
      </w:r>
      <w:r w:rsidRPr="00403067">
        <w:rPr>
          <w:sz w:val="18"/>
          <w:szCs w:val="19"/>
        </w:rPr>
        <w:t xml:space="preserve"> beslutar </w:t>
      </w:r>
      <w:r w:rsidRPr="00403067">
        <w:rPr>
          <w:sz w:val="18"/>
        </w:rPr>
        <w:t>reglerings</w:t>
      </w:r>
      <w:r w:rsidRPr="00403067">
        <w:rPr>
          <w:sz w:val="18"/>
        </w:rPr>
        <w:softHyphen/>
        <w:t>myndigheten</w:t>
      </w:r>
      <w:r w:rsidRPr="00403067">
        <w:rPr>
          <w:sz w:val="18"/>
          <w:szCs w:val="19"/>
        </w:rPr>
        <w:t xml:space="preserve"> i sådana frågor efter </w:t>
      </w:r>
      <w:r>
        <w:rPr>
          <w:sz w:val="18"/>
          <w:szCs w:val="19"/>
        </w:rPr>
        <w:t>hörande av dessa</w:t>
      </w:r>
      <w:r w:rsidRPr="00403067">
        <w:rPr>
          <w:sz w:val="18"/>
          <w:szCs w:val="19"/>
        </w:rPr>
        <w:t xml:space="preserve"> myndighet</w:t>
      </w:r>
      <w:r>
        <w:rPr>
          <w:sz w:val="18"/>
          <w:szCs w:val="19"/>
        </w:rPr>
        <w:t>er</w:t>
      </w:r>
      <w:r w:rsidRPr="00403067">
        <w:rPr>
          <w:sz w:val="18"/>
          <w:szCs w:val="19"/>
        </w:rPr>
        <w:t>.</w:t>
      </w:r>
    </w:p>
    <w:p w14:paraId="49861016" w14:textId="77777777" w:rsidR="00D85371" w:rsidRPr="001C6CB3" w:rsidRDefault="00D85371" w:rsidP="00F775E2">
      <w:pPr>
        <w:pStyle w:val="Brdtextmedindrag"/>
        <w:ind w:firstLine="0"/>
        <w:rPr>
          <w:szCs w:val="22"/>
        </w:rPr>
      </w:pPr>
    </w:p>
    <w:p w14:paraId="3723F575" w14:textId="3B4D0DF9" w:rsidR="00D85371" w:rsidRPr="00403067" w:rsidRDefault="00D85371" w:rsidP="00F775E2">
      <w:pPr>
        <w:pStyle w:val="Brdtext"/>
      </w:pPr>
      <w:r w:rsidRPr="00403067">
        <w:t>Paragrafen innebär att vissa myndigheter är undantagna från tillståndsplikt och i stället tilldelas radiofrekvenser i särskild ordning. Den mot</w:t>
      </w:r>
      <w:r w:rsidRPr="00403067">
        <w:softHyphen/>
        <w:t xml:space="preserve">svarar i sak 3 kap. 3 § LEK (se prop. 1992/93:200 </w:t>
      </w:r>
      <w:r w:rsidR="00EB24E6">
        <w:t>s. 2</w:t>
      </w:r>
      <w:r w:rsidRPr="00403067">
        <w:t>32 f. och 320 f.</w:t>
      </w:r>
      <w:r>
        <w:t xml:space="preserve">, prop. 1999/ 2000:51 </w:t>
      </w:r>
      <w:r w:rsidR="00EB24E6">
        <w:t>s. 2</w:t>
      </w:r>
      <w:r>
        <w:t>2 f. och 29</w:t>
      </w:r>
      <w:r w:rsidRPr="00403067">
        <w:t xml:space="preserve"> och prop. 2002/03:110 </w:t>
      </w:r>
      <w:r w:rsidR="00EB24E6">
        <w:t>s. 3</w:t>
      </w:r>
      <w:r w:rsidRPr="00403067">
        <w:t>64). Över</w:t>
      </w:r>
      <w:r>
        <w:softHyphen/>
      </w:r>
      <w:r w:rsidRPr="00403067">
        <w:t>vägandena finns i avsnitt 11.2.1.</w:t>
      </w:r>
    </w:p>
    <w:p w14:paraId="798C6A29" w14:textId="6A29BF16" w:rsidR="00D85371" w:rsidRPr="00403067" w:rsidRDefault="00D85371" w:rsidP="00F775E2">
      <w:pPr>
        <w:pStyle w:val="Brdtextmedindrag"/>
      </w:pPr>
      <w:r w:rsidRPr="00403067">
        <w:t xml:space="preserve">Eftersom tilldelning av radiofrekvenser till de i </w:t>
      </w:r>
      <w:r w:rsidRPr="00403067">
        <w:rPr>
          <w:i/>
        </w:rPr>
        <w:t>andra stycket</w:t>
      </w:r>
      <w:r w:rsidRPr="00403067">
        <w:t xml:space="preserve"> uppräkna</w:t>
      </w:r>
      <w:r w:rsidRPr="00403067">
        <w:softHyphen/>
        <w:t>de myndigheterna inte utgör tillståndsgivning</w:t>
      </w:r>
      <w:r>
        <w:t>,</w:t>
      </w:r>
      <w:r w:rsidRPr="00403067">
        <w:t xml:space="preserve"> ska varken de i 6 § angivna grunderna för att tillstånd ska meddelas eller bestämmelserna om tillstånd i övrigt i kapitlet tillämpas vid tilldelning enligt denna paragraf. Paragrafen utesluter inte heller tilldelning av radiofrekvenser för annan använd</w:t>
      </w:r>
      <w:r w:rsidRPr="00403067">
        <w:softHyphen/>
        <w:t xml:space="preserve">ning än vad som för ett visst frekvensband följer av internationella avtal </w:t>
      </w:r>
      <w:r w:rsidRPr="003003C4">
        <w:t>som Sverige har anslutit sig till</w:t>
      </w:r>
      <w:r w:rsidRPr="00403067">
        <w:t xml:space="preserve"> eller bestämmelser </w:t>
      </w:r>
      <w:r>
        <w:t>som har antagits</w:t>
      </w:r>
      <w:r w:rsidRPr="00403067">
        <w:t xml:space="preserve"> med stöd av fördraget om EU:s funktionssätt (jfr artikel 4.2 i fördraget om Euro</w:t>
      </w:r>
      <w:r w:rsidRPr="00403067">
        <w:softHyphen/>
        <w:t>pe</w:t>
      </w:r>
      <w:r w:rsidRPr="00403067">
        <w:softHyphen/>
        <w:t>is</w:t>
      </w:r>
      <w:r w:rsidRPr="00403067">
        <w:softHyphen/>
        <w:t>ka unionen). Regleringen utesluter</w:t>
      </w:r>
      <w:r w:rsidRPr="00403067" w:rsidDel="00370B05">
        <w:t xml:space="preserve"> </w:t>
      </w:r>
      <w:r w:rsidRPr="00403067">
        <w:t>inte heller att det vid till</w:t>
      </w:r>
      <w:r w:rsidRPr="00403067">
        <w:softHyphen/>
        <w:t>delning av radio</w:t>
      </w:r>
      <w:r>
        <w:softHyphen/>
      </w:r>
      <w:r w:rsidRPr="00403067">
        <w:t>frekvenser till de uppräknade myndigheterna be</w:t>
      </w:r>
      <w:r w:rsidRPr="00403067">
        <w:softHyphen/>
        <w:t>stäms villkor för an</w:t>
      </w:r>
      <w:r w:rsidR="005747CA">
        <w:softHyphen/>
      </w:r>
      <w:r w:rsidRPr="005747CA">
        <w:rPr>
          <w:spacing w:val="-2"/>
        </w:rPr>
        <w:t>vänd</w:t>
      </w:r>
      <w:r w:rsidRPr="005747CA">
        <w:rPr>
          <w:spacing w:val="-2"/>
        </w:rPr>
        <w:softHyphen/>
        <w:t>ningen som avviker från internationellt harmoni</w:t>
      </w:r>
      <w:r w:rsidRPr="005747CA">
        <w:rPr>
          <w:spacing w:val="-2"/>
        </w:rPr>
        <w:softHyphen/>
        <w:t>serade villkor (se 13 §).</w:t>
      </w:r>
    </w:p>
    <w:p w14:paraId="1AD18CE0" w14:textId="77777777" w:rsidR="00D85371" w:rsidRPr="00403067" w:rsidRDefault="00D85371" w:rsidP="00F775E2">
      <w:pPr>
        <w:pStyle w:val="Brdtextmedindrag"/>
        <w:ind w:firstLine="0"/>
      </w:pPr>
    </w:p>
    <w:p w14:paraId="74162917" w14:textId="77777777" w:rsidR="00D85371" w:rsidRPr="00403067" w:rsidRDefault="00D85371" w:rsidP="00F775E2">
      <w:pPr>
        <w:pStyle w:val="Brdtext"/>
        <w:rPr>
          <w:sz w:val="18"/>
          <w:szCs w:val="19"/>
        </w:rPr>
      </w:pPr>
      <w:r w:rsidRPr="00403067">
        <w:rPr>
          <w:b/>
          <w:sz w:val="18"/>
          <w:szCs w:val="19"/>
        </w:rPr>
        <w:t>4 §</w:t>
      </w:r>
      <w:r w:rsidRPr="00403067">
        <w:rPr>
          <w:sz w:val="18"/>
          <w:szCs w:val="19"/>
        </w:rPr>
        <w:t>    Regeringen eller den myndighet som regeringen bestämmer får meddela föreskrifter om undantag från tillståndsplikten enligt 1 §. Föreskrifterna får inne</w:t>
      </w:r>
      <w:r w:rsidRPr="00403067">
        <w:rPr>
          <w:sz w:val="18"/>
          <w:szCs w:val="19"/>
        </w:rPr>
        <w:softHyphen/>
      </w:r>
      <w:r w:rsidRPr="00403067">
        <w:rPr>
          <w:sz w:val="18"/>
          <w:szCs w:val="19"/>
        </w:rPr>
        <w:lastRenderedPageBreak/>
        <w:t>hålla villkor om att den radioanläggning där sändaren ingår ska uppfylla bestämda tekniska krav och i övrigt sådana villkor som anges i 12 § första stycket 1–6 och 8, 13 § och 14 § 1, 2 och 4. Villkor som innebär en begränsning av vilka elektro</w:t>
      </w:r>
      <w:r w:rsidRPr="00403067">
        <w:rPr>
          <w:sz w:val="18"/>
          <w:szCs w:val="19"/>
        </w:rPr>
        <w:softHyphen/>
        <w:t>niska kommunikationstjänster eller vilka tekniker som får användas får beslutas endast i de fall som anges i 15 §.</w:t>
      </w:r>
    </w:p>
    <w:p w14:paraId="11334EA5" w14:textId="77777777" w:rsidR="00D85371" w:rsidRPr="00403067" w:rsidRDefault="00D85371" w:rsidP="00F775E2">
      <w:pPr>
        <w:pStyle w:val="Brdtextmedindrag"/>
        <w:rPr>
          <w:sz w:val="18"/>
          <w:szCs w:val="19"/>
        </w:rPr>
      </w:pPr>
      <w:r>
        <w:rPr>
          <w:sz w:val="18"/>
          <w:szCs w:val="19"/>
        </w:rPr>
        <w:t>Ett u</w:t>
      </w:r>
      <w:r w:rsidRPr="00403067">
        <w:rPr>
          <w:sz w:val="18"/>
          <w:szCs w:val="19"/>
        </w:rPr>
        <w:t xml:space="preserve">ndantag </w:t>
      </w:r>
      <w:r>
        <w:rPr>
          <w:sz w:val="18"/>
          <w:szCs w:val="19"/>
        </w:rPr>
        <w:t xml:space="preserve">i sådana föreskrifter </w:t>
      </w:r>
      <w:r w:rsidRPr="00403067">
        <w:rPr>
          <w:sz w:val="18"/>
          <w:szCs w:val="19"/>
        </w:rPr>
        <w:t xml:space="preserve">får tidsbegränsas. </w:t>
      </w:r>
      <w:r>
        <w:rPr>
          <w:sz w:val="18"/>
        </w:rPr>
        <w:t>I så fall</w:t>
      </w:r>
      <w:r w:rsidRPr="00403067">
        <w:rPr>
          <w:sz w:val="18"/>
        </w:rPr>
        <w:t xml:space="preserve"> ska 17 § andra stycket tillämpas.</w:t>
      </w:r>
    </w:p>
    <w:p w14:paraId="785CCA02" w14:textId="77777777" w:rsidR="00D85371" w:rsidRPr="00403067" w:rsidRDefault="00D85371" w:rsidP="00F775E2">
      <w:pPr>
        <w:pStyle w:val="Brdtextmedindrag"/>
        <w:ind w:firstLine="0"/>
      </w:pPr>
    </w:p>
    <w:p w14:paraId="1ABEA62A" w14:textId="7DD01751" w:rsidR="00D85371" w:rsidRPr="00403067" w:rsidRDefault="00D85371" w:rsidP="00F775E2">
      <w:pPr>
        <w:pStyle w:val="Brdtext"/>
      </w:pPr>
      <w:r w:rsidRPr="00403067">
        <w:t>Paragrafen gör det möjligt att meddela föreskrifter om undantag från till</w:t>
      </w:r>
      <w:r w:rsidRPr="00403067">
        <w:softHyphen/>
        <w:t xml:space="preserve">ståndsplikten. Den motsvarar i sak 3 kap. 4 § LEK (se prop. 2002/03:110 </w:t>
      </w:r>
      <w:r w:rsidR="00EB24E6">
        <w:t>s. 1</w:t>
      </w:r>
      <w:r w:rsidRPr="00403067">
        <w:t>32 f., 150</w:t>
      </w:r>
      <w:r>
        <w:t> f.</w:t>
      </w:r>
      <w:r w:rsidRPr="00403067">
        <w:t xml:space="preserve"> och 365, prop. 2009/10:193 </w:t>
      </w:r>
      <w:r w:rsidR="00EB24E6">
        <w:t>s. 6</w:t>
      </w:r>
      <w:r w:rsidRPr="00403067">
        <w:t xml:space="preserve">0 f. och 92 och prop. 2010/ 11:115 </w:t>
      </w:r>
      <w:r w:rsidR="00EB24E6">
        <w:t>s. 5</w:t>
      </w:r>
      <w:r w:rsidRPr="00403067">
        <w:t>7 f. och 157 f.). Paragrafen genomför</w:t>
      </w:r>
      <w:r w:rsidRPr="00403067" w:rsidDel="00355604">
        <w:t xml:space="preserve"> </w:t>
      </w:r>
      <w:r w:rsidRPr="00403067">
        <w:t>artikel 46.1 (delvis)</w:t>
      </w:r>
      <w:r>
        <w:t>, 46.2 (delvis)</w:t>
      </w:r>
      <w:r w:rsidRPr="00403067">
        <w:t xml:space="preserve"> </w:t>
      </w:r>
      <w:r>
        <w:t>och 47.2 (delvis)</w:t>
      </w:r>
      <w:r w:rsidRPr="00403067">
        <w:t xml:space="preserve"> i EU-direktivet. Övervägandena finns i avsnitt 11.2.1.</w:t>
      </w:r>
    </w:p>
    <w:p w14:paraId="1EF9616B" w14:textId="77777777" w:rsidR="00D85371" w:rsidRPr="00403067" w:rsidRDefault="00D85371" w:rsidP="00F775E2">
      <w:pPr>
        <w:pStyle w:val="Brdtextmedindrag"/>
        <w:ind w:firstLine="0"/>
      </w:pPr>
    </w:p>
    <w:p w14:paraId="601AF646" w14:textId="77777777" w:rsidR="00D85371" w:rsidRPr="00403067" w:rsidRDefault="00D85371" w:rsidP="00F775E2">
      <w:pPr>
        <w:pStyle w:val="Brdtext"/>
        <w:rPr>
          <w:sz w:val="18"/>
          <w:szCs w:val="19"/>
        </w:rPr>
      </w:pPr>
      <w:r w:rsidRPr="00403067">
        <w:rPr>
          <w:b/>
          <w:sz w:val="18"/>
          <w:szCs w:val="19"/>
        </w:rPr>
        <w:t>5 §</w:t>
      </w:r>
      <w:r w:rsidRPr="00403067">
        <w:rPr>
          <w:sz w:val="18"/>
          <w:szCs w:val="19"/>
        </w:rPr>
        <w:t xml:space="preserve">    Den som enligt 3 § eller enligt föreskrifter som har meddelats med stöd av 4 § är undantagen från tillståndsplikt ska vid tillämpningen av </w:t>
      </w:r>
      <w:r>
        <w:rPr>
          <w:sz w:val="18"/>
          <w:szCs w:val="19"/>
        </w:rPr>
        <w:t xml:space="preserve">denna </w:t>
      </w:r>
      <w:r w:rsidRPr="00403067">
        <w:rPr>
          <w:sz w:val="18"/>
          <w:szCs w:val="19"/>
        </w:rPr>
        <w:t>lag anses ha tillstånd enligt 1 §.</w:t>
      </w:r>
    </w:p>
    <w:p w14:paraId="0566C24F" w14:textId="77777777" w:rsidR="00D85371" w:rsidRPr="00403067" w:rsidRDefault="00D85371" w:rsidP="00F775E2">
      <w:pPr>
        <w:pStyle w:val="Brdtextmedindrag"/>
        <w:ind w:firstLine="0"/>
      </w:pPr>
    </w:p>
    <w:p w14:paraId="5239133C" w14:textId="0559D42E" w:rsidR="00D85371" w:rsidRPr="00403067" w:rsidRDefault="00D85371" w:rsidP="00F775E2">
      <w:pPr>
        <w:pStyle w:val="Brdtext"/>
      </w:pPr>
      <w:r w:rsidRPr="00403067">
        <w:t xml:space="preserve">Paragrafen innebär att den som är undantagen från tillståndsplikt ska anses ha tillstånd enligt lagen. Den motsvarar i sak 3 kap. 5 § LEK (se prop. 1992/93:200 </w:t>
      </w:r>
      <w:r w:rsidR="00EB24E6">
        <w:t>s. 3</w:t>
      </w:r>
      <w:r w:rsidRPr="00403067">
        <w:t xml:space="preserve">19 och prop. 2002/03:110 </w:t>
      </w:r>
      <w:r w:rsidR="00EB24E6">
        <w:t>s. 3</w:t>
      </w:r>
      <w:r w:rsidRPr="00403067">
        <w:t xml:space="preserve">65). </w:t>
      </w:r>
      <w:r>
        <w:t xml:space="preserve">Paragrafen genomför artikel 46.1 (delvis). </w:t>
      </w:r>
      <w:r w:rsidRPr="00403067">
        <w:t>Övervägandena finns i avsnitt 11.2.1.</w:t>
      </w:r>
    </w:p>
    <w:p w14:paraId="72A3CA06" w14:textId="77777777" w:rsidR="00D85371" w:rsidRPr="00403067" w:rsidRDefault="00D85371" w:rsidP="00F775E2">
      <w:pPr>
        <w:pStyle w:val="Rubrik4utannumrering"/>
      </w:pPr>
      <w:r w:rsidRPr="00403067">
        <w:t>Tillståndsförfarandet</w:t>
      </w:r>
    </w:p>
    <w:p w14:paraId="108A313B" w14:textId="77777777" w:rsidR="00D85371" w:rsidRPr="00403067" w:rsidRDefault="00D85371" w:rsidP="00F775E2">
      <w:pPr>
        <w:pStyle w:val="Brdtext"/>
        <w:rPr>
          <w:sz w:val="18"/>
        </w:rPr>
      </w:pPr>
      <w:r w:rsidRPr="00403067">
        <w:rPr>
          <w:b/>
          <w:sz w:val="18"/>
          <w:szCs w:val="19"/>
        </w:rPr>
        <w:t>6 §</w:t>
      </w:r>
      <w:r w:rsidRPr="00403067">
        <w:rPr>
          <w:sz w:val="18"/>
          <w:szCs w:val="19"/>
        </w:rPr>
        <w:t>    </w:t>
      </w:r>
      <w:r w:rsidRPr="00403067">
        <w:rPr>
          <w:sz w:val="18"/>
        </w:rPr>
        <w:t>Regleringsmyndigheten ska bevilja tillstånd att använda radiosändare, om</w:t>
      </w:r>
    </w:p>
    <w:p w14:paraId="208F7163" w14:textId="77777777" w:rsidR="00D85371" w:rsidRPr="00403067" w:rsidRDefault="00D85371" w:rsidP="00F775E2">
      <w:pPr>
        <w:pStyle w:val="Brdtextmedindrag"/>
        <w:rPr>
          <w:sz w:val="18"/>
          <w:szCs w:val="19"/>
        </w:rPr>
      </w:pPr>
      <w:r w:rsidRPr="00403067">
        <w:rPr>
          <w:sz w:val="18"/>
          <w:szCs w:val="19"/>
        </w:rPr>
        <w:t>1. det kan antas att radiofrekvenserna inte kommer att användas på ett sådant sätt att risk för otillåten skadlig störning uppkommer,</w:t>
      </w:r>
    </w:p>
    <w:p w14:paraId="39FDAB59" w14:textId="77777777" w:rsidR="00D85371" w:rsidRPr="00403067" w:rsidRDefault="00D85371" w:rsidP="00F775E2">
      <w:pPr>
        <w:pStyle w:val="Brdtextmedindrag"/>
        <w:rPr>
          <w:sz w:val="18"/>
          <w:szCs w:val="19"/>
        </w:rPr>
      </w:pPr>
      <w:r w:rsidRPr="00403067">
        <w:rPr>
          <w:sz w:val="18"/>
          <w:szCs w:val="19"/>
        </w:rPr>
        <w:t xml:space="preserve">2. radioanvändningen utgör en effektiv användning av </w:t>
      </w:r>
      <w:r w:rsidRPr="00403067">
        <w:rPr>
          <w:sz w:val="18"/>
        </w:rPr>
        <w:t>frekvensutrymmet</w:t>
      </w:r>
      <w:r w:rsidRPr="00403067">
        <w:rPr>
          <w:sz w:val="18"/>
          <w:szCs w:val="19"/>
        </w:rPr>
        <w:t>,</w:t>
      </w:r>
    </w:p>
    <w:p w14:paraId="53A33AA4" w14:textId="77777777" w:rsidR="00D85371" w:rsidRPr="00403067" w:rsidRDefault="00D85371" w:rsidP="00F775E2">
      <w:pPr>
        <w:pStyle w:val="Brdtextmedindrag"/>
        <w:rPr>
          <w:sz w:val="18"/>
        </w:rPr>
      </w:pPr>
      <w:r w:rsidRPr="00403067">
        <w:rPr>
          <w:sz w:val="18"/>
        </w:rPr>
        <w:t>3. det kan antas att radioanvändningen inte kommer att hindra sådan radio</w:t>
      </w:r>
      <w:r w:rsidRPr="00403067">
        <w:rPr>
          <w:sz w:val="18"/>
        </w:rPr>
        <w:softHyphen/>
        <w:t>kommunikation som är särskilt viktig med hänsyn till den fria åsiktsbildningen,</w:t>
      </w:r>
    </w:p>
    <w:p w14:paraId="380D8018" w14:textId="77777777" w:rsidR="00D85371" w:rsidRPr="00403067" w:rsidRDefault="00D85371" w:rsidP="00F775E2">
      <w:pPr>
        <w:pStyle w:val="Brdtextmedindrag"/>
        <w:rPr>
          <w:sz w:val="18"/>
        </w:rPr>
      </w:pPr>
      <w:r w:rsidRPr="00403067">
        <w:rPr>
          <w:sz w:val="18"/>
        </w:rPr>
        <w:t>4. radioanvändningen inte kommer att ta i anspråk frekvensutrymme som behövs för att upprätthålla en rimlig beredskap för utveckling av befintliga och nya radio</w:t>
      </w:r>
      <w:r w:rsidRPr="00403067">
        <w:rPr>
          <w:sz w:val="18"/>
        </w:rPr>
        <w:softHyphen/>
        <w:t>användningar eller frekvensutrymme för vilket radioanvändningen har har</w:t>
      </w:r>
      <w:r>
        <w:rPr>
          <w:sz w:val="18"/>
        </w:rPr>
        <w:softHyphen/>
      </w:r>
      <w:r w:rsidRPr="00403067">
        <w:rPr>
          <w:sz w:val="18"/>
        </w:rPr>
        <w:t xml:space="preserve">moniserats för annan användning i enlighet med internationella avtal som Sverige har anslutit sig till eller bestämmelser </w:t>
      </w:r>
      <w:r>
        <w:rPr>
          <w:sz w:val="18"/>
        </w:rPr>
        <w:t>som har antagits</w:t>
      </w:r>
      <w:r w:rsidRPr="00403067">
        <w:rPr>
          <w:sz w:val="18"/>
        </w:rPr>
        <w:t xml:space="preserve"> med stöd av fördraget om Europeiska unionens funktionssätt,</w:t>
      </w:r>
    </w:p>
    <w:p w14:paraId="78F7DC60" w14:textId="77777777" w:rsidR="00D85371" w:rsidRPr="00403067" w:rsidRDefault="00D85371" w:rsidP="00F775E2">
      <w:pPr>
        <w:pStyle w:val="Brdtextmedindrag"/>
        <w:rPr>
          <w:sz w:val="18"/>
        </w:rPr>
      </w:pPr>
      <w:r w:rsidRPr="00403067">
        <w:rPr>
          <w:sz w:val="18"/>
        </w:rPr>
        <w:t>5. det kan antas att radioanvändningen inte kommer att inkräkta på det frekvens</w:t>
      </w:r>
      <w:r w:rsidRPr="00403067">
        <w:rPr>
          <w:sz w:val="18"/>
        </w:rPr>
        <w:softHyphen/>
        <w:t>utrymme som behövs för verksamhet som avses i 3 §,</w:t>
      </w:r>
    </w:p>
    <w:p w14:paraId="57CE4FE7" w14:textId="77777777" w:rsidR="00D85371" w:rsidRPr="00403067" w:rsidRDefault="00D85371" w:rsidP="00F775E2">
      <w:pPr>
        <w:pStyle w:val="Brdtextmedindrag"/>
        <w:rPr>
          <w:sz w:val="18"/>
        </w:rPr>
      </w:pPr>
      <w:r w:rsidRPr="00403067">
        <w:rPr>
          <w:sz w:val="18"/>
        </w:rPr>
        <w:t xml:space="preserve">6. det inte med hänsyn till att sökanden tidigare har fått </w:t>
      </w:r>
      <w:r>
        <w:rPr>
          <w:sz w:val="18"/>
        </w:rPr>
        <w:t>ett</w:t>
      </w:r>
      <w:r w:rsidRPr="00403067">
        <w:rPr>
          <w:sz w:val="18"/>
        </w:rPr>
        <w:t xml:space="preserve"> tillstånd återkallat eller </w:t>
      </w:r>
      <w:r>
        <w:rPr>
          <w:sz w:val="18"/>
        </w:rPr>
        <w:t xml:space="preserve">med hänsyn till </w:t>
      </w:r>
      <w:r w:rsidRPr="00403067">
        <w:rPr>
          <w:sz w:val="18"/>
        </w:rPr>
        <w:t>något annat liknande förhållande finns skälig anledning att anta att radio</w:t>
      </w:r>
      <w:r w:rsidRPr="00403067">
        <w:rPr>
          <w:sz w:val="18"/>
        </w:rPr>
        <w:softHyphen/>
        <w:t>användningen kommer att ske i strid med tillståndsvillkoren, och</w:t>
      </w:r>
    </w:p>
    <w:p w14:paraId="20DC22AB" w14:textId="77777777" w:rsidR="00D85371" w:rsidRPr="00403067" w:rsidRDefault="00D85371" w:rsidP="00F775E2">
      <w:pPr>
        <w:pStyle w:val="Brdtextmedindrag"/>
        <w:rPr>
          <w:sz w:val="18"/>
        </w:rPr>
      </w:pPr>
      <w:r w:rsidRPr="00403067">
        <w:rPr>
          <w:sz w:val="18"/>
        </w:rPr>
        <w:t>7. det kan antas att radioanvändningen inte kommer att orsaka skada för Sveriges säkerhet.</w:t>
      </w:r>
    </w:p>
    <w:p w14:paraId="382AB41E" w14:textId="77777777" w:rsidR="00D85371" w:rsidRPr="00403067" w:rsidRDefault="00D85371" w:rsidP="00F775E2">
      <w:pPr>
        <w:pStyle w:val="Brdtextmedindrag"/>
        <w:rPr>
          <w:sz w:val="18"/>
        </w:rPr>
      </w:pPr>
      <w:r w:rsidRPr="00403067">
        <w:rPr>
          <w:sz w:val="18"/>
        </w:rPr>
        <w:t>Ett tillstånd att använda radiosändare för utsändningar som kräver tillstånd enligt någon annan lag eller enligt bestämmelser meddelade med stöd av någon annan lag, får beviljas endast om sådant tillstånd finns. Då gäller inte första stycket 7.</w:t>
      </w:r>
    </w:p>
    <w:p w14:paraId="594CAD00" w14:textId="77777777" w:rsidR="00D85371" w:rsidRPr="00403067" w:rsidRDefault="00D85371" w:rsidP="00F775E2">
      <w:pPr>
        <w:pStyle w:val="Brdtextmedindrag"/>
        <w:rPr>
          <w:sz w:val="18"/>
        </w:rPr>
      </w:pPr>
      <w:r w:rsidRPr="00403067">
        <w:rPr>
          <w:sz w:val="18"/>
        </w:rPr>
        <w:t>Om ett tillstånd avser en viss radiosändare ska radiosändaren, tillsammans med avsedd radiomottagare, ha sådana tekniska egenskaper att den uppfyller rimliga krav på en effektiv frekvensanvändning och på möjligheten att verka i den miljö som den är avsedd för.</w:t>
      </w:r>
    </w:p>
    <w:p w14:paraId="6D95CB7D" w14:textId="77777777" w:rsidR="00D85371" w:rsidRPr="00403067" w:rsidRDefault="00D85371" w:rsidP="00F775E2">
      <w:pPr>
        <w:pStyle w:val="Brdtext"/>
      </w:pPr>
    </w:p>
    <w:p w14:paraId="26AC693B" w14:textId="2394E021" w:rsidR="00D85371" w:rsidRPr="00403067" w:rsidRDefault="00D85371" w:rsidP="00F775E2">
      <w:pPr>
        <w:pStyle w:val="Brdtextmedindrag"/>
        <w:ind w:firstLine="0"/>
      </w:pPr>
      <w:r w:rsidRPr="00403067">
        <w:lastRenderedPageBreak/>
        <w:t>Paragrafen innehåller kriterier för när tillstånd ska meddelas. Den mot</w:t>
      </w:r>
      <w:r w:rsidRPr="00403067">
        <w:softHyphen/>
        <w:t xml:space="preserve">svarar i huvudsak 3 kap. 6 § LEK (se prop. 1992/93:200 </w:t>
      </w:r>
      <w:r w:rsidR="00EB24E6">
        <w:t>s. 1</w:t>
      </w:r>
      <w:r w:rsidRPr="00403067">
        <w:t xml:space="preserve">91 f. och </w:t>
      </w:r>
      <w:r w:rsidR="00EB24E6" w:rsidRPr="009D263D">
        <w:rPr>
          <w:spacing w:val="-4"/>
        </w:rPr>
        <w:t>s. 3</w:t>
      </w:r>
      <w:r w:rsidRPr="009D263D">
        <w:rPr>
          <w:spacing w:val="-4"/>
        </w:rPr>
        <w:t xml:space="preserve">22 f., prop. 2002/03:110 </w:t>
      </w:r>
      <w:r w:rsidR="00EB24E6" w:rsidRPr="009D263D">
        <w:rPr>
          <w:spacing w:val="-4"/>
        </w:rPr>
        <w:t>s. 1</w:t>
      </w:r>
      <w:r w:rsidRPr="009D263D">
        <w:rPr>
          <w:spacing w:val="-4"/>
        </w:rPr>
        <w:t xml:space="preserve">34 f. och </w:t>
      </w:r>
      <w:r w:rsidR="00EB24E6" w:rsidRPr="009D263D">
        <w:rPr>
          <w:spacing w:val="-4"/>
        </w:rPr>
        <w:t>s. 3</w:t>
      </w:r>
      <w:r w:rsidRPr="009D263D">
        <w:rPr>
          <w:spacing w:val="-4"/>
        </w:rPr>
        <w:t xml:space="preserve">65 f., prop. 2009/10:193 </w:t>
      </w:r>
      <w:r w:rsidR="00EB24E6" w:rsidRPr="009D263D">
        <w:rPr>
          <w:spacing w:val="-4"/>
        </w:rPr>
        <w:t>s. 6</w:t>
      </w:r>
      <w:r w:rsidRPr="009D263D">
        <w:rPr>
          <w:spacing w:val="-4"/>
        </w:rPr>
        <w:t>0 f.,</w:t>
      </w:r>
      <w:r w:rsidRPr="00403067">
        <w:t xml:space="preserve"> 82 och 92 och prop. 2019/20:15 </w:t>
      </w:r>
      <w:r w:rsidR="00EB24E6">
        <w:t>s. 2</w:t>
      </w:r>
      <w:r w:rsidRPr="00403067">
        <w:t>8 f. och 44 f.). Paragrafen genom</w:t>
      </w:r>
      <w:r w:rsidRPr="00403067">
        <w:softHyphen/>
        <w:t>för artiklarna 45.1, 48.1 och 48.2 i EU-direktivet. Övervägandena finns i av</w:t>
      </w:r>
      <w:r w:rsidR="009D263D">
        <w:softHyphen/>
      </w:r>
      <w:r w:rsidRPr="00403067">
        <w:t>snitt 11.2.2.</w:t>
      </w:r>
    </w:p>
    <w:p w14:paraId="3F4DC8C9" w14:textId="77777777" w:rsidR="00D85371" w:rsidRPr="00403067" w:rsidRDefault="00D85371" w:rsidP="00F775E2">
      <w:pPr>
        <w:pStyle w:val="Brdtextmedindrag"/>
      </w:pPr>
      <w:r w:rsidRPr="00403067">
        <w:t xml:space="preserve">Genom ett tillägg i </w:t>
      </w:r>
      <w:r w:rsidRPr="00403067">
        <w:rPr>
          <w:i/>
        </w:rPr>
        <w:t>första stycket </w:t>
      </w:r>
      <w:r>
        <w:rPr>
          <w:i/>
        </w:rPr>
        <w:t xml:space="preserve">punkten </w:t>
      </w:r>
      <w:r w:rsidRPr="00403067">
        <w:rPr>
          <w:i/>
        </w:rPr>
        <w:t xml:space="preserve">4 </w:t>
      </w:r>
      <w:r w:rsidRPr="00403067">
        <w:t>tydliggörs att tillstånd inte ska bevil</w:t>
      </w:r>
      <w:r w:rsidRPr="00403067">
        <w:softHyphen/>
        <w:t>jas för radioanvändning som kommer att ta frekvensutrymme i anspråk för vilket radioanvändningen har harmoniserats för annan använd</w:t>
      </w:r>
      <w:r>
        <w:softHyphen/>
      </w:r>
      <w:r w:rsidRPr="00403067">
        <w:t>ning. I ett har</w:t>
      </w:r>
      <w:r w:rsidRPr="00403067">
        <w:softHyphen/>
        <w:t>moniserat frekvensutrymme kan dock tillstånd i undantags</w:t>
      </w:r>
      <w:r>
        <w:softHyphen/>
      </w:r>
      <w:r w:rsidRPr="00403067">
        <w:t>fall beviljas för alternativ radioanvändning med stöd av 7 §.</w:t>
      </w:r>
    </w:p>
    <w:p w14:paraId="261CA462" w14:textId="77777777" w:rsidR="00D85371" w:rsidRPr="00403067" w:rsidRDefault="00D85371" w:rsidP="00F775E2">
      <w:pPr>
        <w:pStyle w:val="Brdtextmedindrag"/>
        <w:ind w:firstLine="0"/>
      </w:pPr>
    </w:p>
    <w:p w14:paraId="33DB0384" w14:textId="77777777" w:rsidR="00D85371" w:rsidRPr="00403067" w:rsidRDefault="00D85371" w:rsidP="00F775E2">
      <w:pPr>
        <w:pStyle w:val="Brdtext"/>
        <w:rPr>
          <w:sz w:val="18"/>
          <w:szCs w:val="19"/>
        </w:rPr>
      </w:pPr>
      <w:r w:rsidRPr="00403067">
        <w:rPr>
          <w:b/>
          <w:sz w:val="18"/>
          <w:szCs w:val="19"/>
        </w:rPr>
        <w:t>7 §</w:t>
      </w:r>
      <w:r w:rsidRPr="00403067">
        <w:rPr>
          <w:sz w:val="18"/>
          <w:szCs w:val="19"/>
        </w:rPr>
        <w:t xml:space="preserve">    Regleringsmyndigheten får, trots 6 § första stycket 4, bevilja tillstånd för </w:t>
      </w:r>
      <w:r>
        <w:rPr>
          <w:sz w:val="18"/>
          <w:szCs w:val="19"/>
        </w:rPr>
        <w:t>annan</w:t>
      </w:r>
      <w:r w:rsidRPr="00403067">
        <w:rPr>
          <w:sz w:val="18"/>
          <w:szCs w:val="19"/>
        </w:rPr>
        <w:t xml:space="preserve"> </w:t>
      </w:r>
      <w:r>
        <w:rPr>
          <w:sz w:val="18"/>
          <w:szCs w:val="19"/>
        </w:rPr>
        <w:t>radio</w:t>
      </w:r>
      <w:r w:rsidRPr="00403067">
        <w:rPr>
          <w:sz w:val="18"/>
          <w:szCs w:val="19"/>
        </w:rPr>
        <w:t>användning i ett harmoniserat frekvensutrymme</w:t>
      </w:r>
      <w:r w:rsidRPr="0068619C">
        <w:rPr>
          <w:sz w:val="18"/>
          <w:szCs w:val="19"/>
        </w:rPr>
        <w:t xml:space="preserve"> </w:t>
      </w:r>
      <w:r>
        <w:rPr>
          <w:sz w:val="18"/>
          <w:szCs w:val="19"/>
        </w:rPr>
        <w:t>än den som följer av de harmoniserade villkoren</w:t>
      </w:r>
      <w:r w:rsidRPr="00403067">
        <w:rPr>
          <w:sz w:val="18"/>
          <w:szCs w:val="19"/>
        </w:rPr>
        <w:t>, om</w:t>
      </w:r>
    </w:p>
    <w:p w14:paraId="7422B677" w14:textId="77777777" w:rsidR="00D85371" w:rsidRPr="00403067" w:rsidRDefault="00D85371" w:rsidP="00F775E2">
      <w:pPr>
        <w:pStyle w:val="Brdtextmedindrag"/>
        <w:rPr>
          <w:sz w:val="18"/>
          <w:szCs w:val="19"/>
        </w:rPr>
      </w:pPr>
      <w:bookmarkStart w:id="1813" w:name="_Hlk170891"/>
      <w:r w:rsidRPr="00403067">
        <w:rPr>
          <w:sz w:val="18"/>
          <w:szCs w:val="19"/>
        </w:rPr>
        <w:t xml:space="preserve">1. det finns </w:t>
      </w:r>
      <w:r>
        <w:rPr>
          <w:sz w:val="18"/>
          <w:szCs w:val="19"/>
        </w:rPr>
        <w:t>bristande</w:t>
      </w:r>
      <w:r w:rsidRPr="00403067">
        <w:rPr>
          <w:sz w:val="18"/>
          <w:szCs w:val="19"/>
        </w:rPr>
        <w:t xml:space="preserve"> efterfrågan på använd</w:t>
      </w:r>
      <w:r>
        <w:rPr>
          <w:sz w:val="18"/>
          <w:szCs w:val="19"/>
        </w:rPr>
        <w:t>ning av</w:t>
      </w:r>
      <w:r w:rsidRPr="00403067">
        <w:rPr>
          <w:sz w:val="18"/>
          <w:szCs w:val="19"/>
        </w:rPr>
        <w:t xml:space="preserve"> frekvensutrym</w:t>
      </w:r>
      <w:r w:rsidRPr="00403067">
        <w:rPr>
          <w:sz w:val="18"/>
          <w:szCs w:val="19"/>
        </w:rPr>
        <w:softHyphen/>
        <w:t>met på de harmoniserade villkoren, och</w:t>
      </w:r>
      <w:bookmarkEnd w:id="1813"/>
    </w:p>
    <w:p w14:paraId="72BEF96D" w14:textId="77777777" w:rsidR="00D85371" w:rsidRPr="00403067" w:rsidRDefault="00D85371" w:rsidP="00F775E2">
      <w:pPr>
        <w:pStyle w:val="Brdtextmedindrag"/>
        <w:rPr>
          <w:sz w:val="18"/>
          <w:szCs w:val="19"/>
        </w:rPr>
      </w:pPr>
      <w:r w:rsidRPr="00403067">
        <w:rPr>
          <w:sz w:val="18"/>
          <w:szCs w:val="19"/>
        </w:rPr>
        <w:t>2. radioanvändningen inte hindrar eller försvårar att frekvensutrymmet används på de harmoniserade villkoren i någon annan medlemsstat i Europeiska unionen.</w:t>
      </w:r>
    </w:p>
    <w:p w14:paraId="2373B0BA" w14:textId="37E303A5" w:rsidR="00D85371" w:rsidRPr="00403067" w:rsidRDefault="00D85371" w:rsidP="00F775E2">
      <w:pPr>
        <w:pStyle w:val="Brdtextmedindrag"/>
        <w:rPr>
          <w:sz w:val="18"/>
          <w:szCs w:val="19"/>
        </w:rPr>
      </w:pPr>
      <w:bookmarkStart w:id="1814" w:name="_Hlk178471"/>
      <w:r w:rsidRPr="00403067">
        <w:rPr>
          <w:sz w:val="18"/>
          <w:szCs w:val="19"/>
        </w:rPr>
        <w:t xml:space="preserve">Vid prövningen ska det särskilt beaktas om radioanvändningen kan påverka den harmoniserade användningen av frekvensutrymmet i unionen på lång sikt </w:t>
      </w:r>
      <w:r>
        <w:rPr>
          <w:sz w:val="18"/>
          <w:szCs w:val="19"/>
        </w:rPr>
        <w:t>eller</w:t>
      </w:r>
      <w:r w:rsidRPr="00403067">
        <w:rPr>
          <w:sz w:val="18"/>
          <w:szCs w:val="19"/>
        </w:rPr>
        <w:t xml:space="preserve"> till</w:t>
      </w:r>
      <w:r w:rsidRPr="00403067">
        <w:rPr>
          <w:sz w:val="18"/>
          <w:szCs w:val="19"/>
        </w:rPr>
        <w:softHyphen/>
        <w:t>gången till radioutrustning som kan användas i frekvensutrymmet.</w:t>
      </w:r>
      <w:bookmarkEnd w:id="1814"/>
    </w:p>
    <w:p w14:paraId="284F993A" w14:textId="77777777" w:rsidR="00D85371" w:rsidRPr="00403067" w:rsidRDefault="00D85371" w:rsidP="00F775E2">
      <w:pPr>
        <w:pStyle w:val="Brdtext"/>
      </w:pPr>
    </w:p>
    <w:p w14:paraId="10B60EC1" w14:textId="43C21EC8" w:rsidR="00D85371" w:rsidRPr="00403067" w:rsidRDefault="00D85371" w:rsidP="00F775E2">
      <w:pPr>
        <w:pStyle w:val="Brdtext"/>
      </w:pPr>
      <w:r w:rsidRPr="00403067">
        <w:t xml:space="preserve">Paragrafen innehåller bestämmelser om tillstånd för </w:t>
      </w:r>
      <w:r>
        <w:t>annan</w:t>
      </w:r>
      <w:r w:rsidRPr="00403067">
        <w:t xml:space="preserve"> </w:t>
      </w:r>
      <w:r>
        <w:t>radio</w:t>
      </w:r>
      <w:r>
        <w:softHyphen/>
      </w:r>
      <w:r w:rsidRPr="00403067">
        <w:t>använd</w:t>
      </w:r>
      <w:r w:rsidR="005747CA">
        <w:softHyphen/>
      </w:r>
      <w:r w:rsidRPr="00403067">
        <w:t>ning av harmoniserat frekvensutrymme. Den saknar motsvarighet i LEK. Para</w:t>
      </w:r>
      <w:r>
        <w:softHyphen/>
      </w:r>
      <w:r w:rsidRPr="00403067">
        <w:t>grafen genomför artikel 45.3 (delvis) i EU-direktivet. Övervägandena finns i avsnitt 11.2.3.</w:t>
      </w:r>
    </w:p>
    <w:p w14:paraId="3360BCEF" w14:textId="77777777" w:rsidR="00D85371" w:rsidRPr="00403067" w:rsidRDefault="00D85371" w:rsidP="00F775E2">
      <w:pPr>
        <w:pStyle w:val="Brdtextmedindrag"/>
      </w:pPr>
      <w:r w:rsidRPr="00403067">
        <w:t>Paragrafen innebär att tillstånd i undantagsfall får beviljas trots att radio</w:t>
      </w:r>
      <w:r w:rsidRPr="00403067">
        <w:softHyphen/>
        <w:t>användningen strider mot kravet i 6 § första stycket 4.</w:t>
      </w:r>
    </w:p>
    <w:p w14:paraId="213CE6DB" w14:textId="77777777" w:rsidR="00D85371" w:rsidRPr="00403067" w:rsidRDefault="00D85371" w:rsidP="00F775E2">
      <w:pPr>
        <w:pStyle w:val="Brdtextmedindrag"/>
      </w:pPr>
      <w:r w:rsidRPr="00403067">
        <w:t xml:space="preserve">I </w:t>
      </w:r>
      <w:r w:rsidRPr="00403067">
        <w:rPr>
          <w:i/>
        </w:rPr>
        <w:t xml:space="preserve">första stycket </w:t>
      </w:r>
      <w:r w:rsidRPr="00403067">
        <w:t xml:space="preserve">anges under vilka förutsättningar tillstånd får beviljas. Det finns ingen skyldighet </w:t>
      </w:r>
      <w:r>
        <w:t xml:space="preserve">för regleringsmyndigheten </w:t>
      </w:r>
      <w:r w:rsidRPr="00403067">
        <w:t xml:space="preserve">att bevilja tillstånd, utan det får avgöras </w:t>
      </w:r>
      <w:r>
        <w:t xml:space="preserve">utifrån omständigheterna </w:t>
      </w:r>
      <w:r w:rsidRPr="00403067">
        <w:t xml:space="preserve">i det enskilda fallet om </w:t>
      </w:r>
      <w:r>
        <w:t>en annan radioanvändning ska tillåtas.</w:t>
      </w:r>
    </w:p>
    <w:p w14:paraId="387124B8" w14:textId="77777777" w:rsidR="00D85371" w:rsidRPr="00403067" w:rsidRDefault="00D85371" w:rsidP="00F775E2">
      <w:pPr>
        <w:pStyle w:val="Brdtextmedindrag"/>
      </w:pPr>
      <w:r w:rsidRPr="00403067">
        <w:t xml:space="preserve">För det första </w:t>
      </w:r>
      <w:r>
        <w:t>ska det vara bristande</w:t>
      </w:r>
      <w:r w:rsidRPr="00403067">
        <w:t xml:space="preserve"> efterfrågan på använd</w:t>
      </w:r>
      <w:r>
        <w:t>ning av</w:t>
      </w:r>
      <w:r w:rsidRPr="00403067">
        <w:t xml:space="preserve"> fre</w:t>
      </w:r>
      <w:r w:rsidRPr="00403067">
        <w:softHyphen/>
        <w:t>kvens</w:t>
      </w:r>
      <w:r w:rsidRPr="00403067">
        <w:softHyphen/>
        <w:t>utrymmet på de harmoniserade villkoren. Med harmo</w:t>
      </w:r>
      <w:r>
        <w:softHyphen/>
      </w:r>
      <w:r w:rsidRPr="00403067">
        <w:t>niserade vill</w:t>
      </w:r>
      <w:r>
        <w:softHyphen/>
      </w:r>
      <w:r w:rsidRPr="00403067">
        <w:t>kor avses det som föreskrivs i harmoniseringsbeslutet, inklusive undantag som har tagits in i detta enligt artikel 1.4 i radio</w:t>
      </w:r>
      <w:r>
        <w:softHyphen/>
      </w:r>
      <w:r w:rsidRPr="00403067">
        <w:t>spektrum</w:t>
      </w:r>
      <w:r>
        <w:softHyphen/>
      </w:r>
      <w:r w:rsidRPr="00403067">
        <w:t>beslutet 676/2002/EG. Underlag för att ta ställning till efter</w:t>
      </w:r>
      <w:r>
        <w:softHyphen/>
      </w:r>
      <w:r w:rsidRPr="00403067">
        <w:t>frågan kan fås genom det samråd som ska ske i ärendet. Regeringen</w:t>
      </w:r>
      <w:r w:rsidRPr="00403067" w:rsidDel="00DA7876">
        <w:t xml:space="preserve"> </w:t>
      </w:r>
      <w:r>
        <w:t>har möjlighet</w:t>
      </w:r>
      <w:r w:rsidRPr="00403067">
        <w:t xml:space="preserve"> att i förordning meddela bestämmelser om samråd. Det måste göras en bedömning av sannolikheten för att eventuella intressenter kommer att vilja använda frekvensutrymmet på de harmoniserade villkoren inom en inte allt för avlägsen framtid. Om det intresse som visas bygger på mycket vaga påståenden</w:t>
      </w:r>
      <w:r>
        <w:t>,</w:t>
      </w:r>
      <w:r w:rsidRPr="00403067">
        <w:t xml:space="preserve"> bör det inte hindra en </w:t>
      </w:r>
      <w:r>
        <w:t>annan</w:t>
      </w:r>
      <w:r w:rsidRPr="00403067">
        <w:t xml:space="preserve"> användning. Kravet bör dock inte sättas särskilt högt. Om tillstånd beviljas och det senare visar sig att det finns efterfrågan på den harmoniserade användningen</w:t>
      </w:r>
      <w:r>
        <w:t>,</w:t>
      </w:r>
      <w:r w:rsidRPr="00403067">
        <w:t xml:space="preserve"> får tillståndet för </w:t>
      </w:r>
      <w:r>
        <w:t>en annan</w:t>
      </w:r>
      <w:r w:rsidRPr="00403067">
        <w:t xml:space="preserve"> användning återkallas eller tillstånds</w:t>
      </w:r>
      <w:r>
        <w:softHyphen/>
      </w:r>
      <w:r w:rsidRPr="00403067">
        <w:t>villkoren ändras enligt 11 kap. </w:t>
      </w:r>
      <w:r>
        <w:t>7</w:t>
      </w:r>
      <w:r w:rsidRPr="00403067">
        <w:t> §.</w:t>
      </w:r>
    </w:p>
    <w:p w14:paraId="679A736B" w14:textId="77777777" w:rsidR="00D85371" w:rsidRPr="00403067" w:rsidRDefault="00D85371" w:rsidP="00F775E2">
      <w:pPr>
        <w:pStyle w:val="Brdtextmedindrag"/>
      </w:pPr>
      <w:r w:rsidRPr="00403067">
        <w:t xml:space="preserve">För det andra får radioanvändningen inte inkräkta på den harmoniserade radioanvändningen i andra medlemsstater i Europeiska unionen. Om det finns risk för gränsöverskridande skadlig störning ska alltså tillstånd inte beviljas. Det kan också vara så att en </w:t>
      </w:r>
      <w:r>
        <w:t>annan</w:t>
      </w:r>
      <w:r w:rsidRPr="00403067">
        <w:t xml:space="preserve"> radioanvändning </w:t>
      </w:r>
      <w:r>
        <w:t>av harmo</w:t>
      </w:r>
      <w:r>
        <w:softHyphen/>
        <w:t>ni</w:t>
      </w:r>
      <w:r>
        <w:softHyphen/>
      </w:r>
      <w:r>
        <w:lastRenderedPageBreak/>
        <w:t>serat frekvensutrymme</w:t>
      </w:r>
      <w:r w:rsidRPr="00403067">
        <w:t xml:space="preserve"> krä</w:t>
      </w:r>
      <w:r w:rsidRPr="00403067">
        <w:softHyphen/>
        <w:t>ver skydd mot störning från en annan stats harmoniserade användning ge</w:t>
      </w:r>
      <w:r w:rsidRPr="00403067">
        <w:softHyphen/>
        <w:t>nom ingående av koordineringsavtal, vilket kan göra det svårare för den andra staten att fullt ut genomföra den har</w:t>
      </w:r>
      <w:r>
        <w:softHyphen/>
      </w:r>
      <w:r w:rsidRPr="00403067">
        <w:t>moniserade användningen.</w:t>
      </w:r>
    </w:p>
    <w:p w14:paraId="2B4AC223" w14:textId="77777777" w:rsidR="00D85371" w:rsidRPr="00403067" w:rsidRDefault="00D85371" w:rsidP="00F775E2">
      <w:pPr>
        <w:pStyle w:val="Brdtextmedindrag"/>
      </w:pPr>
      <w:r w:rsidRPr="00403067">
        <w:t xml:space="preserve">Enligt </w:t>
      </w:r>
      <w:r w:rsidRPr="00403067">
        <w:rPr>
          <w:i/>
        </w:rPr>
        <w:t xml:space="preserve">andra stycket </w:t>
      </w:r>
      <w:r w:rsidRPr="00403067">
        <w:t xml:space="preserve">ska vissa hänsyn tas vid prövningen av om en </w:t>
      </w:r>
      <w:r>
        <w:t>annan</w:t>
      </w:r>
      <w:r w:rsidRPr="00403067">
        <w:t xml:space="preserve"> radioanvändning ska tillåtas. En framåtblickande bedömning ska göras av om den </w:t>
      </w:r>
      <w:r>
        <w:t xml:space="preserve">tänkta radioanvändningen </w:t>
      </w:r>
      <w:r w:rsidRPr="00403067">
        <w:t xml:space="preserve">kan leda till att den harmoniserade användningen i andra medlemsstater hämmas. I så fall bör en </w:t>
      </w:r>
      <w:r>
        <w:t>annan</w:t>
      </w:r>
      <w:r w:rsidRPr="00403067">
        <w:t xml:space="preserve"> radio</w:t>
      </w:r>
      <w:r>
        <w:softHyphen/>
      </w:r>
      <w:r w:rsidRPr="00403067">
        <w:t>använd</w:t>
      </w:r>
      <w:r w:rsidRPr="00403067">
        <w:softHyphen/>
        <w:t>ning inte tillåtas. Även påverkan på tillgången till radio</w:t>
      </w:r>
      <w:r>
        <w:softHyphen/>
      </w:r>
      <w:r w:rsidRPr="00403067">
        <w:t>utrustning som kan användas i frekvensutrymmet ska beaktas, t.ex. om stordrifts</w:t>
      </w:r>
      <w:r>
        <w:softHyphen/>
      </w:r>
      <w:r w:rsidRPr="00403067">
        <w:t xml:space="preserve">fördelar skulle riskeras till följd av en </w:t>
      </w:r>
      <w:r>
        <w:t>annan</w:t>
      </w:r>
      <w:r w:rsidRPr="00403067">
        <w:t xml:space="preserve"> radioanvändning.</w:t>
      </w:r>
    </w:p>
    <w:p w14:paraId="6E0692A0" w14:textId="77777777" w:rsidR="00D85371" w:rsidRPr="00403067" w:rsidRDefault="00D85371" w:rsidP="00F775E2">
      <w:pPr>
        <w:pStyle w:val="Brdtextmedindrag"/>
        <w:ind w:firstLine="0"/>
      </w:pPr>
    </w:p>
    <w:p w14:paraId="0D340322" w14:textId="4B27953C" w:rsidR="00D85371" w:rsidRPr="00403067" w:rsidRDefault="00D85371" w:rsidP="00F775E2">
      <w:pPr>
        <w:pStyle w:val="Brdtext"/>
        <w:rPr>
          <w:sz w:val="18"/>
          <w:szCs w:val="19"/>
        </w:rPr>
      </w:pPr>
      <w:r w:rsidRPr="00403067">
        <w:rPr>
          <w:b/>
          <w:sz w:val="18"/>
          <w:szCs w:val="19"/>
        </w:rPr>
        <w:t>8 §</w:t>
      </w:r>
      <w:r w:rsidRPr="00403067">
        <w:rPr>
          <w:sz w:val="18"/>
          <w:szCs w:val="19"/>
        </w:rPr>
        <w:t>    </w:t>
      </w:r>
      <w:r w:rsidRPr="00A21688">
        <w:rPr>
          <w:sz w:val="18"/>
          <w:szCs w:val="18"/>
        </w:rPr>
        <w:t>Om regleringsmyndigheten bedömer att tillståndsprövning inom ett visst frekvensutrymme bör ske efter ett förfarande med allmän inbjudan till ansökan, får myndigheten avslå en ansökan om tillstånd i det frekvensutrymme</w:t>
      </w:r>
      <w:r w:rsidR="00625342">
        <w:rPr>
          <w:sz w:val="18"/>
          <w:szCs w:val="18"/>
        </w:rPr>
        <w:t>t</w:t>
      </w:r>
      <w:r w:rsidRPr="00A21688">
        <w:rPr>
          <w:sz w:val="18"/>
          <w:szCs w:val="18"/>
        </w:rPr>
        <w:t xml:space="preserve"> som har gjorts utanför ett sådant förfarande. </w:t>
      </w:r>
      <w:r w:rsidRPr="00A21688" w:rsidDel="00A21688">
        <w:rPr>
          <w:sz w:val="18"/>
          <w:szCs w:val="18"/>
        </w:rPr>
        <w:t xml:space="preserve"> </w:t>
      </w:r>
    </w:p>
    <w:p w14:paraId="1F68DE55" w14:textId="77777777" w:rsidR="00D85371" w:rsidRPr="00403067" w:rsidRDefault="00D85371" w:rsidP="00F775E2">
      <w:pPr>
        <w:pStyle w:val="Brdtextmedindrag"/>
        <w:ind w:firstLine="0"/>
      </w:pPr>
    </w:p>
    <w:p w14:paraId="15263873" w14:textId="299290B6" w:rsidR="00D85371" w:rsidRPr="00403067" w:rsidRDefault="00D85371" w:rsidP="00F775E2">
      <w:pPr>
        <w:pStyle w:val="Brdtext"/>
      </w:pPr>
      <w:r w:rsidRPr="00403067">
        <w:t>Paragrafen innebär att tillstånd i vissa fall inte ska beviljas trots att förut</w:t>
      </w:r>
      <w:r w:rsidRPr="00403067">
        <w:softHyphen/>
        <w:t>sätt</w:t>
      </w:r>
      <w:r w:rsidRPr="00403067">
        <w:softHyphen/>
        <w:t>ningarna i 6 § för att bevilja tillstånd är uppfyllda. Den saknar mot</w:t>
      </w:r>
      <w:r w:rsidRPr="00403067">
        <w:softHyphen/>
        <w:t xml:space="preserve">svarighet i LEK. </w:t>
      </w:r>
      <w:r w:rsidR="00B360EA">
        <w:t xml:space="preserve">Paragrafen utformas i nära anslutning till </w:t>
      </w:r>
      <w:r w:rsidR="00B360EA" w:rsidRPr="0053788D">
        <w:rPr>
          <w:i/>
          <w:iCs/>
        </w:rPr>
        <w:t>Lagrådets</w:t>
      </w:r>
      <w:r w:rsidR="00B360EA">
        <w:t xml:space="preserve"> synpunkter. </w:t>
      </w:r>
      <w:r w:rsidRPr="00403067">
        <w:t>Övervägan</w:t>
      </w:r>
      <w:r w:rsidRPr="00403067">
        <w:softHyphen/>
        <w:t>dena finns i avsnitt 11.2.2.</w:t>
      </w:r>
    </w:p>
    <w:p w14:paraId="765057E2" w14:textId="0F40A359" w:rsidR="00D85371" w:rsidRPr="00403067" w:rsidRDefault="00D85371" w:rsidP="00F775E2">
      <w:pPr>
        <w:pStyle w:val="Brdtextmedindrag"/>
      </w:pPr>
      <w:r w:rsidRPr="00403067">
        <w:t>Paragrafen blir tillämplig i sådana fall då det finns skäl att begränsa an</w:t>
      </w:r>
      <w:r w:rsidRPr="00403067">
        <w:softHyphen/>
        <w:t xml:space="preserve">talet tillstånd </w:t>
      </w:r>
      <w:r>
        <w:t xml:space="preserve">inom ett visst frekvensutrymme </w:t>
      </w:r>
      <w:r w:rsidRPr="00403067">
        <w:t>och genomföra ett förfa</w:t>
      </w:r>
      <w:r w:rsidR="00C24AA0">
        <w:softHyphen/>
      </w:r>
      <w:r w:rsidRPr="00403067">
        <w:t>rande med allmän inbjudan till an</w:t>
      </w:r>
      <w:r w:rsidRPr="00403067">
        <w:softHyphen/>
        <w:t xml:space="preserve">sökan </w:t>
      </w:r>
      <w:r>
        <w:t>(se 10 och 11 §§)</w:t>
      </w:r>
      <w:r w:rsidRPr="00403067">
        <w:t xml:space="preserve">, men något beslut </w:t>
      </w:r>
      <w:r>
        <w:t xml:space="preserve">enligt 9 § </w:t>
      </w:r>
      <w:r w:rsidRPr="00403067">
        <w:t>om att begränsa antalet tillstånd ännu inte har meddelats.</w:t>
      </w:r>
      <w:r>
        <w:t xml:space="preserve"> Regleringsmyndigheten får i ett sådant fall avslå en ansökan om tillstånd i det frekvensutrymmet.</w:t>
      </w:r>
    </w:p>
    <w:p w14:paraId="03487D94" w14:textId="77777777" w:rsidR="00D85371" w:rsidRPr="00403067" w:rsidRDefault="00D85371" w:rsidP="00F775E2">
      <w:pPr>
        <w:pStyle w:val="Brdtextmedindrag"/>
        <w:ind w:firstLine="0"/>
      </w:pPr>
    </w:p>
    <w:p w14:paraId="0F064FA4" w14:textId="77777777" w:rsidR="00D85371" w:rsidRPr="00403067" w:rsidRDefault="00D85371" w:rsidP="00F775E2">
      <w:pPr>
        <w:pStyle w:val="Brdtext"/>
        <w:rPr>
          <w:sz w:val="18"/>
          <w:szCs w:val="19"/>
        </w:rPr>
      </w:pPr>
      <w:r w:rsidRPr="00403067">
        <w:rPr>
          <w:b/>
          <w:sz w:val="18"/>
          <w:szCs w:val="19"/>
        </w:rPr>
        <w:t>9 §</w:t>
      </w:r>
      <w:r w:rsidRPr="00403067">
        <w:rPr>
          <w:sz w:val="18"/>
          <w:szCs w:val="19"/>
        </w:rPr>
        <w:t xml:space="preserve">    Regleringsmyndigheten får </w:t>
      </w:r>
      <w:r>
        <w:rPr>
          <w:sz w:val="18"/>
          <w:szCs w:val="19"/>
        </w:rPr>
        <w:t xml:space="preserve">besluta att </w:t>
      </w:r>
      <w:r w:rsidRPr="00403067">
        <w:rPr>
          <w:sz w:val="18"/>
          <w:szCs w:val="19"/>
        </w:rPr>
        <w:t>antalet tillstånd som beviljas inom ett frekvensutrymme</w:t>
      </w:r>
      <w:r>
        <w:rPr>
          <w:sz w:val="18"/>
          <w:szCs w:val="19"/>
        </w:rPr>
        <w:t xml:space="preserve"> ska vara begränsat</w:t>
      </w:r>
      <w:r w:rsidRPr="00403067">
        <w:rPr>
          <w:sz w:val="18"/>
          <w:szCs w:val="19"/>
        </w:rPr>
        <w:t>, om det är nödvändigt för att garantera en effektiv användning av radiofrekvenser. Ett beslut att begränsa antalet tillstånd ska omprövas så snart det finns anledning till det.</w:t>
      </w:r>
    </w:p>
    <w:p w14:paraId="0029F4E4" w14:textId="77777777" w:rsidR="00D85371" w:rsidRPr="00403067" w:rsidRDefault="00D85371" w:rsidP="00F775E2">
      <w:pPr>
        <w:pStyle w:val="Brdtextmedindrag"/>
        <w:ind w:firstLine="0"/>
      </w:pPr>
    </w:p>
    <w:p w14:paraId="64A47CAF" w14:textId="70719245" w:rsidR="00D85371" w:rsidRPr="00403067" w:rsidRDefault="00D85371" w:rsidP="00F775E2">
      <w:pPr>
        <w:pStyle w:val="Brdtext"/>
      </w:pPr>
      <w:r w:rsidRPr="00403067">
        <w:t xml:space="preserve">Paragrafen innehåller bestämmelser om begränsningar av antalet tillstånd som beviljas inom ett visst frekvensutrymme. Den motsvarar i sak 3 kap. 7 § LEK (se prop. 2002/03:110 </w:t>
      </w:r>
      <w:r w:rsidR="00EB24E6">
        <w:t>s. 1</w:t>
      </w:r>
      <w:r w:rsidRPr="00403067">
        <w:t>38 f. och 367). Paragrafen ge</w:t>
      </w:r>
      <w:r w:rsidRPr="00403067">
        <w:softHyphen/>
        <w:t>nom</w:t>
      </w:r>
      <w:r w:rsidRPr="00403067">
        <w:softHyphen/>
        <w:t>för artikel 55.1 (delvis) i EU-direktivet. Övervägandena finns i avsnitt 11.2.4.</w:t>
      </w:r>
    </w:p>
    <w:p w14:paraId="155025B6" w14:textId="21DCA2D5" w:rsidR="00D85371" w:rsidRDefault="00D85371" w:rsidP="00F775E2">
      <w:pPr>
        <w:pStyle w:val="Brdtextmedindrag"/>
      </w:pPr>
      <w:r>
        <w:t>Regeringen har möjlighet</w:t>
      </w:r>
      <w:r w:rsidRPr="00403067">
        <w:t xml:space="preserve"> att i förordning meddela före</w:t>
      </w:r>
      <w:r>
        <w:softHyphen/>
      </w:r>
      <w:r w:rsidRPr="00403067">
        <w:t>skrifter om samråd när regleringsmyndigheten avser att begränsa antalet tillstånd.</w:t>
      </w:r>
    </w:p>
    <w:p w14:paraId="285F91A9" w14:textId="3BC5F7CC" w:rsidR="008902D0" w:rsidRPr="00403067" w:rsidRDefault="008902D0" w:rsidP="00F775E2">
      <w:pPr>
        <w:pStyle w:val="Brdtextmedindrag"/>
      </w:pPr>
      <w:r>
        <w:t>Ett beslut enligt paragrafen får inte överklagas särskilt, se 15 kap. 3 §.</w:t>
      </w:r>
    </w:p>
    <w:p w14:paraId="3EC37AB4" w14:textId="77777777" w:rsidR="00D85371" w:rsidRPr="00403067" w:rsidRDefault="00D85371" w:rsidP="00F775E2">
      <w:pPr>
        <w:pStyle w:val="Brdtextmedindrag"/>
        <w:ind w:firstLine="0"/>
      </w:pPr>
    </w:p>
    <w:p w14:paraId="6C471F15" w14:textId="77777777" w:rsidR="00D85371" w:rsidRPr="00403067" w:rsidRDefault="00D85371" w:rsidP="00F775E2">
      <w:pPr>
        <w:pStyle w:val="Brdtext"/>
        <w:rPr>
          <w:sz w:val="18"/>
          <w:szCs w:val="19"/>
        </w:rPr>
      </w:pPr>
      <w:r w:rsidRPr="00403067">
        <w:rPr>
          <w:b/>
          <w:sz w:val="18"/>
          <w:szCs w:val="19"/>
        </w:rPr>
        <w:t>10 §</w:t>
      </w:r>
      <w:r w:rsidRPr="00403067">
        <w:rPr>
          <w:sz w:val="18"/>
          <w:szCs w:val="19"/>
        </w:rPr>
        <w:t xml:space="preserve">    När antalet tillstånd har begränsats enligt 9 §, ska tillståndsprövningen ske efter </w:t>
      </w:r>
      <w:r>
        <w:rPr>
          <w:sz w:val="18"/>
          <w:szCs w:val="19"/>
        </w:rPr>
        <w:t xml:space="preserve">en </w:t>
      </w:r>
      <w:r w:rsidRPr="00403067">
        <w:rPr>
          <w:sz w:val="18"/>
          <w:szCs w:val="19"/>
        </w:rPr>
        <w:t>allmän inbjudan till ansökan, om det inte finns särskilda skäl mot det eller om radioanvändningen</w:t>
      </w:r>
    </w:p>
    <w:p w14:paraId="7F8064B5" w14:textId="77777777" w:rsidR="00D85371" w:rsidRPr="00403067" w:rsidRDefault="00D85371" w:rsidP="00F775E2">
      <w:pPr>
        <w:pStyle w:val="Brdtextmedindrag"/>
        <w:rPr>
          <w:sz w:val="18"/>
          <w:szCs w:val="19"/>
        </w:rPr>
      </w:pPr>
      <w:r w:rsidRPr="00403067">
        <w:rPr>
          <w:sz w:val="18"/>
          <w:szCs w:val="19"/>
        </w:rPr>
        <w:t>1. avser huvudsakligen utsändning till allmänheten av program som avses i 1 kap. 2 § yttrandefrihetsgrundlagen,</w:t>
      </w:r>
    </w:p>
    <w:p w14:paraId="7BA46C29" w14:textId="77777777" w:rsidR="00D85371" w:rsidRPr="00403067" w:rsidRDefault="00D85371" w:rsidP="00F775E2">
      <w:pPr>
        <w:pStyle w:val="Brdtextmedindrag"/>
        <w:rPr>
          <w:sz w:val="18"/>
          <w:szCs w:val="19"/>
        </w:rPr>
      </w:pPr>
      <w:r w:rsidRPr="00403067">
        <w:rPr>
          <w:sz w:val="18"/>
          <w:szCs w:val="19"/>
        </w:rPr>
        <w:t>2. är avsedd för privat bruk, eller</w:t>
      </w:r>
    </w:p>
    <w:p w14:paraId="6DD65D33" w14:textId="77777777" w:rsidR="00D85371" w:rsidRPr="00403067" w:rsidRDefault="00D85371" w:rsidP="00F775E2">
      <w:pPr>
        <w:pStyle w:val="Brdtextmedindrag"/>
        <w:rPr>
          <w:sz w:val="18"/>
          <w:szCs w:val="19"/>
        </w:rPr>
      </w:pPr>
      <w:r w:rsidRPr="00403067">
        <w:rPr>
          <w:sz w:val="18"/>
          <w:szCs w:val="19"/>
        </w:rPr>
        <w:t>3. behövs för verksamhet som bedrivs i syfte att tillgodose allmän ordning, sä</w:t>
      </w:r>
      <w:r w:rsidRPr="00403067">
        <w:rPr>
          <w:sz w:val="18"/>
          <w:szCs w:val="19"/>
        </w:rPr>
        <w:softHyphen/>
        <w:t>kerhet eller hälsa.</w:t>
      </w:r>
    </w:p>
    <w:p w14:paraId="53C2548E" w14:textId="77777777" w:rsidR="00D85371" w:rsidRPr="00403067" w:rsidRDefault="00D85371" w:rsidP="00F775E2">
      <w:pPr>
        <w:pStyle w:val="Brdtextmedindrag"/>
        <w:rPr>
          <w:sz w:val="18"/>
          <w:szCs w:val="19"/>
        </w:rPr>
      </w:pPr>
      <w:r w:rsidRPr="00403067">
        <w:rPr>
          <w:sz w:val="18"/>
          <w:szCs w:val="19"/>
        </w:rPr>
        <w:t>Regeringen eller den myndighet som regeringen bestämmer får meddela före</w:t>
      </w:r>
      <w:r w:rsidRPr="00403067">
        <w:rPr>
          <w:sz w:val="18"/>
          <w:szCs w:val="19"/>
        </w:rPr>
        <w:softHyphen/>
        <w:t>skrifter om vilken radioanvändning som omfattas av undantaget i första stycket 3.</w:t>
      </w:r>
    </w:p>
    <w:p w14:paraId="61329C22" w14:textId="77777777" w:rsidR="00D85371" w:rsidRPr="00403067" w:rsidRDefault="00D85371" w:rsidP="00F775E2">
      <w:pPr>
        <w:pStyle w:val="Brdtextmedindrag"/>
        <w:ind w:firstLine="0"/>
      </w:pPr>
    </w:p>
    <w:p w14:paraId="6D9CA84E" w14:textId="77777777" w:rsidR="00D85371" w:rsidRPr="00403067" w:rsidRDefault="00D85371" w:rsidP="00F775E2">
      <w:pPr>
        <w:pStyle w:val="Brdtext"/>
      </w:pPr>
      <w:r w:rsidRPr="00403067">
        <w:lastRenderedPageBreak/>
        <w:t>Paragrafen innehåller bestämmelser om tillståndsprövning efter ett förfa</w:t>
      </w:r>
      <w:r w:rsidRPr="00403067">
        <w:softHyphen/>
        <w:t>rande med allmän inbjudan till ansökan. Den genomför artiklarna 48.3 och 55.4 i EU-direktivet. Övervägandena finns i avsnitt 11.2.5.</w:t>
      </w:r>
    </w:p>
    <w:p w14:paraId="2DF19E04" w14:textId="2C1EC645" w:rsidR="00D85371" w:rsidRPr="00403067" w:rsidRDefault="00D85371" w:rsidP="00F775E2">
      <w:pPr>
        <w:pStyle w:val="Brdtextmedindrag"/>
      </w:pPr>
      <w:r w:rsidRPr="00403067">
        <w:rPr>
          <w:i/>
        </w:rPr>
        <w:t xml:space="preserve">Första stycket </w:t>
      </w:r>
      <w:r w:rsidRPr="00403067">
        <w:t xml:space="preserve">motsvarar i sak 3 kap. 8 § första och andra styckena LEK (se prop. 2002/03:110 </w:t>
      </w:r>
      <w:r w:rsidR="00EB24E6">
        <w:t>s. 1</w:t>
      </w:r>
      <w:r w:rsidRPr="00403067">
        <w:t>38 f. och 367 f., prop. 2005/06</w:t>
      </w:r>
      <w:r w:rsidRPr="00403067" w:rsidDel="006F6925">
        <w:t>:</w:t>
      </w:r>
      <w:r w:rsidRPr="00403067">
        <w:t xml:space="preserve">133 </w:t>
      </w:r>
      <w:r w:rsidR="00EB24E6">
        <w:t>s. 1</w:t>
      </w:r>
      <w:r w:rsidRPr="00403067">
        <w:t xml:space="preserve">44 f. och 177 och prop. 2009/10:193 </w:t>
      </w:r>
      <w:r w:rsidR="00EB24E6">
        <w:t>s. 6</w:t>
      </w:r>
      <w:r w:rsidRPr="00403067">
        <w:t>2 f. och 92 f.).</w:t>
      </w:r>
    </w:p>
    <w:p w14:paraId="2947C5AA" w14:textId="77777777" w:rsidR="00D85371" w:rsidRPr="00403067" w:rsidRDefault="00D85371" w:rsidP="00F775E2">
      <w:pPr>
        <w:pStyle w:val="Brdtextmedindrag"/>
      </w:pPr>
      <w:r w:rsidRPr="00403067">
        <w:t xml:space="preserve">Bemyndigandet i </w:t>
      </w:r>
      <w:r w:rsidRPr="00403067">
        <w:rPr>
          <w:i/>
        </w:rPr>
        <w:t xml:space="preserve">andra stycket </w:t>
      </w:r>
      <w:r w:rsidRPr="00403067">
        <w:t>motsvarar delvis 3 kap. 8 § fjärde styck</w:t>
      </w:r>
      <w:r w:rsidRPr="00403067">
        <w:softHyphen/>
        <w:t>et LEK.</w:t>
      </w:r>
    </w:p>
    <w:p w14:paraId="4176C5CD" w14:textId="77777777" w:rsidR="00D85371" w:rsidRPr="00403067" w:rsidRDefault="00D85371" w:rsidP="00F775E2">
      <w:pPr>
        <w:pStyle w:val="Brdtextmedindrag"/>
      </w:pPr>
      <w:r>
        <w:t>Regeringen har möjlighet</w:t>
      </w:r>
      <w:r w:rsidRPr="00403067">
        <w:t xml:space="preserve"> att i förordning meddela före</w:t>
      </w:r>
      <w:r>
        <w:softHyphen/>
      </w:r>
      <w:r w:rsidRPr="00403067">
        <w:t>skrifter om samråd när regleringsmyndigheten avser att utfärda en allmän inbjudan till ansökan.</w:t>
      </w:r>
    </w:p>
    <w:p w14:paraId="048F2869" w14:textId="77777777" w:rsidR="00D85371" w:rsidRPr="00403067" w:rsidRDefault="00D85371" w:rsidP="00F775E2">
      <w:pPr>
        <w:pStyle w:val="Brdtextmedindrag"/>
      </w:pPr>
      <w:r>
        <w:t>Ett beslut enligt paragrafen får inte överklagas särskilt, se 15 kap. 3 §.</w:t>
      </w:r>
    </w:p>
    <w:p w14:paraId="030DFCF2" w14:textId="77777777" w:rsidR="00D85371" w:rsidRPr="00403067" w:rsidRDefault="00D85371" w:rsidP="00F775E2">
      <w:pPr>
        <w:pStyle w:val="Brdtextmedindrag"/>
        <w:ind w:firstLine="0"/>
      </w:pPr>
    </w:p>
    <w:p w14:paraId="4AAD7740" w14:textId="77777777" w:rsidR="00D85371" w:rsidRPr="00403067" w:rsidRDefault="00D85371" w:rsidP="00F775E2">
      <w:pPr>
        <w:pStyle w:val="Brdtext"/>
        <w:rPr>
          <w:sz w:val="18"/>
          <w:szCs w:val="19"/>
        </w:rPr>
      </w:pPr>
      <w:r w:rsidRPr="00403067">
        <w:rPr>
          <w:b/>
          <w:sz w:val="18"/>
          <w:szCs w:val="19"/>
        </w:rPr>
        <w:t>11 §</w:t>
      </w:r>
      <w:r w:rsidRPr="00403067">
        <w:rPr>
          <w:sz w:val="18"/>
          <w:szCs w:val="19"/>
        </w:rPr>
        <w:t>    </w:t>
      </w:r>
      <w:r>
        <w:rPr>
          <w:sz w:val="18"/>
          <w:szCs w:val="19"/>
        </w:rPr>
        <w:t>Tillståndsp</w:t>
      </w:r>
      <w:r w:rsidRPr="00403067">
        <w:rPr>
          <w:sz w:val="18"/>
          <w:szCs w:val="19"/>
        </w:rPr>
        <w:t xml:space="preserve">rövningen </w:t>
      </w:r>
      <w:r>
        <w:rPr>
          <w:sz w:val="18"/>
          <w:szCs w:val="19"/>
        </w:rPr>
        <w:t xml:space="preserve">efter en allmän inbjudan till ansökan </w:t>
      </w:r>
      <w:r w:rsidRPr="00403067">
        <w:rPr>
          <w:sz w:val="18"/>
          <w:szCs w:val="19"/>
        </w:rPr>
        <w:t>enligt 10 § ska ske efter ett jämförande urvalsförfarande, efter ett anbudsförfarande där det pris sökanden är villig att betala för tillståndet ska vara utslagsgivande eller efter en kombination av dessa förfaranden.</w:t>
      </w:r>
    </w:p>
    <w:p w14:paraId="7BC4B9F3" w14:textId="77777777" w:rsidR="00D85371" w:rsidRPr="00403067" w:rsidRDefault="00D85371" w:rsidP="00F775E2">
      <w:pPr>
        <w:pStyle w:val="Brdtextmedindrag"/>
        <w:rPr>
          <w:sz w:val="18"/>
          <w:szCs w:val="19"/>
        </w:rPr>
      </w:pPr>
      <w:r w:rsidRPr="00403067">
        <w:rPr>
          <w:sz w:val="18"/>
          <w:szCs w:val="19"/>
        </w:rPr>
        <w:t>Förfarandet ska utformas så att det främjar konkurrens och får därutöver syfta endast till att</w:t>
      </w:r>
    </w:p>
    <w:p w14:paraId="451E9F1B" w14:textId="77777777" w:rsidR="00D85371" w:rsidRPr="00403067" w:rsidRDefault="00D85371" w:rsidP="00F775E2">
      <w:pPr>
        <w:pStyle w:val="Brdtextmedindrag"/>
        <w:rPr>
          <w:sz w:val="18"/>
          <w:szCs w:val="19"/>
        </w:rPr>
      </w:pPr>
      <w:r w:rsidRPr="00403067">
        <w:rPr>
          <w:sz w:val="18"/>
          <w:szCs w:val="19"/>
        </w:rPr>
        <w:t>1. främja täckning och utbyggnad,</w:t>
      </w:r>
    </w:p>
    <w:p w14:paraId="42CAA427" w14:textId="77777777" w:rsidR="00D85371" w:rsidRPr="00403067" w:rsidRDefault="00D85371" w:rsidP="00F775E2">
      <w:pPr>
        <w:pStyle w:val="Brdtextmedindrag"/>
        <w:rPr>
          <w:sz w:val="18"/>
          <w:szCs w:val="19"/>
        </w:rPr>
      </w:pPr>
      <w:r w:rsidRPr="00403067">
        <w:rPr>
          <w:sz w:val="18"/>
          <w:szCs w:val="19"/>
        </w:rPr>
        <w:t>2. säkerställa tjänsters kvalitet,</w:t>
      </w:r>
    </w:p>
    <w:p w14:paraId="730841BC" w14:textId="77777777" w:rsidR="00D85371" w:rsidRPr="00403067" w:rsidRDefault="00D85371" w:rsidP="00F775E2">
      <w:pPr>
        <w:pStyle w:val="Brdtextmedindrag"/>
        <w:rPr>
          <w:sz w:val="18"/>
          <w:szCs w:val="19"/>
        </w:rPr>
      </w:pPr>
      <w:r w:rsidRPr="00403067">
        <w:rPr>
          <w:sz w:val="18"/>
          <w:szCs w:val="19"/>
        </w:rPr>
        <w:t>3. uppnå en effektiv användning av radiofrekvenser, eller</w:t>
      </w:r>
    </w:p>
    <w:p w14:paraId="1ECEB3C6" w14:textId="77777777" w:rsidR="00D85371" w:rsidRPr="00403067" w:rsidRDefault="00D85371" w:rsidP="00F775E2">
      <w:pPr>
        <w:pStyle w:val="Brdtextmedindrag"/>
        <w:rPr>
          <w:sz w:val="18"/>
          <w:szCs w:val="19"/>
        </w:rPr>
      </w:pPr>
      <w:r w:rsidRPr="00403067">
        <w:rPr>
          <w:sz w:val="18"/>
          <w:szCs w:val="19"/>
        </w:rPr>
        <w:t>4. främja innovation och näringslivets utveckling.</w:t>
      </w:r>
    </w:p>
    <w:p w14:paraId="7AD36ABF" w14:textId="77777777" w:rsidR="00D85371" w:rsidRPr="00403067" w:rsidRDefault="00D85371" w:rsidP="00F775E2">
      <w:pPr>
        <w:pStyle w:val="Brdtextmedindrag"/>
        <w:rPr>
          <w:sz w:val="18"/>
        </w:rPr>
      </w:pPr>
      <w:r w:rsidRPr="00403067">
        <w:rPr>
          <w:sz w:val="18"/>
        </w:rPr>
        <w:t>Den allmänna inbjudan ska innehålla uppgifter om det förfarande som ska an</w:t>
      </w:r>
      <w:r>
        <w:rPr>
          <w:sz w:val="18"/>
        </w:rPr>
        <w:softHyphen/>
      </w:r>
      <w:r w:rsidRPr="00403067">
        <w:rPr>
          <w:sz w:val="18"/>
        </w:rPr>
        <w:t>vändas, förutsättningarna för deltagande i förfarandet och de villkor som tillstånd kommer att förenas med.</w:t>
      </w:r>
    </w:p>
    <w:p w14:paraId="1BB32DF4" w14:textId="77777777" w:rsidR="00D85371" w:rsidRPr="00403067" w:rsidRDefault="00D85371" w:rsidP="00F775E2">
      <w:pPr>
        <w:pStyle w:val="Brdtext"/>
      </w:pPr>
    </w:p>
    <w:p w14:paraId="43F6BA30" w14:textId="77777777" w:rsidR="00D85371" w:rsidRPr="00403067" w:rsidRDefault="00D85371" w:rsidP="00F775E2">
      <w:pPr>
        <w:pStyle w:val="Brdtext"/>
      </w:pPr>
      <w:r w:rsidRPr="00403067">
        <w:t xml:space="preserve">Paragrafen innehåller bestämmelser om förfarandet </w:t>
      </w:r>
      <w:r>
        <w:t xml:space="preserve">vid allmän inbjudan till ansökan </w:t>
      </w:r>
      <w:r w:rsidRPr="00403067">
        <w:t>och inne</w:t>
      </w:r>
      <w:r w:rsidRPr="00403067">
        <w:softHyphen/>
        <w:t xml:space="preserve">hållet i en </w:t>
      </w:r>
      <w:r>
        <w:t xml:space="preserve">sådan </w:t>
      </w:r>
      <w:r w:rsidRPr="00403067">
        <w:t>inbjudan. Den genomför artiklarna 48.4 (del</w:t>
      </w:r>
      <w:r w:rsidRPr="00403067">
        <w:softHyphen/>
        <w:t>vis), 52.2 (delvis) och 55.2, 55.3, 55.5 och 55.6 i EU-direktivet. Över</w:t>
      </w:r>
      <w:r>
        <w:softHyphen/>
      </w:r>
      <w:r w:rsidRPr="00403067">
        <w:t>vägandena finns i avsnitt 11.2.5.</w:t>
      </w:r>
    </w:p>
    <w:p w14:paraId="6B51A764" w14:textId="47C8883D" w:rsidR="00D85371" w:rsidRPr="00403067" w:rsidRDefault="00D85371" w:rsidP="00F775E2">
      <w:pPr>
        <w:pStyle w:val="Brdtextmedindrag"/>
      </w:pPr>
      <w:r w:rsidRPr="00403067">
        <w:rPr>
          <w:i/>
        </w:rPr>
        <w:t xml:space="preserve">Första stycket </w:t>
      </w:r>
      <w:r w:rsidRPr="00403067">
        <w:t xml:space="preserve">motsvarar i sak 3 kap. 8 § tredje stycket LEK (se prop. 2002/03:110 </w:t>
      </w:r>
      <w:r w:rsidR="00EB24E6">
        <w:t>s. 1</w:t>
      </w:r>
      <w:r w:rsidRPr="00403067">
        <w:t>41 f. och 368).</w:t>
      </w:r>
    </w:p>
    <w:p w14:paraId="368F8D02" w14:textId="7D665BB7" w:rsidR="00D85371" w:rsidRPr="00403067" w:rsidRDefault="00D85371" w:rsidP="00F775E2">
      <w:pPr>
        <w:pStyle w:val="Brdtextmedindrag"/>
      </w:pPr>
      <w:r w:rsidRPr="00403067">
        <w:rPr>
          <w:i/>
        </w:rPr>
        <w:t xml:space="preserve">Andra stycket </w:t>
      </w:r>
      <w:r w:rsidRPr="00403067">
        <w:rPr>
          <w:iCs/>
        </w:rPr>
        <w:t>är nytt. Där</w:t>
      </w:r>
      <w:r w:rsidRPr="00403067">
        <w:rPr>
          <w:i/>
        </w:rPr>
        <w:t xml:space="preserve"> </w:t>
      </w:r>
      <w:r w:rsidRPr="00403067">
        <w:t>anges vilka mål som får eftersträvas vid utformningen av förfarandet. Uppräkningen är uttömmande. En följd av detta är att det t.ex. inte är tillåtet att utforma ett auktions</w:t>
      </w:r>
      <w:r w:rsidRPr="00403067">
        <w:softHyphen/>
        <w:t>förfarande enbart som medel för att ge högsta möjliga intäkter till stats</w:t>
      </w:r>
      <w:r>
        <w:softHyphen/>
      </w:r>
      <w:r w:rsidRPr="00403067">
        <w:t>budgeten</w:t>
      </w:r>
      <w:r>
        <w:t>.</w:t>
      </w:r>
      <w:r w:rsidRPr="00C82EAF">
        <w:t xml:space="preserve"> </w:t>
      </w:r>
      <w:r w:rsidRPr="00403067">
        <w:t>Det är dock ett naturligt inslag i ett auktionsförfarande att bud</w:t>
      </w:r>
      <w:r>
        <w:softHyphen/>
      </w:r>
      <w:r w:rsidRPr="00403067">
        <w:t xml:space="preserve">givarna kommer att bjuda över varandra och att budgivningen upphör först när </w:t>
      </w:r>
      <w:r>
        <w:t>alla budgivare har nått det belopp som de anser sig vara villiga att betala</w:t>
      </w:r>
      <w:r w:rsidR="00137BE6">
        <w:t>.</w:t>
      </w:r>
      <w:r w:rsidRPr="00403067">
        <w:t xml:space="preserve"> De beloppen utgör då en rimlig och rättvis värdering av radio</w:t>
      </w:r>
      <w:r w:rsidRPr="00403067">
        <w:softHyphen/>
        <w:t xml:space="preserve">frekvenserna. </w:t>
      </w:r>
      <w:r>
        <w:t xml:space="preserve">Så länge syftet med förfarandet följer de krav som ställs i andra stycket, </w:t>
      </w:r>
      <w:r w:rsidR="00412B24">
        <w:t xml:space="preserve">finns </w:t>
      </w:r>
      <w:r>
        <w:t xml:space="preserve">det inget </w:t>
      </w:r>
      <w:r w:rsidR="00412B24">
        <w:t>som hindrar</w:t>
      </w:r>
      <w:r>
        <w:t xml:space="preserve"> att en bud</w:t>
      </w:r>
      <w:r>
        <w:softHyphen/>
        <w:t>givning under vissa förutsättningar kan nå höga belopp.</w:t>
      </w:r>
    </w:p>
    <w:p w14:paraId="3C214BEF" w14:textId="77777777" w:rsidR="00D85371" w:rsidRPr="00403067" w:rsidRDefault="00D85371" w:rsidP="00F775E2">
      <w:pPr>
        <w:pStyle w:val="Brdtextmedindrag"/>
      </w:pPr>
      <w:r w:rsidRPr="00403067">
        <w:t xml:space="preserve">Även </w:t>
      </w:r>
      <w:r w:rsidRPr="00403067">
        <w:rPr>
          <w:i/>
        </w:rPr>
        <w:t xml:space="preserve">tredje stycket </w:t>
      </w:r>
      <w:r w:rsidRPr="00403067">
        <w:rPr>
          <w:iCs/>
        </w:rPr>
        <w:t>är nytt. Där anges</w:t>
      </w:r>
      <w:r w:rsidRPr="00403067">
        <w:t xml:space="preserve"> vad en allmän inbjudan till an</w:t>
      </w:r>
      <w:r>
        <w:softHyphen/>
      </w:r>
      <w:r w:rsidRPr="00403067">
        <w:t xml:space="preserve">sökan ska innehålla. </w:t>
      </w:r>
      <w:r>
        <w:t>Uppgifter om</w:t>
      </w:r>
      <w:r w:rsidRPr="00403067">
        <w:t xml:space="preserve"> det förfarande som ska användas inne</w:t>
      </w:r>
      <w:r w:rsidRPr="00403067">
        <w:softHyphen/>
        <w:t>fattar bl.a. vilken typ av förfarande som ska användas, hur det har utfor</w:t>
      </w:r>
      <w:r>
        <w:softHyphen/>
      </w:r>
      <w:r w:rsidRPr="00403067">
        <w:t>mats och hur det ska genomföras. Vilka typer av urvalsförfarande som finns anges i första stycket. Förutsättningarna för utformning av förfaran</w:t>
      </w:r>
      <w:r>
        <w:softHyphen/>
      </w:r>
      <w:r w:rsidRPr="00403067">
        <w:t xml:space="preserve">det anges i andra stycket. I utformningen ligger användningen av särskilda åtgärder som till exempel att reservera frekvensutrymme för nya aktörer, att begränsa mängden radiofrekvenser som ett företag kan få tillgång till </w:t>
      </w:r>
      <w:r w:rsidRPr="00403067">
        <w:lastRenderedPageBreak/>
        <w:t>(s.k. spektrumtak) eller att hindra ett företag som redan har tillgång till ett stort frekvens</w:t>
      </w:r>
      <w:r w:rsidRPr="00403067">
        <w:softHyphen/>
        <w:t>utrymme från att beviljas ytterligare tillstånd. När reglerings</w:t>
      </w:r>
      <w:r w:rsidRPr="00403067">
        <w:softHyphen/>
        <w:t>myndigheten använder den typen av åtgärder måste konkurrens</w:t>
      </w:r>
      <w:r w:rsidRPr="00403067">
        <w:softHyphen/>
        <w:t xml:space="preserve">hänsynen även </w:t>
      </w:r>
      <w:r>
        <w:t>tas med ett</w:t>
      </w:r>
      <w:r w:rsidRPr="00403067">
        <w:t xml:space="preserve"> framåtblickande</w:t>
      </w:r>
      <w:r>
        <w:t xml:space="preserve"> perspektiv</w:t>
      </w:r>
      <w:r w:rsidRPr="00403067">
        <w:t>. I utformningen ingår också vilka urvals</w:t>
      </w:r>
      <w:r w:rsidRPr="00403067">
        <w:softHyphen/>
        <w:t>kriterier som ska gälla, dvs. de sakliga grunder enligt vilka urvalet ska ske i det enskilda fallet. Därtill ska det</w:t>
      </w:r>
      <w:r w:rsidRPr="00403067" w:rsidDel="00457240">
        <w:t xml:space="preserve"> </w:t>
      </w:r>
      <w:r w:rsidRPr="00403067">
        <w:t>framgå hur förfarandet ska genom</w:t>
      </w:r>
      <w:r w:rsidRPr="00403067">
        <w:softHyphen/>
        <w:t>föras, vilket innefattar t.ex. regler om budgivning. Vidare ska förutsättningarna för deltagande i förfarandet anges. Det kan t.ex. handla om när en ansökan om deltagande senast ska göras</w:t>
      </w:r>
      <w:r>
        <w:t xml:space="preserve"> eller</w:t>
      </w:r>
      <w:r w:rsidRPr="00403067">
        <w:t xml:space="preserve"> att sökanden ska lämna vissa uppgifter eller på visst sätt ställa säkerhet för</w:t>
      </w:r>
      <w:r>
        <w:t xml:space="preserve"> en</w:t>
      </w:r>
      <w:r w:rsidRPr="00403067">
        <w:t xml:space="preserve"> auktions</w:t>
      </w:r>
      <w:r w:rsidRPr="00403067">
        <w:softHyphen/>
        <w:t xml:space="preserve">likvid. Slutligen ska det anges vilka villkor som tillstånd kommer att förenas med och som den </w:t>
      </w:r>
      <w:r>
        <w:t xml:space="preserve">som </w:t>
      </w:r>
      <w:r w:rsidRPr="00403067">
        <w:t>får tillstånd sedan måste följa.</w:t>
      </w:r>
    </w:p>
    <w:p w14:paraId="646AF13B" w14:textId="77777777" w:rsidR="00D85371" w:rsidRPr="00403067" w:rsidRDefault="00D85371" w:rsidP="00F775E2">
      <w:pPr>
        <w:pStyle w:val="Rubrik4utannumrering"/>
      </w:pPr>
      <w:r w:rsidRPr="00403067">
        <w:t>Villkor</w:t>
      </w:r>
    </w:p>
    <w:p w14:paraId="75B5435D" w14:textId="77777777" w:rsidR="00D85371" w:rsidRPr="00403067" w:rsidRDefault="00D85371" w:rsidP="00F775E2">
      <w:pPr>
        <w:pStyle w:val="Brdtext"/>
        <w:rPr>
          <w:sz w:val="18"/>
          <w:szCs w:val="19"/>
        </w:rPr>
      </w:pPr>
      <w:r w:rsidRPr="00403067">
        <w:rPr>
          <w:b/>
          <w:sz w:val="18"/>
          <w:szCs w:val="19"/>
        </w:rPr>
        <w:t>12 §</w:t>
      </w:r>
      <w:r w:rsidRPr="00403067">
        <w:rPr>
          <w:sz w:val="18"/>
          <w:szCs w:val="19"/>
        </w:rPr>
        <w:t>    Ett tillstånd att använda radiosändare får förenas med villkor om</w:t>
      </w:r>
    </w:p>
    <w:p w14:paraId="45E64C4F" w14:textId="77777777" w:rsidR="00D85371" w:rsidRPr="00403067" w:rsidRDefault="00D85371" w:rsidP="00F775E2">
      <w:pPr>
        <w:pStyle w:val="Brdtextmedindrag"/>
        <w:rPr>
          <w:sz w:val="18"/>
          <w:szCs w:val="19"/>
        </w:rPr>
      </w:pPr>
      <w:r w:rsidRPr="00403067">
        <w:rPr>
          <w:sz w:val="18"/>
          <w:szCs w:val="19"/>
        </w:rPr>
        <w:t>1. det frekvensutrymme som tillståndet avser,</w:t>
      </w:r>
    </w:p>
    <w:p w14:paraId="2F0A408D" w14:textId="77777777" w:rsidR="00D85371" w:rsidRPr="00403067" w:rsidRDefault="00D85371" w:rsidP="00F775E2">
      <w:pPr>
        <w:pStyle w:val="Brdtextmedindrag"/>
        <w:rPr>
          <w:sz w:val="18"/>
          <w:szCs w:val="19"/>
        </w:rPr>
      </w:pPr>
      <w:r w:rsidRPr="00403067">
        <w:rPr>
          <w:sz w:val="18"/>
          <w:szCs w:val="19"/>
        </w:rPr>
        <w:t>2. vilken eller vilka elektroniska kommunikationstjänster eller slag av elektro</w:t>
      </w:r>
      <w:r w:rsidRPr="00403067">
        <w:rPr>
          <w:sz w:val="18"/>
          <w:szCs w:val="19"/>
        </w:rPr>
        <w:softHyphen/>
        <w:t>niska kommunikationsnät eller tekniker som tillståndet avser,</w:t>
      </w:r>
    </w:p>
    <w:p w14:paraId="375B307F" w14:textId="77777777" w:rsidR="00D85371" w:rsidRPr="00403067" w:rsidRDefault="00D85371" w:rsidP="00F775E2">
      <w:pPr>
        <w:pStyle w:val="Brdtextmedindrag"/>
        <w:rPr>
          <w:sz w:val="18"/>
          <w:szCs w:val="19"/>
        </w:rPr>
      </w:pPr>
      <w:r w:rsidRPr="00403067">
        <w:rPr>
          <w:sz w:val="18"/>
          <w:szCs w:val="19"/>
        </w:rPr>
        <w:t>3. täckning och utbyggnad inom landet,</w:t>
      </w:r>
    </w:p>
    <w:p w14:paraId="406058B8" w14:textId="77777777" w:rsidR="00D85371" w:rsidRPr="00403067" w:rsidRDefault="00D85371" w:rsidP="00F775E2">
      <w:pPr>
        <w:pStyle w:val="Brdtextmedindrag"/>
        <w:rPr>
          <w:sz w:val="18"/>
          <w:szCs w:val="19"/>
        </w:rPr>
      </w:pPr>
      <w:r w:rsidRPr="00403067">
        <w:rPr>
          <w:sz w:val="18"/>
          <w:szCs w:val="19"/>
        </w:rPr>
        <w:t>4. det geografiska område som tillståndet avser,</w:t>
      </w:r>
    </w:p>
    <w:p w14:paraId="4B3869DA" w14:textId="77777777" w:rsidR="00D85371" w:rsidRPr="00403067" w:rsidRDefault="00D85371" w:rsidP="00F775E2">
      <w:pPr>
        <w:pStyle w:val="Brdtextmedindrag"/>
        <w:rPr>
          <w:sz w:val="18"/>
          <w:szCs w:val="19"/>
        </w:rPr>
      </w:pPr>
      <w:r w:rsidRPr="00403067">
        <w:rPr>
          <w:sz w:val="18"/>
          <w:szCs w:val="19"/>
        </w:rPr>
        <w:t>5. </w:t>
      </w:r>
      <w:r>
        <w:rPr>
          <w:sz w:val="18"/>
          <w:szCs w:val="19"/>
        </w:rPr>
        <w:t xml:space="preserve">en </w:t>
      </w:r>
      <w:r w:rsidRPr="00403067">
        <w:rPr>
          <w:sz w:val="18"/>
          <w:szCs w:val="19"/>
        </w:rPr>
        <w:t>skyldighet för sökanden att dela frekvensutrymme med andra,</w:t>
      </w:r>
    </w:p>
    <w:p w14:paraId="4E41B652" w14:textId="77777777" w:rsidR="00D85371" w:rsidRPr="00403067" w:rsidRDefault="00D85371" w:rsidP="00F775E2">
      <w:pPr>
        <w:pStyle w:val="Brdtextmedindrag"/>
        <w:rPr>
          <w:sz w:val="18"/>
          <w:szCs w:val="19"/>
        </w:rPr>
      </w:pPr>
      <w:r w:rsidRPr="00403067">
        <w:rPr>
          <w:sz w:val="18"/>
          <w:szCs w:val="19"/>
        </w:rPr>
        <w:t>6. skyldigheter som följer av tillämpliga internationella avtal i fråga om använd</w:t>
      </w:r>
      <w:r w:rsidRPr="00403067">
        <w:rPr>
          <w:sz w:val="18"/>
          <w:szCs w:val="19"/>
        </w:rPr>
        <w:softHyphen/>
        <w:t>ning av frekvenser,</w:t>
      </w:r>
    </w:p>
    <w:p w14:paraId="49FC57BB" w14:textId="77777777" w:rsidR="00D85371" w:rsidRPr="00403067" w:rsidRDefault="00D85371" w:rsidP="00F775E2">
      <w:pPr>
        <w:pStyle w:val="Brdtextmedindrag"/>
        <w:rPr>
          <w:sz w:val="18"/>
          <w:szCs w:val="19"/>
        </w:rPr>
      </w:pPr>
      <w:r w:rsidRPr="00403067">
        <w:rPr>
          <w:sz w:val="18"/>
          <w:szCs w:val="19"/>
        </w:rPr>
        <w:t xml:space="preserve">7. åtaganden som har gjorts i samband med </w:t>
      </w:r>
      <w:r>
        <w:rPr>
          <w:sz w:val="18"/>
          <w:szCs w:val="19"/>
        </w:rPr>
        <w:t>att tillstånd har beviljats</w:t>
      </w:r>
      <w:r w:rsidRPr="00403067">
        <w:rPr>
          <w:sz w:val="18"/>
          <w:szCs w:val="19"/>
        </w:rPr>
        <w:t xml:space="preserve"> enligt 10</w:t>
      </w:r>
      <w:r>
        <w:rPr>
          <w:sz w:val="18"/>
          <w:szCs w:val="19"/>
        </w:rPr>
        <w:t> </w:t>
      </w:r>
      <w:r w:rsidRPr="00403067">
        <w:rPr>
          <w:sz w:val="18"/>
          <w:szCs w:val="19"/>
        </w:rPr>
        <w:t>och 11 §§,</w:t>
      </w:r>
    </w:p>
    <w:p w14:paraId="70BE8902" w14:textId="77777777" w:rsidR="00D85371" w:rsidRPr="00403067" w:rsidRDefault="00D85371" w:rsidP="00F775E2">
      <w:pPr>
        <w:pStyle w:val="Brdtextmedindrag"/>
        <w:rPr>
          <w:sz w:val="18"/>
          <w:szCs w:val="19"/>
        </w:rPr>
      </w:pPr>
      <w:r w:rsidRPr="00403067">
        <w:rPr>
          <w:sz w:val="18"/>
          <w:szCs w:val="19"/>
        </w:rPr>
        <w:t>8. tekniska krav och annat som krävs för att säkerställa ett faktiskt och effektivt frekvens</w:t>
      </w:r>
      <w:r w:rsidRPr="00403067">
        <w:rPr>
          <w:sz w:val="18"/>
          <w:szCs w:val="19"/>
        </w:rPr>
        <w:softHyphen/>
        <w:t>utnyttjande, och</w:t>
      </w:r>
    </w:p>
    <w:p w14:paraId="589AF707" w14:textId="77777777" w:rsidR="00D85371" w:rsidRPr="00403067" w:rsidRDefault="00D85371" w:rsidP="00F775E2">
      <w:pPr>
        <w:pStyle w:val="Brdtextmedindrag"/>
        <w:rPr>
          <w:sz w:val="18"/>
          <w:szCs w:val="19"/>
        </w:rPr>
      </w:pPr>
      <w:r w:rsidRPr="00403067">
        <w:rPr>
          <w:sz w:val="18"/>
          <w:szCs w:val="19"/>
        </w:rPr>
        <w:t>9. krav som är av betydelse för Sveriges säkerhet.</w:t>
      </w:r>
    </w:p>
    <w:p w14:paraId="4C03B78F" w14:textId="77777777" w:rsidR="00D85371" w:rsidRPr="00403067" w:rsidRDefault="00D85371" w:rsidP="00F775E2">
      <w:pPr>
        <w:pStyle w:val="Brdtextmedindrag"/>
        <w:rPr>
          <w:sz w:val="18"/>
          <w:szCs w:val="19"/>
        </w:rPr>
      </w:pPr>
      <w:r w:rsidRPr="00403067">
        <w:rPr>
          <w:sz w:val="18"/>
          <w:szCs w:val="19"/>
        </w:rPr>
        <w:t>Första stycket 9 gäller inte för tillstånd som avses i 6 § andra stycket.</w:t>
      </w:r>
    </w:p>
    <w:p w14:paraId="45A5D7FE" w14:textId="77777777" w:rsidR="00D85371" w:rsidRPr="00403067" w:rsidRDefault="00D85371" w:rsidP="00F775E2">
      <w:pPr>
        <w:pStyle w:val="Brdtextmedindrag"/>
        <w:ind w:firstLine="0"/>
      </w:pPr>
    </w:p>
    <w:p w14:paraId="065C0C76" w14:textId="762E08D4" w:rsidR="00D85371" w:rsidRPr="00403067" w:rsidRDefault="00D85371" w:rsidP="00F775E2">
      <w:pPr>
        <w:pStyle w:val="Brdtext"/>
      </w:pPr>
      <w:r w:rsidRPr="00403067">
        <w:t>Paragrafen anger vilka villkor tillstånd får förenas med. Den motsvarar i sak 3 kap. 11 § första stycket 1–5 och 7–</w:t>
      </w:r>
      <w:r>
        <w:t>10</w:t>
      </w:r>
      <w:r w:rsidRPr="00403067">
        <w:t xml:space="preserve"> samt fjärde stycket LEK (se prop. 1992/93:200 </w:t>
      </w:r>
      <w:r w:rsidR="00EB24E6">
        <w:t>s. 2</w:t>
      </w:r>
      <w:r w:rsidRPr="00403067">
        <w:t xml:space="preserve">14 f. och 325 f., prop. 2002/03:110 </w:t>
      </w:r>
      <w:r w:rsidR="00EB24E6">
        <w:t>s. 1</w:t>
      </w:r>
      <w:r w:rsidRPr="00403067">
        <w:t xml:space="preserve">46 f. och 369 f., prop. 2009/10:193 </w:t>
      </w:r>
      <w:r w:rsidR="00EB24E6">
        <w:t>s. 6</w:t>
      </w:r>
      <w:r w:rsidRPr="00403067">
        <w:t xml:space="preserve">2, 82 f. och 93 och prop. 2019/20:15 </w:t>
      </w:r>
      <w:r w:rsidR="00EB24E6">
        <w:t>s. 2</w:t>
      </w:r>
      <w:r w:rsidRPr="00403067">
        <w:t>7 f. och 45 f.). Paragrafen genomför ar</w:t>
      </w:r>
      <w:r w:rsidRPr="00403067">
        <w:softHyphen/>
        <w:t>tiklarna 13.1 (delvis), 13.4 (delvis), 46.2</w:t>
      </w:r>
      <w:r>
        <w:t xml:space="preserve"> (delvis)</w:t>
      </w:r>
      <w:r w:rsidRPr="00403067">
        <w:t>, 47 (delvis) och 52.2 (delvis) och har stöd i del D</w:t>
      </w:r>
      <w:r>
        <w:t xml:space="preserve"> i</w:t>
      </w:r>
      <w:r w:rsidRPr="00403067">
        <w:t xml:space="preserve"> bilaga 1 i EU-direktivet. Övervägandena finns i avsnitt 11.3.1.</w:t>
      </w:r>
    </w:p>
    <w:p w14:paraId="1456AE89" w14:textId="77777777" w:rsidR="00D85371" w:rsidRPr="00403067" w:rsidRDefault="00D85371" w:rsidP="00F775E2">
      <w:pPr>
        <w:pStyle w:val="Brdtextmedindrag"/>
        <w:ind w:firstLine="0"/>
      </w:pPr>
    </w:p>
    <w:p w14:paraId="5C7282ED" w14:textId="77777777" w:rsidR="00D85371" w:rsidRPr="00D26686" w:rsidRDefault="00D85371" w:rsidP="00F775E2">
      <w:pPr>
        <w:pStyle w:val="Brdtext"/>
        <w:rPr>
          <w:sz w:val="18"/>
          <w:szCs w:val="18"/>
        </w:rPr>
      </w:pPr>
      <w:r>
        <w:rPr>
          <w:b/>
          <w:bCs/>
          <w:sz w:val="18"/>
          <w:szCs w:val="18"/>
        </w:rPr>
        <w:t>13 §</w:t>
      </w:r>
      <w:r w:rsidRPr="003867C0">
        <w:rPr>
          <w:sz w:val="18"/>
          <w:szCs w:val="18"/>
        </w:rPr>
        <w:t>    </w:t>
      </w:r>
      <w:r w:rsidRPr="00D26686">
        <w:rPr>
          <w:sz w:val="18"/>
          <w:szCs w:val="18"/>
        </w:rPr>
        <w:t>Ett tillstånd</w:t>
      </w:r>
      <w:r w:rsidRPr="003003C4">
        <w:rPr>
          <w:sz w:val="18"/>
          <w:szCs w:val="18"/>
        </w:rPr>
        <w:t xml:space="preserve"> att använda radiosändare i ett frekvensutrymme för vilket radio</w:t>
      </w:r>
      <w:r>
        <w:rPr>
          <w:sz w:val="18"/>
          <w:szCs w:val="18"/>
        </w:rPr>
        <w:softHyphen/>
      </w:r>
      <w:r w:rsidRPr="003003C4">
        <w:rPr>
          <w:sz w:val="18"/>
          <w:szCs w:val="18"/>
        </w:rPr>
        <w:t>användningen har harmoniserats i enlighet med internationella avtal som Sverige har anslutit sig till eller bestämmelser som har antagits med stöd av fördraget om Europeiska unionens funktionssätt, ska förenas med de villkor som följer av avtalet eller bestämmelserna</w:t>
      </w:r>
      <w:r w:rsidRPr="00D26686">
        <w:rPr>
          <w:sz w:val="18"/>
          <w:szCs w:val="18"/>
        </w:rPr>
        <w:t xml:space="preserve">. Detta gäller dock inte om tillstånd beviljas för </w:t>
      </w:r>
      <w:r>
        <w:rPr>
          <w:sz w:val="18"/>
          <w:szCs w:val="18"/>
        </w:rPr>
        <w:t xml:space="preserve">sådan </w:t>
      </w:r>
      <w:r w:rsidRPr="00D26686">
        <w:rPr>
          <w:sz w:val="18"/>
          <w:szCs w:val="18"/>
        </w:rPr>
        <w:t xml:space="preserve">annan användning </w:t>
      </w:r>
      <w:r>
        <w:rPr>
          <w:sz w:val="18"/>
          <w:szCs w:val="18"/>
        </w:rPr>
        <w:t>som avses i</w:t>
      </w:r>
      <w:r w:rsidRPr="00D26686">
        <w:rPr>
          <w:sz w:val="18"/>
          <w:szCs w:val="18"/>
        </w:rPr>
        <w:t xml:space="preserve"> 7</w:t>
      </w:r>
      <w:r>
        <w:rPr>
          <w:sz w:val="18"/>
          <w:szCs w:val="18"/>
        </w:rPr>
        <w:t> </w:t>
      </w:r>
      <w:r w:rsidRPr="00D26686">
        <w:rPr>
          <w:sz w:val="18"/>
          <w:szCs w:val="18"/>
        </w:rPr>
        <w:t>§.</w:t>
      </w:r>
    </w:p>
    <w:p w14:paraId="3015B10A" w14:textId="77777777" w:rsidR="00D85371" w:rsidRPr="00F56F92" w:rsidRDefault="00D85371" w:rsidP="00F775E2">
      <w:pPr>
        <w:pStyle w:val="Brdtextmedindrag"/>
        <w:rPr>
          <w:sz w:val="18"/>
          <w:szCs w:val="18"/>
        </w:rPr>
      </w:pPr>
      <w:r w:rsidRPr="00D26686">
        <w:rPr>
          <w:sz w:val="18"/>
          <w:szCs w:val="18"/>
        </w:rPr>
        <w:t xml:space="preserve">Första stycket gäller </w:t>
      </w:r>
      <w:r w:rsidRPr="00F56F92">
        <w:rPr>
          <w:sz w:val="18"/>
          <w:szCs w:val="18"/>
        </w:rPr>
        <w:t xml:space="preserve">även </w:t>
      </w:r>
      <w:r w:rsidRPr="00D26686">
        <w:rPr>
          <w:sz w:val="18"/>
          <w:szCs w:val="18"/>
        </w:rPr>
        <w:t>när den som ska tilldelas radiofrekvenser har utsetts i enlighet med sådana avtal eller bestämmelser.</w:t>
      </w:r>
    </w:p>
    <w:p w14:paraId="4B359889" w14:textId="77777777" w:rsidR="00D85371" w:rsidRPr="00403067" w:rsidRDefault="00D85371" w:rsidP="00F775E2">
      <w:pPr>
        <w:pStyle w:val="Brdtextmedindrag"/>
        <w:ind w:firstLine="0"/>
      </w:pPr>
    </w:p>
    <w:p w14:paraId="622999AF" w14:textId="461B6BC6" w:rsidR="00D85371" w:rsidRPr="00403067" w:rsidRDefault="00D85371" w:rsidP="00F775E2">
      <w:pPr>
        <w:pStyle w:val="Brdtext"/>
      </w:pPr>
      <w:r w:rsidRPr="00403067">
        <w:t>Paragrafen innehåller bestämmelser om villkor i tillstånd i frekvens</w:t>
      </w:r>
      <w:r w:rsidRPr="00403067">
        <w:softHyphen/>
        <w:t>utrym</w:t>
      </w:r>
      <w:r w:rsidR="00B07EF5">
        <w:softHyphen/>
      </w:r>
      <w:r w:rsidRPr="00403067">
        <w:t xml:space="preserve">men där användningen är harmoniserad. Den motsvarar delvis 3 kap. 11 § första stycket 6 LEK </w:t>
      </w:r>
      <w:r>
        <w:t xml:space="preserve">(se prop. 2002/03:110 </w:t>
      </w:r>
      <w:r w:rsidR="00EB24E6">
        <w:t>s. 1</w:t>
      </w:r>
      <w:r>
        <w:t>37 f., 146 f. och 369 f.)</w:t>
      </w:r>
      <w:r w:rsidRPr="00403067">
        <w:t>. Paragrafen genomför artikl</w:t>
      </w:r>
      <w:r>
        <w:t>arna 13.1 och</w:t>
      </w:r>
      <w:r w:rsidRPr="00403067">
        <w:t xml:space="preserve"> 36 (delvis) i EU-direktivet. Över</w:t>
      </w:r>
      <w:r>
        <w:softHyphen/>
      </w:r>
      <w:r w:rsidRPr="00403067">
        <w:t>vägandena finns i avsnitt 11.3.2.</w:t>
      </w:r>
    </w:p>
    <w:p w14:paraId="70F9A736" w14:textId="688F8779" w:rsidR="00D85371" w:rsidRDefault="00D85371" w:rsidP="00F775E2">
      <w:pPr>
        <w:pStyle w:val="Brdtextmedindrag"/>
      </w:pPr>
      <w:r>
        <w:lastRenderedPageBreak/>
        <w:t>Paragrafen omfattar två fall av harmoniserad användning av radio</w:t>
      </w:r>
      <w:r>
        <w:softHyphen/>
        <w:t xml:space="preserve">frekvenser. </w:t>
      </w:r>
      <w:r>
        <w:rPr>
          <w:i/>
          <w:iCs/>
        </w:rPr>
        <w:t>Första stycket</w:t>
      </w:r>
      <w:r>
        <w:t xml:space="preserve"> avser det fallet att villkoren för radio</w:t>
      </w:r>
      <w:r>
        <w:softHyphen/>
        <w:t>använd</w:t>
      </w:r>
      <w:r>
        <w:softHyphen/>
        <w:t>ningen har harmoniserats, exempelvis genom tekniska genom</w:t>
      </w:r>
      <w:r>
        <w:softHyphen/>
        <w:t>förande</w:t>
      </w:r>
      <w:r>
        <w:softHyphen/>
        <w:t xml:space="preserve">åtgärder. </w:t>
      </w:r>
      <w:r>
        <w:rPr>
          <w:i/>
          <w:iCs/>
        </w:rPr>
        <w:t xml:space="preserve">Andra stycket </w:t>
      </w:r>
      <w:r>
        <w:t>avser det fallet att den som ska tilldelas tillstånd har utsetts i enlighet med ett harmoniserat tillståndsförfarande men till</w:t>
      </w:r>
      <w:r w:rsidR="008A7D2C">
        <w:softHyphen/>
      </w:r>
      <w:r>
        <w:t>stånds</w:t>
      </w:r>
      <w:r w:rsidR="008A7D2C">
        <w:softHyphen/>
      </w:r>
      <w:r>
        <w:t xml:space="preserve">givningen sker nationellt. </w:t>
      </w:r>
      <w:r w:rsidRPr="00403067">
        <w:t>Det fallet att även tillstånds</w:t>
      </w:r>
      <w:r>
        <w:softHyphen/>
      </w:r>
      <w:r w:rsidRPr="00403067">
        <w:t>givningen sker enligt ett full</w:t>
      </w:r>
      <w:r w:rsidRPr="00403067">
        <w:softHyphen/>
        <w:t>ständigt harmoniserat förfarande regleras i 2 §.</w:t>
      </w:r>
    </w:p>
    <w:p w14:paraId="3490BE40" w14:textId="654D146E" w:rsidR="00D85371" w:rsidRDefault="00D85371" w:rsidP="00F775E2">
      <w:pPr>
        <w:pStyle w:val="Brdtextmedindrag"/>
      </w:pPr>
      <w:r>
        <w:t>Till skillnad från sin föregångare anger paragrafen uttryckligen att till</w:t>
      </w:r>
      <w:r w:rsidR="008A7D2C">
        <w:softHyphen/>
      </w:r>
      <w:r>
        <w:t>stånd ska förenas med de villkor som följer av harmoniseringsåtgärden.</w:t>
      </w:r>
      <w:r w:rsidRPr="00CE0C85">
        <w:t xml:space="preserve"> </w:t>
      </w:r>
      <w:r w:rsidRPr="00403067">
        <w:t xml:space="preserve">Detta gäller dock inte i de fall tillstånd med stöd av 7 § beviljas för annan </w:t>
      </w:r>
      <w:r>
        <w:t>radio</w:t>
      </w:r>
      <w:r w:rsidRPr="00403067">
        <w:t xml:space="preserve">användning än </w:t>
      </w:r>
      <w:r>
        <w:t>den som följer av</w:t>
      </w:r>
      <w:r w:rsidRPr="00403067">
        <w:t xml:space="preserve"> de harmoniserade villkoren.</w:t>
      </w:r>
    </w:p>
    <w:p w14:paraId="2FDF6C00" w14:textId="77777777" w:rsidR="00D85371" w:rsidRPr="00403067" w:rsidRDefault="00D85371" w:rsidP="00F775E2">
      <w:pPr>
        <w:pStyle w:val="Brdtextmedindrag"/>
        <w:ind w:firstLine="0"/>
      </w:pPr>
    </w:p>
    <w:p w14:paraId="293F122B" w14:textId="77777777" w:rsidR="00D85371" w:rsidRPr="00403067" w:rsidRDefault="00D85371" w:rsidP="00F775E2">
      <w:pPr>
        <w:pStyle w:val="Brdtext"/>
        <w:rPr>
          <w:sz w:val="18"/>
          <w:szCs w:val="19"/>
        </w:rPr>
      </w:pPr>
      <w:r w:rsidRPr="00403067">
        <w:rPr>
          <w:b/>
          <w:sz w:val="18"/>
          <w:szCs w:val="19"/>
        </w:rPr>
        <w:t>14 §</w:t>
      </w:r>
      <w:r w:rsidRPr="00403067">
        <w:rPr>
          <w:sz w:val="18"/>
          <w:szCs w:val="19"/>
        </w:rPr>
        <w:t>    Ett tillstånd att använda en viss radiosändare får, utöver det som anges i 12 och 13 §§, förenas med villkor om</w:t>
      </w:r>
    </w:p>
    <w:p w14:paraId="73A8D11D" w14:textId="77777777" w:rsidR="00D85371" w:rsidRPr="00403067" w:rsidRDefault="00D85371" w:rsidP="00F775E2">
      <w:pPr>
        <w:pStyle w:val="Brdtextmedindrag"/>
        <w:rPr>
          <w:sz w:val="18"/>
          <w:szCs w:val="19"/>
        </w:rPr>
      </w:pPr>
      <w:r w:rsidRPr="00403067">
        <w:rPr>
          <w:sz w:val="18"/>
          <w:szCs w:val="19"/>
        </w:rPr>
        <w:t>1. </w:t>
      </w:r>
      <w:r>
        <w:rPr>
          <w:sz w:val="18"/>
          <w:szCs w:val="19"/>
        </w:rPr>
        <w:t xml:space="preserve">hur </w:t>
      </w:r>
      <w:r w:rsidRPr="00403067">
        <w:rPr>
          <w:sz w:val="18"/>
          <w:szCs w:val="19"/>
        </w:rPr>
        <w:t xml:space="preserve">antennen och </w:t>
      </w:r>
      <w:r>
        <w:rPr>
          <w:sz w:val="18"/>
          <w:szCs w:val="19"/>
        </w:rPr>
        <w:t xml:space="preserve">radiosändaren </w:t>
      </w:r>
      <w:r w:rsidRPr="00403067">
        <w:rPr>
          <w:sz w:val="18"/>
          <w:szCs w:val="19"/>
        </w:rPr>
        <w:t xml:space="preserve">i övrigt </w:t>
      </w:r>
      <w:r>
        <w:rPr>
          <w:sz w:val="18"/>
          <w:szCs w:val="19"/>
        </w:rPr>
        <w:t>ska vara</w:t>
      </w:r>
      <w:r w:rsidRPr="00403067">
        <w:rPr>
          <w:sz w:val="18"/>
          <w:szCs w:val="19"/>
        </w:rPr>
        <w:t xml:space="preserve"> beskaff</w:t>
      </w:r>
      <w:r>
        <w:rPr>
          <w:sz w:val="18"/>
          <w:szCs w:val="19"/>
        </w:rPr>
        <w:t>ade</w:t>
      </w:r>
      <w:r w:rsidRPr="00403067">
        <w:rPr>
          <w:sz w:val="18"/>
          <w:szCs w:val="19"/>
        </w:rPr>
        <w:t>,</w:t>
      </w:r>
    </w:p>
    <w:p w14:paraId="2E6B290B" w14:textId="77777777" w:rsidR="00D85371" w:rsidRPr="00403067" w:rsidRDefault="00D85371" w:rsidP="00F775E2">
      <w:pPr>
        <w:pStyle w:val="Brdtextmedindrag"/>
        <w:rPr>
          <w:sz w:val="18"/>
          <w:szCs w:val="19"/>
        </w:rPr>
      </w:pPr>
      <w:r w:rsidRPr="00403067">
        <w:rPr>
          <w:sz w:val="18"/>
          <w:szCs w:val="19"/>
        </w:rPr>
        <w:t>2. det geografiska område där en mobil radiosändare får användas,</w:t>
      </w:r>
    </w:p>
    <w:p w14:paraId="601246DD" w14:textId="77777777" w:rsidR="00D85371" w:rsidRPr="00403067" w:rsidRDefault="00D85371" w:rsidP="00F775E2">
      <w:pPr>
        <w:pStyle w:val="Brdtextmedindrag"/>
        <w:rPr>
          <w:sz w:val="18"/>
          <w:szCs w:val="19"/>
        </w:rPr>
      </w:pPr>
      <w:r w:rsidRPr="00403067">
        <w:rPr>
          <w:sz w:val="18"/>
          <w:szCs w:val="19"/>
        </w:rPr>
        <w:t>3. var antennen till en fast radiosändare ska vara belägen, och</w:t>
      </w:r>
    </w:p>
    <w:p w14:paraId="38356B25" w14:textId="77777777" w:rsidR="00D85371" w:rsidRPr="00403067" w:rsidRDefault="00D85371" w:rsidP="00F775E2">
      <w:pPr>
        <w:pStyle w:val="Brdtextmedindrag"/>
        <w:rPr>
          <w:sz w:val="18"/>
          <w:szCs w:val="19"/>
        </w:rPr>
      </w:pPr>
      <w:r w:rsidRPr="00403067">
        <w:rPr>
          <w:sz w:val="18"/>
          <w:szCs w:val="19"/>
        </w:rPr>
        <w:t>4. kompetenskrav för den som ska sköta radioanläggningen.</w:t>
      </w:r>
    </w:p>
    <w:p w14:paraId="745C42A1" w14:textId="77777777" w:rsidR="00D85371" w:rsidRPr="00403067" w:rsidRDefault="00D85371" w:rsidP="00F775E2">
      <w:pPr>
        <w:pStyle w:val="Brdtextmedindrag"/>
        <w:ind w:firstLine="0"/>
      </w:pPr>
    </w:p>
    <w:p w14:paraId="127512AD" w14:textId="291B5FCD" w:rsidR="00D85371" w:rsidRPr="00403067" w:rsidRDefault="00D85371" w:rsidP="00F775E2">
      <w:pPr>
        <w:pStyle w:val="Brdtext"/>
      </w:pPr>
      <w:r w:rsidRPr="00403067">
        <w:t xml:space="preserve">Paragrafen anger vilka villkor sändartillstånd får förenas med, utöver de som anges i 12 och 13 §§. Den motsvarar i sak 3 kap. 11 a § LEK (se prop. 1992/93:200 </w:t>
      </w:r>
      <w:r w:rsidR="00EB24E6">
        <w:t>s. 2</w:t>
      </w:r>
      <w:r w:rsidRPr="00403067">
        <w:t xml:space="preserve">14 f. och 325 f., prop. 2002/03:110 </w:t>
      </w:r>
      <w:r w:rsidR="00EB24E6">
        <w:t>s. 3</w:t>
      </w:r>
      <w:r w:rsidRPr="00403067">
        <w:t xml:space="preserve">69 och prop. 2009/10:193 </w:t>
      </w:r>
      <w:r w:rsidR="00EB24E6">
        <w:t>s. 9</w:t>
      </w:r>
      <w:r w:rsidRPr="00403067">
        <w:t xml:space="preserve">4). Paragrafen genomför artiklarna 13.1 (delvis), 13.4 (delvis) och 47 (delvis) och har stöd i del D </w:t>
      </w:r>
      <w:r>
        <w:t xml:space="preserve">i </w:t>
      </w:r>
      <w:r w:rsidRPr="00403067">
        <w:t>bilaga 1 i EU-direktivet. Övervägandena finns i avsnitt 11.3.1.</w:t>
      </w:r>
    </w:p>
    <w:p w14:paraId="305A37D0" w14:textId="77777777" w:rsidR="00D85371" w:rsidRPr="00403067" w:rsidRDefault="00D85371" w:rsidP="00F775E2">
      <w:pPr>
        <w:pStyle w:val="Brdtextmedindrag"/>
        <w:ind w:firstLine="0"/>
      </w:pPr>
    </w:p>
    <w:p w14:paraId="101BEC8C" w14:textId="77777777" w:rsidR="00D85371" w:rsidRPr="00403067" w:rsidRDefault="00D85371" w:rsidP="00F775E2">
      <w:pPr>
        <w:pStyle w:val="Brdtextmedindrag"/>
        <w:ind w:firstLine="0"/>
        <w:rPr>
          <w:sz w:val="18"/>
          <w:szCs w:val="19"/>
        </w:rPr>
      </w:pPr>
      <w:r w:rsidRPr="00403067">
        <w:rPr>
          <w:b/>
          <w:bCs/>
          <w:sz w:val="18"/>
          <w:szCs w:val="19"/>
        </w:rPr>
        <w:t>15 §</w:t>
      </w:r>
      <w:r w:rsidRPr="003867C0">
        <w:rPr>
          <w:sz w:val="18"/>
          <w:szCs w:val="19"/>
        </w:rPr>
        <w:t>    </w:t>
      </w:r>
      <w:r w:rsidRPr="00403067">
        <w:rPr>
          <w:sz w:val="18"/>
          <w:szCs w:val="19"/>
        </w:rPr>
        <w:t>Villkor som innebär en begränsning av vilka elektroniska kommunikations</w:t>
      </w:r>
      <w:r w:rsidRPr="00403067">
        <w:rPr>
          <w:sz w:val="18"/>
          <w:szCs w:val="19"/>
        </w:rPr>
        <w:softHyphen/>
        <w:t>tjänster eller vilka tekniker som får användas</w:t>
      </w:r>
      <w:r>
        <w:rPr>
          <w:sz w:val="18"/>
          <w:szCs w:val="19"/>
        </w:rPr>
        <w:t>,</w:t>
      </w:r>
      <w:r w:rsidRPr="00403067">
        <w:rPr>
          <w:sz w:val="18"/>
          <w:szCs w:val="19"/>
        </w:rPr>
        <w:t xml:space="preserve"> får beslutas endast om det krävs för att</w:t>
      </w:r>
    </w:p>
    <w:p w14:paraId="1A4E835D" w14:textId="77777777" w:rsidR="00D85371" w:rsidRPr="00403067" w:rsidRDefault="00D85371" w:rsidP="00F775E2">
      <w:pPr>
        <w:pStyle w:val="Brdtextmedindrag"/>
        <w:rPr>
          <w:sz w:val="18"/>
          <w:szCs w:val="19"/>
        </w:rPr>
      </w:pPr>
      <w:r w:rsidRPr="00403067">
        <w:rPr>
          <w:sz w:val="18"/>
          <w:szCs w:val="19"/>
        </w:rPr>
        <w:t>1. undvika skadlig störning,</w:t>
      </w:r>
    </w:p>
    <w:p w14:paraId="51124BB8" w14:textId="77777777" w:rsidR="00D85371" w:rsidRPr="00403067" w:rsidRDefault="00D85371" w:rsidP="00F775E2">
      <w:pPr>
        <w:pStyle w:val="Brdtextmedindrag"/>
        <w:rPr>
          <w:sz w:val="18"/>
          <w:szCs w:val="19"/>
        </w:rPr>
      </w:pPr>
      <w:r w:rsidRPr="00403067">
        <w:rPr>
          <w:sz w:val="18"/>
          <w:szCs w:val="19"/>
        </w:rPr>
        <w:t>2. säkerställa ett effektivt frekvensutnyttjande,</w:t>
      </w:r>
    </w:p>
    <w:p w14:paraId="45EFAFE1" w14:textId="77777777" w:rsidR="00D85371" w:rsidRPr="00403067" w:rsidRDefault="00D85371" w:rsidP="00F775E2">
      <w:pPr>
        <w:pStyle w:val="Brdtextmedindrag"/>
        <w:rPr>
          <w:sz w:val="18"/>
          <w:szCs w:val="19"/>
        </w:rPr>
      </w:pPr>
      <w:r w:rsidRPr="00403067">
        <w:rPr>
          <w:sz w:val="18"/>
          <w:szCs w:val="19"/>
        </w:rPr>
        <w:t>3. skydda människors liv eller hälsa,</w:t>
      </w:r>
    </w:p>
    <w:p w14:paraId="173B2302" w14:textId="77777777" w:rsidR="00D85371" w:rsidRPr="00403067" w:rsidRDefault="00D85371" w:rsidP="00F775E2">
      <w:pPr>
        <w:pStyle w:val="Brdtextmedindrag"/>
        <w:rPr>
          <w:sz w:val="18"/>
          <w:szCs w:val="19"/>
        </w:rPr>
      </w:pPr>
      <w:r w:rsidRPr="00403067">
        <w:rPr>
          <w:sz w:val="18"/>
          <w:szCs w:val="19"/>
        </w:rPr>
        <w:t>4. tillgodose det allmännas intresse av att vissa elektroniska kommuni</w:t>
      </w:r>
      <w:r w:rsidRPr="00403067">
        <w:rPr>
          <w:sz w:val="18"/>
          <w:szCs w:val="19"/>
        </w:rPr>
        <w:softHyphen/>
        <w:t>ka</w:t>
      </w:r>
      <w:r w:rsidRPr="00403067">
        <w:rPr>
          <w:sz w:val="18"/>
          <w:szCs w:val="19"/>
        </w:rPr>
        <w:softHyphen/>
        <w:t>tions</w:t>
      </w:r>
      <w:r w:rsidRPr="00403067">
        <w:rPr>
          <w:sz w:val="18"/>
          <w:szCs w:val="19"/>
        </w:rPr>
        <w:softHyphen/>
        <w:t>tjänster finns tillgängliga i vissa delar av landet, eller</w:t>
      </w:r>
    </w:p>
    <w:p w14:paraId="52BAB627" w14:textId="77777777" w:rsidR="00D85371" w:rsidRPr="00403067" w:rsidRDefault="00D85371" w:rsidP="00F775E2">
      <w:pPr>
        <w:pStyle w:val="Brdtextmedindrag"/>
        <w:rPr>
          <w:sz w:val="18"/>
          <w:szCs w:val="19"/>
        </w:rPr>
      </w:pPr>
      <w:r w:rsidRPr="00403067">
        <w:rPr>
          <w:sz w:val="18"/>
          <w:szCs w:val="19"/>
        </w:rPr>
        <w:t xml:space="preserve">5. tillgodose det allmännas intresse av att främja tillhandahållandet av radio- och tv-tjänster </w:t>
      </w:r>
      <w:r>
        <w:rPr>
          <w:sz w:val="18"/>
          <w:szCs w:val="19"/>
        </w:rPr>
        <w:t>som tillstånd har beviljats för enligt annan lag.</w:t>
      </w:r>
    </w:p>
    <w:p w14:paraId="5FEAD95F" w14:textId="77777777" w:rsidR="00D85371" w:rsidRPr="00403067" w:rsidRDefault="00D85371" w:rsidP="00F775E2">
      <w:pPr>
        <w:pStyle w:val="Brdtextmedindrag"/>
        <w:rPr>
          <w:sz w:val="18"/>
          <w:szCs w:val="18"/>
        </w:rPr>
      </w:pPr>
      <w:r w:rsidRPr="00403067">
        <w:rPr>
          <w:sz w:val="18"/>
          <w:szCs w:val="18"/>
        </w:rPr>
        <w:t>Villkor som innebär att endast en viss elektronisk kommunikationstjänst får till</w:t>
      </w:r>
      <w:r w:rsidRPr="00403067">
        <w:rPr>
          <w:sz w:val="18"/>
          <w:szCs w:val="18"/>
        </w:rPr>
        <w:softHyphen/>
        <w:t xml:space="preserve">handahållas får beslutas </w:t>
      </w:r>
      <w:r>
        <w:rPr>
          <w:sz w:val="18"/>
          <w:szCs w:val="18"/>
        </w:rPr>
        <w:t>bara</w:t>
      </w:r>
      <w:r w:rsidRPr="00403067">
        <w:rPr>
          <w:sz w:val="18"/>
          <w:szCs w:val="18"/>
        </w:rPr>
        <w:t xml:space="preserve"> om det krävs för att säkerställa verksamhet som bedrivs i syfte att skydda människors liv eller hälsa eller om det annars finns synnerliga skäl för det med hänsyn till ett allmänt intresse.</w:t>
      </w:r>
    </w:p>
    <w:p w14:paraId="4FA1FE3B" w14:textId="77777777" w:rsidR="00D85371" w:rsidRPr="004773ED" w:rsidRDefault="00D85371" w:rsidP="00F775E2">
      <w:pPr>
        <w:pStyle w:val="Brdtextmedindrag"/>
        <w:ind w:firstLine="0"/>
        <w:rPr>
          <w:szCs w:val="21"/>
        </w:rPr>
      </w:pPr>
    </w:p>
    <w:p w14:paraId="14A30CC8" w14:textId="575E4125" w:rsidR="00D85371" w:rsidRPr="00403067" w:rsidRDefault="00D85371" w:rsidP="00F775E2">
      <w:pPr>
        <w:pStyle w:val="Brdtextmedindrag"/>
        <w:ind w:firstLine="0"/>
      </w:pPr>
      <w:r w:rsidRPr="00403067">
        <w:t xml:space="preserve">Paragrafen innehåller undantag från huvudregeln att tillstånd ska vara teknik- och tjänsteneutrala. Den motsvarar i sak 3 kap. 11 § andra och tredje styckena LEK (se prop. 2010/11:115 </w:t>
      </w:r>
      <w:r w:rsidR="00EB24E6">
        <w:t>s. 5</w:t>
      </w:r>
      <w:r w:rsidRPr="00403067">
        <w:t>7 och 158 f.). Paragrafen genomför artikl</w:t>
      </w:r>
      <w:r>
        <w:t>arna 13.1 (delvis),</w:t>
      </w:r>
      <w:r w:rsidRPr="00403067">
        <w:t xml:space="preserve"> 45.4 och 45.5 och har stöd i del D</w:t>
      </w:r>
      <w:r>
        <w:t xml:space="preserve"> i</w:t>
      </w:r>
      <w:r w:rsidRPr="00403067">
        <w:t xml:space="preserve"> bilaga 1 i EU-direktivet. Överväganden</w:t>
      </w:r>
      <w:r w:rsidR="00D57A83">
        <w:t>a</w:t>
      </w:r>
      <w:r w:rsidRPr="00403067">
        <w:t xml:space="preserve"> finns i avsnitt 11.3.3.</w:t>
      </w:r>
    </w:p>
    <w:p w14:paraId="4E2E04FC" w14:textId="1E9A9FEB" w:rsidR="00D85371" w:rsidRPr="00403067" w:rsidRDefault="00D85371" w:rsidP="00F775E2">
      <w:pPr>
        <w:pStyle w:val="Brdtextmedindrag"/>
      </w:pPr>
      <w:r>
        <w:t>Regeringen har möjlighet</w:t>
      </w:r>
      <w:r w:rsidRPr="00403067">
        <w:t xml:space="preserve"> att i förordning meddela före</w:t>
      </w:r>
      <w:r>
        <w:softHyphen/>
      </w:r>
      <w:r w:rsidRPr="00403067">
        <w:t>skrifter om sam</w:t>
      </w:r>
      <w:r>
        <w:softHyphen/>
      </w:r>
      <w:r w:rsidRPr="00403067">
        <w:t>råd när regleringsmyndigheten avser att besluta om den här typen av till</w:t>
      </w:r>
      <w:r w:rsidR="00D57A83">
        <w:softHyphen/>
      </w:r>
      <w:r w:rsidRPr="00403067">
        <w:t>ståndsvillkor.</w:t>
      </w:r>
    </w:p>
    <w:p w14:paraId="56821774" w14:textId="77777777" w:rsidR="00D85371" w:rsidRPr="00403067" w:rsidRDefault="00D85371" w:rsidP="00F775E2">
      <w:pPr>
        <w:pStyle w:val="Brdtextmedindrag"/>
        <w:ind w:firstLine="0"/>
      </w:pPr>
    </w:p>
    <w:p w14:paraId="57CAAA29" w14:textId="33CB22FD" w:rsidR="00D85371" w:rsidRPr="00403067" w:rsidRDefault="00D85371" w:rsidP="00F775E2">
      <w:pPr>
        <w:pStyle w:val="Brdtextmedindrag"/>
        <w:ind w:firstLine="0"/>
        <w:rPr>
          <w:sz w:val="18"/>
          <w:szCs w:val="18"/>
        </w:rPr>
      </w:pPr>
      <w:bookmarkStart w:id="1815" w:name="_Hlk40793891"/>
      <w:r w:rsidRPr="00403067">
        <w:rPr>
          <w:b/>
          <w:bCs/>
          <w:sz w:val="18"/>
          <w:szCs w:val="18"/>
        </w:rPr>
        <w:t>16</w:t>
      </w:r>
      <w:r w:rsidRPr="003867C0">
        <w:rPr>
          <w:b/>
          <w:bCs/>
          <w:sz w:val="18"/>
          <w:szCs w:val="18"/>
        </w:rPr>
        <w:t> §</w:t>
      </w:r>
      <w:r w:rsidRPr="00403067">
        <w:rPr>
          <w:sz w:val="18"/>
          <w:szCs w:val="18"/>
        </w:rPr>
        <w:t>    </w:t>
      </w:r>
      <w:bookmarkStart w:id="1816" w:name="_Hlk40793878"/>
      <w:r w:rsidRPr="00403067">
        <w:rPr>
          <w:sz w:val="18"/>
          <w:szCs w:val="18"/>
        </w:rPr>
        <w:t>Ett tillstånd att använda radio</w:t>
      </w:r>
      <w:r w:rsidRPr="00403067">
        <w:rPr>
          <w:sz w:val="18"/>
          <w:szCs w:val="18"/>
        </w:rPr>
        <w:softHyphen/>
        <w:t xml:space="preserve">sändare får förenas med ett förbehåll om att en operatör </w:t>
      </w:r>
      <w:r>
        <w:rPr>
          <w:sz w:val="18"/>
          <w:szCs w:val="18"/>
        </w:rPr>
        <w:t xml:space="preserve">som har rätt att använda tillståndet </w:t>
      </w:r>
      <w:r w:rsidRPr="00403067">
        <w:rPr>
          <w:sz w:val="18"/>
          <w:szCs w:val="18"/>
        </w:rPr>
        <w:t>kan åläggas att ge tillträde till infra</w:t>
      </w:r>
      <w:r w:rsidR="003C79D5">
        <w:rPr>
          <w:sz w:val="18"/>
          <w:szCs w:val="18"/>
        </w:rPr>
        <w:softHyphen/>
      </w:r>
      <w:r w:rsidRPr="00403067">
        <w:rPr>
          <w:sz w:val="18"/>
          <w:szCs w:val="18"/>
        </w:rPr>
        <w:lastRenderedPageBreak/>
        <w:t>struktur för tillhanda</w:t>
      </w:r>
      <w:r w:rsidRPr="00403067">
        <w:rPr>
          <w:sz w:val="18"/>
          <w:szCs w:val="18"/>
        </w:rPr>
        <w:softHyphen/>
        <w:t>hållande av mobila elektroniska kommunikations</w:t>
      </w:r>
      <w:r w:rsidRPr="00403067">
        <w:rPr>
          <w:sz w:val="18"/>
          <w:szCs w:val="18"/>
        </w:rPr>
        <w:softHyphen/>
        <w:t>tjänster en</w:t>
      </w:r>
      <w:r w:rsidR="003C79D5">
        <w:rPr>
          <w:sz w:val="18"/>
          <w:szCs w:val="18"/>
        </w:rPr>
        <w:softHyphen/>
      </w:r>
      <w:r w:rsidRPr="00403067">
        <w:rPr>
          <w:sz w:val="18"/>
          <w:szCs w:val="18"/>
        </w:rPr>
        <w:t>ligt 5 kap. 33 §.</w:t>
      </w:r>
    </w:p>
    <w:p w14:paraId="14EECBC0" w14:textId="77777777" w:rsidR="00D85371" w:rsidRPr="00403067" w:rsidRDefault="00D85371" w:rsidP="00F775E2">
      <w:pPr>
        <w:pStyle w:val="Brdtextmedindrag"/>
        <w:ind w:firstLine="0"/>
      </w:pPr>
    </w:p>
    <w:p w14:paraId="280B4AF6" w14:textId="77777777" w:rsidR="00D85371" w:rsidRDefault="00D85371" w:rsidP="00F775E2">
      <w:pPr>
        <w:pStyle w:val="Brdtextmedindrag"/>
        <w:ind w:firstLine="0"/>
      </w:pPr>
      <w:r>
        <w:t>Paragrafen gör det möjligt att förena ett tillstånd med ett förbehåll om en tillträdesskyldighet för tillhanda</w:t>
      </w:r>
      <w:r>
        <w:softHyphen/>
        <w:t>hållande av mobila elektroniska kom</w:t>
      </w:r>
      <w:r>
        <w:softHyphen/>
        <w:t>mu</w:t>
      </w:r>
      <w:r>
        <w:softHyphen/>
        <w:t>ni</w:t>
      </w:r>
      <w:r>
        <w:softHyphen/>
        <w:t>ka</w:t>
      </w:r>
      <w:r>
        <w:softHyphen/>
        <w:t>tions</w:t>
      </w:r>
      <w:r>
        <w:softHyphen/>
        <w:t>tjänster. Den</w:t>
      </w:r>
      <w:r w:rsidRPr="00403067">
        <w:t xml:space="preserve"> saknar motsvarighet i LEK. </w:t>
      </w:r>
      <w:r>
        <w:t>Paragrafen</w:t>
      </w:r>
      <w:r w:rsidRPr="00403067">
        <w:t xml:space="preserve"> genomför artikel 61.4 (delvis) i EU-direktivet. Över</w:t>
      </w:r>
      <w:r w:rsidRPr="00403067">
        <w:softHyphen/>
        <w:t>vägandena finns i avsnitt 11.3.1.</w:t>
      </w:r>
    </w:p>
    <w:p w14:paraId="54477A69" w14:textId="77777777" w:rsidR="00D85371" w:rsidRDefault="00D85371" w:rsidP="00F775E2">
      <w:pPr>
        <w:pStyle w:val="Brdtextmedindrag"/>
      </w:pPr>
      <w:r>
        <w:t>R</w:t>
      </w:r>
      <w:r w:rsidRPr="00403067">
        <w:t xml:space="preserve">egleringsmyndigheten </w:t>
      </w:r>
      <w:r>
        <w:t>kan med stöd av paragrafen</w:t>
      </w:r>
      <w:r w:rsidRPr="00403067">
        <w:t xml:space="preserve"> </w:t>
      </w:r>
      <w:r w:rsidRPr="00403067" w:rsidDel="00D169C3">
        <w:t xml:space="preserve">förena </w:t>
      </w:r>
      <w:r w:rsidRPr="00403067">
        <w:t>ett tillstånd</w:t>
      </w:r>
      <w:r w:rsidRPr="00403067" w:rsidDel="00D169C3">
        <w:t xml:space="preserve"> </w:t>
      </w:r>
      <w:r w:rsidRPr="00403067">
        <w:t>med ett förbehåll om att kunna ålägga en operatör som nyttjar tillståndet att ge tillträde till passiv eller aktiv infrastruktur enligt 5 kap. 33 §. Ett sådant förbehåll är en förutsättning för att en sådan skyldig</w:t>
      </w:r>
      <w:r w:rsidRPr="00403067">
        <w:softHyphen/>
        <w:t>het ska kunna åläggas.</w:t>
      </w:r>
      <w:bookmarkEnd w:id="1815"/>
      <w:bookmarkEnd w:id="1816"/>
    </w:p>
    <w:p w14:paraId="552FED14" w14:textId="77777777" w:rsidR="00D85371" w:rsidRDefault="00D85371" w:rsidP="00F775E2">
      <w:pPr>
        <w:pStyle w:val="Brdtextmedindrag"/>
      </w:pPr>
      <w:r>
        <w:t>En operatör kan ha rätt att använda tillståndet i egenskap av tillstånds</w:t>
      </w:r>
      <w:r>
        <w:softHyphen/>
        <w:t>havare eller genom att operatören hyr tillståndet av tillstånds</w:t>
      </w:r>
      <w:r>
        <w:softHyphen/>
        <w:t>havaren (jfr 27 § första stycket och 28 § första stycket).</w:t>
      </w:r>
    </w:p>
    <w:p w14:paraId="2AA6F76D" w14:textId="77777777" w:rsidR="00D85371" w:rsidRPr="008C144B" w:rsidRDefault="00D85371" w:rsidP="00F775E2">
      <w:pPr>
        <w:pStyle w:val="Rubrik4utannumrering"/>
        <w:rPr>
          <w:bCs/>
          <w:szCs w:val="20"/>
        </w:rPr>
      </w:pPr>
      <w:bookmarkStart w:id="1817" w:name="Start"/>
      <w:bookmarkEnd w:id="1817"/>
      <w:r w:rsidRPr="008C144B">
        <w:rPr>
          <w:bCs/>
          <w:szCs w:val="20"/>
        </w:rPr>
        <w:t>Tillståndstid</w:t>
      </w:r>
    </w:p>
    <w:p w14:paraId="626EDE4C" w14:textId="77777777" w:rsidR="00D85371" w:rsidRPr="00EE11BF" w:rsidRDefault="00D85371" w:rsidP="00F775E2">
      <w:pPr>
        <w:pStyle w:val="Brdtext"/>
        <w:rPr>
          <w:sz w:val="18"/>
          <w:szCs w:val="18"/>
        </w:rPr>
      </w:pPr>
      <w:r w:rsidRPr="00EE11BF">
        <w:rPr>
          <w:b/>
          <w:sz w:val="18"/>
          <w:szCs w:val="18"/>
        </w:rPr>
        <w:t>17 §</w:t>
      </w:r>
      <w:r w:rsidRPr="00EE11BF">
        <w:rPr>
          <w:sz w:val="18"/>
          <w:szCs w:val="18"/>
        </w:rPr>
        <w:t>    Ett tillstånd ska beviljas för en bestämd tid. Giltighetstiden för tillstånds</w:t>
      </w:r>
      <w:r w:rsidRPr="00EE11BF">
        <w:rPr>
          <w:sz w:val="18"/>
          <w:szCs w:val="18"/>
        </w:rPr>
        <w:softHyphen/>
        <w:t>villkor får vara kortare än tillståndstiden.</w:t>
      </w:r>
    </w:p>
    <w:p w14:paraId="5252F14F" w14:textId="77777777" w:rsidR="00D85371" w:rsidRPr="00EE11BF" w:rsidRDefault="00D85371" w:rsidP="00F775E2">
      <w:pPr>
        <w:pStyle w:val="Brdtextmedindrag"/>
        <w:rPr>
          <w:sz w:val="18"/>
          <w:szCs w:val="18"/>
        </w:rPr>
      </w:pPr>
      <w:r w:rsidRPr="00EE11BF">
        <w:rPr>
          <w:sz w:val="18"/>
          <w:szCs w:val="18"/>
        </w:rPr>
        <w:t>När giltighetstiden för tillstånd och tillståndsvillkor bestäms ska reglerings</w:t>
      </w:r>
      <w:r w:rsidRPr="00EE11BF">
        <w:rPr>
          <w:sz w:val="18"/>
          <w:szCs w:val="18"/>
        </w:rPr>
        <w:softHyphen/>
        <w:t>myndig</w:t>
      </w:r>
      <w:r w:rsidRPr="00EE11BF">
        <w:rPr>
          <w:sz w:val="18"/>
          <w:szCs w:val="18"/>
        </w:rPr>
        <w:softHyphen/>
        <w:t>heten särskilt beakta</w:t>
      </w:r>
    </w:p>
    <w:p w14:paraId="53004C86" w14:textId="77777777" w:rsidR="00D85371" w:rsidRPr="00EE11BF" w:rsidRDefault="00D85371" w:rsidP="00F775E2">
      <w:pPr>
        <w:pStyle w:val="Brdtextmedindrag"/>
        <w:rPr>
          <w:sz w:val="18"/>
          <w:szCs w:val="18"/>
        </w:rPr>
      </w:pPr>
      <w:r w:rsidRPr="00EE11BF">
        <w:rPr>
          <w:sz w:val="18"/>
          <w:szCs w:val="18"/>
        </w:rPr>
        <w:t>1. framtida förändringar i radioanvändningen,</w:t>
      </w:r>
    </w:p>
    <w:p w14:paraId="4D848EF0" w14:textId="77777777" w:rsidR="00D85371" w:rsidRPr="00EE11BF" w:rsidRDefault="00D85371" w:rsidP="00F775E2">
      <w:pPr>
        <w:pStyle w:val="Brdtextmedindrag"/>
        <w:rPr>
          <w:sz w:val="18"/>
          <w:szCs w:val="18"/>
        </w:rPr>
      </w:pPr>
      <w:r w:rsidRPr="00EE11BF">
        <w:rPr>
          <w:sz w:val="18"/>
          <w:szCs w:val="18"/>
        </w:rPr>
        <w:t>2. den tid som sändaren är avsedd att användas,</w:t>
      </w:r>
    </w:p>
    <w:p w14:paraId="716C7A5B" w14:textId="77777777" w:rsidR="00D85371" w:rsidRPr="00EE11BF" w:rsidRDefault="00D85371" w:rsidP="00F775E2">
      <w:pPr>
        <w:pStyle w:val="Brdtextmedindrag"/>
        <w:rPr>
          <w:sz w:val="18"/>
          <w:szCs w:val="18"/>
        </w:rPr>
      </w:pPr>
      <w:r w:rsidRPr="00EE11BF">
        <w:rPr>
          <w:sz w:val="18"/>
          <w:szCs w:val="18"/>
        </w:rPr>
        <w:t>3. den tekniska utveckling som kan väntas,</w:t>
      </w:r>
    </w:p>
    <w:p w14:paraId="699EE7D9" w14:textId="77777777" w:rsidR="00D85371" w:rsidRPr="00EE11BF" w:rsidRDefault="00D85371" w:rsidP="00F775E2">
      <w:pPr>
        <w:pStyle w:val="Brdtextmedindrag"/>
        <w:rPr>
          <w:sz w:val="18"/>
          <w:szCs w:val="18"/>
        </w:rPr>
      </w:pPr>
      <w:r w:rsidRPr="00EE11BF">
        <w:rPr>
          <w:sz w:val="18"/>
          <w:szCs w:val="18"/>
        </w:rPr>
        <w:t>4. den tid som krävs för att uppnå ett rimligt ekonomiskt utbyte av utrustningen, och</w:t>
      </w:r>
    </w:p>
    <w:p w14:paraId="1031542A" w14:textId="77777777" w:rsidR="00D85371" w:rsidRPr="00EE11BF" w:rsidRDefault="00D85371" w:rsidP="00F775E2">
      <w:pPr>
        <w:pStyle w:val="Brdtextmedindrag"/>
        <w:rPr>
          <w:sz w:val="18"/>
          <w:szCs w:val="18"/>
        </w:rPr>
      </w:pPr>
      <w:r w:rsidRPr="00EE11BF">
        <w:rPr>
          <w:sz w:val="18"/>
          <w:szCs w:val="18"/>
        </w:rPr>
        <w:t>5. ett sådant tillstånd som enligt 6 § andra stycket är en förutsättning för tillstånd att använda radiosändare.</w:t>
      </w:r>
    </w:p>
    <w:p w14:paraId="4F768B0D" w14:textId="77777777" w:rsidR="00D85371" w:rsidRDefault="00D85371" w:rsidP="00F775E2">
      <w:pPr>
        <w:pStyle w:val="Brdtextmedindrag"/>
        <w:ind w:firstLine="0"/>
      </w:pPr>
    </w:p>
    <w:p w14:paraId="11C1499E" w14:textId="6F0199BC" w:rsidR="00D85371" w:rsidRPr="00403067" w:rsidRDefault="00D85371" w:rsidP="00F775E2">
      <w:pPr>
        <w:pStyle w:val="Brdtext"/>
      </w:pPr>
      <w:r w:rsidRPr="00403067">
        <w:t xml:space="preserve">Paragrafen anger hur tillståndstider ska bestämmas. Den motsvarar i sak 3 kap. 12 § LEK (se prop. 1992/93:200 </w:t>
      </w:r>
      <w:r w:rsidR="00EB24E6">
        <w:t>s. 2</w:t>
      </w:r>
      <w:r w:rsidRPr="00403067">
        <w:t xml:space="preserve">22 f. och 326 f. och prop. 2002/03:110 </w:t>
      </w:r>
      <w:r w:rsidR="00EB24E6">
        <w:t>s. 1</w:t>
      </w:r>
      <w:r w:rsidRPr="00403067">
        <w:t>51 f. och</w:t>
      </w:r>
      <w:r>
        <w:t xml:space="preserve"> </w:t>
      </w:r>
      <w:r w:rsidRPr="00403067">
        <w:t>370). Paragrafen genomför artikel 49.1 i EU-direktivet. Övervägandena finns i avsnitt 11.4.1.</w:t>
      </w:r>
    </w:p>
    <w:p w14:paraId="3F31E859" w14:textId="77777777" w:rsidR="00D85371" w:rsidRPr="00790479" w:rsidRDefault="00D85371" w:rsidP="00F775E2">
      <w:pPr>
        <w:pStyle w:val="Brdtextmedindrag"/>
        <w:ind w:firstLine="0"/>
      </w:pPr>
    </w:p>
    <w:p w14:paraId="78AB6FC7" w14:textId="77777777" w:rsidR="00D85371" w:rsidRDefault="00D85371" w:rsidP="00F775E2">
      <w:pPr>
        <w:pStyle w:val="Brdtext"/>
        <w:rPr>
          <w:sz w:val="18"/>
          <w:szCs w:val="18"/>
        </w:rPr>
      </w:pPr>
      <w:r w:rsidRPr="005151C0">
        <w:rPr>
          <w:b/>
          <w:sz w:val="18"/>
          <w:szCs w:val="18"/>
        </w:rPr>
        <w:t>18 §</w:t>
      </w:r>
      <w:r w:rsidRPr="005151C0">
        <w:rPr>
          <w:sz w:val="18"/>
          <w:szCs w:val="18"/>
        </w:rPr>
        <w:t>    Ett tillstånd att använda radiosändare i ett harmoniserat frekvensutrymme av</w:t>
      </w:r>
      <w:r w:rsidRPr="005151C0">
        <w:rPr>
          <w:sz w:val="18"/>
          <w:szCs w:val="18"/>
        </w:rPr>
        <w:softHyphen/>
        <w:t xml:space="preserve">sett för trådlösa bredbandstjänster får beviljas för en kortare tid än </w:t>
      </w:r>
      <w:r>
        <w:rPr>
          <w:sz w:val="18"/>
          <w:szCs w:val="18"/>
        </w:rPr>
        <w:t>15 år</w:t>
      </w:r>
      <w:r w:rsidRPr="005151C0">
        <w:rPr>
          <w:sz w:val="18"/>
          <w:szCs w:val="18"/>
        </w:rPr>
        <w:t xml:space="preserve"> </w:t>
      </w:r>
      <w:r>
        <w:rPr>
          <w:sz w:val="18"/>
          <w:szCs w:val="18"/>
        </w:rPr>
        <w:t>endast</w:t>
      </w:r>
      <w:r w:rsidRPr="005151C0">
        <w:rPr>
          <w:sz w:val="18"/>
          <w:szCs w:val="18"/>
        </w:rPr>
        <w:t xml:space="preserve"> om tillståndet beviljas för</w:t>
      </w:r>
    </w:p>
    <w:p w14:paraId="63EC1024" w14:textId="77777777" w:rsidR="00D85371" w:rsidRPr="005151C0" w:rsidRDefault="00D85371" w:rsidP="00C344EE">
      <w:pPr>
        <w:pStyle w:val="Brdtextmedindrag"/>
        <w:rPr>
          <w:sz w:val="18"/>
          <w:szCs w:val="18"/>
        </w:rPr>
      </w:pPr>
      <w:r w:rsidRPr="005151C0">
        <w:rPr>
          <w:sz w:val="18"/>
          <w:szCs w:val="18"/>
        </w:rPr>
        <w:t>1. provning, försök eller experimentella ändamål,</w:t>
      </w:r>
    </w:p>
    <w:p w14:paraId="72340FD0" w14:textId="77777777" w:rsidR="00D85371" w:rsidRPr="005151C0" w:rsidRDefault="00D85371" w:rsidP="00C344EE">
      <w:pPr>
        <w:pStyle w:val="Brdtextmedindrag"/>
        <w:rPr>
          <w:sz w:val="18"/>
          <w:szCs w:val="18"/>
        </w:rPr>
      </w:pPr>
      <w:r w:rsidRPr="005151C0">
        <w:rPr>
          <w:sz w:val="18"/>
          <w:szCs w:val="18"/>
        </w:rPr>
        <w:t>2. delad användning av radiofrekvenser, eller</w:t>
      </w:r>
    </w:p>
    <w:p w14:paraId="524F9D7E" w14:textId="1B0F97C0" w:rsidR="00D85371" w:rsidRPr="005151C0" w:rsidRDefault="00D85371" w:rsidP="00D85371">
      <w:pPr>
        <w:pStyle w:val="Brdtextmedindrag"/>
        <w:rPr>
          <w:sz w:val="18"/>
          <w:szCs w:val="18"/>
        </w:rPr>
      </w:pPr>
      <w:r w:rsidRPr="005151C0">
        <w:rPr>
          <w:sz w:val="18"/>
          <w:szCs w:val="18"/>
        </w:rPr>
        <w:t>3. sådan annan användning som avses i 7 §.</w:t>
      </w:r>
    </w:p>
    <w:p w14:paraId="5359B939" w14:textId="77777777" w:rsidR="00D85371" w:rsidRDefault="00D85371" w:rsidP="00D85371">
      <w:pPr>
        <w:pStyle w:val="Brdtextmedindrag"/>
        <w:ind w:firstLine="0"/>
      </w:pPr>
    </w:p>
    <w:p w14:paraId="3423A05E" w14:textId="77777777" w:rsidR="00D85371" w:rsidRPr="00403067" w:rsidRDefault="00D85371" w:rsidP="00D85371">
      <w:pPr>
        <w:pStyle w:val="Brdtext"/>
      </w:pPr>
      <w:r w:rsidRPr="00403067">
        <w:t xml:space="preserve">Paragrafen innehåller </w:t>
      </w:r>
      <w:r>
        <w:t>särskilda</w:t>
      </w:r>
      <w:r w:rsidRPr="00403067">
        <w:t xml:space="preserve"> bestämmelser om tillståndstid i ett harmo</w:t>
      </w:r>
      <w:r w:rsidRPr="00403067">
        <w:softHyphen/>
        <w:t>ni</w:t>
      </w:r>
      <w:r w:rsidRPr="00403067">
        <w:softHyphen/>
        <w:t>serat frekvensutrymme avsett för trådlösa bredbandstjänster. Den saknar motsvarighet i LEK. Pa</w:t>
      </w:r>
      <w:r w:rsidRPr="00403067">
        <w:softHyphen/>
        <w:t>ra</w:t>
      </w:r>
      <w:r w:rsidRPr="00403067">
        <w:softHyphen/>
        <w:t xml:space="preserve">grafen genomför artikel 49.2 </w:t>
      </w:r>
      <w:r>
        <w:t xml:space="preserve">och 49.3 </w:t>
      </w:r>
      <w:r w:rsidRPr="00403067">
        <w:t>i EU-direktivet. Övervägandena finns i avsnitt 11.4.2.</w:t>
      </w:r>
    </w:p>
    <w:p w14:paraId="55CBF5C3" w14:textId="77777777" w:rsidR="00D85371" w:rsidRDefault="00D85371" w:rsidP="00F775E2">
      <w:pPr>
        <w:pStyle w:val="Brdtextmedindrag"/>
      </w:pPr>
      <w:r w:rsidRPr="00403067">
        <w:t xml:space="preserve">Enligt </w:t>
      </w:r>
      <w:r>
        <w:rPr>
          <w:iCs/>
        </w:rPr>
        <w:t>paragrafen</w:t>
      </w:r>
      <w:r w:rsidRPr="00403067">
        <w:rPr>
          <w:i/>
        </w:rPr>
        <w:t xml:space="preserve"> </w:t>
      </w:r>
      <w:r w:rsidRPr="00403067">
        <w:t xml:space="preserve">ska tillstånd i </w:t>
      </w:r>
      <w:r>
        <w:t>ett</w:t>
      </w:r>
      <w:r w:rsidRPr="00403067">
        <w:t xml:space="preserve"> harmoniserat frekvensut</w:t>
      </w:r>
      <w:r w:rsidRPr="00403067">
        <w:softHyphen/>
        <w:t>rymme av</w:t>
      </w:r>
      <w:r>
        <w:softHyphen/>
      </w:r>
      <w:r w:rsidRPr="00403067">
        <w:t xml:space="preserve">sett för trådlösa bredbandstjänster </w:t>
      </w:r>
      <w:r>
        <w:t xml:space="preserve">som huvudregel </w:t>
      </w:r>
      <w:r w:rsidRPr="00403067">
        <w:t>beviljas för minst 15</w:t>
      </w:r>
      <w:r>
        <w:t> </w:t>
      </w:r>
      <w:r w:rsidRPr="00403067">
        <w:t>år</w:t>
      </w:r>
      <w:r>
        <w:t xml:space="preserve">, om det inte är fråga om en sådan situation som avses i </w:t>
      </w:r>
      <w:r>
        <w:rPr>
          <w:i/>
          <w:iCs/>
        </w:rPr>
        <w:t>punkterna 1–3</w:t>
      </w:r>
      <w:r w:rsidRPr="00403067">
        <w:t>.</w:t>
      </w:r>
    </w:p>
    <w:p w14:paraId="0CA01BD9" w14:textId="77777777" w:rsidR="00D85371" w:rsidRDefault="00D85371" w:rsidP="00D85371">
      <w:pPr>
        <w:pStyle w:val="Brdtextmedindrag"/>
      </w:pPr>
      <w:r>
        <w:rPr>
          <w:i/>
          <w:iCs/>
        </w:rPr>
        <w:t xml:space="preserve">Punkten 1 </w:t>
      </w:r>
      <w:r w:rsidRPr="00403067">
        <w:t>gäller verksamhet som till sin natur är kortvarig.</w:t>
      </w:r>
    </w:p>
    <w:p w14:paraId="75591DC9" w14:textId="77777777" w:rsidR="00D85371" w:rsidRPr="00403067" w:rsidRDefault="00D85371" w:rsidP="00D85371">
      <w:pPr>
        <w:pStyle w:val="Brdtextmedindrag"/>
      </w:pPr>
      <w:r>
        <w:rPr>
          <w:i/>
        </w:rPr>
        <w:t>Punkten</w:t>
      </w:r>
      <w:r w:rsidRPr="00403067">
        <w:rPr>
          <w:i/>
        </w:rPr>
        <w:t xml:space="preserve"> 2 </w:t>
      </w:r>
      <w:r w:rsidRPr="00403067">
        <w:t xml:space="preserve">innebär att </w:t>
      </w:r>
      <w:r>
        <w:t>en</w:t>
      </w:r>
      <w:r w:rsidRPr="00403067">
        <w:t xml:space="preserve"> annan tillståndstid kan gälla för tillstånd för radio</w:t>
      </w:r>
      <w:r w:rsidRPr="00403067">
        <w:softHyphen/>
        <w:t>användning som delar ett frekvensutrymme med tråd</w:t>
      </w:r>
      <w:r w:rsidRPr="00403067">
        <w:softHyphen/>
        <w:t>lösa bredbands</w:t>
      </w:r>
      <w:r>
        <w:softHyphen/>
      </w:r>
      <w:r w:rsidRPr="00403067">
        <w:t>tjänster utan att dessa tjänster utsätts för skadlig störning.</w:t>
      </w:r>
    </w:p>
    <w:p w14:paraId="76D88C92" w14:textId="77777777" w:rsidR="00D85371" w:rsidRPr="00403067" w:rsidRDefault="00D85371" w:rsidP="00D85371">
      <w:pPr>
        <w:pStyle w:val="Brdtextmedindrag"/>
      </w:pPr>
      <w:r>
        <w:lastRenderedPageBreak/>
        <w:t>Med stöd av</w:t>
      </w:r>
      <w:r w:rsidRPr="00403067">
        <w:t xml:space="preserve"> </w:t>
      </w:r>
      <w:r>
        <w:rPr>
          <w:i/>
        </w:rPr>
        <w:t>punkten</w:t>
      </w:r>
      <w:r w:rsidRPr="00403067">
        <w:rPr>
          <w:i/>
        </w:rPr>
        <w:t xml:space="preserve"> </w:t>
      </w:r>
      <w:r>
        <w:rPr>
          <w:i/>
        </w:rPr>
        <w:t>3</w:t>
      </w:r>
      <w:r w:rsidRPr="00403067">
        <w:rPr>
          <w:i/>
        </w:rPr>
        <w:t xml:space="preserve"> </w:t>
      </w:r>
      <w:r w:rsidRPr="00403067">
        <w:t xml:space="preserve">får </w:t>
      </w:r>
      <w:r>
        <w:t>en</w:t>
      </w:r>
      <w:r w:rsidRPr="00403067">
        <w:t xml:space="preserve"> annan tillståndstid beslutas när fre</w:t>
      </w:r>
      <w:r w:rsidRPr="00403067">
        <w:softHyphen/>
        <w:t>kvens</w:t>
      </w:r>
      <w:r>
        <w:softHyphen/>
      </w:r>
      <w:r w:rsidRPr="00403067">
        <w:t>utrymmet undantagsvis tas i anspråk för annan radio</w:t>
      </w:r>
      <w:r>
        <w:softHyphen/>
      </w:r>
      <w:r w:rsidRPr="00403067">
        <w:t>användning än tråd</w:t>
      </w:r>
      <w:r>
        <w:softHyphen/>
      </w:r>
      <w:r w:rsidRPr="00403067">
        <w:t>lösa bredbandstjänster.</w:t>
      </w:r>
    </w:p>
    <w:p w14:paraId="6C95B43F" w14:textId="77777777" w:rsidR="00D85371" w:rsidRPr="005151C0" w:rsidRDefault="00D85371" w:rsidP="00D85371">
      <w:pPr>
        <w:pStyle w:val="Rubrik4utannumrering"/>
        <w:rPr>
          <w:sz w:val="18"/>
          <w:szCs w:val="18"/>
        </w:rPr>
      </w:pPr>
      <w:r w:rsidRPr="005151C0">
        <w:t>Förlängning av tillståndstid</w:t>
      </w:r>
    </w:p>
    <w:p w14:paraId="4630D4CA" w14:textId="2DE7B629" w:rsidR="00D85371" w:rsidRDefault="00D85371" w:rsidP="00F775E2">
      <w:pPr>
        <w:pStyle w:val="Brdtext"/>
        <w:rPr>
          <w:sz w:val="18"/>
          <w:szCs w:val="18"/>
        </w:rPr>
      </w:pPr>
      <w:r w:rsidRPr="005151C0">
        <w:rPr>
          <w:b/>
          <w:sz w:val="18"/>
          <w:szCs w:val="18"/>
        </w:rPr>
        <w:t>19 §</w:t>
      </w:r>
      <w:r w:rsidRPr="005151C0">
        <w:rPr>
          <w:sz w:val="18"/>
          <w:szCs w:val="18"/>
        </w:rPr>
        <w:t>    Ett tillstånd att använda en viss radiosändare ska vid giltighetstidens utgång förlängas med samma tid som tillståndet har beviljats för</w:t>
      </w:r>
      <w:r w:rsidR="00C344EE">
        <w:rPr>
          <w:sz w:val="18"/>
          <w:szCs w:val="18"/>
        </w:rPr>
        <w:t>,</w:t>
      </w:r>
      <w:r w:rsidRPr="005151C0">
        <w:rPr>
          <w:sz w:val="18"/>
          <w:szCs w:val="18"/>
        </w:rPr>
        <w:t xml:space="preserve"> eller senast har förlängts med, </w:t>
      </w:r>
      <w:r>
        <w:rPr>
          <w:sz w:val="18"/>
          <w:szCs w:val="18"/>
        </w:rPr>
        <w:t>dock högst fem år, om</w:t>
      </w:r>
      <w:r w:rsidRPr="005151C0" w:rsidDel="001F3D44">
        <w:rPr>
          <w:sz w:val="18"/>
          <w:szCs w:val="18"/>
        </w:rPr>
        <w:t xml:space="preserve"> </w:t>
      </w:r>
      <w:r w:rsidRPr="005151C0">
        <w:rPr>
          <w:sz w:val="18"/>
          <w:szCs w:val="18"/>
        </w:rPr>
        <w:t>förutsättningar</w:t>
      </w:r>
      <w:r>
        <w:rPr>
          <w:sz w:val="18"/>
          <w:szCs w:val="18"/>
        </w:rPr>
        <w:t>na</w:t>
      </w:r>
      <w:r w:rsidRPr="005151C0">
        <w:rPr>
          <w:sz w:val="18"/>
          <w:szCs w:val="18"/>
        </w:rPr>
        <w:t xml:space="preserve"> i 6 §</w:t>
      </w:r>
      <w:r>
        <w:rPr>
          <w:sz w:val="18"/>
          <w:szCs w:val="18"/>
        </w:rPr>
        <w:t xml:space="preserve"> </w:t>
      </w:r>
      <w:r w:rsidRPr="005151C0">
        <w:rPr>
          <w:sz w:val="18"/>
          <w:szCs w:val="18"/>
        </w:rPr>
        <w:t>för bevilja</w:t>
      </w:r>
      <w:r>
        <w:rPr>
          <w:sz w:val="18"/>
          <w:szCs w:val="18"/>
        </w:rPr>
        <w:t>nde av</w:t>
      </w:r>
      <w:r w:rsidRPr="005151C0">
        <w:rPr>
          <w:sz w:val="18"/>
          <w:szCs w:val="18"/>
        </w:rPr>
        <w:t xml:space="preserve"> tillstånd är uppfyllda</w:t>
      </w:r>
      <w:r>
        <w:rPr>
          <w:sz w:val="18"/>
          <w:szCs w:val="18"/>
        </w:rPr>
        <w:t>.</w:t>
      </w:r>
    </w:p>
    <w:p w14:paraId="5A60259E" w14:textId="130A0673" w:rsidR="00D85371" w:rsidRDefault="00D85371" w:rsidP="00F775E2">
      <w:pPr>
        <w:pStyle w:val="Brdtextmedindrag"/>
        <w:rPr>
          <w:sz w:val="18"/>
          <w:szCs w:val="18"/>
        </w:rPr>
      </w:pPr>
      <w:r w:rsidRPr="005151C0">
        <w:rPr>
          <w:sz w:val="18"/>
          <w:szCs w:val="18"/>
        </w:rPr>
        <w:t>Förlängning ska</w:t>
      </w:r>
      <w:r>
        <w:rPr>
          <w:sz w:val="18"/>
          <w:szCs w:val="18"/>
        </w:rPr>
        <w:t xml:space="preserve"> </w:t>
      </w:r>
      <w:r w:rsidRPr="005151C0">
        <w:rPr>
          <w:sz w:val="18"/>
          <w:szCs w:val="18"/>
        </w:rPr>
        <w:t xml:space="preserve">ske med en kortare tid än den som anges i första stycket eller på ändrade villkor, om förutsättningarna </w:t>
      </w:r>
      <w:r>
        <w:rPr>
          <w:sz w:val="18"/>
          <w:szCs w:val="18"/>
        </w:rPr>
        <w:t xml:space="preserve">i 6 § </w:t>
      </w:r>
      <w:r w:rsidRPr="005151C0">
        <w:rPr>
          <w:sz w:val="18"/>
          <w:szCs w:val="18"/>
        </w:rPr>
        <w:t>för bevilja</w:t>
      </w:r>
      <w:r>
        <w:rPr>
          <w:sz w:val="18"/>
          <w:szCs w:val="18"/>
        </w:rPr>
        <w:t>nde av</w:t>
      </w:r>
      <w:r w:rsidRPr="005151C0">
        <w:rPr>
          <w:sz w:val="18"/>
          <w:szCs w:val="18"/>
        </w:rPr>
        <w:t xml:space="preserve"> tillstånd därigenom kan uppfyllas. </w:t>
      </w:r>
      <w:r>
        <w:rPr>
          <w:sz w:val="18"/>
          <w:szCs w:val="18"/>
        </w:rPr>
        <w:t xml:space="preserve">En sådan kortare förlängningstid ska beslutas också </w:t>
      </w:r>
      <w:r w:rsidRPr="005151C0">
        <w:rPr>
          <w:sz w:val="18"/>
          <w:szCs w:val="18"/>
        </w:rPr>
        <w:t>om tillstånds</w:t>
      </w:r>
      <w:r w:rsidR="003C79D5">
        <w:rPr>
          <w:sz w:val="18"/>
          <w:szCs w:val="18"/>
        </w:rPr>
        <w:softHyphen/>
      </w:r>
      <w:r w:rsidRPr="005151C0">
        <w:rPr>
          <w:sz w:val="18"/>
          <w:szCs w:val="18"/>
        </w:rPr>
        <w:t>havaren begär det.</w:t>
      </w:r>
    </w:p>
    <w:p w14:paraId="35900F3E" w14:textId="0F923BAE" w:rsidR="00D85371" w:rsidRPr="005151C0" w:rsidRDefault="00D85371" w:rsidP="00F775E2">
      <w:pPr>
        <w:pStyle w:val="Brdtextmedindrag"/>
        <w:rPr>
          <w:sz w:val="18"/>
          <w:szCs w:val="18"/>
        </w:rPr>
      </w:pPr>
      <w:r w:rsidRPr="005151C0">
        <w:rPr>
          <w:sz w:val="18"/>
          <w:szCs w:val="18"/>
        </w:rPr>
        <w:t>Giltighetstiden ska inte förlängas, om</w:t>
      </w:r>
    </w:p>
    <w:p w14:paraId="72A58620" w14:textId="77777777" w:rsidR="00D85371" w:rsidRPr="005151C0" w:rsidRDefault="00D85371" w:rsidP="00F775E2">
      <w:pPr>
        <w:pStyle w:val="Brdtextmedindrag"/>
        <w:rPr>
          <w:sz w:val="18"/>
          <w:szCs w:val="18"/>
        </w:rPr>
      </w:pPr>
      <w:r>
        <w:rPr>
          <w:sz w:val="18"/>
          <w:szCs w:val="18"/>
        </w:rPr>
        <w:t>1</w:t>
      </w:r>
      <w:r w:rsidRPr="005151C0">
        <w:rPr>
          <w:sz w:val="18"/>
          <w:szCs w:val="18"/>
        </w:rPr>
        <w:t>. giltighetstiden för tillståndet inte överstiger sex månader,</w:t>
      </w:r>
    </w:p>
    <w:p w14:paraId="53177A33" w14:textId="77777777" w:rsidR="00D85371" w:rsidRPr="005151C0" w:rsidRDefault="00D85371" w:rsidP="00F775E2">
      <w:pPr>
        <w:pStyle w:val="Brdtextmedindrag"/>
        <w:rPr>
          <w:sz w:val="18"/>
          <w:szCs w:val="18"/>
        </w:rPr>
      </w:pPr>
      <w:r>
        <w:rPr>
          <w:sz w:val="18"/>
          <w:szCs w:val="18"/>
        </w:rPr>
        <w:t>2</w:t>
      </w:r>
      <w:r w:rsidRPr="005151C0">
        <w:rPr>
          <w:sz w:val="18"/>
          <w:szCs w:val="18"/>
        </w:rPr>
        <w:t xml:space="preserve">. tillståndet har beviljats för </w:t>
      </w:r>
      <w:r>
        <w:rPr>
          <w:sz w:val="18"/>
          <w:szCs w:val="18"/>
        </w:rPr>
        <w:t xml:space="preserve">sådan </w:t>
      </w:r>
      <w:r w:rsidRPr="005151C0">
        <w:rPr>
          <w:sz w:val="18"/>
          <w:szCs w:val="18"/>
        </w:rPr>
        <w:t xml:space="preserve">annan användning </w:t>
      </w:r>
      <w:r>
        <w:rPr>
          <w:sz w:val="18"/>
          <w:szCs w:val="18"/>
        </w:rPr>
        <w:t>som avses i</w:t>
      </w:r>
      <w:r w:rsidRPr="005151C0">
        <w:rPr>
          <w:sz w:val="18"/>
          <w:szCs w:val="18"/>
        </w:rPr>
        <w:t xml:space="preserve"> 7 §, eller</w:t>
      </w:r>
    </w:p>
    <w:p w14:paraId="46B7EB0A" w14:textId="78083E00" w:rsidR="00D85371" w:rsidRPr="005151C0" w:rsidRDefault="00D85371" w:rsidP="00D85371">
      <w:pPr>
        <w:pStyle w:val="Brdtextmedindrag"/>
        <w:rPr>
          <w:sz w:val="18"/>
          <w:szCs w:val="18"/>
        </w:rPr>
      </w:pPr>
      <w:r>
        <w:rPr>
          <w:sz w:val="18"/>
          <w:szCs w:val="18"/>
        </w:rPr>
        <w:t>3</w:t>
      </w:r>
      <w:r w:rsidRPr="005151C0">
        <w:rPr>
          <w:sz w:val="18"/>
          <w:szCs w:val="18"/>
        </w:rPr>
        <w:t>. tillståndshavaren begär det.</w:t>
      </w:r>
    </w:p>
    <w:p w14:paraId="18C0C9C8" w14:textId="77777777" w:rsidR="00D85371" w:rsidRDefault="00D85371" w:rsidP="00D85371">
      <w:pPr>
        <w:pStyle w:val="Brdtextmedindrag"/>
        <w:ind w:firstLine="0"/>
      </w:pPr>
    </w:p>
    <w:p w14:paraId="3709CDC1" w14:textId="1F6D6C76" w:rsidR="00D85371" w:rsidRPr="00403067" w:rsidRDefault="00D85371" w:rsidP="00D85371">
      <w:pPr>
        <w:pStyle w:val="Brdtext"/>
      </w:pPr>
      <w:r w:rsidRPr="00403067">
        <w:t xml:space="preserve">Paragrafen innehåller bestämmelser om förlängning av giltighetstiden för sändartillstånd. Den motsvarar i huvudsak 3 kap. 12 a § LEK (se prop. 2009/10:193 </w:t>
      </w:r>
      <w:r w:rsidR="00EB24E6">
        <w:t>s. 7</w:t>
      </w:r>
      <w:r w:rsidRPr="00403067">
        <w:t>3</w:t>
      </w:r>
      <w:r>
        <w:t> </w:t>
      </w:r>
      <w:r w:rsidRPr="00403067">
        <w:t xml:space="preserve">f. och 94). </w:t>
      </w:r>
      <w:r>
        <w:t xml:space="preserve">Paragrafen har stöd i artikel 45.3 i EU-direktivet. </w:t>
      </w:r>
      <w:r w:rsidRPr="00403067">
        <w:t>Övervägandena finns i avsnitt 11.4.3.</w:t>
      </w:r>
    </w:p>
    <w:p w14:paraId="0E2745A0" w14:textId="77777777" w:rsidR="00D85371" w:rsidRDefault="00D85371" w:rsidP="00D85371">
      <w:pPr>
        <w:pStyle w:val="Brdtextmedindrag"/>
      </w:pPr>
      <w:r>
        <w:t xml:space="preserve">I </w:t>
      </w:r>
      <w:r>
        <w:rPr>
          <w:i/>
          <w:iCs/>
        </w:rPr>
        <w:t>tredje stycket</w:t>
      </w:r>
      <w:r>
        <w:t xml:space="preserve"> anges vissa situationer när förlängning inte ska ske.</w:t>
      </w:r>
    </w:p>
    <w:p w14:paraId="13A6BCCE" w14:textId="2028614B" w:rsidR="00D85371" w:rsidRDefault="00D85371" w:rsidP="00D85371">
      <w:pPr>
        <w:pStyle w:val="Brdtextmedindrag"/>
      </w:pPr>
      <w:r>
        <w:t>Av</w:t>
      </w:r>
      <w:r w:rsidDel="00037B51">
        <w:t xml:space="preserve"> </w:t>
      </w:r>
      <w:r>
        <w:rPr>
          <w:i/>
          <w:iCs/>
        </w:rPr>
        <w:t>andra punkten</w:t>
      </w:r>
      <w:r>
        <w:t xml:space="preserve">, som är ny, följer att sändartillstånd som beviljas för annan </w:t>
      </w:r>
      <w:r w:rsidRPr="00403067">
        <w:t xml:space="preserve">användning av harmoniserat frekvensutrymme </w:t>
      </w:r>
      <w:r>
        <w:t>än den som följer av de harmoniserade villkoren</w:t>
      </w:r>
      <w:r w:rsidRPr="00403067">
        <w:t xml:space="preserve"> inte får förlängas. Den som har beviljats till</w:t>
      </w:r>
      <w:r w:rsidR="003C79D5">
        <w:softHyphen/>
      </w:r>
      <w:r w:rsidRPr="00403067">
        <w:t xml:space="preserve">stånd för sådan </w:t>
      </w:r>
      <w:r>
        <w:t>annan</w:t>
      </w:r>
      <w:r w:rsidRPr="00403067">
        <w:t xml:space="preserve"> användning har dock möjlighet att ansöka om ett nytt tillstånd och få ansökan prövad på nytt enligt 6 och 7 §§.</w:t>
      </w:r>
    </w:p>
    <w:p w14:paraId="7EA5EEB8" w14:textId="77777777" w:rsidR="00D85371" w:rsidRDefault="00D85371" w:rsidP="00D85371">
      <w:pPr>
        <w:pStyle w:val="Brdtextmedindrag"/>
      </w:pPr>
      <w:r>
        <w:t>För förlängning av tillstånd i harmoniserat frekvensutrymme avsett för trådlösa bredbandstjänster finns särskilda bestämmelser i 21 §.</w:t>
      </w:r>
    </w:p>
    <w:p w14:paraId="3EC3F86A" w14:textId="77777777" w:rsidR="00D85371" w:rsidRDefault="00D85371" w:rsidP="00D85371">
      <w:pPr>
        <w:pStyle w:val="Brdtextmedindrag"/>
        <w:ind w:firstLine="0"/>
      </w:pPr>
    </w:p>
    <w:p w14:paraId="7F1DBFD0" w14:textId="608059A6" w:rsidR="00D85371" w:rsidRDefault="00D85371" w:rsidP="00F775E2">
      <w:pPr>
        <w:pStyle w:val="Brdtext"/>
        <w:rPr>
          <w:sz w:val="18"/>
          <w:szCs w:val="18"/>
        </w:rPr>
      </w:pPr>
      <w:r w:rsidRPr="004B375A">
        <w:rPr>
          <w:b/>
          <w:sz w:val="18"/>
          <w:szCs w:val="18"/>
        </w:rPr>
        <w:t>20 §</w:t>
      </w:r>
      <w:r w:rsidRPr="004B375A">
        <w:rPr>
          <w:sz w:val="18"/>
          <w:szCs w:val="18"/>
        </w:rPr>
        <w:t>    </w:t>
      </w:r>
      <w:r>
        <w:rPr>
          <w:sz w:val="18"/>
          <w:szCs w:val="18"/>
        </w:rPr>
        <w:t xml:space="preserve">Giltighetstiden för ett tillstånd att använda radiosändare inom ett visst frekvensutrymme får förlängas endast </w:t>
      </w:r>
      <w:r w:rsidRPr="004B375A">
        <w:rPr>
          <w:sz w:val="18"/>
          <w:szCs w:val="18"/>
        </w:rPr>
        <w:t>om det är nödvändigt för att en samordnad tillståndsgivning inom ett eller flera frekvensutrymmen</w:t>
      </w:r>
      <w:r>
        <w:rPr>
          <w:sz w:val="18"/>
          <w:szCs w:val="18"/>
        </w:rPr>
        <w:t xml:space="preserve"> ska underlättas</w:t>
      </w:r>
      <w:r w:rsidRPr="004B375A">
        <w:rPr>
          <w:sz w:val="18"/>
          <w:szCs w:val="18"/>
        </w:rPr>
        <w:t>. En för</w:t>
      </w:r>
      <w:r>
        <w:rPr>
          <w:sz w:val="18"/>
          <w:szCs w:val="18"/>
        </w:rPr>
        <w:softHyphen/>
      </w:r>
      <w:r w:rsidRPr="004B375A">
        <w:rPr>
          <w:sz w:val="18"/>
          <w:szCs w:val="18"/>
        </w:rPr>
        <w:t>läng</w:t>
      </w:r>
      <w:r>
        <w:rPr>
          <w:sz w:val="18"/>
          <w:szCs w:val="18"/>
        </w:rPr>
        <w:softHyphen/>
      </w:r>
      <w:r w:rsidRPr="004B375A">
        <w:rPr>
          <w:sz w:val="18"/>
          <w:szCs w:val="18"/>
        </w:rPr>
        <w:t xml:space="preserve">ning får i ett sådant fall ske </w:t>
      </w:r>
      <w:r>
        <w:rPr>
          <w:sz w:val="18"/>
          <w:szCs w:val="18"/>
        </w:rPr>
        <w:t>för</w:t>
      </w:r>
      <w:r w:rsidRPr="004B375A">
        <w:rPr>
          <w:sz w:val="18"/>
          <w:szCs w:val="18"/>
        </w:rPr>
        <w:t xml:space="preserve"> en kortare </w:t>
      </w:r>
      <w:r>
        <w:rPr>
          <w:sz w:val="18"/>
          <w:szCs w:val="18"/>
        </w:rPr>
        <w:t>period, så</w:t>
      </w:r>
      <w:r w:rsidRPr="004B375A">
        <w:rPr>
          <w:sz w:val="18"/>
          <w:szCs w:val="18"/>
        </w:rPr>
        <w:t xml:space="preserve"> att tillståndet upphör sam</w:t>
      </w:r>
      <w:r w:rsidR="003C79D5">
        <w:rPr>
          <w:sz w:val="18"/>
          <w:szCs w:val="18"/>
        </w:rPr>
        <w:softHyphen/>
      </w:r>
      <w:r w:rsidRPr="004B375A">
        <w:rPr>
          <w:sz w:val="18"/>
          <w:szCs w:val="18"/>
        </w:rPr>
        <w:t xml:space="preserve">tidigt som </w:t>
      </w:r>
      <w:r>
        <w:rPr>
          <w:sz w:val="18"/>
          <w:szCs w:val="18"/>
        </w:rPr>
        <w:t xml:space="preserve">ett annat </w:t>
      </w:r>
      <w:r w:rsidRPr="004B375A">
        <w:rPr>
          <w:sz w:val="18"/>
          <w:szCs w:val="18"/>
        </w:rPr>
        <w:t>tillstånd</w:t>
      </w:r>
      <w:r>
        <w:rPr>
          <w:sz w:val="18"/>
          <w:szCs w:val="18"/>
        </w:rPr>
        <w:t>.</w:t>
      </w:r>
    </w:p>
    <w:p w14:paraId="33548F71" w14:textId="77777777" w:rsidR="00D85371" w:rsidRDefault="00D85371" w:rsidP="00F775E2">
      <w:pPr>
        <w:pStyle w:val="Brdtextmedindrag"/>
        <w:ind w:firstLine="0"/>
      </w:pPr>
    </w:p>
    <w:p w14:paraId="4E0FA5B6" w14:textId="044F2560" w:rsidR="00D85371" w:rsidRDefault="00D85371" w:rsidP="00F775E2">
      <w:pPr>
        <w:pStyle w:val="Brdtextmedindrag"/>
        <w:ind w:firstLine="0"/>
      </w:pPr>
      <w:r>
        <w:t>Paragrafen innebär att blocktillstånd som huvudregel inte får förlängas men att förlängning får ske i vissa fall.</w:t>
      </w:r>
      <w:r w:rsidRPr="00403067">
        <w:t xml:space="preserve"> </w:t>
      </w:r>
      <w:r>
        <w:t xml:space="preserve">Den </w:t>
      </w:r>
      <w:r w:rsidRPr="00403067">
        <w:t xml:space="preserve">motsvarar </w:t>
      </w:r>
      <w:r>
        <w:t xml:space="preserve">delvis </w:t>
      </w:r>
      <w:r w:rsidRPr="00403067">
        <w:t>3 kap. 12 b § LEK (se prop. 2009/10:</w:t>
      </w:r>
      <w:r>
        <w:t>1</w:t>
      </w:r>
      <w:r w:rsidRPr="00403067">
        <w:t xml:space="preserve">93 </w:t>
      </w:r>
      <w:r w:rsidR="00EB24E6">
        <w:t>s. 7</w:t>
      </w:r>
      <w:r w:rsidRPr="00403067">
        <w:t>2 f. och 95).</w:t>
      </w:r>
      <w:r>
        <w:t xml:space="preserve"> Paragrafen</w:t>
      </w:r>
      <w:r w:rsidRPr="00403067">
        <w:t xml:space="preserve"> har stöd i artikel 49.4 i EU-direktivet. </w:t>
      </w:r>
      <w:r>
        <w:t xml:space="preserve">Övervägandena finns i avsnitt </w:t>
      </w:r>
      <w:r w:rsidRPr="00F0449B">
        <w:t>11.4.</w:t>
      </w:r>
      <w:r>
        <w:t>4.</w:t>
      </w:r>
    </w:p>
    <w:p w14:paraId="495511C8" w14:textId="77777777" w:rsidR="00D85371" w:rsidRPr="00403067" w:rsidRDefault="00D85371" w:rsidP="00F775E2">
      <w:pPr>
        <w:pStyle w:val="Brdtextmedindrag"/>
      </w:pPr>
      <w:r w:rsidRPr="00403067">
        <w:t xml:space="preserve">Med stöd av </w:t>
      </w:r>
      <w:r>
        <w:rPr>
          <w:iCs/>
        </w:rPr>
        <w:t>paragrafen</w:t>
      </w:r>
      <w:r w:rsidRPr="00403067">
        <w:rPr>
          <w:i/>
        </w:rPr>
        <w:t xml:space="preserve"> </w:t>
      </w:r>
      <w:r w:rsidRPr="00403067">
        <w:t>får giltighets</w:t>
      </w:r>
      <w:r w:rsidRPr="00403067">
        <w:softHyphen/>
        <w:t>tiden förlängas så att flera tillstånd löper ut samtidigt</w:t>
      </w:r>
      <w:r>
        <w:t xml:space="preserve"> för att</w:t>
      </w:r>
      <w:r w:rsidRPr="00403067">
        <w:t xml:space="preserve"> underlätta en samordnad tillståndsgivning i ett visst frekvensband eller i flera frekvens</w:t>
      </w:r>
      <w:r>
        <w:softHyphen/>
      </w:r>
      <w:r w:rsidRPr="00403067">
        <w:t>band.</w:t>
      </w:r>
    </w:p>
    <w:p w14:paraId="5F97F740" w14:textId="199729DD" w:rsidR="00D85371" w:rsidRDefault="00D85371" w:rsidP="00F775E2">
      <w:pPr>
        <w:pStyle w:val="Brdtextmedindrag"/>
      </w:pPr>
      <w:r>
        <w:t>För tillstånd att använda radiosändare i ett harmoniserat frekvens</w:t>
      </w:r>
      <w:r>
        <w:softHyphen/>
        <w:t xml:space="preserve">utrymme avsett för trådlösa bredbandstjänster gäller </w:t>
      </w:r>
      <w:r w:rsidR="00634093">
        <w:t xml:space="preserve">även </w:t>
      </w:r>
      <w:r>
        <w:t xml:space="preserve">21 §. </w:t>
      </w:r>
    </w:p>
    <w:p w14:paraId="63F54B08" w14:textId="77777777" w:rsidR="00D85371" w:rsidRPr="00190FC3" w:rsidRDefault="00D85371" w:rsidP="00F775E2">
      <w:pPr>
        <w:pStyle w:val="Brdtextmedindrag"/>
        <w:ind w:firstLine="0"/>
      </w:pPr>
    </w:p>
    <w:p w14:paraId="544C6A9D" w14:textId="53360FD3" w:rsidR="00D85371" w:rsidRDefault="00D85371" w:rsidP="00F775E2">
      <w:pPr>
        <w:pStyle w:val="Brdtext"/>
        <w:rPr>
          <w:sz w:val="18"/>
          <w:szCs w:val="18"/>
        </w:rPr>
      </w:pPr>
      <w:r w:rsidRPr="004B375A">
        <w:rPr>
          <w:b/>
          <w:sz w:val="18"/>
          <w:szCs w:val="18"/>
        </w:rPr>
        <w:t>2</w:t>
      </w:r>
      <w:r>
        <w:rPr>
          <w:b/>
          <w:sz w:val="18"/>
          <w:szCs w:val="18"/>
        </w:rPr>
        <w:t>1</w:t>
      </w:r>
      <w:r w:rsidRPr="004B375A">
        <w:rPr>
          <w:b/>
          <w:sz w:val="18"/>
          <w:szCs w:val="18"/>
        </w:rPr>
        <w:t> §</w:t>
      </w:r>
      <w:r w:rsidRPr="004B375A">
        <w:rPr>
          <w:sz w:val="18"/>
          <w:szCs w:val="18"/>
        </w:rPr>
        <w:t>    Trots 19</w:t>
      </w:r>
      <w:r>
        <w:rPr>
          <w:sz w:val="18"/>
          <w:szCs w:val="18"/>
        </w:rPr>
        <w:t> </w:t>
      </w:r>
      <w:r w:rsidRPr="004B375A">
        <w:rPr>
          <w:sz w:val="18"/>
          <w:szCs w:val="18"/>
        </w:rPr>
        <w:t>och 20 </w:t>
      </w:r>
      <w:r>
        <w:rPr>
          <w:sz w:val="18"/>
          <w:szCs w:val="18"/>
        </w:rPr>
        <w:t>§</w:t>
      </w:r>
      <w:r w:rsidRPr="004B375A">
        <w:rPr>
          <w:sz w:val="18"/>
          <w:szCs w:val="18"/>
        </w:rPr>
        <w:t>§ ska ett tillstånd att använda radiosändare i ett harmo</w:t>
      </w:r>
      <w:r>
        <w:rPr>
          <w:sz w:val="18"/>
          <w:szCs w:val="18"/>
        </w:rPr>
        <w:softHyphen/>
      </w:r>
      <w:r w:rsidRPr="004B375A">
        <w:rPr>
          <w:sz w:val="18"/>
          <w:szCs w:val="18"/>
        </w:rPr>
        <w:t>niserat frekvens</w:t>
      </w:r>
      <w:r w:rsidRPr="004B375A">
        <w:rPr>
          <w:sz w:val="18"/>
          <w:szCs w:val="18"/>
        </w:rPr>
        <w:softHyphen/>
        <w:t>utrymme avsett för trådlösa bredbandstjänster</w:t>
      </w:r>
      <w:r w:rsidR="00D92001">
        <w:rPr>
          <w:sz w:val="18"/>
          <w:szCs w:val="18"/>
        </w:rPr>
        <w:t>,</w:t>
      </w:r>
      <w:r w:rsidRPr="004B375A">
        <w:rPr>
          <w:sz w:val="18"/>
          <w:szCs w:val="18"/>
        </w:rPr>
        <w:t xml:space="preserve"> som har beviljats för kortare tid än 20 år</w:t>
      </w:r>
      <w:r w:rsidR="00D92001">
        <w:rPr>
          <w:sz w:val="18"/>
          <w:szCs w:val="18"/>
        </w:rPr>
        <w:t>,</w:t>
      </w:r>
      <w:r w:rsidRPr="004B375A">
        <w:rPr>
          <w:sz w:val="18"/>
          <w:szCs w:val="18"/>
        </w:rPr>
        <w:t xml:space="preserve"> förlängas med skälig tid, dock så lång tid att den samman</w:t>
      </w:r>
      <w:r w:rsidRPr="004B375A">
        <w:rPr>
          <w:sz w:val="18"/>
          <w:szCs w:val="18"/>
        </w:rPr>
        <w:softHyphen/>
        <w:t>tagna tillståndstiden blir minst 20 år.</w:t>
      </w:r>
      <w:r w:rsidRPr="00FE5BA6">
        <w:rPr>
          <w:sz w:val="18"/>
          <w:szCs w:val="18"/>
        </w:rPr>
        <w:t xml:space="preserve"> </w:t>
      </w:r>
      <w:r>
        <w:rPr>
          <w:sz w:val="18"/>
          <w:szCs w:val="18"/>
        </w:rPr>
        <w:t xml:space="preserve">Förlängning ska ske endast </w:t>
      </w:r>
      <w:r w:rsidRPr="004B375A">
        <w:rPr>
          <w:sz w:val="18"/>
          <w:szCs w:val="18"/>
        </w:rPr>
        <w:t>om tillstånds</w:t>
      </w:r>
      <w:r w:rsidR="003C79D5">
        <w:rPr>
          <w:sz w:val="18"/>
          <w:szCs w:val="18"/>
        </w:rPr>
        <w:softHyphen/>
      </w:r>
      <w:r w:rsidRPr="004B375A">
        <w:rPr>
          <w:sz w:val="18"/>
          <w:szCs w:val="18"/>
        </w:rPr>
        <w:t>havaren begär det senast två år före giltighets</w:t>
      </w:r>
      <w:r w:rsidRPr="004B375A">
        <w:rPr>
          <w:sz w:val="18"/>
          <w:szCs w:val="18"/>
        </w:rPr>
        <w:softHyphen/>
        <w:t>tidens utgång</w:t>
      </w:r>
      <w:r>
        <w:rPr>
          <w:sz w:val="18"/>
          <w:szCs w:val="18"/>
        </w:rPr>
        <w:t>.</w:t>
      </w:r>
    </w:p>
    <w:p w14:paraId="12A2FAC8" w14:textId="367AE082" w:rsidR="00D85371" w:rsidRDefault="00D85371" w:rsidP="00D92001">
      <w:pPr>
        <w:pStyle w:val="Brdtextmedindrag"/>
        <w:rPr>
          <w:sz w:val="18"/>
          <w:szCs w:val="19"/>
        </w:rPr>
      </w:pPr>
      <w:r w:rsidRPr="00403067">
        <w:rPr>
          <w:sz w:val="18"/>
          <w:szCs w:val="19"/>
        </w:rPr>
        <w:lastRenderedPageBreak/>
        <w:t>Giltighetstiden får inte förlängas</w:t>
      </w:r>
      <w:r w:rsidR="002565EE">
        <w:rPr>
          <w:sz w:val="18"/>
          <w:szCs w:val="19"/>
        </w:rPr>
        <w:t>,</w:t>
      </w:r>
      <w:r w:rsidRPr="00403067">
        <w:rPr>
          <w:sz w:val="18"/>
          <w:szCs w:val="19"/>
        </w:rPr>
        <w:t xml:space="preserve"> om</w:t>
      </w:r>
    </w:p>
    <w:p w14:paraId="117B73CC" w14:textId="06716E7F" w:rsidR="00D85371" w:rsidRDefault="00D85371" w:rsidP="00D92001">
      <w:pPr>
        <w:pStyle w:val="Brdtextmedindrag"/>
        <w:rPr>
          <w:sz w:val="18"/>
          <w:szCs w:val="19"/>
        </w:rPr>
      </w:pPr>
      <w:r>
        <w:rPr>
          <w:sz w:val="18"/>
          <w:szCs w:val="19"/>
        </w:rPr>
        <w:t>1. </w:t>
      </w:r>
      <w:r w:rsidRPr="00403067">
        <w:rPr>
          <w:sz w:val="18"/>
          <w:szCs w:val="19"/>
        </w:rPr>
        <w:t xml:space="preserve">tillståndshavaren inte </w:t>
      </w:r>
      <w:r>
        <w:rPr>
          <w:sz w:val="18"/>
          <w:szCs w:val="19"/>
        </w:rPr>
        <w:t>har följt</w:t>
      </w:r>
      <w:r w:rsidRPr="00403067">
        <w:rPr>
          <w:sz w:val="18"/>
          <w:szCs w:val="19"/>
        </w:rPr>
        <w:t xml:space="preserve"> tillståndsvillko</w:t>
      </w:r>
      <w:r w:rsidRPr="00403067">
        <w:rPr>
          <w:sz w:val="18"/>
          <w:szCs w:val="19"/>
        </w:rPr>
        <w:softHyphen/>
        <w:t>ren</w:t>
      </w:r>
      <w:r>
        <w:rPr>
          <w:sz w:val="18"/>
          <w:szCs w:val="19"/>
        </w:rPr>
        <w:t>,</w:t>
      </w:r>
    </w:p>
    <w:p w14:paraId="481601DF" w14:textId="118F9DC3" w:rsidR="00D85371" w:rsidRDefault="00D85371" w:rsidP="00F775E2">
      <w:pPr>
        <w:pStyle w:val="Brdtextmedindrag"/>
        <w:rPr>
          <w:sz w:val="18"/>
          <w:szCs w:val="19"/>
        </w:rPr>
      </w:pPr>
      <w:r>
        <w:rPr>
          <w:sz w:val="18"/>
          <w:szCs w:val="19"/>
        </w:rPr>
        <w:t>2. tillståndet med stöd av 18 § har beviljats för en kortare tid än 15 år,</w:t>
      </w:r>
      <w:r w:rsidRPr="00403067">
        <w:rPr>
          <w:sz w:val="18"/>
          <w:szCs w:val="19"/>
        </w:rPr>
        <w:t xml:space="preserve"> eller</w:t>
      </w:r>
    </w:p>
    <w:p w14:paraId="0F529AA9" w14:textId="77777777" w:rsidR="00D85371" w:rsidRPr="00403067" w:rsidRDefault="00D85371" w:rsidP="00D85371">
      <w:pPr>
        <w:pStyle w:val="Brdtextmedindrag"/>
        <w:rPr>
          <w:sz w:val="18"/>
          <w:szCs w:val="19"/>
        </w:rPr>
      </w:pPr>
      <w:r>
        <w:rPr>
          <w:sz w:val="18"/>
          <w:szCs w:val="19"/>
        </w:rPr>
        <w:t>3. </w:t>
      </w:r>
      <w:r w:rsidRPr="00403067">
        <w:rPr>
          <w:sz w:val="18"/>
          <w:szCs w:val="19"/>
        </w:rPr>
        <w:t>en förlängning inte är motiverad med hänsyn till intresset</w:t>
      </w:r>
      <w:r>
        <w:rPr>
          <w:sz w:val="18"/>
          <w:szCs w:val="19"/>
        </w:rPr>
        <w:t xml:space="preserve"> av</w:t>
      </w:r>
      <w:r w:rsidRPr="00403067">
        <w:rPr>
          <w:sz w:val="18"/>
          <w:szCs w:val="19"/>
        </w:rPr>
        <w:t xml:space="preserve"> att</w:t>
      </w:r>
    </w:p>
    <w:p w14:paraId="6F040648" w14:textId="77777777" w:rsidR="00D85371" w:rsidRPr="00403067" w:rsidRDefault="00D85371" w:rsidP="00D85371">
      <w:pPr>
        <w:pStyle w:val="Brdtextmedindrag"/>
        <w:rPr>
          <w:sz w:val="18"/>
          <w:szCs w:val="19"/>
        </w:rPr>
      </w:pPr>
      <w:r>
        <w:rPr>
          <w:sz w:val="18"/>
          <w:szCs w:val="19"/>
        </w:rPr>
        <w:t>a)</w:t>
      </w:r>
      <w:r w:rsidRPr="00403067">
        <w:rPr>
          <w:sz w:val="18"/>
          <w:szCs w:val="19"/>
        </w:rPr>
        <w:t> säkerställa en effektiv användning av radiofrekvenser,</w:t>
      </w:r>
    </w:p>
    <w:p w14:paraId="0871DD8A" w14:textId="77777777" w:rsidR="00D85371" w:rsidRPr="00403067" w:rsidRDefault="00D85371" w:rsidP="00D85371">
      <w:pPr>
        <w:pStyle w:val="Brdtextmedindrag"/>
        <w:rPr>
          <w:sz w:val="18"/>
          <w:szCs w:val="19"/>
        </w:rPr>
      </w:pPr>
      <w:r>
        <w:rPr>
          <w:sz w:val="18"/>
          <w:szCs w:val="19"/>
        </w:rPr>
        <w:t>b)</w:t>
      </w:r>
      <w:r w:rsidRPr="00403067">
        <w:rPr>
          <w:sz w:val="18"/>
          <w:szCs w:val="19"/>
        </w:rPr>
        <w:t> främja täckning och utbyggnad inom landet av trådlösa bredbandstjänster,</w:t>
      </w:r>
    </w:p>
    <w:p w14:paraId="134CA178" w14:textId="77777777" w:rsidR="00D85371" w:rsidRPr="00403067" w:rsidRDefault="00D85371" w:rsidP="00D85371">
      <w:pPr>
        <w:pStyle w:val="Brdtextmedindrag"/>
        <w:rPr>
          <w:sz w:val="18"/>
          <w:szCs w:val="19"/>
        </w:rPr>
      </w:pPr>
      <w:r>
        <w:rPr>
          <w:sz w:val="18"/>
          <w:szCs w:val="19"/>
        </w:rPr>
        <w:t>c)</w:t>
      </w:r>
      <w:r w:rsidRPr="00403067">
        <w:rPr>
          <w:sz w:val="18"/>
          <w:szCs w:val="19"/>
        </w:rPr>
        <w:t> främja teknikutvecklingen,</w:t>
      </w:r>
    </w:p>
    <w:p w14:paraId="7DDB441E" w14:textId="77777777" w:rsidR="00D85371" w:rsidRPr="00403067" w:rsidRDefault="00D85371" w:rsidP="00D85371">
      <w:pPr>
        <w:pStyle w:val="Brdtextmedindrag"/>
        <w:rPr>
          <w:sz w:val="18"/>
          <w:szCs w:val="19"/>
        </w:rPr>
      </w:pPr>
      <w:r>
        <w:rPr>
          <w:sz w:val="18"/>
          <w:szCs w:val="19"/>
        </w:rPr>
        <w:t>d)</w:t>
      </w:r>
      <w:r w:rsidRPr="00403067">
        <w:rPr>
          <w:sz w:val="18"/>
          <w:szCs w:val="19"/>
        </w:rPr>
        <w:t> hindra snedvridning av konkurrensen, eller</w:t>
      </w:r>
    </w:p>
    <w:p w14:paraId="5FD136B2" w14:textId="77777777" w:rsidR="00D85371" w:rsidRPr="00403067" w:rsidRDefault="00D85371" w:rsidP="00D85371">
      <w:pPr>
        <w:pStyle w:val="Brdtextmedindrag"/>
        <w:rPr>
          <w:sz w:val="18"/>
          <w:szCs w:val="19"/>
        </w:rPr>
      </w:pPr>
      <w:r>
        <w:rPr>
          <w:sz w:val="18"/>
          <w:szCs w:val="19"/>
        </w:rPr>
        <w:t>e)</w:t>
      </w:r>
      <w:r w:rsidRPr="00403067">
        <w:rPr>
          <w:sz w:val="18"/>
          <w:szCs w:val="19"/>
        </w:rPr>
        <w:t> skydda människors liv eller tillgodose allmän ordning och säkerhet eller försvar.</w:t>
      </w:r>
    </w:p>
    <w:p w14:paraId="782C37FB" w14:textId="77777777" w:rsidR="00D85371" w:rsidRDefault="00D85371" w:rsidP="00D85371">
      <w:pPr>
        <w:pStyle w:val="Brdtextmedindrag"/>
        <w:ind w:firstLine="0"/>
      </w:pPr>
    </w:p>
    <w:p w14:paraId="536C98E9" w14:textId="77777777" w:rsidR="00D85371" w:rsidRPr="00403067" w:rsidRDefault="00D85371" w:rsidP="00D85371">
      <w:pPr>
        <w:pStyle w:val="Brdtext"/>
      </w:pPr>
      <w:r w:rsidRPr="00ED4C37">
        <w:rPr>
          <w:spacing w:val="-2"/>
        </w:rPr>
        <w:t>Paragrafen innehåller särskilda bestämmelser om förlängning av till</w:t>
      </w:r>
      <w:r w:rsidRPr="00ED4C37">
        <w:rPr>
          <w:spacing w:val="-2"/>
        </w:rPr>
        <w:softHyphen/>
        <w:t>stånds</w:t>
      </w:r>
      <w:r w:rsidRPr="00ED4C37">
        <w:rPr>
          <w:spacing w:val="-2"/>
        </w:rPr>
        <w:softHyphen/>
      </w:r>
      <w:r w:rsidRPr="00ED4C37">
        <w:rPr>
          <w:spacing w:val="-2"/>
        </w:rPr>
        <w:softHyphen/>
      </w:r>
      <w:r w:rsidRPr="00403067">
        <w:t>tid i ett harmo</w:t>
      </w:r>
      <w:r w:rsidRPr="00403067">
        <w:softHyphen/>
        <w:t>ni</w:t>
      </w:r>
      <w:r w:rsidRPr="00403067">
        <w:softHyphen/>
        <w:t>serat frekvensutrymme avsett för trådlösa bred</w:t>
      </w:r>
      <w:r>
        <w:softHyphen/>
      </w:r>
      <w:r w:rsidRPr="00403067">
        <w:t>bands</w:t>
      </w:r>
      <w:r>
        <w:softHyphen/>
      </w:r>
      <w:r w:rsidRPr="00403067">
        <w:t>tjänster. Den saknar motsvarighet i LEK. Pa</w:t>
      </w:r>
      <w:r w:rsidRPr="00403067">
        <w:softHyphen/>
        <w:t>ra</w:t>
      </w:r>
      <w:r w:rsidRPr="00403067">
        <w:softHyphen/>
        <w:t>grafen genomför artikl</w:t>
      </w:r>
      <w:r>
        <w:t>arna 45.3 och</w:t>
      </w:r>
      <w:r w:rsidRPr="00403067">
        <w:t xml:space="preserve"> 49.2 i EU-direktivet. Övervägandena finns i avsnitt 11.4.</w:t>
      </w:r>
      <w:r>
        <w:t>5</w:t>
      </w:r>
      <w:r w:rsidRPr="00403067">
        <w:t>.</w:t>
      </w:r>
    </w:p>
    <w:p w14:paraId="0832FEE3" w14:textId="77777777" w:rsidR="00D85371" w:rsidRPr="00403067" w:rsidRDefault="00D85371" w:rsidP="00D85371">
      <w:pPr>
        <w:pStyle w:val="Brdtextmedindrag"/>
      </w:pPr>
      <w:r w:rsidRPr="00403067">
        <w:t xml:space="preserve">Förlängning ska </w:t>
      </w:r>
      <w:r>
        <w:t xml:space="preserve">enligt </w:t>
      </w:r>
      <w:r>
        <w:rPr>
          <w:i/>
          <w:iCs/>
        </w:rPr>
        <w:t>första stycket</w:t>
      </w:r>
      <w:r w:rsidRPr="00403067">
        <w:t xml:space="preserve"> ske med skälig tid. Vad som är skäligt får avgöras efter en bedömning i det enskilda fallet. </w:t>
      </w:r>
      <w:r>
        <w:t>Dock får den sammanlagda tillstånds</w:t>
      </w:r>
      <w:r>
        <w:softHyphen/>
        <w:t xml:space="preserve">tiden inte bli kortare än 20 år. </w:t>
      </w:r>
      <w:r w:rsidRPr="00403067">
        <w:t xml:space="preserve">Det finns inget som hindrar att tiden förlängs så att giltighetstiden blir längre än 20 år, om detta bedöms </w:t>
      </w:r>
      <w:r>
        <w:t>skäligt</w:t>
      </w:r>
      <w:r w:rsidRPr="00403067">
        <w:t>.</w:t>
      </w:r>
    </w:p>
    <w:p w14:paraId="2768EE95" w14:textId="77777777" w:rsidR="00D85371" w:rsidRPr="00403067" w:rsidRDefault="00D85371" w:rsidP="00D85371">
      <w:pPr>
        <w:pStyle w:val="Brdtextmedindrag"/>
      </w:pPr>
      <w:r w:rsidRPr="00403067">
        <w:t>För att förlängning ska kunna ske krävs att tillståndshavaren begär det minst två år före giltighetstidens utgång. Görs ansökan senare kan till</w:t>
      </w:r>
      <w:r w:rsidRPr="00403067">
        <w:softHyphen/>
        <w:t>ståndet alltså inte förlängas. När den förlängda tillståndstiden har gått ut kan tillståndet inte förlängas ännu en gång. Det blir då i stället fråga om ett nytt ansökningsförfarande.</w:t>
      </w:r>
    </w:p>
    <w:p w14:paraId="7F9592BB" w14:textId="77777777" w:rsidR="00D85371" w:rsidRPr="00403067" w:rsidRDefault="00D85371" w:rsidP="00D85371">
      <w:pPr>
        <w:pStyle w:val="Brdtextmedindrag"/>
      </w:pPr>
      <w:r w:rsidRPr="00403067">
        <w:t xml:space="preserve">Av </w:t>
      </w:r>
      <w:r>
        <w:rPr>
          <w:i/>
        </w:rPr>
        <w:t>andra</w:t>
      </w:r>
      <w:r w:rsidRPr="00403067">
        <w:rPr>
          <w:i/>
        </w:rPr>
        <w:t xml:space="preserve"> stycket </w:t>
      </w:r>
      <w:r>
        <w:t>framgår</w:t>
      </w:r>
      <w:r w:rsidRPr="00403067">
        <w:t xml:space="preserve"> att förlängning inte ska ske </w:t>
      </w:r>
      <w:r>
        <w:t>i</w:t>
      </w:r>
      <w:r w:rsidRPr="00403067">
        <w:t xml:space="preserve"> vissa </w:t>
      </w:r>
      <w:r>
        <w:t>fall.</w:t>
      </w:r>
      <w:r w:rsidRPr="00403067">
        <w:t xml:space="preserve"> Om förlängning inte sker</w:t>
      </w:r>
      <w:r>
        <w:t>,</w:t>
      </w:r>
      <w:r w:rsidRPr="00403067">
        <w:t xml:space="preserve"> får prövning i stället ske </w:t>
      </w:r>
      <w:r>
        <w:t>efter en</w:t>
      </w:r>
      <w:r w:rsidRPr="00403067">
        <w:t xml:space="preserve"> ny ansökan i enlighet med 6 §.</w:t>
      </w:r>
    </w:p>
    <w:p w14:paraId="282B1083" w14:textId="77777777" w:rsidR="00D85371" w:rsidRPr="00403067" w:rsidRDefault="00D85371" w:rsidP="00D85371">
      <w:pPr>
        <w:pStyle w:val="Brdtextmedindrag"/>
      </w:pPr>
      <w:r w:rsidRPr="00403067">
        <w:t xml:space="preserve">Inför beslut om förlängning ska samråd ske under minst tre månader (se artikel 49.2). </w:t>
      </w:r>
      <w:r>
        <w:t>Regeringen har möjlighet</w:t>
      </w:r>
      <w:r w:rsidRPr="00403067">
        <w:t xml:space="preserve"> att i förordning meddela före</w:t>
      </w:r>
      <w:r>
        <w:softHyphen/>
      </w:r>
      <w:r w:rsidRPr="00403067">
        <w:t>skrifter om detta.</w:t>
      </w:r>
    </w:p>
    <w:p w14:paraId="17253FBE" w14:textId="77777777" w:rsidR="00D85371" w:rsidRPr="00403067" w:rsidRDefault="00D85371" w:rsidP="00D85371">
      <w:pPr>
        <w:pStyle w:val="Rubrik4utannumrering"/>
      </w:pPr>
      <w:r w:rsidRPr="00403067">
        <w:t>Amatörradiosändare</w:t>
      </w:r>
    </w:p>
    <w:p w14:paraId="0B0B20D0" w14:textId="77777777" w:rsidR="00D85371" w:rsidRPr="00403067" w:rsidRDefault="00D85371" w:rsidP="00D85371">
      <w:pPr>
        <w:pStyle w:val="Brdtext"/>
        <w:rPr>
          <w:sz w:val="18"/>
          <w:szCs w:val="19"/>
        </w:rPr>
      </w:pPr>
      <w:r w:rsidRPr="00403067">
        <w:rPr>
          <w:b/>
          <w:sz w:val="18"/>
          <w:szCs w:val="19"/>
        </w:rPr>
        <w:t>2</w:t>
      </w:r>
      <w:r>
        <w:rPr>
          <w:b/>
          <w:sz w:val="18"/>
          <w:szCs w:val="19"/>
        </w:rPr>
        <w:t>2</w:t>
      </w:r>
      <w:r w:rsidRPr="00403067">
        <w:rPr>
          <w:b/>
          <w:sz w:val="18"/>
          <w:szCs w:val="19"/>
        </w:rPr>
        <w:t> §</w:t>
      </w:r>
      <w:r w:rsidRPr="00403067">
        <w:rPr>
          <w:sz w:val="18"/>
          <w:szCs w:val="19"/>
        </w:rPr>
        <w:t>    Regeringen eller den myndighet som regeringen bestämmer får överlämna till fysiska eller juridiska personer att anordna prov och utfärda bevis om att före</w:t>
      </w:r>
      <w:r w:rsidRPr="00403067">
        <w:rPr>
          <w:sz w:val="18"/>
          <w:szCs w:val="19"/>
        </w:rPr>
        <w:softHyphen/>
        <w:t>skrivna kompetenskrav för användning av amatörradiosändare är uppfyllda och att tilldela anropssignaler för sådan användning.</w:t>
      </w:r>
    </w:p>
    <w:p w14:paraId="44F6754C" w14:textId="77777777" w:rsidR="00D85371" w:rsidRPr="00403067" w:rsidRDefault="00D85371" w:rsidP="00D85371">
      <w:pPr>
        <w:pStyle w:val="Brdtextmedindrag"/>
        <w:rPr>
          <w:sz w:val="18"/>
          <w:szCs w:val="19"/>
        </w:rPr>
      </w:pPr>
      <w:r w:rsidRPr="00403067">
        <w:rPr>
          <w:sz w:val="18"/>
          <w:szCs w:val="19"/>
        </w:rPr>
        <w:t>Ett beslut om överlämnande får återkallas om anordnaren eller utfärdaren an</w:t>
      </w:r>
      <w:r w:rsidRPr="00403067">
        <w:rPr>
          <w:sz w:val="18"/>
          <w:szCs w:val="19"/>
        </w:rPr>
        <w:softHyphen/>
        <w:t>ordnar prov, utfärdar bevis eller tilldelar anropssignaler i strid med gällande före</w:t>
      </w:r>
      <w:r w:rsidRPr="00403067">
        <w:rPr>
          <w:sz w:val="18"/>
          <w:szCs w:val="19"/>
        </w:rPr>
        <w:softHyphen/>
        <w:t>skrifter eller på något annat sätt visar sig olämplig att fullgöra uppgiften.</w:t>
      </w:r>
    </w:p>
    <w:p w14:paraId="3DFEC51E" w14:textId="77777777" w:rsidR="00D85371" w:rsidRPr="00403067" w:rsidRDefault="00D85371" w:rsidP="00D85371">
      <w:pPr>
        <w:pStyle w:val="Brdtext"/>
      </w:pPr>
    </w:p>
    <w:p w14:paraId="71DCE7F0" w14:textId="59675FEC" w:rsidR="00D85371" w:rsidRPr="00403067" w:rsidRDefault="00D85371" w:rsidP="00D85371">
      <w:pPr>
        <w:pStyle w:val="Brdtext"/>
      </w:pPr>
      <w:r w:rsidRPr="00403067">
        <w:t>Paragrafen gör det möjligt att överlämna till privaträttsliga subjekt att an</w:t>
      </w:r>
      <w:r w:rsidRPr="00403067">
        <w:softHyphen/>
        <w:t xml:space="preserve">ordna prov och utfärda bevis om uppfyllda kompetenskrav för användning av amatörradiosändare. Den motsvarar i sak 3 kap. 12 c § LEK (se prop. 2010/11:115 </w:t>
      </w:r>
      <w:r w:rsidR="00EB24E6">
        <w:t>s. 6</w:t>
      </w:r>
      <w:r w:rsidRPr="00403067">
        <w:t>1 f. och 160). Övervägandena finns i avsnitt 11.1.</w:t>
      </w:r>
    </w:p>
    <w:p w14:paraId="42BACC70" w14:textId="77777777" w:rsidR="00D85371" w:rsidRPr="00403067" w:rsidRDefault="00D85371" w:rsidP="00F775E2">
      <w:pPr>
        <w:pStyle w:val="Rubrik4utannumrering"/>
      </w:pPr>
      <w:r w:rsidRPr="00403067">
        <w:t>Åtgärder mot störningar</w:t>
      </w:r>
    </w:p>
    <w:p w14:paraId="1341AE0C" w14:textId="56597B04" w:rsidR="00D85371" w:rsidRPr="00403067" w:rsidRDefault="00D85371" w:rsidP="00F775E2">
      <w:pPr>
        <w:pStyle w:val="Brdtext"/>
        <w:rPr>
          <w:sz w:val="18"/>
          <w:szCs w:val="19"/>
        </w:rPr>
      </w:pPr>
      <w:r w:rsidRPr="00403067">
        <w:rPr>
          <w:b/>
          <w:sz w:val="18"/>
          <w:szCs w:val="19"/>
        </w:rPr>
        <w:t>2</w:t>
      </w:r>
      <w:r>
        <w:rPr>
          <w:b/>
          <w:sz w:val="18"/>
          <w:szCs w:val="19"/>
        </w:rPr>
        <w:t>3</w:t>
      </w:r>
      <w:r w:rsidRPr="00403067">
        <w:rPr>
          <w:b/>
          <w:sz w:val="18"/>
          <w:szCs w:val="19"/>
        </w:rPr>
        <w:t> §</w:t>
      </w:r>
      <w:r w:rsidRPr="00403067">
        <w:rPr>
          <w:sz w:val="18"/>
          <w:szCs w:val="19"/>
        </w:rPr>
        <w:t xml:space="preserve">    Om det </w:t>
      </w:r>
      <w:r>
        <w:rPr>
          <w:sz w:val="18"/>
          <w:szCs w:val="19"/>
        </w:rPr>
        <w:t>till följd av tillståndshavarens användning av en radiosändare</w:t>
      </w:r>
      <w:r w:rsidRPr="00403067">
        <w:rPr>
          <w:sz w:val="18"/>
          <w:szCs w:val="19"/>
        </w:rPr>
        <w:t xml:space="preserve"> upp</w:t>
      </w:r>
      <w:r w:rsidR="003C79D5">
        <w:rPr>
          <w:sz w:val="18"/>
          <w:szCs w:val="19"/>
        </w:rPr>
        <w:softHyphen/>
      </w:r>
      <w:r w:rsidRPr="00403067">
        <w:rPr>
          <w:sz w:val="18"/>
          <w:szCs w:val="19"/>
        </w:rPr>
        <w:t xml:space="preserve">kommer </w:t>
      </w:r>
      <w:r>
        <w:rPr>
          <w:sz w:val="18"/>
          <w:szCs w:val="19"/>
        </w:rPr>
        <w:t xml:space="preserve">en otillåten </w:t>
      </w:r>
      <w:r w:rsidRPr="00403067">
        <w:rPr>
          <w:sz w:val="18"/>
          <w:szCs w:val="19"/>
        </w:rPr>
        <w:t xml:space="preserve">skadlig störning, ska tillståndshavaren omedelbart se till att störningen upphör eller i möjligaste mån minskar. </w:t>
      </w:r>
      <w:r>
        <w:rPr>
          <w:sz w:val="18"/>
          <w:szCs w:val="19"/>
        </w:rPr>
        <w:t>D</w:t>
      </w:r>
      <w:r w:rsidRPr="00403067">
        <w:rPr>
          <w:sz w:val="18"/>
          <w:szCs w:val="19"/>
        </w:rPr>
        <w:t>en som använder en radio</w:t>
      </w:r>
      <w:r w:rsidR="003C79D5">
        <w:rPr>
          <w:sz w:val="18"/>
          <w:szCs w:val="19"/>
        </w:rPr>
        <w:softHyphen/>
      </w:r>
      <w:r w:rsidRPr="00403067">
        <w:rPr>
          <w:sz w:val="18"/>
          <w:szCs w:val="19"/>
        </w:rPr>
        <w:lastRenderedPageBreak/>
        <w:t>mottagare som stör använd</w:t>
      </w:r>
      <w:r w:rsidRPr="00403067">
        <w:rPr>
          <w:sz w:val="18"/>
          <w:szCs w:val="19"/>
        </w:rPr>
        <w:softHyphen/>
        <w:t>ningen av en annan radiomottagare</w:t>
      </w:r>
      <w:r>
        <w:rPr>
          <w:sz w:val="18"/>
          <w:szCs w:val="19"/>
        </w:rPr>
        <w:t xml:space="preserve"> har motsvarande skyldighet</w:t>
      </w:r>
      <w:r w:rsidRPr="00403067">
        <w:rPr>
          <w:sz w:val="18"/>
          <w:szCs w:val="19"/>
        </w:rPr>
        <w:t>.</w:t>
      </w:r>
    </w:p>
    <w:p w14:paraId="59BEAF2A" w14:textId="77777777" w:rsidR="00D85371" w:rsidRPr="00403067" w:rsidRDefault="00D85371" w:rsidP="00F775E2">
      <w:pPr>
        <w:pStyle w:val="Brdtextmedindrag"/>
        <w:ind w:firstLine="0"/>
      </w:pPr>
    </w:p>
    <w:p w14:paraId="0352CFEE" w14:textId="3826E2C9" w:rsidR="00D85371" w:rsidRPr="00403067" w:rsidRDefault="00D85371" w:rsidP="00F775E2">
      <w:pPr>
        <w:pStyle w:val="Brdtext"/>
      </w:pPr>
      <w:r w:rsidRPr="00403067">
        <w:t xml:space="preserve">Paragrafen innehåller bestämmelser om skydd mot skadlig störning. Den motsvarar i sak 3 kap. 13 § LEK (se prop. 2002/03:110 </w:t>
      </w:r>
      <w:r w:rsidR="00EB24E6">
        <w:t>s. 1</w:t>
      </w:r>
      <w:r w:rsidRPr="00403067">
        <w:t>52 f. och 370). Övervägandena finns i avsnitt 11.1.</w:t>
      </w:r>
    </w:p>
    <w:p w14:paraId="1AFF7FA1" w14:textId="77777777" w:rsidR="00D85371" w:rsidRPr="00403067" w:rsidRDefault="00D85371" w:rsidP="00F775E2">
      <w:pPr>
        <w:pStyle w:val="Brdtextmedindrag"/>
        <w:ind w:firstLine="0"/>
      </w:pPr>
    </w:p>
    <w:p w14:paraId="56D016BC" w14:textId="77777777" w:rsidR="00D85371" w:rsidRPr="00403067" w:rsidRDefault="00D85371" w:rsidP="00F775E2">
      <w:pPr>
        <w:pStyle w:val="Brdtext"/>
        <w:rPr>
          <w:sz w:val="18"/>
          <w:szCs w:val="19"/>
        </w:rPr>
      </w:pPr>
      <w:bookmarkStart w:id="1818" w:name="_Hlk69104752"/>
      <w:r w:rsidRPr="00403067" w:rsidDel="00266759">
        <w:rPr>
          <w:b/>
          <w:sz w:val="18"/>
          <w:szCs w:val="19"/>
        </w:rPr>
        <w:t>2</w:t>
      </w:r>
      <w:r>
        <w:rPr>
          <w:b/>
          <w:sz w:val="18"/>
          <w:szCs w:val="19"/>
        </w:rPr>
        <w:t>4</w:t>
      </w:r>
      <w:r w:rsidRPr="00403067">
        <w:rPr>
          <w:b/>
          <w:sz w:val="18"/>
          <w:szCs w:val="19"/>
        </w:rPr>
        <w:t> §</w:t>
      </w:r>
      <w:r w:rsidRPr="00403067">
        <w:rPr>
          <w:sz w:val="18"/>
          <w:szCs w:val="19"/>
        </w:rPr>
        <w:t>    Elektriska eller elektroniska anläggningar som, utan att vara radioanlägg</w:t>
      </w:r>
      <w:r w:rsidRPr="00403067">
        <w:rPr>
          <w:sz w:val="18"/>
          <w:szCs w:val="19"/>
        </w:rPr>
        <w:softHyphen/>
        <w:t>ningar, är avsedda att alstra radiofrekvent energi för kommunikationsändamål i ledning eller för industriellt, vetenskapligt, medicinskt eller något annat liknande ändamål, får användas endast i enlighet med föreskrifter som meddelas av rege</w:t>
      </w:r>
      <w:r w:rsidRPr="00403067">
        <w:rPr>
          <w:sz w:val="18"/>
          <w:szCs w:val="19"/>
        </w:rPr>
        <w:softHyphen/>
        <w:t>ringen eller den myndighet som regeringen bestämmer.</w:t>
      </w:r>
    </w:p>
    <w:p w14:paraId="08051393" w14:textId="77777777" w:rsidR="00D85371" w:rsidRPr="00403067" w:rsidRDefault="00D85371" w:rsidP="00F775E2">
      <w:pPr>
        <w:pStyle w:val="Brdtextmedindrag"/>
        <w:rPr>
          <w:sz w:val="18"/>
          <w:szCs w:val="19"/>
        </w:rPr>
      </w:pPr>
      <w:r w:rsidRPr="00403067">
        <w:rPr>
          <w:sz w:val="18"/>
          <w:szCs w:val="19"/>
        </w:rPr>
        <w:t>Regeringen får meddela föreskrifter om förbud mot att inneha elektriska eller elektroniska anläggningar som inte omfattas av första stycket och som, utan att vara radioanläggningar, är avsedda att sända radiovågor.</w:t>
      </w:r>
    </w:p>
    <w:p w14:paraId="45CCA9BF" w14:textId="77777777" w:rsidR="00D85371" w:rsidRPr="00403067" w:rsidRDefault="00D85371" w:rsidP="00F775E2">
      <w:pPr>
        <w:pStyle w:val="Brdtextmedindrag"/>
        <w:ind w:firstLine="0"/>
      </w:pPr>
    </w:p>
    <w:p w14:paraId="5798D8D4" w14:textId="1260226C" w:rsidR="00D85371" w:rsidRDefault="00D85371" w:rsidP="00F775E2">
      <w:pPr>
        <w:pStyle w:val="Brdtext"/>
      </w:pPr>
      <w:r w:rsidRPr="00403067">
        <w:t>Paragrafen innehåller bestämmelser om användning av vissa elektriska eller elektroniska anläggningar som inte är radioanläggningar.</w:t>
      </w:r>
      <w:bookmarkEnd w:id="1818"/>
      <w:r w:rsidRPr="00403067">
        <w:t xml:space="preserve"> Den mot</w:t>
      </w:r>
      <w:r>
        <w:softHyphen/>
      </w:r>
      <w:r w:rsidRPr="00403067">
        <w:t xml:space="preserve">svarar i huvudsak 3 kap. 14 § LEK (se prop. 1992/93:200 </w:t>
      </w:r>
      <w:r w:rsidR="00EB24E6">
        <w:t>s. 2</w:t>
      </w:r>
      <w:r w:rsidRPr="00403067">
        <w:t xml:space="preserve">39 f. och 329 f. och prop. 2002/03:110 </w:t>
      </w:r>
      <w:r w:rsidR="00EB24E6">
        <w:t>s. 1</w:t>
      </w:r>
      <w:r w:rsidRPr="00403067">
        <w:t>52 f. och 371). Övervägandena finns i avsnitt 11.5.</w:t>
      </w:r>
    </w:p>
    <w:p w14:paraId="1DC3320E" w14:textId="77777777" w:rsidR="00D85371" w:rsidRPr="00403067" w:rsidRDefault="00D85371" w:rsidP="00F775E2">
      <w:pPr>
        <w:pStyle w:val="Brdtextmedindrag"/>
      </w:pPr>
      <w:r w:rsidRPr="00403067">
        <w:t>Regeringen har inte längre någon möjlighet att delegera sin föreskrifts</w:t>
      </w:r>
      <w:r>
        <w:softHyphen/>
      </w:r>
      <w:r w:rsidRPr="00403067">
        <w:t>rätt</w:t>
      </w:r>
      <w:r>
        <w:t xml:space="preserve"> enligt andra stycket</w:t>
      </w:r>
      <w:r w:rsidRPr="00403067">
        <w:t>.</w:t>
      </w:r>
    </w:p>
    <w:p w14:paraId="64641249" w14:textId="77777777" w:rsidR="00D85371" w:rsidRPr="00403067" w:rsidRDefault="00D85371" w:rsidP="00F775E2">
      <w:pPr>
        <w:pStyle w:val="Rubrik4utannumrering"/>
      </w:pPr>
      <w:bookmarkStart w:id="1819" w:name="_Hlk66171598"/>
      <w:r w:rsidRPr="00403067">
        <w:t>Överlåtelse och uthyrning av tillstånd</w:t>
      </w:r>
    </w:p>
    <w:p w14:paraId="6E1E5422" w14:textId="77777777" w:rsidR="00D85371" w:rsidRPr="00403067" w:rsidRDefault="00D85371" w:rsidP="00F775E2">
      <w:pPr>
        <w:pStyle w:val="Brdtext"/>
        <w:rPr>
          <w:sz w:val="18"/>
          <w:szCs w:val="19"/>
        </w:rPr>
      </w:pPr>
      <w:r w:rsidRPr="00403067">
        <w:rPr>
          <w:b/>
          <w:sz w:val="18"/>
          <w:szCs w:val="19"/>
        </w:rPr>
        <w:t>2</w:t>
      </w:r>
      <w:r>
        <w:rPr>
          <w:b/>
          <w:sz w:val="18"/>
          <w:szCs w:val="19"/>
        </w:rPr>
        <w:t>5</w:t>
      </w:r>
      <w:r w:rsidRPr="00403067">
        <w:rPr>
          <w:b/>
          <w:sz w:val="18"/>
          <w:szCs w:val="19"/>
        </w:rPr>
        <w:t> §</w:t>
      </w:r>
      <w:r w:rsidRPr="00403067">
        <w:rPr>
          <w:sz w:val="18"/>
          <w:szCs w:val="19"/>
        </w:rPr>
        <w:t>    Ett tillstånd eller en del av ett tillstånd att använda radiosändare får överlåtas efter medgivande från regleringsmyndigheten. Ett sådant medgivande ska lämnas, om</w:t>
      </w:r>
    </w:p>
    <w:p w14:paraId="1C8E7F7C" w14:textId="77777777" w:rsidR="00D85371" w:rsidRPr="00403067" w:rsidRDefault="00D85371" w:rsidP="00F775E2">
      <w:pPr>
        <w:pStyle w:val="Brdtextmedindrag"/>
        <w:rPr>
          <w:sz w:val="18"/>
        </w:rPr>
      </w:pPr>
      <w:r w:rsidRPr="00403067">
        <w:rPr>
          <w:sz w:val="18"/>
        </w:rPr>
        <w:t>1. förvärvaren uppfyller de krav som har ställts på sökanden i samband med att tillståndet beviljades,</w:t>
      </w:r>
    </w:p>
    <w:p w14:paraId="21BD7783" w14:textId="77777777" w:rsidR="00D85371" w:rsidRPr="00403067" w:rsidRDefault="00D85371" w:rsidP="00F775E2">
      <w:pPr>
        <w:pStyle w:val="Brdtextmedindrag"/>
        <w:rPr>
          <w:sz w:val="18"/>
        </w:rPr>
      </w:pPr>
      <w:r w:rsidRPr="00403067">
        <w:rPr>
          <w:sz w:val="18"/>
        </w:rPr>
        <w:t>2. det inte finns skäl att anta att överlåtelsen inverkar menligt på konkurrensen,</w:t>
      </w:r>
    </w:p>
    <w:p w14:paraId="7C9EB0A8" w14:textId="48A89F2E" w:rsidR="00D85371" w:rsidRPr="00403067" w:rsidRDefault="00D85371" w:rsidP="00F775E2">
      <w:pPr>
        <w:pStyle w:val="Brdtextmedindrag"/>
        <w:rPr>
          <w:sz w:val="18"/>
        </w:rPr>
      </w:pPr>
      <w:r w:rsidRPr="00403067">
        <w:rPr>
          <w:sz w:val="18"/>
        </w:rPr>
        <w:t xml:space="preserve">3. överlåtelsen inte leder till </w:t>
      </w:r>
      <w:r>
        <w:rPr>
          <w:sz w:val="18"/>
        </w:rPr>
        <w:t xml:space="preserve">en </w:t>
      </w:r>
      <w:r w:rsidRPr="00403067">
        <w:rPr>
          <w:sz w:val="18"/>
        </w:rPr>
        <w:t xml:space="preserve">ändrad användning av radiofrekvenserna, </w:t>
      </w:r>
      <w:r>
        <w:rPr>
          <w:sz w:val="18"/>
        </w:rPr>
        <w:t>när</w:t>
      </w:r>
      <w:r w:rsidRPr="00403067">
        <w:rPr>
          <w:sz w:val="18"/>
        </w:rPr>
        <w:t xml:space="preserve"> användningen är harmoniserad enligt bestämmelser </w:t>
      </w:r>
      <w:r>
        <w:rPr>
          <w:sz w:val="18"/>
        </w:rPr>
        <w:t>som har antagits</w:t>
      </w:r>
      <w:r w:rsidRPr="00403067">
        <w:rPr>
          <w:sz w:val="18"/>
        </w:rPr>
        <w:t xml:space="preserve"> med stöd av fördraget om Europeiska unionens funktionssätt,</w:t>
      </w:r>
    </w:p>
    <w:p w14:paraId="6EEC1597" w14:textId="0545AFE2" w:rsidR="00D85371" w:rsidRPr="00403067" w:rsidRDefault="00D85371" w:rsidP="00F775E2">
      <w:pPr>
        <w:pStyle w:val="Brdtextmedindrag"/>
        <w:rPr>
          <w:sz w:val="18"/>
        </w:rPr>
      </w:pPr>
      <w:r w:rsidRPr="00403067">
        <w:rPr>
          <w:sz w:val="18"/>
        </w:rPr>
        <w:t>4. förvärvaren inte tidigare har fått ett sådant tillstånd återkallat enligt 11 kap. </w:t>
      </w:r>
      <w:r>
        <w:rPr>
          <w:sz w:val="18"/>
        </w:rPr>
        <w:t>7</w:t>
      </w:r>
      <w:r w:rsidRPr="00403067">
        <w:rPr>
          <w:sz w:val="18"/>
        </w:rPr>
        <w:t> §</w:t>
      </w:r>
      <w:r w:rsidRPr="00403067" w:rsidDel="002E5CA4">
        <w:rPr>
          <w:sz w:val="18"/>
        </w:rPr>
        <w:t xml:space="preserve"> </w:t>
      </w:r>
      <w:r w:rsidRPr="00403067">
        <w:rPr>
          <w:sz w:val="18"/>
        </w:rPr>
        <w:t>andra stycket 3,</w:t>
      </w:r>
    </w:p>
    <w:p w14:paraId="720525BB" w14:textId="77777777" w:rsidR="00D85371" w:rsidRPr="00403067" w:rsidRDefault="00D85371" w:rsidP="00F775E2">
      <w:pPr>
        <w:pStyle w:val="Brdtextmedindrag"/>
        <w:rPr>
          <w:sz w:val="18"/>
        </w:rPr>
      </w:pPr>
      <w:r w:rsidRPr="00403067">
        <w:rPr>
          <w:sz w:val="18"/>
        </w:rPr>
        <w:t>5. det kan antas att förvärvarens radioanvändning inte kommer att orsaka skada för Sveriges säkerhet, och tillstånd</w:t>
      </w:r>
      <w:r>
        <w:rPr>
          <w:sz w:val="18"/>
        </w:rPr>
        <w:t>et</w:t>
      </w:r>
      <w:r w:rsidRPr="00403067">
        <w:rPr>
          <w:sz w:val="18"/>
        </w:rPr>
        <w:t xml:space="preserve"> har beviljats före den 1 januari 2020, och</w:t>
      </w:r>
    </w:p>
    <w:p w14:paraId="4A857C15" w14:textId="77777777" w:rsidR="00D85371" w:rsidRPr="00403067" w:rsidRDefault="00D85371" w:rsidP="00F775E2">
      <w:pPr>
        <w:pStyle w:val="Brdtextmedindrag"/>
        <w:rPr>
          <w:sz w:val="18"/>
        </w:rPr>
      </w:pPr>
      <w:r w:rsidRPr="00403067">
        <w:rPr>
          <w:sz w:val="18"/>
        </w:rPr>
        <w:t>6. det inte finns något annat särskilt skäl mot det.</w:t>
      </w:r>
    </w:p>
    <w:p w14:paraId="7DF602EC" w14:textId="77777777" w:rsidR="00D85371" w:rsidRPr="00403067" w:rsidRDefault="00D85371" w:rsidP="00F775E2">
      <w:pPr>
        <w:pStyle w:val="Brdtextmedindrag"/>
        <w:rPr>
          <w:sz w:val="16"/>
          <w:szCs w:val="18"/>
        </w:rPr>
      </w:pPr>
      <w:r w:rsidRPr="00403067">
        <w:rPr>
          <w:sz w:val="18"/>
        </w:rPr>
        <w:t>Första stycket 4 och 5 gäller inte vid överlåtelse av ett tillstånd som avses i 6 § andra stycket.</w:t>
      </w:r>
    </w:p>
    <w:p w14:paraId="61DB1B02" w14:textId="77777777" w:rsidR="00D85371" w:rsidRPr="00403067" w:rsidRDefault="00D85371" w:rsidP="00F775E2">
      <w:pPr>
        <w:pStyle w:val="Brdtextmedindrag"/>
        <w:ind w:firstLine="0"/>
      </w:pPr>
    </w:p>
    <w:p w14:paraId="2DA7FE8F" w14:textId="388D6E1D" w:rsidR="00D85371" w:rsidRPr="00403067" w:rsidRDefault="00D85371" w:rsidP="00F775E2">
      <w:pPr>
        <w:pStyle w:val="Brdtext"/>
      </w:pPr>
      <w:r w:rsidRPr="00403067">
        <w:t>Paragrafen anger under vilka förutsättningar tillstånd att använda radio</w:t>
      </w:r>
      <w:r w:rsidRPr="00403067">
        <w:softHyphen/>
        <w:t>sändare får överlåtas</w:t>
      </w:r>
      <w:r>
        <w:t>.</w:t>
      </w:r>
      <w:r w:rsidRPr="00403067">
        <w:t xml:space="preserve"> Den motsvarar i sak 3 kap. 23 § första</w:t>
      </w:r>
      <w:r>
        <w:t xml:space="preserve"> och</w:t>
      </w:r>
      <w:r w:rsidRPr="00403067">
        <w:t xml:space="preserve"> andra</w:t>
      </w:r>
      <w:r w:rsidRPr="00403067" w:rsidDel="00F0541F">
        <w:t xml:space="preserve"> </w:t>
      </w:r>
      <w:r w:rsidRPr="00403067">
        <w:t xml:space="preserve">styckena LEK i fråga om tillstånd att använda radiosändare (se prop. 2002/03:110 </w:t>
      </w:r>
      <w:r w:rsidR="00EB24E6">
        <w:t>s. 1</w:t>
      </w:r>
      <w:r w:rsidRPr="00403067">
        <w:t xml:space="preserve">63 f. och 373 f. och prop. 2019/20:15 </w:t>
      </w:r>
      <w:r w:rsidR="00EB24E6">
        <w:t>s. 3</w:t>
      </w:r>
      <w:r w:rsidRPr="00403067">
        <w:t>0 och 46). Paragrafen genomför artiklarna 48.5 (delvis)</w:t>
      </w:r>
      <w:r>
        <w:t xml:space="preserve">, </w:t>
      </w:r>
      <w:r w:rsidRPr="00403067">
        <w:t xml:space="preserve">51 (delvis) </w:t>
      </w:r>
      <w:r>
        <w:t>och 52.1 (delvis)</w:t>
      </w:r>
      <w:r w:rsidRPr="00403067">
        <w:t xml:space="preserve"> i EU-direktivet. Över</w:t>
      </w:r>
      <w:r>
        <w:softHyphen/>
      </w:r>
      <w:r w:rsidRPr="00403067">
        <w:t>vägandena finns i avsnitt 11.6.</w:t>
      </w:r>
    </w:p>
    <w:p w14:paraId="20DD7DD5" w14:textId="77777777" w:rsidR="00D85371" w:rsidRPr="00403067" w:rsidRDefault="00D85371" w:rsidP="00F775E2">
      <w:pPr>
        <w:pStyle w:val="Brdtextmedindrag"/>
        <w:ind w:firstLine="0"/>
      </w:pPr>
    </w:p>
    <w:p w14:paraId="6C310B99" w14:textId="77777777" w:rsidR="00D85371" w:rsidRPr="00D70657" w:rsidRDefault="00D85371" w:rsidP="00F775E2">
      <w:pPr>
        <w:pStyle w:val="Brdtextmedindrag"/>
        <w:ind w:firstLine="0"/>
        <w:rPr>
          <w:sz w:val="18"/>
          <w:szCs w:val="18"/>
        </w:rPr>
      </w:pPr>
      <w:r w:rsidRPr="00D70657">
        <w:rPr>
          <w:b/>
          <w:sz w:val="18"/>
          <w:szCs w:val="18"/>
        </w:rPr>
        <w:t>2</w:t>
      </w:r>
      <w:r>
        <w:rPr>
          <w:b/>
          <w:sz w:val="18"/>
          <w:szCs w:val="18"/>
        </w:rPr>
        <w:t>6 </w:t>
      </w:r>
      <w:r w:rsidRPr="00D70657">
        <w:rPr>
          <w:b/>
          <w:sz w:val="18"/>
          <w:szCs w:val="18"/>
        </w:rPr>
        <w:t>§</w:t>
      </w:r>
      <w:r w:rsidRPr="003867C0">
        <w:rPr>
          <w:bCs/>
          <w:sz w:val="18"/>
          <w:szCs w:val="18"/>
        </w:rPr>
        <w:t>    </w:t>
      </w:r>
      <w:r w:rsidRPr="00D70657">
        <w:rPr>
          <w:sz w:val="18"/>
          <w:szCs w:val="18"/>
        </w:rPr>
        <w:t>En överlåtelse i strid med 2</w:t>
      </w:r>
      <w:r>
        <w:rPr>
          <w:sz w:val="18"/>
          <w:szCs w:val="18"/>
        </w:rPr>
        <w:t>5</w:t>
      </w:r>
      <w:r w:rsidRPr="00D70657">
        <w:rPr>
          <w:sz w:val="18"/>
          <w:szCs w:val="18"/>
        </w:rPr>
        <w:t> § är utan verkan.</w:t>
      </w:r>
    </w:p>
    <w:p w14:paraId="3096E7C4" w14:textId="77777777" w:rsidR="00D85371" w:rsidRPr="00403067" w:rsidRDefault="00D85371" w:rsidP="00F775E2">
      <w:pPr>
        <w:pStyle w:val="Brdtextmedindrag"/>
        <w:ind w:firstLine="0"/>
      </w:pPr>
    </w:p>
    <w:p w14:paraId="2846155C" w14:textId="1DE6752D" w:rsidR="00D85371" w:rsidRPr="00A21D5B" w:rsidRDefault="00D85371" w:rsidP="00F775E2">
      <w:pPr>
        <w:pStyle w:val="Brdtextmedindrag"/>
        <w:ind w:firstLine="0"/>
        <w:rPr>
          <w:bCs/>
        </w:rPr>
      </w:pPr>
      <w:r w:rsidRPr="00A21D5B">
        <w:rPr>
          <w:bCs/>
        </w:rPr>
        <w:t>Parag</w:t>
      </w:r>
      <w:r>
        <w:rPr>
          <w:bCs/>
        </w:rPr>
        <w:t>rafen reglerar att en överlåtelse som sker utan medgivande från regle</w:t>
      </w:r>
      <w:r w:rsidR="003C79D5">
        <w:rPr>
          <w:bCs/>
        </w:rPr>
        <w:softHyphen/>
      </w:r>
      <w:r>
        <w:rPr>
          <w:bCs/>
        </w:rPr>
        <w:t xml:space="preserve">ringsmyndigheten är utan verkan. Den motsvarar 3 kap. 23 § femte stycket </w:t>
      </w:r>
      <w:r>
        <w:rPr>
          <w:bCs/>
        </w:rPr>
        <w:lastRenderedPageBreak/>
        <w:t xml:space="preserve">LEK (se prop. 2002/03:110 </w:t>
      </w:r>
      <w:r w:rsidR="00EB24E6">
        <w:rPr>
          <w:bCs/>
        </w:rPr>
        <w:t>s. 1</w:t>
      </w:r>
      <w:r>
        <w:rPr>
          <w:bCs/>
        </w:rPr>
        <w:t>63 f. och 373 f.) Paragrafen genomför artiklarna 48.5 (delvis) och 51 (delvis) i EU-direktivet. Över</w:t>
      </w:r>
      <w:r>
        <w:rPr>
          <w:bCs/>
        </w:rPr>
        <w:softHyphen/>
        <w:t>vägandena finns i avsnitt 11.6.</w:t>
      </w:r>
    </w:p>
    <w:p w14:paraId="23AE2505" w14:textId="77777777" w:rsidR="00D85371" w:rsidRDefault="00D85371" w:rsidP="00F775E2">
      <w:pPr>
        <w:pStyle w:val="Brdtextmedindrag"/>
        <w:ind w:firstLine="0"/>
        <w:rPr>
          <w:b/>
          <w:sz w:val="18"/>
          <w:szCs w:val="19"/>
        </w:rPr>
      </w:pPr>
    </w:p>
    <w:p w14:paraId="6ACEE5F0" w14:textId="77777777" w:rsidR="00D85371" w:rsidRDefault="00D85371" w:rsidP="00F775E2">
      <w:pPr>
        <w:pStyle w:val="Brdtextmedindrag"/>
        <w:ind w:firstLine="0"/>
        <w:rPr>
          <w:sz w:val="18"/>
        </w:rPr>
      </w:pPr>
      <w:bookmarkStart w:id="1820" w:name="_Hlk66357962"/>
      <w:r w:rsidRPr="00403067">
        <w:rPr>
          <w:b/>
          <w:sz w:val="18"/>
          <w:szCs w:val="19"/>
        </w:rPr>
        <w:t>2</w:t>
      </w:r>
      <w:r>
        <w:rPr>
          <w:b/>
          <w:sz w:val="18"/>
          <w:szCs w:val="19"/>
        </w:rPr>
        <w:t>7</w:t>
      </w:r>
      <w:r w:rsidRPr="00403067">
        <w:rPr>
          <w:b/>
          <w:sz w:val="18"/>
          <w:szCs w:val="19"/>
        </w:rPr>
        <w:t> §</w:t>
      </w:r>
      <w:r w:rsidRPr="00403067">
        <w:rPr>
          <w:sz w:val="18"/>
          <w:szCs w:val="19"/>
        </w:rPr>
        <w:t>    </w:t>
      </w:r>
      <w:r w:rsidRPr="00403067">
        <w:rPr>
          <w:sz w:val="18"/>
        </w:rPr>
        <w:t xml:space="preserve">Förvärvaren övertar överlåtarens rättigheter och skyldigheter enligt denna lag för tiden efter </w:t>
      </w:r>
      <w:r>
        <w:rPr>
          <w:sz w:val="18"/>
        </w:rPr>
        <w:t xml:space="preserve">det att regleringsmyndigheten har lämnat sitt </w:t>
      </w:r>
      <w:r w:rsidRPr="00403067">
        <w:rPr>
          <w:sz w:val="18"/>
        </w:rPr>
        <w:t>medgivande</w:t>
      </w:r>
      <w:r>
        <w:rPr>
          <w:sz w:val="18"/>
        </w:rPr>
        <w:t xml:space="preserve"> enligt 25 §</w:t>
      </w:r>
      <w:r w:rsidRPr="00403067">
        <w:rPr>
          <w:sz w:val="18"/>
        </w:rPr>
        <w:t>.</w:t>
      </w:r>
    </w:p>
    <w:p w14:paraId="1E582013" w14:textId="77777777" w:rsidR="00D85371" w:rsidRDefault="00D85371" w:rsidP="00F775E2">
      <w:pPr>
        <w:pStyle w:val="Brdtextmedindrag"/>
        <w:rPr>
          <w:sz w:val="18"/>
          <w:szCs w:val="18"/>
        </w:rPr>
      </w:pPr>
      <w:r w:rsidRPr="00A21D5B">
        <w:rPr>
          <w:sz w:val="18"/>
          <w:szCs w:val="18"/>
        </w:rPr>
        <w:t>Vid överlåtelse av en del av ett tillstånd ska den överlåtna delen anses som ett nytt tillstånd.</w:t>
      </w:r>
    </w:p>
    <w:p w14:paraId="35D3445B" w14:textId="77777777" w:rsidR="00D85371" w:rsidRPr="00403067" w:rsidRDefault="00D85371" w:rsidP="00F775E2">
      <w:pPr>
        <w:pStyle w:val="Brdtextmedindrag"/>
      </w:pPr>
      <w:r w:rsidRPr="00403067">
        <w:rPr>
          <w:sz w:val="18"/>
          <w:szCs w:val="18"/>
        </w:rPr>
        <w:t>Vid medgivandet får regleringsmyndigheten besluta de nya eller ändrade villkor som behövs på grund av överlåtelsen.</w:t>
      </w:r>
      <w:bookmarkEnd w:id="1820"/>
    </w:p>
    <w:p w14:paraId="04F22D88" w14:textId="77777777" w:rsidR="00D85371" w:rsidRDefault="00D85371" w:rsidP="00F775E2">
      <w:pPr>
        <w:pStyle w:val="Brdtext"/>
      </w:pPr>
    </w:p>
    <w:p w14:paraId="59C95F0C" w14:textId="3D2A3C44" w:rsidR="00D85371" w:rsidRPr="00403067" w:rsidRDefault="00D85371" w:rsidP="00F775E2">
      <w:pPr>
        <w:pStyle w:val="Brdtext"/>
      </w:pPr>
      <w:r w:rsidRPr="00403067">
        <w:t xml:space="preserve">Paragrafen </w:t>
      </w:r>
      <w:r>
        <w:t>anger följden av en överlåtelse.</w:t>
      </w:r>
      <w:r w:rsidRPr="00403067">
        <w:t xml:space="preserve"> Den motsvarar </w:t>
      </w:r>
      <w:r>
        <w:t xml:space="preserve">i sak </w:t>
      </w:r>
      <w:r w:rsidRPr="00403067">
        <w:t xml:space="preserve">3 kap. 23 § tredje och </w:t>
      </w:r>
      <w:r>
        <w:t>fjärde</w:t>
      </w:r>
      <w:r w:rsidRPr="00403067">
        <w:t xml:space="preserve"> styckena LEK (se prop. 2002/03:110 </w:t>
      </w:r>
      <w:r w:rsidR="00EB24E6">
        <w:t>s. 1</w:t>
      </w:r>
      <w:r w:rsidRPr="00403067">
        <w:t>63 f. och 373 f.). Paragrafen genomför artik</w:t>
      </w:r>
      <w:r>
        <w:t xml:space="preserve">larna 48.5 (delvis) och </w:t>
      </w:r>
      <w:r w:rsidRPr="00403067">
        <w:t>51 (delvis)</w:t>
      </w:r>
      <w:r>
        <w:t xml:space="preserve"> i EU-direktivet</w:t>
      </w:r>
      <w:r w:rsidRPr="00403067">
        <w:t>. Över</w:t>
      </w:r>
      <w:r w:rsidRPr="00403067">
        <w:softHyphen/>
        <w:t>vägandena finns i avsnitt 11.6.</w:t>
      </w:r>
    </w:p>
    <w:p w14:paraId="1D502262" w14:textId="77777777" w:rsidR="00D85371" w:rsidRPr="00403067" w:rsidRDefault="00D85371" w:rsidP="00F775E2">
      <w:pPr>
        <w:pStyle w:val="Brdtextmedindrag"/>
        <w:ind w:firstLine="0"/>
      </w:pPr>
    </w:p>
    <w:p w14:paraId="2643C6F8" w14:textId="7F2D476E" w:rsidR="00D85371" w:rsidRPr="00403067" w:rsidRDefault="00D85371" w:rsidP="00F775E2">
      <w:pPr>
        <w:pStyle w:val="Brdtext"/>
        <w:rPr>
          <w:sz w:val="18"/>
          <w:szCs w:val="19"/>
        </w:rPr>
      </w:pPr>
      <w:r>
        <w:rPr>
          <w:b/>
          <w:sz w:val="18"/>
          <w:szCs w:val="19"/>
        </w:rPr>
        <w:t>28</w:t>
      </w:r>
      <w:r w:rsidRPr="00403067">
        <w:rPr>
          <w:b/>
          <w:sz w:val="18"/>
          <w:szCs w:val="19"/>
        </w:rPr>
        <w:t> §</w:t>
      </w:r>
      <w:r w:rsidRPr="00403067">
        <w:rPr>
          <w:sz w:val="18"/>
          <w:szCs w:val="19"/>
        </w:rPr>
        <w:t>    Bestämmelserna om överlåtelse av ett tillstånd eller en del av ett tillstånd i 2</w:t>
      </w:r>
      <w:r>
        <w:rPr>
          <w:sz w:val="18"/>
          <w:szCs w:val="19"/>
        </w:rPr>
        <w:t>5 </w:t>
      </w:r>
      <w:r w:rsidRPr="00403067">
        <w:rPr>
          <w:sz w:val="18"/>
          <w:szCs w:val="19"/>
        </w:rPr>
        <w:t xml:space="preserve">och </w:t>
      </w:r>
      <w:r>
        <w:rPr>
          <w:sz w:val="18"/>
          <w:szCs w:val="19"/>
        </w:rPr>
        <w:t>26 </w:t>
      </w:r>
      <w:r w:rsidR="00DE340B">
        <w:rPr>
          <w:sz w:val="18"/>
          <w:szCs w:val="19"/>
        </w:rPr>
        <w:t>§</w:t>
      </w:r>
      <w:r>
        <w:rPr>
          <w:sz w:val="18"/>
          <w:szCs w:val="19"/>
        </w:rPr>
        <w:t>§</w:t>
      </w:r>
      <w:r w:rsidRPr="00403067">
        <w:rPr>
          <w:sz w:val="18"/>
          <w:szCs w:val="19"/>
        </w:rPr>
        <w:t xml:space="preserve"> och 2</w:t>
      </w:r>
      <w:r>
        <w:rPr>
          <w:sz w:val="18"/>
          <w:szCs w:val="19"/>
        </w:rPr>
        <w:t>7</w:t>
      </w:r>
      <w:r w:rsidRPr="00403067">
        <w:rPr>
          <w:sz w:val="18"/>
          <w:szCs w:val="19"/>
        </w:rPr>
        <w:t> </w:t>
      </w:r>
      <w:r>
        <w:rPr>
          <w:sz w:val="18"/>
          <w:szCs w:val="19"/>
        </w:rPr>
        <w:t>§ f</w:t>
      </w:r>
      <w:r w:rsidRPr="00403067">
        <w:rPr>
          <w:sz w:val="18"/>
          <w:szCs w:val="19"/>
        </w:rPr>
        <w:t xml:space="preserve">örsta stycket </w:t>
      </w:r>
      <w:r>
        <w:rPr>
          <w:sz w:val="18"/>
          <w:szCs w:val="19"/>
        </w:rPr>
        <w:t>ska tillä</w:t>
      </w:r>
      <w:r w:rsidRPr="00403067">
        <w:rPr>
          <w:sz w:val="18"/>
          <w:szCs w:val="19"/>
        </w:rPr>
        <w:t xml:space="preserve">mpas </w:t>
      </w:r>
      <w:r>
        <w:rPr>
          <w:sz w:val="18"/>
          <w:szCs w:val="19"/>
        </w:rPr>
        <w:t>även</w:t>
      </w:r>
      <w:r w:rsidRPr="00403067">
        <w:rPr>
          <w:sz w:val="18"/>
          <w:szCs w:val="19"/>
        </w:rPr>
        <w:t xml:space="preserve"> på uthyrning av ett tillstånd eller en del av ett tillstånd att använda radio</w:t>
      </w:r>
      <w:r w:rsidRPr="00403067">
        <w:rPr>
          <w:sz w:val="18"/>
          <w:szCs w:val="19"/>
        </w:rPr>
        <w:softHyphen/>
        <w:t>sändare.</w:t>
      </w:r>
    </w:p>
    <w:p w14:paraId="1134E8DF" w14:textId="77777777" w:rsidR="00D85371" w:rsidRPr="00403067" w:rsidRDefault="00D85371" w:rsidP="00F775E2">
      <w:pPr>
        <w:pStyle w:val="Brdtextmedindrag"/>
      </w:pPr>
      <w:r w:rsidRPr="00403067">
        <w:rPr>
          <w:sz w:val="18"/>
          <w:szCs w:val="19"/>
        </w:rPr>
        <w:t>Regeringen eller den myndighet som regeringen bestämmer får meddela före</w:t>
      </w:r>
      <w:r>
        <w:rPr>
          <w:sz w:val="18"/>
          <w:szCs w:val="19"/>
        </w:rPr>
        <w:softHyphen/>
      </w:r>
      <w:r w:rsidRPr="00403067">
        <w:rPr>
          <w:sz w:val="18"/>
          <w:szCs w:val="19"/>
        </w:rPr>
        <w:t xml:space="preserve">skrifter om undantag från kravet på medgivande vid </w:t>
      </w:r>
      <w:r>
        <w:rPr>
          <w:sz w:val="18"/>
          <w:szCs w:val="19"/>
        </w:rPr>
        <w:t xml:space="preserve">sådan </w:t>
      </w:r>
      <w:r w:rsidRPr="00403067">
        <w:rPr>
          <w:sz w:val="18"/>
          <w:szCs w:val="19"/>
        </w:rPr>
        <w:t xml:space="preserve">uthyrning som avser en kortare period eller </w:t>
      </w:r>
      <w:r>
        <w:rPr>
          <w:sz w:val="18"/>
          <w:szCs w:val="19"/>
        </w:rPr>
        <w:t xml:space="preserve">som annars </w:t>
      </w:r>
      <w:r w:rsidRPr="00403067">
        <w:rPr>
          <w:sz w:val="18"/>
          <w:szCs w:val="19"/>
        </w:rPr>
        <w:t>är av begränsad omfattning.</w:t>
      </w:r>
    </w:p>
    <w:p w14:paraId="35D65F25" w14:textId="77777777" w:rsidR="00D85371" w:rsidRPr="00403067" w:rsidRDefault="00D85371" w:rsidP="00F775E2">
      <w:pPr>
        <w:pStyle w:val="Brdtextmedindrag"/>
        <w:ind w:firstLine="0"/>
      </w:pPr>
    </w:p>
    <w:p w14:paraId="7C0CE7C1" w14:textId="61EA190D" w:rsidR="00D85371" w:rsidRPr="00403067" w:rsidRDefault="00D85371" w:rsidP="00F775E2">
      <w:pPr>
        <w:pStyle w:val="Brdtext"/>
      </w:pPr>
      <w:r w:rsidRPr="00403067">
        <w:t>Paragrafen anger under vilka förutsättningar tillstånd att använda radio</w:t>
      </w:r>
      <w:r w:rsidRPr="00403067">
        <w:softHyphen/>
        <w:t xml:space="preserve">sändare får hyras ut. Den motsvarar i sak 3 kap. 24 § LEK (se prop. 2009/10:193 </w:t>
      </w:r>
      <w:r w:rsidR="00EB24E6">
        <w:t>s. 7</w:t>
      </w:r>
      <w:r w:rsidRPr="00403067">
        <w:t>7 f. och 95). Paragrafen genomför artiklarna 48.5 (delvis)</w:t>
      </w:r>
      <w:r>
        <w:t xml:space="preserve">, </w:t>
      </w:r>
      <w:r w:rsidRPr="00403067">
        <w:t xml:space="preserve">51 (delvis) </w:t>
      </w:r>
      <w:r>
        <w:t xml:space="preserve">och 52.1 (delvis) </w:t>
      </w:r>
      <w:r w:rsidRPr="00403067">
        <w:t>i EU-direktivet. Övervägandena finns i avsnitt 11.6.</w:t>
      </w:r>
    </w:p>
    <w:p w14:paraId="1623C4BC" w14:textId="77777777" w:rsidR="00D85371" w:rsidRPr="00403067" w:rsidRDefault="00D85371" w:rsidP="00F775E2">
      <w:pPr>
        <w:pStyle w:val="Rubrik3utannumrering"/>
      </w:pPr>
      <w:bookmarkStart w:id="1821" w:name="_Toc73006031"/>
      <w:bookmarkEnd w:id="1819"/>
      <w:r w:rsidRPr="00403067">
        <w:t>4 kap. Rätt att använda nummer</w:t>
      </w:r>
      <w:bookmarkEnd w:id="1821"/>
    </w:p>
    <w:p w14:paraId="753F303E" w14:textId="77777777" w:rsidR="00D85371" w:rsidRPr="00403067" w:rsidRDefault="00D85371" w:rsidP="00F775E2">
      <w:pPr>
        <w:pStyle w:val="Rubrik4utannumrering"/>
        <w:spacing w:before="0"/>
      </w:pPr>
      <w:r w:rsidRPr="00403067">
        <w:t>Nummerplaner</w:t>
      </w:r>
    </w:p>
    <w:p w14:paraId="142AB376" w14:textId="77777777" w:rsidR="00D85371" w:rsidRPr="00403067" w:rsidRDefault="00D85371" w:rsidP="00F775E2">
      <w:pPr>
        <w:pStyle w:val="Brdtext"/>
        <w:rPr>
          <w:sz w:val="18"/>
          <w:szCs w:val="18"/>
        </w:rPr>
      </w:pPr>
      <w:r w:rsidRPr="00403067">
        <w:rPr>
          <w:b/>
          <w:sz w:val="18"/>
          <w:szCs w:val="18"/>
        </w:rPr>
        <w:t>1 §</w:t>
      </w:r>
      <w:r w:rsidRPr="00403067">
        <w:rPr>
          <w:sz w:val="18"/>
          <w:szCs w:val="18"/>
        </w:rPr>
        <w:t>    Regeringen eller den myndighet som regeringen bestämmer får fastställa nationella nummerplaner för elektronisk kommunikation och meddela föreskrifter om planerna och deras användning.</w:t>
      </w:r>
    </w:p>
    <w:p w14:paraId="45336FF0" w14:textId="77777777" w:rsidR="00D85371" w:rsidRPr="00403067" w:rsidRDefault="00D85371" w:rsidP="00F775E2">
      <w:pPr>
        <w:pStyle w:val="Brdtextmedindrag"/>
        <w:ind w:firstLine="0"/>
      </w:pPr>
    </w:p>
    <w:p w14:paraId="615A1B42" w14:textId="54241EAE" w:rsidR="00D85371" w:rsidRDefault="00D85371" w:rsidP="00F775E2">
      <w:pPr>
        <w:pStyle w:val="Brdtext"/>
      </w:pPr>
      <w:r w:rsidRPr="00403067">
        <w:t xml:space="preserve">Paragrafen gör det möjligt att </w:t>
      </w:r>
      <w:r>
        <w:t xml:space="preserve">på lägre föreskriftsnivå än lag </w:t>
      </w:r>
      <w:r w:rsidRPr="00403067">
        <w:t>fastställa nationella nummerplaner för elektro</w:t>
      </w:r>
      <w:r w:rsidRPr="00403067">
        <w:softHyphen/>
        <w:t>nisk kommunikation och meddela föreskrifter om planerna och deras an</w:t>
      </w:r>
      <w:r w:rsidRPr="00403067">
        <w:softHyphen/>
        <w:t>vänd</w:t>
      </w:r>
      <w:r w:rsidRPr="00403067">
        <w:softHyphen/>
        <w:t>ning. Den mot</w:t>
      </w:r>
      <w:r w:rsidRPr="00403067">
        <w:softHyphen/>
        <w:t>sva</w:t>
      </w:r>
      <w:r w:rsidRPr="00403067">
        <w:softHyphen/>
        <w:t xml:space="preserve">rar 3 kap. 15 § första meningen LEK (se prop. 2002/03:110 </w:t>
      </w:r>
      <w:r w:rsidR="00EB24E6">
        <w:t>s. 1</w:t>
      </w:r>
      <w:r w:rsidRPr="00403067">
        <w:t>55 f. och 371). Paragrafen genomför artikel 93.1 i EU-direktivet. Övervägandena finns i avsnitt 13.2.</w:t>
      </w:r>
    </w:p>
    <w:p w14:paraId="58D4A158" w14:textId="0C22E5CB" w:rsidR="00D85371" w:rsidRPr="00E50796" w:rsidRDefault="00D85371" w:rsidP="00F775E2">
      <w:pPr>
        <w:pStyle w:val="Brdtextmedindrag"/>
      </w:pPr>
      <w:r>
        <w:t>Hittillsvarande 3 kap. 15 § andra meningen, som innehållit ett krav på att nummerp</w:t>
      </w:r>
      <w:r w:rsidRPr="00932F20">
        <w:t>lanerna ska vara utformade så att elektroniska kommu</w:t>
      </w:r>
      <w:r>
        <w:softHyphen/>
      </w:r>
      <w:r w:rsidRPr="00932F20">
        <w:t>ni</w:t>
      </w:r>
      <w:r>
        <w:softHyphen/>
      </w:r>
      <w:r w:rsidRPr="00932F20">
        <w:t>ka</w:t>
      </w:r>
      <w:r>
        <w:softHyphen/>
      </w:r>
      <w:r w:rsidRPr="00932F20">
        <w:t>tionsnät och elektroniska kommunikationstjänster kan nås på ett likvärdigt sätt</w:t>
      </w:r>
      <w:r>
        <w:t>, har inte någon motsvarighet i den nya lagen.</w:t>
      </w:r>
      <w:r w:rsidRPr="00932F20">
        <w:t xml:space="preserve"> </w:t>
      </w:r>
      <w:r>
        <w:t>Ett sådant krav</w:t>
      </w:r>
      <w:r w:rsidRPr="00932F20">
        <w:t xml:space="preserve"> </w:t>
      </w:r>
      <w:r>
        <w:t>följer av likabehandlingsprincipen, se 1 kap. 9 § regerings</w:t>
      </w:r>
      <w:r>
        <w:softHyphen/>
        <w:t>formen och 5 § förvalt</w:t>
      </w:r>
      <w:r w:rsidR="003C79D5">
        <w:softHyphen/>
      </w:r>
      <w:r>
        <w:t xml:space="preserve">ningslagen (2017:900). </w:t>
      </w:r>
    </w:p>
    <w:p w14:paraId="703E9C29" w14:textId="77777777" w:rsidR="00D85371" w:rsidRPr="00403067" w:rsidRDefault="00D85371" w:rsidP="00F775E2">
      <w:pPr>
        <w:pStyle w:val="Brdtextmedindrag"/>
        <w:ind w:firstLine="0"/>
      </w:pPr>
    </w:p>
    <w:p w14:paraId="2CF9C004" w14:textId="77777777" w:rsidR="00D85371" w:rsidRPr="00403067" w:rsidRDefault="00D85371" w:rsidP="00F775E2">
      <w:pPr>
        <w:pStyle w:val="Brdtext"/>
        <w:rPr>
          <w:sz w:val="18"/>
          <w:szCs w:val="18"/>
        </w:rPr>
      </w:pPr>
      <w:r w:rsidRPr="00403067">
        <w:rPr>
          <w:b/>
          <w:sz w:val="18"/>
          <w:szCs w:val="18"/>
        </w:rPr>
        <w:t>2 §</w:t>
      </w:r>
      <w:r w:rsidRPr="00403067">
        <w:rPr>
          <w:sz w:val="18"/>
          <w:szCs w:val="18"/>
        </w:rPr>
        <w:t>    </w:t>
      </w:r>
      <w:r w:rsidRPr="00403067">
        <w:rPr>
          <w:spacing w:val="-4"/>
          <w:sz w:val="18"/>
          <w:szCs w:val="18"/>
        </w:rPr>
        <w:t xml:space="preserve">Den som </w:t>
      </w:r>
      <w:r>
        <w:rPr>
          <w:spacing w:val="-4"/>
          <w:sz w:val="18"/>
          <w:szCs w:val="18"/>
        </w:rPr>
        <w:t xml:space="preserve">bedriver verksamhet som ska anmälas </w:t>
      </w:r>
      <w:r w:rsidRPr="00403067">
        <w:rPr>
          <w:spacing w:val="-4"/>
          <w:sz w:val="18"/>
          <w:szCs w:val="18"/>
        </w:rPr>
        <w:t>enligt 2 kap. 1 § eller tillhanda</w:t>
      </w:r>
      <w:r>
        <w:rPr>
          <w:spacing w:val="-4"/>
          <w:sz w:val="18"/>
          <w:szCs w:val="18"/>
        </w:rPr>
        <w:softHyphen/>
      </w:r>
      <w:r w:rsidRPr="00403067">
        <w:rPr>
          <w:spacing w:val="-4"/>
          <w:sz w:val="18"/>
          <w:szCs w:val="18"/>
        </w:rPr>
        <w:t>håller elektron</w:t>
      </w:r>
      <w:r w:rsidRPr="00403067">
        <w:rPr>
          <w:spacing w:val="-4"/>
          <w:sz w:val="18"/>
          <w:szCs w:val="18"/>
        </w:rPr>
        <w:softHyphen/>
        <w:t>iska</w:t>
      </w:r>
      <w:r w:rsidRPr="00403067">
        <w:rPr>
          <w:sz w:val="18"/>
          <w:szCs w:val="18"/>
        </w:rPr>
        <w:t xml:space="preserve"> kommunikationstjänster i samtrafik med den som </w:t>
      </w:r>
      <w:r>
        <w:rPr>
          <w:sz w:val="18"/>
          <w:szCs w:val="18"/>
        </w:rPr>
        <w:t>bedriver sådan verksamhet</w:t>
      </w:r>
      <w:r w:rsidRPr="00403067">
        <w:rPr>
          <w:sz w:val="18"/>
          <w:szCs w:val="18"/>
        </w:rPr>
        <w:t xml:space="preserve"> ska följa fastställda nummerplaner.</w:t>
      </w:r>
    </w:p>
    <w:p w14:paraId="5D4CBF4D" w14:textId="5BF0CABF" w:rsidR="00D85371" w:rsidRPr="00403067" w:rsidRDefault="00D85371" w:rsidP="00F775E2">
      <w:pPr>
        <w:pStyle w:val="Brdtext"/>
      </w:pPr>
      <w:r w:rsidRPr="00403067">
        <w:lastRenderedPageBreak/>
        <w:t xml:space="preserve">Paragrafen innehåller en skyldighet att följa fastställda nummerplaner. Den motsvarar i sak 3 kap. 16 § LEK (se prop. 2002/03:110 </w:t>
      </w:r>
      <w:r w:rsidR="00EB24E6">
        <w:t>s. 1</w:t>
      </w:r>
      <w:r w:rsidRPr="00403067">
        <w:t>55 f. och 371). Övervägandena finns i avsnitt 13.2.</w:t>
      </w:r>
    </w:p>
    <w:p w14:paraId="6453D4BF" w14:textId="77777777" w:rsidR="00D85371" w:rsidRPr="00403067" w:rsidRDefault="00D85371" w:rsidP="00F775E2">
      <w:pPr>
        <w:pStyle w:val="Rubrik4utannumrering"/>
      </w:pPr>
      <w:r w:rsidRPr="00403067">
        <w:t>Tillstånd att använda nummer</w:t>
      </w:r>
    </w:p>
    <w:p w14:paraId="7F15932D" w14:textId="77777777" w:rsidR="00D85371" w:rsidRPr="00403067" w:rsidRDefault="00D85371" w:rsidP="00F775E2">
      <w:pPr>
        <w:pStyle w:val="Brdtext"/>
        <w:rPr>
          <w:sz w:val="18"/>
          <w:szCs w:val="18"/>
        </w:rPr>
      </w:pPr>
      <w:r w:rsidRPr="00403067">
        <w:rPr>
          <w:b/>
          <w:sz w:val="18"/>
          <w:szCs w:val="18"/>
        </w:rPr>
        <w:t>3 §</w:t>
      </w:r>
      <w:r w:rsidRPr="00403067">
        <w:rPr>
          <w:sz w:val="18"/>
          <w:szCs w:val="18"/>
        </w:rPr>
        <w:t xml:space="preserve">    Nummer ur en nationell nummerplan får användas endast efter tillstånd från regleringsmyndigheten. </w:t>
      </w:r>
      <w:r>
        <w:rPr>
          <w:sz w:val="18"/>
          <w:szCs w:val="18"/>
        </w:rPr>
        <w:t>Ett t</w:t>
      </w:r>
      <w:r w:rsidRPr="00403067">
        <w:rPr>
          <w:sz w:val="18"/>
          <w:szCs w:val="18"/>
        </w:rPr>
        <w:t>ill</w:t>
      </w:r>
      <w:r w:rsidRPr="00403067">
        <w:rPr>
          <w:sz w:val="18"/>
          <w:szCs w:val="18"/>
        </w:rPr>
        <w:softHyphen/>
        <w:t>stånd ska avse serier av nummer eller enskilda num</w:t>
      </w:r>
      <w:r w:rsidRPr="00403067">
        <w:rPr>
          <w:sz w:val="18"/>
          <w:szCs w:val="18"/>
        </w:rPr>
        <w:softHyphen/>
        <w:t>mer.</w:t>
      </w:r>
    </w:p>
    <w:p w14:paraId="79BC25D9" w14:textId="77777777" w:rsidR="00D85371" w:rsidRPr="00403067" w:rsidRDefault="00D85371" w:rsidP="00F775E2">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tilldelning av nummer.</w:t>
      </w:r>
    </w:p>
    <w:p w14:paraId="4204E374" w14:textId="77777777" w:rsidR="00D85371" w:rsidRPr="00403067" w:rsidRDefault="00D85371" w:rsidP="00F775E2">
      <w:pPr>
        <w:pStyle w:val="Brdtextmedindrag"/>
        <w:ind w:firstLine="0"/>
      </w:pPr>
    </w:p>
    <w:p w14:paraId="5096A917" w14:textId="524BFE75" w:rsidR="00D85371" w:rsidRPr="00403067" w:rsidRDefault="00D85371" w:rsidP="00F775E2">
      <w:pPr>
        <w:pStyle w:val="Brdtext"/>
      </w:pPr>
      <w:r w:rsidRPr="00403067">
        <w:t xml:space="preserve">Paragrafen innehåller ett grundläggande krav på tillstånd för att använda nummer ur en nationell nummerplan. Den gör det även möjligt att meddela </w:t>
      </w:r>
      <w:r w:rsidRPr="00584394">
        <w:rPr>
          <w:spacing w:val="-2"/>
        </w:rPr>
        <w:t>föreskrifter om tilldelning av nummer. Paragrafen genomför artiklarna</w:t>
      </w:r>
      <w:r w:rsidRPr="00403067">
        <w:t> 93.2 och 94.1 i EU-direktivet. Övervägandena finns i avsnitt 13.3.</w:t>
      </w:r>
    </w:p>
    <w:p w14:paraId="3EE1A9ED" w14:textId="4EE513DE" w:rsidR="00D85371" w:rsidRPr="00403067" w:rsidRDefault="00D85371" w:rsidP="00F775E2">
      <w:pPr>
        <w:pStyle w:val="Brdtextmedindrag"/>
      </w:pPr>
      <w:r w:rsidRPr="00403067">
        <w:rPr>
          <w:i/>
        </w:rPr>
        <w:t>Första stycket</w:t>
      </w:r>
      <w:r w:rsidRPr="00403067">
        <w:t xml:space="preserve"> motsvarar i sak 3 kap. 19 § första stycket LEK (se prop. 2002/03:110 </w:t>
      </w:r>
      <w:r w:rsidR="00EB24E6">
        <w:t>s. 1</w:t>
      </w:r>
      <w:r w:rsidRPr="00403067">
        <w:t>58 f. och 371 f.).</w:t>
      </w:r>
    </w:p>
    <w:p w14:paraId="7240C961" w14:textId="77777777" w:rsidR="00D85371" w:rsidRPr="00403067" w:rsidRDefault="00D85371" w:rsidP="00F775E2">
      <w:pPr>
        <w:pStyle w:val="Brdtextmedindrag"/>
      </w:pPr>
      <w:r w:rsidRPr="00403067">
        <w:rPr>
          <w:i/>
        </w:rPr>
        <w:t xml:space="preserve">Andra stycket </w:t>
      </w:r>
      <w:r w:rsidRPr="00403067">
        <w:t>motsvarar 3 kap. 19 § andra stycket LEK med den änd</w:t>
      </w:r>
      <w:r w:rsidRPr="00403067">
        <w:softHyphen/>
        <w:t>ring</w:t>
      </w:r>
      <w:r w:rsidRPr="00403067">
        <w:softHyphen/>
        <w:t xml:space="preserve">en att bemyndigandet omfattar föreskrifter om tilldelning av nummer. </w:t>
      </w:r>
      <w:r>
        <w:t>F</w:t>
      </w:r>
      <w:r w:rsidRPr="00403067">
        <w:t xml:space="preserve">öreskrifter kan </w:t>
      </w:r>
      <w:r>
        <w:t xml:space="preserve">t.ex. </w:t>
      </w:r>
      <w:r w:rsidRPr="00403067">
        <w:t>meddelas om vem som kan tilldelas nummer. Det kan gälla att bevilja andra företag än tillhandahållare av elektroniska kommunikationsnät eller elektroniska kommunika</w:t>
      </w:r>
      <w:r w:rsidRPr="00403067">
        <w:softHyphen/>
        <w:t>tions</w:t>
      </w:r>
      <w:r w:rsidRPr="00403067">
        <w:softHyphen/>
        <w:t>tjänster nyttjande</w:t>
      </w:r>
      <w:r>
        <w:softHyphen/>
      </w:r>
      <w:r w:rsidRPr="00403067">
        <w:t>rätter till nummerresurser från nation</w:t>
      </w:r>
      <w:r w:rsidRPr="00403067">
        <w:softHyphen/>
        <w:t xml:space="preserve">ella nummerplaner. </w:t>
      </w:r>
      <w:r w:rsidRPr="00403067" w:rsidDel="00ED3617">
        <w:t xml:space="preserve">Liksom </w:t>
      </w:r>
      <w:r>
        <w:t>enligt LEK</w:t>
      </w:r>
      <w:r w:rsidRPr="00403067" w:rsidDel="00ED3617">
        <w:t xml:space="preserve"> omfattar </w:t>
      </w:r>
      <w:r w:rsidRPr="00403067">
        <w:t>bemyndigande</w:t>
      </w:r>
      <w:r w:rsidRPr="00403067" w:rsidDel="00ED3617">
        <w:t>t</w:t>
      </w:r>
      <w:r>
        <w:t xml:space="preserve"> </w:t>
      </w:r>
      <w:r w:rsidRPr="00403067">
        <w:t>principerna för tilldelning av nummer.</w:t>
      </w:r>
    </w:p>
    <w:p w14:paraId="3A7A77BD" w14:textId="77777777" w:rsidR="00D85371" w:rsidRPr="00403067" w:rsidRDefault="00D85371" w:rsidP="00F775E2">
      <w:pPr>
        <w:pStyle w:val="Brdtextmedindrag"/>
        <w:ind w:firstLine="0"/>
      </w:pPr>
    </w:p>
    <w:p w14:paraId="07505DEA" w14:textId="031251C2" w:rsidR="00D85371" w:rsidRPr="00403067" w:rsidRDefault="00D85371" w:rsidP="00F775E2">
      <w:pPr>
        <w:pStyle w:val="Brdtext"/>
        <w:rPr>
          <w:sz w:val="18"/>
          <w:szCs w:val="18"/>
        </w:rPr>
      </w:pPr>
      <w:r w:rsidRPr="00403067">
        <w:rPr>
          <w:b/>
          <w:sz w:val="18"/>
          <w:szCs w:val="18"/>
        </w:rPr>
        <w:t>4 §</w:t>
      </w:r>
      <w:r w:rsidRPr="00403067">
        <w:rPr>
          <w:sz w:val="18"/>
          <w:szCs w:val="18"/>
        </w:rPr>
        <w:t xml:space="preserve">    Den som har </w:t>
      </w:r>
      <w:r>
        <w:rPr>
          <w:sz w:val="18"/>
          <w:szCs w:val="18"/>
        </w:rPr>
        <w:t>tillstånd att använda</w:t>
      </w:r>
      <w:r w:rsidRPr="00403067">
        <w:rPr>
          <w:sz w:val="18"/>
          <w:szCs w:val="18"/>
        </w:rPr>
        <w:t xml:space="preserve"> en nummerserie får inte diskriminera andra som till</w:t>
      </w:r>
      <w:r w:rsidRPr="00403067">
        <w:rPr>
          <w:sz w:val="18"/>
          <w:szCs w:val="18"/>
        </w:rPr>
        <w:softHyphen/>
        <w:t>handahåller elektroniska kommunikationstjänster i fråga om de nummer som ge</w:t>
      </w:r>
      <w:r>
        <w:rPr>
          <w:sz w:val="18"/>
          <w:szCs w:val="18"/>
        </w:rPr>
        <w:t>r</w:t>
      </w:r>
      <w:r w:rsidRPr="00403067">
        <w:rPr>
          <w:sz w:val="18"/>
          <w:szCs w:val="18"/>
        </w:rPr>
        <w:t xml:space="preserve"> tillgång till tjänster i näten.</w:t>
      </w:r>
    </w:p>
    <w:p w14:paraId="312F7BBA" w14:textId="77777777" w:rsidR="00D85371" w:rsidRPr="00403067" w:rsidRDefault="00D85371" w:rsidP="00F775E2">
      <w:pPr>
        <w:pStyle w:val="Brdtextmedindrag"/>
        <w:ind w:firstLine="0"/>
      </w:pPr>
    </w:p>
    <w:p w14:paraId="05AA5E5F" w14:textId="12373293" w:rsidR="00D85371" w:rsidRPr="00403067" w:rsidRDefault="00D85371" w:rsidP="00F775E2">
      <w:pPr>
        <w:pStyle w:val="Brdtext"/>
      </w:pPr>
      <w:r w:rsidRPr="00403067">
        <w:t xml:space="preserve">Paragrafen innehåller ett krav på icke-diskriminering. Den motsvarar i sak 3 kap. 20 § LEK (se prop. 2002/03:110 </w:t>
      </w:r>
      <w:r w:rsidR="00EB24E6">
        <w:t>s. 1</w:t>
      </w:r>
      <w:r w:rsidRPr="00403067">
        <w:t>59 f. och 372). Paragrafen genom</w:t>
      </w:r>
      <w:r w:rsidRPr="00403067">
        <w:softHyphen/>
        <w:t>för artikel 93.3 andra meningen i EU-direktivet. Övervägandena finns i avsnitt 13.3.</w:t>
      </w:r>
    </w:p>
    <w:p w14:paraId="73F32725" w14:textId="5C63D0ED" w:rsidR="00D85371" w:rsidRPr="00403067" w:rsidRDefault="00D85371" w:rsidP="00F775E2">
      <w:pPr>
        <w:pStyle w:val="Brdtextmedindrag"/>
      </w:pPr>
      <w:r>
        <w:t xml:space="preserve">Paragrafen ändras så att den gäller </w:t>
      </w:r>
      <w:r w:rsidRPr="00403067">
        <w:t>nummer som ge</w:t>
      </w:r>
      <w:r>
        <w:t>r</w:t>
      </w:r>
      <w:r w:rsidRPr="00403067">
        <w:t xml:space="preserve"> tillgång till tjänster i stället för tillträde till tjänster. Ändringen är ett förtydligande i förhållan</w:t>
      </w:r>
      <w:r w:rsidR="003C79D5">
        <w:softHyphen/>
      </w:r>
      <w:r w:rsidRPr="00403067">
        <w:t>de till de paragrafer i lagen som reglerar tillträde och innebär inte någon ändring i sak.</w:t>
      </w:r>
    </w:p>
    <w:p w14:paraId="52319EF7" w14:textId="77777777" w:rsidR="00D85371" w:rsidRPr="00403067" w:rsidRDefault="00D85371" w:rsidP="00F775E2">
      <w:pPr>
        <w:pStyle w:val="Brdtextmedindrag"/>
        <w:ind w:firstLine="0"/>
      </w:pPr>
    </w:p>
    <w:p w14:paraId="54AC528E" w14:textId="77777777" w:rsidR="00D85371" w:rsidRPr="00403067" w:rsidRDefault="00D85371" w:rsidP="00F775E2">
      <w:pPr>
        <w:pStyle w:val="Brdtext"/>
        <w:rPr>
          <w:sz w:val="18"/>
          <w:szCs w:val="18"/>
        </w:rPr>
      </w:pPr>
      <w:r w:rsidRPr="00403067">
        <w:rPr>
          <w:b/>
          <w:sz w:val="18"/>
          <w:szCs w:val="18"/>
        </w:rPr>
        <w:t>5 §</w:t>
      </w:r>
      <w:r w:rsidRPr="00403067">
        <w:rPr>
          <w:sz w:val="18"/>
          <w:szCs w:val="18"/>
        </w:rPr>
        <w:t>    </w:t>
      </w:r>
      <w:r>
        <w:rPr>
          <w:sz w:val="18"/>
          <w:szCs w:val="18"/>
        </w:rPr>
        <w:t>Ett t</w:t>
      </w:r>
      <w:r w:rsidRPr="00403067">
        <w:rPr>
          <w:sz w:val="18"/>
          <w:szCs w:val="18"/>
        </w:rPr>
        <w:t>illstånd att använda nummer får förenas med villkor om</w:t>
      </w:r>
    </w:p>
    <w:p w14:paraId="71E7EFD8" w14:textId="77777777" w:rsidR="00D85371" w:rsidRPr="00403067" w:rsidRDefault="00D85371" w:rsidP="00F775E2">
      <w:pPr>
        <w:pStyle w:val="Brdtextmedindrag"/>
        <w:rPr>
          <w:sz w:val="18"/>
          <w:szCs w:val="18"/>
        </w:rPr>
      </w:pPr>
      <w:r w:rsidRPr="00403067">
        <w:rPr>
          <w:sz w:val="18"/>
          <w:szCs w:val="18"/>
        </w:rPr>
        <w:t>1. vilke</w:t>
      </w:r>
      <w:r>
        <w:rPr>
          <w:sz w:val="18"/>
          <w:szCs w:val="18"/>
        </w:rPr>
        <w:t>t</w:t>
      </w:r>
      <w:r w:rsidRPr="00403067">
        <w:rPr>
          <w:sz w:val="18"/>
          <w:szCs w:val="18"/>
        </w:rPr>
        <w:t xml:space="preserve"> slag</w:t>
      </w:r>
      <w:r>
        <w:rPr>
          <w:sz w:val="18"/>
          <w:szCs w:val="18"/>
        </w:rPr>
        <w:t xml:space="preserve"> av</w:t>
      </w:r>
      <w:r w:rsidRPr="00403067">
        <w:rPr>
          <w:sz w:val="18"/>
          <w:szCs w:val="18"/>
        </w:rPr>
        <w:t xml:space="preserve"> tjänst som numret ska användas för,</w:t>
      </w:r>
    </w:p>
    <w:p w14:paraId="69E91EA3" w14:textId="77777777" w:rsidR="00D85371" w:rsidRPr="00403067" w:rsidRDefault="00D85371" w:rsidP="00F775E2">
      <w:pPr>
        <w:pStyle w:val="Brdtextmedindrag"/>
        <w:rPr>
          <w:sz w:val="18"/>
          <w:szCs w:val="18"/>
        </w:rPr>
      </w:pPr>
      <w:r w:rsidRPr="00403067">
        <w:rPr>
          <w:sz w:val="18"/>
          <w:szCs w:val="18"/>
        </w:rPr>
        <w:t>2. faktiskt och effektivt utnyttjande av numret,</w:t>
      </w:r>
    </w:p>
    <w:p w14:paraId="2F494615" w14:textId="61C1C7E4" w:rsidR="00D85371" w:rsidRPr="00403067" w:rsidRDefault="00D85371" w:rsidP="00F775E2">
      <w:pPr>
        <w:pStyle w:val="Brdtextmedindrag"/>
        <w:rPr>
          <w:sz w:val="18"/>
          <w:szCs w:val="18"/>
        </w:rPr>
      </w:pPr>
      <w:r w:rsidRPr="00403067">
        <w:rPr>
          <w:sz w:val="18"/>
          <w:szCs w:val="18"/>
        </w:rPr>
        <w:t>3. en lämplig giltighetstid, med förbehåll för eventuella ändringar i den natio</w:t>
      </w:r>
      <w:r w:rsidR="003C79D5">
        <w:rPr>
          <w:sz w:val="18"/>
          <w:szCs w:val="18"/>
        </w:rPr>
        <w:softHyphen/>
      </w:r>
      <w:r w:rsidRPr="00403067">
        <w:rPr>
          <w:sz w:val="18"/>
          <w:szCs w:val="18"/>
        </w:rPr>
        <w:t>nella num</w:t>
      </w:r>
      <w:r w:rsidRPr="00403067">
        <w:rPr>
          <w:sz w:val="18"/>
          <w:szCs w:val="18"/>
        </w:rPr>
        <w:softHyphen/>
        <w:t>merplanen,</w:t>
      </w:r>
    </w:p>
    <w:p w14:paraId="29125891" w14:textId="77777777" w:rsidR="00D85371" w:rsidRPr="00403067" w:rsidRDefault="00D85371" w:rsidP="00F775E2">
      <w:pPr>
        <w:pStyle w:val="Brdtextmedindrag"/>
        <w:rPr>
          <w:sz w:val="18"/>
          <w:szCs w:val="18"/>
        </w:rPr>
      </w:pPr>
      <w:r w:rsidRPr="00403067">
        <w:rPr>
          <w:sz w:val="18"/>
          <w:szCs w:val="18"/>
        </w:rPr>
        <w:t xml:space="preserve">4. åtaganden som har gjorts i samband med att tillstånd </w:t>
      </w:r>
      <w:r>
        <w:rPr>
          <w:sz w:val="18"/>
          <w:szCs w:val="18"/>
        </w:rPr>
        <w:t xml:space="preserve">har </w:t>
      </w:r>
      <w:r w:rsidRPr="00403067">
        <w:rPr>
          <w:sz w:val="18"/>
          <w:szCs w:val="18"/>
        </w:rPr>
        <w:t>beviljats enligt 6 §,</w:t>
      </w:r>
    </w:p>
    <w:p w14:paraId="3FDC6A59" w14:textId="77777777" w:rsidR="00D85371" w:rsidRPr="00403067" w:rsidRDefault="00D85371" w:rsidP="00F775E2">
      <w:pPr>
        <w:pStyle w:val="Brdtextmedindrag"/>
        <w:rPr>
          <w:sz w:val="18"/>
          <w:szCs w:val="18"/>
        </w:rPr>
      </w:pPr>
      <w:r w:rsidRPr="00403067">
        <w:rPr>
          <w:sz w:val="18"/>
          <w:szCs w:val="18"/>
        </w:rPr>
        <w:t>5. skyldigheter som följer av tillämpliga internationella avtal i fråga om använd</w:t>
      </w:r>
      <w:r w:rsidRPr="00403067">
        <w:rPr>
          <w:sz w:val="18"/>
          <w:szCs w:val="18"/>
        </w:rPr>
        <w:softHyphen/>
        <w:t>ning av nummer, och</w:t>
      </w:r>
    </w:p>
    <w:p w14:paraId="05E8B09A" w14:textId="77777777" w:rsidR="00D85371" w:rsidRPr="00403067" w:rsidRDefault="00D85371" w:rsidP="00F775E2">
      <w:pPr>
        <w:pStyle w:val="Brdtextmedindrag"/>
        <w:rPr>
          <w:sz w:val="18"/>
          <w:szCs w:val="18"/>
        </w:rPr>
      </w:pPr>
      <w:r w:rsidRPr="00403067">
        <w:rPr>
          <w:sz w:val="18"/>
          <w:szCs w:val="18"/>
        </w:rPr>
        <w:t xml:space="preserve">6. skyldigheter som följer av konsumentskyddsbestämmelser </w:t>
      </w:r>
      <w:r>
        <w:rPr>
          <w:sz w:val="18"/>
          <w:szCs w:val="18"/>
        </w:rPr>
        <w:t xml:space="preserve">eller av </w:t>
      </w:r>
      <w:r w:rsidRPr="00403067">
        <w:rPr>
          <w:sz w:val="18"/>
          <w:szCs w:val="18"/>
        </w:rPr>
        <w:t>andra num</w:t>
      </w:r>
      <w:r w:rsidRPr="00403067">
        <w:rPr>
          <w:sz w:val="18"/>
          <w:szCs w:val="18"/>
        </w:rPr>
        <w:softHyphen/>
        <w:t>mer</w:t>
      </w:r>
      <w:r w:rsidRPr="00403067">
        <w:rPr>
          <w:sz w:val="18"/>
          <w:szCs w:val="18"/>
        </w:rPr>
        <w:softHyphen/>
      </w:r>
      <w:r w:rsidRPr="00403067">
        <w:rPr>
          <w:sz w:val="18"/>
          <w:szCs w:val="18"/>
        </w:rPr>
        <w:softHyphen/>
        <w:t>relaterade bestämmelser i andra medlemsstater i fråga om användning av num</w:t>
      </w:r>
      <w:r w:rsidRPr="00403067">
        <w:rPr>
          <w:sz w:val="18"/>
          <w:szCs w:val="18"/>
        </w:rPr>
        <w:softHyphen/>
        <w:t>mer inom Europeiska unionen.</w:t>
      </w:r>
    </w:p>
    <w:p w14:paraId="4ACBB65F" w14:textId="77777777" w:rsidR="00D85371" w:rsidRPr="00403067" w:rsidRDefault="00D85371" w:rsidP="00F775E2">
      <w:pPr>
        <w:pStyle w:val="Brdtextmedindrag"/>
        <w:ind w:firstLine="0"/>
      </w:pPr>
    </w:p>
    <w:p w14:paraId="04203DB9" w14:textId="36B91FE9" w:rsidR="00D85371" w:rsidRPr="00403067" w:rsidRDefault="00D85371" w:rsidP="00F775E2">
      <w:pPr>
        <w:pStyle w:val="Brdtextmedindrag"/>
        <w:ind w:firstLine="0"/>
      </w:pPr>
      <w:r w:rsidRPr="00403067">
        <w:t>Paragrafen anger vilka villkor tillstånd får förenas med. Uppräkningen är uttömmande. Para</w:t>
      </w:r>
      <w:r w:rsidRPr="00403067">
        <w:softHyphen/>
        <w:t>grafen motsvarar i huvudsak 3 kap. 21 § LEK (se prop.</w:t>
      </w:r>
      <w:r w:rsidR="001A3ABE">
        <w:t xml:space="preserve"> </w:t>
      </w:r>
      <w:r w:rsidRPr="00403067">
        <w:lastRenderedPageBreak/>
        <w:t xml:space="preserve">2002/03:110 </w:t>
      </w:r>
      <w:r w:rsidR="00EB24E6">
        <w:t>s. 1</w:t>
      </w:r>
      <w:r w:rsidRPr="00403067">
        <w:t xml:space="preserve">60 f. och 372 f.). Den genomför artiklarna 13.1 (delvis), 93.4 andra stycket, </w:t>
      </w:r>
      <w:r>
        <w:t xml:space="preserve">94.2 tredje stycket, </w:t>
      </w:r>
      <w:r w:rsidRPr="00403067">
        <w:t>94.6 första stycket och punkterna 1 (delvis), 2, 5 och 8–10 i avsnitt E i bilaga 1 till EU-direktivet. Övervägan</w:t>
      </w:r>
      <w:r w:rsidR="001A3ABE">
        <w:softHyphen/>
      </w:r>
      <w:r w:rsidRPr="00403067">
        <w:t>dena finns i av</w:t>
      </w:r>
      <w:r w:rsidRPr="00403067">
        <w:softHyphen/>
        <w:t>snitt 13.3.</w:t>
      </w:r>
    </w:p>
    <w:p w14:paraId="63EC8233" w14:textId="77777777" w:rsidR="00D85371" w:rsidRPr="00403067" w:rsidRDefault="00D85371" w:rsidP="00F775E2">
      <w:pPr>
        <w:pStyle w:val="Brdtextmedindrag"/>
      </w:pPr>
      <w:r w:rsidRPr="00403067">
        <w:rPr>
          <w:i/>
        </w:rPr>
        <w:t>Punkten 3</w:t>
      </w:r>
      <w:r w:rsidRPr="00403067">
        <w:t xml:space="preserve"> anpassas efter den nya lydelsen </w:t>
      </w:r>
      <w:r>
        <w:t xml:space="preserve">i </w:t>
      </w:r>
      <w:r w:rsidRPr="00403067">
        <w:t>direktiv</w:t>
      </w:r>
      <w:r>
        <w:t>et</w:t>
      </w:r>
      <w:r w:rsidRPr="00403067">
        <w:t>. I lämplighets</w:t>
      </w:r>
      <w:r>
        <w:softHyphen/>
      </w:r>
      <w:r w:rsidRPr="00403067">
        <w:t>bedömningen ligger att hänsyn ska tas till det eftersträvade målet med den aktuella tjänsten och till att tillståndshavaren ska få en tillräckligt lång av</w:t>
      </w:r>
      <w:r w:rsidRPr="00403067">
        <w:softHyphen/>
        <w:t>skriv</w:t>
      </w:r>
      <w:r w:rsidRPr="00403067">
        <w:softHyphen/>
        <w:t>nings</w:t>
      </w:r>
      <w:r w:rsidRPr="00403067">
        <w:softHyphen/>
        <w:t>period för investeringarna.</w:t>
      </w:r>
    </w:p>
    <w:p w14:paraId="034BCDE0" w14:textId="77777777" w:rsidR="00D85371" w:rsidRPr="00403067" w:rsidRDefault="00D85371" w:rsidP="00F775E2">
      <w:pPr>
        <w:pStyle w:val="Brdtextmedindrag"/>
      </w:pPr>
      <w:r w:rsidRPr="00403067">
        <w:rPr>
          <w:i/>
        </w:rPr>
        <w:t>Punkten 6</w:t>
      </w:r>
      <w:r w:rsidRPr="00403067">
        <w:t xml:space="preserve"> är ny. Sådana villkor ska ställas i tillstånd som omfattar extra</w:t>
      </w:r>
      <w:r w:rsidRPr="00403067">
        <w:softHyphen/>
        <w:t>territoriell användning av nummer inom EU, dvs. användning av nummer för att tillhandahålla tjänster utanför Sverige (se artikel 94.6 i EU-direkti</w:t>
      </w:r>
      <w:r>
        <w:softHyphen/>
      </w:r>
      <w:r w:rsidRPr="00403067">
        <w:t>vet). Enligt artikel 93.4 i EU-direktivet ska varje medlemsstat tillgänglig</w:t>
      </w:r>
      <w:r w:rsidRPr="00403067">
        <w:softHyphen/>
        <w:t>göra en serie av icke-geografiska nummer som får användas för att till</w:t>
      </w:r>
      <w:r w:rsidRPr="00403067">
        <w:softHyphen/>
        <w:t>handa</w:t>
      </w:r>
      <w:r w:rsidRPr="00403067">
        <w:softHyphen/>
        <w:t>hålla andra elektroniska kommunikations</w:t>
      </w:r>
      <w:r w:rsidRPr="00403067">
        <w:softHyphen/>
        <w:t>tjänster än inter</w:t>
      </w:r>
      <w:r w:rsidRPr="00403067">
        <w:softHyphen/>
        <w:t>per</w:t>
      </w:r>
      <w:r w:rsidRPr="00403067">
        <w:softHyphen/>
        <w:t>so</w:t>
      </w:r>
      <w:r w:rsidRPr="00403067">
        <w:softHyphen/>
        <w:t>nella kommunikationstjänster i hela EU. Punkten gör det möjligt att säker</w:t>
      </w:r>
      <w:r w:rsidRPr="00403067">
        <w:softHyphen/>
        <w:t>ställa att nationella konsument</w:t>
      </w:r>
      <w:r w:rsidRPr="00403067">
        <w:softHyphen/>
        <w:t xml:space="preserve">skyddsbestämmelser </w:t>
      </w:r>
      <w:r>
        <w:t>eller</w:t>
      </w:r>
      <w:r w:rsidRPr="00403067">
        <w:t xml:space="preserve"> nationell rätt om an</w:t>
      </w:r>
      <w:r>
        <w:softHyphen/>
      </w:r>
      <w:r w:rsidRPr="00403067">
        <w:t>vänd</w:t>
      </w:r>
      <w:r w:rsidRPr="00403067">
        <w:softHyphen/>
        <w:t>ning av nummer</w:t>
      </w:r>
      <w:r w:rsidRPr="00403067">
        <w:softHyphen/>
        <w:t>resurser, som är tillämpliga i de medlemsstater där till</w:t>
      </w:r>
      <w:r w:rsidRPr="00403067">
        <w:softHyphen/>
        <w:t>stånds</w:t>
      </w:r>
      <w:r w:rsidRPr="00403067">
        <w:softHyphen/>
        <w:t>havaren avser att använda nummerresurserna, följs.</w:t>
      </w:r>
    </w:p>
    <w:p w14:paraId="0E25BAB5" w14:textId="77777777" w:rsidR="00D85371" w:rsidRPr="00403067" w:rsidRDefault="00D85371" w:rsidP="00F775E2">
      <w:pPr>
        <w:pStyle w:val="Rubrik4utannumrering"/>
      </w:pPr>
      <w:r w:rsidRPr="00403067">
        <w:t>Nummer av betydande ekonomiskt värde</w:t>
      </w:r>
    </w:p>
    <w:p w14:paraId="58786B4D" w14:textId="77777777" w:rsidR="00D85371" w:rsidRPr="00403067" w:rsidRDefault="00D85371" w:rsidP="00F775E2">
      <w:pPr>
        <w:pStyle w:val="Brdtext"/>
        <w:rPr>
          <w:sz w:val="18"/>
          <w:szCs w:val="18"/>
        </w:rPr>
      </w:pPr>
      <w:r w:rsidRPr="00403067">
        <w:rPr>
          <w:b/>
          <w:sz w:val="18"/>
          <w:szCs w:val="18"/>
        </w:rPr>
        <w:t>6 §</w:t>
      </w:r>
      <w:r w:rsidRPr="00403067">
        <w:rPr>
          <w:sz w:val="18"/>
          <w:szCs w:val="18"/>
        </w:rPr>
        <w:t>    Regleringsmyndigheten får bevilja tillstånd att använda nummer av betyd</w:t>
      </w:r>
      <w:r w:rsidRPr="00403067">
        <w:rPr>
          <w:sz w:val="18"/>
          <w:szCs w:val="18"/>
        </w:rPr>
        <w:softHyphen/>
        <w:t xml:space="preserve">ande ekonomiskt värde efter </w:t>
      </w:r>
      <w:r>
        <w:rPr>
          <w:sz w:val="18"/>
          <w:szCs w:val="18"/>
        </w:rPr>
        <w:t xml:space="preserve">en </w:t>
      </w:r>
      <w:r w:rsidRPr="00403067">
        <w:rPr>
          <w:sz w:val="18"/>
          <w:szCs w:val="18"/>
        </w:rPr>
        <w:t>allmän inbjudan till ansökan. Ett sådant tillstånd ska beviljas efter</w:t>
      </w:r>
    </w:p>
    <w:p w14:paraId="1EB946A3" w14:textId="77777777" w:rsidR="00D85371" w:rsidRPr="00403067" w:rsidRDefault="00D85371" w:rsidP="00F775E2">
      <w:pPr>
        <w:pStyle w:val="Brdtextmedindrag"/>
        <w:rPr>
          <w:sz w:val="18"/>
          <w:szCs w:val="18"/>
        </w:rPr>
      </w:pPr>
      <w:r w:rsidRPr="00403067">
        <w:rPr>
          <w:sz w:val="18"/>
          <w:szCs w:val="18"/>
        </w:rPr>
        <w:t>1. ett jämförande urvalsförfarande,</w:t>
      </w:r>
    </w:p>
    <w:p w14:paraId="44D790A4" w14:textId="77777777" w:rsidR="00D85371" w:rsidRPr="00403067" w:rsidRDefault="00D85371" w:rsidP="00F775E2">
      <w:pPr>
        <w:pStyle w:val="Brdtextmedindrag"/>
        <w:rPr>
          <w:sz w:val="18"/>
          <w:szCs w:val="18"/>
        </w:rPr>
      </w:pPr>
      <w:r w:rsidRPr="00403067">
        <w:rPr>
          <w:sz w:val="18"/>
          <w:szCs w:val="18"/>
        </w:rPr>
        <w:t>2. ett anbudsförfarande där det pris sökanden är villig att betala för tillståndet ska vara utslagsgivande,</w:t>
      </w:r>
    </w:p>
    <w:p w14:paraId="1CD4AA9D" w14:textId="77777777" w:rsidR="00D85371" w:rsidRPr="00403067" w:rsidRDefault="00D85371" w:rsidP="00F775E2">
      <w:pPr>
        <w:pStyle w:val="Brdtextmedindrag"/>
        <w:rPr>
          <w:sz w:val="18"/>
          <w:szCs w:val="18"/>
        </w:rPr>
      </w:pPr>
      <w:r w:rsidRPr="00403067">
        <w:rPr>
          <w:sz w:val="18"/>
          <w:szCs w:val="18"/>
        </w:rPr>
        <w:t>3. ett förfarande med slumpmässig tilldelning, eller</w:t>
      </w:r>
    </w:p>
    <w:p w14:paraId="25A20401" w14:textId="77777777" w:rsidR="00D85371" w:rsidRPr="00403067" w:rsidRDefault="00D85371" w:rsidP="00F775E2">
      <w:pPr>
        <w:pStyle w:val="Brdtextmedindrag"/>
        <w:rPr>
          <w:sz w:val="18"/>
          <w:szCs w:val="18"/>
        </w:rPr>
      </w:pPr>
      <w:r w:rsidRPr="00403067">
        <w:rPr>
          <w:sz w:val="18"/>
          <w:szCs w:val="18"/>
        </w:rPr>
        <w:t>4. en kombination av förfaranden enligt 1–3.</w:t>
      </w:r>
    </w:p>
    <w:p w14:paraId="53807254" w14:textId="77777777" w:rsidR="00D85371" w:rsidRPr="00403067" w:rsidRDefault="00D85371" w:rsidP="00F775E2">
      <w:pPr>
        <w:pStyle w:val="Brdtextmedindrag"/>
        <w:rPr>
          <w:sz w:val="18"/>
          <w:szCs w:val="18"/>
        </w:rPr>
      </w:pPr>
      <w:r w:rsidRPr="00403067">
        <w:rPr>
          <w:sz w:val="18"/>
          <w:szCs w:val="18"/>
        </w:rPr>
        <w:t>Den allmänna inbjudan ska innehålla uppgifter om det förfarande som ska an</w:t>
      </w:r>
      <w:r w:rsidRPr="00403067">
        <w:rPr>
          <w:sz w:val="18"/>
          <w:szCs w:val="18"/>
        </w:rPr>
        <w:softHyphen/>
        <w:t>vändas, förutsättningarna för deltagande i förfarandet och de villkor som tillstånd kommer att för</w:t>
      </w:r>
      <w:r w:rsidRPr="00403067">
        <w:rPr>
          <w:sz w:val="18"/>
          <w:szCs w:val="18"/>
        </w:rPr>
        <w:softHyphen/>
        <w:t>enas med.</w:t>
      </w:r>
    </w:p>
    <w:p w14:paraId="01AEE3CD" w14:textId="77777777" w:rsidR="00D85371" w:rsidRPr="00403067" w:rsidRDefault="00D85371" w:rsidP="00F775E2">
      <w:pPr>
        <w:pStyle w:val="Brdtextmedindrag"/>
        <w:ind w:firstLine="0"/>
      </w:pPr>
    </w:p>
    <w:p w14:paraId="2D65D670" w14:textId="77777777" w:rsidR="00D85371" w:rsidRPr="00403067" w:rsidRDefault="00D85371" w:rsidP="00F775E2">
      <w:pPr>
        <w:pStyle w:val="Brdtextmedindrag"/>
        <w:ind w:firstLine="0"/>
      </w:pPr>
      <w:r w:rsidRPr="00403067">
        <w:t>Paragrafen reglerar fördelning av nummer av betydande ekonomiskt värde. Den innehåller bestämmelser om förfarandet och inne</w:t>
      </w:r>
      <w:r w:rsidRPr="00403067">
        <w:softHyphen/>
        <w:t>hållet i den allmänna inbjudan. Den genomför artikel 94.4 i EU-direktivet. Över</w:t>
      </w:r>
      <w:r>
        <w:softHyphen/>
      </w:r>
      <w:r w:rsidRPr="00403067">
        <w:t>vägandena finns i avsnitt 13.3.</w:t>
      </w:r>
    </w:p>
    <w:p w14:paraId="36E04B8D" w14:textId="39C41867" w:rsidR="00D85371" w:rsidRPr="00403067" w:rsidRDefault="00D85371" w:rsidP="00F775E2">
      <w:pPr>
        <w:pStyle w:val="Brdtextmedindrag"/>
      </w:pPr>
      <w:r w:rsidRPr="00403067">
        <w:rPr>
          <w:i/>
        </w:rPr>
        <w:t>Första stycket</w:t>
      </w:r>
      <w:r w:rsidRPr="00403067">
        <w:t xml:space="preserve"> motsvarar i sak 3 kap. 22 § första stycket LEK (se prop. 2002/03:110 </w:t>
      </w:r>
      <w:r w:rsidR="00EB24E6">
        <w:t>s. 1</w:t>
      </w:r>
      <w:r w:rsidRPr="00403067">
        <w:t>62 f. och 373).</w:t>
      </w:r>
    </w:p>
    <w:p w14:paraId="55BF27EE" w14:textId="77777777" w:rsidR="00D85371" w:rsidRPr="00403067" w:rsidRDefault="00D85371" w:rsidP="00F775E2">
      <w:pPr>
        <w:pStyle w:val="Brdtextmedindrag"/>
      </w:pPr>
      <w:r w:rsidRPr="00403067">
        <w:rPr>
          <w:i/>
        </w:rPr>
        <w:t>Andra stycket</w:t>
      </w:r>
      <w:r w:rsidRPr="00403067">
        <w:t xml:space="preserve"> är nytt. I </w:t>
      </w:r>
      <w:r>
        <w:t>stycket</w:t>
      </w:r>
      <w:r w:rsidRPr="00403067">
        <w:t xml:space="preserve"> anges de uppgifter som ska framgå av den allmänna inbjudan. Vilka möjligheter som finns när det gäller valet av förfarande anges i första stycket. Om ett jämförande urvalsförfarande ska användas</w:t>
      </w:r>
      <w:r>
        <w:t>,</w:t>
      </w:r>
      <w:r w:rsidRPr="00403067">
        <w:t xml:space="preserve"> ska urvalskriterierna framgå av den allmänna in</w:t>
      </w:r>
      <w:r w:rsidRPr="00403067">
        <w:softHyphen/>
        <w:t>bjudan. Förut</w:t>
      </w:r>
      <w:r>
        <w:softHyphen/>
      </w:r>
      <w:r w:rsidRPr="00403067">
        <w:t>sättningarna för deltagande i förfarandet kan t.ex. handla om när en an</w:t>
      </w:r>
      <w:r w:rsidRPr="00403067">
        <w:softHyphen/>
        <w:t xml:space="preserve">sökan om deltagande senast ska göras eller att </w:t>
      </w:r>
      <w:r>
        <w:t xml:space="preserve">en </w:t>
      </w:r>
      <w:r w:rsidRPr="00403067">
        <w:t>sökande ska lämna vissa upp</w:t>
      </w:r>
      <w:r w:rsidRPr="00403067">
        <w:softHyphen/>
        <w:t>gifter eller på visst sätt ställa säkerhet för auktionslikvid eller andra åtaganden. De villkor som tillstånd kan förenas med anges i 5 §.</w:t>
      </w:r>
    </w:p>
    <w:p w14:paraId="216BA8C9" w14:textId="77777777" w:rsidR="00D85371" w:rsidRDefault="00D85371" w:rsidP="00F775E2">
      <w:pPr>
        <w:pStyle w:val="Brdtextmedindrag"/>
      </w:pPr>
      <w:r w:rsidRPr="00403067">
        <w:t xml:space="preserve">Regeringen </w:t>
      </w:r>
      <w:r>
        <w:t xml:space="preserve">har möjlighet </w:t>
      </w:r>
      <w:r w:rsidRPr="00403067">
        <w:t>att i förordning meddela föreskrifter om samråd</w:t>
      </w:r>
      <w:r w:rsidRPr="00403067" w:rsidDel="00812A22">
        <w:t xml:space="preserve"> </w:t>
      </w:r>
      <w:r w:rsidRPr="00403067">
        <w:t>när regleringsmyndigheten avser att utfärda en allmän inbjudan till ansökan.</w:t>
      </w:r>
    </w:p>
    <w:p w14:paraId="3A36D9E6" w14:textId="485AC584" w:rsidR="00D85371" w:rsidRPr="00403067" w:rsidRDefault="00D85371" w:rsidP="00F775E2">
      <w:pPr>
        <w:pStyle w:val="Brdtextmedindrag"/>
      </w:pPr>
      <w:r>
        <w:t>Ett beslut enligt paragrafen f</w:t>
      </w:r>
      <w:r w:rsidR="009E78B7">
        <w:t>å</w:t>
      </w:r>
      <w:r>
        <w:t>r överklagas endast i samband med ett beslut om tillstånd att använda nummer, se 15 kap. 3 § andra stycket.</w:t>
      </w:r>
    </w:p>
    <w:p w14:paraId="65520CD7" w14:textId="77777777" w:rsidR="00D85371" w:rsidRPr="00403067" w:rsidRDefault="00D85371" w:rsidP="00F775E2">
      <w:pPr>
        <w:pStyle w:val="Rubrik4utannumrering"/>
      </w:pPr>
      <w:r w:rsidRPr="00403067">
        <w:lastRenderedPageBreak/>
        <w:t>Överlåtelse av tillstånd</w:t>
      </w:r>
    </w:p>
    <w:p w14:paraId="17C38E77" w14:textId="77777777" w:rsidR="00D85371" w:rsidRPr="00403067" w:rsidRDefault="00D85371" w:rsidP="00F775E2">
      <w:pPr>
        <w:pStyle w:val="Brdtext"/>
        <w:rPr>
          <w:sz w:val="18"/>
          <w:szCs w:val="18"/>
        </w:rPr>
      </w:pPr>
      <w:r w:rsidRPr="00403067">
        <w:rPr>
          <w:b/>
          <w:sz w:val="18"/>
          <w:szCs w:val="18"/>
        </w:rPr>
        <w:t>7 §</w:t>
      </w:r>
      <w:r w:rsidRPr="00403067">
        <w:rPr>
          <w:sz w:val="18"/>
          <w:szCs w:val="18"/>
        </w:rPr>
        <w:t>    Ett tillstånd eller en del av ett tillstånd att använda nummer får överlåtas efter med</w:t>
      </w:r>
      <w:r w:rsidRPr="00403067">
        <w:rPr>
          <w:sz w:val="18"/>
          <w:szCs w:val="18"/>
        </w:rPr>
        <w:softHyphen/>
        <w:t>givande från regleringsmyndigheten. Ett sådant medgivande ska lämnas, om</w:t>
      </w:r>
    </w:p>
    <w:p w14:paraId="443D3675" w14:textId="77777777" w:rsidR="00D85371" w:rsidRPr="00403067" w:rsidRDefault="00D85371" w:rsidP="00F775E2">
      <w:pPr>
        <w:pStyle w:val="Brdtextmedindrag"/>
        <w:rPr>
          <w:sz w:val="18"/>
          <w:szCs w:val="18"/>
        </w:rPr>
      </w:pPr>
      <w:r w:rsidRPr="00403067">
        <w:rPr>
          <w:sz w:val="18"/>
          <w:szCs w:val="18"/>
        </w:rPr>
        <w:t>1. förvärvaren uppfyller de krav som har ställts på sökanden i samband med att till</w:t>
      </w:r>
      <w:r w:rsidRPr="00403067">
        <w:rPr>
          <w:sz w:val="18"/>
          <w:szCs w:val="18"/>
        </w:rPr>
        <w:softHyphen/>
        <w:t>ståndet beviljades,</w:t>
      </w:r>
    </w:p>
    <w:p w14:paraId="7B5F0E6D" w14:textId="77777777" w:rsidR="00D85371" w:rsidRPr="00403067" w:rsidRDefault="00D85371" w:rsidP="00F775E2">
      <w:pPr>
        <w:pStyle w:val="Brdtextmedindrag"/>
        <w:rPr>
          <w:sz w:val="18"/>
          <w:szCs w:val="18"/>
        </w:rPr>
      </w:pPr>
      <w:r w:rsidRPr="00403067">
        <w:rPr>
          <w:sz w:val="18"/>
          <w:szCs w:val="18"/>
        </w:rPr>
        <w:t>2. det inte finns skäl att anta att överlåtelsen inverkar menligt på konkurrensen, och</w:t>
      </w:r>
    </w:p>
    <w:p w14:paraId="08B96955" w14:textId="77777777" w:rsidR="00D85371" w:rsidRPr="00403067" w:rsidRDefault="00D85371" w:rsidP="00F775E2">
      <w:pPr>
        <w:pStyle w:val="Brdtextmedindrag"/>
        <w:rPr>
          <w:sz w:val="18"/>
          <w:szCs w:val="18"/>
        </w:rPr>
      </w:pPr>
      <w:r w:rsidRPr="00403067">
        <w:rPr>
          <w:sz w:val="18"/>
          <w:szCs w:val="18"/>
        </w:rPr>
        <w:t>3. det inte finns något annat särskilt skäl mot det.</w:t>
      </w:r>
    </w:p>
    <w:p w14:paraId="4C0A8D90" w14:textId="77777777" w:rsidR="00D85371" w:rsidRPr="00403067" w:rsidRDefault="00D85371" w:rsidP="00F775E2">
      <w:pPr>
        <w:pStyle w:val="Brdtextmedindrag"/>
        <w:rPr>
          <w:sz w:val="18"/>
          <w:szCs w:val="18"/>
        </w:rPr>
      </w:pPr>
      <w:r w:rsidRPr="00403067">
        <w:rPr>
          <w:sz w:val="18"/>
          <w:szCs w:val="18"/>
        </w:rPr>
        <w:t>Kravet på medgivande gäller inte när ett nummer ur en nationell nummer</w:t>
      </w:r>
      <w:r w:rsidRPr="00403067">
        <w:rPr>
          <w:sz w:val="18"/>
          <w:szCs w:val="18"/>
        </w:rPr>
        <w:softHyphen/>
        <w:t>plan, på slutanvändarens begäran, överlämnas till en annan tillhandahållare enligt 7 kap.</w:t>
      </w:r>
      <w:r>
        <w:rPr>
          <w:sz w:val="18"/>
          <w:szCs w:val="18"/>
        </w:rPr>
        <w:t xml:space="preserve"> </w:t>
      </w:r>
      <w:r w:rsidRPr="00403067">
        <w:rPr>
          <w:sz w:val="18"/>
          <w:szCs w:val="18"/>
        </w:rPr>
        <w:t>19 §.</w:t>
      </w:r>
    </w:p>
    <w:p w14:paraId="4BE5A32E" w14:textId="77777777" w:rsidR="00D85371" w:rsidRPr="00403067" w:rsidRDefault="00D85371" w:rsidP="00F775E2">
      <w:pPr>
        <w:pStyle w:val="Brdtextmedindrag"/>
        <w:ind w:firstLine="0"/>
      </w:pPr>
    </w:p>
    <w:p w14:paraId="43B1FBB2" w14:textId="77777777" w:rsidR="00D85371" w:rsidRPr="00403067" w:rsidRDefault="00D85371" w:rsidP="00F775E2">
      <w:pPr>
        <w:pStyle w:val="Brdtext"/>
      </w:pPr>
      <w:r w:rsidRPr="00403067">
        <w:t xml:space="preserve">Paragrafen anger under vilka förutsättningar ett tillstånd </w:t>
      </w:r>
      <w:r>
        <w:t xml:space="preserve">eller en del av ett tillstånd </w:t>
      </w:r>
      <w:r w:rsidRPr="00403067">
        <w:t>får överlåtas. Den genomför artikel 94.2 andra stycket i EU-direktivet. Övervägandena finns i avsnitt 13.3.</w:t>
      </w:r>
    </w:p>
    <w:p w14:paraId="1E11A94B" w14:textId="2D2D51D1" w:rsidR="00D85371" w:rsidRDefault="00D85371" w:rsidP="00F775E2">
      <w:pPr>
        <w:pStyle w:val="Brdtextmedindrag"/>
      </w:pPr>
      <w:r w:rsidRPr="00EF5E3C">
        <w:rPr>
          <w:i/>
          <w:iCs/>
        </w:rPr>
        <w:t>Första stycke</w:t>
      </w:r>
      <w:r>
        <w:rPr>
          <w:i/>
          <w:iCs/>
        </w:rPr>
        <w:t>t</w:t>
      </w:r>
      <w:r>
        <w:t xml:space="preserve"> </w:t>
      </w:r>
      <w:r w:rsidRPr="00403067">
        <w:t>motsvarar i sak 3 kap. 23 § första</w:t>
      </w:r>
      <w:r>
        <w:t xml:space="preserve"> </w:t>
      </w:r>
      <w:r w:rsidRPr="00403067">
        <w:t>stycke</w:t>
      </w:r>
      <w:r>
        <w:t>t</w:t>
      </w:r>
      <w:r w:rsidRPr="00403067">
        <w:t xml:space="preserve"> LEK i fråga om nummertillstånd (se prop. 2002/03:110 </w:t>
      </w:r>
      <w:r w:rsidR="00EB24E6">
        <w:t>s. 1</w:t>
      </w:r>
      <w:r w:rsidRPr="00403067">
        <w:t>63 f. och 373 f.).</w:t>
      </w:r>
    </w:p>
    <w:p w14:paraId="26985C9E" w14:textId="77777777" w:rsidR="00D85371" w:rsidRPr="00403067" w:rsidRDefault="00D85371" w:rsidP="00F775E2">
      <w:pPr>
        <w:pStyle w:val="Brdtextmedindrag"/>
      </w:pPr>
      <w:r>
        <w:rPr>
          <w:i/>
        </w:rPr>
        <w:t>Andra</w:t>
      </w:r>
      <w:r w:rsidRPr="00403067">
        <w:rPr>
          <w:i/>
        </w:rPr>
        <w:t xml:space="preserve"> stycket</w:t>
      </w:r>
      <w:r w:rsidRPr="00403067">
        <w:t xml:space="preserve"> är nytt. Det krävs inte något medgivande från reglerings</w:t>
      </w:r>
      <w:r w:rsidRPr="00403067">
        <w:softHyphen/>
        <w:t>myndigheten vid överlämnande av ett nummer genom nummer</w:t>
      </w:r>
      <w:r w:rsidRPr="00403067">
        <w:softHyphen/>
        <w:t>portering</w:t>
      </w:r>
      <w:r>
        <w:t>, dvs. när ett nummer på slutanvändarens begäran överlämnas till en annan tillhandahållare för att den ska tillhandahålla tjänsten</w:t>
      </w:r>
      <w:r w:rsidRPr="00403067">
        <w:t>. I det fallet följer nummer</w:t>
      </w:r>
      <w:r>
        <w:softHyphen/>
      </w:r>
      <w:r w:rsidRPr="00403067">
        <w:t>tillståndet med det porterade numret till den mot</w:t>
      </w:r>
      <w:r w:rsidRPr="00403067">
        <w:softHyphen/>
        <w:t>ta</w:t>
      </w:r>
      <w:r w:rsidRPr="00403067">
        <w:softHyphen/>
        <w:t>gan</w:t>
      </w:r>
      <w:r w:rsidRPr="00403067">
        <w:softHyphen/>
        <w:t>de tillhanda</w:t>
      </w:r>
      <w:r>
        <w:softHyphen/>
      </w:r>
      <w:r w:rsidRPr="00403067">
        <w:t>hållaren. En bestämmelse om</w:t>
      </w:r>
      <w:r w:rsidRPr="00403067" w:rsidDel="00812A22">
        <w:t xml:space="preserve"> </w:t>
      </w:r>
      <w:r w:rsidRPr="00403067">
        <w:t>vad som sker med nummer</w:t>
      </w:r>
      <w:r w:rsidRPr="00403067">
        <w:softHyphen/>
        <w:t xml:space="preserve">tillståndet vid en portering finns i 7 kap. 20 § </w:t>
      </w:r>
      <w:r>
        <w:t>tredje</w:t>
      </w:r>
      <w:r w:rsidRPr="00403067">
        <w:t xml:space="preserve"> stycket.</w:t>
      </w:r>
    </w:p>
    <w:p w14:paraId="3E25DFFB" w14:textId="77777777" w:rsidR="00D85371" w:rsidRPr="00403067" w:rsidRDefault="00D85371" w:rsidP="00F775E2">
      <w:pPr>
        <w:pStyle w:val="Brdtext"/>
      </w:pPr>
    </w:p>
    <w:p w14:paraId="4E0E7E11" w14:textId="77777777" w:rsidR="00D85371" w:rsidRDefault="00D85371" w:rsidP="00F775E2">
      <w:pPr>
        <w:pStyle w:val="Brdtextmedindrag"/>
        <w:ind w:firstLine="0"/>
        <w:rPr>
          <w:sz w:val="18"/>
          <w:szCs w:val="18"/>
        </w:rPr>
      </w:pPr>
      <w:r w:rsidRPr="00403067">
        <w:rPr>
          <w:b/>
          <w:sz w:val="18"/>
          <w:szCs w:val="18"/>
        </w:rPr>
        <w:t>8 §</w:t>
      </w:r>
      <w:r w:rsidRPr="00403067">
        <w:rPr>
          <w:sz w:val="18"/>
          <w:szCs w:val="18"/>
        </w:rPr>
        <w:t>    En överlåtelse i strid med 7 § är utan verkan.</w:t>
      </w:r>
    </w:p>
    <w:p w14:paraId="1D0742DF" w14:textId="77777777" w:rsidR="00D85371" w:rsidRPr="008F00DA" w:rsidRDefault="00D85371" w:rsidP="00F775E2">
      <w:pPr>
        <w:pStyle w:val="Brdtext"/>
      </w:pPr>
    </w:p>
    <w:p w14:paraId="3A9D1FAE" w14:textId="47F264B9" w:rsidR="00D85371" w:rsidRPr="008F00DA" w:rsidRDefault="00D85371" w:rsidP="00F775E2">
      <w:pPr>
        <w:pStyle w:val="Brdtext"/>
      </w:pPr>
      <w:r w:rsidRPr="008F00DA">
        <w:t>Paragrafen innebär att en överlåtelse ska prövas av regleringsmyndigheten för att vara giltig. Den motsvarar 3 kap. 23 § femte</w:t>
      </w:r>
      <w:r w:rsidRPr="00B106B8">
        <w:t xml:space="preserve"> stycket LEK (se prop.</w:t>
      </w:r>
      <w:r w:rsidR="00B31724">
        <w:t xml:space="preserve"> </w:t>
      </w:r>
      <w:r w:rsidRPr="00B106B8">
        <w:t xml:space="preserve">2002/03:110 </w:t>
      </w:r>
      <w:r w:rsidR="00EB24E6">
        <w:t>s. 1</w:t>
      </w:r>
      <w:r w:rsidRPr="00B106B8">
        <w:t>65). Paragrafen genomför artikel 94.2 andra stycket i EU-direktivet. Övervägandena finns i avsnitt 13.3.</w:t>
      </w:r>
    </w:p>
    <w:p w14:paraId="38D538AB" w14:textId="77777777" w:rsidR="00D85371" w:rsidRPr="008F00DA" w:rsidRDefault="00D85371" w:rsidP="00F775E2">
      <w:pPr>
        <w:pStyle w:val="Brdtextmedindrag"/>
        <w:ind w:firstLine="0"/>
      </w:pPr>
    </w:p>
    <w:p w14:paraId="66EBC585" w14:textId="77777777" w:rsidR="00D85371" w:rsidRPr="00403067" w:rsidRDefault="00D85371" w:rsidP="00F775E2">
      <w:pPr>
        <w:pStyle w:val="Brdtextmedindrag"/>
        <w:ind w:firstLine="0"/>
        <w:rPr>
          <w:sz w:val="18"/>
          <w:szCs w:val="18"/>
        </w:rPr>
      </w:pPr>
      <w:r>
        <w:rPr>
          <w:b/>
          <w:sz w:val="18"/>
          <w:szCs w:val="18"/>
        </w:rPr>
        <w:t>9</w:t>
      </w:r>
      <w:r w:rsidRPr="00403067">
        <w:rPr>
          <w:b/>
          <w:sz w:val="18"/>
          <w:szCs w:val="18"/>
        </w:rPr>
        <w:t> §</w:t>
      </w:r>
      <w:r w:rsidRPr="00403067">
        <w:rPr>
          <w:sz w:val="18"/>
          <w:szCs w:val="18"/>
        </w:rPr>
        <w:t>    Förvärvaren övertar överlåtarens rättigheter och skyldigheter enligt denna lag för tiden efter medgivandet. Vid överlåtelse av en del av ett tillstånd ska den över</w:t>
      </w:r>
      <w:r w:rsidRPr="00403067">
        <w:rPr>
          <w:sz w:val="18"/>
          <w:szCs w:val="18"/>
        </w:rPr>
        <w:softHyphen/>
        <w:t>låtna delen anses som ett nytt tillstånd.</w:t>
      </w:r>
    </w:p>
    <w:p w14:paraId="7E057181" w14:textId="77777777" w:rsidR="00D85371" w:rsidRDefault="00D85371" w:rsidP="00F775E2">
      <w:pPr>
        <w:pStyle w:val="Brdtextmedindrag"/>
        <w:rPr>
          <w:sz w:val="18"/>
          <w:szCs w:val="18"/>
        </w:rPr>
      </w:pPr>
      <w:r w:rsidRPr="00D74719">
        <w:rPr>
          <w:sz w:val="18"/>
          <w:szCs w:val="18"/>
        </w:rPr>
        <w:t>Vid medgivandet får regleringsmyndigheten besluta de nya eller ändrade villkor som be</w:t>
      </w:r>
      <w:r w:rsidRPr="00D74719">
        <w:rPr>
          <w:sz w:val="18"/>
          <w:szCs w:val="18"/>
        </w:rPr>
        <w:softHyphen/>
        <w:t>hövs på grund av överlåtelsen.</w:t>
      </w:r>
    </w:p>
    <w:p w14:paraId="31E05B2C" w14:textId="77777777" w:rsidR="00D85371" w:rsidRPr="00403067" w:rsidRDefault="00D85371" w:rsidP="00F775E2">
      <w:pPr>
        <w:pStyle w:val="Brdtext"/>
      </w:pPr>
    </w:p>
    <w:p w14:paraId="071683D3" w14:textId="10959AA8" w:rsidR="00D85371" w:rsidRDefault="00D85371" w:rsidP="00F775E2">
      <w:pPr>
        <w:pStyle w:val="Brdtext"/>
      </w:pPr>
      <w:r>
        <w:t>Paragrafen</w:t>
      </w:r>
      <w:r w:rsidRPr="00403067" w:rsidDel="00A01ADF">
        <w:t xml:space="preserve"> </w:t>
      </w:r>
      <w:r>
        <w:t xml:space="preserve">anger följden av en överlåtelse och möjliggör utfärdande av nya eller ändrade villkor som föranleds av överlåtelsen. Den </w:t>
      </w:r>
      <w:r w:rsidRPr="00403067">
        <w:t xml:space="preserve">motsvarar </w:t>
      </w:r>
      <w:r>
        <w:t xml:space="preserve">i sak </w:t>
      </w:r>
      <w:r w:rsidRPr="00403067">
        <w:t xml:space="preserve">3 kap. 23 § </w:t>
      </w:r>
      <w:r>
        <w:t>tredje</w:t>
      </w:r>
      <w:r w:rsidRPr="00403067">
        <w:t xml:space="preserve"> </w:t>
      </w:r>
      <w:r>
        <w:t xml:space="preserve">och fjärde </w:t>
      </w:r>
      <w:r w:rsidRPr="00403067">
        <w:t>stycke</w:t>
      </w:r>
      <w:r>
        <w:t>na</w:t>
      </w:r>
      <w:r w:rsidRPr="00403067">
        <w:t xml:space="preserve"> LEK (se prop.</w:t>
      </w:r>
      <w:r>
        <w:t> </w:t>
      </w:r>
      <w:r w:rsidRPr="00403067">
        <w:t xml:space="preserve">2002/03:110 </w:t>
      </w:r>
      <w:r w:rsidR="00EB24E6">
        <w:t>s. 1</w:t>
      </w:r>
      <w:r w:rsidRPr="00403067">
        <w:t>65</w:t>
      </w:r>
      <w:r>
        <w:t xml:space="preserve"> och 373 f.</w:t>
      </w:r>
      <w:r w:rsidRPr="00403067">
        <w:t>).</w:t>
      </w:r>
      <w:r>
        <w:t xml:space="preserve"> </w:t>
      </w:r>
      <w:r w:rsidRPr="00FC6E23">
        <w:t xml:space="preserve">Paragrafen genomför artikel 94.2 andra stycket i EU-direktivet. </w:t>
      </w:r>
      <w:r w:rsidRPr="00403067">
        <w:t>Övervägandena finns i av</w:t>
      </w:r>
      <w:r w:rsidRPr="00403067">
        <w:softHyphen/>
        <w:t>snitt</w:t>
      </w:r>
      <w:r>
        <w:t> </w:t>
      </w:r>
      <w:r w:rsidRPr="00403067">
        <w:t>13.3.</w:t>
      </w:r>
    </w:p>
    <w:p w14:paraId="05CBEB28" w14:textId="77777777" w:rsidR="00D85371" w:rsidRPr="003B703A" w:rsidRDefault="00D85371" w:rsidP="00F775E2">
      <w:pPr>
        <w:pStyle w:val="Brdtextmedindrag"/>
      </w:pPr>
      <w:r>
        <w:t>När det gäller nummerportering regleras v</w:t>
      </w:r>
      <w:r w:rsidRPr="00403067">
        <w:t xml:space="preserve">ad som </w:t>
      </w:r>
      <w:r>
        <w:t>sker</w:t>
      </w:r>
      <w:r w:rsidRPr="00403067">
        <w:t xml:space="preserve"> med nummer</w:t>
      </w:r>
      <w:r w:rsidRPr="00403067">
        <w:softHyphen/>
        <w:t>tillstånd</w:t>
      </w:r>
      <w:r>
        <w:t>et</w:t>
      </w:r>
      <w:r w:rsidRPr="00403067">
        <w:t xml:space="preserve"> i 7 kap. 20 § </w:t>
      </w:r>
      <w:r>
        <w:t>tredje</w:t>
      </w:r>
      <w:r w:rsidRPr="00403067">
        <w:t xml:space="preserve"> stycket.</w:t>
      </w:r>
    </w:p>
    <w:p w14:paraId="7B09052A" w14:textId="77777777" w:rsidR="00D85371" w:rsidRDefault="00D85371" w:rsidP="00F775E2">
      <w:pPr>
        <w:pStyle w:val="Rubrik4utannumrering"/>
      </w:pPr>
      <w:r w:rsidRPr="00403067">
        <w:t>Tillgång till nummer och tjänster</w:t>
      </w:r>
    </w:p>
    <w:p w14:paraId="24181FD5" w14:textId="77777777" w:rsidR="00D85371" w:rsidRPr="00403067" w:rsidRDefault="00D85371" w:rsidP="00F775E2">
      <w:pPr>
        <w:pStyle w:val="Brdtext"/>
        <w:rPr>
          <w:sz w:val="18"/>
          <w:szCs w:val="18"/>
        </w:rPr>
      </w:pPr>
      <w:r>
        <w:rPr>
          <w:b/>
          <w:sz w:val="18"/>
          <w:szCs w:val="18"/>
        </w:rPr>
        <w:t>10</w:t>
      </w:r>
      <w:r w:rsidRPr="00403067">
        <w:rPr>
          <w:b/>
          <w:sz w:val="18"/>
          <w:szCs w:val="18"/>
        </w:rPr>
        <w:t> §</w:t>
      </w:r>
      <w:r w:rsidRPr="00403067">
        <w:rPr>
          <w:sz w:val="18"/>
          <w:szCs w:val="18"/>
        </w:rPr>
        <w:t>    Den som tillhandahåller ett allmänt elektroniskt kommunikations</w:t>
      </w:r>
      <w:r w:rsidRPr="00403067">
        <w:rPr>
          <w:sz w:val="18"/>
          <w:szCs w:val="18"/>
        </w:rPr>
        <w:softHyphen/>
        <w:t>nät eller en allmänt tillgänglig nummerbaserad interpersonell kommunik</w:t>
      </w:r>
      <w:r w:rsidRPr="00403067">
        <w:rPr>
          <w:sz w:val="18"/>
          <w:szCs w:val="18"/>
        </w:rPr>
        <w:softHyphen/>
        <w:t xml:space="preserve">ationstjänst ska se till att slutanvändare kan nå samtliga nummer som tillhandahålls inom </w:t>
      </w:r>
      <w:bookmarkStart w:id="1822" w:name="_Hlk59439739"/>
      <w:r w:rsidRPr="00403067">
        <w:rPr>
          <w:sz w:val="18"/>
          <w:szCs w:val="18"/>
        </w:rPr>
        <w:t>Europeiska eko</w:t>
      </w:r>
      <w:r w:rsidRPr="00403067">
        <w:rPr>
          <w:sz w:val="18"/>
          <w:szCs w:val="18"/>
        </w:rPr>
        <w:softHyphen/>
        <w:t>nomiska samarbetsområdet</w:t>
      </w:r>
      <w:bookmarkEnd w:id="1822"/>
      <w:r w:rsidRPr="00403067">
        <w:rPr>
          <w:sz w:val="18"/>
          <w:szCs w:val="18"/>
        </w:rPr>
        <w:t>, om</w:t>
      </w:r>
    </w:p>
    <w:p w14:paraId="4C8A06B8" w14:textId="77777777" w:rsidR="00D85371" w:rsidRPr="00403067" w:rsidRDefault="00D85371" w:rsidP="00F775E2">
      <w:pPr>
        <w:pStyle w:val="Brdtextmedindrag"/>
        <w:rPr>
          <w:sz w:val="18"/>
          <w:szCs w:val="18"/>
        </w:rPr>
      </w:pPr>
      <w:r w:rsidRPr="00403067">
        <w:rPr>
          <w:sz w:val="18"/>
          <w:szCs w:val="18"/>
        </w:rPr>
        <w:t>1. det är ekonomiskt genomförbart,</w:t>
      </w:r>
    </w:p>
    <w:p w14:paraId="6630A09A" w14:textId="77777777" w:rsidR="00D85371" w:rsidRPr="00403067" w:rsidRDefault="00D85371" w:rsidP="00F775E2">
      <w:pPr>
        <w:pStyle w:val="Brdtextmedindrag"/>
        <w:rPr>
          <w:sz w:val="18"/>
          <w:szCs w:val="18"/>
        </w:rPr>
      </w:pPr>
      <w:r w:rsidRPr="00403067">
        <w:rPr>
          <w:sz w:val="18"/>
          <w:szCs w:val="18"/>
        </w:rPr>
        <w:lastRenderedPageBreak/>
        <w:t>2. </w:t>
      </w:r>
      <w:r>
        <w:rPr>
          <w:sz w:val="18"/>
          <w:szCs w:val="18"/>
        </w:rPr>
        <w:t xml:space="preserve">det inte är fråga om ett </w:t>
      </w:r>
      <w:r w:rsidRPr="00403067">
        <w:rPr>
          <w:sz w:val="18"/>
          <w:szCs w:val="18"/>
        </w:rPr>
        <w:t>num</w:t>
      </w:r>
      <w:r>
        <w:rPr>
          <w:sz w:val="18"/>
          <w:szCs w:val="18"/>
        </w:rPr>
        <w:t>mer</w:t>
      </w:r>
      <w:r w:rsidRPr="00403067">
        <w:rPr>
          <w:sz w:val="18"/>
          <w:szCs w:val="18"/>
        </w:rPr>
        <w:t xml:space="preserve"> </w:t>
      </w:r>
      <w:r>
        <w:rPr>
          <w:sz w:val="18"/>
          <w:szCs w:val="18"/>
        </w:rPr>
        <w:t xml:space="preserve">som </w:t>
      </w:r>
      <w:r w:rsidRPr="00403067">
        <w:rPr>
          <w:sz w:val="18"/>
          <w:szCs w:val="18"/>
        </w:rPr>
        <w:t>har enbart ett nationellt syfte, och</w:t>
      </w:r>
    </w:p>
    <w:p w14:paraId="728E1307" w14:textId="77777777" w:rsidR="00D85371" w:rsidRPr="00403067" w:rsidRDefault="00D85371" w:rsidP="00F775E2">
      <w:pPr>
        <w:pStyle w:val="Brdtextmedindrag"/>
        <w:rPr>
          <w:sz w:val="18"/>
          <w:szCs w:val="18"/>
        </w:rPr>
      </w:pPr>
      <w:r w:rsidRPr="00403067">
        <w:rPr>
          <w:sz w:val="18"/>
          <w:szCs w:val="18"/>
        </w:rPr>
        <w:t>3. den upp</w:t>
      </w:r>
      <w:r w:rsidRPr="00403067">
        <w:rPr>
          <w:sz w:val="18"/>
          <w:szCs w:val="18"/>
        </w:rPr>
        <w:softHyphen/>
        <w:t>ringda slutanvändaren inte av kommersiella skäl har valt att begränsa nåbarheten från vissa geografiska områden.</w:t>
      </w:r>
    </w:p>
    <w:p w14:paraId="4F7CE0A3" w14:textId="674DC62E" w:rsidR="00D85371" w:rsidRPr="00403067" w:rsidRDefault="00D85371" w:rsidP="00F775E2">
      <w:pPr>
        <w:pStyle w:val="Brdtextmedindrag"/>
        <w:rPr>
          <w:sz w:val="18"/>
          <w:szCs w:val="18"/>
        </w:rPr>
      </w:pPr>
      <w:r w:rsidRPr="00403067">
        <w:rPr>
          <w:sz w:val="18"/>
          <w:szCs w:val="18"/>
        </w:rPr>
        <w:t xml:space="preserve">Regeringen eller den myndighet som regeringen bestämmer får meddela </w:t>
      </w:r>
      <w:r>
        <w:rPr>
          <w:sz w:val="18"/>
          <w:szCs w:val="18"/>
        </w:rPr>
        <w:t>ytter</w:t>
      </w:r>
      <w:r w:rsidR="003C79D5">
        <w:rPr>
          <w:sz w:val="18"/>
          <w:szCs w:val="18"/>
        </w:rPr>
        <w:softHyphen/>
      </w:r>
      <w:r>
        <w:rPr>
          <w:sz w:val="18"/>
          <w:szCs w:val="18"/>
        </w:rPr>
        <w:t xml:space="preserve">ligare </w:t>
      </w:r>
      <w:r w:rsidRPr="00403067">
        <w:rPr>
          <w:sz w:val="18"/>
          <w:szCs w:val="18"/>
        </w:rPr>
        <w:t>före</w:t>
      </w:r>
      <w:r w:rsidRPr="00403067">
        <w:rPr>
          <w:sz w:val="18"/>
          <w:szCs w:val="18"/>
        </w:rPr>
        <w:softHyphen/>
        <w:t>skrifter om skyldigheten</w:t>
      </w:r>
      <w:r>
        <w:rPr>
          <w:sz w:val="18"/>
          <w:szCs w:val="18"/>
        </w:rPr>
        <w:t>s omfattning</w:t>
      </w:r>
      <w:r w:rsidRPr="00403067">
        <w:rPr>
          <w:sz w:val="18"/>
          <w:szCs w:val="18"/>
        </w:rPr>
        <w:t xml:space="preserve"> enligt första stycket och </w:t>
      </w:r>
      <w:r>
        <w:rPr>
          <w:sz w:val="18"/>
          <w:szCs w:val="18"/>
        </w:rPr>
        <w:t>föreskrif</w:t>
      </w:r>
      <w:r w:rsidR="003C79D5">
        <w:rPr>
          <w:sz w:val="18"/>
          <w:szCs w:val="18"/>
        </w:rPr>
        <w:softHyphen/>
      </w:r>
      <w:r>
        <w:rPr>
          <w:sz w:val="18"/>
          <w:szCs w:val="18"/>
        </w:rPr>
        <w:t xml:space="preserve">ter </w:t>
      </w:r>
      <w:r w:rsidRPr="00403067">
        <w:rPr>
          <w:sz w:val="18"/>
          <w:szCs w:val="18"/>
        </w:rPr>
        <w:t>om undantag från skyldig</w:t>
      </w:r>
      <w:r w:rsidRPr="00403067">
        <w:rPr>
          <w:sz w:val="18"/>
          <w:szCs w:val="18"/>
        </w:rPr>
        <w:softHyphen/>
        <w:t>heten.</w:t>
      </w:r>
    </w:p>
    <w:p w14:paraId="04C2B90A" w14:textId="77777777" w:rsidR="00D85371" w:rsidRPr="00403067" w:rsidRDefault="00D85371" w:rsidP="00F775E2">
      <w:pPr>
        <w:pStyle w:val="Brdtextmedindrag"/>
        <w:ind w:firstLine="0"/>
      </w:pPr>
    </w:p>
    <w:p w14:paraId="3D4176B8" w14:textId="5E52FBB6" w:rsidR="00D85371" w:rsidRPr="00403067" w:rsidRDefault="00D85371" w:rsidP="00F775E2">
      <w:pPr>
        <w:pStyle w:val="Brdtext"/>
      </w:pPr>
      <w:r w:rsidRPr="00403067">
        <w:t>Paragrafen innebär att tillhandahållare i princip inte får begränsa vilka num</w:t>
      </w:r>
      <w:r w:rsidRPr="00403067">
        <w:softHyphen/>
        <w:t>mer som slutanvändare ska kunna nå. Paragrafen motsvarar i huvud</w:t>
      </w:r>
      <w:r w:rsidRPr="00403067">
        <w:softHyphen/>
        <w:t>sak 5 kap. 7 § första stycket</w:t>
      </w:r>
      <w:r>
        <w:t> </w:t>
      </w:r>
      <w:r w:rsidRPr="00403067">
        <w:t>5 och tredje stycket LEK (se prop. 2002/03:</w:t>
      </w:r>
      <w:r>
        <w:t xml:space="preserve"> </w:t>
      </w:r>
      <w:r w:rsidRPr="00403067">
        <w:t xml:space="preserve">110 </w:t>
      </w:r>
      <w:r w:rsidR="00EB24E6">
        <w:t>s. 3</w:t>
      </w:r>
      <w:r w:rsidRPr="00403067">
        <w:t xml:space="preserve">85 och prop. 2010/11:115 </w:t>
      </w:r>
      <w:r w:rsidR="00EB24E6">
        <w:t>s. 1</w:t>
      </w:r>
      <w:r w:rsidRPr="00403067">
        <w:t>22 och 173 f.). Den genom</w:t>
      </w:r>
      <w:r w:rsidRPr="00403067">
        <w:softHyphen/>
        <w:t xml:space="preserve">för artikel 97.1 i EU-direktivet. </w:t>
      </w:r>
      <w:r>
        <w:t xml:space="preserve">Paragrafen utformas efter </w:t>
      </w:r>
      <w:r w:rsidRPr="007976A3">
        <w:rPr>
          <w:i/>
          <w:iCs/>
        </w:rPr>
        <w:t>Lagrådets</w:t>
      </w:r>
      <w:r>
        <w:t xml:space="preserve"> synpunk</w:t>
      </w:r>
      <w:r w:rsidR="003C79D5">
        <w:softHyphen/>
      </w:r>
      <w:r>
        <w:t xml:space="preserve">ter. </w:t>
      </w:r>
      <w:r w:rsidRPr="00403067">
        <w:t>Övervägan</w:t>
      </w:r>
      <w:r w:rsidRPr="00403067">
        <w:softHyphen/>
        <w:t>de</w:t>
      </w:r>
      <w:r w:rsidRPr="00403067">
        <w:softHyphen/>
        <w:t>na finns i avsnitt 13.4.</w:t>
      </w:r>
    </w:p>
    <w:p w14:paraId="137452A1" w14:textId="253CEAD4" w:rsidR="00D85371" w:rsidRPr="00CE2F9E" w:rsidRDefault="00D85371" w:rsidP="00F775E2">
      <w:pPr>
        <w:pStyle w:val="Brdtextmedindrag"/>
      </w:pPr>
      <w:r>
        <w:t xml:space="preserve">Skyldigheten i </w:t>
      </w:r>
      <w:r w:rsidRPr="00D25C40">
        <w:rPr>
          <w:i/>
        </w:rPr>
        <w:t>första stycket</w:t>
      </w:r>
      <w:r>
        <w:rPr>
          <w:i/>
          <w:iCs/>
        </w:rPr>
        <w:t xml:space="preserve"> </w:t>
      </w:r>
      <w:r>
        <w:t>omfattar i</w:t>
      </w:r>
      <w:r w:rsidRPr="00403067">
        <w:t xml:space="preserve"> huvudsak samtliga num</w:t>
      </w:r>
      <w:r w:rsidRPr="00403067">
        <w:softHyphen/>
        <w:t xml:space="preserve">mer som </w:t>
      </w:r>
      <w:r w:rsidRPr="003C79D5">
        <w:rPr>
          <w:spacing w:val="-2"/>
        </w:rPr>
        <w:t>tillhandahålls inom Europeiska ekonomiska samarbetsområdet. Slut</w:t>
      </w:r>
      <w:r w:rsidRPr="003C79D5">
        <w:rPr>
          <w:spacing w:val="-2"/>
        </w:rPr>
        <w:softHyphen/>
        <w:t>använ</w:t>
      </w:r>
      <w:r w:rsidRPr="003C79D5">
        <w:rPr>
          <w:spacing w:val="-2"/>
        </w:rPr>
        <w:softHyphen/>
      </w:r>
      <w:r w:rsidRPr="00403067">
        <w:t>dare ska ha tillgång till och kunna använda nummer inom andra medlems</w:t>
      </w:r>
      <w:r w:rsidR="003C79D5">
        <w:softHyphen/>
      </w:r>
      <w:r w:rsidRPr="00403067">
        <w:t>staters nationella nummer</w:t>
      </w:r>
      <w:r w:rsidRPr="00403067">
        <w:softHyphen/>
        <w:t>plan</w:t>
      </w:r>
      <w:r w:rsidRPr="00403067">
        <w:softHyphen/>
        <w:t>er och internationella frisamtals</w:t>
      </w:r>
      <w:r w:rsidRPr="00403067">
        <w:softHyphen/>
        <w:t>nummer.</w:t>
      </w:r>
    </w:p>
    <w:p w14:paraId="70929F89" w14:textId="3D9F41EA" w:rsidR="00D85371" w:rsidRDefault="00D85371" w:rsidP="00F775E2">
      <w:pPr>
        <w:pStyle w:val="Brdtextmedindrag"/>
        <w:rPr>
          <w:iCs/>
        </w:rPr>
      </w:pPr>
      <w:r>
        <w:t>Av</w:t>
      </w:r>
      <w:r w:rsidRPr="00403067">
        <w:t xml:space="preserve"> </w:t>
      </w:r>
      <w:r w:rsidRPr="00D25C40">
        <w:rPr>
          <w:i/>
        </w:rPr>
        <w:t>punkt</w:t>
      </w:r>
      <w:r>
        <w:rPr>
          <w:i/>
        </w:rPr>
        <w:t>en</w:t>
      </w:r>
      <w:r w:rsidRPr="00D25C40">
        <w:rPr>
          <w:i/>
        </w:rPr>
        <w:t xml:space="preserve"> 2</w:t>
      </w:r>
      <w:r w:rsidRPr="00403067">
        <w:rPr>
          <w:i/>
        </w:rPr>
        <w:t xml:space="preserve"> </w:t>
      </w:r>
      <w:r>
        <w:rPr>
          <w:iCs/>
        </w:rPr>
        <w:t xml:space="preserve">följer </w:t>
      </w:r>
      <w:r w:rsidRPr="00403067">
        <w:rPr>
          <w:iCs/>
        </w:rPr>
        <w:t>att skyldigheten inte omfattar num</w:t>
      </w:r>
      <w:r w:rsidRPr="00403067">
        <w:rPr>
          <w:iCs/>
        </w:rPr>
        <w:softHyphen/>
        <w:t>mer som har endast ett nationellt syfte. Med sådana nummer avses t.ex. inrikes</w:t>
      </w:r>
      <w:r w:rsidRPr="00403067">
        <w:rPr>
          <w:iCs/>
        </w:rPr>
        <w:softHyphen/>
        <w:t xml:space="preserve">specifika nummer som inte är nåbara från andra länder. </w:t>
      </w:r>
      <w:r>
        <w:rPr>
          <w:iCs/>
        </w:rPr>
        <w:t>T</w:t>
      </w:r>
      <w:r w:rsidRPr="00403067">
        <w:rPr>
          <w:iCs/>
        </w:rPr>
        <w:t>ill skill</w:t>
      </w:r>
      <w:r w:rsidRPr="00403067">
        <w:rPr>
          <w:iCs/>
        </w:rPr>
        <w:softHyphen/>
        <w:t xml:space="preserve">nad från </w:t>
      </w:r>
      <w:r>
        <w:rPr>
          <w:iCs/>
        </w:rPr>
        <w:t>LEK anges</w:t>
      </w:r>
      <w:r w:rsidRPr="00403067">
        <w:rPr>
          <w:iCs/>
        </w:rPr>
        <w:t xml:space="preserve"> </w:t>
      </w:r>
      <w:r>
        <w:rPr>
          <w:iCs/>
        </w:rPr>
        <w:t xml:space="preserve">i punkten 1 </w:t>
      </w:r>
      <w:r w:rsidRPr="00403067">
        <w:rPr>
          <w:iCs/>
        </w:rPr>
        <w:t>inte som förutsättning att det är tekniskt genom</w:t>
      </w:r>
      <w:r w:rsidRPr="00403067">
        <w:rPr>
          <w:iCs/>
        </w:rPr>
        <w:softHyphen/>
        <w:t>förbart att nå numret. I sak torde det dock inte innebära någon större ändring då rekvisi</w:t>
      </w:r>
      <w:r w:rsidR="007E33EB">
        <w:rPr>
          <w:iCs/>
        </w:rPr>
        <w:softHyphen/>
      </w:r>
      <w:r w:rsidRPr="00403067">
        <w:rPr>
          <w:iCs/>
        </w:rPr>
        <w:t>ten i vart fall delvis överlappar.</w:t>
      </w:r>
    </w:p>
    <w:p w14:paraId="43FF3BB0" w14:textId="6A99966E" w:rsidR="00D85371" w:rsidRPr="00403067" w:rsidRDefault="00D85371" w:rsidP="00F775E2">
      <w:pPr>
        <w:pStyle w:val="Brdtextmedindrag"/>
        <w:rPr>
          <w:iCs/>
        </w:rPr>
      </w:pPr>
      <w:r w:rsidRPr="00403067">
        <w:rPr>
          <w:iCs/>
        </w:rPr>
        <w:t xml:space="preserve">Utformningen av bemyndigandet i </w:t>
      </w:r>
      <w:r w:rsidRPr="00403067">
        <w:rPr>
          <w:i/>
        </w:rPr>
        <w:t>andra stycket</w:t>
      </w:r>
      <w:r w:rsidRPr="00403067">
        <w:rPr>
          <w:iCs/>
        </w:rPr>
        <w:t xml:space="preserve"> ändras. </w:t>
      </w:r>
      <w:r>
        <w:rPr>
          <w:iCs/>
        </w:rPr>
        <w:t>Ytterligare f</w:t>
      </w:r>
      <w:r w:rsidRPr="00403067">
        <w:rPr>
          <w:iCs/>
        </w:rPr>
        <w:t>öreskrifter kan meddelas om skyldighetens omfattning</w:t>
      </w:r>
      <w:r>
        <w:rPr>
          <w:iCs/>
        </w:rPr>
        <w:t xml:space="preserve"> enligt de tre punk</w:t>
      </w:r>
      <w:r w:rsidR="007E33EB">
        <w:rPr>
          <w:iCs/>
        </w:rPr>
        <w:softHyphen/>
      </w:r>
      <w:r>
        <w:rPr>
          <w:iCs/>
        </w:rPr>
        <w:t>terna i första stycket</w:t>
      </w:r>
      <w:r w:rsidRPr="00403067">
        <w:rPr>
          <w:iCs/>
        </w:rPr>
        <w:t xml:space="preserve">, t.ex. vilka nummer som avses. </w:t>
      </w:r>
      <w:r>
        <w:rPr>
          <w:iCs/>
        </w:rPr>
        <w:t xml:space="preserve">Det är fortsättningsvis </w:t>
      </w:r>
      <w:r w:rsidRPr="00403067">
        <w:rPr>
          <w:iCs/>
        </w:rPr>
        <w:t>också möjligt att meddela föreskrifter om undantag från skyldigheten.</w:t>
      </w:r>
    </w:p>
    <w:p w14:paraId="31A19E96" w14:textId="77777777" w:rsidR="00D85371" w:rsidRPr="00403067" w:rsidRDefault="00D85371" w:rsidP="00F775E2">
      <w:pPr>
        <w:pStyle w:val="Brdtextmedindrag"/>
        <w:ind w:firstLine="0"/>
      </w:pPr>
    </w:p>
    <w:p w14:paraId="204DBD8E" w14:textId="77777777" w:rsidR="00D85371" w:rsidRPr="00403067" w:rsidRDefault="00D85371" w:rsidP="00F775E2">
      <w:pPr>
        <w:pStyle w:val="Brdtext"/>
        <w:rPr>
          <w:sz w:val="18"/>
          <w:szCs w:val="18"/>
        </w:rPr>
      </w:pPr>
      <w:r w:rsidRPr="00403067">
        <w:rPr>
          <w:b/>
          <w:sz w:val="18"/>
          <w:szCs w:val="18"/>
        </w:rPr>
        <w:t>1</w:t>
      </w:r>
      <w:r>
        <w:rPr>
          <w:b/>
          <w:sz w:val="18"/>
          <w:szCs w:val="18"/>
        </w:rPr>
        <w:t>1</w:t>
      </w:r>
      <w:r w:rsidRPr="00403067">
        <w:rPr>
          <w:b/>
          <w:sz w:val="18"/>
          <w:szCs w:val="18"/>
        </w:rPr>
        <w:t> §</w:t>
      </w:r>
      <w:r w:rsidRPr="00403067">
        <w:rPr>
          <w:sz w:val="18"/>
          <w:szCs w:val="18"/>
        </w:rPr>
        <w:t>    Konsumentombudsmannen får ålägga den som tillhandahåller ett allmänt elektroniskt kommunikationsnät eller en allmänt tillgänglig elektronisk kommu</w:t>
      </w:r>
      <w:r w:rsidRPr="00403067">
        <w:rPr>
          <w:sz w:val="18"/>
          <w:szCs w:val="18"/>
        </w:rPr>
        <w:softHyphen/>
        <w:t>ni</w:t>
      </w:r>
      <w:r w:rsidRPr="00403067">
        <w:rPr>
          <w:sz w:val="18"/>
          <w:szCs w:val="18"/>
        </w:rPr>
        <w:softHyphen/>
        <w:t>ka</w:t>
      </w:r>
      <w:r w:rsidRPr="00403067">
        <w:rPr>
          <w:sz w:val="18"/>
          <w:szCs w:val="18"/>
        </w:rPr>
        <w:softHyphen/>
        <w:t>tionstjänst att hindra användares tillgång till ett nummer eller till en tjänst via ett nummer vars sifferstruktur saknar geografisk betydelse, om marknadsföringen av numret eller tjänsten är otillbörlig eller om väsentlig information utelämnas vid marknads</w:t>
      </w:r>
      <w:r w:rsidRPr="00403067">
        <w:rPr>
          <w:sz w:val="18"/>
          <w:szCs w:val="18"/>
        </w:rPr>
        <w:softHyphen/>
        <w:t>föringen.</w:t>
      </w:r>
    </w:p>
    <w:p w14:paraId="616DBAFD" w14:textId="42476755" w:rsidR="00D85371" w:rsidRPr="00403067" w:rsidRDefault="00D85371" w:rsidP="00F775E2">
      <w:pPr>
        <w:pStyle w:val="Brdtextmedindrag"/>
        <w:rPr>
          <w:sz w:val="18"/>
          <w:szCs w:val="18"/>
        </w:rPr>
      </w:pPr>
      <w:r w:rsidRPr="00403067">
        <w:rPr>
          <w:sz w:val="18"/>
          <w:szCs w:val="18"/>
        </w:rPr>
        <w:t>Konsumentombudsmannen</w:t>
      </w:r>
      <w:r>
        <w:rPr>
          <w:sz w:val="18"/>
          <w:szCs w:val="18"/>
        </w:rPr>
        <w:t>s b</w:t>
      </w:r>
      <w:r w:rsidRPr="00403067">
        <w:rPr>
          <w:sz w:val="18"/>
          <w:szCs w:val="18"/>
        </w:rPr>
        <w:t xml:space="preserve">eslut får förenas med </w:t>
      </w:r>
      <w:r>
        <w:rPr>
          <w:sz w:val="18"/>
          <w:szCs w:val="18"/>
        </w:rPr>
        <w:t xml:space="preserve">en </w:t>
      </w:r>
      <w:r w:rsidRPr="00403067">
        <w:rPr>
          <w:sz w:val="18"/>
          <w:szCs w:val="18"/>
        </w:rPr>
        <w:t xml:space="preserve">skyldighet </w:t>
      </w:r>
      <w:r>
        <w:rPr>
          <w:sz w:val="18"/>
          <w:szCs w:val="18"/>
        </w:rPr>
        <w:t>för tillhanda</w:t>
      </w:r>
      <w:r w:rsidR="000802F0">
        <w:rPr>
          <w:sz w:val="18"/>
          <w:szCs w:val="18"/>
        </w:rPr>
        <w:softHyphen/>
      </w:r>
      <w:r>
        <w:rPr>
          <w:sz w:val="18"/>
          <w:szCs w:val="18"/>
        </w:rPr>
        <w:t xml:space="preserve">hållaren </w:t>
      </w:r>
      <w:r w:rsidRPr="00403067">
        <w:rPr>
          <w:sz w:val="18"/>
          <w:szCs w:val="18"/>
        </w:rPr>
        <w:t>att hålla inne betalning avseende numret eller tjänsten tills ärendet har avgjorts slutligt. Om beslutet står fast</w:t>
      </w:r>
      <w:r>
        <w:rPr>
          <w:sz w:val="18"/>
          <w:szCs w:val="18"/>
        </w:rPr>
        <w:t>,</w:t>
      </w:r>
      <w:r w:rsidRPr="00403067">
        <w:rPr>
          <w:sz w:val="18"/>
          <w:szCs w:val="18"/>
        </w:rPr>
        <w:t xml:space="preserve"> ska </w:t>
      </w:r>
      <w:r>
        <w:rPr>
          <w:sz w:val="18"/>
          <w:szCs w:val="18"/>
        </w:rPr>
        <w:t xml:space="preserve">medel som har </w:t>
      </w:r>
      <w:r w:rsidRPr="00403067">
        <w:rPr>
          <w:sz w:val="18"/>
          <w:szCs w:val="18"/>
        </w:rPr>
        <w:t>håll</w:t>
      </w:r>
      <w:r>
        <w:rPr>
          <w:sz w:val="18"/>
          <w:szCs w:val="18"/>
        </w:rPr>
        <w:t>its</w:t>
      </w:r>
      <w:r w:rsidRPr="00403067">
        <w:rPr>
          <w:sz w:val="18"/>
          <w:szCs w:val="18"/>
        </w:rPr>
        <w:t xml:space="preserve"> </w:t>
      </w:r>
      <w:r>
        <w:rPr>
          <w:sz w:val="18"/>
          <w:szCs w:val="18"/>
        </w:rPr>
        <w:t xml:space="preserve">inne </w:t>
      </w:r>
      <w:r w:rsidRPr="00403067">
        <w:rPr>
          <w:sz w:val="18"/>
          <w:szCs w:val="18"/>
        </w:rPr>
        <w:t>snarast be</w:t>
      </w:r>
      <w:r w:rsidR="000802F0">
        <w:rPr>
          <w:sz w:val="18"/>
          <w:szCs w:val="18"/>
        </w:rPr>
        <w:softHyphen/>
      </w:r>
      <w:r w:rsidRPr="00403067">
        <w:rPr>
          <w:sz w:val="18"/>
          <w:szCs w:val="18"/>
        </w:rPr>
        <w:t>talas tillbaka</w:t>
      </w:r>
      <w:r>
        <w:rPr>
          <w:sz w:val="18"/>
          <w:szCs w:val="18"/>
        </w:rPr>
        <w:t xml:space="preserve"> till användaren</w:t>
      </w:r>
      <w:r w:rsidRPr="00403067">
        <w:rPr>
          <w:sz w:val="18"/>
          <w:szCs w:val="18"/>
        </w:rPr>
        <w:t>.</w:t>
      </w:r>
    </w:p>
    <w:p w14:paraId="49AB63E9" w14:textId="77777777" w:rsidR="00D85371" w:rsidRPr="00403067" w:rsidRDefault="00D85371" w:rsidP="00F775E2">
      <w:pPr>
        <w:pStyle w:val="Brdtextmedindrag"/>
        <w:rPr>
          <w:sz w:val="18"/>
          <w:szCs w:val="18"/>
        </w:rPr>
      </w:pPr>
      <w:r w:rsidRPr="00403067">
        <w:rPr>
          <w:sz w:val="18"/>
          <w:szCs w:val="18"/>
        </w:rPr>
        <w:t>Beslut får inte meddelas utan att den som har vidtagit marknadsföringsåtgärden har fått tillfälle att yttra sig. I brådskande fall får dock beslut meddelas omedelbart</w:t>
      </w:r>
      <w:r>
        <w:rPr>
          <w:sz w:val="18"/>
          <w:szCs w:val="18"/>
        </w:rPr>
        <w:t xml:space="preserve"> </w:t>
      </w:r>
      <w:r w:rsidRPr="00403067">
        <w:rPr>
          <w:sz w:val="18"/>
          <w:szCs w:val="18"/>
        </w:rPr>
        <w:t>att gälla till dess något annat bestäms.</w:t>
      </w:r>
    </w:p>
    <w:p w14:paraId="4F24BFFB" w14:textId="77777777" w:rsidR="00D85371" w:rsidRPr="00403067" w:rsidRDefault="00D85371" w:rsidP="00F775E2">
      <w:pPr>
        <w:pStyle w:val="Brdtextmedindrag"/>
        <w:ind w:firstLine="0"/>
      </w:pPr>
    </w:p>
    <w:p w14:paraId="4FE5CDF5" w14:textId="520DA37A" w:rsidR="00D85371" w:rsidRPr="00403067" w:rsidRDefault="00D85371" w:rsidP="00F775E2">
      <w:pPr>
        <w:pStyle w:val="Brdtextmedindrag"/>
        <w:ind w:firstLine="0"/>
      </w:pPr>
      <w:r w:rsidRPr="00403067">
        <w:t>Paragrafen gör det möjligt att hindra tillgången till ett nummer eller en tjänst för användare. Den mot</w:t>
      </w:r>
      <w:r w:rsidRPr="00403067">
        <w:softHyphen/>
        <w:t>sva</w:t>
      </w:r>
      <w:r w:rsidRPr="00403067">
        <w:softHyphen/>
        <w:t xml:space="preserve">rar i sak 7 kap. 9 a § LEK (se prop. 2010/ 11:115 </w:t>
      </w:r>
      <w:r w:rsidR="00EB24E6">
        <w:t>s. 1</w:t>
      </w:r>
      <w:r w:rsidRPr="00403067">
        <w:t>12 f. och 186 f.). Para</w:t>
      </w:r>
      <w:r w:rsidRPr="00403067">
        <w:softHyphen/>
        <w:t>graf</w:t>
      </w:r>
      <w:r w:rsidRPr="00403067">
        <w:softHyphen/>
        <w:t>en genomför artikel 97.2 i EU-direktivet. Övervägandena finns i avsnitt 13.4.</w:t>
      </w:r>
    </w:p>
    <w:p w14:paraId="3E1B1EAC" w14:textId="77777777" w:rsidR="00D85371" w:rsidRPr="00403067" w:rsidRDefault="00D85371" w:rsidP="00F775E2">
      <w:pPr>
        <w:pStyle w:val="Rubrik3utannumrering"/>
      </w:pPr>
      <w:bookmarkStart w:id="1823" w:name="_Toc73006032"/>
      <w:r w:rsidRPr="00403067">
        <w:t>5 kap. Samtrafik och andra former av tillträde</w:t>
      </w:r>
      <w:bookmarkEnd w:id="1823"/>
    </w:p>
    <w:p w14:paraId="31749130" w14:textId="77777777" w:rsidR="00D85371" w:rsidRPr="00403067" w:rsidRDefault="00D85371" w:rsidP="00F775E2">
      <w:pPr>
        <w:pStyle w:val="Rubrik4utannumrering"/>
        <w:spacing w:before="0"/>
      </w:pPr>
      <w:r w:rsidRPr="00403067">
        <w:t>Skyldigheter i fråga om samtrafik och interoperabilitet</w:t>
      </w:r>
    </w:p>
    <w:p w14:paraId="5FF2BD12" w14:textId="77777777" w:rsidR="00D85371" w:rsidRPr="00403067" w:rsidRDefault="00D85371" w:rsidP="00F775E2">
      <w:pPr>
        <w:pStyle w:val="Brdtext"/>
        <w:rPr>
          <w:sz w:val="18"/>
          <w:szCs w:val="18"/>
        </w:rPr>
      </w:pPr>
      <w:r w:rsidRPr="00403067">
        <w:rPr>
          <w:b/>
          <w:sz w:val="18"/>
          <w:szCs w:val="18"/>
        </w:rPr>
        <w:t>1 §</w:t>
      </w:r>
      <w:r w:rsidRPr="003867C0">
        <w:rPr>
          <w:bCs/>
          <w:sz w:val="18"/>
          <w:szCs w:val="18"/>
        </w:rPr>
        <w:t>    </w:t>
      </w:r>
      <w:r w:rsidRPr="00403067">
        <w:rPr>
          <w:sz w:val="18"/>
          <w:szCs w:val="18"/>
        </w:rPr>
        <w:t>En operatör av ett allmänt elektroniskt kommunikationsnät är skyldig att för</w:t>
      </w:r>
      <w:r w:rsidRPr="00403067">
        <w:rPr>
          <w:sz w:val="18"/>
          <w:szCs w:val="18"/>
        </w:rPr>
        <w:softHyphen/>
        <w:t>handla om samtrafik med den som tillhandahåller eller avser att tillhandahålla all</w:t>
      </w:r>
      <w:r w:rsidRPr="00403067">
        <w:rPr>
          <w:sz w:val="18"/>
          <w:szCs w:val="18"/>
        </w:rPr>
        <w:softHyphen/>
      </w:r>
      <w:r w:rsidRPr="00403067">
        <w:rPr>
          <w:sz w:val="18"/>
          <w:szCs w:val="18"/>
        </w:rPr>
        <w:lastRenderedPageBreak/>
        <w:t>mänt tillgängliga elektroniska kommunikationstjänster som inte är nummerobero</w:t>
      </w:r>
      <w:r w:rsidRPr="00403067">
        <w:rPr>
          <w:sz w:val="18"/>
          <w:szCs w:val="18"/>
        </w:rPr>
        <w:softHyphen/>
        <w:t>ende interpersonella kommunikationstjänster.</w:t>
      </w:r>
    </w:p>
    <w:p w14:paraId="7E4C452F" w14:textId="77777777" w:rsidR="00D85371" w:rsidRPr="00403067" w:rsidRDefault="00D85371" w:rsidP="00F775E2">
      <w:pPr>
        <w:pStyle w:val="Brdtextmedindrag"/>
        <w:ind w:firstLine="0"/>
      </w:pPr>
    </w:p>
    <w:p w14:paraId="4F07209F" w14:textId="3206CE36" w:rsidR="00D85371" w:rsidRPr="00403067" w:rsidRDefault="00D85371" w:rsidP="00F775E2">
      <w:pPr>
        <w:pStyle w:val="Brdtext"/>
      </w:pPr>
      <w:r w:rsidRPr="00403067">
        <w:t>Paragrafen innebär att operatörer inte får neka en inbjudan till förhandling om samtrafik. Den mot</w:t>
      </w:r>
      <w:r w:rsidRPr="00403067">
        <w:softHyphen/>
        <w:t xml:space="preserve">svarar i huvudsak 4 kap. 1 § LEK (se prop. 2002/ 03:110 </w:t>
      </w:r>
      <w:r w:rsidR="00EB24E6">
        <w:t>s. 1</w:t>
      </w:r>
      <w:r w:rsidRPr="00403067">
        <w:t>75 och 374). Paragrafen genomför artikel 60.1 i EU-direktivet. Övervägandena finns i avsnitt 14.1.1.</w:t>
      </w:r>
    </w:p>
    <w:p w14:paraId="5F7B5A0A" w14:textId="77777777" w:rsidR="00D85371" w:rsidRPr="00403067" w:rsidRDefault="00D85371" w:rsidP="00F775E2">
      <w:pPr>
        <w:pStyle w:val="Brdtextmedindrag"/>
      </w:pPr>
      <w:r w:rsidRPr="00403067">
        <w:t>Det läggs till att skyldigheten inte gäller i förhållande till den som till</w:t>
      </w:r>
      <w:r w:rsidRPr="00403067">
        <w:softHyphen/>
        <w:t>handahåller nummeroberoende interpersonella kommunikations</w:t>
      </w:r>
      <w:r w:rsidRPr="00403067">
        <w:softHyphen/>
        <w:t>tjänst</w:t>
      </w:r>
      <w:r w:rsidRPr="00403067">
        <w:softHyphen/>
        <w:t>er. Uttrycket nummeroberoende interpersonella kommunikations</w:t>
      </w:r>
      <w:r w:rsidRPr="00403067">
        <w:softHyphen/>
        <w:t>tjänster de</w:t>
      </w:r>
      <w:r w:rsidRPr="00403067">
        <w:softHyphen/>
        <w:t>finieras i 1 kap. 7 §.</w:t>
      </w:r>
    </w:p>
    <w:p w14:paraId="1A3A0927" w14:textId="77777777" w:rsidR="00D85371" w:rsidRPr="00403067" w:rsidRDefault="00D85371" w:rsidP="00F775E2">
      <w:pPr>
        <w:pStyle w:val="Brdtextmedindrag"/>
        <w:ind w:firstLine="0"/>
      </w:pPr>
    </w:p>
    <w:p w14:paraId="3F7DD6A3" w14:textId="292D1174" w:rsidR="00D85371" w:rsidRDefault="00D85371" w:rsidP="00F775E2">
      <w:pPr>
        <w:pStyle w:val="Brdtext"/>
        <w:rPr>
          <w:sz w:val="18"/>
          <w:szCs w:val="18"/>
        </w:rPr>
      </w:pPr>
      <w:r w:rsidRPr="00403067">
        <w:rPr>
          <w:b/>
          <w:sz w:val="18"/>
          <w:szCs w:val="18"/>
        </w:rPr>
        <w:t>2 §</w:t>
      </w:r>
      <w:r w:rsidRPr="00403067">
        <w:rPr>
          <w:sz w:val="18"/>
          <w:szCs w:val="18"/>
        </w:rPr>
        <w:t xml:space="preserve">    Den som i samband med en förhandling som avses i 1 § får del av </w:t>
      </w:r>
      <w:r>
        <w:rPr>
          <w:sz w:val="18"/>
          <w:szCs w:val="18"/>
        </w:rPr>
        <w:t>eller till</w:t>
      </w:r>
      <w:r w:rsidR="000802F0">
        <w:rPr>
          <w:sz w:val="18"/>
          <w:szCs w:val="18"/>
        </w:rPr>
        <w:softHyphen/>
      </w:r>
      <w:r>
        <w:rPr>
          <w:sz w:val="18"/>
          <w:szCs w:val="18"/>
        </w:rPr>
        <w:t xml:space="preserve">gång till </w:t>
      </w:r>
      <w:r w:rsidRPr="00403067">
        <w:rPr>
          <w:sz w:val="18"/>
          <w:szCs w:val="18"/>
        </w:rPr>
        <w:t xml:space="preserve">uppgifter om ett annat företags affärs- </w:t>
      </w:r>
      <w:r>
        <w:rPr>
          <w:sz w:val="18"/>
          <w:szCs w:val="18"/>
        </w:rPr>
        <w:t xml:space="preserve">eller </w:t>
      </w:r>
      <w:r w:rsidRPr="00403067">
        <w:rPr>
          <w:sz w:val="18"/>
          <w:szCs w:val="18"/>
        </w:rPr>
        <w:t>driftförhållanden får inte obe</w:t>
      </w:r>
      <w:r w:rsidR="000802F0">
        <w:rPr>
          <w:sz w:val="18"/>
          <w:szCs w:val="18"/>
        </w:rPr>
        <w:softHyphen/>
      </w:r>
      <w:r w:rsidRPr="00403067">
        <w:rPr>
          <w:sz w:val="18"/>
          <w:szCs w:val="18"/>
        </w:rPr>
        <w:t xml:space="preserve">hörigen föra vidare eller utnyttja det </w:t>
      </w:r>
      <w:r>
        <w:rPr>
          <w:sz w:val="18"/>
          <w:szCs w:val="18"/>
        </w:rPr>
        <w:t xml:space="preserve">som </w:t>
      </w:r>
      <w:r w:rsidRPr="00403067">
        <w:rPr>
          <w:sz w:val="18"/>
          <w:szCs w:val="18"/>
        </w:rPr>
        <w:t>han eller hon har fått del av eller tillgång till.</w:t>
      </w:r>
    </w:p>
    <w:p w14:paraId="59A01144" w14:textId="77777777" w:rsidR="00D85371" w:rsidRPr="003661B1" w:rsidRDefault="00D85371" w:rsidP="00F775E2">
      <w:pPr>
        <w:pStyle w:val="Brdtextmedindrag"/>
        <w:rPr>
          <w:sz w:val="18"/>
          <w:szCs w:val="18"/>
        </w:rPr>
      </w:pPr>
      <w:r w:rsidRPr="003661B1">
        <w:rPr>
          <w:sz w:val="18"/>
          <w:szCs w:val="18"/>
        </w:rPr>
        <w:t>I det allmännas verksamhet ska i stället offentlighets- och sekretesslagen (2009:400) tillämpas.</w:t>
      </w:r>
    </w:p>
    <w:p w14:paraId="6CC346AD" w14:textId="77777777" w:rsidR="00D85371" w:rsidRPr="00403067" w:rsidRDefault="00D85371" w:rsidP="00F775E2">
      <w:pPr>
        <w:pStyle w:val="Brdtextmedindrag"/>
        <w:ind w:firstLine="0"/>
      </w:pPr>
    </w:p>
    <w:p w14:paraId="1A7B470C" w14:textId="0AA8FF4E" w:rsidR="00D85371" w:rsidRPr="00403067" w:rsidRDefault="00D85371" w:rsidP="00F775E2">
      <w:pPr>
        <w:pStyle w:val="Brdtextmedindrag"/>
        <w:ind w:firstLine="0"/>
      </w:pPr>
      <w:r w:rsidRPr="00403067">
        <w:t>Paragrafen innebär att det gäller tystnadsplikt för och förbud mot att ut</w:t>
      </w:r>
      <w:r w:rsidRPr="00403067">
        <w:softHyphen/>
        <w:t>nyttja, uppgifter som framkommer i förhandlingar om samtrafik. Den mot</w:t>
      </w:r>
      <w:r w:rsidRPr="00403067">
        <w:softHyphen/>
        <w:t xml:space="preserve">svarar i sak 4 kap. 2 § LEK (se prop. 2002/03:110 </w:t>
      </w:r>
      <w:r w:rsidR="00EB24E6">
        <w:t>s. 1</w:t>
      </w:r>
      <w:r w:rsidRPr="00403067">
        <w:t>75 f. och 374). Para</w:t>
      </w:r>
      <w:r w:rsidRPr="00403067">
        <w:softHyphen/>
        <w:t>grafen ge</w:t>
      </w:r>
      <w:r w:rsidRPr="00403067">
        <w:softHyphen/>
        <w:t>nomför artikel 60.2 i EU-direktivet. Övervägandena finns i av</w:t>
      </w:r>
      <w:r w:rsidRPr="00403067">
        <w:softHyphen/>
        <w:t>snitt 14.1.1.</w:t>
      </w:r>
    </w:p>
    <w:p w14:paraId="066155EE" w14:textId="77777777" w:rsidR="00D85371" w:rsidRPr="00403067" w:rsidRDefault="00D85371" w:rsidP="00F775E2">
      <w:pPr>
        <w:pStyle w:val="Brdtextmedindrag"/>
        <w:ind w:firstLine="0"/>
      </w:pPr>
    </w:p>
    <w:p w14:paraId="5F2A3246" w14:textId="77777777" w:rsidR="00D85371" w:rsidRPr="00403067" w:rsidRDefault="00D85371" w:rsidP="00F775E2">
      <w:pPr>
        <w:pStyle w:val="Brdtext"/>
        <w:rPr>
          <w:sz w:val="18"/>
          <w:szCs w:val="18"/>
        </w:rPr>
      </w:pPr>
      <w:r w:rsidRPr="00403067">
        <w:rPr>
          <w:b/>
          <w:sz w:val="18"/>
          <w:szCs w:val="18"/>
        </w:rPr>
        <w:t>3 §</w:t>
      </w:r>
      <w:r w:rsidRPr="003867C0">
        <w:rPr>
          <w:bCs/>
          <w:sz w:val="18"/>
          <w:szCs w:val="18"/>
        </w:rPr>
        <w:t>   </w:t>
      </w:r>
      <w:bookmarkStart w:id="1824" w:name="_Hlk19781327"/>
      <w:r w:rsidRPr="003867C0">
        <w:rPr>
          <w:bCs/>
          <w:sz w:val="18"/>
          <w:szCs w:val="18"/>
        </w:rPr>
        <w:t> </w:t>
      </w:r>
      <w:r w:rsidRPr="00403067">
        <w:rPr>
          <w:sz w:val="18"/>
          <w:szCs w:val="18"/>
        </w:rPr>
        <w:t>Regleringsmyndigheten får ålägga den som kontrollerar tillträde till slutan</w:t>
      </w:r>
      <w:r w:rsidRPr="00403067">
        <w:rPr>
          <w:sz w:val="18"/>
          <w:szCs w:val="18"/>
        </w:rPr>
        <w:softHyphen/>
        <w:t xml:space="preserve">vändare och som </w:t>
      </w:r>
      <w:r>
        <w:rPr>
          <w:sz w:val="18"/>
          <w:szCs w:val="18"/>
        </w:rPr>
        <w:t xml:space="preserve">bedriver verksamhet som ska anmälas </w:t>
      </w:r>
      <w:r w:rsidRPr="00403067">
        <w:rPr>
          <w:sz w:val="18"/>
          <w:szCs w:val="18"/>
        </w:rPr>
        <w:t>enligt 2 kap. 1 § att mot skälig ersättning</w:t>
      </w:r>
    </w:p>
    <w:p w14:paraId="70D784B6" w14:textId="77777777" w:rsidR="00D85371" w:rsidRPr="00403067" w:rsidRDefault="00D85371" w:rsidP="00F775E2">
      <w:pPr>
        <w:pStyle w:val="Brdtextmedindrag"/>
        <w:rPr>
          <w:rFonts w:eastAsiaTheme="minorHAnsi"/>
          <w:sz w:val="18"/>
          <w:szCs w:val="18"/>
        </w:rPr>
      </w:pPr>
      <w:r w:rsidRPr="00403067">
        <w:rPr>
          <w:sz w:val="18"/>
          <w:szCs w:val="18"/>
        </w:rPr>
        <w:t>1. bedriva samtrafik eller vidta någon annan åtgärd som krävs för att säkerställa att slutanvändare kan nå varandra, eller</w:t>
      </w:r>
    </w:p>
    <w:p w14:paraId="170B3FCB" w14:textId="77777777" w:rsidR="00D85371" w:rsidRPr="00403067" w:rsidRDefault="00D85371" w:rsidP="00F775E2">
      <w:pPr>
        <w:pStyle w:val="Brdtextmedindrag"/>
        <w:rPr>
          <w:sz w:val="18"/>
          <w:szCs w:val="18"/>
        </w:rPr>
      </w:pPr>
      <w:r w:rsidRPr="00403067">
        <w:rPr>
          <w:sz w:val="18"/>
          <w:szCs w:val="18"/>
        </w:rPr>
        <w:t>2. göra tjänster interoperabla med andra operatörers tjänster.</w:t>
      </w:r>
      <w:bookmarkEnd w:id="1824"/>
    </w:p>
    <w:p w14:paraId="259B0406" w14:textId="77777777" w:rsidR="00D85371" w:rsidRPr="00403067" w:rsidRDefault="00D85371" w:rsidP="00F775E2">
      <w:pPr>
        <w:pStyle w:val="Brdtext"/>
      </w:pPr>
    </w:p>
    <w:p w14:paraId="46F61346" w14:textId="7FD34E8C" w:rsidR="00D85371" w:rsidRPr="00403067" w:rsidRDefault="00D85371" w:rsidP="00F775E2">
      <w:pPr>
        <w:pStyle w:val="Brdtextmedindrag"/>
        <w:ind w:firstLine="0"/>
      </w:pPr>
      <w:r w:rsidRPr="00403067">
        <w:t>Paragrafen gör det möjligt att ålägga skyldigheter om samtrafik och inter</w:t>
      </w:r>
      <w:r w:rsidRPr="00403067">
        <w:softHyphen/>
        <w:t xml:space="preserve">operabilitet. Den motsvarar i huvudsak 4 kap. 3 § LEK (se prop. 2002/03: 110 </w:t>
      </w:r>
      <w:r w:rsidR="00EB24E6">
        <w:t>s. 1</w:t>
      </w:r>
      <w:r w:rsidRPr="00403067">
        <w:t xml:space="preserve">77 f. och 375 och prop. 2010/11:115 </w:t>
      </w:r>
      <w:r w:rsidR="00EB24E6">
        <w:t>s. 7</w:t>
      </w:r>
      <w:r w:rsidRPr="00403067">
        <w:t>1 f. och 160 f.). Para</w:t>
      </w:r>
      <w:r w:rsidRPr="00403067">
        <w:softHyphen/>
        <w:t>grafen genomför artikel 61.2 första stycket a och b i EU-direktivet. Över</w:t>
      </w:r>
      <w:r w:rsidRPr="00403067">
        <w:softHyphen/>
        <w:t>väg</w:t>
      </w:r>
      <w:r w:rsidRPr="00403067">
        <w:softHyphen/>
        <w:t>an</w:t>
      </w:r>
      <w:r w:rsidRPr="00403067">
        <w:softHyphen/>
        <w:t>dena finns i avsnitt 14.1.2.</w:t>
      </w:r>
    </w:p>
    <w:p w14:paraId="694E4E00" w14:textId="390ED67D" w:rsidR="00D85371" w:rsidRPr="00403067" w:rsidRDefault="00D85371" w:rsidP="00F775E2">
      <w:pPr>
        <w:pStyle w:val="Brdtextmedindrag"/>
      </w:pPr>
      <w:bookmarkStart w:id="1825" w:name="_Hlk33016383"/>
      <w:r w:rsidRPr="00403067">
        <w:t xml:space="preserve">Paragrafen ändras på det sättet att endast den som </w:t>
      </w:r>
      <w:r>
        <w:t xml:space="preserve">bedriver verksamhet som ska anmälas </w:t>
      </w:r>
      <w:r w:rsidRPr="00403067">
        <w:t>enligt 2 kap. 1 § får åläggas en skyldighet enligt paragra</w:t>
      </w:r>
      <w:r>
        <w:softHyphen/>
      </w:r>
      <w:r w:rsidRPr="00403067">
        <w:t>fen. Det innebär att tillhandahållare av nummeroberoende inter</w:t>
      </w:r>
      <w:r>
        <w:softHyphen/>
      </w:r>
      <w:r w:rsidRPr="00403067">
        <w:t>personella kommunika</w:t>
      </w:r>
      <w:r w:rsidRPr="00403067">
        <w:softHyphen/>
        <w:t>tionstjänster inte kan åläggas någon sådan skyldig</w:t>
      </w:r>
      <w:r>
        <w:softHyphen/>
      </w:r>
      <w:r w:rsidRPr="00403067">
        <w:t>het</w:t>
      </w:r>
      <w:bookmarkEnd w:id="1825"/>
      <w:r w:rsidRPr="00403067">
        <w:t>. Dess</w:t>
      </w:r>
      <w:r w:rsidRPr="00403067">
        <w:softHyphen/>
        <w:t xml:space="preserve">utom görs en språklig ändring på det sättet att </w:t>
      </w:r>
      <w:r>
        <w:t xml:space="preserve">den som åläggs </w:t>
      </w:r>
      <w:r w:rsidRPr="00403067">
        <w:t xml:space="preserve">skyldigheten ska </w:t>
      </w:r>
      <w:r>
        <w:t xml:space="preserve">få </w:t>
      </w:r>
      <w:r w:rsidRPr="00403067">
        <w:t>skälig ersättning</w:t>
      </w:r>
      <w:r>
        <w:t xml:space="preserve"> mot att den t.ex. bedriver samtrafik</w:t>
      </w:r>
      <w:r w:rsidRPr="00403067">
        <w:t xml:space="preserve">. Uttrycket </w:t>
      </w:r>
      <w:r>
        <w:t>skä</w:t>
      </w:r>
      <w:r w:rsidR="000802F0">
        <w:softHyphen/>
      </w:r>
      <w:r>
        <w:t xml:space="preserve">lig ersättning </w:t>
      </w:r>
      <w:r w:rsidRPr="00403067">
        <w:t xml:space="preserve">är detsamma som i 28 §. Någon ändring i sak är inte avsedd (se prop. 2002/03:110 </w:t>
      </w:r>
      <w:r w:rsidR="00EB24E6">
        <w:t>s. 1</w:t>
      </w:r>
      <w:r w:rsidRPr="00403067">
        <w:t>94 f.).</w:t>
      </w:r>
      <w:r>
        <w:t xml:space="preserve"> Vidare används ordet inter</w:t>
      </w:r>
      <w:r>
        <w:softHyphen/>
        <w:t>operabla i en</w:t>
      </w:r>
      <w:r w:rsidR="000802F0">
        <w:softHyphen/>
      </w:r>
      <w:r>
        <w:t>lig</w:t>
      </w:r>
      <w:r w:rsidR="000802F0">
        <w:softHyphen/>
      </w:r>
      <w:r>
        <w:t>het med lydelsen i direktivet. Den ändringen är också språklig och inne</w:t>
      </w:r>
      <w:r w:rsidR="00036CB1">
        <w:softHyphen/>
      </w:r>
      <w:r>
        <w:t>bär inte någon ändring i sak.</w:t>
      </w:r>
    </w:p>
    <w:p w14:paraId="7C135394" w14:textId="77777777" w:rsidR="00D85371" w:rsidRPr="00403067" w:rsidRDefault="00D85371" w:rsidP="00F775E2">
      <w:pPr>
        <w:pStyle w:val="Brdtextmedindrag"/>
        <w:ind w:firstLine="0"/>
      </w:pPr>
    </w:p>
    <w:p w14:paraId="0C7A3F18" w14:textId="77777777" w:rsidR="00D85371" w:rsidRPr="00403067" w:rsidRDefault="00D85371" w:rsidP="00F775E2">
      <w:pPr>
        <w:pStyle w:val="Brdtext"/>
        <w:rPr>
          <w:sz w:val="18"/>
          <w:szCs w:val="18"/>
        </w:rPr>
      </w:pPr>
      <w:bookmarkStart w:id="1826" w:name="_Hlk536723472"/>
      <w:r w:rsidRPr="00403067">
        <w:rPr>
          <w:b/>
          <w:sz w:val="18"/>
          <w:szCs w:val="18"/>
        </w:rPr>
        <w:t>4 §</w:t>
      </w:r>
      <w:r w:rsidRPr="003867C0">
        <w:rPr>
          <w:bCs/>
          <w:sz w:val="18"/>
          <w:szCs w:val="18"/>
        </w:rPr>
        <w:t>   </w:t>
      </w:r>
      <w:bookmarkStart w:id="1827" w:name="_Hlk21348259"/>
      <w:bookmarkEnd w:id="1826"/>
      <w:r w:rsidRPr="003867C0">
        <w:rPr>
          <w:bCs/>
          <w:sz w:val="18"/>
          <w:szCs w:val="18"/>
        </w:rPr>
        <w:t> </w:t>
      </w:r>
      <w:r w:rsidRPr="00403067">
        <w:rPr>
          <w:sz w:val="18"/>
          <w:szCs w:val="18"/>
        </w:rPr>
        <w:t>Regleringsmyndigheten får ålägga den som tillhandahåller en nummerobe</w:t>
      </w:r>
      <w:r w:rsidRPr="00403067">
        <w:rPr>
          <w:sz w:val="18"/>
          <w:szCs w:val="18"/>
        </w:rPr>
        <w:softHyphen/>
        <w:t xml:space="preserve">roende interpersonell kommunikationstjänst med betydande geografisk täckning och </w:t>
      </w:r>
      <w:r>
        <w:rPr>
          <w:sz w:val="18"/>
          <w:szCs w:val="18"/>
        </w:rPr>
        <w:t xml:space="preserve">ett betydande </w:t>
      </w:r>
      <w:r w:rsidRPr="00403067">
        <w:rPr>
          <w:sz w:val="18"/>
          <w:szCs w:val="18"/>
        </w:rPr>
        <w:t>antal användare att göra sin tjänst interoperabel med andra tjänster, om det är nödvändigt för att säker</w:t>
      </w:r>
      <w:r w:rsidRPr="00403067">
        <w:rPr>
          <w:sz w:val="18"/>
          <w:szCs w:val="18"/>
        </w:rPr>
        <w:softHyphen/>
        <w:t xml:space="preserve">ställa att slutanvändare kan nå varandra. </w:t>
      </w:r>
      <w:r w:rsidRPr="00403067">
        <w:rPr>
          <w:sz w:val="18"/>
          <w:szCs w:val="18"/>
        </w:rPr>
        <w:lastRenderedPageBreak/>
        <w:t xml:space="preserve">Ett sådant beslut får förenas med </w:t>
      </w:r>
      <w:r>
        <w:rPr>
          <w:sz w:val="18"/>
          <w:szCs w:val="18"/>
        </w:rPr>
        <w:t xml:space="preserve">en </w:t>
      </w:r>
      <w:r w:rsidRPr="00403067">
        <w:rPr>
          <w:sz w:val="18"/>
          <w:szCs w:val="18"/>
        </w:rPr>
        <w:t>skyldig</w:t>
      </w:r>
      <w:r w:rsidRPr="00403067">
        <w:rPr>
          <w:sz w:val="18"/>
          <w:szCs w:val="18"/>
        </w:rPr>
        <w:softHyphen/>
        <w:t xml:space="preserve">het att tillämpa särskilda standarder och att offentliggöra information </w:t>
      </w:r>
      <w:r>
        <w:rPr>
          <w:sz w:val="18"/>
          <w:szCs w:val="18"/>
        </w:rPr>
        <w:t xml:space="preserve">som </w:t>
      </w:r>
      <w:r w:rsidRPr="00403067">
        <w:rPr>
          <w:sz w:val="18"/>
          <w:szCs w:val="18"/>
        </w:rPr>
        <w:t>får användas av andra.</w:t>
      </w:r>
    </w:p>
    <w:p w14:paraId="48D3259A" w14:textId="2FDC9524" w:rsidR="00D85371" w:rsidRPr="00403067" w:rsidRDefault="00D85371" w:rsidP="00F775E2">
      <w:pPr>
        <w:pStyle w:val="Brdtextmedindrag"/>
        <w:rPr>
          <w:sz w:val="18"/>
          <w:szCs w:val="18"/>
        </w:rPr>
      </w:pPr>
      <w:r>
        <w:rPr>
          <w:sz w:val="18"/>
          <w:szCs w:val="18"/>
        </w:rPr>
        <w:t>Ett b</w:t>
      </w:r>
      <w:r w:rsidRPr="00403067">
        <w:rPr>
          <w:sz w:val="18"/>
          <w:szCs w:val="18"/>
        </w:rPr>
        <w:t xml:space="preserve">eslut </w:t>
      </w:r>
      <w:r>
        <w:rPr>
          <w:sz w:val="18"/>
          <w:szCs w:val="18"/>
        </w:rPr>
        <w:t xml:space="preserve">enligt första stycket </w:t>
      </w:r>
      <w:r w:rsidRPr="00403067">
        <w:rPr>
          <w:sz w:val="18"/>
          <w:szCs w:val="18"/>
        </w:rPr>
        <w:t>får meddelas endast om Europeiska kom</w:t>
      </w:r>
      <w:r w:rsidRPr="00403067">
        <w:rPr>
          <w:sz w:val="18"/>
          <w:szCs w:val="18"/>
        </w:rPr>
        <w:softHyphen/>
        <w:t>missio</w:t>
      </w:r>
      <w:r w:rsidR="000802F0">
        <w:rPr>
          <w:sz w:val="18"/>
          <w:szCs w:val="18"/>
        </w:rPr>
        <w:softHyphen/>
      </w:r>
      <w:r w:rsidRPr="000802F0">
        <w:rPr>
          <w:spacing w:val="-2"/>
          <w:sz w:val="18"/>
          <w:szCs w:val="18"/>
        </w:rPr>
        <w:t>nen har antagit genomförandebestämmelser som närmare beskriver de skyl</w:t>
      </w:r>
      <w:r w:rsidRPr="000802F0">
        <w:rPr>
          <w:spacing w:val="-2"/>
          <w:sz w:val="18"/>
          <w:szCs w:val="18"/>
        </w:rPr>
        <w:softHyphen/>
        <w:t>dig</w:t>
      </w:r>
      <w:r w:rsidR="000802F0" w:rsidRPr="000802F0">
        <w:rPr>
          <w:spacing w:val="-2"/>
          <w:sz w:val="18"/>
          <w:szCs w:val="18"/>
        </w:rPr>
        <w:softHyphen/>
      </w:r>
      <w:r w:rsidRPr="000802F0">
        <w:rPr>
          <w:spacing w:val="-2"/>
          <w:sz w:val="18"/>
          <w:szCs w:val="18"/>
        </w:rPr>
        <w:t>heter</w:t>
      </w:r>
      <w:r w:rsidRPr="00403067">
        <w:rPr>
          <w:sz w:val="18"/>
          <w:szCs w:val="18"/>
        </w:rPr>
        <w:t xml:space="preserve"> som får åläggas.</w:t>
      </w:r>
      <w:bookmarkEnd w:id="1827"/>
    </w:p>
    <w:p w14:paraId="67567363" w14:textId="77777777" w:rsidR="00D85371" w:rsidRPr="00403067" w:rsidRDefault="00D85371" w:rsidP="00F775E2">
      <w:pPr>
        <w:pStyle w:val="Brdtextmedindrag"/>
        <w:ind w:firstLine="0"/>
      </w:pPr>
    </w:p>
    <w:p w14:paraId="7A959320" w14:textId="77777777" w:rsidR="00D85371" w:rsidRPr="00403067" w:rsidRDefault="00D85371" w:rsidP="00F775E2">
      <w:pPr>
        <w:pStyle w:val="Brdtextmedindrag"/>
        <w:ind w:firstLine="0"/>
      </w:pPr>
      <w:r w:rsidRPr="00403067">
        <w:t>Paragrafen gör det möjligt att ålägga större tillhandahållare av nummer</w:t>
      </w:r>
      <w:r w:rsidRPr="00403067">
        <w:softHyphen/>
        <w:t>oberoende interpersonella kommunikationstjänster skyldigheter om inter</w:t>
      </w:r>
      <w:r w:rsidRPr="00403067">
        <w:softHyphen/>
        <w:t>opera</w:t>
      </w:r>
      <w:r w:rsidRPr="00403067">
        <w:softHyphen/>
        <w:t>bi</w:t>
      </w:r>
      <w:r w:rsidRPr="00403067">
        <w:softHyphen/>
        <w:t>litet. Den saknar motsvarighet i LEK. Paragrafen genomför arti</w:t>
      </w:r>
      <w:r w:rsidRPr="00403067">
        <w:softHyphen/>
        <w:t>kel 61.2 första stycket c och andra stycket i EU-direktivet. Övervägandena finns i avsnitt 14.1.2.</w:t>
      </w:r>
    </w:p>
    <w:p w14:paraId="573A1D9F" w14:textId="77777777" w:rsidR="00D85371" w:rsidRPr="00403067" w:rsidRDefault="00D85371" w:rsidP="00F775E2">
      <w:pPr>
        <w:pStyle w:val="Brdtextmedindrag"/>
      </w:pPr>
      <w:r w:rsidRPr="00403067">
        <w:t xml:space="preserve">Ett </w:t>
      </w:r>
      <w:r>
        <w:t xml:space="preserve">beslut enligt paragrafen </w:t>
      </w:r>
      <w:r w:rsidRPr="00403067">
        <w:t>ska säkerställa interoperabilitet med andra till</w:t>
      </w:r>
      <w:r w:rsidRPr="00403067">
        <w:softHyphen/>
        <w:t>handa</w:t>
      </w:r>
      <w:r w:rsidRPr="00403067">
        <w:softHyphen/>
        <w:t>hållares tjänster. Skyldigheten får åläggas endast i den utsträck</w:t>
      </w:r>
      <w:r>
        <w:softHyphen/>
      </w:r>
      <w:r w:rsidRPr="00403067">
        <w:t>ning det behövs för att säkerställa att slutanvändare kan nå varandra.</w:t>
      </w:r>
    </w:p>
    <w:p w14:paraId="6B8F4549" w14:textId="6A05BCF5" w:rsidR="00D85371" w:rsidRPr="00403067" w:rsidRDefault="00D85371" w:rsidP="00F775E2">
      <w:pPr>
        <w:pStyle w:val="Brdtextmedindrag"/>
      </w:pPr>
      <w:r w:rsidRPr="00403067">
        <w:t xml:space="preserve">Kravet i </w:t>
      </w:r>
      <w:r w:rsidRPr="00403067">
        <w:rPr>
          <w:i/>
        </w:rPr>
        <w:t xml:space="preserve">första stycket </w:t>
      </w:r>
      <w:r w:rsidRPr="00403067">
        <w:t>att den geografiska täckningen och antalet använ</w:t>
      </w:r>
      <w:r>
        <w:softHyphen/>
      </w:r>
      <w:r w:rsidRPr="00403067">
        <w:t>dare ska vara betydande är uppfyllt när en kritisk massa är uppnådd i för</w:t>
      </w:r>
      <w:r w:rsidR="00503EDA">
        <w:softHyphen/>
      </w:r>
      <w:r w:rsidRPr="00403067">
        <w:t>hållande till målet att säkerställa slutanvändares möjlighet att nå varandra. Tillhandahållare som har ett begränsat antal användare eller en begränsad geografisk täck</w:t>
      </w:r>
      <w:r w:rsidRPr="00403067">
        <w:softHyphen/>
        <w:t>ning och som därför endast marginellt skulle bidra till att uppnå målet kan därmed inte åläggas någon skyldighet.</w:t>
      </w:r>
    </w:p>
    <w:p w14:paraId="7261EA44" w14:textId="77777777" w:rsidR="00D85371" w:rsidRPr="00403067" w:rsidRDefault="00D85371" w:rsidP="00F775E2">
      <w:pPr>
        <w:pStyle w:val="Brdtextmedindrag"/>
      </w:pPr>
      <w:r w:rsidRPr="00403067">
        <w:t xml:space="preserve">Europeiska kommissionen ska enligt artikel 61.2 andra stycket i EU-direktivet anta genomförandebestämmelser när den konstaterar att det i unionen finns en avsevärd risk för att slutanvändare inte kan nå varandra. Där ska arten och omfattningen av de skyldigheter som får åläggas framgå. Enligt </w:t>
      </w:r>
      <w:r w:rsidRPr="00403067">
        <w:rPr>
          <w:i/>
        </w:rPr>
        <w:t xml:space="preserve">andra stycket </w:t>
      </w:r>
      <w:r w:rsidRPr="00403067">
        <w:t xml:space="preserve">krävs det att sådana genomförandebestämmelser har antagits för att ett </w:t>
      </w:r>
      <w:r>
        <w:t>beslut enligt paragrafen</w:t>
      </w:r>
      <w:r w:rsidRPr="00403067">
        <w:t xml:space="preserve"> ska kunna komma i fråga. Genom</w:t>
      </w:r>
      <w:r w:rsidRPr="00403067">
        <w:softHyphen/>
        <w:t>förande</w:t>
      </w:r>
      <w:r w:rsidRPr="00403067">
        <w:softHyphen/>
        <w:t>bestämmel</w:t>
      </w:r>
      <w:r w:rsidRPr="00403067">
        <w:softHyphen/>
        <w:t>serna kommer därför att vara vägledande för tillämpning</w:t>
      </w:r>
      <w:r w:rsidRPr="00403067">
        <w:softHyphen/>
        <w:t>en av paragrafen.</w:t>
      </w:r>
    </w:p>
    <w:p w14:paraId="31653082" w14:textId="77777777" w:rsidR="00D85371" w:rsidRPr="00403067" w:rsidRDefault="00D85371" w:rsidP="00F775E2">
      <w:pPr>
        <w:pStyle w:val="Rubrik4utannumrering"/>
        <w:rPr>
          <w:spacing w:val="-3"/>
        </w:rPr>
      </w:pPr>
      <w:bookmarkStart w:id="1828" w:name="_Hlk40687598"/>
      <w:r w:rsidRPr="00403067">
        <w:rPr>
          <w:spacing w:val="-3"/>
        </w:rPr>
        <w:t>Skyldigheter för operatörer med betydande inflytande på en marknad</w:t>
      </w:r>
    </w:p>
    <w:p w14:paraId="1202C42B" w14:textId="77777777" w:rsidR="00D85371" w:rsidRPr="00403067" w:rsidRDefault="00D85371" w:rsidP="00F775E2">
      <w:pPr>
        <w:pStyle w:val="Rubrik5utannumrering"/>
        <w:spacing w:before="0"/>
        <w:rPr>
          <w:rFonts w:cs="Times New Roman"/>
          <w:strike/>
          <w:szCs w:val="20"/>
        </w:rPr>
      </w:pPr>
      <w:r w:rsidRPr="00403067">
        <w:t>Marknadsanalys och identifiering av företag med betydande inflytande</w:t>
      </w:r>
    </w:p>
    <w:p w14:paraId="0F2C7067" w14:textId="3C5258F3" w:rsidR="00D85371" w:rsidRPr="00403067" w:rsidRDefault="00D85371" w:rsidP="00F775E2">
      <w:pPr>
        <w:pStyle w:val="Brdtext"/>
        <w:rPr>
          <w:sz w:val="18"/>
          <w:szCs w:val="18"/>
        </w:rPr>
      </w:pPr>
      <w:r w:rsidRPr="00403067">
        <w:rPr>
          <w:b/>
          <w:sz w:val="18"/>
          <w:szCs w:val="18"/>
        </w:rPr>
        <w:t>5 §</w:t>
      </w:r>
      <w:r w:rsidRPr="003867C0">
        <w:rPr>
          <w:bCs/>
          <w:sz w:val="18"/>
          <w:szCs w:val="18"/>
        </w:rPr>
        <w:t>    </w:t>
      </w:r>
      <w:r w:rsidRPr="00403067">
        <w:rPr>
          <w:sz w:val="18"/>
          <w:szCs w:val="18"/>
        </w:rPr>
        <w:t>Regleringsmyndigheten ska fortlöpande fastställa vilka produkt- och tjänste</w:t>
      </w:r>
      <w:r w:rsidRPr="00403067">
        <w:rPr>
          <w:sz w:val="18"/>
          <w:szCs w:val="18"/>
        </w:rPr>
        <w:softHyphen/>
        <w:t>marknader som har sådana särdrag att det kan vara motiverat att ålägga någon skyl</w:t>
      </w:r>
      <w:r w:rsidR="000802F0">
        <w:rPr>
          <w:sz w:val="18"/>
          <w:szCs w:val="18"/>
        </w:rPr>
        <w:softHyphen/>
      </w:r>
      <w:r w:rsidRPr="00403067">
        <w:rPr>
          <w:sz w:val="18"/>
          <w:szCs w:val="18"/>
        </w:rPr>
        <w:t xml:space="preserve">digheter </w:t>
      </w:r>
      <w:r>
        <w:rPr>
          <w:sz w:val="18"/>
          <w:szCs w:val="18"/>
        </w:rPr>
        <w:t>i syfte att motverka</w:t>
      </w:r>
      <w:r w:rsidRPr="00403067">
        <w:rPr>
          <w:sz w:val="18"/>
          <w:szCs w:val="18"/>
        </w:rPr>
        <w:t xml:space="preserve"> konkurrensproblem. </w:t>
      </w:r>
      <w:r>
        <w:rPr>
          <w:sz w:val="18"/>
          <w:szCs w:val="18"/>
        </w:rPr>
        <w:t>Vid fastställandet</w:t>
      </w:r>
      <w:r w:rsidRPr="00403067">
        <w:rPr>
          <w:sz w:val="18"/>
          <w:szCs w:val="18"/>
        </w:rPr>
        <w:t xml:space="preserve"> ska markna</w:t>
      </w:r>
      <w:r>
        <w:rPr>
          <w:sz w:val="18"/>
          <w:szCs w:val="18"/>
        </w:rPr>
        <w:softHyphen/>
      </w:r>
      <w:r w:rsidRPr="00403067">
        <w:rPr>
          <w:sz w:val="18"/>
          <w:szCs w:val="18"/>
        </w:rPr>
        <w:t>der</w:t>
      </w:r>
      <w:r>
        <w:rPr>
          <w:sz w:val="18"/>
          <w:szCs w:val="18"/>
        </w:rPr>
        <w:softHyphen/>
      </w:r>
      <w:r w:rsidRPr="00403067">
        <w:rPr>
          <w:sz w:val="18"/>
          <w:szCs w:val="18"/>
        </w:rPr>
        <w:t>nas geografiska omfatt</w:t>
      </w:r>
      <w:r w:rsidRPr="00403067">
        <w:rPr>
          <w:sz w:val="18"/>
          <w:szCs w:val="18"/>
        </w:rPr>
        <w:softHyphen/>
        <w:t>ning avgränsas.</w:t>
      </w:r>
      <w:r>
        <w:rPr>
          <w:sz w:val="18"/>
          <w:szCs w:val="18"/>
        </w:rPr>
        <w:t xml:space="preserve"> M</w:t>
      </w:r>
      <w:r w:rsidRPr="00403067">
        <w:rPr>
          <w:sz w:val="18"/>
          <w:szCs w:val="18"/>
        </w:rPr>
        <w:t xml:space="preserve">yndigheten </w:t>
      </w:r>
      <w:r>
        <w:rPr>
          <w:sz w:val="18"/>
          <w:szCs w:val="18"/>
        </w:rPr>
        <w:t xml:space="preserve">ska då </w:t>
      </w:r>
      <w:r w:rsidRPr="00403067">
        <w:rPr>
          <w:sz w:val="18"/>
          <w:szCs w:val="18"/>
        </w:rPr>
        <w:t>beakta gra</w:t>
      </w:r>
      <w:r w:rsidRPr="00403067">
        <w:rPr>
          <w:sz w:val="18"/>
          <w:szCs w:val="18"/>
        </w:rPr>
        <w:softHyphen/>
        <w:t>den av infrastruktur</w:t>
      </w:r>
      <w:r w:rsidRPr="00403067">
        <w:rPr>
          <w:sz w:val="18"/>
          <w:szCs w:val="18"/>
        </w:rPr>
        <w:softHyphen/>
        <w:t xml:space="preserve">konkurrens inom </w:t>
      </w:r>
      <w:r w:rsidRPr="00403067">
        <w:rPr>
          <w:spacing w:val="-2"/>
          <w:sz w:val="18"/>
          <w:szCs w:val="18"/>
        </w:rPr>
        <w:t>olika områden och</w:t>
      </w:r>
      <w:r>
        <w:rPr>
          <w:spacing w:val="-2"/>
          <w:sz w:val="18"/>
          <w:szCs w:val="18"/>
        </w:rPr>
        <w:t xml:space="preserve"> i vilken utsträckning som bredband är utbyggt</w:t>
      </w:r>
      <w:r w:rsidRPr="00403067">
        <w:rPr>
          <w:spacing w:val="-2"/>
          <w:sz w:val="18"/>
          <w:szCs w:val="18"/>
        </w:rPr>
        <w:t>.</w:t>
      </w:r>
    </w:p>
    <w:p w14:paraId="36E0DD89" w14:textId="77777777" w:rsidR="00D85371" w:rsidRPr="00403067" w:rsidRDefault="00D85371" w:rsidP="00F775E2">
      <w:pPr>
        <w:pStyle w:val="Brdtextmedindrag"/>
        <w:rPr>
          <w:sz w:val="18"/>
          <w:szCs w:val="18"/>
        </w:rPr>
      </w:pPr>
      <w:r w:rsidRPr="00403067">
        <w:rPr>
          <w:sz w:val="18"/>
          <w:szCs w:val="18"/>
        </w:rPr>
        <w:t>Reglerings</w:t>
      </w:r>
      <w:r w:rsidRPr="00403067">
        <w:rPr>
          <w:sz w:val="18"/>
          <w:szCs w:val="18"/>
        </w:rPr>
        <w:softHyphen/>
        <w:t>myndig</w:t>
      </w:r>
      <w:r w:rsidRPr="00403067">
        <w:rPr>
          <w:sz w:val="18"/>
          <w:szCs w:val="18"/>
        </w:rPr>
        <w:softHyphen/>
        <w:t xml:space="preserve">heten ska fortlöpande analysera </w:t>
      </w:r>
      <w:r>
        <w:rPr>
          <w:sz w:val="18"/>
          <w:szCs w:val="18"/>
        </w:rPr>
        <w:t xml:space="preserve">de marknader som har </w:t>
      </w:r>
      <w:r w:rsidRPr="00403067">
        <w:rPr>
          <w:sz w:val="18"/>
          <w:szCs w:val="18"/>
        </w:rPr>
        <w:t>fast</w:t>
      </w:r>
      <w:r>
        <w:rPr>
          <w:sz w:val="18"/>
          <w:szCs w:val="18"/>
        </w:rPr>
        <w:softHyphen/>
      </w:r>
      <w:r w:rsidRPr="00403067">
        <w:rPr>
          <w:sz w:val="18"/>
          <w:szCs w:val="18"/>
        </w:rPr>
        <w:t>ställ</w:t>
      </w:r>
      <w:r>
        <w:rPr>
          <w:sz w:val="18"/>
          <w:szCs w:val="18"/>
        </w:rPr>
        <w:t>ts</w:t>
      </w:r>
      <w:r w:rsidRPr="00403067">
        <w:rPr>
          <w:sz w:val="18"/>
          <w:szCs w:val="18"/>
        </w:rPr>
        <w:t xml:space="preserve"> och, om myndig</w:t>
      </w:r>
      <w:r w:rsidRPr="00403067">
        <w:rPr>
          <w:sz w:val="18"/>
          <w:szCs w:val="18"/>
        </w:rPr>
        <w:softHyphen/>
        <w:t>heten bedömer att det är motiverat att ålägga någon skyldig</w:t>
      </w:r>
      <w:r>
        <w:rPr>
          <w:sz w:val="18"/>
          <w:szCs w:val="18"/>
        </w:rPr>
        <w:softHyphen/>
      </w:r>
      <w:r w:rsidRPr="00403067">
        <w:rPr>
          <w:sz w:val="18"/>
          <w:szCs w:val="18"/>
        </w:rPr>
        <w:t xml:space="preserve">heter på en </w:t>
      </w:r>
      <w:r>
        <w:rPr>
          <w:sz w:val="18"/>
          <w:szCs w:val="18"/>
        </w:rPr>
        <w:t xml:space="preserve">sådan </w:t>
      </w:r>
      <w:r w:rsidRPr="00403067">
        <w:rPr>
          <w:sz w:val="18"/>
          <w:szCs w:val="18"/>
        </w:rPr>
        <w:t>marknad, identifiera företag med betydande inflytande på den marknaden.</w:t>
      </w:r>
    </w:p>
    <w:p w14:paraId="6B9F9A7F" w14:textId="77777777" w:rsidR="00D85371" w:rsidRPr="00403067" w:rsidRDefault="00D85371" w:rsidP="00F775E2">
      <w:pPr>
        <w:pStyle w:val="Brdtextmedindrag"/>
        <w:rPr>
          <w:sz w:val="18"/>
          <w:szCs w:val="18"/>
        </w:rPr>
      </w:pPr>
      <w:r w:rsidRPr="00403067">
        <w:rPr>
          <w:sz w:val="18"/>
          <w:szCs w:val="18"/>
        </w:rPr>
        <w:t>Regleringsmyndigheten ska särskilt beakta</w:t>
      </w:r>
    </w:p>
    <w:p w14:paraId="64F6F026" w14:textId="77777777" w:rsidR="00D85371" w:rsidRPr="00403067" w:rsidRDefault="00D85371" w:rsidP="00F775E2">
      <w:pPr>
        <w:pStyle w:val="Brdtextmedindrag"/>
        <w:rPr>
          <w:sz w:val="18"/>
          <w:szCs w:val="18"/>
        </w:rPr>
      </w:pPr>
      <w:r w:rsidRPr="00403067">
        <w:rPr>
          <w:sz w:val="18"/>
          <w:szCs w:val="18"/>
        </w:rPr>
        <w:t>1. </w:t>
      </w:r>
      <w:bookmarkStart w:id="1829" w:name="_Hlk36634761"/>
      <w:r w:rsidRPr="00403067">
        <w:rPr>
          <w:sz w:val="18"/>
          <w:szCs w:val="18"/>
        </w:rPr>
        <w:t xml:space="preserve">Europeiska kommissionens rekommendation </w:t>
      </w:r>
      <w:bookmarkStart w:id="1830" w:name="_Hlk36743916"/>
      <w:r w:rsidRPr="00403067">
        <w:rPr>
          <w:sz w:val="18"/>
          <w:szCs w:val="18"/>
        </w:rPr>
        <w:t>om relevanta produkt- och tjänste</w:t>
      </w:r>
      <w:r w:rsidRPr="00403067">
        <w:rPr>
          <w:sz w:val="18"/>
          <w:szCs w:val="18"/>
        </w:rPr>
        <w:softHyphen/>
        <w:t>marknader</w:t>
      </w:r>
      <w:bookmarkEnd w:id="1829"/>
      <w:bookmarkEnd w:id="1830"/>
      <w:r w:rsidRPr="00403067">
        <w:rPr>
          <w:sz w:val="18"/>
          <w:szCs w:val="18"/>
        </w:rPr>
        <w:t>,</w:t>
      </w:r>
    </w:p>
    <w:p w14:paraId="7067BEF0" w14:textId="77777777" w:rsidR="00D85371" w:rsidRPr="00403067" w:rsidRDefault="00D85371" w:rsidP="00F775E2">
      <w:pPr>
        <w:pStyle w:val="Brdtextmedindrag"/>
        <w:rPr>
          <w:sz w:val="18"/>
          <w:szCs w:val="18"/>
        </w:rPr>
      </w:pPr>
      <w:r w:rsidRPr="00403067">
        <w:rPr>
          <w:sz w:val="18"/>
          <w:szCs w:val="18"/>
        </w:rPr>
        <w:t xml:space="preserve">2. kommissionens riktlinjer för marknadsanalys och bedömning av </w:t>
      </w:r>
      <w:r>
        <w:rPr>
          <w:sz w:val="18"/>
          <w:szCs w:val="18"/>
        </w:rPr>
        <w:t xml:space="preserve">ett företags </w:t>
      </w:r>
      <w:r w:rsidRPr="00403067">
        <w:rPr>
          <w:sz w:val="18"/>
          <w:szCs w:val="18"/>
        </w:rPr>
        <w:t>be</w:t>
      </w:r>
      <w:r w:rsidRPr="00403067">
        <w:rPr>
          <w:sz w:val="18"/>
          <w:szCs w:val="18"/>
        </w:rPr>
        <w:softHyphen/>
        <w:t xml:space="preserve">tydande </w:t>
      </w:r>
      <w:r>
        <w:rPr>
          <w:sz w:val="18"/>
          <w:szCs w:val="18"/>
        </w:rPr>
        <w:t xml:space="preserve">inflytande på </w:t>
      </w:r>
      <w:r w:rsidRPr="00403067">
        <w:rPr>
          <w:sz w:val="18"/>
          <w:szCs w:val="18"/>
        </w:rPr>
        <w:t>marknad</w:t>
      </w:r>
      <w:r>
        <w:rPr>
          <w:sz w:val="18"/>
          <w:szCs w:val="18"/>
        </w:rPr>
        <w:t>en</w:t>
      </w:r>
      <w:r w:rsidRPr="00403067">
        <w:rPr>
          <w:sz w:val="18"/>
          <w:szCs w:val="18"/>
        </w:rPr>
        <w:t>, och</w:t>
      </w:r>
    </w:p>
    <w:p w14:paraId="5714F4EC" w14:textId="77777777" w:rsidR="00D85371" w:rsidRPr="00403067" w:rsidRDefault="00D85371" w:rsidP="00F775E2">
      <w:pPr>
        <w:pStyle w:val="Brdtextmedindrag"/>
        <w:rPr>
          <w:sz w:val="18"/>
          <w:szCs w:val="18"/>
        </w:rPr>
      </w:pPr>
      <w:r w:rsidRPr="00403067">
        <w:rPr>
          <w:sz w:val="18"/>
          <w:szCs w:val="18"/>
        </w:rPr>
        <w:t>3. </w:t>
      </w:r>
      <w:r w:rsidRPr="00403067">
        <w:rPr>
          <w:spacing w:val="-2"/>
          <w:sz w:val="18"/>
          <w:szCs w:val="18"/>
        </w:rPr>
        <w:t>Berecs riktlinjer om gemensamma tillvägagångs</w:t>
      </w:r>
      <w:r w:rsidRPr="00403067">
        <w:rPr>
          <w:sz w:val="18"/>
          <w:szCs w:val="18"/>
        </w:rPr>
        <w:t>sätt för hur gräns</w:t>
      </w:r>
      <w:r w:rsidRPr="00403067">
        <w:rPr>
          <w:sz w:val="18"/>
          <w:szCs w:val="18"/>
        </w:rPr>
        <w:softHyphen/>
        <w:t>över</w:t>
      </w:r>
      <w:r w:rsidRPr="00403067">
        <w:rPr>
          <w:sz w:val="18"/>
          <w:szCs w:val="18"/>
        </w:rPr>
        <w:softHyphen/>
        <w:t>skrid</w:t>
      </w:r>
      <w:r w:rsidRPr="00403067">
        <w:rPr>
          <w:sz w:val="18"/>
          <w:szCs w:val="18"/>
        </w:rPr>
        <w:softHyphen/>
        <w:t>ande efterfrågan kan mötas.</w:t>
      </w:r>
    </w:p>
    <w:p w14:paraId="5A04E5C3" w14:textId="77777777" w:rsidR="00D85371" w:rsidRPr="00403067" w:rsidRDefault="00D85371" w:rsidP="00F775E2">
      <w:pPr>
        <w:pStyle w:val="Brdtextmedindrag"/>
        <w:ind w:firstLine="0"/>
      </w:pPr>
    </w:p>
    <w:p w14:paraId="08EF567D" w14:textId="77777777" w:rsidR="00D85371" w:rsidRPr="00403067" w:rsidRDefault="00D85371" w:rsidP="00F775E2">
      <w:pPr>
        <w:pStyle w:val="Brdtextmedindrag"/>
        <w:ind w:firstLine="0"/>
      </w:pPr>
      <w:r w:rsidRPr="00403067">
        <w:t xml:space="preserve">Paragrafen reglerar fastställande av relevanta marknader på nationell nivå, marknadsanalysen och identifiering av företag med betydande inflytande på den relevanta marknaden. Den genomför artiklarna 64.3, </w:t>
      </w:r>
      <w:r>
        <w:t xml:space="preserve">66.2, </w:t>
      </w:r>
      <w:r w:rsidRPr="00403067">
        <w:t xml:space="preserve">67.1 </w:t>
      </w:r>
      <w:r w:rsidRPr="00403067">
        <w:lastRenderedPageBreak/>
        <w:t xml:space="preserve">(delvis), 67.2 </w:t>
      </w:r>
      <w:bookmarkStart w:id="1831" w:name="_Hlk36818740"/>
      <w:r w:rsidRPr="00403067">
        <w:t xml:space="preserve">och </w:t>
      </w:r>
      <w:bookmarkEnd w:id="1831"/>
      <w:r w:rsidRPr="00403067">
        <w:t>67.4 (delvis) i EU-direktivet. Övervägandena finns i av</w:t>
      </w:r>
      <w:r w:rsidRPr="00403067">
        <w:softHyphen/>
        <w:t>snitt 14.2.2 och 14.2.3.</w:t>
      </w:r>
    </w:p>
    <w:p w14:paraId="60D5BB6C" w14:textId="0575E4E2" w:rsidR="00D85371" w:rsidRPr="00403067" w:rsidRDefault="00D85371" w:rsidP="00F775E2">
      <w:pPr>
        <w:pStyle w:val="Brdtextmedindrag"/>
      </w:pPr>
      <w:r w:rsidRPr="00403067">
        <w:rPr>
          <w:i/>
        </w:rPr>
        <w:t xml:space="preserve">Första stycket </w:t>
      </w:r>
      <w:r w:rsidRPr="00403067">
        <w:t>motsvarar i huvudsak 8 </w:t>
      </w:r>
      <w:r w:rsidRPr="00B31887">
        <w:t xml:space="preserve">kap. 5 § LEK (se prop. 2002/03: 110 </w:t>
      </w:r>
      <w:r w:rsidR="00EB24E6">
        <w:t>s. 2</w:t>
      </w:r>
      <w:r w:rsidRPr="00B31887">
        <w:t>73 f. och 402 f.). Liksom enligt LEK ska reglerings</w:t>
      </w:r>
      <w:r w:rsidRPr="00B31887">
        <w:softHyphen/>
        <w:t>myndigheten fast</w:t>
      </w:r>
      <w:r w:rsidRPr="00B31887">
        <w:softHyphen/>
        <w:t>ställa mark</w:t>
      </w:r>
      <w:r w:rsidRPr="00B31887">
        <w:softHyphen/>
        <w:t>nader där det kan vara motiverat att införa skyldigheter samt avgränsa marknaden geografiskt. Fastställandet av den relevanta produkt- och tjänstemarknaden inklusive marknadens geografiska avgränsning ska liksom hittills framgå av beslut som regleringsmyndigheten fattar. Det läggs till att myndig</w:t>
      </w:r>
      <w:r w:rsidRPr="00B31887">
        <w:softHyphen/>
        <w:t>heten i det arbetet ska ta hänsyn till graden av infra</w:t>
      </w:r>
      <w:r w:rsidRPr="00B31887">
        <w:softHyphen/>
        <w:t>struktur</w:t>
      </w:r>
      <w:r w:rsidRPr="00B31887">
        <w:softHyphen/>
        <w:t xml:space="preserve">konkurrens inom olika områden och </w:t>
      </w:r>
      <w:r>
        <w:t>i vilken utsträckning som bredband är utbyggt. I relevanta fall ska regleringsmyndigheten alltså be</w:t>
      </w:r>
      <w:r w:rsidR="000802F0">
        <w:softHyphen/>
      </w:r>
      <w:r>
        <w:t xml:space="preserve">akta resultaten av </w:t>
      </w:r>
      <w:r w:rsidRPr="00B31887">
        <w:t>geografiska kartläggning</w:t>
      </w:r>
      <w:r w:rsidRPr="00B31887">
        <w:softHyphen/>
        <w:t>ar</w:t>
      </w:r>
      <w:r w:rsidRPr="00403067">
        <w:t xml:space="preserve"> av bredbands</w:t>
      </w:r>
      <w:r w:rsidRPr="00403067">
        <w:softHyphen/>
        <w:t>utbyggnad. Det s.k. trekriterietestet som ska vara uppfyllt för att en mark</w:t>
      </w:r>
      <w:r w:rsidRPr="00403067">
        <w:softHyphen/>
        <w:t>nad ska anses motivera åläggande av skyldigheter följer av 6 §</w:t>
      </w:r>
      <w:r>
        <w:t>, se författnings</w:t>
      </w:r>
      <w:r w:rsidR="000802F0">
        <w:softHyphen/>
      </w:r>
      <w:r>
        <w:t>kommen</w:t>
      </w:r>
      <w:r w:rsidR="000802F0">
        <w:softHyphen/>
      </w:r>
      <w:r>
        <w:t>taren till den paragrafen</w:t>
      </w:r>
      <w:r w:rsidRPr="00403067">
        <w:t>. De EU-rättsakter som regleringsmyndigheten ska beakta vid faststäl</w:t>
      </w:r>
      <w:r>
        <w:softHyphen/>
      </w:r>
      <w:r w:rsidRPr="00403067">
        <w:t>lan</w:t>
      </w:r>
      <w:r>
        <w:softHyphen/>
      </w:r>
      <w:r w:rsidRPr="00403067">
        <w:t>det av relevanta marknad</w:t>
      </w:r>
      <w:r w:rsidRPr="00403067">
        <w:softHyphen/>
        <w:t>er framgår av tredje stycket.</w:t>
      </w:r>
    </w:p>
    <w:p w14:paraId="0283F90D" w14:textId="3CF655A1" w:rsidR="00D85371" w:rsidRPr="00403067" w:rsidRDefault="00D85371" w:rsidP="00F775E2">
      <w:pPr>
        <w:pStyle w:val="Brdtextmedindrag"/>
      </w:pPr>
      <w:r w:rsidRPr="00403067">
        <w:rPr>
          <w:i/>
        </w:rPr>
        <w:t xml:space="preserve">Andra stycket </w:t>
      </w:r>
      <w:r w:rsidRPr="00403067">
        <w:t xml:space="preserve">bygger på 8 kap. 6 § första och andra styckena LEK (se prop. 2002/03:110 </w:t>
      </w:r>
      <w:r w:rsidR="00EB24E6">
        <w:t>s. 2</w:t>
      </w:r>
      <w:r w:rsidRPr="00403067">
        <w:t>75 f. och 403). Marknadsanalysen ska numera re</w:t>
      </w:r>
      <w:r w:rsidR="00EB5EC9">
        <w:softHyphen/>
      </w:r>
      <w:r w:rsidRPr="00403067">
        <w:t>sult</w:t>
      </w:r>
      <w:r w:rsidRPr="00403067">
        <w:softHyphen/>
        <w:t>era i en bedömning av om en relevant marknad är sådan att den moti</w:t>
      </w:r>
      <w:r w:rsidR="00EB5EC9">
        <w:softHyphen/>
      </w:r>
      <w:r w:rsidRPr="00403067">
        <w:t>vera</w:t>
      </w:r>
      <w:r>
        <w:t>r</w:t>
      </w:r>
      <w:r w:rsidRPr="00403067">
        <w:t xml:space="preserve"> införandet av regleringsskyldigheter. Därmed tydliggörs att det inte enbart är frågan om det råder effektiv konkurrens som ska prövas utan också övriga delar av trekriterietestet, se 6 §. På samma sätt som </w:t>
      </w:r>
      <w:r>
        <w:t>hittills</w:t>
      </w:r>
      <w:r w:rsidRPr="00403067">
        <w:t xml:space="preserve"> ska kommissionens riktlinjer för marknads</w:t>
      </w:r>
      <w:r w:rsidRPr="00403067">
        <w:softHyphen/>
        <w:t>analys och bedömning av bety</w:t>
      </w:r>
      <w:r w:rsidR="00EB5EC9">
        <w:softHyphen/>
      </w:r>
      <w:r w:rsidRPr="00403067">
        <w:t>dande marknadsinflytande beaktas, se tredje stycket.</w:t>
      </w:r>
    </w:p>
    <w:p w14:paraId="1BF620E5" w14:textId="77777777" w:rsidR="00D85371" w:rsidRPr="00403067" w:rsidRDefault="00D85371" w:rsidP="00F775E2">
      <w:pPr>
        <w:pStyle w:val="Brdtextmedindrag"/>
      </w:pPr>
      <w:r w:rsidRPr="00403067">
        <w:t>Marknadsanalysen ska ha ett framåtblickande perspektiv. I detta ingår en bedömning av trolig marknadsutveckling i avsaknad av reglering och med beaktande av konkurrenstryck på andra marknader som kan vara av betydelse, oavsett om dessa är reglerade eller inte. Konkurr</w:t>
      </w:r>
      <w:r w:rsidRPr="00403067">
        <w:softHyphen/>
        <w:t>ens</w:t>
      </w:r>
      <w:r w:rsidRPr="00403067">
        <w:softHyphen/>
        <w:t>situa</w:t>
      </w:r>
      <w:r w:rsidRPr="00403067">
        <w:softHyphen/>
        <w:t>tionen ska analyseras på såväl infrastrukturnivå som när det gäller tillhan</w:t>
      </w:r>
      <w:r w:rsidRPr="00403067">
        <w:softHyphen/>
        <w:t>dahållna tjänster. Vid bedömningen av den förväntade framtida konkur</w:t>
      </w:r>
      <w:r w:rsidRPr="00403067">
        <w:softHyphen/>
        <w:t>rensen ska pågående teknisk utveckling tas med i beräkningen. Analysen ska utgå från att incitamenten att investera i ny infrastruktur så långt som möjligt bör bibehållas. Närmare anvisningar finns i kom</w:t>
      </w:r>
      <w:r w:rsidRPr="00403067">
        <w:softHyphen/>
        <w:t>mis</w:t>
      </w:r>
      <w:r w:rsidRPr="00403067">
        <w:softHyphen/>
        <w:t>sion</w:t>
      </w:r>
      <w:r w:rsidRPr="00403067">
        <w:softHyphen/>
        <w:t>ens rikt</w:t>
      </w:r>
      <w:r w:rsidRPr="00403067">
        <w:softHyphen/>
        <w:t>linjer för marknadsanalys.</w:t>
      </w:r>
    </w:p>
    <w:p w14:paraId="4C58BB5F" w14:textId="77777777" w:rsidR="00D85371" w:rsidRDefault="00D85371" w:rsidP="00F775E2">
      <w:pPr>
        <w:pStyle w:val="Brdtextmedindrag"/>
      </w:pPr>
      <w:r w:rsidRPr="00403067">
        <w:t xml:space="preserve">Om </w:t>
      </w:r>
      <w:r w:rsidRPr="00F018A0">
        <w:t>regleringsmyndigheten bedömer att det är motiverat att ålägga någon skyldigheter på den relevanta marknaden ska myndigheten identi</w:t>
      </w:r>
      <w:r>
        <w:softHyphen/>
      </w:r>
      <w:r w:rsidRPr="00F018A0">
        <w:t>fiera sådana företag som har ett betydande inflytande på den marknaden. Innebörden av detta uttryck framgår av 7 §. En operatör som har identi</w:t>
      </w:r>
      <w:r>
        <w:softHyphen/>
      </w:r>
      <w:r w:rsidRPr="00F018A0">
        <w:t xml:space="preserve">fierats som ett företag med betydande inflytande på en marknad </w:t>
      </w:r>
      <w:r>
        <w:t xml:space="preserve">(SMP-operatör) </w:t>
      </w:r>
      <w:r w:rsidRPr="00F018A0">
        <w:t>ska åläggas en eller flera skyldigheter enligt 12–21 §§</w:t>
      </w:r>
      <w:r>
        <w:t xml:space="preserve"> (SMP-skyldig</w:t>
      </w:r>
      <w:r>
        <w:softHyphen/>
        <w:t>heter)</w:t>
      </w:r>
      <w:r w:rsidRPr="00F018A0">
        <w:t>, se 8 § första stycket. Ett beslut kan avse såväl identifiering av företag med betydande inflytande på en marknad som åläggande av SMP-skyldigheter. Det finns dock inget som hindrar att reglerings</w:t>
      </w:r>
      <w:r>
        <w:softHyphen/>
      </w:r>
      <w:r w:rsidRPr="00F018A0">
        <w:t>myndig</w:t>
      </w:r>
      <w:r>
        <w:softHyphen/>
      </w:r>
      <w:r w:rsidRPr="00F018A0">
        <w:t>heten fattar separata beslut i frågorna eller att ytterligare skyldigheter åläggs vid ett senare tillfälle, se författningskommentaren till 8 §.</w:t>
      </w:r>
    </w:p>
    <w:p w14:paraId="0319159D" w14:textId="77777777" w:rsidR="00D85371" w:rsidRPr="00403067" w:rsidRDefault="00D85371" w:rsidP="00F775E2">
      <w:pPr>
        <w:pStyle w:val="Brdtextmedindrag"/>
      </w:pPr>
      <w:r w:rsidRPr="00403067">
        <w:t xml:space="preserve">Enligt </w:t>
      </w:r>
      <w:r w:rsidRPr="00403067">
        <w:rPr>
          <w:i/>
          <w:iCs/>
        </w:rPr>
        <w:t>tredje stycket</w:t>
      </w:r>
      <w:r w:rsidRPr="00403067">
        <w:rPr>
          <w:i/>
        </w:rPr>
        <w:t xml:space="preserve"> </w:t>
      </w:r>
      <w:r w:rsidRPr="00403067">
        <w:t xml:space="preserve">ska på samma sätt som </w:t>
      </w:r>
      <w:r>
        <w:t>hittills</w:t>
      </w:r>
      <w:r w:rsidRPr="00403067">
        <w:t xml:space="preserve"> kommissionens marknads</w:t>
      </w:r>
      <w:r w:rsidRPr="00403067">
        <w:softHyphen/>
        <w:t>rekom</w:t>
      </w:r>
      <w:r w:rsidRPr="00403067">
        <w:softHyphen/>
        <w:t>mendation samt riktlinjer för marknadsanalys vara styran</w:t>
      </w:r>
      <w:r w:rsidRPr="00403067">
        <w:softHyphen/>
        <w:t>de för regleringsmyndighetens arbete. Ytterligare riktlinjer som särskilt ska beaktas läggs till. Berec kan med stöd av arti</w:t>
      </w:r>
      <w:r w:rsidRPr="00403067">
        <w:softHyphen/>
        <w:t>kel 66.2 i EU-direktivet anta riktlinjer om gränsöver</w:t>
      </w:r>
      <w:r w:rsidRPr="00403067">
        <w:softHyphen/>
        <w:t>skridande efter</w:t>
      </w:r>
      <w:r w:rsidRPr="00403067">
        <w:softHyphen/>
        <w:t xml:space="preserve">frågan. Om sådana riktlinjer </w:t>
      </w:r>
      <w:r w:rsidRPr="00403067">
        <w:lastRenderedPageBreak/>
        <w:t>finns ska även dessa riktlinjer beak</w:t>
      </w:r>
      <w:r w:rsidRPr="00403067">
        <w:softHyphen/>
        <w:t>tas i den utsträckning de är relevanta i det nationella sammanhanget.</w:t>
      </w:r>
    </w:p>
    <w:p w14:paraId="745EE34D" w14:textId="77777777" w:rsidR="00D85371" w:rsidRPr="00403067" w:rsidRDefault="00D85371" w:rsidP="00F775E2">
      <w:pPr>
        <w:pStyle w:val="Brdtextmedindrag"/>
        <w:ind w:firstLine="0"/>
      </w:pPr>
    </w:p>
    <w:p w14:paraId="7742F4D0" w14:textId="1ED37C9E" w:rsidR="00D85371" w:rsidRPr="00403067" w:rsidRDefault="00D85371" w:rsidP="00F775E2">
      <w:pPr>
        <w:pStyle w:val="Brdtextmedindrag"/>
        <w:ind w:firstLine="0"/>
        <w:rPr>
          <w:sz w:val="18"/>
          <w:szCs w:val="18"/>
        </w:rPr>
      </w:pPr>
      <w:r w:rsidRPr="00403067">
        <w:rPr>
          <w:b/>
          <w:sz w:val="18"/>
          <w:szCs w:val="18"/>
        </w:rPr>
        <w:t>6 §</w:t>
      </w:r>
      <w:r w:rsidRPr="003867C0">
        <w:rPr>
          <w:bCs/>
          <w:sz w:val="18"/>
          <w:szCs w:val="18"/>
        </w:rPr>
        <w:t>    </w:t>
      </w:r>
      <w:r>
        <w:rPr>
          <w:bCs/>
          <w:sz w:val="18"/>
          <w:szCs w:val="18"/>
        </w:rPr>
        <w:t>Vid tillämpningen av 5 § kan</w:t>
      </w:r>
      <w:r w:rsidRPr="006C7E3A">
        <w:rPr>
          <w:bCs/>
          <w:sz w:val="18"/>
          <w:szCs w:val="18"/>
        </w:rPr>
        <w:t xml:space="preserve"> </w:t>
      </w:r>
      <w:r>
        <w:rPr>
          <w:bCs/>
          <w:sz w:val="18"/>
          <w:szCs w:val="18"/>
        </w:rPr>
        <w:t xml:space="preserve">det </w:t>
      </w:r>
      <w:r w:rsidRPr="006C7E3A">
        <w:rPr>
          <w:bCs/>
          <w:sz w:val="18"/>
          <w:szCs w:val="18"/>
        </w:rPr>
        <w:t>anses motiverat att ålägga någon skyldig</w:t>
      </w:r>
      <w:r w:rsidR="000802F0">
        <w:rPr>
          <w:bCs/>
          <w:sz w:val="18"/>
          <w:szCs w:val="18"/>
        </w:rPr>
        <w:softHyphen/>
      </w:r>
      <w:r w:rsidRPr="006C7E3A">
        <w:rPr>
          <w:bCs/>
          <w:sz w:val="18"/>
          <w:szCs w:val="18"/>
        </w:rPr>
        <w:t>heter på en marknad</w:t>
      </w:r>
      <w:r>
        <w:rPr>
          <w:bCs/>
          <w:sz w:val="18"/>
          <w:szCs w:val="18"/>
        </w:rPr>
        <w:t xml:space="preserve"> </w:t>
      </w:r>
      <w:r w:rsidRPr="00403067">
        <w:rPr>
          <w:sz w:val="18"/>
          <w:szCs w:val="18"/>
        </w:rPr>
        <w:t>om</w:t>
      </w:r>
    </w:p>
    <w:p w14:paraId="5EB6B96F" w14:textId="77777777" w:rsidR="00D85371" w:rsidRPr="00403067" w:rsidRDefault="00D85371" w:rsidP="00F775E2">
      <w:pPr>
        <w:pStyle w:val="Brdtextmedindrag"/>
        <w:rPr>
          <w:sz w:val="18"/>
          <w:szCs w:val="18"/>
        </w:rPr>
      </w:pPr>
      <w:r w:rsidRPr="00403067">
        <w:rPr>
          <w:sz w:val="18"/>
          <w:szCs w:val="18"/>
        </w:rPr>
        <w:t>1. det finns stora och bestående hinder för marknadsinträde,</w:t>
      </w:r>
    </w:p>
    <w:p w14:paraId="22F4CA7E" w14:textId="77777777" w:rsidR="00D85371" w:rsidRPr="00403067" w:rsidRDefault="00D85371" w:rsidP="00F775E2">
      <w:pPr>
        <w:pStyle w:val="Brdtextmedindrag"/>
        <w:rPr>
          <w:sz w:val="18"/>
          <w:szCs w:val="18"/>
        </w:rPr>
      </w:pPr>
      <w:r w:rsidRPr="00403067">
        <w:rPr>
          <w:sz w:val="18"/>
          <w:szCs w:val="18"/>
        </w:rPr>
        <w:t>2. marknadsstrukturen är sådan att den inte utvecklas mot effektiv kon</w:t>
      </w:r>
      <w:r w:rsidRPr="00403067">
        <w:rPr>
          <w:sz w:val="18"/>
          <w:szCs w:val="18"/>
        </w:rPr>
        <w:softHyphen/>
        <w:t>kurrens, och</w:t>
      </w:r>
    </w:p>
    <w:p w14:paraId="2408FE38" w14:textId="47E41AB0" w:rsidR="00D85371" w:rsidRPr="00403067" w:rsidRDefault="00D85371" w:rsidP="00F775E2">
      <w:pPr>
        <w:pStyle w:val="Brdtextmedindrag"/>
        <w:rPr>
          <w:spacing w:val="-2"/>
          <w:sz w:val="18"/>
          <w:szCs w:val="18"/>
        </w:rPr>
      </w:pPr>
      <w:r w:rsidRPr="00403067">
        <w:rPr>
          <w:sz w:val="18"/>
          <w:szCs w:val="18"/>
        </w:rPr>
        <w:t>3. </w:t>
      </w:r>
      <w:r w:rsidRPr="00403067">
        <w:rPr>
          <w:spacing w:val="-2"/>
          <w:sz w:val="18"/>
          <w:szCs w:val="18"/>
        </w:rPr>
        <w:t>marknadsmisslyckan</w:t>
      </w:r>
      <w:r w:rsidRPr="00403067">
        <w:rPr>
          <w:spacing w:val="-2"/>
          <w:sz w:val="18"/>
          <w:szCs w:val="18"/>
        </w:rPr>
        <w:softHyphen/>
        <w:t>dena</w:t>
      </w:r>
      <w:r w:rsidRPr="003661B1">
        <w:rPr>
          <w:spacing w:val="-2"/>
          <w:sz w:val="18"/>
          <w:szCs w:val="18"/>
        </w:rPr>
        <w:t xml:space="preserve"> </w:t>
      </w:r>
      <w:r w:rsidRPr="00403067">
        <w:rPr>
          <w:spacing w:val="-2"/>
          <w:sz w:val="18"/>
          <w:szCs w:val="18"/>
        </w:rPr>
        <w:t>inte kan åtgärda</w:t>
      </w:r>
      <w:r>
        <w:rPr>
          <w:spacing w:val="-2"/>
          <w:sz w:val="18"/>
          <w:szCs w:val="18"/>
        </w:rPr>
        <w:t>s med stöd</w:t>
      </w:r>
      <w:r w:rsidRPr="00403067">
        <w:rPr>
          <w:spacing w:val="-2"/>
          <w:sz w:val="18"/>
          <w:szCs w:val="18"/>
        </w:rPr>
        <w:t xml:space="preserve"> </w:t>
      </w:r>
      <w:r>
        <w:rPr>
          <w:spacing w:val="-2"/>
          <w:sz w:val="18"/>
          <w:szCs w:val="18"/>
        </w:rPr>
        <w:t xml:space="preserve">av </w:t>
      </w:r>
      <w:r w:rsidRPr="00403067">
        <w:rPr>
          <w:spacing w:val="-2"/>
          <w:sz w:val="18"/>
          <w:szCs w:val="18"/>
        </w:rPr>
        <w:t>den allmänna konkur</w:t>
      </w:r>
      <w:r w:rsidR="000802F0">
        <w:rPr>
          <w:spacing w:val="-2"/>
          <w:sz w:val="18"/>
          <w:szCs w:val="18"/>
        </w:rPr>
        <w:softHyphen/>
      </w:r>
      <w:r w:rsidRPr="00403067">
        <w:rPr>
          <w:spacing w:val="-2"/>
          <w:sz w:val="18"/>
          <w:szCs w:val="18"/>
        </w:rPr>
        <w:t>rensrätten.</w:t>
      </w:r>
    </w:p>
    <w:p w14:paraId="080D77E6" w14:textId="77777777" w:rsidR="00D85371" w:rsidRPr="00403067" w:rsidRDefault="00D85371" w:rsidP="00F775E2">
      <w:pPr>
        <w:pStyle w:val="Brdtextmedindrag"/>
        <w:ind w:firstLine="0"/>
        <w:rPr>
          <w:spacing w:val="-2"/>
        </w:rPr>
      </w:pPr>
    </w:p>
    <w:p w14:paraId="07BD65F6" w14:textId="77777777" w:rsidR="00D85371" w:rsidRPr="00403067" w:rsidRDefault="00D85371" w:rsidP="00F775E2">
      <w:pPr>
        <w:pStyle w:val="Brdtextmedindrag"/>
        <w:ind w:firstLine="0"/>
      </w:pPr>
      <w:r w:rsidRPr="00403067">
        <w:rPr>
          <w:spacing w:val="-2"/>
        </w:rPr>
        <w:t>Paragrafen innehåller det s.k. trekriterietestet som aktualiseras både i fråga om fastställande av relevanta marknader och i mark</w:t>
      </w:r>
      <w:r w:rsidRPr="00403067">
        <w:rPr>
          <w:spacing w:val="-2"/>
        </w:rPr>
        <w:softHyphen/>
        <w:t>nads</w:t>
      </w:r>
      <w:r w:rsidRPr="00403067">
        <w:rPr>
          <w:spacing w:val="-2"/>
        </w:rPr>
        <w:softHyphen/>
        <w:t>analys</w:t>
      </w:r>
      <w:r w:rsidRPr="00403067">
        <w:rPr>
          <w:spacing w:val="-2"/>
        </w:rPr>
        <w:softHyphen/>
        <w:t xml:space="preserve">en, se 5 §. Den saknar motsvarighet i LEK. Paragrafen genomför artikel 67.1 (delvis) i EU-direktivet. </w:t>
      </w:r>
      <w:r w:rsidRPr="00403067">
        <w:t>Över</w:t>
      </w:r>
      <w:r w:rsidRPr="00403067">
        <w:softHyphen/>
        <w:t>väg</w:t>
      </w:r>
      <w:r w:rsidRPr="00403067">
        <w:softHyphen/>
        <w:t>and</w:t>
      </w:r>
      <w:r w:rsidRPr="00403067">
        <w:softHyphen/>
        <w:t>ena finns i avsnitt 14.2.3.</w:t>
      </w:r>
    </w:p>
    <w:p w14:paraId="07FD32B6" w14:textId="77777777" w:rsidR="00D85371" w:rsidRPr="00403067" w:rsidRDefault="00D85371" w:rsidP="00F775E2">
      <w:pPr>
        <w:pStyle w:val="Brdtextmedindrag"/>
      </w:pPr>
      <w:r w:rsidRPr="00403067">
        <w:rPr>
          <w:spacing w:val="-2"/>
        </w:rPr>
        <w:t xml:space="preserve">För att </w:t>
      </w:r>
      <w:r>
        <w:rPr>
          <w:spacing w:val="-2"/>
        </w:rPr>
        <w:t xml:space="preserve">förhandsreglering av en marknad ska kunna komma i fråga </w:t>
      </w:r>
      <w:r w:rsidRPr="00403067">
        <w:rPr>
          <w:spacing w:val="-2"/>
        </w:rPr>
        <w:t>krävs att de tre kumulativa kriterierna är uppfyllda. Paragrafen innebär en kodifie</w:t>
      </w:r>
      <w:r>
        <w:rPr>
          <w:spacing w:val="-2"/>
        </w:rPr>
        <w:softHyphen/>
      </w:r>
      <w:r w:rsidRPr="00403067">
        <w:rPr>
          <w:spacing w:val="-2"/>
        </w:rPr>
        <w:t xml:space="preserve">ring av det s.k. trekriterietestet, som </w:t>
      </w:r>
      <w:r w:rsidRPr="00403067">
        <w:t>tidigare fanns i Euro</w:t>
      </w:r>
      <w:r w:rsidRPr="00403067">
        <w:softHyphen/>
        <w:t>peiska kom</w:t>
      </w:r>
      <w:r w:rsidRPr="00403067">
        <w:softHyphen/>
        <w:t>mission</w:t>
      </w:r>
      <w:r w:rsidRPr="00403067">
        <w:softHyphen/>
        <w:t>ens rekommendation om relevanta produkt- och tjänste</w:t>
      </w:r>
      <w:r w:rsidRPr="00403067">
        <w:softHyphen/>
        <w:t>marknad</w:t>
      </w:r>
      <w:r w:rsidRPr="00403067">
        <w:softHyphen/>
        <w:t>er inom området elektron</w:t>
      </w:r>
      <w:r w:rsidRPr="00403067">
        <w:softHyphen/>
        <w:t>isk kom</w:t>
      </w:r>
      <w:r w:rsidRPr="00403067">
        <w:softHyphen/>
        <w:t>munikation vilka kan komma i fråga för för</w:t>
      </w:r>
      <w:r w:rsidRPr="00403067">
        <w:softHyphen/>
        <w:t>hands</w:t>
      </w:r>
      <w:r w:rsidRPr="00403067">
        <w:softHyphen/>
        <w:t>regler</w:t>
      </w:r>
      <w:r w:rsidRPr="00403067">
        <w:softHyphen/>
        <w:t>ing</w:t>
      </w:r>
      <w:r>
        <w:t xml:space="preserve">, </w:t>
      </w:r>
      <w:r w:rsidRPr="00403067">
        <w:t xml:space="preserve">se 2014 års rekommendation </w:t>
      </w:r>
      <w:r>
        <w:t>(</w:t>
      </w:r>
      <w:r w:rsidRPr="00403067">
        <w:t>2014/710/EU</w:t>
      </w:r>
      <w:r>
        <w:t>)</w:t>
      </w:r>
      <w:r w:rsidRPr="00403067">
        <w:t xml:space="preserve"> som er</w:t>
      </w:r>
      <w:r>
        <w:softHyphen/>
      </w:r>
      <w:r w:rsidRPr="00403067">
        <w:t xml:space="preserve">satts av rekommendation </w:t>
      </w:r>
      <w:r>
        <w:t>(</w:t>
      </w:r>
      <w:r w:rsidRPr="00403067">
        <w:t>EU</w:t>
      </w:r>
      <w:r>
        <w:t>)</w:t>
      </w:r>
      <w:r w:rsidRPr="00403067">
        <w:t xml:space="preserve"> 2020/2245, jfr 5 § tredje stycket 1. Rekom</w:t>
      </w:r>
      <w:r w:rsidRPr="00403067">
        <w:softHyphen/>
        <w:t>men</w:t>
      </w:r>
      <w:r w:rsidRPr="00403067">
        <w:softHyphen/>
        <w:t>da</w:t>
      </w:r>
      <w:r w:rsidRPr="00403067">
        <w:softHyphen/>
        <w:t>tionen innehåller närmare vägledning för bedöm</w:t>
      </w:r>
      <w:r w:rsidRPr="00403067">
        <w:softHyphen/>
        <w:t>ning</w:t>
      </w:r>
      <w:r w:rsidRPr="00403067">
        <w:softHyphen/>
        <w:t>en av respek</w:t>
      </w:r>
      <w:r>
        <w:softHyphen/>
      </w:r>
      <w:r w:rsidRPr="00403067">
        <w:t>tive kriterium.</w:t>
      </w:r>
    </w:p>
    <w:p w14:paraId="178F2744" w14:textId="77777777" w:rsidR="00D85371" w:rsidRPr="00403067" w:rsidRDefault="00D85371" w:rsidP="00F775E2">
      <w:pPr>
        <w:pStyle w:val="Brdtextmedindrag"/>
        <w:ind w:firstLine="0"/>
      </w:pPr>
    </w:p>
    <w:p w14:paraId="69E2298D" w14:textId="4CA9FDD3" w:rsidR="00D85371" w:rsidRPr="00403067" w:rsidRDefault="00D85371" w:rsidP="00F775E2">
      <w:pPr>
        <w:pStyle w:val="Brdtextmedindrag"/>
        <w:ind w:firstLine="0"/>
        <w:rPr>
          <w:sz w:val="18"/>
          <w:szCs w:val="18"/>
        </w:rPr>
      </w:pPr>
      <w:r w:rsidRPr="00403067">
        <w:rPr>
          <w:b/>
          <w:sz w:val="18"/>
          <w:szCs w:val="18"/>
        </w:rPr>
        <w:t>7 §</w:t>
      </w:r>
      <w:r w:rsidRPr="003867C0">
        <w:rPr>
          <w:bCs/>
          <w:sz w:val="18"/>
          <w:szCs w:val="18"/>
        </w:rPr>
        <w:t>    </w:t>
      </w:r>
      <w:r w:rsidRPr="00403067">
        <w:rPr>
          <w:sz w:val="18"/>
          <w:szCs w:val="18"/>
        </w:rPr>
        <w:t>Ett företag ska anses ha ett betydande inflytande på en fastställd marknad om det, antingen enskilt eller tillsammans med andra, har en ställning av sådan ekono</w:t>
      </w:r>
      <w:r w:rsidR="000802F0">
        <w:rPr>
          <w:sz w:val="18"/>
          <w:szCs w:val="18"/>
        </w:rPr>
        <w:softHyphen/>
      </w:r>
      <w:r w:rsidRPr="00403067">
        <w:rPr>
          <w:sz w:val="18"/>
          <w:szCs w:val="18"/>
        </w:rPr>
        <w:t>misk styrka att det i betydande omfattning kan uppträda oberoende av sina kon</w:t>
      </w:r>
      <w:r w:rsidR="000802F0">
        <w:rPr>
          <w:sz w:val="18"/>
          <w:szCs w:val="18"/>
        </w:rPr>
        <w:softHyphen/>
      </w:r>
      <w:r w:rsidRPr="00403067">
        <w:rPr>
          <w:sz w:val="18"/>
          <w:szCs w:val="18"/>
        </w:rPr>
        <w:t>kurrenter, sina kunder och i sista hand av konsumenterna.</w:t>
      </w:r>
    </w:p>
    <w:p w14:paraId="2460FBDD" w14:textId="77777777" w:rsidR="00D85371" w:rsidRPr="00403067" w:rsidRDefault="00D85371" w:rsidP="00F775E2">
      <w:pPr>
        <w:pStyle w:val="Brdtextmedindrag"/>
        <w:ind w:firstLine="0"/>
      </w:pPr>
    </w:p>
    <w:p w14:paraId="37AB0781" w14:textId="23C74823" w:rsidR="00D85371" w:rsidRPr="00403067" w:rsidRDefault="00D85371" w:rsidP="00F775E2">
      <w:pPr>
        <w:pStyle w:val="Brdtextmedindrag"/>
        <w:ind w:firstLine="0"/>
      </w:pPr>
      <w:r w:rsidRPr="00403067">
        <w:t>Paragrafen innehåller definitionen av ett företag med ett betydande infly</w:t>
      </w:r>
      <w:r>
        <w:softHyphen/>
      </w:r>
      <w:r w:rsidRPr="00403067">
        <w:t>tan</w:t>
      </w:r>
      <w:r w:rsidRPr="00403067">
        <w:softHyphen/>
        <w:t>de på en marknad</w:t>
      </w:r>
      <w:r>
        <w:t xml:space="preserve"> (SMP-företag)</w:t>
      </w:r>
      <w:r w:rsidRPr="00403067">
        <w:t xml:space="preserve">. Den motsvarar 8 kap. 7 § första stycket LEK (se prop. 2002/03:110 </w:t>
      </w:r>
      <w:r w:rsidR="00EB24E6">
        <w:t>s. 2</w:t>
      </w:r>
      <w:r w:rsidRPr="00403067">
        <w:t>75 f. och 404). Paragrafen genom</w:t>
      </w:r>
      <w:r>
        <w:softHyphen/>
      </w:r>
      <w:r w:rsidRPr="00403067">
        <w:t>för artikel 63 i EU-direktivet. Övervägandena finns i avsnitt 14.2.3.</w:t>
      </w:r>
    </w:p>
    <w:p w14:paraId="374BBEE0" w14:textId="77777777" w:rsidR="00D85371" w:rsidRPr="00403067" w:rsidRDefault="00D85371" w:rsidP="00F775E2">
      <w:pPr>
        <w:pStyle w:val="Rubrik5utannumrering"/>
      </w:pPr>
      <w:r w:rsidRPr="00403067">
        <w:t>Åläggande av skyldigheter för operatörer med betydande inflytande</w:t>
      </w:r>
    </w:p>
    <w:p w14:paraId="6FE65723" w14:textId="77777777" w:rsidR="00D85371" w:rsidRPr="00403067" w:rsidRDefault="00D85371" w:rsidP="00F775E2">
      <w:pPr>
        <w:pStyle w:val="Brdtext"/>
        <w:rPr>
          <w:sz w:val="18"/>
          <w:szCs w:val="18"/>
        </w:rPr>
      </w:pPr>
      <w:r w:rsidRPr="00403067">
        <w:rPr>
          <w:b/>
          <w:sz w:val="18"/>
          <w:szCs w:val="18"/>
        </w:rPr>
        <w:t>8 §</w:t>
      </w:r>
      <w:r w:rsidRPr="00403067">
        <w:rPr>
          <w:sz w:val="18"/>
          <w:szCs w:val="18"/>
        </w:rPr>
        <w:t xml:space="preserve">    I syfte att skapa effektiv konkurrens </w:t>
      </w:r>
      <w:r>
        <w:rPr>
          <w:sz w:val="18"/>
          <w:szCs w:val="18"/>
        </w:rPr>
        <w:t xml:space="preserve">till förmån </w:t>
      </w:r>
      <w:r w:rsidRPr="00403067">
        <w:rPr>
          <w:sz w:val="18"/>
          <w:szCs w:val="18"/>
        </w:rPr>
        <w:t>för slutanvändarna ska regler</w:t>
      </w:r>
      <w:r w:rsidRPr="00403067">
        <w:rPr>
          <w:sz w:val="18"/>
          <w:szCs w:val="18"/>
        </w:rPr>
        <w:softHyphen/>
        <w:t>ings</w:t>
      </w:r>
      <w:r w:rsidRPr="00403067">
        <w:rPr>
          <w:sz w:val="18"/>
          <w:szCs w:val="18"/>
        </w:rPr>
        <w:softHyphen/>
        <w:t>myndig</w:t>
      </w:r>
      <w:r w:rsidRPr="00403067">
        <w:rPr>
          <w:sz w:val="18"/>
          <w:szCs w:val="18"/>
        </w:rPr>
        <w:softHyphen/>
        <w:t>heten ålägga en operatör</w:t>
      </w:r>
      <w:r>
        <w:rPr>
          <w:sz w:val="18"/>
          <w:szCs w:val="18"/>
        </w:rPr>
        <w:t>,</w:t>
      </w:r>
      <w:r w:rsidRPr="00403067">
        <w:rPr>
          <w:sz w:val="18"/>
          <w:szCs w:val="18"/>
        </w:rPr>
        <w:t xml:space="preserve"> som </w:t>
      </w:r>
      <w:r>
        <w:rPr>
          <w:sz w:val="18"/>
          <w:szCs w:val="18"/>
        </w:rPr>
        <w:t xml:space="preserve">enligt 5 § andra stycket har identifierats som </w:t>
      </w:r>
      <w:r w:rsidRPr="00403067">
        <w:rPr>
          <w:sz w:val="18"/>
          <w:szCs w:val="18"/>
        </w:rPr>
        <w:t>ett företag med betydande inflytande på en marknad</w:t>
      </w:r>
      <w:r>
        <w:rPr>
          <w:sz w:val="18"/>
          <w:szCs w:val="18"/>
        </w:rPr>
        <w:t>,</w:t>
      </w:r>
      <w:r w:rsidRPr="00403067">
        <w:rPr>
          <w:sz w:val="18"/>
          <w:szCs w:val="18"/>
        </w:rPr>
        <w:t xml:space="preserve"> en eller flera skyldig</w:t>
      </w:r>
      <w:r>
        <w:rPr>
          <w:sz w:val="18"/>
          <w:szCs w:val="18"/>
        </w:rPr>
        <w:softHyphen/>
      </w:r>
      <w:r w:rsidRPr="00403067">
        <w:rPr>
          <w:sz w:val="18"/>
          <w:szCs w:val="18"/>
        </w:rPr>
        <w:t>heter enligt 12–21 §§.</w:t>
      </w:r>
    </w:p>
    <w:p w14:paraId="72A9C9A8" w14:textId="76333377" w:rsidR="00D85371" w:rsidRPr="00403067" w:rsidRDefault="00D85371" w:rsidP="00F775E2">
      <w:pPr>
        <w:pStyle w:val="Brdtextmedindrag"/>
        <w:rPr>
          <w:sz w:val="18"/>
          <w:szCs w:val="18"/>
        </w:rPr>
      </w:pPr>
      <w:r w:rsidRPr="00403067">
        <w:rPr>
          <w:sz w:val="18"/>
          <w:szCs w:val="18"/>
        </w:rPr>
        <w:t xml:space="preserve">Regleringsmyndigheten får ålägga en sådan operatör andra skyldigheter </w:t>
      </w:r>
      <w:r>
        <w:rPr>
          <w:sz w:val="18"/>
          <w:szCs w:val="18"/>
        </w:rPr>
        <w:t>avse</w:t>
      </w:r>
      <w:r>
        <w:rPr>
          <w:sz w:val="18"/>
          <w:szCs w:val="18"/>
        </w:rPr>
        <w:softHyphen/>
        <w:t>ende</w:t>
      </w:r>
      <w:r w:rsidRPr="00403067">
        <w:rPr>
          <w:sz w:val="18"/>
          <w:szCs w:val="18"/>
        </w:rPr>
        <w:t xml:space="preserve"> till</w:t>
      </w:r>
      <w:r w:rsidRPr="00403067">
        <w:rPr>
          <w:sz w:val="18"/>
          <w:szCs w:val="18"/>
        </w:rPr>
        <w:softHyphen/>
        <w:t>träde än de som anges i detta kapitel, om det finns synnerliga skäl och åt</w:t>
      </w:r>
      <w:r w:rsidR="000802F0">
        <w:rPr>
          <w:sz w:val="18"/>
          <w:szCs w:val="18"/>
        </w:rPr>
        <w:softHyphen/>
      </w:r>
      <w:r w:rsidR="000802F0">
        <w:rPr>
          <w:sz w:val="18"/>
          <w:szCs w:val="18"/>
        </w:rPr>
        <w:softHyphen/>
      </w:r>
      <w:r w:rsidRPr="00403067">
        <w:rPr>
          <w:sz w:val="18"/>
          <w:szCs w:val="18"/>
        </w:rPr>
        <w:softHyphen/>
        <w:t>gärden har god</w:t>
      </w:r>
      <w:r w:rsidRPr="00403067">
        <w:rPr>
          <w:sz w:val="18"/>
          <w:szCs w:val="18"/>
        </w:rPr>
        <w:softHyphen/>
        <w:t>känts av Europeiska kom</w:t>
      </w:r>
      <w:r w:rsidRPr="00403067">
        <w:rPr>
          <w:sz w:val="18"/>
          <w:szCs w:val="18"/>
        </w:rPr>
        <w:softHyphen/>
        <w:t>mis</w:t>
      </w:r>
      <w:r w:rsidRPr="00403067">
        <w:rPr>
          <w:sz w:val="18"/>
          <w:szCs w:val="18"/>
        </w:rPr>
        <w:softHyphen/>
        <w:t>sion</w:t>
      </w:r>
      <w:r w:rsidRPr="00403067">
        <w:rPr>
          <w:sz w:val="18"/>
          <w:szCs w:val="18"/>
        </w:rPr>
        <w:softHyphen/>
        <w:t>en.</w:t>
      </w:r>
    </w:p>
    <w:p w14:paraId="76AA1A41" w14:textId="77777777" w:rsidR="00D85371" w:rsidRPr="005E26AF" w:rsidRDefault="00D85371" w:rsidP="00F775E2">
      <w:pPr>
        <w:pStyle w:val="Brdtext"/>
      </w:pPr>
    </w:p>
    <w:p w14:paraId="76BE22ED" w14:textId="06AA9C6E" w:rsidR="00D85371" w:rsidRPr="00403067" w:rsidRDefault="00D85371" w:rsidP="00F775E2">
      <w:pPr>
        <w:pStyle w:val="Brdtext"/>
      </w:pPr>
      <w:r w:rsidRPr="00403067">
        <w:t>Paragrafen innehåller de grundläggande bestämmelserna om åläggande av skyldigheter för operatörer med betydande inflytande på en marknad (SMP-operatörer). Den motsvarar i huvudsak 4 kap. 4 § LEK (se prop.</w:t>
      </w:r>
      <w:r>
        <w:t> </w:t>
      </w:r>
      <w:r w:rsidRPr="00403067">
        <w:t xml:space="preserve">2002/03:110 </w:t>
      </w:r>
      <w:r w:rsidR="00EB24E6">
        <w:t>s. 1</w:t>
      </w:r>
      <w:r w:rsidRPr="00403067">
        <w:t>76 f., 273 f. och 375 f.). Paragrafen genomför artik</w:t>
      </w:r>
      <w:r w:rsidR="000802F0">
        <w:softHyphen/>
      </w:r>
      <w:r w:rsidRPr="00403067">
        <w:t>lar</w:t>
      </w:r>
      <w:r w:rsidRPr="00403067">
        <w:softHyphen/>
        <w:t>na 67.4 (delvis) och 68 i EU-direktivet. Övervägandena finns i av</w:t>
      </w:r>
      <w:r w:rsidRPr="00403067">
        <w:softHyphen/>
        <w:t>snitt 14.2.4.</w:t>
      </w:r>
    </w:p>
    <w:p w14:paraId="774ECCEA" w14:textId="0D7AB844" w:rsidR="00D85371" w:rsidRPr="00403067" w:rsidRDefault="00D85371" w:rsidP="00F775E2">
      <w:pPr>
        <w:pStyle w:val="Brdtextmedindrag"/>
      </w:pPr>
      <w:r w:rsidRPr="00403067">
        <w:t xml:space="preserve">Enligt </w:t>
      </w:r>
      <w:r w:rsidRPr="00403067">
        <w:rPr>
          <w:i/>
        </w:rPr>
        <w:t xml:space="preserve">första stycket </w:t>
      </w:r>
      <w:r w:rsidRPr="00403067">
        <w:t xml:space="preserve">ska en SMP-operatör åläggas minst en skyldighet. På samma sätt som </w:t>
      </w:r>
      <w:r>
        <w:t>i LEK</w:t>
      </w:r>
      <w:r w:rsidRPr="00403067">
        <w:t xml:space="preserve"> används uttrycket operatör i bestäm</w:t>
      </w:r>
      <w:r>
        <w:softHyphen/>
      </w:r>
      <w:r w:rsidRPr="00403067">
        <w:t xml:space="preserve">melserna om </w:t>
      </w:r>
      <w:r w:rsidRPr="00403067">
        <w:lastRenderedPageBreak/>
        <w:t>åläggande av skyldigheter, medan uttrycket företag används i bestäm</w:t>
      </w:r>
      <w:r w:rsidRPr="00403067">
        <w:softHyphen/>
        <w:t>mel</w:t>
      </w:r>
      <w:r w:rsidR="008C6874">
        <w:softHyphen/>
      </w:r>
      <w:r w:rsidRPr="00403067">
        <w:t>ser om identifiering av företag med betydande inflytande där bedöm</w:t>
      </w:r>
      <w:r w:rsidRPr="00403067">
        <w:softHyphen/>
        <w:t>ningen görs utifrån konkurrensrättslig metodik, jfr 5 § andra stycket och 7 §. Ut</w:t>
      </w:r>
      <w:r w:rsidR="008C6874">
        <w:softHyphen/>
      </w:r>
      <w:r w:rsidRPr="00403067">
        <w:t>trycket operatör definieras i 1 kap. 7 §.</w:t>
      </w:r>
    </w:p>
    <w:p w14:paraId="25181FBA" w14:textId="37FBBF07" w:rsidR="00D85371" w:rsidRPr="00403067" w:rsidRDefault="00D85371" w:rsidP="00F775E2">
      <w:pPr>
        <w:pStyle w:val="Brdtextmedindrag"/>
      </w:pPr>
      <w:r w:rsidRPr="00403067">
        <w:t>Av proportionalitetsprincipen</w:t>
      </w:r>
      <w:r w:rsidR="003D42C6">
        <w:t>,</w:t>
      </w:r>
      <w:r w:rsidRPr="00403067">
        <w:t xml:space="preserve"> </w:t>
      </w:r>
      <w:r>
        <w:t>som allmänt gäller inom förvaltnings</w:t>
      </w:r>
      <w:r>
        <w:softHyphen/>
        <w:t>rätten (se avsnitt 7)</w:t>
      </w:r>
      <w:r w:rsidR="003D42C6">
        <w:t>,</w:t>
      </w:r>
      <w:r>
        <w:t xml:space="preserve"> </w:t>
      </w:r>
      <w:r w:rsidRPr="00403067">
        <w:t>följer att regleringsmyndigheten ska välja det minst ingripande sättet att komma till rätta med identifierade konkur</w:t>
      </w:r>
      <w:r>
        <w:softHyphen/>
      </w:r>
      <w:r w:rsidRPr="00403067">
        <w:t>rens</w:t>
      </w:r>
      <w:r w:rsidRPr="00403067">
        <w:softHyphen/>
        <w:t>problem. Det an</w:t>
      </w:r>
      <w:r w:rsidRPr="00403067">
        <w:softHyphen/>
        <w:t>ges nu också uttryckligen att skyldigheterna ska ålägg</w:t>
      </w:r>
      <w:r w:rsidRPr="00403067">
        <w:softHyphen/>
        <w:t xml:space="preserve">as i syfte att skapa effektiv konkurrens </w:t>
      </w:r>
      <w:r>
        <w:t xml:space="preserve">till förmån </w:t>
      </w:r>
      <w:r w:rsidRPr="00403067">
        <w:t>för slutanvändarna. Detta innebär att slutanvändarnas valmöjligheter ska säkerställas. Att en SMP-opera</w:t>
      </w:r>
      <w:r w:rsidRPr="00403067">
        <w:softHyphen/>
      </w:r>
      <w:r w:rsidRPr="00403067">
        <w:softHyphen/>
        <w:t>tör har ålagts skyldig</w:t>
      </w:r>
      <w:r w:rsidRPr="00403067">
        <w:softHyphen/>
        <w:t>heter med stöd av paragrafen utesluter inte att operatören åläggs även andra skyl</w:t>
      </w:r>
      <w:r w:rsidRPr="00403067">
        <w:softHyphen/>
        <w:t>digheter enligt lagen, exempelvis skyl</w:t>
      </w:r>
      <w:r w:rsidR="008C6874">
        <w:softHyphen/>
      </w:r>
      <w:r w:rsidRPr="00403067">
        <w:t>dig</w:t>
      </w:r>
      <w:r w:rsidRPr="00403067">
        <w:softHyphen/>
        <w:t>heter enligt 28–33 §§.</w:t>
      </w:r>
    </w:p>
    <w:p w14:paraId="2985D9A5" w14:textId="25EB09AC" w:rsidR="00D85371" w:rsidRPr="00403067" w:rsidRDefault="00D85371" w:rsidP="00F775E2">
      <w:pPr>
        <w:pStyle w:val="Brdtextmedindrag"/>
      </w:pPr>
      <w:r w:rsidRPr="00403067">
        <w:t>Vid bedömningen av vilka skyldigheter som ska införas ska reglerings</w:t>
      </w:r>
      <w:r w:rsidRPr="00403067">
        <w:softHyphen/>
        <w:t>myndigheten beakta sådana åtaganden som erbjuds av en SMP-operatör enligt 22 §. Regleringsmyndigheten ska särskilt beakta de omständigheter som anges i arti</w:t>
      </w:r>
      <w:r w:rsidRPr="00403067">
        <w:softHyphen/>
        <w:t>kel 79.2 andra stycket i EU-direktivet vid bedömningen av lämpliga och proportionella SMP-skyldig</w:t>
      </w:r>
      <w:r w:rsidRPr="00403067">
        <w:softHyphen/>
        <w:t>heter. Bedömningen innefattar en pröv</w:t>
      </w:r>
      <w:r w:rsidRPr="00403067">
        <w:softHyphen/>
        <w:t>ning av om åtagandet är rättvist och rimligt</w:t>
      </w:r>
      <w:r>
        <w:t xml:space="preserve"> och om det är</w:t>
      </w:r>
      <w:r w:rsidRPr="00403067">
        <w:t xml:space="preserve"> öppet för alla marknads</w:t>
      </w:r>
      <w:r>
        <w:softHyphen/>
      </w:r>
      <w:r w:rsidRPr="00403067">
        <w:t>aktörer</w:t>
      </w:r>
      <w:r>
        <w:t>. Prövningen omfattar även om</w:t>
      </w:r>
      <w:r w:rsidRPr="00403067">
        <w:t xml:space="preserve"> tillträdet är tillgäng</w:t>
      </w:r>
      <w:r>
        <w:softHyphen/>
      </w:r>
      <w:r w:rsidRPr="00403067">
        <w:t>ligt i god tid på rättvisa, rimliga och icke-diskriminerande villkor innan relaterade slutkunds</w:t>
      </w:r>
      <w:r w:rsidRPr="00403067">
        <w:softHyphen/>
        <w:t>tjänster börjar tillhandahållas</w:t>
      </w:r>
      <w:r>
        <w:t>.</w:t>
      </w:r>
      <w:r w:rsidRPr="00403067">
        <w:t xml:space="preserve"> </w:t>
      </w:r>
      <w:r>
        <w:t>Reglerings</w:t>
      </w:r>
      <w:r>
        <w:softHyphen/>
        <w:t>myndig</w:t>
      </w:r>
      <w:r>
        <w:softHyphen/>
        <w:t>het</w:t>
      </w:r>
      <w:r w:rsidR="008C6874">
        <w:softHyphen/>
      </w:r>
      <w:r>
        <w:t>en ska också beakta å</w:t>
      </w:r>
      <w:r w:rsidRPr="00403067">
        <w:t>tagandets sammantagna lämplighet för att möjlig</w:t>
      </w:r>
      <w:r w:rsidRPr="00403067">
        <w:softHyphen/>
        <w:t>göra hållbar konkurrens på marknader i efterföljande led och för att under</w:t>
      </w:r>
      <w:r w:rsidRPr="00403067">
        <w:softHyphen/>
        <w:t>lätta gemen</w:t>
      </w:r>
      <w:r w:rsidRPr="00403067">
        <w:softHyphen/>
        <w:t>sam</w:t>
      </w:r>
      <w:r>
        <w:t>t</w:t>
      </w:r>
      <w:r w:rsidRPr="00403067">
        <w:t xml:space="preserve"> anlägg</w:t>
      </w:r>
      <w:r>
        <w:t>ande</w:t>
      </w:r>
      <w:r w:rsidRPr="00403067">
        <w:t xml:space="preserve"> av och </w:t>
      </w:r>
      <w:r>
        <w:t xml:space="preserve">gemensam </w:t>
      </w:r>
      <w:r w:rsidRPr="00403067">
        <w:t>användning av nät med mycket hög kapacitet i slut</w:t>
      </w:r>
      <w:r w:rsidRPr="00403067">
        <w:softHyphen/>
        <w:t>använd</w:t>
      </w:r>
      <w:r w:rsidRPr="00403067">
        <w:softHyphen/>
        <w:t>ar</w:t>
      </w:r>
      <w:r w:rsidRPr="00403067">
        <w:softHyphen/>
        <w:t>nas intresse. Myndigheten ska alltså beakta om åtagandet bidrar till långsiktigt effektiv kon</w:t>
      </w:r>
      <w:r w:rsidRPr="00403067">
        <w:softHyphen/>
        <w:t>kur</w:t>
      </w:r>
      <w:r w:rsidRPr="00403067">
        <w:softHyphen/>
        <w:t>rens i alla delar av leve</w:t>
      </w:r>
      <w:r>
        <w:softHyphen/>
      </w:r>
      <w:r w:rsidRPr="00403067">
        <w:t>rantörs</w:t>
      </w:r>
      <w:r w:rsidRPr="00403067">
        <w:softHyphen/>
        <w:t>kedjan. Slut</w:t>
      </w:r>
      <w:r w:rsidRPr="00403067">
        <w:softHyphen/>
        <w:t>användar</w:t>
      </w:r>
      <w:r w:rsidRPr="00403067">
        <w:softHyphen/>
        <w:t>intresset ska särskilt beak</w:t>
      </w:r>
      <w:r w:rsidRPr="00403067">
        <w:softHyphen/>
        <w:t>tas, vilket inne</w:t>
      </w:r>
      <w:r w:rsidRPr="00403067">
        <w:softHyphen/>
        <w:t>bär att försiktighet på</w:t>
      </w:r>
      <w:r w:rsidRPr="00403067">
        <w:softHyphen/>
        <w:t>kallas i fråga om samarbetsavtal som skulle kunna motverka bästa pris och utbud för slutanvändarna.</w:t>
      </w:r>
    </w:p>
    <w:p w14:paraId="0EFB55D4" w14:textId="77777777" w:rsidR="00D85371" w:rsidRPr="00403067" w:rsidRDefault="00D85371" w:rsidP="00F775E2">
      <w:pPr>
        <w:pStyle w:val="Brdtextmedindrag"/>
      </w:pPr>
      <w:r w:rsidRPr="00403067">
        <w:t>När regleringsmyndigheten har beslutat att ett åtagande om sam</w:t>
      </w:r>
      <w:r w:rsidRPr="00403067">
        <w:softHyphen/>
        <w:t>invest</w:t>
      </w:r>
      <w:r w:rsidRPr="00403067">
        <w:softHyphen/>
        <w:t>er</w:t>
      </w:r>
      <w:r w:rsidRPr="00403067">
        <w:softHyphen/>
        <w:t>ing i anlägg</w:t>
      </w:r>
      <w:r>
        <w:t>andet</w:t>
      </w:r>
      <w:r w:rsidRPr="00403067">
        <w:t xml:space="preserve"> av ett nytt optiskt fibernät ska vara bindande är möjligheten att ålägga ytterligare skyldigheter begränsad, se 23 §.</w:t>
      </w:r>
    </w:p>
    <w:p w14:paraId="5B18530C" w14:textId="77777777" w:rsidR="00D85371" w:rsidRPr="00403067" w:rsidRDefault="00D85371" w:rsidP="00F775E2">
      <w:pPr>
        <w:pStyle w:val="Brdtextmedindrag"/>
      </w:pPr>
      <w:r w:rsidRPr="00403067">
        <w:t>Beslut om identifiering av SMP-företag och beslut om åläggande av skyldigheter fattas vanligen i ett sammanhang. Det finns dock inget som hindrar att besluten fattas vid olika tidpunkter, om det bedöms mer lämp</w:t>
      </w:r>
      <w:r w:rsidRPr="00403067">
        <w:softHyphen/>
        <w:t>ligt. Regleringsmyndigheten kan också senare besluta om ytter</w:t>
      </w:r>
      <w:r w:rsidRPr="00403067">
        <w:softHyphen/>
        <w:t>ligare skyldigheter, om det behövs med hänsyn till marknadsutvecklingen men utvecklingen inte motiverar att det först genomförs en ny marknads</w:t>
      </w:r>
      <w:r w:rsidRPr="00403067">
        <w:softHyphen/>
        <w:t>analys.</w:t>
      </w:r>
    </w:p>
    <w:p w14:paraId="4F36D391" w14:textId="244CAE18" w:rsidR="00D85371" w:rsidRPr="00403067" w:rsidRDefault="00D85371" w:rsidP="00F775E2">
      <w:pPr>
        <w:pStyle w:val="Brdtextmedindrag"/>
      </w:pPr>
      <w:r w:rsidRPr="00403067">
        <w:rPr>
          <w:i/>
        </w:rPr>
        <w:t xml:space="preserve">Andra stycket </w:t>
      </w:r>
      <w:r w:rsidRPr="00403067">
        <w:t>motsvarar i sak 4 kap. 4 § andra stycket LEK. Om regle</w:t>
      </w:r>
      <w:r>
        <w:softHyphen/>
      </w:r>
      <w:r w:rsidRPr="00403067">
        <w:t>rings</w:t>
      </w:r>
      <w:r w:rsidRPr="00403067">
        <w:softHyphen/>
        <w:t>myndigheten identifierar en konkurrenssituation som är så exceptio</w:t>
      </w:r>
      <w:r>
        <w:softHyphen/>
      </w:r>
      <w:r w:rsidRPr="00403067">
        <w:t>nell att andra skyldigheter än de som anges i kapitlet behövs, får sådana skyldig</w:t>
      </w:r>
      <w:r w:rsidRPr="00403067">
        <w:softHyphen/>
        <w:t xml:space="preserve">heter övervägas. När det gäller sådana åtgärder ska kommissionen, </w:t>
      </w:r>
      <w:r w:rsidRPr="00A500ED">
        <w:rPr>
          <w:spacing w:val="-2"/>
        </w:rPr>
        <w:t>genom genomförandeakter, anta beslut som tillåter eller förhindrar den före</w:t>
      </w:r>
      <w:r w:rsidR="00A500ED" w:rsidRPr="00A500ED">
        <w:rPr>
          <w:spacing w:val="-2"/>
        </w:rPr>
        <w:softHyphen/>
      </w:r>
      <w:r w:rsidRPr="00403067">
        <w:t>slagna åtgärden (se artikel 68.3 andra och tredje styckena i EU-direktivet).</w:t>
      </w:r>
    </w:p>
    <w:p w14:paraId="055F4436" w14:textId="77777777" w:rsidR="00D85371" w:rsidRPr="00403067" w:rsidRDefault="00D85371" w:rsidP="00F775E2">
      <w:pPr>
        <w:pStyle w:val="Brdtextmedindrag"/>
        <w:ind w:firstLine="0"/>
      </w:pPr>
    </w:p>
    <w:p w14:paraId="32C879A0" w14:textId="77777777" w:rsidR="00D85371" w:rsidRPr="00403067" w:rsidRDefault="00D85371" w:rsidP="00F775E2">
      <w:pPr>
        <w:pStyle w:val="Brdtextmedindrag"/>
        <w:ind w:firstLine="0"/>
        <w:rPr>
          <w:sz w:val="18"/>
          <w:szCs w:val="18"/>
        </w:rPr>
      </w:pPr>
      <w:r w:rsidRPr="00403067">
        <w:rPr>
          <w:b/>
          <w:sz w:val="18"/>
          <w:szCs w:val="18"/>
        </w:rPr>
        <w:t>9 §</w:t>
      </w:r>
      <w:r w:rsidRPr="003867C0">
        <w:rPr>
          <w:bCs/>
          <w:sz w:val="18"/>
          <w:szCs w:val="18"/>
        </w:rPr>
        <w:t>    </w:t>
      </w:r>
      <w:r w:rsidRPr="00561D93">
        <w:rPr>
          <w:bCs/>
          <w:sz w:val="18"/>
          <w:szCs w:val="18"/>
        </w:rPr>
        <w:t>Ett beslut</w:t>
      </w:r>
      <w:r w:rsidRPr="00561D93">
        <w:rPr>
          <w:b/>
          <w:sz w:val="18"/>
          <w:szCs w:val="18"/>
        </w:rPr>
        <w:t xml:space="preserve"> </w:t>
      </w:r>
      <w:r w:rsidRPr="00403067">
        <w:rPr>
          <w:bCs/>
          <w:sz w:val="18"/>
          <w:szCs w:val="18"/>
        </w:rPr>
        <w:t xml:space="preserve">enligt 8 </w:t>
      </w:r>
      <w:r>
        <w:rPr>
          <w:bCs/>
          <w:sz w:val="18"/>
          <w:szCs w:val="18"/>
        </w:rPr>
        <w:t>eller</w:t>
      </w:r>
      <w:r w:rsidRPr="00403067">
        <w:rPr>
          <w:bCs/>
          <w:sz w:val="18"/>
          <w:szCs w:val="18"/>
        </w:rPr>
        <w:t xml:space="preserve"> </w:t>
      </w:r>
      <w:r w:rsidRPr="00403067">
        <w:rPr>
          <w:sz w:val="18"/>
          <w:szCs w:val="18"/>
        </w:rPr>
        <w:t xml:space="preserve">22 § ska förenas med en skyldighet </w:t>
      </w:r>
      <w:r>
        <w:rPr>
          <w:sz w:val="18"/>
          <w:szCs w:val="18"/>
        </w:rPr>
        <w:t xml:space="preserve">för operatören </w:t>
      </w:r>
      <w:r w:rsidRPr="00403067">
        <w:rPr>
          <w:sz w:val="18"/>
          <w:szCs w:val="18"/>
        </w:rPr>
        <w:t>att i god tid före åtgärden till regleringsmyndigheten anmäla planer på att avveckla eller byta ut nätdelar som omfattas av skyldigheten.</w:t>
      </w:r>
    </w:p>
    <w:p w14:paraId="4FEEB6D5" w14:textId="02E71577" w:rsidR="00D85371" w:rsidRPr="00403067" w:rsidRDefault="00D85371" w:rsidP="00F775E2">
      <w:pPr>
        <w:pStyle w:val="Brdtextmedindrag"/>
        <w:rPr>
          <w:sz w:val="18"/>
          <w:szCs w:val="18"/>
        </w:rPr>
      </w:pPr>
      <w:r w:rsidRPr="00403067">
        <w:rPr>
          <w:sz w:val="18"/>
          <w:szCs w:val="18"/>
        </w:rPr>
        <w:t>Om det är nödvändigt för att säkerställa konkurrensen och slut</w:t>
      </w:r>
      <w:r w:rsidRPr="00403067">
        <w:rPr>
          <w:sz w:val="18"/>
          <w:szCs w:val="18"/>
        </w:rPr>
        <w:softHyphen/>
        <w:t>använ</w:t>
      </w:r>
      <w:r w:rsidRPr="00403067">
        <w:rPr>
          <w:sz w:val="18"/>
          <w:szCs w:val="18"/>
        </w:rPr>
        <w:softHyphen/>
        <w:t>dar</w:t>
      </w:r>
      <w:r w:rsidRPr="00403067">
        <w:rPr>
          <w:sz w:val="18"/>
          <w:szCs w:val="18"/>
        </w:rPr>
        <w:softHyphen/>
        <w:t>nas rättigheter</w:t>
      </w:r>
      <w:r>
        <w:rPr>
          <w:sz w:val="18"/>
          <w:szCs w:val="18"/>
        </w:rPr>
        <w:t>,</w:t>
      </w:r>
      <w:r w:rsidRPr="00403067">
        <w:rPr>
          <w:sz w:val="18"/>
          <w:szCs w:val="18"/>
        </w:rPr>
        <w:t xml:space="preserve"> får regleringsmyndigheten ålägga operatören </w:t>
      </w:r>
      <w:bookmarkStart w:id="1832" w:name="_Hlk45030304"/>
      <w:r w:rsidRPr="00403067">
        <w:rPr>
          <w:sz w:val="18"/>
          <w:szCs w:val="18"/>
        </w:rPr>
        <w:t xml:space="preserve">att </w:t>
      </w:r>
      <w:r>
        <w:rPr>
          <w:sz w:val="18"/>
          <w:szCs w:val="18"/>
        </w:rPr>
        <w:t xml:space="preserve">ge in </w:t>
      </w:r>
      <w:r w:rsidRPr="00403067">
        <w:rPr>
          <w:sz w:val="18"/>
          <w:szCs w:val="18"/>
        </w:rPr>
        <w:t>en detaljerad be</w:t>
      </w:r>
      <w:r w:rsidR="000802F0">
        <w:rPr>
          <w:sz w:val="18"/>
          <w:szCs w:val="18"/>
        </w:rPr>
        <w:softHyphen/>
      </w:r>
      <w:r w:rsidRPr="00403067">
        <w:rPr>
          <w:sz w:val="18"/>
          <w:szCs w:val="18"/>
        </w:rPr>
        <w:lastRenderedPageBreak/>
        <w:t xml:space="preserve">skrivning av planerna med avseende </w:t>
      </w:r>
      <w:bookmarkEnd w:id="1832"/>
      <w:r w:rsidRPr="00403067">
        <w:rPr>
          <w:sz w:val="18"/>
          <w:szCs w:val="18"/>
        </w:rPr>
        <w:t xml:space="preserve">på övergångsperioder och villkor samt </w:t>
      </w:r>
      <w:r>
        <w:rPr>
          <w:sz w:val="18"/>
          <w:szCs w:val="18"/>
        </w:rPr>
        <w:t xml:space="preserve">av </w:t>
      </w:r>
      <w:r w:rsidRPr="00403067">
        <w:rPr>
          <w:sz w:val="18"/>
          <w:szCs w:val="18"/>
        </w:rPr>
        <w:t>vilka jämförbara tillträdesprodukter som erbjuds i stället.</w:t>
      </w:r>
    </w:p>
    <w:p w14:paraId="13E8DCB4" w14:textId="77777777" w:rsidR="00D85371" w:rsidRPr="00403067" w:rsidRDefault="00D85371" w:rsidP="00F775E2">
      <w:pPr>
        <w:pStyle w:val="Brdtextmedindrag"/>
        <w:ind w:firstLine="0"/>
      </w:pPr>
    </w:p>
    <w:p w14:paraId="67679844" w14:textId="77777777" w:rsidR="00D85371" w:rsidRPr="00403067" w:rsidRDefault="00D85371" w:rsidP="00F775E2">
      <w:pPr>
        <w:pStyle w:val="Brdtext"/>
      </w:pPr>
      <w:r w:rsidRPr="00403067">
        <w:t>Paragrafen reglerar bl.a. en anmälningsskyldighet vid avveck</w:t>
      </w:r>
      <w:r w:rsidRPr="00403067">
        <w:softHyphen/>
        <w:t>ling eller utbyte av nätdelar som omfattas av ålagda SMP-skyldigheter eller beslut om att ett åtagande ska vara bindande för en SMP-operatör. Den saknar motsvarighet i LEK. Para</w:t>
      </w:r>
      <w:r w:rsidRPr="00403067">
        <w:softHyphen/>
        <w:t>grafen genomför artikel 81.1 och 81.2 första stycket i EU-direktivet. Övervägand</w:t>
      </w:r>
      <w:r w:rsidRPr="00403067">
        <w:softHyphen/>
        <w:t>ena finns i avsnitt 14.2.5.</w:t>
      </w:r>
    </w:p>
    <w:p w14:paraId="0C494F5C" w14:textId="77777777" w:rsidR="00D85371" w:rsidRPr="00403067" w:rsidRDefault="00D85371" w:rsidP="00F775E2">
      <w:pPr>
        <w:pStyle w:val="Brdtextmedindrag"/>
      </w:pPr>
      <w:r w:rsidRPr="00403067">
        <w:rPr>
          <w:i/>
          <w:iCs/>
        </w:rPr>
        <w:t>Första</w:t>
      </w:r>
      <w:r w:rsidRPr="00403067">
        <w:rPr>
          <w:i/>
        </w:rPr>
        <w:t xml:space="preserve"> stycket </w:t>
      </w:r>
      <w:r w:rsidRPr="00403067">
        <w:rPr>
          <w:iCs/>
        </w:rPr>
        <w:t xml:space="preserve">innebär att en SMP-operatör som </w:t>
      </w:r>
      <w:r>
        <w:rPr>
          <w:iCs/>
        </w:rPr>
        <w:t xml:space="preserve">enligt 8 § </w:t>
      </w:r>
      <w:r w:rsidRPr="00403067">
        <w:rPr>
          <w:iCs/>
        </w:rPr>
        <w:t>har ålagts en tillträdes</w:t>
      </w:r>
      <w:r w:rsidRPr="00403067">
        <w:rPr>
          <w:iCs/>
        </w:rPr>
        <w:softHyphen/>
        <w:t xml:space="preserve">skyldighet </w:t>
      </w:r>
      <w:r>
        <w:rPr>
          <w:iCs/>
        </w:rPr>
        <w:t xml:space="preserve">enligt 12–21 §§ </w:t>
      </w:r>
      <w:r w:rsidRPr="00403067">
        <w:rPr>
          <w:iCs/>
        </w:rPr>
        <w:t xml:space="preserve">också ska åläggas att underrätta regleringsmyndigheten om planerad avveckling av ett nät eller utbyte av nätdelar mot ny infrastruktur. En sådan skyldighet aktualiseras främst i fråga om accessnät. </w:t>
      </w:r>
      <w:r w:rsidRPr="00403067">
        <w:t xml:space="preserve">Den </w:t>
      </w:r>
      <w:r>
        <w:t xml:space="preserve">SMP-operatör </w:t>
      </w:r>
      <w:r w:rsidRPr="00403067">
        <w:t>som tillhanda</w:t>
      </w:r>
      <w:r w:rsidRPr="00403067">
        <w:softHyphen/>
        <w:t>håll</w:t>
      </w:r>
      <w:r w:rsidRPr="00403067">
        <w:softHyphen/>
        <w:t>er tillträde i ett nät som är föremål för reglering och planerar att lägga ner eller ersätta nätet ska alltså anmäla detta till regleringsmyndigheten i god tid före åtgärden. Den tidsgräns som ska gälla för anmälan ska fastställas av reglerings</w:t>
      </w:r>
      <w:r w:rsidRPr="00403067">
        <w:softHyphen/>
        <w:t>myndighet</w:t>
      </w:r>
      <w:r w:rsidRPr="00403067">
        <w:softHyphen/>
        <w:t xml:space="preserve">en i samband med åläggandet av skyldigheten. </w:t>
      </w:r>
      <w:r>
        <w:t>Tiden</w:t>
      </w:r>
      <w:r w:rsidRPr="00403067">
        <w:t xml:space="preserve"> </w:t>
      </w:r>
      <w:r>
        <w:t>bör</w:t>
      </w:r>
      <w:r w:rsidRPr="00403067">
        <w:t xml:space="preserve"> bestäm</w:t>
      </w:r>
      <w:r w:rsidRPr="00403067">
        <w:softHyphen/>
        <w:t xml:space="preserve">mas med hänsyn till bl.a. </w:t>
      </w:r>
      <w:r w:rsidRPr="00403067">
        <w:rPr>
          <w:iCs/>
        </w:rPr>
        <w:t>investeringsviljan hos tillträdande operatör</w:t>
      </w:r>
      <w:r w:rsidRPr="00403067">
        <w:rPr>
          <w:iCs/>
        </w:rPr>
        <w:softHyphen/>
        <w:t xml:space="preserve">er, </w:t>
      </w:r>
      <w:r w:rsidRPr="00403067">
        <w:t xml:space="preserve">incitamenten för övergång till modernare anslutningstekniker och egendomsskyddet. En för lång </w:t>
      </w:r>
      <w:r>
        <w:t xml:space="preserve">sådan </w:t>
      </w:r>
      <w:r w:rsidRPr="00403067">
        <w:t>varseltid kan hämma övergången till modernare anslutnings</w:t>
      </w:r>
      <w:r>
        <w:softHyphen/>
      </w:r>
      <w:r w:rsidRPr="00403067">
        <w:t>tekniker. Sammantaget innebär det en proportio</w:t>
      </w:r>
      <w:r>
        <w:softHyphen/>
      </w:r>
      <w:r w:rsidRPr="00403067">
        <w:t>n</w:t>
      </w:r>
      <w:r w:rsidRPr="00403067">
        <w:softHyphen/>
        <w:t>al</w:t>
      </w:r>
      <w:r w:rsidRPr="00403067">
        <w:softHyphen/>
        <w:t>itets</w:t>
      </w:r>
      <w:r w:rsidRPr="00403067">
        <w:softHyphen/>
        <w:t>avväg</w:t>
      </w:r>
      <w:r w:rsidRPr="00403067">
        <w:softHyphen/>
        <w:t>ning mellan å ena sidan en tillräckligt lång varseltid för att inte hämma investerings</w:t>
      </w:r>
      <w:r>
        <w:softHyphen/>
      </w:r>
      <w:r w:rsidRPr="00403067">
        <w:t>viljan och å andra sidan att tillvarata SMP-operatörens intressen.</w:t>
      </w:r>
    </w:p>
    <w:p w14:paraId="73762A0D" w14:textId="0CC7F405" w:rsidR="00D85371" w:rsidRPr="00403067" w:rsidRDefault="00D85371" w:rsidP="00F775E2">
      <w:pPr>
        <w:pStyle w:val="Brdtextmedindrag"/>
      </w:pPr>
      <w:r w:rsidRPr="00403067">
        <w:t>Anmälningsskyldigheten kan också aktualiseras i fråga om beslut om bindande åtagand</w:t>
      </w:r>
      <w:r w:rsidRPr="00403067">
        <w:softHyphen/>
        <w:t>en enligt 22 §. När regleringsmyndigheten beslutar att ett åtagande ska vara bindande för SMP-operatören ska åtagandet, i tillämp</w:t>
      </w:r>
      <w:r w:rsidR="00485A18">
        <w:softHyphen/>
      </w:r>
      <w:r w:rsidRPr="00403067">
        <w:t>liga fall, förenas med skyldigheten att anmäla planer på att avveckla eller byta ut nätdelar som omfattas av åtagandet.</w:t>
      </w:r>
    </w:p>
    <w:p w14:paraId="17382651" w14:textId="77777777" w:rsidR="00D85371" w:rsidRPr="00403067" w:rsidRDefault="00D85371" w:rsidP="00F775E2">
      <w:pPr>
        <w:pStyle w:val="Brdtextmedindrag"/>
      </w:pPr>
      <w:r w:rsidRPr="00403067">
        <w:rPr>
          <w:i/>
          <w:iCs/>
        </w:rPr>
        <w:t>And</w:t>
      </w:r>
      <w:r w:rsidRPr="00403067">
        <w:rPr>
          <w:i/>
        </w:rPr>
        <w:t xml:space="preserve">ra stycket </w:t>
      </w:r>
      <w:r w:rsidRPr="00403067">
        <w:t>innebär att regleringsmyndigheten vid behov får ålägga SMP-operatören en skyldighet att i detalj redovisa hur övergången från äldre infra</w:t>
      </w:r>
      <w:r w:rsidRPr="00403067">
        <w:softHyphen/>
        <w:t>struktur påverkar kunder</w:t>
      </w:r>
      <w:r>
        <w:t xml:space="preserve"> på grossistnivå</w:t>
      </w:r>
      <w:r w:rsidRPr="00403067">
        <w:t xml:space="preserve"> i nätet, inbegripet vilka villkor som ska gälla, både under övergångsperioden och därefter.</w:t>
      </w:r>
    </w:p>
    <w:p w14:paraId="6022B2FD" w14:textId="77777777" w:rsidR="00D85371" w:rsidRPr="00403067" w:rsidRDefault="00D85371" w:rsidP="00F775E2">
      <w:pPr>
        <w:pStyle w:val="Brdtextmedindrag"/>
      </w:pPr>
      <w:r w:rsidRPr="00403067">
        <w:t>Vid beslut om upphävande av SMP-skyldigheter kan reglerings</w:t>
      </w:r>
      <w:r w:rsidRPr="00403067">
        <w:softHyphen/>
        <w:t>myn</w:t>
      </w:r>
      <w:r w:rsidRPr="00403067">
        <w:softHyphen/>
        <w:t>dig</w:t>
      </w:r>
      <w:r w:rsidRPr="00403067">
        <w:softHyphen/>
        <w:t>heten besluta om villkor som ska gälla under en övergångsperiod, se 34 § andra stycket.</w:t>
      </w:r>
    </w:p>
    <w:p w14:paraId="2E396B47" w14:textId="77777777" w:rsidR="00D85371" w:rsidRPr="00403067" w:rsidRDefault="00D85371" w:rsidP="00F775E2">
      <w:pPr>
        <w:pStyle w:val="Brdtextmedindrag"/>
        <w:ind w:firstLine="0"/>
      </w:pPr>
    </w:p>
    <w:p w14:paraId="6BD554B0" w14:textId="77777777" w:rsidR="00D85371" w:rsidRPr="00403067" w:rsidRDefault="00D85371" w:rsidP="00F775E2">
      <w:pPr>
        <w:pStyle w:val="Brdtextmedindrag"/>
        <w:ind w:firstLine="0"/>
        <w:rPr>
          <w:sz w:val="18"/>
          <w:szCs w:val="18"/>
        </w:rPr>
      </w:pPr>
      <w:r w:rsidRPr="00403067">
        <w:rPr>
          <w:b/>
          <w:sz w:val="18"/>
          <w:szCs w:val="18"/>
        </w:rPr>
        <w:t>10 §</w:t>
      </w:r>
      <w:r w:rsidRPr="00403067">
        <w:rPr>
          <w:sz w:val="18"/>
          <w:szCs w:val="18"/>
        </w:rPr>
        <w:t>    På en marknad för samtalsterminering får regleringsmyndigheten ålägga en skyldighet enligt 19 § endast om Europeiska kommissionen inte har fastställt någon unions</w:t>
      </w:r>
      <w:r w:rsidRPr="00403067">
        <w:rPr>
          <w:sz w:val="18"/>
          <w:szCs w:val="18"/>
        </w:rPr>
        <w:softHyphen/>
        <w:t>omfattande termineringstaxa för marknaden.</w:t>
      </w:r>
    </w:p>
    <w:p w14:paraId="721ED23B" w14:textId="77777777" w:rsidR="00D85371" w:rsidRPr="00403067" w:rsidRDefault="00D85371" w:rsidP="00F775E2">
      <w:pPr>
        <w:pStyle w:val="Brdtext"/>
      </w:pPr>
    </w:p>
    <w:p w14:paraId="237409A9" w14:textId="77777777" w:rsidR="00D85371" w:rsidRPr="00403067" w:rsidRDefault="00D85371" w:rsidP="00F775E2">
      <w:pPr>
        <w:pStyle w:val="Brdtext"/>
      </w:pPr>
      <w:r w:rsidRPr="00403067">
        <w:t>Paragrafen begränsar möjligheten att ålägga en SMP-operatör skyldigheter om priskontroll på marknaderna för fast respektive mobil samtals</w:t>
      </w:r>
      <w:r w:rsidRPr="00403067">
        <w:softHyphen/>
        <w:t>termine</w:t>
      </w:r>
      <w:r>
        <w:softHyphen/>
      </w:r>
      <w:r w:rsidRPr="00403067">
        <w:t>ring. Den saknar motsvarighet i LEK. Paragrafen genomför artikel 75.2 i EU-direk</w:t>
      </w:r>
      <w:r w:rsidRPr="00403067">
        <w:softHyphen/>
        <w:t>tivet. Övervägandena finns i avsnitt 14.2.4.</w:t>
      </w:r>
    </w:p>
    <w:p w14:paraId="35A36559" w14:textId="5F6002B1" w:rsidR="00D85371" w:rsidRPr="00403067" w:rsidRDefault="00D85371" w:rsidP="00F775E2">
      <w:pPr>
        <w:pStyle w:val="Brdtextmedindrag"/>
      </w:pPr>
      <w:r w:rsidRPr="00403067">
        <w:t xml:space="preserve">Europeiska kommissionen </w:t>
      </w:r>
      <w:r>
        <w:t xml:space="preserve">har fastställt </w:t>
      </w:r>
      <w:r w:rsidRPr="00403067">
        <w:t>en unions</w:t>
      </w:r>
      <w:r w:rsidRPr="00403067">
        <w:softHyphen/>
        <w:t xml:space="preserve">omfattande </w:t>
      </w:r>
      <w:r>
        <w:t xml:space="preserve">högsta </w:t>
      </w:r>
      <w:r w:rsidRPr="00403067">
        <w:t>termineringstaxa för fast respektive mobil samtals</w:t>
      </w:r>
      <w:r w:rsidRPr="00403067">
        <w:softHyphen/>
        <w:t>terminering</w:t>
      </w:r>
      <w:r>
        <w:t xml:space="preserve"> (dvs. slutet av ett samtal, enligt definitionen i 1 kap. 7 §, som en operatör tar emot i sitt nät så att dennes slutanvändare kan nås), se kommissionens delegerade förordning (EU) 2021/654 av den 18 december 2020 om komplettering av Europaparlamentets och rådets direktiv (EU) 2018/1972 genom fast</w:t>
      </w:r>
      <w:r>
        <w:softHyphen/>
      </w:r>
      <w:r>
        <w:lastRenderedPageBreak/>
        <w:t>ställande av en enda unions</w:t>
      </w:r>
      <w:r>
        <w:softHyphen/>
        <w:t>omfat</w:t>
      </w:r>
      <w:r>
        <w:softHyphen/>
        <w:t>tande högsta termineringstaxa för röst</w:t>
      </w:r>
      <w:r w:rsidR="0078567A">
        <w:softHyphen/>
      </w:r>
      <w:r>
        <w:t>samtal i mobila nät och en enda unions</w:t>
      </w:r>
      <w:r>
        <w:softHyphen/>
        <w:t>omfattande högsta termine</w:t>
      </w:r>
      <w:r>
        <w:softHyphen/>
        <w:t>rings</w:t>
      </w:r>
      <w:r>
        <w:softHyphen/>
        <w:t>taxa för röstsamtal i fasta nät</w:t>
      </w:r>
      <w:r w:rsidRPr="00403067">
        <w:t xml:space="preserve">. </w:t>
      </w:r>
      <w:r>
        <w:t>Den högsta t</w:t>
      </w:r>
      <w:r w:rsidRPr="00403067">
        <w:t>erminer</w:t>
      </w:r>
      <w:r w:rsidRPr="00403067">
        <w:softHyphen/>
        <w:t>ings</w:t>
      </w:r>
      <w:r w:rsidRPr="00403067">
        <w:softHyphen/>
        <w:t>taxan gäll</w:t>
      </w:r>
      <w:r>
        <w:t>er</w:t>
      </w:r>
      <w:r w:rsidRPr="00403067">
        <w:t xml:space="preserve"> för alla till</w:t>
      </w:r>
      <w:r w:rsidR="0078567A">
        <w:softHyphen/>
      </w:r>
      <w:r w:rsidRPr="00403067">
        <w:t xml:space="preserve">handahållare </w:t>
      </w:r>
      <w:r>
        <w:t>av samtals</w:t>
      </w:r>
      <w:r>
        <w:softHyphen/>
        <w:t xml:space="preserve">termineringstjänster i grossistledet </w:t>
      </w:r>
      <w:r w:rsidRPr="00403067">
        <w:t>inom unionen. Den delegerade akten ska ses över vart femte år. Paragrafen innebär att regler</w:t>
      </w:r>
      <w:r w:rsidRPr="00403067">
        <w:softHyphen/>
        <w:t>ings</w:t>
      </w:r>
      <w:r w:rsidRPr="00403067">
        <w:softHyphen/>
        <w:t>myndig</w:t>
      </w:r>
      <w:r w:rsidRPr="00403067">
        <w:softHyphen/>
        <w:t>het</w:t>
      </w:r>
      <w:r w:rsidRPr="00403067">
        <w:softHyphen/>
        <w:t>en får införa skyldigheter om kostnads</w:t>
      </w:r>
      <w:r w:rsidR="001927A0">
        <w:softHyphen/>
      </w:r>
      <w:r w:rsidRPr="00403067">
        <w:t>orienterade terminer</w:t>
      </w:r>
      <w:r w:rsidRPr="00403067">
        <w:softHyphen/>
        <w:t>ings</w:t>
      </w:r>
      <w:r w:rsidRPr="00403067">
        <w:softHyphen/>
        <w:t>taxor på natio</w:t>
      </w:r>
      <w:r>
        <w:softHyphen/>
      </w:r>
      <w:r w:rsidRPr="00403067">
        <w:t>nell nivå först sedan kom</w:t>
      </w:r>
      <w:r w:rsidRPr="00403067">
        <w:softHyphen/>
        <w:t>missionen vid en över</w:t>
      </w:r>
      <w:r w:rsidR="0078567A">
        <w:softHyphen/>
      </w:r>
      <w:r w:rsidRPr="00403067">
        <w:t>syn av den delegerade akten har beslutat att inte be</w:t>
      </w:r>
      <w:r w:rsidRPr="00403067">
        <w:softHyphen/>
        <w:t>hålla den unions</w:t>
      </w:r>
      <w:r w:rsidR="0078567A">
        <w:softHyphen/>
      </w:r>
      <w:r w:rsidRPr="00403067">
        <w:t>omfattande taxan.</w:t>
      </w:r>
    </w:p>
    <w:p w14:paraId="5873CFB6" w14:textId="77777777" w:rsidR="00D85371" w:rsidRPr="00403067" w:rsidRDefault="00D85371" w:rsidP="00F775E2">
      <w:pPr>
        <w:pStyle w:val="Brdtextmedindrag"/>
        <w:ind w:firstLine="0"/>
      </w:pPr>
    </w:p>
    <w:p w14:paraId="6DF464C9" w14:textId="77777777" w:rsidR="00D85371" w:rsidRDefault="00D85371" w:rsidP="00F775E2">
      <w:pPr>
        <w:pStyle w:val="Brdtext"/>
        <w:rPr>
          <w:sz w:val="18"/>
          <w:szCs w:val="18"/>
        </w:rPr>
      </w:pPr>
      <w:r w:rsidRPr="00403067">
        <w:rPr>
          <w:b/>
          <w:sz w:val="18"/>
          <w:szCs w:val="18"/>
        </w:rPr>
        <w:t>11 §</w:t>
      </w:r>
      <w:r w:rsidRPr="00403067">
        <w:rPr>
          <w:sz w:val="18"/>
          <w:szCs w:val="18"/>
        </w:rPr>
        <w:t>    Regleringsmyndigheten får ålägga en operatör som är ett rent grossist</w:t>
      </w:r>
      <w:r w:rsidRPr="00403067">
        <w:rPr>
          <w:sz w:val="18"/>
          <w:szCs w:val="18"/>
        </w:rPr>
        <w:softHyphen/>
        <w:t xml:space="preserve">företag skyldigheter enligt 12, 14 eller 15 § eller andra skyldigheter enligt 19 § än </w:t>
      </w:r>
      <w:r>
        <w:rPr>
          <w:sz w:val="18"/>
          <w:szCs w:val="18"/>
        </w:rPr>
        <w:t>sådana som avser</w:t>
      </w:r>
      <w:r w:rsidRPr="00403067">
        <w:rPr>
          <w:sz w:val="18"/>
          <w:szCs w:val="18"/>
        </w:rPr>
        <w:t xml:space="preserve"> rättvis och skälig prissättning, endast om</w:t>
      </w:r>
    </w:p>
    <w:p w14:paraId="53CB73E5" w14:textId="77777777" w:rsidR="00D85371" w:rsidRPr="00BF70AE" w:rsidRDefault="00D85371" w:rsidP="00F775E2">
      <w:pPr>
        <w:pStyle w:val="Brdtextmedindrag"/>
        <w:rPr>
          <w:sz w:val="18"/>
          <w:szCs w:val="18"/>
        </w:rPr>
      </w:pPr>
      <w:r w:rsidRPr="00BF70AE">
        <w:rPr>
          <w:sz w:val="18"/>
          <w:szCs w:val="18"/>
        </w:rPr>
        <w:t xml:space="preserve">1. myndigheten tidigare har ålagt operatören skyldigheter enligt 13 eller 16 § eller en skyldighet om rättvis och </w:t>
      </w:r>
      <w:r>
        <w:rPr>
          <w:sz w:val="18"/>
          <w:szCs w:val="18"/>
        </w:rPr>
        <w:t>skälig</w:t>
      </w:r>
      <w:r w:rsidRPr="00BF70AE">
        <w:rPr>
          <w:sz w:val="18"/>
          <w:szCs w:val="18"/>
        </w:rPr>
        <w:t xml:space="preserve"> prissättning, och</w:t>
      </w:r>
    </w:p>
    <w:p w14:paraId="3F2A0237" w14:textId="27108AC4" w:rsidR="00D85371" w:rsidRPr="00BF70AE" w:rsidRDefault="00D85371" w:rsidP="00F775E2">
      <w:pPr>
        <w:pStyle w:val="Brdtextmedindrag"/>
        <w:rPr>
          <w:sz w:val="18"/>
          <w:szCs w:val="18"/>
        </w:rPr>
      </w:pPr>
      <w:r w:rsidRPr="00BF70AE">
        <w:rPr>
          <w:sz w:val="18"/>
          <w:szCs w:val="18"/>
        </w:rPr>
        <w:t>2. ytterligare skyldig</w:t>
      </w:r>
      <w:r w:rsidRPr="00BF70AE">
        <w:rPr>
          <w:sz w:val="18"/>
          <w:szCs w:val="18"/>
        </w:rPr>
        <w:softHyphen/>
        <w:t>heter krävs på grund av att de villkor som ope</w:t>
      </w:r>
      <w:r w:rsidRPr="00BF70AE">
        <w:rPr>
          <w:sz w:val="18"/>
          <w:szCs w:val="18"/>
        </w:rPr>
        <w:softHyphen/>
        <w:t>ratören er</w:t>
      </w:r>
      <w:r w:rsidR="001927A0">
        <w:rPr>
          <w:sz w:val="18"/>
          <w:szCs w:val="18"/>
        </w:rPr>
        <w:softHyphen/>
      </w:r>
      <w:r w:rsidRPr="00BF70AE">
        <w:rPr>
          <w:sz w:val="18"/>
          <w:szCs w:val="18"/>
        </w:rPr>
        <w:t xml:space="preserve">bjuder </w:t>
      </w:r>
      <w:bookmarkStart w:id="1833" w:name="_Hlk34232014"/>
      <w:r w:rsidRPr="00BF70AE">
        <w:rPr>
          <w:sz w:val="18"/>
          <w:szCs w:val="18"/>
        </w:rPr>
        <w:t>medför eller kan medföra konkurrens</w:t>
      </w:r>
      <w:r w:rsidRPr="00BF70AE">
        <w:rPr>
          <w:sz w:val="18"/>
          <w:szCs w:val="18"/>
        </w:rPr>
        <w:softHyphen/>
        <w:t>problem till skada för slutanvändarna.</w:t>
      </w:r>
      <w:bookmarkEnd w:id="1833"/>
    </w:p>
    <w:p w14:paraId="49A3D2A5" w14:textId="77777777" w:rsidR="00D85371" w:rsidRPr="00403067" w:rsidRDefault="00D85371" w:rsidP="00F775E2">
      <w:pPr>
        <w:pStyle w:val="Brdtextmedindrag"/>
        <w:rPr>
          <w:sz w:val="18"/>
          <w:szCs w:val="18"/>
        </w:rPr>
      </w:pPr>
      <w:r w:rsidRPr="00403067">
        <w:rPr>
          <w:sz w:val="18"/>
          <w:szCs w:val="18"/>
        </w:rPr>
        <w:t>Operatören ska till regleringsmyndigheten omgående anmäla omstän</w:t>
      </w:r>
      <w:r w:rsidRPr="00403067">
        <w:rPr>
          <w:sz w:val="18"/>
          <w:szCs w:val="18"/>
        </w:rPr>
        <w:softHyphen/>
        <w:t>digheter som kan påverka bedömningen av om operatören är ett rent grossistföretag.</w:t>
      </w:r>
    </w:p>
    <w:p w14:paraId="2CD4D58A" w14:textId="77777777" w:rsidR="00D85371" w:rsidRPr="00403067" w:rsidRDefault="00D85371" w:rsidP="00F775E2">
      <w:pPr>
        <w:pStyle w:val="Brdtextmedindrag"/>
        <w:ind w:firstLine="0"/>
      </w:pPr>
    </w:p>
    <w:p w14:paraId="7C10E18D" w14:textId="77777777" w:rsidR="00D85371" w:rsidRPr="00403067" w:rsidRDefault="00D85371" w:rsidP="00F775E2">
      <w:pPr>
        <w:pStyle w:val="Brdtext"/>
      </w:pPr>
      <w:r w:rsidRPr="00403067">
        <w:t>Paragrafen begränsar möjligheten att ålägga ett rent grossist</w:t>
      </w:r>
      <w:r w:rsidRPr="00403067">
        <w:softHyphen/>
        <w:t>företag vissa av de skyldig</w:t>
      </w:r>
      <w:r w:rsidRPr="00403067">
        <w:softHyphen/>
        <w:t>het</w:t>
      </w:r>
      <w:r w:rsidRPr="00403067">
        <w:softHyphen/>
        <w:t>er som kan åläggas en SMP-operatör. Den saknar mot</w:t>
      </w:r>
      <w:r>
        <w:softHyphen/>
      </w:r>
      <w:r w:rsidRPr="00403067">
        <w:t>svarighet i LEK. Paragrafen genomför artikel 80 i EU-direktivet. Över</w:t>
      </w:r>
      <w:r>
        <w:softHyphen/>
      </w:r>
      <w:r w:rsidRPr="00403067">
        <w:t>vägandena finns i avsnitt 14.2.6.</w:t>
      </w:r>
    </w:p>
    <w:p w14:paraId="2EA9D6EF" w14:textId="77777777" w:rsidR="00D85371" w:rsidRPr="00403067" w:rsidRDefault="00D85371" w:rsidP="00F775E2">
      <w:pPr>
        <w:pStyle w:val="Brdtextmedindrag"/>
      </w:pPr>
      <w:r w:rsidRPr="00403067">
        <w:t>Paragrafen innebär att det inte ska gälla alltför omfattande marknads</w:t>
      </w:r>
      <w:r w:rsidRPr="00403067">
        <w:softHyphen/>
        <w:t xml:space="preserve">reglering för rena grossistföretag, eftersom sådana företag </w:t>
      </w:r>
      <w:r>
        <w:t xml:space="preserve">kan vara till </w:t>
      </w:r>
      <w:r w:rsidRPr="006E7EFE">
        <w:rPr>
          <w:spacing w:val="-2"/>
        </w:rPr>
        <w:t>nytta i skapandet av en välfungerande grossist</w:t>
      </w:r>
      <w:r w:rsidRPr="006E7EFE">
        <w:rPr>
          <w:spacing w:val="-2"/>
        </w:rPr>
        <w:softHyphen/>
        <w:t>marknad med positiva effekter</w:t>
      </w:r>
      <w:r>
        <w:t xml:space="preserve"> på slutkundskonkurrensen i efterföljande led. Rena grossistföretag saknar </w:t>
      </w:r>
      <w:r w:rsidRPr="00403067">
        <w:t>som regel sak</w:t>
      </w:r>
      <w:r w:rsidRPr="00403067">
        <w:softHyphen/>
        <w:t>nar incitament att diskriminera sina kunder. En definition av rent grossist</w:t>
      </w:r>
      <w:r w:rsidRPr="00403067">
        <w:softHyphen/>
        <w:t>företag finns i 1 kap. 7 §.</w:t>
      </w:r>
    </w:p>
    <w:p w14:paraId="44A75A47" w14:textId="77777777" w:rsidR="00D85371" w:rsidRPr="00403067" w:rsidRDefault="00D85371" w:rsidP="00F775E2">
      <w:pPr>
        <w:pStyle w:val="Brdtextmedindrag"/>
      </w:pPr>
      <w:r w:rsidRPr="00403067">
        <w:rPr>
          <w:i/>
        </w:rPr>
        <w:t xml:space="preserve">Första stycket </w:t>
      </w:r>
      <w:r w:rsidRPr="00403067">
        <w:t>innebär att en SMP-operatör som är ett rent grossist</w:t>
      </w:r>
      <w:r w:rsidRPr="00403067">
        <w:softHyphen/>
        <w:t>företag som utgångspunkt endast får åläggas skyldigheter om att tillämpa icke-diskriminerande villkor, om att lämna tillträde till nät och tillhörande faciliteter och om att tillämpa rättvisa och skäliga priser (13, 16 och 19 §§). Reglerings</w:t>
      </w:r>
      <w:r w:rsidRPr="00403067">
        <w:softHyphen/>
        <w:t>myndigheten ska se över sådana skyldigheter som har ålagts ett rent grossistföretag om konkurrens</w:t>
      </w:r>
      <w:r w:rsidRPr="00403067">
        <w:softHyphen/>
        <w:t>problem har uppstått eller sannolikt kommer att uppstå till skada för slut</w:t>
      </w:r>
      <w:r w:rsidRPr="00403067">
        <w:softHyphen/>
        <w:t>användarna. I första hand behöver myn</w:t>
      </w:r>
      <w:r w:rsidRPr="00403067">
        <w:softHyphen/>
        <w:t>dig</w:t>
      </w:r>
      <w:r w:rsidRPr="00403067">
        <w:softHyphen/>
        <w:t xml:space="preserve">heten överväga om en ändring av ålagda skyldigheter kan </w:t>
      </w:r>
      <w:r>
        <w:t>mot</w:t>
      </w:r>
      <w:r>
        <w:softHyphen/>
        <w:t>ver</w:t>
      </w:r>
      <w:r>
        <w:softHyphen/>
        <w:t>ka</w:t>
      </w:r>
      <w:r w:rsidRPr="00403067">
        <w:t xml:space="preserve"> kon</w:t>
      </w:r>
      <w:r w:rsidRPr="00403067">
        <w:softHyphen/>
        <w:t>kurrens</w:t>
      </w:r>
      <w:r w:rsidRPr="00403067">
        <w:softHyphen/>
        <w:t>problemet. Först om det krävs att det rena grossist</w:t>
      </w:r>
      <w:r w:rsidRPr="00403067">
        <w:softHyphen/>
        <w:t>företaget åläggs andra skyldigheter för att reglerings</w:t>
      </w:r>
      <w:r w:rsidRPr="00403067">
        <w:softHyphen/>
        <w:t>myndigheten ska komma till rätta med konkurrensproblemet får myndigheten ålägga operatören skyl</w:t>
      </w:r>
      <w:r w:rsidRPr="00403067">
        <w:softHyphen/>
        <w:t>dig</w:t>
      </w:r>
      <w:r w:rsidRPr="00403067">
        <w:softHyphen/>
        <w:t>heter i fråga om insyn, om särredo</w:t>
      </w:r>
      <w:r w:rsidRPr="00403067">
        <w:softHyphen/>
        <w:t>visning, om tillträde till anläggnings</w:t>
      </w:r>
      <w:r w:rsidRPr="00403067">
        <w:softHyphen/>
        <w:t>infra</w:t>
      </w:r>
      <w:r w:rsidRPr="00403067">
        <w:softHyphen/>
        <w:t xml:space="preserve">struktur eller om andra skyldigheter om </w:t>
      </w:r>
      <w:bookmarkStart w:id="1834" w:name="_Hlk52460514"/>
      <w:r w:rsidRPr="00403067">
        <w:t>kostnads</w:t>
      </w:r>
      <w:r w:rsidRPr="00403067">
        <w:softHyphen/>
        <w:t>täckning och pris</w:t>
      </w:r>
      <w:r w:rsidRPr="00403067">
        <w:softHyphen/>
        <w:t xml:space="preserve">sättning </w:t>
      </w:r>
      <w:bookmarkEnd w:id="1834"/>
      <w:r w:rsidRPr="00403067">
        <w:t>(12, 14, 15 och 19 §§). Bedömningen ska ske utifrån effekten av de villkor som operatör</w:t>
      </w:r>
      <w:r w:rsidRPr="00403067">
        <w:softHyphen/>
        <w:t>en erbjuder. Priskontroll kan t.ex. aktualiseras om SMP-operatören, som en följd av bristande kon</w:t>
      </w:r>
      <w:r w:rsidRPr="00403067">
        <w:softHyphen/>
        <w:t>kurrens, håller grossist</w:t>
      </w:r>
      <w:r>
        <w:softHyphen/>
      </w:r>
      <w:r w:rsidRPr="00403067">
        <w:t>priser</w:t>
      </w:r>
      <w:r w:rsidRPr="00403067">
        <w:softHyphen/>
        <w:t>na uppe och detta är till skada för slut</w:t>
      </w:r>
      <w:r w:rsidRPr="00403067">
        <w:softHyphen/>
        <w:t>använ</w:t>
      </w:r>
      <w:r w:rsidRPr="00403067">
        <w:softHyphen/>
        <w:t>darna.</w:t>
      </w:r>
    </w:p>
    <w:p w14:paraId="633F2C42" w14:textId="77777777" w:rsidR="00D85371" w:rsidRPr="00403067" w:rsidRDefault="00D85371" w:rsidP="00F775E2">
      <w:pPr>
        <w:pStyle w:val="Brdtextmedindrag"/>
        <w:rPr>
          <w:sz w:val="18"/>
          <w:szCs w:val="18"/>
        </w:rPr>
      </w:pPr>
      <w:r w:rsidRPr="00403067">
        <w:t xml:space="preserve">Enligt </w:t>
      </w:r>
      <w:r w:rsidRPr="00403067">
        <w:rPr>
          <w:i/>
        </w:rPr>
        <w:t xml:space="preserve">andra stycket </w:t>
      </w:r>
      <w:r w:rsidRPr="00403067">
        <w:t>ska regleringsmyndigheten underrättas om omstän</w:t>
      </w:r>
      <w:r w:rsidRPr="00403067">
        <w:softHyphen/>
        <w:t>dig</w:t>
      </w:r>
      <w:r w:rsidRPr="00403067">
        <w:softHyphen/>
        <w:t>heter som kan påverka SMP-operatörens status som rent grossist</w:t>
      </w:r>
      <w:r w:rsidRPr="00403067">
        <w:softHyphen/>
        <w:t>företag.</w:t>
      </w:r>
    </w:p>
    <w:p w14:paraId="0991D159" w14:textId="77777777" w:rsidR="00D85371" w:rsidRPr="00403067" w:rsidRDefault="00D85371" w:rsidP="00F775E2">
      <w:pPr>
        <w:pStyle w:val="Rubrik5utannumrering"/>
      </w:pPr>
      <w:r w:rsidRPr="00403067">
        <w:lastRenderedPageBreak/>
        <w:t>Vilka skyldigheter som får åläggas</w:t>
      </w:r>
      <w:r>
        <w:t xml:space="preserve"> med stöd av 8 §</w:t>
      </w:r>
    </w:p>
    <w:p w14:paraId="3A18EFFD" w14:textId="77777777" w:rsidR="00D85371" w:rsidRPr="006E3820" w:rsidRDefault="00D85371" w:rsidP="00F775E2">
      <w:pPr>
        <w:pStyle w:val="Brdtext"/>
      </w:pPr>
      <w:r w:rsidRPr="006E3820">
        <w:t xml:space="preserve">Rubriken utformas enligt </w:t>
      </w:r>
      <w:r w:rsidRPr="006E3820">
        <w:rPr>
          <w:i/>
          <w:iCs/>
        </w:rPr>
        <w:t>Lagrådets</w:t>
      </w:r>
      <w:r w:rsidRPr="006E3820">
        <w:t xml:space="preserve"> förslag.</w:t>
      </w:r>
    </w:p>
    <w:p w14:paraId="69BBA0A3" w14:textId="77777777" w:rsidR="00D85371" w:rsidRPr="006E3820" w:rsidRDefault="00D85371" w:rsidP="00F775E2">
      <w:pPr>
        <w:pStyle w:val="Brdtextmedindrag"/>
      </w:pPr>
    </w:p>
    <w:p w14:paraId="5E0E8459" w14:textId="77777777" w:rsidR="00D85371" w:rsidRPr="00403067" w:rsidRDefault="00D85371" w:rsidP="00F775E2">
      <w:pPr>
        <w:pStyle w:val="Brdtext"/>
        <w:rPr>
          <w:sz w:val="18"/>
          <w:szCs w:val="18"/>
        </w:rPr>
      </w:pPr>
      <w:r w:rsidRPr="00403067">
        <w:rPr>
          <w:b/>
          <w:sz w:val="18"/>
          <w:szCs w:val="18"/>
        </w:rPr>
        <w:t>12 §</w:t>
      </w:r>
      <w:r w:rsidRPr="003867C0">
        <w:rPr>
          <w:bCs/>
          <w:sz w:val="18"/>
          <w:szCs w:val="18"/>
        </w:rPr>
        <w:t>    </w:t>
      </w:r>
      <w:r w:rsidRPr="00403067">
        <w:rPr>
          <w:sz w:val="18"/>
          <w:szCs w:val="18"/>
        </w:rPr>
        <w:t>En operatör som är ett företag med betydande inflytande på en marknad får åläggas att i ett referenserbjudande eller på något annat sätt offentliggöra specifice</w:t>
      </w:r>
      <w:r w:rsidRPr="00403067">
        <w:rPr>
          <w:sz w:val="18"/>
          <w:szCs w:val="18"/>
        </w:rPr>
        <w:softHyphen/>
        <w:t>rade uppgifter om</w:t>
      </w:r>
    </w:p>
    <w:p w14:paraId="6DF84330" w14:textId="77777777" w:rsidR="00D85371" w:rsidRPr="00403067" w:rsidRDefault="00D85371" w:rsidP="00F775E2">
      <w:pPr>
        <w:pStyle w:val="Brdtextmedindrag"/>
        <w:rPr>
          <w:sz w:val="18"/>
          <w:szCs w:val="18"/>
        </w:rPr>
      </w:pPr>
      <w:r w:rsidRPr="00403067">
        <w:rPr>
          <w:sz w:val="18"/>
          <w:szCs w:val="18"/>
        </w:rPr>
        <w:t>1. redovisning,</w:t>
      </w:r>
    </w:p>
    <w:p w14:paraId="6836881D" w14:textId="77777777" w:rsidR="00D85371" w:rsidRPr="00403067" w:rsidRDefault="00D85371" w:rsidP="00F775E2">
      <w:pPr>
        <w:pStyle w:val="Brdtextmedindrag"/>
        <w:rPr>
          <w:sz w:val="18"/>
          <w:szCs w:val="18"/>
        </w:rPr>
      </w:pPr>
      <w:r w:rsidRPr="00403067">
        <w:rPr>
          <w:sz w:val="18"/>
          <w:szCs w:val="18"/>
        </w:rPr>
        <w:t>2. tekniska specifikationer,</w:t>
      </w:r>
    </w:p>
    <w:p w14:paraId="0F10AE29" w14:textId="77777777" w:rsidR="00D85371" w:rsidRPr="00403067" w:rsidRDefault="00D85371" w:rsidP="00F775E2">
      <w:pPr>
        <w:pStyle w:val="Brdtextmedindrag"/>
        <w:rPr>
          <w:sz w:val="18"/>
          <w:szCs w:val="18"/>
        </w:rPr>
      </w:pPr>
      <w:r w:rsidRPr="00403067">
        <w:rPr>
          <w:sz w:val="18"/>
          <w:szCs w:val="18"/>
        </w:rPr>
        <w:t>3. nätegenskaper,</w:t>
      </w:r>
    </w:p>
    <w:p w14:paraId="0DF60468" w14:textId="77777777" w:rsidR="00D85371" w:rsidRPr="00403067" w:rsidRDefault="00D85371" w:rsidP="00F775E2">
      <w:pPr>
        <w:pStyle w:val="Brdtextmedindrag"/>
        <w:rPr>
          <w:sz w:val="18"/>
          <w:szCs w:val="18"/>
        </w:rPr>
      </w:pPr>
      <w:r w:rsidRPr="00403067">
        <w:rPr>
          <w:sz w:val="18"/>
          <w:szCs w:val="18"/>
        </w:rPr>
        <w:t>4. villkor för tillhandahållande och användning, inbegripet villkor som begrän</w:t>
      </w:r>
      <w:r w:rsidRPr="00403067">
        <w:rPr>
          <w:sz w:val="18"/>
          <w:szCs w:val="18"/>
        </w:rPr>
        <w:softHyphen/>
        <w:t>sar tillträde till eller användning av vissa tjänster,</w:t>
      </w:r>
    </w:p>
    <w:p w14:paraId="3213D563" w14:textId="77777777" w:rsidR="00D85371" w:rsidRPr="00403067" w:rsidRDefault="00D85371" w:rsidP="00F775E2">
      <w:pPr>
        <w:pStyle w:val="Brdtextmedindrag"/>
        <w:rPr>
          <w:sz w:val="18"/>
          <w:szCs w:val="18"/>
        </w:rPr>
      </w:pPr>
      <w:r w:rsidRPr="00403067">
        <w:rPr>
          <w:sz w:val="18"/>
          <w:szCs w:val="18"/>
        </w:rPr>
        <w:t>5. prissättning, eller</w:t>
      </w:r>
    </w:p>
    <w:p w14:paraId="3DEDF502" w14:textId="77777777" w:rsidR="00D85371" w:rsidRPr="00403067" w:rsidRDefault="00D85371" w:rsidP="00F775E2">
      <w:pPr>
        <w:pStyle w:val="Brdtextmedindrag"/>
        <w:rPr>
          <w:sz w:val="18"/>
          <w:szCs w:val="18"/>
        </w:rPr>
      </w:pPr>
      <w:r w:rsidRPr="00403067">
        <w:rPr>
          <w:sz w:val="18"/>
          <w:szCs w:val="18"/>
        </w:rPr>
        <w:t>6. andra förhållanden som behövs för insyn i fråga om samtrafik och andra former av tillträde.</w:t>
      </w:r>
    </w:p>
    <w:p w14:paraId="6CDD107C" w14:textId="1F13C249" w:rsidR="00D85371" w:rsidRDefault="00D85371" w:rsidP="00F775E2">
      <w:pPr>
        <w:pStyle w:val="Brdtextmedindrag"/>
        <w:rPr>
          <w:sz w:val="18"/>
          <w:szCs w:val="18"/>
        </w:rPr>
      </w:pPr>
      <w:r w:rsidRPr="00403067">
        <w:rPr>
          <w:sz w:val="18"/>
          <w:szCs w:val="18"/>
        </w:rPr>
        <w:t xml:space="preserve">I ett beslut </w:t>
      </w:r>
      <w:r>
        <w:rPr>
          <w:sz w:val="18"/>
          <w:szCs w:val="18"/>
        </w:rPr>
        <w:t xml:space="preserve">om åläggande </w:t>
      </w:r>
      <w:r w:rsidRPr="00403067">
        <w:rPr>
          <w:sz w:val="18"/>
          <w:szCs w:val="18"/>
        </w:rPr>
        <w:t>ska det anges vilka uppgifter som ska tillhanda</w:t>
      </w:r>
      <w:r>
        <w:rPr>
          <w:sz w:val="18"/>
          <w:szCs w:val="18"/>
        </w:rPr>
        <w:softHyphen/>
      </w:r>
      <w:r w:rsidRPr="00403067">
        <w:rPr>
          <w:sz w:val="18"/>
          <w:szCs w:val="18"/>
        </w:rPr>
        <w:t>hållas, hur de</w:t>
      </w:r>
      <w:r w:rsidRPr="00403067">
        <w:rPr>
          <w:sz w:val="18"/>
          <w:szCs w:val="18"/>
        </w:rPr>
        <w:softHyphen/>
        <w:t>taljerade uppgifterna ska vara och på vilket sätt de ska offentliggöras.</w:t>
      </w:r>
    </w:p>
    <w:p w14:paraId="77CE5F2D" w14:textId="03F9B589" w:rsidR="00D85371" w:rsidRPr="00403067" w:rsidRDefault="00D85371" w:rsidP="00F775E2">
      <w:pPr>
        <w:pStyle w:val="Brdtextmedindrag"/>
        <w:rPr>
          <w:sz w:val="18"/>
          <w:szCs w:val="18"/>
        </w:rPr>
      </w:pPr>
      <w:r w:rsidRPr="00403067">
        <w:rPr>
          <w:sz w:val="18"/>
          <w:szCs w:val="18"/>
        </w:rPr>
        <w:t>Operatören får åläggas att ändra en uppgift</w:t>
      </w:r>
      <w:r>
        <w:rPr>
          <w:sz w:val="18"/>
          <w:szCs w:val="18"/>
        </w:rPr>
        <w:t xml:space="preserve"> enligt första stycket</w:t>
      </w:r>
      <w:r w:rsidRPr="00403067">
        <w:rPr>
          <w:sz w:val="18"/>
          <w:szCs w:val="18"/>
        </w:rPr>
        <w:t xml:space="preserve"> om det är nöd</w:t>
      </w:r>
      <w:r w:rsidR="001927A0">
        <w:rPr>
          <w:sz w:val="18"/>
          <w:szCs w:val="18"/>
        </w:rPr>
        <w:softHyphen/>
      </w:r>
      <w:r w:rsidRPr="00403067">
        <w:rPr>
          <w:sz w:val="18"/>
          <w:szCs w:val="18"/>
        </w:rPr>
        <w:t>vändigt för att den ska stämma över</w:t>
      </w:r>
      <w:r w:rsidRPr="00403067">
        <w:rPr>
          <w:sz w:val="18"/>
          <w:szCs w:val="18"/>
        </w:rPr>
        <w:softHyphen/>
        <w:t>ens med en skyldighet som har beslutats enligt detta kapitel.</w:t>
      </w:r>
    </w:p>
    <w:p w14:paraId="4326448C" w14:textId="77777777" w:rsidR="00D85371" w:rsidRPr="00403067" w:rsidRDefault="00D85371" w:rsidP="00F775E2">
      <w:pPr>
        <w:pStyle w:val="Brdtextmedindrag"/>
        <w:rPr>
          <w:sz w:val="18"/>
          <w:szCs w:val="18"/>
        </w:rPr>
      </w:pPr>
      <w:r w:rsidRPr="00403067">
        <w:rPr>
          <w:sz w:val="18"/>
          <w:szCs w:val="18"/>
        </w:rPr>
        <w:t>Ett beslut enligt denna paragraf får förenas med vite.</w:t>
      </w:r>
    </w:p>
    <w:p w14:paraId="2E208ACC" w14:textId="77777777" w:rsidR="00D85371" w:rsidRPr="00403067" w:rsidRDefault="00D85371" w:rsidP="00F775E2">
      <w:pPr>
        <w:pStyle w:val="Brdtext"/>
      </w:pPr>
    </w:p>
    <w:p w14:paraId="31798914" w14:textId="113EA387" w:rsidR="00D85371" w:rsidRPr="00403067" w:rsidRDefault="00D85371" w:rsidP="00F775E2">
      <w:pPr>
        <w:pStyle w:val="Brdtext"/>
      </w:pPr>
      <w:r w:rsidRPr="00403067">
        <w:t>Paragrafen gör det möjligt att ålägga en SMP-operatör att ge insyn i de villkor som gäller för samtrafik och andra former av tillträde. Den mot</w:t>
      </w:r>
      <w:r>
        <w:softHyphen/>
      </w:r>
      <w:r w:rsidRPr="00403067">
        <w:t xml:space="preserve">svarar i sak 4 kap. 5 § LEK (se prop. 2002/03:110 </w:t>
      </w:r>
      <w:r w:rsidR="00EB24E6">
        <w:t>s. 1</w:t>
      </w:r>
      <w:r w:rsidRPr="00403067">
        <w:t xml:space="preserve">68 f. och 376 och prop. 2010/11:115 </w:t>
      </w:r>
      <w:r w:rsidR="00EB24E6">
        <w:t>s. 7</w:t>
      </w:r>
      <w:r w:rsidRPr="00403067">
        <w:t>3 f. och 161). Paragrafen genomför arti</w:t>
      </w:r>
      <w:r w:rsidRPr="00403067">
        <w:softHyphen/>
        <w:t>kel 69.1–</w:t>
      </w:r>
      <w:r>
        <w:t>69.</w:t>
      </w:r>
      <w:r w:rsidRPr="00403067">
        <w:t>3 i EU-direktivet. Övervägandena finns i avsnitt 14.3.1.</w:t>
      </w:r>
    </w:p>
    <w:p w14:paraId="1E8C9D5C" w14:textId="77777777" w:rsidR="00D85371" w:rsidRPr="00403067" w:rsidRDefault="00D85371" w:rsidP="00F775E2">
      <w:pPr>
        <w:pStyle w:val="Brdtextmedindrag"/>
      </w:pPr>
      <w:r w:rsidRPr="008A5170">
        <w:t xml:space="preserve">Som specificeras i EU-direktivet kan </w:t>
      </w:r>
      <w:r>
        <w:t>e</w:t>
      </w:r>
      <w:r w:rsidRPr="00403067">
        <w:t xml:space="preserve">tt krav enligt </w:t>
      </w:r>
      <w:r w:rsidRPr="00403067">
        <w:rPr>
          <w:i/>
        </w:rPr>
        <w:t xml:space="preserve">första stycket </w:t>
      </w:r>
      <w:r>
        <w:rPr>
          <w:i/>
        </w:rPr>
        <w:t xml:space="preserve">punkten </w:t>
      </w:r>
      <w:r w:rsidRPr="00403067">
        <w:rPr>
          <w:i/>
        </w:rPr>
        <w:t xml:space="preserve">3 </w:t>
      </w:r>
      <w:r w:rsidRPr="00403067">
        <w:t>avse att offentliggöra såväl nätegen</w:t>
      </w:r>
      <w:r w:rsidRPr="00403067">
        <w:softHyphen/>
        <w:t>skaperna i sig som deras förväntade utveckling.</w:t>
      </w:r>
    </w:p>
    <w:p w14:paraId="137D84C7" w14:textId="77777777" w:rsidR="00D85371" w:rsidRDefault="00D85371" w:rsidP="00F775E2">
      <w:pPr>
        <w:pStyle w:val="Brdtextmedindrag"/>
      </w:pPr>
      <w:r>
        <w:t>Av EU-direktivet framgår även att o</w:t>
      </w:r>
      <w:r w:rsidRPr="00403067">
        <w:t>ffentliggörande av upp</w:t>
      </w:r>
      <w:r w:rsidRPr="00403067">
        <w:softHyphen/>
        <w:t xml:space="preserve">gifter enligt </w:t>
      </w:r>
      <w:r w:rsidRPr="00403067">
        <w:rPr>
          <w:i/>
        </w:rPr>
        <w:t xml:space="preserve">första stycket </w:t>
      </w:r>
      <w:r>
        <w:rPr>
          <w:i/>
        </w:rPr>
        <w:t xml:space="preserve">punkten </w:t>
      </w:r>
      <w:r w:rsidRPr="00403067">
        <w:rPr>
          <w:i/>
        </w:rPr>
        <w:t>4</w:t>
      </w:r>
      <w:r w:rsidRPr="00403067">
        <w:t xml:space="preserve"> kan behövas särskilt med avseende på över</w:t>
      </w:r>
      <w:r w:rsidRPr="00403067">
        <w:softHyphen/>
        <w:t>gång från en tidigare generations infra</w:t>
      </w:r>
      <w:r>
        <w:softHyphen/>
      </w:r>
      <w:r w:rsidRPr="00403067">
        <w:t>struktur.</w:t>
      </w:r>
    </w:p>
    <w:p w14:paraId="515B7C2A" w14:textId="77777777" w:rsidR="00D85371" w:rsidRPr="00403067" w:rsidRDefault="00D85371" w:rsidP="00F775E2">
      <w:pPr>
        <w:pStyle w:val="Brdtext"/>
        <w:rPr>
          <w:b/>
        </w:rPr>
      </w:pPr>
    </w:p>
    <w:p w14:paraId="3DB7481A" w14:textId="77777777" w:rsidR="00D85371" w:rsidRPr="00403067" w:rsidRDefault="00D85371" w:rsidP="00F775E2">
      <w:pPr>
        <w:pStyle w:val="Brdtext"/>
        <w:rPr>
          <w:sz w:val="18"/>
          <w:szCs w:val="18"/>
        </w:rPr>
      </w:pPr>
      <w:r w:rsidRPr="00403067">
        <w:rPr>
          <w:b/>
          <w:sz w:val="18"/>
          <w:szCs w:val="18"/>
        </w:rPr>
        <w:t>13 §    </w:t>
      </w:r>
      <w:r w:rsidRPr="00403067">
        <w:rPr>
          <w:sz w:val="18"/>
          <w:szCs w:val="18"/>
        </w:rPr>
        <w:t>En operatör som är ett företag med betydande inflytande på en marknad får åläggas att tillämpa icke-diskriminerande villkor i sin verksamhet. En sådan skyl</w:t>
      </w:r>
      <w:r w:rsidRPr="00403067">
        <w:rPr>
          <w:sz w:val="18"/>
          <w:szCs w:val="18"/>
        </w:rPr>
        <w:softHyphen/>
        <w:t>dighet ska särskilt säkerställa att</w:t>
      </w:r>
    </w:p>
    <w:p w14:paraId="3B55D60D" w14:textId="77777777" w:rsidR="00D85371" w:rsidRPr="00403067" w:rsidRDefault="00D85371" w:rsidP="00F775E2">
      <w:pPr>
        <w:pStyle w:val="Brdtextmedindrag"/>
        <w:rPr>
          <w:sz w:val="18"/>
          <w:szCs w:val="18"/>
        </w:rPr>
      </w:pPr>
      <w:r w:rsidRPr="00403067">
        <w:rPr>
          <w:sz w:val="18"/>
          <w:szCs w:val="18"/>
        </w:rPr>
        <w:t>1. operatören under likvärdiga omständigheter tillämpar likvärdiga villkor för andra som tillhandahåller likvärdiga tjänster, och</w:t>
      </w:r>
    </w:p>
    <w:p w14:paraId="67018AEF" w14:textId="77777777" w:rsidR="00D85371" w:rsidRPr="00403067" w:rsidRDefault="00D85371" w:rsidP="00F775E2">
      <w:pPr>
        <w:pStyle w:val="Brdtextmedindrag"/>
      </w:pPr>
      <w:r w:rsidRPr="00403067">
        <w:rPr>
          <w:sz w:val="18"/>
          <w:szCs w:val="18"/>
        </w:rPr>
        <w:t>2. de tjänster och den information som operatören erbjuder andra tillhandahålls på samma villkor och med samma kvalitet som gäller för operatörens egna tjänster eller för dotterbolags eller samarbetspartners tjänster.</w:t>
      </w:r>
    </w:p>
    <w:p w14:paraId="413BE757" w14:textId="77777777" w:rsidR="00D85371" w:rsidRPr="00403067" w:rsidRDefault="00D85371" w:rsidP="00F775E2">
      <w:pPr>
        <w:pStyle w:val="Brdtextmedindrag"/>
        <w:ind w:firstLine="0"/>
      </w:pPr>
    </w:p>
    <w:p w14:paraId="3226B964" w14:textId="1D4D1C54" w:rsidR="00D85371" w:rsidRPr="00403067" w:rsidRDefault="00D85371" w:rsidP="00F775E2">
      <w:pPr>
        <w:pStyle w:val="Brdtext"/>
      </w:pPr>
      <w:r w:rsidRPr="00403067">
        <w:t xml:space="preserve">Paragrafen gör det möjligt att ålägga en SMP-operatör att tillämpa icke-diskriminerande villkor i sin verksamhet. Den motsvarar i sak 4 kap. 6 § LEK (se prop. 2002/03:110 </w:t>
      </w:r>
      <w:r w:rsidR="00EB24E6">
        <w:t>s. 1</w:t>
      </w:r>
      <w:r w:rsidRPr="00403067">
        <w:t>71 och 376 f.). Paragrafen genomför arti</w:t>
      </w:r>
      <w:r w:rsidRPr="00403067">
        <w:softHyphen/>
        <w:t>kel</w:t>
      </w:r>
      <w:r>
        <w:t> </w:t>
      </w:r>
      <w:r w:rsidRPr="00403067">
        <w:t>70 i EU-direktivet. Övervägandena finns i avsnitt 14.3.2.</w:t>
      </w:r>
    </w:p>
    <w:p w14:paraId="12A3016E" w14:textId="77777777" w:rsidR="00D85371" w:rsidRPr="00403067" w:rsidRDefault="00D85371" w:rsidP="00F775E2">
      <w:pPr>
        <w:pStyle w:val="Brdtextmedindrag"/>
      </w:pPr>
      <w:r w:rsidRPr="00403067">
        <w:t>För att säkerställa likvärdigt tillträde kan exempelvis en operatör, om det bedöms proportionellt i det enskilda fallet, åläggas att leverera tillträdes</w:t>
      </w:r>
      <w:r w:rsidRPr="00403067">
        <w:softHyphen/>
        <w:t>produkter och tillträdestjänster till alla företag, även det egna, med samma leveranstider och på samma villkor, inklusive pris- och servicenivåer, och med hjälp av samma system och förfaranden.</w:t>
      </w:r>
    </w:p>
    <w:p w14:paraId="127A931C" w14:textId="77777777" w:rsidR="00D85371" w:rsidRPr="00403067" w:rsidRDefault="00D85371" w:rsidP="00F775E2">
      <w:pPr>
        <w:pStyle w:val="Brdtext"/>
        <w:rPr>
          <w:b/>
        </w:rPr>
      </w:pPr>
    </w:p>
    <w:p w14:paraId="036A4ADA" w14:textId="77777777" w:rsidR="00D85371" w:rsidRPr="00403067" w:rsidDel="00A46129" w:rsidRDefault="00D85371" w:rsidP="00F775E2">
      <w:pPr>
        <w:pStyle w:val="Brdtext"/>
        <w:rPr>
          <w:sz w:val="18"/>
          <w:szCs w:val="18"/>
        </w:rPr>
      </w:pPr>
      <w:r w:rsidRPr="00403067">
        <w:rPr>
          <w:b/>
          <w:sz w:val="18"/>
          <w:szCs w:val="18"/>
        </w:rPr>
        <w:lastRenderedPageBreak/>
        <w:t>14 §</w:t>
      </w:r>
      <w:r w:rsidRPr="003867C0">
        <w:rPr>
          <w:bCs/>
          <w:sz w:val="18"/>
          <w:szCs w:val="18"/>
        </w:rPr>
        <w:t>    </w:t>
      </w:r>
      <w:r w:rsidRPr="00403067">
        <w:rPr>
          <w:sz w:val="18"/>
          <w:szCs w:val="18"/>
        </w:rPr>
        <w:t>En operatör som är ett företag med betydande inflytande på en marknad får åläggas att särredovisa och rapportera specificerad verksamhet med anknytning till samtrafik och andra former av tillträde. En sådan skyldighet kan avse att operatö</w:t>
      </w:r>
      <w:r w:rsidRPr="00403067">
        <w:rPr>
          <w:sz w:val="18"/>
          <w:szCs w:val="18"/>
        </w:rPr>
        <w:softHyphen/>
        <w:t>ren ska ge insyn i sina grossistpriser och sina priser vid intern försälj</w:t>
      </w:r>
      <w:r w:rsidRPr="00403067">
        <w:rPr>
          <w:sz w:val="18"/>
          <w:szCs w:val="18"/>
        </w:rPr>
        <w:softHyphen/>
        <w:t>ning eller till</w:t>
      </w:r>
      <w:r w:rsidRPr="00403067">
        <w:rPr>
          <w:sz w:val="18"/>
          <w:szCs w:val="18"/>
        </w:rPr>
        <w:softHyphen/>
        <w:t>handa</w:t>
      </w:r>
      <w:r w:rsidRPr="00403067">
        <w:rPr>
          <w:sz w:val="18"/>
          <w:szCs w:val="18"/>
        </w:rPr>
        <w:softHyphen/>
        <w:t>hålla en myndighet sin redovisning, inbegripet uppgifter om in</w:t>
      </w:r>
      <w:r w:rsidRPr="00403067">
        <w:rPr>
          <w:sz w:val="18"/>
          <w:szCs w:val="18"/>
        </w:rPr>
        <w:softHyphen/>
        <w:t>täkter från andra.</w:t>
      </w:r>
    </w:p>
    <w:p w14:paraId="1FC65115" w14:textId="77777777" w:rsidR="00D85371" w:rsidRPr="00403067" w:rsidRDefault="00D85371" w:rsidP="00F775E2">
      <w:pPr>
        <w:pStyle w:val="Brdtext"/>
      </w:pPr>
    </w:p>
    <w:p w14:paraId="16215BD6" w14:textId="0BA55274" w:rsidR="00D85371" w:rsidRPr="00403067" w:rsidRDefault="00D85371" w:rsidP="00F775E2">
      <w:pPr>
        <w:pStyle w:val="Brdtext"/>
      </w:pPr>
      <w:r w:rsidRPr="00403067">
        <w:t>Paragrafen gör det möjligt att ålägga en SMP-operatör att särredovisa viss verksamhet. Den mot</w:t>
      </w:r>
      <w:r w:rsidRPr="00403067">
        <w:softHyphen/>
        <w:t>svar</w:t>
      </w:r>
      <w:r w:rsidRPr="00403067">
        <w:softHyphen/>
        <w:t xml:space="preserve">ar i sak 4 kap. 7 § LEK (se prop. 2002/03:110 </w:t>
      </w:r>
      <w:r w:rsidR="00EB24E6">
        <w:t>s. 1</w:t>
      </w:r>
      <w:r w:rsidRPr="00403067">
        <w:t xml:space="preserve">71 och 377). Paragrafen genomför artikel 71 i EU-direktivet. </w:t>
      </w:r>
      <w:r>
        <w:t>Paragra</w:t>
      </w:r>
      <w:r>
        <w:softHyphen/>
        <w:t xml:space="preserve">fens </w:t>
      </w:r>
      <w:r w:rsidRPr="00403067">
        <w:t>andra mening anpassas efter den nya lydelsen av direktivet. Över</w:t>
      </w:r>
      <w:r w:rsidRPr="00403067">
        <w:softHyphen/>
        <w:t>väg</w:t>
      </w:r>
      <w:r w:rsidRPr="00403067">
        <w:softHyphen/>
        <w:t>an</w:t>
      </w:r>
      <w:r w:rsidRPr="00403067">
        <w:softHyphen/>
        <w:t>de</w:t>
      </w:r>
      <w:r w:rsidRPr="00403067">
        <w:softHyphen/>
        <w:t>na finns i avsnitt 14.3.3.</w:t>
      </w:r>
    </w:p>
    <w:p w14:paraId="18CCE5FB" w14:textId="77777777" w:rsidR="00D85371" w:rsidRPr="00403067" w:rsidRDefault="00D85371" w:rsidP="00F775E2">
      <w:pPr>
        <w:pStyle w:val="Brdtextmedindrag"/>
        <w:ind w:firstLine="0"/>
      </w:pPr>
    </w:p>
    <w:p w14:paraId="079F7B5E" w14:textId="77777777" w:rsidR="00D85371" w:rsidRPr="00403067" w:rsidRDefault="00D85371" w:rsidP="00F775E2">
      <w:pPr>
        <w:pStyle w:val="Brdtext"/>
      </w:pPr>
      <w:r w:rsidRPr="00403067">
        <w:rPr>
          <w:b/>
          <w:sz w:val="18"/>
          <w:szCs w:val="18"/>
        </w:rPr>
        <w:t>15 §</w:t>
      </w:r>
      <w:r w:rsidRPr="003867C0">
        <w:rPr>
          <w:bCs/>
          <w:sz w:val="18"/>
          <w:szCs w:val="18"/>
        </w:rPr>
        <w:t>    </w:t>
      </w:r>
      <w:r w:rsidRPr="00403067">
        <w:rPr>
          <w:sz w:val="18"/>
          <w:szCs w:val="18"/>
        </w:rPr>
        <w:t xml:space="preserve">En operatör som är ett företag med betydande inflytande på en marknad får åläggas att uppfylla rimliga krav på tillträde till och användning av </w:t>
      </w:r>
      <w:r>
        <w:rPr>
          <w:sz w:val="18"/>
          <w:szCs w:val="18"/>
        </w:rPr>
        <w:t xml:space="preserve">sådan </w:t>
      </w:r>
      <w:r w:rsidRPr="00403067">
        <w:rPr>
          <w:sz w:val="18"/>
          <w:szCs w:val="18"/>
        </w:rPr>
        <w:t>infra</w:t>
      </w:r>
      <w:r>
        <w:rPr>
          <w:sz w:val="18"/>
          <w:szCs w:val="18"/>
        </w:rPr>
        <w:softHyphen/>
      </w:r>
      <w:r w:rsidRPr="00403067">
        <w:rPr>
          <w:sz w:val="18"/>
          <w:szCs w:val="18"/>
        </w:rPr>
        <w:t xml:space="preserve">struktur </w:t>
      </w:r>
      <w:r>
        <w:rPr>
          <w:sz w:val="18"/>
          <w:szCs w:val="18"/>
        </w:rPr>
        <w:t xml:space="preserve">som används </w:t>
      </w:r>
      <w:r w:rsidRPr="00403067">
        <w:rPr>
          <w:sz w:val="18"/>
          <w:szCs w:val="18"/>
        </w:rPr>
        <w:t xml:space="preserve">för </w:t>
      </w:r>
      <w:r>
        <w:rPr>
          <w:sz w:val="18"/>
          <w:szCs w:val="18"/>
        </w:rPr>
        <w:t xml:space="preserve">att </w:t>
      </w:r>
      <w:r w:rsidRPr="00403067">
        <w:rPr>
          <w:sz w:val="18"/>
          <w:szCs w:val="18"/>
        </w:rPr>
        <w:t>anlägg</w:t>
      </w:r>
      <w:r>
        <w:rPr>
          <w:sz w:val="18"/>
          <w:szCs w:val="18"/>
        </w:rPr>
        <w:t>a</w:t>
      </w:r>
      <w:r w:rsidRPr="00403067">
        <w:rPr>
          <w:sz w:val="18"/>
          <w:szCs w:val="18"/>
        </w:rPr>
        <w:t xml:space="preserve"> ett elektroniskt kommunikations</w:t>
      </w:r>
      <w:r>
        <w:rPr>
          <w:sz w:val="18"/>
          <w:szCs w:val="18"/>
        </w:rPr>
        <w:softHyphen/>
      </w:r>
      <w:r w:rsidRPr="00403067">
        <w:rPr>
          <w:sz w:val="18"/>
          <w:szCs w:val="18"/>
        </w:rPr>
        <w:t xml:space="preserve">nät. En sådan </w:t>
      </w:r>
      <w:r w:rsidRPr="001927A0">
        <w:rPr>
          <w:spacing w:val="-2"/>
          <w:sz w:val="18"/>
          <w:szCs w:val="18"/>
        </w:rPr>
        <w:t>skyldighet får avse även infrastruktur som inte är en del av den relevanta marknaden.</w:t>
      </w:r>
    </w:p>
    <w:p w14:paraId="0C4C8CEF" w14:textId="77777777" w:rsidR="00D85371" w:rsidRPr="00403067" w:rsidRDefault="00D85371" w:rsidP="00F775E2">
      <w:pPr>
        <w:pStyle w:val="Brdtextmedindrag"/>
        <w:ind w:firstLine="0"/>
      </w:pPr>
    </w:p>
    <w:p w14:paraId="6FC760BF" w14:textId="77777777" w:rsidR="00D85371" w:rsidRPr="00403067" w:rsidRDefault="00D85371" w:rsidP="00F775E2">
      <w:pPr>
        <w:pStyle w:val="Brdtext"/>
      </w:pPr>
      <w:r w:rsidRPr="00403067">
        <w:t>Paragrafen gör det möjligt att ålägga en SMP-operatör att läm</w:t>
      </w:r>
      <w:r w:rsidRPr="00403067">
        <w:softHyphen/>
        <w:t>na tillträde till anläggningsinfrastruktur. Den saknar motsvarighet i LEK. Paragrafen genomför artikel 72 i EU-direktivet. Övervägandena finns i avsnitt 14.3.5.</w:t>
      </w:r>
    </w:p>
    <w:p w14:paraId="4ED77ADE" w14:textId="77777777" w:rsidR="00D85371" w:rsidRPr="00403067" w:rsidRDefault="00D85371" w:rsidP="00F775E2">
      <w:pPr>
        <w:pStyle w:val="Brdtextmedindrag"/>
      </w:pPr>
      <w:r w:rsidRPr="00403067">
        <w:t>Exempel på tillgångar som kan komma i fråga för en skyldighet är bygg</w:t>
      </w:r>
      <w:r w:rsidRPr="00403067">
        <w:softHyphen/>
        <w:t>nader eller ingångar till byggnader, ledningar i byggnader inklusive fastig</w:t>
      </w:r>
      <w:r w:rsidRPr="00403067">
        <w:softHyphen/>
        <w:t>hetsnät, antenner, torn och andra stödkonstruktioner, stolpar, master, kana</w:t>
      </w:r>
      <w:r w:rsidRPr="00403067">
        <w:softHyphen/>
        <w:t>lisation, rör, tillsynsbrunnar, inspektionsbrunnar och kopplingsskåp. Det är också möjligt att ålägga någon att lämna tillträde till exempelvis kanali</w:t>
      </w:r>
      <w:r w:rsidRPr="00403067">
        <w:softHyphen/>
        <w:t>sation för ledningar som används för att tillhandahålla tjänster på en annan, annars oreglerad marknad i de fall en grundlig analys visar att detta skulle kunna skapa effektiv konkurrens på den marknad som är reglerad.</w:t>
      </w:r>
    </w:p>
    <w:p w14:paraId="3B917DAD" w14:textId="77777777" w:rsidR="00D85371" w:rsidRPr="00403067" w:rsidRDefault="00D85371" w:rsidP="00F775E2">
      <w:pPr>
        <w:pStyle w:val="Brdtextmedindrag"/>
      </w:pPr>
      <w:r w:rsidRPr="00403067">
        <w:t xml:space="preserve">En åtgärd enligt paragrafen ska alltid övervägas </w:t>
      </w:r>
      <w:r>
        <w:t>före en åtgärd som avser tillträde till nät och tillhörande faciliteter</w:t>
      </w:r>
      <w:r w:rsidRPr="00403067">
        <w:t>, se 17 § andra stycket.</w:t>
      </w:r>
    </w:p>
    <w:p w14:paraId="578F2652" w14:textId="42C12859" w:rsidR="00D85371" w:rsidRPr="00403067" w:rsidRDefault="00D85371" w:rsidP="00F775E2">
      <w:pPr>
        <w:pStyle w:val="Brdtextmedindrag"/>
      </w:pPr>
      <w:r w:rsidRPr="00403067">
        <w:t>En skyldighet enligt paragrafen ska förenas med en skyldighet att publi</w:t>
      </w:r>
      <w:r w:rsidR="0080545D">
        <w:softHyphen/>
      </w:r>
      <w:r w:rsidRPr="00403067">
        <w:t>cera ett referenserbjudande, se 18 §.</w:t>
      </w:r>
    </w:p>
    <w:p w14:paraId="29BDF4C7" w14:textId="77777777" w:rsidR="00D85371" w:rsidRPr="005E26AF" w:rsidRDefault="00D85371" w:rsidP="00F775E2">
      <w:pPr>
        <w:pStyle w:val="Brdtext"/>
      </w:pPr>
    </w:p>
    <w:p w14:paraId="776439BA" w14:textId="77777777" w:rsidR="00D85371" w:rsidRPr="00403067" w:rsidRDefault="00D85371" w:rsidP="00F775E2">
      <w:pPr>
        <w:pStyle w:val="Brdtext"/>
        <w:rPr>
          <w:sz w:val="18"/>
          <w:szCs w:val="18"/>
        </w:rPr>
      </w:pPr>
      <w:r w:rsidRPr="00403067">
        <w:rPr>
          <w:b/>
          <w:sz w:val="18"/>
          <w:szCs w:val="18"/>
        </w:rPr>
        <w:t>16 §</w:t>
      </w:r>
      <w:r w:rsidRPr="003867C0">
        <w:rPr>
          <w:bCs/>
          <w:sz w:val="18"/>
          <w:szCs w:val="18"/>
        </w:rPr>
        <w:t>    </w:t>
      </w:r>
      <w:r w:rsidRPr="00403067">
        <w:rPr>
          <w:sz w:val="18"/>
          <w:szCs w:val="18"/>
        </w:rPr>
        <w:t>En operatör som är ett företag med betydande inflytande på en marknad får åläggas att uppfylla rimliga krav på tillträde till och användning av nät och till</w:t>
      </w:r>
      <w:r w:rsidRPr="00403067">
        <w:rPr>
          <w:sz w:val="18"/>
          <w:szCs w:val="18"/>
        </w:rPr>
        <w:softHyphen/>
        <w:t>hörande faciliteter i syfte att tillhandahålla elektroniska kommunikations</w:t>
      </w:r>
      <w:r w:rsidRPr="00403067">
        <w:rPr>
          <w:sz w:val="18"/>
          <w:szCs w:val="18"/>
        </w:rPr>
        <w:softHyphen/>
        <w:t>tjänster. En sådan skyldighet kan avse att operatören ska</w:t>
      </w:r>
    </w:p>
    <w:p w14:paraId="5B0780B1" w14:textId="77777777" w:rsidR="00D85371" w:rsidRPr="00403067" w:rsidRDefault="00D85371" w:rsidP="00F775E2">
      <w:pPr>
        <w:pStyle w:val="Brdtextmedindrag"/>
        <w:rPr>
          <w:sz w:val="18"/>
          <w:szCs w:val="18"/>
        </w:rPr>
      </w:pPr>
      <w:r w:rsidRPr="00403067">
        <w:rPr>
          <w:sz w:val="18"/>
          <w:szCs w:val="18"/>
        </w:rPr>
        <w:t xml:space="preserve">1. ge </w:t>
      </w:r>
      <w:r>
        <w:rPr>
          <w:sz w:val="18"/>
          <w:szCs w:val="18"/>
        </w:rPr>
        <w:t>någon</w:t>
      </w:r>
      <w:r w:rsidRPr="00403067">
        <w:rPr>
          <w:sz w:val="18"/>
          <w:szCs w:val="18"/>
        </w:rPr>
        <w:t xml:space="preserve"> annan tillträde till specificerade nätdelar och tillhörande facili</w:t>
      </w:r>
      <w:r w:rsidRPr="00403067">
        <w:rPr>
          <w:sz w:val="18"/>
          <w:szCs w:val="18"/>
        </w:rPr>
        <w:softHyphen/>
        <w:t>teter,</w:t>
      </w:r>
    </w:p>
    <w:p w14:paraId="49E0E456" w14:textId="77777777" w:rsidR="00D85371" w:rsidRPr="00403067" w:rsidRDefault="00D85371" w:rsidP="00F775E2">
      <w:pPr>
        <w:pStyle w:val="Brdtextmedindrag"/>
        <w:rPr>
          <w:sz w:val="18"/>
          <w:szCs w:val="18"/>
        </w:rPr>
      </w:pPr>
      <w:r w:rsidRPr="00403067">
        <w:rPr>
          <w:sz w:val="18"/>
          <w:szCs w:val="18"/>
        </w:rPr>
        <w:t xml:space="preserve">2. ge </w:t>
      </w:r>
      <w:r>
        <w:rPr>
          <w:sz w:val="18"/>
          <w:szCs w:val="18"/>
        </w:rPr>
        <w:t>någon</w:t>
      </w:r>
      <w:r w:rsidRPr="00403067">
        <w:rPr>
          <w:sz w:val="18"/>
          <w:szCs w:val="18"/>
        </w:rPr>
        <w:t xml:space="preserve"> annan tillträde till specificerade aktiva eller virtuella nätdelar </w:t>
      </w:r>
      <w:r>
        <w:rPr>
          <w:sz w:val="18"/>
          <w:szCs w:val="18"/>
        </w:rPr>
        <w:t xml:space="preserve">eller </w:t>
      </w:r>
      <w:r w:rsidRPr="00403067">
        <w:rPr>
          <w:sz w:val="18"/>
          <w:szCs w:val="18"/>
        </w:rPr>
        <w:t>nättjänster,</w:t>
      </w:r>
    </w:p>
    <w:p w14:paraId="53A48F82" w14:textId="77777777" w:rsidR="00D85371" w:rsidRPr="00403067" w:rsidRDefault="00D85371" w:rsidP="00F775E2">
      <w:pPr>
        <w:pStyle w:val="Brdtextmedindrag"/>
        <w:rPr>
          <w:sz w:val="18"/>
          <w:szCs w:val="18"/>
        </w:rPr>
      </w:pPr>
      <w:r w:rsidRPr="00403067">
        <w:rPr>
          <w:sz w:val="18"/>
          <w:szCs w:val="18"/>
        </w:rPr>
        <w:t>3. förlänga ett redan beviljat tillträde till tillhörande faciliteter,</w:t>
      </w:r>
    </w:p>
    <w:p w14:paraId="6B224704" w14:textId="77777777" w:rsidR="00D85371" w:rsidRPr="00403067" w:rsidRDefault="00D85371" w:rsidP="00F775E2">
      <w:pPr>
        <w:pStyle w:val="Brdtextmedindrag"/>
        <w:rPr>
          <w:sz w:val="18"/>
          <w:szCs w:val="18"/>
        </w:rPr>
      </w:pPr>
      <w:r w:rsidRPr="00403067">
        <w:rPr>
          <w:sz w:val="18"/>
          <w:szCs w:val="18"/>
        </w:rPr>
        <w:t>4. erbjuda andra operatörer specificerade tjänster för återförsäljning,</w:t>
      </w:r>
    </w:p>
    <w:p w14:paraId="1D0B47A9" w14:textId="77777777" w:rsidR="00D85371" w:rsidRPr="00403067" w:rsidRDefault="00D85371" w:rsidP="00F775E2">
      <w:pPr>
        <w:pStyle w:val="Brdtextmedindrag"/>
        <w:rPr>
          <w:sz w:val="18"/>
          <w:szCs w:val="18"/>
        </w:rPr>
      </w:pPr>
      <w:r w:rsidRPr="00403067">
        <w:rPr>
          <w:sz w:val="18"/>
          <w:szCs w:val="18"/>
        </w:rPr>
        <w:t>5. bevilja tillträde till tekniska gränssnitt, protokoll och annan nyckelteknik som är nödvändig för interoperabilitet mellan tjänster,</w:t>
      </w:r>
    </w:p>
    <w:p w14:paraId="54C8E4C0" w14:textId="77777777" w:rsidR="00D85371" w:rsidRPr="00403067" w:rsidRDefault="00D85371" w:rsidP="00F775E2">
      <w:pPr>
        <w:pStyle w:val="Brdtextmedindrag"/>
        <w:rPr>
          <w:sz w:val="18"/>
          <w:szCs w:val="18"/>
        </w:rPr>
      </w:pPr>
      <w:r w:rsidRPr="00403067">
        <w:rPr>
          <w:sz w:val="18"/>
          <w:szCs w:val="18"/>
        </w:rPr>
        <w:t>6. erbjuda samlokalisering eller andra möjligheter till gemensamt utnyttjande av tillhörande faciliteter,</w:t>
      </w:r>
    </w:p>
    <w:p w14:paraId="39FC8918" w14:textId="77777777" w:rsidR="00D85371" w:rsidRPr="00403067" w:rsidRDefault="00D85371" w:rsidP="00F775E2">
      <w:pPr>
        <w:pStyle w:val="Brdtextmedindrag"/>
        <w:rPr>
          <w:sz w:val="18"/>
          <w:szCs w:val="18"/>
        </w:rPr>
      </w:pPr>
      <w:r w:rsidRPr="00403067">
        <w:rPr>
          <w:sz w:val="18"/>
          <w:szCs w:val="18"/>
        </w:rPr>
        <w:t>7. erbjuda specificerade tjänster som krävs för att säkerställa interoperabilitet mellan tjänster ända fram till slutanvändarna,</w:t>
      </w:r>
    </w:p>
    <w:p w14:paraId="2824346A" w14:textId="77777777" w:rsidR="00D85371" w:rsidRPr="00403067" w:rsidRDefault="00D85371" w:rsidP="00F775E2">
      <w:pPr>
        <w:pStyle w:val="Brdtextmedindrag"/>
        <w:rPr>
          <w:sz w:val="18"/>
          <w:szCs w:val="18"/>
        </w:rPr>
      </w:pPr>
      <w:r w:rsidRPr="00403067">
        <w:rPr>
          <w:sz w:val="18"/>
          <w:szCs w:val="18"/>
        </w:rPr>
        <w:t>8. erbjuda tillträde till driftstödssystem eller liknande programsystem som krävs för att garantera en sund konkurrens när det gäller tillhandahållande av tjänster,</w:t>
      </w:r>
    </w:p>
    <w:p w14:paraId="0FFB800E" w14:textId="77777777" w:rsidR="00D85371" w:rsidRPr="00403067" w:rsidRDefault="00D85371" w:rsidP="00F775E2">
      <w:pPr>
        <w:pStyle w:val="Brdtextmedindrag"/>
        <w:rPr>
          <w:sz w:val="18"/>
          <w:szCs w:val="18"/>
        </w:rPr>
      </w:pPr>
      <w:r w:rsidRPr="00403067">
        <w:rPr>
          <w:sz w:val="18"/>
          <w:szCs w:val="18"/>
        </w:rPr>
        <w:t>9. erbjuda tillträde till sådana tjänster som möjliggör, stöder eller kan stödja till</w:t>
      </w:r>
      <w:r w:rsidRPr="00403067">
        <w:rPr>
          <w:sz w:val="18"/>
          <w:szCs w:val="18"/>
        </w:rPr>
        <w:softHyphen/>
        <w:t>handahållande av tjänster via elektroniska kommunikationsnät eller elektroniska kommunikationstjänster,</w:t>
      </w:r>
      <w:r>
        <w:rPr>
          <w:sz w:val="18"/>
          <w:szCs w:val="18"/>
        </w:rPr>
        <w:t xml:space="preserve"> eller</w:t>
      </w:r>
    </w:p>
    <w:p w14:paraId="3E6C5FBE" w14:textId="77777777" w:rsidR="00D85371" w:rsidRPr="00403067" w:rsidRDefault="00D85371" w:rsidP="00F775E2">
      <w:pPr>
        <w:pStyle w:val="Brdtextmedindrag"/>
        <w:rPr>
          <w:sz w:val="18"/>
          <w:szCs w:val="18"/>
        </w:rPr>
      </w:pPr>
      <w:r w:rsidRPr="00403067">
        <w:rPr>
          <w:sz w:val="18"/>
          <w:szCs w:val="18"/>
        </w:rPr>
        <w:lastRenderedPageBreak/>
        <w:t>10. bedriva samtrafik eller i övrigt vidta åtgärder så att nät eller tillhörande facili</w:t>
      </w:r>
      <w:r w:rsidRPr="00403067">
        <w:rPr>
          <w:sz w:val="18"/>
          <w:szCs w:val="18"/>
        </w:rPr>
        <w:softHyphen/>
        <w:t>teter kan förbindas.</w:t>
      </w:r>
    </w:p>
    <w:p w14:paraId="5EA1E0E0" w14:textId="397C1E75" w:rsidR="00D85371" w:rsidRPr="00403067" w:rsidRDefault="00D85371" w:rsidP="00F775E2">
      <w:pPr>
        <w:pStyle w:val="Brdtextmedindrag"/>
        <w:rPr>
          <w:sz w:val="18"/>
          <w:szCs w:val="18"/>
        </w:rPr>
      </w:pPr>
      <w:bookmarkStart w:id="1835" w:name="_Hlk20149810"/>
      <w:r w:rsidRPr="00403067">
        <w:rPr>
          <w:sz w:val="18"/>
          <w:szCs w:val="18"/>
        </w:rPr>
        <w:t xml:space="preserve">Ett beslut </w:t>
      </w:r>
      <w:r>
        <w:rPr>
          <w:sz w:val="18"/>
          <w:szCs w:val="18"/>
        </w:rPr>
        <w:t xml:space="preserve">om åläggande </w:t>
      </w:r>
      <w:r w:rsidRPr="00403067">
        <w:rPr>
          <w:sz w:val="18"/>
          <w:szCs w:val="18"/>
        </w:rPr>
        <w:t>får förenas med de villkor som behövs för att säkerställa normal nätdrift. Villkor om att följa särskilda tekniska standarder eller specifika</w:t>
      </w:r>
      <w:r w:rsidR="001927A0">
        <w:rPr>
          <w:sz w:val="18"/>
          <w:szCs w:val="18"/>
        </w:rPr>
        <w:softHyphen/>
      </w:r>
      <w:r w:rsidRPr="00403067">
        <w:rPr>
          <w:sz w:val="18"/>
          <w:szCs w:val="18"/>
        </w:rPr>
        <w:t>tioner ska vara förenliga med de standarder som Europeiska kommissionen</w:t>
      </w:r>
      <w:r>
        <w:rPr>
          <w:sz w:val="18"/>
          <w:szCs w:val="18"/>
        </w:rPr>
        <w:t>,</w:t>
      </w:r>
      <w:r w:rsidRPr="00403067">
        <w:rPr>
          <w:sz w:val="18"/>
          <w:szCs w:val="18"/>
        </w:rPr>
        <w:t xml:space="preserve"> i en förteckning som </w:t>
      </w:r>
      <w:r>
        <w:rPr>
          <w:sz w:val="18"/>
          <w:szCs w:val="18"/>
        </w:rPr>
        <w:t xml:space="preserve">har </w:t>
      </w:r>
      <w:r w:rsidRPr="00403067">
        <w:rPr>
          <w:sz w:val="18"/>
          <w:szCs w:val="18"/>
        </w:rPr>
        <w:t>offentliggjorts i Europeiska unionens officiella tidning</w:t>
      </w:r>
      <w:r>
        <w:rPr>
          <w:sz w:val="18"/>
          <w:szCs w:val="18"/>
        </w:rPr>
        <w:t>,</w:t>
      </w:r>
      <w:r w:rsidRPr="00403067">
        <w:rPr>
          <w:sz w:val="18"/>
          <w:szCs w:val="18"/>
        </w:rPr>
        <w:t xml:space="preserve"> har angett som obligatoriska.</w:t>
      </w:r>
      <w:bookmarkEnd w:id="1835"/>
    </w:p>
    <w:p w14:paraId="033CDDF3" w14:textId="77777777" w:rsidR="00D85371" w:rsidRPr="005E26AF" w:rsidRDefault="00D85371" w:rsidP="00F775E2">
      <w:pPr>
        <w:pStyle w:val="Brdtextmedindrag"/>
        <w:ind w:firstLine="0"/>
      </w:pPr>
    </w:p>
    <w:p w14:paraId="511B6E52" w14:textId="4BF4C9DC" w:rsidR="00D85371" w:rsidRPr="00403067" w:rsidRDefault="00D85371" w:rsidP="00F775E2">
      <w:pPr>
        <w:pStyle w:val="Brdtext"/>
        <w:rPr>
          <w:sz w:val="18"/>
          <w:szCs w:val="18"/>
        </w:rPr>
      </w:pPr>
      <w:r w:rsidRPr="00403067">
        <w:t xml:space="preserve">Paragrafen gör det möjligt att ålägga en SMP-operatör att lämna tillträde till nät och tillhörande faciliteter. Den motsvarar i huvudsak 4 kap. 8 § LEK (se prop. 2002/03:110 </w:t>
      </w:r>
      <w:r w:rsidR="00EB24E6">
        <w:t>s. 1</w:t>
      </w:r>
      <w:r w:rsidRPr="00403067">
        <w:t xml:space="preserve">71 f. och 377 f. och prop. 2010/11:115 </w:t>
      </w:r>
      <w:r w:rsidR="00EB24E6">
        <w:t>s. 9</w:t>
      </w:r>
      <w:r w:rsidRPr="00403067">
        <w:t>0 f. och 161 f.). Paragrafen genomför artikel 73.1 och 73.3 i EU-direktiv</w:t>
      </w:r>
      <w:r w:rsidRPr="00403067">
        <w:softHyphen/>
        <w:t>et. Övervägandena finns i avsnitt 14.3.4.</w:t>
      </w:r>
    </w:p>
    <w:p w14:paraId="24641EBA" w14:textId="77777777" w:rsidR="00D85371" w:rsidRPr="00403067" w:rsidRDefault="00D85371" w:rsidP="00F775E2">
      <w:pPr>
        <w:pStyle w:val="Brdtextmedindrag"/>
      </w:pPr>
      <w:r>
        <w:t>Ordet</w:t>
      </w:r>
      <w:r w:rsidRPr="00403067">
        <w:t xml:space="preserve"> tillträde har samma innebörd som i definitionen i artikel 2.27 i EU-direktivet. Där finns också en icke uttömmande lista med exempel på sådant som omfattas av </w:t>
      </w:r>
      <w:r>
        <w:t>ordet</w:t>
      </w:r>
      <w:r w:rsidRPr="00403067">
        <w:t>.</w:t>
      </w:r>
    </w:p>
    <w:p w14:paraId="2FFB955F" w14:textId="77777777" w:rsidR="00D85371" w:rsidRPr="00403067" w:rsidRDefault="00D85371" w:rsidP="00F775E2">
      <w:pPr>
        <w:pStyle w:val="Brdtextmedindrag"/>
      </w:pPr>
      <w:r w:rsidRPr="00403067">
        <w:t>Paragrafen följdändras med anledning av att uttrycket tillhörande facili</w:t>
      </w:r>
      <w:r>
        <w:softHyphen/>
      </w:r>
      <w:r w:rsidRPr="00403067">
        <w:t>tet ersätter tillhörande installation som används i LEK. Tillhörande facili</w:t>
      </w:r>
      <w:r>
        <w:softHyphen/>
      </w:r>
      <w:r w:rsidRPr="00403067">
        <w:t>tet definieras i 1 kap. 7 §.</w:t>
      </w:r>
    </w:p>
    <w:p w14:paraId="619E2225" w14:textId="77777777" w:rsidR="00D85371" w:rsidRPr="00403067" w:rsidRDefault="00D85371" w:rsidP="00F775E2">
      <w:pPr>
        <w:pStyle w:val="Brdtextmedindrag"/>
      </w:pPr>
      <w:r w:rsidRPr="00403067">
        <w:t>Den exemplifierande uppräkningen i</w:t>
      </w:r>
      <w:r w:rsidRPr="00403067">
        <w:rPr>
          <w:i/>
          <w:iCs/>
        </w:rPr>
        <w:t xml:space="preserve"> första stycket</w:t>
      </w:r>
      <w:r w:rsidRPr="00403067">
        <w:t xml:space="preserve"> om vad en skyldighet kan avse motsvarar de exempel som anges i artikel 73.1.</w:t>
      </w:r>
    </w:p>
    <w:p w14:paraId="0A90CDF8" w14:textId="77777777" w:rsidR="00D85371" w:rsidRPr="00403067" w:rsidRDefault="00D85371" w:rsidP="00F775E2">
      <w:pPr>
        <w:pStyle w:val="Brdtextmedindrag"/>
      </w:pPr>
      <w:r w:rsidRPr="00403067">
        <w:rPr>
          <w:i/>
          <w:iCs/>
        </w:rPr>
        <w:t xml:space="preserve">Punkten 1 </w:t>
      </w:r>
      <w:r w:rsidRPr="00403067">
        <w:t>anpassas efter den nya lydelsen av EU-direktivet. De förtyd</w:t>
      </w:r>
      <w:r>
        <w:softHyphen/>
      </w:r>
      <w:r w:rsidRPr="00403067">
        <w:t>lig</w:t>
      </w:r>
      <w:r w:rsidRPr="00403067">
        <w:softHyphen/>
      </w:r>
      <w:r w:rsidRPr="00403067">
        <w:softHyphen/>
        <w:t>and</w:t>
      </w:r>
      <w:r w:rsidRPr="00403067">
        <w:softHyphen/>
        <w:t xml:space="preserve">en som har förlorat sin aktualitet utgår. Liksom </w:t>
      </w:r>
      <w:r>
        <w:t>hittills</w:t>
      </w:r>
      <w:r w:rsidRPr="00403067">
        <w:t xml:space="preserve"> omfattas separat tillträde till accessnät</w:t>
      </w:r>
      <w:r>
        <w:t xml:space="preserve"> och</w:t>
      </w:r>
      <w:r w:rsidRPr="00403067">
        <w:t xml:space="preserve"> även del</w:t>
      </w:r>
      <w:r w:rsidRPr="00403067">
        <w:softHyphen/>
        <w:t>access</w:t>
      </w:r>
      <w:r w:rsidRPr="00403067">
        <w:softHyphen/>
        <w:t>nät.</w:t>
      </w:r>
    </w:p>
    <w:p w14:paraId="703A657A" w14:textId="77777777" w:rsidR="00D85371" w:rsidRDefault="00D85371" w:rsidP="00F775E2">
      <w:pPr>
        <w:pStyle w:val="Brdtextmedindrag"/>
      </w:pPr>
      <w:r w:rsidRPr="00403067">
        <w:rPr>
          <w:i/>
          <w:iCs/>
        </w:rPr>
        <w:t xml:space="preserve">Punkten 2 </w:t>
      </w:r>
      <w:r w:rsidRPr="00403067">
        <w:t xml:space="preserve">är ny. I enlighet med hur bestämmelserna har tillämpats i praxis är punkten ett förtydligande av att en skyldighet även kan avse aktivt </w:t>
      </w:r>
      <w:r>
        <w:t>eller</w:t>
      </w:r>
      <w:r w:rsidRPr="00403067">
        <w:t xml:space="preserve"> virtuellt tillträde.</w:t>
      </w:r>
      <w:r>
        <w:t xml:space="preserve"> </w:t>
      </w:r>
      <w:r w:rsidRPr="00C756EF">
        <w:t xml:space="preserve">Ett aktivt tillträde innebär att en operatör får tillträde till en nättjänst </w:t>
      </w:r>
      <w:r>
        <w:t xml:space="preserve">eller </w:t>
      </w:r>
      <w:r w:rsidRPr="00C756EF">
        <w:t>en nätdel där en annan operatör har installerat aktiv utrustning och aktiverat fysiska nätdelar. Ett virtuellt tillträde till en nätdel innebär att en operatör får tillgång till en virtuell motsvarighet till en fysisk nätdel.</w:t>
      </w:r>
    </w:p>
    <w:p w14:paraId="0B53F6FB" w14:textId="77777777" w:rsidR="00D85371" w:rsidRPr="00403067" w:rsidRDefault="00D85371" w:rsidP="00F775E2">
      <w:pPr>
        <w:pStyle w:val="Brdtextmedindrag"/>
      </w:pPr>
      <w:r w:rsidRPr="00403067">
        <w:t xml:space="preserve">I </w:t>
      </w:r>
      <w:r w:rsidRPr="00403067">
        <w:rPr>
          <w:i/>
          <w:iCs/>
        </w:rPr>
        <w:t xml:space="preserve">punkterna 5 </w:t>
      </w:r>
      <w:r w:rsidRPr="00403067">
        <w:t>och</w:t>
      </w:r>
      <w:r w:rsidRPr="00403067">
        <w:rPr>
          <w:i/>
          <w:iCs/>
        </w:rPr>
        <w:t xml:space="preserve"> 7</w:t>
      </w:r>
      <w:r w:rsidRPr="00403067">
        <w:t xml:space="preserve"> </w:t>
      </w:r>
      <w:r>
        <w:t>används ordet</w:t>
      </w:r>
      <w:r w:rsidRPr="00871697">
        <w:t xml:space="preserve"> interoperabilitet i enlighet med lydel</w:t>
      </w:r>
      <w:r>
        <w:softHyphen/>
      </w:r>
      <w:r w:rsidRPr="001927A0">
        <w:rPr>
          <w:spacing w:val="-2"/>
        </w:rPr>
        <w:t>sen i direktivet. Ändringen är språklig och innebär inte någon ändring i sak.</w:t>
      </w:r>
    </w:p>
    <w:p w14:paraId="2F369FD3" w14:textId="77777777" w:rsidR="00D85371" w:rsidRPr="00403067" w:rsidRDefault="00D85371" w:rsidP="00F775E2">
      <w:pPr>
        <w:pStyle w:val="Brdtextmedindrag"/>
        <w:jc w:val="left"/>
      </w:pPr>
      <w:r>
        <w:t xml:space="preserve">Vidare </w:t>
      </w:r>
      <w:r w:rsidRPr="00403067">
        <w:t xml:space="preserve">justeras </w:t>
      </w:r>
      <w:r>
        <w:t xml:space="preserve">numreringen </w:t>
      </w:r>
      <w:r w:rsidRPr="00403067">
        <w:t>med anledning av den nya punkten 2.</w:t>
      </w:r>
    </w:p>
    <w:p w14:paraId="5D9E34AC" w14:textId="77777777" w:rsidR="00D85371" w:rsidRPr="00403067" w:rsidRDefault="00D85371" w:rsidP="00F775E2">
      <w:pPr>
        <w:pStyle w:val="Brdtextmedindrag"/>
      </w:pPr>
      <w:r>
        <w:t xml:space="preserve">Genom ändringen i </w:t>
      </w:r>
      <w:r w:rsidRPr="00403067">
        <w:rPr>
          <w:i/>
        </w:rPr>
        <w:t xml:space="preserve">andra stycket </w:t>
      </w:r>
      <w:r w:rsidRPr="00403067">
        <w:rPr>
          <w:iCs/>
        </w:rPr>
        <w:t>klargörs att villkor</w:t>
      </w:r>
      <w:r w:rsidRPr="00403067">
        <w:t xml:space="preserve"> om att följa standarder eller specifika</w:t>
      </w:r>
      <w:r w:rsidRPr="00403067">
        <w:softHyphen/>
        <w:t>tion</w:t>
      </w:r>
      <w:r w:rsidRPr="00403067">
        <w:softHyphen/>
        <w:t>er ska vara förenliga med sådana standarder som Europeiska kommis</w:t>
      </w:r>
      <w:r>
        <w:softHyphen/>
      </w:r>
      <w:r w:rsidRPr="00403067">
        <w:t>sion</w:t>
      </w:r>
      <w:r w:rsidRPr="00403067">
        <w:softHyphen/>
        <w:t>en har gjort obliga</w:t>
      </w:r>
      <w:r w:rsidRPr="00403067">
        <w:softHyphen/>
        <w:t>toriska. Det innebär att villkoren kan avse även andra standard</w:t>
      </w:r>
      <w:r w:rsidRPr="00403067">
        <w:softHyphen/>
        <w:t>er, så länge dessa inte står i konflikt med obligatoriska standarder.</w:t>
      </w:r>
    </w:p>
    <w:p w14:paraId="19578E37" w14:textId="77777777" w:rsidR="00D85371" w:rsidRPr="00403067" w:rsidRDefault="00D85371" w:rsidP="00F775E2">
      <w:pPr>
        <w:pStyle w:val="Brdtextmedindrag"/>
      </w:pPr>
      <w:r w:rsidRPr="00403067">
        <w:t>Närmare anvisningar för tillämpningen av paragrafen finns i 17 §. En skyldighet om tillträde till nätinfrastruktur enligt paragrafen ska förenas med en skyldighet att publicera ett referenserbjudande, se 18 §.</w:t>
      </w:r>
    </w:p>
    <w:p w14:paraId="4EF7A4C1" w14:textId="77777777" w:rsidR="00D85371" w:rsidRPr="00403067" w:rsidRDefault="00D85371" w:rsidP="00F775E2">
      <w:pPr>
        <w:pStyle w:val="Brdtextmedindrag"/>
        <w:ind w:firstLine="0"/>
      </w:pPr>
    </w:p>
    <w:p w14:paraId="0D78529D" w14:textId="77777777" w:rsidR="00D85371" w:rsidRPr="00403067" w:rsidRDefault="00D85371" w:rsidP="00F775E2">
      <w:pPr>
        <w:pStyle w:val="Brdtext"/>
        <w:rPr>
          <w:sz w:val="18"/>
          <w:szCs w:val="18"/>
        </w:rPr>
      </w:pPr>
      <w:bookmarkStart w:id="1836" w:name="_Hlk21434830"/>
      <w:r w:rsidRPr="00403067">
        <w:rPr>
          <w:b/>
          <w:sz w:val="18"/>
          <w:szCs w:val="18"/>
        </w:rPr>
        <w:t>17 §</w:t>
      </w:r>
      <w:r w:rsidRPr="003867C0">
        <w:rPr>
          <w:bCs/>
          <w:sz w:val="18"/>
          <w:szCs w:val="18"/>
        </w:rPr>
        <w:t>    </w:t>
      </w:r>
      <w:bookmarkStart w:id="1837" w:name="_Hlk20150177"/>
      <w:r w:rsidRPr="00403067">
        <w:rPr>
          <w:sz w:val="18"/>
          <w:szCs w:val="18"/>
        </w:rPr>
        <w:t>När 16 § tillämpas ska särskilt beaktas</w:t>
      </w:r>
    </w:p>
    <w:p w14:paraId="5C0603FC" w14:textId="7A32AA75" w:rsidR="00D85371" w:rsidRPr="00403067" w:rsidRDefault="00D85371" w:rsidP="00F775E2">
      <w:pPr>
        <w:pStyle w:val="Brdtextmedindrag"/>
        <w:rPr>
          <w:sz w:val="18"/>
          <w:szCs w:val="18"/>
        </w:rPr>
      </w:pPr>
      <w:r w:rsidRPr="00403067">
        <w:rPr>
          <w:sz w:val="18"/>
          <w:szCs w:val="18"/>
        </w:rPr>
        <w:t>1. den tekniska och ekonomiska bärkraften för användning och installation av alternativa nätdelar eller tillhörande faciliteter, med hänsyn till marknads</w:t>
      </w:r>
      <w:r w:rsidRPr="00403067">
        <w:rPr>
          <w:sz w:val="18"/>
          <w:szCs w:val="18"/>
        </w:rPr>
        <w:softHyphen/>
        <w:t>utveck</w:t>
      </w:r>
      <w:r w:rsidR="001927A0">
        <w:rPr>
          <w:sz w:val="18"/>
          <w:szCs w:val="18"/>
        </w:rPr>
        <w:softHyphen/>
      </w:r>
      <w:r w:rsidRPr="00403067">
        <w:rPr>
          <w:sz w:val="18"/>
          <w:szCs w:val="18"/>
        </w:rPr>
        <w:t>lingen samt arten och typen av samtrafik och andra former av tillträde,</w:t>
      </w:r>
    </w:p>
    <w:p w14:paraId="6DD3C82A" w14:textId="77777777" w:rsidR="00D85371" w:rsidRPr="00403067" w:rsidRDefault="00D85371" w:rsidP="00F775E2">
      <w:pPr>
        <w:pStyle w:val="Brdtextmedindrag"/>
        <w:rPr>
          <w:sz w:val="18"/>
          <w:szCs w:val="18"/>
        </w:rPr>
      </w:pPr>
      <w:r w:rsidRPr="00403067">
        <w:rPr>
          <w:sz w:val="18"/>
          <w:szCs w:val="18"/>
        </w:rPr>
        <w:t>2. den förväntade tekniska utvecklingens påverkan på nätens utformning och förvaltning,</w:t>
      </w:r>
    </w:p>
    <w:p w14:paraId="70B2E97E" w14:textId="77777777" w:rsidR="00D85371" w:rsidRPr="00403067" w:rsidRDefault="00D85371" w:rsidP="00F775E2">
      <w:pPr>
        <w:pStyle w:val="Brdtextmedindrag"/>
        <w:rPr>
          <w:sz w:val="18"/>
          <w:szCs w:val="18"/>
        </w:rPr>
      </w:pPr>
      <w:r w:rsidRPr="00403067">
        <w:rPr>
          <w:sz w:val="18"/>
          <w:szCs w:val="18"/>
        </w:rPr>
        <w:t>3. behovet av att säkerställa teknikneutralitet i syfte att främja utformning och förvaltning av flera nät,</w:t>
      </w:r>
    </w:p>
    <w:p w14:paraId="1AB478E4" w14:textId="77777777" w:rsidR="00D85371" w:rsidRPr="00403067" w:rsidRDefault="00D85371" w:rsidP="00F775E2">
      <w:pPr>
        <w:pStyle w:val="Brdtextmedindrag"/>
        <w:rPr>
          <w:sz w:val="18"/>
          <w:szCs w:val="18"/>
        </w:rPr>
      </w:pPr>
      <w:r w:rsidRPr="00403067">
        <w:rPr>
          <w:sz w:val="18"/>
          <w:szCs w:val="18"/>
        </w:rPr>
        <w:t>4. den tillgängliga kapaciteten,</w:t>
      </w:r>
    </w:p>
    <w:p w14:paraId="188E8EE2" w14:textId="77777777" w:rsidR="00D85371" w:rsidRPr="00403067" w:rsidRDefault="00D85371" w:rsidP="00F775E2">
      <w:pPr>
        <w:pStyle w:val="Brdtextmedindrag"/>
        <w:rPr>
          <w:sz w:val="18"/>
          <w:szCs w:val="18"/>
        </w:rPr>
      </w:pPr>
      <w:r w:rsidRPr="00403067">
        <w:rPr>
          <w:sz w:val="18"/>
          <w:szCs w:val="18"/>
        </w:rPr>
        <w:lastRenderedPageBreak/>
        <w:t>5. de risker som en nyinvestering medför för ägaren till ett nät eller tillhörande faciliteter,</w:t>
      </w:r>
    </w:p>
    <w:p w14:paraId="300C3597" w14:textId="77777777" w:rsidR="00D85371" w:rsidRPr="00403067" w:rsidRDefault="00D85371" w:rsidP="00F775E2">
      <w:pPr>
        <w:pStyle w:val="Brdtextmedindrag"/>
        <w:rPr>
          <w:sz w:val="18"/>
          <w:szCs w:val="18"/>
        </w:rPr>
      </w:pPr>
      <w:r w:rsidRPr="00403067">
        <w:rPr>
          <w:sz w:val="18"/>
          <w:szCs w:val="18"/>
        </w:rPr>
        <w:t>6. behovet av att värna konkurrensen på lång sikt,</w:t>
      </w:r>
    </w:p>
    <w:p w14:paraId="5F70B240" w14:textId="77777777" w:rsidR="00D85371" w:rsidRPr="00403067" w:rsidRDefault="00D85371" w:rsidP="00F775E2">
      <w:pPr>
        <w:pStyle w:val="Brdtextmedindrag"/>
        <w:rPr>
          <w:sz w:val="18"/>
          <w:szCs w:val="18"/>
        </w:rPr>
      </w:pPr>
      <w:r w:rsidRPr="00403067">
        <w:rPr>
          <w:sz w:val="18"/>
          <w:szCs w:val="18"/>
        </w:rPr>
        <w:t>7. berörda immateriella rättigheter, och</w:t>
      </w:r>
    </w:p>
    <w:p w14:paraId="01733DA3" w14:textId="77777777" w:rsidR="00D85371" w:rsidRPr="00403067" w:rsidRDefault="00D85371" w:rsidP="00F775E2">
      <w:pPr>
        <w:pStyle w:val="Brdtextmedindrag"/>
        <w:rPr>
          <w:sz w:val="18"/>
          <w:szCs w:val="18"/>
        </w:rPr>
      </w:pPr>
      <w:r w:rsidRPr="00403067">
        <w:rPr>
          <w:sz w:val="18"/>
          <w:szCs w:val="18"/>
        </w:rPr>
        <w:t>8. intresset av gränsöverskridande tjänster inom Europeiska ekonomiska samar</w:t>
      </w:r>
      <w:r w:rsidRPr="00403067">
        <w:rPr>
          <w:sz w:val="18"/>
          <w:szCs w:val="18"/>
        </w:rPr>
        <w:softHyphen/>
        <w:t>betsområdet.</w:t>
      </w:r>
    </w:p>
    <w:p w14:paraId="3D103769" w14:textId="77777777" w:rsidR="00D85371" w:rsidRPr="00403067" w:rsidRDefault="00D85371" w:rsidP="00F775E2">
      <w:pPr>
        <w:pStyle w:val="Brdtextmedindrag"/>
        <w:rPr>
          <w:sz w:val="18"/>
          <w:szCs w:val="18"/>
        </w:rPr>
      </w:pPr>
      <w:r w:rsidRPr="00403067">
        <w:rPr>
          <w:sz w:val="18"/>
          <w:szCs w:val="18"/>
        </w:rPr>
        <w:t>Regleringsmyndigheten ska också överväga om konkurrensen och slutanvändar</w:t>
      </w:r>
      <w:r w:rsidRPr="00403067">
        <w:rPr>
          <w:sz w:val="18"/>
          <w:szCs w:val="18"/>
        </w:rPr>
        <w:softHyphen/>
        <w:t>nas intressen i stället kan främjas genom åläggande endast av skyldigheter enligt 15 § eller av skyldigheter på närliggande marknader.</w:t>
      </w:r>
      <w:bookmarkEnd w:id="1836"/>
      <w:bookmarkEnd w:id="1837"/>
    </w:p>
    <w:p w14:paraId="322A7C88" w14:textId="77777777" w:rsidR="00D85371" w:rsidRPr="00403067" w:rsidRDefault="00D85371" w:rsidP="00F775E2">
      <w:pPr>
        <w:pStyle w:val="Brdtext"/>
      </w:pPr>
    </w:p>
    <w:p w14:paraId="22F833FE" w14:textId="77777777" w:rsidR="00D85371" w:rsidRPr="00403067" w:rsidRDefault="00D85371" w:rsidP="00F775E2">
      <w:pPr>
        <w:pStyle w:val="Brdtext"/>
      </w:pPr>
      <w:r w:rsidRPr="00403067">
        <w:t>Paragrafen anger vilka omständigheter som särskilt ska beaktas vid pröv</w:t>
      </w:r>
      <w:r>
        <w:softHyphen/>
      </w:r>
      <w:r w:rsidRPr="00403067">
        <w:t>ning</w:t>
      </w:r>
      <w:r w:rsidRPr="00403067">
        <w:softHyphen/>
        <w:t>en av om en skyldighet om till</w:t>
      </w:r>
      <w:r w:rsidRPr="00403067">
        <w:softHyphen/>
        <w:t>träde till nät och tillhörande faciliteter ska åläggas. Den genomför artikel 73.2 i EU-direktivet. Övervägandena finns i avsnitt 14.3.4.</w:t>
      </w:r>
    </w:p>
    <w:p w14:paraId="26EF4ECC" w14:textId="189FDD35" w:rsidR="00D85371" w:rsidRPr="00403067" w:rsidRDefault="00D85371" w:rsidP="00F775E2">
      <w:pPr>
        <w:pStyle w:val="Brdtextmedindrag"/>
      </w:pPr>
      <w:r w:rsidRPr="00403067">
        <w:rPr>
          <w:i/>
        </w:rPr>
        <w:t xml:space="preserve">Första stycket </w:t>
      </w:r>
      <w:r w:rsidRPr="00403067">
        <w:t xml:space="preserve">motsvarar delvis 4 kap. 10 § LEK (se prop. 2002/03:110 </w:t>
      </w:r>
      <w:r w:rsidR="00EB24E6">
        <w:t>s. 2</w:t>
      </w:r>
      <w:r w:rsidRPr="00403067">
        <w:t>71 f. o</w:t>
      </w:r>
      <w:r>
        <w:t>c</w:t>
      </w:r>
      <w:r w:rsidRPr="00403067">
        <w:t xml:space="preserve">h 379 och prop. 2010/11:115 </w:t>
      </w:r>
      <w:r w:rsidR="00EB24E6">
        <w:t>s. 9</w:t>
      </w:r>
      <w:r w:rsidRPr="00403067">
        <w:t xml:space="preserve">2 f. och 163). Bestämmelserna följdändras med anledning av att uttrycket tillhörande facilitet ersätter tillhörande installation som används i LEK. Tillhörande facilitet definieras i 1 kap. 7 §. Med anledning av </w:t>
      </w:r>
      <w:r>
        <w:t xml:space="preserve">att </w:t>
      </w:r>
      <w:r w:rsidRPr="00403067">
        <w:t>två nya punkter</w:t>
      </w:r>
      <w:r>
        <w:t xml:space="preserve"> </w:t>
      </w:r>
      <w:r w:rsidRPr="00403067">
        <w:t>förs in justeras listans numrering. Punkterna 1 och 4–8 motsvarar 4 kap. 10 § 1–6 LEK.</w:t>
      </w:r>
    </w:p>
    <w:p w14:paraId="45AEB270" w14:textId="4DA6283B" w:rsidR="00D85371" w:rsidRPr="00403067" w:rsidRDefault="00D85371" w:rsidP="00F775E2">
      <w:pPr>
        <w:pStyle w:val="Brdtextmedindrag"/>
      </w:pPr>
      <w:r w:rsidRPr="00403067">
        <w:rPr>
          <w:i/>
        </w:rPr>
        <w:t>Punkten 1</w:t>
      </w:r>
      <w:r w:rsidRPr="00403067">
        <w:t xml:space="preserve"> innebär att bedömningen bör ske utifrån en analys som om</w:t>
      </w:r>
      <w:r w:rsidR="00953A43">
        <w:softHyphen/>
      </w:r>
      <w:r w:rsidRPr="00403067">
        <w:t>fatt</w:t>
      </w:r>
      <w:r w:rsidRPr="00403067">
        <w:softHyphen/>
        <w:t>ar en prognos om hållbarheten i tillträdet.</w:t>
      </w:r>
    </w:p>
    <w:p w14:paraId="5A0053B8" w14:textId="77777777" w:rsidR="00D85371" w:rsidRPr="00403067" w:rsidRDefault="00D85371" w:rsidP="00F775E2">
      <w:pPr>
        <w:pStyle w:val="Brdtextmedindrag"/>
      </w:pPr>
      <w:r w:rsidRPr="00403067">
        <w:rPr>
          <w:i/>
        </w:rPr>
        <w:t xml:space="preserve">Punkten 2 </w:t>
      </w:r>
      <w:r w:rsidRPr="00403067">
        <w:t>är ny. Den innebär bl.a. att regleringsmyndigheten ska beakta att tillträdesreglering i en äldre nättopologi kan ha en hämmande effekt på anlägg</w:t>
      </w:r>
      <w:r>
        <w:t>andet</w:t>
      </w:r>
      <w:r w:rsidRPr="00403067">
        <w:t xml:space="preserve"> av nya nät med mycket hög kapacitet.</w:t>
      </w:r>
    </w:p>
    <w:p w14:paraId="59989C4C" w14:textId="77777777" w:rsidR="00D85371" w:rsidRPr="00403067" w:rsidRDefault="00D85371" w:rsidP="00F775E2">
      <w:pPr>
        <w:pStyle w:val="Brdtextmedindrag"/>
      </w:pPr>
      <w:r w:rsidRPr="00403067">
        <w:rPr>
          <w:i/>
          <w:iCs/>
        </w:rPr>
        <w:t>Pu</w:t>
      </w:r>
      <w:r w:rsidRPr="00403067">
        <w:rPr>
          <w:i/>
        </w:rPr>
        <w:t xml:space="preserve">nkten 3 </w:t>
      </w:r>
      <w:r w:rsidRPr="00403067">
        <w:t>är ny. Den innebär att regleringsmyndigheten ska beakta be</w:t>
      </w:r>
      <w:r w:rsidRPr="00403067">
        <w:softHyphen/>
        <w:t>hov</w:t>
      </w:r>
      <w:r w:rsidRPr="00403067">
        <w:softHyphen/>
        <w:t>et av att ålagda tillträdes</w:t>
      </w:r>
      <w:r w:rsidRPr="00403067">
        <w:softHyphen/>
        <w:t>skyldigheter tillåter konkurrens baserad på teknikneu</w:t>
      </w:r>
      <w:r w:rsidRPr="00403067">
        <w:softHyphen/>
        <w:t>tralitet (jfr skäl 171 i EU-direktivet).</w:t>
      </w:r>
    </w:p>
    <w:p w14:paraId="4EB1035F" w14:textId="77777777" w:rsidR="00D85371" w:rsidRPr="00403067" w:rsidRDefault="00D85371" w:rsidP="00F775E2">
      <w:pPr>
        <w:pStyle w:val="Brdtextmedindrag"/>
      </w:pPr>
      <w:r w:rsidRPr="00403067">
        <w:rPr>
          <w:iCs/>
        </w:rPr>
        <w:t xml:space="preserve">Enligt </w:t>
      </w:r>
      <w:r w:rsidRPr="00403067">
        <w:rPr>
          <w:i/>
        </w:rPr>
        <w:t>punkt</w:t>
      </w:r>
      <w:r>
        <w:rPr>
          <w:i/>
        </w:rPr>
        <w:t>en</w:t>
      </w:r>
      <w:r w:rsidRPr="00403067">
        <w:rPr>
          <w:i/>
        </w:rPr>
        <w:t xml:space="preserve"> 5 </w:t>
      </w:r>
      <w:r w:rsidRPr="00403067">
        <w:rPr>
          <w:iCs/>
        </w:rPr>
        <w:t>bör l</w:t>
      </w:r>
      <w:r w:rsidRPr="00403067">
        <w:t xml:space="preserve">iksom </w:t>
      </w:r>
      <w:r>
        <w:t>hittills</w:t>
      </w:r>
      <w:r w:rsidRPr="00403067">
        <w:t xml:space="preserve"> nätägarens ursprungliga investering respekteras. Eftersom den som inves</w:t>
      </w:r>
      <w:r w:rsidRPr="00403067">
        <w:softHyphen/>
        <w:t>terar i nya nät tar en ekonomisk risk</w:t>
      </w:r>
      <w:r>
        <w:t>,</w:t>
      </w:r>
      <w:r w:rsidRPr="00403067">
        <w:t xml:space="preserve"> bör en tillträdesskyldighet så långt som möjligt utformas så att investe</w:t>
      </w:r>
      <w:r>
        <w:softHyphen/>
      </w:r>
      <w:r w:rsidRPr="00403067">
        <w:t>rings</w:t>
      </w:r>
      <w:r w:rsidRPr="00403067">
        <w:softHyphen/>
        <w:t>viljan i nya nät inte påverkas nega</w:t>
      </w:r>
      <w:r w:rsidRPr="00403067">
        <w:softHyphen/>
        <w:t>tivt.</w:t>
      </w:r>
    </w:p>
    <w:p w14:paraId="77DB45B3" w14:textId="77777777" w:rsidR="00D85371" w:rsidRPr="00403067" w:rsidRDefault="00D85371" w:rsidP="00F775E2">
      <w:pPr>
        <w:pStyle w:val="Brdtextmedindrag"/>
      </w:pPr>
      <w:r w:rsidRPr="00403067">
        <w:rPr>
          <w:iCs/>
        </w:rPr>
        <w:t>När det gäller</w:t>
      </w:r>
      <w:r w:rsidRPr="00403067">
        <w:rPr>
          <w:i/>
        </w:rPr>
        <w:t xml:space="preserve"> punkt</w:t>
      </w:r>
      <w:r>
        <w:rPr>
          <w:i/>
        </w:rPr>
        <w:t>en</w:t>
      </w:r>
      <w:r w:rsidRPr="00403067">
        <w:rPr>
          <w:i/>
        </w:rPr>
        <w:t xml:space="preserve"> 6 </w:t>
      </w:r>
      <w:r w:rsidRPr="00403067">
        <w:rPr>
          <w:iCs/>
        </w:rPr>
        <w:t>bör en strävan</w:t>
      </w:r>
      <w:r w:rsidRPr="00403067">
        <w:t xml:space="preserve"> sär</w:t>
      </w:r>
      <w:r w:rsidRPr="00403067">
        <w:softHyphen/>
        <w:t>skilt vara att uppnå effektiv infra</w:t>
      </w:r>
      <w:r w:rsidRPr="00403067">
        <w:softHyphen/>
        <w:t>struktur</w:t>
      </w:r>
      <w:r w:rsidRPr="00403067">
        <w:softHyphen/>
        <w:t>baserad konkurrens och innova</w:t>
      </w:r>
      <w:r w:rsidRPr="00403067">
        <w:softHyphen/>
        <w:t>tiva affärsmodeller, exempel</w:t>
      </w:r>
      <w:r w:rsidRPr="00403067">
        <w:softHyphen/>
        <w:t>vis saminvesteringar i nät.</w:t>
      </w:r>
    </w:p>
    <w:p w14:paraId="320DDD56" w14:textId="77777777" w:rsidR="00D85371" w:rsidRPr="00403067" w:rsidRDefault="00D85371" w:rsidP="00F775E2">
      <w:pPr>
        <w:pStyle w:val="Brdtextmedindrag"/>
        <w:rPr>
          <w:i/>
        </w:rPr>
      </w:pPr>
      <w:r w:rsidRPr="00403067">
        <w:rPr>
          <w:i/>
        </w:rPr>
        <w:t>Andra stycket</w:t>
      </w:r>
      <w:r w:rsidRPr="00403067">
        <w:t xml:space="preserve"> är nytt. Proportionalitetsprincipen</w:t>
      </w:r>
      <w:r>
        <w:t>,</w:t>
      </w:r>
      <w:r w:rsidRPr="00403067">
        <w:t xml:space="preserve"> </w:t>
      </w:r>
      <w:r>
        <w:t xml:space="preserve">som allmänt gäller inom förvaltningsrätten (se avsnitt 7), </w:t>
      </w:r>
      <w:r w:rsidRPr="00403067">
        <w:t>innebär att det för nät</w:t>
      </w:r>
      <w:r w:rsidRPr="00403067">
        <w:softHyphen/>
        <w:t>äg</w:t>
      </w:r>
      <w:r w:rsidRPr="00403067">
        <w:softHyphen/>
        <w:t>ar</w:t>
      </w:r>
      <w:r w:rsidRPr="00403067">
        <w:softHyphen/>
        <w:t xml:space="preserve">en minst ingripande tillträdet ska väljas, även om detta medför att det är en annan marknad som bör regleras. Dessutom </w:t>
      </w:r>
      <w:r>
        <w:t>ska</w:t>
      </w:r>
      <w:r w:rsidRPr="00403067">
        <w:t xml:space="preserve"> tillträde till nät och tillhörande faciliteter komma i fråga först sedan skyldigheter om enbart tillträ</w:t>
      </w:r>
      <w:r w:rsidRPr="00403067">
        <w:softHyphen/>
        <w:t>de till infrastruktur för anlägg</w:t>
      </w:r>
      <w:r>
        <w:t>ande</w:t>
      </w:r>
      <w:r w:rsidRPr="00403067">
        <w:t xml:space="preserve"> av nät enligt 15 § har övervägts som en effektiv regleringsåtgärd</w:t>
      </w:r>
      <w:r>
        <w:t>.</w:t>
      </w:r>
    </w:p>
    <w:p w14:paraId="58F10914" w14:textId="77777777" w:rsidR="00D85371" w:rsidRPr="00403067" w:rsidRDefault="00D85371" w:rsidP="00F775E2">
      <w:pPr>
        <w:pStyle w:val="Brdtext"/>
        <w:rPr>
          <w:b/>
        </w:rPr>
      </w:pPr>
    </w:p>
    <w:p w14:paraId="31F62021" w14:textId="77777777" w:rsidR="00D85371" w:rsidRPr="00403067" w:rsidRDefault="00D85371" w:rsidP="00F775E2">
      <w:pPr>
        <w:pStyle w:val="Brdtext"/>
        <w:rPr>
          <w:sz w:val="18"/>
          <w:szCs w:val="18"/>
        </w:rPr>
      </w:pPr>
      <w:r w:rsidRPr="00403067">
        <w:rPr>
          <w:b/>
          <w:sz w:val="18"/>
          <w:szCs w:val="18"/>
        </w:rPr>
        <w:t>18 §    </w:t>
      </w:r>
      <w:r w:rsidRPr="00403067">
        <w:rPr>
          <w:sz w:val="18"/>
          <w:szCs w:val="18"/>
        </w:rPr>
        <w:t>En skyldighet enligt 15 eller 16 § ska förenas med en skyldighet att offent</w:t>
      </w:r>
      <w:r>
        <w:rPr>
          <w:sz w:val="18"/>
          <w:szCs w:val="18"/>
        </w:rPr>
        <w:softHyphen/>
      </w:r>
      <w:r w:rsidRPr="00403067">
        <w:rPr>
          <w:sz w:val="18"/>
          <w:szCs w:val="18"/>
        </w:rPr>
        <w:t>lig</w:t>
      </w:r>
      <w:r>
        <w:rPr>
          <w:sz w:val="18"/>
          <w:szCs w:val="18"/>
        </w:rPr>
        <w:softHyphen/>
      </w:r>
      <w:r w:rsidRPr="00403067">
        <w:rPr>
          <w:sz w:val="18"/>
          <w:szCs w:val="18"/>
        </w:rPr>
        <w:t xml:space="preserve">göra ett sådant referenserbjudande </w:t>
      </w:r>
      <w:r w:rsidRPr="00403067">
        <w:rPr>
          <w:spacing w:val="-4"/>
          <w:sz w:val="18"/>
          <w:szCs w:val="18"/>
        </w:rPr>
        <w:t>som an</w:t>
      </w:r>
      <w:r w:rsidRPr="00403067">
        <w:rPr>
          <w:spacing w:val="-4"/>
          <w:sz w:val="18"/>
          <w:szCs w:val="18"/>
        </w:rPr>
        <w:softHyphen/>
        <w:t>ges i 12 §. Erbjudandet ska innehålla de uppgifter som anges i Berecs</w:t>
      </w:r>
      <w:r w:rsidRPr="00403067">
        <w:rPr>
          <w:sz w:val="18"/>
          <w:szCs w:val="18"/>
        </w:rPr>
        <w:t xml:space="preserve"> riktlinjer om minimikriterierna för ett referens</w:t>
      </w:r>
      <w:r>
        <w:rPr>
          <w:sz w:val="18"/>
          <w:szCs w:val="18"/>
        </w:rPr>
        <w:softHyphen/>
      </w:r>
      <w:r w:rsidRPr="00403067">
        <w:rPr>
          <w:sz w:val="18"/>
          <w:szCs w:val="18"/>
        </w:rPr>
        <w:t>erbju</w:t>
      </w:r>
      <w:r>
        <w:rPr>
          <w:sz w:val="18"/>
          <w:szCs w:val="18"/>
        </w:rPr>
        <w:softHyphen/>
      </w:r>
      <w:r w:rsidRPr="00403067">
        <w:rPr>
          <w:sz w:val="18"/>
          <w:szCs w:val="18"/>
        </w:rPr>
        <w:t>dande</w:t>
      </w:r>
      <w:r>
        <w:rPr>
          <w:sz w:val="18"/>
          <w:szCs w:val="18"/>
        </w:rPr>
        <w:t xml:space="preserve"> och de ytterligare uppgifter som regleringsmyndigheten bestämmer</w:t>
      </w:r>
      <w:r w:rsidRPr="00403067">
        <w:rPr>
          <w:sz w:val="18"/>
          <w:szCs w:val="18"/>
        </w:rPr>
        <w:t>.</w:t>
      </w:r>
    </w:p>
    <w:p w14:paraId="4A3B5FFD" w14:textId="77777777" w:rsidR="00D85371" w:rsidRPr="00403067" w:rsidRDefault="00D85371" w:rsidP="00F775E2">
      <w:pPr>
        <w:pStyle w:val="Brdtextmedindrag"/>
        <w:rPr>
          <w:sz w:val="18"/>
          <w:szCs w:val="18"/>
        </w:rPr>
      </w:pPr>
      <w:r w:rsidRPr="00403067">
        <w:rPr>
          <w:sz w:val="18"/>
          <w:szCs w:val="18"/>
        </w:rPr>
        <w:t xml:space="preserve">Ett beslut </w:t>
      </w:r>
      <w:r>
        <w:rPr>
          <w:sz w:val="18"/>
          <w:szCs w:val="18"/>
        </w:rPr>
        <w:t xml:space="preserve">om en skyldighet att offentliggöra ett referenserbjudande </w:t>
      </w:r>
      <w:r w:rsidRPr="00403067">
        <w:rPr>
          <w:sz w:val="18"/>
          <w:szCs w:val="18"/>
        </w:rPr>
        <w:t>får förenas med vite.</w:t>
      </w:r>
    </w:p>
    <w:p w14:paraId="62DE4A1F" w14:textId="77777777" w:rsidR="00D85371" w:rsidRPr="00403067" w:rsidRDefault="00D85371" w:rsidP="00F775E2">
      <w:pPr>
        <w:pStyle w:val="Brdtext"/>
      </w:pPr>
    </w:p>
    <w:p w14:paraId="04CE5F9B" w14:textId="0BF531DA" w:rsidR="00D85371" w:rsidRPr="00403067" w:rsidRDefault="00D85371" w:rsidP="00F775E2">
      <w:pPr>
        <w:pStyle w:val="Brdtext"/>
      </w:pPr>
      <w:r w:rsidRPr="00403067">
        <w:t xml:space="preserve">Paragrafen innebär att en SMP-operatör som har ålagts en skyldighet att lämna tillträde till nät och tillhörande faciliteter eller infrastruktur för </w:t>
      </w:r>
      <w:r w:rsidRPr="00403067">
        <w:lastRenderedPageBreak/>
        <w:t>anlägg</w:t>
      </w:r>
      <w:r>
        <w:t>ande</w:t>
      </w:r>
      <w:r w:rsidRPr="00403067">
        <w:t xml:space="preserve"> av nät också ska åläggas att publicera ett referenserbjudande. Den motsvarar del</w:t>
      </w:r>
      <w:r w:rsidRPr="00403067">
        <w:softHyphen/>
        <w:t xml:space="preserve">vis 4 kap. 9 § LEK (se prop. 2002/03:110 </w:t>
      </w:r>
      <w:r w:rsidR="00EB24E6">
        <w:t>s. 1</w:t>
      </w:r>
      <w:r w:rsidRPr="00403067">
        <w:t xml:space="preserve">86 f. och 378 f. och prop. 2010/11:115 </w:t>
      </w:r>
      <w:r w:rsidR="00EB24E6">
        <w:t>s. 7</w:t>
      </w:r>
      <w:r w:rsidRPr="00403067">
        <w:t>4 f. och 163). Paragrafen genomför arti</w:t>
      </w:r>
      <w:r w:rsidRPr="00403067">
        <w:softHyphen/>
        <w:t>kel 69.4 andra stycket i EU-direktivet. Övervägandena finns i av</w:t>
      </w:r>
      <w:r w:rsidRPr="00403067">
        <w:softHyphen/>
        <w:t>snitt</w:t>
      </w:r>
      <w:r w:rsidR="00953A43">
        <w:t xml:space="preserve"> </w:t>
      </w:r>
      <w:r w:rsidRPr="00403067">
        <w:t>14.3.1.</w:t>
      </w:r>
    </w:p>
    <w:p w14:paraId="7C3676B3" w14:textId="2A8A036F" w:rsidR="00D85371" w:rsidRPr="00403067" w:rsidRDefault="00D85371" w:rsidP="00F775E2">
      <w:pPr>
        <w:pStyle w:val="Brdtextmedindrag"/>
      </w:pPr>
      <w:r w:rsidRPr="00403067">
        <w:t>Paragrafen gäller inte bara den som har ålagts tillträdesskyldigheter i fråga om accessnätet utan också den som har ålagts sådana skyldigheter i fråga om andra nätdelar. Berec har i enlighet med artikel 69.4 första stycket i EU-direktivet antagit riktlinjer om minimikriterierna för ett refe</w:t>
      </w:r>
      <w:r w:rsidR="001927A0">
        <w:softHyphen/>
      </w:r>
      <w:r w:rsidRPr="00403067">
        <w:t>rens</w:t>
      </w:r>
      <w:r w:rsidRPr="00403067">
        <w:softHyphen/>
        <w:t xml:space="preserve">erbjudande. </w:t>
      </w:r>
      <w:r>
        <w:t>K</w:t>
      </w:r>
      <w:r w:rsidRPr="005E1D8D">
        <w:t>riterier</w:t>
      </w:r>
      <w:r>
        <w:t>na</w:t>
      </w:r>
      <w:r w:rsidRPr="005E1D8D">
        <w:t xml:space="preserve"> utgör en miniminivå för de uppgifter som ett referenserbjudande ska innehålla.</w:t>
      </w:r>
      <w:r>
        <w:t xml:space="preserve"> Regleringsmyndigheten ska i ett beslut enligt paragrafen ange de uppgifter som referenserbjudandet ska innehålla med hänsyn till Berecs riktlinjer samt de eventuella ytterligare uppgifter som myndigheten bedömer behövs (jfr 12 § första stycket).</w:t>
      </w:r>
    </w:p>
    <w:p w14:paraId="5074B679" w14:textId="77777777" w:rsidR="00D85371" w:rsidRPr="005E26AF" w:rsidRDefault="00D85371" w:rsidP="00F775E2">
      <w:pPr>
        <w:pStyle w:val="Brdtextmedindrag"/>
        <w:ind w:firstLine="0"/>
      </w:pPr>
    </w:p>
    <w:p w14:paraId="28892D21" w14:textId="77777777" w:rsidR="00D85371" w:rsidRPr="00403067" w:rsidRDefault="00D85371" w:rsidP="00F775E2">
      <w:pPr>
        <w:pStyle w:val="Brdtextmedindrag"/>
        <w:ind w:firstLine="0"/>
        <w:rPr>
          <w:sz w:val="18"/>
          <w:szCs w:val="18"/>
        </w:rPr>
      </w:pPr>
      <w:r w:rsidRPr="00403067">
        <w:rPr>
          <w:b/>
          <w:sz w:val="18"/>
          <w:szCs w:val="18"/>
        </w:rPr>
        <w:t>19 §</w:t>
      </w:r>
      <w:r w:rsidRPr="003867C0">
        <w:rPr>
          <w:bCs/>
          <w:sz w:val="18"/>
          <w:szCs w:val="18"/>
        </w:rPr>
        <w:t>    </w:t>
      </w:r>
      <w:r w:rsidRPr="00403067">
        <w:rPr>
          <w:sz w:val="18"/>
          <w:szCs w:val="18"/>
        </w:rPr>
        <w:t>En operatör som är ett företag med betydande inflytande på en marknad får åläggas att iaktta kostnadstäckning eller tillämpa kostnadsorienterad eller annan prissättning för specificerade typer av samtrafik och andra former av tillträde. Detta får ske om en marknadsanalys enligt 5 § andra stycket visar att en brist på effektiv kon</w:t>
      </w:r>
      <w:r w:rsidRPr="00403067">
        <w:rPr>
          <w:sz w:val="18"/>
          <w:szCs w:val="18"/>
        </w:rPr>
        <w:softHyphen/>
        <w:t>kurrens innebär att operatören kan ta ut överpriser eller använda pris</w:t>
      </w:r>
      <w:r>
        <w:rPr>
          <w:sz w:val="18"/>
          <w:szCs w:val="18"/>
        </w:rPr>
        <w:softHyphen/>
      </w:r>
      <w:r w:rsidRPr="00403067">
        <w:rPr>
          <w:sz w:val="18"/>
          <w:szCs w:val="18"/>
        </w:rPr>
        <w:t>press på ett sätt som missgynnar slutanvändarna.</w:t>
      </w:r>
    </w:p>
    <w:p w14:paraId="3195176B" w14:textId="77777777" w:rsidR="00D85371" w:rsidRPr="00403067" w:rsidRDefault="00D85371" w:rsidP="00F775E2">
      <w:pPr>
        <w:pStyle w:val="Brdtextmedindrag"/>
        <w:rPr>
          <w:sz w:val="18"/>
          <w:szCs w:val="18"/>
        </w:rPr>
      </w:pPr>
      <w:r w:rsidRPr="00403067">
        <w:rPr>
          <w:sz w:val="18"/>
          <w:szCs w:val="18"/>
        </w:rPr>
        <w:t>E</w:t>
      </w:r>
      <w:r>
        <w:rPr>
          <w:sz w:val="18"/>
          <w:szCs w:val="18"/>
        </w:rPr>
        <w:t>tt</w:t>
      </w:r>
      <w:r w:rsidRPr="00403067">
        <w:rPr>
          <w:sz w:val="18"/>
          <w:szCs w:val="18"/>
        </w:rPr>
        <w:t xml:space="preserve"> </w:t>
      </w:r>
      <w:r>
        <w:rPr>
          <w:sz w:val="18"/>
          <w:szCs w:val="18"/>
        </w:rPr>
        <w:t>åläggande</w:t>
      </w:r>
      <w:r w:rsidRPr="00403067">
        <w:rPr>
          <w:sz w:val="18"/>
          <w:szCs w:val="18"/>
        </w:rPr>
        <w:t xml:space="preserve"> får, i samband med </w:t>
      </w:r>
      <w:r>
        <w:rPr>
          <w:sz w:val="18"/>
          <w:szCs w:val="18"/>
        </w:rPr>
        <w:t xml:space="preserve">att det beslutas </w:t>
      </w:r>
      <w:r w:rsidRPr="00403067">
        <w:rPr>
          <w:sz w:val="18"/>
          <w:szCs w:val="18"/>
        </w:rPr>
        <w:t>eller senare, förenas med en skyldighet att tillämpa ett visst högsta eller lägsta pris för samtrafik och andra for</w:t>
      </w:r>
      <w:r w:rsidRPr="00403067">
        <w:rPr>
          <w:sz w:val="18"/>
          <w:szCs w:val="18"/>
        </w:rPr>
        <w:softHyphen/>
        <w:t>mer av tillträde som omfattas av skyldigheten.</w:t>
      </w:r>
    </w:p>
    <w:p w14:paraId="3FB021D6" w14:textId="5C1C2900" w:rsidR="00D85371" w:rsidRPr="00403067" w:rsidRDefault="00D85371" w:rsidP="00F775E2">
      <w:pPr>
        <w:pStyle w:val="Brdtextmedindrag"/>
        <w:rPr>
          <w:sz w:val="18"/>
          <w:szCs w:val="18"/>
        </w:rPr>
      </w:pPr>
      <w:r>
        <w:rPr>
          <w:sz w:val="18"/>
          <w:szCs w:val="18"/>
        </w:rPr>
        <w:t xml:space="preserve">Åläggandet </w:t>
      </w:r>
      <w:r w:rsidRPr="00403067">
        <w:rPr>
          <w:sz w:val="18"/>
          <w:szCs w:val="18"/>
        </w:rPr>
        <w:t>kan avse även att opera</w:t>
      </w:r>
      <w:r w:rsidRPr="00403067">
        <w:rPr>
          <w:spacing w:val="-2"/>
          <w:sz w:val="18"/>
          <w:szCs w:val="18"/>
        </w:rPr>
        <w:t>tören ska tillämpa en viss kostnadsredo</w:t>
      </w:r>
      <w:r w:rsidRPr="00403067">
        <w:rPr>
          <w:spacing w:val="-2"/>
          <w:sz w:val="18"/>
          <w:szCs w:val="18"/>
        </w:rPr>
        <w:softHyphen/>
        <w:t>vis</w:t>
      </w:r>
      <w:r w:rsidR="001927A0">
        <w:rPr>
          <w:spacing w:val="-2"/>
          <w:sz w:val="18"/>
          <w:szCs w:val="18"/>
        </w:rPr>
        <w:softHyphen/>
      </w:r>
      <w:r w:rsidRPr="00403067">
        <w:rPr>
          <w:spacing w:val="-2"/>
          <w:sz w:val="18"/>
          <w:szCs w:val="18"/>
        </w:rPr>
        <w:t xml:space="preserve">ningsmetod och </w:t>
      </w:r>
      <w:r w:rsidRPr="00403067">
        <w:rPr>
          <w:sz w:val="18"/>
          <w:szCs w:val="18"/>
        </w:rPr>
        <w:t>göra en beskrivning av metoden tillgänglig för allmänheten. I så fall ska kostnadernas huvudkategorier och reglerna för kostnads</w:t>
      </w:r>
      <w:r>
        <w:rPr>
          <w:sz w:val="18"/>
          <w:szCs w:val="18"/>
        </w:rPr>
        <w:softHyphen/>
      </w:r>
      <w:r w:rsidRPr="00403067">
        <w:rPr>
          <w:sz w:val="18"/>
          <w:szCs w:val="18"/>
        </w:rPr>
        <w:t>fördelningen fram</w:t>
      </w:r>
      <w:r w:rsidR="001927A0">
        <w:rPr>
          <w:sz w:val="18"/>
          <w:szCs w:val="18"/>
        </w:rPr>
        <w:softHyphen/>
      </w:r>
      <w:r w:rsidRPr="00403067">
        <w:rPr>
          <w:sz w:val="18"/>
          <w:szCs w:val="18"/>
        </w:rPr>
        <w:t>gå av beskrivningen.</w:t>
      </w:r>
    </w:p>
    <w:p w14:paraId="630EF0E5" w14:textId="77777777" w:rsidR="00D85371" w:rsidRPr="005E26AF" w:rsidRDefault="00D85371" w:rsidP="00F775E2">
      <w:pPr>
        <w:pStyle w:val="Brdtextmedindrag"/>
        <w:ind w:firstLine="0"/>
      </w:pPr>
    </w:p>
    <w:p w14:paraId="4F3C7F72" w14:textId="520EEF2A" w:rsidR="00D85371" w:rsidRPr="00403067" w:rsidRDefault="00D85371" w:rsidP="00F775E2">
      <w:pPr>
        <w:pStyle w:val="Brdtext"/>
        <w:rPr>
          <w:spacing w:val="-3"/>
        </w:rPr>
      </w:pPr>
      <w:r w:rsidRPr="00403067">
        <w:t xml:space="preserve">Paragrafen gör det möjligt att ålägga en SMP-operatör skyldigheter om prissättning för samtrafik och andra former av tillträde. Den motsvarar i sak 4 kap. 11 § första–tredje styckena LEK (se </w:t>
      </w:r>
      <w:bookmarkStart w:id="1838" w:name="_Hlk35345979"/>
      <w:r w:rsidRPr="00403067">
        <w:t xml:space="preserve">prop. 2002/03:110 </w:t>
      </w:r>
      <w:bookmarkEnd w:id="1838"/>
      <w:r w:rsidR="00EB24E6">
        <w:t>s. 1</w:t>
      </w:r>
      <w:r w:rsidRPr="00403067">
        <w:t xml:space="preserve">72, 193 f. och 379 f. och prop. 2013/14:72 </w:t>
      </w:r>
      <w:r w:rsidR="00EB24E6">
        <w:t>s. 2</w:t>
      </w:r>
      <w:r w:rsidRPr="00403067">
        <w:t xml:space="preserve">2 f. och 35). Paragrafen </w:t>
      </w:r>
      <w:r w:rsidRPr="00403067">
        <w:rPr>
          <w:spacing w:val="-3"/>
        </w:rPr>
        <w:t>genom</w:t>
      </w:r>
      <w:r w:rsidRPr="00403067">
        <w:rPr>
          <w:spacing w:val="-3"/>
        </w:rPr>
        <w:softHyphen/>
        <w:t>för artikel 74 (delvis) i EU-direktivet. Övervägandena finns i av</w:t>
      </w:r>
      <w:r w:rsidRPr="00403067">
        <w:rPr>
          <w:spacing w:val="-3"/>
        </w:rPr>
        <w:softHyphen/>
        <w:t>snitt 14.3.6.</w:t>
      </w:r>
    </w:p>
    <w:p w14:paraId="5EF214B9" w14:textId="77777777" w:rsidR="00D85371" w:rsidRPr="00403067" w:rsidRDefault="00D85371" w:rsidP="00F775E2">
      <w:pPr>
        <w:pStyle w:val="Brdtextmedindrag"/>
      </w:pPr>
      <w:r w:rsidRPr="00403067">
        <w:t>När regleringsmyndigheten överväger om en prisskyldighet ska införas ska</w:t>
      </w:r>
      <w:r>
        <w:t xml:space="preserve"> den,</w:t>
      </w:r>
      <w:r w:rsidRPr="00403067">
        <w:t xml:space="preserve"> i enlighet med lagens syfte</w:t>
      </w:r>
      <w:r>
        <w:t>,</w:t>
      </w:r>
      <w:r w:rsidRPr="00403067">
        <w:t xml:space="preserve"> </w:t>
      </w:r>
      <w:r>
        <w:t xml:space="preserve">beakta </w:t>
      </w:r>
      <w:r w:rsidRPr="00403067">
        <w:t>behovet av att främja konkur</w:t>
      </w:r>
      <w:r>
        <w:softHyphen/>
      </w:r>
      <w:r w:rsidRPr="00403067">
        <w:t>rens och slut</w:t>
      </w:r>
      <w:r w:rsidRPr="00403067">
        <w:softHyphen/>
        <w:t>användarnas lång</w:t>
      </w:r>
      <w:r w:rsidRPr="00403067">
        <w:softHyphen/>
        <w:t>siktiga intressen, inklusive intresset av an</w:t>
      </w:r>
      <w:r>
        <w:softHyphen/>
      </w:r>
      <w:r w:rsidRPr="00403067">
        <w:t>lägg</w:t>
      </w:r>
      <w:r>
        <w:t>ande</w:t>
      </w:r>
      <w:r w:rsidRPr="00403067">
        <w:t xml:space="preserve"> och användning av nästa generations nät. Om det finns en påvis</w:t>
      </w:r>
      <w:r>
        <w:softHyphen/>
      </w:r>
      <w:r w:rsidRPr="00403067">
        <w:t>bar återhållande effekt på slutkundspriset, exempelvis till följd av andra ålagda skyldigheter, och ett effektivt och icke-diskriminerande till</w:t>
      </w:r>
      <w:r w:rsidRPr="00403067">
        <w:softHyphen/>
        <w:t>träde därmed säker</w:t>
      </w:r>
      <w:r w:rsidRPr="00403067">
        <w:softHyphen/>
        <w:t>ställs, bör någon prisskyldighet inte åläggas. Samtidigt bör reglerings</w:t>
      </w:r>
      <w:r w:rsidRPr="00403067">
        <w:softHyphen/>
        <w:t>myndigheten beakta fördelarna med förutsebara och stabila grossist</w:t>
      </w:r>
      <w:r w:rsidRPr="00403067">
        <w:softHyphen/>
        <w:t>priser när det gäller att säkerställa ett effektivt marknads</w:t>
      </w:r>
      <w:r w:rsidRPr="00403067">
        <w:softHyphen/>
        <w:t>inträde och incitament för nyanläggning av nät.</w:t>
      </w:r>
    </w:p>
    <w:p w14:paraId="0811F505" w14:textId="77777777" w:rsidR="00D85371" w:rsidRPr="00403067" w:rsidRDefault="00D85371" w:rsidP="00D85371">
      <w:pPr>
        <w:pStyle w:val="Brdtextmedindrag"/>
      </w:pPr>
      <w:r w:rsidRPr="00403067">
        <w:t>Om regleringsmyndigheten inte ålägger en skyldighet enligt andra stycket</w:t>
      </w:r>
      <w:r>
        <w:t>,</w:t>
      </w:r>
      <w:r w:rsidRPr="00403067">
        <w:t xml:space="preserve"> tillämpas 20 §.</w:t>
      </w:r>
    </w:p>
    <w:p w14:paraId="33F1854D" w14:textId="77777777" w:rsidR="00D85371" w:rsidRPr="00403067" w:rsidRDefault="00D85371" w:rsidP="00D85371">
      <w:pPr>
        <w:pStyle w:val="Brdtextmedindrag"/>
        <w:ind w:firstLine="0"/>
      </w:pPr>
    </w:p>
    <w:p w14:paraId="5393B58F" w14:textId="77777777" w:rsidR="00D85371" w:rsidRPr="00403067" w:rsidRDefault="00D85371" w:rsidP="00D85371">
      <w:pPr>
        <w:pStyle w:val="Brdtextmedindrag"/>
        <w:ind w:firstLine="0"/>
        <w:rPr>
          <w:bCs/>
          <w:sz w:val="18"/>
          <w:szCs w:val="18"/>
        </w:rPr>
      </w:pPr>
      <w:r w:rsidRPr="00403067">
        <w:rPr>
          <w:b/>
          <w:sz w:val="18"/>
          <w:szCs w:val="18"/>
        </w:rPr>
        <w:t>20 §</w:t>
      </w:r>
      <w:r w:rsidRPr="00403067">
        <w:rPr>
          <w:bCs/>
          <w:sz w:val="18"/>
          <w:szCs w:val="18"/>
        </w:rPr>
        <w:t xml:space="preserve">    Den som har ålagts att </w:t>
      </w:r>
      <w:r>
        <w:rPr>
          <w:bCs/>
          <w:sz w:val="18"/>
          <w:szCs w:val="18"/>
        </w:rPr>
        <w:t xml:space="preserve">tillämpa </w:t>
      </w:r>
      <w:r w:rsidRPr="00403067">
        <w:rPr>
          <w:bCs/>
          <w:sz w:val="18"/>
          <w:szCs w:val="18"/>
        </w:rPr>
        <w:t>kostnadsorientera</w:t>
      </w:r>
      <w:r>
        <w:rPr>
          <w:bCs/>
          <w:sz w:val="18"/>
          <w:szCs w:val="18"/>
        </w:rPr>
        <w:t>d</w:t>
      </w:r>
      <w:r w:rsidRPr="00403067">
        <w:rPr>
          <w:bCs/>
          <w:sz w:val="18"/>
          <w:szCs w:val="18"/>
        </w:rPr>
        <w:t xml:space="preserve"> prissättning enligt 19 § ska, om någon skyldighet enligt paragrafens andra stycke inte har ålagts, visa att priserna är rättvisa och skäliga med hänsyn till kostnaderna och får åläggas </w:t>
      </w:r>
      <w:r>
        <w:rPr>
          <w:bCs/>
          <w:sz w:val="18"/>
          <w:szCs w:val="18"/>
        </w:rPr>
        <w:t xml:space="preserve">en </w:t>
      </w:r>
      <w:r w:rsidRPr="00403067">
        <w:rPr>
          <w:bCs/>
          <w:sz w:val="18"/>
          <w:szCs w:val="18"/>
        </w:rPr>
        <w:t>skyldighet att justera sina priser.</w:t>
      </w:r>
    </w:p>
    <w:p w14:paraId="64A91FF0" w14:textId="77777777" w:rsidR="00D85371" w:rsidRPr="00403067" w:rsidRDefault="00D85371" w:rsidP="00D85371">
      <w:pPr>
        <w:pStyle w:val="Brdtextmedindrag"/>
        <w:ind w:firstLine="0"/>
        <w:rPr>
          <w:bCs/>
        </w:rPr>
      </w:pPr>
    </w:p>
    <w:p w14:paraId="473B3718" w14:textId="10AC465B" w:rsidR="00D85371" w:rsidRPr="00403067" w:rsidRDefault="00D85371" w:rsidP="00F775E2">
      <w:pPr>
        <w:pStyle w:val="Brdtext"/>
        <w:rPr>
          <w:b/>
          <w:sz w:val="18"/>
          <w:szCs w:val="18"/>
        </w:rPr>
      </w:pPr>
      <w:r w:rsidRPr="00403067">
        <w:lastRenderedPageBreak/>
        <w:t xml:space="preserve">Paragrafen innebär att SMP-operatören har bevisbördan för </w:t>
      </w:r>
      <w:r>
        <w:t xml:space="preserve">att </w:t>
      </w:r>
      <w:r w:rsidRPr="00403067">
        <w:t xml:space="preserve">de priser som tillämpas </w:t>
      </w:r>
      <w:r>
        <w:t>är rättvisa och skäliga med hänsyn till kostnaderna</w:t>
      </w:r>
      <w:r w:rsidRPr="00403067">
        <w:t xml:space="preserve"> och att regleringsmyndigheten har möjlighet att ålägga operatö</w:t>
      </w:r>
      <w:r>
        <w:softHyphen/>
      </w:r>
      <w:r w:rsidRPr="00403067">
        <w:t xml:space="preserve">ren att justera priserna, i de fall någon skyldighet att tillämpa ett visst högsta eller lägsta pris inte har ålagts, se 19 § andra stycket. Den motsvarar 4 kap. 11 § fjärde stycket LEK (se prop. 2002/03:110 </w:t>
      </w:r>
      <w:r w:rsidR="00EB24E6">
        <w:t>s. 1</w:t>
      </w:r>
      <w:r w:rsidRPr="00403067">
        <w:t xml:space="preserve">72, 193 f. och 379 f. och </w:t>
      </w:r>
      <w:bookmarkStart w:id="1839" w:name="_Hlk52451663"/>
      <w:r w:rsidRPr="00403067">
        <w:t xml:space="preserve">prop. 2013/14:72 </w:t>
      </w:r>
      <w:bookmarkEnd w:id="1839"/>
      <w:r w:rsidR="00EB24E6">
        <w:t>s. 2</w:t>
      </w:r>
      <w:r w:rsidRPr="00403067">
        <w:t>2 f. och 35). Paragrafen genomför arti</w:t>
      </w:r>
      <w:r w:rsidRPr="00403067">
        <w:softHyphen/>
        <w:t>kel 74.3 i EU-direk</w:t>
      </w:r>
      <w:r w:rsidR="001927A0">
        <w:softHyphen/>
      </w:r>
      <w:r w:rsidRPr="00403067">
        <w:t>tivet. Övervägandena finns i avsnitt 14.3.6.</w:t>
      </w:r>
    </w:p>
    <w:p w14:paraId="45BD65B1" w14:textId="77777777" w:rsidR="00D85371" w:rsidRPr="00403067" w:rsidRDefault="00D85371" w:rsidP="00D85371">
      <w:pPr>
        <w:pStyle w:val="Brdtextmedindrag"/>
        <w:ind w:firstLine="0"/>
      </w:pPr>
    </w:p>
    <w:p w14:paraId="0DF30634" w14:textId="77777777" w:rsidR="00D85371" w:rsidRPr="00403067" w:rsidRDefault="00D85371" w:rsidP="00D85371">
      <w:pPr>
        <w:pStyle w:val="Brdtext"/>
        <w:rPr>
          <w:sz w:val="18"/>
          <w:szCs w:val="18"/>
        </w:rPr>
      </w:pPr>
      <w:r w:rsidRPr="00403067">
        <w:rPr>
          <w:b/>
          <w:sz w:val="18"/>
          <w:szCs w:val="18"/>
        </w:rPr>
        <w:t>21 §    </w:t>
      </w:r>
      <w:r w:rsidRPr="00403067">
        <w:rPr>
          <w:sz w:val="18"/>
          <w:szCs w:val="18"/>
        </w:rPr>
        <w:t>När 19 § tillämpas ska hänsyn tas till den investering som operatören har</w:t>
      </w:r>
      <w:r>
        <w:rPr>
          <w:sz w:val="18"/>
          <w:szCs w:val="18"/>
        </w:rPr>
        <w:t xml:space="preserve"> gjort</w:t>
      </w:r>
      <w:r w:rsidRPr="00403067">
        <w:rPr>
          <w:sz w:val="18"/>
          <w:szCs w:val="18"/>
        </w:rPr>
        <w:t>. En skyldighet som avses i 19 § ska utformas så att operatören får en rimlig avkastning på kapitalinvesteringen.</w:t>
      </w:r>
    </w:p>
    <w:p w14:paraId="3F41B6A2" w14:textId="32AD75F6" w:rsidR="00D85371" w:rsidRPr="00403067" w:rsidRDefault="00D85371" w:rsidP="00D85371">
      <w:pPr>
        <w:pStyle w:val="Brdtextmedindrag"/>
      </w:pPr>
      <w:r w:rsidRPr="00403067">
        <w:rPr>
          <w:sz w:val="18"/>
          <w:szCs w:val="18"/>
        </w:rPr>
        <w:t>När kostnadsorienterade taxor för samtalsterminering fastställs ska krite</w:t>
      </w:r>
      <w:r w:rsidRPr="00403067">
        <w:rPr>
          <w:sz w:val="18"/>
          <w:szCs w:val="18"/>
        </w:rPr>
        <w:softHyphen/>
        <w:t xml:space="preserve">rierna i bilaga 3 till </w:t>
      </w:r>
      <w:r>
        <w:rPr>
          <w:sz w:val="18"/>
          <w:szCs w:val="18"/>
        </w:rPr>
        <w:t xml:space="preserve">Europaparlamentets och rådets </w:t>
      </w:r>
      <w:r w:rsidRPr="00403067">
        <w:rPr>
          <w:sz w:val="18"/>
          <w:szCs w:val="18"/>
        </w:rPr>
        <w:t>direktiv (EU) 2018/1972</w:t>
      </w:r>
      <w:r>
        <w:rPr>
          <w:sz w:val="18"/>
          <w:szCs w:val="18"/>
        </w:rPr>
        <w:t xml:space="preserve"> av den 11 de</w:t>
      </w:r>
      <w:r w:rsidR="001927A0">
        <w:rPr>
          <w:sz w:val="18"/>
          <w:szCs w:val="18"/>
        </w:rPr>
        <w:softHyphen/>
      </w:r>
      <w:r>
        <w:rPr>
          <w:sz w:val="18"/>
          <w:szCs w:val="18"/>
        </w:rPr>
        <w:t>cem</w:t>
      </w:r>
      <w:r w:rsidR="001927A0">
        <w:rPr>
          <w:sz w:val="18"/>
          <w:szCs w:val="18"/>
        </w:rPr>
        <w:softHyphen/>
      </w:r>
      <w:r>
        <w:rPr>
          <w:sz w:val="18"/>
          <w:szCs w:val="18"/>
        </w:rPr>
        <w:t>ber 2018 om inrättande av en europeisk kodex för elektronisk kommu</w:t>
      </w:r>
      <w:r>
        <w:rPr>
          <w:sz w:val="18"/>
          <w:szCs w:val="18"/>
        </w:rPr>
        <w:softHyphen/>
        <w:t>ni</w:t>
      </w:r>
      <w:r>
        <w:rPr>
          <w:sz w:val="18"/>
          <w:szCs w:val="18"/>
        </w:rPr>
        <w:softHyphen/>
        <w:t>ka</w:t>
      </w:r>
      <w:r>
        <w:rPr>
          <w:sz w:val="18"/>
          <w:szCs w:val="18"/>
        </w:rPr>
        <w:softHyphen/>
        <w:t>tion</w:t>
      </w:r>
      <w:r w:rsidRPr="00403067">
        <w:rPr>
          <w:sz w:val="18"/>
          <w:szCs w:val="18"/>
        </w:rPr>
        <w:t>, i den ursprungliga lydelsen, tilläm</w:t>
      </w:r>
      <w:r w:rsidRPr="00403067">
        <w:rPr>
          <w:sz w:val="18"/>
          <w:szCs w:val="18"/>
        </w:rPr>
        <w:softHyphen/>
        <w:t>pas.</w:t>
      </w:r>
    </w:p>
    <w:p w14:paraId="5708321A" w14:textId="77777777" w:rsidR="00D85371" w:rsidRPr="00403067" w:rsidRDefault="00D85371" w:rsidP="00D85371">
      <w:pPr>
        <w:pStyle w:val="Brdtextmedindrag"/>
        <w:ind w:firstLine="0"/>
      </w:pPr>
    </w:p>
    <w:p w14:paraId="7076F3B2" w14:textId="77777777" w:rsidR="00D85371" w:rsidRPr="00403067" w:rsidRDefault="00D85371" w:rsidP="00D85371">
      <w:pPr>
        <w:pStyle w:val="Brdtextmedindrag"/>
        <w:ind w:firstLine="0"/>
      </w:pPr>
      <w:r w:rsidRPr="00403067">
        <w:t>Paragrafen innebär att vissa hänsyn ska tas vid åläggande av en prisskyl</w:t>
      </w:r>
      <w:r w:rsidRPr="00403067">
        <w:softHyphen/>
        <w:t>dig</w:t>
      </w:r>
      <w:r w:rsidRPr="00403067">
        <w:softHyphen/>
        <w:t>het. Den genomför artiklarna 74.1 andra stycket (delvis) och 75.2 (delvis) i EU-direktivet. Övervägandena finns i avsnitt 14.3.6.</w:t>
      </w:r>
    </w:p>
    <w:p w14:paraId="1E6FF538" w14:textId="09DF849D" w:rsidR="00D85371" w:rsidRPr="00403067" w:rsidRDefault="00D85371" w:rsidP="00D85371">
      <w:pPr>
        <w:pStyle w:val="Brdtextmedindrag"/>
      </w:pPr>
      <w:r w:rsidRPr="00403067">
        <w:rPr>
          <w:i/>
        </w:rPr>
        <w:t xml:space="preserve">Första stycket </w:t>
      </w:r>
      <w:r w:rsidRPr="00403067">
        <w:t xml:space="preserve">motsvarar 4 kap. 12 § LEK (se prop. 2002/03:110 </w:t>
      </w:r>
      <w:r w:rsidR="00EB24E6">
        <w:t>s. 3</w:t>
      </w:r>
      <w:r w:rsidRPr="00403067">
        <w:t>81). En prisskyldighet ska medge företaget en rimlig avkastning på sysselsatt kapital, med beaktande av eventuella risker som är specifika för ett visst nytt nätinvesteringsprojekt.</w:t>
      </w:r>
    </w:p>
    <w:p w14:paraId="481F1B11" w14:textId="43931C8F" w:rsidR="00D85371" w:rsidRPr="00403067" w:rsidRDefault="00D85371" w:rsidP="00D85371">
      <w:pPr>
        <w:pStyle w:val="Brdtextmedindrag"/>
      </w:pPr>
      <w:r w:rsidRPr="00403067">
        <w:rPr>
          <w:i/>
        </w:rPr>
        <w:t xml:space="preserve">Andra stycket </w:t>
      </w:r>
      <w:r w:rsidRPr="00403067">
        <w:t xml:space="preserve">är nytt. Bestämmelsen kan bli tillämplig i den situationen att </w:t>
      </w:r>
      <w:r w:rsidRPr="00403067">
        <w:rPr>
          <w:spacing w:val="-2"/>
        </w:rPr>
        <w:t>Europeiska kommission</w:t>
      </w:r>
      <w:r w:rsidRPr="00403067">
        <w:t xml:space="preserve">en inte har fastställt någon unionsomfattande termineringstaxa för en marknad för samtalsterminering, jfr 10 §. Då ska bilaga 3 </w:t>
      </w:r>
      <w:r>
        <w:t>t</w:t>
      </w:r>
      <w:r w:rsidRPr="00403067">
        <w:t>i</w:t>
      </w:r>
      <w:r>
        <w:t>ll</w:t>
      </w:r>
      <w:r w:rsidRPr="00403067">
        <w:t xml:space="preserve"> EU-direktivet tillämpas vid åläggandet av skyldigheter om kost</w:t>
      </w:r>
      <w:r w:rsidRPr="00403067">
        <w:softHyphen/>
        <w:t xml:space="preserve">nadsorienterade termineringstaxor på en sådan marknad. </w:t>
      </w:r>
      <w:bookmarkStart w:id="1840" w:name="_Hlk12879176"/>
      <w:r w:rsidRPr="00403067">
        <w:t>Hänvis</w:t>
      </w:r>
      <w:r>
        <w:softHyphen/>
      </w:r>
      <w:r w:rsidRPr="00403067">
        <w:t>ningen till direktivet är utformad så att den avser direktivet i en viss an</w:t>
      </w:r>
      <w:r w:rsidR="001927A0">
        <w:softHyphen/>
      </w:r>
      <w:r w:rsidRPr="00403067">
        <w:t>given lydelse, s.k. statisk hänvisning.</w:t>
      </w:r>
      <w:bookmarkEnd w:id="1840"/>
    </w:p>
    <w:p w14:paraId="6C5E3E14" w14:textId="77777777" w:rsidR="00D85371" w:rsidRPr="00403067" w:rsidRDefault="00D85371" w:rsidP="00D85371">
      <w:pPr>
        <w:pStyle w:val="Rubrik5utannumrering"/>
      </w:pPr>
      <w:r w:rsidRPr="00403067">
        <w:t>Bindande åtaganden</w:t>
      </w:r>
    </w:p>
    <w:p w14:paraId="76807C79" w14:textId="77777777" w:rsidR="00D85371" w:rsidRPr="00403067" w:rsidRDefault="00D85371" w:rsidP="00F775E2">
      <w:pPr>
        <w:pStyle w:val="Brdtext"/>
        <w:rPr>
          <w:sz w:val="18"/>
          <w:szCs w:val="18"/>
        </w:rPr>
      </w:pPr>
      <w:r w:rsidRPr="00403067">
        <w:rPr>
          <w:b/>
          <w:sz w:val="18"/>
          <w:szCs w:val="18"/>
        </w:rPr>
        <w:t>22 </w:t>
      </w:r>
      <w:bookmarkStart w:id="1841" w:name="_Hlk53584693"/>
      <w:r w:rsidRPr="00403067">
        <w:rPr>
          <w:b/>
          <w:sz w:val="18"/>
          <w:szCs w:val="18"/>
        </w:rPr>
        <w:t>§    </w:t>
      </w:r>
      <w:r w:rsidRPr="00403067">
        <w:rPr>
          <w:bCs/>
          <w:sz w:val="18"/>
          <w:szCs w:val="18"/>
        </w:rPr>
        <w:t>Regleringsmyndigheten ska, på begäran av en operatör som är ett företag med bety</w:t>
      </w:r>
      <w:r w:rsidRPr="00403067">
        <w:rPr>
          <w:bCs/>
          <w:sz w:val="18"/>
          <w:szCs w:val="18"/>
        </w:rPr>
        <w:softHyphen/>
        <w:t>dan</w:t>
      </w:r>
      <w:r w:rsidRPr="00403067">
        <w:rPr>
          <w:bCs/>
          <w:sz w:val="18"/>
          <w:szCs w:val="18"/>
        </w:rPr>
        <w:softHyphen/>
        <w:t xml:space="preserve">de inflytande på en marknad, besluta att ett åtagande av operatören </w:t>
      </w:r>
      <w:r w:rsidRPr="00403067">
        <w:rPr>
          <w:sz w:val="18"/>
          <w:szCs w:val="18"/>
        </w:rPr>
        <w:t>om saminvestering i anlägg</w:t>
      </w:r>
      <w:r>
        <w:rPr>
          <w:sz w:val="18"/>
          <w:szCs w:val="18"/>
        </w:rPr>
        <w:t>andet</w:t>
      </w:r>
      <w:r w:rsidRPr="00403067">
        <w:rPr>
          <w:sz w:val="18"/>
          <w:szCs w:val="18"/>
        </w:rPr>
        <w:t xml:space="preserve"> av ett nytt optiskt fibernät fram till slut</w:t>
      </w:r>
      <w:r w:rsidRPr="00403067">
        <w:rPr>
          <w:sz w:val="18"/>
          <w:szCs w:val="18"/>
        </w:rPr>
        <w:softHyphen/>
        <w:t>använda</w:t>
      </w:r>
      <w:r>
        <w:rPr>
          <w:sz w:val="18"/>
          <w:szCs w:val="18"/>
        </w:rPr>
        <w:softHyphen/>
      </w:r>
      <w:r w:rsidRPr="00403067">
        <w:rPr>
          <w:sz w:val="18"/>
          <w:szCs w:val="18"/>
        </w:rPr>
        <w:t>r</w:t>
      </w:r>
      <w:r w:rsidRPr="00403067">
        <w:rPr>
          <w:sz w:val="18"/>
          <w:szCs w:val="18"/>
        </w:rPr>
        <w:softHyphen/>
        <w:t>es lokaler eller till en bas</w:t>
      </w:r>
      <w:r w:rsidRPr="00403067">
        <w:rPr>
          <w:sz w:val="18"/>
          <w:szCs w:val="18"/>
        </w:rPr>
        <w:softHyphen/>
      </w:r>
      <w:r w:rsidRPr="00403067">
        <w:rPr>
          <w:sz w:val="18"/>
          <w:szCs w:val="18"/>
        </w:rPr>
        <w:softHyphen/>
        <w:t>station</w:t>
      </w:r>
      <w:r w:rsidRPr="00403067">
        <w:rPr>
          <w:bCs/>
          <w:sz w:val="18"/>
          <w:szCs w:val="18"/>
        </w:rPr>
        <w:t xml:space="preserve"> ska vara helt eller delvis bindande, om</w:t>
      </w:r>
      <w:bookmarkEnd w:id="1841"/>
    </w:p>
    <w:p w14:paraId="3A342DDC" w14:textId="77777777" w:rsidR="00D85371" w:rsidRDefault="00D85371" w:rsidP="00F775E2">
      <w:pPr>
        <w:pStyle w:val="Brdtextmedindrag"/>
        <w:rPr>
          <w:sz w:val="18"/>
          <w:szCs w:val="18"/>
        </w:rPr>
      </w:pPr>
      <w:r>
        <w:rPr>
          <w:sz w:val="18"/>
          <w:szCs w:val="18"/>
        </w:rPr>
        <w:t>1</w:t>
      </w:r>
      <w:r w:rsidRPr="00403067">
        <w:rPr>
          <w:sz w:val="18"/>
          <w:szCs w:val="18"/>
        </w:rPr>
        <w:t>. </w:t>
      </w:r>
      <w:r>
        <w:rPr>
          <w:sz w:val="18"/>
          <w:szCs w:val="18"/>
        </w:rPr>
        <w:t xml:space="preserve">ett </w:t>
      </w:r>
      <w:r w:rsidRPr="00403067">
        <w:rPr>
          <w:spacing w:val="-2"/>
          <w:sz w:val="18"/>
          <w:szCs w:val="18"/>
        </w:rPr>
        <w:t xml:space="preserve">erbjudande </w:t>
      </w:r>
      <w:r>
        <w:rPr>
          <w:spacing w:val="-2"/>
          <w:sz w:val="18"/>
          <w:szCs w:val="18"/>
        </w:rPr>
        <w:t xml:space="preserve">till andra operatörer om saminvestering </w:t>
      </w:r>
      <w:r w:rsidRPr="00403067">
        <w:rPr>
          <w:spacing w:val="-2"/>
          <w:sz w:val="18"/>
          <w:szCs w:val="18"/>
        </w:rPr>
        <w:t>har offentliggjorts minst sex månader innan anlägg</w:t>
      </w:r>
      <w:r>
        <w:rPr>
          <w:spacing w:val="-2"/>
          <w:sz w:val="18"/>
          <w:szCs w:val="18"/>
        </w:rPr>
        <w:t>andet</w:t>
      </w:r>
      <w:r w:rsidRPr="00403067">
        <w:rPr>
          <w:sz w:val="18"/>
          <w:szCs w:val="18"/>
        </w:rPr>
        <w:t xml:space="preserve"> påbörjas,</w:t>
      </w:r>
    </w:p>
    <w:p w14:paraId="7ED02D28" w14:textId="77777777" w:rsidR="00D85371" w:rsidRPr="00403067" w:rsidRDefault="00D85371" w:rsidP="00C24AA0">
      <w:pPr>
        <w:pStyle w:val="Brdtextmedindrag"/>
        <w:rPr>
          <w:sz w:val="18"/>
          <w:szCs w:val="18"/>
        </w:rPr>
      </w:pPr>
      <w:r>
        <w:rPr>
          <w:sz w:val="18"/>
          <w:szCs w:val="18"/>
        </w:rPr>
        <w:t>2</w:t>
      </w:r>
      <w:r w:rsidRPr="00403067">
        <w:rPr>
          <w:sz w:val="18"/>
          <w:szCs w:val="18"/>
        </w:rPr>
        <w:t>. </w:t>
      </w:r>
      <w:r w:rsidRPr="00403067">
        <w:rPr>
          <w:spacing w:val="-4"/>
          <w:sz w:val="18"/>
          <w:szCs w:val="18"/>
        </w:rPr>
        <w:t>erbjudandet uppfyller kriterierna i bilaga 4 till direktiv (EU) 2018/1972,</w:t>
      </w:r>
      <w:r w:rsidRPr="00403067">
        <w:rPr>
          <w:sz w:val="18"/>
          <w:szCs w:val="18"/>
        </w:rPr>
        <w:t xml:space="preserve"> i den ursprungliga lydelsen</w:t>
      </w:r>
      <w:r>
        <w:rPr>
          <w:sz w:val="18"/>
          <w:szCs w:val="18"/>
        </w:rPr>
        <w:t>,</w:t>
      </w:r>
    </w:p>
    <w:p w14:paraId="13614860" w14:textId="77777777" w:rsidR="00D85371" w:rsidRPr="00403067" w:rsidRDefault="00D85371" w:rsidP="00F775E2">
      <w:pPr>
        <w:pStyle w:val="Brdtextmedindrag"/>
        <w:rPr>
          <w:sz w:val="18"/>
          <w:szCs w:val="18"/>
        </w:rPr>
      </w:pPr>
      <w:r>
        <w:rPr>
          <w:sz w:val="18"/>
          <w:szCs w:val="18"/>
        </w:rPr>
        <w:t>3</w:t>
      </w:r>
      <w:r w:rsidRPr="00403067">
        <w:rPr>
          <w:sz w:val="18"/>
          <w:szCs w:val="18"/>
        </w:rPr>
        <w:t xml:space="preserve">. operatörer </w:t>
      </w:r>
      <w:r w:rsidRPr="00403067">
        <w:rPr>
          <w:spacing w:val="-2"/>
          <w:sz w:val="18"/>
          <w:szCs w:val="18"/>
        </w:rPr>
        <w:t xml:space="preserve">som </w:t>
      </w:r>
      <w:r>
        <w:rPr>
          <w:spacing w:val="-2"/>
          <w:sz w:val="18"/>
          <w:szCs w:val="18"/>
        </w:rPr>
        <w:t xml:space="preserve">ansöker om tillträde men </w:t>
      </w:r>
      <w:r w:rsidRPr="00403067">
        <w:rPr>
          <w:spacing w:val="-2"/>
          <w:sz w:val="18"/>
          <w:szCs w:val="18"/>
        </w:rPr>
        <w:t xml:space="preserve">inte deltar i saminvesteringen ges </w:t>
      </w:r>
      <w:r w:rsidRPr="00403067">
        <w:rPr>
          <w:sz w:val="18"/>
          <w:szCs w:val="18"/>
        </w:rPr>
        <w:t>motsvarande möjligheter att nå slutanvänd</w:t>
      </w:r>
      <w:r w:rsidRPr="00403067">
        <w:rPr>
          <w:sz w:val="18"/>
          <w:szCs w:val="18"/>
        </w:rPr>
        <w:softHyphen/>
        <w:t xml:space="preserve">are som </w:t>
      </w:r>
      <w:r>
        <w:rPr>
          <w:sz w:val="18"/>
          <w:szCs w:val="18"/>
        </w:rPr>
        <w:t xml:space="preserve">före </w:t>
      </w:r>
      <w:r w:rsidRPr="00403067">
        <w:rPr>
          <w:sz w:val="18"/>
          <w:szCs w:val="18"/>
        </w:rPr>
        <w:t>anlägg</w:t>
      </w:r>
      <w:r>
        <w:rPr>
          <w:sz w:val="18"/>
          <w:szCs w:val="18"/>
        </w:rPr>
        <w:t>andet</w:t>
      </w:r>
      <w:r w:rsidRPr="00403067">
        <w:rPr>
          <w:sz w:val="18"/>
          <w:szCs w:val="18"/>
        </w:rPr>
        <w:t xml:space="preserve"> och tillträdet ges på rättvisa och icke-diskrim</w:t>
      </w:r>
      <w:r w:rsidRPr="00403067">
        <w:rPr>
          <w:sz w:val="18"/>
          <w:szCs w:val="18"/>
        </w:rPr>
        <w:softHyphen/>
        <w:t>iner</w:t>
      </w:r>
      <w:r w:rsidRPr="00403067">
        <w:rPr>
          <w:sz w:val="18"/>
          <w:szCs w:val="18"/>
        </w:rPr>
        <w:softHyphen/>
        <w:t>ande vill</w:t>
      </w:r>
      <w:r w:rsidRPr="00403067">
        <w:rPr>
          <w:sz w:val="18"/>
          <w:szCs w:val="18"/>
        </w:rPr>
        <w:softHyphen/>
        <w:t xml:space="preserve">kor </w:t>
      </w:r>
      <w:r w:rsidRPr="00403067">
        <w:rPr>
          <w:spacing w:val="-2"/>
          <w:sz w:val="18"/>
          <w:szCs w:val="18"/>
        </w:rPr>
        <w:t>samtidigt som incitamenten till sam</w:t>
      </w:r>
      <w:r w:rsidRPr="00403067">
        <w:rPr>
          <w:spacing w:val="-2"/>
          <w:sz w:val="18"/>
          <w:szCs w:val="18"/>
        </w:rPr>
        <w:softHyphen/>
        <w:t>invest</w:t>
      </w:r>
      <w:r w:rsidRPr="00403067">
        <w:rPr>
          <w:spacing w:val="-2"/>
          <w:sz w:val="18"/>
          <w:szCs w:val="18"/>
        </w:rPr>
        <w:softHyphen/>
        <w:t>er</w:t>
      </w:r>
      <w:r w:rsidRPr="00403067">
        <w:rPr>
          <w:spacing w:val="-2"/>
          <w:sz w:val="18"/>
          <w:szCs w:val="18"/>
        </w:rPr>
        <w:softHyphen/>
      </w:r>
      <w:r w:rsidRPr="00403067">
        <w:rPr>
          <w:spacing w:val="-2"/>
          <w:sz w:val="18"/>
          <w:szCs w:val="18"/>
        </w:rPr>
        <w:softHyphen/>
        <w:t>ing upprätt</w:t>
      </w:r>
      <w:r w:rsidRPr="00403067">
        <w:rPr>
          <w:spacing w:val="-2"/>
          <w:sz w:val="18"/>
          <w:szCs w:val="18"/>
        </w:rPr>
        <w:softHyphen/>
        <w:t>hålls, och</w:t>
      </w:r>
    </w:p>
    <w:p w14:paraId="162253A2" w14:textId="77777777" w:rsidR="00D85371" w:rsidRPr="00403067" w:rsidRDefault="00D85371" w:rsidP="00D85371">
      <w:pPr>
        <w:pStyle w:val="Brdtextmedindrag"/>
        <w:rPr>
          <w:sz w:val="18"/>
          <w:szCs w:val="18"/>
        </w:rPr>
      </w:pPr>
      <w:r>
        <w:rPr>
          <w:sz w:val="18"/>
          <w:szCs w:val="18"/>
        </w:rPr>
        <w:t>4</w:t>
      </w:r>
      <w:r w:rsidRPr="00403067">
        <w:rPr>
          <w:sz w:val="18"/>
          <w:szCs w:val="18"/>
        </w:rPr>
        <w:t>. minst ett saminvesteringsavtal har ingåtts med en annan operatör</w:t>
      </w:r>
      <w:r>
        <w:rPr>
          <w:sz w:val="18"/>
          <w:szCs w:val="18"/>
        </w:rPr>
        <w:t>.</w:t>
      </w:r>
    </w:p>
    <w:p w14:paraId="3DEF2FA4" w14:textId="77777777" w:rsidR="00D85371" w:rsidRPr="00403067" w:rsidRDefault="00D85371" w:rsidP="00D85371">
      <w:pPr>
        <w:pStyle w:val="Brdtextmedindrag"/>
        <w:rPr>
          <w:sz w:val="18"/>
          <w:szCs w:val="18"/>
        </w:rPr>
      </w:pPr>
      <w:r w:rsidRPr="00403067">
        <w:rPr>
          <w:sz w:val="18"/>
          <w:szCs w:val="18"/>
        </w:rPr>
        <w:t>När det gäller andra åtaganden av operatören om att följa villkor för tillträde eller andra villkor som har påverkan på konkurrenssituationen får reglerings</w:t>
      </w:r>
      <w:r w:rsidRPr="00403067">
        <w:rPr>
          <w:sz w:val="18"/>
          <w:szCs w:val="18"/>
        </w:rPr>
        <w:softHyphen/>
        <w:t>myndigheten besluta att ett sådant åtagande ska vara helt eller delvis bindande för en bestämd tid.</w:t>
      </w:r>
    </w:p>
    <w:p w14:paraId="1C036C7D" w14:textId="77777777" w:rsidR="00D85371" w:rsidRPr="00403067" w:rsidRDefault="00D85371" w:rsidP="00D85371">
      <w:pPr>
        <w:pStyle w:val="Brdtextmedindrag"/>
        <w:ind w:firstLine="0"/>
      </w:pPr>
    </w:p>
    <w:p w14:paraId="4A65BCF1" w14:textId="6FD9C799" w:rsidR="00D85371" w:rsidRPr="00403067" w:rsidRDefault="00D85371" w:rsidP="00D85371">
      <w:pPr>
        <w:pStyle w:val="Brdtext"/>
      </w:pPr>
      <w:r w:rsidRPr="00403067">
        <w:t>Paragrafen gör det möjligt för SMP-operatörer att erbjuda reglerings</w:t>
      </w:r>
      <w:r w:rsidRPr="00403067">
        <w:softHyphen/>
        <w:t xml:space="preserve">myndigheten åtaganden om villkor för tillträde eller saminvestering som </w:t>
      </w:r>
      <w:r w:rsidRPr="00403067">
        <w:lastRenderedPageBreak/>
        <w:t>syftar till att åtgärda identifierade konkurrensproblem och som beaktas inom ramen för en marknadsanalys och åläggandet av skyldigheter. Regleringen omfattar bindande åtaganden, dels om sam</w:t>
      </w:r>
      <w:r w:rsidRPr="00403067">
        <w:softHyphen/>
        <w:t>investering i an</w:t>
      </w:r>
      <w:r w:rsidR="00631168">
        <w:softHyphen/>
      </w:r>
      <w:r w:rsidRPr="00403067">
        <w:t>lägg</w:t>
      </w:r>
      <w:r>
        <w:t>andet</w:t>
      </w:r>
      <w:r w:rsidRPr="00403067">
        <w:t xml:space="preserve"> av nya optiska fibernät, dels i fråga om andra åtaganden som har påverkan på konkurrenssituationen. Paragrafen saknar motsvarig</w:t>
      </w:r>
      <w:r w:rsidRPr="00403067">
        <w:softHyphen/>
        <w:t>het i LEK. Den genomför artikel 76.1 till</w:t>
      </w:r>
      <w:r w:rsidRPr="00403067">
        <w:softHyphen/>
        <w:t>sam</w:t>
      </w:r>
      <w:r w:rsidRPr="00403067">
        <w:softHyphen/>
        <w:t>mans med bilaga 4 och artiklar</w:t>
      </w:r>
      <w:r w:rsidRPr="00403067">
        <w:softHyphen/>
        <w:t>na 76.2, 78.1, 78.2 och 79.1, jämförda med artikel 79.3, i EU-direktivet. Övervägand</w:t>
      </w:r>
      <w:r w:rsidRPr="00403067">
        <w:softHyphen/>
        <w:t>ena finns i av</w:t>
      </w:r>
      <w:r w:rsidRPr="00403067">
        <w:softHyphen/>
        <w:t>snitt 14.4 och 14.5.</w:t>
      </w:r>
    </w:p>
    <w:p w14:paraId="3C0E58F8" w14:textId="77777777" w:rsidR="00D85371" w:rsidRPr="00403067" w:rsidRDefault="00D85371" w:rsidP="00D85371">
      <w:pPr>
        <w:pStyle w:val="Brdtextmedindrag"/>
      </w:pPr>
      <w:r w:rsidRPr="00403067">
        <w:rPr>
          <w:i/>
          <w:iCs/>
        </w:rPr>
        <w:t xml:space="preserve">Första stycket </w:t>
      </w:r>
      <w:r w:rsidRPr="00403067">
        <w:t>behandlar åtaganden om sam</w:t>
      </w:r>
      <w:r w:rsidRPr="00403067">
        <w:softHyphen/>
        <w:t>investering i anlägg</w:t>
      </w:r>
      <w:r>
        <w:t>andet</w:t>
      </w:r>
      <w:r w:rsidRPr="00403067">
        <w:t xml:space="preserve"> av nya optiska fibernät. Regleringen innebär att regleringsmyndigheten, på initiativ av en SMP-operatör, i ett beslut binder operatören vid ett sådant åtagande. Ett bindande åtagande innebär regleringslättnader med avseende på nya delar i ett nät som sam</w:t>
      </w:r>
      <w:r w:rsidRPr="00403067">
        <w:softHyphen/>
        <w:t>investeringen syftar till att anlägga, se 23 §.</w:t>
      </w:r>
    </w:p>
    <w:p w14:paraId="0D77FFC2" w14:textId="77777777" w:rsidR="00D85371" w:rsidRPr="00403067" w:rsidRDefault="00D85371" w:rsidP="00D85371">
      <w:pPr>
        <w:pStyle w:val="Brdtextmedindrag"/>
      </w:pPr>
      <w:r w:rsidRPr="00403067">
        <w:t>Åtagandet ska möjliggöra saminvestering tillsammans med andra opera</w:t>
      </w:r>
      <w:r w:rsidRPr="00403067">
        <w:softHyphen/>
        <w:t>tör</w:t>
      </w:r>
      <w:r w:rsidRPr="00403067">
        <w:softHyphen/>
        <w:t>er i anlägg</w:t>
      </w:r>
      <w:r>
        <w:t>andet</w:t>
      </w:r>
      <w:r w:rsidRPr="00403067">
        <w:t xml:space="preserve"> av ett nytt optiskt fibernät. Ett saminvesterings</w:t>
      </w:r>
      <w:r w:rsidRPr="00403067">
        <w:softHyphen/>
        <w:t>erbjudan</w:t>
      </w:r>
      <w:r>
        <w:softHyphen/>
      </w:r>
      <w:r w:rsidRPr="00403067">
        <w:softHyphen/>
        <w:t>de kan t.ex. avse delägarskap eller långsiktig risk</w:t>
      </w:r>
      <w:r w:rsidRPr="00403067">
        <w:softHyphen/>
        <w:t>del</w:t>
      </w:r>
      <w:r w:rsidRPr="00403067">
        <w:softHyphen/>
        <w:t>ning genom sam</w:t>
      </w:r>
      <w:r>
        <w:softHyphen/>
      </w:r>
      <w:r w:rsidRPr="00403067">
        <w:t>finan</w:t>
      </w:r>
      <w:r w:rsidRPr="00403067">
        <w:softHyphen/>
        <w:t>sier</w:t>
      </w:r>
      <w:r w:rsidRPr="00403067">
        <w:softHyphen/>
        <w:t>ing eller genom inköpsavtal som innebär sär</w:t>
      </w:r>
      <w:r w:rsidRPr="00403067">
        <w:softHyphen/>
        <w:t>skilda rättigheter av strukturell karaktär för andra operatörer.</w:t>
      </w:r>
    </w:p>
    <w:p w14:paraId="4F9B6AE6" w14:textId="74CC5D83" w:rsidR="00D85371" w:rsidRPr="00403067" w:rsidRDefault="00D85371" w:rsidP="00D85371">
      <w:pPr>
        <w:pStyle w:val="Brdtextmedindrag"/>
      </w:pPr>
      <w:r w:rsidRPr="00403067">
        <w:t>Saminvesteringen ska avse anlägg</w:t>
      </w:r>
      <w:r>
        <w:t>andet</w:t>
      </w:r>
      <w:r w:rsidRPr="00403067">
        <w:t xml:space="preserve"> av ett nytt optiskt fiber</w:t>
      </w:r>
      <w:r w:rsidRPr="00403067">
        <w:softHyphen/>
        <w:t>nät, vilket även omfattar delar av ett sådant nät. Anlägg</w:t>
      </w:r>
      <w:r>
        <w:t>andet</w:t>
      </w:r>
      <w:r w:rsidRPr="00403067">
        <w:t xml:space="preserve"> ska göras fram till en basstation </w:t>
      </w:r>
      <w:r>
        <w:t xml:space="preserve">eller till </w:t>
      </w:r>
      <w:r w:rsidRPr="00403067">
        <w:t>slutanvändares lokaler</w:t>
      </w:r>
      <w:r>
        <w:t xml:space="preserve">, dvs. </w:t>
      </w:r>
      <w:r w:rsidRPr="00403067">
        <w:t>ända fram till slut</w:t>
      </w:r>
      <w:r w:rsidR="00CD3F48">
        <w:softHyphen/>
      </w:r>
      <w:r w:rsidRPr="00403067">
        <w:t xml:space="preserve">användarnas lokaler </w:t>
      </w:r>
      <w:r>
        <w:t xml:space="preserve">eller </w:t>
      </w:r>
      <w:r w:rsidRPr="00403067">
        <w:t xml:space="preserve">till en plats i omedelbar närhet av lokalerna </w:t>
      </w:r>
      <w:r>
        <w:t>bero</w:t>
      </w:r>
      <w:r w:rsidR="00CD3F48">
        <w:softHyphen/>
      </w:r>
      <w:r>
        <w:t xml:space="preserve">ende på vad som är tekniskt möjligt </w:t>
      </w:r>
      <w:r w:rsidRPr="00403067">
        <w:t>(jfr skäl 200 i EU-direktivet).</w:t>
      </w:r>
    </w:p>
    <w:p w14:paraId="1860E6F4" w14:textId="77777777" w:rsidR="00D85371" w:rsidRPr="00403067" w:rsidRDefault="00D85371" w:rsidP="00D85371">
      <w:pPr>
        <w:pStyle w:val="Brdtextmedindrag"/>
      </w:pPr>
      <w:r w:rsidRPr="00403067">
        <w:t xml:space="preserve">I </w:t>
      </w:r>
      <w:r w:rsidRPr="00403067">
        <w:rPr>
          <w:i/>
          <w:iCs/>
        </w:rPr>
        <w:t>punkterna 1–4</w:t>
      </w:r>
      <w:r w:rsidRPr="00403067">
        <w:t xml:space="preserve"> anges de förutsättningar som ska vara upp</w:t>
      </w:r>
      <w:r w:rsidRPr="00403067">
        <w:softHyphen/>
        <w:t xml:space="preserve">fyllda för att </w:t>
      </w:r>
      <w:r w:rsidRPr="00ED4C37">
        <w:rPr>
          <w:spacing w:val="-2"/>
        </w:rPr>
        <w:t>regleringsmyndigheten ska binda SMP-operatören vid åtagand</w:t>
      </w:r>
      <w:r w:rsidRPr="00ED4C37">
        <w:rPr>
          <w:spacing w:val="-2"/>
        </w:rPr>
        <w:softHyphen/>
        <w:t>et. Det krävs</w:t>
      </w:r>
      <w:r w:rsidRPr="00403067">
        <w:t xml:space="preserve"> att åtagandet uppfyller alla de förutsättningar som är tillämpliga på åtagan</w:t>
      </w:r>
      <w:r>
        <w:softHyphen/>
      </w:r>
      <w:r w:rsidRPr="00403067">
        <w:t>det, för att kunna göras bindande och därmed innebära en reglerings</w:t>
      </w:r>
      <w:r w:rsidRPr="00403067">
        <w:softHyphen/>
        <w:t>lättnad. Omvänt innebär det att om åtagandet uppfyller dessa villkor ska regleringsmyndigheten, på begäran av SMP-operatören, besluta att åtagan</w:t>
      </w:r>
      <w:r>
        <w:softHyphen/>
      </w:r>
      <w:r w:rsidRPr="00403067">
        <w:t>det ska vara bindande.</w:t>
      </w:r>
    </w:p>
    <w:p w14:paraId="5888D99C" w14:textId="77777777" w:rsidR="00D85371" w:rsidRPr="00403067" w:rsidRDefault="00D85371" w:rsidP="00D85371">
      <w:pPr>
        <w:pStyle w:val="Brdtextmedindrag"/>
      </w:pPr>
      <w:r w:rsidRPr="00403067">
        <w:t xml:space="preserve">I </w:t>
      </w:r>
      <w:r w:rsidRPr="00403067">
        <w:rPr>
          <w:i/>
          <w:iCs/>
        </w:rPr>
        <w:t>punkt</w:t>
      </w:r>
      <w:r>
        <w:rPr>
          <w:i/>
          <w:iCs/>
        </w:rPr>
        <w:t>en</w:t>
      </w:r>
      <w:r w:rsidRPr="00403067">
        <w:rPr>
          <w:i/>
          <w:iCs/>
        </w:rPr>
        <w:t> </w:t>
      </w:r>
      <w:r>
        <w:rPr>
          <w:i/>
          <w:iCs/>
        </w:rPr>
        <w:t>1</w:t>
      </w:r>
      <w:r w:rsidRPr="00403067">
        <w:t xml:space="preserve"> finns ett krav på när SMP-operatören ska ha offentliggjort erbjudandet, t.ex. genom publicering på företagets externa webbplats.</w:t>
      </w:r>
    </w:p>
    <w:p w14:paraId="15110DA4" w14:textId="77777777" w:rsidR="00D85371" w:rsidRPr="00403067" w:rsidRDefault="00D85371" w:rsidP="00D85371">
      <w:pPr>
        <w:pStyle w:val="Brdtextmedindrag"/>
      </w:pPr>
      <w:r w:rsidRPr="00403067">
        <w:t>Hänvisning</w:t>
      </w:r>
      <w:r w:rsidRPr="00403067">
        <w:softHyphen/>
        <w:t>en</w:t>
      </w:r>
      <w:r w:rsidRPr="00403067" w:rsidDel="00645DAD">
        <w:t xml:space="preserve"> </w:t>
      </w:r>
      <w:r w:rsidRPr="00403067">
        <w:t>i</w:t>
      </w:r>
      <w:r w:rsidRPr="00403067">
        <w:rPr>
          <w:i/>
        </w:rPr>
        <w:t xml:space="preserve"> punkten </w:t>
      </w:r>
      <w:r>
        <w:rPr>
          <w:i/>
        </w:rPr>
        <w:t>2</w:t>
      </w:r>
      <w:r w:rsidRPr="00403067">
        <w:t xml:space="preserve"> är utformad så att den avser direktivet i en viss angiven lydelse, s.k. statisk hänvisning.</w:t>
      </w:r>
    </w:p>
    <w:p w14:paraId="4A45097F" w14:textId="77777777" w:rsidR="00D85371" w:rsidRPr="00403067" w:rsidRDefault="00D85371" w:rsidP="00D85371">
      <w:pPr>
        <w:pStyle w:val="Brdtextmedindrag"/>
        <w:rPr>
          <w:i/>
          <w:iCs/>
        </w:rPr>
      </w:pPr>
      <w:r w:rsidRPr="00403067">
        <w:t>Berec har offentliggjort riktlinjer i syfte att bidra till att de nationella regleringsmyndigheterna tillämpar villkoren i arti</w:t>
      </w:r>
      <w:r w:rsidRPr="00403067">
        <w:softHyphen/>
        <w:t xml:space="preserve">kel 76.1 och kriterierna i bilaga 4 på ett konsekvent sätt (jfr artikel 76.4 i EU-direktivet). </w:t>
      </w:r>
      <w:r>
        <w:t>Regering</w:t>
      </w:r>
      <w:r>
        <w:softHyphen/>
        <w:t xml:space="preserve">en har möjlighet </w:t>
      </w:r>
      <w:r w:rsidRPr="00403067">
        <w:t>att i förordning ange att reglerings</w:t>
      </w:r>
      <w:r w:rsidRPr="00403067">
        <w:softHyphen/>
        <w:t>myndig</w:t>
      </w:r>
      <w:r w:rsidRPr="00403067">
        <w:softHyphen/>
        <w:t>heten ska be</w:t>
      </w:r>
      <w:r w:rsidRPr="00403067">
        <w:softHyphen/>
        <w:t>akta riktlinjerna vid tillämpningen av bestäm</w:t>
      </w:r>
      <w:r w:rsidRPr="00403067">
        <w:softHyphen/>
        <w:t>mels</w:t>
      </w:r>
      <w:r w:rsidRPr="00403067">
        <w:softHyphen/>
        <w:t>erna.</w:t>
      </w:r>
    </w:p>
    <w:p w14:paraId="558A1A76" w14:textId="28369532" w:rsidR="00D85371" w:rsidRDefault="00D85371" w:rsidP="00D85371">
      <w:pPr>
        <w:pStyle w:val="Brdtextmedindrag"/>
      </w:pPr>
      <w:r w:rsidRPr="00403067">
        <w:rPr>
          <w:i/>
          <w:iCs/>
        </w:rPr>
        <w:t>Punkten 3</w:t>
      </w:r>
      <w:r w:rsidRPr="00403067">
        <w:t xml:space="preserve"> avser sådana saminvesteringsprojekt som innebär att ett be</w:t>
      </w:r>
      <w:r w:rsidR="00A774F6">
        <w:softHyphen/>
      </w:r>
      <w:r w:rsidRPr="00403067">
        <w:t>fintligt nät byts ut mot ett nytt optiskt fibernät. I ett sådant fall ska befint</w:t>
      </w:r>
      <w:r w:rsidR="00A774F6">
        <w:softHyphen/>
      </w:r>
      <w:r w:rsidRPr="00403067">
        <w:t xml:space="preserve">liga tillträdeskunder som </w:t>
      </w:r>
      <w:r>
        <w:t xml:space="preserve">ansöker om till tillträde men </w:t>
      </w:r>
      <w:r w:rsidRPr="00403067">
        <w:t>inte deltar i projektet på ett likvärdigt sätt nå samma slutanvändare som tidigare. Grossist</w:t>
      </w:r>
      <w:r w:rsidR="00A774F6">
        <w:softHyphen/>
      </w:r>
      <w:r w:rsidRPr="00403067">
        <w:t>tillträdesvillkoren ska vara sådana att de tar hänsyn till invest</w:t>
      </w:r>
      <w:r w:rsidRPr="00403067">
        <w:softHyphen/>
        <w:t>er</w:t>
      </w:r>
      <w:r w:rsidRPr="00403067">
        <w:softHyphen/>
        <w:t>ings</w:t>
      </w:r>
      <w:r w:rsidRPr="00403067">
        <w:softHyphen/>
        <w:t xml:space="preserve">risken. </w:t>
      </w:r>
      <w:r>
        <w:t>För att reglerings</w:t>
      </w:r>
      <w:r>
        <w:softHyphen/>
        <w:t>myndigheten ska kunna bedöma om punkten är uppfylld bör l</w:t>
      </w:r>
      <w:r w:rsidRPr="00403067">
        <w:t>ösning</w:t>
      </w:r>
      <w:r w:rsidRPr="00403067">
        <w:softHyphen/>
      </w:r>
      <w:r w:rsidRPr="00403067">
        <w:softHyphen/>
        <w:t>en för tillträdes</w:t>
      </w:r>
      <w:r w:rsidRPr="00403067">
        <w:softHyphen/>
        <w:t xml:space="preserve">kunderna kombineras med en plan för en successiv anpassning av tillträdet, vilken ska bibehålla incitamenten </w:t>
      </w:r>
      <w:r w:rsidRPr="001927A0">
        <w:rPr>
          <w:spacing w:val="-2"/>
        </w:rPr>
        <w:t>för att delta i saminvester</w:t>
      </w:r>
      <w:r w:rsidRPr="001927A0">
        <w:rPr>
          <w:spacing w:val="-2"/>
        </w:rPr>
        <w:softHyphen/>
        <w:t>ing</w:t>
      </w:r>
      <w:r w:rsidRPr="001927A0">
        <w:rPr>
          <w:spacing w:val="-2"/>
        </w:rPr>
        <w:softHyphen/>
        <w:t>en. Regleringsmyndigheten bör granska planen</w:t>
      </w:r>
      <w:r w:rsidRPr="00403067">
        <w:t xml:space="preserve"> mot bak</w:t>
      </w:r>
      <w:r w:rsidRPr="00403067">
        <w:softHyphen/>
        <w:t>grund av utveck</w:t>
      </w:r>
      <w:r w:rsidRPr="00403067">
        <w:softHyphen/>
        <w:t>ling</w:t>
      </w:r>
      <w:r w:rsidRPr="00403067">
        <w:softHyphen/>
        <w:t xml:space="preserve">en på berörda slutkundsmarknader. Planen </w:t>
      </w:r>
      <w:r>
        <w:t>bör</w:t>
      </w:r>
      <w:r w:rsidRPr="00403067">
        <w:t xml:space="preserve"> säker</w:t>
      </w:r>
      <w:r w:rsidRPr="00403067">
        <w:softHyphen/>
        <w:t>ställa att tillträdes</w:t>
      </w:r>
      <w:r w:rsidRPr="00403067">
        <w:softHyphen/>
        <w:t>sökande har tillträde till det nya nätet på rättvisa och icke-diskrimineran</w:t>
      </w:r>
      <w:r w:rsidRPr="00403067">
        <w:softHyphen/>
        <w:t>de villkor, vid en tidpunkt och på ett sätt som åter</w:t>
      </w:r>
      <w:r w:rsidR="00A774F6">
        <w:softHyphen/>
      </w:r>
      <w:r w:rsidRPr="00403067">
        <w:lastRenderedPageBreak/>
        <w:t>speglar saminvesterarnas risk i olika skeenden av anlägg</w:t>
      </w:r>
      <w:r>
        <w:t>andet</w:t>
      </w:r>
      <w:r w:rsidRPr="00403067">
        <w:t xml:space="preserve">. Planen </w:t>
      </w:r>
      <w:r>
        <w:t xml:space="preserve">bör </w:t>
      </w:r>
      <w:r w:rsidRPr="00403067">
        <w:t>samtidigt beakta kon</w:t>
      </w:r>
      <w:r>
        <w:softHyphen/>
      </w:r>
      <w:r w:rsidRPr="00403067">
        <w:t>kurrens</w:t>
      </w:r>
      <w:r w:rsidRPr="00403067">
        <w:softHyphen/>
      </w:r>
      <w:r w:rsidRPr="00403067">
        <w:softHyphen/>
        <w:t>situationen på slutkunds</w:t>
      </w:r>
      <w:r w:rsidR="001927A0">
        <w:softHyphen/>
      </w:r>
      <w:r w:rsidRPr="00403067">
        <w:t>mark</w:t>
      </w:r>
      <w:r w:rsidR="001927A0">
        <w:softHyphen/>
      </w:r>
      <w:r w:rsidRPr="00403067">
        <w:t>na</w:t>
      </w:r>
      <w:r w:rsidR="001927A0">
        <w:softHyphen/>
      </w:r>
      <w:r w:rsidRPr="00403067">
        <w:t>der.</w:t>
      </w:r>
    </w:p>
    <w:p w14:paraId="2E260C17" w14:textId="77777777" w:rsidR="00D85371" w:rsidRPr="00403067" w:rsidRDefault="00D85371" w:rsidP="00D85371">
      <w:pPr>
        <w:pStyle w:val="Brdtextmedindrag"/>
      </w:pPr>
      <w:r w:rsidRPr="00403067">
        <w:t xml:space="preserve">Enligt </w:t>
      </w:r>
      <w:r w:rsidRPr="00403067">
        <w:rPr>
          <w:i/>
          <w:iCs/>
        </w:rPr>
        <w:t>punkt</w:t>
      </w:r>
      <w:r>
        <w:rPr>
          <w:i/>
          <w:iCs/>
        </w:rPr>
        <w:t>en</w:t>
      </w:r>
      <w:r w:rsidRPr="00403067">
        <w:rPr>
          <w:i/>
          <w:iCs/>
        </w:rPr>
        <w:t> </w:t>
      </w:r>
      <w:r>
        <w:rPr>
          <w:i/>
          <w:iCs/>
        </w:rPr>
        <w:t>4</w:t>
      </w:r>
      <w:r w:rsidRPr="00403067">
        <w:t xml:space="preserve"> krävs att minst en potentiell saminvesterare har ingått ett samarbetsavtal med den SMP-operatör som erbjuder åtagandet.</w:t>
      </w:r>
    </w:p>
    <w:p w14:paraId="04AAA56D" w14:textId="77777777" w:rsidR="00D85371" w:rsidRPr="00403067" w:rsidRDefault="00D85371" w:rsidP="00D85371">
      <w:pPr>
        <w:pStyle w:val="Brdtextmedindrag"/>
      </w:pPr>
      <w:r w:rsidRPr="00403067">
        <w:rPr>
          <w:i/>
          <w:iCs/>
        </w:rPr>
        <w:t>Andra stycket</w:t>
      </w:r>
      <w:r w:rsidRPr="00403067">
        <w:t xml:space="preserve"> omfattar andra åtaganden om villkor för tillträde eller saminvestering som en SMP-operatör kan erbjuda regleringsmyndigheten. Det innebär att regleringsmyndigheten får besluta att ett åtagande av SMP-operatören om villkor för tillträde eller andra avtals</w:t>
      </w:r>
      <w:r w:rsidRPr="00403067">
        <w:softHyphen/>
        <w:t>villkor, tillämpliga på operatörens nät, ska vara bindande. Ett sådant åta</w:t>
      </w:r>
      <w:r w:rsidRPr="00403067">
        <w:softHyphen/>
        <w:t>gan</w:t>
      </w:r>
      <w:r w:rsidRPr="00403067">
        <w:softHyphen/>
        <w:t>de kan t.ex. avse sam</w:t>
      </w:r>
      <w:r>
        <w:softHyphen/>
      </w:r>
      <w:r w:rsidRPr="00403067">
        <w:t>arbets</w:t>
      </w:r>
      <w:r w:rsidRPr="00403067">
        <w:softHyphen/>
        <w:t>överens</w:t>
      </w:r>
      <w:r w:rsidRPr="00403067">
        <w:softHyphen/>
        <w:t>kommelser som har betydelse för bedömningen vid åläggan</w:t>
      </w:r>
      <w:r>
        <w:softHyphen/>
      </w:r>
      <w:r w:rsidRPr="00403067">
        <w:t>de av lämpliga och proportionella SMP-skyldig</w:t>
      </w:r>
      <w:r w:rsidRPr="00403067">
        <w:softHyphen/>
        <w:t>heter eller tillträdes</w:t>
      </w:r>
      <w:r w:rsidRPr="00403067">
        <w:softHyphen/>
        <w:t>villkor för tredje part under och efter genom</w:t>
      </w:r>
      <w:r w:rsidRPr="00403067">
        <w:softHyphen/>
        <w:t>förandet av en frivillig funktionell separation. De erbjudna åtagandena ska beaktas av regleringsmyndigheten vid ålägg</w:t>
      </w:r>
      <w:r w:rsidRPr="00403067">
        <w:softHyphen/>
        <w:t>an</w:t>
      </w:r>
      <w:r w:rsidRPr="00403067">
        <w:softHyphen/>
        <w:t>de av SMP-skyldigheter, jfr 8 §.</w:t>
      </w:r>
    </w:p>
    <w:p w14:paraId="2198FCA0" w14:textId="7C939A5B" w:rsidR="00D85371" w:rsidRPr="00403067" w:rsidRDefault="00D85371" w:rsidP="00D85371">
      <w:pPr>
        <w:pStyle w:val="Brdtextmedindrag"/>
      </w:pPr>
      <w:r w:rsidRPr="00403067">
        <w:t>Ett åtagande bör som huvudregel vara öppet för alla marknadsaktörer. Förutsättningarna kan vara vitt skilda beroende på vad åtagandet omfattar. Några uttryckliga villkor som åtagandet ska uppfylla, motsvarande regle</w:t>
      </w:r>
      <w:r>
        <w:softHyphen/>
      </w:r>
      <w:r w:rsidRPr="00403067">
        <w:t>ringen i första stycke</w:t>
      </w:r>
      <w:r>
        <w:t>t</w:t>
      </w:r>
      <w:r w:rsidRPr="00403067">
        <w:t>, anges inte. Åtagandet ska vara förenligt med de tillämpliga villkor som följer av EU-direktivet (jfr arti</w:t>
      </w:r>
      <w:r w:rsidRPr="00403067">
        <w:softHyphen/>
        <w:t>klar</w:t>
      </w:r>
      <w:r w:rsidRPr="00403067">
        <w:softHyphen/>
        <w:t xml:space="preserve">na 68 och 78). Det marknadstest som regleringsmyndigheten ska utföra är avgörande för </w:t>
      </w:r>
      <w:r w:rsidRPr="00ED4C37">
        <w:rPr>
          <w:spacing w:val="-2"/>
        </w:rPr>
        <w:t>bedömningen av om ett åtagande bör göras bindande, se nedan. Regle</w:t>
      </w:r>
      <w:r w:rsidRPr="00ED4C37">
        <w:rPr>
          <w:spacing w:val="-2"/>
        </w:rPr>
        <w:softHyphen/>
        <w:t>rings</w:t>
      </w:r>
      <w:r w:rsidRPr="00ED4C37">
        <w:rPr>
          <w:spacing w:val="-2"/>
        </w:rPr>
        <w:softHyphen/>
      </w:r>
      <w:r w:rsidRPr="00403067">
        <w:t>myndigheten ska mot bakgrund av syn</w:t>
      </w:r>
      <w:r w:rsidRPr="00403067">
        <w:softHyphen/>
        <w:t>punkterna från berörda parter be</w:t>
      </w:r>
      <w:r>
        <w:softHyphen/>
      </w:r>
      <w:r w:rsidRPr="001927A0">
        <w:rPr>
          <w:spacing w:val="-2"/>
        </w:rPr>
        <w:t>döma åtagandet ur ett framåtblickande håll</w:t>
      </w:r>
      <w:r w:rsidRPr="001927A0">
        <w:rPr>
          <w:spacing w:val="-2"/>
        </w:rPr>
        <w:softHyphen/>
        <w:t>barhetsperspektiv. Utgångs</w:t>
      </w:r>
      <w:r w:rsidRPr="001927A0">
        <w:rPr>
          <w:spacing w:val="-2"/>
        </w:rPr>
        <w:softHyphen/>
        <w:t>punk</w:t>
      </w:r>
      <w:r w:rsidR="001927A0" w:rsidRPr="001927A0">
        <w:rPr>
          <w:spacing w:val="-2"/>
        </w:rPr>
        <w:softHyphen/>
      </w:r>
      <w:r w:rsidRPr="00403067">
        <w:t>ten bör vara att ett åtagande ska göras bindande om de närmast be</w:t>
      </w:r>
      <w:r>
        <w:softHyphen/>
      </w:r>
      <w:r w:rsidRPr="00403067">
        <w:t xml:space="preserve">rörda </w:t>
      </w:r>
      <w:r w:rsidRPr="001927A0">
        <w:rPr>
          <w:spacing w:val="-2"/>
        </w:rPr>
        <w:t>aktörerna på marknaden inte har några invändningar mot upplägget. Värdet</w:t>
      </w:r>
      <w:r w:rsidRPr="00403067">
        <w:t xml:space="preserve"> av stabila och förutsebara marknads</w:t>
      </w:r>
      <w:r w:rsidRPr="00403067">
        <w:softHyphen/>
        <w:t>villkor bör tillmätas stor betydelse.</w:t>
      </w:r>
    </w:p>
    <w:p w14:paraId="0520382E" w14:textId="77777777" w:rsidR="00D85371" w:rsidRPr="00403067" w:rsidRDefault="00D85371" w:rsidP="00D85371">
      <w:pPr>
        <w:pStyle w:val="Brdtextmedindrag"/>
      </w:pPr>
      <w:r w:rsidRPr="00403067">
        <w:t xml:space="preserve">Ett åtagande kan göras bindande i sin helhet eller i vissa delar, </w:t>
      </w:r>
      <w:r>
        <w:t>till exempel</w:t>
      </w:r>
      <w:r w:rsidRPr="00403067">
        <w:t xml:space="preserve"> vissa villkor för tillträde eller vissa villkor i ett samarbetsavtal.</w:t>
      </w:r>
    </w:p>
    <w:p w14:paraId="4017FD13" w14:textId="4E7366A7" w:rsidR="00D85371" w:rsidRPr="00403067" w:rsidRDefault="00D85371" w:rsidP="00D85371">
      <w:pPr>
        <w:pStyle w:val="Brdtextmedindrag"/>
      </w:pPr>
      <w:r w:rsidRPr="00403067">
        <w:t>Åtagandet ska göras bindande för en bestämd tid. Det finns ingen be</w:t>
      </w:r>
      <w:r w:rsidR="00C90466">
        <w:softHyphen/>
      </w:r>
      <w:r w:rsidRPr="00403067">
        <w:t>gräns</w:t>
      </w:r>
      <w:r w:rsidRPr="00403067">
        <w:softHyphen/>
        <w:t>ning av giltighetstiden för regleringsmyndighetens beslut. Ett åtagan</w:t>
      </w:r>
      <w:r w:rsidR="00C90466">
        <w:softHyphen/>
      </w:r>
      <w:r w:rsidRPr="00403067">
        <w:t>de kan lägga fast långsiktiga spelregler för inblandade parter på ett sätt som främjar förutsebarhet och investeringsvilja och får därför avse en tids</w:t>
      </w:r>
      <w:r w:rsidR="00C90466">
        <w:softHyphen/>
      </w:r>
      <w:r w:rsidRPr="00403067">
        <w:t>period som är längre än tidsfristerna mellan marknads</w:t>
      </w:r>
      <w:r w:rsidRPr="00403067">
        <w:softHyphen/>
        <w:t>analyser. Den omständigheten att ett åtagande görs bindande för en tid som sträcker sig över marknadsanalys</w:t>
      </w:r>
      <w:r w:rsidRPr="00403067">
        <w:softHyphen/>
        <w:t>perioderna påverkar inte tidsfristerna för marknads</w:t>
      </w:r>
      <w:r w:rsidRPr="00403067">
        <w:softHyphen/>
        <w:t>analyser. Bindningstiden för beslut enligt första stycke</w:t>
      </w:r>
      <w:r>
        <w:t>t</w:t>
      </w:r>
      <w:r w:rsidRPr="00403067">
        <w:t xml:space="preserve"> regleras i 23 §.</w:t>
      </w:r>
    </w:p>
    <w:p w14:paraId="73549CDD" w14:textId="70B92B4A" w:rsidR="00D85371" w:rsidRPr="00403067" w:rsidRDefault="00D85371" w:rsidP="00D85371">
      <w:pPr>
        <w:pStyle w:val="Brdtextmedindrag"/>
      </w:pPr>
      <w:r w:rsidRPr="00403067">
        <w:t>Åtaganden som erbjuds enligt paragrafen bör vara tillräckligt detaljerade för att kunna utgöra underlag för be</w:t>
      </w:r>
      <w:r w:rsidRPr="00403067">
        <w:softHyphen/>
        <w:t>slut. Ett beslut enligt första eller andra stycket ska föregås av ett marknadstest i form av ett offentligt samråd med berörda parter, se 37 §. Regleringsmyndigheten bör beakta all information som kommer fram under marknads</w:t>
      </w:r>
      <w:r w:rsidRPr="00403067">
        <w:softHyphen/>
        <w:t>testet. Om myndigheten ser att invänd</w:t>
      </w:r>
      <w:r w:rsidRPr="00403067">
        <w:softHyphen/>
        <w:t>ning</w:t>
      </w:r>
      <w:r w:rsidRPr="00403067">
        <w:softHyphen/>
        <w:t>ar mot förslaget bör tas om</w:t>
      </w:r>
      <w:r w:rsidRPr="00403067">
        <w:softHyphen/>
        <w:t xml:space="preserve"> hand i en dialog med SMP-operatören, bör en sådan inledas så att myndigheten och SMP-operatören kan hitta en ge</w:t>
      </w:r>
      <w:r w:rsidR="00C90466">
        <w:softHyphen/>
      </w:r>
      <w:r w:rsidRPr="00403067">
        <w:t>mensam lösning. Vid behov bör även andra marknads</w:t>
      </w:r>
      <w:r w:rsidRPr="00403067">
        <w:softHyphen/>
        <w:t>aktör</w:t>
      </w:r>
      <w:r w:rsidRPr="00403067">
        <w:softHyphen/>
        <w:t>er hö</w:t>
      </w:r>
      <w:r w:rsidRPr="00403067">
        <w:softHyphen/>
        <w:t>ras på nytt.</w:t>
      </w:r>
    </w:p>
    <w:p w14:paraId="1012B7C2" w14:textId="77777777" w:rsidR="00D85371" w:rsidRPr="00403067" w:rsidRDefault="00D85371" w:rsidP="00D85371">
      <w:pPr>
        <w:pStyle w:val="Brdtextmedindrag"/>
      </w:pPr>
      <w:r w:rsidRPr="00403067">
        <w:t>När regleringsmyndigheten har beslutat att ett åtagande ska vara bindan</w:t>
      </w:r>
      <w:r w:rsidRPr="00403067">
        <w:softHyphen/>
        <w:t>de bör den se över ålagda skyldig</w:t>
      </w:r>
      <w:r w:rsidRPr="00403067">
        <w:softHyphen/>
        <w:t>he</w:t>
      </w:r>
      <w:r w:rsidRPr="00403067">
        <w:softHyphen/>
        <w:t>ter och överväga om de fortfarande behövs med hänsyn till den nya mark</w:t>
      </w:r>
      <w:r w:rsidRPr="00403067">
        <w:softHyphen/>
        <w:t>nadssituationen. Skyldigheter och villkor ska upphävas eller ändras när det är motiverat med hänsyn till syftet med beslutet, se 34 §. Om marknadsutvecklingen är tillräckligt betydelse</w:t>
      </w:r>
      <w:r w:rsidRPr="00403067">
        <w:softHyphen/>
        <w:t>full</w:t>
      </w:r>
      <w:r>
        <w:t>,</w:t>
      </w:r>
      <w:r w:rsidRPr="00403067">
        <w:t xml:space="preserve"> kan det motivera en ny marknadsanalys enligt 5 § andra stycket.</w:t>
      </w:r>
    </w:p>
    <w:p w14:paraId="39204F7D" w14:textId="51066FF0" w:rsidR="00D85371" w:rsidRPr="00403067" w:rsidRDefault="00D85371" w:rsidP="00D85371">
      <w:pPr>
        <w:pStyle w:val="Brdtextmedindrag"/>
        <w:rPr>
          <w:sz w:val="18"/>
          <w:szCs w:val="18"/>
        </w:rPr>
      </w:pPr>
      <w:r w:rsidRPr="00403067">
        <w:lastRenderedPageBreak/>
        <w:t>Ett beslut om att ett åtagande ska vara bindande för SMP-operatören innebär en skyldighet för operatören att följa åtagandet. Sådana beslut om</w:t>
      </w:r>
      <w:r w:rsidR="00A774F6">
        <w:softHyphen/>
      </w:r>
      <w:r w:rsidRPr="00403067">
        <w:t xml:space="preserve">fattas av tillsynen, </w:t>
      </w:r>
      <w:r>
        <w:t>se</w:t>
      </w:r>
      <w:r w:rsidRPr="00403067">
        <w:t xml:space="preserve"> 11 kap.</w:t>
      </w:r>
    </w:p>
    <w:p w14:paraId="2796493A" w14:textId="77777777" w:rsidR="00D85371" w:rsidRPr="00403067" w:rsidRDefault="00D85371" w:rsidP="00D85371">
      <w:pPr>
        <w:pStyle w:val="Brdtextmedindrag"/>
        <w:ind w:firstLine="0"/>
      </w:pPr>
    </w:p>
    <w:p w14:paraId="4B83EF3D" w14:textId="77777777" w:rsidR="00D85371" w:rsidRPr="00403067" w:rsidRDefault="00D85371" w:rsidP="00D85371">
      <w:pPr>
        <w:pStyle w:val="Brdtextmedindrag"/>
        <w:ind w:firstLine="0"/>
        <w:rPr>
          <w:sz w:val="18"/>
          <w:szCs w:val="18"/>
        </w:rPr>
      </w:pPr>
      <w:r w:rsidRPr="00403067">
        <w:rPr>
          <w:b/>
          <w:sz w:val="18"/>
          <w:szCs w:val="18"/>
        </w:rPr>
        <w:t>23 §</w:t>
      </w:r>
      <w:r w:rsidRPr="003867C0">
        <w:rPr>
          <w:bCs/>
          <w:sz w:val="18"/>
          <w:szCs w:val="18"/>
        </w:rPr>
        <w:t>    </w:t>
      </w:r>
      <w:bookmarkStart w:id="1842" w:name="_Hlk53582028"/>
      <w:r w:rsidRPr="00403067">
        <w:rPr>
          <w:bCs/>
          <w:sz w:val="18"/>
          <w:szCs w:val="18"/>
        </w:rPr>
        <w:t xml:space="preserve">Ett beslut enligt 22 § första stycket </w:t>
      </w:r>
      <w:r w:rsidRPr="00403067">
        <w:rPr>
          <w:sz w:val="18"/>
          <w:szCs w:val="18"/>
        </w:rPr>
        <w:t xml:space="preserve">ska avse en bestämd tid om minst sju år. </w:t>
      </w:r>
      <w:bookmarkStart w:id="1843" w:name="_Hlk52718211"/>
      <w:r w:rsidRPr="00403067">
        <w:rPr>
          <w:sz w:val="18"/>
          <w:szCs w:val="18"/>
        </w:rPr>
        <w:t>Så länge beslutet gäller får regleringsmyndigheten ålägga ytterligare skyldig</w:t>
      </w:r>
      <w:r w:rsidRPr="00403067">
        <w:rPr>
          <w:sz w:val="18"/>
          <w:szCs w:val="18"/>
        </w:rPr>
        <w:softHyphen/>
        <w:t xml:space="preserve">heter enligt 8 § </w:t>
      </w:r>
      <w:r>
        <w:rPr>
          <w:sz w:val="18"/>
          <w:szCs w:val="18"/>
        </w:rPr>
        <w:t>när det gäller</w:t>
      </w:r>
      <w:r w:rsidRPr="00403067">
        <w:rPr>
          <w:sz w:val="18"/>
          <w:szCs w:val="18"/>
        </w:rPr>
        <w:t xml:space="preserve"> de nätdelar som omfattas av åtagandet endast om det finns betydande konkurr</w:t>
      </w:r>
      <w:r w:rsidRPr="00403067">
        <w:rPr>
          <w:sz w:val="18"/>
          <w:szCs w:val="18"/>
        </w:rPr>
        <w:softHyphen/>
        <w:t>ens</w:t>
      </w:r>
      <w:r w:rsidRPr="00403067">
        <w:rPr>
          <w:sz w:val="18"/>
          <w:szCs w:val="18"/>
        </w:rPr>
        <w:softHyphen/>
        <w:t>problem som inte kan åtgärdas på något annat sätt.</w:t>
      </w:r>
      <w:bookmarkEnd w:id="1842"/>
      <w:bookmarkEnd w:id="1843"/>
    </w:p>
    <w:p w14:paraId="1F7DE7B4" w14:textId="77777777" w:rsidR="00D85371" w:rsidRPr="00403067" w:rsidRDefault="00D85371" w:rsidP="00D85371">
      <w:pPr>
        <w:pStyle w:val="Brdtext"/>
      </w:pPr>
    </w:p>
    <w:p w14:paraId="3C2EB77D" w14:textId="77777777" w:rsidR="00D85371" w:rsidRPr="00403067" w:rsidRDefault="00D85371" w:rsidP="00D85371">
      <w:pPr>
        <w:pStyle w:val="Brdtext"/>
      </w:pPr>
      <w:r w:rsidRPr="00403067">
        <w:t xml:space="preserve">Paragrafen begränsar regleringsmyndighetens </w:t>
      </w:r>
      <w:r w:rsidRPr="00403067">
        <w:rPr>
          <w:spacing w:val="-4"/>
        </w:rPr>
        <w:t>möjlighet</w:t>
      </w:r>
      <w:r w:rsidRPr="00403067">
        <w:rPr>
          <w:spacing w:val="-4"/>
        </w:rPr>
        <w:softHyphen/>
        <w:t>er att ålägga ytter</w:t>
      </w:r>
      <w:r w:rsidRPr="00403067">
        <w:rPr>
          <w:spacing w:val="-4"/>
        </w:rPr>
        <w:softHyphen/>
        <w:t>ligare skyldigheter när myndigheten har beslutat att ett åtagande om sam</w:t>
      </w:r>
      <w:r w:rsidRPr="00403067">
        <w:rPr>
          <w:spacing w:val="-4"/>
        </w:rPr>
        <w:softHyphen/>
        <w:t>investering i anlägg</w:t>
      </w:r>
      <w:r>
        <w:rPr>
          <w:spacing w:val="-4"/>
        </w:rPr>
        <w:t>andet</w:t>
      </w:r>
      <w:r w:rsidRPr="00403067">
        <w:rPr>
          <w:spacing w:val="-4"/>
        </w:rPr>
        <w:t xml:space="preserve"> av nya optiska fibernät ska vara bindande för SMP-operatören. Den saknar motsvarighet i LEK. Paragraf</w:t>
      </w:r>
      <w:r w:rsidRPr="00403067">
        <w:rPr>
          <w:spacing w:val="-4"/>
        </w:rPr>
        <w:softHyphen/>
        <w:t>en genomför arti</w:t>
      </w:r>
      <w:r w:rsidRPr="00403067">
        <w:rPr>
          <w:spacing w:val="-4"/>
        </w:rPr>
        <w:softHyphen/>
        <w:t>kel 76.2 jämförd med artikel 79.3 andra stycket</w:t>
      </w:r>
      <w:r w:rsidRPr="00403067">
        <w:t xml:space="preserve"> i EU-direktivet. Över</w:t>
      </w:r>
      <w:r>
        <w:softHyphen/>
      </w:r>
      <w:r w:rsidRPr="00403067">
        <w:t>vägand</w:t>
      </w:r>
      <w:r w:rsidRPr="00403067">
        <w:softHyphen/>
        <w:t>ena finns i avsnitt 14.4.</w:t>
      </w:r>
    </w:p>
    <w:p w14:paraId="6741FABE" w14:textId="77777777" w:rsidR="00D85371" w:rsidRPr="00403067" w:rsidRDefault="00D85371" w:rsidP="00D85371">
      <w:pPr>
        <w:pStyle w:val="Brdtextmedindrag"/>
      </w:pPr>
      <w:r>
        <w:t xml:space="preserve">Ett beslut om att ett åtagande om saminvestering i anläggandet av ett nytt optiskt fibernät ska vara bindande ska gälla i </w:t>
      </w:r>
      <w:r w:rsidRPr="00403067">
        <w:t>minst sju år. Kravet gäller inte för andra bindande åtaganden som reglerings</w:t>
      </w:r>
      <w:r w:rsidRPr="00403067">
        <w:softHyphen/>
        <w:t>myndigheten får besluta om. Sådana åtaganden kan alltså göras bindande för en kortare tid än sju år, se 22 § andra stycket.</w:t>
      </w:r>
    </w:p>
    <w:p w14:paraId="693D3E09" w14:textId="77777777" w:rsidR="00D85371" w:rsidRPr="00403067" w:rsidRDefault="00D85371" w:rsidP="00D85371">
      <w:pPr>
        <w:pStyle w:val="Brdtextmedindrag"/>
      </w:pPr>
      <w:r w:rsidRPr="00403067">
        <w:t xml:space="preserve">Ett </w:t>
      </w:r>
      <w:r>
        <w:t xml:space="preserve">saminvesteringsåtagande som har gjorts bindande enligt 22 § första stycket </w:t>
      </w:r>
      <w:r w:rsidRPr="00403067">
        <w:t>innebär som utgångspunkt en reglerings</w:t>
      </w:r>
      <w:r w:rsidRPr="00403067">
        <w:softHyphen/>
        <w:t xml:space="preserve">lättnad för den SMP-operatör som är skyldig att följa åtagandet. </w:t>
      </w:r>
      <w:r>
        <w:t>M</w:t>
      </w:r>
      <w:r w:rsidRPr="00403067">
        <w:t>öjlig</w:t>
      </w:r>
      <w:r w:rsidRPr="00403067">
        <w:softHyphen/>
        <w:t>het</w:t>
      </w:r>
      <w:r w:rsidRPr="00403067">
        <w:softHyphen/>
        <w:t>er</w:t>
      </w:r>
      <w:r>
        <w:t>na</w:t>
      </w:r>
      <w:r w:rsidRPr="00403067">
        <w:t xml:space="preserve"> att ålägga SMP-operatören ytter</w:t>
      </w:r>
      <w:r w:rsidRPr="00403067">
        <w:softHyphen/>
        <w:t>liga</w:t>
      </w:r>
      <w:r w:rsidRPr="00403067">
        <w:softHyphen/>
        <w:t>re skyl</w:t>
      </w:r>
      <w:r w:rsidRPr="00403067">
        <w:softHyphen/>
        <w:t xml:space="preserve">digheter </w:t>
      </w:r>
      <w:r>
        <w:t>när det gäller</w:t>
      </w:r>
      <w:r w:rsidRPr="00403067">
        <w:t xml:space="preserve"> nätdelar som omfattas av ett sådant åtagande är därmed begränsade. </w:t>
      </w:r>
      <w:r>
        <w:t>Detta får bara ske</w:t>
      </w:r>
      <w:r w:rsidRPr="00403067">
        <w:t xml:space="preserve"> om det står klart att de betydande konkurrens</w:t>
      </w:r>
      <w:r w:rsidRPr="00403067">
        <w:softHyphen/>
        <w:t>problem som har identifierats på mark</w:t>
      </w:r>
      <w:r>
        <w:softHyphen/>
      </w:r>
      <w:r w:rsidRPr="00403067">
        <w:t xml:space="preserve">naden inte kan åtgärdas på något annat sätt. Det ska göras en sammantagen bedömning där myndigheten beaktar marknadens särdrag och samtliga omständigheter i övrigt. Det krävs </w:t>
      </w:r>
      <w:r>
        <w:t xml:space="preserve">alltså </w:t>
      </w:r>
      <w:r w:rsidRPr="00403067">
        <w:t>att betydande konkurrens</w:t>
      </w:r>
      <w:r w:rsidRPr="00403067">
        <w:softHyphen/>
      </w:r>
      <w:r w:rsidRPr="00403067">
        <w:softHyphen/>
        <w:t>problem behöver åtgärdas även efter det att saminvesterings</w:t>
      </w:r>
      <w:r w:rsidRPr="00403067">
        <w:softHyphen/>
        <w:t>projektet, som omfattas av det bindande åtagandet, har genomförts och att en marknadsanalys visar att problemen skulle kvarstå om ytterligare skyldigheter inte åläggs.</w:t>
      </w:r>
    </w:p>
    <w:p w14:paraId="6D81D880" w14:textId="77777777" w:rsidR="00D85371" w:rsidRPr="00403067" w:rsidRDefault="00D85371" w:rsidP="00D85371">
      <w:pPr>
        <w:pStyle w:val="Rubrik5utannumrering"/>
      </w:pPr>
      <w:r w:rsidRPr="00403067">
        <w:t>Funktionell separation</w:t>
      </w:r>
    </w:p>
    <w:p w14:paraId="295BA2A8" w14:textId="77777777" w:rsidR="00D85371" w:rsidRPr="00403067" w:rsidRDefault="00D85371" w:rsidP="00F775E2">
      <w:pPr>
        <w:pStyle w:val="Brdtext"/>
        <w:rPr>
          <w:sz w:val="18"/>
          <w:szCs w:val="18"/>
        </w:rPr>
      </w:pPr>
      <w:r w:rsidRPr="00403067">
        <w:rPr>
          <w:b/>
          <w:sz w:val="18"/>
          <w:szCs w:val="18"/>
        </w:rPr>
        <w:t>24 §</w:t>
      </w:r>
      <w:r w:rsidRPr="00403067">
        <w:rPr>
          <w:sz w:val="18"/>
          <w:szCs w:val="18"/>
        </w:rPr>
        <w:t>    Om det finns synnerliga skäl får regleringsmyndigheten ålägga en vertikalt inte</w:t>
      </w:r>
      <w:r w:rsidRPr="00403067">
        <w:rPr>
          <w:sz w:val="18"/>
          <w:szCs w:val="18"/>
        </w:rPr>
        <w:softHyphen/>
        <w:t>grerad operatör</w:t>
      </w:r>
      <w:bookmarkStart w:id="1844" w:name="_Hlk11914548"/>
      <w:r>
        <w:rPr>
          <w:sz w:val="18"/>
          <w:szCs w:val="18"/>
        </w:rPr>
        <w:t>,</w:t>
      </w:r>
      <w:r w:rsidRPr="00403067">
        <w:rPr>
          <w:sz w:val="18"/>
          <w:szCs w:val="18"/>
        </w:rPr>
        <w:t xml:space="preserve"> som med stöd av 8 § första stycket har ålagts en skyldighet att lämna till</w:t>
      </w:r>
      <w:r w:rsidRPr="00403067">
        <w:rPr>
          <w:sz w:val="18"/>
          <w:szCs w:val="18"/>
        </w:rPr>
        <w:softHyphen/>
        <w:t xml:space="preserve">träde, </w:t>
      </w:r>
      <w:bookmarkEnd w:id="1844"/>
      <w:r w:rsidRPr="00403067">
        <w:rPr>
          <w:sz w:val="18"/>
          <w:szCs w:val="18"/>
        </w:rPr>
        <w:t>att organisatoriskt avskilja de verksamheter som har anknyt</w:t>
      </w:r>
      <w:r w:rsidRPr="00403067">
        <w:rPr>
          <w:sz w:val="18"/>
          <w:szCs w:val="18"/>
        </w:rPr>
        <w:softHyphen/>
        <w:t>ning till beslutet om skyldigheten. Avskiljandet ska ske på ett sådant sätt att verksam</w:t>
      </w:r>
      <w:r w:rsidRPr="00403067">
        <w:rPr>
          <w:sz w:val="18"/>
          <w:szCs w:val="18"/>
        </w:rPr>
        <w:softHyphen/>
        <w:t>he</w:t>
      </w:r>
      <w:r>
        <w:rPr>
          <w:sz w:val="18"/>
          <w:szCs w:val="18"/>
        </w:rPr>
        <w:softHyphen/>
      </w:r>
      <w:r w:rsidRPr="00403067">
        <w:rPr>
          <w:sz w:val="18"/>
          <w:szCs w:val="18"/>
        </w:rPr>
        <w:t xml:space="preserve">terna bedrivs av en oberoende affärsenhet och syfta särskilt till </w:t>
      </w:r>
      <w:r w:rsidRPr="00D33C88">
        <w:rPr>
          <w:sz w:val="18"/>
          <w:szCs w:val="18"/>
        </w:rPr>
        <w:t>att säkerställa icke-diskriminering och insyn.</w:t>
      </w:r>
    </w:p>
    <w:p w14:paraId="3B7BE01F" w14:textId="77777777" w:rsidR="00D85371" w:rsidRPr="00403067" w:rsidRDefault="00D85371" w:rsidP="00D85371">
      <w:pPr>
        <w:pStyle w:val="Brdtextmedindrag"/>
        <w:ind w:firstLine="0"/>
      </w:pPr>
    </w:p>
    <w:p w14:paraId="1A51DDFB" w14:textId="357FAC9E" w:rsidR="00D85371" w:rsidRPr="00403067" w:rsidRDefault="00D85371" w:rsidP="00D85371">
      <w:pPr>
        <w:pStyle w:val="Brdtext"/>
      </w:pPr>
      <w:r w:rsidRPr="00403067">
        <w:t>Paragrafen behandlar åläggande av funktionell separation, dvs. en skyldig</w:t>
      </w:r>
      <w:r w:rsidRPr="00403067">
        <w:softHyphen/>
        <w:t>het för en vertikalt integrerad operatör att förlägga verksamhet som har anknyt</w:t>
      </w:r>
      <w:r w:rsidRPr="00403067">
        <w:softHyphen/>
        <w:t>ning till grossistleveranser av produkterna till en oberoende affärs</w:t>
      </w:r>
      <w:r w:rsidRPr="00403067">
        <w:softHyphen/>
        <w:t xml:space="preserve">enhet. Den motsvarar i sak 4 kap. 12 a § LEK (se prop. 2007/08:73 </w:t>
      </w:r>
      <w:r w:rsidR="00EB24E6">
        <w:t>s. 2</w:t>
      </w:r>
      <w:r w:rsidRPr="00403067">
        <w:t xml:space="preserve">1 f. och 37 f. och prop. 2010/11:115 </w:t>
      </w:r>
      <w:r w:rsidR="00EB24E6">
        <w:t>s. 8</w:t>
      </w:r>
      <w:r w:rsidRPr="00403067">
        <w:t>4 f. och 163 f.). Paragraf</w:t>
      </w:r>
      <w:r w:rsidRPr="00403067">
        <w:softHyphen/>
        <w:t>en genomför artikel 77.1 i EU-direktivet. Övervägandena finns i avsnitt 14.6.</w:t>
      </w:r>
    </w:p>
    <w:p w14:paraId="51BD9C0E" w14:textId="40D86776" w:rsidR="00D85371" w:rsidRPr="00403067" w:rsidRDefault="00D85371" w:rsidP="00D85371">
      <w:pPr>
        <w:pStyle w:val="Brdtextmedindrag"/>
      </w:pPr>
      <w:r w:rsidRPr="00403067">
        <w:t>Innebörden av uttrycket vertikalt integrerad operatör framgår av defini</w:t>
      </w:r>
      <w:r w:rsidR="00C90466">
        <w:softHyphen/>
      </w:r>
      <w:r w:rsidRPr="00403067">
        <w:t>tion</w:t>
      </w:r>
      <w:r w:rsidRPr="00403067">
        <w:softHyphen/>
        <w:t>en i 1 kap. 7 §.</w:t>
      </w:r>
    </w:p>
    <w:p w14:paraId="7218B5ED" w14:textId="77777777" w:rsidR="00D85371" w:rsidRPr="00403067" w:rsidRDefault="00D85371" w:rsidP="00D85371">
      <w:pPr>
        <w:pStyle w:val="Brdtextmedindrag"/>
        <w:ind w:firstLine="0"/>
      </w:pPr>
    </w:p>
    <w:p w14:paraId="39083411" w14:textId="60296E54" w:rsidR="00D85371" w:rsidRPr="00403067" w:rsidRDefault="00D85371" w:rsidP="00F775E2">
      <w:pPr>
        <w:pStyle w:val="Brdtext"/>
        <w:rPr>
          <w:sz w:val="18"/>
          <w:szCs w:val="18"/>
        </w:rPr>
      </w:pPr>
      <w:r w:rsidRPr="00403067">
        <w:rPr>
          <w:b/>
          <w:sz w:val="18"/>
          <w:szCs w:val="18"/>
        </w:rPr>
        <w:lastRenderedPageBreak/>
        <w:t>25 §</w:t>
      </w:r>
      <w:r w:rsidRPr="003867C0">
        <w:rPr>
          <w:bCs/>
          <w:sz w:val="18"/>
          <w:szCs w:val="18"/>
        </w:rPr>
        <w:t>    </w:t>
      </w:r>
      <w:r w:rsidRPr="00403067">
        <w:rPr>
          <w:sz w:val="18"/>
          <w:szCs w:val="18"/>
        </w:rPr>
        <w:t>En skyldighet enligt 24 § får förenas med villkor som syftar till att säk</w:t>
      </w:r>
      <w:r>
        <w:rPr>
          <w:sz w:val="18"/>
          <w:szCs w:val="18"/>
        </w:rPr>
        <w:t>er</w:t>
      </w:r>
      <w:r>
        <w:rPr>
          <w:sz w:val="18"/>
          <w:szCs w:val="18"/>
        </w:rPr>
        <w:softHyphen/>
        <w:t>ställa</w:t>
      </w:r>
      <w:r w:rsidRPr="00403067">
        <w:rPr>
          <w:sz w:val="18"/>
          <w:szCs w:val="18"/>
        </w:rPr>
        <w:t xml:space="preserve"> de avskilda verksamheternas oberoende i förhållande till operatörens egen för</w:t>
      </w:r>
      <w:r w:rsidRPr="00403067">
        <w:rPr>
          <w:sz w:val="18"/>
          <w:szCs w:val="18"/>
        </w:rPr>
        <w:softHyphen/>
        <w:t>sälj</w:t>
      </w:r>
      <w:r w:rsidRPr="00403067">
        <w:rPr>
          <w:sz w:val="18"/>
          <w:szCs w:val="18"/>
        </w:rPr>
        <w:softHyphen/>
        <w:t>ningsverksamhet i slutkundsledet. Villkoren får omfatta krav på att opera</w:t>
      </w:r>
      <w:r>
        <w:rPr>
          <w:sz w:val="18"/>
          <w:szCs w:val="18"/>
        </w:rPr>
        <w:softHyphen/>
      </w:r>
      <w:r w:rsidRPr="00403067">
        <w:rPr>
          <w:sz w:val="18"/>
          <w:szCs w:val="18"/>
        </w:rPr>
        <w:t>tö</w:t>
      </w:r>
      <w:r w:rsidR="00C90466">
        <w:rPr>
          <w:sz w:val="18"/>
          <w:szCs w:val="18"/>
        </w:rPr>
        <w:softHyphen/>
      </w:r>
      <w:r w:rsidRPr="00403067">
        <w:rPr>
          <w:sz w:val="18"/>
          <w:szCs w:val="18"/>
        </w:rPr>
        <w:t xml:space="preserve">rens inflytande över verksamheterna inskränks genom organisatoriska åtgärder eller på att verksamheterna ska drivas av en separat juridisk person. </w:t>
      </w:r>
      <w:r>
        <w:rPr>
          <w:sz w:val="18"/>
          <w:szCs w:val="18"/>
        </w:rPr>
        <w:t>Det får också ställas upp v</w:t>
      </w:r>
      <w:r w:rsidRPr="00403067">
        <w:rPr>
          <w:sz w:val="18"/>
          <w:szCs w:val="18"/>
        </w:rPr>
        <w:t xml:space="preserve">illkor om att </w:t>
      </w:r>
      <w:r>
        <w:rPr>
          <w:sz w:val="18"/>
          <w:szCs w:val="18"/>
        </w:rPr>
        <w:t xml:space="preserve">de avskilda </w:t>
      </w:r>
      <w:r w:rsidRPr="00403067">
        <w:rPr>
          <w:sz w:val="18"/>
          <w:szCs w:val="18"/>
        </w:rPr>
        <w:t>verk</w:t>
      </w:r>
      <w:r w:rsidRPr="00403067">
        <w:rPr>
          <w:sz w:val="18"/>
          <w:szCs w:val="18"/>
        </w:rPr>
        <w:softHyphen/>
        <w:t>samheterna ska st</w:t>
      </w:r>
      <w:r>
        <w:rPr>
          <w:sz w:val="18"/>
          <w:szCs w:val="18"/>
        </w:rPr>
        <w:t>å</w:t>
      </w:r>
      <w:r w:rsidRPr="00403067">
        <w:rPr>
          <w:sz w:val="18"/>
          <w:szCs w:val="18"/>
        </w:rPr>
        <w:t xml:space="preserve"> under </w:t>
      </w:r>
      <w:r>
        <w:rPr>
          <w:sz w:val="18"/>
          <w:szCs w:val="18"/>
        </w:rPr>
        <w:t xml:space="preserve">en ledning som är </w:t>
      </w:r>
      <w:r w:rsidRPr="00403067">
        <w:rPr>
          <w:sz w:val="18"/>
          <w:szCs w:val="18"/>
        </w:rPr>
        <w:t xml:space="preserve">oberoende </w:t>
      </w:r>
      <w:r>
        <w:rPr>
          <w:sz w:val="18"/>
          <w:szCs w:val="18"/>
        </w:rPr>
        <w:t>i förhållande till operatörens övriga verksamhet</w:t>
      </w:r>
      <w:r w:rsidRPr="00403067">
        <w:rPr>
          <w:sz w:val="18"/>
          <w:szCs w:val="18"/>
        </w:rPr>
        <w:t>.</w:t>
      </w:r>
    </w:p>
    <w:p w14:paraId="0AC24A78" w14:textId="77777777" w:rsidR="00D85371" w:rsidRPr="00403067" w:rsidRDefault="00D85371" w:rsidP="00D85371">
      <w:pPr>
        <w:pStyle w:val="Brdtextmedindrag"/>
        <w:ind w:firstLine="0"/>
      </w:pPr>
    </w:p>
    <w:p w14:paraId="5AAF8C59" w14:textId="7682FC2A" w:rsidR="00D85371" w:rsidRDefault="00D85371" w:rsidP="00F775E2">
      <w:pPr>
        <w:pStyle w:val="Brdtext"/>
      </w:pPr>
      <w:r w:rsidRPr="00403067">
        <w:t xml:space="preserve">Paragrafen reglerar </w:t>
      </w:r>
      <w:r>
        <w:t xml:space="preserve">vilka </w:t>
      </w:r>
      <w:r w:rsidRPr="00403067">
        <w:t>villkor som en skyldighet om funktionell separa</w:t>
      </w:r>
      <w:r>
        <w:softHyphen/>
      </w:r>
      <w:r w:rsidRPr="00403067">
        <w:t>tion får för</w:t>
      </w:r>
      <w:r w:rsidRPr="00403067">
        <w:softHyphen/>
        <w:t>enas med. Den mot</w:t>
      </w:r>
      <w:r w:rsidRPr="00403067">
        <w:softHyphen/>
        <w:t>svar</w:t>
      </w:r>
      <w:r w:rsidRPr="00403067">
        <w:softHyphen/>
        <w:t xml:space="preserve">ar i sak 4 kap. 12 b § LEK (se prop. 2007/08:73 </w:t>
      </w:r>
      <w:r w:rsidR="00EB24E6">
        <w:t>s. 2</w:t>
      </w:r>
      <w:r w:rsidRPr="00403067">
        <w:t xml:space="preserve">1 f. och 38 f., jfr även prop. 2010/11:115 </w:t>
      </w:r>
      <w:r w:rsidR="00EB24E6">
        <w:t>s. 8</w:t>
      </w:r>
      <w:r w:rsidRPr="00403067">
        <w:t>4 f.). Para</w:t>
      </w:r>
      <w:r w:rsidR="00C90466">
        <w:softHyphen/>
      </w:r>
      <w:r w:rsidRPr="00403067">
        <w:t xml:space="preserve">grafen har stöd i artikel 77 i EU-direktivet. </w:t>
      </w:r>
      <w:r w:rsidRPr="00C56FD6">
        <w:t xml:space="preserve">Paragrafen utformas enligt </w:t>
      </w:r>
      <w:r w:rsidRPr="00C56FD6">
        <w:rPr>
          <w:i/>
          <w:iCs/>
        </w:rPr>
        <w:t>Lag</w:t>
      </w:r>
      <w:r w:rsidR="00C90466">
        <w:rPr>
          <w:i/>
          <w:iCs/>
        </w:rPr>
        <w:softHyphen/>
      </w:r>
      <w:r w:rsidRPr="00C56FD6">
        <w:rPr>
          <w:i/>
          <w:iCs/>
        </w:rPr>
        <w:t>rådets</w:t>
      </w:r>
      <w:r w:rsidRPr="00C56FD6">
        <w:t xml:space="preserve"> förslag</w:t>
      </w:r>
      <w:r>
        <w:t xml:space="preserve">. </w:t>
      </w:r>
      <w:r w:rsidRPr="00403067">
        <w:t>Övervägandena finns i av</w:t>
      </w:r>
      <w:r>
        <w:softHyphen/>
      </w:r>
      <w:r w:rsidRPr="00403067">
        <w:t>snitt 14.6.</w:t>
      </w:r>
    </w:p>
    <w:p w14:paraId="1BA8195C" w14:textId="77777777" w:rsidR="00D85371" w:rsidRDefault="00D85371" w:rsidP="00D85371">
      <w:pPr>
        <w:pStyle w:val="Brdtextmedindrag"/>
        <w:ind w:firstLine="0"/>
      </w:pPr>
    </w:p>
    <w:p w14:paraId="1AE1AEE6" w14:textId="77777777" w:rsidR="00D85371" w:rsidRPr="00403067" w:rsidRDefault="00D85371" w:rsidP="00D85371">
      <w:pPr>
        <w:pStyle w:val="Brdtext"/>
        <w:rPr>
          <w:sz w:val="18"/>
          <w:szCs w:val="18"/>
        </w:rPr>
      </w:pPr>
      <w:r w:rsidRPr="00403067">
        <w:rPr>
          <w:b/>
          <w:sz w:val="18"/>
          <w:szCs w:val="18"/>
        </w:rPr>
        <w:t>26 §</w:t>
      </w:r>
      <w:r w:rsidRPr="00403067">
        <w:rPr>
          <w:sz w:val="18"/>
          <w:szCs w:val="18"/>
        </w:rPr>
        <w:t>    Ett beslut enligt 24 § får inte fattas utan att ett förslag till beslutet först har godkänts av Europeiska kommissionen.</w:t>
      </w:r>
    </w:p>
    <w:p w14:paraId="5EFF642D" w14:textId="77777777" w:rsidR="00D85371" w:rsidRPr="00403067" w:rsidRDefault="00D85371" w:rsidP="00D85371">
      <w:pPr>
        <w:pStyle w:val="Brdtextmedindrag"/>
        <w:ind w:firstLine="0"/>
      </w:pPr>
    </w:p>
    <w:p w14:paraId="06B2FC26" w14:textId="1770D96E" w:rsidR="00D85371" w:rsidRPr="00403067" w:rsidRDefault="00D85371" w:rsidP="00D85371">
      <w:pPr>
        <w:pStyle w:val="Brdtext"/>
      </w:pPr>
      <w:r w:rsidRPr="00403067">
        <w:t xml:space="preserve">Paragrafen träffar beslut om funktionell separation, se 24 och 25 §§. Den motsvarar 8 kap. 14 a § LEK (se prop. 2007/08:73 </w:t>
      </w:r>
      <w:r w:rsidR="00EB24E6">
        <w:t>s. 3</w:t>
      </w:r>
      <w:r w:rsidRPr="00403067">
        <w:t>3 och 41). Para</w:t>
      </w:r>
      <w:r w:rsidRPr="00403067">
        <w:softHyphen/>
        <w:t>gra</w:t>
      </w:r>
      <w:r>
        <w:softHyphen/>
      </w:r>
      <w:r w:rsidRPr="00403067">
        <w:t>fen genomför artikel 77.2 och 77.3 i EU-direktivet. Över</w:t>
      </w:r>
      <w:r w:rsidRPr="00403067">
        <w:softHyphen/>
        <w:t>vägandena finns i avsnitt 14.6.</w:t>
      </w:r>
    </w:p>
    <w:p w14:paraId="1B800391" w14:textId="77777777" w:rsidR="00D85371" w:rsidRPr="00403067" w:rsidRDefault="00D85371" w:rsidP="00D85371">
      <w:pPr>
        <w:pStyle w:val="Brdtextmedindrag"/>
        <w:ind w:firstLine="0"/>
      </w:pPr>
    </w:p>
    <w:p w14:paraId="19158946" w14:textId="77777777" w:rsidR="00D85371" w:rsidRPr="00403067" w:rsidRDefault="00D85371" w:rsidP="00F775E2">
      <w:pPr>
        <w:pStyle w:val="Brdtext"/>
        <w:rPr>
          <w:sz w:val="18"/>
          <w:szCs w:val="18"/>
        </w:rPr>
      </w:pPr>
      <w:r w:rsidRPr="00403067">
        <w:rPr>
          <w:b/>
          <w:sz w:val="18"/>
          <w:szCs w:val="18"/>
        </w:rPr>
        <w:t>27 §</w:t>
      </w:r>
      <w:r w:rsidRPr="003867C0">
        <w:rPr>
          <w:bCs/>
          <w:sz w:val="18"/>
          <w:szCs w:val="18"/>
        </w:rPr>
        <w:t>    </w:t>
      </w:r>
      <w:r w:rsidRPr="00403067">
        <w:rPr>
          <w:sz w:val="18"/>
          <w:szCs w:val="18"/>
        </w:rPr>
        <w:t>Om en operatör som avses i 24 § avser att</w:t>
      </w:r>
      <w:r>
        <w:rPr>
          <w:sz w:val="18"/>
          <w:szCs w:val="18"/>
        </w:rPr>
        <w:t>,</w:t>
      </w:r>
      <w:r w:rsidRPr="00403067">
        <w:rPr>
          <w:sz w:val="18"/>
          <w:szCs w:val="18"/>
        </w:rPr>
        <w:t xml:space="preserve"> utan </w:t>
      </w:r>
      <w:r>
        <w:rPr>
          <w:sz w:val="18"/>
          <w:szCs w:val="18"/>
        </w:rPr>
        <w:t xml:space="preserve">att ha ålagts en </w:t>
      </w:r>
      <w:r w:rsidRPr="00403067">
        <w:rPr>
          <w:sz w:val="18"/>
          <w:szCs w:val="18"/>
        </w:rPr>
        <w:t xml:space="preserve">skyldighet enligt </w:t>
      </w:r>
      <w:r>
        <w:rPr>
          <w:sz w:val="18"/>
          <w:szCs w:val="18"/>
        </w:rPr>
        <w:t xml:space="preserve">den </w:t>
      </w:r>
      <w:r w:rsidRPr="00403067">
        <w:rPr>
          <w:sz w:val="18"/>
          <w:szCs w:val="18"/>
        </w:rPr>
        <w:t>paragraf</w:t>
      </w:r>
      <w:r>
        <w:rPr>
          <w:sz w:val="18"/>
          <w:szCs w:val="18"/>
        </w:rPr>
        <w:t>en,</w:t>
      </w:r>
      <w:r w:rsidRPr="00403067">
        <w:rPr>
          <w:sz w:val="18"/>
          <w:szCs w:val="18"/>
        </w:rPr>
        <w:t xml:space="preserve"> avskilja en betydande del av eller samtliga sina tillgångar i accessnätet i syfte att säkerställa icke-diskriminering och insyn, ska operatören minst tre måna</w:t>
      </w:r>
      <w:r w:rsidRPr="00403067">
        <w:rPr>
          <w:sz w:val="18"/>
          <w:szCs w:val="18"/>
        </w:rPr>
        <w:softHyphen/>
        <w:t xml:space="preserve">der </w:t>
      </w:r>
      <w:r>
        <w:rPr>
          <w:sz w:val="18"/>
          <w:szCs w:val="18"/>
        </w:rPr>
        <w:t xml:space="preserve">före genomförandet </w:t>
      </w:r>
      <w:r w:rsidRPr="00403067">
        <w:rPr>
          <w:sz w:val="18"/>
          <w:szCs w:val="18"/>
        </w:rPr>
        <w:t>underrätta regleringsmyndigheten om sin avsikt. Det</w:t>
      </w:r>
      <w:r>
        <w:rPr>
          <w:sz w:val="18"/>
          <w:szCs w:val="18"/>
        </w:rPr>
        <w:softHyphen/>
      </w:r>
      <w:r w:rsidRPr="00403067">
        <w:rPr>
          <w:sz w:val="18"/>
          <w:szCs w:val="18"/>
        </w:rPr>
        <w:t>samma ska gälla för even</w:t>
      </w:r>
      <w:r w:rsidRPr="00403067">
        <w:rPr>
          <w:sz w:val="18"/>
          <w:szCs w:val="18"/>
        </w:rPr>
        <w:softHyphen/>
        <w:t>tu</w:t>
      </w:r>
      <w:r w:rsidRPr="00403067">
        <w:rPr>
          <w:sz w:val="18"/>
          <w:szCs w:val="18"/>
        </w:rPr>
        <w:softHyphen/>
        <w:t>ella ändringar av planerna. När processen är genomförd ska operatören underrätta myndig</w:t>
      </w:r>
      <w:r w:rsidRPr="00403067">
        <w:rPr>
          <w:sz w:val="18"/>
          <w:szCs w:val="18"/>
        </w:rPr>
        <w:softHyphen/>
        <w:t>het</w:t>
      </w:r>
      <w:r w:rsidRPr="00403067">
        <w:rPr>
          <w:sz w:val="18"/>
          <w:szCs w:val="18"/>
        </w:rPr>
        <w:softHyphen/>
        <w:t>en om slutresultatet.</w:t>
      </w:r>
    </w:p>
    <w:p w14:paraId="6A4013BA" w14:textId="77777777" w:rsidR="00D85371" w:rsidRPr="00403067" w:rsidRDefault="00D85371" w:rsidP="00D85371">
      <w:pPr>
        <w:pStyle w:val="Brdtextmedindrag"/>
      </w:pPr>
    </w:p>
    <w:p w14:paraId="3741A37B" w14:textId="2CC12C47" w:rsidR="00D85371" w:rsidRPr="00403067" w:rsidRDefault="00D85371" w:rsidP="00D85371">
      <w:pPr>
        <w:pStyle w:val="Brdtext"/>
      </w:pPr>
      <w:r w:rsidRPr="00EB4D3A">
        <w:rPr>
          <w:spacing w:val="-4"/>
        </w:rPr>
        <w:t>Paragrafen reglerar en underrättelseskyldighet vid frivillig funktionell separa</w:t>
      </w:r>
      <w:r w:rsidRPr="00EB4D3A">
        <w:rPr>
          <w:spacing w:val="-4"/>
        </w:rPr>
        <w:softHyphen/>
      </w:r>
      <w:r w:rsidR="00EB4D3A">
        <w:softHyphen/>
      </w:r>
      <w:r w:rsidRPr="00403067">
        <w:t xml:space="preserve">tion. Den motsvarar i huvudsak 8 kap. 1 a § LEK (se prop. 2010/11:115 </w:t>
      </w:r>
      <w:r w:rsidR="00EB24E6" w:rsidRPr="00EB4D3A">
        <w:rPr>
          <w:spacing w:val="-2"/>
        </w:rPr>
        <w:t>s. 8</w:t>
      </w:r>
      <w:r w:rsidRPr="00EB4D3A">
        <w:rPr>
          <w:spacing w:val="-2"/>
        </w:rPr>
        <w:t>9 f. och 192). Paragrafen genomför artikel 78.1 första och andra stycke</w:t>
      </w:r>
      <w:r w:rsidR="00EB4D3A" w:rsidRPr="00EB4D3A">
        <w:rPr>
          <w:spacing w:val="-2"/>
        </w:rPr>
        <w:softHyphen/>
      </w:r>
      <w:r w:rsidRPr="00403067">
        <w:t>na i EU-direktivet. Över</w:t>
      </w:r>
      <w:r w:rsidRPr="00403067">
        <w:softHyphen/>
        <w:t>vägande</w:t>
      </w:r>
      <w:r w:rsidRPr="00403067">
        <w:softHyphen/>
        <w:t>na finns i avsnitt 14.7.</w:t>
      </w:r>
    </w:p>
    <w:p w14:paraId="6C298883" w14:textId="77777777" w:rsidR="00D85371" w:rsidRPr="00403067" w:rsidRDefault="00D85371" w:rsidP="00D85371">
      <w:pPr>
        <w:pStyle w:val="Brdtextmedindrag"/>
      </w:pPr>
      <w:bookmarkStart w:id="1845" w:name="_Hlk25134645"/>
      <w:r w:rsidRPr="00403067">
        <w:t>Skyldigheten preciseras genom att det framgår att reglerings</w:t>
      </w:r>
      <w:r w:rsidRPr="00403067">
        <w:softHyphen/>
        <w:t>myndig</w:t>
      </w:r>
      <w:r w:rsidRPr="00403067">
        <w:softHyphen/>
        <w:t>het</w:t>
      </w:r>
      <w:r w:rsidRPr="00403067">
        <w:softHyphen/>
        <w:t>en ska underrättas minst tre månader innan SMP-operatören avser att genomföra den funktion</w:t>
      </w:r>
      <w:r w:rsidRPr="00403067">
        <w:softHyphen/>
        <w:t>ella separationen. Genom hänvis</w:t>
      </w:r>
      <w:r w:rsidRPr="00403067">
        <w:softHyphen/>
        <w:t>ning</w:t>
      </w:r>
      <w:r w:rsidRPr="00403067">
        <w:softHyphen/>
        <w:t>en till 24 § förutsätter paragrafen</w:t>
      </w:r>
      <w:r>
        <w:t xml:space="preserve"> i sin nya lydelse </w:t>
      </w:r>
      <w:r w:rsidRPr="00403067">
        <w:t>uttryckligen att operatören med stöd av 8 § första stycket har ålagts en skyldig</w:t>
      </w:r>
      <w:r w:rsidRPr="00403067">
        <w:softHyphen/>
        <w:t xml:space="preserve">het att lämna tillträde. </w:t>
      </w:r>
      <w:bookmarkEnd w:id="1845"/>
      <w:r w:rsidRPr="00403067">
        <w:t xml:space="preserve">Den nya hänvisningen innebär </w:t>
      </w:r>
      <w:r>
        <w:t xml:space="preserve">dock </w:t>
      </w:r>
      <w:r w:rsidRPr="00403067">
        <w:t>inte någon ändring i sak.</w:t>
      </w:r>
    </w:p>
    <w:p w14:paraId="1066F9D6" w14:textId="77777777" w:rsidR="00D85371" w:rsidRPr="00403067" w:rsidRDefault="00D85371" w:rsidP="00D85371">
      <w:pPr>
        <w:pStyle w:val="Rubrik4utannumrering"/>
      </w:pPr>
      <w:r w:rsidRPr="00403067">
        <w:t>Andra skyldigheter om tillträde</w:t>
      </w:r>
    </w:p>
    <w:p w14:paraId="598B3E1D" w14:textId="77777777" w:rsidR="00D85371" w:rsidRPr="00403067" w:rsidRDefault="00D85371" w:rsidP="00D85371">
      <w:pPr>
        <w:pStyle w:val="Rubrik5utannumrering"/>
        <w:spacing w:before="0"/>
      </w:pPr>
      <w:r w:rsidRPr="00403067">
        <w:t>Tillträde till nät närmast slutanvändare</w:t>
      </w:r>
    </w:p>
    <w:p w14:paraId="4DDAC14A" w14:textId="77777777" w:rsidR="00D85371" w:rsidRPr="00403067" w:rsidRDefault="00D85371" w:rsidP="00D85371">
      <w:pPr>
        <w:pStyle w:val="Brdtext"/>
        <w:rPr>
          <w:sz w:val="18"/>
          <w:szCs w:val="18"/>
        </w:rPr>
      </w:pPr>
      <w:r w:rsidRPr="00403067">
        <w:rPr>
          <w:b/>
          <w:sz w:val="18"/>
          <w:szCs w:val="18"/>
        </w:rPr>
        <w:t>28 §</w:t>
      </w:r>
      <w:r w:rsidRPr="003867C0">
        <w:rPr>
          <w:bCs/>
          <w:sz w:val="18"/>
          <w:szCs w:val="18"/>
        </w:rPr>
        <w:t>    </w:t>
      </w:r>
      <w:r w:rsidRPr="00403067">
        <w:rPr>
          <w:sz w:val="18"/>
          <w:szCs w:val="18"/>
        </w:rPr>
        <w:t>Regleringsmyndigheten får ålägga en operatör, eller någon som äger led</w:t>
      </w:r>
      <w:r w:rsidRPr="00403067">
        <w:rPr>
          <w:sz w:val="18"/>
          <w:szCs w:val="18"/>
        </w:rPr>
        <w:softHyphen/>
        <w:t>ning</w:t>
      </w:r>
      <w:r w:rsidRPr="00403067">
        <w:rPr>
          <w:sz w:val="18"/>
          <w:szCs w:val="18"/>
        </w:rPr>
        <w:softHyphen/>
        <w:t>ar i ett allmänt elektroniskt kom</w:t>
      </w:r>
      <w:r w:rsidRPr="00403067">
        <w:rPr>
          <w:sz w:val="18"/>
          <w:szCs w:val="18"/>
        </w:rPr>
        <w:softHyphen/>
        <w:t>munikations</w:t>
      </w:r>
      <w:r w:rsidRPr="00403067">
        <w:rPr>
          <w:sz w:val="18"/>
          <w:szCs w:val="18"/>
        </w:rPr>
        <w:softHyphen/>
        <w:t>nät som operatören råder över, att mot skälig ersättning ge tillträde till ledningarna i en byggnad eller fram till det första utlopps- eller förgreningsstället. Skyldigheten får omfatta tillträde till till</w:t>
      </w:r>
      <w:r w:rsidRPr="00403067">
        <w:rPr>
          <w:sz w:val="18"/>
          <w:szCs w:val="18"/>
        </w:rPr>
        <w:softHyphen/>
        <w:t>hö</w:t>
      </w:r>
      <w:r w:rsidRPr="00403067">
        <w:rPr>
          <w:sz w:val="18"/>
          <w:szCs w:val="18"/>
        </w:rPr>
        <w:softHyphen/>
        <w:t>ran</w:t>
      </w:r>
      <w:r w:rsidRPr="00403067">
        <w:rPr>
          <w:sz w:val="18"/>
          <w:szCs w:val="18"/>
        </w:rPr>
        <w:softHyphen/>
        <w:t>de faciliteter.</w:t>
      </w:r>
      <w:bookmarkStart w:id="1846" w:name="_Hlk9609002"/>
    </w:p>
    <w:p w14:paraId="5C361D28" w14:textId="289763E8" w:rsidR="00D85371" w:rsidRPr="00403067" w:rsidRDefault="00D85371" w:rsidP="00F775E2">
      <w:pPr>
        <w:pStyle w:val="Brdtextmedindrag"/>
        <w:rPr>
          <w:sz w:val="18"/>
          <w:szCs w:val="18"/>
        </w:rPr>
      </w:pPr>
      <w:bookmarkStart w:id="1847" w:name="_Hlk43132321"/>
      <w:bookmarkEnd w:id="1846"/>
      <w:r w:rsidRPr="00403067">
        <w:rPr>
          <w:sz w:val="18"/>
          <w:szCs w:val="18"/>
        </w:rPr>
        <w:t>En skyldighet enligt första stycket får åläggas endast efter ansökan och om an</w:t>
      </w:r>
      <w:r w:rsidR="00C90466">
        <w:rPr>
          <w:sz w:val="18"/>
          <w:szCs w:val="18"/>
        </w:rPr>
        <w:softHyphen/>
      </w:r>
      <w:r w:rsidRPr="00403067">
        <w:rPr>
          <w:sz w:val="18"/>
          <w:szCs w:val="18"/>
        </w:rPr>
        <w:t>lägg</w:t>
      </w:r>
      <w:r>
        <w:rPr>
          <w:sz w:val="18"/>
          <w:szCs w:val="18"/>
        </w:rPr>
        <w:t>ande</w:t>
      </w:r>
      <w:r w:rsidRPr="00403067">
        <w:rPr>
          <w:sz w:val="18"/>
          <w:szCs w:val="18"/>
        </w:rPr>
        <w:t xml:space="preserve"> av ytter</w:t>
      </w:r>
      <w:r w:rsidRPr="00403067">
        <w:rPr>
          <w:sz w:val="18"/>
          <w:szCs w:val="18"/>
        </w:rPr>
        <w:softHyphen/>
        <w:t>li</w:t>
      </w:r>
      <w:r w:rsidRPr="00403067">
        <w:rPr>
          <w:sz w:val="18"/>
          <w:szCs w:val="18"/>
        </w:rPr>
        <w:softHyphen/>
        <w:t>gare infra</w:t>
      </w:r>
      <w:r w:rsidRPr="00403067">
        <w:rPr>
          <w:sz w:val="18"/>
          <w:szCs w:val="18"/>
        </w:rPr>
        <w:softHyphen/>
        <w:t>struktur bedöms fysiskt ogenomförbar</w:t>
      </w:r>
      <w:r>
        <w:rPr>
          <w:sz w:val="18"/>
          <w:szCs w:val="18"/>
        </w:rPr>
        <w:t>t</w:t>
      </w:r>
      <w:r w:rsidRPr="00403067">
        <w:rPr>
          <w:sz w:val="18"/>
          <w:szCs w:val="18"/>
        </w:rPr>
        <w:t xml:space="preserve"> eller</w:t>
      </w:r>
      <w:r>
        <w:rPr>
          <w:sz w:val="18"/>
          <w:szCs w:val="18"/>
        </w:rPr>
        <w:t xml:space="preserve"> </w:t>
      </w:r>
      <w:r w:rsidRPr="00403067">
        <w:rPr>
          <w:sz w:val="18"/>
          <w:szCs w:val="18"/>
        </w:rPr>
        <w:t>olönsam</w:t>
      </w:r>
      <w:r>
        <w:rPr>
          <w:sz w:val="18"/>
          <w:szCs w:val="18"/>
        </w:rPr>
        <w:t>t</w:t>
      </w:r>
      <w:bookmarkEnd w:id="1847"/>
      <w:r>
        <w:rPr>
          <w:sz w:val="18"/>
          <w:szCs w:val="18"/>
        </w:rPr>
        <w:t>.</w:t>
      </w:r>
      <w:r w:rsidRPr="00403067">
        <w:rPr>
          <w:sz w:val="18"/>
          <w:szCs w:val="18"/>
        </w:rPr>
        <w:t xml:space="preserve"> Skyldigheten får förenas med</w:t>
      </w:r>
      <w:bookmarkStart w:id="1848" w:name="_Hlk9608968"/>
      <w:r w:rsidRPr="00403067">
        <w:rPr>
          <w:sz w:val="18"/>
          <w:szCs w:val="18"/>
        </w:rPr>
        <w:t xml:space="preserve"> villkor för tillträdet </w:t>
      </w:r>
      <w:r>
        <w:rPr>
          <w:sz w:val="18"/>
          <w:szCs w:val="18"/>
        </w:rPr>
        <w:t xml:space="preserve">samt med </w:t>
      </w:r>
      <w:r w:rsidRPr="00403067">
        <w:rPr>
          <w:sz w:val="18"/>
          <w:szCs w:val="18"/>
        </w:rPr>
        <w:t>de villkor som behövs för att uppnå icke-diskriminering och insyn.</w:t>
      </w:r>
    </w:p>
    <w:p w14:paraId="2309693D" w14:textId="77777777" w:rsidR="00D85371" w:rsidRPr="00403067" w:rsidRDefault="00D85371" w:rsidP="00D85371">
      <w:pPr>
        <w:pStyle w:val="Brdtextmedindrag"/>
        <w:ind w:firstLine="0"/>
      </w:pPr>
    </w:p>
    <w:p w14:paraId="3B171D9B" w14:textId="1FE6AF71" w:rsidR="00D85371" w:rsidRPr="00403067" w:rsidRDefault="00D85371" w:rsidP="00D85371">
      <w:pPr>
        <w:pStyle w:val="Brdtext"/>
      </w:pPr>
      <w:r w:rsidRPr="00403067">
        <w:lastRenderedPageBreak/>
        <w:t>P</w:t>
      </w:r>
      <w:bookmarkEnd w:id="1848"/>
      <w:r w:rsidRPr="00403067">
        <w:t>aragrafen gör det möjligt att ålägga en skyldighet som innebär att flera operatörer kan tillhanda</w:t>
      </w:r>
      <w:r w:rsidRPr="00403067">
        <w:softHyphen/>
        <w:t xml:space="preserve">hålla tjänster till slutanvändare i </w:t>
      </w:r>
      <w:r>
        <w:t>ett</w:t>
      </w:r>
      <w:r w:rsidRPr="00403067">
        <w:t xml:space="preserve"> s.k. fastighets</w:t>
      </w:r>
      <w:r w:rsidRPr="00403067">
        <w:softHyphen/>
        <w:t xml:space="preserve">nät. Den motsvarar i huvudsak </w:t>
      </w:r>
      <w:bookmarkStart w:id="1849" w:name="_Hlk20745393"/>
      <w:r w:rsidRPr="00403067">
        <w:t>4 kap. 13 a § LEK</w:t>
      </w:r>
      <w:bookmarkEnd w:id="1849"/>
      <w:r w:rsidRPr="00403067">
        <w:t xml:space="preserve"> (se prop. 2010/11:115 </w:t>
      </w:r>
      <w:r w:rsidR="00EB24E6">
        <w:t>s. 7</w:t>
      </w:r>
      <w:r w:rsidRPr="00403067">
        <w:t>5 f. och 165 f.). Paragrafen genomför artikel 61.3 första stycket i EU-direktivet. Övervägandena finns i av</w:t>
      </w:r>
      <w:r w:rsidRPr="00403067">
        <w:softHyphen/>
        <w:t>snitt 14.8.1.</w:t>
      </w:r>
    </w:p>
    <w:p w14:paraId="00D791FD" w14:textId="77777777" w:rsidR="00D85371" w:rsidRPr="00403067" w:rsidRDefault="00D85371" w:rsidP="00D85371">
      <w:pPr>
        <w:pStyle w:val="Brdtextmedindrag"/>
      </w:pPr>
      <w:r w:rsidRPr="00403067">
        <w:t>Ett fastighetsnät utgör en flaskhalsresurs och paragrafen kan vid behov an</w:t>
      </w:r>
      <w:r w:rsidRPr="00403067">
        <w:softHyphen/>
        <w:t>vändas för att komma till rätta med konkurrensproblem som detta orsakar. Ett beslut enligt paragrafen ska syfta till att skapa effektiv och lång</w:t>
      </w:r>
      <w:r w:rsidRPr="00403067">
        <w:softHyphen/>
        <w:t>siktigt hållbar konkurrens och föregås av en proportionalitets</w:t>
      </w:r>
      <w:r w:rsidRPr="00403067">
        <w:softHyphen/>
        <w:t>be</w:t>
      </w:r>
      <w:r w:rsidRPr="00403067">
        <w:softHyphen/>
        <w:t>döm</w:t>
      </w:r>
      <w:r w:rsidRPr="00403067">
        <w:softHyphen/>
        <w:t>ning som också tar hänsyn till intresset av att bibehålla investeringsviljan, särskilt hos mindre operatörer.</w:t>
      </w:r>
    </w:p>
    <w:p w14:paraId="69083FBE" w14:textId="77777777" w:rsidR="00D85371" w:rsidRPr="00403067" w:rsidRDefault="00D85371" w:rsidP="00D85371">
      <w:pPr>
        <w:pStyle w:val="Brdtextmedindrag"/>
      </w:pPr>
      <w:r>
        <w:t>Ordet</w:t>
      </w:r>
      <w:r w:rsidRPr="00403067">
        <w:t xml:space="preserve"> till</w:t>
      </w:r>
      <w:r w:rsidRPr="00403067">
        <w:softHyphen/>
        <w:t>träde avser enligt definitionen i artikel 2.27 i EU-direktivet när faciliteter eller tjänster görs tillgängliga för ett annat företag på fast</w:t>
      </w:r>
      <w:r w:rsidRPr="00403067">
        <w:softHyphen/>
        <w:t>ställda villkor.</w:t>
      </w:r>
    </w:p>
    <w:p w14:paraId="7C825C00" w14:textId="77777777" w:rsidR="00D85371" w:rsidRPr="00403067" w:rsidRDefault="00D85371" w:rsidP="00D85371">
      <w:pPr>
        <w:pStyle w:val="Brdtextmedindrag"/>
      </w:pPr>
      <w:r w:rsidRPr="00403067">
        <w:t>Det första utlopps- eller förgreningsstället ska bestämmas av regle</w:t>
      </w:r>
      <w:r w:rsidRPr="00403067">
        <w:softHyphen/>
        <w:t>rings</w:t>
      </w:r>
      <w:r w:rsidRPr="00403067">
        <w:softHyphen/>
      </w:r>
      <w:r w:rsidRPr="00403067">
        <w:softHyphen/>
        <w:t>myndig</w:t>
      </w:r>
      <w:r w:rsidRPr="00403067">
        <w:softHyphen/>
        <w:t>heten. Berec har offentliggjort rikt</w:t>
      </w:r>
      <w:r w:rsidRPr="00403067">
        <w:softHyphen/>
        <w:t>linjer om kriterierna för en konsekvent tillämpning av artikel 61.3</w:t>
      </w:r>
      <w:r>
        <w:t xml:space="preserve"> </w:t>
      </w:r>
      <w:r w:rsidRPr="00403067">
        <w:t xml:space="preserve">(jfr artikel 61.3 femte stycket i EU-direktivet). </w:t>
      </w:r>
      <w:r>
        <w:t xml:space="preserve">Regeringen har möjlighet </w:t>
      </w:r>
      <w:r w:rsidRPr="00403067">
        <w:t>att i förord</w:t>
      </w:r>
      <w:r w:rsidRPr="00403067">
        <w:softHyphen/>
        <w:t>ning ange att reglerings</w:t>
      </w:r>
      <w:r>
        <w:softHyphen/>
      </w:r>
      <w:r w:rsidRPr="00403067">
        <w:t>myndig</w:t>
      </w:r>
      <w:r w:rsidRPr="00403067">
        <w:softHyphen/>
        <w:t>het</w:t>
      </w:r>
      <w:r w:rsidRPr="00403067">
        <w:softHyphen/>
        <w:t>en ska be</w:t>
      </w:r>
      <w:r w:rsidRPr="00403067">
        <w:softHyphen/>
        <w:t>akta riktlinjerna när paragrafen tillämpas.</w:t>
      </w:r>
    </w:p>
    <w:p w14:paraId="30105A98" w14:textId="26F4D377" w:rsidR="00D85371" w:rsidRPr="00403067" w:rsidRDefault="00D85371" w:rsidP="00D85371">
      <w:pPr>
        <w:pStyle w:val="Brdtextmedindrag"/>
      </w:pPr>
      <w:bookmarkStart w:id="1850" w:name="_Hlk43131214"/>
      <w:r w:rsidRPr="00403067">
        <w:rPr>
          <w:i/>
        </w:rPr>
        <w:t>Första stycket</w:t>
      </w:r>
      <w:r w:rsidRPr="00403067">
        <w:t xml:space="preserve"> ändras språkligt på det sättet att ersättning</w:t>
      </w:r>
      <w:r w:rsidRPr="00403067">
        <w:softHyphen/>
        <w:t xml:space="preserve">en för tillträdet ska vara skälig. Någon ändring i sak är inte avsedd (jfr prop. 2002/03:110 </w:t>
      </w:r>
      <w:r w:rsidR="00EB24E6">
        <w:t>s. 1</w:t>
      </w:r>
      <w:r w:rsidRPr="00403067">
        <w:t>94 f.). Det innebär att er</w:t>
      </w:r>
      <w:r w:rsidRPr="00403067">
        <w:softHyphen/>
        <w:t>sätt</w:t>
      </w:r>
      <w:r w:rsidRPr="00403067">
        <w:softHyphen/>
        <w:t>ningen</w:t>
      </w:r>
      <w:r>
        <w:t>,</w:t>
      </w:r>
      <w:r w:rsidRPr="00403067">
        <w:t xml:space="preserve"> liksom </w:t>
      </w:r>
      <w:r>
        <w:t>enligt LEK,</w:t>
      </w:r>
      <w:r w:rsidRPr="00403067">
        <w:t xml:space="preserve"> bör täcka såväl direkta kostnader som ersättning för invest</w:t>
      </w:r>
      <w:r w:rsidRPr="00403067">
        <w:softHyphen/>
        <w:t>er</w:t>
      </w:r>
      <w:r w:rsidRPr="00403067">
        <w:softHyphen/>
        <w:t>ings</w:t>
      </w:r>
      <w:r w:rsidRPr="00403067">
        <w:softHyphen/>
        <w:t>risken och ingrepp i för</w:t>
      </w:r>
      <w:r>
        <w:softHyphen/>
      </w:r>
      <w:r w:rsidRPr="00403067">
        <w:t>foganderätten.</w:t>
      </w:r>
      <w:bookmarkEnd w:id="1850"/>
      <w:r w:rsidRPr="00403067">
        <w:t xml:space="preserve"> Det läggs vidare till att till</w:t>
      </w:r>
      <w:r w:rsidRPr="00403067">
        <w:softHyphen/>
        <w:t>trädes</w:t>
      </w:r>
      <w:r w:rsidRPr="00403067">
        <w:softHyphen/>
        <w:t>skyldig</w:t>
      </w:r>
      <w:r w:rsidRPr="00403067">
        <w:softHyphen/>
        <w:t>heten, utöver led</w:t>
      </w:r>
      <w:r>
        <w:softHyphen/>
      </w:r>
      <w:r w:rsidRPr="00403067">
        <w:t>ningar inuti byggnader och fram till första utlopps- eller förgrenings</w:t>
      </w:r>
      <w:r w:rsidRPr="00403067">
        <w:softHyphen/>
        <w:t xml:space="preserve">stället, </w:t>
      </w:r>
      <w:r w:rsidRPr="00EB4D3A">
        <w:rPr>
          <w:spacing w:val="-4"/>
        </w:rPr>
        <w:t>också kan omfatta tillhörande facilitet</w:t>
      </w:r>
      <w:r w:rsidRPr="00EB4D3A">
        <w:rPr>
          <w:spacing w:val="-4"/>
        </w:rPr>
        <w:softHyphen/>
        <w:t>er. Det uttrycket definieras i 1 kap. 7 §.</w:t>
      </w:r>
    </w:p>
    <w:p w14:paraId="7E7056F3" w14:textId="773E829C" w:rsidR="00D85371" w:rsidRPr="00403067" w:rsidRDefault="00D85371" w:rsidP="00D85371">
      <w:pPr>
        <w:pStyle w:val="Brdtextmedindrag"/>
      </w:pPr>
      <w:r w:rsidRPr="00403067">
        <w:t xml:space="preserve">Liksom </w:t>
      </w:r>
      <w:r>
        <w:t xml:space="preserve">enligt LEK </w:t>
      </w:r>
      <w:r w:rsidRPr="00403067">
        <w:t>kan en skyldighet avse att operatörer delar på befint</w:t>
      </w:r>
      <w:r>
        <w:softHyphen/>
      </w:r>
      <w:r w:rsidRPr="00403067">
        <w:t xml:space="preserve">liga ledningar. Den tillträdande operatören måste alltså inte nödvändigtvis få fysiskt tillträde till passiva ledningar (jfr prop. 2010/11:115 </w:t>
      </w:r>
      <w:r w:rsidR="00EB24E6">
        <w:t>s. 8</w:t>
      </w:r>
      <w:r w:rsidRPr="00403067">
        <w:t xml:space="preserve">0 f.). Ändringen från uttrycket gemensamt utnyttjande (se samma prop. </w:t>
      </w:r>
      <w:r w:rsidR="00EB24E6">
        <w:t>s. 1</w:t>
      </w:r>
      <w:r w:rsidRPr="00403067">
        <w:t>65) till tillträde är språklig och innebär inte någon ändring i sak.</w:t>
      </w:r>
    </w:p>
    <w:p w14:paraId="36C4B166" w14:textId="77777777" w:rsidR="00D85371" w:rsidRPr="00403067" w:rsidRDefault="00D85371" w:rsidP="00D85371">
      <w:pPr>
        <w:pStyle w:val="Brdtextmedindrag"/>
        <w:rPr>
          <w:spacing w:val="-3"/>
        </w:rPr>
      </w:pPr>
      <w:r w:rsidRPr="00403067">
        <w:rPr>
          <w:iCs/>
        </w:rPr>
        <w:t xml:space="preserve">I </w:t>
      </w:r>
      <w:r w:rsidRPr="00403067">
        <w:rPr>
          <w:i/>
        </w:rPr>
        <w:t>andra stycket</w:t>
      </w:r>
      <w:r w:rsidRPr="00403067">
        <w:t xml:space="preserve"> läggs det till att reglerings</w:t>
      </w:r>
      <w:r w:rsidRPr="00403067">
        <w:softHyphen/>
        <w:t>myn</w:t>
      </w:r>
      <w:r w:rsidRPr="00403067">
        <w:softHyphen/>
        <w:t>dig</w:t>
      </w:r>
      <w:r w:rsidRPr="00403067">
        <w:softHyphen/>
        <w:t>heten får ställa upp närmare vill</w:t>
      </w:r>
      <w:r w:rsidRPr="00403067">
        <w:softHyphen/>
        <w:t>kor som ska gälla för till</w:t>
      </w:r>
      <w:r w:rsidRPr="00403067">
        <w:softHyphen/>
        <w:t>trädet, t.ex. tekniska och operativa villkor. Av villkoren kan också närm</w:t>
      </w:r>
      <w:r w:rsidRPr="00403067">
        <w:softHyphen/>
        <w:t>are framgå hur tillträdet till tillhö</w:t>
      </w:r>
      <w:r>
        <w:softHyphen/>
      </w:r>
      <w:r w:rsidRPr="00403067">
        <w:t xml:space="preserve">rande faciliteter, t.ex. tjänster, ska lämnas och vad som ska gälla för detta. Bestämmelsen ger också myndigheten möjlighet att tillsammans med </w:t>
      </w:r>
      <w:r w:rsidRPr="00403067">
        <w:rPr>
          <w:spacing w:val="-3"/>
        </w:rPr>
        <w:t>tillträdes</w:t>
      </w:r>
      <w:r w:rsidRPr="00403067">
        <w:rPr>
          <w:spacing w:val="-3"/>
        </w:rPr>
        <w:softHyphen/>
        <w:t>skyldig</w:t>
      </w:r>
      <w:r w:rsidRPr="00403067">
        <w:rPr>
          <w:spacing w:val="-3"/>
        </w:rPr>
        <w:softHyphen/>
        <w:t>het</w:t>
      </w:r>
      <w:r w:rsidRPr="00403067">
        <w:rPr>
          <w:spacing w:val="-3"/>
        </w:rPr>
        <w:softHyphen/>
        <w:t>en ålägga skyldigheter om icke-diskriminering och insyn, jfr 12 och 13 §§.</w:t>
      </w:r>
    </w:p>
    <w:p w14:paraId="32D6591E" w14:textId="77777777" w:rsidR="00D85371" w:rsidRPr="005E26AF" w:rsidRDefault="00D85371" w:rsidP="00D85371">
      <w:pPr>
        <w:pStyle w:val="Brdtextmedindrag"/>
        <w:ind w:firstLine="0"/>
      </w:pPr>
    </w:p>
    <w:p w14:paraId="64259D2D" w14:textId="04602597" w:rsidR="00D85371" w:rsidRPr="00403067" w:rsidRDefault="00D85371" w:rsidP="00F775E2">
      <w:pPr>
        <w:pStyle w:val="Brdtext"/>
        <w:rPr>
          <w:sz w:val="18"/>
          <w:szCs w:val="18"/>
        </w:rPr>
      </w:pPr>
      <w:r w:rsidRPr="00403067">
        <w:rPr>
          <w:b/>
          <w:sz w:val="18"/>
          <w:szCs w:val="18"/>
        </w:rPr>
        <w:t>29 §</w:t>
      </w:r>
      <w:r w:rsidRPr="003867C0">
        <w:rPr>
          <w:bCs/>
          <w:sz w:val="18"/>
          <w:szCs w:val="18"/>
        </w:rPr>
        <w:t>    </w:t>
      </w:r>
      <w:r w:rsidRPr="00403067">
        <w:rPr>
          <w:bCs/>
          <w:sz w:val="18"/>
          <w:szCs w:val="18"/>
        </w:rPr>
        <w:t xml:space="preserve">Om </w:t>
      </w:r>
      <w:r>
        <w:rPr>
          <w:bCs/>
          <w:sz w:val="18"/>
          <w:szCs w:val="18"/>
        </w:rPr>
        <w:t xml:space="preserve">ett åläggande </w:t>
      </w:r>
      <w:r w:rsidRPr="00403067">
        <w:rPr>
          <w:bCs/>
          <w:sz w:val="18"/>
          <w:szCs w:val="18"/>
        </w:rPr>
        <w:t xml:space="preserve">enligt </w:t>
      </w:r>
      <w:r w:rsidRPr="00403067">
        <w:rPr>
          <w:sz w:val="18"/>
          <w:szCs w:val="18"/>
        </w:rPr>
        <w:t>28 § inte bedöms tillräcklig</w:t>
      </w:r>
      <w:r>
        <w:rPr>
          <w:sz w:val="18"/>
          <w:szCs w:val="18"/>
        </w:rPr>
        <w:t>t</w:t>
      </w:r>
      <w:r w:rsidRPr="00403067">
        <w:rPr>
          <w:sz w:val="18"/>
          <w:szCs w:val="18"/>
        </w:rPr>
        <w:t xml:space="preserve"> för att åtgärda omfatt</w:t>
      </w:r>
      <w:r w:rsidRPr="00403067">
        <w:rPr>
          <w:sz w:val="18"/>
          <w:szCs w:val="18"/>
        </w:rPr>
        <w:softHyphen/>
        <w:t>ande och varaktiga hinder mot anlägg</w:t>
      </w:r>
      <w:r>
        <w:rPr>
          <w:sz w:val="18"/>
          <w:szCs w:val="18"/>
        </w:rPr>
        <w:t>ande</w:t>
      </w:r>
      <w:r w:rsidRPr="00403067">
        <w:rPr>
          <w:sz w:val="18"/>
          <w:szCs w:val="18"/>
        </w:rPr>
        <w:t xml:space="preserve"> av ytterligare infra</w:t>
      </w:r>
      <w:r w:rsidRPr="00403067">
        <w:rPr>
          <w:sz w:val="18"/>
          <w:szCs w:val="18"/>
        </w:rPr>
        <w:softHyphen/>
        <w:t xml:space="preserve">struktur och hindren motverkar effektiv konkurrens </w:t>
      </w:r>
      <w:r>
        <w:rPr>
          <w:sz w:val="18"/>
          <w:szCs w:val="18"/>
        </w:rPr>
        <w:t xml:space="preserve">till förmån </w:t>
      </w:r>
      <w:r w:rsidRPr="00403067">
        <w:rPr>
          <w:sz w:val="18"/>
          <w:szCs w:val="18"/>
        </w:rPr>
        <w:t>för slutanvänd</w:t>
      </w:r>
      <w:r w:rsidRPr="00403067">
        <w:rPr>
          <w:sz w:val="18"/>
          <w:szCs w:val="18"/>
        </w:rPr>
        <w:softHyphen/>
        <w:t>arna</w:t>
      </w:r>
      <w:r>
        <w:rPr>
          <w:sz w:val="18"/>
          <w:szCs w:val="18"/>
        </w:rPr>
        <w:t>,</w:t>
      </w:r>
      <w:r w:rsidRPr="00403067">
        <w:rPr>
          <w:sz w:val="18"/>
          <w:szCs w:val="18"/>
        </w:rPr>
        <w:t xml:space="preserve"> får </w:t>
      </w:r>
      <w:r>
        <w:rPr>
          <w:sz w:val="18"/>
          <w:szCs w:val="18"/>
        </w:rPr>
        <w:t xml:space="preserve">åläggandet </w:t>
      </w:r>
      <w:r w:rsidRPr="00403067">
        <w:rPr>
          <w:sz w:val="18"/>
          <w:szCs w:val="18"/>
        </w:rPr>
        <w:t>avse även nät</w:t>
      </w:r>
      <w:r w:rsidRPr="00403067">
        <w:rPr>
          <w:sz w:val="18"/>
          <w:szCs w:val="18"/>
        </w:rPr>
        <w:softHyphen/>
        <w:t>delar bortom det första utlopps- eller förgren</w:t>
      </w:r>
      <w:r w:rsidRPr="00403067">
        <w:rPr>
          <w:sz w:val="18"/>
          <w:szCs w:val="18"/>
        </w:rPr>
        <w:softHyphen/>
        <w:t>ings</w:t>
      </w:r>
      <w:r w:rsidRPr="00403067">
        <w:rPr>
          <w:sz w:val="18"/>
          <w:szCs w:val="18"/>
        </w:rPr>
        <w:softHyphen/>
        <w:t>stället. Om det är moti</w:t>
      </w:r>
      <w:r w:rsidR="008B3AB1">
        <w:rPr>
          <w:sz w:val="18"/>
          <w:szCs w:val="18"/>
        </w:rPr>
        <w:softHyphen/>
      </w:r>
      <w:r w:rsidRPr="00403067">
        <w:rPr>
          <w:sz w:val="18"/>
          <w:szCs w:val="18"/>
        </w:rPr>
        <w:t>verat av tekniska eller ekonomiska skäl</w:t>
      </w:r>
      <w:r>
        <w:rPr>
          <w:sz w:val="18"/>
          <w:szCs w:val="18"/>
        </w:rPr>
        <w:t>,</w:t>
      </w:r>
      <w:r w:rsidRPr="00403067">
        <w:rPr>
          <w:sz w:val="18"/>
          <w:szCs w:val="18"/>
        </w:rPr>
        <w:t xml:space="preserve"> får </w:t>
      </w:r>
      <w:r>
        <w:rPr>
          <w:sz w:val="18"/>
          <w:szCs w:val="18"/>
        </w:rPr>
        <w:t xml:space="preserve">åläggandet </w:t>
      </w:r>
      <w:r w:rsidRPr="00403067">
        <w:rPr>
          <w:sz w:val="18"/>
          <w:szCs w:val="18"/>
        </w:rPr>
        <w:t>avse även aktivt och virtu</w:t>
      </w:r>
      <w:r w:rsidR="008B3AB1">
        <w:rPr>
          <w:sz w:val="18"/>
          <w:szCs w:val="18"/>
        </w:rPr>
        <w:softHyphen/>
      </w:r>
      <w:r w:rsidRPr="00403067">
        <w:rPr>
          <w:sz w:val="18"/>
          <w:szCs w:val="18"/>
        </w:rPr>
        <w:t>ellt till</w:t>
      </w:r>
      <w:r w:rsidRPr="00403067">
        <w:rPr>
          <w:sz w:val="18"/>
          <w:szCs w:val="18"/>
        </w:rPr>
        <w:softHyphen/>
        <w:t>träde.</w:t>
      </w:r>
    </w:p>
    <w:p w14:paraId="120BB9EB" w14:textId="77777777" w:rsidR="00D85371" w:rsidRPr="00403067" w:rsidRDefault="00D85371" w:rsidP="00C24AA0">
      <w:pPr>
        <w:pStyle w:val="Brdtextmedindrag"/>
        <w:rPr>
          <w:sz w:val="18"/>
          <w:szCs w:val="18"/>
        </w:rPr>
      </w:pPr>
      <w:r w:rsidRPr="00403067">
        <w:rPr>
          <w:sz w:val="18"/>
          <w:szCs w:val="18"/>
        </w:rPr>
        <w:t>Vid bedömningen av om en sådan skyldighet ska åläggas ska särskild hänsyn tas till om operatören i stället ger ett hållbart och liknande tillträde till ett nät med mycket hög kapacitet på rättvisa, icke-diskriminerande och rimliga villkor.</w:t>
      </w:r>
    </w:p>
    <w:p w14:paraId="66E8156E" w14:textId="78F9F0BA" w:rsidR="00D85371" w:rsidRPr="00403067" w:rsidRDefault="00D85371" w:rsidP="00F775E2">
      <w:pPr>
        <w:pStyle w:val="Brdtextmedindrag"/>
        <w:rPr>
          <w:sz w:val="18"/>
          <w:szCs w:val="18"/>
        </w:rPr>
      </w:pPr>
      <w:r w:rsidRPr="00403067">
        <w:rPr>
          <w:sz w:val="18"/>
          <w:szCs w:val="18"/>
        </w:rPr>
        <w:t xml:space="preserve">Första stycket får inte tillämpas om </w:t>
      </w:r>
      <w:r>
        <w:rPr>
          <w:sz w:val="18"/>
          <w:szCs w:val="18"/>
        </w:rPr>
        <w:t xml:space="preserve">ett åläggande skulle </w:t>
      </w:r>
      <w:r w:rsidRPr="00403067">
        <w:rPr>
          <w:sz w:val="18"/>
          <w:szCs w:val="18"/>
        </w:rPr>
        <w:t>äventyra den ekono</w:t>
      </w:r>
      <w:r w:rsidR="008B3AB1">
        <w:rPr>
          <w:sz w:val="18"/>
          <w:szCs w:val="18"/>
        </w:rPr>
        <w:softHyphen/>
      </w:r>
      <w:r w:rsidRPr="00403067">
        <w:rPr>
          <w:sz w:val="18"/>
          <w:szCs w:val="18"/>
        </w:rPr>
        <w:t>miska bärkraften vid anlägg</w:t>
      </w:r>
      <w:r>
        <w:rPr>
          <w:sz w:val="18"/>
          <w:szCs w:val="18"/>
        </w:rPr>
        <w:t>andet</w:t>
      </w:r>
      <w:r w:rsidRPr="00403067">
        <w:rPr>
          <w:sz w:val="18"/>
          <w:szCs w:val="18"/>
        </w:rPr>
        <w:t xml:space="preserve"> av små lokala nät.</w:t>
      </w:r>
    </w:p>
    <w:p w14:paraId="708B0B7A" w14:textId="77777777" w:rsidR="00D85371" w:rsidRPr="005E26AF" w:rsidRDefault="00D85371" w:rsidP="00D85371">
      <w:pPr>
        <w:pStyle w:val="Brdtextmedindrag"/>
        <w:ind w:firstLine="0"/>
      </w:pPr>
    </w:p>
    <w:p w14:paraId="21444474" w14:textId="77777777" w:rsidR="00D85371" w:rsidRPr="00403067" w:rsidRDefault="00D85371" w:rsidP="00D85371">
      <w:pPr>
        <w:pStyle w:val="Brdtext"/>
      </w:pPr>
      <w:r w:rsidRPr="00403067">
        <w:lastRenderedPageBreak/>
        <w:t>Paragrafen gör det möjligt för regleringsmyndigheten att utvid</w:t>
      </w:r>
      <w:r w:rsidRPr="00403067">
        <w:softHyphen/>
        <w:t>ga skyl</w:t>
      </w:r>
      <w:r w:rsidRPr="00403067">
        <w:softHyphen/>
        <w:t>dig</w:t>
      </w:r>
      <w:r w:rsidRPr="00403067">
        <w:softHyphen/>
        <w:t>het</w:t>
      </w:r>
      <w:r w:rsidRPr="00403067">
        <w:softHyphen/>
        <w:t xml:space="preserve">en i fråga om tillträde till </w:t>
      </w:r>
      <w:r>
        <w:t xml:space="preserve">ett </w:t>
      </w:r>
      <w:r w:rsidRPr="00403067">
        <w:t>fastighetsnät till ytter</w:t>
      </w:r>
      <w:r w:rsidRPr="00403067">
        <w:softHyphen/>
        <w:t>ligare nätdelar längre bort från slutanvändarna. Den saknar motsvarighet i LEK. Paragraf</w:t>
      </w:r>
      <w:r w:rsidRPr="00403067">
        <w:softHyphen/>
        <w:t>en genomför artikel 61.3 andra och tredje styck</w:t>
      </w:r>
      <w:r w:rsidRPr="00403067">
        <w:softHyphen/>
        <w:t>ena i EU-direktivet. Över</w:t>
      </w:r>
      <w:r w:rsidRPr="00403067">
        <w:softHyphen/>
        <w:t>vägand</w:t>
      </w:r>
      <w:r w:rsidRPr="00403067">
        <w:softHyphen/>
        <w:t>ena finns i av</w:t>
      </w:r>
      <w:r w:rsidRPr="00403067">
        <w:softHyphen/>
        <w:t>snitt 14.8.1.</w:t>
      </w:r>
    </w:p>
    <w:p w14:paraId="5302D6CE" w14:textId="1539211D" w:rsidR="00D85371" w:rsidRPr="00403067" w:rsidRDefault="00D85371" w:rsidP="00D85371">
      <w:pPr>
        <w:pStyle w:val="Brdtextmedindrag"/>
      </w:pPr>
      <w:r w:rsidRPr="00403067">
        <w:t xml:space="preserve">Med stöd av </w:t>
      </w:r>
      <w:r w:rsidRPr="00403067">
        <w:rPr>
          <w:i/>
        </w:rPr>
        <w:t>första stycket</w:t>
      </w:r>
      <w:r w:rsidRPr="00403067">
        <w:t xml:space="preserve"> kan </w:t>
      </w:r>
      <w:r>
        <w:t>ett åläggande</w:t>
      </w:r>
      <w:r w:rsidRPr="00403067">
        <w:t xml:space="preserve"> enligt 28 § också omfatta </w:t>
      </w:r>
      <w:r w:rsidRPr="004E1C59">
        <w:rPr>
          <w:spacing w:val="-2"/>
        </w:rPr>
        <w:t>tillträde till ytterligare nät</w:t>
      </w:r>
      <w:r w:rsidRPr="004E1C59">
        <w:rPr>
          <w:spacing w:val="-2"/>
        </w:rPr>
        <w:softHyphen/>
        <w:t>delar bortom det första utlopps- eller förgre</w:t>
      </w:r>
      <w:r w:rsidRPr="004E1C59">
        <w:rPr>
          <w:spacing w:val="-2"/>
        </w:rPr>
        <w:softHyphen/>
        <w:t>nings</w:t>
      </w:r>
      <w:r w:rsidRPr="004E1C59">
        <w:rPr>
          <w:spacing w:val="-2"/>
        </w:rPr>
        <w:softHyphen/>
      </w:r>
      <w:r w:rsidRPr="00403067">
        <w:t>stället. För att ålägga en sådan skyldighet krävs det att reglerings</w:t>
      </w:r>
      <w:r w:rsidRPr="00403067">
        <w:softHyphen/>
        <w:t>myndig</w:t>
      </w:r>
      <w:r w:rsidR="004E1C59">
        <w:softHyphen/>
      </w:r>
      <w:r w:rsidRPr="00403067">
        <w:t>heten vid en sammanvägd bedömning kommer fram till att e</w:t>
      </w:r>
      <w:r>
        <w:t>tt</w:t>
      </w:r>
      <w:r w:rsidRPr="00403067">
        <w:t xml:space="preserve"> </w:t>
      </w:r>
      <w:r>
        <w:t xml:space="preserve">åläggande </w:t>
      </w:r>
      <w:r w:rsidRPr="00403067">
        <w:t>om tillträde till ledningarna i en byggnad eller fram till det första utlopps- eller förgreningsstället inte är tillräcklig</w:t>
      </w:r>
      <w:r>
        <w:t>t</w:t>
      </w:r>
      <w:r w:rsidRPr="00403067">
        <w:t xml:space="preserve"> för att åtgärda </w:t>
      </w:r>
      <w:r>
        <w:t>konkur</w:t>
      </w:r>
      <w:r w:rsidR="008B3AB1">
        <w:softHyphen/>
      </w:r>
      <w:r>
        <w:t>rens</w:t>
      </w:r>
      <w:r w:rsidR="004E1C59">
        <w:softHyphen/>
      </w:r>
      <w:r>
        <w:t>problemet. Det krävs att ett åläggande enligt 28 § inte bedöms tillräck</w:t>
      </w:r>
      <w:r w:rsidR="008B3AB1">
        <w:softHyphen/>
      </w:r>
      <w:r w:rsidRPr="008B3AB1">
        <w:rPr>
          <w:spacing w:val="-2"/>
        </w:rPr>
        <w:t>ligt för att åtgärda omfattande och varaktiga hinder mot parallellt anläggande</w:t>
      </w:r>
      <w:r w:rsidRPr="00403067">
        <w:t xml:space="preserve"> som ligger bakom en befintlig eller framväxande marknads</w:t>
      </w:r>
      <w:r w:rsidRPr="00403067">
        <w:softHyphen/>
        <w:t>situation som i betydande omfattning begränsar konkurrens</w:t>
      </w:r>
      <w:r w:rsidRPr="00403067">
        <w:softHyphen/>
        <w:t xml:space="preserve">utfallet för slutanvändarna. </w:t>
      </w:r>
      <w:r>
        <w:t xml:space="preserve">Vid bedömningen ska myndigheten även beakta </w:t>
      </w:r>
      <w:r w:rsidRPr="00403067">
        <w:t>ålagda SMP-skyldig</w:t>
      </w:r>
      <w:r w:rsidRPr="00403067">
        <w:softHyphen/>
        <w:t>heter</w:t>
      </w:r>
      <w:r>
        <w:t>. Paragrafen</w:t>
      </w:r>
      <w:r w:rsidRPr="00403067">
        <w:t xml:space="preserve"> är avsedd för det fall anlägg</w:t>
      </w:r>
      <w:r>
        <w:t>ande</w:t>
      </w:r>
      <w:r w:rsidRPr="00403067">
        <w:t xml:space="preserve"> av ytter</w:t>
      </w:r>
      <w:r w:rsidRPr="00403067">
        <w:softHyphen/>
        <w:t>ligare infrastruktur är fysiskt ogenomförbar</w:t>
      </w:r>
      <w:r>
        <w:t>t</w:t>
      </w:r>
      <w:r w:rsidRPr="00403067">
        <w:t xml:space="preserve"> eller olönsam</w:t>
      </w:r>
      <w:r>
        <w:t>t</w:t>
      </w:r>
      <w:r w:rsidRPr="00403067">
        <w:t>.</w:t>
      </w:r>
    </w:p>
    <w:p w14:paraId="2EF76D4F" w14:textId="77777777" w:rsidR="00D85371" w:rsidRPr="00403067" w:rsidRDefault="00D85371" w:rsidP="00D85371">
      <w:pPr>
        <w:pStyle w:val="Brdtextmedindrag"/>
      </w:pPr>
      <w:r w:rsidRPr="00403067">
        <w:t>Regleringsmyndigheten får införa aktiva eller virtuella tillträdes</w:t>
      </w:r>
      <w:r w:rsidRPr="00403067">
        <w:softHyphen/>
        <w:t>skyldig</w:t>
      </w:r>
      <w:r w:rsidRPr="00403067">
        <w:softHyphen/>
        <w:t xml:space="preserve">heter, om det är berättigat av tekniska eller ekonomiska skäl. Om tillträde till passiv infrastruktur </w:t>
      </w:r>
      <w:r>
        <w:t xml:space="preserve">(dvs. fysiskt tillträde) </w:t>
      </w:r>
      <w:r w:rsidRPr="00403067">
        <w:t>inte bedöms vara tillräckligt effekt</w:t>
      </w:r>
      <w:r w:rsidRPr="00403067">
        <w:softHyphen/>
        <w:t>ivt för att åtgärda konkurrensproblemen, eller om sådant tillträde inte är praktiskt möjligt, får skyldigheten avse aktiva eller virtuella nätelement.</w:t>
      </w:r>
    </w:p>
    <w:p w14:paraId="65294CAF" w14:textId="14BFD038" w:rsidR="00D85371" w:rsidRPr="00403067" w:rsidRDefault="00D85371" w:rsidP="00D85371">
      <w:pPr>
        <w:pStyle w:val="Brdtextmedindrag"/>
      </w:pPr>
      <w:r w:rsidRPr="00403067">
        <w:t>Tillträdespunkten bör placeras så att den tillträdande opera</w:t>
      </w:r>
      <w:r w:rsidRPr="00403067">
        <w:softHyphen/>
        <w:t>tören når till</w:t>
      </w:r>
      <w:r w:rsidRPr="00403067">
        <w:softHyphen/>
        <w:t>räckligt många slutanvändare för att etableringen ska vara ekonomiskt motiv</w:t>
      </w:r>
      <w:r w:rsidRPr="00403067">
        <w:softHyphen/>
        <w:t>erad. Samtidigt bör regleringsmyndigheten enligt pro</w:t>
      </w:r>
      <w:r w:rsidRPr="00403067">
        <w:softHyphen/>
        <w:t>por</w:t>
      </w:r>
      <w:r w:rsidRPr="00403067">
        <w:softHyphen/>
        <w:t>tionali</w:t>
      </w:r>
      <w:r w:rsidRPr="00403067">
        <w:softHyphen/>
        <w:t>tets</w:t>
      </w:r>
      <w:r w:rsidRPr="00403067">
        <w:softHyphen/>
        <w:t>principen</w:t>
      </w:r>
      <w:r>
        <w:t>,</w:t>
      </w:r>
      <w:r w:rsidRPr="00403067">
        <w:t xml:space="preserve"> </w:t>
      </w:r>
      <w:r>
        <w:t>som allmänt gäller inom förvaltningsrätten</w:t>
      </w:r>
      <w:r w:rsidRPr="00403067">
        <w:t xml:space="preserve"> </w:t>
      </w:r>
      <w:r>
        <w:t xml:space="preserve">(se avsnitt 7), </w:t>
      </w:r>
      <w:r w:rsidRPr="00403067">
        <w:t>efter</w:t>
      </w:r>
      <w:r>
        <w:softHyphen/>
      </w:r>
      <w:r w:rsidRPr="00403067">
        <w:t>sträva det tillträde som är minst ingripande för den operatör som åläggs skyldigheten. Berec har offentliggjort rikt</w:t>
      </w:r>
      <w:r w:rsidRPr="00403067">
        <w:softHyphen/>
        <w:t>linjer om kriterierna för en kon</w:t>
      </w:r>
      <w:r w:rsidR="008B3AB1">
        <w:softHyphen/>
      </w:r>
      <w:r w:rsidRPr="00403067">
        <w:t>sekvent tillämpning av artikel 61.3 i fråga om bl.a. fastställandet av till</w:t>
      </w:r>
      <w:r w:rsidR="008B3AB1">
        <w:softHyphen/>
      </w:r>
      <w:r w:rsidRPr="008B3AB1">
        <w:rPr>
          <w:spacing w:val="-2"/>
        </w:rPr>
        <w:t>trädespunkten. Regeringen har möjlighet att i förordning ange att reglerings</w:t>
      </w:r>
      <w:r w:rsidRPr="008B3AB1">
        <w:rPr>
          <w:spacing w:val="-2"/>
        </w:rPr>
        <w:softHyphen/>
      </w:r>
      <w:r w:rsidRPr="00403067">
        <w:t>myndig</w:t>
      </w:r>
      <w:r w:rsidRPr="00403067">
        <w:softHyphen/>
        <w:t>heten ska be</w:t>
      </w:r>
      <w:r w:rsidRPr="00403067">
        <w:softHyphen/>
        <w:t>akta rikt</w:t>
      </w:r>
      <w:r w:rsidRPr="00403067">
        <w:softHyphen/>
        <w:t>linjerna.</w:t>
      </w:r>
    </w:p>
    <w:p w14:paraId="7C6FBF5F" w14:textId="1DD0C1DF" w:rsidR="00D85371" w:rsidRPr="00403067" w:rsidRDefault="00D85371" w:rsidP="00D85371">
      <w:pPr>
        <w:pStyle w:val="Brdtextmedindrag"/>
      </w:pPr>
      <w:r w:rsidRPr="00403067">
        <w:t>Åläggandet av en utvidgad skyldighet förutsätter att hindren mot parallell</w:t>
      </w:r>
      <w:r>
        <w:t>t</w:t>
      </w:r>
      <w:r w:rsidRPr="00403067">
        <w:t xml:space="preserve"> anlägg</w:t>
      </w:r>
      <w:r>
        <w:t>ande</w:t>
      </w:r>
      <w:r w:rsidRPr="00403067">
        <w:t>, eko</w:t>
      </w:r>
      <w:r w:rsidRPr="00403067">
        <w:softHyphen/>
        <w:t>nomiska såväl som fysiska, är svåra att över</w:t>
      </w:r>
      <w:r w:rsidRPr="00403067">
        <w:softHyphen/>
        <w:t>kom</w:t>
      </w:r>
      <w:r>
        <w:softHyphen/>
      </w:r>
      <w:r w:rsidRPr="00403067">
        <w:t>ma och inte bara tillfälliga. Berecs riktlinjer ger väg</w:t>
      </w:r>
      <w:r w:rsidRPr="00403067">
        <w:softHyphen/>
        <w:t>ledning för den bedöm</w:t>
      </w:r>
      <w:r>
        <w:softHyphen/>
      </w:r>
      <w:r w:rsidRPr="00403067">
        <w:t>ningen. Vidare behöver konkurrens</w:t>
      </w:r>
      <w:r w:rsidRPr="00403067">
        <w:softHyphen/>
        <w:t>pro</w:t>
      </w:r>
      <w:r w:rsidRPr="00403067">
        <w:softHyphen/>
        <w:t>blemets omfatt</w:t>
      </w:r>
      <w:r w:rsidRPr="00403067">
        <w:softHyphen/>
        <w:t>ning bedömas. Det ska kunna konstateras att det saknas sådan konkurrens som långsiktigt ger de berörda slutkunderna största möjliga utbyte av elektroniska kom</w:t>
      </w:r>
      <w:r w:rsidRPr="00403067">
        <w:softHyphen/>
        <w:t>mu</w:t>
      </w:r>
      <w:r>
        <w:softHyphen/>
      </w:r>
      <w:r w:rsidRPr="00403067">
        <w:t>ni</w:t>
      </w:r>
      <w:r>
        <w:softHyphen/>
      </w:r>
      <w:r w:rsidRPr="00403067">
        <w:t>ka</w:t>
      </w:r>
      <w:r w:rsidRPr="00403067">
        <w:softHyphen/>
        <w:t>tions</w:t>
      </w:r>
      <w:r w:rsidRPr="00403067">
        <w:softHyphen/>
        <w:t>tjänster. Konkurr</w:t>
      </w:r>
      <w:r w:rsidRPr="00403067">
        <w:softHyphen/>
        <w:t>ensutfallet för slut</w:t>
      </w:r>
      <w:r w:rsidRPr="00403067">
        <w:softHyphen/>
        <w:t>användarna ska på grund av stora och i</w:t>
      </w:r>
      <w:r>
        <w:t>nte</w:t>
      </w:r>
      <w:r w:rsidRPr="00403067">
        <w:t xml:space="preserve"> tillfälliga hinder bedömas vara begränsat i betydande omfatt</w:t>
      </w:r>
      <w:r w:rsidRPr="00403067">
        <w:softHyphen/>
        <w:t>ning. Detta gäll</w:t>
      </w:r>
      <w:r w:rsidRPr="00403067">
        <w:softHyphen/>
        <w:t>er oavsett vad en marknads</w:t>
      </w:r>
      <w:r w:rsidRPr="00403067">
        <w:softHyphen/>
        <w:t xml:space="preserve">analys </w:t>
      </w:r>
      <w:r>
        <w:t xml:space="preserve">har </w:t>
      </w:r>
      <w:r w:rsidRPr="00403067">
        <w:t>visat rörande kon</w:t>
      </w:r>
      <w:r>
        <w:softHyphen/>
      </w:r>
      <w:r w:rsidRPr="00403067">
        <w:t>kurrens</w:t>
      </w:r>
      <w:r w:rsidRPr="00403067">
        <w:softHyphen/>
        <w:t>en på t.ex. en nationell slut</w:t>
      </w:r>
      <w:r w:rsidRPr="00403067">
        <w:softHyphen/>
        <w:t>kundsmarknad. Paragrafen kan alltså tillämpas även om reglerings</w:t>
      </w:r>
      <w:r w:rsidRPr="00403067">
        <w:softHyphen/>
        <w:t>myndig</w:t>
      </w:r>
      <w:r w:rsidRPr="00403067">
        <w:softHyphen/>
        <w:t>heten i en marknadsanalys av en mot</w:t>
      </w:r>
      <w:r>
        <w:softHyphen/>
      </w:r>
      <w:r w:rsidRPr="00403067">
        <w:t>svarande produkt</w:t>
      </w:r>
      <w:r w:rsidRPr="00403067">
        <w:softHyphen/>
        <w:t xml:space="preserve">marknad slagit fast att det råder effektiv konkurrens i ett större geografiskt område. En sådan bedömning hindrar inte att det kan förekomma områden inom vilka det råder andra konkurrensförhållanden (se prop. 2010/11:115 </w:t>
      </w:r>
      <w:r w:rsidR="00EB24E6">
        <w:t>s. 8</w:t>
      </w:r>
      <w:r w:rsidRPr="00403067">
        <w:t>3).</w:t>
      </w:r>
    </w:p>
    <w:p w14:paraId="660D8BA2" w14:textId="77777777" w:rsidR="00D85371" w:rsidRPr="00403067" w:rsidRDefault="00D85371" w:rsidP="00D85371">
      <w:pPr>
        <w:pStyle w:val="Brdtextmedindrag"/>
      </w:pPr>
      <w:r w:rsidRPr="00403067">
        <w:t>Om det förväntade resultatet av en utvidgad skyldighet ligger närmare syftet med att införa en reglering än det väntade resultatet när enbart 28 § tillämpas, talar det för en utvidgning. Om slutkunderna inte kan välja mer än en tillhanda</w:t>
      </w:r>
      <w:r w:rsidRPr="00403067">
        <w:softHyphen/>
        <w:t>hållare</w:t>
      </w:r>
      <w:r>
        <w:t>,</w:t>
      </w:r>
      <w:r w:rsidRPr="00403067">
        <w:t xml:space="preserve"> är det sannolikt en indikation på ett utfall som inte </w:t>
      </w:r>
      <w:r w:rsidRPr="00403067">
        <w:lastRenderedPageBreak/>
        <w:t>är kon</w:t>
      </w:r>
      <w:r w:rsidRPr="00403067">
        <w:softHyphen/>
        <w:t>kurrens</w:t>
      </w:r>
      <w:r w:rsidRPr="00403067">
        <w:softHyphen/>
        <w:t>mässigt. En sammantagen bedömning av marknads</w:t>
      </w:r>
      <w:r w:rsidRPr="00403067">
        <w:softHyphen/>
        <w:t>situatio</w:t>
      </w:r>
      <w:r>
        <w:softHyphen/>
      </w:r>
      <w:r w:rsidRPr="00403067">
        <w:t>nen måste dock göras. Det förhållandet att det finns flera tjänste</w:t>
      </w:r>
      <w:r w:rsidRPr="00403067">
        <w:softHyphen/>
        <w:t>tillhanda</w:t>
      </w:r>
      <w:r w:rsidRPr="00403067">
        <w:softHyphen/>
        <w:t>hållare är inte heller nödvändigtvis ett tecken på att konkurrensutfallet för slut</w:t>
      </w:r>
      <w:r w:rsidRPr="00403067">
        <w:softHyphen/>
        <w:t>använd</w:t>
      </w:r>
      <w:r w:rsidRPr="00403067">
        <w:softHyphen/>
        <w:t>ar</w:t>
      </w:r>
      <w:r w:rsidRPr="00403067">
        <w:softHyphen/>
        <w:t>na är gott, eftersom konkurrensvillkor såsom pris, kvalitet och kapacitet kan styras av t.ex. en vertikalt integrerad nätägare på en annan nivå i den vertikala strukturen än slutkundsnivån. Kan slutanvän</w:t>
      </w:r>
      <w:r w:rsidRPr="00403067">
        <w:softHyphen/>
        <w:t>darna på grund av marknads</w:t>
      </w:r>
      <w:r w:rsidRPr="00403067">
        <w:softHyphen/>
        <w:t>situationen bli före</w:t>
      </w:r>
      <w:r w:rsidRPr="00403067">
        <w:softHyphen/>
        <w:t>mål för överprissättning eller få ett sämre utbud av tjänster, innebär det i de flesta fall också en marknads</w:t>
      </w:r>
      <w:r w:rsidRPr="00403067">
        <w:softHyphen/>
        <w:t>situation som i betydande omfattning begräns</w:t>
      </w:r>
      <w:r w:rsidRPr="00403067">
        <w:softHyphen/>
        <w:t>ar konkurrens</w:t>
      </w:r>
      <w:r w:rsidRPr="00403067">
        <w:softHyphen/>
        <w:t>utfallet för slut</w:t>
      </w:r>
      <w:r w:rsidRPr="00403067">
        <w:softHyphen/>
        <w:t>användarna. En sådan situa</w:t>
      </w:r>
      <w:r w:rsidRPr="00403067">
        <w:softHyphen/>
        <w:t>tion upp</w:t>
      </w:r>
      <w:r w:rsidRPr="00403067">
        <w:softHyphen/>
        <w:t>står mer sannolikt utan</w:t>
      </w:r>
      <w:r>
        <w:softHyphen/>
      </w:r>
      <w:r w:rsidRPr="00403067">
        <w:t>för större tätorter där utbyggnad av alter</w:t>
      </w:r>
      <w:r w:rsidRPr="00403067">
        <w:softHyphen/>
        <w:t>nativ infrastruktur är för</w:t>
      </w:r>
      <w:r w:rsidRPr="00403067">
        <w:softHyphen/>
        <w:t>knippad med högre risk.</w:t>
      </w:r>
    </w:p>
    <w:p w14:paraId="30B2A3E3" w14:textId="77777777" w:rsidR="00D85371" w:rsidRPr="00403067" w:rsidRDefault="00D85371" w:rsidP="00D85371">
      <w:pPr>
        <w:pStyle w:val="Brdtextmedindrag"/>
      </w:pPr>
      <w:r w:rsidRPr="00403067">
        <w:t>En utvidgad tillträdesskyldighet bör beslutas efter en samman</w:t>
      </w:r>
      <w:r w:rsidRPr="00403067">
        <w:softHyphen/>
        <w:t>vägd be</w:t>
      </w:r>
      <w:r w:rsidRPr="00403067">
        <w:softHyphen/>
        <w:t>döm</w:t>
      </w:r>
      <w:r w:rsidRPr="00403067">
        <w:softHyphen/>
        <w:t>ning av samtliga omstän</w:t>
      </w:r>
      <w:r w:rsidRPr="00403067">
        <w:softHyphen/>
        <w:t>digheter. En opropor</w:t>
      </w:r>
      <w:r w:rsidRPr="00403067">
        <w:softHyphen/>
        <w:t>tione</w:t>
      </w:r>
      <w:r w:rsidRPr="00403067">
        <w:softHyphen/>
        <w:t>rligt betung</w:t>
      </w:r>
      <w:r w:rsidRPr="00403067">
        <w:softHyphen/>
        <w:t>ande skyldighet i förhållande till vad som står att vinna i fråga om konkurrens får inte ålägg</w:t>
      </w:r>
      <w:r w:rsidRPr="00403067">
        <w:softHyphen/>
        <w:t>as. En skyldighet som medför stärkt ställning för en SMP-operatör och som därför får negativa konsekvenser för kon</w:t>
      </w:r>
      <w:r w:rsidRPr="00403067">
        <w:softHyphen/>
        <w:t>kurrensen bör inte införas.</w:t>
      </w:r>
    </w:p>
    <w:p w14:paraId="504613BB" w14:textId="77777777" w:rsidR="00D85371" w:rsidRPr="00403067" w:rsidRDefault="00D85371" w:rsidP="00D85371">
      <w:pPr>
        <w:pStyle w:val="Brdtextmedindrag"/>
      </w:pPr>
      <w:r w:rsidRPr="00403067">
        <w:t>Regleringsmyndigheten ska vid bedömningen i förekommande fall beakta SMP-skyldigheter som har ålagts efter relevanta marknadsanalyser. Om en SMP-operatör har ålagts skyldigheter på en marknad som mot</w:t>
      </w:r>
      <w:r w:rsidRPr="00403067">
        <w:softHyphen/>
        <w:t>svarar eller överlappar det som omfattas av en ansökan en</w:t>
      </w:r>
      <w:r w:rsidRPr="00403067">
        <w:softHyphen/>
        <w:t>ligt 28 §, talar det i de flesta fall mot att ytterligare skyldigheter är proportionella. Detta gäller i synnerhet i fråga om tillträde till nätdelar som redan omfattas av SMP-skyldigheter.</w:t>
      </w:r>
    </w:p>
    <w:p w14:paraId="2B6FC5BA" w14:textId="77777777" w:rsidR="00D85371" w:rsidRPr="00403067" w:rsidRDefault="00D85371" w:rsidP="00D85371">
      <w:pPr>
        <w:pStyle w:val="Brdtextmedindrag"/>
      </w:pPr>
      <w:r w:rsidRPr="00403067">
        <w:t xml:space="preserve">Av </w:t>
      </w:r>
      <w:r w:rsidRPr="00403067">
        <w:rPr>
          <w:i/>
        </w:rPr>
        <w:t>andra stycket</w:t>
      </w:r>
      <w:r w:rsidRPr="00403067">
        <w:t xml:space="preserve"> </w:t>
      </w:r>
      <w:r>
        <w:t>framgår</w:t>
      </w:r>
      <w:r w:rsidRPr="00403067">
        <w:t xml:space="preserve"> att regleringsmyndigheten vid bedömningen av om en utvidgad skyldighet ska åläggas ska lägga särskild vikt vid om operatören som en alternativ lösning för att nå slutanvändare erbjuder tillträde till ett nät med mycket hög kapacitet. Nät med mycket hög kapacitet definier</w:t>
      </w:r>
      <w:r w:rsidRPr="00403067">
        <w:softHyphen/>
        <w:t>as i 1 kap. 7 §. Om det finns ett alternativt tillträde till slut</w:t>
      </w:r>
      <w:r w:rsidRPr="00403067">
        <w:softHyphen/>
        <w:t>kunderna genom ett optiskt fibernät eller ett nät med motsvarande nätprestanda, talar propor</w:t>
      </w:r>
      <w:r w:rsidRPr="00403067">
        <w:softHyphen/>
        <w:t>tiona</w:t>
      </w:r>
      <w:r w:rsidRPr="00403067">
        <w:softHyphen/>
        <w:t>litets</w:t>
      </w:r>
      <w:r w:rsidRPr="00403067">
        <w:softHyphen/>
        <w:t>principen mot att ålägga en utvidgad skyldighet. En förutsättning är att tillträdet är hållbart och liknande och att det tillhandahålls på rättvisa, icke-diskrim</w:t>
      </w:r>
      <w:r w:rsidRPr="00403067">
        <w:softHyphen/>
        <w:t>iner</w:t>
      </w:r>
      <w:r w:rsidRPr="00403067">
        <w:softHyphen/>
        <w:t>ande och rimliga villkor för alla företag, jfr 30 §. Regleringsmyndighetens pröv</w:t>
      </w:r>
      <w:r w:rsidRPr="00403067">
        <w:softHyphen/>
        <w:t>ning i denna del bör ut</w:t>
      </w:r>
      <w:r w:rsidRPr="00403067">
        <w:softHyphen/>
        <w:t>gå från tillträdes</w:t>
      </w:r>
      <w:r w:rsidRPr="00403067">
        <w:softHyphen/>
        <w:t>sökandens behov och möj</w:t>
      </w:r>
      <w:r w:rsidRPr="00403067">
        <w:softHyphen/>
        <w:t>lig</w:t>
      </w:r>
      <w:r w:rsidRPr="00403067">
        <w:softHyphen/>
        <w:t>heter att an</w:t>
      </w:r>
      <w:r w:rsidRPr="00403067">
        <w:softHyphen/>
        <w:t>vända sig av den alterna</w:t>
      </w:r>
      <w:r w:rsidRPr="00403067">
        <w:softHyphen/>
        <w:t>tiva produkt som erbjuds utifrån syftet med ansök</w:t>
      </w:r>
      <w:r w:rsidRPr="00403067">
        <w:softHyphen/>
        <w:t>an om tillträde när det gäller att nå slutanvändare i ett givet område. Den omständigheten att det berörda nätet är offentligt finansierat kan dock vara ett skäl för att ändå ålägga en utvidgad skyldig</w:t>
      </w:r>
      <w:r w:rsidRPr="00403067">
        <w:softHyphen/>
        <w:t xml:space="preserve">het. Regleringsmyndigheten kan vid denna bedömning </w:t>
      </w:r>
      <w:r>
        <w:t>hämta</w:t>
      </w:r>
      <w:r w:rsidRPr="00403067">
        <w:t xml:space="preserve"> ledning från vad som gäller enligt 30 §.</w:t>
      </w:r>
    </w:p>
    <w:p w14:paraId="7A012D69" w14:textId="77777777" w:rsidR="00D85371" w:rsidRPr="00403067" w:rsidRDefault="00D85371" w:rsidP="00D85371">
      <w:pPr>
        <w:pStyle w:val="Brdtextmedindrag"/>
      </w:pPr>
      <w:r w:rsidRPr="00403067">
        <w:t>Små lokala projekt kan vara särskilt känsliga och skyldig</w:t>
      </w:r>
      <w:r w:rsidRPr="00403067">
        <w:softHyphen/>
        <w:t xml:space="preserve">heter </w:t>
      </w:r>
      <w:r>
        <w:t xml:space="preserve">som träffar sådana projekt </w:t>
      </w:r>
      <w:r w:rsidRPr="00403067">
        <w:t>bör därför åläggas med stor försiktighet. I</w:t>
      </w:r>
      <w:r w:rsidRPr="00403067">
        <w:rPr>
          <w:i/>
        </w:rPr>
        <w:t xml:space="preserve"> tredje stycket</w:t>
      </w:r>
      <w:r w:rsidRPr="00403067">
        <w:t xml:space="preserve"> finns ett uttryckligt förbud mot att ålägga en operatör eller nätägare en utvidgad skyldighet om de</w:t>
      </w:r>
      <w:r>
        <w:t xml:space="preserve">n </w:t>
      </w:r>
      <w:r w:rsidRPr="00403067">
        <w:t>drabbar ett mindre lokalt ut</w:t>
      </w:r>
      <w:r w:rsidRPr="00403067">
        <w:softHyphen/>
        <w:t>byggnads</w:t>
      </w:r>
      <w:r w:rsidRPr="00403067">
        <w:softHyphen/>
        <w:t xml:space="preserve">projekt alltför hårt. </w:t>
      </w:r>
      <w:r>
        <w:t>Stycket</w:t>
      </w:r>
      <w:r w:rsidRPr="00403067">
        <w:t xml:space="preserve"> avser anlägg</w:t>
      </w:r>
      <w:r>
        <w:t>ande</w:t>
      </w:r>
      <w:r w:rsidRPr="00403067">
        <w:t xml:space="preserve"> av ett nytt nät. Den bedöm</w:t>
      </w:r>
      <w:r>
        <w:softHyphen/>
      </w:r>
      <w:r w:rsidRPr="00403067">
        <w:t>ning som ska göras är av ekonomisk natur. Med den ekonom</w:t>
      </w:r>
      <w:r w:rsidRPr="00403067">
        <w:softHyphen/>
        <w:t>iska bär</w:t>
      </w:r>
      <w:r>
        <w:softHyphen/>
      </w:r>
      <w:r w:rsidRPr="00403067">
        <w:t>kraften avses att skyldigheten inte får hota projektets över</w:t>
      </w:r>
      <w:r w:rsidRPr="00403067">
        <w:softHyphen/>
        <w:t>levnad genom att äventyra intäkter eller göra det långsiktigt ohållbart. En utvidgad skyl</w:t>
      </w:r>
      <w:r>
        <w:softHyphen/>
      </w:r>
      <w:r w:rsidRPr="00403067">
        <w:t>dighet får inte åläggas om den innebär att driften av ett sådant nät inte bär sig eller att en investering i nätet blir olönsam. Vägledning för bedöm</w:t>
      </w:r>
      <w:r>
        <w:softHyphen/>
      </w:r>
      <w:r w:rsidRPr="00403067">
        <w:lastRenderedPageBreak/>
        <w:t>ningen av vilk</w:t>
      </w:r>
      <w:r>
        <w:t>et</w:t>
      </w:r>
      <w:r w:rsidRPr="00403067">
        <w:t xml:space="preserve"> anlägg</w:t>
      </w:r>
      <w:r>
        <w:t>ande</w:t>
      </w:r>
      <w:r w:rsidRPr="00403067">
        <w:t xml:space="preserve"> av nät som är ny</w:t>
      </w:r>
      <w:r>
        <w:t>tt</w:t>
      </w:r>
      <w:r w:rsidRPr="00403067">
        <w:t xml:space="preserve"> och vilka projekt som räknas som små finns i Berecs riktlinjer.</w:t>
      </w:r>
    </w:p>
    <w:p w14:paraId="1A3801DE" w14:textId="77777777" w:rsidR="00D85371" w:rsidRPr="00403067" w:rsidRDefault="00D85371" w:rsidP="00D85371">
      <w:pPr>
        <w:pStyle w:val="Brdtextmedindrag"/>
        <w:ind w:firstLine="0"/>
      </w:pPr>
    </w:p>
    <w:p w14:paraId="71AC6AB3" w14:textId="71309D61" w:rsidR="00D85371" w:rsidRPr="00403067" w:rsidRDefault="00D85371" w:rsidP="00F775E2">
      <w:pPr>
        <w:pStyle w:val="Brdtext"/>
        <w:rPr>
          <w:sz w:val="18"/>
          <w:szCs w:val="18"/>
        </w:rPr>
      </w:pPr>
      <w:r w:rsidRPr="00403067">
        <w:rPr>
          <w:b/>
          <w:sz w:val="18"/>
          <w:szCs w:val="18"/>
        </w:rPr>
        <w:t>30 §</w:t>
      </w:r>
      <w:r w:rsidRPr="00403067">
        <w:rPr>
          <w:sz w:val="18"/>
          <w:szCs w:val="18"/>
        </w:rPr>
        <w:t>    </w:t>
      </w:r>
      <w:r>
        <w:rPr>
          <w:sz w:val="18"/>
          <w:szCs w:val="18"/>
        </w:rPr>
        <w:t>En skyldighet enligt</w:t>
      </w:r>
      <w:r w:rsidRPr="00403067">
        <w:rPr>
          <w:sz w:val="18"/>
          <w:szCs w:val="18"/>
        </w:rPr>
        <w:t xml:space="preserve"> 29 § får inte åläggas ett rent grossistföretag </w:t>
      </w:r>
      <w:r>
        <w:rPr>
          <w:sz w:val="18"/>
          <w:szCs w:val="18"/>
        </w:rPr>
        <w:t>om före</w:t>
      </w:r>
      <w:r w:rsidR="008B3AB1">
        <w:rPr>
          <w:sz w:val="18"/>
          <w:szCs w:val="18"/>
        </w:rPr>
        <w:softHyphen/>
      </w:r>
      <w:r>
        <w:rPr>
          <w:sz w:val="18"/>
          <w:szCs w:val="18"/>
        </w:rPr>
        <w:t>taget</w:t>
      </w:r>
      <w:r w:rsidRPr="00403067">
        <w:rPr>
          <w:sz w:val="18"/>
          <w:szCs w:val="18"/>
        </w:rPr>
        <w:t xml:space="preserve"> i stället ger ett hållbart och liknande tillträde till ett nät med mycket hög kapa</w:t>
      </w:r>
      <w:r w:rsidR="008B3AB1">
        <w:rPr>
          <w:sz w:val="18"/>
          <w:szCs w:val="18"/>
        </w:rPr>
        <w:softHyphen/>
      </w:r>
      <w:r w:rsidRPr="00403067">
        <w:rPr>
          <w:sz w:val="18"/>
          <w:szCs w:val="18"/>
        </w:rPr>
        <w:t xml:space="preserve">citet på rättvisa, icke-diskriminerande och rimliga villkor. </w:t>
      </w:r>
      <w:r>
        <w:rPr>
          <w:sz w:val="18"/>
          <w:szCs w:val="18"/>
        </w:rPr>
        <w:t>En sådan skyldighet får</w:t>
      </w:r>
      <w:r w:rsidRPr="00403067">
        <w:rPr>
          <w:sz w:val="18"/>
          <w:szCs w:val="18"/>
        </w:rPr>
        <w:t xml:space="preserve"> dock </w:t>
      </w:r>
      <w:r>
        <w:rPr>
          <w:sz w:val="18"/>
          <w:szCs w:val="18"/>
        </w:rPr>
        <w:t>åläggas</w:t>
      </w:r>
      <w:r w:rsidRPr="00403067">
        <w:rPr>
          <w:sz w:val="18"/>
          <w:szCs w:val="18"/>
        </w:rPr>
        <w:t xml:space="preserve"> om det nät som skyldigheten avser är offentligt finansierat.</w:t>
      </w:r>
    </w:p>
    <w:p w14:paraId="7E86590C" w14:textId="77777777" w:rsidR="00D85371" w:rsidRPr="005E26AF" w:rsidRDefault="00D85371" w:rsidP="00D85371">
      <w:pPr>
        <w:pStyle w:val="Brdtext"/>
      </w:pPr>
    </w:p>
    <w:p w14:paraId="031323AA" w14:textId="19ADB361" w:rsidR="00D85371" w:rsidRPr="00403067" w:rsidRDefault="00D85371" w:rsidP="00D85371">
      <w:pPr>
        <w:pStyle w:val="Brdtext"/>
      </w:pPr>
      <w:r w:rsidRPr="00403067">
        <w:t>Paragrafen innebär ett förbud mot att under vissa förutsättningar ålägga ett rent grossist</w:t>
      </w:r>
      <w:r w:rsidRPr="00403067">
        <w:softHyphen/>
        <w:t xml:space="preserve">företag en utvidgad skyldighet om tillträde till </w:t>
      </w:r>
      <w:r>
        <w:t xml:space="preserve">ett </w:t>
      </w:r>
      <w:r w:rsidRPr="00403067">
        <w:t>fastighets</w:t>
      </w:r>
      <w:r w:rsidR="008B3AB1">
        <w:softHyphen/>
      </w:r>
      <w:r w:rsidRPr="00403067">
        <w:t>nät. Den saknar motsvarighet i LEK. Paragrafen genomför artikel 61.3 tredje stycket (punkt</w:t>
      </w:r>
      <w:r w:rsidRPr="00403067">
        <w:softHyphen/>
        <w:t>en a) och fjärde stycket i EU-direktivet. Övervägan</w:t>
      </w:r>
      <w:r w:rsidR="008B3AB1">
        <w:softHyphen/>
      </w:r>
      <w:r w:rsidRPr="00403067">
        <w:t>dena finns i av</w:t>
      </w:r>
      <w:r w:rsidRPr="00403067">
        <w:softHyphen/>
        <w:t>snitt 14.8.1.</w:t>
      </w:r>
    </w:p>
    <w:p w14:paraId="104BDF71" w14:textId="77777777" w:rsidR="00D85371" w:rsidRPr="00403067" w:rsidRDefault="00D85371" w:rsidP="00D85371">
      <w:pPr>
        <w:pStyle w:val="Brdtextmedindrag"/>
      </w:pPr>
      <w:r w:rsidRPr="00403067">
        <w:t xml:space="preserve">Av </w:t>
      </w:r>
      <w:r w:rsidRPr="00403067">
        <w:rPr>
          <w:i/>
        </w:rPr>
        <w:t>första mening</w:t>
      </w:r>
      <w:r>
        <w:rPr>
          <w:i/>
        </w:rPr>
        <w:t>en</w:t>
      </w:r>
      <w:r w:rsidRPr="00403067">
        <w:t xml:space="preserve"> följer att regleringsmyndigheten inte får ålägga ett s.k. rent grossistföretag en utvidgad skyldighet om tillträde till ytterligare nätdelar bortom det första utlopps- eller förgreningsstället om företaget i stället erbjud</w:t>
      </w:r>
      <w:r w:rsidRPr="00403067">
        <w:softHyphen/>
        <w:t>er ett hållbart och liknande tillträde till ett nät med mycket hög kapacitet till alla företag på samma villkor. Uttrycken rent grossist</w:t>
      </w:r>
      <w:r>
        <w:softHyphen/>
      </w:r>
      <w:r w:rsidRPr="00403067">
        <w:t>företag och nät med mycket hög kapacitet definieras i 1 kap. 7 §.</w:t>
      </w:r>
    </w:p>
    <w:p w14:paraId="49C7ABBF" w14:textId="02224459" w:rsidR="00D85371" w:rsidRPr="00403067" w:rsidRDefault="00D85371" w:rsidP="00D85371">
      <w:pPr>
        <w:pStyle w:val="Brdtextmedindrag"/>
      </w:pPr>
      <w:r w:rsidRPr="00403067">
        <w:t>För att vara hållbart ska det alterna</w:t>
      </w:r>
      <w:r w:rsidRPr="00403067">
        <w:softHyphen/>
        <w:t>tiva tillträdet erbjudas under en till</w:t>
      </w:r>
      <w:r w:rsidRPr="00403067">
        <w:softHyphen/>
        <w:t>räckligt lång tid för att till</w:t>
      </w:r>
      <w:r w:rsidRPr="00403067">
        <w:softHyphen/>
        <w:t>trädande operatörer ska kunna planera sin verk</w:t>
      </w:r>
      <w:r w:rsidRPr="00403067">
        <w:softHyphen/>
        <w:t>samhet. Bedömningen av om den alternativa lösningen erbjuder ett lik</w:t>
      </w:r>
      <w:r w:rsidR="008B3AB1">
        <w:softHyphen/>
      </w:r>
      <w:r w:rsidRPr="00403067">
        <w:t>nan</w:t>
      </w:r>
      <w:r w:rsidR="008B3AB1">
        <w:softHyphen/>
      </w:r>
      <w:r w:rsidRPr="00403067">
        <w:t>de tillträde jämfört med det tillträde som ansökan omfattar ska göras uti</w:t>
      </w:r>
      <w:r w:rsidR="008B3AB1">
        <w:softHyphen/>
      </w:r>
      <w:r w:rsidRPr="00403067">
        <w:t>från den tillträdande operatörens perspektiv. Alternativet bör därför avse en nätsträcka som, i vart fall, når i huvudsak samma slutanvändare. Vill</w:t>
      </w:r>
      <w:r w:rsidR="008B3AB1">
        <w:softHyphen/>
      </w:r>
      <w:r w:rsidRPr="00403067">
        <w:t>koren för tillträdet ska dessutom vara rättvisa, icke-diskriminerande och rimliga.</w:t>
      </w:r>
    </w:p>
    <w:p w14:paraId="0C14A9FD" w14:textId="24499A03" w:rsidR="00D85371" w:rsidRPr="00403067" w:rsidRDefault="00D85371" w:rsidP="00D85371">
      <w:pPr>
        <w:pStyle w:val="Brdtextmedindrag"/>
      </w:pPr>
      <w:r w:rsidRPr="00403067">
        <w:rPr>
          <w:i/>
        </w:rPr>
        <w:t xml:space="preserve">Andra meningen </w:t>
      </w:r>
      <w:r w:rsidRPr="00403067">
        <w:t>är ett undantag från förbudet på det sättet att en utvid</w:t>
      </w:r>
      <w:r w:rsidR="0058489A">
        <w:softHyphen/>
        <w:t>g</w:t>
      </w:r>
      <w:r w:rsidRPr="00403067">
        <w:t>ad skyldighet om tillträde till ytterligare nätdelar bortom det första utlopps- eller förgreningsstället får åläggas även ett rent grossistföretag som erbjud</w:t>
      </w:r>
      <w:r w:rsidRPr="00403067">
        <w:softHyphen/>
        <w:t>er ett hållbart och liknande tillträde till ett optiskt fibernät, om det nät som tillträdes</w:t>
      </w:r>
      <w:r w:rsidRPr="00403067">
        <w:softHyphen/>
        <w:t>skyldig</w:t>
      </w:r>
      <w:r w:rsidRPr="00403067">
        <w:softHyphen/>
        <w:t>heten avser är offentligt finans</w:t>
      </w:r>
      <w:r w:rsidRPr="00403067">
        <w:softHyphen/>
        <w:t>ierat. Regle</w:t>
      </w:r>
      <w:r w:rsidR="0058489A">
        <w:softHyphen/>
      </w:r>
      <w:r w:rsidRPr="00403067">
        <w:t>rings</w:t>
      </w:r>
      <w:r w:rsidRPr="00403067">
        <w:softHyphen/>
        <w:t>myndig</w:t>
      </w:r>
      <w:r w:rsidRPr="00403067">
        <w:softHyphen/>
        <w:t>heten behöver i det enskilda fallet kunna visa att nätet är finansierat med offentliga medel. Om så är fallet gäller inte förbudet mot att ålägga en utvidgad skyldighet och reglerings</w:t>
      </w:r>
      <w:r w:rsidRPr="00403067">
        <w:softHyphen/>
        <w:t>myndig</w:t>
      </w:r>
      <w:r w:rsidRPr="00403067">
        <w:softHyphen/>
        <w:t>het</w:t>
      </w:r>
      <w:r w:rsidRPr="00403067">
        <w:softHyphen/>
        <w:t>en får göra en samman</w:t>
      </w:r>
      <w:r w:rsidRPr="00403067">
        <w:softHyphen/>
        <w:t>tagen lämplighets</w:t>
      </w:r>
      <w:r w:rsidRPr="00403067">
        <w:softHyphen/>
        <w:t>bedömning av om det i enlighet med 29 § är motiverat att ålägga en utvidgad skyldig</w:t>
      </w:r>
      <w:r w:rsidRPr="00403067">
        <w:softHyphen/>
        <w:t>het.</w:t>
      </w:r>
    </w:p>
    <w:p w14:paraId="0FC9FC18" w14:textId="77777777" w:rsidR="00D85371" w:rsidRPr="00403067" w:rsidRDefault="00D85371" w:rsidP="00F775E2">
      <w:pPr>
        <w:pStyle w:val="Rubrik5utannumrering"/>
        <w:rPr>
          <w:sz w:val="18"/>
          <w:szCs w:val="18"/>
        </w:rPr>
      </w:pPr>
      <w:r w:rsidRPr="00403067">
        <w:rPr>
          <w:sz w:val="18"/>
          <w:szCs w:val="18"/>
        </w:rPr>
        <w:t>Tillträde till fysisk infrastruktur för anlägg</w:t>
      </w:r>
      <w:r>
        <w:rPr>
          <w:sz w:val="18"/>
          <w:szCs w:val="18"/>
        </w:rPr>
        <w:t>ande</w:t>
      </w:r>
      <w:r w:rsidRPr="00403067">
        <w:rPr>
          <w:sz w:val="18"/>
          <w:szCs w:val="18"/>
        </w:rPr>
        <w:t xml:space="preserve"> av bredbandsnät</w:t>
      </w:r>
    </w:p>
    <w:p w14:paraId="52D8EC80" w14:textId="77A4BE1B" w:rsidR="00D85371" w:rsidRPr="00403067" w:rsidRDefault="00D85371" w:rsidP="00F775E2">
      <w:pPr>
        <w:pStyle w:val="Brdtext"/>
        <w:rPr>
          <w:sz w:val="18"/>
          <w:szCs w:val="18"/>
        </w:rPr>
      </w:pPr>
      <w:r w:rsidRPr="00403067">
        <w:rPr>
          <w:b/>
          <w:sz w:val="18"/>
          <w:szCs w:val="18"/>
        </w:rPr>
        <w:t>31 §</w:t>
      </w:r>
      <w:r w:rsidRPr="00403067">
        <w:rPr>
          <w:sz w:val="18"/>
          <w:szCs w:val="18"/>
        </w:rPr>
        <w:t xml:space="preserve">    Den som äger eller </w:t>
      </w:r>
      <w:r>
        <w:rPr>
          <w:sz w:val="18"/>
          <w:szCs w:val="18"/>
        </w:rPr>
        <w:t>på något annat sätt</w:t>
      </w:r>
      <w:r w:rsidRPr="00403067">
        <w:rPr>
          <w:sz w:val="18"/>
          <w:szCs w:val="18"/>
        </w:rPr>
        <w:t xml:space="preserve"> råder över fysisk infrastruktur för elektronisk kom</w:t>
      </w:r>
      <w:r w:rsidRPr="00403067">
        <w:rPr>
          <w:sz w:val="18"/>
          <w:szCs w:val="18"/>
        </w:rPr>
        <w:softHyphen/>
        <w:t>munikation i en byggnad ska uppfylla rimliga krav på tillträde till infra</w:t>
      </w:r>
      <w:r w:rsidRPr="00403067">
        <w:rPr>
          <w:sz w:val="18"/>
          <w:szCs w:val="18"/>
        </w:rPr>
        <w:softHyphen/>
        <w:t>struktur</w:t>
      </w:r>
      <w:r w:rsidRPr="00403067">
        <w:rPr>
          <w:sz w:val="18"/>
          <w:szCs w:val="18"/>
        </w:rPr>
        <w:softHyphen/>
        <w:t>en för anlägg</w:t>
      </w:r>
      <w:r>
        <w:rPr>
          <w:sz w:val="18"/>
          <w:szCs w:val="18"/>
        </w:rPr>
        <w:t>ande</w:t>
      </w:r>
      <w:r w:rsidRPr="00403067">
        <w:rPr>
          <w:sz w:val="18"/>
          <w:szCs w:val="18"/>
        </w:rPr>
        <w:t xml:space="preserve"> av ett elektroniskt kommunikationsnät med hög ka</w:t>
      </w:r>
      <w:r w:rsidRPr="00403067">
        <w:rPr>
          <w:sz w:val="18"/>
          <w:szCs w:val="18"/>
        </w:rPr>
        <w:softHyphen/>
        <w:t>pacit</w:t>
      </w:r>
      <w:r w:rsidRPr="00403067">
        <w:rPr>
          <w:sz w:val="18"/>
          <w:szCs w:val="18"/>
        </w:rPr>
        <w:softHyphen/>
        <w:t>et. Tillträdet ska lämnas på rättvisa och icke-diskriminerande villkor. Skyl</w:t>
      </w:r>
      <w:r w:rsidRPr="00403067">
        <w:rPr>
          <w:sz w:val="18"/>
          <w:szCs w:val="18"/>
        </w:rPr>
        <w:softHyphen/>
        <w:t>dig</w:t>
      </w:r>
      <w:r w:rsidR="008B3AB1">
        <w:rPr>
          <w:sz w:val="18"/>
          <w:szCs w:val="18"/>
        </w:rPr>
        <w:softHyphen/>
      </w:r>
      <w:r w:rsidRPr="00403067">
        <w:rPr>
          <w:sz w:val="18"/>
          <w:szCs w:val="18"/>
        </w:rPr>
        <w:softHyphen/>
        <w:t xml:space="preserve">heten gäller </w:t>
      </w:r>
      <w:r>
        <w:rPr>
          <w:sz w:val="18"/>
          <w:szCs w:val="18"/>
        </w:rPr>
        <w:t xml:space="preserve">dock </w:t>
      </w:r>
      <w:r w:rsidRPr="00403067">
        <w:rPr>
          <w:sz w:val="18"/>
          <w:szCs w:val="18"/>
        </w:rPr>
        <w:t>endast om anlägg</w:t>
      </w:r>
      <w:r>
        <w:rPr>
          <w:sz w:val="18"/>
          <w:szCs w:val="18"/>
        </w:rPr>
        <w:t>ande</w:t>
      </w:r>
      <w:r w:rsidRPr="00403067">
        <w:rPr>
          <w:sz w:val="18"/>
          <w:szCs w:val="18"/>
        </w:rPr>
        <w:t xml:space="preserve"> av ytterligare infrastruktur bedöms fysiskt ogenomförbar</w:t>
      </w:r>
      <w:r>
        <w:rPr>
          <w:sz w:val="18"/>
          <w:szCs w:val="18"/>
        </w:rPr>
        <w:t>t</w:t>
      </w:r>
      <w:r w:rsidRPr="00403067">
        <w:rPr>
          <w:sz w:val="18"/>
          <w:szCs w:val="18"/>
        </w:rPr>
        <w:t xml:space="preserve"> eller</w:t>
      </w:r>
      <w:r>
        <w:rPr>
          <w:sz w:val="18"/>
          <w:szCs w:val="18"/>
        </w:rPr>
        <w:t xml:space="preserve"> </w:t>
      </w:r>
      <w:r w:rsidRPr="00403067">
        <w:rPr>
          <w:sz w:val="18"/>
          <w:szCs w:val="18"/>
        </w:rPr>
        <w:t>olönsam</w:t>
      </w:r>
      <w:r>
        <w:rPr>
          <w:sz w:val="18"/>
          <w:szCs w:val="18"/>
        </w:rPr>
        <w:t>t</w:t>
      </w:r>
      <w:r w:rsidRPr="00403067">
        <w:rPr>
          <w:sz w:val="18"/>
          <w:szCs w:val="18"/>
        </w:rPr>
        <w:t>.</w:t>
      </w:r>
    </w:p>
    <w:p w14:paraId="66F5C4C9" w14:textId="4459F6F7" w:rsidR="00D85371" w:rsidRPr="00403067" w:rsidRDefault="00D85371" w:rsidP="00F775E2">
      <w:pPr>
        <w:pStyle w:val="Brdtextmedindrag"/>
        <w:rPr>
          <w:sz w:val="18"/>
          <w:szCs w:val="18"/>
        </w:rPr>
      </w:pPr>
      <w:r w:rsidRPr="00403067">
        <w:rPr>
          <w:sz w:val="18"/>
          <w:szCs w:val="18"/>
        </w:rPr>
        <w:t>Skyldigheten gäller inte om tillträde på objektiva, öppet redovisade, proportio</w:t>
      </w:r>
      <w:r w:rsidR="008B3AB1">
        <w:rPr>
          <w:sz w:val="18"/>
          <w:szCs w:val="18"/>
        </w:rPr>
        <w:softHyphen/>
      </w:r>
      <w:r w:rsidRPr="00403067">
        <w:rPr>
          <w:sz w:val="18"/>
          <w:szCs w:val="18"/>
        </w:rPr>
        <w:t>nella och icke-diskriminerande villkor redan ges till ett i byggnaden befintligt elek</w:t>
      </w:r>
      <w:r w:rsidRPr="00403067">
        <w:rPr>
          <w:sz w:val="18"/>
          <w:szCs w:val="18"/>
        </w:rPr>
        <w:softHyphen/>
        <w:t xml:space="preserve">troniskt kommunikationsnät med hög kapacitet och </w:t>
      </w:r>
      <w:r>
        <w:rPr>
          <w:sz w:val="18"/>
          <w:szCs w:val="18"/>
        </w:rPr>
        <w:t xml:space="preserve">det inte kan anses att </w:t>
      </w:r>
      <w:r w:rsidRPr="00403067">
        <w:rPr>
          <w:sz w:val="18"/>
          <w:szCs w:val="18"/>
        </w:rPr>
        <w:t>slut</w:t>
      </w:r>
      <w:r w:rsidR="008B3AB1">
        <w:rPr>
          <w:sz w:val="18"/>
          <w:szCs w:val="18"/>
        </w:rPr>
        <w:softHyphen/>
      </w:r>
      <w:r w:rsidRPr="00403067">
        <w:rPr>
          <w:sz w:val="18"/>
          <w:szCs w:val="18"/>
        </w:rPr>
        <w:t xml:space="preserve">användarna </w:t>
      </w:r>
      <w:r>
        <w:rPr>
          <w:sz w:val="18"/>
          <w:szCs w:val="18"/>
        </w:rPr>
        <w:t xml:space="preserve">skulle bli </w:t>
      </w:r>
      <w:r w:rsidRPr="00403067">
        <w:rPr>
          <w:sz w:val="18"/>
          <w:szCs w:val="18"/>
        </w:rPr>
        <w:t>gynna</w:t>
      </w:r>
      <w:r>
        <w:rPr>
          <w:sz w:val="18"/>
          <w:szCs w:val="18"/>
        </w:rPr>
        <w:t>de</w:t>
      </w:r>
      <w:r w:rsidRPr="00403067">
        <w:rPr>
          <w:sz w:val="18"/>
          <w:szCs w:val="18"/>
        </w:rPr>
        <w:t xml:space="preserve"> av ett tillträde till byggnadens fysiska infrastruktur för elektronisk kommu</w:t>
      </w:r>
      <w:r w:rsidRPr="00403067">
        <w:rPr>
          <w:sz w:val="18"/>
          <w:szCs w:val="18"/>
        </w:rPr>
        <w:softHyphen/>
        <w:t>nikation.</w:t>
      </w:r>
    </w:p>
    <w:p w14:paraId="7D8B4E7F" w14:textId="77777777" w:rsidR="00D85371" w:rsidRPr="00403067" w:rsidRDefault="00D85371" w:rsidP="00F775E2">
      <w:pPr>
        <w:pStyle w:val="Brdtextmedindrag"/>
        <w:ind w:firstLine="0"/>
      </w:pPr>
    </w:p>
    <w:p w14:paraId="644F6B86" w14:textId="4779EB42" w:rsidR="00D85371" w:rsidRPr="00403067" w:rsidRDefault="00D85371" w:rsidP="00F775E2">
      <w:pPr>
        <w:pStyle w:val="Brdtext"/>
      </w:pPr>
      <w:r w:rsidRPr="00403067">
        <w:lastRenderedPageBreak/>
        <w:t>Paragrafen föreskriver en allmän skyldighet att ge tillträde till fysisk infra</w:t>
      </w:r>
      <w:r w:rsidRPr="00403067">
        <w:softHyphen/>
        <w:t>struktur för elektronisk kommunikation i en byggnad för anläggning av ett bred</w:t>
      </w:r>
      <w:r w:rsidRPr="00403067">
        <w:softHyphen/>
        <w:t>bands</w:t>
      </w:r>
      <w:r w:rsidRPr="00403067">
        <w:softHyphen/>
        <w:t xml:space="preserve">nät. Den motsvarar i sak 4 kap. 13 b § LEK (se prop. 2015/16: 73 </w:t>
      </w:r>
      <w:r w:rsidR="00EB24E6">
        <w:t>s. 7</w:t>
      </w:r>
      <w:r w:rsidRPr="00403067">
        <w:t>9 f. och 127 f.). Övervägandena finns i avsnitt 6.</w:t>
      </w:r>
    </w:p>
    <w:p w14:paraId="55DCEA97" w14:textId="77777777" w:rsidR="00D85371" w:rsidRPr="00403067" w:rsidRDefault="00D85371" w:rsidP="00F775E2">
      <w:pPr>
        <w:pStyle w:val="Rubrik5utannumrering"/>
        <w:rPr>
          <w:sz w:val="18"/>
          <w:szCs w:val="18"/>
        </w:rPr>
      </w:pPr>
      <w:r w:rsidRPr="00403067">
        <w:rPr>
          <w:sz w:val="18"/>
          <w:szCs w:val="18"/>
        </w:rPr>
        <w:t>Samlokalisering eller annat gemensamt utnyttjande</w:t>
      </w:r>
    </w:p>
    <w:p w14:paraId="172086D0" w14:textId="77777777" w:rsidR="00D85371" w:rsidRPr="00403067" w:rsidRDefault="00D85371" w:rsidP="00F775E2">
      <w:pPr>
        <w:pStyle w:val="Brdtext"/>
        <w:rPr>
          <w:sz w:val="18"/>
          <w:szCs w:val="18"/>
        </w:rPr>
      </w:pPr>
      <w:r w:rsidRPr="00403067">
        <w:rPr>
          <w:b/>
          <w:sz w:val="18"/>
          <w:szCs w:val="18"/>
        </w:rPr>
        <w:t>32 §</w:t>
      </w:r>
      <w:r w:rsidRPr="00403067">
        <w:rPr>
          <w:sz w:val="18"/>
          <w:szCs w:val="18"/>
        </w:rPr>
        <w:t xml:space="preserve">    Regleringsmyndigheten får, även i andra fall än </w:t>
      </w:r>
      <w:r>
        <w:rPr>
          <w:sz w:val="18"/>
          <w:szCs w:val="18"/>
        </w:rPr>
        <w:t xml:space="preserve">som avses i </w:t>
      </w:r>
      <w:r w:rsidRPr="00403067">
        <w:rPr>
          <w:sz w:val="18"/>
          <w:szCs w:val="18"/>
        </w:rPr>
        <w:t>16 § första stycket 6 eller 28–30 §§, ålägga en operatör att mot skälig</w:t>
      </w:r>
      <w:r w:rsidRPr="00403067">
        <w:rPr>
          <w:color w:val="FF0000"/>
          <w:sz w:val="18"/>
          <w:szCs w:val="18"/>
        </w:rPr>
        <w:t xml:space="preserve"> </w:t>
      </w:r>
      <w:r w:rsidRPr="00403067">
        <w:rPr>
          <w:sz w:val="18"/>
          <w:szCs w:val="18"/>
        </w:rPr>
        <w:t>er</w:t>
      </w:r>
      <w:r w:rsidRPr="00403067">
        <w:rPr>
          <w:sz w:val="18"/>
          <w:szCs w:val="18"/>
        </w:rPr>
        <w:softHyphen/>
        <w:t>sätt</w:t>
      </w:r>
      <w:r w:rsidRPr="00403067">
        <w:rPr>
          <w:sz w:val="18"/>
          <w:szCs w:val="18"/>
        </w:rPr>
        <w:softHyphen/>
        <w:t>ning till</w:t>
      </w:r>
      <w:r w:rsidRPr="00403067">
        <w:rPr>
          <w:sz w:val="18"/>
          <w:szCs w:val="18"/>
        </w:rPr>
        <w:softHyphen/>
        <w:t>handa</w:t>
      </w:r>
      <w:r w:rsidRPr="00403067">
        <w:rPr>
          <w:sz w:val="18"/>
          <w:szCs w:val="18"/>
        </w:rPr>
        <w:softHyphen/>
        <w:t xml:space="preserve">hålla </w:t>
      </w:r>
      <w:r>
        <w:rPr>
          <w:sz w:val="18"/>
          <w:szCs w:val="18"/>
        </w:rPr>
        <w:t xml:space="preserve">en annan operatör, som ansöker om det, </w:t>
      </w:r>
      <w:r w:rsidRPr="00403067">
        <w:rPr>
          <w:sz w:val="18"/>
          <w:szCs w:val="18"/>
        </w:rPr>
        <w:t>samlokalisering eller andra möjligheter till gemen</w:t>
      </w:r>
      <w:r w:rsidRPr="00403067">
        <w:rPr>
          <w:sz w:val="18"/>
          <w:szCs w:val="18"/>
        </w:rPr>
        <w:softHyphen/>
        <w:t>samt ut</w:t>
      </w:r>
      <w:r w:rsidRPr="00403067">
        <w:rPr>
          <w:sz w:val="18"/>
          <w:szCs w:val="18"/>
        </w:rPr>
        <w:softHyphen/>
        <w:t>nyttj</w:t>
      </w:r>
      <w:r w:rsidRPr="00403067">
        <w:rPr>
          <w:sz w:val="18"/>
          <w:szCs w:val="18"/>
        </w:rPr>
        <w:softHyphen/>
        <w:t>ande av egendom eller annat, om det</w:t>
      </w:r>
    </w:p>
    <w:p w14:paraId="55E098E0" w14:textId="77777777" w:rsidR="00D85371" w:rsidRPr="00403067" w:rsidRDefault="00D85371" w:rsidP="00F775E2">
      <w:pPr>
        <w:pStyle w:val="Brdtextmedindrag"/>
        <w:rPr>
          <w:sz w:val="18"/>
          <w:szCs w:val="18"/>
        </w:rPr>
      </w:pPr>
      <w:r w:rsidRPr="00403067">
        <w:rPr>
          <w:sz w:val="18"/>
          <w:szCs w:val="18"/>
        </w:rPr>
        <w:t>1. är av betydelse för att skydda miljön eller för att uppnå mål för fysisk plane</w:t>
      </w:r>
      <w:r>
        <w:rPr>
          <w:sz w:val="18"/>
          <w:szCs w:val="18"/>
        </w:rPr>
        <w:softHyphen/>
      </w:r>
      <w:r w:rsidRPr="00403067">
        <w:rPr>
          <w:sz w:val="18"/>
          <w:szCs w:val="18"/>
        </w:rPr>
        <w:t>ring, eller</w:t>
      </w:r>
    </w:p>
    <w:p w14:paraId="2455B5E0" w14:textId="77777777" w:rsidR="00D85371" w:rsidRPr="00403067" w:rsidRDefault="00D85371" w:rsidP="00F775E2">
      <w:pPr>
        <w:pStyle w:val="Brdtextmedindrag"/>
        <w:rPr>
          <w:sz w:val="18"/>
          <w:szCs w:val="18"/>
        </w:rPr>
      </w:pPr>
      <w:r w:rsidRPr="00403067">
        <w:rPr>
          <w:sz w:val="18"/>
          <w:szCs w:val="18"/>
        </w:rPr>
        <w:t>2. krävs för att skydda folkhälsa eller allmän säkerhet.</w:t>
      </w:r>
    </w:p>
    <w:p w14:paraId="072F0674" w14:textId="77777777" w:rsidR="00D85371" w:rsidRPr="00403067" w:rsidRDefault="00D85371" w:rsidP="00D85371">
      <w:pPr>
        <w:pStyle w:val="Brdtextmedindrag"/>
        <w:rPr>
          <w:sz w:val="18"/>
          <w:szCs w:val="18"/>
        </w:rPr>
      </w:pPr>
      <w:r w:rsidRPr="00403067">
        <w:rPr>
          <w:sz w:val="18"/>
          <w:szCs w:val="18"/>
        </w:rPr>
        <w:t>En sådan skyldighet får omfatta att operatören mot ersättning för uppkomna kostnader ska genomföra stagning eller på</w:t>
      </w:r>
      <w:r w:rsidRPr="00403067">
        <w:rPr>
          <w:sz w:val="18"/>
          <w:szCs w:val="18"/>
        </w:rPr>
        <w:softHyphen/>
        <w:t>byggnad av en mast för elektronisk kommunika</w:t>
      </w:r>
      <w:r w:rsidRPr="00403067">
        <w:rPr>
          <w:sz w:val="18"/>
          <w:szCs w:val="18"/>
        </w:rPr>
        <w:softHyphen/>
        <w:t>tion eller andra liknande åtgärder som krävs för att tillhanda</w:t>
      </w:r>
      <w:r w:rsidRPr="00403067">
        <w:rPr>
          <w:sz w:val="18"/>
          <w:szCs w:val="18"/>
        </w:rPr>
        <w:softHyphen/>
        <w:t>hållandet ska kunna ske. Skyldigheten får inte inne</w:t>
      </w:r>
      <w:r w:rsidRPr="00403067">
        <w:rPr>
          <w:sz w:val="18"/>
          <w:szCs w:val="18"/>
        </w:rPr>
        <w:softHyphen/>
        <w:t>bära att en befintlig mast ska bytas ut mot en ny.</w:t>
      </w:r>
    </w:p>
    <w:p w14:paraId="32174CD5" w14:textId="77777777" w:rsidR="00D85371" w:rsidRDefault="00D85371" w:rsidP="00D85371">
      <w:pPr>
        <w:pStyle w:val="Brdtextmedindrag"/>
        <w:ind w:firstLine="0"/>
      </w:pPr>
    </w:p>
    <w:p w14:paraId="42EB662A" w14:textId="41B0A4F7" w:rsidR="00D85371" w:rsidRPr="00403067" w:rsidRDefault="00D85371" w:rsidP="00F775E2">
      <w:pPr>
        <w:pStyle w:val="Brdtext"/>
      </w:pPr>
      <w:r w:rsidRPr="00403067">
        <w:t xml:space="preserve">Paragrafen gör det möjligt att ålägga en skyldighet om samlokalisering eller annat gemensamt utnyttjande i vissa fall. Den motsvarar i sak </w:t>
      </w:r>
      <w:bookmarkStart w:id="1851" w:name="_Hlk20745335"/>
      <w:r w:rsidRPr="00403067">
        <w:t>4 kap. 14 § LEK</w:t>
      </w:r>
      <w:bookmarkEnd w:id="1851"/>
      <w:r w:rsidRPr="00403067">
        <w:t xml:space="preserve"> (se prop. 2002/03:110 </w:t>
      </w:r>
      <w:r w:rsidR="00EB24E6">
        <w:t>s. 1</w:t>
      </w:r>
      <w:r w:rsidRPr="00403067">
        <w:t xml:space="preserve">81 f. och 381 f. och prop. 2005/06:191 </w:t>
      </w:r>
      <w:r w:rsidR="00EB24E6">
        <w:t>s. 9</w:t>
      </w:r>
      <w:r w:rsidRPr="00403067">
        <w:t> f. och 21 f.). Paragrafen genomför artikel 44.1 i EU-direktivet. Över</w:t>
      </w:r>
      <w:r w:rsidRPr="00403067">
        <w:softHyphen/>
        <w:t>väg</w:t>
      </w:r>
      <w:r w:rsidRPr="00403067">
        <w:softHyphen/>
        <w:t>andena finns i avsnitt 14.8.2.</w:t>
      </w:r>
    </w:p>
    <w:p w14:paraId="5BBB2A7B" w14:textId="77777777" w:rsidR="00D85371" w:rsidRPr="00403067" w:rsidRDefault="00D85371" w:rsidP="00F775E2">
      <w:pPr>
        <w:pStyle w:val="Brdtextmedindrag"/>
      </w:pPr>
      <w:r w:rsidRPr="00403067">
        <w:rPr>
          <w:i/>
        </w:rPr>
        <w:t>Första stycket</w:t>
      </w:r>
      <w:r w:rsidRPr="00403067">
        <w:t xml:space="preserve"> ändras på det sättet att ersättning</w:t>
      </w:r>
      <w:r w:rsidRPr="00403067">
        <w:softHyphen/>
        <w:t>en för att en operatör tillhandahåller samlokalisering eller andra möjlig</w:t>
      </w:r>
      <w:r w:rsidRPr="00403067">
        <w:softHyphen/>
        <w:t>heter till gemen</w:t>
      </w:r>
      <w:r w:rsidRPr="00403067">
        <w:softHyphen/>
        <w:t xml:space="preserve">samt utnyttjande ska vara skälig. Någon ändring i sak är inte avsedd. I det enskilda fallet saknar sökanden ofta alternativ. Ledning </w:t>
      </w:r>
      <w:r>
        <w:t>för att bestämma ersättningens storlek</w:t>
      </w:r>
      <w:r w:rsidRPr="00403067">
        <w:t xml:space="preserve"> får</w:t>
      </w:r>
      <w:r>
        <w:t>,</w:t>
      </w:r>
      <w:r w:rsidRPr="00403067">
        <w:t xml:space="preserve"> liksom </w:t>
      </w:r>
      <w:r>
        <w:t xml:space="preserve">enligt LEK, </w:t>
      </w:r>
      <w:r w:rsidRPr="00403067">
        <w:t>hämtas från förhållanden där en fungerande marknad finns eller så får priset på en tänkt marknad upp</w:t>
      </w:r>
      <w:r w:rsidRPr="00403067">
        <w:softHyphen/>
        <w:t>skattas efter skälighet.</w:t>
      </w:r>
      <w:r>
        <w:t xml:space="preserve"> Liksom enligt LEK krävs det att en annan operatör har ansökt om samlokalisering eller annat gemensamt utnyttjande för att regleringsmyndigheten ska kunna ålägga en operatör en sådan skyldighet.</w:t>
      </w:r>
    </w:p>
    <w:p w14:paraId="365986A1" w14:textId="77777777" w:rsidR="00D85371" w:rsidRDefault="00D85371" w:rsidP="00F775E2">
      <w:pPr>
        <w:pStyle w:val="Rubrik5utannumrering"/>
      </w:pPr>
      <w:r w:rsidRPr="00403067">
        <w:rPr>
          <w:sz w:val="18"/>
          <w:szCs w:val="18"/>
        </w:rPr>
        <w:t>Tillträde till infrastruktur för mobila tjänster</w:t>
      </w:r>
    </w:p>
    <w:p w14:paraId="238E8F14" w14:textId="61D78D4D" w:rsidR="00D85371" w:rsidRPr="00403067" w:rsidRDefault="00D85371" w:rsidP="00F775E2">
      <w:pPr>
        <w:pStyle w:val="Brdtext"/>
        <w:rPr>
          <w:sz w:val="18"/>
          <w:szCs w:val="18"/>
        </w:rPr>
      </w:pPr>
      <w:r w:rsidRPr="00403067">
        <w:rPr>
          <w:b/>
          <w:sz w:val="18"/>
          <w:szCs w:val="18"/>
        </w:rPr>
        <w:t>33 §</w:t>
      </w:r>
      <w:r w:rsidRPr="003867C0">
        <w:rPr>
          <w:bCs/>
          <w:sz w:val="18"/>
          <w:szCs w:val="18"/>
        </w:rPr>
        <w:t>    </w:t>
      </w:r>
      <w:r w:rsidRPr="00403067">
        <w:rPr>
          <w:sz w:val="18"/>
          <w:szCs w:val="18"/>
        </w:rPr>
        <w:t xml:space="preserve">Om det finns synnerliga skäl får regleringsmyndigheten ålägga en operatör </w:t>
      </w:r>
      <w:r w:rsidRPr="008B3AB1">
        <w:rPr>
          <w:spacing w:val="-2"/>
          <w:sz w:val="18"/>
          <w:szCs w:val="18"/>
        </w:rPr>
        <w:t>som har rätt att använda radiosändare en skyldighet att mot skälig ersättning ge till</w:t>
      </w:r>
      <w:r w:rsidR="008B3AB1" w:rsidRPr="008B3AB1">
        <w:rPr>
          <w:spacing w:val="-2"/>
          <w:sz w:val="18"/>
          <w:szCs w:val="18"/>
        </w:rPr>
        <w:softHyphen/>
      </w:r>
      <w:r w:rsidRPr="00403067">
        <w:rPr>
          <w:sz w:val="18"/>
          <w:szCs w:val="18"/>
        </w:rPr>
        <w:t>träde till infrastruktur som är nödvändig för tillhanda</w:t>
      </w:r>
      <w:r w:rsidRPr="00403067">
        <w:rPr>
          <w:sz w:val="18"/>
          <w:szCs w:val="18"/>
        </w:rPr>
        <w:softHyphen/>
        <w:t>hållande</w:t>
      </w:r>
      <w:r>
        <w:rPr>
          <w:sz w:val="18"/>
          <w:szCs w:val="18"/>
        </w:rPr>
        <w:t>t</w:t>
      </w:r>
      <w:r w:rsidRPr="00403067">
        <w:rPr>
          <w:sz w:val="18"/>
          <w:szCs w:val="18"/>
        </w:rPr>
        <w:t xml:space="preserve"> av mobila elektro</w:t>
      </w:r>
      <w:r w:rsidR="008B3AB1">
        <w:rPr>
          <w:sz w:val="18"/>
          <w:szCs w:val="18"/>
        </w:rPr>
        <w:softHyphen/>
      </w:r>
      <w:r w:rsidRPr="00403067">
        <w:rPr>
          <w:sz w:val="18"/>
          <w:szCs w:val="18"/>
        </w:rPr>
        <w:t>niska kommunika</w:t>
      </w:r>
      <w:r w:rsidRPr="00403067">
        <w:rPr>
          <w:sz w:val="18"/>
          <w:szCs w:val="18"/>
        </w:rPr>
        <w:softHyphen/>
        <w:t>tions</w:t>
      </w:r>
      <w:r w:rsidRPr="00403067">
        <w:rPr>
          <w:sz w:val="18"/>
          <w:szCs w:val="18"/>
        </w:rPr>
        <w:softHyphen/>
        <w:t>tjänster. Skyldig</w:t>
      </w:r>
      <w:r w:rsidRPr="00403067">
        <w:rPr>
          <w:sz w:val="18"/>
          <w:szCs w:val="18"/>
        </w:rPr>
        <w:softHyphen/>
        <w:t xml:space="preserve">heten får avse tillträde </w:t>
      </w:r>
      <w:r>
        <w:rPr>
          <w:sz w:val="18"/>
          <w:szCs w:val="18"/>
        </w:rPr>
        <w:t xml:space="preserve">även </w:t>
      </w:r>
      <w:r w:rsidRPr="00403067">
        <w:rPr>
          <w:sz w:val="18"/>
          <w:szCs w:val="18"/>
        </w:rPr>
        <w:t>till aktiv infra</w:t>
      </w:r>
      <w:r w:rsidR="007D0C84">
        <w:rPr>
          <w:sz w:val="18"/>
          <w:szCs w:val="18"/>
        </w:rPr>
        <w:softHyphen/>
      </w:r>
      <w:r w:rsidRPr="00403067">
        <w:rPr>
          <w:sz w:val="18"/>
          <w:szCs w:val="18"/>
        </w:rPr>
        <w:t>struktur.</w:t>
      </w:r>
    </w:p>
    <w:p w14:paraId="2F13BBC6" w14:textId="25549BEA" w:rsidR="00D85371" w:rsidRPr="00403067" w:rsidRDefault="00D85371" w:rsidP="00F775E2">
      <w:pPr>
        <w:pStyle w:val="Brdtextmedindrag"/>
        <w:rPr>
          <w:sz w:val="18"/>
          <w:szCs w:val="18"/>
        </w:rPr>
      </w:pPr>
      <w:r>
        <w:rPr>
          <w:sz w:val="18"/>
          <w:szCs w:val="18"/>
        </w:rPr>
        <w:t>S</w:t>
      </w:r>
      <w:r w:rsidRPr="00403067">
        <w:rPr>
          <w:sz w:val="18"/>
          <w:szCs w:val="18"/>
        </w:rPr>
        <w:t>kyldighet</w:t>
      </w:r>
      <w:r>
        <w:rPr>
          <w:sz w:val="18"/>
          <w:szCs w:val="18"/>
        </w:rPr>
        <w:t>en</w:t>
      </w:r>
      <w:r w:rsidRPr="00403067">
        <w:rPr>
          <w:sz w:val="18"/>
          <w:szCs w:val="18"/>
        </w:rPr>
        <w:t xml:space="preserve"> får åläggas endast om tillståndet att använda radiosändare</w:t>
      </w:r>
      <w:r>
        <w:rPr>
          <w:sz w:val="18"/>
          <w:szCs w:val="18"/>
        </w:rPr>
        <w:t>, när till</w:t>
      </w:r>
      <w:r w:rsidR="007D0C84">
        <w:rPr>
          <w:sz w:val="18"/>
          <w:szCs w:val="18"/>
        </w:rPr>
        <w:softHyphen/>
      </w:r>
      <w:r>
        <w:rPr>
          <w:sz w:val="18"/>
          <w:szCs w:val="18"/>
        </w:rPr>
        <w:t>ståndet beviljades,</w:t>
      </w:r>
      <w:r w:rsidRPr="00403067">
        <w:rPr>
          <w:sz w:val="18"/>
          <w:szCs w:val="18"/>
        </w:rPr>
        <w:t xml:space="preserve"> förenades med ett förbehåll om att </w:t>
      </w:r>
      <w:r>
        <w:rPr>
          <w:sz w:val="18"/>
          <w:szCs w:val="18"/>
        </w:rPr>
        <w:t xml:space="preserve">en sådan </w:t>
      </w:r>
      <w:r w:rsidRPr="00403067">
        <w:rPr>
          <w:sz w:val="18"/>
          <w:szCs w:val="18"/>
        </w:rPr>
        <w:t>skyldighet kan komma att åläggas.</w:t>
      </w:r>
    </w:p>
    <w:p w14:paraId="231755AD" w14:textId="77777777" w:rsidR="00D85371" w:rsidRPr="00403067" w:rsidRDefault="00D85371" w:rsidP="00F775E2">
      <w:pPr>
        <w:pStyle w:val="Brdtextmedindrag"/>
        <w:ind w:firstLine="0"/>
      </w:pPr>
    </w:p>
    <w:p w14:paraId="513E90E8" w14:textId="13178618" w:rsidR="00D85371" w:rsidRPr="00403067" w:rsidRDefault="00D85371" w:rsidP="00F775E2">
      <w:pPr>
        <w:pStyle w:val="Brdtext"/>
      </w:pPr>
      <w:r w:rsidRPr="00403067">
        <w:t>Paragrafen gör det möjligt att i undantagsfall ålägga en operatör som till</w:t>
      </w:r>
      <w:r w:rsidRPr="00403067">
        <w:softHyphen/>
        <w:t>handa</w:t>
      </w:r>
      <w:r w:rsidRPr="00403067">
        <w:softHyphen/>
        <w:t>håller ett mobiltelefonnät eller ett mobilt bredbandsnät att ge tillträde till infra</w:t>
      </w:r>
      <w:r w:rsidRPr="00403067">
        <w:softHyphen/>
        <w:t>strukt</w:t>
      </w:r>
      <w:r w:rsidRPr="00403067">
        <w:softHyphen/>
        <w:t>ur som är nödvändig för tillhandahållandet av mobila elek</w:t>
      </w:r>
      <w:r w:rsidR="00B47D80">
        <w:softHyphen/>
      </w:r>
      <w:r w:rsidRPr="00403067">
        <w:t>troniska kom</w:t>
      </w:r>
      <w:r w:rsidRPr="00403067">
        <w:softHyphen/>
        <w:t>mun</w:t>
      </w:r>
      <w:r w:rsidRPr="00403067">
        <w:softHyphen/>
        <w:t>ika</w:t>
      </w:r>
      <w:r w:rsidRPr="00403067">
        <w:softHyphen/>
        <w:t>tions</w:t>
      </w:r>
      <w:r w:rsidRPr="00403067">
        <w:softHyphen/>
        <w:t>tjänster. Den saknar motsvarighet i LEK. Para</w:t>
      </w:r>
      <w:r w:rsidR="00B47D80">
        <w:softHyphen/>
      </w:r>
      <w:r w:rsidRPr="00403067">
        <w:t>graf</w:t>
      </w:r>
      <w:r w:rsidRPr="00403067">
        <w:softHyphen/>
        <w:t>en genom</w:t>
      </w:r>
      <w:r w:rsidRPr="00403067">
        <w:softHyphen/>
        <w:t>för artikel 61.4 första och andra styckena i EU-direktivet. Övervägandena finns i av</w:t>
      </w:r>
      <w:r w:rsidRPr="00403067">
        <w:softHyphen/>
        <w:t>snitt 14.8.3.</w:t>
      </w:r>
    </w:p>
    <w:p w14:paraId="684A03EC" w14:textId="77777777" w:rsidR="00D85371" w:rsidRPr="00403067" w:rsidRDefault="00D85371" w:rsidP="00F775E2">
      <w:pPr>
        <w:pStyle w:val="Brdtextmedindrag"/>
      </w:pPr>
      <w:r w:rsidRPr="00403067">
        <w:t xml:space="preserve">Enligt </w:t>
      </w:r>
      <w:r w:rsidRPr="00403067">
        <w:rPr>
          <w:i/>
          <w:iCs/>
        </w:rPr>
        <w:t>första stycket</w:t>
      </w:r>
      <w:r w:rsidRPr="00403067">
        <w:t xml:space="preserve"> kan tillträde ges till infrastruktur som har ett direkt samband med användning av radiofrekvenser. Det kan t.ex. röra sig om </w:t>
      </w:r>
      <w:r w:rsidRPr="00403067">
        <w:lastRenderedPageBreak/>
        <w:t>tillträde för inplacer</w:t>
      </w:r>
      <w:r w:rsidRPr="00403067">
        <w:softHyphen/>
        <w:t xml:space="preserve">ing av antenner i master och torn som operatören äger eller råder över, där det redan finns utrustning som använder </w:t>
      </w:r>
      <w:r>
        <w:t xml:space="preserve">de </w:t>
      </w:r>
      <w:r w:rsidRPr="00403067">
        <w:t>radio</w:t>
      </w:r>
      <w:r w:rsidRPr="00403067">
        <w:softHyphen/>
        <w:t>fre</w:t>
      </w:r>
      <w:r w:rsidRPr="00403067">
        <w:softHyphen/>
        <w:t>kvens</w:t>
      </w:r>
      <w:r w:rsidRPr="00403067">
        <w:softHyphen/>
        <w:t>er som ett tillstånd att använda radiosändare gäller för.</w:t>
      </w:r>
    </w:p>
    <w:p w14:paraId="7A85674C" w14:textId="77777777" w:rsidR="00D85371" w:rsidRPr="00403067" w:rsidRDefault="00D85371" w:rsidP="00F775E2">
      <w:pPr>
        <w:pStyle w:val="Brdtextmedindrag"/>
      </w:pPr>
      <w:r w:rsidRPr="00403067">
        <w:t>Skyldigheten kan åläggas en operatör som har rätt att använda radio</w:t>
      </w:r>
      <w:r w:rsidRPr="00403067">
        <w:softHyphen/>
        <w:t>sändare. En operatör kan ha rättigheter enligt ett tillstånd i egenskap av tillståndshavare eller genom att operatören hyr tillståndet av tillstånds</w:t>
      </w:r>
      <w:r w:rsidRPr="00403067">
        <w:softHyphen/>
        <w:t>havaren (jfr 3 kap. </w:t>
      </w:r>
      <w:r>
        <w:t>27 </w:t>
      </w:r>
      <w:r w:rsidRPr="00403067">
        <w:t>§ första stycket och 2</w:t>
      </w:r>
      <w:r>
        <w:t>8</w:t>
      </w:r>
      <w:r w:rsidRPr="00403067">
        <w:t> § första stycket). Såväl till</w:t>
      </w:r>
      <w:r>
        <w:softHyphen/>
      </w:r>
      <w:r w:rsidRPr="00403067">
        <w:t>stånds</w:t>
      </w:r>
      <w:r>
        <w:softHyphen/>
      </w:r>
      <w:r w:rsidRPr="00403067">
        <w:t>havaren som hyrestagaren kan alltså åläggas skyldigheten, förutsatt att regleringsmyndigheten när tillståndet beviljades förbehöll sig möjlig</w:t>
      </w:r>
      <w:r>
        <w:softHyphen/>
      </w:r>
      <w:r w:rsidRPr="00403067">
        <w:t xml:space="preserve">heten att reglera en skyldighet om att lämna tillträde för användning av radiofrekvenserna (se </w:t>
      </w:r>
      <w:r>
        <w:t xml:space="preserve">om </w:t>
      </w:r>
      <w:r w:rsidRPr="00403067">
        <w:t>andra stycket nedan).</w:t>
      </w:r>
    </w:p>
    <w:p w14:paraId="6AD8C465" w14:textId="77777777" w:rsidR="00D85371" w:rsidRPr="00403067" w:rsidRDefault="00D85371" w:rsidP="00F775E2">
      <w:pPr>
        <w:pStyle w:val="Brdtextmedindrag"/>
      </w:pPr>
      <w:r w:rsidRPr="00403067">
        <w:t xml:space="preserve">En skyldighet kan avse tillträde till passiv </w:t>
      </w:r>
      <w:r>
        <w:t xml:space="preserve">eller </w:t>
      </w:r>
      <w:r w:rsidRPr="00403067">
        <w:t>aktiv infrastruktur, se nedan. Det omfattar även en skyldighet att ingå tillträdesavtal om lokal roaming. Tillträdet ska lämnas mot skälig ersättning. Uttrycket är det</w:t>
      </w:r>
      <w:r w:rsidRPr="00403067">
        <w:softHyphen/>
        <w:t>samma som i bl.a. 28 och 32 §§, se författningskommentarerna till de para</w:t>
      </w:r>
      <w:r w:rsidRPr="00403067">
        <w:softHyphen/>
        <w:t>grafer</w:t>
      </w:r>
      <w:r w:rsidRPr="00403067">
        <w:softHyphen/>
        <w:t>na. Uttrycket operatör definieras i 1 kap. 7 §.</w:t>
      </w:r>
    </w:p>
    <w:p w14:paraId="18F34537" w14:textId="77777777" w:rsidR="00D85371" w:rsidRPr="00403067" w:rsidRDefault="00D85371" w:rsidP="00F775E2">
      <w:pPr>
        <w:pStyle w:val="Brdtextmedindrag"/>
      </w:pPr>
      <w:r w:rsidRPr="00403067">
        <w:t>Ett åläggande kräver att det finns synner</w:t>
      </w:r>
      <w:r w:rsidRPr="00403067">
        <w:softHyphen/>
        <w:t>li</w:t>
      </w:r>
      <w:r w:rsidRPr="00403067">
        <w:softHyphen/>
        <w:t>ga skäl. Paragrafen ska alltså tillämpas endast i undan</w:t>
      </w:r>
      <w:r w:rsidRPr="00403067">
        <w:softHyphen/>
        <w:t>tags</w:t>
      </w:r>
      <w:r w:rsidRPr="00403067">
        <w:softHyphen/>
        <w:t>fall och efter en nog</w:t>
      </w:r>
      <w:r w:rsidRPr="00403067">
        <w:softHyphen/>
        <w:t>grann proportionalitets</w:t>
      </w:r>
      <w:r w:rsidRPr="00403067">
        <w:softHyphen/>
        <w:t>avvägning. Reglerings</w:t>
      </w:r>
      <w:r w:rsidRPr="00403067">
        <w:softHyphen/>
        <w:t>myndig</w:t>
      </w:r>
      <w:r w:rsidRPr="00403067">
        <w:softHyphen/>
        <w:t>heten ska först ha uteslutit andra tänkbara åtgärder för att lösa problemet med slutanvänd</w:t>
      </w:r>
      <w:r w:rsidRPr="00403067">
        <w:softHyphen/>
        <w:t>ar</w:t>
      </w:r>
      <w:r w:rsidRPr="00403067">
        <w:softHyphen/>
      </w:r>
      <w:r w:rsidRPr="00403067">
        <w:softHyphen/>
        <w:t>nas bristfälliga tillgång till mobila nät.</w:t>
      </w:r>
    </w:p>
    <w:p w14:paraId="47B2FF75" w14:textId="77777777" w:rsidR="00D85371" w:rsidRPr="00403067" w:rsidRDefault="00D85371" w:rsidP="00F775E2">
      <w:pPr>
        <w:pStyle w:val="Brdtextmedindrag"/>
      </w:pPr>
      <w:r w:rsidRPr="00403067">
        <w:t xml:space="preserve">För att kravet på synnerliga skäl ska anses uppfyllt ska slutanvändarnas geografiska täckning starkt begränsas till följd av </w:t>
      </w:r>
      <w:r>
        <w:t xml:space="preserve">att </w:t>
      </w:r>
      <w:r w:rsidRPr="00403067">
        <w:t>det saknas möjlighet att anlägga nödvändig infrastruktur. Skyldig</w:t>
      </w:r>
      <w:r w:rsidRPr="00403067">
        <w:softHyphen/>
        <w:t>het</w:t>
      </w:r>
      <w:r w:rsidRPr="00403067">
        <w:softHyphen/>
        <w:t>en ska vara direkt nödvän</w:t>
      </w:r>
      <w:r>
        <w:softHyphen/>
      </w:r>
      <w:r w:rsidRPr="00403067">
        <w:t>dig för det lokala tillhandahållandet av mobila elektroniska kommunika</w:t>
      </w:r>
      <w:r>
        <w:softHyphen/>
      </w:r>
      <w:r w:rsidRPr="00403067">
        <w:t>tions</w:t>
      </w:r>
      <w:r w:rsidRPr="00403067">
        <w:softHyphen/>
        <w:t>tjänst</w:t>
      </w:r>
      <w:r w:rsidRPr="00403067">
        <w:softHyphen/>
        <w:t>er</w:t>
      </w:r>
      <w:r>
        <w:t>. D</w:t>
      </w:r>
      <w:r w:rsidRPr="00403067">
        <w:t>et ska inte finnas någon hållbar och likvärd</w:t>
      </w:r>
      <w:r w:rsidRPr="00403067">
        <w:softHyphen/>
        <w:t>ig alternativ lösning för att nå slut</w:t>
      </w:r>
      <w:r w:rsidRPr="00403067">
        <w:softHyphen/>
        <w:t>användare tillgänglig för alla företag på rätt</w:t>
      </w:r>
      <w:r w:rsidRPr="00403067">
        <w:softHyphen/>
        <w:t>visa och rimliga villkor. En skyldighet ska åläggas enbart i sådana områden där marknads</w:t>
      </w:r>
      <w:r w:rsidRPr="00403067">
        <w:softHyphen/>
        <w:t>driven utbyggnad av parallell infrastruktur är föremål för oöver</w:t>
      </w:r>
      <w:r w:rsidRPr="00403067">
        <w:softHyphen/>
        <w:t>stigliga ekonomiska eller fysiska hinder och tillgången till tjänster eller nät därför är starkt begränsad eller saknas.</w:t>
      </w:r>
    </w:p>
    <w:p w14:paraId="38FF1959" w14:textId="77777777" w:rsidR="00D85371" w:rsidRPr="00403067" w:rsidRDefault="00D85371" w:rsidP="00D85371">
      <w:pPr>
        <w:pStyle w:val="Brdtextmedindrag"/>
      </w:pPr>
      <w:r w:rsidRPr="00403067">
        <w:t>Omständigheterna kan skilja sig åt beroende på vad det är för situation med bristande mobiltäckning som behöver åtgärdas. Reglerings</w:t>
      </w:r>
      <w:r w:rsidRPr="00403067">
        <w:softHyphen/>
        <w:t>myn</w:t>
      </w:r>
      <w:r w:rsidRPr="00403067">
        <w:softHyphen/>
        <w:t>dig</w:t>
      </w:r>
      <w:r w:rsidRPr="00403067">
        <w:softHyphen/>
        <w:t>heten ska vid sin prövning beakta de omständigheter som anges i punkt</w:t>
      </w:r>
      <w:r w:rsidRPr="00403067">
        <w:softHyphen/>
        <w:t>er</w:t>
      </w:r>
      <w:r w:rsidRPr="00403067">
        <w:softHyphen/>
        <w:t>na a–f i artikel 61.4 andra stycket i EU-direktivet. Där anges behovet av att maximera konnektiviteten i hela unionen längs viktiga tran</w:t>
      </w:r>
      <w:r w:rsidRPr="00403067">
        <w:softHyphen/>
        <w:t>sport</w:t>
      </w:r>
      <w:r w:rsidRPr="00403067">
        <w:softHyphen/>
        <w:t>vägar och i särskilda områden och möjligheten att avsevärt öka utbu</w:t>
      </w:r>
      <w:r w:rsidRPr="00403067">
        <w:softHyphen/>
        <w:t>det och höja tjänsternas kvalitet för slutanvändare</w:t>
      </w:r>
      <w:r>
        <w:t xml:space="preserve">. Vidare anges </w:t>
      </w:r>
      <w:r w:rsidRPr="00403067">
        <w:t>effektiv användning av radio</w:t>
      </w:r>
      <w:r w:rsidRPr="00403067">
        <w:softHyphen/>
        <w:t>spektrum, den tekniska genomförbarheten i fråga om tillträdet och därmed förbundna villkor</w:t>
      </w:r>
      <w:r>
        <w:t xml:space="preserve"> och</w:t>
      </w:r>
      <w:r w:rsidRPr="00403067">
        <w:t xml:space="preserve"> kon</w:t>
      </w:r>
      <w:r w:rsidRPr="00403067">
        <w:softHyphen/>
        <w:t>kur</w:t>
      </w:r>
      <w:r w:rsidRPr="00403067">
        <w:softHyphen/>
        <w:t>rens</w:t>
      </w:r>
      <w:r w:rsidRPr="00403067">
        <w:softHyphen/>
        <w:t>situationen på infra</w:t>
      </w:r>
      <w:r w:rsidRPr="00403067">
        <w:softHyphen/>
        <w:t>struktur- respektive tjänstenivå</w:t>
      </w:r>
      <w:r>
        <w:t>. Slutligen anges också</w:t>
      </w:r>
      <w:r w:rsidRPr="00403067">
        <w:t xml:space="preserve"> teknisk innovation och behov</w:t>
      </w:r>
      <w:r w:rsidRPr="00403067">
        <w:softHyphen/>
        <w:t xml:space="preserve">et av att understödja värdens incitament att anlägga infrastrukturen från början. Om det är sannolikt att investeringen inte skulle ha ägt rum om operatören redan från början </w:t>
      </w:r>
      <w:r>
        <w:t xml:space="preserve">hade </w:t>
      </w:r>
      <w:r w:rsidRPr="00403067">
        <w:t>ålagts tillträdesskyldigheter enligt para</w:t>
      </w:r>
      <w:r w:rsidRPr="00403067">
        <w:softHyphen/>
        <w:t>graf</w:t>
      </w:r>
      <w:r w:rsidRPr="00403067">
        <w:softHyphen/>
        <w:t>en, talar det emot att sådana åläggs.</w:t>
      </w:r>
    </w:p>
    <w:p w14:paraId="2D7C501D" w14:textId="7F25BC3E" w:rsidR="00D85371" w:rsidRPr="00403067" w:rsidRDefault="00D85371" w:rsidP="00D85371">
      <w:pPr>
        <w:pStyle w:val="Brdtextmedindrag"/>
      </w:pPr>
      <w:r w:rsidRPr="00403067">
        <w:t>Ett åläggande förut</w:t>
      </w:r>
      <w:r w:rsidRPr="00403067">
        <w:softHyphen/>
        <w:t>sätt</w:t>
      </w:r>
      <w:r w:rsidRPr="00403067">
        <w:softHyphen/>
        <w:t>er att regleringsmyndigheten har gjort en utförlig utred</w:t>
      </w:r>
      <w:r w:rsidRPr="00403067">
        <w:softHyphen/>
        <w:t>ning och bedömning, som lett till slutsatsen att inga andra tänkbara åtgärder finns som effektivt kan lösa problemet med slutanvändares bristande mobiltäckning. Alla möjligheter att träffa frivilliga överens</w:t>
      </w:r>
      <w:r w:rsidRPr="00403067">
        <w:softHyphen/>
        <w:t>kom</w:t>
      </w:r>
      <w:r w:rsidRPr="00403067">
        <w:softHyphen/>
        <w:t>melser, t.ex. om inplacer</w:t>
      </w:r>
      <w:r w:rsidRPr="00403067">
        <w:softHyphen/>
        <w:t>ing i master på rättvisa och rimliga villkor, ska ha uttömts. Därutöver förutsätter paragrafen en nog</w:t>
      </w:r>
      <w:r w:rsidRPr="00403067">
        <w:softHyphen/>
        <w:t>grann proportionalitets</w:t>
      </w:r>
      <w:r w:rsidRPr="00403067">
        <w:softHyphen/>
      </w:r>
      <w:r w:rsidRPr="00403067">
        <w:lastRenderedPageBreak/>
        <w:t>avvägning. Det ska stå helt klart att nyttan för slut</w:t>
      </w:r>
      <w:r w:rsidRPr="00403067">
        <w:softHyphen/>
        <w:t>användar</w:t>
      </w:r>
      <w:r w:rsidRPr="00403067">
        <w:softHyphen/>
        <w:t>na överväger de nackdelar som ingripandet medför för opera</w:t>
      </w:r>
      <w:r w:rsidRPr="00403067">
        <w:softHyphen/>
        <w:t>tören som åläggs skyldig</w:t>
      </w:r>
      <w:r w:rsidRPr="00403067">
        <w:softHyphen/>
        <w:t>het</w:t>
      </w:r>
      <w:r w:rsidRPr="00403067">
        <w:softHyphen/>
        <w:t>en. I enlighet med proportionalitets</w:t>
      </w:r>
      <w:r w:rsidRPr="00403067">
        <w:softHyphen/>
        <w:t>principen</w:t>
      </w:r>
      <w:r>
        <w:t>,</w:t>
      </w:r>
      <w:r w:rsidRPr="00403067">
        <w:t xml:space="preserve"> </w:t>
      </w:r>
      <w:r>
        <w:t>som allmänt gäller inom förvaltningsrätten (se avsnitt 7)</w:t>
      </w:r>
      <w:r w:rsidR="003D42C6">
        <w:t>,</w:t>
      </w:r>
      <w:r>
        <w:t xml:space="preserve"> </w:t>
      </w:r>
      <w:r w:rsidRPr="00403067">
        <w:t>ska i första hand en skyldighet att ge tillträde till passiv infra</w:t>
      </w:r>
      <w:r w:rsidRPr="00403067">
        <w:softHyphen/>
        <w:t>struktur övervägas. I de fall till</w:t>
      </w:r>
      <w:r>
        <w:softHyphen/>
      </w:r>
      <w:r w:rsidRPr="00403067">
        <w:t>träde till passiv infra</w:t>
      </w:r>
      <w:r w:rsidRPr="00403067">
        <w:softHyphen/>
        <w:t>strukt</w:t>
      </w:r>
      <w:r w:rsidRPr="00403067">
        <w:softHyphen/>
        <w:t>ur inte räcker för att åtgärda situationen får skyldig</w:t>
      </w:r>
      <w:r w:rsidRPr="00403067">
        <w:softHyphen/>
        <w:t>heten avse tillträde till aktiv infrastruktur.</w:t>
      </w:r>
    </w:p>
    <w:p w14:paraId="151A27C7" w14:textId="77777777" w:rsidR="00D85371" w:rsidRPr="00403067" w:rsidRDefault="00D85371" w:rsidP="00D85371">
      <w:pPr>
        <w:pStyle w:val="Brdtextmedindrag"/>
      </w:pPr>
      <w:r w:rsidRPr="00403067">
        <w:t>Om ett tillstånd att använda radiosändare har förenats med villkor om täckningskrav bör det från proportionalitetssynpunkt allmänt sett tala emot att operatören utöver krav som framgår av tillståndet också ska åläggas skyldig</w:t>
      </w:r>
      <w:r w:rsidRPr="00403067">
        <w:softHyphen/>
        <w:t>heter om tillträde till infrastruktur för användning av radio</w:t>
      </w:r>
      <w:r w:rsidRPr="00403067">
        <w:softHyphen/>
        <w:t>frekvens</w:t>
      </w:r>
      <w:r w:rsidRPr="00403067">
        <w:softHyphen/>
        <w:t>er. Skyldigheten är främst aktuell för frekvensband som lämpar sig för yttäckning i glesbebyggda områden.</w:t>
      </w:r>
    </w:p>
    <w:p w14:paraId="2774BC76" w14:textId="77777777" w:rsidR="00D85371" w:rsidRPr="00403067" w:rsidRDefault="00D85371" w:rsidP="00D85371">
      <w:pPr>
        <w:pStyle w:val="Brdtextmedindrag"/>
      </w:pPr>
      <w:r w:rsidRPr="00403067">
        <w:t xml:space="preserve">Enligt </w:t>
      </w:r>
      <w:r w:rsidRPr="00403067">
        <w:rPr>
          <w:i/>
          <w:iCs/>
        </w:rPr>
        <w:t>andra stycket</w:t>
      </w:r>
      <w:r w:rsidRPr="00403067">
        <w:t xml:space="preserve"> krävs det att regleringsmyndigheten</w:t>
      </w:r>
      <w:r>
        <w:t>,</w:t>
      </w:r>
      <w:r w:rsidRPr="00403067">
        <w:t xml:space="preserve"> när tillståndet att använda radiosändare beviljades</w:t>
      </w:r>
      <w:r>
        <w:t>,</w:t>
      </w:r>
      <w:r w:rsidRPr="00403067">
        <w:t xml:space="preserve"> förenade tillståndet med ett förbehåll om att skyldigheten kan komma att åläggas. E</w:t>
      </w:r>
      <w:r>
        <w:t>tt</w:t>
      </w:r>
      <w:r w:rsidRPr="00403067">
        <w:t xml:space="preserve"> sådant förbehåll regleras i 3 kap. 16 §.</w:t>
      </w:r>
    </w:p>
    <w:p w14:paraId="446EB310" w14:textId="77777777" w:rsidR="00D85371" w:rsidRPr="00403067" w:rsidRDefault="00D85371" w:rsidP="00D85371">
      <w:pPr>
        <w:pStyle w:val="Rubrik4utannumrering"/>
      </w:pPr>
      <w:r w:rsidRPr="00403067">
        <w:t>Upphävande och ändring av beslut</w:t>
      </w:r>
    </w:p>
    <w:p w14:paraId="65D84F7E" w14:textId="77777777" w:rsidR="00D85371" w:rsidRPr="00403067" w:rsidRDefault="00D85371" w:rsidP="00D85371">
      <w:pPr>
        <w:pStyle w:val="Brdtext"/>
        <w:rPr>
          <w:sz w:val="18"/>
          <w:szCs w:val="18"/>
        </w:rPr>
      </w:pPr>
      <w:r w:rsidRPr="00403067">
        <w:rPr>
          <w:b/>
          <w:sz w:val="18"/>
          <w:szCs w:val="18"/>
        </w:rPr>
        <w:t>34 §</w:t>
      </w:r>
      <w:r w:rsidRPr="003867C0">
        <w:rPr>
          <w:bCs/>
          <w:sz w:val="18"/>
          <w:szCs w:val="18"/>
        </w:rPr>
        <w:t>    </w:t>
      </w:r>
      <w:r w:rsidRPr="00403067">
        <w:rPr>
          <w:sz w:val="18"/>
          <w:szCs w:val="18"/>
        </w:rPr>
        <w:t>Regleringsmyndigheten ska upphäva eller ändra skyldigheter och villkor som har beslutats enligt detta kapitel när det är motiverat med hänsyn till syftet med beslutet.</w:t>
      </w:r>
    </w:p>
    <w:p w14:paraId="366E7715" w14:textId="77777777" w:rsidR="00D85371" w:rsidRPr="00403067" w:rsidRDefault="00D85371" w:rsidP="00D85371">
      <w:pPr>
        <w:pStyle w:val="Brdtextmedindrag"/>
        <w:rPr>
          <w:sz w:val="18"/>
          <w:szCs w:val="18"/>
        </w:rPr>
      </w:pPr>
      <w:r w:rsidRPr="00403067">
        <w:rPr>
          <w:sz w:val="18"/>
          <w:szCs w:val="18"/>
        </w:rPr>
        <w:t>Ett beslut om upphävande av skyldigheter som fattas efter en marknadsanalys enligt 5 § andra stycket får förenas med villkor för en övergångsperiod.</w:t>
      </w:r>
    </w:p>
    <w:p w14:paraId="46DB2018" w14:textId="77777777" w:rsidR="00D85371" w:rsidRPr="00403067" w:rsidRDefault="00D85371" w:rsidP="00D85371">
      <w:pPr>
        <w:pStyle w:val="Brdtextmedindrag"/>
        <w:rPr>
          <w:sz w:val="18"/>
          <w:szCs w:val="18"/>
        </w:rPr>
      </w:pPr>
      <w:r w:rsidRPr="00403067">
        <w:rPr>
          <w:sz w:val="18"/>
          <w:szCs w:val="18"/>
        </w:rPr>
        <w:t>Tidpunkten för upphävande eller ändring av en skyldighet ska bestämmas med hänsyn till be</w:t>
      </w:r>
      <w:r w:rsidRPr="00403067">
        <w:rPr>
          <w:sz w:val="18"/>
          <w:szCs w:val="18"/>
        </w:rPr>
        <w:softHyphen/>
        <w:t>rörda parters intressen.</w:t>
      </w:r>
    </w:p>
    <w:p w14:paraId="5F6B0CC9" w14:textId="77777777" w:rsidR="00D85371" w:rsidRPr="00403067" w:rsidRDefault="00D85371" w:rsidP="00D85371">
      <w:pPr>
        <w:pStyle w:val="Brdtextmedindrag"/>
        <w:ind w:firstLine="0"/>
      </w:pPr>
    </w:p>
    <w:p w14:paraId="28D67395" w14:textId="52CAEC00" w:rsidR="00D85371" w:rsidRDefault="00D85371" w:rsidP="00D85371">
      <w:pPr>
        <w:pStyle w:val="Brdtext"/>
      </w:pPr>
      <w:r w:rsidRPr="00403067">
        <w:t xml:space="preserve">Paragrafen innebär att regleringsmyndigheten ska upphäva </w:t>
      </w:r>
      <w:r>
        <w:t xml:space="preserve">eller ändra </w:t>
      </w:r>
      <w:r w:rsidRPr="00403067">
        <w:t xml:space="preserve">skyldigheter </w:t>
      </w:r>
      <w:r>
        <w:t xml:space="preserve">och villkor </w:t>
      </w:r>
      <w:r w:rsidRPr="00403067">
        <w:t>som inte bedöms motiv</w:t>
      </w:r>
      <w:r w:rsidRPr="00403067">
        <w:softHyphen/>
        <w:t>era</w:t>
      </w:r>
      <w:r w:rsidRPr="00403067">
        <w:softHyphen/>
        <w:t>de. De</w:t>
      </w:r>
      <w:r>
        <w:t>n</w:t>
      </w:r>
      <w:r w:rsidRPr="00403067">
        <w:t xml:space="preserve"> motsvarar i huvudsak 8 kap. 6 § tredje stycket och 15 § LEK (prop. 2002/03:110 </w:t>
      </w:r>
      <w:r w:rsidR="00EB24E6">
        <w:t>s. 2</w:t>
      </w:r>
      <w:r w:rsidRPr="00403067">
        <w:t>74, 404 och 407). Den genomför punkten f i artikel 3.4 och artiklar</w:t>
      </w:r>
      <w:r w:rsidRPr="00403067">
        <w:softHyphen/>
        <w:t>na 67.3 och 68.6 i EU-direktivet. Övervägandena finns i av</w:t>
      </w:r>
      <w:r w:rsidRPr="00403067">
        <w:softHyphen/>
        <w:t>snitt 14.9.</w:t>
      </w:r>
    </w:p>
    <w:p w14:paraId="461CD892" w14:textId="77777777" w:rsidR="00D85371" w:rsidRPr="003C2981" w:rsidRDefault="00D85371" w:rsidP="00D85371">
      <w:pPr>
        <w:pStyle w:val="Brdtextmedindrag"/>
      </w:pPr>
      <w:r w:rsidRPr="00403067">
        <w:rPr>
          <w:i/>
          <w:iCs/>
        </w:rPr>
        <w:t>Första stycket</w:t>
      </w:r>
      <w:r>
        <w:rPr>
          <w:i/>
          <w:iCs/>
        </w:rPr>
        <w:t xml:space="preserve"> </w:t>
      </w:r>
      <w:r>
        <w:t xml:space="preserve">återspeglar </w:t>
      </w:r>
      <w:r w:rsidRPr="00403067">
        <w:t>utgångspunkten att reglering genom skyl</w:t>
      </w:r>
      <w:r>
        <w:softHyphen/>
      </w:r>
      <w:r w:rsidRPr="00403067">
        <w:t>dig</w:t>
      </w:r>
      <w:r>
        <w:softHyphen/>
      </w:r>
      <w:r w:rsidRPr="00403067">
        <w:t>het</w:t>
      </w:r>
      <w:r w:rsidRPr="00403067">
        <w:softHyphen/>
        <w:t>er endast ska ske i den utsträckning som det är nödvändigt för att säker</w:t>
      </w:r>
      <w:r w:rsidRPr="00403067">
        <w:softHyphen/>
        <w:t>ställa effektiv konkurrens och slutanvändarnas intressen.</w:t>
      </w:r>
      <w:r>
        <w:t xml:space="preserve"> Ett b</w:t>
      </w:r>
      <w:r w:rsidRPr="00403067">
        <w:t>eslut om skyldigheter ska vid behov ses över obe</w:t>
      </w:r>
      <w:r w:rsidRPr="00403067">
        <w:softHyphen/>
        <w:t>roende av om det görs någon marknadsanalys enligt 5 § andra stycket.</w:t>
      </w:r>
    </w:p>
    <w:p w14:paraId="5BAD30C7" w14:textId="77777777" w:rsidR="00D85371" w:rsidRPr="00403067" w:rsidRDefault="00D85371" w:rsidP="00D85371">
      <w:pPr>
        <w:pStyle w:val="Brdtextmedindrag"/>
      </w:pPr>
      <w:r>
        <w:t>R</w:t>
      </w:r>
      <w:r w:rsidRPr="00403067">
        <w:t>egleringsmyndigheten ska löpande beakta följderna av ny marknads</w:t>
      </w:r>
      <w:r>
        <w:softHyphen/>
      </w:r>
      <w:r w:rsidRPr="00403067">
        <w:t>utveckling som påverkar konkurrensdynamiken. Om mark</w:t>
      </w:r>
      <w:r w:rsidRPr="00403067">
        <w:softHyphen/>
        <w:t>nads</w:t>
      </w:r>
      <w:r w:rsidRPr="00403067">
        <w:softHyphen/>
        <w:t>utveck</w:t>
      </w:r>
      <w:r>
        <w:softHyphen/>
      </w:r>
      <w:r w:rsidRPr="00403067">
        <w:t>lingen inte är tillräckligt betydelsefull för att motivera en ny mark</w:t>
      </w:r>
      <w:r w:rsidRPr="00403067">
        <w:softHyphen/>
        <w:t>nads</w:t>
      </w:r>
      <w:r>
        <w:softHyphen/>
      </w:r>
      <w:r w:rsidRPr="00403067">
        <w:t>analys, ska myndigheten utan dröjsmål bedöma om det är nödvändigt att se över ålagda skyldigheter och upphäva eller ändra tidigare beslut. Så kan vara fallet exempelvis på grund av nya kommersiella avtal, t.ex. om sam</w:t>
      </w:r>
      <w:r>
        <w:softHyphen/>
      </w:r>
      <w:r w:rsidRPr="00403067">
        <w:t>inve</w:t>
      </w:r>
      <w:r>
        <w:softHyphen/>
      </w:r>
      <w:r w:rsidRPr="00403067">
        <w:t>ste</w:t>
      </w:r>
      <w:r>
        <w:softHyphen/>
      </w:r>
      <w:r w:rsidRPr="00403067">
        <w:t>ringar, som påverkar konkurrensdynamiken. Om en uppsäg</w:t>
      </w:r>
      <w:r w:rsidRPr="00403067">
        <w:softHyphen/>
        <w:t>ning av ett betydelsefullt avtal sker på en avreglerad marknad, är det dock möjligt att en ny marknadsanalys behövs. På dynamiska marknader kan det också vara motiverat att göra marknadsanalyser oftare. Ytterligare led</w:t>
      </w:r>
      <w:r w:rsidRPr="00403067">
        <w:softHyphen/>
        <w:t>ning finns i skäl 181 i EU-direktivet.</w:t>
      </w:r>
    </w:p>
    <w:p w14:paraId="1E353709" w14:textId="77777777" w:rsidR="00D85371" w:rsidRPr="00403067" w:rsidRDefault="00D85371" w:rsidP="00D85371">
      <w:pPr>
        <w:pStyle w:val="Brdtextmedindrag"/>
        <w:rPr>
          <w:spacing w:val="-1"/>
        </w:rPr>
      </w:pPr>
      <w:r>
        <w:t>Stycket</w:t>
      </w:r>
      <w:r w:rsidRPr="00403067">
        <w:t xml:space="preserve"> avgränsas till skyldigheter och villkor som reglerings</w:t>
      </w:r>
      <w:r w:rsidRPr="00403067">
        <w:softHyphen/>
        <w:t>myn</w:t>
      </w:r>
      <w:r w:rsidRPr="00403067">
        <w:softHyphen/>
        <w:t>dig</w:t>
      </w:r>
      <w:r w:rsidRPr="00403067">
        <w:softHyphen/>
        <w:t>het</w:t>
      </w:r>
      <w:r w:rsidRPr="00403067">
        <w:softHyphen/>
        <w:t>en har beslutat med stöd av kapitlet. Där</w:t>
      </w:r>
      <w:r w:rsidRPr="00403067">
        <w:softHyphen/>
        <w:t>med omfattas inte t.ex. 4</w:t>
      </w:r>
      <w:r>
        <w:t>4</w:t>
      </w:r>
      <w:r w:rsidRPr="00403067">
        <w:t> </w:t>
      </w:r>
      <w:r w:rsidRPr="00403067" w:rsidDel="008B6A9A">
        <w:t>§</w:t>
      </w:r>
      <w:r w:rsidRPr="00403067">
        <w:t xml:space="preserve"> av paragrafens tillämpningsområde.</w:t>
      </w:r>
    </w:p>
    <w:p w14:paraId="7A8D0798" w14:textId="77777777" w:rsidR="00D85371" w:rsidRPr="00403067" w:rsidRDefault="00D85371" w:rsidP="00D85371">
      <w:pPr>
        <w:pStyle w:val="Brdtextmedindrag"/>
      </w:pPr>
      <w:r w:rsidRPr="00403067">
        <w:rPr>
          <w:i/>
          <w:iCs/>
        </w:rPr>
        <w:lastRenderedPageBreak/>
        <w:t xml:space="preserve">Andra stycket </w:t>
      </w:r>
      <w:r w:rsidRPr="00403067">
        <w:t>är nytt. Om regleringsmyndigheten vid en marknads</w:t>
      </w:r>
      <w:r w:rsidRPr="00403067">
        <w:softHyphen/>
        <w:t xml:space="preserve">analys bedömer att det inte </w:t>
      </w:r>
      <w:r>
        <w:t xml:space="preserve">längre </w:t>
      </w:r>
      <w:r w:rsidRPr="00403067">
        <w:t>är motiverat att ålägga någon skyldig</w:t>
      </w:r>
      <w:r>
        <w:softHyphen/>
      </w:r>
      <w:r w:rsidRPr="00403067">
        <w:t>heter på en marknad, ska beslutade skyldigheter upphävas. Reglerings</w:t>
      </w:r>
      <w:r>
        <w:softHyphen/>
      </w:r>
      <w:r w:rsidRPr="00403067">
        <w:t>myndigheten ska ge parter som berörs av ett sådant upphävande en lämplig övergångs</w:t>
      </w:r>
      <w:r w:rsidRPr="00403067">
        <w:softHyphen/>
        <w:t>period för att säkerställa en hållbar övergång till en avreglerad marknad. När en sådan övergångsperiod bestäms ska reglerings</w:t>
      </w:r>
      <w:r>
        <w:softHyphen/>
      </w:r>
      <w:r w:rsidRPr="00403067">
        <w:t>myndig</w:t>
      </w:r>
      <w:r>
        <w:softHyphen/>
      </w:r>
      <w:r w:rsidRPr="00403067">
        <w:t>heten ta hänsyn till sådana befintliga tillträdesavtal, mellan den som tillhandahåller tillträdet och den som ansöker om tillträde, som har ingåtts baserat på de skyldigheter som myndigheten avser att upphäva. Sådana avtal kan t.ex. reglera ett avtalsrättsligt skydd för den som ansöker om tillträde under en bestämd tidsperiod.</w:t>
      </w:r>
    </w:p>
    <w:p w14:paraId="0F693C52" w14:textId="77777777" w:rsidR="00D85371" w:rsidRPr="00403067" w:rsidRDefault="00D85371" w:rsidP="00D85371">
      <w:pPr>
        <w:pStyle w:val="Brdtextmedindrag"/>
      </w:pPr>
      <w:r w:rsidRPr="00403067">
        <w:t>Med hänsyn till befintliga tillträdesavtal finns det en möjlighet för myndigheten att ställa upp särskilda vill</w:t>
      </w:r>
      <w:r w:rsidRPr="00403067">
        <w:softHyphen/>
        <w:t>kor under övergångs</w:t>
      </w:r>
      <w:r w:rsidRPr="00403067">
        <w:softHyphen/>
        <w:t>perioden. Vilka villkor som i så fall ska ställas upp och hur lång övergångs</w:t>
      </w:r>
      <w:r w:rsidRPr="00403067">
        <w:softHyphen/>
        <w:t>perioden ska vara får av</w:t>
      </w:r>
      <w:r w:rsidRPr="00403067">
        <w:softHyphen/>
        <w:t>göras i det enskilda fallet efter en avvägning mellan behoven hos dem som drar nytta av skyldigheten, vilka valmöjlig</w:t>
      </w:r>
      <w:r w:rsidRPr="00403067">
        <w:softHyphen/>
        <w:t>het</w:t>
      </w:r>
      <w:r w:rsidRPr="00403067">
        <w:softHyphen/>
        <w:t>er slut</w:t>
      </w:r>
      <w:r w:rsidRPr="00403067">
        <w:softHyphen/>
        <w:t>använ</w:t>
      </w:r>
      <w:r>
        <w:softHyphen/>
      </w:r>
      <w:r w:rsidRPr="00403067">
        <w:t>dar</w:t>
      </w:r>
      <w:r w:rsidRPr="00403067">
        <w:softHyphen/>
        <w:t>na har och kravet att en skyldighet inte ska gälla längre än nödvändigt.</w:t>
      </w:r>
    </w:p>
    <w:p w14:paraId="533BD10E" w14:textId="77777777" w:rsidR="00D85371" w:rsidRPr="00403067" w:rsidRDefault="00D85371" w:rsidP="00D85371">
      <w:pPr>
        <w:pStyle w:val="Brdtextmedindrag"/>
      </w:pPr>
      <w:r w:rsidRPr="00403067">
        <w:t>Enligt 8 § är det också möjligt att ålägga nya skyldigheter om marknads</w:t>
      </w:r>
      <w:r w:rsidRPr="00403067">
        <w:softHyphen/>
        <w:t>utvecklingen motiverar det.</w:t>
      </w:r>
    </w:p>
    <w:p w14:paraId="38CFF9ED" w14:textId="77777777" w:rsidR="00D85371" w:rsidRPr="00403067" w:rsidRDefault="00D85371" w:rsidP="00D85371">
      <w:pPr>
        <w:pStyle w:val="Rubrik4utannumrering"/>
      </w:pPr>
      <w:r w:rsidRPr="00403067">
        <w:t>Skadestånd</w:t>
      </w:r>
    </w:p>
    <w:p w14:paraId="1DB3CBE5" w14:textId="77777777" w:rsidR="00D85371" w:rsidRPr="00403067" w:rsidRDefault="00D85371" w:rsidP="00D85371">
      <w:pPr>
        <w:pStyle w:val="Brdtext"/>
        <w:rPr>
          <w:sz w:val="18"/>
          <w:szCs w:val="18"/>
        </w:rPr>
      </w:pPr>
      <w:r w:rsidRPr="00403067">
        <w:rPr>
          <w:b/>
          <w:sz w:val="18"/>
          <w:szCs w:val="18"/>
        </w:rPr>
        <w:t>35 §</w:t>
      </w:r>
      <w:r w:rsidRPr="00403067">
        <w:rPr>
          <w:sz w:val="18"/>
          <w:szCs w:val="18"/>
        </w:rPr>
        <w:t>    </w:t>
      </w:r>
      <w:r w:rsidRPr="00403067">
        <w:rPr>
          <w:spacing w:val="-2"/>
          <w:sz w:val="18"/>
          <w:szCs w:val="18"/>
        </w:rPr>
        <w:t xml:space="preserve">Om en operatör som </w:t>
      </w:r>
      <w:r w:rsidRPr="00403067">
        <w:rPr>
          <w:sz w:val="18"/>
          <w:szCs w:val="18"/>
        </w:rPr>
        <w:t xml:space="preserve">är ett företag med betydande inflytande på en marknad uppsåtligen eller av oaktsamhet vidtar en åtgärd som strider mot en skyldighet som </w:t>
      </w:r>
      <w:r>
        <w:rPr>
          <w:sz w:val="18"/>
          <w:szCs w:val="18"/>
        </w:rPr>
        <w:t xml:space="preserve">har </w:t>
      </w:r>
      <w:r w:rsidRPr="00403067">
        <w:rPr>
          <w:sz w:val="18"/>
          <w:szCs w:val="18"/>
        </w:rPr>
        <w:t xml:space="preserve">beslutats med stöd av 8 §, ska operatören ersätta den skada som uppkommer genom åtgärden. Detsamma gäller </w:t>
      </w:r>
      <w:r>
        <w:rPr>
          <w:sz w:val="18"/>
          <w:szCs w:val="18"/>
        </w:rPr>
        <w:t xml:space="preserve">för </w:t>
      </w:r>
      <w:r w:rsidRPr="00403067">
        <w:rPr>
          <w:sz w:val="18"/>
          <w:szCs w:val="18"/>
        </w:rPr>
        <w:t xml:space="preserve">den som uppsåtligen eller av oaktsamhet </w:t>
      </w:r>
      <w:r>
        <w:rPr>
          <w:sz w:val="18"/>
          <w:szCs w:val="18"/>
        </w:rPr>
        <w:t xml:space="preserve">inte </w:t>
      </w:r>
      <w:r w:rsidRPr="00403067">
        <w:rPr>
          <w:sz w:val="18"/>
          <w:szCs w:val="18"/>
        </w:rPr>
        <w:t>vidta</w:t>
      </w:r>
      <w:r>
        <w:rPr>
          <w:sz w:val="18"/>
          <w:szCs w:val="18"/>
        </w:rPr>
        <w:t>r</w:t>
      </w:r>
      <w:r w:rsidRPr="00403067">
        <w:rPr>
          <w:sz w:val="18"/>
          <w:szCs w:val="18"/>
        </w:rPr>
        <w:t xml:space="preserve"> en åtgärd som är nödvändig för att följa en sådan skyldighet.</w:t>
      </w:r>
    </w:p>
    <w:p w14:paraId="15A1DF05" w14:textId="77777777" w:rsidR="00D85371" w:rsidRPr="00403067" w:rsidRDefault="00D85371" w:rsidP="00D85371">
      <w:pPr>
        <w:pStyle w:val="Brdtextmedindrag"/>
        <w:rPr>
          <w:sz w:val="18"/>
          <w:szCs w:val="18"/>
        </w:rPr>
      </w:pPr>
      <w:r w:rsidRPr="00403067">
        <w:rPr>
          <w:sz w:val="18"/>
          <w:szCs w:val="18"/>
        </w:rPr>
        <w:t>Rätten till sådan ersättning faller bort om talan inte väcks inom tio år från det att skadan uppkom.</w:t>
      </w:r>
    </w:p>
    <w:p w14:paraId="7DF57996" w14:textId="77777777" w:rsidR="00D85371" w:rsidRPr="00403067" w:rsidRDefault="00D85371" w:rsidP="00D85371">
      <w:pPr>
        <w:pStyle w:val="Brdtextmedindrag"/>
        <w:ind w:firstLine="0"/>
      </w:pPr>
    </w:p>
    <w:p w14:paraId="4D46673A" w14:textId="6AE552D0" w:rsidR="00D85371" w:rsidRPr="00403067" w:rsidRDefault="00D85371" w:rsidP="00D85371">
      <w:pPr>
        <w:pStyle w:val="Brdtext"/>
      </w:pPr>
      <w:r w:rsidRPr="00403067">
        <w:t xml:space="preserve">Paragrafen innebär att överträdelser av </w:t>
      </w:r>
      <w:r>
        <w:t xml:space="preserve">ett </w:t>
      </w:r>
      <w:r w:rsidRPr="00403067">
        <w:t xml:space="preserve">beslut </w:t>
      </w:r>
      <w:r>
        <w:t xml:space="preserve">enligt 8 § om att ålägga en SMP-operatör </w:t>
      </w:r>
      <w:r w:rsidRPr="00403067">
        <w:t>skyldigheter enligt 12−21 §§ är skadestånds</w:t>
      </w:r>
      <w:r>
        <w:softHyphen/>
      </w:r>
      <w:r w:rsidRPr="00403067">
        <w:t>sanktione</w:t>
      </w:r>
      <w:r>
        <w:softHyphen/>
      </w:r>
      <w:r w:rsidRPr="00403067">
        <w:t>ra</w:t>
      </w:r>
      <w:r>
        <w:softHyphen/>
      </w:r>
      <w:r w:rsidRPr="00403067">
        <w:t>de. Paragrafen motsvarar i sak 7 kap. 13 a § LEK (se prop.</w:t>
      </w:r>
      <w:r>
        <w:t> </w:t>
      </w:r>
      <w:r w:rsidRPr="00403067">
        <w:t xml:space="preserve">2006/07:119 </w:t>
      </w:r>
      <w:r w:rsidR="00EB24E6">
        <w:t>s. 3</w:t>
      </w:r>
      <w:r w:rsidRPr="00403067">
        <w:t>7 f. och 45 f.). Övervä</w:t>
      </w:r>
      <w:r w:rsidRPr="00403067">
        <w:softHyphen/>
        <w:t>gandena finns i avsnitt 6.</w:t>
      </w:r>
    </w:p>
    <w:p w14:paraId="20F3001A" w14:textId="77777777" w:rsidR="00D85371" w:rsidRPr="00403067" w:rsidRDefault="00D85371" w:rsidP="00D85371">
      <w:pPr>
        <w:pStyle w:val="Rubrik4utannumrering"/>
      </w:pPr>
      <w:r w:rsidRPr="00403067">
        <w:t>Samråd inför beslut</w:t>
      </w:r>
    </w:p>
    <w:p w14:paraId="2557ABBB" w14:textId="77777777" w:rsidR="00D85371" w:rsidRPr="00403067" w:rsidRDefault="00D85371" w:rsidP="00D85371">
      <w:pPr>
        <w:pStyle w:val="Rubrik5utannumrering"/>
        <w:spacing w:before="0"/>
      </w:pPr>
      <w:r w:rsidRPr="00403067">
        <w:t>Samråd med berörda parter</w:t>
      </w:r>
    </w:p>
    <w:p w14:paraId="2F63E6F2" w14:textId="054F7BE4" w:rsidR="00D85371" w:rsidRPr="00403067" w:rsidRDefault="00D85371" w:rsidP="00F775E2">
      <w:pPr>
        <w:pStyle w:val="Brdtext"/>
        <w:rPr>
          <w:rFonts w:eastAsiaTheme="majorEastAsia" w:cstheme="majorBidi"/>
          <w:bCs/>
          <w:iCs/>
          <w:sz w:val="18"/>
          <w:szCs w:val="18"/>
        </w:rPr>
      </w:pPr>
      <w:r w:rsidRPr="00403067" w:rsidDel="00406592">
        <w:rPr>
          <w:rFonts w:eastAsiaTheme="majorEastAsia" w:cstheme="majorBidi"/>
          <w:b/>
          <w:bCs/>
          <w:iCs/>
          <w:sz w:val="18"/>
          <w:szCs w:val="18"/>
        </w:rPr>
        <w:t>3</w:t>
      </w:r>
      <w:r w:rsidRPr="00403067">
        <w:rPr>
          <w:rFonts w:eastAsiaTheme="majorEastAsia" w:cstheme="majorBidi"/>
          <w:b/>
          <w:bCs/>
          <w:iCs/>
          <w:sz w:val="18"/>
          <w:szCs w:val="18"/>
        </w:rPr>
        <w:t>6</w:t>
      </w:r>
      <w:r w:rsidRPr="00403067" w:rsidDel="00406592">
        <w:rPr>
          <w:rFonts w:eastAsiaTheme="majorEastAsia" w:cstheme="majorBidi"/>
          <w:b/>
          <w:bCs/>
          <w:iCs/>
          <w:sz w:val="18"/>
          <w:szCs w:val="18"/>
        </w:rPr>
        <w:t> §</w:t>
      </w:r>
      <w:r w:rsidRPr="00403067" w:rsidDel="00406592">
        <w:rPr>
          <w:rFonts w:eastAsiaTheme="majorEastAsia" w:cstheme="majorBidi"/>
          <w:bCs/>
          <w:iCs/>
          <w:sz w:val="18"/>
          <w:szCs w:val="18"/>
        </w:rPr>
        <w:t>    </w:t>
      </w:r>
      <w:r w:rsidRPr="00403067">
        <w:rPr>
          <w:rFonts w:eastAsiaTheme="majorEastAsia" w:cstheme="majorBidi"/>
          <w:bCs/>
          <w:iCs/>
          <w:sz w:val="18"/>
          <w:szCs w:val="18"/>
        </w:rPr>
        <w:t xml:space="preserve">När regleringsmyndigheten </w:t>
      </w:r>
      <w:r w:rsidRPr="00403067" w:rsidDel="00406592">
        <w:rPr>
          <w:rFonts w:eastAsiaTheme="majorEastAsia" w:cstheme="majorBidi"/>
          <w:bCs/>
          <w:iCs/>
          <w:sz w:val="18"/>
          <w:szCs w:val="18"/>
        </w:rPr>
        <w:t xml:space="preserve">avser att fatta ett beslut enligt </w:t>
      </w:r>
      <w:r w:rsidRPr="00403067" w:rsidDel="00406592">
        <w:rPr>
          <w:rFonts w:eastAsiaTheme="majorEastAsia" w:cstheme="majorBidi"/>
          <w:sz w:val="18"/>
          <w:szCs w:val="18"/>
        </w:rPr>
        <w:t>3</w:t>
      </w:r>
      <w:r w:rsidRPr="00403067">
        <w:rPr>
          <w:rFonts w:eastAsiaTheme="majorEastAsia" w:cstheme="majorBidi"/>
          <w:sz w:val="18"/>
          <w:szCs w:val="18"/>
        </w:rPr>
        <w:t xml:space="preserve"> eller </w:t>
      </w:r>
      <w:r w:rsidRPr="00403067" w:rsidDel="00406592">
        <w:rPr>
          <w:rFonts w:eastAsiaTheme="majorEastAsia" w:cstheme="majorBidi"/>
          <w:sz w:val="18"/>
          <w:szCs w:val="18"/>
        </w:rPr>
        <w:t>4</w:t>
      </w:r>
      <w:r w:rsidRPr="00403067">
        <w:rPr>
          <w:rFonts w:eastAsiaTheme="majorEastAsia" w:cstheme="majorBidi"/>
          <w:sz w:val="18"/>
          <w:szCs w:val="18"/>
        </w:rPr>
        <w:t> §, 5 §</w:t>
      </w:r>
      <w:r w:rsidR="007D0C84">
        <w:rPr>
          <w:rFonts w:eastAsiaTheme="majorEastAsia" w:cstheme="majorBidi"/>
          <w:sz w:val="18"/>
          <w:szCs w:val="18"/>
        </w:rPr>
        <w:t xml:space="preserve"> </w:t>
      </w:r>
      <w:r w:rsidRPr="00403067">
        <w:rPr>
          <w:rFonts w:eastAsiaTheme="majorEastAsia" w:cstheme="majorBidi"/>
          <w:sz w:val="18"/>
          <w:szCs w:val="18"/>
        </w:rPr>
        <w:t>andra stycket, 8 §</w:t>
      </w:r>
      <w:r w:rsidRPr="00403067" w:rsidDel="00406592">
        <w:rPr>
          <w:rFonts w:eastAsiaTheme="majorEastAsia" w:cstheme="majorBidi"/>
          <w:sz w:val="18"/>
          <w:szCs w:val="18"/>
        </w:rPr>
        <w:t xml:space="preserve">, </w:t>
      </w:r>
      <w:r w:rsidRPr="00403067">
        <w:rPr>
          <w:rFonts w:eastAsiaTheme="majorEastAsia" w:cstheme="majorBidi"/>
          <w:sz w:val="18"/>
          <w:szCs w:val="18"/>
        </w:rPr>
        <w:t>22 § första stycket eller 28</w:t>
      </w:r>
      <w:r w:rsidRPr="00403067" w:rsidDel="00406592">
        <w:rPr>
          <w:rFonts w:eastAsiaTheme="majorEastAsia" w:cstheme="majorBidi"/>
          <w:sz w:val="18"/>
          <w:szCs w:val="18"/>
        </w:rPr>
        <w:t xml:space="preserve">, </w:t>
      </w:r>
      <w:r w:rsidRPr="00403067">
        <w:rPr>
          <w:rFonts w:eastAsiaTheme="majorEastAsia" w:cstheme="majorBidi"/>
          <w:sz w:val="18"/>
          <w:szCs w:val="18"/>
        </w:rPr>
        <w:t xml:space="preserve">29, 32, 33 eller </w:t>
      </w:r>
      <w:r w:rsidRPr="00403067" w:rsidDel="00406592">
        <w:rPr>
          <w:rFonts w:eastAsiaTheme="majorEastAsia" w:cstheme="majorBidi"/>
          <w:sz w:val="18"/>
          <w:szCs w:val="18"/>
        </w:rPr>
        <w:t>34</w:t>
      </w:r>
      <w:r w:rsidRPr="00403067">
        <w:rPr>
          <w:rFonts w:eastAsiaTheme="majorEastAsia" w:cstheme="majorBidi"/>
          <w:sz w:val="18"/>
          <w:szCs w:val="18"/>
        </w:rPr>
        <w:t> </w:t>
      </w:r>
      <w:r w:rsidRPr="00403067" w:rsidDel="00406592">
        <w:rPr>
          <w:rFonts w:eastAsiaTheme="majorEastAsia" w:cstheme="majorBidi"/>
          <w:sz w:val="18"/>
          <w:szCs w:val="18"/>
        </w:rPr>
        <w:t>§</w:t>
      </w:r>
      <w:r w:rsidRPr="00403067">
        <w:rPr>
          <w:rFonts w:eastAsiaTheme="majorEastAsia" w:cstheme="majorBidi"/>
          <w:bCs/>
          <w:iCs/>
          <w:sz w:val="18"/>
          <w:szCs w:val="18"/>
        </w:rPr>
        <w:t xml:space="preserve"> </w:t>
      </w:r>
      <w:r w:rsidRPr="00403067" w:rsidDel="00406592">
        <w:rPr>
          <w:rFonts w:eastAsiaTheme="majorEastAsia" w:cstheme="majorBidi"/>
          <w:bCs/>
          <w:iCs/>
          <w:sz w:val="18"/>
          <w:szCs w:val="18"/>
        </w:rPr>
        <w:t xml:space="preserve">ska </w:t>
      </w:r>
      <w:r w:rsidRPr="00403067">
        <w:rPr>
          <w:rFonts w:eastAsiaTheme="majorEastAsia" w:cstheme="majorBidi"/>
          <w:bCs/>
          <w:iCs/>
          <w:sz w:val="18"/>
          <w:szCs w:val="18"/>
        </w:rPr>
        <w:t>myndig</w:t>
      </w:r>
      <w:r w:rsidRPr="00403067">
        <w:rPr>
          <w:rFonts w:eastAsiaTheme="majorEastAsia" w:cstheme="majorBidi"/>
          <w:bCs/>
          <w:iCs/>
          <w:sz w:val="18"/>
          <w:szCs w:val="18"/>
        </w:rPr>
        <w:softHyphen/>
        <w:t>heten</w:t>
      </w:r>
      <w:r w:rsidRPr="00403067" w:rsidDel="00406592">
        <w:rPr>
          <w:rFonts w:eastAsiaTheme="majorEastAsia" w:cstheme="majorBidi"/>
          <w:bCs/>
          <w:iCs/>
          <w:sz w:val="18"/>
          <w:szCs w:val="18"/>
        </w:rPr>
        <w:t xml:space="preserve"> upprätta ett förslag och ge berörda parter </w:t>
      </w:r>
      <w:r>
        <w:rPr>
          <w:rFonts w:eastAsiaTheme="majorEastAsia" w:cstheme="majorBidi"/>
          <w:bCs/>
          <w:iCs/>
          <w:sz w:val="18"/>
          <w:szCs w:val="18"/>
        </w:rPr>
        <w:t xml:space="preserve">skälig tid </w:t>
      </w:r>
      <w:r w:rsidRPr="00403067" w:rsidDel="00406592">
        <w:rPr>
          <w:rFonts w:eastAsiaTheme="majorEastAsia" w:cstheme="majorBidi"/>
          <w:bCs/>
          <w:iCs/>
          <w:sz w:val="18"/>
          <w:szCs w:val="18"/>
        </w:rPr>
        <w:t>att yttra sig över förslaget</w:t>
      </w:r>
      <w:r>
        <w:rPr>
          <w:rFonts w:eastAsiaTheme="majorEastAsia" w:cstheme="majorBidi"/>
          <w:bCs/>
          <w:iCs/>
          <w:sz w:val="18"/>
          <w:szCs w:val="18"/>
        </w:rPr>
        <w:t>.</w:t>
      </w:r>
      <w:r w:rsidRPr="00403067" w:rsidDel="00406592">
        <w:rPr>
          <w:rFonts w:eastAsiaTheme="majorEastAsia" w:cstheme="majorBidi"/>
          <w:bCs/>
          <w:iCs/>
          <w:sz w:val="18"/>
          <w:szCs w:val="18"/>
        </w:rPr>
        <w:t xml:space="preserve"> </w:t>
      </w:r>
      <w:r>
        <w:rPr>
          <w:rFonts w:eastAsiaTheme="majorEastAsia" w:cstheme="majorBidi"/>
          <w:bCs/>
          <w:iCs/>
          <w:sz w:val="18"/>
          <w:szCs w:val="18"/>
        </w:rPr>
        <w:t xml:space="preserve">Tiden ska uppgå till </w:t>
      </w:r>
      <w:r w:rsidRPr="00403067" w:rsidDel="00406592">
        <w:rPr>
          <w:rFonts w:eastAsiaTheme="majorEastAsia" w:cstheme="majorBidi"/>
          <w:bCs/>
          <w:iCs/>
          <w:sz w:val="18"/>
          <w:szCs w:val="18"/>
        </w:rPr>
        <w:t>minst 30</w:t>
      </w:r>
      <w:r w:rsidRPr="00403067">
        <w:rPr>
          <w:rFonts w:eastAsiaTheme="majorEastAsia" w:cstheme="majorBidi"/>
          <w:bCs/>
          <w:iCs/>
          <w:sz w:val="18"/>
          <w:szCs w:val="18"/>
        </w:rPr>
        <w:t> </w:t>
      </w:r>
      <w:r w:rsidRPr="00403067" w:rsidDel="00406592">
        <w:rPr>
          <w:rFonts w:eastAsiaTheme="majorEastAsia" w:cstheme="majorBidi"/>
          <w:bCs/>
          <w:iCs/>
          <w:sz w:val="18"/>
          <w:szCs w:val="18"/>
        </w:rPr>
        <w:t>dagar om det inte finns särskilda skäl mot det. Det</w:t>
      </w:r>
      <w:r w:rsidRPr="00403067">
        <w:rPr>
          <w:rFonts w:eastAsiaTheme="majorEastAsia" w:cstheme="majorBidi"/>
          <w:bCs/>
          <w:iCs/>
          <w:sz w:val="18"/>
          <w:szCs w:val="18"/>
        </w:rPr>
        <w:softHyphen/>
      </w:r>
      <w:r w:rsidRPr="00403067" w:rsidDel="00406592">
        <w:rPr>
          <w:rFonts w:eastAsiaTheme="majorEastAsia" w:cstheme="majorBidi"/>
          <w:bCs/>
          <w:iCs/>
          <w:sz w:val="18"/>
          <w:szCs w:val="18"/>
        </w:rPr>
        <w:t xml:space="preserve">samma ska gälla </w:t>
      </w:r>
      <w:r>
        <w:rPr>
          <w:rFonts w:eastAsiaTheme="majorEastAsia" w:cstheme="majorBidi"/>
          <w:bCs/>
          <w:iCs/>
          <w:sz w:val="18"/>
          <w:szCs w:val="18"/>
        </w:rPr>
        <w:t>in</w:t>
      </w:r>
      <w:r w:rsidRPr="00403067" w:rsidDel="00406592">
        <w:rPr>
          <w:rFonts w:eastAsiaTheme="majorEastAsia" w:cstheme="majorBidi"/>
          <w:bCs/>
          <w:iCs/>
          <w:sz w:val="18"/>
          <w:szCs w:val="18"/>
        </w:rPr>
        <w:t>för beslut om att fastställa en marknad enligt 5</w:t>
      </w:r>
      <w:r w:rsidRPr="00403067">
        <w:rPr>
          <w:rFonts w:eastAsiaTheme="majorEastAsia" w:cstheme="majorBidi"/>
          <w:bCs/>
          <w:iCs/>
          <w:sz w:val="18"/>
          <w:szCs w:val="18"/>
        </w:rPr>
        <w:t> </w:t>
      </w:r>
      <w:r w:rsidRPr="00403067" w:rsidDel="00406592">
        <w:rPr>
          <w:rFonts w:eastAsiaTheme="majorEastAsia" w:cstheme="majorBidi"/>
          <w:bCs/>
          <w:iCs/>
          <w:sz w:val="18"/>
          <w:szCs w:val="18"/>
        </w:rPr>
        <w:t xml:space="preserve">§ </w:t>
      </w:r>
      <w:r w:rsidRPr="00403067">
        <w:rPr>
          <w:rFonts w:eastAsiaTheme="majorEastAsia" w:cstheme="majorBidi"/>
          <w:bCs/>
          <w:iCs/>
          <w:sz w:val="18"/>
          <w:szCs w:val="18"/>
        </w:rPr>
        <w:t xml:space="preserve">första stycket </w:t>
      </w:r>
      <w:r w:rsidRPr="00403067" w:rsidDel="00406592">
        <w:rPr>
          <w:rFonts w:eastAsiaTheme="majorEastAsia" w:cstheme="majorBidi"/>
          <w:bCs/>
          <w:iCs/>
          <w:sz w:val="18"/>
          <w:szCs w:val="18"/>
        </w:rPr>
        <w:t xml:space="preserve">som </w:t>
      </w:r>
      <w:r>
        <w:rPr>
          <w:rFonts w:eastAsiaTheme="majorEastAsia" w:cstheme="majorBidi"/>
          <w:bCs/>
          <w:iCs/>
          <w:sz w:val="18"/>
          <w:szCs w:val="18"/>
        </w:rPr>
        <w:t>avviker</w:t>
      </w:r>
      <w:r w:rsidRPr="00403067" w:rsidDel="00406592">
        <w:rPr>
          <w:rFonts w:eastAsiaTheme="majorEastAsia" w:cstheme="majorBidi"/>
          <w:bCs/>
          <w:iCs/>
          <w:sz w:val="18"/>
          <w:szCs w:val="18"/>
        </w:rPr>
        <w:t xml:space="preserve"> från de</w:t>
      </w:r>
      <w:r>
        <w:rPr>
          <w:rFonts w:eastAsiaTheme="majorEastAsia" w:cstheme="majorBidi"/>
          <w:bCs/>
          <w:iCs/>
          <w:sz w:val="18"/>
          <w:szCs w:val="18"/>
        </w:rPr>
        <w:t xml:space="preserve"> marknader</w:t>
      </w:r>
      <w:r w:rsidRPr="00403067" w:rsidDel="00406592">
        <w:rPr>
          <w:rFonts w:eastAsiaTheme="majorEastAsia" w:cstheme="majorBidi"/>
          <w:bCs/>
          <w:iCs/>
          <w:sz w:val="18"/>
          <w:szCs w:val="18"/>
        </w:rPr>
        <w:t xml:space="preserve"> som framgår av Europeiska kom</w:t>
      </w:r>
      <w:r w:rsidRPr="00403067">
        <w:rPr>
          <w:rFonts w:eastAsiaTheme="majorEastAsia" w:cstheme="majorBidi"/>
          <w:bCs/>
          <w:iCs/>
          <w:sz w:val="18"/>
          <w:szCs w:val="18"/>
        </w:rPr>
        <w:softHyphen/>
      </w:r>
      <w:r w:rsidRPr="00403067" w:rsidDel="00406592">
        <w:rPr>
          <w:rFonts w:eastAsiaTheme="majorEastAsia" w:cstheme="majorBidi"/>
          <w:bCs/>
          <w:iCs/>
          <w:sz w:val="18"/>
          <w:szCs w:val="18"/>
        </w:rPr>
        <w:t>mis</w:t>
      </w:r>
      <w:r w:rsidRPr="00403067">
        <w:rPr>
          <w:rFonts w:eastAsiaTheme="majorEastAsia" w:cstheme="majorBidi"/>
          <w:bCs/>
          <w:iCs/>
          <w:sz w:val="18"/>
          <w:szCs w:val="18"/>
        </w:rPr>
        <w:softHyphen/>
      </w:r>
      <w:r w:rsidRPr="00403067" w:rsidDel="00406592">
        <w:rPr>
          <w:rFonts w:eastAsiaTheme="majorEastAsia" w:cstheme="majorBidi"/>
          <w:bCs/>
          <w:iCs/>
          <w:sz w:val="18"/>
          <w:szCs w:val="18"/>
        </w:rPr>
        <w:t>sion</w:t>
      </w:r>
      <w:r w:rsidRPr="00403067">
        <w:rPr>
          <w:rFonts w:eastAsiaTheme="majorEastAsia" w:cstheme="majorBidi"/>
          <w:bCs/>
          <w:iCs/>
          <w:sz w:val="18"/>
          <w:szCs w:val="18"/>
        </w:rPr>
        <w:softHyphen/>
      </w:r>
      <w:r w:rsidRPr="00403067" w:rsidDel="00406592">
        <w:rPr>
          <w:rFonts w:eastAsiaTheme="majorEastAsia" w:cstheme="majorBidi"/>
          <w:bCs/>
          <w:iCs/>
          <w:sz w:val="18"/>
          <w:szCs w:val="18"/>
        </w:rPr>
        <w:t>ens rekom</w:t>
      </w:r>
      <w:r w:rsidRPr="00403067">
        <w:rPr>
          <w:rFonts w:eastAsiaTheme="majorEastAsia" w:cstheme="majorBidi"/>
          <w:bCs/>
          <w:iCs/>
          <w:sz w:val="18"/>
          <w:szCs w:val="18"/>
        </w:rPr>
        <w:softHyphen/>
      </w:r>
      <w:r w:rsidRPr="00403067" w:rsidDel="00406592">
        <w:rPr>
          <w:rFonts w:eastAsiaTheme="majorEastAsia" w:cstheme="majorBidi"/>
          <w:bCs/>
          <w:iCs/>
          <w:sz w:val="18"/>
          <w:szCs w:val="18"/>
        </w:rPr>
        <w:t>menda</w:t>
      </w:r>
      <w:r>
        <w:rPr>
          <w:rFonts w:eastAsiaTheme="majorEastAsia" w:cstheme="majorBidi"/>
          <w:bCs/>
          <w:iCs/>
          <w:sz w:val="18"/>
          <w:szCs w:val="18"/>
        </w:rPr>
        <w:softHyphen/>
      </w:r>
      <w:r w:rsidRPr="00403067" w:rsidDel="00406592">
        <w:rPr>
          <w:rFonts w:eastAsiaTheme="majorEastAsia" w:cstheme="majorBidi"/>
          <w:bCs/>
          <w:iCs/>
          <w:sz w:val="18"/>
          <w:szCs w:val="18"/>
        </w:rPr>
        <w:t>tion</w:t>
      </w:r>
      <w:r>
        <w:rPr>
          <w:rFonts w:eastAsiaTheme="majorEastAsia" w:cstheme="majorBidi"/>
          <w:bCs/>
          <w:iCs/>
          <w:sz w:val="18"/>
          <w:szCs w:val="18"/>
        </w:rPr>
        <w:t xml:space="preserve"> om relevanta produkt- och tjänstemarknader</w:t>
      </w:r>
      <w:r w:rsidRPr="00403067" w:rsidDel="00406592">
        <w:rPr>
          <w:rFonts w:eastAsiaTheme="majorEastAsia" w:cstheme="majorBidi"/>
          <w:bCs/>
          <w:iCs/>
          <w:sz w:val="18"/>
          <w:szCs w:val="18"/>
        </w:rPr>
        <w:t>.</w:t>
      </w:r>
    </w:p>
    <w:p w14:paraId="269FACBB" w14:textId="77777777" w:rsidR="00D85371" w:rsidRPr="00403067" w:rsidRDefault="00D85371" w:rsidP="00F775E2">
      <w:pPr>
        <w:pStyle w:val="Brdtextmedindrag"/>
        <w:rPr>
          <w:rFonts w:eastAsiaTheme="minorHAnsi" w:cstheme="minorBidi"/>
          <w:sz w:val="18"/>
          <w:szCs w:val="18"/>
        </w:rPr>
      </w:pPr>
      <w:r w:rsidRPr="00403067">
        <w:rPr>
          <w:sz w:val="18"/>
          <w:szCs w:val="18"/>
        </w:rPr>
        <w:t xml:space="preserve">Första stycket gäller inte </w:t>
      </w:r>
      <w:r>
        <w:rPr>
          <w:sz w:val="18"/>
          <w:szCs w:val="18"/>
        </w:rPr>
        <w:t xml:space="preserve">när </w:t>
      </w:r>
      <w:r w:rsidRPr="00403067">
        <w:rPr>
          <w:sz w:val="18"/>
          <w:szCs w:val="18"/>
        </w:rPr>
        <w:t>en tvist har hänskjutits till prövning enligt 11 kap. 1</w:t>
      </w:r>
      <w:r>
        <w:rPr>
          <w:sz w:val="18"/>
          <w:szCs w:val="18"/>
        </w:rPr>
        <w:t>4</w:t>
      </w:r>
      <w:r w:rsidRPr="00403067">
        <w:rPr>
          <w:sz w:val="18"/>
          <w:szCs w:val="18"/>
        </w:rPr>
        <w:t> §.</w:t>
      </w:r>
    </w:p>
    <w:p w14:paraId="56B23B1A" w14:textId="77777777" w:rsidR="00D85371" w:rsidRPr="00403067" w:rsidRDefault="00D85371" w:rsidP="00D85371">
      <w:pPr>
        <w:pStyle w:val="Brdtextmedindrag"/>
        <w:ind w:firstLine="0"/>
        <w:rPr>
          <w:rFonts w:eastAsiaTheme="minorHAnsi" w:cstheme="minorBidi"/>
        </w:rPr>
      </w:pPr>
    </w:p>
    <w:p w14:paraId="0E9244FE" w14:textId="77777777" w:rsidR="00D85371" w:rsidRPr="00403067" w:rsidRDefault="00D85371" w:rsidP="00D85371">
      <w:pPr>
        <w:pStyle w:val="Brdtextmedindrag"/>
        <w:ind w:firstLine="0"/>
      </w:pPr>
      <w:r w:rsidRPr="00403067">
        <w:t>Paragrafen innehåller en skyldighet att samråda med berörda parter innan reglerings</w:t>
      </w:r>
      <w:r w:rsidRPr="00403067">
        <w:softHyphen/>
        <w:t>myndigheten fattar beslut enligt kapitlet. Den genomför arti</w:t>
      </w:r>
      <w:r w:rsidRPr="00403067">
        <w:softHyphen/>
        <w:t>kel 23.1 jämförd med artiklarna 44.1, 61.5, 64.3, 67.1, 67.5, 68.4 d och 68.6 i EU-direktivet. Övervä</w:t>
      </w:r>
      <w:r w:rsidRPr="00403067">
        <w:softHyphen/>
        <w:t>gandena finns i avsnitt 14.10.</w:t>
      </w:r>
    </w:p>
    <w:p w14:paraId="1C6D7102" w14:textId="5BAA45B5" w:rsidR="00D85371" w:rsidRPr="00403067" w:rsidRDefault="00D85371" w:rsidP="00D85371">
      <w:pPr>
        <w:pStyle w:val="Brdtextmedindrag"/>
      </w:pPr>
      <w:r w:rsidRPr="00403067">
        <w:rPr>
          <w:i/>
          <w:iCs/>
        </w:rPr>
        <w:lastRenderedPageBreak/>
        <w:t>Första stycket</w:t>
      </w:r>
      <w:r w:rsidRPr="00403067">
        <w:t xml:space="preserve"> motsvarar delvis 8 kap. 8 § och 10 § första stycket LEK (se prop. 2002/03:110 </w:t>
      </w:r>
      <w:r w:rsidR="00EB24E6">
        <w:t>s. 2</w:t>
      </w:r>
      <w:r w:rsidRPr="00403067">
        <w:t xml:space="preserve">78 f. och 404 f. och prop. 2010/11:115 </w:t>
      </w:r>
      <w:r w:rsidR="00EB24E6">
        <w:t>s. 8</w:t>
      </w:r>
      <w:r w:rsidRPr="00403067">
        <w:t>3 f. och 192). Samtliga beslut som pekas ut genom hänvisningar till aktuella paragrafer ska föregås av ett obligatoriskt samråd med berörda parter. Samrådet ska pågå under den tid som behövs med hänsyn till frågans kom</w:t>
      </w:r>
      <w:r>
        <w:softHyphen/>
      </w:r>
      <w:r w:rsidRPr="00403067">
        <w:t>plexitet. Tiden ska vara minst 30 dagar. Endast i undantagsfall får tids</w:t>
      </w:r>
      <w:r>
        <w:softHyphen/>
      </w:r>
      <w:r w:rsidRPr="00403067">
        <w:t>fristen för att yttra sig bestämmas till en kortare tid.</w:t>
      </w:r>
    </w:p>
    <w:p w14:paraId="2D951E10" w14:textId="1D83CC90" w:rsidR="00D85371" w:rsidRPr="00403067" w:rsidRDefault="00D85371" w:rsidP="00D85371">
      <w:pPr>
        <w:pStyle w:val="Brdtextmedindrag"/>
      </w:pPr>
      <w:r w:rsidRPr="00403067">
        <w:rPr>
          <w:i/>
          <w:iCs/>
        </w:rPr>
        <w:t>Andra stycket</w:t>
      </w:r>
      <w:r w:rsidRPr="00403067">
        <w:t xml:space="preserve"> motsvarar </w:t>
      </w:r>
      <w:r>
        <w:t xml:space="preserve">i sak </w:t>
      </w:r>
      <w:r w:rsidRPr="00403067">
        <w:t>8 kap. 10 § andra stycket LEK (se prop.</w:t>
      </w:r>
      <w:r w:rsidR="00B86932">
        <w:t xml:space="preserve"> </w:t>
      </w:r>
      <w:r w:rsidRPr="00403067">
        <w:t xml:space="preserve">2002/ 03:110 </w:t>
      </w:r>
      <w:r w:rsidR="00EB24E6">
        <w:t>s. 4</w:t>
      </w:r>
      <w:r w:rsidRPr="00403067">
        <w:t>05).</w:t>
      </w:r>
    </w:p>
    <w:p w14:paraId="4CAF1877" w14:textId="77777777" w:rsidR="00D85371" w:rsidRPr="00403067" w:rsidDel="00406592" w:rsidRDefault="00D85371" w:rsidP="00D85371">
      <w:pPr>
        <w:pStyle w:val="Brdtextmedindrag"/>
        <w:ind w:firstLine="0"/>
        <w:rPr>
          <w:rFonts w:eastAsiaTheme="minorHAnsi" w:cstheme="minorBidi"/>
        </w:rPr>
      </w:pPr>
    </w:p>
    <w:p w14:paraId="744A6019" w14:textId="77777777" w:rsidR="00D85371" w:rsidRPr="00403067" w:rsidRDefault="00D85371" w:rsidP="00F775E2">
      <w:pPr>
        <w:pStyle w:val="Brdtext"/>
        <w:rPr>
          <w:sz w:val="18"/>
          <w:szCs w:val="18"/>
        </w:rPr>
      </w:pPr>
      <w:r w:rsidRPr="00403067">
        <w:rPr>
          <w:rFonts w:eastAsiaTheme="majorEastAsia" w:cstheme="majorBidi"/>
          <w:b/>
          <w:bCs/>
          <w:iCs/>
          <w:sz w:val="18"/>
          <w:szCs w:val="18"/>
        </w:rPr>
        <w:t>37 §</w:t>
      </w:r>
      <w:r w:rsidRPr="00403067">
        <w:rPr>
          <w:rFonts w:eastAsiaTheme="majorEastAsia" w:cstheme="majorBidi"/>
          <w:bCs/>
          <w:iCs/>
          <w:sz w:val="18"/>
          <w:szCs w:val="18"/>
        </w:rPr>
        <w:t xml:space="preserve">    Regleringsmyndigheten ska i ett ärende enligt 22 § ge berörda parter </w:t>
      </w:r>
      <w:r>
        <w:rPr>
          <w:rFonts w:eastAsiaTheme="majorEastAsia" w:cstheme="majorBidi"/>
          <w:bCs/>
          <w:iCs/>
          <w:sz w:val="18"/>
          <w:szCs w:val="18"/>
        </w:rPr>
        <w:t xml:space="preserve">skälig tid </w:t>
      </w:r>
      <w:r w:rsidRPr="00403067">
        <w:rPr>
          <w:rFonts w:eastAsiaTheme="majorEastAsia" w:cstheme="majorBidi"/>
          <w:bCs/>
          <w:iCs/>
          <w:sz w:val="18"/>
          <w:szCs w:val="18"/>
        </w:rPr>
        <w:t>att yttra sig över det erbjudna åtagandet</w:t>
      </w:r>
      <w:r>
        <w:rPr>
          <w:rFonts w:eastAsiaTheme="majorEastAsia" w:cstheme="majorBidi"/>
          <w:bCs/>
          <w:iCs/>
          <w:sz w:val="18"/>
          <w:szCs w:val="18"/>
        </w:rPr>
        <w:t>.</w:t>
      </w:r>
      <w:r w:rsidRPr="00403067">
        <w:rPr>
          <w:rFonts w:eastAsiaTheme="majorEastAsia" w:cstheme="majorBidi"/>
          <w:bCs/>
          <w:iCs/>
          <w:sz w:val="18"/>
          <w:szCs w:val="18"/>
        </w:rPr>
        <w:t xml:space="preserve"> </w:t>
      </w:r>
      <w:r>
        <w:rPr>
          <w:rFonts w:eastAsiaTheme="majorEastAsia" w:cstheme="majorBidi"/>
          <w:bCs/>
          <w:iCs/>
          <w:sz w:val="18"/>
          <w:szCs w:val="18"/>
        </w:rPr>
        <w:t>Tiden ska uppgå till</w:t>
      </w:r>
      <w:r w:rsidRPr="00403067">
        <w:rPr>
          <w:rFonts w:eastAsiaTheme="majorEastAsia" w:cstheme="majorBidi"/>
          <w:bCs/>
          <w:iCs/>
          <w:sz w:val="18"/>
          <w:szCs w:val="18"/>
        </w:rPr>
        <w:t xml:space="preserve"> minst 30 dagar om det inte finns särskilda skäl mot det. </w:t>
      </w:r>
      <w:r>
        <w:rPr>
          <w:sz w:val="18"/>
          <w:szCs w:val="18"/>
        </w:rPr>
        <w:t xml:space="preserve">Parterna behöver dock inte ges tillfälle att yttra sig </w:t>
      </w:r>
      <w:r w:rsidRPr="00403067">
        <w:rPr>
          <w:sz w:val="18"/>
          <w:szCs w:val="18"/>
        </w:rPr>
        <w:t>om det är uppenbart att åtagandet inte uppfyller relevanta krav.</w:t>
      </w:r>
    </w:p>
    <w:p w14:paraId="64559B3C" w14:textId="77777777" w:rsidR="00D85371" w:rsidRPr="00403067" w:rsidRDefault="00D85371" w:rsidP="00D85371">
      <w:pPr>
        <w:pStyle w:val="Brdtextmedindrag"/>
        <w:ind w:firstLine="0"/>
      </w:pPr>
    </w:p>
    <w:p w14:paraId="43314C40" w14:textId="77777777" w:rsidR="00D85371" w:rsidRPr="00403067" w:rsidRDefault="00D85371" w:rsidP="00D85371">
      <w:pPr>
        <w:pStyle w:val="Brdtextmedindrag"/>
        <w:ind w:firstLine="0"/>
      </w:pPr>
      <w:r w:rsidRPr="00403067">
        <w:t>Paragrafen reglerar det s.k. marknadstestet som reglerings</w:t>
      </w:r>
      <w:r w:rsidRPr="00403067">
        <w:softHyphen/>
        <w:t>myndigheten ska utföra inför bedömningen av om ett åtagande som erbjuds av en SMP-operatör ska vara bindande för operatören enligt ett beslut av myndigheten. Paragrafen saknar motsvarighet i LEK. Den genom</w:t>
      </w:r>
      <w:r w:rsidRPr="00403067">
        <w:softHyphen/>
        <w:t>för artikel 79.2 i EU-direktivet. Övervä</w:t>
      </w:r>
      <w:r w:rsidRPr="00403067">
        <w:softHyphen/>
        <w:t>gandena finns i av</w:t>
      </w:r>
      <w:r w:rsidRPr="00403067">
        <w:softHyphen/>
        <w:t>snitt 14.10.</w:t>
      </w:r>
    </w:p>
    <w:p w14:paraId="55470BF7" w14:textId="77777777" w:rsidR="00D85371" w:rsidRPr="00403067" w:rsidRDefault="00D85371" w:rsidP="00D85371">
      <w:pPr>
        <w:pStyle w:val="Brdtextmedindrag"/>
      </w:pPr>
      <w:r w:rsidRPr="00403067">
        <w:t>Marknadstestet syftar till att ge regleringsmyndigheten tillräckligt under</w:t>
      </w:r>
      <w:r w:rsidRPr="00403067">
        <w:softHyphen/>
        <w:t xml:space="preserve">lag för att göra en bedömning av det erbjudna åtagandet, särskilt i fråga om uppställda villkor. Kravet på att utföra ett marknadstest gäller dock inte om det är uppenbart att åtagandet inte uppfyller ett eller flera relevanta </w:t>
      </w:r>
      <w:r>
        <w:t xml:space="preserve">krav, dvs. </w:t>
      </w:r>
      <w:r w:rsidRPr="00403067">
        <w:t>villkor eller kriterier</w:t>
      </w:r>
      <w:r>
        <w:t xml:space="preserve"> enligt lydelsen i EU-direktivet</w:t>
      </w:r>
      <w:r w:rsidRPr="00403067">
        <w:t>.</w:t>
      </w:r>
    </w:p>
    <w:p w14:paraId="21A2DEF8" w14:textId="06479D47" w:rsidR="00D85371" w:rsidRPr="00403067" w:rsidRDefault="00D85371" w:rsidP="00D85371">
      <w:pPr>
        <w:pStyle w:val="Brdtextmedindrag"/>
      </w:pPr>
      <w:r w:rsidRPr="00403067">
        <w:t>Marknadstestet innebär att regleringsmyndighete</w:t>
      </w:r>
      <w:r>
        <w:t>n</w:t>
      </w:r>
      <w:r w:rsidRPr="00403067">
        <w:t xml:space="preserve"> ska samråda med be</w:t>
      </w:r>
      <w:r w:rsidR="007D0C84">
        <w:softHyphen/>
      </w:r>
      <w:r w:rsidRPr="00403067">
        <w:t xml:space="preserve">rörda parter </w:t>
      </w:r>
      <w:r>
        <w:t xml:space="preserve">om </w:t>
      </w:r>
      <w:r w:rsidRPr="00403067">
        <w:t>det erbjudna åtagandet, inklusive en noggrann och detalje</w:t>
      </w:r>
      <w:r w:rsidR="007D0C84">
        <w:softHyphen/>
      </w:r>
      <w:r w:rsidRPr="00403067">
        <w:t>rad beskrivning av bl.a. de villkor som ska gälla, under den tid som behövs med tanke på frågans komplexitet. Tiden får endast i undantagsfall sättas kortare än 30 dagar. Tredje parter som påverkas direkt av det erbjudna åtagandet, såsom potentiella sam</w:t>
      </w:r>
      <w:r w:rsidRPr="00403067">
        <w:softHyphen/>
        <w:t>investerare och tillträdessökande, ska ges tillfälle att yttra sig och föreslå ändringar.</w:t>
      </w:r>
    </w:p>
    <w:p w14:paraId="00509A94" w14:textId="77777777" w:rsidR="00D85371" w:rsidRPr="00403067" w:rsidRDefault="00D85371" w:rsidP="00D85371">
      <w:pPr>
        <w:pStyle w:val="Brdtextmedindrag"/>
      </w:pPr>
      <w:r w:rsidRPr="00403067">
        <w:t>Paragrafen omfattar både åtaganden om saminvestering i anlägg</w:t>
      </w:r>
      <w:r>
        <w:t>andet</w:t>
      </w:r>
      <w:r w:rsidRPr="00403067">
        <w:t xml:space="preserve"> av ett nytt optiskt fibernät och andra åtaganden av en SMP-operatör om att följa villkor för tillträde eller andra villkor som har påverkan på konkur</w:t>
      </w:r>
      <w:r>
        <w:softHyphen/>
      </w:r>
      <w:r w:rsidRPr="00403067">
        <w:t>rens</w:t>
      </w:r>
      <w:r w:rsidRPr="00403067">
        <w:softHyphen/>
        <w:t>situationen, se författningskommentaren till 22 §. Ett beslut i ett ären</w:t>
      </w:r>
      <w:r>
        <w:softHyphen/>
      </w:r>
      <w:r w:rsidRPr="00403067">
        <w:t>de som avser ett åtagande om saminve</w:t>
      </w:r>
      <w:r w:rsidRPr="00403067">
        <w:softHyphen/>
        <w:t>ste</w:t>
      </w:r>
      <w:r w:rsidRPr="00403067">
        <w:softHyphen/>
        <w:t>ring i anlägg</w:t>
      </w:r>
      <w:r>
        <w:t>andet</w:t>
      </w:r>
      <w:r w:rsidRPr="00403067">
        <w:t xml:space="preserve"> av ett nytt optiskt fibernät enligt 22 § första stycket ska föregås av såväl ett mark</w:t>
      </w:r>
      <w:r>
        <w:softHyphen/>
      </w:r>
      <w:r w:rsidRPr="00403067">
        <w:t>nadstest enligt denna paragraf</w:t>
      </w:r>
      <w:r>
        <w:t xml:space="preserve"> </w:t>
      </w:r>
      <w:r w:rsidRPr="00403067">
        <w:t>som ett samråd enligt 36 §</w:t>
      </w:r>
      <w:r>
        <w:t>. Genom mark</w:t>
      </w:r>
      <w:r>
        <w:softHyphen/>
        <w:t xml:space="preserve">nadstestet ges </w:t>
      </w:r>
      <w:r w:rsidRPr="00403067">
        <w:t xml:space="preserve">berörda parter möjlighet att lämna synpunkter på åtagandet, </w:t>
      </w:r>
      <w:r>
        <w:t xml:space="preserve">medan </w:t>
      </w:r>
      <w:r w:rsidRPr="00403067">
        <w:t>samråd</w:t>
      </w:r>
      <w:r>
        <w:t>et</w:t>
      </w:r>
      <w:r w:rsidRPr="00403067">
        <w:t xml:space="preserve"> enligt 36 §</w:t>
      </w:r>
      <w:r>
        <w:t xml:space="preserve"> </w:t>
      </w:r>
      <w:r w:rsidRPr="00403067">
        <w:t>innebär att synpunkter hämtas in på ett förslag till beslut.</w:t>
      </w:r>
    </w:p>
    <w:p w14:paraId="2F46C202" w14:textId="77777777" w:rsidR="00D85371" w:rsidRPr="00403067" w:rsidRDefault="00D85371" w:rsidP="00D85371">
      <w:pPr>
        <w:pStyle w:val="Brdtextmedindrag"/>
      </w:pPr>
      <w:r w:rsidRPr="00403067">
        <w:t xml:space="preserve">Regeringen </w:t>
      </w:r>
      <w:r>
        <w:t xml:space="preserve">har möjlighet </w:t>
      </w:r>
      <w:r w:rsidRPr="00403067">
        <w:t>att i förordning meddela närmare bestäm</w:t>
      </w:r>
      <w:r>
        <w:softHyphen/>
      </w:r>
      <w:r w:rsidRPr="00403067">
        <w:t>mel</w:t>
      </w:r>
      <w:r>
        <w:softHyphen/>
      </w:r>
      <w:r w:rsidRPr="00403067">
        <w:t>ser om hur marknadstestet ska genomföras och vilka frågor som berörda parter bör yttra sig över.</w:t>
      </w:r>
    </w:p>
    <w:p w14:paraId="488DA0F1" w14:textId="77777777" w:rsidR="00D85371" w:rsidRPr="00403067" w:rsidRDefault="00D85371" w:rsidP="00D85371">
      <w:pPr>
        <w:pStyle w:val="Rubrik5utannumrering"/>
      </w:pPr>
      <w:r w:rsidRPr="00403067">
        <w:t>Samråd inom Europeiska unionen</w:t>
      </w:r>
    </w:p>
    <w:p w14:paraId="7C641A15" w14:textId="77777777" w:rsidR="00D85371" w:rsidRPr="00403067" w:rsidRDefault="00D85371" w:rsidP="00F775E2">
      <w:pPr>
        <w:pStyle w:val="Brdtext"/>
        <w:rPr>
          <w:sz w:val="18"/>
          <w:szCs w:val="18"/>
        </w:rPr>
      </w:pPr>
      <w:r w:rsidRPr="00403067">
        <w:rPr>
          <w:rFonts w:eastAsiaTheme="majorEastAsia" w:cstheme="majorBidi"/>
          <w:b/>
          <w:bCs/>
          <w:iCs/>
          <w:sz w:val="18"/>
          <w:szCs w:val="18"/>
        </w:rPr>
        <w:t>38 §</w:t>
      </w:r>
      <w:r w:rsidRPr="00403067">
        <w:rPr>
          <w:rFonts w:eastAsiaTheme="majorEastAsia" w:cstheme="majorBidi"/>
          <w:bCs/>
          <w:iCs/>
          <w:sz w:val="18"/>
          <w:szCs w:val="18"/>
        </w:rPr>
        <w:t xml:space="preserve">    Om ett beslut enligt </w:t>
      </w:r>
      <w:r w:rsidRPr="00403067">
        <w:rPr>
          <w:rFonts w:eastAsiaTheme="majorEastAsia" w:cstheme="majorBidi"/>
          <w:sz w:val="18"/>
          <w:szCs w:val="18"/>
        </w:rPr>
        <w:t>3, 4, 5 eller 8 §, 22 § första stycket</w:t>
      </w:r>
      <w:r>
        <w:rPr>
          <w:rFonts w:eastAsiaTheme="majorEastAsia" w:cstheme="majorBidi"/>
          <w:sz w:val="18"/>
          <w:szCs w:val="18"/>
        </w:rPr>
        <w:t xml:space="preserve"> eller</w:t>
      </w:r>
      <w:r w:rsidRPr="00403067">
        <w:rPr>
          <w:rFonts w:eastAsiaTheme="majorEastAsia" w:cstheme="majorBidi"/>
          <w:sz w:val="18"/>
          <w:szCs w:val="18"/>
        </w:rPr>
        <w:t xml:space="preserve"> 28, 29 eller 33 § </w:t>
      </w:r>
      <w:r w:rsidRPr="00403067">
        <w:rPr>
          <w:rFonts w:eastAsiaTheme="majorEastAsia" w:cstheme="majorBidi"/>
          <w:bCs/>
          <w:iCs/>
          <w:sz w:val="18"/>
          <w:szCs w:val="18"/>
        </w:rPr>
        <w:t>skulle kunna påverka handeln mellan staterna inom Euro</w:t>
      </w:r>
      <w:r w:rsidRPr="00403067">
        <w:rPr>
          <w:rFonts w:eastAsiaTheme="majorEastAsia" w:cstheme="majorBidi"/>
          <w:bCs/>
          <w:iCs/>
          <w:sz w:val="18"/>
          <w:szCs w:val="18"/>
        </w:rPr>
        <w:softHyphen/>
        <w:t>peiska ekonomiska sam</w:t>
      </w:r>
      <w:r w:rsidRPr="00403067">
        <w:rPr>
          <w:rFonts w:eastAsiaTheme="majorEastAsia" w:cstheme="majorBidi"/>
          <w:bCs/>
          <w:iCs/>
          <w:sz w:val="18"/>
          <w:szCs w:val="18"/>
        </w:rPr>
        <w:softHyphen/>
        <w:t>arbets</w:t>
      </w:r>
      <w:r w:rsidRPr="00403067">
        <w:rPr>
          <w:rFonts w:eastAsiaTheme="majorEastAsia" w:cstheme="majorBidi"/>
          <w:bCs/>
          <w:iCs/>
          <w:sz w:val="18"/>
          <w:szCs w:val="18"/>
        </w:rPr>
        <w:softHyphen/>
        <w:t>området, ska regleringsmyndigheten överlämna ett motiverat förslag till beslut till behöriga myndigheter i övriga stater, Berec och Europeiska kom</w:t>
      </w:r>
      <w:r w:rsidRPr="00403067">
        <w:rPr>
          <w:rFonts w:eastAsiaTheme="majorEastAsia" w:cstheme="majorBidi"/>
          <w:bCs/>
          <w:iCs/>
          <w:sz w:val="18"/>
          <w:szCs w:val="18"/>
        </w:rPr>
        <w:softHyphen/>
        <w:t>mis</w:t>
      </w:r>
      <w:r w:rsidRPr="00403067">
        <w:rPr>
          <w:rFonts w:eastAsiaTheme="majorEastAsia" w:cstheme="majorBidi"/>
          <w:bCs/>
          <w:iCs/>
          <w:sz w:val="18"/>
          <w:szCs w:val="18"/>
        </w:rPr>
        <w:softHyphen/>
        <w:t>sio</w:t>
      </w:r>
      <w:r w:rsidRPr="00403067">
        <w:rPr>
          <w:rFonts w:eastAsiaTheme="majorEastAsia" w:cstheme="majorBidi"/>
          <w:bCs/>
          <w:iCs/>
          <w:sz w:val="18"/>
          <w:szCs w:val="18"/>
        </w:rPr>
        <w:softHyphen/>
      </w:r>
      <w:r w:rsidRPr="00403067">
        <w:rPr>
          <w:rFonts w:eastAsiaTheme="majorEastAsia" w:cstheme="majorBidi"/>
          <w:bCs/>
          <w:iCs/>
          <w:sz w:val="18"/>
          <w:szCs w:val="18"/>
        </w:rPr>
        <w:lastRenderedPageBreak/>
        <w:t xml:space="preserve">nen. Det gäller även </w:t>
      </w:r>
      <w:r>
        <w:rPr>
          <w:rFonts w:eastAsiaTheme="majorEastAsia" w:cstheme="majorBidi"/>
          <w:bCs/>
          <w:iCs/>
          <w:sz w:val="18"/>
          <w:szCs w:val="18"/>
        </w:rPr>
        <w:t xml:space="preserve">i fråga om </w:t>
      </w:r>
      <w:r w:rsidRPr="00403067">
        <w:rPr>
          <w:rFonts w:eastAsiaTheme="majorEastAsia" w:cstheme="majorBidi"/>
          <w:bCs/>
          <w:iCs/>
          <w:sz w:val="18"/>
          <w:szCs w:val="18"/>
        </w:rPr>
        <w:t>ett beslut enligt 34 §</w:t>
      </w:r>
      <w:r>
        <w:rPr>
          <w:rFonts w:eastAsiaTheme="majorEastAsia" w:cstheme="majorBidi"/>
          <w:bCs/>
          <w:iCs/>
          <w:sz w:val="18"/>
          <w:szCs w:val="18"/>
        </w:rPr>
        <w:t xml:space="preserve"> </w:t>
      </w:r>
      <w:r w:rsidRPr="00403067">
        <w:rPr>
          <w:rFonts w:eastAsiaTheme="majorEastAsia" w:cstheme="majorBidi"/>
          <w:bCs/>
          <w:iCs/>
          <w:sz w:val="18"/>
          <w:szCs w:val="18"/>
        </w:rPr>
        <w:t>om att upphäva eller ändra sådana beslut.</w:t>
      </w:r>
    </w:p>
    <w:p w14:paraId="2749A459" w14:textId="77777777" w:rsidR="00D85371" w:rsidRPr="00403067" w:rsidRDefault="00D85371" w:rsidP="00D85371">
      <w:pPr>
        <w:pStyle w:val="Brdtextmedindrag"/>
        <w:rPr>
          <w:sz w:val="18"/>
          <w:szCs w:val="18"/>
        </w:rPr>
      </w:pPr>
      <w:r w:rsidRPr="00403067">
        <w:rPr>
          <w:sz w:val="18"/>
          <w:szCs w:val="18"/>
        </w:rPr>
        <w:t>Kommissionen ska också underrättas om regleringsmyndigheten</w:t>
      </w:r>
      <w:r w:rsidRPr="00403067">
        <w:rPr>
          <w:rFonts w:eastAsiaTheme="majorEastAsia" w:cstheme="majorBidi"/>
          <w:sz w:val="18"/>
          <w:szCs w:val="18"/>
        </w:rPr>
        <w:t xml:space="preserve"> </w:t>
      </w:r>
      <w:r w:rsidRPr="00403067">
        <w:rPr>
          <w:sz w:val="18"/>
          <w:szCs w:val="18"/>
        </w:rPr>
        <w:t>i enlighet med internationella avtal avser att införa, ändra eller upphäva en skyldighet som har beslutats enligt detta kapitel.</w:t>
      </w:r>
    </w:p>
    <w:p w14:paraId="4F32A29A" w14:textId="77777777" w:rsidR="00D85371" w:rsidRPr="00403067" w:rsidRDefault="00D85371" w:rsidP="00D85371">
      <w:pPr>
        <w:pStyle w:val="Brdtext"/>
      </w:pPr>
    </w:p>
    <w:p w14:paraId="6494D798" w14:textId="07401509" w:rsidR="00D85371" w:rsidRPr="00403067" w:rsidRDefault="00D85371" w:rsidP="00D85371">
      <w:pPr>
        <w:pStyle w:val="Brdtextmedindrag"/>
        <w:ind w:firstLine="0"/>
      </w:pPr>
      <w:r w:rsidRPr="00403067">
        <w:t>Paragrafen innehåller en samrådsskyldighet med Europeiska kommis</w:t>
      </w:r>
      <w:r w:rsidRPr="00403067">
        <w:softHyphen/>
        <w:t>sionen, behöriga myndigheter i andra stater inom Europeiska ekono</w:t>
      </w:r>
      <w:r w:rsidRPr="00403067">
        <w:softHyphen/>
        <w:t xml:space="preserve">miska samarbetsområdet och Berec. Den motsvarar i huvudsak 8 kap. 11 § LEK (se prop. 2002/03:110 </w:t>
      </w:r>
      <w:r w:rsidR="00EB24E6">
        <w:t>s. 2</w:t>
      </w:r>
      <w:r w:rsidRPr="00403067">
        <w:t xml:space="preserve">78 f. och 405 f. och prop. 2010/11:115 </w:t>
      </w:r>
      <w:r w:rsidR="00EB24E6">
        <w:t>s. 6</w:t>
      </w:r>
      <w:r w:rsidRPr="00403067">
        <w:t>6 f. och 193). Paragrafen genomför artikel 32.3 jämförd med artiklarna 61.5, 64.3, 67.1, 67.5, 68.4 d och 68.6, samt artikel 68.5 i EU-direktivet. Övervä</w:t>
      </w:r>
      <w:r w:rsidRPr="00403067">
        <w:softHyphen/>
        <w:t>gandena finns i avsnitt 14.10.</w:t>
      </w:r>
    </w:p>
    <w:p w14:paraId="3D1FC067" w14:textId="77777777" w:rsidR="00D85371" w:rsidRPr="00403067" w:rsidRDefault="00D85371" w:rsidP="00D85371">
      <w:pPr>
        <w:pStyle w:val="Brdtextmedindrag"/>
      </w:pPr>
      <w:r w:rsidRPr="00403067">
        <w:rPr>
          <w:i/>
          <w:iCs/>
        </w:rPr>
        <w:t>Första stycket</w:t>
      </w:r>
      <w:r w:rsidRPr="00403067">
        <w:t xml:space="preserve"> anpassas efter de beslut som regleringsmyndigheten kan fatta med stöd av kapitlet och som omfattas av samrådsförfarandet. Det innebär att ytterligare beslut om åläggande av vissa skyldigheter läggs till. Exempel på sådana beslut är beslut om att ålägga en tillhandahållare av en nummer</w:t>
      </w:r>
      <w:r w:rsidRPr="00403067">
        <w:softHyphen/>
        <w:t>oberoende interpersonell kommunikationstjänst att göra tjänsten inter</w:t>
      </w:r>
      <w:r w:rsidRPr="00403067">
        <w:softHyphen/>
        <w:t>operabel med andra tjänster enligt 4 § och beslut om att ålägga en operatör att ge tillträde till infrastruktur som har samband med radio</w:t>
      </w:r>
      <w:r w:rsidRPr="00403067">
        <w:softHyphen/>
        <w:t>spektrumanvändning enligt 33 §. Även beslut som innebär att ålagda skyl</w:t>
      </w:r>
      <w:r>
        <w:softHyphen/>
      </w:r>
      <w:r w:rsidRPr="00403067">
        <w:t>dig</w:t>
      </w:r>
      <w:r w:rsidRPr="00403067">
        <w:softHyphen/>
        <w:t>heter upphävs eller ändras omfattas av samrådsförfarandet.</w:t>
      </w:r>
    </w:p>
    <w:p w14:paraId="062515A0" w14:textId="046954CF" w:rsidR="00D85371" w:rsidRPr="00403067" w:rsidRDefault="00D85371" w:rsidP="00D85371">
      <w:pPr>
        <w:pStyle w:val="Brdtextmedindrag"/>
      </w:pPr>
      <w:r w:rsidRPr="00403067">
        <w:t xml:space="preserve">Liksom </w:t>
      </w:r>
      <w:r>
        <w:t>enligt LEK</w:t>
      </w:r>
      <w:r w:rsidRPr="00403067">
        <w:t xml:space="preserve"> omfatta</w:t>
      </w:r>
      <w:r>
        <w:t>r samrådsskyldigheten</w:t>
      </w:r>
      <w:r w:rsidRPr="00403067">
        <w:t xml:space="preserve"> beslut om identifie</w:t>
      </w:r>
      <w:r>
        <w:softHyphen/>
      </w:r>
      <w:r w:rsidRPr="00403067">
        <w:t>ring av SMP-företag och åläggande av SMP-skyldigheter</w:t>
      </w:r>
      <w:r>
        <w:t xml:space="preserve"> </w:t>
      </w:r>
      <w:r w:rsidRPr="00403067">
        <w:t>(5 § andra stycket och 8 §). Det innebär att även reglerings</w:t>
      </w:r>
      <w:r w:rsidRPr="00403067">
        <w:softHyphen/>
        <w:t>myndig</w:t>
      </w:r>
      <w:r w:rsidRPr="00403067">
        <w:softHyphen/>
        <w:t>hetens prövning av om ett SMP-företag uppfyller förutsättningarna för att definieras som ett rent grossist</w:t>
      </w:r>
      <w:r w:rsidRPr="00403067">
        <w:softHyphen/>
        <w:t>företag och därmed undantas viss förhands</w:t>
      </w:r>
      <w:r w:rsidRPr="00403067">
        <w:softHyphen/>
        <w:t>reglering, är under</w:t>
      </w:r>
      <w:r w:rsidR="007D0C84">
        <w:softHyphen/>
      </w:r>
      <w:r w:rsidRPr="00403067">
        <w:t>kastad samrådsförfarandet</w:t>
      </w:r>
      <w:r>
        <w:t xml:space="preserve"> (se 11 §)</w:t>
      </w:r>
      <w:r w:rsidRPr="00403067">
        <w:t>.</w:t>
      </w:r>
    </w:p>
    <w:p w14:paraId="57BB454F" w14:textId="77777777" w:rsidR="00D85371" w:rsidRPr="00403067" w:rsidRDefault="00D85371" w:rsidP="00D85371">
      <w:pPr>
        <w:pStyle w:val="Brdtextmedindrag"/>
      </w:pPr>
      <w:r w:rsidRPr="00403067">
        <w:t xml:space="preserve">Det finns inget som hindrar att regleringsmyndigheten när som helst drar tillbaka ett förslag till beslut som har överlämnats för samråd. Regeringen </w:t>
      </w:r>
      <w:r>
        <w:t xml:space="preserve">har möjlighet </w:t>
      </w:r>
      <w:r w:rsidRPr="00403067">
        <w:t>att i förordning meddela närmare bestämmelser om samråds</w:t>
      </w:r>
      <w:r>
        <w:softHyphen/>
      </w:r>
      <w:r w:rsidRPr="00403067">
        <w:t>förfa</w:t>
      </w:r>
      <w:r w:rsidRPr="00403067">
        <w:softHyphen/>
        <w:t>ran</w:t>
      </w:r>
      <w:r w:rsidRPr="00403067">
        <w:softHyphen/>
        <w:t>det.</w:t>
      </w:r>
    </w:p>
    <w:p w14:paraId="465ECBA7" w14:textId="77777777" w:rsidR="00D85371" w:rsidRPr="00403067" w:rsidRDefault="00D85371" w:rsidP="00D85371">
      <w:pPr>
        <w:pStyle w:val="Brdtextmedindrag"/>
        <w:ind w:firstLine="0"/>
      </w:pPr>
    </w:p>
    <w:p w14:paraId="3DB7AB59" w14:textId="77777777" w:rsidR="00D85371" w:rsidRPr="00403067" w:rsidRDefault="00D85371" w:rsidP="00D85371">
      <w:pPr>
        <w:pStyle w:val="Brdtext"/>
        <w:rPr>
          <w:rFonts w:eastAsiaTheme="majorEastAsia"/>
          <w:sz w:val="18"/>
          <w:szCs w:val="18"/>
        </w:rPr>
      </w:pPr>
      <w:r w:rsidRPr="00403067">
        <w:rPr>
          <w:rFonts w:eastAsiaTheme="majorEastAsia" w:cstheme="majorBidi"/>
          <w:b/>
          <w:bCs/>
          <w:iCs/>
          <w:sz w:val="18"/>
          <w:szCs w:val="18"/>
        </w:rPr>
        <w:t>39 §</w:t>
      </w:r>
      <w:r w:rsidRPr="00403067">
        <w:rPr>
          <w:rFonts w:eastAsiaTheme="majorEastAsia" w:cstheme="majorBidi"/>
          <w:bCs/>
          <w:iCs/>
          <w:sz w:val="18"/>
          <w:szCs w:val="18"/>
        </w:rPr>
        <w:t xml:space="preserve">    Ett förslag till beslut efter en marknadsanalys enligt </w:t>
      </w:r>
      <w:r>
        <w:rPr>
          <w:rFonts w:eastAsiaTheme="majorEastAsia" w:cstheme="majorBidi"/>
          <w:bCs/>
          <w:iCs/>
          <w:sz w:val="18"/>
          <w:szCs w:val="18"/>
        </w:rPr>
        <w:t>5</w:t>
      </w:r>
      <w:r w:rsidRPr="00403067">
        <w:rPr>
          <w:rFonts w:eastAsiaTheme="majorEastAsia" w:cstheme="majorBidi"/>
          <w:bCs/>
          <w:iCs/>
          <w:sz w:val="18"/>
          <w:szCs w:val="18"/>
        </w:rPr>
        <w:t> § andra stycket som ska överlämn</w:t>
      </w:r>
      <w:r w:rsidRPr="00403067">
        <w:rPr>
          <w:rFonts w:eastAsiaTheme="majorEastAsia" w:cstheme="majorBidi"/>
          <w:bCs/>
          <w:iCs/>
          <w:sz w:val="18"/>
          <w:szCs w:val="18"/>
        </w:rPr>
        <w:softHyphen/>
        <w:t>as för samråd enligt 38 § första stycket ska upprättas och överlämn</w:t>
      </w:r>
      <w:r w:rsidRPr="00403067">
        <w:rPr>
          <w:rFonts w:eastAsiaTheme="majorEastAsia" w:cstheme="majorBidi"/>
          <w:bCs/>
          <w:iCs/>
          <w:sz w:val="18"/>
          <w:szCs w:val="18"/>
        </w:rPr>
        <w:softHyphen/>
        <w:t>as inom fem år från det senaste beslutet som rör mark</w:t>
      </w:r>
      <w:r w:rsidRPr="00403067">
        <w:rPr>
          <w:rFonts w:eastAsiaTheme="majorEastAsia" w:cstheme="majorBidi"/>
          <w:bCs/>
          <w:iCs/>
          <w:sz w:val="18"/>
          <w:szCs w:val="18"/>
        </w:rPr>
        <w:softHyphen/>
        <w:t>nad</w:t>
      </w:r>
      <w:r w:rsidRPr="00403067">
        <w:rPr>
          <w:rFonts w:eastAsiaTheme="majorEastAsia" w:cstheme="majorBidi"/>
          <w:bCs/>
          <w:iCs/>
          <w:sz w:val="18"/>
          <w:szCs w:val="18"/>
        </w:rPr>
        <w:softHyphen/>
        <w:t>en i fråga eller inom den längre tid om högst ytterligare ett år som Euro</w:t>
      </w:r>
      <w:r w:rsidRPr="00403067">
        <w:rPr>
          <w:rFonts w:eastAsiaTheme="majorEastAsia" w:cstheme="majorBidi"/>
          <w:bCs/>
          <w:iCs/>
          <w:sz w:val="18"/>
          <w:szCs w:val="18"/>
        </w:rPr>
        <w:softHyphen/>
        <w:t>peiska kommis</w:t>
      </w:r>
      <w:r w:rsidRPr="00403067">
        <w:rPr>
          <w:rFonts w:eastAsiaTheme="majorEastAsia" w:cstheme="majorBidi"/>
          <w:bCs/>
          <w:iCs/>
          <w:sz w:val="18"/>
          <w:szCs w:val="18"/>
        </w:rPr>
        <w:softHyphen/>
        <w:t>sion</w:t>
      </w:r>
      <w:r w:rsidRPr="00403067">
        <w:rPr>
          <w:rFonts w:eastAsiaTheme="majorEastAsia" w:cstheme="majorBidi"/>
          <w:bCs/>
          <w:iCs/>
          <w:sz w:val="18"/>
          <w:szCs w:val="18"/>
        </w:rPr>
        <w:softHyphen/>
        <w:t>en dessförinnan har godkänt.</w:t>
      </w:r>
    </w:p>
    <w:p w14:paraId="4A353B77" w14:textId="77777777" w:rsidR="00D85371" w:rsidRPr="00403067" w:rsidRDefault="00D85371" w:rsidP="00D85371">
      <w:pPr>
        <w:pStyle w:val="Brdtextmedindrag"/>
        <w:rPr>
          <w:sz w:val="18"/>
          <w:szCs w:val="18"/>
        </w:rPr>
      </w:pPr>
      <w:r w:rsidRPr="00403067">
        <w:rPr>
          <w:sz w:val="18"/>
          <w:szCs w:val="18"/>
        </w:rPr>
        <w:t>Om en ny rekommendation som avses i 5 § tredje stycket</w:t>
      </w:r>
      <w:r>
        <w:rPr>
          <w:sz w:val="18"/>
          <w:szCs w:val="18"/>
        </w:rPr>
        <w:t> </w:t>
      </w:r>
      <w:r w:rsidRPr="00403067">
        <w:rPr>
          <w:sz w:val="18"/>
          <w:szCs w:val="18"/>
        </w:rPr>
        <w:t>1 har antagits och rekommendationen rör en marknad som inte tidigare har analyserats, ska regle</w:t>
      </w:r>
      <w:r>
        <w:rPr>
          <w:sz w:val="18"/>
          <w:szCs w:val="18"/>
        </w:rPr>
        <w:softHyphen/>
      </w:r>
      <w:r w:rsidRPr="00403067">
        <w:rPr>
          <w:sz w:val="18"/>
          <w:szCs w:val="18"/>
        </w:rPr>
        <w:t>rings</w:t>
      </w:r>
      <w:r w:rsidRPr="00403067">
        <w:rPr>
          <w:sz w:val="18"/>
          <w:szCs w:val="18"/>
        </w:rPr>
        <w:softHyphen/>
        <w:t>myndig</w:t>
      </w:r>
      <w:r w:rsidRPr="00403067">
        <w:rPr>
          <w:sz w:val="18"/>
          <w:szCs w:val="18"/>
        </w:rPr>
        <w:softHyphen/>
        <w:t>heten i stället upprätta och överlämna för</w:t>
      </w:r>
      <w:r w:rsidRPr="00403067">
        <w:rPr>
          <w:sz w:val="18"/>
          <w:szCs w:val="18"/>
        </w:rPr>
        <w:softHyphen/>
        <w:t>slaget till beslut inom tre år från offentlig</w:t>
      </w:r>
      <w:r w:rsidRPr="00403067">
        <w:rPr>
          <w:sz w:val="18"/>
          <w:szCs w:val="18"/>
        </w:rPr>
        <w:softHyphen/>
        <w:t>görandet av rekommendationen.</w:t>
      </w:r>
    </w:p>
    <w:p w14:paraId="77371EAA" w14:textId="77777777" w:rsidR="00D85371" w:rsidRPr="00403067" w:rsidRDefault="00D85371" w:rsidP="00F775E2">
      <w:pPr>
        <w:pStyle w:val="Brdtextmedindrag"/>
        <w:rPr>
          <w:sz w:val="18"/>
          <w:szCs w:val="18"/>
        </w:rPr>
      </w:pPr>
      <w:r w:rsidRPr="00403067">
        <w:rPr>
          <w:sz w:val="18"/>
          <w:szCs w:val="18"/>
        </w:rPr>
        <w:t xml:space="preserve">Om förslag till beslut inte kan överlämnas inom den tid som anges i första eller andra stycket och orsaken till detta är att marknadsanalysen enligt </w:t>
      </w:r>
      <w:r>
        <w:rPr>
          <w:sz w:val="18"/>
          <w:szCs w:val="18"/>
        </w:rPr>
        <w:t>5</w:t>
      </w:r>
      <w:r w:rsidRPr="00403067">
        <w:rPr>
          <w:sz w:val="18"/>
          <w:szCs w:val="18"/>
        </w:rPr>
        <w:t> § andra stycket inte har slutförts, ska reglerings</w:t>
      </w:r>
      <w:r w:rsidRPr="00403067">
        <w:rPr>
          <w:sz w:val="18"/>
          <w:szCs w:val="18"/>
        </w:rPr>
        <w:softHyphen/>
        <w:t>myndigheten begära bistånd med slutförandet från Berec. Förslaget ska då överlämnas inom sex månader.</w:t>
      </w:r>
    </w:p>
    <w:p w14:paraId="18A0692E" w14:textId="77777777" w:rsidR="00D85371" w:rsidRPr="00403067" w:rsidRDefault="00D85371" w:rsidP="00D85371">
      <w:pPr>
        <w:pStyle w:val="Brdtextmedindrag"/>
        <w:ind w:firstLine="0"/>
      </w:pPr>
    </w:p>
    <w:p w14:paraId="5CEFC248" w14:textId="325E78BB" w:rsidR="00D85371" w:rsidRPr="00403067" w:rsidRDefault="00D85371" w:rsidP="00D85371">
      <w:pPr>
        <w:pStyle w:val="Brdtext"/>
      </w:pPr>
      <w:r w:rsidRPr="00403067">
        <w:t xml:space="preserve">Paragrafen behandlar tidsfrister för marknadsanalyser och bistånd med det arbetet i vissa fall. Den motsvarar i huvudsak 8 kap. 11 a § LEK (se prop. 2010/11:115 </w:t>
      </w:r>
      <w:r w:rsidR="00EB24E6">
        <w:t>s. 6</w:t>
      </w:r>
      <w:r w:rsidRPr="00403067">
        <w:t>9 f. och 193 f.). Paragrafen genomför artikel 67.5 och 67.6 i EU-direktivet. Övervä</w:t>
      </w:r>
      <w:r w:rsidRPr="00403067">
        <w:softHyphen/>
        <w:t>gandena finns i avsnitt 14.10.</w:t>
      </w:r>
    </w:p>
    <w:p w14:paraId="74FD2350" w14:textId="28C7A75B" w:rsidR="00D85371" w:rsidRPr="00403067" w:rsidRDefault="00D85371" w:rsidP="00D85371">
      <w:pPr>
        <w:pStyle w:val="Brdtextmedindrag"/>
      </w:pPr>
      <w:r w:rsidRPr="00403067">
        <w:lastRenderedPageBreak/>
        <w:t xml:space="preserve">Tidsfristerna för marknadsanalyser i </w:t>
      </w:r>
      <w:r w:rsidRPr="00403067">
        <w:rPr>
          <w:i/>
          <w:iCs/>
        </w:rPr>
        <w:t xml:space="preserve">första </w:t>
      </w:r>
      <w:r w:rsidRPr="00403067">
        <w:t>och</w:t>
      </w:r>
      <w:r w:rsidRPr="00403067">
        <w:rPr>
          <w:i/>
          <w:iCs/>
        </w:rPr>
        <w:t xml:space="preserve"> andra styckena</w:t>
      </w:r>
      <w:r w:rsidRPr="00403067">
        <w:t xml:space="preserve"> ändras i enlighet med EU-direktivet. Det innebär att regleringsmyndigheten har fem år</w:t>
      </w:r>
      <w:r w:rsidRPr="00816E03">
        <w:t xml:space="preserve"> </w:t>
      </w:r>
      <w:r w:rsidRPr="00403067">
        <w:t>på sig</w:t>
      </w:r>
      <w:r>
        <w:t>,</w:t>
      </w:r>
      <w:r w:rsidRPr="00403067">
        <w:t xml:space="preserve"> i stället för tre år, att fastställa den relevanta marknaden, genom</w:t>
      </w:r>
      <w:r w:rsidRPr="00403067">
        <w:softHyphen/>
        <w:t xml:space="preserve">föra en förnyad marknadsanalys, identifiera SMP-operatörer och </w:t>
      </w:r>
      <w:r w:rsidRPr="007D0C84">
        <w:rPr>
          <w:spacing w:val="-2"/>
        </w:rPr>
        <w:t>ålägga skyldigheter. Liksom hittills gäller tidsfristen från det att det senaste</w:t>
      </w:r>
      <w:r w:rsidRPr="00403067">
        <w:t xml:space="preserve"> beslutet om samma marknad </w:t>
      </w:r>
      <w:r>
        <w:t xml:space="preserve">har </w:t>
      </w:r>
      <w:r w:rsidRPr="00403067">
        <w:t>meddelats</w:t>
      </w:r>
      <w:r>
        <w:t xml:space="preserve">. </w:t>
      </w:r>
      <w:r w:rsidRPr="00403067">
        <w:t>I det fall Europeiska kom</w:t>
      </w:r>
      <w:r w:rsidR="007D0C84">
        <w:softHyphen/>
      </w:r>
      <w:r w:rsidRPr="00403067">
        <w:t>missionen antar en ny rekom</w:t>
      </w:r>
      <w:r w:rsidRPr="00403067">
        <w:softHyphen/>
        <w:t>mendation om relevanta produkt- och tjänste</w:t>
      </w:r>
      <w:r w:rsidR="007D0C84">
        <w:softHyphen/>
      </w:r>
      <w:r w:rsidRPr="00403067">
        <w:t>marknader som anger en ny marknad som bör analyseras är tidsfristen tre år i stället för två år.</w:t>
      </w:r>
    </w:p>
    <w:p w14:paraId="2E40A821" w14:textId="3F1DDF58" w:rsidR="00D85371" w:rsidRDefault="00D85371" w:rsidP="00D23811">
      <w:pPr>
        <w:pStyle w:val="Brdtextmedindrag"/>
        <w:rPr>
          <w:rFonts w:eastAsiaTheme="majorEastAsia"/>
        </w:rPr>
      </w:pPr>
      <w:r>
        <w:rPr>
          <w:i/>
          <w:iCs/>
        </w:rPr>
        <w:t>T</w:t>
      </w:r>
      <w:r w:rsidRPr="0094541D">
        <w:rPr>
          <w:i/>
          <w:iCs/>
        </w:rPr>
        <w:t>redje stycket</w:t>
      </w:r>
      <w:r>
        <w:rPr>
          <w:i/>
          <w:iCs/>
        </w:rPr>
        <w:t xml:space="preserve"> </w:t>
      </w:r>
      <w:r>
        <w:t>ändras på det sättet att ordet därefter i sista meningen tas bort. Regleringsmyndigheten ska överlämna förslaget inom sex månader från utgången av den tid som anges i paragrafens första eller andra stycke, dvs. tidsfristerna för genomförande av marknadsanalyser (jfr artikel 67.6 i EU-direktivet).</w:t>
      </w:r>
    </w:p>
    <w:p w14:paraId="780E18B8" w14:textId="77777777" w:rsidR="00F92F53" w:rsidRPr="00F92F53" w:rsidRDefault="00F92F53" w:rsidP="00C24AA0">
      <w:pPr>
        <w:pStyle w:val="Brdtextmedindrag"/>
        <w:rPr>
          <w:rFonts w:eastAsiaTheme="majorEastAsia"/>
        </w:rPr>
      </w:pPr>
    </w:p>
    <w:p w14:paraId="017EBB68" w14:textId="77777777" w:rsidR="00D85371" w:rsidRPr="00403067" w:rsidRDefault="00D85371" w:rsidP="00F775E2">
      <w:pPr>
        <w:pStyle w:val="Brdtext"/>
        <w:rPr>
          <w:rFonts w:eastAsiaTheme="majorEastAsia" w:cstheme="majorBidi"/>
          <w:bCs/>
          <w:iCs/>
          <w:sz w:val="18"/>
          <w:szCs w:val="18"/>
        </w:rPr>
      </w:pPr>
      <w:r w:rsidRPr="00403067">
        <w:rPr>
          <w:rFonts w:eastAsiaTheme="majorEastAsia" w:cstheme="majorBidi"/>
          <w:b/>
          <w:bCs/>
          <w:iCs/>
          <w:sz w:val="18"/>
          <w:szCs w:val="18"/>
        </w:rPr>
        <w:t>40 §</w:t>
      </w:r>
      <w:r w:rsidRPr="00403067">
        <w:rPr>
          <w:rFonts w:eastAsiaTheme="majorEastAsia" w:cstheme="majorBidi"/>
          <w:bCs/>
          <w:iCs/>
          <w:sz w:val="18"/>
          <w:szCs w:val="18"/>
        </w:rPr>
        <w:t xml:space="preserve">    Regleringsmyndigheten får meddela beslut i fall som avses i 38 § tidigast en månad efter det att </w:t>
      </w:r>
      <w:r>
        <w:rPr>
          <w:rFonts w:eastAsiaTheme="majorEastAsia" w:cstheme="majorBidi"/>
          <w:bCs/>
          <w:iCs/>
          <w:sz w:val="18"/>
          <w:szCs w:val="18"/>
        </w:rPr>
        <w:t xml:space="preserve">förslaget till beslut har </w:t>
      </w:r>
      <w:r w:rsidRPr="00403067">
        <w:rPr>
          <w:rFonts w:eastAsiaTheme="majorEastAsia" w:cstheme="majorBidi"/>
          <w:bCs/>
          <w:iCs/>
          <w:sz w:val="18"/>
          <w:szCs w:val="18"/>
        </w:rPr>
        <w:t>överlämna</w:t>
      </w:r>
      <w:r>
        <w:rPr>
          <w:rFonts w:eastAsiaTheme="majorEastAsia" w:cstheme="majorBidi"/>
          <w:bCs/>
          <w:iCs/>
          <w:sz w:val="18"/>
          <w:szCs w:val="18"/>
        </w:rPr>
        <w:t>ts</w:t>
      </w:r>
      <w:r w:rsidRPr="00403067">
        <w:rPr>
          <w:rFonts w:eastAsiaTheme="majorEastAsia" w:cstheme="majorBidi"/>
          <w:bCs/>
          <w:iCs/>
          <w:sz w:val="18"/>
          <w:szCs w:val="18"/>
        </w:rPr>
        <w:t>.</w:t>
      </w:r>
    </w:p>
    <w:p w14:paraId="75E827D8" w14:textId="77777777" w:rsidR="00D85371" w:rsidRPr="00403067" w:rsidRDefault="00D85371" w:rsidP="00D85371">
      <w:pPr>
        <w:pStyle w:val="Brdtextmedindrag"/>
        <w:rPr>
          <w:sz w:val="18"/>
          <w:szCs w:val="18"/>
        </w:rPr>
      </w:pPr>
      <w:r w:rsidRPr="00403067">
        <w:rPr>
          <w:sz w:val="18"/>
          <w:szCs w:val="18"/>
        </w:rPr>
        <w:t xml:space="preserve">Ett beslut får dock meddelas tidigast två månader efter utgången av den tid som anges i första stycket, om Europeiska kommissionen inom den tiden </w:t>
      </w:r>
      <w:r>
        <w:rPr>
          <w:sz w:val="18"/>
          <w:szCs w:val="18"/>
        </w:rPr>
        <w:t xml:space="preserve">har </w:t>
      </w:r>
      <w:r w:rsidRPr="00403067">
        <w:rPr>
          <w:sz w:val="18"/>
          <w:szCs w:val="18"/>
        </w:rPr>
        <w:t>meddelat regleringsmyndigheten att den överväger att inte godta ett förslag till beslut som</w:t>
      </w:r>
    </w:p>
    <w:p w14:paraId="664D89F8" w14:textId="77777777" w:rsidR="00D85371" w:rsidRPr="00403067" w:rsidRDefault="00D85371" w:rsidP="00D85371">
      <w:pPr>
        <w:pStyle w:val="Brdtextmedindrag"/>
        <w:rPr>
          <w:sz w:val="18"/>
          <w:szCs w:val="18"/>
        </w:rPr>
      </w:pPr>
      <w:r w:rsidRPr="00403067">
        <w:rPr>
          <w:sz w:val="18"/>
          <w:szCs w:val="18"/>
        </w:rPr>
        <w:t>1. innebär att en marknad som ska fastställas enligt 5 § första stycket avvik</w:t>
      </w:r>
      <w:r w:rsidRPr="00403067">
        <w:rPr>
          <w:sz w:val="18"/>
          <w:szCs w:val="18"/>
        </w:rPr>
        <w:softHyphen/>
        <w:t xml:space="preserve">er </w:t>
      </w:r>
      <w:r w:rsidRPr="005A0244">
        <w:rPr>
          <w:spacing w:val="-2"/>
          <w:sz w:val="18"/>
          <w:szCs w:val="18"/>
        </w:rPr>
        <w:t>från kommissionens rekommendation om relevanta produkt- och tjänste</w:t>
      </w:r>
      <w:r w:rsidRPr="005A0244">
        <w:rPr>
          <w:spacing w:val="-2"/>
          <w:sz w:val="18"/>
          <w:szCs w:val="18"/>
        </w:rPr>
        <w:softHyphen/>
        <w:t>marknader,</w:t>
      </w:r>
      <w:r w:rsidRPr="00403067">
        <w:rPr>
          <w:sz w:val="18"/>
          <w:szCs w:val="18"/>
        </w:rPr>
        <w:t xml:space="preserve"> eller</w:t>
      </w:r>
    </w:p>
    <w:p w14:paraId="47B2E841" w14:textId="77777777" w:rsidR="00D85371" w:rsidRPr="00403067" w:rsidRDefault="00D85371" w:rsidP="00D85371">
      <w:pPr>
        <w:pStyle w:val="Brdtextmedindrag"/>
        <w:rPr>
          <w:sz w:val="18"/>
          <w:szCs w:val="18"/>
        </w:rPr>
      </w:pPr>
      <w:r w:rsidRPr="00403067">
        <w:rPr>
          <w:sz w:val="18"/>
          <w:szCs w:val="18"/>
        </w:rPr>
        <w:t>2. avser identifiering av företag enligt 5 § andra stycket.</w:t>
      </w:r>
    </w:p>
    <w:p w14:paraId="3584D470" w14:textId="77777777" w:rsidR="00D85371" w:rsidRPr="00403067" w:rsidRDefault="00D85371" w:rsidP="00D85371">
      <w:pPr>
        <w:pStyle w:val="Brdtextmedindrag"/>
        <w:rPr>
          <w:sz w:val="18"/>
          <w:szCs w:val="18"/>
        </w:rPr>
      </w:pPr>
      <w:r>
        <w:rPr>
          <w:sz w:val="18"/>
          <w:szCs w:val="18"/>
        </w:rPr>
        <w:t>Ett b</w:t>
      </w:r>
      <w:r w:rsidRPr="00403067">
        <w:rPr>
          <w:sz w:val="18"/>
          <w:szCs w:val="18"/>
        </w:rPr>
        <w:t>eslut får inte meddelas om kommissionen inom den tid som anges i andra stycket beslutar att inte godta ett sådant förslag som avses där. Om kommissionens invändningar kan tillgodoses genom att förslaget ändras, ska reglerings</w:t>
      </w:r>
      <w:r w:rsidRPr="00403067">
        <w:rPr>
          <w:sz w:val="18"/>
          <w:szCs w:val="18"/>
        </w:rPr>
        <w:softHyphen/>
        <w:t>myndig</w:t>
      </w:r>
      <w:r w:rsidRPr="00403067">
        <w:rPr>
          <w:sz w:val="18"/>
          <w:szCs w:val="18"/>
        </w:rPr>
        <w:softHyphen/>
        <w:t>heten inom sex månader från dagen för kommis</w:t>
      </w:r>
      <w:r w:rsidRPr="00403067">
        <w:rPr>
          <w:sz w:val="18"/>
          <w:szCs w:val="18"/>
        </w:rPr>
        <w:softHyphen/>
        <w:t>sionens beslut inleda ett samråd enligt 36 § om det nya förslaget.</w:t>
      </w:r>
    </w:p>
    <w:p w14:paraId="43D6A9D3" w14:textId="77777777" w:rsidR="00D85371" w:rsidRPr="00403067" w:rsidRDefault="00D85371" w:rsidP="00D85371">
      <w:pPr>
        <w:pStyle w:val="Brdtextmedindrag"/>
        <w:ind w:firstLine="0"/>
      </w:pPr>
    </w:p>
    <w:p w14:paraId="1D3DD507" w14:textId="3B458DA7" w:rsidR="00D85371" w:rsidRPr="00403067" w:rsidRDefault="00D85371" w:rsidP="00D85371">
      <w:pPr>
        <w:pStyle w:val="Brdtextmedindrag"/>
        <w:ind w:firstLine="0"/>
      </w:pPr>
      <w:r w:rsidRPr="00403067">
        <w:t>Paragrafen innehåller tidsfrister för samrådet inom Europeiska unionen. Den hindrar även regleringsmyndigheten från att fatta beslut som fast</w:t>
      </w:r>
      <w:r w:rsidRPr="00403067">
        <w:softHyphen/>
        <w:t>ställer en marknad som skiljer sig från Europeiska kommissionens rekom</w:t>
      </w:r>
      <w:r w:rsidRPr="00403067">
        <w:softHyphen/>
        <w:t>mendation eller som avser identifiering av företag med betydande infly</w:t>
      </w:r>
      <w:r w:rsidR="00D23811">
        <w:softHyphen/>
      </w:r>
      <w:r w:rsidRPr="00403067">
        <w:t>tande på en marknad, i det fall kommissionen använder sin vetorätt. Para</w:t>
      </w:r>
      <w:r w:rsidR="00D23811">
        <w:softHyphen/>
      </w:r>
      <w:r w:rsidRPr="00403067">
        <w:t>grafen mot</w:t>
      </w:r>
      <w:r w:rsidRPr="00403067">
        <w:softHyphen/>
        <w:t xml:space="preserve">svarar i sak 8 kap. 12 § LEK (se prop. 2002/03:110 </w:t>
      </w:r>
      <w:r w:rsidR="00EB24E6">
        <w:t>s. 2</w:t>
      </w:r>
      <w:r w:rsidRPr="00403067">
        <w:t xml:space="preserve">78 f. och 406 och prop. 2010/11:115 </w:t>
      </w:r>
      <w:r w:rsidR="00EB24E6">
        <w:t>s. 6</w:t>
      </w:r>
      <w:r w:rsidRPr="00403067">
        <w:t>6 f. och 194). Den genom</w:t>
      </w:r>
      <w:r w:rsidRPr="00403067">
        <w:softHyphen/>
      </w:r>
      <w:r w:rsidRPr="00403067">
        <w:softHyphen/>
        <w:t>för arti</w:t>
      </w:r>
      <w:r w:rsidRPr="00403067">
        <w:softHyphen/>
        <w:t xml:space="preserve">kel 32.3 </w:t>
      </w:r>
      <w:r w:rsidRPr="00D23811">
        <w:rPr>
          <w:spacing w:val="-2"/>
        </w:rPr>
        <w:t>(delvis), 32.4 och 32.7 i EU-direktivet. Över</w:t>
      </w:r>
      <w:r w:rsidRPr="00D23811">
        <w:rPr>
          <w:spacing w:val="-2"/>
        </w:rPr>
        <w:softHyphen/>
        <w:t>vägan</w:t>
      </w:r>
      <w:r w:rsidRPr="00D23811">
        <w:rPr>
          <w:spacing w:val="-2"/>
        </w:rPr>
        <w:softHyphen/>
        <w:t>dena finns i av</w:t>
      </w:r>
      <w:r w:rsidRPr="00D23811">
        <w:rPr>
          <w:spacing w:val="-2"/>
        </w:rPr>
        <w:softHyphen/>
        <w:t>snitt 14.10.</w:t>
      </w:r>
    </w:p>
    <w:p w14:paraId="68222B0F" w14:textId="77777777" w:rsidR="00D85371" w:rsidRPr="00403067" w:rsidRDefault="00D85371" w:rsidP="00D85371">
      <w:pPr>
        <w:pStyle w:val="Brdtextmedindrag"/>
        <w:ind w:firstLine="0"/>
      </w:pPr>
    </w:p>
    <w:p w14:paraId="01DABD2A" w14:textId="0E6C04D6" w:rsidR="00D85371" w:rsidRPr="00403067" w:rsidRDefault="00D85371" w:rsidP="00F775E2">
      <w:pPr>
        <w:pStyle w:val="Brdtext"/>
        <w:rPr>
          <w:rFonts w:eastAsiaTheme="majorEastAsia" w:cstheme="majorBidi"/>
          <w:bCs/>
          <w:iCs/>
          <w:sz w:val="18"/>
          <w:szCs w:val="18"/>
        </w:rPr>
      </w:pPr>
      <w:r w:rsidRPr="00403067">
        <w:rPr>
          <w:rFonts w:eastAsiaTheme="majorEastAsia" w:cstheme="majorBidi"/>
          <w:b/>
          <w:bCs/>
          <w:iCs/>
          <w:sz w:val="18"/>
          <w:szCs w:val="18"/>
        </w:rPr>
        <w:t>41 §</w:t>
      </w:r>
      <w:r w:rsidRPr="00403067">
        <w:rPr>
          <w:rFonts w:eastAsiaTheme="majorEastAsia" w:cstheme="majorBidi"/>
          <w:bCs/>
          <w:iCs/>
          <w:sz w:val="18"/>
          <w:szCs w:val="18"/>
        </w:rPr>
        <w:t xml:space="preserve">    Om ett förslag till beslut enligt </w:t>
      </w:r>
      <w:r w:rsidRPr="00403067">
        <w:rPr>
          <w:rFonts w:eastAsiaTheme="majorEastAsia" w:cstheme="majorBidi"/>
          <w:sz w:val="18"/>
          <w:szCs w:val="18"/>
        </w:rPr>
        <w:t>3</w:t>
      </w:r>
      <w:r>
        <w:rPr>
          <w:rFonts w:eastAsiaTheme="majorEastAsia" w:cstheme="majorBidi"/>
          <w:sz w:val="18"/>
          <w:szCs w:val="18"/>
        </w:rPr>
        <w:t xml:space="preserve"> eller</w:t>
      </w:r>
      <w:r w:rsidRPr="00403067">
        <w:rPr>
          <w:rFonts w:eastAsiaTheme="majorEastAsia" w:cstheme="majorBidi"/>
          <w:sz w:val="18"/>
          <w:szCs w:val="18"/>
        </w:rPr>
        <w:t xml:space="preserve"> 4</w:t>
      </w:r>
      <w:r>
        <w:rPr>
          <w:rFonts w:eastAsiaTheme="majorEastAsia" w:cstheme="majorBidi"/>
          <w:sz w:val="18"/>
          <w:szCs w:val="18"/>
        </w:rPr>
        <w:t> §,</w:t>
      </w:r>
      <w:r w:rsidRPr="00403067">
        <w:rPr>
          <w:rFonts w:eastAsiaTheme="majorEastAsia" w:cstheme="majorBidi"/>
          <w:sz w:val="18"/>
          <w:szCs w:val="18"/>
        </w:rPr>
        <w:t xml:space="preserve"> 8 § första stycket, 22 § första stycket</w:t>
      </w:r>
      <w:r>
        <w:rPr>
          <w:rFonts w:eastAsiaTheme="majorEastAsia" w:cstheme="majorBidi"/>
          <w:sz w:val="18"/>
          <w:szCs w:val="18"/>
        </w:rPr>
        <w:t xml:space="preserve"> eller</w:t>
      </w:r>
      <w:r w:rsidRPr="00403067">
        <w:rPr>
          <w:rFonts w:eastAsiaTheme="majorEastAsia" w:cstheme="majorBidi"/>
          <w:sz w:val="18"/>
          <w:szCs w:val="18"/>
        </w:rPr>
        <w:t xml:space="preserve"> 28, 29 eller 33 §</w:t>
      </w:r>
      <w:r w:rsidRPr="00403067">
        <w:rPr>
          <w:rFonts w:eastAsiaTheme="majorEastAsia" w:cstheme="majorBidi"/>
          <w:bCs/>
          <w:iCs/>
          <w:sz w:val="18"/>
          <w:szCs w:val="18"/>
        </w:rPr>
        <w:t xml:space="preserve"> har överlämnats för samråd enligt 38 § första stycket och Europeiska kommissionen har meddelat att den har invändningar mot </w:t>
      </w:r>
      <w:r>
        <w:rPr>
          <w:rFonts w:eastAsiaTheme="majorEastAsia" w:cstheme="majorBidi"/>
          <w:bCs/>
          <w:iCs/>
          <w:sz w:val="18"/>
          <w:szCs w:val="18"/>
        </w:rPr>
        <w:t>de före</w:t>
      </w:r>
      <w:r w:rsidR="007D0C84">
        <w:rPr>
          <w:rFonts w:eastAsiaTheme="majorEastAsia" w:cstheme="majorBidi"/>
          <w:bCs/>
          <w:iCs/>
          <w:sz w:val="18"/>
          <w:szCs w:val="18"/>
        </w:rPr>
        <w:softHyphen/>
      </w:r>
      <w:r>
        <w:rPr>
          <w:rFonts w:eastAsiaTheme="majorEastAsia" w:cstheme="majorBidi"/>
          <w:bCs/>
          <w:iCs/>
          <w:sz w:val="18"/>
          <w:szCs w:val="18"/>
        </w:rPr>
        <w:t xml:space="preserve">slagna </w:t>
      </w:r>
      <w:r w:rsidRPr="00403067">
        <w:rPr>
          <w:rFonts w:eastAsiaTheme="majorEastAsia" w:cstheme="majorBidi"/>
          <w:bCs/>
          <w:iCs/>
          <w:sz w:val="18"/>
          <w:szCs w:val="18"/>
        </w:rPr>
        <w:t>åtgärderna</w:t>
      </w:r>
      <w:r>
        <w:rPr>
          <w:rFonts w:eastAsiaTheme="majorEastAsia" w:cstheme="majorBidi"/>
          <w:bCs/>
          <w:iCs/>
          <w:sz w:val="18"/>
          <w:szCs w:val="18"/>
        </w:rPr>
        <w:t>,</w:t>
      </w:r>
      <w:r w:rsidRPr="00403067">
        <w:rPr>
          <w:rFonts w:eastAsiaTheme="majorEastAsia" w:cstheme="majorBidi"/>
          <w:bCs/>
          <w:iCs/>
          <w:sz w:val="18"/>
          <w:szCs w:val="18"/>
        </w:rPr>
        <w:t xml:space="preserve"> ska reglerings</w:t>
      </w:r>
      <w:r w:rsidRPr="00403067">
        <w:rPr>
          <w:rFonts w:eastAsiaTheme="majorEastAsia" w:cstheme="majorBidi"/>
          <w:bCs/>
          <w:iCs/>
          <w:sz w:val="18"/>
          <w:szCs w:val="18"/>
        </w:rPr>
        <w:softHyphen/>
        <w:t>myndig</w:t>
      </w:r>
      <w:r w:rsidRPr="00403067">
        <w:rPr>
          <w:rFonts w:eastAsiaTheme="majorEastAsia" w:cstheme="majorBidi"/>
          <w:bCs/>
          <w:iCs/>
          <w:sz w:val="18"/>
          <w:szCs w:val="18"/>
        </w:rPr>
        <w:softHyphen/>
        <w:t>heten sam</w:t>
      </w:r>
      <w:r w:rsidRPr="00403067">
        <w:rPr>
          <w:rFonts w:eastAsiaTheme="majorEastAsia" w:cstheme="majorBidi"/>
          <w:bCs/>
          <w:iCs/>
          <w:sz w:val="18"/>
          <w:szCs w:val="18"/>
        </w:rPr>
        <w:softHyphen/>
        <w:t>verka med kommis</w:t>
      </w:r>
      <w:r w:rsidRPr="00403067">
        <w:rPr>
          <w:rFonts w:eastAsiaTheme="majorEastAsia" w:cstheme="majorBidi"/>
          <w:bCs/>
          <w:iCs/>
          <w:sz w:val="18"/>
          <w:szCs w:val="18"/>
        </w:rPr>
        <w:softHyphen/>
        <w:t>sio</w:t>
      </w:r>
      <w:r>
        <w:rPr>
          <w:rFonts w:eastAsiaTheme="majorEastAsia" w:cstheme="majorBidi"/>
          <w:bCs/>
          <w:iCs/>
          <w:sz w:val="18"/>
          <w:szCs w:val="18"/>
        </w:rPr>
        <w:softHyphen/>
      </w:r>
      <w:r w:rsidRPr="00403067">
        <w:rPr>
          <w:rFonts w:eastAsiaTheme="majorEastAsia" w:cstheme="majorBidi"/>
          <w:bCs/>
          <w:iCs/>
          <w:sz w:val="18"/>
          <w:szCs w:val="18"/>
        </w:rPr>
        <w:t>nen och Berec i syfte att fastställa vilka åtgärder som är mest effektiva och lämp</w:t>
      </w:r>
      <w:r>
        <w:rPr>
          <w:rFonts w:eastAsiaTheme="majorEastAsia" w:cstheme="majorBidi"/>
          <w:bCs/>
          <w:iCs/>
          <w:sz w:val="18"/>
          <w:szCs w:val="18"/>
        </w:rPr>
        <w:softHyphen/>
      </w:r>
      <w:r w:rsidRPr="00403067">
        <w:rPr>
          <w:rFonts w:eastAsiaTheme="majorEastAsia" w:cstheme="majorBidi"/>
          <w:bCs/>
          <w:iCs/>
          <w:sz w:val="18"/>
          <w:szCs w:val="18"/>
        </w:rPr>
        <w:t xml:space="preserve">liga. Det gäller även </w:t>
      </w:r>
      <w:r>
        <w:rPr>
          <w:rFonts w:eastAsiaTheme="majorEastAsia" w:cstheme="majorBidi"/>
          <w:bCs/>
          <w:iCs/>
          <w:sz w:val="18"/>
          <w:szCs w:val="18"/>
        </w:rPr>
        <w:t xml:space="preserve">i fråga om </w:t>
      </w:r>
      <w:r w:rsidRPr="00403067">
        <w:rPr>
          <w:rFonts w:eastAsiaTheme="majorEastAsia" w:cstheme="majorBidi"/>
          <w:bCs/>
          <w:iCs/>
          <w:sz w:val="18"/>
          <w:szCs w:val="18"/>
        </w:rPr>
        <w:t>ett förslag till beslut enligt 34 §</w:t>
      </w:r>
      <w:r>
        <w:rPr>
          <w:rFonts w:eastAsiaTheme="majorEastAsia" w:cstheme="majorBidi"/>
          <w:bCs/>
          <w:iCs/>
          <w:sz w:val="18"/>
          <w:szCs w:val="18"/>
        </w:rPr>
        <w:t xml:space="preserve"> </w:t>
      </w:r>
      <w:r w:rsidRPr="00403067">
        <w:rPr>
          <w:rFonts w:eastAsiaTheme="majorEastAsia" w:cstheme="majorBidi"/>
          <w:bCs/>
          <w:iCs/>
          <w:sz w:val="18"/>
          <w:szCs w:val="18"/>
        </w:rPr>
        <w:t>om att upphäva eller ändra sådana beslut.</w:t>
      </w:r>
    </w:p>
    <w:p w14:paraId="3F979826" w14:textId="77777777" w:rsidR="00D85371" w:rsidRPr="00403067" w:rsidRDefault="00D85371" w:rsidP="00F775E2">
      <w:pPr>
        <w:pStyle w:val="Brdtextmedindrag"/>
        <w:rPr>
          <w:sz w:val="18"/>
          <w:szCs w:val="18"/>
        </w:rPr>
      </w:pPr>
      <w:r w:rsidRPr="00403067">
        <w:rPr>
          <w:sz w:val="18"/>
          <w:szCs w:val="18"/>
        </w:rPr>
        <w:t>I sådan</w:t>
      </w:r>
      <w:r>
        <w:rPr>
          <w:sz w:val="18"/>
          <w:szCs w:val="18"/>
        </w:rPr>
        <w:t>a</w:t>
      </w:r>
      <w:r w:rsidRPr="00403067">
        <w:rPr>
          <w:sz w:val="18"/>
          <w:szCs w:val="18"/>
        </w:rPr>
        <w:t xml:space="preserve"> fall får </w:t>
      </w:r>
      <w:r>
        <w:rPr>
          <w:sz w:val="18"/>
          <w:szCs w:val="18"/>
        </w:rPr>
        <w:t xml:space="preserve">ett </w:t>
      </w:r>
      <w:r w:rsidRPr="00403067">
        <w:rPr>
          <w:sz w:val="18"/>
          <w:szCs w:val="18"/>
        </w:rPr>
        <w:t>beslut meddelas tidigast fyra månader och senast fem mån</w:t>
      </w:r>
      <w:r w:rsidRPr="00403067">
        <w:rPr>
          <w:sz w:val="18"/>
          <w:szCs w:val="18"/>
        </w:rPr>
        <w:softHyphen/>
        <w:t>ad</w:t>
      </w:r>
      <w:r w:rsidRPr="00403067">
        <w:rPr>
          <w:sz w:val="18"/>
          <w:szCs w:val="18"/>
        </w:rPr>
        <w:softHyphen/>
        <w:t>er efter utgången av den tid som anges i 40 § första stycket. Om det krävs för att ett förnyat samrådsförfarande enligt 36 och 38–40 §§ ska kunna genom</w:t>
      </w:r>
      <w:r w:rsidRPr="00403067">
        <w:rPr>
          <w:sz w:val="18"/>
          <w:szCs w:val="18"/>
        </w:rPr>
        <w:softHyphen/>
        <w:t xml:space="preserve">föras, får </w:t>
      </w:r>
      <w:r>
        <w:rPr>
          <w:sz w:val="18"/>
          <w:szCs w:val="18"/>
        </w:rPr>
        <w:t>beslut meddelas även därefter</w:t>
      </w:r>
      <w:r w:rsidRPr="00403067">
        <w:rPr>
          <w:sz w:val="18"/>
          <w:szCs w:val="18"/>
        </w:rPr>
        <w:t>.</w:t>
      </w:r>
    </w:p>
    <w:p w14:paraId="35B4C3DF" w14:textId="77777777" w:rsidR="00D85371" w:rsidRPr="00403067" w:rsidRDefault="00D85371" w:rsidP="00D85371">
      <w:pPr>
        <w:pStyle w:val="Brdtextmedindrag"/>
        <w:rPr>
          <w:sz w:val="18"/>
          <w:szCs w:val="18"/>
        </w:rPr>
      </w:pPr>
      <w:bookmarkStart w:id="1852" w:name="_Hlk64040825"/>
      <w:r>
        <w:rPr>
          <w:sz w:val="18"/>
          <w:szCs w:val="18"/>
        </w:rPr>
        <w:t>Ett b</w:t>
      </w:r>
      <w:r w:rsidRPr="00403067">
        <w:rPr>
          <w:sz w:val="18"/>
          <w:szCs w:val="18"/>
        </w:rPr>
        <w:t xml:space="preserve">eslut får inte meddelas om kommissionen inom fyra månader efter utgången av den tid som anges i 40 § första stycket beslutar att inte godta ett förslag till beslut enligt 22 § första stycket, 23 § eller 29 §. </w:t>
      </w:r>
      <w:bookmarkEnd w:id="1852"/>
      <w:r w:rsidRPr="00403067">
        <w:rPr>
          <w:sz w:val="18"/>
          <w:szCs w:val="18"/>
        </w:rPr>
        <w:t>Om kommis</w:t>
      </w:r>
      <w:r w:rsidRPr="00403067">
        <w:rPr>
          <w:sz w:val="18"/>
          <w:szCs w:val="18"/>
        </w:rPr>
        <w:softHyphen/>
        <w:t>sion</w:t>
      </w:r>
      <w:r w:rsidRPr="00403067">
        <w:rPr>
          <w:sz w:val="18"/>
          <w:szCs w:val="18"/>
        </w:rPr>
        <w:softHyphen/>
        <w:t xml:space="preserve">ens invändningar </w:t>
      </w:r>
      <w:r w:rsidRPr="00403067">
        <w:rPr>
          <w:sz w:val="18"/>
          <w:szCs w:val="18"/>
        </w:rPr>
        <w:lastRenderedPageBreak/>
        <w:t>kan tillgodoses genom att förslaget ändras, ska reglerings</w:t>
      </w:r>
      <w:r w:rsidRPr="00403067">
        <w:rPr>
          <w:sz w:val="18"/>
          <w:szCs w:val="18"/>
        </w:rPr>
        <w:softHyphen/>
        <w:t>myndigheten inom sex månader från dagen för kommissionens beslut inleda ett samråd enligt 36 § om det nya förslaget.</w:t>
      </w:r>
    </w:p>
    <w:p w14:paraId="72CB193A" w14:textId="77777777" w:rsidR="00D85371" w:rsidRPr="00403067" w:rsidRDefault="00D85371" w:rsidP="00D85371">
      <w:pPr>
        <w:pStyle w:val="Brdtextmedindrag"/>
        <w:ind w:firstLine="0"/>
      </w:pPr>
    </w:p>
    <w:p w14:paraId="7493B064" w14:textId="786AD808" w:rsidR="00D85371" w:rsidRPr="00403067" w:rsidRDefault="00D85371" w:rsidP="00D85371">
      <w:pPr>
        <w:pStyle w:val="Brdtextmedindrag"/>
        <w:ind w:firstLine="0"/>
      </w:pPr>
      <w:r w:rsidRPr="00403067">
        <w:t xml:space="preserve">Paragrafen behandlar förfarandet för en konsekvent tillämpning av korrigeringsåtgärder inom EU. Det innebär att regleringsmyndigheten ska samarbeta med Europiska kommissionen och Berec </w:t>
      </w:r>
      <w:bookmarkStart w:id="1853" w:name="_Hlk65771139"/>
      <w:r w:rsidRPr="00403067">
        <w:t>för att identifiera den effektivaste och lämpligaste åtgärden</w:t>
      </w:r>
      <w:bookmarkEnd w:id="1853"/>
      <w:r w:rsidRPr="00403067">
        <w:t xml:space="preserve"> samt att kommissionen har viss veto</w:t>
      </w:r>
      <w:r w:rsidRPr="00403067">
        <w:softHyphen/>
        <w:t>rätt. Paragrafen motsvarar i huvudsak 8 kap. 12 a § LEK (se prop. 2010/</w:t>
      </w:r>
      <w:r>
        <w:t xml:space="preserve"> </w:t>
      </w:r>
      <w:r w:rsidRPr="00403067">
        <w:t xml:space="preserve">11:115 </w:t>
      </w:r>
      <w:r w:rsidR="00EB24E6">
        <w:t>s. 6</w:t>
      </w:r>
      <w:r w:rsidRPr="00403067">
        <w:t>7 f. och 194). Den genomför arti</w:t>
      </w:r>
      <w:r w:rsidRPr="00403067">
        <w:softHyphen/>
        <w:t>kel 33.1, 33.2, 33.4</w:t>
      </w:r>
      <w:r>
        <w:t>,</w:t>
      </w:r>
      <w:r w:rsidRPr="00403067">
        <w:t xml:space="preserve"> 33.5 c och 33.6 i EU-direktivet. Övervä</w:t>
      </w:r>
      <w:r w:rsidRPr="00403067">
        <w:softHyphen/>
        <w:t>gandena finns i av</w:t>
      </w:r>
      <w:r w:rsidRPr="00403067">
        <w:softHyphen/>
        <w:t>snitt 14.10.</w:t>
      </w:r>
    </w:p>
    <w:p w14:paraId="60E2E2F0" w14:textId="40851433" w:rsidR="00D85371" w:rsidRPr="00403067" w:rsidRDefault="00D85371" w:rsidP="00D85371">
      <w:pPr>
        <w:pStyle w:val="Brdtextmedindrag"/>
      </w:pPr>
      <w:r w:rsidRPr="00403067">
        <w:rPr>
          <w:i/>
          <w:iCs/>
        </w:rPr>
        <w:t>Första</w:t>
      </w:r>
      <w:r w:rsidRPr="00403067">
        <w:t xml:space="preserve"> </w:t>
      </w:r>
      <w:r w:rsidRPr="00403067">
        <w:rPr>
          <w:i/>
          <w:iCs/>
        </w:rPr>
        <w:t>stycket</w:t>
      </w:r>
      <w:r w:rsidRPr="00403067">
        <w:t xml:space="preserve"> anpassas efter de beslut om åläggande av skyldigheter som regleringsmyndigheten kan fatta med stöd av kapitlet och som om</w:t>
      </w:r>
      <w:r w:rsidR="007D0C84">
        <w:softHyphen/>
      </w:r>
      <w:r w:rsidRPr="00403067">
        <w:t>fattas av skyldigheten att samverka om korrigeringsåtgärder med kommis</w:t>
      </w:r>
      <w:r w:rsidRPr="00403067">
        <w:softHyphen/>
        <w:t>sionen och Berec. Det innebär att ytterligare beslut om åläggande av vissa skyldigheter läggs till. Exempel på sådana beslut är beslut om att ålägga en tillhandahållare av en nummer</w:t>
      </w:r>
      <w:r w:rsidRPr="00403067">
        <w:softHyphen/>
        <w:t>oberoende interpersonell kom</w:t>
      </w:r>
      <w:r w:rsidRPr="00403067">
        <w:softHyphen/>
        <w:t>mu</w:t>
      </w:r>
      <w:r w:rsidRPr="00403067">
        <w:softHyphen/>
        <w:t>ni</w:t>
      </w:r>
      <w:r w:rsidRPr="00403067">
        <w:softHyphen/>
        <w:t>ka</w:t>
      </w:r>
      <w:r w:rsidRPr="00403067">
        <w:softHyphen/>
        <w:t>tions</w:t>
      </w:r>
      <w:r w:rsidRPr="00403067">
        <w:softHyphen/>
        <w:t>tjänst att göra tjänsten inter</w:t>
      </w:r>
      <w:r w:rsidRPr="00403067">
        <w:softHyphen/>
        <w:t xml:space="preserve">operabel med andra tjänster enligt 4 § och beslut om att ålägga en operatör att ge tillträde till infrastruktur som har samband med radiospektrumanvändning enligt 33 §. Även </w:t>
      </w:r>
      <w:r>
        <w:t>inför</w:t>
      </w:r>
      <w:r w:rsidRPr="00403067">
        <w:t xml:space="preserve"> beslut som innebär att ålagda skyldigheter upphävs eller ändras ska </w:t>
      </w:r>
      <w:r>
        <w:t>reglerings</w:t>
      </w:r>
      <w:r>
        <w:softHyphen/>
        <w:t xml:space="preserve">myndigheten </w:t>
      </w:r>
      <w:r w:rsidRPr="00403067">
        <w:t>först samverka</w:t>
      </w:r>
      <w:r>
        <w:t xml:space="preserve"> med kommissionen och Berec</w:t>
      </w:r>
      <w:r w:rsidRPr="00403067">
        <w:t>.</w:t>
      </w:r>
    </w:p>
    <w:p w14:paraId="7B28FFB4" w14:textId="77777777" w:rsidR="00D85371" w:rsidRPr="00403067" w:rsidRDefault="00D85371" w:rsidP="00D85371">
      <w:pPr>
        <w:pStyle w:val="Brdtextmedindrag"/>
      </w:pPr>
      <w:r w:rsidRPr="00403067">
        <w:rPr>
          <w:i/>
          <w:iCs/>
        </w:rPr>
        <w:t>Tredje stycket</w:t>
      </w:r>
      <w:r w:rsidRPr="00403067">
        <w:t xml:space="preserve"> är nytt. Det innebär att om kommissionen fattar ett beslut som kräver att regleringsmyndigheten ska dra tillbaka ett förslag till åt</w:t>
      </w:r>
      <w:r>
        <w:softHyphen/>
      </w:r>
      <w:r w:rsidRPr="00403067">
        <w:t>gärd, ska myndigheten ändra eller dra tillbaka förslaget inom sex månader från kommissionens beslut. I det fallet gäller samma förfarande som enligt 40 § tredje stycket.</w:t>
      </w:r>
    </w:p>
    <w:p w14:paraId="6EE69985" w14:textId="6193233E" w:rsidR="00D85371" w:rsidRDefault="00D85371" w:rsidP="00D85371">
      <w:pPr>
        <w:pStyle w:val="Brdtextmedindrag"/>
      </w:pPr>
      <w:r w:rsidRPr="00403067">
        <w:t>Kommissionen har vetorätt när det gäller åtgärder som omfattas av arti</w:t>
      </w:r>
      <w:r w:rsidRPr="00403067">
        <w:softHyphen/>
        <w:t>kel 61.3 andra stycket och arti</w:t>
      </w:r>
      <w:r w:rsidRPr="00403067">
        <w:softHyphen/>
        <w:t>kel 76.2. Vetorätten omfattar alltså en skyl</w:t>
      </w:r>
      <w:r w:rsidR="007D0C84">
        <w:softHyphen/>
      </w:r>
      <w:r w:rsidRPr="00403067">
        <w:t>dig</w:t>
      </w:r>
      <w:r w:rsidRPr="00403067">
        <w:softHyphen/>
        <w:t>het att ge tillträde till nät närmast slutanvändare som avser nätdelar bortom det första utlopps- eller förgreningsstället (29 §) och ett bindande åtagande om saminvestering i anlägg</w:t>
      </w:r>
      <w:r>
        <w:t>andet</w:t>
      </w:r>
      <w:r w:rsidRPr="00403067">
        <w:t xml:space="preserve"> av ett nytt optiskt fibernät (22 § första stycket). Vetorätten gäller även i det fall reglerings</w:t>
      </w:r>
      <w:r w:rsidRPr="00403067">
        <w:softHyphen/>
        <w:t>myndig</w:t>
      </w:r>
      <w:r w:rsidRPr="00403067">
        <w:softHyphen/>
        <w:t>heten en</w:t>
      </w:r>
      <w:r w:rsidR="007D0C84">
        <w:softHyphen/>
      </w:r>
      <w:r w:rsidRPr="00403067">
        <w:t>ligt 23 § avser att ålägga ytterligare skyldigheter avseende de nät</w:t>
      </w:r>
      <w:r w:rsidRPr="00403067">
        <w:softHyphen/>
        <w:t xml:space="preserve">delar som omfattas </w:t>
      </w:r>
      <w:r>
        <w:t>av</w:t>
      </w:r>
      <w:r w:rsidRPr="00403067">
        <w:t xml:space="preserve"> ett sådant beslut om bindande åtagande. Vetorätten förutsätter att Berec </w:t>
      </w:r>
      <w:r>
        <w:t>instämmer i</w:t>
      </w:r>
      <w:r w:rsidRPr="00403067">
        <w:t xml:space="preserve"> kommissionens invändningar</w:t>
      </w:r>
      <w:r>
        <w:t xml:space="preserve"> mot de föreslagna åt</w:t>
      </w:r>
      <w:r w:rsidR="007D0C84">
        <w:softHyphen/>
      </w:r>
      <w:r>
        <w:t>gärderna</w:t>
      </w:r>
      <w:r w:rsidRPr="00403067">
        <w:t>.</w:t>
      </w:r>
    </w:p>
    <w:p w14:paraId="1F9C6A58" w14:textId="77777777" w:rsidR="00D85371" w:rsidRDefault="00D85371" w:rsidP="00D85371">
      <w:pPr>
        <w:pStyle w:val="Brdtextmedindrag"/>
        <w:ind w:firstLine="0"/>
      </w:pPr>
    </w:p>
    <w:p w14:paraId="4EA88284" w14:textId="77777777" w:rsidR="00D85371" w:rsidRPr="00223E4C" w:rsidRDefault="00D85371" w:rsidP="00F775E2">
      <w:pPr>
        <w:pStyle w:val="Brdtext"/>
        <w:rPr>
          <w:rFonts w:eastAsiaTheme="majorEastAsia" w:cstheme="majorBidi"/>
          <w:bCs/>
          <w:iCs/>
          <w:sz w:val="18"/>
          <w:szCs w:val="18"/>
        </w:rPr>
      </w:pPr>
      <w:r>
        <w:rPr>
          <w:b/>
          <w:sz w:val="18"/>
          <w:szCs w:val="18"/>
        </w:rPr>
        <w:t>42 </w:t>
      </w:r>
      <w:r w:rsidRPr="00223E4C">
        <w:rPr>
          <w:b/>
          <w:sz w:val="18"/>
          <w:szCs w:val="18"/>
        </w:rPr>
        <w:t>§</w:t>
      </w:r>
      <w:r w:rsidRPr="00223E4C">
        <w:rPr>
          <w:sz w:val="18"/>
          <w:szCs w:val="18"/>
        </w:rPr>
        <w:t>    </w:t>
      </w:r>
      <w:r>
        <w:rPr>
          <w:sz w:val="18"/>
          <w:szCs w:val="18"/>
        </w:rPr>
        <w:t>När det är fråga om</w:t>
      </w:r>
      <w:r w:rsidRPr="00223E4C">
        <w:rPr>
          <w:sz w:val="18"/>
          <w:szCs w:val="18"/>
        </w:rPr>
        <w:t xml:space="preserve"> gränsöverskridande marknader som har fastställts enligt beslut av Europeiska kommissionen ska regleringsmyndigheten samråda med behöriga myndigheter i berörda länder inför beslut enligt 5 § andra stycket och 8 §. Det gäller även inför beslut </w:t>
      </w:r>
      <w:r w:rsidRPr="00223E4C">
        <w:rPr>
          <w:rFonts w:eastAsiaTheme="majorEastAsia" w:cstheme="majorBidi"/>
          <w:bCs/>
          <w:iCs/>
          <w:sz w:val="18"/>
          <w:szCs w:val="18"/>
        </w:rPr>
        <w:t>enligt 34 §</w:t>
      </w:r>
      <w:r>
        <w:rPr>
          <w:rFonts w:eastAsiaTheme="majorEastAsia" w:cstheme="majorBidi"/>
          <w:bCs/>
          <w:iCs/>
          <w:sz w:val="18"/>
          <w:szCs w:val="18"/>
        </w:rPr>
        <w:t xml:space="preserve"> </w:t>
      </w:r>
      <w:r w:rsidRPr="00223E4C">
        <w:rPr>
          <w:rFonts w:eastAsiaTheme="majorEastAsia" w:cstheme="majorBidi"/>
          <w:bCs/>
          <w:iCs/>
          <w:sz w:val="18"/>
          <w:szCs w:val="18"/>
        </w:rPr>
        <w:t>om att upphäva eller ändra sådana beslut.</w:t>
      </w:r>
    </w:p>
    <w:p w14:paraId="31A3E5E9" w14:textId="77777777" w:rsidR="00D85371" w:rsidRDefault="00D85371" w:rsidP="00D85371">
      <w:pPr>
        <w:pStyle w:val="Brdtextmedindrag"/>
        <w:ind w:firstLine="0"/>
      </w:pPr>
    </w:p>
    <w:p w14:paraId="77B7DAF5" w14:textId="15D58662" w:rsidR="00D85371" w:rsidRPr="00403067" w:rsidDel="00223E4C" w:rsidRDefault="00D85371" w:rsidP="00D85371">
      <w:pPr>
        <w:pStyle w:val="Brdtextmedindrag"/>
        <w:ind w:firstLine="0"/>
      </w:pPr>
      <w:r w:rsidRPr="00403067">
        <w:t>Paragrafen</w:t>
      </w:r>
      <w:r>
        <w:t xml:space="preserve"> innebär att regleringsmyndigheten ska samråda med berörda utländska myndigheter i fråga om </w:t>
      </w:r>
      <w:r w:rsidRPr="00A1580C">
        <w:t>marknadsanalys</w:t>
      </w:r>
      <w:r>
        <w:t>en</w:t>
      </w:r>
      <w:r w:rsidRPr="00A1580C">
        <w:t xml:space="preserve">, identifiering av </w:t>
      </w:r>
      <w:r>
        <w:t>SMP-</w:t>
      </w:r>
      <w:r w:rsidRPr="00A1580C">
        <w:t xml:space="preserve">företag </w:t>
      </w:r>
      <w:r>
        <w:t>och att införa, ändra eller upphäva SMP-</w:t>
      </w:r>
      <w:r w:rsidRPr="00A1580C">
        <w:t>skyldigheter</w:t>
      </w:r>
      <w:r>
        <w:t xml:space="preserve"> när det gäller sådana gränsöverskridande marknader som har fastställts i ett sär</w:t>
      </w:r>
      <w:r w:rsidR="007D0C84">
        <w:softHyphen/>
      </w:r>
      <w:r w:rsidRPr="007D0C84">
        <w:rPr>
          <w:spacing w:val="-2"/>
        </w:rPr>
        <w:t>skilt beslut av Europeiska kommissionen. Paragrafen motsvarar i sak 8 kap.</w:t>
      </w:r>
      <w:r w:rsidR="007D0C84">
        <w:t xml:space="preserve"> </w:t>
      </w:r>
      <w:r>
        <w:t>6</w:t>
      </w:r>
      <w:r w:rsidRPr="00403067">
        <w:t xml:space="preserve"> § </w:t>
      </w:r>
      <w:r>
        <w:t xml:space="preserve">fjärde stycket </w:t>
      </w:r>
      <w:r w:rsidRPr="00403067">
        <w:t xml:space="preserve">LEK (se prop. 2002/03:110 </w:t>
      </w:r>
      <w:r w:rsidR="00EB24E6">
        <w:t>s. 2</w:t>
      </w:r>
      <w:r>
        <w:t>75 och 404</w:t>
      </w:r>
      <w:r w:rsidRPr="00403067">
        <w:t xml:space="preserve">). </w:t>
      </w:r>
      <w:r>
        <w:t>Den</w:t>
      </w:r>
      <w:r w:rsidRPr="00403067">
        <w:t xml:space="preserve"> genom</w:t>
      </w:r>
      <w:r w:rsidR="007D0C84">
        <w:softHyphen/>
      </w:r>
      <w:r w:rsidRPr="00403067">
        <w:t>för arti</w:t>
      </w:r>
      <w:r w:rsidRPr="00403067">
        <w:softHyphen/>
        <w:t>kel </w:t>
      </w:r>
      <w:r>
        <w:t>65.2</w:t>
      </w:r>
      <w:r w:rsidRPr="00403067">
        <w:t xml:space="preserve"> i EU-direktivet. Övervä</w:t>
      </w:r>
      <w:r w:rsidRPr="00403067">
        <w:softHyphen/>
        <w:t>gandena finns i av</w:t>
      </w:r>
      <w:r>
        <w:softHyphen/>
      </w:r>
      <w:r w:rsidRPr="00403067">
        <w:t>snitt</w:t>
      </w:r>
      <w:r>
        <w:t> </w:t>
      </w:r>
      <w:r w:rsidRPr="00403067">
        <w:t>14.10.</w:t>
      </w:r>
    </w:p>
    <w:p w14:paraId="6357D580" w14:textId="77777777" w:rsidR="00D85371" w:rsidRPr="00403067" w:rsidRDefault="00D85371" w:rsidP="00D85371">
      <w:pPr>
        <w:pStyle w:val="Rubrik5utannumrering"/>
      </w:pPr>
      <w:r w:rsidRPr="00403067">
        <w:lastRenderedPageBreak/>
        <w:t>Tillfälligt beslut utan samråd</w:t>
      </w:r>
    </w:p>
    <w:p w14:paraId="3BA669F0" w14:textId="77777777" w:rsidR="00D85371" w:rsidRDefault="00D85371" w:rsidP="00D85371">
      <w:pPr>
        <w:pStyle w:val="Brdtext"/>
        <w:rPr>
          <w:sz w:val="18"/>
          <w:szCs w:val="18"/>
        </w:rPr>
      </w:pPr>
      <w:r>
        <w:rPr>
          <w:b/>
          <w:sz w:val="18"/>
          <w:szCs w:val="18"/>
        </w:rPr>
        <w:t>43</w:t>
      </w:r>
      <w:r w:rsidRPr="00403067">
        <w:rPr>
          <w:b/>
          <w:sz w:val="18"/>
          <w:szCs w:val="18"/>
        </w:rPr>
        <w:t> §</w:t>
      </w:r>
      <w:r w:rsidRPr="00403067">
        <w:rPr>
          <w:sz w:val="18"/>
          <w:szCs w:val="18"/>
        </w:rPr>
        <w:t>    </w:t>
      </w:r>
      <w:bookmarkStart w:id="1854" w:name="_Hlk20235943"/>
      <w:r w:rsidRPr="00403067">
        <w:rPr>
          <w:sz w:val="18"/>
          <w:szCs w:val="18"/>
        </w:rPr>
        <w:t xml:space="preserve">Regleringsmyndigheten får meddela beslut utan att </w:t>
      </w:r>
      <w:r>
        <w:rPr>
          <w:sz w:val="18"/>
          <w:szCs w:val="18"/>
        </w:rPr>
        <w:t xml:space="preserve">samråda enligt </w:t>
      </w:r>
      <w:r w:rsidRPr="00403067">
        <w:rPr>
          <w:sz w:val="18"/>
          <w:szCs w:val="18"/>
        </w:rPr>
        <w:t xml:space="preserve">36 </w:t>
      </w:r>
      <w:r>
        <w:rPr>
          <w:sz w:val="18"/>
          <w:szCs w:val="18"/>
        </w:rPr>
        <w:t>eller</w:t>
      </w:r>
      <w:r w:rsidRPr="00403067">
        <w:rPr>
          <w:sz w:val="18"/>
          <w:szCs w:val="18"/>
        </w:rPr>
        <w:t xml:space="preserve"> 38 §, om det behövs för att säkerställa konkurren</w:t>
      </w:r>
      <w:r w:rsidRPr="00403067">
        <w:rPr>
          <w:sz w:val="18"/>
          <w:szCs w:val="18"/>
        </w:rPr>
        <w:softHyphen/>
        <w:t>sen på en fastställd mark</w:t>
      </w:r>
      <w:r w:rsidRPr="00403067">
        <w:rPr>
          <w:sz w:val="18"/>
          <w:szCs w:val="18"/>
        </w:rPr>
        <w:softHyphen/>
        <w:t>nad eller för att skydda användarnas intressen och åt</w:t>
      </w:r>
      <w:r w:rsidRPr="00403067">
        <w:rPr>
          <w:sz w:val="18"/>
          <w:szCs w:val="18"/>
        </w:rPr>
        <w:softHyphen/>
        <w:t xml:space="preserve">gärden inte kan skjutas upp. Beslutet får gälla i högst sex månader. I </w:t>
      </w:r>
      <w:r>
        <w:rPr>
          <w:sz w:val="18"/>
          <w:szCs w:val="18"/>
        </w:rPr>
        <w:t xml:space="preserve">ett </w:t>
      </w:r>
      <w:r w:rsidRPr="00403067">
        <w:rPr>
          <w:sz w:val="18"/>
          <w:szCs w:val="18"/>
        </w:rPr>
        <w:t>sådant fall ska myndig</w:t>
      </w:r>
      <w:r w:rsidRPr="00403067">
        <w:rPr>
          <w:sz w:val="18"/>
          <w:szCs w:val="18"/>
        </w:rPr>
        <w:softHyphen/>
        <w:t>heten utan dröjsmål underrätta behöriga mynd</w:t>
      </w:r>
      <w:r w:rsidRPr="00403067">
        <w:rPr>
          <w:sz w:val="18"/>
          <w:szCs w:val="18"/>
        </w:rPr>
        <w:softHyphen/>
        <w:t>ig</w:t>
      </w:r>
      <w:r w:rsidRPr="00403067">
        <w:rPr>
          <w:sz w:val="18"/>
          <w:szCs w:val="18"/>
        </w:rPr>
        <w:softHyphen/>
        <w:t>het</w:t>
      </w:r>
      <w:r w:rsidRPr="00403067">
        <w:rPr>
          <w:sz w:val="18"/>
          <w:szCs w:val="18"/>
        </w:rPr>
        <w:softHyphen/>
        <w:t>er inom Europeiska ekono</w:t>
      </w:r>
      <w:r w:rsidRPr="00403067">
        <w:rPr>
          <w:sz w:val="18"/>
          <w:szCs w:val="18"/>
        </w:rPr>
        <w:softHyphen/>
        <w:t>miska samarbetsområdet, Europeiska kom</w:t>
      </w:r>
      <w:r w:rsidRPr="00403067">
        <w:rPr>
          <w:sz w:val="18"/>
          <w:szCs w:val="18"/>
        </w:rPr>
        <w:softHyphen/>
        <w:t>mis</w:t>
      </w:r>
      <w:r w:rsidRPr="00403067">
        <w:rPr>
          <w:sz w:val="18"/>
          <w:szCs w:val="18"/>
        </w:rPr>
        <w:softHyphen/>
        <w:t>sion</w:t>
      </w:r>
      <w:r w:rsidRPr="00403067">
        <w:rPr>
          <w:sz w:val="18"/>
          <w:szCs w:val="18"/>
        </w:rPr>
        <w:softHyphen/>
        <w:t>en och Berec om beslutet och skälen för detta.</w:t>
      </w:r>
      <w:r>
        <w:rPr>
          <w:sz w:val="18"/>
          <w:szCs w:val="18"/>
        </w:rPr>
        <w:t xml:space="preserve"> </w:t>
      </w:r>
      <w:r w:rsidRPr="00403067">
        <w:rPr>
          <w:sz w:val="18"/>
          <w:szCs w:val="18"/>
        </w:rPr>
        <w:t>Vid förlängning av ett sådant beslut gäller samråds</w:t>
      </w:r>
      <w:r w:rsidRPr="00403067">
        <w:rPr>
          <w:sz w:val="18"/>
          <w:szCs w:val="18"/>
        </w:rPr>
        <w:softHyphen/>
        <w:t>skyldigheten i 36 och 38 §§.</w:t>
      </w:r>
    </w:p>
    <w:p w14:paraId="7A3AFF3D" w14:textId="77777777" w:rsidR="00D85371" w:rsidRPr="00403067" w:rsidRDefault="00D85371" w:rsidP="00D85371">
      <w:pPr>
        <w:pStyle w:val="Brdtextmedindrag"/>
        <w:ind w:firstLine="0"/>
      </w:pPr>
    </w:p>
    <w:p w14:paraId="445ECC4F" w14:textId="468586BB" w:rsidR="00D85371" w:rsidRPr="00403067" w:rsidRDefault="00D85371" w:rsidP="00D85371">
      <w:pPr>
        <w:pStyle w:val="Brdtextmedindrag"/>
        <w:ind w:firstLine="0"/>
      </w:pPr>
      <w:r w:rsidRPr="00403067">
        <w:t>Paragrafen gör det möjligt för regleringsmyndigheten att undantagsvis vidta en åtgärd omedelbart utan att ett förslag till beslut har varit föremål för samråd med berörda parter enligt 36 § eller samråd inom EU</w:t>
      </w:r>
      <w:r>
        <w:t xml:space="preserve"> enligt 38–41 §§</w:t>
      </w:r>
      <w:r w:rsidRPr="00403067">
        <w:t xml:space="preserve">. Den motsvarar i sak 8 kap. 13 § LEK (se prop. 2002/03:110 </w:t>
      </w:r>
      <w:r w:rsidR="00EB24E6">
        <w:t>s. 2</w:t>
      </w:r>
      <w:r w:rsidRPr="00403067">
        <w:t xml:space="preserve">81 och 406 f. och </w:t>
      </w:r>
      <w:r>
        <w:t xml:space="preserve">prop. </w:t>
      </w:r>
      <w:r w:rsidRPr="00403067">
        <w:t xml:space="preserve">2010/11:115 </w:t>
      </w:r>
      <w:r w:rsidR="00EB24E6">
        <w:t>s. 1</w:t>
      </w:r>
      <w:r w:rsidRPr="00403067">
        <w:t>94). Paragrafen genom</w:t>
      </w:r>
      <w:r>
        <w:softHyphen/>
      </w:r>
      <w:r w:rsidRPr="00403067">
        <w:t>för arti</w:t>
      </w:r>
      <w:r w:rsidRPr="00403067">
        <w:softHyphen/>
        <w:t>kel 32.10 i EU-direktivet. Övervä</w:t>
      </w:r>
      <w:r w:rsidRPr="00403067">
        <w:softHyphen/>
        <w:t>gandena finns i av</w:t>
      </w:r>
      <w:r>
        <w:softHyphen/>
      </w:r>
      <w:r w:rsidRPr="00403067">
        <w:t>snitt</w:t>
      </w:r>
      <w:r>
        <w:t> </w:t>
      </w:r>
      <w:r w:rsidRPr="00403067">
        <w:t>14.10.</w:t>
      </w:r>
    </w:p>
    <w:p w14:paraId="03D0C400" w14:textId="77777777" w:rsidR="00D85371" w:rsidRPr="00403067" w:rsidRDefault="00D85371" w:rsidP="00D85371">
      <w:pPr>
        <w:pStyle w:val="Rubrik4utannumrering"/>
        <w:rPr>
          <w:spacing w:val="-4"/>
        </w:rPr>
      </w:pPr>
      <w:bookmarkStart w:id="1855" w:name="_Hlk34311884"/>
      <w:bookmarkEnd w:id="1828"/>
      <w:bookmarkEnd w:id="1854"/>
      <w:r w:rsidRPr="00403067">
        <w:rPr>
          <w:spacing w:val="-4"/>
        </w:rPr>
        <w:t>Tillträde för installation av trådlösa accesspunkter med kort räckvidd</w:t>
      </w:r>
    </w:p>
    <w:p w14:paraId="7AFBEA8B" w14:textId="3D7F644D" w:rsidR="00D85371" w:rsidRPr="00403067" w:rsidRDefault="00D85371" w:rsidP="00F775E2">
      <w:pPr>
        <w:pStyle w:val="Brdtext"/>
        <w:rPr>
          <w:sz w:val="18"/>
          <w:szCs w:val="18"/>
        </w:rPr>
      </w:pPr>
      <w:r>
        <w:rPr>
          <w:b/>
          <w:sz w:val="18"/>
          <w:szCs w:val="18"/>
        </w:rPr>
        <w:t>44</w:t>
      </w:r>
      <w:r w:rsidRPr="00403067">
        <w:rPr>
          <w:b/>
          <w:sz w:val="18"/>
          <w:szCs w:val="18"/>
        </w:rPr>
        <w:t> §</w:t>
      </w:r>
      <w:r w:rsidRPr="00403067">
        <w:rPr>
          <w:sz w:val="18"/>
          <w:szCs w:val="18"/>
        </w:rPr>
        <w:t>    </w:t>
      </w:r>
      <w:r>
        <w:rPr>
          <w:sz w:val="18"/>
          <w:szCs w:val="18"/>
        </w:rPr>
        <w:t>En myndighet</w:t>
      </w:r>
      <w:r w:rsidRPr="00403067">
        <w:rPr>
          <w:sz w:val="18"/>
          <w:szCs w:val="18"/>
        </w:rPr>
        <w:t xml:space="preserve"> ska på rättvisa, rimliga och icke-diskriminerande villkor</w:t>
      </w:r>
      <w:r>
        <w:rPr>
          <w:sz w:val="18"/>
          <w:szCs w:val="18"/>
        </w:rPr>
        <w:t>,</w:t>
      </w:r>
      <w:r w:rsidRPr="00403067">
        <w:rPr>
          <w:sz w:val="18"/>
          <w:szCs w:val="18"/>
        </w:rPr>
        <w:t xml:space="preserve"> på begäran ge en operatör tillträde till byggnader, anläggningar och </w:t>
      </w:r>
      <w:r>
        <w:rPr>
          <w:sz w:val="18"/>
        </w:rPr>
        <w:t>föremål</w:t>
      </w:r>
      <w:r w:rsidRPr="00403067">
        <w:rPr>
          <w:sz w:val="18"/>
          <w:szCs w:val="18"/>
        </w:rPr>
        <w:t xml:space="preserve"> som </w:t>
      </w:r>
      <w:r>
        <w:rPr>
          <w:sz w:val="18"/>
          <w:szCs w:val="18"/>
        </w:rPr>
        <w:t>myndigheten</w:t>
      </w:r>
      <w:r w:rsidRPr="00403067">
        <w:rPr>
          <w:sz w:val="18"/>
          <w:szCs w:val="18"/>
        </w:rPr>
        <w:t xml:space="preserve"> </w:t>
      </w:r>
      <w:r>
        <w:rPr>
          <w:sz w:val="18"/>
          <w:szCs w:val="18"/>
        </w:rPr>
        <w:t>äger</w:t>
      </w:r>
      <w:r w:rsidRPr="00403067">
        <w:rPr>
          <w:sz w:val="18"/>
          <w:szCs w:val="18"/>
        </w:rPr>
        <w:t xml:space="preserve"> och som är tekniskt lämpliga </w:t>
      </w:r>
      <w:r w:rsidRPr="00403067">
        <w:rPr>
          <w:sz w:val="18"/>
        </w:rPr>
        <w:t>för instal</w:t>
      </w:r>
      <w:r w:rsidRPr="00403067">
        <w:rPr>
          <w:sz w:val="18"/>
        </w:rPr>
        <w:softHyphen/>
        <w:t>la</w:t>
      </w:r>
      <w:r w:rsidRPr="00403067">
        <w:rPr>
          <w:sz w:val="18"/>
        </w:rPr>
        <w:softHyphen/>
        <w:t>tion av</w:t>
      </w:r>
      <w:r w:rsidRPr="00403067">
        <w:rPr>
          <w:sz w:val="18"/>
          <w:szCs w:val="18"/>
        </w:rPr>
        <w:t xml:space="preserve"> trådlösa access</w:t>
      </w:r>
      <w:r>
        <w:rPr>
          <w:sz w:val="18"/>
          <w:szCs w:val="18"/>
        </w:rPr>
        <w:softHyphen/>
      </w:r>
      <w:r w:rsidRPr="00403067">
        <w:rPr>
          <w:sz w:val="18"/>
          <w:szCs w:val="18"/>
        </w:rPr>
        <w:t>punkter med kort räckvidd eller som behövs för anslut</w:t>
      </w:r>
      <w:r>
        <w:rPr>
          <w:sz w:val="18"/>
          <w:szCs w:val="18"/>
        </w:rPr>
        <w:t>ning av</w:t>
      </w:r>
      <w:r w:rsidRPr="00403067">
        <w:rPr>
          <w:sz w:val="18"/>
          <w:szCs w:val="18"/>
        </w:rPr>
        <w:t xml:space="preserve"> sådana access</w:t>
      </w:r>
      <w:r>
        <w:rPr>
          <w:sz w:val="18"/>
          <w:szCs w:val="18"/>
        </w:rPr>
        <w:softHyphen/>
      </w:r>
      <w:r w:rsidRPr="00403067">
        <w:rPr>
          <w:sz w:val="18"/>
          <w:szCs w:val="18"/>
        </w:rPr>
        <w:t>punk</w:t>
      </w:r>
      <w:r w:rsidR="007D0C84">
        <w:rPr>
          <w:sz w:val="18"/>
          <w:szCs w:val="18"/>
        </w:rPr>
        <w:softHyphen/>
      </w:r>
      <w:r w:rsidRPr="00403067">
        <w:rPr>
          <w:sz w:val="18"/>
          <w:szCs w:val="18"/>
        </w:rPr>
        <w:t xml:space="preserve">ter till ett stamnät. </w:t>
      </w:r>
      <w:r w:rsidRPr="00403067">
        <w:rPr>
          <w:sz w:val="18"/>
        </w:rPr>
        <w:t>Den</w:t>
      </w:r>
      <w:r w:rsidRPr="00403067">
        <w:rPr>
          <w:sz w:val="18"/>
          <w:szCs w:val="18"/>
        </w:rPr>
        <w:t xml:space="preserve"> som lämnar tillträde </w:t>
      </w:r>
      <w:r w:rsidRPr="00403067">
        <w:rPr>
          <w:sz w:val="18"/>
        </w:rPr>
        <w:t>ska</w:t>
      </w:r>
      <w:r w:rsidRPr="00403067">
        <w:rPr>
          <w:sz w:val="18"/>
          <w:szCs w:val="18"/>
        </w:rPr>
        <w:t xml:space="preserve"> söka sådana till</w:t>
      </w:r>
      <w:r w:rsidRPr="00403067">
        <w:rPr>
          <w:sz w:val="18"/>
          <w:szCs w:val="18"/>
        </w:rPr>
        <w:softHyphen/>
        <w:t>stånd som krävs för att tillträdet ska kunna realiseras och som operatören själv inte kan söka.</w:t>
      </w:r>
    </w:p>
    <w:p w14:paraId="2D61DFB1" w14:textId="12ACD60E" w:rsidR="00D85371" w:rsidRPr="00403067" w:rsidRDefault="00D85371" w:rsidP="00D85371">
      <w:pPr>
        <w:pStyle w:val="Brdtextmedindrag"/>
        <w:rPr>
          <w:sz w:val="18"/>
          <w:szCs w:val="18"/>
        </w:rPr>
      </w:pPr>
      <w:r w:rsidRPr="00403067">
        <w:rPr>
          <w:sz w:val="18"/>
          <w:szCs w:val="18"/>
        </w:rPr>
        <w:t>Skyldigheten att lämna tillträde gäller inte om tillträdet inte är rimligt med hän</w:t>
      </w:r>
      <w:r w:rsidR="007D0C84">
        <w:rPr>
          <w:sz w:val="18"/>
          <w:szCs w:val="18"/>
        </w:rPr>
        <w:softHyphen/>
      </w:r>
      <w:r w:rsidRPr="00403067">
        <w:rPr>
          <w:sz w:val="18"/>
          <w:szCs w:val="18"/>
        </w:rPr>
        <w:t>syn till</w:t>
      </w:r>
    </w:p>
    <w:p w14:paraId="1ECF5342" w14:textId="77777777" w:rsidR="00D85371" w:rsidRPr="00403067" w:rsidRDefault="00D85371" w:rsidP="00F775E2">
      <w:pPr>
        <w:pStyle w:val="Brdtextmedindrag"/>
        <w:rPr>
          <w:spacing w:val="-4"/>
          <w:sz w:val="18"/>
        </w:rPr>
      </w:pPr>
      <w:r w:rsidRPr="00403067">
        <w:rPr>
          <w:sz w:val="18"/>
          <w:szCs w:val="18"/>
        </w:rPr>
        <w:t>1. </w:t>
      </w:r>
      <w:r w:rsidRPr="00403067">
        <w:rPr>
          <w:spacing w:val="-4"/>
          <w:sz w:val="18"/>
        </w:rPr>
        <w:t xml:space="preserve">byggnadens, anläggningens eller </w:t>
      </w:r>
      <w:r>
        <w:rPr>
          <w:spacing w:val="-4"/>
          <w:sz w:val="18"/>
        </w:rPr>
        <w:t>föremålets</w:t>
      </w:r>
      <w:r w:rsidRPr="00403067">
        <w:rPr>
          <w:spacing w:val="-4"/>
          <w:sz w:val="18"/>
        </w:rPr>
        <w:t xml:space="preserve"> tekniska lämplighet för det avsedda </w:t>
      </w:r>
      <w:r>
        <w:rPr>
          <w:spacing w:val="-4"/>
          <w:sz w:val="18"/>
        </w:rPr>
        <w:t xml:space="preserve">ändamålet med </w:t>
      </w:r>
      <w:r w:rsidRPr="00403067">
        <w:rPr>
          <w:spacing w:val="-4"/>
          <w:sz w:val="18"/>
        </w:rPr>
        <w:t>till</w:t>
      </w:r>
      <w:r w:rsidRPr="00403067">
        <w:rPr>
          <w:spacing w:val="-4"/>
          <w:sz w:val="18"/>
        </w:rPr>
        <w:softHyphen/>
        <w:t>trädet,</w:t>
      </w:r>
    </w:p>
    <w:p w14:paraId="12B9C92C" w14:textId="77777777" w:rsidR="00D85371" w:rsidRPr="00403067" w:rsidRDefault="00D85371" w:rsidP="00F775E2">
      <w:pPr>
        <w:pStyle w:val="Brdtextmedindrag"/>
        <w:rPr>
          <w:sz w:val="18"/>
        </w:rPr>
      </w:pPr>
      <w:r w:rsidRPr="00403067">
        <w:rPr>
          <w:sz w:val="18"/>
        </w:rPr>
        <w:t>2. utrymme</w:t>
      </w:r>
      <w:r>
        <w:rPr>
          <w:sz w:val="18"/>
        </w:rPr>
        <w:t>sbrist</w:t>
      </w:r>
      <w:r w:rsidRPr="00403067">
        <w:rPr>
          <w:sz w:val="18"/>
        </w:rPr>
        <w:t xml:space="preserve"> i </w:t>
      </w:r>
      <w:r>
        <w:rPr>
          <w:sz w:val="18"/>
        </w:rPr>
        <w:t xml:space="preserve">eller på </w:t>
      </w:r>
      <w:r w:rsidRPr="00403067">
        <w:rPr>
          <w:sz w:val="18"/>
        </w:rPr>
        <w:t xml:space="preserve">byggnaden, anläggningen eller </w:t>
      </w:r>
      <w:r>
        <w:rPr>
          <w:sz w:val="18"/>
        </w:rPr>
        <w:t>föremålet</w:t>
      </w:r>
      <w:r w:rsidRPr="00403067">
        <w:rPr>
          <w:sz w:val="18"/>
        </w:rPr>
        <w:t>,</w:t>
      </w:r>
    </w:p>
    <w:p w14:paraId="7C674751" w14:textId="77777777" w:rsidR="00D85371" w:rsidRPr="00403067" w:rsidRDefault="00D85371" w:rsidP="00D85371">
      <w:pPr>
        <w:pStyle w:val="Brdtextmedindrag"/>
        <w:rPr>
          <w:sz w:val="18"/>
          <w:szCs w:val="18"/>
        </w:rPr>
      </w:pPr>
      <w:r w:rsidRPr="00403067">
        <w:rPr>
          <w:sz w:val="18"/>
          <w:szCs w:val="18"/>
        </w:rPr>
        <w:t>3. personlig säkerhet eller folkhälsa,</w:t>
      </w:r>
    </w:p>
    <w:p w14:paraId="2127E052" w14:textId="0E90FF80" w:rsidR="00D85371" w:rsidRPr="00403067" w:rsidRDefault="00D85371" w:rsidP="00D85371">
      <w:pPr>
        <w:pStyle w:val="Brdtextmedindrag"/>
        <w:rPr>
          <w:sz w:val="18"/>
          <w:szCs w:val="18"/>
        </w:rPr>
      </w:pPr>
      <w:r w:rsidRPr="00403067">
        <w:rPr>
          <w:sz w:val="18"/>
          <w:szCs w:val="18"/>
        </w:rPr>
        <w:t>4. </w:t>
      </w:r>
      <w:r w:rsidRPr="00403067">
        <w:rPr>
          <w:spacing w:val="-2"/>
          <w:sz w:val="18"/>
        </w:rPr>
        <w:t>risken för skada för allmän säkerhet, totalförsvaret eller Sveriges säkerhet</w:t>
      </w:r>
      <w:r w:rsidRPr="00403067">
        <w:rPr>
          <w:sz w:val="18"/>
          <w:szCs w:val="18"/>
        </w:rPr>
        <w:t xml:space="preserve"> i öv</w:t>
      </w:r>
      <w:r w:rsidR="007D0C84">
        <w:rPr>
          <w:sz w:val="18"/>
          <w:szCs w:val="18"/>
        </w:rPr>
        <w:softHyphen/>
      </w:r>
      <w:r w:rsidRPr="00403067">
        <w:rPr>
          <w:sz w:val="18"/>
          <w:szCs w:val="18"/>
        </w:rPr>
        <w:t>rigt,</w:t>
      </w:r>
    </w:p>
    <w:p w14:paraId="11D560DD" w14:textId="7F647C1F" w:rsidR="00D85371" w:rsidRDefault="00D85371" w:rsidP="00D85371">
      <w:pPr>
        <w:pStyle w:val="Brdtextmedindrag"/>
        <w:rPr>
          <w:sz w:val="18"/>
          <w:szCs w:val="18"/>
        </w:rPr>
      </w:pPr>
      <w:r w:rsidRPr="00403067">
        <w:rPr>
          <w:sz w:val="18"/>
          <w:szCs w:val="18"/>
        </w:rPr>
        <w:t>5. </w:t>
      </w:r>
      <w:r w:rsidRPr="00403067">
        <w:rPr>
          <w:sz w:val="18"/>
        </w:rPr>
        <w:t xml:space="preserve">risken för att andra tjänster som byggnaden, anläggningen eller </w:t>
      </w:r>
      <w:r>
        <w:rPr>
          <w:sz w:val="18"/>
        </w:rPr>
        <w:t>föremålet</w:t>
      </w:r>
      <w:r w:rsidRPr="00403067">
        <w:rPr>
          <w:sz w:val="18"/>
          <w:szCs w:val="18"/>
        </w:rPr>
        <w:t xml:space="preserve"> an</w:t>
      </w:r>
      <w:r w:rsidR="007D0C84">
        <w:rPr>
          <w:sz w:val="18"/>
          <w:szCs w:val="18"/>
        </w:rPr>
        <w:softHyphen/>
      </w:r>
      <w:r w:rsidRPr="00403067">
        <w:rPr>
          <w:sz w:val="18"/>
          <w:szCs w:val="18"/>
        </w:rPr>
        <w:t>vänds för störs,</w:t>
      </w:r>
    </w:p>
    <w:p w14:paraId="41F1C52B" w14:textId="77777777" w:rsidR="00D85371" w:rsidRPr="00403067" w:rsidRDefault="00D85371" w:rsidP="00D85371">
      <w:pPr>
        <w:pStyle w:val="Brdtextmedindrag"/>
        <w:rPr>
          <w:sz w:val="18"/>
          <w:szCs w:val="18"/>
        </w:rPr>
      </w:pPr>
      <w:r>
        <w:rPr>
          <w:sz w:val="18"/>
          <w:szCs w:val="18"/>
        </w:rPr>
        <w:t xml:space="preserve">6. byggnadens, anläggningens </w:t>
      </w:r>
      <w:r w:rsidRPr="00403067">
        <w:rPr>
          <w:sz w:val="18"/>
          <w:szCs w:val="18"/>
        </w:rPr>
        <w:t>eller</w:t>
      </w:r>
      <w:r>
        <w:rPr>
          <w:sz w:val="18"/>
          <w:szCs w:val="18"/>
        </w:rPr>
        <w:t xml:space="preserve"> föremålets kulturvärde, </w:t>
      </w:r>
      <w:r w:rsidRPr="00403067">
        <w:rPr>
          <w:sz w:val="18"/>
          <w:szCs w:val="18"/>
        </w:rPr>
        <w:t>eller</w:t>
      </w:r>
    </w:p>
    <w:p w14:paraId="7325D603" w14:textId="77777777" w:rsidR="00D85371" w:rsidRPr="00403067" w:rsidRDefault="00D85371" w:rsidP="00D85371">
      <w:pPr>
        <w:pStyle w:val="Brdtextmedindrag"/>
        <w:rPr>
          <w:sz w:val="18"/>
        </w:rPr>
      </w:pPr>
      <w:r>
        <w:rPr>
          <w:sz w:val="18"/>
        </w:rPr>
        <w:t>7</w:t>
      </w:r>
      <w:r w:rsidRPr="00403067">
        <w:rPr>
          <w:sz w:val="18"/>
        </w:rPr>
        <w:t>. andra liknande omständigheter.</w:t>
      </w:r>
    </w:p>
    <w:p w14:paraId="0D9037AA" w14:textId="77777777" w:rsidR="00D85371" w:rsidRPr="00403067" w:rsidRDefault="00D85371" w:rsidP="00F775E2">
      <w:pPr>
        <w:pStyle w:val="Brdtextmedindrag"/>
        <w:rPr>
          <w:sz w:val="18"/>
        </w:rPr>
      </w:pPr>
      <w:r w:rsidRPr="00403067">
        <w:rPr>
          <w:sz w:val="18"/>
        </w:rPr>
        <w:t xml:space="preserve">Regeringen får meddela föreskrifter om att vissa </w:t>
      </w:r>
      <w:r>
        <w:rPr>
          <w:sz w:val="18"/>
        </w:rPr>
        <w:t>myndigheter</w:t>
      </w:r>
      <w:r w:rsidRPr="00403067">
        <w:rPr>
          <w:sz w:val="18"/>
        </w:rPr>
        <w:t xml:space="preserve"> ska vara undan</w:t>
      </w:r>
      <w:r w:rsidRPr="00403067">
        <w:rPr>
          <w:sz w:val="18"/>
        </w:rPr>
        <w:softHyphen/>
        <w:t>tagna från skyldigheten att lämna tillträde.</w:t>
      </w:r>
    </w:p>
    <w:p w14:paraId="70B430EC" w14:textId="77777777" w:rsidR="00D85371" w:rsidRPr="00403067" w:rsidRDefault="00D85371" w:rsidP="00D85371">
      <w:pPr>
        <w:pStyle w:val="Brdtext"/>
      </w:pPr>
    </w:p>
    <w:p w14:paraId="4BC5C877" w14:textId="3B85AA47" w:rsidR="00D85371" w:rsidRPr="00403067" w:rsidRDefault="00D85371" w:rsidP="00F775E2">
      <w:pPr>
        <w:pStyle w:val="Brdtext"/>
      </w:pPr>
      <w:bookmarkStart w:id="1856" w:name="_Hlk69825058"/>
      <w:r w:rsidRPr="00403067" w:rsidDel="00925543">
        <w:t xml:space="preserve">Paragrafen </w:t>
      </w:r>
      <w:r w:rsidRPr="00403067">
        <w:t xml:space="preserve">innebär en skyldighet för </w:t>
      </w:r>
      <w:r>
        <w:t>myndigheter</w:t>
      </w:r>
      <w:r w:rsidRPr="00403067">
        <w:t xml:space="preserve"> att ge tillträde till byggnader, anläggningar och </w:t>
      </w:r>
      <w:r>
        <w:t>föremål</w:t>
      </w:r>
      <w:r w:rsidRPr="00403067">
        <w:t xml:space="preserve"> för instal</w:t>
      </w:r>
      <w:r w:rsidRPr="00403067">
        <w:softHyphen/>
        <w:t>lation av trådlösa access</w:t>
      </w:r>
      <w:r>
        <w:softHyphen/>
      </w:r>
      <w:r w:rsidRPr="00403067">
        <w:t xml:space="preserve">punkter med kort räckvidd. </w:t>
      </w:r>
      <w:bookmarkEnd w:id="1856"/>
      <w:r w:rsidRPr="00403067">
        <w:t>Den saknar motsvarighet i LEK. Paragrafen genomför artikel 57.4 (delvis) i EU-direktivet. Den</w:t>
      </w:r>
      <w:r w:rsidRPr="00403067" w:rsidDel="00925543">
        <w:t xml:space="preserve"> </w:t>
      </w:r>
      <w:r>
        <w:t>är</w:t>
      </w:r>
      <w:r w:rsidRPr="00403067">
        <w:t xml:space="preserve"> utforma</w:t>
      </w:r>
      <w:r>
        <w:t>d</w:t>
      </w:r>
      <w:r w:rsidRPr="00403067">
        <w:t xml:space="preserve"> med 2 kap. 1 §</w:t>
      </w:r>
      <w:r w:rsidRPr="00403067" w:rsidDel="005B1E4A">
        <w:t xml:space="preserve"> </w:t>
      </w:r>
      <w:r w:rsidRPr="00403067">
        <w:t xml:space="preserve">lagen (2016:534) om åtgärder för utbyggnad av bredbandsnät som förebild. </w:t>
      </w:r>
      <w:r w:rsidRPr="00647177">
        <w:t xml:space="preserve">Paragrafen utformas </w:t>
      </w:r>
      <w:r>
        <w:t>enligt</w:t>
      </w:r>
      <w:r w:rsidRPr="00647177">
        <w:t xml:space="preserve"> </w:t>
      </w:r>
      <w:r w:rsidRPr="00647177">
        <w:rPr>
          <w:i/>
          <w:iCs/>
        </w:rPr>
        <w:t>Lagrådet</w:t>
      </w:r>
      <w:r>
        <w:rPr>
          <w:i/>
          <w:iCs/>
        </w:rPr>
        <w:t>s</w:t>
      </w:r>
      <w:r>
        <w:t xml:space="preserve"> förslag. </w:t>
      </w:r>
      <w:r w:rsidRPr="00403067">
        <w:t>Övervägan</w:t>
      </w:r>
      <w:r w:rsidR="007D0C84">
        <w:softHyphen/>
      </w:r>
      <w:r w:rsidRPr="00403067">
        <w:t>dena finns i avsnitt 12.2.</w:t>
      </w:r>
    </w:p>
    <w:p w14:paraId="7DA86B72" w14:textId="69BED3BE" w:rsidR="00D85371" w:rsidRPr="00403067" w:rsidRDefault="00D85371" w:rsidP="00F775E2">
      <w:pPr>
        <w:pStyle w:val="Brdtextmedindrag"/>
      </w:pPr>
      <w:r w:rsidRPr="00403067">
        <w:t xml:space="preserve">Enligt </w:t>
      </w:r>
      <w:r w:rsidRPr="00403067">
        <w:rPr>
          <w:i/>
        </w:rPr>
        <w:t xml:space="preserve">första stycket </w:t>
      </w:r>
      <w:r w:rsidRPr="00403067">
        <w:t xml:space="preserve">är det </w:t>
      </w:r>
      <w:r>
        <w:t>myndigheter</w:t>
      </w:r>
      <w:r w:rsidRPr="00403067">
        <w:t xml:space="preserve"> som träffas av skyldigheten att lämna tillträde. </w:t>
      </w:r>
      <w:r w:rsidRPr="005E597D">
        <w:t xml:space="preserve">Med myndighet </w:t>
      </w:r>
      <w:r>
        <w:t>ska jämställas de som enligt lagen (2016:1145) om offentlig upphandling är upphandlande myndigheter, se 46 §. Förutom statliga och kommunala myndigheter omfattar skyldigheten därmed även t.ex. kommunala fastighets</w:t>
      </w:r>
      <w:r>
        <w:softHyphen/>
        <w:t>bolag.</w:t>
      </w:r>
      <w:r w:rsidRPr="00403067">
        <w:t xml:space="preserve"> Genom att </w:t>
      </w:r>
      <w:r>
        <w:t>byggnaden, an</w:t>
      </w:r>
      <w:r w:rsidR="007D0C84">
        <w:softHyphen/>
      </w:r>
      <w:r>
        <w:t>läggningen eller före</w:t>
      </w:r>
      <w:r>
        <w:softHyphen/>
        <w:t>målet</w:t>
      </w:r>
      <w:r w:rsidRPr="00403067">
        <w:t xml:space="preserve"> ska </w:t>
      </w:r>
      <w:r>
        <w:t>ägas</w:t>
      </w:r>
      <w:r w:rsidRPr="00403067">
        <w:t xml:space="preserve"> av </w:t>
      </w:r>
      <w:r>
        <w:t>myndigheten</w:t>
      </w:r>
      <w:r w:rsidRPr="00403067">
        <w:t xml:space="preserve"> </w:t>
      </w:r>
      <w:r>
        <w:t>kan</w:t>
      </w:r>
      <w:r w:rsidRPr="00403067">
        <w:t xml:space="preserve"> skyldig</w:t>
      </w:r>
      <w:r w:rsidRPr="00403067">
        <w:softHyphen/>
        <w:t>heten inte rikta sig mot t.ex. en myndighet i dess egenskap av hyresgäst.</w:t>
      </w:r>
    </w:p>
    <w:p w14:paraId="412EFC09" w14:textId="77777777" w:rsidR="00D85371" w:rsidRDefault="00D85371" w:rsidP="00D85371">
      <w:pPr>
        <w:pStyle w:val="Brdtextmedindrag"/>
      </w:pPr>
      <w:r w:rsidRPr="00403067">
        <w:lastRenderedPageBreak/>
        <w:t xml:space="preserve">Tillträde kan ges till byggnader, anläggningar och </w:t>
      </w:r>
      <w:r>
        <w:t>föremål</w:t>
      </w:r>
      <w:r w:rsidRPr="00403067">
        <w:t xml:space="preserve"> som är tekniskt lämpade för installation av trådlösa accesspunkter med kort räck</w:t>
      </w:r>
      <w:r>
        <w:softHyphen/>
      </w:r>
      <w:r w:rsidRPr="00403067">
        <w:t>vidd</w:t>
      </w:r>
      <w:r w:rsidRPr="00F11312">
        <w:t xml:space="preserve"> </w:t>
      </w:r>
      <w:r>
        <w:t>eller som behövs för att ansluta sådana accesspunkter till ett stam</w:t>
      </w:r>
      <w:r>
        <w:softHyphen/>
        <w:t>nät</w:t>
      </w:r>
      <w:r w:rsidRPr="00403067">
        <w:t xml:space="preserve">. </w:t>
      </w:r>
      <w:r>
        <w:t>Det kan enligt EU-direktivet utöver byggnader bl.a. röra sig om väg- och gatuutrustning såsom lyktstolpar, annonspelare och buss</w:t>
      </w:r>
      <w:r>
        <w:softHyphen/>
        <w:t>håll</w:t>
      </w:r>
      <w:r>
        <w:softHyphen/>
        <w:t>platser</w:t>
      </w:r>
      <w:r w:rsidRPr="00403067">
        <w:t>.</w:t>
      </w:r>
    </w:p>
    <w:p w14:paraId="4287B66B" w14:textId="77777777" w:rsidR="00D85371" w:rsidRPr="00403067" w:rsidRDefault="00D85371" w:rsidP="00D85371">
      <w:pPr>
        <w:pStyle w:val="Brdtextmedindrag"/>
      </w:pPr>
      <w:r w:rsidRPr="00403067">
        <w:t>Tråd</w:t>
      </w:r>
      <w:r w:rsidRPr="00403067">
        <w:softHyphen/>
        <w:t>lösa accesspunkter med kort räckvidd definieras i 1 kap. 7 §. Med stam</w:t>
      </w:r>
      <w:r w:rsidRPr="00403067">
        <w:softHyphen/>
        <w:t>nät avses nät som över längre avstånd binder samman noder eller sta</w:t>
      </w:r>
      <w:r w:rsidRPr="00403067">
        <w:softHyphen/>
        <w:t>tioner i olika delar av landet. Eftersom accesspunkterna är små och lätta</w:t>
      </w:r>
      <w:r>
        <w:t>,</w:t>
      </w:r>
      <w:r w:rsidRPr="00403067">
        <w:t xml:space="preserve"> kan egendom av många olika slag i utom- och inomhusmiljö komma i fråga för tillträde.</w:t>
      </w:r>
    </w:p>
    <w:p w14:paraId="6B6DF5D8" w14:textId="24D9A5A7" w:rsidR="00D85371" w:rsidRPr="00403067" w:rsidRDefault="00D85371" w:rsidP="00D85371">
      <w:pPr>
        <w:pStyle w:val="Brdtextmedindrag"/>
      </w:pPr>
      <w:r w:rsidRPr="00403067">
        <w:t>Tillträde ska lämnas på rättvisa, rimliga och icke-diskriminerande vill</w:t>
      </w:r>
      <w:r w:rsidRPr="00403067">
        <w:softHyphen/>
        <w:t>kor. Detta gäller i förhållande till både den som har rätt att få tillträde och den som har skyldighet att lämna tillträde. Det ska alltså göras en av</w:t>
      </w:r>
      <w:r w:rsidR="00762CAD">
        <w:softHyphen/>
      </w:r>
      <w:r w:rsidRPr="00403067">
        <w:t xml:space="preserve">vägning mellan parternas intressen. Ett centralt villkor är ersättningen för tillträdet. Även andra villkor kan dock behövas, beroende på vad som är lämpligt i det enskilda fallet. Det kan </w:t>
      </w:r>
      <w:r>
        <w:t>vara fråga om</w:t>
      </w:r>
      <w:r w:rsidRPr="00403067">
        <w:t xml:space="preserve"> villkor hänförliga till hänsyn som också kan vara grund för att inte medge begäran eller villkor som följer av att den som lämnar till</w:t>
      </w:r>
      <w:r w:rsidRPr="00403067">
        <w:softHyphen/>
        <w:t>träde måste följa andra lagar och förord</w:t>
      </w:r>
      <w:r>
        <w:softHyphen/>
      </w:r>
      <w:r w:rsidRPr="00403067">
        <w:t>ningar. Den som bedriver säker</w:t>
      </w:r>
      <w:r w:rsidRPr="00403067">
        <w:softHyphen/>
        <w:t>hets</w:t>
      </w:r>
      <w:r w:rsidRPr="00403067">
        <w:softHyphen/>
        <w:t>känslig verksamhet kan behöva uppställa villkor utifrån krav på säker</w:t>
      </w:r>
      <w:r w:rsidRPr="00403067">
        <w:softHyphen/>
        <w:t>hets</w:t>
      </w:r>
      <w:r w:rsidRPr="00403067">
        <w:softHyphen/>
        <w:t>skydds</w:t>
      </w:r>
      <w:r w:rsidRPr="00403067">
        <w:softHyphen/>
        <w:t>analyser eller säkerhets</w:t>
      </w:r>
      <w:r w:rsidRPr="00403067">
        <w:softHyphen/>
        <w:t>skydds</w:t>
      </w:r>
      <w:r w:rsidRPr="00403067">
        <w:softHyphen/>
        <w:t>åtgärder, bl.a. när det gäller infor</w:t>
      </w:r>
      <w:r w:rsidRPr="00403067">
        <w:softHyphen/>
        <w:t>ma</w:t>
      </w:r>
      <w:r w:rsidRPr="00403067">
        <w:softHyphen/>
        <w:t>tionssäkerhet. Även andra typer av villkor avseende skydds</w:t>
      </w:r>
      <w:r w:rsidRPr="00403067">
        <w:softHyphen/>
        <w:t>åtgärder för nät- och driftssäkerhet bör kunna före</w:t>
      </w:r>
      <w:r>
        <w:softHyphen/>
      </w:r>
      <w:r w:rsidRPr="00403067">
        <w:t>komma. Det kan också röra sig om att installationen behöver anpassas efter byggnadens förut</w:t>
      </w:r>
      <w:r w:rsidRPr="00403067">
        <w:softHyphen/>
        <w:t>sätt</w:t>
      </w:r>
      <w:r w:rsidRPr="00403067">
        <w:softHyphen/>
        <w:t>ningar med hän</w:t>
      </w:r>
      <w:r w:rsidRPr="00403067">
        <w:softHyphen/>
        <w:t>syn till de skyddsregler som finns för värdefulla bygg</w:t>
      </w:r>
      <w:r w:rsidRPr="00403067">
        <w:softHyphen/>
        <w:t>nader.</w:t>
      </w:r>
    </w:p>
    <w:p w14:paraId="747D4A8A" w14:textId="77777777" w:rsidR="00D85371" w:rsidRPr="00403067" w:rsidRDefault="00D85371" w:rsidP="00D85371">
      <w:pPr>
        <w:pStyle w:val="Brdtextmedindrag"/>
      </w:pPr>
      <w:r w:rsidRPr="00403067">
        <w:t>Den som</w:t>
      </w:r>
      <w:r w:rsidRPr="00403067" w:rsidDel="006F0F91">
        <w:t xml:space="preserve"> </w:t>
      </w:r>
      <w:r w:rsidRPr="00403067">
        <w:t>lämnar tillträde ska söka sådana tillstånd som kan behövas för till</w:t>
      </w:r>
      <w:r w:rsidRPr="00403067">
        <w:softHyphen/>
        <w:t>trädet, om inte operatören själv kan söka tillståndet. Det kan t.ex. krävas</w:t>
      </w:r>
      <w:r>
        <w:t xml:space="preserve"> tillstånd enligt kulturmiljölagen (1988:950) </w:t>
      </w:r>
      <w:r w:rsidRPr="00403067">
        <w:t>för åtgärden. Inget hindrar dock att den som begär till</w:t>
      </w:r>
      <w:r w:rsidRPr="00403067">
        <w:softHyphen/>
        <w:t>träde i praktiken sköter allt arbete med en ansökan även om den for</w:t>
      </w:r>
      <w:r w:rsidRPr="00403067">
        <w:softHyphen/>
        <w:t>mella sökanden behöver vara t.ex. en myn</w:t>
      </w:r>
      <w:r w:rsidRPr="00403067">
        <w:softHyphen/>
        <w:t>dighet.</w:t>
      </w:r>
    </w:p>
    <w:p w14:paraId="05A17FB4" w14:textId="0F98DE93" w:rsidR="00D85371" w:rsidRPr="00403067" w:rsidRDefault="00D85371" w:rsidP="00D85371">
      <w:pPr>
        <w:pStyle w:val="Brdtextmedindrag"/>
      </w:pPr>
      <w:r w:rsidRPr="00403067">
        <w:t xml:space="preserve">Enligt </w:t>
      </w:r>
      <w:r w:rsidRPr="00403067">
        <w:rPr>
          <w:i/>
        </w:rPr>
        <w:t xml:space="preserve">andra stycket </w:t>
      </w:r>
      <w:r w:rsidRPr="00403067">
        <w:t xml:space="preserve">gäller inte skyldigheten om det begärda tillträdet inte är rimligt med hänsyn till ett antal grunder. Den som </w:t>
      </w:r>
      <w:r>
        <w:t>är skyldig att</w:t>
      </w:r>
      <w:r w:rsidRPr="00403067">
        <w:t xml:space="preserve"> lämna till</w:t>
      </w:r>
      <w:r w:rsidRPr="00403067">
        <w:softHyphen/>
        <w:t>träde ska så långt möjligt ställa upp villkor som möjliggör till</w:t>
      </w:r>
      <w:r w:rsidR="00D907DE">
        <w:softHyphen/>
      </w:r>
      <w:r w:rsidRPr="00403067">
        <w:t>träde även om det finns omständigheter som talar emot ett sådant. Om den som lämnar tillträde t.ex. har ett behov av att skydda säkerhetskänslig verk</w:t>
      </w:r>
      <w:r w:rsidRPr="00403067">
        <w:softHyphen/>
        <w:t>samhet och detta kan till</w:t>
      </w:r>
      <w:r w:rsidRPr="00403067">
        <w:softHyphen/>
        <w:t>godo</w:t>
      </w:r>
      <w:r w:rsidRPr="00403067">
        <w:softHyphen/>
        <w:t>ses genom krav på att installation genomförs av verksamhets</w:t>
      </w:r>
      <w:r w:rsidRPr="00403067">
        <w:softHyphen/>
        <w:t>utövarens egen personal för operatörens räk</w:t>
      </w:r>
      <w:r>
        <w:softHyphen/>
      </w:r>
      <w:r w:rsidRPr="00403067">
        <w:t>ning ska begäran medges. I vissa fall kan den som lämnar tillträde behöva ställa krav på att installationen anpassas efter byggnadens förut</w:t>
      </w:r>
      <w:r>
        <w:softHyphen/>
      </w:r>
      <w:r w:rsidRPr="00403067">
        <w:t>sättningar med hänsyn till de skydds</w:t>
      </w:r>
      <w:r w:rsidRPr="00403067">
        <w:softHyphen/>
        <w:t>regler som finns för värdefulla byggnader. Om tillträdet trots an</w:t>
      </w:r>
      <w:r w:rsidRPr="00403067">
        <w:softHyphen/>
        <w:t>passade villkor inte är rimligt enligt de angivna punkterna behöver begäran inte medges.</w:t>
      </w:r>
    </w:p>
    <w:p w14:paraId="1FACE1B4" w14:textId="77777777" w:rsidR="00D85371" w:rsidRPr="00403067" w:rsidRDefault="00D85371" w:rsidP="00D85371">
      <w:pPr>
        <w:pStyle w:val="Brdtextmedindrag"/>
      </w:pPr>
      <w:r w:rsidRPr="00403067">
        <w:t xml:space="preserve">Tillträde kan med stöd av </w:t>
      </w:r>
      <w:r w:rsidRPr="00403067">
        <w:rPr>
          <w:i/>
          <w:iCs/>
        </w:rPr>
        <w:t xml:space="preserve">punkten 2 </w:t>
      </w:r>
      <w:r w:rsidRPr="00403067">
        <w:t>bedömas inte vara rimligt med hänsyn till att det är brist på utrymme. Det kan t.ex. röra sig om att befintliga tekniska utrym</w:t>
      </w:r>
      <w:r w:rsidRPr="00403067">
        <w:softHyphen/>
        <w:t>men och anlägg</w:t>
      </w:r>
      <w:r w:rsidRPr="00403067">
        <w:softHyphen/>
        <w:t>ningar för kyla och elkraft är anpassade för befintliga verk</w:t>
      </w:r>
      <w:r w:rsidRPr="00403067">
        <w:softHyphen/>
        <w:t>samheter. Det finns inget krav på att den som lämnar tillträde ska uppföra ny infra</w:t>
      </w:r>
      <w:r w:rsidRPr="00403067">
        <w:softHyphen/>
        <w:t>struktur för att möjliggöra tillträdet.</w:t>
      </w:r>
    </w:p>
    <w:p w14:paraId="465B6A8A" w14:textId="6D801A11" w:rsidR="00D85371" w:rsidRPr="00403067" w:rsidRDefault="00D85371" w:rsidP="00D85371">
      <w:pPr>
        <w:pStyle w:val="Brdtextmedindrag"/>
      </w:pPr>
      <w:r>
        <w:t>Med stöd av</w:t>
      </w:r>
      <w:r w:rsidRPr="00403067">
        <w:t xml:space="preserve"> </w:t>
      </w:r>
      <w:r w:rsidRPr="00403067">
        <w:rPr>
          <w:i/>
        </w:rPr>
        <w:t>punkten 4</w:t>
      </w:r>
      <w:r w:rsidRPr="00403067">
        <w:t xml:space="preserve"> </w:t>
      </w:r>
      <w:r>
        <w:t xml:space="preserve">kan </w:t>
      </w:r>
      <w:r w:rsidRPr="00403067">
        <w:t>hänsyn till risken för skada för allmän säker</w:t>
      </w:r>
      <w:r w:rsidRPr="00403067">
        <w:softHyphen/>
        <w:t>het, totalförsvaret eller Sveriges säkerhet i övrigt</w:t>
      </w:r>
      <w:r>
        <w:t xml:space="preserve"> medföra att en begäran om tillträde inte är rimlig</w:t>
      </w:r>
      <w:r w:rsidRPr="00403067">
        <w:t>. Det kan t.ex. röra sig om situationer där tillträde till infrastruktur för externa aktörer kan in</w:t>
      </w:r>
      <w:r w:rsidRPr="00403067">
        <w:softHyphen/>
        <w:t>ne</w:t>
      </w:r>
      <w:r w:rsidRPr="00403067">
        <w:softHyphen/>
        <w:t xml:space="preserve">bära att viktiga uppgifter röjs, </w:t>
      </w:r>
      <w:r w:rsidRPr="00403067">
        <w:lastRenderedPageBreak/>
        <w:t>vilket i sin tur kan få bety</w:t>
      </w:r>
      <w:r w:rsidRPr="00403067">
        <w:softHyphen/>
        <w:t>dande konse</w:t>
      </w:r>
      <w:r w:rsidRPr="00403067">
        <w:softHyphen/>
        <w:t>kvenser för förmågan att hantera kriser eller motstå ett väpnat an</w:t>
      </w:r>
      <w:r w:rsidRPr="00403067">
        <w:softHyphen/>
        <w:t>grepp. Förut</w:t>
      </w:r>
      <w:r w:rsidRPr="00403067">
        <w:softHyphen/>
        <w:t>sättningarna för tillträde kan vara begränsade med anled</w:t>
      </w:r>
      <w:r w:rsidRPr="00403067">
        <w:softHyphen/>
        <w:t>ning av att den aktuella fastigheten, anlägg</w:t>
      </w:r>
      <w:r>
        <w:softHyphen/>
      </w:r>
      <w:r w:rsidRPr="00403067">
        <w:t>ningen eller byggnaden utgör ett skydds</w:t>
      </w:r>
      <w:r w:rsidRPr="00403067">
        <w:softHyphen/>
        <w:t>objekt, vilket typiskt sett innebär tillträdesförbud för de</w:t>
      </w:r>
      <w:r w:rsidR="000D02ED">
        <w:t>m</w:t>
      </w:r>
      <w:r w:rsidRPr="00403067">
        <w:t xml:space="preserve"> som är obehöriga enligt skyddslagen (2010:305). Förutsättningarna för tillträde kan även vara begränsade med anledning av </w:t>
      </w:r>
      <w:r w:rsidRPr="007D0C84">
        <w:rPr>
          <w:spacing w:val="-2"/>
        </w:rPr>
        <w:t>att det vid myndigheten bedrivs verk</w:t>
      </w:r>
      <w:r w:rsidRPr="007D0C84">
        <w:rPr>
          <w:spacing w:val="-2"/>
        </w:rPr>
        <w:softHyphen/>
        <w:t>sam</w:t>
      </w:r>
      <w:r w:rsidRPr="007D0C84">
        <w:rPr>
          <w:spacing w:val="-2"/>
        </w:rPr>
        <w:softHyphen/>
        <w:t>het som är av betydelse för Sveriges</w:t>
      </w:r>
      <w:r w:rsidRPr="00403067">
        <w:t xml:space="preserve"> säkerhet och där</w:t>
      </w:r>
      <w:r w:rsidRPr="00403067">
        <w:softHyphen/>
        <w:t>med omfattas av säker</w:t>
      </w:r>
      <w:r w:rsidRPr="00403067">
        <w:softHyphen/>
        <w:t>hets</w:t>
      </w:r>
      <w:r w:rsidRPr="00403067">
        <w:softHyphen/>
        <w:t>skyddslagen (2018:585).</w:t>
      </w:r>
    </w:p>
    <w:p w14:paraId="3C131A28" w14:textId="77777777" w:rsidR="00D85371" w:rsidRPr="00403067" w:rsidRDefault="00D85371" w:rsidP="00D85371">
      <w:pPr>
        <w:pStyle w:val="Brdtextmedindrag"/>
      </w:pPr>
      <w:r w:rsidRPr="00403067">
        <w:t xml:space="preserve">Genom </w:t>
      </w:r>
      <w:r w:rsidRPr="00403067">
        <w:rPr>
          <w:i/>
          <w:iCs/>
        </w:rPr>
        <w:t>punkten 5</w:t>
      </w:r>
      <w:r w:rsidRPr="00403067">
        <w:t xml:space="preserve"> kan hänsyn exempelvis tas till om access</w:t>
      </w:r>
      <w:r w:rsidRPr="00403067">
        <w:softHyphen/>
        <w:t>punkternas elektromagnetiska strål</w:t>
      </w:r>
      <w:r w:rsidRPr="00403067">
        <w:softHyphen/>
        <w:t>ning kan störa medicinteknisk utrust</w:t>
      </w:r>
      <w:r w:rsidRPr="00403067">
        <w:softHyphen/>
        <w:t>ning.</w:t>
      </w:r>
    </w:p>
    <w:p w14:paraId="43DF4B32" w14:textId="77777777" w:rsidR="00D85371" w:rsidRPr="00403067" w:rsidRDefault="00D85371" w:rsidP="00D85371">
      <w:pPr>
        <w:pStyle w:val="Brdtextmedindrag"/>
      </w:pPr>
      <w:r w:rsidRPr="00F940D8">
        <w:t xml:space="preserve">Med stöd av </w:t>
      </w:r>
      <w:r w:rsidRPr="005E26AF">
        <w:rPr>
          <w:i/>
        </w:rPr>
        <w:t>punkten</w:t>
      </w:r>
      <w:r>
        <w:rPr>
          <w:i/>
        </w:rPr>
        <w:t> </w:t>
      </w:r>
      <w:r w:rsidRPr="005E26AF">
        <w:rPr>
          <w:i/>
        </w:rPr>
        <w:t>6</w:t>
      </w:r>
      <w:r w:rsidRPr="00F940D8">
        <w:t xml:space="preserve"> kan hänsyn tas till byggnadens, anläggningens eller föremålets kulturvärde. Det kan t.ex. röra sig om sådana historiskt eller arkitektoniskt skyddsvärda byggnader </w:t>
      </w:r>
      <w:r>
        <w:t xml:space="preserve">och bebyggelseområden </w:t>
      </w:r>
      <w:r w:rsidRPr="00F940D8">
        <w:t>som omfattas av kultur</w:t>
      </w:r>
      <w:r>
        <w:softHyphen/>
      </w:r>
      <w:r w:rsidRPr="00F940D8">
        <w:t>miljölagen (1988:950) eller förvanskningsförbudet i 8</w:t>
      </w:r>
      <w:r>
        <w:t> </w:t>
      </w:r>
      <w:r w:rsidRPr="00F940D8">
        <w:t>kap. 13 § plan- och bygglagen (2010:900). Som med övriga hänsyn ska ett tillträde så långt som möjligt anpassas genom villkor som är påkallade av bl.a. byggnadens skydds</w:t>
      </w:r>
      <w:r>
        <w:softHyphen/>
      </w:r>
      <w:r w:rsidRPr="00F940D8">
        <w:t>värde. Enligt förordning (EU) 2020/1070 ska trådlösa access</w:t>
      </w:r>
      <w:r>
        <w:softHyphen/>
      </w:r>
      <w:r w:rsidRPr="00F940D8">
        <w:t>punkter med kort räckvidd i regel vara integrerade i sin stödstruktur och osynliga för allmänheten eller annars ha visuell enhetlig</w:t>
      </w:r>
      <w:r>
        <w:softHyphen/>
      </w:r>
      <w:r w:rsidRPr="00F940D8">
        <w:t>het med stöd</w:t>
      </w:r>
      <w:r>
        <w:softHyphen/>
      </w:r>
      <w:r w:rsidRPr="00F940D8">
        <w:t>strukturen</w:t>
      </w:r>
      <w:r>
        <w:t xml:space="preserve"> (se artikel 3 och punkt 4 i bilaga A)</w:t>
      </w:r>
      <w:r w:rsidRPr="00F940D8">
        <w:t>.</w:t>
      </w:r>
    </w:p>
    <w:p w14:paraId="68548EC2" w14:textId="77777777" w:rsidR="00D85371" w:rsidRPr="00403067" w:rsidRDefault="00D85371" w:rsidP="00D85371">
      <w:pPr>
        <w:pStyle w:val="Brdtextmedindrag"/>
      </w:pPr>
      <w:r w:rsidRPr="00403067">
        <w:rPr>
          <w:i/>
          <w:iCs/>
        </w:rPr>
        <w:t>Punkten</w:t>
      </w:r>
      <w:r>
        <w:rPr>
          <w:i/>
          <w:iCs/>
        </w:rPr>
        <w:t> 7</w:t>
      </w:r>
      <w:r w:rsidRPr="00403067">
        <w:t xml:space="preserve"> tydliggör att listan inte är uttömmande utan att det kan finnas situationer där andra hänsyn gör att tillträdet inte är rimligt. Sådana om</w:t>
      </w:r>
      <w:r w:rsidRPr="00403067">
        <w:softHyphen/>
        <w:t>stän</w:t>
      </w:r>
      <w:r w:rsidRPr="00403067">
        <w:softHyphen/>
        <w:t>dig</w:t>
      </w:r>
      <w:r w:rsidRPr="00403067">
        <w:softHyphen/>
        <w:t xml:space="preserve">heter kan t.ex. vara att verksamheten är känslig </w:t>
      </w:r>
      <w:r>
        <w:t>från</w:t>
      </w:r>
      <w:r w:rsidRPr="00403067">
        <w:t xml:space="preserve"> säker</w:t>
      </w:r>
      <w:r w:rsidRPr="00403067">
        <w:softHyphen/>
        <w:t>hets</w:t>
      </w:r>
      <w:r w:rsidRPr="00403067">
        <w:softHyphen/>
        <w:t>syn</w:t>
      </w:r>
      <w:r w:rsidRPr="00403067">
        <w:softHyphen/>
        <w:t>punkt utan att vara sådan som avses i punkt</w:t>
      </w:r>
      <w:r>
        <w:t>en</w:t>
      </w:r>
      <w:r w:rsidRPr="00403067">
        <w:t xml:space="preserve"> 4</w:t>
      </w:r>
      <w:r>
        <w:t xml:space="preserve"> eller</w:t>
      </w:r>
      <w:r w:rsidRPr="00403067">
        <w:t xml:space="preserve"> att byggnaden</w:t>
      </w:r>
      <w:r>
        <w:t>, anläggningen</w:t>
      </w:r>
      <w:r w:rsidRPr="00403067">
        <w:t xml:space="preserve"> eller </w:t>
      </w:r>
      <w:r>
        <w:t>föremålet</w:t>
      </w:r>
      <w:r w:rsidRPr="00403067">
        <w:t xml:space="preserve"> har </w:t>
      </w:r>
      <w:r>
        <w:t>värden utöver de som avses i punkten 6</w:t>
      </w:r>
      <w:r w:rsidRPr="00403067">
        <w:t xml:space="preserve"> som måste beaktas. En bedömning av om en begäran om tillträde är rimlig måste göras med hänsyn till samtliga omständigheter i det enskilda fallet.</w:t>
      </w:r>
    </w:p>
    <w:p w14:paraId="0EF5A144" w14:textId="6D0D8D20" w:rsidR="00D85371" w:rsidRPr="00403067" w:rsidRDefault="00D85371" w:rsidP="00D85371">
      <w:pPr>
        <w:pStyle w:val="Brdtextmedindrag"/>
      </w:pPr>
      <w:r>
        <w:t>De enskilda punkterna är i övrigt avsedda att tillämpas på samma sätt som i 2 kap. 1 § utbyggnadslagen.</w:t>
      </w:r>
      <w:r w:rsidRPr="00403067" w:rsidDel="00AC5591">
        <w:t xml:space="preserve"> </w:t>
      </w:r>
      <w:r w:rsidRPr="00403067">
        <w:t xml:space="preserve">(prop. 2015/16:73 </w:t>
      </w:r>
      <w:r w:rsidR="00EB24E6">
        <w:t>s. 3</w:t>
      </w:r>
      <w:r w:rsidRPr="00403067">
        <w:t>9 f.).</w:t>
      </w:r>
    </w:p>
    <w:p w14:paraId="003859B1" w14:textId="77777777" w:rsidR="00D85371" w:rsidRPr="00403067" w:rsidRDefault="00D85371" w:rsidP="00D85371">
      <w:pPr>
        <w:pStyle w:val="Brdtextmedindrag"/>
      </w:pPr>
      <w:r w:rsidRPr="00403067">
        <w:t xml:space="preserve">I </w:t>
      </w:r>
      <w:r w:rsidRPr="00403067">
        <w:rPr>
          <w:i/>
        </w:rPr>
        <w:t xml:space="preserve">tredje stycket </w:t>
      </w:r>
      <w:r w:rsidRPr="00403067">
        <w:t>bemyndigas</w:t>
      </w:r>
      <w:r w:rsidRPr="00403067">
        <w:rPr>
          <w:i/>
        </w:rPr>
        <w:t xml:space="preserve"> </w:t>
      </w:r>
      <w:r w:rsidRPr="00403067">
        <w:t xml:space="preserve">regeringen att undanta vissa </w:t>
      </w:r>
      <w:r>
        <w:t>myndigheter</w:t>
      </w:r>
      <w:r w:rsidRPr="00403067">
        <w:t xml:space="preserve"> från skyldigheten att </w:t>
      </w:r>
      <w:r>
        <w:t>lämna</w:t>
      </w:r>
      <w:r w:rsidRPr="00403067">
        <w:t xml:space="preserve"> tillträde. Inget hindrar dock att sådana </w:t>
      </w:r>
      <w:r>
        <w:t>organ</w:t>
      </w:r>
      <w:r w:rsidRPr="00403067">
        <w:t xml:space="preserve"> ändå </w:t>
      </w:r>
      <w:r>
        <w:t>lämnar</w:t>
      </w:r>
      <w:r w:rsidRPr="00403067">
        <w:t xml:space="preserve"> tillträde på frivillig väg.</w:t>
      </w:r>
    </w:p>
    <w:p w14:paraId="0CD58052" w14:textId="77777777" w:rsidR="00D85371" w:rsidRPr="00403067" w:rsidRDefault="00D85371" w:rsidP="00D85371">
      <w:pPr>
        <w:pStyle w:val="Brdtextmedindrag"/>
        <w:ind w:firstLine="0"/>
      </w:pPr>
    </w:p>
    <w:p w14:paraId="75A872EC" w14:textId="77777777" w:rsidR="00D85371" w:rsidRPr="00403067" w:rsidRDefault="00D85371" w:rsidP="00F775E2">
      <w:pPr>
        <w:pStyle w:val="Brdtext"/>
        <w:rPr>
          <w:sz w:val="18"/>
        </w:rPr>
      </w:pPr>
      <w:r w:rsidRPr="00403067">
        <w:rPr>
          <w:b/>
          <w:sz w:val="18"/>
          <w:szCs w:val="18"/>
        </w:rPr>
        <w:t>4</w:t>
      </w:r>
      <w:r>
        <w:rPr>
          <w:b/>
          <w:sz w:val="18"/>
          <w:szCs w:val="18"/>
        </w:rPr>
        <w:t>5</w:t>
      </w:r>
      <w:r w:rsidRPr="00403067">
        <w:rPr>
          <w:b/>
          <w:sz w:val="18"/>
          <w:szCs w:val="18"/>
        </w:rPr>
        <w:t> §</w:t>
      </w:r>
      <w:r w:rsidRPr="003867C0">
        <w:rPr>
          <w:bCs/>
          <w:sz w:val="18"/>
          <w:szCs w:val="18"/>
        </w:rPr>
        <w:t>    </w:t>
      </w:r>
      <w:r w:rsidRPr="00403067">
        <w:rPr>
          <w:sz w:val="18"/>
        </w:rPr>
        <w:t>En begäran om tillträde enligt 4</w:t>
      </w:r>
      <w:r>
        <w:rPr>
          <w:sz w:val="18"/>
        </w:rPr>
        <w:t>4</w:t>
      </w:r>
      <w:r w:rsidRPr="00403067">
        <w:rPr>
          <w:sz w:val="18"/>
        </w:rPr>
        <w:t> § ska vara skriftlig och innehålla en redo</w:t>
      </w:r>
      <w:r w:rsidRPr="00403067">
        <w:rPr>
          <w:sz w:val="18"/>
        </w:rPr>
        <w:softHyphen/>
        <w:t xml:space="preserve">görelse och en tidsplan för </w:t>
      </w:r>
      <w:r>
        <w:rPr>
          <w:sz w:val="18"/>
        </w:rPr>
        <w:t>de åtgärder som begäran avser.</w:t>
      </w:r>
      <w:r w:rsidRPr="00403067" w:rsidDel="007B3E5D">
        <w:rPr>
          <w:sz w:val="18"/>
        </w:rPr>
        <w:t xml:space="preserve"> </w:t>
      </w:r>
    </w:p>
    <w:p w14:paraId="5A4DCB99" w14:textId="0ABD536E" w:rsidR="00D85371" w:rsidRPr="00403067" w:rsidRDefault="00D85371" w:rsidP="00F775E2">
      <w:pPr>
        <w:pStyle w:val="Brdtextmedindrag"/>
        <w:rPr>
          <w:sz w:val="18"/>
        </w:rPr>
      </w:pPr>
      <w:r w:rsidRPr="00403067">
        <w:rPr>
          <w:sz w:val="18"/>
        </w:rPr>
        <w:t xml:space="preserve">Den </w:t>
      </w:r>
      <w:r>
        <w:rPr>
          <w:sz w:val="18"/>
        </w:rPr>
        <w:t>myndighet</w:t>
      </w:r>
      <w:r w:rsidRPr="00403067">
        <w:rPr>
          <w:sz w:val="18"/>
        </w:rPr>
        <w:t xml:space="preserve"> som har tagit emot en begäran om tillträde ska senast två måna</w:t>
      </w:r>
      <w:r w:rsidR="008736D2">
        <w:rPr>
          <w:sz w:val="18"/>
        </w:rPr>
        <w:softHyphen/>
      </w:r>
      <w:r w:rsidRPr="00403067">
        <w:rPr>
          <w:sz w:val="18"/>
        </w:rPr>
        <w:t>der från mot</w:t>
      </w:r>
      <w:r w:rsidRPr="00403067">
        <w:rPr>
          <w:sz w:val="18"/>
        </w:rPr>
        <w:softHyphen/>
        <w:t xml:space="preserve">tagandet av en fullständig begäran skriftligen ge operatören besked om </w:t>
      </w:r>
      <w:r>
        <w:rPr>
          <w:sz w:val="18"/>
        </w:rPr>
        <w:t>huruvida</w:t>
      </w:r>
      <w:r w:rsidRPr="00403067">
        <w:rPr>
          <w:sz w:val="18"/>
        </w:rPr>
        <w:t xml:space="preserve"> begäran medg</w:t>
      </w:r>
      <w:r w:rsidRPr="00403067">
        <w:rPr>
          <w:sz w:val="18"/>
        </w:rPr>
        <w:softHyphen/>
        <w:t>es eller inte. Beskedet ska innehålla villkoren för till</w:t>
      </w:r>
      <w:r w:rsidRPr="00403067">
        <w:rPr>
          <w:sz w:val="18"/>
        </w:rPr>
        <w:softHyphen/>
        <w:t xml:space="preserve">trädet eller </w:t>
      </w:r>
      <w:r>
        <w:rPr>
          <w:sz w:val="18"/>
        </w:rPr>
        <w:t>skälen för att begäran inte medges.</w:t>
      </w:r>
    </w:p>
    <w:p w14:paraId="758891A8" w14:textId="77777777" w:rsidR="00D85371" w:rsidRPr="00FD0B35" w:rsidRDefault="00D85371" w:rsidP="00D85371">
      <w:pPr>
        <w:pStyle w:val="Brdtext"/>
      </w:pPr>
    </w:p>
    <w:p w14:paraId="1348DB83" w14:textId="767CFF4C" w:rsidR="00D85371" w:rsidRPr="00403067" w:rsidRDefault="00D85371" w:rsidP="00F775E2">
      <w:pPr>
        <w:pStyle w:val="Brdtextmedindrag"/>
        <w:ind w:firstLine="0"/>
      </w:pPr>
      <w:r w:rsidRPr="00403067">
        <w:t>Paragra</w:t>
      </w:r>
      <w:r w:rsidRPr="00403067">
        <w:softHyphen/>
        <w:t>fen</w:t>
      </w:r>
      <w:r w:rsidRPr="00403067" w:rsidDel="00395495">
        <w:t xml:space="preserve"> </w:t>
      </w:r>
      <w:r w:rsidRPr="00403067">
        <w:t xml:space="preserve">reglerar förfarandet när tillträde för installation av trådlösa accesspunkter </w:t>
      </w:r>
      <w:r>
        <w:t>med kort räckvidd</w:t>
      </w:r>
      <w:r w:rsidRPr="00403067">
        <w:t xml:space="preserve"> aktua</w:t>
      </w:r>
      <w:r w:rsidRPr="00403067">
        <w:softHyphen/>
        <w:t>liseras. Den saknar motsvarighet i LEK. Paragrafen genomför artikel 57.4 (delvis) i EU-direktivet. Den</w:t>
      </w:r>
      <w:r w:rsidRPr="00403067" w:rsidDel="00395495">
        <w:t xml:space="preserve"> </w:t>
      </w:r>
      <w:r>
        <w:t>är ut</w:t>
      </w:r>
      <w:r w:rsidR="008736D2">
        <w:softHyphen/>
      </w:r>
      <w:r>
        <w:t>formad</w:t>
      </w:r>
      <w:r w:rsidRPr="00403067">
        <w:t xml:space="preserve"> med 2 kap. 2 och 3 §§ lagen (2016:534) om åtgärder för utbygg</w:t>
      </w:r>
      <w:r w:rsidR="008736D2">
        <w:softHyphen/>
      </w:r>
      <w:r w:rsidRPr="00403067">
        <w:t>nad av bredbandsnät</w:t>
      </w:r>
      <w:r w:rsidRPr="00403067" w:rsidDel="00871154">
        <w:t xml:space="preserve"> </w:t>
      </w:r>
      <w:r w:rsidRPr="00403067">
        <w:t xml:space="preserve">som förebild. </w:t>
      </w:r>
      <w:r w:rsidRPr="00647177">
        <w:t xml:space="preserve">Paragrafen utformas </w:t>
      </w:r>
      <w:r>
        <w:t>enligt</w:t>
      </w:r>
      <w:r w:rsidRPr="00647177">
        <w:t xml:space="preserve"> </w:t>
      </w:r>
      <w:r w:rsidRPr="00647177">
        <w:rPr>
          <w:i/>
          <w:iCs/>
        </w:rPr>
        <w:t>Lagrådet</w:t>
      </w:r>
      <w:r>
        <w:rPr>
          <w:i/>
          <w:iCs/>
        </w:rPr>
        <w:t>s</w:t>
      </w:r>
      <w:r>
        <w:t xml:space="preserve"> förslag. </w:t>
      </w:r>
      <w:r w:rsidRPr="00403067">
        <w:t>Över</w:t>
      </w:r>
      <w:r w:rsidRPr="00403067">
        <w:softHyphen/>
        <w:t>vä</w:t>
      </w:r>
      <w:r w:rsidRPr="00403067">
        <w:softHyphen/>
        <w:t>gan</w:t>
      </w:r>
      <w:r w:rsidRPr="00403067">
        <w:softHyphen/>
        <w:t>dena finns i avsnitt 12.2.</w:t>
      </w:r>
    </w:p>
    <w:p w14:paraId="6D19DF45" w14:textId="77777777" w:rsidR="00D85371" w:rsidRPr="00403067" w:rsidRDefault="00D85371" w:rsidP="00D85371">
      <w:pPr>
        <w:pStyle w:val="Brdtextmedindrag"/>
      </w:pPr>
      <w:r w:rsidRPr="00403067">
        <w:t xml:space="preserve">I </w:t>
      </w:r>
      <w:r w:rsidRPr="00403067">
        <w:rPr>
          <w:i/>
        </w:rPr>
        <w:t xml:space="preserve">första stycket </w:t>
      </w:r>
      <w:r w:rsidRPr="00403067">
        <w:t>anges kraven på den som begär tillträde. Kravet på skrift</w:t>
      </w:r>
      <w:r w:rsidRPr="00403067">
        <w:softHyphen/>
        <w:t>lig</w:t>
      </w:r>
      <w:r w:rsidRPr="00403067">
        <w:softHyphen/>
        <w:t>het kan uppfyllas t.ex. med e-post. Den som begär tillträde ska i begäran redo</w:t>
      </w:r>
      <w:r w:rsidRPr="00403067">
        <w:softHyphen/>
        <w:t>göra för sina planer att installera trådlösa accesspunkter</w:t>
      </w:r>
      <w:r>
        <w:t xml:space="preserve"> med kort räckvidd</w:t>
      </w:r>
      <w:r w:rsidRPr="00403067">
        <w:t>. Redo</w:t>
      </w:r>
      <w:r w:rsidRPr="00403067">
        <w:softHyphen/>
        <w:t xml:space="preserve">görelsen ska innefatta det som är relevant för mottagarens bedömning av om det föreligger en skyldighet att lämna tillträde enligt </w:t>
      </w:r>
      <w:r w:rsidRPr="00403067">
        <w:lastRenderedPageBreak/>
        <w:t>4</w:t>
      </w:r>
      <w:r>
        <w:t>4</w:t>
      </w:r>
      <w:r w:rsidRPr="00403067">
        <w:t> §. I detta ligger att tydligt ange vilken infrastruktur som begäran avser och på vilket sätt till</w:t>
      </w:r>
      <w:r w:rsidRPr="00403067">
        <w:softHyphen/>
        <w:t xml:space="preserve">träde begärs. I begäran ska även en tidsplan för de </w:t>
      </w:r>
      <w:r w:rsidRPr="005A0244">
        <w:rPr>
          <w:spacing w:val="-2"/>
        </w:rPr>
        <w:t>relevanta åtgärderna anges. För statliga, regionala och kommunala myndig</w:t>
      </w:r>
      <w:r w:rsidRPr="005A0244">
        <w:rPr>
          <w:spacing w:val="-2"/>
        </w:rPr>
        <w:softHyphen/>
      </w:r>
      <w:r>
        <w:t>heter kompletterar stycket kraven i 19 § förvaltningslagen (2017:900).</w:t>
      </w:r>
    </w:p>
    <w:p w14:paraId="14973A21" w14:textId="038B57C8" w:rsidR="00D85371" w:rsidRPr="00403067" w:rsidRDefault="00D85371" w:rsidP="00F775E2">
      <w:pPr>
        <w:pStyle w:val="Brdtextmedindrag"/>
      </w:pPr>
      <w:r w:rsidRPr="00403067">
        <w:t xml:space="preserve">Enligt </w:t>
      </w:r>
      <w:r w:rsidRPr="00403067">
        <w:rPr>
          <w:i/>
        </w:rPr>
        <w:t xml:space="preserve">andra stycket </w:t>
      </w:r>
      <w:r w:rsidRPr="00403067">
        <w:t>ska en begäran besvaras inom två månader. Skrift</w:t>
      </w:r>
      <w:r w:rsidRPr="00403067">
        <w:softHyphen/>
        <w:t>lig</w:t>
      </w:r>
      <w:r w:rsidRPr="00403067">
        <w:softHyphen/>
        <w:t>hetskravet kan uppfyllas t.ex. med e-post. Om begäran medges ska svaret innehålla villkoren för tillträdet. Om begäran</w:t>
      </w:r>
      <w:r w:rsidRPr="00403067" w:rsidDel="00980999">
        <w:t xml:space="preserve"> </w:t>
      </w:r>
      <w:r w:rsidRPr="00403067">
        <w:t xml:space="preserve">inte medges ska skälen för detta anges. Den som begär tillträde bör begära mottagningsbevis eller på annat sätt försäkra sig om att begäran har tagits emot. </w:t>
      </w:r>
      <w:r>
        <w:t>Ett besked enligt paragrafen är ett partsbesked som inte går att överklaga enligt 15</w:t>
      </w:r>
      <w:r w:rsidRPr="00403067">
        <w:t> kap</w:t>
      </w:r>
      <w:r>
        <w:t>. 1 §. I stället finns det e</w:t>
      </w:r>
      <w:r w:rsidRPr="00403067">
        <w:t>nligt 11 kap. 1</w:t>
      </w:r>
      <w:r>
        <w:t>4</w:t>
      </w:r>
      <w:r w:rsidRPr="00403067">
        <w:t xml:space="preserve"> § </w:t>
      </w:r>
      <w:r>
        <w:t>en</w:t>
      </w:r>
      <w:r w:rsidRPr="00403067">
        <w:t xml:space="preserve"> möjlighet att begära tvist</w:t>
      </w:r>
      <w:r w:rsidRPr="00403067">
        <w:softHyphen/>
        <w:t>lösning om parterna inte når en överens</w:t>
      </w:r>
      <w:r w:rsidRPr="00403067">
        <w:softHyphen/>
        <w:t>kommelse om tillträde.</w:t>
      </w:r>
    </w:p>
    <w:p w14:paraId="089DB25F" w14:textId="77777777" w:rsidR="00D85371" w:rsidRPr="00403067" w:rsidRDefault="00D85371" w:rsidP="00F775E2">
      <w:pPr>
        <w:pStyle w:val="Brdtextmedindrag"/>
      </w:pPr>
      <w:r w:rsidRPr="005E597D">
        <w:t xml:space="preserve">Med myndighet </w:t>
      </w:r>
      <w:r>
        <w:t>ska jämställas de som enligt lagen (2016:1145) om offentlig upphandling är upphandlande myndigheter, se 46 §.</w:t>
      </w:r>
    </w:p>
    <w:p w14:paraId="24D0AAB3" w14:textId="77777777" w:rsidR="00D85371" w:rsidRDefault="00D85371" w:rsidP="00D85371">
      <w:pPr>
        <w:pStyle w:val="Brdtextmedindrag"/>
        <w:ind w:firstLine="0"/>
      </w:pPr>
    </w:p>
    <w:p w14:paraId="743153BD" w14:textId="77777777" w:rsidR="00D85371" w:rsidRPr="005019C4" w:rsidRDefault="00D85371" w:rsidP="00F775E2">
      <w:pPr>
        <w:pStyle w:val="Brdtextmedindrag"/>
        <w:ind w:firstLine="0"/>
        <w:rPr>
          <w:sz w:val="18"/>
          <w:szCs w:val="18"/>
        </w:rPr>
      </w:pPr>
      <w:r w:rsidRPr="005019C4">
        <w:rPr>
          <w:b/>
          <w:bCs/>
          <w:sz w:val="18"/>
          <w:szCs w:val="18"/>
        </w:rPr>
        <w:t>46 §</w:t>
      </w:r>
      <w:r w:rsidRPr="005019C4">
        <w:rPr>
          <w:sz w:val="18"/>
          <w:szCs w:val="18"/>
        </w:rPr>
        <w:t xml:space="preserve">    Vid tillämpningen av 44 och 45 §§ ska med myndighet jämställas den som enligt lagen (2016:1145) om offentlig upphandling är upphandlande myndighet. </w:t>
      </w:r>
    </w:p>
    <w:p w14:paraId="23667B23" w14:textId="77777777" w:rsidR="00D85371" w:rsidRDefault="00D85371" w:rsidP="00D85371">
      <w:pPr>
        <w:pStyle w:val="Brdtextmedindrag"/>
        <w:ind w:firstLine="0"/>
      </w:pPr>
    </w:p>
    <w:p w14:paraId="2D8EC2C3" w14:textId="77777777" w:rsidR="00D85371" w:rsidRDefault="00D85371" w:rsidP="00F775E2">
      <w:pPr>
        <w:pStyle w:val="Brdtextmedindrag"/>
        <w:ind w:firstLine="0"/>
      </w:pPr>
      <w:r>
        <w:t xml:space="preserve">Paragrafen reglerar vad som avses med myndighet i 44 och 45 §§. Den saknar motsvarighet i LEK. Paragrafen genomför artikel 57.4 (delvis) i EU-direktivet. </w:t>
      </w:r>
      <w:r w:rsidRPr="00B635BF">
        <w:t xml:space="preserve">Paragrafen utformas och placeras enligt </w:t>
      </w:r>
      <w:r w:rsidRPr="00B635BF">
        <w:rPr>
          <w:i/>
          <w:iCs/>
        </w:rPr>
        <w:t>Lagrådets</w:t>
      </w:r>
      <w:r w:rsidRPr="00B635BF">
        <w:t xml:space="preserve"> förslag.</w:t>
      </w:r>
      <w:r>
        <w:t xml:space="preserve"> Övervägandena finns i avsnitt 12.2.</w:t>
      </w:r>
    </w:p>
    <w:p w14:paraId="58D26C89" w14:textId="5893D3F4" w:rsidR="00D85371" w:rsidRPr="00403067" w:rsidRDefault="00D85371" w:rsidP="00F775E2">
      <w:pPr>
        <w:pStyle w:val="Brdtextmedindrag"/>
      </w:pPr>
      <w:r>
        <w:t>Paragrafen innebär att skyldigheterna enligt 44 och 45 §§ att lämna till</w:t>
      </w:r>
      <w:r w:rsidR="008736D2">
        <w:softHyphen/>
      </w:r>
      <w:r>
        <w:t xml:space="preserve">träde utöver statliga myndigheter, kommuner och regioner även träffar deras bolag och andra av dem kontrollerade aktörer, se 1 kap. 18 och 22 §§ lagen om offentlig upphandling. </w:t>
      </w:r>
      <w:r w:rsidRPr="00403067">
        <w:t>Det inne</w:t>
      </w:r>
      <w:r>
        <w:softHyphen/>
      </w:r>
      <w:r w:rsidRPr="00403067">
        <w:t xml:space="preserve">bär att även </w:t>
      </w:r>
      <w:r>
        <w:t>byggnader som till</w:t>
      </w:r>
      <w:r w:rsidR="00FE671B">
        <w:softHyphen/>
      </w:r>
      <w:r>
        <w:t>hör</w:t>
      </w:r>
      <w:r w:rsidRPr="00403067">
        <w:t xml:space="preserve"> t.ex. ett kommunalt fastighetsbolag kan omfattas av skyldigheten</w:t>
      </w:r>
      <w:r>
        <w:t xml:space="preserve"> en</w:t>
      </w:r>
      <w:r w:rsidR="007538E8">
        <w:softHyphen/>
      </w:r>
      <w:r>
        <w:t>ligt 44 §</w:t>
      </w:r>
      <w:r w:rsidRPr="00403067">
        <w:t>.</w:t>
      </w:r>
    </w:p>
    <w:p w14:paraId="1B9A985E" w14:textId="77777777" w:rsidR="00D85371" w:rsidRPr="00403067" w:rsidRDefault="00D85371" w:rsidP="00D85371">
      <w:pPr>
        <w:pStyle w:val="Rubrik3utannumrering"/>
      </w:pPr>
      <w:bookmarkStart w:id="1857" w:name="_Toc73006033"/>
      <w:bookmarkEnd w:id="1855"/>
      <w:r w:rsidRPr="00403067">
        <w:t>6 kap. Samhällsomfattande tjänster</w:t>
      </w:r>
      <w:bookmarkEnd w:id="1857"/>
    </w:p>
    <w:p w14:paraId="14D40466" w14:textId="15748628" w:rsidR="00D85371" w:rsidRDefault="00D85371" w:rsidP="00F775E2">
      <w:pPr>
        <w:pStyle w:val="Brdtext"/>
        <w:rPr>
          <w:sz w:val="18"/>
          <w:szCs w:val="18"/>
        </w:rPr>
      </w:pPr>
      <w:r w:rsidRPr="00403067">
        <w:rPr>
          <w:b/>
          <w:sz w:val="18"/>
          <w:szCs w:val="18"/>
        </w:rPr>
        <w:t>1 §</w:t>
      </w:r>
      <w:r w:rsidRPr="00403067">
        <w:rPr>
          <w:sz w:val="18"/>
          <w:szCs w:val="18"/>
        </w:rPr>
        <w:t xml:space="preserve">    Om det behövs för att tillgång till </w:t>
      </w:r>
      <w:r>
        <w:rPr>
          <w:sz w:val="18"/>
          <w:szCs w:val="18"/>
        </w:rPr>
        <w:t xml:space="preserve">samhällsomfattande tjänster till </w:t>
      </w:r>
      <w:r w:rsidRPr="00403067">
        <w:rPr>
          <w:sz w:val="18"/>
          <w:szCs w:val="18"/>
        </w:rPr>
        <w:t>ett över</w:t>
      </w:r>
      <w:r w:rsidR="00161E75">
        <w:rPr>
          <w:sz w:val="18"/>
          <w:szCs w:val="18"/>
        </w:rPr>
        <w:softHyphen/>
      </w:r>
      <w:r w:rsidRPr="00403067">
        <w:rPr>
          <w:sz w:val="18"/>
          <w:szCs w:val="18"/>
        </w:rPr>
        <w:t xml:space="preserve">komligt pris </w:t>
      </w:r>
      <w:r>
        <w:rPr>
          <w:sz w:val="18"/>
          <w:szCs w:val="18"/>
        </w:rPr>
        <w:t>ska kunna säkerställas,</w:t>
      </w:r>
      <w:r w:rsidRPr="00403067">
        <w:rPr>
          <w:sz w:val="18"/>
          <w:szCs w:val="18"/>
        </w:rPr>
        <w:t xml:space="preserve"> får reglerings</w:t>
      </w:r>
      <w:r w:rsidRPr="00403067">
        <w:rPr>
          <w:sz w:val="18"/>
          <w:szCs w:val="18"/>
        </w:rPr>
        <w:softHyphen/>
        <w:t xml:space="preserve">myndigheten besluta om </w:t>
      </w:r>
      <w:r>
        <w:rPr>
          <w:sz w:val="18"/>
          <w:szCs w:val="18"/>
        </w:rPr>
        <w:t xml:space="preserve">en </w:t>
      </w:r>
      <w:r w:rsidRPr="00403067">
        <w:rPr>
          <w:sz w:val="18"/>
          <w:szCs w:val="18"/>
        </w:rPr>
        <w:t>skyl</w:t>
      </w:r>
      <w:r w:rsidR="00161E75">
        <w:rPr>
          <w:sz w:val="18"/>
          <w:szCs w:val="18"/>
        </w:rPr>
        <w:softHyphen/>
      </w:r>
      <w:r w:rsidRPr="00403067">
        <w:rPr>
          <w:sz w:val="18"/>
          <w:szCs w:val="18"/>
        </w:rPr>
        <w:t xml:space="preserve">dighet </w:t>
      </w:r>
      <w:r>
        <w:rPr>
          <w:sz w:val="18"/>
          <w:szCs w:val="18"/>
        </w:rPr>
        <w:t xml:space="preserve">för den som bedöms lämplig för det </w:t>
      </w:r>
      <w:r w:rsidRPr="00403067">
        <w:rPr>
          <w:sz w:val="18"/>
          <w:szCs w:val="18"/>
        </w:rPr>
        <w:t>att till</w:t>
      </w:r>
      <w:r w:rsidRPr="00403067">
        <w:rPr>
          <w:sz w:val="18"/>
          <w:szCs w:val="18"/>
        </w:rPr>
        <w:softHyphen/>
        <w:t>handa</w:t>
      </w:r>
      <w:r w:rsidRPr="00403067">
        <w:rPr>
          <w:sz w:val="18"/>
          <w:szCs w:val="18"/>
        </w:rPr>
        <w:softHyphen/>
        <w:t>hålla sådana tjänster för att tillgodose varje rimlig begäran från slutanvän</w:t>
      </w:r>
      <w:r>
        <w:rPr>
          <w:sz w:val="18"/>
          <w:szCs w:val="18"/>
        </w:rPr>
        <w:softHyphen/>
      </w:r>
      <w:r w:rsidRPr="00403067">
        <w:rPr>
          <w:sz w:val="18"/>
          <w:szCs w:val="18"/>
        </w:rPr>
        <w:t>dare om till</w:t>
      </w:r>
      <w:r w:rsidRPr="00403067">
        <w:rPr>
          <w:sz w:val="18"/>
          <w:szCs w:val="18"/>
        </w:rPr>
        <w:softHyphen/>
        <w:t>gång till tjänsterna.</w:t>
      </w:r>
    </w:p>
    <w:p w14:paraId="24B98404" w14:textId="77777777" w:rsidR="00D85371" w:rsidRPr="007B340C" w:rsidRDefault="00D85371" w:rsidP="00F775E2">
      <w:pPr>
        <w:pStyle w:val="Brdtextmedindrag"/>
        <w:rPr>
          <w:sz w:val="18"/>
          <w:szCs w:val="18"/>
        </w:rPr>
      </w:pPr>
      <w:r w:rsidRPr="007B340C">
        <w:rPr>
          <w:sz w:val="18"/>
          <w:szCs w:val="18"/>
        </w:rPr>
        <w:t>Med en samhällsomfattande tjänst avses en adekvat internetanslutningstjänst eller en talkommunikationstjänst i en fast nätanslutningspunkt i en stadigvarande bostad eller i ett fast verksamhetsställe.</w:t>
      </w:r>
    </w:p>
    <w:p w14:paraId="7C0A4173" w14:textId="77777777" w:rsidR="00D85371" w:rsidRPr="00403067" w:rsidRDefault="00D85371" w:rsidP="00F775E2">
      <w:pPr>
        <w:pStyle w:val="Brdtextmedindrag"/>
        <w:rPr>
          <w:sz w:val="18"/>
          <w:szCs w:val="18"/>
        </w:rPr>
      </w:pPr>
      <w:r w:rsidRPr="00772966">
        <w:rPr>
          <w:sz w:val="18"/>
          <w:szCs w:val="18"/>
        </w:rPr>
        <w:t>Regleringsmyndigheten får utse ett eller flera före</w:t>
      </w:r>
      <w:r w:rsidRPr="00772966">
        <w:rPr>
          <w:sz w:val="18"/>
          <w:szCs w:val="18"/>
        </w:rPr>
        <w:softHyphen/>
        <w:t>tag som ska säker</w:t>
      </w:r>
      <w:r w:rsidRPr="00772966">
        <w:rPr>
          <w:sz w:val="18"/>
          <w:szCs w:val="18"/>
        </w:rPr>
        <w:softHyphen/>
        <w:t>ställa sådan tillgång i hela eller en del av landet.</w:t>
      </w:r>
      <w:r>
        <w:rPr>
          <w:sz w:val="18"/>
          <w:szCs w:val="18"/>
        </w:rPr>
        <w:t xml:space="preserve"> </w:t>
      </w:r>
      <w:r w:rsidRPr="00403067">
        <w:rPr>
          <w:sz w:val="18"/>
          <w:szCs w:val="18"/>
        </w:rPr>
        <w:t>En skyldighet får inte vara oskäligt betungande för ett utsett företag.</w:t>
      </w:r>
    </w:p>
    <w:p w14:paraId="307DDB3B" w14:textId="77777777" w:rsidR="00D85371" w:rsidRPr="00403067" w:rsidRDefault="00D85371" w:rsidP="00D85371">
      <w:pPr>
        <w:pStyle w:val="Brdtextmedindrag"/>
        <w:ind w:firstLine="0"/>
      </w:pPr>
    </w:p>
    <w:p w14:paraId="6750230C" w14:textId="5101423D" w:rsidR="00D85371" w:rsidRPr="00403067" w:rsidRDefault="00D85371" w:rsidP="00F775E2">
      <w:pPr>
        <w:pStyle w:val="Brdtext"/>
      </w:pPr>
      <w:r w:rsidRPr="00403067">
        <w:t>Paragrafen gör det möjligt att införa skyldigheter att tillhandahålla sam</w:t>
      </w:r>
      <w:r w:rsidRPr="00403067">
        <w:softHyphen/>
        <w:t>hälls</w:t>
      </w:r>
      <w:r w:rsidRPr="00403067">
        <w:softHyphen/>
        <w:t xml:space="preserve">omfattande tjänster till slutanvändare som inte kan få tillgång till </w:t>
      </w:r>
      <w:r w:rsidRPr="005A0244">
        <w:rPr>
          <w:spacing w:val="-2"/>
        </w:rPr>
        <w:t>tjänsterna under normala kommersiella villkor. Den motsvarar delvis 5 kap.</w:t>
      </w:r>
      <w:r w:rsidR="00161E75">
        <w:rPr>
          <w:spacing w:val="-2"/>
        </w:rPr>
        <w:t xml:space="preserve"> </w:t>
      </w:r>
      <w:r w:rsidRPr="005A0244">
        <w:rPr>
          <w:spacing w:val="-2"/>
        </w:rPr>
        <w:t xml:space="preserve">1 § första stycket 1 och 2 LEK (se prop. 2002/03:110 </w:t>
      </w:r>
      <w:r w:rsidR="00EB24E6">
        <w:rPr>
          <w:spacing w:val="-2"/>
        </w:rPr>
        <w:t>s. 2</w:t>
      </w:r>
      <w:r w:rsidRPr="005A0244">
        <w:rPr>
          <w:spacing w:val="-2"/>
        </w:rPr>
        <w:t xml:space="preserve">05 f. och 382 f. och prop. 2010/11:115 </w:t>
      </w:r>
      <w:r w:rsidR="00EB24E6">
        <w:rPr>
          <w:spacing w:val="-2"/>
        </w:rPr>
        <w:t>s. 1</w:t>
      </w:r>
      <w:r w:rsidRPr="005A0244">
        <w:rPr>
          <w:spacing w:val="-2"/>
        </w:rPr>
        <w:t>67). Paragrafen genomför artiklar</w:t>
      </w:r>
      <w:r w:rsidRPr="005A0244">
        <w:rPr>
          <w:spacing w:val="-2"/>
        </w:rPr>
        <w:softHyphen/>
        <w:t xml:space="preserve">na 84.1, 86.1, 86.3 och 90.1 i EU-direktivet. </w:t>
      </w:r>
      <w:r w:rsidRPr="00647177">
        <w:t xml:space="preserve">Paragrafen utformas </w:t>
      </w:r>
      <w:r>
        <w:t>enligt</w:t>
      </w:r>
      <w:r w:rsidRPr="00647177">
        <w:t xml:space="preserve"> </w:t>
      </w:r>
      <w:r w:rsidRPr="00647177">
        <w:rPr>
          <w:i/>
          <w:iCs/>
        </w:rPr>
        <w:t>Lagrådet</w:t>
      </w:r>
      <w:r>
        <w:rPr>
          <w:i/>
          <w:iCs/>
        </w:rPr>
        <w:t>s</w:t>
      </w:r>
      <w:r>
        <w:t xml:space="preserve"> förslag. </w:t>
      </w:r>
      <w:r w:rsidRPr="005A0244">
        <w:rPr>
          <w:spacing w:val="-2"/>
        </w:rPr>
        <w:t>Övervägandena finns i av</w:t>
      </w:r>
      <w:r w:rsidRPr="005A0244">
        <w:rPr>
          <w:spacing w:val="-2"/>
        </w:rPr>
        <w:softHyphen/>
        <w:t>snitt 15.</w:t>
      </w:r>
    </w:p>
    <w:p w14:paraId="085D818B" w14:textId="449959D0" w:rsidR="00D85371" w:rsidRPr="00403067" w:rsidRDefault="00D85371" w:rsidP="00F775E2">
      <w:pPr>
        <w:pStyle w:val="Brdtextmedindrag"/>
      </w:pPr>
      <w:r w:rsidRPr="00403067">
        <w:t xml:space="preserve">Om det behövs för att </w:t>
      </w:r>
      <w:r>
        <w:t xml:space="preserve">tillgång till samhällsomfattande tjänster </w:t>
      </w:r>
      <w:r w:rsidRPr="00403067">
        <w:t>till ett överkomligt pris</w:t>
      </w:r>
      <w:r>
        <w:t xml:space="preserve"> ska kunna säkerställas, får regleringsmyndigheten enligt </w:t>
      </w:r>
      <w:r w:rsidRPr="00B376E9">
        <w:rPr>
          <w:i/>
          <w:iCs/>
        </w:rPr>
        <w:lastRenderedPageBreak/>
        <w:t>första stycket</w:t>
      </w:r>
      <w:r w:rsidRPr="00B376E9">
        <w:t xml:space="preserve"> besluta om en skyldighet för den som bedöms lämplig för det </w:t>
      </w:r>
      <w:r w:rsidRPr="00403067">
        <w:t xml:space="preserve">att tillhandahålla </w:t>
      </w:r>
      <w:r>
        <w:t xml:space="preserve">sådana </w:t>
      </w:r>
      <w:r w:rsidRPr="00403067">
        <w:t>tjänster</w:t>
      </w:r>
      <w:r>
        <w:t xml:space="preserve"> </w:t>
      </w:r>
      <w:r w:rsidRPr="00B376E9">
        <w:t>för att tillgodose varje rimlig begäran från slutanvändare om tillgång till tjänsterna</w:t>
      </w:r>
      <w:r w:rsidRPr="00403067">
        <w:t>.</w:t>
      </w:r>
      <w:r>
        <w:t xml:space="preserve"> </w:t>
      </w:r>
      <w:r w:rsidRPr="00403067">
        <w:t>Det finns inte någon generell skyldighet för vissa tillhanda</w:t>
      </w:r>
      <w:r>
        <w:softHyphen/>
      </w:r>
      <w:r w:rsidRPr="00403067">
        <w:t>hållare att svara för utbudet. Tvärtom bygger regleringen på att marknaden ska tillhanda</w:t>
      </w:r>
      <w:r w:rsidRPr="00403067">
        <w:softHyphen/>
        <w:t>hålla tjänsterna utan ingripande från myndig</w:t>
      </w:r>
      <w:r>
        <w:softHyphen/>
      </w:r>
      <w:r w:rsidRPr="00403067">
        <w:t>heten. Först om så inte sker får reglerings</w:t>
      </w:r>
      <w:r w:rsidRPr="00403067">
        <w:softHyphen/>
        <w:t>myn</w:t>
      </w:r>
      <w:r w:rsidRPr="00403067">
        <w:softHyphen/>
        <w:t>dig</w:t>
      </w:r>
      <w:r w:rsidRPr="00403067">
        <w:softHyphen/>
        <w:t>het</w:t>
      </w:r>
      <w:r w:rsidRPr="00403067">
        <w:softHyphen/>
        <w:t>en ålägga ett eller flera företag att tillhandahålla tjänsterna. Skyldighet</w:t>
      </w:r>
      <w:r w:rsidRPr="00403067">
        <w:softHyphen/>
        <w:t>en kan ut</w:t>
      </w:r>
      <w:r w:rsidR="00161E75">
        <w:softHyphen/>
      </w:r>
      <w:r w:rsidRPr="00403067">
        <w:t>for</w:t>
      </w:r>
      <w:r w:rsidR="00161E75">
        <w:softHyphen/>
      </w:r>
      <w:r w:rsidRPr="00403067">
        <w:t>mas på olika sätt be</w:t>
      </w:r>
      <w:r w:rsidRPr="00403067">
        <w:softHyphen/>
        <w:t>roende på det resultat som reglerings</w:t>
      </w:r>
      <w:r w:rsidRPr="00403067">
        <w:softHyphen/>
        <w:t>myn</w:t>
      </w:r>
      <w:r w:rsidRPr="00403067">
        <w:softHyphen/>
        <w:t>dig</w:t>
      </w:r>
      <w:r w:rsidRPr="00403067">
        <w:softHyphen/>
        <w:t>heten av</w:t>
      </w:r>
      <w:r w:rsidR="00161E75">
        <w:softHyphen/>
      </w:r>
      <w:r w:rsidRPr="00403067">
        <w:t>ser att uppnå med beslutet och det utsedda företagets förut</w:t>
      </w:r>
      <w:r w:rsidRPr="00403067">
        <w:softHyphen/>
        <w:t>sätt</w:t>
      </w:r>
      <w:r w:rsidRPr="00403067">
        <w:softHyphen/>
      </w:r>
      <w:r w:rsidRPr="00403067">
        <w:softHyphen/>
        <w:t>ning</w:t>
      </w:r>
      <w:r w:rsidRPr="00403067">
        <w:softHyphen/>
        <w:t>ar.</w:t>
      </w:r>
    </w:p>
    <w:p w14:paraId="063F607B" w14:textId="7D12D70C" w:rsidR="00D85371" w:rsidRDefault="00D85371" w:rsidP="00F775E2">
      <w:pPr>
        <w:pStyle w:val="Brdtextmedindrag"/>
      </w:pPr>
      <w:r w:rsidRPr="00403067">
        <w:t xml:space="preserve">Tillhandahållandet ska ske till ett överkomligt pris. </w:t>
      </w:r>
      <w:r>
        <w:t>Detta u</w:t>
      </w:r>
      <w:r w:rsidRPr="00403067">
        <w:t xml:space="preserve">ttryck har samma innebörd som i 5 kap. 1 § första stycket LEK, se prop. 2002/03:110 </w:t>
      </w:r>
      <w:r w:rsidR="00EB24E6">
        <w:t>s. 2</w:t>
      </w:r>
      <w:r w:rsidRPr="00403067">
        <w:t>14 f. En förutsättning för skyldigheten att tillhanda</w:t>
      </w:r>
      <w:r w:rsidRPr="00403067">
        <w:softHyphen/>
        <w:t>hålla samhälls</w:t>
      </w:r>
      <w:r w:rsidRPr="00403067">
        <w:softHyphen/>
      </w:r>
      <w:r w:rsidRPr="00403067">
        <w:softHyphen/>
        <w:t>omfattande tjänster är också att begäran om tillgång till tjänsterna är rim</w:t>
      </w:r>
      <w:r w:rsidRPr="00403067">
        <w:softHyphen/>
        <w:t>lig i det enskilda fallet.</w:t>
      </w:r>
    </w:p>
    <w:p w14:paraId="4864FDE3" w14:textId="77777777" w:rsidR="00D85371" w:rsidRPr="00403067" w:rsidRDefault="00D85371" w:rsidP="00F775E2">
      <w:pPr>
        <w:pStyle w:val="Brdtextmedindrag"/>
      </w:pPr>
      <w:r w:rsidRPr="00403067">
        <w:t xml:space="preserve">I </w:t>
      </w:r>
      <w:r>
        <w:rPr>
          <w:i/>
        </w:rPr>
        <w:t>andra</w:t>
      </w:r>
      <w:r w:rsidRPr="00403067">
        <w:rPr>
          <w:i/>
        </w:rPr>
        <w:t xml:space="preserve"> stycket</w:t>
      </w:r>
      <w:r w:rsidRPr="00403067">
        <w:t xml:space="preserve"> </w:t>
      </w:r>
      <w:r>
        <w:t>definieras vad som avses med en</w:t>
      </w:r>
      <w:r w:rsidRPr="00403067">
        <w:t xml:space="preserve"> samhällsomfattande tjänst. </w:t>
      </w:r>
      <w:r>
        <w:t>En sådan</w:t>
      </w:r>
      <w:r w:rsidRPr="00403067">
        <w:t xml:space="preserve"> tjänst omfattar en adekvat internetanslutningstjänst (de</w:t>
      </w:r>
      <w:r w:rsidRPr="00403067">
        <w:softHyphen/>
        <w:t xml:space="preserve">finieras i 2 §) </w:t>
      </w:r>
      <w:r>
        <w:t>eller</w:t>
      </w:r>
      <w:r w:rsidRPr="00403067">
        <w:t xml:space="preserve"> </w:t>
      </w:r>
      <w:r>
        <w:t xml:space="preserve">en </w:t>
      </w:r>
      <w:r w:rsidRPr="00403067">
        <w:t>talkommunikationstjänst</w:t>
      </w:r>
      <w:r>
        <w:t xml:space="preserve"> (definieras i 1 kap. 7 §)</w:t>
      </w:r>
      <w:r w:rsidRPr="00403067">
        <w:t>. Skyldigheten är</w:t>
      </w:r>
      <w:r>
        <w:t>,</w:t>
      </w:r>
      <w:r w:rsidRPr="00403067">
        <w:t xml:space="preserve"> liksom </w:t>
      </w:r>
      <w:r>
        <w:t>enligt LEK,</w:t>
      </w:r>
      <w:r w:rsidRPr="00403067">
        <w:t xml:space="preserve"> begrän</w:t>
      </w:r>
      <w:r>
        <w:softHyphen/>
      </w:r>
      <w:r w:rsidRPr="00403067">
        <w:t>sad till tillhandahållande till slut</w:t>
      </w:r>
      <w:r w:rsidRPr="00403067">
        <w:softHyphen/>
        <w:t>använd</w:t>
      </w:r>
      <w:r w:rsidRPr="00403067">
        <w:softHyphen/>
        <w:t>arens primära nätanslut</w:t>
      </w:r>
      <w:r>
        <w:softHyphen/>
      </w:r>
      <w:r w:rsidRPr="00403067">
        <w:t>nings</w:t>
      </w:r>
      <w:r>
        <w:softHyphen/>
      </w:r>
      <w:r w:rsidRPr="00403067">
        <w:t>punkt.</w:t>
      </w:r>
    </w:p>
    <w:p w14:paraId="656CD7F0" w14:textId="77777777" w:rsidR="00D85371" w:rsidRDefault="00D85371" w:rsidP="00F775E2">
      <w:pPr>
        <w:pStyle w:val="Brdtextmedindrag"/>
      </w:pPr>
      <w:r>
        <w:t xml:space="preserve">Av </w:t>
      </w:r>
      <w:r>
        <w:rPr>
          <w:i/>
          <w:iCs/>
        </w:rPr>
        <w:t>tredje</w:t>
      </w:r>
      <w:r w:rsidRPr="00EC41CF">
        <w:rPr>
          <w:i/>
          <w:iCs/>
        </w:rPr>
        <w:t xml:space="preserve"> stycket</w:t>
      </w:r>
      <w:r>
        <w:t>, som är nytt, framgår att e</w:t>
      </w:r>
      <w:r w:rsidRPr="00CD3E6E">
        <w:t>n skyldighet kan avse tillgång till tjänsterna i hela eller en del av landet.</w:t>
      </w:r>
      <w:r>
        <w:t xml:space="preserve"> Det förtydligas därmed att skyldigheter att tillhandahålla samhällsomfattande tjänster kan åläggas olika företag i olika delar av landet. I stycket finns vidare </w:t>
      </w:r>
      <w:r w:rsidRPr="00403067">
        <w:t>en begränsning av möjlig</w:t>
      </w:r>
      <w:r w:rsidRPr="00403067">
        <w:softHyphen/>
        <w:t xml:space="preserve">heten att ålägga ett företag att tillhandahålla samhällsomfattande tjänster på det sättet att den ekonomiska bördan inte får bli oskälig för företaget. För att säkerställa </w:t>
      </w:r>
      <w:r>
        <w:t xml:space="preserve">detta </w:t>
      </w:r>
      <w:r w:rsidRPr="00403067">
        <w:t>måste omfattningen av skyldigheten närmare anges i regleringsmyndighetens beslut. På så sätt förtydligas vad som är en rimlig begäran om tillgång till tjänsterna.</w:t>
      </w:r>
    </w:p>
    <w:p w14:paraId="1BA4F04D" w14:textId="77777777" w:rsidR="00D85371" w:rsidRPr="00403067" w:rsidRDefault="00D85371" w:rsidP="00D85371">
      <w:pPr>
        <w:pStyle w:val="Brdtextmedindrag"/>
        <w:ind w:firstLine="0"/>
      </w:pPr>
    </w:p>
    <w:p w14:paraId="21A372D8" w14:textId="77777777" w:rsidR="00D85371" w:rsidRDefault="00D85371" w:rsidP="00F775E2">
      <w:pPr>
        <w:pStyle w:val="Brdtext"/>
        <w:rPr>
          <w:sz w:val="18"/>
          <w:szCs w:val="18"/>
        </w:rPr>
      </w:pPr>
      <w:r w:rsidRPr="00403067">
        <w:rPr>
          <w:b/>
          <w:sz w:val="18"/>
          <w:szCs w:val="18"/>
        </w:rPr>
        <w:t>2 §</w:t>
      </w:r>
      <w:r w:rsidRPr="003867C0">
        <w:rPr>
          <w:bCs/>
          <w:sz w:val="18"/>
          <w:szCs w:val="18"/>
        </w:rPr>
        <w:t>    </w:t>
      </w:r>
      <w:r w:rsidRPr="00403067">
        <w:rPr>
          <w:sz w:val="18"/>
          <w:szCs w:val="18"/>
        </w:rPr>
        <w:t>En internetanslutningstjänst ska</w:t>
      </w:r>
      <w:r>
        <w:rPr>
          <w:sz w:val="18"/>
          <w:szCs w:val="18"/>
        </w:rPr>
        <w:t>, för att vara adekvat enligt 1 §,</w:t>
      </w:r>
      <w:r w:rsidRPr="00403067">
        <w:rPr>
          <w:sz w:val="18"/>
          <w:szCs w:val="18"/>
        </w:rPr>
        <w:t xml:space="preserve"> ha kapacitet att leverera en </w:t>
      </w:r>
      <w:r>
        <w:rPr>
          <w:sz w:val="18"/>
          <w:szCs w:val="18"/>
        </w:rPr>
        <w:t xml:space="preserve">sådan </w:t>
      </w:r>
      <w:r w:rsidRPr="00403067">
        <w:rPr>
          <w:sz w:val="18"/>
          <w:szCs w:val="18"/>
        </w:rPr>
        <w:t>lägsta datahastighet som medger funktionell tillgång till internet.</w:t>
      </w:r>
      <w:r w:rsidRPr="00403067" w:rsidDel="0051714D">
        <w:rPr>
          <w:sz w:val="18"/>
          <w:szCs w:val="18"/>
        </w:rPr>
        <w:t xml:space="preserve"> </w:t>
      </w:r>
    </w:p>
    <w:p w14:paraId="16799D24" w14:textId="77777777" w:rsidR="00D85371" w:rsidRPr="00403067" w:rsidRDefault="00D85371" w:rsidP="00D85371">
      <w:pPr>
        <w:pStyle w:val="Brdtextmedindrag"/>
        <w:ind w:firstLine="0"/>
      </w:pPr>
    </w:p>
    <w:p w14:paraId="528E2B4B" w14:textId="77777777" w:rsidR="00D85371" w:rsidRPr="00403067" w:rsidRDefault="00D85371" w:rsidP="00D85371">
      <w:pPr>
        <w:pStyle w:val="Brdtext"/>
      </w:pPr>
      <w:r w:rsidRPr="00403067">
        <w:t xml:space="preserve">Paragrafen definierar </w:t>
      </w:r>
      <w:r>
        <w:t xml:space="preserve">vad </w:t>
      </w:r>
      <w:r w:rsidRPr="00403067">
        <w:t>en internetanslutningstjänst</w:t>
      </w:r>
      <w:r>
        <w:t xml:space="preserve"> ska uppfylla för att vara adekvat enligt 1 §</w:t>
      </w:r>
      <w:r w:rsidRPr="00403067">
        <w:t>. Den genomför artikel 84.3 och bilaga 5 i EU-direktivet. Övervägandena finns i avsnitt 15.</w:t>
      </w:r>
    </w:p>
    <w:p w14:paraId="331FC572" w14:textId="10329CDA" w:rsidR="00D85371" w:rsidRPr="00403067" w:rsidRDefault="00D85371" w:rsidP="00D85371">
      <w:pPr>
        <w:pStyle w:val="Brdtextmedindrag"/>
      </w:pPr>
      <w:r w:rsidRPr="00403067">
        <w:rPr>
          <w:i/>
        </w:rPr>
        <w:t>Första stycket</w:t>
      </w:r>
      <w:r w:rsidRPr="00403067">
        <w:t xml:space="preserve"> motsvarar delvis 5 kap. 2 § andra stycket LEK (se prop. 2002/03:110 </w:t>
      </w:r>
      <w:r w:rsidR="00EB24E6">
        <w:t>s. 2</w:t>
      </w:r>
      <w:r w:rsidRPr="00403067">
        <w:t>08 f. och 384). Uttrycket funktionell tillgång till internet avser det minimiutbud av tjänster som en adekvat internet</w:t>
      </w:r>
      <w:r w:rsidRPr="00403067">
        <w:softHyphen/>
        <w:t>anslut</w:t>
      </w:r>
      <w:r w:rsidRPr="00403067">
        <w:softHyphen/>
        <w:t>nings</w:t>
      </w:r>
      <w:r w:rsidRPr="00403067">
        <w:softHyphen/>
        <w:t>tjänst ska ha kapacitet att stödja enligt bilaga 5 i EU-direktivet. Sådana tjänster är e-post, sökmotorer för informations</w:t>
      </w:r>
      <w:r w:rsidRPr="00403067">
        <w:softHyphen/>
        <w:t>sökning, grund</w:t>
      </w:r>
      <w:r w:rsidRPr="00403067">
        <w:softHyphen/>
        <w:t>lägg</w:t>
      </w:r>
      <w:r w:rsidRPr="00403067">
        <w:softHyphen/>
        <w:t>ande nät</w:t>
      </w:r>
      <w:r>
        <w:softHyphen/>
      </w:r>
      <w:r w:rsidRPr="00403067">
        <w:t>base</w:t>
      </w:r>
      <w:r w:rsidR="00B4742C">
        <w:softHyphen/>
      </w:r>
      <w:r w:rsidRPr="00403067">
        <w:t>rade verktyg för utbildning och fortbild</w:t>
      </w:r>
      <w:r w:rsidRPr="00403067">
        <w:softHyphen/>
        <w:t>ning, nätbaserade tidningar eller nyheter, arbetssökande, yrkes</w:t>
      </w:r>
      <w:r w:rsidRPr="00403067">
        <w:softHyphen/>
        <w:t>mässigt arbete i nätverk, internetbank, an</w:t>
      </w:r>
      <w:r w:rsidR="00B4742C">
        <w:softHyphen/>
      </w:r>
      <w:r w:rsidRPr="00403067">
        <w:t xml:space="preserve">vändning av e-tjänster som erbjuds av offentlig sektor, sociala medier och snabbmeddelanden samt samtal och videosamtal av standardkvalitet. </w:t>
      </w:r>
    </w:p>
    <w:p w14:paraId="64E68126" w14:textId="11CC4F18" w:rsidR="00D85371" w:rsidRPr="00403067" w:rsidRDefault="00D85371" w:rsidP="00F775E2">
      <w:pPr>
        <w:pStyle w:val="Brdtextmedindrag"/>
      </w:pPr>
      <w:r>
        <w:rPr>
          <w:iCs/>
        </w:rPr>
        <w:t xml:space="preserve">Efter synpunkter från </w:t>
      </w:r>
      <w:r>
        <w:rPr>
          <w:i/>
        </w:rPr>
        <w:t xml:space="preserve">Lagrådet </w:t>
      </w:r>
      <w:r>
        <w:rPr>
          <w:iCs/>
        </w:rPr>
        <w:t>har hittillsvarande 5 kap. 2 § tredje stycket, som innehållit ett bemyndigande för regeringen att meddela före</w:t>
      </w:r>
      <w:r w:rsidR="00B4742C">
        <w:rPr>
          <w:iCs/>
        </w:rPr>
        <w:softHyphen/>
      </w:r>
      <w:r>
        <w:rPr>
          <w:iCs/>
        </w:rPr>
        <w:t>skrifter om lägsta datahastighet, ingen motsvarighet i förevarande para</w:t>
      </w:r>
      <w:r w:rsidR="00B4742C">
        <w:rPr>
          <w:iCs/>
        </w:rPr>
        <w:softHyphen/>
      </w:r>
      <w:r>
        <w:rPr>
          <w:iCs/>
        </w:rPr>
        <w:t>graf. Regeringen kan meddela närmare föreskrifter om sådan datahastighet med stöd av 8 kap. 7 § regeringsformen.</w:t>
      </w:r>
      <w:r w:rsidRPr="00403067" w:rsidDel="00B71702">
        <w:rPr>
          <w:i/>
        </w:rPr>
        <w:t xml:space="preserve"> </w:t>
      </w:r>
    </w:p>
    <w:p w14:paraId="79F58DBB" w14:textId="77777777" w:rsidR="00D85371" w:rsidRPr="00403067" w:rsidRDefault="00D85371" w:rsidP="00D85371">
      <w:pPr>
        <w:pStyle w:val="Brdtext"/>
      </w:pPr>
    </w:p>
    <w:p w14:paraId="5C4B3398" w14:textId="77777777" w:rsidR="00D85371" w:rsidRPr="00403067" w:rsidRDefault="00D85371" w:rsidP="00D85371">
      <w:pPr>
        <w:pStyle w:val="Brdtext"/>
        <w:rPr>
          <w:sz w:val="18"/>
          <w:szCs w:val="18"/>
        </w:rPr>
      </w:pPr>
      <w:r w:rsidRPr="00403067">
        <w:rPr>
          <w:b/>
          <w:sz w:val="18"/>
          <w:szCs w:val="18"/>
        </w:rPr>
        <w:lastRenderedPageBreak/>
        <w:t>3 §</w:t>
      </w:r>
      <w:r w:rsidRPr="00403067">
        <w:rPr>
          <w:sz w:val="18"/>
          <w:szCs w:val="18"/>
        </w:rPr>
        <w:t>    En tjänst enligt 1 § får inte tillhandahållas på villkor som innebär att slut</w:t>
      </w:r>
      <w:r w:rsidRPr="00403067">
        <w:rPr>
          <w:sz w:val="18"/>
          <w:szCs w:val="18"/>
        </w:rPr>
        <w:softHyphen/>
        <w:t>an</w:t>
      </w:r>
      <w:r w:rsidRPr="00403067">
        <w:rPr>
          <w:sz w:val="18"/>
          <w:szCs w:val="18"/>
        </w:rPr>
        <w:softHyphen/>
        <w:t>vän</w:t>
      </w:r>
      <w:r w:rsidRPr="00403067">
        <w:rPr>
          <w:sz w:val="18"/>
          <w:szCs w:val="18"/>
        </w:rPr>
        <w:softHyphen/>
        <w:t>daren tvingas att betala för något som inte är nödvändigt för tjänsten.</w:t>
      </w:r>
    </w:p>
    <w:p w14:paraId="4C074761" w14:textId="77777777" w:rsidR="00D85371" w:rsidRPr="00403067" w:rsidRDefault="00D85371" w:rsidP="00D85371">
      <w:pPr>
        <w:pStyle w:val="Brdtextmedindrag"/>
        <w:ind w:firstLine="0"/>
      </w:pPr>
    </w:p>
    <w:p w14:paraId="4E4A2310" w14:textId="6551AF7D" w:rsidR="00D85371" w:rsidRPr="00403067" w:rsidRDefault="00D85371" w:rsidP="00D85371">
      <w:pPr>
        <w:pStyle w:val="Brdtext"/>
      </w:pPr>
      <w:r w:rsidRPr="00403067">
        <w:t>Paragrafen innebär ett förbud mot villkor som innebär att slutanvändaren är skyldig att betala för bl.a. tjänster som inte är nödvändiga för den sam</w:t>
      </w:r>
      <w:r w:rsidRPr="00403067">
        <w:softHyphen/>
        <w:t xml:space="preserve">hällsomfattande tjänst som tillhandahålls. Den motsvarar i huvudsak 5 kap. 5 § LEK (se prop. 2002/03:110 </w:t>
      </w:r>
      <w:r w:rsidR="00EB24E6">
        <w:t>s. 3</w:t>
      </w:r>
      <w:r w:rsidRPr="00403067">
        <w:t>84). Paragrafen genomför arti</w:t>
      </w:r>
      <w:r w:rsidRPr="00403067">
        <w:softHyphen/>
        <w:t>kel 88.1 i EU-direktivet. Övervägandena finns i avsnitt 15.</w:t>
      </w:r>
    </w:p>
    <w:p w14:paraId="0D2FF9F4" w14:textId="77777777" w:rsidR="00D85371" w:rsidRPr="00403067" w:rsidRDefault="00D85371" w:rsidP="00D85371">
      <w:pPr>
        <w:pStyle w:val="Brdtextmedindrag"/>
      </w:pPr>
      <w:r w:rsidRPr="00403067">
        <w:t xml:space="preserve">Paragrafen ändras som en följd av att </w:t>
      </w:r>
      <w:r>
        <w:t>uttrycket</w:t>
      </w:r>
      <w:r w:rsidRPr="00403067">
        <w:t xml:space="preserve"> slutanvändare ersätter abonnent i EU-direktivet.</w:t>
      </w:r>
    </w:p>
    <w:p w14:paraId="0494B0A7" w14:textId="77777777" w:rsidR="00D85371" w:rsidRPr="00403067" w:rsidRDefault="00D85371" w:rsidP="00D85371">
      <w:pPr>
        <w:pStyle w:val="Brdtextmedindrag"/>
        <w:ind w:firstLine="0"/>
      </w:pPr>
    </w:p>
    <w:p w14:paraId="5749B42F" w14:textId="77777777" w:rsidR="00D85371" w:rsidRPr="00403067" w:rsidRDefault="00D85371" w:rsidP="00F775E2">
      <w:pPr>
        <w:pStyle w:val="Brdtext"/>
        <w:rPr>
          <w:sz w:val="18"/>
          <w:szCs w:val="18"/>
        </w:rPr>
      </w:pPr>
      <w:r w:rsidRPr="00403067">
        <w:rPr>
          <w:b/>
          <w:sz w:val="18"/>
          <w:szCs w:val="18"/>
        </w:rPr>
        <w:t>4 §</w:t>
      </w:r>
      <w:r w:rsidRPr="00403067">
        <w:rPr>
          <w:sz w:val="18"/>
          <w:szCs w:val="18"/>
        </w:rPr>
        <w:t xml:space="preserve">    Den som enligt 1 § har utsetts att tillhandahålla en </w:t>
      </w:r>
      <w:r>
        <w:rPr>
          <w:sz w:val="18"/>
          <w:szCs w:val="18"/>
        </w:rPr>
        <w:t xml:space="preserve">samhällsomfattande </w:t>
      </w:r>
      <w:r w:rsidRPr="00403067">
        <w:rPr>
          <w:sz w:val="18"/>
          <w:szCs w:val="18"/>
        </w:rPr>
        <w:t xml:space="preserve">tjänst och som avser att avhända sig en betydande del av eller samtliga sina tillgångar i accessnätet, ska i god tid före </w:t>
      </w:r>
      <w:r>
        <w:rPr>
          <w:sz w:val="18"/>
          <w:szCs w:val="18"/>
        </w:rPr>
        <w:t>avhändandet</w:t>
      </w:r>
      <w:r w:rsidRPr="00403067">
        <w:rPr>
          <w:sz w:val="18"/>
          <w:szCs w:val="18"/>
        </w:rPr>
        <w:t xml:space="preserve"> underrätta reglerings</w:t>
      </w:r>
      <w:r>
        <w:rPr>
          <w:sz w:val="18"/>
          <w:szCs w:val="18"/>
        </w:rPr>
        <w:softHyphen/>
      </w:r>
      <w:r w:rsidRPr="00403067">
        <w:rPr>
          <w:sz w:val="18"/>
          <w:szCs w:val="18"/>
        </w:rPr>
        <w:t>myndigheten om sin avsikt.</w:t>
      </w:r>
    </w:p>
    <w:p w14:paraId="41924DC9" w14:textId="77777777" w:rsidR="00D85371" w:rsidRPr="00403067" w:rsidRDefault="00D85371" w:rsidP="00D85371">
      <w:pPr>
        <w:pStyle w:val="Brdtextmedindrag"/>
        <w:ind w:firstLine="0"/>
      </w:pPr>
    </w:p>
    <w:p w14:paraId="24BEE247" w14:textId="7696A05D" w:rsidR="00D85371" w:rsidRPr="00403067" w:rsidRDefault="00D85371" w:rsidP="00D85371">
      <w:pPr>
        <w:pStyle w:val="Brdtext"/>
      </w:pPr>
      <w:r w:rsidRPr="00403067">
        <w:t>Paragrafen innehåller en underrättelseskyldighet för tillhandahållare av sam</w:t>
      </w:r>
      <w:r w:rsidRPr="00403067">
        <w:softHyphen/>
        <w:t xml:space="preserve">hällsomfattande tjänster. Den motsvarar i sak 5 kap. 6 a § LEK (se prop. 2010/11:115 </w:t>
      </w:r>
      <w:r w:rsidR="00EB24E6">
        <w:t>s. 1</w:t>
      </w:r>
      <w:r w:rsidRPr="00403067">
        <w:t>23 och 168 f.). Paragrafen genomför artikel 86.5 i EU-direktivet. Övervägandena finns i avsnitt 15.</w:t>
      </w:r>
    </w:p>
    <w:p w14:paraId="49FB717E" w14:textId="77777777" w:rsidR="00D85371" w:rsidRPr="00403067" w:rsidRDefault="00D85371" w:rsidP="00D85371">
      <w:pPr>
        <w:pStyle w:val="Brdtextmedindrag"/>
      </w:pPr>
      <w:r>
        <w:t>Uttrycket</w:t>
      </w:r>
      <w:r w:rsidRPr="00403067">
        <w:t xml:space="preserve"> accessnät har</w:t>
      </w:r>
      <w:r w:rsidRPr="00403067" w:rsidDel="0058480D">
        <w:t xml:space="preserve"> </w:t>
      </w:r>
      <w:r w:rsidRPr="00403067">
        <w:t>samma betydelse som enligt artikel 2.30 i EU-direktivet, dvs. den fysiska väg som används av signaler för elektronisk kommunikation och som förbinder nätanslutningspunkten med en kors</w:t>
      </w:r>
      <w:r w:rsidRPr="00403067">
        <w:softHyphen/>
        <w:t>kopp</w:t>
      </w:r>
      <w:r w:rsidRPr="00403067">
        <w:softHyphen/>
        <w:t>ling eller likvärdig facilitet i det fasta allmänna elektroniska kom</w:t>
      </w:r>
      <w:r w:rsidRPr="00403067">
        <w:softHyphen/>
        <w:t>mu</w:t>
      </w:r>
      <w:r w:rsidRPr="00403067">
        <w:softHyphen/>
        <w:t>nikationsnätet.</w:t>
      </w:r>
    </w:p>
    <w:p w14:paraId="4E3DD55A" w14:textId="77777777" w:rsidR="00D85371" w:rsidRPr="00403067" w:rsidRDefault="00D85371" w:rsidP="00D85371">
      <w:pPr>
        <w:pStyle w:val="Rubrik3utannumrering"/>
      </w:pPr>
      <w:bookmarkStart w:id="1858" w:name="_Toc73006034"/>
      <w:r w:rsidRPr="00403067">
        <w:t>7 kap. Tjänster till slutanvändare</w:t>
      </w:r>
      <w:bookmarkEnd w:id="1858"/>
    </w:p>
    <w:p w14:paraId="352EAAB9" w14:textId="77777777" w:rsidR="00D85371" w:rsidRPr="00403067" w:rsidRDefault="00D85371" w:rsidP="00D85371">
      <w:pPr>
        <w:pStyle w:val="Rubrik4utannumrering"/>
        <w:spacing w:before="0"/>
      </w:pPr>
      <w:r w:rsidRPr="00403067">
        <w:t>Information innan ett avtal ingås</w:t>
      </w:r>
    </w:p>
    <w:p w14:paraId="5A584A8E" w14:textId="244723B7" w:rsidR="00D85371" w:rsidRPr="00403067" w:rsidRDefault="00D85371" w:rsidP="00D85371">
      <w:pPr>
        <w:pStyle w:val="Brdtext"/>
        <w:rPr>
          <w:sz w:val="18"/>
          <w:szCs w:val="18"/>
        </w:rPr>
      </w:pPr>
      <w:r>
        <w:rPr>
          <w:b/>
          <w:sz w:val="18"/>
          <w:szCs w:val="18"/>
        </w:rPr>
        <w:t>1</w:t>
      </w:r>
      <w:r w:rsidRPr="00403067">
        <w:rPr>
          <w:b/>
          <w:sz w:val="18"/>
          <w:szCs w:val="18"/>
        </w:rPr>
        <w:t> §</w:t>
      </w:r>
      <w:r w:rsidRPr="00403067">
        <w:rPr>
          <w:sz w:val="18"/>
          <w:szCs w:val="18"/>
        </w:rPr>
        <w:t>    Innan ett avtal ingås med en konsument ska den som tillhandahåller en all</w:t>
      </w:r>
      <w:r w:rsidR="00B4742C">
        <w:rPr>
          <w:sz w:val="18"/>
          <w:szCs w:val="18"/>
        </w:rPr>
        <w:softHyphen/>
      </w:r>
      <w:r w:rsidRPr="00403067">
        <w:rPr>
          <w:sz w:val="18"/>
          <w:szCs w:val="18"/>
        </w:rPr>
        <w:t>mänt tillgänglig elektronisk kommunikationstjänst på ett klart och begripligt sätt lämna information om avtalet och avgiftsfritt tillhandahålla en kortfattad och lätt</w:t>
      </w:r>
      <w:r w:rsidRPr="00403067">
        <w:rPr>
          <w:sz w:val="18"/>
          <w:szCs w:val="18"/>
        </w:rPr>
        <w:softHyphen/>
        <w:t xml:space="preserve">läst sammanfattning av avtalet. Om det inte är tekniskt möjligt att tillhandahålla sammanfattningen innan avtalet ingås, ska den lämnas </w:t>
      </w:r>
      <w:r>
        <w:rPr>
          <w:sz w:val="18"/>
          <w:szCs w:val="18"/>
        </w:rPr>
        <w:t>så snart som möjligt där</w:t>
      </w:r>
      <w:r w:rsidR="00B4742C">
        <w:rPr>
          <w:sz w:val="18"/>
          <w:szCs w:val="18"/>
        </w:rPr>
        <w:softHyphen/>
      </w:r>
      <w:r>
        <w:rPr>
          <w:sz w:val="18"/>
          <w:szCs w:val="18"/>
        </w:rPr>
        <w:t>efter</w:t>
      </w:r>
      <w:r w:rsidRPr="00403067">
        <w:rPr>
          <w:sz w:val="18"/>
          <w:szCs w:val="18"/>
        </w:rPr>
        <w:t xml:space="preserve">. Tillhandahållaren ska tillämpa villkor som innebär att avtalet </w:t>
      </w:r>
      <w:r>
        <w:rPr>
          <w:sz w:val="18"/>
          <w:szCs w:val="18"/>
        </w:rPr>
        <w:t xml:space="preserve">gäller </w:t>
      </w:r>
      <w:r w:rsidRPr="00403067">
        <w:rPr>
          <w:sz w:val="18"/>
          <w:szCs w:val="18"/>
        </w:rPr>
        <w:t xml:space="preserve">först när </w:t>
      </w:r>
      <w:r w:rsidRPr="00B4742C">
        <w:rPr>
          <w:spacing w:val="-2"/>
          <w:sz w:val="18"/>
          <w:szCs w:val="18"/>
        </w:rPr>
        <w:t>konsumenten har tagit emot sammanfattningen och bekräftat sin vilja att ingå avtal</w:t>
      </w:r>
      <w:r w:rsidRPr="00B4742C">
        <w:rPr>
          <w:spacing w:val="-2"/>
          <w:sz w:val="18"/>
          <w:szCs w:val="18"/>
        </w:rPr>
        <w:softHyphen/>
        <w:t>et.</w:t>
      </w:r>
    </w:p>
    <w:p w14:paraId="08311124" w14:textId="77777777" w:rsidR="00D85371" w:rsidRPr="00403067" w:rsidRDefault="00D85371" w:rsidP="00D85371">
      <w:pPr>
        <w:pStyle w:val="Brdtextmedindrag"/>
        <w:rPr>
          <w:sz w:val="18"/>
          <w:szCs w:val="18"/>
        </w:rPr>
      </w:pPr>
      <w:r w:rsidRPr="00403067">
        <w:rPr>
          <w:sz w:val="18"/>
          <w:szCs w:val="18"/>
        </w:rPr>
        <w:t>Bestämmelser om information som en näringsidkare ska ge en konsument innan ett avtal ingås finns också i 2 kap. 2 § lagen (2005:59) om distansavtal och avtal utanför affärslokaler och i 22 a § marknadsföringslagen (2008:486).</w:t>
      </w:r>
    </w:p>
    <w:p w14:paraId="5D6B469A" w14:textId="77777777" w:rsidR="00D85371" w:rsidRPr="00403067" w:rsidRDefault="00D85371" w:rsidP="00D85371">
      <w:pPr>
        <w:pStyle w:val="Brdtextmedindrag"/>
        <w:rPr>
          <w:sz w:val="18"/>
          <w:szCs w:val="18"/>
        </w:rPr>
      </w:pPr>
      <w:r w:rsidRPr="00403067">
        <w:rPr>
          <w:sz w:val="18"/>
          <w:szCs w:val="18"/>
        </w:rPr>
        <w:t xml:space="preserve">Regeringen eller den myndighet som regeringen bestämmer får meddela </w:t>
      </w:r>
      <w:r>
        <w:rPr>
          <w:sz w:val="18"/>
          <w:szCs w:val="18"/>
        </w:rPr>
        <w:t>ytter</w:t>
      </w:r>
      <w:r>
        <w:rPr>
          <w:sz w:val="18"/>
          <w:szCs w:val="18"/>
        </w:rPr>
        <w:softHyphen/>
        <w:t xml:space="preserve">ligare </w:t>
      </w:r>
      <w:r w:rsidRPr="00403067">
        <w:rPr>
          <w:sz w:val="18"/>
          <w:szCs w:val="18"/>
        </w:rPr>
        <w:t>före</w:t>
      </w:r>
      <w:r w:rsidRPr="00403067">
        <w:rPr>
          <w:sz w:val="18"/>
          <w:szCs w:val="18"/>
        </w:rPr>
        <w:softHyphen/>
        <w:t>skrifter om informationskravet i första stycket.</w:t>
      </w:r>
    </w:p>
    <w:p w14:paraId="77806872" w14:textId="77777777" w:rsidR="00D85371" w:rsidRPr="00403067" w:rsidRDefault="00D85371" w:rsidP="00D85371">
      <w:pPr>
        <w:pStyle w:val="Brdtextmedindrag"/>
        <w:ind w:firstLine="0"/>
      </w:pPr>
    </w:p>
    <w:p w14:paraId="1433C9D7" w14:textId="77777777" w:rsidR="00D85371" w:rsidRPr="00403067" w:rsidRDefault="00D85371" w:rsidP="00D85371">
      <w:pPr>
        <w:pStyle w:val="Brdtextmedindrag"/>
        <w:ind w:firstLine="0"/>
      </w:pPr>
      <w:r w:rsidRPr="00403067">
        <w:t>Paragrafen innehåller en skyldighet för tillhandahållare att ge konsumenter viss information innan ett avtal ingås. Den saknar motsvarighet i LEK. Paragrafen genomför artikel 102.1 (delvis), 102.3 och bilaga 8 i EU-direktivet. Övervägandena finns i avsnitt 16.</w:t>
      </w:r>
      <w:r>
        <w:t>4</w:t>
      </w:r>
      <w:r w:rsidRPr="00403067">
        <w:t>.</w:t>
      </w:r>
    </w:p>
    <w:p w14:paraId="21D2EA4A" w14:textId="77777777" w:rsidR="00D85371" w:rsidRPr="00403067" w:rsidRDefault="00D85371" w:rsidP="00D85371">
      <w:pPr>
        <w:pStyle w:val="Brdtextmedindrag"/>
      </w:pPr>
      <w:r w:rsidRPr="00403067">
        <w:rPr>
          <w:i/>
        </w:rPr>
        <w:t xml:space="preserve">Första stycket </w:t>
      </w:r>
      <w:r w:rsidRPr="00403067">
        <w:t>innehåller en skyldighet för tillhandahållare av allmänt till</w:t>
      </w:r>
      <w:r w:rsidRPr="00403067">
        <w:softHyphen/>
        <w:t>gängliga elektroniska kommunikationstjänster att ge en konsument in</w:t>
      </w:r>
      <w:r w:rsidRPr="00403067">
        <w:softHyphen/>
        <w:t>for</w:t>
      </w:r>
      <w:r w:rsidRPr="00403067">
        <w:softHyphen/>
        <w:t xml:space="preserve">mation innan ett avtal ingås. Enligt </w:t>
      </w:r>
      <w:r>
        <w:t>2</w:t>
      </w:r>
      <w:r w:rsidRPr="00403067">
        <w:t> § gäller inte skyldigheten för till</w:t>
      </w:r>
      <w:r w:rsidRPr="00403067">
        <w:softHyphen/>
        <w:t>handahållare av överföringstjänster för tillhandahållande av maskin</w:t>
      </w:r>
      <w:r>
        <w:t>-</w:t>
      </w:r>
      <w:r w:rsidRPr="00403067">
        <w:t>till</w:t>
      </w:r>
      <w:r>
        <w:t>-</w:t>
      </w:r>
      <w:r w:rsidRPr="00403067">
        <w:t>maskin-tjänster. Skyldigheten omfattar dels att lämna informa</w:t>
      </w:r>
      <w:r w:rsidRPr="00403067">
        <w:softHyphen/>
        <w:t xml:space="preserve">tion om </w:t>
      </w:r>
      <w:r w:rsidRPr="00403067">
        <w:lastRenderedPageBreak/>
        <w:t>avtalet, dels att tillhandahålla en sammanfattning av avtalet. Skyldig</w:t>
      </w:r>
      <w:r w:rsidRPr="00403067">
        <w:softHyphen/>
        <w:t>heten gäller även distansavtal.</w:t>
      </w:r>
    </w:p>
    <w:p w14:paraId="3372E0AA" w14:textId="7A176F18" w:rsidR="00D85371" w:rsidRPr="00403067" w:rsidRDefault="00D85371" w:rsidP="00F775E2">
      <w:pPr>
        <w:pStyle w:val="Brdtextmedindrag"/>
      </w:pPr>
      <w:r>
        <w:t>Ordet konsument har samma innebörd som i definitionen i artikel 2.15 i EU-direktivet. Med konsument avses därmed varje fysisk person som an</w:t>
      </w:r>
      <w:r w:rsidR="00B4742C">
        <w:softHyphen/>
      </w:r>
      <w:r>
        <w:t>vänder eller efterfrågar en allmänt tillgänglig elektronisk kommunika</w:t>
      </w:r>
      <w:r>
        <w:softHyphen/>
        <w:t>tions</w:t>
      </w:r>
      <w:r w:rsidR="00AB75EE">
        <w:softHyphen/>
      </w:r>
      <w:r>
        <w:softHyphen/>
        <w:t>tjänst för ändamål som ligger utanför dennes näringsverksamhet affärsverksamhet, hantverk eller yrke.</w:t>
      </w:r>
    </w:p>
    <w:p w14:paraId="5921B40C" w14:textId="06FCD5E8" w:rsidR="00D85371" w:rsidRPr="00403067" w:rsidRDefault="00D85371" w:rsidP="00D85371">
      <w:pPr>
        <w:pStyle w:val="Brdtextmedindrag"/>
      </w:pPr>
      <w:r w:rsidRPr="00403067">
        <w:t xml:space="preserve">Den information som </w:t>
      </w:r>
      <w:r>
        <w:t xml:space="preserve">enligt stycket </w:t>
      </w:r>
      <w:r w:rsidRPr="00403067">
        <w:t>ska lämnas innan ett avtal ingås följer av de sektorsspecifika informationskrav</w:t>
      </w:r>
      <w:r>
        <w:t>en i</w:t>
      </w:r>
      <w:r w:rsidRPr="00403067">
        <w:t xml:space="preserve"> bilaga 8 till EU-direk</w:t>
      </w:r>
      <w:r w:rsidR="00AB75EE">
        <w:softHyphen/>
      </w:r>
      <w:r w:rsidRPr="00403067">
        <w:t>ti</w:t>
      </w:r>
      <w:r w:rsidR="00AB75EE">
        <w:softHyphen/>
      </w:r>
      <w:r w:rsidRPr="00403067">
        <w:t>vet. Med stöd av tredje stycke</w:t>
      </w:r>
      <w:r>
        <w:t>t</w:t>
      </w:r>
      <w:r w:rsidRPr="00403067">
        <w:t xml:space="preserve"> kan föreskrifter meddelas som motsvarar de sektorsspecifika informations</w:t>
      </w:r>
      <w:r w:rsidRPr="00403067">
        <w:softHyphen/>
        <w:t>kraven i bilagan.</w:t>
      </w:r>
    </w:p>
    <w:p w14:paraId="7D050579" w14:textId="3C9C5941" w:rsidR="00D85371" w:rsidRPr="00403067" w:rsidRDefault="00D85371" w:rsidP="00D85371">
      <w:pPr>
        <w:pStyle w:val="Brdtextmedindrag"/>
      </w:pPr>
      <w:r w:rsidRPr="00403067">
        <w:t xml:space="preserve">Skyldigheten att tillhandahålla en sammanfattning av avtalet preciseras </w:t>
      </w:r>
      <w:r w:rsidRPr="00950522">
        <w:rPr>
          <w:spacing w:val="-2"/>
        </w:rPr>
        <w:t>närmare genom kommissionens genomförandeförordning (EU) 2019/2243</w:t>
      </w:r>
      <w:r w:rsidRPr="00403067">
        <w:t xml:space="preserve"> av den 17 december 2019 om fastställande av en mall för avtals</w:t>
      </w:r>
      <w:r w:rsidRPr="00403067">
        <w:softHyphen/>
        <w:t>sam</w:t>
      </w:r>
      <w:r w:rsidRPr="00403067">
        <w:softHyphen/>
        <w:t>man</w:t>
      </w:r>
      <w:r w:rsidRPr="00403067">
        <w:softHyphen/>
        <w:t>fattning som ska användas av tillhandahållare av allmänt tillgängliga elek</w:t>
      </w:r>
      <w:r w:rsidR="005D4A1F">
        <w:softHyphen/>
      </w:r>
      <w:r w:rsidRPr="00403067">
        <w:t>troniska kommunikations</w:t>
      </w:r>
      <w:r w:rsidRPr="00403067">
        <w:softHyphen/>
        <w:t>tjänster i enlighet med Europa</w:t>
      </w:r>
      <w:r w:rsidRPr="00403067">
        <w:softHyphen/>
        <w:t>parlamentets och rådets direktiv (EU) 2018/1972. Enligt artikel 1 i den förordningen ska tillhandahållare använda den mall för avtalssamman</w:t>
      </w:r>
      <w:r w:rsidRPr="00403067">
        <w:softHyphen/>
        <w:t>fattningen som finns i del A i bilagan till förordningen, i enlighet med de anvisningar som fast</w:t>
      </w:r>
      <w:r w:rsidRPr="00403067">
        <w:softHyphen/>
        <w:t>ställs i del B i bilagan.</w:t>
      </w:r>
    </w:p>
    <w:p w14:paraId="44B00059" w14:textId="77777777" w:rsidR="00D85371" w:rsidRPr="00403067" w:rsidRDefault="00D85371" w:rsidP="00D85371">
      <w:pPr>
        <w:pStyle w:val="Brdtextmedindrag"/>
      </w:pPr>
      <w:r w:rsidRPr="00403067">
        <w:t>De kvalitetskrav som ställs på informationen om av</w:t>
      </w:r>
      <w:r w:rsidRPr="00403067">
        <w:softHyphen/>
        <w:t>talet är att den ska ges på ett klart och begripligt sätt. Sammanfattningen av avtalet ska till</w:t>
      </w:r>
      <w:r w:rsidRPr="00403067">
        <w:softHyphen/>
        <w:t>handa</w:t>
      </w:r>
      <w:r w:rsidRPr="00403067">
        <w:softHyphen/>
        <w:t>hållas avgiftsfritt och vara kortfattad och lättläst. Slutligen finns en bestämmelse för det fall sammanfattningen på grund av tekniska skäl inte kan till</w:t>
      </w:r>
      <w:r w:rsidRPr="00403067">
        <w:softHyphen/>
        <w:t>handa</w:t>
      </w:r>
      <w:r w:rsidRPr="00403067">
        <w:softHyphen/>
        <w:t>hållas innan avtalet ingås. Samman</w:t>
      </w:r>
      <w:r w:rsidRPr="00403067">
        <w:softHyphen/>
        <w:t xml:space="preserve">fattningen ska då lämnas </w:t>
      </w:r>
      <w:r>
        <w:t>så snart som möjligt efter det att avtalet har ingåtts</w:t>
      </w:r>
      <w:r w:rsidRPr="00403067">
        <w:t>.</w:t>
      </w:r>
    </w:p>
    <w:p w14:paraId="2F0A26E2" w14:textId="77777777" w:rsidR="00D85371" w:rsidRPr="00403067" w:rsidRDefault="00D85371" w:rsidP="00D85371">
      <w:pPr>
        <w:pStyle w:val="Brdtextmedindrag"/>
      </w:pPr>
      <w:r w:rsidRPr="00403067">
        <w:t xml:space="preserve">Vad som krävs för att konsumenten ska anses ha bekräftat sin vilja att ingå avtalet </w:t>
      </w:r>
      <w:r w:rsidRPr="00403067">
        <w:rPr>
          <w:iCs/>
        </w:rPr>
        <w:t>får bedömas utifrån omständigheterna i det enskilda fallet och blir i sista hand en fråga för rättstillämpningen att avgöra.</w:t>
      </w:r>
    </w:p>
    <w:p w14:paraId="338269B2" w14:textId="295A53D3" w:rsidR="00D85371" w:rsidRPr="00403067" w:rsidRDefault="00D85371" w:rsidP="00D85371">
      <w:pPr>
        <w:pStyle w:val="Brdtextmedindrag"/>
      </w:pPr>
      <w:r w:rsidRPr="00403067">
        <w:t>Om en tillhandahållare underlåter att uppfylla informationskraven lik</w:t>
      </w:r>
      <w:r w:rsidRPr="00403067">
        <w:softHyphen/>
        <w:t xml:space="preserve">som </w:t>
      </w:r>
      <w:r w:rsidR="005C0A25">
        <w:t xml:space="preserve">att </w:t>
      </w:r>
      <w:r w:rsidRPr="00403067">
        <w:t>tillämpa villkoret om avtalets ikraftträdande har tillsynsmyndig</w:t>
      </w:r>
      <w:r w:rsidR="005C0A25">
        <w:softHyphen/>
      </w:r>
      <w:r w:rsidRPr="00403067">
        <w:t>heten möjlighet att ingripa enligt 11 kap. Ett sådant ingripande får dock inga rättsföljder för den enskilde. Ingripandet medför inte att avtalet mellan till</w:t>
      </w:r>
      <w:r w:rsidR="00AB75EE">
        <w:softHyphen/>
      </w:r>
      <w:r w:rsidRPr="00403067">
        <w:t xml:space="preserve">handahållaren och konsumenten blir ogiltigt. Det får inte heller till följd </w:t>
      </w:r>
      <w:r w:rsidRPr="00AB75EE">
        <w:rPr>
          <w:spacing w:val="-2"/>
        </w:rPr>
        <w:t>att den ena parten kan rikta skadeståndskrav eller andra krav mot den andra.</w:t>
      </w:r>
    </w:p>
    <w:p w14:paraId="2D1D90FB" w14:textId="3766E605" w:rsidR="00D85371" w:rsidRPr="00403067" w:rsidRDefault="00D85371" w:rsidP="00D85371">
      <w:pPr>
        <w:pStyle w:val="Brdtextmedindrag"/>
      </w:pPr>
      <w:r w:rsidRPr="00403067">
        <w:t xml:space="preserve">Vid </w:t>
      </w:r>
      <w:r>
        <w:t xml:space="preserve">en </w:t>
      </w:r>
      <w:r w:rsidRPr="00403067">
        <w:t>överträdelse av skyldigheten att tillhandahålla en samman</w:t>
      </w:r>
      <w:r>
        <w:softHyphen/>
      </w:r>
      <w:r w:rsidRPr="00403067">
        <w:t>fatt</w:t>
      </w:r>
      <w:r w:rsidR="00AB75EE">
        <w:softHyphen/>
      </w:r>
      <w:r w:rsidRPr="00403067">
        <w:t>ning av avtalet ska tillsynsmyndigheten besluta om sanktionsavgift, se 12 kap. 1 §.</w:t>
      </w:r>
    </w:p>
    <w:p w14:paraId="624FB351" w14:textId="77777777" w:rsidR="00D85371" w:rsidRPr="00403067" w:rsidRDefault="00D85371" w:rsidP="00D85371">
      <w:pPr>
        <w:pStyle w:val="Brdtextmedindrag"/>
      </w:pPr>
      <w:r w:rsidRPr="00400B6C">
        <w:rPr>
          <w:i/>
        </w:rPr>
        <w:t>Andra stycket</w:t>
      </w:r>
      <w:r w:rsidRPr="00400B6C">
        <w:t xml:space="preserve"> innehåller en upplysningsbestämmelse om allmänna kon</w:t>
      </w:r>
      <w:r w:rsidRPr="00400B6C">
        <w:softHyphen/>
        <w:t>sument</w:t>
      </w:r>
      <w:r w:rsidRPr="00400B6C">
        <w:softHyphen/>
        <w:t>skyddsbestämmelser om informationskrav som gäller innan en närings</w:t>
      </w:r>
      <w:r w:rsidRPr="00400B6C">
        <w:softHyphen/>
        <w:t>idkare ingår ett avtal med en konsument. Den information som ska lämnas innan ett avtal ingås följer av de allmänna informations</w:t>
      </w:r>
      <w:r w:rsidRPr="00400B6C">
        <w:softHyphen/>
        <w:t>kraven som regleras i 2 kap. 2 § lagen om distansavtal och avtal utanför affärs</w:t>
      </w:r>
      <w:r w:rsidRPr="00400B6C">
        <w:softHyphen/>
        <w:t>lokaler och i 22 a § marknadsföringslagen. Dessa bestäm</w:t>
      </w:r>
      <w:r w:rsidRPr="00400B6C">
        <w:softHyphen/>
        <w:t>melser gäller vid sidan av den sektorsspecifika reglering</w:t>
      </w:r>
      <w:r w:rsidRPr="00400B6C">
        <w:softHyphen/>
        <w:t>en</w:t>
      </w:r>
      <w:r>
        <w:t xml:space="preserve"> i detta kapitel</w:t>
      </w:r>
      <w:r w:rsidRPr="00400B6C">
        <w:t>.</w:t>
      </w:r>
    </w:p>
    <w:p w14:paraId="269F04DE" w14:textId="0F8775AA" w:rsidR="00D85371" w:rsidRPr="00403067" w:rsidRDefault="00D85371" w:rsidP="00D85371">
      <w:pPr>
        <w:pStyle w:val="Brdtextmedindrag"/>
      </w:pPr>
      <w:r w:rsidRPr="00403067">
        <w:rPr>
          <w:i/>
        </w:rPr>
        <w:t>Tredje stycket</w:t>
      </w:r>
      <w:r w:rsidRPr="00403067">
        <w:t xml:space="preserve"> gör det möjligt att meddela </w:t>
      </w:r>
      <w:r>
        <w:t xml:space="preserve">ytterligare </w:t>
      </w:r>
      <w:r w:rsidRPr="00403067">
        <w:t>föreskrifter om informations</w:t>
      </w:r>
      <w:r w:rsidRPr="00403067">
        <w:softHyphen/>
        <w:t>kravet i första stycket. Informationskravet omfattar både information om avtalet och sam</w:t>
      </w:r>
      <w:r w:rsidRPr="00403067">
        <w:softHyphen/>
        <w:t>man</w:t>
      </w:r>
      <w:r w:rsidRPr="00403067">
        <w:softHyphen/>
        <w:t>fattningen av avtalet. Som framgår ovan finns redan närmare reglering om avtalssammanfattningen i kom</w:t>
      </w:r>
      <w:r w:rsidR="00D40F51">
        <w:softHyphen/>
      </w:r>
      <w:r w:rsidRPr="00D40F51">
        <w:rPr>
          <w:spacing w:val="-2"/>
        </w:rPr>
        <w:t>missionens genom</w:t>
      </w:r>
      <w:r w:rsidRPr="00D40F51">
        <w:rPr>
          <w:spacing w:val="-2"/>
        </w:rPr>
        <w:softHyphen/>
        <w:t>förande</w:t>
      </w:r>
      <w:r w:rsidRPr="00D40F51">
        <w:rPr>
          <w:spacing w:val="-2"/>
        </w:rPr>
        <w:softHyphen/>
        <w:t>förordning. Med stöd av bemyndigandet får före</w:t>
      </w:r>
      <w:r w:rsidR="00D40F51" w:rsidRPr="00D40F51">
        <w:rPr>
          <w:spacing w:val="-2"/>
        </w:rPr>
        <w:softHyphen/>
      </w:r>
      <w:r w:rsidRPr="00403067">
        <w:lastRenderedPageBreak/>
        <w:t>skrifter meddelas som motsvarar de sektorsspecifika informations</w:t>
      </w:r>
      <w:r w:rsidRPr="00403067">
        <w:softHyphen/>
        <w:t>kraven i bilaga</w:t>
      </w:r>
      <w:r>
        <w:t> </w:t>
      </w:r>
      <w:r w:rsidRPr="00403067">
        <w:t>8 till EU-direktivet. Kraven</w:t>
      </w:r>
      <w:r>
        <w:t>,</w:t>
      </w:r>
      <w:r w:rsidRPr="00403067">
        <w:t xml:space="preserve"> som skiljer sig åt för de olika tjänster</w:t>
      </w:r>
      <w:r w:rsidR="00D40F51">
        <w:softHyphen/>
      </w:r>
      <w:r w:rsidRPr="00403067">
        <w:t>na</w:t>
      </w:r>
      <w:r>
        <w:t>,</w:t>
      </w:r>
      <w:r w:rsidRPr="00403067">
        <w:t xml:space="preserve"> omfattar t.ex. information om minimitjänstekvalitet och ytter</w:t>
      </w:r>
      <w:r w:rsidR="00D40F51">
        <w:softHyphen/>
      </w:r>
      <w:r w:rsidRPr="00403067">
        <w:t>ligare information om priset, löptid och villkor för förlängning och uppsägning av avtalet. Före</w:t>
      </w:r>
      <w:r w:rsidRPr="00403067">
        <w:softHyphen/>
        <w:t xml:space="preserve">skrifter </w:t>
      </w:r>
      <w:r>
        <w:t>får</w:t>
      </w:r>
      <w:r w:rsidRPr="00403067">
        <w:t xml:space="preserve"> också meddelas som motsvarar de ytterligare kraven i arti</w:t>
      </w:r>
      <w:r w:rsidRPr="00403067">
        <w:softHyphen/>
        <w:t>kel 102.1 andra och tredje styckena i EU-direktivet om på vilket sätt som informationen ska lämnas och om en skyldighet att upp</w:t>
      </w:r>
      <w:r w:rsidR="00D40F51">
        <w:softHyphen/>
      </w:r>
      <w:r w:rsidRPr="00403067">
        <w:t>märksamma konsumenten på det ned</w:t>
      </w:r>
      <w:r w:rsidRPr="00403067">
        <w:softHyphen/>
        <w:t>laddningsbara dokumentet för det fall inform</w:t>
      </w:r>
      <w:r w:rsidRPr="00403067">
        <w:softHyphen/>
        <w:t>a</w:t>
      </w:r>
      <w:r w:rsidRPr="00403067">
        <w:softHyphen/>
        <w:t>tion</w:t>
      </w:r>
      <w:r w:rsidRPr="00403067">
        <w:softHyphen/>
        <w:t>en inte lämnas på ett varaktigt medium. De sektors</w:t>
      </w:r>
      <w:r>
        <w:softHyphen/>
      </w:r>
      <w:r w:rsidRPr="00403067">
        <w:t>specifika form</w:t>
      </w:r>
      <w:r w:rsidRPr="00403067">
        <w:softHyphen/>
        <w:t xml:space="preserve">kraven enligt EU-direktivet som anger hur informationen ska lämnas gäller för hela avtalet, dvs. även i fråga om den information som ska ges till konsumenten enligt </w:t>
      </w:r>
      <w:r>
        <w:t>de paragrafer som anges i andra stycket</w:t>
      </w:r>
      <w:r w:rsidRPr="00403067">
        <w:t>.</w:t>
      </w:r>
    </w:p>
    <w:p w14:paraId="3D8A7557" w14:textId="3BD8789B" w:rsidR="00D85371" w:rsidRPr="00403067" w:rsidRDefault="00D85371" w:rsidP="00F775E2">
      <w:pPr>
        <w:pStyle w:val="Brdtextmedindrag"/>
      </w:pPr>
      <w:r>
        <w:t>Artikel 102 i EU-direktivet är en av de artiklar som omfattas av direkti</w:t>
      </w:r>
      <w:r>
        <w:softHyphen/>
        <w:t>vets fullharmoniserade område (se artikel 101). Principen om fullhar</w:t>
      </w:r>
      <w:r>
        <w:softHyphen/>
        <w:t>mo</w:t>
      </w:r>
      <w:r>
        <w:softHyphen/>
        <w:t>ni</w:t>
      </w:r>
      <w:r>
        <w:softHyphen/>
        <w:t>se</w:t>
      </w:r>
      <w:r>
        <w:softHyphen/>
        <w:t>ring innebär att medlemsstaterna inte får införa bestäm</w:t>
      </w:r>
      <w:r>
        <w:softHyphen/>
        <w:t xml:space="preserve">melser som </w:t>
      </w:r>
      <w:r w:rsidRPr="00F117D5">
        <w:rPr>
          <w:spacing w:val="-2"/>
        </w:rPr>
        <w:t>av</w:t>
      </w:r>
      <w:r w:rsidR="00F117D5">
        <w:rPr>
          <w:spacing w:val="-2"/>
        </w:rPr>
        <w:softHyphen/>
      </w:r>
      <w:r w:rsidRPr="00F117D5">
        <w:rPr>
          <w:spacing w:val="-2"/>
        </w:rPr>
        <w:t>viker från direktivet, vare sig strängare eller mindre stränga, för att säker</w:t>
      </w:r>
      <w:r w:rsidR="00F117D5" w:rsidRPr="00F117D5">
        <w:rPr>
          <w:spacing w:val="-2"/>
        </w:rPr>
        <w:softHyphen/>
      </w:r>
      <w:r w:rsidRPr="00F117D5">
        <w:rPr>
          <w:spacing w:val="-2"/>
        </w:rPr>
        <w:t>ställa</w:t>
      </w:r>
      <w:r>
        <w:t xml:space="preserve"> en annan skyddsnivå än den som framgår av direktivet. När full</w:t>
      </w:r>
      <w:r w:rsidR="00F117D5">
        <w:softHyphen/>
      </w:r>
      <w:r>
        <w:t>har</w:t>
      </w:r>
      <w:r w:rsidR="00F117D5">
        <w:softHyphen/>
      </w:r>
      <w:r>
        <w:t xml:space="preserve">moniserade bestämmelser genomförs på lägre föreskriftsnivå än lag är det </w:t>
      </w:r>
      <w:r w:rsidRPr="00F117D5">
        <w:rPr>
          <w:spacing w:val="-2"/>
        </w:rPr>
        <w:t>upp till regeringen eller den myndighet som regeringen bestämmer att med</w:t>
      </w:r>
      <w:r w:rsidR="00F117D5">
        <w:rPr>
          <w:spacing w:val="-2"/>
        </w:rPr>
        <w:softHyphen/>
      </w:r>
      <w:r w:rsidRPr="00F117D5">
        <w:rPr>
          <w:spacing w:val="-2"/>
        </w:rPr>
        <w:t>dela</w:t>
      </w:r>
      <w:r>
        <w:t xml:space="preserve"> de föreskrifter som behövs för att uppfylla kravet på fullhar</w:t>
      </w:r>
      <w:r>
        <w:softHyphen/>
        <w:t>mo</w:t>
      </w:r>
      <w:r>
        <w:softHyphen/>
        <w:t>ni</w:t>
      </w:r>
      <w:r>
        <w:softHyphen/>
        <w:t>se</w:t>
      </w:r>
      <w:r>
        <w:softHyphen/>
        <w:t>ring. Ett normgivningsbemyndigande inom det fullhar</w:t>
      </w:r>
      <w:r>
        <w:softHyphen/>
        <w:t>mo</w:t>
      </w:r>
      <w:r>
        <w:softHyphen/>
        <w:t>ni</w:t>
      </w:r>
      <w:r>
        <w:softHyphen/>
        <w:t>serade om</w:t>
      </w:r>
      <w:r w:rsidR="00F117D5">
        <w:softHyphen/>
      </w:r>
      <w:r>
        <w:t>rådet innebär inte något mer än att de föreskrifter som meddelas måste motsvara direktivbestämmelserna. Detta gäller alla norm</w:t>
      </w:r>
      <w:r>
        <w:softHyphen/>
        <w:t>givnings</w:t>
      </w:r>
      <w:r>
        <w:softHyphen/>
        <w:t>bemyn</w:t>
      </w:r>
      <w:r>
        <w:softHyphen/>
        <w:t>diganden i kapitlet. Principen om fullharmonisering hindrar dock inte att direktivet fylls ut med det som behövs för att bestäm</w:t>
      </w:r>
      <w:r>
        <w:softHyphen/>
        <w:t>melserna ska kunna tillämpas i praktiken. Sådan reglering får dock inte innebära att innehållet i direktivet ändras eller att den skyddsnivå som direktivet ställer upp från</w:t>
      </w:r>
      <w:r w:rsidR="00F117D5">
        <w:softHyphen/>
      </w:r>
      <w:r>
        <w:t>gås.</w:t>
      </w:r>
    </w:p>
    <w:p w14:paraId="03C46965" w14:textId="2AD271F6" w:rsidR="00D85371" w:rsidRPr="00403067" w:rsidRDefault="00D85371" w:rsidP="00D85371">
      <w:pPr>
        <w:pStyle w:val="Brdtextmedindrag"/>
      </w:pPr>
      <w:r w:rsidRPr="00403067">
        <w:t xml:space="preserve">Av </w:t>
      </w:r>
      <w:r>
        <w:t>3</w:t>
      </w:r>
      <w:r w:rsidRPr="00403067">
        <w:t xml:space="preserve"> § följer att föreskrifter om informationskravet också </w:t>
      </w:r>
      <w:r>
        <w:t>får</w:t>
      </w:r>
      <w:r w:rsidRPr="00403067">
        <w:t xml:space="preserve"> meddelas i förhållande till slutanvändare som är mikroföretag, </w:t>
      </w:r>
      <w:r w:rsidR="00603A63">
        <w:t xml:space="preserve">andra </w:t>
      </w:r>
      <w:r w:rsidRPr="00403067">
        <w:t>små företag och organisationer som drivs utan vinstsyfte.</w:t>
      </w:r>
    </w:p>
    <w:p w14:paraId="210BF28D" w14:textId="77777777" w:rsidR="00D85371" w:rsidRPr="00403067" w:rsidRDefault="00D85371" w:rsidP="00D85371">
      <w:pPr>
        <w:pStyle w:val="Brdtextmedindrag"/>
        <w:ind w:firstLine="0"/>
      </w:pPr>
    </w:p>
    <w:p w14:paraId="6264E12A" w14:textId="77777777" w:rsidR="00D85371" w:rsidRPr="00403067" w:rsidRDefault="00D85371" w:rsidP="00D85371">
      <w:pPr>
        <w:pStyle w:val="Brdtext"/>
        <w:rPr>
          <w:sz w:val="18"/>
          <w:szCs w:val="18"/>
        </w:rPr>
      </w:pPr>
      <w:r>
        <w:rPr>
          <w:b/>
          <w:sz w:val="18"/>
          <w:szCs w:val="18"/>
        </w:rPr>
        <w:t>2</w:t>
      </w:r>
      <w:r w:rsidRPr="00403067">
        <w:rPr>
          <w:b/>
          <w:sz w:val="18"/>
          <w:szCs w:val="18"/>
        </w:rPr>
        <w:t> §</w:t>
      </w:r>
      <w:r w:rsidRPr="00403067">
        <w:rPr>
          <w:sz w:val="18"/>
          <w:szCs w:val="18"/>
        </w:rPr>
        <w:t xml:space="preserve">    Bestämmelserna i </w:t>
      </w:r>
      <w:r>
        <w:rPr>
          <w:sz w:val="18"/>
          <w:szCs w:val="18"/>
        </w:rPr>
        <w:t>1</w:t>
      </w:r>
      <w:r w:rsidRPr="00403067">
        <w:rPr>
          <w:sz w:val="18"/>
          <w:szCs w:val="18"/>
        </w:rPr>
        <w:t> § gäller inte överföringstjänster som används för till</w:t>
      </w:r>
      <w:r w:rsidRPr="00403067">
        <w:rPr>
          <w:sz w:val="18"/>
          <w:szCs w:val="18"/>
        </w:rPr>
        <w:softHyphen/>
        <w:t>handa</w:t>
      </w:r>
      <w:r w:rsidRPr="00403067">
        <w:rPr>
          <w:sz w:val="18"/>
          <w:szCs w:val="18"/>
        </w:rPr>
        <w:softHyphen/>
        <w:t>hållande av maskin</w:t>
      </w:r>
      <w:r>
        <w:rPr>
          <w:sz w:val="18"/>
          <w:szCs w:val="18"/>
        </w:rPr>
        <w:t>-</w:t>
      </w:r>
      <w:r w:rsidRPr="00403067">
        <w:rPr>
          <w:sz w:val="18"/>
          <w:szCs w:val="18"/>
        </w:rPr>
        <w:t>till</w:t>
      </w:r>
      <w:r>
        <w:rPr>
          <w:sz w:val="18"/>
          <w:szCs w:val="18"/>
        </w:rPr>
        <w:t>-</w:t>
      </w:r>
      <w:r w:rsidRPr="00403067">
        <w:rPr>
          <w:sz w:val="18"/>
          <w:szCs w:val="18"/>
        </w:rPr>
        <w:t>maskin-tjänster.</w:t>
      </w:r>
    </w:p>
    <w:p w14:paraId="531EEF35" w14:textId="77777777" w:rsidR="00D85371" w:rsidRPr="00403067" w:rsidRDefault="00D85371" w:rsidP="00D85371">
      <w:pPr>
        <w:pStyle w:val="Brdtextmedindrag"/>
      </w:pPr>
    </w:p>
    <w:p w14:paraId="64CBB41F" w14:textId="77777777" w:rsidR="00D85371" w:rsidRPr="00403067" w:rsidRDefault="00D85371" w:rsidP="00D85371">
      <w:pPr>
        <w:pStyle w:val="Brdtextmedindrag"/>
        <w:ind w:firstLine="0"/>
      </w:pPr>
      <w:r w:rsidRPr="00403067">
        <w:t xml:space="preserve">Paragrafen innehåller ett undantag från </w:t>
      </w:r>
      <w:r>
        <w:t>1</w:t>
      </w:r>
      <w:r w:rsidRPr="00403067">
        <w:t> §. Den saknar motsvarighet i LEK. Paragrafen genom</w:t>
      </w:r>
      <w:r w:rsidRPr="00403067">
        <w:softHyphen/>
        <w:t>för delvis artikel 102.1 i EU-direktivet. Över</w:t>
      </w:r>
      <w:r w:rsidRPr="00403067">
        <w:softHyphen/>
        <w:t>väg</w:t>
      </w:r>
      <w:r w:rsidRPr="00403067">
        <w:softHyphen/>
        <w:t>an</w:t>
      </w:r>
      <w:r w:rsidRPr="00403067">
        <w:softHyphen/>
        <w:t>dena finns i avsnitt 16.</w:t>
      </w:r>
      <w:r>
        <w:t>4</w:t>
      </w:r>
      <w:r w:rsidRPr="00403067">
        <w:t>.</w:t>
      </w:r>
    </w:p>
    <w:p w14:paraId="75C9EA5E" w14:textId="77777777" w:rsidR="00D85371" w:rsidRPr="00403067" w:rsidRDefault="00D85371" w:rsidP="00D85371">
      <w:pPr>
        <w:pStyle w:val="Brdtextmedindrag"/>
      </w:pPr>
      <w:r>
        <w:t>Paragrafen</w:t>
      </w:r>
      <w:r w:rsidRPr="00403067">
        <w:t xml:space="preserve"> innebär att tillhandahållare av överföringstjänster för till</w:t>
      </w:r>
      <w:r w:rsidRPr="00403067">
        <w:softHyphen/>
        <w:t>handa</w:t>
      </w:r>
      <w:r w:rsidRPr="00403067">
        <w:softHyphen/>
        <w:t>hållande av maskin</w:t>
      </w:r>
      <w:r>
        <w:t>-</w:t>
      </w:r>
      <w:r w:rsidRPr="00403067">
        <w:t>till</w:t>
      </w:r>
      <w:r>
        <w:t>-</w:t>
      </w:r>
      <w:r w:rsidRPr="00403067">
        <w:t>maskin-tjänster inte omfattas av skyldig</w:t>
      </w:r>
      <w:r>
        <w:softHyphen/>
      </w:r>
      <w:r w:rsidRPr="00403067">
        <w:t xml:space="preserve">heten i </w:t>
      </w:r>
      <w:r>
        <w:t>1</w:t>
      </w:r>
      <w:r w:rsidRPr="00403067">
        <w:t> §.</w:t>
      </w:r>
    </w:p>
    <w:p w14:paraId="5E310192" w14:textId="77777777" w:rsidR="00D85371" w:rsidRPr="00403067" w:rsidRDefault="00D85371" w:rsidP="00D85371">
      <w:pPr>
        <w:pStyle w:val="Brdtextmedindrag"/>
      </w:pPr>
    </w:p>
    <w:p w14:paraId="19162DC3" w14:textId="77777777" w:rsidR="00D85371" w:rsidRPr="00403067" w:rsidRDefault="00D85371" w:rsidP="00F775E2">
      <w:pPr>
        <w:pStyle w:val="Brdtext"/>
        <w:rPr>
          <w:sz w:val="18"/>
          <w:szCs w:val="18"/>
        </w:rPr>
      </w:pPr>
      <w:r>
        <w:rPr>
          <w:b/>
          <w:sz w:val="18"/>
          <w:szCs w:val="18"/>
        </w:rPr>
        <w:t>3</w:t>
      </w:r>
      <w:r w:rsidRPr="00403067">
        <w:rPr>
          <w:b/>
          <w:sz w:val="18"/>
          <w:szCs w:val="18"/>
        </w:rPr>
        <w:t> §</w:t>
      </w:r>
      <w:r w:rsidRPr="00403067">
        <w:rPr>
          <w:sz w:val="18"/>
          <w:szCs w:val="18"/>
        </w:rPr>
        <w:t xml:space="preserve">    Bestämmelserna i </w:t>
      </w:r>
      <w:r>
        <w:rPr>
          <w:sz w:val="18"/>
          <w:szCs w:val="18"/>
        </w:rPr>
        <w:t>1</w:t>
      </w:r>
      <w:r w:rsidRPr="00403067">
        <w:rPr>
          <w:sz w:val="18"/>
          <w:szCs w:val="18"/>
        </w:rPr>
        <w:t xml:space="preserve"> § </w:t>
      </w:r>
      <w:r>
        <w:rPr>
          <w:sz w:val="18"/>
          <w:szCs w:val="18"/>
        </w:rPr>
        <w:t xml:space="preserve">i </w:t>
      </w:r>
      <w:r w:rsidRPr="00403067">
        <w:rPr>
          <w:sz w:val="18"/>
          <w:szCs w:val="18"/>
        </w:rPr>
        <w:t xml:space="preserve">detta kapitel, </w:t>
      </w:r>
      <w:r>
        <w:rPr>
          <w:sz w:val="18"/>
          <w:szCs w:val="18"/>
        </w:rPr>
        <w:t xml:space="preserve">i </w:t>
      </w:r>
      <w:r w:rsidRPr="00403067">
        <w:rPr>
          <w:sz w:val="18"/>
          <w:szCs w:val="18"/>
        </w:rPr>
        <w:t>2 kap. 2 § lagen (2005:59) om distans</w:t>
      </w:r>
      <w:r w:rsidRPr="00403067">
        <w:rPr>
          <w:sz w:val="18"/>
          <w:szCs w:val="18"/>
        </w:rPr>
        <w:softHyphen/>
        <w:t xml:space="preserve">avtal och avtal utanför affärslokaler och </w:t>
      </w:r>
      <w:r>
        <w:rPr>
          <w:sz w:val="18"/>
          <w:szCs w:val="18"/>
        </w:rPr>
        <w:t xml:space="preserve">i </w:t>
      </w:r>
      <w:r w:rsidRPr="00403067">
        <w:rPr>
          <w:sz w:val="18"/>
          <w:szCs w:val="18"/>
        </w:rPr>
        <w:t xml:space="preserve">22 a § marknadsföringslagen (2008:486) ska tillämpas </w:t>
      </w:r>
      <w:r>
        <w:rPr>
          <w:sz w:val="18"/>
          <w:szCs w:val="18"/>
        </w:rPr>
        <w:t xml:space="preserve">även </w:t>
      </w:r>
      <w:r w:rsidRPr="00403067">
        <w:rPr>
          <w:sz w:val="18"/>
          <w:szCs w:val="18"/>
        </w:rPr>
        <w:t xml:space="preserve">när avtal ingås med slutanvändare som är mikroföretag, </w:t>
      </w:r>
      <w:r>
        <w:rPr>
          <w:sz w:val="18"/>
          <w:szCs w:val="18"/>
        </w:rPr>
        <w:t xml:space="preserve">andra </w:t>
      </w:r>
      <w:r w:rsidRPr="00403067">
        <w:rPr>
          <w:sz w:val="18"/>
          <w:szCs w:val="18"/>
        </w:rPr>
        <w:t xml:space="preserve">små företag eller organisationer som drivs utan vinstsyfte, om inte </w:t>
      </w:r>
      <w:r>
        <w:rPr>
          <w:sz w:val="18"/>
          <w:szCs w:val="18"/>
        </w:rPr>
        <w:t xml:space="preserve">slutanvändaren </w:t>
      </w:r>
      <w:r w:rsidRPr="00403067">
        <w:rPr>
          <w:sz w:val="18"/>
          <w:szCs w:val="18"/>
        </w:rPr>
        <w:t>uttryckligen har samtyckt till att bestämmelserna frångås.</w:t>
      </w:r>
    </w:p>
    <w:p w14:paraId="02E63EA7" w14:textId="77777777" w:rsidR="00D85371" w:rsidRPr="00403067" w:rsidRDefault="00D85371" w:rsidP="00D85371">
      <w:pPr>
        <w:pStyle w:val="Brdtextmedindrag"/>
        <w:ind w:firstLine="0"/>
      </w:pPr>
    </w:p>
    <w:p w14:paraId="55FE319B" w14:textId="77777777" w:rsidR="00D85371" w:rsidRPr="00403067" w:rsidRDefault="00D85371" w:rsidP="00D85371">
      <w:pPr>
        <w:pStyle w:val="Brdtextmedindrag"/>
        <w:ind w:firstLine="0"/>
      </w:pPr>
      <w:bookmarkStart w:id="1859" w:name="_Hlk50025617"/>
      <w:r w:rsidRPr="00403067">
        <w:t xml:space="preserve">Paragrafen innebär att de kategorier av slutanvändare som ska skyddas av bestämmelserna om information innan </w:t>
      </w:r>
      <w:r>
        <w:t>ett</w:t>
      </w:r>
      <w:r w:rsidRPr="00403067">
        <w:t xml:space="preserve"> avtal ingås utvidgas till att även omfatta andra slutanvändare än konsumenter. </w:t>
      </w:r>
      <w:bookmarkEnd w:id="1859"/>
      <w:r w:rsidRPr="00403067">
        <w:t xml:space="preserve">Den saknar motsvarighet i </w:t>
      </w:r>
      <w:r w:rsidRPr="00403067">
        <w:lastRenderedPageBreak/>
        <w:t>LEK. Paragrafen genom</w:t>
      </w:r>
      <w:r w:rsidRPr="00403067">
        <w:softHyphen/>
        <w:t>för artikel 102.2 i EU-direktivet. Övervägandena finns i av</w:t>
      </w:r>
      <w:r w:rsidRPr="00403067">
        <w:softHyphen/>
        <w:t>snitt 16.</w:t>
      </w:r>
      <w:r>
        <w:t>4</w:t>
      </w:r>
      <w:r w:rsidRPr="00403067">
        <w:t>.</w:t>
      </w:r>
    </w:p>
    <w:p w14:paraId="13C1F635" w14:textId="77777777" w:rsidR="00D85371" w:rsidRPr="00403067" w:rsidRDefault="00D85371" w:rsidP="00D85371">
      <w:pPr>
        <w:pStyle w:val="Brdtextmedindrag"/>
      </w:pPr>
      <w:r>
        <w:t xml:space="preserve">Paragrafen innebär att 1 § som utgångspunkt ska tillämpas även när </w:t>
      </w:r>
      <w:r w:rsidRPr="00403067">
        <w:t>avtal in</w:t>
      </w:r>
      <w:r w:rsidRPr="00403067">
        <w:softHyphen/>
        <w:t xml:space="preserve">gås med mikroföretag, </w:t>
      </w:r>
      <w:r>
        <w:t xml:space="preserve">andra </w:t>
      </w:r>
      <w:r w:rsidRPr="00403067">
        <w:t xml:space="preserve">små företag eller organisationer som drivs utan vinstsyfte. Det innebär att de sektorsspecifika kraven på information som ska lämnas innan ett avtal ingås </w:t>
      </w:r>
      <w:r>
        <w:t xml:space="preserve">även </w:t>
      </w:r>
      <w:r w:rsidRPr="00403067">
        <w:t>gäller till förmån för den vidare slut</w:t>
      </w:r>
      <w:r w:rsidRPr="00403067">
        <w:softHyphen/>
        <w:t xml:space="preserve">användarkretsen och inte enbart för konsumenter. </w:t>
      </w:r>
      <w:r>
        <w:t>De föreskrifter som meddelas med stöd av b</w:t>
      </w:r>
      <w:r w:rsidRPr="00403067">
        <w:t xml:space="preserve">emyndigandet </w:t>
      </w:r>
      <w:r>
        <w:t xml:space="preserve">i 1 § tredje stycket kommer därmed även att skydda </w:t>
      </w:r>
      <w:r w:rsidRPr="00403067">
        <w:t>dessa slutanvändare.</w:t>
      </w:r>
      <w:r w:rsidRPr="00681F02">
        <w:t xml:space="preserve"> </w:t>
      </w:r>
      <w:r w:rsidRPr="00403067">
        <w:t>Om slutanvändar</w:t>
      </w:r>
      <w:r>
        <w:t>en</w:t>
      </w:r>
      <w:r w:rsidRPr="00403067">
        <w:t xml:space="preserve"> uttryckligen har samtyckt till att bestäm</w:t>
      </w:r>
      <w:r w:rsidRPr="00403067">
        <w:softHyphen/>
        <w:t xml:space="preserve">melserna frångås är </w:t>
      </w:r>
      <w:r>
        <w:t>1 §</w:t>
      </w:r>
      <w:r w:rsidRPr="00403067">
        <w:t xml:space="preserve"> dock inte tillämplig.</w:t>
      </w:r>
    </w:p>
    <w:p w14:paraId="130F1324" w14:textId="6F7BDFFC" w:rsidR="00D85371" w:rsidRPr="00403067" w:rsidRDefault="00D85371" w:rsidP="00D85371">
      <w:pPr>
        <w:pStyle w:val="Brdtextmedindrag"/>
      </w:pPr>
      <w:r w:rsidRPr="00403067">
        <w:t>Bestämmelserna i 2 kap. 2 § lagen om distansavtal och avtal utan</w:t>
      </w:r>
      <w:r w:rsidRPr="00403067">
        <w:softHyphen/>
        <w:t>för affärslokaler och i 22 a § marknadsföringslagen gäller för avtal som ingås mellan en näringsidkare och en konsument. Bestäm</w:t>
      </w:r>
      <w:r w:rsidRPr="00403067">
        <w:softHyphen/>
        <w:t>melserna är en del av den allmänna konsumentskydds</w:t>
      </w:r>
      <w:r w:rsidRPr="00403067">
        <w:softHyphen/>
        <w:t>lagstift</w:t>
      </w:r>
      <w:r w:rsidRPr="00403067">
        <w:softHyphen/>
        <w:t>ningen som också träffar avtal om elektroniska kommunikationstjänster. Paragrafen innebär att dessa be</w:t>
      </w:r>
      <w:r w:rsidR="00811DD4">
        <w:softHyphen/>
      </w:r>
      <w:r w:rsidRPr="00403067">
        <w:t>stäm</w:t>
      </w:r>
      <w:r>
        <w:softHyphen/>
      </w:r>
      <w:r w:rsidRPr="00403067">
        <w:t xml:space="preserve">melser som utgångspunkt ska tillämpas </w:t>
      </w:r>
      <w:r>
        <w:t xml:space="preserve">även </w:t>
      </w:r>
      <w:r w:rsidRPr="00403067">
        <w:t xml:space="preserve">när näringsidkare ingår avtal med mikroföretag, </w:t>
      </w:r>
      <w:r>
        <w:t xml:space="preserve">andra </w:t>
      </w:r>
      <w:r w:rsidRPr="00403067">
        <w:t>små företag eller orga</w:t>
      </w:r>
      <w:r w:rsidRPr="00403067">
        <w:softHyphen/>
        <w:t>ni</w:t>
      </w:r>
      <w:r w:rsidRPr="00403067">
        <w:softHyphen/>
        <w:t>sa</w:t>
      </w:r>
      <w:r w:rsidRPr="00403067">
        <w:softHyphen/>
        <w:t>tioner som drivs utan vinstsyfte inom ramen för lagens tillämp</w:t>
      </w:r>
      <w:r w:rsidRPr="00403067">
        <w:softHyphen/>
        <w:t>nings</w:t>
      </w:r>
      <w:r w:rsidRPr="00403067">
        <w:softHyphen/>
        <w:t xml:space="preserve">område. </w:t>
      </w:r>
      <w:r>
        <w:t>Om en sådan slutanvändare uttryckligen har samtyckt till att bestämmelserna frångås är bestämmelserna dock inte tillämpliga. De nämnda paragraferna om infor</w:t>
      </w:r>
      <w:r w:rsidR="00811DD4">
        <w:softHyphen/>
      </w:r>
      <w:r>
        <w:t xml:space="preserve">mation innan ett avtal ingås </w:t>
      </w:r>
      <w:r w:rsidRPr="00403067">
        <w:t xml:space="preserve">är </w:t>
      </w:r>
      <w:r>
        <w:t xml:space="preserve">alltså som huvudregel </w:t>
      </w:r>
      <w:r w:rsidRPr="00403067">
        <w:t>direkt tillämp</w:t>
      </w:r>
      <w:r>
        <w:softHyphen/>
      </w:r>
      <w:r w:rsidRPr="00403067">
        <w:t xml:space="preserve">liga i fråga om avtal som ingås med sådana slutanvändare. </w:t>
      </w:r>
      <w:r>
        <w:t>Tillämp</w:t>
      </w:r>
      <w:r>
        <w:softHyphen/>
        <w:t xml:space="preserve">ningen av paragraferna </w:t>
      </w:r>
      <w:r w:rsidRPr="00403067">
        <w:t>om</w:t>
      </w:r>
      <w:r w:rsidRPr="00403067">
        <w:softHyphen/>
        <w:t>fattas i och med detta av tillsynen enligt 11 kap.</w:t>
      </w:r>
    </w:p>
    <w:p w14:paraId="445E1548" w14:textId="77777777" w:rsidR="00D85371" w:rsidRPr="00403067" w:rsidRDefault="00D85371" w:rsidP="00D85371">
      <w:pPr>
        <w:pStyle w:val="Brdtextmedindrag"/>
      </w:pPr>
      <w:r w:rsidRPr="00403067">
        <w:t>Mikroföretag och små företag definieras i 1 kap. 7 §. Med organisatio</w:t>
      </w:r>
      <w:r>
        <w:softHyphen/>
      </w:r>
      <w:r w:rsidRPr="00403067">
        <w:t>ner som drivs utan vinstsyfte avses t.ex. välgörenhets</w:t>
      </w:r>
      <w:r w:rsidRPr="00403067">
        <w:softHyphen/>
        <w:t>organisa</w:t>
      </w:r>
      <w:r w:rsidRPr="00403067">
        <w:softHyphen/>
        <w:t>tion</w:t>
      </w:r>
      <w:r w:rsidRPr="00403067">
        <w:softHyphen/>
        <w:t>er eller andra typer av allmännyttiga organisationer.</w:t>
      </w:r>
    </w:p>
    <w:p w14:paraId="686356C0" w14:textId="77777777" w:rsidR="00D85371" w:rsidRPr="00403067" w:rsidRDefault="00D85371" w:rsidP="00D85371">
      <w:pPr>
        <w:pStyle w:val="Brdtextmedindrag"/>
      </w:pPr>
    </w:p>
    <w:p w14:paraId="4603FDA9" w14:textId="77777777" w:rsidR="00D85371" w:rsidRDefault="00D85371" w:rsidP="00F775E2">
      <w:pPr>
        <w:pStyle w:val="Brdtext"/>
        <w:rPr>
          <w:sz w:val="18"/>
          <w:szCs w:val="18"/>
        </w:rPr>
      </w:pPr>
      <w:r>
        <w:rPr>
          <w:b/>
          <w:sz w:val="18"/>
          <w:szCs w:val="18"/>
        </w:rPr>
        <w:t>4</w:t>
      </w:r>
      <w:r w:rsidRPr="00403067">
        <w:rPr>
          <w:b/>
          <w:sz w:val="18"/>
          <w:szCs w:val="18"/>
        </w:rPr>
        <w:t> §</w:t>
      </w:r>
      <w:r w:rsidRPr="00403067">
        <w:rPr>
          <w:sz w:val="18"/>
          <w:szCs w:val="18"/>
        </w:rPr>
        <w:t>    </w:t>
      </w:r>
      <w:r>
        <w:rPr>
          <w:sz w:val="18"/>
          <w:szCs w:val="18"/>
        </w:rPr>
        <w:t>En t</w:t>
      </w:r>
      <w:r w:rsidRPr="002576A0">
        <w:rPr>
          <w:sz w:val="18"/>
          <w:szCs w:val="18"/>
        </w:rPr>
        <w:t>illhandahållare</w:t>
      </w:r>
      <w:r>
        <w:rPr>
          <w:sz w:val="18"/>
          <w:szCs w:val="18"/>
        </w:rPr>
        <w:t xml:space="preserve"> som avses i 1 §</w:t>
      </w:r>
      <w:r w:rsidRPr="002576A0">
        <w:rPr>
          <w:sz w:val="18"/>
          <w:szCs w:val="18"/>
        </w:rPr>
        <w:t xml:space="preserve"> ska se till att informationen och samman</w:t>
      </w:r>
      <w:r w:rsidRPr="002576A0">
        <w:rPr>
          <w:sz w:val="18"/>
          <w:szCs w:val="18"/>
        </w:rPr>
        <w:softHyphen/>
        <w:t xml:space="preserve">fattningen är en del av avtalet, om parterna </w:t>
      </w:r>
      <w:r>
        <w:rPr>
          <w:sz w:val="18"/>
          <w:szCs w:val="18"/>
        </w:rPr>
        <w:t xml:space="preserve">inte </w:t>
      </w:r>
      <w:r w:rsidRPr="002576A0">
        <w:rPr>
          <w:sz w:val="18"/>
          <w:szCs w:val="18"/>
        </w:rPr>
        <w:t>uttryckligen har kommit överens om något annat.</w:t>
      </w:r>
    </w:p>
    <w:p w14:paraId="2227042E" w14:textId="77777777" w:rsidR="00D85371" w:rsidRPr="00403067" w:rsidRDefault="00D85371" w:rsidP="00D85371">
      <w:pPr>
        <w:pStyle w:val="Brdtextmedindrag"/>
        <w:ind w:firstLine="0"/>
      </w:pPr>
    </w:p>
    <w:p w14:paraId="4DD80CA3" w14:textId="354CCE55" w:rsidR="00D85371" w:rsidRDefault="00D85371" w:rsidP="00D85371">
      <w:pPr>
        <w:pStyle w:val="Brdtext"/>
      </w:pPr>
      <w:r w:rsidRPr="002B23A3">
        <w:t>Paragrafen innebär en skyldighet att säkerställa att informationen om av</w:t>
      </w:r>
      <w:r w:rsidR="00F117D5">
        <w:softHyphen/>
      </w:r>
      <w:r w:rsidRPr="002B23A3">
        <w:t>talet och avtals</w:t>
      </w:r>
      <w:r w:rsidRPr="002B23A3">
        <w:softHyphen/>
        <w:t>samman</w:t>
      </w:r>
      <w:r w:rsidRPr="002B23A3">
        <w:softHyphen/>
        <w:t>fattningen</w:t>
      </w:r>
      <w:r>
        <w:t>,</w:t>
      </w:r>
      <w:r w:rsidRPr="002B23A3">
        <w:t xml:space="preserve"> som </w:t>
      </w:r>
      <w:r>
        <w:t xml:space="preserve">en </w:t>
      </w:r>
      <w:r w:rsidRPr="002B23A3">
        <w:t>tillhandahållare ska lämna innan ett avtal ingås</w:t>
      </w:r>
      <w:r>
        <w:t>,</w:t>
      </w:r>
      <w:r w:rsidRPr="002B23A3">
        <w:t xml:space="preserve"> blir avtalsinnehåll. </w:t>
      </w:r>
      <w:r>
        <w:t>Den</w:t>
      </w:r>
      <w:r w:rsidRPr="007D1168">
        <w:t xml:space="preserve"> saknar mot</w:t>
      </w:r>
      <w:r w:rsidRPr="007D1168">
        <w:softHyphen/>
        <w:t xml:space="preserve">svarighet i LEK. </w:t>
      </w:r>
      <w:r>
        <w:t>Para</w:t>
      </w:r>
      <w:r>
        <w:softHyphen/>
        <w:t>gra</w:t>
      </w:r>
      <w:r>
        <w:softHyphen/>
        <w:t>fen</w:t>
      </w:r>
      <w:r w:rsidRPr="007D1168">
        <w:t xml:space="preserve"> ge</w:t>
      </w:r>
      <w:r w:rsidRPr="007D1168">
        <w:softHyphen/>
        <w:t>nom</w:t>
      </w:r>
      <w:r w:rsidRPr="007D1168">
        <w:softHyphen/>
        <w:t>för artikel 102.4 i EU-direktivet. Övervägan</w:t>
      </w:r>
      <w:r w:rsidRPr="007D1168">
        <w:softHyphen/>
        <w:t>dena finns i av</w:t>
      </w:r>
      <w:r w:rsidRPr="007D1168">
        <w:softHyphen/>
        <w:t>snitt 16.</w:t>
      </w:r>
      <w:r>
        <w:t>4</w:t>
      </w:r>
      <w:r w:rsidRPr="007D1168">
        <w:t>.</w:t>
      </w:r>
    </w:p>
    <w:p w14:paraId="74699E55" w14:textId="77777777" w:rsidR="00D85371" w:rsidRPr="00CE2C0D" w:rsidRDefault="00D85371" w:rsidP="00D85371">
      <w:pPr>
        <w:pStyle w:val="Brdtextmedindrag"/>
      </w:pPr>
      <w:r>
        <w:t>Som utgångspunkt ska den information som lämnas innan ett avtal ingås, liksom avtalssammanfattningen, utgöra en integrerad del av det slutliga avtalet. Tillhandahållaren är skyldig att se till att avtalet innehåller sådan information. Skyldigheten gäller inte om parterna uttryckligen har enats om något annat. Kravet på en uttrycklig överenskommelse innebär att f</w:t>
      </w:r>
      <w:r w:rsidRPr="00A22DE0">
        <w:t>rågan ska ha uppmärksammats särskilt och</w:t>
      </w:r>
      <w:r>
        <w:t xml:space="preserve"> att det ska ha gjorts </w:t>
      </w:r>
      <w:r w:rsidRPr="00A22DE0">
        <w:t>ett aktivt ställningstagande</w:t>
      </w:r>
      <w:r>
        <w:t>.</w:t>
      </w:r>
    </w:p>
    <w:p w14:paraId="12EC09E9" w14:textId="77777777" w:rsidR="00D85371" w:rsidRPr="00403067" w:rsidRDefault="00D85371" w:rsidP="00D85371">
      <w:pPr>
        <w:pStyle w:val="Rubrik4utannumrering"/>
      </w:pPr>
      <w:r w:rsidRPr="00403067">
        <w:t>Insyn och offentliggörande av information</w:t>
      </w:r>
    </w:p>
    <w:p w14:paraId="0444D9D5" w14:textId="1F4DA576" w:rsidR="00D85371" w:rsidRPr="00403067" w:rsidRDefault="00D85371" w:rsidP="00F775E2">
      <w:pPr>
        <w:pStyle w:val="Brdtext"/>
        <w:rPr>
          <w:sz w:val="18"/>
          <w:szCs w:val="18"/>
        </w:rPr>
      </w:pPr>
      <w:r>
        <w:rPr>
          <w:b/>
          <w:sz w:val="18"/>
          <w:szCs w:val="18"/>
        </w:rPr>
        <w:t>5</w:t>
      </w:r>
      <w:r w:rsidRPr="00403067">
        <w:rPr>
          <w:b/>
          <w:sz w:val="18"/>
          <w:szCs w:val="18"/>
        </w:rPr>
        <w:t> §</w:t>
      </w:r>
      <w:r w:rsidRPr="00403067">
        <w:rPr>
          <w:sz w:val="18"/>
          <w:szCs w:val="18"/>
        </w:rPr>
        <w:t>    Den som tillhandahåller en internetanslutningstjänst eller en allmänt till</w:t>
      </w:r>
      <w:r w:rsidRPr="00403067">
        <w:rPr>
          <w:sz w:val="18"/>
          <w:szCs w:val="18"/>
        </w:rPr>
        <w:softHyphen/>
        <w:t>gäng</w:t>
      </w:r>
      <w:r w:rsidR="00F117D5">
        <w:rPr>
          <w:sz w:val="18"/>
          <w:szCs w:val="18"/>
        </w:rPr>
        <w:softHyphen/>
      </w:r>
      <w:r w:rsidRPr="00403067">
        <w:rPr>
          <w:sz w:val="18"/>
          <w:szCs w:val="18"/>
        </w:rPr>
        <w:t>lig interpersonell kommunikationstjänst ska offentlig</w:t>
      </w:r>
      <w:r w:rsidRPr="00403067">
        <w:rPr>
          <w:sz w:val="18"/>
          <w:szCs w:val="18"/>
        </w:rPr>
        <w:softHyphen/>
        <w:t>göra tyd</w:t>
      </w:r>
      <w:r w:rsidRPr="00403067">
        <w:rPr>
          <w:sz w:val="18"/>
          <w:szCs w:val="18"/>
        </w:rPr>
        <w:softHyphen/>
        <w:t>lig, heltäckande och aktuell information om tjänsten.</w:t>
      </w:r>
    </w:p>
    <w:p w14:paraId="60657DF8" w14:textId="77777777" w:rsidR="00D85371" w:rsidRPr="00403067" w:rsidRDefault="00D85371" w:rsidP="00D85371">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sådan information.</w:t>
      </w:r>
    </w:p>
    <w:p w14:paraId="309E78C6" w14:textId="77777777" w:rsidR="00D85371" w:rsidRPr="00403067" w:rsidRDefault="00D85371" w:rsidP="00D85371">
      <w:pPr>
        <w:pStyle w:val="Brdtextmedindrag"/>
      </w:pPr>
    </w:p>
    <w:p w14:paraId="4A8C0A10" w14:textId="3DAA2A80" w:rsidR="00D85371" w:rsidRPr="00403067" w:rsidRDefault="00D85371" w:rsidP="00F775E2">
      <w:pPr>
        <w:pStyle w:val="Brdtextmedindrag"/>
        <w:ind w:firstLine="0"/>
      </w:pPr>
      <w:r w:rsidRPr="00403067">
        <w:lastRenderedPageBreak/>
        <w:t xml:space="preserve">Paragrafen innehåller en skyldighet för tillhandahållare att offentliggöra information </w:t>
      </w:r>
      <w:r>
        <w:t>om tjänsterna</w:t>
      </w:r>
      <w:r w:rsidRPr="00403067">
        <w:t xml:space="preserve">. Den motsvarar i huvudsak 5 kap. 17 § LEK (se prop. 2002/03:110 </w:t>
      </w:r>
      <w:r w:rsidR="00EB24E6">
        <w:t>s. 2</w:t>
      </w:r>
      <w:r w:rsidRPr="00403067">
        <w:t xml:space="preserve">35 f. och 388 och prop. 2010/11:115 </w:t>
      </w:r>
      <w:r w:rsidR="00EB24E6">
        <w:t>s. 9</w:t>
      </w:r>
      <w:r w:rsidRPr="00403067">
        <w:t>8 f. och 179). Paragrafen genomför artikel 103.1 och bilaga 9 i EU-direktivet. Över</w:t>
      </w:r>
      <w:r w:rsidRPr="00403067">
        <w:softHyphen/>
        <w:t>väg</w:t>
      </w:r>
      <w:r w:rsidRPr="00403067">
        <w:softHyphen/>
        <w:t>an</w:t>
      </w:r>
      <w:r w:rsidRPr="00403067">
        <w:softHyphen/>
        <w:t>dena finns i avsnitt 16.</w:t>
      </w:r>
      <w:r>
        <w:t>5</w:t>
      </w:r>
      <w:r w:rsidRPr="00403067">
        <w:t>.</w:t>
      </w:r>
    </w:p>
    <w:p w14:paraId="796AE23F" w14:textId="0415CF9E" w:rsidR="00D85371" w:rsidRPr="00403067" w:rsidRDefault="00D85371" w:rsidP="00F775E2">
      <w:pPr>
        <w:pStyle w:val="Brdtextmedindrag"/>
      </w:pPr>
      <w:bookmarkStart w:id="1860" w:name="_Hlk5289464"/>
      <w:r w:rsidRPr="00403067">
        <w:t>Ändringen i</w:t>
      </w:r>
      <w:r w:rsidRPr="00403067">
        <w:rPr>
          <w:i/>
        </w:rPr>
        <w:t xml:space="preserve"> första stycket </w:t>
      </w:r>
      <w:r w:rsidRPr="00403067">
        <w:t xml:space="preserve">innebär att paragrafens tillämpningsområde snävas in till att omfatta tillhandahållare av internetanslutningstjänster och allmänt tillgängliga interpersonella kommunikationstjänster. </w:t>
      </w:r>
      <w:bookmarkStart w:id="1861" w:name="_Hlk88836154"/>
      <w:bookmarkEnd w:id="1860"/>
      <w:r>
        <w:t>Offentlig</w:t>
      </w:r>
      <w:r>
        <w:softHyphen/>
        <w:t>görandet innebär att informationen ska göras tillgänglig för slutanvän</w:t>
      </w:r>
      <w:r>
        <w:softHyphen/>
        <w:t xml:space="preserve">darna, </w:t>
      </w:r>
      <w:bookmarkEnd w:id="1861"/>
      <w:r>
        <w:t xml:space="preserve">även de som inte har tecknat avtal med tillhandahållaren. </w:t>
      </w:r>
      <w:r w:rsidRPr="00403067">
        <w:t>Till skill</w:t>
      </w:r>
      <w:r w:rsidR="00F117D5">
        <w:softHyphen/>
      </w:r>
      <w:r w:rsidRPr="00403067">
        <w:t xml:space="preserve">nad från </w:t>
      </w:r>
      <w:r>
        <w:t>LEK</w:t>
      </w:r>
      <w:r w:rsidRPr="00403067">
        <w:t xml:space="preserve"> specificeras inte den information som ska offentliggöras i </w:t>
      </w:r>
      <w:r>
        <w:t>stycket</w:t>
      </w:r>
      <w:r w:rsidRPr="00403067">
        <w:t>. Kvalitetskravet på informationen ändras till att informationen ska vara tydlig, heltäckande och aktuell. Det innebär att informationen måste lämnas i tillräcklig omfattning och vara enkel att överblicka.</w:t>
      </w:r>
    </w:p>
    <w:p w14:paraId="1476944F" w14:textId="77777777" w:rsidR="00D85371" w:rsidRPr="00403067" w:rsidRDefault="00D85371" w:rsidP="00D85371">
      <w:pPr>
        <w:pStyle w:val="Brdtextmedindrag"/>
      </w:pPr>
      <w:r w:rsidRPr="00403067">
        <w:rPr>
          <w:i/>
        </w:rPr>
        <w:t>Andra stycket</w:t>
      </w:r>
      <w:r w:rsidRPr="00403067">
        <w:t xml:space="preserve"> ändras från </w:t>
      </w:r>
      <w:r>
        <w:t xml:space="preserve">att ha innehållit </w:t>
      </w:r>
      <w:r w:rsidRPr="00403067">
        <w:t>en upplysning om verk</w:t>
      </w:r>
      <w:r>
        <w:softHyphen/>
      </w:r>
      <w:r w:rsidRPr="00403067">
        <w:t>ställighets</w:t>
      </w:r>
      <w:r w:rsidRPr="00403067">
        <w:softHyphen/>
        <w:t xml:space="preserve">föreskrifter till </w:t>
      </w:r>
      <w:r>
        <w:t xml:space="preserve">att bli </w:t>
      </w:r>
      <w:r w:rsidRPr="00403067">
        <w:t>ett normgivningsbemyndigande. Med stöd av bemyndigandet kan före</w:t>
      </w:r>
      <w:r w:rsidRPr="00403067">
        <w:softHyphen/>
        <w:t>skrifter meddelas som motsvarar kraven i bilaga 9 i EU-direktivet om vilken information som ska offentliggöras. I bilagan specificeras den informa</w:t>
      </w:r>
      <w:r w:rsidRPr="00403067">
        <w:softHyphen/>
        <w:t>tion som tillhandahållare ska offentlig</w:t>
      </w:r>
      <w:r>
        <w:softHyphen/>
      </w:r>
      <w:r w:rsidRPr="00403067">
        <w:t>göra för att alla slutanvända</w:t>
      </w:r>
      <w:r w:rsidRPr="00403067">
        <w:softHyphen/>
        <w:t>re ska kunna göra välinformerade val. Informationen om</w:t>
      </w:r>
      <w:r w:rsidRPr="00403067">
        <w:softHyphen/>
        <w:t>fattar t.ex. före</w:t>
      </w:r>
      <w:r w:rsidRPr="00403067">
        <w:softHyphen/>
        <w:t>tagets kontaktuppgifter, en beskrivning av de tjänster som erbjuds, taxor, villkor för standardavtal och tvist</w:t>
      </w:r>
      <w:r>
        <w:softHyphen/>
      </w:r>
      <w:r w:rsidRPr="00403067">
        <w:t>lösnings</w:t>
      </w:r>
      <w:r>
        <w:softHyphen/>
      </w:r>
      <w:r w:rsidRPr="00403067">
        <w:t>förfaranden. Närmare bestäm</w:t>
      </w:r>
      <w:r w:rsidRPr="00403067">
        <w:softHyphen/>
        <w:t>melser som motsvarar de ytterligare krav som direktivet ställer på form</w:t>
      </w:r>
      <w:r w:rsidRPr="00403067">
        <w:softHyphen/>
        <w:t>er</w:t>
      </w:r>
      <w:r w:rsidRPr="00403067">
        <w:softHyphen/>
        <w:t>na för informations</w:t>
      </w:r>
      <w:r>
        <w:softHyphen/>
      </w:r>
      <w:r w:rsidRPr="00403067">
        <w:t>lämnandet kan också meddelas med stöd av bemyndi</w:t>
      </w:r>
      <w:r w:rsidRPr="00403067">
        <w:softHyphen/>
        <w:t>gandet.</w:t>
      </w:r>
    </w:p>
    <w:p w14:paraId="24245346" w14:textId="77777777" w:rsidR="00D85371" w:rsidRPr="00403067" w:rsidRDefault="00D85371" w:rsidP="00D85371">
      <w:pPr>
        <w:pStyle w:val="Brdtextmedindrag"/>
        <w:ind w:firstLine="0"/>
      </w:pPr>
    </w:p>
    <w:p w14:paraId="209B5D3A" w14:textId="56911CA2" w:rsidR="00D85371" w:rsidRPr="00403067" w:rsidRDefault="00D85371" w:rsidP="00F775E2">
      <w:pPr>
        <w:pStyle w:val="Brdtext"/>
        <w:rPr>
          <w:sz w:val="18"/>
          <w:szCs w:val="18"/>
        </w:rPr>
      </w:pPr>
      <w:r>
        <w:rPr>
          <w:b/>
          <w:sz w:val="18"/>
          <w:szCs w:val="18"/>
        </w:rPr>
        <w:t>6</w:t>
      </w:r>
      <w:r w:rsidRPr="00403067">
        <w:rPr>
          <w:b/>
          <w:sz w:val="18"/>
          <w:szCs w:val="18"/>
        </w:rPr>
        <w:t> §</w:t>
      </w:r>
      <w:r w:rsidRPr="00403067">
        <w:rPr>
          <w:sz w:val="18"/>
          <w:szCs w:val="18"/>
        </w:rPr>
        <w:t>    Regleringsmyndigheten får ålägga den som tillhandahåller en internet</w:t>
      </w:r>
      <w:r w:rsidRPr="00403067">
        <w:rPr>
          <w:sz w:val="18"/>
          <w:szCs w:val="18"/>
        </w:rPr>
        <w:softHyphen/>
        <w:t>anslut</w:t>
      </w:r>
      <w:r w:rsidRPr="00403067">
        <w:rPr>
          <w:sz w:val="18"/>
          <w:szCs w:val="18"/>
        </w:rPr>
        <w:softHyphen/>
        <w:t>nings</w:t>
      </w:r>
      <w:r w:rsidRPr="00403067">
        <w:rPr>
          <w:sz w:val="18"/>
          <w:szCs w:val="18"/>
        </w:rPr>
        <w:softHyphen/>
        <w:t>tjänst eller en allmänt tillgänglig interpersonell kommunikationstjänst att offentlig</w:t>
      </w:r>
      <w:r w:rsidRPr="00403067">
        <w:rPr>
          <w:sz w:val="18"/>
          <w:szCs w:val="18"/>
        </w:rPr>
        <w:softHyphen/>
        <w:t>göra uttömmande, jämförbar, tillförlitlig, användar</w:t>
      </w:r>
      <w:r w:rsidRPr="00403067">
        <w:rPr>
          <w:sz w:val="18"/>
          <w:szCs w:val="18"/>
        </w:rPr>
        <w:softHyphen/>
        <w:t>vänlig och aktuell in</w:t>
      </w:r>
      <w:r w:rsidRPr="00403067">
        <w:rPr>
          <w:sz w:val="18"/>
          <w:szCs w:val="18"/>
        </w:rPr>
        <w:softHyphen/>
        <w:t>formation om tjänstens kvalitet och om vilka åtgärder som har vidtagits för att säker</w:t>
      </w:r>
      <w:r w:rsidRPr="00403067">
        <w:rPr>
          <w:sz w:val="18"/>
          <w:szCs w:val="18"/>
        </w:rPr>
        <w:softHyphen/>
        <w:t>ställa likvärdig tillgång för slutanvändare med funktions</w:t>
      </w:r>
      <w:r w:rsidRPr="00403067">
        <w:rPr>
          <w:sz w:val="18"/>
          <w:szCs w:val="18"/>
        </w:rPr>
        <w:softHyphen/>
        <w:t>nedsättning. Infor</w:t>
      </w:r>
      <w:r w:rsidR="00032084">
        <w:rPr>
          <w:sz w:val="18"/>
          <w:szCs w:val="18"/>
        </w:rPr>
        <w:softHyphen/>
      </w:r>
      <w:r w:rsidRPr="00403067">
        <w:rPr>
          <w:sz w:val="18"/>
          <w:szCs w:val="18"/>
        </w:rPr>
        <w:t>mation</w:t>
      </w:r>
      <w:r>
        <w:rPr>
          <w:sz w:val="18"/>
          <w:szCs w:val="18"/>
        </w:rPr>
        <w:t>en</w:t>
      </w:r>
      <w:r w:rsidRPr="00403067">
        <w:rPr>
          <w:sz w:val="18"/>
          <w:szCs w:val="18"/>
        </w:rPr>
        <w:t xml:space="preserve"> om tjänst</w:t>
      </w:r>
      <w:r w:rsidRPr="00403067">
        <w:rPr>
          <w:sz w:val="18"/>
          <w:szCs w:val="18"/>
        </w:rPr>
        <w:softHyphen/>
        <w:t>ens kvalitet ska offentliggöras i den utsträck</w:t>
      </w:r>
      <w:r w:rsidRPr="00403067">
        <w:rPr>
          <w:sz w:val="18"/>
          <w:szCs w:val="18"/>
        </w:rPr>
        <w:softHyphen/>
        <w:t>ning som till</w:t>
      </w:r>
      <w:r w:rsidR="00032084">
        <w:rPr>
          <w:sz w:val="18"/>
          <w:szCs w:val="18"/>
        </w:rPr>
        <w:softHyphen/>
      </w:r>
      <w:r w:rsidRPr="00403067">
        <w:rPr>
          <w:sz w:val="18"/>
          <w:szCs w:val="18"/>
        </w:rPr>
        <w:t>handa</w:t>
      </w:r>
      <w:r w:rsidR="00032084">
        <w:rPr>
          <w:sz w:val="18"/>
          <w:szCs w:val="18"/>
        </w:rPr>
        <w:softHyphen/>
      </w:r>
      <w:r w:rsidRPr="00403067">
        <w:rPr>
          <w:sz w:val="18"/>
          <w:szCs w:val="18"/>
        </w:rPr>
        <w:t>hållaren utövar kontroll över nätet.</w:t>
      </w:r>
    </w:p>
    <w:p w14:paraId="035447C6" w14:textId="18044906" w:rsidR="00D85371" w:rsidRPr="00403067" w:rsidRDefault="00D85371" w:rsidP="00F775E2">
      <w:pPr>
        <w:pStyle w:val="Brdtextmedindrag"/>
        <w:rPr>
          <w:sz w:val="18"/>
          <w:szCs w:val="18"/>
        </w:rPr>
      </w:pPr>
      <w:r>
        <w:rPr>
          <w:sz w:val="18"/>
          <w:szCs w:val="18"/>
        </w:rPr>
        <w:t>Regleringsmyndigheten får också ålägga d</w:t>
      </w:r>
      <w:r w:rsidRPr="00403067">
        <w:rPr>
          <w:sz w:val="18"/>
          <w:szCs w:val="18"/>
        </w:rPr>
        <w:t>en som tillhandahåller en allmänt till</w:t>
      </w:r>
      <w:r w:rsidR="00032084">
        <w:rPr>
          <w:sz w:val="18"/>
          <w:szCs w:val="18"/>
        </w:rPr>
        <w:softHyphen/>
      </w:r>
      <w:r w:rsidRPr="00403067">
        <w:rPr>
          <w:sz w:val="18"/>
          <w:szCs w:val="18"/>
        </w:rPr>
        <w:t>gänglig interpersonell kommunikations</w:t>
      </w:r>
      <w:r w:rsidRPr="00403067">
        <w:rPr>
          <w:sz w:val="18"/>
          <w:szCs w:val="18"/>
        </w:rPr>
        <w:softHyphen/>
        <w:t xml:space="preserve">tjänst att informera konsumenter om </w:t>
      </w:r>
      <w:r>
        <w:rPr>
          <w:sz w:val="18"/>
          <w:szCs w:val="18"/>
        </w:rPr>
        <w:t xml:space="preserve">i vilken utsträckning som </w:t>
      </w:r>
      <w:r w:rsidRPr="00403067">
        <w:rPr>
          <w:sz w:val="18"/>
          <w:szCs w:val="18"/>
        </w:rPr>
        <w:t>kvaliteten på tjänst</w:t>
      </w:r>
      <w:r w:rsidRPr="00403067">
        <w:rPr>
          <w:sz w:val="18"/>
          <w:szCs w:val="18"/>
        </w:rPr>
        <w:softHyphen/>
        <w:t>en är beroende av externa faktorer.</w:t>
      </w:r>
    </w:p>
    <w:p w14:paraId="53523844" w14:textId="77777777" w:rsidR="00D85371" w:rsidRPr="00403067" w:rsidRDefault="00D85371" w:rsidP="00D85371">
      <w:pPr>
        <w:pStyle w:val="Brdtextmedindrag"/>
      </w:pPr>
    </w:p>
    <w:p w14:paraId="14457188" w14:textId="77777777" w:rsidR="00D85371" w:rsidRPr="00403067" w:rsidRDefault="00D85371" w:rsidP="00D85371">
      <w:pPr>
        <w:pStyle w:val="Brdtextmedindrag"/>
        <w:ind w:firstLine="0"/>
        <w:rPr>
          <w:spacing w:val="-3"/>
        </w:rPr>
      </w:pPr>
      <w:r w:rsidRPr="00403067">
        <w:t>Paragrafen gör det möjligt att kräva att tillhandahållare offentliggör infor</w:t>
      </w:r>
      <w:r w:rsidRPr="00403067">
        <w:softHyphen/>
        <w:t xml:space="preserve">mation om tjänsternas kvalitet och om vidtagna åtgärder för att säkerställa </w:t>
      </w:r>
      <w:r w:rsidRPr="00403067">
        <w:rPr>
          <w:spacing w:val="-3"/>
        </w:rPr>
        <w:t>likvärdig tillgång för slutanvändare med funktionsnedsättning. Den genom</w:t>
      </w:r>
      <w:r w:rsidRPr="00403067">
        <w:rPr>
          <w:spacing w:val="-3"/>
        </w:rPr>
        <w:softHyphen/>
        <w:t>för artikel 104.1 i EU-direktivet. Övervägandena finns i avsnitt 16.</w:t>
      </w:r>
      <w:r>
        <w:rPr>
          <w:spacing w:val="-3"/>
        </w:rPr>
        <w:t>5</w:t>
      </w:r>
      <w:r w:rsidRPr="00403067">
        <w:rPr>
          <w:spacing w:val="-3"/>
        </w:rPr>
        <w:t>.</w:t>
      </w:r>
    </w:p>
    <w:p w14:paraId="47213D4E" w14:textId="1AABE4B5" w:rsidR="00D85371" w:rsidRPr="00403067" w:rsidRDefault="00D85371" w:rsidP="00F775E2">
      <w:pPr>
        <w:pStyle w:val="Brdtextmedindrag"/>
      </w:pPr>
      <w:r w:rsidRPr="00403067">
        <w:rPr>
          <w:i/>
        </w:rPr>
        <w:t>Första stycket</w:t>
      </w:r>
      <w:r w:rsidRPr="00403067">
        <w:t xml:space="preserve"> motsvarar i huvudsak 5 kap. 18 § LEK (se prop. 2002/03: 110 </w:t>
      </w:r>
      <w:r w:rsidR="00EB24E6">
        <w:t>s. 2</w:t>
      </w:r>
      <w:r w:rsidRPr="00403067">
        <w:t xml:space="preserve">36 f. och 389 och prop. 2010/11:115 </w:t>
      </w:r>
      <w:r w:rsidR="00EB24E6">
        <w:t>s. 9</w:t>
      </w:r>
      <w:r w:rsidRPr="00403067">
        <w:t>8 f. och 180). Ändringarna</w:t>
      </w:r>
      <w:r w:rsidRPr="00403067">
        <w:rPr>
          <w:i/>
        </w:rPr>
        <w:t xml:space="preserve"> </w:t>
      </w:r>
      <w:r w:rsidRPr="00403067">
        <w:t>innebär att paragrafens tillämpningsområde snävas in till att omfatta till</w:t>
      </w:r>
      <w:r w:rsidRPr="00403067">
        <w:softHyphen/>
        <w:t>handa</w:t>
      </w:r>
      <w:r w:rsidRPr="00403067">
        <w:softHyphen/>
        <w:t>hållare av internet</w:t>
      </w:r>
      <w:r w:rsidRPr="00403067">
        <w:softHyphen/>
        <w:t>an</w:t>
      </w:r>
      <w:r w:rsidRPr="00403067">
        <w:softHyphen/>
        <w:t>slutningstjänster och allmänt tillgängliga inter</w:t>
      </w:r>
      <w:r w:rsidRPr="00403067">
        <w:softHyphen/>
        <w:t>personella kommunika</w:t>
      </w:r>
      <w:r w:rsidRPr="00403067">
        <w:softHyphen/>
        <w:t xml:space="preserve">tionstjänster. </w:t>
      </w:r>
      <w:r>
        <w:t>Liksom hittills innebär offentlig</w:t>
      </w:r>
      <w:r>
        <w:softHyphen/>
        <w:t>göran</w:t>
      </w:r>
      <w:r w:rsidR="00032084">
        <w:softHyphen/>
      </w:r>
      <w:r>
        <w:t xml:space="preserve">det att informationen ska göras tillgänglig för slutanvändarna i syfte att de genom bl.a. jämförelser med andra tillhandahållares tjänster ska kunna göra välinformerade val. </w:t>
      </w:r>
      <w:r w:rsidRPr="00403067">
        <w:t>Möjligheten att kräva att en tillhanda</w:t>
      </w:r>
      <w:r w:rsidRPr="00403067">
        <w:softHyphen/>
        <w:t>hållare offentliggör in</w:t>
      </w:r>
      <w:r w:rsidRPr="00403067">
        <w:softHyphen/>
        <w:t>for</w:t>
      </w:r>
      <w:r w:rsidRPr="00403067">
        <w:softHyphen/>
        <w:t>ma</w:t>
      </w:r>
      <w:r w:rsidRPr="00403067">
        <w:softHyphen/>
        <w:t>tion om tjänsternas kvalitet begränsas och gäller i den utsträckning som tillhandahållaren utövar kontroll över nätet. Både direkt kontroll och kontroll genom ett tjänste</w:t>
      </w:r>
      <w:r w:rsidRPr="00403067">
        <w:softHyphen/>
        <w:t xml:space="preserve">nivåavtal omfattas. </w:t>
      </w:r>
      <w:r w:rsidRPr="00403067">
        <w:lastRenderedPageBreak/>
        <w:t>Kvalitetskravet på informa</w:t>
      </w:r>
      <w:r w:rsidRPr="00403067">
        <w:softHyphen/>
        <w:t>tionen ändras till att information</w:t>
      </w:r>
      <w:r w:rsidRPr="00403067">
        <w:softHyphen/>
        <w:t>en ska vara uttömmande, jämförbar, tillförlitlig, användar</w:t>
      </w:r>
      <w:r w:rsidRPr="00403067">
        <w:softHyphen/>
        <w:t>vänlig och aktuell.</w:t>
      </w:r>
    </w:p>
    <w:p w14:paraId="6139BD70" w14:textId="58D7C97D" w:rsidR="00D85371" w:rsidRPr="00403067" w:rsidRDefault="00D85371" w:rsidP="00F775E2">
      <w:pPr>
        <w:pStyle w:val="Brdtextmedindrag"/>
      </w:pPr>
      <w:r w:rsidRPr="00403067">
        <w:rPr>
          <w:i/>
        </w:rPr>
        <w:t>Andra stycket</w:t>
      </w:r>
      <w:r w:rsidRPr="00403067">
        <w:t xml:space="preserve"> är nytt. Det införs en möjlighet </w:t>
      </w:r>
      <w:r>
        <w:t xml:space="preserve">för regleringsmyndigheten att ålägga vissa tillhandahållare </w:t>
      </w:r>
      <w:r w:rsidRPr="00403067">
        <w:t xml:space="preserve">att informera konsumenter om </w:t>
      </w:r>
      <w:r>
        <w:t xml:space="preserve">i vilken utsträckning som </w:t>
      </w:r>
      <w:r w:rsidRPr="00403067">
        <w:t>kvali</w:t>
      </w:r>
      <w:r w:rsidRPr="00403067">
        <w:softHyphen/>
        <w:t>te</w:t>
      </w:r>
      <w:r w:rsidRPr="00403067">
        <w:softHyphen/>
        <w:t xml:space="preserve">ten på tjänsterna är beroende av externa faktorer. </w:t>
      </w:r>
      <w:r>
        <w:t>Stycket</w:t>
      </w:r>
      <w:r w:rsidRPr="00403067">
        <w:t xml:space="preserve"> omfattar endast tillhandahållare av allmänt tillgängliga inter</w:t>
      </w:r>
      <w:r>
        <w:softHyphen/>
      </w:r>
      <w:r w:rsidRPr="00403067">
        <w:t>perso</w:t>
      </w:r>
      <w:r w:rsidR="00032084">
        <w:softHyphen/>
      </w:r>
      <w:r w:rsidRPr="00403067">
        <w:t>nella kommuni</w:t>
      </w:r>
      <w:r w:rsidRPr="00403067">
        <w:softHyphen/>
        <w:t>kations</w:t>
      </w:r>
      <w:r w:rsidRPr="00403067">
        <w:softHyphen/>
        <w:t>tjänster och gäller endast i förhållande till konsu</w:t>
      </w:r>
      <w:r w:rsidR="00032084">
        <w:softHyphen/>
      </w:r>
      <w:r w:rsidRPr="00403067">
        <w:t>men</w:t>
      </w:r>
      <w:r w:rsidR="00032084">
        <w:softHyphen/>
      </w:r>
      <w:r w:rsidRPr="00403067">
        <w:t xml:space="preserve">ter. </w:t>
      </w:r>
      <w:r>
        <w:t>Det är konsument</w:t>
      </w:r>
      <w:r>
        <w:softHyphen/>
        <w:t>kollektivet, dvs. konsumenterna i allmän</w:t>
      </w:r>
      <w:r>
        <w:softHyphen/>
        <w:t xml:space="preserve">het, som tillhandahållaren ska informera. </w:t>
      </w:r>
      <w:r w:rsidRPr="00403067">
        <w:t>Med externa faktorer avses t.ex. kontroll av överföringen av signaler och internet</w:t>
      </w:r>
      <w:r w:rsidRPr="00403067">
        <w:softHyphen/>
        <w:t>upp</w:t>
      </w:r>
      <w:r w:rsidRPr="00403067">
        <w:softHyphen/>
        <w:t>kopp</w:t>
      </w:r>
      <w:r w:rsidRPr="00403067">
        <w:softHyphen/>
        <w:t>ling</w:t>
      </w:r>
      <w:r w:rsidRPr="00403067">
        <w:softHyphen/>
        <w:t>ens kvalitet.</w:t>
      </w:r>
    </w:p>
    <w:p w14:paraId="7F25654C" w14:textId="77777777" w:rsidR="00D85371" w:rsidRPr="00403067" w:rsidRDefault="00D85371" w:rsidP="00D85371">
      <w:pPr>
        <w:pStyle w:val="Rubrik4utannumrering"/>
      </w:pPr>
      <w:r w:rsidRPr="00962F68">
        <w:t>Undantag</w:t>
      </w:r>
      <w:r w:rsidRPr="00403067">
        <w:t xml:space="preserve"> för vissa mikroföretag</w:t>
      </w:r>
    </w:p>
    <w:p w14:paraId="58AC1F3A" w14:textId="77777777" w:rsidR="00D85371" w:rsidRDefault="00D85371" w:rsidP="00F775E2">
      <w:pPr>
        <w:pStyle w:val="Brdtext"/>
        <w:rPr>
          <w:sz w:val="18"/>
          <w:szCs w:val="18"/>
        </w:rPr>
      </w:pPr>
      <w:r>
        <w:rPr>
          <w:b/>
          <w:sz w:val="18"/>
          <w:szCs w:val="18"/>
        </w:rPr>
        <w:t>7</w:t>
      </w:r>
      <w:r w:rsidRPr="00403067">
        <w:rPr>
          <w:b/>
          <w:sz w:val="18"/>
          <w:szCs w:val="18"/>
        </w:rPr>
        <w:t> §</w:t>
      </w:r>
      <w:r w:rsidRPr="00403067">
        <w:rPr>
          <w:sz w:val="18"/>
          <w:szCs w:val="18"/>
        </w:rPr>
        <w:t xml:space="preserve">    Bestämmelserna i </w:t>
      </w:r>
      <w:r>
        <w:rPr>
          <w:sz w:val="18"/>
          <w:szCs w:val="18"/>
        </w:rPr>
        <w:t>1</w:t>
      </w:r>
      <w:r w:rsidRPr="00403067">
        <w:rPr>
          <w:sz w:val="18"/>
          <w:szCs w:val="18"/>
        </w:rPr>
        <w:t>–</w:t>
      </w:r>
      <w:r>
        <w:rPr>
          <w:sz w:val="18"/>
          <w:szCs w:val="18"/>
        </w:rPr>
        <w:t>6</w:t>
      </w:r>
      <w:r w:rsidRPr="00403067">
        <w:rPr>
          <w:sz w:val="18"/>
          <w:szCs w:val="18"/>
        </w:rPr>
        <w:t xml:space="preserve"> §§ gäller inte för </w:t>
      </w:r>
      <w:r>
        <w:rPr>
          <w:sz w:val="18"/>
          <w:szCs w:val="18"/>
        </w:rPr>
        <w:t xml:space="preserve">en </w:t>
      </w:r>
      <w:r w:rsidRPr="00403067">
        <w:rPr>
          <w:sz w:val="18"/>
          <w:szCs w:val="18"/>
        </w:rPr>
        <w:t xml:space="preserve">tillhandahållare som är </w:t>
      </w:r>
      <w:r>
        <w:rPr>
          <w:sz w:val="18"/>
          <w:szCs w:val="18"/>
        </w:rPr>
        <w:t xml:space="preserve">ett </w:t>
      </w:r>
      <w:r w:rsidRPr="00403067">
        <w:rPr>
          <w:sz w:val="18"/>
          <w:szCs w:val="18"/>
        </w:rPr>
        <w:t>mikro</w:t>
      </w:r>
      <w:r w:rsidRPr="00403067">
        <w:rPr>
          <w:sz w:val="18"/>
          <w:szCs w:val="18"/>
        </w:rPr>
        <w:softHyphen/>
        <w:t xml:space="preserve">företag </w:t>
      </w:r>
      <w:r>
        <w:rPr>
          <w:sz w:val="18"/>
          <w:szCs w:val="18"/>
        </w:rPr>
        <w:t xml:space="preserve">om företaget </w:t>
      </w:r>
      <w:r w:rsidRPr="00403067">
        <w:rPr>
          <w:sz w:val="18"/>
          <w:szCs w:val="18"/>
        </w:rPr>
        <w:t>till</w:t>
      </w:r>
      <w:r w:rsidRPr="00403067">
        <w:rPr>
          <w:sz w:val="18"/>
          <w:szCs w:val="18"/>
        </w:rPr>
        <w:softHyphen/>
        <w:t>handa</w:t>
      </w:r>
      <w:r w:rsidRPr="00403067">
        <w:rPr>
          <w:sz w:val="18"/>
          <w:szCs w:val="18"/>
        </w:rPr>
        <w:softHyphen/>
        <w:t>håller endast nummeroberoende interpersonella kommunikations</w:t>
      </w:r>
      <w:r>
        <w:rPr>
          <w:sz w:val="18"/>
          <w:szCs w:val="18"/>
        </w:rPr>
        <w:softHyphen/>
      </w:r>
      <w:r w:rsidRPr="00403067">
        <w:rPr>
          <w:sz w:val="18"/>
          <w:szCs w:val="18"/>
        </w:rPr>
        <w:t>tjänster.</w:t>
      </w:r>
      <w:r w:rsidRPr="00FA7DB6">
        <w:rPr>
          <w:sz w:val="18"/>
          <w:szCs w:val="18"/>
        </w:rPr>
        <w:t xml:space="preserve"> Tillhandahållaren ska, innan ett avtal ingås, informera slut</w:t>
      </w:r>
      <w:r w:rsidRPr="00FA7DB6">
        <w:rPr>
          <w:sz w:val="18"/>
          <w:szCs w:val="18"/>
        </w:rPr>
        <w:softHyphen/>
        <w:t>an</w:t>
      </w:r>
      <w:r w:rsidRPr="00FA7DB6">
        <w:rPr>
          <w:sz w:val="18"/>
          <w:szCs w:val="18"/>
        </w:rPr>
        <w:softHyphen/>
        <w:t>vän</w:t>
      </w:r>
      <w:r w:rsidRPr="00FA7DB6">
        <w:rPr>
          <w:sz w:val="18"/>
          <w:szCs w:val="18"/>
        </w:rPr>
        <w:softHyphen/>
        <w:t>da</w:t>
      </w:r>
      <w:r w:rsidRPr="00FA7DB6">
        <w:rPr>
          <w:sz w:val="18"/>
          <w:szCs w:val="18"/>
        </w:rPr>
        <w:softHyphen/>
        <w:t>ren om detta.</w:t>
      </w:r>
    </w:p>
    <w:p w14:paraId="5E36CF68" w14:textId="77777777" w:rsidR="00D85371" w:rsidRPr="00403067" w:rsidRDefault="00D85371" w:rsidP="00D85371">
      <w:pPr>
        <w:pStyle w:val="Brdtextmedindrag"/>
      </w:pPr>
    </w:p>
    <w:p w14:paraId="77BFB2BA" w14:textId="77777777" w:rsidR="00D85371" w:rsidRPr="00403067" w:rsidRDefault="00D85371" w:rsidP="00D85371">
      <w:pPr>
        <w:pStyle w:val="Brdtext"/>
      </w:pPr>
      <w:r w:rsidRPr="00403067">
        <w:t>Paragrafen innebär att vissa mikroföretag</w:t>
      </w:r>
      <w:r>
        <w:t>,</w:t>
      </w:r>
      <w:r w:rsidRPr="00403067">
        <w:t xml:space="preserve"> </w:t>
      </w:r>
      <w:r>
        <w:t xml:space="preserve">i egenskap av tillhandahållare, </w:t>
      </w:r>
      <w:r w:rsidRPr="00403067">
        <w:t xml:space="preserve">undantas från </w:t>
      </w:r>
      <w:r>
        <w:t xml:space="preserve">föregående paragrafer </w:t>
      </w:r>
      <w:r w:rsidRPr="00403067">
        <w:t>i kapitlet. Den saknar motsvarighet i LEK. Paragrafen genom</w:t>
      </w:r>
      <w:r w:rsidRPr="00403067">
        <w:softHyphen/>
        <w:t>för artikel 98 i EU-direktivet. Övervägandena finns i avsnitt 16.</w:t>
      </w:r>
      <w:r>
        <w:t>3</w:t>
      </w:r>
      <w:r w:rsidRPr="00403067">
        <w:t>.</w:t>
      </w:r>
    </w:p>
    <w:p w14:paraId="103883A2" w14:textId="31DEA606" w:rsidR="00D85371" w:rsidRPr="00403067" w:rsidRDefault="00D85371" w:rsidP="00D85371">
      <w:pPr>
        <w:pStyle w:val="Brdtextmedindrag"/>
      </w:pPr>
      <w:r>
        <w:t>Paragrafen undantar v</w:t>
      </w:r>
      <w:r w:rsidRPr="00403067">
        <w:t xml:space="preserve">issa tillhandahållare från de skyldigheter som regleras i </w:t>
      </w:r>
      <w:r>
        <w:t>angivna paragrafer samt får åläggas enligt 6 §</w:t>
      </w:r>
      <w:r w:rsidRPr="00403067">
        <w:t xml:space="preserve">. </w:t>
      </w:r>
      <w:r>
        <w:t>M</w:t>
      </w:r>
      <w:r w:rsidRPr="00403067">
        <w:t>ikro</w:t>
      </w:r>
      <w:r w:rsidRPr="00403067">
        <w:softHyphen/>
        <w:t>företag som uteslutande tillhanda</w:t>
      </w:r>
      <w:r>
        <w:softHyphen/>
      </w:r>
      <w:r w:rsidRPr="00403067">
        <w:t>håller nummeroberoende inter</w:t>
      </w:r>
      <w:r w:rsidRPr="00403067">
        <w:softHyphen/>
        <w:t>person</w:t>
      </w:r>
      <w:r w:rsidRPr="00403067">
        <w:softHyphen/>
        <w:t>ella kommuni</w:t>
      </w:r>
      <w:r>
        <w:softHyphen/>
      </w:r>
      <w:r w:rsidRPr="00403067">
        <w:t>ka</w:t>
      </w:r>
      <w:r>
        <w:softHyphen/>
      </w:r>
      <w:r w:rsidRPr="00403067">
        <w:t>tions</w:t>
      </w:r>
      <w:r>
        <w:softHyphen/>
      </w:r>
      <w:r w:rsidRPr="00403067">
        <w:t>tjänster</w:t>
      </w:r>
      <w:r>
        <w:t xml:space="preserve"> omfattas inte av paragraferna</w:t>
      </w:r>
      <w:r w:rsidRPr="00403067">
        <w:t>. Om ett mikro</w:t>
      </w:r>
      <w:r w:rsidRPr="00403067">
        <w:softHyphen/>
        <w:t>företag till</w:t>
      </w:r>
      <w:r w:rsidR="00032084">
        <w:softHyphen/>
      </w:r>
      <w:r w:rsidRPr="00403067">
        <w:t>handahåller även andra elektroniska kommunika</w:t>
      </w:r>
      <w:r w:rsidRPr="00403067">
        <w:softHyphen/>
        <w:t>tions</w:t>
      </w:r>
      <w:r w:rsidRPr="00403067">
        <w:softHyphen/>
        <w:t>tjänster</w:t>
      </w:r>
      <w:r>
        <w:t>,</w:t>
      </w:r>
      <w:r w:rsidRPr="00403067">
        <w:t xml:space="preserve"> gäller inte undantaget. </w:t>
      </w:r>
      <w:r>
        <w:t xml:space="preserve">Motsvarande undantag finns i 30 och 37 §§. </w:t>
      </w:r>
      <w:r w:rsidRPr="00403067">
        <w:t>Mikroföretag definieras i 1 kap. 7 §.</w:t>
      </w:r>
    </w:p>
    <w:p w14:paraId="631E8D48" w14:textId="72441725" w:rsidR="00D85371" w:rsidRPr="00403067" w:rsidRDefault="00D85371" w:rsidP="00D85371">
      <w:pPr>
        <w:pStyle w:val="Brdtextmedindrag"/>
      </w:pPr>
      <w:r w:rsidRPr="00032084">
        <w:rPr>
          <w:spacing w:val="-2"/>
        </w:rPr>
        <w:t>Undantaget träffar tillhandahållare. I kapitlet används mikroföretag också</w:t>
      </w:r>
      <w:r w:rsidRPr="00403067">
        <w:t xml:space="preserve"> som en kategori av slutanvändare som skyddas av regleringen, se </w:t>
      </w:r>
      <w:r>
        <w:t>3</w:t>
      </w:r>
      <w:r w:rsidRPr="00403067">
        <w:t>, 10,</w:t>
      </w:r>
      <w:r>
        <w:t> </w:t>
      </w:r>
      <w:r w:rsidRPr="00403067">
        <w:t>11 och 28 §</w:t>
      </w:r>
      <w:r>
        <w:t>§</w:t>
      </w:r>
      <w:r w:rsidRPr="00403067">
        <w:t>. Vilka slutanvändare som regleringen gäller till förmån för följer av de enskilda paragraferna. Detsamma gäller vilka elektroniska kommu</w:t>
      </w:r>
      <w:r w:rsidR="00032084">
        <w:softHyphen/>
      </w:r>
      <w:r w:rsidRPr="00403067">
        <w:t>nikations</w:t>
      </w:r>
      <w:r w:rsidRPr="00403067">
        <w:softHyphen/>
        <w:t>tjänster som omfattas av respektive paragraf.</w:t>
      </w:r>
    </w:p>
    <w:p w14:paraId="261EDC2C" w14:textId="77777777" w:rsidR="00D85371" w:rsidRDefault="00D85371" w:rsidP="00D85371">
      <w:pPr>
        <w:pStyle w:val="Brdtextmedindrag"/>
      </w:pPr>
      <w:r>
        <w:t>M</w:t>
      </w:r>
      <w:r w:rsidRPr="00403067">
        <w:t xml:space="preserve">ikroföretag som </w:t>
      </w:r>
      <w:r>
        <w:t xml:space="preserve">omfattas av undantaget är skyldiga </w:t>
      </w:r>
      <w:r w:rsidRPr="00403067">
        <w:t>att</w:t>
      </w:r>
      <w:r>
        <w:t>,</w:t>
      </w:r>
      <w:r w:rsidRPr="00403067">
        <w:t xml:space="preserve"> innan ett avtal ingås</w:t>
      </w:r>
      <w:r>
        <w:t>,</w:t>
      </w:r>
      <w:r w:rsidRPr="00403067">
        <w:t xml:space="preserve"> informera slutanvändaren om att tillhandahållaren är undantagen från det slutanvändarskydd som paragraferna innebär.</w:t>
      </w:r>
    </w:p>
    <w:p w14:paraId="08F155BC" w14:textId="77777777" w:rsidR="00D85371" w:rsidRPr="00403067" w:rsidRDefault="00D85371" w:rsidP="00D85371">
      <w:pPr>
        <w:pStyle w:val="Rubrik4utannumrering"/>
      </w:pPr>
      <w:r w:rsidRPr="00403067">
        <w:t>Bindningstid</w:t>
      </w:r>
    </w:p>
    <w:p w14:paraId="2D72C74B" w14:textId="18F5D3FA" w:rsidR="00D85371" w:rsidRDefault="00D85371" w:rsidP="00F775E2">
      <w:pPr>
        <w:pStyle w:val="Brdtext"/>
        <w:rPr>
          <w:sz w:val="18"/>
          <w:szCs w:val="18"/>
        </w:rPr>
      </w:pPr>
      <w:r w:rsidRPr="00403067">
        <w:rPr>
          <w:b/>
          <w:sz w:val="18"/>
          <w:szCs w:val="18"/>
        </w:rPr>
        <w:t>8 §</w:t>
      </w:r>
      <w:r w:rsidRPr="00403067">
        <w:rPr>
          <w:sz w:val="18"/>
          <w:szCs w:val="18"/>
        </w:rPr>
        <w:t>    Ett avtal mellan en konsument och den som tillhandahåller en allmänt till</w:t>
      </w:r>
      <w:r w:rsidRPr="00403067">
        <w:rPr>
          <w:sz w:val="18"/>
          <w:szCs w:val="18"/>
        </w:rPr>
        <w:softHyphen/>
        <w:t>gänglig elektronisk kommunikationstjänst får inte ha en längre bindningstid än 24 månader.</w:t>
      </w:r>
      <w:r>
        <w:rPr>
          <w:sz w:val="18"/>
          <w:szCs w:val="18"/>
        </w:rPr>
        <w:t xml:space="preserve"> Detta gäller dock inte när det är fråga om </w:t>
      </w:r>
      <w:r w:rsidRPr="00403067">
        <w:rPr>
          <w:sz w:val="18"/>
          <w:szCs w:val="18"/>
        </w:rPr>
        <w:t>nummeroberoende inter</w:t>
      </w:r>
      <w:r>
        <w:rPr>
          <w:sz w:val="18"/>
          <w:szCs w:val="18"/>
        </w:rPr>
        <w:softHyphen/>
      </w:r>
      <w:r w:rsidRPr="00403067">
        <w:rPr>
          <w:sz w:val="18"/>
          <w:szCs w:val="18"/>
        </w:rPr>
        <w:t>personella kommunikations</w:t>
      </w:r>
      <w:r w:rsidRPr="00403067">
        <w:rPr>
          <w:sz w:val="18"/>
          <w:szCs w:val="18"/>
        </w:rPr>
        <w:softHyphen/>
        <w:t>tjänster eller överföringstjänster som används för till</w:t>
      </w:r>
      <w:r w:rsidR="00032084">
        <w:rPr>
          <w:sz w:val="18"/>
          <w:szCs w:val="18"/>
        </w:rPr>
        <w:softHyphen/>
      </w:r>
      <w:r w:rsidRPr="00403067">
        <w:rPr>
          <w:sz w:val="18"/>
          <w:szCs w:val="18"/>
        </w:rPr>
        <w:t>handahållande av maskin</w:t>
      </w:r>
      <w:r>
        <w:rPr>
          <w:sz w:val="18"/>
          <w:szCs w:val="18"/>
        </w:rPr>
        <w:t>-</w:t>
      </w:r>
      <w:r w:rsidRPr="00403067">
        <w:rPr>
          <w:sz w:val="18"/>
          <w:szCs w:val="18"/>
        </w:rPr>
        <w:t>till</w:t>
      </w:r>
      <w:r>
        <w:rPr>
          <w:sz w:val="18"/>
          <w:szCs w:val="18"/>
        </w:rPr>
        <w:t>-</w:t>
      </w:r>
      <w:r w:rsidRPr="00403067">
        <w:rPr>
          <w:sz w:val="18"/>
          <w:szCs w:val="18"/>
        </w:rPr>
        <w:t>maskin-tjänster.</w:t>
      </w:r>
    </w:p>
    <w:p w14:paraId="2754525A" w14:textId="77777777" w:rsidR="00D85371" w:rsidRPr="00403067" w:rsidRDefault="00D85371" w:rsidP="00D85371">
      <w:pPr>
        <w:pStyle w:val="Brdtextmedindrag"/>
        <w:ind w:firstLine="0"/>
      </w:pPr>
    </w:p>
    <w:p w14:paraId="68E812D2" w14:textId="597C2DD3" w:rsidR="00D85371" w:rsidRPr="00403067" w:rsidRDefault="00D85371" w:rsidP="00D85371">
      <w:pPr>
        <w:pStyle w:val="Brdtextmedindrag"/>
        <w:ind w:firstLine="0"/>
      </w:pPr>
      <w:r w:rsidRPr="00403067">
        <w:t>Paragrafen anger en maximal bindningstid för</w:t>
      </w:r>
      <w:r>
        <w:t xml:space="preserve"> </w:t>
      </w:r>
      <w:r w:rsidRPr="00403067">
        <w:t>konsument</w:t>
      </w:r>
      <w:r w:rsidRPr="00403067">
        <w:softHyphen/>
        <w:t xml:space="preserve">avtal. </w:t>
      </w:r>
      <w:r>
        <w:t xml:space="preserve">Den </w:t>
      </w:r>
      <w:r w:rsidRPr="00403067">
        <w:t>mot</w:t>
      </w:r>
      <w:r w:rsidR="00032084">
        <w:softHyphen/>
      </w:r>
      <w:r w:rsidRPr="00403067">
        <w:t xml:space="preserve">svarar i huvudsak 5 kap. 15 a § första stycket andra meningen LEK (se prop. 2010/11:115 </w:t>
      </w:r>
      <w:r w:rsidR="00EB24E6">
        <w:t>s. 9</w:t>
      </w:r>
      <w:r w:rsidRPr="00403067">
        <w:t>6 f. och 178)</w:t>
      </w:r>
      <w:r>
        <w:t>. Paragrafen</w:t>
      </w:r>
      <w:r w:rsidRPr="00403067">
        <w:t xml:space="preserve"> genomför artikel 105.1 </w:t>
      </w:r>
      <w:r w:rsidRPr="00032084">
        <w:rPr>
          <w:spacing w:val="-2"/>
        </w:rPr>
        <w:t>första stycket (delvis) i EU-direktivet. Övervägan</w:t>
      </w:r>
      <w:r w:rsidRPr="00032084">
        <w:rPr>
          <w:spacing w:val="-2"/>
        </w:rPr>
        <w:softHyphen/>
        <w:t>dena finns i avsnitt</w:t>
      </w:r>
      <w:r>
        <w:t> </w:t>
      </w:r>
      <w:r w:rsidRPr="00403067">
        <w:t>16.</w:t>
      </w:r>
      <w:r>
        <w:t>7</w:t>
      </w:r>
      <w:r w:rsidRPr="00403067">
        <w:t>.1.</w:t>
      </w:r>
    </w:p>
    <w:p w14:paraId="2A26F11C" w14:textId="543C64B2" w:rsidR="00D85371" w:rsidRPr="00403067" w:rsidRDefault="00D85371" w:rsidP="00D85371">
      <w:pPr>
        <w:pStyle w:val="Brdtextmedindrag"/>
      </w:pPr>
      <w:r>
        <w:t xml:space="preserve">I förhållande till lydelsen i LEK tas i </w:t>
      </w:r>
      <w:r>
        <w:rPr>
          <w:i/>
          <w:iCs/>
        </w:rPr>
        <w:t xml:space="preserve">första meningen </w:t>
      </w:r>
      <w:r w:rsidRPr="00403067">
        <w:t>ordet inledande bort framför bindnings</w:t>
      </w:r>
      <w:r>
        <w:softHyphen/>
      </w:r>
      <w:r w:rsidRPr="00403067">
        <w:t>tid. Ändringen för</w:t>
      </w:r>
      <w:r w:rsidRPr="00403067">
        <w:softHyphen/>
        <w:t>tydligar att det är den totala bind</w:t>
      </w:r>
      <w:r w:rsidR="00032084">
        <w:softHyphen/>
      </w:r>
      <w:r w:rsidRPr="00403067">
        <w:lastRenderedPageBreak/>
        <w:t>ningstiden som avses. Det innebär att ett avtal med 24 månaders bind</w:t>
      </w:r>
      <w:r w:rsidR="00032084">
        <w:softHyphen/>
      </w:r>
      <w:r w:rsidRPr="00403067">
        <w:t>ningstid inte kan förlängas med ytterligare bind</w:t>
      </w:r>
      <w:r w:rsidRPr="00403067">
        <w:softHyphen/>
        <w:t>ningstid. Däremot finns det inget som hindrar att ett avtal med kortare bind</w:t>
      </w:r>
      <w:r w:rsidRPr="00403067">
        <w:softHyphen/>
        <w:t>ningstid än 24</w:t>
      </w:r>
      <w:r>
        <w:t> </w:t>
      </w:r>
      <w:r w:rsidRPr="00403067">
        <w:t>månader förlängs med ytterligare bindningstid så länge den maxi</w:t>
      </w:r>
      <w:r w:rsidRPr="00403067">
        <w:softHyphen/>
        <w:t>mala bindnings</w:t>
      </w:r>
      <w:r w:rsidR="00032084">
        <w:softHyphen/>
      </w:r>
      <w:r w:rsidRPr="00403067">
        <w:t>tiden inte överskrids. När det gäller avtal med bindningstid som förlängs automatiskt finns det särskild reglering i 14 § som hindrar en automatisk avtals</w:t>
      </w:r>
      <w:r>
        <w:softHyphen/>
      </w:r>
      <w:r w:rsidRPr="00403067">
        <w:t>förlängning med ytterligare bind</w:t>
      </w:r>
      <w:r w:rsidRPr="00403067">
        <w:softHyphen/>
        <w:t>nings</w:t>
      </w:r>
      <w:r w:rsidRPr="00403067">
        <w:softHyphen/>
        <w:t>tid.</w:t>
      </w:r>
    </w:p>
    <w:p w14:paraId="32FC8B73" w14:textId="24D82437" w:rsidR="00D85371" w:rsidRPr="00403067" w:rsidRDefault="00D85371" w:rsidP="00D85371">
      <w:pPr>
        <w:pStyle w:val="Brdtextmedindrag"/>
      </w:pPr>
      <w:r w:rsidRPr="00403067">
        <w:t>Genom de</w:t>
      </w:r>
      <w:r>
        <w:t>n</w:t>
      </w:r>
      <w:r w:rsidRPr="00403067">
        <w:t xml:space="preserve"> nya </w:t>
      </w:r>
      <w:r w:rsidRPr="00403067">
        <w:rPr>
          <w:i/>
        </w:rPr>
        <w:t xml:space="preserve">andra </w:t>
      </w:r>
      <w:r>
        <w:rPr>
          <w:i/>
        </w:rPr>
        <w:t>meningen</w:t>
      </w:r>
      <w:r w:rsidRPr="00403067">
        <w:t xml:space="preserve"> snävas paragrafens tillämpnings</w:t>
      </w:r>
      <w:r>
        <w:softHyphen/>
      </w:r>
      <w:r w:rsidRPr="00403067">
        <w:t>områ</w:t>
      </w:r>
      <w:r w:rsidR="00032084">
        <w:softHyphen/>
      </w:r>
      <w:r w:rsidRPr="00403067">
        <w:t>de in</w:t>
      </w:r>
      <w:r>
        <w:t xml:space="preserve">. Paragrafen omfattar inte </w:t>
      </w:r>
      <w:r w:rsidRPr="00403067">
        <w:t>nummeroberoende interpersonella kom</w:t>
      </w:r>
      <w:r>
        <w:softHyphen/>
      </w:r>
      <w:r w:rsidRPr="00403067">
        <w:t>mu</w:t>
      </w:r>
      <w:r>
        <w:softHyphen/>
      </w:r>
      <w:r w:rsidRPr="00403067">
        <w:t>ni</w:t>
      </w:r>
      <w:r>
        <w:softHyphen/>
      </w:r>
      <w:r w:rsidRPr="00403067">
        <w:t>ka</w:t>
      </w:r>
      <w:r>
        <w:softHyphen/>
      </w:r>
      <w:r w:rsidRPr="00403067">
        <w:t>tions</w:t>
      </w:r>
      <w:r>
        <w:softHyphen/>
      </w:r>
      <w:r w:rsidRPr="00403067">
        <w:t xml:space="preserve">tjänster </w:t>
      </w:r>
      <w:r>
        <w:t>eller</w:t>
      </w:r>
      <w:r w:rsidRPr="00403067">
        <w:t xml:space="preserve"> över</w:t>
      </w:r>
      <w:r w:rsidRPr="00403067">
        <w:softHyphen/>
        <w:t>föringstjänster som används för till</w:t>
      </w:r>
      <w:r w:rsidR="00032084">
        <w:softHyphen/>
      </w:r>
      <w:r w:rsidRPr="00403067">
        <w:t>handa</w:t>
      </w:r>
      <w:r w:rsidR="00032084">
        <w:softHyphen/>
      </w:r>
      <w:r w:rsidRPr="00403067">
        <w:t>hållande av maskin</w:t>
      </w:r>
      <w:r>
        <w:t>-</w:t>
      </w:r>
      <w:r w:rsidRPr="00403067">
        <w:t>till</w:t>
      </w:r>
      <w:r>
        <w:t>-</w:t>
      </w:r>
      <w:r w:rsidRPr="00403067">
        <w:t>maskin-tjänster. Där</w:t>
      </w:r>
      <w:r w:rsidRPr="00403067">
        <w:softHyphen/>
        <w:t>med träffar kravet på maximal bindnings</w:t>
      </w:r>
      <w:r>
        <w:softHyphen/>
      </w:r>
      <w:r w:rsidRPr="00403067">
        <w:t>tid i första hand internet</w:t>
      </w:r>
      <w:r w:rsidRPr="00403067">
        <w:softHyphen/>
        <w:t>anslut</w:t>
      </w:r>
      <w:r w:rsidRPr="00403067">
        <w:softHyphen/>
        <w:t>nings</w:t>
      </w:r>
      <w:r w:rsidRPr="00403067">
        <w:softHyphen/>
      </w:r>
      <w:r w:rsidRPr="00403067">
        <w:softHyphen/>
        <w:t xml:space="preserve">tjänster och </w:t>
      </w:r>
      <w:r>
        <w:t>allmänt tillgäng</w:t>
      </w:r>
      <w:r w:rsidR="00032084">
        <w:softHyphen/>
      </w:r>
      <w:r>
        <w:t xml:space="preserve">liga </w:t>
      </w:r>
      <w:r w:rsidRPr="00403067">
        <w:t>nummer</w:t>
      </w:r>
      <w:r w:rsidRPr="00403067">
        <w:softHyphen/>
        <w:t>baserade interpersonella kommun</w:t>
      </w:r>
      <w:r w:rsidRPr="00403067">
        <w:softHyphen/>
        <w:t>ika</w:t>
      </w:r>
      <w:r w:rsidRPr="00403067">
        <w:softHyphen/>
        <w:t>tions</w:t>
      </w:r>
      <w:r w:rsidRPr="00403067">
        <w:softHyphen/>
        <w:t>tjänster.</w:t>
      </w:r>
    </w:p>
    <w:p w14:paraId="1D7E912C" w14:textId="77777777" w:rsidR="00D85371" w:rsidRPr="00403067" w:rsidRDefault="00D85371" w:rsidP="00D85371">
      <w:pPr>
        <w:pStyle w:val="Brdtextmedindrag"/>
      </w:pPr>
      <w:r w:rsidRPr="00403067">
        <w:t xml:space="preserve">Kravet på maximal bindningstid gäller enligt </w:t>
      </w:r>
      <w:r>
        <w:t>paragrafen</w:t>
      </w:r>
      <w:r w:rsidRPr="00403067">
        <w:t xml:space="preserve"> till förmån för konsumenter. Enligt 10 § skyddas även ytterligare kategorier av slut</w:t>
      </w:r>
      <w:r w:rsidRPr="00403067">
        <w:softHyphen/>
        <w:t>användare. Det innebär att kretsen av slutanvändare som kan få skydd av paragrafen snävas in i förhållande till LEK. Kravet på maximal bindnings</w:t>
      </w:r>
      <w:r w:rsidRPr="00403067">
        <w:softHyphen/>
        <w:t xml:space="preserve">tid </w:t>
      </w:r>
      <w:r>
        <w:t xml:space="preserve">gäller </w:t>
      </w:r>
      <w:r w:rsidRPr="00403067">
        <w:t xml:space="preserve">inte längre </w:t>
      </w:r>
      <w:r>
        <w:t>i förhållande till</w:t>
      </w:r>
      <w:r w:rsidRPr="00403067">
        <w:t xml:space="preserve"> alla slutanvändare.</w:t>
      </w:r>
    </w:p>
    <w:p w14:paraId="1B940906" w14:textId="77777777" w:rsidR="00D85371" w:rsidRPr="00403067" w:rsidRDefault="00D85371" w:rsidP="00D85371">
      <w:pPr>
        <w:pStyle w:val="Brdtextmedindrag"/>
      </w:pPr>
      <w:r w:rsidRPr="00403067">
        <w:t xml:space="preserve">Vid </w:t>
      </w:r>
      <w:r>
        <w:t xml:space="preserve">en </w:t>
      </w:r>
      <w:r w:rsidRPr="00403067">
        <w:t xml:space="preserve">överträdelse av </w:t>
      </w:r>
      <w:r>
        <w:t xml:space="preserve">paragrafen </w:t>
      </w:r>
      <w:r w:rsidRPr="00403067">
        <w:t>ska tillsyns</w:t>
      </w:r>
      <w:r>
        <w:softHyphen/>
      </w:r>
      <w:r w:rsidRPr="00403067">
        <w:t>myndigheten besluta om sanktionsavgift, se 12 kap. 1 §.</w:t>
      </w:r>
    </w:p>
    <w:p w14:paraId="192ADBF6" w14:textId="77777777" w:rsidR="00D85371" w:rsidRPr="00403067" w:rsidRDefault="00D85371" w:rsidP="00D85371">
      <w:pPr>
        <w:pStyle w:val="Brdtextmedindrag"/>
        <w:ind w:firstLine="0"/>
      </w:pPr>
    </w:p>
    <w:p w14:paraId="1C45295C" w14:textId="12F21951" w:rsidR="00D85371" w:rsidRDefault="00D85371" w:rsidP="00F775E2">
      <w:pPr>
        <w:pStyle w:val="Brdtext"/>
        <w:rPr>
          <w:sz w:val="18"/>
          <w:szCs w:val="18"/>
        </w:rPr>
      </w:pPr>
      <w:r w:rsidRPr="00FA3EC2">
        <w:rPr>
          <w:b/>
          <w:sz w:val="18"/>
          <w:szCs w:val="18"/>
        </w:rPr>
        <w:t>9 §</w:t>
      </w:r>
      <w:r w:rsidRPr="00FA3EC2">
        <w:rPr>
          <w:sz w:val="18"/>
          <w:szCs w:val="18"/>
        </w:rPr>
        <w:t xml:space="preserve">    Bestämmelserna i 8 § </w:t>
      </w:r>
      <w:r>
        <w:rPr>
          <w:sz w:val="18"/>
          <w:szCs w:val="18"/>
        </w:rPr>
        <w:t xml:space="preserve">hindrar </w:t>
      </w:r>
      <w:r w:rsidRPr="00FA3EC2">
        <w:rPr>
          <w:sz w:val="18"/>
          <w:szCs w:val="18"/>
        </w:rPr>
        <w:t xml:space="preserve">inte </w:t>
      </w:r>
      <w:r>
        <w:rPr>
          <w:sz w:val="18"/>
          <w:szCs w:val="18"/>
        </w:rPr>
        <w:t xml:space="preserve">att en konsument binds under längre tid än 24 månader om det är fråga om </w:t>
      </w:r>
      <w:r w:rsidRPr="00FA3EC2">
        <w:rPr>
          <w:sz w:val="18"/>
          <w:szCs w:val="18"/>
        </w:rPr>
        <w:t xml:space="preserve">ett avtal som </w:t>
      </w:r>
      <w:r>
        <w:rPr>
          <w:sz w:val="18"/>
          <w:szCs w:val="18"/>
        </w:rPr>
        <w:t xml:space="preserve">gäller </w:t>
      </w:r>
      <w:r w:rsidRPr="00FA3EC2">
        <w:rPr>
          <w:sz w:val="18"/>
          <w:szCs w:val="18"/>
        </w:rPr>
        <w:t xml:space="preserve">avbetalning </w:t>
      </w:r>
      <w:r>
        <w:rPr>
          <w:sz w:val="18"/>
          <w:szCs w:val="18"/>
        </w:rPr>
        <w:t xml:space="preserve">avseende </w:t>
      </w:r>
      <w:r w:rsidRPr="00FA3EC2">
        <w:rPr>
          <w:sz w:val="18"/>
          <w:szCs w:val="18"/>
        </w:rPr>
        <w:t>an</w:t>
      </w:r>
      <w:r w:rsidR="00032084">
        <w:rPr>
          <w:sz w:val="18"/>
          <w:szCs w:val="18"/>
        </w:rPr>
        <w:softHyphen/>
      </w:r>
      <w:r w:rsidRPr="00FA3EC2">
        <w:rPr>
          <w:sz w:val="18"/>
          <w:szCs w:val="18"/>
        </w:rPr>
        <w:t>lägg</w:t>
      </w:r>
      <w:r>
        <w:rPr>
          <w:sz w:val="18"/>
          <w:szCs w:val="18"/>
        </w:rPr>
        <w:t>ande</w:t>
      </w:r>
      <w:r w:rsidRPr="00FA3EC2">
        <w:rPr>
          <w:sz w:val="18"/>
          <w:szCs w:val="18"/>
        </w:rPr>
        <w:t xml:space="preserve"> av en fysisk an</w:t>
      </w:r>
      <w:r w:rsidRPr="00FA3EC2">
        <w:rPr>
          <w:sz w:val="18"/>
          <w:szCs w:val="18"/>
        </w:rPr>
        <w:softHyphen/>
        <w:t>slutning till ett elektroniskt kommunikationsnät.</w:t>
      </w:r>
      <w:r>
        <w:rPr>
          <w:sz w:val="18"/>
          <w:szCs w:val="18"/>
        </w:rPr>
        <w:t xml:space="preserve"> </w:t>
      </w:r>
      <w:r w:rsidRPr="00FA3EC2">
        <w:rPr>
          <w:sz w:val="18"/>
          <w:szCs w:val="18"/>
        </w:rPr>
        <w:t>Ett sådant avtal får inte omfatta terminal</w:t>
      </w:r>
      <w:r w:rsidRPr="00FA3EC2">
        <w:rPr>
          <w:sz w:val="18"/>
          <w:szCs w:val="18"/>
        </w:rPr>
        <w:softHyphen/>
        <w:t>utrust</w:t>
      </w:r>
      <w:r w:rsidRPr="00FA3EC2">
        <w:rPr>
          <w:sz w:val="18"/>
          <w:szCs w:val="18"/>
        </w:rPr>
        <w:softHyphen/>
        <w:t>ning och inte heller innehålla villkor som strider mot 12–17</w:t>
      </w:r>
      <w:r>
        <w:rPr>
          <w:sz w:val="18"/>
          <w:szCs w:val="18"/>
        </w:rPr>
        <w:t> </w:t>
      </w:r>
      <w:r w:rsidRPr="00FA3EC2">
        <w:rPr>
          <w:sz w:val="18"/>
          <w:szCs w:val="18"/>
        </w:rPr>
        <w:t>§§.</w:t>
      </w:r>
    </w:p>
    <w:p w14:paraId="245082B8" w14:textId="77777777" w:rsidR="00D85371" w:rsidRPr="00403067" w:rsidRDefault="00D85371" w:rsidP="00F775E2">
      <w:pPr>
        <w:pStyle w:val="Brdtextmedindrag"/>
        <w:ind w:firstLine="0"/>
      </w:pPr>
    </w:p>
    <w:p w14:paraId="3FB38D95" w14:textId="24CEB675" w:rsidR="00D85371" w:rsidRPr="00403067" w:rsidRDefault="00D85371" w:rsidP="00F775E2">
      <w:pPr>
        <w:pStyle w:val="Brdtextmedindrag"/>
        <w:ind w:firstLine="0"/>
      </w:pPr>
      <w:r w:rsidRPr="00403067">
        <w:t xml:space="preserve">Paragrafen innebär att kravet på maximal bindningstid </w:t>
      </w:r>
      <w:r>
        <w:t xml:space="preserve">inte gäller för ett </w:t>
      </w:r>
      <w:r w:rsidRPr="00403067">
        <w:t>avbetalningskontrakt om anlägg</w:t>
      </w:r>
      <w:r>
        <w:t>ande</w:t>
      </w:r>
      <w:r w:rsidRPr="00403067">
        <w:t xml:space="preserve"> av en fysisk anslut</w:t>
      </w:r>
      <w:r w:rsidRPr="00403067">
        <w:softHyphen/>
        <w:t>ning till ett elek</w:t>
      </w:r>
      <w:r w:rsidR="00032084">
        <w:softHyphen/>
      </w:r>
      <w:r w:rsidRPr="00403067">
        <w:t>tro</w:t>
      </w:r>
      <w:r>
        <w:softHyphen/>
      </w:r>
      <w:r w:rsidRPr="00403067">
        <w:t>niskt kommunikationsnät. Den saknar motsvarighet i LEK. Para</w:t>
      </w:r>
      <w:r w:rsidRPr="00403067">
        <w:softHyphen/>
        <w:t>grafen genom</w:t>
      </w:r>
      <w:r w:rsidRPr="00403067">
        <w:softHyphen/>
        <w:t>för artikel 105.1 andra stycket i EU-direktivet. Övervägan</w:t>
      </w:r>
      <w:r>
        <w:softHyphen/>
      </w:r>
      <w:r w:rsidRPr="00403067">
        <w:t>dena finns i avsnitt 16.</w:t>
      </w:r>
      <w:r>
        <w:t>7</w:t>
      </w:r>
      <w:r w:rsidRPr="00403067">
        <w:t>.1.</w:t>
      </w:r>
    </w:p>
    <w:p w14:paraId="664B6491" w14:textId="5E3A5942" w:rsidR="00D85371" w:rsidRPr="00403067" w:rsidRDefault="00D85371" w:rsidP="00D85371">
      <w:pPr>
        <w:pStyle w:val="Brdtextmedindrag"/>
      </w:pPr>
      <w:r w:rsidRPr="005576C1">
        <w:rPr>
          <w:iCs/>
        </w:rPr>
        <w:t xml:space="preserve">Paragrafen </w:t>
      </w:r>
      <w:r>
        <w:rPr>
          <w:iCs/>
        </w:rPr>
        <w:t>reglerar</w:t>
      </w:r>
      <w:r w:rsidRPr="00403067">
        <w:t xml:space="preserve"> ett undantag från bestämmelserna om bindningstid i 8 §. Undantaget innebär att avtalstiden för ett avbetalningskontrakt enligt vilket konsumenten gör avbetalningar av skulden för t.ex. anlägg</w:t>
      </w:r>
      <w:r>
        <w:t>ande</w:t>
      </w:r>
      <w:r w:rsidRPr="00403067">
        <w:t xml:space="preserve"> av fiber inte begränsas i fråga om bindningstid. Ett sådant avtal kan ha en längre </w:t>
      </w:r>
      <w:r w:rsidR="00DF1507">
        <w:t>bindningstid</w:t>
      </w:r>
      <w:r w:rsidRPr="00403067">
        <w:t xml:space="preserve"> än 24 månader. Undantaget omfattar endast sådana avtal där av</w:t>
      </w:r>
      <w:r w:rsidRPr="00403067">
        <w:softHyphen/>
        <w:t>betal</w:t>
      </w:r>
      <w:r w:rsidRPr="00403067">
        <w:softHyphen/>
        <w:t>ningarna avser själva anlägg</w:t>
      </w:r>
      <w:r>
        <w:t>andet</w:t>
      </w:r>
      <w:r w:rsidRPr="00403067">
        <w:t xml:space="preserve"> av den fysiska anslut</w:t>
      </w:r>
      <w:r w:rsidRPr="00403067">
        <w:softHyphen/>
        <w:t>ningen. En längre återbetalnings</w:t>
      </w:r>
      <w:r w:rsidRPr="00403067">
        <w:softHyphen/>
        <w:t>period är ofta fördelaktig för konsu</w:t>
      </w:r>
      <w:r w:rsidRPr="00403067">
        <w:softHyphen/>
        <w:t>men</w:t>
      </w:r>
      <w:r w:rsidRPr="00403067">
        <w:softHyphen/>
        <w:t>ten i sådana fall</w:t>
      </w:r>
      <w:r>
        <w:t>,</w:t>
      </w:r>
      <w:r w:rsidRPr="00403067">
        <w:t xml:space="preserve"> eftersom det ofta rör sig om en större invester</w:t>
      </w:r>
      <w:r w:rsidRPr="00403067">
        <w:softHyphen/>
        <w:t>ing.</w:t>
      </w:r>
    </w:p>
    <w:p w14:paraId="755E0DE7" w14:textId="77777777" w:rsidR="00D85371" w:rsidRPr="00403067" w:rsidRDefault="00D85371" w:rsidP="00D85371">
      <w:pPr>
        <w:pStyle w:val="Brdtextmedindrag"/>
      </w:pPr>
      <w:r>
        <w:t>E</w:t>
      </w:r>
      <w:r w:rsidRPr="00403067">
        <w:t>tt avbetalningskontrakt om anlägg</w:t>
      </w:r>
      <w:r>
        <w:t>ande</w:t>
      </w:r>
      <w:r w:rsidRPr="00403067">
        <w:t xml:space="preserve"> av en fysisk anslutning som ingås med en konsument </w:t>
      </w:r>
      <w:r>
        <w:t xml:space="preserve">får </w:t>
      </w:r>
      <w:r w:rsidRPr="00403067">
        <w:t xml:space="preserve">inte </w:t>
      </w:r>
      <w:r>
        <w:t>omfatta</w:t>
      </w:r>
      <w:r w:rsidRPr="00403067">
        <w:t xml:space="preserve"> </w:t>
      </w:r>
      <w:r>
        <w:t xml:space="preserve">terminalutrustning, </w:t>
      </w:r>
      <w:r w:rsidRPr="00403067">
        <w:t xml:space="preserve">t.ex. en router eller ett modem. Avtalet får inte heller </w:t>
      </w:r>
      <w:r>
        <w:t>innehålla villkor som strider mot angivna paragrafer. Det innebär att tillhandahållaren genom avbetalnings</w:t>
      </w:r>
      <w:r>
        <w:softHyphen/>
        <w:t xml:space="preserve">kontraktet i fråga inte får </w:t>
      </w:r>
      <w:r w:rsidRPr="00403067">
        <w:t>hindra konsumenten från att utöva sina rättig</w:t>
      </w:r>
      <w:r w:rsidRPr="00403067">
        <w:softHyphen/>
        <w:t xml:space="preserve">heter i fråga om ändring av avtal, maximal uppsägningstid, </w:t>
      </w:r>
      <w:r>
        <w:t>operatörslåst terminal</w:t>
      </w:r>
      <w:r>
        <w:softHyphen/>
        <w:t>utrustning,</w:t>
      </w:r>
      <w:r w:rsidRPr="00403067">
        <w:t xml:space="preserve"> kompensa</w:t>
      </w:r>
      <w:r w:rsidRPr="00403067">
        <w:softHyphen/>
        <w:t>tion till tillhandahållaren vid uppsägning av avtalet i förtid</w:t>
      </w:r>
      <w:r>
        <w:t xml:space="preserve"> </w:t>
      </w:r>
      <w:r w:rsidRPr="00403067">
        <w:t>och på</w:t>
      </w:r>
      <w:r w:rsidRPr="00403067">
        <w:softHyphen/>
        <w:t>följd</w:t>
      </w:r>
      <w:r w:rsidRPr="00403067">
        <w:softHyphen/>
        <w:t>er vid fel. Regleringen tar främst sikte på att konsumenter inte ska hindras från att byta tillhandahållare och syftar till att undvika inlåsnings</w:t>
      </w:r>
      <w:r w:rsidRPr="00403067">
        <w:softHyphen/>
        <w:t>effekter. Enligt 10 § skyddas, förutom konsumenter, även ytterligare kategorier av slut</w:t>
      </w:r>
      <w:r>
        <w:softHyphen/>
      </w:r>
      <w:r w:rsidRPr="00403067">
        <w:t xml:space="preserve">användare av </w:t>
      </w:r>
      <w:r>
        <w:t>paragrafen</w:t>
      </w:r>
      <w:r w:rsidRPr="00403067">
        <w:t>.</w:t>
      </w:r>
    </w:p>
    <w:p w14:paraId="52F5F808" w14:textId="77777777" w:rsidR="00D85371" w:rsidRPr="00403067" w:rsidRDefault="00D85371" w:rsidP="00F775E2">
      <w:pPr>
        <w:pStyle w:val="Brdtextmedindrag"/>
        <w:ind w:firstLine="0"/>
      </w:pPr>
      <w:r w:rsidRPr="00403067">
        <w:rPr>
          <w:b/>
          <w:sz w:val="18"/>
          <w:szCs w:val="18"/>
        </w:rPr>
        <w:lastRenderedPageBreak/>
        <w:t>10 §</w:t>
      </w:r>
      <w:r w:rsidRPr="00403067">
        <w:rPr>
          <w:sz w:val="18"/>
          <w:szCs w:val="18"/>
        </w:rPr>
        <w:t>    Bestämmelserna i 8 och 9 §</w:t>
      </w:r>
      <w:r>
        <w:rPr>
          <w:sz w:val="18"/>
          <w:szCs w:val="18"/>
        </w:rPr>
        <w:t>§</w:t>
      </w:r>
      <w:r w:rsidRPr="00403067">
        <w:rPr>
          <w:sz w:val="18"/>
          <w:szCs w:val="18"/>
        </w:rPr>
        <w:t xml:space="preserve"> ska gälla </w:t>
      </w:r>
      <w:r>
        <w:rPr>
          <w:sz w:val="18"/>
          <w:szCs w:val="18"/>
        </w:rPr>
        <w:t xml:space="preserve">även i fråga om avtal som ingås med </w:t>
      </w:r>
      <w:r w:rsidRPr="00403067">
        <w:rPr>
          <w:sz w:val="18"/>
          <w:szCs w:val="18"/>
        </w:rPr>
        <w:t xml:space="preserve">slutanvändare som är mikroföretag, </w:t>
      </w:r>
      <w:r>
        <w:rPr>
          <w:sz w:val="18"/>
          <w:szCs w:val="18"/>
        </w:rPr>
        <w:t xml:space="preserve">andra </w:t>
      </w:r>
      <w:r w:rsidRPr="00403067">
        <w:rPr>
          <w:sz w:val="18"/>
          <w:szCs w:val="18"/>
        </w:rPr>
        <w:t xml:space="preserve">små företag eller organisationer som drivs utan vinstsyfte, om inte </w:t>
      </w:r>
      <w:r>
        <w:rPr>
          <w:sz w:val="18"/>
          <w:szCs w:val="18"/>
        </w:rPr>
        <w:t xml:space="preserve">slutanvändaren </w:t>
      </w:r>
      <w:r w:rsidRPr="00403067">
        <w:rPr>
          <w:sz w:val="18"/>
          <w:szCs w:val="18"/>
        </w:rPr>
        <w:t>uttryckligen har samtyckt till att bestämmelserna från</w:t>
      </w:r>
      <w:r w:rsidRPr="00403067">
        <w:rPr>
          <w:sz w:val="18"/>
          <w:szCs w:val="18"/>
        </w:rPr>
        <w:softHyphen/>
        <w:t>gås.</w:t>
      </w:r>
    </w:p>
    <w:p w14:paraId="41391B3B" w14:textId="77777777" w:rsidR="00D85371" w:rsidRPr="00403067" w:rsidRDefault="00D85371" w:rsidP="00D85371">
      <w:pPr>
        <w:pStyle w:val="Brdtextmedindrag"/>
        <w:ind w:firstLine="0"/>
      </w:pPr>
    </w:p>
    <w:p w14:paraId="46D6757C" w14:textId="77777777" w:rsidR="00D85371" w:rsidRPr="00403067" w:rsidRDefault="00D85371" w:rsidP="00D85371">
      <w:pPr>
        <w:pStyle w:val="Brdtextmedindrag"/>
        <w:ind w:firstLine="0"/>
      </w:pPr>
      <w:r w:rsidRPr="00403067">
        <w:t>Paragrafen innebär att även andra kategorier av slutanvändare än enbart konsumenter skyddas av angivna bestämmelser. Den saknar motsvarighet i LEK. Para</w:t>
      </w:r>
      <w:r w:rsidRPr="00403067">
        <w:softHyphen/>
        <w:t>grafen genomför artikel 105.2 i EU-direktivet. Övervägandena finns i avsnitt 16.</w:t>
      </w:r>
      <w:r>
        <w:t>7</w:t>
      </w:r>
      <w:r w:rsidRPr="00403067">
        <w:t>.1.</w:t>
      </w:r>
    </w:p>
    <w:p w14:paraId="2C65E1BA" w14:textId="678BFE02" w:rsidR="00D85371" w:rsidRPr="00403067" w:rsidRDefault="00D85371" w:rsidP="00D85371">
      <w:pPr>
        <w:pStyle w:val="Brdtextmedindrag"/>
      </w:pPr>
      <w:r w:rsidRPr="00403067">
        <w:t>Paragrafen</w:t>
      </w:r>
      <w:r w:rsidRPr="00403067">
        <w:rPr>
          <w:i/>
        </w:rPr>
        <w:t xml:space="preserve"> </w:t>
      </w:r>
      <w:r w:rsidRPr="00403067">
        <w:t>utvidgar den krets av slutanvändare som omfattas av slut</w:t>
      </w:r>
      <w:r w:rsidRPr="00403067">
        <w:softHyphen/>
        <w:t>användar</w:t>
      </w:r>
      <w:r w:rsidRPr="00403067">
        <w:softHyphen/>
        <w:t>skyddet. Kravet på maximal bind</w:t>
      </w:r>
      <w:r w:rsidRPr="00403067">
        <w:softHyphen/>
        <w:t>ningstid samt kraven på ett av</w:t>
      </w:r>
      <w:r w:rsidR="001A3CE3">
        <w:softHyphen/>
      </w:r>
      <w:r w:rsidRPr="00403067">
        <w:t>betal</w:t>
      </w:r>
      <w:r w:rsidRPr="00403067">
        <w:softHyphen/>
        <w:t>nings</w:t>
      </w:r>
      <w:r w:rsidRPr="00403067">
        <w:softHyphen/>
        <w:t>kontrakt om anlägg</w:t>
      </w:r>
      <w:r>
        <w:t>ande</w:t>
      </w:r>
      <w:r w:rsidRPr="00403067">
        <w:t xml:space="preserve"> av en fysisk anslutning till ett elektro</w:t>
      </w:r>
      <w:r w:rsidR="001A3CE3">
        <w:softHyphen/>
      </w:r>
      <w:r w:rsidRPr="00403067">
        <w:t xml:space="preserve">niskt kommunikationsnät ska som utgångspunkt också gälla för avtal som ingås med mikroföretag, </w:t>
      </w:r>
      <w:r>
        <w:t xml:space="preserve">andra </w:t>
      </w:r>
      <w:r w:rsidRPr="00403067">
        <w:t>små företag eller organisa</w:t>
      </w:r>
      <w:r w:rsidRPr="00403067">
        <w:softHyphen/>
        <w:t>tioner som drivs utan vinstsyfte. Om dessa slutanvändare uttryckligen har samtyckt till att bestämmelserna frångås</w:t>
      </w:r>
      <w:r>
        <w:t>,</w:t>
      </w:r>
      <w:r w:rsidRPr="00403067">
        <w:t xml:space="preserve"> är kraven inte tillämpliga. Mikro</w:t>
      </w:r>
      <w:r w:rsidRPr="00403067">
        <w:softHyphen/>
        <w:t>företag och små företag definieras i 1 kap. 7 §. Med organisationer som drivs utan vinst</w:t>
      </w:r>
      <w:r w:rsidR="001A3CE3">
        <w:softHyphen/>
      </w:r>
      <w:r w:rsidRPr="00403067">
        <w:t>syfte avses t.ex. välgörenhetsorganisationer eller andra typer av all</w:t>
      </w:r>
      <w:r>
        <w:softHyphen/>
      </w:r>
      <w:r w:rsidRPr="00403067">
        <w:t>män</w:t>
      </w:r>
      <w:r w:rsidR="001A3CE3">
        <w:softHyphen/>
      </w:r>
      <w:r w:rsidRPr="00403067">
        <w:t>nyttiga organisationer.</w:t>
      </w:r>
    </w:p>
    <w:p w14:paraId="5B916194" w14:textId="77777777" w:rsidR="00D85371" w:rsidRPr="00403067" w:rsidRDefault="00D85371" w:rsidP="00D85371">
      <w:pPr>
        <w:pStyle w:val="Rubrik4utannumrering"/>
      </w:pPr>
      <w:r w:rsidRPr="00403067">
        <w:t>Ändring och uppsägning av avtal</w:t>
      </w:r>
    </w:p>
    <w:p w14:paraId="73594FC4" w14:textId="77777777" w:rsidR="00D85371" w:rsidRPr="00403067" w:rsidRDefault="00D85371" w:rsidP="00F775E2">
      <w:pPr>
        <w:pStyle w:val="Brdtext"/>
        <w:rPr>
          <w:sz w:val="18"/>
          <w:szCs w:val="18"/>
        </w:rPr>
      </w:pPr>
      <w:r w:rsidRPr="00403067">
        <w:rPr>
          <w:b/>
          <w:sz w:val="18"/>
          <w:szCs w:val="18"/>
        </w:rPr>
        <w:t>11 §</w:t>
      </w:r>
      <w:r w:rsidRPr="00403067">
        <w:rPr>
          <w:sz w:val="18"/>
          <w:szCs w:val="18"/>
        </w:rPr>
        <w:t>    När det gäller överföringstjänster som används för tillhandahållande av maskin</w:t>
      </w:r>
      <w:r>
        <w:rPr>
          <w:sz w:val="18"/>
          <w:szCs w:val="18"/>
        </w:rPr>
        <w:t>-</w:t>
      </w:r>
      <w:r w:rsidRPr="00403067">
        <w:rPr>
          <w:sz w:val="18"/>
          <w:szCs w:val="18"/>
        </w:rPr>
        <w:t>till</w:t>
      </w:r>
      <w:r>
        <w:rPr>
          <w:sz w:val="18"/>
          <w:szCs w:val="18"/>
        </w:rPr>
        <w:t>-</w:t>
      </w:r>
      <w:r w:rsidRPr="00403067">
        <w:rPr>
          <w:sz w:val="18"/>
          <w:szCs w:val="18"/>
        </w:rPr>
        <w:t>maskin-tjänster avses med slutanvändare i 12 och 16 §§ endast kon</w:t>
      </w:r>
      <w:r w:rsidRPr="00403067">
        <w:rPr>
          <w:sz w:val="18"/>
          <w:szCs w:val="18"/>
        </w:rPr>
        <w:softHyphen/>
        <w:t>sumenter, mikroföretag</w:t>
      </w:r>
      <w:r>
        <w:rPr>
          <w:sz w:val="18"/>
          <w:szCs w:val="18"/>
        </w:rPr>
        <w:t xml:space="preserve"> och andra</w:t>
      </w:r>
      <w:r w:rsidRPr="00403067">
        <w:rPr>
          <w:sz w:val="18"/>
          <w:szCs w:val="18"/>
        </w:rPr>
        <w:t xml:space="preserve"> små företag </w:t>
      </w:r>
      <w:r>
        <w:rPr>
          <w:sz w:val="18"/>
          <w:szCs w:val="18"/>
        </w:rPr>
        <w:t>samt</w:t>
      </w:r>
      <w:r w:rsidRPr="00403067">
        <w:rPr>
          <w:sz w:val="18"/>
          <w:szCs w:val="18"/>
        </w:rPr>
        <w:t xml:space="preserve"> organisationer som drivs utan vinstsyfte.</w:t>
      </w:r>
    </w:p>
    <w:p w14:paraId="44560CB6" w14:textId="77777777" w:rsidR="00D85371" w:rsidRPr="00403067" w:rsidRDefault="00D85371" w:rsidP="00D85371">
      <w:pPr>
        <w:pStyle w:val="Brdtextmedindrag"/>
      </w:pPr>
    </w:p>
    <w:p w14:paraId="34327B5C" w14:textId="77777777" w:rsidR="00D85371" w:rsidRPr="00403067" w:rsidRDefault="00D85371" w:rsidP="00D85371">
      <w:pPr>
        <w:pStyle w:val="Brdtextmedindrag"/>
        <w:ind w:firstLine="0"/>
      </w:pPr>
      <w:r w:rsidRPr="00403067">
        <w:t>Paragrafen innebär att kretsen av slutanvändare som skyddas av bestäm</w:t>
      </w:r>
      <w:r w:rsidRPr="00403067">
        <w:softHyphen/>
        <w:t>melser</w:t>
      </w:r>
      <w:r w:rsidRPr="00403067">
        <w:softHyphen/>
        <w:t>na snävas in när det gäller vissa tjänster. Den saknar motsvarighet i LEK. Paragrafen genom</w:t>
      </w:r>
      <w:r w:rsidRPr="00403067">
        <w:softHyphen/>
        <w:t>för artikel 105.7 i EU-direktivet. Övervägandena finns i avsnitt 16.</w:t>
      </w:r>
      <w:r>
        <w:t>7</w:t>
      </w:r>
      <w:r w:rsidRPr="00403067">
        <w:t>.2 och 16.</w:t>
      </w:r>
      <w:r>
        <w:t>7</w:t>
      </w:r>
      <w:r w:rsidRPr="00403067">
        <w:t>.5.</w:t>
      </w:r>
    </w:p>
    <w:p w14:paraId="0FB338B7" w14:textId="6A29C67E" w:rsidR="00D85371" w:rsidRPr="00403067" w:rsidRDefault="00D85371" w:rsidP="00D85371">
      <w:pPr>
        <w:pStyle w:val="Brdtextmedindrag"/>
      </w:pPr>
      <w:r w:rsidRPr="00A23148">
        <w:rPr>
          <w:spacing w:val="-2"/>
        </w:rPr>
        <w:t>Paragrafen omfattar endast överföringstjänster som används för till</w:t>
      </w:r>
      <w:r w:rsidRPr="00A23148">
        <w:rPr>
          <w:spacing w:val="-2"/>
        </w:rPr>
        <w:softHyphen/>
        <w:t>handa</w:t>
      </w:r>
      <w:r w:rsidRPr="00A23148">
        <w:rPr>
          <w:spacing w:val="-2"/>
        </w:rPr>
        <w:softHyphen/>
      </w:r>
      <w:r w:rsidR="00A23148" w:rsidRPr="00A23148">
        <w:rPr>
          <w:spacing w:val="-2"/>
        </w:rPr>
        <w:softHyphen/>
      </w:r>
      <w:r w:rsidRPr="00403067">
        <w:t>hållande av maskin</w:t>
      </w:r>
      <w:r>
        <w:t>-</w:t>
      </w:r>
      <w:r w:rsidRPr="00403067">
        <w:t>till</w:t>
      </w:r>
      <w:r>
        <w:t>-</w:t>
      </w:r>
      <w:r w:rsidRPr="00403067">
        <w:t>maskin-tjänster. För andra elektroniska kom</w:t>
      </w:r>
      <w:r w:rsidRPr="00403067">
        <w:softHyphen/>
        <w:t>muni</w:t>
      </w:r>
      <w:r w:rsidRPr="00403067">
        <w:softHyphen/>
        <w:t>ka</w:t>
      </w:r>
      <w:r w:rsidRPr="00403067">
        <w:softHyphen/>
        <w:t>tionstjänster gäller bestämmelserna till förmån för alla slut</w:t>
      </w:r>
      <w:r w:rsidRPr="00403067">
        <w:softHyphen/>
        <w:t xml:space="preserve">användare. De </w:t>
      </w:r>
      <w:r>
        <w:t xml:space="preserve">paragrafer </w:t>
      </w:r>
      <w:r w:rsidRPr="00403067">
        <w:t>som pekas ut behandlar ändring av avtal och kompensation till tillhandahållaren vid uppsägning av avtalet i förtid. Mikroföretag och små företag definieras i 1 kap. 7 §. Med orga</w:t>
      </w:r>
      <w:r w:rsidRPr="00403067">
        <w:softHyphen/>
        <w:t>ni</w:t>
      </w:r>
      <w:r w:rsidRPr="00403067">
        <w:softHyphen/>
        <w:t>sa</w:t>
      </w:r>
      <w:r w:rsidRPr="00403067">
        <w:softHyphen/>
        <w:t>tioner som drivs utan vinstsyfte avses t.ex. välgörenhets</w:t>
      </w:r>
      <w:r w:rsidRPr="00403067">
        <w:softHyphen/>
        <w:t>organisa</w:t>
      </w:r>
      <w:r w:rsidRPr="00403067">
        <w:softHyphen/>
        <w:t>tioner eller andra typer av all</w:t>
      </w:r>
      <w:r w:rsidR="00A23148">
        <w:softHyphen/>
      </w:r>
      <w:r w:rsidRPr="00403067">
        <w:t>män</w:t>
      </w:r>
      <w:r w:rsidR="00A23148">
        <w:softHyphen/>
      </w:r>
      <w:r w:rsidRPr="00403067">
        <w:t>nyttiga organisationer.</w:t>
      </w:r>
    </w:p>
    <w:p w14:paraId="6993721C" w14:textId="77777777" w:rsidR="00D85371" w:rsidRPr="00403067" w:rsidRDefault="00D85371" w:rsidP="00D85371">
      <w:pPr>
        <w:pStyle w:val="Brdtextmedindrag"/>
      </w:pPr>
    </w:p>
    <w:p w14:paraId="588D8DC3" w14:textId="77777777" w:rsidR="00D85371" w:rsidRPr="00403067" w:rsidRDefault="00D85371" w:rsidP="00D85371">
      <w:pPr>
        <w:pStyle w:val="Brdtextmedindrag"/>
        <w:ind w:firstLine="0"/>
        <w:rPr>
          <w:sz w:val="18"/>
          <w:szCs w:val="18"/>
        </w:rPr>
      </w:pPr>
      <w:r w:rsidRPr="00403067">
        <w:rPr>
          <w:b/>
          <w:sz w:val="18"/>
          <w:szCs w:val="18"/>
        </w:rPr>
        <w:t>12 §</w:t>
      </w:r>
      <w:r w:rsidRPr="00403067">
        <w:rPr>
          <w:sz w:val="18"/>
          <w:szCs w:val="18"/>
        </w:rPr>
        <w:t>    Om den som tillhandahåller en slutanvändare en allmänt tillgänglig elektronisk kommunikationstjänst vill ändra avtalet, ska slutanvändaren på ett klart och be</w:t>
      </w:r>
      <w:r w:rsidRPr="00403067">
        <w:rPr>
          <w:sz w:val="18"/>
          <w:szCs w:val="18"/>
        </w:rPr>
        <w:softHyphen/>
        <w:t>grip</w:t>
      </w:r>
      <w:r w:rsidRPr="00403067">
        <w:rPr>
          <w:sz w:val="18"/>
          <w:szCs w:val="18"/>
        </w:rPr>
        <w:softHyphen/>
        <w:t>ligt sätt underrättas om ändringen minst en månad innan den träder i kraft. Underrättelsen ska lämnas på ett varaktigt medium och innehålla information om slutanvändarens rätt att säga upp avtalet.</w:t>
      </w:r>
    </w:p>
    <w:p w14:paraId="498459C4" w14:textId="77777777" w:rsidR="00D85371" w:rsidRPr="00403067" w:rsidRDefault="00D85371" w:rsidP="00D85371">
      <w:pPr>
        <w:pStyle w:val="Brdtextmedindrag"/>
        <w:rPr>
          <w:sz w:val="18"/>
          <w:szCs w:val="18"/>
        </w:rPr>
      </w:pPr>
      <w:r w:rsidRPr="00403067">
        <w:rPr>
          <w:sz w:val="18"/>
          <w:szCs w:val="18"/>
        </w:rPr>
        <w:t>Inom tre månader från underrättelsen får en slutanvändare som inte godtar de nya vill</w:t>
      </w:r>
      <w:r w:rsidRPr="00403067">
        <w:rPr>
          <w:sz w:val="18"/>
          <w:szCs w:val="18"/>
        </w:rPr>
        <w:softHyphen/>
        <w:t>koren säga upp avtalet utan ytterligare kostnad.</w:t>
      </w:r>
    </w:p>
    <w:p w14:paraId="75748B91" w14:textId="77777777" w:rsidR="00D85371" w:rsidRPr="00403067" w:rsidRDefault="00D85371" w:rsidP="00D85371">
      <w:pPr>
        <w:pStyle w:val="Brdtextmedindrag"/>
        <w:rPr>
          <w:sz w:val="18"/>
          <w:szCs w:val="18"/>
        </w:rPr>
      </w:pPr>
      <w:r w:rsidRPr="00403067">
        <w:rPr>
          <w:sz w:val="18"/>
          <w:szCs w:val="18"/>
        </w:rPr>
        <w:t>Första och andra styckena gäller inte</w:t>
      </w:r>
    </w:p>
    <w:p w14:paraId="131B31F0" w14:textId="77777777" w:rsidR="00D85371" w:rsidRPr="00403067" w:rsidRDefault="00D85371" w:rsidP="00D85371">
      <w:pPr>
        <w:pStyle w:val="Brdtextmedindrag"/>
        <w:rPr>
          <w:sz w:val="18"/>
          <w:szCs w:val="18"/>
        </w:rPr>
      </w:pPr>
      <w:r w:rsidRPr="00403067">
        <w:rPr>
          <w:sz w:val="18"/>
          <w:szCs w:val="18"/>
        </w:rPr>
        <w:t>1. nummeroberoende interpersonella kommunikationstjänster, eller</w:t>
      </w:r>
    </w:p>
    <w:p w14:paraId="15578C32" w14:textId="77777777" w:rsidR="00D85371" w:rsidRDefault="00D85371" w:rsidP="00D85371">
      <w:pPr>
        <w:pStyle w:val="Brdtextmedindrag"/>
        <w:rPr>
          <w:sz w:val="18"/>
          <w:szCs w:val="18"/>
        </w:rPr>
      </w:pPr>
      <w:r w:rsidRPr="00403067">
        <w:rPr>
          <w:sz w:val="18"/>
          <w:szCs w:val="18"/>
        </w:rPr>
        <w:t>2. om ändringen av avtalet</w:t>
      </w:r>
    </w:p>
    <w:p w14:paraId="5AAA22FE" w14:textId="77777777" w:rsidR="00D85371" w:rsidRDefault="00D85371" w:rsidP="00D85371">
      <w:pPr>
        <w:pStyle w:val="Brdtextmedindrag"/>
        <w:rPr>
          <w:sz w:val="18"/>
          <w:szCs w:val="18"/>
        </w:rPr>
      </w:pPr>
      <w:r>
        <w:rPr>
          <w:sz w:val="18"/>
          <w:szCs w:val="18"/>
        </w:rPr>
        <w:t>a) </w:t>
      </w:r>
      <w:r w:rsidRPr="00403067">
        <w:rPr>
          <w:sz w:val="18"/>
          <w:szCs w:val="18"/>
        </w:rPr>
        <w:t>enbart är till slutanvändarens fördel,</w:t>
      </w:r>
    </w:p>
    <w:p w14:paraId="4C0D5964" w14:textId="77777777" w:rsidR="00D85371" w:rsidRDefault="00D85371" w:rsidP="00D85371">
      <w:pPr>
        <w:pStyle w:val="Brdtextmedindrag"/>
        <w:rPr>
          <w:sz w:val="18"/>
          <w:szCs w:val="18"/>
        </w:rPr>
      </w:pPr>
      <w:r>
        <w:rPr>
          <w:sz w:val="18"/>
          <w:szCs w:val="18"/>
        </w:rPr>
        <w:t>b) </w:t>
      </w:r>
      <w:r w:rsidRPr="00403067">
        <w:rPr>
          <w:sz w:val="18"/>
          <w:szCs w:val="18"/>
        </w:rPr>
        <w:t>är av rent admini</w:t>
      </w:r>
      <w:r w:rsidRPr="00403067">
        <w:rPr>
          <w:sz w:val="18"/>
          <w:szCs w:val="18"/>
        </w:rPr>
        <w:softHyphen/>
        <w:t>strativ karaktär och inte får några negativa konsekvenser för slutanvändaren</w:t>
      </w:r>
      <w:r>
        <w:rPr>
          <w:sz w:val="18"/>
          <w:szCs w:val="18"/>
        </w:rPr>
        <w:t>,</w:t>
      </w:r>
      <w:r w:rsidRPr="00403067">
        <w:rPr>
          <w:sz w:val="18"/>
          <w:szCs w:val="18"/>
        </w:rPr>
        <w:t xml:space="preserve"> eller</w:t>
      </w:r>
    </w:p>
    <w:p w14:paraId="372B397B" w14:textId="77777777" w:rsidR="00D85371" w:rsidRPr="00403067" w:rsidRDefault="00D85371" w:rsidP="00F775E2">
      <w:pPr>
        <w:pStyle w:val="Brdtextmedindrag"/>
        <w:rPr>
          <w:sz w:val="18"/>
          <w:szCs w:val="18"/>
        </w:rPr>
      </w:pPr>
      <w:r w:rsidRPr="00E26EE5">
        <w:rPr>
          <w:sz w:val="18"/>
          <w:szCs w:val="18"/>
        </w:rPr>
        <w:lastRenderedPageBreak/>
        <w:t>c) krävs för att avtalet ska vara förenligt med</w:t>
      </w:r>
      <w:r w:rsidRPr="00403067">
        <w:rPr>
          <w:sz w:val="18"/>
          <w:szCs w:val="18"/>
        </w:rPr>
        <w:t xml:space="preserve"> unionsrätt</w:t>
      </w:r>
      <w:r>
        <w:rPr>
          <w:sz w:val="18"/>
          <w:szCs w:val="18"/>
        </w:rPr>
        <w:t>en</w:t>
      </w:r>
      <w:r w:rsidRPr="00403067">
        <w:rPr>
          <w:sz w:val="18"/>
          <w:szCs w:val="18"/>
        </w:rPr>
        <w:t xml:space="preserve"> eller nationell rätt.</w:t>
      </w:r>
    </w:p>
    <w:p w14:paraId="1048E998" w14:textId="77777777" w:rsidR="00D85371" w:rsidRPr="00403067" w:rsidRDefault="00D85371" w:rsidP="00D85371">
      <w:pPr>
        <w:pStyle w:val="Brdtextmedindrag"/>
      </w:pPr>
    </w:p>
    <w:p w14:paraId="583631C0" w14:textId="17E953C6" w:rsidR="00D85371" w:rsidRPr="00403067" w:rsidRDefault="00D85371" w:rsidP="00D85371">
      <w:pPr>
        <w:pStyle w:val="Brdtext"/>
      </w:pPr>
      <w:r w:rsidRPr="00403067">
        <w:t xml:space="preserve">Paragrafen behandlar ändring av avtal. Den motsvarar delvis 5 kap. 16 § första stycket LEK (se prop. 2002/03:110 </w:t>
      </w:r>
      <w:r w:rsidR="00EB24E6">
        <w:t>s. 2</w:t>
      </w:r>
      <w:r w:rsidRPr="00403067">
        <w:t xml:space="preserve">35 och 388 och prop. 2010/ 11:115 </w:t>
      </w:r>
      <w:r w:rsidR="00EB24E6">
        <w:t>s. 9</w:t>
      </w:r>
      <w:r w:rsidRPr="00403067">
        <w:t>6 och 178 f.). Paragrafen genomför artikel 105.4 i EU-direktivet. Övervägandena finns i avsnitt 16.</w:t>
      </w:r>
      <w:r>
        <w:t>7</w:t>
      </w:r>
      <w:r w:rsidRPr="00403067">
        <w:t>.2.</w:t>
      </w:r>
    </w:p>
    <w:p w14:paraId="321F822B" w14:textId="77777777" w:rsidR="00D85371" w:rsidRPr="00403067" w:rsidRDefault="00D85371" w:rsidP="00D85371">
      <w:pPr>
        <w:pStyle w:val="Brdtextmedindrag"/>
      </w:pPr>
      <w:r w:rsidRPr="00403067">
        <w:t xml:space="preserve">Ändringen i </w:t>
      </w:r>
      <w:r w:rsidRPr="00403067">
        <w:rPr>
          <w:i/>
          <w:iCs/>
        </w:rPr>
        <w:t>första stycket</w:t>
      </w:r>
      <w:r w:rsidRPr="00403067">
        <w:t xml:space="preserve"> innebär att ett kvalitetskrav för under</w:t>
      </w:r>
      <w:r w:rsidRPr="00403067">
        <w:softHyphen/>
      </w:r>
      <w:r w:rsidRPr="00403067">
        <w:softHyphen/>
        <w:t>rättelsen införs genom att det anges att slutanvändaren på ett klart och be</w:t>
      </w:r>
      <w:r w:rsidRPr="00403067">
        <w:softHyphen/>
        <w:t>grip</w:t>
      </w:r>
      <w:r w:rsidRPr="00403067">
        <w:softHyphen/>
        <w:t>ligt sätt ska underrättas om ändringen. Skyldigheten att i under</w:t>
      </w:r>
      <w:r w:rsidRPr="00403067">
        <w:softHyphen/>
        <w:t>rättelsen upplysa om rätten att säga upp avtalet finns kvar. Av lagtexten framgår nu också att underrättelsen ska lämnas på ett varaktigt medium. Uttrycket varaktigt medium har samma innebörd som i det s.k. konsumenträttighets</w:t>
      </w:r>
      <w:r w:rsidRPr="00403067">
        <w:softHyphen/>
        <w:t>direktivet, dvs. Europa</w:t>
      </w:r>
      <w:r w:rsidRPr="00403067">
        <w:softHyphen/>
        <w:t xml:space="preserve">parlamentets och rådets direktiv 2011/83/EU </w:t>
      </w:r>
      <w:r>
        <w:t xml:space="preserve">av den 25 oktober 2011 </w:t>
      </w:r>
      <w:r w:rsidRPr="00403067">
        <w:t>om konsument</w:t>
      </w:r>
      <w:r w:rsidRPr="00403067">
        <w:softHyphen/>
        <w:t>rättigheter och om ändring av rådets direk</w:t>
      </w:r>
      <w:r>
        <w:softHyphen/>
      </w:r>
      <w:r w:rsidRPr="00403067">
        <w:t>tiv 93/13/EEG och Europa</w:t>
      </w:r>
      <w:r w:rsidRPr="00403067">
        <w:softHyphen/>
        <w:t>parlamentets och rådets direktiv 1999/44/EG och om upp</w:t>
      </w:r>
      <w:r w:rsidRPr="00403067">
        <w:softHyphen/>
        <w:t>hävan</w:t>
      </w:r>
      <w:r w:rsidRPr="00403067">
        <w:softHyphen/>
        <w:t>de av rådets direktiv 85/577/EEG och Europa</w:t>
      </w:r>
      <w:r>
        <w:softHyphen/>
      </w:r>
      <w:r w:rsidRPr="00403067">
        <w:t>parla</w:t>
      </w:r>
      <w:r>
        <w:softHyphen/>
      </w:r>
      <w:r w:rsidRPr="00403067">
        <w:t>men</w:t>
      </w:r>
      <w:r>
        <w:softHyphen/>
      </w:r>
      <w:r w:rsidRPr="00403067">
        <w:t>tets och rådets direktiv 97/7/EG. I artikel 2.10 i det direktivet definieras varaktigt medium som varje medel som gör det möjligt för konsumenten eller näringsidkaren att bevara information som riktas till vederbörande personligen på sådant sätt att den är tillgänglig för användning i framtiden under en tid som är lämplig med hänsyn till vad som är avsikten med informationen och att den bevarade informationen kan återges oförändrad.</w:t>
      </w:r>
    </w:p>
    <w:p w14:paraId="7DD18947" w14:textId="77777777" w:rsidR="00D85371" w:rsidRPr="00403067" w:rsidRDefault="00D85371" w:rsidP="00D85371">
      <w:pPr>
        <w:pStyle w:val="Brdtextmedindrag"/>
      </w:pPr>
      <w:r w:rsidRPr="00403067">
        <w:t xml:space="preserve">Bestämmelsen om rätt att säga upp avtalet vid en villkorsändring flyttas till ett nytt </w:t>
      </w:r>
      <w:r w:rsidRPr="00403067">
        <w:rPr>
          <w:i/>
        </w:rPr>
        <w:t>andra stycke.</w:t>
      </w:r>
      <w:r w:rsidRPr="00403067">
        <w:t xml:space="preserve"> Ändringen innebär en förlängd tidsfrist för en slut</w:t>
      </w:r>
      <w:r w:rsidRPr="00403067">
        <w:softHyphen/>
        <w:t>använd</w:t>
      </w:r>
      <w:r w:rsidRPr="00403067">
        <w:softHyphen/>
        <w:t>are att säga upp avtalet med anledning av underrättelsen om vill</w:t>
      </w:r>
      <w:r w:rsidRPr="00403067">
        <w:softHyphen/>
        <w:t>korsändring. En slutanvändare har rätt att inom tre månader från underrättelsen säga upp avtalet. Bestäm</w:t>
      </w:r>
      <w:r w:rsidRPr="00403067">
        <w:softHyphen/>
        <w:t>melsen har civilrättslig verkan på så sätt att en slutanvändare med stöd av bestämmelsen kan säga upp avtalet med tillhandahållaren. Om en tillhandahållare t.ex. under</w:t>
      </w:r>
      <w:r w:rsidRPr="00403067">
        <w:softHyphen/>
        <w:t>rättar slut</w:t>
      </w:r>
      <w:r>
        <w:softHyphen/>
      </w:r>
      <w:r w:rsidRPr="00403067">
        <w:t>använ</w:t>
      </w:r>
      <w:r>
        <w:softHyphen/>
      </w:r>
      <w:r w:rsidRPr="00403067">
        <w:t>dar</w:t>
      </w:r>
      <w:r w:rsidRPr="00403067">
        <w:softHyphen/>
        <w:t>en om villkors</w:t>
      </w:r>
      <w:r w:rsidRPr="00403067">
        <w:softHyphen/>
        <w:t>ändringen en månad innan den träder i kraft innebär det att slut</w:t>
      </w:r>
      <w:r w:rsidRPr="00403067">
        <w:softHyphen/>
        <w:t>användaren har två månader på sig att ta ställning till utfallet av ändringen</w:t>
      </w:r>
      <w:r>
        <w:t xml:space="preserve"> sedan den har trätt i kraft</w:t>
      </w:r>
      <w:r w:rsidRPr="00403067">
        <w:t>. Gäller ändringen priset för tjänsten finns det därmed tid för slutanvändaren att ta del av fakturor som gäller för tiden efter vill</w:t>
      </w:r>
      <w:r w:rsidRPr="00403067">
        <w:softHyphen/>
        <w:t>kors</w:t>
      </w:r>
      <w:r w:rsidRPr="00403067">
        <w:softHyphen/>
        <w:t>ändringen.</w:t>
      </w:r>
    </w:p>
    <w:p w14:paraId="6A8C6AF1" w14:textId="0C4D0CA7" w:rsidR="00D85371" w:rsidRPr="00403067" w:rsidRDefault="00D85371" w:rsidP="00F775E2">
      <w:pPr>
        <w:pStyle w:val="Brdtextmedindrag"/>
      </w:pPr>
      <w:r w:rsidRPr="00403067">
        <w:t>En ändring görs också så att rätten att säga upp avtalet gäller utan ytter</w:t>
      </w:r>
      <w:r w:rsidR="001A3CE3">
        <w:softHyphen/>
      </w:r>
      <w:r w:rsidRPr="00403067">
        <w:t>ligare kostnad</w:t>
      </w:r>
      <w:r>
        <w:t>, till skillnad från det som hittills har gällt enligt LEK</w:t>
      </w:r>
      <w:r w:rsidR="00212DFD">
        <w:t>,</w:t>
      </w:r>
      <w:r>
        <w:t xml:space="preserve"> dvs. att uppsägningen inte får innebära någon kostnad, avgift eller annan för</w:t>
      </w:r>
      <w:r w:rsidR="001A3CE3">
        <w:softHyphen/>
      </w:r>
      <w:r>
        <w:t>pliktelse</w:t>
      </w:r>
      <w:r w:rsidRPr="00403067">
        <w:t xml:space="preserve">. </w:t>
      </w:r>
      <w:r>
        <w:t>Ändringen är en följd av den fullharmoniserade direktivs</w:t>
      </w:r>
      <w:r>
        <w:softHyphen/>
        <w:t>regle</w:t>
      </w:r>
      <w:r w:rsidR="001A3CE3">
        <w:softHyphen/>
      </w:r>
      <w:r>
        <w:t>ringen.</w:t>
      </w:r>
    </w:p>
    <w:p w14:paraId="27EF8D06" w14:textId="77777777" w:rsidR="00D85371" w:rsidRPr="00403067" w:rsidRDefault="00D85371" w:rsidP="00D85371">
      <w:pPr>
        <w:pStyle w:val="Brdtextmedindrag"/>
      </w:pPr>
      <w:r w:rsidRPr="00403067">
        <w:t xml:space="preserve">I det nya </w:t>
      </w:r>
      <w:r w:rsidRPr="00403067">
        <w:rPr>
          <w:i/>
        </w:rPr>
        <w:t xml:space="preserve">tredje stycket </w:t>
      </w:r>
      <w:r w:rsidRPr="00403067">
        <w:t>avgränsas paragrafens tillämpningsområde.</w:t>
      </w:r>
    </w:p>
    <w:p w14:paraId="2C01E11E" w14:textId="1F37F36E" w:rsidR="00D85371" w:rsidRPr="00403067" w:rsidRDefault="00D85371" w:rsidP="00D85371">
      <w:pPr>
        <w:pStyle w:val="Brdtextmedindrag"/>
      </w:pPr>
      <w:r w:rsidRPr="00CC413F">
        <w:rPr>
          <w:iCs/>
        </w:rPr>
        <w:t xml:space="preserve">Enligt </w:t>
      </w:r>
      <w:r>
        <w:rPr>
          <w:i/>
        </w:rPr>
        <w:t>p</w:t>
      </w:r>
      <w:r w:rsidRPr="00403067">
        <w:rPr>
          <w:i/>
        </w:rPr>
        <w:t>unkten 1</w:t>
      </w:r>
      <w:r w:rsidRPr="00403067">
        <w:t xml:space="preserve"> omfattar paragrafen </w:t>
      </w:r>
      <w:r>
        <w:t xml:space="preserve">inte </w:t>
      </w:r>
      <w:r w:rsidRPr="00403067">
        <w:t>nummeroberoende interperso</w:t>
      </w:r>
      <w:r>
        <w:softHyphen/>
      </w:r>
      <w:r w:rsidRPr="00403067">
        <w:t>nella kom</w:t>
      </w:r>
      <w:r w:rsidRPr="00403067">
        <w:softHyphen/>
        <w:t>mu</w:t>
      </w:r>
      <w:r w:rsidRPr="00403067">
        <w:softHyphen/>
        <w:t>ni</w:t>
      </w:r>
      <w:r w:rsidRPr="00403067">
        <w:softHyphen/>
        <w:t xml:space="preserve">kationstjänster. De tjänster som </w:t>
      </w:r>
      <w:r>
        <w:t xml:space="preserve">därmed </w:t>
      </w:r>
      <w:r w:rsidRPr="00403067">
        <w:t>träffas av bestäm</w:t>
      </w:r>
      <w:r>
        <w:softHyphen/>
      </w:r>
      <w:r w:rsidRPr="00403067">
        <w:t>melserna om ändring av avtal är internet</w:t>
      </w:r>
      <w:r>
        <w:softHyphen/>
      </w:r>
      <w:r w:rsidRPr="00403067">
        <w:t>anslutningstjänster, nummer</w:t>
      </w:r>
      <w:r>
        <w:softHyphen/>
      </w:r>
      <w:r w:rsidRPr="00403067">
        <w:t>baserade inter</w:t>
      </w:r>
      <w:r w:rsidRPr="00403067">
        <w:softHyphen/>
        <w:t>personella kom</w:t>
      </w:r>
      <w:r w:rsidRPr="00403067">
        <w:softHyphen/>
        <w:t>munikations</w:t>
      </w:r>
      <w:r>
        <w:softHyphen/>
      </w:r>
      <w:r w:rsidRPr="00403067">
        <w:t>tjänster och tjänster som helt eller huvud</w:t>
      </w:r>
      <w:r w:rsidRPr="00403067">
        <w:softHyphen/>
        <w:t>sak</w:t>
      </w:r>
      <w:r w:rsidRPr="00403067">
        <w:softHyphen/>
        <w:t>lig</w:t>
      </w:r>
      <w:r w:rsidRPr="00403067">
        <w:softHyphen/>
        <w:t>en utgörs av överföring av signaler, förutsatt att tjänster</w:t>
      </w:r>
      <w:r w:rsidR="00804B04">
        <w:softHyphen/>
      </w:r>
      <w:r w:rsidRPr="00403067">
        <w:t>na är allmänt till</w:t>
      </w:r>
      <w:r w:rsidRPr="00403067">
        <w:softHyphen/>
        <w:t>gängliga.</w:t>
      </w:r>
    </w:p>
    <w:p w14:paraId="5F260FBE" w14:textId="77777777" w:rsidR="00D85371" w:rsidRPr="00403067" w:rsidRDefault="00D85371" w:rsidP="00D85371">
      <w:pPr>
        <w:pStyle w:val="Brdtextmedindrag"/>
      </w:pPr>
      <w:r w:rsidRPr="00403067">
        <w:rPr>
          <w:i/>
        </w:rPr>
        <w:t>Punkten 2</w:t>
      </w:r>
      <w:r w:rsidRPr="00403067">
        <w:t xml:space="preserve"> innebär att en tillhandahållare under vissa förutsättningar kan ändra avtalet utan att iaktta kravet på underrättelse i första stycket. De situa</w:t>
      </w:r>
      <w:r w:rsidRPr="00403067">
        <w:softHyphen/>
        <w:t xml:space="preserve">tioner där kravet på underrättelse inte gäller specificeras i punkten. Det rör sig om fall där ändringen endast är till slutanvändarens fördel, administrativa ändringar som inte är till nackdel för slutanvändaren och </w:t>
      </w:r>
      <w:r w:rsidRPr="00403067">
        <w:lastRenderedPageBreak/>
        <w:t>ändringar som föranleds av bestämmelser i unionsrätt</w:t>
      </w:r>
      <w:r>
        <w:t>en</w:t>
      </w:r>
      <w:r w:rsidRPr="00403067">
        <w:t xml:space="preserve"> eller nationell rätt som tillhandahållaren måste rätta sig efter.</w:t>
      </w:r>
    </w:p>
    <w:p w14:paraId="5236CFAD" w14:textId="77777777" w:rsidR="00D85371" w:rsidRPr="00403067" w:rsidRDefault="00D85371" w:rsidP="00D85371">
      <w:pPr>
        <w:pStyle w:val="Brdtextmedindrag"/>
      </w:pPr>
      <w:r w:rsidRPr="00403067">
        <w:t xml:space="preserve">I övrigt ändras paragrafen som en följd av att </w:t>
      </w:r>
      <w:r>
        <w:t>uttrycket</w:t>
      </w:r>
      <w:r w:rsidRPr="00403067">
        <w:t xml:space="preserve"> slutanvändare ersätt</w:t>
      </w:r>
      <w:r w:rsidRPr="00403067">
        <w:softHyphen/>
        <w:t>er abonnent i EU-direktivet.</w:t>
      </w:r>
    </w:p>
    <w:p w14:paraId="1BCA1005" w14:textId="77777777" w:rsidR="00D85371" w:rsidRPr="00403067" w:rsidRDefault="00D85371" w:rsidP="00D85371">
      <w:pPr>
        <w:pStyle w:val="Brdtextmedindrag"/>
      </w:pPr>
      <w:r w:rsidRPr="00403067">
        <w:t>Enligt 11 § snävas den krets av slutanvändare som skyddas av paragra</w:t>
      </w:r>
      <w:r>
        <w:softHyphen/>
      </w:r>
      <w:r w:rsidRPr="00403067">
        <w:t>fen in när det gäller vissa tjänster.</w:t>
      </w:r>
    </w:p>
    <w:p w14:paraId="31D54012" w14:textId="77777777" w:rsidR="00D85371" w:rsidRPr="00403067" w:rsidRDefault="00D85371" w:rsidP="00D85371">
      <w:pPr>
        <w:pStyle w:val="Brdtextmedindrag"/>
        <w:ind w:firstLine="0"/>
      </w:pPr>
    </w:p>
    <w:p w14:paraId="5D07CB7A" w14:textId="77777777" w:rsidR="00D85371" w:rsidRDefault="00D85371" w:rsidP="00F775E2">
      <w:pPr>
        <w:pStyle w:val="Brdtextmedindrag"/>
        <w:ind w:firstLine="0"/>
        <w:rPr>
          <w:sz w:val="18"/>
          <w:szCs w:val="18"/>
        </w:rPr>
      </w:pPr>
      <w:r w:rsidRPr="00403067">
        <w:rPr>
          <w:b/>
          <w:sz w:val="18"/>
          <w:szCs w:val="18"/>
        </w:rPr>
        <w:t>13 §</w:t>
      </w:r>
      <w:r w:rsidRPr="00403067">
        <w:rPr>
          <w:sz w:val="18"/>
          <w:szCs w:val="18"/>
        </w:rPr>
        <w:t>    Den som tillhandahåller en allmänt tillgänglig elektronisk kommunikations</w:t>
      </w:r>
      <w:r w:rsidRPr="00403067">
        <w:rPr>
          <w:sz w:val="18"/>
          <w:szCs w:val="18"/>
        </w:rPr>
        <w:softHyphen/>
        <w:t>tjänst får i ett avtal med en konsument inte ställa upp villkor som innebär att upp</w:t>
      </w:r>
      <w:r w:rsidRPr="00403067">
        <w:rPr>
          <w:sz w:val="18"/>
          <w:szCs w:val="18"/>
        </w:rPr>
        <w:softHyphen/>
        <w:t>säg</w:t>
      </w:r>
      <w:r w:rsidRPr="00403067">
        <w:rPr>
          <w:sz w:val="18"/>
          <w:szCs w:val="18"/>
        </w:rPr>
        <w:softHyphen/>
        <w:t>nings</w:t>
      </w:r>
      <w:r w:rsidRPr="00403067">
        <w:rPr>
          <w:sz w:val="18"/>
          <w:szCs w:val="18"/>
        </w:rPr>
        <w:softHyphen/>
        <w:t>tiden för konsumenten är längre än en månad.</w:t>
      </w:r>
      <w:r>
        <w:rPr>
          <w:sz w:val="18"/>
          <w:szCs w:val="18"/>
        </w:rPr>
        <w:t xml:space="preserve"> I fråga om </w:t>
      </w:r>
      <w:r w:rsidRPr="00403067">
        <w:rPr>
          <w:sz w:val="18"/>
          <w:szCs w:val="18"/>
        </w:rPr>
        <w:t xml:space="preserve">ett avtal med bindningstid får </w:t>
      </w:r>
      <w:r>
        <w:rPr>
          <w:sz w:val="18"/>
          <w:szCs w:val="18"/>
        </w:rPr>
        <w:t xml:space="preserve">villkoren </w:t>
      </w:r>
      <w:r w:rsidRPr="00403067">
        <w:rPr>
          <w:sz w:val="18"/>
          <w:szCs w:val="18"/>
        </w:rPr>
        <w:t>inte innebära att konsumenten måste säga upp avtalet tidigare än en månad före bindningstidens utgång för att av</w:t>
      </w:r>
      <w:r w:rsidRPr="00403067">
        <w:rPr>
          <w:sz w:val="18"/>
          <w:szCs w:val="18"/>
        </w:rPr>
        <w:softHyphen/>
        <w:t>talet ska upphöra att gälla vid den tidpunkten.</w:t>
      </w:r>
    </w:p>
    <w:p w14:paraId="0F15F877" w14:textId="77777777" w:rsidR="00D85371" w:rsidRPr="00403067" w:rsidRDefault="00D85371" w:rsidP="00F775E2">
      <w:pPr>
        <w:pStyle w:val="Brdtextmedindrag"/>
        <w:rPr>
          <w:sz w:val="18"/>
          <w:szCs w:val="18"/>
        </w:rPr>
      </w:pPr>
      <w:r w:rsidRPr="00403067">
        <w:rPr>
          <w:sz w:val="18"/>
          <w:szCs w:val="18"/>
        </w:rPr>
        <w:t>Första stycke</w:t>
      </w:r>
      <w:r>
        <w:rPr>
          <w:sz w:val="18"/>
          <w:szCs w:val="18"/>
        </w:rPr>
        <w:t>t</w:t>
      </w:r>
      <w:r w:rsidRPr="00403067">
        <w:rPr>
          <w:sz w:val="18"/>
          <w:szCs w:val="18"/>
        </w:rPr>
        <w:t xml:space="preserve"> gäller inte nummeroberoende interpersonella kom</w:t>
      </w:r>
      <w:r w:rsidRPr="00403067">
        <w:rPr>
          <w:sz w:val="18"/>
          <w:szCs w:val="18"/>
        </w:rPr>
        <w:softHyphen/>
        <w:t>mun</w:t>
      </w:r>
      <w:r w:rsidRPr="00403067">
        <w:rPr>
          <w:sz w:val="18"/>
          <w:szCs w:val="18"/>
        </w:rPr>
        <w:softHyphen/>
        <w:t>ikations</w:t>
      </w:r>
      <w:r>
        <w:rPr>
          <w:sz w:val="18"/>
          <w:szCs w:val="18"/>
        </w:rPr>
        <w:softHyphen/>
      </w:r>
      <w:r w:rsidRPr="00403067">
        <w:rPr>
          <w:sz w:val="18"/>
          <w:szCs w:val="18"/>
        </w:rPr>
        <w:t>tjänster eller överföringstjänster som används för tillhanda</w:t>
      </w:r>
      <w:r w:rsidRPr="00403067">
        <w:rPr>
          <w:sz w:val="18"/>
          <w:szCs w:val="18"/>
        </w:rPr>
        <w:softHyphen/>
        <w:t>hållan</w:t>
      </w:r>
      <w:r w:rsidRPr="00403067">
        <w:rPr>
          <w:sz w:val="18"/>
          <w:szCs w:val="18"/>
        </w:rPr>
        <w:softHyphen/>
        <w:t>de av maskin</w:t>
      </w:r>
      <w:r>
        <w:rPr>
          <w:sz w:val="18"/>
          <w:szCs w:val="18"/>
        </w:rPr>
        <w:t>-</w:t>
      </w:r>
      <w:r w:rsidRPr="00403067">
        <w:rPr>
          <w:sz w:val="18"/>
          <w:szCs w:val="18"/>
        </w:rPr>
        <w:t>till</w:t>
      </w:r>
      <w:r>
        <w:rPr>
          <w:sz w:val="18"/>
          <w:szCs w:val="18"/>
        </w:rPr>
        <w:t>-</w:t>
      </w:r>
      <w:r w:rsidRPr="00403067">
        <w:rPr>
          <w:sz w:val="18"/>
          <w:szCs w:val="18"/>
        </w:rPr>
        <w:t>maskin-tjänster.</w:t>
      </w:r>
    </w:p>
    <w:p w14:paraId="58E9AB58" w14:textId="77777777" w:rsidR="00D85371" w:rsidRPr="00403067" w:rsidRDefault="00D85371" w:rsidP="00D85371">
      <w:pPr>
        <w:pStyle w:val="Brdtextmedindrag"/>
        <w:ind w:firstLine="0"/>
      </w:pPr>
    </w:p>
    <w:p w14:paraId="175F3F10" w14:textId="77777777" w:rsidR="00D85371" w:rsidRPr="00403067" w:rsidRDefault="00D85371" w:rsidP="00D85371">
      <w:pPr>
        <w:pStyle w:val="Brdtext"/>
      </w:pPr>
      <w:r w:rsidRPr="00403067">
        <w:t>Paragrafen behandlar uppsägningstid i konsumentavtal. Den har stöd i arti</w:t>
      </w:r>
      <w:r w:rsidRPr="00403067">
        <w:softHyphen/>
      </w:r>
      <w:r w:rsidRPr="00693E68">
        <w:rPr>
          <w:spacing w:val="-4"/>
        </w:rPr>
        <w:t>kel 105.1 första stycket i EU-direktivet. Övervägandena finns i av</w:t>
      </w:r>
      <w:r w:rsidRPr="00693E68">
        <w:rPr>
          <w:spacing w:val="-4"/>
        </w:rPr>
        <w:softHyphen/>
        <w:t>snitt</w:t>
      </w:r>
      <w:r w:rsidRPr="00403067">
        <w:t> 16.</w:t>
      </w:r>
      <w:r>
        <w:t>7</w:t>
      </w:r>
      <w:r w:rsidRPr="00403067">
        <w:t>.3.</w:t>
      </w:r>
    </w:p>
    <w:p w14:paraId="3C031876" w14:textId="22917D67" w:rsidR="00D85371" w:rsidRPr="00403067" w:rsidRDefault="00D85371" w:rsidP="00D85371">
      <w:pPr>
        <w:pStyle w:val="Brdtextmedindrag"/>
      </w:pPr>
      <w:r w:rsidRPr="00403067">
        <w:rPr>
          <w:i/>
          <w:iCs/>
        </w:rPr>
        <w:t>Första stycke</w:t>
      </w:r>
      <w:r>
        <w:rPr>
          <w:i/>
          <w:iCs/>
        </w:rPr>
        <w:t>t</w:t>
      </w:r>
      <w:r w:rsidRPr="00403067">
        <w:t xml:space="preserve"> motsvarar i sak 5 kap. 15 b § LEK (se prop. 2013/14:79 </w:t>
      </w:r>
      <w:r w:rsidR="00EB24E6">
        <w:t>s. 1</w:t>
      </w:r>
      <w:r w:rsidRPr="00403067">
        <w:t>3 f. och 21).</w:t>
      </w:r>
    </w:p>
    <w:p w14:paraId="5DCE43ED" w14:textId="77777777" w:rsidR="00D85371" w:rsidRPr="00403067" w:rsidRDefault="00D85371" w:rsidP="00F775E2">
      <w:pPr>
        <w:pStyle w:val="Brdtextmedindrag"/>
      </w:pPr>
      <w:r w:rsidRPr="00403067">
        <w:t xml:space="preserve">Genom det nya </w:t>
      </w:r>
      <w:r>
        <w:rPr>
          <w:i/>
        </w:rPr>
        <w:t>andra</w:t>
      </w:r>
      <w:r w:rsidRPr="00403067">
        <w:rPr>
          <w:i/>
        </w:rPr>
        <w:t xml:space="preserve"> stycket</w:t>
      </w:r>
      <w:r w:rsidRPr="00403067">
        <w:t xml:space="preserve"> snävas paragrafens tillämpningsområde in</w:t>
      </w:r>
      <w:r>
        <w:t>. Paragrafen</w:t>
      </w:r>
      <w:r w:rsidRPr="00403067">
        <w:t xml:space="preserve"> omfatta</w:t>
      </w:r>
      <w:r>
        <w:t xml:space="preserve">r inte </w:t>
      </w:r>
      <w:r w:rsidRPr="00403067">
        <w:t>nummeroberoende interpersonella kommunika</w:t>
      </w:r>
      <w:r>
        <w:softHyphen/>
      </w:r>
      <w:r w:rsidRPr="00403067">
        <w:t>tions</w:t>
      </w:r>
      <w:r>
        <w:softHyphen/>
      </w:r>
      <w:r w:rsidRPr="00403067">
        <w:t xml:space="preserve">tjänster </w:t>
      </w:r>
      <w:r>
        <w:t>eller</w:t>
      </w:r>
      <w:r w:rsidRPr="00403067">
        <w:t xml:space="preserve"> över</w:t>
      </w:r>
      <w:r w:rsidRPr="00403067">
        <w:softHyphen/>
        <w:t>föringstjänster som används för tillhandahållande av maskin</w:t>
      </w:r>
      <w:r>
        <w:t>-</w:t>
      </w:r>
      <w:r w:rsidRPr="00403067">
        <w:t>till</w:t>
      </w:r>
      <w:r>
        <w:t>-</w:t>
      </w:r>
      <w:r w:rsidRPr="00403067">
        <w:t>maskin-tjänster. Där</w:t>
      </w:r>
      <w:r w:rsidRPr="00403067">
        <w:softHyphen/>
        <w:t xml:space="preserve">med träffar kravet på maximal </w:t>
      </w:r>
      <w:r>
        <w:t>uppsäg</w:t>
      </w:r>
      <w:r>
        <w:softHyphen/>
        <w:t>nings</w:t>
      </w:r>
      <w:r>
        <w:softHyphen/>
        <w:t xml:space="preserve">tid </w:t>
      </w:r>
      <w:r w:rsidRPr="00403067">
        <w:t>i första hand internet</w:t>
      </w:r>
      <w:r w:rsidRPr="00403067">
        <w:softHyphen/>
        <w:t>anslut</w:t>
      </w:r>
      <w:r w:rsidRPr="00403067">
        <w:softHyphen/>
        <w:t>nings</w:t>
      </w:r>
      <w:r w:rsidRPr="00403067">
        <w:softHyphen/>
      </w:r>
      <w:r w:rsidRPr="00403067">
        <w:softHyphen/>
        <w:t>tjänster och allmänt tillgäng</w:t>
      </w:r>
      <w:r w:rsidRPr="00403067">
        <w:softHyphen/>
        <w:t>liga nummer</w:t>
      </w:r>
      <w:r w:rsidRPr="00403067">
        <w:softHyphen/>
        <w:t>baserade interpersonella kommun</w:t>
      </w:r>
      <w:r w:rsidRPr="00403067">
        <w:softHyphen/>
        <w:t>ika</w:t>
      </w:r>
      <w:r w:rsidRPr="00403067">
        <w:softHyphen/>
        <w:t>tions</w:t>
      </w:r>
      <w:r w:rsidRPr="00403067">
        <w:softHyphen/>
        <w:t>tjänster.</w:t>
      </w:r>
    </w:p>
    <w:p w14:paraId="4D10CBDD" w14:textId="77777777" w:rsidR="00D85371" w:rsidRPr="00403067" w:rsidRDefault="00D85371" w:rsidP="00D85371">
      <w:pPr>
        <w:pStyle w:val="Brdtextmedindrag"/>
      </w:pPr>
      <w:r w:rsidRPr="00403067">
        <w:t xml:space="preserve">Vid </w:t>
      </w:r>
      <w:r>
        <w:t xml:space="preserve">en </w:t>
      </w:r>
      <w:r w:rsidRPr="00403067">
        <w:t xml:space="preserve">överträdelse av </w:t>
      </w:r>
      <w:r>
        <w:t>paragrafen</w:t>
      </w:r>
      <w:r w:rsidRPr="00403067">
        <w:t xml:space="preserve"> ska tillsynsmyn</w:t>
      </w:r>
      <w:r>
        <w:softHyphen/>
      </w:r>
      <w:r w:rsidRPr="00403067">
        <w:t>dig</w:t>
      </w:r>
      <w:r>
        <w:softHyphen/>
      </w:r>
      <w:r w:rsidRPr="00403067">
        <w:t>heten besluta om sanktionsavgift, se 12 kap. 1 §.</w:t>
      </w:r>
    </w:p>
    <w:p w14:paraId="1869C54A" w14:textId="77777777" w:rsidR="00D85371" w:rsidRPr="00403067" w:rsidRDefault="00D85371" w:rsidP="00D85371">
      <w:pPr>
        <w:pStyle w:val="Brdtextmedindrag"/>
        <w:ind w:firstLine="0"/>
      </w:pPr>
    </w:p>
    <w:p w14:paraId="2CC25FDB" w14:textId="77777777" w:rsidR="00D85371" w:rsidRPr="00403067" w:rsidRDefault="00D85371" w:rsidP="00F775E2">
      <w:pPr>
        <w:pStyle w:val="Brdtextmedindrag"/>
        <w:ind w:firstLine="0"/>
        <w:rPr>
          <w:sz w:val="18"/>
          <w:szCs w:val="18"/>
        </w:rPr>
      </w:pPr>
      <w:r w:rsidRPr="00403067">
        <w:rPr>
          <w:b/>
          <w:sz w:val="18"/>
          <w:szCs w:val="18"/>
        </w:rPr>
        <w:t>14 §</w:t>
      </w:r>
      <w:r w:rsidRPr="00403067">
        <w:rPr>
          <w:sz w:val="18"/>
          <w:szCs w:val="18"/>
        </w:rPr>
        <w:t>    </w:t>
      </w:r>
      <w:r>
        <w:rPr>
          <w:sz w:val="18"/>
          <w:szCs w:val="18"/>
        </w:rPr>
        <w:t xml:space="preserve">I fråga om </w:t>
      </w:r>
      <w:r w:rsidRPr="00403067">
        <w:rPr>
          <w:sz w:val="18"/>
          <w:szCs w:val="18"/>
        </w:rPr>
        <w:t xml:space="preserve">ett avtal med bindningstid där avtalet förlängs automatiskt </w:t>
      </w:r>
      <w:r>
        <w:rPr>
          <w:sz w:val="18"/>
          <w:szCs w:val="18"/>
        </w:rPr>
        <w:t>får d</w:t>
      </w:r>
      <w:r w:rsidRPr="00403067">
        <w:rPr>
          <w:sz w:val="18"/>
          <w:szCs w:val="18"/>
        </w:rPr>
        <w:t>en som tillhandahåller en elektronisk kommunikationstjänst inte ställa upp villkor som inne</w:t>
      </w:r>
      <w:r>
        <w:rPr>
          <w:sz w:val="18"/>
          <w:szCs w:val="18"/>
        </w:rPr>
        <w:softHyphen/>
      </w:r>
      <w:r w:rsidRPr="00403067">
        <w:rPr>
          <w:sz w:val="18"/>
          <w:szCs w:val="18"/>
        </w:rPr>
        <w:t>bär att en slutanvändare, efter en sådan förlängning, inte har rätt att när som helst säga upp avtalet med högst en månads uppsägningstid utan annan kostnad än avgifter för användning av tjänsten under uppsägningstiden.</w:t>
      </w:r>
    </w:p>
    <w:p w14:paraId="37E42256" w14:textId="77777777" w:rsidR="00D85371" w:rsidRPr="00403067" w:rsidRDefault="00D85371" w:rsidP="00D85371">
      <w:pPr>
        <w:pStyle w:val="Brdtextmedindrag"/>
        <w:rPr>
          <w:sz w:val="18"/>
          <w:szCs w:val="18"/>
        </w:rPr>
      </w:pPr>
      <w:r w:rsidRPr="00403067">
        <w:rPr>
          <w:sz w:val="18"/>
          <w:szCs w:val="18"/>
        </w:rPr>
        <w:t>Första stycket gäller inte nummeroberoende interpersonella kommunikations</w:t>
      </w:r>
      <w:r w:rsidRPr="00403067">
        <w:rPr>
          <w:sz w:val="18"/>
          <w:szCs w:val="18"/>
        </w:rPr>
        <w:softHyphen/>
        <w:t>tjänster eller överföringstjänster som används för tillhandahållande av maskin</w:t>
      </w:r>
      <w:r>
        <w:rPr>
          <w:sz w:val="18"/>
          <w:szCs w:val="18"/>
        </w:rPr>
        <w:t>-</w:t>
      </w:r>
      <w:r w:rsidRPr="00403067">
        <w:rPr>
          <w:sz w:val="18"/>
          <w:szCs w:val="18"/>
        </w:rPr>
        <w:t>till</w:t>
      </w:r>
      <w:r>
        <w:rPr>
          <w:sz w:val="18"/>
          <w:szCs w:val="18"/>
        </w:rPr>
        <w:t>-</w:t>
      </w:r>
      <w:r w:rsidRPr="00403067">
        <w:rPr>
          <w:sz w:val="18"/>
          <w:szCs w:val="18"/>
        </w:rPr>
        <w:t>maskin-tjänster.</w:t>
      </w:r>
    </w:p>
    <w:p w14:paraId="4606058C" w14:textId="36448CF5" w:rsidR="00D85371" w:rsidRPr="00403067" w:rsidRDefault="00D85371" w:rsidP="00F775E2">
      <w:pPr>
        <w:pStyle w:val="Brdtextmedindrag"/>
        <w:rPr>
          <w:sz w:val="18"/>
          <w:szCs w:val="18"/>
        </w:rPr>
      </w:pPr>
      <w:r w:rsidRPr="00403067">
        <w:rPr>
          <w:sz w:val="18"/>
          <w:szCs w:val="18"/>
        </w:rPr>
        <w:t>Regeringen eller den myndighet som regeringen bestämmer får meddela före</w:t>
      </w:r>
      <w:r w:rsidRPr="00403067">
        <w:rPr>
          <w:sz w:val="18"/>
          <w:szCs w:val="18"/>
        </w:rPr>
        <w:softHyphen/>
        <w:t xml:space="preserve">skrifter om skyldighet </w:t>
      </w:r>
      <w:r>
        <w:rPr>
          <w:sz w:val="18"/>
          <w:szCs w:val="18"/>
        </w:rPr>
        <w:t xml:space="preserve">för tillhandahållaren </w:t>
      </w:r>
      <w:r w:rsidRPr="00403067">
        <w:rPr>
          <w:sz w:val="18"/>
          <w:szCs w:val="18"/>
        </w:rPr>
        <w:t>att till slutanvändaren lämna informa</w:t>
      </w:r>
      <w:r w:rsidR="005D71CE">
        <w:rPr>
          <w:sz w:val="18"/>
          <w:szCs w:val="18"/>
        </w:rPr>
        <w:softHyphen/>
      </w:r>
      <w:r w:rsidRPr="00403067">
        <w:rPr>
          <w:sz w:val="18"/>
          <w:szCs w:val="18"/>
        </w:rPr>
        <w:t>tion inför en avtals</w:t>
      </w:r>
      <w:r w:rsidRPr="00403067">
        <w:rPr>
          <w:sz w:val="18"/>
          <w:szCs w:val="18"/>
        </w:rPr>
        <w:softHyphen/>
        <w:t>för</w:t>
      </w:r>
      <w:r w:rsidRPr="00403067">
        <w:rPr>
          <w:sz w:val="18"/>
          <w:szCs w:val="18"/>
        </w:rPr>
        <w:softHyphen/>
        <w:t>längning och årlig information om prisvillkor.</w:t>
      </w:r>
    </w:p>
    <w:p w14:paraId="700FB08F" w14:textId="77777777" w:rsidR="00D85371" w:rsidRPr="00403067" w:rsidRDefault="00D85371" w:rsidP="00D85371">
      <w:pPr>
        <w:pStyle w:val="Brdtextmedindrag"/>
        <w:ind w:firstLine="0"/>
      </w:pPr>
    </w:p>
    <w:p w14:paraId="24F562F3" w14:textId="77777777" w:rsidR="00D85371" w:rsidRPr="00403067" w:rsidRDefault="00D85371" w:rsidP="00D85371">
      <w:pPr>
        <w:pStyle w:val="Brdtext"/>
      </w:pPr>
      <w:r w:rsidRPr="00403067">
        <w:t>Paragrafen behandlar maximal uppsägningstid för avtal med bind</w:t>
      </w:r>
      <w:r w:rsidRPr="00403067">
        <w:softHyphen/>
      </w:r>
      <w:r w:rsidRPr="00403067">
        <w:softHyphen/>
        <w:t>ningstid efter en automatisk avtalsförlängning. Den saknar motsvarighet i LEK. Paragrafen genomför artikel 105.3 i EU-direktivet. Övervägandena finns i avsnitt 16.</w:t>
      </w:r>
      <w:r>
        <w:t>7</w:t>
      </w:r>
      <w:r w:rsidRPr="00403067">
        <w:t>.3.</w:t>
      </w:r>
    </w:p>
    <w:p w14:paraId="74E1C7A3" w14:textId="77777777" w:rsidR="00D85371" w:rsidRPr="00403067" w:rsidRDefault="00D85371" w:rsidP="00D85371">
      <w:pPr>
        <w:pStyle w:val="Brdtextmedindrag"/>
      </w:pPr>
      <w:r w:rsidRPr="00403067">
        <w:rPr>
          <w:i/>
        </w:rPr>
        <w:t xml:space="preserve">Första stycket </w:t>
      </w:r>
      <w:r w:rsidRPr="00403067">
        <w:t>innebär en reglering av uppsägningstiden för tids</w:t>
      </w:r>
      <w:r w:rsidRPr="00403067">
        <w:softHyphen/>
        <w:t>be</w:t>
      </w:r>
      <w:r w:rsidRPr="00403067">
        <w:softHyphen/>
        <w:t>gräns</w:t>
      </w:r>
      <w:r w:rsidRPr="00403067">
        <w:softHyphen/>
        <w:t xml:space="preserve">ade avtal med automatisk avtalsförlängning. </w:t>
      </w:r>
      <w:r>
        <w:t>Stycket</w:t>
      </w:r>
      <w:r w:rsidRPr="00403067">
        <w:t xml:space="preserve"> gäller oavsett om avtalet efter bindningstidens utgång förlängs på viss tid eller tills vidare. När ett avtal med bindnings</w:t>
      </w:r>
      <w:r w:rsidRPr="00403067">
        <w:softHyphen/>
        <w:t>tid har förlängts automatiskt ska slut</w:t>
      </w:r>
      <w:r w:rsidRPr="00403067">
        <w:softHyphen/>
        <w:t>använ</w:t>
      </w:r>
      <w:r>
        <w:softHyphen/>
      </w:r>
      <w:r w:rsidRPr="00403067">
        <w:t>daren ha rätt att säga upp avtalet med högst en månads upp</w:t>
      </w:r>
      <w:r w:rsidRPr="00403067">
        <w:softHyphen/>
        <w:t>säg</w:t>
      </w:r>
      <w:r w:rsidRPr="00403067">
        <w:softHyphen/>
      </w:r>
      <w:r w:rsidRPr="00403067">
        <w:softHyphen/>
        <w:t>ningstid, utan annan kostnad än avgifter för användning av tjänsten under uppsäg</w:t>
      </w:r>
      <w:r>
        <w:softHyphen/>
      </w:r>
      <w:r w:rsidRPr="00403067">
        <w:t>ningstiden.</w:t>
      </w:r>
    </w:p>
    <w:p w14:paraId="14B49D5F" w14:textId="77777777" w:rsidR="00D85371" w:rsidRPr="00403067" w:rsidRDefault="00D85371" w:rsidP="00D85371">
      <w:pPr>
        <w:pStyle w:val="Brdtextmedindrag"/>
      </w:pPr>
      <w:r w:rsidRPr="00403067">
        <w:lastRenderedPageBreak/>
        <w:t xml:space="preserve">I </w:t>
      </w:r>
      <w:r w:rsidRPr="00403067">
        <w:rPr>
          <w:i/>
        </w:rPr>
        <w:t xml:space="preserve">andra stycket </w:t>
      </w:r>
      <w:r w:rsidRPr="00403067">
        <w:t xml:space="preserve">begränsas vilka tjänster som omfattas av paragrafen. </w:t>
      </w:r>
      <w:r>
        <w:t>Den</w:t>
      </w:r>
      <w:r w:rsidRPr="00403067">
        <w:t xml:space="preserve"> gäller </w:t>
      </w:r>
      <w:r>
        <w:t>inte</w:t>
      </w:r>
      <w:r w:rsidRPr="00403067">
        <w:t xml:space="preserve"> nummeroberoende interpersonella kommunik</w:t>
      </w:r>
      <w:r w:rsidRPr="00403067">
        <w:softHyphen/>
        <w:t>ations</w:t>
      </w:r>
      <w:r w:rsidRPr="00403067">
        <w:softHyphen/>
        <w:t xml:space="preserve">tjänster </w:t>
      </w:r>
      <w:r>
        <w:t>eller</w:t>
      </w:r>
      <w:r w:rsidRPr="00403067">
        <w:t xml:space="preserve"> över</w:t>
      </w:r>
      <w:r w:rsidRPr="00403067">
        <w:softHyphen/>
        <w:t>förings</w:t>
      </w:r>
      <w:r w:rsidRPr="00403067">
        <w:softHyphen/>
        <w:t>tjänster som an</w:t>
      </w:r>
      <w:r>
        <w:softHyphen/>
      </w:r>
      <w:r w:rsidRPr="00403067">
        <w:t>vänds för tillhandahållande av maskin</w:t>
      </w:r>
      <w:r>
        <w:t>-</w:t>
      </w:r>
      <w:r w:rsidRPr="00403067">
        <w:t>till</w:t>
      </w:r>
      <w:r>
        <w:t>-</w:t>
      </w:r>
      <w:r w:rsidRPr="00403067">
        <w:t>maskin-tjänster. Där</w:t>
      </w:r>
      <w:r w:rsidRPr="00403067">
        <w:softHyphen/>
        <w:t>med träffar kravet på maximal uppsägningstid i första hand inter</w:t>
      </w:r>
      <w:r w:rsidRPr="00403067">
        <w:softHyphen/>
        <w:t>net</w:t>
      </w:r>
      <w:r w:rsidRPr="00403067">
        <w:softHyphen/>
      </w:r>
      <w:r w:rsidRPr="00403067">
        <w:softHyphen/>
        <w:t>anslut</w:t>
      </w:r>
      <w:r w:rsidRPr="00403067">
        <w:softHyphen/>
        <w:t>nings</w:t>
      </w:r>
      <w:r w:rsidRPr="00403067">
        <w:softHyphen/>
        <w:t>tjänster och nummer</w:t>
      </w:r>
      <w:r w:rsidRPr="00403067">
        <w:softHyphen/>
        <w:t>baserade interpersonella kommu</w:t>
      </w:r>
      <w:r w:rsidRPr="00403067">
        <w:softHyphen/>
        <w:t>ni</w:t>
      </w:r>
      <w:r w:rsidRPr="00403067">
        <w:softHyphen/>
        <w:t>ka</w:t>
      </w:r>
      <w:r w:rsidRPr="00403067">
        <w:softHyphen/>
        <w:t>tions</w:t>
      </w:r>
      <w:r w:rsidRPr="00403067">
        <w:softHyphen/>
        <w:t>tjänster.</w:t>
      </w:r>
    </w:p>
    <w:p w14:paraId="70060160" w14:textId="5B8B4C03" w:rsidR="00D85371" w:rsidRPr="00403067" w:rsidRDefault="00D85371" w:rsidP="00D85371">
      <w:pPr>
        <w:pStyle w:val="Brdtextmedindrag"/>
      </w:pPr>
      <w:r w:rsidRPr="00403067">
        <w:rPr>
          <w:iCs/>
        </w:rPr>
        <w:t>Med stöd av bemyndigandet i</w:t>
      </w:r>
      <w:r w:rsidRPr="00403067">
        <w:rPr>
          <w:i/>
        </w:rPr>
        <w:t xml:space="preserve"> tredje stycket</w:t>
      </w:r>
      <w:r w:rsidRPr="00403067">
        <w:t xml:space="preserve"> kan föreskrifter meddelas som motsvarar skyldigheterna i artikel 105.3 i EU-direktivet</w:t>
      </w:r>
      <w:r>
        <w:t>.</w:t>
      </w:r>
      <w:r w:rsidRPr="00403067">
        <w:t xml:space="preserve"> </w:t>
      </w:r>
      <w:r>
        <w:t>Där anges att t</w:t>
      </w:r>
      <w:r w:rsidRPr="00403067">
        <w:t>ill</w:t>
      </w:r>
      <w:r w:rsidRPr="00403067">
        <w:softHyphen/>
        <w:t>handa</w:t>
      </w:r>
      <w:r w:rsidRPr="00403067">
        <w:softHyphen/>
        <w:t>hållare innan avtalet förlängs auto</w:t>
      </w:r>
      <w:r w:rsidRPr="00403067">
        <w:softHyphen/>
        <w:t>matiskt ska informera slut</w:t>
      </w:r>
      <w:r w:rsidRPr="00403067">
        <w:softHyphen/>
        <w:t>an</w:t>
      </w:r>
      <w:r w:rsidRPr="00403067">
        <w:softHyphen/>
        <w:t>vän</w:t>
      </w:r>
      <w:r w:rsidRPr="00403067">
        <w:softHyphen/>
        <w:t>daren om när avtalet löper ut och om hur avtalet kan sägas upp, ge råd om förmånligaste prisvillkor som gäller slutanvändarens tjänster samt minst en gång per år lämna information om förmånligaste prisvillkor. Närmare bestämmelser som motsvarar de krav som direktivet ställer på formerna för informationslämnandet, dvs. kraven i fråga om tydlighet, när och hur informationen ska lämnas, kan också meddelas med stöd av be</w:t>
      </w:r>
      <w:r w:rsidR="005D71CE">
        <w:softHyphen/>
      </w:r>
      <w:r w:rsidRPr="00403067">
        <w:t>myndi</w:t>
      </w:r>
      <w:r w:rsidRPr="00403067">
        <w:softHyphen/>
        <w:t>gandet. Föreskrifts</w:t>
      </w:r>
      <w:r w:rsidRPr="00403067">
        <w:softHyphen/>
        <w:t xml:space="preserve">rätten omfattar </w:t>
      </w:r>
      <w:r>
        <w:t xml:space="preserve">även sådant </w:t>
      </w:r>
      <w:r w:rsidRPr="00403067">
        <w:t>informations</w:t>
      </w:r>
      <w:r w:rsidRPr="00403067">
        <w:softHyphen/>
        <w:t>lämnan</w:t>
      </w:r>
      <w:r w:rsidR="005D71CE">
        <w:softHyphen/>
      </w:r>
      <w:r w:rsidRPr="00403067">
        <w:t xml:space="preserve">de som </w:t>
      </w:r>
      <w:r>
        <w:t xml:space="preserve">sker inom ramen för </w:t>
      </w:r>
      <w:r w:rsidRPr="00403067">
        <w:t>rådgivning.</w:t>
      </w:r>
    </w:p>
    <w:p w14:paraId="316FC519" w14:textId="77777777" w:rsidR="00D85371" w:rsidRPr="00403067" w:rsidRDefault="00D85371" w:rsidP="00D85371">
      <w:pPr>
        <w:pStyle w:val="Brdtextmedindrag"/>
      </w:pPr>
      <w:r w:rsidRPr="00403067">
        <w:t xml:space="preserve">Vid </w:t>
      </w:r>
      <w:r>
        <w:t xml:space="preserve">en </w:t>
      </w:r>
      <w:r w:rsidRPr="00403067">
        <w:t xml:space="preserve">överträdelse av </w:t>
      </w:r>
      <w:r>
        <w:t>första stycket</w:t>
      </w:r>
      <w:r w:rsidRPr="00403067">
        <w:t xml:space="preserve"> ska tillsyns</w:t>
      </w:r>
      <w:r>
        <w:softHyphen/>
      </w:r>
      <w:r w:rsidRPr="00403067">
        <w:t>myn</w:t>
      </w:r>
      <w:r>
        <w:softHyphen/>
      </w:r>
      <w:r w:rsidRPr="00403067">
        <w:t>dig</w:t>
      </w:r>
      <w:r>
        <w:softHyphen/>
      </w:r>
      <w:r w:rsidRPr="00403067">
        <w:t>heten besluta om sanktionsavgift, se 12 kap. 1 §.</w:t>
      </w:r>
    </w:p>
    <w:p w14:paraId="27E9286D" w14:textId="77777777" w:rsidR="00D85371" w:rsidRPr="00403067" w:rsidRDefault="00D85371" w:rsidP="00D85371">
      <w:pPr>
        <w:pStyle w:val="Brdtextmedindrag"/>
        <w:ind w:firstLine="0"/>
      </w:pPr>
    </w:p>
    <w:p w14:paraId="36C096FE" w14:textId="77777777" w:rsidR="00D85371" w:rsidRPr="00403067" w:rsidRDefault="00D85371" w:rsidP="008A7E9A">
      <w:pPr>
        <w:pStyle w:val="Brdtextmedindrag"/>
        <w:ind w:firstLine="0"/>
        <w:rPr>
          <w:sz w:val="18"/>
          <w:szCs w:val="18"/>
        </w:rPr>
      </w:pPr>
      <w:r w:rsidRPr="00403067">
        <w:rPr>
          <w:b/>
          <w:sz w:val="18"/>
          <w:szCs w:val="18"/>
        </w:rPr>
        <w:t>15 §</w:t>
      </w:r>
      <w:r w:rsidRPr="00403067">
        <w:rPr>
          <w:sz w:val="18"/>
          <w:szCs w:val="18"/>
        </w:rPr>
        <w:t>    Den som tillhandahåller en allmänt tillgänglig elektronisk kommunika</w:t>
      </w:r>
      <w:r w:rsidRPr="00403067">
        <w:rPr>
          <w:sz w:val="18"/>
          <w:szCs w:val="18"/>
        </w:rPr>
        <w:softHyphen/>
        <w:t>tions</w:t>
      </w:r>
      <w:r w:rsidRPr="00403067">
        <w:rPr>
          <w:sz w:val="18"/>
          <w:szCs w:val="18"/>
        </w:rPr>
        <w:softHyphen/>
        <w:t>tjänst och som har ingått ett avtal med en konsument om abonnemang med bind</w:t>
      </w:r>
      <w:r w:rsidRPr="00403067">
        <w:rPr>
          <w:sz w:val="18"/>
          <w:szCs w:val="18"/>
        </w:rPr>
        <w:softHyphen/>
        <w:t>nings</w:t>
      </w:r>
      <w:r w:rsidRPr="00403067">
        <w:rPr>
          <w:sz w:val="18"/>
          <w:szCs w:val="18"/>
        </w:rPr>
        <w:softHyphen/>
        <w:t xml:space="preserve">tid, i kombination med tillhandahållande av terminalutrustning, ska efter </w:t>
      </w:r>
      <w:r>
        <w:rPr>
          <w:sz w:val="18"/>
          <w:szCs w:val="18"/>
        </w:rPr>
        <w:t xml:space="preserve">det </w:t>
      </w:r>
      <w:r w:rsidRPr="00403067">
        <w:rPr>
          <w:sz w:val="18"/>
          <w:szCs w:val="18"/>
        </w:rPr>
        <w:t>att bind</w:t>
      </w:r>
      <w:r w:rsidRPr="00403067">
        <w:rPr>
          <w:sz w:val="18"/>
          <w:szCs w:val="18"/>
        </w:rPr>
        <w:softHyphen/>
        <w:t>nings</w:t>
      </w:r>
      <w:r w:rsidRPr="00403067">
        <w:rPr>
          <w:sz w:val="18"/>
          <w:szCs w:val="18"/>
        </w:rPr>
        <w:softHyphen/>
        <w:t>tiden har löpt ut på begäran av konsumenten ta bort operatörslås kost</w:t>
      </w:r>
      <w:r>
        <w:rPr>
          <w:sz w:val="18"/>
          <w:szCs w:val="18"/>
        </w:rPr>
        <w:softHyphen/>
      </w:r>
      <w:r w:rsidRPr="00403067">
        <w:rPr>
          <w:sz w:val="18"/>
          <w:szCs w:val="18"/>
        </w:rPr>
        <w:t>nadsfritt och utan dröjs</w:t>
      </w:r>
      <w:r w:rsidRPr="00403067">
        <w:rPr>
          <w:sz w:val="18"/>
          <w:szCs w:val="18"/>
        </w:rPr>
        <w:softHyphen/>
        <w:t>mål.</w:t>
      </w:r>
    </w:p>
    <w:p w14:paraId="156D6D5C" w14:textId="77777777" w:rsidR="00D85371" w:rsidRPr="00403067" w:rsidRDefault="00D85371" w:rsidP="00D85371">
      <w:pPr>
        <w:pStyle w:val="Brdtextmedindrag"/>
        <w:rPr>
          <w:sz w:val="18"/>
          <w:szCs w:val="18"/>
        </w:rPr>
      </w:pPr>
      <w:r w:rsidRPr="00403067">
        <w:rPr>
          <w:sz w:val="18"/>
          <w:szCs w:val="18"/>
        </w:rPr>
        <w:t>Tillhandahållaren ska omedelbart efter bindningstidens utgång på ett tydligt sätt underrätta konsumenten om dennes rätt enligt första stycket.</w:t>
      </w:r>
    </w:p>
    <w:p w14:paraId="22092928" w14:textId="77777777" w:rsidR="00D85371" w:rsidRPr="00403067" w:rsidRDefault="00D85371" w:rsidP="00D85371">
      <w:pPr>
        <w:pStyle w:val="Brdtext"/>
      </w:pPr>
    </w:p>
    <w:p w14:paraId="547CA8FD" w14:textId="745BE650" w:rsidR="00D85371" w:rsidRPr="00403067" w:rsidRDefault="00D85371" w:rsidP="00D85371">
      <w:pPr>
        <w:pStyle w:val="Brdtext"/>
      </w:pPr>
      <w:r w:rsidRPr="00403067">
        <w:t xml:space="preserve">Paragrafen behandlar operatörslåst terminalutrustning. Den motsvarar i huvudsak 5 kap. 15 c § första och tredje styckena LEK (se prop. 2013/14: </w:t>
      </w:r>
      <w:r w:rsidRPr="005D71CE">
        <w:rPr>
          <w:spacing w:val="-2"/>
        </w:rPr>
        <w:t xml:space="preserve">79 </w:t>
      </w:r>
      <w:r w:rsidR="00EB24E6">
        <w:rPr>
          <w:spacing w:val="-2"/>
        </w:rPr>
        <w:t>s. 1</w:t>
      </w:r>
      <w:r w:rsidRPr="005D71CE">
        <w:rPr>
          <w:spacing w:val="-2"/>
        </w:rPr>
        <w:t>6 f. och 21 f.). Para</w:t>
      </w:r>
      <w:r w:rsidRPr="005D71CE">
        <w:rPr>
          <w:spacing w:val="-2"/>
        </w:rPr>
        <w:softHyphen/>
        <w:t>graf</w:t>
      </w:r>
      <w:r w:rsidRPr="005D71CE">
        <w:rPr>
          <w:spacing w:val="-2"/>
        </w:rPr>
        <w:softHyphen/>
        <w:t>en har stöd i ar</w:t>
      </w:r>
      <w:r w:rsidRPr="005D71CE">
        <w:rPr>
          <w:spacing w:val="-2"/>
        </w:rPr>
        <w:softHyphen/>
        <w:t>tikel 105.1 första stycket första</w:t>
      </w:r>
      <w:r w:rsidRPr="00403067">
        <w:t xml:space="preserve"> meningen första ledet och 105.6 i EU-direktivet. Övervägandena finns i avsnitt 16.</w:t>
      </w:r>
      <w:r>
        <w:t>7</w:t>
      </w:r>
      <w:r w:rsidRPr="00403067">
        <w:t>.4.</w:t>
      </w:r>
    </w:p>
    <w:p w14:paraId="4D6BDA5C" w14:textId="1744EFDF" w:rsidR="00D85371" w:rsidRPr="00B626C6" w:rsidRDefault="00D85371" w:rsidP="008A7E9A">
      <w:pPr>
        <w:pStyle w:val="Brdtextmedindrag"/>
        <w:rPr>
          <w:spacing w:val="-2"/>
        </w:rPr>
      </w:pPr>
      <w:r w:rsidRPr="00B626C6">
        <w:rPr>
          <w:iCs/>
          <w:spacing w:val="-2"/>
        </w:rPr>
        <w:t xml:space="preserve">Ändringen i paragrafen är en </w:t>
      </w:r>
      <w:r w:rsidRPr="00B626C6">
        <w:rPr>
          <w:spacing w:val="-2"/>
        </w:rPr>
        <w:t>följd av ändringen i 8 § att ta bort ordet in</w:t>
      </w:r>
      <w:r w:rsidR="00B626C6" w:rsidRPr="00B626C6">
        <w:rPr>
          <w:spacing w:val="-2"/>
        </w:rPr>
        <w:softHyphen/>
      </w:r>
      <w:r w:rsidRPr="00B626C6">
        <w:rPr>
          <w:spacing w:val="-3"/>
        </w:rPr>
        <w:t>ledande framför bindningstid. En definition av operatörslås finns i 1 kap.</w:t>
      </w:r>
      <w:r w:rsidR="00B626C6" w:rsidRPr="00B626C6">
        <w:rPr>
          <w:spacing w:val="-3"/>
        </w:rPr>
        <w:t xml:space="preserve"> </w:t>
      </w:r>
      <w:r w:rsidRPr="00B626C6">
        <w:rPr>
          <w:spacing w:val="-3"/>
        </w:rPr>
        <w:t>7 §.</w:t>
      </w:r>
    </w:p>
    <w:p w14:paraId="3DA4DD34" w14:textId="77777777" w:rsidR="00D85371" w:rsidRPr="00403067" w:rsidRDefault="00D85371" w:rsidP="008A7E9A">
      <w:pPr>
        <w:pStyle w:val="Brdtextmedindrag"/>
        <w:ind w:firstLine="0"/>
      </w:pPr>
    </w:p>
    <w:p w14:paraId="78C6EF4D" w14:textId="782754D2" w:rsidR="00D85371" w:rsidRDefault="00D85371" w:rsidP="008A7E9A">
      <w:pPr>
        <w:pStyle w:val="Brdtextmedindrag"/>
        <w:ind w:firstLine="0"/>
        <w:rPr>
          <w:sz w:val="18"/>
          <w:szCs w:val="18"/>
        </w:rPr>
      </w:pPr>
      <w:r w:rsidRPr="00403067">
        <w:rPr>
          <w:b/>
          <w:sz w:val="18"/>
          <w:szCs w:val="18"/>
        </w:rPr>
        <w:t>16 §</w:t>
      </w:r>
      <w:r w:rsidRPr="00403067">
        <w:rPr>
          <w:sz w:val="18"/>
          <w:szCs w:val="18"/>
        </w:rPr>
        <w:t>    När en slutanvändare, med stöd av unionsrätten eller nationell rätt, i förtid säger upp eller häver ett avtal som avser en allmänt tillgänglig elektronisk kom</w:t>
      </w:r>
      <w:r w:rsidRPr="00403067">
        <w:rPr>
          <w:sz w:val="18"/>
          <w:szCs w:val="18"/>
        </w:rPr>
        <w:softHyphen/>
        <w:t>mun</w:t>
      </w:r>
      <w:r w:rsidRPr="00403067">
        <w:rPr>
          <w:sz w:val="18"/>
          <w:szCs w:val="18"/>
        </w:rPr>
        <w:softHyphen/>
        <w:t>ika</w:t>
      </w:r>
      <w:r w:rsidRPr="00403067">
        <w:rPr>
          <w:sz w:val="18"/>
          <w:szCs w:val="18"/>
        </w:rPr>
        <w:softHyphen/>
        <w:t>tions</w:t>
      </w:r>
      <w:r w:rsidRPr="00403067">
        <w:rPr>
          <w:sz w:val="18"/>
          <w:szCs w:val="18"/>
        </w:rPr>
        <w:softHyphen/>
        <w:t>tjänst</w:t>
      </w:r>
      <w:r>
        <w:rPr>
          <w:sz w:val="18"/>
          <w:szCs w:val="18"/>
        </w:rPr>
        <w:t xml:space="preserve"> som inte är en </w:t>
      </w:r>
      <w:r w:rsidRPr="00403067">
        <w:rPr>
          <w:sz w:val="18"/>
          <w:szCs w:val="18"/>
        </w:rPr>
        <w:t>nummeroberoende interpersonella kommunika</w:t>
      </w:r>
      <w:r w:rsidRPr="00403067">
        <w:rPr>
          <w:sz w:val="18"/>
          <w:szCs w:val="18"/>
        </w:rPr>
        <w:softHyphen/>
        <w:t>tions</w:t>
      </w:r>
      <w:r w:rsidRPr="00403067">
        <w:rPr>
          <w:sz w:val="18"/>
          <w:szCs w:val="18"/>
        </w:rPr>
        <w:softHyphen/>
        <w:t>tjänst, får tillhandahållaren begära kom</w:t>
      </w:r>
      <w:r w:rsidRPr="00403067">
        <w:rPr>
          <w:sz w:val="18"/>
          <w:szCs w:val="18"/>
        </w:rPr>
        <w:softHyphen/>
        <w:t>pen</w:t>
      </w:r>
      <w:r w:rsidRPr="00403067">
        <w:rPr>
          <w:sz w:val="18"/>
          <w:szCs w:val="18"/>
        </w:rPr>
        <w:softHyphen/>
        <w:t>sa</w:t>
      </w:r>
      <w:r w:rsidRPr="00403067">
        <w:rPr>
          <w:sz w:val="18"/>
          <w:szCs w:val="18"/>
        </w:rPr>
        <w:softHyphen/>
        <w:t>tion endast för sub</w:t>
      </w:r>
      <w:r w:rsidRPr="00403067">
        <w:rPr>
          <w:sz w:val="18"/>
          <w:szCs w:val="18"/>
        </w:rPr>
        <w:softHyphen/>
        <w:t>ven</w:t>
      </w:r>
      <w:r w:rsidRPr="00403067">
        <w:rPr>
          <w:sz w:val="18"/>
          <w:szCs w:val="18"/>
        </w:rPr>
        <w:softHyphen/>
        <w:t xml:space="preserve">tionerad terminalutrustning som slutanvändaren behåller. I </w:t>
      </w:r>
      <w:r>
        <w:rPr>
          <w:sz w:val="18"/>
          <w:szCs w:val="18"/>
        </w:rPr>
        <w:t xml:space="preserve">ett </w:t>
      </w:r>
      <w:r w:rsidRPr="00403067">
        <w:rPr>
          <w:sz w:val="18"/>
          <w:szCs w:val="18"/>
        </w:rPr>
        <w:t>sådant fall får kom</w:t>
      </w:r>
      <w:r>
        <w:rPr>
          <w:sz w:val="18"/>
          <w:szCs w:val="18"/>
        </w:rPr>
        <w:softHyphen/>
      </w:r>
      <w:r w:rsidRPr="00403067">
        <w:rPr>
          <w:sz w:val="18"/>
          <w:szCs w:val="18"/>
        </w:rPr>
        <w:t>pen</w:t>
      </w:r>
      <w:r w:rsidRPr="00403067">
        <w:rPr>
          <w:sz w:val="18"/>
          <w:szCs w:val="18"/>
        </w:rPr>
        <w:softHyphen/>
        <w:t>sa</w:t>
      </w:r>
      <w:r w:rsidRPr="00403067">
        <w:rPr>
          <w:sz w:val="18"/>
          <w:szCs w:val="18"/>
        </w:rPr>
        <w:softHyphen/>
        <w:t>tio</w:t>
      </w:r>
      <w:r w:rsidR="005D71CE">
        <w:rPr>
          <w:sz w:val="18"/>
          <w:szCs w:val="18"/>
        </w:rPr>
        <w:softHyphen/>
      </w:r>
      <w:r w:rsidRPr="00403067">
        <w:rPr>
          <w:sz w:val="18"/>
          <w:szCs w:val="18"/>
        </w:rPr>
        <w:t>nen inte överstiga det lägsta av</w:t>
      </w:r>
    </w:p>
    <w:p w14:paraId="02D74DE5" w14:textId="77777777" w:rsidR="00D85371" w:rsidRPr="00AF2C5F" w:rsidRDefault="00D85371" w:rsidP="008A7E9A">
      <w:pPr>
        <w:pStyle w:val="Brdtextmedindrag"/>
        <w:rPr>
          <w:sz w:val="18"/>
          <w:szCs w:val="18"/>
        </w:rPr>
      </w:pPr>
      <w:r w:rsidRPr="00393A95">
        <w:rPr>
          <w:sz w:val="18"/>
          <w:szCs w:val="18"/>
        </w:rPr>
        <w:t>1. det</w:t>
      </w:r>
      <w:r w:rsidRPr="00AF2C5F">
        <w:rPr>
          <w:sz w:val="18"/>
          <w:szCs w:val="18"/>
        </w:rPr>
        <w:t xml:space="preserve"> tidsproportionellt beräknade restvärdet av utrustningen, och </w:t>
      </w:r>
    </w:p>
    <w:p w14:paraId="18D3F37B" w14:textId="77777777" w:rsidR="00D85371" w:rsidRPr="00AF2C5F" w:rsidRDefault="00D85371" w:rsidP="008A7E9A">
      <w:pPr>
        <w:pStyle w:val="Brdtextmedindrag"/>
        <w:rPr>
          <w:sz w:val="18"/>
          <w:szCs w:val="18"/>
        </w:rPr>
      </w:pPr>
      <w:r w:rsidRPr="00AF2C5F">
        <w:rPr>
          <w:sz w:val="18"/>
          <w:szCs w:val="18"/>
        </w:rPr>
        <w:t>2. summan av avgifterna för tjänsten under den åter</w:t>
      </w:r>
      <w:r w:rsidRPr="00AF2C5F">
        <w:rPr>
          <w:sz w:val="18"/>
          <w:szCs w:val="18"/>
        </w:rPr>
        <w:softHyphen/>
        <w:t xml:space="preserve">stående avtalsperioden. </w:t>
      </w:r>
    </w:p>
    <w:p w14:paraId="16306C63" w14:textId="77777777" w:rsidR="00D85371" w:rsidRPr="00CA38EC" w:rsidRDefault="00D85371" w:rsidP="008A7E9A">
      <w:pPr>
        <w:pStyle w:val="Brdtextmedindrag"/>
        <w:rPr>
          <w:sz w:val="18"/>
          <w:szCs w:val="18"/>
        </w:rPr>
      </w:pPr>
      <w:r w:rsidRPr="00CA38EC">
        <w:rPr>
          <w:sz w:val="18"/>
          <w:szCs w:val="18"/>
        </w:rPr>
        <w:t xml:space="preserve">Tillhandahållaren ska </w:t>
      </w:r>
      <w:r w:rsidRPr="00DA053E">
        <w:rPr>
          <w:sz w:val="18"/>
          <w:szCs w:val="18"/>
        </w:rPr>
        <w:t>kostnadsfritt</w:t>
      </w:r>
      <w:r w:rsidRPr="00CA38EC">
        <w:rPr>
          <w:sz w:val="18"/>
          <w:szCs w:val="18"/>
        </w:rPr>
        <w:t xml:space="preserve"> ta bort operatörslås senast vid betalning av kompensationen.</w:t>
      </w:r>
    </w:p>
    <w:p w14:paraId="5ABACD02" w14:textId="77777777" w:rsidR="00D85371" w:rsidRDefault="00D85371" w:rsidP="008A7E9A">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beräkning av kompensationen.</w:t>
      </w:r>
    </w:p>
    <w:p w14:paraId="4B57A4A9" w14:textId="77777777" w:rsidR="00D85371" w:rsidRPr="00403067" w:rsidRDefault="00D85371" w:rsidP="008A7E9A">
      <w:pPr>
        <w:pStyle w:val="Brdtextmedindrag"/>
      </w:pPr>
    </w:p>
    <w:p w14:paraId="7C54C68D" w14:textId="77777777" w:rsidR="00D85371" w:rsidRPr="00403067" w:rsidRDefault="00D85371" w:rsidP="008A7E9A">
      <w:pPr>
        <w:pStyle w:val="Brdtext"/>
      </w:pPr>
      <w:r w:rsidRPr="00403067">
        <w:t>Paragrafen behandlar en tillhandahållares möjlighet att kräva kompensa</w:t>
      </w:r>
      <w:r w:rsidRPr="00403067">
        <w:softHyphen/>
        <w:t>tion i det fallet en slutanvändare, med stöd av unionsrätten eller nationell rätt, avslutar avtalet</w:t>
      </w:r>
      <w:r w:rsidRPr="00403067" w:rsidDel="00E14B38">
        <w:t xml:space="preserve"> </w:t>
      </w:r>
      <w:r w:rsidRPr="00403067">
        <w:t xml:space="preserve">i förtid. Den saknar motsvarighet i LEK. Paragrafen </w:t>
      </w:r>
      <w:r w:rsidRPr="00403067">
        <w:lastRenderedPageBreak/>
        <w:t>genomför artikel 105.6 i EU-direktiv</w:t>
      </w:r>
      <w:r w:rsidRPr="00403067">
        <w:softHyphen/>
        <w:t>et. Övervägand</w:t>
      </w:r>
      <w:r w:rsidRPr="00403067">
        <w:softHyphen/>
        <w:t>ena finns i av</w:t>
      </w:r>
      <w:r w:rsidRPr="00403067">
        <w:softHyphen/>
        <w:t>snitt 16.</w:t>
      </w:r>
      <w:r>
        <w:t>7</w:t>
      </w:r>
      <w:r w:rsidRPr="00403067">
        <w:t>.5.</w:t>
      </w:r>
    </w:p>
    <w:p w14:paraId="5B520349" w14:textId="6E583EF5" w:rsidR="00D85371" w:rsidRPr="00403067" w:rsidRDefault="00D85371" w:rsidP="008A7E9A">
      <w:pPr>
        <w:pStyle w:val="Brdtextmedindrag"/>
      </w:pPr>
      <w:r w:rsidRPr="00403067">
        <w:rPr>
          <w:i/>
        </w:rPr>
        <w:t>Första stycket</w:t>
      </w:r>
      <w:r w:rsidRPr="00403067">
        <w:t xml:space="preserve"> inför en begränsning av den kompensation som en till</w:t>
      </w:r>
      <w:r w:rsidRPr="00403067">
        <w:softHyphen/>
        <w:t>handahållare kan begära med anledning av att slutanvändaren säger upp eller häver avtalet i förtid. Situationen aktualiseras när en slutanvändare enligt unions</w:t>
      </w:r>
      <w:r w:rsidRPr="00403067">
        <w:softHyphen/>
        <w:t>rätten eller nationell rätt har rätt att säga upp eller häva avtalet före ut</w:t>
      </w:r>
      <w:r w:rsidRPr="00403067">
        <w:softHyphen/>
        <w:t>gång</w:t>
      </w:r>
      <w:r>
        <w:t>en av den överenskomna avtalsperioden</w:t>
      </w:r>
      <w:r w:rsidRPr="00403067">
        <w:t>. En sådan rätt regleras i 12, 14 och 17 §§. Till</w:t>
      </w:r>
      <w:r w:rsidRPr="00403067">
        <w:softHyphen/>
        <w:t>handa</w:t>
      </w:r>
      <w:r w:rsidRPr="00403067">
        <w:softHyphen/>
        <w:t>hållaren ska i en sådan situation kunna begära att bli kompenserad endast för sub</w:t>
      </w:r>
      <w:r w:rsidRPr="00403067">
        <w:softHyphen/>
        <w:t>ven</w:t>
      </w:r>
      <w:r w:rsidRPr="00403067">
        <w:softHyphen/>
        <w:t>tionerad terminalutrustning som slutanvändar</w:t>
      </w:r>
      <w:r w:rsidRPr="00403067">
        <w:softHyphen/>
        <w:t>en behåller. Det som avses är terminalutrustning som till</w:t>
      </w:r>
      <w:r w:rsidR="005D71CE">
        <w:softHyphen/>
      </w:r>
      <w:r w:rsidRPr="00403067">
        <w:t>handahålls eller har sålts tillsammans med tjänsten i fråga till ett lägre pris eller utan kostnad, t.ex. en mobil</w:t>
      </w:r>
      <w:r w:rsidRPr="00403067">
        <w:softHyphen/>
        <w:t>telefon eller en bredbandsrouter. Tjänsten och terminal</w:t>
      </w:r>
      <w:r w:rsidRPr="00403067">
        <w:softHyphen/>
        <w:t>utrustningen ingår i sådana fall i ett s.k. paket, dvs. tillhanda</w:t>
      </w:r>
      <w:r w:rsidRPr="00403067">
        <w:softHyphen/>
        <w:t>hålls inom ramen för ett och samma avtal (se 26 §).</w:t>
      </w:r>
    </w:p>
    <w:p w14:paraId="7454EF4B" w14:textId="6E1AA9AA" w:rsidR="00D85371" w:rsidRPr="00403067" w:rsidRDefault="00D85371" w:rsidP="008A7E9A">
      <w:pPr>
        <w:pStyle w:val="Brdtextmedindrag"/>
      </w:pPr>
      <w:r w:rsidRPr="00403067">
        <w:t>Om slutanvändaren väljer att behålla terminalutrustning som vid avtalets ingående ingår i ett paket och tillhandahållaren begär att bli kompenserad för att avtalet avslutas i förtid, får kompen</w:t>
      </w:r>
      <w:r w:rsidRPr="00403067">
        <w:softHyphen/>
        <w:t>sa</w:t>
      </w:r>
      <w:r w:rsidRPr="00403067">
        <w:softHyphen/>
        <w:t>tion</w:t>
      </w:r>
      <w:r w:rsidRPr="00403067">
        <w:softHyphen/>
        <w:t>en inte överstiga det tids</w:t>
      </w:r>
      <w:r w:rsidR="003237C2">
        <w:softHyphen/>
      </w:r>
      <w:r w:rsidRPr="00403067">
        <w:t xml:space="preserve">proportionella </w:t>
      </w:r>
      <w:r>
        <w:t>rest</w:t>
      </w:r>
      <w:r w:rsidRPr="00403067">
        <w:t xml:space="preserve">värdet av terminalutrustningen, beräknat utifrån värdet vid den tidpunkt då avtalet ingicks, eller </w:t>
      </w:r>
      <w:r>
        <w:t xml:space="preserve">summan av </w:t>
      </w:r>
      <w:r w:rsidRPr="00403067">
        <w:t>avgift</w:t>
      </w:r>
      <w:r w:rsidRPr="00403067">
        <w:softHyphen/>
        <w:t>er</w:t>
      </w:r>
      <w:r w:rsidRPr="00403067">
        <w:softHyphen/>
        <w:t xml:space="preserve">na för tjänsten </w:t>
      </w:r>
      <w:r>
        <w:t>under den återstående avtalsperioden</w:t>
      </w:r>
      <w:r w:rsidRPr="00403067">
        <w:t xml:space="preserve">, beroende på vilket belopp som är lägst. </w:t>
      </w:r>
      <w:r w:rsidRPr="00355953">
        <w:t>Terminalutrustningens tidsproportionella restvärde utgör dess värde vid tidpunkten för uppsägningen eller hävningen proportioner</w:t>
      </w:r>
      <w:r>
        <w:softHyphen/>
      </w:r>
      <w:r w:rsidRPr="00355953">
        <w:t>ligt beräknat efter den avtalstid som ditintills har förflutit. Det innebär till exempel att när nio månader har förflutit av en total bindningstid på tolv månader, är värdet av terminalutrustningen 25 procent av det överens</w:t>
      </w:r>
      <w:r>
        <w:softHyphen/>
      </w:r>
      <w:r w:rsidRPr="00355953">
        <w:t>komna värdet vid avtalets ingående. Det värdet ska jämföras med de resterande avgifterna för tjänsten under den bind</w:t>
      </w:r>
      <w:r w:rsidRPr="00355953">
        <w:softHyphen/>
        <w:t>nings</w:t>
      </w:r>
      <w:r w:rsidRPr="00355953">
        <w:softHyphen/>
        <w:t xml:space="preserve">tid som finns kvar när avtalet sägs upp eller hävs. I exemplet är det avgifterna för tre månader. </w:t>
      </w:r>
      <w:r w:rsidRPr="00403067">
        <w:t>Det lägsta av dessa två belopp utgör alltså taket för den maximala kompen</w:t>
      </w:r>
      <w:r>
        <w:softHyphen/>
      </w:r>
      <w:r w:rsidRPr="00403067">
        <w:t>sa</w:t>
      </w:r>
      <w:r>
        <w:softHyphen/>
      </w:r>
      <w:r w:rsidRPr="00403067">
        <w:t>tion som en tillhandahållare kan kräva när en tjänst tillhanda</w:t>
      </w:r>
      <w:r w:rsidRPr="00403067">
        <w:softHyphen/>
        <w:t>hålls eller har sålts tillsammans med subventionerad terminal</w:t>
      </w:r>
      <w:r w:rsidRPr="00403067">
        <w:softHyphen/>
        <w:t>utrustning i en sådan situation som avses i para</w:t>
      </w:r>
      <w:r w:rsidRPr="00403067">
        <w:softHyphen/>
        <w:t>graf</w:t>
      </w:r>
      <w:r w:rsidRPr="00403067">
        <w:softHyphen/>
        <w:t>en. Med stöd av bemyndigandet i tredje stycket kan föreskrifter meddelas om en beräkningsmetod för kompensa</w:t>
      </w:r>
      <w:r>
        <w:softHyphen/>
      </w:r>
      <w:r w:rsidRPr="00403067">
        <w:t>tionen under förut</w:t>
      </w:r>
      <w:r w:rsidRPr="00403067">
        <w:softHyphen/>
        <w:t>sätt</w:t>
      </w:r>
      <w:r w:rsidRPr="00403067">
        <w:softHyphen/>
        <w:t>ning att det lagstadgade taket för kompensationen inte överskrids.</w:t>
      </w:r>
    </w:p>
    <w:p w14:paraId="796D0009" w14:textId="77777777" w:rsidR="00D85371" w:rsidRPr="00403067" w:rsidRDefault="00D85371" w:rsidP="008A7E9A">
      <w:pPr>
        <w:pStyle w:val="Brdtextmedindrag"/>
      </w:pPr>
      <w:r>
        <w:t>Paragrafen gäller inte n</w:t>
      </w:r>
      <w:r w:rsidRPr="00403067">
        <w:t>ummeroberoende inter</w:t>
      </w:r>
      <w:r w:rsidRPr="00403067">
        <w:softHyphen/>
        <w:t>per</w:t>
      </w:r>
      <w:r w:rsidRPr="00403067">
        <w:softHyphen/>
        <w:t>sonella kommunik</w:t>
      </w:r>
      <w:r w:rsidRPr="00403067">
        <w:softHyphen/>
        <w:t>a</w:t>
      </w:r>
      <w:r w:rsidRPr="00403067">
        <w:softHyphen/>
        <w:t>tions</w:t>
      </w:r>
      <w:r w:rsidRPr="00403067">
        <w:softHyphen/>
        <w:t>tjänster</w:t>
      </w:r>
      <w:r>
        <w:t xml:space="preserve">. </w:t>
      </w:r>
      <w:r w:rsidRPr="00403067">
        <w:t>De tjänster som</w:t>
      </w:r>
      <w:r>
        <w:t xml:space="preserve"> därmed</w:t>
      </w:r>
      <w:r w:rsidRPr="00403067">
        <w:t xml:space="preserve"> träffas av </w:t>
      </w:r>
      <w:r>
        <w:t xml:space="preserve">paragrafen </w:t>
      </w:r>
      <w:r w:rsidRPr="00403067">
        <w:t>är inter</w:t>
      </w:r>
      <w:r w:rsidRPr="00403067">
        <w:softHyphen/>
        <w:t>net</w:t>
      </w:r>
      <w:r w:rsidRPr="00403067">
        <w:softHyphen/>
        <w:t>anslutnings</w:t>
      </w:r>
      <w:r w:rsidRPr="00403067">
        <w:softHyphen/>
        <w:t>tjänster, nummer</w:t>
      </w:r>
      <w:r>
        <w:softHyphen/>
      </w:r>
      <w:r w:rsidRPr="00403067">
        <w:t>baserade inter</w:t>
      </w:r>
      <w:r w:rsidRPr="00403067">
        <w:softHyphen/>
        <w:t>personella kom</w:t>
      </w:r>
      <w:r w:rsidRPr="00403067">
        <w:softHyphen/>
        <w:t>munika</w:t>
      </w:r>
      <w:r w:rsidRPr="00403067">
        <w:softHyphen/>
        <w:t>tions</w:t>
      </w:r>
      <w:r w:rsidRPr="00403067">
        <w:softHyphen/>
        <w:t>tjänster och tjänster som helt eller huvudsakligen utgörs av överföring av signaler</w:t>
      </w:r>
      <w:r>
        <w:t>,</w:t>
      </w:r>
      <w:r w:rsidRPr="00403067">
        <w:t xml:space="preserve"> förutsatt att de är allmänt tillgängliga.</w:t>
      </w:r>
    </w:p>
    <w:p w14:paraId="65A759C5" w14:textId="46153882" w:rsidR="00D85371" w:rsidRPr="00403067" w:rsidRDefault="00D85371" w:rsidP="008A7E9A">
      <w:pPr>
        <w:pStyle w:val="Brdtextmedindrag"/>
      </w:pPr>
      <w:r>
        <w:t xml:space="preserve">I </w:t>
      </w:r>
      <w:r w:rsidRPr="00721504">
        <w:rPr>
          <w:i/>
        </w:rPr>
        <w:t>andra stycket</w:t>
      </w:r>
      <w:r>
        <w:t xml:space="preserve"> </w:t>
      </w:r>
      <w:r w:rsidRPr="00403067">
        <w:t>in</w:t>
      </w:r>
      <w:r w:rsidRPr="00403067">
        <w:softHyphen/>
        <w:t>förs en skyldighet för tillhandahållaren att kostnadsfritt ta bort operatörs</w:t>
      </w:r>
      <w:r w:rsidRPr="00403067">
        <w:softHyphen/>
        <w:t>lås i en sådan situation som avses i paragrafen, på mot</w:t>
      </w:r>
      <w:r w:rsidR="005D71CE">
        <w:softHyphen/>
      </w:r>
      <w:r w:rsidRPr="00403067">
        <w:t>svar</w:t>
      </w:r>
      <w:r w:rsidRPr="00403067">
        <w:softHyphen/>
        <w:t>ande sätt som vid bindnings</w:t>
      </w:r>
      <w:r w:rsidRPr="00403067">
        <w:softHyphen/>
        <w:t>tidens utgång (se 15 §). Operatörslåset ska tas bort senast vid betalningen av kom</w:t>
      </w:r>
      <w:r w:rsidRPr="00403067">
        <w:softHyphen/>
        <w:t>pensa</w:t>
      </w:r>
      <w:r w:rsidRPr="00403067">
        <w:softHyphen/>
        <w:t>tionen. Operatörslås definieras i 1 kap. 7 §.</w:t>
      </w:r>
    </w:p>
    <w:p w14:paraId="602BC82F" w14:textId="77777777" w:rsidR="00D85371" w:rsidRDefault="00D85371" w:rsidP="008A7E9A">
      <w:pPr>
        <w:pStyle w:val="Brdtextmedindrag"/>
      </w:pPr>
      <w:r w:rsidRPr="00403067">
        <w:rPr>
          <w:i/>
        </w:rPr>
        <w:t>Tredje stycket</w:t>
      </w:r>
      <w:r w:rsidRPr="00403067">
        <w:t xml:space="preserve"> gör det möjligt att meddela föreskrifter om hur kompensa</w:t>
      </w:r>
      <w:r w:rsidRPr="00403067">
        <w:softHyphen/>
        <w:t>tion</w:t>
      </w:r>
      <w:r w:rsidRPr="00403067">
        <w:softHyphen/>
        <w:t>en ska beräknas. Förutsatt att kompensationen inte blir högre än det tak som regleras i första stycket finns det utrymme att anpassa bestäm</w:t>
      </w:r>
      <w:r w:rsidRPr="00403067">
        <w:softHyphen/>
        <w:t>melserna efter nationella förhållanden och således fastställa metoder för beräkning av kom</w:t>
      </w:r>
      <w:r w:rsidRPr="00403067">
        <w:softHyphen/>
        <w:t>pensationen.</w:t>
      </w:r>
    </w:p>
    <w:p w14:paraId="0AABA951" w14:textId="77777777" w:rsidR="00D85371" w:rsidRPr="00403067" w:rsidRDefault="00D85371" w:rsidP="008A7E9A">
      <w:pPr>
        <w:pStyle w:val="Brdtextmedindrag"/>
      </w:pPr>
      <w:r w:rsidRPr="00403067">
        <w:t>Enligt 11 § snävas den krets av slutanvändare som skyddas av paragra</w:t>
      </w:r>
      <w:r>
        <w:softHyphen/>
      </w:r>
      <w:r w:rsidRPr="00403067">
        <w:t>fen in när det gäller vissa tjänster.</w:t>
      </w:r>
    </w:p>
    <w:p w14:paraId="768B2DAA" w14:textId="77777777" w:rsidR="00D85371" w:rsidRPr="00403067" w:rsidRDefault="00D85371" w:rsidP="008A7E9A">
      <w:pPr>
        <w:pStyle w:val="Rubrik4utannumrering"/>
      </w:pPr>
      <w:r w:rsidRPr="00403067">
        <w:lastRenderedPageBreak/>
        <w:t>Påföljder vid fel</w:t>
      </w:r>
    </w:p>
    <w:p w14:paraId="5463B729" w14:textId="77777777" w:rsidR="00D85371" w:rsidRPr="00403067" w:rsidRDefault="00D85371" w:rsidP="008A7E9A">
      <w:pPr>
        <w:pStyle w:val="Brdtext"/>
        <w:rPr>
          <w:sz w:val="18"/>
          <w:szCs w:val="18"/>
        </w:rPr>
      </w:pPr>
      <w:r w:rsidRPr="00403067">
        <w:rPr>
          <w:b/>
          <w:sz w:val="18"/>
          <w:szCs w:val="18"/>
        </w:rPr>
        <w:t>17 §</w:t>
      </w:r>
      <w:r w:rsidRPr="00403067">
        <w:rPr>
          <w:sz w:val="18"/>
          <w:szCs w:val="18"/>
        </w:rPr>
        <w:t>    Om den faktiska prestandan på en elektronisk kommunikationstjänst skiljer sig väsentligt från den prestanda som anges i ett avtal med en konsument, får kon</w:t>
      </w:r>
      <w:r w:rsidRPr="00403067">
        <w:rPr>
          <w:sz w:val="18"/>
          <w:szCs w:val="18"/>
        </w:rPr>
        <w:softHyphen/>
        <w:t>sum</w:t>
      </w:r>
      <w:r w:rsidRPr="00403067">
        <w:rPr>
          <w:sz w:val="18"/>
          <w:szCs w:val="18"/>
        </w:rPr>
        <w:softHyphen/>
        <w:t>enten använda sig av de påföljder vid fel som anges i 16 § konsument</w:t>
      </w:r>
      <w:r w:rsidRPr="00403067">
        <w:rPr>
          <w:sz w:val="18"/>
          <w:szCs w:val="18"/>
        </w:rPr>
        <w:softHyphen/>
        <w:t>tjänst</w:t>
      </w:r>
      <w:r w:rsidRPr="00403067">
        <w:rPr>
          <w:sz w:val="18"/>
          <w:szCs w:val="18"/>
        </w:rPr>
        <w:softHyphen/>
        <w:t>lagen (1985:716).</w:t>
      </w:r>
      <w:r>
        <w:rPr>
          <w:sz w:val="18"/>
          <w:szCs w:val="18"/>
        </w:rPr>
        <w:t xml:space="preserve"> I ett sådant fall ska bestämmelserna om reklamation i 17 och 18 §§ i samma lag tillämpas.</w:t>
      </w:r>
    </w:p>
    <w:p w14:paraId="10768906" w14:textId="77777777" w:rsidR="00D85371" w:rsidRPr="00403067" w:rsidRDefault="00D85371" w:rsidP="008A7E9A">
      <w:pPr>
        <w:pStyle w:val="Brdtextmedindrag"/>
        <w:rPr>
          <w:sz w:val="18"/>
          <w:szCs w:val="18"/>
        </w:rPr>
      </w:pPr>
      <w:r w:rsidRPr="00403067">
        <w:rPr>
          <w:sz w:val="18"/>
          <w:szCs w:val="18"/>
        </w:rPr>
        <w:t>Första stycket gäller inte internetanslutningstjänster eller nummeroberoende inter</w:t>
      </w:r>
      <w:r w:rsidRPr="00403067">
        <w:rPr>
          <w:sz w:val="18"/>
          <w:szCs w:val="18"/>
        </w:rPr>
        <w:softHyphen/>
        <w:t>personella kommunikationstjänster.</w:t>
      </w:r>
    </w:p>
    <w:p w14:paraId="2E735896" w14:textId="77777777" w:rsidR="00D85371" w:rsidRPr="00403067" w:rsidRDefault="00D85371" w:rsidP="008A7E9A">
      <w:pPr>
        <w:pStyle w:val="Brdtextmedindrag"/>
      </w:pPr>
    </w:p>
    <w:p w14:paraId="1A1A4F2E" w14:textId="77777777" w:rsidR="00D85371" w:rsidRPr="00403067" w:rsidRDefault="00D85371" w:rsidP="008A7E9A">
      <w:pPr>
        <w:pStyle w:val="Brdtext"/>
      </w:pPr>
      <w:r w:rsidRPr="00403067">
        <w:t xml:space="preserve">Paragrafen behandlar påföljder när en tjänst inte motsvarar det som </w:t>
      </w:r>
      <w:r>
        <w:t xml:space="preserve">har </w:t>
      </w:r>
      <w:r w:rsidRPr="00403067">
        <w:t>avtal</w:t>
      </w:r>
      <w:r w:rsidRPr="00403067">
        <w:softHyphen/>
        <w:t>ats i fråga om prestanda. Den saknar motsvarighet i LEK. Paragrafen genom</w:t>
      </w:r>
      <w:r w:rsidRPr="00403067">
        <w:softHyphen/>
        <w:t>för artikel 105.5 i EU-direktivet. Övervägandena finns i av</w:t>
      </w:r>
      <w:r w:rsidRPr="00403067">
        <w:softHyphen/>
        <w:t>snitt 16.</w:t>
      </w:r>
      <w:r>
        <w:t>7</w:t>
      </w:r>
      <w:r w:rsidRPr="00403067">
        <w:t>.6.</w:t>
      </w:r>
    </w:p>
    <w:p w14:paraId="7E5C65A2" w14:textId="77777777" w:rsidR="00D85371" w:rsidRPr="00403067" w:rsidRDefault="00D85371" w:rsidP="008A7E9A">
      <w:pPr>
        <w:pStyle w:val="Brdtextmedindrag"/>
      </w:pPr>
      <w:r w:rsidRPr="00403067">
        <w:rPr>
          <w:i/>
        </w:rPr>
        <w:t>Första stycket</w:t>
      </w:r>
      <w:r w:rsidRPr="00403067">
        <w:t xml:space="preserve"> innebär att bestämmelserna om påföljder vid fel i 16 § konsumenttjänstlagen är tillämpliga om den faktiska prestandan på den tillhandahållna tjänsten skiljer sig väsentligt från den prestanda som anges i avtalet med konsumenten. </w:t>
      </w:r>
      <w:r>
        <w:t>Stycket</w:t>
      </w:r>
      <w:r w:rsidRPr="00403067">
        <w:t xml:space="preserve"> har civilrättslig verkan. En konsument får i en sådan situation välja mellan påföljderna inne</w:t>
      </w:r>
      <w:r w:rsidRPr="00403067">
        <w:softHyphen/>
        <w:t>håll</w:t>
      </w:r>
      <w:r w:rsidRPr="00403067">
        <w:softHyphen/>
        <w:t>ande av betalning, avhjälpande, pris</w:t>
      </w:r>
      <w:r w:rsidRPr="00403067">
        <w:softHyphen/>
        <w:t>av</w:t>
      </w:r>
      <w:r w:rsidRPr="00403067">
        <w:softHyphen/>
        <w:t>drag, hävning och skadestånd. För att påföljderna ska få användas krävs att den faktiska prestandan skiljer sig väsentligt från den avtalade prestandan. Med väsentliga skillnader avses betydande ihållande eller ofta återkommande skillnader i förhållande till den prestanda som anges i avtalet.</w:t>
      </w:r>
      <w:r>
        <w:t xml:space="preserve"> För att konsumenten ska ha rätt att åberopa ett sådant fel krävs att felet reklameras inom skälig efter det att konsumenten har märkt eller borde ha märkt felet. I fråga om reklamation tillämpas 17 och 18 §§ konsumenttjänstlagen.</w:t>
      </w:r>
    </w:p>
    <w:p w14:paraId="39B3F475" w14:textId="76FE2E24" w:rsidR="00D85371" w:rsidRPr="00403067" w:rsidRDefault="00D85371" w:rsidP="008A7E9A">
      <w:pPr>
        <w:pStyle w:val="Brdtextmedindrag"/>
      </w:pPr>
      <w:r w:rsidRPr="00403067">
        <w:t xml:space="preserve">I </w:t>
      </w:r>
      <w:r w:rsidRPr="00403067">
        <w:rPr>
          <w:i/>
        </w:rPr>
        <w:t xml:space="preserve">andra stycket </w:t>
      </w:r>
      <w:r w:rsidRPr="00403067">
        <w:t xml:space="preserve">begränsas vilka tjänster som omfattas av paragrafen. </w:t>
      </w:r>
      <w:r>
        <w:t>Den</w:t>
      </w:r>
      <w:r w:rsidRPr="00403067">
        <w:t xml:space="preserve"> gäller </w:t>
      </w:r>
      <w:r>
        <w:t>inte</w:t>
      </w:r>
      <w:r w:rsidRPr="00403067">
        <w:t xml:space="preserve"> internet</w:t>
      </w:r>
      <w:r w:rsidRPr="00403067">
        <w:softHyphen/>
        <w:t>anslutnings</w:t>
      </w:r>
      <w:r>
        <w:softHyphen/>
      </w:r>
      <w:r w:rsidRPr="00403067">
        <w:t xml:space="preserve">tjänster </w:t>
      </w:r>
      <w:r>
        <w:t>eller</w:t>
      </w:r>
      <w:r w:rsidRPr="00403067">
        <w:t xml:space="preserve"> nummer</w:t>
      </w:r>
      <w:r w:rsidRPr="00403067">
        <w:softHyphen/>
        <w:t>oberoende inter</w:t>
      </w:r>
      <w:r w:rsidRPr="00403067">
        <w:softHyphen/>
        <w:t>perso</w:t>
      </w:r>
      <w:r w:rsidR="005D71CE">
        <w:softHyphen/>
      </w:r>
      <w:r w:rsidRPr="00403067">
        <w:t>nella kom</w:t>
      </w:r>
      <w:r w:rsidRPr="00403067">
        <w:softHyphen/>
        <w:t>mun</w:t>
      </w:r>
      <w:r w:rsidRPr="00403067">
        <w:softHyphen/>
        <w:t>ik</w:t>
      </w:r>
      <w:r w:rsidRPr="00403067">
        <w:softHyphen/>
        <w:t xml:space="preserve">ationstjänster. De tjänster som </w:t>
      </w:r>
      <w:r>
        <w:t>därmed</w:t>
      </w:r>
      <w:r w:rsidRPr="00403067">
        <w:t xml:space="preserve"> träffas av bestäm</w:t>
      </w:r>
      <w:r w:rsidRPr="00403067">
        <w:softHyphen/>
        <w:t>mel</w:t>
      </w:r>
      <w:r w:rsidRPr="00403067">
        <w:softHyphen/>
        <w:t>ser</w:t>
      </w:r>
      <w:r w:rsidRPr="00403067">
        <w:softHyphen/>
        <w:t>na är num</w:t>
      </w:r>
      <w:r w:rsidRPr="00403067">
        <w:softHyphen/>
        <w:t>mer</w:t>
      </w:r>
      <w:r w:rsidRPr="00403067">
        <w:softHyphen/>
        <w:t>baserade inter</w:t>
      </w:r>
      <w:r>
        <w:softHyphen/>
      </w:r>
      <w:r w:rsidRPr="00403067">
        <w:t>personella kommunikations</w:t>
      </w:r>
      <w:r w:rsidRPr="00403067">
        <w:softHyphen/>
        <w:t>tjänster och tjänster som helt eller huvud</w:t>
      </w:r>
      <w:r>
        <w:softHyphen/>
      </w:r>
      <w:r w:rsidRPr="00403067">
        <w:t>sakligen utgörs av överföring av signaler.</w:t>
      </w:r>
    </w:p>
    <w:p w14:paraId="47B6090A" w14:textId="77777777" w:rsidR="00D85371" w:rsidRPr="00403067" w:rsidRDefault="00D85371" w:rsidP="008A7E9A">
      <w:pPr>
        <w:pStyle w:val="Brdtextmedindrag"/>
      </w:pPr>
      <w:r w:rsidRPr="00403067">
        <w:t xml:space="preserve">När det gäller internetanslutningstjänster finns </w:t>
      </w:r>
      <w:r>
        <w:t>en liknande reglering</w:t>
      </w:r>
      <w:r w:rsidRPr="00403067">
        <w:t xml:space="preserve"> i arti</w:t>
      </w:r>
      <w:r w:rsidRPr="00403067">
        <w:softHyphen/>
        <w:t>kel 4.4 i Europaparlamentets och rådets förordning (EU) 2015/2120 om åtgärder rörande en öppen internet</w:t>
      </w:r>
      <w:r w:rsidRPr="00403067">
        <w:softHyphen/>
        <w:t>anslutning och slutkundsavgifter för reglerad kommunikation inom EU (TSM-förordningen).</w:t>
      </w:r>
    </w:p>
    <w:p w14:paraId="2D85AAFC" w14:textId="77777777" w:rsidR="00D85371" w:rsidRPr="00403067" w:rsidRDefault="00D85371" w:rsidP="008A7E9A">
      <w:pPr>
        <w:pStyle w:val="Rubrik4utannumrering"/>
      </w:pPr>
      <w:r w:rsidRPr="00403067">
        <w:t xml:space="preserve">Byte av tillhandahållare </w:t>
      </w:r>
      <w:r>
        <w:t>samt</w:t>
      </w:r>
      <w:r w:rsidRPr="00403067">
        <w:t xml:space="preserve"> nummerportabilitet</w:t>
      </w:r>
    </w:p>
    <w:p w14:paraId="7BFD6407" w14:textId="77777777" w:rsidR="00D85371" w:rsidRPr="00403067" w:rsidRDefault="00D85371" w:rsidP="008A7E9A">
      <w:pPr>
        <w:pStyle w:val="Brdtext"/>
        <w:rPr>
          <w:sz w:val="18"/>
          <w:szCs w:val="18"/>
        </w:rPr>
      </w:pPr>
      <w:r w:rsidRPr="00403067">
        <w:rPr>
          <w:b/>
          <w:sz w:val="18"/>
          <w:szCs w:val="18"/>
        </w:rPr>
        <w:t>18 §</w:t>
      </w:r>
      <w:r w:rsidRPr="00403067">
        <w:rPr>
          <w:sz w:val="18"/>
          <w:szCs w:val="18"/>
        </w:rPr>
        <w:t>    Den som tillhandahåller en internetanslutningstjänst ska se till att en slut</w:t>
      </w:r>
      <w:r w:rsidRPr="00403067">
        <w:rPr>
          <w:sz w:val="18"/>
          <w:szCs w:val="18"/>
        </w:rPr>
        <w:softHyphen/>
        <w:t>an</w:t>
      </w:r>
      <w:r w:rsidRPr="00403067">
        <w:rPr>
          <w:sz w:val="18"/>
          <w:szCs w:val="18"/>
        </w:rPr>
        <w:softHyphen/>
        <w:t xml:space="preserve">vändare kan byta tillhandahållare utan avbrott i tjänsten i den </w:t>
      </w:r>
      <w:r>
        <w:rPr>
          <w:sz w:val="18"/>
          <w:szCs w:val="18"/>
        </w:rPr>
        <w:t>utsträckning</w:t>
      </w:r>
      <w:r w:rsidRPr="00403067">
        <w:rPr>
          <w:sz w:val="18"/>
          <w:szCs w:val="18"/>
        </w:rPr>
        <w:t xml:space="preserve"> det är tekniskt genomförbart.</w:t>
      </w:r>
    </w:p>
    <w:p w14:paraId="42F3629E" w14:textId="77777777" w:rsidR="00D85371" w:rsidRPr="00403067" w:rsidRDefault="00D85371" w:rsidP="008A7E9A">
      <w:pPr>
        <w:pStyle w:val="Brdtextmedindrag"/>
        <w:rPr>
          <w:sz w:val="18"/>
          <w:szCs w:val="18"/>
        </w:rPr>
      </w:pPr>
      <w:r w:rsidRPr="00403067">
        <w:rPr>
          <w:sz w:val="18"/>
          <w:szCs w:val="18"/>
        </w:rPr>
        <w:t>Den mottagande tillhandahållaren ska tillhandahålla tjänsten så snart som möj</w:t>
      </w:r>
      <w:r>
        <w:rPr>
          <w:sz w:val="18"/>
          <w:szCs w:val="18"/>
        </w:rPr>
        <w:softHyphen/>
      </w:r>
      <w:r w:rsidRPr="00403067">
        <w:rPr>
          <w:sz w:val="18"/>
          <w:szCs w:val="18"/>
        </w:rPr>
        <w:t xml:space="preserve">ligt </w:t>
      </w:r>
      <w:bookmarkStart w:id="1862" w:name="_Hlk68171423"/>
      <w:r w:rsidRPr="00403067">
        <w:rPr>
          <w:sz w:val="18"/>
          <w:szCs w:val="18"/>
        </w:rPr>
        <w:t xml:space="preserve">den dag och inom den tidsram </w:t>
      </w:r>
      <w:bookmarkEnd w:id="1862"/>
      <w:r w:rsidRPr="00403067">
        <w:rPr>
          <w:sz w:val="18"/>
          <w:szCs w:val="18"/>
        </w:rPr>
        <w:t xml:space="preserve">som </w:t>
      </w:r>
      <w:r>
        <w:rPr>
          <w:sz w:val="18"/>
          <w:szCs w:val="18"/>
        </w:rPr>
        <w:t xml:space="preserve">har </w:t>
      </w:r>
      <w:r w:rsidRPr="00403067">
        <w:rPr>
          <w:sz w:val="18"/>
          <w:szCs w:val="18"/>
        </w:rPr>
        <w:t>avtalats med slutanvändaren. Avbrott i tjänsten under bytet får inte överstiga en arbetsdag.</w:t>
      </w:r>
    </w:p>
    <w:p w14:paraId="0E1B2DD4" w14:textId="77777777" w:rsidR="00D85371" w:rsidRPr="00403067" w:rsidRDefault="00D85371" w:rsidP="008A7E9A">
      <w:pPr>
        <w:pStyle w:val="Brdtextmedindrag"/>
      </w:pPr>
    </w:p>
    <w:p w14:paraId="43B9DD1B" w14:textId="77777777" w:rsidR="00D85371" w:rsidRPr="00403067" w:rsidRDefault="00D85371" w:rsidP="008A7E9A">
      <w:pPr>
        <w:pStyle w:val="Brdtext"/>
      </w:pPr>
      <w:r w:rsidRPr="00403067">
        <w:t>Paragrafen behandlar byte av tillhandahållare av</w:t>
      </w:r>
      <w:r>
        <w:t xml:space="preserve"> en</w:t>
      </w:r>
      <w:r w:rsidRPr="00403067">
        <w:t xml:space="preserve"> internet</w:t>
      </w:r>
      <w:r w:rsidRPr="00403067">
        <w:softHyphen/>
        <w:t>anslut</w:t>
      </w:r>
      <w:r w:rsidRPr="00403067">
        <w:softHyphen/>
        <w:t>nings</w:t>
      </w:r>
      <w:r w:rsidRPr="00403067">
        <w:softHyphen/>
      </w:r>
      <w:r w:rsidRPr="00403067">
        <w:softHyphen/>
        <w:t>tjänst. Den saknar motsvarighet i LEK. Paragrafen genomför arti</w:t>
      </w:r>
      <w:r w:rsidRPr="00403067">
        <w:softHyphen/>
        <w:t>kel 106.1 i EU-direktivet. Över</w:t>
      </w:r>
      <w:r w:rsidRPr="00403067">
        <w:softHyphen/>
        <w:t>vägan</w:t>
      </w:r>
      <w:r w:rsidRPr="00403067">
        <w:softHyphen/>
        <w:t>dena finns i avsnitt 16.</w:t>
      </w:r>
      <w:r>
        <w:t>8</w:t>
      </w:r>
      <w:r w:rsidRPr="00403067">
        <w:t>.</w:t>
      </w:r>
    </w:p>
    <w:p w14:paraId="4C642C66" w14:textId="77777777" w:rsidR="00D85371" w:rsidRPr="00403067" w:rsidRDefault="00D85371" w:rsidP="008A7E9A">
      <w:pPr>
        <w:pStyle w:val="Brdtextmedindrag"/>
      </w:pPr>
      <w:r w:rsidRPr="00403067">
        <w:t>Ett byte av tillhandahållare innebär att slutanvändaren avslutar ett befint</w:t>
      </w:r>
      <w:r>
        <w:softHyphen/>
      </w:r>
      <w:r w:rsidRPr="00403067">
        <w:t xml:space="preserve">ligt avtal om tillhandahållande av tjänsten för att denne </w:t>
      </w:r>
      <w:r>
        <w:t xml:space="preserve">har </w:t>
      </w:r>
      <w:r w:rsidRPr="00403067">
        <w:t>valt att ingå ett nytt avtal med en annan tillhandahållare. Avtalet med den över</w:t>
      </w:r>
      <w:r w:rsidRPr="00403067">
        <w:softHyphen/>
        <w:t>lämn</w:t>
      </w:r>
      <w:r w:rsidRPr="00403067">
        <w:softHyphen/>
        <w:t>ande tillhandahållaren upphör därmed när bytesförfarandet är genom</w:t>
      </w:r>
      <w:r>
        <w:softHyphen/>
      </w:r>
      <w:r w:rsidRPr="00403067">
        <w:t>fört.</w:t>
      </w:r>
    </w:p>
    <w:p w14:paraId="3A082BDB" w14:textId="2F5D19FA" w:rsidR="00D85371" w:rsidRPr="00403067" w:rsidRDefault="00D85371" w:rsidP="008A7E9A">
      <w:pPr>
        <w:pStyle w:val="Brdtextmedindrag"/>
      </w:pPr>
      <w:r w:rsidRPr="00403067">
        <w:rPr>
          <w:i/>
        </w:rPr>
        <w:lastRenderedPageBreak/>
        <w:t xml:space="preserve">Första stycket </w:t>
      </w:r>
      <w:r w:rsidRPr="00403067">
        <w:t xml:space="preserve">innebär en skyldighet för tillhandahållare att säkerställa kontinuitet i internetanslutningstjänsten vid bytet. Bytet ska i den </w:t>
      </w:r>
      <w:r>
        <w:t>utsträck</w:t>
      </w:r>
      <w:r w:rsidR="006C4160">
        <w:softHyphen/>
      </w:r>
      <w:r>
        <w:t>ning</w:t>
      </w:r>
      <w:r w:rsidRPr="00403067">
        <w:t xml:space="preserve"> det är tekniskt genomförbart ske utan avbrott i tjänst</w:t>
      </w:r>
      <w:r w:rsidRPr="00403067">
        <w:softHyphen/>
        <w:t>en. Skyldig</w:t>
      </w:r>
      <w:r w:rsidRPr="00403067">
        <w:softHyphen/>
        <w:t>heten omfattar både den mottagande och den överlämn</w:t>
      </w:r>
      <w:r w:rsidRPr="00403067">
        <w:softHyphen/>
        <w:t>ande till</w:t>
      </w:r>
      <w:r w:rsidRPr="00403067">
        <w:softHyphen/>
        <w:t>handa</w:t>
      </w:r>
      <w:r w:rsidRPr="00403067">
        <w:softHyphen/>
        <w:t>hålla</w:t>
      </w:r>
      <w:r w:rsidRPr="00403067">
        <w:softHyphen/>
        <w:t>ren. Med av</w:t>
      </w:r>
      <w:r>
        <w:softHyphen/>
      </w:r>
      <w:r w:rsidRPr="005A0244">
        <w:rPr>
          <w:spacing w:val="-2"/>
        </w:rPr>
        <w:t>brott avses den tid under vilken slut</w:t>
      </w:r>
      <w:r w:rsidRPr="005A0244">
        <w:rPr>
          <w:spacing w:val="-2"/>
        </w:rPr>
        <w:softHyphen/>
        <w:t>användaren inte har tillgång till tjänsten.</w:t>
      </w:r>
    </w:p>
    <w:p w14:paraId="6687527D" w14:textId="77777777" w:rsidR="00D85371" w:rsidRPr="00403067" w:rsidRDefault="00D85371" w:rsidP="008A7E9A">
      <w:pPr>
        <w:pStyle w:val="Brdtextmedindrag"/>
      </w:pPr>
      <w:r w:rsidRPr="00403067">
        <w:t xml:space="preserve">I </w:t>
      </w:r>
      <w:r w:rsidRPr="00403067">
        <w:rPr>
          <w:i/>
        </w:rPr>
        <w:t xml:space="preserve">andra stycket </w:t>
      </w:r>
      <w:r w:rsidRPr="00403067">
        <w:t>finns ett skynd</w:t>
      </w:r>
      <w:r w:rsidRPr="00403067">
        <w:softHyphen/>
        <w:t>samhetskrav när det gäller tillhanda</w:t>
      </w:r>
      <w:r w:rsidRPr="00403067">
        <w:softHyphen/>
        <w:t>håll</w:t>
      </w:r>
      <w:r w:rsidRPr="00403067">
        <w:softHyphen/>
        <w:t>an</w:t>
      </w:r>
      <w:r w:rsidRPr="00403067">
        <w:softHyphen/>
        <w:t xml:space="preserve">det av tjänsten och en tidsgräns för avbrott i tjänsten. </w:t>
      </w:r>
      <w:r>
        <w:t>Tjänsten ska aktiveras snarast möjligt i enlighet med det som slutanvändaren och den mottagande tillhandahållaren har kommit överens om. Aktivering ska alltså ske under den dag och, i förekommande fall, inom den mer precisa tidsram som parterna har enats om. E</w:t>
      </w:r>
      <w:r w:rsidRPr="00403067">
        <w:t>n slut</w:t>
      </w:r>
      <w:r w:rsidRPr="00403067">
        <w:softHyphen/>
        <w:t xml:space="preserve">användare </w:t>
      </w:r>
      <w:r>
        <w:t xml:space="preserve">ska </w:t>
      </w:r>
      <w:r w:rsidRPr="00403067">
        <w:t>enkelt, effektivt och användarvänligt kunna byta till</w:t>
      </w:r>
      <w:r w:rsidRPr="00403067">
        <w:softHyphen/>
        <w:t>handa</w:t>
      </w:r>
      <w:r w:rsidRPr="00403067">
        <w:softHyphen/>
        <w:t>hållare</w:t>
      </w:r>
      <w:r>
        <w:t>. Det ska</w:t>
      </w:r>
      <w:r w:rsidRPr="00403067">
        <w:t xml:space="preserve"> minimera risken att slutanvändaren står helt utan tjänst under en längre tid. Vid dröjsmål med byte av tillhandahållare eller med tillhanda</w:t>
      </w:r>
      <w:r>
        <w:softHyphen/>
      </w:r>
      <w:r w:rsidRPr="00403067">
        <w:t xml:space="preserve">hållande av en tjänst när </w:t>
      </w:r>
      <w:r w:rsidRPr="00BF0098">
        <w:rPr>
          <w:spacing w:val="-2"/>
        </w:rPr>
        <w:t>ett sådant byte har skett kan skade</w:t>
      </w:r>
      <w:r w:rsidRPr="00BF0098">
        <w:rPr>
          <w:spacing w:val="-2"/>
        </w:rPr>
        <w:softHyphen/>
        <w:t>stånds</w:t>
      </w:r>
      <w:r w:rsidRPr="00BF0098">
        <w:rPr>
          <w:spacing w:val="-2"/>
        </w:rPr>
        <w:softHyphen/>
        <w:t>skyldighet uppstå, se 24 och 25 §§.</w:t>
      </w:r>
    </w:p>
    <w:p w14:paraId="70746EC2" w14:textId="3695F742" w:rsidR="00D85371" w:rsidRPr="00403067" w:rsidRDefault="00D85371" w:rsidP="008A7E9A">
      <w:pPr>
        <w:pStyle w:val="Brdtextmedindrag"/>
      </w:pPr>
      <w:r w:rsidRPr="00403067">
        <w:t>Ytterligare föreskrifter om byte av tillhandahållare av internet</w:t>
      </w:r>
      <w:r w:rsidRPr="00403067">
        <w:softHyphen/>
        <w:t>anslut</w:t>
      </w:r>
      <w:r w:rsidRPr="00403067">
        <w:softHyphen/>
        <w:t>nings</w:t>
      </w:r>
      <w:r w:rsidRPr="00403067">
        <w:softHyphen/>
        <w:t>tjänst kan meddelas med stöd av 21 § första stycket. Med stöd av bemyn</w:t>
      </w:r>
      <w:r w:rsidRPr="00403067">
        <w:softHyphen/>
        <w:t>dig</w:t>
      </w:r>
      <w:r w:rsidRPr="00403067">
        <w:softHyphen/>
        <w:t>andet kan föreskrifter meddelas som motsvarar de ytterligare krav som anges i artikel 106.1 och 106.6 i EU-direktivet. Det gäller exempelvis att berörda tillhandahållare ska ge slutanvändaren lämplig information före och under bytesförfarandet och att den överlämnande tillhanda</w:t>
      </w:r>
      <w:r w:rsidRPr="00403067">
        <w:softHyphen/>
        <w:t>hållar</w:t>
      </w:r>
      <w:r w:rsidRPr="00403067">
        <w:softHyphen/>
        <w:t>en ska fort</w:t>
      </w:r>
      <w:r w:rsidRPr="00403067">
        <w:softHyphen/>
        <w:t>sätta att tillhandahålla tjänsten på samma villkor till dess att den motta</w:t>
      </w:r>
      <w:r w:rsidRPr="00403067">
        <w:softHyphen/>
        <w:t>gan</w:t>
      </w:r>
      <w:r w:rsidRPr="00403067">
        <w:softHyphen/>
        <w:t>de tillhandahållaren aktiverar tjänsten. Ett annat exempel är den reglering som innebär att den överlämnande tillhanda</w:t>
      </w:r>
      <w:r w:rsidRPr="00403067">
        <w:softHyphen/>
        <w:t>hållaren ska tillämpa villkor som innebär att eventuella kvarstående till</w:t>
      </w:r>
      <w:r w:rsidR="00FF5578">
        <w:softHyphen/>
      </w:r>
      <w:r w:rsidRPr="00403067">
        <w:t>godohavanden på för</w:t>
      </w:r>
      <w:r w:rsidRPr="00403067">
        <w:softHyphen/>
        <w:t>hands</w:t>
      </w:r>
      <w:r w:rsidRPr="00403067">
        <w:softHyphen/>
        <w:t>betalda tjänster ska betalas tillbaka om en konsument begär det. Med stöd av bemyndigandet kan också, så som direktivet medger, reglerings</w:t>
      </w:r>
      <w:r w:rsidRPr="00403067">
        <w:softHyphen/>
        <w:t>myndigheten fastställa detaljerna för byte</w:t>
      </w:r>
      <w:r>
        <w:t>s</w:t>
      </w:r>
      <w:r>
        <w:softHyphen/>
      </w:r>
      <w:r w:rsidRPr="00403067">
        <w:t>förfarandet i myndighets</w:t>
      </w:r>
      <w:r w:rsidRPr="00403067">
        <w:softHyphen/>
        <w:t>före</w:t>
      </w:r>
      <w:r w:rsidRPr="00403067">
        <w:softHyphen/>
        <w:t>skrifter. Av direktivet följer bl.a. att det är den mottagande tillhanda</w:t>
      </w:r>
      <w:r w:rsidRPr="00403067">
        <w:softHyphen/>
        <w:t>hållar</w:t>
      </w:r>
      <w:r w:rsidRPr="00403067">
        <w:softHyphen/>
        <w:t>en som ska leda bytesförfarandet. I enlighet med direktivet ska reglerings</w:t>
      </w:r>
      <w:r w:rsidRPr="00403067">
        <w:softHyphen/>
        <w:t>myndigheten säker</w:t>
      </w:r>
      <w:r w:rsidRPr="00403067">
        <w:softHyphen/>
        <w:t>ställa att bytesförfarandet är effektivt och enkelt för slutanvändaren.</w:t>
      </w:r>
    </w:p>
    <w:p w14:paraId="3DC9F127" w14:textId="77777777" w:rsidR="00D85371" w:rsidRPr="00403067" w:rsidRDefault="00D85371" w:rsidP="008A7E9A">
      <w:pPr>
        <w:pStyle w:val="Brdtextmedindrag"/>
        <w:ind w:firstLine="0"/>
      </w:pPr>
    </w:p>
    <w:p w14:paraId="07353592" w14:textId="77777777" w:rsidR="00D85371" w:rsidRPr="00403067" w:rsidRDefault="00D85371" w:rsidP="008A7E9A">
      <w:pPr>
        <w:pStyle w:val="Brdtext"/>
        <w:rPr>
          <w:sz w:val="18"/>
          <w:szCs w:val="18"/>
        </w:rPr>
      </w:pPr>
      <w:r w:rsidRPr="00403067">
        <w:rPr>
          <w:b/>
          <w:sz w:val="18"/>
          <w:szCs w:val="18"/>
        </w:rPr>
        <w:t>19 §</w:t>
      </w:r>
      <w:r w:rsidRPr="00403067">
        <w:rPr>
          <w:sz w:val="18"/>
          <w:szCs w:val="18"/>
        </w:rPr>
        <w:t>    Den som tillhandahåller en elektronisk kommunikationstjänst ska se till att en slutanvändare med ett nummer ur en nationell nummerplan kan behålla sitt nummer vid byte av tillhandahållare. Om slutanvändaren begär det, ska ett nummer som an</w:t>
      </w:r>
      <w:r w:rsidRPr="00403067">
        <w:rPr>
          <w:sz w:val="18"/>
          <w:szCs w:val="18"/>
        </w:rPr>
        <w:softHyphen/>
        <w:t xml:space="preserve">vänds för en sådan tjänst överlämnas till en annan tillhandahållare </w:t>
      </w:r>
      <w:r>
        <w:rPr>
          <w:sz w:val="18"/>
          <w:szCs w:val="18"/>
        </w:rPr>
        <w:t xml:space="preserve">som </w:t>
      </w:r>
      <w:r w:rsidRPr="00403067">
        <w:rPr>
          <w:sz w:val="18"/>
          <w:szCs w:val="18"/>
        </w:rPr>
        <w:t>ska till</w:t>
      </w:r>
      <w:r w:rsidRPr="00403067">
        <w:rPr>
          <w:sz w:val="18"/>
          <w:szCs w:val="18"/>
        </w:rPr>
        <w:softHyphen/>
        <w:t>handa</w:t>
      </w:r>
      <w:r w:rsidRPr="00403067">
        <w:rPr>
          <w:sz w:val="18"/>
          <w:szCs w:val="18"/>
        </w:rPr>
        <w:softHyphen/>
        <w:t>hålla tjänsten. Ett nummer vars sifferstruktur har geografisk betydelse be</w:t>
      </w:r>
      <w:r w:rsidRPr="00403067">
        <w:rPr>
          <w:sz w:val="18"/>
          <w:szCs w:val="18"/>
        </w:rPr>
        <w:softHyphen/>
        <w:t>höver överlämnas endast för tillhandahållande av elektroniska kom</w:t>
      </w:r>
      <w:r w:rsidRPr="00403067">
        <w:rPr>
          <w:sz w:val="18"/>
          <w:szCs w:val="18"/>
        </w:rPr>
        <w:softHyphen/>
        <w:t>mun</w:t>
      </w:r>
      <w:r w:rsidRPr="00403067">
        <w:rPr>
          <w:sz w:val="18"/>
          <w:szCs w:val="18"/>
        </w:rPr>
        <w:softHyphen/>
        <w:t>ika</w:t>
      </w:r>
      <w:r w:rsidRPr="00403067">
        <w:rPr>
          <w:sz w:val="18"/>
          <w:szCs w:val="18"/>
        </w:rPr>
        <w:softHyphen/>
        <w:t>tions</w:t>
      </w:r>
      <w:r w:rsidRPr="00403067">
        <w:rPr>
          <w:sz w:val="18"/>
          <w:szCs w:val="18"/>
        </w:rPr>
        <w:softHyphen/>
        <w:t>tjänster inom samma geografiska område (riktnummerområde).</w:t>
      </w:r>
    </w:p>
    <w:p w14:paraId="1F54D1B2" w14:textId="4B701976" w:rsidR="00D85371" w:rsidRPr="00403067" w:rsidRDefault="00D85371" w:rsidP="008A7E9A">
      <w:pPr>
        <w:pStyle w:val="Brdtextmedindrag"/>
        <w:rPr>
          <w:sz w:val="18"/>
          <w:szCs w:val="18"/>
        </w:rPr>
      </w:pPr>
      <w:r>
        <w:rPr>
          <w:sz w:val="18"/>
          <w:szCs w:val="18"/>
        </w:rPr>
        <w:t>Vid byte av tillhandahållare ska e</w:t>
      </w:r>
      <w:r w:rsidRPr="00403067">
        <w:rPr>
          <w:sz w:val="18"/>
          <w:szCs w:val="18"/>
        </w:rPr>
        <w:t>n slutanvändare ha rätt att behålla sitt nummer under minst en månad efter det att av</w:t>
      </w:r>
      <w:r w:rsidRPr="00403067">
        <w:rPr>
          <w:sz w:val="18"/>
          <w:szCs w:val="18"/>
        </w:rPr>
        <w:softHyphen/>
        <w:t xml:space="preserve">talet </w:t>
      </w:r>
      <w:r>
        <w:rPr>
          <w:sz w:val="18"/>
          <w:szCs w:val="18"/>
        </w:rPr>
        <w:t xml:space="preserve">har </w:t>
      </w:r>
      <w:r w:rsidRPr="00403067">
        <w:rPr>
          <w:sz w:val="18"/>
          <w:szCs w:val="18"/>
        </w:rPr>
        <w:t xml:space="preserve">upphört, om inte slutanvändaren </w:t>
      </w:r>
      <w:r>
        <w:rPr>
          <w:sz w:val="18"/>
          <w:szCs w:val="18"/>
        </w:rPr>
        <w:t>ut</w:t>
      </w:r>
      <w:r w:rsidR="006C4160">
        <w:rPr>
          <w:sz w:val="18"/>
          <w:szCs w:val="18"/>
        </w:rPr>
        <w:softHyphen/>
      </w:r>
      <w:r>
        <w:rPr>
          <w:sz w:val="18"/>
          <w:szCs w:val="18"/>
        </w:rPr>
        <w:t xml:space="preserve">tryckligen </w:t>
      </w:r>
      <w:r w:rsidRPr="00403067">
        <w:rPr>
          <w:sz w:val="18"/>
          <w:szCs w:val="18"/>
        </w:rPr>
        <w:t>har avsagt sig den rätten.</w:t>
      </w:r>
    </w:p>
    <w:p w14:paraId="13FD6139" w14:textId="77777777" w:rsidR="00D85371" w:rsidRPr="00403067" w:rsidRDefault="00D85371" w:rsidP="008A7E9A">
      <w:pPr>
        <w:pStyle w:val="Brdtextmedindrag"/>
        <w:rPr>
          <w:sz w:val="18"/>
          <w:szCs w:val="18"/>
        </w:rPr>
      </w:pPr>
      <w:r w:rsidRPr="00403067">
        <w:rPr>
          <w:sz w:val="18"/>
          <w:szCs w:val="18"/>
        </w:rPr>
        <w:t>Första stycket gäller inte överlämnande av nummer mellan nät som tillhanda</w:t>
      </w:r>
      <w:r w:rsidRPr="00403067">
        <w:rPr>
          <w:sz w:val="18"/>
          <w:szCs w:val="18"/>
        </w:rPr>
        <w:softHyphen/>
        <w:t>håller tjänster till en fast respektive en mobil nätanslutningspunkt.</w:t>
      </w:r>
    </w:p>
    <w:p w14:paraId="7A878D16" w14:textId="77777777" w:rsidR="00D85371" w:rsidRPr="00403067" w:rsidRDefault="00D85371" w:rsidP="008A7E9A">
      <w:pPr>
        <w:pStyle w:val="Brdtextmedindrag"/>
        <w:ind w:firstLine="0"/>
      </w:pPr>
    </w:p>
    <w:p w14:paraId="3D3C8CD6" w14:textId="713F9F09" w:rsidR="00D85371" w:rsidRPr="00403067" w:rsidRDefault="00D85371" w:rsidP="008A7E9A">
      <w:pPr>
        <w:pStyle w:val="Brdtext"/>
      </w:pPr>
      <w:r w:rsidRPr="00403067">
        <w:t>Paragrafen behandlar nummerportabilitet. Den motsvarar i huvud</w:t>
      </w:r>
      <w:r w:rsidRPr="00403067">
        <w:softHyphen/>
        <w:t xml:space="preserve">sak 5 kap. 9 § första och andra styckena LEK (se prop. 2002/03:110 </w:t>
      </w:r>
      <w:r w:rsidR="00EB24E6">
        <w:t>s. 2</w:t>
      </w:r>
      <w:r w:rsidRPr="00403067">
        <w:t xml:space="preserve">25 f. och 386 och prop. 2010/11:115 </w:t>
      </w:r>
      <w:r w:rsidR="00EB24E6">
        <w:t>s. 1</w:t>
      </w:r>
      <w:r w:rsidRPr="00403067">
        <w:t>05 f. och 175). Paragrafen genomför artikel 106.2, 106.3 och del C i bilaga 6 i EU-direktivet. Övervägandena finns i avsnitt 16.</w:t>
      </w:r>
      <w:r>
        <w:t>8</w:t>
      </w:r>
      <w:r w:rsidRPr="00403067">
        <w:t>.</w:t>
      </w:r>
    </w:p>
    <w:p w14:paraId="56F3D3B8" w14:textId="77777777" w:rsidR="00D85371" w:rsidRPr="00403067" w:rsidRDefault="00D85371" w:rsidP="008A7E9A">
      <w:pPr>
        <w:pStyle w:val="Brdtextmedindrag"/>
      </w:pPr>
      <w:r w:rsidRPr="00403067">
        <w:rPr>
          <w:i/>
        </w:rPr>
        <w:lastRenderedPageBreak/>
        <w:t>Första stycket</w:t>
      </w:r>
      <w:r w:rsidRPr="00403067">
        <w:t xml:space="preserve"> ändras som en följd av att </w:t>
      </w:r>
      <w:r>
        <w:t>uttrycket</w:t>
      </w:r>
      <w:r w:rsidRPr="00403067">
        <w:t xml:space="preserve"> slutanvändare ersätter abonnent i EU-direktivet.</w:t>
      </w:r>
    </w:p>
    <w:p w14:paraId="630E1BD9" w14:textId="77777777" w:rsidR="00D85371" w:rsidRPr="00403067" w:rsidRDefault="00D85371" w:rsidP="008A7E9A">
      <w:pPr>
        <w:pStyle w:val="Brdtextmedindrag"/>
      </w:pPr>
      <w:r w:rsidRPr="00403067">
        <w:t xml:space="preserve">I det nya </w:t>
      </w:r>
      <w:r w:rsidRPr="00403067">
        <w:rPr>
          <w:i/>
        </w:rPr>
        <w:t xml:space="preserve">andra stycket </w:t>
      </w:r>
      <w:r w:rsidRPr="00403067">
        <w:t xml:space="preserve">införs en tidsgräns under vilken slutanvändaren ska ha rätt att få sitt nummer porterat. Rätten till nummerportering vid byte av tillhandahållare ska gälla under minst en månad från det att avtalet </w:t>
      </w:r>
      <w:r>
        <w:t xml:space="preserve">har </w:t>
      </w:r>
      <w:r w:rsidRPr="00403067">
        <w:t xml:space="preserve">upphört, förutsatt att slutanvändaren inte har avsagt sig den rättigheten. Det innebär att en slutanvändare som inom en månad från det att avtalet </w:t>
      </w:r>
      <w:r>
        <w:t xml:space="preserve">har </w:t>
      </w:r>
      <w:r w:rsidRPr="00403067">
        <w:t xml:space="preserve">upphört gör en sådan begäran ska ha rätt att behålla sitt nummer. </w:t>
      </w:r>
      <w:r>
        <w:t>Stycket</w:t>
      </w:r>
      <w:r w:rsidRPr="00403067">
        <w:t xml:space="preserve"> ställer därmed krav på att </w:t>
      </w:r>
      <w:bookmarkStart w:id="1863" w:name="_Hlk30416498"/>
      <w:r w:rsidRPr="00403067">
        <w:t>tillhandahållaren reserverar numret i fråga för slut</w:t>
      </w:r>
      <w:r w:rsidRPr="00403067">
        <w:softHyphen/>
        <w:t>använd</w:t>
      </w:r>
      <w:r w:rsidRPr="00403067">
        <w:softHyphen/>
        <w:t>ar</w:t>
      </w:r>
      <w:r w:rsidRPr="00403067">
        <w:softHyphen/>
        <w:t>en under denna tid.</w:t>
      </w:r>
      <w:bookmarkEnd w:id="1863"/>
      <w:r w:rsidRPr="00403067">
        <w:t xml:space="preserve"> Numret behöver dock inte reserveras om slutanvändaren </w:t>
      </w:r>
      <w:r>
        <w:t xml:space="preserve">uttryckligen </w:t>
      </w:r>
      <w:r w:rsidRPr="00403067">
        <w:t>har avsagt sig rätten till num</w:t>
      </w:r>
      <w:r>
        <w:softHyphen/>
      </w:r>
      <w:r w:rsidRPr="00403067">
        <w:t>mer</w:t>
      </w:r>
      <w:r w:rsidRPr="00403067">
        <w:softHyphen/>
        <w:t xml:space="preserve">portering. </w:t>
      </w:r>
      <w:r>
        <w:t xml:space="preserve">Detta måste ske separat från ingåendet av avtalet. </w:t>
      </w:r>
      <w:r w:rsidRPr="00403067">
        <w:t xml:space="preserve">Det krävs en aktiv förklaring </w:t>
      </w:r>
      <w:r>
        <w:t xml:space="preserve">från slutanvändaren </w:t>
      </w:r>
      <w:r w:rsidRPr="00403067">
        <w:t xml:space="preserve">om att avstå rättigheten </w:t>
      </w:r>
      <w:r>
        <w:t>för att kravet ska anses uppfyllt</w:t>
      </w:r>
      <w:r w:rsidRPr="00403067">
        <w:t>.</w:t>
      </w:r>
    </w:p>
    <w:p w14:paraId="2F4F4427" w14:textId="77777777" w:rsidR="00D85371" w:rsidRPr="00403067" w:rsidRDefault="00D85371" w:rsidP="008A7E9A">
      <w:pPr>
        <w:pStyle w:val="Brdtextmedindrag"/>
      </w:pPr>
      <w:r w:rsidRPr="00403067">
        <w:t xml:space="preserve">Det nya </w:t>
      </w:r>
      <w:r w:rsidRPr="00403067">
        <w:rPr>
          <w:i/>
        </w:rPr>
        <w:t>tredje stycket</w:t>
      </w:r>
      <w:r w:rsidRPr="00403067">
        <w:t xml:space="preserve"> motsvarar 5 kap. 9 § andra stycket LEK.</w:t>
      </w:r>
    </w:p>
    <w:p w14:paraId="0EF64A5D" w14:textId="77777777" w:rsidR="00D85371" w:rsidRPr="00403067" w:rsidRDefault="00D85371" w:rsidP="008A7E9A">
      <w:pPr>
        <w:pStyle w:val="Brdtextmedindrag"/>
      </w:pPr>
      <w:r w:rsidRPr="00403067">
        <w:t xml:space="preserve">Vid </w:t>
      </w:r>
      <w:r>
        <w:t xml:space="preserve">en </w:t>
      </w:r>
      <w:r w:rsidRPr="00403067">
        <w:t xml:space="preserve">överträdelse av </w:t>
      </w:r>
      <w:r>
        <w:t xml:space="preserve">paragrafen </w:t>
      </w:r>
      <w:r w:rsidRPr="00403067">
        <w:t>ska tillsyns</w:t>
      </w:r>
      <w:r>
        <w:softHyphen/>
      </w:r>
      <w:r w:rsidRPr="00403067">
        <w:t>myndigheten besluta om sanktionsavgift, se 12 kap. 1 §.</w:t>
      </w:r>
    </w:p>
    <w:p w14:paraId="198F7C1F" w14:textId="67522195" w:rsidR="00D85371" w:rsidRPr="00403067" w:rsidRDefault="00D85371" w:rsidP="008A7E9A">
      <w:pPr>
        <w:pStyle w:val="Brdtextmedindrag"/>
      </w:pPr>
      <w:r w:rsidRPr="00403067">
        <w:t xml:space="preserve">Ytterligare föreskrifter om nummerportabilitet finns i 20 § och kan </w:t>
      </w:r>
      <w:r>
        <w:t xml:space="preserve">även </w:t>
      </w:r>
      <w:r w:rsidRPr="00403067">
        <w:t xml:space="preserve">meddelas med stöd av bemyndigandet i 21 § första stycket. Liksom </w:t>
      </w:r>
      <w:r>
        <w:t>enligt LEK</w:t>
      </w:r>
      <w:r w:rsidRPr="00403067">
        <w:t xml:space="preserve"> kan föreskrifter meddelas i fråga om skyldighetens omfattning, dirigering vid överlämnande av nummer, avslutade abonnemang och viktiga samhällsfunktioner. Med stöd av bemyndigandet kan föreskrifter också meddelas som motsvarar de ytterligare krav som anges i arti</w:t>
      </w:r>
      <w:r w:rsidRPr="00403067">
        <w:softHyphen/>
        <w:t>kel 106.5 och 106.6 i EU-direktivet. Det gäller exempelvis att den över</w:t>
      </w:r>
      <w:r w:rsidRPr="00403067">
        <w:softHyphen/>
        <w:t>lämnande tillhandahållaren vid en misslyckad portering ska återaktivera slut</w:t>
      </w:r>
      <w:r w:rsidRPr="00403067">
        <w:softHyphen/>
        <w:t>användarens nummer och tillhörande tjänster till dess att porteringen lyckas och att tjänsterna fortsatt ska tillhandahållas på samma villkor till dess att den mottagande tillhandahållarens tjänster är aktiverade. Ett annat exempel är den reglering som innebär att den överlämnande tillhanda</w:t>
      </w:r>
      <w:r w:rsidRPr="00403067">
        <w:softHyphen/>
        <w:t>hållar</w:t>
      </w:r>
      <w:r w:rsidRPr="00403067">
        <w:softHyphen/>
        <w:t>en ska tillämpa villkor som innebär att eventuella kvarstående till</w:t>
      </w:r>
      <w:r w:rsidR="007110FC">
        <w:softHyphen/>
      </w:r>
      <w:r w:rsidRPr="00403067">
        <w:t>godohavanden på för</w:t>
      </w:r>
      <w:r w:rsidRPr="00403067">
        <w:softHyphen/>
        <w:t>hands</w:t>
      </w:r>
      <w:r w:rsidRPr="00403067">
        <w:softHyphen/>
        <w:t>betalda tjänster ska betalas tillbaka om en kon</w:t>
      </w:r>
      <w:r w:rsidR="007110FC">
        <w:softHyphen/>
      </w:r>
      <w:r w:rsidRPr="00403067">
        <w:t>su</w:t>
      </w:r>
      <w:r w:rsidR="007110FC">
        <w:softHyphen/>
      </w:r>
      <w:r w:rsidRPr="00403067">
        <w:t>ment begär det. Med stöd av bemyndigandet kan, så som direktiv</w:t>
      </w:r>
      <w:r w:rsidRPr="00403067">
        <w:softHyphen/>
        <w:t>et med</w:t>
      </w:r>
      <w:r w:rsidR="007110FC">
        <w:softHyphen/>
      </w:r>
      <w:r w:rsidRPr="00403067">
        <w:t>ger, reglerings</w:t>
      </w:r>
      <w:r w:rsidRPr="00403067">
        <w:softHyphen/>
        <w:t>myndigheten fastställa detaljerna för porter</w:t>
      </w:r>
      <w:r w:rsidRPr="00403067">
        <w:softHyphen/>
        <w:t>ings</w:t>
      </w:r>
      <w:r w:rsidRPr="00403067">
        <w:softHyphen/>
        <w:t>förfarandet i myndighetsföre</w:t>
      </w:r>
      <w:r w:rsidRPr="00403067">
        <w:softHyphen/>
        <w:t>skrifter.</w:t>
      </w:r>
    </w:p>
    <w:p w14:paraId="30997CCA" w14:textId="77777777" w:rsidR="00D85371" w:rsidRPr="00403067" w:rsidRDefault="00D85371" w:rsidP="008A7E9A">
      <w:pPr>
        <w:pStyle w:val="Brdtextmedindrag"/>
        <w:ind w:firstLine="0"/>
      </w:pPr>
    </w:p>
    <w:p w14:paraId="0B552ED2" w14:textId="77777777" w:rsidR="00D85371" w:rsidRDefault="00D85371" w:rsidP="008A7E9A">
      <w:pPr>
        <w:pStyle w:val="Brdtext"/>
        <w:rPr>
          <w:sz w:val="18"/>
          <w:szCs w:val="18"/>
        </w:rPr>
      </w:pPr>
      <w:r w:rsidRPr="00403067">
        <w:rPr>
          <w:b/>
          <w:sz w:val="18"/>
          <w:szCs w:val="18"/>
        </w:rPr>
        <w:t>20 §</w:t>
      </w:r>
      <w:r w:rsidRPr="00403067">
        <w:rPr>
          <w:sz w:val="18"/>
          <w:szCs w:val="18"/>
        </w:rPr>
        <w:t xml:space="preserve">    Ett nummer ska överlämnas enligt 19 § så snart som möjligt den dag som </w:t>
      </w:r>
      <w:r>
        <w:rPr>
          <w:sz w:val="18"/>
          <w:szCs w:val="18"/>
        </w:rPr>
        <w:t xml:space="preserve">har </w:t>
      </w:r>
      <w:r w:rsidRPr="00403067">
        <w:rPr>
          <w:sz w:val="18"/>
          <w:szCs w:val="18"/>
        </w:rPr>
        <w:t>avtalats mellan slutanvändaren och den mottagande tillhandahållaren.</w:t>
      </w:r>
    </w:p>
    <w:p w14:paraId="5DF1F52B" w14:textId="66872625" w:rsidR="00D85371" w:rsidRPr="003268DA" w:rsidRDefault="00D85371" w:rsidP="008A7E9A">
      <w:pPr>
        <w:pStyle w:val="Brdtextmedindrag"/>
        <w:rPr>
          <w:sz w:val="18"/>
          <w:szCs w:val="18"/>
        </w:rPr>
      </w:pPr>
      <w:r w:rsidRPr="003268DA">
        <w:rPr>
          <w:sz w:val="18"/>
          <w:szCs w:val="18"/>
        </w:rPr>
        <w:t>Den mottag</w:t>
      </w:r>
      <w:r w:rsidRPr="003268DA">
        <w:rPr>
          <w:sz w:val="18"/>
          <w:szCs w:val="18"/>
        </w:rPr>
        <w:softHyphen/>
        <w:t>ande tillhandahållaren ska tillhandahålla tjänsten så snart som möj</w:t>
      </w:r>
      <w:r>
        <w:rPr>
          <w:sz w:val="18"/>
          <w:szCs w:val="18"/>
        </w:rPr>
        <w:softHyphen/>
      </w:r>
      <w:r w:rsidRPr="003268DA">
        <w:rPr>
          <w:sz w:val="18"/>
          <w:szCs w:val="18"/>
        </w:rPr>
        <w:t xml:space="preserve">ligt och senast inom en arbetsdag från den dag som </w:t>
      </w:r>
      <w:r>
        <w:rPr>
          <w:sz w:val="18"/>
          <w:szCs w:val="18"/>
        </w:rPr>
        <w:t xml:space="preserve">har </w:t>
      </w:r>
      <w:r w:rsidRPr="003268DA">
        <w:rPr>
          <w:sz w:val="18"/>
          <w:szCs w:val="18"/>
        </w:rPr>
        <w:t>av</w:t>
      </w:r>
      <w:r w:rsidRPr="003268DA">
        <w:rPr>
          <w:sz w:val="18"/>
          <w:szCs w:val="18"/>
        </w:rPr>
        <w:softHyphen/>
        <w:t>talats med slut</w:t>
      </w:r>
      <w:r>
        <w:rPr>
          <w:sz w:val="18"/>
          <w:szCs w:val="18"/>
        </w:rPr>
        <w:softHyphen/>
      </w:r>
      <w:r w:rsidRPr="003268DA">
        <w:rPr>
          <w:sz w:val="18"/>
          <w:szCs w:val="18"/>
        </w:rPr>
        <w:t>använ</w:t>
      </w:r>
      <w:r w:rsidR="006C4160">
        <w:rPr>
          <w:sz w:val="18"/>
          <w:szCs w:val="18"/>
        </w:rPr>
        <w:softHyphen/>
      </w:r>
      <w:r w:rsidRPr="003268DA">
        <w:rPr>
          <w:sz w:val="18"/>
          <w:szCs w:val="18"/>
        </w:rPr>
        <w:t>daren. Avbrott i tjänsten under överlämnandet får inte över</w:t>
      </w:r>
      <w:r w:rsidRPr="003268DA">
        <w:rPr>
          <w:sz w:val="18"/>
          <w:szCs w:val="18"/>
        </w:rPr>
        <w:softHyphen/>
        <w:t>stiga en arbets</w:t>
      </w:r>
      <w:r>
        <w:rPr>
          <w:sz w:val="18"/>
          <w:szCs w:val="18"/>
        </w:rPr>
        <w:softHyphen/>
      </w:r>
      <w:r w:rsidRPr="003268DA">
        <w:rPr>
          <w:sz w:val="18"/>
          <w:szCs w:val="18"/>
        </w:rPr>
        <w:t>dag.</w:t>
      </w:r>
    </w:p>
    <w:p w14:paraId="26576C62" w14:textId="04454516" w:rsidR="00D85371" w:rsidRPr="00403067" w:rsidRDefault="00D85371" w:rsidP="008A7E9A">
      <w:pPr>
        <w:pStyle w:val="Brdtextmedindrag"/>
        <w:rPr>
          <w:sz w:val="18"/>
          <w:szCs w:val="18"/>
        </w:rPr>
      </w:pPr>
      <w:r w:rsidRPr="00403067">
        <w:rPr>
          <w:sz w:val="18"/>
          <w:szCs w:val="18"/>
        </w:rPr>
        <w:t>När ett nummer har överlämnats övertar den mottagande tillhandahållaren till</w:t>
      </w:r>
      <w:r w:rsidR="006C4160">
        <w:rPr>
          <w:sz w:val="18"/>
          <w:szCs w:val="18"/>
        </w:rPr>
        <w:softHyphen/>
      </w:r>
      <w:r w:rsidRPr="00403067">
        <w:rPr>
          <w:sz w:val="18"/>
          <w:szCs w:val="18"/>
        </w:rPr>
        <w:t xml:space="preserve">ståndet att använda det överlämnade numret </w:t>
      </w:r>
      <w:r>
        <w:rPr>
          <w:sz w:val="18"/>
          <w:szCs w:val="18"/>
        </w:rPr>
        <w:t xml:space="preserve">liksom </w:t>
      </w:r>
      <w:r w:rsidRPr="00403067">
        <w:rPr>
          <w:sz w:val="18"/>
          <w:szCs w:val="18"/>
        </w:rPr>
        <w:t>de rättigheter och skyldig</w:t>
      </w:r>
      <w:r>
        <w:rPr>
          <w:sz w:val="18"/>
          <w:szCs w:val="18"/>
        </w:rPr>
        <w:softHyphen/>
      </w:r>
      <w:r w:rsidRPr="00403067">
        <w:rPr>
          <w:sz w:val="18"/>
          <w:szCs w:val="18"/>
        </w:rPr>
        <w:t>heter som är knutna till numret för tiden efter överlämnandet.</w:t>
      </w:r>
    </w:p>
    <w:p w14:paraId="02E5A573" w14:textId="77777777" w:rsidR="00D85371" w:rsidRPr="00403067" w:rsidRDefault="00D85371" w:rsidP="008A7E9A">
      <w:pPr>
        <w:pStyle w:val="Brdtextmedindrag"/>
        <w:ind w:firstLine="0"/>
      </w:pPr>
    </w:p>
    <w:p w14:paraId="3F08E8F2" w14:textId="77777777" w:rsidR="00D85371" w:rsidRPr="00403067" w:rsidRDefault="00D85371" w:rsidP="008A7E9A">
      <w:pPr>
        <w:pStyle w:val="Brdtext"/>
      </w:pPr>
      <w:r w:rsidRPr="00403067">
        <w:t>Paragrafen innehåller ytterligare reglering om nummerportabilitet. Den genomför artikel 106.5 och 106.6 i EU-direktivet. Övervägandena finns i avsnitt 16.</w:t>
      </w:r>
      <w:r>
        <w:t>8</w:t>
      </w:r>
      <w:r w:rsidRPr="00403067">
        <w:t>.</w:t>
      </w:r>
    </w:p>
    <w:p w14:paraId="53DD6049" w14:textId="1D162304" w:rsidR="00D85371" w:rsidRPr="00403067" w:rsidRDefault="00D85371" w:rsidP="008A7E9A">
      <w:pPr>
        <w:pStyle w:val="Brdtextmedindrag"/>
      </w:pPr>
      <w:r w:rsidRPr="00403067">
        <w:rPr>
          <w:i/>
        </w:rPr>
        <w:t xml:space="preserve">Första </w:t>
      </w:r>
      <w:r w:rsidRPr="00721504">
        <w:t xml:space="preserve">och </w:t>
      </w:r>
      <w:r>
        <w:rPr>
          <w:i/>
        </w:rPr>
        <w:t xml:space="preserve">andra </w:t>
      </w:r>
      <w:r w:rsidRPr="00403067">
        <w:rPr>
          <w:i/>
        </w:rPr>
        <w:t>stycke</w:t>
      </w:r>
      <w:r>
        <w:rPr>
          <w:i/>
        </w:rPr>
        <w:t>na</w:t>
      </w:r>
      <w:r w:rsidRPr="00403067">
        <w:t xml:space="preserve"> motsvarar i huvudsak 5 kap. 9 § tredje stycket LEK (se prop. 2010/11:115 </w:t>
      </w:r>
      <w:r w:rsidR="00EB24E6">
        <w:t>s. 1</w:t>
      </w:r>
      <w:r w:rsidRPr="00403067">
        <w:t>06 f. och 175).</w:t>
      </w:r>
    </w:p>
    <w:p w14:paraId="6EC3AF3A" w14:textId="77777777" w:rsidR="00D85371" w:rsidRPr="00403067" w:rsidRDefault="00D85371" w:rsidP="008A7E9A">
      <w:pPr>
        <w:pStyle w:val="Brdtextmedindrag"/>
      </w:pPr>
      <w:r w:rsidRPr="00403067">
        <w:t xml:space="preserve">Ändringen i </w:t>
      </w:r>
      <w:r w:rsidRPr="00403067">
        <w:rPr>
          <w:i/>
        </w:rPr>
        <w:t xml:space="preserve">första </w:t>
      </w:r>
      <w:r>
        <w:rPr>
          <w:i/>
        </w:rPr>
        <w:t>stycket</w:t>
      </w:r>
      <w:r w:rsidRPr="00403067">
        <w:t xml:space="preserve"> är en precisering av skyndsamhets</w:t>
      </w:r>
      <w:r>
        <w:softHyphen/>
      </w:r>
      <w:r w:rsidRPr="00403067">
        <w:t xml:space="preserve">kravet som innebär att överlämnandet av </w:t>
      </w:r>
      <w:r>
        <w:t xml:space="preserve">ett </w:t>
      </w:r>
      <w:r w:rsidRPr="00403067">
        <w:t xml:space="preserve">nummer ska ske så snart som möjligt den </w:t>
      </w:r>
      <w:r w:rsidRPr="00403067">
        <w:lastRenderedPageBreak/>
        <w:t>dag som</w:t>
      </w:r>
      <w:r>
        <w:t xml:space="preserve"> har</w:t>
      </w:r>
      <w:r w:rsidRPr="00403067">
        <w:t xml:space="preserve"> avtalats mellan slutanvändaren och den mottagande tillhanda</w:t>
      </w:r>
      <w:r w:rsidRPr="00403067">
        <w:softHyphen/>
        <w:t>hållar</w:t>
      </w:r>
      <w:r w:rsidRPr="00403067">
        <w:softHyphen/>
        <w:t>en. Den nya lydelsen ger också uttryck för att porteringsförfarandet leds av den mottagande tillhandahållaren. Överläm</w:t>
      </w:r>
      <w:r>
        <w:softHyphen/>
      </w:r>
      <w:r w:rsidRPr="00403067">
        <w:t>nan</w:t>
      </w:r>
      <w:r>
        <w:softHyphen/>
      </w:r>
      <w:r w:rsidRPr="00403067">
        <w:t>det har skett när den över</w:t>
      </w:r>
      <w:r w:rsidRPr="00403067">
        <w:softHyphen/>
        <w:t>lämnande tillhandahållaren har gjort det som krävs av denne för att bytet ska kunna ske. Denna tidpunkt inträffar normalt när den överläm</w:t>
      </w:r>
      <w:r w:rsidRPr="00403067">
        <w:softHyphen/>
        <w:t>nan</w:t>
      </w:r>
      <w:r w:rsidRPr="00403067">
        <w:softHyphen/>
        <w:t>de tillhandahållaren kopplar ur numret och det uppstår ett avbrott i till</w:t>
      </w:r>
      <w:r w:rsidRPr="00403067">
        <w:softHyphen/>
        <w:t>handa</w:t>
      </w:r>
      <w:r w:rsidRPr="00403067">
        <w:softHyphen/>
        <w:t>hållandet av tjänsten.</w:t>
      </w:r>
    </w:p>
    <w:p w14:paraId="642634B0" w14:textId="77777777" w:rsidR="00D85371" w:rsidRPr="00403067" w:rsidRDefault="00D85371" w:rsidP="008A7E9A">
      <w:pPr>
        <w:pStyle w:val="Brdtextmedindrag"/>
      </w:pPr>
      <w:r w:rsidRPr="00403067">
        <w:t xml:space="preserve">Ändringen i </w:t>
      </w:r>
      <w:r w:rsidRPr="00403067">
        <w:rPr>
          <w:i/>
        </w:rPr>
        <w:t xml:space="preserve">andra </w:t>
      </w:r>
      <w:r>
        <w:rPr>
          <w:i/>
        </w:rPr>
        <w:t>stycket</w:t>
      </w:r>
      <w:r w:rsidRPr="00403067">
        <w:t xml:space="preserve"> innebär att motsvarande precisering som i första </w:t>
      </w:r>
      <w:r>
        <w:t>stycket</w:t>
      </w:r>
      <w:r w:rsidRPr="00403067">
        <w:t xml:space="preserve"> görs när det gäller den tidsfrist inom vilken tjänsten senast ska tillhandahållas. Dessutom införs ett skyndsamhetskrav för den mottag</w:t>
      </w:r>
      <w:r w:rsidRPr="00403067">
        <w:softHyphen/>
        <w:t>ande tillhandahållaren motsvarande det som gäller för den överlämnande till</w:t>
      </w:r>
      <w:r w:rsidRPr="00403067">
        <w:softHyphen/>
        <w:t xml:space="preserve">handahållaren enligt första </w:t>
      </w:r>
      <w:r>
        <w:t>stycket</w:t>
      </w:r>
      <w:r w:rsidRPr="00403067">
        <w:t>. Med att tjänsten tillhandahålls avses att numret har kopplats in så att slutanvän</w:t>
      </w:r>
      <w:r>
        <w:softHyphen/>
      </w:r>
      <w:r w:rsidRPr="00403067">
        <w:t>da</w:t>
      </w:r>
      <w:r>
        <w:softHyphen/>
      </w:r>
      <w:r w:rsidRPr="00403067">
        <w:t>ren har tillgång till tjänsten.</w:t>
      </w:r>
      <w:r>
        <w:t xml:space="preserve"> Det </w:t>
      </w:r>
      <w:r w:rsidRPr="00403067">
        <w:t xml:space="preserve">införs </w:t>
      </w:r>
      <w:r>
        <w:t xml:space="preserve">även </w:t>
      </w:r>
      <w:r w:rsidRPr="00403067">
        <w:t>en tidsgräns för avbrott i tjänsten under överlämnandet.</w:t>
      </w:r>
    </w:p>
    <w:p w14:paraId="28C01E14" w14:textId="77777777" w:rsidR="00D85371" w:rsidRPr="00403067" w:rsidRDefault="00D85371" w:rsidP="008A7E9A">
      <w:pPr>
        <w:pStyle w:val="Brdtextmedindrag"/>
      </w:pPr>
      <w:r w:rsidRPr="00403067">
        <w:t xml:space="preserve">Vid dröjsmål med överlämnande av </w:t>
      </w:r>
      <w:r>
        <w:t xml:space="preserve">ett </w:t>
      </w:r>
      <w:r w:rsidRPr="00403067">
        <w:t>nummer eller med tillhanda</w:t>
      </w:r>
      <w:r>
        <w:softHyphen/>
      </w:r>
      <w:r w:rsidRPr="00403067">
        <w:t>hållande av en tjänst när ett sådant överlämnande har skett kan skade</w:t>
      </w:r>
      <w:r>
        <w:softHyphen/>
      </w:r>
      <w:r w:rsidRPr="00403067">
        <w:t>stånds</w:t>
      </w:r>
      <w:r w:rsidRPr="00403067">
        <w:softHyphen/>
        <w:t>skyldig</w:t>
      </w:r>
      <w:r w:rsidRPr="00403067">
        <w:softHyphen/>
        <w:t xml:space="preserve">het uppstå, se 24 och 25 §§. Vid </w:t>
      </w:r>
      <w:r>
        <w:t xml:space="preserve">en </w:t>
      </w:r>
      <w:r w:rsidRPr="00403067">
        <w:t xml:space="preserve">överträdelse av </w:t>
      </w:r>
      <w:r>
        <w:t>första och andra styckena</w:t>
      </w:r>
      <w:r w:rsidRPr="00403067">
        <w:t xml:space="preserve"> ska till</w:t>
      </w:r>
      <w:r w:rsidRPr="00403067">
        <w:softHyphen/>
        <w:t>syns</w:t>
      </w:r>
      <w:r w:rsidRPr="00403067">
        <w:softHyphen/>
        <w:t>mynd</w:t>
      </w:r>
      <w:r w:rsidRPr="00403067">
        <w:softHyphen/>
        <w:t>ig</w:t>
      </w:r>
      <w:r w:rsidRPr="00403067">
        <w:softHyphen/>
        <w:t>heten besluta om sanktionsavgift, se 12 kap. 1 §.</w:t>
      </w:r>
    </w:p>
    <w:p w14:paraId="6D4EAC72" w14:textId="77777777" w:rsidR="00D85371" w:rsidRPr="00403067" w:rsidRDefault="00D85371" w:rsidP="008A7E9A">
      <w:pPr>
        <w:pStyle w:val="Brdtextmedindrag"/>
      </w:pPr>
      <w:r w:rsidRPr="00403067">
        <w:t xml:space="preserve">Det nya </w:t>
      </w:r>
      <w:r>
        <w:rPr>
          <w:i/>
          <w:iCs/>
        </w:rPr>
        <w:t>tredje</w:t>
      </w:r>
      <w:r w:rsidRPr="00403067">
        <w:rPr>
          <w:i/>
        </w:rPr>
        <w:t xml:space="preserve"> stycket </w:t>
      </w:r>
      <w:r w:rsidRPr="00403067">
        <w:t xml:space="preserve">behandlar vad som sker med nummertillståndet vid en portering. Det krävs inte något medgivande från </w:t>
      </w:r>
      <w:r>
        <w:t>reglerings</w:t>
      </w:r>
      <w:r w:rsidRPr="00403067">
        <w:t>myndig</w:t>
      </w:r>
      <w:r w:rsidRPr="00403067">
        <w:softHyphen/>
        <w:t>heten vid överlämnande av nummer genom nummer</w:t>
      </w:r>
      <w:r w:rsidRPr="00403067">
        <w:softHyphen/>
        <w:t xml:space="preserve">portering, se 4 kap. </w:t>
      </w:r>
      <w:r>
        <w:t>7</w:t>
      </w:r>
      <w:r w:rsidRPr="00403067">
        <w:t> § andra stycket. Vid nummerportering följer nummertillståndet med det porterade numret till den mottagande tillhandahållaren. Den</w:t>
      </w:r>
      <w:r>
        <w:t>na</w:t>
      </w:r>
      <w:r w:rsidRPr="00403067">
        <w:t xml:space="preserve"> övertar därmed de rättigheter och skyldigheter som är knutna till numret för tiden efter överlämnandet.</w:t>
      </w:r>
    </w:p>
    <w:p w14:paraId="7E3A80AE" w14:textId="77777777" w:rsidR="00D85371" w:rsidRPr="00403067" w:rsidRDefault="00D85371" w:rsidP="008A7E9A">
      <w:pPr>
        <w:pStyle w:val="Brdtextmedindrag"/>
      </w:pPr>
      <w:r w:rsidRPr="00403067">
        <w:t>Ytterligare reglering om nummerportabilitet kan meddelas med stöd av 21 § första stycket.</w:t>
      </w:r>
    </w:p>
    <w:p w14:paraId="25678960" w14:textId="77777777" w:rsidR="00D85371" w:rsidRPr="00403067" w:rsidRDefault="00D85371" w:rsidP="008A7E9A">
      <w:pPr>
        <w:pStyle w:val="Brdtextmedindrag"/>
        <w:ind w:firstLine="0"/>
      </w:pPr>
    </w:p>
    <w:p w14:paraId="100DEC96" w14:textId="77777777" w:rsidR="00D85371" w:rsidRPr="00403067" w:rsidRDefault="00D85371" w:rsidP="008A7E9A">
      <w:pPr>
        <w:pStyle w:val="Brdtextmedindrag"/>
        <w:ind w:firstLine="0"/>
        <w:rPr>
          <w:sz w:val="18"/>
          <w:szCs w:val="18"/>
        </w:rPr>
      </w:pPr>
      <w:r w:rsidRPr="00403067">
        <w:rPr>
          <w:b/>
          <w:sz w:val="18"/>
          <w:szCs w:val="18"/>
        </w:rPr>
        <w:t>21 §</w:t>
      </w:r>
      <w:r w:rsidRPr="00403067">
        <w:rPr>
          <w:sz w:val="18"/>
          <w:szCs w:val="18"/>
        </w:rPr>
        <w:t xml:space="preserve">    Regeringen eller den myndighet som regeringen bestämmer får meddela ytterligare föreskrifter om skyldigheterna enligt 18–20 §§ och </w:t>
      </w:r>
      <w:r>
        <w:rPr>
          <w:sz w:val="18"/>
          <w:szCs w:val="18"/>
        </w:rPr>
        <w:t xml:space="preserve">föreskrifter </w:t>
      </w:r>
      <w:r w:rsidRPr="00403067">
        <w:rPr>
          <w:sz w:val="18"/>
          <w:szCs w:val="18"/>
        </w:rPr>
        <w:t xml:space="preserve">om undantag från skyldigheterna samt får, i enskilda fall, </w:t>
      </w:r>
      <w:r>
        <w:rPr>
          <w:sz w:val="18"/>
          <w:szCs w:val="18"/>
        </w:rPr>
        <w:t>besluta om</w:t>
      </w:r>
      <w:r w:rsidRPr="00403067">
        <w:rPr>
          <w:sz w:val="18"/>
          <w:szCs w:val="18"/>
        </w:rPr>
        <w:t xml:space="preserve"> undantag från skyldig</w:t>
      </w:r>
      <w:r w:rsidRPr="00403067">
        <w:rPr>
          <w:sz w:val="18"/>
          <w:szCs w:val="18"/>
        </w:rPr>
        <w:softHyphen/>
        <w:t>heterna, om det finns särskilda skäl.</w:t>
      </w:r>
    </w:p>
    <w:p w14:paraId="0139FFA0" w14:textId="77777777" w:rsidR="00D85371" w:rsidRPr="00403067" w:rsidRDefault="00D85371" w:rsidP="008A7E9A">
      <w:pPr>
        <w:pStyle w:val="Brdtextmedindrag"/>
        <w:rPr>
          <w:sz w:val="18"/>
          <w:szCs w:val="18"/>
        </w:rPr>
      </w:pPr>
      <w:r w:rsidRPr="00403067">
        <w:rPr>
          <w:sz w:val="18"/>
          <w:szCs w:val="18"/>
        </w:rPr>
        <w:t>Regeringen eller den myndighet som regeringen bestämmer får också meddela föreskrifter om att den som tillhandahåller en internetanslutnings</w:t>
      </w:r>
      <w:r w:rsidRPr="00403067">
        <w:rPr>
          <w:sz w:val="18"/>
          <w:szCs w:val="18"/>
        </w:rPr>
        <w:softHyphen/>
        <w:t>tjänst tillsammans med en e-postadress ska ge slutanvändare möjlighet att avgifts</w:t>
      </w:r>
      <w:r w:rsidRPr="00403067">
        <w:rPr>
          <w:sz w:val="18"/>
          <w:szCs w:val="18"/>
        </w:rPr>
        <w:softHyphen/>
        <w:t>fritt under en skälig tid efter det att avtalet har sagts upp få tillgång till e-postmeddelanden.</w:t>
      </w:r>
    </w:p>
    <w:p w14:paraId="29105B64" w14:textId="77777777" w:rsidR="00D85371" w:rsidRPr="00403067" w:rsidRDefault="00D85371" w:rsidP="008A7E9A">
      <w:pPr>
        <w:pStyle w:val="Brdtextmedindrag"/>
        <w:ind w:firstLine="0"/>
      </w:pPr>
    </w:p>
    <w:p w14:paraId="738EE2FE" w14:textId="77777777" w:rsidR="00D85371" w:rsidRPr="00403067" w:rsidRDefault="00D85371" w:rsidP="008A7E9A">
      <w:pPr>
        <w:pStyle w:val="Brdtext"/>
      </w:pPr>
      <w:r w:rsidRPr="00403067">
        <w:t>Paragrafen gör det möjligt att meddela ytterligare föreskrifter om byte av tillhanda</w:t>
      </w:r>
      <w:r w:rsidRPr="00403067">
        <w:softHyphen/>
        <w:t>hållare av internetanslutningstjänst och nummerportabilitet samt före</w:t>
      </w:r>
      <w:r w:rsidRPr="00403067">
        <w:softHyphen/>
        <w:t xml:space="preserve">skrifter om skyldighet i fråga om tillgång till e-postmeddelanden efter </w:t>
      </w:r>
      <w:r>
        <w:t xml:space="preserve">det </w:t>
      </w:r>
      <w:r w:rsidRPr="00403067">
        <w:t>att ett avtal med en internetleverantör har sagts upp. Den genom</w:t>
      </w:r>
      <w:r w:rsidRPr="00403067">
        <w:softHyphen/>
        <w:t>för artiklar</w:t>
      </w:r>
      <w:r w:rsidRPr="00403067">
        <w:softHyphen/>
        <w:t>na 106.1, 106.5, 106.6 och 115.1 tillsammans med punkten b i del B i bilaga 6 till EU-direktivet. Övervägandena finns i avsnitt 16.</w:t>
      </w:r>
      <w:r>
        <w:t>8</w:t>
      </w:r>
      <w:r w:rsidRPr="00403067">
        <w:t xml:space="preserve"> och 16.1</w:t>
      </w:r>
      <w:r>
        <w:t>0</w:t>
      </w:r>
      <w:r w:rsidRPr="00403067">
        <w:t>.10.</w:t>
      </w:r>
    </w:p>
    <w:p w14:paraId="4BA7238B" w14:textId="0888A9FE" w:rsidR="00D85371" w:rsidRPr="00403067" w:rsidRDefault="00D85371" w:rsidP="008A7E9A">
      <w:pPr>
        <w:pStyle w:val="Brdtextmedindrag"/>
      </w:pPr>
      <w:r w:rsidRPr="00403067">
        <w:rPr>
          <w:i/>
        </w:rPr>
        <w:t>Första stycket</w:t>
      </w:r>
      <w:r w:rsidRPr="00403067">
        <w:t xml:space="preserve"> motsvarar i huvudsak 5 kap. 9 § fjärde stycket LEK (se prop. 2002/03:110 </w:t>
      </w:r>
      <w:r w:rsidR="00EB24E6">
        <w:t>s. 2</w:t>
      </w:r>
      <w:r w:rsidRPr="00403067">
        <w:t xml:space="preserve">25 f. och prop. 2010/11:115 </w:t>
      </w:r>
      <w:r w:rsidR="00EB24E6">
        <w:t>s. 1</w:t>
      </w:r>
      <w:r w:rsidRPr="00403067">
        <w:t>75). Bemyndigan</w:t>
      </w:r>
      <w:r w:rsidR="004E1133">
        <w:softHyphen/>
      </w:r>
      <w:r w:rsidRPr="00403067">
        <w:t>det omfattar även den nya regleringen om byte av tillhandahållare av internet</w:t>
      </w:r>
      <w:r w:rsidRPr="00403067">
        <w:softHyphen/>
        <w:t>anslut</w:t>
      </w:r>
      <w:r w:rsidRPr="00403067">
        <w:softHyphen/>
        <w:t>nings</w:t>
      </w:r>
      <w:r w:rsidRPr="00403067">
        <w:softHyphen/>
        <w:t>tjänst i 18 §. Utformningen av bemyndigandet ändras för att tydliggöra att det är fråga om föreskrifter som kompletterar re</w:t>
      </w:r>
      <w:r w:rsidR="004E1133">
        <w:softHyphen/>
      </w:r>
      <w:r w:rsidRPr="00403067">
        <w:t xml:space="preserve">gleringen i 18–20 §§. </w:t>
      </w:r>
      <w:r>
        <w:t>Författningskommentarerna till 18 och 19 §§ be</w:t>
      </w:r>
      <w:r w:rsidR="004E1133">
        <w:softHyphen/>
      </w:r>
      <w:r>
        <w:lastRenderedPageBreak/>
        <w:t xml:space="preserve">handlar vad sådana ytterligare föreskrifter kan omfatta. </w:t>
      </w:r>
      <w:r w:rsidRPr="00403067">
        <w:t xml:space="preserve">Vid </w:t>
      </w:r>
      <w:r>
        <w:t xml:space="preserve">en </w:t>
      </w:r>
      <w:r w:rsidRPr="00403067">
        <w:t>över</w:t>
      </w:r>
      <w:r w:rsidR="004E1133">
        <w:softHyphen/>
      </w:r>
      <w:r w:rsidRPr="00403067">
        <w:t>trädel</w:t>
      </w:r>
      <w:r w:rsidR="004E1133">
        <w:softHyphen/>
      </w:r>
      <w:r w:rsidRPr="00403067">
        <w:t xml:space="preserve">se av </w:t>
      </w:r>
      <w:r>
        <w:t xml:space="preserve">en </w:t>
      </w:r>
      <w:r w:rsidRPr="00403067">
        <w:t>före</w:t>
      </w:r>
      <w:r>
        <w:softHyphen/>
      </w:r>
      <w:r w:rsidRPr="00403067">
        <w:t>skrift om nummer</w:t>
      </w:r>
      <w:r w:rsidRPr="00403067">
        <w:softHyphen/>
        <w:t>porta</w:t>
      </w:r>
      <w:r w:rsidRPr="00403067">
        <w:softHyphen/>
        <w:t>bilitet ska tillsyns</w:t>
      </w:r>
      <w:r w:rsidR="00F36DC9">
        <w:softHyphen/>
      </w:r>
      <w:r w:rsidRPr="00403067">
        <w:t>myndigheten besluta om sank</w:t>
      </w:r>
      <w:r>
        <w:softHyphen/>
      </w:r>
      <w:r w:rsidRPr="00403067">
        <w:t>tionsavgift, se 12 kap. 1 §.</w:t>
      </w:r>
    </w:p>
    <w:p w14:paraId="660B7811" w14:textId="77777777" w:rsidR="00D85371" w:rsidRPr="00403067" w:rsidRDefault="00D85371" w:rsidP="008A7E9A">
      <w:pPr>
        <w:pStyle w:val="Brdtextmedindrag"/>
      </w:pPr>
      <w:r w:rsidRPr="00403067">
        <w:rPr>
          <w:i/>
        </w:rPr>
        <w:t>Andra stycket</w:t>
      </w:r>
      <w:r w:rsidRPr="00403067">
        <w:t xml:space="preserve"> är nytt. Det gör det möjligt att meddela föreskrifter i enlig</w:t>
      </w:r>
      <w:r w:rsidRPr="00403067">
        <w:softHyphen/>
        <w:t>het med punkten b i del B i bilaga 6</w:t>
      </w:r>
      <w:r>
        <w:t xml:space="preserve"> till EU-direktivet</w:t>
      </w:r>
      <w:r w:rsidRPr="00403067">
        <w:t>. Med tillgång till e-postmeddelanden avses även möjligheten att överföra e-postmeddelan</w:t>
      </w:r>
      <w:r>
        <w:softHyphen/>
      </w:r>
      <w:r w:rsidRPr="00403067">
        <w:t>den</w:t>
      </w:r>
      <w:r>
        <w:t>a</w:t>
      </w:r>
      <w:r w:rsidRPr="00403067">
        <w:t xml:space="preserve"> till en annan angiven e-postadress. </w:t>
      </w:r>
      <w:r>
        <w:t>I EU-direktivet anges att slutan</w:t>
      </w:r>
      <w:r>
        <w:softHyphen/>
        <w:t>vän</w:t>
      </w:r>
      <w:r>
        <w:softHyphen/>
        <w:t xml:space="preserve">daren ska få tillgång till e-postmeddelanden under den tidsperiod som anses </w:t>
      </w:r>
      <w:r w:rsidRPr="00403067">
        <w:t>nödvändig och proportioner</w:t>
      </w:r>
      <w:r w:rsidRPr="00403067">
        <w:softHyphen/>
        <w:t>lig</w:t>
      </w:r>
      <w:r>
        <w:t>. U</w:t>
      </w:r>
      <w:r w:rsidRPr="00403067">
        <w:t xml:space="preserve">ttrycket skälig tid </w:t>
      </w:r>
      <w:r>
        <w:t xml:space="preserve">återspeglar en sådan </w:t>
      </w:r>
      <w:r w:rsidRPr="00403067">
        <w:t>tidsperiod.</w:t>
      </w:r>
    </w:p>
    <w:p w14:paraId="610A0595" w14:textId="77777777" w:rsidR="00D85371" w:rsidRPr="00403067" w:rsidRDefault="00D85371" w:rsidP="008A7E9A">
      <w:pPr>
        <w:pStyle w:val="Brdtextmedindrag"/>
        <w:ind w:firstLine="0"/>
      </w:pPr>
    </w:p>
    <w:p w14:paraId="58850410" w14:textId="77777777" w:rsidR="00D85371" w:rsidRPr="00403067" w:rsidRDefault="00D85371" w:rsidP="008A7E9A">
      <w:pPr>
        <w:pStyle w:val="Brdtext"/>
        <w:rPr>
          <w:sz w:val="18"/>
          <w:szCs w:val="18"/>
        </w:rPr>
      </w:pPr>
      <w:r w:rsidRPr="00130AD4">
        <w:rPr>
          <w:b/>
          <w:sz w:val="18"/>
          <w:szCs w:val="18"/>
        </w:rPr>
        <w:t>22 §</w:t>
      </w:r>
      <w:r w:rsidRPr="00130AD4">
        <w:rPr>
          <w:sz w:val="18"/>
          <w:szCs w:val="18"/>
        </w:rPr>
        <w:t>    Ersättning för överlämna</w:t>
      </w:r>
      <w:r>
        <w:rPr>
          <w:sz w:val="18"/>
          <w:szCs w:val="18"/>
        </w:rPr>
        <w:t>nde</w:t>
      </w:r>
      <w:r w:rsidRPr="00130AD4">
        <w:rPr>
          <w:sz w:val="18"/>
          <w:szCs w:val="18"/>
        </w:rPr>
        <w:t xml:space="preserve"> </w:t>
      </w:r>
      <w:r>
        <w:rPr>
          <w:sz w:val="18"/>
          <w:szCs w:val="18"/>
        </w:rPr>
        <w:t xml:space="preserve">enligt 19 § av </w:t>
      </w:r>
      <w:r w:rsidRPr="00130AD4">
        <w:rPr>
          <w:sz w:val="18"/>
          <w:szCs w:val="18"/>
        </w:rPr>
        <w:t>ett nummer får grundas endast på drifts</w:t>
      </w:r>
      <w:r w:rsidRPr="00130AD4">
        <w:rPr>
          <w:sz w:val="18"/>
          <w:szCs w:val="18"/>
        </w:rPr>
        <w:softHyphen/>
        <w:t>kostnaden för</w:t>
      </w:r>
      <w:r w:rsidRPr="00403067">
        <w:rPr>
          <w:sz w:val="18"/>
          <w:szCs w:val="18"/>
        </w:rPr>
        <w:t xml:space="preserve"> överlämnandet.</w:t>
      </w:r>
    </w:p>
    <w:p w14:paraId="01F9B8FA" w14:textId="77777777" w:rsidR="00D85371" w:rsidRPr="00403067" w:rsidRDefault="00D85371" w:rsidP="008A7E9A">
      <w:pPr>
        <w:pStyle w:val="Brdtextmedindrag"/>
        <w:rPr>
          <w:sz w:val="18"/>
          <w:szCs w:val="18"/>
        </w:rPr>
      </w:pPr>
      <w:r w:rsidRPr="00403067">
        <w:rPr>
          <w:sz w:val="18"/>
          <w:szCs w:val="18"/>
        </w:rPr>
        <w:t>Den som har överlämnat ett nummer har rätt till ersättning endast för den drifts</w:t>
      </w:r>
      <w:r w:rsidRPr="00403067">
        <w:rPr>
          <w:sz w:val="18"/>
          <w:szCs w:val="18"/>
        </w:rPr>
        <w:softHyphen/>
        <w:t>kostnad som utgörs av ökade trafikkostnader för kommunikation till numret. Sådan ersättning får tas ut endast från den som den anropande slutanvändaren har ingått avtal om tillhandahållande av tjänsten</w:t>
      </w:r>
      <w:r w:rsidRPr="00D03C42">
        <w:rPr>
          <w:sz w:val="18"/>
          <w:szCs w:val="18"/>
        </w:rPr>
        <w:t xml:space="preserve"> </w:t>
      </w:r>
      <w:r w:rsidRPr="00403067">
        <w:rPr>
          <w:sz w:val="18"/>
          <w:szCs w:val="18"/>
        </w:rPr>
        <w:t>med.</w:t>
      </w:r>
    </w:p>
    <w:p w14:paraId="6439F628" w14:textId="77777777" w:rsidR="00D85371" w:rsidRPr="00403067" w:rsidRDefault="00D85371" w:rsidP="008A7E9A">
      <w:pPr>
        <w:pStyle w:val="Brdtextmedindrag"/>
        <w:rPr>
          <w:sz w:val="18"/>
          <w:szCs w:val="18"/>
        </w:rPr>
      </w:pPr>
      <w:r w:rsidRPr="00403067">
        <w:rPr>
          <w:sz w:val="18"/>
          <w:szCs w:val="18"/>
        </w:rPr>
        <w:t xml:space="preserve">Den som överlämnar </w:t>
      </w:r>
      <w:r>
        <w:rPr>
          <w:sz w:val="18"/>
          <w:szCs w:val="18"/>
        </w:rPr>
        <w:t xml:space="preserve">ett </w:t>
      </w:r>
      <w:r w:rsidRPr="00403067">
        <w:rPr>
          <w:sz w:val="18"/>
          <w:szCs w:val="18"/>
        </w:rPr>
        <w:t>nummer har inte rätt till ersättning för överlämnandet från slutanvändaren.</w:t>
      </w:r>
    </w:p>
    <w:p w14:paraId="1EA5443D" w14:textId="77777777" w:rsidR="00D85371" w:rsidRPr="00403067" w:rsidRDefault="00D85371" w:rsidP="008A7E9A">
      <w:pPr>
        <w:pStyle w:val="Brdtextmedindrag"/>
        <w:ind w:firstLine="0"/>
      </w:pPr>
    </w:p>
    <w:p w14:paraId="45378B43" w14:textId="6B8FBD70" w:rsidR="00D85371" w:rsidRPr="00403067" w:rsidRDefault="00D85371" w:rsidP="008A7E9A">
      <w:pPr>
        <w:pStyle w:val="Brdtext"/>
      </w:pPr>
      <w:r w:rsidRPr="00403067">
        <w:t>Paragrafen behandlar ersättning för nummerportering. Den motsvarar i huvud</w:t>
      </w:r>
      <w:r w:rsidRPr="00403067">
        <w:softHyphen/>
        <w:t xml:space="preserve">sak 5 kap. 10 § LEK (se prop. 2002/03:110 </w:t>
      </w:r>
      <w:r w:rsidR="00EB24E6">
        <w:t>s. 2</w:t>
      </w:r>
      <w:r w:rsidRPr="00403067">
        <w:t xml:space="preserve">25 f. och 386 och prop. 2010/11:115 </w:t>
      </w:r>
      <w:r w:rsidR="00EB24E6">
        <w:t>s. 1</w:t>
      </w:r>
      <w:r w:rsidRPr="00403067">
        <w:t>75). Paragrafen genomför artikel 106.4 i EU-direktivet. Övervägandena finns i avsnitt 16.</w:t>
      </w:r>
      <w:r>
        <w:t>8</w:t>
      </w:r>
      <w:r w:rsidRPr="00403067">
        <w:t>.</w:t>
      </w:r>
    </w:p>
    <w:p w14:paraId="7EE65E88" w14:textId="77777777" w:rsidR="00D85371" w:rsidRPr="00403067" w:rsidRDefault="00D85371" w:rsidP="008A7E9A">
      <w:pPr>
        <w:pStyle w:val="Brdtextmedindrag"/>
      </w:pPr>
      <w:r w:rsidRPr="00403067">
        <w:t xml:space="preserve">Paragrafen ändras som en följd av att </w:t>
      </w:r>
      <w:r>
        <w:t>uttrycket</w:t>
      </w:r>
      <w:r w:rsidRPr="00403067">
        <w:t xml:space="preserve"> slut</w:t>
      </w:r>
      <w:r w:rsidRPr="00403067">
        <w:softHyphen/>
        <w:t xml:space="preserve">användare ersätter abonnent i EU-direktivet. </w:t>
      </w:r>
      <w:r>
        <w:t>Tredje stycket tar även sikte på</w:t>
      </w:r>
      <w:r w:rsidRPr="00403067">
        <w:t xml:space="preserve"> det nya andra stycket i 19 §. Det innebär att några direkta avgifter inte får tas ut av en slut</w:t>
      </w:r>
      <w:r w:rsidRPr="00403067">
        <w:softHyphen/>
        <w:t>användare för att numret reserveras för slutanvändarens räkning i en månad.</w:t>
      </w:r>
    </w:p>
    <w:p w14:paraId="66C57566" w14:textId="77777777" w:rsidR="00D85371" w:rsidRPr="00403067" w:rsidRDefault="00D85371" w:rsidP="008A7E9A">
      <w:pPr>
        <w:pStyle w:val="Brdtextmedindrag"/>
        <w:ind w:firstLine="0"/>
      </w:pPr>
    </w:p>
    <w:p w14:paraId="4035BCC5" w14:textId="32B97C57" w:rsidR="00D85371" w:rsidRPr="00403067" w:rsidRDefault="00D85371" w:rsidP="008A7E9A">
      <w:pPr>
        <w:pStyle w:val="Brdtext"/>
        <w:rPr>
          <w:sz w:val="18"/>
          <w:szCs w:val="18"/>
        </w:rPr>
      </w:pPr>
      <w:r w:rsidRPr="00403067">
        <w:rPr>
          <w:b/>
          <w:sz w:val="18"/>
          <w:szCs w:val="18"/>
        </w:rPr>
        <w:t>23 §</w:t>
      </w:r>
      <w:r w:rsidRPr="00403067">
        <w:rPr>
          <w:sz w:val="18"/>
          <w:szCs w:val="18"/>
        </w:rPr>
        <w:t>    Den som enligt 19 § överlämnar ett nummer ska till den som reglerings</w:t>
      </w:r>
      <w:r w:rsidRPr="00403067">
        <w:rPr>
          <w:sz w:val="18"/>
          <w:szCs w:val="18"/>
        </w:rPr>
        <w:softHyphen/>
        <w:t>myn</w:t>
      </w:r>
      <w:r w:rsidRPr="00403067">
        <w:rPr>
          <w:sz w:val="18"/>
          <w:szCs w:val="18"/>
        </w:rPr>
        <w:softHyphen/>
        <w:t>dig</w:t>
      </w:r>
      <w:r w:rsidRPr="00403067">
        <w:rPr>
          <w:sz w:val="18"/>
          <w:szCs w:val="18"/>
        </w:rPr>
        <w:softHyphen/>
        <w:t>heten bestämmer genast lämna de uppgifter som är nödvändiga för dirige</w:t>
      </w:r>
      <w:r>
        <w:rPr>
          <w:sz w:val="18"/>
          <w:szCs w:val="18"/>
        </w:rPr>
        <w:softHyphen/>
      </w:r>
      <w:r w:rsidRPr="00403067">
        <w:rPr>
          <w:sz w:val="18"/>
          <w:szCs w:val="18"/>
        </w:rPr>
        <w:t>ring av kommunikation till numret. Andra uppgifter som kan vara direkt eller in</w:t>
      </w:r>
      <w:r w:rsidR="00097499">
        <w:rPr>
          <w:sz w:val="18"/>
          <w:szCs w:val="18"/>
        </w:rPr>
        <w:softHyphen/>
      </w:r>
      <w:r w:rsidRPr="00403067">
        <w:rPr>
          <w:sz w:val="18"/>
          <w:szCs w:val="18"/>
        </w:rPr>
        <w:t>direkt hän</w:t>
      </w:r>
      <w:r w:rsidRPr="00403067">
        <w:rPr>
          <w:sz w:val="18"/>
          <w:szCs w:val="18"/>
        </w:rPr>
        <w:softHyphen/>
        <w:t>förliga till en fysisk person än uppgifter om nummer och om den som tillhanda</w:t>
      </w:r>
      <w:r w:rsidRPr="00403067">
        <w:rPr>
          <w:sz w:val="18"/>
          <w:szCs w:val="18"/>
        </w:rPr>
        <w:softHyphen/>
        <w:t>håller berörda allmänt tillgängliga elektroniska kommun</w:t>
      </w:r>
      <w:r w:rsidRPr="00403067">
        <w:rPr>
          <w:sz w:val="18"/>
          <w:szCs w:val="18"/>
        </w:rPr>
        <w:softHyphen/>
        <w:t>ika</w:t>
      </w:r>
      <w:r w:rsidRPr="00403067">
        <w:rPr>
          <w:sz w:val="18"/>
          <w:szCs w:val="18"/>
        </w:rPr>
        <w:softHyphen/>
        <w:t>tions</w:t>
      </w:r>
      <w:r w:rsidRPr="00403067">
        <w:rPr>
          <w:sz w:val="18"/>
          <w:szCs w:val="18"/>
        </w:rPr>
        <w:softHyphen/>
        <w:t>tjänster får inte lämnas utan samtycke från personen.</w:t>
      </w:r>
    </w:p>
    <w:p w14:paraId="6897AEED" w14:textId="52CD3075" w:rsidR="00D85371" w:rsidRPr="00403067" w:rsidRDefault="00D85371" w:rsidP="008A7E9A">
      <w:pPr>
        <w:pStyle w:val="Brdtextmedindrag"/>
        <w:rPr>
          <w:sz w:val="18"/>
          <w:szCs w:val="18"/>
        </w:rPr>
      </w:pPr>
      <w:r w:rsidRPr="00403067">
        <w:rPr>
          <w:sz w:val="18"/>
          <w:szCs w:val="18"/>
        </w:rPr>
        <w:t>Regleringsmyndigheten får utse någon att i en databas sammanställa sådana upp</w:t>
      </w:r>
      <w:r w:rsidRPr="00403067">
        <w:rPr>
          <w:sz w:val="18"/>
          <w:szCs w:val="18"/>
        </w:rPr>
        <w:softHyphen/>
        <w:t xml:space="preserve">gifter och lämna dem till den som tillhandahåller allmänt tillgängliga elektroniska kommunikationstjänster, i den </w:t>
      </w:r>
      <w:r>
        <w:rPr>
          <w:sz w:val="18"/>
          <w:szCs w:val="18"/>
        </w:rPr>
        <w:t xml:space="preserve">utsträckning som </w:t>
      </w:r>
      <w:r w:rsidRPr="00403067">
        <w:rPr>
          <w:sz w:val="18"/>
          <w:szCs w:val="18"/>
        </w:rPr>
        <w:t>tillhandahållaren behöver uppgif</w:t>
      </w:r>
      <w:r w:rsidR="00097499">
        <w:rPr>
          <w:sz w:val="18"/>
          <w:szCs w:val="18"/>
        </w:rPr>
        <w:softHyphen/>
      </w:r>
      <w:r w:rsidRPr="00403067">
        <w:rPr>
          <w:sz w:val="18"/>
          <w:szCs w:val="18"/>
        </w:rPr>
        <w:t>terna för diri</w:t>
      </w:r>
      <w:r w:rsidRPr="00403067">
        <w:rPr>
          <w:sz w:val="18"/>
          <w:szCs w:val="18"/>
        </w:rPr>
        <w:softHyphen/>
        <w:t>ge</w:t>
      </w:r>
      <w:r w:rsidRPr="00403067">
        <w:rPr>
          <w:sz w:val="18"/>
          <w:szCs w:val="18"/>
        </w:rPr>
        <w:softHyphen/>
        <w:t>ring av kommunikation, och till andra som myndigheten bestäm</w:t>
      </w:r>
      <w:r w:rsidR="00097499">
        <w:rPr>
          <w:sz w:val="18"/>
          <w:szCs w:val="18"/>
        </w:rPr>
        <w:softHyphen/>
      </w:r>
      <w:r w:rsidRPr="00403067">
        <w:rPr>
          <w:sz w:val="18"/>
          <w:szCs w:val="18"/>
        </w:rPr>
        <w:t>mer. Den ut</w:t>
      </w:r>
      <w:r w:rsidRPr="00403067">
        <w:rPr>
          <w:sz w:val="18"/>
          <w:szCs w:val="18"/>
        </w:rPr>
        <w:softHyphen/>
        <w:t>sedda databasoperatören ska i förhållande till den som tillhandahåller allmänt till</w:t>
      </w:r>
      <w:r w:rsidRPr="00403067">
        <w:rPr>
          <w:sz w:val="18"/>
          <w:szCs w:val="18"/>
        </w:rPr>
        <w:softHyphen/>
        <w:t>gängliga elektroniska kommunikationstjänster tillämpa villkor som är konkurrens</w:t>
      </w:r>
      <w:r w:rsidRPr="00403067">
        <w:rPr>
          <w:sz w:val="18"/>
          <w:szCs w:val="18"/>
        </w:rPr>
        <w:softHyphen/>
        <w:t>neutrala och får ta ut den ersättning som är skälig med hänsyn till kost</w:t>
      </w:r>
      <w:r w:rsidR="00097499">
        <w:rPr>
          <w:sz w:val="18"/>
          <w:szCs w:val="18"/>
        </w:rPr>
        <w:softHyphen/>
      </w:r>
      <w:r w:rsidRPr="00403067">
        <w:rPr>
          <w:sz w:val="18"/>
          <w:szCs w:val="18"/>
        </w:rPr>
        <w:t>naderna.</w:t>
      </w:r>
    </w:p>
    <w:p w14:paraId="1E1EA061" w14:textId="77777777" w:rsidR="00D85371" w:rsidRPr="00403067" w:rsidRDefault="00D85371" w:rsidP="008A7E9A">
      <w:pPr>
        <w:pStyle w:val="Brdtextmedindrag"/>
        <w:rPr>
          <w:sz w:val="18"/>
          <w:szCs w:val="18"/>
        </w:rPr>
      </w:pPr>
      <w:r>
        <w:rPr>
          <w:sz w:val="18"/>
          <w:szCs w:val="18"/>
        </w:rPr>
        <w:t>D</w:t>
      </w:r>
      <w:r w:rsidRPr="00403067">
        <w:rPr>
          <w:sz w:val="18"/>
          <w:szCs w:val="18"/>
        </w:rPr>
        <w:t xml:space="preserve">enna lag gäller i tillämpliga delar för </w:t>
      </w:r>
      <w:r>
        <w:rPr>
          <w:sz w:val="18"/>
          <w:szCs w:val="18"/>
        </w:rPr>
        <w:t xml:space="preserve">sådan </w:t>
      </w:r>
      <w:r w:rsidRPr="00403067">
        <w:rPr>
          <w:sz w:val="18"/>
          <w:szCs w:val="18"/>
        </w:rPr>
        <w:t>databasverksamhet.</w:t>
      </w:r>
    </w:p>
    <w:p w14:paraId="17FB5A65" w14:textId="77777777" w:rsidR="00D85371" w:rsidRPr="00403067" w:rsidRDefault="00D85371" w:rsidP="008A7E9A">
      <w:pPr>
        <w:pStyle w:val="Brdtextmedindrag"/>
        <w:ind w:firstLine="0"/>
      </w:pPr>
    </w:p>
    <w:p w14:paraId="20C78E2A" w14:textId="72B3D093" w:rsidR="00D85371" w:rsidRPr="00403067" w:rsidRDefault="00D85371" w:rsidP="008A7E9A">
      <w:pPr>
        <w:pStyle w:val="Brdtextmedindrag"/>
        <w:ind w:firstLine="0"/>
      </w:pPr>
      <w:r w:rsidRPr="00403067">
        <w:t>Paragrafen behandlar databasverksamhet vid nummerportering. Den mot</w:t>
      </w:r>
      <w:r w:rsidRPr="00403067">
        <w:softHyphen/>
        <w:t xml:space="preserve">svarar i sak 5 kap. 11 § LEK (se prop. 2002/03:110 </w:t>
      </w:r>
      <w:r w:rsidR="00EB24E6">
        <w:t>s. 2</w:t>
      </w:r>
      <w:r w:rsidRPr="00403067">
        <w:t>25</w:t>
      </w:r>
      <w:r>
        <w:t> </w:t>
      </w:r>
      <w:r w:rsidRPr="00403067">
        <w:t xml:space="preserve">f. och 386 och prop. 2010/11:115 </w:t>
      </w:r>
      <w:r w:rsidR="00EB24E6">
        <w:t>s. 1</w:t>
      </w:r>
      <w:r w:rsidRPr="00403067">
        <w:t>76). Övervägandena finns i avsnitt 6.</w:t>
      </w:r>
    </w:p>
    <w:p w14:paraId="22A5A0F3" w14:textId="77777777" w:rsidR="00D85371" w:rsidRPr="00403067" w:rsidRDefault="00D85371" w:rsidP="008A7E9A">
      <w:pPr>
        <w:pStyle w:val="Brdtextmedindrag"/>
        <w:ind w:firstLine="0"/>
      </w:pPr>
    </w:p>
    <w:p w14:paraId="471C4CE3" w14:textId="77777777" w:rsidR="00D85371" w:rsidRDefault="00D85371" w:rsidP="008A7E9A">
      <w:pPr>
        <w:pStyle w:val="Brdtext"/>
        <w:rPr>
          <w:sz w:val="18"/>
          <w:szCs w:val="18"/>
        </w:rPr>
      </w:pPr>
      <w:r w:rsidRPr="00CF3C47">
        <w:rPr>
          <w:b/>
          <w:sz w:val="18"/>
          <w:szCs w:val="18"/>
        </w:rPr>
        <w:t>24 §</w:t>
      </w:r>
      <w:r w:rsidRPr="00CF3C47">
        <w:rPr>
          <w:sz w:val="18"/>
          <w:szCs w:val="18"/>
        </w:rPr>
        <w:t>    Den som tillhandahåller en elektronisk kommunikationstjänst ska ersätta en slutanvändare</w:t>
      </w:r>
      <w:r w:rsidRPr="00403067">
        <w:rPr>
          <w:sz w:val="18"/>
          <w:szCs w:val="18"/>
        </w:rPr>
        <w:t xml:space="preserve"> för skada som uppkommer genom dröjsmål</w:t>
      </w:r>
    </w:p>
    <w:p w14:paraId="23BE8CAA" w14:textId="77777777" w:rsidR="00D85371" w:rsidRPr="0034211D" w:rsidRDefault="00D85371" w:rsidP="008A7E9A">
      <w:pPr>
        <w:pStyle w:val="Brdtextmedindrag"/>
        <w:rPr>
          <w:sz w:val="18"/>
          <w:szCs w:val="18"/>
        </w:rPr>
      </w:pPr>
      <w:r w:rsidRPr="0034211D">
        <w:rPr>
          <w:sz w:val="18"/>
          <w:szCs w:val="18"/>
        </w:rPr>
        <w:t>1. vid byte enligt 18 § av tillhanda</w:t>
      </w:r>
      <w:r w:rsidRPr="0034211D">
        <w:rPr>
          <w:sz w:val="18"/>
          <w:szCs w:val="18"/>
        </w:rPr>
        <w:softHyphen/>
        <w:t>håll</w:t>
      </w:r>
      <w:r w:rsidRPr="0034211D">
        <w:rPr>
          <w:sz w:val="18"/>
          <w:szCs w:val="18"/>
        </w:rPr>
        <w:softHyphen/>
        <w:t xml:space="preserve">are, </w:t>
      </w:r>
    </w:p>
    <w:p w14:paraId="60271452" w14:textId="77777777" w:rsidR="00D85371" w:rsidRPr="0034211D" w:rsidRDefault="00D85371" w:rsidP="008A7E9A">
      <w:pPr>
        <w:pStyle w:val="Brdtextmedindrag"/>
        <w:rPr>
          <w:sz w:val="18"/>
          <w:szCs w:val="18"/>
        </w:rPr>
      </w:pPr>
      <w:r w:rsidRPr="0034211D">
        <w:rPr>
          <w:sz w:val="18"/>
          <w:szCs w:val="18"/>
        </w:rPr>
        <w:lastRenderedPageBreak/>
        <w:t xml:space="preserve">2. med överlämnande enligt 19 och 20 §§ av ett nummer, eller </w:t>
      </w:r>
    </w:p>
    <w:p w14:paraId="56438154" w14:textId="77777777" w:rsidR="00D85371" w:rsidRPr="0034211D" w:rsidRDefault="00D85371" w:rsidP="008A7E9A">
      <w:pPr>
        <w:pStyle w:val="Brdtextmedindrag"/>
        <w:rPr>
          <w:sz w:val="18"/>
          <w:szCs w:val="18"/>
        </w:rPr>
      </w:pPr>
      <w:r w:rsidRPr="0034211D">
        <w:rPr>
          <w:sz w:val="18"/>
          <w:szCs w:val="18"/>
        </w:rPr>
        <w:t xml:space="preserve">3. med tillhandahållande av en tjänst när sådant byte eller överlämnande har skett. </w:t>
      </w:r>
    </w:p>
    <w:p w14:paraId="76C550CC" w14:textId="77777777" w:rsidR="00D85371" w:rsidRPr="0034211D" w:rsidRDefault="00D85371" w:rsidP="008A7E9A">
      <w:pPr>
        <w:pStyle w:val="Brdtextmedindrag"/>
        <w:rPr>
          <w:sz w:val="18"/>
          <w:szCs w:val="18"/>
        </w:rPr>
      </w:pPr>
      <w:r w:rsidRPr="0034211D">
        <w:rPr>
          <w:sz w:val="18"/>
          <w:szCs w:val="18"/>
        </w:rPr>
        <w:t>Det</w:t>
      </w:r>
      <w:r w:rsidRPr="0034211D">
        <w:rPr>
          <w:sz w:val="18"/>
          <w:szCs w:val="18"/>
        </w:rPr>
        <w:softHyphen/>
        <w:t>sam</w:t>
      </w:r>
      <w:r w:rsidRPr="0034211D">
        <w:rPr>
          <w:sz w:val="18"/>
          <w:szCs w:val="18"/>
        </w:rPr>
        <w:softHyphen/>
        <w:t>ma gäller i fråga om skada som uppkommer genom uteblivna service- eller installa</w:t>
      </w:r>
      <w:r w:rsidRPr="0034211D">
        <w:rPr>
          <w:sz w:val="18"/>
          <w:szCs w:val="18"/>
        </w:rPr>
        <w:softHyphen/>
        <w:t>tions</w:t>
      </w:r>
      <w:r w:rsidRPr="0034211D">
        <w:rPr>
          <w:sz w:val="18"/>
          <w:szCs w:val="18"/>
        </w:rPr>
        <w:softHyphen/>
        <w:t>tillfällen.</w:t>
      </w:r>
    </w:p>
    <w:p w14:paraId="0AB9A7C9" w14:textId="77777777" w:rsidR="00D85371" w:rsidRPr="00C32B23" w:rsidRDefault="00D85371" w:rsidP="008A7E9A">
      <w:pPr>
        <w:pStyle w:val="Brdtextmedindrag"/>
        <w:rPr>
          <w:sz w:val="18"/>
          <w:szCs w:val="18"/>
        </w:rPr>
      </w:pPr>
      <w:r w:rsidRPr="00C32B23">
        <w:rPr>
          <w:sz w:val="18"/>
          <w:szCs w:val="18"/>
        </w:rPr>
        <w:t>Till</w:t>
      </w:r>
      <w:r w:rsidRPr="00C32B23">
        <w:rPr>
          <w:sz w:val="18"/>
          <w:szCs w:val="18"/>
        </w:rPr>
        <w:softHyphen/>
        <w:t>handa</w:t>
      </w:r>
      <w:r w:rsidRPr="00C32B23">
        <w:rPr>
          <w:sz w:val="18"/>
          <w:szCs w:val="18"/>
        </w:rPr>
        <w:softHyphen/>
        <w:t xml:space="preserve">hållaren ska innan ett avtal ingås informera slutanvändaren om dennes rätt till </w:t>
      </w:r>
      <w:r w:rsidRPr="00403067">
        <w:rPr>
          <w:sz w:val="18"/>
          <w:szCs w:val="18"/>
        </w:rPr>
        <w:t>ersätt</w:t>
      </w:r>
      <w:r w:rsidRPr="00403067">
        <w:rPr>
          <w:sz w:val="18"/>
          <w:szCs w:val="18"/>
        </w:rPr>
        <w:softHyphen/>
        <w:t>ning.</w:t>
      </w:r>
    </w:p>
    <w:p w14:paraId="0F667F4C" w14:textId="77777777" w:rsidR="00D85371" w:rsidRPr="00403067" w:rsidRDefault="00D85371" w:rsidP="008A7E9A">
      <w:pPr>
        <w:pStyle w:val="Brdtextmedindrag"/>
        <w:ind w:firstLine="0"/>
      </w:pPr>
    </w:p>
    <w:p w14:paraId="6A2E3FB4" w14:textId="77777777" w:rsidR="00D85371" w:rsidRPr="00403067" w:rsidRDefault="00D85371" w:rsidP="008A7E9A">
      <w:pPr>
        <w:pStyle w:val="Brdtextmedindrag"/>
        <w:ind w:firstLine="0"/>
      </w:pPr>
      <w:r w:rsidRPr="00403067">
        <w:t xml:space="preserve">Paragrafen behandlar ett skadeståndsansvar </w:t>
      </w:r>
      <w:r>
        <w:t xml:space="preserve">som kan uppkomma </w:t>
      </w:r>
      <w:r w:rsidRPr="00403067">
        <w:t xml:space="preserve">vid byte av tillhandahållare av </w:t>
      </w:r>
      <w:r w:rsidRPr="00403067">
        <w:rPr>
          <w:spacing w:val="-4"/>
        </w:rPr>
        <w:t>inter</w:t>
      </w:r>
      <w:r w:rsidRPr="00403067">
        <w:rPr>
          <w:spacing w:val="-4"/>
        </w:rPr>
        <w:softHyphen/>
        <w:t xml:space="preserve">netanslutningstjänst och nummerportering. </w:t>
      </w:r>
      <w:r>
        <w:rPr>
          <w:spacing w:val="-4"/>
        </w:rPr>
        <w:t>Den</w:t>
      </w:r>
      <w:r w:rsidRPr="00403067">
        <w:rPr>
          <w:spacing w:val="-4"/>
        </w:rPr>
        <w:t xml:space="preserve"> genomför arti</w:t>
      </w:r>
      <w:r w:rsidRPr="00403067">
        <w:rPr>
          <w:spacing w:val="-4"/>
        </w:rPr>
        <w:softHyphen/>
        <w:t>kel 106.8</w:t>
      </w:r>
      <w:r w:rsidRPr="00403067">
        <w:t xml:space="preserve"> och 106.9 i EU-direktivet. Övervägandena finns i avsnitt 16.</w:t>
      </w:r>
      <w:r>
        <w:t>8</w:t>
      </w:r>
      <w:r w:rsidRPr="00403067">
        <w:t>.</w:t>
      </w:r>
    </w:p>
    <w:p w14:paraId="0B4EC5F8" w14:textId="79C58BF5" w:rsidR="00D85371" w:rsidRDefault="00D85371" w:rsidP="008A7E9A">
      <w:pPr>
        <w:pStyle w:val="Brdtextmedindrag"/>
      </w:pPr>
      <w:r w:rsidRPr="00403067">
        <w:rPr>
          <w:i/>
        </w:rPr>
        <w:t>Första stycket</w:t>
      </w:r>
      <w:r w:rsidRPr="00403067">
        <w:t xml:space="preserve"> motsvarar i huvudsak 7 kap. 13 b § första stycket LEK (se prop. 2010/11:115 </w:t>
      </w:r>
      <w:r w:rsidR="00EB24E6">
        <w:t>s. 1</w:t>
      </w:r>
      <w:r w:rsidRPr="00403067">
        <w:t>07 f. och 189 f</w:t>
      </w:r>
      <w:r>
        <w:t>.</w:t>
      </w:r>
      <w:r w:rsidRPr="00403067">
        <w:t>). Skadeståndsansvaret ändras till att även omfatta den nya regleringen om byte av tillhandahållare av inter</w:t>
      </w:r>
      <w:r w:rsidR="000508BD">
        <w:softHyphen/>
      </w:r>
      <w:r w:rsidRPr="00403067">
        <w:t>net</w:t>
      </w:r>
      <w:r w:rsidRPr="00403067">
        <w:softHyphen/>
        <w:t>anslutningstjänst i 18 §. Det innebär att även skada som upp</w:t>
      </w:r>
      <w:r w:rsidRPr="00403067">
        <w:softHyphen/>
        <w:t>kom</w:t>
      </w:r>
      <w:r w:rsidRPr="00403067">
        <w:softHyphen/>
        <w:t>mer genom dröjsmål vid byte av tillhandahållare eller med tillhanda</w:t>
      </w:r>
      <w:r w:rsidRPr="00403067">
        <w:softHyphen/>
        <w:t>håll</w:t>
      </w:r>
      <w:r w:rsidRPr="00403067">
        <w:softHyphen/>
        <w:t>an</w:t>
      </w:r>
      <w:r w:rsidRPr="00403067">
        <w:softHyphen/>
        <w:t>det av en tjänst när så</w:t>
      </w:r>
      <w:r w:rsidRPr="00403067">
        <w:softHyphen/>
        <w:t>dant byte har skett ska ersättas.</w:t>
      </w:r>
    </w:p>
    <w:p w14:paraId="680D6BF2" w14:textId="24C8DC29" w:rsidR="00D85371" w:rsidRDefault="00D85371" w:rsidP="008A7E9A">
      <w:pPr>
        <w:pStyle w:val="Brdtextmedindrag"/>
      </w:pPr>
      <w:r w:rsidRPr="003A444F">
        <w:t>Skadeståndsansvaret är utformat som ett kontrollansvar</w:t>
      </w:r>
      <w:r w:rsidRPr="00566FA3">
        <w:t>. För att en till</w:t>
      </w:r>
      <w:r w:rsidRPr="00566FA3">
        <w:softHyphen/>
        <w:t>handa</w:t>
      </w:r>
      <w:r w:rsidRPr="00566FA3">
        <w:softHyphen/>
        <w:t xml:space="preserve">hållare ska gå fri från ansvar krävs att de förutsättningar som anges i 25 § första </w:t>
      </w:r>
      <w:r>
        <w:t xml:space="preserve">och andra </w:t>
      </w:r>
      <w:r w:rsidRPr="00566FA3">
        <w:t>stycke</w:t>
      </w:r>
      <w:r>
        <w:t>na</w:t>
      </w:r>
      <w:r w:rsidRPr="00566FA3">
        <w:t xml:space="preserve"> är uppfyllda. Kontrollansvaret gäller inte om skadan har uppkommit genom missbruk. I </w:t>
      </w:r>
      <w:r w:rsidRPr="00FB0B15">
        <w:t>ett såd</w:t>
      </w:r>
      <w:r w:rsidRPr="00CD110D">
        <w:t>ant fall ansvarar till</w:t>
      </w:r>
      <w:r w:rsidR="00097499">
        <w:softHyphen/>
      </w:r>
      <w:r w:rsidRPr="00CD110D">
        <w:t>handa</w:t>
      </w:r>
      <w:r w:rsidRPr="00CD110D">
        <w:softHyphen/>
        <w:t>hålla</w:t>
      </w:r>
      <w:r>
        <w:softHyphen/>
      </w:r>
      <w:r w:rsidRPr="00CD110D">
        <w:t>ren för all</w:t>
      </w:r>
      <w:r w:rsidRPr="00566FA3">
        <w:t xml:space="preserve"> skada som denne orsakar slutanvändaren, se 25 § </w:t>
      </w:r>
      <w:r>
        <w:t>fjärde</w:t>
      </w:r>
      <w:r w:rsidRPr="00566FA3">
        <w:t xml:space="preserve"> stycket.</w:t>
      </w:r>
    </w:p>
    <w:p w14:paraId="65F30D3C" w14:textId="77777777" w:rsidR="00D85371" w:rsidRPr="00403067" w:rsidRDefault="00D85371" w:rsidP="008A7E9A">
      <w:pPr>
        <w:pStyle w:val="Brdtextmedindrag"/>
      </w:pPr>
      <w:r>
        <w:t xml:space="preserve">Det nya </w:t>
      </w:r>
      <w:r w:rsidRPr="000A300B">
        <w:rPr>
          <w:i/>
          <w:iCs/>
        </w:rPr>
        <w:t>andra stycket</w:t>
      </w:r>
      <w:r>
        <w:t xml:space="preserve"> </w:t>
      </w:r>
      <w:r w:rsidRPr="003A444F">
        <w:t xml:space="preserve">innebär </w:t>
      </w:r>
      <w:r>
        <w:t>att</w:t>
      </w:r>
      <w:r w:rsidRPr="003A444F">
        <w:t xml:space="preserve"> också skada som upp</w:t>
      </w:r>
      <w:r w:rsidRPr="003A444F">
        <w:softHyphen/>
        <w:t>kommer genom uteblivna service- eller installa</w:t>
      </w:r>
      <w:r w:rsidRPr="003A444F">
        <w:softHyphen/>
        <w:t>tions</w:t>
      </w:r>
      <w:r w:rsidRPr="003A444F">
        <w:softHyphen/>
        <w:t>tillfällen ska er</w:t>
      </w:r>
      <w:r w:rsidRPr="003A444F">
        <w:softHyphen/>
        <w:t>sättas.</w:t>
      </w:r>
    </w:p>
    <w:p w14:paraId="384FAD56" w14:textId="77777777" w:rsidR="00D85371" w:rsidRPr="00403067" w:rsidRDefault="00D85371" w:rsidP="008A7E9A">
      <w:pPr>
        <w:pStyle w:val="Brdtextmedindrag"/>
      </w:pPr>
      <w:r>
        <w:rPr>
          <w:i/>
          <w:iCs/>
        </w:rPr>
        <w:t>Tredje</w:t>
      </w:r>
      <w:r w:rsidRPr="00403067">
        <w:rPr>
          <w:i/>
          <w:iCs/>
        </w:rPr>
        <w:t xml:space="preserve"> stycket</w:t>
      </w:r>
      <w:r w:rsidRPr="00403067">
        <w:t xml:space="preserve"> är nytt. Det innebär en skyldighet för tillhandahållaren att innan ett avtal ingås informera slutanvändaren om </w:t>
      </w:r>
      <w:r>
        <w:t xml:space="preserve">att ett </w:t>
      </w:r>
      <w:r w:rsidRPr="00403067">
        <w:t>skadestånds</w:t>
      </w:r>
      <w:r>
        <w:softHyphen/>
      </w:r>
      <w:r w:rsidRPr="00403067">
        <w:t>ansvar</w:t>
      </w:r>
      <w:r>
        <w:t xml:space="preserve"> kan uppkomma för tillhandahållaren</w:t>
      </w:r>
      <w:r w:rsidRPr="00403067">
        <w:t>.</w:t>
      </w:r>
    </w:p>
    <w:p w14:paraId="63B97D5A" w14:textId="77777777" w:rsidR="00D85371" w:rsidRPr="00403067" w:rsidRDefault="00D85371" w:rsidP="008A7E9A">
      <w:pPr>
        <w:pStyle w:val="Brdtextmedindrag"/>
      </w:pPr>
      <w:r w:rsidRPr="00403067">
        <w:t xml:space="preserve">I övrigt ändras paragrafen som en följd av att </w:t>
      </w:r>
      <w:r>
        <w:t>uttrycket</w:t>
      </w:r>
      <w:r w:rsidRPr="00403067">
        <w:t xml:space="preserve"> slutanvändare ersätter abonnent i EU-direktivet.</w:t>
      </w:r>
    </w:p>
    <w:p w14:paraId="5E0ADFFA" w14:textId="77777777" w:rsidR="00D85371" w:rsidRPr="00403067" w:rsidRDefault="00D85371" w:rsidP="008A7E9A">
      <w:pPr>
        <w:pStyle w:val="Brdtextmedindrag"/>
        <w:ind w:firstLine="0"/>
      </w:pPr>
    </w:p>
    <w:p w14:paraId="623F6471" w14:textId="77777777" w:rsidR="00D85371" w:rsidRDefault="00D85371" w:rsidP="008A7E9A">
      <w:pPr>
        <w:pStyle w:val="Brdtextmedindrag"/>
        <w:ind w:firstLine="0"/>
        <w:rPr>
          <w:sz w:val="18"/>
          <w:szCs w:val="18"/>
        </w:rPr>
      </w:pPr>
      <w:r w:rsidRPr="00130AD4">
        <w:rPr>
          <w:b/>
          <w:sz w:val="18"/>
          <w:szCs w:val="18"/>
        </w:rPr>
        <w:t>25 §</w:t>
      </w:r>
      <w:r w:rsidRPr="00130AD4">
        <w:rPr>
          <w:sz w:val="18"/>
          <w:szCs w:val="18"/>
        </w:rPr>
        <w:t>    Bestämmelserna</w:t>
      </w:r>
      <w:r w:rsidRPr="00403067">
        <w:rPr>
          <w:sz w:val="18"/>
          <w:szCs w:val="18"/>
        </w:rPr>
        <w:t xml:space="preserve"> i 24 § första stycket gäller inte om den som tillhandahåller tjänsten visar att dröjsmålet beror på ett hinder utanför dennes kontroll som denne inte skäligen kunde förväntas ha räknat med vid begäran om byte av tillhanda</w:t>
      </w:r>
      <w:r w:rsidRPr="00403067">
        <w:rPr>
          <w:sz w:val="18"/>
          <w:szCs w:val="18"/>
        </w:rPr>
        <w:softHyphen/>
        <w:t>håll</w:t>
      </w:r>
      <w:r w:rsidRPr="00403067">
        <w:rPr>
          <w:sz w:val="18"/>
          <w:szCs w:val="18"/>
        </w:rPr>
        <w:softHyphen/>
        <w:t>are eller överlämnande av num</w:t>
      </w:r>
      <w:r w:rsidRPr="00403067">
        <w:rPr>
          <w:sz w:val="18"/>
          <w:szCs w:val="18"/>
        </w:rPr>
        <w:softHyphen/>
        <w:t>mer eller vid bytet eller överlämnandet när det gäller dröjsmål med tillhanda</w:t>
      </w:r>
      <w:r w:rsidRPr="00403067">
        <w:rPr>
          <w:sz w:val="18"/>
          <w:szCs w:val="18"/>
        </w:rPr>
        <w:softHyphen/>
        <w:t>hållande av en tjänst</w:t>
      </w:r>
      <w:r>
        <w:rPr>
          <w:sz w:val="18"/>
          <w:szCs w:val="18"/>
        </w:rPr>
        <w:t>. Dessutom ska tillhanda</w:t>
      </w:r>
      <w:r>
        <w:rPr>
          <w:sz w:val="18"/>
          <w:szCs w:val="18"/>
        </w:rPr>
        <w:softHyphen/>
        <w:t xml:space="preserve">hållaren visa att hindrets följder </w:t>
      </w:r>
      <w:r w:rsidRPr="00403067">
        <w:rPr>
          <w:sz w:val="18"/>
          <w:szCs w:val="18"/>
        </w:rPr>
        <w:t>inte skäligen kunde ha undvikit</w:t>
      </w:r>
      <w:r>
        <w:rPr>
          <w:sz w:val="18"/>
          <w:szCs w:val="18"/>
        </w:rPr>
        <w:t>s</w:t>
      </w:r>
      <w:r w:rsidRPr="00403067">
        <w:rPr>
          <w:sz w:val="18"/>
          <w:szCs w:val="18"/>
        </w:rPr>
        <w:t xml:space="preserve"> eller övervunnit</w:t>
      </w:r>
      <w:r>
        <w:rPr>
          <w:sz w:val="18"/>
          <w:szCs w:val="18"/>
        </w:rPr>
        <w:t>s</w:t>
      </w:r>
      <w:r w:rsidRPr="00403067">
        <w:rPr>
          <w:sz w:val="18"/>
          <w:szCs w:val="18"/>
        </w:rPr>
        <w:t>.</w:t>
      </w:r>
    </w:p>
    <w:p w14:paraId="34FD2F19" w14:textId="77777777" w:rsidR="00D85371" w:rsidRPr="0034211D" w:rsidRDefault="00D85371" w:rsidP="008A7E9A">
      <w:pPr>
        <w:pStyle w:val="Brdtextmedindrag"/>
        <w:rPr>
          <w:sz w:val="18"/>
          <w:szCs w:val="18"/>
        </w:rPr>
      </w:pPr>
      <w:r w:rsidRPr="0034211D">
        <w:rPr>
          <w:sz w:val="18"/>
          <w:szCs w:val="18"/>
        </w:rPr>
        <w:t>Om dröjsmålet beror på någon som till</w:t>
      </w:r>
      <w:r w:rsidRPr="0034211D">
        <w:rPr>
          <w:sz w:val="18"/>
          <w:szCs w:val="18"/>
        </w:rPr>
        <w:softHyphen/>
        <w:t>handa</w:t>
      </w:r>
      <w:r w:rsidRPr="0034211D">
        <w:rPr>
          <w:sz w:val="18"/>
          <w:szCs w:val="18"/>
        </w:rPr>
        <w:softHyphen/>
        <w:t>hållaren har anlitat för att helt eller delvis fullgöra bytet, överlämnandet eller tillhandahållandet, är den som tillhanda</w:t>
      </w:r>
      <w:r>
        <w:rPr>
          <w:sz w:val="18"/>
          <w:szCs w:val="18"/>
        </w:rPr>
        <w:softHyphen/>
      </w:r>
      <w:r w:rsidRPr="0034211D">
        <w:rPr>
          <w:sz w:val="18"/>
          <w:szCs w:val="18"/>
        </w:rPr>
        <w:t>håller tjänsten fri från skadestånds</w:t>
      </w:r>
      <w:r w:rsidRPr="0034211D">
        <w:rPr>
          <w:sz w:val="18"/>
          <w:szCs w:val="18"/>
        </w:rPr>
        <w:softHyphen/>
        <w:t>skyldig</w:t>
      </w:r>
      <w:r w:rsidRPr="0034211D">
        <w:rPr>
          <w:sz w:val="18"/>
          <w:szCs w:val="18"/>
        </w:rPr>
        <w:softHyphen/>
        <w:t xml:space="preserve">het endast om också den som har anlitats skulle vara fri enligt första </w:t>
      </w:r>
      <w:r>
        <w:rPr>
          <w:sz w:val="18"/>
          <w:szCs w:val="18"/>
        </w:rPr>
        <w:t>stycket</w:t>
      </w:r>
      <w:r w:rsidRPr="0034211D">
        <w:rPr>
          <w:sz w:val="18"/>
          <w:szCs w:val="18"/>
        </w:rPr>
        <w:t>.</w:t>
      </w:r>
    </w:p>
    <w:p w14:paraId="7004A912" w14:textId="77777777" w:rsidR="00D85371" w:rsidRPr="00403067" w:rsidRDefault="00D85371" w:rsidP="008A7E9A">
      <w:pPr>
        <w:pStyle w:val="Brdtextmedindrag"/>
        <w:rPr>
          <w:sz w:val="18"/>
          <w:szCs w:val="18"/>
        </w:rPr>
      </w:pPr>
      <w:r w:rsidRPr="00403067">
        <w:rPr>
          <w:sz w:val="18"/>
          <w:szCs w:val="18"/>
        </w:rPr>
        <w:t xml:space="preserve">Bestämmelserna </w:t>
      </w:r>
      <w:r>
        <w:rPr>
          <w:sz w:val="18"/>
          <w:szCs w:val="18"/>
        </w:rPr>
        <w:t xml:space="preserve">i 24 § första stycket </w:t>
      </w:r>
      <w:r w:rsidRPr="00403067">
        <w:rPr>
          <w:sz w:val="18"/>
          <w:szCs w:val="18"/>
        </w:rPr>
        <w:t>gäller inte heller i fråga om andra slutan</w:t>
      </w:r>
      <w:r>
        <w:rPr>
          <w:sz w:val="18"/>
          <w:szCs w:val="18"/>
        </w:rPr>
        <w:softHyphen/>
      </w:r>
      <w:r w:rsidRPr="00403067">
        <w:rPr>
          <w:sz w:val="18"/>
          <w:szCs w:val="18"/>
        </w:rPr>
        <w:t>vän</w:t>
      </w:r>
      <w:r>
        <w:rPr>
          <w:sz w:val="18"/>
          <w:szCs w:val="18"/>
        </w:rPr>
        <w:softHyphen/>
      </w:r>
      <w:r w:rsidRPr="00403067">
        <w:rPr>
          <w:sz w:val="18"/>
          <w:szCs w:val="18"/>
        </w:rPr>
        <w:t>dare än konsu</w:t>
      </w:r>
      <w:r w:rsidRPr="00403067">
        <w:rPr>
          <w:sz w:val="18"/>
          <w:szCs w:val="18"/>
        </w:rPr>
        <w:softHyphen/>
        <w:t>ment</w:t>
      </w:r>
      <w:r w:rsidRPr="00403067">
        <w:rPr>
          <w:sz w:val="18"/>
          <w:szCs w:val="18"/>
        </w:rPr>
        <w:softHyphen/>
        <w:t xml:space="preserve">er, om det av avtalet </w:t>
      </w:r>
      <w:r>
        <w:rPr>
          <w:sz w:val="18"/>
          <w:szCs w:val="18"/>
        </w:rPr>
        <w:t>mellan tillhandahållaren och slutanvän</w:t>
      </w:r>
      <w:r>
        <w:rPr>
          <w:sz w:val="18"/>
          <w:szCs w:val="18"/>
        </w:rPr>
        <w:softHyphen/>
        <w:t xml:space="preserve">daren </w:t>
      </w:r>
      <w:r w:rsidRPr="00403067">
        <w:rPr>
          <w:sz w:val="18"/>
          <w:szCs w:val="18"/>
        </w:rPr>
        <w:t>följer att slutanvändaren har rätt till skälig ersättning på grund av dröjsmålet.</w:t>
      </w:r>
    </w:p>
    <w:p w14:paraId="7DD71351" w14:textId="77777777" w:rsidR="00D85371" w:rsidRPr="00403067" w:rsidRDefault="00D85371" w:rsidP="008A7E9A">
      <w:pPr>
        <w:pStyle w:val="Brdtextmedindrag"/>
        <w:rPr>
          <w:sz w:val="18"/>
          <w:szCs w:val="18"/>
        </w:rPr>
      </w:pPr>
      <w:r w:rsidRPr="00403067">
        <w:rPr>
          <w:sz w:val="18"/>
          <w:szCs w:val="18"/>
        </w:rPr>
        <w:t xml:space="preserve">Slutanvändaren har alltid rätt till ersättning för skada som </w:t>
      </w:r>
      <w:r>
        <w:rPr>
          <w:sz w:val="18"/>
          <w:szCs w:val="18"/>
        </w:rPr>
        <w:t xml:space="preserve">har </w:t>
      </w:r>
      <w:r w:rsidRPr="00403067">
        <w:rPr>
          <w:sz w:val="18"/>
          <w:szCs w:val="18"/>
        </w:rPr>
        <w:t>uppkommit genom missbruk när det gäller byte av tillhandahållare eller överlämnande av nummer.</w:t>
      </w:r>
    </w:p>
    <w:p w14:paraId="3F0D0D53" w14:textId="77777777" w:rsidR="00D85371" w:rsidRPr="00403067" w:rsidRDefault="00D85371" w:rsidP="008A7E9A">
      <w:pPr>
        <w:pStyle w:val="Brdtextmedindrag"/>
        <w:ind w:firstLine="0"/>
      </w:pPr>
    </w:p>
    <w:p w14:paraId="72C50F94" w14:textId="71614921" w:rsidR="00D85371" w:rsidRPr="00403067" w:rsidRDefault="00D85371" w:rsidP="008A7E9A">
      <w:pPr>
        <w:pStyle w:val="Brdtextmedindrag"/>
        <w:ind w:firstLine="0"/>
      </w:pPr>
      <w:r w:rsidRPr="00403067">
        <w:t xml:space="preserve">Paragrafen behandlar </w:t>
      </w:r>
      <w:r>
        <w:t xml:space="preserve">det </w:t>
      </w:r>
      <w:r w:rsidRPr="00403067">
        <w:t xml:space="preserve">skadeståndsansvar </w:t>
      </w:r>
      <w:r>
        <w:t>som kan uppkomma</w:t>
      </w:r>
      <w:r w:rsidRPr="00403067">
        <w:t xml:space="preserve"> vid byte </w:t>
      </w:r>
      <w:r w:rsidRPr="00581667">
        <w:rPr>
          <w:spacing w:val="-4"/>
        </w:rPr>
        <w:t>av tillhandahållare av inter</w:t>
      </w:r>
      <w:r w:rsidRPr="00581667">
        <w:rPr>
          <w:spacing w:val="-4"/>
        </w:rPr>
        <w:softHyphen/>
        <w:t>netanslutningstjänst och nummerportering, se 24 §.</w:t>
      </w:r>
      <w:r w:rsidRPr="00403067">
        <w:rPr>
          <w:spacing w:val="-4"/>
        </w:rPr>
        <w:t xml:space="preserve"> </w:t>
      </w:r>
      <w:r w:rsidRPr="00403067">
        <w:t xml:space="preserve">Den motsvarar i huvudsak 7 kap. 13 b § andra–fjärde styckena LEK (se prop. 2010/11:115 </w:t>
      </w:r>
      <w:r w:rsidR="00EB24E6">
        <w:t>s. 1</w:t>
      </w:r>
      <w:r w:rsidRPr="00403067">
        <w:t>07 f. och 189 f</w:t>
      </w:r>
      <w:r>
        <w:t>.</w:t>
      </w:r>
      <w:r w:rsidRPr="00403067">
        <w:t>). Paragrafen</w:t>
      </w:r>
      <w:r w:rsidRPr="00403067">
        <w:rPr>
          <w:spacing w:val="-4"/>
        </w:rPr>
        <w:t xml:space="preserve"> genomför arti</w:t>
      </w:r>
      <w:r w:rsidRPr="00403067">
        <w:rPr>
          <w:spacing w:val="-4"/>
        </w:rPr>
        <w:softHyphen/>
        <w:t>kel 106.8</w:t>
      </w:r>
      <w:r w:rsidRPr="00403067">
        <w:t xml:space="preserve"> i EU-direktivet. Övervägandena finns i avsnitt 16.</w:t>
      </w:r>
      <w:r>
        <w:t>8</w:t>
      </w:r>
      <w:r w:rsidRPr="00403067">
        <w:t>.</w:t>
      </w:r>
    </w:p>
    <w:p w14:paraId="0CF38639" w14:textId="77777777" w:rsidR="00D85371" w:rsidRPr="00403067" w:rsidRDefault="00D85371" w:rsidP="008A7E9A">
      <w:pPr>
        <w:pStyle w:val="Brdtextmedindrag"/>
      </w:pPr>
      <w:r w:rsidRPr="00403067">
        <w:rPr>
          <w:i/>
        </w:rPr>
        <w:lastRenderedPageBreak/>
        <w:t>Första stycket</w:t>
      </w:r>
      <w:r w:rsidRPr="00403067">
        <w:t xml:space="preserve"> ändras med anledning av ändringen i 24 § första stycket som utvidgar skadeståndsansvaret till att även omfatta byte av tillhanda</w:t>
      </w:r>
      <w:r w:rsidRPr="00403067">
        <w:softHyphen/>
        <w:t>hållare av internetanslutningstjänst.</w:t>
      </w:r>
    </w:p>
    <w:p w14:paraId="7570EA15" w14:textId="6AA6DAB7" w:rsidR="00D85371" w:rsidRPr="00403067" w:rsidRDefault="00D85371" w:rsidP="008A7E9A">
      <w:pPr>
        <w:pStyle w:val="Brdtextmedindrag"/>
      </w:pPr>
      <w:r w:rsidRPr="00403067">
        <w:t xml:space="preserve">Ändringen i </w:t>
      </w:r>
      <w:r>
        <w:rPr>
          <w:i/>
        </w:rPr>
        <w:t>fjärde</w:t>
      </w:r>
      <w:r w:rsidRPr="00403067">
        <w:rPr>
          <w:i/>
        </w:rPr>
        <w:t xml:space="preserve"> stycket</w:t>
      </w:r>
      <w:r w:rsidRPr="00403067">
        <w:t xml:space="preserve"> innebär att det strikta skadeståndsansvaret för skada som </w:t>
      </w:r>
      <w:r>
        <w:t xml:space="preserve">har </w:t>
      </w:r>
      <w:r w:rsidRPr="00403067">
        <w:t>uppkommit genom missbruk även omfattar byte av tillhanda</w:t>
      </w:r>
      <w:r w:rsidRPr="00403067">
        <w:softHyphen/>
        <w:t>hållare av internetanslutningstjänst. På motsvarande sätt som vid nummer</w:t>
      </w:r>
      <w:r w:rsidRPr="00403067">
        <w:softHyphen/>
        <w:t xml:space="preserve">portering </w:t>
      </w:r>
      <w:r>
        <w:t>avses</w:t>
      </w:r>
      <w:r w:rsidRPr="00403067">
        <w:t xml:space="preserve"> med missbruk, när det gäller byte av till</w:t>
      </w:r>
      <w:r>
        <w:softHyphen/>
      </w:r>
      <w:r w:rsidRPr="00403067">
        <w:t>handa</w:t>
      </w:r>
      <w:r>
        <w:softHyphen/>
      </w:r>
      <w:r w:rsidRPr="00403067">
        <w:t>hållare, i första hand att byte av tillhanda</w:t>
      </w:r>
      <w:r w:rsidRPr="00403067">
        <w:softHyphen/>
        <w:t>hållare sker utan slutanvändarens sam</w:t>
      </w:r>
      <w:r w:rsidRPr="00403067">
        <w:softHyphen/>
        <w:t xml:space="preserve">tycke, se skäl 281 i EU-direktivet och prop. 2010/11:115 </w:t>
      </w:r>
      <w:r w:rsidR="00EB24E6">
        <w:t>s. 1</w:t>
      </w:r>
      <w:r w:rsidRPr="00403067">
        <w:t>90.</w:t>
      </w:r>
    </w:p>
    <w:p w14:paraId="07D11C5F" w14:textId="77777777" w:rsidR="00D85371" w:rsidRPr="00403067" w:rsidRDefault="00D85371" w:rsidP="008A7E9A">
      <w:pPr>
        <w:pStyle w:val="Brdtextmedindrag"/>
      </w:pPr>
      <w:r w:rsidRPr="00403067">
        <w:t xml:space="preserve">I övrigt ändras paragrafen som en följd av att </w:t>
      </w:r>
      <w:r>
        <w:t>uttrycket</w:t>
      </w:r>
      <w:r w:rsidRPr="00403067">
        <w:t xml:space="preserve"> slutanvändare ersätter abonnent i EU-direktivet.</w:t>
      </w:r>
    </w:p>
    <w:p w14:paraId="7C3A1BFC" w14:textId="77777777" w:rsidR="00D85371" w:rsidRPr="00403067" w:rsidRDefault="00D85371" w:rsidP="008A7E9A">
      <w:pPr>
        <w:pStyle w:val="Rubrik4utannumrering"/>
      </w:pPr>
      <w:r w:rsidRPr="00403067">
        <w:t>Paketerbjudanden</w:t>
      </w:r>
    </w:p>
    <w:p w14:paraId="5C508A95" w14:textId="77777777" w:rsidR="00D85371" w:rsidRPr="00403067" w:rsidRDefault="00D85371" w:rsidP="008A7E9A">
      <w:pPr>
        <w:pStyle w:val="Brdtextmedindrag"/>
        <w:ind w:firstLine="0"/>
        <w:rPr>
          <w:sz w:val="18"/>
          <w:szCs w:val="18"/>
        </w:rPr>
      </w:pPr>
      <w:r w:rsidRPr="00403067">
        <w:rPr>
          <w:b/>
          <w:sz w:val="18"/>
          <w:szCs w:val="18"/>
        </w:rPr>
        <w:t>26 §</w:t>
      </w:r>
      <w:r w:rsidRPr="00403067">
        <w:rPr>
          <w:sz w:val="18"/>
          <w:szCs w:val="18"/>
        </w:rPr>
        <w:t>    När en tillhandahållare av en internetanslutningstjänst eller en allmänt till</w:t>
      </w:r>
      <w:r w:rsidRPr="00403067">
        <w:rPr>
          <w:sz w:val="18"/>
          <w:szCs w:val="18"/>
        </w:rPr>
        <w:softHyphen/>
        <w:t>gänglig nummerbaserad interpersonell kommunikationstjänst tillhandahåller tjänst</w:t>
      </w:r>
      <w:r w:rsidRPr="00403067">
        <w:rPr>
          <w:sz w:val="18"/>
          <w:szCs w:val="18"/>
        </w:rPr>
        <w:softHyphen/>
        <w:t>en</w:t>
      </w:r>
      <w:r w:rsidRPr="00403067" w:rsidDel="00B02DD5">
        <w:rPr>
          <w:sz w:val="18"/>
          <w:szCs w:val="18"/>
        </w:rPr>
        <w:t xml:space="preserve"> </w:t>
      </w:r>
      <w:r w:rsidRPr="00403067">
        <w:rPr>
          <w:sz w:val="18"/>
          <w:szCs w:val="18"/>
        </w:rPr>
        <w:t>till en konsument till</w:t>
      </w:r>
      <w:r w:rsidRPr="00403067">
        <w:rPr>
          <w:sz w:val="18"/>
          <w:szCs w:val="18"/>
        </w:rPr>
        <w:softHyphen/>
        <w:t xml:space="preserve">sammans med andra tjänster eller terminalutrustning (ett paket) gäller </w:t>
      </w:r>
      <w:r>
        <w:rPr>
          <w:sz w:val="18"/>
          <w:szCs w:val="18"/>
        </w:rPr>
        <w:t>5</w:t>
      </w:r>
      <w:r w:rsidRPr="00403067">
        <w:rPr>
          <w:sz w:val="18"/>
          <w:szCs w:val="18"/>
        </w:rPr>
        <w:t>, 8, 9, 12</w:t>
      </w:r>
      <w:r>
        <w:rPr>
          <w:sz w:val="18"/>
          <w:szCs w:val="18"/>
        </w:rPr>
        <w:t>–</w:t>
      </w:r>
      <w:r w:rsidRPr="00403067">
        <w:rPr>
          <w:sz w:val="18"/>
          <w:szCs w:val="18"/>
        </w:rPr>
        <w:t>14</w:t>
      </w:r>
      <w:r>
        <w:rPr>
          <w:sz w:val="18"/>
          <w:szCs w:val="18"/>
        </w:rPr>
        <w:t>,</w:t>
      </w:r>
      <w:r w:rsidRPr="00403067">
        <w:rPr>
          <w:sz w:val="18"/>
          <w:szCs w:val="18"/>
        </w:rPr>
        <w:t xml:space="preserve"> 16</w:t>
      </w:r>
      <w:r>
        <w:rPr>
          <w:sz w:val="18"/>
          <w:szCs w:val="18"/>
        </w:rPr>
        <w:t xml:space="preserve"> och </w:t>
      </w:r>
      <w:r w:rsidRPr="00403067">
        <w:rPr>
          <w:sz w:val="18"/>
          <w:szCs w:val="18"/>
        </w:rPr>
        <w:t xml:space="preserve">18 §§ alla delar av paketet. </w:t>
      </w:r>
      <w:r>
        <w:rPr>
          <w:sz w:val="18"/>
          <w:szCs w:val="18"/>
        </w:rPr>
        <w:t>Ä</w:t>
      </w:r>
      <w:r w:rsidRPr="00403067">
        <w:rPr>
          <w:sz w:val="18"/>
          <w:szCs w:val="18"/>
        </w:rPr>
        <w:t>ven skyldig</w:t>
      </w:r>
      <w:r>
        <w:rPr>
          <w:sz w:val="18"/>
          <w:szCs w:val="18"/>
        </w:rPr>
        <w:softHyphen/>
      </w:r>
      <w:r w:rsidRPr="00403067">
        <w:rPr>
          <w:sz w:val="18"/>
          <w:szCs w:val="18"/>
        </w:rPr>
        <w:t xml:space="preserve">heten enligt </w:t>
      </w:r>
      <w:r>
        <w:rPr>
          <w:sz w:val="18"/>
          <w:szCs w:val="18"/>
        </w:rPr>
        <w:t>1</w:t>
      </w:r>
      <w:r w:rsidRPr="00403067">
        <w:rPr>
          <w:sz w:val="18"/>
          <w:szCs w:val="18"/>
        </w:rPr>
        <w:t> §</w:t>
      </w:r>
      <w:r>
        <w:rPr>
          <w:sz w:val="18"/>
          <w:szCs w:val="18"/>
        </w:rPr>
        <w:t xml:space="preserve"> </w:t>
      </w:r>
      <w:r w:rsidRPr="00403067">
        <w:rPr>
          <w:sz w:val="18"/>
          <w:szCs w:val="18"/>
        </w:rPr>
        <w:t>att till</w:t>
      </w:r>
      <w:r w:rsidRPr="00403067">
        <w:rPr>
          <w:sz w:val="18"/>
          <w:szCs w:val="18"/>
        </w:rPr>
        <w:softHyphen/>
        <w:t xml:space="preserve">handahålla en sammanfattning av avtalet </w:t>
      </w:r>
      <w:r>
        <w:rPr>
          <w:sz w:val="18"/>
          <w:szCs w:val="18"/>
        </w:rPr>
        <w:t>gäller i ett sådant fall alla delar av paketet</w:t>
      </w:r>
      <w:r w:rsidRPr="00403067">
        <w:rPr>
          <w:sz w:val="18"/>
          <w:szCs w:val="18"/>
        </w:rPr>
        <w:t>.</w:t>
      </w:r>
    </w:p>
    <w:p w14:paraId="18E14FAC" w14:textId="77777777" w:rsidR="00D85371" w:rsidRPr="00403067" w:rsidRDefault="00D85371" w:rsidP="008A7E9A">
      <w:pPr>
        <w:pStyle w:val="Brdtextmedindrag"/>
        <w:rPr>
          <w:sz w:val="18"/>
          <w:szCs w:val="18"/>
        </w:rPr>
      </w:pPr>
      <w:r w:rsidRPr="00097499">
        <w:rPr>
          <w:spacing w:val="-2"/>
          <w:sz w:val="18"/>
          <w:szCs w:val="18"/>
        </w:rPr>
        <w:t>Om en konsument, med stöd av unionsrätten eller nationell rätt, har rätt att i förtid</w:t>
      </w:r>
      <w:r w:rsidRPr="00403067">
        <w:rPr>
          <w:sz w:val="18"/>
          <w:szCs w:val="18"/>
        </w:rPr>
        <w:t xml:space="preserve"> säga upp eller häva någon del av paketet på grund av </w:t>
      </w:r>
      <w:r>
        <w:rPr>
          <w:sz w:val="18"/>
          <w:szCs w:val="18"/>
        </w:rPr>
        <w:t>att den inte</w:t>
      </w:r>
      <w:r w:rsidRPr="00403067">
        <w:rPr>
          <w:sz w:val="18"/>
          <w:szCs w:val="18"/>
        </w:rPr>
        <w:t xml:space="preserve"> överensstämme</w:t>
      </w:r>
      <w:r>
        <w:rPr>
          <w:sz w:val="18"/>
          <w:szCs w:val="18"/>
        </w:rPr>
        <w:t>r</w:t>
      </w:r>
      <w:r w:rsidRPr="00403067">
        <w:rPr>
          <w:sz w:val="18"/>
          <w:szCs w:val="18"/>
        </w:rPr>
        <w:t xml:space="preserve"> med avtalet eller </w:t>
      </w:r>
      <w:r>
        <w:rPr>
          <w:sz w:val="18"/>
          <w:szCs w:val="18"/>
        </w:rPr>
        <w:t xml:space="preserve">att tillhandahållaren </w:t>
      </w:r>
      <w:r w:rsidRPr="00403067">
        <w:rPr>
          <w:sz w:val="18"/>
          <w:szCs w:val="18"/>
        </w:rPr>
        <w:t>underlåte</w:t>
      </w:r>
      <w:r>
        <w:rPr>
          <w:sz w:val="18"/>
          <w:szCs w:val="18"/>
        </w:rPr>
        <w:t>r</w:t>
      </w:r>
      <w:r w:rsidRPr="00403067">
        <w:rPr>
          <w:sz w:val="18"/>
          <w:szCs w:val="18"/>
        </w:rPr>
        <w:t xml:space="preserve"> att leverera ska den rätten omfatta alla delar av paketet.</w:t>
      </w:r>
    </w:p>
    <w:p w14:paraId="16BA2F49" w14:textId="77777777" w:rsidR="00D85371" w:rsidRPr="00403067" w:rsidRDefault="00D85371" w:rsidP="008A7E9A">
      <w:pPr>
        <w:pStyle w:val="Brdtextmedindrag"/>
        <w:ind w:firstLine="0"/>
      </w:pPr>
    </w:p>
    <w:p w14:paraId="7FB4C707" w14:textId="77777777" w:rsidR="00D85371" w:rsidRPr="00403067" w:rsidRDefault="00D85371" w:rsidP="008A7E9A">
      <w:pPr>
        <w:pStyle w:val="Brdtext"/>
      </w:pPr>
      <w:r w:rsidRPr="00403067">
        <w:t>Paragrafen behandlar tjänster och terminalutrustning som erbjuds av sam</w:t>
      </w:r>
      <w:r w:rsidRPr="00403067">
        <w:softHyphen/>
        <w:t>ma tillhandahållare inom ramen för ett och samma avtal, s.k. sam</w:t>
      </w:r>
      <w:r w:rsidRPr="00403067">
        <w:softHyphen/>
        <w:t>paket</w:t>
      </w:r>
      <w:r w:rsidRPr="00403067">
        <w:softHyphen/>
        <w:t>ering. Den saknar motsvarighet i LEK. Paragraf</w:t>
      </w:r>
      <w:r w:rsidRPr="00403067">
        <w:softHyphen/>
        <w:t>en genom</w:t>
      </w:r>
      <w:r w:rsidRPr="00403067">
        <w:softHyphen/>
        <w:t>för artikel 107.1 och 107.2 i EU-direktivet. Övervägand</w:t>
      </w:r>
      <w:r w:rsidRPr="00403067">
        <w:softHyphen/>
        <w:t>ena finns i av</w:t>
      </w:r>
      <w:r w:rsidRPr="00403067">
        <w:softHyphen/>
        <w:t>snitt 16.</w:t>
      </w:r>
      <w:r>
        <w:t>9</w:t>
      </w:r>
      <w:r w:rsidRPr="00403067">
        <w:t>.</w:t>
      </w:r>
    </w:p>
    <w:p w14:paraId="55444AA2" w14:textId="77777777" w:rsidR="00D85371" w:rsidRPr="00403067" w:rsidRDefault="00D85371" w:rsidP="008A7E9A">
      <w:pPr>
        <w:pStyle w:val="Brdtextmedindrag"/>
      </w:pPr>
      <w:r w:rsidRPr="00403067">
        <w:rPr>
          <w:i/>
        </w:rPr>
        <w:t>Första stycket</w:t>
      </w:r>
      <w:r w:rsidRPr="00403067">
        <w:t xml:space="preserve"> innebär att de angivna paragraferna i kapitlet vid sam</w:t>
      </w:r>
      <w:r w:rsidRPr="00403067">
        <w:softHyphen/>
        <w:t>paketering gäller för alla tjänster och all terminalutrustning som ingår i paket</w:t>
      </w:r>
      <w:r w:rsidRPr="00403067">
        <w:softHyphen/>
        <w:t>et, även tjänster och terminalutrustning som annars inte omfattas av paragraferna. Tillämp</w:t>
      </w:r>
      <w:r w:rsidRPr="00403067">
        <w:softHyphen/>
        <w:t>nings</w:t>
      </w:r>
      <w:r w:rsidRPr="00403067">
        <w:softHyphen/>
        <w:t>området är avgränsat till internet</w:t>
      </w:r>
      <w:r w:rsidRPr="00403067">
        <w:softHyphen/>
        <w:t>anslutnings</w:t>
      </w:r>
      <w:r w:rsidRPr="00403067">
        <w:softHyphen/>
        <w:t>tjänster och allmänt till</w:t>
      </w:r>
      <w:r w:rsidRPr="00403067">
        <w:softHyphen/>
        <w:t>gängliga nummerbaserade inter</w:t>
      </w:r>
      <w:r w:rsidRPr="00403067">
        <w:softHyphen/>
        <w:t>personella kommu</w:t>
      </w:r>
      <w:r>
        <w:softHyphen/>
      </w:r>
      <w:r w:rsidRPr="00403067">
        <w:t>ni</w:t>
      </w:r>
      <w:r>
        <w:softHyphen/>
      </w:r>
      <w:r w:rsidRPr="00403067">
        <w:t>ka</w:t>
      </w:r>
      <w:r>
        <w:softHyphen/>
      </w:r>
      <w:r w:rsidRPr="00403067">
        <w:t>tions</w:t>
      </w:r>
      <w:r w:rsidRPr="00403067">
        <w:softHyphen/>
        <w:t>tjänster. För att angivna paragrafer ska vara tillämpliga på hela paketet krävs det att minst en sådan tjänst tillhandahålls till en konsument tillsammans med andra tjänster eller terminalutrustning. Med uttrycket tillhanda</w:t>
      </w:r>
      <w:r w:rsidRPr="00403067">
        <w:softHyphen/>
        <w:t>håller tjänsten tillsammans med andra tjänster eller terminal</w:t>
      </w:r>
      <w:r>
        <w:softHyphen/>
      </w:r>
      <w:r w:rsidRPr="00403067">
        <w:t>utrustning avses sampaketering. Ett paket före</w:t>
      </w:r>
      <w:r w:rsidRPr="00403067">
        <w:softHyphen/>
        <w:t>ligger i situation</w:t>
      </w:r>
      <w:r w:rsidRPr="00403067">
        <w:softHyphen/>
        <w:t xml:space="preserve">er </w:t>
      </w:r>
      <w:bookmarkStart w:id="1864" w:name="_Hlk50034002"/>
      <w:r w:rsidRPr="00403067">
        <w:t>där delarna i paketet tillhandahålls eller säljs av samma tillhandahållare och, som utgångspunkt, inom ramen för ett enda avtal. Även tillhanda</w:t>
      </w:r>
      <w:r w:rsidRPr="00403067">
        <w:softHyphen/>
        <w:t>hållande inom ramen för ett närbesläktat eller ankny</w:t>
      </w:r>
      <w:r w:rsidRPr="00403067">
        <w:softHyphen/>
        <w:t>tan</w:t>
      </w:r>
      <w:r w:rsidRPr="00403067">
        <w:softHyphen/>
        <w:t xml:space="preserve">de avtal ska dock anses ingå i ett paket. </w:t>
      </w:r>
      <w:bookmarkEnd w:id="1864"/>
      <w:r w:rsidRPr="00403067">
        <w:t>De bestämmelser som ska gälla för hela paketet rör tillhanda</w:t>
      </w:r>
      <w:r w:rsidRPr="00403067">
        <w:softHyphen/>
        <w:t>håll</w:t>
      </w:r>
      <w:r w:rsidRPr="00403067">
        <w:softHyphen/>
        <w:t>ande av en avtalssamman</w:t>
      </w:r>
      <w:r w:rsidRPr="00403067">
        <w:softHyphen/>
        <w:t>fattning, offentlig</w:t>
      </w:r>
      <w:r w:rsidRPr="00403067">
        <w:softHyphen/>
        <w:t>görande av information om tjänsterna, maximal bindningstid, ändring av avtal, maximal uppsägnings</w:t>
      </w:r>
      <w:r w:rsidRPr="00403067">
        <w:softHyphen/>
        <w:t>tid, kompensa</w:t>
      </w:r>
      <w:r w:rsidRPr="00403067">
        <w:softHyphen/>
        <w:t xml:space="preserve">tion </w:t>
      </w:r>
      <w:r>
        <w:t xml:space="preserve">till tillhandahållaren </w:t>
      </w:r>
      <w:r w:rsidRPr="00403067">
        <w:t>vid upp</w:t>
      </w:r>
      <w:r w:rsidRPr="00403067">
        <w:softHyphen/>
        <w:t>säg</w:t>
      </w:r>
      <w:r w:rsidRPr="00403067">
        <w:softHyphen/>
        <w:t>ning av avtalet i förtid och byte av till</w:t>
      </w:r>
      <w:r w:rsidRPr="00403067">
        <w:softHyphen/>
        <w:t>handa</w:t>
      </w:r>
      <w:r w:rsidRPr="00403067">
        <w:softHyphen/>
        <w:t>hållare av en internetanslutnings</w:t>
      </w:r>
      <w:r w:rsidRPr="00403067">
        <w:softHyphen/>
        <w:t>tjänst.</w:t>
      </w:r>
    </w:p>
    <w:p w14:paraId="37F002B1" w14:textId="77777777" w:rsidR="00D85371" w:rsidRPr="00403067" w:rsidRDefault="00D85371" w:rsidP="008A7E9A">
      <w:pPr>
        <w:pStyle w:val="Brdtextmedindrag"/>
        <w:rPr>
          <w:i/>
        </w:rPr>
      </w:pPr>
      <w:r w:rsidRPr="00403067">
        <w:rPr>
          <w:i/>
        </w:rPr>
        <w:t>Andra stycket</w:t>
      </w:r>
      <w:r w:rsidRPr="00403067">
        <w:t xml:space="preserve"> innebär att en konsument som har rätt att säga upp eller häva ett avtal i förtid även har motsvar</w:t>
      </w:r>
      <w:r w:rsidRPr="00403067">
        <w:softHyphen/>
        <w:t>an</w:t>
      </w:r>
      <w:r w:rsidRPr="00403067">
        <w:softHyphen/>
        <w:t>de rätt när det gäller övriga tjänster eller terminalutrustning som tillhandahålls eller säljs inom ramen för samma eller ett närbesläktat eller anknytande avtal. Rätten att avsluta avtalet i förtid ska grundas på unionsrätt</w:t>
      </w:r>
      <w:r>
        <w:t>en</w:t>
      </w:r>
      <w:r w:rsidRPr="00403067">
        <w:t xml:space="preserve"> eller nationell rätt. En sådan </w:t>
      </w:r>
      <w:r w:rsidRPr="00403067">
        <w:lastRenderedPageBreak/>
        <w:t xml:space="preserve">rätt finns enligt 17 §. </w:t>
      </w:r>
      <w:r>
        <w:t>Stycket</w:t>
      </w:r>
      <w:r w:rsidRPr="00403067">
        <w:t xml:space="preserve"> har civilrättslig verkan på det sättet att en konsument med stöd av bestäm</w:t>
      </w:r>
      <w:r w:rsidRPr="00403067">
        <w:softHyphen/>
        <w:t>melsen kan säga upp eller häva avtalet med tillhanda</w:t>
      </w:r>
      <w:r w:rsidRPr="00403067">
        <w:softHyphen/>
        <w:t>håll</w:t>
      </w:r>
      <w:r w:rsidRPr="00403067">
        <w:softHyphen/>
        <w:t>aren.</w:t>
      </w:r>
    </w:p>
    <w:p w14:paraId="0DA411FA" w14:textId="77777777" w:rsidR="00D85371" w:rsidRPr="00403067" w:rsidRDefault="00D85371" w:rsidP="008A7E9A">
      <w:pPr>
        <w:pStyle w:val="Brdtext"/>
      </w:pPr>
    </w:p>
    <w:p w14:paraId="6A5256D8" w14:textId="77777777" w:rsidR="00D85371" w:rsidRPr="00403067" w:rsidRDefault="00D85371" w:rsidP="008A7E9A">
      <w:pPr>
        <w:pStyle w:val="Brdtextmedindrag"/>
        <w:ind w:firstLine="0"/>
        <w:rPr>
          <w:sz w:val="18"/>
          <w:szCs w:val="18"/>
        </w:rPr>
      </w:pPr>
      <w:r w:rsidRPr="00403067">
        <w:rPr>
          <w:b/>
          <w:sz w:val="18"/>
          <w:szCs w:val="18"/>
        </w:rPr>
        <w:t>27 §</w:t>
      </w:r>
      <w:r w:rsidRPr="00403067">
        <w:rPr>
          <w:sz w:val="18"/>
          <w:szCs w:val="18"/>
        </w:rPr>
        <w:t>    Den som tillhandahåller en konsument en internetanslutningstjänst eller en allmänt till</w:t>
      </w:r>
      <w:r w:rsidRPr="00403067">
        <w:rPr>
          <w:sz w:val="18"/>
          <w:szCs w:val="18"/>
        </w:rPr>
        <w:softHyphen/>
        <w:t>gänglig nummerbaserad interpersonell kommunika</w:t>
      </w:r>
      <w:r w:rsidRPr="00403067">
        <w:rPr>
          <w:sz w:val="18"/>
          <w:szCs w:val="18"/>
        </w:rPr>
        <w:softHyphen/>
        <w:t xml:space="preserve">tionstjänst och som ingår ett avtal om ytterligare tjänster eller </w:t>
      </w:r>
      <w:r>
        <w:rPr>
          <w:sz w:val="18"/>
          <w:szCs w:val="18"/>
        </w:rPr>
        <w:t xml:space="preserve">om </w:t>
      </w:r>
      <w:r w:rsidRPr="00403067">
        <w:rPr>
          <w:sz w:val="18"/>
          <w:szCs w:val="18"/>
        </w:rPr>
        <w:t xml:space="preserve">terminalutrustning med konsumenten får ställa upp villkor som innebär en förlängning av den ursprungliga </w:t>
      </w:r>
      <w:r>
        <w:rPr>
          <w:sz w:val="18"/>
          <w:szCs w:val="18"/>
        </w:rPr>
        <w:t>bindnings</w:t>
      </w:r>
      <w:r>
        <w:rPr>
          <w:sz w:val="18"/>
          <w:szCs w:val="18"/>
        </w:rPr>
        <w:softHyphen/>
      </w:r>
      <w:r w:rsidRPr="00403067">
        <w:rPr>
          <w:sz w:val="18"/>
          <w:szCs w:val="18"/>
        </w:rPr>
        <w:t xml:space="preserve">tiden för </w:t>
      </w:r>
      <w:r>
        <w:rPr>
          <w:sz w:val="18"/>
          <w:szCs w:val="18"/>
        </w:rPr>
        <w:t xml:space="preserve">det avtal till vilket sådana tjänster eller sådan terminalutrustning läggs till </w:t>
      </w:r>
      <w:r w:rsidRPr="00403067">
        <w:rPr>
          <w:sz w:val="18"/>
          <w:szCs w:val="18"/>
        </w:rPr>
        <w:t>endast om konsumenten uttryckligen har samtyckt till det.</w:t>
      </w:r>
    </w:p>
    <w:p w14:paraId="73DA910E" w14:textId="77777777" w:rsidR="00D85371" w:rsidRPr="00403067" w:rsidRDefault="00D85371" w:rsidP="008A7E9A">
      <w:pPr>
        <w:pStyle w:val="Brdtext"/>
      </w:pPr>
    </w:p>
    <w:p w14:paraId="22FBB834" w14:textId="73327906" w:rsidR="00D85371" w:rsidRPr="00403067" w:rsidRDefault="00D85371" w:rsidP="008A7E9A">
      <w:pPr>
        <w:pStyle w:val="Brdtext"/>
      </w:pPr>
      <w:r w:rsidRPr="00403067">
        <w:t>Paragrafen begränsar möjligheten för en tillhandahållare att förlänga bind</w:t>
      </w:r>
      <w:r w:rsidR="00097499">
        <w:softHyphen/>
      </w:r>
      <w:r w:rsidRPr="00097499">
        <w:rPr>
          <w:spacing w:val="-2"/>
        </w:rPr>
        <w:t>nings</w:t>
      </w:r>
      <w:r w:rsidRPr="00097499">
        <w:rPr>
          <w:spacing w:val="-2"/>
        </w:rPr>
        <w:softHyphen/>
        <w:t>tiden för ett avtal genom att lägga till ytterligare tjänster eller terminal</w:t>
      </w:r>
      <w:r w:rsidR="00097499" w:rsidRPr="00097499">
        <w:rPr>
          <w:spacing w:val="-2"/>
        </w:rPr>
        <w:softHyphen/>
      </w:r>
      <w:r w:rsidRPr="00403067">
        <w:t>utrustning till det ursprungliga avtalet. Den saknar motsvarighet i LEK. Paragraf</w:t>
      </w:r>
      <w:r w:rsidRPr="00403067">
        <w:softHyphen/>
        <w:t>en genom</w:t>
      </w:r>
      <w:r w:rsidRPr="00403067">
        <w:softHyphen/>
        <w:t xml:space="preserve">för artikel 107.3 i EU-direktivet. </w:t>
      </w:r>
      <w:r w:rsidRPr="00021052">
        <w:t xml:space="preserve">Paragrafen utformas efter synpunkter från </w:t>
      </w:r>
      <w:r w:rsidRPr="00021052">
        <w:rPr>
          <w:i/>
          <w:iCs/>
        </w:rPr>
        <w:t>Lagrådet</w:t>
      </w:r>
      <w:r>
        <w:t xml:space="preserve">. </w:t>
      </w:r>
      <w:r w:rsidRPr="00403067">
        <w:t>Övervägand</w:t>
      </w:r>
      <w:r w:rsidRPr="00403067">
        <w:softHyphen/>
        <w:t>ena finns i av</w:t>
      </w:r>
      <w:r w:rsidRPr="00403067">
        <w:softHyphen/>
        <w:t>snitt 16.</w:t>
      </w:r>
      <w:r>
        <w:t>9</w:t>
      </w:r>
      <w:r w:rsidRPr="00403067">
        <w:t>.</w:t>
      </w:r>
    </w:p>
    <w:p w14:paraId="2DD66EF2" w14:textId="73522701" w:rsidR="00D85371" w:rsidRPr="00403067" w:rsidRDefault="00D85371" w:rsidP="008A7E9A">
      <w:pPr>
        <w:pStyle w:val="Brdtextmedindrag"/>
      </w:pPr>
      <w:r w:rsidRPr="00403067">
        <w:t>Den situation som behandlas är att den tillhandahållare som har ingått ett avtal med en konsument om att tillhandahålla en internet</w:t>
      </w:r>
      <w:r w:rsidRPr="00403067">
        <w:softHyphen/>
        <w:t>anslut</w:t>
      </w:r>
      <w:r w:rsidRPr="00403067">
        <w:softHyphen/>
        <w:t>nings</w:t>
      </w:r>
      <w:r w:rsidRPr="00403067">
        <w:softHyphen/>
        <w:t>tjänst eller en allmänt tillgänglig nummerbaserad inter</w:t>
      </w:r>
      <w:r w:rsidRPr="00403067">
        <w:softHyphen/>
        <w:t>person</w:t>
      </w:r>
      <w:r w:rsidRPr="00403067">
        <w:softHyphen/>
        <w:t>ell kom</w:t>
      </w:r>
      <w:r w:rsidRPr="00403067">
        <w:softHyphen/>
        <w:t>mu</w:t>
      </w:r>
      <w:r>
        <w:softHyphen/>
      </w:r>
      <w:r w:rsidRPr="00403067">
        <w:t>ni</w:t>
      </w:r>
      <w:r w:rsidRPr="00403067">
        <w:softHyphen/>
        <w:t>ka</w:t>
      </w:r>
      <w:r w:rsidRPr="00403067">
        <w:softHyphen/>
        <w:t>tionstjänst också ingår ett avtal om ytterligare tjänster eller terminal</w:t>
      </w:r>
      <w:r w:rsidRPr="00403067">
        <w:softHyphen/>
        <w:t>utrustning med konsumenten. Även i detta fall är det fråga om sampakete</w:t>
      </w:r>
      <w:r w:rsidR="00097499">
        <w:softHyphen/>
      </w:r>
      <w:r w:rsidRPr="00403067">
        <w:t>r</w:t>
      </w:r>
      <w:r w:rsidRPr="00403067">
        <w:softHyphen/>
        <w:t>ing, dvs. att samma tillhandahållare lägger till ytterligare tjänster eller terminal</w:t>
      </w:r>
      <w:r w:rsidRPr="00403067">
        <w:softHyphen/>
        <w:t>utrust</w:t>
      </w:r>
      <w:r w:rsidRPr="00403067">
        <w:softHyphen/>
        <w:t>ning utöver den ursprungliga tjänsten, se 26 §.</w:t>
      </w:r>
    </w:p>
    <w:p w14:paraId="166AFB67" w14:textId="77777777" w:rsidR="00D85371" w:rsidRPr="00403067" w:rsidRDefault="00D85371" w:rsidP="008A7E9A">
      <w:pPr>
        <w:pStyle w:val="Brdtextmedindrag"/>
      </w:pPr>
      <w:r w:rsidRPr="00403067">
        <w:t>Det tillkommande avtalet om tjänster eller terminal</w:t>
      </w:r>
      <w:r w:rsidRPr="00403067">
        <w:softHyphen/>
        <w:t>utrustning får inte inne</w:t>
      </w:r>
      <w:r w:rsidRPr="00403067">
        <w:softHyphen/>
        <w:t xml:space="preserve">bära en förlängning av den ursprungliga </w:t>
      </w:r>
      <w:r>
        <w:t>bindnings</w:t>
      </w:r>
      <w:r w:rsidRPr="00403067">
        <w:t>tiden som avser en internet</w:t>
      </w:r>
      <w:r w:rsidRPr="00403067">
        <w:softHyphen/>
        <w:t>anslutnings</w:t>
      </w:r>
      <w:r w:rsidRPr="00403067">
        <w:softHyphen/>
        <w:t>tjänst eller en allmänt tillgänglig nummerbaserad inter</w:t>
      </w:r>
      <w:r>
        <w:softHyphen/>
      </w:r>
      <w:r w:rsidRPr="00403067">
        <w:t>personell kommuni</w:t>
      </w:r>
      <w:r w:rsidRPr="00403067">
        <w:softHyphen/>
        <w:t>ka</w:t>
      </w:r>
      <w:r w:rsidRPr="00403067">
        <w:softHyphen/>
        <w:t>tions</w:t>
      </w:r>
      <w:r w:rsidRPr="00403067">
        <w:softHyphen/>
        <w:t>tjänst. Kon</w:t>
      </w:r>
      <w:r w:rsidRPr="00403067">
        <w:softHyphen/>
        <w:t>sumenten kan dock vid tecknandet av avtalet om ytterligare tjänster eller terminalutrustning sam</w:t>
      </w:r>
      <w:r w:rsidRPr="00403067">
        <w:softHyphen/>
        <w:t>tycka till att den ursprung</w:t>
      </w:r>
      <w:r w:rsidRPr="00403067">
        <w:softHyphen/>
        <w:t xml:space="preserve">liga </w:t>
      </w:r>
      <w:r>
        <w:t>bindnings</w:t>
      </w:r>
      <w:r w:rsidRPr="00403067">
        <w:t>tiden för</w:t>
      </w:r>
      <w:r w:rsidRPr="00403067">
        <w:softHyphen/>
        <w:t xml:space="preserve">längs. Bestämmelsen i 8 § om en maximal bindningstid på 24 månader </w:t>
      </w:r>
      <w:r>
        <w:t xml:space="preserve">– som enligt 26 § gäller alla delar av paketet – </w:t>
      </w:r>
      <w:r w:rsidRPr="00403067">
        <w:t>ut</w:t>
      </w:r>
      <w:r w:rsidRPr="00403067">
        <w:softHyphen/>
        <w:t xml:space="preserve">gör den yttersta gränsen för </w:t>
      </w:r>
      <w:r>
        <w:t>bindnings</w:t>
      </w:r>
      <w:r w:rsidRPr="00403067">
        <w:t>tiden som inte får över</w:t>
      </w:r>
      <w:r>
        <w:softHyphen/>
      </w:r>
      <w:r w:rsidRPr="00403067">
        <w:t>skridas. Det inne</w:t>
      </w:r>
      <w:r w:rsidRPr="00403067">
        <w:softHyphen/>
        <w:t>bär att en konsument inte kan samtycka till en förlängning som över</w:t>
      </w:r>
      <w:r w:rsidRPr="00403067">
        <w:softHyphen/>
        <w:t>skrider den maximala bindnings</w:t>
      </w:r>
      <w:r w:rsidRPr="00403067">
        <w:softHyphen/>
        <w:t>tiden.</w:t>
      </w:r>
    </w:p>
    <w:p w14:paraId="213B6ED1" w14:textId="77777777" w:rsidR="00D85371" w:rsidRPr="00403067" w:rsidRDefault="00D85371" w:rsidP="008A7E9A">
      <w:pPr>
        <w:pStyle w:val="Brdtextmedindrag"/>
        <w:ind w:firstLine="0"/>
      </w:pPr>
    </w:p>
    <w:p w14:paraId="00171DF3" w14:textId="50164D1D" w:rsidR="00D85371" w:rsidRPr="00403067" w:rsidRDefault="00D85371" w:rsidP="008A7E9A">
      <w:pPr>
        <w:pStyle w:val="Brdtextmedindrag"/>
        <w:ind w:firstLine="0"/>
        <w:rPr>
          <w:sz w:val="18"/>
          <w:szCs w:val="18"/>
        </w:rPr>
      </w:pPr>
      <w:r w:rsidRPr="00403067">
        <w:rPr>
          <w:b/>
          <w:sz w:val="18"/>
          <w:szCs w:val="18"/>
        </w:rPr>
        <w:t>28 §</w:t>
      </w:r>
      <w:r w:rsidRPr="00403067">
        <w:rPr>
          <w:sz w:val="18"/>
          <w:szCs w:val="18"/>
        </w:rPr>
        <w:t xml:space="preserve">    Bestämmelserna i 26 § första stycket och 27 § ska gälla </w:t>
      </w:r>
      <w:r>
        <w:rPr>
          <w:sz w:val="18"/>
          <w:szCs w:val="18"/>
        </w:rPr>
        <w:t xml:space="preserve">även i förhållande till </w:t>
      </w:r>
      <w:r w:rsidRPr="00403067">
        <w:rPr>
          <w:sz w:val="18"/>
          <w:szCs w:val="18"/>
        </w:rPr>
        <w:t>slut</w:t>
      </w:r>
      <w:r w:rsidRPr="00403067">
        <w:rPr>
          <w:sz w:val="18"/>
          <w:szCs w:val="18"/>
        </w:rPr>
        <w:softHyphen/>
        <w:t>använd</w:t>
      </w:r>
      <w:r w:rsidRPr="00403067">
        <w:rPr>
          <w:sz w:val="18"/>
          <w:szCs w:val="18"/>
        </w:rPr>
        <w:softHyphen/>
        <w:t>are som är mikro</w:t>
      </w:r>
      <w:r w:rsidRPr="00403067">
        <w:rPr>
          <w:sz w:val="18"/>
          <w:szCs w:val="18"/>
        </w:rPr>
        <w:softHyphen/>
        <w:t>före</w:t>
      </w:r>
      <w:r w:rsidRPr="00403067">
        <w:rPr>
          <w:sz w:val="18"/>
          <w:szCs w:val="18"/>
        </w:rPr>
        <w:softHyphen/>
        <w:t xml:space="preserve">tag, </w:t>
      </w:r>
      <w:r>
        <w:rPr>
          <w:sz w:val="18"/>
          <w:szCs w:val="18"/>
        </w:rPr>
        <w:t xml:space="preserve">andra </w:t>
      </w:r>
      <w:r w:rsidRPr="00403067">
        <w:rPr>
          <w:sz w:val="18"/>
          <w:szCs w:val="18"/>
        </w:rPr>
        <w:t xml:space="preserve">små företag eller organisationer som drivs utan vinstsyfte, om inte </w:t>
      </w:r>
      <w:r>
        <w:rPr>
          <w:sz w:val="18"/>
          <w:szCs w:val="18"/>
        </w:rPr>
        <w:t xml:space="preserve">slutanvändaren </w:t>
      </w:r>
      <w:r w:rsidRPr="00403067">
        <w:rPr>
          <w:sz w:val="18"/>
          <w:szCs w:val="18"/>
        </w:rPr>
        <w:t>uttryckligen har samtyckt till att be</w:t>
      </w:r>
      <w:r w:rsidR="00097499">
        <w:rPr>
          <w:sz w:val="18"/>
          <w:szCs w:val="18"/>
        </w:rPr>
        <w:softHyphen/>
      </w:r>
      <w:r w:rsidRPr="00403067">
        <w:rPr>
          <w:sz w:val="18"/>
          <w:szCs w:val="18"/>
        </w:rPr>
        <w:t>stämmelserna från</w:t>
      </w:r>
      <w:r>
        <w:rPr>
          <w:sz w:val="18"/>
          <w:szCs w:val="18"/>
        </w:rPr>
        <w:softHyphen/>
      </w:r>
      <w:r w:rsidRPr="00403067">
        <w:rPr>
          <w:sz w:val="18"/>
          <w:szCs w:val="18"/>
        </w:rPr>
        <w:t>gås.</w:t>
      </w:r>
    </w:p>
    <w:p w14:paraId="11E49479" w14:textId="77777777" w:rsidR="00D85371" w:rsidRPr="00403067" w:rsidRDefault="00D85371" w:rsidP="008A7E9A">
      <w:pPr>
        <w:pStyle w:val="Brdtext"/>
      </w:pPr>
    </w:p>
    <w:p w14:paraId="0920AB58" w14:textId="191F6F32" w:rsidR="00D85371" w:rsidRPr="00403067" w:rsidRDefault="00D85371" w:rsidP="008A7E9A">
      <w:pPr>
        <w:pStyle w:val="Brdtext"/>
      </w:pPr>
      <w:r w:rsidRPr="00403067">
        <w:t xml:space="preserve">Paragrafen innebär att </w:t>
      </w:r>
      <w:r>
        <w:t xml:space="preserve">även andra </w:t>
      </w:r>
      <w:r w:rsidRPr="00403067">
        <w:t xml:space="preserve">slutanvändare </w:t>
      </w:r>
      <w:r>
        <w:t xml:space="preserve">än konsumenter </w:t>
      </w:r>
      <w:r w:rsidRPr="00403067">
        <w:t>ska skyddas av delar av regleringen om paketerbjudanden. Den saknar mot</w:t>
      </w:r>
      <w:r>
        <w:softHyphen/>
      </w:r>
      <w:r w:rsidRPr="00403067">
        <w:t>svarighet i LEK. Pa</w:t>
      </w:r>
      <w:r w:rsidRPr="00403067">
        <w:softHyphen/>
        <w:t>ra</w:t>
      </w:r>
      <w:r w:rsidRPr="00403067">
        <w:softHyphen/>
        <w:t>graf</w:t>
      </w:r>
      <w:r w:rsidRPr="00403067">
        <w:softHyphen/>
        <w:t>en genom</w:t>
      </w:r>
      <w:r w:rsidRPr="00403067">
        <w:softHyphen/>
        <w:t>för artikel 107.4 i EU-direktivet. Över</w:t>
      </w:r>
      <w:r w:rsidR="00A3625F">
        <w:softHyphen/>
      </w:r>
      <w:r w:rsidRPr="00403067">
        <w:t>vägand</w:t>
      </w:r>
      <w:r w:rsidRPr="00403067">
        <w:softHyphen/>
        <w:t>ena finns i av</w:t>
      </w:r>
      <w:r w:rsidRPr="00403067">
        <w:softHyphen/>
        <w:t>snitt 16.</w:t>
      </w:r>
      <w:r>
        <w:t>9</w:t>
      </w:r>
      <w:r w:rsidRPr="00403067">
        <w:t>.</w:t>
      </w:r>
    </w:p>
    <w:p w14:paraId="455A17BE" w14:textId="7250B8CD" w:rsidR="00D85371" w:rsidRPr="00403067" w:rsidRDefault="00D85371" w:rsidP="008A7E9A">
      <w:pPr>
        <w:pStyle w:val="Brdtextmedindrag"/>
      </w:pPr>
      <w:r w:rsidRPr="00403067">
        <w:t>Bestämmelserna i 26 § första stycket och 27 § gäller till förmån för kon</w:t>
      </w:r>
      <w:r w:rsidRPr="00403067">
        <w:softHyphen/>
        <w:t>su</w:t>
      </w:r>
      <w:r w:rsidRPr="00403067">
        <w:softHyphen/>
        <w:t>menter. Paragrafen innebär att dessa bestämmelser som utgångs</w:t>
      </w:r>
      <w:r w:rsidRPr="00403067">
        <w:softHyphen/>
        <w:t xml:space="preserve">punkt också ska tillämpas för avtal som ingås med mikroföretag, </w:t>
      </w:r>
      <w:r>
        <w:t xml:space="preserve">andra </w:t>
      </w:r>
      <w:r w:rsidRPr="00403067">
        <w:t>små före</w:t>
      </w:r>
      <w:r w:rsidR="00097499">
        <w:softHyphen/>
      </w:r>
      <w:r w:rsidRPr="00403067">
        <w:t>tag eller organisa</w:t>
      </w:r>
      <w:r w:rsidRPr="00403067">
        <w:softHyphen/>
        <w:t>tioner som drivs utan vinstsyfte. Om dessa slutanvändare uttryckligen har samtyckt till att bestämmelserna frångås</w:t>
      </w:r>
      <w:r>
        <w:t>,</w:t>
      </w:r>
      <w:r w:rsidRPr="00403067">
        <w:t xml:space="preserve"> är bestäm</w:t>
      </w:r>
      <w:r w:rsidRPr="00403067">
        <w:softHyphen/>
        <w:t>mel</w:t>
      </w:r>
      <w:r w:rsidR="00097499">
        <w:softHyphen/>
      </w:r>
      <w:r w:rsidRPr="00403067">
        <w:t>ser</w:t>
      </w:r>
      <w:r w:rsidRPr="00403067">
        <w:softHyphen/>
        <w:t>na dock inte tillämpliga.</w:t>
      </w:r>
    </w:p>
    <w:p w14:paraId="2C4DB454" w14:textId="1DCE8CDB" w:rsidR="00D85371" w:rsidRPr="00403067" w:rsidRDefault="00D85371" w:rsidP="008A7E9A">
      <w:pPr>
        <w:pStyle w:val="Brdtextmedindrag"/>
      </w:pPr>
      <w:r w:rsidRPr="00403067">
        <w:t>Mikro</w:t>
      </w:r>
      <w:r w:rsidRPr="00403067">
        <w:softHyphen/>
        <w:t>företag och små företag definieras i 1 kap. 7 §. Med organisa</w:t>
      </w:r>
      <w:r w:rsidRPr="00403067">
        <w:softHyphen/>
        <w:t>tio</w:t>
      </w:r>
      <w:r w:rsidR="00097499">
        <w:softHyphen/>
      </w:r>
      <w:r w:rsidRPr="00403067">
        <w:t>ner som drivs utan vinstsyfte avses t.ex. välgörenhets</w:t>
      </w:r>
      <w:r w:rsidRPr="00403067">
        <w:softHyphen/>
        <w:t>organisa</w:t>
      </w:r>
      <w:r w:rsidRPr="00403067">
        <w:softHyphen/>
        <w:t>tioner eller andra typer av allmännyttiga organisationer.</w:t>
      </w:r>
    </w:p>
    <w:p w14:paraId="3C0BB5C9" w14:textId="77777777" w:rsidR="00D85371" w:rsidRPr="00403067" w:rsidRDefault="00D85371" w:rsidP="008A7E9A">
      <w:pPr>
        <w:pStyle w:val="Rubrik4utannumrering"/>
      </w:pPr>
      <w:r w:rsidRPr="00403067">
        <w:lastRenderedPageBreak/>
        <w:t>Kostnadskontroll</w:t>
      </w:r>
    </w:p>
    <w:p w14:paraId="2849AD7F" w14:textId="77777777" w:rsidR="00D85371" w:rsidRPr="00403067" w:rsidRDefault="00D85371" w:rsidP="008A7E9A">
      <w:pPr>
        <w:pStyle w:val="Brdtext"/>
        <w:rPr>
          <w:sz w:val="18"/>
          <w:szCs w:val="18"/>
        </w:rPr>
      </w:pPr>
      <w:r w:rsidRPr="00403067">
        <w:rPr>
          <w:b/>
          <w:sz w:val="18"/>
          <w:szCs w:val="18"/>
        </w:rPr>
        <w:t>29 §</w:t>
      </w:r>
      <w:r w:rsidRPr="00403067">
        <w:rPr>
          <w:sz w:val="18"/>
          <w:szCs w:val="18"/>
        </w:rPr>
        <w:t>    Den som tillhandahåller en internetanslutningstjänst eller en allmänt till</w:t>
      </w:r>
      <w:r w:rsidRPr="00403067">
        <w:rPr>
          <w:sz w:val="18"/>
          <w:szCs w:val="18"/>
        </w:rPr>
        <w:softHyphen/>
        <w:t>gäng</w:t>
      </w:r>
      <w:r w:rsidRPr="00403067">
        <w:rPr>
          <w:sz w:val="18"/>
          <w:szCs w:val="18"/>
        </w:rPr>
        <w:softHyphen/>
        <w:t>lig nummerbaserad interpersonell kommunikationstjänst ska avgiftsfritt till</w:t>
      </w:r>
      <w:r w:rsidRPr="00403067">
        <w:rPr>
          <w:sz w:val="18"/>
          <w:szCs w:val="18"/>
        </w:rPr>
        <w:softHyphen/>
        <w:t>handahålla en slutanvändare specificerade fakturor som gäller användningen av tjänsten, om inte slutanvändaren har begärt att fakturan ska vara ospecificerad.</w:t>
      </w:r>
    </w:p>
    <w:p w14:paraId="2D91B3EF" w14:textId="77777777" w:rsidR="00D85371" w:rsidRPr="00403067" w:rsidRDefault="00D85371" w:rsidP="008A7E9A">
      <w:pPr>
        <w:pStyle w:val="Brdtextmedindrag"/>
        <w:rPr>
          <w:sz w:val="18"/>
          <w:szCs w:val="18"/>
        </w:rPr>
      </w:pPr>
      <w:r w:rsidRPr="00403067">
        <w:rPr>
          <w:sz w:val="18"/>
          <w:szCs w:val="18"/>
        </w:rPr>
        <w:t>Samtal som är avgiftsfria för den uppringande slutanvändaren får inte anges på fakturan.</w:t>
      </w:r>
    </w:p>
    <w:p w14:paraId="49B0A6A6" w14:textId="77777777" w:rsidR="00D85371" w:rsidRPr="00403067" w:rsidRDefault="00D85371" w:rsidP="008A7E9A">
      <w:pPr>
        <w:pStyle w:val="Brdtextmedindrag"/>
        <w:ind w:firstLine="0"/>
      </w:pPr>
    </w:p>
    <w:p w14:paraId="18F60B71" w14:textId="27D71BF4" w:rsidR="00D85371" w:rsidRPr="00403067" w:rsidRDefault="00D85371" w:rsidP="008A7E9A">
      <w:pPr>
        <w:pStyle w:val="Brdtext"/>
      </w:pPr>
      <w:r w:rsidRPr="00403067">
        <w:t>Paragrafen innehåller en skyldighet att tillhandahålla specificerade faktur</w:t>
      </w:r>
      <w:r w:rsidRPr="00403067">
        <w:softHyphen/>
        <w:t>or till slutanvändarna så att de kan kontrollera sina kostnader för använd</w:t>
      </w:r>
      <w:r w:rsidRPr="00403067">
        <w:softHyphen/>
        <w:t>ning</w:t>
      </w:r>
      <w:r w:rsidRPr="00403067">
        <w:softHyphen/>
        <w:t xml:space="preserve">en av tjänsterna. Den motsvarar i huvudsak 5 kap. 7 § första stycket 4 och andra stycket LEK (se prop. 2002/03:110 </w:t>
      </w:r>
      <w:r w:rsidR="00EB24E6">
        <w:t>s. 2</w:t>
      </w:r>
      <w:r w:rsidRPr="00403067">
        <w:t xml:space="preserve">21 f. och 385 f. och prop. 2010/11:115 </w:t>
      </w:r>
      <w:r w:rsidR="00EB24E6">
        <w:t>s. 1</w:t>
      </w:r>
      <w:r w:rsidRPr="00403067">
        <w:t>72 f.). Para</w:t>
      </w:r>
      <w:r w:rsidRPr="00403067">
        <w:softHyphen/>
        <w:t>graf</w:t>
      </w:r>
      <w:r w:rsidRPr="00403067">
        <w:softHyphen/>
        <w:t xml:space="preserve">en genomför artikel 115.1 och punkten a i del A i bilaga 6 </w:t>
      </w:r>
      <w:r>
        <w:t>till</w:t>
      </w:r>
      <w:r w:rsidRPr="00403067">
        <w:t xml:space="preserve"> EU-direktivet. Övervägandena finns i avsnitt 16.1</w:t>
      </w:r>
      <w:r>
        <w:t>0</w:t>
      </w:r>
      <w:r w:rsidRPr="00403067">
        <w:t>.2.</w:t>
      </w:r>
    </w:p>
    <w:p w14:paraId="3221BF6D" w14:textId="77777777" w:rsidR="00D85371" w:rsidRPr="00403067" w:rsidRDefault="00D85371" w:rsidP="008A7E9A">
      <w:pPr>
        <w:pStyle w:val="Brdtextmedindrag"/>
      </w:pPr>
      <w:r w:rsidRPr="00403067">
        <w:t>Ändringen i</w:t>
      </w:r>
      <w:r w:rsidRPr="00403067">
        <w:rPr>
          <w:i/>
        </w:rPr>
        <w:t xml:space="preserve"> första stycket </w:t>
      </w:r>
      <w:r w:rsidRPr="00403067">
        <w:t>innebär att paragrafens tillämpningsområde snävas in till att omfatta tillhandahållare av internetanslutningstjänster och allmänt tillgängliga nummerbaserade interpersonella kommunikations</w:t>
      </w:r>
      <w:r w:rsidRPr="00403067">
        <w:softHyphen/>
        <w:t>tjänster.</w:t>
      </w:r>
    </w:p>
    <w:p w14:paraId="53B9761D" w14:textId="77777777" w:rsidR="00D85371" w:rsidRPr="00403067" w:rsidRDefault="00D85371" w:rsidP="008A7E9A">
      <w:pPr>
        <w:pStyle w:val="Brdtextmedindrag"/>
      </w:pPr>
      <w:r w:rsidRPr="00403067">
        <w:t xml:space="preserve">I övrigt ändras paragrafen som en följd av att </w:t>
      </w:r>
      <w:r>
        <w:t>uttrycket</w:t>
      </w:r>
      <w:r w:rsidRPr="00403067">
        <w:t xml:space="preserve"> slutanvändare ersätter abonnent i EU-direktivet. Eftersom </w:t>
      </w:r>
      <w:r>
        <w:t xml:space="preserve">syftet med </w:t>
      </w:r>
      <w:r w:rsidRPr="00403067">
        <w:t xml:space="preserve">paragrafen </w:t>
      </w:r>
      <w:r>
        <w:t xml:space="preserve">är att </w:t>
      </w:r>
      <w:r w:rsidRPr="00403067">
        <w:t xml:space="preserve">slutanvändaren </w:t>
      </w:r>
      <w:r>
        <w:t xml:space="preserve">ska kunna kontrollera sin </w:t>
      </w:r>
      <w:r w:rsidRPr="00403067">
        <w:t>egen faktura</w:t>
      </w:r>
      <w:r>
        <w:t>,</w:t>
      </w:r>
      <w:r w:rsidRPr="00403067">
        <w:t xml:space="preserve"> är det fortfarande den som har ingått ett avtal med tillhanda</w:t>
      </w:r>
      <w:r w:rsidRPr="00403067">
        <w:softHyphen/>
        <w:t>hållaren som träffas av bestäm</w:t>
      </w:r>
      <w:r>
        <w:softHyphen/>
      </w:r>
      <w:r w:rsidRPr="00403067">
        <w:t>melserna. Den nya termino</w:t>
      </w:r>
      <w:r w:rsidRPr="00403067">
        <w:softHyphen/>
        <w:t>login innebär alltså inte någon ändring i sak.</w:t>
      </w:r>
    </w:p>
    <w:p w14:paraId="0CF5153F" w14:textId="77777777" w:rsidR="00D85371" w:rsidRPr="00403067" w:rsidRDefault="00D85371" w:rsidP="008A7E9A">
      <w:pPr>
        <w:pStyle w:val="Brdtextmedindrag"/>
      </w:pPr>
      <w:bookmarkStart w:id="1865" w:name="_Hlk58405085"/>
      <w:r w:rsidRPr="00403067">
        <w:t xml:space="preserve">Ytterligare föreskrifter om skyldigheten kan meddelas med stöd av 33 § första stycket. </w:t>
      </w:r>
      <w:bookmarkEnd w:id="1865"/>
      <w:r w:rsidRPr="00403067">
        <w:t>Med stöd av bemyndigandet kan föreskrifter meddelas som fastställer den grundläggande detaljeringsgraden för specificerade fakturor i enlighet med punkten a i bilaga 6 till EU-direktivet. Det rör sig exempel</w:t>
      </w:r>
      <w:r w:rsidRPr="00403067">
        <w:softHyphen/>
        <w:t>vis om minimikrav på vilka uppgifter en specificerad faktura ska innehålla. Det gäller bl.a. som utgångspunkt uppgift om tillhandahållaren och varaktig</w:t>
      </w:r>
      <w:r w:rsidRPr="00403067">
        <w:softHyphen/>
        <w:t>heten på sådana tjänster som debiteras genom betalnummer enligt de krav som direktivet ställer upp. Ett annat exempel är närmare bestäm</w:t>
      </w:r>
      <w:r w:rsidRPr="00403067">
        <w:softHyphen/>
        <w:t>melser om fakturans format, liksom alternativa format för slutanvändare med funktionsnedsättning. Föreskrifter kan också meddelas om undantag från skyldigheten, bl.a. med hänsyn till särskilda förutsättningar i fråga om förbetalda abonnemang.</w:t>
      </w:r>
    </w:p>
    <w:p w14:paraId="313CDC24" w14:textId="77777777" w:rsidR="00D85371" w:rsidRPr="00403067" w:rsidRDefault="00D85371" w:rsidP="008A7E9A">
      <w:pPr>
        <w:pStyle w:val="Brdtextmedindrag"/>
        <w:ind w:firstLine="0"/>
      </w:pPr>
    </w:p>
    <w:p w14:paraId="06D62B25" w14:textId="77777777" w:rsidR="00D85371" w:rsidRPr="00403067" w:rsidRDefault="00D85371" w:rsidP="008A7E9A">
      <w:pPr>
        <w:pStyle w:val="Brdtext"/>
        <w:rPr>
          <w:sz w:val="18"/>
          <w:szCs w:val="18"/>
        </w:rPr>
      </w:pPr>
      <w:r w:rsidRPr="00403067">
        <w:rPr>
          <w:b/>
          <w:sz w:val="18"/>
          <w:szCs w:val="18"/>
        </w:rPr>
        <w:t>30 §</w:t>
      </w:r>
      <w:r w:rsidRPr="00403067">
        <w:rPr>
          <w:sz w:val="18"/>
          <w:szCs w:val="18"/>
        </w:rPr>
        <w:t>    Den som tillhandahåller en internetanslutningstjänst eller en allmänt till</w:t>
      </w:r>
      <w:r w:rsidRPr="00403067">
        <w:rPr>
          <w:sz w:val="18"/>
          <w:szCs w:val="18"/>
        </w:rPr>
        <w:softHyphen/>
        <w:t xml:space="preserve">gänglig interpersonell kommunikationstjänst </w:t>
      </w:r>
      <w:r>
        <w:rPr>
          <w:sz w:val="18"/>
          <w:szCs w:val="18"/>
        </w:rPr>
        <w:t>och</w:t>
      </w:r>
      <w:r w:rsidRPr="00403067">
        <w:rPr>
          <w:sz w:val="18"/>
          <w:szCs w:val="18"/>
        </w:rPr>
        <w:t xml:space="preserve"> fakturera</w:t>
      </w:r>
      <w:r>
        <w:rPr>
          <w:sz w:val="18"/>
          <w:szCs w:val="18"/>
        </w:rPr>
        <w:t>r för</w:t>
      </w:r>
      <w:r w:rsidRPr="00403067">
        <w:rPr>
          <w:sz w:val="18"/>
          <w:szCs w:val="18"/>
        </w:rPr>
        <w:t xml:space="preserve"> förbrukning i volym eller tid ska avgiftsfritt erbjuda en konsument en funktion för övervakning och kontroll av användningen av respektive tjänst. Konsumenten ska informeras innan en fast</w:t>
      </w:r>
      <w:r w:rsidRPr="00403067">
        <w:rPr>
          <w:sz w:val="18"/>
          <w:szCs w:val="18"/>
        </w:rPr>
        <w:softHyphen/>
        <w:t>ställd förbrukningsgräns uppnås och när en tjänst är förbrukad.</w:t>
      </w:r>
    </w:p>
    <w:p w14:paraId="6141EAA7" w14:textId="77777777" w:rsidR="00D85371" w:rsidRDefault="00D85371" w:rsidP="008A7E9A">
      <w:pPr>
        <w:pStyle w:val="Brdtextmedindrag"/>
        <w:rPr>
          <w:sz w:val="18"/>
          <w:szCs w:val="18"/>
        </w:rPr>
      </w:pPr>
      <w:r w:rsidRPr="00403067">
        <w:rPr>
          <w:sz w:val="18"/>
          <w:szCs w:val="18"/>
        </w:rPr>
        <w:t>En konsument ska i samband med att ett avtal ingås informeras om sin rätt enligt första stycket.</w:t>
      </w:r>
    </w:p>
    <w:p w14:paraId="38D3FC0F" w14:textId="77777777" w:rsidR="00D85371" w:rsidRDefault="00D85371" w:rsidP="008A7E9A">
      <w:pPr>
        <w:pStyle w:val="Brdtextmedindrag"/>
        <w:rPr>
          <w:sz w:val="18"/>
          <w:szCs w:val="18"/>
        </w:rPr>
      </w:pPr>
      <w:r>
        <w:rPr>
          <w:sz w:val="18"/>
          <w:szCs w:val="18"/>
        </w:rPr>
        <w:t>Första och andra styckena gäller inte för ett mikroföretag som tillhandahåller endast nummer</w:t>
      </w:r>
      <w:r>
        <w:rPr>
          <w:sz w:val="18"/>
          <w:szCs w:val="18"/>
        </w:rPr>
        <w:softHyphen/>
        <w:t>oberoende interpersonella kommunikationstjänster. Ett sådant före</w:t>
      </w:r>
      <w:r>
        <w:rPr>
          <w:sz w:val="18"/>
          <w:szCs w:val="18"/>
        </w:rPr>
        <w:softHyphen/>
        <w:t>tag ska, innan ett avtal ingås, informera konsumenten om att paragrafen inte gäller.</w:t>
      </w:r>
    </w:p>
    <w:p w14:paraId="37799ACD" w14:textId="77777777" w:rsidR="00D85371" w:rsidRPr="00403067" w:rsidRDefault="00D85371" w:rsidP="008A7E9A">
      <w:pPr>
        <w:pStyle w:val="Brdtextmedindrag"/>
        <w:ind w:firstLine="0"/>
      </w:pPr>
    </w:p>
    <w:p w14:paraId="4F346BA9" w14:textId="77777777" w:rsidR="00D85371" w:rsidRPr="00403067" w:rsidRDefault="00D85371" w:rsidP="008A7E9A">
      <w:pPr>
        <w:pStyle w:val="Brdtext"/>
      </w:pPr>
      <w:r w:rsidRPr="00403067">
        <w:t>Paragrafen behandlar en funktion som gör det möjligt för kon</w:t>
      </w:r>
      <w:r w:rsidRPr="00403067">
        <w:softHyphen/>
        <w:t>sumenter att övervaka och kontrollera sin förbrukning av en tjänst. Den saknar mot</w:t>
      </w:r>
      <w:r w:rsidRPr="00403067">
        <w:softHyphen/>
        <w:t>svarig</w:t>
      </w:r>
      <w:r w:rsidRPr="00403067">
        <w:softHyphen/>
        <w:t>het i LEK. Para</w:t>
      </w:r>
      <w:r w:rsidRPr="00403067">
        <w:softHyphen/>
        <w:t>gra</w:t>
      </w:r>
      <w:r w:rsidRPr="00403067">
        <w:softHyphen/>
        <w:t>fen genomför artik</w:t>
      </w:r>
      <w:r>
        <w:t>larna 98,</w:t>
      </w:r>
      <w:r w:rsidRPr="00403067">
        <w:t xml:space="preserve"> 102.5 och 102.6 i EU-direktivet. Övervägandena finns i avsnitt </w:t>
      </w:r>
      <w:r>
        <w:t xml:space="preserve">16.3 och </w:t>
      </w:r>
      <w:r w:rsidRPr="00403067">
        <w:t>16.1</w:t>
      </w:r>
      <w:r>
        <w:t>0</w:t>
      </w:r>
      <w:r w:rsidRPr="00403067">
        <w:t>.6.</w:t>
      </w:r>
    </w:p>
    <w:p w14:paraId="29130D49" w14:textId="320B7992" w:rsidR="00D85371" w:rsidRPr="00403067" w:rsidRDefault="00D85371" w:rsidP="008A7E9A">
      <w:pPr>
        <w:pStyle w:val="Brdtextmedindrag"/>
      </w:pPr>
      <w:r w:rsidRPr="00403067">
        <w:rPr>
          <w:i/>
        </w:rPr>
        <w:lastRenderedPageBreak/>
        <w:t>Första stycket</w:t>
      </w:r>
      <w:r w:rsidRPr="00403067">
        <w:t xml:space="preserve"> inför en skyldighet för tillhandahållare att erbjuda kon</w:t>
      </w:r>
      <w:r w:rsidRPr="00403067">
        <w:softHyphen/>
        <w:t>sumenter en funktion med vilken de kan övervaka och kontrollera an</w:t>
      </w:r>
      <w:r w:rsidRPr="00403067">
        <w:softHyphen/>
        <w:t>vänd</w:t>
      </w:r>
      <w:r w:rsidRPr="00403067">
        <w:softHyphen/>
        <w:t>ningen av varje tjänst som tillhandahålls. Skyldigheten gäller internet</w:t>
      </w:r>
      <w:r w:rsidRPr="00403067">
        <w:softHyphen/>
        <w:t>anslutnings</w:t>
      </w:r>
      <w:r w:rsidRPr="00403067">
        <w:softHyphen/>
        <w:t>tjänster och allmänt tillgängliga interperson</w:t>
      </w:r>
      <w:r w:rsidRPr="00403067">
        <w:softHyphen/>
        <w:t>ell</w:t>
      </w:r>
      <w:r>
        <w:t>a</w:t>
      </w:r>
      <w:r w:rsidRPr="00403067">
        <w:t xml:space="preserve"> kommunika</w:t>
      </w:r>
      <w:r w:rsidRPr="00403067">
        <w:softHyphen/>
        <w:t>tions</w:t>
      </w:r>
      <w:r w:rsidRPr="00403067">
        <w:softHyphen/>
        <w:t xml:space="preserve">tjänster som faktureras </w:t>
      </w:r>
      <w:r>
        <w:t xml:space="preserve">baserat på </w:t>
      </w:r>
      <w:r w:rsidRPr="00403067">
        <w:t>förbrukning i volym eller tid. Funktion</w:t>
      </w:r>
      <w:r w:rsidRPr="00403067">
        <w:softHyphen/>
        <w:t>en är tänkt att ge konsumenter aktuell information om för</w:t>
      </w:r>
      <w:r w:rsidRPr="00403067">
        <w:softHyphen/>
        <w:t>bruk</w:t>
      </w:r>
      <w:r w:rsidRPr="00403067">
        <w:softHyphen/>
        <w:t>ningen av de tjänster som ingår i en prisplan. De krav som ställs på funktion</w:t>
      </w:r>
      <w:r w:rsidRPr="00403067">
        <w:softHyphen/>
        <w:t>en är att konsumenten ska informeras dels innan en fastställd för</w:t>
      </w:r>
      <w:r w:rsidRPr="00403067">
        <w:softHyphen/>
        <w:t xml:space="preserve">brukningsgräns uppnås, dels </w:t>
      </w:r>
      <w:r w:rsidRPr="00E62D33">
        <w:t xml:space="preserve">när en tjänst </w:t>
      </w:r>
      <w:r>
        <w:t xml:space="preserve">under en viss tidsperiod (t.ex. en månad) har använts i sådan omfattning att tjänsten för den tiden </w:t>
      </w:r>
      <w:r w:rsidRPr="00E62D33">
        <w:t>är för</w:t>
      </w:r>
      <w:r w:rsidR="00097499">
        <w:softHyphen/>
      </w:r>
      <w:r w:rsidRPr="00E62D33">
        <w:t>brukad</w:t>
      </w:r>
      <w:r w:rsidRPr="00403067">
        <w:t>. Funktionen ska inte medföra någon kostnad för konsumenten.</w:t>
      </w:r>
    </w:p>
    <w:p w14:paraId="5AF169A8" w14:textId="77777777" w:rsidR="00D85371" w:rsidRDefault="00D85371" w:rsidP="008A7E9A">
      <w:pPr>
        <w:pStyle w:val="Brdtextmedindrag"/>
      </w:pPr>
      <w:r w:rsidRPr="00403067">
        <w:t xml:space="preserve">I </w:t>
      </w:r>
      <w:r w:rsidRPr="00403067">
        <w:rPr>
          <w:i/>
        </w:rPr>
        <w:t>andra stycket</w:t>
      </w:r>
      <w:r w:rsidRPr="00403067">
        <w:t xml:space="preserve"> åläggs tillhandahållarna en skyldighet att informera kon</w:t>
      </w:r>
      <w:r w:rsidRPr="00403067">
        <w:softHyphen/>
        <w:t>sumenter om funktionen i samband med att avtalet ingås.</w:t>
      </w:r>
    </w:p>
    <w:p w14:paraId="7A6F3E73" w14:textId="77777777" w:rsidR="00D85371" w:rsidRPr="00403067" w:rsidRDefault="00D85371" w:rsidP="008A7E9A">
      <w:pPr>
        <w:pStyle w:val="Brdtextmedindrag"/>
      </w:pPr>
      <w:r>
        <w:t xml:space="preserve">Enligt </w:t>
      </w:r>
      <w:r>
        <w:rPr>
          <w:i/>
          <w:iCs/>
        </w:rPr>
        <w:t>tredje stycket</w:t>
      </w:r>
      <w:r>
        <w:t xml:space="preserve"> undantas vissa tillhandahållare från skyldigheterna i första och andra styckena. Skyldigheterna omfattar inte </w:t>
      </w:r>
      <w:r w:rsidRPr="00CA445D">
        <w:t>mikro</w:t>
      </w:r>
      <w:r>
        <w:softHyphen/>
      </w:r>
      <w:r w:rsidRPr="00CA445D">
        <w:t>företag som uteslu</w:t>
      </w:r>
      <w:r>
        <w:softHyphen/>
      </w:r>
      <w:r w:rsidRPr="00CA445D">
        <w:t>tande tillhanda</w:t>
      </w:r>
      <w:r>
        <w:softHyphen/>
      </w:r>
      <w:r w:rsidRPr="00CA445D">
        <w:t>håller nummeroberoende inter</w:t>
      </w:r>
      <w:r>
        <w:softHyphen/>
      </w:r>
      <w:r w:rsidRPr="00CA445D">
        <w:t>personella kommuni</w:t>
      </w:r>
      <w:r>
        <w:softHyphen/>
      </w:r>
      <w:r w:rsidRPr="00CA445D">
        <w:t>ka</w:t>
      </w:r>
      <w:r>
        <w:softHyphen/>
      </w:r>
      <w:r w:rsidRPr="00CA445D">
        <w:t>tions</w:t>
      </w:r>
      <w:r>
        <w:softHyphen/>
      </w:r>
      <w:r w:rsidRPr="00CA445D">
        <w:t>tjänster. Om ett mikroföretag tillhandahåller även andra elektro</w:t>
      </w:r>
      <w:r>
        <w:softHyphen/>
      </w:r>
      <w:r w:rsidRPr="00CA445D">
        <w:t>niska kom</w:t>
      </w:r>
      <w:r>
        <w:softHyphen/>
      </w:r>
      <w:r w:rsidRPr="00CA445D">
        <w:t>mu</w:t>
      </w:r>
      <w:r>
        <w:softHyphen/>
      </w:r>
      <w:r w:rsidRPr="00CA445D">
        <w:t>ni</w:t>
      </w:r>
      <w:r>
        <w:softHyphen/>
      </w:r>
      <w:r w:rsidRPr="00CA445D">
        <w:t>ka</w:t>
      </w:r>
      <w:r>
        <w:softHyphen/>
      </w:r>
      <w:r w:rsidRPr="00CA445D">
        <w:t>tionstjänster, gäller inte undantaget.</w:t>
      </w:r>
      <w:r>
        <w:t xml:space="preserve"> Innan ett avtal ingås ska ett sådant företag som omfattas av undan</w:t>
      </w:r>
      <w:r>
        <w:softHyphen/>
        <w:t xml:space="preserve">taget </w:t>
      </w:r>
      <w:r w:rsidRPr="00CA445D">
        <w:t xml:space="preserve">informera </w:t>
      </w:r>
      <w:r>
        <w:t xml:space="preserve">konsumenten </w:t>
      </w:r>
      <w:r w:rsidRPr="00CA445D">
        <w:t>om att tillhandahållaren är undan</w:t>
      </w:r>
      <w:r>
        <w:softHyphen/>
      </w:r>
      <w:r w:rsidRPr="00CA445D">
        <w:t xml:space="preserve">tagen från det </w:t>
      </w:r>
      <w:r>
        <w:t>konsument</w:t>
      </w:r>
      <w:r w:rsidRPr="00CA445D">
        <w:t>skydd som para</w:t>
      </w:r>
      <w:r>
        <w:softHyphen/>
      </w:r>
      <w:r w:rsidRPr="00CA445D">
        <w:t>grafe</w:t>
      </w:r>
      <w:r>
        <w:t>n</w:t>
      </w:r>
      <w:r w:rsidRPr="00CA445D">
        <w:t xml:space="preserve"> innebär.</w:t>
      </w:r>
      <w:r w:rsidRPr="00223EAA">
        <w:t xml:space="preserve"> </w:t>
      </w:r>
      <w:r>
        <w:t xml:space="preserve">Undantaget är detsamma som i 7 § och 37 § andra stycket. </w:t>
      </w:r>
      <w:r w:rsidRPr="00CA445D">
        <w:t>Mikroföretag definieras i 1</w:t>
      </w:r>
      <w:r>
        <w:t> </w:t>
      </w:r>
      <w:r w:rsidRPr="00CA445D">
        <w:t>kap.</w:t>
      </w:r>
      <w:r>
        <w:t> </w:t>
      </w:r>
      <w:r w:rsidRPr="00CA445D">
        <w:t>7</w:t>
      </w:r>
      <w:r>
        <w:t> </w:t>
      </w:r>
      <w:r w:rsidRPr="00CA445D">
        <w:t>§.</w:t>
      </w:r>
    </w:p>
    <w:p w14:paraId="18BBBB9D" w14:textId="77777777" w:rsidR="00D85371" w:rsidRPr="00403067" w:rsidRDefault="00D85371" w:rsidP="008A7E9A">
      <w:pPr>
        <w:pStyle w:val="Brdtextmedindrag"/>
      </w:pPr>
      <w:r w:rsidRPr="00403067">
        <w:rPr>
          <w:iCs/>
        </w:rPr>
        <w:t>Ytterligare reglering om skyldigheten kan meddelas med stöd av 33 § första stycket.</w:t>
      </w:r>
      <w:r w:rsidRPr="00403067">
        <w:rPr>
          <w:i/>
        </w:rPr>
        <w:t xml:space="preserve"> </w:t>
      </w:r>
      <w:r w:rsidRPr="00403067">
        <w:t>Bemyndigandet gör det möjligt att fastställa eventuella för</w:t>
      </w:r>
      <w:r>
        <w:softHyphen/>
      </w:r>
      <w:r w:rsidRPr="00403067">
        <w:t xml:space="preserve">brukningsgränser i myndighetsföreskrifter, </w:t>
      </w:r>
      <w:r>
        <w:t xml:space="preserve">på det sätt </w:t>
      </w:r>
      <w:r w:rsidRPr="00403067">
        <w:t>som anges i artikel 102.5 i EU-direktivet.</w:t>
      </w:r>
    </w:p>
    <w:p w14:paraId="751936FF" w14:textId="77777777" w:rsidR="00D85371" w:rsidRPr="00403067" w:rsidRDefault="00D85371" w:rsidP="008A7E9A">
      <w:pPr>
        <w:pStyle w:val="Brdtext"/>
      </w:pPr>
    </w:p>
    <w:p w14:paraId="635FC0FB" w14:textId="77777777" w:rsidR="00D85371" w:rsidRPr="00403067" w:rsidRDefault="00D85371" w:rsidP="008A7E9A">
      <w:pPr>
        <w:pStyle w:val="Brdtext"/>
        <w:rPr>
          <w:sz w:val="18"/>
          <w:szCs w:val="18"/>
        </w:rPr>
      </w:pPr>
      <w:r w:rsidRPr="00403067">
        <w:rPr>
          <w:b/>
          <w:sz w:val="18"/>
          <w:szCs w:val="18"/>
        </w:rPr>
        <w:t>31 §</w:t>
      </w:r>
      <w:r w:rsidRPr="00403067">
        <w:rPr>
          <w:sz w:val="18"/>
          <w:szCs w:val="18"/>
        </w:rPr>
        <w:t xml:space="preserve">    Den som tillhandahåller en </w:t>
      </w:r>
      <w:bookmarkStart w:id="1866" w:name="_Hlk5019151"/>
      <w:r w:rsidRPr="00403067">
        <w:rPr>
          <w:sz w:val="18"/>
          <w:szCs w:val="18"/>
        </w:rPr>
        <w:t>allmänt tillgänglig nummerbaserad inter</w:t>
      </w:r>
      <w:r w:rsidRPr="00403067">
        <w:rPr>
          <w:sz w:val="18"/>
          <w:szCs w:val="18"/>
        </w:rPr>
        <w:softHyphen/>
        <w:t>per</w:t>
      </w:r>
      <w:r w:rsidRPr="00403067">
        <w:rPr>
          <w:sz w:val="18"/>
          <w:szCs w:val="18"/>
        </w:rPr>
        <w:softHyphen/>
        <w:t>sonell kommunikationstjänst</w:t>
      </w:r>
      <w:bookmarkEnd w:id="1866"/>
      <w:r w:rsidRPr="00403067">
        <w:rPr>
          <w:sz w:val="18"/>
          <w:szCs w:val="18"/>
        </w:rPr>
        <w:t xml:space="preserve"> ska på begäran av en slutanvändare avgiftsfritt spärra vissa nummer eller </w:t>
      </w:r>
      <w:r>
        <w:rPr>
          <w:sz w:val="18"/>
          <w:szCs w:val="18"/>
        </w:rPr>
        <w:t xml:space="preserve">sådana </w:t>
      </w:r>
      <w:r w:rsidRPr="00403067">
        <w:rPr>
          <w:sz w:val="18"/>
          <w:szCs w:val="18"/>
        </w:rPr>
        <w:t xml:space="preserve">typer av utgående samtal eller sms-meddelanden </w:t>
      </w:r>
      <w:r>
        <w:rPr>
          <w:sz w:val="18"/>
          <w:szCs w:val="18"/>
        </w:rPr>
        <w:t xml:space="preserve">som har </w:t>
      </w:r>
      <w:r w:rsidRPr="00403067">
        <w:rPr>
          <w:sz w:val="18"/>
          <w:szCs w:val="18"/>
        </w:rPr>
        <w:t>förhöjd taxa.</w:t>
      </w:r>
    </w:p>
    <w:p w14:paraId="6B7B5032" w14:textId="77777777" w:rsidR="00D85371" w:rsidRPr="00403067" w:rsidRDefault="00D85371" w:rsidP="008A7E9A">
      <w:pPr>
        <w:pStyle w:val="Brdtextmedindrag"/>
        <w:rPr>
          <w:sz w:val="18"/>
          <w:szCs w:val="18"/>
        </w:rPr>
      </w:pPr>
      <w:r w:rsidRPr="00403067">
        <w:rPr>
          <w:sz w:val="18"/>
          <w:szCs w:val="18"/>
        </w:rPr>
        <w:t xml:space="preserve">En slutanvändare ska i samband med att ett avtal ingås </w:t>
      </w:r>
      <w:r>
        <w:rPr>
          <w:sz w:val="18"/>
          <w:szCs w:val="18"/>
        </w:rPr>
        <w:t xml:space="preserve">om tjänsten </w:t>
      </w:r>
      <w:r w:rsidRPr="00403067">
        <w:rPr>
          <w:sz w:val="18"/>
          <w:szCs w:val="18"/>
        </w:rPr>
        <w:t xml:space="preserve">informeras om sin rätt enligt första stycket och ska under </w:t>
      </w:r>
      <w:r>
        <w:rPr>
          <w:sz w:val="18"/>
          <w:szCs w:val="18"/>
        </w:rPr>
        <w:t xml:space="preserve">en </w:t>
      </w:r>
      <w:r w:rsidRPr="00403067">
        <w:rPr>
          <w:sz w:val="18"/>
          <w:szCs w:val="18"/>
        </w:rPr>
        <w:t>löpande avtalsperiod ha rätt att avgiftsfritt ändra spärren.</w:t>
      </w:r>
    </w:p>
    <w:p w14:paraId="74C08765" w14:textId="77777777" w:rsidR="00D85371" w:rsidRPr="00403067" w:rsidRDefault="00D85371" w:rsidP="008A7E9A">
      <w:pPr>
        <w:pStyle w:val="Brdtextmedindrag"/>
        <w:ind w:firstLine="0"/>
      </w:pPr>
    </w:p>
    <w:p w14:paraId="19172A00" w14:textId="162C099C" w:rsidR="00D85371" w:rsidRPr="00403067" w:rsidRDefault="00D85371" w:rsidP="008A7E9A">
      <w:pPr>
        <w:pStyle w:val="Brdtext"/>
      </w:pPr>
      <w:r w:rsidRPr="00403067">
        <w:t>Paragrafen behandlar nummer- och samtalsspärrar. Den mot</w:t>
      </w:r>
      <w:r w:rsidRPr="00403067">
        <w:softHyphen/>
        <w:t>svarar i huvud</w:t>
      </w:r>
      <w:r w:rsidRPr="00403067">
        <w:softHyphen/>
        <w:t xml:space="preserve">sak 5 kap. 7 a § första och andra styckena LEK (se prop. 2007/08:86 </w:t>
      </w:r>
      <w:r w:rsidR="00EB24E6">
        <w:t>s. 1</w:t>
      </w:r>
      <w:r w:rsidRPr="00403067">
        <w:t xml:space="preserve">7 f. och 25 f. och prop. 2010/11:115 </w:t>
      </w:r>
      <w:r w:rsidR="00EB24E6">
        <w:t>s. 1</w:t>
      </w:r>
      <w:r w:rsidRPr="00403067">
        <w:t>03 och 174). Paragrafen genom</w:t>
      </w:r>
      <w:r w:rsidRPr="00403067">
        <w:softHyphen/>
        <w:t>för ar</w:t>
      </w:r>
      <w:r w:rsidRPr="00403067">
        <w:softHyphen/>
        <w:t xml:space="preserve">tikel 115.1 och punkten b i del A i bilaga 6 </w:t>
      </w:r>
      <w:r>
        <w:t>till</w:t>
      </w:r>
      <w:r w:rsidRPr="00403067">
        <w:t xml:space="preserve"> EU-direktivet. Övervägandena finns i avsnitt 16.1</w:t>
      </w:r>
      <w:r>
        <w:t>0</w:t>
      </w:r>
      <w:r w:rsidRPr="00403067">
        <w:t>.3.</w:t>
      </w:r>
    </w:p>
    <w:p w14:paraId="28B302AA" w14:textId="0B9C8CA3" w:rsidR="00D85371" w:rsidRPr="00403067" w:rsidRDefault="00D85371" w:rsidP="008A7E9A">
      <w:pPr>
        <w:pStyle w:val="Brdtextmedindrag"/>
      </w:pPr>
      <w:r w:rsidRPr="00403067">
        <w:t xml:space="preserve">Ändringen i </w:t>
      </w:r>
      <w:r w:rsidRPr="00403067">
        <w:rPr>
          <w:i/>
        </w:rPr>
        <w:t>första stycket</w:t>
      </w:r>
      <w:r w:rsidRPr="00403067">
        <w:t xml:space="preserve"> är en följd av de nya typer av elektroniska kommunikationstjänster som definieras i direktivet. Tillämpningsområdet för paragrafen är nummerbaserade interpersonella kommunikations</w:t>
      </w:r>
      <w:r w:rsidRPr="00403067">
        <w:softHyphen/>
        <w:t>tjänst</w:t>
      </w:r>
      <w:r w:rsidRPr="00403067">
        <w:softHyphen/>
        <w:t>er som är allmänt tillgängliga. En nummerspärr kan t.ex. omfatta alla num</w:t>
      </w:r>
      <w:r w:rsidRPr="00403067">
        <w:softHyphen/>
        <w:t>mer som föregås av det internationella prefixet 00 eller alla nummer i vissa sär</w:t>
      </w:r>
      <w:r w:rsidRPr="00403067">
        <w:softHyphen/>
        <w:t xml:space="preserve">skilda nummerserier. En nummerspärr kan också omfatta nummer från t.ex. ett visst angivet land eller en angiven region. Samtalsspärrar är begränsade till att omfatta </w:t>
      </w:r>
      <w:r>
        <w:t xml:space="preserve">sådana </w:t>
      </w:r>
      <w:r w:rsidRPr="00403067">
        <w:t>typer av utgående samtal eller sms-meddelan</w:t>
      </w:r>
      <w:r>
        <w:softHyphen/>
      </w:r>
      <w:r w:rsidRPr="00403067">
        <w:t xml:space="preserve">den </w:t>
      </w:r>
      <w:r>
        <w:t>som har</w:t>
      </w:r>
      <w:r w:rsidRPr="00403067">
        <w:t xml:space="preserve"> förhöjd taxa. De typer av samtal som avses är exempelvis dyra betalsamtal (se prop. 2007/08:86 </w:t>
      </w:r>
      <w:r w:rsidR="00EB24E6">
        <w:t>s. 2</w:t>
      </w:r>
      <w:r w:rsidRPr="00403067">
        <w:t>6).</w:t>
      </w:r>
    </w:p>
    <w:p w14:paraId="767A043A" w14:textId="77777777" w:rsidR="00D85371" w:rsidRPr="00403067" w:rsidRDefault="00D85371" w:rsidP="008A7E9A">
      <w:pPr>
        <w:pStyle w:val="Brdtextmedindrag"/>
      </w:pPr>
      <w:r w:rsidRPr="00403067">
        <w:lastRenderedPageBreak/>
        <w:t xml:space="preserve">I övrigt ändras paragrafen som en följd av att </w:t>
      </w:r>
      <w:r>
        <w:t>uttrycket</w:t>
      </w:r>
      <w:r w:rsidRPr="00403067">
        <w:t xml:space="preserve"> slutanvändare ersätter abonnent i EU-direktivet.</w:t>
      </w:r>
    </w:p>
    <w:p w14:paraId="4201286B" w14:textId="75A589BB" w:rsidR="00D85371" w:rsidRPr="00403067" w:rsidRDefault="00D85371" w:rsidP="008A7E9A">
      <w:pPr>
        <w:pStyle w:val="Brdtextmedindrag"/>
      </w:pPr>
      <w:r w:rsidRPr="00403067">
        <w:t>Ytterligare föreskrifter om skyldigheten kan meddelas med stöd av 33 § första stycket. Det kan exempelvis röra sig om detaljreglering av skyl</w:t>
      </w:r>
      <w:r w:rsidRPr="00403067">
        <w:softHyphen/>
        <w:t>dig</w:t>
      </w:r>
      <w:r w:rsidRPr="00403067">
        <w:softHyphen/>
        <w:t>het</w:t>
      </w:r>
      <w:r w:rsidRPr="00403067">
        <w:softHyphen/>
        <w:t xml:space="preserve">en beroende på hur marknaden utvecklas. Föreskrifter om undantag från skyldigheten kan t.ex. behövas om spärrning av vissa nummer inte är möjlig på grund av tekniska hinder som operatörerna inte råder över (prop. 2007/08:86 </w:t>
      </w:r>
      <w:r w:rsidR="00EB24E6">
        <w:t>s. 1</w:t>
      </w:r>
      <w:r w:rsidRPr="00403067">
        <w:t>9).</w:t>
      </w:r>
    </w:p>
    <w:p w14:paraId="41787ABF" w14:textId="77777777" w:rsidR="00D85371" w:rsidRPr="00C04A4C" w:rsidRDefault="00D85371" w:rsidP="008A7E9A">
      <w:pPr>
        <w:pStyle w:val="Brdtext"/>
      </w:pPr>
    </w:p>
    <w:p w14:paraId="4609BE1D" w14:textId="063AC3EF" w:rsidR="00D85371" w:rsidRPr="00403067" w:rsidRDefault="00D85371" w:rsidP="008A7E9A">
      <w:pPr>
        <w:pStyle w:val="Brdtext"/>
        <w:rPr>
          <w:sz w:val="18"/>
          <w:szCs w:val="18"/>
        </w:rPr>
      </w:pPr>
      <w:r w:rsidRPr="00403067">
        <w:rPr>
          <w:b/>
          <w:sz w:val="18"/>
          <w:szCs w:val="18"/>
        </w:rPr>
        <w:t>32 §</w:t>
      </w:r>
      <w:r w:rsidRPr="00403067">
        <w:rPr>
          <w:sz w:val="18"/>
          <w:szCs w:val="18"/>
        </w:rPr>
        <w:t>    Den som tillhandahåller en allmänt tillgänglig nummerbaserad inter</w:t>
      </w:r>
      <w:r w:rsidRPr="00403067">
        <w:rPr>
          <w:sz w:val="18"/>
          <w:szCs w:val="18"/>
        </w:rPr>
        <w:softHyphen/>
        <w:t>per</w:t>
      </w:r>
      <w:r w:rsidRPr="00403067">
        <w:rPr>
          <w:sz w:val="18"/>
          <w:szCs w:val="18"/>
        </w:rPr>
        <w:softHyphen/>
        <w:t xml:space="preserve">sonell kommunikationstjänst ska avgiftsfritt ge en konsument möjlighet att få tjänsten spärrad </w:t>
      </w:r>
      <w:r>
        <w:rPr>
          <w:sz w:val="18"/>
          <w:szCs w:val="18"/>
        </w:rPr>
        <w:t xml:space="preserve">när kostnaden för tjänsten uppgår till </w:t>
      </w:r>
      <w:r w:rsidRPr="00403067">
        <w:rPr>
          <w:sz w:val="18"/>
          <w:szCs w:val="18"/>
        </w:rPr>
        <w:t xml:space="preserve">ett </w:t>
      </w:r>
      <w:r>
        <w:rPr>
          <w:sz w:val="18"/>
          <w:szCs w:val="18"/>
        </w:rPr>
        <w:t xml:space="preserve">visst </w:t>
      </w:r>
      <w:r w:rsidRPr="00403067">
        <w:rPr>
          <w:sz w:val="18"/>
          <w:szCs w:val="18"/>
        </w:rPr>
        <w:t>belopp som konsu</w:t>
      </w:r>
      <w:r w:rsidR="00097499">
        <w:rPr>
          <w:sz w:val="18"/>
          <w:szCs w:val="18"/>
        </w:rPr>
        <w:softHyphen/>
      </w:r>
      <w:r w:rsidRPr="00403067">
        <w:rPr>
          <w:sz w:val="18"/>
          <w:szCs w:val="18"/>
        </w:rPr>
        <w:t>menten anger på förhand. När fordran mot konsumenten överstiger det angivna beloppet ska tjänsten avgiftsfritt avbrytas, om konsumenten inte begär att tjänsten ändå ska tillhandahållas.</w:t>
      </w:r>
    </w:p>
    <w:p w14:paraId="7ECF385F" w14:textId="77777777" w:rsidR="00D85371" w:rsidRPr="00403067" w:rsidRDefault="00D85371" w:rsidP="008A7E9A">
      <w:pPr>
        <w:pStyle w:val="Brdtextmedindrag"/>
        <w:rPr>
          <w:sz w:val="18"/>
          <w:szCs w:val="18"/>
        </w:rPr>
      </w:pPr>
      <w:r w:rsidRPr="00403067">
        <w:rPr>
          <w:sz w:val="18"/>
          <w:szCs w:val="18"/>
        </w:rPr>
        <w:t>Att tjänsten avbryts ska inte hindra konsumenten från att ringa nödsamtal eller andra avgiftsfria samtal.</w:t>
      </w:r>
    </w:p>
    <w:p w14:paraId="6EB28C8B" w14:textId="1FF5CF55" w:rsidR="00D85371" w:rsidRPr="00403067" w:rsidRDefault="00D85371" w:rsidP="008A7E9A">
      <w:pPr>
        <w:pStyle w:val="Brdtextmedindrag"/>
        <w:rPr>
          <w:sz w:val="18"/>
          <w:szCs w:val="18"/>
        </w:rPr>
      </w:pPr>
      <w:r w:rsidRPr="00403067">
        <w:rPr>
          <w:sz w:val="18"/>
          <w:szCs w:val="18"/>
        </w:rPr>
        <w:t xml:space="preserve">En konsument ska i samband med att ett avtal ingås </w:t>
      </w:r>
      <w:r>
        <w:rPr>
          <w:sz w:val="18"/>
          <w:szCs w:val="18"/>
        </w:rPr>
        <w:t xml:space="preserve">om tjänsten </w:t>
      </w:r>
      <w:r w:rsidRPr="00403067">
        <w:rPr>
          <w:sz w:val="18"/>
          <w:szCs w:val="18"/>
        </w:rPr>
        <w:t xml:space="preserve">informeras om sin rätt enligt första stycket och ska under </w:t>
      </w:r>
      <w:r>
        <w:rPr>
          <w:sz w:val="18"/>
          <w:szCs w:val="18"/>
        </w:rPr>
        <w:t xml:space="preserve">en </w:t>
      </w:r>
      <w:r w:rsidRPr="00403067">
        <w:rPr>
          <w:sz w:val="18"/>
          <w:szCs w:val="18"/>
        </w:rPr>
        <w:t>löpande avtalsperiod ha rätt att av</w:t>
      </w:r>
      <w:r w:rsidR="00097499">
        <w:rPr>
          <w:sz w:val="18"/>
          <w:szCs w:val="18"/>
        </w:rPr>
        <w:softHyphen/>
      </w:r>
      <w:r w:rsidRPr="00403067">
        <w:rPr>
          <w:sz w:val="18"/>
          <w:szCs w:val="18"/>
        </w:rPr>
        <w:t>giftsfritt ändra det an</w:t>
      </w:r>
      <w:r w:rsidRPr="00403067">
        <w:rPr>
          <w:sz w:val="18"/>
          <w:szCs w:val="18"/>
        </w:rPr>
        <w:softHyphen/>
        <w:t>givna beloppet.</w:t>
      </w:r>
    </w:p>
    <w:p w14:paraId="52C6B066" w14:textId="77777777" w:rsidR="00D85371" w:rsidRPr="00403067" w:rsidRDefault="00D85371" w:rsidP="008A7E9A">
      <w:pPr>
        <w:pStyle w:val="Brdtextmedindrag"/>
        <w:ind w:firstLine="0"/>
      </w:pPr>
    </w:p>
    <w:p w14:paraId="2B6A154B" w14:textId="5A7F6088" w:rsidR="00D85371" w:rsidRPr="00403067" w:rsidRDefault="00D85371" w:rsidP="008A7E9A">
      <w:pPr>
        <w:pStyle w:val="Brdtextmedindrag"/>
        <w:ind w:firstLine="0"/>
      </w:pPr>
      <w:r w:rsidRPr="00403067">
        <w:t xml:space="preserve">Paragrafen behandlar kreditspärrar. Den motsvarar i huvudsak 5 kap. 7 b § första–tredje styckena LEK (se prop. 2007/08:86 </w:t>
      </w:r>
      <w:r w:rsidR="00EB24E6">
        <w:t>s. 1</w:t>
      </w:r>
      <w:r w:rsidRPr="00403067">
        <w:t>9 f. och 26). Para</w:t>
      </w:r>
      <w:r w:rsidRPr="00403067">
        <w:softHyphen/>
        <w:t>grafen genomför arti</w:t>
      </w:r>
      <w:r w:rsidRPr="00403067">
        <w:softHyphen/>
        <w:t>kel 102.6 och artikel 115.1 tillsammans med punk</w:t>
      </w:r>
      <w:r>
        <w:softHyphen/>
      </w:r>
      <w:r w:rsidRPr="00403067">
        <w:t>ten</w:t>
      </w:r>
      <w:r>
        <w:t> </w:t>
      </w:r>
      <w:r w:rsidRPr="00403067">
        <w:t xml:space="preserve">g i del A i bilaga 6 </w:t>
      </w:r>
      <w:r>
        <w:t>till</w:t>
      </w:r>
      <w:r w:rsidRPr="00403067">
        <w:t xml:space="preserve"> EU-direktivet. Övervägandena finns i av</w:t>
      </w:r>
      <w:r>
        <w:softHyphen/>
      </w:r>
      <w:r w:rsidRPr="00403067">
        <w:t>snitt</w:t>
      </w:r>
      <w:r>
        <w:t> </w:t>
      </w:r>
      <w:r w:rsidRPr="00403067">
        <w:t>16.1</w:t>
      </w:r>
      <w:r>
        <w:t>0</w:t>
      </w:r>
      <w:r w:rsidRPr="00403067">
        <w:t>.5.</w:t>
      </w:r>
    </w:p>
    <w:p w14:paraId="1FBFA8BA" w14:textId="77777777" w:rsidR="00D85371" w:rsidRPr="00403067" w:rsidRDefault="00D85371" w:rsidP="008A7E9A">
      <w:pPr>
        <w:pStyle w:val="Brdtextmedindrag"/>
      </w:pPr>
      <w:r w:rsidRPr="00403067">
        <w:t>Paragrafen ändras så att skyldigheten att erbjuda kreditspärr endast gäller i förhållande till konsumenter.</w:t>
      </w:r>
    </w:p>
    <w:p w14:paraId="16B8B02E" w14:textId="77777777" w:rsidR="00D85371" w:rsidRPr="00403067" w:rsidRDefault="00D85371" w:rsidP="008A7E9A">
      <w:pPr>
        <w:pStyle w:val="Brdtextmedindrag"/>
      </w:pPr>
      <w:r>
        <w:t xml:space="preserve">Vidare ändras </w:t>
      </w:r>
      <w:r w:rsidRPr="00403067">
        <w:rPr>
          <w:i/>
        </w:rPr>
        <w:t>första stycket</w:t>
      </w:r>
      <w:r w:rsidRPr="00403067">
        <w:t xml:space="preserve"> </w:t>
      </w:r>
      <w:r>
        <w:t>som</w:t>
      </w:r>
      <w:r w:rsidRPr="00403067">
        <w:t xml:space="preserve"> en följd av de nya typer av elektroniska kom</w:t>
      </w:r>
      <w:r w:rsidRPr="00403067">
        <w:softHyphen/>
        <w:t>munikationstjänster som definieras i direktivet. Tillämpningsområdet för paragrafen är nummerbaserade interpersonella kommunikations</w:t>
      </w:r>
      <w:r w:rsidRPr="00403067">
        <w:softHyphen/>
        <w:t>tjäns</w:t>
      </w:r>
      <w:r>
        <w:softHyphen/>
      </w:r>
      <w:r w:rsidRPr="00403067">
        <w:t>t</w:t>
      </w:r>
      <w:r w:rsidRPr="00403067">
        <w:softHyphen/>
        <w:t>er som är allmänt tillgängliga.</w:t>
      </w:r>
    </w:p>
    <w:p w14:paraId="464B8890" w14:textId="70BA1B7B" w:rsidR="00D85371" w:rsidRPr="00403067" w:rsidRDefault="00D85371" w:rsidP="008A7E9A">
      <w:pPr>
        <w:pStyle w:val="Brdtextmedindrag"/>
      </w:pPr>
      <w:r w:rsidRPr="00403067">
        <w:t>Ytterligare föreskrifter om skyldigheten kan meddelas med stöd av 33 § första stycket. Det kan exempelvis röra sig om detaljreglering av skyl</w:t>
      </w:r>
      <w:r w:rsidRPr="00403067">
        <w:softHyphen/>
        <w:t>dig</w:t>
      </w:r>
      <w:r w:rsidRPr="00403067">
        <w:softHyphen/>
        <w:t>het</w:t>
      </w:r>
      <w:r w:rsidRPr="00403067">
        <w:softHyphen/>
        <w:t>en beroende på hur marknaden utvecklas. Föreskrifter kan också med</w:t>
      </w:r>
      <w:r w:rsidR="005048A4">
        <w:softHyphen/>
      </w:r>
      <w:r w:rsidRPr="00403067">
        <w:t>delas om undantag från skyldigheten.</w:t>
      </w:r>
    </w:p>
    <w:p w14:paraId="5AC2CA76" w14:textId="77777777" w:rsidR="00D85371" w:rsidRPr="00403067" w:rsidRDefault="00D85371" w:rsidP="008A7E9A">
      <w:pPr>
        <w:pStyle w:val="Brdtext"/>
      </w:pPr>
    </w:p>
    <w:p w14:paraId="7DDDFC03" w14:textId="77777777" w:rsidR="00D85371" w:rsidRPr="00403067" w:rsidRDefault="00D85371" w:rsidP="008A7E9A">
      <w:pPr>
        <w:pStyle w:val="Brdtext"/>
        <w:rPr>
          <w:sz w:val="18"/>
          <w:szCs w:val="18"/>
        </w:rPr>
      </w:pPr>
      <w:r w:rsidRPr="00403067">
        <w:rPr>
          <w:b/>
          <w:sz w:val="18"/>
          <w:szCs w:val="18"/>
        </w:rPr>
        <w:t>33 §</w:t>
      </w:r>
      <w:r w:rsidRPr="00403067">
        <w:rPr>
          <w:sz w:val="18"/>
          <w:szCs w:val="18"/>
        </w:rPr>
        <w:t>    Regeringen eller den myndighet som regeringen bestämmer får meddela ytterligare föreskrifter om skyldigheterna enligt 29–32 §§ och föreskrifter om undantag från skyldigheterna i 29, 31 och 32 §§.</w:t>
      </w:r>
    </w:p>
    <w:p w14:paraId="4819F58D" w14:textId="77777777" w:rsidR="00D85371" w:rsidRPr="00403067" w:rsidRDefault="00D85371" w:rsidP="008A7E9A">
      <w:pPr>
        <w:pStyle w:val="Brdtextmedindrag"/>
        <w:rPr>
          <w:sz w:val="18"/>
          <w:szCs w:val="18"/>
        </w:rPr>
      </w:pPr>
      <w:r w:rsidRPr="00403067">
        <w:rPr>
          <w:sz w:val="18"/>
          <w:szCs w:val="18"/>
        </w:rPr>
        <w:t>Regeringen eller den myndighet som regeringen bestämmer får också meddela före</w:t>
      </w:r>
      <w:r w:rsidRPr="00403067">
        <w:rPr>
          <w:sz w:val="18"/>
          <w:szCs w:val="18"/>
        </w:rPr>
        <w:softHyphen/>
        <w:t>skrifter om att den som tillhandahåller en internetanslutningstjänst eller en all</w:t>
      </w:r>
      <w:r w:rsidRPr="00403067">
        <w:rPr>
          <w:sz w:val="18"/>
          <w:szCs w:val="18"/>
        </w:rPr>
        <w:softHyphen/>
        <w:t>mänt tillgänglig nummerbaserad interpersonell kommunika</w:t>
      </w:r>
      <w:r w:rsidRPr="00403067">
        <w:rPr>
          <w:sz w:val="18"/>
          <w:szCs w:val="18"/>
        </w:rPr>
        <w:softHyphen/>
        <w:t>tions</w:t>
      </w:r>
      <w:r w:rsidRPr="00403067">
        <w:rPr>
          <w:sz w:val="18"/>
          <w:szCs w:val="18"/>
        </w:rPr>
        <w:softHyphen/>
        <w:t>tjänst ska</w:t>
      </w:r>
    </w:p>
    <w:p w14:paraId="26EE02CF" w14:textId="77777777" w:rsidR="00D85371" w:rsidRPr="00403067" w:rsidRDefault="00D85371" w:rsidP="008A7E9A">
      <w:pPr>
        <w:pStyle w:val="Brdtextmedindrag"/>
        <w:rPr>
          <w:sz w:val="18"/>
          <w:szCs w:val="18"/>
        </w:rPr>
      </w:pPr>
      <w:r w:rsidRPr="00403067">
        <w:rPr>
          <w:sz w:val="18"/>
          <w:szCs w:val="18"/>
        </w:rPr>
        <w:t>1. erbjuda konsumenter möjlighet att</w:t>
      </w:r>
    </w:p>
    <w:p w14:paraId="13EE77D9" w14:textId="77777777" w:rsidR="00D85371" w:rsidRPr="00403067" w:rsidRDefault="00D85371" w:rsidP="008A7E9A">
      <w:pPr>
        <w:pStyle w:val="Brdtextmedindrag"/>
        <w:rPr>
          <w:sz w:val="18"/>
          <w:szCs w:val="18"/>
        </w:rPr>
      </w:pPr>
      <w:r w:rsidRPr="00403067">
        <w:rPr>
          <w:sz w:val="18"/>
          <w:szCs w:val="18"/>
        </w:rPr>
        <w:t>a) på förhand betala för användning av tjänsten,</w:t>
      </w:r>
      <w:r>
        <w:rPr>
          <w:sz w:val="18"/>
          <w:szCs w:val="18"/>
        </w:rPr>
        <w:t xml:space="preserve"> och</w:t>
      </w:r>
    </w:p>
    <w:p w14:paraId="3E787F99" w14:textId="77777777" w:rsidR="00D85371" w:rsidRPr="00403067" w:rsidRDefault="00D85371" w:rsidP="008A7E9A">
      <w:pPr>
        <w:pStyle w:val="Brdtextmedindrag"/>
        <w:rPr>
          <w:sz w:val="18"/>
          <w:szCs w:val="18"/>
        </w:rPr>
      </w:pPr>
      <w:r w:rsidRPr="00403067">
        <w:rPr>
          <w:sz w:val="18"/>
          <w:szCs w:val="18"/>
        </w:rPr>
        <w:t xml:space="preserve">b) på något annat sätt än </w:t>
      </w:r>
      <w:r>
        <w:rPr>
          <w:sz w:val="18"/>
          <w:szCs w:val="18"/>
        </w:rPr>
        <w:t xml:space="preserve">de </w:t>
      </w:r>
      <w:r w:rsidRPr="00403067">
        <w:rPr>
          <w:sz w:val="18"/>
          <w:szCs w:val="18"/>
        </w:rPr>
        <w:t>som anges i 29–32 §§ kontrollera sina kostnader för an</w:t>
      </w:r>
      <w:r w:rsidRPr="00403067">
        <w:rPr>
          <w:sz w:val="18"/>
          <w:szCs w:val="18"/>
        </w:rPr>
        <w:softHyphen/>
        <w:t>vänd</w:t>
      </w:r>
      <w:r w:rsidRPr="00403067">
        <w:rPr>
          <w:sz w:val="18"/>
          <w:szCs w:val="18"/>
        </w:rPr>
        <w:softHyphen/>
        <w:t>ningen av tjänsten, och</w:t>
      </w:r>
    </w:p>
    <w:p w14:paraId="2FC3DA2A" w14:textId="77777777" w:rsidR="00D85371" w:rsidRPr="00403067" w:rsidRDefault="00D85371" w:rsidP="008A7E9A">
      <w:pPr>
        <w:pStyle w:val="Brdtextmedindrag"/>
        <w:rPr>
          <w:sz w:val="18"/>
          <w:szCs w:val="18"/>
        </w:rPr>
      </w:pPr>
      <w:r w:rsidRPr="00403067">
        <w:rPr>
          <w:sz w:val="18"/>
          <w:szCs w:val="18"/>
        </w:rPr>
        <w:t>2. göra det möjligt för slutanvändare att stänga av tredjepartsfakturering.</w:t>
      </w:r>
    </w:p>
    <w:p w14:paraId="07953EF9" w14:textId="77777777" w:rsidR="00D85371" w:rsidRPr="00403067" w:rsidRDefault="00D85371" w:rsidP="008A7E9A">
      <w:pPr>
        <w:pStyle w:val="Brdtextmedindrag"/>
        <w:ind w:firstLine="0"/>
      </w:pPr>
    </w:p>
    <w:p w14:paraId="039D9567" w14:textId="7CBE398C" w:rsidR="00D85371" w:rsidRPr="00403067" w:rsidRDefault="00D85371" w:rsidP="008A7E9A">
      <w:pPr>
        <w:pStyle w:val="Brdtextmedindrag"/>
        <w:ind w:firstLine="0"/>
      </w:pPr>
      <w:r w:rsidRPr="00403067">
        <w:t>Paragrafen gör det möjligt att meddela föreskrifter som kompletterar regleringen i 29–32 §§ samt föreskrifter om skyldigheter i fråga om för</w:t>
      </w:r>
      <w:r w:rsidR="00097499">
        <w:softHyphen/>
      </w:r>
      <w:r w:rsidRPr="00403067">
        <w:t>handsbetalning, andra former av kostnadskontroll och avstäng</w:t>
      </w:r>
      <w:r w:rsidRPr="00403067">
        <w:softHyphen/>
        <w:t>ning av tredje</w:t>
      </w:r>
      <w:r w:rsidRPr="00403067">
        <w:softHyphen/>
        <w:t>parts</w:t>
      </w:r>
      <w:r w:rsidRPr="00403067">
        <w:softHyphen/>
        <w:t>fakturering. Förutom vissa direktiv</w:t>
      </w:r>
      <w:r w:rsidRPr="00403067">
        <w:softHyphen/>
        <w:t>bestäm</w:t>
      </w:r>
      <w:r w:rsidRPr="00403067">
        <w:softHyphen/>
        <w:t>mel</w:t>
      </w:r>
      <w:r w:rsidRPr="00403067">
        <w:softHyphen/>
        <w:t xml:space="preserve">ser som </w:t>
      </w:r>
      <w:r>
        <w:t xml:space="preserve">det </w:t>
      </w:r>
      <w:r w:rsidRPr="00403067">
        <w:t>hän</w:t>
      </w:r>
      <w:r w:rsidR="00097499">
        <w:softHyphen/>
      </w:r>
      <w:r w:rsidRPr="00403067">
        <w:lastRenderedPageBreak/>
        <w:t xml:space="preserve">visas till </w:t>
      </w:r>
      <w:r>
        <w:t>i författningskommentarerna till</w:t>
      </w:r>
      <w:r w:rsidRPr="00403067">
        <w:t xml:space="preserve"> 29–32 §§ genomför para</w:t>
      </w:r>
      <w:r>
        <w:softHyphen/>
      </w:r>
      <w:r w:rsidRPr="00403067">
        <w:t>grafen arti</w:t>
      </w:r>
      <w:r w:rsidRPr="00403067">
        <w:softHyphen/>
        <w:t>kel 115.1 och punkter</w:t>
      </w:r>
      <w:r w:rsidRPr="00403067">
        <w:softHyphen/>
        <w:t xml:space="preserve">na c, g och h i del A i bilaga 6 </w:t>
      </w:r>
      <w:r>
        <w:t>till</w:t>
      </w:r>
      <w:r w:rsidRPr="00403067">
        <w:t xml:space="preserve"> EU-direktivet. Övervägandena finns i av</w:t>
      </w:r>
      <w:r w:rsidRPr="00403067">
        <w:softHyphen/>
        <w:t>snitt 16.1</w:t>
      </w:r>
      <w:r>
        <w:t>0</w:t>
      </w:r>
      <w:r w:rsidRPr="00403067">
        <w:t>.2–16.1</w:t>
      </w:r>
      <w:r>
        <w:t>0</w:t>
      </w:r>
      <w:r w:rsidRPr="00403067">
        <w:t>.8.</w:t>
      </w:r>
    </w:p>
    <w:p w14:paraId="4F7933B5" w14:textId="21872580" w:rsidR="00D85371" w:rsidRPr="00403067" w:rsidRDefault="00D85371" w:rsidP="008A7E9A">
      <w:pPr>
        <w:pStyle w:val="Brdtextmedindrag"/>
      </w:pPr>
      <w:r w:rsidRPr="00403067">
        <w:rPr>
          <w:i/>
          <w:iCs/>
        </w:rPr>
        <w:t>Första stycket</w:t>
      </w:r>
      <w:r w:rsidRPr="00403067">
        <w:t xml:space="preserve"> motsvarar i huvudsak 5 kap. 7 § tredje stycket jämförd med första stycket 4, 7 a § tredje stycket och 7 b § fjärde stycket LEK (se prop. 2002/03:110 </w:t>
      </w:r>
      <w:r w:rsidR="00EB24E6">
        <w:t>s. 2</w:t>
      </w:r>
      <w:r w:rsidRPr="00403067">
        <w:t xml:space="preserve">22 och 386, prop. 2007/08:86 </w:t>
      </w:r>
      <w:r w:rsidR="00EB24E6">
        <w:t>s. 1</w:t>
      </w:r>
      <w:r w:rsidRPr="00403067">
        <w:t xml:space="preserve">9 och 26 och prop. 2008/09:159 </w:t>
      </w:r>
      <w:r w:rsidR="00EB24E6">
        <w:t>s. 1</w:t>
      </w:r>
      <w:r w:rsidRPr="00403067">
        <w:t xml:space="preserve">4 f. och 21). Med stöd av bemyndigandet kan, liksom </w:t>
      </w:r>
      <w:r>
        <w:t>enligt LEK</w:t>
      </w:r>
      <w:r w:rsidRPr="00403067">
        <w:t>, föreskrifter meddelas om specificerad faktura, nummer- och samtals</w:t>
      </w:r>
      <w:r w:rsidRPr="00403067">
        <w:softHyphen/>
        <w:t>spärr och kreditspärr. Därutöver läggs det till att före</w:t>
      </w:r>
      <w:r w:rsidRPr="00403067">
        <w:softHyphen/>
        <w:t>skrifter också får meddelas om den nya skyldigheten enligt 30 § om en funktion för över</w:t>
      </w:r>
      <w:r w:rsidRPr="00403067">
        <w:softHyphen/>
        <w:t>vakning och kontroll av förbrukningen av en tjänst, dock inte i fråga om undantag från den skyldigheten.</w:t>
      </w:r>
      <w:r>
        <w:t xml:space="preserve"> Författningskommentaren till respektive paragraf behandlar vad sådana ytterligare föreskrifter kan omfatta.</w:t>
      </w:r>
    </w:p>
    <w:p w14:paraId="77C195CB" w14:textId="2D7C280E" w:rsidR="00D85371" w:rsidRPr="00403067" w:rsidRDefault="00D85371" w:rsidP="008A7E9A">
      <w:pPr>
        <w:pStyle w:val="Brdtextmedindrag"/>
      </w:pPr>
      <w:r w:rsidRPr="00403067">
        <w:t xml:space="preserve">Med stöd av </w:t>
      </w:r>
      <w:r w:rsidRPr="00403067">
        <w:rPr>
          <w:i/>
          <w:iCs/>
        </w:rPr>
        <w:t>andra stycket</w:t>
      </w:r>
      <w:r w:rsidRPr="00403067">
        <w:t xml:space="preserve"> är det möjligt att vid behov meddela före</w:t>
      </w:r>
      <w:r w:rsidRPr="00403067">
        <w:softHyphen/>
        <w:t>skrifter om andra skyldigheter som möjliggör olika former av kostnads</w:t>
      </w:r>
      <w:r w:rsidRPr="00403067">
        <w:softHyphen/>
        <w:t>kontroll. De tjänster som omfattas är internet</w:t>
      </w:r>
      <w:r w:rsidRPr="00403067">
        <w:softHyphen/>
        <w:t>anslutningstjänster och all</w:t>
      </w:r>
      <w:r>
        <w:softHyphen/>
      </w:r>
      <w:r w:rsidRPr="00313AB5">
        <w:rPr>
          <w:spacing w:val="-2"/>
        </w:rPr>
        <w:t>mänt tillgängliga nummerbaserade inter</w:t>
      </w:r>
      <w:r w:rsidRPr="00313AB5">
        <w:rPr>
          <w:spacing w:val="-2"/>
        </w:rPr>
        <w:softHyphen/>
        <w:t>person</w:t>
      </w:r>
      <w:r w:rsidRPr="00313AB5">
        <w:rPr>
          <w:spacing w:val="-2"/>
        </w:rPr>
        <w:softHyphen/>
        <w:t>ella kommunika</w:t>
      </w:r>
      <w:r w:rsidRPr="00313AB5">
        <w:rPr>
          <w:spacing w:val="-2"/>
        </w:rPr>
        <w:softHyphen/>
        <w:t>tions</w:t>
      </w:r>
      <w:r w:rsidRPr="00313AB5">
        <w:rPr>
          <w:spacing w:val="-2"/>
        </w:rPr>
        <w:softHyphen/>
        <w:t>tjänster.</w:t>
      </w:r>
      <w:r w:rsidRPr="00403067">
        <w:t xml:space="preserve"> Föreskriftsrätten omfattar därmed skyldigheter för tillhanda</w:t>
      </w:r>
      <w:r w:rsidRPr="00403067">
        <w:softHyphen/>
        <w:t>hållare av så</w:t>
      </w:r>
      <w:r w:rsidR="00013DD7">
        <w:softHyphen/>
      </w:r>
      <w:r w:rsidRPr="00403067">
        <w:t>dana tjänster.</w:t>
      </w:r>
    </w:p>
    <w:p w14:paraId="589C944A" w14:textId="77777777" w:rsidR="00D85371" w:rsidRPr="00403067" w:rsidRDefault="00D85371" w:rsidP="008A7E9A">
      <w:pPr>
        <w:pStyle w:val="Brdtextmedindrag"/>
      </w:pPr>
      <w:r w:rsidRPr="00403067">
        <w:rPr>
          <w:i/>
        </w:rPr>
        <w:t xml:space="preserve">Punkterna 1 a </w:t>
      </w:r>
      <w:r w:rsidRPr="00403067">
        <w:rPr>
          <w:iCs/>
        </w:rPr>
        <w:t>och</w:t>
      </w:r>
      <w:r w:rsidRPr="00403067">
        <w:rPr>
          <w:i/>
        </w:rPr>
        <w:t xml:space="preserve"> b </w:t>
      </w:r>
      <w:r w:rsidRPr="00403067">
        <w:rPr>
          <w:iCs/>
        </w:rPr>
        <w:t xml:space="preserve">omfattar endast föreskrifter som </w:t>
      </w:r>
      <w:r w:rsidRPr="00403067">
        <w:t>gäller till förmån för konsumenter. Bemyndigandet i p</w:t>
      </w:r>
      <w:r w:rsidRPr="00403067">
        <w:rPr>
          <w:iCs/>
        </w:rPr>
        <w:t>unkt</w:t>
      </w:r>
      <w:r>
        <w:rPr>
          <w:iCs/>
        </w:rPr>
        <w:t>en</w:t>
      </w:r>
      <w:r w:rsidRPr="00403067">
        <w:rPr>
          <w:iCs/>
        </w:rPr>
        <w:t xml:space="preserve"> 1 a</w:t>
      </w:r>
      <w:r w:rsidRPr="00403067">
        <w:t xml:space="preserve"> är nytt (jfr 5 kap. 4 § första stycket 2 LEK). Med stöd av bemynd</w:t>
      </w:r>
      <w:r w:rsidRPr="00403067">
        <w:softHyphen/>
        <w:t>ig</w:t>
      </w:r>
      <w:r w:rsidRPr="00403067">
        <w:softHyphen/>
        <w:t>andet kan föreskrifter meddelas om t.ex. skyldighet att tillhanda</w:t>
      </w:r>
      <w:r w:rsidRPr="00403067">
        <w:softHyphen/>
        <w:t>hålla kontantkort till konsumenter.</w:t>
      </w:r>
    </w:p>
    <w:p w14:paraId="09F1CB5B" w14:textId="7A653A94" w:rsidR="00D85371" w:rsidRPr="00403067" w:rsidRDefault="00D85371" w:rsidP="008A7E9A">
      <w:pPr>
        <w:pStyle w:val="Brdtextmedindrag"/>
      </w:pPr>
      <w:r w:rsidRPr="00403067">
        <w:t>Bemyndigandet i punkt</w:t>
      </w:r>
      <w:r>
        <w:t>en</w:t>
      </w:r>
      <w:r w:rsidRPr="00403067">
        <w:t xml:space="preserve"> 1 b motsvarar i huvudsak 5 kap. 7 c § LEK (se prop. 2010/11:115 </w:t>
      </w:r>
      <w:r w:rsidR="00EB24E6">
        <w:t>s. 1</w:t>
      </w:r>
      <w:r w:rsidRPr="00403067">
        <w:t xml:space="preserve">04 f. och 174). </w:t>
      </w:r>
      <w:r>
        <w:t>Det</w:t>
      </w:r>
      <w:r w:rsidRPr="00403067">
        <w:t xml:space="preserve"> följdändras med anledning av den nya skyldigheten om en funktion för övervakning och kontroll av förbrukningen av en tjänst, se 30 §.</w:t>
      </w:r>
    </w:p>
    <w:p w14:paraId="1C1307D3" w14:textId="77777777" w:rsidR="00D85371" w:rsidRPr="00403067" w:rsidRDefault="00D85371" w:rsidP="008A7E9A">
      <w:pPr>
        <w:pStyle w:val="Brdtextmedindrag"/>
      </w:pPr>
      <w:r w:rsidRPr="00403067">
        <w:rPr>
          <w:iCs/>
        </w:rPr>
        <w:t>Bemyndigandet i</w:t>
      </w:r>
      <w:r w:rsidRPr="00403067">
        <w:rPr>
          <w:i/>
        </w:rPr>
        <w:t xml:space="preserve"> punkt</w:t>
      </w:r>
      <w:r>
        <w:rPr>
          <w:i/>
        </w:rPr>
        <w:t>en</w:t>
      </w:r>
      <w:r w:rsidRPr="00403067">
        <w:rPr>
          <w:i/>
        </w:rPr>
        <w:t xml:space="preserve"> 2 </w:t>
      </w:r>
      <w:r w:rsidRPr="00403067">
        <w:t>är nytt. Till skillnad från punkterna 1 a och b omfattar bemyndigandet föreskrifter om skydd mot tredjepartsfakturering till förmån för alla slut</w:t>
      </w:r>
      <w:r w:rsidRPr="00403067">
        <w:softHyphen/>
        <w:t>användare. Med avstängning av tredje</w:t>
      </w:r>
      <w:r w:rsidRPr="00403067">
        <w:softHyphen/>
        <w:t>parts</w:t>
      </w:r>
      <w:r w:rsidRPr="00403067">
        <w:softHyphen/>
        <w:t>fakturering avses att stänga av möjligheten för tredjeparts</w:t>
      </w:r>
      <w:r w:rsidRPr="00403067">
        <w:softHyphen/>
        <w:t>till</w:t>
      </w:r>
      <w:r w:rsidRPr="00403067">
        <w:softHyphen/>
        <w:t>handa</w:t>
      </w:r>
      <w:r w:rsidRPr="00403067">
        <w:softHyphen/>
        <w:t xml:space="preserve">hållare att ta betalt för sina produkter eller tjänster via en faktura från den som tillhandahåller </w:t>
      </w:r>
      <w:r>
        <w:t xml:space="preserve">den </w:t>
      </w:r>
      <w:r w:rsidRPr="00403067">
        <w:t>aktuell</w:t>
      </w:r>
      <w:r>
        <w:t>a</w:t>
      </w:r>
      <w:r w:rsidRPr="00403067">
        <w:t xml:space="preserve"> tjänst</w:t>
      </w:r>
      <w:r>
        <w:t>en</w:t>
      </w:r>
      <w:r w:rsidRPr="00403067">
        <w:t>.</w:t>
      </w:r>
    </w:p>
    <w:p w14:paraId="211FF21C" w14:textId="77777777" w:rsidR="00D85371" w:rsidRPr="00403067" w:rsidRDefault="00D85371" w:rsidP="008A7E9A">
      <w:pPr>
        <w:pStyle w:val="Rubrik4utannumrering"/>
      </w:pPr>
      <w:r w:rsidRPr="00403067">
        <w:t>Åtgärder vid utebliven betalning</w:t>
      </w:r>
    </w:p>
    <w:p w14:paraId="6197E872" w14:textId="77777777" w:rsidR="00D85371" w:rsidRPr="00403067" w:rsidRDefault="00D85371" w:rsidP="008A7E9A">
      <w:pPr>
        <w:pStyle w:val="Brdtext"/>
        <w:rPr>
          <w:sz w:val="18"/>
          <w:szCs w:val="18"/>
        </w:rPr>
      </w:pPr>
      <w:r w:rsidRPr="00403067">
        <w:rPr>
          <w:b/>
          <w:sz w:val="18"/>
          <w:szCs w:val="18"/>
        </w:rPr>
        <w:t>34 §</w:t>
      </w:r>
      <w:r w:rsidRPr="00403067">
        <w:rPr>
          <w:sz w:val="18"/>
          <w:szCs w:val="18"/>
        </w:rPr>
        <w:t>    Om en slutanvändare inte betalar för tillhandahållandet av en internet</w:t>
      </w:r>
      <w:r w:rsidRPr="00403067">
        <w:rPr>
          <w:sz w:val="18"/>
          <w:szCs w:val="18"/>
        </w:rPr>
        <w:softHyphen/>
        <w:t>anslut</w:t>
      </w:r>
      <w:r w:rsidRPr="00403067">
        <w:rPr>
          <w:sz w:val="18"/>
          <w:szCs w:val="18"/>
        </w:rPr>
        <w:softHyphen/>
        <w:t>nings</w:t>
      </w:r>
      <w:r w:rsidRPr="00403067">
        <w:rPr>
          <w:sz w:val="18"/>
          <w:szCs w:val="18"/>
        </w:rPr>
        <w:softHyphen/>
        <w:t>tjänst eller för en allmänt tillgänglig nummerbaserad interpersonell kommu</w:t>
      </w:r>
      <w:r w:rsidRPr="00403067">
        <w:rPr>
          <w:sz w:val="18"/>
          <w:szCs w:val="18"/>
        </w:rPr>
        <w:softHyphen/>
        <w:t>ni</w:t>
      </w:r>
      <w:r w:rsidRPr="00403067">
        <w:rPr>
          <w:sz w:val="18"/>
          <w:szCs w:val="18"/>
        </w:rPr>
        <w:softHyphen/>
        <w:t>ka</w:t>
      </w:r>
      <w:r w:rsidRPr="00403067">
        <w:rPr>
          <w:sz w:val="18"/>
          <w:szCs w:val="18"/>
        </w:rPr>
        <w:softHyphen/>
        <w:t>tionstjänst</w:t>
      </w:r>
      <w:r>
        <w:rPr>
          <w:sz w:val="18"/>
          <w:szCs w:val="18"/>
        </w:rPr>
        <w:t>,</w:t>
      </w:r>
      <w:r w:rsidRPr="00403067">
        <w:rPr>
          <w:sz w:val="18"/>
          <w:szCs w:val="18"/>
        </w:rPr>
        <w:t xml:space="preserve"> får tillhandahållandet av tjänsten avbrytas först sedan slut</w:t>
      </w:r>
      <w:r w:rsidRPr="00403067">
        <w:rPr>
          <w:sz w:val="18"/>
          <w:szCs w:val="18"/>
        </w:rPr>
        <w:softHyphen/>
        <w:t>använda</w:t>
      </w:r>
      <w:r w:rsidRPr="00403067">
        <w:rPr>
          <w:sz w:val="18"/>
          <w:szCs w:val="18"/>
        </w:rPr>
        <w:softHyphen/>
        <w:t xml:space="preserve">ren </w:t>
      </w:r>
      <w:r>
        <w:rPr>
          <w:sz w:val="18"/>
          <w:szCs w:val="18"/>
        </w:rPr>
        <w:t xml:space="preserve">har </w:t>
      </w:r>
      <w:r w:rsidRPr="00403067">
        <w:rPr>
          <w:sz w:val="18"/>
          <w:szCs w:val="18"/>
        </w:rPr>
        <w:t>uppmanats att betala inom viss skälig tid, med upplysning om att till</w:t>
      </w:r>
      <w:r w:rsidRPr="00403067">
        <w:rPr>
          <w:sz w:val="18"/>
          <w:szCs w:val="18"/>
        </w:rPr>
        <w:softHyphen/>
        <w:t>handa</w:t>
      </w:r>
      <w:r w:rsidRPr="00403067">
        <w:rPr>
          <w:sz w:val="18"/>
          <w:szCs w:val="18"/>
        </w:rPr>
        <w:softHyphen/>
        <w:t>hållandet annars kan komma att avbrytas. Betalas tjänsten inom angiven tid, får tillhanda</w:t>
      </w:r>
      <w:r w:rsidRPr="00403067">
        <w:rPr>
          <w:sz w:val="18"/>
          <w:szCs w:val="18"/>
        </w:rPr>
        <w:softHyphen/>
        <w:t>hållan</w:t>
      </w:r>
      <w:r w:rsidRPr="00403067">
        <w:rPr>
          <w:sz w:val="18"/>
          <w:szCs w:val="18"/>
        </w:rPr>
        <w:softHyphen/>
        <w:t>det inte avbrytas.</w:t>
      </w:r>
    </w:p>
    <w:p w14:paraId="1BBD5A2C" w14:textId="77777777" w:rsidR="00D85371" w:rsidRPr="00403067" w:rsidRDefault="00D85371" w:rsidP="008A7E9A">
      <w:pPr>
        <w:pStyle w:val="Brdtextmedindrag"/>
        <w:rPr>
          <w:sz w:val="18"/>
          <w:szCs w:val="18"/>
        </w:rPr>
      </w:pPr>
      <w:r w:rsidRPr="00403067">
        <w:rPr>
          <w:sz w:val="18"/>
          <w:szCs w:val="18"/>
        </w:rPr>
        <w:t>Om en slutanvändare vid upprepade tillfällen har betalat för sent, får tillhanda</w:t>
      </w:r>
      <w:r w:rsidRPr="00403067">
        <w:rPr>
          <w:sz w:val="18"/>
          <w:szCs w:val="18"/>
        </w:rPr>
        <w:softHyphen/>
        <w:t xml:space="preserve">hållandet avbrytas omedelbart. Den som tillhandahåller tjänsten ska </w:t>
      </w:r>
      <w:r>
        <w:rPr>
          <w:sz w:val="18"/>
          <w:szCs w:val="18"/>
        </w:rPr>
        <w:t xml:space="preserve">dock </w:t>
      </w:r>
      <w:r w:rsidRPr="00403067">
        <w:rPr>
          <w:sz w:val="18"/>
          <w:szCs w:val="18"/>
        </w:rPr>
        <w:t xml:space="preserve">under minst tio dagar från avbrytandet ge slutanvändaren funktionell tillgång till internet </w:t>
      </w:r>
      <w:r>
        <w:rPr>
          <w:sz w:val="18"/>
          <w:szCs w:val="18"/>
        </w:rPr>
        <w:t xml:space="preserve">och </w:t>
      </w:r>
      <w:r w:rsidRPr="00403067">
        <w:rPr>
          <w:sz w:val="18"/>
          <w:szCs w:val="18"/>
        </w:rPr>
        <w:t>möjlighet att ringa nödsamtal och andra av</w:t>
      </w:r>
      <w:r w:rsidRPr="00403067">
        <w:rPr>
          <w:sz w:val="18"/>
          <w:szCs w:val="18"/>
        </w:rPr>
        <w:softHyphen/>
        <w:t>gifts</w:t>
      </w:r>
      <w:r w:rsidRPr="00403067">
        <w:rPr>
          <w:sz w:val="18"/>
          <w:szCs w:val="18"/>
        </w:rPr>
        <w:softHyphen/>
        <w:t>fria samtal</w:t>
      </w:r>
      <w:r>
        <w:rPr>
          <w:sz w:val="18"/>
          <w:szCs w:val="18"/>
        </w:rPr>
        <w:t xml:space="preserve">. Tillhandahållaren ska </w:t>
      </w:r>
      <w:r w:rsidRPr="00403067">
        <w:rPr>
          <w:sz w:val="18"/>
          <w:szCs w:val="18"/>
        </w:rPr>
        <w:t>genast underrätta slutanvändaren om avbrytandet</w:t>
      </w:r>
      <w:r>
        <w:rPr>
          <w:sz w:val="18"/>
          <w:szCs w:val="18"/>
        </w:rPr>
        <w:t>.</w:t>
      </w:r>
    </w:p>
    <w:p w14:paraId="4A390E05" w14:textId="77777777" w:rsidR="00D85371" w:rsidRDefault="00D85371" w:rsidP="008A7E9A">
      <w:pPr>
        <w:pStyle w:val="Brdtextmedindrag"/>
        <w:rPr>
          <w:sz w:val="18"/>
          <w:szCs w:val="18"/>
        </w:rPr>
      </w:pPr>
      <w:r w:rsidRPr="00403067">
        <w:rPr>
          <w:sz w:val="18"/>
          <w:szCs w:val="18"/>
        </w:rPr>
        <w:t>Om en utebliven eller upprepad för sen betalning gäller en viss tjänst, ska avbry</w:t>
      </w:r>
      <w:r>
        <w:rPr>
          <w:sz w:val="18"/>
          <w:szCs w:val="18"/>
        </w:rPr>
        <w:softHyphen/>
      </w:r>
      <w:r w:rsidRPr="00403067">
        <w:rPr>
          <w:sz w:val="18"/>
          <w:szCs w:val="18"/>
        </w:rPr>
        <w:t>tandet be</w:t>
      </w:r>
      <w:r w:rsidRPr="00403067">
        <w:rPr>
          <w:sz w:val="18"/>
          <w:szCs w:val="18"/>
        </w:rPr>
        <w:softHyphen/>
        <w:t>gränsas till den tjänsten, om det är tekniskt möjligt och slutanvända</w:t>
      </w:r>
      <w:r w:rsidRPr="00403067">
        <w:rPr>
          <w:sz w:val="18"/>
          <w:szCs w:val="18"/>
        </w:rPr>
        <w:softHyphen/>
        <w:t xml:space="preserve">ren </w:t>
      </w:r>
      <w:r>
        <w:rPr>
          <w:sz w:val="18"/>
          <w:szCs w:val="18"/>
        </w:rPr>
        <w:t>varken</w:t>
      </w:r>
    </w:p>
    <w:p w14:paraId="09DBACF6" w14:textId="77777777" w:rsidR="00D85371" w:rsidRPr="00DE4C77" w:rsidRDefault="00D85371" w:rsidP="008A7E9A">
      <w:pPr>
        <w:pStyle w:val="Brdtextmedindrag"/>
        <w:rPr>
          <w:sz w:val="18"/>
          <w:szCs w:val="18"/>
        </w:rPr>
      </w:pPr>
      <w:r w:rsidRPr="004D7678">
        <w:rPr>
          <w:sz w:val="18"/>
          <w:szCs w:val="18"/>
        </w:rPr>
        <w:t xml:space="preserve">1. tidigare har fått en betalningsuppmaning, eller </w:t>
      </w:r>
    </w:p>
    <w:p w14:paraId="4B87165C" w14:textId="77777777" w:rsidR="00D85371" w:rsidRPr="004D7678" w:rsidRDefault="00D85371" w:rsidP="008A7E9A">
      <w:pPr>
        <w:pStyle w:val="Brdtextmedindrag"/>
        <w:rPr>
          <w:sz w:val="18"/>
          <w:szCs w:val="18"/>
        </w:rPr>
      </w:pPr>
      <w:r w:rsidRPr="004D7678">
        <w:rPr>
          <w:sz w:val="18"/>
          <w:szCs w:val="18"/>
        </w:rPr>
        <w:t>2. har vilselett tillhanda</w:t>
      </w:r>
      <w:r w:rsidRPr="004D7678">
        <w:rPr>
          <w:sz w:val="18"/>
          <w:szCs w:val="18"/>
        </w:rPr>
        <w:softHyphen/>
        <w:t>hållaren.</w:t>
      </w:r>
    </w:p>
    <w:p w14:paraId="18719BB8" w14:textId="77777777" w:rsidR="00D85371" w:rsidRPr="00403067" w:rsidRDefault="00D85371" w:rsidP="008A7E9A">
      <w:pPr>
        <w:pStyle w:val="Brdtextmedindrag"/>
        <w:ind w:firstLine="0"/>
      </w:pPr>
    </w:p>
    <w:p w14:paraId="596FA295" w14:textId="689AFFE5" w:rsidR="00D85371" w:rsidRPr="00403067" w:rsidRDefault="00D85371" w:rsidP="008A7E9A">
      <w:pPr>
        <w:pStyle w:val="Brdtext"/>
      </w:pPr>
      <w:r w:rsidRPr="00403067">
        <w:t xml:space="preserve">Paragrafen behandlar situationen att en slutanvändare inte betalar för tillhandahållandet av en tjänst. Den motsvarar i huvudsak 5 kap. 19 § LEK (se prop. 2002/03:110 </w:t>
      </w:r>
      <w:r w:rsidR="00EB24E6">
        <w:t>s. 2</w:t>
      </w:r>
      <w:r w:rsidRPr="00403067">
        <w:t xml:space="preserve">22 f. och 389 och prop. 2010/11:115 </w:t>
      </w:r>
      <w:r w:rsidR="00EB24E6">
        <w:t>s. 1</w:t>
      </w:r>
      <w:r w:rsidRPr="00403067">
        <w:t xml:space="preserve">03 och 180 f.). Paragrafen genomför artikel 115.1 och punkten e i del A i bilaga 6 </w:t>
      </w:r>
      <w:r>
        <w:t>till</w:t>
      </w:r>
      <w:r w:rsidRPr="00403067">
        <w:t xml:space="preserve"> EU-direktivet. Övervägandena finns i avsnitt 16.1</w:t>
      </w:r>
      <w:r>
        <w:t>0</w:t>
      </w:r>
      <w:r w:rsidRPr="00403067">
        <w:t>.9.</w:t>
      </w:r>
    </w:p>
    <w:p w14:paraId="2ABD0592" w14:textId="77777777" w:rsidR="00D85371" w:rsidRPr="00403067" w:rsidRDefault="00D85371" w:rsidP="008A7E9A">
      <w:pPr>
        <w:pStyle w:val="Brdtextmedindrag"/>
      </w:pPr>
      <w:r w:rsidRPr="00403067">
        <w:t xml:space="preserve">Ändringen i </w:t>
      </w:r>
      <w:r w:rsidRPr="00403067">
        <w:rPr>
          <w:i/>
        </w:rPr>
        <w:t>första stycket</w:t>
      </w:r>
      <w:r w:rsidRPr="00403067">
        <w:t xml:space="preserve"> innebär att paragrafens tillämpningsområde snävas in till att omfatta </w:t>
      </w:r>
      <w:r>
        <w:t xml:space="preserve">endast </w:t>
      </w:r>
      <w:r w:rsidRPr="00403067">
        <w:t>internetanslutningstjänster och allmänt tillgäng</w:t>
      </w:r>
      <w:r w:rsidRPr="00403067">
        <w:softHyphen/>
        <w:t>liga nummerbaserade interpersonella kommunikationstjänster.</w:t>
      </w:r>
    </w:p>
    <w:p w14:paraId="6CDD0580" w14:textId="77777777" w:rsidR="00555B2B" w:rsidRDefault="00D85371" w:rsidP="008A7E9A">
      <w:pPr>
        <w:pStyle w:val="Brdtextmedindrag"/>
      </w:pPr>
      <w:r w:rsidRPr="00403067">
        <w:t xml:space="preserve">I </w:t>
      </w:r>
      <w:r w:rsidRPr="00403067">
        <w:rPr>
          <w:i/>
        </w:rPr>
        <w:t xml:space="preserve">andra stycket </w:t>
      </w:r>
      <w:r w:rsidRPr="00403067">
        <w:t>införs en skyldighet för tillhandahållare att under tids</w:t>
      </w:r>
      <w:r w:rsidRPr="00403067">
        <w:softHyphen/>
        <w:t>fristen innan fullständig avstängning får ske, dvs. minst tio dagar från av</w:t>
      </w:r>
      <w:r w:rsidRPr="00403067">
        <w:softHyphen/>
        <w:t>brytandet, ge slutanvändaren funktionell tillgång till inter</w:t>
      </w:r>
      <w:r w:rsidRPr="00403067">
        <w:softHyphen/>
        <w:t xml:space="preserve">net. Kravet avser en lägsta tjänstenivå för en internetanslutningstjänst. Kravet motsvarar den tjänstenivå som en adekvat internetanslutningstjänst ska ha kapacitet att stödja. Uttrycket </w:t>
      </w:r>
      <w:r>
        <w:t xml:space="preserve">funktionell tillgång till internet </w:t>
      </w:r>
      <w:r w:rsidRPr="00403067">
        <w:t>har samma innebörd som i 6 kap. 2 §.</w:t>
      </w:r>
      <w:r>
        <w:t xml:space="preserve"> </w:t>
      </w:r>
    </w:p>
    <w:p w14:paraId="308B8AE8" w14:textId="612BF578" w:rsidR="00D85371" w:rsidRPr="00403067" w:rsidRDefault="00D85371" w:rsidP="008A7E9A">
      <w:pPr>
        <w:pStyle w:val="Brdtextmedindrag"/>
      </w:pPr>
      <w:r>
        <w:t>Vidare struktureras stycket om så att det klargörs att en fullständig av</w:t>
      </w:r>
      <w:r w:rsidR="00555B2B">
        <w:softHyphen/>
      </w:r>
      <w:r>
        <w:t>stängning sker först efter det att minst tio dagar har förflutit från avbrytan</w:t>
      </w:r>
      <w:r w:rsidR="00555B2B">
        <w:softHyphen/>
      </w:r>
      <w:r>
        <w:t>det. När ett avbrytande av tillhandahållandet aktualiseras ska tillhanda</w:t>
      </w:r>
      <w:r w:rsidR="00555B2B">
        <w:softHyphen/>
      </w:r>
      <w:r>
        <w:t>hållaren omedelbart underrätta slutanvändaren om detta. En sådan under</w:t>
      </w:r>
      <w:r w:rsidR="00555B2B">
        <w:softHyphen/>
      </w:r>
      <w:r>
        <w:t>rättelse ska alltså ske genast i samband med avbrytandet. Där</w:t>
      </w:r>
      <w:r w:rsidR="00200929">
        <w:softHyphen/>
      </w:r>
      <w:r>
        <w:t>efter kommer slutanvändaren att ha begränsad tillgång till tjänsten under minst tio dagar.</w:t>
      </w:r>
    </w:p>
    <w:p w14:paraId="745CAA17" w14:textId="77777777" w:rsidR="00D85371" w:rsidRPr="00403067" w:rsidRDefault="00D85371" w:rsidP="008A7E9A">
      <w:pPr>
        <w:pStyle w:val="Brdtextmedindrag"/>
      </w:pPr>
      <w:r w:rsidRPr="00403067">
        <w:t xml:space="preserve">I övrigt ändras paragrafen som en följd av att </w:t>
      </w:r>
      <w:r>
        <w:t>uttrycket</w:t>
      </w:r>
      <w:r w:rsidRPr="00403067">
        <w:t xml:space="preserve"> slutanvändare ersätter abonnent i EU-direktivet.</w:t>
      </w:r>
    </w:p>
    <w:p w14:paraId="21F61CF5" w14:textId="77777777" w:rsidR="00D85371" w:rsidRPr="00403067" w:rsidRDefault="00D85371" w:rsidP="008A7E9A">
      <w:pPr>
        <w:pStyle w:val="Rubrik4utannumrering"/>
      </w:pPr>
      <w:r w:rsidRPr="00403067">
        <w:t>Nödkommunikation</w:t>
      </w:r>
    </w:p>
    <w:p w14:paraId="79C1AC5B" w14:textId="77777777" w:rsidR="00D85371" w:rsidRPr="00403067" w:rsidRDefault="00D85371" w:rsidP="008A7E9A">
      <w:pPr>
        <w:pStyle w:val="Brdtext"/>
        <w:rPr>
          <w:sz w:val="18"/>
          <w:szCs w:val="18"/>
        </w:rPr>
      </w:pPr>
      <w:r w:rsidRPr="00403067">
        <w:rPr>
          <w:b/>
          <w:sz w:val="18"/>
          <w:szCs w:val="18"/>
        </w:rPr>
        <w:t>35 §</w:t>
      </w:r>
      <w:r w:rsidRPr="00403067">
        <w:rPr>
          <w:sz w:val="18"/>
          <w:szCs w:val="18"/>
        </w:rPr>
        <w:t>    Den som tillhandahåller ett allmänt elektroniskt kommunikationsnät eller en allmänt tillgänglig nummerbaserad interpersonell kommunikationstjänst ska</w:t>
      </w:r>
    </w:p>
    <w:p w14:paraId="15FE1898" w14:textId="77777777" w:rsidR="00D85371" w:rsidRPr="00403067" w:rsidRDefault="00D85371" w:rsidP="008A7E9A">
      <w:pPr>
        <w:pStyle w:val="Brdtextmedindrag"/>
        <w:rPr>
          <w:sz w:val="18"/>
          <w:szCs w:val="18"/>
        </w:rPr>
      </w:pPr>
      <w:r w:rsidRPr="00403067">
        <w:rPr>
          <w:sz w:val="18"/>
          <w:szCs w:val="18"/>
        </w:rPr>
        <w:t>1. medverka till att nödkommunikation utan avbrott kan förmedlas avgiftsfritt för slut</w:t>
      </w:r>
      <w:r w:rsidRPr="00403067">
        <w:rPr>
          <w:sz w:val="18"/>
          <w:szCs w:val="18"/>
        </w:rPr>
        <w:softHyphen/>
        <w:t>användaren, och</w:t>
      </w:r>
    </w:p>
    <w:p w14:paraId="50024AAC" w14:textId="77777777" w:rsidR="00D85371" w:rsidRPr="00403067" w:rsidRDefault="00D85371" w:rsidP="008A7E9A">
      <w:pPr>
        <w:pStyle w:val="Brdtextmedindrag"/>
        <w:rPr>
          <w:sz w:val="18"/>
          <w:szCs w:val="18"/>
        </w:rPr>
      </w:pPr>
      <w:r w:rsidRPr="00403067">
        <w:rPr>
          <w:sz w:val="18"/>
          <w:szCs w:val="18"/>
        </w:rPr>
        <w:t>2. avgiftsfritt lämna lokaliseringsuppgifter till den som tar emot nödkommu</w:t>
      </w:r>
      <w:r w:rsidRPr="00403067">
        <w:rPr>
          <w:sz w:val="18"/>
          <w:szCs w:val="18"/>
        </w:rPr>
        <w:softHyphen/>
        <w:t>ni</w:t>
      </w:r>
      <w:r w:rsidRPr="00403067">
        <w:rPr>
          <w:sz w:val="18"/>
          <w:szCs w:val="18"/>
        </w:rPr>
        <w:softHyphen/>
        <w:t>ka</w:t>
      </w:r>
      <w:r w:rsidRPr="00403067">
        <w:rPr>
          <w:sz w:val="18"/>
          <w:szCs w:val="18"/>
        </w:rPr>
        <w:softHyphen/>
        <w:t>tion.</w:t>
      </w:r>
    </w:p>
    <w:p w14:paraId="02F77EF5" w14:textId="77777777" w:rsidR="00D85371" w:rsidRPr="00403067" w:rsidRDefault="00D85371" w:rsidP="008A7E9A">
      <w:pPr>
        <w:pStyle w:val="Brdtextmedindrag"/>
        <w:rPr>
          <w:sz w:val="18"/>
          <w:szCs w:val="18"/>
        </w:rPr>
      </w:pPr>
      <w:r w:rsidRPr="00403067">
        <w:rPr>
          <w:sz w:val="18"/>
          <w:szCs w:val="18"/>
        </w:rPr>
        <w:t xml:space="preserve">Den som tar emot nödkommunikation </w:t>
      </w:r>
      <w:r w:rsidRPr="00144804">
        <w:rPr>
          <w:sz w:val="18"/>
          <w:szCs w:val="18"/>
        </w:rPr>
        <w:t>och vidarebefordrar sådan kommunika</w:t>
      </w:r>
      <w:r>
        <w:rPr>
          <w:sz w:val="18"/>
          <w:szCs w:val="18"/>
        </w:rPr>
        <w:softHyphen/>
      </w:r>
      <w:r w:rsidRPr="00144804">
        <w:rPr>
          <w:sz w:val="18"/>
          <w:szCs w:val="18"/>
        </w:rPr>
        <w:t xml:space="preserve">tion till en annan </w:t>
      </w:r>
      <w:r w:rsidRPr="00403067">
        <w:rPr>
          <w:sz w:val="18"/>
          <w:szCs w:val="18"/>
        </w:rPr>
        <w:t xml:space="preserve">alarmeringscentral </w:t>
      </w:r>
      <w:r w:rsidRPr="00144804">
        <w:rPr>
          <w:sz w:val="18"/>
          <w:szCs w:val="18"/>
        </w:rPr>
        <w:t xml:space="preserve">ska se till att även den alarmeringscentral som nödkommunikationen skickas till </w:t>
      </w:r>
      <w:r w:rsidRPr="00403067">
        <w:rPr>
          <w:sz w:val="18"/>
          <w:szCs w:val="18"/>
        </w:rPr>
        <w:t>får tillgång till lokaliseringsuppgifter.</w:t>
      </w:r>
    </w:p>
    <w:p w14:paraId="6BCE21A4" w14:textId="77777777" w:rsidR="00D85371" w:rsidRPr="00403067" w:rsidRDefault="00D85371" w:rsidP="008A7E9A">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w:t>
      </w:r>
      <w:r w:rsidRPr="00403067">
        <w:rPr>
          <w:sz w:val="18"/>
          <w:szCs w:val="18"/>
        </w:rPr>
        <w:softHyphen/>
        <w:t>er om skyldigheterna enligt första stycket och om undan</w:t>
      </w:r>
      <w:r w:rsidRPr="00403067">
        <w:rPr>
          <w:sz w:val="18"/>
          <w:szCs w:val="18"/>
        </w:rPr>
        <w:softHyphen/>
        <w:t>tag från skyldig</w:t>
      </w:r>
      <w:r w:rsidRPr="00403067">
        <w:rPr>
          <w:sz w:val="18"/>
          <w:szCs w:val="18"/>
        </w:rPr>
        <w:softHyphen/>
        <w:t>heter</w:t>
      </w:r>
      <w:r w:rsidRPr="00403067">
        <w:rPr>
          <w:sz w:val="18"/>
          <w:szCs w:val="18"/>
        </w:rPr>
        <w:softHyphen/>
        <w:t>na.</w:t>
      </w:r>
    </w:p>
    <w:p w14:paraId="5DED89F6" w14:textId="77777777" w:rsidR="00D85371" w:rsidRPr="00403067" w:rsidRDefault="00D85371" w:rsidP="008A7E9A">
      <w:pPr>
        <w:pStyle w:val="Brdtextmedindrag"/>
        <w:ind w:firstLine="0"/>
      </w:pPr>
    </w:p>
    <w:p w14:paraId="7CD29D2C" w14:textId="77777777" w:rsidR="00D85371" w:rsidRPr="00403067" w:rsidRDefault="00D85371" w:rsidP="008A7E9A">
      <w:pPr>
        <w:pStyle w:val="Brdtext"/>
      </w:pPr>
      <w:r w:rsidRPr="00403067">
        <w:t>Paragrafen behandlar förmedling av nödkommunikation och tillhanda</w:t>
      </w:r>
      <w:r w:rsidRPr="00403067">
        <w:softHyphen/>
        <w:t>håll</w:t>
      </w:r>
      <w:r w:rsidRPr="00403067">
        <w:softHyphen/>
      </w:r>
      <w:r w:rsidRPr="00313AB5">
        <w:rPr>
          <w:spacing w:val="-2"/>
        </w:rPr>
        <w:t>ande av lokaliseringsuppgifter. Den genomför artiklarna 108 (delvis), 109.1,</w:t>
      </w:r>
      <w:r w:rsidRPr="00403067">
        <w:t xml:space="preserve"> 109.2 och 109.6 i EU-direktivet. Övervägandena finns i av</w:t>
      </w:r>
      <w:r w:rsidRPr="00403067">
        <w:softHyphen/>
        <w:t>snitt 16.1</w:t>
      </w:r>
      <w:r>
        <w:t>1</w:t>
      </w:r>
      <w:r w:rsidRPr="00403067">
        <w:t>.</w:t>
      </w:r>
    </w:p>
    <w:p w14:paraId="36E49606" w14:textId="50DA88C9" w:rsidR="00D85371" w:rsidRPr="00403067" w:rsidRDefault="00D85371" w:rsidP="008A7E9A">
      <w:pPr>
        <w:pStyle w:val="Brdtextmedindrag"/>
      </w:pPr>
      <w:r w:rsidRPr="00403067">
        <w:rPr>
          <w:i/>
          <w:iCs/>
        </w:rPr>
        <w:t>Första stycket</w:t>
      </w:r>
      <w:r w:rsidRPr="00403067">
        <w:t xml:space="preserve"> motsvarar i huvudsak 5 kap. 7 § första stycket 1 och 2 LEK (se prop. 2002/03:110 </w:t>
      </w:r>
      <w:r w:rsidR="00EB24E6">
        <w:t>s. 2</w:t>
      </w:r>
      <w:r w:rsidRPr="00403067">
        <w:t xml:space="preserve">44 f. och 385 och prop. 2010/11:115 </w:t>
      </w:r>
      <w:r w:rsidR="00EB24E6">
        <w:t>s. 1</w:t>
      </w:r>
      <w:r w:rsidRPr="00403067">
        <w:t xml:space="preserve">18 f. och 172 f.). I </w:t>
      </w:r>
      <w:r w:rsidRPr="00403067">
        <w:rPr>
          <w:i/>
          <w:iCs/>
        </w:rPr>
        <w:t xml:space="preserve">punkterna 1 </w:t>
      </w:r>
      <w:r w:rsidRPr="00DA07FF">
        <w:t>och</w:t>
      </w:r>
      <w:r w:rsidRPr="00403067">
        <w:rPr>
          <w:i/>
          <w:iCs/>
        </w:rPr>
        <w:t xml:space="preserve"> 2</w:t>
      </w:r>
      <w:r w:rsidRPr="00403067">
        <w:t xml:space="preserve"> används de</w:t>
      </w:r>
      <w:r>
        <w:t>t</w:t>
      </w:r>
      <w:r w:rsidRPr="00403067">
        <w:t xml:space="preserve"> nya </w:t>
      </w:r>
      <w:r>
        <w:t>uttrycket</w:t>
      </w:r>
      <w:r w:rsidRPr="00403067">
        <w:t xml:space="preserve"> nöd</w:t>
      </w:r>
      <w:r>
        <w:softHyphen/>
      </w:r>
      <w:r w:rsidRPr="00403067">
        <w:t>kom</w:t>
      </w:r>
      <w:r w:rsidRPr="00403067">
        <w:softHyphen/>
        <w:t>mun</w:t>
      </w:r>
      <w:r w:rsidRPr="00403067">
        <w:softHyphen/>
        <w:t>ika</w:t>
      </w:r>
      <w:r w:rsidRPr="00403067">
        <w:softHyphen/>
        <w:t>tion. Nödkommunikation definier</w:t>
      </w:r>
      <w:r w:rsidRPr="00403067">
        <w:softHyphen/>
        <w:t>as i 1 kap. 7 §.</w:t>
      </w:r>
    </w:p>
    <w:p w14:paraId="7A5C3387" w14:textId="77777777" w:rsidR="00D85371" w:rsidRPr="00403067" w:rsidRDefault="00D85371" w:rsidP="008A7E9A">
      <w:pPr>
        <w:pStyle w:val="Brdtextmedindrag"/>
      </w:pPr>
      <w:r w:rsidRPr="00403067">
        <w:t>Skyldigheterna gäller för tillhanda</w:t>
      </w:r>
      <w:r w:rsidRPr="00403067">
        <w:softHyphen/>
        <w:t>hållare av allmänna elektroniska kom</w:t>
      </w:r>
      <w:r w:rsidRPr="00403067">
        <w:softHyphen/>
        <w:t>mun</w:t>
      </w:r>
      <w:r w:rsidRPr="00403067">
        <w:softHyphen/>
        <w:t>ika</w:t>
      </w:r>
      <w:r w:rsidRPr="00403067">
        <w:softHyphen/>
        <w:t>tionsnät och allmänt tillgängliga nummer</w:t>
      </w:r>
      <w:r w:rsidRPr="00403067">
        <w:softHyphen/>
        <w:t>baserade inter</w:t>
      </w:r>
      <w:r w:rsidRPr="00403067">
        <w:softHyphen/>
        <w:t>person</w:t>
      </w:r>
      <w:r w:rsidRPr="00403067">
        <w:softHyphen/>
        <w:t>ella kommunikations</w:t>
      </w:r>
      <w:r w:rsidRPr="00403067">
        <w:softHyphen/>
        <w:t>tjänster. Även om definitionen av nödkommu</w:t>
      </w:r>
      <w:r w:rsidRPr="00403067">
        <w:softHyphen/>
        <w:t>ni</w:t>
      </w:r>
      <w:r w:rsidRPr="00403067">
        <w:softHyphen/>
        <w:t>ka</w:t>
      </w:r>
      <w:r w:rsidRPr="00403067">
        <w:softHyphen/>
        <w:t>tion i sig har ett vidare tillämpningsområde</w:t>
      </w:r>
      <w:r>
        <w:t>,</w:t>
      </w:r>
      <w:r w:rsidRPr="00403067">
        <w:t xml:space="preserve"> är skyldigheterna alltså begränsade till tillhandahållandet av sådana tjänster.</w:t>
      </w:r>
    </w:p>
    <w:p w14:paraId="3E31A998" w14:textId="77777777" w:rsidR="00D85371" w:rsidRPr="00403067" w:rsidRDefault="00D85371" w:rsidP="008A7E9A">
      <w:pPr>
        <w:pStyle w:val="Brdtextmedindrag"/>
      </w:pPr>
      <w:r w:rsidRPr="00403067">
        <w:lastRenderedPageBreak/>
        <w:t xml:space="preserve">I </w:t>
      </w:r>
      <w:r w:rsidRPr="00403067">
        <w:rPr>
          <w:i/>
          <w:iCs/>
        </w:rPr>
        <w:t>punkten 1</w:t>
      </w:r>
      <w:r w:rsidRPr="00403067">
        <w:t xml:space="preserve"> preciseras skyldigheten på det sättet att för</w:t>
      </w:r>
      <w:r w:rsidRPr="00403067">
        <w:softHyphen/>
        <w:t>medling</w:t>
      </w:r>
      <w:r w:rsidRPr="00403067">
        <w:softHyphen/>
        <w:t>en ska kunna ske avgiftsfritt för slutanvändaren. Det</w:t>
      </w:r>
      <w:r>
        <w:t>ta</w:t>
      </w:r>
      <w:r w:rsidRPr="00403067">
        <w:t xml:space="preserve"> innebär</w:t>
      </w:r>
      <w:r>
        <w:t xml:space="preserve"> inte någon ändring i sak.</w:t>
      </w:r>
      <w:r w:rsidRPr="00403067">
        <w:t xml:space="preserve"> Den motringning som alarmerings</w:t>
      </w:r>
      <w:r w:rsidRPr="00403067">
        <w:softHyphen/>
        <w:t>centralen kan göra till ett fordon via systemet för s.k. eCall omfattas av skyldig</w:t>
      </w:r>
      <w:r w:rsidRPr="00403067">
        <w:softHyphen/>
        <w:t>heten.</w:t>
      </w:r>
    </w:p>
    <w:p w14:paraId="12440742" w14:textId="77777777" w:rsidR="00D85371" w:rsidRPr="00403067" w:rsidRDefault="00D85371" w:rsidP="008A7E9A">
      <w:pPr>
        <w:pStyle w:val="Brdtextmedindrag"/>
        <w:rPr>
          <w:iCs/>
        </w:rPr>
      </w:pPr>
      <w:r w:rsidRPr="00403067">
        <w:rPr>
          <w:i/>
        </w:rPr>
        <w:t xml:space="preserve">Andra stycket </w:t>
      </w:r>
      <w:r w:rsidRPr="00403067">
        <w:rPr>
          <w:iCs/>
        </w:rPr>
        <w:t xml:space="preserve">är nytt. </w:t>
      </w:r>
      <w:r>
        <w:rPr>
          <w:iCs/>
        </w:rPr>
        <w:t>L</w:t>
      </w:r>
      <w:r w:rsidRPr="00403067">
        <w:rPr>
          <w:iCs/>
        </w:rPr>
        <w:t>okaliserings</w:t>
      </w:r>
      <w:r w:rsidRPr="00403067">
        <w:rPr>
          <w:iCs/>
        </w:rPr>
        <w:softHyphen/>
        <w:t>uppgift</w:t>
      </w:r>
      <w:r w:rsidRPr="00403067">
        <w:rPr>
          <w:iCs/>
        </w:rPr>
        <w:softHyphen/>
        <w:t>er ska tillgängliggöras för den alarmeringscentral som faktiskt hanterar larmet. I EU-direktivet används uttrycket den lämpligaste alarmerings</w:t>
      </w:r>
      <w:r w:rsidRPr="00403067">
        <w:rPr>
          <w:iCs/>
        </w:rPr>
        <w:softHyphen/>
        <w:t>centralen, som definieras i arti</w:t>
      </w:r>
      <w:r>
        <w:rPr>
          <w:iCs/>
        </w:rPr>
        <w:softHyphen/>
      </w:r>
      <w:r w:rsidRPr="00403067">
        <w:rPr>
          <w:iCs/>
        </w:rPr>
        <w:t>kel</w:t>
      </w:r>
      <w:r>
        <w:rPr>
          <w:iCs/>
        </w:rPr>
        <w:t> </w:t>
      </w:r>
      <w:r w:rsidRPr="00403067">
        <w:rPr>
          <w:iCs/>
        </w:rPr>
        <w:t>2.37. Det som avses är den alarmerings</w:t>
      </w:r>
      <w:r w:rsidRPr="00403067">
        <w:rPr>
          <w:iCs/>
        </w:rPr>
        <w:softHyphen/>
        <w:t>central som har utsetts att ta hand om nödkommunikation från ett visst område eller av en viss typ. Det gäller t.ex. polisen, sjö- och flygräddning</w:t>
      </w:r>
      <w:r w:rsidRPr="00403067">
        <w:rPr>
          <w:iCs/>
        </w:rPr>
        <w:softHyphen/>
        <w:t>en och alarmeringscentraler som drivs i egen regi av vissa regioner.</w:t>
      </w:r>
      <w:r>
        <w:rPr>
          <w:iCs/>
        </w:rPr>
        <w:t xml:space="preserve"> I fall där SOS Alarm Sverige AB vidarekopplar ett nödsamtal till en sådan alarmeringscentral ska alltså bolaget säkerställa att lokaliserings</w:t>
      </w:r>
      <w:r>
        <w:rPr>
          <w:iCs/>
        </w:rPr>
        <w:softHyphen/>
        <w:t>uppgifterna följer med.</w:t>
      </w:r>
    </w:p>
    <w:p w14:paraId="56D73D0D" w14:textId="15E8640C" w:rsidR="00D85371" w:rsidRPr="00403067" w:rsidRDefault="00D85371" w:rsidP="008A7E9A">
      <w:pPr>
        <w:pStyle w:val="Brdtextmedindrag"/>
      </w:pPr>
      <w:r w:rsidRPr="00403067">
        <w:rPr>
          <w:i/>
        </w:rPr>
        <w:t>Tredje stycket</w:t>
      </w:r>
      <w:r w:rsidRPr="00403067">
        <w:t xml:space="preserve"> motsvarar i sak 5 kap. 7 § tredje stycket LEK (se prop. 2002/03:110 </w:t>
      </w:r>
      <w:r w:rsidR="00EB24E6">
        <w:t>s. 3</w:t>
      </w:r>
      <w:r w:rsidRPr="00403067">
        <w:t xml:space="preserve">86, prop. 2008/09:159 </w:t>
      </w:r>
      <w:r w:rsidR="00EB24E6">
        <w:t>s. 1</w:t>
      </w:r>
      <w:r w:rsidRPr="00403067">
        <w:t xml:space="preserve">6 och 21 och prop. 2010/11: 115 </w:t>
      </w:r>
      <w:r w:rsidR="00EB24E6">
        <w:t>s. 1</w:t>
      </w:r>
      <w:r w:rsidRPr="00403067">
        <w:t xml:space="preserve">18 f. och 173 f.). Utformningen av bemyndigandet ändras. Liksom </w:t>
      </w:r>
      <w:r>
        <w:t xml:space="preserve">enligt LEK </w:t>
      </w:r>
      <w:r w:rsidRPr="00403067">
        <w:t>kan föreskrifter meddelas om skyldigheternas omfattning, t.ex. i fråga om de krav som ska uppfyllas vid förmedling av nödkommu</w:t>
      </w:r>
      <w:r>
        <w:softHyphen/>
      </w:r>
      <w:r w:rsidRPr="00403067">
        <w:t>ni</w:t>
      </w:r>
      <w:r>
        <w:softHyphen/>
      </w:r>
      <w:r w:rsidRPr="00403067">
        <w:t>ka</w:t>
      </w:r>
      <w:r>
        <w:softHyphen/>
      </w:r>
      <w:r w:rsidRPr="00403067">
        <w:t>tion, vilka lokaliserings</w:t>
      </w:r>
      <w:r w:rsidRPr="00403067">
        <w:softHyphen/>
        <w:t>uppgifter som ska lämnas och de krav som ska uppfyllas vid tillhandahållandet av uppgifterna. I sådana fall där det inte är tekniskt möjligt att lämna detaljerade lokaliseringsuppgifter kan före</w:t>
      </w:r>
      <w:r>
        <w:softHyphen/>
      </w:r>
      <w:r w:rsidRPr="00403067">
        <w:t xml:space="preserve">skrifter meddelas som tar hänsyn till de förutsättningar som olika tekniska lösningar för tjänsterna ger (jfr prop. 2010/11:115 </w:t>
      </w:r>
      <w:r w:rsidR="00EB24E6">
        <w:t>s. 1</w:t>
      </w:r>
      <w:r w:rsidRPr="00403067">
        <w:t>73). Med stöd av bemyndigandet kan föreskrifter också meddelas om undantag från skyl</w:t>
      </w:r>
      <w:r w:rsidRPr="00403067">
        <w:softHyphen/>
        <w:t>dig</w:t>
      </w:r>
      <w:r w:rsidRPr="00403067">
        <w:softHyphen/>
        <w:t>heterna.</w:t>
      </w:r>
    </w:p>
    <w:p w14:paraId="1A4DFFE8" w14:textId="77777777" w:rsidR="00D85371" w:rsidRPr="00403067" w:rsidRDefault="00D85371" w:rsidP="008A7E9A">
      <w:pPr>
        <w:pStyle w:val="Brdtextmedindrag"/>
        <w:ind w:firstLine="0"/>
      </w:pPr>
    </w:p>
    <w:p w14:paraId="3D5F1523" w14:textId="77777777" w:rsidR="00D85371" w:rsidRPr="00403067" w:rsidRDefault="00D85371" w:rsidP="008A7E9A">
      <w:pPr>
        <w:pStyle w:val="Brdtext"/>
        <w:rPr>
          <w:sz w:val="18"/>
          <w:szCs w:val="18"/>
        </w:rPr>
      </w:pPr>
      <w:r w:rsidRPr="00403067">
        <w:rPr>
          <w:b/>
          <w:sz w:val="18"/>
          <w:szCs w:val="18"/>
        </w:rPr>
        <w:t>36 §</w:t>
      </w:r>
      <w:r w:rsidRPr="00403067">
        <w:rPr>
          <w:sz w:val="18"/>
          <w:szCs w:val="18"/>
        </w:rPr>
        <w:t>    Den som tillhandahåller en allmänt tillgänglig mobil nummerbaserad inter</w:t>
      </w:r>
      <w:r w:rsidRPr="00403067">
        <w:rPr>
          <w:sz w:val="18"/>
          <w:szCs w:val="18"/>
        </w:rPr>
        <w:softHyphen/>
        <w:t xml:space="preserve">personell kommunikationstjänst ska vid en olycka eller en annan allvarlig händelse i samhället avgiftsfritt medverka till att förmedla meddelanden som är av vikt för allmänheten och som ska skydda människor, egendom eller miljö. Meddelandena ska förmedlas till terminalutrustning som </w:t>
      </w:r>
      <w:r>
        <w:rPr>
          <w:sz w:val="18"/>
          <w:szCs w:val="18"/>
        </w:rPr>
        <w:t xml:space="preserve">har </w:t>
      </w:r>
      <w:r w:rsidRPr="00403067">
        <w:rPr>
          <w:sz w:val="18"/>
          <w:szCs w:val="18"/>
        </w:rPr>
        <w:t>använts inom ett angivet geografiskt om</w:t>
      </w:r>
      <w:r w:rsidRPr="00403067">
        <w:rPr>
          <w:sz w:val="18"/>
          <w:szCs w:val="18"/>
        </w:rPr>
        <w:softHyphen/>
        <w:t>råde som berörs av olyckan eller händelsen.</w:t>
      </w:r>
    </w:p>
    <w:p w14:paraId="03BABFDA" w14:textId="77777777" w:rsidR="00D85371" w:rsidRPr="00403067" w:rsidRDefault="00D85371" w:rsidP="008A7E9A">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undantag från skyldigheten.</w:t>
      </w:r>
    </w:p>
    <w:p w14:paraId="2E5EC365" w14:textId="77777777" w:rsidR="00D85371" w:rsidRPr="00403067" w:rsidRDefault="00D85371" w:rsidP="008A7E9A">
      <w:pPr>
        <w:pStyle w:val="Brdtextmedindrag"/>
        <w:ind w:firstLine="0"/>
      </w:pPr>
    </w:p>
    <w:p w14:paraId="047AD230" w14:textId="486A92F6" w:rsidR="00D85371" w:rsidRPr="00403067" w:rsidRDefault="00D85371" w:rsidP="008A7E9A">
      <w:pPr>
        <w:pStyle w:val="Brdtext"/>
      </w:pPr>
      <w:r w:rsidRPr="00403067">
        <w:t>Paragrafen behandlar s.k. viktiga meddelanden till allmänheten (VMA)</w:t>
      </w:r>
      <w:r>
        <w:t xml:space="preserve"> som skickas ut till mobiltelefoner som har använts inom ett visst geogra</w:t>
      </w:r>
      <w:r>
        <w:softHyphen/>
        <w:t>fiskt område</w:t>
      </w:r>
      <w:r w:rsidRPr="00403067">
        <w:t xml:space="preserve">. Den motsvarar 5 kap. 7 d § LEK (se prop. 2016/17:113 </w:t>
      </w:r>
      <w:r w:rsidR="00EB24E6">
        <w:t>s. 7</w:t>
      </w:r>
      <w:r w:rsidRPr="00403067">
        <w:t> f. och 28). Paragrafen genomför artikel 110.1 i EU-direktivet. Över</w:t>
      </w:r>
      <w:r w:rsidR="00200929">
        <w:softHyphen/>
      </w:r>
      <w:r w:rsidRPr="00403067">
        <w:t>vägandena finns i avsnitt 16.1</w:t>
      </w:r>
      <w:r>
        <w:t>2</w:t>
      </w:r>
      <w:r w:rsidRPr="00403067">
        <w:t>.</w:t>
      </w:r>
    </w:p>
    <w:p w14:paraId="76DE1C67" w14:textId="433921EB" w:rsidR="00D85371" w:rsidRPr="00403067" w:rsidRDefault="00D85371" w:rsidP="008A7E9A">
      <w:pPr>
        <w:pStyle w:val="Brdtextmedindrag"/>
      </w:pPr>
      <w:r>
        <w:t>I</w:t>
      </w:r>
      <w:r w:rsidRPr="00403067">
        <w:t xml:space="preserve"> </w:t>
      </w:r>
      <w:r w:rsidRPr="00403067">
        <w:rPr>
          <w:i/>
        </w:rPr>
        <w:t>första stycket</w:t>
      </w:r>
      <w:r w:rsidRPr="00403067">
        <w:t xml:space="preserve"> </w:t>
      </w:r>
      <w:r>
        <w:t>ändras sättet att uttrycka den tjänst som omfattas av skyl</w:t>
      </w:r>
      <w:r w:rsidR="00200929">
        <w:softHyphen/>
      </w:r>
      <w:r>
        <w:t>digheten. Uttrycket ”mobil nummerbaserad inter</w:t>
      </w:r>
      <w:r>
        <w:softHyphen/>
        <w:t>personell kommunika</w:t>
      </w:r>
      <w:r w:rsidR="00200929">
        <w:softHyphen/>
      </w:r>
      <w:r>
        <w:t>tionstjänst” ersätter det hittillsvarande uttrycket ”telefonitjänst till mobil nätanslut</w:t>
      </w:r>
      <w:r>
        <w:softHyphen/>
        <w:t>nings</w:t>
      </w:r>
      <w:r>
        <w:softHyphen/>
        <w:t xml:space="preserve">punkt”. Ändringen </w:t>
      </w:r>
      <w:r w:rsidRPr="00403067">
        <w:t>är en följd av de nya typer av elektro</w:t>
      </w:r>
      <w:r w:rsidR="00200929">
        <w:softHyphen/>
      </w:r>
      <w:r w:rsidRPr="00403067">
        <w:t>niska kommunikationstjänster som definieras i direktivet. Tillämpnings</w:t>
      </w:r>
      <w:r>
        <w:softHyphen/>
      </w:r>
      <w:r w:rsidRPr="00403067">
        <w:t>området för paragrafen är mobila nummerbaserade inter</w:t>
      </w:r>
      <w:r>
        <w:softHyphen/>
      </w:r>
      <w:r w:rsidRPr="00403067">
        <w:t>perso</w:t>
      </w:r>
      <w:r>
        <w:softHyphen/>
      </w:r>
      <w:r w:rsidRPr="00403067">
        <w:t>nella kom</w:t>
      </w:r>
      <w:r w:rsidR="00200929">
        <w:softHyphen/>
      </w:r>
      <w:r w:rsidRPr="00403067">
        <w:t>munika</w:t>
      </w:r>
      <w:r w:rsidRPr="00403067">
        <w:softHyphen/>
        <w:t>tionstjänster som är allmänt tillgängliga.</w:t>
      </w:r>
    </w:p>
    <w:p w14:paraId="41F498A0" w14:textId="77777777" w:rsidR="00D85371" w:rsidRPr="00403067" w:rsidRDefault="00D85371" w:rsidP="008A7E9A">
      <w:pPr>
        <w:pStyle w:val="Rubrik4utannumrering"/>
      </w:pPr>
      <w:r w:rsidRPr="00403067">
        <w:lastRenderedPageBreak/>
        <w:t>Slutanvändare med funktionsnedsättning</w:t>
      </w:r>
    </w:p>
    <w:p w14:paraId="5F8FF9AE" w14:textId="77777777" w:rsidR="00D85371" w:rsidRPr="00403067" w:rsidRDefault="00D85371" w:rsidP="008A7E9A">
      <w:pPr>
        <w:pStyle w:val="Brdtext"/>
        <w:rPr>
          <w:sz w:val="18"/>
          <w:szCs w:val="18"/>
        </w:rPr>
      </w:pPr>
      <w:r w:rsidRPr="00403067">
        <w:rPr>
          <w:b/>
          <w:sz w:val="18"/>
          <w:szCs w:val="18"/>
        </w:rPr>
        <w:t>37 §</w:t>
      </w:r>
      <w:r w:rsidRPr="00403067">
        <w:rPr>
          <w:sz w:val="18"/>
          <w:szCs w:val="18"/>
        </w:rPr>
        <w:t>    Den som tillhandahåller en allmänt tillgänglig elektronisk kommunika</w:t>
      </w:r>
      <w:r w:rsidRPr="00403067">
        <w:rPr>
          <w:sz w:val="18"/>
          <w:szCs w:val="18"/>
        </w:rPr>
        <w:softHyphen/>
        <w:t>tions</w:t>
      </w:r>
      <w:r w:rsidRPr="00403067">
        <w:rPr>
          <w:sz w:val="18"/>
          <w:szCs w:val="18"/>
        </w:rPr>
        <w:softHyphen/>
        <w:t>tjänst ska ta hänsyn till de behov som slutanvändare med funktionsnedsättning har av att</w:t>
      </w:r>
    </w:p>
    <w:p w14:paraId="316A73F6" w14:textId="77777777" w:rsidR="00D85371" w:rsidRPr="00403067" w:rsidRDefault="00D85371" w:rsidP="008A7E9A">
      <w:pPr>
        <w:pStyle w:val="Brdtextmedindrag"/>
        <w:rPr>
          <w:sz w:val="18"/>
          <w:szCs w:val="18"/>
        </w:rPr>
      </w:pPr>
      <w:r w:rsidRPr="00403067">
        <w:rPr>
          <w:sz w:val="18"/>
          <w:szCs w:val="18"/>
        </w:rPr>
        <w:t>1. få tillgång till elektroniska kommunikationstjänster, inklusive tillhörande avtals</w:t>
      </w:r>
      <w:r w:rsidRPr="00403067">
        <w:rPr>
          <w:sz w:val="18"/>
          <w:szCs w:val="18"/>
        </w:rPr>
        <w:softHyphen/>
        <w:t>information, i samma utsträckning som flertalet slutanvändare, och</w:t>
      </w:r>
    </w:p>
    <w:p w14:paraId="5BEF5F7C" w14:textId="77777777" w:rsidR="00D85371" w:rsidRDefault="00D85371" w:rsidP="008A7E9A">
      <w:pPr>
        <w:pStyle w:val="Brdtextmedindrag"/>
        <w:rPr>
          <w:sz w:val="18"/>
          <w:szCs w:val="18"/>
        </w:rPr>
      </w:pPr>
      <w:r w:rsidRPr="00403067">
        <w:rPr>
          <w:sz w:val="18"/>
          <w:szCs w:val="18"/>
        </w:rPr>
        <w:t>2. kunna dra nytta av ett utbud av företag och tjänster som är likvärdigt med det som flertalet slutanvändare har tillgång till.</w:t>
      </w:r>
    </w:p>
    <w:p w14:paraId="092EFDF4" w14:textId="01D70659" w:rsidR="00D85371" w:rsidRDefault="00D85371" w:rsidP="008A7E9A">
      <w:pPr>
        <w:pStyle w:val="Brdtextmedindrag"/>
        <w:rPr>
          <w:sz w:val="18"/>
          <w:szCs w:val="18"/>
        </w:rPr>
      </w:pPr>
      <w:r>
        <w:rPr>
          <w:sz w:val="18"/>
          <w:szCs w:val="18"/>
        </w:rPr>
        <w:t>Första stycket gäller inte för en tillhandahållare som är ett mikroföretag om före</w:t>
      </w:r>
      <w:r w:rsidR="00200929">
        <w:rPr>
          <w:sz w:val="18"/>
          <w:szCs w:val="18"/>
        </w:rPr>
        <w:softHyphen/>
      </w:r>
      <w:r>
        <w:rPr>
          <w:sz w:val="18"/>
          <w:szCs w:val="18"/>
        </w:rPr>
        <w:t>taget tillhandahåller endast nummer</w:t>
      </w:r>
      <w:r>
        <w:rPr>
          <w:sz w:val="18"/>
          <w:szCs w:val="18"/>
        </w:rPr>
        <w:softHyphen/>
        <w:t>oberoende interpersonella kommunika</w:t>
      </w:r>
      <w:r>
        <w:rPr>
          <w:sz w:val="18"/>
          <w:szCs w:val="18"/>
        </w:rPr>
        <w:softHyphen/>
        <w:t>tions</w:t>
      </w:r>
      <w:r>
        <w:rPr>
          <w:sz w:val="18"/>
          <w:szCs w:val="18"/>
        </w:rPr>
        <w:softHyphen/>
        <w:t>tjänster. Tillhandahållaren ska, innan ett avtal ingås, informera slutanvän</w:t>
      </w:r>
      <w:r>
        <w:rPr>
          <w:sz w:val="18"/>
          <w:szCs w:val="18"/>
        </w:rPr>
        <w:softHyphen/>
        <w:t>da</w:t>
      </w:r>
      <w:r>
        <w:rPr>
          <w:sz w:val="18"/>
          <w:szCs w:val="18"/>
        </w:rPr>
        <w:softHyphen/>
        <w:t>ren om detta.</w:t>
      </w:r>
    </w:p>
    <w:p w14:paraId="6AD12E50" w14:textId="77777777" w:rsidR="00D85371" w:rsidRDefault="00D85371" w:rsidP="008A7E9A">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de krav som ska uppfyllas vid tillhandahållandet av tjänsten</w:t>
      </w:r>
      <w:r>
        <w:rPr>
          <w:sz w:val="18"/>
          <w:szCs w:val="18"/>
        </w:rPr>
        <w:t xml:space="preserve"> enligt första stycket</w:t>
      </w:r>
      <w:r w:rsidRPr="00403067">
        <w:rPr>
          <w:sz w:val="18"/>
          <w:szCs w:val="18"/>
        </w:rPr>
        <w:t>.</w:t>
      </w:r>
    </w:p>
    <w:p w14:paraId="75EAA780" w14:textId="77777777" w:rsidR="00D85371" w:rsidRPr="00403067" w:rsidRDefault="00D85371" w:rsidP="008A7E9A">
      <w:pPr>
        <w:pStyle w:val="Brdtextmedindrag"/>
        <w:ind w:firstLine="0"/>
      </w:pPr>
    </w:p>
    <w:p w14:paraId="4628BDD4" w14:textId="0E2ABA23" w:rsidR="00D85371" w:rsidRPr="00403067" w:rsidRDefault="00D85371" w:rsidP="008A7E9A">
      <w:pPr>
        <w:pStyle w:val="Brdtext"/>
      </w:pPr>
      <w:r w:rsidRPr="00403067">
        <w:t>Paragrafen behandlar likvärdig tillgång och likvärdigt utbud för slut</w:t>
      </w:r>
      <w:r w:rsidRPr="00403067">
        <w:softHyphen/>
        <w:t>an</w:t>
      </w:r>
      <w:r w:rsidRPr="00403067">
        <w:softHyphen/>
        <w:t>vän</w:t>
      </w:r>
      <w:r w:rsidRPr="00403067">
        <w:softHyphen/>
        <w:t>da</w:t>
      </w:r>
      <w:r w:rsidRPr="00403067">
        <w:softHyphen/>
        <w:t xml:space="preserve">re med funktionsnedsättning. Den motsvarar i huvudsak 5 kap. 6 e § LEK (se prop. 2010/11:115 </w:t>
      </w:r>
      <w:r w:rsidR="00EB24E6">
        <w:t>s. 1</w:t>
      </w:r>
      <w:r w:rsidRPr="00403067">
        <w:t>19 f. och 172). Paragrafen genomför arti</w:t>
      </w:r>
      <w:r w:rsidRPr="00403067">
        <w:softHyphen/>
        <w:t>k</w:t>
      </w:r>
      <w:r>
        <w:t xml:space="preserve">larna 98 och </w:t>
      </w:r>
      <w:r w:rsidRPr="00403067">
        <w:t>111.1 i EU-direktivet. Övervägandena finns i avsnitt </w:t>
      </w:r>
      <w:r>
        <w:t xml:space="preserve">16.3 och </w:t>
      </w:r>
      <w:r w:rsidRPr="00403067">
        <w:t>16.1</w:t>
      </w:r>
      <w:r>
        <w:t>3</w:t>
      </w:r>
      <w:r w:rsidRPr="00403067">
        <w:t>.</w:t>
      </w:r>
    </w:p>
    <w:p w14:paraId="24075040" w14:textId="77777777" w:rsidR="00D85371" w:rsidRDefault="00D85371" w:rsidP="008A7E9A">
      <w:pPr>
        <w:pStyle w:val="Brdtextmedindrag"/>
      </w:pPr>
      <w:r w:rsidRPr="00403067">
        <w:t xml:space="preserve">Ändringen i </w:t>
      </w:r>
      <w:r w:rsidRPr="00403067">
        <w:rPr>
          <w:i/>
        </w:rPr>
        <w:t xml:space="preserve">första stycket punkten 1 </w:t>
      </w:r>
      <w:r w:rsidRPr="00403067">
        <w:t xml:space="preserve">är ett förtydligande av att tillgång till tjänsterna även innefattar tillhörande avtalsinformation. Bestämmelser om information som ska lämnas innan ett avtal ingås finns i </w:t>
      </w:r>
      <w:r>
        <w:t>1</w:t>
      </w:r>
      <w:r w:rsidRPr="00403067">
        <w:t>–</w:t>
      </w:r>
      <w:r>
        <w:t>3</w:t>
      </w:r>
      <w:r w:rsidRPr="00403067">
        <w:t> §§.</w:t>
      </w:r>
    </w:p>
    <w:p w14:paraId="479E5FBF" w14:textId="4779EB98" w:rsidR="00D85371" w:rsidRPr="00403067" w:rsidRDefault="00D85371" w:rsidP="008A7E9A">
      <w:pPr>
        <w:pStyle w:val="Brdtextmedindrag"/>
      </w:pPr>
      <w:r w:rsidRPr="002A0D25">
        <w:rPr>
          <w:i/>
          <w:iCs/>
        </w:rPr>
        <w:t>Andra stycket</w:t>
      </w:r>
      <w:r w:rsidRPr="00223EAA">
        <w:t xml:space="preserve"> </w:t>
      </w:r>
      <w:r>
        <w:t>är nytt. V</w:t>
      </w:r>
      <w:r w:rsidRPr="00223EAA">
        <w:t xml:space="preserve">issa </w:t>
      </w:r>
      <w:r>
        <w:t xml:space="preserve">tillhandahållare undantas </w:t>
      </w:r>
      <w:r w:rsidRPr="00223EAA">
        <w:t xml:space="preserve">från skyldigheten enligt </w:t>
      </w:r>
      <w:r>
        <w:t>första stycket</w:t>
      </w:r>
      <w:r w:rsidRPr="00223EAA">
        <w:t>. Den omfattar inte mikro</w:t>
      </w:r>
      <w:r>
        <w:softHyphen/>
      </w:r>
      <w:r w:rsidRPr="00223EAA">
        <w:t>företag som uteslutande till</w:t>
      </w:r>
      <w:r>
        <w:softHyphen/>
      </w:r>
      <w:r w:rsidRPr="00223EAA">
        <w:t>handa</w:t>
      </w:r>
      <w:r>
        <w:softHyphen/>
      </w:r>
      <w:r w:rsidRPr="00223EAA">
        <w:t>håller nummeroberoende interpersonella kommunikations</w:t>
      </w:r>
      <w:r>
        <w:softHyphen/>
      </w:r>
      <w:r w:rsidRPr="00223EAA">
        <w:t>tjänster. Om ett mikroföretag tillhandahåller även andra elektroniska kom</w:t>
      </w:r>
      <w:r>
        <w:softHyphen/>
      </w:r>
      <w:r w:rsidRPr="00223EAA">
        <w:t>mu</w:t>
      </w:r>
      <w:r>
        <w:softHyphen/>
      </w:r>
      <w:r w:rsidRPr="00223EAA">
        <w:t>nika</w:t>
      </w:r>
      <w:r w:rsidR="008726DB">
        <w:softHyphen/>
      </w:r>
      <w:r w:rsidRPr="00223EAA">
        <w:t>tionstjänster, gäller inte undantaget. Innan ett avtal ingås ska ett sådant före</w:t>
      </w:r>
      <w:r w:rsidR="008726DB">
        <w:softHyphen/>
      </w:r>
      <w:r w:rsidRPr="00223EAA">
        <w:t xml:space="preserve">tag som omfattas av undantaget informera </w:t>
      </w:r>
      <w:r>
        <w:t xml:space="preserve">slutanvändaren </w:t>
      </w:r>
      <w:r w:rsidRPr="00223EAA">
        <w:t>om att till</w:t>
      </w:r>
      <w:r w:rsidR="008726DB">
        <w:softHyphen/>
      </w:r>
      <w:r w:rsidRPr="00223EAA">
        <w:t xml:space="preserve">handahållaren är undantagen från det </w:t>
      </w:r>
      <w:r>
        <w:t>slutanvändars</w:t>
      </w:r>
      <w:r w:rsidRPr="00223EAA">
        <w:t>kydd som paragra</w:t>
      </w:r>
      <w:r>
        <w:softHyphen/>
      </w:r>
      <w:r w:rsidRPr="00223EAA">
        <w:t xml:space="preserve">fen innebär. </w:t>
      </w:r>
      <w:r>
        <w:t xml:space="preserve">Undantaget är detsamma som i 7 § och 30 § tredje stycket. </w:t>
      </w:r>
      <w:r w:rsidRPr="00223EAA">
        <w:t>Mikro</w:t>
      </w:r>
      <w:r w:rsidR="008726DB">
        <w:softHyphen/>
      </w:r>
      <w:r w:rsidRPr="00223EAA">
        <w:t>företag definieras i 1</w:t>
      </w:r>
      <w:r>
        <w:t> </w:t>
      </w:r>
      <w:r w:rsidRPr="00223EAA">
        <w:t>kap.</w:t>
      </w:r>
      <w:r>
        <w:t> </w:t>
      </w:r>
      <w:r w:rsidRPr="00223EAA">
        <w:t>7</w:t>
      </w:r>
      <w:r>
        <w:t> </w:t>
      </w:r>
      <w:r w:rsidRPr="00223EAA">
        <w:t>§.</w:t>
      </w:r>
    </w:p>
    <w:p w14:paraId="21CBFA94" w14:textId="0B911B68" w:rsidR="00D85371" w:rsidRPr="00403067" w:rsidRDefault="00D85371" w:rsidP="008A7E9A">
      <w:pPr>
        <w:pStyle w:val="Brdtextmedindrag"/>
      </w:pPr>
      <w:r w:rsidRPr="00403067">
        <w:t xml:space="preserve">Med stöd av bemyndigandet i </w:t>
      </w:r>
      <w:r w:rsidRPr="00574334">
        <w:rPr>
          <w:i/>
          <w:iCs/>
        </w:rPr>
        <w:t>tredje</w:t>
      </w:r>
      <w:r w:rsidRPr="00403067">
        <w:rPr>
          <w:i/>
          <w:iCs/>
        </w:rPr>
        <w:t xml:space="preserve"> stycket</w:t>
      </w:r>
      <w:r w:rsidRPr="00403067">
        <w:t xml:space="preserve"> kan föreskrifter meddelas om de krav som ska uppfyllas vid tillhandahållandet av en tjänst för att skyldigheten enligt första stycket ska anses fullgjord. Utformningen av bemyndigandet ändras. Vad som </w:t>
      </w:r>
      <w:r>
        <w:t xml:space="preserve">omfattas av skyldigheten </w:t>
      </w:r>
      <w:r w:rsidRPr="00403067">
        <w:t>är beroende av utvecklingen på området. Det är möjligt att meddela före</w:t>
      </w:r>
      <w:r w:rsidRPr="00403067">
        <w:softHyphen/>
        <w:t>skrifter som preciserar innebörden av skyldigheten med hänsyn till politiska mål och proportionalitetsprincipen</w:t>
      </w:r>
      <w:r>
        <w:t>, som allmänt gäller inom förvaltningsrätten (se avsnitt 7)</w:t>
      </w:r>
      <w:r w:rsidRPr="00403067">
        <w:t xml:space="preserve">. </w:t>
      </w:r>
      <w:r>
        <w:t>F</w:t>
      </w:r>
      <w:r w:rsidRPr="00403067">
        <w:t xml:space="preserve">öreskrifter </w:t>
      </w:r>
      <w:r>
        <w:t xml:space="preserve">kan </w:t>
      </w:r>
      <w:r w:rsidRPr="00403067">
        <w:t>t.ex. avse standarder, metoder för text- och bild</w:t>
      </w:r>
      <w:r w:rsidRPr="00403067">
        <w:softHyphen/>
        <w:t xml:space="preserve">telefoni eller annat som företagen ska följa (prop. 2010/11:115 </w:t>
      </w:r>
      <w:r w:rsidR="00EB24E6">
        <w:t>s. 1</w:t>
      </w:r>
      <w:r w:rsidRPr="00403067">
        <w:t>72).</w:t>
      </w:r>
    </w:p>
    <w:p w14:paraId="2958D197" w14:textId="77777777" w:rsidR="00D85371" w:rsidRPr="00403067" w:rsidRDefault="00D85371" w:rsidP="008A7E9A">
      <w:pPr>
        <w:pStyle w:val="Rubrik4utannumrering"/>
      </w:pPr>
      <w:r w:rsidRPr="00403067">
        <w:t>Abonnentupplysning</w:t>
      </w:r>
    </w:p>
    <w:p w14:paraId="4F6D4ED1" w14:textId="77777777" w:rsidR="00D85371" w:rsidRPr="00403067" w:rsidRDefault="00D85371" w:rsidP="008A7E9A">
      <w:pPr>
        <w:pStyle w:val="Brdtext"/>
        <w:rPr>
          <w:sz w:val="18"/>
          <w:szCs w:val="18"/>
        </w:rPr>
      </w:pPr>
      <w:r w:rsidRPr="00403067">
        <w:rPr>
          <w:b/>
          <w:sz w:val="18"/>
          <w:szCs w:val="18"/>
        </w:rPr>
        <w:t>38 §</w:t>
      </w:r>
      <w:r w:rsidRPr="00403067">
        <w:rPr>
          <w:sz w:val="18"/>
          <w:szCs w:val="18"/>
        </w:rPr>
        <w:t>    Den som tillhandahåller en allmänt tillgänglig nummerbaserad inter</w:t>
      </w:r>
      <w:r w:rsidRPr="00403067">
        <w:rPr>
          <w:sz w:val="18"/>
          <w:szCs w:val="18"/>
        </w:rPr>
        <w:softHyphen/>
        <w:t>per</w:t>
      </w:r>
      <w:r w:rsidRPr="00403067">
        <w:rPr>
          <w:sz w:val="18"/>
          <w:szCs w:val="18"/>
        </w:rPr>
        <w:softHyphen/>
        <w:t>so</w:t>
      </w:r>
      <w:r>
        <w:rPr>
          <w:sz w:val="18"/>
          <w:szCs w:val="18"/>
        </w:rPr>
        <w:softHyphen/>
      </w:r>
      <w:r w:rsidRPr="00403067">
        <w:rPr>
          <w:sz w:val="18"/>
          <w:szCs w:val="18"/>
        </w:rPr>
        <w:t>nell kommunikationstjänst ska på rättvisa, kostnadsorienterade och icke-diskrimi</w:t>
      </w:r>
      <w:r>
        <w:rPr>
          <w:sz w:val="18"/>
          <w:szCs w:val="18"/>
        </w:rPr>
        <w:softHyphen/>
      </w:r>
      <w:r w:rsidRPr="00403067">
        <w:rPr>
          <w:sz w:val="18"/>
          <w:szCs w:val="18"/>
        </w:rPr>
        <w:t>ne</w:t>
      </w:r>
      <w:r>
        <w:rPr>
          <w:sz w:val="18"/>
          <w:szCs w:val="18"/>
        </w:rPr>
        <w:softHyphen/>
      </w:r>
      <w:r w:rsidRPr="00403067">
        <w:rPr>
          <w:sz w:val="18"/>
          <w:szCs w:val="18"/>
        </w:rPr>
        <w:t xml:space="preserve">rande </w:t>
      </w:r>
      <w:r>
        <w:rPr>
          <w:sz w:val="18"/>
          <w:szCs w:val="18"/>
        </w:rPr>
        <w:t xml:space="preserve">villkor </w:t>
      </w:r>
      <w:r w:rsidRPr="00403067">
        <w:rPr>
          <w:sz w:val="18"/>
          <w:szCs w:val="18"/>
        </w:rPr>
        <w:t xml:space="preserve">tillgodose varje rimlig begäran om att till den som bedriver eller avser att bedriva abonnentupplysning lämna ut </w:t>
      </w:r>
      <w:r>
        <w:rPr>
          <w:sz w:val="18"/>
          <w:szCs w:val="18"/>
        </w:rPr>
        <w:t xml:space="preserve">sådana </w:t>
      </w:r>
      <w:r w:rsidRPr="00403067">
        <w:rPr>
          <w:sz w:val="18"/>
          <w:szCs w:val="18"/>
        </w:rPr>
        <w:t>abonnent</w:t>
      </w:r>
      <w:r>
        <w:rPr>
          <w:sz w:val="18"/>
          <w:szCs w:val="18"/>
        </w:rPr>
        <w:softHyphen/>
      </w:r>
      <w:r w:rsidRPr="00403067">
        <w:rPr>
          <w:sz w:val="18"/>
          <w:szCs w:val="18"/>
        </w:rPr>
        <w:t>uppgifter som inte enligt lag omfattas av sekretess eller tystnadsplikt.</w:t>
      </w:r>
    </w:p>
    <w:p w14:paraId="2F759446" w14:textId="77777777" w:rsidR="00D85371" w:rsidRPr="00403067" w:rsidRDefault="00D85371" w:rsidP="008A7E9A">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skyldigheten att lämna ut abonnentuppgifter.</w:t>
      </w:r>
    </w:p>
    <w:p w14:paraId="4CC60DEE" w14:textId="77777777" w:rsidR="00D85371" w:rsidRPr="00403067" w:rsidRDefault="00D85371" w:rsidP="008A7E9A">
      <w:pPr>
        <w:pStyle w:val="Brdtextmedindrag"/>
        <w:ind w:firstLine="0"/>
      </w:pPr>
    </w:p>
    <w:p w14:paraId="65114EC2" w14:textId="28371FD3" w:rsidR="00D85371" w:rsidRPr="00403067" w:rsidRDefault="00D85371" w:rsidP="008A7E9A">
      <w:pPr>
        <w:pStyle w:val="Brdtext"/>
      </w:pPr>
      <w:r w:rsidRPr="00403067">
        <w:lastRenderedPageBreak/>
        <w:t>Paragrafen behandlar utlämnande av abonnentuppgifter för tillhanda</w:t>
      </w:r>
      <w:r w:rsidRPr="00403067">
        <w:softHyphen/>
        <w:t>hål</w:t>
      </w:r>
      <w:r>
        <w:softHyphen/>
      </w:r>
      <w:r w:rsidRPr="00403067">
        <w:t>lan</w:t>
      </w:r>
      <w:r w:rsidRPr="00403067">
        <w:softHyphen/>
        <w:t xml:space="preserve">det av abonnentupplysningstjänster. Den motsvarar i huvudsak 5 kap. 7 § första stycket 3 och tredje stycket LEK (se prop. 2002/03:110 </w:t>
      </w:r>
      <w:r w:rsidR="00EB24E6">
        <w:t>s. 2</w:t>
      </w:r>
      <w:r w:rsidRPr="00403067">
        <w:t xml:space="preserve">37 f. och 385 f., prop. 2008/09:159 </w:t>
      </w:r>
      <w:r w:rsidR="00EB24E6">
        <w:t>s. 1</w:t>
      </w:r>
      <w:r w:rsidRPr="00403067">
        <w:t xml:space="preserve">4 f. och 21 och prop. 2010/11:115 </w:t>
      </w:r>
      <w:r w:rsidR="00EB24E6">
        <w:t>s. 1</w:t>
      </w:r>
      <w:r w:rsidRPr="00403067">
        <w:t>72 f.). Paragrafen genomför arti</w:t>
      </w:r>
      <w:r w:rsidRPr="00403067">
        <w:softHyphen/>
        <w:t>kel 112.1 i EU-direktivet. Övervägan</w:t>
      </w:r>
      <w:r w:rsidRPr="00403067">
        <w:softHyphen/>
        <w:t>de</w:t>
      </w:r>
      <w:r w:rsidRPr="00403067">
        <w:softHyphen/>
        <w:t>na finns i avsnitt 16.1</w:t>
      </w:r>
      <w:r>
        <w:t>4</w:t>
      </w:r>
      <w:r w:rsidRPr="00403067">
        <w:t>.</w:t>
      </w:r>
    </w:p>
    <w:p w14:paraId="64074682" w14:textId="77777777" w:rsidR="00D85371" w:rsidRPr="00403067" w:rsidRDefault="00D85371" w:rsidP="008A7E9A">
      <w:pPr>
        <w:pStyle w:val="Brdtextmedindrag"/>
      </w:pPr>
      <w:r w:rsidRPr="00403067">
        <w:t xml:space="preserve">Ändringen i </w:t>
      </w:r>
      <w:r w:rsidRPr="00403067">
        <w:rPr>
          <w:i/>
        </w:rPr>
        <w:t>första stycket</w:t>
      </w:r>
      <w:r w:rsidRPr="00403067">
        <w:t xml:space="preserve"> innebär att paragrafens tillämpningsområde snävas in till att omfatta tillhandahållare av nummerbaserade interper</w:t>
      </w:r>
      <w:r w:rsidRPr="00403067">
        <w:softHyphen/>
        <w:t>so</w:t>
      </w:r>
      <w:r w:rsidRPr="00403067">
        <w:softHyphen/>
        <w:t>nella kommunikationstjänster som är allmänt tillgängliga.</w:t>
      </w:r>
    </w:p>
    <w:p w14:paraId="0628E7DC" w14:textId="77777777" w:rsidR="00D85371" w:rsidRPr="00403067" w:rsidRDefault="00D85371" w:rsidP="008A7E9A">
      <w:pPr>
        <w:pStyle w:val="Brdtextmedindrag"/>
      </w:pPr>
      <w:r w:rsidRPr="00403067">
        <w:t xml:space="preserve">Med stöd av </w:t>
      </w:r>
      <w:r w:rsidRPr="00403067">
        <w:rPr>
          <w:i/>
          <w:iCs/>
        </w:rPr>
        <w:t>andra stycket</w:t>
      </w:r>
      <w:r w:rsidRPr="00403067">
        <w:t xml:space="preserve"> kan föreskrifter meddelas om skyldigheten att lämna ut abonnentuppgifter. Utformningen av bemyn</w:t>
      </w:r>
      <w:r w:rsidRPr="00403067">
        <w:softHyphen/>
        <w:t>di</w:t>
      </w:r>
      <w:r w:rsidRPr="00403067">
        <w:softHyphen/>
        <w:t xml:space="preserve">gandet ändras. Möjligheten att meddela föreskrifter om undantag från skyldigheten tas bort. Liksom </w:t>
      </w:r>
      <w:r>
        <w:t>enligt LEK</w:t>
      </w:r>
      <w:r w:rsidRPr="00403067">
        <w:t xml:space="preserve"> kan föreskrifter meddelas om skyldig</w:t>
      </w:r>
      <w:r>
        <w:softHyphen/>
      </w:r>
      <w:r w:rsidRPr="00403067">
        <w:t>hetens omfatt</w:t>
      </w:r>
      <w:r w:rsidRPr="00403067">
        <w:softHyphen/>
        <w:t>ning, t.ex. om vilka abonnentupp</w:t>
      </w:r>
      <w:r w:rsidRPr="00403067">
        <w:softHyphen/>
        <w:t>gifter som omfattas av uppgifts</w:t>
      </w:r>
      <w:r w:rsidRPr="00403067">
        <w:softHyphen/>
        <w:t>skyldigheten.</w:t>
      </w:r>
    </w:p>
    <w:p w14:paraId="6A539559" w14:textId="77777777" w:rsidR="00D85371" w:rsidRPr="00403067" w:rsidRDefault="00D85371" w:rsidP="008A7E9A">
      <w:pPr>
        <w:pStyle w:val="Brdtext"/>
      </w:pPr>
    </w:p>
    <w:p w14:paraId="23955A8A" w14:textId="46AFE45E" w:rsidR="00D85371" w:rsidRPr="00403067" w:rsidRDefault="00D85371" w:rsidP="008A7E9A">
      <w:pPr>
        <w:pStyle w:val="Brdtext"/>
        <w:rPr>
          <w:sz w:val="18"/>
          <w:szCs w:val="18"/>
        </w:rPr>
      </w:pPr>
      <w:r w:rsidRPr="00403067">
        <w:rPr>
          <w:b/>
          <w:sz w:val="18"/>
          <w:szCs w:val="18"/>
        </w:rPr>
        <w:t>39 §</w:t>
      </w:r>
      <w:r w:rsidRPr="00403067">
        <w:rPr>
          <w:sz w:val="18"/>
          <w:szCs w:val="18"/>
        </w:rPr>
        <w:t>    Regleringsmyndigheten får ålägga den som kontrollerar tillträde till slut</w:t>
      </w:r>
      <w:r>
        <w:rPr>
          <w:sz w:val="18"/>
          <w:szCs w:val="18"/>
        </w:rPr>
        <w:softHyphen/>
      </w:r>
      <w:r w:rsidRPr="00403067">
        <w:rPr>
          <w:sz w:val="18"/>
          <w:szCs w:val="18"/>
        </w:rPr>
        <w:t xml:space="preserve">användare och som </w:t>
      </w:r>
      <w:r>
        <w:rPr>
          <w:sz w:val="18"/>
          <w:szCs w:val="18"/>
        </w:rPr>
        <w:t xml:space="preserve">bedriver verksamhet som ska anmälas </w:t>
      </w:r>
      <w:r w:rsidRPr="00403067">
        <w:rPr>
          <w:sz w:val="18"/>
          <w:szCs w:val="18"/>
        </w:rPr>
        <w:t>enligt 2 kap. 1 §</w:t>
      </w:r>
      <w:r w:rsidRPr="00403067" w:rsidDel="00BB0442">
        <w:rPr>
          <w:sz w:val="18"/>
          <w:szCs w:val="18"/>
        </w:rPr>
        <w:t xml:space="preserve"> </w:t>
      </w:r>
      <w:r w:rsidRPr="00403067">
        <w:rPr>
          <w:sz w:val="18"/>
          <w:szCs w:val="18"/>
        </w:rPr>
        <w:t>skyl</w:t>
      </w:r>
      <w:r w:rsidR="00200929">
        <w:rPr>
          <w:sz w:val="18"/>
          <w:szCs w:val="18"/>
        </w:rPr>
        <w:softHyphen/>
      </w:r>
      <w:r w:rsidRPr="00403067">
        <w:rPr>
          <w:sz w:val="18"/>
          <w:szCs w:val="18"/>
        </w:rPr>
        <w:t>dig</w:t>
      </w:r>
      <w:r w:rsidRPr="00403067">
        <w:rPr>
          <w:sz w:val="18"/>
          <w:szCs w:val="18"/>
        </w:rPr>
        <w:softHyphen/>
        <w:t>heter i syfte att slutanvändare ska ha tillgång till upplysningstjänster om telefon</w:t>
      </w:r>
      <w:r w:rsidRPr="00403067">
        <w:rPr>
          <w:sz w:val="18"/>
          <w:szCs w:val="18"/>
        </w:rPr>
        <w:softHyphen/>
        <w:t>abonne</w:t>
      </w:r>
      <w:r w:rsidRPr="00403067">
        <w:rPr>
          <w:sz w:val="18"/>
          <w:szCs w:val="18"/>
        </w:rPr>
        <w:softHyphen/>
        <w:t>mang.</w:t>
      </w:r>
    </w:p>
    <w:p w14:paraId="33BF267E" w14:textId="77777777" w:rsidR="00D85371" w:rsidRPr="00403067" w:rsidRDefault="00D85371" w:rsidP="008A7E9A">
      <w:pPr>
        <w:pStyle w:val="Brdtextmedindrag"/>
        <w:ind w:firstLine="0"/>
      </w:pPr>
    </w:p>
    <w:p w14:paraId="473478C1" w14:textId="77777777" w:rsidR="00D85371" w:rsidRPr="00403067" w:rsidRDefault="00D85371" w:rsidP="008A7E9A">
      <w:pPr>
        <w:pStyle w:val="Brdtext"/>
      </w:pPr>
      <w:r w:rsidRPr="00403067">
        <w:t>Paragrafen gör det möjligt att införa skyldigheter för vissa företag för att säkerställa slutanvändares tillgång till abonnent</w:t>
      </w:r>
      <w:r w:rsidRPr="00403067">
        <w:softHyphen/>
        <w:t>upp</w:t>
      </w:r>
      <w:r w:rsidRPr="00403067">
        <w:softHyphen/>
        <w:t>lys</w:t>
      </w:r>
      <w:r w:rsidRPr="00403067">
        <w:softHyphen/>
        <w:t>ningstjänster. Den saknar motsvarighet i LEK. Paragrafen genomför artikel 112.2 i EU-direktivet. Över</w:t>
      </w:r>
      <w:r w:rsidRPr="00403067">
        <w:softHyphen/>
        <w:t>vägandena finns i avsnitt 16.1</w:t>
      </w:r>
      <w:r>
        <w:t>4</w:t>
      </w:r>
      <w:r w:rsidRPr="00403067">
        <w:t>.</w:t>
      </w:r>
    </w:p>
    <w:p w14:paraId="43095ACE" w14:textId="7BAEBB35" w:rsidR="00D85371" w:rsidRPr="00403067" w:rsidRDefault="00D85371" w:rsidP="008A7E9A">
      <w:pPr>
        <w:pStyle w:val="Brdtextmedindrag"/>
      </w:pPr>
      <w:r w:rsidRPr="00403067">
        <w:t>Med stöd av paragrafen får myndigheten införa skyldigheter för företag som kontrollerar tillträde till slutanvändare. Uttrycket företag som kontrol</w:t>
      </w:r>
      <w:r>
        <w:softHyphen/>
      </w:r>
      <w:r w:rsidRPr="00403067">
        <w:t>le</w:t>
      </w:r>
      <w:r>
        <w:softHyphen/>
      </w:r>
      <w:r w:rsidRPr="00403067">
        <w:t>rar tillträde till slutanvändare har samma betydelse som i 5 kap.</w:t>
      </w:r>
      <w:r>
        <w:t> </w:t>
      </w:r>
      <w:r w:rsidRPr="00403067">
        <w:t xml:space="preserve">3 §, se prop. 2002/03:110 </w:t>
      </w:r>
      <w:r w:rsidR="00EB24E6">
        <w:t>s. 3</w:t>
      </w:r>
      <w:r w:rsidRPr="00403067">
        <w:t xml:space="preserve">75. Endast den som </w:t>
      </w:r>
      <w:r>
        <w:t>bedriver verksamhet som ska anmälas</w:t>
      </w:r>
      <w:r w:rsidRPr="00403067">
        <w:t xml:space="preserve"> enligt lagen får åläggas skyldigheter enligt paragrafen. Det inne</w:t>
      </w:r>
      <w:r>
        <w:softHyphen/>
      </w:r>
      <w:r w:rsidRPr="00403067">
        <w:t>bär att tillhanda</w:t>
      </w:r>
      <w:r>
        <w:softHyphen/>
      </w:r>
      <w:r w:rsidRPr="00403067">
        <w:t>hållare av nummer</w:t>
      </w:r>
      <w:r w:rsidRPr="00403067">
        <w:softHyphen/>
        <w:t>oberoende interpersonella kom</w:t>
      </w:r>
      <w:r w:rsidRPr="00403067">
        <w:softHyphen/>
        <w:t>munika</w:t>
      </w:r>
      <w:r w:rsidRPr="00403067">
        <w:softHyphen/>
        <w:t>tions</w:t>
      </w:r>
      <w:r>
        <w:softHyphen/>
      </w:r>
      <w:r w:rsidRPr="00403067">
        <w:t>tjänster inte kan omfattas av ett åläggande. En förutsättning för att reglerings</w:t>
      </w:r>
      <w:r w:rsidRPr="00403067">
        <w:softHyphen/>
        <w:t>myndig</w:t>
      </w:r>
      <w:r w:rsidRPr="00403067">
        <w:softHyphen/>
        <w:t>het</w:t>
      </w:r>
      <w:r w:rsidRPr="00403067">
        <w:softHyphen/>
        <w:t>en ska få tillämpa paragrafen är att skyldigheten be</w:t>
      </w:r>
      <w:r>
        <w:softHyphen/>
      </w:r>
      <w:r w:rsidRPr="00403067">
        <w:t>hövs för att säker</w:t>
      </w:r>
      <w:r>
        <w:softHyphen/>
      </w:r>
      <w:r w:rsidRPr="00403067">
        <w:t>ställa slutanvändares tillgång till de abonnent</w:t>
      </w:r>
      <w:r w:rsidRPr="00403067">
        <w:softHyphen/>
        <w:t>upplys</w:t>
      </w:r>
      <w:r>
        <w:softHyphen/>
      </w:r>
      <w:r w:rsidRPr="00403067">
        <w:t>nings</w:t>
      </w:r>
      <w:r w:rsidRPr="00403067">
        <w:softHyphen/>
        <w:t>tjänster som tillhanda</w:t>
      </w:r>
      <w:r w:rsidRPr="00403067">
        <w:softHyphen/>
        <w:t>hålls på marknaden. Syftet ska alltså vara att upprätthålla kon</w:t>
      </w:r>
      <w:r w:rsidRPr="00403067">
        <w:softHyphen/>
        <w:t>kurrensen på mark</w:t>
      </w:r>
      <w:r w:rsidRPr="00403067">
        <w:softHyphen/>
        <w:t>naden för sådana tjänster.</w:t>
      </w:r>
      <w:r>
        <w:t xml:space="preserve"> En skyldighet kan omfatta särskilda villkor som behövs för att slutanvändare ska ha tillgång till abonnentupplysnings</w:t>
      </w:r>
      <w:r>
        <w:softHyphen/>
        <w:t>tjänster.</w:t>
      </w:r>
    </w:p>
    <w:p w14:paraId="58ED70BE" w14:textId="77777777" w:rsidR="00D85371" w:rsidRPr="00403067" w:rsidRDefault="00D85371" w:rsidP="008A7E9A">
      <w:pPr>
        <w:pStyle w:val="Rubrik4utannumrering"/>
      </w:pPr>
      <w:r w:rsidRPr="00403067">
        <w:t>Användning av trådlösa lokala nät</w:t>
      </w:r>
    </w:p>
    <w:p w14:paraId="280B160C" w14:textId="77777777" w:rsidR="00D85371" w:rsidRPr="00403067" w:rsidRDefault="00D85371" w:rsidP="008A7E9A">
      <w:pPr>
        <w:pStyle w:val="Brdtext"/>
        <w:rPr>
          <w:sz w:val="18"/>
          <w:szCs w:val="18"/>
        </w:rPr>
      </w:pPr>
      <w:r w:rsidRPr="00403067">
        <w:rPr>
          <w:b/>
          <w:sz w:val="18"/>
          <w:szCs w:val="18"/>
        </w:rPr>
        <w:t>40 §</w:t>
      </w:r>
      <w:r w:rsidRPr="00403067">
        <w:rPr>
          <w:sz w:val="18"/>
          <w:szCs w:val="18"/>
        </w:rPr>
        <w:t>    Den som tillhandahåller ett allmänt elektroniskt kommunikationsnät eller en allmänt tillgänglig elektronisk kommunikationstjänst får inte begränsa slutan</w:t>
      </w:r>
      <w:r w:rsidRPr="00403067">
        <w:rPr>
          <w:sz w:val="18"/>
          <w:szCs w:val="18"/>
        </w:rPr>
        <w:softHyphen/>
        <w:t>vändares möjligheter att ansluta terminalutrustning till trådlösa lokala nät eller att erbjuda andra slutanvändare anslutning till sådana nät.</w:t>
      </w:r>
    </w:p>
    <w:p w14:paraId="4C5988D9" w14:textId="77777777" w:rsidR="00D85371" w:rsidRPr="00403067" w:rsidRDefault="00D85371" w:rsidP="008A7E9A">
      <w:pPr>
        <w:pStyle w:val="Brdtextmedindrag"/>
        <w:ind w:firstLine="0"/>
      </w:pPr>
    </w:p>
    <w:p w14:paraId="21E3D968" w14:textId="77777777" w:rsidR="00D85371" w:rsidRPr="00403067" w:rsidRDefault="00D85371" w:rsidP="008A7E9A">
      <w:pPr>
        <w:pStyle w:val="Brdtext"/>
      </w:pPr>
      <w:r w:rsidRPr="00403067">
        <w:t>Paragrafen behandlar slutanvändares användning av trådlösa lokala nät, s.k. RLAN. Den saknar motsvarighet i LEK. Paragrafen genomför arti</w:t>
      </w:r>
      <w:r w:rsidRPr="00403067">
        <w:softHyphen/>
        <w:t>kel 56.4 i EU-direktivet. Övervägandena finns i avsnitt 12.1.</w:t>
      </w:r>
    </w:p>
    <w:p w14:paraId="3D1825D3" w14:textId="77777777" w:rsidR="00D85371" w:rsidRPr="00403067" w:rsidRDefault="00D85371" w:rsidP="008A7E9A">
      <w:pPr>
        <w:pStyle w:val="Brdtextmedindrag"/>
      </w:pPr>
      <w:r w:rsidRPr="00403067">
        <w:t xml:space="preserve">Paragrafen innebär att slutanvändare har rätt att </w:t>
      </w:r>
      <w:r>
        <w:t>– i förhållande till till</w:t>
      </w:r>
      <w:r>
        <w:softHyphen/>
        <w:t>handa</w:t>
      </w:r>
      <w:r>
        <w:softHyphen/>
        <w:t>hållaren –</w:t>
      </w:r>
      <w:r w:rsidRPr="00403067">
        <w:t xml:space="preserve"> skaffa sig tillgång till RLAN som tillhandahålls av tredje part. Den innebär också att slutanvän</w:t>
      </w:r>
      <w:r w:rsidRPr="00403067">
        <w:softHyphen/>
        <w:t>dare har rätt att ge andra slut</w:t>
      </w:r>
      <w:r>
        <w:softHyphen/>
      </w:r>
      <w:r w:rsidRPr="00403067">
        <w:t>använ</w:t>
      </w:r>
      <w:r>
        <w:softHyphen/>
      </w:r>
      <w:r w:rsidRPr="00403067">
        <w:lastRenderedPageBreak/>
        <w:t>dare tillgång till allmänna elektroniska kom</w:t>
      </w:r>
      <w:r w:rsidRPr="00403067">
        <w:softHyphen/>
        <w:t>munikationsnät via RLAN. Detta omfattar även situationer när flera RLAN kopplas ihop och görs allmänt tillgängliga för andra.</w:t>
      </w:r>
    </w:p>
    <w:p w14:paraId="626FEE96" w14:textId="77777777" w:rsidR="00D85371" w:rsidRPr="00403067" w:rsidRDefault="00D85371" w:rsidP="008A7E9A">
      <w:pPr>
        <w:pStyle w:val="Brdtextmedindrag"/>
      </w:pPr>
      <w:r w:rsidRPr="00403067">
        <w:t>Trådlösa lokala nät definieras i 1 kap. 7 §.</w:t>
      </w:r>
    </w:p>
    <w:p w14:paraId="7B20CFA6" w14:textId="77777777" w:rsidR="00D85371" w:rsidRPr="00403067" w:rsidRDefault="00D85371" w:rsidP="008A7E9A">
      <w:pPr>
        <w:pStyle w:val="Rubrik4utannumrering"/>
      </w:pPr>
      <w:r w:rsidRPr="00403067">
        <w:t>Diskriminerande krav och villkor</w:t>
      </w:r>
    </w:p>
    <w:p w14:paraId="34CB075F" w14:textId="77777777" w:rsidR="00D85371" w:rsidRPr="00403067" w:rsidRDefault="00D85371" w:rsidP="008A7E9A">
      <w:pPr>
        <w:pStyle w:val="Brdtext"/>
        <w:rPr>
          <w:sz w:val="18"/>
          <w:szCs w:val="18"/>
        </w:rPr>
      </w:pPr>
      <w:r w:rsidRPr="00403067">
        <w:rPr>
          <w:b/>
          <w:sz w:val="18"/>
          <w:szCs w:val="18"/>
        </w:rPr>
        <w:t>41 §</w:t>
      </w:r>
      <w:r w:rsidRPr="00403067">
        <w:rPr>
          <w:sz w:val="18"/>
          <w:szCs w:val="18"/>
        </w:rPr>
        <w:t>    Den som tillhandahåller ett elektroniskt kommunikationsnät eller en elektro</w:t>
      </w:r>
      <w:r w:rsidRPr="00403067">
        <w:rPr>
          <w:sz w:val="18"/>
          <w:szCs w:val="18"/>
        </w:rPr>
        <w:softHyphen/>
        <w:t xml:space="preserve">nisk kommunikationstjänst får för tillgång till eller användning av nätet eller tjänsten </w:t>
      </w:r>
      <w:r>
        <w:rPr>
          <w:sz w:val="18"/>
          <w:szCs w:val="18"/>
        </w:rPr>
        <w:t xml:space="preserve">inte </w:t>
      </w:r>
      <w:r w:rsidRPr="00403067">
        <w:rPr>
          <w:sz w:val="18"/>
          <w:szCs w:val="18"/>
        </w:rPr>
        <w:t>ställa upp krav eller allmänna villkor som diskriminerar slutanvänd</w:t>
      </w:r>
      <w:r w:rsidRPr="00403067">
        <w:rPr>
          <w:sz w:val="18"/>
          <w:szCs w:val="18"/>
        </w:rPr>
        <w:softHyphen/>
        <w:t>are på grund av nationalitet eller bosättnings- eller etableringsort, om det inte kan mo</w:t>
      </w:r>
      <w:r w:rsidRPr="00403067">
        <w:rPr>
          <w:sz w:val="18"/>
          <w:szCs w:val="18"/>
        </w:rPr>
        <w:softHyphen/>
        <w:t>tiv</w:t>
      </w:r>
      <w:r w:rsidRPr="00403067">
        <w:rPr>
          <w:sz w:val="18"/>
          <w:szCs w:val="18"/>
        </w:rPr>
        <w:softHyphen/>
        <w:t>er</w:t>
      </w:r>
      <w:r w:rsidRPr="00403067">
        <w:rPr>
          <w:sz w:val="18"/>
          <w:szCs w:val="18"/>
        </w:rPr>
        <w:softHyphen/>
        <w:t>as på objektiva grunder.</w:t>
      </w:r>
    </w:p>
    <w:p w14:paraId="6BE688EC" w14:textId="77777777" w:rsidR="00D85371" w:rsidRPr="00403067" w:rsidRDefault="00D85371" w:rsidP="008A7E9A">
      <w:pPr>
        <w:pStyle w:val="Brdtextmedindrag"/>
        <w:ind w:firstLine="0"/>
      </w:pPr>
    </w:p>
    <w:p w14:paraId="061FB588" w14:textId="77777777" w:rsidR="00D85371" w:rsidRPr="00403067" w:rsidRDefault="00D85371" w:rsidP="008A7E9A">
      <w:pPr>
        <w:pStyle w:val="Brdtext"/>
      </w:pPr>
      <w:r w:rsidRPr="00403067">
        <w:t>Paragrafen återger principen om icke-diskriminering. Den saknar motsva</w:t>
      </w:r>
      <w:r w:rsidRPr="00403067">
        <w:softHyphen/>
        <w:t>rig</w:t>
      </w:r>
      <w:r w:rsidRPr="00403067">
        <w:softHyphen/>
        <w:t>het i LEK. Paragrafen genomför artikel 99 i EU-direktivet. Över</w:t>
      </w:r>
      <w:r w:rsidRPr="00403067">
        <w:softHyphen/>
        <w:t>väg</w:t>
      </w:r>
      <w:r w:rsidRPr="00403067">
        <w:softHyphen/>
        <w:t>an</w:t>
      </w:r>
      <w:r w:rsidRPr="00403067">
        <w:softHyphen/>
        <w:t>de</w:t>
      </w:r>
      <w:r w:rsidRPr="00403067">
        <w:softHyphen/>
        <w:t>na finns i avsnitt 16.</w:t>
      </w:r>
      <w:r>
        <w:t>2</w:t>
      </w:r>
      <w:r w:rsidRPr="00403067">
        <w:t>.</w:t>
      </w:r>
    </w:p>
    <w:p w14:paraId="0983D62F" w14:textId="77777777" w:rsidR="00D85371" w:rsidRPr="00403067" w:rsidRDefault="00D85371" w:rsidP="008A7E9A">
      <w:pPr>
        <w:pStyle w:val="Brdtextmedindrag"/>
      </w:pPr>
      <w:r>
        <w:t>Paragrafen</w:t>
      </w:r>
      <w:r w:rsidRPr="00403067">
        <w:t xml:space="preserve"> innebär att tillhandahållare inte får ställa sådana krav eller allmänna villkor som missgynnar vissa slutanvändare på grund av deras nationalitet eller bosättnings- eller etableringsort. Skillnader på grund av nationalitet eller bosättnings- eller etableringsort kan dock vara tillåtna, om det är objektivt motiverat. Det kan t.ex. vara fråga om att de faktiska kost</w:t>
      </w:r>
      <w:r w:rsidRPr="00403067">
        <w:softHyphen/>
        <w:t>naderna är högre p</w:t>
      </w:r>
      <w:r>
        <w:t xml:space="preserve">å grund av </w:t>
      </w:r>
      <w:r w:rsidRPr="00403067">
        <w:t>avstånd, tekniska detaljer i samband med tillhanda</w:t>
      </w:r>
      <w:r w:rsidRPr="00403067">
        <w:softHyphen/>
        <w:t>hållandet, olika marknadsvillkor, olika konkurrenters prissättning eller större risktagande på grund av att bestämmelserna skiljer sig från dem i etableringsmedlemsstaten.</w:t>
      </w:r>
    </w:p>
    <w:p w14:paraId="21BC9042" w14:textId="1C7AABB8" w:rsidR="00D85371" w:rsidRPr="00403067" w:rsidRDefault="00D85371" w:rsidP="008A7E9A">
      <w:pPr>
        <w:pStyle w:val="Brdtextmedindrag"/>
      </w:pPr>
      <w:r w:rsidRPr="00403067">
        <w:t>Om en tillhandahållare bryter mot förbudet</w:t>
      </w:r>
      <w:r>
        <w:t>,</w:t>
      </w:r>
      <w:r w:rsidRPr="00403067">
        <w:t xml:space="preserve"> har tillsynsmyndigheten möj</w:t>
      </w:r>
      <w:r w:rsidRPr="00403067">
        <w:softHyphen/>
        <w:t>lig</w:t>
      </w:r>
      <w:r w:rsidRPr="00403067">
        <w:softHyphen/>
        <w:t xml:space="preserve">het att ingripa enligt 11 kap. Därutöver finns det i lagen (1994:1512) </w:t>
      </w:r>
      <w:r w:rsidRPr="0061270E">
        <w:rPr>
          <w:spacing w:val="-2"/>
        </w:rPr>
        <w:t>om avtalsvillkor i konsumentförhållanden och lagen (1984:292) om avtals</w:t>
      </w:r>
      <w:r w:rsidRPr="0061270E">
        <w:rPr>
          <w:spacing w:val="-2"/>
        </w:rPr>
        <w:softHyphen/>
      </w:r>
      <w:r w:rsidR="0061270E" w:rsidRPr="0061270E">
        <w:rPr>
          <w:spacing w:val="-2"/>
        </w:rPr>
        <w:softHyphen/>
      </w:r>
      <w:r w:rsidRPr="00403067">
        <w:t>villkor mellan närings</w:t>
      </w:r>
      <w:r w:rsidRPr="00403067">
        <w:softHyphen/>
        <w:t>idkare bestämmelser om marknadsrättsliga sanktio</w:t>
      </w:r>
      <w:r w:rsidR="0061270E">
        <w:softHyphen/>
      </w:r>
      <w:r w:rsidRPr="00403067">
        <w:t>ner mot oskäliga avtalsvillkor som näringsidkare använder. Sank</w:t>
      </w:r>
      <w:r>
        <w:softHyphen/>
      </w:r>
      <w:r w:rsidRPr="00403067">
        <w:t>tion</w:t>
      </w:r>
      <w:r w:rsidRPr="00403067">
        <w:softHyphen/>
        <w:t>erna kan användas mot marknadsföring av villkor som strider mot tvingande lag. I vissa fall kan det även finnas möjlighet till ingripande enligt diskri</w:t>
      </w:r>
      <w:r w:rsidR="0061270E">
        <w:softHyphen/>
      </w:r>
      <w:r w:rsidRPr="00403067">
        <w:t>minerings</w:t>
      </w:r>
      <w:r w:rsidRPr="00403067">
        <w:softHyphen/>
        <w:t>lagen (2008:567) eller konkurrenslagen (2008:579).</w:t>
      </w:r>
    </w:p>
    <w:p w14:paraId="59F6FCE1" w14:textId="77777777" w:rsidR="00D85371" w:rsidRPr="00403067" w:rsidRDefault="00D85371" w:rsidP="008A7E9A">
      <w:pPr>
        <w:pStyle w:val="Brdtextmedindrag"/>
      </w:pPr>
      <w:r>
        <w:t>Paragrafen</w:t>
      </w:r>
      <w:r w:rsidRPr="00403067">
        <w:t xml:space="preserve"> har, i likhet med huvuddelen av lagens övriga bestäm</w:t>
      </w:r>
      <w:r w:rsidRPr="00403067">
        <w:softHyphen/>
        <w:t>melser, inte till syfte att reglera det privaträttsliga förhållandet mellan tillhanda</w:t>
      </w:r>
      <w:r w:rsidRPr="00403067">
        <w:softHyphen/>
        <w:t>hållare och slut</w:t>
      </w:r>
      <w:r w:rsidRPr="00403067">
        <w:softHyphen/>
        <w:t xml:space="preserve">användare. Ett civilrättsligt anspråk kan alltså inte grundas på </w:t>
      </w:r>
      <w:r>
        <w:t>paragrafen</w:t>
      </w:r>
      <w:r w:rsidRPr="00403067">
        <w:t>. En annan sak är att den marknadsrättsliga tillämpningen indirekt kan vara av betydelse, t.ex. vid en bedömning av frågan om ett avtals</w:t>
      </w:r>
      <w:r w:rsidRPr="00403067">
        <w:softHyphen/>
        <w:t>villkor är oskäligt i den mening som avses i 36 § lagen (1915:218) om avtal och andra rättshandlingar på förmögenhetsrättens område.</w:t>
      </w:r>
    </w:p>
    <w:p w14:paraId="735039D3" w14:textId="77777777" w:rsidR="00D85371" w:rsidRPr="00403067" w:rsidRDefault="00D85371" w:rsidP="008A7E9A">
      <w:pPr>
        <w:pStyle w:val="Rubrik3utannumrering"/>
      </w:pPr>
      <w:bookmarkStart w:id="1867" w:name="_Toc73006035"/>
      <w:r w:rsidRPr="00403067">
        <w:t>8 kap. Säkerhet</w:t>
      </w:r>
      <w:bookmarkEnd w:id="1867"/>
    </w:p>
    <w:p w14:paraId="67C737AE" w14:textId="77777777" w:rsidR="00D85371" w:rsidRPr="00403067" w:rsidRDefault="00D85371" w:rsidP="008A7E9A">
      <w:pPr>
        <w:pStyle w:val="Rubrik4utannumrering"/>
        <w:spacing w:before="0"/>
      </w:pPr>
      <w:bookmarkStart w:id="1868" w:name="_Hlk5780053"/>
      <w:r w:rsidRPr="00403067">
        <w:t>Säkerhet i nät och tjänster</w:t>
      </w:r>
    </w:p>
    <w:p w14:paraId="60AFFAEE" w14:textId="77777777" w:rsidR="00D85371" w:rsidRDefault="00D85371" w:rsidP="008A7E9A">
      <w:pPr>
        <w:pStyle w:val="Brdtext"/>
        <w:rPr>
          <w:sz w:val="18"/>
          <w:szCs w:val="18"/>
        </w:rPr>
      </w:pPr>
      <w:r w:rsidRPr="00403067">
        <w:rPr>
          <w:b/>
          <w:sz w:val="18"/>
          <w:szCs w:val="18"/>
        </w:rPr>
        <w:t>1 §</w:t>
      </w:r>
      <w:r w:rsidRPr="00403067">
        <w:rPr>
          <w:sz w:val="18"/>
          <w:szCs w:val="18"/>
        </w:rPr>
        <w:t>    Den som tillhandahåller ett allmänt elektroniskt kommunikationsnät eller en allmänt tillgänglig elektronisk kommunikationstjänst ska vidta ändamålsenliga och proportionella tekniska och organisatoriska åtgärder för att på ett lämpligt sätt han</w:t>
      </w:r>
      <w:r w:rsidRPr="00403067">
        <w:rPr>
          <w:sz w:val="18"/>
          <w:szCs w:val="18"/>
        </w:rPr>
        <w:softHyphen/>
        <w:t xml:space="preserve">tera risker som hotar säkerheten i nät och tjänster. </w:t>
      </w:r>
    </w:p>
    <w:p w14:paraId="5A3A6BCE" w14:textId="6B8DAE23" w:rsidR="00D85371" w:rsidRPr="00403067" w:rsidRDefault="00D85371" w:rsidP="008A7E9A">
      <w:pPr>
        <w:pStyle w:val="Brdtextmedindrag"/>
        <w:rPr>
          <w:sz w:val="18"/>
          <w:szCs w:val="18"/>
        </w:rPr>
      </w:pPr>
      <w:r w:rsidRPr="00403067">
        <w:rPr>
          <w:sz w:val="18"/>
          <w:szCs w:val="18"/>
        </w:rPr>
        <w:t xml:space="preserve">Åtgärderna ska säkerställa en </w:t>
      </w:r>
      <w:r>
        <w:rPr>
          <w:sz w:val="18"/>
          <w:szCs w:val="18"/>
        </w:rPr>
        <w:t xml:space="preserve">nivå på </w:t>
      </w:r>
      <w:r w:rsidRPr="008D7CFE">
        <w:rPr>
          <w:sz w:val="18"/>
          <w:szCs w:val="18"/>
        </w:rPr>
        <w:t>säkerhet</w:t>
      </w:r>
      <w:r>
        <w:rPr>
          <w:sz w:val="18"/>
          <w:szCs w:val="18"/>
        </w:rPr>
        <w:t>en</w:t>
      </w:r>
      <w:r w:rsidRPr="00403067">
        <w:rPr>
          <w:sz w:val="18"/>
          <w:szCs w:val="18"/>
        </w:rPr>
        <w:t xml:space="preserve"> </w:t>
      </w:r>
      <w:r>
        <w:rPr>
          <w:sz w:val="18"/>
          <w:szCs w:val="18"/>
        </w:rPr>
        <w:t xml:space="preserve">i nät och tjänster </w:t>
      </w:r>
      <w:r w:rsidRPr="00403067">
        <w:rPr>
          <w:sz w:val="18"/>
          <w:szCs w:val="18"/>
        </w:rPr>
        <w:t>som är lämplig i förhållande till riske</w:t>
      </w:r>
      <w:r>
        <w:rPr>
          <w:sz w:val="18"/>
          <w:szCs w:val="18"/>
        </w:rPr>
        <w:t>rna</w:t>
      </w:r>
      <w:r w:rsidRPr="00403067">
        <w:rPr>
          <w:sz w:val="18"/>
          <w:szCs w:val="18"/>
        </w:rPr>
        <w:t>. Åt</w:t>
      </w:r>
      <w:r w:rsidRPr="00403067">
        <w:rPr>
          <w:sz w:val="18"/>
          <w:szCs w:val="18"/>
        </w:rPr>
        <w:softHyphen/>
        <w:t>gärder ska vidtas särskilt för att</w:t>
      </w:r>
      <w:r w:rsidRPr="00403067" w:rsidDel="00E623CC">
        <w:rPr>
          <w:sz w:val="18"/>
          <w:szCs w:val="18"/>
        </w:rPr>
        <w:t xml:space="preserve"> </w:t>
      </w:r>
      <w:r w:rsidRPr="00403067">
        <w:rPr>
          <w:sz w:val="18"/>
          <w:szCs w:val="18"/>
        </w:rPr>
        <w:t>förebygga och mini</w:t>
      </w:r>
      <w:r w:rsidR="00200929">
        <w:rPr>
          <w:sz w:val="18"/>
          <w:szCs w:val="18"/>
        </w:rPr>
        <w:softHyphen/>
      </w:r>
      <w:r w:rsidRPr="00403067">
        <w:rPr>
          <w:sz w:val="18"/>
          <w:szCs w:val="18"/>
        </w:rPr>
        <w:t>mera säkerhetsincidenters på</w:t>
      </w:r>
      <w:r w:rsidRPr="00403067">
        <w:rPr>
          <w:sz w:val="18"/>
          <w:szCs w:val="18"/>
        </w:rPr>
        <w:softHyphen/>
        <w:t>verkan på användare och på andra nät och tjänster.</w:t>
      </w:r>
    </w:p>
    <w:p w14:paraId="0E469488" w14:textId="77777777" w:rsidR="00D85371" w:rsidRDefault="00D85371" w:rsidP="008A7E9A">
      <w:pPr>
        <w:pStyle w:val="Brdtextmedindrag"/>
        <w:rPr>
          <w:sz w:val="18"/>
          <w:szCs w:val="18"/>
        </w:rPr>
      </w:pPr>
      <w:r w:rsidRPr="00403067">
        <w:rPr>
          <w:sz w:val="18"/>
          <w:szCs w:val="18"/>
        </w:rPr>
        <w:t>Regeringen eller den myndighet som regeringen bestämmer får meddela</w:t>
      </w:r>
    </w:p>
    <w:p w14:paraId="44BCDEF4" w14:textId="77777777" w:rsidR="00D85371" w:rsidRDefault="00D85371" w:rsidP="008A7E9A">
      <w:pPr>
        <w:pStyle w:val="Brdtextmedindrag"/>
        <w:rPr>
          <w:sz w:val="18"/>
          <w:szCs w:val="18"/>
        </w:rPr>
      </w:pPr>
      <w:r>
        <w:rPr>
          <w:sz w:val="18"/>
          <w:szCs w:val="18"/>
        </w:rPr>
        <w:lastRenderedPageBreak/>
        <w:t>1. ytterligare</w:t>
      </w:r>
      <w:r w:rsidRPr="00403067">
        <w:rPr>
          <w:sz w:val="18"/>
          <w:szCs w:val="18"/>
        </w:rPr>
        <w:t xml:space="preserve"> före</w:t>
      </w:r>
      <w:r w:rsidRPr="00403067">
        <w:rPr>
          <w:sz w:val="18"/>
          <w:szCs w:val="18"/>
        </w:rPr>
        <w:softHyphen/>
        <w:t>skrifter om säkerhetsåtgärder</w:t>
      </w:r>
      <w:r>
        <w:rPr>
          <w:sz w:val="18"/>
          <w:szCs w:val="18"/>
        </w:rPr>
        <w:t>na,</w:t>
      </w:r>
      <w:r w:rsidRPr="00403067">
        <w:rPr>
          <w:sz w:val="18"/>
          <w:szCs w:val="18"/>
        </w:rPr>
        <w:t xml:space="preserve"> och</w:t>
      </w:r>
    </w:p>
    <w:p w14:paraId="1CC1FD4D" w14:textId="77777777" w:rsidR="00D85371" w:rsidRPr="00403067" w:rsidRDefault="00D85371" w:rsidP="008A7E9A">
      <w:pPr>
        <w:pStyle w:val="Brdtextmedindrag"/>
        <w:rPr>
          <w:sz w:val="18"/>
          <w:szCs w:val="18"/>
        </w:rPr>
      </w:pPr>
      <w:r>
        <w:rPr>
          <w:sz w:val="18"/>
          <w:szCs w:val="18"/>
        </w:rPr>
        <w:t>2. föreskrifter</w:t>
      </w:r>
      <w:r w:rsidRPr="00403067">
        <w:rPr>
          <w:sz w:val="18"/>
          <w:szCs w:val="18"/>
        </w:rPr>
        <w:t xml:space="preserve"> om undantag från skyldigheten att vidta sådana åtgärder.</w:t>
      </w:r>
    </w:p>
    <w:p w14:paraId="591F3176" w14:textId="77777777" w:rsidR="00D85371" w:rsidRPr="00403067" w:rsidRDefault="00D85371" w:rsidP="008A7E9A">
      <w:pPr>
        <w:pStyle w:val="Brdtext"/>
      </w:pPr>
    </w:p>
    <w:p w14:paraId="1CB96871" w14:textId="69C49F44" w:rsidR="00D85371" w:rsidRPr="00403067" w:rsidRDefault="00D85371" w:rsidP="008A7E9A">
      <w:pPr>
        <w:pStyle w:val="Brdtext"/>
      </w:pPr>
      <w:r w:rsidRPr="00403067">
        <w:t xml:space="preserve">I paragrafen anges vilka åtgärder som ska vidtas för att hantera risker som hotar säkerheten i nät och tjänster. Den motsvarar delvis 5 kap. 6 b § LEK (se prop. 2010/11:115 </w:t>
      </w:r>
      <w:r w:rsidR="00EB24E6">
        <w:t>s. 1</w:t>
      </w:r>
      <w:r w:rsidRPr="00403067">
        <w:t xml:space="preserve">25 f. och 169). Paragrafen </w:t>
      </w:r>
      <w:r>
        <w:t>är</w:t>
      </w:r>
      <w:r w:rsidRPr="00403067">
        <w:t xml:space="preserve"> utforma</w:t>
      </w:r>
      <w:r>
        <w:t>d</w:t>
      </w:r>
      <w:r w:rsidRPr="00403067">
        <w:t xml:space="preserve"> i nära an</w:t>
      </w:r>
      <w:r>
        <w:softHyphen/>
      </w:r>
      <w:r w:rsidRPr="00403067">
        <w:t>slutning till 13 och 15 §§ lagen (2018:1174) om informations</w:t>
      </w:r>
      <w:r>
        <w:softHyphen/>
      </w:r>
      <w:r w:rsidRPr="00403067">
        <w:t>säkerhet för samhällsviktiga och digitala tjänster (NIS-lagen). Den genomför artiklar</w:t>
      </w:r>
      <w:r>
        <w:softHyphen/>
      </w:r>
      <w:r w:rsidRPr="00313AB5">
        <w:rPr>
          <w:spacing w:val="-2"/>
        </w:rPr>
        <w:t>na 40.1 och</w:t>
      </w:r>
      <w:r w:rsidR="007C5110">
        <w:rPr>
          <w:spacing w:val="-2"/>
        </w:rPr>
        <w:t xml:space="preserve"> </w:t>
      </w:r>
      <w:r w:rsidRPr="00313AB5">
        <w:rPr>
          <w:spacing w:val="-2"/>
        </w:rPr>
        <w:t xml:space="preserve">108 (delvis) i EU-direktivet. </w:t>
      </w:r>
      <w:r w:rsidRPr="00041458">
        <w:rPr>
          <w:spacing w:val="-2"/>
        </w:rPr>
        <w:t xml:space="preserve">Paragrafen utformas i </w:t>
      </w:r>
      <w:r>
        <w:rPr>
          <w:spacing w:val="-2"/>
        </w:rPr>
        <w:t>huvudsak enligt</w:t>
      </w:r>
      <w:r w:rsidRPr="00041458">
        <w:rPr>
          <w:spacing w:val="-2"/>
        </w:rPr>
        <w:t xml:space="preserve"> </w:t>
      </w:r>
      <w:r w:rsidRPr="00D1674D">
        <w:rPr>
          <w:i/>
          <w:iCs/>
          <w:spacing w:val="-2"/>
        </w:rPr>
        <w:t>Lagrådets</w:t>
      </w:r>
      <w:r w:rsidRPr="00041458">
        <w:rPr>
          <w:spacing w:val="-2"/>
        </w:rPr>
        <w:t xml:space="preserve"> förslag.</w:t>
      </w:r>
      <w:r>
        <w:rPr>
          <w:spacing w:val="-2"/>
        </w:rPr>
        <w:t xml:space="preserve"> </w:t>
      </w:r>
      <w:r w:rsidRPr="00313AB5">
        <w:rPr>
          <w:spacing w:val="-2"/>
        </w:rPr>
        <w:t>Övervägandena finns i avsnitt 17.1.</w:t>
      </w:r>
    </w:p>
    <w:p w14:paraId="0FE87219" w14:textId="5B591C99" w:rsidR="00D85371" w:rsidRPr="00403067" w:rsidRDefault="00D85371" w:rsidP="008A7E9A">
      <w:pPr>
        <w:pStyle w:val="Brdtextmedindrag"/>
      </w:pPr>
      <w:r w:rsidRPr="00403067">
        <w:t xml:space="preserve">Skyldigheten i </w:t>
      </w:r>
      <w:r w:rsidRPr="00403067">
        <w:rPr>
          <w:i/>
          <w:iCs/>
        </w:rPr>
        <w:t>första stycket</w:t>
      </w:r>
      <w:r w:rsidRPr="00403067">
        <w:rPr>
          <w:i/>
        </w:rPr>
        <w:t xml:space="preserve"> </w:t>
      </w:r>
      <w:r w:rsidRPr="00403067">
        <w:t>gäller alla som tillhandahåller allmänna elektroniska kom</w:t>
      </w:r>
      <w:r w:rsidRPr="00403067">
        <w:softHyphen/>
        <w:t>munikationsnät eller allmänt tillgängliga elektroniska kom</w:t>
      </w:r>
      <w:r w:rsidRPr="00403067">
        <w:softHyphen/>
        <w:t>munikations</w:t>
      </w:r>
      <w:r w:rsidRPr="00403067">
        <w:softHyphen/>
        <w:t>tjänster, dvs. även den som tillhandahåller nummer</w:t>
      </w:r>
      <w:r w:rsidRPr="00403067">
        <w:softHyphen/>
        <w:t>obero</w:t>
      </w:r>
      <w:r w:rsidR="00200929">
        <w:softHyphen/>
      </w:r>
      <w:r w:rsidRPr="00403067">
        <w:t>ende interperso</w:t>
      </w:r>
      <w:r w:rsidRPr="00403067">
        <w:softHyphen/>
        <w:t>nella kommunikationstjänster.</w:t>
      </w:r>
    </w:p>
    <w:p w14:paraId="636DE1A7" w14:textId="77777777" w:rsidR="00D85371" w:rsidRPr="00403067" w:rsidRDefault="00D85371" w:rsidP="008A7E9A">
      <w:pPr>
        <w:pStyle w:val="Brdtextmedindrag"/>
      </w:pPr>
      <w:r>
        <w:t>Uttrycket</w:t>
      </w:r>
      <w:r w:rsidRPr="00403067">
        <w:t xml:space="preserve"> säkerhet i nät och tjänster </w:t>
      </w:r>
      <w:r>
        <w:t>definieras</w:t>
      </w:r>
      <w:r w:rsidRPr="00403067">
        <w:t xml:space="preserve"> i 1 kap. 7 §. </w:t>
      </w:r>
      <w:r>
        <w:t>Det</w:t>
      </w:r>
      <w:r w:rsidRPr="00403067">
        <w:t xml:space="preserve"> tar sikte på förmågan att upprätthålla avsedd funktion och skydd mot oönskad påverkan eller förändring i ett nät eller system</w:t>
      </w:r>
      <w:r>
        <w:t>.</w:t>
      </w:r>
      <w:r w:rsidRPr="00403067">
        <w:t xml:space="preserve"> </w:t>
      </w:r>
      <w:r>
        <w:t xml:space="preserve">Det tar också sikte på </w:t>
      </w:r>
      <w:r w:rsidRPr="00403067">
        <w:t xml:space="preserve">skydd mot att uppgifter som </w:t>
      </w:r>
      <w:r>
        <w:t xml:space="preserve">har </w:t>
      </w:r>
      <w:r w:rsidRPr="00403067">
        <w:t>lagrats eller överförts oavsiktligt eller olagligt för</w:t>
      </w:r>
      <w:r w:rsidRPr="00403067">
        <w:softHyphen/>
        <w:t>störs, förloras eller ändras. Även uthållighet vid extra</w:t>
      </w:r>
      <w:r>
        <w:softHyphen/>
      </w:r>
      <w:r w:rsidRPr="00403067">
        <w:t xml:space="preserve">ordinära händelser i fredstid omfattas. </w:t>
      </w:r>
    </w:p>
    <w:p w14:paraId="0976A2D5" w14:textId="77777777" w:rsidR="00D85371" w:rsidRDefault="00D85371" w:rsidP="008A7E9A">
      <w:pPr>
        <w:pStyle w:val="Brdtextmedindrag"/>
      </w:pPr>
      <w:r w:rsidRPr="00403067">
        <w:t xml:space="preserve">Såväl tekniska som organisatoriska åtgärder ska vidtas, dvs. </w:t>
      </w:r>
      <w:r>
        <w:t>både</w:t>
      </w:r>
      <w:r w:rsidRPr="00403067">
        <w:t xml:space="preserve"> teknik </w:t>
      </w:r>
      <w:r>
        <w:t>och</w:t>
      </w:r>
      <w:r w:rsidRPr="00403067">
        <w:t xml:space="preserve"> organisation ska vara anpassad</w:t>
      </w:r>
      <w:r>
        <w:t>e</w:t>
      </w:r>
      <w:r w:rsidRPr="00403067">
        <w:t xml:space="preserve"> för att uppfylla kraven på säkerhet i nät och tjänster. Tekniska åtgärder innefattar bl.a. åtgärder till skydd mot oönskad påverkan på eller för</w:t>
      </w:r>
      <w:r w:rsidRPr="00403067">
        <w:softHyphen/>
        <w:t>ändring av, obehörig insyn i och åtkomst till nät och tjänster samt skydd av personer, lokaler och utrustning av bety</w:t>
      </w:r>
      <w:r w:rsidRPr="00403067">
        <w:softHyphen/>
        <w:t>delse för infor</w:t>
      </w:r>
      <w:r w:rsidRPr="00403067">
        <w:softHyphen/>
        <w:t>ma</w:t>
      </w:r>
      <w:r w:rsidRPr="00403067">
        <w:softHyphen/>
        <w:t>tions</w:t>
      </w:r>
      <w:r w:rsidRPr="00403067">
        <w:softHyphen/>
        <w:t>säkerhe</w:t>
      </w:r>
      <w:r w:rsidRPr="00403067">
        <w:softHyphen/>
        <w:t xml:space="preserve">ten. </w:t>
      </w:r>
      <w:r>
        <w:t xml:space="preserve">Kryptering kan vara en möjlig åtgärd för att förhindra obehörig insyn och åtkomst. </w:t>
      </w:r>
      <w:r w:rsidRPr="00403067">
        <w:t>I organisatoriska åtgärder ingår bl.a. att säker</w:t>
      </w:r>
      <w:r w:rsidRPr="00403067">
        <w:softHyphen/>
        <w:t>ställa att endast auktori</w:t>
      </w:r>
      <w:r w:rsidRPr="00403067">
        <w:softHyphen/>
        <w:t>serad personal har tillgång till upp</w:t>
      </w:r>
      <w:r>
        <w:softHyphen/>
      </w:r>
      <w:r w:rsidRPr="00403067">
        <w:t>gifter, införa säker</w:t>
      </w:r>
      <w:r w:rsidRPr="00403067">
        <w:softHyphen/>
        <w:t>hets</w:t>
      </w:r>
      <w:r w:rsidRPr="00403067">
        <w:softHyphen/>
        <w:t>policyer, genomföra analyser av hot och risker och upprätta åtgärds</w:t>
      </w:r>
      <w:r w:rsidRPr="00403067">
        <w:softHyphen/>
        <w:t>planer, liksom att införa andra nödvändiga rutiner och genom</w:t>
      </w:r>
      <w:r w:rsidRPr="00403067">
        <w:softHyphen/>
        <w:t>föra upp</w:t>
      </w:r>
      <w:r w:rsidRPr="00403067">
        <w:softHyphen/>
        <w:t>följ</w:t>
      </w:r>
      <w:r w:rsidRPr="00403067">
        <w:softHyphen/>
        <w:t>ningar av säker</w:t>
      </w:r>
      <w:r w:rsidRPr="00403067">
        <w:softHyphen/>
        <w:t>hets</w:t>
      </w:r>
      <w:r w:rsidRPr="00403067">
        <w:softHyphen/>
        <w:t>arbetet.</w:t>
      </w:r>
    </w:p>
    <w:p w14:paraId="27516CB8" w14:textId="6D970E5E" w:rsidR="00D85371" w:rsidRPr="00403067" w:rsidRDefault="00D85371" w:rsidP="008A7E9A">
      <w:pPr>
        <w:pStyle w:val="Brdtextmedindrag"/>
      </w:pPr>
      <w:r w:rsidRPr="00A008E4">
        <w:t>Skyldigheten att vidta säkerhetsåtgärder gäller den som tillhandahåller ett nät eller en tjänst. Det innebär att skyldigheten gäller den som etablerar, driver, kontrollerar eller tillgängliggör nätet eller tjänsten (jfr artikel</w:t>
      </w:r>
      <w:r>
        <w:t> </w:t>
      </w:r>
      <w:r w:rsidRPr="00A008E4">
        <w:t>2.16 i EU-direktivet). Den gäller därmed oavsett om en aktör själv sköter under</w:t>
      </w:r>
      <w:r w:rsidR="0060688E">
        <w:softHyphen/>
      </w:r>
      <w:r w:rsidRPr="00A008E4">
        <w:t>hållet av nätet eller tjänsten eller låter någon annan göra det.</w:t>
      </w:r>
    </w:p>
    <w:p w14:paraId="79C4902E" w14:textId="77777777" w:rsidR="00D85371" w:rsidRDefault="00D85371" w:rsidP="008A7E9A">
      <w:pPr>
        <w:pStyle w:val="Brdtextmedindrag"/>
      </w:pPr>
      <w:r w:rsidRPr="00403067">
        <w:t xml:space="preserve">Åtgärderna ska </w:t>
      </w:r>
      <w:r>
        <w:t xml:space="preserve">enligt </w:t>
      </w:r>
      <w:r w:rsidRPr="00C2194F">
        <w:rPr>
          <w:i/>
          <w:iCs/>
        </w:rPr>
        <w:t>andra stycket</w:t>
      </w:r>
      <w:r>
        <w:t xml:space="preserve"> </w:t>
      </w:r>
      <w:r w:rsidRPr="00403067">
        <w:t xml:space="preserve">säkerställa en nivå på säkerheten </w:t>
      </w:r>
      <w:r>
        <w:t xml:space="preserve">i nät och tjänster </w:t>
      </w:r>
      <w:r w:rsidRPr="00403067">
        <w:t>som är lämplig i för</w:t>
      </w:r>
      <w:r w:rsidRPr="00403067">
        <w:softHyphen/>
        <w:t>hållande till riske</w:t>
      </w:r>
      <w:r>
        <w:t>rna</w:t>
      </w:r>
      <w:r w:rsidRPr="00403067">
        <w:t xml:space="preserve">. </w:t>
      </w:r>
      <w:bookmarkStart w:id="1869" w:name="_Hlk34983629"/>
      <w:r w:rsidRPr="00403067">
        <w:t xml:space="preserve">En aktör ska alltså göra en riskbedömning av kända hot och sårbarheter och försöka att med viss teknik eller vissa åtgärder reducera riskerna. </w:t>
      </w:r>
      <w:r>
        <w:t xml:space="preserve">Bedömningen bör göras </w:t>
      </w:r>
      <w:r w:rsidRPr="00E27F9B">
        <w:t xml:space="preserve">utifrån en identifiering av samtliga relevanta hot mot och sårbarheter hos tillgångar eller förbindelser, inklusive de komponenter, utrustningar, leverantörer och serviceavtal som används. </w:t>
      </w:r>
      <w:r w:rsidRPr="00403067">
        <w:t xml:space="preserve">Av detta följer att det finns visst utrymme för aktörerna att göra olika bedömningar av vilka åtgärder som är lämpliga. </w:t>
      </w:r>
      <w:bookmarkEnd w:id="1869"/>
      <w:r w:rsidRPr="00E27F9B">
        <w:t xml:space="preserve">I riskbedömningen ska hänsyn tas till sannolikheten för att ett hot realiseras och vilka konsekvenser det </w:t>
      </w:r>
      <w:r>
        <w:t>skulle få.</w:t>
      </w:r>
      <w:r w:rsidRPr="00E27F9B">
        <w:t xml:space="preserve"> </w:t>
      </w:r>
    </w:p>
    <w:p w14:paraId="04DC1D8A" w14:textId="3BBA76EF" w:rsidR="00D85371" w:rsidRDefault="00D85371" w:rsidP="008A7E9A">
      <w:pPr>
        <w:pStyle w:val="Brdtextmedindrag"/>
      </w:pPr>
      <w:r w:rsidRPr="00403067">
        <w:t>I att åtgärderna ska säkerställa en lämplig nivå på säkerheten i för</w:t>
      </w:r>
      <w:r w:rsidR="0060688E">
        <w:softHyphen/>
      </w:r>
      <w:r w:rsidRPr="00403067">
        <w:t>hållande till riske</w:t>
      </w:r>
      <w:r>
        <w:t>rna</w:t>
      </w:r>
      <w:r w:rsidRPr="00403067">
        <w:t xml:space="preserve"> ligger att de tekniska lös</w:t>
      </w:r>
      <w:r w:rsidRPr="00403067">
        <w:softHyphen/>
        <w:t>ningar som är tillgängliga på marknaden vid en given tidpunkt ska beaktas. Avsikten är att framsteg i den tekniska utvecklingen ska avspeglas i de åtgärder som vidtas. Tek</w:t>
      </w:r>
      <w:r w:rsidRPr="00403067">
        <w:softHyphen/>
        <w:t>nisk utveckling kan dels medföra att behovet av säkerhetsåt</w:t>
      </w:r>
      <w:r w:rsidRPr="00403067">
        <w:softHyphen/>
        <w:t>gärder föränd</w:t>
      </w:r>
      <w:r w:rsidRPr="00403067">
        <w:softHyphen/>
        <w:t xml:space="preserve">ras, </w:t>
      </w:r>
      <w:r w:rsidRPr="00403067">
        <w:lastRenderedPageBreak/>
        <w:t>dels innebära nya möjligheter att vidta effektiva säker</w:t>
      </w:r>
      <w:r w:rsidRPr="00403067">
        <w:softHyphen/>
        <w:t xml:space="preserve">hetsåtgärder (jfr prop. 2010/11:115 </w:t>
      </w:r>
      <w:r w:rsidR="00EB24E6">
        <w:t>s. 1</w:t>
      </w:r>
      <w:r w:rsidRPr="00403067">
        <w:t>69 och prop. 2017/18:</w:t>
      </w:r>
      <w:r>
        <w:t>205</w:t>
      </w:r>
      <w:r w:rsidRPr="00403067">
        <w:t xml:space="preserve"> </w:t>
      </w:r>
      <w:r w:rsidR="00EB24E6">
        <w:t>s. 9</w:t>
      </w:r>
      <w:r w:rsidRPr="00403067">
        <w:t>4 f.). I lämplighets</w:t>
      </w:r>
      <w:r w:rsidRPr="00403067">
        <w:softHyphen/>
        <w:t>bedömningen ingår även att beakta kost</w:t>
      </w:r>
      <w:r w:rsidRPr="00403067">
        <w:softHyphen/>
        <w:t>naderna för att genom</w:t>
      </w:r>
      <w:r w:rsidRPr="00403067">
        <w:softHyphen/>
        <w:t xml:space="preserve">föra olika åtgärder. </w:t>
      </w:r>
    </w:p>
    <w:p w14:paraId="0B65EF1C" w14:textId="31CDC2C0" w:rsidR="00D85371" w:rsidRPr="00403067" w:rsidRDefault="00D85371" w:rsidP="008A7E9A">
      <w:pPr>
        <w:pStyle w:val="Brdtextmedindrag"/>
      </w:pPr>
      <w:r w:rsidRPr="00403067">
        <w:t>Att åtgärderna ska säkerställa en lämplig nivå på säkerheten i förhållan</w:t>
      </w:r>
      <w:r w:rsidR="0060688E">
        <w:softHyphen/>
      </w:r>
      <w:r w:rsidRPr="00403067">
        <w:t>de till riske</w:t>
      </w:r>
      <w:r>
        <w:t>rna</w:t>
      </w:r>
      <w:r w:rsidRPr="00403067">
        <w:t xml:space="preserve"> innebär också att behovet av åtgärder kan förändras i takt med förändringar av riske</w:t>
      </w:r>
      <w:r>
        <w:t>rna</w:t>
      </w:r>
      <w:r w:rsidRPr="00403067">
        <w:t>. Till exempel kan föränd</w:t>
      </w:r>
      <w:r>
        <w:softHyphen/>
      </w:r>
      <w:r w:rsidRPr="00403067">
        <w:t>ringar i om</w:t>
      </w:r>
      <w:r w:rsidRPr="00403067">
        <w:softHyphen/>
        <w:t>världs</w:t>
      </w:r>
      <w:r w:rsidRPr="00403067">
        <w:softHyphen/>
        <w:t>läget medföra en ökad sannolikhet för att ett visst hot realiseras, och ett ökat beroende av kommunikationstjänsterna kan inne</w:t>
      </w:r>
      <w:r>
        <w:softHyphen/>
      </w:r>
      <w:r w:rsidRPr="00403067">
        <w:t>bära att konse</w:t>
      </w:r>
      <w:r w:rsidRPr="00403067">
        <w:softHyphen/>
        <w:t>kvenserna blir allvarligare om hotet skulle realiseras. För att säkerställa en lämplig nivå på säkerheten behö</w:t>
      </w:r>
      <w:r w:rsidRPr="00403067">
        <w:softHyphen/>
        <w:t>ver aktö</w:t>
      </w:r>
      <w:r w:rsidRPr="00403067">
        <w:softHyphen/>
        <w:t>rerna regel</w:t>
      </w:r>
      <w:r w:rsidRPr="00403067">
        <w:softHyphen/>
        <w:t>bundet och vid behov se över riskbedömningarna och vilka säkerhets</w:t>
      </w:r>
      <w:r>
        <w:softHyphen/>
      </w:r>
      <w:r w:rsidRPr="00403067">
        <w:t>åtgärder som ska vidtas.</w:t>
      </w:r>
    </w:p>
    <w:p w14:paraId="6092AC95" w14:textId="77777777" w:rsidR="00D85371" w:rsidRPr="00403067" w:rsidRDefault="00D85371" w:rsidP="008A7E9A">
      <w:pPr>
        <w:pStyle w:val="Brdtextmedindrag"/>
      </w:pPr>
      <w:r w:rsidRPr="00403067">
        <w:t>Åtgärder ska vidtas särskilt för att förebygga och minimera säkerhets</w:t>
      </w:r>
      <w:r w:rsidRPr="00403067">
        <w:softHyphen/>
        <w:t>inci</w:t>
      </w:r>
      <w:r w:rsidRPr="00403067">
        <w:softHyphen/>
        <w:t>denters påverkan på användare och på andra nät och tjänster. Det inne</w:t>
      </w:r>
      <w:r w:rsidRPr="00403067">
        <w:softHyphen/>
        <w:t>bär att arbetet med att förhindra bl.a. störningar och avbrott som påverkar all</w:t>
      </w:r>
      <w:r w:rsidRPr="00403067">
        <w:softHyphen/>
        <w:t>män</w:t>
      </w:r>
      <w:r w:rsidRPr="00403067">
        <w:softHyphen/>
        <w:t>hetens tillgång till fungerande elektroniska kom</w:t>
      </w:r>
      <w:r w:rsidRPr="00403067">
        <w:softHyphen/>
        <w:t>mu</w:t>
      </w:r>
      <w:r w:rsidRPr="00403067">
        <w:softHyphen/>
        <w:t>ni</w:t>
      </w:r>
      <w:r w:rsidRPr="00403067">
        <w:softHyphen/>
        <w:t>kationer ska vara prioriterat. Olika nät och tjänster är ofta sam</w:t>
      </w:r>
      <w:r w:rsidRPr="00403067">
        <w:softHyphen/>
        <w:t>man</w:t>
      </w:r>
      <w:r w:rsidRPr="00403067">
        <w:softHyphen/>
        <w:t>kopplade och integrerade med varandra. Vad som avses med säkerhetsincident anges i 1 kap. 7 §. Med påverkan på andra nät och tjänster avses att säkerhets</w:t>
      </w:r>
      <w:r w:rsidRPr="00403067">
        <w:softHyphen/>
        <w:t xml:space="preserve">incidenter som inträffar i ett nät eller en tjänst påverkar säkerheten även i sådana nät och tjänster som </w:t>
      </w:r>
      <w:r>
        <w:t xml:space="preserve">har </w:t>
      </w:r>
      <w:r w:rsidRPr="00403067">
        <w:t>samman</w:t>
      </w:r>
      <w:r w:rsidRPr="00403067">
        <w:softHyphen/>
        <w:t xml:space="preserve">kopplats eller integrerats med det nät eller den tjänst där incidenten inträffar. I </w:t>
      </w:r>
      <w:r>
        <w:t xml:space="preserve">skyldigheten </w:t>
      </w:r>
      <w:r w:rsidRPr="00403067">
        <w:t xml:space="preserve">ingår </w:t>
      </w:r>
      <w:r>
        <w:t>att vidta</w:t>
      </w:r>
      <w:r w:rsidRPr="00403067">
        <w:t xml:space="preserve"> lämpliga åtgärder som stöder upptäckt och analys av säker</w:t>
      </w:r>
      <w:r w:rsidRPr="00403067">
        <w:softHyphen/>
        <w:t>hets</w:t>
      </w:r>
      <w:r w:rsidRPr="00403067">
        <w:softHyphen/>
        <w:t>incidenter och åtgärder för att hantera en inträffad incident.</w:t>
      </w:r>
    </w:p>
    <w:p w14:paraId="75F3BECC" w14:textId="77777777" w:rsidR="00D85371" w:rsidRDefault="00D85371" w:rsidP="008A7E9A">
      <w:pPr>
        <w:pStyle w:val="Brdtextmedindrag"/>
      </w:pPr>
      <w:r w:rsidRPr="00403067">
        <w:t>Enligt artikel</w:t>
      </w:r>
      <w:r>
        <w:t> </w:t>
      </w:r>
      <w:r w:rsidRPr="00403067">
        <w:t>40.5 i EU-direktivet har Europeiska kommissionen möj</w:t>
      </w:r>
      <w:r>
        <w:softHyphen/>
      </w:r>
      <w:r w:rsidRPr="00403067">
        <w:t>lig</w:t>
      </w:r>
      <w:r w:rsidRPr="00403067">
        <w:softHyphen/>
        <w:t>het att anta genomförande</w:t>
      </w:r>
      <w:r>
        <w:t>akter</w:t>
      </w:r>
      <w:r w:rsidRPr="00403067">
        <w:t xml:space="preserve"> som specificerar vilka tekniska och or</w:t>
      </w:r>
      <w:r w:rsidRPr="00403067">
        <w:softHyphen/>
        <w:t>ganisatoriska åtgärder som ska vidtas.</w:t>
      </w:r>
    </w:p>
    <w:p w14:paraId="22EB7CD1" w14:textId="77777777" w:rsidR="00D85371" w:rsidRPr="00403067" w:rsidRDefault="00D85371" w:rsidP="008A7E9A">
      <w:pPr>
        <w:pStyle w:val="Brdtextmedindrag"/>
      </w:pPr>
      <w:r>
        <w:rPr>
          <w:i/>
          <w:iCs/>
        </w:rPr>
        <w:t>Tredje</w:t>
      </w:r>
      <w:r w:rsidRPr="00403067">
        <w:rPr>
          <w:i/>
          <w:iCs/>
        </w:rPr>
        <w:t xml:space="preserve"> stycket</w:t>
      </w:r>
      <w:r w:rsidRPr="00403067">
        <w:t xml:space="preserve"> innehåller ett bemyndigande för regeringen eller den myn</w:t>
      </w:r>
      <w:r w:rsidRPr="00403067">
        <w:softHyphen/>
        <w:t>dig</w:t>
      </w:r>
      <w:r w:rsidRPr="00403067">
        <w:softHyphen/>
        <w:t xml:space="preserve">het som regeringen bestämmer att meddela </w:t>
      </w:r>
      <w:r>
        <w:t xml:space="preserve">ytterligare </w:t>
      </w:r>
      <w:r w:rsidRPr="00403067">
        <w:t>föreskrifter om säkerhets</w:t>
      </w:r>
      <w:r w:rsidRPr="00403067">
        <w:softHyphen/>
        <w:t>åtgärder</w:t>
      </w:r>
      <w:r>
        <w:t>na</w:t>
      </w:r>
      <w:r w:rsidRPr="00403067">
        <w:t xml:space="preserve"> och </w:t>
      </w:r>
      <w:r>
        <w:t xml:space="preserve">föreskrifter </w:t>
      </w:r>
      <w:r w:rsidRPr="00403067">
        <w:t xml:space="preserve">om undantag från skyldigheten att vidta sådana åtgärder. Genom sådana föreskrifter kan det exempelvis anges </w:t>
      </w:r>
      <w:r>
        <w:t>vil</w:t>
      </w:r>
      <w:r>
        <w:softHyphen/>
        <w:t>ka tekniska och organisatoriska åtgärder som ska vidtas utöver de genom</w:t>
      </w:r>
      <w:r>
        <w:softHyphen/>
        <w:t>förandeåtgärder som Europeiska kommissionen kan komma att besluta om med stöd av artikel 40.5. Det kan bl.a. avse föreskrifter om p</w:t>
      </w:r>
      <w:r w:rsidRPr="00E47CF6">
        <w:t>lanering för och hantering av inträffade händelse</w:t>
      </w:r>
      <w:r>
        <w:t>r eller å</w:t>
      </w:r>
      <w:r w:rsidRPr="00E47CF6">
        <w:t>tgärder avseende åtkomst och behörighet</w:t>
      </w:r>
      <w:r>
        <w:t>.</w:t>
      </w:r>
    </w:p>
    <w:p w14:paraId="3F201633" w14:textId="77777777" w:rsidR="00D85371" w:rsidRPr="00403067" w:rsidRDefault="00D85371" w:rsidP="008A7E9A">
      <w:pPr>
        <w:pStyle w:val="Brdtextmedindrag"/>
      </w:pPr>
      <w:r w:rsidRPr="00403067">
        <w:t>Vid överträdelse</w:t>
      </w:r>
      <w:r>
        <w:t>r</w:t>
      </w:r>
      <w:r w:rsidRPr="00403067">
        <w:t xml:space="preserve"> av första stycket och av de föreskrifter som har med</w:t>
      </w:r>
      <w:r>
        <w:softHyphen/>
      </w:r>
      <w:r w:rsidRPr="00403067">
        <w:t>delats med stöd av andra stycket ska tillsynsmyndigheten besluta om sanktionsavgift, se 12 kap. 1 §.</w:t>
      </w:r>
    </w:p>
    <w:p w14:paraId="4D0065D0" w14:textId="77777777" w:rsidR="00D85371" w:rsidRPr="00403067" w:rsidRDefault="00D85371" w:rsidP="008A7E9A">
      <w:pPr>
        <w:pStyle w:val="Brdtextmedindrag"/>
        <w:ind w:firstLine="0"/>
      </w:pPr>
    </w:p>
    <w:p w14:paraId="234EBAC0" w14:textId="77777777" w:rsidR="00D85371" w:rsidRPr="00403067" w:rsidRDefault="00D85371" w:rsidP="008A7E9A">
      <w:pPr>
        <w:pStyle w:val="Brdtext"/>
        <w:rPr>
          <w:sz w:val="18"/>
          <w:szCs w:val="18"/>
        </w:rPr>
      </w:pPr>
      <w:r w:rsidRPr="00403067">
        <w:rPr>
          <w:b/>
          <w:sz w:val="18"/>
          <w:szCs w:val="18"/>
        </w:rPr>
        <w:t>2 §</w:t>
      </w:r>
      <w:r w:rsidRPr="00403067">
        <w:rPr>
          <w:sz w:val="18"/>
          <w:szCs w:val="18"/>
        </w:rPr>
        <w:t>    Om det finns särskilda skäl, får tillsynsmyndigheten ålägga den som tillhan</w:t>
      </w:r>
      <w:r w:rsidRPr="00403067">
        <w:rPr>
          <w:sz w:val="18"/>
          <w:szCs w:val="18"/>
        </w:rPr>
        <w:softHyphen/>
        <w:t>dahåller ett allmänt elektroniskt kommunikationsnät eller en allmänt tillgänglig elektronisk kommunikationstjänst att på egen bekostnad låta ett</w:t>
      </w:r>
      <w:r>
        <w:rPr>
          <w:sz w:val="18"/>
          <w:szCs w:val="18"/>
        </w:rPr>
        <w:t xml:space="preserve"> </w:t>
      </w:r>
      <w:r w:rsidRPr="00403067">
        <w:rPr>
          <w:sz w:val="18"/>
          <w:szCs w:val="18"/>
        </w:rPr>
        <w:t xml:space="preserve">oberoende </w:t>
      </w:r>
      <w:r>
        <w:rPr>
          <w:sz w:val="18"/>
          <w:szCs w:val="18"/>
        </w:rPr>
        <w:t>kvalifi</w:t>
      </w:r>
      <w:r>
        <w:rPr>
          <w:sz w:val="18"/>
          <w:szCs w:val="18"/>
        </w:rPr>
        <w:softHyphen/>
        <w:t>cerat</w:t>
      </w:r>
      <w:r w:rsidRPr="00403067">
        <w:rPr>
          <w:sz w:val="18"/>
          <w:szCs w:val="18"/>
        </w:rPr>
        <w:t xml:space="preserve"> organ utföra en säkerhetsgranskning av hela eller delar av verk</w:t>
      </w:r>
      <w:r>
        <w:rPr>
          <w:sz w:val="18"/>
          <w:szCs w:val="18"/>
        </w:rPr>
        <w:softHyphen/>
      </w:r>
      <w:r w:rsidRPr="00403067">
        <w:rPr>
          <w:sz w:val="18"/>
          <w:szCs w:val="18"/>
        </w:rPr>
        <w:t>samheten och att redovisa resultatet av granskningen för myndigheten.</w:t>
      </w:r>
    </w:p>
    <w:p w14:paraId="1E5F1797" w14:textId="77777777" w:rsidR="00D85371" w:rsidRPr="00403067" w:rsidRDefault="00D85371" w:rsidP="008A7E9A">
      <w:pPr>
        <w:pStyle w:val="Brdtextmedindrag"/>
        <w:ind w:firstLine="0"/>
      </w:pPr>
    </w:p>
    <w:p w14:paraId="4118CC67" w14:textId="35B1875C" w:rsidR="00D85371" w:rsidRPr="00403067" w:rsidRDefault="00D85371" w:rsidP="008A7E9A">
      <w:pPr>
        <w:pStyle w:val="Brdtext"/>
      </w:pPr>
      <w:r w:rsidRPr="00403067">
        <w:t>Paragrafen ger tillsynsmyndigheten möjlighet att ålägga någon att genom</w:t>
      </w:r>
      <w:r w:rsidRPr="00403067">
        <w:softHyphen/>
        <w:t>gå en säkerhetsgransk</w:t>
      </w:r>
      <w:r w:rsidR="0082219D">
        <w:t>n</w:t>
      </w:r>
      <w:r w:rsidRPr="00403067">
        <w:t xml:space="preserve">ing. Den saknar motsvarighet i LEK. Paragrafen </w:t>
      </w:r>
      <w:r w:rsidRPr="00313AB5">
        <w:rPr>
          <w:spacing w:val="-2"/>
        </w:rPr>
        <w:t>genomför artikel 41.2 b i EU-direktivet. Övervägandena finns i av</w:t>
      </w:r>
      <w:r w:rsidRPr="00313AB5">
        <w:rPr>
          <w:spacing w:val="-2"/>
        </w:rPr>
        <w:softHyphen/>
        <w:t>snitt 17.2.</w:t>
      </w:r>
    </w:p>
    <w:p w14:paraId="6F666F5F" w14:textId="77777777" w:rsidR="00D85371" w:rsidRDefault="00D85371" w:rsidP="008A7E9A">
      <w:pPr>
        <w:pStyle w:val="Brdtextmedindrag"/>
      </w:pPr>
      <w:r w:rsidRPr="00403067">
        <w:t xml:space="preserve">Syftet med en säkerhetsgranskning är att </w:t>
      </w:r>
      <w:r>
        <w:t xml:space="preserve">det ska </w:t>
      </w:r>
      <w:r w:rsidRPr="00403067">
        <w:t>kunna bedöma</w:t>
      </w:r>
      <w:r>
        <w:t>s</w:t>
      </w:r>
      <w:r w:rsidRPr="00403067">
        <w:t xml:space="preserve"> om säkerhets</w:t>
      </w:r>
      <w:r w:rsidRPr="00403067">
        <w:softHyphen/>
        <w:t xml:space="preserve">kraven enligt 1 § är uppfyllda. För att kunna ålägga skyldigheten </w:t>
      </w:r>
      <w:r w:rsidRPr="00403067">
        <w:lastRenderedPageBreak/>
        <w:t xml:space="preserve">krävs det särskilda skäl. Avsikten är alltså att säkerhetsgranskningar ska </w:t>
      </w:r>
      <w:r>
        <w:t>ske endast när det är motiverat</w:t>
      </w:r>
      <w:r w:rsidRPr="00403067">
        <w:t>. En säkerhets</w:t>
      </w:r>
      <w:r w:rsidRPr="00403067">
        <w:softHyphen/>
        <w:t>gransk</w:t>
      </w:r>
      <w:r w:rsidRPr="00403067">
        <w:softHyphen/>
        <w:t xml:space="preserve">ning bör i första hand komma i fråga då tillsynsmyndigheten </w:t>
      </w:r>
      <w:r>
        <w:t>har</w:t>
      </w:r>
      <w:r w:rsidRPr="00403067" w:rsidDel="00AE2F61">
        <w:t xml:space="preserve"> </w:t>
      </w:r>
      <w:r w:rsidRPr="00403067">
        <w:t xml:space="preserve">tagit del av uppgifter eller bedrivit tillsyn där det </w:t>
      </w:r>
      <w:r>
        <w:t xml:space="preserve">har </w:t>
      </w:r>
      <w:r w:rsidRPr="00403067">
        <w:t>framkommit att ytterligare granskning behövs för att full</w:t>
      </w:r>
      <w:r w:rsidRPr="00403067">
        <w:softHyphen/>
        <w:t>ständigt besvara nödvändiga frågor om verksamhe</w:t>
      </w:r>
      <w:r w:rsidRPr="00403067">
        <w:softHyphen/>
        <w:t>tens säkerhet. En säker</w:t>
      </w:r>
      <w:r w:rsidRPr="00403067">
        <w:softHyphen/>
        <w:t>hets</w:t>
      </w:r>
      <w:r w:rsidRPr="00403067">
        <w:softHyphen/>
        <w:t>granskning behöver inte heller avse hela verk</w:t>
      </w:r>
      <w:r w:rsidRPr="00403067">
        <w:softHyphen/>
        <w:t>samheten utan kan exempelvis av</w:t>
      </w:r>
      <w:r w:rsidRPr="00403067">
        <w:softHyphen/>
        <w:t xml:space="preserve">gränsas till vissa delar av en verksamhet som är särskilt känsliga eller </w:t>
      </w:r>
      <w:r>
        <w:t xml:space="preserve">som </w:t>
      </w:r>
      <w:r w:rsidRPr="00403067">
        <w:t>behöver bli ytterligare granskade. Säkerhets</w:t>
      </w:r>
      <w:r w:rsidRPr="00403067">
        <w:softHyphen/>
        <w:t>gransk</w:t>
      </w:r>
      <w:r>
        <w:softHyphen/>
      </w:r>
      <w:r w:rsidRPr="00403067">
        <w:t>ningar kan t.ex. komma i fråga för att testa säkerheten när det gäller internet</w:t>
      </w:r>
      <w:r w:rsidRPr="00403067">
        <w:softHyphen/>
        <w:t>access till viktigare kommunikationsnoder eller anläggning</w:t>
      </w:r>
      <w:r w:rsidRPr="00403067">
        <w:softHyphen/>
        <w:t>ar eller åtgärder som har vidtagits för att komma till rätta med sårbarheter i kom</w:t>
      </w:r>
      <w:r w:rsidRPr="00403067">
        <w:softHyphen/>
        <w:t>mu</w:t>
      </w:r>
      <w:r w:rsidRPr="00403067">
        <w:softHyphen/>
        <w:t>ni</w:t>
      </w:r>
      <w:r w:rsidRPr="00403067">
        <w:softHyphen/>
        <w:t>ka</w:t>
      </w:r>
      <w:r w:rsidRPr="00403067">
        <w:softHyphen/>
        <w:t>tions</w:t>
      </w:r>
      <w:r w:rsidRPr="00403067">
        <w:softHyphen/>
        <w:t>protokoll.</w:t>
      </w:r>
      <w:r>
        <w:t xml:space="preserve"> </w:t>
      </w:r>
      <w:r w:rsidRPr="00D11BAC">
        <w:t>Vad som utgör särskilda skäl och när ett åläggande kan anses proportionerligt får avgöras i det enskilda fallet.</w:t>
      </w:r>
      <w:r>
        <w:t xml:space="preserve"> </w:t>
      </w:r>
    </w:p>
    <w:p w14:paraId="47CB7530" w14:textId="77777777" w:rsidR="00D85371" w:rsidRPr="00403067" w:rsidRDefault="00D85371" w:rsidP="008A7E9A">
      <w:pPr>
        <w:pStyle w:val="Brdtextmedindrag"/>
      </w:pPr>
      <w:r>
        <w:t>Ett oberoende kvalificerat organ kan exempelvis vara ett företag som genomför säkerhetsgranskningar. Organet ska vara oberoende i förhållan</w:t>
      </w:r>
      <w:r>
        <w:softHyphen/>
        <w:t xml:space="preserve">de till tillsynsmyndigheten och den tillhandahållare vars verksamhet ska granskas. Att organet ska vara kvalificerat innebär att det ska besitta den sakkunskap som krävs för säkerhetsgranskningen. </w:t>
      </w:r>
      <w:r w:rsidRPr="0092595F">
        <w:t>Det är upp till tillsyns</w:t>
      </w:r>
      <w:r>
        <w:softHyphen/>
      </w:r>
      <w:r w:rsidRPr="0092595F">
        <w:t xml:space="preserve">myndigheten att från fall till fall bedöma om </w:t>
      </w:r>
      <w:r>
        <w:t xml:space="preserve">möjliga lämpliga </w:t>
      </w:r>
      <w:r w:rsidRPr="0092595F">
        <w:t xml:space="preserve">organ </w:t>
      </w:r>
      <w:r>
        <w:t>att utföra granskningen bör pekas ut eller om det kan överlåtas till tillhanda</w:t>
      </w:r>
      <w:r>
        <w:softHyphen/>
        <w:t>hållaren</w:t>
      </w:r>
      <w:r w:rsidRPr="0092595F">
        <w:t>.</w:t>
      </w:r>
    </w:p>
    <w:p w14:paraId="635B9F02" w14:textId="77777777" w:rsidR="00D85371" w:rsidRPr="00403067" w:rsidRDefault="00D85371" w:rsidP="008A7E9A">
      <w:pPr>
        <w:pStyle w:val="Brdtextmedindrag"/>
        <w:ind w:firstLine="0"/>
      </w:pPr>
    </w:p>
    <w:p w14:paraId="4CEFF122" w14:textId="77777777" w:rsidR="00D85371" w:rsidRPr="00403067" w:rsidRDefault="00D85371" w:rsidP="008A7E9A">
      <w:pPr>
        <w:pStyle w:val="Brdtext"/>
        <w:rPr>
          <w:sz w:val="18"/>
          <w:szCs w:val="18"/>
        </w:rPr>
      </w:pPr>
      <w:r w:rsidRPr="00403067">
        <w:rPr>
          <w:b/>
          <w:sz w:val="18"/>
          <w:szCs w:val="18"/>
        </w:rPr>
        <w:t>3 §</w:t>
      </w:r>
      <w:r w:rsidRPr="00403067">
        <w:rPr>
          <w:sz w:val="18"/>
          <w:szCs w:val="18"/>
        </w:rPr>
        <w:t>    Den som tillhandahåller ett allmänt elektroniskt kommunikationsnät eller en allmänt tillgänglig elektronisk kommunikationstjänst ska utan onödigt dröjsmål till tillsynsmyndigheten rapportera säkerhetsincidenter som har haft en betydande på</w:t>
      </w:r>
      <w:r w:rsidRPr="00403067">
        <w:rPr>
          <w:sz w:val="18"/>
          <w:szCs w:val="18"/>
        </w:rPr>
        <w:softHyphen/>
        <w:t>verkan på nät och tjänster.</w:t>
      </w:r>
    </w:p>
    <w:p w14:paraId="2C02844A" w14:textId="55556636" w:rsidR="00D85371" w:rsidRPr="00403067" w:rsidRDefault="00D85371" w:rsidP="008A7E9A">
      <w:pPr>
        <w:pStyle w:val="Brdtextmedindrag"/>
        <w:rPr>
          <w:sz w:val="18"/>
          <w:szCs w:val="18"/>
        </w:rPr>
      </w:pPr>
      <w:r w:rsidRPr="00403067">
        <w:rPr>
          <w:sz w:val="18"/>
          <w:szCs w:val="18"/>
        </w:rPr>
        <w:t>Tillsynsmyndigheten får</w:t>
      </w:r>
      <w:r>
        <w:rPr>
          <w:sz w:val="18"/>
          <w:szCs w:val="18"/>
        </w:rPr>
        <w:t xml:space="preserve">, </w:t>
      </w:r>
      <w:r w:rsidRPr="008700E5">
        <w:rPr>
          <w:sz w:val="18"/>
          <w:szCs w:val="18"/>
        </w:rPr>
        <w:t>om det ligger i allmänhetens intresse</w:t>
      </w:r>
      <w:r>
        <w:rPr>
          <w:sz w:val="18"/>
          <w:szCs w:val="18"/>
        </w:rPr>
        <w:t>,</w:t>
      </w:r>
      <w:r w:rsidRPr="00403067">
        <w:rPr>
          <w:sz w:val="18"/>
          <w:szCs w:val="18"/>
        </w:rPr>
        <w:t xml:space="preserve"> ålägga den som tillhandahåller allmänna elektroniska kommunikationsnät eller allmänt tillgängliga elektroniska kommunikationstjäns</w:t>
      </w:r>
      <w:r w:rsidRPr="00403067">
        <w:rPr>
          <w:sz w:val="18"/>
          <w:szCs w:val="18"/>
        </w:rPr>
        <w:softHyphen/>
        <w:t>ter att informera allmänheten om säkerhets</w:t>
      </w:r>
      <w:r w:rsidR="0060688E">
        <w:rPr>
          <w:sz w:val="18"/>
          <w:szCs w:val="18"/>
        </w:rPr>
        <w:softHyphen/>
      </w:r>
      <w:r w:rsidRPr="00403067">
        <w:rPr>
          <w:sz w:val="18"/>
          <w:szCs w:val="18"/>
        </w:rPr>
        <w:t>inci</w:t>
      </w:r>
      <w:r w:rsidR="0060688E">
        <w:rPr>
          <w:sz w:val="18"/>
          <w:szCs w:val="18"/>
        </w:rPr>
        <w:softHyphen/>
      </w:r>
      <w:r w:rsidRPr="00403067">
        <w:rPr>
          <w:sz w:val="18"/>
          <w:szCs w:val="18"/>
        </w:rPr>
        <w:t>denter</w:t>
      </w:r>
      <w:r>
        <w:rPr>
          <w:sz w:val="18"/>
          <w:szCs w:val="18"/>
        </w:rPr>
        <w:t>.</w:t>
      </w:r>
    </w:p>
    <w:p w14:paraId="7799C3AD" w14:textId="77777777" w:rsidR="00D85371" w:rsidRDefault="00D85371" w:rsidP="008A7E9A">
      <w:pPr>
        <w:pStyle w:val="Brdtextmedindrag"/>
        <w:rPr>
          <w:sz w:val="18"/>
          <w:szCs w:val="18"/>
        </w:rPr>
      </w:pPr>
      <w:r w:rsidRPr="00403067">
        <w:rPr>
          <w:sz w:val="18"/>
          <w:szCs w:val="18"/>
        </w:rPr>
        <w:t>Regeringen eller den myndighet som regeringen bestämmer får meddela</w:t>
      </w:r>
    </w:p>
    <w:p w14:paraId="60F4B7E9" w14:textId="77777777" w:rsidR="00D85371" w:rsidRDefault="00D85371" w:rsidP="008A7E9A">
      <w:pPr>
        <w:pStyle w:val="Brdtextmedindrag"/>
        <w:rPr>
          <w:sz w:val="18"/>
          <w:szCs w:val="18"/>
        </w:rPr>
      </w:pPr>
      <w:r>
        <w:rPr>
          <w:sz w:val="18"/>
          <w:szCs w:val="18"/>
        </w:rPr>
        <w:t>1. ytterligare</w:t>
      </w:r>
      <w:r w:rsidRPr="00403067">
        <w:rPr>
          <w:sz w:val="18"/>
          <w:szCs w:val="18"/>
        </w:rPr>
        <w:t xml:space="preserve"> före</w:t>
      </w:r>
      <w:r w:rsidRPr="00403067">
        <w:rPr>
          <w:sz w:val="18"/>
          <w:szCs w:val="18"/>
        </w:rPr>
        <w:softHyphen/>
        <w:t>skrifter om rapportering av säkerhetsincidenter</w:t>
      </w:r>
      <w:r>
        <w:rPr>
          <w:sz w:val="18"/>
          <w:szCs w:val="18"/>
        </w:rPr>
        <w:t>na,</w:t>
      </w:r>
      <w:r w:rsidRPr="00403067">
        <w:rPr>
          <w:sz w:val="18"/>
          <w:szCs w:val="18"/>
        </w:rPr>
        <w:t xml:space="preserve"> och</w:t>
      </w:r>
    </w:p>
    <w:p w14:paraId="27404D6C" w14:textId="77777777" w:rsidR="00D85371" w:rsidRPr="00403067" w:rsidRDefault="00D85371" w:rsidP="008A7E9A">
      <w:pPr>
        <w:pStyle w:val="Brdtextmedindrag"/>
        <w:rPr>
          <w:sz w:val="18"/>
          <w:szCs w:val="18"/>
        </w:rPr>
      </w:pPr>
      <w:r>
        <w:rPr>
          <w:sz w:val="18"/>
          <w:szCs w:val="18"/>
        </w:rPr>
        <w:t>2. föreskrifter</w:t>
      </w:r>
      <w:r w:rsidRPr="00403067">
        <w:rPr>
          <w:sz w:val="18"/>
          <w:szCs w:val="18"/>
        </w:rPr>
        <w:t xml:space="preserve"> om undantag från rapporterings</w:t>
      </w:r>
      <w:r w:rsidRPr="00403067">
        <w:rPr>
          <w:sz w:val="18"/>
          <w:szCs w:val="18"/>
        </w:rPr>
        <w:softHyphen/>
        <w:t>skyldig</w:t>
      </w:r>
      <w:r w:rsidRPr="00403067">
        <w:rPr>
          <w:sz w:val="18"/>
          <w:szCs w:val="18"/>
        </w:rPr>
        <w:softHyphen/>
        <w:t>heten.</w:t>
      </w:r>
    </w:p>
    <w:p w14:paraId="68E6F1A9" w14:textId="77777777" w:rsidR="00D85371" w:rsidRPr="00403067" w:rsidRDefault="00D85371" w:rsidP="008A7E9A">
      <w:pPr>
        <w:pStyle w:val="Brdtext"/>
      </w:pPr>
    </w:p>
    <w:p w14:paraId="7ED1E0E5" w14:textId="5E056E07" w:rsidR="00D85371" w:rsidRPr="00403067" w:rsidRDefault="00D85371" w:rsidP="008A7E9A">
      <w:pPr>
        <w:pStyle w:val="Brdtext"/>
      </w:pPr>
      <w:r w:rsidRPr="00403067">
        <w:t xml:space="preserve">I paragrafen regleras rapportering av säkerhetsincidenter. Den motsvarar delvis 5 kap. 6 c § LEK (se prop. 2010/11:115 </w:t>
      </w:r>
      <w:r w:rsidR="00EB24E6">
        <w:t>s. 1</w:t>
      </w:r>
      <w:r w:rsidRPr="00403067">
        <w:t>25 f. och 170). Para</w:t>
      </w:r>
      <w:r w:rsidRPr="00403067">
        <w:softHyphen/>
        <w:t>grafen ge</w:t>
      </w:r>
      <w:r w:rsidRPr="00403067">
        <w:softHyphen/>
        <w:t>nomför artikel 40.2 i EU-direktivet. En definition av säkerhets</w:t>
      </w:r>
      <w:r w:rsidRPr="00403067">
        <w:softHyphen/>
        <w:t>incident finns i 1 kap. 7 §. Övervägandena finns i avsnitt 17.3.</w:t>
      </w:r>
    </w:p>
    <w:p w14:paraId="54AD9EBC" w14:textId="77777777" w:rsidR="00D85371" w:rsidRPr="00403067" w:rsidRDefault="00D85371" w:rsidP="008A7E9A">
      <w:pPr>
        <w:pStyle w:val="Brdtextmedindrag"/>
      </w:pPr>
      <w:r w:rsidRPr="00403067">
        <w:t xml:space="preserve">Enligt </w:t>
      </w:r>
      <w:r w:rsidRPr="00403067">
        <w:rPr>
          <w:i/>
        </w:rPr>
        <w:t>första stycket</w:t>
      </w:r>
      <w:r w:rsidRPr="00403067">
        <w:t xml:space="preserve"> ska tillsynsmyndigheten underrättas om säkerhets</w:t>
      </w:r>
      <w:r w:rsidRPr="00403067">
        <w:softHyphen/>
        <w:t>incidenter som har haft en betydande påverkan på nät och tjänster. Det innebär att aktörerna inte behöver underrätta tillsynsmyndigheten om alla de dagliga och kortvariga störningar och avbrott som normalt uppstår och som endast påverkar ett fåtal användare och där orsaken t.ex. är ström</w:t>
      </w:r>
      <w:r w:rsidRPr="00403067">
        <w:softHyphen/>
        <w:t>avbrott eller skada på ledningar i samband med grävarbeten. Omständig</w:t>
      </w:r>
      <w:r w:rsidRPr="00403067">
        <w:softHyphen/>
        <w:t>heter som särskilt har betydelse för bedömningen av om en säkerhetsin</w:t>
      </w:r>
      <w:r w:rsidRPr="00403067">
        <w:softHyphen/>
        <w:t>ci</w:t>
      </w:r>
      <w:r w:rsidRPr="00403067">
        <w:softHyphen/>
        <w:t>dent har haft en betydande påverkan är t.ex. antalet drabbade användare, storleken på det drabbade geografiska området, hur länge säkerhetsinci</w:t>
      </w:r>
      <w:r w:rsidRPr="00403067">
        <w:softHyphen/>
        <w:t>denten varar och i vilken utsträckning säkerhetsincidenten påverkar nätets eller tjänstens funktion eller funktioner i samhället.</w:t>
      </w:r>
    </w:p>
    <w:p w14:paraId="23AF81B8" w14:textId="77777777" w:rsidR="00D85371" w:rsidRPr="00403067" w:rsidRDefault="00D85371" w:rsidP="008A7E9A">
      <w:pPr>
        <w:pStyle w:val="Brdtextmedindrag"/>
      </w:pPr>
      <w:r w:rsidRPr="00403067">
        <w:t xml:space="preserve">Rapporteringsskyldigheten gäller även för säkerhetsincidenter hos t.ex. leverantörer </w:t>
      </w:r>
      <w:r>
        <w:t xml:space="preserve">till den rapporteringsskyldige </w:t>
      </w:r>
      <w:r w:rsidRPr="00403067">
        <w:t>och för de följd</w:t>
      </w:r>
      <w:r w:rsidRPr="00403067">
        <w:softHyphen/>
        <w:t xml:space="preserve">incidenter det </w:t>
      </w:r>
      <w:r w:rsidRPr="00403067">
        <w:lastRenderedPageBreak/>
        <w:t>kan medföra.</w:t>
      </w:r>
      <w:r>
        <w:t xml:space="preserve"> Detta påverkar inte den rapporteringsskyldighet som leve</w:t>
      </w:r>
      <w:r>
        <w:softHyphen/>
        <w:t>rantören självständigt kan ha med anledning av sin verksamhet.</w:t>
      </w:r>
    </w:p>
    <w:p w14:paraId="1F102725" w14:textId="1780D24F" w:rsidR="00D85371" w:rsidRPr="00403067" w:rsidRDefault="00D85371" w:rsidP="008A7E9A">
      <w:pPr>
        <w:pStyle w:val="Brdtextmedindrag"/>
      </w:pPr>
      <w:r w:rsidRPr="00403067">
        <w:t>Att</w:t>
      </w:r>
      <w:r w:rsidRPr="00403067" w:rsidDel="0042516F">
        <w:t xml:space="preserve"> </w:t>
      </w:r>
      <w:r>
        <w:t xml:space="preserve">rapportering ska göras </w:t>
      </w:r>
      <w:r w:rsidRPr="00403067">
        <w:t xml:space="preserve">utan onödigt dröjsmål betyder att </w:t>
      </w:r>
      <w:r>
        <w:t>den</w:t>
      </w:r>
      <w:r w:rsidRPr="00403067">
        <w:t xml:space="preserve"> som regel ska ske så snart de första kritiska åtgärderna för att avhjälpa säker</w:t>
      </w:r>
      <w:r w:rsidR="0060688E">
        <w:softHyphen/>
      </w:r>
      <w:r w:rsidRPr="00403067">
        <w:t>hetsincidenten har vid</w:t>
      </w:r>
      <w:r w:rsidRPr="00403067">
        <w:softHyphen/>
        <w:t>tagits och de uppgifter som ska lämnas finns till</w:t>
      </w:r>
      <w:r w:rsidR="0060688E">
        <w:softHyphen/>
      </w:r>
      <w:r w:rsidRPr="00403067">
        <w:t>gängliga. Om det behövs internt utredningsarbete för att kunna sam</w:t>
      </w:r>
      <w:r w:rsidRPr="00403067">
        <w:softHyphen/>
        <w:t>man</w:t>
      </w:r>
      <w:r w:rsidRPr="00403067">
        <w:softHyphen/>
        <w:t>ställa samtliga uppgifter som ska lämnas till tillsynsmyn</w:t>
      </w:r>
      <w:r w:rsidRPr="00403067">
        <w:softHyphen/>
        <w:t>digheten bör myndigheten lämpligen kunna underrättas dels i direkt an</w:t>
      </w:r>
      <w:r w:rsidRPr="00403067">
        <w:softHyphen/>
        <w:t>slutning till säk</w:t>
      </w:r>
      <w:r w:rsidRPr="00403067">
        <w:softHyphen/>
        <w:t>er</w:t>
      </w:r>
      <w:r w:rsidRPr="00403067">
        <w:softHyphen/>
        <w:t>hets</w:t>
      </w:r>
      <w:r w:rsidRPr="00403067">
        <w:softHyphen/>
        <w:t>incidenten om det som då är känt, dels vid ett senare tillfälle när sam</w:t>
      </w:r>
      <w:r w:rsidRPr="00403067">
        <w:softHyphen/>
        <w:t>tliga uppgifter har sammanställts.</w:t>
      </w:r>
    </w:p>
    <w:p w14:paraId="49BA6BDD" w14:textId="77777777" w:rsidR="00D85371" w:rsidRPr="00403067" w:rsidRDefault="00D85371" w:rsidP="008A7E9A">
      <w:pPr>
        <w:pStyle w:val="Brdtextmedindrag"/>
      </w:pPr>
      <w:r w:rsidRPr="00403067">
        <w:t>En underrättelse bör innehålla de uppgifter som typiskt sett har betydelse för myndighetens bedömning av om kraven på säkerhetsåtgärder är upp</w:t>
      </w:r>
      <w:r w:rsidRPr="00403067">
        <w:softHyphen/>
        <w:t xml:space="preserve">fyllda eller om det finns anledning att vidta tillsynsåtgärder till följd av händelsen. En underrättelse bör därför normalt innehålla uppgifter </w:t>
      </w:r>
      <w:r>
        <w:t xml:space="preserve">om </w:t>
      </w:r>
      <w:r w:rsidRPr="00403067">
        <w:t>när sä</w:t>
      </w:r>
      <w:r w:rsidRPr="00403067">
        <w:softHyphen/>
        <w:t>ker</w:t>
      </w:r>
      <w:r w:rsidRPr="00403067">
        <w:softHyphen/>
        <w:t>hetsincidenten har inträffat, hur den upptäcktes, vad som har skett, om</w:t>
      </w:r>
      <w:r w:rsidRPr="00403067">
        <w:softHyphen/>
        <w:t>fattningen och konsekvenserna av incidenten samt vilka åtgärder som vid</w:t>
      </w:r>
      <w:r w:rsidRPr="00403067">
        <w:softHyphen/>
        <w:t>tagits för att minska konsekvenserna av incidenten och för att förhindra liknande incidenter i framtiden.</w:t>
      </w:r>
    </w:p>
    <w:p w14:paraId="0FC8EAAF" w14:textId="77777777" w:rsidR="00D85371" w:rsidRDefault="00D85371" w:rsidP="008A7E9A">
      <w:pPr>
        <w:pStyle w:val="Brdtextmedindrag"/>
      </w:pPr>
      <w:r w:rsidRPr="00403067">
        <w:t>Enligt artikel</w:t>
      </w:r>
      <w:r>
        <w:t> </w:t>
      </w:r>
      <w:r w:rsidRPr="00403067">
        <w:t>40.5 i EU-direktivet har Europeiska kommissionen möj</w:t>
      </w:r>
      <w:r>
        <w:softHyphen/>
      </w:r>
      <w:r w:rsidRPr="00403067">
        <w:t>lig</w:t>
      </w:r>
      <w:r w:rsidRPr="00403067">
        <w:softHyphen/>
      </w:r>
      <w:r>
        <w:softHyphen/>
      </w:r>
      <w:r w:rsidRPr="00403067">
        <w:t>het att anta genomförande</w:t>
      </w:r>
      <w:r>
        <w:t>akter</w:t>
      </w:r>
      <w:r w:rsidRPr="00403067">
        <w:t xml:space="preserve"> som specificerar omständigheter, for</w:t>
      </w:r>
      <w:r w:rsidRPr="00403067">
        <w:softHyphen/>
        <w:t xml:space="preserve">mat och förfaranden i samband med </w:t>
      </w:r>
      <w:r>
        <w:t>rapporteringsskyldigheten.</w:t>
      </w:r>
    </w:p>
    <w:p w14:paraId="29DFF68B" w14:textId="77777777" w:rsidR="00D85371" w:rsidRDefault="00D85371" w:rsidP="008A7E9A">
      <w:pPr>
        <w:pStyle w:val="Brdtextmedindrag"/>
      </w:pPr>
      <w:r w:rsidRPr="00E72735">
        <w:t>En incident kan även behöva rapporteras enligt andra regelverk, såsom personuppgifts- eller säkerhetsskyddslagstiftningen</w:t>
      </w:r>
      <w:r>
        <w:t>.</w:t>
      </w:r>
    </w:p>
    <w:p w14:paraId="10020A77" w14:textId="49DBA445" w:rsidR="00D85371" w:rsidRPr="00403067" w:rsidRDefault="00D85371" w:rsidP="008A7E9A">
      <w:pPr>
        <w:pStyle w:val="Brdtextmedindrag"/>
      </w:pPr>
      <w:r w:rsidRPr="00E72735">
        <w:t xml:space="preserve">Enligt </w:t>
      </w:r>
      <w:r w:rsidRPr="00E72735">
        <w:rPr>
          <w:i/>
          <w:iCs/>
        </w:rPr>
        <w:t>andra stycket</w:t>
      </w:r>
      <w:r w:rsidRPr="00E72735">
        <w:t xml:space="preserve"> får tillsynsmyndigheten</w:t>
      </w:r>
      <w:r>
        <w:t>,</w:t>
      </w:r>
      <w:r w:rsidRPr="00E72735">
        <w:t xml:space="preserve"> </w:t>
      </w:r>
      <w:r w:rsidRPr="00532DE0">
        <w:t>om det ligger i allmän</w:t>
      </w:r>
      <w:r w:rsidR="0060688E">
        <w:softHyphen/>
      </w:r>
      <w:r w:rsidRPr="00532DE0">
        <w:t>hetens intresse</w:t>
      </w:r>
      <w:r>
        <w:t>,</w:t>
      </w:r>
      <w:r w:rsidRPr="00532DE0">
        <w:t xml:space="preserve"> </w:t>
      </w:r>
      <w:r w:rsidRPr="00E72735">
        <w:t>ålägga den som tillhanda</w:t>
      </w:r>
      <w:r>
        <w:softHyphen/>
      </w:r>
      <w:r w:rsidRPr="00E72735">
        <w:t>håller allmänna elektroniska kommunikationsnät eller allmänt tillgängliga elektroniska kommunika</w:t>
      </w:r>
      <w:r w:rsidR="0060688E">
        <w:softHyphen/>
      </w:r>
      <w:r w:rsidRPr="00E72735">
        <w:t>tionstjäns</w:t>
      </w:r>
      <w:r>
        <w:softHyphen/>
      </w:r>
      <w:r w:rsidRPr="00E72735">
        <w:t>ter att informera allmän</w:t>
      </w:r>
      <w:r>
        <w:softHyphen/>
      </w:r>
      <w:r w:rsidRPr="00E72735">
        <w:t>heten om säker</w:t>
      </w:r>
      <w:r>
        <w:softHyphen/>
      </w:r>
      <w:r w:rsidRPr="00E72735">
        <w:t>hetsincidenter. Vid be</w:t>
      </w:r>
      <w:r w:rsidR="0060688E">
        <w:softHyphen/>
      </w:r>
      <w:r w:rsidRPr="00E72735">
        <w:t>dömningen av om och hur allmänheten ska informeras ska Sveriges säker</w:t>
      </w:r>
      <w:r w:rsidR="0060688E">
        <w:softHyphen/>
      </w:r>
      <w:r w:rsidRPr="00E72735">
        <w:t>het beaktas, se 1</w:t>
      </w:r>
      <w:r>
        <w:t> </w:t>
      </w:r>
      <w:r w:rsidRPr="00E72735">
        <w:t>kap. 1</w:t>
      </w:r>
      <w:r>
        <w:t> </w:t>
      </w:r>
      <w:r w:rsidRPr="00E72735">
        <w:t>§</w:t>
      </w:r>
      <w:r>
        <w:t>, och säkerhetsskyddslagstiftningen följas.</w:t>
      </w:r>
    </w:p>
    <w:p w14:paraId="39583426" w14:textId="77777777" w:rsidR="00D85371" w:rsidRPr="00403067" w:rsidRDefault="00D85371" w:rsidP="008A7E9A">
      <w:pPr>
        <w:pStyle w:val="Brdtextmedindrag"/>
      </w:pPr>
      <w:r w:rsidRPr="00403067">
        <w:rPr>
          <w:i/>
          <w:iCs/>
        </w:rPr>
        <w:t>Tredje stycket</w:t>
      </w:r>
      <w:r w:rsidRPr="00403067">
        <w:t xml:space="preserve"> innehåller ett bemyndigande för regeringen eller den myndighet som regeringen bestämmer att meddela </w:t>
      </w:r>
      <w:r>
        <w:t xml:space="preserve">ytterligare </w:t>
      </w:r>
      <w:r w:rsidRPr="00403067">
        <w:t>föreskrifter om rapportering av säkerhetsincidenter</w:t>
      </w:r>
      <w:r>
        <w:t>na</w:t>
      </w:r>
      <w:r w:rsidRPr="00403067">
        <w:t xml:space="preserve"> och </w:t>
      </w:r>
      <w:r>
        <w:t xml:space="preserve">föreskrifter </w:t>
      </w:r>
      <w:r w:rsidRPr="00403067">
        <w:t>om undantag från skyldigheten att rapportera sådana incidenter enligt första stycket.</w:t>
      </w:r>
    </w:p>
    <w:p w14:paraId="07D56322" w14:textId="77777777" w:rsidR="00D85371" w:rsidRPr="00403067" w:rsidRDefault="00D85371" w:rsidP="008A7E9A">
      <w:pPr>
        <w:pStyle w:val="Brdtextmedindrag"/>
      </w:pPr>
      <w:r w:rsidRPr="00403067">
        <w:t>Vid överträdelse</w:t>
      </w:r>
      <w:r>
        <w:t>r</w:t>
      </w:r>
      <w:r w:rsidRPr="00403067">
        <w:t xml:space="preserve"> av första stycket och av de föreskrifter som har med</w:t>
      </w:r>
      <w:r>
        <w:softHyphen/>
      </w:r>
      <w:r w:rsidRPr="00403067">
        <w:t>delats med stöd av tredje stycket ska tillsynsmyndigheten besluta om sanktionsavgift, se 12 kap. 1 §.</w:t>
      </w:r>
    </w:p>
    <w:p w14:paraId="2048D437" w14:textId="77777777" w:rsidR="00D85371" w:rsidRPr="00403067" w:rsidRDefault="00D85371" w:rsidP="008A7E9A">
      <w:pPr>
        <w:pStyle w:val="Brdtextmedindrag"/>
        <w:ind w:firstLine="0"/>
      </w:pPr>
    </w:p>
    <w:p w14:paraId="2501F2B0" w14:textId="0A39BF97" w:rsidR="00D85371" w:rsidRPr="00403067" w:rsidRDefault="00D85371" w:rsidP="008A7E9A">
      <w:pPr>
        <w:pStyle w:val="Brdtext"/>
        <w:rPr>
          <w:sz w:val="18"/>
          <w:szCs w:val="18"/>
        </w:rPr>
      </w:pPr>
      <w:r w:rsidRPr="00403067">
        <w:rPr>
          <w:b/>
          <w:sz w:val="18"/>
          <w:szCs w:val="18"/>
        </w:rPr>
        <w:t>4 §</w:t>
      </w:r>
      <w:r w:rsidRPr="00403067">
        <w:rPr>
          <w:sz w:val="18"/>
          <w:szCs w:val="18"/>
        </w:rPr>
        <w:t xml:space="preserve">    Om det finns ett konkret och betydande hot om </w:t>
      </w:r>
      <w:r>
        <w:rPr>
          <w:sz w:val="18"/>
          <w:szCs w:val="18"/>
        </w:rPr>
        <w:t xml:space="preserve">att </w:t>
      </w:r>
      <w:r w:rsidRPr="00403067">
        <w:rPr>
          <w:sz w:val="18"/>
          <w:szCs w:val="18"/>
        </w:rPr>
        <w:t>en säkerhetsincident</w:t>
      </w:r>
      <w:r>
        <w:rPr>
          <w:sz w:val="18"/>
          <w:szCs w:val="18"/>
        </w:rPr>
        <w:t xml:space="preserve"> ska inträffa</w:t>
      </w:r>
      <w:r w:rsidRPr="00403067">
        <w:rPr>
          <w:sz w:val="18"/>
          <w:szCs w:val="18"/>
        </w:rPr>
        <w:t>, ska den som tillhandahåller ett allmänt elektroniskt kommunikationsnät eller en allmänt tillgänglig elektronisk kommunikationstjänst informera de använ</w:t>
      </w:r>
      <w:r w:rsidR="0060688E">
        <w:rPr>
          <w:sz w:val="18"/>
          <w:szCs w:val="18"/>
        </w:rPr>
        <w:softHyphen/>
      </w:r>
      <w:r w:rsidRPr="00403067">
        <w:rPr>
          <w:sz w:val="18"/>
          <w:szCs w:val="18"/>
        </w:rPr>
        <w:t xml:space="preserve">dare som kan påverkas av hotet om vilka skydds- </w:t>
      </w:r>
      <w:r w:rsidRPr="00403067">
        <w:rPr>
          <w:spacing w:val="-2"/>
          <w:sz w:val="18"/>
          <w:szCs w:val="18"/>
        </w:rPr>
        <w:t>eller motåtgärder de kan vidta och, om det är lämpligt, om själva hotet.</w:t>
      </w:r>
    </w:p>
    <w:p w14:paraId="56C7FFF6" w14:textId="77777777" w:rsidR="00D85371" w:rsidRPr="00403067" w:rsidRDefault="00D85371" w:rsidP="008A7E9A">
      <w:pPr>
        <w:pStyle w:val="Brdtextmedindrag"/>
        <w:rPr>
          <w:sz w:val="18"/>
          <w:szCs w:val="18"/>
        </w:rPr>
      </w:pPr>
      <w:r w:rsidRPr="00403067">
        <w:rPr>
          <w:sz w:val="18"/>
          <w:szCs w:val="18"/>
        </w:rPr>
        <w:t xml:space="preserve">Regeringen eller den myndighet som regeringen bestämmer får meddela </w:t>
      </w:r>
      <w:r>
        <w:rPr>
          <w:sz w:val="18"/>
          <w:szCs w:val="18"/>
        </w:rPr>
        <w:t xml:space="preserve">ytterligare </w:t>
      </w:r>
      <w:r w:rsidRPr="00403067">
        <w:rPr>
          <w:sz w:val="18"/>
          <w:szCs w:val="18"/>
        </w:rPr>
        <w:t>före</w:t>
      </w:r>
      <w:r w:rsidRPr="00403067">
        <w:rPr>
          <w:sz w:val="18"/>
          <w:szCs w:val="18"/>
        </w:rPr>
        <w:softHyphen/>
        <w:t>skrifter om informationsskyldigheten.</w:t>
      </w:r>
    </w:p>
    <w:p w14:paraId="51B358C8" w14:textId="77777777" w:rsidR="00D85371" w:rsidRPr="00403067" w:rsidRDefault="00D85371" w:rsidP="008A7E9A">
      <w:pPr>
        <w:pStyle w:val="Brdtextmedindrag"/>
        <w:ind w:firstLine="0"/>
      </w:pPr>
    </w:p>
    <w:p w14:paraId="6861D761" w14:textId="77777777" w:rsidR="00D85371" w:rsidRPr="00403067" w:rsidRDefault="00D85371" w:rsidP="008A7E9A">
      <w:pPr>
        <w:pStyle w:val="Brdtext"/>
      </w:pPr>
      <w:r w:rsidRPr="00403067">
        <w:t>Paragrafen innebär en skyldighet att informera användare vid hot om säkerhetsincidenter. Den saknar motsvarighet i LEK. Paragrafen genomför artikel 40.3 i EU-direk</w:t>
      </w:r>
      <w:r w:rsidRPr="00403067">
        <w:softHyphen/>
        <w:t>tivet. En definition av säkerhets</w:t>
      </w:r>
      <w:r w:rsidRPr="00403067">
        <w:softHyphen/>
        <w:t>incident finns i 1 kap. 7 §. Övervägandena finns i avsnitt 17.3.</w:t>
      </w:r>
    </w:p>
    <w:p w14:paraId="0C90A591" w14:textId="16BE68CF" w:rsidR="00D85371" w:rsidRPr="00403067" w:rsidRDefault="00D85371" w:rsidP="008A7E9A">
      <w:pPr>
        <w:pStyle w:val="Brdtextmedindrag"/>
      </w:pPr>
      <w:r w:rsidRPr="00403067">
        <w:t xml:space="preserve">Enligt </w:t>
      </w:r>
      <w:r w:rsidRPr="00403067">
        <w:rPr>
          <w:i/>
          <w:iCs/>
        </w:rPr>
        <w:t>första stycket</w:t>
      </w:r>
      <w:r w:rsidRPr="00403067">
        <w:t xml:space="preserve"> gäller informationsskyldigheten </w:t>
      </w:r>
      <w:r>
        <w:t>konkreta</w:t>
      </w:r>
      <w:r w:rsidRPr="00403067">
        <w:t xml:space="preserve"> och bety</w:t>
      </w:r>
      <w:r>
        <w:softHyphen/>
      </w:r>
      <w:r w:rsidRPr="00403067">
        <w:t xml:space="preserve">dande hot om </w:t>
      </w:r>
      <w:r>
        <w:t xml:space="preserve">att en </w:t>
      </w:r>
      <w:r w:rsidRPr="00403067">
        <w:t>säker</w:t>
      </w:r>
      <w:r w:rsidRPr="00403067">
        <w:softHyphen/>
        <w:t>hets</w:t>
      </w:r>
      <w:r w:rsidRPr="00403067">
        <w:softHyphen/>
        <w:t>incident</w:t>
      </w:r>
      <w:r>
        <w:t xml:space="preserve"> ska inträffa</w:t>
      </w:r>
      <w:r w:rsidRPr="00403067">
        <w:t xml:space="preserve"> som upptäcks. Att hotet </w:t>
      </w:r>
      <w:r w:rsidRPr="00403067">
        <w:lastRenderedPageBreak/>
        <w:t>ska vara konkret och betydande inne</w:t>
      </w:r>
      <w:r w:rsidRPr="00403067">
        <w:softHyphen/>
        <w:t>bär att det ska finnas ett konkret hot som kan drabba användare på ett ingående sätt, t.ex. genom att användare kan drabbas av avbrott i tjänster eller att känsliga uppgifter om användare riskerar att spridas. Infor</w:t>
      </w:r>
      <w:r w:rsidRPr="00403067">
        <w:softHyphen/>
        <w:t>ma</w:t>
      </w:r>
      <w:r w:rsidRPr="00403067">
        <w:softHyphen/>
        <w:t>tionen ska ange vilka skydds- eller motåtgärder som användarna kan vidta. Det kan t.ex. röra sig om användning av krypte</w:t>
      </w:r>
      <w:r w:rsidR="0060688E">
        <w:softHyphen/>
      </w:r>
      <w:r w:rsidRPr="00403067">
        <w:t>ring, byte av lösenord eller uppgradering av programvara. Vid bedömning</w:t>
      </w:r>
      <w:r w:rsidR="0060688E">
        <w:softHyphen/>
      </w:r>
      <w:r w:rsidRPr="00403067">
        <w:t>en av om det är lämp</w:t>
      </w:r>
      <w:r w:rsidRPr="00403067">
        <w:softHyphen/>
        <w:t>ligt att informera om själva hotet bör det t.ex. beaktas om spridning av uppgifter om vad en upptäckt säkerhetsbrist består i kan väntas förvärra hotet. Informationsskyldigheten befriar inte aktören från skyldigheten att vidta säkerhetsåtgärder som att avhjälpa hot och återställa en normal säker</w:t>
      </w:r>
      <w:r w:rsidRPr="00403067">
        <w:softHyphen/>
        <w:t>hetsnivå</w:t>
      </w:r>
      <w:bookmarkEnd w:id="1868"/>
      <w:r>
        <w:t>, se 1 §</w:t>
      </w:r>
      <w:r w:rsidRPr="00403067">
        <w:t>.</w:t>
      </w:r>
      <w:r>
        <w:t xml:space="preserve"> </w:t>
      </w:r>
      <w:r w:rsidRPr="008B77DA">
        <w:t xml:space="preserve">Stycket utformas enligt </w:t>
      </w:r>
      <w:r w:rsidRPr="008B77DA">
        <w:rPr>
          <w:i/>
          <w:iCs/>
        </w:rPr>
        <w:t>Lagrådets</w:t>
      </w:r>
      <w:r w:rsidRPr="008B77DA">
        <w:t xml:space="preserve"> förslag.</w:t>
      </w:r>
    </w:p>
    <w:p w14:paraId="242C72C9" w14:textId="1089CDC2" w:rsidR="00D85371" w:rsidRPr="00403067" w:rsidRDefault="00D85371" w:rsidP="008A7E9A">
      <w:pPr>
        <w:pStyle w:val="Brdtextmedindrag"/>
      </w:pPr>
      <w:r w:rsidRPr="00403067">
        <w:t xml:space="preserve">I </w:t>
      </w:r>
      <w:r w:rsidRPr="00403067">
        <w:rPr>
          <w:i/>
          <w:iCs/>
        </w:rPr>
        <w:t>andra stycket</w:t>
      </w:r>
      <w:r w:rsidRPr="00403067">
        <w:t xml:space="preserve"> finns ett bemyndigande för regeringen eller den myndig</w:t>
      </w:r>
      <w:r w:rsidR="0060688E">
        <w:softHyphen/>
      </w:r>
      <w:r w:rsidRPr="00403067">
        <w:t xml:space="preserve">het som regeringen bestämmer att meddela </w:t>
      </w:r>
      <w:r>
        <w:t xml:space="preserve">ytterligare </w:t>
      </w:r>
      <w:r w:rsidRPr="00403067">
        <w:t>föreskrifter om in</w:t>
      </w:r>
      <w:r w:rsidR="0060688E">
        <w:softHyphen/>
      </w:r>
      <w:r w:rsidRPr="00403067">
        <w:t>formationsskyldigheten.</w:t>
      </w:r>
    </w:p>
    <w:p w14:paraId="583C4AF5" w14:textId="77777777" w:rsidR="00D85371" w:rsidRPr="00403067" w:rsidRDefault="00D85371" w:rsidP="008A7E9A">
      <w:pPr>
        <w:pStyle w:val="Brdtextmedindrag"/>
      </w:pPr>
      <w:r w:rsidRPr="00403067">
        <w:t>Vid överträdelse</w:t>
      </w:r>
      <w:r>
        <w:t>r</w:t>
      </w:r>
      <w:r w:rsidRPr="00403067">
        <w:t xml:space="preserve"> av första stycket och av de föreskrifter som har med</w:t>
      </w:r>
      <w:r>
        <w:softHyphen/>
      </w:r>
      <w:r w:rsidRPr="00403067">
        <w:t>delats med stöd av andra stycket ska tillsynsmyndigheten besluta om sanktionsavgift, se 12 kap. 1 §.</w:t>
      </w:r>
    </w:p>
    <w:p w14:paraId="1C146CDA" w14:textId="77777777" w:rsidR="00D85371" w:rsidRPr="00403067" w:rsidRDefault="00D85371" w:rsidP="008A7E9A">
      <w:pPr>
        <w:pStyle w:val="Rubrik4utannumrering"/>
      </w:pPr>
      <w:r w:rsidRPr="00403067">
        <w:t>Skyddsåtgärder vid lagring och annan behandling av trafikuppgifter m.m. för brottsbekämpande ändamål</w:t>
      </w:r>
    </w:p>
    <w:p w14:paraId="56A0A47C" w14:textId="77777777" w:rsidR="00D85371" w:rsidRPr="00403067" w:rsidRDefault="00D85371" w:rsidP="008A7E9A">
      <w:pPr>
        <w:pStyle w:val="Brdtext"/>
        <w:rPr>
          <w:sz w:val="18"/>
          <w:szCs w:val="18"/>
        </w:rPr>
      </w:pPr>
      <w:r w:rsidRPr="00403067">
        <w:rPr>
          <w:b/>
          <w:sz w:val="18"/>
          <w:szCs w:val="18"/>
        </w:rPr>
        <w:t>5 §</w:t>
      </w:r>
      <w:r w:rsidRPr="00403067">
        <w:rPr>
          <w:sz w:val="18"/>
          <w:szCs w:val="18"/>
        </w:rPr>
        <w:t xml:space="preserve">    Den som </w:t>
      </w:r>
      <w:r w:rsidRPr="00D1757D">
        <w:rPr>
          <w:sz w:val="18"/>
          <w:szCs w:val="18"/>
        </w:rPr>
        <w:t xml:space="preserve">enligt 9 kap. 19 § </w:t>
      </w:r>
      <w:r w:rsidRPr="00403067">
        <w:rPr>
          <w:sz w:val="18"/>
          <w:szCs w:val="18"/>
        </w:rPr>
        <w:t>är skyldig att lagra uppgifter ska vidta de sär</w:t>
      </w:r>
      <w:r w:rsidRPr="00403067">
        <w:rPr>
          <w:sz w:val="18"/>
          <w:szCs w:val="18"/>
        </w:rPr>
        <w:softHyphen/>
        <w:t>skilda tek</w:t>
      </w:r>
      <w:r w:rsidRPr="00403067">
        <w:rPr>
          <w:sz w:val="18"/>
          <w:szCs w:val="18"/>
        </w:rPr>
        <w:softHyphen/>
        <w:t>niska och organisatoriska åtgärder som behövs för att skydda de lagrade upp</w:t>
      </w:r>
      <w:r w:rsidRPr="00403067">
        <w:rPr>
          <w:sz w:val="18"/>
          <w:szCs w:val="18"/>
        </w:rPr>
        <w:softHyphen/>
        <w:t>gifter</w:t>
      </w:r>
      <w:r w:rsidRPr="00403067">
        <w:rPr>
          <w:sz w:val="18"/>
          <w:szCs w:val="18"/>
        </w:rPr>
        <w:softHyphen/>
        <w:t>na vid behandling.</w:t>
      </w:r>
    </w:p>
    <w:p w14:paraId="6BD31936" w14:textId="77777777" w:rsidR="00D85371" w:rsidRPr="00403067" w:rsidRDefault="00D85371" w:rsidP="008A7E9A">
      <w:pPr>
        <w:pStyle w:val="Brdtextmedindrag"/>
        <w:rPr>
          <w:sz w:val="18"/>
          <w:szCs w:val="18"/>
        </w:rPr>
      </w:pPr>
      <w:r w:rsidRPr="00403067">
        <w:rPr>
          <w:sz w:val="18"/>
          <w:szCs w:val="18"/>
        </w:rPr>
        <w:t>Regeringen eller den myndighet som regeringen bestämmer får meddela före</w:t>
      </w:r>
      <w:r w:rsidRPr="00403067">
        <w:rPr>
          <w:sz w:val="18"/>
          <w:szCs w:val="18"/>
        </w:rPr>
        <w:softHyphen/>
        <w:t>skrifter om sådana skyddsåtgärder.</w:t>
      </w:r>
    </w:p>
    <w:p w14:paraId="1C7B299A" w14:textId="77777777" w:rsidR="00D85371" w:rsidRPr="00403067" w:rsidRDefault="00D85371" w:rsidP="008A7E9A">
      <w:pPr>
        <w:pStyle w:val="Brdtextmedindrag"/>
        <w:ind w:firstLine="0"/>
      </w:pPr>
    </w:p>
    <w:p w14:paraId="3BF7AB86" w14:textId="08E1528F" w:rsidR="00D85371" w:rsidRPr="00403067" w:rsidRDefault="00D85371" w:rsidP="008A7E9A">
      <w:pPr>
        <w:pStyle w:val="Brdtext"/>
      </w:pPr>
      <w:r w:rsidRPr="00403067">
        <w:t xml:space="preserve">Paragrafen motsvarar 6 kap. 3 a § LEK (se prop. 2010/11:46 </w:t>
      </w:r>
      <w:r w:rsidR="00EB24E6">
        <w:t>s. 5</w:t>
      </w:r>
      <w:r w:rsidRPr="00403067">
        <w:t>2 f. och</w:t>
      </w:r>
      <w:r w:rsidR="005B6B46">
        <w:t xml:space="preserve"> </w:t>
      </w:r>
      <w:r w:rsidRPr="00403067">
        <w:t>75). Övervägandena finns i avsnitt 18.2.</w:t>
      </w:r>
    </w:p>
    <w:p w14:paraId="277BFE76" w14:textId="77777777" w:rsidR="00D85371" w:rsidRPr="00403067" w:rsidRDefault="00D85371" w:rsidP="008A7E9A">
      <w:pPr>
        <w:pStyle w:val="Brdtextmedindrag"/>
      </w:pPr>
      <w:r w:rsidRPr="00403067">
        <w:t>Vid överträdelse</w:t>
      </w:r>
      <w:r>
        <w:t>r</w:t>
      </w:r>
      <w:r w:rsidRPr="00403067">
        <w:t xml:space="preserve"> av första stycket och av de föreskrifter som har med</w:t>
      </w:r>
      <w:r>
        <w:softHyphen/>
      </w:r>
      <w:r w:rsidRPr="00403067">
        <w:t>delats med stöd av andra stycket ska tillsynsmyndigheten besluta om sanktionsavgift, se 12 kap. 1 §.</w:t>
      </w:r>
    </w:p>
    <w:p w14:paraId="5ADDB2FB" w14:textId="77777777" w:rsidR="00D85371" w:rsidRPr="00403067" w:rsidRDefault="00D85371" w:rsidP="008A7E9A">
      <w:pPr>
        <w:pStyle w:val="Rubrik4utannumrering"/>
      </w:pPr>
      <w:r w:rsidRPr="00403067">
        <w:t>Skydd av uppgifter vid tillhandahållande av tjänster</w:t>
      </w:r>
    </w:p>
    <w:p w14:paraId="06283748" w14:textId="77777777" w:rsidR="00D85371" w:rsidRDefault="00D85371" w:rsidP="008A7E9A">
      <w:pPr>
        <w:pStyle w:val="Brdtext"/>
        <w:rPr>
          <w:sz w:val="18"/>
          <w:szCs w:val="18"/>
        </w:rPr>
      </w:pPr>
      <w:r w:rsidRPr="00403067">
        <w:rPr>
          <w:b/>
          <w:sz w:val="18"/>
          <w:szCs w:val="18"/>
        </w:rPr>
        <w:t>6 §</w:t>
      </w:r>
      <w:r w:rsidRPr="00403067">
        <w:rPr>
          <w:sz w:val="18"/>
          <w:szCs w:val="18"/>
        </w:rPr>
        <w:t>    Den som tillhandahåller en allmänt tillgänglig elektronisk kommunikations</w:t>
      </w:r>
      <w:r w:rsidRPr="00403067">
        <w:rPr>
          <w:sz w:val="18"/>
          <w:szCs w:val="18"/>
        </w:rPr>
        <w:softHyphen/>
        <w:t>tjänst ska vidta lämpliga tekniska och organisatoriska åtgärder för att säkerställa att uppgifter som behandlas i samband med tillhandahållandet av tjänsten skyddas.</w:t>
      </w:r>
      <w:r>
        <w:rPr>
          <w:sz w:val="18"/>
          <w:szCs w:val="18"/>
        </w:rPr>
        <w:t xml:space="preserve"> </w:t>
      </w:r>
    </w:p>
    <w:p w14:paraId="4FDD6E71" w14:textId="77777777" w:rsidR="00D85371" w:rsidRPr="002E3654" w:rsidRDefault="00D85371" w:rsidP="008A7E9A">
      <w:pPr>
        <w:pStyle w:val="Brdtextmedindrag"/>
        <w:rPr>
          <w:sz w:val="18"/>
          <w:szCs w:val="18"/>
        </w:rPr>
      </w:pPr>
      <w:r w:rsidRPr="00C4113C">
        <w:rPr>
          <w:sz w:val="18"/>
          <w:szCs w:val="18"/>
        </w:rPr>
        <w:t>Den som tillhandahåller ett allmänt elektroniskt</w:t>
      </w:r>
      <w:r w:rsidRPr="002E3654">
        <w:rPr>
          <w:sz w:val="18"/>
          <w:szCs w:val="18"/>
        </w:rPr>
        <w:t xml:space="preserve"> kommunikationsnät ska vidta de åtgärder som är nödvändiga för att upprätthålla motsvarande skydd i nätet.</w:t>
      </w:r>
    </w:p>
    <w:p w14:paraId="7CE2C21C" w14:textId="2F48D663" w:rsidR="00D85371" w:rsidRPr="009B74C5" w:rsidRDefault="00D85371" w:rsidP="008A7E9A">
      <w:pPr>
        <w:pStyle w:val="Brdtextmedindrag"/>
        <w:rPr>
          <w:sz w:val="18"/>
          <w:szCs w:val="18"/>
        </w:rPr>
      </w:pPr>
      <w:r w:rsidRPr="000E2E26">
        <w:rPr>
          <w:sz w:val="18"/>
          <w:szCs w:val="18"/>
        </w:rPr>
        <w:t xml:space="preserve">Åtgärderna ska </w:t>
      </w:r>
      <w:r>
        <w:rPr>
          <w:sz w:val="18"/>
          <w:szCs w:val="18"/>
        </w:rPr>
        <w:t xml:space="preserve">vara ägnade </w:t>
      </w:r>
      <w:r w:rsidRPr="009B74C5">
        <w:rPr>
          <w:sz w:val="18"/>
          <w:szCs w:val="18"/>
        </w:rPr>
        <w:t xml:space="preserve">att säkerställa en </w:t>
      </w:r>
      <w:r>
        <w:rPr>
          <w:sz w:val="18"/>
          <w:szCs w:val="18"/>
        </w:rPr>
        <w:t xml:space="preserve">nivå på </w:t>
      </w:r>
      <w:r w:rsidRPr="00343372">
        <w:rPr>
          <w:sz w:val="18"/>
          <w:szCs w:val="18"/>
        </w:rPr>
        <w:t>säkerhet</w:t>
      </w:r>
      <w:r>
        <w:rPr>
          <w:sz w:val="18"/>
          <w:szCs w:val="18"/>
        </w:rPr>
        <w:t xml:space="preserve">en </w:t>
      </w:r>
      <w:r w:rsidRPr="000E2E26">
        <w:rPr>
          <w:sz w:val="18"/>
          <w:szCs w:val="18"/>
        </w:rPr>
        <w:t>som, med hän</w:t>
      </w:r>
      <w:r w:rsidR="0060688E">
        <w:rPr>
          <w:sz w:val="18"/>
          <w:szCs w:val="18"/>
        </w:rPr>
        <w:softHyphen/>
      </w:r>
      <w:r w:rsidRPr="000E2E26">
        <w:rPr>
          <w:sz w:val="18"/>
          <w:szCs w:val="18"/>
        </w:rPr>
        <w:t>syn till tillgänglig teknik och kost</w:t>
      </w:r>
      <w:r w:rsidRPr="000E2E26">
        <w:rPr>
          <w:sz w:val="18"/>
          <w:szCs w:val="18"/>
        </w:rPr>
        <w:softHyphen/>
        <w:t>naderna för att genomföra åtgärder</w:t>
      </w:r>
      <w:r w:rsidRPr="003365F1">
        <w:rPr>
          <w:sz w:val="18"/>
          <w:szCs w:val="18"/>
        </w:rPr>
        <w:t>na, är an</w:t>
      </w:r>
      <w:r w:rsidR="0060688E">
        <w:rPr>
          <w:sz w:val="18"/>
          <w:szCs w:val="18"/>
        </w:rPr>
        <w:softHyphen/>
      </w:r>
      <w:r w:rsidRPr="003365F1">
        <w:rPr>
          <w:sz w:val="18"/>
          <w:szCs w:val="18"/>
        </w:rPr>
        <w:t>p</w:t>
      </w:r>
      <w:r w:rsidRPr="009B74C5">
        <w:rPr>
          <w:sz w:val="18"/>
          <w:szCs w:val="18"/>
        </w:rPr>
        <w:t>assad till risken för integritets</w:t>
      </w:r>
      <w:r w:rsidRPr="009B74C5">
        <w:rPr>
          <w:sz w:val="18"/>
          <w:szCs w:val="18"/>
        </w:rPr>
        <w:softHyphen/>
        <w:t>inci</w:t>
      </w:r>
      <w:r w:rsidRPr="009B74C5">
        <w:rPr>
          <w:sz w:val="18"/>
          <w:szCs w:val="18"/>
        </w:rPr>
        <w:softHyphen/>
        <w:t>denter.</w:t>
      </w:r>
    </w:p>
    <w:p w14:paraId="223D9CF1" w14:textId="18555621" w:rsidR="00D85371" w:rsidRDefault="00D85371" w:rsidP="008A7E9A">
      <w:pPr>
        <w:pStyle w:val="Brdtextmedindrag"/>
        <w:rPr>
          <w:sz w:val="18"/>
          <w:szCs w:val="18"/>
        </w:rPr>
      </w:pPr>
      <w:r w:rsidRPr="00403067">
        <w:rPr>
          <w:sz w:val="18"/>
          <w:szCs w:val="18"/>
        </w:rPr>
        <w:t xml:space="preserve">Regeringen eller den myndighet som regeringen bestämmer får meddela </w:t>
      </w:r>
      <w:r>
        <w:rPr>
          <w:sz w:val="18"/>
          <w:szCs w:val="18"/>
        </w:rPr>
        <w:t>ytter</w:t>
      </w:r>
      <w:r w:rsidR="0060688E">
        <w:rPr>
          <w:sz w:val="18"/>
          <w:szCs w:val="18"/>
        </w:rPr>
        <w:softHyphen/>
      </w:r>
      <w:r>
        <w:rPr>
          <w:sz w:val="18"/>
          <w:szCs w:val="18"/>
        </w:rPr>
        <w:t xml:space="preserve">ligare </w:t>
      </w:r>
      <w:r w:rsidRPr="00403067">
        <w:rPr>
          <w:sz w:val="18"/>
          <w:szCs w:val="18"/>
        </w:rPr>
        <w:t>före</w:t>
      </w:r>
      <w:r w:rsidRPr="00403067">
        <w:rPr>
          <w:sz w:val="18"/>
          <w:szCs w:val="18"/>
        </w:rPr>
        <w:softHyphen/>
        <w:t>skrifter om sådana skyddsåtgärder.</w:t>
      </w:r>
    </w:p>
    <w:p w14:paraId="30BA8B44" w14:textId="77777777" w:rsidR="00D85371" w:rsidRDefault="00D85371" w:rsidP="008A7E9A">
      <w:pPr>
        <w:pStyle w:val="Brdtext"/>
      </w:pPr>
    </w:p>
    <w:p w14:paraId="7F7D6EA4" w14:textId="762E3163" w:rsidR="00D85371" w:rsidRDefault="00D85371" w:rsidP="008A7E9A">
      <w:pPr>
        <w:pStyle w:val="Brdtext"/>
      </w:pPr>
      <w:r w:rsidRPr="00403067">
        <w:t>Paragrafen</w:t>
      </w:r>
      <w:r>
        <w:t xml:space="preserve"> innehåller bestämmelser om skyldighet att vidta lämpliga tekniska och organisatoriska åtgärder för att säkerställa skyddet för upp</w:t>
      </w:r>
      <w:r>
        <w:softHyphen/>
        <w:t xml:space="preserve">gifter som behandlas. Den </w:t>
      </w:r>
      <w:r w:rsidRPr="007A03DE">
        <w:t xml:space="preserve">motsvarar </w:t>
      </w:r>
      <w:r>
        <w:t xml:space="preserve">i sak </w:t>
      </w:r>
      <w:r w:rsidRPr="007A03DE">
        <w:t>6 kap. 3 § LEK (</w:t>
      </w:r>
      <w:r w:rsidRPr="00B22A34">
        <w:t>se prop. 2002/</w:t>
      </w:r>
      <w:r>
        <w:t xml:space="preserve"> </w:t>
      </w:r>
      <w:r w:rsidRPr="00B22A34">
        <w:t xml:space="preserve">03:110 </w:t>
      </w:r>
      <w:r w:rsidR="00EB24E6">
        <w:t>s. 2</w:t>
      </w:r>
      <w:r w:rsidRPr="00B22A34">
        <w:t>50</w:t>
      </w:r>
      <w:r>
        <w:t> </w:t>
      </w:r>
      <w:r w:rsidRPr="00B22A34">
        <w:t>f. och 390</w:t>
      </w:r>
      <w:r>
        <w:t> </w:t>
      </w:r>
      <w:r w:rsidRPr="00B22A34">
        <w:t>f</w:t>
      </w:r>
      <w:r>
        <w:t>. och</w:t>
      </w:r>
      <w:r w:rsidRPr="00B22A34">
        <w:t xml:space="preserve"> </w:t>
      </w:r>
      <w:r w:rsidRPr="00403067">
        <w:t xml:space="preserve">prop. 2010/11:115 </w:t>
      </w:r>
      <w:r w:rsidR="00EB24E6">
        <w:t>s. 1</w:t>
      </w:r>
      <w:r w:rsidRPr="00403067">
        <w:t>29</w:t>
      </w:r>
      <w:r>
        <w:t> </w:t>
      </w:r>
      <w:r w:rsidRPr="00403067">
        <w:t>f. och 181</w:t>
      </w:r>
      <w:r>
        <w:t> </w:t>
      </w:r>
      <w:r w:rsidRPr="00403067">
        <w:t>f.</w:t>
      </w:r>
      <w:r w:rsidRPr="007A03DE">
        <w:t>).</w:t>
      </w:r>
      <w:r>
        <w:t xml:space="preserve"> </w:t>
      </w:r>
      <w:r w:rsidRPr="007A03DE">
        <w:t xml:space="preserve">Paragrafen utformas enligt </w:t>
      </w:r>
      <w:r w:rsidRPr="007A03DE">
        <w:rPr>
          <w:i/>
          <w:iCs/>
        </w:rPr>
        <w:t>Lagrådets</w:t>
      </w:r>
      <w:r w:rsidRPr="007A03DE">
        <w:t xml:space="preserve"> förslag. </w:t>
      </w:r>
      <w:r w:rsidRPr="008D5D77">
        <w:t>Övervägandena finns i av</w:t>
      </w:r>
      <w:r w:rsidR="0060688E">
        <w:softHyphen/>
      </w:r>
      <w:r w:rsidRPr="008D5D77">
        <w:t>snitt 18</w:t>
      </w:r>
      <w:r w:rsidRPr="00403067">
        <w:t>.2.</w:t>
      </w:r>
    </w:p>
    <w:p w14:paraId="0A0A7999" w14:textId="77777777" w:rsidR="00D85371" w:rsidRPr="000F56A5" w:rsidRDefault="00D85371" w:rsidP="008A7E9A">
      <w:pPr>
        <w:pStyle w:val="Brdtextmedindrag"/>
      </w:pPr>
      <w:r w:rsidRPr="000F56A5">
        <w:lastRenderedPageBreak/>
        <w:t>Genom den ändrade definitionen av allmänt tillgänglig elektronisk kom</w:t>
      </w:r>
      <w:r>
        <w:softHyphen/>
      </w:r>
      <w:r w:rsidRPr="000F56A5">
        <w:t>mu</w:t>
      </w:r>
      <w:r>
        <w:softHyphen/>
      </w:r>
      <w:r w:rsidRPr="000F56A5">
        <w:t>nikationstjänst omfattar bestämmelserna även nummeroberoende inter</w:t>
      </w:r>
      <w:r>
        <w:softHyphen/>
      </w:r>
      <w:r w:rsidRPr="000F56A5">
        <w:t>per</w:t>
      </w:r>
      <w:r>
        <w:softHyphen/>
      </w:r>
      <w:r w:rsidRPr="000F56A5">
        <w:t xml:space="preserve">sonella kommunikationstjänster. </w:t>
      </w:r>
    </w:p>
    <w:p w14:paraId="4EE7AB56" w14:textId="77777777" w:rsidR="00D85371" w:rsidRPr="00403067" w:rsidRDefault="00D85371" w:rsidP="008A7E9A">
      <w:pPr>
        <w:pStyle w:val="Brdtextmedindrag"/>
      </w:pPr>
      <w:r w:rsidRPr="00403067">
        <w:t>Vid överträdelse</w:t>
      </w:r>
      <w:r>
        <w:t>r</w:t>
      </w:r>
      <w:r w:rsidRPr="00403067">
        <w:t xml:space="preserve"> av första</w:t>
      </w:r>
      <w:r>
        <w:t xml:space="preserve">–tredje </w:t>
      </w:r>
      <w:r w:rsidRPr="00403067">
        <w:t>styck</w:t>
      </w:r>
      <w:r>
        <w:t>ena</w:t>
      </w:r>
      <w:r w:rsidRPr="00403067">
        <w:t xml:space="preserve"> och av de föreskrifter som har med</w:t>
      </w:r>
      <w:r>
        <w:softHyphen/>
      </w:r>
      <w:r w:rsidRPr="00403067">
        <w:t xml:space="preserve">delats med stöd av </w:t>
      </w:r>
      <w:r>
        <w:t>fjärde</w:t>
      </w:r>
      <w:r w:rsidRPr="00403067">
        <w:t xml:space="preserve"> stycket ska tillsynsmyndigheten besluta om sanktionsavgift, se 12 kap. 1 §.</w:t>
      </w:r>
    </w:p>
    <w:p w14:paraId="28A4EA65" w14:textId="77777777" w:rsidR="00D85371" w:rsidRPr="00403067" w:rsidRDefault="00D85371" w:rsidP="008A7E9A">
      <w:pPr>
        <w:pStyle w:val="Brdtextmedindrag"/>
        <w:ind w:firstLine="0"/>
      </w:pPr>
    </w:p>
    <w:p w14:paraId="59C0EA99" w14:textId="77777777" w:rsidR="00D85371" w:rsidRDefault="00D85371" w:rsidP="008A7E9A">
      <w:pPr>
        <w:pStyle w:val="Brdtext"/>
        <w:rPr>
          <w:sz w:val="18"/>
          <w:szCs w:val="18"/>
        </w:rPr>
      </w:pPr>
      <w:bookmarkStart w:id="1870" w:name="_Hlk71038082"/>
      <w:r w:rsidRPr="00403067">
        <w:rPr>
          <w:b/>
          <w:sz w:val="18"/>
          <w:szCs w:val="18"/>
        </w:rPr>
        <w:t>7 §</w:t>
      </w:r>
      <w:r w:rsidRPr="00403067">
        <w:rPr>
          <w:sz w:val="18"/>
          <w:szCs w:val="18"/>
        </w:rPr>
        <w:t>    Om det vid tillhandahållande av en allmänt tillgänglig elektronisk kommu</w:t>
      </w:r>
      <w:r w:rsidRPr="00403067">
        <w:rPr>
          <w:sz w:val="18"/>
          <w:szCs w:val="18"/>
        </w:rPr>
        <w:softHyphen/>
        <w:t>nikations</w:t>
      </w:r>
      <w:r w:rsidRPr="00403067">
        <w:rPr>
          <w:sz w:val="18"/>
          <w:szCs w:val="18"/>
        </w:rPr>
        <w:softHyphen/>
        <w:t xml:space="preserve">tjänst finns </w:t>
      </w:r>
      <w:r>
        <w:rPr>
          <w:sz w:val="18"/>
          <w:szCs w:val="18"/>
        </w:rPr>
        <w:t xml:space="preserve">en </w:t>
      </w:r>
      <w:r w:rsidRPr="00403067">
        <w:rPr>
          <w:sz w:val="18"/>
          <w:szCs w:val="18"/>
        </w:rPr>
        <w:t>särskild risk för bristande skydd av behandlade uppgifter, ska den som tillhandahåller tjänsten informera berörda abonnenter om risken. Om den som till</w:t>
      </w:r>
      <w:r w:rsidRPr="00403067">
        <w:rPr>
          <w:sz w:val="18"/>
          <w:szCs w:val="18"/>
        </w:rPr>
        <w:softHyphen/>
        <w:t>handa</w:t>
      </w:r>
      <w:r w:rsidRPr="00403067">
        <w:rPr>
          <w:sz w:val="18"/>
          <w:szCs w:val="18"/>
        </w:rPr>
        <w:softHyphen/>
        <w:t>håller tjänsten inte enligt 6 § är skyldig att</w:t>
      </w:r>
      <w:r>
        <w:rPr>
          <w:sz w:val="18"/>
          <w:szCs w:val="18"/>
        </w:rPr>
        <w:t xml:space="preserve"> </w:t>
      </w:r>
      <w:r w:rsidRPr="009B74C5">
        <w:rPr>
          <w:sz w:val="18"/>
          <w:szCs w:val="18"/>
        </w:rPr>
        <w:t>vidta de åtgärder som avses där</w:t>
      </w:r>
      <w:r>
        <w:rPr>
          <w:sz w:val="18"/>
          <w:szCs w:val="18"/>
        </w:rPr>
        <w:t>,</w:t>
      </w:r>
      <w:r w:rsidRPr="00403067">
        <w:rPr>
          <w:sz w:val="18"/>
          <w:szCs w:val="18"/>
        </w:rPr>
        <w:t xml:space="preserve"> ska abonnenterna infor</w:t>
      </w:r>
      <w:r w:rsidRPr="00403067">
        <w:rPr>
          <w:sz w:val="18"/>
          <w:szCs w:val="18"/>
        </w:rPr>
        <w:softHyphen/>
        <w:t xml:space="preserve">meras om hur och till vilken ungefärlig kostnad </w:t>
      </w:r>
      <w:r>
        <w:rPr>
          <w:sz w:val="18"/>
          <w:szCs w:val="18"/>
        </w:rPr>
        <w:t xml:space="preserve">som </w:t>
      </w:r>
      <w:r w:rsidRPr="00403067">
        <w:rPr>
          <w:sz w:val="18"/>
          <w:szCs w:val="18"/>
        </w:rPr>
        <w:t xml:space="preserve">risken kan </w:t>
      </w:r>
      <w:r>
        <w:rPr>
          <w:sz w:val="18"/>
          <w:szCs w:val="18"/>
        </w:rPr>
        <w:t>elimineras</w:t>
      </w:r>
      <w:r w:rsidRPr="00403067">
        <w:rPr>
          <w:sz w:val="18"/>
          <w:szCs w:val="18"/>
        </w:rPr>
        <w:t>.</w:t>
      </w:r>
    </w:p>
    <w:p w14:paraId="58F4DB7A" w14:textId="77777777" w:rsidR="00D85371" w:rsidRPr="00B22A34" w:rsidRDefault="00D85371" w:rsidP="008A7E9A">
      <w:pPr>
        <w:pStyle w:val="Brdtextmedindrag"/>
      </w:pPr>
    </w:p>
    <w:p w14:paraId="4494C6BD" w14:textId="26DC9004" w:rsidR="00D85371" w:rsidRDefault="00D85371" w:rsidP="008A7E9A">
      <w:pPr>
        <w:pStyle w:val="Brdtext"/>
      </w:pPr>
      <w:r w:rsidRPr="00403067">
        <w:t>Paragrafen</w:t>
      </w:r>
      <w:r>
        <w:t xml:space="preserve"> innehåller bestämmelser om informationsskyldighet vid risk för bristande skydd av behandlade uppgifter. Den </w:t>
      </w:r>
      <w:r w:rsidRPr="007A03DE">
        <w:t xml:space="preserve">motsvarar </w:t>
      </w:r>
      <w:r>
        <w:t xml:space="preserve">i sak </w:t>
      </w:r>
      <w:r w:rsidRPr="007A03DE">
        <w:t>6 kap.</w:t>
      </w:r>
      <w:r w:rsidR="002728F4">
        <w:t xml:space="preserve"> </w:t>
      </w:r>
      <w:r>
        <w:t>4 </w:t>
      </w:r>
      <w:r w:rsidRPr="007A03DE">
        <w:t>§ LEK (</w:t>
      </w:r>
      <w:r w:rsidRPr="00B22A34">
        <w:t xml:space="preserve">se prop. 2002/03:110 </w:t>
      </w:r>
      <w:r w:rsidR="00EB24E6">
        <w:t>s. 2</w:t>
      </w:r>
      <w:r w:rsidRPr="00B22A34">
        <w:t>50 f. och 390 f</w:t>
      </w:r>
      <w:r>
        <w:t>.</w:t>
      </w:r>
      <w:r w:rsidRPr="007A03DE">
        <w:t xml:space="preserve">). </w:t>
      </w:r>
      <w:r w:rsidRPr="008D5D77">
        <w:t>Övervägandena finns i avsnitt 18</w:t>
      </w:r>
      <w:r w:rsidRPr="00403067">
        <w:t>.2.</w:t>
      </w:r>
    </w:p>
    <w:p w14:paraId="1A991E53" w14:textId="77777777" w:rsidR="00D85371" w:rsidRPr="00D56AB0" w:rsidRDefault="00D85371" w:rsidP="008A7E9A">
      <w:pPr>
        <w:pStyle w:val="Brdtextmedindrag"/>
      </w:pPr>
      <w:r w:rsidRPr="00403067">
        <w:t>Genom den ändrade definitionen av allmänt tillgänglig elektronisk kom</w:t>
      </w:r>
      <w:r w:rsidRPr="00403067">
        <w:softHyphen/>
        <w:t>mu</w:t>
      </w:r>
      <w:r w:rsidRPr="00403067">
        <w:softHyphen/>
        <w:t>nikationstjänst omfattar bestämmelserna även nummeroberoende inter</w:t>
      </w:r>
      <w:r w:rsidRPr="00403067">
        <w:softHyphen/>
        <w:t>personella kommunika</w:t>
      </w:r>
      <w:r w:rsidRPr="00403067">
        <w:softHyphen/>
        <w:t>tions</w:t>
      </w:r>
      <w:r w:rsidRPr="00403067">
        <w:softHyphen/>
        <w:t>tjänster.</w:t>
      </w:r>
    </w:p>
    <w:p w14:paraId="7F2D0B93" w14:textId="77777777" w:rsidR="00D85371" w:rsidRPr="00B22A34" w:rsidRDefault="00D85371" w:rsidP="008A7E9A">
      <w:pPr>
        <w:pStyle w:val="Brdtextmedindrag"/>
      </w:pPr>
      <w:r w:rsidRPr="00B22A34">
        <w:t>Vid en överträdelse av paragrafen ska tillsynsmyndigheten besluta om sanktionsavgift, se 12 kap. 1 §.</w:t>
      </w:r>
    </w:p>
    <w:p w14:paraId="7E21F3CB" w14:textId="77777777" w:rsidR="00D85371" w:rsidRPr="00403067" w:rsidDel="007A49FB" w:rsidRDefault="00D85371" w:rsidP="008A7E9A">
      <w:pPr>
        <w:pStyle w:val="Brdtext"/>
      </w:pPr>
    </w:p>
    <w:p w14:paraId="7792BA70" w14:textId="0E21E269" w:rsidR="00D85371" w:rsidRDefault="00D85371" w:rsidP="008A7E9A">
      <w:pPr>
        <w:pStyle w:val="Brdtextmedindrag"/>
        <w:ind w:firstLine="0"/>
        <w:rPr>
          <w:sz w:val="18"/>
          <w:szCs w:val="18"/>
        </w:rPr>
      </w:pPr>
      <w:r w:rsidRPr="00403067">
        <w:rPr>
          <w:b/>
          <w:sz w:val="18"/>
          <w:szCs w:val="18"/>
        </w:rPr>
        <w:t>8 §</w:t>
      </w:r>
      <w:r w:rsidRPr="00403067">
        <w:rPr>
          <w:sz w:val="18"/>
          <w:szCs w:val="18"/>
        </w:rPr>
        <w:t>    Den som tillhandahåller en allmänt tillgänglig elektronisk kommunikations</w:t>
      </w:r>
      <w:r w:rsidRPr="00403067">
        <w:rPr>
          <w:sz w:val="18"/>
          <w:szCs w:val="18"/>
        </w:rPr>
        <w:softHyphen/>
        <w:t>tjänst ska utan onödigt dröjsmål underrätta tillsynsmyndigheten om integritetsin</w:t>
      </w:r>
      <w:r w:rsidRPr="00403067">
        <w:rPr>
          <w:sz w:val="18"/>
          <w:szCs w:val="18"/>
        </w:rPr>
        <w:softHyphen/>
        <w:t xml:space="preserve">cidenter. Om </w:t>
      </w:r>
      <w:r>
        <w:rPr>
          <w:sz w:val="18"/>
          <w:szCs w:val="18"/>
        </w:rPr>
        <w:t xml:space="preserve">en </w:t>
      </w:r>
      <w:r w:rsidRPr="00403067">
        <w:rPr>
          <w:sz w:val="18"/>
          <w:szCs w:val="18"/>
        </w:rPr>
        <w:t>incident kan antas inverka negativt på de abonnenter eller använ</w:t>
      </w:r>
      <w:r w:rsidRPr="00403067">
        <w:rPr>
          <w:sz w:val="18"/>
          <w:szCs w:val="18"/>
        </w:rPr>
        <w:softHyphen/>
        <w:t>dare som de behandlade uppgifterna berör, eller om tillsynsmyndigheten begär det, ska även dessa underrättas utan onödigt dröjsmål</w:t>
      </w:r>
      <w:r w:rsidRPr="002B08F4">
        <w:rPr>
          <w:sz w:val="18"/>
          <w:szCs w:val="18"/>
        </w:rPr>
        <w:t>.</w:t>
      </w:r>
    </w:p>
    <w:p w14:paraId="53075917" w14:textId="77777777" w:rsidR="00D85371" w:rsidRDefault="00D85371" w:rsidP="008A7E9A">
      <w:pPr>
        <w:pStyle w:val="Brdtextmedindrag"/>
        <w:ind w:firstLine="0"/>
      </w:pPr>
    </w:p>
    <w:p w14:paraId="5BF1B1AD" w14:textId="42DF171A" w:rsidR="00D85371" w:rsidRDefault="00D85371" w:rsidP="008A7E9A">
      <w:pPr>
        <w:pStyle w:val="Brdtextmedindrag"/>
        <w:ind w:firstLine="0"/>
      </w:pPr>
      <w:r w:rsidRPr="00403067">
        <w:t>Paragrafen</w:t>
      </w:r>
      <w:r>
        <w:t xml:space="preserve"> innehåller skyldigheter om underrät</w:t>
      </w:r>
      <w:r w:rsidR="00826193">
        <w:t>t</w:t>
      </w:r>
      <w:r>
        <w:t>else om integritets</w:t>
      </w:r>
      <w:r>
        <w:softHyphen/>
        <w:t>inci</w:t>
      </w:r>
      <w:r>
        <w:softHyphen/>
        <w:t>den</w:t>
      </w:r>
      <w:r w:rsidR="0060688E">
        <w:softHyphen/>
      </w:r>
      <w:r>
        <w:t xml:space="preserve">ter. Den </w:t>
      </w:r>
      <w:r w:rsidRPr="007A03DE">
        <w:t xml:space="preserve">motsvarar </w:t>
      </w:r>
      <w:r>
        <w:t xml:space="preserve">delvis </w:t>
      </w:r>
      <w:r w:rsidRPr="007A03DE">
        <w:t>6 kap. </w:t>
      </w:r>
      <w:r>
        <w:t>4 a </w:t>
      </w:r>
      <w:r w:rsidRPr="007A03DE">
        <w:t>§ LEK (</w:t>
      </w:r>
      <w:r w:rsidRPr="00403067">
        <w:t xml:space="preserve">prop. 2010/11:115 </w:t>
      </w:r>
      <w:r w:rsidR="00EB24E6">
        <w:t>s. 1</w:t>
      </w:r>
      <w:r w:rsidRPr="00403067">
        <w:t>29</w:t>
      </w:r>
      <w:r>
        <w:t> </w:t>
      </w:r>
      <w:r w:rsidRPr="00403067">
        <w:t>f. och 181</w:t>
      </w:r>
      <w:r>
        <w:t> </w:t>
      </w:r>
      <w:r w:rsidRPr="00403067">
        <w:t>f.</w:t>
      </w:r>
      <w:r w:rsidRPr="007A03DE">
        <w:t>).</w:t>
      </w:r>
      <w:r w:rsidRPr="009A30E9">
        <w:t xml:space="preserve"> </w:t>
      </w:r>
      <w:r w:rsidRPr="007A03DE">
        <w:t xml:space="preserve">Paragrafen utformas enligt </w:t>
      </w:r>
      <w:r w:rsidRPr="007A03DE">
        <w:rPr>
          <w:i/>
          <w:iCs/>
        </w:rPr>
        <w:t>Lagrådets</w:t>
      </w:r>
      <w:r w:rsidRPr="007A03DE">
        <w:t xml:space="preserve"> förslag</w:t>
      </w:r>
      <w:r>
        <w:t>.</w:t>
      </w:r>
      <w:r w:rsidRPr="007A03DE">
        <w:t xml:space="preserve"> </w:t>
      </w:r>
      <w:r w:rsidRPr="008D5D77">
        <w:t>Över</w:t>
      </w:r>
      <w:r>
        <w:softHyphen/>
      </w:r>
      <w:r w:rsidRPr="008D5D77">
        <w:t>vägandena finns i avsnitt 18</w:t>
      </w:r>
      <w:r w:rsidRPr="00403067">
        <w:t>.2.</w:t>
      </w:r>
      <w:r w:rsidRPr="000F56A5">
        <w:t xml:space="preserve"> </w:t>
      </w:r>
    </w:p>
    <w:p w14:paraId="623A3062" w14:textId="77777777" w:rsidR="00D85371" w:rsidRPr="000F56A5" w:rsidRDefault="00D85371" w:rsidP="008A7E9A">
      <w:pPr>
        <w:pStyle w:val="Brdtextmedindrag"/>
      </w:pPr>
      <w:r w:rsidRPr="000F56A5">
        <w:t>Genom den ändrade definitionen av allmänt tillgänglig elektronisk kommunikationstjänst omfattar bestämmelserna även nummeroberoende interpersonella kommunikationstjänster. Vad som avses med integritets</w:t>
      </w:r>
      <w:r>
        <w:softHyphen/>
      </w:r>
      <w:r w:rsidRPr="000F56A5">
        <w:t>incident finns definieras i 1 kap. 7 §.</w:t>
      </w:r>
    </w:p>
    <w:p w14:paraId="6D5F0713" w14:textId="77777777" w:rsidR="00D85371" w:rsidRDefault="00D85371" w:rsidP="008A7E9A">
      <w:pPr>
        <w:pStyle w:val="Brdtextmedindrag"/>
      </w:pPr>
      <w:r w:rsidRPr="00B22A34">
        <w:t>Vid en överträdelse av paragrafen ska tillsynsmyndigheten besluta om sanktionsavgift, se 12 kap. 1 §.</w:t>
      </w:r>
    </w:p>
    <w:p w14:paraId="719F5E2F" w14:textId="76CF814F" w:rsidR="00D85371" w:rsidRPr="004F4BC5" w:rsidRDefault="00D85371" w:rsidP="008A7E9A">
      <w:pPr>
        <w:pStyle w:val="Brdtextmedindrag"/>
      </w:pPr>
      <w:r w:rsidRPr="004F4BC5">
        <w:t>Efter synpunkter från Lagrådet har hittillsvarande 6 kap.</w:t>
      </w:r>
      <w:r w:rsidR="008751C8" w:rsidRPr="004F4BC5">
        <w:t xml:space="preserve"> </w:t>
      </w:r>
      <w:r w:rsidRPr="004F4BC5">
        <w:t>4 a § andra stycket, som innehållit ett bemyndigande för regeringen eller den myndig</w:t>
      </w:r>
      <w:r w:rsidR="004F4BC5" w:rsidRPr="004F4BC5">
        <w:softHyphen/>
      </w:r>
      <w:r w:rsidRPr="004F4BC5">
        <w:t>het som regeringen bestämmer att meddela föreskrifter om på vilket sätt skyl</w:t>
      </w:r>
      <w:r w:rsidR="004F4BC5" w:rsidRPr="004F4BC5">
        <w:softHyphen/>
      </w:r>
      <w:r w:rsidRPr="004F4BC5">
        <w:t>dig</w:t>
      </w:r>
      <w:r w:rsidR="004F4BC5" w:rsidRPr="004F4BC5">
        <w:softHyphen/>
      </w:r>
      <w:r w:rsidRPr="004F4BC5">
        <w:t>heten i paragrafen ska fullgöras och om undantag från den, ingen motsva</w:t>
      </w:r>
      <w:r w:rsidRPr="004F4BC5">
        <w:softHyphen/>
        <w:t>righet i föreva</w:t>
      </w:r>
      <w:r w:rsidRPr="004F4BC5">
        <w:softHyphen/>
        <w:t>rande paragraf. Närmare bestäm</w:t>
      </w:r>
      <w:r w:rsidRPr="004F4BC5">
        <w:softHyphen/>
        <w:t>melser om rappor</w:t>
      </w:r>
      <w:r w:rsidRPr="004F4BC5">
        <w:softHyphen/>
        <w:t>te</w:t>
      </w:r>
      <w:r w:rsidR="004F4BC5" w:rsidRPr="004F4BC5">
        <w:softHyphen/>
      </w:r>
      <w:r w:rsidRPr="004F4BC5">
        <w:t>ringen av integritetsincidenter finns i kom</w:t>
      </w:r>
      <w:r w:rsidRPr="004F4BC5">
        <w:softHyphen/>
        <w:t>mi</w:t>
      </w:r>
      <w:r w:rsidRPr="004F4BC5">
        <w:softHyphen/>
        <w:t>ssionens förord</w:t>
      </w:r>
      <w:r w:rsidR="008751C8" w:rsidRPr="004F4BC5">
        <w:softHyphen/>
      </w:r>
      <w:r w:rsidRPr="004F4BC5">
        <w:t>ning (EU)</w:t>
      </w:r>
      <w:r w:rsidR="004F4BC5" w:rsidRPr="004F4BC5">
        <w:t xml:space="preserve"> </w:t>
      </w:r>
      <w:r w:rsidRPr="004F4BC5">
        <w:t>nr 611/2013 av den 24 juni 2013 om åtgär</w:t>
      </w:r>
      <w:r w:rsidRPr="004F4BC5">
        <w:softHyphen/>
        <w:t>der tillämpliga på anmälan av personuppgiftsbrott enligt Europa</w:t>
      </w:r>
      <w:r w:rsidRPr="004F4BC5">
        <w:softHyphen/>
        <w:t>parlamentets och rådets direktiv 2002/58/EG vad gäller personlig inte</w:t>
      </w:r>
      <w:r w:rsidRPr="004F4BC5">
        <w:softHyphen/>
        <w:t>gritet och elektronisk kom</w:t>
      </w:r>
      <w:r w:rsidRPr="004F4BC5">
        <w:softHyphen/>
        <w:t>mu</w:t>
      </w:r>
      <w:r w:rsidRPr="004F4BC5">
        <w:softHyphen/>
        <w:t xml:space="preserve">nikation. </w:t>
      </w:r>
    </w:p>
    <w:p w14:paraId="09ED1BB3" w14:textId="77777777" w:rsidR="00D85371" w:rsidRPr="00DD2D58" w:rsidRDefault="00D85371" w:rsidP="008A7E9A">
      <w:pPr>
        <w:pStyle w:val="Brdtextmedindrag"/>
        <w:ind w:firstLine="0"/>
        <w:rPr>
          <w:sz w:val="18"/>
          <w:szCs w:val="18"/>
        </w:rPr>
      </w:pPr>
    </w:p>
    <w:p w14:paraId="684C67C9" w14:textId="77777777" w:rsidR="00D85371" w:rsidRDefault="00D85371" w:rsidP="008A7E9A">
      <w:pPr>
        <w:pStyle w:val="Brdtext"/>
        <w:rPr>
          <w:sz w:val="18"/>
          <w:szCs w:val="18"/>
        </w:rPr>
      </w:pPr>
      <w:r w:rsidRPr="00403067">
        <w:rPr>
          <w:b/>
          <w:sz w:val="18"/>
          <w:szCs w:val="18"/>
        </w:rPr>
        <w:lastRenderedPageBreak/>
        <w:t>9 §</w:t>
      </w:r>
      <w:r w:rsidRPr="00403067">
        <w:rPr>
          <w:sz w:val="18"/>
          <w:szCs w:val="18"/>
        </w:rPr>
        <w:t>    Den som tillhandahåller en allmänt tillgänglig elektronisk kommunikations</w:t>
      </w:r>
      <w:r w:rsidRPr="00403067">
        <w:rPr>
          <w:sz w:val="18"/>
          <w:szCs w:val="18"/>
        </w:rPr>
        <w:softHyphen/>
        <w:t>tjänst ska löpande föra en förteckning över integritetsincidenter.</w:t>
      </w:r>
    </w:p>
    <w:p w14:paraId="563667FB" w14:textId="77777777" w:rsidR="00D85371" w:rsidRPr="00403067" w:rsidRDefault="00D85371" w:rsidP="008A7E9A">
      <w:pPr>
        <w:pStyle w:val="Brdtextmedindrag"/>
        <w:ind w:firstLine="0"/>
      </w:pPr>
    </w:p>
    <w:p w14:paraId="003FD97C" w14:textId="47B17676" w:rsidR="00D85371" w:rsidRDefault="00D85371" w:rsidP="008A7E9A">
      <w:pPr>
        <w:pStyle w:val="Brdtextmedindrag"/>
        <w:ind w:firstLine="0"/>
      </w:pPr>
      <w:r w:rsidRPr="00403067">
        <w:t>Paragrafe</w:t>
      </w:r>
      <w:r>
        <w:t>n</w:t>
      </w:r>
      <w:r w:rsidRPr="00403067">
        <w:t xml:space="preserve"> reglerar </w:t>
      </w:r>
      <w:r>
        <w:t>en skyldighet att föra en förteckning över inte</w:t>
      </w:r>
      <w:r>
        <w:softHyphen/>
        <w:t>gri</w:t>
      </w:r>
      <w:r>
        <w:softHyphen/>
        <w:t>tets</w:t>
      </w:r>
      <w:r>
        <w:softHyphen/>
        <w:t xml:space="preserve">incidenter. </w:t>
      </w:r>
      <w:r w:rsidRPr="00403067">
        <w:t>De</w:t>
      </w:r>
      <w:r>
        <w:t>n</w:t>
      </w:r>
      <w:r w:rsidRPr="00403067">
        <w:t xml:space="preserve"> motsvarar </w:t>
      </w:r>
      <w:r>
        <w:t>delvis</w:t>
      </w:r>
      <w:r w:rsidRPr="00403067">
        <w:t xml:space="preserve"> 6 kap. 4 b § LEK (se prop.</w:t>
      </w:r>
      <w:r>
        <w:t> </w:t>
      </w:r>
      <w:r w:rsidRPr="00403067">
        <w:t xml:space="preserve">2010/11:115 </w:t>
      </w:r>
      <w:r w:rsidR="00EB24E6">
        <w:t>s. 1</w:t>
      </w:r>
      <w:r w:rsidRPr="00403067">
        <w:t xml:space="preserve">29 f. och 181 f.). </w:t>
      </w:r>
      <w:r>
        <w:t>Paragrafen utformas efter syn</w:t>
      </w:r>
      <w:r>
        <w:softHyphen/>
        <w:t xml:space="preserve">punkter från </w:t>
      </w:r>
      <w:r w:rsidRPr="007A578A">
        <w:rPr>
          <w:i/>
          <w:iCs/>
        </w:rPr>
        <w:t>Lagrådet</w:t>
      </w:r>
      <w:r>
        <w:t xml:space="preserve">. </w:t>
      </w:r>
      <w:r w:rsidRPr="00403067">
        <w:t>Övervä</w:t>
      </w:r>
      <w:r>
        <w:softHyphen/>
      </w:r>
      <w:r w:rsidRPr="00403067">
        <w:t>gan</w:t>
      </w:r>
      <w:r>
        <w:softHyphen/>
      </w:r>
      <w:r w:rsidRPr="00403067">
        <w:t>dena finns i av</w:t>
      </w:r>
      <w:r w:rsidRPr="00403067">
        <w:softHyphen/>
        <w:t>snitt 18.1.</w:t>
      </w:r>
    </w:p>
    <w:p w14:paraId="2C872099" w14:textId="77777777" w:rsidR="00D85371" w:rsidRDefault="00D85371" w:rsidP="008A7E9A">
      <w:pPr>
        <w:pStyle w:val="Brdtextmedindrag"/>
      </w:pPr>
      <w:r w:rsidRPr="00403067">
        <w:t>Genom den ändrade definitionen av allmänt tillgänglig elektronisk kom</w:t>
      </w:r>
      <w:r w:rsidRPr="00403067">
        <w:softHyphen/>
        <w:t>mu</w:t>
      </w:r>
      <w:r w:rsidRPr="00403067">
        <w:softHyphen/>
        <w:t>nikationstjänst omfattar bestämmelserna även nummeroberoende inter</w:t>
      </w:r>
      <w:r w:rsidRPr="00403067">
        <w:softHyphen/>
        <w:t>personella kommunika</w:t>
      </w:r>
      <w:r w:rsidRPr="00403067">
        <w:softHyphen/>
        <w:t>tions</w:t>
      </w:r>
      <w:r w:rsidRPr="00403067">
        <w:softHyphen/>
        <w:t>tjänster.</w:t>
      </w:r>
      <w:r>
        <w:t xml:space="preserve"> </w:t>
      </w:r>
    </w:p>
    <w:p w14:paraId="56FA4A0D" w14:textId="725B1EB4" w:rsidR="00D85371" w:rsidRPr="00E36644" w:rsidRDefault="00D85371" w:rsidP="008A7E9A">
      <w:pPr>
        <w:pStyle w:val="Brdtextmedindrag"/>
      </w:pPr>
      <w:r w:rsidRPr="00D56AB0">
        <w:t xml:space="preserve">Efter synpunkter från Lagrådet har hittillsvarande </w:t>
      </w:r>
      <w:r>
        <w:t>6</w:t>
      </w:r>
      <w:r w:rsidRPr="00D56AB0">
        <w:t xml:space="preserve"> kap. </w:t>
      </w:r>
      <w:r>
        <w:t>4 b </w:t>
      </w:r>
      <w:r w:rsidRPr="00D56AB0">
        <w:t xml:space="preserve">§ </w:t>
      </w:r>
      <w:r>
        <w:t>andra</w:t>
      </w:r>
      <w:r w:rsidRPr="00D56AB0">
        <w:t xml:space="preserve"> stycket, som innehållit ett bemyndigande för regeringen </w:t>
      </w:r>
      <w:r>
        <w:t>eller den myndig</w:t>
      </w:r>
      <w:r w:rsidR="0060688E">
        <w:softHyphen/>
      </w:r>
      <w:r>
        <w:t xml:space="preserve">het som regeringen bestämmer </w:t>
      </w:r>
      <w:r w:rsidRPr="00D56AB0">
        <w:t>att meddela föreskrifter om</w:t>
      </w:r>
      <w:r>
        <w:t xml:space="preserve"> innehållet i en förteckning över integritetsincidenter</w:t>
      </w:r>
      <w:r w:rsidRPr="00D56AB0">
        <w:t xml:space="preserve">, ingen </w:t>
      </w:r>
      <w:r w:rsidRPr="00E36644">
        <w:t>motsvarighet</w:t>
      </w:r>
      <w:r w:rsidRPr="00D56AB0">
        <w:t xml:space="preserve"> i förevarande paragraf.</w:t>
      </w:r>
      <w:r>
        <w:t xml:space="preserve"> Föreskrifter om innehållet i en sådan förteckning kan i fortsätt</w:t>
      </w:r>
      <w:r w:rsidR="0060688E">
        <w:softHyphen/>
      </w:r>
      <w:r>
        <w:t xml:space="preserve">ningen meddelas </w:t>
      </w:r>
      <w:r w:rsidRPr="00D56AB0">
        <w:t>med stöd av 8 kap. 7 § regeringsformen</w:t>
      </w:r>
      <w:r>
        <w:t>.</w:t>
      </w:r>
    </w:p>
    <w:p w14:paraId="5AF7ACFD" w14:textId="77777777" w:rsidR="00D85371" w:rsidRDefault="00D85371" w:rsidP="008A7E9A">
      <w:pPr>
        <w:pStyle w:val="Rubrik3utannumrering"/>
      </w:pPr>
      <w:bookmarkStart w:id="1871" w:name="_Toc73006036"/>
      <w:bookmarkEnd w:id="1870"/>
      <w:r w:rsidRPr="00403067">
        <w:t xml:space="preserve">9 kap. Behandling av trafikuppgifter </w:t>
      </w:r>
      <w:r>
        <w:t>samt</w:t>
      </w:r>
      <w:r w:rsidRPr="00403067">
        <w:t xml:space="preserve"> integritetsskydd</w:t>
      </w:r>
      <w:bookmarkEnd w:id="1871"/>
    </w:p>
    <w:p w14:paraId="6AB43EB3" w14:textId="77777777" w:rsidR="00D85371" w:rsidRDefault="00D85371" w:rsidP="008A7E9A">
      <w:pPr>
        <w:pStyle w:val="Brdtext"/>
      </w:pPr>
      <w:r>
        <w:t xml:space="preserve">Rubriken utformas enligt </w:t>
      </w:r>
      <w:r w:rsidRPr="009D0F25">
        <w:rPr>
          <w:i/>
          <w:iCs/>
        </w:rPr>
        <w:t>Lagrådets</w:t>
      </w:r>
      <w:r>
        <w:t xml:space="preserve"> förslag.</w:t>
      </w:r>
    </w:p>
    <w:p w14:paraId="1FD63C3C" w14:textId="77777777" w:rsidR="00D85371" w:rsidRPr="009D0F25" w:rsidRDefault="00D85371" w:rsidP="008A7E9A">
      <w:pPr>
        <w:pStyle w:val="Brdtextmedindrag"/>
      </w:pPr>
    </w:p>
    <w:p w14:paraId="78D19027" w14:textId="77777777" w:rsidR="00D85371" w:rsidRPr="00403067" w:rsidRDefault="00D85371" w:rsidP="008A7E9A">
      <w:pPr>
        <w:pStyle w:val="Rubrik4utannumrering"/>
        <w:spacing w:before="0"/>
      </w:pPr>
      <w:r w:rsidRPr="00403067">
        <w:t>Behandling av trafikuppgifter</w:t>
      </w:r>
    </w:p>
    <w:p w14:paraId="1A941784" w14:textId="77777777" w:rsidR="00D85371" w:rsidRDefault="00D85371" w:rsidP="008A7E9A">
      <w:pPr>
        <w:pStyle w:val="Brdtext"/>
        <w:rPr>
          <w:sz w:val="18"/>
          <w:szCs w:val="18"/>
        </w:rPr>
      </w:pPr>
      <w:r w:rsidRPr="00403067">
        <w:rPr>
          <w:b/>
          <w:sz w:val="18"/>
          <w:szCs w:val="18"/>
        </w:rPr>
        <w:t>1 §</w:t>
      </w:r>
      <w:r w:rsidRPr="00403067">
        <w:rPr>
          <w:sz w:val="18"/>
          <w:szCs w:val="18"/>
        </w:rPr>
        <w:t>    Den som tillhandahåller ett allmänt elektroniskt kommunikationsnät eller en allmänt tillgänglig elektronisk kommunikationstjänst ska utplåna eller avidentifi</w:t>
      </w:r>
      <w:r w:rsidRPr="00403067">
        <w:rPr>
          <w:sz w:val="18"/>
          <w:szCs w:val="18"/>
        </w:rPr>
        <w:softHyphen/>
        <w:t xml:space="preserve">era </w:t>
      </w:r>
      <w:r>
        <w:rPr>
          <w:sz w:val="18"/>
          <w:szCs w:val="18"/>
        </w:rPr>
        <w:t xml:space="preserve">trafikuppgifter som har lagrats </w:t>
      </w:r>
      <w:r w:rsidRPr="00403067">
        <w:rPr>
          <w:sz w:val="18"/>
          <w:szCs w:val="18"/>
        </w:rPr>
        <w:t>eller behandla</w:t>
      </w:r>
      <w:r>
        <w:rPr>
          <w:sz w:val="18"/>
          <w:szCs w:val="18"/>
        </w:rPr>
        <w:t>ts</w:t>
      </w:r>
      <w:r w:rsidRPr="00403067">
        <w:rPr>
          <w:sz w:val="18"/>
          <w:szCs w:val="18"/>
        </w:rPr>
        <w:t xml:space="preserve"> </w:t>
      </w:r>
      <w:r>
        <w:rPr>
          <w:sz w:val="18"/>
          <w:szCs w:val="18"/>
        </w:rPr>
        <w:t xml:space="preserve">på något annat sätt </w:t>
      </w:r>
      <w:r w:rsidRPr="00403067">
        <w:rPr>
          <w:sz w:val="18"/>
          <w:szCs w:val="18"/>
        </w:rPr>
        <w:t xml:space="preserve">när </w:t>
      </w:r>
      <w:r>
        <w:rPr>
          <w:sz w:val="18"/>
          <w:szCs w:val="18"/>
        </w:rPr>
        <w:t>de</w:t>
      </w:r>
      <w:r w:rsidRPr="00403067">
        <w:rPr>
          <w:sz w:val="18"/>
          <w:szCs w:val="18"/>
        </w:rPr>
        <w:t xml:space="preserve"> inte längre behövs för överför</w:t>
      </w:r>
      <w:r>
        <w:rPr>
          <w:sz w:val="18"/>
          <w:szCs w:val="18"/>
        </w:rPr>
        <w:t xml:space="preserve">ing </w:t>
      </w:r>
      <w:r w:rsidRPr="00403067">
        <w:rPr>
          <w:sz w:val="18"/>
          <w:szCs w:val="18"/>
        </w:rPr>
        <w:t>a</w:t>
      </w:r>
      <w:r>
        <w:rPr>
          <w:sz w:val="18"/>
          <w:szCs w:val="18"/>
        </w:rPr>
        <w:t>v</w:t>
      </w:r>
      <w:r w:rsidRPr="00403067">
        <w:rPr>
          <w:sz w:val="18"/>
          <w:szCs w:val="18"/>
        </w:rPr>
        <w:t xml:space="preserve"> ett elektroniskt meddelande. </w:t>
      </w:r>
      <w:r>
        <w:rPr>
          <w:sz w:val="18"/>
          <w:szCs w:val="18"/>
        </w:rPr>
        <w:t>Detta gäller under förutsättning att uppgifterna avser användare som är fysiska personer eller abonnenter.</w:t>
      </w:r>
    </w:p>
    <w:p w14:paraId="3E56D36F" w14:textId="27CF58DE" w:rsidR="00D85371" w:rsidRPr="00AB126B" w:rsidRDefault="00D85371" w:rsidP="008A7E9A">
      <w:pPr>
        <w:pStyle w:val="Brdtextmedindrag"/>
        <w:rPr>
          <w:sz w:val="18"/>
          <w:szCs w:val="18"/>
        </w:rPr>
      </w:pPr>
      <w:r>
        <w:rPr>
          <w:sz w:val="18"/>
          <w:szCs w:val="18"/>
        </w:rPr>
        <w:t xml:space="preserve">Första stycket avser </w:t>
      </w:r>
      <w:r w:rsidRPr="00AB126B">
        <w:rPr>
          <w:sz w:val="18"/>
          <w:szCs w:val="18"/>
        </w:rPr>
        <w:t>inte upp</w:t>
      </w:r>
      <w:r w:rsidRPr="00AB126B">
        <w:rPr>
          <w:sz w:val="18"/>
          <w:szCs w:val="18"/>
        </w:rPr>
        <w:softHyphen/>
        <w:t>gifter</w:t>
      </w:r>
      <w:r>
        <w:rPr>
          <w:sz w:val="18"/>
          <w:szCs w:val="18"/>
        </w:rPr>
        <w:t xml:space="preserve"> som</w:t>
      </w:r>
      <w:r w:rsidRPr="00AB126B">
        <w:rPr>
          <w:sz w:val="18"/>
          <w:szCs w:val="18"/>
        </w:rPr>
        <w:t xml:space="preserve"> sparas för sådan behandling som anges i 2, 15, 19 eller 21 § eller om uppgifterna behövs för en sådan behandling som är tillåten enligt Europaparlamentets och rådets förordning (EU)</w:t>
      </w:r>
      <w:r>
        <w:rPr>
          <w:sz w:val="18"/>
          <w:szCs w:val="18"/>
        </w:rPr>
        <w:t> </w:t>
      </w:r>
      <w:r w:rsidRPr="00AB126B">
        <w:rPr>
          <w:sz w:val="18"/>
          <w:szCs w:val="18"/>
        </w:rPr>
        <w:t>2021/1232 av den 14 juli 2021 om ett tillfälligt undantag från vissa bestämmelser i di</w:t>
      </w:r>
      <w:r w:rsidRPr="00AB126B">
        <w:rPr>
          <w:sz w:val="18"/>
          <w:szCs w:val="18"/>
        </w:rPr>
        <w:softHyphen/>
        <w:t>rek</w:t>
      </w:r>
      <w:r w:rsidR="0060688E">
        <w:rPr>
          <w:sz w:val="18"/>
          <w:szCs w:val="18"/>
        </w:rPr>
        <w:softHyphen/>
      </w:r>
      <w:r w:rsidRPr="00AB126B">
        <w:rPr>
          <w:sz w:val="18"/>
          <w:szCs w:val="18"/>
        </w:rPr>
        <w:t>tiv</w:t>
      </w:r>
      <w:r w:rsidR="00DE2539">
        <w:rPr>
          <w:sz w:val="18"/>
          <w:szCs w:val="18"/>
        </w:rPr>
        <w:t xml:space="preserve"> </w:t>
      </w:r>
      <w:r w:rsidRPr="00AB126B">
        <w:rPr>
          <w:sz w:val="18"/>
          <w:szCs w:val="18"/>
        </w:rPr>
        <w:t>2002/58/EG vad gäller användning av teknik hos tillhandahållare av nummer</w:t>
      </w:r>
      <w:r w:rsidR="00DE2539">
        <w:rPr>
          <w:sz w:val="18"/>
          <w:szCs w:val="18"/>
        </w:rPr>
        <w:softHyphen/>
      </w:r>
      <w:r w:rsidRPr="00AB126B">
        <w:rPr>
          <w:sz w:val="18"/>
          <w:szCs w:val="18"/>
        </w:rPr>
        <w:t>oberoende interpersonella kommunikationstjänster för behandling av person</w:t>
      </w:r>
      <w:r w:rsidR="00DE2539">
        <w:rPr>
          <w:sz w:val="18"/>
          <w:szCs w:val="18"/>
        </w:rPr>
        <w:softHyphen/>
      </w:r>
      <w:r w:rsidRPr="00AB126B">
        <w:rPr>
          <w:sz w:val="18"/>
          <w:szCs w:val="18"/>
        </w:rPr>
        <w:t>upp</w:t>
      </w:r>
      <w:r w:rsidR="00DE2539">
        <w:rPr>
          <w:sz w:val="18"/>
          <w:szCs w:val="18"/>
        </w:rPr>
        <w:softHyphen/>
      </w:r>
      <w:r w:rsidRPr="00AB126B">
        <w:rPr>
          <w:sz w:val="18"/>
          <w:szCs w:val="18"/>
        </w:rPr>
        <w:t>gifter och andra uppgifter i syfte att bekämpa sexuella övergrepp mot barn på nätet.</w:t>
      </w:r>
    </w:p>
    <w:p w14:paraId="23FA10CF" w14:textId="77777777" w:rsidR="00D85371" w:rsidRPr="00403067" w:rsidRDefault="00D85371" w:rsidP="008A7E9A">
      <w:pPr>
        <w:pStyle w:val="Brdtextmedindrag"/>
        <w:ind w:firstLine="0"/>
      </w:pPr>
    </w:p>
    <w:p w14:paraId="4B63939D" w14:textId="2D7AE8F1" w:rsidR="00D85371" w:rsidRPr="00403067" w:rsidRDefault="00D85371" w:rsidP="008A7E9A">
      <w:pPr>
        <w:pStyle w:val="Brdtext"/>
      </w:pPr>
      <w:r w:rsidRPr="00403067">
        <w:t xml:space="preserve">Paragrafen innehåller huvudregeln om behandling av trafikuppgifter. Den motsvarar </w:t>
      </w:r>
      <w:r>
        <w:t xml:space="preserve">i huvudsak </w:t>
      </w:r>
      <w:r w:rsidRPr="00403067">
        <w:t xml:space="preserve">6 kap. 5 § LEK (se prop. 2002/03:110 </w:t>
      </w:r>
      <w:r w:rsidR="00EB24E6">
        <w:t>s. 2</w:t>
      </w:r>
      <w:r w:rsidRPr="00403067">
        <w:t>57 f. och</w:t>
      </w:r>
      <w:r>
        <w:t> </w:t>
      </w:r>
      <w:r w:rsidRPr="00403067">
        <w:t xml:space="preserve">391 och prop. 2010/11:46 </w:t>
      </w:r>
      <w:r w:rsidR="00EB24E6">
        <w:t>s. 3</w:t>
      </w:r>
      <w:r w:rsidRPr="00403067">
        <w:t xml:space="preserve">7 f. och 75 f.). </w:t>
      </w:r>
      <w:r>
        <w:t>Paragrafen utformas en</w:t>
      </w:r>
      <w:r w:rsidR="00DE2539">
        <w:softHyphen/>
      </w:r>
      <w:r>
        <w:t xml:space="preserve">ligt </w:t>
      </w:r>
      <w:r w:rsidRPr="00E65D7D">
        <w:rPr>
          <w:i/>
          <w:iCs/>
        </w:rPr>
        <w:t>Lagrådets</w:t>
      </w:r>
      <w:r>
        <w:t xml:space="preserve"> förslag.</w:t>
      </w:r>
      <w:r w:rsidRPr="00E65D7D">
        <w:t xml:space="preserve"> </w:t>
      </w:r>
      <w:r w:rsidRPr="00403067">
        <w:t>Övervägandena finns i avsnitt 18.1.</w:t>
      </w:r>
    </w:p>
    <w:p w14:paraId="4622D3A3" w14:textId="77777777" w:rsidR="00D85371" w:rsidRDefault="00D85371" w:rsidP="008A7E9A">
      <w:pPr>
        <w:pStyle w:val="Brdtextmedindrag"/>
      </w:pPr>
      <w:r w:rsidRPr="00313AB5">
        <w:rPr>
          <w:spacing w:val="-2"/>
        </w:rPr>
        <w:t>Den nya definitionen av elektronisk kom</w:t>
      </w:r>
      <w:r w:rsidRPr="00313AB5">
        <w:rPr>
          <w:spacing w:val="-2"/>
        </w:rPr>
        <w:softHyphen/>
        <w:t>munikations</w:t>
      </w:r>
      <w:r w:rsidRPr="00313AB5">
        <w:rPr>
          <w:spacing w:val="-2"/>
        </w:rPr>
        <w:softHyphen/>
        <w:t>tjänst (se 1 kap. 7 §)</w:t>
      </w:r>
      <w:r w:rsidRPr="00403067">
        <w:t xml:space="preserve"> innebär att paragrafen även ska tillämpas på num</w:t>
      </w:r>
      <w:r w:rsidRPr="00403067">
        <w:softHyphen/>
        <w:t>mer</w:t>
      </w:r>
      <w:r w:rsidRPr="00403067">
        <w:softHyphen/>
        <w:t>oberoende inter</w:t>
      </w:r>
      <w:r w:rsidRPr="00403067">
        <w:softHyphen/>
        <w:t>personella kommunikationstjänster.</w:t>
      </w:r>
    </w:p>
    <w:p w14:paraId="411DF9BE" w14:textId="3D6853F8" w:rsidR="00D85371" w:rsidRDefault="00D85371" w:rsidP="008A7E9A">
      <w:pPr>
        <w:pStyle w:val="Brdtextmedindrag"/>
      </w:pPr>
      <w:r>
        <w:rPr>
          <w:i/>
          <w:iCs/>
        </w:rPr>
        <w:t>Första stycket</w:t>
      </w:r>
      <w:r w:rsidRPr="00844405">
        <w:t xml:space="preserve"> genomför artikel</w:t>
      </w:r>
      <w:r>
        <w:t> </w:t>
      </w:r>
      <w:r w:rsidRPr="00844405">
        <w:t xml:space="preserve">6.1 i </w:t>
      </w:r>
      <w:r w:rsidRPr="00F6065C">
        <w:t>Europaparlamentets och rådets di</w:t>
      </w:r>
      <w:r w:rsidR="00DE2539">
        <w:softHyphen/>
      </w:r>
      <w:r w:rsidRPr="00F6065C">
        <w:t>rektiv 2002/58/EG om behandling av personuppgifter och integritets</w:t>
      </w:r>
      <w:r>
        <w:softHyphen/>
      </w:r>
      <w:r w:rsidRPr="00F6065C">
        <w:t>skydd inom sektorn för elektronisk kommunikation</w:t>
      </w:r>
      <w:r>
        <w:t xml:space="preserve"> (</w:t>
      </w:r>
      <w:r w:rsidRPr="00844405">
        <w:t>e-dataskydds</w:t>
      </w:r>
      <w:r>
        <w:softHyphen/>
      </w:r>
      <w:r w:rsidRPr="00844405">
        <w:t>direktivet</w:t>
      </w:r>
      <w:r>
        <w:t>)</w:t>
      </w:r>
      <w:r w:rsidRPr="00844405">
        <w:t xml:space="preserve">. </w:t>
      </w:r>
    </w:p>
    <w:p w14:paraId="3602CC95" w14:textId="300D4675" w:rsidR="00D85371" w:rsidRPr="00403067" w:rsidRDefault="00D85371" w:rsidP="008A7E9A">
      <w:pPr>
        <w:pStyle w:val="Brdtextmedindrag"/>
      </w:pPr>
      <w:r w:rsidRPr="00844405">
        <w:t>I förordning (EU) 2021/1232</w:t>
      </w:r>
      <w:r>
        <w:t xml:space="preserve"> </w:t>
      </w:r>
      <w:r w:rsidRPr="00844405">
        <w:t>fastställs tillfälliga regler om undantag från skyddet för konfidentialitet vid kommunikation och trafikuppgifter som följer av artik</w:t>
      </w:r>
      <w:r>
        <w:softHyphen/>
      </w:r>
      <w:r w:rsidRPr="00844405">
        <w:t xml:space="preserve">larna 5.1 och 6.1 i </w:t>
      </w:r>
      <w:r>
        <w:t xml:space="preserve">det </w:t>
      </w:r>
      <w:r w:rsidRPr="00844405">
        <w:t>direktivet. Som en följd av detta</w:t>
      </w:r>
      <w:r>
        <w:t xml:space="preserve"> </w:t>
      </w:r>
      <w:r w:rsidRPr="00844405">
        <w:t>införs</w:t>
      </w:r>
      <w:r>
        <w:t xml:space="preserve"> i </w:t>
      </w:r>
      <w:r>
        <w:rPr>
          <w:i/>
          <w:iCs/>
        </w:rPr>
        <w:t>andra stycket</w:t>
      </w:r>
      <w:r w:rsidRPr="00844405">
        <w:t xml:space="preserve"> ett undantag från skyldigheterna i paragrafen i de fall upp</w:t>
      </w:r>
      <w:r w:rsidR="002E5F39">
        <w:softHyphen/>
      </w:r>
      <w:r w:rsidRPr="00844405">
        <w:t>gifterna behövs för en sådan behandling som tillhandahållare av nummer</w:t>
      </w:r>
      <w:r w:rsidR="002E5F39">
        <w:softHyphen/>
      </w:r>
      <w:r w:rsidRPr="00844405">
        <w:lastRenderedPageBreak/>
        <w:t>oberoende inter</w:t>
      </w:r>
      <w:r>
        <w:softHyphen/>
      </w:r>
      <w:r w:rsidRPr="00844405">
        <w:t>per</w:t>
      </w:r>
      <w:r>
        <w:softHyphen/>
      </w:r>
      <w:r w:rsidRPr="00844405">
        <w:t>sonella kommunikations</w:t>
      </w:r>
      <w:r>
        <w:softHyphen/>
      </w:r>
      <w:r w:rsidRPr="00844405">
        <w:t xml:space="preserve">tjänster tillåts göra i enlighet </w:t>
      </w:r>
      <w:r>
        <w:t xml:space="preserve">med </w:t>
      </w:r>
      <w:r w:rsidRPr="00844405">
        <w:t>förord</w:t>
      </w:r>
      <w:r>
        <w:softHyphen/>
      </w:r>
      <w:r w:rsidRPr="00844405">
        <w:t>ningen</w:t>
      </w:r>
      <w:r>
        <w:t>.</w:t>
      </w:r>
    </w:p>
    <w:p w14:paraId="246F52D0" w14:textId="77777777" w:rsidR="00D85371" w:rsidRPr="00403067" w:rsidRDefault="00D85371" w:rsidP="008A7E9A">
      <w:pPr>
        <w:pStyle w:val="Brdtextmedindrag"/>
        <w:ind w:firstLine="0"/>
      </w:pPr>
    </w:p>
    <w:p w14:paraId="5DC8B181" w14:textId="77777777" w:rsidR="00D85371" w:rsidRPr="00403067" w:rsidRDefault="00D85371" w:rsidP="008A7E9A">
      <w:pPr>
        <w:pStyle w:val="Brdtext"/>
        <w:rPr>
          <w:sz w:val="18"/>
          <w:szCs w:val="18"/>
        </w:rPr>
      </w:pPr>
      <w:r w:rsidRPr="00403067">
        <w:rPr>
          <w:b/>
          <w:sz w:val="18"/>
          <w:szCs w:val="18"/>
        </w:rPr>
        <w:t>2 §</w:t>
      </w:r>
      <w:r w:rsidRPr="00403067">
        <w:rPr>
          <w:sz w:val="18"/>
          <w:szCs w:val="18"/>
        </w:rPr>
        <w:t xml:space="preserve">    Trafikuppgifter som krävs för abonnentfakturering och betalning av avgifter för samtrafik får behandlas till dess att fordran är betald eller preskription </w:t>
      </w:r>
      <w:r>
        <w:rPr>
          <w:sz w:val="18"/>
          <w:szCs w:val="18"/>
        </w:rPr>
        <w:t xml:space="preserve">har </w:t>
      </w:r>
      <w:r w:rsidRPr="00403067">
        <w:rPr>
          <w:sz w:val="18"/>
          <w:szCs w:val="18"/>
        </w:rPr>
        <w:t>inträtt och det inte längre lagligen går att göra invändningar mot faktureringen eller av</w:t>
      </w:r>
      <w:r w:rsidRPr="00403067">
        <w:rPr>
          <w:sz w:val="18"/>
          <w:szCs w:val="18"/>
        </w:rPr>
        <w:softHyphen/>
        <w:t>giften.</w:t>
      </w:r>
    </w:p>
    <w:p w14:paraId="774E87B0" w14:textId="77777777" w:rsidR="00D85371" w:rsidRPr="00403067" w:rsidRDefault="00D85371" w:rsidP="008A7E9A">
      <w:pPr>
        <w:pStyle w:val="Brdtextmedindrag"/>
        <w:rPr>
          <w:sz w:val="18"/>
          <w:szCs w:val="18"/>
        </w:rPr>
      </w:pPr>
      <w:r>
        <w:rPr>
          <w:sz w:val="18"/>
          <w:szCs w:val="18"/>
        </w:rPr>
        <w:t>D</w:t>
      </w:r>
      <w:r w:rsidRPr="00403067">
        <w:rPr>
          <w:sz w:val="18"/>
          <w:szCs w:val="18"/>
        </w:rPr>
        <w:t xml:space="preserve">en som tillhandahåller en allmänt tillgänglig elektronisk kommunikationstjänst </w:t>
      </w:r>
      <w:r>
        <w:rPr>
          <w:sz w:val="18"/>
          <w:szCs w:val="18"/>
        </w:rPr>
        <w:t xml:space="preserve">får, efter samtycke av den som uppgifterna rör, </w:t>
      </w:r>
      <w:r w:rsidRPr="00403067">
        <w:rPr>
          <w:sz w:val="18"/>
          <w:szCs w:val="18"/>
        </w:rPr>
        <w:t xml:space="preserve">behandla de </w:t>
      </w:r>
      <w:r>
        <w:rPr>
          <w:sz w:val="18"/>
          <w:szCs w:val="18"/>
        </w:rPr>
        <w:t>trafik</w:t>
      </w:r>
      <w:r w:rsidRPr="00403067">
        <w:rPr>
          <w:sz w:val="18"/>
          <w:szCs w:val="18"/>
        </w:rPr>
        <w:t>uppgifter som avses i 1 § för att marknadsföra elektroniska kommunikationstjänster eller för att tillhandahålla andra tjänster där uppgifterna behövs</w:t>
      </w:r>
      <w:r>
        <w:rPr>
          <w:sz w:val="18"/>
          <w:szCs w:val="18"/>
        </w:rPr>
        <w:t>.</w:t>
      </w:r>
      <w:r w:rsidRPr="00403067">
        <w:rPr>
          <w:sz w:val="18"/>
          <w:szCs w:val="18"/>
        </w:rPr>
        <w:t xml:space="preserve"> </w:t>
      </w:r>
      <w:r>
        <w:rPr>
          <w:sz w:val="18"/>
          <w:szCs w:val="18"/>
        </w:rPr>
        <w:t xml:space="preserve">Behandling får ske endast </w:t>
      </w:r>
      <w:r w:rsidRPr="00403067">
        <w:rPr>
          <w:sz w:val="18"/>
          <w:szCs w:val="18"/>
        </w:rPr>
        <w:t xml:space="preserve">i den utsträckning och under den tid som är nödvändig för </w:t>
      </w:r>
      <w:r>
        <w:rPr>
          <w:sz w:val="18"/>
          <w:szCs w:val="18"/>
        </w:rPr>
        <w:t xml:space="preserve">marknadsföringen eller </w:t>
      </w:r>
      <w:r w:rsidRPr="00403067">
        <w:rPr>
          <w:sz w:val="18"/>
          <w:szCs w:val="18"/>
        </w:rPr>
        <w:t>tjänsten</w:t>
      </w:r>
      <w:r>
        <w:rPr>
          <w:sz w:val="18"/>
          <w:szCs w:val="18"/>
        </w:rPr>
        <w:t>.</w:t>
      </w:r>
      <w:r w:rsidRPr="00403067">
        <w:rPr>
          <w:sz w:val="18"/>
          <w:szCs w:val="18"/>
        </w:rPr>
        <w:t xml:space="preserve"> Ett samtycke får när som helst återkallas.</w:t>
      </w:r>
    </w:p>
    <w:p w14:paraId="1AB8655F" w14:textId="77777777" w:rsidR="00D85371" w:rsidRDefault="00D85371" w:rsidP="008A7E9A">
      <w:pPr>
        <w:pStyle w:val="Brdtextmedindrag"/>
        <w:rPr>
          <w:sz w:val="18"/>
          <w:szCs w:val="18"/>
        </w:rPr>
      </w:pPr>
      <w:r w:rsidRPr="00403067" w:rsidDel="00F457D1">
        <w:rPr>
          <w:sz w:val="18"/>
          <w:szCs w:val="18"/>
        </w:rPr>
        <w:t xml:space="preserve">Den som tillhandahåller en allmänt tillgänglig elektronisk kommunikationstjänst ska informera den </w:t>
      </w:r>
      <w:r>
        <w:rPr>
          <w:sz w:val="18"/>
          <w:szCs w:val="18"/>
        </w:rPr>
        <w:t xml:space="preserve">som </w:t>
      </w:r>
      <w:r w:rsidRPr="00403067" w:rsidDel="00F457D1">
        <w:rPr>
          <w:sz w:val="18"/>
          <w:szCs w:val="18"/>
        </w:rPr>
        <w:t xml:space="preserve">uppgiften rör om </w:t>
      </w:r>
    </w:p>
    <w:p w14:paraId="2F15BFDC" w14:textId="77777777" w:rsidR="00D85371" w:rsidRDefault="00D85371" w:rsidP="008A7E9A">
      <w:pPr>
        <w:pStyle w:val="Brdtextmedindrag"/>
        <w:rPr>
          <w:sz w:val="18"/>
          <w:szCs w:val="18"/>
        </w:rPr>
      </w:pPr>
      <w:r>
        <w:rPr>
          <w:sz w:val="18"/>
          <w:szCs w:val="18"/>
        </w:rPr>
        <w:t>1. </w:t>
      </w:r>
      <w:r w:rsidRPr="00403067" w:rsidDel="00F457D1">
        <w:rPr>
          <w:sz w:val="18"/>
          <w:szCs w:val="18"/>
        </w:rPr>
        <w:t>vilken typ av trafikuppgifter som behand</w:t>
      </w:r>
      <w:r>
        <w:rPr>
          <w:sz w:val="18"/>
          <w:szCs w:val="18"/>
        </w:rPr>
        <w:softHyphen/>
      </w:r>
      <w:r w:rsidRPr="00403067" w:rsidDel="00F457D1">
        <w:rPr>
          <w:sz w:val="18"/>
          <w:szCs w:val="18"/>
        </w:rPr>
        <w:t>las</w:t>
      </w:r>
      <w:r>
        <w:rPr>
          <w:sz w:val="18"/>
          <w:szCs w:val="18"/>
        </w:rPr>
        <w:t>,</w:t>
      </w:r>
      <w:r w:rsidRPr="00403067" w:rsidDel="00F457D1">
        <w:rPr>
          <w:sz w:val="18"/>
          <w:szCs w:val="18"/>
        </w:rPr>
        <w:t xml:space="preserve"> och </w:t>
      </w:r>
    </w:p>
    <w:p w14:paraId="706E264C" w14:textId="77777777" w:rsidR="00D85371" w:rsidRDefault="00D85371" w:rsidP="008A7E9A">
      <w:pPr>
        <w:pStyle w:val="Brdtextmedindrag"/>
        <w:rPr>
          <w:sz w:val="18"/>
          <w:szCs w:val="18"/>
        </w:rPr>
      </w:pPr>
      <w:r>
        <w:rPr>
          <w:sz w:val="18"/>
          <w:szCs w:val="18"/>
        </w:rPr>
        <w:t>2. </w:t>
      </w:r>
      <w:r w:rsidRPr="00403067" w:rsidDel="00F457D1">
        <w:rPr>
          <w:sz w:val="18"/>
          <w:szCs w:val="18"/>
        </w:rPr>
        <w:t xml:space="preserve">hur länge uppgifterna behandlas för sådana ändamål som anges i första och andra styckena. </w:t>
      </w:r>
    </w:p>
    <w:p w14:paraId="4CC02779" w14:textId="19E46F49" w:rsidR="00D85371" w:rsidRPr="00403067" w:rsidRDefault="00D85371" w:rsidP="008A7E9A">
      <w:pPr>
        <w:pStyle w:val="Brdtextmedindrag"/>
        <w:rPr>
          <w:sz w:val="18"/>
          <w:szCs w:val="18"/>
        </w:rPr>
      </w:pPr>
      <w:r w:rsidRPr="007F0ED9">
        <w:rPr>
          <w:sz w:val="18"/>
          <w:szCs w:val="18"/>
        </w:rPr>
        <w:t>I fråga om de ändamål som anges i andra stycket ska informationen enligt tredje stycket lämnas innan samtycke inhämtas</w:t>
      </w:r>
      <w:r>
        <w:rPr>
          <w:sz w:val="18"/>
          <w:szCs w:val="18"/>
        </w:rPr>
        <w:t>.</w:t>
      </w:r>
    </w:p>
    <w:p w14:paraId="02B71C29" w14:textId="77777777" w:rsidR="00D85371" w:rsidRPr="00403067" w:rsidRDefault="00D85371" w:rsidP="008A7E9A">
      <w:pPr>
        <w:pStyle w:val="Brdtext"/>
      </w:pPr>
    </w:p>
    <w:p w14:paraId="45C00425" w14:textId="6C9EEC64" w:rsidR="00D85371" w:rsidRDefault="00D85371" w:rsidP="008A7E9A">
      <w:pPr>
        <w:pStyle w:val="Brdtext"/>
      </w:pPr>
      <w:r w:rsidRPr="00403067">
        <w:t>Paragrafen innehåller ytterligare bestämmelser om behandling av trafik</w:t>
      </w:r>
      <w:r>
        <w:softHyphen/>
      </w:r>
      <w:r w:rsidRPr="00403067">
        <w:t xml:space="preserve">uppgifter. Den motsvarar </w:t>
      </w:r>
      <w:r>
        <w:t xml:space="preserve">i sak </w:t>
      </w:r>
      <w:r w:rsidRPr="00403067">
        <w:t xml:space="preserve">6 kap. 6 § LEK (se prop. 2002/03:110 </w:t>
      </w:r>
      <w:r w:rsidR="00EB24E6">
        <w:t>s. 2</w:t>
      </w:r>
      <w:r w:rsidRPr="00403067">
        <w:t xml:space="preserve">57 f. </w:t>
      </w:r>
      <w:bookmarkStart w:id="1872" w:name="_Hlk63249775"/>
      <w:r w:rsidRPr="00403067">
        <w:t>och 391 f.</w:t>
      </w:r>
      <w:bookmarkEnd w:id="1872"/>
      <w:r w:rsidRPr="00403067">
        <w:t>). Övervägandena finns i avsnitt 18.1.</w:t>
      </w:r>
    </w:p>
    <w:p w14:paraId="726BE292" w14:textId="77777777" w:rsidR="00D85371" w:rsidRPr="00403067" w:rsidRDefault="00D85371" w:rsidP="008A7E9A">
      <w:pPr>
        <w:pStyle w:val="Brdtextmedindrag"/>
        <w:rPr>
          <w:sz w:val="18"/>
          <w:szCs w:val="18"/>
        </w:rPr>
      </w:pPr>
      <w:r w:rsidRPr="00B4247A">
        <w:t>Regeringen eller den myndighet som regeringen bestämmer får enligt 5</w:t>
      </w:r>
      <w:r>
        <w:t> </w:t>
      </w:r>
      <w:r w:rsidRPr="00B4247A">
        <w:t>§ meddela föreskrifter om vilka uppgifter som får behandlas enligt första och andra styckena.</w:t>
      </w:r>
    </w:p>
    <w:p w14:paraId="2FDFF7CC" w14:textId="77777777" w:rsidR="00D85371" w:rsidRPr="00403067" w:rsidRDefault="00D85371" w:rsidP="008A7E9A">
      <w:pPr>
        <w:pStyle w:val="Brdtextmedindrag"/>
        <w:ind w:firstLine="0"/>
      </w:pPr>
    </w:p>
    <w:p w14:paraId="3E321138" w14:textId="77777777" w:rsidR="00D85371" w:rsidRDefault="00D85371" w:rsidP="008A7E9A">
      <w:pPr>
        <w:pStyle w:val="Brdtext"/>
        <w:rPr>
          <w:sz w:val="18"/>
          <w:szCs w:val="18"/>
        </w:rPr>
      </w:pPr>
      <w:r w:rsidRPr="00403067">
        <w:rPr>
          <w:b/>
          <w:sz w:val="18"/>
          <w:szCs w:val="18"/>
        </w:rPr>
        <w:t>3 §</w:t>
      </w:r>
      <w:r w:rsidRPr="00403067">
        <w:rPr>
          <w:sz w:val="18"/>
          <w:szCs w:val="18"/>
        </w:rPr>
        <w:t xml:space="preserve">    Behandling av trafikuppgifter enligt 1 och 2 §§ får utföras endast av den som har fått i uppdrag av </w:t>
      </w:r>
      <w:r>
        <w:rPr>
          <w:sz w:val="18"/>
          <w:szCs w:val="18"/>
        </w:rPr>
        <w:t>någon</w:t>
      </w:r>
      <w:r w:rsidRPr="00403067">
        <w:rPr>
          <w:sz w:val="18"/>
          <w:szCs w:val="18"/>
        </w:rPr>
        <w:t xml:space="preserve"> som tillhandahåller ett allmänt elektroniskt kom</w:t>
      </w:r>
      <w:r w:rsidRPr="00403067">
        <w:rPr>
          <w:sz w:val="18"/>
          <w:szCs w:val="18"/>
        </w:rPr>
        <w:softHyphen/>
        <w:t>mu</w:t>
      </w:r>
      <w:r w:rsidRPr="00403067">
        <w:rPr>
          <w:sz w:val="18"/>
          <w:szCs w:val="18"/>
        </w:rPr>
        <w:softHyphen/>
        <w:t>ni</w:t>
      </w:r>
      <w:r w:rsidRPr="00403067">
        <w:rPr>
          <w:sz w:val="18"/>
          <w:szCs w:val="18"/>
        </w:rPr>
        <w:softHyphen/>
        <w:t>ka</w:t>
      </w:r>
      <w:r w:rsidRPr="00403067">
        <w:rPr>
          <w:sz w:val="18"/>
          <w:szCs w:val="18"/>
        </w:rPr>
        <w:softHyphen/>
        <w:t>tions</w:t>
      </w:r>
      <w:r w:rsidRPr="00403067">
        <w:rPr>
          <w:sz w:val="18"/>
          <w:szCs w:val="18"/>
        </w:rPr>
        <w:softHyphen/>
        <w:t>nät eller en allmänt tillgänglig elektronisk kommunikationstjänst att sköta fak</w:t>
      </w:r>
      <w:r w:rsidRPr="00403067">
        <w:rPr>
          <w:sz w:val="18"/>
          <w:szCs w:val="18"/>
        </w:rPr>
        <w:softHyphen/>
        <w:t>tu</w:t>
      </w:r>
      <w:r w:rsidRPr="00403067">
        <w:rPr>
          <w:sz w:val="18"/>
          <w:szCs w:val="18"/>
        </w:rPr>
        <w:softHyphen/>
        <w:t>re</w:t>
      </w:r>
      <w:r w:rsidRPr="00403067">
        <w:rPr>
          <w:sz w:val="18"/>
          <w:szCs w:val="18"/>
        </w:rPr>
        <w:softHyphen/>
        <w:t>ring, trafikstyrning, kundförfrågningar, marknadsföring av elektroniska kom</w:t>
      </w:r>
      <w:r w:rsidRPr="00403067">
        <w:rPr>
          <w:sz w:val="18"/>
          <w:szCs w:val="18"/>
        </w:rPr>
        <w:softHyphen/>
        <w:t>mu</w:t>
      </w:r>
      <w:r w:rsidRPr="00403067">
        <w:rPr>
          <w:sz w:val="18"/>
          <w:szCs w:val="18"/>
        </w:rPr>
        <w:softHyphen/>
        <w:t>ni</w:t>
      </w:r>
      <w:r w:rsidRPr="00403067">
        <w:rPr>
          <w:sz w:val="18"/>
          <w:szCs w:val="18"/>
        </w:rPr>
        <w:softHyphen/>
        <w:t>kationstjänster eller tillhandahållande av andra tjänster där uppgifterna be</w:t>
      </w:r>
      <w:r>
        <w:rPr>
          <w:sz w:val="18"/>
          <w:szCs w:val="18"/>
        </w:rPr>
        <w:softHyphen/>
      </w:r>
      <w:r w:rsidRPr="00403067">
        <w:rPr>
          <w:sz w:val="18"/>
          <w:szCs w:val="18"/>
        </w:rPr>
        <w:t xml:space="preserve">hövs. </w:t>
      </w:r>
    </w:p>
    <w:p w14:paraId="21CB6F75" w14:textId="77777777" w:rsidR="00D85371" w:rsidRPr="000A52C4" w:rsidRDefault="00D85371" w:rsidP="008A7E9A">
      <w:pPr>
        <w:pStyle w:val="Brdtextmedindrag"/>
        <w:rPr>
          <w:sz w:val="18"/>
          <w:szCs w:val="18"/>
        </w:rPr>
      </w:pPr>
      <w:r w:rsidRPr="000A52C4">
        <w:rPr>
          <w:sz w:val="18"/>
          <w:szCs w:val="18"/>
        </w:rPr>
        <w:t>Behandlingen ska begränsas till vad som är nödvändigt för verksamheten.</w:t>
      </w:r>
    </w:p>
    <w:p w14:paraId="147F9461" w14:textId="77777777" w:rsidR="00D85371" w:rsidRPr="00403067" w:rsidRDefault="00D85371" w:rsidP="008A7E9A">
      <w:pPr>
        <w:pStyle w:val="Brdtextmedindrag"/>
        <w:ind w:firstLine="0"/>
      </w:pPr>
    </w:p>
    <w:p w14:paraId="7D6BFB8A" w14:textId="426AC686" w:rsidR="00D85371" w:rsidRPr="00403067" w:rsidRDefault="00D85371" w:rsidP="008A7E9A">
      <w:pPr>
        <w:pStyle w:val="Brdtext"/>
      </w:pPr>
      <w:r w:rsidRPr="00403067">
        <w:t>Paragrafen reglerar vilka personer som får ta befattning med uppgifterna enligt 1 och 2 §§. Den motsvarar i huvudsak 6 kap. 7 § LEK (se prop.</w:t>
      </w:r>
      <w:r w:rsidR="0025172D">
        <w:t xml:space="preserve"> </w:t>
      </w:r>
      <w:r w:rsidRPr="00403067">
        <w:t xml:space="preserve">2002/03:110 </w:t>
      </w:r>
      <w:r w:rsidR="00EB24E6">
        <w:t>s. 2</w:t>
      </w:r>
      <w:r w:rsidRPr="00403067">
        <w:t>57 f. och 392). Övervägandena finns i avsnitt 18.1.</w:t>
      </w:r>
    </w:p>
    <w:p w14:paraId="329DE714" w14:textId="77777777" w:rsidR="00D85371" w:rsidRPr="00403067" w:rsidRDefault="00D85371" w:rsidP="008A7E9A">
      <w:pPr>
        <w:pStyle w:val="Brdtextmedindrag"/>
      </w:pPr>
      <w:r w:rsidRPr="00403067">
        <w:t>Den nya definitionen av elektronisk kom</w:t>
      </w:r>
      <w:r w:rsidRPr="00403067">
        <w:softHyphen/>
        <w:t>munikationstjänst innebär att paragrafen även ska tillämpas på num</w:t>
      </w:r>
      <w:r w:rsidRPr="00403067">
        <w:softHyphen/>
        <w:t>mer</w:t>
      </w:r>
      <w:r w:rsidRPr="00403067">
        <w:softHyphen/>
        <w:t>oberoende inter</w:t>
      </w:r>
      <w:r w:rsidRPr="00403067">
        <w:softHyphen/>
        <w:t>personella kom</w:t>
      </w:r>
      <w:r>
        <w:softHyphen/>
      </w:r>
      <w:r w:rsidRPr="00403067">
        <w:t>munikationstjänster</w:t>
      </w:r>
      <w:r>
        <w:t>.</w:t>
      </w:r>
    </w:p>
    <w:p w14:paraId="6EB6AD2D" w14:textId="77777777" w:rsidR="00D85371" w:rsidRPr="00403067" w:rsidRDefault="00D85371" w:rsidP="008A7E9A">
      <w:pPr>
        <w:pStyle w:val="Brdtextmedindrag"/>
        <w:ind w:firstLine="0"/>
      </w:pPr>
    </w:p>
    <w:p w14:paraId="711E790D" w14:textId="77777777" w:rsidR="00D85371" w:rsidRPr="00403067" w:rsidRDefault="00D85371" w:rsidP="008A7E9A">
      <w:pPr>
        <w:pStyle w:val="Brdtext"/>
        <w:rPr>
          <w:sz w:val="18"/>
          <w:szCs w:val="18"/>
        </w:rPr>
      </w:pPr>
      <w:r w:rsidRPr="00403067">
        <w:rPr>
          <w:b/>
          <w:sz w:val="18"/>
          <w:szCs w:val="18"/>
        </w:rPr>
        <w:t>4 §</w:t>
      </w:r>
      <w:r w:rsidRPr="00403067">
        <w:rPr>
          <w:sz w:val="18"/>
          <w:szCs w:val="18"/>
        </w:rPr>
        <w:t>    </w:t>
      </w:r>
      <w:r>
        <w:rPr>
          <w:sz w:val="18"/>
          <w:szCs w:val="18"/>
        </w:rPr>
        <w:t xml:space="preserve">De begränsningar för behandling av trafikuppgifter som följer av </w:t>
      </w:r>
      <w:r w:rsidRPr="00403067">
        <w:rPr>
          <w:sz w:val="18"/>
          <w:szCs w:val="18"/>
        </w:rPr>
        <w:t>1–3 §§ gäller inte</w:t>
      </w:r>
    </w:p>
    <w:p w14:paraId="3916E288" w14:textId="77777777" w:rsidR="00D85371" w:rsidRPr="00403067" w:rsidRDefault="00D85371" w:rsidP="008A7E9A">
      <w:pPr>
        <w:pStyle w:val="Brdtextmedindrag"/>
        <w:rPr>
          <w:sz w:val="18"/>
          <w:szCs w:val="18"/>
        </w:rPr>
      </w:pPr>
      <w:r w:rsidRPr="00403067">
        <w:rPr>
          <w:sz w:val="18"/>
          <w:szCs w:val="18"/>
        </w:rPr>
        <w:t xml:space="preserve">1. när en </w:t>
      </w:r>
      <w:r>
        <w:rPr>
          <w:sz w:val="18"/>
          <w:szCs w:val="18"/>
        </w:rPr>
        <w:t>förvaltnings</w:t>
      </w:r>
      <w:r w:rsidRPr="00403067">
        <w:rPr>
          <w:sz w:val="18"/>
          <w:szCs w:val="18"/>
        </w:rPr>
        <w:t>myndighet eller en domstol behöver tillgång till sådana uppgifter som avses i 1 § för att lösa tvister,</w:t>
      </w:r>
    </w:p>
    <w:p w14:paraId="3DFD4A28" w14:textId="77777777" w:rsidR="00D85371" w:rsidRPr="00403067" w:rsidRDefault="00D85371" w:rsidP="008A7E9A">
      <w:pPr>
        <w:pStyle w:val="Brdtextmedindrag"/>
        <w:rPr>
          <w:sz w:val="18"/>
          <w:szCs w:val="18"/>
        </w:rPr>
      </w:pPr>
      <w:r w:rsidRPr="00403067">
        <w:rPr>
          <w:sz w:val="18"/>
          <w:szCs w:val="18"/>
        </w:rPr>
        <w:t xml:space="preserve">2. för elektroniska meddelanden som omfattas av ett föreläggande </w:t>
      </w:r>
      <w:r w:rsidRPr="00A33E10">
        <w:rPr>
          <w:sz w:val="18"/>
          <w:szCs w:val="18"/>
        </w:rPr>
        <w:t xml:space="preserve">enligt 27 kap. 16 § rättegångsbalken </w:t>
      </w:r>
      <w:r w:rsidRPr="00403067">
        <w:rPr>
          <w:sz w:val="18"/>
          <w:szCs w:val="18"/>
        </w:rPr>
        <w:t>att bevara en viss lagrad uppgift,</w:t>
      </w:r>
    </w:p>
    <w:p w14:paraId="3912B6B3" w14:textId="77777777" w:rsidR="00D85371" w:rsidRPr="00403067" w:rsidRDefault="00D85371" w:rsidP="008A7E9A">
      <w:pPr>
        <w:pStyle w:val="Brdtextmedindrag"/>
        <w:rPr>
          <w:sz w:val="18"/>
          <w:szCs w:val="18"/>
        </w:rPr>
      </w:pPr>
      <w:r w:rsidRPr="00403067">
        <w:rPr>
          <w:sz w:val="18"/>
          <w:szCs w:val="18"/>
        </w:rPr>
        <w:t>3. för elektroniska meddelanden som omfattas av beslut om hemlig avlyssning av elektronisk kommunikation eller hemlig övervakning av elektronisk kommuni</w:t>
      </w:r>
      <w:r w:rsidRPr="00403067">
        <w:rPr>
          <w:sz w:val="18"/>
          <w:szCs w:val="18"/>
        </w:rPr>
        <w:softHyphen/>
        <w:t>kation, tekniskt bistånd med sådan avlyssning eller övervakning, inhämtning av upp</w:t>
      </w:r>
      <w:r w:rsidRPr="00403067">
        <w:rPr>
          <w:sz w:val="18"/>
          <w:szCs w:val="18"/>
        </w:rPr>
        <w:softHyphen/>
        <w:t>gifter enligt lagen (2012:278) om inhämtning av uppgifter om elektronisk kom</w:t>
      </w:r>
      <w:r w:rsidRPr="00403067">
        <w:rPr>
          <w:sz w:val="18"/>
          <w:szCs w:val="18"/>
        </w:rPr>
        <w:softHyphen/>
        <w:t>mu</w:t>
      </w:r>
      <w:r w:rsidRPr="00403067">
        <w:rPr>
          <w:sz w:val="18"/>
          <w:szCs w:val="18"/>
        </w:rPr>
        <w:softHyphen/>
        <w:t>nikation i de brottsbekämpande myn</w:t>
      </w:r>
      <w:r w:rsidRPr="00403067">
        <w:rPr>
          <w:sz w:val="18"/>
          <w:szCs w:val="18"/>
        </w:rPr>
        <w:softHyphen/>
        <w:t>digheternas underrättelseverksamhet, eller</w:t>
      </w:r>
    </w:p>
    <w:p w14:paraId="1DF7C686" w14:textId="77777777" w:rsidR="00D85371" w:rsidRPr="00403067" w:rsidRDefault="00D85371" w:rsidP="008A7E9A">
      <w:pPr>
        <w:pStyle w:val="Brdtextmedindrag"/>
        <w:rPr>
          <w:sz w:val="18"/>
          <w:szCs w:val="18"/>
        </w:rPr>
      </w:pPr>
      <w:r w:rsidRPr="00403067">
        <w:rPr>
          <w:sz w:val="18"/>
          <w:szCs w:val="18"/>
        </w:rPr>
        <w:lastRenderedPageBreak/>
        <w:t xml:space="preserve">4. i den utsträckning uppgifter som avses i 1 § är nödvändiga för att förhindra </w:t>
      </w:r>
      <w:r>
        <w:rPr>
          <w:sz w:val="18"/>
          <w:szCs w:val="18"/>
        </w:rPr>
        <w:t>eller</w:t>
      </w:r>
      <w:r w:rsidRPr="00403067">
        <w:rPr>
          <w:sz w:val="18"/>
          <w:szCs w:val="18"/>
        </w:rPr>
        <w:t xml:space="preserve"> avslöja obehörig användning av ett elektroniskt kommunikationsnät eller en elektronisk kommunikationstjänst.</w:t>
      </w:r>
    </w:p>
    <w:p w14:paraId="4587BFD2" w14:textId="77777777" w:rsidR="00D85371" w:rsidRPr="00403067" w:rsidRDefault="00D85371" w:rsidP="008A7E9A">
      <w:pPr>
        <w:pStyle w:val="Brdtextmedindrag"/>
        <w:ind w:firstLine="0"/>
      </w:pPr>
    </w:p>
    <w:p w14:paraId="03D6BD86" w14:textId="7D9CA5CB" w:rsidR="00D85371" w:rsidRPr="00403067" w:rsidRDefault="00D85371" w:rsidP="008A7E9A">
      <w:pPr>
        <w:pStyle w:val="Brdtext"/>
      </w:pPr>
      <w:r w:rsidRPr="00403067">
        <w:t xml:space="preserve">Paragrafen reglerar undantag från </w:t>
      </w:r>
      <w:r>
        <w:t xml:space="preserve">de begränsningar för behandling av trafikuppgifter som följer av </w:t>
      </w:r>
      <w:r w:rsidRPr="00403067">
        <w:t xml:space="preserve">1–3 §§. Den motsvarar </w:t>
      </w:r>
      <w:r>
        <w:t xml:space="preserve">i sak </w:t>
      </w:r>
      <w:r w:rsidRPr="00403067">
        <w:t xml:space="preserve">6 kap. 8 § LEK (se prop. 2002/03:110 </w:t>
      </w:r>
      <w:r w:rsidR="00EB24E6">
        <w:t>s. 2</w:t>
      </w:r>
      <w:r w:rsidRPr="00403067">
        <w:t xml:space="preserve">57 f. och 392, prop. 2011/12:55 </w:t>
      </w:r>
      <w:r w:rsidR="00EB24E6">
        <w:t>s. 1</w:t>
      </w:r>
      <w:r w:rsidRPr="00403067">
        <w:t>42 och prop.</w:t>
      </w:r>
      <w:r w:rsidR="0025172D">
        <w:t xml:space="preserve"> </w:t>
      </w:r>
      <w:r w:rsidRPr="00403067">
        <w:t xml:space="preserve">2020/21:72 </w:t>
      </w:r>
      <w:r w:rsidR="00EB24E6">
        <w:t>s. 3</w:t>
      </w:r>
      <w:r w:rsidRPr="00403067">
        <w:t>0 f. och</w:t>
      </w:r>
      <w:r>
        <w:t> </w:t>
      </w:r>
      <w:r w:rsidRPr="00403067">
        <w:t>72). Övervägandena finns i avsnitt 18.1 och 18.3.</w:t>
      </w:r>
    </w:p>
    <w:p w14:paraId="6031762D" w14:textId="77777777" w:rsidR="00D85371" w:rsidRPr="00403067" w:rsidRDefault="00D85371" w:rsidP="008A7E9A">
      <w:pPr>
        <w:pStyle w:val="Brdtextmedindrag"/>
        <w:ind w:firstLine="0"/>
      </w:pPr>
    </w:p>
    <w:p w14:paraId="648F7489" w14:textId="77777777" w:rsidR="00D85371" w:rsidRPr="00403067" w:rsidRDefault="00D85371" w:rsidP="008A7E9A">
      <w:pPr>
        <w:pStyle w:val="Brdtextmedindrag"/>
        <w:ind w:firstLine="0"/>
        <w:rPr>
          <w:sz w:val="18"/>
          <w:szCs w:val="18"/>
        </w:rPr>
      </w:pPr>
      <w:r w:rsidRPr="00403067">
        <w:rPr>
          <w:b/>
          <w:sz w:val="18"/>
          <w:szCs w:val="18"/>
        </w:rPr>
        <w:t>5 §</w:t>
      </w:r>
      <w:r w:rsidRPr="00403067">
        <w:rPr>
          <w:sz w:val="18"/>
          <w:szCs w:val="18"/>
        </w:rPr>
        <w:t>  </w:t>
      </w:r>
      <w:r w:rsidRPr="00313AB5">
        <w:rPr>
          <w:spacing w:val="-2"/>
          <w:sz w:val="18"/>
          <w:szCs w:val="18"/>
        </w:rPr>
        <w:t>  Regeringen eller den myndighet som regeringen bestämmer får meddela före</w:t>
      </w:r>
      <w:r w:rsidRPr="00313AB5">
        <w:rPr>
          <w:spacing w:val="-2"/>
          <w:sz w:val="18"/>
          <w:szCs w:val="18"/>
        </w:rPr>
        <w:softHyphen/>
      </w:r>
      <w:r w:rsidRPr="00313AB5">
        <w:rPr>
          <w:spacing w:val="-2"/>
          <w:sz w:val="18"/>
          <w:szCs w:val="18"/>
        </w:rPr>
        <w:softHyphen/>
      </w:r>
      <w:r w:rsidRPr="00403067">
        <w:rPr>
          <w:sz w:val="18"/>
          <w:szCs w:val="18"/>
        </w:rPr>
        <w:t>skrifter om vilka uppgifter som får behandlas enligt 2 § första och andra styckena.</w:t>
      </w:r>
    </w:p>
    <w:p w14:paraId="6E76A3F4" w14:textId="77777777" w:rsidR="00D85371" w:rsidRPr="00C71A56" w:rsidRDefault="00D85371" w:rsidP="008A7E9A">
      <w:pPr>
        <w:pStyle w:val="Brdtextmedindrag"/>
        <w:ind w:firstLine="0"/>
      </w:pPr>
    </w:p>
    <w:p w14:paraId="587CAEF7" w14:textId="492D2E76" w:rsidR="00D85371" w:rsidRPr="00403067" w:rsidRDefault="00D85371" w:rsidP="008A7E9A">
      <w:pPr>
        <w:pStyle w:val="Brdtext"/>
        <w:rPr>
          <w:sz w:val="18"/>
          <w:szCs w:val="18"/>
        </w:rPr>
      </w:pPr>
      <w:r w:rsidRPr="00403067">
        <w:t>Paragrafen innehåller ett bemyndigande</w:t>
      </w:r>
      <w:r>
        <w:t xml:space="preserve"> som anknyter till 2 §</w:t>
      </w:r>
      <w:r w:rsidRPr="00403067">
        <w:t>. Den mot</w:t>
      </w:r>
      <w:r>
        <w:softHyphen/>
      </w:r>
      <w:r w:rsidRPr="00403067">
        <w:t xml:space="preserve">svarar </w:t>
      </w:r>
      <w:r>
        <w:t>i sak</w:t>
      </w:r>
      <w:r w:rsidRPr="00403067">
        <w:t xml:space="preserve"> 6 kap. 24 § 1</w:t>
      </w:r>
      <w:r>
        <w:t> </w:t>
      </w:r>
      <w:r w:rsidRPr="00403067">
        <w:t xml:space="preserve">LEK (se prop. 2002/03:110 </w:t>
      </w:r>
      <w:r w:rsidR="00EB24E6">
        <w:t>s. 2</w:t>
      </w:r>
      <w:r w:rsidRPr="00403067">
        <w:t>71 f. och 397). Övervägandena finns i avsnitt 18.1.</w:t>
      </w:r>
    </w:p>
    <w:p w14:paraId="42512627" w14:textId="77777777" w:rsidR="00D85371" w:rsidRPr="00403067" w:rsidRDefault="00D85371" w:rsidP="008A7E9A">
      <w:pPr>
        <w:pStyle w:val="Brdtextmedindrag"/>
        <w:ind w:firstLine="0"/>
      </w:pPr>
    </w:p>
    <w:p w14:paraId="3E3179A3" w14:textId="77777777" w:rsidR="00D85371" w:rsidRDefault="00D85371" w:rsidP="008A7E9A">
      <w:pPr>
        <w:pStyle w:val="Brdtext"/>
        <w:rPr>
          <w:sz w:val="18"/>
          <w:szCs w:val="18"/>
        </w:rPr>
      </w:pPr>
      <w:r w:rsidRPr="00403067">
        <w:rPr>
          <w:b/>
          <w:sz w:val="18"/>
          <w:szCs w:val="18"/>
        </w:rPr>
        <w:t>6 §</w:t>
      </w:r>
      <w:r w:rsidRPr="00403067">
        <w:rPr>
          <w:sz w:val="18"/>
          <w:szCs w:val="18"/>
        </w:rPr>
        <w:t xml:space="preserve">    Regeringen eller den myndighet som regeringen bestämmer får i fråga om behandling av uppgifter för elektronisk kommunikation meddela föreskrifter om de krav som ska ställas på en talkommunikationstjänst som medger </w:t>
      </w:r>
    </w:p>
    <w:p w14:paraId="0B144965" w14:textId="77777777" w:rsidR="00D85371" w:rsidRPr="000A52C4" w:rsidRDefault="00D85371" w:rsidP="008A7E9A">
      <w:pPr>
        <w:pStyle w:val="Brdtextmedindrag"/>
        <w:rPr>
          <w:sz w:val="18"/>
          <w:szCs w:val="18"/>
        </w:rPr>
      </w:pPr>
      <w:r w:rsidRPr="000A52C4">
        <w:rPr>
          <w:sz w:val="18"/>
          <w:szCs w:val="18"/>
        </w:rPr>
        <w:t>1. identi</w:t>
      </w:r>
      <w:r w:rsidRPr="000A52C4">
        <w:rPr>
          <w:sz w:val="18"/>
          <w:szCs w:val="18"/>
        </w:rPr>
        <w:softHyphen/>
        <w:t>fiering av det anropande eller uppkopplade telefonnumret, eller</w:t>
      </w:r>
    </w:p>
    <w:p w14:paraId="24505FBD" w14:textId="77777777" w:rsidR="00D85371" w:rsidRPr="000A52C4" w:rsidRDefault="00D85371" w:rsidP="008A7E9A">
      <w:pPr>
        <w:pStyle w:val="Brdtextmedindrag"/>
        <w:rPr>
          <w:sz w:val="18"/>
          <w:szCs w:val="18"/>
        </w:rPr>
      </w:pPr>
      <w:r w:rsidRPr="000A52C4">
        <w:rPr>
          <w:sz w:val="18"/>
          <w:szCs w:val="18"/>
        </w:rPr>
        <w:t>2. vidarekoppling.</w:t>
      </w:r>
    </w:p>
    <w:p w14:paraId="3A75AA68" w14:textId="77777777" w:rsidR="00D85371" w:rsidRPr="00403067" w:rsidRDefault="00D85371" w:rsidP="008A7E9A">
      <w:pPr>
        <w:pStyle w:val="Brdtextmedindrag"/>
        <w:ind w:firstLine="0"/>
      </w:pPr>
    </w:p>
    <w:p w14:paraId="4F171BF7" w14:textId="1E0F80BD" w:rsidR="00D85371" w:rsidRPr="00403067" w:rsidRDefault="00D85371" w:rsidP="008A7E9A">
      <w:pPr>
        <w:pStyle w:val="Brdtext"/>
      </w:pPr>
      <w:r>
        <w:t>Paragrafen innehåller ett bemyndigande att meddela föreskrifter om krav för den som tillhandahåller bl.a. nummerpresentationstjänster. Den</w:t>
      </w:r>
      <w:r w:rsidRPr="00403067">
        <w:t xml:space="preserve"> mot</w:t>
      </w:r>
      <w:r>
        <w:softHyphen/>
      </w:r>
      <w:r w:rsidRPr="00403067">
        <w:t>svarar i huvudsak 6 kap. 24 §</w:t>
      </w:r>
      <w:r>
        <w:t> </w:t>
      </w:r>
      <w:r w:rsidRPr="00403067">
        <w:t xml:space="preserve">2 LEK (se prop. 2002/03:110 </w:t>
      </w:r>
      <w:r w:rsidR="00EB24E6">
        <w:t>s. 2</w:t>
      </w:r>
      <w:r w:rsidRPr="00403067">
        <w:t>71 f. och 397). Övervägandena finns i avsnitt 18.1.</w:t>
      </w:r>
    </w:p>
    <w:p w14:paraId="4498B7CF" w14:textId="77777777" w:rsidR="00D85371" w:rsidRPr="00403067" w:rsidRDefault="00D85371" w:rsidP="008A7E9A">
      <w:pPr>
        <w:pStyle w:val="Brdtextmedindrag"/>
      </w:pPr>
      <w:r w:rsidRPr="00403067">
        <w:t>Uttrycket talkommunikationstjänst ersätter det tidigare uttrycket allmänt tillgänglig telefonitjänst.</w:t>
      </w:r>
    </w:p>
    <w:p w14:paraId="31D05B50" w14:textId="77777777" w:rsidR="00D85371" w:rsidRPr="00403067" w:rsidRDefault="00D85371" w:rsidP="008A7E9A">
      <w:pPr>
        <w:pStyle w:val="Brdtextmedindrag"/>
      </w:pPr>
      <w:r w:rsidRPr="00403067">
        <w:t>Med stöd av bemyndigandet kan det t.ex. meddelas föreskrifter om åt</w:t>
      </w:r>
      <w:r w:rsidRPr="00403067">
        <w:softHyphen/>
        <w:t xml:space="preserve">gärder för att motverka att nummerpresentationstjänster manipuleras så att det </w:t>
      </w:r>
      <w:r>
        <w:t xml:space="preserve">för mottagaren av ett samtal </w:t>
      </w:r>
      <w:r w:rsidRPr="00403067">
        <w:t xml:space="preserve">ser ut </w:t>
      </w:r>
      <w:r>
        <w:t xml:space="preserve">som </w:t>
      </w:r>
      <w:r w:rsidRPr="00403067">
        <w:t>att samtalet kommer från ett visst befintligt nummer, me</w:t>
      </w:r>
      <w:r>
        <w:t>dan</w:t>
      </w:r>
      <w:r w:rsidRPr="00403067">
        <w:t xml:space="preserve"> det nummer som visas är oriktigt eller fiktivt (s.k. spoofing).</w:t>
      </w:r>
      <w:r w:rsidRPr="00B4247A">
        <w:t xml:space="preserve"> Bestämmelser om nummerpresentation och vidare</w:t>
      </w:r>
      <w:r>
        <w:softHyphen/>
      </w:r>
      <w:r w:rsidRPr="00B4247A">
        <w:t>koppling finns i 13</w:t>
      </w:r>
      <w:r>
        <w:t>–</w:t>
      </w:r>
      <w:r w:rsidRPr="00B4247A">
        <w:t>16</w:t>
      </w:r>
      <w:r>
        <w:t> </w:t>
      </w:r>
      <w:r w:rsidRPr="00B4247A">
        <w:t>§§</w:t>
      </w:r>
      <w:r>
        <w:t>.</w:t>
      </w:r>
    </w:p>
    <w:p w14:paraId="214BE11C" w14:textId="77777777" w:rsidR="00D85371" w:rsidRPr="00403067" w:rsidRDefault="00D85371" w:rsidP="008A7E9A">
      <w:pPr>
        <w:pStyle w:val="Rubrik4utannumrering"/>
      </w:pPr>
      <w:r w:rsidRPr="00403067">
        <w:t>Lokaliseringsuppgifter som inte är trafikuppgifter</w:t>
      </w:r>
    </w:p>
    <w:p w14:paraId="7707A8DD" w14:textId="77777777" w:rsidR="00D85371" w:rsidRPr="00403067" w:rsidRDefault="00D85371" w:rsidP="008A7E9A">
      <w:pPr>
        <w:pStyle w:val="Brdtext"/>
        <w:rPr>
          <w:spacing w:val="-2"/>
          <w:sz w:val="18"/>
          <w:szCs w:val="18"/>
        </w:rPr>
      </w:pPr>
      <w:r w:rsidRPr="00403067">
        <w:rPr>
          <w:b/>
          <w:sz w:val="18"/>
          <w:szCs w:val="18"/>
        </w:rPr>
        <w:t>7 §</w:t>
      </w:r>
      <w:r w:rsidRPr="00403067">
        <w:rPr>
          <w:sz w:val="18"/>
          <w:szCs w:val="18"/>
        </w:rPr>
        <w:t>    Lokaliseringsuppgifter som inte är trafikuppgifter och som rör an</w:t>
      </w:r>
      <w:r w:rsidRPr="00403067">
        <w:rPr>
          <w:spacing w:val="-2"/>
          <w:sz w:val="18"/>
          <w:szCs w:val="18"/>
        </w:rPr>
        <w:t>vändare som är fysiska personer eller abonnenter får behandlas endast sedan</w:t>
      </w:r>
      <w:r w:rsidRPr="00403067">
        <w:rPr>
          <w:sz w:val="18"/>
          <w:szCs w:val="18"/>
        </w:rPr>
        <w:t xml:space="preserve"> de har avidentifierats eller användaren eller abonnenten har gett sitt samtycke </w:t>
      </w:r>
      <w:r w:rsidRPr="00403067">
        <w:rPr>
          <w:spacing w:val="-2"/>
          <w:sz w:val="18"/>
          <w:szCs w:val="18"/>
        </w:rPr>
        <w:t>till behandlingen. Behand</w:t>
      </w:r>
      <w:r w:rsidRPr="00403067">
        <w:rPr>
          <w:spacing w:val="-2"/>
          <w:sz w:val="18"/>
          <w:szCs w:val="18"/>
        </w:rPr>
        <w:softHyphen/>
        <w:t>lingen får ske endast i den utsträckning och under</w:t>
      </w:r>
      <w:r w:rsidRPr="00403067">
        <w:rPr>
          <w:sz w:val="18"/>
          <w:szCs w:val="18"/>
        </w:rPr>
        <w:t xml:space="preserve"> </w:t>
      </w:r>
      <w:r w:rsidRPr="00403067">
        <w:rPr>
          <w:spacing w:val="-2"/>
          <w:sz w:val="18"/>
          <w:szCs w:val="18"/>
        </w:rPr>
        <w:t>den tid som krävs för tillhanda</w:t>
      </w:r>
      <w:r w:rsidRPr="00403067">
        <w:rPr>
          <w:spacing w:val="-2"/>
          <w:sz w:val="18"/>
          <w:szCs w:val="18"/>
        </w:rPr>
        <w:softHyphen/>
        <w:t>hållandet av en tjänst där uppgifterna behövs.</w:t>
      </w:r>
    </w:p>
    <w:p w14:paraId="7BE6213D" w14:textId="77777777" w:rsidR="00D85371" w:rsidRPr="00403067" w:rsidRDefault="00D85371" w:rsidP="008A7E9A">
      <w:pPr>
        <w:pStyle w:val="Brdtextmedindrag"/>
        <w:rPr>
          <w:spacing w:val="-2"/>
          <w:sz w:val="18"/>
          <w:szCs w:val="18"/>
        </w:rPr>
      </w:pPr>
      <w:r w:rsidRPr="00403067">
        <w:rPr>
          <w:spacing w:val="-2"/>
          <w:sz w:val="18"/>
          <w:szCs w:val="18"/>
        </w:rPr>
        <w:t>Innan samtycke lämnas ska den som tillhandahåller tjänsten informera om</w:t>
      </w:r>
    </w:p>
    <w:p w14:paraId="46962436" w14:textId="77777777" w:rsidR="00D85371" w:rsidRPr="00403067" w:rsidRDefault="00D85371" w:rsidP="008A7E9A">
      <w:pPr>
        <w:pStyle w:val="Brdtextmedindrag"/>
        <w:rPr>
          <w:sz w:val="18"/>
          <w:szCs w:val="18"/>
        </w:rPr>
      </w:pPr>
      <w:r w:rsidRPr="00403067">
        <w:rPr>
          <w:sz w:val="18"/>
          <w:szCs w:val="18"/>
        </w:rPr>
        <w:t>1. vilken typ av uppgifter som kommer att behandlas,</w:t>
      </w:r>
    </w:p>
    <w:p w14:paraId="08F7F99F" w14:textId="77777777" w:rsidR="00D85371" w:rsidRPr="00403067" w:rsidRDefault="00D85371" w:rsidP="008A7E9A">
      <w:pPr>
        <w:pStyle w:val="Brdtextmedindrag"/>
        <w:rPr>
          <w:sz w:val="18"/>
          <w:szCs w:val="18"/>
        </w:rPr>
      </w:pPr>
      <w:r w:rsidRPr="00403067">
        <w:rPr>
          <w:sz w:val="18"/>
          <w:szCs w:val="18"/>
        </w:rPr>
        <w:t>2. behandlingens syfte och varaktighet, och</w:t>
      </w:r>
    </w:p>
    <w:p w14:paraId="2C2FFF9C" w14:textId="77777777" w:rsidR="00D85371" w:rsidRPr="00403067" w:rsidRDefault="00D85371" w:rsidP="008A7E9A">
      <w:pPr>
        <w:pStyle w:val="Brdtextmedindrag"/>
        <w:rPr>
          <w:sz w:val="18"/>
          <w:szCs w:val="18"/>
        </w:rPr>
      </w:pPr>
      <w:r w:rsidRPr="00403067">
        <w:rPr>
          <w:sz w:val="18"/>
          <w:szCs w:val="18"/>
        </w:rPr>
        <w:t>3. huruvida uppgifterna kommer att vidarebefordras.</w:t>
      </w:r>
    </w:p>
    <w:p w14:paraId="486DDC03" w14:textId="77777777" w:rsidR="00D85371" w:rsidRPr="00403067" w:rsidRDefault="00D85371" w:rsidP="008A7E9A">
      <w:pPr>
        <w:pStyle w:val="Brdtextmedindrag"/>
        <w:rPr>
          <w:sz w:val="18"/>
          <w:szCs w:val="18"/>
        </w:rPr>
      </w:pPr>
      <w:r w:rsidRPr="00403067">
        <w:rPr>
          <w:sz w:val="18"/>
          <w:szCs w:val="18"/>
        </w:rPr>
        <w:t>Ett samtycke får när som helst återkallas.</w:t>
      </w:r>
    </w:p>
    <w:p w14:paraId="399E3ED9" w14:textId="77777777" w:rsidR="00D85371" w:rsidRPr="00C71A56" w:rsidRDefault="00D85371" w:rsidP="008A7E9A">
      <w:pPr>
        <w:pStyle w:val="Brdtextmedindrag"/>
        <w:ind w:firstLine="0"/>
      </w:pPr>
    </w:p>
    <w:p w14:paraId="06DDE9EB" w14:textId="1FB04E8A" w:rsidR="00D85371" w:rsidRPr="00403067" w:rsidRDefault="00D85371" w:rsidP="008A7E9A">
      <w:pPr>
        <w:pStyle w:val="Brdtext"/>
      </w:pPr>
      <w:r w:rsidRPr="00403067">
        <w:t>Paragrafen reglerar hur behandling av lokaliseringsuppgifter som inte är trafik</w:t>
      </w:r>
      <w:r w:rsidRPr="00403067">
        <w:softHyphen/>
        <w:t>uppgifter får ske. Den motsvarar i sak 6 kap. 9 § första–tredje stycke</w:t>
      </w:r>
      <w:r w:rsidR="00DE2539">
        <w:softHyphen/>
      </w:r>
      <w:r w:rsidRPr="00403067">
        <w:t xml:space="preserve">na LEK (se prop. 2002/03:110 </w:t>
      </w:r>
      <w:r w:rsidR="00EB24E6">
        <w:t>s. 2</w:t>
      </w:r>
      <w:r w:rsidRPr="00403067">
        <w:t>60 f. och 393). Övervägandena finns i avsnitt 18.1.</w:t>
      </w:r>
    </w:p>
    <w:p w14:paraId="2B750845" w14:textId="77777777" w:rsidR="00D85371" w:rsidRPr="00403067" w:rsidRDefault="00D85371" w:rsidP="008A7E9A">
      <w:pPr>
        <w:pStyle w:val="Brdtextmedindrag"/>
        <w:ind w:firstLine="0"/>
        <w:rPr>
          <w:sz w:val="18"/>
          <w:szCs w:val="18"/>
        </w:rPr>
      </w:pPr>
      <w:r w:rsidRPr="00403067">
        <w:rPr>
          <w:b/>
          <w:sz w:val="18"/>
          <w:szCs w:val="18"/>
        </w:rPr>
        <w:lastRenderedPageBreak/>
        <w:t>8 §</w:t>
      </w:r>
      <w:r w:rsidRPr="00403067">
        <w:rPr>
          <w:sz w:val="18"/>
          <w:szCs w:val="18"/>
        </w:rPr>
        <w:t xml:space="preserve">    En användare eller en abonnent ska, trots att samtycke har lämnats, på ett </w:t>
      </w:r>
      <w:r w:rsidRPr="00403067">
        <w:rPr>
          <w:spacing w:val="-2"/>
          <w:sz w:val="18"/>
          <w:szCs w:val="18"/>
        </w:rPr>
        <w:t xml:space="preserve">enkelt och kostnadsfritt sätt i enskilda fall kunna motsätta sig </w:t>
      </w:r>
      <w:r>
        <w:rPr>
          <w:spacing w:val="-2"/>
          <w:sz w:val="18"/>
          <w:szCs w:val="18"/>
        </w:rPr>
        <w:t xml:space="preserve">sådan </w:t>
      </w:r>
      <w:r w:rsidRPr="00403067">
        <w:rPr>
          <w:spacing w:val="-2"/>
          <w:sz w:val="18"/>
          <w:szCs w:val="18"/>
        </w:rPr>
        <w:t>behandling av</w:t>
      </w:r>
      <w:r w:rsidRPr="00403067">
        <w:rPr>
          <w:sz w:val="18"/>
          <w:szCs w:val="18"/>
        </w:rPr>
        <w:t xml:space="preserve"> uppgifter </w:t>
      </w:r>
      <w:r>
        <w:rPr>
          <w:sz w:val="18"/>
          <w:szCs w:val="18"/>
        </w:rPr>
        <w:t xml:space="preserve">som avses i </w:t>
      </w:r>
      <w:r w:rsidRPr="00403067">
        <w:rPr>
          <w:sz w:val="18"/>
          <w:szCs w:val="18"/>
        </w:rPr>
        <w:t xml:space="preserve">7 § </w:t>
      </w:r>
      <w:r>
        <w:rPr>
          <w:sz w:val="18"/>
          <w:szCs w:val="18"/>
        </w:rPr>
        <w:t xml:space="preserve">och som sker </w:t>
      </w:r>
      <w:r w:rsidRPr="00403067">
        <w:rPr>
          <w:sz w:val="18"/>
          <w:szCs w:val="18"/>
        </w:rPr>
        <w:t>vid upp</w:t>
      </w:r>
      <w:r w:rsidRPr="00403067">
        <w:rPr>
          <w:sz w:val="18"/>
          <w:szCs w:val="18"/>
        </w:rPr>
        <w:softHyphen/>
        <w:t>koppling eller överföring av ett elektroniskt meddelande.</w:t>
      </w:r>
    </w:p>
    <w:p w14:paraId="43CB0127" w14:textId="77777777" w:rsidR="00D85371" w:rsidRPr="00403067" w:rsidRDefault="00D85371" w:rsidP="008A7E9A">
      <w:pPr>
        <w:pStyle w:val="Brdtext"/>
      </w:pPr>
    </w:p>
    <w:p w14:paraId="5DF816F3" w14:textId="64C6D4E8" w:rsidR="00D85371" w:rsidRPr="00403067" w:rsidRDefault="00D85371" w:rsidP="008A7E9A">
      <w:pPr>
        <w:pStyle w:val="Brdtext"/>
      </w:pPr>
      <w:r w:rsidRPr="00403067">
        <w:t xml:space="preserve">Paragrafen reglerar möjligheten att motsätta sig behandling av uppgifter i vissa fall. Den motsvarar </w:t>
      </w:r>
      <w:r>
        <w:t xml:space="preserve">i sak </w:t>
      </w:r>
      <w:r w:rsidRPr="00403067">
        <w:t>6 kap. 9 § fjärde stycket LEK (se prop.</w:t>
      </w:r>
      <w:r w:rsidR="00934BA0">
        <w:t xml:space="preserve"> </w:t>
      </w:r>
      <w:r w:rsidRPr="00403067">
        <w:t xml:space="preserve">2002/03:110 </w:t>
      </w:r>
      <w:r w:rsidR="00EB24E6">
        <w:t>s. 2</w:t>
      </w:r>
      <w:r w:rsidRPr="00403067">
        <w:t>60 f. och 393). Övervägandena finns i avsnitt 18.1.</w:t>
      </w:r>
    </w:p>
    <w:p w14:paraId="119543B1" w14:textId="77777777" w:rsidR="00D85371" w:rsidRPr="00403067" w:rsidRDefault="00D85371" w:rsidP="008A7E9A">
      <w:pPr>
        <w:pStyle w:val="Brdtextmedindrag"/>
        <w:ind w:firstLine="0"/>
      </w:pPr>
    </w:p>
    <w:p w14:paraId="2652A7DB" w14:textId="77777777" w:rsidR="00D85371" w:rsidRPr="00403067" w:rsidRDefault="00D85371" w:rsidP="008A7E9A">
      <w:pPr>
        <w:pStyle w:val="Brdtext"/>
        <w:rPr>
          <w:sz w:val="18"/>
          <w:szCs w:val="18"/>
        </w:rPr>
      </w:pPr>
      <w:r w:rsidRPr="00403067">
        <w:rPr>
          <w:b/>
          <w:sz w:val="18"/>
          <w:szCs w:val="18"/>
        </w:rPr>
        <w:t>9 §</w:t>
      </w:r>
      <w:r w:rsidRPr="00403067">
        <w:rPr>
          <w:sz w:val="18"/>
          <w:szCs w:val="18"/>
        </w:rPr>
        <w:t xml:space="preserve">    Endast den som handlar på uppdrag av </w:t>
      </w:r>
      <w:r>
        <w:rPr>
          <w:sz w:val="18"/>
          <w:szCs w:val="18"/>
        </w:rPr>
        <w:t>någon</w:t>
      </w:r>
      <w:r w:rsidRPr="00403067">
        <w:rPr>
          <w:sz w:val="18"/>
          <w:szCs w:val="18"/>
        </w:rPr>
        <w:t xml:space="preserve"> som tillhandahåller ett </w:t>
      </w:r>
      <w:r w:rsidRPr="00403067">
        <w:rPr>
          <w:spacing w:val="-2"/>
          <w:sz w:val="18"/>
          <w:szCs w:val="18"/>
        </w:rPr>
        <w:t>allmänt elektroniskt kommunikationsnät eller en allmänt tillgänglig elektro</w:t>
      </w:r>
      <w:r w:rsidRPr="00403067">
        <w:rPr>
          <w:sz w:val="18"/>
          <w:szCs w:val="18"/>
        </w:rPr>
        <w:t>nisk kommunika</w:t>
      </w:r>
      <w:r w:rsidRPr="00403067">
        <w:rPr>
          <w:sz w:val="18"/>
          <w:szCs w:val="18"/>
        </w:rPr>
        <w:softHyphen/>
        <w:t xml:space="preserve">tionstjänst, eller av </w:t>
      </w:r>
      <w:r>
        <w:rPr>
          <w:sz w:val="18"/>
          <w:szCs w:val="18"/>
        </w:rPr>
        <w:t>någon</w:t>
      </w:r>
      <w:r w:rsidRPr="00403067">
        <w:rPr>
          <w:sz w:val="18"/>
          <w:szCs w:val="18"/>
        </w:rPr>
        <w:t xml:space="preserve"> som tillhandahåller den tjänst där uppgifterna behövs, får behandla uppgifter i enlighet med 7 §.</w:t>
      </w:r>
    </w:p>
    <w:p w14:paraId="4BFE4C22" w14:textId="77777777" w:rsidR="00D85371" w:rsidRPr="00403067" w:rsidRDefault="00D85371" w:rsidP="008A7E9A">
      <w:pPr>
        <w:pStyle w:val="Brdtextmedindrag"/>
        <w:ind w:firstLine="0"/>
      </w:pPr>
    </w:p>
    <w:p w14:paraId="75BB8A71" w14:textId="5CF28ACA" w:rsidR="00D85371" w:rsidRPr="00403067" w:rsidRDefault="00D85371" w:rsidP="008A7E9A">
      <w:pPr>
        <w:pStyle w:val="Brdtext"/>
      </w:pPr>
      <w:r w:rsidRPr="00403067">
        <w:t>Paragrafen reglerar vem som får behandla uppgifter enligt 7 §. Den mot</w:t>
      </w:r>
      <w:r>
        <w:softHyphen/>
      </w:r>
      <w:r w:rsidRPr="00403067">
        <w:t xml:space="preserve">svarar </w:t>
      </w:r>
      <w:r>
        <w:t xml:space="preserve">i sak </w:t>
      </w:r>
      <w:r w:rsidRPr="00403067">
        <w:t xml:space="preserve">6 kap. 10 § LEK (se prop. 2002/03:110 </w:t>
      </w:r>
      <w:r w:rsidR="00EB24E6">
        <w:t>s. 2</w:t>
      </w:r>
      <w:r w:rsidRPr="00403067">
        <w:t>60 f. och 393). Över</w:t>
      </w:r>
      <w:r>
        <w:softHyphen/>
      </w:r>
      <w:r w:rsidRPr="00403067">
        <w:t>vägandena finns i avsnitt 18.1.</w:t>
      </w:r>
    </w:p>
    <w:p w14:paraId="36BB05F1" w14:textId="77777777" w:rsidR="00D85371" w:rsidRPr="00403067" w:rsidRDefault="00D85371" w:rsidP="008A7E9A">
      <w:pPr>
        <w:pStyle w:val="Brdtextmedindrag"/>
        <w:ind w:firstLine="0"/>
      </w:pPr>
    </w:p>
    <w:p w14:paraId="3FDFAFD0" w14:textId="77777777" w:rsidR="00D85371" w:rsidRPr="00403067" w:rsidRDefault="00D85371" w:rsidP="008A7E9A">
      <w:pPr>
        <w:pStyle w:val="Brdtext"/>
        <w:rPr>
          <w:sz w:val="18"/>
          <w:szCs w:val="18"/>
        </w:rPr>
      </w:pPr>
      <w:r w:rsidRPr="00403067">
        <w:rPr>
          <w:b/>
          <w:sz w:val="18"/>
          <w:szCs w:val="18"/>
        </w:rPr>
        <w:t>10 §</w:t>
      </w:r>
      <w:r w:rsidRPr="00403067">
        <w:rPr>
          <w:sz w:val="18"/>
          <w:szCs w:val="18"/>
        </w:rPr>
        <w:t>    Lokaliseringsuppgifter som omfattas av ett beslut om inhämtning av uppgif</w:t>
      </w:r>
      <w:r w:rsidRPr="00403067">
        <w:rPr>
          <w:sz w:val="18"/>
          <w:szCs w:val="18"/>
        </w:rPr>
        <w:softHyphen/>
        <w:t>ter enligt 27 kap. rättegångsbalken eller lagen (2012:278) om inhämtning av upp</w:t>
      </w:r>
      <w:r w:rsidRPr="00403067">
        <w:rPr>
          <w:sz w:val="18"/>
          <w:szCs w:val="18"/>
        </w:rPr>
        <w:softHyphen/>
        <w:t>gifter om elektronisk kommunikation i de brottsbekämpande myndigheternas un</w:t>
      </w:r>
      <w:r w:rsidRPr="00403067">
        <w:rPr>
          <w:sz w:val="18"/>
          <w:szCs w:val="18"/>
        </w:rPr>
        <w:softHyphen/>
        <w:t>derrättelseverksamhet får behandlas trots 7</w:t>
      </w:r>
      <w:r w:rsidRPr="00857A74">
        <w:t>–</w:t>
      </w:r>
      <w:r w:rsidRPr="00403067">
        <w:rPr>
          <w:sz w:val="18"/>
          <w:szCs w:val="18"/>
        </w:rPr>
        <w:t>9 §§.</w:t>
      </w:r>
    </w:p>
    <w:p w14:paraId="0368A06C" w14:textId="77777777" w:rsidR="00D85371" w:rsidRPr="00403067" w:rsidRDefault="00D85371" w:rsidP="008A7E9A">
      <w:pPr>
        <w:pStyle w:val="Brdtextmedindrag"/>
        <w:ind w:firstLine="0"/>
      </w:pPr>
    </w:p>
    <w:p w14:paraId="5FDF0B40" w14:textId="10958441" w:rsidR="00D85371" w:rsidRPr="00403067" w:rsidRDefault="00D85371" w:rsidP="008A7E9A">
      <w:pPr>
        <w:pStyle w:val="Brdtext"/>
      </w:pPr>
      <w:r w:rsidRPr="00403067">
        <w:t>Paragrafen innehåller ett undantag från 7</w:t>
      </w:r>
      <w:r w:rsidRPr="00857A74">
        <w:t>–</w:t>
      </w:r>
      <w:r w:rsidRPr="00403067">
        <w:t xml:space="preserve">9 §§. Paragrafen motsvarar 6 kap. 10 a § LEK (se prop. 2011/12:55 </w:t>
      </w:r>
      <w:r w:rsidR="00EB24E6">
        <w:t>s. 1</w:t>
      </w:r>
      <w:r w:rsidRPr="00403067">
        <w:t>42 f.). Övervägandena finns i avsnitt 18.3.</w:t>
      </w:r>
    </w:p>
    <w:p w14:paraId="0ABF830D" w14:textId="77777777" w:rsidR="00D85371" w:rsidRPr="00403067" w:rsidRDefault="00D85371" w:rsidP="008A7E9A">
      <w:pPr>
        <w:pStyle w:val="Rubrik4utannumrering"/>
      </w:pPr>
      <w:r w:rsidRPr="00403067">
        <w:t>Meddelanden som är av vikt för allmänheten</w:t>
      </w:r>
    </w:p>
    <w:p w14:paraId="7013334E" w14:textId="77777777" w:rsidR="00D85371" w:rsidRPr="00403067" w:rsidRDefault="00D85371" w:rsidP="008A7E9A">
      <w:pPr>
        <w:pStyle w:val="Brdtext"/>
        <w:rPr>
          <w:spacing w:val="-4"/>
          <w:sz w:val="18"/>
          <w:szCs w:val="18"/>
        </w:rPr>
      </w:pPr>
      <w:r w:rsidRPr="00403067">
        <w:rPr>
          <w:b/>
          <w:sz w:val="18"/>
          <w:szCs w:val="18"/>
        </w:rPr>
        <w:t>11 §</w:t>
      </w:r>
      <w:r w:rsidRPr="00403067">
        <w:rPr>
          <w:sz w:val="18"/>
          <w:szCs w:val="18"/>
        </w:rPr>
        <w:t xml:space="preserve">    Den som enligt 7 kap. 36 § ska medverka till att förmedla </w:t>
      </w:r>
      <w:r w:rsidRPr="00403067">
        <w:rPr>
          <w:spacing w:val="-2"/>
          <w:sz w:val="18"/>
          <w:szCs w:val="18"/>
        </w:rPr>
        <w:t>meddelanden som är av vikt för allmänheten får för detta ändamål behandla</w:t>
      </w:r>
      <w:r w:rsidRPr="00403067">
        <w:rPr>
          <w:sz w:val="18"/>
          <w:szCs w:val="18"/>
        </w:rPr>
        <w:t xml:space="preserve"> </w:t>
      </w:r>
      <w:r w:rsidRPr="00403067">
        <w:rPr>
          <w:spacing w:val="-4"/>
          <w:sz w:val="18"/>
          <w:szCs w:val="18"/>
        </w:rPr>
        <w:t>trafikuppgifter, lokalise</w:t>
      </w:r>
      <w:r w:rsidRPr="00403067">
        <w:rPr>
          <w:spacing w:val="-4"/>
          <w:sz w:val="18"/>
          <w:szCs w:val="18"/>
        </w:rPr>
        <w:softHyphen/>
        <w:t>rings</w:t>
      </w:r>
      <w:r w:rsidRPr="00403067">
        <w:rPr>
          <w:spacing w:val="-4"/>
          <w:sz w:val="18"/>
          <w:szCs w:val="18"/>
        </w:rPr>
        <w:softHyphen/>
        <w:t>uppgifter som inte är trafikuppgifter och uppgifter</w:t>
      </w:r>
      <w:r w:rsidRPr="00403067">
        <w:rPr>
          <w:sz w:val="18"/>
          <w:szCs w:val="18"/>
        </w:rPr>
        <w:t xml:space="preserve"> om abonnemang. Uppgifterna får behandlas endast i den utsträckning och </w:t>
      </w:r>
      <w:r w:rsidRPr="00403067">
        <w:rPr>
          <w:spacing w:val="-4"/>
          <w:sz w:val="18"/>
          <w:szCs w:val="18"/>
        </w:rPr>
        <w:t>under den tid som är nödvändig för än</w:t>
      </w:r>
      <w:r w:rsidRPr="00403067">
        <w:rPr>
          <w:spacing w:val="-4"/>
          <w:sz w:val="18"/>
          <w:szCs w:val="18"/>
        </w:rPr>
        <w:softHyphen/>
        <w:t>damålet. De ska därefter genast utplånas.</w:t>
      </w:r>
    </w:p>
    <w:p w14:paraId="2BA43046" w14:textId="77777777" w:rsidR="00D85371" w:rsidRPr="00403067" w:rsidRDefault="00D85371" w:rsidP="008A7E9A">
      <w:pPr>
        <w:pStyle w:val="Brdtextmedindrag"/>
        <w:rPr>
          <w:sz w:val="18"/>
          <w:szCs w:val="18"/>
        </w:rPr>
      </w:pPr>
      <w:r w:rsidRPr="00403067">
        <w:rPr>
          <w:sz w:val="18"/>
          <w:szCs w:val="18"/>
        </w:rPr>
        <w:t>Bestämmelserna i 1–3</w:t>
      </w:r>
      <w:r>
        <w:rPr>
          <w:sz w:val="18"/>
          <w:szCs w:val="18"/>
        </w:rPr>
        <w:t xml:space="preserve"> och</w:t>
      </w:r>
      <w:r w:rsidRPr="00403067">
        <w:rPr>
          <w:sz w:val="18"/>
          <w:szCs w:val="18"/>
        </w:rPr>
        <w:t xml:space="preserve"> 7</w:t>
      </w:r>
      <w:r w:rsidRPr="00857A74">
        <w:t>–</w:t>
      </w:r>
      <w:r w:rsidRPr="00403067">
        <w:rPr>
          <w:sz w:val="18"/>
          <w:szCs w:val="18"/>
        </w:rPr>
        <w:t>9 §§ gäller inte för sådan behandling.</w:t>
      </w:r>
    </w:p>
    <w:p w14:paraId="54DCA780" w14:textId="77777777" w:rsidR="00D85371" w:rsidRPr="00403067" w:rsidRDefault="00D85371" w:rsidP="008A7E9A">
      <w:pPr>
        <w:pStyle w:val="Brdtextmedindrag"/>
        <w:rPr>
          <w:sz w:val="18"/>
          <w:szCs w:val="18"/>
        </w:rPr>
      </w:pPr>
      <w:r w:rsidRPr="00403067">
        <w:rPr>
          <w:sz w:val="18"/>
          <w:szCs w:val="18"/>
        </w:rPr>
        <w:t xml:space="preserve">Regeringen eller den myndighet som regeringen bestämmer får meddela </w:t>
      </w:r>
      <w:r w:rsidRPr="00403067">
        <w:rPr>
          <w:spacing w:val="-2"/>
          <w:sz w:val="18"/>
          <w:szCs w:val="18"/>
        </w:rPr>
        <w:t>före</w:t>
      </w:r>
      <w:r w:rsidRPr="00403067">
        <w:rPr>
          <w:spacing w:val="-2"/>
          <w:sz w:val="18"/>
          <w:szCs w:val="18"/>
        </w:rPr>
        <w:softHyphen/>
        <w:t>skrifter om hur l</w:t>
      </w:r>
      <w:r>
        <w:rPr>
          <w:spacing w:val="-2"/>
          <w:sz w:val="18"/>
          <w:szCs w:val="18"/>
        </w:rPr>
        <w:t>änge</w:t>
      </w:r>
      <w:r w:rsidRPr="00403067" w:rsidDel="00535E36">
        <w:rPr>
          <w:spacing w:val="-2"/>
          <w:sz w:val="18"/>
          <w:szCs w:val="18"/>
        </w:rPr>
        <w:t xml:space="preserve"> </w:t>
      </w:r>
      <w:r w:rsidRPr="00403067">
        <w:rPr>
          <w:spacing w:val="-2"/>
          <w:sz w:val="18"/>
          <w:szCs w:val="18"/>
        </w:rPr>
        <w:t>uppgifterna får behandlas innan de enligt första stycket</w:t>
      </w:r>
      <w:r w:rsidRPr="00403067">
        <w:rPr>
          <w:sz w:val="18"/>
          <w:szCs w:val="18"/>
        </w:rPr>
        <w:t xml:space="preserve"> ska utplånas.</w:t>
      </w:r>
    </w:p>
    <w:p w14:paraId="3012AA93" w14:textId="77777777" w:rsidR="00D85371" w:rsidRPr="00403067" w:rsidRDefault="00D85371" w:rsidP="008A7E9A">
      <w:pPr>
        <w:pStyle w:val="Brdtextmedindrag"/>
        <w:ind w:firstLine="0"/>
      </w:pPr>
    </w:p>
    <w:p w14:paraId="57269168" w14:textId="2B9F2BFA" w:rsidR="00D85371" w:rsidRPr="00403067" w:rsidRDefault="00D85371" w:rsidP="008A7E9A">
      <w:pPr>
        <w:pStyle w:val="Brdtext"/>
      </w:pPr>
      <w:r w:rsidRPr="00403067">
        <w:t xml:space="preserve">Paragrafen tillåter viss behandling av uppgifter i samband med förmedling av meddelanden som är av vikt för allmänheten. Paragrafen motsvarar i sak 6 kap. 10 b § LEK (se prop. 2016/17:113 </w:t>
      </w:r>
      <w:r w:rsidR="00EB24E6">
        <w:t>s. 1</w:t>
      </w:r>
      <w:r w:rsidRPr="00403067">
        <w:t>3 f. och 28 f.). Över</w:t>
      </w:r>
      <w:r w:rsidRPr="00403067">
        <w:softHyphen/>
        <w:t>vägan</w:t>
      </w:r>
      <w:r w:rsidRPr="00403067">
        <w:softHyphen/>
        <w:t>dena finns i avsnitt 18.3.</w:t>
      </w:r>
    </w:p>
    <w:p w14:paraId="7DA531F9" w14:textId="77777777" w:rsidR="00D85371" w:rsidRPr="00403067" w:rsidRDefault="00D85371" w:rsidP="008A7E9A">
      <w:pPr>
        <w:pStyle w:val="Rubrik4utannumrering"/>
      </w:pPr>
      <w:r w:rsidRPr="00403067">
        <w:t>Ospecificerade fakturor</w:t>
      </w:r>
    </w:p>
    <w:p w14:paraId="457B0C93" w14:textId="77777777" w:rsidR="00D85371" w:rsidRPr="00403067" w:rsidRDefault="00D85371" w:rsidP="008A7E9A">
      <w:pPr>
        <w:pStyle w:val="Brdtext"/>
        <w:rPr>
          <w:sz w:val="18"/>
          <w:szCs w:val="18"/>
        </w:rPr>
      </w:pPr>
      <w:r w:rsidRPr="00403067">
        <w:rPr>
          <w:b/>
          <w:sz w:val="18"/>
          <w:szCs w:val="18"/>
        </w:rPr>
        <w:t>12 §</w:t>
      </w:r>
      <w:r w:rsidRPr="00403067">
        <w:rPr>
          <w:sz w:val="18"/>
          <w:szCs w:val="18"/>
        </w:rPr>
        <w:t>    Den som tillhandahåller en allmänt tillgänglig elektronisk kommunikations</w:t>
      </w:r>
      <w:r w:rsidRPr="00403067">
        <w:rPr>
          <w:sz w:val="18"/>
          <w:szCs w:val="18"/>
        </w:rPr>
        <w:softHyphen/>
        <w:t xml:space="preserve">tjänst ska tillhandahålla ospecificerade fakturor </w:t>
      </w:r>
      <w:r>
        <w:rPr>
          <w:sz w:val="18"/>
          <w:szCs w:val="18"/>
        </w:rPr>
        <w:t xml:space="preserve">till </w:t>
      </w:r>
      <w:r w:rsidRPr="00403067">
        <w:rPr>
          <w:sz w:val="18"/>
          <w:szCs w:val="18"/>
        </w:rPr>
        <w:t>en abonnent som begär det.</w:t>
      </w:r>
    </w:p>
    <w:p w14:paraId="1C9E4BA1" w14:textId="77777777" w:rsidR="00D85371" w:rsidRPr="00403067" w:rsidRDefault="00D85371" w:rsidP="008A7E9A">
      <w:pPr>
        <w:pStyle w:val="Brdtextmedindrag"/>
        <w:ind w:firstLine="0"/>
      </w:pPr>
    </w:p>
    <w:p w14:paraId="7FC82C5C" w14:textId="6219E8D3" w:rsidR="00D85371" w:rsidRPr="00403067" w:rsidRDefault="00D85371" w:rsidP="008A7E9A">
      <w:pPr>
        <w:pStyle w:val="Brdtext"/>
      </w:pPr>
      <w:r w:rsidRPr="00403067">
        <w:t>Paragrafen reglerar en skyldighet att tillhandahålla ospecificerade faktu</w:t>
      </w:r>
      <w:r>
        <w:softHyphen/>
      </w:r>
      <w:r w:rsidRPr="00403067">
        <w:t xml:space="preserve">ror. Den motsvarar i sak 6 kap. 11 § LEK (se prop. 2002/03:110 </w:t>
      </w:r>
      <w:r w:rsidR="00EB24E6">
        <w:t>s. 2</w:t>
      </w:r>
      <w:r w:rsidRPr="00403067">
        <w:t>62 och 393). Övervägandena finns i avsnitt 18.1.</w:t>
      </w:r>
    </w:p>
    <w:p w14:paraId="3D5AD390" w14:textId="77777777" w:rsidR="00D85371" w:rsidRPr="00403067" w:rsidRDefault="00D85371" w:rsidP="008A7E9A">
      <w:pPr>
        <w:pStyle w:val="Rubrik4utannumrering"/>
      </w:pPr>
      <w:r w:rsidRPr="00403067">
        <w:lastRenderedPageBreak/>
        <w:t>Nummerpresentation</w:t>
      </w:r>
    </w:p>
    <w:p w14:paraId="607304D1" w14:textId="77777777" w:rsidR="00D85371" w:rsidRPr="00403067" w:rsidRDefault="00D85371" w:rsidP="008A7E9A">
      <w:pPr>
        <w:pStyle w:val="Brdtext"/>
        <w:rPr>
          <w:sz w:val="18"/>
          <w:szCs w:val="18"/>
        </w:rPr>
      </w:pPr>
      <w:r w:rsidRPr="00403067">
        <w:rPr>
          <w:b/>
          <w:sz w:val="18"/>
          <w:szCs w:val="18"/>
        </w:rPr>
        <w:t>13 §</w:t>
      </w:r>
      <w:r w:rsidRPr="00403067">
        <w:rPr>
          <w:sz w:val="18"/>
          <w:szCs w:val="18"/>
        </w:rPr>
        <w:t>    Den som tillhandahåller nummerpresentation ska erbjuda</w:t>
      </w:r>
    </w:p>
    <w:p w14:paraId="378CA709" w14:textId="77777777" w:rsidR="00D85371" w:rsidRPr="00403067" w:rsidRDefault="00D85371" w:rsidP="008A7E9A">
      <w:pPr>
        <w:pStyle w:val="Brdtextmedindrag"/>
        <w:rPr>
          <w:sz w:val="18"/>
          <w:szCs w:val="18"/>
        </w:rPr>
      </w:pPr>
      <w:r w:rsidRPr="00403067">
        <w:rPr>
          <w:sz w:val="18"/>
          <w:szCs w:val="18"/>
        </w:rPr>
        <w:t>1. den anropande abonnenten eller användaren möjlighet att på ett enkelt sätt och kost</w:t>
      </w:r>
      <w:r w:rsidRPr="00403067">
        <w:rPr>
          <w:sz w:val="18"/>
          <w:szCs w:val="18"/>
        </w:rPr>
        <w:softHyphen/>
        <w:t>nadsfritt förhindra nummerpresentation för varje samtal,</w:t>
      </w:r>
    </w:p>
    <w:p w14:paraId="29F0C755" w14:textId="77777777" w:rsidR="00D85371" w:rsidRPr="00403067" w:rsidRDefault="00D85371" w:rsidP="008A7E9A">
      <w:pPr>
        <w:pStyle w:val="Brdtextmedindrag"/>
        <w:rPr>
          <w:sz w:val="18"/>
          <w:szCs w:val="18"/>
        </w:rPr>
      </w:pPr>
      <w:r w:rsidRPr="00403067">
        <w:rPr>
          <w:sz w:val="18"/>
          <w:szCs w:val="18"/>
        </w:rPr>
        <w:t>2. den anropade abonnenten möjlighet att på ett enkelt sätt och kostnadsfritt vid rimlig användning av funktionen förhindra nummerpresentationen vid inkomman</w:t>
      </w:r>
      <w:r>
        <w:rPr>
          <w:sz w:val="18"/>
          <w:szCs w:val="18"/>
        </w:rPr>
        <w:softHyphen/>
      </w:r>
      <w:r w:rsidRPr="00403067">
        <w:rPr>
          <w:sz w:val="18"/>
          <w:szCs w:val="18"/>
        </w:rPr>
        <w:t>de sam</w:t>
      </w:r>
      <w:r w:rsidRPr="00403067">
        <w:rPr>
          <w:sz w:val="18"/>
          <w:szCs w:val="18"/>
        </w:rPr>
        <w:softHyphen/>
        <w:t>tal, och</w:t>
      </w:r>
    </w:p>
    <w:p w14:paraId="151BD129" w14:textId="77777777" w:rsidR="00D85371" w:rsidRPr="00403067" w:rsidRDefault="00D85371" w:rsidP="008A7E9A">
      <w:pPr>
        <w:pStyle w:val="Brdtextmedindrag"/>
        <w:rPr>
          <w:sz w:val="18"/>
          <w:szCs w:val="18"/>
        </w:rPr>
      </w:pPr>
      <w:r w:rsidRPr="00403067">
        <w:rPr>
          <w:sz w:val="18"/>
          <w:szCs w:val="18"/>
        </w:rPr>
        <w:t>3. den anropade abonnenten möjlighet att, om numret visas innan samtalet eta</w:t>
      </w:r>
      <w:r w:rsidRPr="00403067">
        <w:rPr>
          <w:sz w:val="18"/>
          <w:szCs w:val="18"/>
        </w:rPr>
        <w:softHyphen/>
        <w:t>bleras, på ett enkelt sätt avvisa inkommande samtal, om skydd mot nummerpresen</w:t>
      </w:r>
      <w:r w:rsidRPr="00403067">
        <w:rPr>
          <w:sz w:val="18"/>
          <w:szCs w:val="18"/>
        </w:rPr>
        <w:softHyphen/>
        <w:t>tationen används av den anropande användaren eller abonnenten.</w:t>
      </w:r>
    </w:p>
    <w:p w14:paraId="6733DE18" w14:textId="5B23CDCA" w:rsidR="00D85371" w:rsidRPr="00403067" w:rsidRDefault="00D85371" w:rsidP="008A7E9A">
      <w:pPr>
        <w:pStyle w:val="Brdtextmedindrag"/>
        <w:rPr>
          <w:sz w:val="18"/>
          <w:szCs w:val="18"/>
        </w:rPr>
      </w:pPr>
      <w:r w:rsidRPr="00403067">
        <w:rPr>
          <w:sz w:val="18"/>
          <w:szCs w:val="18"/>
        </w:rPr>
        <w:t xml:space="preserve">Om presentationen </w:t>
      </w:r>
      <w:r>
        <w:rPr>
          <w:sz w:val="18"/>
          <w:szCs w:val="18"/>
        </w:rPr>
        <w:t xml:space="preserve">vid vidarekoppling </w:t>
      </w:r>
      <w:r w:rsidRPr="00403067">
        <w:rPr>
          <w:sz w:val="18"/>
          <w:szCs w:val="18"/>
        </w:rPr>
        <w:t>avser det uppkopplade numret, ska den anropade abonnenten erbjudas möjlighet att på ett enkelt sätt och kostnadsfritt för</w:t>
      </w:r>
      <w:r w:rsidR="00DE2539">
        <w:rPr>
          <w:sz w:val="18"/>
          <w:szCs w:val="18"/>
        </w:rPr>
        <w:softHyphen/>
      </w:r>
      <w:r w:rsidRPr="00403067">
        <w:rPr>
          <w:sz w:val="18"/>
          <w:szCs w:val="18"/>
        </w:rPr>
        <w:t>hindra presentationen av det uppkopplade numret för den anropande användaren.</w:t>
      </w:r>
    </w:p>
    <w:p w14:paraId="4BDC3481" w14:textId="77777777" w:rsidR="00D85371" w:rsidRPr="00403067" w:rsidRDefault="00D85371" w:rsidP="008A7E9A">
      <w:pPr>
        <w:pStyle w:val="Brdtextmedindrag"/>
        <w:rPr>
          <w:sz w:val="18"/>
          <w:szCs w:val="18"/>
        </w:rPr>
      </w:pPr>
      <w:r w:rsidRPr="00403067">
        <w:rPr>
          <w:spacing w:val="-2"/>
          <w:sz w:val="18"/>
          <w:szCs w:val="18"/>
        </w:rPr>
        <w:t>Första stycket 1 ska gälla även för samtal till ett annat land. Första stycket</w:t>
      </w:r>
      <w:r w:rsidRPr="00403067">
        <w:rPr>
          <w:sz w:val="18"/>
          <w:szCs w:val="18"/>
        </w:rPr>
        <w:t> 2 och 3 och andra stycket ska gälla även för inkommande samtal från ett annat land.</w:t>
      </w:r>
    </w:p>
    <w:p w14:paraId="59D72762" w14:textId="77777777" w:rsidR="00D85371" w:rsidRPr="00C71A56" w:rsidRDefault="00D85371" w:rsidP="008A7E9A">
      <w:pPr>
        <w:pStyle w:val="Brdtextmedindrag"/>
        <w:ind w:firstLine="0"/>
      </w:pPr>
    </w:p>
    <w:p w14:paraId="2E0EB15F" w14:textId="541523AB" w:rsidR="00D85371" w:rsidRPr="00403067" w:rsidRDefault="00D85371" w:rsidP="008A7E9A">
      <w:pPr>
        <w:pStyle w:val="Brdtext"/>
      </w:pPr>
      <w:r w:rsidRPr="00403067">
        <w:t>Paragrafen reglerar vilka möjligheter det ska finnas att begränsa vilka upp</w:t>
      </w:r>
      <w:r w:rsidRPr="00403067">
        <w:softHyphen/>
        <w:t xml:space="preserve">gifter som visas i samband med nummerpresentation. </w:t>
      </w:r>
      <w:r>
        <w:t>Den</w:t>
      </w:r>
      <w:r w:rsidRPr="00403067">
        <w:t xml:space="preserve"> motsva</w:t>
      </w:r>
      <w:r w:rsidRPr="00403067">
        <w:softHyphen/>
        <w:t xml:space="preserve">rar i sak 6 kap. 12 § första–tredje styckena LEK (se prop. 2002/03:110 </w:t>
      </w:r>
      <w:r w:rsidR="00EB24E6">
        <w:t>s. 2</w:t>
      </w:r>
      <w:r w:rsidRPr="00403067">
        <w:t>62 och 393 f.). Övervä</w:t>
      </w:r>
      <w:r w:rsidRPr="00403067">
        <w:softHyphen/>
        <w:t>gandena finns i avsnitt 18.1.</w:t>
      </w:r>
    </w:p>
    <w:p w14:paraId="04B74A07" w14:textId="77777777" w:rsidR="00D85371" w:rsidRPr="00B4247A" w:rsidRDefault="00D85371" w:rsidP="008A7E9A">
      <w:pPr>
        <w:pStyle w:val="Brdtextmedindrag"/>
      </w:pPr>
      <w:r w:rsidRPr="00B4247A">
        <w:t>Regeringen eller den myndighet som regeringen bestämmer får</w:t>
      </w:r>
      <w:r>
        <w:t xml:space="preserve"> </w:t>
      </w:r>
      <w:r w:rsidRPr="00B4247A">
        <w:t>en</w:t>
      </w:r>
      <w:r>
        <w:softHyphen/>
      </w:r>
      <w:r w:rsidRPr="00B4247A">
        <w:t>ligt</w:t>
      </w:r>
      <w:r>
        <w:t xml:space="preserve"> </w:t>
      </w:r>
      <w:r w:rsidRPr="00B4247A">
        <w:t>6</w:t>
      </w:r>
      <w:r>
        <w:t> </w:t>
      </w:r>
      <w:r w:rsidRPr="00B4247A">
        <w:t xml:space="preserve">§ i fråga om behandling av uppgifter för elektronisk kommunikation meddela föreskrifter om de krav som ska ställas på </w:t>
      </w:r>
      <w:r>
        <w:t xml:space="preserve">en </w:t>
      </w:r>
      <w:r w:rsidRPr="00B4247A">
        <w:t>talkommunika</w:t>
      </w:r>
      <w:r>
        <w:softHyphen/>
      </w:r>
      <w:r w:rsidRPr="00B4247A">
        <w:t>tionstjänst som medger identifiering av det anropande eller uppkopplade telefonnumret</w:t>
      </w:r>
      <w:r>
        <w:t>.</w:t>
      </w:r>
    </w:p>
    <w:p w14:paraId="069FB115" w14:textId="77777777" w:rsidR="00D85371" w:rsidRPr="00C71A56" w:rsidRDefault="00D85371" w:rsidP="008A7E9A">
      <w:pPr>
        <w:pStyle w:val="Brdtextmedindrag"/>
        <w:ind w:firstLine="0"/>
      </w:pPr>
    </w:p>
    <w:p w14:paraId="3759317F" w14:textId="77777777" w:rsidR="00D85371" w:rsidRPr="00403067" w:rsidRDefault="00D85371" w:rsidP="008A7E9A">
      <w:pPr>
        <w:pStyle w:val="Brdtextmedindrag"/>
        <w:ind w:firstLine="0"/>
      </w:pPr>
      <w:r w:rsidRPr="00403067">
        <w:rPr>
          <w:b/>
          <w:sz w:val="18"/>
          <w:szCs w:val="18"/>
        </w:rPr>
        <w:t>14 §</w:t>
      </w:r>
      <w:r w:rsidRPr="00403067">
        <w:rPr>
          <w:sz w:val="18"/>
          <w:szCs w:val="18"/>
        </w:rPr>
        <w:t>    Om nummerpresentation eller presentation av ett uppkopplat nummer er</w:t>
      </w:r>
      <w:r>
        <w:rPr>
          <w:sz w:val="18"/>
          <w:szCs w:val="18"/>
        </w:rPr>
        <w:softHyphen/>
      </w:r>
      <w:r w:rsidRPr="00403067">
        <w:rPr>
          <w:sz w:val="18"/>
          <w:szCs w:val="18"/>
        </w:rPr>
        <w:t>bjuds, ska den som tillhandahåller en allmänt tillgänglig elektronisk kommunika</w:t>
      </w:r>
      <w:r>
        <w:rPr>
          <w:sz w:val="18"/>
          <w:szCs w:val="18"/>
        </w:rPr>
        <w:softHyphen/>
      </w:r>
      <w:r w:rsidRPr="00403067">
        <w:rPr>
          <w:sz w:val="18"/>
          <w:szCs w:val="18"/>
        </w:rPr>
        <w:t>tions</w:t>
      </w:r>
      <w:r w:rsidRPr="00403067">
        <w:rPr>
          <w:sz w:val="18"/>
          <w:szCs w:val="18"/>
        </w:rPr>
        <w:softHyphen/>
        <w:t>tjänst informera allmänheten om detta och om de möjligheter som anges i 13 § första och andra styckena</w:t>
      </w:r>
      <w:r w:rsidRPr="00403067">
        <w:t>.</w:t>
      </w:r>
    </w:p>
    <w:p w14:paraId="73CC97D2" w14:textId="77777777" w:rsidR="00D85371" w:rsidRPr="00403067" w:rsidRDefault="00D85371" w:rsidP="008A7E9A">
      <w:pPr>
        <w:pStyle w:val="Brdtextmedindrag"/>
        <w:ind w:firstLine="0"/>
      </w:pPr>
    </w:p>
    <w:p w14:paraId="0AE94675" w14:textId="69E4A6CC" w:rsidR="00D85371" w:rsidRPr="00403067" w:rsidRDefault="00D85371" w:rsidP="008A7E9A">
      <w:pPr>
        <w:pStyle w:val="Brdtext"/>
      </w:pPr>
      <w:r w:rsidRPr="00403067">
        <w:t xml:space="preserve">Paragrafen reglerar </w:t>
      </w:r>
      <w:r>
        <w:t xml:space="preserve">en </w:t>
      </w:r>
      <w:r w:rsidRPr="00403067">
        <w:t xml:space="preserve">skyldighet för den som tillhandahåller en allmänt tillgänglig elektronisk kommunikationstjänst att informera allmänheten i samband med nummerpresentation. </w:t>
      </w:r>
      <w:r>
        <w:t>Den</w:t>
      </w:r>
      <w:r w:rsidRPr="00403067">
        <w:t xml:space="preserve"> motsva</w:t>
      </w:r>
      <w:r w:rsidRPr="00403067">
        <w:softHyphen/>
        <w:t xml:space="preserve">rar 6 kap. 12 § fjärde stycket LEK (se prop. 2002/03:110 </w:t>
      </w:r>
      <w:r w:rsidR="00EB24E6">
        <w:t>s. 2</w:t>
      </w:r>
      <w:r w:rsidRPr="00403067">
        <w:t>62 och 393 f.). Övervä</w:t>
      </w:r>
      <w:r w:rsidRPr="00403067">
        <w:softHyphen/>
        <w:t>gandena finns i avsnitt 18.1.</w:t>
      </w:r>
    </w:p>
    <w:p w14:paraId="3240B106" w14:textId="77777777" w:rsidR="00D85371" w:rsidRPr="00403067" w:rsidRDefault="00D85371" w:rsidP="008A7E9A">
      <w:pPr>
        <w:pStyle w:val="Rubrik4utannumrering"/>
      </w:pPr>
      <w:r w:rsidRPr="00403067">
        <w:t>Undantag som gäller nummerpresentation och lokaliseringsuppgifter</w:t>
      </w:r>
    </w:p>
    <w:p w14:paraId="76D407B2" w14:textId="77777777" w:rsidR="00D85371" w:rsidRPr="00403067" w:rsidRDefault="00D85371" w:rsidP="008A7E9A">
      <w:pPr>
        <w:pStyle w:val="Brdtext"/>
        <w:rPr>
          <w:sz w:val="18"/>
          <w:szCs w:val="18"/>
        </w:rPr>
      </w:pPr>
      <w:r w:rsidRPr="00403067">
        <w:rPr>
          <w:b/>
          <w:sz w:val="18"/>
          <w:szCs w:val="18"/>
        </w:rPr>
        <w:t>15 §</w:t>
      </w:r>
      <w:r w:rsidRPr="00403067">
        <w:rPr>
          <w:sz w:val="18"/>
          <w:szCs w:val="18"/>
        </w:rPr>
        <w:t>    Den som tillhandahåller ett allmänt elektroniskt kommunikationsnät eller en allmänt tillgänglig elektronisk kommunikationstjänst får</w:t>
      </w:r>
    </w:p>
    <w:p w14:paraId="3F3833AC" w14:textId="54AEEE8E" w:rsidR="00D85371" w:rsidRPr="00403067" w:rsidRDefault="00D85371" w:rsidP="008A7E9A">
      <w:pPr>
        <w:pStyle w:val="Brdtextmedindrag"/>
        <w:rPr>
          <w:sz w:val="18"/>
          <w:szCs w:val="18"/>
        </w:rPr>
      </w:pPr>
      <w:r w:rsidRPr="00403067">
        <w:rPr>
          <w:sz w:val="18"/>
          <w:szCs w:val="18"/>
        </w:rPr>
        <w:t xml:space="preserve">1. på begäran av en abonnent </w:t>
      </w:r>
      <w:r>
        <w:rPr>
          <w:sz w:val="18"/>
          <w:szCs w:val="18"/>
        </w:rPr>
        <w:t>tillfälligt</w:t>
      </w:r>
      <w:r w:rsidRPr="00403067">
        <w:rPr>
          <w:sz w:val="18"/>
          <w:szCs w:val="18"/>
        </w:rPr>
        <w:t xml:space="preserve"> åsidosätta skydd mot nummerpresen</w:t>
      </w:r>
      <w:r w:rsidRPr="00403067">
        <w:rPr>
          <w:sz w:val="18"/>
          <w:szCs w:val="18"/>
        </w:rPr>
        <w:softHyphen/>
        <w:t>ta</w:t>
      </w:r>
      <w:r w:rsidR="00DE2539">
        <w:rPr>
          <w:sz w:val="18"/>
          <w:szCs w:val="18"/>
        </w:rPr>
        <w:softHyphen/>
      </w:r>
      <w:r w:rsidRPr="00403067">
        <w:rPr>
          <w:sz w:val="18"/>
          <w:szCs w:val="18"/>
        </w:rPr>
        <w:t>tion för att kunna identifiera störande samtal samt lagra sådana uppgifter som iden</w:t>
      </w:r>
      <w:r w:rsidR="00DE2539">
        <w:rPr>
          <w:sz w:val="18"/>
          <w:szCs w:val="18"/>
        </w:rPr>
        <w:softHyphen/>
      </w:r>
      <w:r w:rsidRPr="00403067">
        <w:rPr>
          <w:sz w:val="18"/>
          <w:szCs w:val="18"/>
        </w:rPr>
        <w:t xml:space="preserve">tifierar den anropande abonnenten och hålla dem tillgängliga för </w:t>
      </w:r>
      <w:r>
        <w:rPr>
          <w:sz w:val="18"/>
          <w:szCs w:val="18"/>
        </w:rPr>
        <w:t xml:space="preserve">den </w:t>
      </w:r>
      <w:r w:rsidRPr="00403067">
        <w:rPr>
          <w:sz w:val="18"/>
          <w:szCs w:val="18"/>
        </w:rPr>
        <w:t>abonnent</w:t>
      </w:r>
      <w:r>
        <w:rPr>
          <w:sz w:val="18"/>
          <w:szCs w:val="18"/>
        </w:rPr>
        <w:t xml:space="preserve"> som har begärt att ett tillfälligt åsidosättande ska ske</w:t>
      </w:r>
      <w:r w:rsidRPr="00403067">
        <w:rPr>
          <w:sz w:val="18"/>
          <w:szCs w:val="18"/>
        </w:rPr>
        <w:t>, och</w:t>
      </w:r>
    </w:p>
    <w:p w14:paraId="6A2318A3" w14:textId="77777777" w:rsidR="00D85371" w:rsidRDefault="00D85371" w:rsidP="008A7E9A">
      <w:pPr>
        <w:pStyle w:val="Brdtextmedindrag"/>
        <w:rPr>
          <w:sz w:val="18"/>
          <w:szCs w:val="18"/>
        </w:rPr>
      </w:pPr>
      <w:r w:rsidRPr="00403067">
        <w:rPr>
          <w:sz w:val="18"/>
          <w:szCs w:val="18"/>
        </w:rPr>
        <w:t>2. för Polismyndigheten, Säkerhetspolisen eller en regional alarmeringscentral som avses i lagen (1981:1104) om verksamheten hos vissa regionala alarmerings</w:t>
      </w:r>
      <w:r w:rsidRPr="00403067">
        <w:rPr>
          <w:sz w:val="18"/>
          <w:szCs w:val="18"/>
        </w:rPr>
        <w:softHyphen/>
        <w:t xml:space="preserve">centraler </w:t>
      </w:r>
    </w:p>
    <w:p w14:paraId="5F75062C" w14:textId="77777777" w:rsidR="00D85371" w:rsidRDefault="00D85371" w:rsidP="008A7E9A">
      <w:pPr>
        <w:pStyle w:val="Brdtextmedindrag"/>
        <w:rPr>
          <w:sz w:val="18"/>
          <w:szCs w:val="18"/>
        </w:rPr>
      </w:pPr>
      <w:r>
        <w:rPr>
          <w:sz w:val="18"/>
          <w:szCs w:val="18"/>
        </w:rPr>
        <w:t>a) </w:t>
      </w:r>
      <w:r w:rsidRPr="00403067">
        <w:rPr>
          <w:sz w:val="18"/>
          <w:szCs w:val="18"/>
        </w:rPr>
        <w:t>åsidosätta skydd mot nummerpresentation</w:t>
      </w:r>
      <w:r>
        <w:rPr>
          <w:sz w:val="18"/>
          <w:szCs w:val="18"/>
        </w:rPr>
        <w:t>,</w:t>
      </w:r>
      <w:r w:rsidRPr="00403067">
        <w:rPr>
          <w:sz w:val="18"/>
          <w:szCs w:val="18"/>
        </w:rPr>
        <w:t xml:space="preserve"> och </w:t>
      </w:r>
    </w:p>
    <w:p w14:paraId="277AA179" w14:textId="5B06EF58" w:rsidR="00D85371" w:rsidRPr="00403067" w:rsidRDefault="00D85371" w:rsidP="008A7E9A">
      <w:pPr>
        <w:pStyle w:val="Brdtextmedindrag"/>
        <w:rPr>
          <w:sz w:val="18"/>
          <w:szCs w:val="18"/>
        </w:rPr>
      </w:pPr>
      <w:r>
        <w:rPr>
          <w:sz w:val="18"/>
          <w:szCs w:val="18"/>
        </w:rPr>
        <w:t>b) </w:t>
      </w:r>
      <w:r w:rsidRPr="00403067">
        <w:rPr>
          <w:sz w:val="18"/>
          <w:szCs w:val="18"/>
        </w:rPr>
        <w:t xml:space="preserve">tillhandahålla en sådan myndighet eller organisation lokaliseringsuppgifter vid </w:t>
      </w:r>
      <w:r w:rsidR="006E6CB7">
        <w:rPr>
          <w:sz w:val="18"/>
          <w:szCs w:val="18"/>
        </w:rPr>
        <w:t>nödkommunikation</w:t>
      </w:r>
      <w:r>
        <w:rPr>
          <w:sz w:val="18"/>
          <w:szCs w:val="18"/>
        </w:rPr>
        <w:t>.</w:t>
      </w:r>
    </w:p>
    <w:p w14:paraId="2691707B" w14:textId="77777777" w:rsidR="00D85371" w:rsidRPr="00403067" w:rsidRDefault="00D85371" w:rsidP="008A7E9A">
      <w:pPr>
        <w:pStyle w:val="Brdtextmedindrag"/>
        <w:ind w:firstLine="0"/>
      </w:pPr>
    </w:p>
    <w:p w14:paraId="3494EA23" w14:textId="3B6B943D" w:rsidR="00D85371" w:rsidRPr="00403067" w:rsidRDefault="00D85371" w:rsidP="008A7E9A">
      <w:pPr>
        <w:pStyle w:val="Brdtext"/>
      </w:pPr>
      <w:r w:rsidRPr="00403067">
        <w:lastRenderedPageBreak/>
        <w:t>Paragrafen reglerar i vilka fall skydd mot nummerpresentation får åsido</w:t>
      </w:r>
      <w:r w:rsidRPr="00403067">
        <w:softHyphen/>
        <w:t xml:space="preserve">sättas. </w:t>
      </w:r>
      <w:r>
        <w:t>Den</w:t>
      </w:r>
      <w:r w:rsidRPr="00403067">
        <w:t xml:space="preserve"> motsvarar i sak 6 kap. 13 § LEK (se prop. 2002/03:110 </w:t>
      </w:r>
      <w:r w:rsidR="00EB24E6">
        <w:t>s. 2</w:t>
      </w:r>
      <w:r w:rsidRPr="00403067">
        <w:t>63</w:t>
      </w:r>
      <w:r>
        <w:t> </w:t>
      </w:r>
      <w:r w:rsidRPr="00403067">
        <w:t xml:space="preserve">f. och 394). </w:t>
      </w:r>
      <w:r>
        <w:t xml:space="preserve">Åsidosättandet kan alltså även i fortsättningen ske utan samtycke eller trots vägran från abonnenten eller användaren. </w:t>
      </w:r>
      <w:r w:rsidRPr="00403067">
        <w:t>Över</w:t>
      </w:r>
      <w:r w:rsidR="00DE2539">
        <w:softHyphen/>
      </w:r>
      <w:r w:rsidRPr="00403067">
        <w:t>vägan</w:t>
      </w:r>
      <w:r w:rsidR="00DE2539">
        <w:softHyphen/>
      </w:r>
      <w:r w:rsidRPr="00403067">
        <w:t>dena finns i avsnitt </w:t>
      </w:r>
      <w:r w:rsidR="006E6CB7">
        <w:t xml:space="preserve">16.11 och </w:t>
      </w:r>
      <w:r w:rsidRPr="00403067">
        <w:t>18.1.</w:t>
      </w:r>
    </w:p>
    <w:p w14:paraId="4FE7172E" w14:textId="77777777" w:rsidR="00D85371" w:rsidRPr="00403067" w:rsidRDefault="00D85371" w:rsidP="008A7E9A">
      <w:pPr>
        <w:pStyle w:val="Rubrik4utannumrering"/>
      </w:pPr>
      <w:r w:rsidRPr="00403067">
        <w:t>Automatisk vidarekoppling</w:t>
      </w:r>
    </w:p>
    <w:p w14:paraId="6F713113" w14:textId="77777777" w:rsidR="00D85371" w:rsidRPr="00403067" w:rsidRDefault="00D85371" w:rsidP="008A7E9A">
      <w:pPr>
        <w:pStyle w:val="Brdtext"/>
        <w:rPr>
          <w:sz w:val="18"/>
          <w:szCs w:val="18"/>
        </w:rPr>
      </w:pPr>
      <w:r w:rsidRPr="00403067">
        <w:rPr>
          <w:b/>
          <w:sz w:val="18"/>
          <w:szCs w:val="18"/>
        </w:rPr>
        <w:t>16 §</w:t>
      </w:r>
      <w:r w:rsidRPr="00403067">
        <w:rPr>
          <w:sz w:val="18"/>
          <w:szCs w:val="18"/>
        </w:rPr>
        <w:t>    </w:t>
      </w:r>
      <w:r w:rsidRPr="00403067">
        <w:rPr>
          <w:spacing w:val="-3"/>
          <w:sz w:val="18"/>
          <w:szCs w:val="18"/>
        </w:rPr>
        <w:t>Den som tillhandahåller en talkommunikations</w:t>
      </w:r>
      <w:r w:rsidRPr="00403067">
        <w:rPr>
          <w:spacing w:val="-3"/>
          <w:sz w:val="18"/>
          <w:szCs w:val="18"/>
        </w:rPr>
        <w:softHyphen/>
        <w:t>tjänst ska</w:t>
      </w:r>
      <w:r w:rsidRPr="00403067">
        <w:rPr>
          <w:sz w:val="18"/>
          <w:szCs w:val="18"/>
        </w:rPr>
        <w:t xml:space="preserve"> på begäran av en abonnent på ett enkelt sätt och kostnadsfritt tillhanda</w:t>
      </w:r>
      <w:r w:rsidRPr="00403067">
        <w:rPr>
          <w:sz w:val="18"/>
          <w:szCs w:val="18"/>
        </w:rPr>
        <w:softHyphen/>
        <w:t xml:space="preserve">hålla </w:t>
      </w:r>
      <w:r>
        <w:rPr>
          <w:sz w:val="18"/>
          <w:szCs w:val="18"/>
        </w:rPr>
        <w:t xml:space="preserve">en </w:t>
      </w:r>
      <w:r w:rsidRPr="00403067">
        <w:rPr>
          <w:sz w:val="18"/>
          <w:szCs w:val="18"/>
        </w:rPr>
        <w:t xml:space="preserve">möjlighet att stoppa </w:t>
      </w:r>
      <w:r>
        <w:rPr>
          <w:sz w:val="18"/>
          <w:szCs w:val="18"/>
        </w:rPr>
        <w:t xml:space="preserve">sådan </w:t>
      </w:r>
      <w:r w:rsidRPr="00403067">
        <w:rPr>
          <w:sz w:val="18"/>
          <w:szCs w:val="18"/>
        </w:rPr>
        <w:t xml:space="preserve">automatisk vidarekoppling </w:t>
      </w:r>
      <w:r>
        <w:rPr>
          <w:sz w:val="18"/>
          <w:szCs w:val="18"/>
        </w:rPr>
        <w:t xml:space="preserve">till abonnenten </w:t>
      </w:r>
      <w:r w:rsidRPr="00403067">
        <w:rPr>
          <w:sz w:val="18"/>
          <w:szCs w:val="18"/>
        </w:rPr>
        <w:t>som görs av tredje part</w:t>
      </w:r>
      <w:r>
        <w:rPr>
          <w:sz w:val="18"/>
          <w:szCs w:val="18"/>
        </w:rPr>
        <w:t>.</w:t>
      </w:r>
    </w:p>
    <w:p w14:paraId="64749F49" w14:textId="77777777" w:rsidR="00D85371" w:rsidRPr="00403067" w:rsidRDefault="00D85371" w:rsidP="008A7E9A">
      <w:pPr>
        <w:pStyle w:val="Brdtextmedindrag"/>
        <w:ind w:firstLine="0"/>
      </w:pPr>
    </w:p>
    <w:p w14:paraId="690F973F" w14:textId="3648425C" w:rsidR="00D85371" w:rsidRPr="00403067" w:rsidRDefault="00D85371" w:rsidP="008A7E9A">
      <w:pPr>
        <w:pStyle w:val="Brdtext"/>
      </w:pPr>
      <w:r w:rsidRPr="00403067">
        <w:t xml:space="preserve">Paragrafen reglerar automatisk vidarekoppling. Den motsvarar i sak 6 kap. 14 § LEK (se prop. 2002/03:110 </w:t>
      </w:r>
      <w:r w:rsidR="00EB24E6">
        <w:t>s. 2</w:t>
      </w:r>
      <w:r w:rsidRPr="00403067">
        <w:t>62 och 394). Övervägandena finns i avsnitt 18.1.</w:t>
      </w:r>
    </w:p>
    <w:p w14:paraId="162A4307" w14:textId="77777777" w:rsidR="00D85371" w:rsidRPr="00B55D87" w:rsidRDefault="00D85371" w:rsidP="008A7E9A">
      <w:pPr>
        <w:pStyle w:val="Brdtextmedindrag"/>
      </w:pPr>
      <w:r w:rsidRPr="00B55D87">
        <w:t>Uttrycket talkommunikationstjänst ersätter det tidigare uttrycket allmänt tillgänglig telefonitjänst.</w:t>
      </w:r>
      <w:r>
        <w:t xml:space="preserve"> </w:t>
      </w:r>
      <w:r w:rsidRPr="00B4247A">
        <w:t>Regeringen eller den myndighet som regeringen bestämmer får enligt 6</w:t>
      </w:r>
      <w:r>
        <w:t> </w:t>
      </w:r>
      <w:r w:rsidRPr="00B4247A">
        <w:t xml:space="preserve">§ i fråga om behandling av uppgifter för elektronisk kommunikation meddela föreskrifter om de krav som ska ställas på </w:t>
      </w:r>
      <w:r>
        <w:t xml:space="preserve">en </w:t>
      </w:r>
      <w:r w:rsidRPr="00B4247A">
        <w:t>talkommunikationstjänst som medger vidarekoppling</w:t>
      </w:r>
      <w:r>
        <w:t>.</w:t>
      </w:r>
    </w:p>
    <w:p w14:paraId="6E5A0FAC" w14:textId="77777777" w:rsidR="00D85371" w:rsidRPr="00403067" w:rsidRDefault="00D85371" w:rsidP="008A7E9A">
      <w:pPr>
        <w:pStyle w:val="Rubrik4utannumrering"/>
      </w:pPr>
      <w:r w:rsidRPr="00403067">
        <w:t>Abonnentförteckningar</w:t>
      </w:r>
    </w:p>
    <w:p w14:paraId="1018392A" w14:textId="77777777" w:rsidR="00D85371" w:rsidRPr="00403067" w:rsidRDefault="00D85371" w:rsidP="008A7E9A">
      <w:pPr>
        <w:pStyle w:val="Brdtext"/>
        <w:rPr>
          <w:sz w:val="18"/>
          <w:szCs w:val="18"/>
        </w:rPr>
      </w:pPr>
      <w:r w:rsidRPr="00403067">
        <w:rPr>
          <w:b/>
          <w:sz w:val="18"/>
          <w:szCs w:val="18"/>
        </w:rPr>
        <w:t>17 §</w:t>
      </w:r>
      <w:r w:rsidRPr="00403067">
        <w:rPr>
          <w:sz w:val="18"/>
          <w:szCs w:val="18"/>
        </w:rPr>
        <w:t>    </w:t>
      </w:r>
      <w:r w:rsidRPr="006125BC">
        <w:rPr>
          <w:sz w:val="18"/>
          <w:szCs w:val="18"/>
        </w:rPr>
        <w:t>Den som tillhandahåller en allmänt tillgänglig abonnentförteckning eller en förteckning ur vilken det går att få uppgifter genom abonnentupplysning ska, innan personuppgifter om en abonnent som är en fysisk person tas in i förteckningen, kostnadsfritt lämna abonnenten information om ändamålen med förteckningen. Om förteckningen finns i elektronisk form, ska abonnenten informeras om de sökfunktioner som finn</w:t>
      </w:r>
      <w:r>
        <w:rPr>
          <w:sz w:val="18"/>
          <w:szCs w:val="18"/>
        </w:rPr>
        <w:t>s.</w:t>
      </w:r>
    </w:p>
    <w:p w14:paraId="0C55C785" w14:textId="77777777" w:rsidR="00D85371" w:rsidRPr="00DD2D58" w:rsidRDefault="00D85371" w:rsidP="008A7E9A">
      <w:pPr>
        <w:pStyle w:val="Brdtextmedindrag"/>
        <w:ind w:firstLine="0"/>
        <w:rPr>
          <w:sz w:val="18"/>
          <w:szCs w:val="18"/>
        </w:rPr>
      </w:pPr>
    </w:p>
    <w:p w14:paraId="51D3E2D3" w14:textId="77777777" w:rsidR="00D85371" w:rsidRDefault="00D85371" w:rsidP="008A7E9A">
      <w:pPr>
        <w:pStyle w:val="Brdtext"/>
        <w:rPr>
          <w:sz w:val="18"/>
          <w:szCs w:val="18"/>
        </w:rPr>
      </w:pPr>
      <w:r w:rsidRPr="00403067">
        <w:rPr>
          <w:b/>
          <w:sz w:val="18"/>
          <w:szCs w:val="18"/>
        </w:rPr>
        <w:t>18 §</w:t>
      </w:r>
      <w:r w:rsidRPr="00403067">
        <w:rPr>
          <w:sz w:val="18"/>
          <w:szCs w:val="18"/>
        </w:rPr>
        <w:t>    För behandl</w:t>
      </w:r>
      <w:r>
        <w:rPr>
          <w:sz w:val="18"/>
          <w:szCs w:val="18"/>
        </w:rPr>
        <w:t xml:space="preserve">ing </w:t>
      </w:r>
      <w:r w:rsidRPr="00403067">
        <w:rPr>
          <w:sz w:val="18"/>
          <w:szCs w:val="18"/>
        </w:rPr>
        <w:t>a</w:t>
      </w:r>
      <w:r>
        <w:rPr>
          <w:sz w:val="18"/>
          <w:szCs w:val="18"/>
        </w:rPr>
        <w:t>v</w:t>
      </w:r>
      <w:r w:rsidRPr="00403067">
        <w:rPr>
          <w:sz w:val="18"/>
          <w:szCs w:val="18"/>
        </w:rPr>
        <w:t xml:space="preserve"> personuppgifter om en abonnent</w:t>
      </w:r>
      <w:r>
        <w:rPr>
          <w:sz w:val="18"/>
          <w:szCs w:val="18"/>
        </w:rPr>
        <w:t>,</w:t>
      </w:r>
      <w:r w:rsidRPr="00403067">
        <w:rPr>
          <w:sz w:val="18"/>
          <w:szCs w:val="18"/>
        </w:rPr>
        <w:t xml:space="preserve"> som är en fysisk person</w:t>
      </w:r>
      <w:r>
        <w:rPr>
          <w:sz w:val="18"/>
          <w:szCs w:val="18"/>
        </w:rPr>
        <w:t>,</w:t>
      </w:r>
      <w:r w:rsidRPr="00403067">
        <w:rPr>
          <w:sz w:val="18"/>
          <w:szCs w:val="18"/>
        </w:rPr>
        <w:t xml:space="preserve"> i en förteckning som avses i 17 § krävs samtycke från </w:t>
      </w:r>
      <w:r>
        <w:rPr>
          <w:sz w:val="18"/>
          <w:szCs w:val="18"/>
        </w:rPr>
        <w:t>personen</w:t>
      </w:r>
      <w:r w:rsidRPr="00403067">
        <w:rPr>
          <w:sz w:val="18"/>
          <w:szCs w:val="18"/>
        </w:rPr>
        <w:t>. Abonnenten ska ha möjlighet att utan kostnad kontrollera uppgifterna</w:t>
      </w:r>
      <w:r>
        <w:rPr>
          <w:sz w:val="18"/>
          <w:szCs w:val="18"/>
        </w:rPr>
        <w:t xml:space="preserve"> och</w:t>
      </w:r>
      <w:r w:rsidRPr="00403067">
        <w:rPr>
          <w:sz w:val="18"/>
          <w:szCs w:val="18"/>
        </w:rPr>
        <w:t xml:space="preserve">, </w:t>
      </w:r>
      <w:r>
        <w:rPr>
          <w:sz w:val="18"/>
          <w:szCs w:val="18"/>
        </w:rPr>
        <w:t xml:space="preserve">så snart det är möjligt, </w:t>
      </w:r>
      <w:r w:rsidRPr="00403067">
        <w:rPr>
          <w:sz w:val="18"/>
          <w:szCs w:val="18"/>
        </w:rPr>
        <w:t xml:space="preserve">få </w:t>
      </w:r>
    </w:p>
    <w:p w14:paraId="48B1AA9E" w14:textId="77777777" w:rsidR="00D85371" w:rsidRPr="00A20F2C" w:rsidRDefault="00D85371" w:rsidP="008A7E9A">
      <w:pPr>
        <w:pStyle w:val="Brdtextmedindrag"/>
        <w:rPr>
          <w:sz w:val="18"/>
          <w:szCs w:val="18"/>
        </w:rPr>
      </w:pPr>
      <w:r w:rsidRPr="00A20F2C">
        <w:rPr>
          <w:sz w:val="18"/>
          <w:szCs w:val="18"/>
        </w:rPr>
        <w:t xml:space="preserve">1. felaktiga uppgifter rättade, och </w:t>
      </w:r>
    </w:p>
    <w:p w14:paraId="62EB53CD" w14:textId="29C65634" w:rsidR="00D85371" w:rsidRPr="00A20F2C" w:rsidRDefault="00D85371" w:rsidP="008A7E9A">
      <w:pPr>
        <w:pStyle w:val="Brdtextmedindrag"/>
        <w:rPr>
          <w:sz w:val="18"/>
          <w:szCs w:val="18"/>
        </w:rPr>
      </w:pPr>
      <w:r w:rsidRPr="00A20F2C">
        <w:rPr>
          <w:sz w:val="18"/>
          <w:szCs w:val="18"/>
        </w:rPr>
        <w:t>2. uppgifter borttagna ur förteckningen.</w:t>
      </w:r>
    </w:p>
    <w:p w14:paraId="78FAC898" w14:textId="77777777" w:rsidR="00D85371" w:rsidRPr="00403067" w:rsidRDefault="00D85371" w:rsidP="008A7E9A">
      <w:pPr>
        <w:pStyle w:val="Brdtextmedindrag"/>
        <w:ind w:firstLine="0"/>
      </w:pPr>
    </w:p>
    <w:p w14:paraId="47EE695A" w14:textId="1EE19434" w:rsidR="00D85371" w:rsidRPr="00403067" w:rsidRDefault="00D85371" w:rsidP="008A7E9A">
      <w:pPr>
        <w:pStyle w:val="Brdtext"/>
      </w:pPr>
      <w:r w:rsidRPr="00403067">
        <w:t xml:space="preserve">Paragraferna reglerar behandling av uppgifter i abonnentförteckningar. De motsvarar i sak 6 kap. 15 och 16 §§ LEK (se prop. 2002/03:110 </w:t>
      </w:r>
      <w:r w:rsidR="00EB24E6">
        <w:t>s. 2</w:t>
      </w:r>
      <w:r w:rsidRPr="00403067">
        <w:t>64 f. och 394 f.). Övervägandena finns i avsnitt 18.1.</w:t>
      </w:r>
    </w:p>
    <w:p w14:paraId="204C7E89" w14:textId="77777777" w:rsidR="00D85371" w:rsidRPr="00403067" w:rsidRDefault="00D85371" w:rsidP="008A7E9A">
      <w:pPr>
        <w:pStyle w:val="Rubrik4utannumrering"/>
      </w:pPr>
      <w:r w:rsidRPr="00403067">
        <w:t>Lagring och annan behandling av trafikuppgifter m.m. för brottsbekämpande ändamål</w:t>
      </w:r>
    </w:p>
    <w:p w14:paraId="319F0345" w14:textId="77777777" w:rsidR="00D85371" w:rsidRPr="00403067" w:rsidRDefault="00D85371" w:rsidP="008A7E9A">
      <w:pPr>
        <w:pStyle w:val="Brdtext"/>
        <w:rPr>
          <w:sz w:val="18"/>
          <w:szCs w:val="18"/>
        </w:rPr>
      </w:pPr>
      <w:r w:rsidRPr="00403067">
        <w:rPr>
          <w:b/>
          <w:sz w:val="18"/>
          <w:szCs w:val="18"/>
        </w:rPr>
        <w:t>19 §</w:t>
      </w:r>
      <w:r w:rsidRPr="00403067">
        <w:rPr>
          <w:sz w:val="18"/>
          <w:szCs w:val="18"/>
        </w:rPr>
        <w:t>    </w:t>
      </w:r>
      <w:r w:rsidRPr="00403067">
        <w:rPr>
          <w:spacing w:val="-3"/>
          <w:sz w:val="18"/>
          <w:szCs w:val="18"/>
        </w:rPr>
        <w:t xml:space="preserve">Den som </w:t>
      </w:r>
      <w:r>
        <w:rPr>
          <w:spacing w:val="-3"/>
          <w:sz w:val="18"/>
          <w:szCs w:val="18"/>
        </w:rPr>
        <w:t xml:space="preserve">bedriver verksamhet som ska anmälas </w:t>
      </w:r>
      <w:r w:rsidRPr="00403067">
        <w:rPr>
          <w:spacing w:val="-3"/>
          <w:sz w:val="18"/>
          <w:szCs w:val="18"/>
        </w:rPr>
        <w:t>enligt 2 kap. </w:t>
      </w:r>
      <w:r w:rsidRPr="00403067">
        <w:rPr>
          <w:sz w:val="18"/>
          <w:szCs w:val="18"/>
        </w:rPr>
        <w:t>1 § ska lagra sådana uppgifter som avses i 3</w:t>
      </w:r>
      <w:r>
        <w:rPr>
          <w:sz w:val="18"/>
          <w:szCs w:val="18"/>
        </w:rPr>
        <w:t>1</w:t>
      </w:r>
      <w:r w:rsidRPr="00403067">
        <w:rPr>
          <w:sz w:val="18"/>
          <w:szCs w:val="18"/>
        </w:rPr>
        <w:t> § första stycket 1 och 3 som är nödvändiga för att spåra och identi</w:t>
      </w:r>
      <w:r w:rsidRPr="00403067">
        <w:rPr>
          <w:sz w:val="18"/>
          <w:szCs w:val="18"/>
        </w:rPr>
        <w:softHyphen/>
        <w:t>fiera kommunikationskällan, slutmålet för kommunikationen, datum, tidpunkt och varaktighet för kommunikationen, typ av kommunikation, kommunikationsutrust</w:t>
      </w:r>
      <w:r w:rsidRPr="00403067">
        <w:rPr>
          <w:sz w:val="18"/>
          <w:szCs w:val="18"/>
        </w:rPr>
        <w:softHyphen/>
        <w:t>ning samt lokalisering av mobil kommunikationsutrustning vid kommunikationens början och slut.</w:t>
      </w:r>
    </w:p>
    <w:p w14:paraId="3C4D3C11" w14:textId="77777777" w:rsidR="00D85371" w:rsidRDefault="00D85371" w:rsidP="008A7E9A">
      <w:pPr>
        <w:pStyle w:val="Brdtextmedindrag"/>
        <w:rPr>
          <w:sz w:val="18"/>
          <w:szCs w:val="18"/>
        </w:rPr>
      </w:pPr>
      <w:r>
        <w:rPr>
          <w:sz w:val="18"/>
          <w:szCs w:val="18"/>
        </w:rPr>
        <w:t>Lagringsskyldigheten</w:t>
      </w:r>
      <w:r w:rsidRPr="00403067">
        <w:rPr>
          <w:sz w:val="18"/>
          <w:szCs w:val="18"/>
        </w:rPr>
        <w:t xml:space="preserve"> omfattar uppgifter som ge</w:t>
      </w:r>
      <w:r w:rsidRPr="00403067">
        <w:rPr>
          <w:sz w:val="18"/>
          <w:szCs w:val="18"/>
        </w:rPr>
        <w:softHyphen/>
        <w:t>nereras eller behand</w:t>
      </w:r>
      <w:r>
        <w:rPr>
          <w:sz w:val="18"/>
          <w:szCs w:val="18"/>
        </w:rPr>
        <w:softHyphen/>
      </w:r>
      <w:r w:rsidRPr="00403067">
        <w:rPr>
          <w:sz w:val="18"/>
          <w:szCs w:val="18"/>
        </w:rPr>
        <w:t xml:space="preserve">las vid </w:t>
      </w:r>
    </w:p>
    <w:p w14:paraId="7A063562" w14:textId="77777777" w:rsidR="00D85371" w:rsidRDefault="00D85371" w:rsidP="008A7E9A">
      <w:pPr>
        <w:pStyle w:val="Brdtextmedindrag"/>
        <w:rPr>
          <w:sz w:val="18"/>
          <w:szCs w:val="18"/>
        </w:rPr>
      </w:pPr>
      <w:r>
        <w:rPr>
          <w:sz w:val="18"/>
          <w:szCs w:val="18"/>
        </w:rPr>
        <w:t>1. </w:t>
      </w:r>
      <w:r w:rsidRPr="00403067">
        <w:rPr>
          <w:sz w:val="18"/>
          <w:szCs w:val="18"/>
        </w:rPr>
        <w:t xml:space="preserve">telefonitjänst </w:t>
      </w:r>
      <w:r>
        <w:rPr>
          <w:sz w:val="18"/>
          <w:szCs w:val="18"/>
        </w:rPr>
        <w:t>eller</w:t>
      </w:r>
      <w:r w:rsidRPr="00403067">
        <w:rPr>
          <w:sz w:val="18"/>
          <w:szCs w:val="18"/>
        </w:rPr>
        <w:t xml:space="preserve"> meddelandehantering via mobil </w:t>
      </w:r>
      <w:r>
        <w:rPr>
          <w:sz w:val="18"/>
          <w:szCs w:val="18"/>
        </w:rPr>
        <w:t>nät</w:t>
      </w:r>
      <w:r w:rsidRPr="00403067">
        <w:rPr>
          <w:sz w:val="18"/>
          <w:szCs w:val="18"/>
        </w:rPr>
        <w:t>an</w:t>
      </w:r>
      <w:r w:rsidRPr="00403067">
        <w:rPr>
          <w:sz w:val="18"/>
          <w:szCs w:val="18"/>
        </w:rPr>
        <w:softHyphen/>
        <w:t>slutnings</w:t>
      </w:r>
      <w:r>
        <w:rPr>
          <w:sz w:val="18"/>
          <w:szCs w:val="18"/>
        </w:rPr>
        <w:softHyphen/>
      </w:r>
      <w:r w:rsidRPr="00403067">
        <w:rPr>
          <w:sz w:val="18"/>
          <w:szCs w:val="18"/>
        </w:rPr>
        <w:t>punkt</w:t>
      </w:r>
      <w:r>
        <w:rPr>
          <w:sz w:val="18"/>
          <w:szCs w:val="18"/>
        </w:rPr>
        <w:t xml:space="preserve">, eller </w:t>
      </w:r>
    </w:p>
    <w:p w14:paraId="5B3AEF4E" w14:textId="77777777" w:rsidR="00D85371" w:rsidRDefault="00D85371" w:rsidP="008A7E9A">
      <w:pPr>
        <w:pStyle w:val="Brdtextmedindrag"/>
        <w:rPr>
          <w:sz w:val="18"/>
          <w:szCs w:val="18"/>
        </w:rPr>
      </w:pPr>
      <w:r>
        <w:rPr>
          <w:sz w:val="18"/>
          <w:szCs w:val="18"/>
        </w:rPr>
        <w:t>2. </w:t>
      </w:r>
      <w:r w:rsidRPr="00403067">
        <w:rPr>
          <w:sz w:val="18"/>
          <w:szCs w:val="18"/>
        </w:rPr>
        <w:t xml:space="preserve">internetåtkomst. </w:t>
      </w:r>
    </w:p>
    <w:p w14:paraId="7EFB632A" w14:textId="46B4617A" w:rsidR="00D85371" w:rsidRPr="00403067" w:rsidRDefault="00D85371" w:rsidP="008A7E9A">
      <w:pPr>
        <w:pStyle w:val="Brdtextmedindrag"/>
        <w:rPr>
          <w:sz w:val="18"/>
          <w:szCs w:val="18"/>
        </w:rPr>
      </w:pPr>
      <w:r w:rsidRPr="00403067">
        <w:rPr>
          <w:sz w:val="18"/>
          <w:szCs w:val="18"/>
        </w:rPr>
        <w:lastRenderedPageBreak/>
        <w:t>Även vid misslyckad uppringning gäller skyldigheten att lagra uppgifter som genereras eller behandlas. För telefonitjänst gäller lagrings</w:t>
      </w:r>
      <w:r>
        <w:rPr>
          <w:sz w:val="18"/>
          <w:szCs w:val="18"/>
        </w:rPr>
        <w:softHyphen/>
      </w:r>
      <w:r w:rsidRPr="00403067">
        <w:rPr>
          <w:sz w:val="18"/>
          <w:szCs w:val="18"/>
        </w:rPr>
        <w:t>skyldig</w:t>
      </w:r>
      <w:r>
        <w:rPr>
          <w:sz w:val="18"/>
          <w:szCs w:val="18"/>
        </w:rPr>
        <w:softHyphen/>
      </w:r>
      <w:r w:rsidRPr="00403067">
        <w:rPr>
          <w:sz w:val="18"/>
          <w:szCs w:val="18"/>
        </w:rPr>
        <w:t>heten inte upp</w:t>
      </w:r>
      <w:r w:rsidR="00DE2539">
        <w:rPr>
          <w:sz w:val="18"/>
          <w:szCs w:val="18"/>
        </w:rPr>
        <w:softHyphen/>
      </w:r>
      <w:r w:rsidRPr="00403067">
        <w:rPr>
          <w:sz w:val="18"/>
          <w:szCs w:val="18"/>
        </w:rPr>
        <w:t>gift om nummer som ett samtal styrts till.</w:t>
      </w:r>
    </w:p>
    <w:p w14:paraId="0D184EAD" w14:textId="77777777" w:rsidR="00D85371" w:rsidRPr="00403067" w:rsidRDefault="00D85371" w:rsidP="008A7E9A">
      <w:pPr>
        <w:pStyle w:val="Brdtextmedindrag"/>
        <w:rPr>
          <w:sz w:val="18"/>
          <w:szCs w:val="18"/>
        </w:rPr>
      </w:pPr>
      <w:r w:rsidRPr="00403067">
        <w:rPr>
          <w:sz w:val="18"/>
          <w:szCs w:val="18"/>
        </w:rPr>
        <w:t>Den som enligt denna paragraf ska lagra uppgifter får uppdra åt någon annan att utföra lagringen.</w:t>
      </w:r>
    </w:p>
    <w:p w14:paraId="788F059B" w14:textId="77777777" w:rsidR="00D85371" w:rsidRPr="00403067" w:rsidRDefault="00D85371" w:rsidP="008A7E9A">
      <w:pPr>
        <w:pStyle w:val="Brdtextmedindrag"/>
        <w:ind w:firstLine="0"/>
      </w:pPr>
    </w:p>
    <w:p w14:paraId="21D70572" w14:textId="720223D5" w:rsidR="00D85371" w:rsidRPr="00403067" w:rsidRDefault="00D85371" w:rsidP="008A7E9A">
      <w:pPr>
        <w:pStyle w:val="Brdtext"/>
      </w:pPr>
      <w:r w:rsidRPr="00403067">
        <w:t>Paragrafen reglerar en skyldighet att lagra trafikuppgifter för brotts</w:t>
      </w:r>
      <w:r>
        <w:softHyphen/>
      </w:r>
      <w:r w:rsidRPr="00403067">
        <w:t>bekämpande ända</w:t>
      </w:r>
      <w:r w:rsidRPr="00403067">
        <w:softHyphen/>
        <w:t xml:space="preserve">mål. Den motsvarar i sak 6 kap. 16 a § första–fjärde styckena LEK (se prop. 2010/11:46 </w:t>
      </w:r>
      <w:r w:rsidR="00EB24E6">
        <w:t>s. 2</w:t>
      </w:r>
      <w:r w:rsidRPr="00403067">
        <w:t>3 f. och 76 f. och prop.</w:t>
      </w:r>
      <w:r>
        <w:t xml:space="preserve"> </w:t>
      </w:r>
      <w:r w:rsidRPr="00403067">
        <w:t xml:space="preserve">2018/19:86 </w:t>
      </w:r>
      <w:r w:rsidR="00EB24E6">
        <w:t>s. 3</w:t>
      </w:r>
      <w:r w:rsidRPr="00403067">
        <w:t>6 f. och 113). Övervägandena finns i avsnitt 18.2.</w:t>
      </w:r>
    </w:p>
    <w:p w14:paraId="50F89CE3" w14:textId="77777777" w:rsidR="00D85371" w:rsidRPr="00B4247A" w:rsidRDefault="00D85371" w:rsidP="008A7E9A">
      <w:pPr>
        <w:pStyle w:val="Brdtextmedindrag"/>
      </w:pPr>
      <w:r w:rsidRPr="00B4247A">
        <w:t>I 26</w:t>
      </w:r>
      <w:r>
        <w:t> </w:t>
      </w:r>
      <w:r w:rsidRPr="00B4247A">
        <w:t>§</w:t>
      </w:r>
      <w:r>
        <w:t> </w:t>
      </w:r>
      <w:r w:rsidRPr="00B4247A">
        <w:t>1 upplyses om möjligheten för regeringen eller den myndighet som regeringen bestämmer att med stöd av 8</w:t>
      </w:r>
      <w:r>
        <w:t> </w:t>
      </w:r>
      <w:r w:rsidRPr="00B4247A">
        <w:t>kap.</w:t>
      </w:r>
      <w:r>
        <w:t> </w:t>
      </w:r>
      <w:r w:rsidRPr="00B4247A">
        <w:t>7</w:t>
      </w:r>
      <w:r>
        <w:t> </w:t>
      </w:r>
      <w:r w:rsidRPr="00B4247A">
        <w:t>§ regeringsformen meddela närmare föreskrifter om vilka uppgifter som ska lagras enligt denna paragraf</w:t>
      </w:r>
      <w:r>
        <w:t>.</w:t>
      </w:r>
    </w:p>
    <w:p w14:paraId="6CA78C53" w14:textId="77777777" w:rsidR="00D85371" w:rsidRPr="00D4149E" w:rsidRDefault="00D85371" w:rsidP="008A7E9A">
      <w:pPr>
        <w:pStyle w:val="Brdtext"/>
      </w:pPr>
    </w:p>
    <w:p w14:paraId="72BF4083" w14:textId="77777777" w:rsidR="00D85371" w:rsidRPr="00403067" w:rsidRDefault="00D85371" w:rsidP="008A7E9A">
      <w:pPr>
        <w:pStyle w:val="Brdtext"/>
        <w:rPr>
          <w:sz w:val="18"/>
          <w:szCs w:val="18"/>
        </w:rPr>
      </w:pPr>
      <w:r w:rsidRPr="00403067">
        <w:rPr>
          <w:b/>
          <w:sz w:val="18"/>
          <w:szCs w:val="18"/>
        </w:rPr>
        <w:t>20 §</w:t>
      </w:r>
      <w:r w:rsidRPr="00403067">
        <w:rPr>
          <w:sz w:val="18"/>
          <w:szCs w:val="18"/>
        </w:rPr>
        <w:t>    Tillsynsmyndigheten får i enskilda fall besluta om undantag från skyldig</w:t>
      </w:r>
      <w:r w:rsidRPr="00403067">
        <w:rPr>
          <w:sz w:val="18"/>
          <w:szCs w:val="18"/>
        </w:rPr>
        <w:softHyphen/>
        <w:t>heten enligt 19 §</w:t>
      </w:r>
      <w:r>
        <w:rPr>
          <w:sz w:val="18"/>
          <w:szCs w:val="18"/>
        </w:rPr>
        <w:t xml:space="preserve"> </w:t>
      </w:r>
      <w:r w:rsidRPr="00403067">
        <w:rPr>
          <w:sz w:val="18"/>
          <w:szCs w:val="18"/>
        </w:rPr>
        <w:t>att lagra uppgifter, om det finns synnerliga skäl för det. Beslutet får förenas med villkor.</w:t>
      </w:r>
    </w:p>
    <w:p w14:paraId="2E1AE53E" w14:textId="77777777" w:rsidR="00D85371" w:rsidRPr="00403067" w:rsidRDefault="00D85371" w:rsidP="008A7E9A">
      <w:pPr>
        <w:pStyle w:val="Brdtextmedindrag"/>
        <w:rPr>
          <w:sz w:val="18"/>
          <w:szCs w:val="18"/>
        </w:rPr>
      </w:pPr>
      <w:r w:rsidRPr="00403067">
        <w:rPr>
          <w:sz w:val="18"/>
          <w:szCs w:val="18"/>
        </w:rPr>
        <w:t>Beslutet om undantag får återkallas om villkoren i beslutet inte har följts eller det finns andra särskilda skäl för återkallelse.</w:t>
      </w:r>
    </w:p>
    <w:p w14:paraId="58D9348B" w14:textId="77777777" w:rsidR="00D85371" w:rsidRPr="00403067" w:rsidRDefault="00D85371" w:rsidP="008A7E9A">
      <w:pPr>
        <w:pStyle w:val="Brdtextmedindrag"/>
        <w:ind w:firstLine="0"/>
      </w:pPr>
    </w:p>
    <w:p w14:paraId="1FC19B1B" w14:textId="061E8554" w:rsidR="00D85371" w:rsidRPr="00403067" w:rsidRDefault="00D85371" w:rsidP="008A7E9A">
      <w:pPr>
        <w:pStyle w:val="Brdtext"/>
      </w:pPr>
      <w:r w:rsidRPr="00403067">
        <w:t>I paragrafen ges tillsynsmyndigheten en möjlighet att i enskilda fall besluta om undantag från lagringsskyldigheten enligt 19 §. Den motsvarar 6 kap.</w:t>
      </w:r>
      <w:r w:rsidR="00A71CA8">
        <w:t xml:space="preserve"> </w:t>
      </w:r>
      <w:r w:rsidRPr="00403067">
        <w:t xml:space="preserve">16 b § LEK (se prop. 2010/11:46 </w:t>
      </w:r>
      <w:bookmarkStart w:id="1873" w:name="_Hlk63254876"/>
      <w:r w:rsidR="00EB24E6">
        <w:t>s. 4</w:t>
      </w:r>
      <w:r w:rsidRPr="00403067">
        <w:t>4 f. och 78</w:t>
      </w:r>
      <w:bookmarkEnd w:id="1873"/>
      <w:r w:rsidRPr="00403067">
        <w:t>). Övervägandena finns i avsnitt 18.2.</w:t>
      </w:r>
    </w:p>
    <w:p w14:paraId="61680FC8" w14:textId="77777777" w:rsidR="00D85371" w:rsidRPr="00D4149E" w:rsidRDefault="00D85371" w:rsidP="008A7E9A">
      <w:pPr>
        <w:pStyle w:val="Brdtext"/>
      </w:pPr>
    </w:p>
    <w:p w14:paraId="7032559A" w14:textId="77777777" w:rsidR="00D85371" w:rsidRDefault="00D85371" w:rsidP="008A7E9A">
      <w:pPr>
        <w:pStyle w:val="Brdtext"/>
        <w:rPr>
          <w:sz w:val="18"/>
          <w:szCs w:val="18"/>
        </w:rPr>
      </w:pPr>
      <w:r w:rsidRPr="00403067">
        <w:rPr>
          <w:b/>
          <w:sz w:val="18"/>
          <w:szCs w:val="18"/>
        </w:rPr>
        <w:t>21 §</w:t>
      </w:r>
      <w:r w:rsidRPr="00403067">
        <w:rPr>
          <w:sz w:val="18"/>
          <w:szCs w:val="18"/>
        </w:rPr>
        <w:t>    Uppgifter som har lagrats enligt 19 § får behandlas endast för att lämnas ut en</w:t>
      </w:r>
      <w:r w:rsidRPr="00403067">
        <w:rPr>
          <w:sz w:val="18"/>
          <w:szCs w:val="18"/>
        </w:rPr>
        <w:softHyphen/>
        <w:t xml:space="preserve">ligt </w:t>
      </w:r>
    </w:p>
    <w:p w14:paraId="560AEF01" w14:textId="77777777" w:rsidR="00D85371" w:rsidRPr="00746CC3" w:rsidRDefault="00D85371" w:rsidP="008A7E9A">
      <w:pPr>
        <w:pStyle w:val="Brdtextmedindrag"/>
        <w:rPr>
          <w:sz w:val="18"/>
          <w:szCs w:val="18"/>
        </w:rPr>
      </w:pPr>
      <w:r w:rsidRPr="00746CC3">
        <w:rPr>
          <w:sz w:val="18"/>
          <w:szCs w:val="18"/>
        </w:rPr>
        <w:t xml:space="preserve">1. 33 § första stycket 2 eller 5, </w:t>
      </w:r>
    </w:p>
    <w:p w14:paraId="7C7FCF27" w14:textId="77777777" w:rsidR="00D85371" w:rsidRPr="00746CC3" w:rsidRDefault="00D85371" w:rsidP="008A7E9A">
      <w:pPr>
        <w:pStyle w:val="Brdtextmedindrag"/>
        <w:rPr>
          <w:sz w:val="18"/>
          <w:szCs w:val="18"/>
        </w:rPr>
      </w:pPr>
      <w:r w:rsidRPr="00746CC3">
        <w:rPr>
          <w:sz w:val="18"/>
          <w:szCs w:val="18"/>
        </w:rPr>
        <w:t xml:space="preserve">2. 27 kap. 19 § rättegångsbalken, eller </w:t>
      </w:r>
    </w:p>
    <w:p w14:paraId="4E3B0A8C" w14:textId="77777777" w:rsidR="00D85371" w:rsidRPr="00746CC3" w:rsidRDefault="00D85371" w:rsidP="008A7E9A">
      <w:pPr>
        <w:pStyle w:val="Brdtextmedindrag"/>
        <w:rPr>
          <w:sz w:val="18"/>
          <w:szCs w:val="18"/>
        </w:rPr>
      </w:pPr>
      <w:r w:rsidRPr="00746CC3">
        <w:rPr>
          <w:sz w:val="18"/>
          <w:szCs w:val="18"/>
        </w:rPr>
        <w:t>3. lagen (2012:278) om inhämtning av uppgifter om elektronisk kommunikation i de brottsbekämpande myndigheternas underrättelseverksamhet.</w:t>
      </w:r>
    </w:p>
    <w:p w14:paraId="4A106E9B" w14:textId="77777777" w:rsidR="00D85371" w:rsidRPr="00403067" w:rsidRDefault="00D85371" w:rsidP="008A7E9A">
      <w:pPr>
        <w:pStyle w:val="Brdtextmedindrag"/>
        <w:ind w:firstLine="0"/>
      </w:pPr>
    </w:p>
    <w:p w14:paraId="737010AA" w14:textId="4055928E" w:rsidR="00D85371" w:rsidRPr="00403067" w:rsidRDefault="00D85371" w:rsidP="008A7E9A">
      <w:pPr>
        <w:pStyle w:val="Brdtext"/>
      </w:pPr>
      <w:r w:rsidRPr="00403067">
        <w:t xml:space="preserve">Paragrafen anger de fall där uppgifter som har lagrats enligt 19 § får behandlas. Den motsvarar </w:t>
      </w:r>
      <w:r>
        <w:t xml:space="preserve">i sak </w:t>
      </w:r>
      <w:r w:rsidRPr="00403067">
        <w:t xml:space="preserve">6 kap. 16 c § LEK (se prop. 2010/11:46 </w:t>
      </w:r>
      <w:bookmarkStart w:id="1874" w:name="_Hlk63284179"/>
      <w:r w:rsidR="00EB24E6">
        <w:t>s. 4</w:t>
      </w:r>
      <w:r w:rsidRPr="00403067">
        <w:t>7 f. och 78 f</w:t>
      </w:r>
      <w:bookmarkEnd w:id="1874"/>
      <w:r w:rsidRPr="00403067">
        <w:t>., bet. 2011/12:JuU8 </w:t>
      </w:r>
      <w:r w:rsidR="00EB24E6">
        <w:t>s. 3</w:t>
      </w:r>
      <w:r w:rsidRPr="00403067" w:rsidDel="00174635">
        <w:t>5</w:t>
      </w:r>
      <w:r w:rsidRPr="00403067">
        <w:t xml:space="preserve"> f. och 87 och prop. 2020/21:72 </w:t>
      </w:r>
      <w:r w:rsidR="00EB24E6">
        <w:t>s. 3</w:t>
      </w:r>
      <w:r w:rsidRPr="00403067">
        <w:t>8 f.</w:t>
      </w:r>
      <w:r>
        <w:t xml:space="preserve"> </w:t>
      </w:r>
      <w:r w:rsidRPr="00403067">
        <w:t>och 72 f.). Övervägandena finns i avsnitt 18.2.</w:t>
      </w:r>
    </w:p>
    <w:p w14:paraId="2D3C3A3A" w14:textId="77777777" w:rsidR="00D85371" w:rsidRPr="00D4149E" w:rsidRDefault="00D85371" w:rsidP="008A7E9A">
      <w:pPr>
        <w:pStyle w:val="Brdtext"/>
      </w:pPr>
    </w:p>
    <w:p w14:paraId="7A928F45" w14:textId="77777777" w:rsidR="00D85371" w:rsidRPr="00403067" w:rsidRDefault="00D85371" w:rsidP="008A7E9A">
      <w:pPr>
        <w:pStyle w:val="Brdtext"/>
        <w:rPr>
          <w:sz w:val="18"/>
          <w:szCs w:val="18"/>
        </w:rPr>
      </w:pPr>
      <w:r w:rsidRPr="00403067">
        <w:rPr>
          <w:b/>
          <w:sz w:val="18"/>
          <w:szCs w:val="18"/>
        </w:rPr>
        <w:t>22 §</w:t>
      </w:r>
      <w:r w:rsidRPr="00403067">
        <w:rPr>
          <w:sz w:val="18"/>
          <w:szCs w:val="18"/>
        </w:rPr>
        <w:t>    Uppgifter som avses i 19 § ska lagras enligt följande:</w:t>
      </w:r>
    </w:p>
    <w:p w14:paraId="638F3FDA" w14:textId="77777777" w:rsidR="00D85371" w:rsidRPr="00403067" w:rsidRDefault="00D85371" w:rsidP="008A7E9A">
      <w:pPr>
        <w:pStyle w:val="Brdtextmedindrag"/>
        <w:rPr>
          <w:sz w:val="18"/>
          <w:szCs w:val="18"/>
        </w:rPr>
      </w:pPr>
      <w:r w:rsidRPr="00403067">
        <w:rPr>
          <w:sz w:val="18"/>
          <w:szCs w:val="18"/>
        </w:rPr>
        <w:t>– Uppgifter som genereras eller behandlas vid telefonitjänst och meddelande</w:t>
      </w:r>
      <w:r w:rsidRPr="00403067">
        <w:rPr>
          <w:sz w:val="18"/>
          <w:szCs w:val="18"/>
        </w:rPr>
        <w:softHyphen/>
        <w:t>hantering via mobil nätanslutningspunkt ska lagras i sex månader. Lokaliserings</w:t>
      </w:r>
      <w:r w:rsidRPr="00403067">
        <w:rPr>
          <w:sz w:val="18"/>
          <w:szCs w:val="18"/>
        </w:rPr>
        <w:softHyphen/>
        <w:t>uppgifter ska dock lagras i endast två månader.</w:t>
      </w:r>
    </w:p>
    <w:p w14:paraId="09917CB8" w14:textId="77777777" w:rsidR="00D85371" w:rsidRPr="00403067" w:rsidRDefault="00D85371" w:rsidP="008A7E9A">
      <w:pPr>
        <w:pStyle w:val="Brdtextmedindrag"/>
        <w:rPr>
          <w:sz w:val="18"/>
          <w:szCs w:val="18"/>
        </w:rPr>
      </w:pPr>
      <w:r w:rsidRPr="00403067">
        <w:rPr>
          <w:sz w:val="18"/>
          <w:szCs w:val="18"/>
        </w:rPr>
        <w:t>– Uppgifter som genereras eller behandlas vid internetåtkomst ska lagras i tio månader. Om uppgifterna identifierar den utrustning där kommunika</w:t>
      </w:r>
      <w:r w:rsidRPr="00403067">
        <w:rPr>
          <w:sz w:val="18"/>
          <w:szCs w:val="18"/>
        </w:rPr>
        <w:softHyphen/>
        <w:t>tionen slutligt avskiljs från den lagringsskyldige till den enskilda abonnenten, ska de dock lagras i endast sex månader.</w:t>
      </w:r>
    </w:p>
    <w:p w14:paraId="2D6A4F40" w14:textId="77777777" w:rsidR="00D85371" w:rsidRPr="00403067" w:rsidRDefault="00D85371" w:rsidP="008A7E9A">
      <w:pPr>
        <w:pStyle w:val="Brdtextmedindrag"/>
        <w:rPr>
          <w:sz w:val="18"/>
          <w:szCs w:val="18"/>
        </w:rPr>
      </w:pPr>
      <w:r w:rsidRPr="00403067">
        <w:rPr>
          <w:sz w:val="18"/>
          <w:szCs w:val="18"/>
        </w:rPr>
        <w:t>Lagringstiden räknas från den dag kommunikationen avslutades.</w:t>
      </w:r>
    </w:p>
    <w:p w14:paraId="626F0AC3" w14:textId="46F7CFCE" w:rsidR="00D85371" w:rsidRPr="00403067" w:rsidRDefault="00D85371" w:rsidP="008A7E9A">
      <w:pPr>
        <w:pStyle w:val="Brdtextmedindrag"/>
        <w:rPr>
          <w:sz w:val="18"/>
          <w:szCs w:val="18"/>
        </w:rPr>
      </w:pPr>
      <w:r w:rsidRPr="00403067">
        <w:rPr>
          <w:sz w:val="18"/>
          <w:szCs w:val="18"/>
        </w:rPr>
        <w:t>När lagringstiden har löpt ut ska den lagringsskyldige genast utplåna uppgif</w:t>
      </w:r>
      <w:r w:rsidR="00DE2539">
        <w:rPr>
          <w:sz w:val="18"/>
          <w:szCs w:val="18"/>
        </w:rPr>
        <w:softHyphen/>
      </w:r>
      <w:r w:rsidRPr="00403067">
        <w:rPr>
          <w:sz w:val="18"/>
          <w:szCs w:val="18"/>
        </w:rPr>
        <w:t>ter</w:t>
      </w:r>
      <w:r w:rsidR="00DE2539">
        <w:rPr>
          <w:sz w:val="18"/>
          <w:szCs w:val="18"/>
        </w:rPr>
        <w:softHyphen/>
      </w:r>
      <w:r w:rsidRPr="00403067">
        <w:rPr>
          <w:sz w:val="18"/>
          <w:szCs w:val="18"/>
        </w:rPr>
        <w:t xml:space="preserve">na. Om en begäran om utlämnande </w:t>
      </w:r>
      <w:r w:rsidRPr="00C50551">
        <w:rPr>
          <w:sz w:val="18"/>
          <w:szCs w:val="18"/>
        </w:rPr>
        <w:t>i fall som avses i 21</w:t>
      </w:r>
      <w:r w:rsidR="00AC46C6">
        <w:rPr>
          <w:sz w:val="18"/>
          <w:szCs w:val="18"/>
        </w:rPr>
        <w:t> </w:t>
      </w:r>
      <w:r w:rsidRPr="00C50551">
        <w:rPr>
          <w:sz w:val="18"/>
          <w:szCs w:val="18"/>
        </w:rPr>
        <w:t xml:space="preserve">§ </w:t>
      </w:r>
      <w:r w:rsidRPr="00403067">
        <w:rPr>
          <w:sz w:val="18"/>
          <w:szCs w:val="18"/>
        </w:rPr>
        <w:t>har kommit in eller ett föreläggande enligt 27 kap. 16 § rättegångsbalken att bevara en viss lagrad uppgift har meddelats innan lagringstiden löpt ut, ska den lagringsskyldige dock fortsätta lagra uppgifter</w:t>
      </w:r>
      <w:r>
        <w:rPr>
          <w:sz w:val="18"/>
          <w:szCs w:val="18"/>
        </w:rPr>
        <w:softHyphen/>
      </w:r>
      <w:r w:rsidRPr="00403067">
        <w:rPr>
          <w:sz w:val="18"/>
          <w:szCs w:val="18"/>
        </w:rPr>
        <w:t>na till dess att de har lämnats ut eller tiden för bevarande har löpt ut. Därefter ska uppgifterna genast utplånas.</w:t>
      </w:r>
    </w:p>
    <w:p w14:paraId="58FCC3BD" w14:textId="77777777" w:rsidR="00D85371" w:rsidRPr="00D4149E" w:rsidRDefault="00D85371" w:rsidP="008A7E9A">
      <w:pPr>
        <w:pStyle w:val="Brdtextmedindrag"/>
        <w:ind w:firstLine="0"/>
      </w:pPr>
    </w:p>
    <w:p w14:paraId="73EE0EE3" w14:textId="5BEDAB53" w:rsidR="00D85371" w:rsidRPr="00403067" w:rsidRDefault="00D85371" w:rsidP="008A7E9A">
      <w:pPr>
        <w:pStyle w:val="Brdtext"/>
      </w:pPr>
      <w:r w:rsidRPr="00403067">
        <w:lastRenderedPageBreak/>
        <w:t>Paragrafen anger lagringstiden och de åtgärder som ska vidtas vid lag</w:t>
      </w:r>
      <w:r>
        <w:softHyphen/>
      </w:r>
      <w:r w:rsidRPr="00403067">
        <w:t xml:space="preserve">ringstidens slut. Den motsvarar </w:t>
      </w:r>
      <w:r>
        <w:t xml:space="preserve">i sak </w:t>
      </w:r>
      <w:r w:rsidRPr="00403067">
        <w:t xml:space="preserve">6 kap. 16 d § första–tredje styckena LEK (se prop. 2010/11:46 </w:t>
      </w:r>
      <w:r w:rsidR="00EB24E6">
        <w:t>s. 3</w:t>
      </w:r>
      <w:r w:rsidRPr="00403067">
        <w:t xml:space="preserve">7 f. och 79 f., prop. 2018/19:86 </w:t>
      </w:r>
      <w:r w:rsidR="00EB24E6">
        <w:t>s. 4</w:t>
      </w:r>
      <w:r w:rsidRPr="00403067">
        <w:t xml:space="preserve">7 f. och 113 f. och prop. 2020/21:72 </w:t>
      </w:r>
      <w:r w:rsidR="00EB24E6">
        <w:t>s. 2</w:t>
      </w:r>
      <w:r w:rsidRPr="00403067">
        <w:t>1 f. och 73). Övervägandena finns i av</w:t>
      </w:r>
      <w:r w:rsidR="00A71CA8">
        <w:softHyphen/>
      </w:r>
      <w:r w:rsidRPr="00403067">
        <w:t>snitt 18.2.</w:t>
      </w:r>
    </w:p>
    <w:p w14:paraId="0EBE0385" w14:textId="77777777" w:rsidR="00D85371" w:rsidRPr="00B4247A" w:rsidRDefault="00D85371" w:rsidP="008A7E9A">
      <w:pPr>
        <w:pStyle w:val="Brdtextmedindrag"/>
      </w:pPr>
      <w:r w:rsidRPr="00B4247A">
        <w:t>I 26</w:t>
      </w:r>
      <w:r>
        <w:t> </w:t>
      </w:r>
      <w:r w:rsidRPr="00B4247A">
        <w:t>§</w:t>
      </w:r>
      <w:r>
        <w:t> </w:t>
      </w:r>
      <w:r w:rsidRPr="00B4247A">
        <w:t>2 upplyses om möjligheten för regeringen eller den myndighet som regeringen bestämmer att med stöd av 8</w:t>
      </w:r>
      <w:r>
        <w:t> </w:t>
      </w:r>
      <w:r w:rsidRPr="00B4247A">
        <w:t>kap.</w:t>
      </w:r>
      <w:r>
        <w:t> </w:t>
      </w:r>
      <w:r w:rsidRPr="00B4247A">
        <w:t>7</w:t>
      </w:r>
      <w:r>
        <w:t> </w:t>
      </w:r>
      <w:r w:rsidRPr="00B4247A">
        <w:t>§ regeringsformen meddela närmare föreskrifter om lagringstiden</w:t>
      </w:r>
      <w:r>
        <w:t>.</w:t>
      </w:r>
    </w:p>
    <w:p w14:paraId="2A99ABE8" w14:textId="77777777" w:rsidR="00D85371" w:rsidRPr="00D4149E" w:rsidRDefault="00D85371" w:rsidP="008A7E9A">
      <w:pPr>
        <w:pStyle w:val="Brdtext"/>
      </w:pPr>
    </w:p>
    <w:p w14:paraId="6464ABA9" w14:textId="77777777" w:rsidR="00D85371" w:rsidRPr="00403067" w:rsidRDefault="00D85371" w:rsidP="008A7E9A">
      <w:pPr>
        <w:pStyle w:val="Brdtext"/>
        <w:rPr>
          <w:sz w:val="18"/>
          <w:szCs w:val="18"/>
        </w:rPr>
      </w:pPr>
      <w:r w:rsidRPr="00403067">
        <w:rPr>
          <w:b/>
          <w:sz w:val="18"/>
          <w:szCs w:val="18"/>
        </w:rPr>
        <w:t>2</w:t>
      </w:r>
      <w:r>
        <w:rPr>
          <w:b/>
          <w:sz w:val="18"/>
          <w:szCs w:val="18"/>
        </w:rPr>
        <w:t>3</w:t>
      </w:r>
      <w:r w:rsidRPr="00403067">
        <w:rPr>
          <w:b/>
          <w:sz w:val="18"/>
          <w:szCs w:val="18"/>
        </w:rPr>
        <w:t> §</w:t>
      </w:r>
      <w:r w:rsidRPr="00403067">
        <w:rPr>
          <w:sz w:val="18"/>
          <w:szCs w:val="18"/>
        </w:rPr>
        <w:t>    Den som enligt 19 § ska lagra uppgifter har rätt till ersätt</w:t>
      </w:r>
      <w:r w:rsidRPr="00403067">
        <w:rPr>
          <w:spacing w:val="-2"/>
          <w:sz w:val="18"/>
          <w:szCs w:val="18"/>
        </w:rPr>
        <w:t>ning för kostnader som uppstår när lagrade uppgifter lämnas ut. Ersättning</w:t>
      </w:r>
      <w:r w:rsidRPr="00403067">
        <w:rPr>
          <w:sz w:val="18"/>
          <w:szCs w:val="18"/>
        </w:rPr>
        <w:t>en ska betalas av den myn</w:t>
      </w:r>
      <w:r w:rsidRPr="00403067">
        <w:rPr>
          <w:sz w:val="18"/>
          <w:szCs w:val="18"/>
        </w:rPr>
        <w:softHyphen/>
        <w:t>dighet som har begärt uppgifterna.</w:t>
      </w:r>
    </w:p>
    <w:p w14:paraId="051A5E12" w14:textId="77777777" w:rsidR="00D85371" w:rsidRPr="00403067" w:rsidRDefault="00D85371" w:rsidP="008A7E9A">
      <w:pPr>
        <w:pStyle w:val="Brdtextmedindrag"/>
        <w:ind w:firstLine="0"/>
      </w:pPr>
    </w:p>
    <w:p w14:paraId="5F978CB0" w14:textId="1D588341" w:rsidR="00D85371" w:rsidRPr="00403067" w:rsidRDefault="00D85371" w:rsidP="008A7E9A">
      <w:pPr>
        <w:pStyle w:val="Brdtext"/>
      </w:pPr>
      <w:r w:rsidRPr="00403067">
        <w:t>Paragrafen reglerar rätten till ersättning för kostnader som uppstår när lag</w:t>
      </w:r>
      <w:r>
        <w:softHyphen/>
      </w:r>
      <w:r w:rsidRPr="00403067">
        <w:t xml:space="preserve">rade uppgifter lämnas ut. Den motsvarar 6 kap. 16 e § första stycket LEK (se prop. 2010/11:46 </w:t>
      </w:r>
      <w:r w:rsidR="00EB24E6">
        <w:t>s. 6</w:t>
      </w:r>
      <w:r w:rsidRPr="00403067">
        <w:t>5 f. och 80). Övervägandena finns i avsnitt 18.2.</w:t>
      </w:r>
    </w:p>
    <w:p w14:paraId="53FD25F6" w14:textId="77777777" w:rsidR="00D85371" w:rsidRPr="00A82F48" w:rsidRDefault="00D85371" w:rsidP="008A7E9A">
      <w:pPr>
        <w:pStyle w:val="Brdtextmedindrag"/>
      </w:pPr>
      <w:r w:rsidRPr="00A82F48">
        <w:t>I 26</w:t>
      </w:r>
      <w:r>
        <w:t> </w:t>
      </w:r>
      <w:r w:rsidRPr="00A82F48">
        <w:t>§</w:t>
      </w:r>
      <w:r>
        <w:t> </w:t>
      </w:r>
      <w:r w:rsidRPr="00A82F48">
        <w:t>3 upplyses om möjligheten för regeringen eller den myndighet som regeringen bestämmer att med stöd av 8</w:t>
      </w:r>
      <w:r>
        <w:t> </w:t>
      </w:r>
      <w:r w:rsidRPr="00A82F48">
        <w:t>kap.</w:t>
      </w:r>
      <w:r>
        <w:t> </w:t>
      </w:r>
      <w:r w:rsidRPr="00A82F48">
        <w:t>7</w:t>
      </w:r>
      <w:r>
        <w:t> </w:t>
      </w:r>
      <w:r w:rsidRPr="00A82F48">
        <w:t>§ regeringsformen meddela närmare föreskrifter om ersättningen</w:t>
      </w:r>
      <w:r>
        <w:t>.</w:t>
      </w:r>
    </w:p>
    <w:p w14:paraId="31A62908" w14:textId="77777777" w:rsidR="00D85371" w:rsidRPr="00D4149E" w:rsidRDefault="00D85371" w:rsidP="008A7E9A">
      <w:pPr>
        <w:pStyle w:val="Brdtext"/>
      </w:pPr>
    </w:p>
    <w:p w14:paraId="4E80E981" w14:textId="77777777" w:rsidR="00D85371" w:rsidRPr="00403067" w:rsidRDefault="00D85371" w:rsidP="008A7E9A">
      <w:pPr>
        <w:pStyle w:val="Brdtext"/>
        <w:rPr>
          <w:sz w:val="18"/>
          <w:szCs w:val="18"/>
        </w:rPr>
      </w:pPr>
      <w:r w:rsidRPr="00403067">
        <w:rPr>
          <w:b/>
          <w:sz w:val="18"/>
          <w:szCs w:val="18"/>
        </w:rPr>
        <w:t>2</w:t>
      </w:r>
      <w:r>
        <w:rPr>
          <w:b/>
          <w:sz w:val="18"/>
          <w:szCs w:val="18"/>
        </w:rPr>
        <w:t>4</w:t>
      </w:r>
      <w:r w:rsidRPr="00403067">
        <w:rPr>
          <w:b/>
          <w:sz w:val="18"/>
          <w:szCs w:val="18"/>
        </w:rPr>
        <w:t> §</w:t>
      </w:r>
      <w:r w:rsidRPr="00403067">
        <w:rPr>
          <w:sz w:val="18"/>
          <w:szCs w:val="18"/>
        </w:rPr>
        <w:t xml:space="preserve">    Den som enligt 19 § ska lagra uppgifter ska bedriva </w:t>
      </w:r>
      <w:r>
        <w:rPr>
          <w:sz w:val="18"/>
          <w:szCs w:val="18"/>
        </w:rPr>
        <w:t xml:space="preserve">sin </w:t>
      </w:r>
      <w:r w:rsidRPr="00403067">
        <w:rPr>
          <w:sz w:val="18"/>
          <w:szCs w:val="18"/>
        </w:rPr>
        <w:t>verksamhet så att upp</w:t>
      </w:r>
      <w:r w:rsidRPr="00403067">
        <w:rPr>
          <w:sz w:val="18"/>
          <w:szCs w:val="18"/>
        </w:rPr>
        <w:softHyphen/>
        <w:t>gifterna utan dröjsmål kan lämnas ut och så att verkställandet av utlämnandet inte röjs. Uppgifterna ska göras tillgängliga på ett sådant sätt att informationen enkelt kan tas om hand.</w:t>
      </w:r>
    </w:p>
    <w:p w14:paraId="428ACC49" w14:textId="77777777" w:rsidR="00D85371" w:rsidRPr="00403067" w:rsidRDefault="00D85371" w:rsidP="008A7E9A">
      <w:pPr>
        <w:pStyle w:val="Brdtextmedindrag"/>
        <w:ind w:firstLine="0"/>
      </w:pPr>
    </w:p>
    <w:p w14:paraId="61CBDEDD" w14:textId="31AD19DF" w:rsidR="00D85371" w:rsidRPr="00403067" w:rsidRDefault="00D85371" w:rsidP="008A7E9A">
      <w:pPr>
        <w:pStyle w:val="Brdtext"/>
      </w:pPr>
      <w:r w:rsidRPr="00403067">
        <w:t>I paragrafen anges de krav som ställs på den lagringsskyldige när upp</w:t>
      </w:r>
      <w:r>
        <w:softHyphen/>
      </w:r>
      <w:r w:rsidRPr="00403067">
        <w:t xml:space="preserve">gifterna ska lämnas ut. Den motsvarar i sak 6 kap. 16 f § LEK (se prop. 2010/11:46 </w:t>
      </w:r>
      <w:bookmarkStart w:id="1875" w:name="_Hlk63285790"/>
      <w:r w:rsidR="00EB24E6">
        <w:t>s. 4</w:t>
      </w:r>
      <w:r w:rsidRPr="00403067">
        <w:t>9 f. och 80 f.</w:t>
      </w:r>
      <w:bookmarkEnd w:id="1875"/>
      <w:r w:rsidRPr="00403067">
        <w:t>). Övervägandena finns i avsnitt 18.2.</w:t>
      </w:r>
    </w:p>
    <w:p w14:paraId="6531B606" w14:textId="77777777" w:rsidR="00D85371" w:rsidRDefault="00D85371" w:rsidP="008A7E9A">
      <w:pPr>
        <w:pStyle w:val="Brdtextmedindrag"/>
        <w:ind w:firstLine="0"/>
      </w:pPr>
    </w:p>
    <w:p w14:paraId="3F20FA0B" w14:textId="77777777" w:rsidR="00D85371" w:rsidRPr="00403067" w:rsidRDefault="00D85371" w:rsidP="008A7E9A">
      <w:pPr>
        <w:pStyle w:val="Brdtextmedindrag"/>
        <w:ind w:firstLine="0"/>
        <w:rPr>
          <w:sz w:val="18"/>
          <w:szCs w:val="18"/>
        </w:rPr>
      </w:pPr>
      <w:r w:rsidRPr="00403067">
        <w:rPr>
          <w:b/>
          <w:sz w:val="18"/>
          <w:szCs w:val="18"/>
        </w:rPr>
        <w:t>2</w:t>
      </w:r>
      <w:r>
        <w:rPr>
          <w:b/>
          <w:sz w:val="18"/>
          <w:szCs w:val="18"/>
        </w:rPr>
        <w:t>5</w:t>
      </w:r>
      <w:r w:rsidRPr="00403067">
        <w:rPr>
          <w:b/>
          <w:sz w:val="18"/>
          <w:szCs w:val="18"/>
        </w:rPr>
        <w:t> §</w:t>
      </w:r>
      <w:r w:rsidRPr="00403067">
        <w:rPr>
          <w:sz w:val="18"/>
          <w:szCs w:val="18"/>
        </w:rPr>
        <w:t xml:space="preserve">    Om någon som bedriver verksamhet som </w:t>
      </w:r>
      <w:r>
        <w:rPr>
          <w:sz w:val="18"/>
          <w:szCs w:val="18"/>
        </w:rPr>
        <w:t xml:space="preserve">ska anmälas </w:t>
      </w:r>
      <w:r w:rsidRPr="00403067">
        <w:rPr>
          <w:sz w:val="18"/>
          <w:szCs w:val="18"/>
        </w:rPr>
        <w:t>enligt 2 kap. 1 §</w:t>
      </w:r>
      <w:r>
        <w:rPr>
          <w:sz w:val="18"/>
          <w:szCs w:val="18"/>
        </w:rPr>
        <w:t>,</w:t>
      </w:r>
      <w:r w:rsidRPr="00403067">
        <w:rPr>
          <w:sz w:val="18"/>
          <w:szCs w:val="18"/>
        </w:rPr>
        <w:t xml:space="preserve"> har förelagts enligt 27 kap. 16 § rättegångsbalken att bevara en viss lagrad uppgift</w:t>
      </w:r>
      <w:r>
        <w:rPr>
          <w:sz w:val="18"/>
          <w:szCs w:val="18"/>
        </w:rPr>
        <w:t>,</w:t>
      </w:r>
      <w:r w:rsidRPr="00403067">
        <w:rPr>
          <w:sz w:val="18"/>
          <w:szCs w:val="18"/>
        </w:rPr>
        <w:t xml:space="preserve"> </w:t>
      </w:r>
      <w:r>
        <w:rPr>
          <w:sz w:val="18"/>
          <w:szCs w:val="18"/>
        </w:rPr>
        <w:t>ska</w:t>
      </w:r>
      <w:r w:rsidRPr="00403067">
        <w:rPr>
          <w:sz w:val="18"/>
          <w:szCs w:val="18"/>
        </w:rPr>
        <w:t xml:space="preserve"> 8 kap. 5 § samt 2</w:t>
      </w:r>
      <w:r>
        <w:rPr>
          <w:sz w:val="18"/>
          <w:szCs w:val="18"/>
        </w:rPr>
        <w:t>3</w:t>
      </w:r>
      <w:r w:rsidRPr="00403067">
        <w:rPr>
          <w:sz w:val="18"/>
          <w:szCs w:val="18"/>
        </w:rPr>
        <w:t> och 2</w:t>
      </w:r>
      <w:r>
        <w:rPr>
          <w:sz w:val="18"/>
          <w:szCs w:val="18"/>
        </w:rPr>
        <w:t>4</w:t>
      </w:r>
      <w:r w:rsidRPr="00403067">
        <w:rPr>
          <w:sz w:val="18"/>
          <w:szCs w:val="18"/>
        </w:rPr>
        <w:t xml:space="preserve"> §§ </w:t>
      </w:r>
      <w:r>
        <w:rPr>
          <w:sz w:val="18"/>
          <w:szCs w:val="18"/>
        </w:rPr>
        <w:t xml:space="preserve">i </w:t>
      </w:r>
      <w:r w:rsidRPr="00403067">
        <w:rPr>
          <w:sz w:val="18"/>
          <w:szCs w:val="18"/>
        </w:rPr>
        <w:t xml:space="preserve">detta kapitel </w:t>
      </w:r>
      <w:r>
        <w:rPr>
          <w:sz w:val="18"/>
          <w:szCs w:val="18"/>
        </w:rPr>
        <w:t xml:space="preserve">tillämpas </w:t>
      </w:r>
      <w:r w:rsidRPr="00403067">
        <w:rPr>
          <w:sz w:val="18"/>
          <w:szCs w:val="18"/>
        </w:rPr>
        <w:t xml:space="preserve">på motsvarande sätt </w:t>
      </w:r>
      <w:r>
        <w:rPr>
          <w:sz w:val="18"/>
          <w:szCs w:val="18"/>
        </w:rPr>
        <w:t>avseende</w:t>
      </w:r>
      <w:r w:rsidRPr="00403067">
        <w:rPr>
          <w:sz w:val="18"/>
          <w:szCs w:val="18"/>
        </w:rPr>
        <w:t xml:space="preserve"> den uppgift som ska bevaras.</w:t>
      </w:r>
    </w:p>
    <w:p w14:paraId="6F25471E" w14:textId="77777777" w:rsidR="00D85371" w:rsidRPr="00403067" w:rsidRDefault="00D85371" w:rsidP="008A7E9A">
      <w:pPr>
        <w:pStyle w:val="Brdtextmedindrag"/>
        <w:ind w:firstLine="0"/>
      </w:pPr>
    </w:p>
    <w:p w14:paraId="042642E9" w14:textId="3366A2AC" w:rsidR="00D85371" w:rsidRPr="00F36F1D" w:rsidRDefault="00D85371" w:rsidP="008A7E9A">
      <w:pPr>
        <w:pStyle w:val="Brdtext"/>
      </w:pPr>
      <w:r w:rsidRPr="00403067">
        <w:t xml:space="preserve">Paragrafen utökar tillämpningsområdet </w:t>
      </w:r>
      <w:r>
        <w:t xml:space="preserve">för </w:t>
      </w:r>
      <w:r w:rsidRPr="00403067">
        <w:t xml:space="preserve">vissa bestämmelser enligt denna lag till uppgifter som ska bevaras enligt ett föreläggande enligt 27 kap. 16 § rättegångsbalken. Den motsvarar </w:t>
      </w:r>
      <w:r>
        <w:t xml:space="preserve">i sak </w:t>
      </w:r>
      <w:r w:rsidRPr="00403067">
        <w:t xml:space="preserve">6 kap. 16 g § LEK (se prop. 2020/21:72 </w:t>
      </w:r>
      <w:r w:rsidR="00EB24E6">
        <w:t>s. 3</w:t>
      </w:r>
      <w:r w:rsidRPr="00403067">
        <w:t>0 f. och 73 f.). Övervägandena finns i avsnitt 18.2.</w:t>
      </w:r>
    </w:p>
    <w:p w14:paraId="4AE1A59B" w14:textId="77777777" w:rsidR="00D85371" w:rsidRPr="00403067" w:rsidRDefault="00D85371" w:rsidP="008A7E9A">
      <w:pPr>
        <w:pStyle w:val="Brdtextmedindrag"/>
        <w:ind w:firstLine="0"/>
      </w:pPr>
    </w:p>
    <w:p w14:paraId="4D9B17A8" w14:textId="77777777" w:rsidR="00D85371" w:rsidRPr="00403067" w:rsidRDefault="00D85371" w:rsidP="008A7E9A">
      <w:pPr>
        <w:pStyle w:val="Brdtextmedindrag"/>
        <w:ind w:firstLine="0"/>
        <w:rPr>
          <w:sz w:val="18"/>
          <w:szCs w:val="18"/>
        </w:rPr>
      </w:pPr>
      <w:r w:rsidRPr="00403067">
        <w:rPr>
          <w:b/>
          <w:bCs/>
          <w:sz w:val="18"/>
          <w:szCs w:val="18"/>
        </w:rPr>
        <w:t>26 §</w:t>
      </w:r>
      <w:r w:rsidRPr="00403067">
        <w:rPr>
          <w:sz w:val="18"/>
          <w:szCs w:val="18"/>
        </w:rPr>
        <w:t>    Regeringen eller den myndighet som regeringen bestämmer kan med stöd av 8 kap. 7 § regeringsformen meddela närmare föreskrifter om</w:t>
      </w:r>
    </w:p>
    <w:p w14:paraId="51E75488" w14:textId="77777777" w:rsidR="00D85371" w:rsidRPr="00403067" w:rsidRDefault="00D85371" w:rsidP="008A7E9A">
      <w:pPr>
        <w:pStyle w:val="Brdtextmedindrag"/>
        <w:rPr>
          <w:sz w:val="18"/>
          <w:szCs w:val="18"/>
        </w:rPr>
      </w:pPr>
      <w:r w:rsidRPr="00403067">
        <w:rPr>
          <w:sz w:val="18"/>
          <w:szCs w:val="18"/>
        </w:rPr>
        <w:t>1. vilka uppgifter som ska lagras enligt 19 §,</w:t>
      </w:r>
    </w:p>
    <w:p w14:paraId="32A2D0B4" w14:textId="77777777" w:rsidR="00D85371" w:rsidRPr="00403067" w:rsidRDefault="00D85371" w:rsidP="008A7E9A">
      <w:pPr>
        <w:pStyle w:val="Brdtextmedindrag"/>
        <w:rPr>
          <w:sz w:val="18"/>
          <w:szCs w:val="18"/>
        </w:rPr>
      </w:pPr>
      <w:r w:rsidRPr="00403067">
        <w:rPr>
          <w:sz w:val="18"/>
          <w:szCs w:val="18"/>
        </w:rPr>
        <w:t>2. lagringstiden enligt 22 § första stycket, och</w:t>
      </w:r>
    </w:p>
    <w:p w14:paraId="2B2D676D" w14:textId="77777777" w:rsidR="00D85371" w:rsidRPr="00403067" w:rsidRDefault="00D85371" w:rsidP="008A7E9A">
      <w:pPr>
        <w:pStyle w:val="Brdtextmedindrag"/>
        <w:rPr>
          <w:sz w:val="18"/>
          <w:szCs w:val="18"/>
        </w:rPr>
      </w:pPr>
      <w:r w:rsidRPr="00403067">
        <w:rPr>
          <w:sz w:val="18"/>
          <w:szCs w:val="18"/>
        </w:rPr>
        <w:t>3. ersättningen enligt 2</w:t>
      </w:r>
      <w:r>
        <w:rPr>
          <w:sz w:val="18"/>
          <w:szCs w:val="18"/>
        </w:rPr>
        <w:t>3</w:t>
      </w:r>
      <w:r w:rsidRPr="00403067">
        <w:rPr>
          <w:sz w:val="18"/>
          <w:szCs w:val="18"/>
        </w:rPr>
        <w:t> §.</w:t>
      </w:r>
    </w:p>
    <w:p w14:paraId="07E598DE" w14:textId="77777777" w:rsidR="00D85371" w:rsidRPr="00D4149E" w:rsidRDefault="00D85371" w:rsidP="008A7E9A">
      <w:pPr>
        <w:pStyle w:val="Brdtextmedindrag"/>
        <w:ind w:firstLine="0"/>
      </w:pPr>
    </w:p>
    <w:p w14:paraId="0E262F14" w14:textId="77777777" w:rsidR="00D85371" w:rsidRPr="00403067" w:rsidRDefault="00D85371" w:rsidP="008A7E9A">
      <w:pPr>
        <w:pStyle w:val="Brdtextmedindrag"/>
        <w:ind w:firstLine="0"/>
      </w:pPr>
      <w:r w:rsidRPr="00403067">
        <w:t xml:space="preserve">Paragrafen </w:t>
      </w:r>
      <w:r>
        <w:t>upplyser om möjligheten att meddela föreskrifter på lägre nivå än lag</w:t>
      </w:r>
      <w:r w:rsidRPr="00403067">
        <w:t>. Övervägandena finns i avsnitt 18.2 och 18.3.</w:t>
      </w:r>
    </w:p>
    <w:p w14:paraId="69E8CF1B" w14:textId="3224DE6E" w:rsidR="00D85371" w:rsidRPr="00403067" w:rsidRDefault="00D85371" w:rsidP="008A7E9A">
      <w:pPr>
        <w:pStyle w:val="Brdtextmedindrag"/>
      </w:pPr>
      <w:r w:rsidRPr="00403067">
        <w:rPr>
          <w:i/>
          <w:iCs/>
        </w:rPr>
        <w:t>Punkten 1</w:t>
      </w:r>
      <w:r w:rsidRPr="00403067">
        <w:t xml:space="preserve"> motsvarar 6 kap. 16 a § femte stycket, </w:t>
      </w:r>
      <w:r w:rsidRPr="00403067">
        <w:rPr>
          <w:i/>
          <w:iCs/>
        </w:rPr>
        <w:t xml:space="preserve">punkten 2 </w:t>
      </w:r>
      <w:r w:rsidRPr="00403067">
        <w:t xml:space="preserve">motsvarar 6 kap. 16 d § fjärde stycket och </w:t>
      </w:r>
      <w:r w:rsidRPr="00403067">
        <w:rPr>
          <w:i/>
          <w:iCs/>
        </w:rPr>
        <w:t xml:space="preserve">punkten 3 </w:t>
      </w:r>
      <w:r w:rsidRPr="00403067">
        <w:t xml:space="preserve">motsvarar 6 kap. 16 e § andra stycket LEK (se prop. 2010/11:46 </w:t>
      </w:r>
      <w:r w:rsidR="00EB24E6">
        <w:t>s. 2</w:t>
      </w:r>
      <w:r w:rsidRPr="00403067">
        <w:t xml:space="preserve">3 f. och 76 f. och prop. 2018/19:86 </w:t>
      </w:r>
      <w:r w:rsidR="00EB24E6">
        <w:t>s. 3</w:t>
      </w:r>
      <w:r w:rsidRPr="00403067">
        <w:t>6 f. och 113 f.).</w:t>
      </w:r>
    </w:p>
    <w:p w14:paraId="235E2B88" w14:textId="77777777" w:rsidR="00D85371" w:rsidRPr="00403067" w:rsidRDefault="00D85371" w:rsidP="008A7E9A">
      <w:pPr>
        <w:pStyle w:val="Rubrik4utannumrering"/>
      </w:pPr>
      <w:r w:rsidRPr="00403067">
        <w:lastRenderedPageBreak/>
        <w:t>Förbud mot avlyssning m.m.</w:t>
      </w:r>
    </w:p>
    <w:p w14:paraId="6EB8C962" w14:textId="77777777" w:rsidR="00D85371" w:rsidRPr="00403067" w:rsidRDefault="00D85371" w:rsidP="008A7E9A">
      <w:pPr>
        <w:pStyle w:val="Brdtext"/>
        <w:rPr>
          <w:sz w:val="18"/>
          <w:szCs w:val="18"/>
        </w:rPr>
      </w:pPr>
      <w:r w:rsidRPr="00403067">
        <w:rPr>
          <w:b/>
          <w:sz w:val="18"/>
          <w:szCs w:val="18"/>
        </w:rPr>
        <w:t>27 §</w:t>
      </w:r>
      <w:r w:rsidRPr="00403067">
        <w:rPr>
          <w:sz w:val="18"/>
          <w:szCs w:val="18"/>
        </w:rPr>
        <w:t>    Utöver</w:t>
      </w:r>
      <w:r w:rsidRPr="00403067" w:rsidDel="00C166F0">
        <w:rPr>
          <w:sz w:val="18"/>
          <w:szCs w:val="18"/>
        </w:rPr>
        <w:t xml:space="preserve"> </w:t>
      </w:r>
      <w:r>
        <w:rPr>
          <w:sz w:val="18"/>
          <w:szCs w:val="18"/>
        </w:rPr>
        <w:t>vad</w:t>
      </w:r>
      <w:r w:rsidRPr="00403067">
        <w:rPr>
          <w:sz w:val="18"/>
          <w:szCs w:val="18"/>
        </w:rPr>
        <w:t xml:space="preserve"> som anges i 1–3 och 31 §§ får inte någon annan än berörda användare ta del av eller på något annat sätt behandla uppgifter i ett elektroniskt meddelande som överförs i ett allmänt elektroniskt kommunikationsnät eller med en allmänt tillgänglig elektronisk kommunikationstjänst, eller trafikuppgifter som hör till detta meddelande, om inte </w:t>
      </w:r>
      <w:r>
        <w:rPr>
          <w:sz w:val="18"/>
          <w:szCs w:val="18"/>
        </w:rPr>
        <w:t>någon</w:t>
      </w:r>
      <w:r w:rsidRPr="00403067">
        <w:rPr>
          <w:sz w:val="18"/>
          <w:szCs w:val="18"/>
        </w:rPr>
        <w:t xml:space="preserve"> av användarna har samtyckt till behandlingen.</w:t>
      </w:r>
    </w:p>
    <w:p w14:paraId="4212B1A8" w14:textId="77777777" w:rsidR="00D85371" w:rsidRPr="00403067" w:rsidRDefault="00D85371" w:rsidP="008A7E9A">
      <w:pPr>
        <w:pStyle w:val="Brdtextmedindrag"/>
        <w:rPr>
          <w:sz w:val="18"/>
          <w:szCs w:val="18"/>
        </w:rPr>
      </w:pPr>
      <w:r w:rsidRPr="00403067">
        <w:rPr>
          <w:sz w:val="18"/>
          <w:szCs w:val="18"/>
        </w:rPr>
        <w:t>Detta hindrar inte</w:t>
      </w:r>
    </w:p>
    <w:p w14:paraId="62365A03" w14:textId="77777777" w:rsidR="00D85371" w:rsidRPr="00403067" w:rsidRDefault="00D85371" w:rsidP="008A7E9A">
      <w:pPr>
        <w:pStyle w:val="Brdtextmedindrag"/>
        <w:rPr>
          <w:sz w:val="18"/>
          <w:szCs w:val="18"/>
        </w:rPr>
      </w:pPr>
      <w:r w:rsidRPr="00403067">
        <w:rPr>
          <w:sz w:val="18"/>
          <w:szCs w:val="18"/>
        </w:rPr>
        <w:t>1. lagring som är automatisk, mellanliggande och tillfällig, om den är nöd</w:t>
      </w:r>
      <w:r w:rsidRPr="00403067">
        <w:rPr>
          <w:sz w:val="18"/>
          <w:szCs w:val="18"/>
        </w:rPr>
        <w:softHyphen/>
        <w:t>vändig för överföring av ett elektroniskt meddelande</w:t>
      </w:r>
      <w:r>
        <w:rPr>
          <w:sz w:val="18"/>
          <w:szCs w:val="18"/>
        </w:rPr>
        <w:t>,</w:t>
      </w:r>
      <w:r w:rsidRPr="00403067">
        <w:rPr>
          <w:sz w:val="18"/>
          <w:szCs w:val="18"/>
        </w:rPr>
        <w:t xml:space="preserve"> eller </w:t>
      </w:r>
      <w:r>
        <w:rPr>
          <w:sz w:val="18"/>
          <w:szCs w:val="18"/>
        </w:rPr>
        <w:t xml:space="preserve">sådan lagring </w:t>
      </w:r>
      <w:r w:rsidRPr="00403067">
        <w:rPr>
          <w:sz w:val="18"/>
          <w:szCs w:val="18"/>
        </w:rPr>
        <w:t xml:space="preserve">i den utsträckning </w:t>
      </w:r>
      <w:r>
        <w:rPr>
          <w:sz w:val="18"/>
          <w:szCs w:val="18"/>
        </w:rPr>
        <w:t xml:space="preserve">som den </w:t>
      </w:r>
      <w:r w:rsidRPr="00403067">
        <w:rPr>
          <w:sz w:val="18"/>
          <w:szCs w:val="18"/>
        </w:rPr>
        <w:t>är nödvändig för driften av ett elektroniskt kommunikationsnät eller en elektronisk kommunikationstjänst,</w:t>
      </w:r>
    </w:p>
    <w:p w14:paraId="5A281914" w14:textId="4CCAC201" w:rsidR="00D85371" w:rsidRPr="00403067" w:rsidRDefault="00D85371" w:rsidP="008A7E9A">
      <w:pPr>
        <w:pStyle w:val="Brdtextmedindrag"/>
        <w:rPr>
          <w:sz w:val="18"/>
          <w:szCs w:val="18"/>
        </w:rPr>
      </w:pPr>
      <w:r w:rsidRPr="00403067">
        <w:rPr>
          <w:sz w:val="18"/>
          <w:szCs w:val="18"/>
        </w:rPr>
        <w:t>2. att andra får tillgång till innehållet i ett elektroniskt meddelande, om innehållet ändå är allmänt tillgängligt</w:t>
      </w:r>
      <w:r>
        <w:rPr>
          <w:sz w:val="18"/>
          <w:szCs w:val="18"/>
        </w:rPr>
        <w:t>,</w:t>
      </w:r>
      <w:r w:rsidRPr="00403067">
        <w:rPr>
          <w:sz w:val="18"/>
          <w:szCs w:val="18"/>
        </w:rPr>
        <w:t xml:space="preserve"> om </w:t>
      </w:r>
      <w:r>
        <w:rPr>
          <w:sz w:val="18"/>
          <w:szCs w:val="18"/>
        </w:rPr>
        <w:t>tillgången ges</w:t>
      </w:r>
      <w:r w:rsidRPr="00403067">
        <w:rPr>
          <w:sz w:val="18"/>
          <w:szCs w:val="18"/>
        </w:rPr>
        <w:t xml:space="preserve"> endast för att effektivisera den fort</w:t>
      </w:r>
      <w:r w:rsidR="00EA0418">
        <w:rPr>
          <w:sz w:val="18"/>
          <w:szCs w:val="18"/>
        </w:rPr>
        <w:softHyphen/>
      </w:r>
      <w:r w:rsidRPr="00403067">
        <w:rPr>
          <w:sz w:val="18"/>
          <w:szCs w:val="18"/>
        </w:rPr>
        <w:t xml:space="preserve">satta överföringen till andra mottagare </w:t>
      </w:r>
      <w:r>
        <w:rPr>
          <w:sz w:val="18"/>
          <w:szCs w:val="18"/>
        </w:rPr>
        <w:t>samt</w:t>
      </w:r>
      <w:r w:rsidRPr="00403067">
        <w:rPr>
          <w:sz w:val="18"/>
          <w:szCs w:val="18"/>
        </w:rPr>
        <w:t xml:space="preserve"> om uppgifter</w:t>
      </w:r>
      <w:r>
        <w:rPr>
          <w:sz w:val="18"/>
          <w:szCs w:val="18"/>
        </w:rPr>
        <w:t>na</w:t>
      </w:r>
      <w:r w:rsidRPr="00403067">
        <w:rPr>
          <w:sz w:val="18"/>
          <w:szCs w:val="18"/>
        </w:rPr>
        <w:t xml:space="preserve"> om vem som har be</w:t>
      </w:r>
      <w:r>
        <w:rPr>
          <w:sz w:val="18"/>
          <w:szCs w:val="18"/>
        </w:rPr>
        <w:softHyphen/>
      </w:r>
      <w:r w:rsidRPr="00403067">
        <w:rPr>
          <w:sz w:val="18"/>
          <w:szCs w:val="18"/>
        </w:rPr>
        <w:t>gärt att få infor</w:t>
      </w:r>
      <w:r w:rsidRPr="00403067">
        <w:rPr>
          <w:sz w:val="18"/>
          <w:szCs w:val="18"/>
        </w:rPr>
        <w:softHyphen/>
        <w:t>mationen utplånas, eller</w:t>
      </w:r>
    </w:p>
    <w:p w14:paraId="4F56F4FF" w14:textId="06861C4D" w:rsidR="00D85371" w:rsidRDefault="00D85371" w:rsidP="008A7E9A">
      <w:pPr>
        <w:pStyle w:val="Brdtextmedindrag"/>
        <w:rPr>
          <w:sz w:val="18"/>
          <w:szCs w:val="18"/>
        </w:rPr>
      </w:pPr>
      <w:r w:rsidRPr="00403067">
        <w:rPr>
          <w:sz w:val="18"/>
          <w:szCs w:val="18"/>
        </w:rPr>
        <w:t xml:space="preserve">3. att </w:t>
      </w:r>
      <w:r>
        <w:rPr>
          <w:sz w:val="18"/>
          <w:szCs w:val="18"/>
        </w:rPr>
        <w:t xml:space="preserve">någon </w:t>
      </w:r>
      <w:r w:rsidRPr="00403067">
        <w:rPr>
          <w:sz w:val="18"/>
          <w:szCs w:val="18"/>
        </w:rPr>
        <w:t>i en radiomottagare avlyssna</w:t>
      </w:r>
      <w:r>
        <w:rPr>
          <w:sz w:val="18"/>
          <w:szCs w:val="18"/>
        </w:rPr>
        <w:t>r</w:t>
      </w:r>
      <w:r w:rsidRPr="00403067">
        <w:rPr>
          <w:sz w:val="18"/>
          <w:szCs w:val="18"/>
        </w:rPr>
        <w:t xml:space="preserve"> eller på något annat sätt</w:t>
      </w:r>
      <w:r>
        <w:rPr>
          <w:sz w:val="18"/>
          <w:szCs w:val="18"/>
        </w:rPr>
        <w:t>,</w:t>
      </w:r>
      <w:r w:rsidRPr="00403067">
        <w:rPr>
          <w:sz w:val="18"/>
          <w:szCs w:val="18"/>
        </w:rPr>
        <w:t xml:space="preserve"> </w:t>
      </w:r>
      <w:r>
        <w:rPr>
          <w:sz w:val="18"/>
          <w:szCs w:val="18"/>
        </w:rPr>
        <w:t xml:space="preserve">genom att </w:t>
      </w:r>
      <w:r w:rsidRPr="00403067">
        <w:rPr>
          <w:sz w:val="18"/>
          <w:szCs w:val="18"/>
        </w:rPr>
        <w:t>använda en sådan mottagare</w:t>
      </w:r>
      <w:r>
        <w:rPr>
          <w:sz w:val="18"/>
          <w:szCs w:val="18"/>
        </w:rPr>
        <w:t>,</w:t>
      </w:r>
      <w:r w:rsidRPr="00403067">
        <w:rPr>
          <w:sz w:val="18"/>
          <w:szCs w:val="18"/>
        </w:rPr>
        <w:t xml:space="preserve"> </w:t>
      </w:r>
      <w:r w:rsidRPr="003935AB">
        <w:rPr>
          <w:sz w:val="18"/>
          <w:szCs w:val="18"/>
        </w:rPr>
        <w:t>får</w:t>
      </w:r>
      <w:r w:rsidRPr="00403067">
        <w:rPr>
          <w:sz w:val="18"/>
          <w:szCs w:val="18"/>
        </w:rPr>
        <w:t xml:space="preserve"> tillgång till ett radiobefordrat elektroniskt med</w:t>
      </w:r>
      <w:r w:rsidR="00EA0418">
        <w:rPr>
          <w:sz w:val="18"/>
          <w:szCs w:val="18"/>
        </w:rPr>
        <w:softHyphen/>
      </w:r>
      <w:r w:rsidRPr="00403067">
        <w:rPr>
          <w:sz w:val="18"/>
          <w:szCs w:val="18"/>
        </w:rPr>
        <w:t>delande som inte är avsett för den</w:t>
      </w:r>
      <w:r>
        <w:rPr>
          <w:sz w:val="18"/>
          <w:szCs w:val="18"/>
        </w:rPr>
        <w:t>ne</w:t>
      </w:r>
      <w:r w:rsidRPr="00403067">
        <w:rPr>
          <w:sz w:val="18"/>
          <w:szCs w:val="18"/>
        </w:rPr>
        <w:t xml:space="preserve"> eller för allmänheten.</w:t>
      </w:r>
    </w:p>
    <w:p w14:paraId="5601C795" w14:textId="77777777" w:rsidR="00D85371" w:rsidRPr="00403067" w:rsidRDefault="00D85371" w:rsidP="00D85371">
      <w:pPr>
        <w:pStyle w:val="Brdtextmedindrag"/>
        <w:rPr>
          <w:sz w:val="18"/>
          <w:szCs w:val="18"/>
        </w:rPr>
      </w:pPr>
      <w:r w:rsidRPr="00F90A18">
        <w:rPr>
          <w:sz w:val="18"/>
          <w:szCs w:val="18"/>
        </w:rPr>
        <w:t xml:space="preserve">Första stycket gäller inte </w:t>
      </w:r>
      <w:r>
        <w:rPr>
          <w:sz w:val="18"/>
          <w:szCs w:val="18"/>
        </w:rPr>
        <w:t>när</w:t>
      </w:r>
      <w:r w:rsidRPr="00F90A18">
        <w:rPr>
          <w:sz w:val="18"/>
          <w:szCs w:val="18"/>
        </w:rPr>
        <w:t xml:space="preserve"> en tillhandahållare av nummeroberoende inter</w:t>
      </w:r>
      <w:r>
        <w:rPr>
          <w:sz w:val="18"/>
          <w:szCs w:val="18"/>
        </w:rPr>
        <w:softHyphen/>
      </w:r>
      <w:r w:rsidRPr="00F90A18">
        <w:rPr>
          <w:sz w:val="18"/>
          <w:szCs w:val="18"/>
        </w:rPr>
        <w:t>personella kommunikationstjänster behandlar uppgifter i enlighet med förordning (EU) 2021/1232</w:t>
      </w:r>
      <w:r>
        <w:rPr>
          <w:sz w:val="18"/>
          <w:szCs w:val="18"/>
        </w:rPr>
        <w:t>.</w:t>
      </w:r>
    </w:p>
    <w:p w14:paraId="1D527D04" w14:textId="77777777" w:rsidR="00D85371" w:rsidRPr="00403067" w:rsidRDefault="00D85371" w:rsidP="00D85371">
      <w:pPr>
        <w:pStyle w:val="Brdtextmedindrag"/>
        <w:ind w:firstLine="0"/>
      </w:pPr>
    </w:p>
    <w:p w14:paraId="0092CCC9" w14:textId="5C1D7BEF" w:rsidR="00D85371" w:rsidRPr="00403067" w:rsidRDefault="00D85371" w:rsidP="00D85371">
      <w:pPr>
        <w:pStyle w:val="Brdtext"/>
      </w:pPr>
      <w:r w:rsidRPr="00403067">
        <w:t>Paragrafen reglerar hur uppgifter i elektroniska meddelanden får behand</w:t>
      </w:r>
      <w:r w:rsidRPr="00403067">
        <w:softHyphen/>
        <w:t xml:space="preserve">las. Den motsvarar </w:t>
      </w:r>
      <w:r>
        <w:t xml:space="preserve">i huvudsak </w:t>
      </w:r>
      <w:r w:rsidRPr="00403067">
        <w:t xml:space="preserve">6 kap. 17 § LEK (se prop. 2002/03:110 </w:t>
      </w:r>
      <w:r w:rsidR="00EB24E6">
        <w:t>s. 2</w:t>
      </w:r>
      <w:r w:rsidRPr="00403067">
        <w:t>52 f. och 395 f.). Övervägandena finns i avsnitt 18.1.</w:t>
      </w:r>
    </w:p>
    <w:p w14:paraId="1AC6F5B1" w14:textId="545A9417" w:rsidR="00D85371" w:rsidRDefault="00D85371" w:rsidP="008A7E9A">
      <w:pPr>
        <w:pStyle w:val="Brdtextmedindrag"/>
      </w:pPr>
      <w:r w:rsidRPr="0001539F">
        <w:t>Till skillnad från sin föregångare är paragrafen inte straffsanktionerad. Vid överträdelser av paragrafen ska tillsynsmyndigheten besluta om sank</w:t>
      </w:r>
      <w:r w:rsidR="00EA0418">
        <w:softHyphen/>
      </w:r>
      <w:r w:rsidRPr="0001539F">
        <w:t>tionsavgift, se 12</w:t>
      </w:r>
      <w:r>
        <w:t> </w:t>
      </w:r>
      <w:r w:rsidRPr="0001539F">
        <w:t>kap.</w:t>
      </w:r>
      <w:r>
        <w:t> </w:t>
      </w:r>
      <w:r w:rsidRPr="0001539F">
        <w:t>1</w:t>
      </w:r>
      <w:r>
        <w:t> </w:t>
      </w:r>
      <w:r w:rsidRPr="0001539F">
        <w:t>§</w:t>
      </w:r>
      <w:r>
        <w:t>.</w:t>
      </w:r>
    </w:p>
    <w:p w14:paraId="5DCC4365" w14:textId="7C5BDC10" w:rsidR="00D85371" w:rsidRPr="00403067" w:rsidRDefault="00D85371" w:rsidP="008A7E9A">
      <w:pPr>
        <w:pStyle w:val="Brdtextmedindrag"/>
      </w:pPr>
      <w:r w:rsidRPr="00F90A18">
        <w:t>Paragrafen genomför artiklarna</w:t>
      </w:r>
      <w:r>
        <w:t> </w:t>
      </w:r>
      <w:r w:rsidRPr="00F90A18">
        <w:t>5.1 och</w:t>
      </w:r>
      <w:r>
        <w:t> </w:t>
      </w:r>
      <w:r w:rsidRPr="00F90A18">
        <w:t>5.2 i e-dataskyddsdirektivet. I förordning (EU) 2021/1232</w:t>
      </w:r>
      <w:r>
        <w:t xml:space="preserve"> </w:t>
      </w:r>
      <w:r w:rsidRPr="00F90A18">
        <w:t>fastställs tillfälliga regler om undantag från skyddet för konfidentialitet vid kommunikation som följer av artikel</w:t>
      </w:r>
      <w:r>
        <w:t> </w:t>
      </w:r>
      <w:r w:rsidRPr="00F90A18">
        <w:t xml:space="preserve">5.1 i </w:t>
      </w:r>
      <w:r>
        <w:t>e-dataskyddsdirektivet</w:t>
      </w:r>
      <w:r w:rsidRPr="00F90A18">
        <w:t xml:space="preserve">. Som en följd av detta införs i ett nytt </w:t>
      </w:r>
      <w:r w:rsidRPr="00F63A89">
        <w:rPr>
          <w:i/>
          <w:iCs/>
        </w:rPr>
        <w:t>tredje stycke</w:t>
      </w:r>
      <w:r w:rsidRPr="00F90A18">
        <w:t xml:space="preserve"> ett undantag från tillämpningen av förbudet i första stycket i de fall till</w:t>
      </w:r>
      <w:r w:rsidR="00A71CA8">
        <w:softHyphen/>
      </w:r>
      <w:r w:rsidRPr="00F90A18">
        <w:t>handahållare av nummeroberoende interpersonella kommuni</w:t>
      </w:r>
      <w:r>
        <w:softHyphen/>
      </w:r>
      <w:r w:rsidRPr="00F90A18">
        <w:t>kations</w:t>
      </w:r>
      <w:r>
        <w:softHyphen/>
      </w:r>
      <w:r>
        <w:softHyphen/>
      </w:r>
      <w:r w:rsidRPr="00F90A18">
        <w:t>tjänst</w:t>
      </w:r>
      <w:r w:rsidR="00A71CA8">
        <w:softHyphen/>
      </w:r>
      <w:r w:rsidRPr="00F90A18">
        <w:t xml:space="preserve">er behandlar uppgifter i enlighet </w:t>
      </w:r>
      <w:r>
        <w:t xml:space="preserve">med </w:t>
      </w:r>
      <w:r w:rsidRPr="00F90A18">
        <w:t>förordningen.</w:t>
      </w:r>
    </w:p>
    <w:p w14:paraId="00425299" w14:textId="77777777" w:rsidR="00D85371" w:rsidRPr="00403067" w:rsidRDefault="00D85371" w:rsidP="008A7E9A">
      <w:pPr>
        <w:pStyle w:val="Brdtextmedindrag"/>
        <w:ind w:firstLine="0"/>
      </w:pPr>
    </w:p>
    <w:p w14:paraId="0B676BBC" w14:textId="77777777" w:rsidR="00D85371" w:rsidRDefault="00D85371" w:rsidP="008A7E9A">
      <w:pPr>
        <w:pStyle w:val="Brdtext"/>
        <w:rPr>
          <w:sz w:val="18"/>
          <w:szCs w:val="18"/>
        </w:rPr>
      </w:pPr>
      <w:r w:rsidRPr="00403067">
        <w:rPr>
          <w:b/>
          <w:sz w:val="18"/>
          <w:szCs w:val="18"/>
        </w:rPr>
        <w:t>28 §</w:t>
      </w:r>
      <w:r w:rsidRPr="00403067">
        <w:rPr>
          <w:sz w:val="18"/>
          <w:szCs w:val="18"/>
        </w:rPr>
        <w:t>    Uppgifter får lagras i eller hämtas från en abonnents eller användares termi</w:t>
      </w:r>
      <w:r w:rsidRPr="00403067">
        <w:rPr>
          <w:sz w:val="18"/>
          <w:szCs w:val="18"/>
        </w:rPr>
        <w:softHyphen/>
        <w:t xml:space="preserve">nalutrustning endast om abonnenten eller användaren får tillgång till information om ändamålet med behandlingen och samtycker till den. </w:t>
      </w:r>
    </w:p>
    <w:p w14:paraId="199CCEF6" w14:textId="77777777" w:rsidR="00D85371" w:rsidRPr="00A20F2C" w:rsidRDefault="00D85371" w:rsidP="008A7E9A">
      <w:pPr>
        <w:pStyle w:val="Brdtextmedindrag"/>
        <w:rPr>
          <w:sz w:val="18"/>
          <w:szCs w:val="18"/>
        </w:rPr>
      </w:pPr>
      <w:r w:rsidRPr="00A20F2C">
        <w:rPr>
          <w:sz w:val="18"/>
          <w:szCs w:val="18"/>
        </w:rPr>
        <w:t xml:space="preserve">Trots att samtycke inte har lämnats är sådan lagring eller åtkomst tillåten som </w:t>
      </w:r>
    </w:p>
    <w:p w14:paraId="2FBC760C" w14:textId="5617B9B4" w:rsidR="00D85371" w:rsidRPr="00A20F2C" w:rsidRDefault="00D85371" w:rsidP="008A7E9A">
      <w:pPr>
        <w:pStyle w:val="Brdtextmedindrag"/>
        <w:rPr>
          <w:sz w:val="18"/>
          <w:szCs w:val="18"/>
        </w:rPr>
      </w:pPr>
      <w:r w:rsidRPr="00A20F2C">
        <w:rPr>
          <w:sz w:val="18"/>
          <w:szCs w:val="18"/>
        </w:rPr>
        <w:t>1. behövs för överföring av ett elektroniskt meddelande via ett elektroniskt kom</w:t>
      </w:r>
      <w:r w:rsidR="00EA0418">
        <w:rPr>
          <w:sz w:val="18"/>
          <w:szCs w:val="18"/>
        </w:rPr>
        <w:softHyphen/>
      </w:r>
      <w:r w:rsidRPr="00A20F2C">
        <w:rPr>
          <w:sz w:val="18"/>
          <w:szCs w:val="18"/>
        </w:rPr>
        <w:t>munikationsnät, eller</w:t>
      </w:r>
    </w:p>
    <w:p w14:paraId="6C0967E9" w14:textId="06454F65" w:rsidR="00D85371" w:rsidRPr="00A20F2C" w:rsidRDefault="00D85371" w:rsidP="008A7E9A">
      <w:pPr>
        <w:pStyle w:val="Brdtextmedindrag"/>
        <w:rPr>
          <w:sz w:val="18"/>
          <w:szCs w:val="18"/>
        </w:rPr>
      </w:pPr>
      <w:r w:rsidRPr="00A20F2C">
        <w:rPr>
          <w:sz w:val="18"/>
          <w:szCs w:val="18"/>
        </w:rPr>
        <w:t>2. är nödvändig för tillhandahållande av en tjänst på uttrycklig begäran av an</w:t>
      </w:r>
      <w:r w:rsidR="00EA0418">
        <w:rPr>
          <w:sz w:val="18"/>
          <w:szCs w:val="18"/>
        </w:rPr>
        <w:softHyphen/>
      </w:r>
      <w:r w:rsidRPr="00A20F2C">
        <w:rPr>
          <w:sz w:val="18"/>
          <w:szCs w:val="18"/>
        </w:rPr>
        <w:t>vändaren eller abonnenten.</w:t>
      </w:r>
    </w:p>
    <w:p w14:paraId="3FE44B05" w14:textId="77777777" w:rsidR="00D85371" w:rsidRPr="00403067" w:rsidRDefault="00D85371" w:rsidP="008A7E9A">
      <w:pPr>
        <w:pStyle w:val="Brdtextmedindrag"/>
        <w:ind w:firstLine="0"/>
      </w:pPr>
    </w:p>
    <w:p w14:paraId="341EDA4E" w14:textId="139F826E" w:rsidR="00D85371" w:rsidRPr="00403067" w:rsidRDefault="00D85371" w:rsidP="008A7E9A">
      <w:pPr>
        <w:pStyle w:val="Brdtext"/>
      </w:pPr>
      <w:r w:rsidRPr="00403067">
        <w:t>Paragrafen reglerar hur uppgifter får lagras i eller hämtas från terminal</w:t>
      </w:r>
      <w:r w:rsidRPr="00403067">
        <w:softHyphen/>
        <w:t>utrustning. Den motsvarar</w:t>
      </w:r>
      <w:r>
        <w:t xml:space="preserve"> i sak</w:t>
      </w:r>
      <w:r w:rsidRPr="00403067">
        <w:t xml:space="preserve"> 6 kap. 18 § LEK (se prop. 2002/03:110 </w:t>
      </w:r>
      <w:r w:rsidR="00EB24E6">
        <w:t>s. 2</w:t>
      </w:r>
      <w:r w:rsidRPr="00403067">
        <w:t>55 f. och</w:t>
      </w:r>
      <w:r>
        <w:t xml:space="preserve"> </w:t>
      </w:r>
      <w:r w:rsidRPr="00403067">
        <w:t xml:space="preserve">396 och prop. 2010/11:115 </w:t>
      </w:r>
      <w:r w:rsidR="00EB24E6">
        <w:t>s. 1</w:t>
      </w:r>
      <w:r w:rsidRPr="00403067">
        <w:t>33 f. och</w:t>
      </w:r>
      <w:r>
        <w:t xml:space="preserve"> </w:t>
      </w:r>
      <w:r w:rsidRPr="00403067">
        <w:t>183). Över</w:t>
      </w:r>
      <w:r>
        <w:softHyphen/>
      </w:r>
      <w:r w:rsidRPr="00403067">
        <w:t>vägan</w:t>
      </w:r>
      <w:r>
        <w:softHyphen/>
      </w:r>
      <w:r w:rsidRPr="00403067">
        <w:t>dena finns i avsnitt</w:t>
      </w:r>
      <w:r>
        <w:t> </w:t>
      </w:r>
      <w:r w:rsidRPr="00403067">
        <w:t>18.1.</w:t>
      </w:r>
    </w:p>
    <w:p w14:paraId="1EA9B3DC" w14:textId="77777777" w:rsidR="00D85371" w:rsidRPr="00403067" w:rsidRDefault="00D85371" w:rsidP="008A7E9A">
      <w:pPr>
        <w:pStyle w:val="Rubrik4utannumrering"/>
      </w:pPr>
      <w:bookmarkStart w:id="1876" w:name="_Hlk66653004"/>
      <w:r w:rsidRPr="00403067">
        <w:lastRenderedPageBreak/>
        <w:t xml:space="preserve">Hemlig avlyssning </w:t>
      </w:r>
      <w:r>
        <w:t>och signalspaning</w:t>
      </w:r>
    </w:p>
    <w:p w14:paraId="6F65CA5F" w14:textId="77777777" w:rsidR="00D85371" w:rsidRPr="00403067" w:rsidRDefault="00D85371" w:rsidP="008A7E9A">
      <w:pPr>
        <w:pStyle w:val="Brdtext"/>
        <w:rPr>
          <w:sz w:val="18"/>
          <w:szCs w:val="18"/>
        </w:rPr>
      </w:pPr>
      <w:r w:rsidRPr="00403067">
        <w:rPr>
          <w:b/>
          <w:sz w:val="18"/>
          <w:szCs w:val="18"/>
        </w:rPr>
        <w:t>29 §</w:t>
      </w:r>
      <w:r w:rsidRPr="00403067">
        <w:rPr>
          <w:sz w:val="18"/>
          <w:szCs w:val="18"/>
        </w:rPr>
        <w:t>    En verksamhet ska bedrivas så att beslut om hemlig avlyssning av elektro</w:t>
      </w:r>
      <w:r w:rsidRPr="00403067">
        <w:rPr>
          <w:sz w:val="18"/>
          <w:szCs w:val="18"/>
        </w:rPr>
        <w:softHyphen/>
        <w:t>nisk kommunikation och hemlig övervakning av elektronisk kommunikation kan verkställas och så att verkställandet inte röjs, om verksamheten avser tillhanda</w:t>
      </w:r>
      <w:r w:rsidRPr="00403067">
        <w:rPr>
          <w:sz w:val="18"/>
          <w:szCs w:val="18"/>
        </w:rPr>
        <w:softHyphen/>
        <w:t>hållande av</w:t>
      </w:r>
    </w:p>
    <w:p w14:paraId="2F119B58" w14:textId="77777777" w:rsidR="00D85371" w:rsidRPr="00403067" w:rsidRDefault="00D85371" w:rsidP="008A7E9A">
      <w:pPr>
        <w:pStyle w:val="Brdtextmedindrag"/>
        <w:rPr>
          <w:sz w:val="18"/>
          <w:szCs w:val="18"/>
        </w:rPr>
      </w:pPr>
      <w:r w:rsidRPr="00403067">
        <w:rPr>
          <w:sz w:val="18"/>
          <w:szCs w:val="18"/>
        </w:rPr>
        <w:t>1. ett allmänt elektroniskt kommunikationsnät som inte enbart är avsett för ut</w:t>
      </w:r>
      <w:r w:rsidRPr="00403067">
        <w:rPr>
          <w:sz w:val="18"/>
          <w:szCs w:val="18"/>
        </w:rPr>
        <w:softHyphen/>
        <w:t>sändning till allmänheten av program som avses i 1 kap. 2 § yttrandefrihetsgrund</w:t>
      </w:r>
      <w:r w:rsidRPr="00403067">
        <w:rPr>
          <w:sz w:val="18"/>
          <w:szCs w:val="18"/>
        </w:rPr>
        <w:softHyphen/>
        <w:t>lagen, eller</w:t>
      </w:r>
    </w:p>
    <w:p w14:paraId="51814A1F" w14:textId="77777777" w:rsidR="00D85371" w:rsidRPr="00403067" w:rsidRDefault="00D85371" w:rsidP="008A7E9A">
      <w:pPr>
        <w:pStyle w:val="Brdtextmedindrag"/>
        <w:rPr>
          <w:sz w:val="18"/>
          <w:szCs w:val="18"/>
        </w:rPr>
      </w:pPr>
      <w:r w:rsidRPr="00403067">
        <w:rPr>
          <w:sz w:val="18"/>
          <w:szCs w:val="18"/>
        </w:rPr>
        <w:t xml:space="preserve">2. tjänster inom ett allmänt elektroniskt kommunikationsnät </w:t>
      </w:r>
      <w:r>
        <w:rPr>
          <w:sz w:val="18"/>
          <w:szCs w:val="18"/>
        </w:rPr>
        <w:t>som</w:t>
      </w:r>
      <w:r w:rsidRPr="00403067">
        <w:rPr>
          <w:sz w:val="18"/>
          <w:szCs w:val="18"/>
        </w:rPr>
        <w:t xml:space="preserve"> består av</w:t>
      </w:r>
    </w:p>
    <w:p w14:paraId="68056838" w14:textId="77777777" w:rsidR="00D85371" w:rsidRPr="00403067" w:rsidRDefault="00D85371" w:rsidP="008A7E9A">
      <w:pPr>
        <w:pStyle w:val="Brdtextmedindrag"/>
        <w:rPr>
          <w:sz w:val="18"/>
          <w:szCs w:val="18"/>
        </w:rPr>
      </w:pPr>
      <w:r w:rsidRPr="00403067">
        <w:rPr>
          <w:sz w:val="18"/>
          <w:szCs w:val="18"/>
        </w:rPr>
        <w:t>a) en allmänt tillgänglig telefonitjänst till</w:t>
      </w:r>
      <w:r>
        <w:rPr>
          <w:sz w:val="18"/>
          <w:szCs w:val="18"/>
        </w:rPr>
        <w:t xml:space="preserve"> en</w:t>
      </w:r>
      <w:r w:rsidRPr="00403067">
        <w:rPr>
          <w:sz w:val="18"/>
          <w:szCs w:val="18"/>
        </w:rPr>
        <w:t xml:space="preserve"> fast nätanslutningspunkt som med</w:t>
      </w:r>
      <w:r>
        <w:rPr>
          <w:sz w:val="18"/>
          <w:szCs w:val="18"/>
        </w:rPr>
        <w:softHyphen/>
      </w:r>
      <w:r w:rsidRPr="00403067">
        <w:rPr>
          <w:sz w:val="18"/>
          <w:szCs w:val="18"/>
        </w:rPr>
        <w:t>ger överföring av lokala, nationella och internationella samtal, telefax och data</w:t>
      </w:r>
      <w:r>
        <w:rPr>
          <w:sz w:val="18"/>
          <w:szCs w:val="18"/>
        </w:rPr>
        <w:softHyphen/>
      </w:r>
      <w:r w:rsidRPr="00403067">
        <w:rPr>
          <w:sz w:val="18"/>
          <w:szCs w:val="18"/>
        </w:rPr>
        <w:t>kom</w:t>
      </w:r>
      <w:r w:rsidRPr="00403067">
        <w:rPr>
          <w:sz w:val="18"/>
          <w:szCs w:val="18"/>
        </w:rPr>
        <w:softHyphen/>
        <w:t xml:space="preserve">munikation med en </w:t>
      </w:r>
      <w:r>
        <w:rPr>
          <w:sz w:val="18"/>
          <w:szCs w:val="18"/>
        </w:rPr>
        <w:t>sådan</w:t>
      </w:r>
      <w:r w:rsidRPr="00403067">
        <w:rPr>
          <w:sz w:val="18"/>
          <w:szCs w:val="18"/>
        </w:rPr>
        <w:t xml:space="preserve"> lägsta datahastighet som medger funktionell till</w:t>
      </w:r>
      <w:r w:rsidRPr="00403067">
        <w:rPr>
          <w:sz w:val="18"/>
          <w:szCs w:val="18"/>
        </w:rPr>
        <w:softHyphen/>
        <w:t>gång till internet, eller</w:t>
      </w:r>
    </w:p>
    <w:p w14:paraId="327C07D5" w14:textId="77777777" w:rsidR="00D85371" w:rsidRPr="00403067" w:rsidRDefault="00D85371" w:rsidP="008A7E9A">
      <w:pPr>
        <w:pStyle w:val="Brdtextmedindrag"/>
        <w:rPr>
          <w:sz w:val="18"/>
          <w:szCs w:val="18"/>
        </w:rPr>
      </w:pPr>
      <w:r w:rsidRPr="00403067">
        <w:rPr>
          <w:sz w:val="18"/>
          <w:szCs w:val="18"/>
        </w:rPr>
        <w:t xml:space="preserve">b) en allmänt tillgänglig elektronisk kommunikationstjänst till </w:t>
      </w:r>
      <w:r>
        <w:rPr>
          <w:sz w:val="18"/>
          <w:szCs w:val="18"/>
        </w:rPr>
        <w:t xml:space="preserve">en </w:t>
      </w:r>
      <w:r w:rsidRPr="00403067">
        <w:rPr>
          <w:sz w:val="18"/>
          <w:szCs w:val="18"/>
        </w:rPr>
        <w:t>mobil nät</w:t>
      </w:r>
      <w:r>
        <w:rPr>
          <w:sz w:val="18"/>
          <w:szCs w:val="18"/>
        </w:rPr>
        <w:softHyphen/>
      </w:r>
      <w:r w:rsidRPr="00403067">
        <w:rPr>
          <w:sz w:val="18"/>
          <w:szCs w:val="18"/>
        </w:rPr>
        <w:t>anslut</w:t>
      </w:r>
      <w:r w:rsidRPr="00403067">
        <w:rPr>
          <w:sz w:val="18"/>
          <w:szCs w:val="18"/>
        </w:rPr>
        <w:softHyphen/>
        <w:t>ningspunkt</w:t>
      </w:r>
      <w:r>
        <w:rPr>
          <w:sz w:val="18"/>
          <w:szCs w:val="18"/>
        </w:rPr>
        <w:t>.</w:t>
      </w:r>
    </w:p>
    <w:p w14:paraId="5B4547E6" w14:textId="77777777" w:rsidR="00D85371" w:rsidRPr="00403067" w:rsidRDefault="00D85371" w:rsidP="008A7E9A">
      <w:pPr>
        <w:pStyle w:val="Brdtextmedindrag"/>
        <w:rPr>
          <w:sz w:val="18"/>
          <w:szCs w:val="18"/>
        </w:rPr>
      </w:pPr>
      <w:r w:rsidRPr="00403067">
        <w:rPr>
          <w:sz w:val="18"/>
          <w:szCs w:val="18"/>
        </w:rPr>
        <w:t>Innehållet i och uppgifter om avlyssnade eller övervakade meddelanden ska gö</w:t>
      </w:r>
      <w:r w:rsidRPr="00403067">
        <w:rPr>
          <w:sz w:val="18"/>
          <w:szCs w:val="18"/>
        </w:rPr>
        <w:softHyphen/>
        <w:t>ras tillgängliga så att informationen enkelt kan tas om hand.</w:t>
      </w:r>
    </w:p>
    <w:p w14:paraId="0BE43460" w14:textId="77777777" w:rsidR="00D85371" w:rsidRPr="00403067" w:rsidRDefault="00D85371" w:rsidP="008A7E9A">
      <w:pPr>
        <w:pStyle w:val="Brdtextmedindrag"/>
        <w:rPr>
          <w:sz w:val="18"/>
          <w:szCs w:val="18"/>
        </w:rPr>
      </w:pPr>
      <w:r w:rsidRPr="00403067">
        <w:rPr>
          <w:sz w:val="18"/>
          <w:szCs w:val="18"/>
        </w:rPr>
        <w:t xml:space="preserve">Regeringen eller den myndighet som regeringen bestämmer kan med stöd av 8 kap. 7 § regeringsformen meddela närmare föreskrifter om frågor som avses i </w:t>
      </w:r>
      <w:r>
        <w:rPr>
          <w:sz w:val="18"/>
          <w:szCs w:val="18"/>
        </w:rPr>
        <w:t>denna paragraf</w:t>
      </w:r>
      <w:r w:rsidRPr="00403067">
        <w:rPr>
          <w:sz w:val="18"/>
          <w:szCs w:val="18"/>
        </w:rPr>
        <w:t xml:space="preserve"> samt får i enskilda fall besluta om undantag från kravet i första stycket.</w:t>
      </w:r>
    </w:p>
    <w:p w14:paraId="4CB9F6FB" w14:textId="77777777" w:rsidR="00D85371" w:rsidRPr="00403067" w:rsidRDefault="00D85371" w:rsidP="008A7E9A">
      <w:pPr>
        <w:pStyle w:val="Brdtextmedindrag"/>
        <w:ind w:firstLine="0"/>
      </w:pPr>
    </w:p>
    <w:p w14:paraId="1544C631" w14:textId="67588A58" w:rsidR="00D85371" w:rsidRPr="00403067" w:rsidRDefault="00D85371" w:rsidP="008A7E9A">
      <w:pPr>
        <w:pStyle w:val="Brdtext"/>
      </w:pPr>
      <w:r w:rsidRPr="00403067">
        <w:t xml:space="preserve">Paragrafen innebär en skyldighet </w:t>
      </w:r>
      <w:r>
        <w:t xml:space="preserve">för tillhandahållare </w:t>
      </w:r>
      <w:r w:rsidRPr="00403067">
        <w:t>att anpassa verksam</w:t>
      </w:r>
      <w:r w:rsidR="00EA0418">
        <w:softHyphen/>
      </w:r>
      <w:r w:rsidRPr="00403067">
        <w:t xml:space="preserve">het så att beslut om hemlig avlyssning av elektronisk kommunikation och hemlig övervakning av elektronisk kommunikation kan verkställas och så att verkställandet inte röjs. Den motsvarar </w:t>
      </w:r>
      <w:r>
        <w:t xml:space="preserve">i sak </w:t>
      </w:r>
      <w:r w:rsidRPr="00403067">
        <w:t xml:space="preserve">6 kap. 19 § LEK (se </w:t>
      </w:r>
      <w:bookmarkStart w:id="1877" w:name="_Hlk63286514"/>
      <w:r w:rsidRPr="00403067">
        <w:t xml:space="preserve">prop. 2002/03:110 </w:t>
      </w:r>
      <w:r w:rsidR="00EB24E6">
        <w:t>s. 2</w:t>
      </w:r>
      <w:r w:rsidRPr="00403067">
        <w:t>67 f.</w:t>
      </w:r>
      <w:bookmarkEnd w:id="1877"/>
      <w:r w:rsidRPr="00403067">
        <w:t xml:space="preserve"> och </w:t>
      </w:r>
      <w:bookmarkStart w:id="1878" w:name="_Hlk63286542"/>
      <w:r w:rsidRPr="00403067">
        <w:t xml:space="preserve">396 f. och prop. 2011/12:55 </w:t>
      </w:r>
      <w:r w:rsidR="00EB24E6">
        <w:t>s. 6</w:t>
      </w:r>
      <w:r w:rsidRPr="00403067">
        <w:t>3 f. och 143</w:t>
      </w:r>
      <w:bookmarkEnd w:id="1878"/>
      <w:r w:rsidRPr="00403067">
        <w:t xml:space="preserve">). </w:t>
      </w:r>
      <w:bookmarkEnd w:id="1876"/>
      <w:r w:rsidRPr="00403067">
        <w:t>Övervägandena finns i avsnitt 18.3.</w:t>
      </w:r>
    </w:p>
    <w:p w14:paraId="0A73F276" w14:textId="77777777" w:rsidR="00D85371" w:rsidRPr="00403067" w:rsidRDefault="00D85371" w:rsidP="008A7E9A">
      <w:pPr>
        <w:pStyle w:val="Brdtextmedindrag"/>
      </w:pPr>
      <w:r w:rsidRPr="00403067">
        <w:t>Vid överträdelse</w:t>
      </w:r>
      <w:r>
        <w:t>r</w:t>
      </w:r>
      <w:r w:rsidRPr="00403067">
        <w:t xml:space="preserve"> av första och andra styckena och av de föreskrifter som har meddelats i anslutning till paragrafen ska tillsynsmyndigheten besluta om sanktionsavgift, se 12 kap. 1 §.</w:t>
      </w:r>
    </w:p>
    <w:p w14:paraId="1D29563C" w14:textId="77777777" w:rsidR="00D85371" w:rsidRPr="00403067" w:rsidRDefault="00D85371" w:rsidP="008A7E9A">
      <w:pPr>
        <w:pStyle w:val="Brdtextmedindrag"/>
        <w:ind w:firstLine="0"/>
      </w:pPr>
    </w:p>
    <w:p w14:paraId="55DE0C92" w14:textId="66F04D96" w:rsidR="00D85371" w:rsidRPr="00403067" w:rsidRDefault="00D85371" w:rsidP="008A7E9A">
      <w:pPr>
        <w:pStyle w:val="Brdtext"/>
        <w:rPr>
          <w:sz w:val="18"/>
          <w:szCs w:val="18"/>
        </w:rPr>
      </w:pPr>
      <w:r w:rsidRPr="00403067">
        <w:rPr>
          <w:b/>
          <w:sz w:val="18"/>
          <w:szCs w:val="18"/>
        </w:rPr>
        <w:t>30 §</w:t>
      </w:r>
      <w:r w:rsidRPr="00403067">
        <w:rPr>
          <w:sz w:val="18"/>
          <w:szCs w:val="18"/>
        </w:rPr>
        <w:t xml:space="preserve">    För att signaler i elektronisk form enligt lagen (2008:717) om signalspaning i försvarsunderrättelseverksamhet ska kunna </w:t>
      </w:r>
      <w:r>
        <w:rPr>
          <w:sz w:val="18"/>
          <w:szCs w:val="18"/>
        </w:rPr>
        <w:t>inhämtas</w:t>
      </w:r>
      <w:r w:rsidRPr="00403067">
        <w:rPr>
          <w:sz w:val="18"/>
          <w:szCs w:val="18"/>
        </w:rPr>
        <w:t xml:space="preserve">, ska operatörer som äger tråd </w:t>
      </w:r>
      <w:r>
        <w:rPr>
          <w:sz w:val="18"/>
          <w:szCs w:val="18"/>
        </w:rPr>
        <w:t>där</w:t>
      </w:r>
      <w:r w:rsidRPr="00403067">
        <w:rPr>
          <w:sz w:val="18"/>
          <w:szCs w:val="18"/>
        </w:rPr>
        <w:t xml:space="preserve"> signaler förs över Sveriges gräns överföra </w:t>
      </w:r>
      <w:r>
        <w:rPr>
          <w:sz w:val="18"/>
          <w:szCs w:val="18"/>
        </w:rPr>
        <w:t>signalerna</w:t>
      </w:r>
      <w:r w:rsidRPr="00403067">
        <w:rPr>
          <w:sz w:val="18"/>
          <w:szCs w:val="18"/>
        </w:rPr>
        <w:t xml:space="preserve"> till samver</w:t>
      </w:r>
      <w:r w:rsidRPr="00403067">
        <w:rPr>
          <w:sz w:val="18"/>
          <w:szCs w:val="18"/>
        </w:rPr>
        <w:softHyphen/>
        <w:t>kans</w:t>
      </w:r>
      <w:r w:rsidR="00EA0418">
        <w:rPr>
          <w:sz w:val="18"/>
          <w:szCs w:val="18"/>
        </w:rPr>
        <w:softHyphen/>
      </w:r>
      <w:r w:rsidRPr="00403067">
        <w:rPr>
          <w:sz w:val="18"/>
          <w:szCs w:val="18"/>
        </w:rPr>
        <w:t>punkter. Varje sådan operatör ska anmäla en eller flera samverkanspunkter till den myn</w:t>
      </w:r>
      <w:r>
        <w:rPr>
          <w:sz w:val="18"/>
          <w:szCs w:val="18"/>
        </w:rPr>
        <w:softHyphen/>
      </w:r>
      <w:r w:rsidRPr="00403067">
        <w:rPr>
          <w:sz w:val="18"/>
          <w:szCs w:val="18"/>
        </w:rPr>
        <w:t>dig</w:t>
      </w:r>
      <w:r>
        <w:rPr>
          <w:sz w:val="18"/>
          <w:szCs w:val="18"/>
        </w:rPr>
        <w:softHyphen/>
      </w:r>
      <w:r w:rsidRPr="00403067">
        <w:rPr>
          <w:sz w:val="18"/>
          <w:szCs w:val="18"/>
        </w:rPr>
        <w:t>het som regeringen bestämmer. Regeringen eller den myndighet som rege</w:t>
      </w:r>
      <w:r w:rsidR="00EA0418">
        <w:rPr>
          <w:sz w:val="18"/>
          <w:szCs w:val="18"/>
        </w:rPr>
        <w:softHyphen/>
      </w:r>
      <w:r w:rsidRPr="00403067">
        <w:rPr>
          <w:sz w:val="18"/>
          <w:szCs w:val="18"/>
        </w:rPr>
        <w:t>ringen bestämmer får meddela föreskrifter om samverkanspunkter.</w:t>
      </w:r>
    </w:p>
    <w:p w14:paraId="42950F89" w14:textId="77777777" w:rsidR="00D85371" w:rsidRPr="00403067" w:rsidRDefault="00D85371" w:rsidP="008A7E9A">
      <w:pPr>
        <w:pStyle w:val="Brdtextmedindrag"/>
        <w:rPr>
          <w:sz w:val="18"/>
          <w:szCs w:val="18"/>
        </w:rPr>
      </w:pPr>
      <w:r w:rsidRPr="00403067">
        <w:rPr>
          <w:sz w:val="18"/>
          <w:szCs w:val="18"/>
        </w:rPr>
        <w:t>Samtliga operatörer som för signaler i tråd över Sveriges gräns ska till den myn</w:t>
      </w:r>
      <w:r w:rsidRPr="00403067">
        <w:rPr>
          <w:sz w:val="18"/>
          <w:szCs w:val="18"/>
        </w:rPr>
        <w:softHyphen/>
        <w:t xml:space="preserve">dighet som regeringen bestämmer lämna sådan information </w:t>
      </w:r>
      <w:r>
        <w:rPr>
          <w:sz w:val="18"/>
          <w:szCs w:val="18"/>
        </w:rPr>
        <w:t xml:space="preserve">som </w:t>
      </w:r>
      <w:r w:rsidRPr="00403067">
        <w:rPr>
          <w:sz w:val="18"/>
          <w:szCs w:val="18"/>
        </w:rPr>
        <w:t xml:space="preserve">de innehar </w:t>
      </w:r>
      <w:r>
        <w:rPr>
          <w:sz w:val="18"/>
          <w:szCs w:val="18"/>
        </w:rPr>
        <w:t xml:space="preserve">och </w:t>
      </w:r>
      <w:r w:rsidRPr="00403067">
        <w:rPr>
          <w:sz w:val="18"/>
          <w:szCs w:val="18"/>
        </w:rPr>
        <w:t>som gör det enklare att ta hand om signalerna.</w:t>
      </w:r>
    </w:p>
    <w:p w14:paraId="6B81D415" w14:textId="77777777" w:rsidR="00D85371" w:rsidRPr="00403067" w:rsidRDefault="00D85371" w:rsidP="008A7E9A">
      <w:pPr>
        <w:pStyle w:val="Brdtextmedindrag"/>
        <w:rPr>
          <w:sz w:val="18"/>
          <w:szCs w:val="18"/>
        </w:rPr>
      </w:pPr>
      <w:r w:rsidRPr="00403067">
        <w:rPr>
          <w:sz w:val="18"/>
          <w:szCs w:val="18"/>
        </w:rPr>
        <w:t>Samtliga operatörer ska utföra uppgifterna enligt första och andra styckena så att verksamheten inte röjs.</w:t>
      </w:r>
    </w:p>
    <w:p w14:paraId="6EB2173F" w14:textId="77777777" w:rsidR="00D85371" w:rsidRPr="00403067" w:rsidRDefault="00D85371" w:rsidP="008A7E9A">
      <w:pPr>
        <w:pStyle w:val="Brdtextmedindrag"/>
        <w:ind w:firstLine="0"/>
      </w:pPr>
    </w:p>
    <w:p w14:paraId="4132C233" w14:textId="794DAF21" w:rsidR="00D85371" w:rsidRPr="00403067" w:rsidRDefault="00D85371" w:rsidP="008A7E9A">
      <w:pPr>
        <w:pStyle w:val="Brdtext"/>
        <w:rPr>
          <w:spacing w:val="-1"/>
        </w:rPr>
      </w:pPr>
      <w:r w:rsidRPr="00403067">
        <w:rPr>
          <w:spacing w:val="-1"/>
        </w:rPr>
        <w:t xml:space="preserve">Paragrafen innebär en skyldighet </w:t>
      </w:r>
      <w:r>
        <w:rPr>
          <w:spacing w:val="-1"/>
        </w:rPr>
        <w:t xml:space="preserve">för operatörer </w:t>
      </w:r>
      <w:r w:rsidRPr="00403067">
        <w:rPr>
          <w:spacing w:val="-1"/>
        </w:rPr>
        <w:t>att överföra signaler till sam</w:t>
      </w:r>
      <w:r>
        <w:rPr>
          <w:spacing w:val="-1"/>
        </w:rPr>
        <w:softHyphen/>
      </w:r>
      <w:r w:rsidRPr="00403067">
        <w:rPr>
          <w:spacing w:val="-1"/>
        </w:rPr>
        <w:t>verkanspunk</w:t>
      </w:r>
      <w:r w:rsidRPr="00403067">
        <w:rPr>
          <w:spacing w:val="-1"/>
        </w:rPr>
        <w:softHyphen/>
        <w:t>ter. Den motsvarar i sak 6 kap. 19 a § LEK (se prop.</w:t>
      </w:r>
      <w:r w:rsidR="007D6C70">
        <w:rPr>
          <w:spacing w:val="-1"/>
        </w:rPr>
        <w:t xml:space="preserve"> </w:t>
      </w:r>
      <w:r w:rsidRPr="00403067">
        <w:rPr>
          <w:spacing w:val="-1"/>
        </w:rPr>
        <w:t xml:space="preserve">2006/07:63 </w:t>
      </w:r>
      <w:r w:rsidR="00EB24E6">
        <w:rPr>
          <w:spacing w:val="-1"/>
        </w:rPr>
        <w:t>s. 8</w:t>
      </w:r>
      <w:r w:rsidRPr="00403067">
        <w:rPr>
          <w:spacing w:val="-1"/>
        </w:rPr>
        <w:t>3 f. och 142 f.). Övervägandena finns i avsnitt 18.3.</w:t>
      </w:r>
    </w:p>
    <w:p w14:paraId="5350F12C" w14:textId="77777777" w:rsidR="00D85371" w:rsidRPr="00403067" w:rsidRDefault="00D85371" w:rsidP="008A7E9A">
      <w:pPr>
        <w:pStyle w:val="Brdtextmedindrag"/>
      </w:pPr>
      <w:r w:rsidRPr="00403067">
        <w:t>Vid överträdelser av paragrafen ska tillsynsmyndigheten besluta om sanktionsavgift, se 12 kap. 1 §.</w:t>
      </w:r>
    </w:p>
    <w:p w14:paraId="63410C3C" w14:textId="77777777" w:rsidR="00D85371" w:rsidRPr="00403067" w:rsidRDefault="00D85371" w:rsidP="008A7E9A">
      <w:pPr>
        <w:pStyle w:val="Rubrik4utannumrering"/>
      </w:pPr>
      <w:r w:rsidRPr="00403067">
        <w:t>Tystnadsplikt</w:t>
      </w:r>
    </w:p>
    <w:p w14:paraId="517F3F2D" w14:textId="1C033E28" w:rsidR="00D85371" w:rsidRPr="00403067" w:rsidRDefault="00D85371" w:rsidP="008A7E9A">
      <w:pPr>
        <w:pStyle w:val="Brdtext"/>
        <w:rPr>
          <w:sz w:val="18"/>
          <w:szCs w:val="18"/>
        </w:rPr>
      </w:pPr>
      <w:r w:rsidRPr="00403067">
        <w:rPr>
          <w:b/>
          <w:sz w:val="18"/>
          <w:szCs w:val="18"/>
        </w:rPr>
        <w:t>31 §</w:t>
      </w:r>
      <w:r w:rsidRPr="00403067">
        <w:rPr>
          <w:sz w:val="18"/>
          <w:szCs w:val="18"/>
        </w:rPr>
        <w:t>    </w:t>
      </w:r>
      <w:r w:rsidRPr="00EA0418">
        <w:rPr>
          <w:spacing w:val="-2"/>
          <w:sz w:val="18"/>
          <w:szCs w:val="18"/>
        </w:rPr>
        <w:t>Den som tillhandahåller ett elektroniskt kommunika</w:t>
      </w:r>
      <w:r w:rsidRPr="00EA0418">
        <w:rPr>
          <w:spacing w:val="-2"/>
          <w:sz w:val="18"/>
          <w:szCs w:val="18"/>
        </w:rPr>
        <w:softHyphen/>
        <w:t>tionsnät eller en elek</w:t>
      </w:r>
      <w:r w:rsidR="00EA0418" w:rsidRPr="00EA0418">
        <w:rPr>
          <w:spacing w:val="-2"/>
          <w:sz w:val="18"/>
          <w:szCs w:val="18"/>
        </w:rPr>
        <w:softHyphen/>
      </w:r>
      <w:r w:rsidRPr="00EA0418">
        <w:rPr>
          <w:spacing w:val="-2"/>
          <w:sz w:val="18"/>
          <w:szCs w:val="18"/>
        </w:rPr>
        <w:t>tro</w:t>
      </w:r>
      <w:r w:rsidR="00EA0418">
        <w:rPr>
          <w:spacing w:val="-2"/>
          <w:sz w:val="18"/>
          <w:szCs w:val="18"/>
        </w:rPr>
        <w:softHyphen/>
      </w:r>
      <w:r w:rsidRPr="00EA0418">
        <w:rPr>
          <w:spacing w:val="-2"/>
          <w:sz w:val="18"/>
          <w:szCs w:val="18"/>
        </w:rPr>
        <w:t>nisk</w:t>
      </w:r>
      <w:r w:rsidRPr="00403067">
        <w:rPr>
          <w:sz w:val="18"/>
          <w:szCs w:val="18"/>
        </w:rPr>
        <w:t xml:space="preserve"> kom</w:t>
      </w:r>
      <w:r w:rsidRPr="00403067">
        <w:rPr>
          <w:sz w:val="18"/>
          <w:szCs w:val="18"/>
        </w:rPr>
        <w:softHyphen/>
        <w:t>mu</w:t>
      </w:r>
      <w:r w:rsidRPr="00403067">
        <w:rPr>
          <w:sz w:val="18"/>
          <w:szCs w:val="18"/>
        </w:rPr>
        <w:softHyphen/>
        <w:t>nikations</w:t>
      </w:r>
      <w:r w:rsidRPr="00403067">
        <w:rPr>
          <w:sz w:val="18"/>
          <w:szCs w:val="18"/>
        </w:rPr>
        <w:softHyphen/>
        <w:t>tjänst som inte är en nummer</w:t>
      </w:r>
      <w:r>
        <w:rPr>
          <w:sz w:val="18"/>
          <w:szCs w:val="18"/>
        </w:rPr>
        <w:softHyphen/>
      </w:r>
      <w:r w:rsidRPr="00403067">
        <w:rPr>
          <w:sz w:val="18"/>
          <w:szCs w:val="18"/>
        </w:rPr>
        <w:t>oberoende interpersonell kom</w:t>
      </w:r>
      <w:r w:rsidR="00EA0418">
        <w:rPr>
          <w:sz w:val="18"/>
          <w:szCs w:val="18"/>
        </w:rPr>
        <w:softHyphen/>
      </w:r>
      <w:r w:rsidRPr="00403067">
        <w:rPr>
          <w:sz w:val="18"/>
          <w:szCs w:val="18"/>
        </w:rPr>
        <w:lastRenderedPageBreak/>
        <w:t>munikationstjänst</w:t>
      </w:r>
      <w:r>
        <w:rPr>
          <w:sz w:val="18"/>
          <w:szCs w:val="18"/>
        </w:rPr>
        <w:t>,</w:t>
      </w:r>
      <w:r w:rsidRPr="00403067">
        <w:rPr>
          <w:sz w:val="18"/>
          <w:szCs w:val="18"/>
        </w:rPr>
        <w:t xml:space="preserve"> får inte obehörigen föra vidare eller utnyttja det som han eller hon </w:t>
      </w:r>
      <w:r>
        <w:rPr>
          <w:sz w:val="18"/>
          <w:szCs w:val="18"/>
        </w:rPr>
        <w:t xml:space="preserve">i samband med tillhandahållandet </w:t>
      </w:r>
      <w:r w:rsidRPr="00403067">
        <w:rPr>
          <w:sz w:val="18"/>
          <w:szCs w:val="18"/>
        </w:rPr>
        <w:t>har fått del av eller tillgång till</w:t>
      </w:r>
      <w:r>
        <w:rPr>
          <w:sz w:val="18"/>
          <w:szCs w:val="18"/>
        </w:rPr>
        <w:t xml:space="preserve"> i form av</w:t>
      </w:r>
    </w:p>
    <w:p w14:paraId="19A771F9" w14:textId="77777777" w:rsidR="00D85371" w:rsidRPr="00403067" w:rsidRDefault="00D85371" w:rsidP="008A7E9A">
      <w:pPr>
        <w:pStyle w:val="Brdtextmedindrag"/>
        <w:rPr>
          <w:sz w:val="18"/>
          <w:szCs w:val="18"/>
        </w:rPr>
      </w:pPr>
      <w:r w:rsidRPr="00403067">
        <w:rPr>
          <w:sz w:val="18"/>
          <w:szCs w:val="18"/>
        </w:rPr>
        <w:t>1. </w:t>
      </w:r>
      <w:r>
        <w:rPr>
          <w:sz w:val="18"/>
          <w:szCs w:val="18"/>
        </w:rPr>
        <w:t xml:space="preserve">en </w:t>
      </w:r>
      <w:r w:rsidRPr="00403067">
        <w:rPr>
          <w:sz w:val="18"/>
          <w:szCs w:val="18"/>
        </w:rPr>
        <w:t>uppgift om abonnemang,</w:t>
      </w:r>
    </w:p>
    <w:p w14:paraId="47CC2204" w14:textId="77777777" w:rsidR="00D85371" w:rsidRPr="00403067" w:rsidRDefault="00D85371" w:rsidP="008A7E9A">
      <w:pPr>
        <w:pStyle w:val="Brdtextmedindrag"/>
        <w:rPr>
          <w:sz w:val="18"/>
          <w:szCs w:val="18"/>
        </w:rPr>
      </w:pPr>
      <w:r w:rsidRPr="00403067">
        <w:rPr>
          <w:sz w:val="18"/>
          <w:szCs w:val="18"/>
        </w:rPr>
        <w:t>2. innehållet i ett elektroniskt meddelande, eller</w:t>
      </w:r>
    </w:p>
    <w:p w14:paraId="7D41D502" w14:textId="77777777" w:rsidR="00D85371" w:rsidRPr="00403067" w:rsidRDefault="00D85371" w:rsidP="008A7E9A">
      <w:pPr>
        <w:pStyle w:val="Brdtextmedindrag"/>
        <w:rPr>
          <w:sz w:val="18"/>
          <w:szCs w:val="18"/>
        </w:rPr>
      </w:pPr>
      <w:r w:rsidRPr="00403067">
        <w:rPr>
          <w:sz w:val="18"/>
          <w:szCs w:val="18"/>
        </w:rPr>
        <w:t>3. </w:t>
      </w:r>
      <w:r>
        <w:rPr>
          <w:sz w:val="18"/>
          <w:szCs w:val="18"/>
        </w:rPr>
        <w:t xml:space="preserve">en </w:t>
      </w:r>
      <w:r w:rsidRPr="00403067">
        <w:rPr>
          <w:sz w:val="18"/>
          <w:szCs w:val="18"/>
        </w:rPr>
        <w:t>annan uppgift som angår ett särskilt elektroniskt meddelande.</w:t>
      </w:r>
    </w:p>
    <w:p w14:paraId="61959A98" w14:textId="77777777" w:rsidR="00D85371" w:rsidRPr="00403067" w:rsidRDefault="00D85371" w:rsidP="008A7E9A">
      <w:pPr>
        <w:pStyle w:val="Brdtextmedindrag"/>
        <w:rPr>
          <w:sz w:val="18"/>
          <w:szCs w:val="18"/>
        </w:rPr>
      </w:pPr>
      <w:r w:rsidRPr="00403067">
        <w:rPr>
          <w:sz w:val="18"/>
          <w:szCs w:val="18"/>
        </w:rPr>
        <w:t>Tystnadsplikt</w:t>
      </w:r>
      <w:r>
        <w:rPr>
          <w:sz w:val="18"/>
          <w:szCs w:val="18"/>
        </w:rPr>
        <w:t xml:space="preserve"> som följer av första stycket</w:t>
      </w:r>
      <w:r w:rsidRPr="00403067">
        <w:rPr>
          <w:sz w:val="18"/>
          <w:szCs w:val="18"/>
        </w:rPr>
        <w:t xml:space="preserve"> gäller inte i förhållande till den som har tagit del i utväxlingen av ett elektroniskt meddelande eller som på något annat sätt har sänt eller tagit emot ett sådant meddelande.</w:t>
      </w:r>
    </w:p>
    <w:p w14:paraId="4358B693" w14:textId="43743310" w:rsidR="00D85371" w:rsidRPr="00403067" w:rsidRDefault="00D85371" w:rsidP="008A7E9A">
      <w:pPr>
        <w:pStyle w:val="Brdtextmedindrag"/>
        <w:rPr>
          <w:sz w:val="18"/>
          <w:szCs w:val="18"/>
        </w:rPr>
      </w:pPr>
      <w:r w:rsidRPr="00403067">
        <w:rPr>
          <w:sz w:val="18"/>
          <w:szCs w:val="18"/>
        </w:rPr>
        <w:t xml:space="preserve">Tystnadsplikt </w:t>
      </w:r>
      <w:r>
        <w:rPr>
          <w:sz w:val="18"/>
          <w:szCs w:val="18"/>
        </w:rPr>
        <w:t>som följer av</w:t>
      </w:r>
      <w:r w:rsidRPr="00403067">
        <w:rPr>
          <w:sz w:val="18"/>
          <w:szCs w:val="18"/>
        </w:rPr>
        <w:t xml:space="preserve"> första stycket 1 och 3 gäller inte heller i förhållande till innehavare</w:t>
      </w:r>
      <w:r>
        <w:rPr>
          <w:sz w:val="18"/>
          <w:szCs w:val="18"/>
        </w:rPr>
        <w:t>n</w:t>
      </w:r>
      <w:r w:rsidRPr="00403067">
        <w:rPr>
          <w:sz w:val="18"/>
          <w:szCs w:val="18"/>
        </w:rPr>
        <w:t xml:space="preserve"> av ett abonnemang som har använts för ett elektroniskt med</w:t>
      </w:r>
      <w:r w:rsidR="00EA0418">
        <w:rPr>
          <w:sz w:val="18"/>
          <w:szCs w:val="18"/>
        </w:rPr>
        <w:softHyphen/>
      </w:r>
      <w:r w:rsidRPr="00403067">
        <w:rPr>
          <w:sz w:val="18"/>
          <w:szCs w:val="18"/>
        </w:rPr>
        <w:t>delande.</w:t>
      </w:r>
    </w:p>
    <w:p w14:paraId="3D60FAD2" w14:textId="77777777" w:rsidR="00D85371" w:rsidRPr="00D4149E" w:rsidRDefault="00D85371" w:rsidP="008A7E9A">
      <w:pPr>
        <w:pStyle w:val="Brdtextmedindrag"/>
        <w:ind w:firstLine="0"/>
      </w:pPr>
    </w:p>
    <w:p w14:paraId="4C8326D3" w14:textId="5958EDCC" w:rsidR="00D85371" w:rsidRPr="00403067" w:rsidRDefault="00D85371" w:rsidP="008A7E9A">
      <w:pPr>
        <w:pStyle w:val="Brdtext"/>
      </w:pPr>
      <w:r w:rsidRPr="00403067">
        <w:t>Paragrafen innehåller bestämmelser om tystnadsplikt och undantag från tyst</w:t>
      </w:r>
      <w:r w:rsidRPr="00403067">
        <w:softHyphen/>
        <w:t>nads</w:t>
      </w:r>
      <w:r w:rsidRPr="00403067">
        <w:softHyphen/>
        <w:t>plikten. Den motsvarar i sak 6 kap. 20 § LEK (se prop. 2002/03:</w:t>
      </w:r>
      <w:r w:rsidR="00EA0418">
        <w:t xml:space="preserve"> </w:t>
      </w:r>
      <w:r w:rsidRPr="00A85F93">
        <w:rPr>
          <w:spacing w:val="-2"/>
        </w:rPr>
        <w:t xml:space="preserve">110 </w:t>
      </w:r>
      <w:r w:rsidR="00EB24E6" w:rsidRPr="00A85F93">
        <w:rPr>
          <w:spacing w:val="-2"/>
        </w:rPr>
        <w:t>s. 2</w:t>
      </w:r>
      <w:r w:rsidRPr="00A85F93">
        <w:rPr>
          <w:spacing w:val="-2"/>
        </w:rPr>
        <w:t xml:space="preserve">71 f. och 397). Paragrafen utformas enligt </w:t>
      </w:r>
      <w:r w:rsidRPr="00A85F93">
        <w:rPr>
          <w:i/>
          <w:iCs/>
          <w:spacing w:val="-2"/>
        </w:rPr>
        <w:t>Lagrådets</w:t>
      </w:r>
      <w:r w:rsidRPr="00A85F93">
        <w:rPr>
          <w:spacing w:val="-2"/>
        </w:rPr>
        <w:t xml:space="preserve"> förslag. Över</w:t>
      </w:r>
      <w:r w:rsidR="00A85F93" w:rsidRPr="00A85F93">
        <w:rPr>
          <w:spacing w:val="-2"/>
        </w:rPr>
        <w:softHyphen/>
      </w:r>
      <w:r w:rsidRPr="00403067">
        <w:t>vägandena finns i av</w:t>
      </w:r>
      <w:r w:rsidRPr="00403067">
        <w:softHyphen/>
        <w:t>snitt 18.3.</w:t>
      </w:r>
    </w:p>
    <w:p w14:paraId="5E755301" w14:textId="77777777" w:rsidR="00D85371" w:rsidRPr="00403067" w:rsidRDefault="00D85371" w:rsidP="008A7E9A">
      <w:pPr>
        <w:pStyle w:val="Brdtextmedindrag"/>
      </w:pPr>
      <w:r w:rsidRPr="00403067">
        <w:t>Genom ett tillägg i första stycket undantas nummeroberoende inter</w:t>
      </w:r>
      <w:r>
        <w:softHyphen/>
      </w:r>
      <w:r w:rsidRPr="00403067">
        <w:t xml:space="preserve">personella kommunikationstjänster från tystnadsplikten. Det innebär att paragrafen har samma tillämpningsområde som </w:t>
      </w:r>
      <w:r>
        <w:t>sin föregångare.</w:t>
      </w:r>
    </w:p>
    <w:p w14:paraId="55FE2BD9" w14:textId="77777777" w:rsidR="00D85371" w:rsidRPr="00D4149E" w:rsidRDefault="00D85371" w:rsidP="008A7E9A">
      <w:pPr>
        <w:pStyle w:val="Brdtext"/>
      </w:pPr>
    </w:p>
    <w:p w14:paraId="12E4FF8C" w14:textId="77777777" w:rsidR="00D85371" w:rsidRPr="00403067" w:rsidRDefault="00D85371" w:rsidP="008A7E9A">
      <w:pPr>
        <w:pStyle w:val="Brdtext"/>
        <w:rPr>
          <w:sz w:val="18"/>
          <w:szCs w:val="18"/>
        </w:rPr>
      </w:pPr>
      <w:r w:rsidRPr="00403067">
        <w:rPr>
          <w:b/>
          <w:sz w:val="18"/>
          <w:szCs w:val="18"/>
        </w:rPr>
        <w:t>32 §</w:t>
      </w:r>
      <w:r w:rsidRPr="00403067">
        <w:rPr>
          <w:sz w:val="18"/>
          <w:szCs w:val="18"/>
        </w:rPr>
        <w:t xml:space="preserve">    Tystnadsplikt </w:t>
      </w:r>
      <w:r>
        <w:rPr>
          <w:sz w:val="18"/>
          <w:szCs w:val="18"/>
        </w:rPr>
        <w:t>som följer av</w:t>
      </w:r>
      <w:r w:rsidRPr="00403067">
        <w:rPr>
          <w:sz w:val="18"/>
          <w:szCs w:val="18"/>
        </w:rPr>
        <w:t xml:space="preserve"> 31 § första stycket gäller även för </w:t>
      </w:r>
      <w:r>
        <w:rPr>
          <w:sz w:val="18"/>
          <w:szCs w:val="18"/>
        </w:rPr>
        <w:t xml:space="preserve">en </w:t>
      </w:r>
      <w:r w:rsidRPr="00403067">
        <w:rPr>
          <w:sz w:val="18"/>
          <w:szCs w:val="18"/>
        </w:rPr>
        <w:t>uppgift som hänför sig till</w:t>
      </w:r>
    </w:p>
    <w:p w14:paraId="762C5DEC" w14:textId="77777777" w:rsidR="00D85371" w:rsidRPr="00403067" w:rsidRDefault="00D85371" w:rsidP="008A7E9A">
      <w:pPr>
        <w:pStyle w:val="Brdtextmedindrag"/>
        <w:rPr>
          <w:spacing w:val="-2"/>
          <w:sz w:val="18"/>
          <w:szCs w:val="18"/>
        </w:rPr>
      </w:pPr>
      <w:r w:rsidRPr="00403067">
        <w:rPr>
          <w:sz w:val="18"/>
          <w:szCs w:val="18"/>
        </w:rPr>
        <w:t>1. </w:t>
      </w:r>
      <w:r>
        <w:rPr>
          <w:sz w:val="18"/>
          <w:szCs w:val="18"/>
        </w:rPr>
        <w:t xml:space="preserve">en </w:t>
      </w:r>
      <w:r w:rsidRPr="00403067">
        <w:rPr>
          <w:spacing w:val="-2"/>
          <w:sz w:val="18"/>
          <w:szCs w:val="18"/>
        </w:rPr>
        <w:t xml:space="preserve">åtgärd att </w:t>
      </w:r>
      <w:r>
        <w:rPr>
          <w:spacing w:val="-2"/>
          <w:sz w:val="18"/>
          <w:szCs w:val="18"/>
        </w:rPr>
        <w:t xml:space="preserve">med stöd av </w:t>
      </w:r>
      <w:r w:rsidRPr="00403067">
        <w:rPr>
          <w:spacing w:val="-2"/>
          <w:sz w:val="18"/>
          <w:szCs w:val="18"/>
        </w:rPr>
        <w:t>27 kap. 9 § rättegångsbalken</w:t>
      </w:r>
      <w:r>
        <w:rPr>
          <w:spacing w:val="-2"/>
          <w:sz w:val="18"/>
          <w:szCs w:val="18"/>
        </w:rPr>
        <w:t xml:space="preserve"> hålla kvar försändelser</w:t>
      </w:r>
      <w:r w:rsidRPr="00403067">
        <w:rPr>
          <w:spacing w:val="-2"/>
          <w:sz w:val="18"/>
          <w:szCs w:val="18"/>
        </w:rPr>
        <w:t>,</w:t>
      </w:r>
    </w:p>
    <w:p w14:paraId="1F1C0C31" w14:textId="13B6539D" w:rsidR="00D85371" w:rsidRPr="00403067" w:rsidRDefault="00D85371" w:rsidP="008A7E9A">
      <w:pPr>
        <w:pStyle w:val="Brdtextmedindrag"/>
        <w:rPr>
          <w:sz w:val="18"/>
          <w:szCs w:val="18"/>
        </w:rPr>
      </w:pPr>
      <w:r w:rsidRPr="00403067">
        <w:rPr>
          <w:sz w:val="18"/>
          <w:szCs w:val="18"/>
        </w:rPr>
        <w:t>2. en angelägenhet som avser användning av hemlig avlyssning av elektronisk kom</w:t>
      </w:r>
      <w:r w:rsidRPr="00403067">
        <w:rPr>
          <w:sz w:val="18"/>
          <w:szCs w:val="18"/>
        </w:rPr>
        <w:softHyphen/>
        <w:t xml:space="preserve">munikation eller hemlig övervakning av elektronisk kommunikation enligt 27 kap. 18 eller 19 § rättegångsbalken eller </w:t>
      </w:r>
      <w:r>
        <w:rPr>
          <w:sz w:val="18"/>
          <w:szCs w:val="18"/>
        </w:rPr>
        <w:t xml:space="preserve">som gäller </w:t>
      </w:r>
      <w:r w:rsidRPr="00403067">
        <w:rPr>
          <w:sz w:val="18"/>
          <w:szCs w:val="18"/>
        </w:rPr>
        <w:t>tekniskt bistånd med hemlig avlyss</w:t>
      </w:r>
      <w:r w:rsidRPr="00403067">
        <w:rPr>
          <w:sz w:val="18"/>
          <w:szCs w:val="18"/>
        </w:rPr>
        <w:softHyphen/>
        <w:t>ning av elektronisk kommunikation eller med hemlig övervakning av elek</w:t>
      </w:r>
      <w:r w:rsidR="00EA0418">
        <w:rPr>
          <w:sz w:val="18"/>
          <w:szCs w:val="18"/>
        </w:rPr>
        <w:softHyphen/>
      </w:r>
      <w:r w:rsidRPr="00403067">
        <w:rPr>
          <w:sz w:val="18"/>
          <w:szCs w:val="18"/>
        </w:rPr>
        <w:t>tronisk kom</w:t>
      </w:r>
      <w:r w:rsidRPr="00403067">
        <w:rPr>
          <w:sz w:val="18"/>
          <w:szCs w:val="18"/>
        </w:rPr>
        <w:softHyphen/>
        <w:t>mu</w:t>
      </w:r>
      <w:r w:rsidRPr="00403067">
        <w:rPr>
          <w:sz w:val="18"/>
          <w:szCs w:val="18"/>
        </w:rPr>
        <w:softHyphen/>
        <w:t>nikation enligt 4 kap. 25 b § lagen (2000:562) om internationell rättslig hjälp i brottmål,</w:t>
      </w:r>
    </w:p>
    <w:p w14:paraId="120C652F" w14:textId="77777777" w:rsidR="00D85371" w:rsidRPr="00403067" w:rsidRDefault="00D85371" w:rsidP="008A7E9A">
      <w:pPr>
        <w:pStyle w:val="Brdtextmedindrag"/>
        <w:rPr>
          <w:sz w:val="18"/>
          <w:szCs w:val="18"/>
        </w:rPr>
      </w:pPr>
      <w:r w:rsidRPr="00403067">
        <w:rPr>
          <w:sz w:val="18"/>
          <w:szCs w:val="18"/>
        </w:rPr>
        <w:t>3. en angelägenhet som avser inhämtning av signaler i elektronisk form enligt lagen (2008:717) om signalspaning i försvarsunderrättelseverksamhet,</w:t>
      </w:r>
    </w:p>
    <w:p w14:paraId="00926417" w14:textId="77777777" w:rsidR="00D85371" w:rsidRPr="00403067" w:rsidRDefault="00D85371" w:rsidP="008A7E9A">
      <w:pPr>
        <w:pStyle w:val="Brdtextmedindrag"/>
        <w:rPr>
          <w:sz w:val="18"/>
          <w:szCs w:val="18"/>
        </w:rPr>
      </w:pPr>
      <w:r w:rsidRPr="00403067">
        <w:rPr>
          <w:sz w:val="18"/>
          <w:szCs w:val="18"/>
        </w:rPr>
        <w:t>4. inhämtning av uppgifter enligt lagen (2012:278) om inhämtning av uppgifter om elektronisk kommunikation i de brottsbekämpande myndigheternas under</w:t>
      </w:r>
      <w:r w:rsidRPr="00403067">
        <w:rPr>
          <w:sz w:val="18"/>
          <w:szCs w:val="18"/>
        </w:rPr>
        <w:softHyphen/>
        <w:t>rättelseverksamhet,</w:t>
      </w:r>
    </w:p>
    <w:p w14:paraId="0B1679AF" w14:textId="77777777" w:rsidR="00D85371" w:rsidRPr="00403067" w:rsidRDefault="00D85371" w:rsidP="008A7E9A">
      <w:pPr>
        <w:pStyle w:val="Brdtextmedindrag"/>
        <w:rPr>
          <w:sz w:val="18"/>
          <w:szCs w:val="18"/>
        </w:rPr>
      </w:pPr>
      <w:r w:rsidRPr="00403067">
        <w:rPr>
          <w:sz w:val="18"/>
          <w:szCs w:val="18"/>
        </w:rPr>
        <w:t>5. en begäran enligt 33 § första stycket 2</w:t>
      </w:r>
      <w:r>
        <w:rPr>
          <w:sz w:val="18"/>
          <w:szCs w:val="18"/>
        </w:rPr>
        <w:t xml:space="preserve"> </w:t>
      </w:r>
      <w:r w:rsidRPr="00403067">
        <w:rPr>
          <w:sz w:val="18"/>
          <w:szCs w:val="18"/>
        </w:rPr>
        <w:t xml:space="preserve">om </w:t>
      </w:r>
      <w:r>
        <w:rPr>
          <w:sz w:val="18"/>
          <w:szCs w:val="18"/>
        </w:rPr>
        <w:t xml:space="preserve">att en </w:t>
      </w:r>
      <w:r w:rsidRPr="00403067">
        <w:rPr>
          <w:sz w:val="18"/>
          <w:szCs w:val="18"/>
        </w:rPr>
        <w:t>uppgift om abonnemang</w:t>
      </w:r>
      <w:r>
        <w:rPr>
          <w:sz w:val="18"/>
          <w:szCs w:val="18"/>
        </w:rPr>
        <w:t xml:space="preserve"> ska lämnas,</w:t>
      </w:r>
    </w:p>
    <w:p w14:paraId="7846F24F" w14:textId="77777777" w:rsidR="00D85371" w:rsidRPr="00403067" w:rsidRDefault="00D85371" w:rsidP="008A7E9A">
      <w:pPr>
        <w:pStyle w:val="Brdtextmedindrag"/>
        <w:rPr>
          <w:sz w:val="18"/>
          <w:szCs w:val="18"/>
        </w:rPr>
      </w:pPr>
      <w:r w:rsidRPr="00403067">
        <w:rPr>
          <w:sz w:val="18"/>
          <w:szCs w:val="18"/>
        </w:rPr>
        <w:t>6. ett föreläggande enligt 27 kap. 16 § rätte</w:t>
      </w:r>
      <w:r>
        <w:rPr>
          <w:sz w:val="18"/>
          <w:szCs w:val="18"/>
        </w:rPr>
        <w:softHyphen/>
      </w:r>
      <w:r w:rsidRPr="00403067">
        <w:rPr>
          <w:sz w:val="18"/>
          <w:szCs w:val="18"/>
        </w:rPr>
        <w:t>gångsbalken att bevara en viss lagrad uppgift</w:t>
      </w:r>
      <w:r>
        <w:rPr>
          <w:sz w:val="18"/>
          <w:szCs w:val="18"/>
        </w:rPr>
        <w:t>,</w:t>
      </w:r>
      <w:r w:rsidRPr="00403067">
        <w:rPr>
          <w:sz w:val="18"/>
          <w:szCs w:val="18"/>
        </w:rPr>
        <w:t xml:space="preserve"> </w:t>
      </w:r>
      <w:r>
        <w:rPr>
          <w:sz w:val="18"/>
          <w:szCs w:val="18"/>
        </w:rPr>
        <w:t>eller</w:t>
      </w:r>
    </w:p>
    <w:p w14:paraId="54CAADD5" w14:textId="77777777" w:rsidR="00D85371" w:rsidRPr="00403067" w:rsidRDefault="00D85371" w:rsidP="008A7E9A">
      <w:pPr>
        <w:pStyle w:val="Brdtextmedindrag"/>
      </w:pPr>
      <w:r w:rsidRPr="00403067">
        <w:rPr>
          <w:sz w:val="18"/>
          <w:szCs w:val="18"/>
        </w:rPr>
        <w:t>7. en begäran enligt 33 § första stycket 5</w:t>
      </w:r>
      <w:r>
        <w:rPr>
          <w:sz w:val="18"/>
          <w:szCs w:val="18"/>
        </w:rPr>
        <w:t xml:space="preserve"> </w:t>
      </w:r>
      <w:r w:rsidRPr="00403067">
        <w:rPr>
          <w:sz w:val="18"/>
          <w:szCs w:val="18"/>
        </w:rPr>
        <w:t xml:space="preserve">om </w:t>
      </w:r>
      <w:r>
        <w:rPr>
          <w:sz w:val="18"/>
          <w:szCs w:val="18"/>
        </w:rPr>
        <w:t xml:space="preserve">att </w:t>
      </w:r>
      <w:r w:rsidRPr="00403067">
        <w:rPr>
          <w:sz w:val="18"/>
          <w:szCs w:val="18"/>
        </w:rPr>
        <w:t>en uppgift om tillhandahållare av elektroniska kommunikationsnät eller elektroniska kommunikationstjänster</w:t>
      </w:r>
      <w:r>
        <w:rPr>
          <w:sz w:val="18"/>
          <w:szCs w:val="18"/>
        </w:rPr>
        <w:t xml:space="preserve"> ska lämnas.</w:t>
      </w:r>
      <w:r w:rsidRPr="00403067">
        <w:rPr>
          <w:sz w:val="18"/>
          <w:szCs w:val="18"/>
        </w:rPr>
        <w:cr/>
      </w:r>
    </w:p>
    <w:p w14:paraId="7E7BA09D" w14:textId="071EC699" w:rsidR="00D85371" w:rsidRPr="00403067" w:rsidRDefault="00D85371" w:rsidP="008A7E9A">
      <w:pPr>
        <w:pStyle w:val="Brdtext"/>
      </w:pPr>
      <w:bookmarkStart w:id="1879" w:name="_Hlk22306499"/>
      <w:r w:rsidRPr="00403067">
        <w:t xml:space="preserve">Paragrafen innehåller ytterligare bestämmelser om tystnadsplikt. Den motsvarar </w:t>
      </w:r>
      <w:r>
        <w:t xml:space="preserve">i sak </w:t>
      </w:r>
      <w:r w:rsidRPr="00403067">
        <w:t xml:space="preserve">6 kap. 21 § LEK (se prop. 2002/03:110 </w:t>
      </w:r>
      <w:r w:rsidR="00EB24E6">
        <w:t>s. 2</w:t>
      </w:r>
      <w:r w:rsidRPr="00403067">
        <w:t xml:space="preserve">71 f. och 397, prop. 2011/12:55 </w:t>
      </w:r>
      <w:r w:rsidR="00EB24E6">
        <w:t>s. 1</w:t>
      </w:r>
      <w:r w:rsidRPr="00403067">
        <w:t xml:space="preserve">14 f. och 144 och prop. 2020/21:72 </w:t>
      </w:r>
      <w:r w:rsidR="00EB24E6">
        <w:t>s. 3</w:t>
      </w:r>
      <w:r w:rsidRPr="00403067">
        <w:t>0 f. och 74). Övervägandena finns i av</w:t>
      </w:r>
      <w:r w:rsidRPr="00403067">
        <w:softHyphen/>
        <w:t>snitt 18.3.</w:t>
      </w:r>
    </w:p>
    <w:p w14:paraId="67CD97E0" w14:textId="77777777" w:rsidR="00D85371" w:rsidRPr="00D4149E" w:rsidRDefault="00D85371" w:rsidP="008A7E9A">
      <w:pPr>
        <w:pStyle w:val="Brdtext"/>
      </w:pPr>
    </w:p>
    <w:p w14:paraId="55485B7E" w14:textId="6D2531F7" w:rsidR="00D85371" w:rsidRPr="00403067" w:rsidRDefault="00D85371" w:rsidP="008A7E9A">
      <w:pPr>
        <w:pStyle w:val="Brdtext"/>
        <w:rPr>
          <w:sz w:val="18"/>
          <w:szCs w:val="18"/>
        </w:rPr>
      </w:pPr>
      <w:r w:rsidRPr="00403067">
        <w:rPr>
          <w:b/>
          <w:sz w:val="18"/>
          <w:szCs w:val="18"/>
        </w:rPr>
        <w:t>33 §</w:t>
      </w:r>
      <w:r w:rsidRPr="00403067">
        <w:rPr>
          <w:sz w:val="18"/>
          <w:szCs w:val="18"/>
        </w:rPr>
        <w:t>    Den som tillhandahåller ett elektroniskt kommunikationsnät eller en elek</w:t>
      </w:r>
      <w:r>
        <w:rPr>
          <w:sz w:val="18"/>
          <w:szCs w:val="18"/>
        </w:rPr>
        <w:softHyphen/>
      </w:r>
      <w:r w:rsidRPr="00403067">
        <w:rPr>
          <w:sz w:val="18"/>
          <w:szCs w:val="18"/>
        </w:rPr>
        <w:t>tronisk kommunikationstjänst som inte är en nummeroberoende interpersonell kommunikationstjänst och som har fått del av eller till</w:t>
      </w:r>
      <w:r w:rsidRPr="00403067">
        <w:rPr>
          <w:sz w:val="18"/>
          <w:szCs w:val="18"/>
        </w:rPr>
        <w:softHyphen/>
        <w:t xml:space="preserve">gång till </w:t>
      </w:r>
      <w:r>
        <w:rPr>
          <w:sz w:val="18"/>
          <w:szCs w:val="18"/>
        </w:rPr>
        <w:t xml:space="preserve">en </w:t>
      </w:r>
      <w:r w:rsidRPr="00403067">
        <w:rPr>
          <w:sz w:val="18"/>
          <w:szCs w:val="18"/>
        </w:rPr>
        <w:t>uppgift som av</w:t>
      </w:r>
      <w:r w:rsidR="00EA0418">
        <w:rPr>
          <w:sz w:val="18"/>
          <w:szCs w:val="18"/>
        </w:rPr>
        <w:softHyphen/>
      </w:r>
      <w:r w:rsidRPr="00403067">
        <w:rPr>
          <w:sz w:val="18"/>
          <w:szCs w:val="18"/>
        </w:rPr>
        <w:t>ses i 31 § första stycket ska på begäran lämna</w:t>
      </w:r>
    </w:p>
    <w:p w14:paraId="53EAD8EC" w14:textId="77777777" w:rsidR="00D85371" w:rsidRPr="00403067" w:rsidRDefault="00D85371" w:rsidP="008A7E9A">
      <w:pPr>
        <w:pStyle w:val="Brdtextmedindrag"/>
        <w:rPr>
          <w:sz w:val="18"/>
          <w:szCs w:val="18"/>
        </w:rPr>
      </w:pPr>
      <w:r w:rsidRPr="00403067">
        <w:rPr>
          <w:sz w:val="18"/>
          <w:szCs w:val="18"/>
        </w:rPr>
        <w:t>1. </w:t>
      </w:r>
      <w:r>
        <w:rPr>
          <w:sz w:val="18"/>
          <w:szCs w:val="18"/>
        </w:rPr>
        <w:t xml:space="preserve">en </w:t>
      </w:r>
      <w:r w:rsidRPr="00403067">
        <w:rPr>
          <w:sz w:val="18"/>
          <w:szCs w:val="18"/>
        </w:rPr>
        <w:t>uppgift som avses i 31 § första stycket 1 till</w:t>
      </w:r>
    </w:p>
    <w:p w14:paraId="7390C201" w14:textId="77777777" w:rsidR="00D85371" w:rsidRPr="00403067" w:rsidRDefault="00D85371" w:rsidP="008A7E9A">
      <w:pPr>
        <w:pStyle w:val="Brdtextmedindrag"/>
        <w:rPr>
          <w:sz w:val="18"/>
          <w:szCs w:val="18"/>
        </w:rPr>
      </w:pPr>
      <w:r w:rsidRPr="00403067">
        <w:rPr>
          <w:sz w:val="18"/>
          <w:szCs w:val="18"/>
        </w:rPr>
        <w:t>a) en myndighet som i ett särskilt fall behöver en sådan uppgift för del</w:t>
      </w:r>
      <w:r w:rsidRPr="00403067">
        <w:rPr>
          <w:sz w:val="18"/>
          <w:szCs w:val="18"/>
        </w:rPr>
        <w:softHyphen/>
        <w:t>givning enligt delgivnings</w:t>
      </w:r>
      <w:r w:rsidRPr="00403067">
        <w:rPr>
          <w:sz w:val="18"/>
          <w:szCs w:val="18"/>
        </w:rPr>
        <w:softHyphen/>
        <w:t xml:space="preserve">lagen (2010:1932), om myndigheten </w:t>
      </w:r>
      <w:r>
        <w:rPr>
          <w:sz w:val="18"/>
          <w:szCs w:val="18"/>
        </w:rPr>
        <w:t xml:space="preserve">bedömer </w:t>
      </w:r>
      <w:r w:rsidRPr="00403067">
        <w:rPr>
          <w:sz w:val="18"/>
          <w:szCs w:val="18"/>
        </w:rPr>
        <w:t xml:space="preserve">att det kan antas </w:t>
      </w:r>
      <w:r w:rsidRPr="00403067">
        <w:rPr>
          <w:sz w:val="18"/>
          <w:szCs w:val="18"/>
        </w:rPr>
        <w:lastRenderedPageBreak/>
        <w:t>att den som söks för delgivning håller sig undan eller att det annars finns synnerliga skäl,</w:t>
      </w:r>
    </w:p>
    <w:p w14:paraId="136F8C43" w14:textId="77777777" w:rsidR="00D85371" w:rsidRPr="00403067" w:rsidRDefault="00D85371" w:rsidP="008A7E9A">
      <w:pPr>
        <w:pStyle w:val="Brdtextmedindrag"/>
        <w:rPr>
          <w:sz w:val="18"/>
          <w:szCs w:val="18"/>
        </w:rPr>
      </w:pPr>
      <w:r w:rsidRPr="00403067">
        <w:rPr>
          <w:sz w:val="18"/>
          <w:szCs w:val="18"/>
        </w:rPr>
        <w:t xml:space="preserve">b) Finansinspektionen, om inspektionen </w:t>
      </w:r>
      <w:r>
        <w:rPr>
          <w:sz w:val="18"/>
          <w:szCs w:val="18"/>
        </w:rPr>
        <w:t>bedömer</w:t>
      </w:r>
      <w:r w:rsidRPr="00403067">
        <w:rPr>
          <w:sz w:val="18"/>
          <w:szCs w:val="18"/>
        </w:rPr>
        <w:t xml:space="preserve"> att uppgiften är av väsent</w:t>
      </w:r>
      <w:r w:rsidRPr="00403067">
        <w:rPr>
          <w:sz w:val="18"/>
          <w:szCs w:val="18"/>
        </w:rPr>
        <w:softHyphen/>
        <w:t>lig betydelse för utredningen av en misstänkt överträdelse av Europaparla</w:t>
      </w:r>
      <w:r w:rsidRPr="00403067">
        <w:rPr>
          <w:sz w:val="18"/>
          <w:szCs w:val="18"/>
        </w:rPr>
        <w:softHyphen/>
        <w:t>mentets och rådets förordning (EU) nr 596/2014 av den 16 april 2014 om marknadsmissbruk (marknads</w:t>
      </w:r>
      <w:r w:rsidRPr="00403067">
        <w:rPr>
          <w:sz w:val="18"/>
          <w:szCs w:val="18"/>
        </w:rPr>
        <w:softHyphen/>
        <w:t>missbruksförordning) och om upphävande av Europaparlamentets och rå</w:t>
      </w:r>
      <w:r w:rsidRPr="00403067">
        <w:rPr>
          <w:sz w:val="18"/>
          <w:szCs w:val="18"/>
        </w:rPr>
        <w:softHyphen/>
        <w:t>dets direktiv 2003/6/EG och kommissionens direktiv 2003/124/EG, 2003/125/EG och 2004/72/EG,</w:t>
      </w:r>
    </w:p>
    <w:p w14:paraId="3964AF65" w14:textId="77777777" w:rsidR="00D85371" w:rsidRPr="00403067" w:rsidRDefault="00D85371" w:rsidP="008A7E9A">
      <w:pPr>
        <w:pStyle w:val="Brdtextmedindrag"/>
        <w:rPr>
          <w:sz w:val="18"/>
          <w:szCs w:val="18"/>
        </w:rPr>
      </w:pPr>
      <w:r w:rsidRPr="00403067">
        <w:rPr>
          <w:sz w:val="18"/>
          <w:szCs w:val="18"/>
        </w:rPr>
        <w:t xml:space="preserve">c) Finansinspektionen, om inspektionen </w:t>
      </w:r>
      <w:r>
        <w:rPr>
          <w:sz w:val="18"/>
          <w:szCs w:val="18"/>
        </w:rPr>
        <w:t>bedömer</w:t>
      </w:r>
      <w:r w:rsidRPr="00403067">
        <w:rPr>
          <w:sz w:val="18"/>
          <w:szCs w:val="18"/>
        </w:rPr>
        <w:t xml:space="preserve"> att uppgiften är av väsentlig betydelse i ett ärende om tillsyn när det gäller någon av bestämmelserna i 4 a kap. 1–8 §§ lagen (2010:751) om betaltjänster eller 1 kap</w:t>
      </w:r>
      <w:r>
        <w:rPr>
          <w:sz w:val="18"/>
          <w:szCs w:val="18"/>
        </w:rPr>
        <w:t>.</w:t>
      </w:r>
      <w:r w:rsidRPr="00403067">
        <w:rPr>
          <w:sz w:val="18"/>
          <w:szCs w:val="18"/>
        </w:rPr>
        <w:t> 5 § eller 4 kap. 7, 8, 9, 10, 11 eller 14 § lagen (2016:1024) om verksamhet med bostadskrediter,</w:t>
      </w:r>
    </w:p>
    <w:p w14:paraId="66A9935A" w14:textId="77777777" w:rsidR="00D85371" w:rsidRPr="00403067" w:rsidRDefault="00D85371" w:rsidP="008A7E9A">
      <w:pPr>
        <w:pStyle w:val="Brdtextmedindrag"/>
        <w:rPr>
          <w:sz w:val="18"/>
          <w:szCs w:val="18"/>
        </w:rPr>
      </w:pPr>
      <w:r w:rsidRPr="00403067">
        <w:rPr>
          <w:sz w:val="18"/>
          <w:szCs w:val="18"/>
        </w:rPr>
        <w:t>d) Konsumentombudsmannen, om ombudsmannen</w:t>
      </w:r>
      <w:r w:rsidRPr="00403067" w:rsidDel="00106704">
        <w:rPr>
          <w:sz w:val="18"/>
          <w:szCs w:val="18"/>
        </w:rPr>
        <w:t xml:space="preserve"> </w:t>
      </w:r>
      <w:r>
        <w:rPr>
          <w:sz w:val="18"/>
          <w:szCs w:val="18"/>
        </w:rPr>
        <w:t>bedömer</w:t>
      </w:r>
      <w:r w:rsidRPr="00403067">
        <w:rPr>
          <w:sz w:val="18"/>
          <w:szCs w:val="18"/>
        </w:rPr>
        <w:t xml:space="preserve"> att uppgiften är av väsentlig betydelse i ett ärende om tillsyn enligt lagen (1994:1512) om avtals</w:t>
      </w:r>
      <w:r w:rsidRPr="00403067">
        <w:rPr>
          <w:sz w:val="18"/>
          <w:szCs w:val="18"/>
        </w:rPr>
        <w:softHyphen/>
        <w:t>villkor i konsumentförhållanden eller marknadsföringslagen (2008:486), när det är fråga om en misstänkt överträdelse av unions</w:t>
      </w:r>
      <w:r w:rsidRPr="00403067">
        <w:rPr>
          <w:sz w:val="18"/>
          <w:szCs w:val="18"/>
        </w:rPr>
        <w:softHyphen/>
        <w:t>lagstiftning som skyddar konsu</w:t>
      </w:r>
      <w:r w:rsidRPr="00403067">
        <w:rPr>
          <w:sz w:val="18"/>
          <w:szCs w:val="18"/>
        </w:rPr>
        <w:softHyphen/>
        <w:t>men</w:t>
      </w:r>
      <w:r w:rsidRPr="00403067">
        <w:rPr>
          <w:sz w:val="18"/>
          <w:szCs w:val="18"/>
        </w:rPr>
        <w:softHyphen/>
        <w:t>ternas intressen enligt bilagan till Europaparlamentets och rådets förordning (EU) 2017/2394 av den 12 december 2017 om samarbete mellan de nationella myndig</w:t>
      </w:r>
      <w:r w:rsidRPr="00403067">
        <w:rPr>
          <w:sz w:val="18"/>
          <w:szCs w:val="18"/>
        </w:rPr>
        <w:softHyphen/>
        <w:t>heter som har tillsynsansvar för konsumentskyddslagstiftningen och om upp</w:t>
      </w:r>
      <w:r w:rsidRPr="00403067">
        <w:rPr>
          <w:sz w:val="18"/>
          <w:szCs w:val="18"/>
        </w:rPr>
        <w:softHyphen/>
        <w:t>hävande av förordning (EG) nr 2006/2004,</w:t>
      </w:r>
    </w:p>
    <w:p w14:paraId="1286BF7C" w14:textId="77777777" w:rsidR="00D85371" w:rsidRPr="00403067" w:rsidRDefault="00D85371" w:rsidP="008A7E9A">
      <w:pPr>
        <w:pStyle w:val="Brdtextmedindrag"/>
        <w:rPr>
          <w:sz w:val="18"/>
          <w:szCs w:val="18"/>
        </w:rPr>
      </w:pPr>
      <w:r w:rsidRPr="00403067">
        <w:rPr>
          <w:sz w:val="18"/>
          <w:szCs w:val="18"/>
        </w:rPr>
        <w:t xml:space="preserve">e) Konsumentverket, om verket </w:t>
      </w:r>
      <w:r>
        <w:rPr>
          <w:sz w:val="18"/>
          <w:szCs w:val="18"/>
        </w:rPr>
        <w:t>bedömer</w:t>
      </w:r>
      <w:r w:rsidRPr="00403067">
        <w:rPr>
          <w:sz w:val="18"/>
          <w:szCs w:val="18"/>
        </w:rPr>
        <w:t xml:space="preserve"> att uppgiften är av väsentlig betydelse i ett ärende om tillsyn enligt lagen (2019:59) med komplett</w:t>
      </w:r>
      <w:r w:rsidRPr="00403067">
        <w:rPr>
          <w:sz w:val="18"/>
          <w:szCs w:val="18"/>
        </w:rPr>
        <w:softHyphen/>
        <w:t>erande bestämmelser till EU:s geoblockeringsförordning,</w:t>
      </w:r>
    </w:p>
    <w:p w14:paraId="566CBF14" w14:textId="77777777" w:rsidR="00D85371" w:rsidRPr="00403067" w:rsidRDefault="00D85371" w:rsidP="008A7E9A">
      <w:pPr>
        <w:pStyle w:val="Brdtextmedindrag"/>
        <w:rPr>
          <w:sz w:val="18"/>
          <w:szCs w:val="18"/>
        </w:rPr>
      </w:pPr>
      <w:r w:rsidRPr="00403067">
        <w:rPr>
          <w:sz w:val="18"/>
          <w:szCs w:val="18"/>
        </w:rPr>
        <w:t>f) Kronofogdemyndigheten</w:t>
      </w:r>
      <w:r>
        <w:rPr>
          <w:sz w:val="18"/>
          <w:szCs w:val="18"/>
        </w:rPr>
        <w:t>,</w:t>
      </w:r>
      <w:r w:rsidRPr="00403067">
        <w:rPr>
          <w:sz w:val="18"/>
          <w:szCs w:val="18"/>
        </w:rPr>
        <w:t xml:space="preserve"> om myndigheten behöver uppgiften i exe</w:t>
      </w:r>
      <w:r w:rsidRPr="00403067">
        <w:rPr>
          <w:sz w:val="18"/>
          <w:szCs w:val="18"/>
        </w:rPr>
        <w:softHyphen/>
        <w:t>kutiv verksamhet och myndig</w:t>
      </w:r>
      <w:r w:rsidRPr="00403067">
        <w:rPr>
          <w:sz w:val="18"/>
          <w:szCs w:val="18"/>
        </w:rPr>
        <w:softHyphen/>
        <w:t xml:space="preserve">heten </w:t>
      </w:r>
      <w:r>
        <w:rPr>
          <w:sz w:val="18"/>
          <w:szCs w:val="18"/>
        </w:rPr>
        <w:t>bedömer</w:t>
      </w:r>
      <w:r w:rsidRPr="00403067">
        <w:rPr>
          <w:sz w:val="18"/>
          <w:szCs w:val="18"/>
        </w:rPr>
        <w:t xml:space="preserve"> att uppgiften är av väsentlig be</w:t>
      </w:r>
      <w:r w:rsidRPr="00403067">
        <w:rPr>
          <w:sz w:val="18"/>
          <w:szCs w:val="18"/>
        </w:rPr>
        <w:softHyphen/>
        <w:t>tydelse för handläggningen av ett ärende,</w:t>
      </w:r>
    </w:p>
    <w:p w14:paraId="24EB4399" w14:textId="77777777" w:rsidR="00D85371" w:rsidRPr="00403067" w:rsidRDefault="00D85371" w:rsidP="008A7E9A">
      <w:pPr>
        <w:pStyle w:val="Brdtextmedindrag"/>
        <w:rPr>
          <w:sz w:val="18"/>
          <w:szCs w:val="18"/>
        </w:rPr>
      </w:pPr>
      <w:r w:rsidRPr="00403067">
        <w:rPr>
          <w:sz w:val="18"/>
          <w:szCs w:val="18"/>
        </w:rPr>
        <w:t xml:space="preserve">g) Läkemedelsverket, om verket </w:t>
      </w:r>
      <w:r>
        <w:rPr>
          <w:sz w:val="18"/>
          <w:szCs w:val="18"/>
        </w:rPr>
        <w:t>bedömer</w:t>
      </w:r>
      <w:r w:rsidRPr="00403067">
        <w:rPr>
          <w:sz w:val="18"/>
          <w:szCs w:val="18"/>
        </w:rPr>
        <w:t xml:space="preserve"> att uppgiften är av väsentlig betydelse i ett ärende om tillsyn när det gäller bestämmelserna om marknadsföring i 12 kap. läkemedelslagen (2015:315),</w:t>
      </w:r>
    </w:p>
    <w:p w14:paraId="708D1C8C" w14:textId="77777777" w:rsidR="00D85371" w:rsidRPr="00403067" w:rsidRDefault="00D85371" w:rsidP="008A7E9A">
      <w:pPr>
        <w:pStyle w:val="Brdtextmedindrag"/>
        <w:rPr>
          <w:sz w:val="18"/>
          <w:szCs w:val="18"/>
        </w:rPr>
      </w:pPr>
      <w:r w:rsidRPr="00403067">
        <w:rPr>
          <w:sz w:val="18"/>
          <w:szCs w:val="18"/>
        </w:rPr>
        <w:t xml:space="preserve">h) Polismyndigheten, om myndigheten </w:t>
      </w:r>
      <w:r>
        <w:rPr>
          <w:sz w:val="18"/>
          <w:szCs w:val="18"/>
        </w:rPr>
        <w:t>bedömer</w:t>
      </w:r>
      <w:r w:rsidRPr="00403067">
        <w:rPr>
          <w:sz w:val="18"/>
          <w:szCs w:val="18"/>
        </w:rPr>
        <w:t xml:space="preserve"> att uppgiften behövs i samband med underrättelse, efterforskning eller identifiering vid olyckor eller dödsfall eller för att myndigheten ska kunna fullgöra en uppgift som avses i 12 § polislagen (1984:387),</w:t>
      </w:r>
    </w:p>
    <w:p w14:paraId="708D0A23" w14:textId="77777777" w:rsidR="00D85371" w:rsidRPr="00403067" w:rsidRDefault="00D85371" w:rsidP="008A7E9A">
      <w:pPr>
        <w:pStyle w:val="Brdtextmedindrag"/>
        <w:rPr>
          <w:sz w:val="18"/>
          <w:szCs w:val="18"/>
        </w:rPr>
      </w:pPr>
      <w:r w:rsidRPr="00403067">
        <w:rPr>
          <w:sz w:val="18"/>
          <w:szCs w:val="18"/>
        </w:rPr>
        <w:t xml:space="preserve">i) Polismyndigheten eller en åklagarmyndighet, om myndigheten </w:t>
      </w:r>
      <w:r>
        <w:rPr>
          <w:sz w:val="18"/>
          <w:szCs w:val="18"/>
        </w:rPr>
        <w:t>bedömer</w:t>
      </w:r>
      <w:r w:rsidRPr="00403067">
        <w:rPr>
          <w:sz w:val="18"/>
          <w:szCs w:val="18"/>
        </w:rPr>
        <w:t xml:space="preserve"> att upp</w:t>
      </w:r>
      <w:r w:rsidRPr="00403067">
        <w:rPr>
          <w:sz w:val="18"/>
          <w:szCs w:val="18"/>
        </w:rPr>
        <w:softHyphen/>
        <w:t>giften behövs i ett särskilt fall för att myndigheten ska kunna full</w:t>
      </w:r>
      <w:r w:rsidRPr="00403067">
        <w:rPr>
          <w:sz w:val="18"/>
          <w:szCs w:val="18"/>
        </w:rPr>
        <w:softHyphen/>
        <w:t xml:space="preserve">göra </w:t>
      </w:r>
      <w:r>
        <w:rPr>
          <w:sz w:val="18"/>
          <w:szCs w:val="18"/>
        </w:rPr>
        <w:t xml:space="preserve">en </w:t>
      </w:r>
      <w:r w:rsidRPr="00403067">
        <w:rPr>
          <w:sz w:val="18"/>
          <w:szCs w:val="18"/>
        </w:rPr>
        <w:t>under</w:t>
      </w:r>
      <w:r w:rsidRPr="00403067">
        <w:rPr>
          <w:sz w:val="18"/>
          <w:szCs w:val="18"/>
        </w:rPr>
        <w:softHyphen/>
        <w:t>rättelse</w:t>
      </w:r>
      <w:r w:rsidRPr="00403067">
        <w:rPr>
          <w:sz w:val="18"/>
          <w:szCs w:val="18"/>
        </w:rPr>
        <w:softHyphen/>
        <w:t>skyldighet enligt 33 § lagen (1964:167) med särskilda bestämmelser om unga lag</w:t>
      </w:r>
      <w:r w:rsidRPr="00403067">
        <w:rPr>
          <w:sz w:val="18"/>
          <w:szCs w:val="18"/>
        </w:rPr>
        <w:softHyphen/>
        <w:t>överträdare, och</w:t>
      </w:r>
    </w:p>
    <w:p w14:paraId="6DCAD47A" w14:textId="77777777" w:rsidR="00D85371" w:rsidRPr="00403067" w:rsidRDefault="00D85371" w:rsidP="008A7E9A">
      <w:pPr>
        <w:pStyle w:val="Brdtextmedindrag"/>
        <w:rPr>
          <w:sz w:val="18"/>
          <w:szCs w:val="18"/>
        </w:rPr>
      </w:pPr>
      <w:r w:rsidRPr="00403067">
        <w:rPr>
          <w:sz w:val="18"/>
          <w:szCs w:val="18"/>
        </w:rPr>
        <w:t xml:space="preserve">j) Skatteverket, om verket </w:t>
      </w:r>
      <w:r>
        <w:rPr>
          <w:sz w:val="18"/>
          <w:szCs w:val="18"/>
        </w:rPr>
        <w:t>bedömer</w:t>
      </w:r>
      <w:r w:rsidRPr="00403067">
        <w:rPr>
          <w:sz w:val="18"/>
          <w:szCs w:val="18"/>
        </w:rPr>
        <w:t xml:space="preserve"> att uppgiften är av väsentlig betydelse för hand</w:t>
      </w:r>
      <w:r w:rsidRPr="00403067">
        <w:rPr>
          <w:sz w:val="18"/>
          <w:szCs w:val="18"/>
        </w:rPr>
        <w:softHyphen/>
        <w:t>lägg</w:t>
      </w:r>
      <w:r w:rsidRPr="00403067">
        <w:rPr>
          <w:sz w:val="18"/>
          <w:szCs w:val="18"/>
        </w:rPr>
        <w:softHyphen/>
        <w:t>ningen av ett ärende som avser kontroll av skatt eller avgift eller rätt folk</w:t>
      </w:r>
      <w:r w:rsidRPr="00403067">
        <w:rPr>
          <w:sz w:val="18"/>
          <w:szCs w:val="18"/>
        </w:rPr>
        <w:softHyphen/>
        <w:t>bok</w:t>
      </w:r>
      <w:r w:rsidRPr="00403067">
        <w:rPr>
          <w:sz w:val="18"/>
          <w:szCs w:val="18"/>
        </w:rPr>
        <w:softHyphen/>
        <w:t>förings</w:t>
      </w:r>
      <w:r w:rsidRPr="00403067">
        <w:rPr>
          <w:sz w:val="18"/>
          <w:szCs w:val="18"/>
        </w:rPr>
        <w:softHyphen/>
        <w:t>ort enligt folkbokföringslagen (1991:481),</w:t>
      </w:r>
    </w:p>
    <w:p w14:paraId="19463E97" w14:textId="77777777" w:rsidR="00D85371" w:rsidRPr="00403067" w:rsidRDefault="00D85371" w:rsidP="008A7E9A">
      <w:pPr>
        <w:pStyle w:val="Brdtextmedindrag"/>
        <w:rPr>
          <w:sz w:val="18"/>
          <w:szCs w:val="18"/>
        </w:rPr>
      </w:pPr>
      <w:r w:rsidRPr="00403067">
        <w:rPr>
          <w:sz w:val="18"/>
          <w:szCs w:val="18"/>
        </w:rPr>
        <w:t>2. </w:t>
      </w:r>
      <w:r>
        <w:rPr>
          <w:sz w:val="18"/>
          <w:szCs w:val="18"/>
        </w:rPr>
        <w:t xml:space="preserve">en </w:t>
      </w:r>
      <w:r w:rsidRPr="00403067">
        <w:rPr>
          <w:sz w:val="18"/>
          <w:szCs w:val="18"/>
        </w:rPr>
        <w:t>uppgift som avses i 31 § första stycket 1 och som gäller misstanke om brott till en åklagarmyndighet, Polismyndigheten, Säkerhetspolisen eller någon annan myndig</w:t>
      </w:r>
      <w:r w:rsidRPr="00403067">
        <w:rPr>
          <w:sz w:val="18"/>
          <w:szCs w:val="18"/>
        </w:rPr>
        <w:softHyphen/>
        <w:t>het som ska ingripa mot brottet,</w:t>
      </w:r>
    </w:p>
    <w:p w14:paraId="36DBDA7B" w14:textId="77777777" w:rsidR="00D85371" w:rsidRPr="00403067" w:rsidRDefault="00D85371" w:rsidP="008A7E9A">
      <w:pPr>
        <w:pStyle w:val="Brdtextmedindrag"/>
        <w:rPr>
          <w:sz w:val="18"/>
          <w:szCs w:val="18"/>
        </w:rPr>
      </w:pPr>
      <w:r w:rsidRPr="00403067">
        <w:rPr>
          <w:sz w:val="18"/>
          <w:szCs w:val="18"/>
        </w:rPr>
        <w:t>3. </w:t>
      </w:r>
      <w:r>
        <w:rPr>
          <w:sz w:val="18"/>
          <w:szCs w:val="18"/>
        </w:rPr>
        <w:t xml:space="preserve">en </w:t>
      </w:r>
      <w:r w:rsidRPr="00403067">
        <w:rPr>
          <w:sz w:val="18"/>
          <w:szCs w:val="18"/>
        </w:rPr>
        <w:t>uppgift som avses i 31 § första stycket 1 </w:t>
      </w:r>
      <w:r>
        <w:rPr>
          <w:sz w:val="18"/>
          <w:szCs w:val="18"/>
        </w:rPr>
        <w:t>eller</w:t>
      </w:r>
      <w:r w:rsidRPr="00403067">
        <w:rPr>
          <w:sz w:val="18"/>
          <w:szCs w:val="18"/>
        </w:rPr>
        <w:t> 3 till en regional alarme</w:t>
      </w:r>
      <w:r w:rsidRPr="00403067">
        <w:rPr>
          <w:sz w:val="18"/>
          <w:szCs w:val="18"/>
        </w:rPr>
        <w:softHyphen/>
        <w:t>ringscentral som avses i lagen (1981:1104) om verksamheten hos vissa regionala alarmerings</w:t>
      </w:r>
      <w:r w:rsidRPr="00403067">
        <w:rPr>
          <w:sz w:val="18"/>
          <w:szCs w:val="18"/>
        </w:rPr>
        <w:softHyphen/>
        <w:t>centraler,</w:t>
      </w:r>
    </w:p>
    <w:p w14:paraId="2B59804B" w14:textId="6485DD82" w:rsidR="00D85371" w:rsidRPr="00403067" w:rsidRDefault="00D85371" w:rsidP="008A7E9A">
      <w:pPr>
        <w:pStyle w:val="Brdtextmedindrag"/>
        <w:rPr>
          <w:sz w:val="18"/>
          <w:szCs w:val="18"/>
        </w:rPr>
      </w:pPr>
      <w:r w:rsidRPr="00403067">
        <w:rPr>
          <w:sz w:val="18"/>
          <w:szCs w:val="18"/>
        </w:rPr>
        <w:t>4. </w:t>
      </w:r>
      <w:r>
        <w:rPr>
          <w:sz w:val="18"/>
          <w:szCs w:val="18"/>
        </w:rPr>
        <w:t xml:space="preserve">en </w:t>
      </w:r>
      <w:r w:rsidRPr="00403067">
        <w:rPr>
          <w:sz w:val="18"/>
          <w:szCs w:val="18"/>
        </w:rPr>
        <w:t xml:space="preserve">uppgift som avses i 31 § första stycket 1 </w:t>
      </w:r>
      <w:r>
        <w:rPr>
          <w:sz w:val="18"/>
          <w:szCs w:val="18"/>
        </w:rPr>
        <w:t>eller</w:t>
      </w:r>
      <w:r w:rsidRPr="00403067">
        <w:rPr>
          <w:sz w:val="18"/>
          <w:szCs w:val="18"/>
        </w:rPr>
        <w:t xml:space="preserve"> 3 samt uppgift om i vilket geografiskt område en viss elektronisk kommunikationsutrustning finns eller har funnits till Polismyndigheten, om myndigheten </w:t>
      </w:r>
      <w:r>
        <w:rPr>
          <w:sz w:val="18"/>
          <w:szCs w:val="18"/>
        </w:rPr>
        <w:t>bedömer</w:t>
      </w:r>
      <w:r w:rsidRPr="00403067">
        <w:rPr>
          <w:sz w:val="18"/>
          <w:szCs w:val="18"/>
        </w:rPr>
        <w:t xml:space="preserve"> att uppgif</w:t>
      </w:r>
      <w:r w:rsidRPr="00403067">
        <w:rPr>
          <w:sz w:val="18"/>
          <w:szCs w:val="18"/>
        </w:rPr>
        <w:softHyphen/>
        <w:t>ten behövs i sam</w:t>
      </w:r>
      <w:r w:rsidRPr="00403067">
        <w:rPr>
          <w:sz w:val="18"/>
          <w:szCs w:val="18"/>
        </w:rPr>
        <w:softHyphen/>
        <w:t>band med efterforskning av personer som har försvunnit under sådana om</w:t>
      </w:r>
      <w:r w:rsidR="00EA0418">
        <w:rPr>
          <w:sz w:val="18"/>
          <w:szCs w:val="18"/>
        </w:rPr>
        <w:softHyphen/>
      </w:r>
      <w:r w:rsidRPr="00403067">
        <w:rPr>
          <w:sz w:val="18"/>
          <w:szCs w:val="18"/>
        </w:rPr>
        <w:t>ständig</w:t>
      </w:r>
      <w:r w:rsidRPr="00403067">
        <w:rPr>
          <w:sz w:val="18"/>
          <w:szCs w:val="18"/>
        </w:rPr>
        <w:softHyphen/>
        <w:t xml:space="preserve">heter att det kan </w:t>
      </w:r>
      <w:r>
        <w:rPr>
          <w:sz w:val="18"/>
          <w:szCs w:val="18"/>
        </w:rPr>
        <w:t>antas att det då fanns eller fortfarande finns</w:t>
      </w:r>
      <w:r w:rsidRPr="00403067">
        <w:rPr>
          <w:sz w:val="18"/>
          <w:szCs w:val="18"/>
        </w:rPr>
        <w:t xml:space="preserve"> fara för deras liv eller allvarlig risk för deras hälsa, och</w:t>
      </w:r>
    </w:p>
    <w:p w14:paraId="239B8E65" w14:textId="407032D3" w:rsidR="00D85371" w:rsidRPr="00403067" w:rsidRDefault="00D85371" w:rsidP="008A7E9A">
      <w:pPr>
        <w:pStyle w:val="Brdtextmedindrag"/>
        <w:rPr>
          <w:sz w:val="18"/>
          <w:szCs w:val="18"/>
        </w:rPr>
      </w:pPr>
      <w:r w:rsidRPr="00403067">
        <w:rPr>
          <w:sz w:val="18"/>
          <w:szCs w:val="18"/>
        </w:rPr>
        <w:t>5. </w:t>
      </w:r>
      <w:r>
        <w:rPr>
          <w:sz w:val="18"/>
          <w:szCs w:val="18"/>
        </w:rPr>
        <w:t xml:space="preserve">en </w:t>
      </w:r>
      <w:r w:rsidRPr="00403067">
        <w:rPr>
          <w:sz w:val="18"/>
          <w:szCs w:val="18"/>
        </w:rPr>
        <w:t>uppgift som avses i 31 § första stycket 3 om vilka övriga tillhandahållare av elektroniska kommunikationsnät eller elektroniska kommunikationstjänster som har deltagit vid överföringen av ett meddelande som omfattas av ett före</w:t>
      </w:r>
      <w:r w:rsidR="00EA0418">
        <w:rPr>
          <w:sz w:val="18"/>
          <w:szCs w:val="18"/>
        </w:rPr>
        <w:softHyphen/>
      </w:r>
      <w:r w:rsidRPr="00403067">
        <w:rPr>
          <w:sz w:val="18"/>
          <w:szCs w:val="18"/>
        </w:rPr>
        <w:lastRenderedPageBreak/>
        <w:t>läggande enligt 27 kap. 16 § rättegångsbalken att bevara en viss lagrad uppgift till den myndighet som meddelat föreläggandet.</w:t>
      </w:r>
    </w:p>
    <w:p w14:paraId="21B287AB" w14:textId="77777777" w:rsidR="00D85371" w:rsidRPr="00403067" w:rsidRDefault="00D85371" w:rsidP="008A7E9A">
      <w:pPr>
        <w:pStyle w:val="Brdtextmedindrag"/>
        <w:rPr>
          <w:sz w:val="18"/>
          <w:szCs w:val="18"/>
        </w:rPr>
      </w:pPr>
      <w:r w:rsidRPr="00403067">
        <w:rPr>
          <w:sz w:val="18"/>
          <w:szCs w:val="18"/>
        </w:rPr>
        <w:t>Ersättning för att lämna ut andra uppgifter enligt första stycket 3 än loka</w:t>
      </w:r>
      <w:r w:rsidRPr="00403067">
        <w:rPr>
          <w:sz w:val="18"/>
          <w:szCs w:val="18"/>
        </w:rPr>
        <w:softHyphen/>
        <w:t>li</w:t>
      </w:r>
      <w:r w:rsidRPr="00403067">
        <w:rPr>
          <w:sz w:val="18"/>
          <w:szCs w:val="18"/>
        </w:rPr>
        <w:softHyphen/>
        <w:t>serings</w:t>
      </w:r>
      <w:r w:rsidRPr="00403067">
        <w:rPr>
          <w:sz w:val="18"/>
          <w:szCs w:val="18"/>
        </w:rPr>
        <w:softHyphen/>
        <w:t>uppgifter ska vara skälig med hänsyn till kostnaderna för utläm</w:t>
      </w:r>
      <w:r w:rsidRPr="00403067">
        <w:rPr>
          <w:sz w:val="18"/>
          <w:szCs w:val="18"/>
        </w:rPr>
        <w:softHyphen/>
        <w:t>nandet.</w:t>
      </w:r>
      <w:bookmarkEnd w:id="1879"/>
    </w:p>
    <w:p w14:paraId="590B6FD4" w14:textId="77777777" w:rsidR="00D85371" w:rsidRPr="00403067" w:rsidRDefault="00D85371" w:rsidP="008A7E9A">
      <w:pPr>
        <w:pStyle w:val="Brdtextmedindrag"/>
      </w:pPr>
    </w:p>
    <w:p w14:paraId="26CE0783" w14:textId="5382EE69" w:rsidR="00D85371" w:rsidRPr="00403067" w:rsidRDefault="00D85371" w:rsidP="008A7E9A">
      <w:pPr>
        <w:pStyle w:val="Brdtext"/>
      </w:pPr>
      <w:r w:rsidRPr="00403067">
        <w:t>Paragrafen innehåller bestämmelser om skyldighet att på begäran lämna ut vissa uppgifter som enligt 31 § första stycket omfattas av tystnads</w:t>
      </w:r>
      <w:r w:rsidRPr="00403067">
        <w:softHyphen/>
        <w:t xml:space="preserve">plikt. Den motsvarar i sak 6 kap. 22 § LEK (se prop. 2002/03:110 </w:t>
      </w:r>
      <w:r w:rsidR="00EB24E6">
        <w:t>s. 2</w:t>
      </w:r>
      <w:r w:rsidRPr="00403067">
        <w:t xml:space="preserve">71 f. och 397, prop. 2010/11:115 </w:t>
      </w:r>
      <w:r w:rsidR="00EB24E6">
        <w:t>s. 1</w:t>
      </w:r>
      <w:r w:rsidRPr="00403067">
        <w:t xml:space="preserve">18 f. och 183 f., prop. 2011/12:55 </w:t>
      </w:r>
      <w:r w:rsidR="00EB24E6">
        <w:t>s. 6</w:t>
      </w:r>
      <w:r w:rsidRPr="00403067">
        <w:t xml:space="preserve">3 f. och 144 f., prop. 2016/17:22 </w:t>
      </w:r>
      <w:r w:rsidR="00EB24E6">
        <w:t>s. 1</w:t>
      </w:r>
      <w:r w:rsidRPr="00403067">
        <w:t xml:space="preserve">61 f. och 418, prop. 2019/20:120 </w:t>
      </w:r>
      <w:r w:rsidR="00EB24E6">
        <w:t>s. 7</w:t>
      </w:r>
      <w:r w:rsidRPr="00403067">
        <w:t xml:space="preserve">9 f. och 114 f. och prop. 2020/21:72 </w:t>
      </w:r>
      <w:r w:rsidR="00EB24E6">
        <w:t>s. 3</w:t>
      </w:r>
      <w:r w:rsidRPr="00403067">
        <w:t>8 f. och 74 f.). Övervägandena finns i avsnitt 18.3.</w:t>
      </w:r>
    </w:p>
    <w:p w14:paraId="756AD6FB" w14:textId="77777777" w:rsidR="00115C6B" w:rsidRDefault="00D85371" w:rsidP="008A7E9A">
      <w:pPr>
        <w:pStyle w:val="Brdtextmedindrag"/>
      </w:pPr>
      <w:r w:rsidRPr="00403067">
        <w:t>Genom ett tillägg i första stycket undantas nummeroberoende inter</w:t>
      </w:r>
      <w:r>
        <w:softHyphen/>
      </w:r>
      <w:r w:rsidRPr="00403067">
        <w:t xml:space="preserve">personella kommunikationstjänster från uppgiftsskyldigheten. Det innebär att paragrafen har samma tillämpningsområde som </w:t>
      </w:r>
      <w:r>
        <w:t>sin före</w:t>
      </w:r>
      <w:r>
        <w:softHyphen/>
        <w:t>gångare</w:t>
      </w:r>
      <w:r w:rsidRPr="00403067">
        <w:t xml:space="preserve">. </w:t>
      </w:r>
    </w:p>
    <w:p w14:paraId="4902EADB" w14:textId="3C8C822D" w:rsidR="00D85371" w:rsidRPr="00403067" w:rsidRDefault="00D85371" w:rsidP="008A7E9A">
      <w:pPr>
        <w:pStyle w:val="Brdtextmedindrag"/>
      </w:pPr>
      <w:r w:rsidRPr="00403067">
        <w:t xml:space="preserve">Vid </w:t>
      </w:r>
      <w:r>
        <w:t xml:space="preserve">en </w:t>
      </w:r>
      <w:r w:rsidRPr="00403067">
        <w:t>överträdelse av första stycket ska tillsyns</w:t>
      </w:r>
      <w:r w:rsidRPr="00403067">
        <w:softHyphen/>
        <w:t>myndig</w:t>
      </w:r>
      <w:r w:rsidRPr="00403067">
        <w:softHyphen/>
        <w:t>heten besluta om sank</w:t>
      </w:r>
      <w:r>
        <w:softHyphen/>
      </w:r>
      <w:r w:rsidRPr="00403067">
        <w:t>tions</w:t>
      </w:r>
      <w:r w:rsidRPr="00403067">
        <w:softHyphen/>
        <w:t>avgift, se 12 kap. 1 §.</w:t>
      </w:r>
    </w:p>
    <w:p w14:paraId="0FF8AB3A" w14:textId="77777777" w:rsidR="00D85371" w:rsidRPr="00D4149E" w:rsidRDefault="00D85371" w:rsidP="008A7E9A">
      <w:pPr>
        <w:pStyle w:val="Brdtext"/>
      </w:pPr>
    </w:p>
    <w:p w14:paraId="51CD977A" w14:textId="77777777" w:rsidR="00D85371" w:rsidRPr="00403067" w:rsidRDefault="00D85371" w:rsidP="008A7E9A">
      <w:pPr>
        <w:pStyle w:val="Brdtext"/>
        <w:rPr>
          <w:sz w:val="18"/>
          <w:szCs w:val="18"/>
        </w:rPr>
      </w:pPr>
      <w:r w:rsidRPr="00403067">
        <w:rPr>
          <w:b/>
          <w:sz w:val="18"/>
          <w:szCs w:val="18"/>
        </w:rPr>
        <w:t>34 §</w:t>
      </w:r>
      <w:r w:rsidRPr="00403067">
        <w:rPr>
          <w:sz w:val="18"/>
          <w:szCs w:val="18"/>
        </w:rPr>
        <w:t xml:space="preserve">    Den som i något annat fall än </w:t>
      </w:r>
      <w:r>
        <w:rPr>
          <w:sz w:val="18"/>
          <w:szCs w:val="18"/>
        </w:rPr>
        <w:t>de</w:t>
      </w:r>
      <w:r w:rsidRPr="00403067">
        <w:rPr>
          <w:sz w:val="18"/>
          <w:szCs w:val="18"/>
        </w:rPr>
        <w:t xml:space="preserve"> som avses i 31 § första stycket och 32 § i en radio</w:t>
      </w:r>
      <w:r w:rsidRPr="00403067">
        <w:rPr>
          <w:sz w:val="18"/>
          <w:szCs w:val="18"/>
        </w:rPr>
        <w:softHyphen/>
        <w:t>mottagare har avlyssnat eller på något annat sätt</w:t>
      </w:r>
      <w:r>
        <w:rPr>
          <w:sz w:val="18"/>
          <w:szCs w:val="18"/>
        </w:rPr>
        <w:t>,</w:t>
      </w:r>
      <w:r w:rsidRPr="00403067">
        <w:rPr>
          <w:sz w:val="18"/>
          <w:szCs w:val="18"/>
        </w:rPr>
        <w:t xml:space="preserve"> </w:t>
      </w:r>
      <w:r>
        <w:rPr>
          <w:sz w:val="18"/>
          <w:szCs w:val="18"/>
        </w:rPr>
        <w:t>genom att använda</w:t>
      </w:r>
      <w:r w:rsidRPr="00403067">
        <w:rPr>
          <w:sz w:val="18"/>
          <w:szCs w:val="18"/>
        </w:rPr>
        <w:t xml:space="preserve"> en sådan mot</w:t>
      </w:r>
      <w:r w:rsidRPr="00403067">
        <w:rPr>
          <w:sz w:val="18"/>
          <w:szCs w:val="18"/>
        </w:rPr>
        <w:softHyphen/>
        <w:t>taga</w:t>
      </w:r>
      <w:r w:rsidRPr="00403067">
        <w:rPr>
          <w:sz w:val="18"/>
          <w:szCs w:val="18"/>
        </w:rPr>
        <w:softHyphen/>
        <w:t>re</w:t>
      </w:r>
      <w:r>
        <w:rPr>
          <w:sz w:val="18"/>
          <w:szCs w:val="18"/>
        </w:rPr>
        <w:t>,</w:t>
      </w:r>
      <w:r w:rsidRPr="00403067">
        <w:rPr>
          <w:sz w:val="18"/>
          <w:szCs w:val="18"/>
        </w:rPr>
        <w:t xml:space="preserve"> </w:t>
      </w:r>
      <w:r>
        <w:rPr>
          <w:sz w:val="18"/>
          <w:szCs w:val="18"/>
        </w:rPr>
        <w:t>har</w:t>
      </w:r>
      <w:r w:rsidRPr="00403067">
        <w:rPr>
          <w:sz w:val="18"/>
          <w:szCs w:val="18"/>
        </w:rPr>
        <w:t xml:space="preserve"> fått tillgång till ett </w:t>
      </w:r>
      <w:r>
        <w:rPr>
          <w:sz w:val="18"/>
          <w:szCs w:val="18"/>
        </w:rPr>
        <w:t xml:space="preserve">sådant </w:t>
      </w:r>
      <w:r w:rsidRPr="00403067">
        <w:rPr>
          <w:sz w:val="18"/>
          <w:szCs w:val="18"/>
        </w:rPr>
        <w:t>radiobefordrat meddelande i ett elektro</w:t>
      </w:r>
      <w:r>
        <w:rPr>
          <w:sz w:val="18"/>
          <w:szCs w:val="18"/>
        </w:rPr>
        <w:softHyphen/>
      </w:r>
      <w:r w:rsidRPr="00403067">
        <w:rPr>
          <w:sz w:val="18"/>
          <w:szCs w:val="18"/>
        </w:rPr>
        <w:t>niskt kom</w:t>
      </w:r>
      <w:r w:rsidRPr="00403067">
        <w:rPr>
          <w:sz w:val="18"/>
          <w:szCs w:val="18"/>
        </w:rPr>
        <w:softHyphen/>
        <w:t>mu</w:t>
      </w:r>
      <w:r w:rsidRPr="00403067">
        <w:rPr>
          <w:sz w:val="18"/>
          <w:szCs w:val="18"/>
        </w:rPr>
        <w:softHyphen/>
        <w:t>ni</w:t>
      </w:r>
      <w:r w:rsidRPr="00403067">
        <w:rPr>
          <w:sz w:val="18"/>
          <w:szCs w:val="18"/>
        </w:rPr>
        <w:softHyphen/>
        <w:t>kations</w:t>
      </w:r>
      <w:r w:rsidRPr="00403067">
        <w:rPr>
          <w:sz w:val="18"/>
          <w:szCs w:val="18"/>
        </w:rPr>
        <w:softHyphen/>
        <w:t xml:space="preserve">nät som inte är avsett för </w:t>
      </w:r>
      <w:r>
        <w:rPr>
          <w:sz w:val="18"/>
          <w:szCs w:val="18"/>
        </w:rPr>
        <w:t>denne</w:t>
      </w:r>
      <w:r w:rsidRPr="00403067">
        <w:rPr>
          <w:sz w:val="18"/>
          <w:szCs w:val="18"/>
        </w:rPr>
        <w:t xml:space="preserve"> eller för allmänheten får inte obehörigen föra det vidare.</w:t>
      </w:r>
    </w:p>
    <w:p w14:paraId="57390121" w14:textId="77777777" w:rsidR="00D85371" w:rsidRPr="00403067" w:rsidRDefault="00D85371" w:rsidP="008A7E9A">
      <w:pPr>
        <w:pStyle w:val="Brdtext"/>
      </w:pPr>
    </w:p>
    <w:p w14:paraId="40ED38B6" w14:textId="60A00905" w:rsidR="00D85371" w:rsidRPr="00403067" w:rsidRDefault="00D85371" w:rsidP="008A7E9A">
      <w:pPr>
        <w:pStyle w:val="Brdtext"/>
      </w:pPr>
      <w:r w:rsidRPr="00403067">
        <w:t xml:space="preserve">I paragrafen finns en bestämmelse om tystnadsplikt. Den motsvarar i sak </w:t>
      </w:r>
      <w:r w:rsidRPr="00316AC6">
        <w:rPr>
          <w:spacing w:val="-2"/>
        </w:rPr>
        <w:t xml:space="preserve">6 kap. 23 § LEK (se prop. 2002/03:110 </w:t>
      </w:r>
      <w:r w:rsidR="00EB24E6" w:rsidRPr="00316AC6">
        <w:rPr>
          <w:spacing w:val="-2"/>
        </w:rPr>
        <w:t>s. 3</w:t>
      </w:r>
      <w:r w:rsidRPr="00316AC6">
        <w:rPr>
          <w:spacing w:val="-2"/>
        </w:rPr>
        <w:t xml:space="preserve">97 och prop. 2011/12:55 </w:t>
      </w:r>
      <w:r w:rsidR="00EB24E6" w:rsidRPr="00316AC6">
        <w:rPr>
          <w:spacing w:val="-2"/>
        </w:rPr>
        <w:t>s. 6</w:t>
      </w:r>
      <w:r w:rsidRPr="00316AC6">
        <w:rPr>
          <w:spacing w:val="-2"/>
        </w:rPr>
        <w:t>3 f.</w:t>
      </w:r>
      <w:r w:rsidR="00316AC6">
        <w:t xml:space="preserve"> </w:t>
      </w:r>
      <w:r w:rsidRPr="00403067">
        <w:t>och 145). Övervägandena finns i avsnitt 18.3.</w:t>
      </w:r>
    </w:p>
    <w:p w14:paraId="67A58345" w14:textId="77777777" w:rsidR="00D85371" w:rsidRPr="00403067" w:rsidRDefault="00D85371" w:rsidP="008A7E9A">
      <w:pPr>
        <w:pStyle w:val="Brdtextmedindrag"/>
        <w:rPr>
          <w:sz w:val="18"/>
          <w:szCs w:val="18"/>
        </w:rPr>
      </w:pPr>
    </w:p>
    <w:p w14:paraId="53A9D026" w14:textId="77777777" w:rsidR="00D85371" w:rsidRPr="00403067" w:rsidRDefault="00D85371" w:rsidP="008A7E9A">
      <w:pPr>
        <w:pStyle w:val="Brdtextmedindrag"/>
        <w:ind w:firstLine="0"/>
        <w:rPr>
          <w:sz w:val="18"/>
          <w:szCs w:val="18"/>
        </w:rPr>
      </w:pPr>
      <w:r w:rsidRPr="00403067">
        <w:rPr>
          <w:b/>
          <w:sz w:val="18"/>
          <w:szCs w:val="18"/>
        </w:rPr>
        <w:t>35 §</w:t>
      </w:r>
      <w:r w:rsidRPr="00403067">
        <w:rPr>
          <w:sz w:val="18"/>
          <w:szCs w:val="18"/>
        </w:rPr>
        <w:t>    </w:t>
      </w:r>
      <w:r w:rsidRPr="00DB22C0">
        <w:rPr>
          <w:spacing w:val="-2"/>
          <w:sz w:val="18"/>
          <w:szCs w:val="18"/>
        </w:rPr>
        <w:t>I det allmännas verksamhet ska offentlighets- och sekretesslagen (2009:400)</w:t>
      </w:r>
      <w:r w:rsidRPr="00403067">
        <w:rPr>
          <w:sz w:val="18"/>
          <w:szCs w:val="18"/>
        </w:rPr>
        <w:t xml:space="preserve"> till</w:t>
      </w:r>
      <w:r w:rsidRPr="00403067">
        <w:rPr>
          <w:sz w:val="18"/>
          <w:szCs w:val="18"/>
        </w:rPr>
        <w:softHyphen/>
        <w:t>ämpas i stället för 31–34 §§.</w:t>
      </w:r>
    </w:p>
    <w:p w14:paraId="34A312BA" w14:textId="77777777" w:rsidR="00D85371" w:rsidRPr="00403067" w:rsidRDefault="00D85371" w:rsidP="008A7E9A">
      <w:pPr>
        <w:pStyle w:val="Brdtextmedindrag"/>
        <w:ind w:firstLine="0"/>
      </w:pPr>
    </w:p>
    <w:p w14:paraId="6F124A00" w14:textId="193B148B" w:rsidR="00D85371" w:rsidRPr="00403067" w:rsidRDefault="00D85371" w:rsidP="008A7E9A">
      <w:pPr>
        <w:pStyle w:val="Brdtext"/>
      </w:pPr>
      <w:r w:rsidRPr="00403067">
        <w:t>Paragrafen hänvisar till offentlighets- och sekretesslagen i fråga om tyst</w:t>
      </w:r>
      <w:r>
        <w:softHyphen/>
      </w:r>
      <w:r w:rsidRPr="00403067">
        <w:t>nadsplikt och sekretess i det allmännas verksamhet. Den motsvarar 6 kap.</w:t>
      </w:r>
      <w:r w:rsidR="00696996">
        <w:t xml:space="preserve"> </w:t>
      </w:r>
      <w:r w:rsidRPr="00403067">
        <w:t xml:space="preserve">2 § tredje stycket LEK (se prop. 2002/03:110 </w:t>
      </w:r>
      <w:r w:rsidR="00EB24E6">
        <w:t>s. 2</w:t>
      </w:r>
      <w:r w:rsidRPr="00403067">
        <w:t>48 f. och 390). Över</w:t>
      </w:r>
      <w:r w:rsidR="00696996">
        <w:softHyphen/>
      </w:r>
      <w:r w:rsidRPr="00403067">
        <w:t>vägandena finns i av</w:t>
      </w:r>
      <w:r w:rsidRPr="00403067">
        <w:softHyphen/>
        <w:t>snitt 18.1.</w:t>
      </w:r>
    </w:p>
    <w:p w14:paraId="2BADD970" w14:textId="77777777" w:rsidR="00D85371" w:rsidRPr="00403067" w:rsidRDefault="00D85371" w:rsidP="008A7E9A">
      <w:pPr>
        <w:pStyle w:val="Rubrik3utannumrering"/>
        <w:rPr>
          <w:b w:val="0"/>
        </w:rPr>
      </w:pPr>
      <w:bookmarkStart w:id="1880" w:name="_Toc73006037"/>
      <w:bookmarkStart w:id="1881" w:name="_Hlk41558177"/>
      <w:r w:rsidRPr="00403067">
        <w:t>10 kap. Uppgiftsskyldighet</w:t>
      </w:r>
      <w:bookmarkEnd w:id="1880"/>
    </w:p>
    <w:p w14:paraId="477B65D8" w14:textId="77777777" w:rsidR="00D85371" w:rsidRPr="00403067" w:rsidRDefault="00D85371" w:rsidP="008A7E9A">
      <w:pPr>
        <w:pStyle w:val="Brdtext"/>
        <w:rPr>
          <w:sz w:val="18"/>
          <w:szCs w:val="18"/>
        </w:rPr>
      </w:pPr>
      <w:r w:rsidRPr="00403067">
        <w:rPr>
          <w:b/>
          <w:sz w:val="18"/>
          <w:szCs w:val="18"/>
        </w:rPr>
        <w:t>1 §</w:t>
      </w:r>
      <w:r w:rsidRPr="00403067">
        <w:rPr>
          <w:sz w:val="18"/>
          <w:szCs w:val="18"/>
        </w:rPr>
        <w:t xml:space="preserve">    Den som bedriver verksamhet som omfattas av </w:t>
      </w:r>
      <w:r>
        <w:rPr>
          <w:sz w:val="18"/>
          <w:szCs w:val="18"/>
        </w:rPr>
        <w:t xml:space="preserve">denna </w:t>
      </w:r>
      <w:r w:rsidRPr="00403067">
        <w:rPr>
          <w:sz w:val="18"/>
          <w:szCs w:val="18"/>
        </w:rPr>
        <w:t xml:space="preserve">lag ska på begäran </w:t>
      </w:r>
      <w:r>
        <w:rPr>
          <w:sz w:val="18"/>
          <w:szCs w:val="18"/>
        </w:rPr>
        <w:t xml:space="preserve">av regleringsmyndigheten </w:t>
      </w:r>
      <w:r w:rsidRPr="00403067">
        <w:rPr>
          <w:sz w:val="18"/>
          <w:szCs w:val="18"/>
        </w:rPr>
        <w:t>lämna</w:t>
      </w:r>
      <w:r w:rsidRPr="00403067" w:rsidDel="001A543D">
        <w:rPr>
          <w:sz w:val="18"/>
          <w:szCs w:val="18"/>
        </w:rPr>
        <w:t xml:space="preserve"> </w:t>
      </w:r>
      <w:r w:rsidRPr="00403067">
        <w:rPr>
          <w:sz w:val="18"/>
          <w:szCs w:val="18"/>
        </w:rPr>
        <w:t xml:space="preserve">de upplysningar </w:t>
      </w:r>
      <w:r>
        <w:rPr>
          <w:sz w:val="18"/>
          <w:szCs w:val="18"/>
        </w:rPr>
        <w:t>eller</w:t>
      </w:r>
      <w:r w:rsidRPr="00403067">
        <w:rPr>
          <w:sz w:val="18"/>
          <w:szCs w:val="18"/>
        </w:rPr>
        <w:t xml:space="preserve"> handlingar som </w:t>
      </w:r>
      <w:r>
        <w:rPr>
          <w:sz w:val="18"/>
          <w:szCs w:val="18"/>
        </w:rPr>
        <w:t xml:space="preserve">myndigheten </w:t>
      </w:r>
      <w:r w:rsidRPr="00403067">
        <w:rPr>
          <w:sz w:val="18"/>
          <w:szCs w:val="18"/>
        </w:rPr>
        <w:t>behöv</w:t>
      </w:r>
      <w:r>
        <w:rPr>
          <w:sz w:val="18"/>
          <w:szCs w:val="18"/>
        </w:rPr>
        <w:t>er</w:t>
      </w:r>
      <w:r w:rsidRPr="00403067">
        <w:rPr>
          <w:sz w:val="18"/>
          <w:szCs w:val="18"/>
        </w:rPr>
        <w:t xml:space="preserve"> för</w:t>
      </w:r>
    </w:p>
    <w:p w14:paraId="63FEE63C" w14:textId="77777777" w:rsidR="00D85371" w:rsidRPr="00403067" w:rsidRDefault="00D85371" w:rsidP="008A7E9A">
      <w:pPr>
        <w:pStyle w:val="Brdtextmedindrag"/>
        <w:rPr>
          <w:sz w:val="18"/>
          <w:szCs w:val="18"/>
        </w:rPr>
      </w:pPr>
      <w:r w:rsidRPr="00403067">
        <w:rPr>
          <w:sz w:val="18"/>
          <w:szCs w:val="18"/>
        </w:rPr>
        <w:t xml:space="preserve">1. förfaranden för eller bedömning av framställningar om beviljande av </w:t>
      </w:r>
      <w:r w:rsidRPr="00403067">
        <w:rPr>
          <w:spacing w:val="-4"/>
          <w:sz w:val="18"/>
          <w:szCs w:val="18"/>
        </w:rPr>
        <w:t>tillstånd eller medgivande enligt 3 kap. 1</w:t>
      </w:r>
      <w:r w:rsidRPr="00403067" w:rsidDel="0091405D">
        <w:rPr>
          <w:spacing w:val="-4"/>
          <w:sz w:val="18"/>
          <w:szCs w:val="18"/>
        </w:rPr>
        <w:t xml:space="preserve">, </w:t>
      </w:r>
      <w:r w:rsidRPr="00403067">
        <w:rPr>
          <w:spacing w:val="-4"/>
          <w:sz w:val="18"/>
          <w:szCs w:val="18"/>
        </w:rPr>
        <w:t>2</w:t>
      </w:r>
      <w:r>
        <w:rPr>
          <w:spacing w:val="-4"/>
          <w:sz w:val="18"/>
          <w:szCs w:val="18"/>
        </w:rPr>
        <w:t>5</w:t>
      </w:r>
      <w:r w:rsidRPr="00403067" w:rsidDel="0091405D">
        <w:rPr>
          <w:spacing w:val="-4"/>
          <w:sz w:val="18"/>
          <w:szCs w:val="18"/>
        </w:rPr>
        <w:t xml:space="preserve"> </w:t>
      </w:r>
      <w:r w:rsidRPr="00403067" w:rsidDel="00875171">
        <w:rPr>
          <w:spacing w:val="-4"/>
          <w:sz w:val="18"/>
          <w:szCs w:val="18"/>
        </w:rPr>
        <w:t xml:space="preserve">och </w:t>
      </w:r>
      <w:r w:rsidRPr="00403067">
        <w:rPr>
          <w:spacing w:val="-4"/>
          <w:sz w:val="18"/>
          <w:szCs w:val="18"/>
        </w:rPr>
        <w:t>2</w:t>
      </w:r>
      <w:r>
        <w:rPr>
          <w:spacing w:val="-4"/>
          <w:sz w:val="18"/>
          <w:szCs w:val="18"/>
        </w:rPr>
        <w:t>8</w:t>
      </w:r>
      <w:r w:rsidRPr="00403067">
        <w:rPr>
          <w:spacing w:val="-4"/>
          <w:sz w:val="18"/>
          <w:szCs w:val="18"/>
        </w:rPr>
        <w:t> §§ och 4 kap. 3 och 7 §§,</w:t>
      </w:r>
    </w:p>
    <w:p w14:paraId="44D372AC" w14:textId="77777777" w:rsidR="00D85371" w:rsidRPr="00403067" w:rsidRDefault="00D85371" w:rsidP="008A7E9A">
      <w:pPr>
        <w:pStyle w:val="Brdtextmedindrag"/>
        <w:rPr>
          <w:sz w:val="18"/>
          <w:szCs w:val="19"/>
        </w:rPr>
      </w:pPr>
      <w:r w:rsidRPr="00403067">
        <w:rPr>
          <w:sz w:val="18"/>
          <w:szCs w:val="19"/>
        </w:rPr>
        <w:t>2. </w:t>
      </w:r>
      <w:r>
        <w:rPr>
          <w:sz w:val="18"/>
          <w:szCs w:val="19"/>
        </w:rPr>
        <w:t xml:space="preserve">sådant </w:t>
      </w:r>
      <w:r w:rsidRPr="00403067">
        <w:rPr>
          <w:spacing w:val="-4"/>
          <w:sz w:val="18"/>
          <w:szCs w:val="18"/>
        </w:rPr>
        <w:t>offentliggörande av jämförande kvalitets- och prisöversikter över tjänster</w:t>
      </w:r>
      <w:r w:rsidRPr="00403067">
        <w:rPr>
          <w:sz w:val="18"/>
          <w:szCs w:val="19"/>
        </w:rPr>
        <w:t xml:space="preserve"> </w:t>
      </w:r>
      <w:r>
        <w:rPr>
          <w:sz w:val="18"/>
          <w:szCs w:val="19"/>
        </w:rPr>
        <w:t xml:space="preserve">som är </w:t>
      </w:r>
      <w:r w:rsidRPr="00403067">
        <w:rPr>
          <w:sz w:val="18"/>
          <w:szCs w:val="19"/>
        </w:rPr>
        <w:t>till nytta för konsumenterna,</w:t>
      </w:r>
    </w:p>
    <w:p w14:paraId="7EE31961" w14:textId="77777777" w:rsidR="00D85371" w:rsidRPr="00403067" w:rsidRDefault="00D85371" w:rsidP="008A7E9A">
      <w:pPr>
        <w:pStyle w:val="Brdtextmedindrag"/>
        <w:rPr>
          <w:sz w:val="18"/>
          <w:szCs w:val="19"/>
        </w:rPr>
      </w:pPr>
      <w:r w:rsidRPr="00403067">
        <w:rPr>
          <w:sz w:val="18"/>
          <w:szCs w:val="19"/>
        </w:rPr>
        <w:t>3. klart definierade statistiska ändamål, rapporter och studier,</w:t>
      </w:r>
    </w:p>
    <w:p w14:paraId="6951A9D4" w14:textId="77777777" w:rsidR="00D85371" w:rsidRPr="00403067" w:rsidRDefault="00D85371" w:rsidP="008A7E9A">
      <w:pPr>
        <w:pStyle w:val="Brdtextmedindrag"/>
        <w:rPr>
          <w:sz w:val="18"/>
          <w:szCs w:val="19"/>
        </w:rPr>
      </w:pPr>
      <w:r w:rsidRPr="00403067">
        <w:rPr>
          <w:sz w:val="18"/>
          <w:szCs w:val="19"/>
        </w:rPr>
        <w:t xml:space="preserve">4. marknadsanalys enligt </w:t>
      </w:r>
      <w:r w:rsidRPr="00403067">
        <w:rPr>
          <w:sz w:val="18"/>
          <w:szCs w:val="18"/>
        </w:rPr>
        <w:t>5 kap. 5 §, inbegripet uppgifter om marknader i efter</w:t>
      </w:r>
      <w:r w:rsidRPr="00403067">
        <w:rPr>
          <w:sz w:val="18"/>
          <w:szCs w:val="18"/>
        </w:rPr>
        <w:softHyphen/>
        <w:t>följande led eller slutkundsmarknader som har förbindelse med eller anknyt</w:t>
      </w:r>
      <w:r w:rsidRPr="00403067">
        <w:rPr>
          <w:sz w:val="18"/>
          <w:szCs w:val="18"/>
        </w:rPr>
        <w:softHyphen/>
        <w:t>ning</w:t>
      </w:r>
      <w:r w:rsidRPr="00403067">
        <w:rPr>
          <w:sz w:val="18"/>
          <w:szCs w:val="19"/>
        </w:rPr>
        <w:t xml:space="preserve"> till analyserade marknader,</w:t>
      </w:r>
    </w:p>
    <w:p w14:paraId="7CED1323" w14:textId="77777777" w:rsidR="00D85371" w:rsidRPr="00403067" w:rsidRDefault="00D85371" w:rsidP="008A7E9A">
      <w:pPr>
        <w:pStyle w:val="Brdtextmedindrag"/>
        <w:rPr>
          <w:sz w:val="18"/>
          <w:szCs w:val="19"/>
        </w:rPr>
      </w:pPr>
      <w:r w:rsidRPr="00403067">
        <w:rPr>
          <w:sz w:val="18"/>
          <w:szCs w:val="19"/>
        </w:rPr>
        <w:t>5. beslut om skyldigheter enligt 5 kap.,</w:t>
      </w:r>
    </w:p>
    <w:p w14:paraId="2E041FD9" w14:textId="77777777" w:rsidR="00D85371" w:rsidRPr="00403067" w:rsidRDefault="00D85371" w:rsidP="008A7E9A">
      <w:pPr>
        <w:pStyle w:val="Brdtextmedindrag"/>
        <w:rPr>
          <w:sz w:val="18"/>
          <w:szCs w:val="19"/>
        </w:rPr>
      </w:pPr>
      <w:r w:rsidRPr="00403067">
        <w:rPr>
          <w:sz w:val="18"/>
          <w:szCs w:val="19"/>
        </w:rPr>
        <w:t>6. att säkerställa en effektiv användning och ändamålsenlig förvaltning av radio</w:t>
      </w:r>
      <w:r w:rsidRPr="00403067">
        <w:rPr>
          <w:sz w:val="18"/>
          <w:szCs w:val="19"/>
        </w:rPr>
        <w:softHyphen/>
        <w:t>frekvenser och nummer,</w:t>
      </w:r>
    </w:p>
    <w:p w14:paraId="6F46A4AA" w14:textId="77777777" w:rsidR="00D85371" w:rsidRPr="00403067" w:rsidRDefault="00D85371" w:rsidP="008A7E9A">
      <w:pPr>
        <w:pStyle w:val="Brdtextmedindrag"/>
        <w:rPr>
          <w:sz w:val="18"/>
          <w:szCs w:val="18"/>
        </w:rPr>
      </w:pPr>
      <w:r w:rsidRPr="00403067">
        <w:rPr>
          <w:sz w:val="18"/>
          <w:szCs w:val="19"/>
        </w:rPr>
        <w:t>7. </w:t>
      </w:r>
      <w:r w:rsidRPr="00403067">
        <w:rPr>
          <w:sz w:val="18"/>
          <w:szCs w:val="18"/>
        </w:rPr>
        <w:t>att utvärdera sådan utveckling av nät och tjänster som kan påverka</w:t>
      </w:r>
    </w:p>
    <w:p w14:paraId="04280FFD" w14:textId="77777777" w:rsidR="00D85371" w:rsidRPr="00403067" w:rsidRDefault="00D85371" w:rsidP="008A7E9A">
      <w:pPr>
        <w:pStyle w:val="Brdtextmedindrag"/>
        <w:rPr>
          <w:sz w:val="18"/>
          <w:szCs w:val="18"/>
        </w:rPr>
      </w:pPr>
      <w:r w:rsidRPr="00403067">
        <w:rPr>
          <w:sz w:val="18"/>
          <w:szCs w:val="18"/>
        </w:rPr>
        <w:lastRenderedPageBreak/>
        <w:t>a) grossist</w:t>
      </w:r>
      <w:r w:rsidRPr="00403067">
        <w:rPr>
          <w:sz w:val="18"/>
          <w:szCs w:val="18"/>
        </w:rPr>
        <w:softHyphen/>
        <w:t xml:space="preserve">tjänster som </w:t>
      </w:r>
      <w:r>
        <w:rPr>
          <w:sz w:val="18"/>
          <w:szCs w:val="18"/>
        </w:rPr>
        <w:t xml:space="preserve">har </w:t>
      </w:r>
      <w:r w:rsidRPr="00403067">
        <w:rPr>
          <w:sz w:val="18"/>
          <w:szCs w:val="18"/>
        </w:rPr>
        <w:t>gjorts tillgängliga för konkurrenter,</w:t>
      </w:r>
    </w:p>
    <w:p w14:paraId="0FFA04B3" w14:textId="77777777" w:rsidR="00D85371" w:rsidRPr="00403067" w:rsidRDefault="00D85371" w:rsidP="008A7E9A">
      <w:pPr>
        <w:pStyle w:val="Brdtextmedindrag"/>
        <w:rPr>
          <w:spacing w:val="-2"/>
          <w:sz w:val="18"/>
          <w:szCs w:val="18"/>
        </w:rPr>
      </w:pPr>
      <w:r w:rsidRPr="00403067">
        <w:rPr>
          <w:sz w:val="18"/>
          <w:szCs w:val="18"/>
        </w:rPr>
        <w:t>b) täckning och ut</w:t>
      </w:r>
      <w:r w:rsidRPr="00403067">
        <w:rPr>
          <w:spacing w:val="-2"/>
          <w:sz w:val="18"/>
          <w:szCs w:val="18"/>
        </w:rPr>
        <w:t>byggnad inom landet,</w:t>
      </w:r>
    </w:p>
    <w:p w14:paraId="05930BD1" w14:textId="77777777" w:rsidR="00D85371" w:rsidRPr="00403067" w:rsidRDefault="00D85371" w:rsidP="008A7E9A">
      <w:pPr>
        <w:pStyle w:val="Brdtextmedindrag"/>
        <w:rPr>
          <w:sz w:val="18"/>
          <w:szCs w:val="18"/>
        </w:rPr>
      </w:pPr>
      <w:r w:rsidRPr="00403067">
        <w:rPr>
          <w:spacing w:val="-2"/>
          <w:sz w:val="18"/>
          <w:szCs w:val="18"/>
        </w:rPr>
        <w:t>c) uppkopplingsmöjligheter som slutanvändare har</w:t>
      </w:r>
      <w:r>
        <w:rPr>
          <w:spacing w:val="-2"/>
          <w:sz w:val="18"/>
          <w:szCs w:val="18"/>
        </w:rPr>
        <w:t>,</w:t>
      </w:r>
      <w:r w:rsidRPr="00403067">
        <w:rPr>
          <w:spacing w:val="-2"/>
          <w:sz w:val="18"/>
          <w:szCs w:val="18"/>
        </w:rPr>
        <w:t xml:space="preserve"> eller</w:t>
      </w:r>
    </w:p>
    <w:p w14:paraId="7538FAA8" w14:textId="34A089F3" w:rsidR="00D85371" w:rsidRPr="00403067" w:rsidRDefault="00D85371" w:rsidP="008A7E9A">
      <w:pPr>
        <w:pStyle w:val="Brdtextmedindrag"/>
        <w:rPr>
          <w:sz w:val="18"/>
          <w:szCs w:val="19"/>
        </w:rPr>
      </w:pPr>
      <w:r w:rsidRPr="00403067">
        <w:rPr>
          <w:sz w:val="18"/>
          <w:szCs w:val="18"/>
        </w:rPr>
        <w:t>d) identifiering</w:t>
      </w:r>
      <w:r>
        <w:rPr>
          <w:sz w:val="18"/>
          <w:szCs w:val="18"/>
        </w:rPr>
        <w:t>, genom geografiska kartläggningar,</w:t>
      </w:r>
      <w:r w:rsidRPr="00403067">
        <w:rPr>
          <w:sz w:val="18"/>
          <w:szCs w:val="19"/>
        </w:rPr>
        <w:t xml:space="preserve"> av om</w:t>
      </w:r>
      <w:r w:rsidRPr="00403067">
        <w:rPr>
          <w:sz w:val="18"/>
          <w:szCs w:val="19"/>
        </w:rPr>
        <w:softHyphen/>
        <w:t xml:space="preserve">råden </w:t>
      </w:r>
      <w:r>
        <w:rPr>
          <w:sz w:val="18"/>
          <w:szCs w:val="19"/>
        </w:rPr>
        <w:t>som har</w:t>
      </w:r>
      <w:r w:rsidRPr="00403067">
        <w:rPr>
          <w:sz w:val="18"/>
          <w:szCs w:val="19"/>
        </w:rPr>
        <w:t xml:space="preserve"> efter</w:t>
      </w:r>
      <w:r w:rsidR="00084BF1">
        <w:rPr>
          <w:sz w:val="18"/>
          <w:szCs w:val="19"/>
        </w:rPr>
        <w:softHyphen/>
      </w:r>
      <w:r w:rsidRPr="00403067">
        <w:rPr>
          <w:sz w:val="18"/>
          <w:szCs w:val="19"/>
        </w:rPr>
        <w:t xml:space="preserve">satt bredbandsutbyggnad, </w:t>
      </w:r>
      <w:r w:rsidR="009046DF">
        <w:rPr>
          <w:sz w:val="18"/>
          <w:szCs w:val="19"/>
        </w:rPr>
        <w:t>eller</w:t>
      </w:r>
    </w:p>
    <w:p w14:paraId="25F505E7" w14:textId="77777777" w:rsidR="00D85371" w:rsidRPr="00403067" w:rsidRDefault="00D85371" w:rsidP="008A7E9A">
      <w:pPr>
        <w:pStyle w:val="Brdtextmedindrag"/>
        <w:rPr>
          <w:spacing w:val="-2"/>
          <w:sz w:val="18"/>
          <w:szCs w:val="18"/>
        </w:rPr>
      </w:pPr>
      <w:r w:rsidRPr="00403067">
        <w:rPr>
          <w:sz w:val="18"/>
          <w:szCs w:val="18"/>
        </w:rPr>
        <w:t>8. </w:t>
      </w:r>
      <w:r w:rsidRPr="00403067">
        <w:rPr>
          <w:spacing w:val="-2"/>
          <w:sz w:val="18"/>
          <w:szCs w:val="18"/>
        </w:rPr>
        <w:t>genomförande av geografiska kartläggningar av bredbandsutbyggnad.</w:t>
      </w:r>
    </w:p>
    <w:p w14:paraId="43F046F5" w14:textId="77777777" w:rsidR="00D85371" w:rsidRPr="00403067" w:rsidRDefault="00D85371" w:rsidP="008A7E9A">
      <w:pPr>
        <w:pStyle w:val="Brdtextmedindrag"/>
        <w:rPr>
          <w:sz w:val="18"/>
          <w:szCs w:val="18"/>
        </w:rPr>
      </w:pPr>
      <w:r w:rsidRPr="00403067">
        <w:rPr>
          <w:sz w:val="18"/>
          <w:szCs w:val="18"/>
        </w:rPr>
        <w:t xml:space="preserve">Om de uppgifter som kan lämnas enligt första stycket 7 </w:t>
      </w:r>
      <w:r>
        <w:rPr>
          <w:sz w:val="18"/>
          <w:szCs w:val="18"/>
        </w:rPr>
        <w:t>eller</w:t>
      </w:r>
      <w:r w:rsidRPr="00403067">
        <w:rPr>
          <w:sz w:val="18"/>
          <w:szCs w:val="18"/>
        </w:rPr>
        <w:t xml:space="preserve"> 8 inte är tillräckliga, har regleringsmyndigheten rätt att på begäran få upplysningar </w:t>
      </w:r>
      <w:r>
        <w:rPr>
          <w:sz w:val="18"/>
          <w:szCs w:val="18"/>
        </w:rPr>
        <w:t>eller</w:t>
      </w:r>
      <w:r w:rsidRPr="00403067">
        <w:rPr>
          <w:sz w:val="18"/>
          <w:szCs w:val="18"/>
        </w:rPr>
        <w:t xml:space="preserve"> hand</w:t>
      </w:r>
      <w:r w:rsidRPr="00403067">
        <w:rPr>
          <w:sz w:val="18"/>
          <w:szCs w:val="18"/>
        </w:rPr>
        <w:softHyphen/>
        <w:t xml:space="preserve">lingar </w:t>
      </w:r>
      <w:r>
        <w:rPr>
          <w:sz w:val="18"/>
          <w:szCs w:val="18"/>
        </w:rPr>
        <w:t xml:space="preserve">som avses i dessa punkter </w:t>
      </w:r>
      <w:r w:rsidRPr="00403067">
        <w:rPr>
          <w:sz w:val="18"/>
          <w:szCs w:val="18"/>
        </w:rPr>
        <w:t>av andra före</w:t>
      </w:r>
      <w:r w:rsidRPr="00403067">
        <w:rPr>
          <w:sz w:val="18"/>
          <w:szCs w:val="18"/>
        </w:rPr>
        <w:softHyphen/>
        <w:t>tag som bedriver verksamhet inom sektorn för elektronisk kom</w:t>
      </w:r>
      <w:r w:rsidRPr="00403067">
        <w:rPr>
          <w:sz w:val="18"/>
          <w:szCs w:val="18"/>
        </w:rPr>
        <w:softHyphen/>
        <w:t>munikation eller nära anknutna sektorer.</w:t>
      </w:r>
    </w:p>
    <w:p w14:paraId="73DF0F40" w14:textId="77777777" w:rsidR="00D85371" w:rsidRPr="00403067" w:rsidRDefault="00D85371" w:rsidP="008A7E9A">
      <w:pPr>
        <w:pStyle w:val="Brdtextmedindrag"/>
        <w:rPr>
          <w:sz w:val="18"/>
          <w:szCs w:val="19"/>
        </w:rPr>
      </w:pPr>
      <w:r w:rsidRPr="00403067">
        <w:rPr>
          <w:sz w:val="18"/>
          <w:szCs w:val="19"/>
        </w:rPr>
        <w:t xml:space="preserve">Uppgifter som avses i första stycket 2–8 får inte begäras in före ett </w:t>
      </w:r>
      <w:r w:rsidRPr="00403067">
        <w:rPr>
          <w:sz w:val="18"/>
          <w:szCs w:val="18"/>
        </w:rPr>
        <w:t>marknads</w:t>
      </w:r>
      <w:r w:rsidRPr="00403067">
        <w:rPr>
          <w:sz w:val="18"/>
          <w:szCs w:val="18"/>
        </w:rPr>
        <w:softHyphen/>
        <w:t>in</w:t>
      </w:r>
      <w:r w:rsidRPr="00403067">
        <w:rPr>
          <w:sz w:val="18"/>
          <w:szCs w:val="18"/>
        </w:rPr>
        <w:softHyphen/>
        <w:t>träde</w:t>
      </w:r>
      <w:r w:rsidRPr="00403067">
        <w:rPr>
          <w:sz w:val="18"/>
          <w:szCs w:val="19"/>
        </w:rPr>
        <w:t xml:space="preserve"> eller som villkor för </w:t>
      </w:r>
      <w:r>
        <w:rPr>
          <w:sz w:val="18"/>
          <w:szCs w:val="19"/>
        </w:rPr>
        <w:t>ett sådant</w:t>
      </w:r>
      <w:r w:rsidRPr="00403067">
        <w:rPr>
          <w:sz w:val="18"/>
          <w:szCs w:val="19"/>
        </w:rPr>
        <w:t>.</w:t>
      </w:r>
    </w:p>
    <w:p w14:paraId="4F58F9D1" w14:textId="77777777" w:rsidR="00D85371" w:rsidRPr="00D4149E" w:rsidRDefault="00D85371" w:rsidP="008A7E9A">
      <w:pPr>
        <w:pStyle w:val="Brdtextmedindrag"/>
        <w:ind w:firstLine="0"/>
        <w:rPr>
          <w:szCs w:val="21"/>
        </w:rPr>
      </w:pPr>
    </w:p>
    <w:p w14:paraId="2374B29A" w14:textId="6352B5E8" w:rsidR="00D85371" w:rsidRPr="00403067" w:rsidRDefault="00D85371" w:rsidP="008A7E9A">
      <w:pPr>
        <w:pStyle w:val="Brdtext"/>
      </w:pPr>
      <w:r w:rsidRPr="00403067">
        <w:t>Paragrafen anger vilka uppgifter, utöver uppgifter som behövs för tillsyn, som företag och i förekommande fall enskilda tillståndshavare är skyldiga att lämna till regler</w:t>
      </w:r>
      <w:r w:rsidRPr="00403067">
        <w:softHyphen/>
        <w:t>ings</w:t>
      </w:r>
      <w:r w:rsidRPr="00403067">
        <w:softHyphen/>
        <w:t xml:space="preserve">myndigheten. Den motsvarar i huvudsak 8 kap. 1 § LEK (se prop. 2002/03:110 </w:t>
      </w:r>
      <w:r w:rsidR="00EB24E6">
        <w:t>s. 2</w:t>
      </w:r>
      <w:r w:rsidRPr="00403067">
        <w:t xml:space="preserve">85 f. och 401 f. och prop. 2010/11:115 </w:t>
      </w:r>
      <w:r w:rsidR="00EB24E6">
        <w:t>s. 1</w:t>
      </w:r>
      <w:r w:rsidRPr="00403067">
        <w:t>42 f. och 191 f.). Paragrafen genom</w:t>
      </w:r>
      <w:r w:rsidRPr="00403067">
        <w:softHyphen/>
        <w:t>för artiklarna 20.1 första stycket andra meningen och andra stycket (delvis), 21.1 första stycket c–i</w:t>
      </w:r>
      <w:r>
        <w:t>, 22.1 fjärde stycket andra meningen</w:t>
      </w:r>
      <w:r w:rsidRPr="00403067">
        <w:t xml:space="preserve"> och 48.4 (delvis). Övervägandena finns i avsnitt 19.1.</w:t>
      </w:r>
    </w:p>
    <w:p w14:paraId="4EF47218" w14:textId="77777777" w:rsidR="00D85371" w:rsidRPr="00403067" w:rsidRDefault="00D85371" w:rsidP="008A7E9A">
      <w:pPr>
        <w:pStyle w:val="Brdtextmedindrag"/>
      </w:pPr>
      <w:r w:rsidRPr="00403067">
        <w:rPr>
          <w:i/>
        </w:rPr>
        <w:t xml:space="preserve">Första stycket </w:t>
      </w:r>
      <w:r>
        <w:rPr>
          <w:iCs/>
        </w:rPr>
        <w:t xml:space="preserve">anger de situationer när en uppgiftsskyldighet föreligger. </w:t>
      </w:r>
      <w:r w:rsidRPr="00FF470A">
        <w:rPr>
          <w:iCs/>
          <w:spacing w:val="-2"/>
        </w:rPr>
        <w:t>Punkterna</w:t>
      </w:r>
      <w:r w:rsidRPr="00FF470A">
        <w:rPr>
          <w:i/>
          <w:spacing w:val="-2"/>
        </w:rPr>
        <w:t> 1</w:t>
      </w:r>
      <w:r w:rsidRPr="00FF470A">
        <w:rPr>
          <w:spacing w:val="-2"/>
        </w:rPr>
        <w:t>,</w:t>
      </w:r>
      <w:r w:rsidRPr="00FF470A">
        <w:rPr>
          <w:i/>
          <w:spacing w:val="-2"/>
        </w:rPr>
        <w:t xml:space="preserve"> 2 </w:t>
      </w:r>
      <w:r w:rsidRPr="00FF470A">
        <w:rPr>
          <w:spacing w:val="-2"/>
        </w:rPr>
        <w:t>och</w:t>
      </w:r>
      <w:r w:rsidRPr="00FF470A">
        <w:rPr>
          <w:i/>
          <w:spacing w:val="-2"/>
        </w:rPr>
        <w:t xml:space="preserve"> 5 </w:t>
      </w:r>
      <w:r w:rsidRPr="00FF470A">
        <w:rPr>
          <w:spacing w:val="-2"/>
        </w:rPr>
        <w:t>motsvarar i sak 8 kap. 1 § första stycket 1, 2 och 5 LEK.</w:t>
      </w:r>
    </w:p>
    <w:p w14:paraId="12C9ECBF" w14:textId="77777777" w:rsidR="00D85371" w:rsidRPr="00403067" w:rsidRDefault="00D85371" w:rsidP="008A7E9A">
      <w:pPr>
        <w:pStyle w:val="Brdtextmedindrag"/>
      </w:pPr>
      <w:r w:rsidRPr="00403067">
        <w:t xml:space="preserve">I </w:t>
      </w:r>
      <w:r>
        <w:rPr>
          <w:i/>
        </w:rPr>
        <w:t>punkten </w:t>
      </w:r>
      <w:r w:rsidRPr="00403067">
        <w:rPr>
          <w:i/>
        </w:rPr>
        <w:t xml:space="preserve">3 </w:t>
      </w:r>
      <w:r w:rsidRPr="00403067">
        <w:t>läggs det till att uppgifter även får begäras in som un</w:t>
      </w:r>
      <w:r w:rsidRPr="00403067">
        <w:softHyphen/>
        <w:t>derlag för rapporter och studier.</w:t>
      </w:r>
    </w:p>
    <w:p w14:paraId="678C0FAF" w14:textId="77777777" w:rsidR="00D85371" w:rsidRPr="00403067" w:rsidRDefault="00D85371" w:rsidP="008A7E9A">
      <w:pPr>
        <w:pStyle w:val="Brdtextmedindrag"/>
      </w:pPr>
      <w:r w:rsidRPr="00403067">
        <w:t xml:space="preserve">I </w:t>
      </w:r>
      <w:r>
        <w:rPr>
          <w:i/>
        </w:rPr>
        <w:t>punkten </w:t>
      </w:r>
      <w:r w:rsidRPr="00403067">
        <w:rPr>
          <w:i/>
        </w:rPr>
        <w:t>4</w:t>
      </w:r>
      <w:r w:rsidRPr="00403067">
        <w:t xml:space="preserve"> klargörs att uppgiftsskyldigheten även omfattar upp</w:t>
      </w:r>
      <w:r w:rsidRPr="00403067">
        <w:softHyphen/>
        <w:t>gifter om marknader i efterföljande led eller slutkundsmarknader som har för</w:t>
      </w:r>
      <w:r w:rsidRPr="00403067">
        <w:softHyphen/>
        <w:t>bindelse med eller anknytning till analyserade marknader.</w:t>
      </w:r>
    </w:p>
    <w:p w14:paraId="0342A48A" w14:textId="77777777" w:rsidR="00D85371" w:rsidRPr="00403067" w:rsidRDefault="00D85371" w:rsidP="008A7E9A">
      <w:pPr>
        <w:pStyle w:val="Brdtextmedindrag"/>
      </w:pPr>
      <w:r w:rsidRPr="00403067">
        <w:t xml:space="preserve">I </w:t>
      </w:r>
      <w:r>
        <w:rPr>
          <w:i/>
        </w:rPr>
        <w:t>punkten </w:t>
      </w:r>
      <w:r w:rsidRPr="00403067">
        <w:rPr>
          <w:i/>
        </w:rPr>
        <w:t xml:space="preserve">6 </w:t>
      </w:r>
      <w:r w:rsidRPr="00403067">
        <w:t>införs en ny skyldighet att lämna uppgifter som behövs för att säkerställa en effektiv användning och ändamålsenlig förvaltning av nummer.</w:t>
      </w:r>
    </w:p>
    <w:p w14:paraId="2EAEEE31" w14:textId="085E8551" w:rsidR="00D85371" w:rsidRPr="00403067" w:rsidRDefault="00D85371" w:rsidP="008A7E9A">
      <w:pPr>
        <w:pStyle w:val="Brdtextmedindrag"/>
      </w:pPr>
      <w:r w:rsidRPr="00403067">
        <w:t xml:space="preserve">I </w:t>
      </w:r>
      <w:r>
        <w:rPr>
          <w:i/>
        </w:rPr>
        <w:t>punkten </w:t>
      </w:r>
      <w:r w:rsidRPr="00403067">
        <w:rPr>
          <w:i/>
        </w:rPr>
        <w:t>7</w:t>
      </w:r>
      <w:r w:rsidRPr="00403067">
        <w:t xml:space="preserve"> läggs det till att uppgifter även får begäras in om sådan ut</w:t>
      </w:r>
      <w:r w:rsidR="00FF470A">
        <w:softHyphen/>
      </w:r>
      <w:r w:rsidRPr="00403067">
        <w:t>veckling av nät och tjänster som kan påverka täckning och utbyggnad inom landet, uppkopplingsmöjligheter som slutanvändare har eller identi</w:t>
      </w:r>
      <w:r w:rsidRPr="00403067">
        <w:softHyphen/>
        <w:t>fi</w:t>
      </w:r>
      <w:r w:rsidRPr="00403067">
        <w:softHyphen/>
        <w:t xml:space="preserve">eringen av områden med eftersatt bredbandsutbyggnad </w:t>
      </w:r>
      <w:r>
        <w:t>genom</w:t>
      </w:r>
      <w:r w:rsidRPr="00403067">
        <w:t xml:space="preserve"> geo</w:t>
      </w:r>
      <w:r w:rsidRPr="00403067">
        <w:softHyphen/>
        <w:t>gra</w:t>
      </w:r>
      <w:r w:rsidRPr="00403067">
        <w:softHyphen/>
        <w:t>fiska kartläggningar.</w:t>
      </w:r>
    </w:p>
    <w:p w14:paraId="07F4A027" w14:textId="77777777" w:rsidR="00D85371" w:rsidRPr="00403067" w:rsidRDefault="00D85371" w:rsidP="008A7E9A">
      <w:pPr>
        <w:pStyle w:val="Brdtextmedindrag"/>
      </w:pPr>
      <w:r>
        <w:rPr>
          <w:i/>
        </w:rPr>
        <w:t>Punkten </w:t>
      </w:r>
      <w:r w:rsidRPr="00403067">
        <w:rPr>
          <w:i/>
        </w:rPr>
        <w:t xml:space="preserve">8 </w:t>
      </w:r>
      <w:r w:rsidRPr="00403067">
        <w:t>är ny.</w:t>
      </w:r>
      <w:r w:rsidRPr="00403067" w:rsidDel="00366C59">
        <w:t xml:space="preserve"> </w:t>
      </w:r>
      <w:r>
        <w:t>Den</w:t>
      </w:r>
      <w:r w:rsidRPr="00403067">
        <w:t xml:space="preserve"> gör det möjligt att få nödvändigt under</w:t>
      </w:r>
      <w:r w:rsidRPr="00403067">
        <w:softHyphen/>
        <w:t>lag för att göra geografiska kartläggningar av bredbandsutbyggnad.</w:t>
      </w:r>
    </w:p>
    <w:p w14:paraId="4EB0B42F" w14:textId="77777777" w:rsidR="00D85371" w:rsidRPr="00403067" w:rsidRDefault="00D85371" w:rsidP="008A7E9A">
      <w:pPr>
        <w:pStyle w:val="Brdtextmedindrag"/>
      </w:pPr>
      <w:r w:rsidRPr="00403067">
        <w:t>Även</w:t>
      </w:r>
      <w:r w:rsidRPr="00403067">
        <w:rPr>
          <w:i/>
          <w:iCs/>
        </w:rPr>
        <w:t xml:space="preserve"> andra stycket </w:t>
      </w:r>
      <w:r w:rsidRPr="00403067">
        <w:t>är nytt.</w:t>
      </w:r>
      <w:r w:rsidRPr="00403067" w:rsidDel="008566ED">
        <w:t xml:space="preserve"> </w:t>
      </w:r>
      <w:r>
        <w:t>Det</w:t>
      </w:r>
      <w:r w:rsidRPr="00403067">
        <w:t xml:space="preserve"> innebär att tillsynsmyndigheten kan få uppgifter även av andra företag än de som omfattas av lagen men som bedriver verk</w:t>
      </w:r>
      <w:r w:rsidRPr="00403067">
        <w:softHyphen/>
        <w:t>sam</w:t>
      </w:r>
      <w:r w:rsidRPr="00403067">
        <w:softHyphen/>
        <w:t>het inom sektorn för elektronisk kommunikation eller nära an</w:t>
      </w:r>
      <w:r w:rsidRPr="00403067">
        <w:softHyphen/>
        <w:t xml:space="preserve">knutna sektorer. </w:t>
      </w:r>
      <w:r>
        <w:t xml:space="preserve">Ett sådant annat företag som är skyldigt att lämna uppgifter till regleringsmyndigheten </w:t>
      </w:r>
      <w:r w:rsidRPr="00403067" w:rsidDel="008566ED">
        <w:t>kan</w:t>
      </w:r>
      <w:r w:rsidRPr="00403067">
        <w:t xml:space="preserve"> t.ex. vara </w:t>
      </w:r>
      <w:r>
        <w:t>ett</w:t>
      </w:r>
      <w:r w:rsidRPr="00403067">
        <w:t xml:space="preserve"> företag som har skyldig</w:t>
      </w:r>
      <w:r>
        <w:softHyphen/>
      </w:r>
      <w:r w:rsidRPr="00403067">
        <w:t>heter enligt lagen (2016:534) om åtgärder för ut</w:t>
      </w:r>
      <w:r w:rsidRPr="00403067">
        <w:softHyphen/>
        <w:t>bygg</w:t>
      </w:r>
      <w:r w:rsidRPr="00403067">
        <w:softHyphen/>
        <w:t>nad av bred</w:t>
      </w:r>
      <w:r>
        <w:softHyphen/>
      </w:r>
      <w:r w:rsidRPr="00403067">
        <w:t>bands</w:t>
      </w:r>
      <w:r>
        <w:softHyphen/>
      </w:r>
      <w:r w:rsidRPr="00403067">
        <w:t>nät. Uppgiftsskyldigheten gäller bara uppgifter enligt punkterna 7 och 8. En grundläggande förutsättning är att uppgifterna inte kan fås av den som omfattas av lagen.</w:t>
      </w:r>
    </w:p>
    <w:p w14:paraId="6BFD5BDE" w14:textId="77777777" w:rsidR="00D85371" w:rsidRPr="00403067" w:rsidRDefault="00D85371" w:rsidP="008A7E9A">
      <w:pPr>
        <w:pStyle w:val="Brdtextmedindrag"/>
      </w:pPr>
      <w:r w:rsidRPr="00403067">
        <w:t xml:space="preserve">Av </w:t>
      </w:r>
      <w:r w:rsidRPr="00403067">
        <w:rPr>
          <w:i/>
        </w:rPr>
        <w:t xml:space="preserve">tredje stycket </w:t>
      </w:r>
      <w:r>
        <w:t>framgår</w:t>
      </w:r>
      <w:r w:rsidRPr="00403067">
        <w:t xml:space="preserve"> att uppgifter inte kan begäras in före ett mark</w:t>
      </w:r>
      <w:r w:rsidRPr="00403067">
        <w:softHyphen/>
        <w:t>nads</w:t>
      </w:r>
      <w:r w:rsidRPr="00403067">
        <w:softHyphen/>
        <w:t>inträde i andra fall än när uppgifter behövs för beviljande av tillstånd att använda radiosändare eller nummer eller för medgivande till överlåtel</w:t>
      </w:r>
      <w:r w:rsidRPr="00403067">
        <w:softHyphen/>
        <w:t>se eller uthyrning av sådana tillstånd.</w:t>
      </w:r>
    </w:p>
    <w:p w14:paraId="71BA49F5" w14:textId="77777777" w:rsidR="00D85371" w:rsidRPr="00403067" w:rsidRDefault="00D85371" w:rsidP="008A7E9A">
      <w:pPr>
        <w:pStyle w:val="Brdtextmedindrag"/>
        <w:ind w:firstLine="0"/>
      </w:pPr>
    </w:p>
    <w:p w14:paraId="12B43504" w14:textId="77777777" w:rsidR="00D85371" w:rsidRPr="00403067" w:rsidRDefault="00D85371" w:rsidP="008A7E9A">
      <w:pPr>
        <w:pStyle w:val="Brdtextmedindrag"/>
        <w:ind w:firstLine="0"/>
        <w:rPr>
          <w:sz w:val="18"/>
          <w:szCs w:val="18"/>
        </w:rPr>
      </w:pPr>
      <w:r w:rsidRPr="00403067">
        <w:rPr>
          <w:b/>
          <w:sz w:val="18"/>
          <w:szCs w:val="18"/>
        </w:rPr>
        <w:lastRenderedPageBreak/>
        <w:t>2 §</w:t>
      </w:r>
      <w:r w:rsidRPr="00403067">
        <w:rPr>
          <w:bCs/>
          <w:sz w:val="18"/>
          <w:szCs w:val="18"/>
        </w:rPr>
        <w:t>    </w:t>
      </w:r>
      <w:r w:rsidRPr="00403067">
        <w:rPr>
          <w:sz w:val="18"/>
          <w:szCs w:val="18"/>
        </w:rPr>
        <w:t xml:space="preserve">En operatör som enligt </w:t>
      </w:r>
      <w:r>
        <w:rPr>
          <w:sz w:val="18"/>
          <w:szCs w:val="18"/>
        </w:rPr>
        <w:t>vad som anges i</w:t>
      </w:r>
      <w:r w:rsidRPr="00403067">
        <w:rPr>
          <w:sz w:val="18"/>
          <w:szCs w:val="18"/>
        </w:rPr>
        <w:t xml:space="preserve"> 5 kap. 7 § har betydande inflytande på en marknad i grossist</w:t>
      </w:r>
      <w:r w:rsidRPr="00403067">
        <w:rPr>
          <w:sz w:val="18"/>
          <w:szCs w:val="18"/>
        </w:rPr>
        <w:softHyphen/>
        <w:t>ledet ska på begäran tillhandahålla regleringsmyndigheten redo</w:t>
      </w:r>
      <w:r w:rsidRPr="00403067">
        <w:rPr>
          <w:sz w:val="18"/>
          <w:szCs w:val="18"/>
        </w:rPr>
        <w:softHyphen/>
        <w:t>visnings</w:t>
      </w:r>
      <w:r w:rsidRPr="00403067">
        <w:rPr>
          <w:sz w:val="18"/>
          <w:szCs w:val="18"/>
        </w:rPr>
        <w:softHyphen/>
        <w:t>upp</w:t>
      </w:r>
      <w:r w:rsidRPr="00403067">
        <w:rPr>
          <w:sz w:val="18"/>
          <w:szCs w:val="18"/>
        </w:rPr>
        <w:softHyphen/>
        <w:t>gifter om de marknader i slutkundsledet som är förknippade med den markna</w:t>
      </w:r>
      <w:r w:rsidRPr="00403067">
        <w:rPr>
          <w:sz w:val="18"/>
          <w:szCs w:val="18"/>
        </w:rPr>
        <w:softHyphen/>
        <w:t>den.</w:t>
      </w:r>
    </w:p>
    <w:p w14:paraId="26629B6B" w14:textId="77777777" w:rsidR="00D85371" w:rsidRPr="00403067" w:rsidRDefault="00D85371" w:rsidP="008A7E9A">
      <w:pPr>
        <w:pStyle w:val="Brdtextmedindrag"/>
        <w:ind w:firstLine="0"/>
        <w:rPr>
          <w:bCs/>
          <w:sz w:val="18"/>
          <w:szCs w:val="18"/>
        </w:rPr>
      </w:pPr>
    </w:p>
    <w:p w14:paraId="2FF11DDB" w14:textId="63888C5F" w:rsidR="00D85371" w:rsidRPr="00403067" w:rsidRDefault="00D85371" w:rsidP="008A7E9A">
      <w:pPr>
        <w:pStyle w:val="Brdtextmedindrag"/>
        <w:ind w:firstLine="0"/>
      </w:pPr>
      <w:r w:rsidRPr="00403067">
        <w:t>Paragrafen innehåller en uppgiftsskyldighet för redovisningsuppgifter i vissa fall. Den genomför artikel 20.1 tredje stycket i EU-direktivet. Para</w:t>
      </w:r>
      <w:r w:rsidRPr="00403067">
        <w:softHyphen/>
        <w:t xml:space="preserve">grafen motsvarar i sak 8 kap. 1 § andra stycket LEK (se prop. 2010/11:115 </w:t>
      </w:r>
      <w:r w:rsidR="00EB24E6">
        <w:t>s. 1</w:t>
      </w:r>
      <w:r w:rsidRPr="00403067">
        <w:t>42 f. och 191 f.). Över</w:t>
      </w:r>
      <w:r w:rsidRPr="00403067">
        <w:softHyphen/>
        <w:t>vägandena finns i avsnitt 19.1.</w:t>
      </w:r>
    </w:p>
    <w:p w14:paraId="5013270F" w14:textId="77777777" w:rsidR="00D85371" w:rsidRPr="00403067" w:rsidRDefault="00D85371" w:rsidP="008A7E9A">
      <w:pPr>
        <w:pStyle w:val="Brdtextmedindrag"/>
        <w:ind w:firstLine="0"/>
      </w:pPr>
    </w:p>
    <w:p w14:paraId="09CE55C0" w14:textId="1EC3EDC0" w:rsidR="00D85371" w:rsidRPr="00403067" w:rsidRDefault="00D85371" w:rsidP="008A7E9A">
      <w:pPr>
        <w:pStyle w:val="Brdtextmedindrag"/>
        <w:ind w:firstLine="0"/>
        <w:rPr>
          <w:sz w:val="18"/>
          <w:szCs w:val="18"/>
        </w:rPr>
      </w:pPr>
      <w:r w:rsidRPr="00403067">
        <w:rPr>
          <w:b/>
          <w:sz w:val="18"/>
          <w:szCs w:val="18"/>
        </w:rPr>
        <w:t>3 §</w:t>
      </w:r>
      <w:r w:rsidRPr="00403067">
        <w:rPr>
          <w:sz w:val="18"/>
          <w:szCs w:val="18"/>
        </w:rPr>
        <w:t xml:space="preserve">    Den som bedriver verksamhet som omfattas av </w:t>
      </w:r>
      <w:r>
        <w:rPr>
          <w:sz w:val="18"/>
          <w:szCs w:val="18"/>
        </w:rPr>
        <w:t>denna lag</w:t>
      </w:r>
      <w:r w:rsidRPr="00403067">
        <w:rPr>
          <w:sz w:val="18"/>
          <w:szCs w:val="18"/>
        </w:rPr>
        <w:t xml:space="preserve"> ska på begäran </w:t>
      </w:r>
      <w:r>
        <w:rPr>
          <w:sz w:val="18"/>
          <w:szCs w:val="18"/>
        </w:rPr>
        <w:t>av regleringsmyndigheten</w:t>
      </w:r>
      <w:r w:rsidRPr="00403067">
        <w:rPr>
          <w:sz w:val="18"/>
          <w:szCs w:val="18"/>
        </w:rPr>
        <w:t xml:space="preserve"> lämna de</w:t>
      </w:r>
      <w:r w:rsidRPr="00403067" w:rsidDel="001A543D">
        <w:rPr>
          <w:sz w:val="18"/>
          <w:szCs w:val="18"/>
        </w:rPr>
        <w:t xml:space="preserve"> </w:t>
      </w:r>
      <w:r w:rsidRPr="00403067">
        <w:rPr>
          <w:sz w:val="18"/>
          <w:szCs w:val="18"/>
        </w:rPr>
        <w:t xml:space="preserve">upplysningar </w:t>
      </w:r>
      <w:r>
        <w:rPr>
          <w:sz w:val="18"/>
          <w:szCs w:val="18"/>
        </w:rPr>
        <w:t>eller</w:t>
      </w:r>
      <w:r w:rsidRPr="00403067">
        <w:rPr>
          <w:sz w:val="18"/>
          <w:szCs w:val="18"/>
        </w:rPr>
        <w:t xml:space="preserve"> handlingar som </w:t>
      </w:r>
      <w:r>
        <w:rPr>
          <w:sz w:val="18"/>
          <w:szCs w:val="18"/>
        </w:rPr>
        <w:t xml:space="preserve">myndigheten </w:t>
      </w:r>
      <w:r w:rsidRPr="00403067">
        <w:rPr>
          <w:sz w:val="18"/>
          <w:szCs w:val="18"/>
        </w:rPr>
        <w:t>behöv</w:t>
      </w:r>
      <w:r>
        <w:rPr>
          <w:sz w:val="18"/>
          <w:szCs w:val="18"/>
        </w:rPr>
        <w:t>er</w:t>
      </w:r>
      <w:r w:rsidRPr="00403067">
        <w:rPr>
          <w:sz w:val="18"/>
          <w:szCs w:val="18"/>
        </w:rPr>
        <w:t xml:space="preserve"> för att kunna lämna information till Berec och Byrån för stöd till Berec i enlighet med artikel 40 i Europaparlamentets och rådets förordning (EU) 2018/1971 av den 11 december 2018 om inrättande av Organet för europeiska regleringsmyndigheter för elektronisk kommunikation (Berec) och Byrån för stöd till Berec (Berecbyrån), om ändring av förordning (EU) 2015/2120 och om upp</w:t>
      </w:r>
      <w:r w:rsidR="00084BF1">
        <w:rPr>
          <w:sz w:val="18"/>
          <w:szCs w:val="18"/>
        </w:rPr>
        <w:softHyphen/>
      </w:r>
      <w:r w:rsidRPr="00403067">
        <w:rPr>
          <w:sz w:val="18"/>
          <w:szCs w:val="18"/>
        </w:rPr>
        <w:t>hävande av förordning (EG) nr 1211/2009.</w:t>
      </w:r>
    </w:p>
    <w:p w14:paraId="4BBC5E6C" w14:textId="77777777" w:rsidR="00D85371" w:rsidRPr="00D4149E" w:rsidRDefault="00D85371" w:rsidP="008A7E9A">
      <w:pPr>
        <w:pStyle w:val="Brdtext"/>
        <w:rPr>
          <w:szCs w:val="21"/>
        </w:rPr>
      </w:pPr>
    </w:p>
    <w:p w14:paraId="147F2D81" w14:textId="0915CDC9" w:rsidR="00D85371" w:rsidRPr="00403067" w:rsidRDefault="00D85371" w:rsidP="008A7E9A">
      <w:pPr>
        <w:pStyle w:val="Brdtext"/>
      </w:pPr>
      <w:r w:rsidRPr="00403067">
        <w:t xml:space="preserve">Paragrafen anger att företag är skyldiga att lämna uppgifter </w:t>
      </w:r>
      <w:r>
        <w:t>till reglerings</w:t>
      </w:r>
      <w:r>
        <w:softHyphen/>
        <w:t>myndigheten</w:t>
      </w:r>
      <w:r w:rsidRPr="00403067">
        <w:t xml:space="preserve"> som </w:t>
      </w:r>
      <w:r>
        <w:t>myndigheten</w:t>
      </w:r>
      <w:r w:rsidRPr="00403067">
        <w:t xml:space="preserve"> behöv</w:t>
      </w:r>
      <w:r>
        <w:t>er</w:t>
      </w:r>
      <w:r w:rsidRPr="00403067">
        <w:t xml:space="preserve"> för att </w:t>
      </w:r>
      <w:r>
        <w:t>den</w:t>
      </w:r>
      <w:r w:rsidRPr="00403067">
        <w:t xml:space="preserve"> i sin tur ska kunna lämna uppgifter till Berec och Berec</w:t>
      </w:r>
      <w:r>
        <w:softHyphen/>
      </w:r>
      <w:r w:rsidRPr="00403067">
        <w:t xml:space="preserve">byrån. Den saknar motsvarighet i LEK. Paragrafen kompletterar artikel 40.5 i </w:t>
      </w:r>
      <w:r>
        <w:t>Berec</w:t>
      </w:r>
      <w:r w:rsidRPr="00403067">
        <w:t>förord</w:t>
      </w:r>
      <w:r w:rsidRPr="00403067">
        <w:softHyphen/>
        <w:t>ning</w:t>
      </w:r>
      <w:r>
        <w:t>en</w:t>
      </w:r>
      <w:r w:rsidRPr="00403067">
        <w:t xml:space="preserve"> (EU) 2018/1971 och genomför arti</w:t>
      </w:r>
      <w:r>
        <w:softHyphen/>
      </w:r>
      <w:r w:rsidRPr="00B05923">
        <w:rPr>
          <w:spacing w:val="-2"/>
        </w:rPr>
        <w:t>kel 21.1 första stycket j i EU-direktivet. Över</w:t>
      </w:r>
      <w:r w:rsidR="00084BF1">
        <w:rPr>
          <w:spacing w:val="-2"/>
        </w:rPr>
        <w:softHyphen/>
      </w:r>
      <w:r w:rsidRPr="00B05923">
        <w:rPr>
          <w:spacing w:val="-2"/>
        </w:rPr>
        <w:t>vägandena finns i avsnitt 19.2.</w:t>
      </w:r>
    </w:p>
    <w:p w14:paraId="6E01604A" w14:textId="77777777" w:rsidR="00D85371" w:rsidRPr="00EF7F12" w:rsidRDefault="00D85371" w:rsidP="008A7E9A">
      <w:pPr>
        <w:pStyle w:val="Brdtextmedindrag"/>
      </w:pPr>
      <w:r>
        <w:t>Enligt artikel 40 i Berecförordningen (EU) 2018/1971 ska reglerings</w:t>
      </w:r>
      <w:r>
        <w:softHyphen/>
        <w:t>myndig</w:t>
      </w:r>
      <w:r>
        <w:softHyphen/>
        <w:t>heten förse Berec eller Berecbyrån med den information som krävs för att dessa organ ska kunna utföra sina uppgifter. Berec definieras i 1 kap. 7 §. Berecs uppgifter framgår av artikel 4 i förordningen och består bland annat i att bistå och ge råd till regleringsmyndigheter och EU-institu</w:t>
      </w:r>
      <w:r>
        <w:softHyphen/>
        <w:t>tioner beträffande tekniska frågor om elektronisk kommunikation, att bistå Europeiska kom</w:t>
      </w:r>
      <w:r>
        <w:softHyphen/>
        <w:t>missionen i utarbetandet av lagstiftningsförslag och att avge yttranden när det gäller bl.a. förslag till nationell SMP-reglering. Berec</w:t>
      </w:r>
      <w:r>
        <w:softHyphen/>
        <w:t>byråns uppgifter framgår av artikel 5 i förordningen och inkluderar bl.a. att utarbeta rapporter om utvecklingen av den europeiska marknaden för elektronisk kommunikation, att hjälpa Berec att upprätta och upprätt</w:t>
      </w:r>
      <w:r>
        <w:softHyphen/>
        <w:t>hålla register och databaser samt att tillhandahålla annat administrativt stöd till Berec.</w:t>
      </w:r>
    </w:p>
    <w:p w14:paraId="45D7DA16" w14:textId="77777777" w:rsidR="00D85371" w:rsidRPr="00403067" w:rsidRDefault="00D85371" w:rsidP="008A7E9A">
      <w:pPr>
        <w:pStyle w:val="Brdtextmedindrag"/>
        <w:ind w:firstLine="0"/>
      </w:pPr>
    </w:p>
    <w:p w14:paraId="04D66AB8" w14:textId="77777777" w:rsidR="00D85371" w:rsidRPr="00403067" w:rsidRDefault="00D85371" w:rsidP="008A7E9A">
      <w:pPr>
        <w:pStyle w:val="Brdtext"/>
        <w:rPr>
          <w:sz w:val="18"/>
          <w:szCs w:val="18"/>
        </w:rPr>
      </w:pPr>
      <w:r w:rsidRPr="00403067">
        <w:rPr>
          <w:b/>
          <w:sz w:val="18"/>
          <w:szCs w:val="18"/>
        </w:rPr>
        <w:t>4 §</w:t>
      </w:r>
      <w:r w:rsidRPr="00403067">
        <w:rPr>
          <w:sz w:val="18"/>
          <w:szCs w:val="18"/>
        </w:rPr>
        <w:t xml:space="preserve">    Den som bedriver verksamhet som omfattas av </w:t>
      </w:r>
      <w:r>
        <w:rPr>
          <w:sz w:val="18"/>
          <w:szCs w:val="18"/>
        </w:rPr>
        <w:t>denna lag</w:t>
      </w:r>
      <w:r w:rsidRPr="00403067">
        <w:rPr>
          <w:sz w:val="18"/>
          <w:szCs w:val="18"/>
        </w:rPr>
        <w:t xml:space="preserve"> ska på begäran </w:t>
      </w:r>
      <w:r>
        <w:rPr>
          <w:sz w:val="18"/>
          <w:szCs w:val="18"/>
        </w:rPr>
        <w:t xml:space="preserve">av Berec </w:t>
      </w:r>
      <w:r w:rsidRPr="00403067">
        <w:rPr>
          <w:sz w:val="18"/>
          <w:szCs w:val="18"/>
        </w:rPr>
        <w:t>lämna</w:t>
      </w:r>
      <w:r w:rsidRPr="00403067" w:rsidDel="001A543D">
        <w:rPr>
          <w:sz w:val="18"/>
          <w:szCs w:val="18"/>
        </w:rPr>
        <w:t xml:space="preserve"> </w:t>
      </w:r>
      <w:r w:rsidRPr="00403067">
        <w:rPr>
          <w:sz w:val="18"/>
          <w:szCs w:val="18"/>
        </w:rPr>
        <w:t xml:space="preserve">de upplysningar </w:t>
      </w:r>
      <w:r>
        <w:rPr>
          <w:sz w:val="18"/>
          <w:szCs w:val="18"/>
        </w:rPr>
        <w:t>eller</w:t>
      </w:r>
      <w:r w:rsidRPr="00403067">
        <w:rPr>
          <w:sz w:val="18"/>
          <w:szCs w:val="18"/>
        </w:rPr>
        <w:t xml:space="preserve"> handlingar som </w:t>
      </w:r>
      <w:r>
        <w:rPr>
          <w:sz w:val="18"/>
          <w:szCs w:val="18"/>
        </w:rPr>
        <w:t>Berec</w:t>
      </w:r>
      <w:r w:rsidRPr="00403067">
        <w:rPr>
          <w:sz w:val="18"/>
          <w:szCs w:val="18"/>
        </w:rPr>
        <w:t xml:space="preserve"> behöver för kontroll av att dess yttranden följs.</w:t>
      </w:r>
    </w:p>
    <w:p w14:paraId="30C8B776" w14:textId="77777777" w:rsidR="00D85371" w:rsidRPr="00403067" w:rsidRDefault="00D85371" w:rsidP="008A7E9A">
      <w:pPr>
        <w:pStyle w:val="Brdtextmedindrag"/>
        <w:ind w:firstLine="0"/>
      </w:pPr>
    </w:p>
    <w:p w14:paraId="1F330090" w14:textId="77777777" w:rsidR="00D85371" w:rsidRPr="00403067" w:rsidRDefault="00D85371" w:rsidP="008A7E9A">
      <w:pPr>
        <w:pStyle w:val="Brdtext"/>
      </w:pPr>
      <w:r w:rsidRPr="00403067">
        <w:t>Paragrafen innebär att företag i vissa fall är skyldiga att lämna upp</w:t>
      </w:r>
      <w:r w:rsidRPr="00403067">
        <w:softHyphen/>
        <w:t>gifter direkt till Berec. Den saknar motsvarighet i LEK. Paragrafen genomför artikel 20.1 första stycket (delvis) i EU-direktivet. Övervägandena finns i avsnitt 20.2.</w:t>
      </w:r>
    </w:p>
    <w:p w14:paraId="02A94DDD" w14:textId="77777777" w:rsidR="00D85371" w:rsidRDefault="00D85371" w:rsidP="008A7E9A">
      <w:pPr>
        <w:pStyle w:val="Brdtextmedindrag"/>
      </w:pPr>
      <w:r>
        <w:t>Enligt artikel 40.1 c i Berecförordningen (EU) 2018/1971 ska Berec bl.a. avge yttranden om lösning av gränsöverskridande tvister i enlighet med artikel 27 i EU-direktivet, om förslag till nationell SMP-reglering och om möjligheten för slutanvändare att nå varandra i enlighet med artikel 61.2 i EU-direktivet. Berec definieras i 1 kap. 7 §.</w:t>
      </w:r>
    </w:p>
    <w:p w14:paraId="4CBB8D9F" w14:textId="77777777" w:rsidR="00D85371" w:rsidRPr="00403067" w:rsidRDefault="00D85371" w:rsidP="008A7E9A">
      <w:pPr>
        <w:pStyle w:val="Brdtext"/>
        <w:rPr>
          <w:sz w:val="18"/>
          <w:szCs w:val="18"/>
        </w:rPr>
      </w:pPr>
      <w:r w:rsidRPr="00403067">
        <w:rPr>
          <w:b/>
          <w:sz w:val="18"/>
          <w:szCs w:val="18"/>
        </w:rPr>
        <w:lastRenderedPageBreak/>
        <w:t>5 §</w:t>
      </w:r>
      <w:r w:rsidRPr="00403067">
        <w:rPr>
          <w:sz w:val="18"/>
          <w:szCs w:val="18"/>
        </w:rPr>
        <w:t>    Information som ska offentliggöras enligt denna lag eller enligt de skyldig</w:t>
      </w:r>
      <w:r w:rsidRPr="00403067">
        <w:rPr>
          <w:sz w:val="18"/>
          <w:szCs w:val="18"/>
        </w:rPr>
        <w:softHyphen/>
        <w:t>heter</w:t>
      </w:r>
      <w:r>
        <w:rPr>
          <w:sz w:val="18"/>
          <w:szCs w:val="18"/>
        </w:rPr>
        <w:t>,</w:t>
      </w:r>
      <w:r w:rsidRPr="00403067">
        <w:rPr>
          <w:sz w:val="18"/>
          <w:szCs w:val="18"/>
        </w:rPr>
        <w:t xml:space="preserve"> villkor eller föreskrifter som har meddelats med stöd av lagen ska på begäran lämnas till tillsynsmyndigheten innan </w:t>
      </w:r>
      <w:r>
        <w:rPr>
          <w:sz w:val="18"/>
          <w:szCs w:val="18"/>
        </w:rPr>
        <w:t>informationen</w:t>
      </w:r>
      <w:r w:rsidRPr="00403067">
        <w:rPr>
          <w:sz w:val="18"/>
          <w:szCs w:val="18"/>
        </w:rPr>
        <w:t xml:space="preserve"> offentliggörs.</w:t>
      </w:r>
    </w:p>
    <w:p w14:paraId="5234E9F9" w14:textId="77777777" w:rsidR="00D85371" w:rsidRPr="00403067" w:rsidRDefault="00D85371" w:rsidP="008A7E9A">
      <w:pPr>
        <w:pStyle w:val="Brdtextmedindrag"/>
      </w:pPr>
    </w:p>
    <w:p w14:paraId="5300CDCC" w14:textId="3073D839" w:rsidR="00D85371" w:rsidRPr="00403067" w:rsidRDefault="00D85371" w:rsidP="008A7E9A">
      <w:pPr>
        <w:pStyle w:val="Brdtext"/>
      </w:pPr>
      <w:r w:rsidRPr="00403067">
        <w:t xml:space="preserve">Paragrafen innehåller en skyldighet att </w:t>
      </w:r>
      <w:r>
        <w:t xml:space="preserve">till tillsynsmyndigheten </w:t>
      </w:r>
      <w:r w:rsidRPr="00403067">
        <w:t>lämna information som ska offent</w:t>
      </w:r>
      <w:r w:rsidRPr="00403067">
        <w:softHyphen/>
        <w:t>lig</w:t>
      </w:r>
      <w:r w:rsidRPr="00403067">
        <w:softHyphen/>
        <w:t xml:space="preserve">göras. Den motsvarar i huvudsak 7 kap. 3 § tredje stycket LEK (se prop. 2002/03:110 </w:t>
      </w:r>
      <w:r w:rsidR="00EB24E6">
        <w:t>s. 3</w:t>
      </w:r>
      <w:r w:rsidRPr="00403067">
        <w:t>98). Paragrafen genomför artiklarna 103.1 (delvis) och 104.1 andra stycket i EU-direktivet. Över</w:t>
      </w:r>
      <w:r w:rsidRPr="00403067">
        <w:softHyphen/>
        <w:t>vägandena finns i av</w:t>
      </w:r>
      <w:r w:rsidRPr="00403067">
        <w:softHyphen/>
        <w:t>snitt 19.3.</w:t>
      </w:r>
    </w:p>
    <w:p w14:paraId="60E3EADE" w14:textId="77777777" w:rsidR="00D85371" w:rsidRPr="00403067" w:rsidRDefault="00D85371" w:rsidP="008A7E9A">
      <w:pPr>
        <w:pStyle w:val="Brdtextmedindrag"/>
      </w:pPr>
      <w:r w:rsidRPr="00403067">
        <w:t>Skyldigheten ändras på så sätt att in</w:t>
      </w:r>
      <w:r w:rsidRPr="00403067">
        <w:softHyphen/>
        <w:t>for</w:t>
      </w:r>
      <w:r w:rsidRPr="00403067">
        <w:softHyphen/>
        <w:t>mationen behöver lämnas endast på begäran av tillsynsmyndigheten. Bestämmelser om offentlig</w:t>
      </w:r>
      <w:r>
        <w:softHyphen/>
      </w:r>
      <w:r w:rsidRPr="00403067">
        <w:t>görande av information finns i 7 kap. </w:t>
      </w:r>
      <w:r>
        <w:t>5</w:t>
      </w:r>
      <w:r w:rsidRPr="00403067">
        <w:t xml:space="preserve"> och </w:t>
      </w:r>
      <w:r>
        <w:t>6</w:t>
      </w:r>
      <w:r w:rsidRPr="00403067">
        <w:t> §§.</w:t>
      </w:r>
    </w:p>
    <w:p w14:paraId="22B625BC" w14:textId="77777777" w:rsidR="00D85371" w:rsidRPr="00403067" w:rsidRDefault="00D85371" w:rsidP="008A7E9A">
      <w:pPr>
        <w:pStyle w:val="Brdtextmedindrag"/>
        <w:ind w:firstLine="0"/>
      </w:pPr>
    </w:p>
    <w:p w14:paraId="40D26408" w14:textId="77777777" w:rsidR="00D85371" w:rsidRPr="00403067" w:rsidRDefault="00D85371" w:rsidP="008A7E9A">
      <w:pPr>
        <w:pStyle w:val="Brdtext"/>
        <w:rPr>
          <w:sz w:val="18"/>
          <w:szCs w:val="19"/>
        </w:rPr>
      </w:pPr>
      <w:r w:rsidRPr="00403067">
        <w:rPr>
          <w:b/>
          <w:sz w:val="18"/>
          <w:szCs w:val="19"/>
        </w:rPr>
        <w:t>6 §</w:t>
      </w:r>
      <w:r w:rsidRPr="00403067">
        <w:rPr>
          <w:sz w:val="18"/>
          <w:szCs w:val="19"/>
        </w:rPr>
        <w:t xml:space="preserve">    Regleringsmyndigheten får besluta om </w:t>
      </w:r>
      <w:r>
        <w:rPr>
          <w:sz w:val="18"/>
          <w:szCs w:val="19"/>
        </w:rPr>
        <w:t xml:space="preserve">en </w:t>
      </w:r>
      <w:r w:rsidRPr="00403067">
        <w:rPr>
          <w:sz w:val="18"/>
          <w:szCs w:val="19"/>
        </w:rPr>
        <w:t>skyldighet att särredovisa verk</w:t>
      </w:r>
      <w:r>
        <w:rPr>
          <w:sz w:val="18"/>
          <w:szCs w:val="19"/>
        </w:rPr>
        <w:softHyphen/>
      </w:r>
      <w:r w:rsidRPr="00403067">
        <w:rPr>
          <w:sz w:val="18"/>
          <w:szCs w:val="19"/>
        </w:rPr>
        <w:t>sam</w:t>
      </w:r>
      <w:r w:rsidRPr="00403067">
        <w:rPr>
          <w:sz w:val="18"/>
          <w:szCs w:val="19"/>
        </w:rPr>
        <w:softHyphen/>
        <w:t>heter som har samband med tillhandahållandet av elektroniska kom</w:t>
      </w:r>
      <w:r>
        <w:rPr>
          <w:sz w:val="18"/>
          <w:szCs w:val="19"/>
        </w:rPr>
        <w:softHyphen/>
      </w:r>
      <w:r w:rsidRPr="00403067">
        <w:rPr>
          <w:sz w:val="18"/>
          <w:szCs w:val="19"/>
        </w:rPr>
        <w:t>mu</w:t>
      </w:r>
      <w:r>
        <w:rPr>
          <w:sz w:val="18"/>
          <w:szCs w:val="19"/>
        </w:rPr>
        <w:softHyphen/>
      </w:r>
      <w:r w:rsidRPr="00403067">
        <w:rPr>
          <w:sz w:val="18"/>
          <w:szCs w:val="19"/>
        </w:rPr>
        <w:t>ni</w:t>
      </w:r>
      <w:r>
        <w:rPr>
          <w:sz w:val="18"/>
          <w:szCs w:val="19"/>
        </w:rPr>
        <w:softHyphen/>
      </w:r>
      <w:r w:rsidRPr="00403067">
        <w:rPr>
          <w:sz w:val="18"/>
          <w:szCs w:val="19"/>
        </w:rPr>
        <w:t>ka</w:t>
      </w:r>
      <w:r>
        <w:rPr>
          <w:sz w:val="18"/>
          <w:szCs w:val="19"/>
        </w:rPr>
        <w:softHyphen/>
      </w:r>
      <w:r w:rsidRPr="00403067">
        <w:rPr>
          <w:sz w:val="18"/>
          <w:szCs w:val="19"/>
        </w:rPr>
        <w:t>tions</w:t>
      </w:r>
      <w:r>
        <w:rPr>
          <w:sz w:val="18"/>
          <w:szCs w:val="19"/>
        </w:rPr>
        <w:softHyphen/>
      </w:r>
      <w:r w:rsidRPr="00403067">
        <w:rPr>
          <w:sz w:val="18"/>
          <w:szCs w:val="19"/>
        </w:rPr>
        <w:t xml:space="preserve">nät eller </w:t>
      </w:r>
      <w:r>
        <w:rPr>
          <w:sz w:val="18"/>
          <w:szCs w:val="19"/>
        </w:rPr>
        <w:t xml:space="preserve">elektroniska </w:t>
      </w:r>
      <w:r w:rsidRPr="00403067">
        <w:rPr>
          <w:sz w:val="18"/>
          <w:szCs w:val="19"/>
        </w:rPr>
        <w:t>kommunikationstjänster för den som</w:t>
      </w:r>
    </w:p>
    <w:p w14:paraId="62544C5D" w14:textId="77777777" w:rsidR="00D85371" w:rsidRPr="00403067" w:rsidRDefault="00D85371" w:rsidP="008A7E9A">
      <w:pPr>
        <w:pStyle w:val="Brdtextmedindrag"/>
        <w:rPr>
          <w:sz w:val="18"/>
          <w:szCs w:val="19"/>
        </w:rPr>
      </w:pPr>
      <w:r w:rsidRPr="00403067">
        <w:rPr>
          <w:sz w:val="18"/>
          <w:szCs w:val="19"/>
        </w:rPr>
        <w:t>1. </w:t>
      </w:r>
      <w:r>
        <w:rPr>
          <w:sz w:val="18"/>
          <w:szCs w:val="19"/>
        </w:rPr>
        <w:t xml:space="preserve">bedriver verksamhet som ska anmälas </w:t>
      </w:r>
      <w:r w:rsidRPr="00403067">
        <w:rPr>
          <w:sz w:val="18"/>
          <w:szCs w:val="19"/>
        </w:rPr>
        <w:t>enligt 2 kap. 1 §, och</w:t>
      </w:r>
    </w:p>
    <w:p w14:paraId="5702743C" w14:textId="77777777" w:rsidR="00D85371" w:rsidRPr="00403067" w:rsidRDefault="00D85371" w:rsidP="008A7E9A">
      <w:pPr>
        <w:pStyle w:val="Brdtextmedindrag"/>
      </w:pPr>
      <w:r w:rsidRPr="00403067">
        <w:rPr>
          <w:sz w:val="18"/>
          <w:szCs w:val="19"/>
        </w:rPr>
        <w:t xml:space="preserve">2. har särskild eller exklusiv rätt att tillhandahålla andra tjänster än </w:t>
      </w:r>
      <w:r>
        <w:rPr>
          <w:sz w:val="18"/>
          <w:szCs w:val="19"/>
        </w:rPr>
        <w:t xml:space="preserve">sådana som omfattas av </w:t>
      </w:r>
      <w:r w:rsidRPr="00403067">
        <w:rPr>
          <w:sz w:val="18"/>
          <w:szCs w:val="19"/>
        </w:rPr>
        <w:t>denna lag.</w:t>
      </w:r>
    </w:p>
    <w:p w14:paraId="14320395" w14:textId="77777777" w:rsidR="00D85371" w:rsidRPr="00D4149E" w:rsidRDefault="00D85371" w:rsidP="008A7E9A">
      <w:pPr>
        <w:pStyle w:val="Brdtextmedindrag"/>
        <w:ind w:firstLine="0"/>
        <w:rPr>
          <w:szCs w:val="21"/>
        </w:rPr>
      </w:pPr>
    </w:p>
    <w:p w14:paraId="5DC0202D" w14:textId="25430457" w:rsidR="00D85371" w:rsidRPr="00403067" w:rsidRDefault="00D85371" w:rsidP="008A7E9A">
      <w:pPr>
        <w:pStyle w:val="Brdtext"/>
        <w:rPr>
          <w:spacing w:val="1"/>
        </w:rPr>
      </w:pPr>
      <w:r w:rsidRPr="00403067">
        <w:rPr>
          <w:spacing w:val="1"/>
        </w:rPr>
        <w:t>Paragrafen gör det möjligt att införa krav på särredovisning. Den mot</w:t>
      </w:r>
      <w:r w:rsidRPr="00403067">
        <w:rPr>
          <w:spacing w:val="1"/>
        </w:rPr>
        <w:softHyphen/>
        <w:t xml:space="preserve">svarar i sak 8 kap. 16 § </w:t>
      </w:r>
      <w:r w:rsidRPr="00403067">
        <w:rPr>
          <w:spacing w:val="-2"/>
        </w:rPr>
        <w:t xml:space="preserve">LEK (se prop. 2002/03:110 </w:t>
      </w:r>
      <w:r w:rsidR="00EB24E6">
        <w:rPr>
          <w:spacing w:val="-2"/>
        </w:rPr>
        <w:t>s. 2</w:t>
      </w:r>
      <w:r w:rsidRPr="00403067">
        <w:rPr>
          <w:spacing w:val="-2"/>
        </w:rPr>
        <w:t xml:space="preserve">86 f. och 407 och prop. 2010/11:115 </w:t>
      </w:r>
      <w:r w:rsidR="00EB24E6">
        <w:rPr>
          <w:spacing w:val="-2"/>
        </w:rPr>
        <w:t>s. 1</w:t>
      </w:r>
      <w:r w:rsidRPr="00403067">
        <w:rPr>
          <w:spacing w:val="-2"/>
        </w:rPr>
        <w:t>95).</w:t>
      </w:r>
      <w:r w:rsidRPr="00403067">
        <w:rPr>
          <w:spacing w:val="1"/>
        </w:rPr>
        <w:t xml:space="preserve"> Paragrafen genom</w:t>
      </w:r>
      <w:r w:rsidRPr="00403067">
        <w:rPr>
          <w:spacing w:val="1"/>
        </w:rPr>
        <w:softHyphen/>
        <w:t>för artikel 17.1 i EU-direkti</w:t>
      </w:r>
      <w:r w:rsidR="00084BF1">
        <w:rPr>
          <w:spacing w:val="1"/>
        </w:rPr>
        <w:softHyphen/>
      </w:r>
      <w:r w:rsidRPr="00403067">
        <w:rPr>
          <w:spacing w:val="1"/>
        </w:rPr>
        <w:t>vet. Över</w:t>
      </w:r>
      <w:r w:rsidRPr="00403067">
        <w:rPr>
          <w:spacing w:val="1"/>
        </w:rPr>
        <w:softHyphen/>
        <w:t>vägandena finns i avsnitt 19.4.</w:t>
      </w:r>
    </w:p>
    <w:p w14:paraId="2E9F4F44" w14:textId="77777777" w:rsidR="00D85371" w:rsidRDefault="00D85371" w:rsidP="008A7E9A">
      <w:pPr>
        <w:pStyle w:val="Rubrik3utannumrering"/>
      </w:pPr>
      <w:bookmarkStart w:id="1882" w:name="_Toc73006038"/>
      <w:bookmarkEnd w:id="1881"/>
      <w:r w:rsidRPr="00403067">
        <w:t>11 kap. Tillsyn</w:t>
      </w:r>
      <w:bookmarkEnd w:id="1882"/>
      <w:r>
        <w:t xml:space="preserve"> och tvistlösning</w:t>
      </w:r>
    </w:p>
    <w:p w14:paraId="30B0B347" w14:textId="3D780350" w:rsidR="00D85371" w:rsidRDefault="00D85371" w:rsidP="008A7E9A">
      <w:pPr>
        <w:pStyle w:val="Brdtext"/>
      </w:pPr>
      <w:r>
        <w:t xml:space="preserve">Rubriken utformas enligt </w:t>
      </w:r>
      <w:r w:rsidRPr="009D0F25">
        <w:rPr>
          <w:i/>
          <w:iCs/>
        </w:rPr>
        <w:t>Lagrådets</w:t>
      </w:r>
      <w:r>
        <w:t xml:space="preserve"> förslag.</w:t>
      </w:r>
    </w:p>
    <w:p w14:paraId="4023E164" w14:textId="77777777" w:rsidR="00D85371" w:rsidRPr="00FC2A34" w:rsidRDefault="00D85371" w:rsidP="008A7E9A">
      <w:pPr>
        <w:pStyle w:val="Brdtextmedindrag"/>
      </w:pPr>
    </w:p>
    <w:p w14:paraId="05DA80E4" w14:textId="77777777" w:rsidR="00D85371" w:rsidRDefault="00D85371" w:rsidP="008A7E9A">
      <w:pPr>
        <w:pStyle w:val="Rubrik4utannumrering"/>
        <w:spacing w:before="0"/>
      </w:pPr>
      <w:bookmarkStart w:id="1883" w:name="_Hlk68694256"/>
      <w:r>
        <w:t>Tillsynsområdet</w:t>
      </w:r>
      <w:bookmarkEnd w:id="1883"/>
    </w:p>
    <w:p w14:paraId="2A8F52FE" w14:textId="6D98B33B" w:rsidR="00D85371" w:rsidRPr="00403067" w:rsidRDefault="00D85371" w:rsidP="008A7E9A">
      <w:pPr>
        <w:pStyle w:val="Brdtext"/>
        <w:rPr>
          <w:sz w:val="18"/>
          <w:szCs w:val="18"/>
        </w:rPr>
      </w:pPr>
      <w:r w:rsidRPr="00403067">
        <w:rPr>
          <w:b/>
          <w:sz w:val="18"/>
          <w:szCs w:val="19"/>
        </w:rPr>
        <w:t>1 §</w:t>
      </w:r>
      <w:r w:rsidRPr="00403067">
        <w:rPr>
          <w:sz w:val="18"/>
          <w:szCs w:val="19"/>
        </w:rPr>
        <w:t>    </w:t>
      </w:r>
      <w:r w:rsidRPr="00403067">
        <w:rPr>
          <w:sz w:val="18"/>
          <w:szCs w:val="18"/>
        </w:rPr>
        <w:t xml:space="preserve">Tillsynsmyndigheten ska ha tillsyn över att </w:t>
      </w:r>
      <w:r>
        <w:rPr>
          <w:sz w:val="18"/>
          <w:szCs w:val="18"/>
        </w:rPr>
        <w:t xml:space="preserve">denna </w:t>
      </w:r>
      <w:r w:rsidRPr="00403067">
        <w:rPr>
          <w:sz w:val="18"/>
          <w:szCs w:val="18"/>
        </w:rPr>
        <w:t>lag, de beslut om skyldig</w:t>
      </w:r>
      <w:r w:rsidR="00084BF1">
        <w:rPr>
          <w:sz w:val="18"/>
          <w:szCs w:val="18"/>
        </w:rPr>
        <w:softHyphen/>
      </w:r>
      <w:r w:rsidRPr="00403067">
        <w:rPr>
          <w:sz w:val="18"/>
          <w:szCs w:val="18"/>
        </w:rPr>
        <w:t>heter, åtaganden eller villkor som har meddelats med stöd av lagen och de före</w:t>
      </w:r>
      <w:r w:rsidR="00084BF1">
        <w:rPr>
          <w:sz w:val="18"/>
          <w:szCs w:val="18"/>
        </w:rPr>
        <w:softHyphen/>
      </w:r>
      <w:r w:rsidRPr="00403067">
        <w:rPr>
          <w:sz w:val="18"/>
          <w:szCs w:val="18"/>
        </w:rPr>
        <w:t>skrifter som har meddelats i anslut</w:t>
      </w:r>
      <w:r w:rsidRPr="00403067">
        <w:rPr>
          <w:sz w:val="18"/>
          <w:szCs w:val="18"/>
        </w:rPr>
        <w:softHyphen/>
        <w:t>ning till lagen följs.</w:t>
      </w:r>
    </w:p>
    <w:p w14:paraId="576F9B89" w14:textId="77777777" w:rsidR="00D85371" w:rsidRPr="00403067" w:rsidRDefault="00D85371" w:rsidP="008A7E9A">
      <w:pPr>
        <w:pStyle w:val="Brdtextmedindrag"/>
        <w:rPr>
          <w:sz w:val="18"/>
          <w:szCs w:val="18"/>
        </w:rPr>
      </w:pPr>
      <w:r w:rsidRPr="00403067">
        <w:rPr>
          <w:sz w:val="18"/>
          <w:szCs w:val="18"/>
        </w:rPr>
        <w:t xml:space="preserve">Tillsynsmyndigheten ska också ha tillsyn över att </w:t>
      </w:r>
      <w:r>
        <w:rPr>
          <w:sz w:val="18"/>
          <w:szCs w:val="18"/>
        </w:rPr>
        <w:t xml:space="preserve">sådana </w:t>
      </w:r>
      <w:r w:rsidRPr="00403067">
        <w:rPr>
          <w:sz w:val="18"/>
          <w:szCs w:val="18"/>
        </w:rPr>
        <w:t xml:space="preserve">rättsakter </w:t>
      </w:r>
      <w:r>
        <w:rPr>
          <w:sz w:val="18"/>
          <w:szCs w:val="18"/>
        </w:rPr>
        <w:t xml:space="preserve">följs </w:t>
      </w:r>
      <w:r w:rsidRPr="00403067">
        <w:rPr>
          <w:sz w:val="18"/>
          <w:szCs w:val="18"/>
        </w:rPr>
        <w:t>som har an</w:t>
      </w:r>
      <w:r w:rsidRPr="00403067">
        <w:rPr>
          <w:sz w:val="18"/>
          <w:szCs w:val="18"/>
        </w:rPr>
        <w:softHyphen/>
        <w:t xml:space="preserve">tagits med stöd av </w:t>
      </w:r>
    </w:p>
    <w:p w14:paraId="6FAEB8A0" w14:textId="77777777" w:rsidR="00D85371" w:rsidRPr="00403067" w:rsidRDefault="00D85371" w:rsidP="008A7E9A">
      <w:pPr>
        <w:pStyle w:val="Brdtextmedindrag"/>
        <w:rPr>
          <w:sz w:val="18"/>
          <w:szCs w:val="18"/>
        </w:rPr>
      </w:pPr>
      <w:r w:rsidRPr="00403067">
        <w:rPr>
          <w:sz w:val="18"/>
          <w:szCs w:val="18"/>
        </w:rPr>
        <w:t xml:space="preserve">1. artiklarna 40.5, 57.2, 75.1, 102.3, 109.8 </w:t>
      </w:r>
      <w:r>
        <w:rPr>
          <w:sz w:val="18"/>
          <w:szCs w:val="18"/>
        </w:rPr>
        <w:t>eller</w:t>
      </w:r>
      <w:r w:rsidRPr="00403067">
        <w:rPr>
          <w:sz w:val="18"/>
          <w:szCs w:val="18"/>
        </w:rPr>
        <w:t xml:space="preserve"> 116 i direktiv (EU) 2018/1972, </w:t>
      </w:r>
      <w:r>
        <w:rPr>
          <w:sz w:val="18"/>
          <w:szCs w:val="18"/>
        </w:rPr>
        <w:t>eller</w:t>
      </w:r>
    </w:p>
    <w:p w14:paraId="1CEDB482" w14:textId="05610577" w:rsidR="00D85371" w:rsidRPr="00403067" w:rsidRDefault="00D85371" w:rsidP="008A7E9A">
      <w:pPr>
        <w:pStyle w:val="Brdtextmedindrag"/>
        <w:rPr>
          <w:sz w:val="18"/>
          <w:szCs w:val="18"/>
        </w:rPr>
      </w:pPr>
      <w:r w:rsidRPr="00403067">
        <w:rPr>
          <w:sz w:val="18"/>
          <w:szCs w:val="18"/>
        </w:rPr>
        <w:t>2. </w:t>
      </w:r>
      <w:r w:rsidRPr="00084BF1">
        <w:rPr>
          <w:spacing w:val="-2"/>
          <w:sz w:val="18"/>
          <w:szCs w:val="18"/>
        </w:rPr>
        <w:t>artikel 4.5 i Europaparlamentets och rådets direktiv 2002/58/EG av den 12 juli</w:t>
      </w:r>
      <w:r w:rsidR="00084BF1">
        <w:rPr>
          <w:spacing w:val="-2"/>
          <w:sz w:val="18"/>
          <w:szCs w:val="18"/>
        </w:rPr>
        <w:t xml:space="preserve"> </w:t>
      </w:r>
      <w:r w:rsidRPr="00403067">
        <w:rPr>
          <w:sz w:val="18"/>
          <w:szCs w:val="18"/>
        </w:rPr>
        <w:t>2002 om behandling av personuppgifter och integritetsskydd inom sektorn för el</w:t>
      </w:r>
      <w:r w:rsidRPr="00403067">
        <w:rPr>
          <w:sz w:val="18"/>
          <w:szCs w:val="18"/>
        </w:rPr>
        <w:softHyphen/>
        <w:t>ek</w:t>
      </w:r>
      <w:r w:rsidRPr="00403067">
        <w:rPr>
          <w:sz w:val="18"/>
          <w:szCs w:val="18"/>
        </w:rPr>
        <w:softHyphen/>
        <w:t>tro</w:t>
      </w:r>
      <w:r w:rsidRPr="00403067">
        <w:rPr>
          <w:sz w:val="18"/>
          <w:szCs w:val="18"/>
        </w:rPr>
        <w:softHyphen/>
        <w:t>nisk kommunikation (direktiv om integritet och elektronisk kom</w:t>
      </w:r>
      <w:r w:rsidRPr="00403067">
        <w:rPr>
          <w:sz w:val="18"/>
          <w:szCs w:val="18"/>
        </w:rPr>
        <w:softHyphen/>
        <w:t>mu</w:t>
      </w:r>
      <w:r w:rsidRPr="00403067">
        <w:rPr>
          <w:sz w:val="18"/>
          <w:szCs w:val="18"/>
        </w:rPr>
        <w:softHyphen/>
        <w:t>ni</w:t>
      </w:r>
      <w:r w:rsidRPr="00403067">
        <w:rPr>
          <w:sz w:val="18"/>
          <w:szCs w:val="18"/>
        </w:rPr>
        <w:softHyphen/>
        <w:t>ka</w:t>
      </w:r>
      <w:r w:rsidRPr="00403067">
        <w:rPr>
          <w:sz w:val="18"/>
          <w:szCs w:val="18"/>
        </w:rPr>
        <w:softHyphen/>
        <w:t>tion)</w:t>
      </w:r>
      <w:r>
        <w:rPr>
          <w:sz w:val="18"/>
          <w:szCs w:val="18"/>
        </w:rPr>
        <w:t>.</w:t>
      </w:r>
    </w:p>
    <w:p w14:paraId="6632A5BB" w14:textId="77777777" w:rsidR="00D85371" w:rsidRPr="00403067" w:rsidRDefault="00D85371" w:rsidP="008A7E9A">
      <w:pPr>
        <w:pStyle w:val="Brdtext"/>
      </w:pPr>
    </w:p>
    <w:p w14:paraId="400CF437" w14:textId="77777777" w:rsidR="00D85371" w:rsidRPr="00403067" w:rsidRDefault="00D85371" w:rsidP="008A7E9A">
      <w:pPr>
        <w:pStyle w:val="Brdtext"/>
      </w:pPr>
      <w:r w:rsidRPr="00403067">
        <w:t>Paragrafen anger tillsynsområdet. Den genomför arti</w:t>
      </w:r>
      <w:r w:rsidRPr="00403067">
        <w:softHyphen/>
        <w:t>klar</w:t>
      </w:r>
      <w:r w:rsidRPr="00403067">
        <w:softHyphen/>
        <w:t>na 30.1 första stycket, 76.3, 78.4 och 79.4 i EU-direktivet. Övervägandena finns i av</w:t>
      </w:r>
      <w:r w:rsidRPr="00403067">
        <w:softHyphen/>
        <w:t>snitt 20.1 och 20.5.</w:t>
      </w:r>
    </w:p>
    <w:p w14:paraId="4C01B06E" w14:textId="7D5480EF" w:rsidR="00D85371" w:rsidRPr="00403067" w:rsidRDefault="00D85371" w:rsidP="008A7E9A">
      <w:pPr>
        <w:pStyle w:val="Brdtextmedindrag"/>
      </w:pPr>
      <w:r w:rsidRPr="00403067">
        <w:rPr>
          <w:i/>
        </w:rPr>
        <w:t xml:space="preserve">Första stycket </w:t>
      </w:r>
      <w:r w:rsidRPr="00403067">
        <w:t xml:space="preserve">motsvarar i huvudsak 7 kap. 1 § första stycket LEK (se prop. 2002/03:110 </w:t>
      </w:r>
      <w:r w:rsidR="00EB24E6">
        <w:t>s. 2</w:t>
      </w:r>
      <w:r w:rsidRPr="00403067">
        <w:t>98 och 397). Uttrycket i anslutning till lagen an</w:t>
      </w:r>
      <w:r>
        <w:softHyphen/>
      </w:r>
      <w:r w:rsidRPr="00403067">
        <w:t>vänds för att klargöra att hänvisningen avser att träffa såväl föreskrifter som har med</w:t>
      </w:r>
      <w:r w:rsidRPr="00403067">
        <w:softHyphen/>
        <w:t>delats med stöd av lagen som föreskrifter som har med</w:t>
      </w:r>
      <w:r w:rsidRPr="00403067">
        <w:softHyphen/>
        <w:t>delats med stöd av 8 kap. 7 § regeringsformen. Tillsynen utökas till att även omfatta beslut om åtaganden som har meddelats med stöd av lagen. Sådana beslut fattas med stöd av 5 kap. 22 §, se författningskommentaren till den paragrafen.</w:t>
      </w:r>
    </w:p>
    <w:p w14:paraId="77DA4C9E" w14:textId="27C606E8" w:rsidR="00D85371" w:rsidRPr="00403067" w:rsidRDefault="00D85371" w:rsidP="008A7E9A">
      <w:pPr>
        <w:pStyle w:val="Brdtextmedindrag"/>
      </w:pPr>
      <w:r w:rsidRPr="00F62AA0">
        <w:rPr>
          <w:iCs/>
        </w:rPr>
        <w:lastRenderedPageBreak/>
        <w:t xml:space="preserve">Enligt </w:t>
      </w:r>
      <w:r>
        <w:rPr>
          <w:i/>
        </w:rPr>
        <w:t>a</w:t>
      </w:r>
      <w:r w:rsidRPr="00403067">
        <w:rPr>
          <w:i/>
        </w:rPr>
        <w:t xml:space="preserve">ndra stycket </w:t>
      </w:r>
      <w:r>
        <w:t>omfattar</w:t>
      </w:r>
      <w:r w:rsidRPr="00403067">
        <w:t xml:space="preserve"> tillsynsansvaret även vissa genom</w:t>
      </w:r>
      <w:r w:rsidRPr="00403067">
        <w:softHyphen/>
        <w:t>för</w:t>
      </w:r>
      <w:r w:rsidRPr="00403067">
        <w:softHyphen/>
        <w:t>an</w:t>
      </w:r>
      <w:r w:rsidRPr="00403067">
        <w:softHyphen/>
        <w:t>de</w:t>
      </w:r>
      <w:r w:rsidRPr="00403067">
        <w:softHyphen/>
        <w:t xml:space="preserve">akter och delegerade akter som Europeiska kommissionen antar. </w:t>
      </w:r>
      <w:r w:rsidRPr="00403067">
        <w:rPr>
          <w:i/>
        </w:rPr>
        <w:t>Punk</w:t>
      </w:r>
      <w:r w:rsidR="00084BF1">
        <w:rPr>
          <w:i/>
        </w:rPr>
        <w:softHyphen/>
      </w:r>
      <w:r w:rsidRPr="00403067">
        <w:rPr>
          <w:i/>
        </w:rPr>
        <w:t xml:space="preserve">ten 1 </w:t>
      </w:r>
      <w:r w:rsidRPr="00403067">
        <w:t>avser rättsakter som har antagits med stöd av vissa bestäm</w:t>
      </w:r>
      <w:r w:rsidRPr="00403067">
        <w:softHyphen/>
        <w:t>mel</w:t>
      </w:r>
      <w:r>
        <w:softHyphen/>
      </w:r>
      <w:r w:rsidRPr="00403067">
        <w:t>ser i EU-direktivet. Sakområdena för rättsakterna motsvarar delvis de som omfattades av 7 kap. 1 § andra stycket 1 och 2 LEK (se prop.</w:t>
      </w:r>
      <w:r>
        <w:t xml:space="preserve"> </w:t>
      </w:r>
      <w:r w:rsidRPr="00403067">
        <w:t xml:space="preserve">2013/14:72 </w:t>
      </w:r>
      <w:r w:rsidR="00EB24E6">
        <w:t>s. 2</w:t>
      </w:r>
      <w:r w:rsidRPr="00403067">
        <w:t xml:space="preserve">7 f. och 36). </w:t>
      </w:r>
      <w:r w:rsidRPr="00403067">
        <w:rPr>
          <w:i/>
        </w:rPr>
        <w:t>Punkten 2</w:t>
      </w:r>
      <w:r w:rsidRPr="00403067">
        <w:t xml:space="preserve"> motsvarar i </w:t>
      </w:r>
      <w:r>
        <w:t>huvud</w:t>
      </w:r>
      <w:r w:rsidRPr="00403067">
        <w:t xml:space="preserve">sak 7 kap. 1 § andra stycket 3 LEK (se prop. 2013/14:72 </w:t>
      </w:r>
      <w:r w:rsidR="00EB24E6">
        <w:t>s. 2</w:t>
      </w:r>
      <w:r w:rsidRPr="00403067">
        <w:t>9 och 36).</w:t>
      </w:r>
      <w:r>
        <w:t xml:space="preserve"> </w:t>
      </w:r>
      <w:r w:rsidRPr="00EC16A7">
        <w:t>Hänvisningen ändras så att den inte avser en viss angiven lydelse utan den vid varje tidpunkt gällande lydelsen (s.k. dynamisk hänvisning).</w:t>
      </w:r>
    </w:p>
    <w:p w14:paraId="0CBA2F61" w14:textId="77777777" w:rsidR="00D85371" w:rsidRPr="00096BA4" w:rsidRDefault="00D85371" w:rsidP="008A7E9A">
      <w:pPr>
        <w:pStyle w:val="Rubrik4utannumrering"/>
      </w:pPr>
      <w:r>
        <w:t>Tillträde till utrymmen</w:t>
      </w:r>
    </w:p>
    <w:p w14:paraId="5DB857F4" w14:textId="77777777" w:rsidR="00D85371" w:rsidRPr="00403067" w:rsidRDefault="00D85371" w:rsidP="008A7E9A">
      <w:pPr>
        <w:pStyle w:val="Brdtext"/>
        <w:rPr>
          <w:sz w:val="18"/>
          <w:szCs w:val="18"/>
        </w:rPr>
      </w:pPr>
      <w:r w:rsidRPr="00403067">
        <w:rPr>
          <w:b/>
          <w:sz w:val="18"/>
          <w:szCs w:val="19"/>
        </w:rPr>
        <w:t>2 §</w:t>
      </w:r>
      <w:r w:rsidRPr="00403067">
        <w:rPr>
          <w:sz w:val="18"/>
          <w:szCs w:val="19"/>
        </w:rPr>
        <w:t>    </w:t>
      </w:r>
      <w:r w:rsidRPr="00403067">
        <w:rPr>
          <w:sz w:val="18"/>
          <w:szCs w:val="18"/>
        </w:rPr>
        <w:t>Tillsynsmyndigheten har rätt att för tillsynen få tillträde till områden, lokaler och andra utrymmen, dock inte bostäder, där verksamhet som om</w:t>
      </w:r>
      <w:r w:rsidRPr="00403067">
        <w:rPr>
          <w:sz w:val="18"/>
          <w:szCs w:val="18"/>
        </w:rPr>
        <w:softHyphen/>
        <w:t>fattas av denna lag bedrivs.</w:t>
      </w:r>
    </w:p>
    <w:p w14:paraId="041322EE" w14:textId="77777777" w:rsidR="00D85371" w:rsidRPr="00403067" w:rsidRDefault="00D85371" w:rsidP="008A7E9A">
      <w:pPr>
        <w:pStyle w:val="Brdtext"/>
      </w:pPr>
    </w:p>
    <w:p w14:paraId="6D2FBE87" w14:textId="70A4167F" w:rsidR="00D85371" w:rsidRPr="00B20691" w:rsidRDefault="00D85371" w:rsidP="008A7E9A">
      <w:pPr>
        <w:pStyle w:val="Brdtext"/>
      </w:pPr>
      <w:r w:rsidRPr="00403067">
        <w:t xml:space="preserve">Paragrafen ger tillsynsmyndigheten </w:t>
      </w:r>
      <w:r>
        <w:t xml:space="preserve">rätt att få tillträde till </w:t>
      </w:r>
      <w:r w:rsidRPr="00403067">
        <w:t xml:space="preserve">vissa </w:t>
      </w:r>
      <w:r>
        <w:t xml:space="preserve">utrymmen </w:t>
      </w:r>
      <w:r w:rsidRPr="00403067">
        <w:t>för att kunna bedri</w:t>
      </w:r>
      <w:r w:rsidRPr="00403067">
        <w:softHyphen/>
        <w:t>va en effektiv tillsyn. Den motsvarar 7 kap. 2 § första stycke</w:t>
      </w:r>
      <w:r>
        <w:t>t</w:t>
      </w:r>
      <w:r w:rsidRPr="00403067">
        <w:t xml:space="preserve"> LEK (se prop. 2002/03:110 </w:t>
      </w:r>
      <w:r w:rsidR="00EB24E6">
        <w:t>s. 2</w:t>
      </w:r>
      <w:r w:rsidRPr="00403067">
        <w:t>98 f. och 397 f.). Över</w:t>
      </w:r>
      <w:r w:rsidRPr="00403067">
        <w:softHyphen/>
        <w:t>vägandena finns i avsnitt 6.</w:t>
      </w:r>
    </w:p>
    <w:p w14:paraId="5BAD387A" w14:textId="77777777" w:rsidR="00D85371" w:rsidRPr="00403067" w:rsidRDefault="00D85371" w:rsidP="008A7E9A">
      <w:pPr>
        <w:pStyle w:val="Rubrik4utannumrering"/>
      </w:pPr>
      <w:r w:rsidRPr="00403067">
        <w:t>Uppgifter som behövs för tillsynen</w:t>
      </w:r>
    </w:p>
    <w:p w14:paraId="1F5C8ED8" w14:textId="77777777" w:rsidR="00D85371" w:rsidRPr="00403067" w:rsidRDefault="00D85371" w:rsidP="008A7E9A">
      <w:pPr>
        <w:pStyle w:val="Brdtext"/>
        <w:rPr>
          <w:sz w:val="18"/>
          <w:szCs w:val="18"/>
        </w:rPr>
      </w:pPr>
      <w:r w:rsidRPr="00403067">
        <w:rPr>
          <w:b/>
          <w:sz w:val="18"/>
          <w:szCs w:val="18"/>
        </w:rPr>
        <w:t>3 §</w:t>
      </w:r>
      <w:r w:rsidRPr="00403067">
        <w:rPr>
          <w:sz w:val="18"/>
          <w:szCs w:val="18"/>
        </w:rPr>
        <w:t>    Tillsynsmyndigheten får förelägga den som bedriver verksamhet som om</w:t>
      </w:r>
      <w:r w:rsidRPr="00403067">
        <w:rPr>
          <w:sz w:val="18"/>
          <w:szCs w:val="18"/>
        </w:rPr>
        <w:softHyphen/>
        <w:t xml:space="preserve">fattas av </w:t>
      </w:r>
      <w:r>
        <w:rPr>
          <w:sz w:val="18"/>
          <w:szCs w:val="18"/>
        </w:rPr>
        <w:t xml:space="preserve">denna </w:t>
      </w:r>
      <w:r w:rsidRPr="00403067">
        <w:rPr>
          <w:sz w:val="18"/>
          <w:szCs w:val="18"/>
        </w:rPr>
        <w:t xml:space="preserve">lag att tillhandahålla myndigheten de upplysningar </w:t>
      </w:r>
      <w:r>
        <w:rPr>
          <w:sz w:val="18"/>
          <w:szCs w:val="18"/>
        </w:rPr>
        <w:t>eller</w:t>
      </w:r>
      <w:r w:rsidRPr="00403067">
        <w:rPr>
          <w:sz w:val="18"/>
          <w:szCs w:val="18"/>
        </w:rPr>
        <w:t xml:space="preserve"> handlingar som behövs för tillsynen.</w:t>
      </w:r>
    </w:p>
    <w:p w14:paraId="3CE0A4DF" w14:textId="77777777" w:rsidR="00D85371" w:rsidRPr="00403067" w:rsidRDefault="00D85371" w:rsidP="008A7E9A">
      <w:pPr>
        <w:pStyle w:val="Brdtextmedindrag"/>
        <w:rPr>
          <w:sz w:val="18"/>
          <w:szCs w:val="18"/>
        </w:rPr>
      </w:pPr>
      <w:r w:rsidRPr="00403067">
        <w:rPr>
          <w:sz w:val="18"/>
          <w:szCs w:val="18"/>
        </w:rPr>
        <w:t>Om de uppgifter som kan lämnas enligt första stycket inte är tillräckliga, får tillsynsmyndigheten före</w:t>
      </w:r>
      <w:r w:rsidRPr="00403067">
        <w:rPr>
          <w:sz w:val="18"/>
          <w:szCs w:val="18"/>
        </w:rPr>
        <w:softHyphen/>
        <w:t>lägga andra företag som bedriver verksamhet inom sek</w:t>
      </w:r>
      <w:r>
        <w:rPr>
          <w:sz w:val="18"/>
          <w:szCs w:val="18"/>
        </w:rPr>
        <w:softHyphen/>
      </w:r>
      <w:r w:rsidRPr="00403067">
        <w:rPr>
          <w:sz w:val="18"/>
          <w:szCs w:val="18"/>
        </w:rPr>
        <w:t>torn för elektronisk kom</w:t>
      </w:r>
      <w:r w:rsidRPr="00403067">
        <w:rPr>
          <w:sz w:val="18"/>
          <w:szCs w:val="18"/>
        </w:rPr>
        <w:softHyphen/>
        <w:t>munikation eller nära anknutna sektorer att tillhanda</w:t>
      </w:r>
      <w:r w:rsidRPr="00403067">
        <w:rPr>
          <w:sz w:val="18"/>
          <w:szCs w:val="18"/>
        </w:rPr>
        <w:softHyphen/>
        <w:t>hålla sådana upplysningar eller handlingar.</w:t>
      </w:r>
    </w:p>
    <w:p w14:paraId="1121E5E4" w14:textId="77777777" w:rsidR="00D85371" w:rsidRPr="00403067" w:rsidRDefault="00D85371" w:rsidP="008A7E9A">
      <w:pPr>
        <w:pStyle w:val="Brdtextmedindrag"/>
        <w:rPr>
          <w:sz w:val="18"/>
          <w:szCs w:val="18"/>
        </w:rPr>
      </w:pPr>
      <w:r w:rsidRPr="00403067">
        <w:rPr>
          <w:sz w:val="18"/>
          <w:szCs w:val="18"/>
        </w:rPr>
        <w:t>Ett föreläggande enligt första eller andra stycket får förenas med vite.</w:t>
      </w:r>
    </w:p>
    <w:p w14:paraId="5C7D1E5D" w14:textId="77777777" w:rsidR="00D85371" w:rsidRPr="00403067" w:rsidRDefault="00D85371" w:rsidP="008A7E9A">
      <w:pPr>
        <w:pStyle w:val="Brdtextmedindrag"/>
        <w:ind w:firstLine="0"/>
      </w:pPr>
    </w:p>
    <w:p w14:paraId="4702BB03" w14:textId="77777777" w:rsidR="00D85371" w:rsidRPr="00403067" w:rsidRDefault="00D85371" w:rsidP="008A7E9A">
      <w:pPr>
        <w:pStyle w:val="Brdtext"/>
      </w:pPr>
      <w:r w:rsidRPr="00403067">
        <w:t>Paragrafen ger tillsynsmyndigheten rätt att få de uppgifter som behövs för tillsynen. Den genomför artiklarna 20.1 första och andra styckena, 21.1 första stycket a och b, 30.1 andra stycket, 30.4 och 76.3 i EU-direktivet. Över</w:t>
      </w:r>
      <w:r w:rsidRPr="00403067">
        <w:softHyphen/>
        <w:t>väg</w:t>
      </w:r>
      <w:r w:rsidRPr="00403067">
        <w:softHyphen/>
        <w:t>andena finns i avsnitt 20.2.</w:t>
      </w:r>
    </w:p>
    <w:p w14:paraId="4ECD4B24" w14:textId="68595300" w:rsidR="00D85371" w:rsidRPr="00403067" w:rsidRDefault="00D85371" w:rsidP="008A7E9A">
      <w:pPr>
        <w:pStyle w:val="Brdtextmedindrag"/>
      </w:pPr>
      <w:r w:rsidRPr="00403067">
        <w:rPr>
          <w:i/>
        </w:rPr>
        <w:t>Första stycket</w:t>
      </w:r>
      <w:r w:rsidRPr="00403067">
        <w:t xml:space="preserve"> motsvarar delvis 7 kap. 3 § första stycket LEK (se prop.</w:t>
      </w:r>
      <w:r w:rsidR="00CF0F39">
        <w:t xml:space="preserve"> </w:t>
      </w:r>
      <w:r w:rsidRPr="00403067">
        <w:t>2002/03:110 </w:t>
      </w:r>
      <w:r w:rsidR="00EB24E6">
        <w:t>s. 2</w:t>
      </w:r>
      <w:r w:rsidRPr="00403067">
        <w:t>98 och 398</w:t>
      </w:r>
      <w:r>
        <w:t xml:space="preserve"> f.</w:t>
      </w:r>
      <w:r w:rsidRPr="00403067">
        <w:t xml:space="preserve"> och prop. 2013/14:72 </w:t>
      </w:r>
      <w:r w:rsidR="00EB24E6">
        <w:t>s. 3</w:t>
      </w:r>
      <w:r w:rsidRPr="00403067">
        <w:t xml:space="preserve">0 och 36). </w:t>
      </w:r>
      <w:r>
        <w:t>Stycket</w:t>
      </w:r>
      <w:r w:rsidRPr="00403067">
        <w:t xml:space="preserve"> ger tillsynsmyndigheten en generell rätt att </w:t>
      </w:r>
      <w:r>
        <w:t>från den som bedriver verk</w:t>
      </w:r>
      <w:r w:rsidR="00CF0F39">
        <w:softHyphen/>
      </w:r>
      <w:r>
        <w:t xml:space="preserve">samhet som omfattas av lagen </w:t>
      </w:r>
      <w:r w:rsidRPr="00403067">
        <w:t>få de uppgifter som är nödvändiga för till</w:t>
      </w:r>
      <w:r w:rsidR="00CF0F39">
        <w:softHyphen/>
      </w:r>
      <w:r w:rsidRPr="00403067">
        <w:t>synen.</w:t>
      </w:r>
    </w:p>
    <w:p w14:paraId="34C870E1" w14:textId="77777777" w:rsidR="00D85371" w:rsidRPr="00403067" w:rsidRDefault="00D85371" w:rsidP="008A7E9A">
      <w:pPr>
        <w:pStyle w:val="Brdtextmedindrag"/>
      </w:pPr>
      <w:r w:rsidRPr="00403067">
        <w:rPr>
          <w:i/>
        </w:rPr>
        <w:t xml:space="preserve">Andra stycket </w:t>
      </w:r>
      <w:r w:rsidRPr="00403067">
        <w:t xml:space="preserve">är nytt. </w:t>
      </w:r>
      <w:r>
        <w:t>Det</w:t>
      </w:r>
      <w:r w:rsidRPr="00403067">
        <w:t xml:space="preserve"> innebär att tillsynsmyndigheten kan få upp</w:t>
      </w:r>
      <w:r>
        <w:softHyphen/>
      </w:r>
      <w:r w:rsidRPr="00403067">
        <w:t>gifter även av andra företag än dem som omfattas av lagen men som bedri</w:t>
      </w:r>
      <w:r>
        <w:softHyphen/>
      </w:r>
      <w:r w:rsidRPr="00403067">
        <w:t>ver verk</w:t>
      </w:r>
      <w:r w:rsidRPr="00403067">
        <w:softHyphen/>
        <w:t>sam</w:t>
      </w:r>
      <w:r w:rsidRPr="00403067">
        <w:softHyphen/>
        <w:t>het inom sektorn för elektronisk kommunikation eller nära an</w:t>
      </w:r>
      <w:r w:rsidRPr="00403067">
        <w:softHyphen/>
        <w:t>knutna sektorer. Det kan t.ex. vara företag som tillhandahåller innehålls</w:t>
      </w:r>
      <w:r w:rsidRPr="00403067">
        <w:softHyphen/>
        <w:t>tjänster eller som tillhandahåller kommunikationstjänster som faller utan</w:t>
      </w:r>
      <w:r>
        <w:softHyphen/>
      </w:r>
      <w:r w:rsidRPr="00403067">
        <w:t>för definitionen av elektroniska kommunikationstjänster, t.ex. app</w:t>
      </w:r>
      <w:r w:rsidRPr="00403067">
        <w:softHyphen/>
        <w:t>li</w:t>
      </w:r>
      <w:r w:rsidRPr="00403067">
        <w:softHyphen/>
        <w:t>katio</w:t>
      </w:r>
      <w:r>
        <w:softHyphen/>
      </w:r>
      <w:r w:rsidRPr="00403067">
        <w:t>ner där det finns en chattfunktion men den funktionen inte är det huvud</w:t>
      </w:r>
      <w:r w:rsidRPr="00403067">
        <w:softHyphen/>
        <w:t>sakliga syftet med tjänsten. Även andra företag som inte omfattas av lagen men som har skyldigheter enligt lagen (2016:534) om åtgärder för ut</w:t>
      </w:r>
      <w:r w:rsidRPr="00403067">
        <w:softHyphen/>
        <w:t>bygg</w:t>
      </w:r>
      <w:r w:rsidRPr="00403067">
        <w:softHyphen/>
        <w:t>nad av bredbandsnät kan föreläggas att lämna upplysningar och handling</w:t>
      </w:r>
      <w:r>
        <w:softHyphen/>
      </w:r>
      <w:r w:rsidRPr="00403067">
        <w:t>ar. En grundläggande förutsättning för ett sådant föreläggande är att upp</w:t>
      </w:r>
      <w:r w:rsidRPr="00403067">
        <w:softHyphen/>
      </w:r>
      <w:r w:rsidRPr="00403067">
        <w:lastRenderedPageBreak/>
        <w:t>gifterna behövs för tillsynen och att tillräckliga uppgifter inte kan fås av den som omfattas av lagen.</w:t>
      </w:r>
    </w:p>
    <w:p w14:paraId="089F488D" w14:textId="69918C86" w:rsidR="00D85371" w:rsidRDefault="00D85371" w:rsidP="008A7E9A">
      <w:pPr>
        <w:pStyle w:val="Brdtextmedindrag"/>
      </w:pPr>
      <w:r w:rsidRPr="00403067">
        <w:rPr>
          <w:i/>
        </w:rPr>
        <w:t xml:space="preserve">Tredje stycket </w:t>
      </w:r>
      <w:r w:rsidRPr="00403067">
        <w:t>motsvarar</w:t>
      </w:r>
      <w:r w:rsidRPr="00403067">
        <w:rPr>
          <w:i/>
        </w:rPr>
        <w:t xml:space="preserve"> </w:t>
      </w:r>
      <w:r w:rsidRPr="00403067">
        <w:t xml:space="preserve">i huvudsak 7 kap. 3 § andra stycket LEK (se prop. 2002/03:110 </w:t>
      </w:r>
      <w:r w:rsidR="00EB24E6">
        <w:t>s. 2</w:t>
      </w:r>
      <w:r w:rsidRPr="00403067">
        <w:t>98 och 398). Det görs även en hänvisning till andra stycket</w:t>
      </w:r>
      <w:r>
        <w:t>,</w:t>
      </w:r>
      <w:r w:rsidRPr="00403067">
        <w:t xml:space="preserve"> vilket innebär att även förelägganden som riktas till andra företag än dem som omfattas av lagen men som bedriver verksamhet inom sektorn för elektro</w:t>
      </w:r>
      <w:r w:rsidRPr="00403067">
        <w:softHyphen/>
        <w:t>nisk kom</w:t>
      </w:r>
      <w:r w:rsidRPr="00403067">
        <w:softHyphen/>
        <w:t>muni</w:t>
      </w:r>
      <w:r w:rsidRPr="00403067">
        <w:softHyphen/>
        <w:t>kation eller nära anknutna sektorer kan förenas med vite.</w:t>
      </w:r>
    </w:p>
    <w:p w14:paraId="61AEF069" w14:textId="77777777" w:rsidR="00D85371" w:rsidRDefault="00D85371" w:rsidP="008A7E9A">
      <w:pPr>
        <w:pStyle w:val="Rubrik4utannumrering"/>
      </w:pPr>
      <w:r>
        <w:t>Verkställighet</w:t>
      </w:r>
    </w:p>
    <w:p w14:paraId="0F49C5E9" w14:textId="7D3EF481" w:rsidR="00D85371" w:rsidRDefault="00D85371" w:rsidP="008A7E9A">
      <w:pPr>
        <w:pStyle w:val="Brdtextmedindrag"/>
        <w:ind w:firstLine="0"/>
        <w:rPr>
          <w:sz w:val="18"/>
          <w:szCs w:val="18"/>
        </w:rPr>
      </w:pPr>
      <w:r>
        <w:rPr>
          <w:b/>
          <w:sz w:val="18"/>
          <w:szCs w:val="19"/>
        </w:rPr>
        <w:t>4</w:t>
      </w:r>
      <w:r w:rsidRPr="00403067">
        <w:rPr>
          <w:b/>
          <w:sz w:val="18"/>
          <w:szCs w:val="19"/>
        </w:rPr>
        <w:t> §</w:t>
      </w:r>
      <w:r w:rsidRPr="00403067">
        <w:rPr>
          <w:sz w:val="18"/>
          <w:szCs w:val="19"/>
        </w:rPr>
        <w:t>    </w:t>
      </w:r>
      <w:r w:rsidRPr="00403067">
        <w:rPr>
          <w:sz w:val="18"/>
          <w:szCs w:val="18"/>
        </w:rPr>
        <w:t xml:space="preserve">Tillsynsmyndighetens beslut </w:t>
      </w:r>
      <w:r>
        <w:rPr>
          <w:sz w:val="18"/>
          <w:szCs w:val="18"/>
        </w:rPr>
        <w:t>som avser åtgärder som krävs för tillsynen en</w:t>
      </w:r>
      <w:r w:rsidR="00084BF1">
        <w:rPr>
          <w:sz w:val="18"/>
          <w:szCs w:val="18"/>
        </w:rPr>
        <w:softHyphen/>
      </w:r>
      <w:r>
        <w:rPr>
          <w:sz w:val="18"/>
          <w:szCs w:val="18"/>
        </w:rPr>
        <w:t xml:space="preserve">ligt detta kapitel </w:t>
      </w:r>
      <w:r w:rsidRPr="00403067">
        <w:rPr>
          <w:sz w:val="18"/>
          <w:szCs w:val="18"/>
        </w:rPr>
        <w:t>får verkställas av Kronofogdemyndigheten. Då gäller bestämmel</w:t>
      </w:r>
      <w:r w:rsidR="00084BF1">
        <w:rPr>
          <w:sz w:val="18"/>
          <w:szCs w:val="18"/>
        </w:rPr>
        <w:softHyphen/>
      </w:r>
      <w:r w:rsidRPr="00403067">
        <w:rPr>
          <w:sz w:val="18"/>
          <w:szCs w:val="18"/>
        </w:rPr>
        <w:t>serna i utsökningsbalken om verk</w:t>
      </w:r>
      <w:r w:rsidRPr="00403067">
        <w:rPr>
          <w:sz w:val="18"/>
          <w:szCs w:val="18"/>
        </w:rPr>
        <w:softHyphen/>
        <w:t>ställighet av förpliktelser som inte avser betal</w:t>
      </w:r>
      <w:r w:rsidR="00084BF1">
        <w:rPr>
          <w:sz w:val="18"/>
          <w:szCs w:val="18"/>
        </w:rPr>
        <w:softHyphen/>
      </w:r>
      <w:r w:rsidRPr="00403067">
        <w:rPr>
          <w:sz w:val="18"/>
          <w:szCs w:val="18"/>
        </w:rPr>
        <w:t>nings</w:t>
      </w:r>
      <w:r>
        <w:rPr>
          <w:sz w:val="18"/>
          <w:szCs w:val="18"/>
        </w:rPr>
        <w:softHyphen/>
      </w:r>
      <w:r w:rsidRPr="00403067">
        <w:rPr>
          <w:sz w:val="18"/>
          <w:szCs w:val="18"/>
        </w:rPr>
        <w:t>skyl</w:t>
      </w:r>
      <w:r>
        <w:rPr>
          <w:sz w:val="18"/>
          <w:szCs w:val="18"/>
        </w:rPr>
        <w:softHyphen/>
      </w:r>
      <w:r w:rsidRPr="00403067">
        <w:rPr>
          <w:sz w:val="18"/>
          <w:szCs w:val="18"/>
        </w:rPr>
        <w:t>dighet, av</w:t>
      </w:r>
      <w:r w:rsidRPr="00403067">
        <w:rPr>
          <w:sz w:val="18"/>
          <w:szCs w:val="18"/>
        </w:rPr>
        <w:softHyphen/>
        <w:t>hysning eller avlägsnande.</w:t>
      </w:r>
    </w:p>
    <w:p w14:paraId="1C3A465A" w14:textId="77777777" w:rsidR="00D85371" w:rsidRDefault="00D85371" w:rsidP="008A7E9A">
      <w:pPr>
        <w:pStyle w:val="Brdtextmedindrag"/>
        <w:rPr>
          <w:sz w:val="18"/>
          <w:szCs w:val="18"/>
        </w:rPr>
      </w:pPr>
    </w:p>
    <w:p w14:paraId="02A9A1D9" w14:textId="28EDD55F" w:rsidR="00D85371" w:rsidRPr="00403067" w:rsidRDefault="00D85371" w:rsidP="008A7E9A">
      <w:pPr>
        <w:pStyle w:val="Brdtext"/>
      </w:pPr>
      <w:r w:rsidRPr="00403067">
        <w:t xml:space="preserve">Paragrafen </w:t>
      </w:r>
      <w:r>
        <w:t>behandlar möjligheten till verkställighet av tillsyns</w:t>
      </w:r>
      <w:r>
        <w:softHyphen/>
        <w:t>myndig</w:t>
      </w:r>
      <w:r>
        <w:softHyphen/>
        <w:t>hetens beslut om åtgärder.</w:t>
      </w:r>
      <w:r w:rsidRPr="00403067">
        <w:t xml:space="preserve"> Den motsvarar i sak 7 kap. 2 § andra stycke</w:t>
      </w:r>
      <w:r>
        <w:t>t</w:t>
      </w:r>
      <w:r w:rsidRPr="00403067">
        <w:t xml:space="preserve"> LEK (se prop. 2002/03:110 </w:t>
      </w:r>
      <w:r w:rsidR="00EB24E6">
        <w:t>s. 2</w:t>
      </w:r>
      <w:r w:rsidRPr="00403067">
        <w:t>98 f. och 397 f.). Över</w:t>
      </w:r>
      <w:r w:rsidRPr="00403067">
        <w:softHyphen/>
        <w:t>vägandena finns i avsnitt 6.</w:t>
      </w:r>
    </w:p>
    <w:p w14:paraId="40B2A952" w14:textId="77777777" w:rsidR="00D85371" w:rsidRPr="00403067" w:rsidRDefault="00D85371" w:rsidP="008A7E9A">
      <w:pPr>
        <w:pStyle w:val="Rubrik4utannumrering"/>
      </w:pPr>
      <w:r w:rsidRPr="00403067">
        <w:t>Tillsynsåtgärder</w:t>
      </w:r>
    </w:p>
    <w:p w14:paraId="21167E11" w14:textId="77777777" w:rsidR="00D85371" w:rsidRPr="00403067" w:rsidRDefault="00D85371" w:rsidP="008A7E9A">
      <w:pPr>
        <w:pStyle w:val="Brdtext"/>
        <w:rPr>
          <w:sz w:val="18"/>
          <w:szCs w:val="19"/>
        </w:rPr>
      </w:pPr>
      <w:r>
        <w:rPr>
          <w:b/>
          <w:sz w:val="18"/>
          <w:szCs w:val="19"/>
        </w:rPr>
        <w:t>5</w:t>
      </w:r>
      <w:r w:rsidRPr="00403067">
        <w:rPr>
          <w:b/>
          <w:sz w:val="18"/>
          <w:szCs w:val="19"/>
        </w:rPr>
        <w:t> §</w:t>
      </w:r>
      <w:r w:rsidRPr="00403067">
        <w:rPr>
          <w:sz w:val="18"/>
          <w:szCs w:val="19"/>
        </w:rPr>
        <w:t xml:space="preserve">    Om tillsynsmyndigheten </w:t>
      </w:r>
      <w:r>
        <w:rPr>
          <w:sz w:val="18"/>
          <w:szCs w:val="19"/>
        </w:rPr>
        <w:t>misstänker</w:t>
      </w:r>
      <w:r w:rsidRPr="00403067">
        <w:rPr>
          <w:sz w:val="18"/>
          <w:szCs w:val="19"/>
        </w:rPr>
        <w:t xml:space="preserve"> att den som bedriver verk</w:t>
      </w:r>
      <w:r w:rsidRPr="00403067">
        <w:rPr>
          <w:sz w:val="18"/>
          <w:szCs w:val="19"/>
        </w:rPr>
        <w:softHyphen/>
        <w:t xml:space="preserve">samhet enligt denna lag inte följer lagen eller de beslut om skyldigheter, åtaganden eller villkor som har meddelats med stöd av lagen eller de föreskrifter som har meddelats i anslutning till lagen, ska myndigheten underrätta den som bedriver verksamheten om </w:t>
      </w:r>
      <w:r>
        <w:rPr>
          <w:sz w:val="18"/>
          <w:szCs w:val="19"/>
        </w:rPr>
        <w:t xml:space="preserve">misstanken </w:t>
      </w:r>
      <w:r w:rsidRPr="00403067">
        <w:rPr>
          <w:sz w:val="18"/>
          <w:szCs w:val="19"/>
        </w:rPr>
        <w:t>och ge denne möjlighet att yttra sig inom skälig tid.</w:t>
      </w:r>
    </w:p>
    <w:p w14:paraId="76EF2365" w14:textId="77777777" w:rsidR="00D85371" w:rsidRPr="00904CF2" w:rsidRDefault="00D85371" w:rsidP="008A7E9A">
      <w:pPr>
        <w:pStyle w:val="Brdtextmedindrag"/>
        <w:rPr>
          <w:sz w:val="18"/>
          <w:szCs w:val="18"/>
        </w:rPr>
      </w:pPr>
      <w:r w:rsidRPr="00CA079E">
        <w:rPr>
          <w:sz w:val="18"/>
          <w:szCs w:val="18"/>
        </w:rPr>
        <w:t>Första</w:t>
      </w:r>
      <w:r w:rsidRPr="00904CF2">
        <w:rPr>
          <w:sz w:val="18"/>
          <w:szCs w:val="18"/>
        </w:rPr>
        <w:t xml:space="preserve"> stycket gäller även </w:t>
      </w:r>
      <w:r>
        <w:rPr>
          <w:sz w:val="18"/>
          <w:szCs w:val="18"/>
        </w:rPr>
        <w:t xml:space="preserve">när </w:t>
      </w:r>
      <w:r w:rsidRPr="00904CF2">
        <w:rPr>
          <w:sz w:val="18"/>
          <w:szCs w:val="18"/>
        </w:rPr>
        <w:t xml:space="preserve">tillsynsmyndigheten </w:t>
      </w:r>
      <w:r>
        <w:rPr>
          <w:sz w:val="18"/>
          <w:szCs w:val="18"/>
        </w:rPr>
        <w:t xml:space="preserve">misstänker att någon </w:t>
      </w:r>
      <w:r w:rsidRPr="00904CF2">
        <w:rPr>
          <w:sz w:val="18"/>
          <w:szCs w:val="18"/>
        </w:rPr>
        <w:t>inte följer en genom</w:t>
      </w:r>
      <w:r w:rsidRPr="00904CF2">
        <w:rPr>
          <w:sz w:val="18"/>
          <w:szCs w:val="18"/>
        </w:rPr>
        <w:softHyphen/>
        <w:t>förandeåtgärd som avses i 1 § andra stycket eller inte använder en radio</w:t>
      </w:r>
      <w:r w:rsidRPr="00904CF2">
        <w:rPr>
          <w:sz w:val="18"/>
          <w:szCs w:val="18"/>
        </w:rPr>
        <w:softHyphen/>
        <w:t>sändare i den utsträckning som villkoren medger.</w:t>
      </w:r>
    </w:p>
    <w:p w14:paraId="4F2DD5FF" w14:textId="77777777" w:rsidR="00D85371" w:rsidRPr="00403067" w:rsidRDefault="00D85371" w:rsidP="008A7E9A">
      <w:pPr>
        <w:pStyle w:val="Brdtext"/>
      </w:pPr>
    </w:p>
    <w:p w14:paraId="2C777EAA" w14:textId="6C2F48DA" w:rsidR="00D85371" w:rsidRPr="00403067" w:rsidRDefault="00D85371" w:rsidP="008A7E9A">
      <w:pPr>
        <w:pStyle w:val="Brdtext"/>
      </w:pPr>
      <w:r w:rsidRPr="00403067">
        <w:t>Paragrafen innebär att den som är föremål för tillsyn alltid ska ha möjlighet att yttra sig över en underrättelse om en påstådd överträdelse. Den mot</w:t>
      </w:r>
      <w:r w:rsidRPr="00403067">
        <w:softHyphen/>
        <w:t xml:space="preserve">svarar i huvudsak 7 kap. 4 § LEK (se prop. 2002/03:110 </w:t>
      </w:r>
      <w:r w:rsidR="00EB24E6">
        <w:t>s. 2</w:t>
      </w:r>
      <w:r w:rsidRPr="00403067">
        <w:t xml:space="preserve">99 och 398, prop. 2010/11:115 </w:t>
      </w:r>
      <w:r w:rsidR="00EB24E6">
        <w:t>s. 1</w:t>
      </w:r>
      <w:r w:rsidRPr="00403067">
        <w:t xml:space="preserve">39 f. och 185 f. och prop. 2013/14:72 </w:t>
      </w:r>
      <w:r w:rsidR="00EB24E6">
        <w:t>s. 2</w:t>
      </w:r>
      <w:r w:rsidRPr="00403067">
        <w:t>7 f. och 36). Para</w:t>
      </w:r>
      <w:r w:rsidRPr="00403067">
        <w:softHyphen/>
        <w:t>grafen genom</w:t>
      </w:r>
      <w:r w:rsidRPr="00403067">
        <w:softHyphen/>
        <w:t>för artikel 30.2 i EU-direktivet. Över</w:t>
      </w:r>
      <w:r w:rsidRPr="00403067">
        <w:softHyphen/>
        <w:t>vägandena finns i avsnitt 20.3</w:t>
      </w:r>
      <w:r>
        <w:t>.</w:t>
      </w:r>
    </w:p>
    <w:p w14:paraId="7F43103A" w14:textId="77777777" w:rsidR="00D85371" w:rsidRPr="00403067" w:rsidRDefault="00D85371" w:rsidP="008A7E9A">
      <w:pPr>
        <w:pStyle w:val="Brdtextmedindrag"/>
      </w:pPr>
      <w:r w:rsidRPr="00403067">
        <w:t>Eftersom tillsynen enligt 1 § även omfattar beslut om åtaganden som har meddelats med stöd av lagen</w:t>
      </w:r>
      <w:r>
        <w:t>,</w:t>
      </w:r>
      <w:r w:rsidRPr="00403067">
        <w:t xml:space="preserve"> läggs sådana beslut till. Av 15 kap. 4 §</w:t>
      </w:r>
      <w:r w:rsidRPr="00403067" w:rsidDel="000924E7">
        <w:t xml:space="preserve"> </w:t>
      </w:r>
      <w:r>
        <w:t>framgår</w:t>
      </w:r>
      <w:r w:rsidRPr="00403067">
        <w:t xml:space="preserve"> att ett beslut om under</w:t>
      </w:r>
      <w:r w:rsidRPr="00403067">
        <w:softHyphen/>
        <w:t>rättelse inte går att överklaga. Uttrycket i anslutning till lagen används för att klargöra att hänvisningen avser att träffa såväl föreskrifter som har meddelats med stöd av lagen som före</w:t>
      </w:r>
      <w:r>
        <w:softHyphen/>
      </w:r>
      <w:r w:rsidRPr="00403067">
        <w:t>skrifter som har meddelats med stöd av 8 kap. 7 § regeringsformen.</w:t>
      </w:r>
    </w:p>
    <w:p w14:paraId="4AD2846B" w14:textId="77777777" w:rsidR="00D85371" w:rsidRPr="00403067" w:rsidRDefault="00D85371" w:rsidP="008A7E9A">
      <w:pPr>
        <w:pStyle w:val="Brdtextmedindrag"/>
        <w:ind w:firstLine="0"/>
      </w:pPr>
    </w:p>
    <w:p w14:paraId="092EE6C0" w14:textId="7336F53E" w:rsidR="00D85371" w:rsidRPr="00403067" w:rsidRDefault="00D85371" w:rsidP="008A7E9A">
      <w:pPr>
        <w:pStyle w:val="Brdtext"/>
        <w:rPr>
          <w:sz w:val="18"/>
          <w:szCs w:val="19"/>
        </w:rPr>
      </w:pPr>
      <w:r>
        <w:rPr>
          <w:b/>
          <w:sz w:val="18"/>
          <w:szCs w:val="19"/>
        </w:rPr>
        <w:t>6</w:t>
      </w:r>
      <w:r w:rsidRPr="00403067">
        <w:rPr>
          <w:b/>
          <w:sz w:val="18"/>
          <w:szCs w:val="19"/>
        </w:rPr>
        <w:t> §</w:t>
      </w:r>
      <w:r w:rsidRPr="00403067">
        <w:rPr>
          <w:sz w:val="18"/>
          <w:szCs w:val="19"/>
        </w:rPr>
        <w:t>    </w:t>
      </w:r>
      <w:r w:rsidRPr="00413452">
        <w:rPr>
          <w:sz w:val="18"/>
          <w:szCs w:val="19"/>
        </w:rPr>
        <w:t xml:space="preserve">I fall som avses i 5 § får </w:t>
      </w:r>
      <w:r>
        <w:rPr>
          <w:sz w:val="18"/>
          <w:szCs w:val="19"/>
        </w:rPr>
        <w:t>t</w:t>
      </w:r>
      <w:r w:rsidRPr="00403067">
        <w:rPr>
          <w:sz w:val="18"/>
          <w:szCs w:val="19"/>
        </w:rPr>
        <w:t xml:space="preserve">illsynsmyndigheten meddela de förelägganden som behövs för att rättelse ska ske omedelbart eller inom skälig tid. </w:t>
      </w:r>
      <w:r>
        <w:rPr>
          <w:sz w:val="18"/>
          <w:szCs w:val="19"/>
        </w:rPr>
        <w:t>Om</w:t>
      </w:r>
      <w:r w:rsidRPr="00403067">
        <w:rPr>
          <w:sz w:val="18"/>
          <w:szCs w:val="19"/>
        </w:rPr>
        <w:t xml:space="preserve"> ett föreläggande</w:t>
      </w:r>
      <w:r>
        <w:rPr>
          <w:sz w:val="18"/>
          <w:szCs w:val="19"/>
        </w:rPr>
        <w:t xml:space="preserve"> inte följs</w:t>
      </w:r>
      <w:r w:rsidRPr="00403067">
        <w:rPr>
          <w:sz w:val="18"/>
          <w:szCs w:val="19"/>
        </w:rPr>
        <w:t xml:space="preserve"> får tillsynsmyndigheten, efter utgången av den tid som angetts i under</w:t>
      </w:r>
      <w:r w:rsidR="00084BF1">
        <w:rPr>
          <w:sz w:val="18"/>
          <w:szCs w:val="19"/>
        </w:rPr>
        <w:softHyphen/>
      </w:r>
      <w:r w:rsidRPr="00403067">
        <w:rPr>
          <w:sz w:val="18"/>
          <w:szCs w:val="19"/>
        </w:rPr>
        <w:t xml:space="preserve">rättelsen enligt </w:t>
      </w:r>
      <w:r>
        <w:rPr>
          <w:sz w:val="18"/>
          <w:szCs w:val="19"/>
        </w:rPr>
        <w:t>5</w:t>
      </w:r>
      <w:r w:rsidRPr="00403067">
        <w:rPr>
          <w:sz w:val="18"/>
          <w:szCs w:val="19"/>
        </w:rPr>
        <w:t> §,</w:t>
      </w:r>
    </w:p>
    <w:p w14:paraId="6756FA1C" w14:textId="77777777" w:rsidR="00D85371" w:rsidRPr="00403067" w:rsidRDefault="00D85371" w:rsidP="008A7E9A">
      <w:pPr>
        <w:pStyle w:val="Brdtextmedindrag"/>
        <w:rPr>
          <w:sz w:val="18"/>
          <w:szCs w:val="19"/>
        </w:rPr>
      </w:pPr>
      <w:r w:rsidRPr="00403067">
        <w:rPr>
          <w:sz w:val="18"/>
          <w:szCs w:val="19"/>
        </w:rPr>
        <w:t xml:space="preserve">1. återkalla ett tillstånd, ändra tillståndsvillkor eller besluta att den som </w:t>
      </w:r>
      <w:r>
        <w:rPr>
          <w:sz w:val="18"/>
          <w:szCs w:val="19"/>
        </w:rPr>
        <w:t xml:space="preserve">har </w:t>
      </w:r>
      <w:r w:rsidRPr="00403067">
        <w:rPr>
          <w:sz w:val="18"/>
          <w:szCs w:val="19"/>
        </w:rPr>
        <w:t>åsidosatt en skyldighet ska upphöra med verksamheten</w:t>
      </w:r>
      <w:r>
        <w:rPr>
          <w:sz w:val="18"/>
          <w:szCs w:val="19"/>
        </w:rPr>
        <w:t xml:space="preserve"> </w:t>
      </w:r>
      <w:r w:rsidRPr="00403067">
        <w:rPr>
          <w:sz w:val="18"/>
          <w:szCs w:val="19"/>
        </w:rPr>
        <w:t>helt eller delvis, om inte överträ</w:t>
      </w:r>
      <w:r w:rsidRPr="00403067">
        <w:rPr>
          <w:sz w:val="18"/>
          <w:szCs w:val="19"/>
        </w:rPr>
        <w:softHyphen/>
        <w:t>delsen är av mindre betydelse, eller</w:t>
      </w:r>
    </w:p>
    <w:p w14:paraId="0EC60461" w14:textId="77777777" w:rsidR="00D85371" w:rsidRPr="00403067" w:rsidRDefault="00D85371" w:rsidP="008A7E9A">
      <w:pPr>
        <w:pStyle w:val="Brdtextmedindrag"/>
        <w:rPr>
          <w:sz w:val="18"/>
          <w:szCs w:val="19"/>
        </w:rPr>
      </w:pPr>
      <w:r w:rsidRPr="00403067">
        <w:rPr>
          <w:sz w:val="18"/>
          <w:szCs w:val="19"/>
        </w:rPr>
        <w:lastRenderedPageBreak/>
        <w:t>2. meddela de ytterligare förelägganden som behövs för att lagen eller de beslut om skyldigheter, åtaganden eller villkor som har meddelats med stöd av lagen eller de föreskrifter som har meddelats i anslutning till lagen ska följas.</w:t>
      </w:r>
    </w:p>
    <w:p w14:paraId="5DA2A88C" w14:textId="77777777" w:rsidR="00D85371" w:rsidRPr="00403067" w:rsidRDefault="00D85371" w:rsidP="008A7E9A">
      <w:pPr>
        <w:pStyle w:val="Brdtextmedindrag"/>
        <w:rPr>
          <w:sz w:val="18"/>
          <w:szCs w:val="19"/>
        </w:rPr>
      </w:pPr>
      <w:r w:rsidRPr="00403067">
        <w:rPr>
          <w:sz w:val="18"/>
          <w:szCs w:val="19"/>
        </w:rPr>
        <w:t>Om en radiosändare har använts i mindre omfattning än tillståndsvillkoren med</w:t>
      </w:r>
      <w:r w:rsidRPr="00403067">
        <w:rPr>
          <w:sz w:val="18"/>
          <w:szCs w:val="19"/>
        </w:rPr>
        <w:softHyphen/>
        <w:t>ger, får dock tillstånd</w:t>
      </w:r>
      <w:r>
        <w:rPr>
          <w:sz w:val="18"/>
          <w:szCs w:val="19"/>
        </w:rPr>
        <w:t>et</w:t>
      </w:r>
      <w:r w:rsidRPr="00403067">
        <w:rPr>
          <w:sz w:val="18"/>
          <w:szCs w:val="19"/>
        </w:rPr>
        <w:t xml:space="preserve"> inte återkallas om särskilda skäl talar mot det eller ända</w:t>
      </w:r>
      <w:r w:rsidRPr="00403067">
        <w:rPr>
          <w:sz w:val="18"/>
          <w:szCs w:val="19"/>
        </w:rPr>
        <w:softHyphen/>
        <w:t>målet med föreläggandet lika väl kan tillgodoses genom att tillståndsvillkoren ändras.</w:t>
      </w:r>
    </w:p>
    <w:p w14:paraId="4428DC40" w14:textId="77777777" w:rsidR="00D85371" w:rsidRPr="00403067" w:rsidRDefault="00D85371" w:rsidP="008A7E9A">
      <w:pPr>
        <w:pStyle w:val="Brdtextmedindrag"/>
        <w:rPr>
          <w:sz w:val="18"/>
          <w:szCs w:val="19"/>
        </w:rPr>
      </w:pPr>
      <w:r>
        <w:rPr>
          <w:sz w:val="18"/>
          <w:szCs w:val="19"/>
        </w:rPr>
        <w:t>Ett föreläggande enligt första stycket</w:t>
      </w:r>
      <w:r w:rsidRPr="00403067">
        <w:rPr>
          <w:sz w:val="18"/>
          <w:szCs w:val="19"/>
        </w:rPr>
        <w:t xml:space="preserve"> får förenas med vite.</w:t>
      </w:r>
    </w:p>
    <w:p w14:paraId="6E965179" w14:textId="77777777" w:rsidR="00D85371" w:rsidRPr="00403067" w:rsidRDefault="00D85371" w:rsidP="008A7E9A">
      <w:pPr>
        <w:pStyle w:val="Brdtext"/>
      </w:pPr>
    </w:p>
    <w:p w14:paraId="17C08113" w14:textId="5387DFF0" w:rsidR="00D85371" w:rsidRPr="00403067" w:rsidRDefault="00D85371" w:rsidP="008A7E9A">
      <w:pPr>
        <w:pStyle w:val="Brdtext"/>
      </w:pPr>
      <w:bookmarkStart w:id="1884" w:name="_Hlk69380010"/>
      <w:r w:rsidRPr="00403067">
        <w:t xml:space="preserve">Paragrafen innehåller bestämmelser om förelägganden för att komma till rätta med överträdelser. </w:t>
      </w:r>
      <w:bookmarkEnd w:id="1884"/>
      <w:r w:rsidRPr="00403067">
        <w:t xml:space="preserve">Den motsvarar i sak 7 kap. 5 § LEK (se prop. 2002/03:110 </w:t>
      </w:r>
      <w:r w:rsidR="00EB24E6">
        <w:t>s. 2</w:t>
      </w:r>
      <w:r w:rsidRPr="00403067">
        <w:t xml:space="preserve">99 f. och 398 f. och prop. 2010/11:115 </w:t>
      </w:r>
      <w:r w:rsidR="00EB24E6">
        <w:t>s. 1</w:t>
      </w:r>
      <w:r w:rsidRPr="00403067">
        <w:t>40 och 185 f.). Paragrafen genomför artiklarna 29.1, 30.3</w:t>
      </w:r>
      <w:r>
        <w:t xml:space="preserve">, </w:t>
      </w:r>
      <w:r w:rsidRPr="00403067">
        <w:t xml:space="preserve">30.5 </w:t>
      </w:r>
      <w:r>
        <w:t>och 45.7</w:t>
      </w:r>
      <w:r w:rsidRPr="00403067">
        <w:t xml:space="preserve"> i EU-direktivet. Övervägandena finns i avsnitt 20.3.</w:t>
      </w:r>
    </w:p>
    <w:p w14:paraId="4F2481F4" w14:textId="77777777" w:rsidR="00D85371" w:rsidRPr="00403067" w:rsidRDefault="00D85371" w:rsidP="008A7E9A">
      <w:pPr>
        <w:pStyle w:val="Brdtextmedindrag"/>
      </w:pPr>
      <w:r w:rsidRPr="00403067">
        <w:t>Förelägganden</w:t>
      </w:r>
      <w:r>
        <w:t>, som kan innebära en skyldighet att göra något</w:t>
      </w:r>
      <w:r w:rsidRPr="00403067">
        <w:t xml:space="preserve"> eller </w:t>
      </w:r>
      <w:r>
        <w:t xml:space="preserve">ett </w:t>
      </w:r>
      <w:r w:rsidRPr="00403067">
        <w:t>förbud</w:t>
      </w:r>
      <w:r>
        <w:t>,</w:t>
      </w:r>
      <w:r w:rsidRPr="00403067">
        <w:t xml:space="preserve"> kan meddelas i samband med en under</w:t>
      </w:r>
      <w:r>
        <w:softHyphen/>
      </w:r>
      <w:r w:rsidRPr="00403067">
        <w:t xml:space="preserve">rättelse enligt </w:t>
      </w:r>
      <w:r>
        <w:t>5</w:t>
      </w:r>
      <w:r w:rsidRPr="00403067">
        <w:t> § eller senare, beroende på vad som bedöms mest lämpligt utifrån omständig</w:t>
      </w:r>
      <w:r>
        <w:softHyphen/>
      </w:r>
      <w:r w:rsidRPr="00403067">
        <w:t>heterna i det enskilda fallet. Eftersom tillsynen enligt 1 § även omfattar beslut om åtaganden som har meddelats med stöd av lagen</w:t>
      </w:r>
      <w:r>
        <w:t>,</w:t>
      </w:r>
      <w:r w:rsidRPr="00403067">
        <w:t xml:space="preserve"> läggs sådana beslut till. Uttrycket i anslut</w:t>
      </w:r>
      <w:r w:rsidRPr="00403067">
        <w:softHyphen/>
        <w:t>ning till lagen används för att klargöra att hänvisningen avser att träffa såväl föreskrifter som har meddelats med stöd av lagen som föreskrifter som har meddelats med stöd av 8 kap. 7 § regeringsformen.</w:t>
      </w:r>
    </w:p>
    <w:p w14:paraId="469A557E" w14:textId="77777777" w:rsidR="00D85371" w:rsidRPr="00403067" w:rsidRDefault="00D85371" w:rsidP="00D85371">
      <w:pPr>
        <w:pStyle w:val="Brdtextmedindrag"/>
        <w:ind w:firstLine="0"/>
      </w:pPr>
    </w:p>
    <w:p w14:paraId="29CE932C" w14:textId="77777777" w:rsidR="00D85371" w:rsidRDefault="00D85371" w:rsidP="008A7E9A">
      <w:pPr>
        <w:pStyle w:val="Brdtext"/>
        <w:rPr>
          <w:sz w:val="18"/>
          <w:szCs w:val="19"/>
        </w:rPr>
      </w:pPr>
      <w:r>
        <w:rPr>
          <w:b/>
          <w:sz w:val="18"/>
          <w:szCs w:val="19"/>
        </w:rPr>
        <w:t>7</w:t>
      </w:r>
      <w:r w:rsidRPr="00403067">
        <w:rPr>
          <w:b/>
          <w:sz w:val="18"/>
          <w:szCs w:val="19"/>
        </w:rPr>
        <w:t> §</w:t>
      </w:r>
      <w:r w:rsidRPr="00403067">
        <w:rPr>
          <w:sz w:val="18"/>
          <w:szCs w:val="19"/>
        </w:rPr>
        <w:t>    </w:t>
      </w:r>
      <w:r w:rsidRPr="001F528E">
        <w:rPr>
          <w:sz w:val="18"/>
          <w:szCs w:val="19"/>
        </w:rPr>
        <w:t>Om tillståndshavaren begär det ska tillståndet återkallas.</w:t>
      </w:r>
    </w:p>
    <w:p w14:paraId="74F0D500" w14:textId="77777777" w:rsidR="00D85371" w:rsidRPr="00BD77B1" w:rsidRDefault="00D85371" w:rsidP="008A7E9A">
      <w:pPr>
        <w:pStyle w:val="Brdtextmedindrag"/>
        <w:rPr>
          <w:sz w:val="18"/>
          <w:szCs w:val="18"/>
        </w:rPr>
      </w:pPr>
      <w:r w:rsidRPr="00BD77B1">
        <w:rPr>
          <w:sz w:val="18"/>
          <w:szCs w:val="18"/>
        </w:rPr>
        <w:t>Ett tillstånd får återkallas och tillståndsvillkor ändras omedelbart, om</w:t>
      </w:r>
    </w:p>
    <w:p w14:paraId="56284EEB" w14:textId="77777777" w:rsidR="00D85371" w:rsidRPr="00403067" w:rsidRDefault="00D85371" w:rsidP="008A7E9A">
      <w:pPr>
        <w:pStyle w:val="Brdtextmedindrag"/>
        <w:rPr>
          <w:sz w:val="18"/>
          <w:szCs w:val="18"/>
        </w:rPr>
      </w:pPr>
      <w:r w:rsidRPr="00403067">
        <w:rPr>
          <w:sz w:val="18"/>
          <w:szCs w:val="18"/>
        </w:rPr>
        <w:t xml:space="preserve">1. den som har sökt tillståndet har lämnat oriktiga uppgifter eller </w:t>
      </w:r>
      <w:r>
        <w:rPr>
          <w:sz w:val="18"/>
          <w:szCs w:val="18"/>
        </w:rPr>
        <w:t>har ute</w:t>
      </w:r>
      <w:r w:rsidRPr="00403067">
        <w:rPr>
          <w:sz w:val="18"/>
          <w:szCs w:val="18"/>
        </w:rPr>
        <w:t>lämnat uppgifter av betydelse för tillståndet,</w:t>
      </w:r>
      <w:r>
        <w:rPr>
          <w:sz w:val="18"/>
          <w:szCs w:val="18"/>
        </w:rPr>
        <w:t xml:space="preserve"> eller</w:t>
      </w:r>
    </w:p>
    <w:p w14:paraId="63687931" w14:textId="77777777" w:rsidR="00D85371" w:rsidRPr="00403067" w:rsidRDefault="00D85371" w:rsidP="008A7E9A">
      <w:pPr>
        <w:pStyle w:val="Brdtextmedindrag"/>
        <w:rPr>
          <w:sz w:val="18"/>
          <w:szCs w:val="18"/>
        </w:rPr>
      </w:pPr>
      <w:r w:rsidRPr="00403067">
        <w:rPr>
          <w:sz w:val="18"/>
          <w:szCs w:val="18"/>
        </w:rPr>
        <w:t xml:space="preserve">2. tillståndshavaren trots påminnelse inte </w:t>
      </w:r>
      <w:r>
        <w:rPr>
          <w:sz w:val="18"/>
          <w:szCs w:val="18"/>
        </w:rPr>
        <w:t xml:space="preserve">har </w:t>
      </w:r>
      <w:r w:rsidRPr="00403067">
        <w:rPr>
          <w:sz w:val="18"/>
          <w:szCs w:val="18"/>
        </w:rPr>
        <w:t>betala</w:t>
      </w:r>
      <w:r>
        <w:rPr>
          <w:sz w:val="18"/>
          <w:szCs w:val="18"/>
        </w:rPr>
        <w:t>t</w:t>
      </w:r>
      <w:r w:rsidRPr="00403067">
        <w:rPr>
          <w:sz w:val="18"/>
          <w:szCs w:val="18"/>
        </w:rPr>
        <w:t xml:space="preserve"> </w:t>
      </w:r>
      <w:r>
        <w:rPr>
          <w:sz w:val="18"/>
          <w:szCs w:val="18"/>
        </w:rPr>
        <w:t xml:space="preserve">en </w:t>
      </w:r>
      <w:r w:rsidRPr="00403067">
        <w:rPr>
          <w:sz w:val="18"/>
          <w:szCs w:val="18"/>
        </w:rPr>
        <w:t>avgift enligt 14 kap. 1, 2 eller 3 §</w:t>
      </w:r>
      <w:r>
        <w:rPr>
          <w:sz w:val="18"/>
          <w:szCs w:val="18"/>
        </w:rPr>
        <w:t>.</w:t>
      </w:r>
    </w:p>
    <w:p w14:paraId="39FE3540" w14:textId="77777777" w:rsidR="00D85371" w:rsidRDefault="00D85371" w:rsidP="008A7E9A">
      <w:pPr>
        <w:pStyle w:val="Brdtextmedindrag"/>
        <w:rPr>
          <w:sz w:val="18"/>
          <w:szCs w:val="18"/>
        </w:rPr>
      </w:pPr>
      <w:r w:rsidRPr="00403067">
        <w:rPr>
          <w:sz w:val="18"/>
          <w:szCs w:val="18"/>
        </w:rPr>
        <w:t xml:space="preserve">Ett tillstånd att använda radiosändare får </w:t>
      </w:r>
      <w:r>
        <w:rPr>
          <w:sz w:val="18"/>
          <w:szCs w:val="18"/>
        </w:rPr>
        <w:t>därutöver</w:t>
      </w:r>
      <w:r w:rsidRPr="00403067">
        <w:rPr>
          <w:sz w:val="18"/>
          <w:szCs w:val="18"/>
        </w:rPr>
        <w:t xml:space="preserve"> återkallas och tillstånds</w:t>
      </w:r>
      <w:r>
        <w:rPr>
          <w:sz w:val="18"/>
          <w:szCs w:val="18"/>
        </w:rPr>
        <w:softHyphen/>
      </w:r>
      <w:r w:rsidRPr="00403067">
        <w:rPr>
          <w:sz w:val="18"/>
          <w:szCs w:val="18"/>
        </w:rPr>
        <w:t>villkor ändras omedelbart, om</w:t>
      </w:r>
    </w:p>
    <w:p w14:paraId="684DBA07" w14:textId="77777777" w:rsidR="00D85371" w:rsidRPr="00403067" w:rsidRDefault="00D85371" w:rsidP="008A7E9A">
      <w:pPr>
        <w:pStyle w:val="Brdtextmedindrag"/>
        <w:rPr>
          <w:sz w:val="18"/>
          <w:szCs w:val="18"/>
        </w:rPr>
      </w:pPr>
      <w:r w:rsidRPr="00403067">
        <w:rPr>
          <w:sz w:val="18"/>
          <w:szCs w:val="18"/>
        </w:rPr>
        <w:t>1. ett sådant tillstånd som avses i 3 kap. 6 § andra stycket har upphört att gälla och det inte finns särskilda skäl som talar mot en återkallelse,</w:t>
      </w:r>
    </w:p>
    <w:p w14:paraId="08E6A053" w14:textId="77777777" w:rsidR="00D85371" w:rsidRPr="00403067" w:rsidRDefault="00D85371" w:rsidP="008A7E9A">
      <w:pPr>
        <w:pStyle w:val="Brdtextmedindrag"/>
        <w:rPr>
          <w:sz w:val="18"/>
          <w:szCs w:val="18"/>
        </w:rPr>
      </w:pPr>
      <w:r w:rsidRPr="00403067">
        <w:rPr>
          <w:sz w:val="18"/>
          <w:szCs w:val="18"/>
        </w:rPr>
        <w:t xml:space="preserve">2. förändringar inom radiotekniken eller ändringar i radioanvändningen på grund av internationella avtal som Sverige har anslutit sig till eller bestämmelser </w:t>
      </w:r>
      <w:r>
        <w:rPr>
          <w:sz w:val="18"/>
          <w:szCs w:val="18"/>
        </w:rPr>
        <w:t xml:space="preserve">som har </w:t>
      </w:r>
      <w:r w:rsidRPr="00403067">
        <w:rPr>
          <w:sz w:val="18"/>
          <w:szCs w:val="18"/>
        </w:rPr>
        <w:t>antag</w:t>
      </w:r>
      <w:r>
        <w:rPr>
          <w:sz w:val="18"/>
          <w:szCs w:val="18"/>
        </w:rPr>
        <w:t>its</w:t>
      </w:r>
      <w:r w:rsidRPr="00403067">
        <w:rPr>
          <w:sz w:val="18"/>
          <w:szCs w:val="18"/>
        </w:rPr>
        <w:t xml:space="preserve"> med stöd av fördraget om Europeiska unio</w:t>
      </w:r>
      <w:r w:rsidRPr="00403067">
        <w:rPr>
          <w:sz w:val="18"/>
          <w:szCs w:val="18"/>
        </w:rPr>
        <w:softHyphen/>
        <w:t>nens funktionssätt har medfört att ett nytt tillstånd med samma villkor inte skulle kunna meddelas,</w:t>
      </w:r>
    </w:p>
    <w:p w14:paraId="12A13459" w14:textId="77777777" w:rsidR="00D85371" w:rsidRPr="00403067" w:rsidRDefault="00D85371" w:rsidP="008A7E9A">
      <w:pPr>
        <w:pStyle w:val="Brdtextmedindrag"/>
        <w:rPr>
          <w:sz w:val="18"/>
          <w:szCs w:val="18"/>
        </w:rPr>
      </w:pPr>
      <w:r w:rsidRPr="00403067">
        <w:rPr>
          <w:sz w:val="18"/>
          <w:szCs w:val="18"/>
        </w:rPr>
        <w:t>3. radioanvändningen har orsakat skada för Sveriges säkerhet eller det kan antas att radioanvändningen kommer att orsaka sådan skada, eller</w:t>
      </w:r>
    </w:p>
    <w:p w14:paraId="4D61E38B" w14:textId="0882F134" w:rsidR="00D85371" w:rsidRPr="00403067" w:rsidRDefault="00D85371" w:rsidP="008A7E9A">
      <w:pPr>
        <w:pStyle w:val="Brdtextmedindrag"/>
        <w:rPr>
          <w:sz w:val="18"/>
          <w:szCs w:val="18"/>
        </w:rPr>
      </w:pPr>
      <w:r w:rsidRPr="00403067">
        <w:rPr>
          <w:sz w:val="18"/>
          <w:szCs w:val="18"/>
        </w:rPr>
        <w:t>4. tillstånd</w:t>
      </w:r>
      <w:r>
        <w:rPr>
          <w:sz w:val="18"/>
          <w:szCs w:val="18"/>
        </w:rPr>
        <w:t>et</w:t>
      </w:r>
      <w:r w:rsidRPr="00403067">
        <w:rPr>
          <w:sz w:val="18"/>
          <w:szCs w:val="18"/>
        </w:rPr>
        <w:t xml:space="preserve"> </w:t>
      </w:r>
      <w:bookmarkStart w:id="1885" w:name="_Hlk50023468"/>
      <w:r w:rsidRPr="00403067">
        <w:rPr>
          <w:sz w:val="18"/>
          <w:szCs w:val="18"/>
        </w:rPr>
        <w:t xml:space="preserve">har beviljats för </w:t>
      </w:r>
      <w:r>
        <w:rPr>
          <w:sz w:val="18"/>
          <w:szCs w:val="18"/>
        </w:rPr>
        <w:t>sådan annan</w:t>
      </w:r>
      <w:r w:rsidRPr="00403067">
        <w:rPr>
          <w:sz w:val="18"/>
          <w:szCs w:val="18"/>
        </w:rPr>
        <w:t xml:space="preserve"> användning av </w:t>
      </w:r>
      <w:r>
        <w:rPr>
          <w:sz w:val="18"/>
          <w:szCs w:val="18"/>
        </w:rPr>
        <w:t xml:space="preserve">ett </w:t>
      </w:r>
      <w:r w:rsidRPr="00403067">
        <w:rPr>
          <w:sz w:val="18"/>
          <w:szCs w:val="18"/>
        </w:rPr>
        <w:t>harmoniserat fre</w:t>
      </w:r>
      <w:r w:rsidR="00084BF1">
        <w:rPr>
          <w:sz w:val="18"/>
          <w:szCs w:val="18"/>
        </w:rPr>
        <w:softHyphen/>
      </w:r>
      <w:r w:rsidRPr="00403067">
        <w:rPr>
          <w:sz w:val="18"/>
          <w:szCs w:val="18"/>
        </w:rPr>
        <w:t>kvens</w:t>
      </w:r>
      <w:r w:rsidRPr="00403067">
        <w:rPr>
          <w:sz w:val="18"/>
          <w:szCs w:val="18"/>
        </w:rPr>
        <w:softHyphen/>
        <w:t xml:space="preserve">utrymme </w:t>
      </w:r>
      <w:r>
        <w:rPr>
          <w:sz w:val="18"/>
          <w:szCs w:val="18"/>
        </w:rPr>
        <w:t>som avses i</w:t>
      </w:r>
      <w:r w:rsidRPr="00403067">
        <w:rPr>
          <w:sz w:val="18"/>
          <w:szCs w:val="18"/>
        </w:rPr>
        <w:t xml:space="preserve"> 3 kap. 7 § och det därefter har uppkommit efterfrågan på att använda frekvens</w:t>
      </w:r>
      <w:r w:rsidRPr="00403067">
        <w:rPr>
          <w:sz w:val="18"/>
          <w:szCs w:val="18"/>
        </w:rPr>
        <w:softHyphen/>
        <w:t>utrymmet på de harmoniserade villkoren</w:t>
      </w:r>
      <w:bookmarkEnd w:id="1885"/>
      <w:r w:rsidRPr="00403067">
        <w:rPr>
          <w:sz w:val="18"/>
          <w:szCs w:val="18"/>
        </w:rPr>
        <w:t>.</w:t>
      </w:r>
    </w:p>
    <w:p w14:paraId="3F632197" w14:textId="77777777" w:rsidR="00D85371" w:rsidRPr="00403067" w:rsidRDefault="00D85371" w:rsidP="008A7E9A">
      <w:pPr>
        <w:pStyle w:val="Brdtextmedindrag"/>
        <w:rPr>
          <w:sz w:val="18"/>
          <w:szCs w:val="18"/>
        </w:rPr>
      </w:pPr>
      <w:r w:rsidRPr="00403067">
        <w:rPr>
          <w:sz w:val="18"/>
          <w:szCs w:val="18"/>
        </w:rPr>
        <w:t xml:space="preserve">Tillståndsvillkor får ändras omedelbart </w:t>
      </w:r>
      <w:r>
        <w:rPr>
          <w:sz w:val="18"/>
          <w:szCs w:val="18"/>
        </w:rPr>
        <w:t xml:space="preserve">också </w:t>
      </w:r>
      <w:r w:rsidRPr="00403067">
        <w:rPr>
          <w:sz w:val="18"/>
          <w:szCs w:val="18"/>
        </w:rPr>
        <w:t>i fall som avses i 3 kap. 2</w:t>
      </w:r>
      <w:r>
        <w:rPr>
          <w:sz w:val="18"/>
          <w:szCs w:val="18"/>
        </w:rPr>
        <w:t>7</w:t>
      </w:r>
      <w:r w:rsidRPr="00403067">
        <w:rPr>
          <w:sz w:val="18"/>
          <w:szCs w:val="18"/>
        </w:rPr>
        <w:t> § och 4 kap. </w:t>
      </w:r>
      <w:r>
        <w:rPr>
          <w:sz w:val="18"/>
          <w:szCs w:val="18"/>
        </w:rPr>
        <w:t>9</w:t>
      </w:r>
      <w:r w:rsidRPr="00403067">
        <w:rPr>
          <w:sz w:val="18"/>
          <w:szCs w:val="18"/>
        </w:rPr>
        <w:t> §.</w:t>
      </w:r>
    </w:p>
    <w:p w14:paraId="590C6C61" w14:textId="77777777" w:rsidR="00D85371" w:rsidRPr="00403067" w:rsidRDefault="00D85371" w:rsidP="008A7E9A">
      <w:pPr>
        <w:pStyle w:val="Brdtext"/>
      </w:pPr>
    </w:p>
    <w:p w14:paraId="4CA6ACDD" w14:textId="520295FC" w:rsidR="00D85371" w:rsidRPr="00403067" w:rsidRDefault="00D85371" w:rsidP="008A7E9A">
      <w:pPr>
        <w:pStyle w:val="Brdtextmedindrag"/>
        <w:ind w:firstLine="0"/>
      </w:pPr>
      <w:r w:rsidRPr="00403067">
        <w:t>Paragrafen innebär att tillstånd i vissa situationer får återkallas och till</w:t>
      </w:r>
      <w:r w:rsidRPr="00403067">
        <w:softHyphen/>
        <w:t>stånds</w:t>
      </w:r>
      <w:r w:rsidRPr="00403067">
        <w:softHyphen/>
        <w:t xml:space="preserve">villkor ändras omedelbart. Den motsvarar i huvudsak 7 kap. 6 § första och andra styckena LEK (se prop. 2002/03:110 </w:t>
      </w:r>
      <w:r w:rsidR="00EB24E6">
        <w:t>s. 1</w:t>
      </w:r>
      <w:r w:rsidRPr="00403067">
        <w:t xml:space="preserve">65, 300 och 399 och prop. 2019/20:15 </w:t>
      </w:r>
      <w:r w:rsidR="00EB24E6">
        <w:t>s. 3</w:t>
      </w:r>
      <w:r w:rsidRPr="00403067">
        <w:t>1 f. och 47). Paragrafen genomför artiklarna 18 (delvis), 19.1–</w:t>
      </w:r>
      <w:r>
        <w:t>19.</w:t>
      </w:r>
      <w:r w:rsidRPr="00403067">
        <w:t>3 (delvis) och 45.3 i EU-direktivet. Övervägandena finns i avsnitt 20.4.</w:t>
      </w:r>
    </w:p>
    <w:p w14:paraId="31427C25" w14:textId="6DB1D54B" w:rsidR="00D85371" w:rsidRPr="00403067" w:rsidRDefault="00D85371" w:rsidP="008A7E9A">
      <w:pPr>
        <w:pStyle w:val="Brdtextmedindrag"/>
      </w:pPr>
      <w:r w:rsidRPr="00403067">
        <w:lastRenderedPageBreak/>
        <w:t xml:space="preserve">I </w:t>
      </w:r>
      <w:r w:rsidR="00B571CA">
        <w:rPr>
          <w:i/>
        </w:rPr>
        <w:t>tredje</w:t>
      </w:r>
      <w:r w:rsidRPr="00403067">
        <w:rPr>
          <w:i/>
        </w:rPr>
        <w:t xml:space="preserve"> stycket </w:t>
      </w:r>
      <w:r>
        <w:rPr>
          <w:i/>
        </w:rPr>
        <w:t>punkten</w:t>
      </w:r>
      <w:r w:rsidRPr="00403067">
        <w:rPr>
          <w:i/>
        </w:rPr>
        <w:t xml:space="preserve"> 4 </w:t>
      </w:r>
      <w:r w:rsidRPr="00403067">
        <w:t>finns en ny grund för återkallelse av tillstånd eller änd</w:t>
      </w:r>
      <w:r w:rsidRPr="00403067">
        <w:softHyphen/>
        <w:t xml:space="preserve">ring av tillståndsvillkor för </w:t>
      </w:r>
      <w:r>
        <w:t>sådan annan</w:t>
      </w:r>
      <w:r w:rsidRPr="00403067">
        <w:t xml:space="preserve"> användning av </w:t>
      </w:r>
      <w:r>
        <w:t xml:space="preserve">ett </w:t>
      </w:r>
      <w:r w:rsidRPr="00403067">
        <w:t>harmo</w:t>
      </w:r>
      <w:r w:rsidR="00084BF1">
        <w:softHyphen/>
      </w:r>
      <w:r w:rsidRPr="00403067">
        <w:t>niserat frekvens</w:t>
      </w:r>
      <w:r w:rsidRPr="00403067">
        <w:softHyphen/>
        <w:t>utrymme</w:t>
      </w:r>
      <w:r>
        <w:t xml:space="preserve"> som avses i 3 kap. 7 §</w:t>
      </w:r>
      <w:r w:rsidRPr="00403067">
        <w:t>. Bestämmelsen genomför artikel 45.3 i EU-direktivet. På motsvarande sätt som vid beviljande av sådant till</w:t>
      </w:r>
      <w:r w:rsidRPr="00403067">
        <w:softHyphen/>
        <w:t>stånd enligt 3 kap. 7 § måste bedömningen av om det finns efter</w:t>
      </w:r>
      <w:r w:rsidR="00C433D0">
        <w:softHyphen/>
      </w:r>
      <w:r w:rsidRPr="00403067">
        <w:t>frågan på användning av ett harmoniserat frekvensutrymme utgå från sannolik</w:t>
      </w:r>
      <w:r w:rsidRPr="00403067">
        <w:softHyphen/>
        <w:t>heten för att eventuella intressenter kommer att använda frekvens</w:t>
      </w:r>
      <w:r w:rsidRPr="00403067">
        <w:softHyphen/>
        <w:t>utrymmet på de harmoniserade villkoren inom en inte alltför av</w:t>
      </w:r>
      <w:r w:rsidRPr="00403067">
        <w:softHyphen/>
        <w:t>lägsen framtid. Om det intresse som visats bygger på mycket vaga påstå</w:t>
      </w:r>
      <w:r w:rsidRPr="00403067">
        <w:softHyphen/>
        <w:t xml:space="preserve">enden bör det inte hindra en </w:t>
      </w:r>
      <w:r>
        <w:t>annan</w:t>
      </w:r>
      <w:r w:rsidRPr="00403067">
        <w:t xml:space="preserve"> </w:t>
      </w:r>
      <w:r>
        <w:t>radio</w:t>
      </w:r>
      <w:r w:rsidRPr="00403067">
        <w:t>an</w:t>
      </w:r>
      <w:r>
        <w:softHyphen/>
      </w:r>
      <w:r w:rsidRPr="00403067">
        <w:t>vänd</w:t>
      </w:r>
      <w:r>
        <w:softHyphen/>
      </w:r>
      <w:r w:rsidRPr="00403067">
        <w:t>ning. För att inte hindra har</w:t>
      </w:r>
      <w:r w:rsidRPr="00403067">
        <w:softHyphen/>
        <w:t>mo</w:t>
      </w:r>
      <w:r w:rsidRPr="00403067">
        <w:softHyphen/>
        <w:t>niserad användning av frekvens</w:t>
      </w:r>
      <w:r w:rsidRPr="00403067">
        <w:softHyphen/>
        <w:t>utrymmet bör dock kravet på vad en intressent ska presentera inte sättas särs</w:t>
      </w:r>
      <w:r w:rsidRPr="00403067">
        <w:softHyphen/>
        <w:t xml:space="preserve">kilt högt. Av </w:t>
      </w:r>
      <w:r>
        <w:t>8</w:t>
      </w:r>
      <w:r w:rsidRPr="00403067">
        <w:t> §</w:t>
      </w:r>
      <w:r w:rsidRPr="00403067" w:rsidDel="001E61AF">
        <w:t xml:space="preserve"> </w:t>
      </w:r>
      <w:r>
        <w:t>framgår</w:t>
      </w:r>
      <w:r w:rsidRPr="00403067">
        <w:t xml:space="preserve"> att återkallelse inte får ske om det är tillräckligt att i stället ändra tillståndsvillkoren.</w:t>
      </w:r>
    </w:p>
    <w:p w14:paraId="5EA15375" w14:textId="77777777" w:rsidR="00D85371" w:rsidRPr="00403067" w:rsidRDefault="00D85371" w:rsidP="008A7E9A">
      <w:pPr>
        <w:pStyle w:val="Brdtextmedindrag"/>
        <w:ind w:firstLine="0"/>
      </w:pPr>
    </w:p>
    <w:p w14:paraId="6E0B9C4C" w14:textId="740E6CBB" w:rsidR="00D85371" w:rsidRPr="00403067" w:rsidRDefault="00D85371" w:rsidP="008A7E9A">
      <w:pPr>
        <w:pStyle w:val="Brdtext"/>
        <w:rPr>
          <w:sz w:val="18"/>
          <w:szCs w:val="18"/>
        </w:rPr>
      </w:pPr>
      <w:r>
        <w:rPr>
          <w:b/>
          <w:sz w:val="18"/>
          <w:szCs w:val="18"/>
        </w:rPr>
        <w:t>8</w:t>
      </w:r>
      <w:r w:rsidRPr="00403067">
        <w:rPr>
          <w:b/>
          <w:sz w:val="18"/>
          <w:szCs w:val="18"/>
        </w:rPr>
        <w:t> §</w:t>
      </w:r>
      <w:r w:rsidRPr="00403067">
        <w:rPr>
          <w:bCs/>
          <w:sz w:val="18"/>
          <w:szCs w:val="18"/>
        </w:rPr>
        <w:t>    </w:t>
      </w:r>
      <w:r w:rsidRPr="00403067">
        <w:rPr>
          <w:sz w:val="18"/>
          <w:szCs w:val="18"/>
        </w:rPr>
        <w:t xml:space="preserve">Ett tillstånd får återkallas enligt </w:t>
      </w:r>
      <w:r>
        <w:rPr>
          <w:sz w:val="18"/>
          <w:szCs w:val="18"/>
        </w:rPr>
        <w:t>7</w:t>
      </w:r>
      <w:r w:rsidRPr="00403067">
        <w:rPr>
          <w:sz w:val="18"/>
          <w:szCs w:val="18"/>
        </w:rPr>
        <w:t xml:space="preserve"> § andra stycket 1 eller </w:t>
      </w:r>
      <w:r w:rsidR="00F4472B">
        <w:rPr>
          <w:sz w:val="18"/>
          <w:szCs w:val="18"/>
        </w:rPr>
        <w:t>tredje</w:t>
      </w:r>
      <w:r w:rsidRPr="00403067">
        <w:rPr>
          <w:sz w:val="18"/>
          <w:szCs w:val="18"/>
        </w:rPr>
        <w:t xml:space="preserve"> stycket endast om ändamålet med återkallelsen inte lika väl kan tillgodoses genom att tillstånds</w:t>
      </w:r>
      <w:r w:rsidRPr="00403067">
        <w:rPr>
          <w:sz w:val="18"/>
          <w:szCs w:val="18"/>
        </w:rPr>
        <w:softHyphen/>
        <w:t>villkoren ändras.</w:t>
      </w:r>
    </w:p>
    <w:p w14:paraId="4E7805EC" w14:textId="55148254" w:rsidR="00D85371" w:rsidRPr="00403067" w:rsidRDefault="00D85371" w:rsidP="008A7E9A">
      <w:pPr>
        <w:pStyle w:val="Brdtextmedindrag"/>
        <w:rPr>
          <w:sz w:val="18"/>
          <w:szCs w:val="18"/>
        </w:rPr>
      </w:pPr>
      <w:r w:rsidRPr="00403067">
        <w:rPr>
          <w:bCs/>
          <w:sz w:val="18"/>
          <w:szCs w:val="18"/>
        </w:rPr>
        <w:t xml:space="preserve">Ett tillstånd </w:t>
      </w:r>
      <w:r w:rsidRPr="00403067">
        <w:rPr>
          <w:sz w:val="18"/>
          <w:szCs w:val="18"/>
        </w:rPr>
        <w:t>att använda radiosändare</w:t>
      </w:r>
      <w:r w:rsidRPr="00403067">
        <w:rPr>
          <w:bCs/>
          <w:sz w:val="18"/>
          <w:szCs w:val="18"/>
        </w:rPr>
        <w:t xml:space="preserve"> får återkallas eller tillståndsvillkoren änd</w:t>
      </w:r>
      <w:r w:rsidR="00084BF1">
        <w:rPr>
          <w:bCs/>
          <w:sz w:val="18"/>
          <w:szCs w:val="18"/>
        </w:rPr>
        <w:softHyphen/>
      </w:r>
      <w:r w:rsidRPr="00403067">
        <w:rPr>
          <w:bCs/>
          <w:sz w:val="18"/>
          <w:szCs w:val="18"/>
        </w:rPr>
        <w:t xml:space="preserve">ras på grund av förändringar i radiotekniken endast om det finns synnerliga skäl med hänsyn till intresset av en effektiv användning av radiofrekvenser. Det ska </w:t>
      </w:r>
      <w:r>
        <w:rPr>
          <w:bCs/>
          <w:sz w:val="18"/>
          <w:szCs w:val="18"/>
        </w:rPr>
        <w:t>då</w:t>
      </w:r>
      <w:r w:rsidRPr="00403067">
        <w:rPr>
          <w:bCs/>
          <w:sz w:val="18"/>
          <w:szCs w:val="18"/>
        </w:rPr>
        <w:t xml:space="preserve"> särskilt beaktas i vilken utsträckning </w:t>
      </w:r>
      <w:r>
        <w:rPr>
          <w:bCs/>
          <w:sz w:val="18"/>
          <w:szCs w:val="18"/>
        </w:rPr>
        <w:t xml:space="preserve">som </w:t>
      </w:r>
      <w:r w:rsidRPr="00403067">
        <w:rPr>
          <w:bCs/>
          <w:sz w:val="18"/>
          <w:szCs w:val="18"/>
        </w:rPr>
        <w:t>ett rimligt ekonomiskt utbyte av utrust</w:t>
      </w:r>
      <w:r w:rsidRPr="00403067">
        <w:rPr>
          <w:bCs/>
          <w:sz w:val="18"/>
          <w:szCs w:val="18"/>
        </w:rPr>
        <w:softHyphen/>
        <w:t xml:space="preserve">ningen har uppnåtts och vilka effekter </w:t>
      </w:r>
      <w:r w:rsidRPr="00403067">
        <w:rPr>
          <w:sz w:val="18"/>
          <w:szCs w:val="18"/>
        </w:rPr>
        <w:t xml:space="preserve">en återkallelse eller </w:t>
      </w:r>
      <w:r>
        <w:rPr>
          <w:sz w:val="18"/>
          <w:szCs w:val="18"/>
        </w:rPr>
        <w:t xml:space="preserve">en </w:t>
      </w:r>
      <w:r w:rsidRPr="00403067">
        <w:rPr>
          <w:sz w:val="18"/>
          <w:szCs w:val="18"/>
        </w:rPr>
        <w:t>ändring av till</w:t>
      </w:r>
      <w:r w:rsidRPr="00403067">
        <w:rPr>
          <w:sz w:val="18"/>
          <w:szCs w:val="18"/>
        </w:rPr>
        <w:softHyphen/>
        <w:t>stånds</w:t>
      </w:r>
      <w:r w:rsidRPr="00403067">
        <w:rPr>
          <w:sz w:val="18"/>
          <w:szCs w:val="18"/>
        </w:rPr>
        <w:softHyphen/>
        <w:t>villkoren får för tillståndshavarens verksamhet.</w:t>
      </w:r>
    </w:p>
    <w:p w14:paraId="6D880161" w14:textId="77854166" w:rsidR="00D85371" w:rsidRPr="00403067" w:rsidRDefault="00D85371" w:rsidP="008A7E9A">
      <w:pPr>
        <w:pStyle w:val="Brdtextmedindrag"/>
        <w:rPr>
          <w:sz w:val="18"/>
          <w:szCs w:val="18"/>
        </w:rPr>
      </w:pPr>
      <w:r w:rsidRPr="00403067">
        <w:rPr>
          <w:sz w:val="18"/>
          <w:szCs w:val="18"/>
        </w:rPr>
        <w:t xml:space="preserve">Ett tillstånd som avses i 3 kap. 6 § andra stycket får inte återkallas enligt </w:t>
      </w:r>
      <w:r>
        <w:rPr>
          <w:sz w:val="18"/>
          <w:szCs w:val="18"/>
        </w:rPr>
        <w:t>7</w:t>
      </w:r>
      <w:r w:rsidRPr="00403067">
        <w:rPr>
          <w:sz w:val="18"/>
          <w:szCs w:val="18"/>
        </w:rPr>
        <w:t xml:space="preserve"> § </w:t>
      </w:r>
      <w:r w:rsidR="00F4472B">
        <w:rPr>
          <w:sz w:val="18"/>
          <w:szCs w:val="18"/>
        </w:rPr>
        <w:t>tredje</w:t>
      </w:r>
      <w:r w:rsidRPr="00403067">
        <w:rPr>
          <w:sz w:val="18"/>
          <w:szCs w:val="18"/>
        </w:rPr>
        <w:t xml:space="preserve"> stycket 3 </w:t>
      </w:r>
      <w:r>
        <w:rPr>
          <w:sz w:val="18"/>
          <w:szCs w:val="18"/>
        </w:rPr>
        <w:t xml:space="preserve">i </w:t>
      </w:r>
      <w:r w:rsidRPr="00403067">
        <w:rPr>
          <w:sz w:val="18"/>
          <w:szCs w:val="18"/>
        </w:rPr>
        <w:t>detta kapitel.</w:t>
      </w:r>
    </w:p>
    <w:p w14:paraId="15A9CD7E" w14:textId="77777777" w:rsidR="00D85371" w:rsidRPr="00403067" w:rsidRDefault="00D85371" w:rsidP="008A7E9A">
      <w:pPr>
        <w:pStyle w:val="Brdtext"/>
      </w:pPr>
    </w:p>
    <w:p w14:paraId="2E3D19F0" w14:textId="77777777" w:rsidR="00D85371" w:rsidRPr="00403067" w:rsidRDefault="00D85371" w:rsidP="008A7E9A">
      <w:pPr>
        <w:pStyle w:val="Brdtext"/>
      </w:pPr>
      <w:r w:rsidRPr="00403067">
        <w:t xml:space="preserve">Paragrafen avgränsar tillämpningen av </w:t>
      </w:r>
      <w:r>
        <w:t>7</w:t>
      </w:r>
      <w:r w:rsidRPr="00403067">
        <w:t> § i vissa fall. Den genomför artiklarna 18 (delvis), 19.1–</w:t>
      </w:r>
      <w:r>
        <w:t>19.</w:t>
      </w:r>
      <w:r w:rsidRPr="00403067">
        <w:t>3 (delvis) och 45.3. Övervägandena finns i avsnitt 20.4.</w:t>
      </w:r>
    </w:p>
    <w:p w14:paraId="7918EABE" w14:textId="345A78F5" w:rsidR="00D85371" w:rsidRPr="00403067" w:rsidRDefault="00D85371" w:rsidP="008A7E9A">
      <w:pPr>
        <w:pStyle w:val="Brdtextmedindrag"/>
      </w:pPr>
      <w:r w:rsidRPr="00403067">
        <w:rPr>
          <w:i/>
          <w:iCs/>
        </w:rPr>
        <w:t xml:space="preserve">Första </w:t>
      </w:r>
      <w:r w:rsidRPr="00403067">
        <w:t>och</w:t>
      </w:r>
      <w:r w:rsidRPr="00403067">
        <w:rPr>
          <w:i/>
          <w:iCs/>
        </w:rPr>
        <w:t xml:space="preserve"> tredje styckena</w:t>
      </w:r>
      <w:r w:rsidRPr="00403067">
        <w:t xml:space="preserve"> motsvarar i huvudsak 7 kap. 6 § fjärde respek</w:t>
      </w:r>
      <w:r w:rsidR="00084BF1">
        <w:softHyphen/>
      </w:r>
      <w:r w:rsidRPr="00403067">
        <w:t>tive tredje stycke</w:t>
      </w:r>
      <w:r>
        <w:t>t</w:t>
      </w:r>
      <w:r w:rsidRPr="00403067">
        <w:t xml:space="preserve"> LEK (se prop. 2002/03:110 </w:t>
      </w:r>
      <w:r w:rsidR="00EB24E6">
        <w:t>s. 3</w:t>
      </w:r>
      <w:r w:rsidRPr="00403067">
        <w:t xml:space="preserve">00 och 399 och prop. 2019/20:15 </w:t>
      </w:r>
      <w:r w:rsidR="00EB24E6">
        <w:t>s. 3</w:t>
      </w:r>
      <w:r w:rsidRPr="00403067">
        <w:t xml:space="preserve">1 f. och 47 f.). Första stycket omfattar även den nya </w:t>
      </w:r>
      <w:r w:rsidRPr="00084BF1">
        <w:rPr>
          <w:spacing w:val="-2"/>
        </w:rPr>
        <w:t>grunden för återkallelse av tillstånd som har beviljats för annan radio</w:t>
      </w:r>
      <w:r w:rsidR="00084BF1" w:rsidRPr="00084BF1">
        <w:rPr>
          <w:spacing w:val="-2"/>
        </w:rPr>
        <w:softHyphen/>
      </w:r>
      <w:r w:rsidRPr="00084BF1">
        <w:rPr>
          <w:spacing w:val="-2"/>
        </w:rPr>
        <w:t>använd</w:t>
      </w:r>
      <w:r w:rsidRPr="00084BF1">
        <w:rPr>
          <w:spacing w:val="-2"/>
        </w:rPr>
        <w:softHyphen/>
      </w:r>
      <w:r w:rsidRPr="00403067">
        <w:t xml:space="preserve">ning av </w:t>
      </w:r>
      <w:r>
        <w:t xml:space="preserve">ett </w:t>
      </w:r>
      <w:r w:rsidRPr="00403067">
        <w:t xml:space="preserve">harmoniserat frekvensutrymme enligt </w:t>
      </w:r>
      <w:r>
        <w:t>7</w:t>
      </w:r>
      <w:r w:rsidRPr="00403067">
        <w:t> § andra stycket 4.</w:t>
      </w:r>
    </w:p>
    <w:p w14:paraId="4BF28411" w14:textId="57857641" w:rsidR="00D85371" w:rsidRPr="00403067" w:rsidRDefault="00D85371" w:rsidP="008A7E9A">
      <w:pPr>
        <w:pStyle w:val="Brdtextmedindrag"/>
      </w:pPr>
      <w:r w:rsidRPr="00403067">
        <w:rPr>
          <w:i/>
          <w:iCs/>
        </w:rPr>
        <w:t>Andra stycket</w:t>
      </w:r>
      <w:r w:rsidRPr="00403067">
        <w:t xml:space="preserve"> motsvarar i sak 7 kap. 7 § andra stycket LEK (se prop.</w:t>
      </w:r>
      <w:r w:rsidR="00124D85">
        <w:t xml:space="preserve"> </w:t>
      </w:r>
      <w:r w:rsidRPr="00403067">
        <w:t xml:space="preserve">2002/03:110 </w:t>
      </w:r>
      <w:r w:rsidR="00EB24E6">
        <w:t>s. 3</w:t>
      </w:r>
      <w:r w:rsidRPr="00403067">
        <w:t>00 och 399).</w:t>
      </w:r>
    </w:p>
    <w:p w14:paraId="31C1628F" w14:textId="77777777" w:rsidR="00D85371" w:rsidRPr="00403067" w:rsidRDefault="00D85371" w:rsidP="008A7E9A">
      <w:pPr>
        <w:pStyle w:val="Brdtextmedindrag"/>
        <w:ind w:firstLine="0"/>
      </w:pPr>
    </w:p>
    <w:p w14:paraId="62EECE61" w14:textId="7FF67FBA" w:rsidR="00D85371" w:rsidRPr="00403067" w:rsidRDefault="00D85371" w:rsidP="008A7E9A">
      <w:pPr>
        <w:pStyle w:val="Brdtext"/>
        <w:rPr>
          <w:sz w:val="18"/>
          <w:szCs w:val="18"/>
        </w:rPr>
      </w:pPr>
      <w:r>
        <w:rPr>
          <w:b/>
          <w:sz w:val="18"/>
          <w:szCs w:val="19"/>
        </w:rPr>
        <w:t>9</w:t>
      </w:r>
      <w:r w:rsidRPr="00403067">
        <w:rPr>
          <w:b/>
          <w:sz w:val="18"/>
          <w:szCs w:val="19"/>
        </w:rPr>
        <w:t> §</w:t>
      </w:r>
      <w:r w:rsidRPr="00403067">
        <w:rPr>
          <w:sz w:val="18"/>
          <w:szCs w:val="19"/>
        </w:rPr>
        <w:t>    </w:t>
      </w:r>
      <w:r w:rsidRPr="00403067">
        <w:rPr>
          <w:sz w:val="18"/>
          <w:szCs w:val="18"/>
        </w:rPr>
        <w:t>En frekvenstilldelning för rundradiosändning får ändras, om det är nöd</w:t>
      </w:r>
      <w:r w:rsidRPr="00403067">
        <w:rPr>
          <w:sz w:val="18"/>
          <w:szCs w:val="18"/>
        </w:rPr>
        <w:softHyphen/>
        <w:t>vän</w:t>
      </w:r>
      <w:r w:rsidR="00BA44A8">
        <w:rPr>
          <w:sz w:val="18"/>
          <w:szCs w:val="18"/>
        </w:rPr>
        <w:softHyphen/>
      </w:r>
      <w:r w:rsidRPr="00403067">
        <w:rPr>
          <w:sz w:val="18"/>
          <w:szCs w:val="18"/>
        </w:rPr>
        <w:t>digt för att nya användare ska få möjlighet att bedriva verk</w:t>
      </w:r>
      <w:r w:rsidRPr="00403067">
        <w:rPr>
          <w:sz w:val="18"/>
          <w:szCs w:val="18"/>
        </w:rPr>
        <w:softHyphen/>
        <w:t>samhet</w:t>
      </w:r>
      <w:r>
        <w:rPr>
          <w:sz w:val="18"/>
          <w:szCs w:val="18"/>
        </w:rPr>
        <w:t xml:space="preserve"> som avser rund</w:t>
      </w:r>
      <w:r w:rsidR="00BA44A8">
        <w:rPr>
          <w:sz w:val="18"/>
          <w:szCs w:val="18"/>
        </w:rPr>
        <w:softHyphen/>
      </w:r>
      <w:r>
        <w:rPr>
          <w:sz w:val="18"/>
          <w:szCs w:val="18"/>
        </w:rPr>
        <w:t>radio</w:t>
      </w:r>
      <w:r w:rsidRPr="00403067">
        <w:rPr>
          <w:sz w:val="18"/>
          <w:szCs w:val="18"/>
        </w:rPr>
        <w:t>.</w:t>
      </w:r>
    </w:p>
    <w:p w14:paraId="7E70558C" w14:textId="77777777" w:rsidR="00D85371" w:rsidRPr="00403067" w:rsidRDefault="00D85371" w:rsidP="008A7E9A">
      <w:pPr>
        <w:pStyle w:val="Brdtextmedindrag"/>
        <w:rPr>
          <w:sz w:val="18"/>
          <w:szCs w:val="18"/>
        </w:rPr>
      </w:pPr>
    </w:p>
    <w:p w14:paraId="368ED4CB" w14:textId="324FDE14" w:rsidR="00D85371" w:rsidRPr="00403067" w:rsidRDefault="00D85371" w:rsidP="008A7E9A">
      <w:pPr>
        <w:pStyle w:val="Brdtext"/>
      </w:pPr>
      <w:r w:rsidRPr="00403067">
        <w:t>Paragrafen</w:t>
      </w:r>
      <w:r>
        <w:t xml:space="preserve"> möjliggör ändring av </w:t>
      </w:r>
      <w:r w:rsidRPr="0020137D">
        <w:t>frekvenstilldelning för rundradio</w:t>
      </w:r>
      <w:r>
        <w:softHyphen/>
      </w:r>
      <w:r w:rsidRPr="0020137D">
        <w:t>sänd</w:t>
      </w:r>
      <w:r>
        <w:softHyphen/>
      </w:r>
      <w:r w:rsidRPr="0020137D">
        <w:t>ning</w:t>
      </w:r>
      <w:r>
        <w:t>.</w:t>
      </w:r>
      <w:r w:rsidRPr="00403067">
        <w:t xml:space="preserve"> </w:t>
      </w:r>
      <w:r>
        <w:t>Den</w:t>
      </w:r>
      <w:r w:rsidRPr="00403067">
        <w:t xml:space="preserve"> motsvarar i sak 7 kap. 7 § första stycket LEK (se prop.</w:t>
      </w:r>
      <w:r>
        <w:t xml:space="preserve"> </w:t>
      </w:r>
      <w:r w:rsidRPr="00403067">
        <w:t>2002/</w:t>
      </w:r>
      <w:r w:rsidR="006D2888">
        <w:t xml:space="preserve"> </w:t>
      </w:r>
      <w:r w:rsidRPr="00403067">
        <w:t xml:space="preserve">03:110 </w:t>
      </w:r>
      <w:r w:rsidR="00EB24E6">
        <w:t>s. 3</w:t>
      </w:r>
      <w:r w:rsidRPr="00403067">
        <w:t>00 och 399). Övervägandena finns i avsnitt 20.4.</w:t>
      </w:r>
    </w:p>
    <w:p w14:paraId="2086502E" w14:textId="77777777" w:rsidR="00D85371" w:rsidRPr="00403067" w:rsidRDefault="00D85371" w:rsidP="008A7E9A">
      <w:pPr>
        <w:pStyle w:val="Brdtextmedindrag"/>
        <w:ind w:firstLine="0"/>
      </w:pPr>
    </w:p>
    <w:p w14:paraId="5BBEC5C8" w14:textId="77777777" w:rsidR="00D85371" w:rsidRPr="00403067" w:rsidRDefault="00D85371" w:rsidP="008A7E9A">
      <w:pPr>
        <w:pStyle w:val="Brdtext"/>
        <w:rPr>
          <w:sz w:val="18"/>
          <w:szCs w:val="19"/>
        </w:rPr>
      </w:pPr>
      <w:r>
        <w:rPr>
          <w:b/>
          <w:sz w:val="18"/>
          <w:szCs w:val="19"/>
        </w:rPr>
        <w:t>10</w:t>
      </w:r>
      <w:r w:rsidRPr="00403067">
        <w:rPr>
          <w:b/>
          <w:sz w:val="18"/>
          <w:szCs w:val="19"/>
        </w:rPr>
        <w:t> §</w:t>
      </w:r>
      <w:r w:rsidRPr="00403067">
        <w:rPr>
          <w:sz w:val="18"/>
          <w:szCs w:val="19"/>
        </w:rPr>
        <w:t>    </w:t>
      </w:r>
      <w:r w:rsidRPr="00403067">
        <w:rPr>
          <w:sz w:val="18"/>
          <w:szCs w:val="18"/>
        </w:rPr>
        <w:t>När ett tillstånd att använda radiosändare har hyrts ut enligt 3 kap.</w:t>
      </w:r>
      <w:r>
        <w:rPr>
          <w:sz w:val="18"/>
          <w:szCs w:val="18"/>
        </w:rPr>
        <w:t> </w:t>
      </w:r>
      <w:r w:rsidRPr="00403067">
        <w:rPr>
          <w:sz w:val="18"/>
          <w:szCs w:val="18"/>
        </w:rPr>
        <w:t>2</w:t>
      </w:r>
      <w:r>
        <w:rPr>
          <w:sz w:val="18"/>
          <w:szCs w:val="18"/>
        </w:rPr>
        <w:t>8</w:t>
      </w:r>
      <w:r w:rsidRPr="00403067">
        <w:rPr>
          <w:sz w:val="18"/>
          <w:szCs w:val="18"/>
        </w:rPr>
        <w:t xml:space="preserve"> § och det finns skäl att återkalla tillståndet enligt </w:t>
      </w:r>
      <w:r>
        <w:rPr>
          <w:sz w:val="18"/>
          <w:szCs w:val="18"/>
        </w:rPr>
        <w:t>6</w:t>
      </w:r>
      <w:r w:rsidRPr="00403067">
        <w:rPr>
          <w:sz w:val="18"/>
          <w:szCs w:val="18"/>
        </w:rPr>
        <w:t xml:space="preserve"> eller </w:t>
      </w:r>
      <w:r>
        <w:rPr>
          <w:sz w:val="18"/>
          <w:szCs w:val="18"/>
        </w:rPr>
        <w:t>7</w:t>
      </w:r>
      <w:r w:rsidRPr="00403067">
        <w:rPr>
          <w:sz w:val="18"/>
          <w:szCs w:val="18"/>
        </w:rPr>
        <w:t xml:space="preserve"> § </w:t>
      </w:r>
      <w:r>
        <w:rPr>
          <w:sz w:val="18"/>
          <w:szCs w:val="18"/>
        </w:rPr>
        <w:t xml:space="preserve">i detta kapitel </w:t>
      </w:r>
      <w:r w:rsidRPr="00403067">
        <w:rPr>
          <w:sz w:val="18"/>
          <w:szCs w:val="18"/>
        </w:rPr>
        <w:t>på grund av omständigheter som hänför sig till hyrestagaren, ska återkallelsen i stället avse medgivandet till uthyrning.</w:t>
      </w:r>
    </w:p>
    <w:p w14:paraId="40B67807" w14:textId="77777777" w:rsidR="00D85371" w:rsidRPr="00403067" w:rsidRDefault="00D85371" w:rsidP="008A7E9A">
      <w:pPr>
        <w:pStyle w:val="Brdtextmedindrag"/>
        <w:ind w:firstLine="0"/>
      </w:pPr>
    </w:p>
    <w:p w14:paraId="33276D60" w14:textId="005252EE" w:rsidR="00D85371" w:rsidRPr="00403067" w:rsidRDefault="00D85371" w:rsidP="008A7E9A">
      <w:pPr>
        <w:pStyle w:val="Brdtext"/>
      </w:pPr>
      <w:r w:rsidRPr="00403067">
        <w:t>Paragrafen reglerar situationen då det finns skäl att återkalla ett uthyrt till</w:t>
      </w:r>
      <w:r w:rsidRPr="00403067">
        <w:softHyphen/>
        <w:t xml:space="preserve">stånd på grund av hyrestagarens agerande. Paragrafen motsvarar i sak </w:t>
      </w:r>
      <w:r w:rsidRPr="00403067">
        <w:lastRenderedPageBreak/>
        <w:t xml:space="preserve">7 kap. 6 a § LEK (se prop. 2009/10:193 </w:t>
      </w:r>
      <w:r w:rsidR="00EB24E6">
        <w:t>s. 7</w:t>
      </w:r>
      <w:r w:rsidRPr="00403067">
        <w:t>8 och 96). Övervägandena finns i avsnitt 20.4.</w:t>
      </w:r>
    </w:p>
    <w:p w14:paraId="0A9BC4A2" w14:textId="77777777" w:rsidR="00D85371" w:rsidRPr="00403067" w:rsidRDefault="00D85371" w:rsidP="008A7E9A">
      <w:pPr>
        <w:pStyle w:val="Brdtextmedindrag"/>
        <w:ind w:firstLine="0"/>
      </w:pPr>
    </w:p>
    <w:p w14:paraId="14D33CA4" w14:textId="77777777" w:rsidR="00D85371" w:rsidRPr="00403067" w:rsidRDefault="00D85371" w:rsidP="008A7E9A">
      <w:pPr>
        <w:pStyle w:val="Brdtext"/>
        <w:rPr>
          <w:sz w:val="18"/>
          <w:szCs w:val="18"/>
        </w:rPr>
      </w:pPr>
      <w:r w:rsidRPr="00403067">
        <w:rPr>
          <w:b/>
          <w:sz w:val="18"/>
          <w:szCs w:val="19"/>
        </w:rPr>
        <w:t>1</w:t>
      </w:r>
      <w:r>
        <w:rPr>
          <w:b/>
          <w:sz w:val="18"/>
          <w:szCs w:val="19"/>
        </w:rPr>
        <w:t>1</w:t>
      </w:r>
      <w:r w:rsidRPr="00403067">
        <w:rPr>
          <w:b/>
          <w:sz w:val="18"/>
          <w:szCs w:val="19"/>
        </w:rPr>
        <w:t> §</w:t>
      </w:r>
      <w:r w:rsidRPr="00403067">
        <w:rPr>
          <w:sz w:val="18"/>
          <w:szCs w:val="19"/>
        </w:rPr>
        <w:t>    </w:t>
      </w:r>
      <w:r>
        <w:rPr>
          <w:sz w:val="18"/>
          <w:szCs w:val="19"/>
        </w:rPr>
        <w:t>Vid</w:t>
      </w:r>
      <w:r w:rsidRPr="00403067">
        <w:rPr>
          <w:sz w:val="18"/>
          <w:szCs w:val="18"/>
        </w:rPr>
        <w:t xml:space="preserve"> en överträdelse av denna lag</w:t>
      </w:r>
      <w:r>
        <w:rPr>
          <w:sz w:val="18"/>
          <w:szCs w:val="18"/>
        </w:rPr>
        <w:t xml:space="preserve"> eller av</w:t>
      </w:r>
      <w:r w:rsidRPr="00403067">
        <w:rPr>
          <w:sz w:val="18"/>
          <w:szCs w:val="18"/>
        </w:rPr>
        <w:t xml:space="preserve"> beslut om skyldigheter, åtaganden eller villkor som har meddelats med stöd av lagen eller</w:t>
      </w:r>
      <w:r w:rsidRPr="00403067" w:rsidDel="00727E15">
        <w:rPr>
          <w:sz w:val="18"/>
          <w:szCs w:val="18"/>
        </w:rPr>
        <w:t xml:space="preserve"> </w:t>
      </w:r>
      <w:r>
        <w:rPr>
          <w:sz w:val="18"/>
          <w:szCs w:val="18"/>
        </w:rPr>
        <w:t xml:space="preserve">av </w:t>
      </w:r>
      <w:r w:rsidRPr="00403067">
        <w:rPr>
          <w:sz w:val="18"/>
          <w:szCs w:val="18"/>
        </w:rPr>
        <w:t>de föreskrifter som har meddelats i anslutning till lagen</w:t>
      </w:r>
      <w:r>
        <w:rPr>
          <w:sz w:val="18"/>
          <w:szCs w:val="18"/>
        </w:rPr>
        <w:t>,</w:t>
      </w:r>
      <w:r w:rsidRPr="00403067">
        <w:rPr>
          <w:sz w:val="18"/>
          <w:szCs w:val="18"/>
        </w:rPr>
        <w:t xml:space="preserve"> </w:t>
      </w:r>
      <w:r>
        <w:rPr>
          <w:sz w:val="18"/>
          <w:szCs w:val="18"/>
        </w:rPr>
        <w:t xml:space="preserve">får tillsynsmyndigheten, </w:t>
      </w:r>
      <w:r w:rsidRPr="00403067">
        <w:rPr>
          <w:sz w:val="18"/>
          <w:szCs w:val="18"/>
        </w:rPr>
        <w:t>i avvaktan på att ärendet avgörs slutligt, omedelbart</w:t>
      </w:r>
    </w:p>
    <w:p w14:paraId="06CA257D" w14:textId="77777777" w:rsidR="00D85371" w:rsidRPr="00403067" w:rsidRDefault="00D85371" w:rsidP="008A7E9A">
      <w:pPr>
        <w:pStyle w:val="Brdtextmedindrag"/>
        <w:rPr>
          <w:sz w:val="18"/>
          <w:szCs w:val="18"/>
        </w:rPr>
      </w:pPr>
      <w:r w:rsidRPr="00403067">
        <w:rPr>
          <w:sz w:val="18"/>
          <w:szCs w:val="18"/>
        </w:rPr>
        <w:t xml:space="preserve">1. meddela ett föreläggande att genast följa lagen eller de beslut om </w:t>
      </w:r>
      <w:r w:rsidRPr="00403067">
        <w:rPr>
          <w:spacing w:val="-2"/>
          <w:sz w:val="18"/>
          <w:szCs w:val="18"/>
        </w:rPr>
        <w:t>skyl</w:t>
      </w:r>
      <w:r w:rsidRPr="00403067">
        <w:rPr>
          <w:spacing w:val="-2"/>
          <w:sz w:val="18"/>
          <w:szCs w:val="18"/>
        </w:rPr>
        <w:softHyphen/>
        <w:t>digheter, åtaganden eller villkor som har meddelats med stöd av lagen eller de föreskrifter som har meddelats i anslutning</w:t>
      </w:r>
      <w:r w:rsidRPr="00403067">
        <w:rPr>
          <w:sz w:val="18"/>
          <w:szCs w:val="18"/>
        </w:rPr>
        <w:t xml:space="preserve"> till lagen,</w:t>
      </w:r>
    </w:p>
    <w:p w14:paraId="140CF1F2" w14:textId="77777777" w:rsidR="00D85371" w:rsidRPr="00403067" w:rsidRDefault="00D85371" w:rsidP="008A7E9A">
      <w:pPr>
        <w:pStyle w:val="Brdtextmedindrag"/>
        <w:rPr>
          <w:sz w:val="18"/>
          <w:szCs w:val="18"/>
        </w:rPr>
      </w:pPr>
      <w:r w:rsidRPr="00403067">
        <w:rPr>
          <w:sz w:val="18"/>
          <w:szCs w:val="18"/>
        </w:rPr>
        <w:t>2. återkalla ett tillstånd eller ändra tillståndsvillkoren, eller</w:t>
      </w:r>
    </w:p>
    <w:p w14:paraId="4FAA99F8" w14:textId="77777777" w:rsidR="00D85371" w:rsidRDefault="00D85371" w:rsidP="008A7E9A">
      <w:pPr>
        <w:pStyle w:val="Brdtextmedindrag"/>
        <w:rPr>
          <w:sz w:val="18"/>
          <w:szCs w:val="18"/>
        </w:rPr>
      </w:pPr>
      <w:r w:rsidRPr="00403067">
        <w:rPr>
          <w:sz w:val="18"/>
          <w:szCs w:val="18"/>
        </w:rPr>
        <w:t>3. </w:t>
      </w:r>
      <w:r>
        <w:rPr>
          <w:sz w:val="18"/>
          <w:szCs w:val="18"/>
        </w:rPr>
        <w:t>meddela ett föreläggande</w:t>
      </w:r>
      <w:r w:rsidRPr="00403067">
        <w:rPr>
          <w:sz w:val="18"/>
          <w:szCs w:val="18"/>
        </w:rPr>
        <w:t xml:space="preserve"> att en verksamhet helt eller delvis ska upphöra.</w:t>
      </w:r>
    </w:p>
    <w:p w14:paraId="5EE19CC1" w14:textId="77777777" w:rsidR="00D85371" w:rsidRPr="00403067" w:rsidRDefault="00D85371" w:rsidP="008A7E9A">
      <w:pPr>
        <w:pStyle w:val="Brdtextmedindrag"/>
        <w:rPr>
          <w:sz w:val="18"/>
          <w:szCs w:val="18"/>
        </w:rPr>
      </w:pPr>
      <w:r w:rsidRPr="00D92B40">
        <w:rPr>
          <w:sz w:val="18"/>
          <w:szCs w:val="18"/>
        </w:rPr>
        <w:t xml:space="preserve">En förutsättning för ett beslut </w:t>
      </w:r>
      <w:r>
        <w:rPr>
          <w:sz w:val="18"/>
          <w:szCs w:val="18"/>
        </w:rPr>
        <w:t>enligt första stycket</w:t>
      </w:r>
      <w:r w:rsidRPr="00D92B40">
        <w:rPr>
          <w:sz w:val="18"/>
          <w:szCs w:val="18"/>
        </w:rPr>
        <w:t xml:space="preserve"> är att överträdelsen utgör ett allvarligt hot mot allmän ordning, säkerhet eller hälsa eller kan befaras orsaka allvarliga ekonomiska eller operativa problem för tillhandahållare eller användare av elektroniska kommunikationsnät eller elektroniska kommunikationstjänster eller andra användare av radiofrekvenser. </w:t>
      </w:r>
      <w:r>
        <w:rPr>
          <w:sz w:val="18"/>
          <w:szCs w:val="18"/>
        </w:rPr>
        <w:t>Ett föreläggande enligt första stycket</w:t>
      </w:r>
      <w:r w:rsidRPr="00D92B40">
        <w:rPr>
          <w:sz w:val="18"/>
          <w:szCs w:val="18"/>
        </w:rPr>
        <w:t xml:space="preserve"> får förenas med vite.</w:t>
      </w:r>
    </w:p>
    <w:p w14:paraId="104773E7" w14:textId="77777777" w:rsidR="00D85371" w:rsidRDefault="00D85371" w:rsidP="008A7E9A">
      <w:pPr>
        <w:pStyle w:val="Brdtextmedindrag"/>
        <w:rPr>
          <w:sz w:val="18"/>
          <w:szCs w:val="18"/>
        </w:rPr>
      </w:pPr>
      <w:r w:rsidRPr="00403067">
        <w:rPr>
          <w:spacing w:val="-2"/>
          <w:sz w:val="18"/>
          <w:szCs w:val="18"/>
        </w:rPr>
        <w:t xml:space="preserve">Giltighetstiden för ett beslut </w:t>
      </w:r>
      <w:r>
        <w:rPr>
          <w:spacing w:val="-2"/>
          <w:sz w:val="18"/>
          <w:szCs w:val="18"/>
        </w:rPr>
        <w:t xml:space="preserve">enligt första stycket </w:t>
      </w:r>
      <w:r w:rsidRPr="00403067">
        <w:rPr>
          <w:spacing w:val="-2"/>
          <w:sz w:val="18"/>
          <w:szCs w:val="18"/>
        </w:rPr>
        <w:t>får vara högst tre månader. Om rättelse</w:t>
      </w:r>
      <w:r w:rsidRPr="00403067">
        <w:rPr>
          <w:sz w:val="18"/>
          <w:szCs w:val="18"/>
        </w:rPr>
        <w:t xml:space="preserve"> </w:t>
      </w:r>
      <w:r w:rsidRPr="00403067">
        <w:rPr>
          <w:spacing w:val="-2"/>
          <w:sz w:val="18"/>
          <w:szCs w:val="18"/>
        </w:rPr>
        <w:t xml:space="preserve">inte </w:t>
      </w:r>
      <w:r>
        <w:rPr>
          <w:spacing w:val="-2"/>
          <w:sz w:val="18"/>
          <w:szCs w:val="18"/>
        </w:rPr>
        <w:t xml:space="preserve">har </w:t>
      </w:r>
      <w:r w:rsidRPr="00403067">
        <w:rPr>
          <w:spacing w:val="-2"/>
          <w:sz w:val="18"/>
          <w:szCs w:val="18"/>
        </w:rPr>
        <w:t>vidtagits</w:t>
      </w:r>
      <w:r>
        <w:rPr>
          <w:spacing w:val="-2"/>
          <w:sz w:val="18"/>
          <w:szCs w:val="18"/>
        </w:rPr>
        <w:t>,</w:t>
      </w:r>
      <w:r w:rsidRPr="00403067">
        <w:rPr>
          <w:spacing w:val="-2"/>
          <w:sz w:val="18"/>
          <w:szCs w:val="18"/>
        </w:rPr>
        <w:t xml:space="preserve"> får giltighetstiden </w:t>
      </w:r>
      <w:r>
        <w:rPr>
          <w:spacing w:val="-2"/>
          <w:sz w:val="18"/>
          <w:szCs w:val="18"/>
        </w:rPr>
        <w:t xml:space="preserve">dock </w:t>
      </w:r>
      <w:r w:rsidRPr="00403067">
        <w:rPr>
          <w:spacing w:val="-2"/>
          <w:sz w:val="18"/>
          <w:szCs w:val="18"/>
        </w:rPr>
        <w:t>förlängas med ytterligare högst tre månader.</w:t>
      </w:r>
    </w:p>
    <w:p w14:paraId="20362BF4" w14:textId="77777777" w:rsidR="00D85371" w:rsidRPr="00403067" w:rsidRDefault="00D85371" w:rsidP="008A7E9A">
      <w:pPr>
        <w:pStyle w:val="Brdtext"/>
      </w:pPr>
    </w:p>
    <w:p w14:paraId="5940EA9C" w14:textId="025E5770" w:rsidR="00D85371" w:rsidRPr="00403067" w:rsidRDefault="00D85371" w:rsidP="008A7E9A">
      <w:pPr>
        <w:pStyle w:val="Brdtext"/>
      </w:pPr>
      <w:r w:rsidRPr="00403067">
        <w:t>Paragrafen möjliggör interimistiska tillsynsåtgärder. Den mot</w:t>
      </w:r>
      <w:r w:rsidRPr="00403067">
        <w:softHyphen/>
        <w:t xml:space="preserve">svarar i sak 7 kap. 8 § LEK (se prop. 2002/03:110 </w:t>
      </w:r>
      <w:r w:rsidR="00EB24E6">
        <w:t>s. 3</w:t>
      </w:r>
      <w:r w:rsidRPr="00403067">
        <w:t xml:space="preserve">00 f. och 399 och prop. 2010/ 11:115 </w:t>
      </w:r>
      <w:r w:rsidR="00EB24E6">
        <w:t>s. 1</w:t>
      </w:r>
      <w:r w:rsidRPr="00403067">
        <w:t>40 och 186). Paragrafen ge</w:t>
      </w:r>
      <w:r w:rsidRPr="00403067">
        <w:softHyphen/>
        <w:t>nomför artikel 30.6 i EU-direktivet. Övervägandena finns i avsnitt 20.3.</w:t>
      </w:r>
    </w:p>
    <w:p w14:paraId="2A753AA4" w14:textId="77777777" w:rsidR="00D85371" w:rsidRPr="00403067" w:rsidRDefault="00D85371" w:rsidP="008A7E9A">
      <w:pPr>
        <w:pStyle w:val="Brdtextmedindrag"/>
      </w:pPr>
      <w:r w:rsidRPr="00403067">
        <w:t>Eftersom tillsynen enligt 1 § även omfattar beslut om åtaganden som har meddelats med stöd av lagen</w:t>
      </w:r>
      <w:r>
        <w:t>,</w:t>
      </w:r>
      <w:r w:rsidRPr="00403067">
        <w:t xml:space="preserve"> läggs sådana beslut till. Uttrycket i anslut</w:t>
      </w:r>
      <w:r>
        <w:softHyphen/>
      </w:r>
      <w:r w:rsidRPr="00403067">
        <w:t>ning till lagen används för att klargöra att hän</w:t>
      </w:r>
      <w:r w:rsidRPr="00403067">
        <w:softHyphen/>
        <w:t xml:space="preserve">visningen avser </w:t>
      </w:r>
      <w:r w:rsidRPr="003F2C43">
        <w:t>såväl</w:t>
      </w:r>
      <w:r w:rsidRPr="00403067">
        <w:t xml:space="preserve"> före</w:t>
      </w:r>
      <w:r>
        <w:softHyphen/>
      </w:r>
      <w:r w:rsidRPr="00403067">
        <w:t>skrifter som har meddelats med direkt eller indirekt stöd av lagen som föreskrifter som har meddelats med stöd av 8 kap. 7 § regeringsformen.</w:t>
      </w:r>
    </w:p>
    <w:p w14:paraId="6E57627E" w14:textId="77777777" w:rsidR="00D85371" w:rsidRPr="00403067" w:rsidRDefault="00D85371" w:rsidP="008A7E9A">
      <w:pPr>
        <w:pStyle w:val="Brdtextmedindrag"/>
        <w:ind w:firstLine="0"/>
      </w:pPr>
    </w:p>
    <w:p w14:paraId="296A6F77" w14:textId="7AED2A6A" w:rsidR="00D85371" w:rsidRPr="00403067" w:rsidRDefault="00D85371" w:rsidP="008A7E9A">
      <w:pPr>
        <w:pStyle w:val="Brdtext"/>
        <w:rPr>
          <w:sz w:val="18"/>
          <w:szCs w:val="19"/>
        </w:rPr>
      </w:pPr>
      <w:r w:rsidRPr="00403067">
        <w:rPr>
          <w:b/>
          <w:sz w:val="18"/>
          <w:szCs w:val="19"/>
        </w:rPr>
        <w:t>1</w:t>
      </w:r>
      <w:r>
        <w:rPr>
          <w:b/>
          <w:sz w:val="18"/>
          <w:szCs w:val="19"/>
        </w:rPr>
        <w:t>2</w:t>
      </w:r>
      <w:r w:rsidRPr="00403067">
        <w:rPr>
          <w:b/>
          <w:sz w:val="18"/>
          <w:szCs w:val="19"/>
        </w:rPr>
        <w:t> §</w:t>
      </w:r>
      <w:r w:rsidRPr="00403067">
        <w:rPr>
          <w:sz w:val="18"/>
          <w:szCs w:val="19"/>
        </w:rPr>
        <w:t>    </w:t>
      </w:r>
      <w:r w:rsidRPr="00403067">
        <w:rPr>
          <w:sz w:val="18"/>
          <w:szCs w:val="18"/>
        </w:rPr>
        <w:t xml:space="preserve">En återkallelse av </w:t>
      </w:r>
      <w:r>
        <w:rPr>
          <w:sz w:val="18"/>
          <w:szCs w:val="18"/>
        </w:rPr>
        <w:t xml:space="preserve">ett </w:t>
      </w:r>
      <w:r w:rsidRPr="00403067">
        <w:rPr>
          <w:sz w:val="18"/>
          <w:szCs w:val="18"/>
        </w:rPr>
        <w:t>tillstånd eller en ändring av tillståndsvillkoren påver</w:t>
      </w:r>
      <w:r w:rsidR="00BA44A8">
        <w:rPr>
          <w:sz w:val="18"/>
          <w:szCs w:val="18"/>
        </w:rPr>
        <w:softHyphen/>
      </w:r>
      <w:r w:rsidRPr="00403067">
        <w:rPr>
          <w:sz w:val="18"/>
          <w:szCs w:val="18"/>
        </w:rPr>
        <w:t xml:space="preserve">kar inte </w:t>
      </w:r>
      <w:r>
        <w:rPr>
          <w:sz w:val="18"/>
          <w:szCs w:val="18"/>
        </w:rPr>
        <w:t xml:space="preserve">en </w:t>
      </w:r>
      <w:r w:rsidRPr="00403067">
        <w:rPr>
          <w:sz w:val="18"/>
          <w:szCs w:val="18"/>
        </w:rPr>
        <w:t xml:space="preserve">skyldighet att betala ersättning för </w:t>
      </w:r>
      <w:r>
        <w:rPr>
          <w:sz w:val="18"/>
          <w:szCs w:val="18"/>
        </w:rPr>
        <w:t xml:space="preserve">ett </w:t>
      </w:r>
      <w:r w:rsidRPr="00403067">
        <w:rPr>
          <w:sz w:val="18"/>
          <w:szCs w:val="18"/>
        </w:rPr>
        <w:t xml:space="preserve">tillstånd som har </w:t>
      </w:r>
      <w:r>
        <w:rPr>
          <w:sz w:val="18"/>
          <w:szCs w:val="18"/>
        </w:rPr>
        <w:t>beviljats</w:t>
      </w:r>
      <w:r w:rsidRPr="00403067">
        <w:rPr>
          <w:sz w:val="18"/>
          <w:szCs w:val="18"/>
        </w:rPr>
        <w:t xml:space="preserve"> enligt 3 kap. 10 § eller 4 kap. 6 §, om inte något annat bestäms i samband med åter</w:t>
      </w:r>
      <w:r w:rsidR="00BA44A8">
        <w:rPr>
          <w:sz w:val="18"/>
          <w:szCs w:val="18"/>
        </w:rPr>
        <w:softHyphen/>
      </w:r>
      <w:r w:rsidRPr="00403067">
        <w:rPr>
          <w:sz w:val="18"/>
          <w:szCs w:val="18"/>
        </w:rPr>
        <w:t>kallel</w:t>
      </w:r>
      <w:r w:rsidR="00BA44A8">
        <w:rPr>
          <w:sz w:val="18"/>
          <w:szCs w:val="18"/>
        </w:rPr>
        <w:softHyphen/>
      </w:r>
      <w:r w:rsidRPr="00403067">
        <w:rPr>
          <w:sz w:val="18"/>
          <w:szCs w:val="18"/>
        </w:rPr>
        <w:t>sen eller villkorsändringen.</w:t>
      </w:r>
    </w:p>
    <w:p w14:paraId="7342ED16" w14:textId="77777777" w:rsidR="00D85371" w:rsidRPr="00403067" w:rsidRDefault="00D85371" w:rsidP="008A7E9A">
      <w:pPr>
        <w:pStyle w:val="Brdtextmedindrag"/>
        <w:ind w:firstLine="0"/>
      </w:pPr>
    </w:p>
    <w:p w14:paraId="698E626C" w14:textId="3EA42D45" w:rsidR="00D85371" w:rsidRPr="00403067" w:rsidRDefault="00D85371" w:rsidP="008A7E9A">
      <w:pPr>
        <w:pStyle w:val="Brdtext"/>
      </w:pPr>
      <w:r w:rsidRPr="00403067">
        <w:t xml:space="preserve">Paragrafen </w:t>
      </w:r>
      <w:r>
        <w:t>behandlar ersättningsskyldigheten vid en återkallelse av ett till</w:t>
      </w:r>
      <w:r>
        <w:softHyphen/>
        <w:t>stånd eller en ändring av tillståndsvillkoren i vissa fall. Den</w:t>
      </w:r>
      <w:r w:rsidRPr="00403067">
        <w:t xml:space="preserve"> motsvarar i sak 7 kap. 9 § LEK (se prop. 2002/03:110 </w:t>
      </w:r>
      <w:r w:rsidR="00EB24E6">
        <w:t>s. 3</w:t>
      </w:r>
      <w:r w:rsidRPr="00403067">
        <w:t>01 och 399). Över</w:t>
      </w:r>
      <w:r>
        <w:softHyphen/>
      </w:r>
      <w:r w:rsidRPr="00403067">
        <w:t>vägandena finns i avsnitt 20.4.</w:t>
      </w:r>
    </w:p>
    <w:p w14:paraId="1662A5C6" w14:textId="77777777" w:rsidR="00D85371" w:rsidRPr="00403067" w:rsidRDefault="00D85371" w:rsidP="008A7E9A">
      <w:pPr>
        <w:pStyle w:val="Rubrik4utannumrering"/>
      </w:pPr>
      <w:r w:rsidRPr="00403067">
        <w:t>Tillsynsåtgärder enligt vissa EU-rättsakter</w:t>
      </w:r>
    </w:p>
    <w:p w14:paraId="617E5CEB" w14:textId="77777777" w:rsidR="00D85371" w:rsidRPr="00403067" w:rsidRDefault="00D85371" w:rsidP="008A7E9A">
      <w:pPr>
        <w:pStyle w:val="Brdtext"/>
        <w:rPr>
          <w:sz w:val="18"/>
          <w:szCs w:val="18"/>
        </w:rPr>
      </w:pPr>
      <w:r w:rsidRPr="00403067">
        <w:rPr>
          <w:b/>
          <w:sz w:val="18"/>
          <w:szCs w:val="19"/>
        </w:rPr>
        <w:t>1</w:t>
      </w:r>
      <w:r>
        <w:rPr>
          <w:b/>
          <w:sz w:val="18"/>
          <w:szCs w:val="19"/>
        </w:rPr>
        <w:t>3</w:t>
      </w:r>
      <w:r w:rsidRPr="00403067">
        <w:rPr>
          <w:b/>
          <w:sz w:val="18"/>
          <w:szCs w:val="19"/>
        </w:rPr>
        <w:t> §</w:t>
      </w:r>
      <w:r w:rsidRPr="00403067">
        <w:rPr>
          <w:sz w:val="18"/>
          <w:szCs w:val="19"/>
        </w:rPr>
        <w:t>    </w:t>
      </w:r>
      <w:bookmarkStart w:id="1886" w:name="_Hlk25924048"/>
      <w:r w:rsidRPr="00403067">
        <w:rPr>
          <w:sz w:val="18"/>
          <w:szCs w:val="18"/>
        </w:rPr>
        <w:t>Tillsynsmyndigheten får meddela de förelägganden som behövs för fullgö</w:t>
      </w:r>
      <w:r>
        <w:rPr>
          <w:sz w:val="18"/>
          <w:szCs w:val="18"/>
        </w:rPr>
        <w:softHyphen/>
      </w:r>
      <w:r w:rsidRPr="00403067">
        <w:rPr>
          <w:sz w:val="18"/>
          <w:szCs w:val="18"/>
        </w:rPr>
        <w:t>rande av de skyldigheter som anges i</w:t>
      </w:r>
    </w:p>
    <w:p w14:paraId="47BF81DB" w14:textId="0816B1D2" w:rsidR="00D85371" w:rsidRPr="00403067" w:rsidRDefault="00D85371" w:rsidP="008A7E9A">
      <w:pPr>
        <w:pStyle w:val="Brdtextmedindrag"/>
        <w:rPr>
          <w:sz w:val="18"/>
          <w:szCs w:val="18"/>
        </w:rPr>
      </w:pPr>
      <w:r w:rsidRPr="00403067">
        <w:rPr>
          <w:sz w:val="18"/>
          <w:szCs w:val="18"/>
        </w:rPr>
        <w:t>1. Europaparlamentets och rådets förordning (EU) nr 531/2012 av den 13 juni</w:t>
      </w:r>
      <w:r w:rsidR="00187C4C">
        <w:rPr>
          <w:sz w:val="18"/>
          <w:szCs w:val="18"/>
        </w:rPr>
        <w:t xml:space="preserve"> </w:t>
      </w:r>
      <w:r w:rsidRPr="00403067">
        <w:rPr>
          <w:sz w:val="18"/>
          <w:szCs w:val="18"/>
        </w:rPr>
        <w:t>2012 om roaming i allmänna mobilnät i unionen och i genomfö</w:t>
      </w:r>
      <w:r w:rsidRPr="00403067">
        <w:rPr>
          <w:sz w:val="18"/>
          <w:szCs w:val="18"/>
        </w:rPr>
        <w:softHyphen/>
        <w:t>randeakter enligt samma förordning, och</w:t>
      </w:r>
    </w:p>
    <w:p w14:paraId="18E58A46" w14:textId="7E041378" w:rsidR="00D85371" w:rsidRPr="00403067" w:rsidRDefault="00D85371" w:rsidP="008A7E9A">
      <w:pPr>
        <w:pStyle w:val="Brdtextmedindrag"/>
        <w:rPr>
          <w:sz w:val="18"/>
          <w:szCs w:val="18"/>
        </w:rPr>
      </w:pPr>
      <w:r w:rsidRPr="00403067">
        <w:rPr>
          <w:sz w:val="18"/>
          <w:szCs w:val="18"/>
        </w:rPr>
        <w:t>2. artiklarna 3–5a i Europaparlamentets och rådets förordning (EU) 2015/2120 av den 25 november 2015 om åtgärder rörande en öppen internetanslutning och slut</w:t>
      </w:r>
      <w:r w:rsidRPr="00403067">
        <w:rPr>
          <w:sz w:val="18"/>
          <w:szCs w:val="18"/>
        </w:rPr>
        <w:softHyphen/>
        <w:t>kundsavgifter för reglerad kommunikation inom EU och om ändring av direk</w:t>
      </w:r>
      <w:r>
        <w:rPr>
          <w:sz w:val="18"/>
          <w:szCs w:val="18"/>
        </w:rPr>
        <w:softHyphen/>
      </w:r>
      <w:r w:rsidRPr="00403067">
        <w:rPr>
          <w:sz w:val="18"/>
          <w:szCs w:val="18"/>
        </w:rPr>
        <w:t>tiv 2002/22/EG och förordning (EU) nr 531/2012.</w:t>
      </w:r>
    </w:p>
    <w:p w14:paraId="38F65F7E" w14:textId="77777777" w:rsidR="00D85371" w:rsidRPr="00403067" w:rsidRDefault="00D85371" w:rsidP="008A7E9A">
      <w:pPr>
        <w:pStyle w:val="Brdtextmedindrag"/>
        <w:rPr>
          <w:sz w:val="18"/>
          <w:szCs w:val="18"/>
        </w:rPr>
      </w:pPr>
      <w:r w:rsidRPr="00403067">
        <w:rPr>
          <w:sz w:val="18"/>
          <w:szCs w:val="18"/>
        </w:rPr>
        <w:lastRenderedPageBreak/>
        <w:t>Tillsynsmyndigheten får förelägga den som bedriver verksamhet som om</w:t>
      </w:r>
      <w:r w:rsidRPr="00403067">
        <w:rPr>
          <w:sz w:val="18"/>
          <w:szCs w:val="18"/>
        </w:rPr>
        <w:softHyphen/>
        <w:t xml:space="preserve">fattas av </w:t>
      </w:r>
      <w:r>
        <w:rPr>
          <w:sz w:val="18"/>
          <w:szCs w:val="18"/>
        </w:rPr>
        <w:t xml:space="preserve">denna </w:t>
      </w:r>
      <w:r w:rsidRPr="00403067">
        <w:rPr>
          <w:sz w:val="18"/>
          <w:szCs w:val="18"/>
        </w:rPr>
        <w:t xml:space="preserve">lag att tillhandahålla myndigheten de upplysningar </w:t>
      </w:r>
      <w:r>
        <w:rPr>
          <w:sz w:val="18"/>
          <w:szCs w:val="18"/>
        </w:rPr>
        <w:t>eller</w:t>
      </w:r>
      <w:r w:rsidRPr="00403067">
        <w:rPr>
          <w:sz w:val="18"/>
          <w:szCs w:val="18"/>
        </w:rPr>
        <w:t xml:space="preserve"> hand</w:t>
      </w:r>
      <w:r w:rsidRPr="00403067">
        <w:rPr>
          <w:sz w:val="18"/>
          <w:szCs w:val="18"/>
        </w:rPr>
        <w:softHyphen/>
        <w:t>lingar som behövs för kontroll av att dessa rättsakter följs.</w:t>
      </w:r>
    </w:p>
    <w:p w14:paraId="5EBA4A3A" w14:textId="77777777" w:rsidR="00D85371" w:rsidRPr="00403067" w:rsidRDefault="00D85371" w:rsidP="008A7E9A">
      <w:pPr>
        <w:pStyle w:val="Brdtextmedindrag"/>
        <w:rPr>
          <w:sz w:val="18"/>
          <w:szCs w:val="18"/>
        </w:rPr>
      </w:pPr>
      <w:r>
        <w:rPr>
          <w:sz w:val="18"/>
          <w:szCs w:val="18"/>
        </w:rPr>
        <w:t>Ett föreläggande enligt första eller andra stycket</w:t>
      </w:r>
      <w:r w:rsidRPr="00403067">
        <w:rPr>
          <w:sz w:val="18"/>
          <w:szCs w:val="18"/>
        </w:rPr>
        <w:t xml:space="preserve"> får förenas med vite.</w:t>
      </w:r>
      <w:bookmarkEnd w:id="1886"/>
    </w:p>
    <w:p w14:paraId="2BBE6AAA" w14:textId="77777777" w:rsidR="00D85371" w:rsidRPr="00403067" w:rsidRDefault="00D85371" w:rsidP="008A7E9A">
      <w:pPr>
        <w:pStyle w:val="Brdtext"/>
      </w:pPr>
    </w:p>
    <w:p w14:paraId="430EBC32" w14:textId="7B8C3E26" w:rsidR="00D85371" w:rsidRDefault="00D85371" w:rsidP="008A7E9A">
      <w:pPr>
        <w:pStyle w:val="Brdtext"/>
      </w:pPr>
      <w:r w:rsidRPr="00403067">
        <w:t xml:space="preserve">Paragrafen ger tillsynsmyndigheten rätt att vidta tillsynsåtgärder enligt vissa EU-rättsakter. Den kompletterar artikel 18 i roamingförordningen (EU) nr 531/2012 och artikel 6 i TSM-förordningen (EU) 2015/2120. Paragrafen motsvarar i sak 7 kap. 3 § första stycket 6 och andra stycket och 3 a § LEK (se </w:t>
      </w:r>
      <w:r w:rsidRPr="00595BD2">
        <w:t xml:space="preserve">prop. 2002/03:110 </w:t>
      </w:r>
      <w:r w:rsidR="00EB24E6">
        <w:t>s. 2</w:t>
      </w:r>
      <w:r w:rsidRPr="00595BD2">
        <w:t xml:space="preserve">98 f. och 398, </w:t>
      </w:r>
      <w:r w:rsidRPr="00403067">
        <w:t>prop.</w:t>
      </w:r>
      <w:r>
        <w:t xml:space="preserve"> </w:t>
      </w:r>
      <w:r w:rsidRPr="00403067">
        <w:t>2007/08:1, utg.</w:t>
      </w:r>
      <w:r w:rsidR="003C1401">
        <w:t> </w:t>
      </w:r>
      <w:r w:rsidRPr="00403067">
        <w:t xml:space="preserve">omr. 22, </w:t>
      </w:r>
      <w:r w:rsidR="00EB24E6">
        <w:t>s. 1</w:t>
      </w:r>
      <w:r w:rsidRPr="00403067">
        <w:t>22 f., prop.</w:t>
      </w:r>
      <w:r>
        <w:t xml:space="preserve"> </w:t>
      </w:r>
      <w:r w:rsidRPr="00403067">
        <w:t xml:space="preserve">2010/11:115 </w:t>
      </w:r>
      <w:r w:rsidR="00EB24E6">
        <w:t>s. 1</w:t>
      </w:r>
      <w:r w:rsidRPr="00403067">
        <w:t>45 och 184 f., prop.</w:t>
      </w:r>
      <w:r>
        <w:t xml:space="preserve"> </w:t>
      </w:r>
      <w:r w:rsidRPr="00403067">
        <w:t>2012/</w:t>
      </w:r>
      <w:r w:rsidR="003C1401">
        <w:t xml:space="preserve"> </w:t>
      </w:r>
      <w:r w:rsidRPr="00403067">
        <w:t xml:space="preserve">13:37 </w:t>
      </w:r>
      <w:r w:rsidR="00EB24E6">
        <w:t>s. 7</w:t>
      </w:r>
      <w:r w:rsidRPr="00403067">
        <w:t> f., prop.</w:t>
      </w:r>
      <w:r>
        <w:t xml:space="preserve"> </w:t>
      </w:r>
      <w:r w:rsidRPr="00403067">
        <w:t xml:space="preserve">2013/14:72 </w:t>
      </w:r>
      <w:r w:rsidR="00EB24E6">
        <w:t>s. 3</w:t>
      </w:r>
      <w:r w:rsidRPr="00403067">
        <w:t>0 f. och 36, prop.</w:t>
      </w:r>
      <w:r>
        <w:t xml:space="preserve"> </w:t>
      </w:r>
      <w:r w:rsidRPr="00403067">
        <w:t xml:space="preserve">2015/16:92 </w:t>
      </w:r>
      <w:r w:rsidR="00EB24E6">
        <w:t>s. 1</w:t>
      </w:r>
      <w:r w:rsidRPr="00403067">
        <w:t>0 f. och</w:t>
      </w:r>
      <w:r w:rsidR="003C1401">
        <w:t xml:space="preserve"> </w:t>
      </w:r>
      <w:r w:rsidRPr="00403067">
        <w:t>13 och prop.</w:t>
      </w:r>
      <w:r>
        <w:t xml:space="preserve"> </w:t>
      </w:r>
      <w:r w:rsidRPr="00403067">
        <w:t xml:space="preserve">2018/19:41 </w:t>
      </w:r>
      <w:r w:rsidR="00EB24E6">
        <w:t>s. 1</w:t>
      </w:r>
      <w:r w:rsidRPr="00403067">
        <w:t>1 f. och 18). Övervägandena finns i av</w:t>
      </w:r>
      <w:r w:rsidR="003C1401">
        <w:softHyphen/>
      </w:r>
      <w:r w:rsidRPr="00403067">
        <w:t>snitt 20.5.</w:t>
      </w:r>
    </w:p>
    <w:p w14:paraId="2756AC19" w14:textId="77777777" w:rsidR="00D85371" w:rsidRPr="00595BD2" w:rsidRDefault="00D85371" w:rsidP="008A7E9A">
      <w:pPr>
        <w:pStyle w:val="Brdtextmedindrag"/>
      </w:pPr>
      <w:r w:rsidRPr="00595BD2">
        <w:t>Som anges i kommentaren till 6</w:t>
      </w:r>
      <w:r>
        <w:t> </w:t>
      </w:r>
      <w:r w:rsidRPr="00595BD2">
        <w:t>§ kan ett föreläggande innebära en skyldighet att göra något eller ett förbud.</w:t>
      </w:r>
    </w:p>
    <w:p w14:paraId="4314FE11" w14:textId="77777777" w:rsidR="00D85371" w:rsidRPr="00403067" w:rsidRDefault="00D85371" w:rsidP="008A7E9A">
      <w:pPr>
        <w:pStyle w:val="Brdtextmedindrag"/>
      </w:pPr>
      <w:r w:rsidRPr="00403067">
        <w:t xml:space="preserve">Hänvisningen till roamingförordningen i </w:t>
      </w:r>
      <w:r w:rsidRPr="00403067">
        <w:rPr>
          <w:i/>
          <w:iCs/>
        </w:rPr>
        <w:t xml:space="preserve">första stycket </w:t>
      </w:r>
      <w:r>
        <w:rPr>
          <w:i/>
          <w:iCs/>
        </w:rPr>
        <w:t xml:space="preserve">punkten </w:t>
      </w:r>
      <w:r w:rsidRPr="00403067">
        <w:rPr>
          <w:i/>
          <w:iCs/>
        </w:rPr>
        <w:t>1</w:t>
      </w:r>
      <w:r w:rsidRPr="00403067">
        <w:t xml:space="preserve"> ändras så att den inte avser en viss angiven lydelse utan den vid varje tidpunkt gällande lydelsen (s.k. dynamisk hänvisning).</w:t>
      </w:r>
    </w:p>
    <w:p w14:paraId="1763BADA" w14:textId="77777777" w:rsidR="00D85371" w:rsidRPr="00403067" w:rsidRDefault="00D85371" w:rsidP="008A7E9A">
      <w:pPr>
        <w:pStyle w:val="Rubrik4utannumrering"/>
      </w:pPr>
      <w:r w:rsidRPr="00403067">
        <w:t>Lösning av tvister</w:t>
      </w:r>
    </w:p>
    <w:p w14:paraId="68040D84" w14:textId="77777777" w:rsidR="00D85371" w:rsidRPr="00403067" w:rsidRDefault="00D85371" w:rsidP="008A7E9A">
      <w:pPr>
        <w:pStyle w:val="Brdtext"/>
        <w:rPr>
          <w:sz w:val="18"/>
          <w:szCs w:val="18"/>
        </w:rPr>
      </w:pPr>
      <w:r w:rsidRPr="00403067">
        <w:rPr>
          <w:b/>
          <w:sz w:val="18"/>
          <w:szCs w:val="18"/>
        </w:rPr>
        <w:t>1</w:t>
      </w:r>
      <w:r>
        <w:rPr>
          <w:b/>
          <w:sz w:val="18"/>
          <w:szCs w:val="18"/>
        </w:rPr>
        <w:t>4</w:t>
      </w:r>
      <w:r w:rsidRPr="00403067">
        <w:rPr>
          <w:b/>
          <w:sz w:val="18"/>
          <w:szCs w:val="18"/>
        </w:rPr>
        <w:t> §</w:t>
      </w:r>
      <w:r w:rsidRPr="00403067">
        <w:rPr>
          <w:sz w:val="18"/>
          <w:szCs w:val="18"/>
        </w:rPr>
        <w:t>    Uppkommer det en tvist mellan dem som tillhandahåller elektro</w:t>
      </w:r>
      <w:r w:rsidRPr="00403067">
        <w:rPr>
          <w:sz w:val="18"/>
          <w:szCs w:val="18"/>
        </w:rPr>
        <w:softHyphen/>
        <w:t xml:space="preserve">niska kommunikationsnät eller </w:t>
      </w:r>
      <w:r>
        <w:rPr>
          <w:sz w:val="18"/>
          <w:szCs w:val="18"/>
        </w:rPr>
        <w:t xml:space="preserve">elektroniska </w:t>
      </w:r>
      <w:r w:rsidRPr="00403067">
        <w:rPr>
          <w:sz w:val="18"/>
          <w:szCs w:val="18"/>
        </w:rPr>
        <w:t>kommunikationstjänster eller tillhörande tjänster, eller mellan en sådan aktör och ett företag som drar nytta av en skyldighet i fråga om samtrafik eller andra former av tillträde eller som till</w:t>
      </w:r>
      <w:r w:rsidRPr="00403067">
        <w:rPr>
          <w:sz w:val="18"/>
          <w:szCs w:val="18"/>
        </w:rPr>
        <w:softHyphen/>
        <w:t>handa</w:t>
      </w:r>
      <w:r w:rsidRPr="00403067">
        <w:rPr>
          <w:sz w:val="18"/>
          <w:szCs w:val="18"/>
        </w:rPr>
        <w:softHyphen/>
        <w:t>håller tillhörande faciliteter, får en part hänskjuta tvisten för avgörande av tillsyns</w:t>
      </w:r>
      <w:r w:rsidRPr="00403067">
        <w:rPr>
          <w:sz w:val="18"/>
          <w:szCs w:val="18"/>
        </w:rPr>
        <w:softHyphen/>
        <w:t>myn</w:t>
      </w:r>
      <w:r>
        <w:rPr>
          <w:sz w:val="18"/>
          <w:szCs w:val="18"/>
        </w:rPr>
        <w:softHyphen/>
      </w:r>
      <w:r w:rsidRPr="00403067">
        <w:rPr>
          <w:sz w:val="18"/>
          <w:szCs w:val="18"/>
        </w:rPr>
        <w:t>digheten, om</w:t>
      </w:r>
    </w:p>
    <w:p w14:paraId="7E87765D" w14:textId="77777777" w:rsidR="00D85371" w:rsidRPr="00403067" w:rsidRDefault="00D85371" w:rsidP="008A7E9A">
      <w:pPr>
        <w:pStyle w:val="Brdtextmedindrag"/>
        <w:rPr>
          <w:sz w:val="18"/>
          <w:szCs w:val="18"/>
        </w:rPr>
      </w:pPr>
      <w:r w:rsidRPr="00403067">
        <w:rPr>
          <w:sz w:val="18"/>
          <w:szCs w:val="18"/>
        </w:rPr>
        <w:t>1. tvisten har samband med skyldigheter som följer av</w:t>
      </w:r>
    </w:p>
    <w:p w14:paraId="2DD4BFD4" w14:textId="77777777" w:rsidR="00D85371" w:rsidRPr="00403067" w:rsidRDefault="00D85371" w:rsidP="008A7E9A">
      <w:pPr>
        <w:pStyle w:val="Brdtextmedindrag"/>
        <w:rPr>
          <w:sz w:val="18"/>
          <w:szCs w:val="18"/>
        </w:rPr>
      </w:pPr>
      <w:r w:rsidRPr="00403067">
        <w:rPr>
          <w:sz w:val="18"/>
          <w:szCs w:val="18"/>
        </w:rPr>
        <w:t>a) denna lag,</w:t>
      </w:r>
    </w:p>
    <w:p w14:paraId="55CFED2C" w14:textId="77777777" w:rsidR="00D85371" w:rsidRPr="00403067" w:rsidRDefault="00D85371" w:rsidP="008A7E9A">
      <w:pPr>
        <w:pStyle w:val="Brdtextmedindrag"/>
        <w:rPr>
          <w:sz w:val="18"/>
          <w:szCs w:val="18"/>
        </w:rPr>
      </w:pPr>
      <w:r w:rsidRPr="00403067">
        <w:rPr>
          <w:sz w:val="18"/>
          <w:szCs w:val="18"/>
        </w:rPr>
        <w:t>b) beslut om skyldigheter, åtaganden eller villkor som har meddelats med stöd av lagen,</w:t>
      </w:r>
    </w:p>
    <w:p w14:paraId="24CAA3ED" w14:textId="77777777" w:rsidR="00D85371" w:rsidRPr="00403067" w:rsidRDefault="00D85371" w:rsidP="008A7E9A">
      <w:pPr>
        <w:pStyle w:val="Brdtextmedindrag"/>
        <w:rPr>
          <w:sz w:val="18"/>
          <w:szCs w:val="18"/>
        </w:rPr>
      </w:pPr>
      <w:r w:rsidRPr="00403067">
        <w:rPr>
          <w:sz w:val="18"/>
          <w:szCs w:val="18"/>
        </w:rPr>
        <w:t>c) föreskrifter som har medde</w:t>
      </w:r>
      <w:r w:rsidRPr="00403067">
        <w:rPr>
          <w:sz w:val="18"/>
          <w:szCs w:val="18"/>
        </w:rPr>
        <w:softHyphen/>
        <w:t>lats i anslutning till lagen, eller</w:t>
      </w:r>
    </w:p>
    <w:p w14:paraId="0CFF8701" w14:textId="77777777" w:rsidR="00D85371" w:rsidRPr="00403067" w:rsidRDefault="00D85371" w:rsidP="008A7E9A">
      <w:pPr>
        <w:pStyle w:val="Brdtextmedindrag"/>
        <w:rPr>
          <w:sz w:val="18"/>
          <w:szCs w:val="18"/>
        </w:rPr>
      </w:pPr>
      <w:r w:rsidRPr="00403067">
        <w:rPr>
          <w:sz w:val="18"/>
          <w:szCs w:val="18"/>
        </w:rPr>
        <w:t>d) rättsakter som avses i 1 § andra stycket eller 1</w:t>
      </w:r>
      <w:r>
        <w:rPr>
          <w:sz w:val="18"/>
          <w:szCs w:val="18"/>
        </w:rPr>
        <w:t>3</w:t>
      </w:r>
      <w:r w:rsidRPr="00403067">
        <w:rPr>
          <w:sz w:val="18"/>
          <w:szCs w:val="18"/>
        </w:rPr>
        <w:t> § första stycket 1, eller</w:t>
      </w:r>
    </w:p>
    <w:p w14:paraId="41EAE4EA" w14:textId="77777777" w:rsidR="00D85371" w:rsidRPr="00403067" w:rsidRDefault="00D85371" w:rsidP="008A7E9A">
      <w:pPr>
        <w:pStyle w:val="Brdtextmedindrag"/>
        <w:rPr>
          <w:sz w:val="18"/>
          <w:szCs w:val="18"/>
        </w:rPr>
      </w:pPr>
      <w:r w:rsidRPr="00403067">
        <w:rPr>
          <w:sz w:val="18"/>
          <w:szCs w:val="18"/>
        </w:rPr>
        <w:t>2. tvisten i övrigt rör villkor för samtrafik eller andra former av tillträde.</w:t>
      </w:r>
    </w:p>
    <w:p w14:paraId="6B5CBDA5" w14:textId="77777777" w:rsidR="00D85371" w:rsidRPr="00403067" w:rsidRDefault="00D85371" w:rsidP="008A7E9A">
      <w:pPr>
        <w:pStyle w:val="Brdtextmedindrag"/>
        <w:rPr>
          <w:sz w:val="18"/>
          <w:szCs w:val="18"/>
        </w:rPr>
      </w:pPr>
      <w:bookmarkStart w:id="1887" w:name="_Hlk69895058"/>
      <w:r w:rsidRPr="00403067">
        <w:rPr>
          <w:sz w:val="18"/>
          <w:szCs w:val="18"/>
        </w:rPr>
        <w:t>Om en överenskommelse om tillträde enligt 5 kap. 31 eller 4</w:t>
      </w:r>
      <w:r>
        <w:rPr>
          <w:sz w:val="18"/>
          <w:szCs w:val="18"/>
        </w:rPr>
        <w:t>4</w:t>
      </w:r>
      <w:r w:rsidRPr="00403067">
        <w:rPr>
          <w:sz w:val="18"/>
          <w:szCs w:val="18"/>
        </w:rPr>
        <w:t xml:space="preserve"> § inte har nåtts inom två månader från det att en begäran har </w:t>
      </w:r>
      <w:r>
        <w:rPr>
          <w:sz w:val="18"/>
          <w:szCs w:val="18"/>
        </w:rPr>
        <w:t>tagits emot,</w:t>
      </w:r>
      <w:r w:rsidRPr="00403067">
        <w:rPr>
          <w:sz w:val="18"/>
          <w:szCs w:val="18"/>
        </w:rPr>
        <w:t xml:space="preserve"> får en part hänskjuta tvisten för avgörande av tillsynsmyndigheten.</w:t>
      </w:r>
      <w:bookmarkEnd w:id="1887"/>
    </w:p>
    <w:p w14:paraId="5FE45E92" w14:textId="77777777" w:rsidR="00D85371" w:rsidRPr="00403067" w:rsidRDefault="00D85371" w:rsidP="008A7E9A">
      <w:pPr>
        <w:pStyle w:val="Brdtext"/>
      </w:pPr>
    </w:p>
    <w:p w14:paraId="570CFC27" w14:textId="32851245" w:rsidR="00D85371" w:rsidRPr="00403067" w:rsidRDefault="00D85371" w:rsidP="008A7E9A">
      <w:pPr>
        <w:pStyle w:val="Brdtext"/>
      </w:pPr>
      <w:r w:rsidRPr="00403067">
        <w:t xml:space="preserve">Paragrafen ger </w:t>
      </w:r>
      <w:r>
        <w:t>en möjlighet att låta</w:t>
      </w:r>
      <w:r w:rsidRPr="00403067">
        <w:t xml:space="preserve"> tillsynsmyndigheten lösa vissa tvister. Den motsvarar i huvudsak 7 kap. 10 §</w:t>
      </w:r>
      <w:r>
        <w:t xml:space="preserve"> första stycket</w:t>
      </w:r>
      <w:r w:rsidRPr="00403067">
        <w:t xml:space="preserve"> LEK (se prop.</w:t>
      </w:r>
      <w:r w:rsidR="006251A7">
        <w:t xml:space="preserve"> </w:t>
      </w:r>
      <w:r w:rsidRPr="00403067">
        <w:t>2002/03:110 </w:t>
      </w:r>
      <w:r w:rsidR="00EB24E6">
        <w:t>s. 3</w:t>
      </w:r>
      <w:r w:rsidRPr="00403067">
        <w:t xml:space="preserve">01 f. och 399 f., prop. 2007/08:1, utg. omr. 22, </w:t>
      </w:r>
      <w:r w:rsidR="00EB24E6">
        <w:t>s. 1</w:t>
      </w:r>
      <w:r w:rsidRPr="00403067">
        <w:t xml:space="preserve">22 f., prop. 2008/09:159 </w:t>
      </w:r>
      <w:r w:rsidR="00EB24E6">
        <w:t>s. 1</w:t>
      </w:r>
      <w:r w:rsidRPr="00403067">
        <w:t>6 f. och</w:t>
      </w:r>
      <w:r w:rsidR="006251A7">
        <w:t xml:space="preserve"> </w:t>
      </w:r>
      <w:r w:rsidRPr="00403067">
        <w:t xml:space="preserve">21, prop. 2009/10:193 </w:t>
      </w:r>
      <w:r w:rsidR="00EB24E6">
        <w:t>s. 8</w:t>
      </w:r>
      <w:r w:rsidRPr="00403067">
        <w:t>1 f. och</w:t>
      </w:r>
      <w:r w:rsidR="006251A7">
        <w:t xml:space="preserve"> </w:t>
      </w:r>
      <w:r w:rsidRPr="00403067">
        <w:t xml:space="preserve">96, bet. 2009/10:TU18 </w:t>
      </w:r>
      <w:r w:rsidR="00EB24E6">
        <w:t>s. 2</w:t>
      </w:r>
      <w:r w:rsidRPr="00403067">
        <w:t xml:space="preserve">4 f., prop. 2010/11:115 </w:t>
      </w:r>
      <w:r w:rsidR="00EB24E6">
        <w:t>s. 1</w:t>
      </w:r>
      <w:r w:rsidRPr="00403067">
        <w:t>41 f. och 188 f., prop.</w:t>
      </w:r>
      <w:r w:rsidR="006251A7">
        <w:t xml:space="preserve"> </w:t>
      </w:r>
      <w:r w:rsidRPr="00403067">
        <w:t xml:space="preserve">2012/13:37 </w:t>
      </w:r>
      <w:r w:rsidR="00EB24E6">
        <w:t>s. 6</w:t>
      </w:r>
      <w:r w:rsidRPr="00403067">
        <w:t xml:space="preserve"> f., prop. 2013/14:72 </w:t>
      </w:r>
      <w:r w:rsidR="00EB24E6">
        <w:t>s. 2</w:t>
      </w:r>
      <w:r w:rsidRPr="00403067">
        <w:t>9 f. och 36 och prop. 2015/</w:t>
      </w:r>
      <w:r>
        <w:t xml:space="preserve"> </w:t>
      </w:r>
      <w:r w:rsidRPr="00403067">
        <w:t xml:space="preserve">16:92 </w:t>
      </w:r>
      <w:r w:rsidR="00EB24E6">
        <w:t>s. 9</w:t>
      </w:r>
      <w:r w:rsidRPr="00403067">
        <w:t> f. och 14</w:t>
      </w:r>
      <w:r>
        <w:t>)</w:t>
      </w:r>
      <w:r w:rsidRPr="00403067">
        <w:t>. Para</w:t>
      </w:r>
      <w:r w:rsidRPr="00403067">
        <w:softHyphen/>
        <w:t>graf</w:t>
      </w:r>
      <w:r w:rsidRPr="00403067">
        <w:softHyphen/>
        <w:t>en genom</w:t>
      </w:r>
      <w:r w:rsidRPr="00403067">
        <w:softHyphen/>
        <w:t>för artikel 26.1 första meningen i EU-direktivet. Över</w:t>
      </w:r>
      <w:r w:rsidRPr="00403067">
        <w:softHyphen/>
        <w:t>vägandena finns i avsnitt 20.6.</w:t>
      </w:r>
    </w:p>
    <w:p w14:paraId="28323A56" w14:textId="77777777" w:rsidR="00D85371" w:rsidRPr="00403067" w:rsidRDefault="00D85371" w:rsidP="008A7E9A">
      <w:pPr>
        <w:pStyle w:val="Brdtextmedindrag"/>
      </w:pPr>
      <w:r w:rsidRPr="00403067">
        <w:t xml:space="preserve">I </w:t>
      </w:r>
      <w:r w:rsidRPr="00403067">
        <w:rPr>
          <w:i/>
        </w:rPr>
        <w:t xml:space="preserve">första stycket </w:t>
      </w:r>
      <w:r w:rsidRPr="00403067">
        <w:t xml:space="preserve">läggs </w:t>
      </w:r>
      <w:r>
        <w:t xml:space="preserve">det </w:t>
      </w:r>
      <w:r w:rsidRPr="00403067">
        <w:t>till att tvistlösning kan ske även mellan företag som till</w:t>
      </w:r>
      <w:r w:rsidRPr="00403067">
        <w:softHyphen/>
        <w:t xml:space="preserve">handahåller elektroniska kommunikationsnät eller </w:t>
      </w:r>
      <w:r>
        <w:t xml:space="preserve">elektroniska </w:t>
      </w:r>
      <w:r w:rsidRPr="00403067">
        <w:t>kommunikations</w:t>
      </w:r>
      <w:r w:rsidRPr="00403067">
        <w:softHyphen/>
        <w:t>tjänster eller tillhörande tjänster och företag som till</w:t>
      </w:r>
      <w:r>
        <w:softHyphen/>
      </w:r>
      <w:r w:rsidRPr="00403067">
        <w:t>handahåller tillhöran</w:t>
      </w:r>
      <w:r w:rsidRPr="00403067">
        <w:softHyphen/>
        <w:t>de faciliteter. Vad som avses med tillhörande facili</w:t>
      </w:r>
      <w:r>
        <w:softHyphen/>
      </w:r>
      <w:r w:rsidRPr="00403067">
        <w:t>teter definieras i 1 kap.</w:t>
      </w:r>
      <w:r>
        <w:t> </w:t>
      </w:r>
      <w:r w:rsidRPr="00403067">
        <w:t>7 §. Eftersom tillsynen enligt 1 § även omfattar beslut om åtaganden som har meddelats med stöd av lagen</w:t>
      </w:r>
      <w:r>
        <w:t>,</w:t>
      </w:r>
      <w:r w:rsidRPr="00403067">
        <w:t xml:space="preserve"> läggs sådana </w:t>
      </w:r>
      <w:r w:rsidRPr="00403067">
        <w:lastRenderedPageBreak/>
        <w:t>beslut till. Uttrycket i anslutning till lagen används för att klargöra att hänvisningen avser såväl föreskrifter som har meddelats med direkt eller in</w:t>
      </w:r>
      <w:r w:rsidRPr="00403067">
        <w:softHyphen/>
        <w:t>direkt stöd av lagen som föreskrifter som har meddelats med stöd av 8 kap. 7 § regeringsformen.</w:t>
      </w:r>
    </w:p>
    <w:p w14:paraId="29F4CABD" w14:textId="11C0C044" w:rsidR="00D85371" w:rsidRPr="00403067" w:rsidRDefault="00D85371" w:rsidP="008A7E9A">
      <w:pPr>
        <w:pStyle w:val="Brdtextmedindrag"/>
      </w:pPr>
      <w:r w:rsidRPr="00403067">
        <w:rPr>
          <w:i/>
        </w:rPr>
        <w:t>Andra stycket</w:t>
      </w:r>
      <w:r w:rsidRPr="00403067">
        <w:t xml:space="preserve"> är delvis nytt. Som </w:t>
      </w:r>
      <w:r w:rsidRPr="00BE430D">
        <w:t>hittills</w:t>
      </w:r>
      <w:r w:rsidRPr="00403067" w:rsidDel="00BE430D">
        <w:t xml:space="preserve"> </w:t>
      </w:r>
      <w:r w:rsidRPr="00403067">
        <w:t>kan tvistlösning begäras om en överenskommelse om tillträde till fysisk infra</w:t>
      </w:r>
      <w:r w:rsidRPr="00403067">
        <w:softHyphen/>
        <w:t>struktur för elektronisk kommunikation i en byggnad för anlägg</w:t>
      </w:r>
      <w:r>
        <w:t>ande</w:t>
      </w:r>
      <w:r w:rsidRPr="00403067">
        <w:t xml:space="preserve"> av ett bred</w:t>
      </w:r>
      <w:r w:rsidRPr="00403067">
        <w:softHyphen/>
        <w:t>bands</w:t>
      </w:r>
      <w:r w:rsidRPr="00403067">
        <w:softHyphen/>
        <w:t xml:space="preserve">nät inte har nåtts inom två månader (se prop. 2015/16:73 </w:t>
      </w:r>
      <w:r w:rsidR="00EB24E6">
        <w:t>s. 8</w:t>
      </w:r>
      <w:r w:rsidRPr="00403067">
        <w:t>5 och 129 f.). Sådant tillträde regleras i 5 kap. 31 §</w:t>
      </w:r>
      <w:r>
        <w:t>.</w:t>
      </w:r>
    </w:p>
    <w:p w14:paraId="2F1271CE" w14:textId="77777777" w:rsidR="00D85371" w:rsidRPr="00403067" w:rsidRDefault="00D85371" w:rsidP="008A7E9A">
      <w:pPr>
        <w:pStyle w:val="Brdtextmedindrag"/>
      </w:pPr>
      <w:r w:rsidRPr="00403067">
        <w:t>Därutöver införs</w:t>
      </w:r>
      <w:r w:rsidRPr="00403067" w:rsidDel="00131DB8">
        <w:t xml:space="preserve"> </w:t>
      </w:r>
      <w:r w:rsidRPr="00403067">
        <w:t>en möjlighet till tvistlösning i fråga om tillträde till byggnader, anläggningar och annan egendom som är tekniskt lämpliga för installation av trådlösa accesspunkter med kort räck</w:t>
      </w:r>
      <w:r w:rsidRPr="00403067">
        <w:softHyphen/>
        <w:t>vidd eller som behövs för att ansluta sådana accesspunkter till ett stamnät enligt 5 kap. 4</w:t>
      </w:r>
      <w:r>
        <w:t>4</w:t>
      </w:r>
      <w:r w:rsidRPr="00403067">
        <w:t> §, se författningskommentaren till den paragrafen.</w:t>
      </w:r>
    </w:p>
    <w:p w14:paraId="71A4A7B3" w14:textId="77777777" w:rsidR="00D85371" w:rsidRPr="00403067" w:rsidRDefault="00D85371" w:rsidP="008A7E9A">
      <w:pPr>
        <w:pStyle w:val="Brdtextmedindrag"/>
      </w:pPr>
      <w:r w:rsidRPr="00403067">
        <w:t xml:space="preserve">Båda parter får begära tvistlösning. Med </w:t>
      </w:r>
      <w:r>
        <w:t>en</w:t>
      </w:r>
      <w:r w:rsidRPr="00403067">
        <w:t xml:space="preserve"> överenskommelse om till</w:t>
      </w:r>
      <w:r>
        <w:softHyphen/>
      </w:r>
      <w:r w:rsidRPr="00403067">
        <w:t>träde avses att parterna ska vara överens om villkoren för tillträdet. Därmed kan den som i och för sig har fått tillträde, men som anser att de villkor som har satts upp inte är rättvisa och rimliga, begära tvistlösning.</w:t>
      </w:r>
    </w:p>
    <w:p w14:paraId="54C28340" w14:textId="77777777" w:rsidR="00D85371" w:rsidRPr="00D4149E" w:rsidRDefault="00D85371" w:rsidP="008A7E9A">
      <w:pPr>
        <w:pStyle w:val="Brdtextmedindrag"/>
        <w:ind w:firstLine="0"/>
      </w:pPr>
    </w:p>
    <w:p w14:paraId="45320697" w14:textId="77777777" w:rsidR="00D85371" w:rsidRPr="00403067" w:rsidRDefault="00D85371" w:rsidP="008A7E9A">
      <w:pPr>
        <w:pStyle w:val="Brdtext"/>
        <w:rPr>
          <w:sz w:val="18"/>
          <w:szCs w:val="18"/>
        </w:rPr>
      </w:pPr>
      <w:r w:rsidRPr="00403067">
        <w:rPr>
          <w:b/>
          <w:sz w:val="18"/>
          <w:szCs w:val="18"/>
        </w:rPr>
        <w:t>1</w:t>
      </w:r>
      <w:r>
        <w:rPr>
          <w:b/>
          <w:sz w:val="18"/>
          <w:szCs w:val="18"/>
        </w:rPr>
        <w:t>5</w:t>
      </w:r>
      <w:r w:rsidRPr="00403067">
        <w:rPr>
          <w:b/>
          <w:sz w:val="18"/>
          <w:szCs w:val="18"/>
        </w:rPr>
        <w:t> §</w:t>
      </w:r>
      <w:r w:rsidRPr="00403067">
        <w:rPr>
          <w:sz w:val="18"/>
          <w:szCs w:val="18"/>
        </w:rPr>
        <w:t>    Tillsynsmyndigheten får förelägga en part att tillhandahålla myn</w:t>
      </w:r>
      <w:r w:rsidRPr="00403067">
        <w:rPr>
          <w:sz w:val="18"/>
          <w:szCs w:val="18"/>
        </w:rPr>
        <w:softHyphen/>
        <w:t xml:space="preserve">digheten de uppgifter </w:t>
      </w:r>
      <w:r>
        <w:rPr>
          <w:sz w:val="18"/>
          <w:szCs w:val="18"/>
        </w:rPr>
        <w:t>eller</w:t>
      </w:r>
      <w:r w:rsidRPr="00403067">
        <w:rPr>
          <w:sz w:val="18"/>
          <w:szCs w:val="18"/>
        </w:rPr>
        <w:t xml:space="preserve"> handlingar som behövs för att en tvist en</w:t>
      </w:r>
      <w:r w:rsidRPr="00403067">
        <w:rPr>
          <w:sz w:val="18"/>
          <w:szCs w:val="18"/>
        </w:rPr>
        <w:softHyphen/>
        <w:t>ligt 1</w:t>
      </w:r>
      <w:r>
        <w:rPr>
          <w:sz w:val="18"/>
          <w:szCs w:val="18"/>
        </w:rPr>
        <w:t>4</w:t>
      </w:r>
      <w:r w:rsidRPr="00403067">
        <w:rPr>
          <w:sz w:val="18"/>
          <w:szCs w:val="18"/>
        </w:rPr>
        <w:t> §</w:t>
      </w:r>
      <w:r>
        <w:rPr>
          <w:sz w:val="18"/>
          <w:szCs w:val="18"/>
        </w:rPr>
        <w:t xml:space="preserve"> ska kunna prövas</w:t>
      </w:r>
      <w:r w:rsidRPr="00403067">
        <w:rPr>
          <w:sz w:val="18"/>
          <w:szCs w:val="18"/>
        </w:rPr>
        <w:t>.</w:t>
      </w:r>
    </w:p>
    <w:p w14:paraId="2B33AE9E" w14:textId="77777777" w:rsidR="00D85371" w:rsidRPr="00403067" w:rsidRDefault="00D85371" w:rsidP="008A7E9A">
      <w:pPr>
        <w:pStyle w:val="Brdtextmedindrag"/>
        <w:rPr>
          <w:sz w:val="18"/>
          <w:szCs w:val="18"/>
        </w:rPr>
      </w:pPr>
      <w:r w:rsidRPr="00403067">
        <w:rPr>
          <w:sz w:val="18"/>
          <w:szCs w:val="18"/>
        </w:rPr>
        <w:t>Föreläggandet får förenas med vite. Vid prövning av en ansökan om ut</w:t>
      </w:r>
      <w:r w:rsidRPr="00403067">
        <w:rPr>
          <w:sz w:val="18"/>
          <w:szCs w:val="18"/>
        </w:rPr>
        <w:softHyphen/>
        <w:t xml:space="preserve">dömande av vite </w:t>
      </w:r>
      <w:r>
        <w:rPr>
          <w:sz w:val="18"/>
          <w:szCs w:val="18"/>
        </w:rPr>
        <w:t>ska</w:t>
      </w:r>
      <w:r w:rsidRPr="00403067">
        <w:rPr>
          <w:sz w:val="18"/>
          <w:szCs w:val="18"/>
        </w:rPr>
        <w:t xml:space="preserve"> även vitets lämplighet </w:t>
      </w:r>
      <w:r>
        <w:rPr>
          <w:sz w:val="18"/>
          <w:szCs w:val="18"/>
        </w:rPr>
        <w:t>prövas</w:t>
      </w:r>
      <w:r w:rsidRPr="00403067">
        <w:rPr>
          <w:sz w:val="18"/>
          <w:szCs w:val="18"/>
        </w:rPr>
        <w:t>.</w:t>
      </w:r>
    </w:p>
    <w:p w14:paraId="78BE9C1E" w14:textId="77777777" w:rsidR="00D85371" w:rsidRPr="00403067" w:rsidRDefault="00D85371" w:rsidP="008A7E9A">
      <w:pPr>
        <w:pStyle w:val="Brdtextmedindrag"/>
        <w:ind w:firstLine="0"/>
      </w:pPr>
    </w:p>
    <w:p w14:paraId="437817FF" w14:textId="1CD9F0B7" w:rsidR="00D85371" w:rsidRPr="00403067" w:rsidRDefault="00D85371" w:rsidP="008A7E9A">
      <w:pPr>
        <w:pStyle w:val="Brdtext"/>
      </w:pPr>
      <w:r w:rsidRPr="00403067">
        <w:t>Paragrafen ger tillsynsmyndigheten befogenhet att inhämta uppgifter som behövs vid tvistlösning. Den motsvarar i sak 7 kap. 10 a § LEK (se prop.</w:t>
      </w:r>
      <w:r w:rsidR="006251A7">
        <w:t xml:space="preserve"> </w:t>
      </w:r>
      <w:r w:rsidRPr="00403067">
        <w:t xml:space="preserve">2006/07:119 </w:t>
      </w:r>
      <w:r w:rsidR="00EB24E6">
        <w:t>s. 3</w:t>
      </w:r>
      <w:r w:rsidRPr="00403067">
        <w:t>5 f. och 44). Paragrafen genomför artikel 26.1 andra meningen i EU-direktivet. Övervägandena finns i avsnitt 20.6.</w:t>
      </w:r>
    </w:p>
    <w:p w14:paraId="713D5718" w14:textId="77777777" w:rsidR="00D85371" w:rsidRPr="00403067" w:rsidRDefault="00D85371" w:rsidP="008A7E9A">
      <w:pPr>
        <w:pStyle w:val="Brdtextmedindrag"/>
      </w:pPr>
    </w:p>
    <w:p w14:paraId="59431C2B" w14:textId="537631D6" w:rsidR="00D85371" w:rsidRPr="00403067" w:rsidRDefault="00D85371" w:rsidP="008A7E9A">
      <w:pPr>
        <w:pStyle w:val="Brdtext"/>
        <w:rPr>
          <w:sz w:val="18"/>
        </w:rPr>
      </w:pPr>
      <w:r w:rsidRPr="00403067">
        <w:rPr>
          <w:b/>
          <w:sz w:val="18"/>
          <w:szCs w:val="19"/>
        </w:rPr>
        <w:t>1</w:t>
      </w:r>
      <w:r>
        <w:rPr>
          <w:b/>
          <w:sz w:val="18"/>
          <w:szCs w:val="19"/>
        </w:rPr>
        <w:t>6</w:t>
      </w:r>
      <w:r w:rsidRPr="00403067">
        <w:rPr>
          <w:b/>
          <w:sz w:val="18"/>
          <w:szCs w:val="19"/>
        </w:rPr>
        <w:t> §</w:t>
      </w:r>
      <w:r w:rsidRPr="00403067">
        <w:rPr>
          <w:sz w:val="18"/>
          <w:szCs w:val="19"/>
        </w:rPr>
        <w:t>    </w:t>
      </w:r>
      <w:r w:rsidRPr="00403067">
        <w:rPr>
          <w:sz w:val="18"/>
        </w:rPr>
        <w:t>Om en part enligt 1</w:t>
      </w:r>
      <w:r>
        <w:rPr>
          <w:sz w:val="18"/>
        </w:rPr>
        <w:t>4</w:t>
      </w:r>
      <w:r w:rsidRPr="00403067">
        <w:rPr>
          <w:sz w:val="18"/>
        </w:rPr>
        <w:t> §</w:t>
      </w:r>
      <w:r>
        <w:rPr>
          <w:sz w:val="18"/>
        </w:rPr>
        <w:t xml:space="preserve"> </w:t>
      </w:r>
      <w:r w:rsidRPr="00403067">
        <w:rPr>
          <w:sz w:val="18"/>
        </w:rPr>
        <w:t>har hänskjutit en tvist</w:t>
      </w:r>
      <w:r>
        <w:rPr>
          <w:sz w:val="18"/>
        </w:rPr>
        <w:t>,</w:t>
      </w:r>
      <w:r w:rsidRPr="00403067">
        <w:rPr>
          <w:sz w:val="18"/>
        </w:rPr>
        <w:t xml:space="preserve"> får tillsyns</w:t>
      </w:r>
      <w:r w:rsidRPr="00403067">
        <w:rPr>
          <w:sz w:val="18"/>
        </w:rPr>
        <w:softHyphen/>
        <w:t>myndigheten besluta att inte ta upp tvisten för avgörande, om det med hänsyn till den fråge</w:t>
      </w:r>
      <w:r w:rsidR="006610BA">
        <w:rPr>
          <w:sz w:val="18"/>
        </w:rPr>
        <w:softHyphen/>
      </w:r>
      <w:r w:rsidRPr="00403067">
        <w:rPr>
          <w:sz w:val="18"/>
        </w:rPr>
        <w:t xml:space="preserve">ställning som tvisten </w:t>
      </w:r>
      <w:r>
        <w:rPr>
          <w:sz w:val="18"/>
        </w:rPr>
        <w:t xml:space="preserve">har </w:t>
      </w:r>
      <w:r w:rsidRPr="00403067">
        <w:rPr>
          <w:sz w:val="18"/>
        </w:rPr>
        <w:t>aktualiserat är lämpligare att den avgörs genom en åtgärd inom ramen för den allmänna tillsynen.</w:t>
      </w:r>
    </w:p>
    <w:p w14:paraId="7E9C7F8D" w14:textId="77777777" w:rsidR="00D85371" w:rsidRPr="00403067" w:rsidRDefault="00D85371" w:rsidP="008A7E9A">
      <w:pPr>
        <w:pStyle w:val="Brdtextmedindrag"/>
        <w:rPr>
          <w:sz w:val="18"/>
        </w:rPr>
      </w:pPr>
      <w:r>
        <w:rPr>
          <w:sz w:val="18"/>
        </w:rPr>
        <w:t xml:space="preserve">Om </w:t>
      </w:r>
      <w:r w:rsidRPr="00403067">
        <w:rPr>
          <w:sz w:val="18"/>
        </w:rPr>
        <w:t xml:space="preserve">myndigheten inte </w:t>
      </w:r>
      <w:r>
        <w:rPr>
          <w:sz w:val="18"/>
        </w:rPr>
        <w:t xml:space="preserve">har </w:t>
      </w:r>
      <w:r w:rsidRPr="00403067">
        <w:rPr>
          <w:sz w:val="18"/>
        </w:rPr>
        <w:t xml:space="preserve">vidtagit någon sådan tillsynsåtgärd inom fyra månader från det att en part </w:t>
      </w:r>
      <w:r>
        <w:rPr>
          <w:sz w:val="18"/>
        </w:rPr>
        <w:t xml:space="preserve">har </w:t>
      </w:r>
      <w:r w:rsidRPr="00403067">
        <w:rPr>
          <w:sz w:val="18"/>
        </w:rPr>
        <w:t>hänskjutit tvisten, ska myndigheten på ansökan av någon av parterna pröva tvisten</w:t>
      </w:r>
      <w:r>
        <w:rPr>
          <w:sz w:val="18"/>
        </w:rPr>
        <w:t>.</w:t>
      </w:r>
    </w:p>
    <w:p w14:paraId="54D62D92" w14:textId="77777777" w:rsidR="00D85371" w:rsidRPr="00403067" w:rsidRDefault="00D85371" w:rsidP="008A7E9A">
      <w:pPr>
        <w:pStyle w:val="Brdtext"/>
      </w:pPr>
    </w:p>
    <w:p w14:paraId="379F22DD" w14:textId="4E196880" w:rsidR="00D85371" w:rsidRPr="00403067" w:rsidRDefault="00D85371" w:rsidP="008A7E9A">
      <w:pPr>
        <w:pStyle w:val="Brdtext"/>
      </w:pPr>
      <w:r w:rsidRPr="00403067">
        <w:t xml:space="preserve">Paragrafen ger tillsynsmyndigheten befogenhet att avgöra en tvist inom ramen för den allmänna tillsynen. Den motsvarar i sak 7 kap. 10 b § LEK (se prop. 2004/05:175 </w:t>
      </w:r>
      <w:r w:rsidR="00EB24E6">
        <w:t>s. 2</w:t>
      </w:r>
      <w:r w:rsidRPr="00403067">
        <w:t>82 f. och 304). Paragrafen genomför artikel</w:t>
      </w:r>
      <w:r>
        <w:t> </w:t>
      </w:r>
      <w:r w:rsidRPr="00403067">
        <w:t>26.2 i EU-direk</w:t>
      </w:r>
      <w:r w:rsidRPr="00403067">
        <w:softHyphen/>
        <w:t>tivet. Övervägandena finns i avsnitt 20.6.</w:t>
      </w:r>
    </w:p>
    <w:p w14:paraId="6F09568B" w14:textId="77777777" w:rsidR="00D85371" w:rsidRPr="00403067" w:rsidRDefault="00D85371" w:rsidP="008A7E9A">
      <w:pPr>
        <w:pStyle w:val="Brdtextmedindrag"/>
        <w:ind w:firstLine="0"/>
      </w:pPr>
    </w:p>
    <w:p w14:paraId="5449FFAA" w14:textId="77777777" w:rsidR="00D85371" w:rsidRPr="00403067" w:rsidRDefault="00D85371" w:rsidP="008A7E9A">
      <w:pPr>
        <w:pStyle w:val="Brdtext"/>
        <w:rPr>
          <w:sz w:val="18"/>
        </w:rPr>
      </w:pPr>
      <w:r w:rsidRPr="00403067">
        <w:rPr>
          <w:b/>
          <w:sz w:val="18"/>
          <w:szCs w:val="19"/>
        </w:rPr>
        <w:t>1</w:t>
      </w:r>
      <w:r>
        <w:rPr>
          <w:b/>
          <w:sz w:val="18"/>
          <w:szCs w:val="19"/>
        </w:rPr>
        <w:t>7</w:t>
      </w:r>
      <w:r w:rsidRPr="00403067">
        <w:rPr>
          <w:b/>
          <w:sz w:val="18"/>
          <w:szCs w:val="19"/>
        </w:rPr>
        <w:t> §</w:t>
      </w:r>
      <w:r w:rsidRPr="00403067">
        <w:rPr>
          <w:sz w:val="18"/>
          <w:szCs w:val="19"/>
        </w:rPr>
        <w:t>    </w:t>
      </w:r>
      <w:r w:rsidRPr="00403067">
        <w:rPr>
          <w:sz w:val="18"/>
        </w:rPr>
        <w:t xml:space="preserve">Om det med hänsyn till tvistens art är lämpligare, får tillsynsmyndigheten hänskjuta tvisten </w:t>
      </w:r>
      <w:r>
        <w:rPr>
          <w:sz w:val="18"/>
        </w:rPr>
        <w:t>till</w:t>
      </w:r>
      <w:r w:rsidRPr="00403067">
        <w:rPr>
          <w:sz w:val="18"/>
        </w:rPr>
        <w:t xml:space="preserve"> medling i stället för att ta upp </w:t>
      </w:r>
      <w:r>
        <w:rPr>
          <w:sz w:val="18"/>
        </w:rPr>
        <w:t>den</w:t>
      </w:r>
      <w:r w:rsidRPr="00403067">
        <w:rPr>
          <w:sz w:val="18"/>
        </w:rPr>
        <w:t xml:space="preserve"> till prövning eller vidta en åtgärd inom ramen för den allmänna tillsynen. Myndigheten ska i </w:t>
      </w:r>
      <w:r>
        <w:rPr>
          <w:sz w:val="18"/>
        </w:rPr>
        <w:t xml:space="preserve">ett </w:t>
      </w:r>
      <w:r w:rsidRPr="00403067">
        <w:rPr>
          <w:sz w:val="18"/>
        </w:rPr>
        <w:t>sådant fall ge parterna tillfälle att föreslå en lämplig person att vara medlare.</w:t>
      </w:r>
    </w:p>
    <w:p w14:paraId="35E20FA0" w14:textId="77777777" w:rsidR="00D85371" w:rsidRPr="00403067" w:rsidRDefault="00D85371" w:rsidP="008A7E9A">
      <w:pPr>
        <w:pStyle w:val="Brdtextmedindrag"/>
        <w:rPr>
          <w:sz w:val="18"/>
        </w:rPr>
      </w:pPr>
      <w:r>
        <w:rPr>
          <w:sz w:val="18"/>
        </w:rPr>
        <w:t>Om</w:t>
      </w:r>
      <w:r w:rsidRPr="00403067">
        <w:rPr>
          <w:sz w:val="18"/>
        </w:rPr>
        <w:t xml:space="preserve"> medling </w:t>
      </w:r>
      <w:r>
        <w:rPr>
          <w:sz w:val="18"/>
        </w:rPr>
        <w:t>har</w:t>
      </w:r>
      <w:r w:rsidRPr="00403067">
        <w:rPr>
          <w:sz w:val="18"/>
        </w:rPr>
        <w:t xml:space="preserve"> pågått i fyra månader eller avbrutits dessförinnan utan att parterna kommit överens, ska myndigheten på ansökan av någon av parterna pröva tvisten</w:t>
      </w:r>
      <w:r>
        <w:rPr>
          <w:sz w:val="18"/>
        </w:rPr>
        <w:t>.</w:t>
      </w:r>
    </w:p>
    <w:p w14:paraId="3C7E320F" w14:textId="091571B4" w:rsidR="00D85371" w:rsidRPr="00403067" w:rsidRDefault="00D85371" w:rsidP="008A7E9A">
      <w:pPr>
        <w:pStyle w:val="Brdtextmedindrag"/>
        <w:rPr>
          <w:sz w:val="18"/>
        </w:rPr>
      </w:pPr>
      <w:r w:rsidRPr="00403067">
        <w:rPr>
          <w:sz w:val="18"/>
        </w:rPr>
        <w:t>Parterna ska solidariskt betala skälig ersättning till medlare</w:t>
      </w:r>
      <w:r>
        <w:rPr>
          <w:sz w:val="18"/>
        </w:rPr>
        <w:t>n</w:t>
      </w:r>
      <w:r w:rsidRPr="00403067">
        <w:rPr>
          <w:sz w:val="18"/>
        </w:rPr>
        <w:t xml:space="preserve"> för arbete och ut</w:t>
      </w:r>
      <w:r w:rsidR="006610BA">
        <w:rPr>
          <w:sz w:val="18"/>
        </w:rPr>
        <w:softHyphen/>
      </w:r>
      <w:r w:rsidRPr="00403067">
        <w:rPr>
          <w:sz w:val="18"/>
        </w:rPr>
        <w:t>lägg.</w:t>
      </w:r>
    </w:p>
    <w:p w14:paraId="5053477C" w14:textId="77777777" w:rsidR="00D85371" w:rsidRPr="00403067" w:rsidRDefault="00D85371" w:rsidP="008A7E9A">
      <w:pPr>
        <w:pStyle w:val="Brdtext"/>
      </w:pPr>
    </w:p>
    <w:p w14:paraId="25EA3850" w14:textId="50F32922" w:rsidR="00D85371" w:rsidRPr="00403067" w:rsidRDefault="00D85371" w:rsidP="008A7E9A">
      <w:pPr>
        <w:pStyle w:val="Brdtext"/>
      </w:pPr>
      <w:r w:rsidRPr="00403067">
        <w:lastRenderedPageBreak/>
        <w:t>Paragrafen ger tillsynsmyndigheten befogenhet att hänskjuta en tvist till medling. Den motsvarar</w:t>
      </w:r>
      <w:r>
        <w:t xml:space="preserve"> i sak</w:t>
      </w:r>
      <w:r w:rsidRPr="00403067">
        <w:rPr>
          <w:i/>
        </w:rPr>
        <w:t xml:space="preserve"> </w:t>
      </w:r>
      <w:r w:rsidRPr="00403067">
        <w:t>7 kap.</w:t>
      </w:r>
      <w:r w:rsidR="006610BA">
        <w:t xml:space="preserve"> </w:t>
      </w:r>
      <w:r w:rsidRPr="00403067">
        <w:t>11</w:t>
      </w:r>
      <w:r w:rsidR="006610BA">
        <w:t xml:space="preserve"> </w:t>
      </w:r>
      <w:r w:rsidRPr="00403067">
        <w:t>och</w:t>
      </w:r>
      <w:r w:rsidR="006610BA">
        <w:t xml:space="preserve"> </w:t>
      </w:r>
      <w:r w:rsidRPr="00403067">
        <w:t>12 §§ LEK (se prop.</w:t>
      </w:r>
      <w:r>
        <w:t xml:space="preserve"> </w:t>
      </w:r>
      <w:r w:rsidRPr="00403067">
        <w:t>2002/03:</w:t>
      </w:r>
      <w:r w:rsidR="006610BA">
        <w:t xml:space="preserve"> </w:t>
      </w:r>
      <w:r w:rsidRPr="00403067">
        <w:t xml:space="preserve">110 </w:t>
      </w:r>
      <w:r w:rsidR="00EB24E6">
        <w:t>s. 3</w:t>
      </w:r>
      <w:r w:rsidRPr="00403067">
        <w:t>05 och 400). Paragrafen har stöd i artikel 26.2 i EU-direktivet. Över</w:t>
      </w:r>
      <w:r w:rsidRPr="00403067">
        <w:softHyphen/>
        <w:t>vägandena finns i avsnitt 20.6.</w:t>
      </w:r>
    </w:p>
    <w:p w14:paraId="257F2DDB" w14:textId="77777777" w:rsidR="00D85371" w:rsidRPr="00403067" w:rsidRDefault="00D85371" w:rsidP="008A7E9A">
      <w:pPr>
        <w:pStyle w:val="Brdtextmedindrag"/>
        <w:ind w:firstLine="0"/>
      </w:pPr>
    </w:p>
    <w:p w14:paraId="1B0EE767" w14:textId="77777777" w:rsidR="00D85371" w:rsidRPr="00403067" w:rsidRDefault="00D85371" w:rsidP="008A7E9A">
      <w:pPr>
        <w:pStyle w:val="Brdtext"/>
        <w:rPr>
          <w:sz w:val="18"/>
        </w:rPr>
      </w:pPr>
      <w:r w:rsidRPr="00403067">
        <w:rPr>
          <w:b/>
          <w:sz w:val="18"/>
          <w:szCs w:val="19"/>
        </w:rPr>
        <w:t>1</w:t>
      </w:r>
      <w:r>
        <w:rPr>
          <w:b/>
          <w:sz w:val="18"/>
          <w:szCs w:val="19"/>
        </w:rPr>
        <w:t>8</w:t>
      </w:r>
      <w:r w:rsidRPr="00403067">
        <w:rPr>
          <w:b/>
          <w:sz w:val="18"/>
          <w:szCs w:val="19"/>
        </w:rPr>
        <w:t> §</w:t>
      </w:r>
      <w:r w:rsidRPr="00403067">
        <w:rPr>
          <w:sz w:val="18"/>
          <w:szCs w:val="19"/>
        </w:rPr>
        <w:t>    </w:t>
      </w:r>
      <w:r w:rsidRPr="00403067">
        <w:rPr>
          <w:sz w:val="18"/>
        </w:rPr>
        <w:t>Om en tvist som enligt 1</w:t>
      </w:r>
      <w:r>
        <w:rPr>
          <w:sz w:val="18"/>
        </w:rPr>
        <w:t>4</w:t>
      </w:r>
      <w:r w:rsidRPr="00403067">
        <w:rPr>
          <w:sz w:val="18"/>
        </w:rPr>
        <w:t xml:space="preserve"> § </w:t>
      </w:r>
      <w:r>
        <w:rPr>
          <w:sz w:val="18"/>
        </w:rPr>
        <w:t>har</w:t>
      </w:r>
      <w:r w:rsidRPr="00403067">
        <w:rPr>
          <w:sz w:val="18"/>
        </w:rPr>
        <w:t xml:space="preserve"> hänskjutits till tillsynsmyndigheten också har hän</w:t>
      </w:r>
      <w:r w:rsidRPr="00403067">
        <w:rPr>
          <w:sz w:val="18"/>
        </w:rPr>
        <w:softHyphen/>
        <w:t>skjutits till en eller flera tillsynsmyndigheter i en annan stat inom Euro</w:t>
      </w:r>
      <w:r>
        <w:rPr>
          <w:sz w:val="18"/>
        </w:rPr>
        <w:softHyphen/>
      </w:r>
      <w:r w:rsidRPr="00403067">
        <w:rPr>
          <w:sz w:val="18"/>
        </w:rPr>
        <w:t>peiska unionen och tvisten påverkar handeln mellan medlemsstaterna i unionen, ska till</w:t>
      </w:r>
      <w:r w:rsidRPr="00403067">
        <w:rPr>
          <w:sz w:val="18"/>
        </w:rPr>
        <w:softHyphen/>
        <w:t>syns</w:t>
      </w:r>
      <w:r w:rsidRPr="00403067">
        <w:rPr>
          <w:sz w:val="18"/>
        </w:rPr>
        <w:softHyphen/>
        <w:t>myndigheten underrätta Berec om tvisten. När tillsyns</w:t>
      </w:r>
      <w:r>
        <w:rPr>
          <w:sz w:val="18"/>
        </w:rPr>
        <w:softHyphen/>
      </w:r>
      <w:r w:rsidRPr="00403067">
        <w:rPr>
          <w:sz w:val="18"/>
        </w:rPr>
        <w:t>myndigheten har läm</w:t>
      </w:r>
      <w:r w:rsidRPr="00403067">
        <w:rPr>
          <w:sz w:val="18"/>
        </w:rPr>
        <w:softHyphen/>
        <w:t xml:space="preserve">nat en sådan underrättelse får ärendet inte avgöras förrän Berec har yttrat sig. </w:t>
      </w:r>
      <w:r>
        <w:rPr>
          <w:sz w:val="18"/>
        </w:rPr>
        <w:t>I brådskande fall</w:t>
      </w:r>
      <w:r w:rsidRPr="00403067">
        <w:rPr>
          <w:sz w:val="18"/>
        </w:rPr>
        <w:t xml:space="preserve"> med hänsyn till intresset att trygga konkurrensen eller skydda slut</w:t>
      </w:r>
      <w:r w:rsidRPr="00403067">
        <w:rPr>
          <w:sz w:val="18"/>
        </w:rPr>
        <w:softHyphen/>
        <w:t>användarnas intressen</w:t>
      </w:r>
      <w:r>
        <w:rPr>
          <w:sz w:val="18"/>
        </w:rPr>
        <w:t>,</w:t>
      </w:r>
      <w:r w:rsidRPr="00403067">
        <w:rPr>
          <w:sz w:val="18"/>
        </w:rPr>
        <w:t xml:space="preserve"> får dock beslut meddelas att gälla till dess något annat bestäms.</w:t>
      </w:r>
    </w:p>
    <w:p w14:paraId="25D020C7" w14:textId="77777777" w:rsidR="00D85371" w:rsidRPr="00403067" w:rsidRDefault="00D85371" w:rsidP="008A7E9A">
      <w:pPr>
        <w:pStyle w:val="Brdtextmedindrag"/>
        <w:rPr>
          <w:sz w:val="18"/>
          <w:szCs w:val="19"/>
        </w:rPr>
      </w:pPr>
      <w:r w:rsidRPr="00403067">
        <w:rPr>
          <w:sz w:val="18"/>
          <w:szCs w:val="19"/>
        </w:rPr>
        <w:t xml:space="preserve">Tillsynsmyndigheten ska avgöra ärendet inom en månad från </w:t>
      </w:r>
      <w:r>
        <w:rPr>
          <w:sz w:val="18"/>
          <w:szCs w:val="19"/>
        </w:rPr>
        <w:t xml:space="preserve">det att </w:t>
      </w:r>
      <w:r w:rsidRPr="00403067">
        <w:rPr>
          <w:sz w:val="18"/>
          <w:szCs w:val="19"/>
        </w:rPr>
        <w:t xml:space="preserve">Berec </w:t>
      </w:r>
      <w:r>
        <w:rPr>
          <w:sz w:val="18"/>
          <w:szCs w:val="19"/>
        </w:rPr>
        <w:t>har yttrat sig</w:t>
      </w:r>
      <w:r w:rsidRPr="00403067">
        <w:rPr>
          <w:sz w:val="18"/>
          <w:szCs w:val="19"/>
        </w:rPr>
        <w:t xml:space="preserve"> och ska i sitt beslut beakta innehållet i yttrandet.</w:t>
      </w:r>
    </w:p>
    <w:p w14:paraId="3C863B46" w14:textId="77777777" w:rsidR="00D85371" w:rsidRPr="00403067" w:rsidRDefault="00D85371" w:rsidP="008A7E9A">
      <w:pPr>
        <w:pStyle w:val="Brdtext"/>
      </w:pPr>
    </w:p>
    <w:p w14:paraId="049CC320" w14:textId="4D6BE69E" w:rsidR="00D85371" w:rsidRPr="00403067" w:rsidRDefault="00D85371" w:rsidP="008A7E9A">
      <w:pPr>
        <w:pStyle w:val="Brdtext"/>
      </w:pPr>
      <w:r w:rsidRPr="00403067">
        <w:t xml:space="preserve">Paragrafen behandlar tvister som </w:t>
      </w:r>
      <w:r>
        <w:t xml:space="preserve">har </w:t>
      </w:r>
      <w:r w:rsidRPr="00403067">
        <w:t xml:space="preserve">hänskjutits </w:t>
      </w:r>
      <w:r>
        <w:t xml:space="preserve">till </w:t>
      </w:r>
      <w:r w:rsidRPr="00403067">
        <w:t>tillsyns</w:t>
      </w:r>
      <w:r w:rsidRPr="00403067">
        <w:softHyphen/>
        <w:t xml:space="preserve">myndigheter i olika medlemsstater inom EU. Den motsvarar delvis 7 kap. 13 § LEK (se prop. 2002/03:110 </w:t>
      </w:r>
      <w:r w:rsidR="00EB24E6">
        <w:t>s. 4</w:t>
      </w:r>
      <w:r w:rsidRPr="00403067">
        <w:t xml:space="preserve">00 och prop. 2010/11:115 </w:t>
      </w:r>
      <w:r w:rsidR="00EB24E6">
        <w:t>s. 1</w:t>
      </w:r>
      <w:r w:rsidRPr="00403067">
        <w:t>41 f. och 189). Para</w:t>
      </w:r>
      <w:r w:rsidR="006610BA">
        <w:softHyphen/>
      </w:r>
      <w:r w:rsidRPr="00403067">
        <w:t xml:space="preserve">grafen genomför artikel 27 i EU-direktivet. </w:t>
      </w:r>
      <w:r w:rsidR="00953B5B">
        <w:t xml:space="preserve">Den </w:t>
      </w:r>
      <w:r>
        <w:t xml:space="preserve">utformas efter synpunkter från </w:t>
      </w:r>
      <w:r w:rsidRPr="004E2ABB">
        <w:rPr>
          <w:i/>
          <w:iCs/>
        </w:rPr>
        <w:t>Lagrådet</w:t>
      </w:r>
      <w:r>
        <w:t xml:space="preserve">. </w:t>
      </w:r>
      <w:r w:rsidRPr="00403067">
        <w:t>Över</w:t>
      </w:r>
      <w:r w:rsidRPr="00403067">
        <w:softHyphen/>
        <w:t>vägan</w:t>
      </w:r>
      <w:r w:rsidRPr="00403067">
        <w:softHyphen/>
        <w:t>dena finns i avsnitt 20.7.</w:t>
      </w:r>
    </w:p>
    <w:p w14:paraId="0CF65C2C" w14:textId="77777777" w:rsidR="00D85371" w:rsidRPr="00403067" w:rsidDel="00A646DB" w:rsidRDefault="00D85371" w:rsidP="008A7E9A">
      <w:pPr>
        <w:pStyle w:val="Brdtextmedindrag"/>
      </w:pPr>
      <w:r w:rsidRPr="00403067">
        <w:t xml:space="preserve">För att paragrafen ska bli tillämplig krävs enligt </w:t>
      </w:r>
      <w:r w:rsidRPr="00403067">
        <w:rPr>
          <w:i/>
        </w:rPr>
        <w:t xml:space="preserve">första stycket </w:t>
      </w:r>
      <w:r w:rsidRPr="00403067">
        <w:t>att tvisten påverka</w:t>
      </w:r>
      <w:r>
        <w:t>r</w:t>
      </w:r>
      <w:r w:rsidRPr="00403067">
        <w:t xml:space="preserve"> handeln mellan medlemsstaterna. Det kan röra sig om åtgärder som skapar hinder för den inre marknaden bl.a. genom att påverka priserna för användare i andra medlemsstater eller möjligheterna att tillhandahålla gräns</w:t>
      </w:r>
      <w:r w:rsidRPr="00403067">
        <w:softHyphen/>
        <w:t>överskridande tjänster.</w:t>
      </w:r>
    </w:p>
    <w:p w14:paraId="623ACAA4" w14:textId="77777777" w:rsidR="00D85371" w:rsidRPr="00403067" w:rsidRDefault="00D85371" w:rsidP="008A7E9A">
      <w:pPr>
        <w:pStyle w:val="Brdtextmedindrag"/>
      </w:pPr>
      <w:r w:rsidRPr="00403067">
        <w:t>Berec ska normalt yttra sig inom fyra månader</w:t>
      </w:r>
      <w:r>
        <w:t>, se artikel 27.3 i EU-direktivet</w:t>
      </w:r>
      <w:r w:rsidRPr="00403067">
        <w:t>. Tillsyns</w:t>
      </w:r>
      <w:r w:rsidRPr="00403067">
        <w:softHyphen/>
        <w:t>myndig</w:t>
      </w:r>
      <w:r w:rsidRPr="00403067">
        <w:softHyphen/>
        <w:t>heten får inte avgöra ärendet förrän yttrandet har lämnats. Om det be</w:t>
      </w:r>
      <w:r w:rsidRPr="00403067">
        <w:softHyphen/>
        <w:t>hövs för att trygga konkurrensen eller skydda slut</w:t>
      </w:r>
      <w:r w:rsidRPr="00403067">
        <w:softHyphen/>
        <w:t>användarnas intressen får dock interimistiska beslut fattas.</w:t>
      </w:r>
    </w:p>
    <w:p w14:paraId="047CDA70" w14:textId="77777777" w:rsidR="00D85371" w:rsidRPr="00403067" w:rsidRDefault="00D85371" w:rsidP="008A7E9A">
      <w:pPr>
        <w:pStyle w:val="Brdtextmedindrag"/>
      </w:pPr>
      <w:r w:rsidRPr="00403067">
        <w:t xml:space="preserve">Enligt </w:t>
      </w:r>
      <w:r w:rsidRPr="00403067">
        <w:rPr>
          <w:i/>
        </w:rPr>
        <w:t xml:space="preserve">andra stycket </w:t>
      </w:r>
      <w:r w:rsidRPr="00403067">
        <w:t xml:space="preserve">ska ärendet avgöras inom en månad från </w:t>
      </w:r>
      <w:r>
        <w:t xml:space="preserve">det att </w:t>
      </w:r>
      <w:r w:rsidRPr="00403067">
        <w:t xml:space="preserve">Berec </w:t>
      </w:r>
      <w:r>
        <w:t>har yttrat sig</w:t>
      </w:r>
      <w:r w:rsidRPr="00403067">
        <w:t xml:space="preserve">. Berecs yttrande </w:t>
      </w:r>
      <w:r>
        <w:t>ska</w:t>
      </w:r>
      <w:r w:rsidRPr="00403067">
        <w:t xml:space="preserve"> beaktas i så stor utsträckning som möjligt.</w:t>
      </w:r>
    </w:p>
    <w:p w14:paraId="44D49A88" w14:textId="77777777" w:rsidR="00D85371" w:rsidRPr="00403067" w:rsidRDefault="00D85371" w:rsidP="008A7E9A">
      <w:pPr>
        <w:pStyle w:val="Rubrik3utannumrering"/>
      </w:pPr>
      <w:bookmarkStart w:id="1888" w:name="_Toc73006039"/>
      <w:r w:rsidRPr="00403067">
        <w:t>12 kap. Sanktionsavgifter</w:t>
      </w:r>
      <w:bookmarkEnd w:id="1888"/>
    </w:p>
    <w:p w14:paraId="2B3934D1" w14:textId="77777777" w:rsidR="00D85371" w:rsidRPr="00403067" w:rsidRDefault="00D85371" w:rsidP="008A7E9A">
      <w:pPr>
        <w:pStyle w:val="Brdtext"/>
      </w:pPr>
      <w:r w:rsidRPr="00403067">
        <w:t>I kapitlet finns bestämmelser om sanktionsavgifter vid vissa överträdelser av regelverket. Regleringen är ny. Den har stöd i artiklarna 29.1 och</w:t>
      </w:r>
      <w:r>
        <w:t> </w:t>
      </w:r>
      <w:r w:rsidRPr="00403067">
        <w:t>106.7 i EU-direk</w:t>
      </w:r>
      <w:r w:rsidRPr="00403067">
        <w:softHyphen/>
        <w:t>tivet. Reglerna har utformats i nära anslutning till 29–36 §§ la</w:t>
      </w:r>
      <w:r w:rsidRPr="00403067">
        <w:softHyphen/>
        <w:t>gen (2018:1174) om informationssäkerhet för samhällsviktiga och digitala tjänster.</w:t>
      </w:r>
    </w:p>
    <w:p w14:paraId="4CABEE7F" w14:textId="77777777" w:rsidR="00D85371" w:rsidRPr="00403067" w:rsidRDefault="00D85371" w:rsidP="008A7E9A">
      <w:pPr>
        <w:pStyle w:val="Brdtextmedindrag"/>
        <w:ind w:firstLine="0"/>
      </w:pPr>
    </w:p>
    <w:p w14:paraId="7AE95D4B" w14:textId="77777777" w:rsidR="00D85371" w:rsidRPr="00403067" w:rsidRDefault="00D85371" w:rsidP="008A7E9A">
      <w:pPr>
        <w:pStyle w:val="Brdtext"/>
        <w:rPr>
          <w:sz w:val="18"/>
          <w:szCs w:val="18"/>
        </w:rPr>
      </w:pPr>
      <w:r w:rsidRPr="00403067">
        <w:rPr>
          <w:b/>
          <w:sz w:val="18"/>
          <w:szCs w:val="18"/>
        </w:rPr>
        <w:t>1 §</w:t>
      </w:r>
      <w:r w:rsidRPr="00403067">
        <w:rPr>
          <w:sz w:val="18"/>
          <w:szCs w:val="18"/>
        </w:rPr>
        <w:t>    Tillsynsmyndigheten ska</w:t>
      </w:r>
      <w:r>
        <w:rPr>
          <w:sz w:val="18"/>
          <w:szCs w:val="18"/>
        </w:rPr>
        <w:t xml:space="preserve"> besluta att</w:t>
      </w:r>
      <w:r w:rsidRPr="00403067">
        <w:rPr>
          <w:sz w:val="18"/>
          <w:szCs w:val="18"/>
        </w:rPr>
        <w:t xml:space="preserve"> ta ut en sanktionsavgift av den som </w:t>
      </w:r>
    </w:p>
    <w:p w14:paraId="65ACFA4F" w14:textId="3B7BDDDD" w:rsidR="00D85371" w:rsidRPr="00403067" w:rsidRDefault="00D85371" w:rsidP="008A7E9A">
      <w:pPr>
        <w:pStyle w:val="Brdtextmedindrag"/>
        <w:rPr>
          <w:sz w:val="18"/>
          <w:szCs w:val="18"/>
        </w:rPr>
      </w:pPr>
      <w:r w:rsidRPr="00403067">
        <w:rPr>
          <w:sz w:val="18"/>
          <w:szCs w:val="18"/>
        </w:rPr>
        <w:t>1. </w:t>
      </w:r>
      <w:r>
        <w:rPr>
          <w:sz w:val="18"/>
          <w:szCs w:val="18"/>
        </w:rPr>
        <w:t xml:space="preserve">inte </w:t>
      </w:r>
      <w:r w:rsidRPr="00403067">
        <w:rPr>
          <w:sz w:val="18"/>
          <w:szCs w:val="18"/>
        </w:rPr>
        <w:t>tillhandahåller en sammanfattning av avtalet i enlighet med 7 kap. </w:t>
      </w:r>
      <w:r>
        <w:rPr>
          <w:sz w:val="18"/>
          <w:szCs w:val="18"/>
        </w:rPr>
        <w:t>1</w:t>
      </w:r>
      <w:r w:rsidRPr="00403067">
        <w:rPr>
          <w:sz w:val="18"/>
          <w:szCs w:val="18"/>
        </w:rPr>
        <w:t> §, före</w:t>
      </w:r>
      <w:r w:rsidRPr="00403067">
        <w:rPr>
          <w:sz w:val="18"/>
          <w:szCs w:val="18"/>
        </w:rPr>
        <w:softHyphen/>
        <w:t xml:space="preserve">skrifter som har meddelats med stöd av den paragrafen </w:t>
      </w:r>
      <w:r>
        <w:rPr>
          <w:sz w:val="18"/>
          <w:szCs w:val="18"/>
        </w:rPr>
        <w:t>eller</w:t>
      </w:r>
      <w:r w:rsidRPr="00403067">
        <w:rPr>
          <w:sz w:val="18"/>
          <w:szCs w:val="18"/>
        </w:rPr>
        <w:t xml:space="preserve"> genom</w:t>
      </w:r>
      <w:r w:rsidR="006610BA">
        <w:rPr>
          <w:sz w:val="18"/>
          <w:szCs w:val="18"/>
        </w:rPr>
        <w:softHyphen/>
      </w:r>
      <w:r w:rsidRPr="00403067">
        <w:rPr>
          <w:sz w:val="18"/>
          <w:szCs w:val="18"/>
        </w:rPr>
        <w:t>föran</w:t>
      </w:r>
      <w:r w:rsidR="006610BA">
        <w:rPr>
          <w:sz w:val="18"/>
          <w:szCs w:val="18"/>
        </w:rPr>
        <w:softHyphen/>
      </w:r>
      <w:r w:rsidRPr="00403067">
        <w:rPr>
          <w:sz w:val="18"/>
          <w:szCs w:val="18"/>
        </w:rPr>
        <w:t>de</w:t>
      </w:r>
      <w:r w:rsidR="006610BA">
        <w:rPr>
          <w:sz w:val="18"/>
          <w:szCs w:val="18"/>
        </w:rPr>
        <w:softHyphen/>
      </w:r>
      <w:r w:rsidRPr="00403067">
        <w:rPr>
          <w:sz w:val="18"/>
          <w:szCs w:val="18"/>
        </w:rPr>
        <w:t>akter som Europeiska kommissionen har meddelat med stöd av artikel</w:t>
      </w:r>
      <w:r>
        <w:rPr>
          <w:sz w:val="18"/>
          <w:szCs w:val="18"/>
        </w:rPr>
        <w:t> </w:t>
      </w:r>
      <w:r w:rsidRPr="00403067">
        <w:rPr>
          <w:sz w:val="18"/>
          <w:szCs w:val="18"/>
        </w:rPr>
        <w:t>102.3 i direktiv (EU) 2018/1972, i den ursprungliga lydelsen,</w:t>
      </w:r>
    </w:p>
    <w:p w14:paraId="380B907A" w14:textId="77777777" w:rsidR="00D85371" w:rsidRPr="00403067" w:rsidRDefault="00D85371" w:rsidP="008A7E9A">
      <w:pPr>
        <w:pStyle w:val="Brdtextmedindrag"/>
        <w:rPr>
          <w:sz w:val="18"/>
          <w:szCs w:val="18"/>
        </w:rPr>
      </w:pPr>
      <w:r w:rsidRPr="00403067">
        <w:rPr>
          <w:sz w:val="18"/>
          <w:szCs w:val="18"/>
        </w:rPr>
        <w:t>2. </w:t>
      </w:r>
      <w:r>
        <w:rPr>
          <w:sz w:val="18"/>
          <w:szCs w:val="18"/>
        </w:rPr>
        <w:t xml:space="preserve">inte </w:t>
      </w:r>
      <w:r w:rsidRPr="00403067">
        <w:rPr>
          <w:sz w:val="18"/>
          <w:szCs w:val="18"/>
        </w:rPr>
        <w:t xml:space="preserve">tillämpar villkor om bindningstid </w:t>
      </w:r>
      <w:r>
        <w:rPr>
          <w:sz w:val="18"/>
          <w:szCs w:val="18"/>
        </w:rPr>
        <w:t>eller</w:t>
      </w:r>
      <w:r w:rsidRPr="00403067">
        <w:rPr>
          <w:sz w:val="18"/>
          <w:szCs w:val="18"/>
        </w:rPr>
        <w:t xml:space="preserve"> uppsägningstid i enlighet med 7 kap.</w:t>
      </w:r>
      <w:r>
        <w:rPr>
          <w:sz w:val="18"/>
          <w:szCs w:val="18"/>
        </w:rPr>
        <w:t> </w:t>
      </w:r>
      <w:r w:rsidRPr="00403067">
        <w:rPr>
          <w:sz w:val="18"/>
          <w:szCs w:val="18"/>
        </w:rPr>
        <w:t>8, 13 eller 14 §,</w:t>
      </w:r>
    </w:p>
    <w:p w14:paraId="2EB261C0" w14:textId="53FB3026" w:rsidR="00D85371" w:rsidRPr="00403067" w:rsidRDefault="00D85371" w:rsidP="008A7E9A">
      <w:pPr>
        <w:pStyle w:val="Brdtextmedindrag"/>
        <w:rPr>
          <w:sz w:val="18"/>
          <w:szCs w:val="18"/>
        </w:rPr>
      </w:pPr>
      <w:r w:rsidRPr="00403067">
        <w:rPr>
          <w:sz w:val="18"/>
          <w:szCs w:val="18"/>
        </w:rPr>
        <w:t>3. </w:t>
      </w:r>
      <w:r>
        <w:rPr>
          <w:sz w:val="18"/>
          <w:szCs w:val="18"/>
        </w:rPr>
        <w:t xml:space="preserve">inte </w:t>
      </w:r>
      <w:r w:rsidRPr="00403067">
        <w:rPr>
          <w:sz w:val="18"/>
          <w:szCs w:val="18"/>
        </w:rPr>
        <w:t>uppfyller kraven på nummerportabilitet i enlighet med 7 kap.</w:t>
      </w:r>
      <w:r w:rsidR="006610BA">
        <w:rPr>
          <w:sz w:val="18"/>
          <w:szCs w:val="18"/>
        </w:rPr>
        <w:t xml:space="preserve"> </w:t>
      </w:r>
      <w:r w:rsidRPr="00403067">
        <w:rPr>
          <w:sz w:val="18"/>
          <w:szCs w:val="18"/>
        </w:rPr>
        <w:t>19</w:t>
      </w:r>
      <w:r w:rsidR="006610BA">
        <w:rPr>
          <w:sz w:val="18"/>
          <w:szCs w:val="18"/>
        </w:rPr>
        <w:t xml:space="preserve"> </w:t>
      </w:r>
      <w:r w:rsidRPr="00403067">
        <w:rPr>
          <w:sz w:val="18"/>
          <w:szCs w:val="18"/>
        </w:rPr>
        <w:t>och</w:t>
      </w:r>
      <w:r w:rsidR="006610BA">
        <w:rPr>
          <w:sz w:val="18"/>
          <w:szCs w:val="18"/>
        </w:rPr>
        <w:t xml:space="preserve"> </w:t>
      </w:r>
      <w:r w:rsidRPr="00403067">
        <w:rPr>
          <w:sz w:val="18"/>
          <w:szCs w:val="18"/>
        </w:rPr>
        <w:t xml:space="preserve">20 §§ </w:t>
      </w:r>
      <w:r>
        <w:rPr>
          <w:sz w:val="18"/>
          <w:szCs w:val="18"/>
        </w:rPr>
        <w:t>eller</w:t>
      </w:r>
      <w:r w:rsidRPr="00403067">
        <w:rPr>
          <w:sz w:val="18"/>
          <w:szCs w:val="18"/>
        </w:rPr>
        <w:t xml:space="preserve"> föreskrifter om nummerportabilitet som har meddelats med stöd av 7 kap. 21 § första stycket,</w:t>
      </w:r>
    </w:p>
    <w:p w14:paraId="0C5CDCE4" w14:textId="77777777" w:rsidR="00D85371" w:rsidRPr="00403067" w:rsidRDefault="00D85371" w:rsidP="008A7E9A">
      <w:pPr>
        <w:pStyle w:val="Brdtextmedindrag"/>
        <w:rPr>
          <w:sz w:val="18"/>
          <w:szCs w:val="18"/>
        </w:rPr>
      </w:pPr>
      <w:r w:rsidRPr="00403067">
        <w:rPr>
          <w:sz w:val="18"/>
          <w:szCs w:val="18"/>
        </w:rPr>
        <w:lastRenderedPageBreak/>
        <w:t>4. </w:t>
      </w:r>
      <w:r>
        <w:rPr>
          <w:sz w:val="18"/>
          <w:szCs w:val="18"/>
        </w:rPr>
        <w:t xml:space="preserve">inte </w:t>
      </w:r>
      <w:r w:rsidRPr="00403067">
        <w:rPr>
          <w:sz w:val="18"/>
          <w:szCs w:val="18"/>
        </w:rPr>
        <w:t>vidtar åtgärder för att hantera risker som hotar säkerheten i nät och tjänster i enlighet med 8 kap. 1 §, föreskrifter som har meddelats med stöd av den paragra</w:t>
      </w:r>
      <w:r w:rsidRPr="00403067">
        <w:rPr>
          <w:sz w:val="18"/>
          <w:szCs w:val="18"/>
        </w:rPr>
        <w:softHyphen/>
        <w:t xml:space="preserve">fen </w:t>
      </w:r>
      <w:r>
        <w:rPr>
          <w:sz w:val="18"/>
          <w:szCs w:val="18"/>
        </w:rPr>
        <w:t>eller</w:t>
      </w:r>
      <w:r w:rsidRPr="00403067">
        <w:rPr>
          <w:sz w:val="18"/>
          <w:szCs w:val="18"/>
        </w:rPr>
        <w:t xml:space="preserve"> genomförandeakter som Europeiska kommissionen har meddelat med stöd av artikel</w:t>
      </w:r>
      <w:r>
        <w:rPr>
          <w:sz w:val="18"/>
          <w:szCs w:val="18"/>
        </w:rPr>
        <w:t> </w:t>
      </w:r>
      <w:r w:rsidRPr="00403067">
        <w:rPr>
          <w:sz w:val="18"/>
          <w:szCs w:val="18"/>
        </w:rPr>
        <w:t>40.5 i direktiv (EU) 2018/1972, i den ursprungliga lydelsen,</w:t>
      </w:r>
    </w:p>
    <w:p w14:paraId="6192DE02" w14:textId="77777777" w:rsidR="00D85371" w:rsidRPr="00403067" w:rsidRDefault="00D85371" w:rsidP="008A7E9A">
      <w:pPr>
        <w:pStyle w:val="Brdtextmedindrag"/>
        <w:rPr>
          <w:sz w:val="18"/>
          <w:szCs w:val="18"/>
        </w:rPr>
      </w:pPr>
      <w:r w:rsidRPr="00403067">
        <w:rPr>
          <w:sz w:val="18"/>
          <w:szCs w:val="18"/>
        </w:rPr>
        <w:t>5. </w:t>
      </w:r>
      <w:r>
        <w:rPr>
          <w:sz w:val="18"/>
          <w:szCs w:val="18"/>
        </w:rPr>
        <w:t xml:space="preserve">inte </w:t>
      </w:r>
      <w:r w:rsidRPr="00403067">
        <w:rPr>
          <w:sz w:val="18"/>
          <w:szCs w:val="18"/>
        </w:rPr>
        <w:t>rapporterar om säkerhetsincidenter i enlighet med 8 kap. 3 §</w:t>
      </w:r>
      <w:r>
        <w:rPr>
          <w:sz w:val="18"/>
          <w:szCs w:val="18"/>
        </w:rPr>
        <w:t>,</w:t>
      </w:r>
      <w:r w:rsidRPr="00403067">
        <w:rPr>
          <w:sz w:val="18"/>
          <w:szCs w:val="18"/>
        </w:rPr>
        <w:t xml:space="preserve"> föreskrifter som har meddelats med stöd av den paragrafen </w:t>
      </w:r>
      <w:r>
        <w:rPr>
          <w:sz w:val="18"/>
          <w:szCs w:val="18"/>
        </w:rPr>
        <w:t>eller</w:t>
      </w:r>
      <w:r w:rsidRPr="00403067">
        <w:rPr>
          <w:sz w:val="18"/>
          <w:szCs w:val="18"/>
        </w:rPr>
        <w:t xml:space="preserve"> genomförandeakter som Europeiska kommissionen har meddelat med stöd av artikel</w:t>
      </w:r>
      <w:r>
        <w:rPr>
          <w:sz w:val="18"/>
          <w:szCs w:val="18"/>
        </w:rPr>
        <w:t> </w:t>
      </w:r>
      <w:r w:rsidRPr="00403067">
        <w:rPr>
          <w:sz w:val="18"/>
          <w:szCs w:val="18"/>
        </w:rPr>
        <w:t>40.5 i direktiv (EU) 2018/1972, i den ursprungliga lydelsen,</w:t>
      </w:r>
    </w:p>
    <w:p w14:paraId="5A5BE1FE" w14:textId="6672FB58" w:rsidR="00D85371" w:rsidRPr="00403067" w:rsidRDefault="00D85371" w:rsidP="008A7E9A">
      <w:pPr>
        <w:pStyle w:val="Brdtextmedindrag"/>
        <w:rPr>
          <w:sz w:val="18"/>
          <w:szCs w:val="18"/>
        </w:rPr>
      </w:pPr>
      <w:r w:rsidRPr="00403067">
        <w:rPr>
          <w:sz w:val="18"/>
          <w:szCs w:val="18"/>
        </w:rPr>
        <w:t>6. </w:t>
      </w:r>
      <w:r>
        <w:rPr>
          <w:sz w:val="18"/>
          <w:szCs w:val="18"/>
        </w:rPr>
        <w:t xml:space="preserve">inte </w:t>
      </w:r>
      <w:r w:rsidRPr="00403067">
        <w:rPr>
          <w:sz w:val="18"/>
          <w:szCs w:val="18"/>
        </w:rPr>
        <w:t>informerar om hot om säkerhetsincidenter i enlighet med 8 kap. 4 §, före</w:t>
      </w:r>
      <w:r w:rsidR="006610BA">
        <w:rPr>
          <w:sz w:val="18"/>
          <w:szCs w:val="18"/>
        </w:rPr>
        <w:softHyphen/>
      </w:r>
      <w:r w:rsidRPr="00403067">
        <w:rPr>
          <w:sz w:val="18"/>
          <w:szCs w:val="18"/>
        </w:rPr>
        <w:t>skrif</w:t>
      </w:r>
      <w:r w:rsidRPr="00403067">
        <w:rPr>
          <w:sz w:val="18"/>
          <w:szCs w:val="18"/>
        </w:rPr>
        <w:softHyphen/>
        <w:t xml:space="preserve">ter som har meddelats med stöd av den paragrafen </w:t>
      </w:r>
      <w:r>
        <w:rPr>
          <w:sz w:val="18"/>
          <w:szCs w:val="18"/>
        </w:rPr>
        <w:t>eller</w:t>
      </w:r>
      <w:r w:rsidRPr="00403067">
        <w:rPr>
          <w:sz w:val="18"/>
          <w:szCs w:val="18"/>
        </w:rPr>
        <w:t xml:space="preserve"> genomförandeakter som Europeiska kommissionen har meddelat med stöd av artikel</w:t>
      </w:r>
      <w:r>
        <w:rPr>
          <w:sz w:val="18"/>
          <w:szCs w:val="18"/>
        </w:rPr>
        <w:t> </w:t>
      </w:r>
      <w:r w:rsidRPr="00403067">
        <w:rPr>
          <w:sz w:val="18"/>
          <w:szCs w:val="18"/>
        </w:rPr>
        <w:t>40.5 i direktiv (EU) 2018/1972, i den ursprungliga lydelsen,</w:t>
      </w:r>
    </w:p>
    <w:p w14:paraId="11F9C35D" w14:textId="77777777" w:rsidR="00D85371" w:rsidRPr="00403067" w:rsidRDefault="00D85371" w:rsidP="008A7E9A">
      <w:pPr>
        <w:pStyle w:val="Brdtextmedindrag"/>
        <w:rPr>
          <w:sz w:val="18"/>
          <w:szCs w:val="18"/>
        </w:rPr>
      </w:pPr>
      <w:r w:rsidRPr="00403067">
        <w:rPr>
          <w:sz w:val="18"/>
          <w:szCs w:val="18"/>
        </w:rPr>
        <w:t>7. </w:t>
      </w:r>
      <w:r>
        <w:rPr>
          <w:sz w:val="18"/>
          <w:szCs w:val="18"/>
        </w:rPr>
        <w:t xml:space="preserve">inte </w:t>
      </w:r>
      <w:r w:rsidRPr="00403067">
        <w:rPr>
          <w:sz w:val="18"/>
          <w:szCs w:val="18"/>
        </w:rPr>
        <w:t xml:space="preserve">vidtar skyddsåtgärder </w:t>
      </w:r>
      <w:r>
        <w:rPr>
          <w:sz w:val="18"/>
          <w:szCs w:val="18"/>
        </w:rPr>
        <w:t xml:space="preserve">i enlighet med </w:t>
      </w:r>
      <w:r w:rsidRPr="00403067">
        <w:rPr>
          <w:sz w:val="18"/>
          <w:szCs w:val="18"/>
        </w:rPr>
        <w:t xml:space="preserve">8 kap. 5 § </w:t>
      </w:r>
      <w:r>
        <w:rPr>
          <w:sz w:val="18"/>
          <w:szCs w:val="18"/>
        </w:rPr>
        <w:t>eller</w:t>
      </w:r>
      <w:r w:rsidRPr="00403067">
        <w:rPr>
          <w:sz w:val="18"/>
          <w:szCs w:val="18"/>
        </w:rPr>
        <w:t xml:space="preserve"> föreskrifter som har meddelats med stöd av den paragra</w:t>
      </w:r>
      <w:r w:rsidRPr="00403067">
        <w:rPr>
          <w:sz w:val="18"/>
          <w:szCs w:val="18"/>
        </w:rPr>
        <w:softHyphen/>
        <w:t>fen,</w:t>
      </w:r>
    </w:p>
    <w:p w14:paraId="35C88474" w14:textId="2F3E72F3" w:rsidR="00D85371" w:rsidRPr="00403067" w:rsidRDefault="00D85371" w:rsidP="008A7E9A">
      <w:pPr>
        <w:pStyle w:val="Brdtextmedindrag"/>
        <w:rPr>
          <w:sz w:val="18"/>
          <w:szCs w:val="18"/>
        </w:rPr>
      </w:pPr>
      <w:r w:rsidRPr="00403067">
        <w:rPr>
          <w:sz w:val="18"/>
          <w:szCs w:val="18"/>
        </w:rPr>
        <w:t>8. </w:t>
      </w:r>
      <w:r>
        <w:rPr>
          <w:sz w:val="18"/>
          <w:szCs w:val="18"/>
        </w:rPr>
        <w:t xml:space="preserve">inte </w:t>
      </w:r>
      <w:r w:rsidRPr="00403067">
        <w:rPr>
          <w:sz w:val="18"/>
          <w:szCs w:val="18"/>
        </w:rPr>
        <w:t>vidtar åtgärder för att säkerställa skydd av uppgifter som behand</w:t>
      </w:r>
      <w:r w:rsidRPr="00403067">
        <w:rPr>
          <w:sz w:val="18"/>
          <w:szCs w:val="18"/>
        </w:rPr>
        <w:softHyphen/>
        <w:t xml:space="preserve">las i samband med tillhandahållandet av en tjänst i enlighet med 8 kap. 6 § </w:t>
      </w:r>
      <w:r>
        <w:rPr>
          <w:sz w:val="18"/>
          <w:szCs w:val="18"/>
        </w:rPr>
        <w:t>eller</w:t>
      </w:r>
      <w:r w:rsidRPr="00403067">
        <w:rPr>
          <w:sz w:val="18"/>
          <w:szCs w:val="18"/>
        </w:rPr>
        <w:t xml:space="preserve"> före</w:t>
      </w:r>
      <w:r w:rsidR="004E151A">
        <w:rPr>
          <w:sz w:val="18"/>
          <w:szCs w:val="18"/>
        </w:rPr>
        <w:softHyphen/>
      </w:r>
      <w:r w:rsidRPr="00403067">
        <w:rPr>
          <w:sz w:val="18"/>
          <w:szCs w:val="18"/>
        </w:rPr>
        <w:t>skrifter som har meddelats med stöd av den paragrafen,</w:t>
      </w:r>
    </w:p>
    <w:p w14:paraId="688E1C6C" w14:textId="42D2CD03" w:rsidR="00D85371" w:rsidRPr="00403067" w:rsidRDefault="00D85371" w:rsidP="008A7E9A">
      <w:pPr>
        <w:pStyle w:val="Brdtextmedindrag"/>
        <w:rPr>
          <w:sz w:val="18"/>
          <w:szCs w:val="18"/>
        </w:rPr>
      </w:pPr>
      <w:r w:rsidRPr="00403067">
        <w:rPr>
          <w:sz w:val="18"/>
          <w:szCs w:val="18"/>
        </w:rPr>
        <w:t>9. </w:t>
      </w:r>
      <w:r>
        <w:rPr>
          <w:sz w:val="18"/>
          <w:szCs w:val="18"/>
        </w:rPr>
        <w:t xml:space="preserve">inte </w:t>
      </w:r>
      <w:r w:rsidRPr="00403067">
        <w:rPr>
          <w:sz w:val="18"/>
          <w:szCs w:val="18"/>
        </w:rPr>
        <w:t>informerar abonnenter om särskilda risker för bristande skydd av behand</w:t>
      </w:r>
      <w:r w:rsidR="006610BA">
        <w:rPr>
          <w:sz w:val="18"/>
          <w:szCs w:val="18"/>
        </w:rPr>
        <w:softHyphen/>
      </w:r>
      <w:r w:rsidRPr="00403067">
        <w:rPr>
          <w:sz w:val="18"/>
          <w:szCs w:val="18"/>
        </w:rPr>
        <w:t>lade uppgifter i enlighet med 8 kap. 7 §,</w:t>
      </w:r>
    </w:p>
    <w:p w14:paraId="2EE5439C" w14:textId="4A210CC4" w:rsidR="00D85371" w:rsidRPr="00403067" w:rsidRDefault="00D85371" w:rsidP="008A7E9A">
      <w:pPr>
        <w:pStyle w:val="Brdtextmedindrag"/>
        <w:rPr>
          <w:sz w:val="18"/>
          <w:szCs w:val="18"/>
        </w:rPr>
      </w:pPr>
      <w:r w:rsidRPr="00403067">
        <w:rPr>
          <w:sz w:val="18"/>
          <w:szCs w:val="18"/>
        </w:rPr>
        <w:t>10. </w:t>
      </w:r>
      <w:r>
        <w:rPr>
          <w:sz w:val="18"/>
          <w:szCs w:val="18"/>
        </w:rPr>
        <w:t>inte underrättar</w:t>
      </w:r>
      <w:r w:rsidRPr="00403067">
        <w:rPr>
          <w:sz w:val="18"/>
          <w:szCs w:val="18"/>
        </w:rPr>
        <w:t xml:space="preserve"> om integritetsincidenter i enlighet med 8 kap. 8 § </w:t>
      </w:r>
      <w:r w:rsidRPr="00DC0C26">
        <w:rPr>
          <w:sz w:val="18"/>
          <w:szCs w:val="18"/>
        </w:rPr>
        <w:t xml:space="preserve">eller </w:t>
      </w:r>
      <w:r>
        <w:rPr>
          <w:sz w:val="18"/>
          <w:szCs w:val="18"/>
        </w:rPr>
        <w:t>k</w:t>
      </w:r>
      <w:r w:rsidRPr="00DC0C26">
        <w:rPr>
          <w:sz w:val="18"/>
          <w:szCs w:val="18"/>
        </w:rPr>
        <w:t>om</w:t>
      </w:r>
      <w:r w:rsidR="006610BA">
        <w:rPr>
          <w:sz w:val="18"/>
          <w:szCs w:val="18"/>
        </w:rPr>
        <w:softHyphen/>
      </w:r>
      <w:r w:rsidRPr="00DC0C26">
        <w:rPr>
          <w:sz w:val="18"/>
          <w:szCs w:val="18"/>
        </w:rPr>
        <w:t>missionens förordning (EU) nr 611/2013 av den 24 juni 2013 om åtgärder tillämp</w:t>
      </w:r>
      <w:r w:rsidR="006610BA">
        <w:rPr>
          <w:sz w:val="18"/>
          <w:szCs w:val="18"/>
        </w:rPr>
        <w:softHyphen/>
      </w:r>
      <w:r w:rsidRPr="00DC0C26">
        <w:rPr>
          <w:sz w:val="18"/>
          <w:szCs w:val="18"/>
        </w:rPr>
        <w:t>liga på anmälan av personuppgiftsbrott enligt Europaparlamentets och rådets direktiv 2002/58/EG vad gäller personlig integritet och elektronisk kommunika</w:t>
      </w:r>
      <w:r w:rsidR="006610BA">
        <w:rPr>
          <w:sz w:val="18"/>
          <w:szCs w:val="18"/>
        </w:rPr>
        <w:softHyphen/>
      </w:r>
      <w:r w:rsidRPr="00DC0C26">
        <w:rPr>
          <w:sz w:val="18"/>
          <w:szCs w:val="18"/>
        </w:rPr>
        <w:t>tion</w:t>
      </w:r>
      <w:r w:rsidRPr="00403067">
        <w:rPr>
          <w:sz w:val="18"/>
          <w:szCs w:val="18"/>
        </w:rPr>
        <w:t>,</w:t>
      </w:r>
    </w:p>
    <w:p w14:paraId="2C5F927D" w14:textId="77777777" w:rsidR="00D85371" w:rsidRPr="00403067" w:rsidRDefault="00D85371" w:rsidP="008A7E9A">
      <w:pPr>
        <w:pStyle w:val="Brdtextmedindrag"/>
        <w:rPr>
          <w:sz w:val="18"/>
          <w:szCs w:val="18"/>
        </w:rPr>
      </w:pPr>
      <w:r w:rsidRPr="00403067">
        <w:rPr>
          <w:sz w:val="18"/>
          <w:szCs w:val="18"/>
        </w:rPr>
        <w:t>11. </w:t>
      </w:r>
      <w:r>
        <w:rPr>
          <w:sz w:val="18"/>
          <w:szCs w:val="18"/>
        </w:rPr>
        <w:t xml:space="preserve">inte </w:t>
      </w:r>
      <w:r w:rsidRPr="00403067">
        <w:rPr>
          <w:sz w:val="18"/>
          <w:szCs w:val="18"/>
        </w:rPr>
        <w:t>behandlar uppgifter i ett elektroniskt meddelande eller trafikuppgifter som hör till detta meddelande i enlighet med 9 kap. 27 §,</w:t>
      </w:r>
    </w:p>
    <w:p w14:paraId="69837E94" w14:textId="70F3932B" w:rsidR="00D85371" w:rsidRPr="00403067" w:rsidRDefault="00D85371" w:rsidP="008A7E9A">
      <w:pPr>
        <w:pStyle w:val="Brdtextmedindrag"/>
        <w:rPr>
          <w:sz w:val="18"/>
          <w:szCs w:val="18"/>
        </w:rPr>
      </w:pPr>
      <w:r w:rsidRPr="00403067">
        <w:rPr>
          <w:sz w:val="18"/>
          <w:szCs w:val="18"/>
        </w:rPr>
        <w:t>12. </w:t>
      </w:r>
      <w:r>
        <w:rPr>
          <w:sz w:val="18"/>
          <w:szCs w:val="18"/>
        </w:rPr>
        <w:t xml:space="preserve">inte </w:t>
      </w:r>
      <w:r w:rsidRPr="00403067">
        <w:rPr>
          <w:sz w:val="18"/>
          <w:szCs w:val="18"/>
        </w:rPr>
        <w:t>bedriver sin verksamhet så att beslut om hemlig avlyssning av elektro</w:t>
      </w:r>
      <w:r w:rsidR="006610BA">
        <w:rPr>
          <w:sz w:val="18"/>
          <w:szCs w:val="18"/>
        </w:rPr>
        <w:softHyphen/>
      </w:r>
      <w:r w:rsidRPr="00403067">
        <w:rPr>
          <w:sz w:val="18"/>
          <w:szCs w:val="18"/>
        </w:rPr>
        <w:t xml:space="preserve">nisk kommunikation och hemlig övervakning av elektronisk kommunikation kan </w:t>
      </w:r>
      <w:r>
        <w:rPr>
          <w:sz w:val="18"/>
          <w:szCs w:val="18"/>
        </w:rPr>
        <w:t>verkställas</w:t>
      </w:r>
      <w:r w:rsidRPr="00403067">
        <w:rPr>
          <w:sz w:val="18"/>
          <w:szCs w:val="18"/>
        </w:rPr>
        <w:t xml:space="preserve"> </w:t>
      </w:r>
      <w:r>
        <w:rPr>
          <w:sz w:val="18"/>
          <w:szCs w:val="18"/>
        </w:rPr>
        <w:t xml:space="preserve">och så att verkställandet inte röjs </w:t>
      </w:r>
      <w:r w:rsidRPr="00403067">
        <w:rPr>
          <w:sz w:val="18"/>
          <w:szCs w:val="18"/>
        </w:rPr>
        <w:t xml:space="preserve">i enlighet med 9 kap. 29 § </w:t>
      </w:r>
      <w:r>
        <w:rPr>
          <w:sz w:val="18"/>
          <w:szCs w:val="18"/>
        </w:rPr>
        <w:t>första stycket</w:t>
      </w:r>
      <w:r w:rsidRPr="00403067">
        <w:rPr>
          <w:sz w:val="18"/>
          <w:szCs w:val="18"/>
        </w:rPr>
        <w:t xml:space="preserve"> </w:t>
      </w:r>
      <w:r>
        <w:rPr>
          <w:sz w:val="18"/>
          <w:szCs w:val="18"/>
        </w:rPr>
        <w:t>eller</w:t>
      </w:r>
      <w:r w:rsidRPr="00403067">
        <w:rPr>
          <w:sz w:val="18"/>
          <w:szCs w:val="18"/>
        </w:rPr>
        <w:t xml:space="preserve"> föreskrifter som har meddelats i anslutning till de</w:t>
      </w:r>
      <w:r>
        <w:rPr>
          <w:sz w:val="18"/>
          <w:szCs w:val="18"/>
        </w:rPr>
        <w:t>t</w:t>
      </w:r>
      <w:r w:rsidRPr="00403067">
        <w:rPr>
          <w:sz w:val="18"/>
          <w:szCs w:val="18"/>
        </w:rPr>
        <w:t xml:space="preserve"> </w:t>
      </w:r>
      <w:r>
        <w:rPr>
          <w:sz w:val="18"/>
          <w:szCs w:val="18"/>
        </w:rPr>
        <w:t>stycket</w:t>
      </w:r>
      <w:r w:rsidRPr="00403067">
        <w:rPr>
          <w:sz w:val="18"/>
          <w:szCs w:val="18"/>
        </w:rPr>
        <w:t>,</w:t>
      </w:r>
    </w:p>
    <w:p w14:paraId="749BE44E" w14:textId="60FFC79D" w:rsidR="00D85371" w:rsidRPr="00403067" w:rsidRDefault="00D85371" w:rsidP="008A7E9A">
      <w:pPr>
        <w:pStyle w:val="Brdtextmedindrag"/>
        <w:rPr>
          <w:sz w:val="18"/>
          <w:szCs w:val="18"/>
        </w:rPr>
      </w:pPr>
      <w:r w:rsidRPr="006B52D0">
        <w:rPr>
          <w:sz w:val="18"/>
          <w:szCs w:val="18"/>
        </w:rPr>
        <w:t>13.</w:t>
      </w:r>
      <w:r>
        <w:rPr>
          <w:sz w:val="18"/>
          <w:szCs w:val="18"/>
        </w:rPr>
        <w:t xml:space="preserve"> inte </w:t>
      </w:r>
      <w:r w:rsidRPr="006B52D0">
        <w:rPr>
          <w:sz w:val="18"/>
          <w:szCs w:val="18"/>
        </w:rPr>
        <w:t>gör innehållet i och uppgifter om avlyssnade eller övervakade med</w:t>
      </w:r>
      <w:r w:rsidR="006610BA">
        <w:rPr>
          <w:sz w:val="18"/>
          <w:szCs w:val="18"/>
        </w:rPr>
        <w:softHyphen/>
      </w:r>
      <w:r w:rsidRPr="006B52D0">
        <w:rPr>
          <w:sz w:val="18"/>
          <w:szCs w:val="18"/>
        </w:rPr>
        <w:t>delanden tillgängliga så att informationen enkelt kan tas om hand i enlighet med 9</w:t>
      </w:r>
      <w:r>
        <w:rPr>
          <w:sz w:val="18"/>
          <w:szCs w:val="18"/>
        </w:rPr>
        <w:t> </w:t>
      </w:r>
      <w:r w:rsidRPr="006B52D0">
        <w:rPr>
          <w:sz w:val="18"/>
          <w:szCs w:val="18"/>
        </w:rPr>
        <w:t>kap. 29</w:t>
      </w:r>
      <w:r>
        <w:rPr>
          <w:sz w:val="18"/>
          <w:szCs w:val="18"/>
        </w:rPr>
        <w:t> </w:t>
      </w:r>
      <w:r w:rsidRPr="006B52D0">
        <w:rPr>
          <w:sz w:val="18"/>
          <w:szCs w:val="18"/>
        </w:rPr>
        <w:t xml:space="preserve">§ andra stycket </w:t>
      </w:r>
      <w:r>
        <w:rPr>
          <w:sz w:val="18"/>
          <w:szCs w:val="18"/>
        </w:rPr>
        <w:t>eller</w:t>
      </w:r>
      <w:r w:rsidRPr="006B52D0">
        <w:rPr>
          <w:sz w:val="18"/>
          <w:szCs w:val="18"/>
        </w:rPr>
        <w:t xml:space="preserve"> föreskrifter som har meddelats i anslutning till de</w:t>
      </w:r>
      <w:r>
        <w:rPr>
          <w:sz w:val="18"/>
          <w:szCs w:val="18"/>
        </w:rPr>
        <w:t>t</w:t>
      </w:r>
      <w:r w:rsidRPr="006B52D0">
        <w:rPr>
          <w:sz w:val="18"/>
          <w:szCs w:val="18"/>
        </w:rPr>
        <w:t xml:space="preserve"> </w:t>
      </w:r>
      <w:r>
        <w:rPr>
          <w:sz w:val="18"/>
          <w:szCs w:val="18"/>
        </w:rPr>
        <w:t>stycket</w:t>
      </w:r>
      <w:r w:rsidRPr="006B52D0">
        <w:rPr>
          <w:sz w:val="18"/>
          <w:szCs w:val="18"/>
        </w:rPr>
        <w:t>,</w:t>
      </w:r>
    </w:p>
    <w:p w14:paraId="1B927DCC" w14:textId="77777777" w:rsidR="00D85371" w:rsidRPr="00403067" w:rsidRDefault="00D85371" w:rsidP="008A7E9A">
      <w:pPr>
        <w:pStyle w:val="Brdtextmedindrag"/>
        <w:rPr>
          <w:sz w:val="18"/>
          <w:szCs w:val="18"/>
        </w:rPr>
      </w:pPr>
      <w:r w:rsidRPr="00403067">
        <w:rPr>
          <w:sz w:val="18"/>
          <w:szCs w:val="18"/>
        </w:rPr>
        <w:t>1</w:t>
      </w:r>
      <w:r>
        <w:rPr>
          <w:sz w:val="18"/>
          <w:szCs w:val="18"/>
        </w:rPr>
        <w:t>4</w:t>
      </w:r>
      <w:r w:rsidRPr="00403067">
        <w:rPr>
          <w:sz w:val="18"/>
          <w:szCs w:val="18"/>
        </w:rPr>
        <w:t>. </w:t>
      </w:r>
      <w:r>
        <w:rPr>
          <w:sz w:val="18"/>
          <w:szCs w:val="18"/>
        </w:rPr>
        <w:t xml:space="preserve">inte </w:t>
      </w:r>
      <w:r w:rsidRPr="00403067">
        <w:rPr>
          <w:sz w:val="18"/>
          <w:szCs w:val="18"/>
        </w:rPr>
        <w:t xml:space="preserve">överför signaler till samverkanspunkter i enlighet med 9 kap. 30 § </w:t>
      </w:r>
      <w:r>
        <w:rPr>
          <w:sz w:val="18"/>
          <w:szCs w:val="18"/>
        </w:rPr>
        <w:t>eller</w:t>
      </w:r>
      <w:r w:rsidRPr="00403067">
        <w:rPr>
          <w:sz w:val="18"/>
          <w:szCs w:val="18"/>
        </w:rPr>
        <w:t xml:space="preserve"> före</w:t>
      </w:r>
      <w:r w:rsidRPr="00403067">
        <w:rPr>
          <w:sz w:val="18"/>
          <w:szCs w:val="18"/>
        </w:rPr>
        <w:softHyphen/>
        <w:t>skrifter som har meddelats med stöd av den paragrafen, eller</w:t>
      </w:r>
    </w:p>
    <w:p w14:paraId="5DF0BF84" w14:textId="77777777" w:rsidR="00D85371" w:rsidRPr="00403067" w:rsidRDefault="00D85371" w:rsidP="008A7E9A">
      <w:pPr>
        <w:pStyle w:val="Brdtextmedindrag"/>
        <w:rPr>
          <w:sz w:val="18"/>
          <w:szCs w:val="18"/>
        </w:rPr>
      </w:pPr>
      <w:r w:rsidRPr="00403067">
        <w:rPr>
          <w:sz w:val="18"/>
          <w:szCs w:val="18"/>
        </w:rPr>
        <w:t>1</w:t>
      </w:r>
      <w:r>
        <w:rPr>
          <w:sz w:val="18"/>
          <w:szCs w:val="18"/>
        </w:rPr>
        <w:t>5</w:t>
      </w:r>
      <w:r w:rsidRPr="00403067">
        <w:rPr>
          <w:sz w:val="18"/>
          <w:szCs w:val="18"/>
        </w:rPr>
        <w:t>. </w:t>
      </w:r>
      <w:r>
        <w:rPr>
          <w:sz w:val="18"/>
          <w:szCs w:val="18"/>
        </w:rPr>
        <w:t xml:space="preserve">inte </w:t>
      </w:r>
      <w:r w:rsidRPr="00403067">
        <w:rPr>
          <w:sz w:val="18"/>
          <w:szCs w:val="18"/>
        </w:rPr>
        <w:t xml:space="preserve">lämnar ut </w:t>
      </w:r>
      <w:r>
        <w:rPr>
          <w:sz w:val="18"/>
          <w:szCs w:val="18"/>
        </w:rPr>
        <w:t xml:space="preserve">en </w:t>
      </w:r>
      <w:r w:rsidRPr="00403067">
        <w:rPr>
          <w:sz w:val="18"/>
          <w:szCs w:val="18"/>
        </w:rPr>
        <w:t>uppgift i enlighet med 9 kap. 33 §.</w:t>
      </w:r>
    </w:p>
    <w:p w14:paraId="77F024EF" w14:textId="77777777" w:rsidR="00D85371" w:rsidRDefault="00D85371" w:rsidP="008A7E9A">
      <w:pPr>
        <w:pStyle w:val="Brdtextmedindrag"/>
        <w:rPr>
          <w:sz w:val="18"/>
          <w:szCs w:val="18"/>
        </w:rPr>
      </w:pPr>
      <w:bookmarkStart w:id="1889" w:name="_Hlk62814062"/>
      <w:r w:rsidRPr="00C61B90">
        <w:rPr>
          <w:sz w:val="18"/>
          <w:szCs w:val="18"/>
        </w:rPr>
        <w:t>En sanktionsavgift enligt första stycket</w:t>
      </w:r>
      <w:r>
        <w:rPr>
          <w:sz w:val="18"/>
          <w:szCs w:val="18"/>
        </w:rPr>
        <w:t> </w:t>
      </w:r>
      <w:r w:rsidRPr="00C61B90">
        <w:rPr>
          <w:sz w:val="18"/>
          <w:szCs w:val="18"/>
        </w:rPr>
        <w:t>2 ska</w:t>
      </w:r>
      <w:r>
        <w:rPr>
          <w:sz w:val="18"/>
          <w:szCs w:val="18"/>
        </w:rPr>
        <w:t>,</w:t>
      </w:r>
      <w:r w:rsidRPr="00C61B90">
        <w:rPr>
          <w:sz w:val="18"/>
          <w:szCs w:val="18"/>
        </w:rPr>
        <w:t xml:space="preserve"> när det är fråga om ett paket enligt 7</w:t>
      </w:r>
      <w:r>
        <w:rPr>
          <w:sz w:val="18"/>
          <w:szCs w:val="18"/>
        </w:rPr>
        <w:t> </w:t>
      </w:r>
      <w:r w:rsidRPr="00C61B90">
        <w:rPr>
          <w:sz w:val="18"/>
          <w:szCs w:val="18"/>
        </w:rPr>
        <w:t>kap.</w:t>
      </w:r>
      <w:r>
        <w:rPr>
          <w:sz w:val="18"/>
          <w:szCs w:val="18"/>
        </w:rPr>
        <w:t> </w:t>
      </w:r>
      <w:r w:rsidRPr="00C61B90">
        <w:rPr>
          <w:sz w:val="18"/>
          <w:szCs w:val="18"/>
        </w:rPr>
        <w:t>26</w:t>
      </w:r>
      <w:r>
        <w:rPr>
          <w:sz w:val="18"/>
          <w:szCs w:val="18"/>
        </w:rPr>
        <w:t> </w:t>
      </w:r>
      <w:r w:rsidRPr="00C61B90">
        <w:rPr>
          <w:sz w:val="18"/>
          <w:szCs w:val="18"/>
        </w:rPr>
        <w:t>§</w:t>
      </w:r>
      <w:r>
        <w:rPr>
          <w:sz w:val="18"/>
          <w:szCs w:val="18"/>
        </w:rPr>
        <w:t>,</w:t>
      </w:r>
      <w:r w:rsidRPr="00C61B90">
        <w:rPr>
          <w:sz w:val="18"/>
          <w:szCs w:val="18"/>
        </w:rPr>
        <w:t xml:space="preserve"> tas ut endast om överträdelsen avser en allmänt tillgänglig elektronisk kommuni</w:t>
      </w:r>
      <w:r>
        <w:rPr>
          <w:sz w:val="18"/>
          <w:szCs w:val="18"/>
        </w:rPr>
        <w:softHyphen/>
      </w:r>
      <w:r w:rsidRPr="00C61B90">
        <w:rPr>
          <w:sz w:val="18"/>
          <w:szCs w:val="18"/>
        </w:rPr>
        <w:t>kationstjänst som inte är en nummeroberoende interpersonell kommuni</w:t>
      </w:r>
      <w:r>
        <w:rPr>
          <w:sz w:val="18"/>
          <w:szCs w:val="18"/>
        </w:rPr>
        <w:softHyphen/>
      </w:r>
      <w:r w:rsidRPr="00C61B90">
        <w:rPr>
          <w:sz w:val="18"/>
          <w:szCs w:val="18"/>
        </w:rPr>
        <w:t>ka</w:t>
      </w:r>
      <w:r>
        <w:rPr>
          <w:sz w:val="18"/>
          <w:szCs w:val="18"/>
        </w:rPr>
        <w:softHyphen/>
      </w:r>
      <w:r w:rsidRPr="00C61B90">
        <w:rPr>
          <w:sz w:val="18"/>
          <w:szCs w:val="18"/>
        </w:rPr>
        <w:t>tions</w:t>
      </w:r>
      <w:r>
        <w:rPr>
          <w:sz w:val="18"/>
          <w:szCs w:val="18"/>
        </w:rPr>
        <w:softHyphen/>
      </w:r>
      <w:r w:rsidRPr="00C61B90">
        <w:rPr>
          <w:sz w:val="18"/>
          <w:szCs w:val="18"/>
        </w:rPr>
        <w:t>tjänst eller en överföringstjänst som används för tillhandahållande av maskin</w:t>
      </w:r>
      <w:r>
        <w:rPr>
          <w:sz w:val="18"/>
          <w:szCs w:val="18"/>
        </w:rPr>
        <w:t>-</w:t>
      </w:r>
      <w:r w:rsidRPr="00C61B90">
        <w:rPr>
          <w:sz w:val="18"/>
          <w:szCs w:val="18"/>
        </w:rPr>
        <w:t>till</w:t>
      </w:r>
      <w:r>
        <w:rPr>
          <w:sz w:val="18"/>
          <w:szCs w:val="18"/>
        </w:rPr>
        <w:t>-</w:t>
      </w:r>
      <w:r w:rsidRPr="00C61B90">
        <w:rPr>
          <w:sz w:val="18"/>
          <w:szCs w:val="18"/>
        </w:rPr>
        <w:t>maskin-tjänster</w:t>
      </w:r>
      <w:r>
        <w:rPr>
          <w:sz w:val="18"/>
          <w:szCs w:val="18"/>
        </w:rPr>
        <w:t>.</w:t>
      </w:r>
      <w:bookmarkEnd w:id="1889"/>
    </w:p>
    <w:p w14:paraId="52C5D9F0" w14:textId="77777777" w:rsidR="00D85371" w:rsidRPr="00403067" w:rsidRDefault="00D85371" w:rsidP="008A7E9A">
      <w:pPr>
        <w:pStyle w:val="Brdtextmedindrag"/>
        <w:ind w:firstLine="0"/>
      </w:pPr>
    </w:p>
    <w:p w14:paraId="0B46A26F" w14:textId="77777777" w:rsidR="00D85371" w:rsidRPr="00403067" w:rsidRDefault="00D85371" w:rsidP="008A7E9A">
      <w:pPr>
        <w:pStyle w:val="Brdtext"/>
      </w:pPr>
      <w:r w:rsidRPr="00403067">
        <w:t>Paragrafen reglerar vilka överträdelser som tillsynsmyndigheten ska be</w:t>
      </w:r>
      <w:r>
        <w:softHyphen/>
      </w:r>
      <w:r w:rsidRPr="00403067">
        <w:t>sluta om sanktionsavgift</w:t>
      </w:r>
      <w:r>
        <w:t xml:space="preserve"> för</w:t>
      </w:r>
      <w:r w:rsidRPr="00403067">
        <w:t>. Över</w:t>
      </w:r>
      <w:r w:rsidRPr="00403067">
        <w:softHyphen/>
        <w:t>vägandena finns i avsnitt</w:t>
      </w:r>
      <w:r>
        <w:t> </w:t>
      </w:r>
      <w:r w:rsidRPr="00403067">
        <w:t>21.4.</w:t>
      </w:r>
    </w:p>
    <w:p w14:paraId="2FD2326C" w14:textId="510699D4" w:rsidR="00D85371" w:rsidRPr="00403067" w:rsidRDefault="00D85371" w:rsidP="008A7E9A">
      <w:pPr>
        <w:pStyle w:val="Brdtextmedindrag"/>
      </w:pPr>
      <w:r w:rsidRPr="00403067">
        <w:t xml:space="preserve">Enligt </w:t>
      </w:r>
      <w:r w:rsidRPr="00403067">
        <w:rPr>
          <w:i/>
          <w:iCs/>
        </w:rPr>
        <w:t>första stycket</w:t>
      </w:r>
      <w:r w:rsidRPr="00403067">
        <w:t xml:space="preserve"> ska </w:t>
      </w:r>
      <w:r>
        <w:t xml:space="preserve">en </w:t>
      </w:r>
      <w:r w:rsidRPr="00403067">
        <w:t>sanktionsavgift tas ut vid överträdelser av lagen</w:t>
      </w:r>
      <w:r>
        <w:t>,</w:t>
      </w:r>
      <w:r w:rsidRPr="00403067">
        <w:t xml:space="preserve"> föreskrifter som har meddelats med stöd av lagen </w:t>
      </w:r>
      <w:r>
        <w:t>eller</w:t>
      </w:r>
      <w:r w:rsidRPr="00403067">
        <w:t xml:space="preserve"> </w:t>
      </w:r>
      <w:r>
        <w:t>bestäm</w:t>
      </w:r>
      <w:r w:rsidR="006610BA">
        <w:softHyphen/>
      </w:r>
      <w:r>
        <w:t xml:space="preserve">melser </w:t>
      </w:r>
      <w:r w:rsidRPr="00403067">
        <w:t>i genomförandeakter. Avgiftsskyldigheten bygger på strikt ansvar. Det krävs alltså varken uppsåt eller oaktsamhet för att sanktions</w:t>
      </w:r>
      <w:r>
        <w:softHyphen/>
      </w:r>
      <w:r w:rsidRPr="00403067">
        <w:t>avgift ska kunna åläggas, utan det är tillräckligt att en överträdelse har skett.</w:t>
      </w:r>
      <w:r w:rsidRPr="001802A2">
        <w:t xml:space="preserve"> </w:t>
      </w:r>
      <w:r>
        <w:t>Till</w:t>
      </w:r>
      <w:r>
        <w:softHyphen/>
        <w:t>synsmyndigheten har enligt 2 § tredje stycket möjlighet att i vissa fall helt eller delvis efterge sanktionsavgiften. Enligt 3 § får tillsyns</w:t>
      </w:r>
      <w:r>
        <w:softHyphen/>
        <w:t>myndigheten inte besluta om sanktions</w:t>
      </w:r>
      <w:r>
        <w:softHyphen/>
      </w:r>
      <w:r>
        <w:softHyphen/>
        <w:t>avgift om överträdelsen</w:t>
      </w:r>
      <w:r w:rsidRPr="00710719">
        <w:t xml:space="preserve"> omfattas av ett före</w:t>
      </w:r>
      <w:r>
        <w:softHyphen/>
      </w:r>
      <w:r w:rsidRPr="00710719">
        <w:t xml:space="preserve">läggande som har förenats med vite och </w:t>
      </w:r>
      <w:r>
        <w:t>den</w:t>
      </w:r>
      <w:r w:rsidRPr="00710719">
        <w:t xml:space="preserve"> ligger till grund för en ansökan om utdömande av vitet</w:t>
      </w:r>
      <w:r>
        <w:t>.</w:t>
      </w:r>
    </w:p>
    <w:p w14:paraId="2DE5389F" w14:textId="77777777" w:rsidR="00D85371" w:rsidRPr="00403067" w:rsidRDefault="00D85371" w:rsidP="008A7E9A">
      <w:pPr>
        <w:pStyle w:val="Brdtextmedindrag"/>
      </w:pPr>
      <w:r w:rsidRPr="00403067">
        <w:lastRenderedPageBreak/>
        <w:t>Hänvisningarna till direktivbestämmelserna i punkterna 1 och 4–6 är utformade så att de avser direktivet i en viss angiven lydelse, s.k. statisk hänvisning.</w:t>
      </w:r>
    </w:p>
    <w:p w14:paraId="4DB9E801" w14:textId="77777777" w:rsidR="00D85371" w:rsidRPr="00403067" w:rsidRDefault="00D85371" w:rsidP="008A7E9A">
      <w:pPr>
        <w:pStyle w:val="Brdtextmedindrag"/>
      </w:pPr>
      <w:r w:rsidRPr="008D2E1B">
        <w:rPr>
          <w:i/>
          <w:iCs/>
        </w:rPr>
        <w:t>Andra</w:t>
      </w:r>
      <w:r w:rsidRPr="00403067">
        <w:rPr>
          <w:i/>
        </w:rPr>
        <w:t xml:space="preserve"> stycket</w:t>
      </w:r>
      <w:r w:rsidRPr="00403067">
        <w:t xml:space="preserve"> </w:t>
      </w:r>
      <w:r>
        <w:t xml:space="preserve">reglerar sanktionsavgifter i de fall en överträdelse enligt första stycket 2 avser en tjänst eller terminalutrustning som ingår i </w:t>
      </w:r>
      <w:r w:rsidRPr="008D2E1B">
        <w:t>ett paket enligt 7</w:t>
      </w:r>
      <w:r>
        <w:t> </w:t>
      </w:r>
      <w:r w:rsidRPr="008D2E1B">
        <w:t>kap.</w:t>
      </w:r>
      <w:r>
        <w:t> </w:t>
      </w:r>
      <w:r w:rsidRPr="008D2E1B">
        <w:t>26</w:t>
      </w:r>
      <w:r>
        <w:t> </w:t>
      </w:r>
      <w:r w:rsidRPr="008D2E1B">
        <w:t>§</w:t>
      </w:r>
      <w:r>
        <w:t xml:space="preserve">. En sanktionsavgift ska då </w:t>
      </w:r>
      <w:r w:rsidRPr="008D2E1B">
        <w:t>tas ut endast om överträdelsen avser en allmänt tillgänglig elektronisk kommunikations</w:t>
      </w:r>
      <w:r>
        <w:softHyphen/>
      </w:r>
      <w:r w:rsidRPr="008D2E1B">
        <w:t>tjänst som inte är en nummer</w:t>
      </w:r>
      <w:r>
        <w:softHyphen/>
      </w:r>
      <w:r w:rsidRPr="008D2E1B">
        <w:t>oberoende interpersonell kommunikations</w:t>
      </w:r>
      <w:r>
        <w:softHyphen/>
      </w:r>
      <w:r w:rsidRPr="008D2E1B">
        <w:t>tjänst eller en över</w:t>
      </w:r>
      <w:r>
        <w:softHyphen/>
      </w:r>
      <w:r w:rsidRPr="008D2E1B">
        <w:t>föringstjänst som används för tillhandahållande av maskin</w:t>
      </w:r>
      <w:r>
        <w:t>-</w:t>
      </w:r>
      <w:r w:rsidRPr="008D2E1B">
        <w:t>till</w:t>
      </w:r>
      <w:r>
        <w:t>-</w:t>
      </w:r>
      <w:r w:rsidRPr="008D2E1B">
        <w:t>maskin-tjänster</w:t>
      </w:r>
      <w:r>
        <w:t>. Sanktionsavgift kommer alltså främst att tas ut vid överträdelser som avser en internetanlutningstjänst eller en allmänt tillgänglig nummer</w:t>
      </w:r>
      <w:r>
        <w:softHyphen/>
        <w:t>baserad interpersonell kommunika</w:t>
      </w:r>
      <w:r>
        <w:softHyphen/>
        <w:t>tions</w:t>
      </w:r>
      <w:r>
        <w:softHyphen/>
        <w:t>tjänst.</w:t>
      </w:r>
    </w:p>
    <w:p w14:paraId="700649B3" w14:textId="77777777" w:rsidR="00D85371" w:rsidRPr="00403067" w:rsidRDefault="00D85371" w:rsidP="008A7E9A">
      <w:pPr>
        <w:pStyle w:val="Brdtextmedindrag"/>
        <w:ind w:firstLine="0"/>
      </w:pPr>
    </w:p>
    <w:p w14:paraId="3C4641FA" w14:textId="77777777" w:rsidR="00D85371" w:rsidRPr="00403067" w:rsidRDefault="00D85371" w:rsidP="008A7E9A">
      <w:pPr>
        <w:pStyle w:val="Brdtext"/>
        <w:rPr>
          <w:sz w:val="18"/>
          <w:szCs w:val="18"/>
        </w:rPr>
      </w:pPr>
      <w:r w:rsidRPr="00403067">
        <w:rPr>
          <w:b/>
          <w:sz w:val="18"/>
          <w:szCs w:val="19"/>
        </w:rPr>
        <w:t>2 </w:t>
      </w:r>
      <w:r w:rsidRPr="00403067">
        <w:rPr>
          <w:b/>
          <w:sz w:val="18"/>
          <w:szCs w:val="18"/>
        </w:rPr>
        <w:t>§</w:t>
      </w:r>
      <w:r w:rsidRPr="00403067">
        <w:rPr>
          <w:sz w:val="18"/>
          <w:szCs w:val="18"/>
        </w:rPr>
        <w:t>    En sanktionsavgift ska bestämmas till lägst 5 000 kronor och högst 10 000 000 kronor.</w:t>
      </w:r>
    </w:p>
    <w:p w14:paraId="6E5DE7AA" w14:textId="77777777" w:rsidR="00D85371" w:rsidRDefault="00D85371" w:rsidP="008A7E9A">
      <w:pPr>
        <w:pStyle w:val="Brdtextmedindrag"/>
        <w:rPr>
          <w:sz w:val="18"/>
          <w:szCs w:val="18"/>
        </w:rPr>
      </w:pPr>
      <w:r w:rsidRPr="00403067">
        <w:rPr>
          <w:sz w:val="18"/>
          <w:szCs w:val="18"/>
        </w:rPr>
        <w:t>När avgiftens storlek bestäms ska särskild hänsyn tas till</w:t>
      </w:r>
    </w:p>
    <w:p w14:paraId="238D486A" w14:textId="77777777" w:rsidR="00D85371" w:rsidRDefault="00D85371" w:rsidP="008A7E9A">
      <w:pPr>
        <w:pStyle w:val="Brdtextmedindrag"/>
        <w:rPr>
          <w:sz w:val="18"/>
          <w:szCs w:val="18"/>
        </w:rPr>
      </w:pPr>
      <w:r>
        <w:rPr>
          <w:sz w:val="18"/>
          <w:szCs w:val="18"/>
        </w:rPr>
        <w:t>1. </w:t>
      </w:r>
      <w:r w:rsidRPr="00403067">
        <w:rPr>
          <w:sz w:val="18"/>
          <w:szCs w:val="18"/>
        </w:rPr>
        <w:t>den skada eller risk för skada som har uppstått till följd av överträdelsen,</w:t>
      </w:r>
    </w:p>
    <w:p w14:paraId="7E1FD475" w14:textId="77777777" w:rsidR="00D85371" w:rsidRDefault="00D85371" w:rsidP="008A7E9A">
      <w:pPr>
        <w:pStyle w:val="Brdtextmedindrag"/>
        <w:rPr>
          <w:sz w:val="18"/>
          <w:szCs w:val="18"/>
        </w:rPr>
      </w:pPr>
      <w:r>
        <w:rPr>
          <w:sz w:val="18"/>
          <w:szCs w:val="18"/>
        </w:rPr>
        <w:t>2. </w:t>
      </w:r>
      <w:r w:rsidRPr="00403067">
        <w:rPr>
          <w:sz w:val="18"/>
          <w:szCs w:val="18"/>
        </w:rPr>
        <w:t>om aktören tidi</w:t>
      </w:r>
      <w:r w:rsidRPr="00403067">
        <w:rPr>
          <w:sz w:val="18"/>
          <w:szCs w:val="18"/>
        </w:rPr>
        <w:softHyphen/>
        <w:t>gare har begått en överträdelse</w:t>
      </w:r>
      <w:r>
        <w:rPr>
          <w:sz w:val="18"/>
          <w:szCs w:val="18"/>
        </w:rPr>
        <w:t>,</w:t>
      </w:r>
      <w:r w:rsidRPr="00403067">
        <w:rPr>
          <w:sz w:val="18"/>
          <w:szCs w:val="18"/>
        </w:rPr>
        <w:t xml:space="preserve"> och</w:t>
      </w:r>
    </w:p>
    <w:p w14:paraId="2626976C" w14:textId="77777777" w:rsidR="00D85371" w:rsidRPr="00403067" w:rsidRDefault="00D85371" w:rsidP="008A7E9A">
      <w:pPr>
        <w:pStyle w:val="Brdtextmedindrag"/>
        <w:rPr>
          <w:sz w:val="18"/>
          <w:szCs w:val="18"/>
        </w:rPr>
      </w:pPr>
      <w:r>
        <w:rPr>
          <w:sz w:val="18"/>
          <w:szCs w:val="18"/>
        </w:rPr>
        <w:t>3. </w:t>
      </w:r>
      <w:r w:rsidRPr="00403067">
        <w:rPr>
          <w:sz w:val="18"/>
          <w:szCs w:val="18"/>
        </w:rPr>
        <w:t>de kostnader som aktören har undvikit till följd av överträdel</w:t>
      </w:r>
      <w:r w:rsidRPr="00403067">
        <w:rPr>
          <w:sz w:val="18"/>
          <w:szCs w:val="18"/>
        </w:rPr>
        <w:softHyphen/>
        <w:t>sen.</w:t>
      </w:r>
    </w:p>
    <w:p w14:paraId="318BDB15" w14:textId="77777777" w:rsidR="00D85371" w:rsidRPr="00403067" w:rsidRDefault="00D85371" w:rsidP="008A7E9A">
      <w:pPr>
        <w:pStyle w:val="Brdtextmedindrag"/>
        <w:rPr>
          <w:sz w:val="18"/>
          <w:szCs w:val="18"/>
        </w:rPr>
      </w:pPr>
      <w:r>
        <w:rPr>
          <w:sz w:val="18"/>
          <w:szCs w:val="18"/>
        </w:rPr>
        <w:t xml:space="preserve">Tillsynsmyndigheten </w:t>
      </w:r>
      <w:r w:rsidRPr="00403067">
        <w:rPr>
          <w:sz w:val="18"/>
          <w:szCs w:val="18"/>
        </w:rPr>
        <w:t xml:space="preserve">får </w:t>
      </w:r>
      <w:r>
        <w:rPr>
          <w:sz w:val="18"/>
          <w:szCs w:val="18"/>
        </w:rPr>
        <w:t>avstå från att ta ut en sanktions</w:t>
      </w:r>
      <w:r>
        <w:rPr>
          <w:sz w:val="18"/>
          <w:szCs w:val="18"/>
        </w:rPr>
        <w:softHyphen/>
        <w:t>avgift</w:t>
      </w:r>
      <w:r w:rsidRPr="00403067">
        <w:rPr>
          <w:sz w:val="18"/>
          <w:szCs w:val="18"/>
        </w:rPr>
        <w:t xml:space="preserve"> helt eller delvis om överträdelsen är ringa eller ursäktlig eller om det annars med hänsyn till omständigheterna skulle vara oskäligt att ta ut avgiften.</w:t>
      </w:r>
    </w:p>
    <w:p w14:paraId="5D608E18" w14:textId="77777777" w:rsidR="00D85371" w:rsidRPr="00403067" w:rsidRDefault="00D85371" w:rsidP="008A7E9A">
      <w:pPr>
        <w:pStyle w:val="Brdtext"/>
      </w:pPr>
    </w:p>
    <w:p w14:paraId="5C3803E9" w14:textId="77777777" w:rsidR="00D85371" w:rsidRPr="00403067" w:rsidRDefault="00D85371" w:rsidP="008A7E9A">
      <w:pPr>
        <w:pStyle w:val="Brdtext"/>
      </w:pPr>
      <w:r w:rsidRPr="00403067">
        <w:t>Paragrafen reglerar hur sanktionsavgiften ska bestämmas. Övervägandena finns i avsnitt 21.5 och 21.6.</w:t>
      </w:r>
    </w:p>
    <w:p w14:paraId="6BFAEFA3" w14:textId="77777777" w:rsidR="00D85371" w:rsidRPr="00403067" w:rsidRDefault="00D85371" w:rsidP="008A7E9A">
      <w:pPr>
        <w:pStyle w:val="Brdtextmedindrag"/>
      </w:pPr>
      <w:r w:rsidRPr="00403067">
        <w:t xml:space="preserve">I </w:t>
      </w:r>
      <w:r w:rsidRPr="00403067">
        <w:rPr>
          <w:i/>
        </w:rPr>
        <w:t xml:space="preserve">första stycket </w:t>
      </w:r>
      <w:r w:rsidRPr="00403067">
        <w:t xml:space="preserve">fastställs </w:t>
      </w:r>
      <w:r>
        <w:t xml:space="preserve">det </w:t>
      </w:r>
      <w:r w:rsidRPr="00403067">
        <w:t xml:space="preserve">lägsta och </w:t>
      </w:r>
      <w:r>
        <w:t xml:space="preserve">det </w:t>
      </w:r>
      <w:r w:rsidRPr="00403067">
        <w:t>högsta belopp</w:t>
      </w:r>
      <w:r>
        <w:t>et</w:t>
      </w:r>
      <w:r w:rsidRPr="00403067">
        <w:t xml:space="preserve"> för en sank</w:t>
      </w:r>
      <w:r>
        <w:softHyphen/>
      </w:r>
      <w:r w:rsidRPr="00403067">
        <w:t>tionsavgift.</w:t>
      </w:r>
    </w:p>
    <w:p w14:paraId="14C832EF" w14:textId="77777777" w:rsidR="00D85371" w:rsidRDefault="00D85371" w:rsidP="008A7E9A">
      <w:pPr>
        <w:pStyle w:val="Brdtextmedindrag"/>
      </w:pPr>
      <w:r w:rsidRPr="00403067">
        <w:t xml:space="preserve">Av </w:t>
      </w:r>
      <w:r w:rsidRPr="00403067">
        <w:rPr>
          <w:i/>
        </w:rPr>
        <w:t xml:space="preserve">andra stycket </w:t>
      </w:r>
      <w:r w:rsidRPr="00403067">
        <w:t>framgår de omständigheter som särskilt ska beaktas när en sanktionsavgift bestäms i det enskilda fallet.</w:t>
      </w:r>
    </w:p>
    <w:p w14:paraId="5F56B1E5" w14:textId="6AFC73B8" w:rsidR="00D85371" w:rsidRDefault="00D85371" w:rsidP="008A7E9A">
      <w:pPr>
        <w:pStyle w:val="Brdtextmedindrag"/>
      </w:pPr>
      <w:r>
        <w:t xml:space="preserve">Enligt </w:t>
      </w:r>
      <w:r w:rsidRPr="00453677">
        <w:rPr>
          <w:i/>
          <w:iCs/>
        </w:rPr>
        <w:t>punkten 1</w:t>
      </w:r>
      <w:r>
        <w:t xml:space="preserve"> ska tillsynsmyndigheten särskilt beakta den skada eller risk för skada som har uppstått till följd av överträdelsen. Att en risk för skada har uppstått bör generellt inte leda till samma storlek på sanktions</w:t>
      </w:r>
      <w:r w:rsidR="006610BA">
        <w:softHyphen/>
      </w:r>
      <w:r>
        <w:t>avgiften som i fall där samma skada har inträffat. Det kan dock vara lika allvarligt att det har uppstått en risk för skada som kan få allvarliga kon</w:t>
      </w:r>
      <w:r w:rsidR="006610BA">
        <w:softHyphen/>
      </w:r>
      <w:r>
        <w:t>sekvenser som att det har uppkommit en faktisk skada av lindrigare slag.</w:t>
      </w:r>
    </w:p>
    <w:p w14:paraId="1BF38B70" w14:textId="77777777" w:rsidR="00D85371" w:rsidRDefault="00D85371" w:rsidP="008A7E9A">
      <w:pPr>
        <w:pStyle w:val="Brdtextmedindrag"/>
      </w:pPr>
      <w:r>
        <w:t xml:space="preserve">Enligt </w:t>
      </w:r>
      <w:r w:rsidRPr="00D1536D">
        <w:rPr>
          <w:i/>
          <w:iCs/>
        </w:rPr>
        <w:t>punkten 2</w:t>
      </w:r>
      <w:r>
        <w:t xml:space="preserve"> ska tillsynsmyndigheten särskilt beakta om aktören tidigare har begått en överträdelse. Det finns skäl att se särskilt allvarligt på upprepade överträdelser som kan anses utgöra ett led i ett systematiskt handlande. Det kan vara fallet då överträdelserna är likartade och ligger nära i tiden.</w:t>
      </w:r>
    </w:p>
    <w:p w14:paraId="69391B15" w14:textId="77777777" w:rsidR="00D85371" w:rsidRDefault="00D85371" w:rsidP="008A7E9A">
      <w:pPr>
        <w:pStyle w:val="Brdtextmedindrag"/>
      </w:pPr>
      <w:r>
        <w:t xml:space="preserve">Enligt </w:t>
      </w:r>
      <w:r w:rsidRPr="000679E2">
        <w:rPr>
          <w:i/>
          <w:iCs/>
        </w:rPr>
        <w:t>punkten 3</w:t>
      </w:r>
      <w:r>
        <w:t xml:space="preserve"> ska tillsynsmyndigheten även beakta de kostnader som aktören har undvikit till följd av överträdelsen. Ju högre sådan besparing, desto högre bör sanktionsavgiften bli.</w:t>
      </w:r>
    </w:p>
    <w:p w14:paraId="4ED0D4D6" w14:textId="3D0010D4" w:rsidR="00D85371" w:rsidRPr="00403067" w:rsidRDefault="00D85371" w:rsidP="008A7E9A">
      <w:pPr>
        <w:pStyle w:val="Brdtextmedindrag"/>
      </w:pPr>
      <w:r w:rsidRPr="00403067">
        <w:t xml:space="preserve">Dessa omständigheter kan </w:t>
      </w:r>
      <w:r>
        <w:t xml:space="preserve">leda till </w:t>
      </w:r>
      <w:r w:rsidRPr="00CE6393">
        <w:t xml:space="preserve">ett lägre eller högre </w:t>
      </w:r>
      <w:r w:rsidRPr="00403067">
        <w:t>belopp</w:t>
      </w:r>
      <w:r>
        <w:t>.</w:t>
      </w:r>
      <w:r w:rsidRPr="00403067">
        <w:t xml:space="preserve"> Upp</w:t>
      </w:r>
      <w:r w:rsidRPr="00403067">
        <w:softHyphen/>
        <w:t>räkningen är inte uttömmande, utan hänsyn kan behöva tas till andra omständigheter. Det kan t.ex. vara relevant att beakta hur länge en över</w:t>
      </w:r>
      <w:r w:rsidRPr="00403067">
        <w:softHyphen/>
        <w:t>trädelse har pågått eller bestämmelsens betydelse för tillsyns</w:t>
      </w:r>
      <w:r>
        <w:softHyphen/>
      </w:r>
      <w:r w:rsidRPr="00403067">
        <w:t xml:space="preserve">området. </w:t>
      </w:r>
      <w:r w:rsidRPr="00545422">
        <w:t>Andra om</w:t>
      </w:r>
      <w:r w:rsidRPr="00545422">
        <w:softHyphen/>
        <w:t>ständigheter att beakta kan vara tillhandahållarens finansiella ställning eller</w:t>
      </w:r>
      <w:r>
        <w:t xml:space="preserve"> </w:t>
      </w:r>
      <w:r w:rsidRPr="00403067">
        <w:t>att den avgiftsskyldige har sam</w:t>
      </w:r>
      <w:r w:rsidRPr="00403067">
        <w:softHyphen/>
        <w:t>arbetat med tillsyns</w:t>
      </w:r>
      <w:r w:rsidRPr="00403067">
        <w:softHyphen/>
        <w:t>myndig</w:t>
      </w:r>
      <w:r w:rsidR="007D3A88">
        <w:softHyphen/>
      </w:r>
      <w:r w:rsidRPr="00403067">
        <w:t>heten för att komma till rätta med över</w:t>
      </w:r>
      <w:r w:rsidRPr="00403067">
        <w:softHyphen/>
        <w:t>trädelsen.</w:t>
      </w:r>
    </w:p>
    <w:p w14:paraId="3C81F846" w14:textId="77777777" w:rsidR="00D85371" w:rsidRPr="00403067" w:rsidRDefault="00D85371" w:rsidP="008A7E9A">
      <w:pPr>
        <w:pStyle w:val="Brdtextmedindrag"/>
      </w:pPr>
      <w:r w:rsidRPr="00403067">
        <w:lastRenderedPageBreak/>
        <w:t xml:space="preserve">Enligt </w:t>
      </w:r>
      <w:r w:rsidRPr="00403067">
        <w:rPr>
          <w:i/>
        </w:rPr>
        <w:t xml:space="preserve">tredje stycket </w:t>
      </w:r>
      <w:r w:rsidRPr="00403067">
        <w:t xml:space="preserve">får </w:t>
      </w:r>
      <w:r>
        <w:t xml:space="preserve">tillsynsmyndigheten </w:t>
      </w:r>
      <w:r w:rsidRPr="00403067">
        <w:t xml:space="preserve">i undantagsfall </w:t>
      </w:r>
      <w:r>
        <w:t xml:space="preserve">avstå från att ta ut </w:t>
      </w:r>
      <w:r w:rsidRPr="00403067">
        <w:t xml:space="preserve">en sanktionsavgift helt eller delvis. Det kan t.ex. vara fråga om en bagatellartad överträdelse som inte </w:t>
      </w:r>
      <w:r>
        <w:t xml:space="preserve">har </w:t>
      </w:r>
      <w:r w:rsidRPr="00403067">
        <w:t>varit till men för något allmänt eller enskilt intresse. En över</w:t>
      </w:r>
      <w:r w:rsidRPr="00403067">
        <w:softHyphen/>
        <w:t>trä</w:t>
      </w:r>
      <w:r w:rsidRPr="00403067">
        <w:softHyphen/>
        <w:t>delse kan vara ursäktlig och leda till jämkning av avgiften om det har varit närmast omöjligt för den avgiftsskyldige att upptäcka överträdelsen eller om den på annat sätt varit utanför den avgifts</w:t>
      </w:r>
      <w:r>
        <w:softHyphen/>
      </w:r>
      <w:r w:rsidRPr="00403067">
        <w:t>skyldiges kontroll. Avsikten är dock inte att sanktionsavgiften ska sättas ned på grund av bristan</w:t>
      </w:r>
      <w:r w:rsidRPr="00403067">
        <w:softHyphen/>
        <w:t>de kännedom om reglerna, dålig ekonomi, tidsbrist, bristande rutiner eller lik</w:t>
      </w:r>
      <w:r w:rsidRPr="00403067">
        <w:softHyphen/>
        <w:t>nande.</w:t>
      </w:r>
    </w:p>
    <w:p w14:paraId="611E69CC" w14:textId="77777777" w:rsidR="00D85371" w:rsidRPr="00403067" w:rsidRDefault="00D85371" w:rsidP="008A7E9A">
      <w:pPr>
        <w:pStyle w:val="Brdtextmedindrag"/>
        <w:ind w:firstLine="0"/>
      </w:pPr>
    </w:p>
    <w:p w14:paraId="66CDA52D" w14:textId="77777777" w:rsidR="00D85371" w:rsidRPr="00403067" w:rsidRDefault="00D85371" w:rsidP="008A7E9A">
      <w:pPr>
        <w:pStyle w:val="Brdtext"/>
        <w:rPr>
          <w:sz w:val="18"/>
          <w:szCs w:val="18"/>
        </w:rPr>
      </w:pPr>
      <w:r w:rsidRPr="00403067">
        <w:rPr>
          <w:b/>
          <w:sz w:val="18"/>
          <w:szCs w:val="18"/>
        </w:rPr>
        <w:t>3 §</w:t>
      </w:r>
      <w:r w:rsidRPr="00403067">
        <w:rPr>
          <w:sz w:val="18"/>
          <w:szCs w:val="18"/>
        </w:rPr>
        <w:t xml:space="preserve">    En sanktionsavgift får inte beslutas om överträdelsen </w:t>
      </w:r>
      <w:bookmarkStart w:id="1890" w:name="_Hlk60753094"/>
      <w:r w:rsidRPr="00403067">
        <w:rPr>
          <w:sz w:val="18"/>
          <w:szCs w:val="18"/>
        </w:rPr>
        <w:t>omfattas av ett före</w:t>
      </w:r>
      <w:r w:rsidRPr="00403067">
        <w:rPr>
          <w:sz w:val="18"/>
          <w:szCs w:val="18"/>
        </w:rPr>
        <w:softHyphen/>
        <w:t>läggande som har förenats med vite och överträdelsen ligger till grund för en an</w:t>
      </w:r>
      <w:r>
        <w:rPr>
          <w:sz w:val="18"/>
          <w:szCs w:val="18"/>
        </w:rPr>
        <w:softHyphen/>
      </w:r>
      <w:r w:rsidRPr="00403067">
        <w:rPr>
          <w:sz w:val="18"/>
          <w:szCs w:val="18"/>
        </w:rPr>
        <w:t>sökan om utdömande av vitet.</w:t>
      </w:r>
      <w:bookmarkEnd w:id="1890"/>
    </w:p>
    <w:p w14:paraId="7A46A907" w14:textId="77777777" w:rsidR="00D85371" w:rsidRPr="00403067" w:rsidRDefault="00D85371" w:rsidP="008A7E9A">
      <w:pPr>
        <w:pStyle w:val="Brdtextmedindrag"/>
        <w:ind w:firstLine="0"/>
      </w:pPr>
    </w:p>
    <w:p w14:paraId="03CF7126" w14:textId="77777777" w:rsidR="00D85371" w:rsidRDefault="00D85371" w:rsidP="008A7E9A">
      <w:pPr>
        <w:pStyle w:val="Brdtext"/>
      </w:pPr>
      <w:r w:rsidRPr="00403067">
        <w:t>Paragrafen syftar till att hindra dubbla prövningar och sanktioner av sam</w:t>
      </w:r>
      <w:r w:rsidRPr="00403067">
        <w:softHyphen/>
        <w:t xml:space="preserve">ma överträdelse. </w:t>
      </w:r>
      <w:bookmarkStart w:id="1891" w:name="_Hlk42597656"/>
      <w:r w:rsidRPr="00403067">
        <w:t>Över</w:t>
      </w:r>
      <w:r w:rsidRPr="00403067">
        <w:softHyphen/>
        <w:t>vä</w:t>
      </w:r>
      <w:r w:rsidRPr="00403067">
        <w:softHyphen/>
        <w:t>gandena finns i avsnitt 21.7.</w:t>
      </w:r>
    </w:p>
    <w:p w14:paraId="48347F2B" w14:textId="77777777" w:rsidR="00D85371" w:rsidRPr="00403067" w:rsidRDefault="00D85371" w:rsidP="008A7E9A">
      <w:pPr>
        <w:pStyle w:val="Brdtextmedindrag"/>
      </w:pPr>
      <w:r w:rsidRPr="00403067">
        <w:t>Om ett vitesföreläggande inte följs, kan tillsynsmyndig</w:t>
      </w:r>
      <w:r w:rsidRPr="00403067">
        <w:softHyphen/>
        <w:t xml:space="preserve">heten välja att ansöka om utdömande av vitet eller att besluta om </w:t>
      </w:r>
      <w:r>
        <w:t xml:space="preserve">en </w:t>
      </w:r>
      <w:r w:rsidRPr="00403067">
        <w:t>sank</w:t>
      </w:r>
      <w:r w:rsidRPr="00403067">
        <w:softHyphen/>
        <w:t>tions</w:t>
      </w:r>
      <w:r w:rsidRPr="00403067">
        <w:softHyphen/>
        <w:t xml:space="preserve">avgift om förutsättningarna för det är uppfyllda. </w:t>
      </w:r>
      <w:bookmarkEnd w:id="1891"/>
      <w:r w:rsidRPr="00403067">
        <w:t>När en domstols</w:t>
      </w:r>
      <w:r w:rsidRPr="00403067">
        <w:softHyphen/>
        <w:t>process om ut</w:t>
      </w:r>
      <w:r>
        <w:softHyphen/>
      </w:r>
      <w:r w:rsidRPr="00403067">
        <w:t>dömande av vite har inletts är dock tillsynsmyndigheten för</w:t>
      </w:r>
      <w:r w:rsidRPr="00403067">
        <w:softHyphen/>
        <w:t>hindrad att besluta om sanktionsavgift för samma överträdelse.</w:t>
      </w:r>
    </w:p>
    <w:p w14:paraId="20FF6F96" w14:textId="77777777" w:rsidR="00D85371" w:rsidRPr="00403067" w:rsidRDefault="00D85371" w:rsidP="008A7E9A">
      <w:pPr>
        <w:pStyle w:val="Brdtextmedindrag"/>
        <w:ind w:firstLine="0"/>
      </w:pPr>
    </w:p>
    <w:p w14:paraId="0268949A" w14:textId="77777777" w:rsidR="00D85371" w:rsidRPr="00403067" w:rsidRDefault="00D85371" w:rsidP="008A7E9A">
      <w:pPr>
        <w:pStyle w:val="Brdtext"/>
        <w:rPr>
          <w:sz w:val="18"/>
          <w:szCs w:val="19"/>
        </w:rPr>
      </w:pPr>
      <w:r w:rsidRPr="00403067">
        <w:rPr>
          <w:b/>
          <w:sz w:val="18"/>
          <w:szCs w:val="19"/>
        </w:rPr>
        <w:t>4 §</w:t>
      </w:r>
      <w:r w:rsidRPr="00403067">
        <w:rPr>
          <w:sz w:val="18"/>
          <w:szCs w:val="19"/>
        </w:rPr>
        <w:t>    En sanktionsavgift får beslutas endast om den som avgiften ska tas ut av har fått tillfälle att yttra sig inom två år från det att överträdelsen ägde rum.</w:t>
      </w:r>
    </w:p>
    <w:p w14:paraId="011999E3" w14:textId="77777777" w:rsidR="00D85371" w:rsidRPr="00403067" w:rsidRDefault="00D85371" w:rsidP="008A7E9A">
      <w:pPr>
        <w:pStyle w:val="Brdtextmedindrag"/>
      </w:pPr>
      <w:r w:rsidRPr="00403067">
        <w:rPr>
          <w:sz w:val="18"/>
          <w:szCs w:val="19"/>
        </w:rPr>
        <w:t>Ett beslut om sanktionsavgift ska delges.</w:t>
      </w:r>
    </w:p>
    <w:p w14:paraId="4E3146F3" w14:textId="77777777" w:rsidR="00D85371" w:rsidRPr="00403067" w:rsidRDefault="00D85371" w:rsidP="008A7E9A">
      <w:pPr>
        <w:pStyle w:val="Brdtextmedindrag"/>
      </w:pPr>
    </w:p>
    <w:p w14:paraId="537BAC91" w14:textId="77777777" w:rsidR="00D85371" w:rsidRPr="00403067" w:rsidRDefault="00D85371" w:rsidP="008A7E9A">
      <w:pPr>
        <w:pStyle w:val="Brdtext"/>
      </w:pPr>
      <w:r w:rsidRPr="00403067">
        <w:t>Paragrafen reglerar bl.a. preskriptionstiden för sanktionsavgifter. Över</w:t>
      </w:r>
      <w:r w:rsidRPr="00403067">
        <w:softHyphen/>
        <w:t>vägandena finns i avsnitt 21.8.</w:t>
      </w:r>
    </w:p>
    <w:p w14:paraId="4A980AAC" w14:textId="71F03D6C" w:rsidR="00D85371" w:rsidRPr="00403067" w:rsidRDefault="00D85371" w:rsidP="008A7E9A">
      <w:pPr>
        <w:pStyle w:val="Brdtextmedindrag"/>
      </w:pPr>
      <w:r w:rsidRPr="00403067">
        <w:rPr>
          <w:i/>
        </w:rPr>
        <w:t xml:space="preserve">Första stycket </w:t>
      </w:r>
      <w:r w:rsidRPr="00403067">
        <w:t xml:space="preserve">innebär att kommunikation enligt 25 § förvaltningslagen (2017:900) måste ske inom två år för att </w:t>
      </w:r>
      <w:r>
        <w:t xml:space="preserve">en </w:t>
      </w:r>
      <w:r w:rsidRPr="00403067">
        <w:t>sanktions</w:t>
      </w:r>
      <w:r w:rsidRPr="00403067">
        <w:softHyphen/>
        <w:t>av</w:t>
      </w:r>
      <w:r w:rsidRPr="00403067">
        <w:softHyphen/>
        <w:t>gift ska få beslutas. Bevisbördan för att kommunikation har skett ligger på tillsyns</w:t>
      </w:r>
      <w:r w:rsidRPr="00403067">
        <w:softHyphen/>
        <w:t>myndig</w:t>
      </w:r>
      <w:r>
        <w:softHyphen/>
      </w:r>
      <w:r w:rsidRPr="00403067">
        <w:t>heten. Tidsfristen räknas från när överträdelsen ägde rum. I fråga om en överträdelse som skett löpande under viss tid är det tillräckligt att kom</w:t>
      </w:r>
      <w:r w:rsidR="006610BA">
        <w:softHyphen/>
      </w:r>
      <w:r w:rsidRPr="00403067">
        <w:t xml:space="preserve">munikation sker inom två år från det att överträdelsen upphörde för att </w:t>
      </w:r>
      <w:r>
        <w:t xml:space="preserve">en </w:t>
      </w:r>
      <w:r w:rsidRPr="00403067">
        <w:t>sanktionsavgift ska kunna åläggas.</w:t>
      </w:r>
    </w:p>
    <w:p w14:paraId="45DE33B6" w14:textId="77777777" w:rsidR="00D85371" w:rsidRPr="00403067" w:rsidRDefault="00D85371" w:rsidP="008A7E9A">
      <w:pPr>
        <w:pStyle w:val="Brdtextmedindrag"/>
      </w:pPr>
      <w:r w:rsidRPr="00403067">
        <w:rPr>
          <w:i/>
        </w:rPr>
        <w:t xml:space="preserve">Andra stycket </w:t>
      </w:r>
      <w:r w:rsidRPr="00403067">
        <w:t>innebär att ett beslut om sanktionsavgift ska delges den avgifts</w:t>
      </w:r>
      <w:r w:rsidRPr="00403067">
        <w:softHyphen/>
        <w:t>skyldige med hjälp av någo</w:t>
      </w:r>
      <w:r>
        <w:t>t</w:t>
      </w:r>
      <w:r w:rsidRPr="00403067">
        <w:t xml:space="preserve"> av de förfaranden för delgivning som re</w:t>
      </w:r>
      <w:r w:rsidRPr="00403067">
        <w:softHyphen/>
        <w:t>gle</w:t>
      </w:r>
      <w:r w:rsidRPr="00403067">
        <w:softHyphen/>
        <w:t>ras i delgivningslagen (2010:1932).</w:t>
      </w:r>
    </w:p>
    <w:p w14:paraId="7872B50A" w14:textId="77777777" w:rsidR="00D85371" w:rsidRPr="00403067" w:rsidRDefault="00D85371" w:rsidP="008A7E9A">
      <w:pPr>
        <w:pStyle w:val="Brdtextmedindrag"/>
        <w:ind w:firstLine="0"/>
      </w:pPr>
    </w:p>
    <w:p w14:paraId="63983E5C" w14:textId="77777777" w:rsidR="00D85371" w:rsidRPr="00403067" w:rsidRDefault="00D85371" w:rsidP="008A7E9A">
      <w:pPr>
        <w:pStyle w:val="Brdtext"/>
        <w:rPr>
          <w:sz w:val="18"/>
          <w:szCs w:val="19"/>
        </w:rPr>
      </w:pPr>
      <w:r w:rsidRPr="00403067">
        <w:rPr>
          <w:b/>
          <w:sz w:val="18"/>
          <w:szCs w:val="19"/>
        </w:rPr>
        <w:t>5 §</w:t>
      </w:r>
      <w:r w:rsidRPr="00403067">
        <w:rPr>
          <w:sz w:val="18"/>
          <w:szCs w:val="19"/>
        </w:rPr>
        <w:t>    En sanktionsavgift ska betalas till tillsynsmyndigheten inom 30 da</w:t>
      </w:r>
      <w:r w:rsidRPr="00403067">
        <w:rPr>
          <w:sz w:val="18"/>
          <w:szCs w:val="19"/>
        </w:rPr>
        <w:softHyphen/>
        <w:t xml:space="preserve">gar från det att beslutet om att ta ut avgiften </w:t>
      </w:r>
      <w:r>
        <w:rPr>
          <w:sz w:val="18"/>
          <w:szCs w:val="19"/>
        </w:rPr>
        <w:t xml:space="preserve">fick </w:t>
      </w:r>
      <w:r w:rsidRPr="00403067">
        <w:rPr>
          <w:sz w:val="18"/>
          <w:szCs w:val="19"/>
        </w:rPr>
        <w:t>laga kraft eller inom den längre tid som anges i beslutet.</w:t>
      </w:r>
    </w:p>
    <w:p w14:paraId="629D47D4" w14:textId="77777777" w:rsidR="00D85371" w:rsidRPr="00403067" w:rsidRDefault="00D85371" w:rsidP="008A7E9A">
      <w:pPr>
        <w:pStyle w:val="Brdtextmedindrag"/>
        <w:rPr>
          <w:sz w:val="18"/>
          <w:szCs w:val="19"/>
        </w:rPr>
      </w:pPr>
      <w:r w:rsidRPr="00403067">
        <w:rPr>
          <w:sz w:val="18"/>
          <w:szCs w:val="19"/>
        </w:rPr>
        <w:t>Om sanktionsavgiften inte betalas i tid, ska myndigheten lämna den obe</w:t>
      </w:r>
      <w:r w:rsidRPr="00403067">
        <w:rPr>
          <w:sz w:val="18"/>
          <w:szCs w:val="19"/>
        </w:rPr>
        <w:softHyphen/>
        <w:t xml:space="preserve">talda avgiften för indrivning </w:t>
      </w:r>
      <w:bookmarkStart w:id="1892" w:name="_Hlk70060533"/>
      <w:r w:rsidRPr="00403067">
        <w:rPr>
          <w:sz w:val="18"/>
          <w:szCs w:val="19"/>
        </w:rPr>
        <w:t>enligt lagen (1993:891) om indrivning av stat</w:t>
      </w:r>
      <w:r w:rsidRPr="00403067">
        <w:rPr>
          <w:sz w:val="18"/>
          <w:szCs w:val="19"/>
        </w:rPr>
        <w:softHyphen/>
        <w:t>liga ford</w:t>
      </w:r>
      <w:r w:rsidRPr="00403067">
        <w:rPr>
          <w:sz w:val="18"/>
          <w:szCs w:val="19"/>
        </w:rPr>
        <w:softHyphen/>
        <w:t>ringar m.m</w:t>
      </w:r>
      <w:bookmarkEnd w:id="1892"/>
      <w:r w:rsidRPr="00403067">
        <w:rPr>
          <w:sz w:val="18"/>
          <w:szCs w:val="19"/>
        </w:rPr>
        <w:t>. Vid indrivning får verkställighet ske enligt utsök</w:t>
      </w:r>
      <w:r w:rsidRPr="00403067">
        <w:rPr>
          <w:sz w:val="18"/>
          <w:szCs w:val="19"/>
        </w:rPr>
        <w:softHyphen/>
        <w:t>ningsbalken.</w:t>
      </w:r>
    </w:p>
    <w:p w14:paraId="46D98C3F" w14:textId="77777777" w:rsidR="00D85371" w:rsidRPr="00403067" w:rsidRDefault="00D85371" w:rsidP="008A7E9A">
      <w:pPr>
        <w:pStyle w:val="Brdtextmedindrag"/>
      </w:pPr>
      <w:r w:rsidRPr="00403067">
        <w:rPr>
          <w:sz w:val="18"/>
          <w:szCs w:val="19"/>
        </w:rPr>
        <w:t>En sanktionsavgift tillfaller staten.</w:t>
      </w:r>
    </w:p>
    <w:p w14:paraId="22E62CDF" w14:textId="77777777" w:rsidR="00D85371" w:rsidRPr="00403067" w:rsidRDefault="00D85371" w:rsidP="008A7E9A">
      <w:pPr>
        <w:pStyle w:val="Brdtext"/>
      </w:pPr>
    </w:p>
    <w:p w14:paraId="735434A2" w14:textId="77777777" w:rsidR="00D85371" w:rsidRPr="00403067" w:rsidRDefault="00D85371" w:rsidP="008A7E9A">
      <w:pPr>
        <w:pStyle w:val="Brdtext"/>
      </w:pPr>
      <w:r w:rsidRPr="00403067">
        <w:t>Paragrafen reglerar betalning och indrivning av sanktionsavgifter. Övervä</w:t>
      </w:r>
      <w:r w:rsidRPr="00403067">
        <w:softHyphen/>
        <w:t>gandena finns i avsnitt 21.8.</w:t>
      </w:r>
    </w:p>
    <w:p w14:paraId="007431F4" w14:textId="3F00B95D" w:rsidR="00D85371" w:rsidRPr="00A50F1C" w:rsidRDefault="00D85371" w:rsidP="008A7E9A">
      <w:pPr>
        <w:pStyle w:val="Brdtextmedindrag"/>
      </w:pPr>
      <w:r>
        <w:t xml:space="preserve">Om avgiften inte betalas inom den angivna tiden, är tillsynsmyndigheten skyldig att lämna den obetalda avgiften för indrivning </w:t>
      </w:r>
      <w:r w:rsidRPr="00A50F1C">
        <w:t>enligt lagen om in</w:t>
      </w:r>
      <w:r w:rsidR="004411B7">
        <w:softHyphen/>
      </w:r>
      <w:r w:rsidRPr="00A50F1C">
        <w:t>drivning av statliga fordringar m.m</w:t>
      </w:r>
      <w:r>
        <w:t xml:space="preserve">. </w:t>
      </w:r>
      <w:r w:rsidR="004411B7">
        <w:t>En s</w:t>
      </w:r>
      <w:r>
        <w:t xml:space="preserve">anktionsavgift som inte betalats </w:t>
      </w:r>
      <w:r>
        <w:lastRenderedPageBreak/>
        <w:t>inom angiven tid får verkställas enligt utsökningsbalken. Det innebär att den kan drivas in utan att det krävs något domstolsavgörande.</w:t>
      </w:r>
    </w:p>
    <w:p w14:paraId="04ACFDF0" w14:textId="77777777" w:rsidR="00D85371" w:rsidRPr="00403067" w:rsidRDefault="00D85371" w:rsidP="008A7E9A">
      <w:pPr>
        <w:pStyle w:val="Brdtextmedindrag"/>
        <w:ind w:firstLine="0"/>
      </w:pPr>
    </w:p>
    <w:p w14:paraId="7B969EAD" w14:textId="77777777" w:rsidR="00D85371" w:rsidRPr="00403067" w:rsidRDefault="00D85371" w:rsidP="008A7E9A">
      <w:pPr>
        <w:pStyle w:val="Brdtext"/>
        <w:rPr>
          <w:sz w:val="18"/>
          <w:szCs w:val="19"/>
        </w:rPr>
      </w:pPr>
      <w:r w:rsidRPr="00403067">
        <w:rPr>
          <w:b/>
          <w:sz w:val="18"/>
          <w:szCs w:val="19"/>
        </w:rPr>
        <w:t>6 §</w:t>
      </w:r>
      <w:r w:rsidRPr="00403067">
        <w:rPr>
          <w:sz w:val="18"/>
          <w:szCs w:val="19"/>
        </w:rPr>
        <w:t>    En beslutad sanktionsavgift faller bort till den del beslutet om avgif</w:t>
      </w:r>
      <w:r w:rsidRPr="00403067">
        <w:rPr>
          <w:sz w:val="18"/>
          <w:szCs w:val="19"/>
        </w:rPr>
        <w:softHyphen/>
        <w:t>ten inte har verkställts inom fem år från det att beslutet fick laga kraft.</w:t>
      </w:r>
    </w:p>
    <w:p w14:paraId="5C524AEA" w14:textId="77777777" w:rsidR="00D85371" w:rsidRPr="00403067" w:rsidRDefault="00D85371" w:rsidP="008A7E9A">
      <w:pPr>
        <w:pStyle w:val="Brdtextmedindrag"/>
        <w:ind w:firstLine="0"/>
      </w:pPr>
    </w:p>
    <w:p w14:paraId="5C10DB88" w14:textId="77777777" w:rsidR="00D85371" w:rsidRPr="00403067" w:rsidRDefault="00D85371" w:rsidP="008A7E9A">
      <w:pPr>
        <w:pStyle w:val="Brdtext"/>
      </w:pPr>
      <w:r w:rsidRPr="00403067">
        <w:t xml:space="preserve">Paragrafen anger en bortre tidsgräns för när en </w:t>
      </w:r>
      <w:r>
        <w:t xml:space="preserve">beslutad </w:t>
      </w:r>
      <w:r w:rsidRPr="00403067">
        <w:t>sanktionsavgift kan drivas in. Övervägandena finns i avsnitt 21.8.</w:t>
      </w:r>
    </w:p>
    <w:p w14:paraId="0DC2D929" w14:textId="7548EB7A" w:rsidR="00D85371" w:rsidRDefault="00D85371" w:rsidP="008A7E9A">
      <w:pPr>
        <w:pStyle w:val="Brdtextmedindrag"/>
      </w:pPr>
      <w:r>
        <w:t>En beslutad sanktionsavgift preskriberas i den utsträckning verk</w:t>
      </w:r>
      <w:r>
        <w:softHyphen/>
        <w:t>ställig</w:t>
      </w:r>
      <w:r w:rsidR="00CB58D4">
        <w:softHyphen/>
      </w:r>
      <w:r>
        <w:t>het inte har skett inom fem år från det att beslutet fick laga kraft.</w:t>
      </w:r>
    </w:p>
    <w:p w14:paraId="0711AAD4" w14:textId="77777777" w:rsidR="00D85371" w:rsidRDefault="00D85371" w:rsidP="008A7E9A">
      <w:pPr>
        <w:pStyle w:val="Brdtextmedindrag"/>
      </w:pPr>
    </w:p>
    <w:p w14:paraId="4BD32B95" w14:textId="2085FA24" w:rsidR="00D85371" w:rsidRPr="00403067" w:rsidRDefault="00D85371" w:rsidP="008A7E9A">
      <w:pPr>
        <w:pStyle w:val="Brdtext"/>
        <w:rPr>
          <w:sz w:val="18"/>
          <w:szCs w:val="19"/>
        </w:rPr>
      </w:pPr>
      <w:r>
        <w:rPr>
          <w:b/>
          <w:sz w:val="18"/>
          <w:szCs w:val="19"/>
        </w:rPr>
        <w:t>7</w:t>
      </w:r>
      <w:r w:rsidRPr="00403067">
        <w:rPr>
          <w:b/>
          <w:sz w:val="18"/>
          <w:szCs w:val="19"/>
        </w:rPr>
        <w:t> §</w:t>
      </w:r>
      <w:r w:rsidRPr="00403067">
        <w:rPr>
          <w:sz w:val="18"/>
          <w:szCs w:val="19"/>
        </w:rPr>
        <w:t>    </w:t>
      </w:r>
      <w:r>
        <w:rPr>
          <w:sz w:val="18"/>
          <w:szCs w:val="19"/>
        </w:rPr>
        <w:t>Om</w:t>
      </w:r>
      <w:r w:rsidRPr="00403067" w:rsidDel="00B33B82">
        <w:rPr>
          <w:sz w:val="18"/>
          <w:szCs w:val="19"/>
        </w:rPr>
        <w:t xml:space="preserve"> </w:t>
      </w:r>
      <w:r w:rsidRPr="00403067">
        <w:rPr>
          <w:sz w:val="18"/>
          <w:szCs w:val="19"/>
        </w:rPr>
        <w:t xml:space="preserve">någon </w:t>
      </w:r>
      <w:r>
        <w:rPr>
          <w:sz w:val="18"/>
          <w:szCs w:val="19"/>
        </w:rPr>
        <w:t xml:space="preserve">har </w:t>
      </w:r>
      <w:r w:rsidRPr="00403067">
        <w:rPr>
          <w:sz w:val="18"/>
          <w:szCs w:val="19"/>
        </w:rPr>
        <w:t>ålagts att betala konkurrensskadeavgift enligt 3 kap. 5 § kon</w:t>
      </w:r>
      <w:r w:rsidR="006610BA">
        <w:rPr>
          <w:sz w:val="18"/>
          <w:szCs w:val="19"/>
        </w:rPr>
        <w:softHyphen/>
      </w:r>
      <w:r w:rsidRPr="00403067">
        <w:rPr>
          <w:sz w:val="18"/>
          <w:szCs w:val="19"/>
        </w:rPr>
        <w:t>kur</w:t>
      </w:r>
      <w:r w:rsidRPr="00403067">
        <w:rPr>
          <w:sz w:val="18"/>
          <w:szCs w:val="19"/>
        </w:rPr>
        <w:softHyphen/>
        <w:t>renslagen (2008:579) eller dömts att betala vite enligt 6 kap. 2 § samma lag, får vite enligt denna lag inte dömas ut för samma förfarande.</w:t>
      </w:r>
    </w:p>
    <w:p w14:paraId="7F3BBF2D" w14:textId="77777777" w:rsidR="00D85371" w:rsidRPr="00403067" w:rsidRDefault="00D85371" w:rsidP="008A7E9A">
      <w:pPr>
        <w:pStyle w:val="Brdtextmedindrag"/>
        <w:ind w:firstLine="0"/>
      </w:pPr>
    </w:p>
    <w:p w14:paraId="32222F90" w14:textId="61C7355D" w:rsidR="00D85371" w:rsidRDefault="00D85371" w:rsidP="008A7E9A">
      <w:pPr>
        <w:pStyle w:val="Brdtext"/>
      </w:pPr>
      <w:r w:rsidRPr="00403067">
        <w:t>Paragrafen syftar till att hindra dubbla prövningar och sanktioner av sam</w:t>
      </w:r>
      <w:r w:rsidRPr="00403067">
        <w:softHyphen/>
        <w:t xml:space="preserve">ma förfarande på marknaden. Den motsvarar 7 kap. 17 § LEK (se prop. 2002/03:110 </w:t>
      </w:r>
      <w:r w:rsidR="00EB24E6">
        <w:t>s. 1</w:t>
      </w:r>
      <w:r w:rsidRPr="00403067">
        <w:t xml:space="preserve">74 f. och 401 och prop. 2007/08:135 </w:t>
      </w:r>
      <w:r w:rsidR="00EB24E6">
        <w:t>s. 2</w:t>
      </w:r>
      <w:r w:rsidRPr="00403067">
        <w:t>42). Över</w:t>
      </w:r>
      <w:r w:rsidRPr="00403067">
        <w:softHyphen/>
        <w:t>väg</w:t>
      </w:r>
      <w:r w:rsidRPr="00403067">
        <w:softHyphen/>
        <w:t>an</w:t>
      </w:r>
      <w:r w:rsidRPr="00403067">
        <w:softHyphen/>
        <w:t>de</w:t>
      </w:r>
      <w:r w:rsidRPr="00403067">
        <w:softHyphen/>
        <w:t>na finns i avsnitt 6.</w:t>
      </w:r>
      <w:r>
        <w:t xml:space="preserve"> </w:t>
      </w:r>
    </w:p>
    <w:p w14:paraId="648777DC" w14:textId="77777777" w:rsidR="00D85371" w:rsidRPr="00403067" w:rsidRDefault="00D85371" w:rsidP="008A7E9A">
      <w:pPr>
        <w:pStyle w:val="Rubrik3utannumrering"/>
      </w:pPr>
      <w:bookmarkStart w:id="1893" w:name="_Toc73006040"/>
      <w:r w:rsidRPr="00403067">
        <w:t>13 kap. Straff</w:t>
      </w:r>
      <w:bookmarkEnd w:id="1893"/>
    </w:p>
    <w:p w14:paraId="3C0E16E0" w14:textId="77777777" w:rsidR="00D85371" w:rsidRPr="00403067" w:rsidRDefault="00D85371" w:rsidP="008A7E9A">
      <w:pPr>
        <w:pStyle w:val="Brdtext"/>
        <w:rPr>
          <w:sz w:val="18"/>
          <w:szCs w:val="19"/>
        </w:rPr>
      </w:pPr>
      <w:r w:rsidRPr="00403067">
        <w:rPr>
          <w:b/>
          <w:sz w:val="18"/>
          <w:szCs w:val="19"/>
        </w:rPr>
        <w:t>1 §</w:t>
      </w:r>
      <w:r w:rsidRPr="00403067">
        <w:rPr>
          <w:sz w:val="18"/>
          <w:szCs w:val="19"/>
        </w:rPr>
        <w:t>    Till böter eller fängelse i högst sex månader ska den dömas som med uppsåt eller av oaktsamhet</w:t>
      </w:r>
    </w:p>
    <w:p w14:paraId="0390750F" w14:textId="77777777" w:rsidR="00D85371" w:rsidRPr="00403067" w:rsidRDefault="00D85371" w:rsidP="008A7E9A">
      <w:pPr>
        <w:pStyle w:val="Brdtextmedindrag"/>
        <w:rPr>
          <w:sz w:val="18"/>
          <w:szCs w:val="19"/>
        </w:rPr>
      </w:pPr>
      <w:r w:rsidRPr="00403067">
        <w:rPr>
          <w:sz w:val="18"/>
          <w:szCs w:val="19"/>
        </w:rPr>
        <w:t xml:space="preserve">1. använder radiosändare utan tillstånd </w:t>
      </w:r>
      <w:r>
        <w:rPr>
          <w:sz w:val="18"/>
          <w:szCs w:val="19"/>
        </w:rPr>
        <w:t>om ett</w:t>
      </w:r>
      <w:r w:rsidRPr="00403067">
        <w:rPr>
          <w:sz w:val="18"/>
          <w:szCs w:val="19"/>
        </w:rPr>
        <w:t xml:space="preserve"> sådant tillstånd krävs enligt denna lag eller använder radiosändare i strid med ett tillståndsvillkor, eller</w:t>
      </w:r>
    </w:p>
    <w:p w14:paraId="57E76038" w14:textId="77777777" w:rsidR="00D85371" w:rsidRPr="00403067" w:rsidRDefault="00D85371" w:rsidP="008A7E9A">
      <w:pPr>
        <w:pStyle w:val="Brdtextmedindrag"/>
        <w:rPr>
          <w:sz w:val="18"/>
          <w:szCs w:val="19"/>
        </w:rPr>
      </w:pPr>
      <w:r w:rsidRPr="00403067">
        <w:rPr>
          <w:sz w:val="18"/>
          <w:szCs w:val="19"/>
        </w:rPr>
        <w:t>2. bryter mot en föreskrift som har meddelats med stöd av 3 kap. </w:t>
      </w:r>
      <w:r w:rsidRPr="00403067" w:rsidDel="00875171">
        <w:rPr>
          <w:sz w:val="18"/>
          <w:szCs w:val="19"/>
        </w:rPr>
        <w:t>2</w:t>
      </w:r>
      <w:r>
        <w:rPr>
          <w:sz w:val="18"/>
          <w:szCs w:val="19"/>
        </w:rPr>
        <w:t>4</w:t>
      </w:r>
      <w:r w:rsidRPr="00403067">
        <w:rPr>
          <w:sz w:val="18"/>
          <w:szCs w:val="19"/>
        </w:rPr>
        <w:t> § andra stycket.</w:t>
      </w:r>
    </w:p>
    <w:p w14:paraId="62631EC8" w14:textId="77777777" w:rsidR="00D85371" w:rsidRPr="00403067" w:rsidRDefault="00D85371" w:rsidP="008A7E9A">
      <w:pPr>
        <w:pStyle w:val="Brdtextmedindrag"/>
        <w:ind w:firstLine="0"/>
      </w:pPr>
    </w:p>
    <w:p w14:paraId="0FA0C1B7" w14:textId="6DDC8E7F" w:rsidR="00D85371" w:rsidRPr="00403067" w:rsidRDefault="00D85371" w:rsidP="008A7E9A">
      <w:pPr>
        <w:pStyle w:val="Brdtext"/>
      </w:pPr>
      <w:r w:rsidRPr="00403067">
        <w:t xml:space="preserve">Paragrafen innehåller bestämmelser om straff för vissa överträdelser vid </w:t>
      </w:r>
      <w:r w:rsidRPr="00403067">
        <w:rPr>
          <w:spacing w:val="-1"/>
        </w:rPr>
        <w:t>använd</w:t>
      </w:r>
      <w:r w:rsidRPr="00403067">
        <w:rPr>
          <w:spacing w:val="-1"/>
        </w:rPr>
        <w:softHyphen/>
        <w:t xml:space="preserve">ning av </w:t>
      </w:r>
      <w:r>
        <w:rPr>
          <w:spacing w:val="-1"/>
        </w:rPr>
        <w:t xml:space="preserve">bl.a. </w:t>
      </w:r>
      <w:r w:rsidRPr="00403067">
        <w:rPr>
          <w:spacing w:val="-1"/>
        </w:rPr>
        <w:t>radio</w:t>
      </w:r>
      <w:r>
        <w:rPr>
          <w:spacing w:val="-1"/>
        </w:rPr>
        <w:t>sändare</w:t>
      </w:r>
      <w:r w:rsidRPr="00403067">
        <w:rPr>
          <w:spacing w:val="-1"/>
        </w:rPr>
        <w:t>. Den motsvarar i sak 7 kap. 14 § LEK (se prop. 1992</w:t>
      </w:r>
      <w:r>
        <w:rPr>
          <w:spacing w:val="-1"/>
        </w:rPr>
        <w:t>/</w:t>
      </w:r>
      <w:r w:rsidRPr="00403067">
        <w:rPr>
          <w:spacing w:val="-1"/>
        </w:rPr>
        <w:t xml:space="preserve">93:200 </w:t>
      </w:r>
      <w:r w:rsidR="00EB24E6">
        <w:rPr>
          <w:spacing w:val="-1"/>
        </w:rPr>
        <w:t>s. 2</w:t>
      </w:r>
      <w:r w:rsidRPr="00403067">
        <w:rPr>
          <w:spacing w:val="-1"/>
        </w:rPr>
        <w:t>46 f. och 330 och prop. 2002/03:1</w:t>
      </w:r>
      <w:r>
        <w:rPr>
          <w:spacing w:val="-1"/>
        </w:rPr>
        <w:t>1</w:t>
      </w:r>
      <w:r w:rsidRPr="00403067">
        <w:rPr>
          <w:spacing w:val="-1"/>
        </w:rPr>
        <w:t xml:space="preserve">0 </w:t>
      </w:r>
      <w:r w:rsidR="00EB24E6">
        <w:rPr>
          <w:spacing w:val="-1"/>
        </w:rPr>
        <w:t>s. 4</w:t>
      </w:r>
      <w:r w:rsidRPr="00403067">
        <w:rPr>
          <w:spacing w:val="-1"/>
        </w:rPr>
        <w:t xml:space="preserve">00). </w:t>
      </w:r>
      <w:r w:rsidRPr="00403067">
        <w:t>Över</w:t>
      </w:r>
      <w:r w:rsidRPr="00403067">
        <w:softHyphen/>
        <w:t>vägandena finns i avsnitt 6.</w:t>
      </w:r>
    </w:p>
    <w:p w14:paraId="253441E7" w14:textId="77777777" w:rsidR="00D85371" w:rsidRPr="00403067" w:rsidRDefault="00D85371" w:rsidP="008A7E9A">
      <w:pPr>
        <w:pStyle w:val="Brdtextmedindrag"/>
        <w:ind w:firstLine="0"/>
      </w:pPr>
    </w:p>
    <w:p w14:paraId="60D10C23" w14:textId="77777777" w:rsidR="00D85371" w:rsidRPr="00403067" w:rsidRDefault="00D85371" w:rsidP="008A7E9A">
      <w:pPr>
        <w:pStyle w:val="Brdtext"/>
        <w:rPr>
          <w:sz w:val="18"/>
          <w:szCs w:val="19"/>
        </w:rPr>
      </w:pPr>
      <w:r w:rsidRPr="00403067">
        <w:rPr>
          <w:b/>
          <w:sz w:val="18"/>
          <w:szCs w:val="19"/>
        </w:rPr>
        <w:t>2 §</w:t>
      </w:r>
      <w:r w:rsidRPr="00403067">
        <w:rPr>
          <w:sz w:val="18"/>
          <w:szCs w:val="19"/>
        </w:rPr>
        <w:t xml:space="preserve">    Den som med uppsåt eller av oaktsamhet bryter mot den tystnadsplikt som </w:t>
      </w:r>
      <w:r>
        <w:rPr>
          <w:sz w:val="18"/>
          <w:szCs w:val="19"/>
        </w:rPr>
        <w:t>gäller enligt</w:t>
      </w:r>
      <w:r w:rsidRPr="00403067">
        <w:rPr>
          <w:sz w:val="18"/>
          <w:szCs w:val="19"/>
        </w:rPr>
        <w:t xml:space="preserve"> 9 kap. 34 § ska</w:t>
      </w:r>
      <w:r>
        <w:rPr>
          <w:sz w:val="18"/>
          <w:szCs w:val="19"/>
        </w:rPr>
        <w:t>,</w:t>
      </w:r>
      <w:r w:rsidRPr="00403067">
        <w:rPr>
          <w:sz w:val="18"/>
          <w:szCs w:val="19"/>
        </w:rPr>
        <w:t xml:space="preserve"> </w:t>
      </w:r>
      <w:r w:rsidRPr="001A2268">
        <w:rPr>
          <w:sz w:val="18"/>
          <w:szCs w:val="19"/>
        </w:rPr>
        <w:t xml:space="preserve">om det inte rör sig om ringa fall, </w:t>
      </w:r>
      <w:r w:rsidRPr="00403067">
        <w:rPr>
          <w:sz w:val="18"/>
          <w:szCs w:val="19"/>
        </w:rPr>
        <w:t xml:space="preserve">dömas till böter. </w:t>
      </w:r>
    </w:p>
    <w:p w14:paraId="4ECB9705" w14:textId="77777777" w:rsidR="00D85371" w:rsidRPr="00403067" w:rsidRDefault="00D85371" w:rsidP="008A7E9A">
      <w:pPr>
        <w:pStyle w:val="Brdtextmedindrag"/>
        <w:rPr>
          <w:sz w:val="18"/>
          <w:szCs w:val="19"/>
        </w:rPr>
      </w:pPr>
      <w:r w:rsidRPr="00403067">
        <w:rPr>
          <w:sz w:val="18"/>
          <w:szCs w:val="19"/>
        </w:rPr>
        <w:t xml:space="preserve">Den som med uppsåt eller av oaktsamhet </w:t>
      </w:r>
      <w:r>
        <w:rPr>
          <w:sz w:val="18"/>
          <w:szCs w:val="19"/>
        </w:rPr>
        <w:t xml:space="preserve">lagrar eller hämtar uppgifter i strid med </w:t>
      </w:r>
      <w:r w:rsidRPr="00403067">
        <w:rPr>
          <w:sz w:val="18"/>
          <w:szCs w:val="19"/>
        </w:rPr>
        <w:t>9 kap. 2</w:t>
      </w:r>
      <w:r>
        <w:rPr>
          <w:sz w:val="18"/>
          <w:szCs w:val="19"/>
        </w:rPr>
        <w:t>8</w:t>
      </w:r>
      <w:r w:rsidRPr="00403067">
        <w:rPr>
          <w:sz w:val="18"/>
          <w:szCs w:val="19"/>
        </w:rPr>
        <w:t xml:space="preserve"> § ska dömas till böter, om gärningen inte är belagd med straff enligt brottsbalken. </w:t>
      </w:r>
      <w:r w:rsidRPr="001A2268">
        <w:rPr>
          <w:sz w:val="18"/>
          <w:szCs w:val="19"/>
        </w:rPr>
        <w:t>Om det rör sig om ringa fall utgör gärningen dock inte brott</w:t>
      </w:r>
      <w:r w:rsidRPr="00403067">
        <w:rPr>
          <w:sz w:val="18"/>
          <w:szCs w:val="19"/>
        </w:rPr>
        <w:t>.</w:t>
      </w:r>
    </w:p>
    <w:p w14:paraId="736D81C4" w14:textId="77777777" w:rsidR="00D85371" w:rsidRPr="00403067" w:rsidRDefault="00D85371" w:rsidP="008A7E9A">
      <w:pPr>
        <w:pStyle w:val="Brdtextmedindrag"/>
      </w:pPr>
      <w:r w:rsidRPr="00403067">
        <w:rPr>
          <w:sz w:val="18"/>
          <w:szCs w:val="19"/>
        </w:rPr>
        <w:t xml:space="preserve">Bestämmelser om ansvar för den som bryter mot den tystnadsplikt som </w:t>
      </w:r>
      <w:r>
        <w:rPr>
          <w:sz w:val="18"/>
          <w:szCs w:val="19"/>
        </w:rPr>
        <w:t>gäller enligt</w:t>
      </w:r>
      <w:r w:rsidRPr="00403067">
        <w:rPr>
          <w:sz w:val="18"/>
          <w:szCs w:val="19"/>
        </w:rPr>
        <w:t xml:space="preserve"> 5 kap. 2 § eller 9 kap. 31 eller 32 § finns i brottsbalken.</w:t>
      </w:r>
    </w:p>
    <w:p w14:paraId="4B182C12" w14:textId="77777777" w:rsidR="00D85371" w:rsidRPr="00403067" w:rsidRDefault="00D85371" w:rsidP="008A7E9A">
      <w:pPr>
        <w:pStyle w:val="Brdtextmedindrag"/>
        <w:ind w:firstLine="0"/>
      </w:pPr>
    </w:p>
    <w:p w14:paraId="795F8FB8" w14:textId="3DE5F8D6" w:rsidR="00D85371" w:rsidRDefault="00D85371" w:rsidP="008A7E9A">
      <w:pPr>
        <w:pStyle w:val="Brdtext"/>
      </w:pPr>
      <w:r w:rsidRPr="00403067">
        <w:t xml:space="preserve">Paragrafen innehåller bestämmelser om straff för vissa överträdelser av bestämmelser om integritetsskydd. Den motsvarar i huvudsak 7 kap. 15 § LEK (se </w:t>
      </w:r>
      <w:r w:rsidRPr="00403067" w:rsidDel="00454BC3">
        <w:t xml:space="preserve">prop. </w:t>
      </w:r>
      <w:r w:rsidRPr="00403067">
        <w:t>1992</w:t>
      </w:r>
      <w:r>
        <w:t>/</w:t>
      </w:r>
      <w:r w:rsidRPr="00403067">
        <w:t xml:space="preserve">93:200 </w:t>
      </w:r>
      <w:r w:rsidR="00EB24E6">
        <w:t>s. 1</w:t>
      </w:r>
      <w:r w:rsidRPr="00403067">
        <w:t>66 f. och 314</w:t>
      </w:r>
      <w:r>
        <w:t xml:space="preserve"> och </w:t>
      </w:r>
      <w:r w:rsidRPr="00403067">
        <w:t>prop. 2002/03:1</w:t>
      </w:r>
      <w:r>
        <w:t>1</w:t>
      </w:r>
      <w:r w:rsidRPr="00403067" w:rsidDel="00C67F09">
        <w:t>0</w:t>
      </w:r>
      <w:r w:rsidRPr="00403067">
        <w:t xml:space="preserve"> </w:t>
      </w:r>
      <w:r w:rsidR="00EB24E6">
        <w:t>s. 4</w:t>
      </w:r>
      <w:r w:rsidRPr="00403067">
        <w:t>00 f.). Övervägandena finns i avsnitt 6 och 21.4.</w:t>
      </w:r>
    </w:p>
    <w:p w14:paraId="6219763C" w14:textId="77777777" w:rsidR="00D85371" w:rsidRPr="00403067" w:rsidRDefault="00D85371" w:rsidP="008A7E9A">
      <w:pPr>
        <w:pStyle w:val="Brdtextmedindrag"/>
      </w:pPr>
      <w:r>
        <w:t xml:space="preserve">I </w:t>
      </w:r>
      <w:r w:rsidRPr="00B76DAE">
        <w:rPr>
          <w:i/>
          <w:iCs/>
        </w:rPr>
        <w:t xml:space="preserve">första </w:t>
      </w:r>
      <w:r w:rsidRPr="00B76DAE">
        <w:t>och</w:t>
      </w:r>
      <w:r w:rsidRPr="00B76DAE">
        <w:rPr>
          <w:i/>
          <w:iCs/>
        </w:rPr>
        <w:t xml:space="preserve"> andra styckena</w:t>
      </w:r>
      <w:r>
        <w:t xml:space="preserve"> </w:t>
      </w:r>
      <w:r w:rsidRPr="00241A99">
        <w:t>förtydligas</w:t>
      </w:r>
      <w:r>
        <w:t xml:space="preserve"> att en gärning i ringa fall inte utgör brott.</w:t>
      </w:r>
    </w:p>
    <w:p w14:paraId="05D9C753" w14:textId="22E011F8" w:rsidR="00D85371" w:rsidRPr="00403067" w:rsidRDefault="00D85371" w:rsidP="008A7E9A">
      <w:pPr>
        <w:pStyle w:val="Brdtextmedindrag"/>
      </w:pPr>
      <w:r>
        <w:t>Det hittillsvarande s</w:t>
      </w:r>
      <w:r w:rsidRPr="00403067">
        <w:t>traffansvaret för överträdelser av förbudet mot behandling av uppgifter i ett elektroniskt meddelande eller trafikuppgifter som hör till detta med</w:t>
      </w:r>
      <w:r w:rsidRPr="00403067">
        <w:softHyphen/>
        <w:t xml:space="preserve">delande ersätts med en möjlighet att ålägga företaget </w:t>
      </w:r>
      <w:r w:rsidRPr="005114EE">
        <w:rPr>
          <w:spacing w:val="-4"/>
        </w:rPr>
        <w:t>sanktionsavgift vid överträdelser av förbudet, se 12 kap. 1 §</w:t>
      </w:r>
      <w:r w:rsidR="005114EE" w:rsidRPr="005114EE">
        <w:rPr>
          <w:spacing w:val="-4"/>
        </w:rPr>
        <w:t xml:space="preserve"> </w:t>
      </w:r>
      <w:r w:rsidRPr="005114EE">
        <w:rPr>
          <w:spacing w:val="-4"/>
        </w:rPr>
        <w:t>första stycket 11.</w:t>
      </w:r>
      <w:r w:rsidRPr="00403067">
        <w:t xml:space="preserve"> </w:t>
      </w:r>
      <w:r w:rsidRPr="00403067">
        <w:lastRenderedPageBreak/>
        <w:t>För en enskilds över</w:t>
      </w:r>
      <w:r w:rsidRPr="00403067">
        <w:softHyphen/>
        <w:t>trä</w:t>
      </w:r>
      <w:r w:rsidRPr="00403067">
        <w:softHyphen/>
        <w:t>del</w:t>
      </w:r>
      <w:r w:rsidRPr="00403067">
        <w:softHyphen/>
        <w:t>ser finns det straffbestämmelser i 4 kap. 8, 9 b och 9 c §§ brottsbalken om brytande av post- och tele</w:t>
      </w:r>
      <w:r>
        <w:softHyphen/>
      </w:r>
      <w:r w:rsidRPr="00403067">
        <w:t>hemlighet, för</w:t>
      </w:r>
      <w:r w:rsidR="005114EE">
        <w:softHyphen/>
      </w:r>
      <w:r w:rsidRPr="00403067">
        <w:t>beredelse till sådant brott och data</w:t>
      </w:r>
      <w:r w:rsidRPr="00403067">
        <w:softHyphen/>
        <w:t>intrång.</w:t>
      </w:r>
    </w:p>
    <w:p w14:paraId="0EC0615E" w14:textId="77777777" w:rsidR="00D85371" w:rsidRPr="00403067" w:rsidRDefault="00D85371" w:rsidP="008A7E9A">
      <w:pPr>
        <w:pStyle w:val="Brdtextmedindrag"/>
        <w:ind w:firstLine="0"/>
      </w:pPr>
    </w:p>
    <w:p w14:paraId="05641F0E" w14:textId="77777777" w:rsidR="00D85371" w:rsidRPr="00403067" w:rsidRDefault="00D85371" w:rsidP="008A7E9A">
      <w:pPr>
        <w:pStyle w:val="Brdtext"/>
        <w:rPr>
          <w:sz w:val="18"/>
          <w:szCs w:val="19"/>
        </w:rPr>
      </w:pPr>
      <w:r w:rsidRPr="00403067">
        <w:rPr>
          <w:b/>
          <w:sz w:val="18"/>
          <w:szCs w:val="19"/>
        </w:rPr>
        <w:t>3 §</w:t>
      </w:r>
      <w:r w:rsidRPr="00403067">
        <w:rPr>
          <w:sz w:val="18"/>
          <w:szCs w:val="19"/>
        </w:rPr>
        <w:t>    Radiosändare eller elektriska eller elektroniska anläggningar som har varit föremål för brott enligt 1 § kan förklaras förverkade. Då ska bestämmelserna i 36 kap. brottsbalken tillämpas.</w:t>
      </w:r>
    </w:p>
    <w:p w14:paraId="6D080FA2" w14:textId="77777777" w:rsidR="00D85371" w:rsidRPr="00403067" w:rsidRDefault="00D85371" w:rsidP="008A7E9A">
      <w:pPr>
        <w:pStyle w:val="Brdtextmedindrag"/>
        <w:ind w:firstLine="0"/>
      </w:pPr>
    </w:p>
    <w:p w14:paraId="694CB8DA" w14:textId="0DD06A62" w:rsidR="00D85371" w:rsidRDefault="00D85371" w:rsidP="008A7E9A">
      <w:pPr>
        <w:pStyle w:val="Brdtext"/>
      </w:pPr>
      <w:r w:rsidRPr="00403067">
        <w:t xml:space="preserve">Paragrafen reglerar förverkande av utrustning som varit föremål för brott. Den motsvarar i sak 7 kap. 16 § LEK (se prop. 1992/93:200 </w:t>
      </w:r>
      <w:r w:rsidR="00EB24E6">
        <w:t>s. 2</w:t>
      </w:r>
      <w:r w:rsidRPr="00403067">
        <w:t>46 f. och</w:t>
      </w:r>
      <w:r w:rsidR="006610BA">
        <w:t xml:space="preserve"> </w:t>
      </w:r>
      <w:r w:rsidRPr="00403067">
        <w:t xml:space="preserve">330 och prop. 2002/03:110 </w:t>
      </w:r>
      <w:r w:rsidR="00EB24E6">
        <w:t>s. 4</w:t>
      </w:r>
      <w:r w:rsidRPr="00403067">
        <w:t>01). Övervägandena finns i avsnitt 6.</w:t>
      </w:r>
    </w:p>
    <w:p w14:paraId="3F5C7EE7" w14:textId="77777777" w:rsidR="00D85371" w:rsidRDefault="00D85371" w:rsidP="008A7E9A">
      <w:pPr>
        <w:pStyle w:val="Brdtextmedindrag"/>
      </w:pPr>
    </w:p>
    <w:p w14:paraId="5A7D397C" w14:textId="066B7FB0" w:rsidR="00D85371" w:rsidRPr="0051307D" w:rsidRDefault="00D85371" w:rsidP="008A7E9A">
      <w:pPr>
        <w:pStyle w:val="Brdtext"/>
        <w:rPr>
          <w:b/>
          <w:sz w:val="18"/>
          <w:szCs w:val="18"/>
        </w:rPr>
      </w:pPr>
      <w:r w:rsidRPr="0051307D">
        <w:rPr>
          <w:b/>
          <w:sz w:val="18"/>
          <w:szCs w:val="18"/>
        </w:rPr>
        <w:t>4</w:t>
      </w:r>
      <w:r>
        <w:rPr>
          <w:b/>
          <w:sz w:val="18"/>
          <w:szCs w:val="18"/>
        </w:rPr>
        <w:t> </w:t>
      </w:r>
      <w:r w:rsidRPr="0051307D">
        <w:rPr>
          <w:b/>
          <w:sz w:val="18"/>
          <w:szCs w:val="18"/>
        </w:rPr>
        <w:t>§</w:t>
      </w:r>
      <w:r w:rsidRPr="0051307D">
        <w:rPr>
          <w:sz w:val="18"/>
          <w:szCs w:val="18"/>
        </w:rPr>
        <w:t>    Straff enligt 1</w:t>
      </w:r>
      <w:r>
        <w:rPr>
          <w:sz w:val="18"/>
          <w:szCs w:val="18"/>
        </w:rPr>
        <w:t> </w:t>
      </w:r>
      <w:r w:rsidRPr="0051307D">
        <w:rPr>
          <w:sz w:val="18"/>
          <w:szCs w:val="18"/>
        </w:rPr>
        <w:t>§ får inte dömas ut för en gärning som omfattas av ett före</w:t>
      </w:r>
      <w:r w:rsidR="006610BA">
        <w:rPr>
          <w:sz w:val="18"/>
          <w:szCs w:val="18"/>
        </w:rPr>
        <w:softHyphen/>
      </w:r>
      <w:r w:rsidRPr="0051307D">
        <w:rPr>
          <w:sz w:val="18"/>
          <w:szCs w:val="18"/>
        </w:rPr>
        <w:t>läggande som har förenats med vite, om en ansökan om utdömande av vitet har gjorts.</w:t>
      </w:r>
      <w:r w:rsidRPr="0051307D" w:rsidDel="00EE4EB5">
        <w:rPr>
          <w:b/>
          <w:sz w:val="18"/>
          <w:szCs w:val="18"/>
        </w:rPr>
        <w:t xml:space="preserve"> </w:t>
      </w:r>
    </w:p>
    <w:p w14:paraId="11133486" w14:textId="77777777" w:rsidR="00D85371" w:rsidRDefault="00D85371" w:rsidP="008A7E9A">
      <w:pPr>
        <w:pStyle w:val="Brdtext"/>
      </w:pPr>
    </w:p>
    <w:p w14:paraId="28D2B06E" w14:textId="411C9854" w:rsidR="00D85371" w:rsidRDefault="00D85371" w:rsidP="008A7E9A">
      <w:pPr>
        <w:pStyle w:val="Brdtext"/>
      </w:pPr>
      <w:r w:rsidRPr="00403067">
        <w:t xml:space="preserve">Paragrafen </w:t>
      </w:r>
      <w:r>
        <w:t>ger uttryck för det s.k. dubbelprövningsförbudet i de fall en ansökan om utdömande av vite utgör hinder mot straff enligt 1 </w:t>
      </w:r>
      <w:r w:rsidRPr="007C1DD9">
        <w:t>§.</w:t>
      </w:r>
      <w:r>
        <w:t xml:space="preserve"> Den saknar motsvarighet i LEK. Paragrafen införs efter synpunkter från </w:t>
      </w:r>
      <w:r w:rsidRPr="0051307D">
        <w:rPr>
          <w:i/>
          <w:iCs/>
        </w:rPr>
        <w:t>Lag</w:t>
      </w:r>
      <w:r w:rsidR="006610BA">
        <w:rPr>
          <w:i/>
          <w:iCs/>
        </w:rPr>
        <w:softHyphen/>
      </w:r>
      <w:r w:rsidRPr="0051307D">
        <w:rPr>
          <w:i/>
          <w:iCs/>
        </w:rPr>
        <w:t>rådet</w:t>
      </w:r>
      <w:r>
        <w:t xml:space="preserve">. </w:t>
      </w:r>
      <w:r w:rsidRPr="00403067">
        <w:t>Över</w:t>
      </w:r>
      <w:r w:rsidRPr="00403067">
        <w:softHyphen/>
        <w:t>vä</w:t>
      </w:r>
      <w:r w:rsidRPr="00403067">
        <w:softHyphen/>
        <w:t>gandena finns i avsnitt</w:t>
      </w:r>
      <w:r>
        <w:t> </w:t>
      </w:r>
      <w:r w:rsidRPr="00403067">
        <w:t>21.7.</w:t>
      </w:r>
    </w:p>
    <w:p w14:paraId="35C724D5" w14:textId="37BAC1BD" w:rsidR="00D85371" w:rsidRPr="00403067" w:rsidRDefault="00D85371" w:rsidP="008A7E9A">
      <w:pPr>
        <w:pStyle w:val="Brdtextmedindrag"/>
      </w:pPr>
      <w:r>
        <w:t>Paragrafen innebär att om tillsynsmyndigheten har ansökt om utdö</w:t>
      </w:r>
      <w:r>
        <w:softHyphen/>
        <w:t>man</w:t>
      </w:r>
      <w:r w:rsidR="00DF4C77">
        <w:softHyphen/>
      </w:r>
      <w:r>
        <w:t>de av vite får det inte dömas till straff för samma överträdelse.</w:t>
      </w:r>
    </w:p>
    <w:p w14:paraId="33DCD40D" w14:textId="77777777" w:rsidR="00D85371" w:rsidRPr="00403067" w:rsidRDefault="00D85371" w:rsidP="008A7E9A">
      <w:pPr>
        <w:pStyle w:val="Rubrik3utannumrering"/>
      </w:pPr>
      <w:bookmarkStart w:id="1894" w:name="_Toc73006041"/>
      <w:r w:rsidRPr="00403067">
        <w:t>14 kap. Avgifter</w:t>
      </w:r>
      <w:bookmarkEnd w:id="1894"/>
    </w:p>
    <w:p w14:paraId="39BFB3F1" w14:textId="05DB06AC" w:rsidR="00D85371" w:rsidRPr="00403067" w:rsidRDefault="00D85371" w:rsidP="008A7E9A">
      <w:pPr>
        <w:pStyle w:val="Brdtext"/>
        <w:rPr>
          <w:sz w:val="18"/>
          <w:szCs w:val="18"/>
        </w:rPr>
      </w:pPr>
      <w:r w:rsidRPr="00403067">
        <w:rPr>
          <w:b/>
          <w:sz w:val="18"/>
          <w:szCs w:val="19"/>
        </w:rPr>
        <w:t>1 §</w:t>
      </w:r>
      <w:r w:rsidRPr="00403067">
        <w:rPr>
          <w:sz w:val="18"/>
          <w:szCs w:val="19"/>
        </w:rPr>
        <w:t>    Reglerings</w:t>
      </w:r>
      <w:r>
        <w:rPr>
          <w:sz w:val="18"/>
          <w:szCs w:val="19"/>
        </w:rPr>
        <w:t>myndigheten eller tillsyns</w:t>
      </w:r>
      <w:r w:rsidRPr="00403067">
        <w:rPr>
          <w:sz w:val="18"/>
          <w:szCs w:val="19"/>
        </w:rPr>
        <w:t>myndigheten</w:t>
      </w:r>
      <w:r>
        <w:rPr>
          <w:sz w:val="18"/>
          <w:szCs w:val="19"/>
        </w:rPr>
        <w:t xml:space="preserve"> </w:t>
      </w:r>
      <w:r w:rsidRPr="00403067">
        <w:rPr>
          <w:sz w:val="18"/>
          <w:szCs w:val="19"/>
        </w:rPr>
        <w:t xml:space="preserve">får ta ut </w:t>
      </w:r>
      <w:r w:rsidRPr="00403067">
        <w:rPr>
          <w:sz w:val="18"/>
          <w:szCs w:val="18"/>
        </w:rPr>
        <w:t>en handläggnings</w:t>
      </w:r>
      <w:r w:rsidR="00C46B49">
        <w:rPr>
          <w:sz w:val="18"/>
          <w:szCs w:val="18"/>
        </w:rPr>
        <w:softHyphen/>
      </w:r>
      <w:r w:rsidRPr="00403067">
        <w:rPr>
          <w:sz w:val="18"/>
          <w:szCs w:val="18"/>
        </w:rPr>
        <w:t>avgift av den som</w:t>
      </w:r>
    </w:p>
    <w:p w14:paraId="0A66E764" w14:textId="77777777" w:rsidR="00D85371" w:rsidRPr="002F40C4" w:rsidRDefault="00D85371" w:rsidP="008A7E9A">
      <w:pPr>
        <w:pStyle w:val="Brdtextmedindrag"/>
        <w:rPr>
          <w:sz w:val="18"/>
          <w:szCs w:val="18"/>
        </w:rPr>
      </w:pPr>
      <w:r w:rsidRPr="00403067">
        <w:rPr>
          <w:sz w:val="18"/>
          <w:szCs w:val="18"/>
        </w:rPr>
        <w:t>1. anmäler verksamhet enligt 2 kap. 1 §</w:t>
      </w:r>
      <w:r w:rsidRPr="00E47B0F">
        <w:t>,</w:t>
      </w:r>
      <w:r w:rsidRPr="002F40C4">
        <w:rPr>
          <w:sz w:val="18"/>
          <w:szCs w:val="18"/>
        </w:rPr>
        <w:t xml:space="preserve"> eller</w:t>
      </w:r>
    </w:p>
    <w:p w14:paraId="28C79BB4" w14:textId="77777777" w:rsidR="00D85371" w:rsidRPr="00403067" w:rsidRDefault="00D85371" w:rsidP="008A7E9A">
      <w:pPr>
        <w:pStyle w:val="Brdtextmedindrag"/>
        <w:rPr>
          <w:sz w:val="18"/>
          <w:szCs w:val="18"/>
        </w:rPr>
      </w:pPr>
      <w:r w:rsidRPr="002F40C4">
        <w:rPr>
          <w:sz w:val="18"/>
          <w:szCs w:val="18"/>
        </w:rPr>
        <w:t>2. ansöker om tillstånd eller medgivande enligt 3 kap.</w:t>
      </w:r>
      <w:r>
        <w:rPr>
          <w:sz w:val="18"/>
          <w:szCs w:val="18"/>
        </w:rPr>
        <w:t> </w:t>
      </w:r>
      <w:r w:rsidRPr="002F40C4">
        <w:rPr>
          <w:sz w:val="18"/>
          <w:szCs w:val="18"/>
        </w:rPr>
        <w:t xml:space="preserve">1, </w:t>
      </w:r>
      <w:r w:rsidRPr="002A7BEC">
        <w:rPr>
          <w:sz w:val="18"/>
          <w:szCs w:val="18"/>
        </w:rPr>
        <w:t>2</w:t>
      </w:r>
      <w:r>
        <w:rPr>
          <w:sz w:val="18"/>
          <w:szCs w:val="18"/>
        </w:rPr>
        <w:t>5</w:t>
      </w:r>
      <w:r w:rsidRPr="002A7BEC">
        <w:rPr>
          <w:sz w:val="18"/>
          <w:szCs w:val="18"/>
        </w:rPr>
        <w:t xml:space="preserve"> eller 2</w:t>
      </w:r>
      <w:r>
        <w:rPr>
          <w:sz w:val="18"/>
          <w:szCs w:val="18"/>
        </w:rPr>
        <w:t>8</w:t>
      </w:r>
      <w:r w:rsidRPr="002A7BEC">
        <w:rPr>
          <w:sz w:val="18"/>
          <w:szCs w:val="18"/>
        </w:rPr>
        <w:t> §</w:t>
      </w:r>
      <w:r w:rsidRPr="002F40C4">
        <w:rPr>
          <w:sz w:val="18"/>
          <w:szCs w:val="18"/>
        </w:rPr>
        <w:t xml:space="preserve"> eller 4 kap. 3 eller 7 §.</w:t>
      </w:r>
    </w:p>
    <w:p w14:paraId="0CAD20F6" w14:textId="77777777" w:rsidR="00D85371" w:rsidRPr="00403067" w:rsidRDefault="00D85371" w:rsidP="008A7E9A">
      <w:pPr>
        <w:pStyle w:val="Brdtextmedindrag"/>
        <w:rPr>
          <w:sz w:val="18"/>
          <w:szCs w:val="18"/>
        </w:rPr>
      </w:pPr>
      <w:r w:rsidRPr="00403067">
        <w:rPr>
          <w:sz w:val="18"/>
          <w:szCs w:val="18"/>
        </w:rPr>
        <w:t>Handläggningsavgiften ska motsvara myndighetens kostnader för hand</w:t>
      </w:r>
      <w:r w:rsidRPr="00403067">
        <w:rPr>
          <w:sz w:val="18"/>
          <w:szCs w:val="18"/>
        </w:rPr>
        <w:softHyphen/>
        <w:t>lägg</w:t>
      </w:r>
      <w:r>
        <w:rPr>
          <w:sz w:val="18"/>
          <w:szCs w:val="18"/>
        </w:rPr>
        <w:softHyphen/>
      </w:r>
      <w:r w:rsidRPr="00403067">
        <w:rPr>
          <w:sz w:val="18"/>
          <w:szCs w:val="18"/>
        </w:rPr>
        <w:t>ningen av ärendet.</w:t>
      </w:r>
    </w:p>
    <w:p w14:paraId="68D6254D" w14:textId="77777777" w:rsidR="00D85371" w:rsidRPr="00403067" w:rsidRDefault="00D85371" w:rsidP="008A7E9A">
      <w:pPr>
        <w:pStyle w:val="Brdtextmedindrag"/>
        <w:ind w:firstLine="0"/>
        <w:rPr>
          <w:sz w:val="18"/>
          <w:szCs w:val="18"/>
        </w:rPr>
      </w:pPr>
    </w:p>
    <w:p w14:paraId="7A61F40E" w14:textId="77777777" w:rsidR="00D85371" w:rsidRPr="00403067" w:rsidRDefault="00D85371" w:rsidP="008A7E9A">
      <w:pPr>
        <w:pStyle w:val="Brdtextmedindrag"/>
        <w:ind w:firstLine="0"/>
        <w:rPr>
          <w:sz w:val="18"/>
          <w:szCs w:val="18"/>
        </w:rPr>
      </w:pPr>
      <w:r w:rsidRPr="00403067">
        <w:rPr>
          <w:b/>
          <w:bCs/>
          <w:sz w:val="18"/>
          <w:szCs w:val="18"/>
        </w:rPr>
        <w:t>2 §</w:t>
      </w:r>
      <w:r w:rsidRPr="002631AF">
        <w:rPr>
          <w:sz w:val="18"/>
          <w:szCs w:val="18"/>
        </w:rPr>
        <w:t>    </w:t>
      </w:r>
      <w:r>
        <w:rPr>
          <w:sz w:val="18"/>
          <w:szCs w:val="18"/>
        </w:rPr>
        <w:t>Regleringsmyndigheten eller tillsynsmyndigheten ska ta ut e</w:t>
      </w:r>
      <w:r w:rsidRPr="00403067">
        <w:rPr>
          <w:sz w:val="18"/>
          <w:szCs w:val="18"/>
        </w:rPr>
        <w:t>n årlig avgift av den som</w:t>
      </w:r>
    </w:p>
    <w:p w14:paraId="1ADCAB4F" w14:textId="77777777" w:rsidR="00D85371" w:rsidRPr="00403067" w:rsidRDefault="00D85371" w:rsidP="008A7E9A">
      <w:pPr>
        <w:pStyle w:val="Brdtextmedindrag"/>
        <w:rPr>
          <w:sz w:val="18"/>
          <w:szCs w:val="18"/>
        </w:rPr>
      </w:pPr>
      <w:r w:rsidRPr="00403067">
        <w:rPr>
          <w:sz w:val="18"/>
          <w:szCs w:val="18"/>
        </w:rPr>
        <w:t>1. </w:t>
      </w:r>
      <w:r>
        <w:rPr>
          <w:sz w:val="18"/>
          <w:szCs w:val="18"/>
        </w:rPr>
        <w:t xml:space="preserve">bedriver verksamhet som </w:t>
      </w:r>
      <w:r w:rsidRPr="00403067">
        <w:rPr>
          <w:sz w:val="18"/>
          <w:szCs w:val="18"/>
        </w:rPr>
        <w:t>är anmäld enligt 2 kap. 1 §, eller</w:t>
      </w:r>
    </w:p>
    <w:p w14:paraId="1EA4B0AC" w14:textId="77777777" w:rsidR="00D85371" w:rsidRPr="00403067" w:rsidRDefault="00D85371" w:rsidP="008A7E9A">
      <w:pPr>
        <w:pStyle w:val="Brdtextmedindrag"/>
        <w:rPr>
          <w:sz w:val="18"/>
          <w:szCs w:val="18"/>
        </w:rPr>
      </w:pPr>
      <w:r w:rsidRPr="00403067">
        <w:rPr>
          <w:sz w:val="18"/>
          <w:szCs w:val="18"/>
        </w:rPr>
        <w:t>2. har tillstånd enligt 3 kap. 1 § eller 4 kap. 3 §.</w:t>
      </w:r>
    </w:p>
    <w:p w14:paraId="2F1A6817" w14:textId="77777777" w:rsidR="00D85371" w:rsidRPr="00403067" w:rsidRDefault="00D85371" w:rsidP="008A7E9A">
      <w:pPr>
        <w:pStyle w:val="Brdtextmedindrag"/>
        <w:rPr>
          <w:sz w:val="18"/>
          <w:szCs w:val="18"/>
        </w:rPr>
      </w:pPr>
      <w:r w:rsidRPr="00403067">
        <w:rPr>
          <w:sz w:val="18"/>
          <w:szCs w:val="18"/>
        </w:rPr>
        <w:t>De årliga avgifterna ska sammantag</w:t>
      </w:r>
      <w:r>
        <w:rPr>
          <w:sz w:val="18"/>
          <w:szCs w:val="18"/>
        </w:rPr>
        <w:t>na</w:t>
      </w:r>
      <w:r w:rsidRPr="00403067">
        <w:rPr>
          <w:sz w:val="18"/>
          <w:szCs w:val="18"/>
        </w:rPr>
        <w:t xml:space="preserve"> motsvara de kostnader som myndig</w:t>
      </w:r>
      <w:r>
        <w:rPr>
          <w:sz w:val="18"/>
          <w:szCs w:val="18"/>
        </w:rPr>
        <w:softHyphen/>
      </w:r>
      <w:r w:rsidRPr="00403067">
        <w:rPr>
          <w:sz w:val="18"/>
          <w:szCs w:val="18"/>
        </w:rPr>
        <w:t>het</w:t>
      </w:r>
      <w:r>
        <w:rPr>
          <w:sz w:val="18"/>
          <w:szCs w:val="18"/>
        </w:rPr>
        <w:t>erna</w:t>
      </w:r>
      <w:r w:rsidRPr="00403067">
        <w:rPr>
          <w:sz w:val="18"/>
          <w:szCs w:val="18"/>
        </w:rPr>
        <w:t>, utöver 1 §, har för sin</w:t>
      </w:r>
      <w:r>
        <w:rPr>
          <w:sz w:val="18"/>
          <w:szCs w:val="18"/>
        </w:rPr>
        <w:t>a</w:t>
      </w:r>
      <w:r w:rsidRPr="00403067">
        <w:rPr>
          <w:sz w:val="18"/>
          <w:szCs w:val="18"/>
        </w:rPr>
        <w:t xml:space="preserve"> verksamhet</w:t>
      </w:r>
      <w:r>
        <w:rPr>
          <w:sz w:val="18"/>
          <w:szCs w:val="18"/>
        </w:rPr>
        <w:t>er</w:t>
      </w:r>
      <w:r w:rsidRPr="00403067">
        <w:rPr>
          <w:sz w:val="18"/>
          <w:szCs w:val="18"/>
        </w:rPr>
        <w:t xml:space="preserve"> enligt denna lag. Avgifterna ska för</w:t>
      </w:r>
      <w:r>
        <w:rPr>
          <w:sz w:val="18"/>
          <w:szCs w:val="18"/>
        </w:rPr>
        <w:softHyphen/>
      </w:r>
      <w:r w:rsidRPr="00403067">
        <w:rPr>
          <w:sz w:val="18"/>
          <w:szCs w:val="18"/>
        </w:rPr>
        <w:t xml:space="preserve">delas med skälig andel på </w:t>
      </w:r>
      <w:r>
        <w:rPr>
          <w:sz w:val="18"/>
          <w:szCs w:val="18"/>
        </w:rPr>
        <w:t xml:space="preserve">var och en av </w:t>
      </w:r>
      <w:r w:rsidRPr="00403067">
        <w:rPr>
          <w:sz w:val="18"/>
          <w:szCs w:val="18"/>
        </w:rPr>
        <w:t xml:space="preserve">dem som </w:t>
      </w:r>
      <w:r>
        <w:rPr>
          <w:sz w:val="18"/>
          <w:szCs w:val="18"/>
        </w:rPr>
        <w:t>bedriver</w:t>
      </w:r>
      <w:r w:rsidRPr="00403067">
        <w:rPr>
          <w:sz w:val="18"/>
          <w:szCs w:val="18"/>
        </w:rPr>
        <w:t xml:space="preserve"> anmäld </w:t>
      </w:r>
      <w:r>
        <w:rPr>
          <w:sz w:val="18"/>
          <w:szCs w:val="18"/>
        </w:rPr>
        <w:t>verksamhet</w:t>
      </w:r>
      <w:r w:rsidRPr="00403067">
        <w:rPr>
          <w:sz w:val="18"/>
          <w:szCs w:val="18"/>
        </w:rPr>
        <w:t xml:space="preserve"> eller har tillstånd.</w:t>
      </w:r>
    </w:p>
    <w:p w14:paraId="2317F746" w14:textId="77777777" w:rsidR="00D85371" w:rsidRPr="00403067" w:rsidRDefault="00D85371" w:rsidP="008A7E9A">
      <w:pPr>
        <w:pStyle w:val="Brdtextmedindrag"/>
      </w:pPr>
    </w:p>
    <w:p w14:paraId="697605C1" w14:textId="2F73D15B" w:rsidR="00D85371" w:rsidRPr="00403067" w:rsidRDefault="00D85371" w:rsidP="008A7E9A">
      <w:pPr>
        <w:pStyle w:val="Brdtext"/>
      </w:pPr>
      <w:r w:rsidRPr="00403067">
        <w:rPr>
          <w:spacing w:val="-2"/>
        </w:rPr>
        <w:t xml:space="preserve">Paragraferna reglerar handläggningsavgifter och årliga avgifter. </w:t>
      </w:r>
      <w:r w:rsidRPr="00403067">
        <w:t>De mot</w:t>
      </w:r>
      <w:r w:rsidRPr="00403067">
        <w:softHyphen/>
        <w:t xml:space="preserve">svarar i sak 8 kap. 17 § LEK (se prop. 2002/03:110 </w:t>
      </w:r>
      <w:r w:rsidR="00EB24E6">
        <w:t>s. 2</w:t>
      </w:r>
      <w:r w:rsidRPr="00403067">
        <w:t xml:space="preserve">87 f. och 407 f. och prop. 2009/10:193 </w:t>
      </w:r>
      <w:r w:rsidR="00EB24E6">
        <w:t>s. 9</w:t>
      </w:r>
      <w:r w:rsidRPr="00403067">
        <w:t xml:space="preserve">7). </w:t>
      </w:r>
      <w:r w:rsidRPr="00403067">
        <w:rPr>
          <w:spacing w:val="-2"/>
        </w:rPr>
        <w:t>Paragraferna har stöd</w:t>
      </w:r>
      <w:r w:rsidRPr="00403067">
        <w:t xml:space="preserve"> i artikel 16 i EU-direktivet. Övervä</w:t>
      </w:r>
      <w:r w:rsidRPr="00403067">
        <w:softHyphen/>
        <w:t>gandena finns i avsnitt 22.</w:t>
      </w:r>
    </w:p>
    <w:p w14:paraId="6FC7A855" w14:textId="0542F945" w:rsidR="00D85371" w:rsidRPr="00661BAE" w:rsidRDefault="00D85371" w:rsidP="008A7E9A">
      <w:pPr>
        <w:pStyle w:val="Brdtextmedindrag"/>
      </w:pPr>
      <w:r>
        <w:t>För att tydliggöra att avgifterna, på samma sätt som hittills enligt LEK, ska täcka kostnaderna för myndighetsverksamhet enligt den nya lagen används både beteckningarna regleringsmyndighet och tillsynsmyndighet. Detta medför ingen ändring i sak. Regeringen bedömer i avsnitt 24 att Post- och telestyrelsen bör vara reglerings</w:t>
      </w:r>
      <w:r>
        <w:softHyphen/>
        <w:t>myndighet och tillsynsmyndig</w:t>
      </w:r>
      <w:r w:rsidR="006610BA">
        <w:softHyphen/>
      </w:r>
      <w:r>
        <w:t>het.</w:t>
      </w:r>
      <w:r w:rsidDel="00C10484">
        <w:t xml:space="preserve"> </w:t>
      </w:r>
    </w:p>
    <w:p w14:paraId="5991C24F" w14:textId="77777777" w:rsidR="00D85371" w:rsidRPr="00403067" w:rsidRDefault="00D85371" w:rsidP="008A7E9A">
      <w:pPr>
        <w:pStyle w:val="Brdtextmedindrag"/>
        <w:ind w:firstLine="0"/>
      </w:pPr>
    </w:p>
    <w:p w14:paraId="47D82D3C" w14:textId="77777777" w:rsidR="00D85371" w:rsidRPr="00403067" w:rsidRDefault="00D85371" w:rsidP="008A7E9A">
      <w:pPr>
        <w:pStyle w:val="Brdtext"/>
        <w:rPr>
          <w:sz w:val="18"/>
          <w:szCs w:val="19"/>
        </w:rPr>
      </w:pPr>
      <w:r w:rsidRPr="00403067">
        <w:rPr>
          <w:b/>
          <w:sz w:val="18"/>
          <w:szCs w:val="19"/>
        </w:rPr>
        <w:t>3 §</w:t>
      </w:r>
      <w:r w:rsidRPr="00403067">
        <w:rPr>
          <w:sz w:val="18"/>
          <w:szCs w:val="19"/>
        </w:rPr>
        <w:t xml:space="preserve">    Den som </w:t>
      </w:r>
      <w:r>
        <w:rPr>
          <w:sz w:val="18"/>
          <w:szCs w:val="19"/>
        </w:rPr>
        <w:t xml:space="preserve">bedriver verksamhet som </w:t>
      </w:r>
      <w:r w:rsidRPr="00403067">
        <w:rPr>
          <w:sz w:val="18"/>
          <w:szCs w:val="19"/>
        </w:rPr>
        <w:t>är anmäld enligt 2 kap. 1 § ska betala en avgift för finansiering av åtgärder mot allvarliga fredstida hot och påfrestningar som gäller elektronisk kom</w:t>
      </w:r>
      <w:r w:rsidRPr="00403067">
        <w:rPr>
          <w:sz w:val="18"/>
          <w:szCs w:val="19"/>
        </w:rPr>
        <w:softHyphen/>
        <w:t xml:space="preserve">munikation. Avgifterna ska fördelas med skälig andel på </w:t>
      </w:r>
      <w:r>
        <w:rPr>
          <w:sz w:val="18"/>
          <w:szCs w:val="19"/>
        </w:rPr>
        <w:t xml:space="preserve">var och en av </w:t>
      </w:r>
      <w:r w:rsidRPr="00403067">
        <w:rPr>
          <w:sz w:val="18"/>
          <w:szCs w:val="19"/>
        </w:rPr>
        <w:t xml:space="preserve">dem som </w:t>
      </w:r>
      <w:r>
        <w:rPr>
          <w:sz w:val="18"/>
          <w:szCs w:val="19"/>
        </w:rPr>
        <w:t>bedriver anmäld verksamhet</w:t>
      </w:r>
      <w:r w:rsidRPr="00403067">
        <w:rPr>
          <w:sz w:val="18"/>
          <w:szCs w:val="19"/>
        </w:rPr>
        <w:t>.</w:t>
      </w:r>
    </w:p>
    <w:p w14:paraId="4B4C3D26" w14:textId="77777777" w:rsidR="00D85371" w:rsidRPr="00403067" w:rsidRDefault="00D85371" w:rsidP="008A7E9A">
      <w:pPr>
        <w:pStyle w:val="Brdtext"/>
      </w:pPr>
    </w:p>
    <w:p w14:paraId="46D2B94A" w14:textId="68E99289" w:rsidR="00D85371" w:rsidRPr="00403067" w:rsidRDefault="00D85371" w:rsidP="008A7E9A">
      <w:pPr>
        <w:pStyle w:val="Brdtext"/>
      </w:pPr>
      <w:r w:rsidRPr="00403067">
        <w:t xml:space="preserve">Paragrafen reglerar </w:t>
      </w:r>
      <w:bookmarkStart w:id="1895" w:name="_Hlk38443291"/>
      <w:r w:rsidRPr="00403067">
        <w:t xml:space="preserve">avgifter för finansiering av vissa beredskapsåtgärder. </w:t>
      </w:r>
      <w:bookmarkEnd w:id="1895"/>
      <w:r w:rsidRPr="00403067">
        <w:t xml:space="preserve">Den motsvarar i sak 8 kap. 18 § LEK (se prop. 2002/03:110 </w:t>
      </w:r>
      <w:r w:rsidR="00EB24E6">
        <w:t>s. 2</w:t>
      </w:r>
      <w:r w:rsidRPr="00403067">
        <w:t>92 f. och 408). Övervägandena finns i avsnitt 6.</w:t>
      </w:r>
    </w:p>
    <w:p w14:paraId="1D1B2799" w14:textId="77777777" w:rsidR="00D85371" w:rsidRPr="00403067" w:rsidRDefault="00D85371" w:rsidP="008A7E9A">
      <w:pPr>
        <w:pStyle w:val="Rubrik3utannumrering"/>
      </w:pPr>
      <w:bookmarkStart w:id="1896" w:name="_Toc73006042"/>
      <w:r w:rsidRPr="00403067">
        <w:t>15 kap. Överklagande och handläggning i domstol</w:t>
      </w:r>
      <w:bookmarkEnd w:id="1896"/>
    </w:p>
    <w:p w14:paraId="35CAD8A6" w14:textId="77777777" w:rsidR="00D85371" w:rsidRPr="00403067" w:rsidRDefault="00D85371" w:rsidP="008A7E9A">
      <w:pPr>
        <w:pStyle w:val="Rubrik4utannumrering"/>
        <w:spacing w:before="0"/>
      </w:pPr>
      <w:r w:rsidRPr="00403067">
        <w:t>Överklagande</w:t>
      </w:r>
    </w:p>
    <w:p w14:paraId="41E61765" w14:textId="77777777" w:rsidR="00D85371" w:rsidRPr="00403067" w:rsidRDefault="00D85371" w:rsidP="008A7E9A">
      <w:pPr>
        <w:pStyle w:val="Brdtext"/>
        <w:rPr>
          <w:sz w:val="18"/>
          <w:szCs w:val="19"/>
        </w:rPr>
      </w:pPr>
      <w:r w:rsidRPr="00403067">
        <w:rPr>
          <w:b/>
          <w:sz w:val="18"/>
          <w:szCs w:val="19"/>
        </w:rPr>
        <w:t>1 §</w:t>
      </w:r>
      <w:r w:rsidRPr="00403067">
        <w:rPr>
          <w:sz w:val="18"/>
          <w:szCs w:val="19"/>
        </w:rPr>
        <w:t>    En myndighets beslut enligt denna lag eller enligt föreskrifter som har med</w:t>
      </w:r>
      <w:r w:rsidRPr="00403067">
        <w:rPr>
          <w:sz w:val="18"/>
          <w:szCs w:val="19"/>
        </w:rPr>
        <w:softHyphen/>
        <w:t>delats i anslutning till lagen får överklagas till allmän förvaltningsdomstol.</w:t>
      </w:r>
      <w:r w:rsidRPr="00403067">
        <w:rPr>
          <w:sz w:val="18"/>
          <w:szCs w:val="18"/>
        </w:rPr>
        <w:t xml:space="preserve"> När ett beslut överklagas är myndigheten motpart i domstolen.</w:t>
      </w:r>
    </w:p>
    <w:p w14:paraId="331C5549" w14:textId="77777777" w:rsidR="00D85371" w:rsidRPr="00403067" w:rsidRDefault="00D85371" w:rsidP="008A7E9A">
      <w:pPr>
        <w:pStyle w:val="Brdtextmedindrag"/>
        <w:rPr>
          <w:sz w:val="18"/>
          <w:szCs w:val="18"/>
        </w:rPr>
      </w:pPr>
      <w:r w:rsidRPr="00403067">
        <w:rPr>
          <w:sz w:val="18"/>
          <w:szCs w:val="18"/>
        </w:rPr>
        <w:t>Prövningstillstånd krävs vid överklagande till kammarrätten.</w:t>
      </w:r>
    </w:p>
    <w:p w14:paraId="610091F5" w14:textId="77777777" w:rsidR="00D85371" w:rsidRPr="00403067" w:rsidRDefault="00D85371" w:rsidP="008A7E9A">
      <w:pPr>
        <w:pStyle w:val="Brdtextmedindrag"/>
        <w:rPr>
          <w:sz w:val="18"/>
          <w:szCs w:val="19"/>
        </w:rPr>
      </w:pPr>
      <w:r w:rsidRPr="00403067">
        <w:rPr>
          <w:sz w:val="18"/>
          <w:szCs w:val="19"/>
        </w:rPr>
        <w:t>Kammarrättens avgörande får inte överklagas.</w:t>
      </w:r>
    </w:p>
    <w:p w14:paraId="6DEC45EF" w14:textId="77777777" w:rsidR="00D85371" w:rsidRPr="00403067" w:rsidRDefault="00D85371" w:rsidP="008A7E9A">
      <w:pPr>
        <w:pStyle w:val="Brdtextmedindrag"/>
        <w:ind w:firstLine="0"/>
      </w:pPr>
    </w:p>
    <w:p w14:paraId="1C43CB2D" w14:textId="30244CA5" w:rsidR="00D85371" w:rsidRPr="00403067" w:rsidRDefault="00D85371" w:rsidP="008A7E9A">
      <w:pPr>
        <w:pStyle w:val="Brdtext"/>
        <w:rPr>
          <w:spacing w:val="-2"/>
        </w:rPr>
      </w:pPr>
      <w:r w:rsidRPr="00403067">
        <w:t xml:space="preserve">Paragrafen innehåller bestämmelser om överklagande av beslut. </w:t>
      </w:r>
      <w:r w:rsidRPr="00403067">
        <w:rPr>
          <w:spacing w:val="-2"/>
        </w:rPr>
        <w:t>Den mot</w:t>
      </w:r>
      <w:r>
        <w:rPr>
          <w:spacing w:val="-2"/>
        </w:rPr>
        <w:softHyphen/>
      </w:r>
      <w:r w:rsidRPr="00403067">
        <w:rPr>
          <w:spacing w:val="-2"/>
        </w:rPr>
        <w:t xml:space="preserve">svarar </w:t>
      </w:r>
      <w:r>
        <w:rPr>
          <w:spacing w:val="-2"/>
        </w:rPr>
        <w:t xml:space="preserve">i sak </w:t>
      </w:r>
      <w:r w:rsidRPr="00403067">
        <w:rPr>
          <w:spacing w:val="-2"/>
        </w:rPr>
        <w:t xml:space="preserve">8 kap. 19 § LEK (se prop. 2002/03:110 </w:t>
      </w:r>
      <w:r w:rsidR="00EB24E6">
        <w:rPr>
          <w:spacing w:val="-2"/>
        </w:rPr>
        <w:t>s. 3</w:t>
      </w:r>
      <w:r w:rsidRPr="00403067">
        <w:rPr>
          <w:spacing w:val="-2"/>
        </w:rPr>
        <w:t xml:space="preserve">07 f. och 408, prop. 2006/07:119 </w:t>
      </w:r>
      <w:r w:rsidR="00EB24E6">
        <w:rPr>
          <w:spacing w:val="-2"/>
        </w:rPr>
        <w:t>s. 2</w:t>
      </w:r>
      <w:r w:rsidRPr="00403067">
        <w:rPr>
          <w:spacing w:val="-2"/>
        </w:rPr>
        <w:t xml:space="preserve">7 f. och 46 och prop. 2019/20:15 </w:t>
      </w:r>
      <w:r w:rsidR="00EB24E6">
        <w:rPr>
          <w:spacing w:val="-2"/>
        </w:rPr>
        <w:t>s. 3</w:t>
      </w:r>
      <w:r w:rsidRPr="00403067">
        <w:rPr>
          <w:spacing w:val="-2"/>
        </w:rPr>
        <w:t xml:space="preserve">9 f. och 48). </w:t>
      </w:r>
      <w:r w:rsidRPr="00403067">
        <w:t>Para</w:t>
      </w:r>
      <w:r w:rsidRPr="00403067">
        <w:softHyphen/>
        <w:t>gra</w:t>
      </w:r>
      <w:r>
        <w:softHyphen/>
      </w:r>
      <w:r w:rsidRPr="00403067">
        <w:t xml:space="preserve">fen </w:t>
      </w:r>
      <w:r w:rsidRPr="00403067">
        <w:rPr>
          <w:spacing w:val="-2"/>
        </w:rPr>
        <w:t>ge</w:t>
      </w:r>
      <w:r w:rsidRPr="00403067">
        <w:rPr>
          <w:spacing w:val="-2"/>
        </w:rPr>
        <w:softHyphen/>
        <w:t>nomför artik</w:t>
      </w:r>
      <w:r>
        <w:rPr>
          <w:spacing w:val="-2"/>
        </w:rPr>
        <w:t>larna 30.7 och</w:t>
      </w:r>
      <w:r w:rsidRPr="00403067">
        <w:rPr>
          <w:spacing w:val="-2"/>
        </w:rPr>
        <w:t xml:space="preserve"> 31.1 </w:t>
      </w:r>
      <w:r>
        <w:rPr>
          <w:spacing w:val="-2"/>
        </w:rPr>
        <w:t>(delvis)</w:t>
      </w:r>
      <w:r w:rsidRPr="00403067">
        <w:rPr>
          <w:spacing w:val="-2"/>
        </w:rPr>
        <w:t xml:space="preserve"> i EU-direktivet. Över</w:t>
      </w:r>
      <w:r w:rsidR="00305830">
        <w:rPr>
          <w:spacing w:val="-2"/>
        </w:rPr>
        <w:softHyphen/>
      </w:r>
      <w:r w:rsidRPr="00403067">
        <w:rPr>
          <w:spacing w:val="-2"/>
        </w:rPr>
        <w:t>vägan</w:t>
      </w:r>
      <w:r w:rsidR="00305830">
        <w:rPr>
          <w:spacing w:val="-2"/>
        </w:rPr>
        <w:softHyphen/>
      </w:r>
      <w:r w:rsidRPr="00403067">
        <w:rPr>
          <w:spacing w:val="-2"/>
        </w:rPr>
        <w:t>dena finns i avsnitt 23.</w:t>
      </w:r>
    </w:p>
    <w:p w14:paraId="6FD63FCE" w14:textId="77777777" w:rsidR="00D85371" w:rsidRPr="00403067" w:rsidRDefault="00D85371" w:rsidP="008A7E9A">
      <w:pPr>
        <w:pStyle w:val="Brdtextmedindrag"/>
        <w:ind w:firstLine="0"/>
      </w:pPr>
    </w:p>
    <w:p w14:paraId="095AC676" w14:textId="77777777" w:rsidR="00D85371" w:rsidRPr="00403067" w:rsidRDefault="00D85371" w:rsidP="008A7E9A">
      <w:pPr>
        <w:pStyle w:val="Brdtext"/>
        <w:rPr>
          <w:sz w:val="18"/>
          <w:szCs w:val="19"/>
        </w:rPr>
      </w:pPr>
      <w:r w:rsidRPr="00403067">
        <w:rPr>
          <w:b/>
          <w:sz w:val="18"/>
          <w:szCs w:val="19"/>
        </w:rPr>
        <w:t>2 §</w:t>
      </w:r>
      <w:r w:rsidRPr="00403067">
        <w:rPr>
          <w:sz w:val="18"/>
          <w:szCs w:val="19"/>
        </w:rPr>
        <w:t>    Ett beslut enligt denna lag får överklagas av den som är part i ärendet, om beslutet har gått parten emot, och av någon annan vars rättigheter påverkas negativt av beslutet.</w:t>
      </w:r>
    </w:p>
    <w:p w14:paraId="7A7C63D2" w14:textId="77777777" w:rsidR="00D85371" w:rsidRPr="00403067" w:rsidRDefault="00D85371" w:rsidP="008A7E9A">
      <w:pPr>
        <w:pStyle w:val="Brdtextmedindrag"/>
        <w:rPr>
          <w:sz w:val="18"/>
          <w:szCs w:val="18"/>
        </w:rPr>
      </w:pPr>
      <w:r w:rsidRPr="00403067">
        <w:rPr>
          <w:sz w:val="18"/>
          <w:szCs w:val="18"/>
        </w:rPr>
        <w:t>Säkerhetspolisen och Försvarsmakten får överklaga ett beslut som gäller</w:t>
      </w:r>
    </w:p>
    <w:p w14:paraId="110E7005" w14:textId="77777777" w:rsidR="00D85371" w:rsidRPr="00403067" w:rsidRDefault="00D85371" w:rsidP="008A7E9A">
      <w:pPr>
        <w:pStyle w:val="Brdtextmedindrag"/>
        <w:rPr>
          <w:sz w:val="18"/>
          <w:szCs w:val="18"/>
        </w:rPr>
      </w:pPr>
      <w:r w:rsidRPr="00403067">
        <w:rPr>
          <w:sz w:val="18"/>
          <w:szCs w:val="18"/>
        </w:rPr>
        <w:t xml:space="preserve">1. beviljande av </w:t>
      </w:r>
      <w:r>
        <w:rPr>
          <w:sz w:val="18"/>
          <w:szCs w:val="18"/>
        </w:rPr>
        <w:t>ett</w:t>
      </w:r>
      <w:r w:rsidRPr="00403067">
        <w:rPr>
          <w:sz w:val="18"/>
          <w:szCs w:val="18"/>
        </w:rPr>
        <w:t xml:space="preserve"> tillstånd att använda radiosändare eller medgivande att överlåta eller hyra ut ett sådant tillstånd,</w:t>
      </w:r>
    </w:p>
    <w:p w14:paraId="71EC25B0" w14:textId="77777777" w:rsidR="00D85371" w:rsidRPr="00403067" w:rsidRDefault="00D85371" w:rsidP="008A7E9A">
      <w:pPr>
        <w:pStyle w:val="Brdtextmedindrag"/>
        <w:rPr>
          <w:sz w:val="18"/>
          <w:szCs w:val="18"/>
        </w:rPr>
      </w:pPr>
      <w:r w:rsidRPr="00403067">
        <w:rPr>
          <w:sz w:val="18"/>
          <w:szCs w:val="18"/>
        </w:rPr>
        <w:t xml:space="preserve">2. att </w:t>
      </w:r>
      <w:r>
        <w:rPr>
          <w:sz w:val="18"/>
          <w:szCs w:val="18"/>
        </w:rPr>
        <w:t xml:space="preserve">ett </w:t>
      </w:r>
      <w:r w:rsidRPr="00403067">
        <w:rPr>
          <w:sz w:val="18"/>
          <w:szCs w:val="18"/>
        </w:rPr>
        <w:t xml:space="preserve">tillstånd att använda radiosändare </w:t>
      </w:r>
      <w:r>
        <w:rPr>
          <w:sz w:val="18"/>
          <w:szCs w:val="18"/>
        </w:rPr>
        <w:t>förenas</w:t>
      </w:r>
      <w:r w:rsidRPr="00403067">
        <w:rPr>
          <w:sz w:val="18"/>
          <w:szCs w:val="18"/>
        </w:rPr>
        <w:t xml:space="preserve"> med villkor, eller</w:t>
      </w:r>
    </w:p>
    <w:p w14:paraId="0B6EC1C8" w14:textId="77777777" w:rsidR="00D85371" w:rsidRPr="00403067" w:rsidRDefault="00D85371" w:rsidP="008A7E9A">
      <w:pPr>
        <w:pStyle w:val="Brdtextmedindrag"/>
        <w:rPr>
          <w:sz w:val="18"/>
          <w:szCs w:val="18"/>
        </w:rPr>
      </w:pPr>
      <w:r w:rsidRPr="00403067">
        <w:rPr>
          <w:sz w:val="18"/>
          <w:szCs w:val="18"/>
        </w:rPr>
        <w:t xml:space="preserve">3. återkallelse av </w:t>
      </w:r>
      <w:r>
        <w:rPr>
          <w:sz w:val="18"/>
          <w:szCs w:val="18"/>
        </w:rPr>
        <w:t xml:space="preserve">ett </w:t>
      </w:r>
      <w:r w:rsidRPr="00403067">
        <w:rPr>
          <w:sz w:val="18"/>
          <w:szCs w:val="18"/>
        </w:rPr>
        <w:t>tillstånd att använda radiosändare eller ändring av villkor i ett sådant tillstånd.</w:t>
      </w:r>
    </w:p>
    <w:p w14:paraId="330CDE6A" w14:textId="77777777" w:rsidR="00D85371" w:rsidRPr="00403067" w:rsidRDefault="00D85371" w:rsidP="008A7E9A">
      <w:pPr>
        <w:pStyle w:val="Brdtextmedindrag"/>
        <w:ind w:firstLine="0"/>
      </w:pPr>
    </w:p>
    <w:p w14:paraId="0FBD4A4C" w14:textId="58BD57A3" w:rsidR="00D85371" w:rsidRPr="00403067" w:rsidRDefault="00D85371" w:rsidP="008A7E9A">
      <w:pPr>
        <w:pStyle w:val="Brdtext"/>
      </w:pPr>
      <w:r w:rsidRPr="00403067">
        <w:t xml:space="preserve">Paragrafen anger vem som får överklaga ett beslut. Den motsvarar i sak 8 kap. 19 a § LEK (se prop. 2008/09:159 </w:t>
      </w:r>
      <w:r w:rsidR="00EB24E6">
        <w:t>s. 1</w:t>
      </w:r>
      <w:r w:rsidRPr="00403067">
        <w:t xml:space="preserve">2 f. och 21 f. och prop. 2019/ 20:115 </w:t>
      </w:r>
      <w:r w:rsidR="00EB24E6">
        <w:t>s. 3</w:t>
      </w:r>
      <w:r w:rsidRPr="00403067">
        <w:t>9 f. och 48). Paragrafen genomför artik</w:t>
      </w:r>
      <w:r>
        <w:t>larna 30.7 och</w:t>
      </w:r>
      <w:r w:rsidRPr="00403067">
        <w:t xml:space="preserve"> 31.1 </w:t>
      </w:r>
      <w:r>
        <w:t xml:space="preserve">(delvis) </w:t>
      </w:r>
      <w:r w:rsidRPr="00403067">
        <w:t>i EU-direktivet. Övervägandena finns i avsnitt 23.</w:t>
      </w:r>
    </w:p>
    <w:p w14:paraId="6BD80B84" w14:textId="77777777" w:rsidR="00D85371" w:rsidRPr="00403067" w:rsidRDefault="00D85371" w:rsidP="008A7E9A">
      <w:pPr>
        <w:pStyle w:val="Brdtextmedindrag"/>
        <w:ind w:firstLine="0"/>
      </w:pPr>
    </w:p>
    <w:p w14:paraId="5A3EB2D9" w14:textId="3CF1994C" w:rsidR="00D85371" w:rsidRPr="00403067" w:rsidRDefault="00D85371" w:rsidP="008A7E9A">
      <w:pPr>
        <w:pStyle w:val="Brdtext"/>
        <w:rPr>
          <w:sz w:val="18"/>
          <w:szCs w:val="19"/>
        </w:rPr>
      </w:pPr>
      <w:r w:rsidRPr="00403067">
        <w:rPr>
          <w:b/>
          <w:sz w:val="18"/>
          <w:szCs w:val="19"/>
        </w:rPr>
        <w:t>3 §</w:t>
      </w:r>
      <w:r w:rsidRPr="00403067">
        <w:rPr>
          <w:sz w:val="18"/>
          <w:szCs w:val="19"/>
        </w:rPr>
        <w:t>    Ett beslut enligt 5 kap. 5 § andra stycket som avser identifiering av företag med betydande inflytande på en marknad får överklagas endast i samband med att ett beslut att införa, upphäva eller ändra en skyldighet som avses i 5 kap. 8 § över</w:t>
      </w:r>
      <w:r w:rsidR="00305830">
        <w:rPr>
          <w:sz w:val="18"/>
          <w:szCs w:val="19"/>
        </w:rPr>
        <w:softHyphen/>
      </w:r>
      <w:r w:rsidRPr="00403067">
        <w:rPr>
          <w:sz w:val="18"/>
          <w:szCs w:val="19"/>
        </w:rPr>
        <w:t>klagas.</w:t>
      </w:r>
    </w:p>
    <w:p w14:paraId="32601E40" w14:textId="77777777" w:rsidR="00D85371" w:rsidRPr="00403067" w:rsidRDefault="00D85371" w:rsidP="008A7E9A">
      <w:pPr>
        <w:pStyle w:val="Brdtextmedindrag"/>
        <w:rPr>
          <w:sz w:val="18"/>
          <w:szCs w:val="19"/>
        </w:rPr>
      </w:pPr>
      <w:r w:rsidRPr="00403067">
        <w:rPr>
          <w:sz w:val="18"/>
          <w:szCs w:val="19"/>
        </w:rPr>
        <w:t xml:space="preserve">Ett beslut enligt 3 kap. 9 § att begränsa antalet tillstånd och ett beslut enligt 3 kap. 10 § eller 4 kap. 6 § att utfärda en allmän inbjudan </w:t>
      </w:r>
      <w:r>
        <w:rPr>
          <w:sz w:val="18"/>
          <w:szCs w:val="19"/>
        </w:rPr>
        <w:t xml:space="preserve">till ansökan </w:t>
      </w:r>
      <w:r w:rsidRPr="00403067">
        <w:rPr>
          <w:sz w:val="18"/>
          <w:szCs w:val="19"/>
        </w:rPr>
        <w:t>får över</w:t>
      </w:r>
      <w:r>
        <w:rPr>
          <w:sz w:val="18"/>
          <w:szCs w:val="19"/>
        </w:rPr>
        <w:softHyphen/>
      </w:r>
      <w:r w:rsidRPr="00403067">
        <w:rPr>
          <w:sz w:val="18"/>
          <w:szCs w:val="19"/>
        </w:rPr>
        <w:t>klagas endast i sam</w:t>
      </w:r>
      <w:r w:rsidRPr="00403067">
        <w:rPr>
          <w:sz w:val="18"/>
          <w:szCs w:val="19"/>
        </w:rPr>
        <w:softHyphen/>
        <w:t>band med att ett beslut i fråga om tillstånd att använda radio</w:t>
      </w:r>
      <w:r>
        <w:rPr>
          <w:sz w:val="18"/>
          <w:szCs w:val="19"/>
        </w:rPr>
        <w:softHyphen/>
      </w:r>
      <w:r w:rsidRPr="00403067">
        <w:rPr>
          <w:sz w:val="18"/>
          <w:szCs w:val="19"/>
        </w:rPr>
        <w:t>sändare eller nummer överklagas.</w:t>
      </w:r>
    </w:p>
    <w:p w14:paraId="2C755AE9" w14:textId="77777777" w:rsidR="00D85371" w:rsidRPr="00403067" w:rsidRDefault="00D85371" w:rsidP="008A7E9A">
      <w:pPr>
        <w:pStyle w:val="Brdtextmedindrag"/>
        <w:ind w:firstLine="0"/>
      </w:pPr>
    </w:p>
    <w:p w14:paraId="2D2D786F" w14:textId="5323D038" w:rsidR="00D85371" w:rsidRDefault="00D85371" w:rsidP="008A7E9A">
      <w:pPr>
        <w:pStyle w:val="Brdtext"/>
      </w:pPr>
      <w:r w:rsidRPr="00403067">
        <w:t>Paragrafen anger att vissa beslut inte får överklagas särskilt. Den mot</w:t>
      </w:r>
      <w:r>
        <w:softHyphen/>
      </w:r>
      <w:r w:rsidRPr="00403067">
        <w:t>sva</w:t>
      </w:r>
      <w:r w:rsidR="00305830">
        <w:softHyphen/>
      </w:r>
      <w:r w:rsidRPr="00403067">
        <w:t xml:space="preserve">rar i huvudsak 8 kap. 20 § LEK (se prop. 2002/03:110 </w:t>
      </w:r>
      <w:r w:rsidR="00EB24E6">
        <w:t>s. 3</w:t>
      </w:r>
      <w:r w:rsidRPr="00403067">
        <w:t xml:space="preserve">07 f. och 408 f. och prop. 2010/11:115 </w:t>
      </w:r>
      <w:r w:rsidR="00EB24E6">
        <w:t>s. 4</w:t>
      </w:r>
      <w:r w:rsidRPr="00403067">
        <w:t xml:space="preserve">1 och 90). Övervägandena finns i avsnitt 23. </w:t>
      </w:r>
    </w:p>
    <w:p w14:paraId="4472015B" w14:textId="77777777" w:rsidR="00D85371" w:rsidRPr="00403067" w:rsidRDefault="00D85371" w:rsidP="008A7E9A">
      <w:pPr>
        <w:pStyle w:val="Brdtextmedindrag"/>
      </w:pPr>
      <w:r w:rsidRPr="00403067">
        <w:lastRenderedPageBreak/>
        <w:t xml:space="preserve">I </w:t>
      </w:r>
      <w:r w:rsidRPr="00403067">
        <w:rPr>
          <w:i/>
          <w:iCs/>
        </w:rPr>
        <w:t>andra stycket</w:t>
      </w:r>
      <w:r w:rsidRPr="00403067">
        <w:t xml:space="preserve"> görs ett tillägg om att beslut att utfärda </w:t>
      </w:r>
      <w:r>
        <w:t xml:space="preserve">en </w:t>
      </w:r>
      <w:r w:rsidRPr="00403067">
        <w:t>allmän in</w:t>
      </w:r>
      <w:r>
        <w:softHyphen/>
      </w:r>
      <w:r w:rsidRPr="00403067">
        <w:t xml:space="preserve">bjudan till ansökan om att använda radiosändare eller nummer inte får överklagas särskilt. I ett beslut att utfärda </w:t>
      </w:r>
      <w:r>
        <w:t xml:space="preserve">en </w:t>
      </w:r>
      <w:r w:rsidRPr="00403067">
        <w:t>allmän inbjudan anges upp</w:t>
      </w:r>
      <w:r>
        <w:softHyphen/>
      </w:r>
      <w:r w:rsidRPr="00403067">
        <w:t xml:space="preserve">gifter om det förfarande som ska användas, vilka förutsättningarna är för att delta i förfarandet samt vilka tillståndsvillkor som </w:t>
      </w:r>
      <w:r>
        <w:t xml:space="preserve">ett </w:t>
      </w:r>
      <w:r w:rsidRPr="00403067">
        <w:t>tillstånd kommer att förenas med, se vidare författningskommentaren till 3 kap. 10 och 11 §§ och 4 kap. 6 §.</w:t>
      </w:r>
    </w:p>
    <w:p w14:paraId="64AAE163" w14:textId="77777777" w:rsidR="00D85371" w:rsidRPr="00403067" w:rsidRDefault="00D85371" w:rsidP="008A7E9A">
      <w:pPr>
        <w:pStyle w:val="Brdtextmedindrag"/>
        <w:ind w:firstLine="0"/>
      </w:pPr>
    </w:p>
    <w:p w14:paraId="0A95914C" w14:textId="77777777" w:rsidR="00D85371" w:rsidRPr="00403067" w:rsidRDefault="00D85371" w:rsidP="008A7E9A">
      <w:pPr>
        <w:pStyle w:val="Brdtext"/>
        <w:rPr>
          <w:sz w:val="18"/>
          <w:szCs w:val="19"/>
        </w:rPr>
      </w:pPr>
      <w:r w:rsidRPr="00403067">
        <w:rPr>
          <w:b/>
          <w:sz w:val="18"/>
          <w:szCs w:val="19"/>
        </w:rPr>
        <w:t>4 §</w:t>
      </w:r>
      <w:r w:rsidRPr="00403067">
        <w:rPr>
          <w:sz w:val="18"/>
          <w:szCs w:val="19"/>
        </w:rPr>
        <w:t>    Ett beslut om underrättelse enligt 11 kap. </w:t>
      </w:r>
      <w:r>
        <w:rPr>
          <w:sz w:val="18"/>
          <w:szCs w:val="19"/>
        </w:rPr>
        <w:t>5</w:t>
      </w:r>
      <w:r w:rsidRPr="00403067">
        <w:rPr>
          <w:sz w:val="18"/>
          <w:szCs w:val="19"/>
        </w:rPr>
        <w:t> §, ett beslut om föreläggande enligt 11 kap. 1</w:t>
      </w:r>
      <w:r>
        <w:rPr>
          <w:sz w:val="18"/>
          <w:szCs w:val="19"/>
        </w:rPr>
        <w:t>5</w:t>
      </w:r>
      <w:r w:rsidRPr="00403067">
        <w:rPr>
          <w:sz w:val="18"/>
          <w:szCs w:val="19"/>
        </w:rPr>
        <w:t> § och ett beslut om att inte ta upp en tvist för avgörande enligt 11 kap. 1</w:t>
      </w:r>
      <w:r>
        <w:rPr>
          <w:sz w:val="18"/>
          <w:szCs w:val="19"/>
        </w:rPr>
        <w:t>6</w:t>
      </w:r>
      <w:r w:rsidRPr="00403067">
        <w:rPr>
          <w:sz w:val="18"/>
          <w:szCs w:val="19"/>
        </w:rPr>
        <w:t> § första stycket får inte överklagas.</w:t>
      </w:r>
    </w:p>
    <w:p w14:paraId="26F3CD87" w14:textId="77777777" w:rsidR="00D85371" w:rsidRPr="00403067" w:rsidRDefault="00D85371" w:rsidP="008A7E9A">
      <w:pPr>
        <w:pStyle w:val="Brdtextmedindrag"/>
        <w:ind w:firstLine="0"/>
      </w:pPr>
    </w:p>
    <w:p w14:paraId="7220815E" w14:textId="4B9B6435" w:rsidR="00D85371" w:rsidRPr="00403067" w:rsidRDefault="00D85371" w:rsidP="008A7E9A">
      <w:pPr>
        <w:pStyle w:val="Brdtext"/>
      </w:pPr>
      <w:r w:rsidRPr="00403067">
        <w:t>Paragrafen anger att vissa beslut inte får överklagas. Den motsvarar 8 kap.</w:t>
      </w:r>
      <w:r w:rsidR="00722A7B">
        <w:t xml:space="preserve"> </w:t>
      </w:r>
      <w:r w:rsidRPr="00403067">
        <w:t xml:space="preserve">21 § LEK (se prop. 2002/03:110 </w:t>
      </w:r>
      <w:r w:rsidR="00EB24E6">
        <w:t>s. 3</w:t>
      </w:r>
      <w:r w:rsidRPr="00403067">
        <w:t>09 och 409</w:t>
      </w:r>
      <w:r>
        <w:t xml:space="preserve">, prop. 2004/05:175 </w:t>
      </w:r>
      <w:r w:rsidR="00EB24E6">
        <w:t>s. 2</w:t>
      </w:r>
      <w:r>
        <w:t>82 f.</w:t>
      </w:r>
      <w:r w:rsidR="00722A7B">
        <w:t xml:space="preserve"> </w:t>
      </w:r>
      <w:r w:rsidRPr="00403067">
        <w:t xml:space="preserve">och </w:t>
      </w:r>
      <w:r>
        <w:t>305</w:t>
      </w:r>
      <w:r w:rsidRPr="00403067">
        <w:t xml:space="preserve"> och prop. 2006/07: 119 </w:t>
      </w:r>
      <w:r w:rsidR="00EB24E6">
        <w:t>s. 3</w:t>
      </w:r>
      <w:r w:rsidRPr="00403067">
        <w:t>5 f. och 46). Övervägandena finns i avsnitt 23.</w:t>
      </w:r>
    </w:p>
    <w:p w14:paraId="640FDE5E" w14:textId="77777777" w:rsidR="00D85371" w:rsidRPr="00403067" w:rsidRDefault="00D85371" w:rsidP="008A7E9A">
      <w:pPr>
        <w:pStyle w:val="Brdtextmedindrag"/>
        <w:ind w:firstLine="0"/>
      </w:pPr>
    </w:p>
    <w:p w14:paraId="4FD2B9A7" w14:textId="77777777" w:rsidR="00D85371" w:rsidRPr="00403067" w:rsidRDefault="00D85371" w:rsidP="008A7E9A">
      <w:pPr>
        <w:pStyle w:val="Brdtext"/>
        <w:rPr>
          <w:sz w:val="18"/>
          <w:szCs w:val="19"/>
        </w:rPr>
      </w:pPr>
      <w:r w:rsidRPr="00403067">
        <w:rPr>
          <w:b/>
          <w:sz w:val="18"/>
          <w:szCs w:val="19"/>
        </w:rPr>
        <w:t>5 §</w:t>
      </w:r>
      <w:r w:rsidRPr="00403067">
        <w:rPr>
          <w:sz w:val="18"/>
          <w:szCs w:val="19"/>
        </w:rPr>
        <w:t>    Ett beslut enligt denna lag eller enligt föreskrifter som har meddelats i anslut</w:t>
      </w:r>
      <w:r>
        <w:rPr>
          <w:sz w:val="18"/>
          <w:szCs w:val="19"/>
        </w:rPr>
        <w:softHyphen/>
      </w:r>
      <w:r w:rsidRPr="00403067">
        <w:rPr>
          <w:sz w:val="18"/>
          <w:szCs w:val="19"/>
        </w:rPr>
        <w:t xml:space="preserve">ning till lagen </w:t>
      </w:r>
      <w:r>
        <w:rPr>
          <w:sz w:val="18"/>
          <w:szCs w:val="19"/>
        </w:rPr>
        <w:t>gäller</w:t>
      </w:r>
      <w:r w:rsidRPr="00403067">
        <w:rPr>
          <w:sz w:val="18"/>
          <w:szCs w:val="19"/>
        </w:rPr>
        <w:t xml:space="preserve"> omedelbart, om inte något annat har bestämts.</w:t>
      </w:r>
    </w:p>
    <w:p w14:paraId="62291F05" w14:textId="77777777" w:rsidR="00D85371" w:rsidRPr="00403067" w:rsidRDefault="00D85371" w:rsidP="008A7E9A">
      <w:pPr>
        <w:pStyle w:val="Brdtextmedindrag"/>
        <w:ind w:firstLine="0"/>
      </w:pPr>
    </w:p>
    <w:p w14:paraId="5E97FD79" w14:textId="08CED7CE" w:rsidR="00D85371" w:rsidRPr="00403067" w:rsidRDefault="00D85371" w:rsidP="008A7E9A">
      <w:pPr>
        <w:pStyle w:val="Brdtext"/>
      </w:pPr>
      <w:r w:rsidRPr="00403067">
        <w:t>Paragrafen anger att beslut som huvudregel gäll</w:t>
      </w:r>
      <w:r>
        <w:t>er</w:t>
      </w:r>
      <w:r w:rsidRPr="00403067">
        <w:t xml:space="preserve"> omedelbart. Den mot</w:t>
      </w:r>
      <w:r>
        <w:softHyphen/>
      </w:r>
      <w:r w:rsidRPr="00403067">
        <w:t xml:space="preserve">svarar i sak 8 kap. 22 § LEK (se prop. 2002/03:110 </w:t>
      </w:r>
      <w:r w:rsidR="00EB24E6">
        <w:t>s. 3</w:t>
      </w:r>
      <w:r w:rsidRPr="00403067">
        <w:t>07 f. och 409). Paragrafen ge</w:t>
      </w:r>
      <w:r w:rsidRPr="00403067">
        <w:softHyphen/>
        <w:t>nomför artikel 31.1 andra stycket i EU-direktivet. Över</w:t>
      </w:r>
      <w:r w:rsidRPr="00403067">
        <w:softHyphen/>
        <w:t>vägan</w:t>
      </w:r>
      <w:r w:rsidRPr="00403067">
        <w:softHyphen/>
        <w:t>dena finns i avsnitt 23.</w:t>
      </w:r>
    </w:p>
    <w:p w14:paraId="07E3F210" w14:textId="77777777" w:rsidR="00D85371" w:rsidRPr="00403067" w:rsidRDefault="00D85371" w:rsidP="008A7E9A">
      <w:pPr>
        <w:pStyle w:val="Rubrik4utannumrering"/>
      </w:pPr>
      <w:r w:rsidRPr="00403067">
        <w:t>Handläggning i domstol</w:t>
      </w:r>
    </w:p>
    <w:p w14:paraId="4ECA00E4" w14:textId="77777777" w:rsidR="00D85371" w:rsidRPr="004233A7" w:rsidRDefault="00D85371" w:rsidP="008A7E9A">
      <w:pPr>
        <w:pStyle w:val="Rubrik5utannumrering"/>
        <w:spacing w:before="0"/>
      </w:pPr>
      <w:r>
        <w:t>Skyndsam handläggning</w:t>
      </w:r>
    </w:p>
    <w:p w14:paraId="369103B2" w14:textId="77777777" w:rsidR="00D85371" w:rsidRPr="00403067" w:rsidRDefault="00D85371" w:rsidP="008A7E9A">
      <w:pPr>
        <w:pStyle w:val="Brdtext"/>
        <w:rPr>
          <w:sz w:val="18"/>
          <w:szCs w:val="19"/>
        </w:rPr>
      </w:pPr>
      <w:r w:rsidRPr="00403067">
        <w:rPr>
          <w:b/>
          <w:sz w:val="18"/>
          <w:szCs w:val="19"/>
        </w:rPr>
        <w:t>6 §</w:t>
      </w:r>
      <w:r w:rsidRPr="00403067">
        <w:rPr>
          <w:sz w:val="18"/>
          <w:szCs w:val="19"/>
        </w:rPr>
        <w:t>    </w:t>
      </w:r>
      <w:r>
        <w:rPr>
          <w:sz w:val="18"/>
          <w:szCs w:val="19"/>
        </w:rPr>
        <w:t>Ett m</w:t>
      </w:r>
      <w:r w:rsidRPr="00403067">
        <w:rPr>
          <w:sz w:val="18"/>
          <w:szCs w:val="19"/>
        </w:rPr>
        <w:t xml:space="preserve">ål i förvaltningsrätt och kammarrätt </w:t>
      </w:r>
      <w:r>
        <w:rPr>
          <w:sz w:val="18"/>
          <w:szCs w:val="19"/>
        </w:rPr>
        <w:t>ska handläggas skyndsamt, om det</w:t>
      </w:r>
      <w:r w:rsidRPr="00403067">
        <w:rPr>
          <w:sz w:val="18"/>
          <w:szCs w:val="19"/>
        </w:rPr>
        <w:t xml:space="preserve"> avser överprövning av</w:t>
      </w:r>
    </w:p>
    <w:p w14:paraId="74478779" w14:textId="77777777" w:rsidR="00D85371" w:rsidRPr="00403067" w:rsidRDefault="00D85371" w:rsidP="008A7E9A">
      <w:pPr>
        <w:pStyle w:val="Brdtextmedindrag"/>
        <w:rPr>
          <w:sz w:val="18"/>
          <w:szCs w:val="18"/>
        </w:rPr>
      </w:pPr>
      <w:r w:rsidRPr="00403067">
        <w:rPr>
          <w:sz w:val="18"/>
          <w:szCs w:val="18"/>
        </w:rPr>
        <w:t>1. </w:t>
      </w:r>
      <w:r>
        <w:rPr>
          <w:sz w:val="18"/>
          <w:szCs w:val="18"/>
        </w:rPr>
        <w:t xml:space="preserve">ett </w:t>
      </w:r>
      <w:r w:rsidRPr="00403067">
        <w:rPr>
          <w:sz w:val="18"/>
          <w:szCs w:val="18"/>
        </w:rPr>
        <w:t>beslut enligt 5 kap. 5 §</w:t>
      </w:r>
      <w:r>
        <w:rPr>
          <w:sz w:val="18"/>
          <w:szCs w:val="18"/>
        </w:rPr>
        <w:t xml:space="preserve"> </w:t>
      </w:r>
      <w:r w:rsidRPr="00403067">
        <w:rPr>
          <w:sz w:val="18"/>
          <w:szCs w:val="18"/>
        </w:rPr>
        <w:t>andra stycket om identifiering av företag med betydande inflytande på en marknad</w:t>
      </w:r>
      <w:r>
        <w:rPr>
          <w:sz w:val="18"/>
          <w:szCs w:val="18"/>
        </w:rPr>
        <w:t>,</w:t>
      </w:r>
    </w:p>
    <w:p w14:paraId="7725158E" w14:textId="77777777" w:rsidR="00D85371" w:rsidRPr="00403067" w:rsidRDefault="00D85371" w:rsidP="008A7E9A">
      <w:pPr>
        <w:pStyle w:val="Brdtextmedindrag"/>
        <w:rPr>
          <w:sz w:val="18"/>
          <w:szCs w:val="18"/>
        </w:rPr>
      </w:pPr>
      <w:r w:rsidRPr="00403067">
        <w:rPr>
          <w:sz w:val="18"/>
          <w:szCs w:val="18"/>
        </w:rPr>
        <w:t>2. </w:t>
      </w:r>
      <w:r>
        <w:rPr>
          <w:sz w:val="18"/>
          <w:szCs w:val="18"/>
        </w:rPr>
        <w:t xml:space="preserve">ett </w:t>
      </w:r>
      <w:r w:rsidRPr="00403067">
        <w:rPr>
          <w:sz w:val="18"/>
          <w:szCs w:val="18"/>
        </w:rPr>
        <w:t>beslut med stöd av 5 kap. 8 eller 24 </w:t>
      </w:r>
      <w:r>
        <w:rPr>
          <w:sz w:val="18"/>
          <w:szCs w:val="18"/>
        </w:rPr>
        <w:t xml:space="preserve">§ </w:t>
      </w:r>
      <w:r w:rsidRPr="00403067">
        <w:rPr>
          <w:sz w:val="18"/>
          <w:szCs w:val="18"/>
        </w:rPr>
        <w:t>om åläggande av skyldigheter,</w:t>
      </w:r>
    </w:p>
    <w:p w14:paraId="64B8D84D" w14:textId="77777777" w:rsidR="00D85371" w:rsidRPr="00403067" w:rsidRDefault="00D85371" w:rsidP="008A7E9A">
      <w:pPr>
        <w:pStyle w:val="Brdtextmedindrag"/>
        <w:rPr>
          <w:sz w:val="18"/>
          <w:szCs w:val="18"/>
        </w:rPr>
      </w:pPr>
      <w:r w:rsidRPr="00403067">
        <w:rPr>
          <w:sz w:val="18"/>
          <w:szCs w:val="18"/>
        </w:rPr>
        <w:t>3. </w:t>
      </w:r>
      <w:r>
        <w:rPr>
          <w:sz w:val="18"/>
          <w:szCs w:val="18"/>
        </w:rPr>
        <w:t xml:space="preserve">ett </w:t>
      </w:r>
      <w:r w:rsidRPr="00403067">
        <w:rPr>
          <w:sz w:val="18"/>
          <w:szCs w:val="18"/>
        </w:rPr>
        <w:t>beslut i ett tillsynsärende enligt 11 kap. </w:t>
      </w:r>
      <w:r>
        <w:rPr>
          <w:sz w:val="18"/>
          <w:szCs w:val="18"/>
        </w:rPr>
        <w:t>6</w:t>
      </w:r>
      <w:r w:rsidRPr="00403067">
        <w:rPr>
          <w:sz w:val="18"/>
          <w:szCs w:val="18"/>
        </w:rPr>
        <w:t xml:space="preserve"> §, om tillsynen avsett kontroll av att ett beslut som anges i 2 följs, </w:t>
      </w:r>
      <w:r>
        <w:rPr>
          <w:sz w:val="18"/>
          <w:szCs w:val="18"/>
        </w:rPr>
        <w:t>eller</w:t>
      </w:r>
    </w:p>
    <w:p w14:paraId="224EFB95" w14:textId="77777777" w:rsidR="00D85371" w:rsidRPr="00403067" w:rsidRDefault="00D85371" w:rsidP="008A7E9A">
      <w:pPr>
        <w:pStyle w:val="Brdtextmedindrag"/>
        <w:rPr>
          <w:sz w:val="18"/>
          <w:szCs w:val="18"/>
        </w:rPr>
      </w:pPr>
      <w:r w:rsidRPr="00403067">
        <w:rPr>
          <w:sz w:val="18"/>
          <w:szCs w:val="18"/>
        </w:rPr>
        <w:t>4. </w:t>
      </w:r>
      <w:r>
        <w:rPr>
          <w:sz w:val="18"/>
          <w:szCs w:val="18"/>
        </w:rPr>
        <w:t xml:space="preserve">ett </w:t>
      </w:r>
      <w:r w:rsidRPr="00403067">
        <w:rPr>
          <w:sz w:val="18"/>
          <w:szCs w:val="18"/>
        </w:rPr>
        <w:t>beslut vid prövning av en tvist enligt 11 kap. 1</w:t>
      </w:r>
      <w:r>
        <w:rPr>
          <w:sz w:val="18"/>
          <w:szCs w:val="18"/>
        </w:rPr>
        <w:t>4</w:t>
      </w:r>
      <w:r w:rsidRPr="00403067">
        <w:rPr>
          <w:sz w:val="18"/>
          <w:szCs w:val="18"/>
        </w:rPr>
        <w:t xml:space="preserve"> §, om tvisten grundar sig på ett beslut som </w:t>
      </w:r>
      <w:r>
        <w:rPr>
          <w:sz w:val="18"/>
          <w:szCs w:val="18"/>
        </w:rPr>
        <w:t>anges</w:t>
      </w:r>
      <w:r w:rsidRPr="00403067">
        <w:rPr>
          <w:sz w:val="18"/>
          <w:szCs w:val="18"/>
        </w:rPr>
        <w:t xml:space="preserve"> i 2.</w:t>
      </w:r>
    </w:p>
    <w:p w14:paraId="4B165566" w14:textId="77777777" w:rsidR="00D85371" w:rsidRPr="00403067" w:rsidRDefault="00D85371" w:rsidP="008A7E9A">
      <w:pPr>
        <w:pStyle w:val="Brdtextmedindrag"/>
        <w:ind w:firstLine="0"/>
      </w:pPr>
    </w:p>
    <w:p w14:paraId="32D714D4" w14:textId="023D40C6" w:rsidR="00D85371" w:rsidRPr="00403067" w:rsidRDefault="00D85371" w:rsidP="008A7E9A">
      <w:pPr>
        <w:pStyle w:val="Brdtext"/>
        <w:rPr>
          <w:spacing w:val="-2"/>
        </w:rPr>
      </w:pPr>
      <w:r w:rsidRPr="00403067">
        <w:t xml:space="preserve">Paragrafen anger att vissa mål i domstol ska handläggas skyndsamt. Den motsvarar i sak 8 kap. 23 § LEK (se prop. 2006/07:119 </w:t>
      </w:r>
      <w:r w:rsidR="00EB24E6">
        <w:t>s. 2</w:t>
      </w:r>
      <w:r w:rsidRPr="00403067">
        <w:t xml:space="preserve">5 f. och </w:t>
      </w:r>
      <w:r w:rsidRPr="00403067">
        <w:rPr>
          <w:spacing w:val="-2"/>
        </w:rPr>
        <w:t xml:space="preserve">47 f. och prop. 2010/11:115 </w:t>
      </w:r>
      <w:r w:rsidR="00EB24E6">
        <w:rPr>
          <w:spacing w:val="-2"/>
        </w:rPr>
        <w:t>s. 4</w:t>
      </w:r>
      <w:r w:rsidRPr="00403067">
        <w:rPr>
          <w:spacing w:val="-2"/>
        </w:rPr>
        <w:t>1 och 124). Övervägandena finns i avsnitt 23.</w:t>
      </w:r>
    </w:p>
    <w:p w14:paraId="0046DCA4" w14:textId="77777777" w:rsidR="00D85371" w:rsidRPr="00403067" w:rsidRDefault="00D85371" w:rsidP="008A7E9A">
      <w:pPr>
        <w:pStyle w:val="Brdtext"/>
      </w:pPr>
    </w:p>
    <w:p w14:paraId="398B27F7" w14:textId="77777777" w:rsidR="00D85371" w:rsidRPr="00403067" w:rsidRDefault="00D85371" w:rsidP="008A7E9A">
      <w:pPr>
        <w:pStyle w:val="Brdtext"/>
        <w:rPr>
          <w:sz w:val="18"/>
          <w:szCs w:val="19"/>
        </w:rPr>
      </w:pPr>
      <w:r w:rsidRPr="00403067">
        <w:rPr>
          <w:b/>
          <w:sz w:val="18"/>
          <w:szCs w:val="19"/>
        </w:rPr>
        <w:t>7 §</w:t>
      </w:r>
      <w:r w:rsidRPr="00403067">
        <w:rPr>
          <w:sz w:val="18"/>
          <w:szCs w:val="19"/>
        </w:rPr>
        <w:t xml:space="preserve">    I </w:t>
      </w:r>
      <w:r>
        <w:rPr>
          <w:sz w:val="18"/>
          <w:szCs w:val="19"/>
        </w:rPr>
        <w:t>ett</w:t>
      </w:r>
      <w:r w:rsidRPr="00403067">
        <w:rPr>
          <w:sz w:val="18"/>
          <w:szCs w:val="19"/>
        </w:rPr>
        <w:t xml:space="preserve"> mål som avses i 6 § får en part i förvaltningsrätten åberopa en ny omstän</w:t>
      </w:r>
      <w:r w:rsidRPr="00403067">
        <w:rPr>
          <w:sz w:val="18"/>
          <w:szCs w:val="19"/>
        </w:rPr>
        <w:softHyphen/>
        <w:t>dighet eller ett nytt bevis efter det att fyra månader har gått från det att tiden för över</w:t>
      </w:r>
      <w:r w:rsidRPr="00403067">
        <w:rPr>
          <w:sz w:val="18"/>
          <w:szCs w:val="19"/>
        </w:rPr>
        <w:softHyphen/>
        <w:t xml:space="preserve">klagande </w:t>
      </w:r>
      <w:r>
        <w:rPr>
          <w:sz w:val="18"/>
          <w:szCs w:val="19"/>
        </w:rPr>
        <w:t xml:space="preserve">till förvaltningsrätten </w:t>
      </w:r>
      <w:r w:rsidRPr="00403067">
        <w:rPr>
          <w:sz w:val="18"/>
          <w:szCs w:val="19"/>
        </w:rPr>
        <w:t xml:space="preserve">har gått ut, endast om parten gör sannolikt att parten inte hade kunnat åberopa omständigheten eller beviset tidigare eller </w:t>
      </w:r>
      <w:r>
        <w:rPr>
          <w:sz w:val="18"/>
          <w:szCs w:val="19"/>
        </w:rPr>
        <w:t>annars</w:t>
      </w:r>
      <w:r w:rsidRPr="00403067">
        <w:rPr>
          <w:sz w:val="18"/>
          <w:szCs w:val="19"/>
        </w:rPr>
        <w:t xml:space="preserve"> haft giltig ursäkt att inte göra det.</w:t>
      </w:r>
    </w:p>
    <w:p w14:paraId="2A8904E7" w14:textId="77777777" w:rsidR="00D85371" w:rsidRPr="00403067" w:rsidRDefault="00D85371" w:rsidP="008A7E9A">
      <w:pPr>
        <w:pStyle w:val="Brdtextmedindrag"/>
      </w:pPr>
      <w:r w:rsidRPr="00403067">
        <w:rPr>
          <w:sz w:val="18"/>
          <w:szCs w:val="19"/>
        </w:rPr>
        <w:t xml:space="preserve">I </w:t>
      </w:r>
      <w:r>
        <w:rPr>
          <w:sz w:val="18"/>
          <w:szCs w:val="19"/>
        </w:rPr>
        <w:t>ett</w:t>
      </w:r>
      <w:r w:rsidRPr="00403067">
        <w:rPr>
          <w:sz w:val="18"/>
          <w:szCs w:val="19"/>
        </w:rPr>
        <w:t xml:space="preserve"> mål som avses i 6 § får en ny omständighet eller ett nytt bevis åberopas först i kammarrätten endast om det finns synnerliga skäl.</w:t>
      </w:r>
    </w:p>
    <w:p w14:paraId="658DCF6F" w14:textId="77777777" w:rsidR="00D85371" w:rsidRPr="00403067" w:rsidRDefault="00D85371" w:rsidP="008A7E9A">
      <w:pPr>
        <w:pStyle w:val="Brdtextmedindrag"/>
        <w:ind w:firstLine="0"/>
      </w:pPr>
    </w:p>
    <w:p w14:paraId="0C5BB409" w14:textId="785ED761" w:rsidR="00D85371" w:rsidRPr="00403067" w:rsidRDefault="00D85371" w:rsidP="008A7E9A">
      <w:pPr>
        <w:pStyle w:val="Brdtext"/>
      </w:pPr>
      <w:r w:rsidRPr="00403067">
        <w:t>Paragrafen anger vissa begränsningar i möjligheten att åberopa nya om</w:t>
      </w:r>
      <w:r w:rsidRPr="00403067">
        <w:softHyphen/>
        <w:t xml:space="preserve">ständigheter eller bevis i domstol. Den motsvarar </w:t>
      </w:r>
      <w:r>
        <w:t xml:space="preserve">i sak </w:t>
      </w:r>
      <w:r w:rsidRPr="00403067">
        <w:t xml:space="preserve">8 kap. 24 § LEK (se prop. 2006/07:119 </w:t>
      </w:r>
      <w:r w:rsidR="00EB24E6">
        <w:t>s. 3</w:t>
      </w:r>
      <w:r w:rsidRPr="00403067">
        <w:t>1 f. och 47 f.). Övervägandena finns i av</w:t>
      </w:r>
      <w:r w:rsidRPr="00403067">
        <w:softHyphen/>
        <w:t>snitt 23.</w:t>
      </w:r>
    </w:p>
    <w:p w14:paraId="35168786" w14:textId="77777777" w:rsidR="00D85371" w:rsidRPr="00403067" w:rsidRDefault="00D85371" w:rsidP="008A7E9A">
      <w:pPr>
        <w:pStyle w:val="Rubrik5utannumrering"/>
      </w:pPr>
      <w:r w:rsidRPr="00403067">
        <w:lastRenderedPageBreak/>
        <w:t>Domstolarnas sammansättning</w:t>
      </w:r>
    </w:p>
    <w:p w14:paraId="3C59F9BE" w14:textId="77777777" w:rsidR="00D85371" w:rsidRDefault="00D85371" w:rsidP="008A7E9A">
      <w:pPr>
        <w:pStyle w:val="Brdtextmedindrag"/>
        <w:ind w:firstLine="0"/>
        <w:rPr>
          <w:sz w:val="18"/>
          <w:szCs w:val="19"/>
        </w:rPr>
      </w:pPr>
      <w:r w:rsidRPr="00403067">
        <w:rPr>
          <w:b/>
          <w:sz w:val="18"/>
          <w:szCs w:val="19"/>
        </w:rPr>
        <w:t>8 §</w:t>
      </w:r>
      <w:r w:rsidRPr="00403067">
        <w:rPr>
          <w:sz w:val="18"/>
          <w:szCs w:val="19"/>
        </w:rPr>
        <w:t xml:space="preserve">    Vid prövningen av mål som avses i 6 § ska förvaltningsrätten bestå av två lagfarna ledamöter och två ekonomiska experter. </w:t>
      </w:r>
      <w:r>
        <w:rPr>
          <w:sz w:val="18"/>
          <w:szCs w:val="19"/>
        </w:rPr>
        <w:t>Detta</w:t>
      </w:r>
      <w:r w:rsidRPr="00403067">
        <w:rPr>
          <w:sz w:val="18"/>
          <w:szCs w:val="19"/>
        </w:rPr>
        <w:t xml:space="preserve"> gäller </w:t>
      </w:r>
      <w:r>
        <w:rPr>
          <w:sz w:val="18"/>
          <w:szCs w:val="19"/>
        </w:rPr>
        <w:t xml:space="preserve">dock </w:t>
      </w:r>
      <w:r w:rsidRPr="00403067">
        <w:rPr>
          <w:sz w:val="18"/>
          <w:szCs w:val="19"/>
        </w:rPr>
        <w:t>inte om något annat följer av 18 § lagen (1971:289) om allmänna förvaltningsdomstolar.</w:t>
      </w:r>
    </w:p>
    <w:p w14:paraId="62CED499" w14:textId="77777777" w:rsidR="00D85371" w:rsidRPr="003A0578" w:rsidRDefault="00D85371" w:rsidP="008A7E9A">
      <w:pPr>
        <w:pStyle w:val="Brdtextmedindrag"/>
        <w:rPr>
          <w:sz w:val="18"/>
          <w:szCs w:val="18"/>
        </w:rPr>
      </w:pPr>
      <w:r w:rsidRPr="004A7F38">
        <w:rPr>
          <w:sz w:val="18"/>
          <w:szCs w:val="18"/>
        </w:rPr>
        <w:t>Om en av de ekonomiska expert</w:t>
      </w:r>
      <w:r w:rsidRPr="004A7F38">
        <w:rPr>
          <w:sz w:val="18"/>
          <w:szCs w:val="18"/>
        </w:rPr>
        <w:softHyphen/>
        <w:t>erna får förhinder sedan handläggningen har påbörjats, är rätten ändå domför.</w:t>
      </w:r>
    </w:p>
    <w:p w14:paraId="33BEE4F9" w14:textId="77777777" w:rsidR="00D85371" w:rsidRPr="00403067" w:rsidRDefault="00D85371" w:rsidP="008A7E9A">
      <w:pPr>
        <w:pStyle w:val="Brdtextmedindrag"/>
        <w:ind w:firstLine="0"/>
      </w:pPr>
    </w:p>
    <w:p w14:paraId="3D62F3CE" w14:textId="23E9C730" w:rsidR="00D85371" w:rsidRPr="00403067" w:rsidRDefault="00D85371" w:rsidP="008A7E9A">
      <w:pPr>
        <w:pStyle w:val="Brdtext"/>
      </w:pPr>
      <w:r w:rsidRPr="00403067">
        <w:t xml:space="preserve">Paragrafen reglerar förvaltningsrättens sammansättning i vissa mål. Den motsvarar i sak 8 kap. 25 § LEK (se prop. 2006/07:119 </w:t>
      </w:r>
      <w:r w:rsidR="00EB24E6">
        <w:t>s. 1</w:t>
      </w:r>
      <w:r w:rsidRPr="00403067">
        <w:t>7 f. och 48 f.). Övervägandena finns i avsnitt 23.</w:t>
      </w:r>
    </w:p>
    <w:p w14:paraId="18300D64" w14:textId="77777777" w:rsidR="00D85371" w:rsidRPr="00403067" w:rsidRDefault="00D85371" w:rsidP="008A7E9A">
      <w:pPr>
        <w:pStyle w:val="Brdtextmedindrag"/>
        <w:ind w:firstLine="0"/>
      </w:pPr>
    </w:p>
    <w:p w14:paraId="067E69DB" w14:textId="77777777" w:rsidR="00D85371" w:rsidRPr="00403067" w:rsidRDefault="00D85371" w:rsidP="008A7E9A">
      <w:pPr>
        <w:pStyle w:val="Brdtext"/>
        <w:rPr>
          <w:sz w:val="18"/>
          <w:szCs w:val="19"/>
        </w:rPr>
      </w:pPr>
      <w:r w:rsidRPr="00403067">
        <w:rPr>
          <w:b/>
          <w:sz w:val="18"/>
          <w:szCs w:val="19"/>
        </w:rPr>
        <w:t>9 §</w:t>
      </w:r>
      <w:r w:rsidRPr="00403067">
        <w:rPr>
          <w:sz w:val="18"/>
          <w:szCs w:val="19"/>
        </w:rPr>
        <w:t>    Vid prövningen av mål som avses i 6 § ska kammarrätten bestå av tre lagfarna ledamöter och två ekonomiska experter. Om en av de lagfarna ledamöterna eller en av de ekonomiska experterna får förhinder sedan handläggningen har påbörjats, är rätten ändå domför.</w:t>
      </w:r>
    </w:p>
    <w:p w14:paraId="3AAFB6B3" w14:textId="77777777" w:rsidR="00D85371" w:rsidRPr="00403067" w:rsidRDefault="00D85371" w:rsidP="008A7E9A">
      <w:pPr>
        <w:pStyle w:val="Brdtextmedindrag"/>
        <w:rPr>
          <w:sz w:val="18"/>
          <w:szCs w:val="19"/>
        </w:rPr>
      </w:pPr>
      <w:r w:rsidRPr="00403067">
        <w:rPr>
          <w:sz w:val="18"/>
          <w:szCs w:val="19"/>
        </w:rPr>
        <w:t>Kammarrätten är domför utan ekonomiska experter i fall som anges i 12 § fjärde stycket lagen (1971:289) om allmänna förvaltningsdomstolar och vid prövning av mål som är av enkel beskaffenhet.</w:t>
      </w:r>
    </w:p>
    <w:p w14:paraId="0200B717" w14:textId="77777777" w:rsidR="00D85371" w:rsidRPr="00403067" w:rsidRDefault="00D85371" w:rsidP="008A7E9A">
      <w:pPr>
        <w:pStyle w:val="Brdtextmedindrag"/>
        <w:rPr>
          <w:sz w:val="18"/>
          <w:szCs w:val="19"/>
        </w:rPr>
      </w:pPr>
      <w:r w:rsidRPr="00403067">
        <w:rPr>
          <w:sz w:val="18"/>
          <w:szCs w:val="19"/>
        </w:rPr>
        <w:t>I övrigt gäller, även i mål som avses i första stycket, 12 § sjunde–tionde styckena lagen om allmänna förvaltningsdomstolar i fråga om kammarrättens sammansätt</w:t>
      </w:r>
      <w:r w:rsidRPr="00403067">
        <w:rPr>
          <w:sz w:val="18"/>
          <w:szCs w:val="19"/>
        </w:rPr>
        <w:softHyphen/>
        <w:t>ning. Vid behandlingen av frågor om prövningstillstånd och frågor som behandlas samtidigt med dessa ska dock även en ekonomisk expert ingå i rätten, om inte må</w:t>
      </w:r>
      <w:r w:rsidRPr="00403067">
        <w:rPr>
          <w:sz w:val="18"/>
          <w:szCs w:val="19"/>
        </w:rPr>
        <w:softHyphen/>
        <w:t>let är av enkel beskaffenhet.</w:t>
      </w:r>
    </w:p>
    <w:p w14:paraId="707C9A76" w14:textId="77777777" w:rsidR="00D85371" w:rsidRPr="00B760C2" w:rsidRDefault="00D85371" w:rsidP="008A7E9A">
      <w:pPr>
        <w:pStyle w:val="Brdtextmedindrag"/>
        <w:ind w:firstLine="0"/>
        <w:rPr>
          <w:szCs w:val="21"/>
        </w:rPr>
      </w:pPr>
    </w:p>
    <w:p w14:paraId="773E880B" w14:textId="232C1247" w:rsidR="00D85371" w:rsidRPr="00403067" w:rsidRDefault="00D85371" w:rsidP="008A7E9A">
      <w:pPr>
        <w:pStyle w:val="Brdtext"/>
      </w:pPr>
      <w:r w:rsidRPr="00403067">
        <w:t>Paragrafen reglerar kammarrättens sammansättning i vissa mål. Den mot</w:t>
      </w:r>
      <w:r w:rsidR="00722A7B">
        <w:softHyphen/>
      </w:r>
      <w:r w:rsidRPr="00403067">
        <w:t xml:space="preserve">svarar 8 kap. 26 § LEK (se prop. 2006/07:119 </w:t>
      </w:r>
      <w:r w:rsidR="00EB24E6">
        <w:t>s. 1</w:t>
      </w:r>
      <w:r w:rsidRPr="00403067">
        <w:t>7 f. och 49, prop. 2012/</w:t>
      </w:r>
      <w:r w:rsidR="00722A7B">
        <w:t xml:space="preserve"> </w:t>
      </w:r>
      <w:r w:rsidRPr="00403067">
        <w:t xml:space="preserve">13:45 </w:t>
      </w:r>
      <w:r w:rsidR="00EB24E6">
        <w:t>s. 1</w:t>
      </w:r>
      <w:r w:rsidRPr="00403067">
        <w:t xml:space="preserve">90 och prop. 2017/18:279 </w:t>
      </w:r>
      <w:r w:rsidR="00EB24E6">
        <w:t>s. 2</w:t>
      </w:r>
      <w:r w:rsidRPr="00403067">
        <w:t>5 f. och 58). Övervä</w:t>
      </w:r>
      <w:r w:rsidRPr="00403067">
        <w:softHyphen/>
        <w:t>gandena finns i avsnitt 23.</w:t>
      </w:r>
    </w:p>
    <w:p w14:paraId="34F60369" w14:textId="77777777" w:rsidR="00D85371" w:rsidRPr="00403067" w:rsidRDefault="00D85371" w:rsidP="008A7E9A">
      <w:pPr>
        <w:pStyle w:val="Brdtextmedindrag"/>
        <w:ind w:firstLine="0"/>
      </w:pPr>
    </w:p>
    <w:p w14:paraId="5CED9EE5" w14:textId="77777777" w:rsidR="00D85371" w:rsidRPr="00403067" w:rsidRDefault="00D85371" w:rsidP="008A7E9A">
      <w:pPr>
        <w:pStyle w:val="Brdtextmedindrag"/>
        <w:ind w:firstLine="0"/>
        <w:rPr>
          <w:sz w:val="18"/>
          <w:szCs w:val="19"/>
        </w:rPr>
      </w:pPr>
      <w:r w:rsidRPr="00403067">
        <w:rPr>
          <w:b/>
          <w:sz w:val="18"/>
          <w:szCs w:val="19"/>
        </w:rPr>
        <w:t>10 §</w:t>
      </w:r>
      <w:r w:rsidRPr="00403067">
        <w:rPr>
          <w:sz w:val="18"/>
          <w:szCs w:val="19"/>
        </w:rPr>
        <w:t xml:space="preserve">    Regeringen eller den myndighet som regeringen bestämmer förordnar för viss tid dem som ska tjänstgöra som ekonomiska experter enligt 8 och 9 §§. </w:t>
      </w:r>
      <w:r>
        <w:rPr>
          <w:sz w:val="18"/>
          <w:szCs w:val="19"/>
        </w:rPr>
        <w:t>Om det,</w:t>
      </w:r>
      <w:r w:rsidRPr="00403067">
        <w:rPr>
          <w:sz w:val="18"/>
          <w:szCs w:val="19"/>
        </w:rPr>
        <w:t xml:space="preserve"> medan en ekonomisk expert deltar i behandlingen av ett mål</w:t>
      </w:r>
      <w:r>
        <w:rPr>
          <w:sz w:val="18"/>
          <w:szCs w:val="19"/>
        </w:rPr>
        <w:t>, inträffar</w:t>
      </w:r>
      <w:r w:rsidRPr="00403067">
        <w:rPr>
          <w:sz w:val="18"/>
          <w:szCs w:val="19"/>
        </w:rPr>
        <w:t xml:space="preserve"> en omständig</w:t>
      </w:r>
      <w:r w:rsidRPr="00403067">
        <w:rPr>
          <w:sz w:val="18"/>
          <w:szCs w:val="19"/>
        </w:rPr>
        <w:softHyphen/>
        <w:t>het som medför att förordnandet ska upphöra att gälla, ska förordnandet ändå anses fortsätta att gälla i det pågående målet.</w:t>
      </w:r>
    </w:p>
    <w:p w14:paraId="22F5A989" w14:textId="77777777" w:rsidR="00D85371" w:rsidRPr="00403067" w:rsidRDefault="00D85371" w:rsidP="008A7E9A">
      <w:pPr>
        <w:pStyle w:val="Brdtextmedindrag"/>
      </w:pPr>
      <w:r w:rsidRPr="00403067">
        <w:rPr>
          <w:sz w:val="18"/>
          <w:szCs w:val="19"/>
        </w:rPr>
        <w:t>Den som ska tjänstgöra som ekonomisk expert ska vara svensk medborgare och får inte vara underårig eller i konkurstillstånd eller ha förvaltare enligt 11 kap. 7 § föräldrabalken.</w:t>
      </w:r>
    </w:p>
    <w:p w14:paraId="4575A74A" w14:textId="77777777" w:rsidR="00D85371" w:rsidRPr="00403067" w:rsidRDefault="00D85371" w:rsidP="008A7E9A">
      <w:pPr>
        <w:pStyle w:val="Brdtextmedindrag"/>
        <w:ind w:firstLine="0"/>
      </w:pPr>
    </w:p>
    <w:p w14:paraId="4D9F9667" w14:textId="63EAEDE2" w:rsidR="00D85371" w:rsidRPr="00403067" w:rsidRDefault="00D85371" w:rsidP="008A7E9A">
      <w:pPr>
        <w:pStyle w:val="Brdtext"/>
      </w:pPr>
      <w:r w:rsidRPr="00403067">
        <w:t xml:space="preserve">Paragrafen reglerar förordnande av ekonomiska experter i domstol. Den motsvarar i sak 8 kap. 27 § LEK (se prop. 2006/07:119 </w:t>
      </w:r>
      <w:r w:rsidR="00EB24E6">
        <w:t>s. 1</w:t>
      </w:r>
      <w:r w:rsidRPr="00403067">
        <w:t>7 f. och 50). Övervägandena finns i avsnitt 23.</w:t>
      </w:r>
    </w:p>
    <w:p w14:paraId="7E59C30F" w14:textId="77777777" w:rsidR="00D85371" w:rsidRPr="00403067" w:rsidRDefault="00D85371" w:rsidP="008A7E9A">
      <w:pPr>
        <w:pStyle w:val="Rubrik5utannumrering"/>
      </w:pPr>
      <w:r w:rsidRPr="00403067">
        <w:t>Inhibition</w:t>
      </w:r>
    </w:p>
    <w:p w14:paraId="549D07E4" w14:textId="77777777" w:rsidR="00D85371" w:rsidRPr="00403067" w:rsidRDefault="00D85371" w:rsidP="008A7E9A">
      <w:pPr>
        <w:pStyle w:val="Brdtext"/>
        <w:rPr>
          <w:sz w:val="18"/>
          <w:szCs w:val="19"/>
        </w:rPr>
      </w:pPr>
      <w:r w:rsidRPr="00403067">
        <w:rPr>
          <w:b/>
          <w:sz w:val="18"/>
          <w:szCs w:val="19"/>
        </w:rPr>
        <w:t>11 §</w:t>
      </w:r>
      <w:r w:rsidRPr="00403067">
        <w:rPr>
          <w:sz w:val="18"/>
          <w:szCs w:val="19"/>
        </w:rPr>
        <w:t>    När en domstol enligt 28 § förvaltningsprocesslagen (1971:291) tar ställ</w:t>
      </w:r>
      <w:r w:rsidRPr="00403067">
        <w:rPr>
          <w:sz w:val="18"/>
          <w:szCs w:val="19"/>
        </w:rPr>
        <w:softHyphen/>
        <w:t>ning till om ett beslut som har fattats med stöd av denna lag tills vidare inte ska gälla</w:t>
      </w:r>
      <w:r>
        <w:rPr>
          <w:sz w:val="18"/>
          <w:szCs w:val="19"/>
        </w:rPr>
        <w:t>,</w:t>
      </w:r>
      <w:r w:rsidRPr="00403067">
        <w:rPr>
          <w:sz w:val="18"/>
          <w:szCs w:val="19"/>
        </w:rPr>
        <w:t xml:space="preserve"> ska domstolen särskilt beakta det som i 1 kap. 1 §</w:t>
      </w:r>
      <w:r>
        <w:rPr>
          <w:sz w:val="18"/>
          <w:szCs w:val="19"/>
        </w:rPr>
        <w:t xml:space="preserve"> anges om lagens syfte.</w:t>
      </w:r>
    </w:p>
    <w:p w14:paraId="27448FF8" w14:textId="77777777" w:rsidR="00D85371" w:rsidRPr="00403067" w:rsidRDefault="00D85371" w:rsidP="008A7E9A">
      <w:pPr>
        <w:pStyle w:val="Brdtextmedindrag"/>
        <w:ind w:firstLine="0"/>
      </w:pPr>
    </w:p>
    <w:p w14:paraId="0C53E447" w14:textId="04A5D0FD" w:rsidR="00D85371" w:rsidRPr="00403067" w:rsidRDefault="00D85371" w:rsidP="008A7E9A">
      <w:pPr>
        <w:pStyle w:val="Brdtext"/>
      </w:pPr>
      <w:r w:rsidRPr="00403067">
        <w:t xml:space="preserve">Paragrafen anger vad som särskilt ska beaktas vid beslut om inhibition. Den motsvarar i sak 8 kap. 28 § LEK (se prop. 2006/07:119 </w:t>
      </w:r>
      <w:r w:rsidR="00EB24E6">
        <w:t>s. 2</w:t>
      </w:r>
      <w:r w:rsidRPr="00403067">
        <w:t>1 f. och 50). Övervägandena finns i avsnitt 23.</w:t>
      </w:r>
    </w:p>
    <w:p w14:paraId="096940B4" w14:textId="77777777" w:rsidR="00D85371" w:rsidRPr="00403067" w:rsidRDefault="00D85371" w:rsidP="008A7E9A">
      <w:pPr>
        <w:pStyle w:val="Rubrik2"/>
      </w:pPr>
      <w:bookmarkStart w:id="1897" w:name="_Toc9841724"/>
      <w:bookmarkStart w:id="1898" w:name="_Toc9867601"/>
      <w:bookmarkStart w:id="1899" w:name="_Toc9867851"/>
      <w:bookmarkStart w:id="1900" w:name="_Toc9871268"/>
      <w:bookmarkStart w:id="1901" w:name="_Toc9958352"/>
      <w:bookmarkStart w:id="1902" w:name="_Toc9961913"/>
      <w:bookmarkStart w:id="1903" w:name="_Toc9962510"/>
      <w:bookmarkStart w:id="1904" w:name="_Toc17793475"/>
      <w:bookmarkStart w:id="1905" w:name="_Toc73006043"/>
      <w:bookmarkStart w:id="1906" w:name="_Toc86738829"/>
      <w:bookmarkStart w:id="1907" w:name="_Toc94597592"/>
      <w:bookmarkStart w:id="1908" w:name="_Toc96533435"/>
      <w:bookmarkStart w:id="1909" w:name="_Hlk49168438"/>
      <w:bookmarkEnd w:id="1805"/>
      <w:r w:rsidRPr="00403067">
        <w:lastRenderedPageBreak/>
        <w:t>Förslaget till lag om införande av lagen (202</w:t>
      </w:r>
      <w:r>
        <w:t>2</w:t>
      </w:r>
      <w:r w:rsidRPr="00403067">
        <w:t>:000) om elektronisk kommunikation</w:t>
      </w:r>
      <w:bookmarkEnd w:id="1897"/>
      <w:bookmarkEnd w:id="1898"/>
      <w:bookmarkEnd w:id="1899"/>
      <w:bookmarkEnd w:id="1900"/>
      <w:bookmarkEnd w:id="1901"/>
      <w:bookmarkEnd w:id="1902"/>
      <w:bookmarkEnd w:id="1903"/>
      <w:bookmarkEnd w:id="1904"/>
      <w:bookmarkEnd w:id="1905"/>
      <w:bookmarkEnd w:id="1906"/>
      <w:bookmarkEnd w:id="1907"/>
      <w:bookmarkEnd w:id="1908"/>
    </w:p>
    <w:p w14:paraId="25E3E2C1" w14:textId="77777777" w:rsidR="00D85371" w:rsidRPr="00403067" w:rsidRDefault="00D85371" w:rsidP="008A7E9A">
      <w:pPr>
        <w:pStyle w:val="Rubrik4utannumrering"/>
        <w:spacing w:before="0"/>
      </w:pPr>
      <w:bookmarkStart w:id="1910" w:name="_Hlk1047296"/>
      <w:r w:rsidRPr="00403067">
        <w:t>Tidpunkt för ikraftträdande</w:t>
      </w:r>
    </w:p>
    <w:p w14:paraId="327EC3C8" w14:textId="77777777" w:rsidR="00D85371" w:rsidRPr="00403067" w:rsidRDefault="00D85371" w:rsidP="008A7E9A">
      <w:pPr>
        <w:pStyle w:val="Brdtext"/>
        <w:rPr>
          <w:sz w:val="18"/>
          <w:szCs w:val="18"/>
        </w:rPr>
      </w:pPr>
      <w:r w:rsidRPr="00403067">
        <w:rPr>
          <w:b/>
          <w:sz w:val="18"/>
          <w:szCs w:val="18"/>
        </w:rPr>
        <w:t>1 §</w:t>
      </w:r>
      <w:r w:rsidRPr="00403067">
        <w:rPr>
          <w:sz w:val="18"/>
          <w:szCs w:val="18"/>
        </w:rPr>
        <w:t>    Lagen (202</w:t>
      </w:r>
      <w:r>
        <w:rPr>
          <w:sz w:val="18"/>
          <w:szCs w:val="18"/>
        </w:rPr>
        <w:t>2</w:t>
      </w:r>
      <w:r w:rsidRPr="00403067">
        <w:rPr>
          <w:sz w:val="18"/>
          <w:szCs w:val="18"/>
        </w:rPr>
        <w:t>:000) om elektronisk kommunikation och denna lag träder i kraft den 1 </w:t>
      </w:r>
      <w:r>
        <w:rPr>
          <w:sz w:val="18"/>
          <w:szCs w:val="18"/>
        </w:rPr>
        <w:t>augusti</w:t>
      </w:r>
      <w:r w:rsidRPr="00403067">
        <w:rPr>
          <w:sz w:val="18"/>
          <w:szCs w:val="18"/>
        </w:rPr>
        <w:t xml:space="preserve"> 2022.</w:t>
      </w:r>
    </w:p>
    <w:p w14:paraId="442995F0" w14:textId="77777777" w:rsidR="00D85371" w:rsidRPr="00403067" w:rsidRDefault="00D85371" w:rsidP="008A7E9A">
      <w:pPr>
        <w:pStyle w:val="Brdtextmedindrag"/>
        <w:ind w:firstLine="0"/>
      </w:pPr>
    </w:p>
    <w:p w14:paraId="0A6A0091" w14:textId="603531B9" w:rsidR="00D85371" w:rsidRPr="00403067" w:rsidRDefault="00D85371" w:rsidP="008A7E9A">
      <w:pPr>
        <w:pStyle w:val="Brdtext"/>
      </w:pPr>
      <w:r w:rsidRPr="00403067">
        <w:t>Paragrafen anger när lagen (202</w:t>
      </w:r>
      <w:r>
        <w:t>2</w:t>
      </w:r>
      <w:r w:rsidRPr="00403067">
        <w:t xml:space="preserve">:000) om elektronisk kommunikation (nedan den nya lagen om elektronisk kommunikation) och </w:t>
      </w:r>
      <w:r>
        <w:t xml:space="preserve">denna </w:t>
      </w:r>
      <w:r w:rsidRPr="00403067">
        <w:t>införan</w:t>
      </w:r>
      <w:r w:rsidR="00305830">
        <w:softHyphen/>
      </w:r>
      <w:r w:rsidRPr="00403067">
        <w:t>de</w:t>
      </w:r>
      <w:r>
        <w:t>lag</w:t>
      </w:r>
      <w:r w:rsidRPr="00403067">
        <w:t xml:space="preserve"> träder i kraft. Över</w:t>
      </w:r>
      <w:r w:rsidRPr="00403067">
        <w:softHyphen/>
        <w:t>väg</w:t>
      </w:r>
      <w:r w:rsidRPr="00403067">
        <w:softHyphen/>
        <w:t>andena finns i avsnitt</w:t>
      </w:r>
      <w:r>
        <w:t> </w:t>
      </w:r>
      <w:r w:rsidRPr="00403067">
        <w:t>27.1.</w:t>
      </w:r>
    </w:p>
    <w:p w14:paraId="1FA46F21" w14:textId="77777777" w:rsidR="00D85371" w:rsidRPr="00403067" w:rsidRDefault="00D85371" w:rsidP="008A7E9A">
      <w:pPr>
        <w:pStyle w:val="Rubrik4utannumrering"/>
      </w:pPr>
      <w:r w:rsidRPr="00403067">
        <w:t>Lagar som upphävs</w:t>
      </w:r>
    </w:p>
    <w:p w14:paraId="0247FE2A" w14:textId="77777777" w:rsidR="00D85371" w:rsidRPr="00403067" w:rsidRDefault="00D85371" w:rsidP="008A7E9A">
      <w:pPr>
        <w:pStyle w:val="Brdtext"/>
        <w:rPr>
          <w:sz w:val="18"/>
          <w:szCs w:val="18"/>
        </w:rPr>
      </w:pPr>
      <w:r w:rsidRPr="00403067">
        <w:rPr>
          <w:b/>
          <w:sz w:val="18"/>
          <w:szCs w:val="18"/>
        </w:rPr>
        <w:t>2 §</w:t>
      </w:r>
      <w:r w:rsidRPr="00403067">
        <w:rPr>
          <w:sz w:val="18"/>
          <w:szCs w:val="18"/>
        </w:rPr>
        <w:t>    Genom denna lag upphävs</w:t>
      </w:r>
    </w:p>
    <w:p w14:paraId="1EEE3513" w14:textId="77777777" w:rsidR="00D85371" w:rsidRPr="00403067" w:rsidRDefault="00D85371" w:rsidP="008A7E9A">
      <w:pPr>
        <w:pStyle w:val="Brdtextmedindrag"/>
        <w:rPr>
          <w:sz w:val="18"/>
          <w:szCs w:val="18"/>
        </w:rPr>
      </w:pPr>
      <w:r w:rsidRPr="00403067">
        <w:rPr>
          <w:sz w:val="18"/>
          <w:szCs w:val="18"/>
        </w:rPr>
        <w:t>1. lagen (2003:389) om elektronisk kommunikation, och</w:t>
      </w:r>
    </w:p>
    <w:p w14:paraId="3376ED00" w14:textId="77777777" w:rsidR="00D85371" w:rsidRPr="00403067" w:rsidRDefault="00D85371" w:rsidP="008A7E9A">
      <w:pPr>
        <w:pStyle w:val="Brdtextmedindrag"/>
        <w:rPr>
          <w:sz w:val="18"/>
          <w:szCs w:val="18"/>
        </w:rPr>
      </w:pPr>
      <w:r w:rsidRPr="00403067">
        <w:rPr>
          <w:sz w:val="18"/>
          <w:szCs w:val="18"/>
        </w:rPr>
        <w:t>2. lagen (2003:390) om införande av lagen (2003:389) om elektronisk kom</w:t>
      </w:r>
      <w:r w:rsidRPr="00403067">
        <w:rPr>
          <w:sz w:val="18"/>
          <w:szCs w:val="18"/>
        </w:rPr>
        <w:softHyphen/>
        <w:t>munikation.</w:t>
      </w:r>
    </w:p>
    <w:p w14:paraId="746EF456" w14:textId="77777777" w:rsidR="00D85371" w:rsidRPr="00403067" w:rsidRDefault="00D85371" w:rsidP="008A7E9A">
      <w:pPr>
        <w:pStyle w:val="Brdtextmedindrag"/>
        <w:ind w:firstLine="0"/>
      </w:pPr>
    </w:p>
    <w:p w14:paraId="5FA07130" w14:textId="77777777" w:rsidR="00D85371" w:rsidRPr="00403067" w:rsidRDefault="00D85371" w:rsidP="008A7E9A">
      <w:pPr>
        <w:pStyle w:val="Brdtext"/>
      </w:pPr>
      <w:r w:rsidRPr="00403067">
        <w:t xml:space="preserve">Paragrafen innebär att </w:t>
      </w:r>
      <w:r>
        <w:t>den hittillsvarande lagen om elektronisk kommu</w:t>
      </w:r>
      <w:r>
        <w:softHyphen/>
        <w:t xml:space="preserve">nikation (nedan </w:t>
      </w:r>
      <w:r w:rsidRPr="00403067">
        <w:t>LEK</w:t>
      </w:r>
      <w:r>
        <w:t>)</w:t>
      </w:r>
      <w:r w:rsidRPr="00403067">
        <w:t xml:space="preserve"> och LEK:s införandelag upphävs. Överväg</w:t>
      </w:r>
      <w:r w:rsidRPr="00403067">
        <w:softHyphen/>
        <w:t>an</w:t>
      </w:r>
      <w:r w:rsidRPr="00403067">
        <w:softHyphen/>
        <w:t>de</w:t>
      </w:r>
      <w:r w:rsidRPr="00403067">
        <w:softHyphen/>
        <w:t>na finns i avsnitt 27.1.</w:t>
      </w:r>
    </w:p>
    <w:p w14:paraId="292338A6" w14:textId="77777777" w:rsidR="00D85371" w:rsidRPr="00403067" w:rsidRDefault="00D85371" w:rsidP="008A7E9A">
      <w:pPr>
        <w:pStyle w:val="Rubrik4utannumrering"/>
      </w:pPr>
      <w:r w:rsidRPr="00403067">
        <w:t>Fortsatt giltighet av äldre beslut</w:t>
      </w:r>
    </w:p>
    <w:p w14:paraId="4740F599" w14:textId="77777777" w:rsidR="00D85371" w:rsidRPr="009A4F8F" w:rsidRDefault="00D85371" w:rsidP="008A7E9A">
      <w:pPr>
        <w:pStyle w:val="Brdtext"/>
        <w:rPr>
          <w:sz w:val="18"/>
          <w:szCs w:val="18"/>
        </w:rPr>
      </w:pPr>
      <w:r w:rsidRPr="009A4F8F">
        <w:rPr>
          <w:b/>
          <w:sz w:val="18"/>
          <w:szCs w:val="18"/>
        </w:rPr>
        <w:t>3 §</w:t>
      </w:r>
      <w:r w:rsidRPr="009A4F8F">
        <w:rPr>
          <w:sz w:val="18"/>
          <w:szCs w:val="18"/>
        </w:rPr>
        <w:t>    Tillstånd, medgivanden, förelägganden, förbud, villkor, undantag, ålägg</w:t>
      </w:r>
      <w:r w:rsidRPr="009A4F8F">
        <w:rPr>
          <w:sz w:val="18"/>
          <w:szCs w:val="18"/>
        </w:rPr>
        <w:softHyphen/>
        <w:t>an</w:t>
      </w:r>
      <w:r w:rsidRPr="009A4F8F">
        <w:rPr>
          <w:sz w:val="18"/>
          <w:szCs w:val="18"/>
        </w:rPr>
        <w:softHyphen/>
        <w:t>den och andra beslut gäller fortfarande om de har meddelats med stöd av</w:t>
      </w:r>
    </w:p>
    <w:p w14:paraId="221AB863" w14:textId="77777777" w:rsidR="00D85371" w:rsidRPr="009A4F8F" w:rsidRDefault="00D85371" w:rsidP="008A7E9A">
      <w:pPr>
        <w:pStyle w:val="Brdtextmedindrag"/>
        <w:rPr>
          <w:sz w:val="18"/>
          <w:szCs w:val="18"/>
        </w:rPr>
      </w:pPr>
      <w:r w:rsidRPr="009A4F8F">
        <w:rPr>
          <w:sz w:val="18"/>
          <w:szCs w:val="18"/>
        </w:rPr>
        <w:t>1. den upphävda lagen (2003:389) om elektro</w:t>
      </w:r>
      <w:r w:rsidRPr="009A4F8F">
        <w:rPr>
          <w:sz w:val="18"/>
          <w:szCs w:val="18"/>
        </w:rPr>
        <w:softHyphen/>
        <w:t>nisk kommunikation,</w:t>
      </w:r>
    </w:p>
    <w:p w14:paraId="76208494" w14:textId="77777777" w:rsidR="00D85371" w:rsidRPr="009A4F8F" w:rsidRDefault="00D85371" w:rsidP="008A7E9A">
      <w:pPr>
        <w:pStyle w:val="Brdtextmedindrag"/>
        <w:rPr>
          <w:sz w:val="18"/>
          <w:szCs w:val="18"/>
        </w:rPr>
      </w:pPr>
      <w:r w:rsidRPr="009A4F8F">
        <w:rPr>
          <w:sz w:val="18"/>
          <w:szCs w:val="18"/>
        </w:rPr>
        <w:t>2. motsvarande äldre bestämmelser, eller</w:t>
      </w:r>
    </w:p>
    <w:p w14:paraId="588B2111" w14:textId="77777777" w:rsidR="00D85371" w:rsidRPr="009A4F8F" w:rsidRDefault="00D85371" w:rsidP="008A7E9A">
      <w:pPr>
        <w:pStyle w:val="Brdtextmedindrag"/>
        <w:rPr>
          <w:sz w:val="18"/>
          <w:szCs w:val="18"/>
        </w:rPr>
      </w:pPr>
      <w:r w:rsidRPr="009A4F8F">
        <w:rPr>
          <w:sz w:val="18"/>
          <w:szCs w:val="18"/>
        </w:rPr>
        <w:t>3. före</w:t>
      </w:r>
      <w:r w:rsidRPr="009A4F8F">
        <w:rPr>
          <w:sz w:val="18"/>
          <w:szCs w:val="18"/>
        </w:rPr>
        <w:softHyphen/>
        <w:t>skrifter som har meddelats med stöd av sådana bestämmelser.</w:t>
      </w:r>
    </w:p>
    <w:p w14:paraId="6C807A64" w14:textId="77777777" w:rsidR="00D85371" w:rsidRPr="009A4F8F" w:rsidRDefault="00D85371" w:rsidP="008A7E9A">
      <w:pPr>
        <w:pStyle w:val="Brdtextmedindrag"/>
        <w:rPr>
          <w:sz w:val="18"/>
          <w:szCs w:val="18"/>
        </w:rPr>
      </w:pPr>
      <w:r w:rsidRPr="009A4F8F">
        <w:rPr>
          <w:sz w:val="18"/>
          <w:szCs w:val="18"/>
        </w:rPr>
        <w:t>Första stycket gäller dock endast beslut som kan fattas med stöd av någon motsvarande bestämmelse i lagen (2022:000) om elektronisk kommunikation. Beslut som inte kan fattas med stöd av den lagen gäller inte längre.</w:t>
      </w:r>
    </w:p>
    <w:p w14:paraId="17E439C7" w14:textId="77777777" w:rsidR="00D85371" w:rsidRPr="009A4F8F" w:rsidRDefault="00D85371" w:rsidP="008A7E9A">
      <w:pPr>
        <w:pStyle w:val="Brdtextmedindrag"/>
        <w:rPr>
          <w:sz w:val="18"/>
          <w:szCs w:val="18"/>
        </w:rPr>
      </w:pPr>
      <w:bookmarkStart w:id="1911" w:name="_Hlk44581746"/>
      <w:r w:rsidRPr="009A4F8F">
        <w:rPr>
          <w:sz w:val="18"/>
          <w:szCs w:val="18"/>
        </w:rPr>
        <w:t>Besluten som fortfarande gäller ska anses meddelade med stöd av motsvarande bestämmelser i lagen (2022:000) om elektronisk kom</w:t>
      </w:r>
      <w:r w:rsidRPr="009A4F8F">
        <w:rPr>
          <w:sz w:val="18"/>
          <w:szCs w:val="18"/>
        </w:rPr>
        <w:softHyphen/>
        <w:t>mun</w:t>
      </w:r>
      <w:r w:rsidRPr="009A4F8F">
        <w:rPr>
          <w:sz w:val="18"/>
          <w:szCs w:val="18"/>
        </w:rPr>
        <w:softHyphen/>
        <w:t>ika</w:t>
      </w:r>
      <w:r w:rsidRPr="009A4F8F">
        <w:rPr>
          <w:sz w:val="18"/>
          <w:szCs w:val="18"/>
        </w:rPr>
        <w:softHyphen/>
        <w:t xml:space="preserve">tion </w:t>
      </w:r>
      <w:bookmarkEnd w:id="1911"/>
      <w:r w:rsidRPr="009A4F8F">
        <w:rPr>
          <w:sz w:val="18"/>
          <w:szCs w:val="18"/>
        </w:rPr>
        <w:t>eller i föreskrifter som har meddelats med stöd av den lagen.</w:t>
      </w:r>
    </w:p>
    <w:p w14:paraId="29894D0E" w14:textId="77777777" w:rsidR="00D85371" w:rsidRPr="00403067" w:rsidRDefault="00D85371" w:rsidP="008A7E9A">
      <w:pPr>
        <w:pStyle w:val="Brdtextmedindrag"/>
        <w:ind w:firstLine="0"/>
      </w:pPr>
    </w:p>
    <w:p w14:paraId="135DC9B0" w14:textId="77777777" w:rsidR="00D85371" w:rsidRDefault="00D85371" w:rsidP="008A7E9A">
      <w:pPr>
        <w:pStyle w:val="Brdtext"/>
      </w:pPr>
      <w:r w:rsidRPr="00403067">
        <w:t xml:space="preserve">Paragrafen </w:t>
      </w:r>
      <w:r>
        <w:t>innebär</w:t>
      </w:r>
      <w:r w:rsidRPr="00403067">
        <w:t xml:space="preserve"> att beslut som har meddelats enligt LEK eller motsvar</w:t>
      </w:r>
      <w:r w:rsidRPr="00403067">
        <w:softHyphen/>
        <w:t>an</w:t>
      </w:r>
      <w:r w:rsidRPr="00403067">
        <w:softHyphen/>
        <w:t xml:space="preserve">de äldre bestämmelser </w:t>
      </w:r>
      <w:r>
        <w:t xml:space="preserve">som utgångspunkt </w:t>
      </w:r>
      <w:r w:rsidRPr="00403067">
        <w:t>fortsätter att gälla och anses meddelade enligt den nya lagen om elektronisk kommunikation. Över</w:t>
      </w:r>
      <w:r w:rsidRPr="00403067">
        <w:softHyphen/>
        <w:t>väg</w:t>
      </w:r>
      <w:r w:rsidRPr="00403067">
        <w:softHyphen/>
        <w:t>an</w:t>
      </w:r>
      <w:r w:rsidRPr="00403067">
        <w:softHyphen/>
        <w:t>de</w:t>
      </w:r>
      <w:r w:rsidRPr="00403067">
        <w:softHyphen/>
        <w:t>na finns i av</w:t>
      </w:r>
      <w:r w:rsidRPr="00403067">
        <w:softHyphen/>
        <w:t>snitt 27.2.</w:t>
      </w:r>
    </w:p>
    <w:p w14:paraId="100F0FE0" w14:textId="4493B2A4" w:rsidR="00D85371" w:rsidRDefault="00D85371" w:rsidP="008A7E9A">
      <w:pPr>
        <w:pStyle w:val="Brdtextmedindrag"/>
      </w:pPr>
      <w:r w:rsidRPr="00403067">
        <w:t>Utgångspunkten är alltså att beslut som gäller vid ikraft</w:t>
      </w:r>
      <w:r w:rsidRPr="00403067">
        <w:softHyphen/>
        <w:t>trädandet av den nya lagen om elektronisk kommunikation har fortsatt giltighet. Detta förutsätt</w:t>
      </w:r>
      <w:r w:rsidRPr="00403067">
        <w:softHyphen/>
        <w:t xml:space="preserve">er dock att beslutet i fråga kan meddelas med stöd av </w:t>
      </w:r>
      <w:r>
        <w:t>någon mot</w:t>
      </w:r>
      <w:r w:rsidR="00BB384E">
        <w:softHyphen/>
      </w:r>
      <w:r>
        <w:t xml:space="preserve">svarande bestämmelse i </w:t>
      </w:r>
      <w:r w:rsidRPr="00403067">
        <w:t>den nya lagen.</w:t>
      </w:r>
      <w:r>
        <w:t xml:space="preserve"> </w:t>
      </w:r>
      <w:r w:rsidRPr="00403067">
        <w:t>I de fall beslutet har meddelats med stöd av bestäm</w:t>
      </w:r>
      <w:r w:rsidRPr="00403067">
        <w:softHyphen/>
        <w:t>melser som har upp</w:t>
      </w:r>
      <w:r>
        <w:softHyphen/>
      </w:r>
      <w:r w:rsidRPr="00403067">
        <w:t>hävts genom ikraft</w:t>
      </w:r>
      <w:r w:rsidRPr="00403067">
        <w:softHyphen/>
        <w:t>trädan</w:t>
      </w:r>
      <w:r w:rsidRPr="00403067">
        <w:softHyphen/>
        <w:t xml:space="preserve">det av den nya lagen gäller beslutet inte längre. </w:t>
      </w:r>
      <w:r>
        <w:t xml:space="preserve">Det gäller t.ex. </w:t>
      </w:r>
      <w:r w:rsidRPr="00F71620">
        <w:t xml:space="preserve">beslut om </w:t>
      </w:r>
      <w:r>
        <w:t xml:space="preserve">att godta </w:t>
      </w:r>
      <w:r w:rsidRPr="00F71620">
        <w:t>ett frivilligt åtagande om funktionell separation enligt 4</w:t>
      </w:r>
      <w:r>
        <w:t> </w:t>
      </w:r>
      <w:r w:rsidRPr="00F71620">
        <w:t>kap.</w:t>
      </w:r>
      <w:r>
        <w:t> </w:t>
      </w:r>
      <w:r w:rsidRPr="00F71620">
        <w:t>12</w:t>
      </w:r>
      <w:r>
        <w:t> </w:t>
      </w:r>
      <w:r w:rsidRPr="00F71620">
        <w:t>c</w:t>
      </w:r>
      <w:r>
        <w:t> </w:t>
      </w:r>
      <w:r w:rsidRPr="00F71620">
        <w:t>§ LEK och åläggande av skyldig</w:t>
      </w:r>
      <w:r>
        <w:softHyphen/>
      </w:r>
      <w:r w:rsidRPr="00F71620">
        <w:t>heter för företag med betydande inflytande på en viss slutkundsmarknad enligt 5</w:t>
      </w:r>
      <w:r>
        <w:t> </w:t>
      </w:r>
      <w:r w:rsidRPr="00F71620">
        <w:t>kap.</w:t>
      </w:r>
      <w:r>
        <w:t> </w:t>
      </w:r>
      <w:r w:rsidRPr="00F71620">
        <w:t>13</w:t>
      </w:r>
      <w:r>
        <w:t> </w:t>
      </w:r>
      <w:r w:rsidRPr="00F71620">
        <w:t>§ LEK.</w:t>
      </w:r>
    </w:p>
    <w:p w14:paraId="2CE0BAED" w14:textId="77777777" w:rsidR="00D85371" w:rsidRDefault="00D85371" w:rsidP="008A7E9A">
      <w:pPr>
        <w:pStyle w:val="Brdtextmedindrag"/>
      </w:pPr>
      <w:r>
        <w:t xml:space="preserve">När det gäller beslut om </w:t>
      </w:r>
      <w:r w:rsidRPr="00403067">
        <w:t xml:space="preserve">skyldigheter </w:t>
      </w:r>
      <w:r>
        <w:t xml:space="preserve">som i och för sig fortsätter att gälla </w:t>
      </w:r>
      <w:r w:rsidRPr="00403067">
        <w:t>är reglerings</w:t>
      </w:r>
      <w:r w:rsidRPr="00403067">
        <w:softHyphen/>
        <w:t>myndig</w:t>
      </w:r>
      <w:r w:rsidRPr="00403067">
        <w:softHyphen/>
        <w:t>het</w:t>
      </w:r>
      <w:r w:rsidRPr="00403067">
        <w:softHyphen/>
        <w:t>en skyldig att upphäva eller ändra skyldig</w:t>
      </w:r>
      <w:r w:rsidRPr="00403067">
        <w:softHyphen/>
        <w:t xml:space="preserve">heter som inte bedöms förenliga med den </w:t>
      </w:r>
      <w:r>
        <w:t xml:space="preserve">nya </w:t>
      </w:r>
      <w:r w:rsidRPr="00403067">
        <w:t>lagen, se 5 kap. 34 §. Ålagda skyldig</w:t>
      </w:r>
      <w:r>
        <w:softHyphen/>
      </w:r>
      <w:r w:rsidRPr="00403067">
        <w:lastRenderedPageBreak/>
        <w:t>heter måste även fortsatt uppfylla kravet på proportionalitet</w:t>
      </w:r>
      <w:r>
        <w:t>, som allmänt gäller inom förvaltnings</w:t>
      </w:r>
      <w:r>
        <w:softHyphen/>
        <w:t>rätten (se avsnitt 7)</w:t>
      </w:r>
      <w:r w:rsidRPr="00403067">
        <w:t>.</w:t>
      </w:r>
    </w:p>
    <w:p w14:paraId="446FD291" w14:textId="54422480" w:rsidR="00D85371" w:rsidRDefault="00D85371" w:rsidP="008A7E9A">
      <w:pPr>
        <w:pStyle w:val="Brdtextmedindrag"/>
      </w:pPr>
      <w:r>
        <w:t>Även om bestämmelserna om tillsynsåtgärder i den nya lagen om elek</w:t>
      </w:r>
      <w:r w:rsidR="00FC03FC">
        <w:softHyphen/>
      </w:r>
      <w:r>
        <w:t>tronisk kommunikation har en annan utformning kan förbud på samma sätt som hittills meddelas med stöd av den nya lagen, se författnings</w:t>
      </w:r>
      <w:r>
        <w:softHyphen/>
        <w:t>kommen</w:t>
      </w:r>
      <w:r w:rsidR="00FC03FC">
        <w:softHyphen/>
      </w:r>
      <w:r>
        <w:t>taren till t.ex. 11 kap. 6 § i den nya lagen om elektronisk kom</w:t>
      </w:r>
      <w:r>
        <w:softHyphen/>
        <w:t>muni</w:t>
      </w:r>
      <w:r>
        <w:softHyphen/>
        <w:t>ka</w:t>
      </w:r>
      <w:r>
        <w:softHyphen/>
        <w:t>tion. Tidigare meddelade förbud gäller alltså fortfarande om ett föreläggande med motsvarande innebörd kan meddelas med stöd av den nya lagen.</w:t>
      </w:r>
    </w:p>
    <w:p w14:paraId="10EDCE8F" w14:textId="77777777" w:rsidR="00D85371" w:rsidRDefault="00D85371" w:rsidP="008A7E9A">
      <w:pPr>
        <w:pStyle w:val="Brdtextmedindrag"/>
      </w:pPr>
      <w:r>
        <w:t>Paragrafen omfattar t.ex</w:t>
      </w:r>
      <w:r w:rsidRPr="00B27212">
        <w:t>. tillstånd och tillståndsvillkor som har medde</w:t>
      </w:r>
      <w:r>
        <w:softHyphen/>
      </w:r>
      <w:r w:rsidRPr="00B27212">
        <w:t>lats med stöd av den upphävda lagen (1993:599) om radio</w:t>
      </w:r>
      <w:r w:rsidRPr="00B27212">
        <w:softHyphen/>
        <w:t>kommunikation. I fråga om tillstånd för tillhandahållande av mobila teletjänster eller nät</w:t>
      </w:r>
      <w:r>
        <w:softHyphen/>
      </w:r>
      <w:r w:rsidRPr="00B27212">
        <w:t xml:space="preserve">kapacitet för sådana tjänster som har meddelats med stöd av den upphävda telelagen eller motsvarande äldre bestämmelser gäller i stället </w:t>
      </w:r>
      <w:r>
        <w:t>4</w:t>
      </w:r>
      <w:r w:rsidRPr="00B27212">
        <w:t> §.</w:t>
      </w:r>
    </w:p>
    <w:p w14:paraId="0E19FB2D" w14:textId="77777777" w:rsidR="00D85371" w:rsidRDefault="00D85371" w:rsidP="008A7E9A">
      <w:pPr>
        <w:pStyle w:val="Brdtextmedindrag"/>
        <w:ind w:firstLine="0"/>
      </w:pPr>
    </w:p>
    <w:p w14:paraId="15C59BCE" w14:textId="6F5E07C9" w:rsidR="00D85371" w:rsidRPr="00403067" w:rsidRDefault="00D85371" w:rsidP="008A7E9A">
      <w:pPr>
        <w:pStyle w:val="Brdtextmedindrag"/>
        <w:ind w:firstLine="0"/>
        <w:rPr>
          <w:sz w:val="18"/>
          <w:szCs w:val="18"/>
        </w:rPr>
      </w:pPr>
      <w:r>
        <w:rPr>
          <w:b/>
          <w:sz w:val="18"/>
          <w:szCs w:val="18"/>
        </w:rPr>
        <w:t>4</w:t>
      </w:r>
      <w:r w:rsidRPr="00403067">
        <w:rPr>
          <w:b/>
          <w:sz w:val="18"/>
          <w:szCs w:val="18"/>
        </w:rPr>
        <w:t> §</w:t>
      </w:r>
      <w:r w:rsidRPr="00403067">
        <w:rPr>
          <w:sz w:val="18"/>
          <w:szCs w:val="18"/>
        </w:rPr>
        <w:t>    Tillstånd för tillhandahållande av mobila teletjänster eller nätkapaci</w:t>
      </w:r>
      <w:r w:rsidRPr="00403067">
        <w:rPr>
          <w:sz w:val="18"/>
          <w:szCs w:val="18"/>
        </w:rPr>
        <w:softHyphen/>
        <w:t>tet för sådana tjänster som har meddelats med stöd av 7 § i den upphävda telelagen (1993: 597) eller motsvaran</w:t>
      </w:r>
      <w:r w:rsidRPr="00403067">
        <w:rPr>
          <w:sz w:val="18"/>
          <w:szCs w:val="18"/>
        </w:rPr>
        <w:softHyphen/>
        <w:t>de äldre bestämmelser gäller fortfarande. Ett sådant tillstånd ska anses meddelat med stöd av 3 kap. 1 § lagen (202</w:t>
      </w:r>
      <w:r>
        <w:rPr>
          <w:sz w:val="18"/>
          <w:szCs w:val="18"/>
        </w:rPr>
        <w:t>2</w:t>
      </w:r>
      <w:r w:rsidRPr="00403067">
        <w:rPr>
          <w:sz w:val="18"/>
          <w:szCs w:val="18"/>
        </w:rPr>
        <w:t>:000) om elektronisk kom</w:t>
      </w:r>
      <w:r w:rsidRPr="00403067">
        <w:rPr>
          <w:sz w:val="18"/>
          <w:szCs w:val="18"/>
        </w:rPr>
        <w:softHyphen/>
        <w:t>mun</w:t>
      </w:r>
      <w:r w:rsidRPr="00403067">
        <w:rPr>
          <w:sz w:val="18"/>
          <w:szCs w:val="18"/>
        </w:rPr>
        <w:softHyphen/>
        <w:t xml:space="preserve">ikation för </w:t>
      </w:r>
      <w:r>
        <w:rPr>
          <w:sz w:val="18"/>
          <w:szCs w:val="18"/>
        </w:rPr>
        <w:t xml:space="preserve">den </w:t>
      </w:r>
      <w:r w:rsidRPr="00403067">
        <w:rPr>
          <w:sz w:val="18"/>
          <w:szCs w:val="18"/>
        </w:rPr>
        <w:t>radioanvändning som tillståndet avser.</w:t>
      </w:r>
    </w:p>
    <w:p w14:paraId="58F6F8FD" w14:textId="77777777" w:rsidR="00D85371" w:rsidRPr="00403067" w:rsidRDefault="00D85371" w:rsidP="008A7E9A">
      <w:pPr>
        <w:pStyle w:val="Brdtextmedindrag"/>
        <w:rPr>
          <w:sz w:val="18"/>
          <w:szCs w:val="18"/>
        </w:rPr>
      </w:pPr>
      <w:r w:rsidRPr="00403067">
        <w:rPr>
          <w:sz w:val="18"/>
          <w:szCs w:val="18"/>
        </w:rPr>
        <w:t>Villkor för sådana tillstånd som har meddelats med stöd av 15 § första stycket 3 och 4 i den upphävda telelagen ska anses meddelade med stöd av 3 kap. 12–14 §§ lagen (202</w:t>
      </w:r>
      <w:r>
        <w:rPr>
          <w:sz w:val="18"/>
          <w:szCs w:val="18"/>
        </w:rPr>
        <w:t>2</w:t>
      </w:r>
      <w:r w:rsidRPr="00403067">
        <w:rPr>
          <w:sz w:val="18"/>
          <w:szCs w:val="18"/>
        </w:rPr>
        <w:t>:000) om elektronisk kom</w:t>
      </w:r>
      <w:r w:rsidRPr="00403067">
        <w:rPr>
          <w:sz w:val="18"/>
          <w:szCs w:val="18"/>
        </w:rPr>
        <w:softHyphen/>
        <w:t>mun</w:t>
      </w:r>
      <w:r w:rsidRPr="00403067">
        <w:rPr>
          <w:sz w:val="18"/>
          <w:szCs w:val="18"/>
        </w:rPr>
        <w:softHyphen/>
        <w:t>i</w:t>
      </w:r>
      <w:r w:rsidRPr="00403067">
        <w:rPr>
          <w:sz w:val="18"/>
          <w:szCs w:val="18"/>
        </w:rPr>
        <w:softHyphen/>
        <w:t>ka</w:t>
      </w:r>
      <w:r w:rsidRPr="00403067">
        <w:rPr>
          <w:sz w:val="18"/>
          <w:szCs w:val="18"/>
        </w:rPr>
        <w:softHyphen/>
        <w:t>tion.</w:t>
      </w:r>
    </w:p>
    <w:p w14:paraId="15BAE2DF" w14:textId="77777777" w:rsidR="00D85371" w:rsidRPr="00403067" w:rsidRDefault="00D85371" w:rsidP="008A7E9A">
      <w:pPr>
        <w:pStyle w:val="Brdtextmedindrag"/>
        <w:ind w:firstLine="0"/>
      </w:pPr>
    </w:p>
    <w:p w14:paraId="3D9E3A23" w14:textId="7A924CB4" w:rsidR="00D85371" w:rsidRPr="00403067" w:rsidRDefault="00D85371" w:rsidP="008A7E9A">
      <w:pPr>
        <w:pStyle w:val="Brdtext"/>
      </w:pPr>
      <w:r w:rsidRPr="00403067">
        <w:rPr>
          <w:iCs/>
        </w:rPr>
        <w:t xml:space="preserve">Paragrafen </w:t>
      </w:r>
      <w:r>
        <w:rPr>
          <w:iCs/>
        </w:rPr>
        <w:t>innebär</w:t>
      </w:r>
      <w:r w:rsidRPr="00403067">
        <w:t xml:space="preserve"> att tillstånd enligt den upphävda telelagen, eller mot</w:t>
      </w:r>
      <w:r>
        <w:softHyphen/>
      </w:r>
      <w:r w:rsidRPr="00403067">
        <w:t>svarande äldre bestämmelser, för tillhandahål</w:t>
      </w:r>
      <w:r w:rsidRPr="00403067">
        <w:softHyphen/>
        <w:t>lande av mobila tele</w:t>
      </w:r>
      <w:r w:rsidRPr="00403067">
        <w:softHyphen/>
        <w:t>tjänst</w:t>
      </w:r>
      <w:r w:rsidRPr="00403067">
        <w:softHyphen/>
        <w:t>er eller nät</w:t>
      </w:r>
      <w:r w:rsidRPr="00403067">
        <w:softHyphen/>
        <w:t>kapa</w:t>
      </w:r>
      <w:r w:rsidRPr="00403067">
        <w:softHyphen/>
        <w:t>ci</w:t>
      </w:r>
      <w:r w:rsidRPr="00403067">
        <w:softHyphen/>
        <w:t>tet för sådana tjänster med tillhörande villkor fortsätter att gälla och anses meddelade enligt den nya lagen om elektronisk kommu</w:t>
      </w:r>
      <w:r>
        <w:softHyphen/>
      </w:r>
      <w:r w:rsidRPr="00403067">
        <w:t>nikation. Den motsvarar 5 § andra stycket och 7 § 2 LEK:s införande</w:t>
      </w:r>
      <w:r w:rsidRPr="00403067">
        <w:softHyphen/>
        <w:t xml:space="preserve">lag (se prop. 2002/03:110 </w:t>
      </w:r>
      <w:r w:rsidR="00EB24E6">
        <w:t>s. 3</w:t>
      </w:r>
      <w:r w:rsidRPr="00403067">
        <w:t>36 f. och 410 f.). Över</w:t>
      </w:r>
      <w:r w:rsidRPr="00403067">
        <w:softHyphen/>
        <w:t>vägan</w:t>
      </w:r>
      <w:r w:rsidRPr="00403067">
        <w:softHyphen/>
        <w:t>de</w:t>
      </w:r>
      <w:r w:rsidRPr="00403067">
        <w:softHyphen/>
        <w:t>na finns i avsnitt 27.2.</w:t>
      </w:r>
    </w:p>
    <w:p w14:paraId="7A29223C" w14:textId="77777777" w:rsidR="00D85371" w:rsidRPr="00403067" w:rsidRDefault="00D85371" w:rsidP="008A7E9A">
      <w:pPr>
        <w:pStyle w:val="Rubrik4utannumrering"/>
      </w:pPr>
      <w:r w:rsidRPr="00403067">
        <w:t>Anmälan av verksamhet</w:t>
      </w:r>
    </w:p>
    <w:p w14:paraId="1713499E" w14:textId="77777777" w:rsidR="00D85371" w:rsidRPr="00403067" w:rsidRDefault="00D85371" w:rsidP="008A7E9A">
      <w:pPr>
        <w:pStyle w:val="Brdtext"/>
        <w:rPr>
          <w:sz w:val="18"/>
          <w:szCs w:val="18"/>
        </w:rPr>
      </w:pPr>
      <w:r>
        <w:rPr>
          <w:b/>
          <w:sz w:val="18"/>
          <w:szCs w:val="18"/>
        </w:rPr>
        <w:t>5</w:t>
      </w:r>
      <w:r w:rsidRPr="00403067">
        <w:rPr>
          <w:b/>
          <w:sz w:val="18"/>
          <w:szCs w:val="18"/>
        </w:rPr>
        <w:t> §</w:t>
      </w:r>
      <w:r w:rsidRPr="00403067">
        <w:rPr>
          <w:sz w:val="18"/>
          <w:szCs w:val="18"/>
        </w:rPr>
        <w:t>    </w:t>
      </w:r>
      <w:r>
        <w:rPr>
          <w:sz w:val="18"/>
          <w:szCs w:val="18"/>
        </w:rPr>
        <w:t>Verksamhet</w:t>
      </w:r>
      <w:r w:rsidRPr="00403067">
        <w:rPr>
          <w:sz w:val="18"/>
          <w:szCs w:val="18"/>
        </w:rPr>
        <w:t xml:space="preserve"> som vid ikraftträdandet av denna lag</w:t>
      </w:r>
      <w:r w:rsidRPr="00403067" w:rsidDel="00210EF3">
        <w:rPr>
          <w:sz w:val="18"/>
          <w:szCs w:val="18"/>
        </w:rPr>
        <w:t xml:space="preserve"> </w:t>
      </w:r>
      <w:r w:rsidRPr="00403067">
        <w:rPr>
          <w:sz w:val="18"/>
          <w:szCs w:val="18"/>
        </w:rPr>
        <w:t>är anmäld enligt 2 kap. 1 § i den upphävda lagen (2003:389) om elektro</w:t>
      </w:r>
      <w:r w:rsidRPr="00403067">
        <w:rPr>
          <w:sz w:val="18"/>
          <w:szCs w:val="18"/>
        </w:rPr>
        <w:softHyphen/>
        <w:t>nisk kommunikation</w:t>
      </w:r>
      <w:r>
        <w:rPr>
          <w:sz w:val="18"/>
          <w:szCs w:val="18"/>
        </w:rPr>
        <w:t xml:space="preserve"> eller</w:t>
      </w:r>
      <w:r w:rsidRPr="00403067">
        <w:rPr>
          <w:sz w:val="18"/>
          <w:szCs w:val="18"/>
        </w:rPr>
        <w:t xml:space="preserve"> 5 § i den upp</w:t>
      </w:r>
      <w:r>
        <w:rPr>
          <w:sz w:val="18"/>
          <w:szCs w:val="18"/>
        </w:rPr>
        <w:softHyphen/>
      </w:r>
      <w:r w:rsidRPr="00403067">
        <w:rPr>
          <w:sz w:val="18"/>
          <w:szCs w:val="18"/>
        </w:rPr>
        <w:t xml:space="preserve">hävda telelagen (1993:597) eller har tillstånd enligt 7 eller 14 § </w:t>
      </w:r>
      <w:r>
        <w:rPr>
          <w:sz w:val="18"/>
          <w:szCs w:val="18"/>
        </w:rPr>
        <w:t xml:space="preserve">i </w:t>
      </w:r>
      <w:r w:rsidRPr="00403067">
        <w:rPr>
          <w:sz w:val="18"/>
          <w:szCs w:val="18"/>
        </w:rPr>
        <w:t>den lagen eller motsvarande äldre bestämmelser, ska anses anmäld enligt 2 kap. 1 § lagen (202</w:t>
      </w:r>
      <w:r>
        <w:rPr>
          <w:sz w:val="18"/>
          <w:szCs w:val="18"/>
        </w:rPr>
        <w:t>2</w:t>
      </w:r>
      <w:r w:rsidRPr="00403067">
        <w:rPr>
          <w:sz w:val="18"/>
          <w:szCs w:val="18"/>
        </w:rPr>
        <w:t>: 000) om elektronisk kommunikation.</w:t>
      </w:r>
    </w:p>
    <w:p w14:paraId="59FBE293" w14:textId="77777777" w:rsidR="00D85371" w:rsidRPr="00403067" w:rsidRDefault="00D85371" w:rsidP="008A7E9A">
      <w:pPr>
        <w:pStyle w:val="Brdtextmedindrag"/>
        <w:ind w:firstLine="0"/>
      </w:pPr>
    </w:p>
    <w:p w14:paraId="2F3019BD" w14:textId="58C9EEDC" w:rsidR="00D85371" w:rsidRDefault="00D85371" w:rsidP="008A7E9A">
      <w:pPr>
        <w:pStyle w:val="Brdtext"/>
      </w:pPr>
      <w:r w:rsidRPr="00403067">
        <w:rPr>
          <w:iCs/>
        </w:rPr>
        <w:t>Paragrafen innebär</w:t>
      </w:r>
      <w:r w:rsidRPr="00403067">
        <w:t xml:space="preserve"> </w:t>
      </w:r>
      <w:r>
        <w:t xml:space="preserve">bl.a. </w:t>
      </w:r>
      <w:r w:rsidRPr="00403067">
        <w:t xml:space="preserve">att den som </w:t>
      </w:r>
      <w:r>
        <w:t xml:space="preserve">redan </w:t>
      </w:r>
      <w:r w:rsidRPr="00403067">
        <w:t xml:space="preserve">har anmält sin verksamhet till </w:t>
      </w:r>
      <w:r>
        <w:t>tillsyn</w:t>
      </w:r>
      <w:r w:rsidRPr="00403067">
        <w:t>s</w:t>
      </w:r>
      <w:r>
        <w:softHyphen/>
      </w:r>
      <w:r w:rsidRPr="00403067">
        <w:t xml:space="preserve">myndigheten inte behöver göra någon ny anmälan enligt den nya lagen om elektronisk kommunikation. Paragrafen motsvarar </w:t>
      </w:r>
      <w:r>
        <w:t xml:space="preserve">i huvudsak </w:t>
      </w:r>
      <w:r w:rsidRPr="00403067">
        <w:t>4 § och 5 § första stycket LEK:s införande</w:t>
      </w:r>
      <w:r w:rsidRPr="00403067">
        <w:softHyphen/>
        <w:t xml:space="preserve">lag (se prop. 2002/03:110 </w:t>
      </w:r>
      <w:r w:rsidR="00EB24E6">
        <w:t>s. 3</w:t>
      </w:r>
      <w:r w:rsidRPr="00403067">
        <w:t>36 f. och 410)</w:t>
      </w:r>
      <w:r>
        <w:t xml:space="preserve">. </w:t>
      </w:r>
      <w:r w:rsidRPr="00403067">
        <w:t>Över</w:t>
      </w:r>
      <w:r w:rsidRPr="00403067">
        <w:softHyphen/>
        <w:t>väg</w:t>
      </w:r>
      <w:r w:rsidRPr="00403067">
        <w:softHyphen/>
        <w:t>an</w:t>
      </w:r>
      <w:r w:rsidRPr="00403067">
        <w:softHyphen/>
        <w:t>de</w:t>
      </w:r>
      <w:r w:rsidRPr="00403067">
        <w:softHyphen/>
        <w:t>na finns i avsnitt 27.2.</w:t>
      </w:r>
    </w:p>
    <w:p w14:paraId="6358368F" w14:textId="3EC4E3AA" w:rsidR="00D85371" w:rsidRPr="00403067" w:rsidRDefault="00D85371" w:rsidP="008A7E9A">
      <w:pPr>
        <w:pStyle w:val="Brdtextmedindrag"/>
      </w:pPr>
      <w:r>
        <w:t xml:space="preserve">Verksamhet som har anmälts enligt LEK eller den upphävda telelagen uppfyller alltså kravet på anmälan enligt den nya lagen om elektronisk kommunikation. </w:t>
      </w:r>
      <w:r w:rsidRPr="00403067">
        <w:t xml:space="preserve">Detsamma gäller </w:t>
      </w:r>
      <w:r>
        <w:t xml:space="preserve">verksamhet </w:t>
      </w:r>
      <w:r w:rsidRPr="00403067">
        <w:t xml:space="preserve">som har </w:t>
      </w:r>
      <w:r>
        <w:t xml:space="preserve">vissa </w:t>
      </w:r>
      <w:r w:rsidRPr="00403067">
        <w:t>tillstånd en</w:t>
      </w:r>
      <w:r w:rsidR="00BB384E">
        <w:softHyphen/>
      </w:r>
      <w:r w:rsidRPr="00403067">
        <w:t>ligt den upphävda telelagen eller motsvarande äldre bestäm</w:t>
      </w:r>
      <w:r w:rsidRPr="00403067">
        <w:softHyphen/>
        <w:t>melser.</w:t>
      </w:r>
    </w:p>
    <w:p w14:paraId="4A31F00E" w14:textId="77777777" w:rsidR="00D85371" w:rsidRPr="00403067" w:rsidRDefault="00D85371" w:rsidP="008A7E9A">
      <w:pPr>
        <w:pStyle w:val="Rubrik4utannumrering"/>
      </w:pPr>
      <w:bookmarkStart w:id="1912" w:name="_Hlk43722685"/>
      <w:r w:rsidRPr="00403067">
        <w:t>Tillstånd att använda radiosändare</w:t>
      </w:r>
      <w:bookmarkEnd w:id="1912"/>
    </w:p>
    <w:p w14:paraId="78D31655" w14:textId="77777777" w:rsidR="00D85371" w:rsidRPr="00403067" w:rsidRDefault="00D85371" w:rsidP="008A7E9A">
      <w:pPr>
        <w:pStyle w:val="Brdtextmedindrag"/>
        <w:ind w:firstLine="0"/>
        <w:rPr>
          <w:sz w:val="18"/>
          <w:szCs w:val="18"/>
        </w:rPr>
      </w:pPr>
      <w:r>
        <w:rPr>
          <w:b/>
          <w:sz w:val="18"/>
          <w:szCs w:val="18"/>
        </w:rPr>
        <w:t>6</w:t>
      </w:r>
      <w:r w:rsidRPr="00403067">
        <w:rPr>
          <w:b/>
          <w:sz w:val="18"/>
          <w:szCs w:val="18"/>
        </w:rPr>
        <w:t> §</w:t>
      </w:r>
      <w:r w:rsidRPr="00403067">
        <w:rPr>
          <w:sz w:val="18"/>
          <w:szCs w:val="18"/>
        </w:rPr>
        <w:t>    Ett tillstånd att använda radiosändare för viss radioanvändning som har beviljats före den 1 augusti 2010 ska anses motsvara ett tillstånd att använda radio</w:t>
      </w:r>
      <w:r>
        <w:rPr>
          <w:sz w:val="18"/>
          <w:szCs w:val="18"/>
        </w:rPr>
        <w:softHyphen/>
      </w:r>
      <w:r w:rsidRPr="00403067">
        <w:rPr>
          <w:sz w:val="18"/>
          <w:szCs w:val="18"/>
        </w:rPr>
        <w:lastRenderedPageBreak/>
        <w:t>sändare inom ett visst frekvensutrymme enligt 3 kap. 1 § lagen (202</w:t>
      </w:r>
      <w:r>
        <w:rPr>
          <w:sz w:val="18"/>
          <w:szCs w:val="18"/>
        </w:rPr>
        <w:t>2</w:t>
      </w:r>
      <w:r w:rsidRPr="00403067">
        <w:rPr>
          <w:sz w:val="18"/>
          <w:szCs w:val="18"/>
        </w:rPr>
        <w:t>:000) om elektronisk kommunikation. Giltighetstiden för ett sådant tillstånd ska fort</w:t>
      </w:r>
      <w:r w:rsidRPr="00403067">
        <w:rPr>
          <w:sz w:val="18"/>
          <w:szCs w:val="18"/>
        </w:rPr>
        <w:softHyphen/>
        <w:t xml:space="preserve">farande anses förlängd med tio år, om tillståndet när det beviljades gällde längst till och med den 31 december 2015 och inte </w:t>
      </w:r>
      <w:r>
        <w:rPr>
          <w:sz w:val="18"/>
          <w:szCs w:val="18"/>
        </w:rPr>
        <w:t>före den 1 augusti 2010</w:t>
      </w:r>
      <w:r w:rsidRPr="00403067">
        <w:rPr>
          <w:sz w:val="18"/>
          <w:szCs w:val="18"/>
        </w:rPr>
        <w:t xml:space="preserve"> ha</w:t>
      </w:r>
      <w:r>
        <w:rPr>
          <w:sz w:val="18"/>
          <w:szCs w:val="18"/>
        </w:rPr>
        <w:t>de</w:t>
      </w:r>
      <w:r w:rsidRPr="00403067">
        <w:rPr>
          <w:sz w:val="18"/>
          <w:szCs w:val="18"/>
        </w:rPr>
        <w:t xml:space="preserve"> förlängts eller förnyats.</w:t>
      </w:r>
    </w:p>
    <w:p w14:paraId="550CC57F" w14:textId="77777777" w:rsidR="00D85371" w:rsidRPr="00403067" w:rsidRDefault="00D85371" w:rsidP="008A7E9A">
      <w:pPr>
        <w:pStyle w:val="Brdtextmedindrag"/>
        <w:rPr>
          <w:sz w:val="18"/>
          <w:szCs w:val="18"/>
        </w:rPr>
      </w:pPr>
      <w:r w:rsidRPr="00403067">
        <w:rPr>
          <w:sz w:val="18"/>
          <w:szCs w:val="18"/>
        </w:rPr>
        <w:t>För sådana tillstånd gäller fortfarande bestämmelserna om krav på tillstånd för att använda enskilda radiosändare inom ramen för tillståndet enligt den upphävda lagen (2003:389) om elektronisk kommun</w:t>
      </w:r>
      <w:r w:rsidRPr="00403067">
        <w:rPr>
          <w:sz w:val="18"/>
          <w:szCs w:val="18"/>
        </w:rPr>
        <w:softHyphen/>
        <w:t>ika</w:t>
      </w:r>
      <w:r w:rsidRPr="00403067">
        <w:rPr>
          <w:sz w:val="18"/>
          <w:szCs w:val="18"/>
        </w:rPr>
        <w:softHyphen/>
        <w:t>tion, i dess lydelse före den 1 augusti 2010.</w:t>
      </w:r>
    </w:p>
    <w:p w14:paraId="66017479" w14:textId="77777777" w:rsidR="00D85371" w:rsidRPr="00403067" w:rsidRDefault="00D85371" w:rsidP="008A7E9A">
      <w:pPr>
        <w:pStyle w:val="Brdtextmedindrag"/>
        <w:ind w:firstLine="0"/>
      </w:pPr>
    </w:p>
    <w:p w14:paraId="60DE2FE7" w14:textId="678FA189" w:rsidR="00D85371" w:rsidRPr="00403067" w:rsidRDefault="00D85371" w:rsidP="008A7E9A">
      <w:pPr>
        <w:pStyle w:val="Brdtext"/>
      </w:pPr>
      <w:r w:rsidRPr="00403067">
        <w:t>Paragrafen behandlar tillstånd att använda radiosändare för viss radio</w:t>
      </w:r>
      <w:r w:rsidRPr="00403067">
        <w:softHyphen/>
        <w:t xml:space="preserve">användning som har beviljats före den 1 augusti 2010. Den motsvarar i huvudsak punkterna 3 och 4 i övergångsbestämmelserna till lagen (2010: 497) om ändring i lagen (2003:389) om elektronisk kommunikation (se prop. 2009/10:193 </w:t>
      </w:r>
      <w:r w:rsidR="00EB24E6">
        <w:t>s. 7</w:t>
      </w:r>
      <w:r w:rsidRPr="00403067">
        <w:t>8 f. och 97). Övervägan</w:t>
      </w:r>
      <w:r w:rsidRPr="00403067">
        <w:softHyphen/>
        <w:t>de</w:t>
      </w:r>
      <w:r w:rsidRPr="00403067">
        <w:softHyphen/>
        <w:t>na finns i avsnitt 27.2.</w:t>
      </w:r>
    </w:p>
    <w:p w14:paraId="46E0AAFA" w14:textId="6003F1D0" w:rsidR="00D85371" w:rsidRPr="00403067" w:rsidRDefault="00D85371" w:rsidP="008A7E9A">
      <w:pPr>
        <w:pStyle w:val="Brdtextmedindrag"/>
      </w:pPr>
      <w:r w:rsidRPr="00403067">
        <w:rPr>
          <w:iCs/>
        </w:rPr>
        <w:t>Enligt</w:t>
      </w:r>
      <w:r w:rsidRPr="00403067">
        <w:rPr>
          <w:i/>
        </w:rPr>
        <w:t xml:space="preserve"> första stycket </w:t>
      </w:r>
      <w:r w:rsidRPr="00403067">
        <w:rPr>
          <w:iCs/>
        </w:rPr>
        <w:t>ska den som före den 1 augusti</w:t>
      </w:r>
      <w:r w:rsidRPr="00403067">
        <w:t xml:space="preserve"> 2010 har beviljats ett tillstånd att använda radiosändare för viss radioanvändning anses ha tillstånd att använda radiosändare inom ett visst frekvensutrymme. Detta får störst praktisk betydelse när det gäller förlängning av tillståndstiden. Sådana tillstånd kan inte förlängas eller förnyas. </w:t>
      </w:r>
      <w:r>
        <w:t>Enligt punkten 3 i över</w:t>
      </w:r>
      <w:r>
        <w:softHyphen/>
        <w:t>gångs</w:t>
      </w:r>
      <w:r>
        <w:softHyphen/>
        <w:t xml:space="preserve">bestämmelserna till lagen (2010:497) om ändring i lagen (2003:389) om elektronisk kommunikation har giltighetstiden för tillstånd som gällde längst till och med den 31 december 2015 i vissa fall förlängts med 10 år, dvs. </w:t>
      </w:r>
      <w:r w:rsidRPr="002A5204">
        <w:t xml:space="preserve">till och med den 31 december 2025. </w:t>
      </w:r>
      <w:r>
        <w:t>Detsamma gäller enligt den före</w:t>
      </w:r>
      <w:r w:rsidR="00BB384E">
        <w:softHyphen/>
      </w:r>
      <w:r>
        <w:t xml:space="preserve">varande paragrafen. </w:t>
      </w:r>
      <w:r w:rsidRPr="00403067">
        <w:t>Tillstånd som när de beviljades gällde längst till och med den 31 december 2015</w:t>
      </w:r>
      <w:r>
        <w:t>,</w:t>
      </w:r>
      <w:r w:rsidRPr="00403067">
        <w:t xml:space="preserve"> och som inte </w:t>
      </w:r>
      <w:r>
        <w:t>före den 1 augusti 2010 hade</w:t>
      </w:r>
      <w:r w:rsidRPr="00403067">
        <w:t xml:space="preserve"> förlängts eller förnyats, ska </w:t>
      </w:r>
      <w:r>
        <w:t>alltså</w:t>
      </w:r>
      <w:r w:rsidRPr="00403067">
        <w:t xml:space="preserve"> </w:t>
      </w:r>
      <w:r>
        <w:t>på motsvarande sätt som enligt den upp</w:t>
      </w:r>
      <w:r w:rsidR="00BB384E">
        <w:softHyphen/>
      </w:r>
      <w:r>
        <w:t xml:space="preserve">hävda övergångsbestämmelsen </w:t>
      </w:r>
      <w:r w:rsidRPr="00403067">
        <w:t>fortfarande anses förlängda med tio år. Ytterligare förlängning är endast möjlig i enlighet med 3 kap.</w:t>
      </w:r>
      <w:r>
        <w:t xml:space="preserve"> </w:t>
      </w:r>
      <w:r w:rsidRPr="00403067">
        <w:t>2</w:t>
      </w:r>
      <w:r>
        <w:t>0</w:t>
      </w:r>
      <w:r w:rsidRPr="00403067">
        <w:t> § i den nya lagen om elektronisk kommunika</w:t>
      </w:r>
      <w:r w:rsidRPr="00403067">
        <w:softHyphen/>
        <w:t>tion.</w:t>
      </w:r>
    </w:p>
    <w:p w14:paraId="340C0E8A" w14:textId="5206C840" w:rsidR="00D85371" w:rsidRPr="00403067" w:rsidRDefault="00D85371" w:rsidP="008A7E9A">
      <w:pPr>
        <w:pStyle w:val="Brdtextmedindrag"/>
      </w:pPr>
      <w:r w:rsidRPr="00403067">
        <w:rPr>
          <w:i/>
        </w:rPr>
        <w:t xml:space="preserve">Andra stycket </w:t>
      </w:r>
      <w:r w:rsidRPr="00403067">
        <w:t>innebär att de som före den 1 augusti 2010 har beviljats tillstånd att använda radiosändare för viss radioanvändning fortfarande måste ha tillstånd att använda enskilda radiosändare inom denna använd</w:t>
      </w:r>
      <w:r w:rsidRPr="00403067">
        <w:softHyphen/>
        <w:t xml:space="preserve">ning. </w:t>
      </w:r>
      <w:r>
        <w:t xml:space="preserve">Sådana tillstånd beviljas i enlighet med den nya lagen om elektronisk kommunikation. </w:t>
      </w:r>
      <w:r w:rsidRPr="00403067">
        <w:t>De tekniska villkor som behövs kan meddelas i till</w:t>
      </w:r>
      <w:r>
        <w:softHyphen/>
      </w:r>
      <w:r w:rsidRPr="00403067">
        <w:t>stån</w:t>
      </w:r>
      <w:r w:rsidR="00FC03FC">
        <w:softHyphen/>
      </w:r>
      <w:r w:rsidRPr="00403067">
        <w:t>den att använda enskilda radiosändare.</w:t>
      </w:r>
    </w:p>
    <w:p w14:paraId="4D96962E" w14:textId="77777777" w:rsidR="00D85371" w:rsidRPr="00403067" w:rsidRDefault="00D85371" w:rsidP="008A7E9A">
      <w:pPr>
        <w:pStyle w:val="Brdtextmedindrag"/>
        <w:ind w:firstLine="0"/>
      </w:pPr>
    </w:p>
    <w:p w14:paraId="250C3895" w14:textId="65E5F5CA" w:rsidR="00D85371" w:rsidRPr="00403067" w:rsidRDefault="00D85371" w:rsidP="008A7E9A">
      <w:pPr>
        <w:pStyle w:val="Brdtext"/>
        <w:rPr>
          <w:sz w:val="18"/>
          <w:szCs w:val="18"/>
        </w:rPr>
      </w:pPr>
      <w:r>
        <w:rPr>
          <w:b/>
          <w:bCs/>
          <w:sz w:val="18"/>
          <w:szCs w:val="18"/>
        </w:rPr>
        <w:t>7</w:t>
      </w:r>
      <w:r w:rsidRPr="00403067">
        <w:rPr>
          <w:b/>
          <w:bCs/>
          <w:sz w:val="18"/>
          <w:szCs w:val="18"/>
        </w:rPr>
        <w:t> §</w:t>
      </w:r>
      <w:r w:rsidRPr="00403067">
        <w:rPr>
          <w:sz w:val="18"/>
          <w:szCs w:val="18"/>
        </w:rPr>
        <w:t>    </w:t>
      </w:r>
      <w:r w:rsidRPr="00BB384E">
        <w:rPr>
          <w:spacing w:val="-2"/>
          <w:sz w:val="18"/>
          <w:szCs w:val="18"/>
        </w:rPr>
        <w:t>Bestämmelserna i 3 kap. 18 och 21 §§ lagen (2022:000) om elektro</w:t>
      </w:r>
      <w:r w:rsidRPr="00BB384E">
        <w:rPr>
          <w:spacing w:val="-2"/>
          <w:sz w:val="18"/>
          <w:szCs w:val="18"/>
        </w:rPr>
        <w:softHyphen/>
        <w:t>nisk kom</w:t>
      </w:r>
      <w:r w:rsidR="00BB384E" w:rsidRPr="00BB384E">
        <w:rPr>
          <w:spacing w:val="-2"/>
          <w:sz w:val="18"/>
          <w:szCs w:val="18"/>
        </w:rPr>
        <w:softHyphen/>
      </w:r>
      <w:r w:rsidRPr="00403067">
        <w:rPr>
          <w:sz w:val="18"/>
          <w:szCs w:val="18"/>
        </w:rPr>
        <w:t>munikation om tillståndstid i ett harmoniserat frekvens</w:t>
      </w:r>
      <w:r w:rsidRPr="00403067">
        <w:rPr>
          <w:sz w:val="18"/>
          <w:szCs w:val="18"/>
        </w:rPr>
        <w:softHyphen/>
        <w:t xml:space="preserve">utrymme avsett för trådlösa bredbandstjänster tillämpas </w:t>
      </w:r>
      <w:r>
        <w:rPr>
          <w:sz w:val="18"/>
          <w:szCs w:val="18"/>
        </w:rPr>
        <w:t>inte</w:t>
      </w:r>
      <w:r w:rsidRPr="00403067">
        <w:rPr>
          <w:sz w:val="18"/>
          <w:szCs w:val="18"/>
        </w:rPr>
        <w:t xml:space="preserve"> på tillstånd som </w:t>
      </w:r>
      <w:r>
        <w:rPr>
          <w:sz w:val="18"/>
          <w:szCs w:val="18"/>
        </w:rPr>
        <w:t xml:space="preserve">har </w:t>
      </w:r>
      <w:r w:rsidRPr="00403067">
        <w:rPr>
          <w:sz w:val="18"/>
          <w:szCs w:val="18"/>
        </w:rPr>
        <w:t>bevilja</w:t>
      </w:r>
      <w:r>
        <w:rPr>
          <w:sz w:val="18"/>
          <w:szCs w:val="18"/>
        </w:rPr>
        <w:t>t</w:t>
      </w:r>
      <w:r w:rsidRPr="00403067">
        <w:rPr>
          <w:sz w:val="18"/>
          <w:szCs w:val="18"/>
        </w:rPr>
        <w:t xml:space="preserve">s </w:t>
      </w:r>
      <w:r>
        <w:rPr>
          <w:sz w:val="18"/>
          <w:szCs w:val="18"/>
        </w:rPr>
        <w:t>före</w:t>
      </w:r>
      <w:r w:rsidRPr="00403067">
        <w:rPr>
          <w:sz w:val="18"/>
          <w:szCs w:val="18"/>
        </w:rPr>
        <w:t xml:space="preserve"> ikraft</w:t>
      </w:r>
      <w:r w:rsidRPr="00403067">
        <w:rPr>
          <w:sz w:val="18"/>
          <w:szCs w:val="18"/>
        </w:rPr>
        <w:softHyphen/>
        <w:t>trädandet av den lagen.</w:t>
      </w:r>
    </w:p>
    <w:p w14:paraId="60E365BF" w14:textId="77777777" w:rsidR="00D85371" w:rsidRPr="00403067" w:rsidRDefault="00D85371" w:rsidP="008A7E9A">
      <w:pPr>
        <w:pStyle w:val="Brdtextmedindrag"/>
        <w:ind w:firstLine="0"/>
      </w:pPr>
    </w:p>
    <w:p w14:paraId="0EC34461" w14:textId="3C1D613B" w:rsidR="00D85371" w:rsidRPr="00403067" w:rsidRDefault="00D85371" w:rsidP="008A7E9A">
      <w:pPr>
        <w:pStyle w:val="Brdtext"/>
      </w:pPr>
      <w:r w:rsidRPr="00403067">
        <w:t>Paragrafen innebär att de särskilda bestämmelserna om tillståndstid och förlängning av tillståndstiden för tillstånd att använda radiosändare i ett harm</w:t>
      </w:r>
      <w:r w:rsidRPr="00403067">
        <w:softHyphen/>
        <w:t>oniserat frekvensutrymme avsett för trådlösa bredbandstjänster bara kan tillämpas på tillstånd som beviljas efter det att den nya lagen om elek</w:t>
      </w:r>
      <w:r w:rsidR="005F39EB">
        <w:softHyphen/>
      </w:r>
      <w:r w:rsidRPr="005F39EB">
        <w:rPr>
          <w:spacing w:val="-2"/>
        </w:rPr>
        <w:t>tronisk kommunikation har trätt i kraft. Överväg</w:t>
      </w:r>
      <w:r w:rsidRPr="005F39EB">
        <w:rPr>
          <w:spacing w:val="-2"/>
        </w:rPr>
        <w:softHyphen/>
        <w:t>an</w:t>
      </w:r>
      <w:r w:rsidRPr="005F39EB">
        <w:rPr>
          <w:spacing w:val="-2"/>
        </w:rPr>
        <w:softHyphen/>
        <w:t>dena finns i av</w:t>
      </w:r>
      <w:r w:rsidRPr="005F39EB">
        <w:rPr>
          <w:spacing w:val="-2"/>
        </w:rPr>
        <w:softHyphen/>
        <w:t>snitt 27.2.</w:t>
      </w:r>
    </w:p>
    <w:p w14:paraId="7422F79B" w14:textId="77777777" w:rsidR="00D85371" w:rsidRPr="00403067" w:rsidRDefault="00D85371" w:rsidP="008A7E9A">
      <w:pPr>
        <w:pStyle w:val="Rubrik4utannumrering"/>
        <w:rPr>
          <w:spacing w:val="-3"/>
        </w:rPr>
      </w:pPr>
      <w:r w:rsidRPr="00403067">
        <w:rPr>
          <w:spacing w:val="-3"/>
        </w:rPr>
        <w:lastRenderedPageBreak/>
        <w:t>Skyldigheter för operatörer med betydande inflytande på en marknad</w:t>
      </w:r>
    </w:p>
    <w:p w14:paraId="7C81E240" w14:textId="77777777" w:rsidR="00D85371" w:rsidRPr="00403067" w:rsidRDefault="00D85371" w:rsidP="008A7E9A">
      <w:pPr>
        <w:pStyle w:val="Brdtext"/>
        <w:rPr>
          <w:sz w:val="18"/>
          <w:szCs w:val="18"/>
        </w:rPr>
      </w:pPr>
      <w:r>
        <w:rPr>
          <w:b/>
          <w:sz w:val="18"/>
          <w:szCs w:val="18"/>
        </w:rPr>
        <w:t>8</w:t>
      </w:r>
      <w:r w:rsidRPr="00403067">
        <w:rPr>
          <w:b/>
          <w:sz w:val="18"/>
          <w:szCs w:val="18"/>
        </w:rPr>
        <w:t> §</w:t>
      </w:r>
      <w:r w:rsidRPr="00403067">
        <w:rPr>
          <w:sz w:val="18"/>
          <w:szCs w:val="18"/>
        </w:rPr>
        <w:t>    Bestämmelserna i 5 kap. 9 § lagen (202</w:t>
      </w:r>
      <w:r>
        <w:rPr>
          <w:sz w:val="18"/>
          <w:szCs w:val="18"/>
        </w:rPr>
        <w:t>2</w:t>
      </w:r>
      <w:r w:rsidRPr="00403067">
        <w:rPr>
          <w:sz w:val="18"/>
          <w:szCs w:val="18"/>
        </w:rPr>
        <w:t>:000) om elektronisk kommunika</w:t>
      </w:r>
      <w:r>
        <w:rPr>
          <w:sz w:val="18"/>
          <w:szCs w:val="18"/>
        </w:rPr>
        <w:softHyphen/>
      </w:r>
      <w:r w:rsidRPr="00403067">
        <w:rPr>
          <w:sz w:val="18"/>
          <w:szCs w:val="18"/>
        </w:rPr>
        <w:t>tion om anmälan vid avveckling eller utbyte av nätdelar tillämpas inte i fråga om skyldigheter som har ålagts före ikraftträdandet av den lagen.</w:t>
      </w:r>
    </w:p>
    <w:p w14:paraId="1DD1B5A7" w14:textId="77777777" w:rsidR="00D85371" w:rsidRPr="00403067" w:rsidRDefault="00D85371" w:rsidP="008A7E9A">
      <w:pPr>
        <w:pStyle w:val="Brdtextmedindrag"/>
        <w:ind w:firstLine="0"/>
      </w:pPr>
    </w:p>
    <w:p w14:paraId="113279A6" w14:textId="77777777" w:rsidR="00D85371" w:rsidRDefault="00D85371" w:rsidP="008A7E9A">
      <w:pPr>
        <w:pStyle w:val="Brdtext"/>
      </w:pPr>
      <w:r>
        <w:t xml:space="preserve">Paragrafen innebär bl.a. att skyldigheten för regleringsmyndigheten att förena ett beslut med en skyldighet att anmäla planer på att avveckla eller byta ut nätdelar inte gäller i fråga om ålagda SMP-skyldigheter enligt LEK. </w:t>
      </w:r>
      <w:r w:rsidRPr="00403067">
        <w:t>Övervägandena finns i av</w:t>
      </w:r>
      <w:r>
        <w:softHyphen/>
      </w:r>
      <w:r w:rsidRPr="00403067">
        <w:t>snitt</w:t>
      </w:r>
      <w:r>
        <w:t> </w:t>
      </w:r>
      <w:r w:rsidRPr="00403067">
        <w:t>27.2.</w:t>
      </w:r>
    </w:p>
    <w:p w14:paraId="58718EB3" w14:textId="30DAA9E9" w:rsidR="00D85371" w:rsidRPr="00403067" w:rsidRDefault="00D85371" w:rsidP="008A7E9A">
      <w:pPr>
        <w:pStyle w:val="Brdtextmedindrag"/>
      </w:pPr>
      <w:r w:rsidRPr="00403067">
        <w:t>Enligt 5 kap. 9 § i den nya lagen om elektronisk kommunikation ska ett beslut om att ålägga en SMP-operatör skyldigheter förenas med en skyl</w:t>
      </w:r>
      <w:r w:rsidR="004941C4">
        <w:softHyphen/>
      </w:r>
      <w:r w:rsidRPr="00403067">
        <w:t>dig</w:t>
      </w:r>
      <w:r w:rsidRPr="00403067">
        <w:softHyphen/>
        <w:t>het att till reglerings</w:t>
      </w:r>
      <w:r w:rsidRPr="00403067">
        <w:softHyphen/>
        <w:t>myndigheten anmäla planer på att avveckla eller byta ut nätdelar som omfattas av skyldigheterna i fråga. Vidare finns det en möjlighet för regleringsmyndigheten att ålägga SMP-opera</w:t>
      </w:r>
      <w:r w:rsidRPr="00403067">
        <w:softHyphen/>
        <w:t>tör</w:t>
      </w:r>
      <w:r w:rsidRPr="00403067">
        <w:softHyphen/>
        <w:t xml:space="preserve">en att </w:t>
      </w:r>
      <w:r>
        <w:t>ge in</w:t>
      </w:r>
      <w:r w:rsidRPr="00403067">
        <w:t xml:space="preserve"> en detalj</w:t>
      </w:r>
      <w:r w:rsidRPr="00403067">
        <w:softHyphen/>
        <w:t>er</w:t>
      </w:r>
      <w:r w:rsidRPr="00403067">
        <w:softHyphen/>
        <w:t xml:space="preserve">ad beskrivning av sina planer. Paragrafen innebär att dessa bestämmelser inte gäller för befintliga beslut som har meddelats med stöd av LEK och som fortfarande gäller (jfr </w:t>
      </w:r>
      <w:r>
        <w:t>3</w:t>
      </w:r>
      <w:r w:rsidRPr="00403067">
        <w:t> §). Bestämmelserna kan bara tillämpas i fråga om skyldigheter som åläggs efter ikraftträdandet eller i fråga om beslut om bindande åtaganden</w:t>
      </w:r>
      <w:r>
        <w:t>, vilka blir möjliga att fatta när den nya lagen har trätt i kraft</w:t>
      </w:r>
      <w:r w:rsidRPr="00403067">
        <w:t>.</w:t>
      </w:r>
    </w:p>
    <w:p w14:paraId="177C481D" w14:textId="77777777" w:rsidR="00D85371" w:rsidRPr="00403067" w:rsidRDefault="00D85371" w:rsidP="008A7E9A">
      <w:pPr>
        <w:pStyle w:val="Rubrik4utannumrering"/>
      </w:pPr>
      <w:r w:rsidRPr="00403067">
        <w:t>Personuppgifter i abonnentförteckningar</w:t>
      </w:r>
    </w:p>
    <w:p w14:paraId="15E74745" w14:textId="4492F32A" w:rsidR="00D85371" w:rsidRPr="00403067" w:rsidRDefault="00D85371" w:rsidP="008A7E9A">
      <w:pPr>
        <w:pStyle w:val="Brdtext"/>
        <w:rPr>
          <w:sz w:val="18"/>
          <w:szCs w:val="18"/>
        </w:rPr>
      </w:pPr>
      <w:r>
        <w:rPr>
          <w:b/>
          <w:sz w:val="18"/>
          <w:szCs w:val="18"/>
        </w:rPr>
        <w:t>9</w:t>
      </w:r>
      <w:r w:rsidRPr="00403067">
        <w:rPr>
          <w:b/>
          <w:sz w:val="18"/>
          <w:szCs w:val="18"/>
        </w:rPr>
        <w:t> §</w:t>
      </w:r>
      <w:r w:rsidRPr="00403067">
        <w:rPr>
          <w:sz w:val="18"/>
          <w:szCs w:val="18"/>
        </w:rPr>
        <w:t>    Sådana personuppgifter om en abonnent av fasta allmänt tillgängliga tele</w:t>
      </w:r>
      <w:r w:rsidR="00BB384E">
        <w:rPr>
          <w:sz w:val="18"/>
          <w:szCs w:val="18"/>
        </w:rPr>
        <w:softHyphen/>
      </w:r>
      <w:r w:rsidRPr="00403067">
        <w:rPr>
          <w:sz w:val="18"/>
          <w:szCs w:val="18"/>
        </w:rPr>
        <w:t>foni</w:t>
      </w:r>
      <w:r w:rsidRPr="00403067">
        <w:rPr>
          <w:sz w:val="18"/>
          <w:szCs w:val="18"/>
        </w:rPr>
        <w:softHyphen/>
        <w:t>tjänster som har förts in i en allmänt tillgänglig abonnentförteckning före ikraft</w:t>
      </w:r>
      <w:r w:rsidRPr="00403067">
        <w:rPr>
          <w:sz w:val="18"/>
          <w:szCs w:val="18"/>
        </w:rPr>
        <w:softHyphen/>
        <w:t>trädandet av den upphävda lagen (2003:389) om elektronisk kommunikation får stå kvar i förteck</w:t>
      </w:r>
      <w:r w:rsidRPr="00403067">
        <w:rPr>
          <w:sz w:val="18"/>
          <w:szCs w:val="18"/>
        </w:rPr>
        <w:softHyphen/>
        <w:t>ning</w:t>
      </w:r>
      <w:r w:rsidRPr="00403067">
        <w:rPr>
          <w:sz w:val="18"/>
          <w:szCs w:val="18"/>
        </w:rPr>
        <w:softHyphen/>
        <w:t>en</w:t>
      </w:r>
      <w:r>
        <w:rPr>
          <w:sz w:val="18"/>
          <w:szCs w:val="18"/>
        </w:rPr>
        <w:t>,</w:t>
      </w:r>
      <w:r w:rsidRPr="00403067">
        <w:rPr>
          <w:sz w:val="18"/>
          <w:szCs w:val="18"/>
        </w:rPr>
        <w:t xml:space="preserve"> om inte abonnenten meddelar något annat.</w:t>
      </w:r>
    </w:p>
    <w:p w14:paraId="64A5E786" w14:textId="77777777" w:rsidR="00D85371" w:rsidRPr="00403067" w:rsidRDefault="00D85371" w:rsidP="008A7E9A">
      <w:pPr>
        <w:pStyle w:val="Brdtextmedindrag"/>
        <w:ind w:firstLine="0"/>
      </w:pPr>
    </w:p>
    <w:p w14:paraId="4BAFE821" w14:textId="657206D0" w:rsidR="00D85371" w:rsidRPr="00403067" w:rsidRDefault="00D85371" w:rsidP="008A7E9A">
      <w:pPr>
        <w:pStyle w:val="Brdtext"/>
      </w:pPr>
      <w:r w:rsidRPr="00403067">
        <w:t>Paragrafen innebär att sådana personuppgifter som har inhämtats enligt äldre bestämmelser utan att iaktta kraven på information till abonnenten och samtycke för behandling av personuppgifter enligt 6 kap. 15 och 16 §§ LEK får stå kvar i en allmänt tillgänglig abonnent</w:t>
      </w:r>
      <w:r w:rsidRPr="00403067">
        <w:softHyphen/>
        <w:t>förteckning, så länge inte abonnenten invänder mot detta. Para</w:t>
      </w:r>
      <w:r w:rsidRPr="00403067">
        <w:softHyphen/>
        <w:t>graf</w:t>
      </w:r>
      <w:r w:rsidRPr="00403067">
        <w:softHyphen/>
        <w:t>en motsvarar 18 § LEK:s in</w:t>
      </w:r>
      <w:r w:rsidR="004941C4">
        <w:softHyphen/>
      </w:r>
      <w:r w:rsidRPr="00403067">
        <w:t>för</w:t>
      </w:r>
      <w:r w:rsidR="004941C4">
        <w:softHyphen/>
      </w:r>
      <w:r w:rsidRPr="00403067">
        <w:t>ande</w:t>
      </w:r>
      <w:r w:rsidR="004941C4">
        <w:softHyphen/>
      </w:r>
      <w:r w:rsidRPr="00403067">
        <w:softHyphen/>
        <w:t xml:space="preserve">lag (se prop. 2002/03:110 </w:t>
      </w:r>
      <w:r w:rsidR="00EB24E6">
        <w:t>s. 2</w:t>
      </w:r>
      <w:r w:rsidRPr="00403067">
        <w:t>64 f. och 336 f.). Överväg</w:t>
      </w:r>
      <w:r w:rsidRPr="00403067">
        <w:softHyphen/>
        <w:t>an</w:t>
      </w:r>
      <w:r w:rsidRPr="00403067">
        <w:softHyphen/>
        <w:t>de</w:t>
      </w:r>
      <w:r w:rsidRPr="00403067">
        <w:softHyphen/>
        <w:t>na finns i av</w:t>
      </w:r>
      <w:r w:rsidRPr="00403067">
        <w:softHyphen/>
        <w:t>snitt 27.2.</w:t>
      </w:r>
    </w:p>
    <w:p w14:paraId="36691BC5" w14:textId="18BE4DAE" w:rsidR="00D85371" w:rsidRPr="00403067" w:rsidRDefault="00D85371" w:rsidP="008A7E9A">
      <w:pPr>
        <w:pStyle w:val="Brdtextmedindrag"/>
      </w:pPr>
      <w:r w:rsidRPr="00403067">
        <w:t xml:space="preserve">Personuppgifter som har inhämtats under den tid som LEK </w:t>
      </w:r>
      <w:r>
        <w:t xml:space="preserve">har </w:t>
      </w:r>
      <w:r w:rsidRPr="00403067">
        <w:t>varit i kraft ska uppfylla de krav som ställs i den nya lagen om elektronisk kom</w:t>
      </w:r>
      <w:r w:rsidR="00BB384E">
        <w:softHyphen/>
      </w:r>
      <w:r w:rsidRPr="00403067">
        <w:t>mun</w:t>
      </w:r>
      <w:r w:rsidRPr="00403067">
        <w:softHyphen/>
        <w:t>i</w:t>
      </w:r>
      <w:r w:rsidRPr="00403067">
        <w:softHyphen/>
        <w:t>ka</w:t>
      </w:r>
      <w:r w:rsidRPr="00403067">
        <w:softHyphen/>
        <w:t>tion, se 9 kap. 17 och 18 §§ i den lagen. Tidigare lämnade sam</w:t>
      </w:r>
      <w:r w:rsidR="00BB384E">
        <w:softHyphen/>
      </w:r>
      <w:r w:rsidRPr="00403067">
        <w:t>tycken till behandling av personuppgifterna</w:t>
      </w:r>
      <w:r>
        <w:t xml:space="preserve"> gäller även enligt den nya lagen förutsatt att samtycket kvarstår</w:t>
      </w:r>
      <w:r w:rsidRPr="00403067">
        <w:t>.</w:t>
      </w:r>
    </w:p>
    <w:p w14:paraId="795B2FFA" w14:textId="77777777" w:rsidR="00D85371" w:rsidRPr="00403067" w:rsidRDefault="00D85371" w:rsidP="008A7E9A">
      <w:pPr>
        <w:pStyle w:val="Rubrik4utannumrering"/>
      </w:pPr>
      <w:r w:rsidRPr="00403067">
        <w:t>Tillsyn</w:t>
      </w:r>
    </w:p>
    <w:p w14:paraId="3A4C7ABD" w14:textId="77777777" w:rsidR="00D85371" w:rsidRPr="00403067" w:rsidRDefault="00D85371" w:rsidP="008A7E9A">
      <w:pPr>
        <w:pStyle w:val="Brdtext"/>
        <w:rPr>
          <w:sz w:val="18"/>
          <w:szCs w:val="18"/>
        </w:rPr>
      </w:pPr>
      <w:r w:rsidRPr="00403067">
        <w:rPr>
          <w:b/>
          <w:sz w:val="18"/>
          <w:szCs w:val="18"/>
        </w:rPr>
        <w:t>1</w:t>
      </w:r>
      <w:r>
        <w:rPr>
          <w:b/>
          <w:sz w:val="18"/>
          <w:szCs w:val="18"/>
        </w:rPr>
        <w:t>0</w:t>
      </w:r>
      <w:r w:rsidRPr="00403067">
        <w:rPr>
          <w:b/>
          <w:sz w:val="18"/>
          <w:szCs w:val="18"/>
        </w:rPr>
        <w:t> §</w:t>
      </w:r>
      <w:r w:rsidRPr="00403067">
        <w:rPr>
          <w:sz w:val="18"/>
          <w:szCs w:val="18"/>
        </w:rPr>
        <w:t>    Bestämmelserna om tillsyn i 11 kap. lagen (202</w:t>
      </w:r>
      <w:r>
        <w:rPr>
          <w:sz w:val="18"/>
          <w:szCs w:val="18"/>
        </w:rPr>
        <w:t>2</w:t>
      </w:r>
      <w:r w:rsidRPr="00403067">
        <w:rPr>
          <w:sz w:val="18"/>
          <w:szCs w:val="18"/>
        </w:rPr>
        <w:t>:000) om elektro</w:t>
      </w:r>
      <w:r w:rsidRPr="00403067">
        <w:rPr>
          <w:sz w:val="18"/>
          <w:szCs w:val="18"/>
        </w:rPr>
        <w:softHyphen/>
        <w:t>nisk kom</w:t>
      </w:r>
      <w:r w:rsidRPr="00403067">
        <w:rPr>
          <w:sz w:val="18"/>
          <w:szCs w:val="18"/>
        </w:rPr>
        <w:softHyphen/>
        <w:t>munikation tillämpas även i fråga om krav</w:t>
      </w:r>
      <w:r>
        <w:rPr>
          <w:sz w:val="18"/>
          <w:szCs w:val="18"/>
        </w:rPr>
        <w:t>et</w:t>
      </w:r>
      <w:r w:rsidRPr="00403067">
        <w:rPr>
          <w:sz w:val="18"/>
          <w:szCs w:val="18"/>
        </w:rPr>
        <w:t xml:space="preserve"> på tillstånd för att använda enskilda radiosändare inom ramen för sådana tillstånd som avses i </w:t>
      </w:r>
      <w:r>
        <w:rPr>
          <w:sz w:val="18"/>
          <w:szCs w:val="18"/>
        </w:rPr>
        <w:t>6</w:t>
      </w:r>
      <w:r w:rsidRPr="00403067">
        <w:rPr>
          <w:sz w:val="18"/>
          <w:szCs w:val="18"/>
        </w:rPr>
        <w:t> §</w:t>
      </w:r>
      <w:r>
        <w:rPr>
          <w:sz w:val="18"/>
          <w:szCs w:val="18"/>
        </w:rPr>
        <w:t xml:space="preserve"> i denna lag</w:t>
      </w:r>
      <w:r w:rsidRPr="00403067">
        <w:rPr>
          <w:sz w:val="18"/>
          <w:szCs w:val="18"/>
        </w:rPr>
        <w:t>.</w:t>
      </w:r>
    </w:p>
    <w:p w14:paraId="230D7450" w14:textId="77777777" w:rsidR="00D85371" w:rsidRPr="00403067" w:rsidRDefault="00D85371" w:rsidP="008A7E9A">
      <w:pPr>
        <w:pStyle w:val="Brdtextmedindrag"/>
        <w:ind w:firstLine="0"/>
      </w:pPr>
    </w:p>
    <w:p w14:paraId="5633D7C2" w14:textId="6CB0C336" w:rsidR="00D85371" w:rsidRDefault="00D85371" w:rsidP="008A7E9A">
      <w:pPr>
        <w:pStyle w:val="Brdtext"/>
      </w:pPr>
      <w:r w:rsidRPr="00403067">
        <w:t>Paragrafen innebär att tillsynsbestämmelserna i den nya lagen om elektro</w:t>
      </w:r>
      <w:r w:rsidR="00BB384E">
        <w:softHyphen/>
      </w:r>
      <w:r w:rsidRPr="00403067">
        <w:t xml:space="preserve">nisk kommunikation ska tillämpas </w:t>
      </w:r>
      <w:r>
        <w:t>i fråga om äldre bestämmelser som fort</w:t>
      </w:r>
      <w:r w:rsidR="00614F61">
        <w:softHyphen/>
      </w:r>
      <w:r>
        <w:t xml:space="preserve">farande gäller för </w:t>
      </w:r>
      <w:r w:rsidRPr="00403067">
        <w:t>tillstånd att använda radiosändare för viss radio</w:t>
      </w:r>
      <w:r w:rsidR="00BB384E">
        <w:softHyphen/>
      </w:r>
      <w:r w:rsidRPr="00403067">
        <w:t>använd</w:t>
      </w:r>
      <w:r w:rsidR="00614F61">
        <w:softHyphen/>
      </w:r>
      <w:r w:rsidRPr="00403067">
        <w:t xml:space="preserve">ning som </w:t>
      </w:r>
      <w:r>
        <w:t>har beviljats före den 1 augusti 2010</w:t>
      </w:r>
      <w:r w:rsidRPr="00403067">
        <w:t xml:space="preserve">, se </w:t>
      </w:r>
      <w:r>
        <w:t>6</w:t>
      </w:r>
      <w:r w:rsidRPr="00403067">
        <w:t> §</w:t>
      </w:r>
      <w:r>
        <w:t xml:space="preserve"> andra stycket</w:t>
      </w:r>
      <w:r w:rsidRPr="00403067">
        <w:t>. Över</w:t>
      </w:r>
      <w:r w:rsidR="00614F61">
        <w:softHyphen/>
      </w:r>
      <w:r w:rsidRPr="00403067">
        <w:t>vägan</w:t>
      </w:r>
      <w:r w:rsidRPr="00403067">
        <w:softHyphen/>
        <w:t>dena finns i av</w:t>
      </w:r>
      <w:r w:rsidRPr="00403067">
        <w:softHyphen/>
        <w:t>snitt 27.2.</w:t>
      </w:r>
    </w:p>
    <w:p w14:paraId="1DE91E3F" w14:textId="77777777" w:rsidR="00D85371" w:rsidRPr="00503103" w:rsidRDefault="00D85371" w:rsidP="008A7E9A">
      <w:pPr>
        <w:pStyle w:val="Brdtextmedindrag"/>
      </w:pPr>
      <w:r w:rsidRPr="00D62DE5">
        <w:lastRenderedPageBreak/>
        <w:t>Det som avses är krav</w:t>
      </w:r>
      <w:r>
        <w:t>et</w:t>
      </w:r>
      <w:r w:rsidRPr="00D62DE5">
        <w:t xml:space="preserve"> på tillstånd </w:t>
      </w:r>
      <w:r>
        <w:t xml:space="preserve">för </w:t>
      </w:r>
      <w:r w:rsidRPr="00D62DE5">
        <w:t xml:space="preserve">att använda </w:t>
      </w:r>
      <w:r>
        <w:t xml:space="preserve">enskilda </w:t>
      </w:r>
      <w:r w:rsidRPr="00D62DE5">
        <w:t>radio</w:t>
      </w:r>
      <w:r>
        <w:softHyphen/>
      </w:r>
      <w:r w:rsidRPr="00D62DE5">
        <w:t xml:space="preserve">sändare inom </w:t>
      </w:r>
      <w:r>
        <w:t xml:space="preserve">den radioanvändning som omfattas av ett sådant tillstånd. </w:t>
      </w:r>
      <w:r w:rsidRPr="00D62DE5">
        <w:t xml:space="preserve">Tillsynen enligt den nya lagen om elektronisk kommunikation omfattar därmed även </w:t>
      </w:r>
      <w:r>
        <w:t>att dessa äldre bestämmelser följs</w:t>
      </w:r>
      <w:r w:rsidRPr="00D62DE5">
        <w:t>.</w:t>
      </w:r>
    </w:p>
    <w:p w14:paraId="133A1887" w14:textId="77777777" w:rsidR="00D85371" w:rsidRPr="00403067" w:rsidRDefault="00D85371" w:rsidP="008A7E9A">
      <w:pPr>
        <w:pStyle w:val="Brdtextmedindrag"/>
        <w:ind w:firstLine="0"/>
      </w:pPr>
    </w:p>
    <w:p w14:paraId="36CBAB04" w14:textId="77777777" w:rsidR="00D85371" w:rsidRPr="003B50B3" w:rsidRDefault="00D85371" w:rsidP="008A7E9A">
      <w:pPr>
        <w:pStyle w:val="Brdtext"/>
        <w:rPr>
          <w:sz w:val="18"/>
          <w:szCs w:val="18"/>
        </w:rPr>
      </w:pPr>
      <w:r w:rsidRPr="008843F2">
        <w:rPr>
          <w:b/>
          <w:sz w:val="18"/>
          <w:szCs w:val="18"/>
        </w:rPr>
        <w:t>1</w:t>
      </w:r>
      <w:r>
        <w:rPr>
          <w:b/>
          <w:sz w:val="18"/>
          <w:szCs w:val="18"/>
        </w:rPr>
        <w:t>1</w:t>
      </w:r>
      <w:r w:rsidRPr="008843F2">
        <w:rPr>
          <w:b/>
          <w:sz w:val="18"/>
          <w:szCs w:val="18"/>
        </w:rPr>
        <w:t> §</w:t>
      </w:r>
      <w:r w:rsidRPr="008843F2">
        <w:rPr>
          <w:sz w:val="18"/>
          <w:szCs w:val="18"/>
        </w:rPr>
        <w:t>    Den upphävda lagen (2003:389) om elektronisk kommunikation gäller fort</w:t>
      </w:r>
      <w:r>
        <w:rPr>
          <w:sz w:val="18"/>
          <w:szCs w:val="18"/>
        </w:rPr>
        <w:softHyphen/>
      </w:r>
      <w:r w:rsidRPr="008843F2">
        <w:rPr>
          <w:sz w:val="18"/>
          <w:szCs w:val="18"/>
        </w:rPr>
        <w:t>farande i</w:t>
      </w:r>
      <w:r w:rsidRPr="002C32C1">
        <w:rPr>
          <w:sz w:val="18"/>
          <w:szCs w:val="18"/>
        </w:rPr>
        <w:t xml:space="preserve"> fråga om en parts rätt att hän</w:t>
      </w:r>
      <w:r w:rsidRPr="002C32C1">
        <w:rPr>
          <w:sz w:val="18"/>
          <w:szCs w:val="18"/>
        </w:rPr>
        <w:softHyphen/>
        <w:t>skjuta en tvist för avgörande av tillsyns</w:t>
      </w:r>
      <w:r>
        <w:rPr>
          <w:sz w:val="18"/>
          <w:szCs w:val="18"/>
        </w:rPr>
        <w:softHyphen/>
      </w:r>
      <w:r w:rsidRPr="002C32C1">
        <w:rPr>
          <w:sz w:val="18"/>
          <w:szCs w:val="18"/>
        </w:rPr>
        <w:t>myndigheten, om tvisten har sam</w:t>
      </w:r>
      <w:r w:rsidRPr="002C32C1">
        <w:rPr>
          <w:sz w:val="18"/>
          <w:szCs w:val="18"/>
        </w:rPr>
        <w:softHyphen/>
        <w:t>band med skyl</w:t>
      </w:r>
      <w:r w:rsidRPr="002C32C1">
        <w:rPr>
          <w:sz w:val="18"/>
          <w:szCs w:val="18"/>
        </w:rPr>
        <w:softHyphen/>
        <w:t>dig</w:t>
      </w:r>
      <w:r w:rsidRPr="002C32C1">
        <w:rPr>
          <w:sz w:val="18"/>
          <w:szCs w:val="18"/>
        </w:rPr>
        <w:softHyphen/>
        <w:t>het</w:t>
      </w:r>
      <w:r w:rsidRPr="002C32C1">
        <w:rPr>
          <w:sz w:val="18"/>
          <w:szCs w:val="18"/>
        </w:rPr>
        <w:softHyphen/>
        <w:t>er som avser tiden före ikraftträdandet av denna lag.</w:t>
      </w:r>
    </w:p>
    <w:p w14:paraId="3E6C863B" w14:textId="77777777" w:rsidR="00D85371" w:rsidRPr="002C32C1" w:rsidRDefault="00D85371" w:rsidP="008A7E9A">
      <w:pPr>
        <w:pStyle w:val="Brdtextmedindrag"/>
        <w:ind w:firstLine="0"/>
      </w:pPr>
    </w:p>
    <w:p w14:paraId="64664DBD" w14:textId="77777777" w:rsidR="00D85371" w:rsidRPr="002C32C1" w:rsidRDefault="00D85371" w:rsidP="008A7E9A">
      <w:pPr>
        <w:pStyle w:val="Brdtext"/>
      </w:pPr>
      <w:r w:rsidRPr="002C32C1">
        <w:t>Paragrafen gör det möjligt att hänskjuta en tvist för avgörande av tillsyns</w:t>
      </w:r>
      <w:r w:rsidRPr="002C32C1">
        <w:softHyphen/>
        <w:t>myndigheten i fråga om skyldigheter som gäller eller som har beslutats enligt LEK och inte har någon motsvarighet i den nya lagen om elektronisk kommunikation. Över</w:t>
      </w:r>
      <w:r w:rsidRPr="002C32C1">
        <w:softHyphen/>
        <w:t>väg</w:t>
      </w:r>
      <w:r w:rsidRPr="002C32C1">
        <w:softHyphen/>
        <w:t>an</w:t>
      </w:r>
      <w:r w:rsidRPr="002C32C1">
        <w:softHyphen/>
        <w:t>dena finns i av</w:t>
      </w:r>
      <w:r w:rsidRPr="002C32C1">
        <w:softHyphen/>
        <w:t>snitt 27.2.</w:t>
      </w:r>
    </w:p>
    <w:p w14:paraId="43C1305D" w14:textId="77777777" w:rsidR="00D85371" w:rsidRPr="00403067" w:rsidRDefault="00D85371" w:rsidP="008A7E9A">
      <w:pPr>
        <w:pStyle w:val="Brdtextmedindrag"/>
      </w:pPr>
      <w:r w:rsidRPr="002C32C1">
        <w:t>Enligt 11 kap. 14 § i den nya lagen om elektronisk kommunikation får en part hänskjuta vissa tvister för avgör</w:t>
      </w:r>
      <w:r w:rsidRPr="002C32C1">
        <w:softHyphen/>
        <w:t>an</w:t>
      </w:r>
      <w:r w:rsidRPr="002C32C1">
        <w:softHyphen/>
        <w:t>de av tillsynsmyndigheten. Möjligheten att hänskjuta en tvist för avgörande är i huvudsak kopplad till den nya lagen. Paragrafen innebär att en part får hänskjuta även tvister som rör LEK för avgörande av tillsyns</w:t>
      </w:r>
      <w:r w:rsidRPr="002C32C1">
        <w:softHyphen/>
        <w:t>myndig</w:t>
      </w:r>
      <w:r w:rsidRPr="002C32C1">
        <w:softHyphen/>
        <w:t>het</w:t>
      </w:r>
      <w:r w:rsidRPr="002C32C1">
        <w:softHyphen/>
        <w:t>en, om tvisten</w:t>
      </w:r>
      <w:r>
        <w:t xml:space="preserve"> har samband med skyldigheter som avser tiden före ikraftträdandet av den nya lagen</w:t>
      </w:r>
      <w:r w:rsidRPr="002C32C1">
        <w:t>.</w:t>
      </w:r>
    </w:p>
    <w:p w14:paraId="65693E6B" w14:textId="77777777" w:rsidR="00D85371" w:rsidRPr="00403067" w:rsidRDefault="00D85371" w:rsidP="008A7E9A">
      <w:pPr>
        <w:pStyle w:val="Rubrik4utannumrering"/>
      </w:pPr>
      <w:r w:rsidRPr="00403067">
        <w:t>Sanktionsavgifter</w:t>
      </w:r>
    </w:p>
    <w:p w14:paraId="118C7886" w14:textId="77777777" w:rsidR="00D85371" w:rsidRPr="00403067" w:rsidRDefault="00D85371" w:rsidP="008A7E9A">
      <w:pPr>
        <w:pStyle w:val="Brdtext"/>
        <w:rPr>
          <w:sz w:val="18"/>
          <w:szCs w:val="18"/>
        </w:rPr>
      </w:pPr>
      <w:r w:rsidRPr="00403067">
        <w:rPr>
          <w:b/>
          <w:sz w:val="18"/>
          <w:szCs w:val="18"/>
        </w:rPr>
        <w:t>1</w:t>
      </w:r>
      <w:r>
        <w:rPr>
          <w:b/>
          <w:sz w:val="18"/>
          <w:szCs w:val="18"/>
        </w:rPr>
        <w:t>2</w:t>
      </w:r>
      <w:r w:rsidRPr="00403067">
        <w:rPr>
          <w:b/>
          <w:sz w:val="18"/>
          <w:szCs w:val="18"/>
        </w:rPr>
        <w:t> §</w:t>
      </w:r>
      <w:r w:rsidRPr="00403067">
        <w:rPr>
          <w:sz w:val="18"/>
          <w:szCs w:val="18"/>
        </w:rPr>
        <w:t>    Bestämmelserna om sanktionsavgifter i 12 kap. lagen (202</w:t>
      </w:r>
      <w:r>
        <w:rPr>
          <w:sz w:val="18"/>
          <w:szCs w:val="18"/>
        </w:rPr>
        <w:t>2</w:t>
      </w:r>
      <w:r w:rsidRPr="00403067">
        <w:rPr>
          <w:sz w:val="18"/>
          <w:szCs w:val="18"/>
        </w:rPr>
        <w:t>:000) om elek</w:t>
      </w:r>
      <w:r>
        <w:rPr>
          <w:sz w:val="18"/>
          <w:szCs w:val="18"/>
        </w:rPr>
        <w:softHyphen/>
      </w:r>
      <w:r w:rsidRPr="00403067">
        <w:rPr>
          <w:sz w:val="18"/>
          <w:szCs w:val="18"/>
        </w:rPr>
        <w:t>tronisk kommunikation tillämpas endast på överträdelser som har skett efter ikraft</w:t>
      </w:r>
      <w:r>
        <w:rPr>
          <w:sz w:val="18"/>
          <w:szCs w:val="18"/>
        </w:rPr>
        <w:softHyphen/>
      </w:r>
      <w:r w:rsidRPr="00403067">
        <w:rPr>
          <w:sz w:val="18"/>
          <w:szCs w:val="18"/>
        </w:rPr>
        <w:t>trädandet av den lagen.</w:t>
      </w:r>
    </w:p>
    <w:p w14:paraId="54F86480" w14:textId="77777777" w:rsidR="00D85371" w:rsidRPr="00403067" w:rsidRDefault="00D85371" w:rsidP="008A7E9A">
      <w:pPr>
        <w:pStyle w:val="Brdtextmedindrag"/>
        <w:ind w:firstLine="0"/>
      </w:pPr>
    </w:p>
    <w:p w14:paraId="583468B3" w14:textId="77777777" w:rsidR="00D85371" w:rsidRDefault="00D85371" w:rsidP="008A7E9A">
      <w:pPr>
        <w:pStyle w:val="Brdtext"/>
      </w:pPr>
      <w:r w:rsidRPr="00403067">
        <w:t>Genom den nya lagen om elektronisk kommunikation införs sanktions</w:t>
      </w:r>
      <w:r w:rsidRPr="00403067">
        <w:softHyphen/>
        <w:t>avgifter för vissa överträdelser. Para</w:t>
      </w:r>
      <w:r w:rsidRPr="00403067">
        <w:softHyphen/>
        <w:t>graf</w:t>
      </w:r>
      <w:r w:rsidRPr="00403067">
        <w:softHyphen/>
        <w:t xml:space="preserve">en innebär att en sanktionsavgift bara kan </w:t>
      </w:r>
      <w:r>
        <w:t>tas ut</w:t>
      </w:r>
      <w:r w:rsidRPr="00403067">
        <w:t xml:space="preserve"> för överträdel</w:t>
      </w:r>
      <w:r w:rsidRPr="00403067">
        <w:softHyphen/>
        <w:t xml:space="preserve">ser som </w:t>
      </w:r>
      <w:r>
        <w:t xml:space="preserve">har </w:t>
      </w:r>
      <w:r w:rsidRPr="00403067">
        <w:t>skett efter det att den lagen har trätt i kraft. Övervägandena finns i avsnitt 27.2.</w:t>
      </w:r>
    </w:p>
    <w:p w14:paraId="6DA191F0" w14:textId="77777777" w:rsidR="00D85371" w:rsidRPr="006E1A8C" w:rsidRDefault="00D85371" w:rsidP="008A7E9A">
      <w:pPr>
        <w:pStyle w:val="Brdtextmedindrag"/>
      </w:pPr>
      <w:r>
        <w:t>Om en överträdelse har pågått både före och efter ikraftträdandet av den nya lagen om elektronisk kommunikation ska en sanktionsavgift avse endast tiden efter det att den nya lagen trädde i kraft.</w:t>
      </w:r>
    </w:p>
    <w:p w14:paraId="6A688824" w14:textId="77777777" w:rsidR="00D85371" w:rsidRPr="00403067" w:rsidRDefault="00D85371" w:rsidP="008A7E9A">
      <w:pPr>
        <w:pStyle w:val="Rubrik2"/>
      </w:pPr>
      <w:bookmarkStart w:id="1913" w:name="_Toc9841725"/>
      <w:bookmarkStart w:id="1914" w:name="_Toc9867602"/>
      <w:bookmarkStart w:id="1915" w:name="_Toc9867852"/>
      <w:bookmarkStart w:id="1916" w:name="_Toc9871269"/>
      <w:bookmarkStart w:id="1917" w:name="_Toc9958353"/>
      <w:bookmarkStart w:id="1918" w:name="_Toc9961914"/>
      <w:bookmarkStart w:id="1919" w:name="_Toc9962511"/>
      <w:bookmarkStart w:id="1920" w:name="_Toc17793476"/>
      <w:bookmarkStart w:id="1921" w:name="_Toc73006044"/>
      <w:bookmarkStart w:id="1922" w:name="_Toc86738830"/>
      <w:bookmarkStart w:id="1923" w:name="_Toc94597593"/>
      <w:bookmarkStart w:id="1924" w:name="_Toc96533436"/>
      <w:bookmarkEnd w:id="1909"/>
      <w:bookmarkEnd w:id="1910"/>
      <w:r w:rsidRPr="00403067">
        <w:t>Förslaget till lag om ändring i rättegångsbalken</w:t>
      </w:r>
      <w:bookmarkEnd w:id="1913"/>
      <w:bookmarkEnd w:id="1914"/>
      <w:bookmarkEnd w:id="1915"/>
      <w:bookmarkEnd w:id="1916"/>
      <w:bookmarkEnd w:id="1917"/>
      <w:bookmarkEnd w:id="1918"/>
      <w:bookmarkEnd w:id="1919"/>
      <w:bookmarkEnd w:id="1920"/>
      <w:bookmarkEnd w:id="1921"/>
      <w:bookmarkEnd w:id="1922"/>
      <w:bookmarkEnd w:id="1923"/>
      <w:bookmarkEnd w:id="1924"/>
    </w:p>
    <w:p w14:paraId="473BB2E8" w14:textId="77777777" w:rsidR="00D85371" w:rsidRPr="00403067" w:rsidRDefault="00D85371" w:rsidP="008A7E9A">
      <w:pPr>
        <w:pStyle w:val="Rubrik3utannumrering"/>
        <w:spacing w:before="0"/>
      </w:pPr>
      <w:bookmarkStart w:id="1925" w:name="_Toc73006045"/>
      <w:r w:rsidRPr="00403067">
        <w:t>27 kap. Om beslag och hemliga tvångsmedel</w:t>
      </w:r>
      <w:bookmarkEnd w:id="1925"/>
    </w:p>
    <w:p w14:paraId="584B425A" w14:textId="77777777" w:rsidR="00D85371" w:rsidRPr="00403067" w:rsidRDefault="00D85371" w:rsidP="008A7E9A">
      <w:pPr>
        <w:pStyle w:val="Rubrik4utannumrering"/>
        <w:spacing w:before="0"/>
      </w:pPr>
      <w:r w:rsidRPr="00403067">
        <w:t>Hemliga tvångsmedel</w:t>
      </w:r>
    </w:p>
    <w:p w14:paraId="5A3D48E4" w14:textId="77777777" w:rsidR="00D85371" w:rsidRPr="00403067" w:rsidRDefault="00D85371" w:rsidP="008A7E9A">
      <w:pPr>
        <w:pStyle w:val="Brdtext"/>
        <w:rPr>
          <w:sz w:val="18"/>
          <w:szCs w:val="19"/>
        </w:rPr>
      </w:pPr>
      <w:r w:rsidRPr="00403067">
        <w:rPr>
          <w:b/>
          <w:sz w:val="18"/>
          <w:szCs w:val="19"/>
        </w:rPr>
        <w:t>25 §</w:t>
      </w:r>
      <w:r w:rsidRPr="00403067">
        <w:rPr>
          <w:sz w:val="18"/>
          <w:szCs w:val="19"/>
        </w:rPr>
        <w:t>    När tillstånd till hemlig avlyssning av elektronisk kommunikation eller hemlig övervakning av elektronisk kommunikation har lämnats, får de tekniska hjälpmedel som behövs för åtgärden användas.</w:t>
      </w:r>
    </w:p>
    <w:p w14:paraId="7C2236A1" w14:textId="77777777" w:rsidR="00D85371" w:rsidRPr="00403067" w:rsidRDefault="00D85371" w:rsidP="008A7E9A">
      <w:pPr>
        <w:pStyle w:val="Brdtextmedindrag"/>
        <w:rPr>
          <w:sz w:val="18"/>
          <w:szCs w:val="19"/>
        </w:rPr>
      </w:pPr>
      <w:r w:rsidRPr="00403067">
        <w:rPr>
          <w:sz w:val="18"/>
          <w:szCs w:val="19"/>
        </w:rPr>
        <w:t xml:space="preserve">I </w:t>
      </w:r>
      <w:r w:rsidRPr="00403067">
        <w:rPr>
          <w:i/>
          <w:sz w:val="18"/>
          <w:szCs w:val="19"/>
        </w:rPr>
        <w:t>9 kap.</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finns bestämmelser om hemlig avlyssning av elektronisk kommunikation och hemlig övervakning av elektronisk kommunikation som gäller för den som driver verksamhet som avses i den lagen.</w:t>
      </w:r>
    </w:p>
    <w:p w14:paraId="4796BC98" w14:textId="77777777" w:rsidR="00D85371" w:rsidRPr="00403067" w:rsidRDefault="00D85371" w:rsidP="008A7E9A">
      <w:pPr>
        <w:pStyle w:val="Brdtext"/>
      </w:pPr>
    </w:p>
    <w:p w14:paraId="7CCDE1AA" w14:textId="77777777" w:rsidR="00D85371" w:rsidRPr="00403067" w:rsidRDefault="00D85371" w:rsidP="008A7E9A">
      <w:pPr>
        <w:pStyle w:val="Brdtext"/>
      </w:pPr>
      <w:r>
        <w:rPr>
          <w:i/>
        </w:rPr>
        <w:t>A</w:t>
      </w:r>
      <w:r w:rsidRPr="00403067">
        <w:rPr>
          <w:i/>
        </w:rPr>
        <w:t>ndra stycke</w:t>
      </w:r>
      <w:r>
        <w:rPr>
          <w:i/>
        </w:rPr>
        <w:t xml:space="preserve">t </w:t>
      </w:r>
      <w:r>
        <w:t>ä</w:t>
      </w:r>
      <w:r w:rsidRPr="00403067">
        <w:t>ndr</w:t>
      </w:r>
      <w:r>
        <w:t>as</w:t>
      </w:r>
      <w:r w:rsidRPr="00403067">
        <w:rPr>
          <w:i/>
        </w:rPr>
        <w:t xml:space="preserve"> </w:t>
      </w:r>
      <w:r>
        <w:rPr>
          <w:iCs/>
        </w:rPr>
        <w:t>till</w:t>
      </w:r>
      <w:r w:rsidRPr="00403067">
        <w:t xml:space="preserve"> följd av den nya lagen om elektro</w:t>
      </w:r>
      <w:r w:rsidRPr="00403067">
        <w:softHyphen/>
        <w:t>nisk kommuni</w:t>
      </w:r>
      <w:r>
        <w:softHyphen/>
      </w:r>
      <w:r w:rsidRPr="00403067">
        <w:t>ka</w:t>
      </w:r>
      <w:r>
        <w:softHyphen/>
      </w:r>
      <w:r w:rsidRPr="00403067">
        <w:t>tion. Övervägandena finns i avsnitt 26.</w:t>
      </w:r>
    </w:p>
    <w:p w14:paraId="01573DC8" w14:textId="77777777" w:rsidR="00D85371" w:rsidRPr="00403067" w:rsidRDefault="00D85371" w:rsidP="008A7E9A">
      <w:pPr>
        <w:pStyle w:val="Rubrik2"/>
      </w:pPr>
      <w:bookmarkStart w:id="1926" w:name="_Toc9841726"/>
      <w:bookmarkStart w:id="1927" w:name="_Toc9867603"/>
      <w:bookmarkStart w:id="1928" w:name="_Toc9867853"/>
      <w:bookmarkStart w:id="1929" w:name="_Toc9871270"/>
      <w:bookmarkStart w:id="1930" w:name="_Toc9958354"/>
      <w:bookmarkStart w:id="1931" w:name="_Toc9961915"/>
      <w:bookmarkStart w:id="1932" w:name="_Toc9962512"/>
      <w:bookmarkStart w:id="1933" w:name="_Toc17793477"/>
      <w:bookmarkStart w:id="1934" w:name="_Toc73006046"/>
      <w:bookmarkStart w:id="1935" w:name="_Toc86738831"/>
      <w:bookmarkStart w:id="1936" w:name="_Toc94597594"/>
      <w:bookmarkStart w:id="1937" w:name="_Toc96533437"/>
      <w:r w:rsidRPr="00403067">
        <w:lastRenderedPageBreak/>
        <w:t>Förslaget till lag om ändring i lagen (1960:729) om upphovsrätt till litterära och konstnärliga verk</w:t>
      </w:r>
      <w:bookmarkEnd w:id="1926"/>
      <w:bookmarkEnd w:id="1927"/>
      <w:bookmarkEnd w:id="1928"/>
      <w:bookmarkEnd w:id="1929"/>
      <w:bookmarkEnd w:id="1930"/>
      <w:bookmarkEnd w:id="1931"/>
      <w:bookmarkEnd w:id="1932"/>
      <w:bookmarkEnd w:id="1933"/>
      <w:bookmarkEnd w:id="1934"/>
      <w:bookmarkEnd w:id="1935"/>
      <w:bookmarkEnd w:id="1936"/>
      <w:bookmarkEnd w:id="1937"/>
    </w:p>
    <w:p w14:paraId="0AE9E16C" w14:textId="77777777" w:rsidR="00D85371" w:rsidRPr="00403067" w:rsidRDefault="00D85371" w:rsidP="00D85371">
      <w:pPr>
        <w:pStyle w:val="Rubrik3utannumrering"/>
        <w:spacing w:before="0"/>
      </w:pPr>
      <w:bookmarkStart w:id="1938" w:name="_Toc73006047"/>
      <w:r w:rsidRPr="00403067">
        <w:t>7 kap. Ansvar och ersättningsskyldighet m.m.</w:t>
      </w:r>
      <w:bookmarkEnd w:id="1938"/>
    </w:p>
    <w:p w14:paraId="4979B5D1" w14:textId="77777777" w:rsidR="00D85371" w:rsidRPr="00403067" w:rsidRDefault="00D85371" w:rsidP="00D85371">
      <w:pPr>
        <w:pStyle w:val="Brdtext"/>
        <w:rPr>
          <w:sz w:val="18"/>
          <w:szCs w:val="19"/>
        </w:rPr>
      </w:pPr>
      <w:r w:rsidRPr="00403067">
        <w:rPr>
          <w:b/>
          <w:sz w:val="18"/>
          <w:szCs w:val="19"/>
        </w:rPr>
        <w:t>53 f §</w:t>
      </w:r>
      <w:r w:rsidRPr="00403067">
        <w:rPr>
          <w:sz w:val="18"/>
          <w:szCs w:val="19"/>
        </w:rPr>
        <w:t>    Den som på grund av bestämmelserna i 53 c § andra stycket 2–5 har före</w:t>
      </w:r>
      <w:r w:rsidRPr="00403067">
        <w:rPr>
          <w:sz w:val="18"/>
          <w:szCs w:val="19"/>
        </w:rPr>
        <w:softHyphen/>
        <w:t>lagts att enligt första stycket samma paragraf lämna information har rätt till skälig ersättning för kostnader och besvär. Ersättningen ska betalas av den som har fram</w:t>
      </w:r>
      <w:r w:rsidRPr="00403067">
        <w:rPr>
          <w:sz w:val="18"/>
          <w:szCs w:val="19"/>
        </w:rPr>
        <w:softHyphen/>
        <w:t>ställt yrkandet om informationsföreläggande.</w:t>
      </w:r>
    </w:p>
    <w:p w14:paraId="5D40E023" w14:textId="77777777" w:rsidR="00D85371" w:rsidRPr="00403067" w:rsidRDefault="00D85371" w:rsidP="00D85371">
      <w:pPr>
        <w:pStyle w:val="Brdtextmedindrag"/>
      </w:pPr>
      <w:r w:rsidRPr="00403067">
        <w:rPr>
          <w:sz w:val="18"/>
          <w:szCs w:val="19"/>
        </w:rPr>
        <w:t xml:space="preserve">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sända en skriftlig under</w:t>
      </w:r>
      <w:r w:rsidRPr="00403067">
        <w:rPr>
          <w:sz w:val="18"/>
          <w:szCs w:val="19"/>
        </w:rPr>
        <w:softHyphen/>
        <w:t>rättelse om detta till den som uppgifterna gäller tidigast efter en månad och senast efter tre månader från det att informationen lämnades ut. Kostnaden för under</w:t>
      </w:r>
      <w:r w:rsidRPr="00403067">
        <w:rPr>
          <w:sz w:val="18"/>
          <w:szCs w:val="19"/>
        </w:rPr>
        <w:softHyphen/>
        <w:t>rättelsen ersätts enligt första stycket.</w:t>
      </w:r>
    </w:p>
    <w:p w14:paraId="1CE392B5" w14:textId="77777777" w:rsidR="00D85371" w:rsidRPr="00403067" w:rsidRDefault="00D85371" w:rsidP="00D85371">
      <w:pPr>
        <w:pStyle w:val="Brdtextmedindrag"/>
        <w:ind w:firstLine="0"/>
      </w:pPr>
    </w:p>
    <w:p w14:paraId="617FE41F" w14:textId="235B8CBB" w:rsidR="00D85371" w:rsidRPr="00403067" w:rsidRDefault="00D85371" w:rsidP="00D85371">
      <w:pPr>
        <w:pStyle w:val="Brdtext"/>
      </w:pPr>
      <w:bookmarkStart w:id="1939" w:name="_Hlk81384001"/>
      <w:r w:rsidRPr="00403067">
        <w:rPr>
          <w:i/>
        </w:rPr>
        <w:t xml:space="preserve">Andra stycket </w:t>
      </w:r>
      <w:r w:rsidRPr="00403067">
        <w:t>ändras till följd av den nya lagen om elektronisk kommuni</w:t>
      </w:r>
      <w:r w:rsidRPr="00403067">
        <w:softHyphen/>
        <w:t xml:space="preserve">kation. </w:t>
      </w:r>
      <w:bookmarkEnd w:id="1939"/>
      <w:r w:rsidRPr="00403067">
        <w:t>Detta innebär inte någon ändring i sak</w:t>
      </w:r>
      <w:r>
        <w:t>. Även om d</w:t>
      </w:r>
      <w:r w:rsidRPr="003D0243">
        <w:t>efinitionen av elektronisk kommunikationstjänst i den nya lagen om elektronisk kom</w:t>
      </w:r>
      <w:r>
        <w:softHyphen/>
      </w:r>
      <w:r w:rsidRPr="003D0243">
        <w:t>mu</w:t>
      </w:r>
      <w:r>
        <w:softHyphen/>
      </w:r>
      <w:r w:rsidRPr="003D0243">
        <w:t>ni</w:t>
      </w:r>
      <w:r>
        <w:softHyphen/>
      </w:r>
      <w:r w:rsidRPr="003D0243">
        <w:t>kation få</w:t>
      </w:r>
      <w:r>
        <w:t>r</w:t>
      </w:r>
      <w:r w:rsidRPr="003D0243">
        <w:t xml:space="preserve"> en något vidare innebörd</w:t>
      </w:r>
      <w:r>
        <w:t>, innebär det inte att underrättelse</w:t>
      </w:r>
      <w:r>
        <w:softHyphen/>
        <w:t>skyldigheten enligt förevarande paragraf utvidgas i samma utsträck</w:t>
      </w:r>
      <w:r>
        <w:softHyphen/>
        <w:t>ning. Underrättelse</w:t>
      </w:r>
      <w:r>
        <w:softHyphen/>
      </w:r>
      <w:r>
        <w:softHyphen/>
        <w:t xml:space="preserve">skyldigheten gäller </w:t>
      </w:r>
      <w:r w:rsidRPr="003D0243">
        <w:t xml:space="preserve">endast </w:t>
      </w:r>
      <w:r>
        <w:t>vid utlämnande av</w:t>
      </w:r>
      <w:r w:rsidRPr="003D0243">
        <w:t xml:space="preserve"> uppgifter som omfattas av tystnadsplikten</w:t>
      </w:r>
      <w:r>
        <w:t xml:space="preserve"> enligt den nya lagen om elektronisk kommu</w:t>
      </w:r>
      <w:r>
        <w:softHyphen/>
        <w:t>ni</w:t>
      </w:r>
      <w:r>
        <w:softHyphen/>
        <w:t xml:space="preserve">kation </w:t>
      </w:r>
      <w:r w:rsidRPr="003D0243">
        <w:t>(</w:t>
      </w:r>
      <w:r>
        <w:t xml:space="preserve">jfr </w:t>
      </w:r>
      <w:r w:rsidRPr="003D0243">
        <w:t xml:space="preserve">prop. 2008/09:67 </w:t>
      </w:r>
      <w:r w:rsidR="00EB24E6">
        <w:t>s. 1</w:t>
      </w:r>
      <w:r w:rsidRPr="003D0243">
        <w:t xml:space="preserve">69). </w:t>
      </w:r>
      <w:r w:rsidRPr="00403067">
        <w:t>Övervägandena finns i avsnitt 26.</w:t>
      </w:r>
    </w:p>
    <w:p w14:paraId="025F6636" w14:textId="77777777" w:rsidR="00D85371" w:rsidRPr="00403067" w:rsidRDefault="00D85371" w:rsidP="00D85371">
      <w:pPr>
        <w:pStyle w:val="Rubrik2"/>
      </w:pPr>
      <w:bookmarkStart w:id="1940" w:name="_Toc9841727"/>
      <w:bookmarkStart w:id="1941" w:name="_Toc9867604"/>
      <w:bookmarkStart w:id="1942" w:name="_Toc9867854"/>
      <w:bookmarkStart w:id="1943" w:name="_Toc9871271"/>
      <w:bookmarkStart w:id="1944" w:name="_Toc9958355"/>
      <w:bookmarkStart w:id="1945" w:name="_Toc9961916"/>
      <w:bookmarkStart w:id="1946" w:name="_Toc9962513"/>
      <w:bookmarkStart w:id="1947" w:name="_Toc17793478"/>
      <w:bookmarkStart w:id="1948" w:name="_Toc73006048"/>
      <w:bookmarkStart w:id="1949" w:name="_Toc86738832"/>
      <w:bookmarkStart w:id="1950" w:name="_Toc94597595"/>
      <w:bookmarkStart w:id="1951" w:name="_Toc96533438"/>
      <w:r w:rsidRPr="00403067">
        <w:t>Förslaget till lag om ändring i patentlagen (1967:837)</w:t>
      </w:r>
      <w:bookmarkEnd w:id="1940"/>
      <w:bookmarkEnd w:id="1941"/>
      <w:bookmarkEnd w:id="1942"/>
      <w:bookmarkEnd w:id="1943"/>
      <w:bookmarkEnd w:id="1944"/>
      <w:bookmarkEnd w:id="1945"/>
      <w:bookmarkEnd w:id="1946"/>
      <w:bookmarkEnd w:id="1947"/>
      <w:bookmarkEnd w:id="1948"/>
      <w:bookmarkEnd w:id="1949"/>
      <w:bookmarkEnd w:id="1950"/>
      <w:bookmarkEnd w:id="1951"/>
    </w:p>
    <w:p w14:paraId="20E0DD24" w14:textId="77777777" w:rsidR="00D85371" w:rsidRPr="00403067" w:rsidRDefault="00D85371" w:rsidP="00D85371">
      <w:pPr>
        <w:pStyle w:val="Rubrik3utannumrering"/>
        <w:spacing w:before="0"/>
      </w:pPr>
      <w:bookmarkStart w:id="1952" w:name="_Toc73006049"/>
      <w:r w:rsidRPr="00403067">
        <w:t>9 kap. Ansvar och ersättningsskyldighet m.m.</w:t>
      </w:r>
      <w:bookmarkEnd w:id="1952"/>
    </w:p>
    <w:p w14:paraId="6D907868" w14:textId="77777777" w:rsidR="00D85371" w:rsidRPr="00403067" w:rsidRDefault="00D85371" w:rsidP="00D85371">
      <w:pPr>
        <w:pStyle w:val="Brdtext"/>
        <w:rPr>
          <w:sz w:val="18"/>
          <w:szCs w:val="19"/>
        </w:rPr>
      </w:pPr>
      <w:r w:rsidRPr="00403067">
        <w:rPr>
          <w:b/>
          <w:sz w:val="18"/>
          <w:szCs w:val="19"/>
        </w:rPr>
        <w:t>57 f §    </w:t>
      </w:r>
      <w:r w:rsidRPr="00403067">
        <w:rPr>
          <w:sz w:val="18"/>
          <w:szCs w:val="19"/>
        </w:rPr>
        <w:t>Den som på grund av bestämmelserna i 57 c § andra stycket 2–5 har före</w:t>
      </w:r>
      <w:r w:rsidRPr="00403067">
        <w:rPr>
          <w:sz w:val="18"/>
          <w:szCs w:val="19"/>
        </w:rPr>
        <w:softHyphen/>
        <w:t>lagts att enligt första stycket samma paragraf lämna information har rätt till skälig ersättning för kostnader och besvär. Ersättningen ska betalas av den som har fram</w:t>
      </w:r>
      <w:r w:rsidRPr="00403067">
        <w:rPr>
          <w:sz w:val="18"/>
          <w:szCs w:val="19"/>
        </w:rPr>
        <w:softHyphen/>
        <w:t>ställt yrkandet om informationsföreläggande.</w:t>
      </w:r>
    </w:p>
    <w:p w14:paraId="5A6825D1" w14:textId="77777777" w:rsidR="00D85371" w:rsidRPr="00403067" w:rsidRDefault="00D85371" w:rsidP="00D85371">
      <w:pPr>
        <w:pStyle w:val="Brdtextmedindrag"/>
        <w:rPr>
          <w:sz w:val="18"/>
          <w:szCs w:val="19"/>
        </w:rPr>
      </w:pPr>
      <w:r w:rsidRPr="00403067">
        <w:rPr>
          <w:sz w:val="18"/>
          <w:szCs w:val="19"/>
        </w:rPr>
        <w:t xml:space="preserve">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sända en skriftlig under</w:t>
      </w:r>
      <w:r w:rsidRPr="00403067">
        <w:rPr>
          <w:sz w:val="18"/>
          <w:szCs w:val="19"/>
        </w:rPr>
        <w:softHyphen/>
        <w:t>rättelse om detta till den som uppgifterna gäller tidigast efter en månad och senast efter tre månader från det att informationen lämnades ut. Kostnaden för under</w:t>
      </w:r>
      <w:r w:rsidRPr="00403067">
        <w:rPr>
          <w:sz w:val="18"/>
          <w:szCs w:val="19"/>
        </w:rPr>
        <w:softHyphen/>
        <w:t>rättelsen ersätts enligt första stycket.</w:t>
      </w:r>
    </w:p>
    <w:p w14:paraId="687F9C77" w14:textId="77777777" w:rsidR="00D85371" w:rsidRPr="00EB0813" w:rsidRDefault="00D85371" w:rsidP="00D85371">
      <w:pPr>
        <w:pStyle w:val="Brdtextmedindrag"/>
        <w:ind w:firstLine="0"/>
        <w:rPr>
          <w:szCs w:val="21"/>
        </w:rPr>
      </w:pPr>
    </w:p>
    <w:p w14:paraId="02A25D65" w14:textId="77777777" w:rsidR="00D85371" w:rsidRPr="00403067" w:rsidRDefault="00D85371" w:rsidP="00D85371">
      <w:pPr>
        <w:pStyle w:val="Brdtext"/>
      </w:pPr>
      <w:r w:rsidRPr="00403067">
        <w:rPr>
          <w:i/>
        </w:rPr>
        <w:t xml:space="preserve">Andra stycket </w:t>
      </w:r>
      <w:r w:rsidRPr="00403067">
        <w:t xml:space="preserve">ändras </w:t>
      </w:r>
      <w:r>
        <w:t>på motsvarande sätt som 53 f § lagen (1960:729) om upphovsrätt till litterära och konstnärliga verk, se författnings</w:t>
      </w:r>
      <w:r>
        <w:softHyphen/>
        <w:t>kom</w:t>
      </w:r>
      <w:r>
        <w:softHyphen/>
        <w:t>men</w:t>
      </w:r>
      <w:r>
        <w:softHyphen/>
        <w:t xml:space="preserve">taren till den paragrafen (avsnitt 29.4). </w:t>
      </w:r>
      <w:r w:rsidRPr="00403067">
        <w:t>Övervägandena finns i avsnitt 26.</w:t>
      </w:r>
    </w:p>
    <w:p w14:paraId="29E5AF34" w14:textId="77777777" w:rsidR="00D85371" w:rsidRPr="00403067" w:rsidRDefault="00D85371" w:rsidP="00D85371">
      <w:pPr>
        <w:pStyle w:val="Rubrik2"/>
      </w:pPr>
      <w:bookmarkStart w:id="1953" w:name="_Toc9841728"/>
      <w:bookmarkStart w:id="1954" w:name="_Toc9867605"/>
      <w:bookmarkStart w:id="1955" w:name="_Toc9867855"/>
      <w:bookmarkStart w:id="1956" w:name="_Toc9871272"/>
      <w:bookmarkStart w:id="1957" w:name="_Toc9958356"/>
      <w:bookmarkStart w:id="1958" w:name="_Toc9961917"/>
      <w:bookmarkStart w:id="1959" w:name="_Toc9962514"/>
      <w:bookmarkStart w:id="1960" w:name="_Toc17793479"/>
      <w:bookmarkStart w:id="1961" w:name="_Toc73006050"/>
      <w:bookmarkStart w:id="1962" w:name="_Toc86738833"/>
      <w:bookmarkStart w:id="1963" w:name="_Toc94597596"/>
      <w:bookmarkStart w:id="1964" w:name="_Toc96533439"/>
      <w:r w:rsidRPr="00403067">
        <w:lastRenderedPageBreak/>
        <w:t>Förslaget till lag om ändring i mönsterskyddslagen (1970:485)</w:t>
      </w:r>
      <w:bookmarkEnd w:id="1953"/>
      <w:bookmarkEnd w:id="1954"/>
      <w:bookmarkEnd w:id="1955"/>
      <w:bookmarkEnd w:id="1956"/>
      <w:bookmarkEnd w:id="1957"/>
      <w:bookmarkEnd w:id="1958"/>
      <w:bookmarkEnd w:id="1959"/>
      <w:bookmarkEnd w:id="1960"/>
      <w:bookmarkEnd w:id="1961"/>
      <w:bookmarkEnd w:id="1962"/>
      <w:bookmarkEnd w:id="1963"/>
      <w:bookmarkEnd w:id="1964"/>
    </w:p>
    <w:p w14:paraId="6B7F2A9E" w14:textId="77777777" w:rsidR="00D85371" w:rsidRPr="00403067" w:rsidRDefault="00D85371" w:rsidP="00D85371">
      <w:pPr>
        <w:pStyle w:val="Rubrik4utannumrering"/>
        <w:spacing w:before="0"/>
      </w:pPr>
      <w:r w:rsidRPr="00403067">
        <w:t>Ansvar och ersättningsskyldighet m.m.</w:t>
      </w:r>
    </w:p>
    <w:p w14:paraId="0892E03F" w14:textId="77777777" w:rsidR="00D85371" w:rsidRPr="00403067" w:rsidRDefault="00D85371" w:rsidP="00D85371">
      <w:pPr>
        <w:pStyle w:val="Brdtext"/>
        <w:rPr>
          <w:sz w:val="18"/>
          <w:szCs w:val="19"/>
        </w:rPr>
      </w:pPr>
      <w:r w:rsidRPr="00403067">
        <w:rPr>
          <w:b/>
          <w:sz w:val="18"/>
          <w:szCs w:val="19"/>
        </w:rPr>
        <w:t>35 f §    </w:t>
      </w:r>
      <w:r w:rsidRPr="00403067">
        <w:rPr>
          <w:sz w:val="18"/>
          <w:szCs w:val="19"/>
        </w:rPr>
        <w:t>Den som på grund av bestämmelserna i 35 c § andra stycket 2–5 har före</w:t>
      </w:r>
      <w:r w:rsidRPr="00403067">
        <w:rPr>
          <w:sz w:val="18"/>
          <w:szCs w:val="19"/>
        </w:rPr>
        <w:softHyphen/>
        <w:t>lagts att enligt första stycket samma paragraf lämna information har rätt till skälig ersättning för kostnader och besvär. Ersättningen ska betalas av den som har fram</w:t>
      </w:r>
      <w:r w:rsidRPr="00403067">
        <w:rPr>
          <w:sz w:val="18"/>
          <w:szCs w:val="19"/>
        </w:rPr>
        <w:softHyphen/>
        <w:t>ställt yrkandet om informationsföreläggande.</w:t>
      </w:r>
    </w:p>
    <w:p w14:paraId="05B17348" w14:textId="77777777" w:rsidR="00D85371" w:rsidRPr="00403067" w:rsidRDefault="00D85371" w:rsidP="00D85371">
      <w:pPr>
        <w:pStyle w:val="Brdtextmedindrag"/>
      </w:pPr>
      <w:r w:rsidRPr="00403067">
        <w:rPr>
          <w:sz w:val="18"/>
          <w:szCs w:val="19"/>
        </w:rPr>
        <w:t xml:space="preserve">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sända en skriftlig under</w:t>
      </w:r>
      <w:r w:rsidRPr="00403067">
        <w:rPr>
          <w:sz w:val="18"/>
          <w:szCs w:val="19"/>
        </w:rPr>
        <w:softHyphen/>
        <w:t>rättelse om detta till den som uppgifterna gäller tidigast efter en månad och senast efter tre månader från det att informationen lämnades ut. Kostnaden för under</w:t>
      </w:r>
      <w:r w:rsidRPr="00403067">
        <w:rPr>
          <w:sz w:val="18"/>
          <w:szCs w:val="19"/>
        </w:rPr>
        <w:softHyphen/>
        <w:t>rättelsen ersätts enligt första stycket.</w:t>
      </w:r>
    </w:p>
    <w:p w14:paraId="03A052F3" w14:textId="77777777" w:rsidR="00D85371" w:rsidRPr="00403067" w:rsidRDefault="00D85371" w:rsidP="00D85371">
      <w:pPr>
        <w:pStyle w:val="Brdtextmedindrag"/>
        <w:ind w:firstLine="0"/>
      </w:pPr>
    </w:p>
    <w:p w14:paraId="389AD3D3" w14:textId="77777777" w:rsidR="00D85371" w:rsidRPr="00403067" w:rsidRDefault="00D85371" w:rsidP="00D85371">
      <w:pPr>
        <w:pStyle w:val="Brdtext"/>
      </w:pPr>
      <w:r w:rsidRPr="00403067">
        <w:rPr>
          <w:i/>
        </w:rPr>
        <w:t xml:space="preserve">Andra stycket </w:t>
      </w:r>
      <w:r w:rsidRPr="00403067">
        <w:t xml:space="preserve">ändras </w:t>
      </w:r>
      <w:r>
        <w:t>på motsvarande sätt som 53 f § lagen (1960:729) om upphovsrätt till litterära och konstnärliga verk, se författnings</w:t>
      </w:r>
      <w:r>
        <w:softHyphen/>
        <w:t>kommenta</w:t>
      </w:r>
      <w:r>
        <w:softHyphen/>
        <w:t>ren till den paragrafen (avsnitt 29.4).</w:t>
      </w:r>
      <w:r w:rsidRPr="00403067">
        <w:t xml:space="preserve"> Övervägandena finns i avsnitt 26.</w:t>
      </w:r>
    </w:p>
    <w:p w14:paraId="26BD0B30" w14:textId="77777777" w:rsidR="00D85371" w:rsidRPr="00403067" w:rsidRDefault="00D85371" w:rsidP="00D85371">
      <w:pPr>
        <w:pStyle w:val="Rubrik2"/>
      </w:pPr>
      <w:bookmarkStart w:id="1965" w:name="_Toc9841729"/>
      <w:bookmarkStart w:id="1966" w:name="_Toc9867606"/>
      <w:bookmarkStart w:id="1967" w:name="_Toc9867856"/>
      <w:bookmarkStart w:id="1968" w:name="_Toc9871273"/>
      <w:bookmarkStart w:id="1969" w:name="_Toc9958357"/>
      <w:bookmarkStart w:id="1970" w:name="_Toc9961918"/>
      <w:bookmarkStart w:id="1971" w:name="_Toc9962515"/>
      <w:bookmarkStart w:id="1972" w:name="_Toc17793480"/>
      <w:bookmarkStart w:id="1973" w:name="_Toc73006051"/>
      <w:bookmarkStart w:id="1974" w:name="_Toc86738834"/>
      <w:bookmarkStart w:id="1975" w:name="_Toc94597597"/>
      <w:bookmarkStart w:id="1976" w:name="_Toc96533440"/>
      <w:r w:rsidRPr="00403067">
        <w:t>Förslaget till lag om ändring i lagen (1971:289) om allmänna förvaltningsdomstolar</w:t>
      </w:r>
      <w:bookmarkEnd w:id="1965"/>
      <w:bookmarkEnd w:id="1966"/>
      <w:bookmarkEnd w:id="1967"/>
      <w:bookmarkEnd w:id="1968"/>
      <w:bookmarkEnd w:id="1969"/>
      <w:bookmarkEnd w:id="1970"/>
      <w:bookmarkEnd w:id="1971"/>
      <w:bookmarkEnd w:id="1972"/>
      <w:bookmarkEnd w:id="1973"/>
      <w:bookmarkEnd w:id="1974"/>
      <w:bookmarkEnd w:id="1975"/>
      <w:bookmarkEnd w:id="1976"/>
    </w:p>
    <w:p w14:paraId="3D62F97E" w14:textId="77777777" w:rsidR="00D85371" w:rsidRPr="00403067" w:rsidRDefault="00D85371" w:rsidP="00D85371">
      <w:pPr>
        <w:pStyle w:val="Rubrik4utannumrering"/>
        <w:spacing w:before="0"/>
      </w:pPr>
      <w:r w:rsidRPr="00403067">
        <w:t>Kammarrätterna</w:t>
      </w:r>
    </w:p>
    <w:p w14:paraId="190A3470" w14:textId="77777777" w:rsidR="00D85371" w:rsidRPr="00403067" w:rsidRDefault="00D85371" w:rsidP="00D85371">
      <w:pPr>
        <w:pStyle w:val="Brdtext"/>
        <w:rPr>
          <w:sz w:val="18"/>
          <w:szCs w:val="19"/>
        </w:rPr>
      </w:pPr>
      <w:r w:rsidRPr="00403067">
        <w:rPr>
          <w:b/>
          <w:sz w:val="18"/>
          <w:szCs w:val="19"/>
        </w:rPr>
        <w:t>11 §    </w:t>
      </w:r>
      <w:r w:rsidRPr="00403067">
        <w:rPr>
          <w:sz w:val="18"/>
          <w:szCs w:val="19"/>
        </w:rPr>
        <w:t>En kammarrätt får vara indelad i avdelningar. Chef för en avdelning är pre</w:t>
      </w:r>
      <w:r w:rsidRPr="00403067">
        <w:rPr>
          <w:sz w:val="18"/>
          <w:szCs w:val="19"/>
        </w:rPr>
        <w:softHyphen/>
        <w:t>sidenten eller en lagman.</w:t>
      </w:r>
    </w:p>
    <w:p w14:paraId="378A621D" w14:textId="77777777" w:rsidR="00D85371" w:rsidRPr="00403067" w:rsidRDefault="00D85371" w:rsidP="00D85371">
      <w:pPr>
        <w:pStyle w:val="Brdtextmedindrag"/>
        <w:rPr>
          <w:sz w:val="18"/>
          <w:szCs w:val="19"/>
        </w:rPr>
      </w:pPr>
      <w:r w:rsidRPr="00403067">
        <w:rPr>
          <w:sz w:val="18"/>
          <w:szCs w:val="19"/>
        </w:rPr>
        <w:t xml:space="preserve">Bestämmelser om särskild sammansättning av kammarrätten vid behandling av vissa mål finns i fastighetstaxeringslagen (1979:1152), lagen (2010:1882) om åldersgränser för film som ska visas offentligt </w:t>
      </w:r>
      <w:r w:rsidRPr="00403067">
        <w:rPr>
          <w:i/>
          <w:iCs/>
          <w:sz w:val="18"/>
          <w:szCs w:val="19"/>
        </w:rPr>
        <w:t>och lagen (202</w:t>
      </w:r>
      <w:r>
        <w:rPr>
          <w:i/>
          <w:iCs/>
          <w:sz w:val="18"/>
          <w:szCs w:val="19"/>
        </w:rPr>
        <w:t>2</w:t>
      </w:r>
      <w:r w:rsidRPr="00403067">
        <w:rPr>
          <w:i/>
          <w:iCs/>
          <w:sz w:val="18"/>
          <w:szCs w:val="19"/>
        </w:rPr>
        <w:t>:000) om elek</w:t>
      </w:r>
      <w:r w:rsidRPr="00403067">
        <w:rPr>
          <w:i/>
          <w:iCs/>
          <w:sz w:val="18"/>
          <w:szCs w:val="19"/>
        </w:rPr>
        <w:softHyphen/>
        <w:t>tronisk kommunikation</w:t>
      </w:r>
      <w:r w:rsidRPr="00403067">
        <w:rPr>
          <w:sz w:val="18"/>
          <w:szCs w:val="19"/>
        </w:rPr>
        <w:t>. Bestämmelser om särskild sammansättning vid behandling av mål om laglighetsprövning enligt 13 kap. kommunallagen (2017:725) finns i 13 a §.</w:t>
      </w:r>
    </w:p>
    <w:p w14:paraId="52E2B991" w14:textId="77777777" w:rsidR="00D85371" w:rsidRPr="00403067" w:rsidRDefault="00D85371" w:rsidP="00D85371">
      <w:pPr>
        <w:pStyle w:val="Brdtext"/>
      </w:pPr>
    </w:p>
    <w:p w14:paraId="5EF5D102" w14:textId="77777777" w:rsidR="00D85371" w:rsidRPr="00403067" w:rsidRDefault="00D85371" w:rsidP="00D85371">
      <w:pPr>
        <w:pStyle w:val="Brdtext"/>
      </w:pPr>
      <w:r w:rsidRPr="00403067">
        <w:rPr>
          <w:i/>
        </w:rPr>
        <w:t xml:space="preserve">Andra stycket </w:t>
      </w:r>
      <w:r w:rsidRPr="00403067">
        <w:t>ändras till följd av den nya lagen om elektronisk kommuni</w:t>
      </w:r>
      <w:r w:rsidRPr="00403067">
        <w:softHyphen/>
        <w:t>kation. Övervägandena finns i avsnitt 26.</w:t>
      </w:r>
    </w:p>
    <w:p w14:paraId="176011B2" w14:textId="77777777" w:rsidR="00D85371" w:rsidRPr="00403067" w:rsidRDefault="00D85371" w:rsidP="00D85371">
      <w:pPr>
        <w:pStyle w:val="Brdtextmedindrag"/>
        <w:ind w:firstLine="0"/>
      </w:pPr>
    </w:p>
    <w:p w14:paraId="5B939694" w14:textId="77777777" w:rsidR="00D85371" w:rsidRPr="00403067" w:rsidRDefault="00D85371" w:rsidP="00D85371">
      <w:pPr>
        <w:pStyle w:val="Brdtext"/>
        <w:rPr>
          <w:sz w:val="18"/>
          <w:szCs w:val="18"/>
        </w:rPr>
      </w:pPr>
      <w:r w:rsidRPr="00403067">
        <w:rPr>
          <w:b/>
          <w:sz w:val="18"/>
          <w:szCs w:val="18"/>
        </w:rPr>
        <w:t>12 §</w:t>
      </w:r>
      <w:r w:rsidRPr="00403067">
        <w:rPr>
          <w:sz w:val="18"/>
          <w:szCs w:val="18"/>
        </w:rPr>
        <w:t>    En kammarrätt är domför med tre lagfarna ledamöter. Fler än fyra lagfarna ledamöter får inte ingå i rätten.</w:t>
      </w:r>
    </w:p>
    <w:p w14:paraId="48049F74" w14:textId="77777777" w:rsidR="00D85371" w:rsidRPr="00403067" w:rsidRDefault="00D85371" w:rsidP="00D85371">
      <w:pPr>
        <w:pStyle w:val="Brdtextmedindrag"/>
        <w:rPr>
          <w:sz w:val="18"/>
          <w:szCs w:val="18"/>
        </w:rPr>
      </w:pPr>
      <w:r w:rsidRPr="00403067">
        <w:rPr>
          <w:sz w:val="18"/>
          <w:szCs w:val="18"/>
        </w:rPr>
        <w:t>När det är särskilt föreskrivet att nämndemän ska ingå i rätten är en kammarrätt domför med tre lagfarna ledamöter och två nämndemän. Fler än fyra lagfarna leda</w:t>
      </w:r>
      <w:r w:rsidRPr="00403067">
        <w:rPr>
          <w:sz w:val="18"/>
          <w:szCs w:val="18"/>
        </w:rPr>
        <w:softHyphen/>
        <w:t>möter och tre nämndemän får inte ingå i rätten.</w:t>
      </w:r>
    </w:p>
    <w:p w14:paraId="7466105C" w14:textId="77777777" w:rsidR="00D85371" w:rsidRPr="00403067" w:rsidRDefault="00D85371" w:rsidP="00D85371">
      <w:pPr>
        <w:pStyle w:val="Brdtextmedindrag"/>
        <w:rPr>
          <w:sz w:val="18"/>
          <w:szCs w:val="18"/>
        </w:rPr>
      </w:pPr>
      <w:r w:rsidRPr="00403067">
        <w:rPr>
          <w:sz w:val="18"/>
          <w:szCs w:val="18"/>
        </w:rPr>
        <w:t>Om en av de lagfarna ledamöterna eller en av nämndemännen får förhinder se</w:t>
      </w:r>
      <w:r w:rsidRPr="00403067">
        <w:rPr>
          <w:sz w:val="18"/>
          <w:szCs w:val="18"/>
        </w:rPr>
        <w:softHyphen/>
        <w:t>dan handläggningen har påbörjats, är rätten ändå domför.</w:t>
      </w:r>
    </w:p>
    <w:p w14:paraId="0A8E96DB" w14:textId="77777777" w:rsidR="00D85371" w:rsidRPr="00403067" w:rsidRDefault="00D85371" w:rsidP="00D85371">
      <w:pPr>
        <w:pStyle w:val="Brdtextmedindrag"/>
        <w:rPr>
          <w:sz w:val="18"/>
          <w:szCs w:val="18"/>
        </w:rPr>
      </w:pPr>
      <w:r w:rsidRPr="00403067">
        <w:rPr>
          <w:sz w:val="18"/>
          <w:szCs w:val="18"/>
        </w:rPr>
        <w:t>En kammarrätt är domför utan nämndemän</w:t>
      </w:r>
    </w:p>
    <w:p w14:paraId="1B3E05BC" w14:textId="77777777" w:rsidR="00D85371" w:rsidRPr="00403067" w:rsidRDefault="00D85371" w:rsidP="00D85371">
      <w:pPr>
        <w:pStyle w:val="Brdtextmedindrag"/>
        <w:rPr>
          <w:sz w:val="18"/>
          <w:szCs w:val="18"/>
        </w:rPr>
      </w:pPr>
      <w:r w:rsidRPr="00403067">
        <w:rPr>
          <w:sz w:val="18"/>
          <w:szCs w:val="18"/>
        </w:rPr>
        <w:t>1. vid prövning av överklagande av beslut som inte innebär att målet avgörs,</w:t>
      </w:r>
    </w:p>
    <w:p w14:paraId="356EBD49" w14:textId="77777777" w:rsidR="00D85371" w:rsidRPr="00403067" w:rsidRDefault="00D85371" w:rsidP="00D85371">
      <w:pPr>
        <w:pStyle w:val="Brdtextmedindrag"/>
        <w:rPr>
          <w:sz w:val="18"/>
          <w:szCs w:val="18"/>
        </w:rPr>
      </w:pPr>
      <w:r w:rsidRPr="00403067">
        <w:rPr>
          <w:sz w:val="18"/>
          <w:szCs w:val="18"/>
        </w:rPr>
        <w:t>2. vid förordnande om saken i avvaktan på målets avgörande och vid annan åt</w:t>
      </w:r>
      <w:r w:rsidRPr="00403067">
        <w:rPr>
          <w:sz w:val="18"/>
          <w:szCs w:val="18"/>
        </w:rPr>
        <w:softHyphen/>
        <w:t>gärd som endast avser målets beredande, och</w:t>
      </w:r>
    </w:p>
    <w:p w14:paraId="74607800" w14:textId="77777777" w:rsidR="00D85371" w:rsidRPr="00403067" w:rsidRDefault="00D85371" w:rsidP="00D85371">
      <w:pPr>
        <w:pStyle w:val="Brdtextmedindrag"/>
        <w:rPr>
          <w:sz w:val="18"/>
          <w:szCs w:val="18"/>
        </w:rPr>
      </w:pPr>
      <w:r w:rsidRPr="00403067">
        <w:rPr>
          <w:sz w:val="18"/>
          <w:szCs w:val="18"/>
        </w:rPr>
        <w:t>3. vid beslut genom vilket domstolen skiljer sig från målet utan att detta har prö</w:t>
      </w:r>
      <w:r w:rsidRPr="00403067">
        <w:rPr>
          <w:sz w:val="18"/>
          <w:szCs w:val="18"/>
        </w:rPr>
        <w:softHyphen/>
        <w:t>vats i sak.</w:t>
      </w:r>
    </w:p>
    <w:p w14:paraId="33E89A14" w14:textId="77777777" w:rsidR="00D85371" w:rsidRPr="00403067" w:rsidRDefault="00D85371" w:rsidP="00D85371">
      <w:pPr>
        <w:pStyle w:val="Brdtextmedindrag"/>
        <w:rPr>
          <w:sz w:val="18"/>
          <w:szCs w:val="18"/>
        </w:rPr>
      </w:pPr>
      <w:r w:rsidRPr="00403067">
        <w:rPr>
          <w:sz w:val="18"/>
          <w:szCs w:val="18"/>
        </w:rPr>
        <w:t>Om ett mål som avses i andra stycket handläggs gemensamt med ett annat mål, får nämndemän delta vid handläggningen även av det senare målet.</w:t>
      </w:r>
    </w:p>
    <w:p w14:paraId="7D6BB153" w14:textId="77777777" w:rsidR="00D85371" w:rsidRPr="00403067" w:rsidRDefault="00D85371" w:rsidP="00D85371">
      <w:pPr>
        <w:pStyle w:val="Brdtextmedindrag"/>
        <w:rPr>
          <w:sz w:val="18"/>
          <w:szCs w:val="18"/>
        </w:rPr>
      </w:pPr>
      <w:r w:rsidRPr="00403067">
        <w:rPr>
          <w:sz w:val="18"/>
          <w:szCs w:val="18"/>
        </w:rPr>
        <w:t>Bestämmelser om domförhet vid behandling av vissa mål finns i fastighetstaxe</w:t>
      </w:r>
      <w:r w:rsidRPr="00403067">
        <w:rPr>
          <w:sz w:val="18"/>
          <w:szCs w:val="18"/>
        </w:rPr>
        <w:softHyphen/>
        <w:t>ringslagen (1979:1152), la</w:t>
      </w:r>
      <w:r w:rsidRPr="00403067">
        <w:rPr>
          <w:sz w:val="18"/>
          <w:szCs w:val="18"/>
        </w:rPr>
        <w:softHyphen/>
        <w:t xml:space="preserve">gen (2010:1882) om åldersgränser för film som ska visas offentligt </w:t>
      </w:r>
      <w:r w:rsidRPr="00403067">
        <w:rPr>
          <w:i/>
          <w:iCs/>
          <w:sz w:val="18"/>
          <w:szCs w:val="18"/>
        </w:rPr>
        <w:t>och lagen (202</w:t>
      </w:r>
      <w:r>
        <w:rPr>
          <w:i/>
          <w:iCs/>
          <w:sz w:val="18"/>
          <w:szCs w:val="18"/>
        </w:rPr>
        <w:t>2</w:t>
      </w:r>
      <w:r w:rsidRPr="00403067">
        <w:rPr>
          <w:i/>
          <w:iCs/>
          <w:sz w:val="18"/>
          <w:szCs w:val="18"/>
        </w:rPr>
        <w:t>:000) om elektronisk kommunikation</w:t>
      </w:r>
      <w:r w:rsidRPr="00403067">
        <w:rPr>
          <w:sz w:val="18"/>
          <w:szCs w:val="18"/>
        </w:rPr>
        <w:t>. Bestäm</w:t>
      </w:r>
      <w:r w:rsidRPr="00403067">
        <w:rPr>
          <w:sz w:val="18"/>
          <w:szCs w:val="18"/>
        </w:rPr>
        <w:softHyphen/>
        <w:t>mel</w:t>
      </w:r>
      <w:r w:rsidRPr="00403067">
        <w:rPr>
          <w:sz w:val="18"/>
          <w:szCs w:val="18"/>
        </w:rPr>
        <w:softHyphen/>
      </w:r>
      <w:r w:rsidRPr="00403067">
        <w:rPr>
          <w:sz w:val="18"/>
          <w:szCs w:val="18"/>
        </w:rPr>
        <w:lastRenderedPageBreak/>
        <w:t>ser om domförhet vid behandling av mål om laglighetsprövning enligt 13 kap. kom</w:t>
      </w:r>
      <w:r w:rsidRPr="00403067">
        <w:rPr>
          <w:sz w:val="18"/>
          <w:szCs w:val="18"/>
        </w:rPr>
        <w:softHyphen/>
        <w:t>munallagen (2017:725) finns i 13 a §.</w:t>
      </w:r>
    </w:p>
    <w:p w14:paraId="277EC8F8" w14:textId="77777777" w:rsidR="00D85371" w:rsidRPr="00403067" w:rsidRDefault="00D85371" w:rsidP="00D85371">
      <w:pPr>
        <w:pStyle w:val="Brdtextmedindrag"/>
        <w:rPr>
          <w:sz w:val="18"/>
          <w:szCs w:val="18"/>
        </w:rPr>
      </w:pPr>
      <w:r w:rsidRPr="00403067">
        <w:rPr>
          <w:sz w:val="18"/>
          <w:szCs w:val="18"/>
        </w:rPr>
        <w:t>Vid behandling av frågor om prövningstillstånd är kammarrätten domför med två lagfarna ledamöter, om de är ense om slutet. Detsamma gäller vid behandling av andra frågor i mål där prövningstillstånd krävs för prövning av ett överklagande, om frågorna behandlas före eller i samband med frågan om prövningstillstånd. Ett prövningstillstånd som inte är begränsat enligt 34 a § tredje stycket förvaltnings</w:t>
      </w:r>
      <w:r w:rsidRPr="00403067">
        <w:rPr>
          <w:sz w:val="18"/>
          <w:szCs w:val="18"/>
        </w:rPr>
        <w:softHyphen/>
        <w:t>processlagen (1971:291) får meddelas av en lagfaren ledamot, om frågan är enkel.</w:t>
      </w:r>
    </w:p>
    <w:p w14:paraId="45F0A9D6" w14:textId="77777777" w:rsidR="00D85371" w:rsidRPr="00403067" w:rsidRDefault="00D85371" w:rsidP="00D85371">
      <w:pPr>
        <w:pStyle w:val="Brdtextmedindrag"/>
        <w:rPr>
          <w:sz w:val="18"/>
          <w:szCs w:val="18"/>
        </w:rPr>
      </w:pPr>
      <w:r w:rsidRPr="00403067">
        <w:rPr>
          <w:sz w:val="18"/>
          <w:szCs w:val="18"/>
        </w:rPr>
        <w:t>Vid behandling av en fråga om avvisning av ett överklagande på grund av att det har kommit in för sent är kammarrätten domför med två lagfarna ledamöter, om de är ense om slutet.</w:t>
      </w:r>
    </w:p>
    <w:p w14:paraId="3CB0451E" w14:textId="77777777" w:rsidR="00D85371" w:rsidRPr="00403067" w:rsidRDefault="00D85371" w:rsidP="00D85371">
      <w:pPr>
        <w:pStyle w:val="Brdtextmedindrag"/>
        <w:rPr>
          <w:sz w:val="18"/>
          <w:szCs w:val="18"/>
        </w:rPr>
      </w:pPr>
      <w:r w:rsidRPr="00403067">
        <w:rPr>
          <w:sz w:val="18"/>
          <w:szCs w:val="18"/>
        </w:rPr>
        <w:t>Vid beslut om avskrivning av ett mål efter en återkallelse är kammarrätten dom</w:t>
      </w:r>
      <w:r w:rsidRPr="00403067">
        <w:rPr>
          <w:sz w:val="18"/>
          <w:szCs w:val="18"/>
        </w:rPr>
        <w:softHyphen/>
        <w:t>för med en lagfaren ledamot.</w:t>
      </w:r>
    </w:p>
    <w:p w14:paraId="51586996" w14:textId="77777777" w:rsidR="00D85371" w:rsidRPr="00403067" w:rsidRDefault="00D85371" w:rsidP="00D85371">
      <w:pPr>
        <w:pStyle w:val="Brdtextmedindrag"/>
        <w:rPr>
          <w:sz w:val="18"/>
          <w:szCs w:val="18"/>
        </w:rPr>
      </w:pPr>
      <w:r w:rsidRPr="00403067">
        <w:rPr>
          <w:sz w:val="18"/>
          <w:szCs w:val="18"/>
        </w:rPr>
        <w:t>Åtgärder som endast avser beredandet av ett mål får utföras av en lagfaren leda</w:t>
      </w:r>
      <w:r w:rsidRPr="00403067">
        <w:rPr>
          <w:sz w:val="18"/>
          <w:szCs w:val="18"/>
        </w:rPr>
        <w:softHyphen/>
        <w:t>mot i kammarrätten eller, om åtgärderna inte är av sådant slag att de bör förbehållas lagfarna ledamöter, av någon annan som har tillräcklig kunskap och erfarenhet och som är anställd vid en allmän förvaltningsdomstol, en allmän domstol eller en hyresnämnd. Regeringen kan med stöd av 8 kap. 7 § regeringsformen meddela när</w:t>
      </w:r>
      <w:r w:rsidRPr="00403067">
        <w:rPr>
          <w:sz w:val="18"/>
          <w:szCs w:val="18"/>
        </w:rPr>
        <w:softHyphen/>
        <w:t>mare föreskrifter om detta.</w:t>
      </w:r>
    </w:p>
    <w:p w14:paraId="47D78997" w14:textId="77777777" w:rsidR="00D85371" w:rsidRPr="00403067" w:rsidRDefault="00D85371" w:rsidP="00D85371">
      <w:pPr>
        <w:pStyle w:val="Brdtext"/>
      </w:pPr>
    </w:p>
    <w:p w14:paraId="32C6477D" w14:textId="77777777" w:rsidR="00D85371" w:rsidRPr="00403067" w:rsidRDefault="00D85371" w:rsidP="00D85371">
      <w:pPr>
        <w:pStyle w:val="Brdtext"/>
      </w:pPr>
      <w:r w:rsidRPr="00403067">
        <w:rPr>
          <w:i/>
        </w:rPr>
        <w:t xml:space="preserve">Sjätte stycket </w:t>
      </w:r>
      <w:r w:rsidRPr="00403067">
        <w:t>ändras till följd av den nya lagen om elektronisk kommuni</w:t>
      </w:r>
      <w:r w:rsidRPr="00403067">
        <w:softHyphen/>
        <w:t>kation. Övervägandena finns i avsnitt 26.</w:t>
      </w:r>
    </w:p>
    <w:p w14:paraId="7BB153E2" w14:textId="77777777" w:rsidR="00D85371" w:rsidRPr="00403067" w:rsidRDefault="00D85371" w:rsidP="00D85371">
      <w:pPr>
        <w:pStyle w:val="Rubrik4utannumrering"/>
      </w:pPr>
      <w:r w:rsidRPr="00403067">
        <w:t>Förvaltningsrätterna</w:t>
      </w:r>
    </w:p>
    <w:p w14:paraId="5CEBFE42" w14:textId="77777777" w:rsidR="00D85371" w:rsidRPr="00403067" w:rsidRDefault="00D85371" w:rsidP="00D85371">
      <w:pPr>
        <w:pStyle w:val="Brdtext"/>
        <w:rPr>
          <w:sz w:val="18"/>
          <w:szCs w:val="18"/>
        </w:rPr>
      </w:pPr>
      <w:r w:rsidRPr="00403067">
        <w:rPr>
          <w:b/>
          <w:sz w:val="18"/>
          <w:szCs w:val="18"/>
        </w:rPr>
        <w:t>17 §</w:t>
      </w:r>
      <w:r w:rsidRPr="00403067">
        <w:rPr>
          <w:sz w:val="18"/>
          <w:szCs w:val="18"/>
        </w:rPr>
        <w:t>    En förvaltningsrätt är domför med en lagfaren domare och tre nämndemän, om inte annat följer av 17 b eller 18 §. Om en av nämndemännen får förhinder sedan handläggningen har påbörjats, är rätten domför med en lagfaren domare och två nämndemän.</w:t>
      </w:r>
    </w:p>
    <w:p w14:paraId="64861F3D" w14:textId="77777777" w:rsidR="00D85371" w:rsidRPr="00403067" w:rsidRDefault="00D85371" w:rsidP="00D85371">
      <w:pPr>
        <w:pStyle w:val="Brdtextmedindrag"/>
        <w:rPr>
          <w:sz w:val="18"/>
          <w:szCs w:val="18"/>
        </w:rPr>
      </w:pPr>
      <w:r w:rsidRPr="00403067">
        <w:rPr>
          <w:sz w:val="18"/>
          <w:szCs w:val="18"/>
        </w:rPr>
        <w:t>Om det finns skäl för det med hänsyn till målets omfattning eller svårighetsgrad, får antalet lagfarna domare utökas med en utöver vad som följer av första stycket. Detsamma gäller i fråga om antalet nämndemän. Om någon eller några av ledamö</w:t>
      </w:r>
      <w:r w:rsidRPr="00403067">
        <w:rPr>
          <w:sz w:val="18"/>
          <w:szCs w:val="18"/>
        </w:rPr>
        <w:softHyphen/>
        <w:t>terna får förhinder sedan handläggningen har påbörjats gäller första stycket andra meningen i fråga om domförhet.</w:t>
      </w:r>
    </w:p>
    <w:p w14:paraId="08694B45" w14:textId="77777777" w:rsidR="00D85371" w:rsidRPr="00403067" w:rsidRDefault="00D85371" w:rsidP="00D85371">
      <w:pPr>
        <w:pStyle w:val="Brdtextmedindrag"/>
        <w:rPr>
          <w:sz w:val="18"/>
          <w:szCs w:val="18"/>
        </w:rPr>
      </w:pPr>
      <w:r w:rsidRPr="00403067">
        <w:rPr>
          <w:sz w:val="18"/>
          <w:szCs w:val="18"/>
        </w:rPr>
        <w:t xml:space="preserve">Bestämmelser om domförhet vid behandling av vissa mål finns, förutom i 18 §, i fastighetstaxeringslagen (1979:1152), lagen (2010:1882) om åldersgränser för film som ska visas offentligt </w:t>
      </w:r>
      <w:r w:rsidRPr="00403067">
        <w:rPr>
          <w:i/>
          <w:iCs/>
          <w:sz w:val="18"/>
          <w:szCs w:val="18"/>
        </w:rPr>
        <w:t>och lagen (202</w:t>
      </w:r>
      <w:r>
        <w:rPr>
          <w:i/>
          <w:iCs/>
          <w:sz w:val="18"/>
          <w:szCs w:val="18"/>
        </w:rPr>
        <w:t>2</w:t>
      </w:r>
      <w:r w:rsidRPr="00403067">
        <w:rPr>
          <w:i/>
          <w:iCs/>
          <w:sz w:val="18"/>
          <w:szCs w:val="18"/>
        </w:rPr>
        <w:t>:000) om elektronisk kommu</w:t>
      </w:r>
      <w:r w:rsidRPr="00403067">
        <w:rPr>
          <w:i/>
          <w:iCs/>
          <w:sz w:val="18"/>
          <w:szCs w:val="18"/>
        </w:rPr>
        <w:softHyphen/>
        <w:t>nikation</w:t>
      </w:r>
      <w:r w:rsidRPr="00403067">
        <w:rPr>
          <w:sz w:val="18"/>
          <w:szCs w:val="18"/>
        </w:rPr>
        <w:t>.</w:t>
      </w:r>
    </w:p>
    <w:p w14:paraId="4A793CF4" w14:textId="77777777" w:rsidR="00D85371" w:rsidRPr="00EB0813" w:rsidRDefault="00D85371" w:rsidP="00D85371">
      <w:pPr>
        <w:pStyle w:val="Brdtextmedindrag"/>
        <w:ind w:firstLine="0"/>
      </w:pPr>
    </w:p>
    <w:p w14:paraId="282440E5" w14:textId="77777777" w:rsidR="00D85371" w:rsidRPr="00403067" w:rsidRDefault="00D85371" w:rsidP="00D85371">
      <w:pPr>
        <w:pStyle w:val="Brdtext"/>
      </w:pPr>
      <w:r w:rsidRPr="00403067">
        <w:rPr>
          <w:i/>
        </w:rPr>
        <w:t xml:space="preserve">Tredje stycket </w:t>
      </w:r>
      <w:r w:rsidRPr="00403067">
        <w:t>ändras till följd av den nya lagen om elektronisk kommuni</w:t>
      </w:r>
      <w:r w:rsidRPr="00403067">
        <w:softHyphen/>
        <w:t>kation. Övervägandena finns i avsnitt 26.</w:t>
      </w:r>
    </w:p>
    <w:p w14:paraId="11DA6C62" w14:textId="77777777" w:rsidR="00D85371" w:rsidRPr="00403067" w:rsidRDefault="00D85371" w:rsidP="00D85371">
      <w:pPr>
        <w:pStyle w:val="Rubrik2"/>
      </w:pPr>
      <w:bookmarkStart w:id="1977" w:name="_Toc17793481"/>
      <w:bookmarkStart w:id="1978" w:name="_Toc73006052"/>
      <w:bookmarkStart w:id="1979" w:name="_Toc86738835"/>
      <w:bookmarkStart w:id="1980" w:name="_Toc94597598"/>
      <w:bookmarkStart w:id="1981" w:name="_Toc96533441"/>
      <w:r w:rsidRPr="00403067">
        <w:t xml:space="preserve">Förslaget till lag </w:t>
      </w:r>
      <w:bookmarkStart w:id="1982" w:name="_Hlk25234835"/>
      <w:r w:rsidRPr="00403067">
        <w:t>om ändring i lagen (1981:1104) om verksamheten hos vissa regionala alarmeringscentraler</w:t>
      </w:r>
      <w:bookmarkEnd w:id="1977"/>
      <w:bookmarkEnd w:id="1978"/>
      <w:bookmarkEnd w:id="1979"/>
      <w:bookmarkEnd w:id="1980"/>
      <w:bookmarkEnd w:id="1982"/>
      <w:bookmarkEnd w:id="1981"/>
    </w:p>
    <w:p w14:paraId="037CA141" w14:textId="77777777" w:rsidR="00D85371" w:rsidRPr="00403067" w:rsidRDefault="00D85371" w:rsidP="00D85371">
      <w:pPr>
        <w:pStyle w:val="Brdtext"/>
        <w:rPr>
          <w:sz w:val="18"/>
          <w:szCs w:val="18"/>
        </w:rPr>
      </w:pPr>
      <w:r w:rsidRPr="00403067">
        <w:rPr>
          <w:b/>
          <w:sz w:val="18"/>
          <w:szCs w:val="18"/>
        </w:rPr>
        <w:t>2 §</w:t>
      </w:r>
      <w:r w:rsidRPr="00403067">
        <w:rPr>
          <w:sz w:val="18"/>
          <w:szCs w:val="18"/>
        </w:rPr>
        <w:t xml:space="preserve">    Den som svarar för alarmeringscentraler som anges i 1 § får inte utan tillstånd av regeringen spela in telefonsamtal </w:t>
      </w:r>
      <w:r w:rsidRPr="00403067">
        <w:rPr>
          <w:i/>
          <w:iCs/>
          <w:sz w:val="18"/>
          <w:szCs w:val="18"/>
        </w:rPr>
        <w:t>som i</w:t>
      </w:r>
      <w:r w:rsidRPr="00403067">
        <w:rPr>
          <w:i/>
          <w:sz w:val="18"/>
          <w:szCs w:val="18"/>
        </w:rPr>
        <w:t>nnebär att</w:t>
      </w:r>
      <w:r w:rsidRPr="00403067">
        <w:rPr>
          <w:sz w:val="18"/>
          <w:szCs w:val="18"/>
        </w:rPr>
        <w:t xml:space="preserve"> någon avser att tillkalla eller annars </w:t>
      </w:r>
      <w:r w:rsidRPr="00403067">
        <w:rPr>
          <w:i/>
          <w:sz w:val="18"/>
          <w:szCs w:val="18"/>
        </w:rPr>
        <w:t>kontakta</w:t>
      </w:r>
      <w:r w:rsidRPr="00403067">
        <w:rPr>
          <w:sz w:val="18"/>
          <w:szCs w:val="18"/>
        </w:rPr>
        <w:t xml:space="preserve"> Polismyndigheten, </w:t>
      </w:r>
      <w:r w:rsidRPr="00EC4582">
        <w:rPr>
          <w:i/>
          <w:iCs/>
          <w:sz w:val="18"/>
          <w:szCs w:val="18"/>
        </w:rPr>
        <w:t>en</w:t>
      </w:r>
      <w:r>
        <w:rPr>
          <w:sz w:val="18"/>
          <w:szCs w:val="18"/>
        </w:rPr>
        <w:t xml:space="preserve"> </w:t>
      </w:r>
      <w:r w:rsidRPr="00403067">
        <w:rPr>
          <w:sz w:val="18"/>
          <w:szCs w:val="18"/>
        </w:rPr>
        <w:t>kommunal organisation för räddningstjänst, ambulans eller nå</w:t>
      </w:r>
      <w:r w:rsidRPr="00403067">
        <w:rPr>
          <w:sz w:val="18"/>
          <w:szCs w:val="18"/>
        </w:rPr>
        <w:softHyphen/>
        <w:t xml:space="preserve">got annat hjälporgan och som </w:t>
      </w:r>
      <w:r w:rsidRPr="00403067">
        <w:rPr>
          <w:i/>
          <w:sz w:val="18"/>
          <w:szCs w:val="18"/>
        </w:rPr>
        <w:t>överförs</w:t>
      </w:r>
      <w:r w:rsidRPr="00403067">
        <w:rPr>
          <w:sz w:val="18"/>
          <w:szCs w:val="18"/>
        </w:rPr>
        <w:t xml:space="preserve"> via ett allmänt </w:t>
      </w:r>
      <w:r w:rsidRPr="00403067">
        <w:rPr>
          <w:i/>
          <w:sz w:val="18"/>
          <w:szCs w:val="18"/>
        </w:rPr>
        <w:t xml:space="preserve">elektroniskt </w:t>
      </w:r>
      <w:r w:rsidRPr="00403067">
        <w:rPr>
          <w:sz w:val="18"/>
          <w:szCs w:val="18"/>
        </w:rPr>
        <w:t>kommunika</w:t>
      </w:r>
      <w:r w:rsidRPr="00403067">
        <w:rPr>
          <w:sz w:val="18"/>
          <w:szCs w:val="18"/>
        </w:rPr>
        <w:softHyphen/>
        <w:t>tionsnät till eller från en sådan central.</w:t>
      </w:r>
    </w:p>
    <w:p w14:paraId="5F42F02F" w14:textId="77777777" w:rsidR="00D85371" w:rsidRPr="00403067" w:rsidRDefault="00D85371" w:rsidP="00D85371">
      <w:pPr>
        <w:pStyle w:val="Brdtextmedindrag"/>
        <w:rPr>
          <w:sz w:val="18"/>
          <w:szCs w:val="18"/>
        </w:rPr>
      </w:pPr>
      <w:r w:rsidRPr="00403067">
        <w:rPr>
          <w:i/>
          <w:sz w:val="18"/>
          <w:szCs w:val="18"/>
        </w:rPr>
        <w:t>Ett tillstånd</w:t>
      </w:r>
      <w:r w:rsidRPr="00403067">
        <w:rPr>
          <w:sz w:val="18"/>
          <w:szCs w:val="18"/>
        </w:rPr>
        <w:t xml:space="preserve"> får även i den utsträckning som krävs för snabba och effektiva hjälp</w:t>
      </w:r>
      <w:r w:rsidRPr="00403067">
        <w:rPr>
          <w:sz w:val="18"/>
          <w:szCs w:val="18"/>
        </w:rPr>
        <w:softHyphen/>
        <w:t xml:space="preserve">insatser </w:t>
      </w:r>
      <w:r w:rsidRPr="00403067">
        <w:rPr>
          <w:i/>
          <w:sz w:val="18"/>
          <w:szCs w:val="18"/>
        </w:rPr>
        <w:t>omfatta</w:t>
      </w:r>
      <w:r w:rsidRPr="00403067">
        <w:rPr>
          <w:sz w:val="18"/>
          <w:szCs w:val="18"/>
        </w:rPr>
        <w:t xml:space="preserve"> </w:t>
      </w:r>
      <w:r w:rsidRPr="00403067">
        <w:rPr>
          <w:i/>
          <w:sz w:val="18"/>
          <w:szCs w:val="18"/>
        </w:rPr>
        <w:t xml:space="preserve">en </w:t>
      </w:r>
      <w:r w:rsidRPr="00403067">
        <w:rPr>
          <w:sz w:val="18"/>
          <w:szCs w:val="18"/>
        </w:rPr>
        <w:t>rätt att</w:t>
      </w:r>
    </w:p>
    <w:p w14:paraId="26053668" w14:textId="77777777" w:rsidR="00D85371" w:rsidRPr="00403067" w:rsidRDefault="00D85371" w:rsidP="00D85371">
      <w:pPr>
        <w:pStyle w:val="Brdtextmedindrag"/>
        <w:rPr>
          <w:sz w:val="18"/>
          <w:szCs w:val="18"/>
        </w:rPr>
      </w:pPr>
      <w:r w:rsidRPr="00403067">
        <w:rPr>
          <w:sz w:val="18"/>
          <w:szCs w:val="18"/>
        </w:rPr>
        <w:lastRenderedPageBreak/>
        <w:t>1. avlyssna och spela in sådana telefonsamtal som avses i första stycket och som har kopplats vidare av en alarmeringscentral till ett hjälporgan,</w:t>
      </w:r>
    </w:p>
    <w:p w14:paraId="31050CDF" w14:textId="77777777" w:rsidR="00D85371" w:rsidRPr="00403067" w:rsidRDefault="00D85371" w:rsidP="00D85371">
      <w:pPr>
        <w:pStyle w:val="Brdtextmedindrag"/>
        <w:rPr>
          <w:sz w:val="18"/>
          <w:szCs w:val="18"/>
        </w:rPr>
      </w:pPr>
      <w:r w:rsidRPr="00403067">
        <w:rPr>
          <w:sz w:val="18"/>
          <w:szCs w:val="18"/>
        </w:rPr>
        <w:t>2. avbryta pågående telefonsamtal för att samtal ska kunna kopplas vidare från en alarmeringscentral till ett hjälporgan.</w:t>
      </w:r>
    </w:p>
    <w:p w14:paraId="29CB9FBA" w14:textId="77777777" w:rsidR="00D85371" w:rsidRPr="00EB0813" w:rsidRDefault="00D85371" w:rsidP="00D85371">
      <w:pPr>
        <w:pStyle w:val="Brdtextmedindrag"/>
        <w:ind w:firstLine="0"/>
      </w:pPr>
    </w:p>
    <w:p w14:paraId="03BB7ED0" w14:textId="77777777" w:rsidR="00D85371" w:rsidRDefault="00D85371" w:rsidP="00D85371">
      <w:pPr>
        <w:pStyle w:val="Brdtext"/>
        <w:rPr>
          <w:i/>
        </w:rPr>
      </w:pPr>
      <w:r>
        <w:rPr>
          <w:iCs/>
        </w:rPr>
        <w:t>Paragrafen innebär att det krävs tillstånd av regeringen för att vissa regio</w:t>
      </w:r>
      <w:r>
        <w:rPr>
          <w:iCs/>
        </w:rPr>
        <w:softHyphen/>
        <w:t>nala alarmeringscentraler ska få spela in, avlyssna och avbryta telefon</w:t>
      </w:r>
      <w:r>
        <w:rPr>
          <w:iCs/>
        </w:rPr>
        <w:softHyphen/>
        <w:t xml:space="preserve">samtal. </w:t>
      </w:r>
      <w:r w:rsidRPr="00403067">
        <w:t>Över</w:t>
      </w:r>
      <w:r>
        <w:softHyphen/>
      </w:r>
      <w:r w:rsidRPr="00403067">
        <w:t>vä</w:t>
      </w:r>
      <w:r>
        <w:softHyphen/>
      </w:r>
      <w:r w:rsidRPr="00403067">
        <w:t>gan</w:t>
      </w:r>
      <w:r>
        <w:softHyphen/>
      </w:r>
      <w:r w:rsidRPr="00403067">
        <w:t>dena finns i avsnitt</w:t>
      </w:r>
      <w:r>
        <w:t> </w:t>
      </w:r>
      <w:r w:rsidRPr="00403067">
        <w:t>26.</w:t>
      </w:r>
    </w:p>
    <w:p w14:paraId="4AFC95AD" w14:textId="77777777" w:rsidR="00D85371" w:rsidRPr="00403067" w:rsidRDefault="00D85371" w:rsidP="00D85371">
      <w:pPr>
        <w:pStyle w:val="Brdtextmedindrag"/>
      </w:pPr>
      <w:r w:rsidRPr="00403067">
        <w:rPr>
          <w:i/>
        </w:rPr>
        <w:t>Första stycket</w:t>
      </w:r>
      <w:r w:rsidRPr="00403067">
        <w:t xml:space="preserve"> ändras till följd av den nya lagen om elektronisk kommu</w:t>
      </w:r>
      <w:r>
        <w:softHyphen/>
      </w:r>
      <w:r w:rsidRPr="00403067">
        <w:t>ni</w:t>
      </w:r>
      <w:r w:rsidRPr="00403067">
        <w:softHyphen/>
        <w:t>kation</w:t>
      </w:r>
      <w:r>
        <w:t>.</w:t>
      </w:r>
      <w:r w:rsidRPr="00403067">
        <w:t xml:space="preserve"> </w:t>
      </w:r>
      <w:r>
        <w:t>A</w:t>
      </w:r>
      <w:r w:rsidRPr="00403067">
        <w:t>llmänt kommunikationsnät benämns numera allmänt elektro</w:t>
      </w:r>
      <w:r>
        <w:softHyphen/>
      </w:r>
      <w:r w:rsidRPr="00403067">
        <w:t>niskt kommunikationsnät. Detta innebär inte nå</w:t>
      </w:r>
      <w:r w:rsidRPr="00403067">
        <w:softHyphen/>
        <w:t>gon ändring i sak. Dess</w:t>
      </w:r>
      <w:r>
        <w:softHyphen/>
      </w:r>
      <w:r w:rsidRPr="00403067">
        <w:t>utom ändras paragrafen språkligt.</w:t>
      </w:r>
      <w:bookmarkStart w:id="1983" w:name="_Toc9841730"/>
      <w:bookmarkStart w:id="1984" w:name="_Toc9867607"/>
      <w:bookmarkStart w:id="1985" w:name="_Toc9867857"/>
      <w:bookmarkStart w:id="1986" w:name="_Toc9871274"/>
      <w:bookmarkStart w:id="1987" w:name="_Toc9958358"/>
      <w:bookmarkStart w:id="1988" w:name="_Toc9961919"/>
      <w:bookmarkStart w:id="1989" w:name="_Toc9962516"/>
    </w:p>
    <w:p w14:paraId="5706FCD1" w14:textId="77777777" w:rsidR="00D85371" w:rsidRPr="00403067" w:rsidRDefault="00D85371" w:rsidP="00D85371">
      <w:pPr>
        <w:pStyle w:val="Rubrik2"/>
      </w:pPr>
      <w:bookmarkStart w:id="1990" w:name="_Toc17793482"/>
      <w:bookmarkStart w:id="1991" w:name="_Toc73006053"/>
      <w:bookmarkStart w:id="1992" w:name="_Toc86738836"/>
      <w:bookmarkStart w:id="1993" w:name="_Toc94597599"/>
      <w:bookmarkStart w:id="1994" w:name="_Toc96533442"/>
      <w:r w:rsidRPr="00403067">
        <w:t>Förslaget till lag om ändring i lagen (1992:1685) om skydd för kretsmönster för halvledarprodukter</w:t>
      </w:r>
      <w:bookmarkEnd w:id="1983"/>
      <w:bookmarkEnd w:id="1984"/>
      <w:bookmarkEnd w:id="1985"/>
      <w:bookmarkEnd w:id="1986"/>
      <w:bookmarkEnd w:id="1987"/>
      <w:bookmarkEnd w:id="1988"/>
      <w:bookmarkEnd w:id="1989"/>
      <w:bookmarkEnd w:id="1990"/>
      <w:bookmarkEnd w:id="1991"/>
      <w:bookmarkEnd w:id="1992"/>
      <w:bookmarkEnd w:id="1993"/>
      <w:bookmarkEnd w:id="1994"/>
    </w:p>
    <w:p w14:paraId="421DB824" w14:textId="77777777" w:rsidR="00D85371" w:rsidRPr="00403067" w:rsidRDefault="00D85371" w:rsidP="00D85371">
      <w:pPr>
        <w:pStyle w:val="Rubrik4utannumrering"/>
        <w:spacing w:before="0"/>
      </w:pPr>
      <w:r w:rsidRPr="00403067">
        <w:t>Straff m.m.</w:t>
      </w:r>
    </w:p>
    <w:p w14:paraId="092E0B3B" w14:textId="77777777" w:rsidR="00D85371" w:rsidRPr="00403067" w:rsidRDefault="00D85371" w:rsidP="00D85371">
      <w:pPr>
        <w:pStyle w:val="Brdtext"/>
        <w:rPr>
          <w:sz w:val="18"/>
          <w:szCs w:val="19"/>
        </w:rPr>
      </w:pPr>
      <w:r w:rsidRPr="00403067">
        <w:rPr>
          <w:b/>
          <w:sz w:val="18"/>
          <w:szCs w:val="19"/>
        </w:rPr>
        <w:t>9 f §</w:t>
      </w:r>
      <w:r w:rsidRPr="00403067">
        <w:rPr>
          <w:sz w:val="18"/>
          <w:szCs w:val="19"/>
        </w:rPr>
        <w:t>    Den som på grund av bestämmelserna i 9 c § andra stycket 2–5 har förelagts att enligt första stycket samma paragraf lämna information har rätt till skälig ersätt</w:t>
      </w:r>
      <w:r w:rsidRPr="00403067">
        <w:rPr>
          <w:sz w:val="18"/>
          <w:szCs w:val="19"/>
        </w:rPr>
        <w:softHyphen/>
        <w:t>ning för kostnader och besvär. Ersättningen ska betalas av den som har framställt yrkandet om informationsföreläggande.</w:t>
      </w:r>
    </w:p>
    <w:p w14:paraId="46719B38" w14:textId="77777777" w:rsidR="00D85371" w:rsidRPr="00403067" w:rsidRDefault="00D85371" w:rsidP="00D85371">
      <w:pPr>
        <w:pStyle w:val="Brdtextmedindrag"/>
        <w:rPr>
          <w:sz w:val="18"/>
          <w:szCs w:val="19"/>
        </w:rPr>
      </w:pPr>
      <w:r w:rsidRPr="00403067">
        <w:rPr>
          <w:sz w:val="18"/>
          <w:szCs w:val="19"/>
        </w:rPr>
        <w:t xml:space="preserve">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sända en skriftlig under</w:t>
      </w:r>
      <w:r w:rsidRPr="00403067">
        <w:rPr>
          <w:sz w:val="18"/>
          <w:szCs w:val="19"/>
        </w:rPr>
        <w:softHyphen/>
        <w:t>rättelse om detta till den som uppgifterna gäller tidigast efter en månad och senast efter tre månader från det att informationen lämnades ut. Kostnaden för under</w:t>
      </w:r>
      <w:r w:rsidRPr="00403067">
        <w:rPr>
          <w:sz w:val="18"/>
          <w:szCs w:val="19"/>
        </w:rPr>
        <w:softHyphen/>
        <w:t>rät</w:t>
      </w:r>
      <w:r w:rsidRPr="00403067">
        <w:rPr>
          <w:sz w:val="18"/>
          <w:szCs w:val="19"/>
        </w:rPr>
        <w:softHyphen/>
        <w:t>tel</w:t>
      </w:r>
      <w:r w:rsidRPr="00403067">
        <w:rPr>
          <w:sz w:val="18"/>
          <w:szCs w:val="19"/>
        </w:rPr>
        <w:softHyphen/>
        <w:t>sen ersätts enligt första stycket.</w:t>
      </w:r>
    </w:p>
    <w:p w14:paraId="0F5C8372" w14:textId="77777777" w:rsidR="00D85371" w:rsidRPr="00403067" w:rsidRDefault="00D85371" w:rsidP="00D85371">
      <w:pPr>
        <w:pStyle w:val="Brdtextmedindrag"/>
        <w:ind w:firstLine="0"/>
      </w:pPr>
    </w:p>
    <w:p w14:paraId="6B2B668E" w14:textId="77777777" w:rsidR="00D85371" w:rsidRPr="00403067" w:rsidRDefault="00D85371" w:rsidP="00D85371">
      <w:pPr>
        <w:pStyle w:val="Brdtext"/>
      </w:pPr>
      <w:r w:rsidRPr="00403067">
        <w:rPr>
          <w:i/>
        </w:rPr>
        <w:t>Andra stycket</w:t>
      </w:r>
      <w:r w:rsidRPr="00403067">
        <w:t xml:space="preserve"> ändras </w:t>
      </w:r>
      <w:r>
        <w:t>på motsvarande sätt som 53 f § lagen (1960:729) om upphovsrätt till litterära och konstnärliga verk, se författningskommenta</w:t>
      </w:r>
      <w:r>
        <w:softHyphen/>
        <w:t>ren till den paragrafen (avsnitt 29.4).</w:t>
      </w:r>
      <w:r w:rsidRPr="00403067">
        <w:t xml:space="preserve"> Övervägandena finns i avsnitt 26.</w:t>
      </w:r>
    </w:p>
    <w:p w14:paraId="7B0A53FD" w14:textId="77777777" w:rsidR="00D85371" w:rsidRPr="00403067" w:rsidRDefault="00D85371" w:rsidP="00D85371">
      <w:pPr>
        <w:pStyle w:val="Rubrik2"/>
      </w:pPr>
      <w:bookmarkStart w:id="1995" w:name="_Toc9841731"/>
      <w:bookmarkStart w:id="1996" w:name="_Toc9867608"/>
      <w:bookmarkStart w:id="1997" w:name="_Toc9867858"/>
      <w:bookmarkStart w:id="1998" w:name="_Toc9871275"/>
      <w:bookmarkStart w:id="1999" w:name="_Toc9958359"/>
      <w:bookmarkStart w:id="2000" w:name="_Toc9961920"/>
      <w:bookmarkStart w:id="2001" w:name="_Toc9962517"/>
      <w:bookmarkStart w:id="2002" w:name="_Toc17793483"/>
      <w:bookmarkStart w:id="2003" w:name="_Toc73006054"/>
      <w:bookmarkStart w:id="2004" w:name="_Toc86738837"/>
      <w:bookmarkStart w:id="2005" w:name="_Toc94597600"/>
      <w:bookmarkStart w:id="2006" w:name="_Toc96533443"/>
      <w:r w:rsidRPr="00403067">
        <w:t>Förslaget till lag om ändring i växtförädlarrättslagen (1997:306)</w:t>
      </w:r>
      <w:bookmarkEnd w:id="1995"/>
      <w:bookmarkEnd w:id="1996"/>
      <w:bookmarkEnd w:id="1997"/>
      <w:bookmarkEnd w:id="1998"/>
      <w:bookmarkEnd w:id="1999"/>
      <w:bookmarkEnd w:id="2000"/>
      <w:bookmarkEnd w:id="2001"/>
      <w:bookmarkEnd w:id="2002"/>
      <w:bookmarkEnd w:id="2003"/>
      <w:bookmarkEnd w:id="2004"/>
      <w:bookmarkEnd w:id="2005"/>
      <w:bookmarkEnd w:id="2006"/>
    </w:p>
    <w:p w14:paraId="5644FB3B" w14:textId="77777777" w:rsidR="00D85371" w:rsidRPr="00403067" w:rsidRDefault="00D85371" w:rsidP="00D85371">
      <w:pPr>
        <w:pStyle w:val="Rubrik3utannumrering"/>
        <w:spacing w:before="0"/>
      </w:pPr>
      <w:bookmarkStart w:id="2007" w:name="_Toc73006055"/>
      <w:r w:rsidRPr="00403067">
        <w:t>9 kap. Ansvar och ersättningsskyldighet m.m.</w:t>
      </w:r>
      <w:bookmarkEnd w:id="2007"/>
    </w:p>
    <w:p w14:paraId="2F66FD0C" w14:textId="77777777" w:rsidR="00D85371" w:rsidRPr="00403067" w:rsidRDefault="00D85371" w:rsidP="00D85371">
      <w:pPr>
        <w:pStyle w:val="Brdtext"/>
        <w:rPr>
          <w:sz w:val="18"/>
          <w:szCs w:val="19"/>
        </w:rPr>
      </w:pPr>
      <w:r w:rsidRPr="00403067">
        <w:rPr>
          <w:b/>
          <w:sz w:val="18"/>
          <w:szCs w:val="19"/>
        </w:rPr>
        <w:t>5 d §</w:t>
      </w:r>
      <w:r w:rsidRPr="00403067">
        <w:rPr>
          <w:sz w:val="18"/>
          <w:szCs w:val="19"/>
        </w:rPr>
        <w:t>    Den som på grund av bestämmelserna i 9 kap. 5 a § andra stycket 2–5 har förelagts att enligt första stycket samma paragraf lämna information har rätt till skälig ersättning för kostnader och besvär. Ersättningen ska betalas av den som har framställt yrkandet om informationsföreläggande.</w:t>
      </w:r>
    </w:p>
    <w:p w14:paraId="1D067D71" w14:textId="77777777" w:rsidR="00D85371" w:rsidRPr="00403067" w:rsidRDefault="00D85371" w:rsidP="00D85371">
      <w:pPr>
        <w:pStyle w:val="Brdtextmedindrag"/>
        <w:rPr>
          <w:sz w:val="18"/>
          <w:szCs w:val="19"/>
        </w:rPr>
      </w:pPr>
      <w:r w:rsidRPr="00403067">
        <w:rPr>
          <w:sz w:val="18"/>
          <w:szCs w:val="19"/>
        </w:rPr>
        <w:t xml:space="preserve">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sända en skriftlig under</w:t>
      </w:r>
      <w:r w:rsidRPr="00403067">
        <w:rPr>
          <w:sz w:val="18"/>
          <w:szCs w:val="19"/>
        </w:rPr>
        <w:softHyphen/>
        <w:t>rättelse om detta till den som uppgifterna gäller tidigast efter en månad och senast efter tre månader från det att informationen lämnades ut. Kostnaden för under</w:t>
      </w:r>
      <w:r w:rsidRPr="00403067">
        <w:rPr>
          <w:sz w:val="18"/>
          <w:szCs w:val="19"/>
        </w:rPr>
        <w:softHyphen/>
        <w:t>rättelsen ersätts enligt första stycket.</w:t>
      </w:r>
    </w:p>
    <w:p w14:paraId="1D0727DA" w14:textId="77777777" w:rsidR="00D85371" w:rsidRPr="00403067" w:rsidRDefault="00D85371" w:rsidP="00D85371">
      <w:pPr>
        <w:pStyle w:val="Brdtextmedindrag"/>
        <w:ind w:firstLine="0"/>
      </w:pPr>
    </w:p>
    <w:p w14:paraId="36909AD5" w14:textId="77777777" w:rsidR="00D85371" w:rsidRPr="00403067" w:rsidRDefault="00D85371" w:rsidP="00D85371">
      <w:pPr>
        <w:pStyle w:val="Brdtext"/>
      </w:pPr>
      <w:r w:rsidRPr="00403067">
        <w:rPr>
          <w:i/>
        </w:rPr>
        <w:lastRenderedPageBreak/>
        <w:t>Andra stycket</w:t>
      </w:r>
      <w:r w:rsidRPr="00403067">
        <w:t xml:space="preserve"> ändras </w:t>
      </w:r>
      <w:r>
        <w:t>på motsvarande sätt som 53 f § lagen (1960:729) om upphovsrätt till litterära och konstnärliga verk, se författningskommenta</w:t>
      </w:r>
      <w:r>
        <w:softHyphen/>
        <w:t>ren till den paragrafen (avsnitt 29.4).</w:t>
      </w:r>
      <w:r w:rsidRPr="00403067">
        <w:t xml:space="preserve"> Övervägandena finns i avsnitt 26.</w:t>
      </w:r>
    </w:p>
    <w:p w14:paraId="64909F8A" w14:textId="77777777" w:rsidR="00D85371" w:rsidRPr="00403067" w:rsidRDefault="00D85371" w:rsidP="00D85371">
      <w:pPr>
        <w:pStyle w:val="Rubrik2"/>
      </w:pPr>
      <w:bookmarkStart w:id="2008" w:name="_Toc9841732"/>
      <w:bookmarkStart w:id="2009" w:name="_Toc9867609"/>
      <w:bookmarkStart w:id="2010" w:name="_Toc9867859"/>
      <w:bookmarkStart w:id="2011" w:name="_Toc9871276"/>
      <w:bookmarkStart w:id="2012" w:name="_Toc9958360"/>
      <w:bookmarkStart w:id="2013" w:name="_Toc9961921"/>
      <w:bookmarkStart w:id="2014" w:name="_Toc9962518"/>
      <w:bookmarkStart w:id="2015" w:name="_Toc17793484"/>
      <w:bookmarkStart w:id="2016" w:name="_Toc73006056"/>
      <w:bookmarkStart w:id="2017" w:name="_Toc86738838"/>
      <w:bookmarkStart w:id="2018" w:name="_Toc94597601"/>
      <w:bookmarkStart w:id="2019" w:name="_Toc96533444"/>
      <w:r w:rsidRPr="00403067">
        <w:t>Förslaget till lag om ändring i lagen (1998:31) om standarder för sändning av radio- och TV-signaler</w:t>
      </w:r>
      <w:bookmarkEnd w:id="2008"/>
      <w:bookmarkEnd w:id="2009"/>
      <w:bookmarkEnd w:id="2010"/>
      <w:bookmarkEnd w:id="2011"/>
      <w:bookmarkEnd w:id="2012"/>
      <w:bookmarkEnd w:id="2013"/>
      <w:bookmarkEnd w:id="2014"/>
      <w:bookmarkEnd w:id="2015"/>
      <w:bookmarkEnd w:id="2016"/>
      <w:bookmarkEnd w:id="2017"/>
      <w:bookmarkEnd w:id="2018"/>
      <w:bookmarkEnd w:id="2019"/>
    </w:p>
    <w:p w14:paraId="1B4559E3" w14:textId="77777777" w:rsidR="00D85371" w:rsidRPr="00403067" w:rsidRDefault="00D85371" w:rsidP="00D85371">
      <w:pPr>
        <w:pStyle w:val="Rubrik3utannumrering"/>
        <w:spacing w:before="0" w:after="0"/>
        <w:rPr>
          <w:i/>
          <w:iCs/>
        </w:rPr>
      </w:pPr>
      <w:bookmarkStart w:id="2020" w:name="_Toc73006057"/>
      <w:r w:rsidRPr="00403067">
        <w:t xml:space="preserve">Lag om standarder för </w:t>
      </w:r>
      <w:r w:rsidRPr="00403067">
        <w:rPr>
          <w:i/>
          <w:iCs/>
        </w:rPr>
        <w:t>digital radio och tv</w:t>
      </w:r>
      <w:bookmarkEnd w:id="2020"/>
    </w:p>
    <w:p w14:paraId="4E960A64" w14:textId="77777777" w:rsidR="00D85371" w:rsidRPr="00403067" w:rsidRDefault="00D85371" w:rsidP="00D85371">
      <w:pPr>
        <w:pStyle w:val="Brdtext"/>
      </w:pPr>
    </w:p>
    <w:p w14:paraId="6D198F9E" w14:textId="77777777" w:rsidR="00D85371" w:rsidRPr="00403067" w:rsidRDefault="00D85371" w:rsidP="00D85371">
      <w:pPr>
        <w:pStyle w:val="Brdtext"/>
      </w:pPr>
      <w:r w:rsidRPr="00403067">
        <w:t xml:space="preserve">Lagens tillämpningsområde ändras i och med de paragrafer som upphävs och att regleringen i enlighet med </w:t>
      </w:r>
      <w:r w:rsidRPr="001C25A4">
        <w:t xml:space="preserve">Europaparlamentets och rådets direktiv (EU) 2018/1972 av den 11 december 2018 om inrättande av en europeisk kodex för elektronisk kommunikation </w:t>
      </w:r>
      <w:r>
        <w:t>(</w:t>
      </w:r>
      <w:r w:rsidRPr="00403067">
        <w:t>EU-direktivet</w:t>
      </w:r>
      <w:r>
        <w:t>)</w:t>
      </w:r>
      <w:r w:rsidRPr="00403067">
        <w:t xml:space="preserve"> endast omfattar digital radio och tv. Rubriken till lagen ändras därför till lag om standarder för digital radio och tv.</w:t>
      </w:r>
    </w:p>
    <w:p w14:paraId="08A792D1" w14:textId="77777777" w:rsidR="00D85371" w:rsidRPr="00403067" w:rsidRDefault="00D85371" w:rsidP="00D85371">
      <w:pPr>
        <w:pStyle w:val="Brdtextmedindrag"/>
        <w:ind w:firstLine="0"/>
      </w:pPr>
    </w:p>
    <w:p w14:paraId="1FB81D7E" w14:textId="77777777" w:rsidR="00D85371" w:rsidRPr="00403067" w:rsidRDefault="00D85371" w:rsidP="00D85371">
      <w:pPr>
        <w:pStyle w:val="Brdtext"/>
        <w:rPr>
          <w:sz w:val="18"/>
          <w:szCs w:val="19"/>
        </w:rPr>
      </w:pPr>
      <w:r w:rsidRPr="00403067">
        <w:rPr>
          <w:b/>
          <w:sz w:val="18"/>
          <w:szCs w:val="19"/>
        </w:rPr>
        <w:t>1 §</w:t>
      </w:r>
      <w:r w:rsidRPr="00403067">
        <w:rPr>
          <w:sz w:val="18"/>
          <w:szCs w:val="19"/>
        </w:rPr>
        <w:t xml:space="preserve">    Denna lag genomför </w:t>
      </w:r>
      <w:r w:rsidRPr="00403067">
        <w:rPr>
          <w:i/>
          <w:iCs/>
          <w:sz w:val="18"/>
          <w:szCs w:val="19"/>
        </w:rPr>
        <w:t xml:space="preserve">artiklarna 62 och 113 i </w:t>
      </w:r>
      <w:bookmarkStart w:id="2021" w:name="_Hlk69291275"/>
      <w:r w:rsidRPr="00403067">
        <w:rPr>
          <w:i/>
          <w:iCs/>
          <w:sz w:val="18"/>
          <w:szCs w:val="19"/>
        </w:rPr>
        <w:t>Europaparlamentets och rådets direktiv (EU) 2018/1972 av den 11 december 2018 om inrättande av en europeisk kodex för elektronisk kommunikation</w:t>
      </w:r>
      <w:bookmarkEnd w:id="2021"/>
      <w:r w:rsidRPr="00403067">
        <w:rPr>
          <w:sz w:val="18"/>
          <w:szCs w:val="19"/>
        </w:rPr>
        <w:t>.</w:t>
      </w:r>
    </w:p>
    <w:p w14:paraId="75501BC6" w14:textId="77777777" w:rsidR="00D85371" w:rsidRPr="00403067" w:rsidRDefault="00D85371" w:rsidP="00D85371">
      <w:pPr>
        <w:pStyle w:val="Brdtextmedindrag"/>
        <w:ind w:firstLine="0"/>
      </w:pPr>
    </w:p>
    <w:p w14:paraId="1D467331" w14:textId="77777777" w:rsidR="00D85371" w:rsidRDefault="00D85371" w:rsidP="00D85371">
      <w:pPr>
        <w:pStyle w:val="Brdtext"/>
      </w:pPr>
      <w:r>
        <w:t xml:space="preserve">Paragrafen anger vilka artiklar i EU-direktivet som genomförs i lagen. </w:t>
      </w:r>
      <w:r w:rsidRPr="00403067">
        <w:t>Övervägandena finns i av</w:t>
      </w:r>
      <w:r w:rsidRPr="00403067">
        <w:softHyphen/>
        <w:t>snitt 25.</w:t>
      </w:r>
    </w:p>
    <w:p w14:paraId="32BDE6CF" w14:textId="77777777" w:rsidR="00D85371" w:rsidRPr="00403067" w:rsidRDefault="00D85371" w:rsidP="00D85371">
      <w:pPr>
        <w:pStyle w:val="Brdtextmedindrag"/>
      </w:pPr>
      <w:r w:rsidRPr="00403067">
        <w:t xml:space="preserve">I paragrafen hänvisades </w:t>
      </w:r>
      <w:r w:rsidRPr="00290BB9">
        <w:t>tidigare</w:t>
      </w:r>
      <w:r w:rsidRPr="00403067">
        <w:t xml:space="preserve"> till det upphävda tillträdesdirektivet (direktiv 2002/19/EG), ramdirektivet (direktiv 2002/21/EG) och USO-direktivet (direktiv 2002/22/EG). </w:t>
      </w:r>
      <w:r>
        <w:t>Berörda</w:t>
      </w:r>
      <w:r w:rsidRPr="00403067">
        <w:t xml:space="preserve"> bestämmelser i de </w:t>
      </w:r>
      <w:r>
        <w:t>upphävda</w:t>
      </w:r>
      <w:r w:rsidRPr="00403067">
        <w:t xml:space="preserve"> direktiven har förts över till artiklarna 62 och 113 i EU-direktivet. Bestäm</w:t>
      </w:r>
      <w:r w:rsidRPr="00403067">
        <w:softHyphen/>
        <w:t>melserna i lagen genomför dessa artiklar.</w:t>
      </w:r>
    </w:p>
    <w:p w14:paraId="3A4C5C08" w14:textId="77777777" w:rsidR="00D85371" w:rsidRPr="00403067" w:rsidRDefault="00D85371" w:rsidP="00D85371">
      <w:pPr>
        <w:pStyle w:val="Brdtextmedindrag"/>
        <w:ind w:firstLine="0"/>
      </w:pPr>
    </w:p>
    <w:p w14:paraId="1E7367AA" w14:textId="77777777" w:rsidR="00D85371" w:rsidRPr="00403067" w:rsidRDefault="00D85371" w:rsidP="00D85371">
      <w:pPr>
        <w:pStyle w:val="Brdtextmedindrag"/>
        <w:ind w:firstLine="0"/>
        <w:rPr>
          <w:sz w:val="18"/>
          <w:szCs w:val="18"/>
        </w:rPr>
      </w:pPr>
      <w:r w:rsidRPr="00403067">
        <w:rPr>
          <w:b/>
          <w:sz w:val="18"/>
          <w:szCs w:val="18"/>
        </w:rPr>
        <w:t>2 §</w:t>
      </w:r>
      <w:r w:rsidRPr="00403067">
        <w:rPr>
          <w:sz w:val="18"/>
          <w:szCs w:val="18"/>
        </w:rPr>
        <w:t xml:space="preserve">    I lagen finns bestämmelser om standarder för </w:t>
      </w:r>
      <w:r w:rsidRPr="00403067">
        <w:rPr>
          <w:i/>
          <w:iCs/>
          <w:sz w:val="18"/>
          <w:szCs w:val="18"/>
        </w:rPr>
        <w:t>digitala tv-</w:t>
      </w:r>
      <w:r w:rsidRPr="00403067">
        <w:rPr>
          <w:sz w:val="18"/>
          <w:szCs w:val="18"/>
        </w:rPr>
        <w:t xml:space="preserve">tjänster </w:t>
      </w:r>
      <w:r w:rsidRPr="00403067">
        <w:rPr>
          <w:i/>
          <w:iCs/>
          <w:sz w:val="18"/>
          <w:szCs w:val="18"/>
        </w:rPr>
        <w:t>och</w:t>
      </w:r>
      <w:r w:rsidRPr="00403067">
        <w:rPr>
          <w:sz w:val="18"/>
          <w:szCs w:val="18"/>
        </w:rPr>
        <w:t xml:space="preserve"> om system för villkorad tillgång till digitala ljudradio- och </w:t>
      </w:r>
      <w:r w:rsidRPr="00403067">
        <w:rPr>
          <w:i/>
          <w:iCs/>
          <w:sz w:val="18"/>
          <w:szCs w:val="18"/>
        </w:rPr>
        <w:t>tv</w:t>
      </w:r>
      <w:r w:rsidRPr="00403067">
        <w:rPr>
          <w:sz w:val="18"/>
          <w:szCs w:val="18"/>
        </w:rPr>
        <w:t>-sändningar till allmän</w:t>
      </w:r>
      <w:r w:rsidRPr="00403067">
        <w:rPr>
          <w:sz w:val="18"/>
          <w:szCs w:val="18"/>
        </w:rPr>
        <w:softHyphen/>
        <w:t>heten.</w:t>
      </w:r>
    </w:p>
    <w:p w14:paraId="4C5CA68B" w14:textId="77777777" w:rsidR="00D85371" w:rsidRPr="00403067" w:rsidRDefault="00D85371" w:rsidP="00D85371">
      <w:pPr>
        <w:pStyle w:val="Brdtext"/>
      </w:pPr>
    </w:p>
    <w:p w14:paraId="196E0EC5" w14:textId="77777777" w:rsidR="00D85371" w:rsidRDefault="00D85371" w:rsidP="00D85371">
      <w:pPr>
        <w:pStyle w:val="Brdtext"/>
        <w:tabs>
          <w:tab w:val="clear" w:pos="2268"/>
          <w:tab w:val="left" w:pos="1763"/>
        </w:tabs>
      </w:pPr>
      <w:r>
        <w:t xml:space="preserve">Paragrafen behandlar lagens innehåll. </w:t>
      </w:r>
      <w:r w:rsidRPr="00403067">
        <w:t>Över</w:t>
      </w:r>
      <w:r w:rsidRPr="00403067">
        <w:softHyphen/>
        <w:t>vägandena finns i avsnitt 25.</w:t>
      </w:r>
    </w:p>
    <w:p w14:paraId="2E39611A" w14:textId="77777777" w:rsidR="00D85371" w:rsidRPr="00403067" w:rsidRDefault="00D85371" w:rsidP="00D85371">
      <w:pPr>
        <w:pStyle w:val="Brdtextmedindrag"/>
      </w:pPr>
      <w:r w:rsidRPr="00403067">
        <w:t>Paragrafen ändras med anledning av de paragrafer som upphävs.</w:t>
      </w:r>
    </w:p>
    <w:p w14:paraId="6A4EEB80" w14:textId="77777777" w:rsidR="00D85371" w:rsidRPr="00403067" w:rsidRDefault="00D85371" w:rsidP="00D85371">
      <w:pPr>
        <w:pStyle w:val="Brdtext"/>
      </w:pPr>
    </w:p>
    <w:p w14:paraId="70AD6B28" w14:textId="017DD142" w:rsidR="00D85371" w:rsidRPr="00403067" w:rsidRDefault="00D85371" w:rsidP="008A7E9A">
      <w:pPr>
        <w:pStyle w:val="Brdtextmedindrag"/>
        <w:ind w:firstLine="0"/>
        <w:rPr>
          <w:sz w:val="18"/>
          <w:szCs w:val="18"/>
        </w:rPr>
      </w:pPr>
      <w:r w:rsidRPr="00403067">
        <w:rPr>
          <w:b/>
          <w:sz w:val="18"/>
          <w:szCs w:val="18"/>
        </w:rPr>
        <w:t>4 §</w:t>
      </w:r>
      <w:r w:rsidRPr="00403067">
        <w:rPr>
          <w:sz w:val="18"/>
          <w:szCs w:val="18"/>
        </w:rPr>
        <w:t>    </w:t>
      </w:r>
      <w:r w:rsidRPr="00403067">
        <w:rPr>
          <w:i/>
          <w:iCs/>
          <w:sz w:val="18"/>
          <w:szCs w:val="18"/>
        </w:rPr>
        <w:t>Den som tillhandahåller digitala tv-tjänster ska se till att slutanvändare av</w:t>
      </w:r>
      <w:r w:rsidRPr="00403067">
        <w:rPr>
          <w:i/>
          <w:iCs/>
          <w:sz w:val="18"/>
          <w:szCs w:val="18"/>
        </w:rPr>
        <w:softHyphen/>
        <w:t xml:space="preserve">giftsfritt kan lämna tillbaka digital tv-utrustning, om </w:t>
      </w:r>
      <w:r>
        <w:rPr>
          <w:i/>
          <w:iCs/>
          <w:sz w:val="18"/>
          <w:szCs w:val="18"/>
        </w:rPr>
        <w:t>utrustningen</w:t>
      </w:r>
      <w:r w:rsidRPr="00403067">
        <w:rPr>
          <w:i/>
          <w:iCs/>
          <w:sz w:val="18"/>
          <w:szCs w:val="18"/>
        </w:rPr>
        <w:t xml:space="preserve"> inte </w:t>
      </w:r>
      <w:r>
        <w:rPr>
          <w:i/>
          <w:iCs/>
          <w:sz w:val="18"/>
          <w:szCs w:val="18"/>
        </w:rPr>
        <w:t>kan använ</w:t>
      </w:r>
      <w:r w:rsidR="000A7FDC">
        <w:rPr>
          <w:i/>
          <w:iCs/>
          <w:sz w:val="18"/>
          <w:szCs w:val="18"/>
        </w:rPr>
        <w:softHyphen/>
      </w:r>
      <w:r>
        <w:rPr>
          <w:i/>
          <w:iCs/>
          <w:sz w:val="18"/>
          <w:szCs w:val="18"/>
        </w:rPr>
        <w:t>das</w:t>
      </w:r>
      <w:r w:rsidRPr="00403067">
        <w:rPr>
          <w:i/>
          <w:iCs/>
          <w:sz w:val="18"/>
          <w:szCs w:val="18"/>
        </w:rPr>
        <w:t xml:space="preserve"> med andra tillhandahållares digitala tv-tjänster</w:t>
      </w:r>
      <w:r w:rsidRPr="00403067">
        <w:rPr>
          <w:sz w:val="18"/>
          <w:szCs w:val="18"/>
        </w:rPr>
        <w:t>.</w:t>
      </w:r>
    </w:p>
    <w:p w14:paraId="47F4DFAE" w14:textId="77777777" w:rsidR="00D85371" w:rsidRPr="00EB0813" w:rsidRDefault="00D85371" w:rsidP="00D85371">
      <w:pPr>
        <w:pStyle w:val="Brdtextmedindrag"/>
        <w:ind w:firstLine="0"/>
      </w:pPr>
    </w:p>
    <w:p w14:paraId="183603AF" w14:textId="3EB35983" w:rsidR="00D85371" w:rsidRPr="00403067" w:rsidRDefault="00D85371" w:rsidP="00D85371">
      <w:pPr>
        <w:pStyle w:val="Brdtext"/>
      </w:pPr>
      <w:r w:rsidRPr="00403067">
        <w:t>Paragrafen är ny. Den innebär att slutanvändare vid byte av tillhanda</w:t>
      </w:r>
      <w:r w:rsidRPr="00403067">
        <w:softHyphen/>
        <w:t xml:space="preserve">hållare ska ha möjlighet att i vissa fall </w:t>
      </w:r>
      <w:r>
        <w:t xml:space="preserve">avgiftsfritt </w:t>
      </w:r>
      <w:r w:rsidRPr="00403067">
        <w:t>lämna tillbaka digital tv-utrustning. Paragrafen genomför artikel 113.3 andra stycket i EU-direk</w:t>
      </w:r>
      <w:r w:rsidR="000A7FDC">
        <w:softHyphen/>
      </w:r>
      <w:r w:rsidRPr="00403067">
        <w:t>ti</w:t>
      </w:r>
      <w:r w:rsidR="000A7FDC">
        <w:softHyphen/>
      </w:r>
      <w:r w:rsidRPr="00403067">
        <w:t>vet. Övervä</w:t>
      </w:r>
      <w:r w:rsidRPr="00403067">
        <w:softHyphen/>
        <w:t>gandena finns i avsnitt 25.</w:t>
      </w:r>
    </w:p>
    <w:p w14:paraId="6B381282" w14:textId="77777777" w:rsidR="00D85371" w:rsidRPr="00403067" w:rsidRDefault="00D85371" w:rsidP="00D85371">
      <w:pPr>
        <w:pStyle w:val="Brdtextmedindrag"/>
      </w:pPr>
      <w:r w:rsidRPr="00403067">
        <w:t>Med digital tv-utrustning avses framför allt digitalboxar. Kravet gäller inte om tillhandahållaren kan visa att det råder fullständig interoperabilitet mellan tillhandahållarens utrustning och andra tillhanda</w:t>
      </w:r>
      <w:r w:rsidRPr="00403067">
        <w:softHyphen/>
        <w:t xml:space="preserve">hållares digitala tv-tjänster, inklusive de tjänster som slutanvändaren har bytt till. Digital tv-utrustning som överensstämmer med harmoniserade standarder eller </w:t>
      </w:r>
      <w:r w:rsidRPr="00403067">
        <w:lastRenderedPageBreak/>
        <w:t>med delar av sådana standarder ska anses uppfylla kravet på inter</w:t>
      </w:r>
      <w:r w:rsidRPr="00403067">
        <w:softHyphen/>
        <w:t>opera</w:t>
      </w:r>
      <w:r w:rsidRPr="00403067">
        <w:softHyphen/>
        <w:t>bilitet.</w:t>
      </w:r>
    </w:p>
    <w:p w14:paraId="612AFF6F" w14:textId="77777777" w:rsidR="00D85371" w:rsidRPr="00403067" w:rsidRDefault="00D85371" w:rsidP="00D85371">
      <w:pPr>
        <w:pStyle w:val="Brdtextmedindrag"/>
      </w:pPr>
    </w:p>
    <w:p w14:paraId="4996290E" w14:textId="77777777" w:rsidR="00D85371" w:rsidRPr="00403067" w:rsidRDefault="00D85371" w:rsidP="00D85371">
      <w:pPr>
        <w:pStyle w:val="Brdtextmedindrag"/>
        <w:ind w:firstLine="0"/>
        <w:rPr>
          <w:sz w:val="18"/>
          <w:szCs w:val="18"/>
        </w:rPr>
      </w:pPr>
      <w:r w:rsidRPr="00403067">
        <w:rPr>
          <w:b/>
          <w:sz w:val="18"/>
          <w:szCs w:val="18"/>
        </w:rPr>
        <w:t>15 §</w:t>
      </w:r>
      <w:r w:rsidRPr="00403067">
        <w:rPr>
          <w:sz w:val="18"/>
          <w:szCs w:val="18"/>
        </w:rPr>
        <w:t xml:space="preserve">    Om en näringsidkare bryter mot </w:t>
      </w:r>
      <w:r w:rsidRPr="00403067">
        <w:rPr>
          <w:i/>
          <w:iCs/>
          <w:sz w:val="18"/>
          <w:szCs w:val="18"/>
        </w:rPr>
        <w:t>4 §</w:t>
      </w:r>
      <w:r w:rsidRPr="00403067">
        <w:rPr>
          <w:sz w:val="18"/>
          <w:szCs w:val="18"/>
        </w:rPr>
        <w:t xml:space="preserve">, 5 § första stycket, 7 eller 8 § eller mot föreskrifter som </w:t>
      </w:r>
      <w:r w:rsidRPr="00403067">
        <w:rPr>
          <w:i/>
          <w:iCs/>
          <w:sz w:val="18"/>
          <w:szCs w:val="18"/>
        </w:rPr>
        <w:t>har</w:t>
      </w:r>
      <w:r w:rsidRPr="00403067">
        <w:rPr>
          <w:sz w:val="18"/>
          <w:szCs w:val="18"/>
        </w:rPr>
        <w:t xml:space="preserve"> meddelats med stöd av </w:t>
      </w:r>
      <w:r w:rsidRPr="00403067">
        <w:rPr>
          <w:i/>
          <w:iCs/>
          <w:sz w:val="18"/>
          <w:szCs w:val="18"/>
        </w:rPr>
        <w:t>3 § eller</w:t>
      </w:r>
      <w:r w:rsidRPr="00403067">
        <w:rPr>
          <w:sz w:val="18"/>
          <w:szCs w:val="18"/>
        </w:rPr>
        <w:t xml:space="preserve"> 5 § andra stycket får tillsyns</w:t>
      </w:r>
      <w:r>
        <w:rPr>
          <w:sz w:val="18"/>
          <w:szCs w:val="18"/>
        </w:rPr>
        <w:softHyphen/>
      </w:r>
      <w:r w:rsidRPr="00403067">
        <w:rPr>
          <w:sz w:val="18"/>
          <w:szCs w:val="18"/>
        </w:rPr>
        <w:t>myndigheten förelägga näringsidkaren att följa bestämmelsen. Sådana föreläggan</w:t>
      </w:r>
      <w:r>
        <w:rPr>
          <w:sz w:val="18"/>
          <w:szCs w:val="18"/>
        </w:rPr>
        <w:softHyphen/>
      </w:r>
      <w:r w:rsidRPr="00403067">
        <w:rPr>
          <w:sz w:val="18"/>
          <w:szCs w:val="18"/>
        </w:rPr>
        <w:t>den får förenas med vite.</w:t>
      </w:r>
    </w:p>
    <w:p w14:paraId="20B1CEDC" w14:textId="77777777" w:rsidR="00D85371" w:rsidRPr="00403067" w:rsidRDefault="00D85371" w:rsidP="00D85371">
      <w:pPr>
        <w:pStyle w:val="Brdtextmedindrag"/>
        <w:rPr>
          <w:sz w:val="18"/>
          <w:szCs w:val="18"/>
        </w:rPr>
      </w:pPr>
      <w:r w:rsidRPr="00403067">
        <w:rPr>
          <w:sz w:val="18"/>
          <w:szCs w:val="18"/>
        </w:rPr>
        <w:t xml:space="preserve">Innan tillsynsmyndigheten beslutar om ett sådant föreläggande med anledning av en överträdelse av 7 eller 8 § </w:t>
      </w:r>
      <w:r w:rsidRPr="00403067">
        <w:rPr>
          <w:i/>
          <w:iCs/>
          <w:sz w:val="18"/>
          <w:szCs w:val="18"/>
        </w:rPr>
        <w:t>ska</w:t>
      </w:r>
      <w:r w:rsidRPr="00403067">
        <w:rPr>
          <w:sz w:val="18"/>
          <w:szCs w:val="18"/>
        </w:rPr>
        <w:t xml:space="preserve"> den samråda med Konkurrensverket.</w:t>
      </w:r>
    </w:p>
    <w:p w14:paraId="6059A06B" w14:textId="77777777" w:rsidR="00D85371" w:rsidRPr="00EB0813" w:rsidRDefault="00D85371" w:rsidP="00D85371">
      <w:pPr>
        <w:pStyle w:val="Brdtextmedindrag"/>
        <w:ind w:firstLine="0"/>
      </w:pPr>
    </w:p>
    <w:p w14:paraId="696C022F" w14:textId="77777777" w:rsidR="00D85371" w:rsidRDefault="00D85371" w:rsidP="00D85371">
      <w:pPr>
        <w:pStyle w:val="Brdtext"/>
        <w:rPr>
          <w:i/>
        </w:rPr>
      </w:pPr>
      <w:r>
        <w:rPr>
          <w:iCs/>
        </w:rPr>
        <w:t xml:space="preserve">Paragrafen </w:t>
      </w:r>
      <w:r w:rsidRPr="00D85E4E">
        <w:rPr>
          <w:iCs/>
        </w:rPr>
        <w:t xml:space="preserve">innehåller bestämmelser om förelägganden </w:t>
      </w:r>
      <w:r>
        <w:rPr>
          <w:iCs/>
        </w:rPr>
        <w:t>som tillsyns</w:t>
      </w:r>
      <w:r>
        <w:rPr>
          <w:iCs/>
        </w:rPr>
        <w:softHyphen/>
        <w:t>myn</w:t>
      </w:r>
      <w:r>
        <w:rPr>
          <w:iCs/>
        </w:rPr>
        <w:softHyphen/>
        <w:t>dig</w:t>
      </w:r>
      <w:r>
        <w:rPr>
          <w:iCs/>
        </w:rPr>
        <w:softHyphen/>
        <w:t xml:space="preserve">heten får beslut om </w:t>
      </w:r>
      <w:r w:rsidRPr="00D85E4E">
        <w:rPr>
          <w:iCs/>
        </w:rPr>
        <w:t xml:space="preserve">för att komma till rätta med överträdelser. </w:t>
      </w:r>
      <w:r w:rsidRPr="00403067">
        <w:t>Över</w:t>
      </w:r>
      <w:r w:rsidRPr="00403067">
        <w:softHyphen/>
        <w:t>vägandena finns i avsnitt 25.</w:t>
      </w:r>
    </w:p>
    <w:p w14:paraId="6F9CB2B1" w14:textId="77777777" w:rsidR="00D85371" w:rsidRPr="00403067" w:rsidRDefault="00D85371" w:rsidP="00D85371">
      <w:pPr>
        <w:pStyle w:val="Brdtextmedindrag"/>
      </w:pPr>
      <w:r w:rsidRPr="00403067">
        <w:rPr>
          <w:i/>
        </w:rPr>
        <w:t>Första stycket</w:t>
      </w:r>
      <w:r w:rsidRPr="00403067">
        <w:t xml:space="preserve"> ändras till att även omfatta skyldigheten enligt den nya 4 §. Därutöver görs redaktionella ändring</w:t>
      </w:r>
      <w:r w:rsidRPr="00403067">
        <w:softHyphen/>
        <w:t xml:space="preserve">ar med anledning av upphävda paragrafer och att </w:t>
      </w:r>
      <w:r>
        <w:t>hittillsvarande</w:t>
      </w:r>
      <w:r w:rsidRPr="00403067">
        <w:t xml:space="preserve"> 4 § nu betecknas 3 §. Dessutom ändras paragrafen språkligt.</w:t>
      </w:r>
    </w:p>
    <w:p w14:paraId="69802689" w14:textId="77777777" w:rsidR="00D85371" w:rsidRPr="00403067" w:rsidRDefault="00D85371" w:rsidP="00D85371">
      <w:pPr>
        <w:pStyle w:val="Rubrik2"/>
      </w:pPr>
      <w:bookmarkStart w:id="2022" w:name="_Toc9841733"/>
      <w:bookmarkStart w:id="2023" w:name="_Toc9867610"/>
      <w:bookmarkStart w:id="2024" w:name="_Toc9867860"/>
      <w:bookmarkStart w:id="2025" w:name="_Toc9871277"/>
      <w:bookmarkStart w:id="2026" w:name="_Toc9958361"/>
      <w:bookmarkStart w:id="2027" w:name="_Toc9961922"/>
      <w:bookmarkStart w:id="2028" w:name="_Toc9962519"/>
      <w:bookmarkStart w:id="2029" w:name="_Toc17793485"/>
      <w:bookmarkStart w:id="2030" w:name="_Toc73006058"/>
      <w:bookmarkStart w:id="2031" w:name="_Toc86738839"/>
      <w:bookmarkStart w:id="2032" w:name="_Toc94597602"/>
      <w:bookmarkStart w:id="2033" w:name="_Toc96533445"/>
      <w:r w:rsidRPr="00403067">
        <w:t>Förslaget till lag om ändring i lagen (2006:449) om skydd för störningskänslig forskning</w:t>
      </w:r>
      <w:bookmarkEnd w:id="2022"/>
      <w:bookmarkEnd w:id="2023"/>
      <w:bookmarkEnd w:id="2024"/>
      <w:bookmarkEnd w:id="2025"/>
      <w:bookmarkEnd w:id="2026"/>
      <w:bookmarkEnd w:id="2027"/>
      <w:bookmarkEnd w:id="2028"/>
      <w:bookmarkEnd w:id="2029"/>
      <w:bookmarkEnd w:id="2030"/>
      <w:bookmarkEnd w:id="2031"/>
      <w:bookmarkEnd w:id="2032"/>
      <w:bookmarkEnd w:id="2033"/>
    </w:p>
    <w:p w14:paraId="745347E2" w14:textId="77777777" w:rsidR="00D85371" w:rsidRPr="00403067" w:rsidRDefault="00D85371" w:rsidP="00D85371">
      <w:pPr>
        <w:pStyle w:val="Rubrik4utannumrering"/>
        <w:spacing w:before="0"/>
      </w:pPr>
      <w:r w:rsidRPr="00403067">
        <w:t>Skydd mot störande verksamheter i närheten</w:t>
      </w:r>
    </w:p>
    <w:p w14:paraId="39F99B71" w14:textId="77777777" w:rsidR="00D85371" w:rsidRPr="00403067" w:rsidRDefault="00D85371" w:rsidP="00D85371">
      <w:pPr>
        <w:pStyle w:val="Brdtext"/>
        <w:rPr>
          <w:sz w:val="18"/>
          <w:szCs w:val="19"/>
        </w:rPr>
      </w:pPr>
      <w:r w:rsidRPr="00403067">
        <w:rPr>
          <w:b/>
          <w:sz w:val="18"/>
          <w:szCs w:val="19"/>
        </w:rPr>
        <w:t>4 §</w:t>
      </w:r>
      <w:r w:rsidRPr="00403067">
        <w:rPr>
          <w:sz w:val="18"/>
          <w:szCs w:val="19"/>
        </w:rPr>
        <w:t>    Om forskning som avses i 1 § utsätts för varaktiga eller upprepade störningar från annan verksamhet i närheten, får länsstyrelsen efter ansökan enligt 6 § med</w:t>
      </w:r>
      <w:r w:rsidRPr="00403067">
        <w:rPr>
          <w:sz w:val="18"/>
          <w:szCs w:val="19"/>
        </w:rPr>
        <w:softHyphen/>
        <w:t>dela förbud eller förelägganden mot den störande verksamheten för att skydda forskningen.</w:t>
      </w:r>
    </w:p>
    <w:p w14:paraId="37CD1F15" w14:textId="77777777" w:rsidR="00D85371" w:rsidRPr="00403067" w:rsidRDefault="00D85371" w:rsidP="00D85371">
      <w:pPr>
        <w:pStyle w:val="Brdtextmedindrag"/>
        <w:rPr>
          <w:sz w:val="18"/>
          <w:szCs w:val="19"/>
        </w:rPr>
      </w:pPr>
      <w:r w:rsidRPr="00403067">
        <w:rPr>
          <w:i/>
          <w:sz w:val="18"/>
          <w:szCs w:val="19"/>
        </w:rPr>
        <w:t>Första</w:t>
      </w:r>
      <w:r w:rsidRPr="00403067">
        <w:rPr>
          <w:sz w:val="18"/>
          <w:szCs w:val="19"/>
        </w:rPr>
        <w:t xml:space="preserve"> stycket gäller inte sådan verksamhet som regleras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eller lagen (1992:1512) om elektromagnetisk kompati</w:t>
      </w:r>
      <w:r w:rsidRPr="00403067">
        <w:rPr>
          <w:sz w:val="18"/>
          <w:szCs w:val="19"/>
        </w:rPr>
        <w:softHyphen/>
        <w:t xml:space="preserve">bilitet eller i föreskrifter utfärdade med stöd av dessa lagar. </w:t>
      </w:r>
      <w:r w:rsidRPr="00403067">
        <w:rPr>
          <w:i/>
          <w:sz w:val="18"/>
          <w:szCs w:val="19"/>
        </w:rPr>
        <w:t>Första</w:t>
      </w:r>
      <w:r w:rsidRPr="00403067">
        <w:rPr>
          <w:sz w:val="18"/>
          <w:szCs w:val="19"/>
        </w:rPr>
        <w:t xml:space="preserve"> stycket gäller inte heller störningar från en verksamhet som bedrivs med tillstånd enligt miljö</w:t>
      </w:r>
      <w:r w:rsidRPr="00403067">
        <w:rPr>
          <w:sz w:val="18"/>
          <w:szCs w:val="19"/>
        </w:rPr>
        <w:softHyphen/>
        <w:t>balken eller motsvarande bestämmelser i äldre lag.</w:t>
      </w:r>
    </w:p>
    <w:p w14:paraId="532E4B15" w14:textId="77777777" w:rsidR="00D85371" w:rsidRPr="00403067" w:rsidRDefault="00D85371" w:rsidP="00D85371">
      <w:pPr>
        <w:pStyle w:val="Brdtextmedindrag"/>
        <w:rPr>
          <w:sz w:val="18"/>
          <w:szCs w:val="19"/>
        </w:rPr>
      </w:pPr>
      <w:r w:rsidRPr="00403067">
        <w:rPr>
          <w:sz w:val="18"/>
          <w:szCs w:val="19"/>
        </w:rPr>
        <w:t>Om ett beslut enligt första stycket medför att pågående markanvändning inom det berörda området avsevärt försvåras, har områdets ägare och den som har nytt</w:t>
      </w:r>
      <w:r w:rsidRPr="00403067">
        <w:rPr>
          <w:sz w:val="18"/>
          <w:szCs w:val="19"/>
        </w:rPr>
        <w:softHyphen/>
        <w:t>janderätt, servitut, rätt till elektrisk kraft eller liknande rätt till detta område, rätt till ersättning för skada till följd av beslutet.</w:t>
      </w:r>
    </w:p>
    <w:p w14:paraId="32035865" w14:textId="77777777" w:rsidR="00D85371" w:rsidRPr="00403067" w:rsidRDefault="00D85371" w:rsidP="00D85371">
      <w:pPr>
        <w:pStyle w:val="Brdtextmedindrag"/>
        <w:rPr>
          <w:sz w:val="18"/>
          <w:szCs w:val="19"/>
        </w:rPr>
      </w:pPr>
      <w:r w:rsidRPr="00403067">
        <w:rPr>
          <w:sz w:val="18"/>
          <w:szCs w:val="19"/>
        </w:rPr>
        <w:t>Ersättningen ska motsvara skadan med avdrag för vad den berättigade är skyldig att tåla utan ersättning. Ersättningen ska betalas av den som ansökt om skyddet.</w:t>
      </w:r>
    </w:p>
    <w:p w14:paraId="4562E685" w14:textId="77777777" w:rsidR="00D85371" w:rsidRPr="00403067" w:rsidRDefault="00D85371" w:rsidP="00D85371">
      <w:pPr>
        <w:pStyle w:val="Brdtextmedindrag"/>
        <w:rPr>
          <w:sz w:val="18"/>
          <w:szCs w:val="19"/>
        </w:rPr>
      </w:pPr>
      <w:r w:rsidRPr="00403067">
        <w:rPr>
          <w:sz w:val="18"/>
          <w:szCs w:val="19"/>
        </w:rPr>
        <w:t>I fråga om ersättningen tillämpas i övrigt expropriationslagen (1972:719).</w:t>
      </w:r>
    </w:p>
    <w:p w14:paraId="7E324F42" w14:textId="77777777" w:rsidR="00D85371" w:rsidRPr="00EB0813" w:rsidRDefault="00D85371" w:rsidP="00D85371">
      <w:pPr>
        <w:pStyle w:val="Brdtextmedindrag"/>
        <w:ind w:firstLine="0"/>
        <w:rPr>
          <w:szCs w:val="21"/>
        </w:rPr>
      </w:pPr>
    </w:p>
    <w:p w14:paraId="6B179A19" w14:textId="77777777" w:rsidR="00D85371" w:rsidRPr="00403067" w:rsidRDefault="00D85371" w:rsidP="00D85371">
      <w:pPr>
        <w:pStyle w:val="Brdtext"/>
      </w:pPr>
      <w:r w:rsidRPr="00403067">
        <w:rPr>
          <w:i/>
        </w:rPr>
        <w:t>Andra stycket</w:t>
      </w:r>
      <w:r w:rsidRPr="00403067">
        <w:t xml:space="preserve"> ändras till följd av den nya lagen om elektronisk kommuni</w:t>
      </w:r>
      <w:r w:rsidRPr="00403067">
        <w:softHyphen/>
        <w:t xml:space="preserve">kation. </w:t>
      </w:r>
      <w:r w:rsidRPr="007303D2">
        <w:t>Detta innebär inte någon ändring i sak.</w:t>
      </w:r>
      <w:r>
        <w:t xml:space="preserve"> </w:t>
      </w:r>
      <w:r w:rsidRPr="00403067">
        <w:t>Övervägandena finns i avsnitt 26.</w:t>
      </w:r>
    </w:p>
    <w:p w14:paraId="037FAC7E" w14:textId="77777777" w:rsidR="00D85371" w:rsidRPr="00403067" w:rsidRDefault="00D85371" w:rsidP="00D85371">
      <w:pPr>
        <w:pStyle w:val="Rubrik2"/>
      </w:pPr>
      <w:bookmarkStart w:id="2034" w:name="_Toc17793486"/>
      <w:bookmarkStart w:id="2035" w:name="_Toc73006059"/>
      <w:bookmarkStart w:id="2036" w:name="_Toc86738840"/>
      <w:bookmarkStart w:id="2037" w:name="_Toc94597603"/>
      <w:bookmarkStart w:id="2038" w:name="_Toc96533446"/>
      <w:bookmarkStart w:id="2039" w:name="_Toc9841734"/>
      <w:bookmarkStart w:id="2040" w:name="_Toc9867611"/>
      <w:bookmarkStart w:id="2041" w:name="_Toc9867861"/>
      <w:bookmarkStart w:id="2042" w:name="_Toc9871278"/>
      <w:bookmarkStart w:id="2043" w:name="_Toc9958362"/>
      <w:bookmarkStart w:id="2044" w:name="_Toc9961923"/>
      <w:bookmarkStart w:id="2045" w:name="_Toc9962520"/>
      <w:r w:rsidRPr="00403067">
        <w:t>Förslaget till lag om ändring i marknadsföringslagen (2008:486)</w:t>
      </w:r>
      <w:bookmarkEnd w:id="2034"/>
      <w:bookmarkEnd w:id="2035"/>
      <w:bookmarkEnd w:id="2036"/>
      <w:bookmarkEnd w:id="2037"/>
      <w:bookmarkEnd w:id="2038"/>
    </w:p>
    <w:p w14:paraId="5409178B" w14:textId="77777777" w:rsidR="00D85371" w:rsidRPr="00403067" w:rsidRDefault="00D85371" w:rsidP="00D85371">
      <w:pPr>
        <w:pStyle w:val="Rubrik4utannumrering"/>
        <w:spacing w:before="0"/>
      </w:pPr>
      <w:r w:rsidRPr="00403067">
        <w:t>Definitioner</w:t>
      </w:r>
    </w:p>
    <w:p w14:paraId="7BD90B0E" w14:textId="77777777" w:rsidR="00D85371" w:rsidRPr="00403067" w:rsidRDefault="00D85371" w:rsidP="00D85371">
      <w:pPr>
        <w:pStyle w:val="Brdtext"/>
        <w:rPr>
          <w:sz w:val="18"/>
          <w:szCs w:val="19"/>
        </w:rPr>
      </w:pPr>
      <w:r w:rsidRPr="00403067">
        <w:rPr>
          <w:b/>
          <w:sz w:val="18"/>
          <w:szCs w:val="19"/>
        </w:rPr>
        <w:t>3 §</w:t>
      </w:r>
      <w:r w:rsidRPr="00403067">
        <w:rPr>
          <w:sz w:val="18"/>
          <w:szCs w:val="19"/>
        </w:rPr>
        <w:t>    I denna lag avses med</w:t>
      </w:r>
    </w:p>
    <w:p w14:paraId="508A16F0" w14:textId="77777777" w:rsidR="00D85371" w:rsidRPr="00403067" w:rsidRDefault="00D85371" w:rsidP="00D85371">
      <w:pPr>
        <w:pStyle w:val="Brdtextmedindrag"/>
        <w:rPr>
          <w:sz w:val="18"/>
          <w:szCs w:val="19"/>
        </w:rPr>
      </w:pPr>
      <w:r w:rsidRPr="00403067">
        <w:rPr>
          <w:i/>
          <w:sz w:val="18"/>
          <w:szCs w:val="19"/>
          <w:u w:val="single"/>
        </w:rPr>
        <w:t>affärsbeslut:</w:t>
      </w:r>
      <w:r w:rsidRPr="00403067">
        <w:rPr>
          <w:sz w:val="18"/>
          <w:szCs w:val="19"/>
        </w:rPr>
        <w:t xml:space="preserve"> ett beslut som fattas av en konsument eller en näringsidkare om huruvida, hur och under vilka förutsättningar en produkt ska köpas, om hela eller </w:t>
      </w:r>
      <w:r w:rsidRPr="00403067">
        <w:rPr>
          <w:sz w:val="18"/>
          <w:szCs w:val="19"/>
        </w:rPr>
        <w:lastRenderedPageBreak/>
        <w:t>delar av köpesumman ska betalas, om produkten ska behållas eller överlåtas, eller om en avtalsenlig rättighet i samband med produkten ska utnyttjas, oavsett om konsumenten eller näringsidkaren beslutar att handla eller att avstå från att handla,</w:t>
      </w:r>
    </w:p>
    <w:p w14:paraId="5C9EE2F5" w14:textId="77777777" w:rsidR="00D85371" w:rsidRPr="00403067" w:rsidRDefault="00D85371" w:rsidP="00D85371">
      <w:pPr>
        <w:pStyle w:val="Brdtextmedindrag"/>
        <w:rPr>
          <w:sz w:val="18"/>
          <w:szCs w:val="19"/>
        </w:rPr>
      </w:pPr>
      <w:r w:rsidRPr="00403067">
        <w:rPr>
          <w:i/>
          <w:sz w:val="18"/>
          <w:szCs w:val="19"/>
          <w:u w:val="single"/>
        </w:rPr>
        <w:t>elektronisk post:</w:t>
      </w:r>
      <w:r w:rsidRPr="00403067">
        <w:rPr>
          <w:sz w:val="18"/>
          <w:szCs w:val="19"/>
        </w:rPr>
        <w:t xml:space="preserve"> ett adresserat eller på något annat sätt individualiserat elektro</w:t>
      </w:r>
      <w:r w:rsidRPr="00403067">
        <w:rPr>
          <w:sz w:val="18"/>
          <w:szCs w:val="19"/>
        </w:rPr>
        <w:softHyphen/>
        <w:t xml:space="preserve">niskt meddelande i form av text, röst, ljud eller bild som sänds via ett allmänt </w:t>
      </w:r>
      <w:r w:rsidRPr="00403067">
        <w:rPr>
          <w:i/>
          <w:sz w:val="18"/>
          <w:szCs w:val="19"/>
        </w:rPr>
        <w:t>elek</w:t>
      </w:r>
      <w:r w:rsidRPr="00403067">
        <w:rPr>
          <w:i/>
          <w:sz w:val="18"/>
          <w:szCs w:val="19"/>
        </w:rPr>
        <w:softHyphen/>
        <w:t xml:space="preserve">troniskt </w:t>
      </w:r>
      <w:r w:rsidRPr="00403067">
        <w:rPr>
          <w:sz w:val="18"/>
          <w:szCs w:val="19"/>
        </w:rPr>
        <w:t>kommunikationsnät och som kan lagras i nätet eller i mottagarens termi</w:t>
      </w:r>
      <w:r w:rsidRPr="00403067">
        <w:rPr>
          <w:sz w:val="18"/>
          <w:szCs w:val="19"/>
        </w:rPr>
        <w:softHyphen/>
        <w:t>nalutrustning tills mottagaren hämtar det,</w:t>
      </w:r>
    </w:p>
    <w:p w14:paraId="5675AED0" w14:textId="77777777" w:rsidR="00D85371" w:rsidRDefault="00D85371" w:rsidP="00D85371">
      <w:pPr>
        <w:pStyle w:val="Brdtextmedindrag"/>
        <w:rPr>
          <w:sz w:val="18"/>
          <w:szCs w:val="19"/>
        </w:rPr>
      </w:pPr>
      <w:r w:rsidRPr="00403067">
        <w:rPr>
          <w:i/>
          <w:sz w:val="18"/>
          <w:szCs w:val="19"/>
          <w:u w:val="single"/>
        </w:rPr>
        <w:t>god marknadsföringssed:</w:t>
      </w:r>
      <w:r w:rsidRPr="00403067">
        <w:rPr>
          <w:sz w:val="18"/>
          <w:szCs w:val="19"/>
        </w:rPr>
        <w:t xml:space="preserve"> god affärssed eller andra vedertagna normer som syf</w:t>
      </w:r>
      <w:r w:rsidRPr="00403067">
        <w:rPr>
          <w:sz w:val="18"/>
          <w:szCs w:val="19"/>
        </w:rPr>
        <w:softHyphen/>
        <w:t>tar till att skydda konsumenter och näringsidkare vid marknadsföring av produkter,</w:t>
      </w:r>
    </w:p>
    <w:p w14:paraId="7BC04B48" w14:textId="77777777" w:rsidR="00D85371" w:rsidRPr="00FE57E6" w:rsidRDefault="00D85371" w:rsidP="00D85371">
      <w:pPr>
        <w:pStyle w:val="Brdtextmedindrag"/>
        <w:rPr>
          <w:sz w:val="18"/>
          <w:szCs w:val="19"/>
        </w:rPr>
      </w:pPr>
      <w:r w:rsidRPr="00FE57E6">
        <w:rPr>
          <w:i/>
          <w:iCs/>
          <w:sz w:val="18"/>
          <w:szCs w:val="19"/>
          <w:u w:val="single"/>
        </w:rPr>
        <w:t>konsument:</w:t>
      </w:r>
      <w:r w:rsidRPr="00FE57E6">
        <w:rPr>
          <w:sz w:val="18"/>
          <w:szCs w:val="19"/>
        </w:rPr>
        <w:t xml:space="preserve"> en fysisk person som handlar huvudsakligen för ändamål som faller utanför näringsverksamhet,</w:t>
      </w:r>
    </w:p>
    <w:p w14:paraId="1B1514AD" w14:textId="77777777" w:rsidR="00D85371" w:rsidRPr="00FE57E6" w:rsidRDefault="00D85371" w:rsidP="00D85371">
      <w:pPr>
        <w:pStyle w:val="Brdtextmedindrag"/>
        <w:rPr>
          <w:sz w:val="18"/>
          <w:szCs w:val="19"/>
        </w:rPr>
      </w:pPr>
      <w:r w:rsidRPr="00FE57E6">
        <w:rPr>
          <w:i/>
          <w:iCs/>
          <w:sz w:val="18"/>
          <w:szCs w:val="19"/>
          <w:u w:val="single"/>
        </w:rPr>
        <w:t>marknadsföring:</w:t>
      </w:r>
      <w:r w:rsidRPr="00FE57E6">
        <w:rPr>
          <w:sz w:val="18"/>
          <w:szCs w:val="19"/>
        </w:rPr>
        <w:t xml:space="preserve"> reklam och andra åtgärder i näringsverksamhet som är ägnade att främja avsättningen av och tillgången till produkter inbegripet en näringsidkares handlande, underlåtenhet eller någon annan åtgärd eller beteende i övrigt före, under eller efter försäljning eller leverans av produkter till konsumenter eller näringsidkare,</w:t>
      </w:r>
    </w:p>
    <w:p w14:paraId="12C6ECB8" w14:textId="77777777" w:rsidR="00D85371" w:rsidRPr="00FE57E6" w:rsidRDefault="00D85371" w:rsidP="00D85371">
      <w:pPr>
        <w:pStyle w:val="Brdtextmedindrag"/>
        <w:rPr>
          <w:sz w:val="18"/>
          <w:szCs w:val="19"/>
        </w:rPr>
      </w:pPr>
      <w:r w:rsidRPr="00FE57E6">
        <w:rPr>
          <w:i/>
          <w:iCs/>
          <w:sz w:val="18"/>
          <w:szCs w:val="19"/>
          <w:u w:val="single"/>
        </w:rPr>
        <w:t>näringsidkare:</w:t>
      </w:r>
      <w:r w:rsidRPr="00FE57E6">
        <w:rPr>
          <w:sz w:val="18"/>
          <w:szCs w:val="19"/>
        </w:rPr>
        <w:t xml:space="preserve"> en fysisk eller juridisk person som handlar för ändamål som har samband med den egna näringsverksamheten, </w:t>
      </w:r>
    </w:p>
    <w:p w14:paraId="74740756" w14:textId="77777777" w:rsidR="00D85371" w:rsidRPr="00403067" w:rsidRDefault="00D85371" w:rsidP="00D85371">
      <w:pPr>
        <w:pStyle w:val="Brdtextmedindrag"/>
        <w:rPr>
          <w:sz w:val="18"/>
          <w:szCs w:val="19"/>
        </w:rPr>
      </w:pPr>
      <w:r w:rsidRPr="00FE57E6">
        <w:rPr>
          <w:i/>
          <w:iCs/>
          <w:sz w:val="18"/>
          <w:szCs w:val="19"/>
          <w:u w:val="single"/>
        </w:rPr>
        <w:t>produkter:</w:t>
      </w:r>
      <w:r w:rsidRPr="00FE57E6">
        <w:rPr>
          <w:sz w:val="18"/>
          <w:szCs w:val="19"/>
        </w:rPr>
        <w:t xml:space="preserve"> varor, tjänster, fast egendom, arbetstillfällen och andra nyttigheter.</w:t>
      </w:r>
    </w:p>
    <w:p w14:paraId="224A6CCC" w14:textId="77777777" w:rsidR="00D85371" w:rsidRPr="00403067" w:rsidRDefault="00D85371" w:rsidP="00D85371">
      <w:pPr>
        <w:pStyle w:val="Brdtextmedindrag"/>
        <w:ind w:firstLine="0"/>
      </w:pPr>
    </w:p>
    <w:p w14:paraId="1C3CA002" w14:textId="77777777" w:rsidR="00D85371" w:rsidRDefault="00D85371" w:rsidP="00D85371">
      <w:pPr>
        <w:pStyle w:val="Brdtextmedindrag"/>
        <w:ind w:firstLine="0"/>
      </w:pPr>
      <w:r>
        <w:t xml:space="preserve">Paragrafen innehåller definitioner av uttryck som används i lagen. </w:t>
      </w:r>
      <w:r w:rsidRPr="00403067">
        <w:t>Över</w:t>
      </w:r>
      <w:r>
        <w:softHyphen/>
      </w:r>
      <w:r w:rsidRPr="00403067">
        <w:t>vägandena finns i avsnitt 26.</w:t>
      </w:r>
    </w:p>
    <w:p w14:paraId="5CD334A8" w14:textId="718EC00D" w:rsidR="00D85371" w:rsidRDefault="00D85371" w:rsidP="00D85371">
      <w:pPr>
        <w:pStyle w:val="Brdtextmedindrag"/>
      </w:pPr>
      <w:r w:rsidRPr="00403067">
        <w:t>Definitionen av elektronisk post ändras till följd av den nya lagen om elek</w:t>
      </w:r>
      <w:r w:rsidR="00313F2D">
        <w:softHyphen/>
      </w:r>
      <w:r w:rsidRPr="00403067">
        <w:t>tronisk kommuni</w:t>
      </w:r>
      <w:r w:rsidRPr="00403067">
        <w:softHyphen/>
        <w:t>kation</w:t>
      </w:r>
      <w:r>
        <w:t>. A</w:t>
      </w:r>
      <w:r w:rsidRPr="00403067">
        <w:t>llmänt kommuni</w:t>
      </w:r>
      <w:r w:rsidRPr="00403067">
        <w:softHyphen/>
        <w:t>kationsnät benämns nu</w:t>
      </w:r>
      <w:r>
        <w:softHyphen/>
      </w:r>
      <w:r w:rsidRPr="00403067">
        <w:t>mera allmänt elektroniskt kommunikationsnät. Detta innebär inte någon ändring i sak.</w:t>
      </w:r>
    </w:p>
    <w:p w14:paraId="2D97F942" w14:textId="77777777" w:rsidR="00D85371" w:rsidRPr="00403067" w:rsidRDefault="00D85371" w:rsidP="00D85371">
      <w:pPr>
        <w:pStyle w:val="Rubrik2"/>
      </w:pPr>
      <w:bookmarkStart w:id="2046" w:name="_Toc17793487"/>
      <w:bookmarkStart w:id="2047" w:name="_Toc73006060"/>
      <w:bookmarkStart w:id="2048" w:name="_Toc86738841"/>
      <w:bookmarkStart w:id="2049" w:name="_Toc94597604"/>
      <w:bookmarkStart w:id="2050" w:name="_Toc96533447"/>
      <w:r w:rsidRPr="00403067">
        <w:t>Förslaget till lag om ändring i lagen (2008:717) om signalspaning i försvarsunderrättelseverk</w:t>
      </w:r>
      <w:r w:rsidRPr="00403067">
        <w:softHyphen/>
        <w:t>samhet</w:t>
      </w:r>
      <w:bookmarkEnd w:id="2039"/>
      <w:bookmarkEnd w:id="2040"/>
      <w:bookmarkEnd w:id="2041"/>
      <w:bookmarkEnd w:id="2042"/>
      <w:bookmarkEnd w:id="2043"/>
      <w:bookmarkEnd w:id="2044"/>
      <w:bookmarkEnd w:id="2045"/>
      <w:bookmarkEnd w:id="2046"/>
      <w:bookmarkEnd w:id="2047"/>
      <w:bookmarkEnd w:id="2048"/>
      <w:bookmarkEnd w:id="2049"/>
      <w:bookmarkEnd w:id="2050"/>
    </w:p>
    <w:p w14:paraId="3A4225DB" w14:textId="77777777" w:rsidR="00D85371" w:rsidRPr="00403067" w:rsidRDefault="00D85371" w:rsidP="00D85371">
      <w:pPr>
        <w:pStyle w:val="Rubrik4utannumrering"/>
        <w:spacing w:before="0"/>
      </w:pPr>
      <w:r w:rsidRPr="00403067">
        <w:t>Övriga bestämmelser</w:t>
      </w:r>
    </w:p>
    <w:p w14:paraId="16B303F9" w14:textId="77777777" w:rsidR="00D85371" w:rsidRPr="00403067" w:rsidRDefault="00D85371" w:rsidP="00D85371">
      <w:pPr>
        <w:pStyle w:val="Brdtext"/>
        <w:rPr>
          <w:sz w:val="18"/>
          <w:szCs w:val="19"/>
        </w:rPr>
      </w:pPr>
      <w:r w:rsidRPr="00403067">
        <w:rPr>
          <w:b/>
          <w:sz w:val="18"/>
          <w:szCs w:val="19"/>
        </w:rPr>
        <w:t>12 §</w:t>
      </w:r>
      <w:r w:rsidRPr="00403067">
        <w:rPr>
          <w:sz w:val="18"/>
          <w:szCs w:val="19"/>
        </w:rPr>
        <w:t xml:space="preserve">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finns be</w:t>
      </w:r>
      <w:r w:rsidRPr="00403067">
        <w:rPr>
          <w:sz w:val="18"/>
          <w:szCs w:val="19"/>
        </w:rPr>
        <w:softHyphen/>
        <w:t>stämmelser om operatörers skyldighet att överföra signaler för att möjliggöra in</w:t>
      </w:r>
      <w:r w:rsidRPr="00403067">
        <w:rPr>
          <w:sz w:val="18"/>
          <w:szCs w:val="19"/>
        </w:rPr>
        <w:softHyphen/>
        <w:t>hämtning enligt denna lag.</w:t>
      </w:r>
    </w:p>
    <w:p w14:paraId="6CAC30E2" w14:textId="77777777" w:rsidR="00D85371" w:rsidRPr="00403067" w:rsidRDefault="00D85371" w:rsidP="00D85371">
      <w:pPr>
        <w:pStyle w:val="Brdtextmedindrag"/>
        <w:rPr>
          <w:sz w:val="18"/>
          <w:szCs w:val="19"/>
        </w:rPr>
      </w:pPr>
      <w:r w:rsidRPr="00403067">
        <w:rPr>
          <w:sz w:val="18"/>
          <w:szCs w:val="19"/>
        </w:rPr>
        <w:t>Endast kontrollmyndigheten ska ha rådighet över signalbärare innehållande så</w:t>
      </w:r>
      <w:r w:rsidRPr="00403067">
        <w:rPr>
          <w:sz w:val="18"/>
          <w:szCs w:val="19"/>
        </w:rPr>
        <w:softHyphen/>
        <w:t>dana signaler som överförs i enlighet med de bestämmelser som avses i första stycket. Myndigheten ska ge signalspaningsmyndigheten tillgång till signalbärare endast i den utsträckning det följer av tillstånd enligt 5 a eller 5 b §.</w:t>
      </w:r>
    </w:p>
    <w:p w14:paraId="24DC4E9B" w14:textId="77777777" w:rsidR="00D85371" w:rsidRPr="00403067" w:rsidRDefault="00D85371" w:rsidP="00D85371">
      <w:pPr>
        <w:pStyle w:val="Brdtextmedindrag"/>
        <w:ind w:firstLine="0"/>
      </w:pPr>
    </w:p>
    <w:p w14:paraId="32C05791" w14:textId="77777777" w:rsidR="00D85371" w:rsidRPr="00403067" w:rsidRDefault="00D85371" w:rsidP="00D85371">
      <w:pPr>
        <w:pStyle w:val="Brdtext"/>
      </w:pPr>
      <w:r w:rsidRPr="00403067">
        <w:rPr>
          <w:i/>
        </w:rPr>
        <w:t>Första stycket</w:t>
      </w:r>
      <w:r w:rsidRPr="00403067">
        <w:t xml:space="preserve"> ändras till följd av den nya lagen om elektronisk kommuni</w:t>
      </w:r>
      <w:r w:rsidRPr="00403067">
        <w:softHyphen/>
        <w:t>kation. Övervägandena finns i avsnitt 26.</w:t>
      </w:r>
    </w:p>
    <w:p w14:paraId="17EC258D" w14:textId="77777777" w:rsidR="00D85371" w:rsidRPr="00403067" w:rsidRDefault="00D85371" w:rsidP="00D85371">
      <w:pPr>
        <w:pStyle w:val="Rubrik2"/>
      </w:pPr>
      <w:bookmarkStart w:id="2051" w:name="_Toc9841735"/>
      <w:bookmarkStart w:id="2052" w:name="_Toc9867612"/>
      <w:bookmarkStart w:id="2053" w:name="_Toc9867862"/>
      <w:bookmarkStart w:id="2054" w:name="_Toc9871279"/>
      <w:bookmarkStart w:id="2055" w:name="_Toc9958363"/>
      <w:bookmarkStart w:id="2056" w:name="_Toc9961924"/>
      <w:bookmarkStart w:id="2057" w:name="_Toc9962521"/>
      <w:bookmarkStart w:id="2058" w:name="_Toc17793488"/>
      <w:bookmarkStart w:id="2059" w:name="_Toc73006061"/>
      <w:bookmarkStart w:id="2060" w:name="_Toc86738842"/>
      <w:bookmarkStart w:id="2061" w:name="_Toc94597605"/>
      <w:bookmarkStart w:id="2062" w:name="_Toc96533448"/>
      <w:r w:rsidRPr="00403067">
        <w:lastRenderedPageBreak/>
        <w:t>Förslaget till lag om ändring i offentlighets- och sekretesslagen (2009:400)</w:t>
      </w:r>
      <w:bookmarkEnd w:id="2051"/>
      <w:bookmarkEnd w:id="2052"/>
      <w:bookmarkEnd w:id="2053"/>
      <w:bookmarkEnd w:id="2054"/>
      <w:bookmarkEnd w:id="2055"/>
      <w:bookmarkEnd w:id="2056"/>
      <w:bookmarkEnd w:id="2057"/>
      <w:bookmarkEnd w:id="2058"/>
      <w:bookmarkEnd w:id="2059"/>
      <w:bookmarkEnd w:id="2060"/>
      <w:bookmarkEnd w:id="2061"/>
      <w:bookmarkEnd w:id="2062"/>
    </w:p>
    <w:p w14:paraId="59695DD3" w14:textId="77777777" w:rsidR="00D85371" w:rsidRPr="00403067" w:rsidRDefault="00D85371" w:rsidP="00D85371">
      <w:pPr>
        <w:pStyle w:val="Rubrik3utannumrering"/>
        <w:spacing w:before="0"/>
      </w:pPr>
      <w:bookmarkStart w:id="2063" w:name="_Toc73006062"/>
      <w:r w:rsidRPr="00403067">
        <w:t>15 kap. Sekretess till skydd för rikets säkerhet eller dess förhållande till andra stater eller mellanfolkliga organisationer</w:t>
      </w:r>
      <w:bookmarkEnd w:id="2063"/>
    </w:p>
    <w:p w14:paraId="3A414C0F" w14:textId="77777777" w:rsidR="00D85371" w:rsidRPr="00403067" w:rsidRDefault="00D85371" w:rsidP="00D85371">
      <w:pPr>
        <w:pStyle w:val="Rubrik4utannumrering"/>
        <w:spacing w:before="0"/>
      </w:pPr>
      <w:r w:rsidRPr="00403067">
        <w:t>Sekretessbrytande bestämmelser</w:t>
      </w:r>
    </w:p>
    <w:p w14:paraId="760F9E35" w14:textId="77777777" w:rsidR="00D85371" w:rsidRPr="00403067" w:rsidRDefault="00D85371" w:rsidP="00D85371">
      <w:pPr>
        <w:pStyle w:val="Brdtext"/>
        <w:rPr>
          <w:sz w:val="18"/>
          <w:szCs w:val="18"/>
        </w:rPr>
      </w:pPr>
      <w:r w:rsidRPr="00403067">
        <w:rPr>
          <w:b/>
          <w:sz w:val="18"/>
          <w:szCs w:val="18"/>
        </w:rPr>
        <w:t>3 a §    </w:t>
      </w:r>
      <w:r w:rsidRPr="00403067">
        <w:rPr>
          <w:sz w:val="18"/>
          <w:szCs w:val="18"/>
        </w:rPr>
        <w:t>Sekretessen enligt 1, 1 a och 2 §§ hindrar inte att Säkerhetspolisen eller Försvarsmakten lämnar uppgift som avses där till Post- och telestyrelsen, om upp</w:t>
      </w:r>
      <w:r w:rsidRPr="00403067">
        <w:rPr>
          <w:sz w:val="18"/>
          <w:szCs w:val="18"/>
        </w:rPr>
        <w:softHyphen/>
        <w:t>giften avser</w:t>
      </w:r>
    </w:p>
    <w:p w14:paraId="50355163" w14:textId="77777777" w:rsidR="00D85371" w:rsidRPr="00403067" w:rsidRDefault="00D85371" w:rsidP="00D85371">
      <w:pPr>
        <w:pStyle w:val="Brdtextmedindrag"/>
        <w:rPr>
          <w:sz w:val="18"/>
          <w:szCs w:val="18"/>
        </w:rPr>
      </w:pPr>
      <w:r w:rsidRPr="00403067">
        <w:rPr>
          <w:sz w:val="18"/>
          <w:szCs w:val="18"/>
        </w:rPr>
        <w:t xml:space="preserve">1. frågan om radioanvändning enligt en tillståndsansökan eller en ansökan om medgivande att överlåta eller hyra ut </w:t>
      </w:r>
      <w:r w:rsidRPr="00315D32">
        <w:rPr>
          <w:i/>
          <w:iCs/>
          <w:sz w:val="18"/>
          <w:szCs w:val="18"/>
        </w:rPr>
        <w:t>ett</w:t>
      </w:r>
      <w:r>
        <w:rPr>
          <w:sz w:val="18"/>
          <w:szCs w:val="18"/>
        </w:rPr>
        <w:t xml:space="preserve"> </w:t>
      </w:r>
      <w:r w:rsidRPr="00403067">
        <w:rPr>
          <w:sz w:val="18"/>
          <w:szCs w:val="18"/>
        </w:rPr>
        <w:t xml:space="preserve">tillstånd att använda radiosändare enligt 3 kap. lagen </w:t>
      </w:r>
      <w:r w:rsidRPr="00403067">
        <w:rPr>
          <w:i/>
          <w:sz w:val="18"/>
          <w:szCs w:val="18"/>
        </w:rPr>
        <w:t>(202</w:t>
      </w:r>
      <w:r>
        <w:rPr>
          <w:i/>
          <w:sz w:val="18"/>
          <w:szCs w:val="18"/>
        </w:rPr>
        <w:t>2</w:t>
      </w:r>
      <w:r w:rsidRPr="00403067">
        <w:rPr>
          <w:i/>
          <w:sz w:val="18"/>
          <w:szCs w:val="18"/>
        </w:rPr>
        <w:t>:000)</w:t>
      </w:r>
      <w:r w:rsidRPr="00403067">
        <w:rPr>
          <w:sz w:val="18"/>
          <w:szCs w:val="18"/>
        </w:rPr>
        <w:t xml:space="preserve"> om elektronisk kommunikation, kan antas komma att orsaka skada för Sveriges säkerhet,</w:t>
      </w:r>
    </w:p>
    <w:p w14:paraId="28801FCE" w14:textId="77777777" w:rsidR="00D85371" w:rsidRPr="00403067" w:rsidRDefault="00D85371" w:rsidP="00D85371">
      <w:pPr>
        <w:pStyle w:val="Brdtextmedindrag"/>
        <w:rPr>
          <w:sz w:val="18"/>
          <w:szCs w:val="18"/>
        </w:rPr>
      </w:pPr>
      <w:r w:rsidRPr="00403067">
        <w:rPr>
          <w:sz w:val="18"/>
          <w:szCs w:val="18"/>
        </w:rPr>
        <w:t>2. behovet av att förena ett sådant tillstånd med villkor om krav som är av betydelse för Sveriges säkerhet och vilka villkor som tillståndet i så fall bör förenas med, eller</w:t>
      </w:r>
    </w:p>
    <w:p w14:paraId="5650D755" w14:textId="11DCB019" w:rsidR="00D85371" w:rsidRPr="00403067" w:rsidRDefault="00D85371" w:rsidP="00D85371">
      <w:pPr>
        <w:pStyle w:val="Brdtextmedindrag"/>
        <w:rPr>
          <w:sz w:val="18"/>
          <w:szCs w:val="18"/>
        </w:rPr>
      </w:pPr>
      <w:r w:rsidRPr="00403067">
        <w:rPr>
          <w:sz w:val="18"/>
          <w:szCs w:val="18"/>
        </w:rPr>
        <w:t xml:space="preserve">3. frågan om det finns skäl att återkalla </w:t>
      </w:r>
      <w:r w:rsidRPr="00315D32">
        <w:rPr>
          <w:i/>
          <w:iCs/>
          <w:sz w:val="18"/>
          <w:szCs w:val="18"/>
        </w:rPr>
        <w:t>ett</w:t>
      </w:r>
      <w:r>
        <w:rPr>
          <w:sz w:val="18"/>
          <w:szCs w:val="18"/>
        </w:rPr>
        <w:t xml:space="preserve"> </w:t>
      </w:r>
      <w:r w:rsidRPr="00403067">
        <w:rPr>
          <w:sz w:val="18"/>
          <w:szCs w:val="18"/>
        </w:rPr>
        <w:t xml:space="preserve">tillstånd eller ändra tillståndsvillkor enligt </w:t>
      </w:r>
      <w:r w:rsidRPr="00403067">
        <w:rPr>
          <w:i/>
          <w:sz w:val="18"/>
          <w:szCs w:val="18"/>
        </w:rPr>
        <w:t>11 kap. </w:t>
      </w:r>
      <w:r>
        <w:rPr>
          <w:i/>
          <w:sz w:val="18"/>
          <w:szCs w:val="18"/>
        </w:rPr>
        <w:t>7</w:t>
      </w:r>
      <w:r w:rsidRPr="00403067">
        <w:rPr>
          <w:i/>
          <w:sz w:val="18"/>
          <w:szCs w:val="18"/>
        </w:rPr>
        <w:t xml:space="preserve"> § </w:t>
      </w:r>
      <w:r w:rsidR="00201308">
        <w:rPr>
          <w:i/>
          <w:sz w:val="18"/>
          <w:szCs w:val="18"/>
        </w:rPr>
        <w:t>tredje</w:t>
      </w:r>
      <w:r w:rsidRPr="00403067">
        <w:rPr>
          <w:i/>
          <w:sz w:val="18"/>
          <w:szCs w:val="18"/>
        </w:rPr>
        <w:t xml:space="preserve"> stycket 3</w:t>
      </w:r>
      <w:r w:rsidRPr="00403067">
        <w:rPr>
          <w:sz w:val="18"/>
          <w:szCs w:val="18"/>
        </w:rPr>
        <w:t xml:space="preserve"> lagen om elektronisk kommunikation.</w:t>
      </w:r>
    </w:p>
    <w:p w14:paraId="7661CC3D" w14:textId="77777777" w:rsidR="00D85371" w:rsidRPr="00403067" w:rsidRDefault="00D85371" w:rsidP="00D85371">
      <w:pPr>
        <w:pStyle w:val="Brdtextmedindrag"/>
        <w:rPr>
          <w:sz w:val="18"/>
          <w:szCs w:val="18"/>
        </w:rPr>
      </w:pPr>
      <w:r w:rsidRPr="00403067">
        <w:rPr>
          <w:sz w:val="18"/>
          <w:szCs w:val="18"/>
        </w:rPr>
        <w:t>En uppgift får lämnas endast om intresset av att uppgiften lämnas har företräde framför det intresse som sekretessen ska skydda.</w:t>
      </w:r>
    </w:p>
    <w:p w14:paraId="20E543BD" w14:textId="77777777" w:rsidR="00D85371" w:rsidRPr="00403067" w:rsidRDefault="00D85371" w:rsidP="00D85371">
      <w:pPr>
        <w:pStyle w:val="Brdtext"/>
      </w:pPr>
    </w:p>
    <w:p w14:paraId="16645BA4" w14:textId="77777777" w:rsidR="00D85371" w:rsidRPr="00403067" w:rsidRDefault="00D85371" w:rsidP="00D85371">
      <w:pPr>
        <w:pStyle w:val="Brdtext"/>
      </w:pPr>
      <w:r w:rsidRPr="00403067">
        <w:rPr>
          <w:i/>
        </w:rPr>
        <w:t xml:space="preserve">Första stycket </w:t>
      </w:r>
      <w:r>
        <w:rPr>
          <w:i/>
        </w:rPr>
        <w:t xml:space="preserve">punkterna </w:t>
      </w:r>
      <w:r w:rsidRPr="00403067">
        <w:rPr>
          <w:i/>
        </w:rPr>
        <w:t xml:space="preserve">1 </w:t>
      </w:r>
      <w:r w:rsidRPr="00403067">
        <w:t>och</w:t>
      </w:r>
      <w:r w:rsidRPr="00403067">
        <w:rPr>
          <w:i/>
        </w:rPr>
        <w:t xml:space="preserve"> 3 </w:t>
      </w:r>
      <w:r w:rsidRPr="00403067">
        <w:t>ändras till följd av den nya lagen om elektronisk kommunikation. Detta innebär inte någon ändring i sak. Över</w:t>
      </w:r>
      <w:r>
        <w:softHyphen/>
      </w:r>
      <w:r w:rsidRPr="00403067">
        <w:t>vägandena finns i avsnitt 26.</w:t>
      </w:r>
    </w:p>
    <w:p w14:paraId="231C5BFA" w14:textId="77777777" w:rsidR="00D85371" w:rsidRPr="00403067" w:rsidRDefault="00D85371" w:rsidP="00D85371">
      <w:pPr>
        <w:pStyle w:val="Brdtextmedindrag"/>
      </w:pPr>
    </w:p>
    <w:p w14:paraId="12013E8B" w14:textId="77777777" w:rsidR="00D85371" w:rsidRPr="00403067" w:rsidRDefault="00D85371" w:rsidP="00D85371">
      <w:pPr>
        <w:pStyle w:val="Rubrik3utannumrering"/>
        <w:spacing w:before="0"/>
      </w:pPr>
      <w:bookmarkStart w:id="2064" w:name="_Toc73006063"/>
      <w:r w:rsidRPr="00403067">
        <w:t>17 kap. Sekretess till skydd främst för myndigheters verksamhet för inspektion, kontroll eller annan tillsyn</w:t>
      </w:r>
      <w:bookmarkEnd w:id="2064"/>
    </w:p>
    <w:p w14:paraId="54C9213A" w14:textId="77777777" w:rsidR="00D85371" w:rsidRPr="00403067" w:rsidRDefault="00D85371" w:rsidP="00D85371">
      <w:pPr>
        <w:pStyle w:val="Rubrik4utannumrering"/>
        <w:spacing w:before="0"/>
      </w:pPr>
      <w:r w:rsidRPr="00403067">
        <w:t>Tillstånd att använda radiosändare</w:t>
      </w:r>
    </w:p>
    <w:p w14:paraId="430C99E4" w14:textId="77777777" w:rsidR="00D85371" w:rsidRPr="00403067" w:rsidRDefault="00D85371" w:rsidP="00D85371">
      <w:pPr>
        <w:pStyle w:val="Rubrik5utannumrering"/>
        <w:spacing w:before="0"/>
      </w:pPr>
      <w:r w:rsidRPr="00403067">
        <w:t>Tillståndsprövning efter allmän inbjudan till ansökan</w:t>
      </w:r>
    </w:p>
    <w:p w14:paraId="5578A847" w14:textId="77777777" w:rsidR="00D85371" w:rsidRPr="00403067" w:rsidRDefault="00D85371" w:rsidP="00D85371">
      <w:pPr>
        <w:pStyle w:val="Brdtext"/>
        <w:rPr>
          <w:sz w:val="18"/>
          <w:szCs w:val="18"/>
        </w:rPr>
      </w:pPr>
      <w:r w:rsidRPr="00403067">
        <w:rPr>
          <w:b/>
          <w:sz w:val="18"/>
          <w:szCs w:val="18"/>
        </w:rPr>
        <w:t>4 a §</w:t>
      </w:r>
      <w:r w:rsidRPr="00403067">
        <w:rPr>
          <w:sz w:val="18"/>
          <w:szCs w:val="18"/>
        </w:rPr>
        <w:t xml:space="preserve">    Sekretess gäller för uppgift som hänför sig till </w:t>
      </w:r>
      <w:r w:rsidRPr="005C5DC7">
        <w:rPr>
          <w:i/>
          <w:iCs/>
          <w:sz w:val="18"/>
          <w:szCs w:val="18"/>
        </w:rPr>
        <w:t>ett</w:t>
      </w:r>
      <w:r>
        <w:rPr>
          <w:sz w:val="18"/>
          <w:szCs w:val="18"/>
        </w:rPr>
        <w:t xml:space="preserve"> </w:t>
      </w:r>
      <w:r w:rsidRPr="00403067">
        <w:rPr>
          <w:sz w:val="18"/>
          <w:szCs w:val="18"/>
        </w:rPr>
        <w:t xml:space="preserve">ärende om prövning enligt </w:t>
      </w:r>
      <w:r w:rsidRPr="00403067">
        <w:rPr>
          <w:i/>
          <w:sz w:val="18"/>
          <w:szCs w:val="18"/>
        </w:rPr>
        <w:t>3 kap. 10 §</w:t>
      </w:r>
      <w:r w:rsidRPr="00403067">
        <w:rPr>
          <w:sz w:val="18"/>
          <w:szCs w:val="18"/>
        </w:rPr>
        <w:t xml:space="preserve"> lagen </w:t>
      </w:r>
      <w:r w:rsidRPr="00403067">
        <w:rPr>
          <w:i/>
          <w:sz w:val="18"/>
          <w:szCs w:val="18"/>
        </w:rPr>
        <w:t>(202</w:t>
      </w:r>
      <w:r>
        <w:rPr>
          <w:i/>
          <w:sz w:val="18"/>
          <w:szCs w:val="18"/>
        </w:rPr>
        <w:t>2</w:t>
      </w:r>
      <w:r w:rsidRPr="00403067">
        <w:rPr>
          <w:i/>
          <w:sz w:val="18"/>
          <w:szCs w:val="18"/>
        </w:rPr>
        <w:t>:000)</w:t>
      </w:r>
      <w:r w:rsidRPr="00403067">
        <w:rPr>
          <w:sz w:val="18"/>
          <w:szCs w:val="18"/>
        </w:rPr>
        <w:t xml:space="preserve"> om elektronisk kommunikation av </w:t>
      </w:r>
      <w:r w:rsidRPr="005C5DC7">
        <w:rPr>
          <w:i/>
          <w:iCs/>
          <w:sz w:val="18"/>
          <w:szCs w:val="18"/>
        </w:rPr>
        <w:t>en</w:t>
      </w:r>
      <w:r>
        <w:rPr>
          <w:sz w:val="18"/>
          <w:szCs w:val="18"/>
        </w:rPr>
        <w:t xml:space="preserve"> </w:t>
      </w:r>
      <w:r w:rsidRPr="00403067">
        <w:rPr>
          <w:sz w:val="18"/>
          <w:szCs w:val="18"/>
        </w:rPr>
        <w:t xml:space="preserve">fråga om tillstånd att använda radiosändare efter </w:t>
      </w:r>
      <w:r w:rsidRPr="005C5DC7">
        <w:rPr>
          <w:i/>
          <w:iCs/>
          <w:sz w:val="18"/>
          <w:szCs w:val="18"/>
        </w:rPr>
        <w:t>en</w:t>
      </w:r>
      <w:r>
        <w:rPr>
          <w:sz w:val="18"/>
          <w:szCs w:val="18"/>
        </w:rPr>
        <w:t xml:space="preserve"> </w:t>
      </w:r>
      <w:r w:rsidRPr="00403067">
        <w:rPr>
          <w:sz w:val="18"/>
          <w:szCs w:val="18"/>
        </w:rPr>
        <w:t>allmän inbjudan till ansökan, om det kan antas att syftet med förfarandet motverkas om uppgiften röjs.</w:t>
      </w:r>
    </w:p>
    <w:p w14:paraId="10DC8D94" w14:textId="77777777" w:rsidR="00D85371" w:rsidRPr="00403067" w:rsidRDefault="00D85371" w:rsidP="00D85371">
      <w:pPr>
        <w:pStyle w:val="Brdtextmedindrag"/>
        <w:ind w:firstLine="0"/>
      </w:pPr>
    </w:p>
    <w:p w14:paraId="78301BD0" w14:textId="77777777" w:rsidR="00D85371" w:rsidRPr="00403067" w:rsidRDefault="00D85371" w:rsidP="00D85371">
      <w:pPr>
        <w:pStyle w:val="Brdtext"/>
      </w:pPr>
      <w:r w:rsidRPr="00403067">
        <w:t>Paragrafen ändras till följd av den nya lagen om elektronisk kommunika</w:t>
      </w:r>
      <w:r w:rsidRPr="00403067">
        <w:softHyphen/>
        <w:t>tion. Detta innebär inte någon ändring i sak. Övervägandena finns i av</w:t>
      </w:r>
      <w:r>
        <w:softHyphen/>
      </w:r>
      <w:r w:rsidRPr="00403067">
        <w:t>snitt</w:t>
      </w:r>
      <w:r>
        <w:t> </w:t>
      </w:r>
      <w:r w:rsidRPr="00403067">
        <w:t>26.</w:t>
      </w:r>
    </w:p>
    <w:p w14:paraId="68A7EB7A" w14:textId="77777777" w:rsidR="00D85371" w:rsidRPr="00403067" w:rsidRDefault="00D85371" w:rsidP="00D85371">
      <w:pPr>
        <w:pStyle w:val="Rubrik3utannumrering"/>
      </w:pPr>
      <w:bookmarkStart w:id="2065" w:name="_Toc73006064"/>
      <w:r w:rsidRPr="00403067">
        <w:t>18 kap. Sekretess till skydd främst för intresset av att förebygga eller beivra brott</w:t>
      </w:r>
      <w:bookmarkEnd w:id="2065"/>
    </w:p>
    <w:p w14:paraId="0D019D56" w14:textId="77777777" w:rsidR="00D85371" w:rsidRPr="00403067" w:rsidRDefault="00D85371" w:rsidP="00D85371">
      <w:pPr>
        <w:pStyle w:val="Rubrik4utannumrering"/>
        <w:spacing w:before="0"/>
      </w:pPr>
      <w:r w:rsidRPr="00403067">
        <w:t>Förundersökningar, underrättelseverksamhet m.m.</w:t>
      </w:r>
    </w:p>
    <w:p w14:paraId="11FDA2F1" w14:textId="77777777" w:rsidR="00D85371" w:rsidRPr="00403067" w:rsidRDefault="00D85371" w:rsidP="00D85371">
      <w:pPr>
        <w:pStyle w:val="Rubrik5utannumrering"/>
        <w:spacing w:before="0"/>
      </w:pPr>
      <w:r w:rsidRPr="00403067">
        <w:t>Sekretessbrytande bestämmelser</w:t>
      </w:r>
    </w:p>
    <w:p w14:paraId="4A60C1F4" w14:textId="77777777" w:rsidR="00D85371" w:rsidRPr="00403067" w:rsidRDefault="00D85371" w:rsidP="00D85371">
      <w:pPr>
        <w:pStyle w:val="Brdtext"/>
        <w:rPr>
          <w:sz w:val="18"/>
          <w:szCs w:val="18"/>
        </w:rPr>
      </w:pPr>
      <w:r w:rsidRPr="00403067">
        <w:rPr>
          <w:b/>
          <w:sz w:val="18"/>
          <w:szCs w:val="18"/>
        </w:rPr>
        <w:t>4 a §</w:t>
      </w:r>
      <w:r w:rsidRPr="00403067">
        <w:rPr>
          <w:sz w:val="18"/>
          <w:szCs w:val="18"/>
        </w:rPr>
        <w:t>    Sekretessen enligt 2 § hindrar inte att Säkerhetspolisen lämnar uppgift som avses där till Post- och telestyrelsen, om uppgiften avser</w:t>
      </w:r>
    </w:p>
    <w:p w14:paraId="7CFD95A3" w14:textId="77777777" w:rsidR="00D85371" w:rsidRPr="00403067" w:rsidRDefault="00D85371" w:rsidP="00D85371">
      <w:pPr>
        <w:pStyle w:val="Brdtextmedindrag"/>
        <w:rPr>
          <w:sz w:val="18"/>
          <w:szCs w:val="18"/>
        </w:rPr>
      </w:pPr>
      <w:r w:rsidRPr="00403067">
        <w:rPr>
          <w:sz w:val="18"/>
          <w:szCs w:val="18"/>
        </w:rPr>
        <w:t xml:space="preserve">1. frågan om radioanvändning enligt en tillståndsansökan eller en ansökan om medgivande att överlåta eller hyra ut </w:t>
      </w:r>
      <w:r w:rsidRPr="005C5DC7">
        <w:rPr>
          <w:i/>
          <w:iCs/>
          <w:sz w:val="18"/>
          <w:szCs w:val="18"/>
        </w:rPr>
        <w:t xml:space="preserve">ett </w:t>
      </w:r>
      <w:r w:rsidRPr="00403067">
        <w:rPr>
          <w:sz w:val="18"/>
          <w:szCs w:val="18"/>
        </w:rPr>
        <w:t xml:space="preserve">tillstånd att använda radiosändare enligt </w:t>
      </w:r>
      <w:r w:rsidRPr="00403067">
        <w:rPr>
          <w:sz w:val="18"/>
          <w:szCs w:val="18"/>
        </w:rPr>
        <w:lastRenderedPageBreak/>
        <w:t xml:space="preserve">3 kap. lagen </w:t>
      </w:r>
      <w:r w:rsidRPr="00403067">
        <w:rPr>
          <w:i/>
          <w:sz w:val="18"/>
          <w:szCs w:val="18"/>
        </w:rPr>
        <w:t>(202</w:t>
      </w:r>
      <w:r>
        <w:rPr>
          <w:i/>
          <w:sz w:val="18"/>
          <w:szCs w:val="18"/>
        </w:rPr>
        <w:t>2</w:t>
      </w:r>
      <w:r w:rsidRPr="00403067">
        <w:rPr>
          <w:i/>
          <w:sz w:val="18"/>
          <w:szCs w:val="18"/>
        </w:rPr>
        <w:t>:000)</w:t>
      </w:r>
      <w:r w:rsidRPr="00403067">
        <w:rPr>
          <w:sz w:val="18"/>
          <w:szCs w:val="18"/>
        </w:rPr>
        <w:t xml:space="preserve"> om elektronisk kommunikation, kan antas komma att orsaka skada för Sveriges säkerhet,</w:t>
      </w:r>
    </w:p>
    <w:p w14:paraId="276292EA" w14:textId="77777777" w:rsidR="00D85371" w:rsidRPr="00403067" w:rsidRDefault="00D85371" w:rsidP="00D85371">
      <w:pPr>
        <w:pStyle w:val="Brdtextmedindrag"/>
        <w:rPr>
          <w:sz w:val="18"/>
          <w:szCs w:val="18"/>
        </w:rPr>
      </w:pPr>
      <w:r w:rsidRPr="00403067">
        <w:rPr>
          <w:sz w:val="18"/>
          <w:szCs w:val="18"/>
        </w:rPr>
        <w:t>2. behovet av att förena ett sådant tillstånd med villkor om krav som är av betydelse för Sveriges säkerhet och vilka villkor som tillståndet i så fall bör förenas med, eller</w:t>
      </w:r>
    </w:p>
    <w:p w14:paraId="0BAAE8DD" w14:textId="1B515203" w:rsidR="00D85371" w:rsidRPr="00403067" w:rsidRDefault="00D85371" w:rsidP="00D85371">
      <w:pPr>
        <w:pStyle w:val="Brdtextmedindrag"/>
        <w:rPr>
          <w:sz w:val="18"/>
          <w:szCs w:val="18"/>
        </w:rPr>
      </w:pPr>
      <w:r w:rsidRPr="00403067">
        <w:rPr>
          <w:sz w:val="18"/>
          <w:szCs w:val="18"/>
        </w:rPr>
        <w:t xml:space="preserve">3. frågan om det finns skäl att återkalla </w:t>
      </w:r>
      <w:r w:rsidRPr="005C5DC7">
        <w:rPr>
          <w:i/>
          <w:iCs/>
          <w:sz w:val="18"/>
          <w:szCs w:val="18"/>
        </w:rPr>
        <w:t xml:space="preserve">ett </w:t>
      </w:r>
      <w:r w:rsidRPr="00403067">
        <w:rPr>
          <w:sz w:val="18"/>
          <w:szCs w:val="18"/>
        </w:rPr>
        <w:t xml:space="preserve">tillstånd eller ändra tillståndsvillkor enligt </w:t>
      </w:r>
      <w:r w:rsidRPr="00403067">
        <w:rPr>
          <w:i/>
          <w:sz w:val="18"/>
          <w:szCs w:val="18"/>
        </w:rPr>
        <w:t xml:space="preserve">11 kap. </w:t>
      </w:r>
      <w:r>
        <w:rPr>
          <w:i/>
          <w:sz w:val="18"/>
          <w:szCs w:val="18"/>
        </w:rPr>
        <w:t>7</w:t>
      </w:r>
      <w:r w:rsidRPr="00403067">
        <w:rPr>
          <w:i/>
          <w:sz w:val="18"/>
          <w:szCs w:val="18"/>
        </w:rPr>
        <w:t xml:space="preserve"> § </w:t>
      </w:r>
      <w:r w:rsidR="00B56FB6">
        <w:rPr>
          <w:i/>
          <w:sz w:val="18"/>
          <w:szCs w:val="18"/>
        </w:rPr>
        <w:t>tredje</w:t>
      </w:r>
      <w:r w:rsidRPr="00403067">
        <w:rPr>
          <w:i/>
          <w:sz w:val="18"/>
          <w:szCs w:val="18"/>
        </w:rPr>
        <w:t xml:space="preserve"> stycket 3</w:t>
      </w:r>
      <w:r w:rsidRPr="00403067">
        <w:rPr>
          <w:sz w:val="18"/>
          <w:szCs w:val="18"/>
        </w:rPr>
        <w:t xml:space="preserve"> lagen om elektronisk kommunikation.</w:t>
      </w:r>
    </w:p>
    <w:p w14:paraId="36B40F32" w14:textId="77777777" w:rsidR="00D85371" w:rsidRPr="00403067" w:rsidRDefault="00D85371" w:rsidP="00D85371">
      <w:pPr>
        <w:pStyle w:val="Brdtextmedindrag"/>
        <w:rPr>
          <w:b/>
          <w:sz w:val="18"/>
          <w:szCs w:val="18"/>
        </w:rPr>
      </w:pPr>
      <w:r w:rsidRPr="00403067">
        <w:rPr>
          <w:sz w:val="18"/>
          <w:szCs w:val="18"/>
        </w:rPr>
        <w:t>En uppgift får lämnas endast om intresset av att uppgiften lämnas har företräde framför det intresse som sekretessen ska skydda.</w:t>
      </w:r>
    </w:p>
    <w:p w14:paraId="34B7D1BF" w14:textId="77777777" w:rsidR="00D85371" w:rsidRPr="00403067" w:rsidRDefault="00D85371" w:rsidP="00D85371">
      <w:pPr>
        <w:pStyle w:val="Brdtextmedindrag"/>
        <w:ind w:firstLine="0"/>
      </w:pPr>
    </w:p>
    <w:p w14:paraId="0AF66B66" w14:textId="77777777" w:rsidR="00D85371" w:rsidRPr="00403067" w:rsidRDefault="00D85371" w:rsidP="00D85371">
      <w:pPr>
        <w:pStyle w:val="Brdtext"/>
      </w:pPr>
      <w:r w:rsidRPr="00403067">
        <w:rPr>
          <w:i/>
        </w:rPr>
        <w:t xml:space="preserve">Första stycket </w:t>
      </w:r>
      <w:r>
        <w:rPr>
          <w:i/>
        </w:rPr>
        <w:t xml:space="preserve">punkterna </w:t>
      </w:r>
      <w:r w:rsidRPr="00403067">
        <w:rPr>
          <w:i/>
        </w:rPr>
        <w:t xml:space="preserve">1 </w:t>
      </w:r>
      <w:r w:rsidRPr="00403067">
        <w:t>och</w:t>
      </w:r>
      <w:r w:rsidRPr="00403067">
        <w:rPr>
          <w:i/>
        </w:rPr>
        <w:t xml:space="preserve"> 3 </w:t>
      </w:r>
      <w:r w:rsidRPr="00403067">
        <w:t>ändras till följd av den nya lagen om elektronisk kommunikation. Detta innebär inte någon ändring i sak. Över</w:t>
      </w:r>
      <w:r>
        <w:softHyphen/>
      </w:r>
      <w:r w:rsidRPr="00403067">
        <w:t>vägandena finns i avsnitt 26.</w:t>
      </w:r>
    </w:p>
    <w:p w14:paraId="2A82E7D2" w14:textId="77777777" w:rsidR="00D85371" w:rsidRPr="00403067" w:rsidRDefault="00D85371" w:rsidP="00D85371">
      <w:pPr>
        <w:pStyle w:val="Rubrik3utannumrering"/>
      </w:pPr>
      <w:bookmarkStart w:id="2066" w:name="_Toc73006065"/>
      <w:r w:rsidRPr="00403067">
        <w:t>19 kap. Sekretess till skydd för det allmännas ekonomiska intresse</w:t>
      </w:r>
      <w:bookmarkEnd w:id="2066"/>
    </w:p>
    <w:p w14:paraId="7B042CDE" w14:textId="77777777" w:rsidR="00D85371" w:rsidRPr="00403067" w:rsidRDefault="00D85371" w:rsidP="00D85371">
      <w:pPr>
        <w:pStyle w:val="Rubrik4utannumrering"/>
        <w:spacing w:before="0"/>
      </w:pPr>
      <w:r w:rsidRPr="00403067">
        <w:t>Upphandling m.m.</w:t>
      </w:r>
    </w:p>
    <w:p w14:paraId="6A3A28B9" w14:textId="77777777" w:rsidR="00D85371" w:rsidRPr="00403067" w:rsidRDefault="00D85371" w:rsidP="00D85371">
      <w:pPr>
        <w:pStyle w:val="Rubrik5utannumrering"/>
        <w:spacing w:before="0"/>
      </w:pPr>
      <w:r w:rsidRPr="00403067">
        <w:t>Sekretessbrytande bestämmelse</w:t>
      </w:r>
    </w:p>
    <w:p w14:paraId="54392696" w14:textId="77777777" w:rsidR="00D85371" w:rsidRPr="00403067" w:rsidRDefault="00D85371" w:rsidP="00D85371">
      <w:pPr>
        <w:pStyle w:val="Brdtext"/>
        <w:rPr>
          <w:sz w:val="18"/>
          <w:szCs w:val="18"/>
        </w:rPr>
      </w:pPr>
      <w:r w:rsidRPr="00403067">
        <w:rPr>
          <w:b/>
          <w:sz w:val="18"/>
          <w:szCs w:val="18"/>
        </w:rPr>
        <w:t>3 b §</w:t>
      </w:r>
      <w:r w:rsidRPr="00403067">
        <w:rPr>
          <w:sz w:val="18"/>
          <w:szCs w:val="18"/>
        </w:rPr>
        <w:t xml:space="preserve">    Sekretessen enligt 3 § hindrar inte att uppgift lämnas till Säkerhetspolisen och Försvarsmakten om vem som är sökande i ett ärende om tillstånd att använda radiosändare enligt 3 kap. lagen </w:t>
      </w:r>
      <w:r w:rsidRPr="00403067">
        <w:rPr>
          <w:i/>
          <w:sz w:val="18"/>
          <w:szCs w:val="18"/>
        </w:rPr>
        <w:t>(202</w:t>
      </w:r>
      <w:r>
        <w:rPr>
          <w:i/>
          <w:sz w:val="18"/>
          <w:szCs w:val="18"/>
        </w:rPr>
        <w:t>2</w:t>
      </w:r>
      <w:r w:rsidRPr="00403067">
        <w:rPr>
          <w:i/>
          <w:sz w:val="18"/>
          <w:szCs w:val="18"/>
        </w:rPr>
        <w:t>:000)</w:t>
      </w:r>
      <w:r w:rsidRPr="00403067">
        <w:rPr>
          <w:sz w:val="18"/>
          <w:szCs w:val="18"/>
        </w:rPr>
        <w:t xml:space="preserve"> om elektronisk kommunikation.</w:t>
      </w:r>
    </w:p>
    <w:p w14:paraId="2F8A191E" w14:textId="77777777" w:rsidR="00D85371" w:rsidRPr="00403067" w:rsidRDefault="00D85371" w:rsidP="00D85371">
      <w:pPr>
        <w:pStyle w:val="Brdtextmedindrag"/>
        <w:ind w:firstLine="0"/>
      </w:pPr>
    </w:p>
    <w:p w14:paraId="5FF25875" w14:textId="77777777" w:rsidR="00D85371" w:rsidRPr="00403067" w:rsidRDefault="00D85371" w:rsidP="00D85371">
      <w:pPr>
        <w:pStyle w:val="Brdtext"/>
      </w:pPr>
      <w:r w:rsidRPr="00403067">
        <w:t xml:space="preserve">Paragrafen ändras </w:t>
      </w:r>
      <w:r>
        <w:t xml:space="preserve">till </w:t>
      </w:r>
      <w:r w:rsidRPr="00403067">
        <w:t>följd av den nya lagen om elektronisk kommunika</w:t>
      </w:r>
      <w:r>
        <w:softHyphen/>
      </w:r>
      <w:r w:rsidRPr="00403067">
        <w:t>tion. Detta innebär inte någon ändring i sak. Övervägandena finns i av</w:t>
      </w:r>
      <w:r>
        <w:softHyphen/>
      </w:r>
      <w:r w:rsidRPr="00403067">
        <w:t>snitt</w:t>
      </w:r>
      <w:r>
        <w:t> </w:t>
      </w:r>
      <w:r w:rsidRPr="00403067">
        <w:t>26.</w:t>
      </w:r>
    </w:p>
    <w:p w14:paraId="6F38620F" w14:textId="77777777" w:rsidR="00D85371" w:rsidRPr="00403067" w:rsidRDefault="00D85371" w:rsidP="00D85371">
      <w:pPr>
        <w:pStyle w:val="Rubrik3utannumrering"/>
      </w:pPr>
      <w:bookmarkStart w:id="2067" w:name="_Toc73006066"/>
      <w:r w:rsidRPr="00403067">
        <w:t>44 kap. Tystnadsplikt som följer av andra författningar och som inskränker rätten att meddela och offentliggöra uppgifter</w:t>
      </w:r>
      <w:bookmarkEnd w:id="2067"/>
    </w:p>
    <w:p w14:paraId="6116C651" w14:textId="77777777" w:rsidR="00D85371" w:rsidRPr="00403067" w:rsidRDefault="00D85371" w:rsidP="00D85371">
      <w:pPr>
        <w:pStyle w:val="Rubrik4utannumrering"/>
        <w:spacing w:before="0"/>
      </w:pPr>
      <w:r w:rsidRPr="00403067">
        <w:t>Postlagen och lagen om elektronisk kommunikation</w:t>
      </w:r>
    </w:p>
    <w:p w14:paraId="41C30EC8" w14:textId="77777777" w:rsidR="00D85371" w:rsidRPr="00403067" w:rsidRDefault="00D85371" w:rsidP="00D85371">
      <w:pPr>
        <w:pStyle w:val="Brdtext"/>
        <w:rPr>
          <w:sz w:val="18"/>
          <w:szCs w:val="19"/>
        </w:rPr>
      </w:pPr>
      <w:r w:rsidRPr="00403067">
        <w:rPr>
          <w:b/>
          <w:sz w:val="18"/>
          <w:szCs w:val="19"/>
        </w:rPr>
        <w:t>4 §</w:t>
      </w:r>
      <w:r w:rsidRPr="00403067">
        <w:rPr>
          <w:sz w:val="18"/>
          <w:szCs w:val="19"/>
        </w:rPr>
        <w:t>    Rätten enligt 1 kap. 1 och 7 §§ tryckfrihetsförordningen och 1 kap. 1 och 10 §§ yttrandefrihetsgrundlagen att meddela och offentliggöra uppgifter inskränks av den tystnadsplikt som följer av</w:t>
      </w:r>
    </w:p>
    <w:p w14:paraId="731AE412" w14:textId="3A14248E" w:rsidR="00D85371" w:rsidRPr="00403067" w:rsidRDefault="00D85371" w:rsidP="008A7E9A">
      <w:pPr>
        <w:pStyle w:val="Brdtextmedindrag"/>
        <w:rPr>
          <w:sz w:val="18"/>
          <w:szCs w:val="19"/>
        </w:rPr>
      </w:pPr>
      <w:r w:rsidRPr="00403067">
        <w:rPr>
          <w:sz w:val="18"/>
          <w:szCs w:val="19"/>
        </w:rPr>
        <w:t>1. 2 kap. 14 § första stycket 1</w:t>
      </w:r>
      <w:r w:rsidR="00C03745">
        <w:rPr>
          <w:sz w:val="18"/>
          <w:szCs w:val="19"/>
        </w:rPr>
        <w:t xml:space="preserve"> och</w:t>
      </w:r>
      <w:r w:rsidRPr="00403067">
        <w:rPr>
          <w:sz w:val="18"/>
          <w:szCs w:val="19"/>
        </w:rPr>
        <w:t xml:space="preserve"> </w:t>
      </w:r>
      <w:r w:rsidR="00C03745">
        <w:rPr>
          <w:sz w:val="18"/>
          <w:szCs w:val="19"/>
        </w:rPr>
        <w:t>3–5</w:t>
      </w:r>
      <w:r w:rsidRPr="00403067">
        <w:rPr>
          <w:sz w:val="18"/>
          <w:szCs w:val="19"/>
        </w:rPr>
        <w:t xml:space="preserve"> postlagen (2010:1045),</w:t>
      </w:r>
    </w:p>
    <w:p w14:paraId="69AC8970" w14:textId="77777777" w:rsidR="00D85371" w:rsidRPr="00403067" w:rsidRDefault="00D85371" w:rsidP="00D85371">
      <w:pPr>
        <w:pStyle w:val="Brdtextmedindrag"/>
        <w:rPr>
          <w:sz w:val="18"/>
          <w:szCs w:val="19"/>
        </w:rPr>
      </w:pPr>
      <w:r w:rsidRPr="00403067">
        <w:rPr>
          <w:sz w:val="18"/>
          <w:szCs w:val="19"/>
        </w:rPr>
        <w:t>2. 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när det är fråga om uppgift om innehållet i ett elektroniskt meddelande eller som annars rör ett särskilt sådant meddelande, och</w:t>
      </w:r>
    </w:p>
    <w:p w14:paraId="1B21741E" w14:textId="77777777" w:rsidR="00D85371" w:rsidRPr="00403067" w:rsidRDefault="00D85371" w:rsidP="00D85371">
      <w:pPr>
        <w:pStyle w:val="Brdtextmedindrag"/>
        <w:rPr>
          <w:sz w:val="18"/>
          <w:szCs w:val="19"/>
        </w:rPr>
      </w:pPr>
      <w:r w:rsidRPr="00403067">
        <w:rPr>
          <w:sz w:val="18"/>
          <w:szCs w:val="19"/>
        </w:rPr>
        <w:t>3. </w:t>
      </w:r>
      <w:r w:rsidRPr="00403067">
        <w:rPr>
          <w:i/>
          <w:sz w:val="18"/>
          <w:szCs w:val="19"/>
        </w:rPr>
        <w:t>9 kap. 32 §</w:t>
      </w:r>
      <w:r w:rsidRPr="00403067">
        <w:rPr>
          <w:sz w:val="18"/>
          <w:szCs w:val="19"/>
        </w:rPr>
        <w:t xml:space="preserve"> lagen om elektronisk kommunikation, när det är fråga om uppgift om kvarhållande av försändelse på befordringsföretag, om hemlig avlyssning av elektronisk kommunikation eller hemlig övervakning av elektronisk kommunika</w:t>
      </w:r>
      <w:r w:rsidRPr="00403067">
        <w:rPr>
          <w:sz w:val="18"/>
          <w:szCs w:val="19"/>
        </w:rPr>
        <w:softHyphen/>
        <w:t>tion på grund av beslut av domstol, undersökningsledare eller åklagare eller om inhämtning av uppgifter enligt lagen (2012:278) om inhämtning av uppgifter om elektronisk kommunikation i de brottsbekämpande myndigheternas underrättelse</w:t>
      </w:r>
      <w:r w:rsidRPr="00403067">
        <w:rPr>
          <w:sz w:val="18"/>
          <w:szCs w:val="19"/>
        </w:rPr>
        <w:softHyphen/>
        <w:t>verksamhet.</w:t>
      </w:r>
    </w:p>
    <w:p w14:paraId="6D7061FC" w14:textId="77777777" w:rsidR="00D85371" w:rsidRPr="00EB0813" w:rsidRDefault="00D85371" w:rsidP="00D85371">
      <w:pPr>
        <w:pStyle w:val="Brdtextmedindrag"/>
        <w:ind w:firstLine="0"/>
        <w:rPr>
          <w:szCs w:val="21"/>
        </w:rPr>
      </w:pPr>
    </w:p>
    <w:p w14:paraId="0B6BFE81" w14:textId="77777777" w:rsidR="00D85371" w:rsidRPr="00403067" w:rsidRDefault="00D85371" w:rsidP="00D85371">
      <w:pPr>
        <w:pStyle w:val="Brdtext"/>
      </w:pPr>
      <w:r w:rsidRPr="00403067">
        <w:rPr>
          <w:i/>
        </w:rPr>
        <w:t xml:space="preserve">Punkterna 2 </w:t>
      </w:r>
      <w:r w:rsidRPr="00403067">
        <w:t>och</w:t>
      </w:r>
      <w:r w:rsidRPr="00403067">
        <w:rPr>
          <w:i/>
        </w:rPr>
        <w:t xml:space="preserve"> 3 </w:t>
      </w:r>
      <w:r w:rsidRPr="00403067">
        <w:t>ändras till följd av den nya lagen om elektronisk kom</w:t>
      </w:r>
      <w:r w:rsidRPr="00403067">
        <w:softHyphen/>
        <w:t>munikation. Detta innebär inte någon ändring i sak. Övervägandena finns i avsnitt 26.</w:t>
      </w:r>
    </w:p>
    <w:p w14:paraId="490F5B60" w14:textId="77777777" w:rsidR="00D85371" w:rsidRPr="00403067" w:rsidRDefault="00D85371" w:rsidP="00D85371">
      <w:pPr>
        <w:pStyle w:val="Rubrik2"/>
      </w:pPr>
      <w:bookmarkStart w:id="2068" w:name="_Toc9841736"/>
      <w:bookmarkStart w:id="2069" w:name="_Toc9867613"/>
      <w:bookmarkStart w:id="2070" w:name="_Toc9867863"/>
      <w:bookmarkStart w:id="2071" w:name="_Toc9871280"/>
      <w:bookmarkStart w:id="2072" w:name="_Toc9958364"/>
      <w:bookmarkStart w:id="2073" w:name="_Toc9961925"/>
      <w:bookmarkStart w:id="2074" w:name="_Toc9962522"/>
      <w:bookmarkStart w:id="2075" w:name="_Toc17793489"/>
      <w:bookmarkStart w:id="2076" w:name="_Toc73006067"/>
      <w:bookmarkStart w:id="2077" w:name="_Toc86738843"/>
      <w:bookmarkStart w:id="2078" w:name="_Toc94597606"/>
      <w:bookmarkStart w:id="2079" w:name="_Toc96533449"/>
      <w:r w:rsidRPr="00403067">
        <w:lastRenderedPageBreak/>
        <w:t>Förslaget till lag om ändring i luftfartslagen (2010:500)</w:t>
      </w:r>
      <w:bookmarkEnd w:id="2068"/>
      <w:bookmarkEnd w:id="2069"/>
      <w:bookmarkEnd w:id="2070"/>
      <w:bookmarkEnd w:id="2071"/>
      <w:bookmarkEnd w:id="2072"/>
      <w:bookmarkEnd w:id="2073"/>
      <w:bookmarkEnd w:id="2074"/>
      <w:bookmarkEnd w:id="2075"/>
      <w:bookmarkEnd w:id="2076"/>
      <w:bookmarkEnd w:id="2077"/>
      <w:bookmarkEnd w:id="2078"/>
      <w:bookmarkEnd w:id="2079"/>
    </w:p>
    <w:p w14:paraId="6D315AC6" w14:textId="77777777" w:rsidR="00D85371" w:rsidRPr="00403067" w:rsidRDefault="00D85371" w:rsidP="00D85371">
      <w:pPr>
        <w:pStyle w:val="Rubrik3utannumrering"/>
        <w:spacing w:before="0"/>
      </w:pPr>
      <w:bookmarkStart w:id="2080" w:name="_Toc73006068"/>
      <w:r w:rsidRPr="00403067">
        <w:t>11 kap. Särskilda bestämmelser</w:t>
      </w:r>
      <w:bookmarkEnd w:id="2080"/>
    </w:p>
    <w:p w14:paraId="19744329" w14:textId="77777777" w:rsidR="00D85371" w:rsidRPr="00403067" w:rsidRDefault="00D85371" w:rsidP="00D85371">
      <w:pPr>
        <w:pStyle w:val="Rubrik4utannumrering"/>
        <w:spacing w:before="0"/>
      </w:pPr>
      <w:r w:rsidRPr="00403067">
        <w:t>Radioanläggningar</w:t>
      </w:r>
    </w:p>
    <w:p w14:paraId="1C413EA8" w14:textId="77777777" w:rsidR="00D85371" w:rsidRPr="00403067" w:rsidRDefault="00D85371" w:rsidP="00D85371">
      <w:pPr>
        <w:pStyle w:val="Brdtext"/>
        <w:rPr>
          <w:sz w:val="18"/>
          <w:szCs w:val="19"/>
        </w:rPr>
      </w:pPr>
      <w:r w:rsidRPr="00403067">
        <w:rPr>
          <w:b/>
          <w:sz w:val="18"/>
          <w:szCs w:val="19"/>
        </w:rPr>
        <w:t>5 §</w:t>
      </w:r>
      <w:r w:rsidRPr="00403067">
        <w:rPr>
          <w:sz w:val="18"/>
          <w:szCs w:val="19"/>
        </w:rPr>
        <w:t xml:space="preserve">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finns särskilda bestäm</w:t>
      </w:r>
      <w:r w:rsidRPr="00403067">
        <w:rPr>
          <w:sz w:val="18"/>
          <w:szCs w:val="19"/>
        </w:rPr>
        <w:softHyphen/>
        <w:t>melser om användning av radioanläggningar ombord på luftfartyg och inom mark</w:t>
      </w:r>
      <w:r w:rsidRPr="00403067">
        <w:rPr>
          <w:sz w:val="18"/>
          <w:szCs w:val="19"/>
        </w:rPr>
        <w:softHyphen/>
        <w:t>organisationen.</w:t>
      </w:r>
    </w:p>
    <w:p w14:paraId="0E0D86CE" w14:textId="77777777" w:rsidR="00D85371" w:rsidRPr="00403067" w:rsidRDefault="00D85371" w:rsidP="00D85371">
      <w:pPr>
        <w:pStyle w:val="Brdtextmedindrag"/>
        <w:ind w:firstLine="0"/>
      </w:pPr>
    </w:p>
    <w:p w14:paraId="37F94329" w14:textId="77777777" w:rsidR="00D85371" w:rsidRPr="00403067" w:rsidRDefault="00D85371" w:rsidP="00D85371">
      <w:pPr>
        <w:pStyle w:val="Brdtext"/>
      </w:pPr>
      <w:r w:rsidRPr="00403067">
        <w:t>Paragrafen ändras till följd av den nya lagen om elektronisk kommunika</w:t>
      </w:r>
      <w:r w:rsidRPr="00403067">
        <w:softHyphen/>
        <w:t>tion. Övervägandena finns i avsnitt 26.</w:t>
      </w:r>
    </w:p>
    <w:p w14:paraId="709249D1" w14:textId="77777777" w:rsidR="00D85371" w:rsidRPr="00403067" w:rsidRDefault="00D85371" w:rsidP="00D85371">
      <w:pPr>
        <w:pStyle w:val="Rubrik2"/>
      </w:pPr>
      <w:bookmarkStart w:id="2081" w:name="_Toc9841737"/>
      <w:bookmarkStart w:id="2082" w:name="_Toc9867614"/>
      <w:bookmarkStart w:id="2083" w:name="_Toc9867864"/>
      <w:bookmarkStart w:id="2084" w:name="_Toc9871281"/>
      <w:bookmarkStart w:id="2085" w:name="_Toc9958365"/>
      <w:bookmarkStart w:id="2086" w:name="_Toc9961926"/>
      <w:bookmarkStart w:id="2087" w:name="_Toc9962523"/>
      <w:bookmarkStart w:id="2088" w:name="_Toc17793490"/>
      <w:bookmarkStart w:id="2089" w:name="_Toc73006069"/>
      <w:bookmarkStart w:id="2090" w:name="_Toc86738844"/>
      <w:bookmarkStart w:id="2091" w:name="_Toc94597607"/>
      <w:bookmarkStart w:id="2092" w:name="_Toc96533450"/>
      <w:r w:rsidRPr="00403067">
        <w:t>Förslaget till lag om ändring i radio- och tv-lagen (2010:696)</w:t>
      </w:r>
      <w:bookmarkEnd w:id="2081"/>
      <w:bookmarkEnd w:id="2082"/>
      <w:bookmarkEnd w:id="2083"/>
      <w:bookmarkEnd w:id="2084"/>
      <w:bookmarkEnd w:id="2085"/>
      <w:bookmarkEnd w:id="2086"/>
      <w:bookmarkEnd w:id="2087"/>
      <w:bookmarkEnd w:id="2088"/>
      <w:bookmarkEnd w:id="2089"/>
      <w:bookmarkEnd w:id="2090"/>
      <w:bookmarkEnd w:id="2091"/>
      <w:bookmarkEnd w:id="2092"/>
    </w:p>
    <w:p w14:paraId="3726D388" w14:textId="77777777" w:rsidR="00D85371" w:rsidRPr="00403067" w:rsidRDefault="00D85371" w:rsidP="00D85371">
      <w:pPr>
        <w:pStyle w:val="Rubrik2utannumrering"/>
        <w:spacing w:before="0"/>
      </w:pPr>
      <w:bookmarkStart w:id="2093" w:name="_Toc73006070"/>
      <w:r w:rsidRPr="00403067">
        <w:t>Tv-sändningar, beställ-tv</w:t>
      </w:r>
      <w:r>
        <w:t>,</w:t>
      </w:r>
      <w:r w:rsidRPr="00403067">
        <w:t xml:space="preserve"> sökbar text-tv</w:t>
      </w:r>
      <w:r>
        <w:t xml:space="preserve"> och videodelningsplattformar</w:t>
      </w:r>
      <w:bookmarkEnd w:id="2093"/>
    </w:p>
    <w:p w14:paraId="678DE4F1" w14:textId="77777777" w:rsidR="00D85371" w:rsidRPr="00403067" w:rsidRDefault="00D85371" w:rsidP="00D85371">
      <w:pPr>
        <w:pStyle w:val="Rubrik3utannumrering"/>
        <w:spacing w:before="0"/>
      </w:pPr>
      <w:bookmarkStart w:id="2094" w:name="_Toc73006071"/>
      <w:r w:rsidRPr="00403067">
        <w:t>4 kap. Krav på tillstånd</w:t>
      </w:r>
      <w:bookmarkEnd w:id="2094"/>
    </w:p>
    <w:p w14:paraId="4994D7E7" w14:textId="77777777" w:rsidR="00D85371" w:rsidRPr="00403067" w:rsidRDefault="00D85371" w:rsidP="00D85371">
      <w:pPr>
        <w:pStyle w:val="Rubrik4utannumrering"/>
        <w:spacing w:before="0"/>
      </w:pPr>
      <w:r w:rsidRPr="00403067">
        <w:t>När det krävs tillstånd</w:t>
      </w:r>
    </w:p>
    <w:p w14:paraId="6E2B9766" w14:textId="77777777" w:rsidR="00D85371" w:rsidRPr="00403067" w:rsidRDefault="00D85371" w:rsidP="00D85371">
      <w:pPr>
        <w:pStyle w:val="Brdtext"/>
        <w:rPr>
          <w:sz w:val="18"/>
          <w:szCs w:val="19"/>
        </w:rPr>
      </w:pPr>
      <w:r w:rsidRPr="00403067">
        <w:rPr>
          <w:b/>
          <w:sz w:val="18"/>
          <w:szCs w:val="19"/>
        </w:rPr>
        <w:t>2 §</w:t>
      </w:r>
      <w:r w:rsidRPr="00403067">
        <w:rPr>
          <w:sz w:val="18"/>
          <w:szCs w:val="19"/>
        </w:rPr>
        <w:t>    För att sända tv och sökbar text-tv med användande av radiovågor krävs till</w:t>
      </w:r>
      <w:r w:rsidRPr="00403067">
        <w:rPr>
          <w:sz w:val="18"/>
          <w:szCs w:val="19"/>
        </w:rPr>
        <w:softHyphen/>
        <w:t>stånd enligt denna lag om sändningen sker på frekvenserna 87,5–108 megahertz, 174–240 megahertz eller 470–790 megahertz.</w:t>
      </w:r>
    </w:p>
    <w:p w14:paraId="195C2622" w14:textId="77777777" w:rsidR="00D85371" w:rsidRPr="00403067" w:rsidRDefault="00D85371" w:rsidP="00D85371">
      <w:pPr>
        <w:pStyle w:val="Brdtextmedindrag"/>
        <w:rPr>
          <w:sz w:val="18"/>
          <w:szCs w:val="19"/>
        </w:rPr>
      </w:pPr>
      <w:r w:rsidRPr="00403067">
        <w:rPr>
          <w:sz w:val="18"/>
          <w:szCs w:val="19"/>
        </w:rPr>
        <w:t xml:space="preserve">Föreskrifter om tillstånd att använda radiosändare finns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7F2FA669" w14:textId="77777777" w:rsidR="00D85371" w:rsidRPr="00403067" w:rsidRDefault="00D85371" w:rsidP="00D85371">
      <w:pPr>
        <w:pStyle w:val="Brdtext"/>
      </w:pPr>
    </w:p>
    <w:p w14:paraId="621015F5" w14:textId="77777777" w:rsidR="00D85371" w:rsidRPr="00403067" w:rsidRDefault="00D85371" w:rsidP="00D85371">
      <w:pPr>
        <w:pStyle w:val="Brdtext"/>
      </w:pPr>
      <w:r w:rsidRPr="00403067">
        <w:rPr>
          <w:i/>
        </w:rPr>
        <w:t>Andra stycket</w:t>
      </w:r>
      <w:r w:rsidRPr="00403067">
        <w:t xml:space="preserve"> ändras till följd av den nya lagen om elektronisk kommuni</w:t>
      </w:r>
      <w:r w:rsidRPr="00403067">
        <w:softHyphen/>
        <w:t>kation. Övervägandena finns i avsnitt 26.</w:t>
      </w:r>
    </w:p>
    <w:p w14:paraId="1E27561C" w14:textId="77777777" w:rsidR="00D85371" w:rsidRPr="00403067" w:rsidRDefault="00D85371" w:rsidP="00D85371">
      <w:pPr>
        <w:pStyle w:val="Rubrik2utannumrering"/>
        <w:spacing w:before="240"/>
      </w:pPr>
      <w:bookmarkStart w:id="2095" w:name="_Toc73006072"/>
      <w:r w:rsidRPr="00403067">
        <w:t>Ljudradiosändningar</w:t>
      </w:r>
      <w:r>
        <w:t xml:space="preserve"> och beställradio</w:t>
      </w:r>
      <w:bookmarkEnd w:id="2095"/>
    </w:p>
    <w:p w14:paraId="661F3E8B" w14:textId="77777777" w:rsidR="00D85371" w:rsidRPr="00403067" w:rsidRDefault="00D85371" w:rsidP="00D85371">
      <w:pPr>
        <w:pStyle w:val="Rubrik3utannumrering"/>
        <w:spacing w:before="0"/>
      </w:pPr>
      <w:bookmarkStart w:id="2096" w:name="_Toc73006073"/>
      <w:r w:rsidRPr="00403067">
        <w:t>10 kap. Krav på tillstånd</w:t>
      </w:r>
      <w:bookmarkEnd w:id="2096"/>
    </w:p>
    <w:p w14:paraId="57AF5A8C" w14:textId="77777777" w:rsidR="00D85371" w:rsidRPr="00403067" w:rsidRDefault="00D85371" w:rsidP="00D85371">
      <w:pPr>
        <w:pStyle w:val="Rubrik4utannumrering"/>
        <w:spacing w:before="0"/>
      </w:pPr>
      <w:r w:rsidRPr="00403067">
        <w:t>När det krävs tillstånd</w:t>
      </w:r>
    </w:p>
    <w:p w14:paraId="7D3196F4" w14:textId="77777777" w:rsidR="00D85371" w:rsidRPr="00403067" w:rsidRDefault="00D85371" w:rsidP="00D85371">
      <w:pPr>
        <w:pStyle w:val="Brdtext"/>
        <w:rPr>
          <w:sz w:val="18"/>
          <w:szCs w:val="19"/>
        </w:rPr>
      </w:pPr>
      <w:r w:rsidRPr="00403067">
        <w:rPr>
          <w:b/>
          <w:sz w:val="18"/>
          <w:szCs w:val="19"/>
        </w:rPr>
        <w:t>3 §</w:t>
      </w:r>
      <w:r w:rsidRPr="00403067">
        <w:rPr>
          <w:sz w:val="18"/>
          <w:szCs w:val="19"/>
        </w:rPr>
        <w:t xml:space="preserve">    Föreskrifter om tillstånd att använda radiosändare finns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727916A2" w14:textId="77777777" w:rsidR="00D85371" w:rsidRPr="00403067" w:rsidRDefault="00D85371" w:rsidP="00D85371">
      <w:pPr>
        <w:pStyle w:val="Brdtext"/>
      </w:pPr>
    </w:p>
    <w:p w14:paraId="2A6638C4" w14:textId="77777777" w:rsidR="00D85371" w:rsidRPr="00403067" w:rsidRDefault="00D85371" w:rsidP="00D85371">
      <w:pPr>
        <w:pStyle w:val="Brdtext"/>
      </w:pPr>
      <w:r w:rsidRPr="00403067">
        <w:t>Paragrafen ändras till följd av den nya lagen om elektronisk kommunika</w:t>
      </w:r>
      <w:r w:rsidRPr="00403067">
        <w:softHyphen/>
        <w:t>tion. Övervägandena finns i avsnitt 26.</w:t>
      </w:r>
    </w:p>
    <w:p w14:paraId="2E9C910B" w14:textId="77777777" w:rsidR="00D85371" w:rsidRPr="00403067" w:rsidRDefault="00D85371" w:rsidP="00D85371">
      <w:pPr>
        <w:pStyle w:val="Rubrik2"/>
      </w:pPr>
      <w:bookmarkStart w:id="2097" w:name="_Toc9841738"/>
      <w:bookmarkStart w:id="2098" w:name="_Toc9867615"/>
      <w:bookmarkStart w:id="2099" w:name="_Toc9867865"/>
      <w:bookmarkStart w:id="2100" w:name="_Toc9871282"/>
      <w:bookmarkStart w:id="2101" w:name="_Toc9958366"/>
      <w:bookmarkStart w:id="2102" w:name="_Toc9961927"/>
      <w:bookmarkStart w:id="2103" w:name="_Toc9962524"/>
      <w:bookmarkStart w:id="2104" w:name="_Toc17793491"/>
      <w:bookmarkStart w:id="2105" w:name="_Toc73006074"/>
      <w:bookmarkStart w:id="2106" w:name="_Toc86738845"/>
      <w:bookmarkStart w:id="2107" w:name="_Toc94597608"/>
      <w:bookmarkStart w:id="2108" w:name="_Toc96533451"/>
      <w:r w:rsidRPr="00403067">
        <w:t>Förslaget till lag om ändring i lagen (2010:751) om betaltjänster</w:t>
      </w:r>
      <w:bookmarkEnd w:id="2097"/>
      <w:bookmarkEnd w:id="2098"/>
      <w:bookmarkEnd w:id="2099"/>
      <w:bookmarkEnd w:id="2100"/>
      <w:bookmarkEnd w:id="2101"/>
      <w:bookmarkEnd w:id="2102"/>
      <w:bookmarkEnd w:id="2103"/>
      <w:bookmarkEnd w:id="2104"/>
      <w:bookmarkEnd w:id="2105"/>
      <w:bookmarkEnd w:id="2106"/>
      <w:bookmarkEnd w:id="2107"/>
      <w:bookmarkEnd w:id="2108"/>
    </w:p>
    <w:p w14:paraId="477524AB" w14:textId="77777777" w:rsidR="00D85371" w:rsidRPr="00403067" w:rsidRDefault="00D85371" w:rsidP="00D85371">
      <w:pPr>
        <w:pStyle w:val="Rubrik3utannumrering"/>
        <w:spacing w:before="0"/>
      </w:pPr>
      <w:bookmarkStart w:id="2109" w:name="_Toc73006075"/>
      <w:r w:rsidRPr="00403067">
        <w:t>1 kap. Tillämpningsområde och definitioner</w:t>
      </w:r>
      <w:bookmarkEnd w:id="2109"/>
    </w:p>
    <w:p w14:paraId="740C8D82" w14:textId="77777777" w:rsidR="00D85371" w:rsidRPr="00403067" w:rsidRDefault="00D85371" w:rsidP="00D85371">
      <w:pPr>
        <w:pStyle w:val="Rubrik4utannumrering"/>
        <w:spacing w:before="0"/>
      </w:pPr>
      <w:r w:rsidRPr="00403067">
        <w:t>Definitioner</w:t>
      </w:r>
    </w:p>
    <w:p w14:paraId="209DA8D1" w14:textId="77777777" w:rsidR="00D85371" w:rsidRPr="00403067" w:rsidRDefault="00D85371" w:rsidP="00D85371">
      <w:pPr>
        <w:pStyle w:val="Brdtext"/>
        <w:rPr>
          <w:sz w:val="18"/>
          <w:szCs w:val="19"/>
        </w:rPr>
      </w:pPr>
      <w:r w:rsidRPr="00403067">
        <w:rPr>
          <w:b/>
          <w:sz w:val="18"/>
          <w:szCs w:val="19"/>
        </w:rPr>
        <w:t>4 §</w:t>
      </w:r>
      <w:r w:rsidRPr="00403067">
        <w:rPr>
          <w:sz w:val="18"/>
          <w:szCs w:val="19"/>
        </w:rPr>
        <w:t>    I denna lag betyder</w:t>
      </w:r>
    </w:p>
    <w:p w14:paraId="5B6225AD" w14:textId="77777777" w:rsidR="00D85371" w:rsidRPr="00403067" w:rsidRDefault="00D85371" w:rsidP="00D85371">
      <w:pPr>
        <w:pStyle w:val="Brdtext"/>
      </w:pPr>
      <w:r w:rsidRPr="00403067">
        <w:rPr>
          <w:sz w:val="18"/>
          <w:szCs w:val="19"/>
        </w:rPr>
        <w:lastRenderedPageBreak/>
        <w:t>– – – – – – – – – – – – – – – – – – – – – – – – – – – – – – – – – – – – – – – – – – – –</w:t>
      </w:r>
    </w:p>
    <w:p w14:paraId="5F4C5030" w14:textId="77777777" w:rsidR="00D85371" w:rsidRPr="00403067" w:rsidRDefault="00D85371" w:rsidP="00D85371">
      <w:pPr>
        <w:pStyle w:val="Brdtextmedindrag"/>
        <w:rPr>
          <w:sz w:val="18"/>
          <w:szCs w:val="19"/>
        </w:rPr>
      </w:pPr>
      <w:r w:rsidRPr="00403067">
        <w:rPr>
          <w:i/>
          <w:sz w:val="18"/>
          <w:szCs w:val="19"/>
          <w:u w:val="single"/>
        </w:rPr>
        <w:t>debitera</w:t>
      </w:r>
      <w:r w:rsidRPr="00403067">
        <w:rPr>
          <w:sz w:val="18"/>
          <w:szCs w:val="19"/>
        </w:rPr>
        <w:t>: att medel dras från ett konto,</w:t>
      </w:r>
    </w:p>
    <w:p w14:paraId="0DAD2253" w14:textId="77777777" w:rsidR="00D85371" w:rsidRPr="00403067" w:rsidRDefault="00D85371" w:rsidP="00D85371">
      <w:pPr>
        <w:pStyle w:val="Brdtextmedindrag"/>
        <w:rPr>
          <w:sz w:val="18"/>
          <w:szCs w:val="19"/>
        </w:rPr>
      </w:pPr>
      <w:r w:rsidRPr="00403067">
        <w:rPr>
          <w:i/>
          <w:sz w:val="18"/>
          <w:szCs w:val="19"/>
          <w:u w:val="single"/>
        </w:rPr>
        <w:t>elektroniskt kommunikationsnät</w:t>
      </w:r>
      <w:r w:rsidRPr="00403067">
        <w:rPr>
          <w:sz w:val="18"/>
          <w:szCs w:val="19"/>
        </w:rPr>
        <w:t xml:space="preserve">: detsamma som i 1 kap. 7 §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460A784F" w14:textId="77777777" w:rsidR="00D85371" w:rsidRPr="00403067" w:rsidRDefault="00D85371" w:rsidP="00D85371">
      <w:pPr>
        <w:pStyle w:val="Brdtextmedindrag"/>
        <w:rPr>
          <w:sz w:val="18"/>
          <w:szCs w:val="19"/>
        </w:rPr>
      </w:pPr>
      <w:r w:rsidRPr="00403067">
        <w:rPr>
          <w:i/>
          <w:sz w:val="18"/>
          <w:szCs w:val="19"/>
          <w:u w:val="single"/>
        </w:rPr>
        <w:t>elektronisk kommunikationstjänst</w:t>
      </w:r>
      <w:r w:rsidRPr="00403067">
        <w:rPr>
          <w:sz w:val="18"/>
          <w:szCs w:val="19"/>
        </w:rPr>
        <w:t>: detsamma som i 1 kap. 7 § lagen om elektro</w:t>
      </w:r>
      <w:r w:rsidRPr="00403067">
        <w:rPr>
          <w:sz w:val="18"/>
          <w:szCs w:val="19"/>
        </w:rPr>
        <w:softHyphen/>
        <w:t>nisk kommunikation,</w:t>
      </w:r>
    </w:p>
    <w:p w14:paraId="1AB64458" w14:textId="77777777" w:rsidR="00D85371" w:rsidRPr="00403067" w:rsidRDefault="00D85371" w:rsidP="00D85371">
      <w:pPr>
        <w:pStyle w:val="Brdtext"/>
      </w:pPr>
      <w:r w:rsidRPr="00403067">
        <w:rPr>
          <w:sz w:val="18"/>
          <w:szCs w:val="19"/>
        </w:rPr>
        <w:t>– – – – – – – – – – – – – – – – – – – – – – – – – – – – – – – – – – – – – – – – – – – –</w:t>
      </w:r>
    </w:p>
    <w:p w14:paraId="5D68AF0C" w14:textId="77777777" w:rsidR="00D85371" w:rsidRPr="00403067" w:rsidRDefault="00D85371" w:rsidP="00D85371">
      <w:pPr>
        <w:pStyle w:val="Brdtext"/>
      </w:pPr>
    </w:p>
    <w:p w14:paraId="1410395A" w14:textId="77777777" w:rsidR="00D85371" w:rsidRPr="00403067" w:rsidRDefault="00D85371" w:rsidP="00D85371">
      <w:pPr>
        <w:pStyle w:val="Brdtext"/>
      </w:pPr>
      <w:r>
        <w:t xml:space="preserve">Paragrafen innehåller definitioner av uttryck som används i lagen. </w:t>
      </w:r>
      <w:r w:rsidRPr="00403067">
        <w:t>Över</w:t>
      </w:r>
      <w:r>
        <w:softHyphen/>
      </w:r>
      <w:r w:rsidRPr="00403067">
        <w:t>vägandena finns i avsnitt 26.</w:t>
      </w:r>
    </w:p>
    <w:p w14:paraId="4D74EAF1" w14:textId="77777777" w:rsidR="00D85371" w:rsidRPr="00403067" w:rsidRDefault="00D85371" w:rsidP="00D85371">
      <w:pPr>
        <w:pStyle w:val="Brdtextmedindrag"/>
      </w:pPr>
      <w:r>
        <w:t>D</w:t>
      </w:r>
      <w:r w:rsidRPr="00403067">
        <w:t>efinitioner</w:t>
      </w:r>
      <w:r>
        <w:t>na av elektroniskt kommunikationsnät och elektronisk kom</w:t>
      </w:r>
      <w:r>
        <w:softHyphen/>
        <w:t>mu</w:t>
      </w:r>
      <w:r>
        <w:softHyphen/>
        <w:t>nikationstjänst</w:t>
      </w:r>
      <w:r w:rsidRPr="00403067">
        <w:t xml:space="preserve"> ändras till följd av den nya lagen om elektronisk kom</w:t>
      </w:r>
      <w:r w:rsidRPr="00403067">
        <w:softHyphen/>
        <w:t>mu</w:t>
      </w:r>
      <w:r>
        <w:softHyphen/>
      </w:r>
      <w:r w:rsidRPr="00403067">
        <w:t xml:space="preserve">nikation. Innebörden av </w:t>
      </w:r>
      <w:r w:rsidRPr="00574334">
        <w:rPr>
          <w:iCs/>
        </w:rPr>
        <w:t>elektroniskt kommunika</w:t>
      </w:r>
      <w:r w:rsidRPr="00574334">
        <w:rPr>
          <w:iCs/>
        </w:rPr>
        <w:softHyphen/>
        <w:t>tions</w:t>
      </w:r>
      <w:r w:rsidRPr="00574334">
        <w:rPr>
          <w:iCs/>
        </w:rPr>
        <w:softHyphen/>
        <w:t>nät</w:t>
      </w:r>
      <w:r w:rsidRPr="00403067">
        <w:t xml:space="preserve"> är oförändrad i sak.</w:t>
      </w:r>
    </w:p>
    <w:p w14:paraId="1965F0B3" w14:textId="77777777" w:rsidR="00D85371" w:rsidRPr="00403067" w:rsidRDefault="00D85371" w:rsidP="00D85371">
      <w:pPr>
        <w:pStyle w:val="Brdtextmedindrag"/>
      </w:pPr>
      <w:r w:rsidRPr="00403067">
        <w:t xml:space="preserve">Definitionen av </w:t>
      </w:r>
      <w:r w:rsidRPr="00574334">
        <w:rPr>
          <w:iCs/>
        </w:rPr>
        <w:t>elektronisk kommunikationstjänst</w:t>
      </w:r>
      <w:r w:rsidRPr="00403067">
        <w:t xml:space="preserve"> i den nya lagen om elektronisk kommunikation har fått en något vidare innebörd. Därmed vid</w:t>
      </w:r>
      <w:r w:rsidRPr="00403067">
        <w:softHyphen/>
        <w:t>gas undantaget från lagens tillämpning i 1 kap. 7 § första stycket 8 och andra stycket för vissa betalningstransaktioner som genomförs via en leve</w:t>
      </w:r>
      <w:r w:rsidRPr="00403067">
        <w:softHyphen/>
        <w:t>rantör av elektroniska kommunikationsnät eller elektroniska kommunika</w:t>
      </w:r>
      <w:r w:rsidRPr="00403067">
        <w:softHyphen/>
        <w:t>tionstjänster vilken fungerar som mellanhand.</w:t>
      </w:r>
    </w:p>
    <w:p w14:paraId="76CFD200" w14:textId="77777777" w:rsidR="00D85371" w:rsidRPr="00403067" w:rsidRDefault="00D85371" w:rsidP="00D85371">
      <w:pPr>
        <w:pStyle w:val="Rubrik2"/>
      </w:pPr>
      <w:bookmarkStart w:id="2110" w:name="_Toc9841739"/>
      <w:bookmarkStart w:id="2111" w:name="_Toc9867616"/>
      <w:bookmarkStart w:id="2112" w:name="_Toc9867866"/>
      <w:bookmarkStart w:id="2113" w:name="_Toc9871283"/>
      <w:bookmarkStart w:id="2114" w:name="_Toc9958367"/>
      <w:bookmarkStart w:id="2115" w:name="_Toc9961928"/>
      <w:bookmarkStart w:id="2116" w:name="_Toc9962525"/>
      <w:bookmarkStart w:id="2117" w:name="_Toc17793492"/>
      <w:bookmarkStart w:id="2118" w:name="_Toc73006076"/>
      <w:bookmarkStart w:id="2119" w:name="_Toc86738846"/>
      <w:bookmarkStart w:id="2120" w:name="_Toc94597609"/>
      <w:bookmarkStart w:id="2121" w:name="_Toc96533452"/>
      <w:r w:rsidRPr="00403067">
        <w:t>Förslaget till lag om ändring i varumärkeslagen (2010:1877)</w:t>
      </w:r>
      <w:bookmarkEnd w:id="2110"/>
      <w:bookmarkEnd w:id="2111"/>
      <w:bookmarkEnd w:id="2112"/>
      <w:bookmarkEnd w:id="2113"/>
      <w:bookmarkEnd w:id="2114"/>
      <w:bookmarkEnd w:id="2115"/>
      <w:bookmarkEnd w:id="2116"/>
      <w:bookmarkEnd w:id="2117"/>
      <w:bookmarkEnd w:id="2118"/>
      <w:bookmarkEnd w:id="2119"/>
      <w:bookmarkEnd w:id="2120"/>
      <w:bookmarkEnd w:id="2121"/>
    </w:p>
    <w:p w14:paraId="1DB83513" w14:textId="77777777" w:rsidR="00D85371" w:rsidRPr="00403067" w:rsidRDefault="00D85371" w:rsidP="00D85371">
      <w:pPr>
        <w:pStyle w:val="Rubrik3utannumrering"/>
        <w:spacing w:before="0"/>
      </w:pPr>
      <w:bookmarkStart w:id="2122" w:name="_Toc73006077"/>
      <w:r w:rsidRPr="00403067">
        <w:t>9 kap. Informationsföreläggande och intrångsundersökning</w:t>
      </w:r>
      <w:bookmarkEnd w:id="2122"/>
    </w:p>
    <w:p w14:paraId="3ED8E31C" w14:textId="77777777" w:rsidR="00D85371" w:rsidRPr="00403067" w:rsidRDefault="00D85371" w:rsidP="00D85371">
      <w:pPr>
        <w:pStyle w:val="Rubrik4utannumrering"/>
        <w:spacing w:before="0"/>
      </w:pPr>
      <w:r w:rsidRPr="00403067">
        <w:t>Informationsföreläggande</w:t>
      </w:r>
    </w:p>
    <w:p w14:paraId="218D6E68" w14:textId="77777777" w:rsidR="00D85371" w:rsidRPr="00403067" w:rsidRDefault="00D85371" w:rsidP="00D85371">
      <w:pPr>
        <w:pStyle w:val="Rubrik5utannumrering"/>
        <w:spacing w:before="0"/>
      </w:pPr>
      <w:r w:rsidRPr="00403067">
        <w:t>Rätt till ersättning samt underrättelseskyldighet</w:t>
      </w:r>
    </w:p>
    <w:p w14:paraId="49D15F53" w14:textId="77777777" w:rsidR="00D85371" w:rsidRPr="00403067" w:rsidRDefault="00D85371" w:rsidP="00D85371">
      <w:pPr>
        <w:pStyle w:val="Brdtext"/>
        <w:rPr>
          <w:sz w:val="18"/>
          <w:szCs w:val="19"/>
        </w:rPr>
      </w:pPr>
      <w:r w:rsidRPr="00403067">
        <w:rPr>
          <w:b/>
          <w:sz w:val="18"/>
          <w:szCs w:val="19"/>
        </w:rPr>
        <w:t>4 §</w:t>
      </w:r>
      <w:r w:rsidRPr="00403067">
        <w:rPr>
          <w:sz w:val="18"/>
          <w:szCs w:val="19"/>
        </w:rPr>
        <w:t>    Den som på grund av 1 § andra stycket 2–5 har förelagts att enligt första stycket samma paragraf lämna information, har rätt till skälig ersättning för kost</w:t>
      </w:r>
      <w:r w:rsidRPr="00403067">
        <w:rPr>
          <w:sz w:val="18"/>
          <w:szCs w:val="19"/>
        </w:rPr>
        <w:softHyphen/>
        <w:t>nader och besvär. Ersättningen ska betalas av den som har framställt yrkandet om informationsföreläggande.</w:t>
      </w:r>
    </w:p>
    <w:p w14:paraId="0042E14D" w14:textId="77777777" w:rsidR="00D85371" w:rsidRPr="00403067" w:rsidRDefault="00D85371" w:rsidP="00D85371">
      <w:pPr>
        <w:pStyle w:val="Brdtextmedindrag"/>
      </w:pPr>
      <w:r w:rsidRPr="00403067">
        <w:rPr>
          <w:sz w:val="18"/>
          <w:szCs w:val="19"/>
        </w:rPr>
        <w:t xml:space="preserve">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sända en skriftlig under</w:t>
      </w:r>
      <w:r w:rsidRPr="00403067">
        <w:rPr>
          <w:sz w:val="18"/>
          <w:szCs w:val="19"/>
        </w:rPr>
        <w:softHyphen/>
        <w:t>rättelse om detta till den som uppgifterna gäller tidigast efter en månad och senast efter tre månader från det att informationen lämnades ut. Kostnaden för under</w:t>
      </w:r>
      <w:r w:rsidRPr="00403067">
        <w:rPr>
          <w:sz w:val="18"/>
          <w:szCs w:val="19"/>
        </w:rPr>
        <w:softHyphen/>
        <w:t>rättelsen ersätts enligt första stycket.</w:t>
      </w:r>
    </w:p>
    <w:p w14:paraId="20C9FAE6" w14:textId="77777777" w:rsidR="00D85371" w:rsidRPr="00403067" w:rsidRDefault="00D85371" w:rsidP="00D85371">
      <w:pPr>
        <w:pStyle w:val="Brdtextmedindrag"/>
        <w:ind w:firstLine="0"/>
      </w:pPr>
    </w:p>
    <w:p w14:paraId="7FAB1EAC" w14:textId="46651E49" w:rsidR="00D85371" w:rsidRDefault="00D85371" w:rsidP="00D85371">
      <w:pPr>
        <w:pStyle w:val="Brdtext"/>
      </w:pPr>
      <w:r w:rsidRPr="00403067">
        <w:rPr>
          <w:i/>
        </w:rPr>
        <w:t>Andra stycket</w:t>
      </w:r>
      <w:r w:rsidRPr="00403067">
        <w:t xml:space="preserve"> ändras </w:t>
      </w:r>
      <w:r>
        <w:t>på motsvarande sätt som 53 f § lagen (1960:729) om upphovsrätt till litterära och konstnärliga verk, se författningskommenta</w:t>
      </w:r>
      <w:r>
        <w:softHyphen/>
        <w:t>ren till den paragrafen (avsnitt 29.4)</w:t>
      </w:r>
      <w:r w:rsidRPr="00403067">
        <w:t>. Övervägandena finns i avsnitt 26.</w:t>
      </w:r>
    </w:p>
    <w:p w14:paraId="3047C172" w14:textId="6526FBA0" w:rsidR="003C38D8" w:rsidRDefault="003C38D8" w:rsidP="003C38D8">
      <w:pPr>
        <w:pStyle w:val="Brdtextmedindrag"/>
      </w:pPr>
    </w:p>
    <w:p w14:paraId="23901DF1" w14:textId="4C31BEDA" w:rsidR="003C38D8" w:rsidRDefault="003C38D8" w:rsidP="003C38D8">
      <w:pPr>
        <w:pStyle w:val="Brdtextmedindrag"/>
      </w:pPr>
    </w:p>
    <w:p w14:paraId="2B739DD8" w14:textId="2C4D67DB" w:rsidR="003C38D8" w:rsidRDefault="003C38D8" w:rsidP="003C38D8">
      <w:pPr>
        <w:pStyle w:val="Brdtextmedindrag"/>
      </w:pPr>
    </w:p>
    <w:p w14:paraId="3095FAC0" w14:textId="2779EB0E" w:rsidR="003C38D8" w:rsidRDefault="003C38D8" w:rsidP="003C38D8">
      <w:pPr>
        <w:pStyle w:val="Brdtextmedindrag"/>
      </w:pPr>
    </w:p>
    <w:p w14:paraId="0B3B38FA" w14:textId="77777777" w:rsidR="003C38D8" w:rsidRPr="003C38D8" w:rsidRDefault="003C38D8" w:rsidP="003C38D8">
      <w:pPr>
        <w:pStyle w:val="Brdtextmedindrag"/>
      </w:pPr>
    </w:p>
    <w:p w14:paraId="62C4A1E5" w14:textId="77777777" w:rsidR="00D85371" w:rsidRPr="00403067" w:rsidRDefault="00D85371" w:rsidP="00D85371">
      <w:pPr>
        <w:pStyle w:val="Rubrik2"/>
      </w:pPr>
      <w:bookmarkStart w:id="2123" w:name="_Toc9841740"/>
      <w:bookmarkStart w:id="2124" w:name="_Toc9867617"/>
      <w:bookmarkStart w:id="2125" w:name="_Toc9867867"/>
      <w:bookmarkStart w:id="2126" w:name="_Toc9871284"/>
      <w:bookmarkStart w:id="2127" w:name="_Toc9958368"/>
      <w:bookmarkStart w:id="2128" w:name="_Toc9961929"/>
      <w:bookmarkStart w:id="2129" w:name="_Toc9962526"/>
      <w:bookmarkStart w:id="2130" w:name="_Toc17793493"/>
      <w:bookmarkStart w:id="2131" w:name="_Toc73006078"/>
      <w:bookmarkStart w:id="2132" w:name="_Toc86738847"/>
      <w:bookmarkStart w:id="2133" w:name="_Toc94597610"/>
      <w:bookmarkStart w:id="2134" w:name="_Toc96533453"/>
      <w:r w:rsidRPr="00403067">
        <w:lastRenderedPageBreak/>
        <w:t>Förslaget till lag om ändring i lagen (2012:278) om inhämtning av uppgifter om elektronisk kommunikation i de brottsbekämpande myndigheternas underrättelseverksamhet</w:t>
      </w:r>
      <w:bookmarkEnd w:id="2123"/>
      <w:bookmarkEnd w:id="2124"/>
      <w:bookmarkEnd w:id="2125"/>
      <w:bookmarkEnd w:id="2126"/>
      <w:bookmarkEnd w:id="2127"/>
      <w:bookmarkEnd w:id="2128"/>
      <w:bookmarkEnd w:id="2129"/>
      <w:bookmarkEnd w:id="2130"/>
      <w:bookmarkEnd w:id="2131"/>
      <w:bookmarkEnd w:id="2132"/>
      <w:bookmarkEnd w:id="2133"/>
      <w:bookmarkEnd w:id="2134"/>
    </w:p>
    <w:p w14:paraId="2C83C04F" w14:textId="77777777" w:rsidR="00D85371" w:rsidRPr="00403067" w:rsidRDefault="00D85371" w:rsidP="00D85371">
      <w:pPr>
        <w:pStyle w:val="Brdtext"/>
        <w:rPr>
          <w:sz w:val="18"/>
          <w:szCs w:val="19"/>
        </w:rPr>
      </w:pPr>
      <w:r w:rsidRPr="00403067">
        <w:rPr>
          <w:b/>
          <w:sz w:val="18"/>
          <w:szCs w:val="19"/>
        </w:rPr>
        <w:t>1 §</w:t>
      </w:r>
      <w:r w:rsidRPr="00403067">
        <w:rPr>
          <w:sz w:val="18"/>
          <w:szCs w:val="19"/>
        </w:rPr>
        <w:t>    Polismyndigheten, Säkerhetspolisen eller Tullverket får, under de förutsätt</w:t>
      </w:r>
      <w:r w:rsidRPr="00403067">
        <w:rPr>
          <w:sz w:val="18"/>
          <w:szCs w:val="19"/>
        </w:rPr>
        <w:softHyphen/>
        <w:t xml:space="preserve">ningar som anges i denna lag, i underrättelseverksamhet i hemlighet från den som enligt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tillhandahåller ett elektro</w:t>
      </w:r>
      <w:r w:rsidRPr="00403067">
        <w:rPr>
          <w:sz w:val="18"/>
          <w:szCs w:val="19"/>
        </w:rPr>
        <w:softHyphen/>
        <w:t xml:space="preserve">niskt kommunikationsnät eller en elektronisk kommunikationstjänst </w:t>
      </w:r>
      <w:r w:rsidRPr="00403067">
        <w:rPr>
          <w:i/>
          <w:sz w:val="18"/>
          <w:szCs w:val="19"/>
        </w:rPr>
        <w:t xml:space="preserve">som inte </w:t>
      </w:r>
      <w:r w:rsidRPr="00403067">
        <w:rPr>
          <w:i/>
          <w:iCs/>
          <w:sz w:val="18"/>
          <w:szCs w:val="19"/>
        </w:rPr>
        <w:t>är</w:t>
      </w:r>
      <w:r w:rsidRPr="00403067">
        <w:rPr>
          <w:i/>
          <w:sz w:val="18"/>
          <w:szCs w:val="19"/>
        </w:rPr>
        <w:t xml:space="preserve"> en nummeroberoende interpersonell kommunikationstjänst </w:t>
      </w:r>
      <w:r w:rsidRPr="00403067">
        <w:rPr>
          <w:sz w:val="18"/>
          <w:szCs w:val="19"/>
        </w:rPr>
        <w:t>hämta in upp</w:t>
      </w:r>
      <w:r w:rsidRPr="00403067">
        <w:rPr>
          <w:sz w:val="18"/>
          <w:szCs w:val="19"/>
        </w:rPr>
        <w:softHyphen/>
        <w:t>gifter om</w:t>
      </w:r>
    </w:p>
    <w:p w14:paraId="557562AD" w14:textId="77777777" w:rsidR="00D85371" w:rsidRPr="00403067" w:rsidRDefault="00D85371" w:rsidP="00D85371">
      <w:pPr>
        <w:pStyle w:val="Brdtextmedindrag"/>
        <w:rPr>
          <w:sz w:val="18"/>
          <w:szCs w:val="19"/>
        </w:rPr>
      </w:pPr>
      <w:r w:rsidRPr="00403067">
        <w:rPr>
          <w:sz w:val="18"/>
          <w:szCs w:val="19"/>
        </w:rPr>
        <w:t>1. meddelanden som i ett elektroniskt kommunikationsnät har överförts till eller från ett telefonnummer eller annan adress,</w:t>
      </w:r>
    </w:p>
    <w:p w14:paraId="135767BC" w14:textId="77777777" w:rsidR="00D85371" w:rsidRPr="00403067" w:rsidRDefault="00D85371" w:rsidP="00D85371">
      <w:pPr>
        <w:pStyle w:val="Brdtextmedindrag"/>
        <w:rPr>
          <w:sz w:val="18"/>
          <w:szCs w:val="19"/>
        </w:rPr>
      </w:pPr>
      <w:r w:rsidRPr="00403067">
        <w:rPr>
          <w:sz w:val="18"/>
          <w:szCs w:val="19"/>
        </w:rPr>
        <w:t>2. vilka elektroniska kommunikationsutrustningar som har funnits inom ett visst geografiskt område, eller</w:t>
      </w:r>
    </w:p>
    <w:p w14:paraId="1B334575" w14:textId="77777777" w:rsidR="00D85371" w:rsidRPr="00403067" w:rsidRDefault="00D85371" w:rsidP="00D85371">
      <w:pPr>
        <w:pStyle w:val="Brdtextmedindrag"/>
      </w:pPr>
      <w:r w:rsidRPr="00403067">
        <w:rPr>
          <w:sz w:val="18"/>
          <w:szCs w:val="19"/>
        </w:rPr>
        <w:t>3. i vilket geografiskt område en viss elektronisk kommunikationsutrustning finns eller har funnits</w:t>
      </w:r>
      <w:r w:rsidRPr="00403067">
        <w:t>.</w:t>
      </w:r>
    </w:p>
    <w:p w14:paraId="18FC48C9" w14:textId="77777777" w:rsidR="00D85371" w:rsidRPr="00403067" w:rsidRDefault="00D85371" w:rsidP="00D85371">
      <w:pPr>
        <w:pStyle w:val="Brdtextmedindrag"/>
        <w:ind w:firstLine="0"/>
      </w:pPr>
    </w:p>
    <w:p w14:paraId="2181121A" w14:textId="77777777" w:rsidR="00D85371" w:rsidRDefault="00D85371" w:rsidP="00D85371">
      <w:pPr>
        <w:pStyle w:val="Brdtext"/>
        <w:rPr>
          <w:spacing w:val="-2"/>
        </w:rPr>
      </w:pPr>
      <w:r>
        <w:rPr>
          <w:spacing w:val="-2"/>
        </w:rPr>
        <w:t xml:space="preserve">I paragrafen </w:t>
      </w:r>
      <w:r w:rsidRPr="00C31FB2">
        <w:rPr>
          <w:spacing w:val="-2"/>
        </w:rPr>
        <w:t>anges vem som får hämta in uppgifter enligt lagen, vilka upp</w:t>
      </w:r>
      <w:r>
        <w:rPr>
          <w:spacing w:val="-2"/>
        </w:rPr>
        <w:softHyphen/>
      </w:r>
      <w:r w:rsidRPr="00C31FB2">
        <w:rPr>
          <w:spacing w:val="-2"/>
        </w:rPr>
        <w:t xml:space="preserve">gifter som får hämtas in och från vem inhämtningen får ske. </w:t>
      </w:r>
      <w:r w:rsidRPr="00403067">
        <w:rPr>
          <w:spacing w:val="-2"/>
        </w:rPr>
        <w:t>Övervägandena finns i avsnitt 26.</w:t>
      </w:r>
    </w:p>
    <w:p w14:paraId="6FA02311" w14:textId="77777777" w:rsidR="00D85371" w:rsidRPr="00403067" w:rsidRDefault="00D85371" w:rsidP="00D85371">
      <w:pPr>
        <w:pStyle w:val="Brdtextmedindrag"/>
      </w:pPr>
      <w:r w:rsidRPr="00403067">
        <w:t>Paragrafen ändras till följd av den nya lagen om elektronisk kommuni</w:t>
      </w:r>
      <w:r w:rsidRPr="00403067">
        <w:softHyphen/>
        <w:t>kation. Uttrycket elektronisk kommunikationstjänst har fått en vidare inne</w:t>
      </w:r>
      <w:r w:rsidRPr="00403067">
        <w:softHyphen/>
        <w:t>börd i den nya lagen om elektronisk kommunikation, se 1 kap. 7 § i den lagen. Genom tillägget att uppgifter inte får hämtas in från nummerobero</w:t>
      </w:r>
      <w:r w:rsidRPr="00403067">
        <w:softHyphen/>
      </w:r>
      <w:r w:rsidRPr="00403067">
        <w:rPr>
          <w:spacing w:val="-2"/>
        </w:rPr>
        <w:t xml:space="preserve">ende interpersonella kommunikationstjänster </w:t>
      </w:r>
      <w:r>
        <w:rPr>
          <w:spacing w:val="-2"/>
        </w:rPr>
        <w:t>klargörs</w:t>
      </w:r>
      <w:r w:rsidRPr="00403067">
        <w:rPr>
          <w:spacing w:val="-2"/>
        </w:rPr>
        <w:t xml:space="preserve"> att uppgifter får in</w:t>
      </w:r>
      <w:r w:rsidRPr="00403067">
        <w:rPr>
          <w:spacing w:val="-2"/>
        </w:rPr>
        <w:softHyphen/>
        <w:t xml:space="preserve">hämtas i samma omfattning som </w:t>
      </w:r>
      <w:r>
        <w:rPr>
          <w:spacing w:val="-2"/>
        </w:rPr>
        <w:t>hittills har gällt</w:t>
      </w:r>
      <w:r w:rsidRPr="00403067">
        <w:rPr>
          <w:spacing w:val="-2"/>
        </w:rPr>
        <w:t>.</w:t>
      </w:r>
    </w:p>
    <w:p w14:paraId="6D6E4925" w14:textId="77777777" w:rsidR="00D85371" w:rsidRPr="00403067" w:rsidRDefault="00D85371" w:rsidP="00D85371">
      <w:pPr>
        <w:pStyle w:val="Rubrik2"/>
      </w:pPr>
      <w:bookmarkStart w:id="2135" w:name="_Toc9841741"/>
      <w:bookmarkStart w:id="2136" w:name="_Toc9867618"/>
      <w:bookmarkStart w:id="2137" w:name="_Toc9867868"/>
      <w:bookmarkStart w:id="2138" w:name="_Toc9871285"/>
      <w:bookmarkStart w:id="2139" w:name="_Toc9958369"/>
      <w:bookmarkStart w:id="2140" w:name="_Toc9961930"/>
      <w:bookmarkStart w:id="2141" w:name="_Toc9962527"/>
      <w:bookmarkStart w:id="2142" w:name="_Toc17793494"/>
      <w:bookmarkStart w:id="2143" w:name="_Toc73006079"/>
      <w:bookmarkStart w:id="2144" w:name="_Toc86738848"/>
      <w:bookmarkStart w:id="2145" w:name="_Toc94597611"/>
      <w:bookmarkStart w:id="2146" w:name="_Toc96533454"/>
      <w:r w:rsidRPr="00403067">
        <w:t>Förslaget till lag om ändring i lagen (2013:315) om intelligenta transportsystem vid vägtrans</w:t>
      </w:r>
      <w:r w:rsidRPr="00403067">
        <w:softHyphen/>
        <w:t>porter</w:t>
      </w:r>
      <w:bookmarkEnd w:id="2135"/>
      <w:bookmarkEnd w:id="2136"/>
      <w:bookmarkEnd w:id="2137"/>
      <w:bookmarkEnd w:id="2138"/>
      <w:bookmarkEnd w:id="2139"/>
      <w:bookmarkEnd w:id="2140"/>
      <w:bookmarkEnd w:id="2141"/>
      <w:bookmarkEnd w:id="2142"/>
      <w:bookmarkEnd w:id="2143"/>
      <w:bookmarkEnd w:id="2144"/>
      <w:bookmarkEnd w:id="2145"/>
      <w:bookmarkEnd w:id="2146"/>
    </w:p>
    <w:p w14:paraId="3AF907F4" w14:textId="77777777" w:rsidR="00D85371" w:rsidRPr="00403067" w:rsidRDefault="00D85371" w:rsidP="00D85371">
      <w:pPr>
        <w:pStyle w:val="Rubrik4utannumrering"/>
        <w:spacing w:before="0"/>
      </w:pPr>
      <w:r w:rsidRPr="00403067">
        <w:t>Krav på ITS</w:t>
      </w:r>
    </w:p>
    <w:p w14:paraId="7EB2EAB0" w14:textId="77777777" w:rsidR="00D85371" w:rsidRPr="00403067" w:rsidRDefault="00D85371" w:rsidP="00D85371">
      <w:pPr>
        <w:pStyle w:val="Brdtext"/>
        <w:rPr>
          <w:sz w:val="18"/>
          <w:szCs w:val="18"/>
        </w:rPr>
      </w:pPr>
      <w:r w:rsidRPr="00403067">
        <w:rPr>
          <w:b/>
          <w:sz w:val="18"/>
          <w:szCs w:val="18"/>
        </w:rPr>
        <w:t>8 §</w:t>
      </w:r>
      <w:r w:rsidRPr="00403067">
        <w:rPr>
          <w:sz w:val="18"/>
          <w:szCs w:val="18"/>
        </w:rPr>
        <w:t>    Bestämmelser om behandling av personuppgifter finns i Europaparlamentets och rådets förordning (EU) 2016/679 av den 27 april 2016 om skydd för fysiska personer med avseende på behandling av personuppgifter och om det fria flödet av sådana uppgifter och om upphävande av direktiv 95/46/EG (allmän dataskyddsför</w:t>
      </w:r>
      <w:r w:rsidRPr="00403067">
        <w:rPr>
          <w:sz w:val="18"/>
          <w:szCs w:val="18"/>
        </w:rPr>
        <w:softHyphen/>
        <w:t>ordning), lagen (2018:218) med kompletterande bestämmelser till EU:s data</w:t>
      </w:r>
      <w:r w:rsidRPr="00403067">
        <w:rPr>
          <w:sz w:val="18"/>
          <w:szCs w:val="18"/>
        </w:rPr>
        <w:softHyphen/>
        <w:t>skyddsförordning och vägtrafikdatalagen (2019:369).</w:t>
      </w:r>
    </w:p>
    <w:p w14:paraId="30E253FB" w14:textId="77777777" w:rsidR="00D85371" w:rsidRPr="00403067" w:rsidRDefault="00D85371" w:rsidP="00D85371">
      <w:pPr>
        <w:pStyle w:val="Brdtextmedindrag"/>
        <w:rPr>
          <w:sz w:val="18"/>
          <w:szCs w:val="19"/>
        </w:rPr>
      </w:pPr>
      <w:r w:rsidRPr="00403067">
        <w:rPr>
          <w:sz w:val="18"/>
          <w:szCs w:val="19"/>
        </w:rPr>
        <w:t xml:space="preserve">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finns bestämmelser om be</w:t>
      </w:r>
      <w:r w:rsidRPr="00403067">
        <w:rPr>
          <w:sz w:val="18"/>
          <w:szCs w:val="19"/>
        </w:rPr>
        <w:softHyphen/>
        <w:t>handling av personuppgifter och integritetsskydd.</w:t>
      </w:r>
    </w:p>
    <w:p w14:paraId="75BC8957" w14:textId="77777777" w:rsidR="00D85371" w:rsidRPr="00403067" w:rsidRDefault="00D85371" w:rsidP="00D85371">
      <w:pPr>
        <w:pStyle w:val="Brdtextmedindrag"/>
        <w:rPr>
          <w:sz w:val="18"/>
          <w:szCs w:val="19"/>
        </w:rPr>
      </w:pPr>
      <w:r w:rsidRPr="00403067">
        <w:rPr>
          <w:sz w:val="18"/>
          <w:szCs w:val="19"/>
        </w:rPr>
        <w:t>I lagen (2010:566) om vidareutnyttjande av handlingar från den offentliga för</w:t>
      </w:r>
      <w:r w:rsidRPr="00403067">
        <w:rPr>
          <w:sz w:val="18"/>
          <w:szCs w:val="19"/>
        </w:rPr>
        <w:softHyphen/>
        <w:t>valtningen finns bestämmelser om vidareutnyttjande av handlingar hos statliga och kommunala myndigheter.</w:t>
      </w:r>
    </w:p>
    <w:p w14:paraId="5CEDC18B" w14:textId="77777777" w:rsidR="00D85371" w:rsidRPr="00403067" w:rsidRDefault="00D85371" w:rsidP="00D85371">
      <w:pPr>
        <w:pStyle w:val="Brdtextmedindrag"/>
        <w:rPr>
          <w:sz w:val="18"/>
          <w:szCs w:val="19"/>
        </w:rPr>
      </w:pPr>
      <w:r w:rsidRPr="00403067">
        <w:rPr>
          <w:sz w:val="18"/>
          <w:szCs w:val="19"/>
        </w:rPr>
        <w:t>I produktansvarslagen (1992:18) finns bestämmelser om skadeståndsansvar för produkter med säkerhetsbrister.</w:t>
      </w:r>
    </w:p>
    <w:p w14:paraId="2826E3EA" w14:textId="77777777" w:rsidR="00D85371" w:rsidRPr="00403067" w:rsidRDefault="00D85371" w:rsidP="00D85371">
      <w:pPr>
        <w:pStyle w:val="Brdtextmedindrag"/>
        <w:ind w:firstLine="0"/>
      </w:pPr>
    </w:p>
    <w:p w14:paraId="7702497E" w14:textId="77777777" w:rsidR="00D85371" w:rsidRPr="00403067" w:rsidRDefault="00D85371" w:rsidP="00D85371">
      <w:pPr>
        <w:pStyle w:val="Brdtext"/>
      </w:pPr>
      <w:r w:rsidRPr="00403067">
        <w:rPr>
          <w:i/>
        </w:rPr>
        <w:t>Andra stycket</w:t>
      </w:r>
      <w:r w:rsidRPr="00403067">
        <w:t xml:space="preserve"> ändras till följd av den nya lagen om elektronisk kommuni</w:t>
      </w:r>
      <w:r w:rsidRPr="00403067">
        <w:softHyphen/>
        <w:t>kation. Övervägandena finns i avsnitt 26.</w:t>
      </w:r>
    </w:p>
    <w:p w14:paraId="2DCA5D89" w14:textId="77777777" w:rsidR="00D85371" w:rsidRPr="00403067" w:rsidRDefault="00D85371" w:rsidP="00D85371">
      <w:pPr>
        <w:pStyle w:val="Rubrik2"/>
      </w:pPr>
      <w:bookmarkStart w:id="2147" w:name="_Toc9841742"/>
      <w:bookmarkStart w:id="2148" w:name="_Toc9867619"/>
      <w:bookmarkStart w:id="2149" w:name="_Toc9867869"/>
      <w:bookmarkStart w:id="2150" w:name="_Toc9871286"/>
      <w:bookmarkStart w:id="2151" w:name="_Toc9958370"/>
      <w:bookmarkStart w:id="2152" w:name="_Toc9961931"/>
      <w:bookmarkStart w:id="2153" w:name="_Toc9962528"/>
      <w:bookmarkStart w:id="2154" w:name="_Toc17793495"/>
      <w:bookmarkStart w:id="2155" w:name="_Toc73006080"/>
      <w:bookmarkStart w:id="2156" w:name="_Toc86738849"/>
      <w:bookmarkStart w:id="2157" w:name="_Toc94597612"/>
      <w:bookmarkStart w:id="2158" w:name="_Toc96533455"/>
      <w:r w:rsidRPr="00403067">
        <w:lastRenderedPageBreak/>
        <w:t>Förslaget till lag om ändring i radioutrustningslagen (2016:392)</w:t>
      </w:r>
      <w:bookmarkEnd w:id="2147"/>
      <w:bookmarkEnd w:id="2148"/>
      <w:bookmarkEnd w:id="2149"/>
      <w:bookmarkEnd w:id="2150"/>
      <w:bookmarkEnd w:id="2151"/>
      <w:bookmarkEnd w:id="2152"/>
      <w:bookmarkEnd w:id="2153"/>
      <w:bookmarkEnd w:id="2154"/>
      <w:bookmarkEnd w:id="2155"/>
      <w:bookmarkEnd w:id="2156"/>
      <w:bookmarkEnd w:id="2157"/>
      <w:bookmarkEnd w:id="2158"/>
    </w:p>
    <w:p w14:paraId="477326DD" w14:textId="77777777" w:rsidR="00D85371" w:rsidRPr="00403067" w:rsidRDefault="00D85371" w:rsidP="00D85371">
      <w:pPr>
        <w:pStyle w:val="Rubrik4utannumrering"/>
        <w:spacing w:before="0"/>
      </w:pPr>
      <w:r w:rsidRPr="00403067">
        <w:t>Tillämpningsområde och definitioner</w:t>
      </w:r>
    </w:p>
    <w:p w14:paraId="27A6BAD0" w14:textId="77777777" w:rsidR="00D85371" w:rsidRPr="00403067" w:rsidRDefault="00D85371" w:rsidP="00D85371">
      <w:pPr>
        <w:pStyle w:val="Brdtext"/>
        <w:rPr>
          <w:sz w:val="18"/>
          <w:szCs w:val="19"/>
        </w:rPr>
      </w:pPr>
      <w:r w:rsidRPr="00403067">
        <w:rPr>
          <w:b/>
          <w:sz w:val="18"/>
          <w:szCs w:val="19"/>
        </w:rPr>
        <w:t>1 §</w:t>
      </w:r>
      <w:r w:rsidRPr="00403067">
        <w:rPr>
          <w:sz w:val="18"/>
          <w:szCs w:val="19"/>
        </w:rPr>
        <w:t>    Denna lag genomför Europaparlamentets och rådets direktiv 2014/53/EU av den 16 april 2014 om harmonisering av medlemsstaternas lagstiftning om tillhan</w:t>
      </w:r>
      <w:r w:rsidRPr="00403067">
        <w:rPr>
          <w:sz w:val="18"/>
          <w:szCs w:val="19"/>
        </w:rPr>
        <w:softHyphen/>
        <w:t>dahållande på marknaden av radioutrustning och om upphävande av direktiv 1999/5/EG.</w:t>
      </w:r>
    </w:p>
    <w:p w14:paraId="42597ED3" w14:textId="77777777" w:rsidR="00D85371" w:rsidRPr="00403067" w:rsidRDefault="00D85371" w:rsidP="00D85371">
      <w:pPr>
        <w:pStyle w:val="Brdtextmedindrag"/>
        <w:rPr>
          <w:sz w:val="18"/>
          <w:szCs w:val="19"/>
        </w:rPr>
      </w:pPr>
      <w:r w:rsidRPr="00403067">
        <w:rPr>
          <w:sz w:val="18"/>
          <w:szCs w:val="19"/>
        </w:rPr>
        <w:t>Lagen innehåller bestämmelser om tillhandahållande av radioutrustning på marknaden och om viss användning av sådan utrustning.</w:t>
      </w:r>
    </w:p>
    <w:p w14:paraId="7E634681" w14:textId="77777777" w:rsidR="00D85371" w:rsidRPr="00403067" w:rsidRDefault="00D85371" w:rsidP="00D85371">
      <w:pPr>
        <w:pStyle w:val="Brdtextmedindrag"/>
        <w:rPr>
          <w:sz w:val="18"/>
          <w:szCs w:val="19"/>
        </w:rPr>
      </w:pPr>
      <w:r w:rsidRPr="00403067">
        <w:rPr>
          <w:sz w:val="18"/>
          <w:szCs w:val="19"/>
        </w:rPr>
        <w:t xml:space="preserve">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finns det bestämmelser om användning av radiosändare.</w:t>
      </w:r>
    </w:p>
    <w:p w14:paraId="4194CB9C" w14:textId="77777777" w:rsidR="00D85371" w:rsidRPr="00403067" w:rsidRDefault="00D85371" w:rsidP="00D85371">
      <w:pPr>
        <w:pStyle w:val="Brdtext"/>
      </w:pPr>
    </w:p>
    <w:p w14:paraId="0453E62F" w14:textId="77777777" w:rsidR="00D85371" w:rsidRPr="00403067" w:rsidRDefault="00D85371" w:rsidP="00D85371">
      <w:pPr>
        <w:pStyle w:val="Brdtext"/>
      </w:pPr>
      <w:r w:rsidRPr="00403067">
        <w:rPr>
          <w:i/>
        </w:rPr>
        <w:t>Tredje stycket</w:t>
      </w:r>
      <w:r w:rsidRPr="00403067">
        <w:t xml:space="preserve"> ändras till följd av den nya lagen om elektronisk kommuni</w:t>
      </w:r>
      <w:r w:rsidRPr="00403067">
        <w:softHyphen/>
        <w:t>kation. Övervägandena finns i avsnitt 26.</w:t>
      </w:r>
    </w:p>
    <w:p w14:paraId="21B249A1" w14:textId="77777777" w:rsidR="00D85371" w:rsidRPr="00403067" w:rsidRDefault="00D85371" w:rsidP="00D85371">
      <w:pPr>
        <w:pStyle w:val="Brdtextmedindrag"/>
        <w:ind w:firstLine="0"/>
      </w:pPr>
    </w:p>
    <w:p w14:paraId="4FBF73F0" w14:textId="77777777" w:rsidR="00D85371" w:rsidRPr="00403067" w:rsidRDefault="00D85371" w:rsidP="00D85371">
      <w:pPr>
        <w:pStyle w:val="Brdtext"/>
        <w:rPr>
          <w:sz w:val="18"/>
          <w:szCs w:val="19"/>
        </w:rPr>
      </w:pPr>
      <w:r w:rsidRPr="00403067">
        <w:rPr>
          <w:b/>
          <w:sz w:val="18"/>
          <w:szCs w:val="19"/>
        </w:rPr>
        <w:t>3 §</w:t>
      </w:r>
      <w:r w:rsidRPr="00403067">
        <w:rPr>
          <w:sz w:val="18"/>
          <w:szCs w:val="19"/>
        </w:rPr>
        <w:t>    I denna lag betyder</w:t>
      </w:r>
    </w:p>
    <w:p w14:paraId="7ECF9ED7" w14:textId="77777777" w:rsidR="00D85371" w:rsidRPr="00EA52D8" w:rsidRDefault="00D85371" w:rsidP="00D85371">
      <w:pPr>
        <w:pStyle w:val="Brdtextmedindrag"/>
        <w:rPr>
          <w:sz w:val="18"/>
          <w:szCs w:val="19"/>
        </w:rPr>
      </w:pPr>
      <w:r w:rsidRPr="00EA52D8">
        <w:rPr>
          <w:i/>
          <w:iCs/>
          <w:sz w:val="18"/>
          <w:szCs w:val="19"/>
          <w:u w:val="single"/>
        </w:rPr>
        <w:t>amatörradiotrafik</w:t>
      </w:r>
      <w:r w:rsidRPr="00EA52D8">
        <w:rPr>
          <w:sz w:val="18"/>
          <w:szCs w:val="19"/>
        </w:rPr>
        <w:t>: icke yrkesmässig radiotrafik för övning, kommunikation och tekniska undersökningar, bedriven i personligt radiotekniskt intresse och utan vinst</w:t>
      </w:r>
      <w:r>
        <w:rPr>
          <w:sz w:val="18"/>
          <w:szCs w:val="19"/>
        </w:rPr>
        <w:softHyphen/>
      </w:r>
      <w:r w:rsidRPr="00EA52D8">
        <w:rPr>
          <w:sz w:val="18"/>
          <w:szCs w:val="19"/>
        </w:rPr>
        <w:t>syfte,</w:t>
      </w:r>
    </w:p>
    <w:p w14:paraId="7E0DAA71" w14:textId="77777777" w:rsidR="00D85371" w:rsidRPr="00EA52D8" w:rsidRDefault="00D85371" w:rsidP="00D85371">
      <w:pPr>
        <w:pStyle w:val="Brdtextmedindrag"/>
        <w:rPr>
          <w:sz w:val="18"/>
          <w:szCs w:val="19"/>
        </w:rPr>
      </w:pPr>
      <w:r w:rsidRPr="00EA52D8">
        <w:rPr>
          <w:i/>
          <w:iCs/>
          <w:sz w:val="18"/>
          <w:szCs w:val="19"/>
          <w:u w:val="single"/>
        </w:rPr>
        <w:t>distributör</w:t>
      </w:r>
      <w:r w:rsidRPr="00EA52D8">
        <w:rPr>
          <w:sz w:val="18"/>
          <w:szCs w:val="19"/>
        </w:rPr>
        <w:t>: en fysisk eller juridisk person som tillhandahåller radioutrustning på marknaden utan att vara tillverkare eller importör,</w:t>
      </w:r>
    </w:p>
    <w:p w14:paraId="6D50B97E" w14:textId="77777777" w:rsidR="00D85371" w:rsidRPr="00EA52D8" w:rsidRDefault="00D85371" w:rsidP="00D85371">
      <w:pPr>
        <w:pStyle w:val="Brdtextmedindrag"/>
        <w:rPr>
          <w:sz w:val="18"/>
          <w:szCs w:val="19"/>
        </w:rPr>
      </w:pPr>
      <w:r w:rsidRPr="00EA52D8">
        <w:rPr>
          <w:i/>
          <w:iCs/>
          <w:sz w:val="18"/>
          <w:szCs w:val="19"/>
          <w:u w:val="single"/>
        </w:rPr>
        <w:t>ekonomisk aktör</w:t>
      </w:r>
      <w:r w:rsidRPr="00EA52D8">
        <w:rPr>
          <w:sz w:val="18"/>
          <w:szCs w:val="19"/>
        </w:rPr>
        <w:t>: tillverkaren, tillverkarens representant, importören och distri</w:t>
      </w:r>
      <w:r>
        <w:rPr>
          <w:sz w:val="18"/>
          <w:szCs w:val="19"/>
        </w:rPr>
        <w:softHyphen/>
      </w:r>
      <w:r w:rsidRPr="00EA52D8">
        <w:rPr>
          <w:sz w:val="18"/>
          <w:szCs w:val="19"/>
        </w:rPr>
        <w:t xml:space="preserve">butören, </w:t>
      </w:r>
    </w:p>
    <w:p w14:paraId="4CE90E22" w14:textId="77777777" w:rsidR="00D85371" w:rsidRPr="00EA52D8" w:rsidRDefault="00D85371" w:rsidP="00D85371">
      <w:pPr>
        <w:pStyle w:val="Brdtextmedindrag"/>
        <w:rPr>
          <w:sz w:val="18"/>
          <w:szCs w:val="19"/>
        </w:rPr>
      </w:pPr>
      <w:r w:rsidRPr="00EA52D8">
        <w:rPr>
          <w:i/>
          <w:iCs/>
          <w:sz w:val="18"/>
          <w:szCs w:val="19"/>
          <w:u w:val="single"/>
        </w:rPr>
        <w:t>föreskrivna krav</w:t>
      </w:r>
      <w:r w:rsidRPr="00EA52D8">
        <w:rPr>
          <w:sz w:val="18"/>
          <w:szCs w:val="19"/>
        </w:rPr>
        <w:t>: de väsentliga krav på radioutrustning som avses i 5</w:t>
      </w:r>
      <w:r>
        <w:rPr>
          <w:sz w:val="18"/>
          <w:szCs w:val="19"/>
        </w:rPr>
        <w:t> </w:t>
      </w:r>
      <w:r w:rsidRPr="00EA52D8">
        <w:rPr>
          <w:sz w:val="18"/>
          <w:szCs w:val="19"/>
        </w:rPr>
        <w:t>§ och de skyldigheter för en ekonomisk aktör som framgår av denna lag, föreskrifter som har meddelats med stöd av lagen och direkt tillämpliga rättsakter som har med</w:t>
      </w:r>
      <w:r>
        <w:rPr>
          <w:sz w:val="18"/>
          <w:szCs w:val="19"/>
        </w:rPr>
        <w:softHyphen/>
      </w:r>
      <w:r w:rsidRPr="00EA52D8">
        <w:rPr>
          <w:sz w:val="18"/>
          <w:szCs w:val="19"/>
        </w:rPr>
        <w:t>delats med stöd av direktiv 2014/53/EU,</w:t>
      </w:r>
    </w:p>
    <w:p w14:paraId="23D015D4" w14:textId="77777777" w:rsidR="00D85371" w:rsidRPr="00EA52D8" w:rsidRDefault="00D85371" w:rsidP="00D85371">
      <w:pPr>
        <w:pStyle w:val="Brdtextmedindrag"/>
        <w:rPr>
          <w:sz w:val="18"/>
          <w:szCs w:val="19"/>
        </w:rPr>
      </w:pPr>
      <w:r w:rsidRPr="00EA52D8">
        <w:rPr>
          <w:i/>
          <w:iCs/>
          <w:sz w:val="18"/>
          <w:szCs w:val="19"/>
          <w:u w:val="single"/>
        </w:rPr>
        <w:t>ibruktagande</w:t>
      </w:r>
      <w:r w:rsidRPr="00EA52D8">
        <w:rPr>
          <w:sz w:val="18"/>
          <w:szCs w:val="19"/>
        </w:rPr>
        <w:t>: att radioutrustning används för första gången inom Europeiska unionen av slutanvändaren,</w:t>
      </w:r>
    </w:p>
    <w:p w14:paraId="00E239F1" w14:textId="77777777" w:rsidR="00D85371" w:rsidRPr="00EA52D8" w:rsidRDefault="00D85371" w:rsidP="00D85371">
      <w:pPr>
        <w:pStyle w:val="Brdtextmedindrag"/>
        <w:rPr>
          <w:sz w:val="18"/>
          <w:szCs w:val="19"/>
        </w:rPr>
      </w:pPr>
      <w:r w:rsidRPr="00EA52D8">
        <w:rPr>
          <w:i/>
          <w:iCs/>
          <w:sz w:val="18"/>
          <w:szCs w:val="19"/>
          <w:u w:val="single"/>
        </w:rPr>
        <w:t>importör</w:t>
      </w:r>
      <w:r w:rsidRPr="00EA52D8">
        <w:rPr>
          <w:sz w:val="18"/>
          <w:szCs w:val="19"/>
        </w:rPr>
        <w:t>: en fysisk eller juridisk person som är etablerad i Europeiska unionen och som släpper ut radioutrustning från ett tredjeland på unionsmarknaden,</w:t>
      </w:r>
    </w:p>
    <w:p w14:paraId="01D57074" w14:textId="77777777" w:rsidR="00D85371" w:rsidRPr="00EA52D8" w:rsidRDefault="00D85371" w:rsidP="00D85371">
      <w:pPr>
        <w:pStyle w:val="Brdtextmedindrag"/>
        <w:rPr>
          <w:sz w:val="18"/>
          <w:szCs w:val="19"/>
        </w:rPr>
      </w:pPr>
      <w:r w:rsidRPr="00EA52D8">
        <w:rPr>
          <w:i/>
          <w:iCs/>
          <w:sz w:val="18"/>
          <w:szCs w:val="19"/>
          <w:u w:val="single"/>
        </w:rPr>
        <w:t>radiobestämning</w:t>
      </w:r>
      <w:r w:rsidRPr="00EA52D8">
        <w:rPr>
          <w:sz w:val="18"/>
          <w:szCs w:val="19"/>
        </w:rPr>
        <w:t>: fastställande av ett föremåls position, hastighet eller andra kännetecken, eller erhållande av information om detta, med hjälp av radiovågors utbredningsegenskaper,</w:t>
      </w:r>
    </w:p>
    <w:p w14:paraId="7447B175" w14:textId="77777777" w:rsidR="00D85371" w:rsidRPr="00EA52D8" w:rsidRDefault="00D85371" w:rsidP="00D85371">
      <w:pPr>
        <w:pStyle w:val="Brdtextmedindrag"/>
        <w:rPr>
          <w:sz w:val="18"/>
          <w:szCs w:val="19"/>
        </w:rPr>
      </w:pPr>
      <w:r w:rsidRPr="00EA52D8">
        <w:rPr>
          <w:i/>
          <w:iCs/>
          <w:sz w:val="18"/>
          <w:szCs w:val="19"/>
          <w:u w:val="single"/>
        </w:rPr>
        <w:t>radioutrustning</w:t>
      </w:r>
      <w:r w:rsidRPr="00EA52D8">
        <w:rPr>
          <w:sz w:val="18"/>
          <w:szCs w:val="19"/>
        </w:rPr>
        <w:t>: en elektrisk eller elektronisk produkt som avsiktligt avger eller tar emot radiovågor för radiokommunikation eller radiobestämning, eller en elek</w:t>
      </w:r>
      <w:r>
        <w:rPr>
          <w:sz w:val="18"/>
          <w:szCs w:val="19"/>
        </w:rPr>
        <w:softHyphen/>
      </w:r>
      <w:r w:rsidRPr="00EA52D8">
        <w:rPr>
          <w:sz w:val="18"/>
          <w:szCs w:val="19"/>
        </w:rPr>
        <w:t>trisk eller elektronisk produkt som måste kompletteras med ett tillbehör, såsom en antenn, för att avsiktligt avge eller ta emot radiovågor för radiokommunikation eller radiobestämning,</w:t>
      </w:r>
    </w:p>
    <w:p w14:paraId="7D6FDE5B" w14:textId="77777777" w:rsidR="00D85371" w:rsidRPr="00403067" w:rsidRDefault="00D85371" w:rsidP="00D85371">
      <w:pPr>
        <w:pStyle w:val="Brdtextmedindrag"/>
        <w:rPr>
          <w:sz w:val="18"/>
          <w:szCs w:val="19"/>
        </w:rPr>
      </w:pPr>
      <w:r w:rsidRPr="00403067">
        <w:rPr>
          <w:i/>
          <w:sz w:val="18"/>
          <w:szCs w:val="19"/>
          <w:u w:val="single"/>
        </w:rPr>
        <w:t>radiovågor</w:t>
      </w:r>
      <w:r w:rsidRPr="0070531A">
        <w:rPr>
          <w:iCs/>
          <w:sz w:val="18"/>
          <w:szCs w:val="19"/>
        </w:rPr>
        <w:t>:</w:t>
      </w:r>
      <w:r w:rsidRPr="00403067">
        <w:rPr>
          <w:sz w:val="18"/>
          <w:szCs w:val="19"/>
        </w:rPr>
        <w:t xml:space="preserve"> elektromagnetiska vågor med frekvenser under 3 000 GHz som bre</w:t>
      </w:r>
      <w:r w:rsidRPr="00403067">
        <w:rPr>
          <w:sz w:val="18"/>
          <w:szCs w:val="19"/>
        </w:rPr>
        <w:softHyphen/>
        <w:t>der ut sig utan särskilt anordnad ledare,</w:t>
      </w:r>
    </w:p>
    <w:p w14:paraId="47B23C86" w14:textId="77777777" w:rsidR="00D85371" w:rsidRPr="00403067" w:rsidRDefault="00D85371" w:rsidP="00D85371">
      <w:pPr>
        <w:pStyle w:val="Brdtextmedindrag"/>
        <w:rPr>
          <w:sz w:val="18"/>
          <w:szCs w:val="19"/>
        </w:rPr>
      </w:pPr>
      <w:r w:rsidRPr="00403067">
        <w:rPr>
          <w:i/>
          <w:sz w:val="18"/>
          <w:szCs w:val="19"/>
          <w:u w:val="single"/>
        </w:rPr>
        <w:t>skadlig störning</w:t>
      </w:r>
      <w:r w:rsidRPr="0070531A">
        <w:rPr>
          <w:iCs/>
          <w:sz w:val="18"/>
          <w:szCs w:val="19"/>
        </w:rPr>
        <w:t>:</w:t>
      </w:r>
      <w:r w:rsidRPr="00403067">
        <w:rPr>
          <w:sz w:val="18"/>
          <w:szCs w:val="19"/>
        </w:rPr>
        <w:t xml:space="preserve"> detsamma som i 1 kap. 7 §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1BC8B713" w14:textId="77777777" w:rsidR="00D85371" w:rsidRDefault="00D85371" w:rsidP="00D85371">
      <w:pPr>
        <w:pStyle w:val="Brdtextmedindrag"/>
        <w:rPr>
          <w:sz w:val="18"/>
          <w:szCs w:val="19"/>
        </w:rPr>
      </w:pPr>
      <w:r w:rsidRPr="00403067">
        <w:rPr>
          <w:i/>
          <w:sz w:val="18"/>
          <w:szCs w:val="19"/>
          <w:u w:val="single"/>
        </w:rPr>
        <w:t>tillhandahållande på marknaden</w:t>
      </w:r>
      <w:r w:rsidRPr="0070531A">
        <w:rPr>
          <w:iCs/>
          <w:sz w:val="18"/>
          <w:szCs w:val="19"/>
        </w:rPr>
        <w:t>:</w:t>
      </w:r>
      <w:r w:rsidRPr="00403067">
        <w:rPr>
          <w:sz w:val="18"/>
          <w:szCs w:val="19"/>
        </w:rPr>
        <w:t xml:space="preserve"> leverans av radioutrustning för distribution, förbrukning eller användning på unionsmarknaden i samband med kommersiell verksamhet, mot betalning eller kostnadsfritt,</w:t>
      </w:r>
    </w:p>
    <w:p w14:paraId="7E2417EF" w14:textId="77777777" w:rsidR="00D85371" w:rsidRPr="0013657D" w:rsidRDefault="00D85371" w:rsidP="00D85371">
      <w:pPr>
        <w:pStyle w:val="Brdtextmedindrag"/>
        <w:rPr>
          <w:sz w:val="18"/>
          <w:szCs w:val="19"/>
        </w:rPr>
      </w:pPr>
      <w:r w:rsidRPr="00EA52D8">
        <w:rPr>
          <w:i/>
          <w:iCs/>
          <w:sz w:val="18"/>
          <w:szCs w:val="19"/>
          <w:u w:val="single"/>
        </w:rPr>
        <w:t>tillverkare</w:t>
      </w:r>
      <w:r w:rsidRPr="0013657D">
        <w:rPr>
          <w:sz w:val="18"/>
          <w:szCs w:val="19"/>
        </w:rPr>
        <w:t>: en fysisk eller juridisk person som tillverkar, eller som låter kon</w:t>
      </w:r>
      <w:r>
        <w:rPr>
          <w:sz w:val="18"/>
          <w:szCs w:val="19"/>
        </w:rPr>
        <w:softHyphen/>
      </w:r>
      <w:r w:rsidRPr="0013657D">
        <w:rPr>
          <w:sz w:val="18"/>
          <w:szCs w:val="19"/>
        </w:rPr>
        <w:t>struera eller tillverka, radioutrustning och som saluför den i eget namn eller under eget varumärke,</w:t>
      </w:r>
    </w:p>
    <w:p w14:paraId="49B72954" w14:textId="77777777" w:rsidR="00D85371" w:rsidRPr="0013657D" w:rsidRDefault="00D85371" w:rsidP="00D85371">
      <w:pPr>
        <w:pStyle w:val="Brdtextmedindrag"/>
        <w:rPr>
          <w:sz w:val="18"/>
          <w:szCs w:val="19"/>
        </w:rPr>
      </w:pPr>
      <w:r w:rsidRPr="00EA52D8">
        <w:rPr>
          <w:i/>
          <w:iCs/>
          <w:sz w:val="18"/>
          <w:szCs w:val="19"/>
          <w:u w:val="single"/>
        </w:rPr>
        <w:t>tillverkarens representant</w:t>
      </w:r>
      <w:r w:rsidRPr="0013657D">
        <w:rPr>
          <w:sz w:val="18"/>
          <w:szCs w:val="19"/>
        </w:rPr>
        <w:t>: en fysisk eller juridisk person som är etablerad i Europeiska unionen och som enligt skriftlig fullmakt från en tillverkare har rätt att i dennes ställe utföra särskilda uppgifter,</w:t>
      </w:r>
    </w:p>
    <w:p w14:paraId="12B95EF3" w14:textId="77777777" w:rsidR="00D85371" w:rsidRPr="00403067" w:rsidRDefault="00D85371" w:rsidP="00D85371">
      <w:pPr>
        <w:pStyle w:val="Brdtextmedindrag"/>
        <w:rPr>
          <w:sz w:val="18"/>
          <w:szCs w:val="19"/>
        </w:rPr>
      </w:pPr>
      <w:r w:rsidRPr="00EA52D8">
        <w:rPr>
          <w:i/>
          <w:iCs/>
          <w:sz w:val="18"/>
          <w:szCs w:val="19"/>
          <w:u w:val="single"/>
        </w:rPr>
        <w:t>utsläppande på marknaden</w:t>
      </w:r>
      <w:r w:rsidRPr="0013657D">
        <w:rPr>
          <w:sz w:val="18"/>
          <w:szCs w:val="19"/>
        </w:rPr>
        <w:t>: tillhandahållande av radioutrustning på unions</w:t>
      </w:r>
      <w:r>
        <w:rPr>
          <w:sz w:val="18"/>
          <w:szCs w:val="19"/>
        </w:rPr>
        <w:softHyphen/>
      </w:r>
      <w:r w:rsidRPr="0013657D">
        <w:rPr>
          <w:sz w:val="18"/>
          <w:szCs w:val="19"/>
        </w:rPr>
        <w:t>marknaden för första gången.</w:t>
      </w:r>
    </w:p>
    <w:p w14:paraId="6C7C452D" w14:textId="77777777" w:rsidR="00D85371" w:rsidRPr="00403067" w:rsidRDefault="00D85371" w:rsidP="00D85371">
      <w:pPr>
        <w:pStyle w:val="Brdtextmedindrag"/>
        <w:ind w:firstLine="0"/>
      </w:pPr>
    </w:p>
    <w:p w14:paraId="7676B253" w14:textId="77777777" w:rsidR="00D85371" w:rsidRPr="00403067" w:rsidRDefault="00D85371" w:rsidP="00D85371">
      <w:pPr>
        <w:pStyle w:val="Brdtext"/>
      </w:pPr>
      <w:r>
        <w:t>D</w:t>
      </w:r>
      <w:r w:rsidRPr="00403067">
        <w:t xml:space="preserve">efinitionen av skadlig störning </w:t>
      </w:r>
      <w:r>
        <w:t>ändras till</w:t>
      </w:r>
      <w:r w:rsidRPr="00403067">
        <w:t xml:space="preserve"> följd av den nya lagen om elek</w:t>
      </w:r>
      <w:r>
        <w:softHyphen/>
      </w:r>
      <w:r w:rsidRPr="00403067">
        <w:t>tronisk kommunikation. Detta innebär inte någon ändring i sak. Över</w:t>
      </w:r>
      <w:r>
        <w:softHyphen/>
      </w:r>
      <w:r w:rsidRPr="00403067">
        <w:t>vägandena finns i avsnitt 26.</w:t>
      </w:r>
    </w:p>
    <w:p w14:paraId="42A41868" w14:textId="77777777" w:rsidR="00D85371" w:rsidRPr="00403067" w:rsidRDefault="00D85371" w:rsidP="00D85371">
      <w:pPr>
        <w:pStyle w:val="Rubrik4utannumrering"/>
      </w:pPr>
      <w:r w:rsidRPr="00403067">
        <w:t>Avgifter och ersättning</w:t>
      </w:r>
    </w:p>
    <w:p w14:paraId="2C492A2B" w14:textId="77777777" w:rsidR="00D85371" w:rsidRPr="00403067" w:rsidRDefault="00D85371" w:rsidP="00D85371">
      <w:pPr>
        <w:pStyle w:val="Brdtext"/>
        <w:rPr>
          <w:sz w:val="18"/>
          <w:szCs w:val="19"/>
        </w:rPr>
      </w:pPr>
      <w:r w:rsidRPr="00403067">
        <w:rPr>
          <w:b/>
          <w:sz w:val="18"/>
          <w:szCs w:val="19"/>
        </w:rPr>
        <w:t>15 §</w:t>
      </w:r>
      <w:r w:rsidRPr="00403067">
        <w:rPr>
          <w:sz w:val="18"/>
          <w:szCs w:val="19"/>
        </w:rPr>
        <w:t xml:space="preserve">    För att täcka kostnaderna för en marknadskontrollmyndighets uppgifter enligt denna lag ska den som är anmäld enligt 2 kap. 1 §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eller som har tillstånd enligt 3 kap. 1 § samma lag betala en avgift. Avgiften ska betalas enligt grunder som leder till att kostnaderna med skälig andel fördelas på dem som bedriver anmäld verksamhet eller har till</w:t>
      </w:r>
      <w:r w:rsidRPr="00403067">
        <w:rPr>
          <w:sz w:val="18"/>
          <w:szCs w:val="19"/>
        </w:rPr>
        <w:softHyphen/>
        <w:t>stånd.</w:t>
      </w:r>
    </w:p>
    <w:p w14:paraId="0DE38C0A" w14:textId="77777777" w:rsidR="00D85371" w:rsidRPr="00403067" w:rsidRDefault="00D85371" w:rsidP="00D85371">
      <w:pPr>
        <w:pStyle w:val="Brdtextmedindrag"/>
        <w:rPr>
          <w:sz w:val="18"/>
          <w:szCs w:val="19"/>
        </w:rPr>
      </w:pPr>
      <w:r w:rsidRPr="00403067">
        <w:rPr>
          <w:sz w:val="18"/>
          <w:szCs w:val="19"/>
        </w:rPr>
        <w:t>Regeringen eller den myndighet som regeringen bestämmer får meddela före</w:t>
      </w:r>
      <w:r w:rsidRPr="00403067">
        <w:rPr>
          <w:sz w:val="18"/>
          <w:szCs w:val="19"/>
        </w:rPr>
        <w:softHyphen/>
        <w:t>skrifter om ersättning till den som tillhandahåller en marknadskontrollmyndighet utrustning som ska kontrolleras och om skyldighet att ersätta myndighetens kost</w:t>
      </w:r>
      <w:r w:rsidRPr="00403067">
        <w:rPr>
          <w:sz w:val="18"/>
          <w:szCs w:val="19"/>
        </w:rPr>
        <w:softHyphen/>
        <w:t>nader för sådan kontroll.</w:t>
      </w:r>
    </w:p>
    <w:p w14:paraId="6D801BFE" w14:textId="77777777" w:rsidR="00D85371" w:rsidRPr="00403067" w:rsidRDefault="00D85371" w:rsidP="00D85371">
      <w:pPr>
        <w:pStyle w:val="Brdtextmedindrag"/>
        <w:ind w:firstLine="0"/>
      </w:pPr>
    </w:p>
    <w:p w14:paraId="66BEE099" w14:textId="2FC4EF1A" w:rsidR="00D85371" w:rsidRPr="00403067" w:rsidRDefault="00D85371" w:rsidP="00D85371">
      <w:pPr>
        <w:pStyle w:val="Brdtext"/>
      </w:pPr>
      <w:r w:rsidRPr="00403067">
        <w:rPr>
          <w:i/>
        </w:rPr>
        <w:t>Första stycket</w:t>
      </w:r>
      <w:r w:rsidRPr="00403067">
        <w:t xml:space="preserve"> ändras till följd av den nya lagen om elektronisk kommuni</w:t>
      </w:r>
      <w:r w:rsidRPr="00403067">
        <w:softHyphen/>
        <w:t>kation. Detta innebär inte någon ändring i sak.</w:t>
      </w:r>
      <w:r>
        <w:t xml:space="preserve"> </w:t>
      </w:r>
      <w:r w:rsidRPr="00403067">
        <w:t>Övervägandena finns i av</w:t>
      </w:r>
      <w:r w:rsidR="0039232A">
        <w:softHyphen/>
      </w:r>
      <w:r w:rsidRPr="00403067">
        <w:t>snitt 26.</w:t>
      </w:r>
    </w:p>
    <w:p w14:paraId="43BB3B34" w14:textId="77777777" w:rsidR="00D85371" w:rsidRPr="00403067" w:rsidRDefault="00D85371" w:rsidP="00D85371">
      <w:pPr>
        <w:pStyle w:val="Rubrik2"/>
      </w:pPr>
      <w:bookmarkStart w:id="2159" w:name="_Toc9841743"/>
      <w:bookmarkStart w:id="2160" w:name="_Toc9867620"/>
      <w:bookmarkStart w:id="2161" w:name="_Toc9867870"/>
      <w:bookmarkStart w:id="2162" w:name="_Toc9871287"/>
      <w:bookmarkStart w:id="2163" w:name="_Toc9958371"/>
      <w:bookmarkStart w:id="2164" w:name="_Toc9961932"/>
      <w:bookmarkStart w:id="2165" w:name="_Toc9962529"/>
      <w:bookmarkStart w:id="2166" w:name="_Toc17793496"/>
      <w:bookmarkStart w:id="2167" w:name="_Toc73006081"/>
      <w:bookmarkStart w:id="2168" w:name="_Toc86738850"/>
      <w:bookmarkStart w:id="2169" w:name="_Toc94597613"/>
      <w:bookmarkStart w:id="2170" w:name="_Toc96533456"/>
      <w:r w:rsidRPr="00403067">
        <w:t xml:space="preserve">Förslaget till lag om ändring i lagen (2016:534) </w:t>
      </w:r>
      <w:bookmarkStart w:id="2171" w:name="_Hlk25234874"/>
      <w:r w:rsidRPr="00403067">
        <w:t>om åtgärder för utbyggnad av bredbandsnät</w:t>
      </w:r>
      <w:bookmarkEnd w:id="2159"/>
      <w:bookmarkEnd w:id="2160"/>
      <w:bookmarkEnd w:id="2161"/>
      <w:bookmarkEnd w:id="2162"/>
      <w:bookmarkEnd w:id="2163"/>
      <w:bookmarkEnd w:id="2164"/>
      <w:bookmarkEnd w:id="2165"/>
      <w:bookmarkEnd w:id="2166"/>
      <w:bookmarkEnd w:id="2167"/>
      <w:bookmarkEnd w:id="2168"/>
      <w:bookmarkEnd w:id="2169"/>
      <w:bookmarkEnd w:id="2171"/>
      <w:bookmarkEnd w:id="2170"/>
    </w:p>
    <w:p w14:paraId="00DB09C5" w14:textId="77777777" w:rsidR="00D85371" w:rsidRPr="00403067" w:rsidRDefault="00D85371" w:rsidP="00D85371">
      <w:pPr>
        <w:pStyle w:val="Rubrik3utannumrering"/>
        <w:spacing w:before="0"/>
      </w:pPr>
      <w:bookmarkStart w:id="2172" w:name="_Toc73006082"/>
      <w:r w:rsidRPr="00403067">
        <w:t>1 kap. Inledande bestämmelser</w:t>
      </w:r>
      <w:bookmarkEnd w:id="2172"/>
    </w:p>
    <w:p w14:paraId="6E126FCE" w14:textId="77777777" w:rsidR="00D85371" w:rsidRPr="00403067" w:rsidRDefault="00D85371" w:rsidP="00D85371">
      <w:pPr>
        <w:pStyle w:val="Brdtext"/>
        <w:rPr>
          <w:sz w:val="18"/>
          <w:szCs w:val="19"/>
        </w:rPr>
      </w:pPr>
      <w:r w:rsidRPr="00403067">
        <w:rPr>
          <w:b/>
          <w:sz w:val="18"/>
          <w:szCs w:val="19"/>
        </w:rPr>
        <w:t>1 §</w:t>
      </w:r>
      <w:r w:rsidRPr="00403067">
        <w:rPr>
          <w:sz w:val="18"/>
          <w:szCs w:val="19"/>
        </w:rPr>
        <w:t>    Denna lag syftar till att främja utbyggnad av bredbandsnät. Lagen genomför Europaparlamentets och rådets direktiv 2014/61/EU av den 15 maj 2014 om åt</w:t>
      </w:r>
      <w:r w:rsidRPr="00403067">
        <w:rPr>
          <w:sz w:val="18"/>
          <w:szCs w:val="19"/>
        </w:rPr>
        <w:softHyphen/>
        <w:t>gärder för att minska kostnaderna för utbyggnad av höghastighetsnät för elektro</w:t>
      </w:r>
      <w:r w:rsidRPr="00403067">
        <w:rPr>
          <w:sz w:val="18"/>
          <w:szCs w:val="19"/>
        </w:rPr>
        <w:softHyphen/>
        <w:t>nisk kommunikation.</w:t>
      </w:r>
    </w:p>
    <w:p w14:paraId="5458163D" w14:textId="77777777" w:rsidR="00D85371" w:rsidRPr="00403067" w:rsidRDefault="00D85371" w:rsidP="00D85371">
      <w:pPr>
        <w:pStyle w:val="Brdtextmedindrag"/>
        <w:rPr>
          <w:sz w:val="18"/>
          <w:szCs w:val="19"/>
        </w:rPr>
      </w:pPr>
      <w:r w:rsidRPr="00403067">
        <w:rPr>
          <w:sz w:val="18"/>
          <w:szCs w:val="19"/>
        </w:rPr>
        <w:t>Bestämmelser som genomför direktivet finns även i väglagen (1971:948), led</w:t>
      </w:r>
      <w:r w:rsidRPr="00403067">
        <w:rPr>
          <w:sz w:val="18"/>
          <w:szCs w:val="19"/>
        </w:rPr>
        <w:softHyphen/>
        <w:t xml:space="preserve">ningsrättslagen (1973:1144), plan- och bygglagen (2010:900) </w:t>
      </w:r>
      <w:r w:rsidRPr="00403067">
        <w:rPr>
          <w:i/>
          <w:iCs/>
          <w:sz w:val="18"/>
          <w:szCs w:val="19"/>
        </w:rPr>
        <w:t>och lagen (202</w:t>
      </w:r>
      <w:r>
        <w:rPr>
          <w:i/>
          <w:iCs/>
          <w:sz w:val="18"/>
          <w:szCs w:val="19"/>
        </w:rPr>
        <w:t>2</w:t>
      </w:r>
      <w:r w:rsidRPr="00403067">
        <w:rPr>
          <w:i/>
          <w:iCs/>
          <w:sz w:val="18"/>
          <w:szCs w:val="19"/>
        </w:rPr>
        <w:t>:</w:t>
      </w:r>
      <w:r>
        <w:rPr>
          <w:i/>
          <w:iCs/>
          <w:sz w:val="18"/>
          <w:szCs w:val="19"/>
        </w:rPr>
        <w:t xml:space="preserve"> </w:t>
      </w:r>
      <w:r w:rsidRPr="00403067">
        <w:rPr>
          <w:i/>
          <w:iCs/>
          <w:sz w:val="18"/>
          <w:szCs w:val="19"/>
        </w:rPr>
        <w:t>000) om elektronisk kommunikation</w:t>
      </w:r>
      <w:r w:rsidRPr="00403067">
        <w:rPr>
          <w:sz w:val="18"/>
          <w:szCs w:val="19"/>
        </w:rPr>
        <w:t>.</w:t>
      </w:r>
    </w:p>
    <w:p w14:paraId="525A16D3" w14:textId="77777777" w:rsidR="00D85371" w:rsidRPr="00403067" w:rsidRDefault="00D85371" w:rsidP="00D85371">
      <w:pPr>
        <w:pStyle w:val="Brdtextmedindrag"/>
        <w:ind w:firstLine="0"/>
      </w:pPr>
    </w:p>
    <w:p w14:paraId="652A6F5F" w14:textId="77777777" w:rsidR="00D85371" w:rsidRPr="00403067" w:rsidRDefault="00D85371" w:rsidP="00D85371">
      <w:pPr>
        <w:pStyle w:val="Brdtext"/>
      </w:pPr>
      <w:r w:rsidRPr="00403067">
        <w:rPr>
          <w:i/>
        </w:rPr>
        <w:t>Andra stycket</w:t>
      </w:r>
      <w:r w:rsidRPr="00403067">
        <w:t xml:space="preserve"> ändras till följd av den nya lagen om elektronisk kommu</w:t>
      </w:r>
      <w:r w:rsidRPr="00403067">
        <w:softHyphen/>
        <w:t>nikation. Övervägandena finns i avsnitt 26.</w:t>
      </w:r>
    </w:p>
    <w:p w14:paraId="27FF7DBC" w14:textId="77777777" w:rsidR="00D85371" w:rsidRPr="00403067" w:rsidRDefault="00D85371" w:rsidP="00D85371">
      <w:pPr>
        <w:pStyle w:val="Brdtextmedindrag"/>
        <w:ind w:firstLine="0"/>
      </w:pPr>
    </w:p>
    <w:p w14:paraId="0F875032" w14:textId="77777777" w:rsidR="00D85371" w:rsidRPr="00403067" w:rsidRDefault="00D85371" w:rsidP="00D85371">
      <w:pPr>
        <w:pStyle w:val="Brdtext"/>
        <w:rPr>
          <w:sz w:val="18"/>
          <w:szCs w:val="18"/>
        </w:rPr>
      </w:pPr>
      <w:r w:rsidRPr="00403067">
        <w:rPr>
          <w:b/>
          <w:sz w:val="18"/>
          <w:szCs w:val="18"/>
        </w:rPr>
        <w:t>2 §</w:t>
      </w:r>
      <w:r w:rsidRPr="00403067">
        <w:rPr>
          <w:sz w:val="18"/>
          <w:szCs w:val="18"/>
        </w:rPr>
        <w:t>    I denna lag avses med</w:t>
      </w:r>
    </w:p>
    <w:p w14:paraId="551C38CC" w14:textId="77777777" w:rsidR="00D85371" w:rsidRPr="00403067" w:rsidRDefault="00D85371" w:rsidP="00D85371">
      <w:pPr>
        <w:pStyle w:val="Brdtextmedindrag"/>
        <w:rPr>
          <w:sz w:val="18"/>
          <w:szCs w:val="18"/>
        </w:rPr>
      </w:pPr>
      <w:r w:rsidRPr="00403067">
        <w:rPr>
          <w:i/>
          <w:sz w:val="18"/>
          <w:szCs w:val="18"/>
          <w:u w:val="single"/>
        </w:rPr>
        <w:t>bredbandsnät</w:t>
      </w:r>
      <w:r w:rsidRPr="00BF142B">
        <w:rPr>
          <w:iCs/>
          <w:sz w:val="18"/>
          <w:szCs w:val="18"/>
        </w:rPr>
        <w:t>:</w:t>
      </w:r>
      <w:r w:rsidRPr="00403067">
        <w:rPr>
          <w:sz w:val="18"/>
          <w:szCs w:val="18"/>
        </w:rPr>
        <w:t xml:space="preserve"> elektroniskt kommunikationsnät som kan leverera tjänster för bredbandstillgång med en hastighet av minst 30 Mbit/s,</w:t>
      </w:r>
    </w:p>
    <w:p w14:paraId="36BBD183" w14:textId="77777777" w:rsidR="00D85371" w:rsidRPr="00403067" w:rsidRDefault="00D85371" w:rsidP="00D85371">
      <w:pPr>
        <w:pStyle w:val="Brdtextmedindrag"/>
        <w:rPr>
          <w:sz w:val="18"/>
          <w:szCs w:val="18"/>
        </w:rPr>
      </w:pPr>
      <w:r w:rsidRPr="00403067">
        <w:rPr>
          <w:i/>
          <w:sz w:val="18"/>
          <w:szCs w:val="18"/>
          <w:u w:val="single"/>
        </w:rPr>
        <w:t>bredbandsutbyggare</w:t>
      </w:r>
      <w:r w:rsidRPr="00BF142B">
        <w:rPr>
          <w:iCs/>
          <w:sz w:val="18"/>
          <w:szCs w:val="18"/>
        </w:rPr>
        <w:t>:</w:t>
      </w:r>
      <w:r w:rsidRPr="00403067">
        <w:rPr>
          <w:sz w:val="18"/>
          <w:szCs w:val="18"/>
        </w:rPr>
        <w:t xml:space="preserve"> den som avser att anlägga eller bygga ut ett bredbandsnät,</w:t>
      </w:r>
    </w:p>
    <w:p w14:paraId="5E615B8A" w14:textId="77777777" w:rsidR="00D85371" w:rsidRPr="00403067" w:rsidRDefault="00D85371" w:rsidP="00D85371">
      <w:pPr>
        <w:pStyle w:val="Brdtextmedindrag"/>
        <w:rPr>
          <w:sz w:val="18"/>
          <w:szCs w:val="18"/>
        </w:rPr>
      </w:pPr>
      <w:r w:rsidRPr="00403067">
        <w:rPr>
          <w:i/>
          <w:iCs/>
          <w:sz w:val="18"/>
          <w:szCs w:val="18"/>
          <w:u w:val="single"/>
        </w:rPr>
        <w:t>fysisk infrastruktur</w:t>
      </w:r>
      <w:r w:rsidRPr="00BF142B">
        <w:rPr>
          <w:sz w:val="18"/>
          <w:szCs w:val="18"/>
        </w:rPr>
        <w:t>:</w:t>
      </w:r>
      <w:r w:rsidRPr="00403067">
        <w:rPr>
          <w:sz w:val="18"/>
          <w:szCs w:val="18"/>
        </w:rPr>
        <w:t xml:space="preserve"> passiva nätdelar som är avsedda att rymma andra nätdelar utan att själva bli aktiva, såsom kanalisationer, master, tillsynsbrunnar, manhål, kopplingsskåp, byggnader, ingångar till byggnader, antenninstallationer, torn och stolpar, och</w:t>
      </w:r>
    </w:p>
    <w:p w14:paraId="5801ABE0" w14:textId="77777777" w:rsidR="00D85371" w:rsidRPr="00403067" w:rsidRDefault="00D85371" w:rsidP="00D85371">
      <w:pPr>
        <w:pStyle w:val="Brdtextmedindrag"/>
        <w:rPr>
          <w:sz w:val="18"/>
          <w:szCs w:val="18"/>
        </w:rPr>
      </w:pPr>
      <w:r w:rsidRPr="00403067">
        <w:rPr>
          <w:i/>
          <w:sz w:val="18"/>
          <w:szCs w:val="18"/>
          <w:u w:val="single"/>
        </w:rPr>
        <w:t>nätinnehavare</w:t>
      </w:r>
      <w:r w:rsidRPr="00BF142B">
        <w:rPr>
          <w:iCs/>
          <w:sz w:val="18"/>
          <w:szCs w:val="18"/>
        </w:rPr>
        <w:t>:</w:t>
      </w:r>
      <w:r w:rsidRPr="00403067">
        <w:rPr>
          <w:sz w:val="18"/>
          <w:szCs w:val="18"/>
        </w:rPr>
        <w:t xml:space="preserve"> den som tillhandahåller ett allmänt </w:t>
      </w:r>
      <w:r w:rsidRPr="00403067">
        <w:rPr>
          <w:i/>
          <w:sz w:val="18"/>
          <w:szCs w:val="18"/>
        </w:rPr>
        <w:t xml:space="preserve">elektroniskt </w:t>
      </w:r>
      <w:r w:rsidRPr="00403067">
        <w:rPr>
          <w:sz w:val="18"/>
          <w:szCs w:val="18"/>
        </w:rPr>
        <w:t>kommunika</w:t>
      </w:r>
      <w:r w:rsidRPr="00403067">
        <w:rPr>
          <w:sz w:val="18"/>
          <w:szCs w:val="18"/>
        </w:rPr>
        <w:softHyphen/>
        <w:t>tionsnät eller en infrastruktur avsedd för att tillhandahålla</w:t>
      </w:r>
    </w:p>
    <w:p w14:paraId="532B9C0C" w14:textId="77777777" w:rsidR="00D85371" w:rsidRPr="00403067" w:rsidRDefault="00D85371" w:rsidP="00D85371">
      <w:pPr>
        <w:pStyle w:val="Brdtextmedindrag"/>
        <w:rPr>
          <w:sz w:val="18"/>
          <w:szCs w:val="18"/>
        </w:rPr>
      </w:pPr>
      <w:r w:rsidRPr="00403067">
        <w:rPr>
          <w:sz w:val="18"/>
          <w:szCs w:val="18"/>
        </w:rPr>
        <w:t>1.</w:t>
      </w:r>
      <w:r>
        <w:rPr>
          <w:sz w:val="18"/>
          <w:szCs w:val="18"/>
        </w:rPr>
        <w:t> </w:t>
      </w:r>
      <w:r w:rsidRPr="00403067">
        <w:rPr>
          <w:sz w:val="18"/>
          <w:szCs w:val="18"/>
        </w:rPr>
        <w:t>en transporttjänst, eller</w:t>
      </w:r>
    </w:p>
    <w:p w14:paraId="4B0E52DF" w14:textId="77777777" w:rsidR="00D85371" w:rsidRPr="00403067" w:rsidRDefault="00D85371" w:rsidP="00D85371">
      <w:pPr>
        <w:pStyle w:val="Brdtextmedindrag"/>
        <w:rPr>
          <w:sz w:val="18"/>
          <w:szCs w:val="18"/>
        </w:rPr>
      </w:pPr>
      <w:r w:rsidRPr="00403067">
        <w:rPr>
          <w:sz w:val="18"/>
          <w:szCs w:val="18"/>
        </w:rPr>
        <w:t>2.</w:t>
      </w:r>
      <w:r>
        <w:rPr>
          <w:sz w:val="18"/>
          <w:szCs w:val="18"/>
        </w:rPr>
        <w:t> </w:t>
      </w:r>
      <w:r w:rsidRPr="00403067">
        <w:rPr>
          <w:sz w:val="18"/>
          <w:szCs w:val="18"/>
        </w:rPr>
        <w:t>en tjänst för produktion, transport eller distribution av gas, el, uppvärmning eller vatten.</w:t>
      </w:r>
    </w:p>
    <w:p w14:paraId="7F8E1F08" w14:textId="77777777" w:rsidR="00D85371" w:rsidRPr="00403067" w:rsidRDefault="00D85371" w:rsidP="00D85371">
      <w:pPr>
        <w:pStyle w:val="Brdtextmedindrag"/>
        <w:ind w:firstLine="0"/>
      </w:pPr>
    </w:p>
    <w:p w14:paraId="0A4976F0" w14:textId="77777777" w:rsidR="00D85371" w:rsidRPr="00403067" w:rsidRDefault="00D85371" w:rsidP="00D85371">
      <w:pPr>
        <w:pStyle w:val="Brdtextmedindrag"/>
        <w:ind w:firstLine="0"/>
      </w:pPr>
      <w:r>
        <w:lastRenderedPageBreak/>
        <w:t xml:space="preserve">Paragrafen innehåller definitioner av uttryck som används i lagen. </w:t>
      </w:r>
      <w:r w:rsidRPr="00403067">
        <w:t>Över</w:t>
      </w:r>
      <w:r>
        <w:softHyphen/>
      </w:r>
      <w:r w:rsidRPr="00403067">
        <w:t>vägandena finns i avsnitt 26.</w:t>
      </w:r>
    </w:p>
    <w:p w14:paraId="3F648092" w14:textId="77777777" w:rsidR="00D85371" w:rsidRPr="00403067" w:rsidRDefault="00D85371" w:rsidP="00D85371">
      <w:pPr>
        <w:pStyle w:val="Brdtextmedindrag"/>
      </w:pPr>
      <w:r w:rsidRPr="00403067">
        <w:t>Definitionen av nätinnehavare ändras till följd av den nya lagen om elek</w:t>
      </w:r>
      <w:r>
        <w:softHyphen/>
      </w:r>
      <w:r w:rsidRPr="00403067">
        <w:t>tronisk kommu</w:t>
      </w:r>
      <w:r w:rsidRPr="00403067">
        <w:softHyphen/>
        <w:t>nikation</w:t>
      </w:r>
      <w:r>
        <w:t>. A</w:t>
      </w:r>
      <w:r w:rsidRPr="00403067">
        <w:t>llmänt kommunika</w:t>
      </w:r>
      <w:r w:rsidRPr="00403067">
        <w:softHyphen/>
        <w:t xml:space="preserve">tionsnät benämns numera allmänt elektroniskt kommunikationsnät. Detta innebär inte någon ändring i sak. </w:t>
      </w:r>
    </w:p>
    <w:p w14:paraId="0DA54166" w14:textId="77777777" w:rsidR="00D85371" w:rsidRPr="00403067" w:rsidRDefault="00D85371" w:rsidP="00D85371">
      <w:pPr>
        <w:pStyle w:val="Rubrik3utannumrering"/>
      </w:pPr>
      <w:bookmarkStart w:id="2173" w:name="_Toc73006083"/>
      <w:r w:rsidRPr="00403067">
        <w:t>2 kap. Tillträde till fysisk infrastruktur</w:t>
      </w:r>
      <w:bookmarkEnd w:id="2173"/>
    </w:p>
    <w:p w14:paraId="17CAB029" w14:textId="77777777" w:rsidR="00D85371" w:rsidRPr="00403067" w:rsidRDefault="00D85371" w:rsidP="00D85371">
      <w:pPr>
        <w:pStyle w:val="Brdtext"/>
        <w:rPr>
          <w:sz w:val="18"/>
          <w:szCs w:val="19"/>
        </w:rPr>
      </w:pPr>
      <w:r w:rsidRPr="00403067">
        <w:rPr>
          <w:b/>
          <w:sz w:val="18"/>
          <w:szCs w:val="19"/>
        </w:rPr>
        <w:t>1 §</w:t>
      </w:r>
      <w:r w:rsidRPr="00403067">
        <w:rPr>
          <w:sz w:val="18"/>
          <w:szCs w:val="19"/>
        </w:rPr>
        <w:t xml:space="preserve">    En nätinnehavare ska på rättvisa och rimliga villkor medge tillträde till fysisk infrastruktur på begäran av en bredbandsutbyggare. </w:t>
      </w:r>
      <w:r w:rsidRPr="00EF69DE">
        <w:rPr>
          <w:i/>
          <w:iCs/>
          <w:sz w:val="18"/>
          <w:szCs w:val="19"/>
        </w:rPr>
        <w:t>Nätinnehavaren ska söka</w:t>
      </w:r>
      <w:r w:rsidRPr="00403067">
        <w:rPr>
          <w:sz w:val="18"/>
          <w:szCs w:val="19"/>
        </w:rPr>
        <w:t xml:space="preserve"> sådana tillstånd som krävs för att tillträdet ska kunna realiseras och som bred</w:t>
      </w:r>
      <w:r w:rsidRPr="00403067">
        <w:rPr>
          <w:sz w:val="18"/>
          <w:szCs w:val="19"/>
        </w:rPr>
        <w:softHyphen/>
        <w:t>bandsutbyggaren själv inte kan söka. Nätinnehavaren får avslå bred</w:t>
      </w:r>
      <w:r>
        <w:rPr>
          <w:sz w:val="18"/>
          <w:szCs w:val="19"/>
        </w:rPr>
        <w:softHyphen/>
      </w:r>
      <w:r w:rsidRPr="00403067">
        <w:rPr>
          <w:sz w:val="18"/>
          <w:szCs w:val="19"/>
        </w:rPr>
        <w:t>bands</w:t>
      </w:r>
      <w:r>
        <w:rPr>
          <w:sz w:val="18"/>
          <w:szCs w:val="19"/>
        </w:rPr>
        <w:softHyphen/>
      </w:r>
      <w:r w:rsidRPr="00403067">
        <w:rPr>
          <w:sz w:val="18"/>
          <w:szCs w:val="19"/>
        </w:rPr>
        <w:t>utbygga</w:t>
      </w:r>
      <w:r w:rsidRPr="00403067">
        <w:rPr>
          <w:sz w:val="18"/>
          <w:szCs w:val="19"/>
        </w:rPr>
        <w:softHyphen/>
        <w:t>rens begäran om det begärda tillträdet inte är rimligt med hänsyn till</w:t>
      </w:r>
    </w:p>
    <w:p w14:paraId="55D4E105" w14:textId="77777777" w:rsidR="00D85371" w:rsidRPr="00403067" w:rsidRDefault="00D85371" w:rsidP="00D85371">
      <w:pPr>
        <w:pStyle w:val="Brdtextmedindrag"/>
        <w:rPr>
          <w:sz w:val="18"/>
          <w:szCs w:val="19"/>
        </w:rPr>
      </w:pPr>
      <w:r w:rsidRPr="00403067">
        <w:rPr>
          <w:sz w:val="18"/>
          <w:szCs w:val="19"/>
        </w:rPr>
        <w:t>1. den fysiska infrastrukturens tekniska lämplighet för tillträde,</w:t>
      </w:r>
    </w:p>
    <w:p w14:paraId="62C96BA2" w14:textId="77777777" w:rsidR="00D85371" w:rsidRPr="00403067" w:rsidRDefault="00D85371" w:rsidP="00D85371">
      <w:pPr>
        <w:pStyle w:val="Brdtextmedindrag"/>
        <w:rPr>
          <w:sz w:val="18"/>
          <w:szCs w:val="19"/>
        </w:rPr>
      </w:pPr>
      <w:r w:rsidRPr="00403067">
        <w:rPr>
          <w:sz w:val="18"/>
          <w:szCs w:val="19"/>
        </w:rPr>
        <w:t>2. brist på utrymme i den fysiska infrastrukturen,</w:t>
      </w:r>
    </w:p>
    <w:p w14:paraId="6433187D" w14:textId="77777777" w:rsidR="00D85371" w:rsidRPr="00403067" w:rsidRDefault="00D85371" w:rsidP="00D85371">
      <w:pPr>
        <w:pStyle w:val="Brdtextmedindrag"/>
        <w:rPr>
          <w:sz w:val="18"/>
          <w:szCs w:val="19"/>
        </w:rPr>
      </w:pPr>
      <w:r w:rsidRPr="00403067">
        <w:rPr>
          <w:sz w:val="18"/>
          <w:szCs w:val="19"/>
        </w:rPr>
        <w:t>3. personlig säkerhet och folkhälsa,</w:t>
      </w:r>
    </w:p>
    <w:p w14:paraId="173F702B" w14:textId="77777777" w:rsidR="00D85371" w:rsidRPr="00403067" w:rsidRDefault="00D85371" w:rsidP="00D85371">
      <w:pPr>
        <w:pStyle w:val="Brdtextmedindrag"/>
        <w:rPr>
          <w:sz w:val="18"/>
          <w:szCs w:val="19"/>
        </w:rPr>
      </w:pPr>
      <w:r w:rsidRPr="00403067">
        <w:rPr>
          <w:sz w:val="18"/>
          <w:szCs w:val="19"/>
        </w:rPr>
        <w:t>4. risk för skada för allmän säkerhet, totalförsvaret eller Sveriges säkerhet i övrigt,</w:t>
      </w:r>
    </w:p>
    <w:p w14:paraId="77BEE5A7" w14:textId="77777777" w:rsidR="00D85371" w:rsidRPr="00403067" w:rsidRDefault="00D85371" w:rsidP="00D85371">
      <w:pPr>
        <w:pStyle w:val="Brdtextmedindrag"/>
        <w:rPr>
          <w:sz w:val="18"/>
          <w:szCs w:val="19"/>
        </w:rPr>
      </w:pPr>
      <w:r w:rsidRPr="00403067">
        <w:rPr>
          <w:sz w:val="18"/>
          <w:szCs w:val="19"/>
        </w:rPr>
        <w:t>5. driftsäkerhet för befintligt nät,</w:t>
      </w:r>
    </w:p>
    <w:p w14:paraId="717D352C" w14:textId="77777777" w:rsidR="00D85371" w:rsidRPr="00403067" w:rsidRDefault="00D85371" w:rsidP="00D85371">
      <w:pPr>
        <w:pStyle w:val="Brdtextmedindrag"/>
        <w:rPr>
          <w:sz w:val="18"/>
          <w:szCs w:val="19"/>
        </w:rPr>
      </w:pPr>
      <w:r w:rsidRPr="00403067">
        <w:rPr>
          <w:sz w:val="18"/>
          <w:szCs w:val="19"/>
        </w:rPr>
        <w:t>6. risk för att andra tjänster som infrastrukturen används för störs,</w:t>
      </w:r>
    </w:p>
    <w:p w14:paraId="6B6DBC69" w14:textId="77777777" w:rsidR="00D85371" w:rsidRPr="00403067" w:rsidRDefault="00D85371" w:rsidP="00D85371">
      <w:pPr>
        <w:pStyle w:val="Brdtextmedindrag"/>
        <w:rPr>
          <w:sz w:val="18"/>
          <w:szCs w:val="19"/>
        </w:rPr>
      </w:pPr>
      <w:r w:rsidRPr="00403067">
        <w:rPr>
          <w:sz w:val="18"/>
          <w:szCs w:val="19"/>
        </w:rPr>
        <w:t>7. att nätinnehavaren erbjuder alternativt tillträde på rättvisa och rimliga villkor, eller</w:t>
      </w:r>
    </w:p>
    <w:p w14:paraId="6BE209D8" w14:textId="77777777" w:rsidR="00D85371" w:rsidRPr="00403067" w:rsidRDefault="00D85371" w:rsidP="00D85371">
      <w:pPr>
        <w:pStyle w:val="Brdtextmedindrag"/>
        <w:rPr>
          <w:sz w:val="18"/>
          <w:szCs w:val="19"/>
        </w:rPr>
      </w:pPr>
      <w:r w:rsidRPr="00403067">
        <w:rPr>
          <w:sz w:val="18"/>
          <w:szCs w:val="19"/>
        </w:rPr>
        <w:t>8. andra liknande omständigheter.</w:t>
      </w:r>
    </w:p>
    <w:p w14:paraId="59A08D7E" w14:textId="77777777" w:rsidR="00D85371" w:rsidRDefault="00D85371" w:rsidP="00D85371">
      <w:pPr>
        <w:pStyle w:val="Brdtextmedindrag"/>
        <w:rPr>
          <w:sz w:val="18"/>
          <w:szCs w:val="18"/>
        </w:rPr>
      </w:pPr>
      <w:r w:rsidRPr="00296C36">
        <w:rPr>
          <w:sz w:val="18"/>
          <w:szCs w:val="18"/>
        </w:rPr>
        <w:t>Första</w:t>
      </w:r>
      <w:r w:rsidRPr="00395CDC">
        <w:rPr>
          <w:sz w:val="18"/>
          <w:szCs w:val="18"/>
        </w:rPr>
        <w:t xml:space="preserve"> stycket ska inte tillämpas</w:t>
      </w:r>
    </w:p>
    <w:p w14:paraId="7F60F582" w14:textId="77777777" w:rsidR="00D85371" w:rsidRDefault="00D85371" w:rsidP="00D85371">
      <w:pPr>
        <w:pStyle w:val="Brdtextmedindrag"/>
        <w:rPr>
          <w:sz w:val="18"/>
          <w:szCs w:val="18"/>
        </w:rPr>
      </w:pPr>
      <w:r w:rsidRPr="00906E6B">
        <w:rPr>
          <w:i/>
          <w:sz w:val="18"/>
          <w:szCs w:val="18"/>
        </w:rPr>
        <w:t>1.</w:t>
      </w:r>
      <w:r>
        <w:rPr>
          <w:sz w:val="18"/>
          <w:szCs w:val="18"/>
        </w:rPr>
        <w:t> </w:t>
      </w:r>
      <w:r w:rsidRPr="00395CDC">
        <w:rPr>
          <w:sz w:val="18"/>
          <w:szCs w:val="18"/>
        </w:rPr>
        <w:t xml:space="preserve">om bredbandsutbyggaren, enligt beslut som har fattats med stöd av </w:t>
      </w:r>
      <w:r w:rsidRPr="00395CDC">
        <w:rPr>
          <w:i/>
          <w:sz w:val="18"/>
          <w:szCs w:val="18"/>
        </w:rPr>
        <w:t>5 kap.</w:t>
      </w:r>
      <w:r w:rsidRPr="000D6AAE">
        <w:rPr>
          <w:i/>
          <w:sz w:val="18"/>
          <w:szCs w:val="18"/>
        </w:rPr>
        <w:t> </w:t>
      </w:r>
      <w:r w:rsidRPr="00B0789D">
        <w:rPr>
          <w:i/>
          <w:sz w:val="18"/>
          <w:szCs w:val="18"/>
        </w:rPr>
        <w:t>8 § och 15 eller 16</w:t>
      </w:r>
      <w:r w:rsidRPr="00FC59EF">
        <w:rPr>
          <w:i/>
          <w:sz w:val="18"/>
          <w:szCs w:val="18"/>
        </w:rPr>
        <w:t> §</w:t>
      </w:r>
      <w:r w:rsidRPr="00FC59EF">
        <w:rPr>
          <w:sz w:val="18"/>
          <w:szCs w:val="18"/>
        </w:rPr>
        <w:t xml:space="preserve"> lagen </w:t>
      </w:r>
      <w:r w:rsidRPr="00FC59EF">
        <w:rPr>
          <w:i/>
          <w:sz w:val="18"/>
          <w:szCs w:val="18"/>
        </w:rPr>
        <w:t>(202</w:t>
      </w:r>
      <w:r>
        <w:rPr>
          <w:i/>
          <w:sz w:val="18"/>
          <w:szCs w:val="18"/>
        </w:rPr>
        <w:t>2</w:t>
      </w:r>
      <w:r w:rsidRPr="00FC59EF">
        <w:rPr>
          <w:i/>
          <w:sz w:val="18"/>
          <w:szCs w:val="18"/>
        </w:rPr>
        <w:t>:000)</w:t>
      </w:r>
      <w:r w:rsidRPr="00FC59EF">
        <w:rPr>
          <w:sz w:val="18"/>
          <w:szCs w:val="18"/>
        </w:rPr>
        <w:t xml:space="preserve"> om elektronisk kommuni</w:t>
      </w:r>
      <w:r w:rsidRPr="00FC59EF">
        <w:rPr>
          <w:sz w:val="18"/>
          <w:szCs w:val="18"/>
        </w:rPr>
        <w:softHyphen/>
        <w:t>kation</w:t>
      </w:r>
      <w:r w:rsidRPr="00395CDC">
        <w:rPr>
          <w:sz w:val="18"/>
          <w:szCs w:val="18"/>
        </w:rPr>
        <w:t>,</w:t>
      </w:r>
      <w:r w:rsidRPr="00395CDC">
        <w:rPr>
          <w:i/>
          <w:sz w:val="18"/>
          <w:szCs w:val="18"/>
        </w:rPr>
        <w:t xml:space="preserve"> </w:t>
      </w:r>
      <w:r w:rsidRPr="00395CDC">
        <w:rPr>
          <w:sz w:val="18"/>
          <w:szCs w:val="18"/>
        </w:rPr>
        <w:t>har rätt att begära tillträde till eller användning av den fysiska infrastrukturen</w:t>
      </w:r>
      <w:r w:rsidRPr="00906E6B">
        <w:rPr>
          <w:i/>
          <w:sz w:val="18"/>
          <w:szCs w:val="18"/>
        </w:rPr>
        <w:t>,</w:t>
      </w:r>
    </w:p>
    <w:p w14:paraId="45B77B28" w14:textId="77777777" w:rsidR="00D85371" w:rsidRDefault="00D85371" w:rsidP="00D85371">
      <w:pPr>
        <w:pStyle w:val="Brdtextmedindrag"/>
        <w:rPr>
          <w:sz w:val="18"/>
          <w:szCs w:val="18"/>
        </w:rPr>
      </w:pPr>
      <w:r w:rsidRPr="00906E6B">
        <w:rPr>
          <w:i/>
          <w:sz w:val="18"/>
          <w:szCs w:val="18"/>
        </w:rPr>
        <w:t>2.</w:t>
      </w:r>
      <w:r>
        <w:rPr>
          <w:sz w:val="18"/>
          <w:szCs w:val="18"/>
        </w:rPr>
        <w:t> </w:t>
      </w:r>
      <w:r w:rsidRPr="00395CDC">
        <w:rPr>
          <w:sz w:val="18"/>
          <w:szCs w:val="18"/>
        </w:rPr>
        <w:t xml:space="preserve">om nätinnehavaren enligt </w:t>
      </w:r>
      <w:r w:rsidRPr="00395CDC">
        <w:rPr>
          <w:i/>
          <w:sz w:val="18"/>
          <w:szCs w:val="18"/>
        </w:rPr>
        <w:t>5 kap.</w:t>
      </w:r>
      <w:r w:rsidRPr="000D6AAE">
        <w:rPr>
          <w:i/>
          <w:sz w:val="18"/>
          <w:szCs w:val="18"/>
        </w:rPr>
        <w:t> </w:t>
      </w:r>
      <w:r w:rsidRPr="00B0789D">
        <w:rPr>
          <w:i/>
          <w:sz w:val="18"/>
          <w:szCs w:val="18"/>
        </w:rPr>
        <w:t>32 §</w:t>
      </w:r>
      <w:r w:rsidRPr="00B0789D">
        <w:rPr>
          <w:sz w:val="18"/>
          <w:szCs w:val="18"/>
        </w:rPr>
        <w:t xml:space="preserve"> samma lag har </w:t>
      </w:r>
      <w:r w:rsidRPr="00B0789D">
        <w:rPr>
          <w:i/>
          <w:sz w:val="18"/>
          <w:szCs w:val="18"/>
        </w:rPr>
        <w:t>ålagts</w:t>
      </w:r>
      <w:r w:rsidRPr="00FC59EF">
        <w:rPr>
          <w:sz w:val="18"/>
          <w:szCs w:val="18"/>
        </w:rPr>
        <w:t xml:space="preserve"> att tillhandahålla bred</w:t>
      </w:r>
      <w:r w:rsidRPr="00FC59EF">
        <w:rPr>
          <w:sz w:val="18"/>
          <w:szCs w:val="18"/>
        </w:rPr>
        <w:softHyphen/>
        <w:t>bandsutbyggaren samloka</w:t>
      </w:r>
      <w:r w:rsidRPr="00FC59EF">
        <w:rPr>
          <w:sz w:val="18"/>
          <w:szCs w:val="18"/>
        </w:rPr>
        <w:softHyphen/>
        <w:t>lisering</w:t>
      </w:r>
      <w:r w:rsidRPr="00395CDC">
        <w:rPr>
          <w:sz w:val="18"/>
          <w:szCs w:val="18"/>
        </w:rPr>
        <w:t xml:space="preserve"> eller andra möjligheter till gemensamt ut</w:t>
      </w:r>
      <w:r>
        <w:rPr>
          <w:sz w:val="18"/>
          <w:szCs w:val="18"/>
        </w:rPr>
        <w:softHyphen/>
      </w:r>
      <w:r w:rsidRPr="00395CDC">
        <w:rPr>
          <w:sz w:val="18"/>
          <w:szCs w:val="18"/>
        </w:rPr>
        <w:t>nyttjan</w:t>
      </w:r>
      <w:r w:rsidRPr="00395CDC">
        <w:rPr>
          <w:sz w:val="18"/>
          <w:szCs w:val="18"/>
        </w:rPr>
        <w:softHyphen/>
        <w:t xml:space="preserve">de av den fysiska </w:t>
      </w:r>
      <w:r w:rsidRPr="00FC59EF">
        <w:rPr>
          <w:sz w:val="18"/>
          <w:szCs w:val="18"/>
        </w:rPr>
        <w:t>infra</w:t>
      </w:r>
      <w:r w:rsidRPr="00FC59EF">
        <w:rPr>
          <w:sz w:val="18"/>
          <w:szCs w:val="18"/>
        </w:rPr>
        <w:softHyphen/>
        <w:t>strukturen</w:t>
      </w:r>
      <w:r w:rsidRPr="00906E6B">
        <w:rPr>
          <w:i/>
          <w:sz w:val="18"/>
          <w:szCs w:val="18"/>
        </w:rPr>
        <w:t>,</w:t>
      </w:r>
      <w:r>
        <w:rPr>
          <w:sz w:val="18"/>
          <w:szCs w:val="18"/>
        </w:rPr>
        <w:t xml:space="preserve"> </w:t>
      </w:r>
      <w:r w:rsidRPr="00906E6B">
        <w:rPr>
          <w:i/>
          <w:sz w:val="18"/>
          <w:szCs w:val="18"/>
        </w:rPr>
        <w:t>eller</w:t>
      </w:r>
    </w:p>
    <w:p w14:paraId="2AFC7BFC" w14:textId="77777777" w:rsidR="00D85371" w:rsidRPr="00906E6B" w:rsidRDefault="00D85371" w:rsidP="00D85371">
      <w:pPr>
        <w:pStyle w:val="Brdtextmedindrag"/>
        <w:rPr>
          <w:sz w:val="18"/>
          <w:szCs w:val="18"/>
        </w:rPr>
      </w:pPr>
      <w:r w:rsidRPr="00906E6B">
        <w:rPr>
          <w:i/>
          <w:sz w:val="18"/>
          <w:szCs w:val="18"/>
        </w:rPr>
        <w:t>3.</w:t>
      </w:r>
      <w:r>
        <w:rPr>
          <w:sz w:val="18"/>
          <w:szCs w:val="18"/>
        </w:rPr>
        <w:t> </w:t>
      </w:r>
      <w:r w:rsidRPr="00FC59EF">
        <w:rPr>
          <w:i/>
          <w:sz w:val="18"/>
          <w:szCs w:val="18"/>
        </w:rPr>
        <w:t>i fråga om installation av tråd</w:t>
      </w:r>
      <w:r w:rsidRPr="00FC59EF">
        <w:rPr>
          <w:i/>
          <w:sz w:val="18"/>
          <w:szCs w:val="18"/>
        </w:rPr>
        <w:softHyphen/>
        <w:t>lösa accesspunkter med kort räckvidd eller anslutning av sådana access</w:t>
      </w:r>
      <w:r w:rsidRPr="00FC59EF">
        <w:rPr>
          <w:i/>
          <w:sz w:val="18"/>
          <w:szCs w:val="18"/>
        </w:rPr>
        <w:softHyphen/>
        <w:t>punkter till ett stamnät enligt 5 kap. 44 § samma lag.</w:t>
      </w:r>
    </w:p>
    <w:p w14:paraId="332D2CD8" w14:textId="77777777" w:rsidR="00D85371" w:rsidRPr="00403067" w:rsidRDefault="00D85371" w:rsidP="00D85371">
      <w:pPr>
        <w:pStyle w:val="Brdtextmedindrag"/>
        <w:ind w:firstLine="0"/>
      </w:pPr>
    </w:p>
    <w:p w14:paraId="671E1A15" w14:textId="77777777" w:rsidR="00D85371" w:rsidRPr="00403067" w:rsidRDefault="00D85371" w:rsidP="00D85371">
      <w:pPr>
        <w:pStyle w:val="Brdtext"/>
      </w:pPr>
      <w:r w:rsidRPr="006912BB">
        <w:rPr>
          <w:iCs/>
        </w:rPr>
        <w:t xml:space="preserve">Paragrafen </w:t>
      </w:r>
      <w:r>
        <w:rPr>
          <w:iCs/>
        </w:rPr>
        <w:t xml:space="preserve">innehåller </w:t>
      </w:r>
      <w:r w:rsidRPr="00895984">
        <w:rPr>
          <w:iCs/>
        </w:rPr>
        <w:t>en skyldighet för nätinnehavare att medge tillträde till befintlig fysisk infrastruktur.</w:t>
      </w:r>
      <w:r>
        <w:rPr>
          <w:iCs/>
        </w:rPr>
        <w:t xml:space="preserve"> </w:t>
      </w:r>
      <w:r w:rsidRPr="00403067">
        <w:t>Övervägandena finns i avsnitt 12.2, 14.3.5 och 26.</w:t>
      </w:r>
    </w:p>
    <w:p w14:paraId="08DB79A4" w14:textId="0DAF8811" w:rsidR="00D85371" w:rsidRPr="00403067" w:rsidRDefault="00D85371" w:rsidP="008A7E9A">
      <w:pPr>
        <w:pStyle w:val="Brdtextmedindrag"/>
      </w:pPr>
      <w:r w:rsidRPr="00403067">
        <w:rPr>
          <w:i/>
        </w:rPr>
        <w:t xml:space="preserve">Andra stycket </w:t>
      </w:r>
      <w:r w:rsidRPr="00403067">
        <w:t>ändras till följd av den nya lagen om elektronisk kommu</w:t>
      </w:r>
      <w:r>
        <w:softHyphen/>
      </w:r>
      <w:r w:rsidRPr="00403067">
        <w:t>ni</w:t>
      </w:r>
      <w:r w:rsidRPr="00403067">
        <w:softHyphen/>
        <w:t xml:space="preserve">kation. </w:t>
      </w:r>
      <w:r>
        <w:t xml:space="preserve">Stycket justeras till en punktlista. Det läggs till i </w:t>
      </w:r>
      <w:r>
        <w:rPr>
          <w:i/>
          <w:iCs/>
        </w:rPr>
        <w:t>punkten 1</w:t>
      </w:r>
      <w:r>
        <w:rPr>
          <w:i/>
        </w:rPr>
        <w:t xml:space="preserve"> </w:t>
      </w:r>
      <w:r>
        <w:t>att första stycket inte ska tillämpas om bred</w:t>
      </w:r>
      <w:r>
        <w:softHyphen/>
        <w:t>bands</w:t>
      </w:r>
      <w:r>
        <w:softHyphen/>
        <w:t>utbyggaren har möjlighet att begära tillträde till eller användning av den fysiska infrastrukturen enligt ett beslut om att ålägga en SMP-operatör att lämna tillträde till anlägg</w:t>
      </w:r>
      <w:r>
        <w:softHyphen/>
        <w:t>nings</w:t>
      </w:r>
      <w:r>
        <w:softHyphen/>
        <w:t>infrastruktur (5 kap. 8 och 15 §§ i den nya lagen om elektro</w:t>
      </w:r>
      <w:r>
        <w:softHyphen/>
        <w:t>nisk kom</w:t>
      </w:r>
      <w:r w:rsidR="00D10B1E">
        <w:softHyphen/>
      </w:r>
      <w:r>
        <w:t xml:space="preserve">munikation). </w:t>
      </w:r>
      <w:r w:rsidRPr="00535AFE">
        <w:rPr>
          <w:i/>
          <w:iCs/>
        </w:rPr>
        <w:t>P</w:t>
      </w:r>
      <w:r>
        <w:rPr>
          <w:i/>
          <w:iCs/>
        </w:rPr>
        <w:t>unkten 3</w:t>
      </w:r>
      <w:r>
        <w:t xml:space="preserve"> är ny och innebär att första stycket inte heller ska tillämpas </w:t>
      </w:r>
      <w:r w:rsidRPr="008C55F6">
        <w:t>om bredbands</w:t>
      </w:r>
      <w:r w:rsidRPr="008C55F6">
        <w:softHyphen/>
        <w:t xml:space="preserve">utbyggaren </w:t>
      </w:r>
      <w:r>
        <w:t>för installation av trådlösa access</w:t>
      </w:r>
      <w:r>
        <w:softHyphen/>
        <w:t xml:space="preserve">punkter med kort räckvidd </w:t>
      </w:r>
      <w:r w:rsidRPr="008C55F6">
        <w:t>har rätt att begära tillträde till byggnader, an</w:t>
      </w:r>
      <w:r w:rsidR="00261E43">
        <w:softHyphen/>
      </w:r>
      <w:r w:rsidRPr="008C55F6">
        <w:t xml:space="preserve">läggningar eller föremål som ägs av </w:t>
      </w:r>
      <w:r>
        <w:t>en myndighet och vissa med myndig</w:t>
      </w:r>
      <w:r w:rsidR="00261E43">
        <w:softHyphen/>
      </w:r>
      <w:r>
        <w:t>het jämställda aktörer</w:t>
      </w:r>
      <w:r w:rsidRPr="008C55F6">
        <w:t xml:space="preserve"> </w:t>
      </w:r>
      <w:r>
        <w:t xml:space="preserve">(5 kap. 44 och 46 §§ i den nya lagen om elektronisk </w:t>
      </w:r>
      <w:r w:rsidRPr="008C55F6">
        <w:t xml:space="preserve">kommunikation). </w:t>
      </w:r>
      <w:r w:rsidRPr="00FC59EF">
        <w:t xml:space="preserve">Lagens reglering av tillträde till fysisk infrastruktur är alltså subsidiär </w:t>
      </w:r>
      <w:r w:rsidRPr="00135A61">
        <w:t xml:space="preserve">även </w:t>
      </w:r>
      <w:r w:rsidRPr="00FC59EF">
        <w:t xml:space="preserve">i förhållande till </w:t>
      </w:r>
      <w:r>
        <w:t>denna reglering</w:t>
      </w:r>
      <w:r w:rsidRPr="00FC59EF">
        <w:t xml:space="preserve"> </w:t>
      </w:r>
      <w:r w:rsidRPr="00846441" w:rsidDel="00BC0F7B">
        <w:t xml:space="preserve">(jfr prop. 2015/16:73 </w:t>
      </w:r>
      <w:r w:rsidR="00EB24E6">
        <w:t>s. 2</w:t>
      </w:r>
      <w:r w:rsidRPr="00846441" w:rsidDel="00BC0F7B">
        <w:t>8 f. och 113).</w:t>
      </w:r>
    </w:p>
    <w:p w14:paraId="66D62C2B" w14:textId="77777777" w:rsidR="00D85371" w:rsidRPr="00403067" w:rsidRDefault="00D85371" w:rsidP="00D85371">
      <w:pPr>
        <w:pStyle w:val="Rubrik3utannumrering"/>
      </w:pPr>
      <w:bookmarkStart w:id="2174" w:name="_Toc73006084"/>
      <w:r w:rsidRPr="00403067">
        <w:lastRenderedPageBreak/>
        <w:t>5 kap. Övriga bestämmelser</w:t>
      </w:r>
      <w:bookmarkEnd w:id="2174"/>
    </w:p>
    <w:p w14:paraId="4169522D" w14:textId="77777777" w:rsidR="00D85371" w:rsidRPr="00403067" w:rsidRDefault="00D85371" w:rsidP="00D85371">
      <w:pPr>
        <w:pStyle w:val="Brdtext"/>
        <w:rPr>
          <w:sz w:val="18"/>
          <w:szCs w:val="19"/>
        </w:rPr>
      </w:pPr>
      <w:r w:rsidRPr="00403067">
        <w:rPr>
          <w:b/>
          <w:sz w:val="18"/>
          <w:szCs w:val="19"/>
        </w:rPr>
        <w:t>1 §</w:t>
      </w:r>
      <w:r w:rsidRPr="00403067">
        <w:rPr>
          <w:sz w:val="18"/>
          <w:szCs w:val="19"/>
        </w:rPr>
        <w:t xml:space="preserve">    Tillhandahållare av allmänna </w:t>
      </w:r>
      <w:r w:rsidRPr="00403067">
        <w:rPr>
          <w:i/>
          <w:sz w:val="18"/>
          <w:szCs w:val="19"/>
        </w:rPr>
        <w:t xml:space="preserve">elektroniska </w:t>
      </w:r>
      <w:r w:rsidRPr="00403067">
        <w:rPr>
          <w:sz w:val="18"/>
          <w:szCs w:val="19"/>
        </w:rPr>
        <w:t>kommunikationsnät som är an</w:t>
      </w:r>
      <w:r w:rsidRPr="00403067">
        <w:rPr>
          <w:sz w:val="18"/>
          <w:szCs w:val="19"/>
        </w:rPr>
        <w:softHyphen/>
        <w:t xml:space="preserve">mälda enligt 2 kap. 1 §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 ska betala en årlig avgift för tvistlösning och tillsyn enligt denna lag.</w:t>
      </w:r>
    </w:p>
    <w:p w14:paraId="0082590D" w14:textId="77777777" w:rsidR="00D85371" w:rsidRPr="00403067" w:rsidRDefault="00D85371" w:rsidP="00D85371">
      <w:pPr>
        <w:pStyle w:val="Brdtextmedindrag"/>
        <w:rPr>
          <w:sz w:val="18"/>
          <w:szCs w:val="19"/>
        </w:rPr>
      </w:pPr>
      <w:r w:rsidRPr="00403067">
        <w:rPr>
          <w:sz w:val="18"/>
          <w:szCs w:val="19"/>
        </w:rPr>
        <w:t>De avgifter som tas ut ska fördelas med skälig andel mellan dem som är skyldiga att betala avgiften.</w:t>
      </w:r>
    </w:p>
    <w:p w14:paraId="239EECE4" w14:textId="77777777" w:rsidR="00D85371" w:rsidRPr="00403067" w:rsidRDefault="00D85371" w:rsidP="00D85371">
      <w:pPr>
        <w:pStyle w:val="Brdtextmedindrag"/>
      </w:pPr>
      <w:r w:rsidRPr="00403067">
        <w:rPr>
          <w:sz w:val="18"/>
          <w:szCs w:val="19"/>
        </w:rPr>
        <w:t>Regeringen eller den myndighet som regeringen bestämmer får meddela före</w:t>
      </w:r>
      <w:r w:rsidRPr="00403067">
        <w:rPr>
          <w:sz w:val="18"/>
          <w:szCs w:val="19"/>
        </w:rPr>
        <w:softHyphen/>
        <w:t>skrifter om avgifter för tvistlösning och tillsyn enligt denna lag.</w:t>
      </w:r>
    </w:p>
    <w:p w14:paraId="22F29DE7" w14:textId="77777777" w:rsidR="00D85371" w:rsidRPr="00403067" w:rsidRDefault="00D85371" w:rsidP="00D85371">
      <w:pPr>
        <w:pStyle w:val="Brdtextmedindrag"/>
        <w:ind w:firstLine="0"/>
      </w:pPr>
    </w:p>
    <w:p w14:paraId="50A0794D" w14:textId="77777777" w:rsidR="00D85371" w:rsidRDefault="00D85371" w:rsidP="00D85371">
      <w:pPr>
        <w:pStyle w:val="Brdtext"/>
      </w:pPr>
      <w:r>
        <w:rPr>
          <w:iCs/>
        </w:rPr>
        <w:t xml:space="preserve">Paragrafen reglerar </w:t>
      </w:r>
      <w:r w:rsidRPr="004F719C">
        <w:rPr>
          <w:iCs/>
        </w:rPr>
        <w:t>avgift</w:t>
      </w:r>
      <w:r>
        <w:rPr>
          <w:iCs/>
        </w:rPr>
        <w:t>er</w:t>
      </w:r>
      <w:r w:rsidRPr="004F719C">
        <w:rPr>
          <w:iCs/>
        </w:rPr>
        <w:t xml:space="preserve"> för tvistlösning och tillsyn enligt lagen. </w:t>
      </w:r>
      <w:r w:rsidRPr="00403067">
        <w:t>Över</w:t>
      </w:r>
      <w:r>
        <w:softHyphen/>
      </w:r>
      <w:r w:rsidRPr="00403067">
        <w:t>vägandena finns i avsnitt 26.</w:t>
      </w:r>
    </w:p>
    <w:p w14:paraId="375A6104" w14:textId="77777777" w:rsidR="00D85371" w:rsidRPr="00403067" w:rsidRDefault="00D85371" w:rsidP="00D85371">
      <w:pPr>
        <w:pStyle w:val="Brdtextmedindrag"/>
      </w:pPr>
      <w:r w:rsidRPr="00403067">
        <w:rPr>
          <w:i/>
        </w:rPr>
        <w:t xml:space="preserve">Första stycket </w:t>
      </w:r>
      <w:r w:rsidRPr="00403067">
        <w:t>ändras till följd av den nya lagen om elektronisk kommu</w:t>
      </w:r>
      <w:r w:rsidRPr="00403067">
        <w:softHyphen/>
        <w:t>nikation och att allmänt kommunikationsnät numera benämns allmänt elektroniskt kommunikationsnät. Det</w:t>
      </w:r>
      <w:r>
        <w:t>ta</w:t>
      </w:r>
      <w:r w:rsidRPr="00403067">
        <w:t xml:space="preserve"> innebär inte någon ändring i sak.</w:t>
      </w:r>
    </w:p>
    <w:p w14:paraId="2148B71D" w14:textId="77777777" w:rsidR="00D85371" w:rsidRPr="00403067" w:rsidRDefault="00D85371" w:rsidP="00D85371">
      <w:pPr>
        <w:pStyle w:val="Rubrik2"/>
      </w:pPr>
      <w:bookmarkStart w:id="2175" w:name="_Toc9841744"/>
      <w:bookmarkStart w:id="2176" w:name="_Toc9867621"/>
      <w:bookmarkStart w:id="2177" w:name="_Toc9867871"/>
      <w:bookmarkStart w:id="2178" w:name="_Toc9871288"/>
      <w:bookmarkStart w:id="2179" w:name="_Toc9958372"/>
      <w:bookmarkStart w:id="2180" w:name="_Toc9961933"/>
      <w:bookmarkStart w:id="2181" w:name="_Toc9962530"/>
      <w:bookmarkStart w:id="2182" w:name="_Toc17793497"/>
      <w:bookmarkStart w:id="2183" w:name="_Toc73006085"/>
      <w:bookmarkStart w:id="2184" w:name="_Toc86738851"/>
      <w:bookmarkStart w:id="2185" w:name="_Toc94597614"/>
      <w:bookmarkStart w:id="2186" w:name="_Toc96533457"/>
      <w:r w:rsidRPr="00403067">
        <w:t>Förslaget till lag om ändring i lagen (2016:1145) om offentlig upphandling</w:t>
      </w:r>
      <w:bookmarkEnd w:id="2175"/>
      <w:bookmarkEnd w:id="2176"/>
      <w:bookmarkEnd w:id="2177"/>
      <w:bookmarkEnd w:id="2178"/>
      <w:bookmarkEnd w:id="2179"/>
      <w:bookmarkEnd w:id="2180"/>
      <w:bookmarkEnd w:id="2181"/>
      <w:bookmarkEnd w:id="2182"/>
      <w:bookmarkEnd w:id="2183"/>
      <w:bookmarkEnd w:id="2184"/>
      <w:bookmarkEnd w:id="2185"/>
      <w:bookmarkEnd w:id="2186"/>
    </w:p>
    <w:p w14:paraId="7DA59325" w14:textId="77777777" w:rsidR="00D85371" w:rsidRPr="00403067" w:rsidRDefault="00D85371" w:rsidP="00D85371">
      <w:pPr>
        <w:pStyle w:val="Rubrik3utannumrering"/>
        <w:spacing w:before="0"/>
      </w:pPr>
      <w:bookmarkStart w:id="2187" w:name="_Toc73006086"/>
      <w:r w:rsidRPr="00403067">
        <w:t>3 kap. Undantag från lagens tillämpningsområde</w:t>
      </w:r>
      <w:bookmarkEnd w:id="2187"/>
    </w:p>
    <w:p w14:paraId="540AFACF" w14:textId="77777777" w:rsidR="00D85371" w:rsidRPr="00403067" w:rsidRDefault="00D85371" w:rsidP="00D85371">
      <w:pPr>
        <w:pStyle w:val="Rubrik4utannumrering"/>
        <w:spacing w:before="0"/>
      </w:pPr>
      <w:r w:rsidRPr="00403067">
        <w:t xml:space="preserve">Allmänt </w:t>
      </w:r>
      <w:r w:rsidRPr="00403067">
        <w:rPr>
          <w:i/>
        </w:rPr>
        <w:t xml:space="preserve">elektroniskt </w:t>
      </w:r>
      <w:r w:rsidRPr="00403067">
        <w:t>kommunikationsnät och elektronisk kommunikationstjänst</w:t>
      </w:r>
    </w:p>
    <w:p w14:paraId="4444C784" w14:textId="77777777" w:rsidR="00D85371" w:rsidRPr="00403067" w:rsidRDefault="00D85371" w:rsidP="00D85371">
      <w:pPr>
        <w:pStyle w:val="Brdtext"/>
        <w:rPr>
          <w:sz w:val="18"/>
          <w:szCs w:val="19"/>
        </w:rPr>
      </w:pPr>
      <w:r w:rsidRPr="00403067">
        <w:rPr>
          <w:b/>
          <w:sz w:val="18"/>
          <w:szCs w:val="19"/>
        </w:rPr>
        <w:t>6 §</w:t>
      </w:r>
      <w:r w:rsidRPr="00403067">
        <w:rPr>
          <w:sz w:val="18"/>
          <w:szCs w:val="19"/>
        </w:rPr>
        <w:t>    Denna lag gäller inte för en upphandling eller en projekttävling som huvud</w:t>
      </w:r>
      <w:r w:rsidRPr="00403067">
        <w:rPr>
          <w:sz w:val="18"/>
          <w:szCs w:val="19"/>
        </w:rPr>
        <w:softHyphen/>
        <w:t>sakligen syftar till att ge en upphandlande myndighet möjlighet att</w:t>
      </w:r>
    </w:p>
    <w:p w14:paraId="1DA6F782" w14:textId="77777777" w:rsidR="00D85371" w:rsidRPr="00403067" w:rsidRDefault="00D85371" w:rsidP="00D85371">
      <w:pPr>
        <w:pStyle w:val="Brdtextmedindrag"/>
        <w:rPr>
          <w:sz w:val="18"/>
          <w:szCs w:val="19"/>
        </w:rPr>
      </w:pPr>
      <w:r w:rsidRPr="00403067">
        <w:rPr>
          <w:sz w:val="18"/>
          <w:szCs w:val="19"/>
        </w:rPr>
        <w:t>1.</w:t>
      </w:r>
      <w:r>
        <w:rPr>
          <w:sz w:val="18"/>
          <w:szCs w:val="19"/>
        </w:rPr>
        <w:t> </w:t>
      </w:r>
      <w:r w:rsidRPr="00403067">
        <w:rPr>
          <w:sz w:val="18"/>
          <w:szCs w:val="19"/>
        </w:rPr>
        <w:t xml:space="preserve">tillhandahålla eller driva ett allmänt </w:t>
      </w:r>
      <w:r w:rsidRPr="00403067">
        <w:rPr>
          <w:i/>
          <w:sz w:val="18"/>
          <w:szCs w:val="19"/>
        </w:rPr>
        <w:t xml:space="preserve">elektroniskt </w:t>
      </w:r>
      <w:r w:rsidRPr="00403067">
        <w:rPr>
          <w:sz w:val="18"/>
          <w:szCs w:val="19"/>
        </w:rPr>
        <w:t>kommunikationsnät, eller</w:t>
      </w:r>
    </w:p>
    <w:p w14:paraId="297206ED" w14:textId="77777777" w:rsidR="00D85371" w:rsidRPr="00403067" w:rsidRDefault="00D85371" w:rsidP="00D85371">
      <w:pPr>
        <w:pStyle w:val="Brdtextmedindrag"/>
        <w:rPr>
          <w:sz w:val="18"/>
          <w:szCs w:val="19"/>
        </w:rPr>
      </w:pPr>
      <w:r w:rsidRPr="00403067">
        <w:rPr>
          <w:sz w:val="18"/>
          <w:szCs w:val="19"/>
        </w:rPr>
        <w:t>2.</w:t>
      </w:r>
      <w:r>
        <w:rPr>
          <w:sz w:val="18"/>
          <w:szCs w:val="19"/>
        </w:rPr>
        <w:t> </w:t>
      </w:r>
      <w:r w:rsidRPr="00403067">
        <w:rPr>
          <w:sz w:val="18"/>
          <w:szCs w:val="19"/>
        </w:rPr>
        <w:t>för allmänheten tillhandahålla en elektronisk kommunikationstjänst.</w:t>
      </w:r>
    </w:p>
    <w:p w14:paraId="16807DA1" w14:textId="77777777" w:rsidR="00D85371" w:rsidRPr="00403067" w:rsidRDefault="00D85371" w:rsidP="00D85371">
      <w:pPr>
        <w:pStyle w:val="Brdtextmedindrag"/>
        <w:rPr>
          <w:sz w:val="18"/>
          <w:szCs w:val="19"/>
        </w:rPr>
      </w:pPr>
      <w:r w:rsidRPr="00403067">
        <w:rPr>
          <w:sz w:val="18"/>
          <w:szCs w:val="19"/>
        </w:rPr>
        <w:t xml:space="preserve">Allmänt </w:t>
      </w:r>
      <w:r w:rsidRPr="00403067">
        <w:rPr>
          <w:i/>
          <w:sz w:val="18"/>
          <w:szCs w:val="19"/>
        </w:rPr>
        <w:t xml:space="preserve">elektroniskt </w:t>
      </w:r>
      <w:r w:rsidRPr="00403067">
        <w:rPr>
          <w:sz w:val="18"/>
          <w:szCs w:val="19"/>
        </w:rPr>
        <w:t xml:space="preserve">kommunikationsnät och elektronisk kommunikationstjänst har samma betydelse som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5A60408F" w14:textId="77777777" w:rsidR="00D85371" w:rsidRPr="00403067" w:rsidRDefault="00D85371" w:rsidP="00D85371">
      <w:pPr>
        <w:pStyle w:val="Brdtextmedindrag"/>
        <w:ind w:firstLine="0"/>
      </w:pPr>
    </w:p>
    <w:p w14:paraId="39999B32" w14:textId="77777777" w:rsidR="00D85371" w:rsidRPr="00403067" w:rsidRDefault="00D85371" w:rsidP="00D85371">
      <w:pPr>
        <w:pStyle w:val="Brdtext"/>
      </w:pPr>
      <w:r w:rsidRPr="00403067">
        <w:t>Paragrafen innehåller vissa undantag från lagens tillämpningsområde. Över</w:t>
      </w:r>
      <w:r w:rsidRPr="00403067">
        <w:softHyphen/>
        <w:t>vägandena finns i avsnitt 26.</w:t>
      </w:r>
    </w:p>
    <w:p w14:paraId="54E3A08F" w14:textId="77777777" w:rsidR="00D85371" w:rsidRDefault="00D85371" w:rsidP="00D85371">
      <w:pPr>
        <w:pStyle w:val="Brdtextmedindrag"/>
      </w:pPr>
      <w:r>
        <w:t>Paragrafen</w:t>
      </w:r>
      <w:r w:rsidRPr="00403067">
        <w:t xml:space="preserve"> ändras till följd av den nya lagen om elektronisk kom</w:t>
      </w:r>
      <w:r>
        <w:softHyphen/>
      </w:r>
      <w:r w:rsidRPr="00403067">
        <w:t>mu</w:t>
      </w:r>
      <w:r>
        <w:softHyphen/>
      </w:r>
      <w:r w:rsidRPr="00403067">
        <w:t>ni</w:t>
      </w:r>
      <w:r>
        <w:softHyphen/>
      </w:r>
      <w:r w:rsidRPr="00403067">
        <w:t>ka</w:t>
      </w:r>
      <w:r>
        <w:softHyphen/>
      </w:r>
      <w:r w:rsidRPr="00403067">
        <w:t>tion. Allmänt kommunikationsnät benämns numera allmänt elektroniskt kommunikationsnät</w:t>
      </w:r>
      <w:r>
        <w:t xml:space="preserve">. </w:t>
      </w:r>
      <w:r w:rsidRPr="00584F93">
        <w:t>Detta innebär inte någon ändring i sak</w:t>
      </w:r>
      <w:r w:rsidRPr="00C52E4F">
        <w:t>.</w:t>
      </w:r>
    </w:p>
    <w:p w14:paraId="3B936E28" w14:textId="77777777" w:rsidR="00D85371" w:rsidRDefault="00D85371" w:rsidP="00D85371">
      <w:pPr>
        <w:pStyle w:val="Brdtextmedindrag"/>
      </w:pPr>
      <w:r w:rsidRPr="00584F93">
        <w:t xml:space="preserve">Definitionen av </w:t>
      </w:r>
      <w:r w:rsidRPr="00B010A6">
        <w:t>elektronisk kommunikationstjänst</w:t>
      </w:r>
      <w:r w:rsidRPr="00584F93">
        <w:t xml:space="preserve"> i den</w:t>
      </w:r>
      <w:r w:rsidRPr="00403067">
        <w:t xml:space="preserve"> nya lagen om elektronisk kom</w:t>
      </w:r>
      <w:r>
        <w:softHyphen/>
      </w:r>
      <w:r w:rsidRPr="00403067">
        <w:t>mu</w:t>
      </w:r>
      <w:r>
        <w:softHyphen/>
      </w:r>
      <w:r w:rsidRPr="00403067">
        <w:t>ni</w:t>
      </w:r>
      <w:r>
        <w:softHyphen/>
      </w:r>
      <w:r w:rsidRPr="00403067">
        <w:t>kation har fått en något vidare innebörd.</w:t>
      </w:r>
      <w:r>
        <w:t xml:space="preserve"> Därmed vidgas undantaget från lagens tillämpningsområde något.</w:t>
      </w:r>
    </w:p>
    <w:p w14:paraId="21F5D710" w14:textId="77777777" w:rsidR="00D85371" w:rsidRPr="00403067" w:rsidRDefault="00D85371" w:rsidP="00D85371">
      <w:pPr>
        <w:pStyle w:val="Rubrik2"/>
      </w:pPr>
      <w:bookmarkStart w:id="2188" w:name="_Toc9841745"/>
      <w:bookmarkStart w:id="2189" w:name="_Toc9867622"/>
      <w:bookmarkStart w:id="2190" w:name="_Toc9867872"/>
      <w:bookmarkStart w:id="2191" w:name="_Toc9871289"/>
      <w:bookmarkStart w:id="2192" w:name="_Toc9958373"/>
      <w:bookmarkStart w:id="2193" w:name="_Toc9961934"/>
      <w:bookmarkStart w:id="2194" w:name="_Toc9962531"/>
      <w:bookmarkStart w:id="2195" w:name="_Toc17793498"/>
      <w:bookmarkStart w:id="2196" w:name="_Toc73006087"/>
      <w:bookmarkStart w:id="2197" w:name="_Toc86738852"/>
      <w:bookmarkStart w:id="2198" w:name="_Toc94597615"/>
      <w:bookmarkStart w:id="2199" w:name="_Toc96533458"/>
      <w:r w:rsidRPr="00403067">
        <w:t>Förslaget till lag om ändring i lagen (2016:1147) om upphandling av koncessioner</w:t>
      </w:r>
      <w:bookmarkEnd w:id="2188"/>
      <w:bookmarkEnd w:id="2189"/>
      <w:bookmarkEnd w:id="2190"/>
      <w:bookmarkEnd w:id="2191"/>
      <w:bookmarkEnd w:id="2192"/>
      <w:bookmarkEnd w:id="2193"/>
      <w:bookmarkEnd w:id="2194"/>
      <w:bookmarkEnd w:id="2195"/>
      <w:bookmarkEnd w:id="2196"/>
      <w:bookmarkEnd w:id="2197"/>
      <w:bookmarkEnd w:id="2198"/>
      <w:bookmarkEnd w:id="2199"/>
    </w:p>
    <w:p w14:paraId="6F48552E" w14:textId="77777777" w:rsidR="00D85371" w:rsidRPr="00403067" w:rsidRDefault="00D85371" w:rsidP="00D85371">
      <w:pPr>
        <w:pStyle w:val="Rubrik3utannumrering"/>
        <w:spacing w:before="0"/>
      </w:pPr>
      <w:bookmarkStart w:id="2200" w:name="_Toc73006088"/>
      <w:r w:rsidRPr="00403067">
        <w:t>3 kap. Undantag från lagens tillämpningsområde</w:t>
      </w:r>
      <w:bookmarkEnd w:id="2200"/>
    </w:p>
    <w:p w14:paraId="44F8B3C8" w14:textId="77777777" w:rsidR="00D85371" w:rsidRPr="00403067" w:rsidRDefault="00D85371" w:rsidP="00D85371">
      <w:pPr>
        <w:pStyle w:val="Rubrik4utannumrering"/>
        <w:spacing w:before="0"/>
      </w:pPr>
      <w:r w:rsidRPr="00403067">
        <w:rPr>
          <w:i/>
        </w:rPr>
        <w:t xml:space="preserve">Allmänt elektroniskt kommunikationsnät och elektronisk </w:t>
      </w:r>
      <w:r w:rsidRPr="00403067">
        <w:t>kommunikationstjänst</w:t>
      </w:r>
    </w:p>
    <w:p w14:paraId="1415D30E" w14:textId="77777777" w:rsidR="00D85371" w:rsidRPr="00403067" w:rsidRDefault="00D85371" w:rsidP="00D85371">
      <w:pPr>
        <w:pStyle w:val="Brdtext"/>
        <w:rPr>
          <w:sz w:val="18"/>
          <w:szCs w:val="19"/>
        </w:rPr>
      </w:pPr>
      <w:r w:rsidRPr="00403067">
        <w:rPr>
          <w:b/>
          <w:sz w:val="18"/>
          <w:szCs w:val="19"/>
        </w:rPr>
        <w:t>4 §</w:t>
      </w:r>
      <w:r w:rsidRPr="00403067">
        <w:rPr>
          <w:sz w:val="18"/>
          <w:szCs w:val="19"/>
        </w:rPr>
        <w:t>    Denna lag gäller inte för koncessioner som huvudsakligen syftar till att ge en upphandlande myndighet möjlighet att</w:t>
      </w:r>
    </w:p>
    <w:p w14:paraId="244E79EF" w14:textId="77777777" w:rsidR="00D85371" w:rsidRPr="00403067" w:rsidRDefault="00D85371" w:rsidP="00D85371">
      <w:pPr>
        <w:pStyle w:val="Brdtextmedindrag"/>
        <w:rPr>
          <w:sz w:val="18"/>
          <w:szCs w:val="19"/>
        </w:rPr>
      </w:pPr>
      <w:r w:rsidRPr="00403067">
        <w:rPr>
          <w:sz w:val="18"/>
          <w:szCs w:val="19"/>
        </w:rPr>
        <w:t xml:space="preserve">1. tillhandahålla eller driva ett allmänt </w:t>
      </w:r>
      <w:r w:rsidRPr="00403067">
        <w:rPr>
          <w:i/>
          <w:sz w:val="18"/>
          <w:szCs w:val="19"/>
        </w:rPr>
        <w:t>elektroniskt</w:t>
      </w:r>
      <w:r w:rsidRPr="00403067">
        <w:rPr>
          <w:sz w:val="18"/>
          <w:szCs w:val="19"/>
        </w:rPr>
        <w:t xml:space="preserve"> kommunikationsnät, eller</w:t>
      </w:r>
    </w:p>
    <w:p w14:paraId="71A881FD" w14:textId="77777777" w:rsidR="00D85371" w:rsidRPr="00403067" w:rsidRDefault="00D85371" w:rsidP="00D85371">
      <w:pPr>
        <w:pStyle w:val="Brdtextmedindrag"/>
        <w:rPr>
          <w:sz w:val="18"/>
          <w:szCs w:val="19"/>
        </w:rPr>
      </w:pPr>
      <w:r w:rsidRPr="00403067">
        <w:rPr>
          <w:sz w:val="18"/>
          <w:szCs w:val="19"/>
        </w:rPr>
        <w:t>2. för allmänheten tillhandahålla en elektronisk kommunikationstjänst.</w:t>
      </w:r>
    </w:p>
    <w:p w14:paraId="688FC1A4" w14:textId="77777777" w:rsidR="00D85371" w:rsidRPr="00403067" w:rsidRDefault="00D85371" w:rsidP="00D85371">
      <w:pPr>
        <w:pStyle w:val="Brdtextmedindrag"/>
        <w:rPr>
          <w:sz w:val="18"/>
          <w:szCs w:val="19"/>
        </w:rPr>
      </w:pPr>
      <w:r w:rsidRPr="00403067">
        <w:rPr>
          <w:sz w:val="18"/>
          <w:szCs w:val="19"/>
        </w:rPr>
        <w:lastRenderedPageBreak/>
        <w:t xml:space="preserve">Allmänt </w:t>
      </w:r>
      <w:r w:rsidRPr="00403067">
        <w:rPr>
          <w:i/>
          <w:sz w:val="18"/>
          <w:szCs w:val="19"/>
        </w:rPr>
        <w:t>elektroniskt</w:t>
      </w:r>
      <w:r w:rsidRPr="00403067">
        <w:rPr>
          <w:sz w:val="18"/>
          <w:szCs w:val="19"/>
        </w:rPr>
        <w:t xml:space="preserve"> kommunikationsnät och elektronisk kommunikationstjänst har samma betydelse som i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6E049ECC" w14:textId="77777777" w:rsidR="00D85371" w:rsidRPr="00403067" w:rsidRDefault="00D85371" w:rsidP="00D85371">
      <w:pPr>
        <w:pStyle w:val="Brdtext"/>
      </w:pPr>
    </w:p>
    <w:p w14:paraId="424CD95E" w14:textId="77777777" w:rsidR="00D85371" w:rsidRPr="00403067" w:rsidRDefault="00D85371" w:rsidP="00D85371">
      <w:pPr>
        <w:pStyle w:val="Brdtext"/>
      </w:pPr>
      <w:r w:rsidRPr="00403067">
        <w:t>Paragrafen ändras på motsvarande sätt som 3 kap. 6 § lagen om offentlig upphandling (2016:1145), se författningskommentaren till den paragrafen (avsnitt 29.24). Övervä</w:t>
      </w:r>
      <w:r w:rsidRPr="00403067">
        <w:softHyphen/>
        <w:t>gandena finns i avsnitt 26.</w:t>
      </w:r>
    </w:p>
    <w:p w14:paraId="193BBC4C" w14:textId="77777777" w:rsidR="00D85371" w:rsidRPr="00403067" w:rsidRDefault="00D85371" w:rsidP="00D85371">
      <w:pPr>
        <w:pStyle w:val="Rubrik2"/>
      </w:pPr>
      <w:bookmarkStart w:id="2201" w:name="_Toc9841746"/>
      <w:bookmarkStart w:id="2202" w:name="_Toc9867623"/>
      <w:bookmarkStart w:id="2203" w:name="_Toc9867873"/>
      <w:bookmarkStart w:id="2204" w:name="_Toc9871290"/>
      <w:bookmarkStart w:id="2205" w:name="_Toc9958374"/>
      <w:bookmarkStart w:id="2206" w:name="_Toc9961935"/>
      <w:bookmarkStart w:id="2207" w:name="_Toc9962532"/>
      <w:bookmarkStart w:id="2208" w:name="_Toc17793499"/>
      <w:bookmarkStart w:id="2209" w:name="_Toc73006089"/>
      <w:bookmarkStart w:id="2210" w:name="_Toc86738853"/>
      <w:bookmarkStart w:id="2211" w:name="_Toc94597616"/>
      <w:bookmarkStart w:id="2212" w:name="_Toc96533459"/>
      <w:r w:rsidRPr="00403067">
        <w:t>Förslaget till lag om ändring i lagen (2016:1306) med kompletterande bestämmelser till EU:s marknadsmissbruksförordning</w:t>
      </w:r>
      <w:bookmarkEnd w:id="2201"/>
      <w:bookmarkEnd w:id="2202"/>
      <w:bookmarkEnd w:id="2203"/>
      <w:bookmarkEnd w:id="2204"/>
      <w:bookmarkEnd w:id="2205"/>
      <w:bookmarkEnd w:id="2206"/>
      <w:bookmarkEnd w:id="2207"/>
      <w:bookmarkEnd w:id="2208"/>
      <w:bookmarkEnd w:id="2209"/>
      <w:bookmarkEnd w:id="2210"/>
      <w:bookmarkEnd w:id="2211"/>
      <w:bookmarkEnd w:id="2212"/>
    </w:p>
    <w:p w14:paraId="23B37E96" w14:textId="77777777" w:rsidR="00D85371" w:rsidRPr="00403067" w:rsidRDefault="00D85371" w:rsidP="00D85371">
      <w:pPr>
        <w:pStyle w:val="Rubrik3utannumrering"/>
        <w:spacing w:before="0"/>
      </w:pPr>
      <w:bookmarkStart w:id="2213" w:name="_Toc73006090"/>
      <w:r w:rsidRPr="00403067">
        <w:t>3 kap. Utredningsbefogenheter och tvångsmedel</w:t>
      </w:r>
      <w:bookmarkEnd w:id="2213"/>
    </w:p>
    <w:p w14:paraId="380C0534" w14:textId="77777777" w:rsidR="00D85371" w:rsidRPr="00403067" w:rsidRDefault="00D85371" w:rsidP="00D85371">
      <w:pPr>
        <w:pStyle w:val="Rubrik4utannumrering"/>
        <w:spacing w:before="0"/>
      </w:pPr>
      <w:r w:rsidRPr="00403067">
        <w:t>Befogenheter enligt andra lagar</w:t>
      </w:r>
    </w:p>
    <w:p w14:paraId="40306505" w14:textId="77777777" w:rsidR="00D85371" w:rsidRPr="00403067" w:rsidRDefault="00D85371" w:rsidP="00D85371">
      <w:pPr>
        <w:pStyle w:val="Brdtext"/>
        <w:rPr>
          <w:sz w:val="18"/>
          <w:szCs w:val="19"/>
        </w:rPr>
      </w:pPr>
      <w:r w:rsidRPr="00403067">
        <w:rPr>
          <w:b/>
          <w:sz w:val="18"/>
          <w:szCs w:val="19"/>
        </w:rPr>
        <w:t>11 §</w:t>
      </w:r>
      <w:r w:rsidRPr="00403067">
        <w:rPr>
          <w:sz w:val="18"/>
          <w:szCs w:val="19"/>
        </w:rPr>
        <w:t xml:space="preserve">    I </w:t>
      </w:r>
      <w:r w:rsidRPr="00403067">
        <w:rPr>
          <w:i/>
          <w:sz w:val="18"/>
          <w:szCs w:val="19"/>
        </w:rPr>
        <w:t>9 kap. 33 § första stycket 1 b</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w:t>
      </w:r>
      <w:r w:rsidRPr="00403067">
        <w:rPr>
          <w:sz w:val="18"/>
          <w:szCs w:val="19"/>
        </w:rPr>
        <w:softHyphen/>
        <w:t>nikation finns bestämmelser om rätt för Finansinspektionen att få ut uppgifter från den som tillhandahåller ett elektroniskt kommunikationsnät eller en elektronisk kommunikationstjänst.</w:t>
      </w:r>
    </w:p>
    <w:p w14:paraId="1BA05573" w14:textId="77777777" w:rsidR="00D85371" w:rsidRPr="00403067" w:rsidRDefault="00D85371" w:rsidP="00D85371">
      <w:pPr>
        <w:pStyle w:val="Brdtextmedindrag"/>
        <w:ind w:firstLine="0"/>
      </w:pPr>
    </w:p>
    <w:p w14:paraId="70FACE14" w14:textId="77777777" w:rsidR="00D85371" w:rsidRPr="00403067" w:rsidRDefault="00D85371" w:rsidP="00D85371">
      <w:pPr>
        <w:pStyle w:val="Brdtext"/>
      </w:pPr>
      <w:r w:rsidRPr="00403067">
        <w:t>Paragrafen ändras till följd av den nya lagen om elektronisk kommunika</w:t>
      </w:r>
      <w:r w:rsidRPr="00403067">
        <w:softHyphen/>
        <w:t>tion. Övervägandena finns i av</w:t>
      </w:r>
      <w:r>
        <w:softHyphen/>
      </w:r>
      <w:r w:rsidRPr="00403067">
        <w:t>snitt</w:t>
      </w:r>
      <w:r>
        <w:t> </w:t>
      </w:r>
      <w:r w:rsidRPr="00403067">
        <w:t>26.</w:t>
      </w:r>
    </w:p>
    <w:p w14:paraId="60C0C309" w14:textId="77777777" w:rsidR="00D85371" w:rsidRPr="00403067" w:rsidRDefault="00D85371" w:rsidP="00D85371">
      <w:pPr>
        <w:pStyle w:val="Rubrik2"/>
      </w:pPr>
      <w:bookmarkStart w:id="2214" w:name="_Toc9841747"/>
      <w:bookmarkStart w:id="2215" w:name="_Toc9867624"/>
      <w:bookmarkStart w:id="2216" w:name="_Toc9867874"/>
      <w:bookmarkStart w:id="2217" w:name="_Toc9871291"/>
      <w:bookmarkStart w:id="2218" w:name="_Toc9958375"/>
      <w:bookmarkStart w:id="2219" w:name="_Toc9961936"/>
      <w:bookmarkStart w:id="2220" w:name="_Toc9962533"/>
      <w:bookmarkStart w:id="2221" w:name="_Toc17793500"/>
      <w:bookmarkStart w:id="2222" w:name="_Toc73006091"/>
      <w:bookmarkStart w:id="2223" w:name="_Toc86738854"/>
      <w:bookmarkStart w:id="2224" w:name="_Toc94597617"/>
      <w:bookmarkStart w:id="2225" w:name="_Toc96533460"/>
      <w:r w:rsidRPr="00403067">
        <w:t xml:space="preserve">Förslaget till lag om ändring i lagen (2018:1174) om </w:t>
      </w:r>
      <w:bookmarkStart w:id="2226" w:name="_Hlk25234947"/>
      <w:r w:rsidRPr="00403067">
        <w:t>informationssäkerhet för samhällsviktiga och digitala tjänster</w:t>
      </w:r>
      <w:bookmarkEnd w:id="2214"/>
      <w:bookmarkEnd w:id="2215"/>
      <w:bookmarkEnd w:id="2216"/>
      <w:bookmarkEnd w:id="2217"/>
      <w:bookmarkEnd w:id="2218"/>
      <w:bookmarkEnd w:id="2219"/>
      <w:bookmarkEnd w:id="2220"/>
      <w:bookmarkEnd w:id="2221"/>
      <w:bookmarkEnd w:id="2222"/>
      <w:bookmarkEnd w:id="2223"/>
      <w:bookmarkEnd w:id="2224"/>
      <w:bookmarkEnd w:id="2226"/>
      <w:bookmarkEnd w:id="2225"/>
    </w:p>
    <w:p w14:paraId="5E070E27" w14:textId="77777777" w:rsidR="00D85371" w:rsidRPr="00403067" w:rsidRDefault="00D85371" w:rsidP="00D85371">
      <w:pPr>
        <w:pStyle w:val="Rubrik4utannumrering"/>
        <w:spacing w:before="0"/>
      </w:pPr>
      <w:r w:rsidRPr="00403067">
        <w:t>Uttryck i lagen</w:t>
      </w:r>
    </w:p>
    <w:p w14:paraId="4FB6DEDC" w14:textId="77777777" w:rsidR="00D85371" w:rsidRPr="00403067" w:rsidRDefault="00D85371" w:rsidP="00D85371">
      <w:pPr>
        <w:pStyle w:val="Brdtext"/>
        <w:rPr>
          <w:sz w:val="18"/>
          <w:szCs w:val="19"/>
        </w:rPr>
      </w:pPr>
      <w:r w:rsidRPr="00403067">
        <w:rPr>
          <w:b/>
          <w:sz w:val="18"/>
          <w:szCs w:val="19"/>
        </w:rPr>
        <w:t>2 §</w:t>
      </w:r>
      <w:r w:rsidRPr="00403067">
        <w:rPr>
          <w:sz w:val="18"/>
          <w:szCs w:val="19"/>
        </w:rPr>
        <w:t>    I lagen avses med</w:t>
      </w:r>
    </w:p>
    <w:p w14:paraId="35907EF4" w14:textId="77777777" w:rsidR="00D85371" w:rsidRPr="00403067" w:rsidRDefault="00D85371" w:rsidP="00D85371">
      <w:pPr>
        <w:pStyle w:val="Brdtextmedindrag"/>
        <w:rPr>
          <w:i/>
          <w:sz w:val="18"/>
          <w:szCs w:val="19"/>
          <w:u w:val="single"/>
        </w:rPr>
      </w:pPr>
      <w:r w:rsidRPr="00403067">
        <w:rPr>
          <w:sz w:val="18"/>
          <w:szCs w:val="19"/>
        </w:rPr>
        <w:t>1. </w:t>
      </w:r>
      <w:r w:rsidRPr="00403067">
        <w:rPr>
          <w:i/>
          <w:sz w:val="18"/>
          <w:szCs w:val="19"/>
          <w:u w:val="single"/>
        </w:rPr>
        <w:t>nätverk och informationssystem</w:t>
      </w:r>
      <w:r w:rsidRPr="00FC773E">
        <w:rPr>
          <w:iCs/>
          <w:sz w:val="18"/>
          <w:szCs w:val="19"/>
        </w:rPr>
        <w:t>:</w:t>
      </w:r>
    </w:p>
    <w:p w14:paraId="0363391A" w14:textId="77777777" w:rsidR="00D85371" w:rsidRPr="00403067" w:rsidRDefault="00D85371" w:rsidP="00D85371">
      <w:pPr>
        <w:pStyle w:val="Brdtextmedindrag"/>
        <w:rPr>
          <w:sz w:val="18"/>
          <w:szCs w:val="19"/>
        </w:rPr>
      </w:pPr>
      <w:r w:rsidRPr="00403067">
        <w:rPr>
          <w:sz w:val="18"/>
          <w:szCs w:val="19"/>
        </w:rPr>
        <w:t xml:space="preserve">a) ett elektroniskt kommunikationsnät enligt 1 kap. 7 §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1092417C" w14:textId="77777777" w:rsidR="00D85371" w:rsidRPr="00403067" w:rsidRDefault="00D85371" w:rsidP="00D85371">
      <w:pPr>
        <w:pStyle w:val="Brdtextmedindrag"/>
        <w:rPr>
          <w:sz w:val="18"/>
          <w:szCs w:val="19"/>
        </w:rPr>
      </w:pPr>
      <w:r w:rsidRPr="00403067">
        <w:rPr>
          <w:sz w:val="18"/>
          <w:szCs w:val="19"/>
        </w:rPr>
        <w:t>b) en enhet eller en grupp enheter som är sammankopplade eller hör samman med varandra, av vilka en eller flera genom ett program utför automatisk behand</w:t>
      </w:r>
      <w:r w:rsidRPr="00403067">
        <w:rPr>
          <w:sz w:val="18"/>
          <w:szCs w:val="19"/>
        </w:rPr>
        <w:softHyphen/>
        <w:t>ling av digitala uppgifter, eller</w:t>
      </w:r>
    </w:p>
    <w:p w14:paraId="55E6FDE0" w14:textId="77777777" w:rsidR="00D85371" w:rsidRDefault="00D85371" w:rsidP="00D85371">
      <w:pPr>
        <w:pStyle w:val="Brdtextmedindrag"/>
        <w:rPr>
          <w:sz w:val="18"/>
          <w:szCs w:val="19"/>
        </w:rPr>
      </w:pPr>
      <w:r w:rsidRPr="00403067">
        <w:rPr>
          <w:sz w:val="18"/>
          <w:szCs w:val="19"/>
        </w:rPr>
        <w:t>c) digitala uppgifter som lagras, behandlas, hämtas eller överförs med sådana hjälpmedel som omfattas av a och b för att de ska kunna driftas, användas, skyddas och underhållas,</w:t>
      </w:r>
    </w:p>
    <w:p w14:paraId="19A64D53" w14:textId="421909D8" w:rsidR="00D85371" w:rsidRPr="00574441" w:rsidRDefault="00D85371" w:rsidP="00D85371">
      <w:pPr>
        <w:pStyle w:val="Brdtextmedindrag"/>
        <w:rPr>
          <w:sz w:val="18"/>
          <w:szCs w:val="19"/>
        </w:rPr>
      </w:pPr>
      <w:r w:rsidRPr="00574441">
        <w:rPr>
          <w:sz w:val="18"/>
          <w:szCs w:val="19"/>
        </w:rPr>
        <w:t>2.</w:t>
      </w:r>
      <w:r>
        <w:rPr>
          <w:sz w:val="18"/>
          <w:szCs w:val="19"/>
        </w:rPr>
        <w:t> </w:t>
      </w:r>
      <w:r w:rsidRPr="00574441">
        <w:rPr>
          <w:i/>
          <w:iCs/>
          <w:sz w:val="18"/>
          <w:szCs w:val="19"/>
          <w:u w:val="single"/>
        </w:rPr>
        <w:t>säkerhet i nätverk och informationssystem</w:t>
      </w:r>
      <w:r w:rsidRPr="00574441">
        <w:rPr>
          <w:sz w:val="18"/>
          <w:szCs w:val="19"/>
        </w:rPr>
        <w:t>: nätverks och informationssystems förmåga att vid en viss tillförlitlighetsnivå motstå åtgärder som undergräver till</w:t>
      </w:r>
      <w:r w:rsidR="00D24697">
        <w:rPr>
          <w:sz w:val="18"/>
          <w:szCs w:val="19"/>
        </w:rPr>
        <w:softHyphen/>
      </w:r>
      <w:r w:rsidRPr="00574441">
        <w:rPr>
          <w:sz w:val="18"/>
          <w:szCs w:val="19"/>
        </w:rPr>
        <w:t>gängligheten, autenticiteten, riktigheten eller konfidentialiteten hos lagrade, över</w:t>
      </w:r>
      <w:r w:rsidR="00D24697">
        <w:rPr>
          <w:sz w:val="18"/>
          <w:szCs w:val="19"/>
        </w:rPr>
        <w:softHyphen/>
      </w:r>
      <w:r w:rsidRPr="00574441">
        <w:rPr>
          <w:sz w:val="18"/>
          <w:szCs w:val="19"/>
        </w:rPr>
        <w:t>förda eller behandlade uppgifter eller hos de besläktade tjänster som erbjuds genom eller är tillgängliga via dessa nätverk och informationssystem,</w:t>
      </w:r>
    </w:p>
    <w:p w14:paraId="1BF11F8E" w14:textId="77777777" w:rsidR="00D85371" w:rsidRPr="00574441" w:rsidRDefault="00D85371" w:rsidP="00D85371">
      <w:pPr>
        <w:pStyle w:val="Brdtextmedindrag"/>
        <w:rPr>
          <w:sz w:val="18"/>
          <w:szCs w:val="19"/>
        </w:rPr>
      </w:pPr>
      <w:r w:rsidRPr="00574441">
        <w:rPr>
          <w:sz w:val="18"/>
          <w:szCs w:val="19"/>
        </w:rPr>
        <w:t>3.</w:t>
      </w:r>
      <w:r>
        <w:rPr>
          <w:sz w:val="18"/>
          <w:szCs w:val="19"/>
        </w:rPr>
        <w:t> </w:t>
      </w:r>
      <w:r w:rsidRPr="00574441">
        <w:rPr>
          <w:i/>
          <w:iCs/>
          <w:sz w:val="18"/>
          <w:szCs w:val="19"/>
          <w:u w:val="single"/>
        </w:rPr>
        <w:t>samhällsviktig tjänst</w:t>
      </w:r>
      <w:r w:rsidRPr="00574441">
        <w:rPr>
          <w:sz w:val="18"/>
          <w:szCs w:val="19"/>
        </w:rPr>
        <w:t>: en tjänst som är viktig för att upprätthålla kritisk samhällelig eller ekonomisk verksamhet,</w:t>
      </w:r>
    </w:p>
    <w:p w14:paraId="0C54391F" w14:textId="77777777" w:rsidR="00D85371" w:rsidRPr="00574441" w:rsidRDefault="00D85371" w:rsidP="00D85371">
      <w:pPr>
        <w:pStyle w:val="Brdtextmedindrag"/>
        <w:rPr>
          <w:sz w:val="18"/>
          <w:szCs w:val="19"/>
        </w:rPr>
      </w:pPr>
      <w:r w:rsidRPr="00574441">
        <w:rPr>
          <w:sz w:val="18"/>
          <w:szCs w:val="19"/>
        </w:rPr>
        <w:t>4.</w:t>
      </w:r>
      <w:r>
        <w:rPr>
          <w:sz w:val="18"/>
          <w:szCs w:val="19"/>
        </w:rPr>
        <w:t> </w:t>
      </w:r>
      <w:r w:rsidRPr="00574441">
        <w:rPr>
          <w:i/>
          <w:iCs/>
          <w:sz w:val="18"/>
          <w:szCs w:val="19"/>
          <w:u w:val="single"/>
        </w:rPr>
        <w:t>digital tjänst</w:t>
      </w:r>
      <w:r w:rsidRPr="00574441">
        <w:rPr>
          <w:sz w:val="18"/>
          <w:szCs w:val="19"/>
        </w:rPr>
        <w:t>: en tjänst i den mening som avses i artikel 1.1</w:t>
      </w:r>
      <w:r>
        <w:rPr>
          <w:sz w:val="18"/>
          <w:szCs w:val="19"/>
        </w:rPr>
        <w:t> </w:t>
      </w:r>
      <w:r w:rsidRPr="00574441">
        <w:rPr>
          <w:sz w:val="18"/>
          <w:szCs w:val="19"/>
        </w:rPr>
        <w:t>b i Europa</w:t>
      </w:r>
      <w:r>
        <w:rPr>
          <w:sz w:val="18"/>
          <w:szCs w:val="19"/>
        </w:rPr>
        <w:softHyphen/>
      </w:r>
      <w:r w:rsidRPr="00574441">
        <w:rPr>
          <w:sz w:val="18"/>
          <w:szCs w:val="19"/>
        </w:rPr>
        <w:t>parlamentets och rådets direktiv (EU) 2015/1535 av den 9 september 2015 om ett informationsförfarande beträffande tekniska föreskrifter och beträffande före</w:t>
      </w:r>
      <w:r>
        <w:rPr>
          <w:sz w:val="18"/>
          <w:szCs w:val="19"/>
        </w:rPr>
        <w:softHyphen/>
      </w:r>
      <w:r w:rsidRPr="00574441">
        <w:rPr>
          <w:sz w:val="18"/>
          <w:szCs w:val="19"/>
        </w:rPr>
        <w:t>skrifter för informationssamhällets tjänster, och som utgör en internetbaserad marknadsplats, internetbaserad sökmotor eller molntjänst,</w:t>
      </w:r>
    </w:p>
    <w:p w14:paraId="16200606" w14:textId="77777777" w:rsidR="00D85371" w:rsidRPr="00574441" w:rsidRDefault="00D85371" w:rsidP="00D85371">
      <w:pPr>
        <w:pStyle w:val="Brdtextmedindrag"/>
        <w:rPr>
          <w:sz w:val="18"/>
          <w:szCs w:val="19"/>
        </w:rPr>
      </w:pPr>
      <w:r w:rsidRPr="00574441">
        <w:rPr>
          <w:sz w:val="18"/>
          <w:szCs w:val="19"/>
        </w:rPr>
        <w:lastRenderedPageBreak/>
        <w:t>5.</w:t>
      </w:r>
      <w:r>
        <w:rPr>
          <w:sz w:val="18"/>
          <w:szCs w:val="19"/>
        </w:rPr>
        <w:t> </w:t>
      </w:r>
      <w:r w:rsidRPr="00A17EE3">
        <w:rPr>
          <w:i/>
          <w:iCs/>
          <w:sz w:val="18"/>
          <w:szCs w:val="19"/>
          <w:u w:val="single"/>
        </w:rPr>
        <w:t>internetbaserad marknadsplats</w:t>
      </w:r>
      <w:r w:rsidRPr="00574441">
        <w:rPr>
          <w:sz w:val="18"/>
          <w:szCs w:val="19"/>
        </w:rPr>
        <w:t>: en tjänst som gör det möjligt för konsumenter eller näringsidkare enligt definitionen i artikel 4.1</w:t>
      </w:r>
      <w:r>
        <w:rPr>
          <w:sz w:val="18"/>
          <w:szCs w:val="19"/>
        </w:rPr>
        <w:t> </w:t>
      </w:r>
      <w:r w:rsidRPr="00574441">
        <w:rPr>
          <w:sz w:val="18"/>
          <w:szCs w:val="19"/>
        </w:rPr>
        <w:t>a respektive 4.1</w:t>
      </w:r>
      <w:r>
        <w:rPr>
          <w:sz w:val="18"/>
          <w:szCs w:val="19"/>
        </w:rPr>
        <w:t> </w:t>
      </w:r>
      <w:r w:rsidRPr="00574441">
        <w:rPr>
          <w:sz w:val="18"/>
          <w:szCs w:val="19"/>
        </w:rPr>
        <w:t>b i Europa</w:t>
      </w:r>
      <w:r>
        <w:rPr>
          <w:sz w:val="18"/>
          <w:szCs w:val="19"/>
        </w:rPr>
        <w:softHyphen/>
      </w:r>
      <w:r w:rsidRPr="00574441">
        <w:rPr>
          <w:sz w:val="18"/>
          <w:szCs w:val="19"/>
        </w:rPr>
        <w:t>parlamentets och rådets direktiv 2013/11/EU av den 21 maj 2013 om alternativ tvistlösning vid konsumenttvister och om ändring av förordning (EG) nr 2006/</w:t>
      </w:r>
      <w:r>
        <w:rPr>
          <w:sz w:val="18"/>
          <w:szCs w:val="19"/>
        </w:rPr>
        <w:t xml:space="preserve"> </w:t>
      </w:r>
      <w:r w:rsidRPr="00574441">
        <w:rPr>
          <w:sz w:val="18"/>
          <w:szCs w:val="19"/>
        </w:rPr>
        <w:t>2004 och direktiv 2009/22/EG (direktivet om alternativ tvistlösning) att ingå inter</w:t>
      </w:r>
      <w:r>
        <w:rPr>
          <w:sz w:val="18"/>
          <w:szCs w:val="19"/>
        </w:rPr>
        <w:softHyphen/>
      </w:r>
      <w:r w:rsidRPr="00574441">
        <w:rPr>
          <w:sz w:val="18"/>
          <w:szCs w:val="19"/>
        </w:rPr>
        <w:t>netbaserade köpeavtal eller tjänsteavtal med näringsidkare, antingen på webb</w:t>
      </w:r>
      <w:r>
        <w:rPr>
          <w:sz w:val="18"/>
          <w:szCs w:val="19"/>
        </w:rPr>
        <w:softHyphen/>
      </w:r>
      <w:r w:rsidRPr="00574441">
        <w:rPr>
          <w:sz w:val="18"/>
          <w:szCs w:val="19"/>
        </w:rPr>
        <w:t>platsen för den internetbaserade marknadsplatsen eller på en webbplats som tillhör en näringsidkare och där datatjänster som tillhandahålls av en internetbaserad marknadsplats används,</w:t>
      </w:r>
    </w:p>
    <w:p w14:paraId="6593CAA7" w14:textId="77777777" w:rsidR="00D85371" w:rsidRPr="00574441" w:rsidRDefault="00D85371" w:rsidP="00D85371">
      <w:pPr>
        <w:pStyle w:val="Brdtextmedindrag"/>
        <w:rPr>
          <w:sz w:val="18"/>
          <w:szCs w:val="19"/>
        </w:rPr>
      </w:pPr>
      <w:r w:rsidRPr="00574441">
        <w:rPr>
          <w:sz w:val="18"/>
          <w:szCs w:val="19"/>
        </w:rPr>
        <w:t>6.</w:t>
      </w:r>
      <w:r>
        <w:rPr>
          <w:sz w:val="18"/>
          <w:szCs w:val="19"/>
        </w:rPr>
        <w:t> </w:t>
      </w:r>
      <w:r w:rsidRPr="00A17EE3">
        <w:rPr>
          <w:i/>
          <w:iCs/>
          <w:sz w:val="18"/>
          <w:szCs w:val="19"/>
          <w:u w:val="single"/>
        </w:rPr>
        <w:t>internetbaserad sökmotor</w:t>
      </w:r>
      <w:r w:rsidRPr="00574441">
        <w:rPr>
          <w:sz w:val="18"/>
          <w:szCs w:val="19"/>
        </w:rPr>
        <w:t>: en tjänst som gör det möjligt för användare att göra sökningar på i princip alla webbplatser eller webbplatser på ett visst språk genom en förfrågan om vilket ämne som helst i form av ett nyckelord, en fras eller någon annan inmatning, och som returnerar länkar som innehåller information om det begärda innehållet,</w:t>
      </w:r>
    </w:p>
    <w:p w14:paraId="71D24487" w14:textId="77777777" w:rsidR="00D85371" w:rsidRPr="00574441" w:rsidRDefault="00D85371" w:rsidP="00D85371">
      <w:pPr>
        <w:pStyle w:val="Brdtextmedindrag"/>
        <w:rPr>
          <w:sz w:val="18"/>
          <w:szCs w:val="19"/>
        </w:rPr>
      </w:pPr>
      <w:r w:rsidRPr="00574441">
        <w:rPr>
          <w:sz w:val="18"/>
          <w:szCs w:val="19"/>
        </w:rPr>
        <w:t>7.</w:t>
      </w:r>
      <w:r>
        <w:rPr>
          <w:sz w:val="18"/>
          <w:szCs w:val="19"/>
        </w:rPr>
        <w:t> </w:t>
      </w:r>
      <w:r w:rsidRPr="00A17EE3">
        <w:rPr>
          <w:i/>
          <w:iCs/>
          <w:sz w:val="18"/>
          <w:szCs w:val="19"/>
          <w:u w:val="single"/>
        </w:rPr>
        <w:t>molntjänst</w:t>
      </w:r>
      <w:r w:rsidRPr="00574441">
        <w:rPr>
          <w:sz w:val="18"/>
          <w:szCs w:val="19"/>
        </w:rPr>
        <w:t>: en tjänst som möjliggör tillgång till en skalbar och elastisk pool av delbara dataresurser,</w:t>
      </w:r>
    </w:p>
    <w:p w14:paraId="2A9BE369" w14:textId="77777777" w:rsidR="00D85371" w:rsidRPr="00574441" w:rsidRDefault="00D85371" w:rsidP="00D85371">
      <w:pPr>
        <w:pStyle w:val="Brdtextmedindrag"/>
        <w:rPr>
          <w:sz w:val="18"/>
          <w:szCs w:val="19"/>
        </w:rPr>
      </w:pPr>
      <w:r w:rsidRPr="00574441">
        <w:rPr>
          <w:sz w:val="18"/>
          <w:szCs w:val="19"/>
        </w:rPr>
        <w:t>8.</w:t>
      </w:r>
      <w:r>
        <w:rPr>
          <w:sz w:val="18"/>
          <w:szCs w:val="19"/>
        </w:rPr>
        <w:t> </w:t>
      </w:r>
      <w:r w:rsidRPr="00A17EE3">
        <w:rPr>
          <w:i/>
          <w:iCs/>
          <w:sz w:val="18"/>
          <w:szCs w:val="19"/>
          <w:u w:val="single"/>
        </w:rPr>
        <w:t>NIS-direktivet</w:t>
      </w:r>
      <w:r w:rsidRPr="00574441">
        <w:rPr>
          <w:sz w:val="18"/>
          <w:szCs w:val="19"/>
        </w:rPr>
        <w:t>: Europaparlamentets och rådets direktiv (EU) 2016/1148 av den 6 juli 2016 om åtgärder för en hög gemensam nivå på säkerhet i nätverks- och informationssystem i hela unionen,</w:t>
      </w:r>
    </w:p>
    <w:p w14:paraId="396FEA11" w14:textId="77777777" w:rsidR="00D85371" w:rsidRPr="00574441" w:rsidRDefault="00D85371" w:rsidP="00D85371">
      <w:pPr>
        <w:pStyle w:val="Brdtextmedindrag"/>
        <w:rPr>
          <w:sz w:val="18"/>
          <w:szCs w:val="19"/>
        </w:rPr>
      </w:pPr>
      <w:r w:rsidRPr="00574441">
        <w:rPr>
          <w:sz w:val="18"/>
          <w:szCs w:val="19"/>
        </w:rPr>
        <w:t>9.</w:t>
      </w:r>
      <w:r>
        <w:rPr>
          <w:sz w:val="18"/>
          <w:szCs w:val="19"/>
        </w:rPr>
        <w:t> </w:t>
      </w:r>
      <w:r w:rsidRPr="00A17EE3">
        <w:rPr>
          <w:i/>
          <w:iCs/>
          <w:sz w:val="18"/>
          <w:szCs w:val="19"/>
          <w:u w:val="single"/>
        </w:rPr>
        <w:t>företrädare</w:t>
      </w:r>
      <w:r w:rsidRPr="00574441">
        <w:rPr>
          <w:sz w:val="18"/>
          <w:szCs w:val="19"/>
        </w:rPr>
        <w:t>: en fysisk eller juridisk person som uttryckligen har utsetts att agera för en leverantör och till vilken myndigheter kan vända sig, i stället för till leverantören, i frågor som gäller de skyldigheter som leverantören har enligt NIS-direktivet,</w:t>
      </w:r>
    </w:p>
    <w:p w14:paraId="15736D7D" w14:textId="77777777" w:rsidR="00D85371" w:rsidRPr="00574441" w:rsidRDefault="00D85371" w:rsidP="00D85371">
      <w:pPr>
        <w:pStyle w:val="Brdtextmedindrag"/>
        <w:rPr>
          <w:sz w:val="18"/>
          <w:szCs w:val="19"/>
        </w:rPr>
      </w:pPr>
      <w:r w:rsidRPr="00574441">
        <w:rPr>
          <w:sz w:val="18"/>
          <w:szCs w:val="19"/>
        </w:rPr>
        <w:t>10.</w:t>
      </w:r>
      <w:r>
        <w:rPr>
          <w:sz w:val="18"/>
          <w:szCs w:val="19"/>
        </w:rPr>
        <w:t> </w:t>
      </w:r>
      <w:r w:rsidRPr="00A17EE3">
        <w:rPr>
          <w:i/>
          <w:iCs/>
          <w:sz w:val="18"/>
          <w:szCs w:val="19"/>
          <w:u w:val="single"/>
        </w:rPr>
        <w:t>incident</w:t>
      </w:r>
      <w:r w:rsidRPr="00574441">
        <w:rPr>
          <w:sz w:val="18"/>
          <w:szCs w:val="19"/>
        </w:rPr>
        <w:t>: en händelse med en faktisk negativ inverkan på säkerheten i nätverk och informationssystem, och</w:t>
      </w:r>
    </w:p>
    <w:p w14:paraId="083C09B0" w14:textId="77777777" w:rsidR="00D85371" w:rsidRPr="00403067" w:rsidRDefault="00D85371" w:rsidP="00D85371">
      <w:pPr>
        <w:pStyle w:val="Brdtextmedindrag"/>
        <w:rPr>
          <w:sz w:val="18"/>
          <w:szCs w:val="19"/>
        </w:rPr>
      </w:pPr>
      <w:r w:rsidRPr="00574441">
        <w:rPr>
          <w:sz w:val="18"/>
          <w:szCs w:val="19"/>
        </w:rPr>
        <w:t>11.</w:t>
      </w:r>
      <w:r>
        <w:rPr>
          <w:sz w:val="18"/>
          <w:szCs w:val="19"/>
        </w:rPr>
        <w:t> </w:t>
      </w:r>
      <w:r w:rsidRPr="00A17EE3">
        <w:rPr>
          <w:i/>
          <w:iCs/>
          <w:sz w:val="18"/>
          <w:szCs w:val="19"/>
          <w:u w:val="single"/>
        </w:rPr>
        <w:t>risk</w:t>
      </w:r>
      <w:r w:rsidRPr="00574441">
        <w:rPr>
          <w:sz w:val="18"/>
          <w:szCs w:val="19"/>
        </w:rPr>
        <w:t>: en rimligen identifierbar omständighet eller händelse med en potentiell negativ inverkan på säkerheten i nätverk och informationssystem.</w:t>
      </w:r>
    </w:p>
    <w:p w14:paraId="024C5E09" w14:textId="77777777" w:rsidR="00D85371" w:rsidRPr="00403067" w:rsidRDefault="00D85371" w:rsidP="00D85371">
      <w:pPr>
        <w:pStyle w:val="Brdtext"/>
      </w:pPr>
    </w:p>
    <w:p w14:paraId="46C0427B" w14:textId="77777777" w:rsidR="00D85371" w:rsidRPr="00403067" w:rsidRDefault="00D85371" w:rsidP="00D85371">
      <w:pPr>
        <w:pStyle w:val="Brdtext"/>
      </w:pPr>
      <w:r w:rsidRPr="00403067">
        <w:rPr>
          <w:i/>
        </w:rPr>
        <w:t>Punkten 1 a</w:t>
      </w:r>
      <w:r w:rsidRPr="00403067">
        <w:t xml:space="preserve"> ändras till följd av den nya lagen om elektronisk kom</w:t>
      </w:r>
      <w:r>
        <w:softHyphen/>
      </w:r>
      <w:r w:rsidRPr="00403067">
        <w:t>mu</w:t>
      </w:r>
      <w:r>
        <w:softHyphen/>
      </w:r>
      <w:r w:rsidRPr="00403067">
        <w:t>ni</w:t>
      </w:r>
      <w:r>
        <w:softHyphen/>
      </w:r>
      <w:r w:rsidRPr="00403067">
        <w:t>ka</w:t>
      </w:r>
      <w:r>
        <w:softHyphen/>
      </w:r>
      <w:r w:rsidRPr="00403067">
        <w:t>tion. Detta innebär inte någon ändring i sak. Övervägandena finns i av</w:t>
      </w:r>
      <w:r w:rsidRPr="00403067">
        <w:softHyphen/>
        <w:t>snitt 26.</w:t>
      </w:r>
    </w:p>
    <w:p w14:paraId="58C33FE7" w14:textId="77777777" w:rsidR="00D85371" w:rsidRPr="00403067" w:rsidRDefault="00D85371" w:rsidP="00D85371">
      <w:pPr>
        <w:pStyle w:val="Rubrik4utannumrering"/>
      </w:pPr>
      <w:r w:rsidRPr="00403067">
        <w:t>Undantag från lagens tillämpningsområde</w:t>
      </w:r>
    </w:p>
    <w:p w14:paraId="55775BE1" w14:textId="77777777" w:rsidR="00D85371" w:rsidRPr="00403067" w:rsidRDefault="00D85371" w:rsidP="00D85371">
      <w:pPr>
        <w:pStyle w:val="Rubrik5utannumrering"/>
        <w:spacing w:before="0"/>
      </w:pPr>
      <w:r w:rsidRPr="00403067">
        <w:t>Leverantörer av elektroniska kommunikationstjänster</w:t>
      </w:r>
    </w:p>
    <w:p w14:paraId="5F0CB435" w14:textId="77777777" w:rsidR="00D85371" w:rsidRPr="00403067" w:rsidRDefault="00D85371" w:rsidP="00D85371">
      <w:pPr>
        <w:pStyle w:val="Brdtext"/>
        <w:rPr>
          <w:sz w:val="18"/>
          <w:szCs w:val="19"/>
        </w:rPr>
      </w:pPr>
      <w:r w:rsidRPr="00403067">
        <w:rPr>
          <w:b/>
          <w:sz w:val="18"/>
          <w:szCs w:val="19"/>
        </w:rPr>
        <w:t>5 §</w:t>
      </w:r>
      <w:r w:rsidRPr="00403067">
        <w:rPr>
          <w:sz w:val="18"/>
          <w:szCs w:val="19"/>
        </w:rPr>
        <w:t xml:space="preserve">    Lagen gäller inte för företag som tillhandahåller allmänna </w:t>
      </w:r>
      <w:r w:rsidRPr="00403067">
        <w:rPr>
          <w:i/>
          <w:sz w:val="18"/>
          <w:szCs w:val="19"/>
        </w:rPr>
        <w:t xml:space="preserve">elektroniska </w:t>
      </w:r>
      <w:r w:rsidRPr="00403067">
        <w:rPr>
          <w:sz w:val="18"/>
          <w:szCs w:val="19"/>
        </w:rPr>
        <w:t>kom</w:t>
      </w:r>
      <w:r w:rsidRPr="00403067">
        <w:rPr>
          <w:sz w:val="18"/>
          <w:szCs w:val="19"/>
        </w:rPr>
        <w:softHyphen/>
        <w:t xml:space="preserve">munikationsnät eller allmänt tillgängliga elektroniska kommunikationstjänster och därför omfattas av kraven i </w:t>
      </w:r>
      <w:r w:rsidRPr="00403067">
        <w:rPr>
          <w:i/>
          <w:sz w:val="18"/>
          <w:szCs w:val="19"/>
        </w:rPr>
        <w:t>8 kap. 1 och 3 §§</w:t>
      </w:r>
      <w:r w:rsidRPr="00403067">
        <w:rPr>
          <w:sz w:val="18"/>
          <w:szCs w:val="19"/>
        </w:rPr>
        <w:t xml:space="preserve"> lagen </w:t>
      </w:r>
      <w:r w:rsidRPr="00403067">
        <w:rPr>
          <w:i/>
          <w:sz w:val="18"/>
          <w:szCs w:val="19"/>
        </w:rPr>
        <w:t>(202</w:t>
      </w:r>
      <w:r>
        <w:rPr>
          <w:i/>
          <w:sz w:val="18"/>
          <w:szCs w:val="19"/>
        </w:rPr>
        <w:t>2</w:t>
      </w:r>
      <w:r w:rsidRPr="00403067">
        <w:rPr>
          <w:i/>
          <w:sz w:val="18"/>
          <w:szCs w:val="19"/>
        </w:rPr>
        <w:t>:000)</w:t>
      </w:r>
      <w:r w:rsidRPr="00403067">
        <w:rPr>
          <w:sz w:val="18"/>
          <w:szCs w:val="19"/>
        </w:rPr>
        <w:t xml:space="preserve"> om elektronisk kommunikation.</w:t>
      </w:r>
    </w:p>
    <w:p w14:paraId="056A3D8F" w14:textId="77777777" w:rsidR="00D85371" w:rsidRPr="00403067" w:rsidRDefault="00D85371" w:rsidP="00D85371">
      <w:pPr>
        <w:pStyle w:val="Brdtextmedindrag"/>
        <w:ind w:firstLine="0"/>
      </w:pPr>
    </w:p>
    <w:p w14:paraId="57C8446E" w14:textId="77777777" w:rsidR="00D85371" w:rsidRDefault="00D85371" w:rsidP="00D85371">
      <w:pPr>
        <w:pStyle w:val="Brdtext"/>
      </w:pPr>
      <w:r w:rsidRPr="00403067">
        <w:t>Paragrafen innehåller vissa undantag från lagens tillämpningsområde. Övervägandena finns i avsnitt 26.</w:t>
      </w:r>
    </w:p>
    <w:p w14:paraId="38F6139E" w14:textId="77777777" w:rsidR="00D85371" w:rsidRDefault="00D85371" w:rsidP="00D85371">
      <w:pPr>
        <w:pStyle w:val="Brdtextmedindrag"/>
      </w:pPr>
      <w:r w:rsidRPr="00403067">
        <w:t>Paragrafen ändras till följd av den nya lagen om elektronisk kommuni</w:t>
      </w:r>
      <w:r w:rsidRPr="00403067">
        <w:softHyphen/>
        <w:t>kation</w:t>
      </w:r>
      <w:r>
        <w:t>. A</w:t>
      </w:r>
      <w:r w:rsidRPr="00403067">
        <w:t>llmänt kommunikationsnät benämns numera all</w:t>
      </w:r>
      <w:r w:rsidRPr="00403067">
        <w:softHyphen/>
        <w:t xml:space="preserve">mänt elektroniskt </w:t>
      </w:r>
      <w:r w:rsidRPr="00584F93">
        <w:t>kommunikationsnät. Detta innebär inte någon ändring i sak</w:t>
      </w:r>
      <w:r w:rsidRPr="004F719C">
        <w:t>.</w:t>
      </w:r>
    </w:p>
    <w:p w14:paraId="535B5E34" w14:textId="77777777" w:rsidR="00D85371" w:rsidRDefault="00D85371" w:rsidP="00D85371">
      <w:pPr>
        <w:pStyle w:val="Brdtextmedindrag"/>
      </w:pPr>
      <w:r w:rsidRPr="00584F93">
        <w:t xml:space="preserve">Definitionen av </w:t>
      </w:r>
      <w:r w:rsidRPr="00B010A6">
        <w:t>elektronisk kommunikationstjänst</w:t>
      </w:r>
      <w:r w:rsidRPr="00584F93">
        <w:t xml:space="preserve"> i den</w:t>
      </w:r>
      <w:r w:rsidRPr="00403067">
        <w:t xml:space="preserve"> nya lagen om elektronisk kom</w:t>
      </w:r>
      <w:r>
        <w:softHyphen/>
      </w:r>
      <w:r w:rsidRPr="00403067">
        <w:t>mu</w:t>
      </w:r>
      <w:r>
        <w:softHyphen/>
      </w:r>
      <w:r w:rsidRPr="00403067">
        <w:t>ni</w:t>
      </w:r>
      <w:r>
        <w:softHyphen/>
      </w:r>
      <w:r w:rsidRPr="00403067">
        <w:t>kation har fått en något vidare innebörd.</w:t>
      </w:r>
      <w:r>
        <w:t xml:space="preserve"> Därmed vidgas undantaget från lagens tillämpningsområde något.</w:t>
      </w:r>
    </w:p>
    <w:p w14:paraId="7339C781" w14:textId="77777777" w:rsidR="00D85371" w:rsidRPr="00403067" w:rsidRDefault="00D85371" w:rsidP="00D85371">
      <w:pPr>
        <w:pStyle w:val="Rubrik2"/>
      </w:pPr>
      <w:bookmarkStart w:id="2227" w:name="_Toc9841748"/>
      <w:bookmarkStart w:id="2228" w:name="_Toc9867625"/>
      <w:bookmarkStart w:id="2229" w:name="_Toc9867875"/>
      <w:bookmarkStart w:id="2230" w:name="_Toc9871292"/>
      <w:bookmarkStart w:id="2231" w:name="_Toc9958376"/>
      <w:bookmarkStart w:id="2232" w:name="_Toc9961937"/>
      <w:bookmarkStart w:id="2233" w:name="_Toc9962534"/>
      <w:bookmarkStart w:id="2234" w:name="_Toc17793501"/>
      <w:bookmarkStart w:id="2235" w:name="_Toc73006092"/>
      <w:bookmarkStart w:id="2236" w:name="_Toc86738855"/>
      <w:bookmarkStart w:id="2237" w:name="_Toc94597618"/>
      <w:bookmarkStart w:id="2238" w:name="_Toc96533461"/>
      <w:bookmarkEnd w:id="1803"/>
      <w:r w:rsidRPr="00403067">
        <w:lastRenderedPageBreak/>
        <w:t>Förslaget till lag om ändring i lagen (2018:1653) om företagsnamn</w:t>
      </w:r>
      <w:bookmarkEnd w:id="2227"/>
      <w:bookmarkEnd w:id="2228"/>
      <w:bookmarkEnd w:id="2229"/>
      <w:bookmarkEnd w:id="2230"/>
      <w:bookmarkEnd w:id="2231"/>
      <w:bookmarkEnd w:id="2232"/>
      <w:bookmarkEnd w:id="2233"/>
      <w:bookmarkEnd w:id="2234"/>
      <w:bookmarkEnd w:id="2235"/>
      <w:bookmarkEnd w:id="2236"/>
      <w:bookmarkEnd w:id="2237"/>
      <w:bookmarkEnd w:id="2238"/>
    </w:p>
    <w:p w14:paraId="0AA79F2C" w14:textId="77777777" w:rsidR="00D85371" w:rsidRPr="00403067" w:rsidRDefault="00D85371" w:rsidP="00D85371">
      <w:pPr>
        <w:pStyle w:val="Rubrik3utannumrering"/>
        <w:spacing w:before="0"/>
      </w:pPr>
      <w:bookmarkStart w:id="2239" w:name="_Toc73006093"/>
      <w:r w:rsidRPr="00403067">
        <w:t>6 kap. Informationsföreläggande och intrångsundersökning</w:t>
      </w:r>
      <w:bookmarkEnd w:id="2239"/>
    </w:p>
    <w:p w14:paraId="5B91FF79" w14:textId="77777777" w:rsidR="00D85371" w:rsidRPr="00403067" w:rsidRDefault="00D85371" w:rsidP="00D85371">
      <w:pPr>
        <w:pStyle w:val="Rubrik4utannumrering"/>
        <w:spacing w:before="0"/>
      </w:pPr>
      <w:r w:rsidRPr="00403067">
        <w:t>Informationsföreläggande</w:t>
      </w:r>
    </w:p>
    <w:p w14:paraId="0B02B068" w14:textId="77777777" w:rsidR="00D85371" w:rsidRPr="00403067" w:rsidRDefault="00D85371" w:rsidP="00D85371">
      <w:pPr>
        <w:pStyle w:val="Rubrik5utannumrering"/>
        <w:spacing w:before="0"/>
      </w:pPr>
      <w:r w:rsidRPr="00403067">
        <w:t>Underrättelseskyldighet i vissa fall</w:t>
      </w:r>
    </w:p>
    <w:p w14:paraId="01364B65" w14:textId="77777777" w:rsidR="00D85371" w:rsidRPr="00403067" w:rsidRDefault="00D85371" w:rsidP="00D85371">
      <w:pPr>
        <w:pStyle w:val="Brdtext"/>
        <w:rPr>
          <w:sz w:val="18"/>
          <w:szCs w:val="19"/>
        </w:rPr>
      </w:pPr>
      <w:r w:rsidRPr="00403067">
        <w:rPr>
          <w:b/>
          <w:sz w:val="18"/>
          <w:szCs w:val="19"/>
        </w:rPr>
        <w:t>5 §</w:t>
      </w:r>
      <w:r w:rsidRPr="00403067">
        <w:rPr>
          <w:sz w:val="18"/>
          <w:szCs w:val="19"/>
        </w:rPr>
        <w:t xml:space="preserve">    Den som tillhandahåller en elektronisk kommunikationstjänst och som till följd av ett informationsföreläggande har lämnat ut information som avses i </w:t>
      </w:r>
      <w:r w:rsidRPr="00403067">
        <w:rPr>
          <w:i/>
          <w:sz w:val="18"/>
          <w:szCs w:val="19"/>
        </w:rPr>
        <w:t>9 kap. 31 §</w:t>
      </w:r>
      <w:r w:rsidRPr="00403067">
        <w:rPr>
          <w:sz w:val="18"/>
          <w:szCs w:val="19"/>
        </w:rPr>
        <w:t xml:space="preserve"> lagen </w:t>
      </w:r>
      <w:r w:rsidRPr="00403067">
        <w:rPr>
          <w:i/>
          <w:iCs/>
          <w:sz w:val="18"/>
          <w:szCs w:val="19"/>
        </w:rPr>
        <w:t>(202</w:t>
      </w:r>
      <w:r>
        <w:rPr>
          <w:i/>
          <w:iCs/>
          <w:sz w:val="18"/>
          <w:szCs w:val="19"/>
        </w:rPr>
        <w:t>2</w:t>
      </w:r>
      <w:r w:rsidRPr="00403067">
        <w:rPr>
          <w:i/>
          <w:iCs/>
          <w:sz w:val="18"/>
          <w:szCs w:val="19"/>
        </w:rPr>
        <w:t>:000)</w:t>
      </w:r>
      <w:r w:rsidRPr="00403067">
        <w:rPr>
          <w:sz w:val="18"/>
          <w:szCs w:val="19"/>
        </w:rPr>
        <w:t xml:space="preserve"> om elektronisk kommunikation, ska sända en skriftlig un</w:t>
      </w:r>
      <w:r w:rsidRPr="00403067">
        <w:rPr>
          <w:sz w:val="18"/>
          <w:szCs w:val="19"/>
        </w:rPr>
        <w:softHyphen/>
        <w:t>derrättelse om detta till den som uppgifterna gäller tidigast efter en månad och senast tre månader från det att informationen lämnades ut. Kostnaden för under</w:t>
      </w:r>
      <w:r w:rsidRPr="00403067">
        <w:rPr>
          <w:sz w:val="18"/>
          <w:szCs w:val="19"/>
        </w:rPr>
        <w:softHyphen/>
        <w:t>rättelsen ersätts enligt 4 §.</w:t>
      </w:r>
    </w:p>
    <w:p w14:paraId="1AF70B5B" w14:textId="77777777" w:rsidR="00D85371" w:rsidRPr="00403067" w:rsidRDefault="00D85371" w:rsidP="00D85371">
      <w:pPr>
        <w:pStyle w:val="Brdtext"/>
      </w:pPr>
    </w:p>
    <w:p w14:paraId="127B553D" w14:textId="77777777" w:rsidR="00D85371" w:rsidRPr="00403067" w:rsidRDefault="00D85371" w:rsidP="00D85371">
      <w:pPr>
        <w:pStyle w:val="Brdtext"/>
      </w:pPr>
      <w:r w:rsidRPr="00403067">
        <w:t xml:space="preserve">Paragrafen ändras </w:t>
      </w:r>
      <w:r>
        <w:t>på motsvarande sätt som 53 f § lagen (1960:729) om upphovsrätt till litterära och konstnärliga verk, se författningskommenta</w:t>
      </w:r>
      <w:r>
        <w:softHyphen/>
        <w:t>ren till den paragrafen (avsnitt 29.4)</w:t>
      </w:r>
      <w:r w:rsidRPr="00403067">
        <w:t>. Övervägandena finns i av</w:t>
      </w:r>
      <w:r>
        <w:softHyphen/>
      </w:r>
      <w:r w:rsidRPr="00403067">
        <w:t>snitt</w:t>
      </w:r>
      <w:r>
        <w:t> </w:t>
      </w:r>
      <w:r w:rsidRPr="00403067">
        <w:t>26.</w:t>
      </w:r>
    </w:p>
    <w:p w14:paraId="2081C676" w14:textId="77777777" w:rsidR="00D85371" w:rsidRPr="00403067" w:rsidRDefault="00D85371" w:rsidP="00D85371">
      <w:pPr>
        <w:pStyle w:val="Rubrik2"/>
      </w:pPr>
      <w:bookmarkStart w:id="2240" w:name="_Toc73006094"/>
      <w:bookmarkStart w:id="2241" w:name="_Toc86738856"/>
      <w:bookmarkStart w:id="2242" w:name="_Toc94597619"/>
      <w:bookmarkStart w:id="2243" w:name="_Toc96533462"/>
      <w:r w:rsidRPr="00403067">
        <w:t>Förslaget till lag om ändring i lagen (2020:62) om hemlig dataavläsning</w:t>
      </w:r>
      <w:bookmarkEnd w:id="2240"/>
      <w:bookmarkEnd w:id="2241"/>
      <w:bookmarkEnd w:id="2242"/>
      <w:bookmarkEnd w:id="2243"/>
    </w:p>
    <w:p w14:paraId="2DA76F07" w14:textId="77777777" w:rsidR="00D85371" w:rsidRPr="00403067" w:rsidRDefault="00D85371" w:rsidP="00D85371">
      <w:pPr>
        <w:pStyle w:val="Rubrik4utannumrering"/>
        <w:spacing w:before="0"/>
      </w:pPr>
      <w:r w:rsidRPr="00403067">
        <w:t>Genomförande av hemlig dataavläsning</w:t>
      </w:r>
    </w:p>
    <w:p w14:paraId="0B5B2CAF" w14:textId="77777777" w:rsidR="00D85371" w:rsidRPr="00403067" w:rsidRDefault="00D85371" w:rsidP="00D85371">
      <w:pPr>
        <w:pStyle w:val="Rubrik5utannumrering"/>
        <w:spacing w:before="0"/>
      </w:pPr>
      <w:r w:rsidRPr="00403067">
        <w:t>Skyldighet att medverka</w:t>
      </w:r>
    </w:p>
    <w:p w14:paraId="43CDFC32" w14:textId="77777777" w:rsidR="00D85371" w:rsidRPr="00403067" w:rsidRDefault="00D85371" w:rsidP="00D85371">
      <w:pPr>
        <w:pStyle w:val="Brdtextmedindrag"/>
        <w:ind w:firstLine="0"/>
        <w:rPr>
          <w:sz w:val="18"/>
          <w:szCs w:val="18"/>
        </w:rPr>
      </w:pPr>
      <w:r w:rsidRPr="00403067">
        <w:rPr>
          <w:b/>
          <w:sz w:val="18"/>
          <w:szCs w:val="18"/>
        </w:rPr>
        <w:t>24 §</w:t>
      </w:r>
      <w:r w:rsidRPr="00403067">
        <w:rPr>
          <w:sz w:val="18"/>
          <w:szCs w:val="18"/>
        </w:rPr>
        <w:t xml:space="preserve">    Den som </w:t>
      </w:r>
      <w:r w:rsidRPr="00403067" w:rsidDel="007111E2">
        <w:rPr>
          <w:sz w:val="18"/>
          <w:szCs w:val="18"/>
        </w:rPr>
        <w:t xml:space="preserve">bedriver verksamhet som </w:t>
      </w:r>
      <w:r>
        <w:rPr>
          <w:i/>
          <w:iCs/>
          <w:sz w:val="18"/>
          <w:szCs w:val="18"/>
        </w:rPr>
        <w:t>ska anmälas</w:t>
      </w:r>
      <w:r w:rsidRPr="00403067">
        <w:rPr>
          <w:sz w:val="18"/>
          <w:szCs w:val="18"/>
        </w:rPr>
        <w:t xml:space="preserve"> enligt 2 kap. 1 § lagen </w:t>
      </w:r>
      <w:r w:rsidRPr="00403067">
        <w:rPr>
          <w:i/>
          <w:sz w:val="18"/>
          <w:szCs w:val="18"/>
        </w:rPr>
        <w:t>(202</w:t>
      </w:r>
      <w:r>
        <w:rPr>
          <w:i/>
          <w:sz w:val="18"/>
          <w:szCs w:val="18"/>
        </w:rPr>
        <w:t>2</w:t>
      </w:r>
      <w:r w:rsidRPr="00403067">
        <w:rPr>
          <w:i/>
          <w:sz w:val="18"/>
          <w:szCs w:val="18"/>
        </w:rPr>
        <w:t>:000)</w:t>
      </w:r>
      <w:r w:rsidRPr="00403067">
        <w:rPr>
          <w:sz w:val="18"/>
          <w:szCs w:val="18"/>
        </w:rPr>
        <w:t xml:space="preserve"> om elektronisk kommunikation </w:t>
      </w:r>
      <w:r>
        <w:rPr>
          <w:sz w:val="18"/>
          <w:szCs w:val="18"/>
        </w:rPr>
        <w:t xml:space="preserve">är </w:t>
      </w:r>
      <w:r w:rsidRPr="00403067">
        <w:rPr>
          <w:sz w:val="18"/>
          <w:szCs w:val="18"/>
        </w:rPr>
        <w:t>på begäran av den verkställ</w:t>
      </w:r>
      <w:r w:rsidRPr="00403067">
        <w:rPr>
          <w:sz w:val="18"/>
          <w:szCs w:val="18"/>
        </w:rPr>
        <w:softHyphen/>
        <w:t xml:space="preserve">ande myndigheten </w:t>
      </w:r>
      <w:r>
        <w:rPr>
          <w:sz w:val="18"/>
          <w:szCs w:val="18"/>
        </w:rPr>
        <w:t xml:space="preserve">skyldig att </w:t>
      </w:r>
      <w:r w:rsidRPr="00403067">
        <w:rPr>
          <w:sz w:val="18"/>
          <w:szCs w:val="18"/>
        </w:rPr>
        <w:t>medverka i samband med verkställighet av hemlig data</w:t>
      </w:r>
      <w:r w:rsidRPr="00403067">
        <w:rPr>
          <w:sz w:val="18"/>
          <w:szCs w:val="18"/>
        </w:rPr>
        <w:softHyphen/>
        <w:t>avläs</w:t>
      </w:r>
      <w:r w:rsidRPr="00403067">
        <w:rPr>
          <w:sz w:val="18"/>
          <w:szCs w:val="18"/>
        </w:rPr>
        <w:softHyphen/>
        <w:t>ning.</w:t>
      </w:r>
    </w:p>
    <w:p w14:paraId="5050D85A" w14:textId="77777777" w:rsidR="00D85371" w:rsidRDefault="00D85371" w:rsidP="00D85371">
      <w:pPr>
        <w:pStyle w:val="Brdtextmedindrag"/>
        <w:rPr>
          <w:sz w:val="18"/>
          <w:szCs w:val="18"/>
        </w:rPr>
      </w:pPr>
      <w:r w:rsidRPr="00403067">
        <w:rPr>
          <w:sz w:val="18"/>
          <w:szCs w:val="18"/>
        </w:rPr>
        <w:t>Den som medverkar enligt första stycket har rätt till ersättning för kostnader som uppstår vid sådan medverkan. Ersättningen ska betalas av den verkställande myn</w:t>
      </w:r>
      <w:r w:rsidRPr="00403067">
        <w:rPr>
          <w:sz w:val="18"/>
          <w:szCs w:val="18"/>
        </w:rPr>
        <w:softHyphen/>
        <w:t>dig</w:t>
      </w:r>
      <w:r w:rsidRPr="00403067">
        <w:rPr>
          <w:sz w:val="18"/>
          <w:szCs w:val="18"/>
        </w:rPr>
        <w:softHyphen/>
        <w:t>heten.</w:t>
      </w:r>
    </w:p>
    <w:p w14:paraId="4888D01C" w14:textId="77777777" w:rsidR="00D85371" w:rsidRPr="00EB0813" w:rsidRDefault="00D85371" w:rsidP="00D85371">
      <w:pPr>
        <w:pStyle w:val="Brdtextmedindrag"/>
        <w:ind w:firstLine="0"/>
      </w:pPr>
    </w:p>
    <w:p w14:paraId="43A48CBA" w14:textId="77777777" w:rsidR="00D85371" w:rsidRPr="00403067" w:rsidRDefault="00D85371" w:rsidP="00D85371">
      <w:pPr>
        <w:pStyle w:val="Brdtext"/>
        <w:rPr>
          <w:sz w:val="18"/>
          <w:szCs w:val="18"/>
        </w:rPr>
      </w:pPr>
      <w:r w:rsidRPr="00403067">
        <w:t>Paragrafe</w:t>
      </w:r>
      <w:r>
        <w:t>n</w:t>
      </w:r>
      <w:r w:rsidRPr="00403067">
        <w:t xml:space="preserve"> ändras till följd av den nya lagen om elektronisk kommuni</w:t>
      </w:r>
      <w:r w:rsidRPr="00403067">
        <w:softHyphen/>
        <w:t>kation. Detta innebär inte någon ändring i sak. Övervägandena finns i av</w:t>
      </w:r>
      <w:r w:rsidRPr="00403067">
        <w:softHyphen/>
        <w:t>snitt 26.</w:t>
      </w:r>
    </w:p>
    <w:p w14:paraId="1AB78B26" w14:textId="77777777" w:rsidR="00D85371" w:rsidRPr="00403067" w:rsidRDefault="00D85371" w:rsidP="00D85371">
      <w:pPr>
        <w:pStyle w:val="Rubrik4utannumrering"/>
      </w:pPr>
      <w:r w:rsidRPr="00403067">
        <w:t>Tystnadsplikt</w:t>
      </w:r>
    </w:p>
    <w:p w14:paraId="0E61E08A" w14:textId="77777777" w:rsidR="00D85371" w:rsidRPr="00403067" w:rsidRDefault="00D85371" w:rsidP="00D85371">
      <w:pPr>
        <w:pStyle w:val="Brdtextmedindrag"/>
        <w:ind w:firstLine="0"/>
        <w:rPr>
          <w:sz w:val="18"/>
          <w:szCs w:val="18"/>
        </w:rPr>
      </w:pPr>
      <w:r w:rsidRPr="00403067">
        <w:rPr>
          <w:b/>
          <w:sz w:val="18"/>
          <w:szCs w:val="18"/>
        </w:rPr>
        <w:t>32 §</w:t>
      </w:r>
      <w:r w:rsidRPr="00403067">
        <w:rPr>
          <w:sz w:val="18"/>
          <w:szCs w:val="18"/>
        </w:rPr>
        <w:t xml:space="preserve">    Den som i samband med verksamhet som </w:t>
      </w:r>
      <w:r w:rsidRPr="00A00C15">
        <w:rPr>
          <w:i/>
          <w:sz w:val="18"/>
          <w:szCs w:val="18"/>
        </w:rPr>
        <w:t>ska anmälas</w:t>
      </w:r>
      <w:r>
        <w:rPr>
          <w:sz w:val="18"/>
          <w:szCs w:val="18"/>
        </w:rPr>
        <w:t xml:space="preserve"> </w:t>
      </w:r>
      <w:r w:rsidRPr="00403067">
        <w:rPr>
          <w:sz w:val="18"/>
          <w:szCs w:val="18"/>
        </w:rPr>
        <w:t xml:space="preserve">enligt 2 kap. 1 § lagen </w:t>
      </w:r>
      <w:r w:rsidRPr="00403067">
        <w:rPr>
          <w:i/>
          <w:sz w:val="18"/>
          <w:szCs w:val="18"/>
        </w:rPr>
        <w:t>(202</w:t>
      </w:r>
      <w:r>
        <w:rPr>
          <w:i/>
          <w:sz w:val="18"/>
          <w:szCs w:val="18"/>
        </w:rPr>
        <w:t>2</w:t>
      </w:r>
      <w:r w:rsidRPr="00403067">
        <w:rPr>
          <w:i/>
          <w:sz w:val="18"/>
          <w:szCs w:val="18"/>
        </w:rPr>
        <w:t>:000)</w:t>
      </w:r>
      <w:r w:rsidRPr="00403067">
        <w:rPr>
          <w:sz w:val="18"/>
          <w:szCs w:val="18"/>
        </w:rPr>
        <w:t xml:space="preserve"> om elektronisk kommunikation har fått del av eller tillgång till en uppgift som hänför sig till användning av hemlig dataavläsning, får inte obehörigen föra vidare eller utnyttja det han eller hon fått del av eller tillgång till.</w:t>
      </w:r>
    </w:p>
    <w:p w14:paraId="5BEFB64B" w14:textId="77777777" w:rsidR="00D85371" w:rsidRPr="00403067" w:rsidRDefault="00D85371" w:rsidP="00D85371">
      <w:pPr>
        <w:pStyle w:val="Brdtextmedindrag"/>
        <w:ind w:firstLine="0"/>
      </w:pPr>
    </w:p>
    <w:p w14:paraId="23CB314D" w14:textId="163142E0" w:rsidR="00DB62B9" w:rsidRPr="00152749" w:rsidRDefault="00D85371" w:rsidP="00D24697">
      <w:pPr>
        <w:pStyle w:val="Brdtext"/>
        <w:sectPr w:rsidR="00DB62B9" w:rsidRPr="00152749" w:rsidSect="00155500">
          <w:headerReference w:type="even" r:id="rId177"/>
          <w:headerReference w:type="default" r:id="rId178"/>
          <w:footerReference w:type="even" r:id="rId179"/>
          <w:footerReference w:type="default" r:id="rId180"/>
          <w:footerReference w:type="first" r:id="rId181"/>
          <w:type w:val="continuous"/>
          <w:pgSz w:w="9356" w:h="13721" w:code="9"/>
          <w:pgMar w:top="794" w:right="2438" w:bottom="1191" w:left="1021" w:header="0" w:footer="709" w:gutter="0"/>
          <w:cols w:space="708"/>
          <w:docGrid w:linePitch="360"/>
        </w:sectPr>
      </w:pPr>
      <w:r w:rsidRPr="00403067">
        <w:t>Paragrafe</w:t>
      </w:r>
      <w:r>
        <w:t>n</w:t>
      </w:r>
      <w:r w:rsidRPr="00403067">
        <w:t xml:space="preserve"> ändras till följd av den nya lagen om elektronisk kommuni</w:t>
      </w:r>
      <w:r w:rsidRPr="00403067">
        <w:softHyphen/>
        <w:t>kation. Detta innebär inte någon ändring i sak. Övervägandena finns i av</w:t>
      </w:r>
      <w:r w:rsidRPr="00403067">
        <w:softHyphen/>
        <w:t>snitt 26.</w:t>
      </w:r>
    </w:p>
    <w:p w14:paraId="60F02AF3" w14:textId="77777777" w:rsidR="00D85371" w:rsidRDefault="00D85371" w:rsidP="00D85371">
      <w:pPr>
        <w:pStyle w:val="Bilagarubrik"/>
      </w:pPr>
      <w:bookmarkStart w:id="2244" w:name="_Toc96533463"/>
      <w:r>
        <w:lastRenderedPageBreak/>
        <w:t>Europaparlamentets och rådets direktiv (EU) 2018/1972 om inrättande av en europeisk kodex för elektronisk kommunikation</w:t>
      </w:r>
      <w:bookmarkEnd w:id="2244"/>
    </w:p>
    <w:p w14:paraId="78AC9027" w14:textId="64A0F0F2" w:rsidR="00D85371" w:rsidRPr="00B937F4" w:rsidRDefault="00D85371" w:rsidP="00D85371">
      <w:pPr>
        <w:pStyle w:val="Brdtext"/>
      </w:pPr>
    </w:p>
    <w:p w14:paraId="2E848A58" w14:textId="70F046E0" w:rsidR="00334811" w:rsidRDefault="00334811" w:rsidP="00152749">
      <w:pPr>
        <w:pStyle w:val="Brdtextmedindrag"/>
      </w:pPr>
    </w:p>
    <w:p w14:paraId="4CDC0486" w14:textId="77777777" w:rsidR="00334811" w:rsidRDefault="00334811">
      <w:pPr>
        <w:spacing w:line="2" w:lineRule="auto"/>
        <w:rPr>
          <w:rFonts w:ascii="Times New Roman" w:hAnsi="Times New Roman"/>
          <w:sz w:val="20"/>
        </w:rPr>
      </w:pPr>
      <w:r>
        <w:br w:type="page"/>
      </w:r>
    </w:p>
    <w:p w14:paraId="39085915" w14:textId="77777777" w:rsidR="00334811" w:rsidRDefault="00334811">
      <w:pPr>
        <w:spacing w:line="2" w:lineRule="auto"/>
        <w:rPr>
          <w:rFonts w:ascii="Times New Roman" w:hAnsi="Times New Roman"/>
          <w:sz w:val="20"/>
        </w:rPr>
      </w:pPr>
      <w:r>
        <w:lastRenderedPageBreak/>
        <w:br w:type="page"/>
      </w:r>
    </w:p>
    <w:p w14:paraId="289B0ACD" w14:textId="77777777" w:rsidR="00334811" w:rsidRDefault="00334811">
      <w:pPr>
        <w:spacing w:line="2" w:lineRule="auto"/>
        <w:rPr>
          <w:rFonts w:ascii="Times New Roman" w:hAnsi="Times New Roman"/>
          <w:sz w:val="20"/>
        </w:rPr>
      </w:pPr>
      <w:r>
        <w:lastRenderedPageBreak/>
        <w:br w:type="page"/>
      </w:r>
    </w:p>
    <w:p w14:paraId="3D824C15" w14:textId="77777777" w:rsidR="00334811" w:rsidRDefault="00334811">
      <w:pPr>
        <w:spacing w:line="2" w:lineRule="auto"/>
        <w:rPr>
          <w:rFonts w:ascii="Times New Roman" w:hAnsi="Times New Roman"/>
          <w:sz w:val="20"/>
        </w:rPr>
      </w:pPr>
      <w:r>
        <w:lastRenderedPageBreak/>
        <w:br w:type="page"/>
      </w:r>
    </w:p>
    <w:p w14:paraId="0171596D" w14:textId="77777777" w:rsidR="00334811" w:rsidRDefault="00334811">
      <w:pPr>
        <w:spacing w:line="2" w:lineRule="auto"/>
        <w:rPr>
          <w:rFonts w:ascii="Times New Roman" w:hAnsi="Times New Roman"/>
          <w:sz w:val="20"/>
        </w:rPr>
      </w:pPr>
      <w:r>
        <w:lastRenderedPageBreak/>
        <w:br w:type="page"/>
      </w:r>
    </w:p>
    <w:p w14:paraId="797DE967" w14:textId="77777777" w:rsidR="00334811" w:rsidRDefault="00334811">
      <w:pPr>
        <w:spacing w:line="2" w:lineRule="auto"/>
        <w:rPr>
          <w:rFonts w:ascii="Times New Roman" w:hAnsi="Times New Roman"/>
          <w:sz w:val="20"/>
        </w:rPr>
      </w:pPr>
      <w:r>
        <w:lastRenderedPageBreak/>
        <w:br w:type="page"/>
      </w:r>
    </w:p>
    <w:p w14:paraId="5C556F33" w14:textId="77777777" w:rsidR="00334811" w:rsidRDefault="00334811">
      <w:pPr>
        <w:spacing w:line="2" w:lineRule="auto"/>
        <w:rPr>
          <w:rFonts w:ascii="Times New Roman" w:hAnsi="Times New Roman"/>
          <w:sz w:val="20"/>
        </w:rPr>
      </w:pPr>
      <w:r>
        <w:lastRenderedPageBreak/>
        <w:br w:type="page"/>
      </w:r>
    </w:p>
    <w:p w14:paraId="5EB25B8B" w14:textId="77777777" w:rsidR="00334811" w:rsidRDefault="00334811">
      <w:pPr>
        <w:spacing w:line="2" w:lineRule="auto"/>
        <w:rPr>
          <w:rFonts w:ascii="Times New Roman" w:hAnsi="Times New Roman"/>
          <w:sz w:val="20"/>
        </w:rPr>
      </w:pPr>
      <w:r>
        <w:lastRenderedPageBreak/>
        <w:br w:type="page"/>
      </w:r>
    </w:p>
    <w:p w14:paraId="65AF77E4" w14:textId="77777777" w:rsidR="00334811" w:rsidRDefault="00334811">
      <w:pPr>
        <w:spacing w:line="2" w:lineRule="auto"/>
        <w:rPr>
          <w:rFonts w:ascii="Times New Roman" w:hAnsi="Times New Roman"/>
          <w:sz w:val="20"/>
        </w:rPr>
      </w:pPr>
      <w:r>
        <w:lastRenderedPageBreak/>
        <w:br w:type="page"/>
      </w:r>
    </w:p>
    <w:p w14:paraId="22C839E5" w14:textId="77777777" w:rsidR="00334811" w:rsidRDefault="00334811">
      <w:pPr>
        <w:spacing w:line="2" w:lineRule="auto"/>
        <w:rPr>
          <w:rFonts w:ascii="Times New Roman" w:hAnsi="Times New Roman"/>
          <w:sz w:val="20"/>
        </w:rPr>
      </w:pPr>
      <w:r>
        <w:lastRenderedPageBreak/>
        <w:br w:type="page"/>
      </w:r>
    </w:p>
    <w:p w14:paraId="21D13C1E" w14:textId="77777777" w:rsidR="00334811" w:rsidRDefault="00334811">
      <w:pPr>
        <w:spacing w:line="2" w:lineRule="auto"/>
        <w:rPr>
          <w:rFonts w:ascii="Times New Roman" w:hAnsi="Times New Roman"/>
          <w:sz w:val="20"/>
        </w:rPr>
      </w:pPr>
      <w:r>
        <w:lastRenderedPageBreak/>
        <w:br w:type="page"/>
      </w:r>
    </w:p>
    <w:p w14:paraId="4B73D6DA" w14:textId="77777777" w:rsidR="00334811" w:rsidRDefault="00334811">
      <w:pPr>
        <w:spacing w:line="2" w:lineRule="auto"/>
        <w:rPr>
          <w:rFonts w:ascii="Times New Roman" w:hAnsi="Times New Roman"/>
          <w:sz w:val="20"/>
        </w:rPr>
      </w:pPr>
      <w:r>
        <w:lastRenderedPageBreak/>
        <w:br w:type="page"/>
      </w:r>
    </w:p>
    <w:p w14:paraId="2B406B2E" w14:textId="77777777" w:rsidR="00334811" w:rsidRDefault="00334811">
      <w:pPr>
        <w:spacing w:line="2" w:lineRule="auto"/>
        <w:rPr>
          <w:rFonts w:ascii="Times New Roman" w:hAnsi="Times New Roman"/>
          <w:sz w:val="20"/>
        </w:rPr>
      </w:pPr>
      <w:r>
        <w:lastRenderedPageBreak/>
        <w:br w:type="page"/>
      </w:r>
    </w:p>
    <w:p w14:paraId="398DB677" w14:textId="77777777" w:rsidR="00334811" w:rsidRDefault="00334811">
      <w:pPr>
        <w:spacing w:line="2" w:lineRule="auto"/>
        <w:rPr>
          <w:rFonts w:ascii="Times New Roman" w:hAnsi="Times New Roman"/>
          <w:sz w:val="20"/>
        </w:rPr>
      </w:pPr>
      <w:r>
        <w:lastRenderedPageBreak/>
        <w:br w:type="page"/>
      </w:r>
    </w:p>
    <w:p w14:paraId="19CE9FDF" w14:textId="77777777" w:rsidR="00334811" w:rsidRDefault="00334811">
      <w:pPr>
        <w:spacing w:line="2" w:lineRule="auto"/>
        <w:rPr>
          <w:rFonts w:ascii="Times New Roman" w:hAnsi="Times New Roman"/>
          <w:sz w:val="20"/>
        </w:rPr>
      </w:pPr>
      <w:r>
        <w:lastRenderedPageBreak/>
        <w:br w:type="page"/>
      </w:r>
    </w:p>
    <w:p w14:paraId="476A569C" w14:textId="77777777" w:rsidR="00334811" w:rsidRDefault="00334811">
      <w:pPr>
        <w:spacing w:line="2" w:lineRule="auto"/>
        <w:rPr>
          <w:rFonts w:ascii="Times New Roman" w:hAnsi="Times New Roman"/>
          <w:sz w:val="20"/>
        </w:rPr>
      </w:pPr>
      <w:r>
        <w:lastRenderedPageBreak/>
        <w:br w:type="page"/>
      </w:r>
    </w:p>
    <w:p w14:paraId="1739FBBF" w14:textId="77777777" w:rsidR="00334811" w:rsidRDefault="00334811">
      <w:pPr>
        <w:spacing w:line="2" w:lineRule="auto"/>
        <w:rPr>
          <w:rFonts w:ascii="Times New Roman" w:hAnsi="Times New Roman"/>
          <w:sz w:val="20"/>
        </w:rPr>
      </w:pPr>
      <w:r>
        <w:lastRenderedPageBreak/>
        <w:br w:type="page"/>
      </w:r>
    </w:p>
    <w:p w14:paraId="6BC1867D" w14:textId="77777777" w:rsidR="00334811" w:rsidRDefault="00334811">
      <w:pPr>
        <w:spacing w:line="2" w:lineRule="auto"/>
        <w:rPr>
          <w:rFonts w:ascii="Times New Roman" w:hAnsi="Times New Roman"/>
          <w:sz w:val="20"/>
        </w:rPr>
      </w:pPr>
      <w:r>
        <w:lastRenderedPageBreak/>
        <w:br w:type="page"/>
      </w:r>
    </w:p>
    <w:p w14:paraId="1E1A1722" w14:textId="77777777" w:rsidR="00334811" w:rsidRDefault="00334811">
      <w:pPr>
        <w:spacing w:line="2" w:lineRule="auto"/>
        <w:rPr>
          <w:rFonts w:ascii="Times New Roman" w:hAnsi="Times New Roman"/>
          <w:sz w:val="20"/>
        </w:rPr>
      </w:pPr>
      <w:r>
        <w:lastRenderedPageBreak/>
        <w:br w:type="page"/>
      </w:r>
    </w:p>
    <w:p w14:paraId="2489D5B0" w14:textId="77777777" w:rsidR="00334811" w:rsidRDefault="00334811">
      <w:pPr>
        <w:spacing w:line="2" w:lineRule="auto"/>
        <w:rPr>
          <w:rFonts w:ascii="Times New Roman" w:hAnsi="Times New Roman"/>
          <w:sz w:val="20"/>
        </w:rPr>
      </w:pPr>
      <w:r>
        <w:lastRenderedPageBreak/>
        <w:br w:type="page"/>
      </w:r>
    </w:p>
    <w:p w14:paraId="25A1F543" w14:textId="77777777" w:rsidR="00334811" w:rsidRDefault="00334811">
      <w:pPr>
        <w:spacing w:line="2" w:lineRule="auto"/>
        <w:rPr>
          <w:rFonts w:ascii="Times New Roman" w:hAnsi="Times New Roman"/>
          <w:sz w:val="20"/>
        </w:rPr>
      </w:pPr>
      <w:r>
        <w:lastRenderedPageBreak/>
        <w:br w:type="page"/>
      </w:r>
    </w:p>
    <w:p w14:paraId="412FE86B" w14:textId="77777777" w:rsidR="00334811" w:rsidRDefault="00334811">
      <w:pPr>
        <w:spacing w:line="2" w:lineRule="auto"/>
        <w:rPr>
          <w:rFonts w:ascii="Times New Roman" w:hAnsi="Times New Roman"/>
          <w:sz w:val="20"/>
        </w:rPr>
      </w:pPr>
      <w:r>
        <w:lastRenderedPageBreak/>
        <w:br w:type="page"/>
      </w:r>
    </w:p>
    <w:p w14:paraId="623723E0" w14:textId="77777777" w:rsidR="00334811" w:rsidRDefault="00334811">
      <w:pPr>
        <w:spacing w:line="2" w:lineRule="auto"/>
        <w:rPr>
          <w:rFonts w:ascii="Times New Roman" w:hAnsi="Times New Roman"/>
          <w:sz w:val="20"/>
        </w:rPr>
      </w:pPr>
      <w:r>
        <w:lastRenderedPageBreak/>
        <w:br w:type="page"/>
      </w:r>
    </w:p>
    <w:p w14:paraId="5011D157" w14:textId="77777777" w:rsidR="00334811" w:rsidRDefault="00334811">
      <w:pPr>
        <w:spacing w:line="2" w:lineRule="auto"/>
        <w:rPr>
          <w:rFonts w:ascii="Times New Roman" w:hAnsi="Times New Roman"/>
          <w:sz w:val="20"/>
        </w:rPr>
      </w:pPr>
      <w:r>
        <w:lastRenderedPageBreak/>
        <w:br w:type="page"/>
      </w:r>
    </w:p>
    <w:p w14:paraId="3E568489" w14:textId="77777777" w:rsidR="00334811" w:rsidRDefault="00334811">
      <w:pPr>
        <w:spacing w:line="2" w:lineRule="auto"/>
        <w:rPr>
          <w:rFonts w:ascii="Times New Roman" w:hAnsi="Times New Roman"/>
          <w:sz w:val="20"/>
        </w:rPr>
      </w:pPr>
      <w:r>
        <w:lastRenderedPageBreak/>
        <w:br w:type="page"/>
      </w:r>
    </w:p>
    <w:p w14:paraId="38F7C8BD" w14:textId="77777777" w:rsidR="00334811" w:rsidRDefault="00334811">
      <w:pPr>
        <w:spacing w:line="2" w:lineRule="auto"/>
        <w:rPr>
          <w:rFonts w:ascii="Times New Roman" w:hAnsi="Times New Roman"/>
          <w:sz w:val="20"/>
        </w:rPr>
      </w:pPr>
      <w:r>
        <w:lastRenderedPageBreak/>
        <w:br w:type="page"/>
      </w:r>
    </w:p>
    <w:p w14:paraId="77D97845" w14:textId="77777777" w:rsidR="00334811" w:rsidRDefault="00334811">
      <w:pPr>
        <w:spacing w:line="2" w:lineRule="auto"/>
        <w:rPr>
          <w:rFonts w:ascii="Times New Roman" w:hAnsi="Times New Roman"/>
          <w:sz w:val="20"/>
        </w:rPr>
      </w:pPr>
      <w:r>
        <w:lastRenderedPageBreak/>
        <w:br w:type="page"/>
      </w:r>
    </w:p>
    <w:p w14:paraId="196E34D5" w14:textId="77777777" w:rsidR="00334811" w:rsidRDefault="00334811">
      <w:pPr>
        <w:spacing w:line="2" w:lineRule="auto"/>
        <w:rPr>
          <w:rFonts w:ascii="Times New Roman" w:hAnsi="Times New Roman"/>
          <w:sz w:val="20"/>
        </w:rPr>
      </w:pPr>
      <w:r>
        <w:lastRenderedPageBreak/>
        <w:br w:type="page"/>
      </w:r>
    </w:p>
    <w:p w14:paraId="3BE404A9" w14:textId="77777777" w:rsidR="00334811" w:rsidRDefault="00334811">
      <w:pPr>
        <w:spacing w:line="2" w:lineRule="auto"/>
        <w:rPr>
          <w:rFonts w:ascii="Times New Roman" w:hAnsi="Times New Roman"/>
          <w:sz w:val="20"/>
        </w:rPr>
      </w:pPr>
      <w:r>
        <w:lastRenderedPageBreak/>
        <w:br w:type="page"/>
      </w:r>
    </w:p>
    <w:p w14:paraId="79306866" w14:textId="77777777" w:rsidR="00334811" w:rsidRDefault="00334811">
      <w:pPr>
        <w:spacing w:line="2" w:lineRule="auto"/>
        <w:rPr>
          <w:rFonts w:ascii="Times New Roman" w:hAnsi="Times New Roman"/>
          <w:sz w:val="20"/>
        </w:rPr>
      </w:pPr>
      <w:r>
        <w:lastRenderedPageBreak/>
        <w:br w:type="page"/>
      </w:r>
    </w:p>
    <w:p w14:paraId="2416960D" w14:textId="77777777" w:rsidR="00334811" w:rsidRDefault="00334811">
      <w:pPr>
        <w:spacing w:line="2" w:lineRule="auto"/>
        <w:rPr>
          <w:rFonts w:ascii="Times New Roman" w:hAnsi="Times New Roman"/>
          <w:sz w:val="20"/>
        </w:rPr>
      </w:pPr>
      <w:r>
        <w:lastRenderedPageBreak/>
        <w:br w:type="page"/>
      </w:r>
    </w:p>
    <w:p w14:paraId="0C363FA8" w14:textId="77777777" w:rsidR="00334811" w:rsidRDefault="00334811">
      <w:pPr>
        <w:spacing w:line="2" w:lineRule="auto"/>
        <w:rPr>
          <w:rFonts w:ascii="Times New Roman" w:hAnsi="Times New Roman"/>
          <w:sz w:val="20"/>
        </w:rPr>
      </w:pPr>
      <w:r>
        <w:lastRenderedPageBreak/>
        <w:br w:type="page"/>
      </w:r>
    </w:p>
    <w:p w14:paraId="3934DB4F" w14:textId="77777777" w:rsidR="00334811" w:rsidRDefault="00334811">
      <w:pPr>
        <w:spacing w:line="2" w:lineRule="auto"/>
        <w:rPr>
          <w:rFonts w:ascii="Times New Roman" w:hAnsi="Times New Roman"/>
          <w:sz w:val="20"/>
        </w:rPr>
      </w:pPr>
      <w:r>
        <w:lastRenderedPageBreak/>
        <w:br w:type="page"/>
      </w:r>
    </w:p>
    <w:p w14:paraId="6F23E870" w14:textId="77777777" w:rsidR="00334811" w:rsidRDefault="00334811">
      <w:pPr>
        <w:spacing w:line="2" w:lineRule="auto"/>
        <w:rPr>
          <w:rFonts w:ascii="Times New Roman" w:hAnsi="Times New Roman"/>
          <w:sz w:val="20"/>
        </w:rPr>
      </w:pPr>
      <w:r>
        <w:lastRenderedPageBreak/>
        <w:br w:type="page"/>
      </w:r>
    </w:p>
    <w:p w14:paraId="39D71E71" w14:textId="77777777" w:rsidR="00334811" w:rsidRDefault="00334811">
      <w:pPr>
        <w:spacing w:line="2" w:lineRule="auto"/>
        <w:rPr>
          <w:rFonts w:ascii="Times New Roman" w:hAnsi="Times New Roman"/>
          <w:sz w:val="20"/>
        </w:rPr>
      </w:pPr>
      <w:r>
        <w:lastRenderedPageBreak/>
        <w:br w:type="page"/>
      </w:r>
    </w:p>
    <w:p w14:paraId="7C10E5C4" w14:textId="77777777" w:rsidR="00334811" w:rsidRDefault="00334811">
      <w:pPr>
        <w:spacing w:line="2" w:lineRule="auto"/>
        <w:rPr>
          <w:rFonts w:ascii="Times New Roman" w:hAnsi="Times New Roman"/>
          <w:sz w:val="20"/>
        </w:rPr>
      </w:pPr>
      <w:r>
        <w:lastRenderedPageBreak/>
        <w:br w:type="page"/>
      </w:r>
    </w:p>
    <w:p w14:paraId="00E717D8" w14:textId="77777777" w:rsidR="00334811" w:rsidRDefault="00334811">
      <w:pPr>
        <w:spacing w:line="2" w:lineRule="auto"/>
        <w:rPr>
          <w:rFonts w:ascii="Times New Roman" w:hAnsi="Times New Roman"/>
          <w:sz w:val="20"/>
        </w:rPr>
      </w:pPr>
      <w:r>
        <w:lastRenderedPageBreak/>
        <w:br w:type="page"/>
      </w:r>
    </w:p>
    <w:p w14:paraId="274B5D07" w14:textId="77777777" w:rsidR="00334811" w:rsidRDefault="00334811">
      <w:pPr>
        <w:spacing w:line="2" w:lineRule="auto"/>
        <w:rPr>
          <w:rFonts w:ascii="Times New Roman" w:hAnsi="Times New Roman"/>
          <w:sz w:val="20"/>
        </w:rPr>
      </w:pPr>
      <w:r>
        <w:lastRenderedPageBreak/>
        <w:br w:type="page"/>
      </w:r>
    </w:p>
    <w:p w14:paraId="5B9208C7" w14:textId="77777777" w:rsidR="00334811" w:rsidRDefault="00334811">
      <w:pPr>
        <w:spacing w:line="2" w:lineRule="auto"/>
        <w:rPr>
          <w:rFonts w:ascii="Times New Roman" w:hAnsi="Times New Roman"/>
          <w:sz w:val="20"/>
        </w:rPr>
      </w:pPr>
      <w:r>
        <w:lastRenderedPageBreak/>
        <w:br w:type="page"/>
      </w:r>
    </w:p>
    <w:p w14:paraId="00200632" w14:textId="77777777" w:rsidR="00334811" w:rsidRDefault="00334811">
      <w:pPr>
        <w:spacing w:line="2" w:lineRule="auto"/>
        <w:rPr>
          <w:rFonts w:ascii="Times New Roman" w:hAnsi="Times New Roman"/>
          <w:sz w:val="20"/>
        </w:rPr>
      </w:pPr>
      <w:r>
        <w:lastRenderedPageBreak/>
        <w:br w:type="page"/>
      </w:r>
    </w:p>
    <w:p w14:paraId="27C42EB8" w14:textId="77777777" w:rsidR="00334811" w:rsidRDefault="00334811">
      <w:pPr>
        <w:spacing w:line="2" w:lineRule="auto"/>
        <w:rPr>
          <w:rFonts w:ascii="Times New Roman" w:hAnsi="Times New Roman"/>
          <w:sz w:val="20"/>
        </w:rPr>
      </w:pPr>
      <w:r>
        <w:lastRenderedPageBreak/>
        <w:br w:type="page"/>
      </w:r>
    </w:p>
    <w:p w14:paraId="585576D5" w14:textId="77777777" w:rsidR="00334811" w:rsidRDefault="00334811">
      <w:pPr>
        <w:spacing w:line="2" w:lineRule="auto"/>
        <w:rPr>
          <w:rFonts w:ascii="Times New Roman" w:hAnsi="Times New Roman"/>
          <w:sz w:val="20"/>
        </w:rPr>
      </w:pPr>
      <w:r>
        <w:lastRenderedPageBreak/>
        <w:br w:type="page"/>
      </w:r>
    </w:p>
    <w:p w14:paraId="203E0572" w14:textId="77777777" w:rsidR="00334811" w:rsidRDefault="00334811">
      <w:pPr>
        <w:spacing w:line="2" w:lineRule="auto"/>
        <w:rPr>
          <w:rFonts w:ascii="Times New Roman" w:hAnsi="Times New Roman"/>
          <w:sz w:val="20"/>
        </w:rPr>
      </w:pPr>
      <w:r>
        <w:lastRenderedPageBreak/>
        <w:br w:type="page"/>
      </w:r>
    </w:p>
    <w:p w14:paraId="36C009BE" w14:textId="77777777" w:rsidR="00334811" w:rsidRDefault="00334811">
      <w:pPr>
        <w:spacing w:line="2" w:lineRule="auto"/>
        <w:rPr>
          <w:rFonts w:ascii="Times New Roman" w:hAnsi="Times New Roman"/>
          <w:sz w:val="20"/>
        </w:rPr>
      </w:pPr>
      <w:r>
        <w:lastRenderedPageBreak/>
        <w:br w:type="page"/>
      </w:r>
    </w:p>
    <w:p w14:paraId="13282939" w14:textId="77777777" w:rsidR="00334811" w:rsidRDefault="00334811">
      <w:pPr>
        <w:spacing w:line="2" w:lineRule="auto"/>
        <w:rPr>
          <w:rFonts w:ascii="Times New Roman" w:hAnsi="Times New Roman"/>
          <w:sz w:val="20"/>
        </w:rPr>
      </w:pPr>
      <w:r>
        <w:lastRenderedPageBreak/>
        <w:br w:type="page"/>
      </w:r>
    </w:p>
    <w:p w14:paraId="618499D6" w14:textId="77777777" w:rsidR="00334811" w:rsidRDefault="00334811">
      <w:pPr>
        <w:spacing w:line="2" w:lineRule="auto"/>
        <w:rPr>
          <w:rFonts w:ascii="Times New Roman" w:hAnsi="Times New Roman"/>
          <w:sz w:val="20"/>
        </w:rPr>
      </w:pPr>
      <w:r>
        <w:lastRenderedPageBreak/>
        <w:br w:type="page"/>
      </w:r>
    </w:p>
    <w:p w14:paraId="4383810C" w14:textId="77777777" w:rsidR="00334811" w:rsidRDefault="00334811">
      <w:pPr>
        <w:spacing w:line="2" w:lineRule="auto"/>
        <w:rPr>
          <w:rFonts w:ascii="Times New Roman" w:hAnsi="Times New Roman"/>
          <w:sz w:val="20"/>
        </w:rPr>
      </w:pPr>
      <w:r>
        <w:lastRenderedPageBreak/>
        <w:br w:type="page"/>
      </w:r>
    </w:p>
    <w:p w14:paraId="75FAB101" w14:textId="77777777" w:rsidR="00334811" w:rsidRDefault="00334811">
      <w:pPr>
        <w:spacing w:line="2" w:lineRule="auto"/>
        <w:rPr>
          <w:rFonts w:ascii="Times New Roman" w:hAnsi="Times New Roman"/>
          <w:sz w:val="20"/>
        </w:rPr>
      </w:pPr>
      <w:r>
        <w:lastRenderedPageBreak/>
        <w:br w:type="page"/>
      </w:r>
    </w:p>
    <w:p w14:paraId="2596EFE0" w14:textId="77777777" w:rsidR="00334811" w:rsidRDefault="00334811">
      <w:pPr>
        <w:spacing w:line="2" w:lineRule="auto"/>
        <w:rPr>
          <w:rFonts w:ascii="Times New Roman" w:hAnsi="Times New Roman"/>
          <w:sz w:val="20"/>
        </w:rPr>
      </w:pPr>
      <w:r>
        <w:lastRenderedPageBreak/>
        <w:br w:type="page"/>
      </w:r>
    </w:p>
    <w:p w14:paraId="20A642B7" w14:textId="77777777" w:rsidR="00334811" w:rsidRDefault="00334811">
      <w:pPr>
        <w:spacing w:line="2" w:lineRule="auto"/>
        <w:rPr>
          <w:rFonts w:ascii="Times New Roman" w:hAnsi="Times New Roman"/>
          <w:sz w:val="20"/>
        </w:rPr>
      </w:pPr>
      <w:r>
        <w:lastRenderedPageBreak/>
        <w:br w:type="page"/>
      </w:r>
    </w:p>
    <w:p w14:paraId="1173C633" w14:textId="77777777" w:rsidR="00334811" w:rsidRDefault="00334811">
      <w:pPr>
        <w:spacing w:line="2" w:lineRule="auto"/>
        <w:rPr>
          <w:rFonts w:ascii="Times New Roman" w:hAnsi="Times New Roman"/>
          <w:sz w:val="20"/>
        </w:rPr>
      </w:pPr>
      <w:r>
        <w:lastRenderedPageBreak/>
        <w:br w:type="page"/>
      </w:r>
    </w:p>
    <w:p w14:paraId="5D088C5F" w14:textId="77777777" w:rsidR="00334811" w:rsidRDefault="00334811">
      <w:pPr>
        <w:spacing w:line="2" w:lineRule="auto"/>
        <w:rPr>
          <w:rFonts w:ascii="Times New Roman" w:hAnsi="Times New Roman"/>
          <w:sz w:val="20"/>
        </w:rPr>
      </w:pPr>
      <w:r>
        <w:lastRenderedPageBreak/>
        <w:br w:type="page"/>
      </w:r>
    </w:p>
    <w:p w14:paraId="49BA07AF" w14:textId="77777777" w:rsidR="00334811" w:rsidRDefault="00334811">
      <w:pPr>
        <w:spacing w:line="2" w:lineRule="auto"/>
        <w:rPr>
          <w:rFonts w:ascii="Times New Roman" w:hAnsi="Times New Roman"/>
          <w:sz w:val="20"/>
        </w:rPr>
      </w:pPr>
      <w:r>
        <w:lastRenderedPageBreak/>
        <w:br w:type="page"/>
      </w:r>
    </w:p>
    <w:p w14:paraId="391BB184" w14:textId="77777777" w:rsidR="00334811" w:rsidRDefault="00334811">
      <w:pPr>
        <w:spacing w:line="2" w:lineRule="auto"/>
        <w:rPr>
          <w:rFonts w:ascii="Times New Roman" w:hAnsi="Times New Roman"/>
          <w:sz w:val="20"/>
        </w:rPr>
      </w:pPr>
      <w:r>
        <w:lastRenderedPageBreak/>
        <w:br w:type="page"/>
      </w:r>
    </w:p>
    <w:p w14:paraId="24232CB9" w14:textId="77777777" w:rsidR="00334811" w:rsidRDefault="00334811">
      <w:pPr>
        <w:spacing w:line="2" w:lineRule="auto"/>
        <w:rPr>
          <w:rFonts w:ascii="Times New Roman" w:hAnsi="Times New Roman"/>
          <w:sz w:val="20"/>
        </w:rPr>
      </w:pPr>
      <w:r>
        <w:lastRenderedPageBreak/>
        <w:br w:type="page"/>
      </w:r>
    </w:p>
    <w:p w14:paraId="258A4124" w14:textId="77777777" w:rsidR="00334811" w:rsidRDefault="00334811">
      <w:pPr>
        <w:spacing w:line="2" w:lineRule="auto"/>
        <w:rPr>
          <w:rFonts w:ascii="Times New Roman" w:hAnsi="Times New Roman"/>
          <w:sz w:val="20"/>
        </w:rPr>
      </w:pPr>
      <w:r>
        <w:lastRenderedPageBreak/>
        <w:br w:type="page"/>
      </w:r>
    </w:p>
    <w:p w14:paraId="30499B26" w14:textId="77777777" w:rsidR="00334811" w:rsidRDefault="00334811">
      <w:pPr>
        <w:spacing w:line="2" w:lineRule="auto"/>
        <w:rPr>
          <w:rFonts w:ascii="Times New Roman" w:hAnsi="Times New Roman"/>
          <w:sz w:val="20"/>
        </w:rPr>
      </w:pPr>
      <w:r>
        <w:lastRenderedPageBreak/>
        <w:br w:type="page"/>
      </w:r>
    </w:p>
    <w:p w14:paraId="153F9A54" w14:textId="77777777" w:rsidR="00334811" w:rsidRDefault="00334811">
      <w:pPr>
        <w:spacing w:line="2" w:lineRule="auto"/>
        <w:rPr>
          <w:rFonts w:ascii="Times New Roman" w:hAnsi="Times New Roman"/>
          <w:sz w:val="20"/>
        </w:rPr>
      </w:pPr>
      <w:r>
        <w:lastRenderedPageBreak/>
        <w:br w:type="page"/>
      </w:r>
    </w:p>
    <w:p w14:paraId="3CE8DBCF" w14:textId="77777777" w:rsidR="00334811" w:rsidRDefault="00334811">
      <w:pPr>
        <w:spacing w:line="2" w:lineRule="auto"/>
        <w:rPr>
          <w:rFonts w:ascii="Times New Roman" w:hAnsi="Times New Roman"/>
          <w:sz w:val="20"/>
        </w:rPr>
      </w:pPr>
      <w:r>
        <w:lastRenderedPageBreak/>
        <w:br w:type="page"/>
      </w:r>
    </w:p>
    <w:p w14:paraId="1EAC8688" w14:textId="77777777" w:rsidR="00334811" w:rsidRDefault="00334811">
      <w:pPr>
        <w:spacing w:line="2" w:lineRule="auto"/>
        <w:rPr>
          <w:rFonts w:ascii="Times New Roman" w:hAnsi="Times New Roman"/>
          <w:sz w:val="20"/>
        </w:rPr>
      </w:pPr>
      <w:r>
        <w:lastRenderedPageBreak/>
        <w:br w:type="page"/>
      </w:r>
    </w:p>
    <w:p w14:paraId="4F881303" w14:textId="77777777" w:rsidR="00334811" w:rsidRDefault="00334811">
      <w:pPr>
        <w:spacing w:line="2" w:lineRule="auto"/>
        <w:rPr>
          <w:rFonts w:ascii="Times New Roman" w:hAnsi="Times New Roman"/>
          <w:sz w:val="20"/>
        </w:rPr>
      </w:pPr>
      <w:r>
        <w:lastRenderedPageBreak/>
        <w:br w:type="page"/>
      </w:r>
    </w:p>
    <w:p w14:paraId="7DA3BDB3" w14:textId="77777777" w:rsidR="00334811" w:rsidRDefault="00334811">
      <w:pPr>
        <w:spacing w:line="2" w:lineRule="auto"/>
        <w:rPr>
          <w:rFonts w:ascii="Times New Roman" w:hAnsi="Times New Roman"/>
          <w:sz w:val="20"/>
        </w:rPr>
      </w:pPr>
      <w:r>
        <w:lastRenderedPageBreak/>
        <w:br w:type="page"/>
      </w:r>
    </w:p>
    <w:p w14:paraId="69F557D6" w14:textId="77777777" w:rsidR="00334811" w:rsidRDefault="00334811">
      <w:pPr>
        <w:spacing w:line="2" w:lineRule="auto"/>
        <w:rPr>
          <w:rFonts w:ascii="Times New Roman" w:hAnsi="Times New Roman"/>
          <w:sz w:val="20"/>
        </w:rPr>
      </w:pPr>
      <w:r>
        <w:lastRenderedPageBreak/>
        <w:br w:type="page"/>
      </w:r>
    </w:p>
    <w:p w14:paraId="66B6344D" w14:textId="77777777" w:rsidR="00334811" w:rsidRDefault="00334811">
      <w:pPr>
        <w:spacing w:line="2" w:lineRule="auto"/>
        <w:rPr>
          <w:rFonts w:ascii="Times New Roman" w:hAnsi="Times New Roman"/>
          <w:sz w:val="20"/>
        </w:rPr>
      </w:pPr>
      <w:r>
        <w:lastRenderedPageBreak/>
        <w:br w:type="page"/>
      </w:r>
    </w:p>
    <w:p w14:paraId="08941813" w14:textId="77777777" w:rsidR="00334811" w:rsidRDefault="00334811">
      <w:pPr>
        <w:spacing w:line="2" w:lineRule="auto"/>
        <w:rPr>
          <w:rFonts w:ascii="Times New Roman" w:hAnsi="Times New Roman"/>
          <w:sz w:val="20"/>
        </w:rPr>
      </w:pPr>
      <w:r>
        <w:lastRenderedPageBreak/>
        <w:br w:type="page"/>
      </w:r>
    </w:p>
    <w:p w14:paraId="36042BE1" w14:textId="77777777" w:rsidR="00334811" w:rsidRDefault="00334811">
      <w:pPr>
        <w:spacing w:line="2" w:lineRule="auto"/>
        <w:rPr>
          <w:rFonts w:ascii="Times New Roman" w:hAnsi="Times New Roman"/>
          <w:sz w:val="20"/>
        </w:rPr>
      </w:pPr>
      <w:r>
        <w:lastRenderedPageBreak/>
        <w:br w:type="page"/>
      </w:r>
    </w:p>
    <w:p w14:paraId="76E32C12" w14:textId="77777777" w:rsidR="00334811" w:rsidRDefault="00334811">
      <w:pPr>
        <w:spacing w:line="2" w:lineRule="auto"/>
        <w:rPr>
          <w:rFonts w:ascii="Times New Roman" w:hAnsi="Times New Roman"/>
          <w:sz w:val="20"/>
        </w:rPr>
      </w:pPr>
      <w:r>
        <w:lastRenderedPageBreak/>
        <w:br w:type="page"/>
      </w:r>
    </w:p>
    <w:p w14:paraId="2941F3D7" w14:textId="77777777" w:rsidR="00334811" w:rsidRDefault="00334811">
      <w:pPr>
        <w:spacing w:line="2" w:lineRule="auto"/>
        <w:rPr>
          <w:rFonts w:ascii="Times New Roman" w:hAnsi="Times New Roman"/>
          <w:sz w:val="20"/>
        </w:rPr>
      </w:pPr>
      <w:r>
        <w:lastRenderedPageBreak/>
        <w:br w:type="page"/>
      </w:r>
    </w:p>
    <w:p w14:paraId="09FAD37B" w14:textId="77777777" w:rsidR="00334811" w:rsidRDefault="00334811">
      <w:pPr>
        <w:spacing w:line="2" w:lineRule="auto"/>
        <w:rPr>
          <w:rFonts w:ascii="Times New Roman" w:hAnsi="Times New Roman"/>
          <w:sz w:val="20"/>
        </w:rPr>
      </w:pPr>
      <w:r>
        <w:lastRenderedPageBreak/>
        <w:br w:type="page"/>
      </w:r>
    </w:p>
    <w:p w14:paraId="07CE3CEB" w14:textId="77777777" w:rsidR="00334811" w:rsidRDefault="00334811">
      <w:pPr>
        <w:spacing w:line="2" w:lineRule="auto"/>
        <w:rPr>
          <w:rFonts w:ascii="Times New Roman" w:hAnsi="Times New Roman"/>
          <w:sz w:val="20"/>
        </w:rPr>
      </w:pPr>
      <w:r>
        <w:lastRenderedPageBreak/>
        <w:br w:type="page"/>
      </w:r>
    </w:p>
    <w:p w14:paraId="42985154" w14:textId="77777777" w:rsidR="00334811" w:rsidRDefault="00334811">
      <w:pPr>
        <w:spacing w:line="2" w:lineRule="auto"/>
        <w:rPr>
          <w:rFonts w:ascii="Times New Roman" w:hAnsi="Times New Roman"/>
          <w:sz w:val="20"/>
        </w:rPr>
      </w:pPr>
      <w:r>
        <w:lastRenderedPageBreak/>
        <w:br w:type="page"/>
      </w:r>
    </w:p>
    <w:p w14:paraId="65098CFD" w14:textId="77777777" w:rsidR="00334811" w:rsidRDefault="00334811">
      <w:pPr>
        <w:spacing w:line="2" w:lineRule="auto"/>
        <w:rPr>
          <w:rFonts w:ascii="Times New Roman" w:hAnsi="Times New Roman"/>
          <w:sz w:val="20"/>
        </w:rPr>
      </w:pPr>
      <w:r>
        <w:lastRenderedPageBreak/>
        <w:br w:type="page"/>
      </w:r>
    </w:p>
    <w:p w14:paraId="5E38AE73" w14:textId="77777777" w:rsidR="00334811" w:rsidRDefault="00334811">
      <w:pPr>
        <w:spacing w:line="2" w:lineRule="auto"/>
        <w:rPr>
          <w:rFonts w:ascii="Times New Roman" w:hAnsi="Times New Roman"/>
          <w:sz w:val="20"/>
        </w:rPr>
      </w:pPr>
      <w:r>
        <w:lastRenderedPageBreak/>
        <w:br w:type="page"/>
      </w:r>
    </w:p>
    <w:p w14:paraId="13D2DF4B" w14:textId="77777777" w:rsidR="00334811" w:rsidRDefault="00334811">
      <w:pPr>
        <w:spacing w:line="2" w:lineRule="auto"/>
        <w:rPr>
          <w:rFonts w:ascii="Times New Roman" w:hAnsi="Times New Roman"/>
          <w:sz w:val="20"/>
        </w:rPr>
      </w:pPr>
      <w:r>
        <w:lastRenderedPageBreak/>
        <w:br w:type="page"/>
      </w:r>
    </w:p>
    <w:p w14:paraId="231BB5F2" w14:textId="77777777" w:rsidR="00334811" w:rsidRDefault="00334811">
      <w:pPr>
        <w:spacing w:line="2" w:lineRule="auto"/>
        <w:rPr>
          <w:rFonts w:ascii="Times New Roman" w:hAnsi="Times New Roman"/>
          <w:sz w:val="20"/>
        </w:rPr>
      </w:pPr>
      <w:r>
        <w:lastRenderedPageBreak/>
        <w:br w:type="page"/>
      </w:r>
    </w:p>
    <w:p w14:paraId="55753203" w14:textId="77777777" w:rsidR="00334811" w:rsidRDefault="00334811">
      <w:pPr>
        <w:spacing w:line="2" w:lineRule="auto"/>
        <w:rPr>
          <w:rFonts w:ascii="Times New Roman" w:hAnsi="Times New Roman"/>
          <w:sz w:val="20"/>
        </w:rPr>
      </w:pPr>
      <w:r>
        <w:lastRenderedPageBreak/>
        <w:br w:type="page"/>
      </w:r>
    </w:p>
    <w:p w14:paraId="541BE711" w14:textId="77777777" w:rsidR="00334811" w:rsidRDefault="00334811">
      <w:pPr>
        <w:spacing w:line="2" w:lineRule="auto"/>
        <w:rPr>
          <w:rFonts w:ascii="Times New Roman" w:hAnsi="Times New Roman"/>
          <w:sz w:val="20"/>
        </w:rPr>
      </w:pPr>
      <w:r>
        <w:lastRenderedPageBreak/>
        <w:br w:type="page"/>
      </w:r>
    </w:p>
    <w:p w14:paraId="33B029F9" w14:textId="77777777" w:rsidR="00334811" w:rsidRDefault="00334811">
      <w:pPr>
        <w:spacing w:line="2" w:lineRule="auto"/>
        <w:rPr>
          <w:rFonts w:ascii="Times New Roman" w:hAnsi="Times New Roman"/>
          <w:sz w:val="20"/>
        </w:rPr>
      </w:pPr>
      <w:r>
        <w:lastRenderedPageBreak/>
        <w:br w:type="page"/>
      </w:r>
    </w:p>
    <w:p w14:paraId="280EB4B3" w14:textId="77777777" w:rsidR="00334811" w:rsidRDefault="00334811">
      <w:pPr>
        <w:spacing w:line="2" w:lineRule="auto"/>
        <w:rPr>
          <w:rFonts w:ascii="Times New Roman" w:hAnsi="Times New Roman"/>
          <w:sz w:val="20"/>
        </w:rPr>
      </w:pPr>
      <w:r>
        <w:lastRenderedPageBreak/>
        <w:br w:type="page"/>
      </w:r>
    </w:p>
    <w:p w14:paraId="7289D49E" w14:textId="77777777" w:rsidR="00334811" w:rsidRDefault="00334811">
      <w:pPr>
        <w:spacing w:line="2" w:lineRule="auto"/>
        <w:rPr>
          <w:rFonts w:ascii="Times New Roman" w:hAnsi="Times New Roman"/>
          <w:sz w:val="20"/>
        </w:rPr>
      </w:pPr>
      <w:r>
        <w:lastRenderedPageBreak/>
        <w:br w:type="page"/>
      </w:r>
    </w:p>
    <w:p w14:paraId="41AFD76C" w14:textId="77777777" w:rsidR="00334811" w:rsidRDefault="00334811">
      <w:pPr>
        <w:spacing w:line="2" w:lineRule="auto"/>
        <w:rPr>
          <w:rFonts w:ascii="Times New Roman" w:hAnsi="Times New Roman"/>
          <w:sz w:val="20"/>
        </w:rPr>
      </w:pPr>
      <w:r>
        <w:lastRenderedPageBreak/>
        <w:br w:type="page"/>
      </w:r>
    </w:p>
    <w:p w14:paraId="0FE273EB" w14:textId="77777777" w:rsidR="00334811" w:rsidRDefault="00334811">
      <w:pPr>
        <w:spacing w:line="2" w:lineRule="auto"/>
        <w:rPr>
          <w:rFonts w:ascii="Times New Roman" w:hAnsi="Times New Roman"/>
          <w:sz w:val="20"/>
        </w:rPr>
      </w:pPr>
      <w:r>
        <w:lastRenderedPageBreak/>
        <w:br w:type="page"/>
      </w:r>
    </w:p>
    <w:p w14:paraId="0B5E1685" w14:textId="77777777" w:rsidR="00334811" w:rsidRDefault="00334811">
      <w:pPr>
        <w:spacing w:line="2" w:lineRule="auto"/>
        <w:rPr>
          <w:rFonts w:ascii="Times New Roman" w:hAnsi="Times New Roman"/>
          <w:sz w:val="20"/>
        </w:rPr>
      </w:pPr>
      <w:r>
        <w:lastRenderedPageBreak/>
        <w:br w:type="page"/>
      </w:r>
    </w:p>
    <w:p w14:paraId="19C70EE8" w14:textId="77777777" w:rsidR="00334811" w:rsidRDefault="00334811">
      <w:pPr>
        <w:spacing w:line="2" w:lineRule="auto"/>
        <w:rPr>
          <w:rFonts w:ascii="Times New Roman" w:hAnsi="Times New Roman"/>
          <w:sz w:val="20"/>
        </w:rPr>
      </w:pPr>
      <w:r>
        <w:lastRenderedPageBreak/>
        <w:br w:type="page"/>
      </w:r>
    </w:p>
    <w:p w14:paraId="2BCEDBDB" w14:textId="77777777" w:rsidR="00334811" w:rsidRDefault="00334811">
      <w:pPr>
        <w:spacing w:line="2" w:lineRule="auto"/>
        <w:rPr>
          <w:rFonts w:ascii="Times New Roman" w:hAnsi="Times New Roman"/>
          <w:sz w:val="20"/>
        </w:rPr>
      </w:pPr>
      <w:r>
        <w:lastRenderedPageBreak/>
        <w:br w:type="page"/>
      </w:r>
    </w:p>
    <w:p w14:paraId="43AFB26B" w14:textId="77777777" w:rsidR="00334811" w:rsidRDefault="00334811">
      <w:pPr>
        <w:spacing w:line="2" w:lineRule="auto"/>
        <w:rPr>
          <w:rFonts w:ascii="Times New Roman" w:hAnsi="Times New Roman"/>
          <w:sz w:val="20"/>
        </w:rPr>
      </w:pPr>
      <w:r>
        <w:lastRenderedPageBreak/>
        <w:br w:type="page"/>
      </w:r>
    </w:p>
    <w:p w14:paraId="65EB46AB" w14:textId="77777777" w:rsidR="00334811" w:rsidRDefault="00334811">
      <w:pPr>
        <w:spacing w:line="2" w:lineRule="auto"/>
        <w:rPr>
          <w:rFonts w:ascii="Times New Roman" w:hAnsi="Times New Roman"/>
          <w:sz w:val="20"/>
        </w:rPr>
      </w:pPr>
      <w:r>
        <w:lastRenderedPageBreak/>
        <w:br w:type="page"/>
      </w:r>
    </w:p>
    <w:p w14:paraId="24666D8E" w14:textId="77777777" w:rsidR="00334811" w:rsidRDefault="00334811">
      <w:pPr>
        <w:spacing w:line="2" w:lineRule="auto"/>
        <w:rPr>
          <w:rFonts w:ascii="Times New Roman" w:hAnsi="Times New Roman"/>
          <w:sz w:val="20"/>
        </w:rPr>
      </w:pPr>
      <w:r>
        <w:lastRenderedPageBreak/>
        <w:br w:type="page"/>
      </w:r>
    </w:p>
    <w:p w14:paraId="07C1B929" w14:textId="77777777" w:rsidR="00334811" w:rsidRDefault="00334811">
      <w:pPr>
        <w:spacing w:line="2" w:lineRule="auto"/>
        <w:rPr>
          <w:rFonts w:ascii="Times New Roman" w:hAnsi="Times New Roman"/>
          <w:sz w:val="20"/>
        </w:rPr>
      </w:pPr>
      <w:r>
        <w:lastRenderedPageBreak/>
        <w:br w:type="page"/>
      </w:r>
    </w:p>
    <w:p w14:paraId="61034390" w14:textId="77777777" w:rsidR="00334811" w:rsidRDefault="00334811">
      <w:pPr>
        <w:spacing w:line="2" w:lineRule="auto"/>
        <w:rPr>
          <w:rFonts w:ascii="Times New Roman" w:hAnsi="Times New Roman"/>
          <w:sz w:val="20"/>
        </w:rPr>
      </w:pPr>
      <w:r>
        <w:lastRenderedPageBreak/>
        <w:br w:type="page"/>
      </w:r>
    </w:p>
    <w:p w14:paraId="23D27C23" w14:textId="77777777" w:rsidR="00334811" w:rsidRDefault="00334811">
      <w:pPr>
        <w:spacing w:line="2" w:lineRule="auto"/>
        <w:rPr>
          <w:rFonts w:ascii="Times New Roman" w:hAnsi="Times New Roman"/>
          <w:sz w:val="20"/>
        </w:rPr>
      </w:pPr>
      <w:r>
        <w:lastRenderedPageBreak/>
        <w:br w:type="page"/>
      </w:r>
    </w:p>
    <w:p w14:paraId="24B06B56" w14:textId="77777777" w:rsidR="00334811" w:rsidRDefault="00334811">
      <w:pPr>
        <w:spacing w:line="2" w:lineRule="auto"/>
        <w:rPr>
          <w:rFonts w:ascii="Times New Roman" w:hAnsi="Times New Roman"/>
          <w:sz w:val="20"/>
        </w:rPr>
      </w:pPr>
      <w:r>
        <w:lastRenderedPageBreak/>
        <w:br w:type="page"/>
      </w:r>
    </w:p>
    <w:p w14:paraId="2565810C" w14:textId="77777777" w:rsidR="00334811" w:rsidRDefault="00334811">
      <w:pPr>
        <w:spacing w:line="2" w:lineRule="auto"/>
        <w:rPr>
          <w:rFonts w:ascii="Times New Roman" w:hAnsi="Times New Roman"/>
          <w:sz w:val="20"/>
        </w:rPr>
      </w:pPr>
      <w:r>
        <w:lastRenderedPageBreak/>
        <w:br w:type="page"/>
      </w:r>
    </w:p>
    <w:p w14:paraId="2639A160" w14:textId="77777777" w:rsidR="00334811" w:rsidRDefault="00334811">
      <w:pPr>
        <w:spacing w:line="2" w:lineRule="auto"/>
        <w:rPr>
          <w:rFonts w:ascii="Times New Roman" w:hAnsi="Times New Roman"/>
          <w:sz w:val="20"/>
        </w:rPr>
      </w:pPr>
      <w:r>
        <w:lastRenderedPageBreak/>
        <w:br w:type="page"/>
      </w:r>
    </w:p>
    <w:p w14:paraId="2B9BC3F7" w14:textId="77777777" w:rsidR="00334811" w:rsidRDefault="00334811">
      <w:pPr>
        <w:spacing w:line="2" w:lineRule="auto"/>
        <w:rPr>
          <w:rFonts w:ascii="Times New Roman" w:hAnsi="Times New Roman"/>
          <w:sz w:val="20"/>
        </w:rPr>
      </w:pPr>
      <w:r>
        <w:lastRenderedPageBreak/>
        <w:br w:type="page"/>
      </w:r>
    </w:p>
    <w:p w14:paraId="1C0C19D1" w14:textId="77777777" w:rsidR="00334811" w:rsidRDefault="00334811">
      <w:pPr>
        <w:spacing w:line="2" w:lineRule="auto"/>
        <w:rPr>
          <w:rFonts w:ascii="Times New Roman" w:hAnsi="Times New Roman"/>
          <w:sz w:val="20"/>
        </w:rPr>
      </w:pPr>
      <w:r>
        <w:lastRenderedPageBreak/>
        <w:br w:type="page"/>
      </w:r>
    </w:p>
    <w:p w14:paraId="210E4D96" w14:textId="77777777" w:rsidR="00334811" w:rsidRDefault="00334811">
      <w:pPr>
        <w:spacing w:line="2" w:lineRule="auto"/>
        <w:rPr>
          <w:rFonts w:ascii="Times New Roman" w:hAnsi="Times New Roman"/>
          <w:sz w:val="20"/>
        </w:rPr>
      </w:pPr>
      <w:r>
        <w:lastRenderedPageBreak/>
        <w:br w:type="page"/>
      </w:r>
    </w:p>
    <w:p w14:paraId="2A89126A" w14:textId="77777777" w:rsidR="00334811" w:rsidRDefault="00334811">
      <w:pPr>
        <w:spacing w:line="2" w:lineRule="auto"/>
        <w:rPr>
          <w:rFonts w:ascii="Times New Roman" w:hAnsi="Times New Roman"/>
          <w:sz w:val="20"/>
        </w:rPr>
      </w:pPr>
      <w:r>
        <w:lastRenderedPageBreak/>
        <w:br w:type="page"/>
      </w:r>
    </w:p>
    <w:p w14:paraId="3E6CD53A" w14:textId="77777777" w:rsidR="00334811" w:rsidRDefault="00334811">
      <w:pPr>
        <w:spacing w:line="2" w:lineRule="auto"/>
        <w:rPr>
          <w:rFonts w:ascii="Times New Roman" w:hAnsi="Times New Roman"/>
          <w:sz w:val="20"/>
        </w:rPr>
      </w:pPr>
      <w:r>
        <w:lastRenderedPageBreak/>
        <w:br w:type="page"/>
      </w:r>
    </w:p>
    <w:p w14:paraId="6E2D048D" w14:textId="77777777" w:rsidR="00334811" w:rsidRDefault="00334811">
      <w:pPr>
        <w:spacing w:line="2" w:lineRule="auto"/>
        <w:rPr>
          <w:rFonts w:ascii="Times New Roman" w:hAnsi="Times New Roman"/>
          <w:sz w:val="20"/>
        </w:rPr>
      </w:pPr>
      <w:r>
        <w:lastRenderedPageBreak/>
        <w:br w:type="page"/>
      </w:r>
    </w:p>
    <w:p w14:paraId="4133C2A8" w14:textId="77777777" w:rsidR="00334811" w:rsidRDefault="00334811">
      <w:pPr>
        <w:spacing w:line="2" w:lineRule="auto"/>
        <w:rPr>
          <w:rFonts w:ascii="Times New Roman" w:hAnsi="Times New Roman"/>
          <w:sz w:val="20"/>
        </w:rPr>
      </w:pPr>
      <w:r>
        <w:lastRenderedPageBreak/>
        <w:br w:type="page"/>
      </w:r>
    </w:p>
    <w:p w14:paraId="3F8C818B" w14:textId="77777777" w:rsidR="00334811" w:rsidRDefault="00334811">
      <w:pPr>
        <w:spacing w:line="2" w:lineRule="auto"/>
        <w:rPr>
          <w:rFonts w:ascii="Times New Roman" w:hAnsi="Times New Roman"/>
          <w:sz w:val="20"/>
        </w:rPr>
      </w:pPr>
      <w:r>
        <w:lastRenderedPageBreak/>
        <w:br w:type="page"/>
      </w:r>
    </w:p>
    <w:p w14:paraId="53738E09" w14:textId="77777777" w:rsidR="00334811" w:rsidRDefault="00334811">
      <w:pPr>
        <w:spacing w:line="2" w:lineRule="auto"/>
        <w:rPr>
          <w:rFonts w:ascii="Times New Roman" w:hAnsi="Times New Roman"/>
          <w:sz w:val="20"/>
        </w:rPr>
      </w:pPr>
      <w:r>
        <w:lastRenderedPageBreak/>
        <w:br w:type="page"/>
      </w:r>
    </w:p>
    <w:p w14:paraId="564FDB52" w14:textId="77777777" w:rsidR="00334811" w:rsidRDefault="00334811">
      <w:pPr>
        <w:spacing w:line="2" w:lineRule="auto"/>
        <w:rPr>
          <w:rFonts w:ascii="Times New Roman" w:hAnsi="Times New Roman"/>
          <w:sz w:val="20"/>
        </w:rPr>
      </w:pPr>
      <w:r>
        <w:lastRenderedPageBreak/>
        <w:br w:type="page"/>
      </w:r>
    </w:p>
    <w:p w14:paraId="4DDD5085" w14:textId="77777777" w:rsidR="00334811" w:rsidRDefault="00334811">
      <w:pPr>
        <w:spacing w:line="2" w:lineRule="auto"/>
        <w:rPr>
          <w:rFonts w:ascii="Times New Roman" w:hAnsi="Times New Roman"/>
          <w:sz w:val="20"/>
        </w:rPr>
      </w:pPr>
      <w:r>
        <w:lastRenderedPageBreak/>
        <w:br w:type="page"/>
      </w:r>
    </w:p>
    <w:p w14:paraId="0C56B2FF" w14:textId="77777777" w:rsidR="00334811" w:rsidRDefault="00334811">
      <w:pPr>
        <w:spacing w:line="2" w:lineRule="auto"/>
        <w:rPr>
          <w:rFonts w:ascii="Times New Roman" w:hAnsi="Times New Roman"/>
          <w:sz w:val="20"/>
        </w:rPr>
      </w:pPr>
      <w:r>
        <w:lastRenderedPageBreak/>
        <w:br w:type="page"/>
      </w:r>
    </w:p>
    <w:p w14:paraId="0CEA15A3" w14:textId="77777777" w:rsidR="00334811" w:rsidRDefault="00334811">
      <w:pPr>
        <w:spacing w:line="2" w:lineRule="auto"/>
        <w:rPr>
          <w:rFonts w:ascii="Times New Roman" w:hAnsi="Times New Roman"/>
          <w:sz w:val="20"/>
        </w:rPr>
      </w:pPr>
      <w:r>
        <w:lastRenderedPageBreak/>
        <w:br w:type="page"/>
      </w:r>
    </w:p>
    <w:p w14:paraId="1E024EB2" w14:textId="77777777" w:rsidR="00334811" w:rsidRDefault="00334811">
      <w:pPr>
        <w:spacing w:line="2" w:lineRule="auto"/>
        <w:rPr>
          <w:rFonts w:ascii="Times New Roman" w:hAnsi="Times New Roman"/>
          <w:sz w:val="20"/>
        </w:rPr>
      </w:pPr>
      <w:r>
        <w:lastRenderedPageBreak/>
        <w:br w:type="page"/>
      </w:r>
    </w:p>
    <w:p w14:paraId="471F0813" w14:textId="77777777" w:rsidR="00334811" w:rsidRDefault="00334811">
      <w:pPr>
        <w:spacing w:line="2" w:lineRule="auto"/>
        <w:rPr>
          <w:rFonts w:ascii="Times New Roman" w:hAnsi="Times New Roman"/>
          <w:sz w:val="20"/>
        </w:rPr>
      </w:pPr>
      <w:r>
        <w:lastRenderedPageBreak/>
        <w:br w:type="page"/>
      </w:r>
    </w:p>
    <w:p w14:paraId="7F349E2C" w14:textId="77777777" w:rsidR="00334811" w:rsidRDefault="00334811">
      <w:pPr>
        <w:spacing w:line="2" w:lineRule="auto"/>
        <w:rPr>
          <w:rFonts w:ascii="Times New Roman" w:hAnsi="Times New Roman"/>
          <w:sz w:val="20"/>
        </w:rPr>
      </w:pPr>
      <w:r>
        <w:lastRenderedPageBreak/>
        <w:br w:type="page"/>
      </w:r>
    </w:p>
    <w:p w14:paraId="72A1A13C" w14:textId="77777777" w:rsidR="00334811" w:rsidRDefault="00334811">
      <w:pPr>
        <w:spacing w:line="2" w:lineRule="auto"/>
        <w:rPr>
          <w:rFonts w:ascii="Times New Roman" w:hAnsi="Times New Roman"/>
          <w:sz w:val="20"/>
        </w:rPr>
      </w:pPr>
      <w:r>
        <w:lastRenderedPageBreak/>
        <w:br w:type="page"/>
      </w:r>
    </w:p>
    <w:p w14:paraId="2A5FD6B7" w14:textId="77777777" w:rsidR="00334811" w:rsidRDefault="00334811">
      <w:pPr>
        <w:spacing w:line="2" w:lineRule="auto"/>
        <w:rPr>
          <w:rFonts w:ascii="Times New Roman" w:hAnsi="Times New Roman"/>
          <w:sz w:val="20"/>
        </w:rPr>
      </w:pPr>
      <w:r>
        <w:lastRenderedPageBreak/>
        <w:br w:type="page"/>
      </w:r>
    </w:p>
    <w:p w14:paraId="21BAC237" w14:textId="77777777" w:rsidR="00334811" w:rsidRDefault="00334811">
      <w:pPr>
        <w:spacing w:line="2" w:lineRule="auto"/>
        <w:rPr>
          <w:rFonts w:ascii="Times New Roman" w:hAnsi="Times New Roman"/>
          <w:sz w:val="20"/>
        </w:rPr>
      </w:pPr>
      <w:r>
        <w:lastRenderedPageBreak/>
        <w:br w:type="page"/>
      </w:r>
    </w:p>
    <w:p w14:paraId="2B9AF3CD" w14:textId="77777777" w:rsidR="00334811" w:rsidRDefault="00334811">
      <w:pPr>
        <w:spacing w:line="2" w:lineRule="auto"/>
        <w:rPr>
          <w:rFonts w:ascii="Times New Roman" w:hAnsi="Times New Roman"/>
          <w:sz w:val="20"/>
        </w:rPr>
      </w:pPr>
      <w:r>
        <w:lastRenderedPageBreak/>
        <w:br w:type="page"/>
      </w:r>
    </w:p>
    <w:p w14:paraId="6055477C" w14:textId="77777777" w:rsidR="00334811" w:rsidRDefault="00334811">
      <w:pPr>
        <w:spacing w:line="2" w:lineRule="auto"/>
        <w:rPr>
          <w:rFonts w:ascii="Times New Roman" w:hAnsi="Times New Roman"/>
          <w:sz w:val="20"/>
        </w:rPr>
      </w:pPr>
      <w:r>
        <w:lastRenderedPageBreak/>
        <w:br w:type="page"/>
      </w:r>
    </w:p>
    <w:p w14:paraId="31E8C427" w14:textId="77777777" w:rsidR="00334811" w:rsidRDefault="00334811">
      <w:pPr>
        <w:spacing w:line="2" w:lineRule="auto"/>
        <w:rPr>
          <w:rFonts w:ascii="Times New Roman" w:hAnsi="Times New Roman"/>
          <w:sz w:val="20"/>
        </w:rPr>
      </w:pPr>
      <w:r>
        <w:lastRenderedPageBreak/>
        <w:br w:type="page"/>
      </w:r>
    </w:p>
    <w:p w14:paraId="7CCD9FFB" w14:textId="77777777" w:rsidR="00334811" w:rsidRDefault="00334811">
      <w:pPr>
        <w:spacing w:line="2" w:lineRule="auto"/>
        <w:rPr>
          <w:rFonts w:ascii="Times New Roman" w:hAnsi="Times New Roman"/>
          <w:sz w:val="20"/>
        </w:rPr>
      </w:pPr>
      <w:r>
        <w:lastRenderedPageBreak/>
        <w:br w:type="page"/>
      </w:r>
    </w:p>
    <w:p w14:paraId="6AC45D2D" w14:textId="77777777" w:rsidR="00334811" w:rsidRDefault="00334811">
      <w:pPr>
        <w:spacing w:line="2" w:lineRule="auto"/>
        <w:rPr>
          <w:rFonts w:ascii="Times New Roman" w:hAnsi="Times New Roman"/>
          <w:sz w:val="20"/>
        </w:rPr>
      </w:pPr>
      <w:r>
        <w:lastRenderedPageBreak/>
        <w:br w:type="page"/>
      </w:r>
    </w:p>
    <w:p w14:paraId="0F5DBDB7" w14:textId="77777777" w:rsidR="00334811" w:rsidRDefault="00334811">
      <w:pPr>
        <w:spacing w:line="2" w:lineRule="auto"/>
        <w:rPr>
          <w:rFonts w:ascii="Times New Roman" w:hAnsi="Times New Roman"/>
          <w:sz w:val="20"/>
        </w:rPr>
      </w:pPr>
      <w:r>
        <w:lastRenderedPageBreak/>
        <w:br w:type="page"/>
      </w:r>
    </w:p>
    <w:p w14:paraId="353F13A7" w14:textId="77777777" w:rsidR="00334811" w:rsidRDefault="00334811">
      <w:pPr>
        <w:spacing w:line="2" w:lineRule="auto"/>
        <w:rPr>
          <w:rFonts w:ascii="Times New Roman" w:hAnsi="Times New Roman"/>
          <w:sz w:val="20"/>
        </w:rPr>
      </w:pPr>
      <w:r>
        <w:lastRenderedPageBreak/>
        <w:br w:type="page"/>
      </w:r>
    </w:p>
    <w:p w14:paraId="20935BB9" w14:textId="77777777" w:rsidR="00334811" w:rsidRDefault="00334811">
      <w:pPr>
        <w:spacing w:line="2" w:lineRule="auto"/>
        <w:rPr>
          <w:rFonts w:ascii="Times New Roman" w:hAnsi="Times New Roman"/>
          <w:sz w:val="20"/>
        </w:rPr>
      </w:pPr>
      <w:r>
        <w:lastRenderedPageBreak/>
        <w:br w:type="page"/>
      </w:r>
    </w:p>
    <w:p w14:paraId="4006E8F9" w14:textId="77777777" w:rsidR="00334811" w:rsidRDefault="00334811">
      <w:pPr>
        <w:spacing w:line="2" w:lineRule="auto"/>
        <w:rPr>
          <w:rFonts w:ascii="Times New Roman" w:hAnsi="Times New Roman"/>
          <w:sz w:val="20"/>
        </w:rPr>
      </w:pPr>
      <w:r>
        <w:lastRenderedPageBreak/>
        <w:br w:type="page"/>
      </w:r>
    </w:p>
    <w:p w14:paraId="659ABB45" w14:textId="77777777" w:rsidR="00334811" w:rsidRDefault="00334811">
      <w:pPr>
        <w:spacing w:line="2" w:lineRule="auto"/>
        <w:rPr>
          <w:rFonts w:ascii="Times New Roman" w:hAnsi="Times New Roman"/>
          <w:sz w:val="20"/>
        </w:rPr>
      </w:pPr>
      <w:r>
        <w:lastRenderedPageBreak/>
        <w:br w:type="page"/>
      </w:r>
    </w:p>
    <w:p w14:paraId="6F108D5E" w14:textId="77777777" w:rsidR="00334811" w:rsidRDefault="00334811">
      <w:pPr>
        <w:spacing w:line="2" w:lineRule="auto"/>
        <w:rPr>
          <w:rFonts w:ascii="Times New Roman" w:hAnsi="Times New Roman"/>
          <w:sz w:val="20"/>
        </w:rPr>
      </w:pPr>
      <w:r>
        <w:lastRenderedPageBreak/>
        <w:br w:type="page"/>
      </w:r>
    </w:p>
    <w:p w14:paraId="17168F69" w14:textId="77777777" w:rsidR="00334811" w:rsidRDefault="00334811">
      <w:pPr>
        <w:spacing w:line="2" w:lineRule="auto"/>
        <w:rPr>
          <w:rFonts w:ascii="Times New Roman" w:hAnsi="Times New Roman"/>
          <w:sz w:val="20"/>
        </w:rPr>
      </w:pPr>
      <w:r>
        <w:lastRenderedPageBreak/>
        <w:br w:type="page"/>
      </w:r>
    </w:p>
    <w:p w14:paraId="2AABAC5A" w14:textId="77777777" w:rsidR="00334811" w:rsidRDefault="00334811">
      <w:pPr>
        <w:spacing w:line="2" w:lineRule="auto"/>
        <w:rPr>
          <w:rFonts w:ascii="Times New Roman" w:hAnsi="Times New Roman"/>
          <w:sz w:val="20"/>
        </w:rPr>
      </w:pPr>
      <w:r>
        <w:lastRenderedPageBreak/>
        <w:br w:type="page"/>
      </w:r>
    </w:p>
    <w:p w14:paraId="6CB020CC" w14:textId="77777777" w:rsidR="00334811" w:rsidRDefault="00334811">
      <w:pPr>
        <w:spacing w:line="2" w:lineRule="auto"/>
        <w:rPr>
          <w:rFonts w:ascii="Times New Roman" w:hAnsi="Times New Roman"/>
          <w:sz w:val="20"/>
        </w:rPr>
      </w:pPr>
      <w:r>
        <w:lastRenderedPageBreak/>
        <w:br w:type="page"/>
      </w:r>
    </w:p>
    <w:p w14:paraId="2BE74266" w14:textId="77777777" w:rsidR="00334811" w:rsidRDefault="00334811">
      <w:pPr>
        <w:spacing w:line="2" w:lineRule="auto"/>
        <w:rPr>
          <w:rFonts w:ascii="Times New Roman" w:hAnsi="Times New Roman"/>
          <w:sz w:val="20"/>
        </w:rPr>
      </w:pPr>
      <w:r>
        <w:lastRenderedPageBreak/>
        <w:br w:type="page"/>
      </w:r>
    </w:p>
    <w:p w14:paraId="12CBF9DC" w14:textId="77777777" w:rsidR="00334811" w:rsidRDefault="00334811">
      <w:pPr>
        <w:spacing w:line="2" w:lineRule="auto"/>
        <w:rPr>
          <w:rFonts w:ascii="Times New Roman" w:hAnsi="Times New Roman"/>
          <w:sz w:val="20"/>
        </w:rPr>
      </w:pPr>
      <w:r>
        <w:lastRenderedPageBreak/>
        <w:br w:type="page"/>
      </w:r>
    </w:p>
    <w:p w14:paraId="62C012D6" w14:textId="77777777" w:rsidR="00334811" w:rsidRDefault="00334811">
      <w:pPr>
        <w:spacing w:line="2" w:lineRule="auto"/>
        <w:rPr>
          <w:rFonts w:ascii="Times New Roman" w:hAnsi="Times New Roman"/>
          <w:sz w:val="20"/>
        </w:rPr>
      </w:pPr>
      <w:r>
        <w:lastRenderedPageBreak/>
        <w:br w:type="page"/>
      </w:r>
    </w:p>
    <w:p w14:paraId="6BEFA9F5" w14:textId="77777777" w:rsidR="00334811" w:rsidRDefault="00334811">
      <w:pPr>
        <w:spacing w:line="2" w:lineRule="auto"/>
        <w:rPr>
          <w:rFonts w:ascii="Times New Roman" w:hAnsi="Times New Roman"/>
          <w:sz w:val="20"/>
        </w:rPr>
      </w:pPr>
      <w:r>
        <w:lastRenderedPageBreak/>
        <w:br w:type="page"/>
      </w:r>
    </w:p>
    <w:p w14:paraId="2372ACAD" w14:textId="77777777" w:rsidR="00334811" w:rsidRDefault="00334811">
      <w:pPr>
        <w:spacing w:line="2" w:lineRule="auto"/>
        <w:rPr>
          <w:rFonts w:ascii="Times New Roman" w:hAnsi="Times New Roman"/>
          <w:sz w:val="20"/>
        </w:rPr>
      </w:pPr>
      <w:r>
        <w:lastRenderedPageBreak/>
        <w:br w:type="page"/>
      </w:r>
    </w:p>
    <w:p w14:paraId="07423E2E" w14:textId="77777777" w:rsidR="00334811" w:rsidRDefault="00334811">
      <w:pPr>
        <w:spacing w:line="2" w:lineRule="auto"/>
        <w:rPr>
          <w:rFonts w:ascii="Times New Roman" w:hAnsi="Times New Roman"/>
          <w:sz w:val="20"/>
        </w:rPr>
      </w:pPr>
      <w:r>
        <w:lastRenderedPageBreak/>
        <w:br w:type="page"/>
      </w:r>
    </w:p>
    <w:p w14:paraId="367C9542" w14:textId="77777777" w:rsidR="00334811" w:rsidRDefault="00334811">
      <w:pPr>
        <w:spacing w:line="2" w:lineRule="auto"/>
        <w:rPr>
          <w:rFonts w:ascii="Times New Roman" w:hAnsi="Times New Roman"/>
          <w:sz w:val="20"/>
        </w:rPr>
      </w:pPr>
      <w:r>
        <w:lastRenderedPageBreak/>
        <w:br w:type="page"/>
      </w:r>
    </w:p>
    <w:p w14:paraId="3EC63FB4" w14:textId="77777777" w:rsidR="00334811" w:rsidRDefault="00334811">
      <w:pPr>
        <w:spacing w:line="2" w:lineRule="auto"/>
        <w:rPr>
          <w:rFonts w:ascii="Times New Roman" w:hAnsi="Times New Roman"/>
          <w:sz w:val="20"/>
        </w:rPr>
      </w:pPr>
      <w:r>
        <w:lastRenderedPageBreak/>
        <w:br w:type="page"/>
      </w:r>
    </w:p>
    <w:p w14:paraId="0909C71C" w14:textId="77777777" w:rsidR="00334811" w:rsidRDefault="00334811">
      <w:pPr>
        <w:spacing w:line="2" w:lineRule="auto"/>
        <w:rPr>
          <w:rFonts w:ascii="Times New Roman" w:hAnsi="Times New Roman"/>
          <w:sz w:val="20"/>
        </w:rPr>
      </w:pPr>
      <w:r>
        <w:lastRenderedPageBreak/>
        <w:br w:type="page"/>
      </w:r>
    </w:p>
    <w:p w14:paraId="3BCDE2C1" w14:textId="77777777" w:rsidR="00334811" w:rsidRDefault="00334811">
      <w:pPr>
        <w:spacing w:line="2" w:lineRule="auto"/>
        <w:rPr>
          <w:rFonts w:ascii="Times New Roman" w:hAnsi="Times New Roman"/>
          <w:sz w:val="20"/>
        </w:rPr>
      </w:pPr>
      <w:r>
        <w:lastRenderedPageBreak/>
        <w:br w:type="page"/>
      </w:r>
    </w:p>
    <w:p w14:paraId="3CFFFDA0" w14:textId="77777777" w:rsidR="00334811" w:rsidRDefault="00334811">
      <w:pPr>
        <w:spacing w:line="2" w:lineRule="auto"/>
        <w:rPr>
          <w:rFonts w:ascii="Times New Roman" w:hAnsi="Times New Roman"/>
          <w:sz w:val="20"/>
        </w:rPr>
      </w:pPr>
      <w:r>
        <w:lastRenderedPageBreak/>
        <w:br w:type="page"/>
      </w:r>
    </w:p>
    <w:p w14:paraId="15B95540" w14:textId="77777777" w:rsidR="00334811" w:rsidRDefault="00334811">
      <w:pPr>
        <w:spacing w:line="2" w:lineRule="auto"/>
        <w:rPr>
          <w:rFonts w:ascii="Times New Roman" w:hAnsi="Times New Roman"/>
          <w:sz w:val="20"/>
        </w:rPr>
      </w:pPr>
      <w:r>
        <w:lastRenderedPageBreak/>
        <w:br w:type="page"/>
      </w:r>
    </w:p>
    <w:p w14:paraId="0DE1577D" w14:textId="77777777" w:rsidR="00DB62B9" w:rsidRDefault="00DB62B9" w:rsidP="00152749">
      <w:pPr>
        <w:pStyle w:val="Brdtextmedindrag"/>
      </w:pPr>
    </w:p>
    <w:p w14:paraId="42C253F3" w14:textId="77777777" w:rsidR="00334811" w:rsidRDefault="00334811">
      <w:pPr>
        <w:spacing w:line="2" w:lineRule="auto"/>
        <w:rPr>
          <w:rFonts w:ascii="Times New Roman" w:hAnsi="Times New Roman"/>
          <w:sz w:val="20"/>
        </w:rPr>
      </w:pPr>
      <w:r>
        <w:br w:type="page"/>
      </w:r>
    </w:p>
    <w:p w14:paraId="19202423" w14:textId="77777777" w:rsidR="00334811" w:rsidRDefault="00334811">
      <w:pPr>
        <w:spacing w:line="2" w:lineRule="auto"/>
        <w:rPr>
          <w:rFonts w:ascii="Times New Roman" w:hAnsi="Times New Roman"/>
          <w:sz w:val="20"/>
        </w:rPr>
      </w:pPr>
      <w:r>
        <w:lastRenderedPageBreak/>
        <w:br w:type="page"/>
      </w:r>
    </w:p>
    <w:p w14:paraId="6BB9F2F2" w14:textId="77777777" w:rsidR="00334811" w:rsidRDefault="00334811">
      <w:pPr>
        <w:spacing w:line="2" w:lineRule="auto"/>
        <w:rPr>
          <w:rFonts w:ascii="Times New Roman" w:hAnsi="Times New Roman"/>
          <w:sz w:val="20"/>
        </w:rPr>
      </w:pPr>
      <w:r>
        <w:lastRenderedPageBreak/>
        <w:br w:type="page"/>
      </w:r>
    </w:p>
    <w:p w14:paraId="3248A532" w14:textId="77777777" w:rsidR="00334811" w:rsidRDefault="00334811">
      <w:pPr>
        <w:spacing w:line="2" w:lineRule="auto"/>
        <w:rPr>
          <w:rFonts w:ascii="Times New Roman" w:hAnsi="Times New Roman"/>
          <w:sz w:val="20"/>
        </w:rPr>
      </w:pPr>
      <w:r>
        <w:lastRenderedPageBreak/>
        <w:br w:type="page"/>
      </w:r>
    </w:p>
    <w:p w14:paraId="2ADD8542" w14:textId="77777777" w:rsidR="00334811" w:rsidRDefault="00334811">
      <w:pPr>
        <w:spacing w:line="2" w:lineRule="auto"/>
        <w:rPr>
          <w:rFonts w:ascii="Times New Roman" w:hAnsi="Times New Roman"/>
          <w:sz w:val="20"/>
        </w:rPr>
      </w:pPr>
      <w:r>
        <w:lastRenderedPageBreak/>
        <w:br w:type="page"/>
      </w:r>
    </w:p>
    <w:p w14:paraId="3D23018F" w14:textId="77777777" w:rsidR="00334811" w:rsidRDefault="00334811">
      <w:pPr>
        <w:spacing w:line="2" w:lineRule="auto"/>
        <w:rPr>
          <w:rFonts w:ascii="Times New Roman" w:hAnsi="Times New Roman"/>
          <w:sz w:val="20"/>
        </w:rPr>
      </w:pPr>
      <w:r>
        <w:lastRenderedPageBreak/>
        <w:br w:type="page"/>
      </w:r>
    </w:p>
    <w:p w14:paraId="256CFF07" w14:textId="77777777" w:rsidR="00334811" w:rsidRDefault="00334811">
      <w:pPr>
        <w:spacing w:line="2" w:lineRule="auto"/>
        <w:rPr>
          <w:rFonts w:ascii="Times New Roman" w:hAnsi="Times New Roman"/>
          <w:sz w:val="20"/>
        </w:rPr>
      </w:pPr>
      <w:r>
        <w:lastRenderedPageBreak/>
        <w:br w:type="page"/>
      </w:r>
    </w:p>
    <w:p w14:paraId="1B207D69" w14:textId="77777777" w:rsidR="00334811" w:rsidRDefault="00334811">
      <w:pPr>
        <w:spacing w:line="2" w:lineRule="auto"/>
        <w:rPr>
          <w:rFonts w:ascii="Times New Roman" w:hAnsi="Times New Roman"/>
          <w:sz w:val="20"/>
        </w:rPr>
      </w:pPr>
      <w:r>
        <w:lastRenderedPageBreak/>
        <w:br w:type="page"/>
      </w:r>
    </w:p>
    <w:p w14:paraId="37EF26BF" w14:textId="77777777" w:rsidR="00334811" w:rsidRDefault="00334811">
      <w:pPr>
        <w:spacing w:line="2" w:lineRule="auto"/>
        <w:rPr>
          <w:rFonts w:ascii="Times New Roman" w:hAnsi="Times New Roman"/>
          <w:sz w:val="20"/>
        </w:rPr>
      </w:pPr>
      <w:r>
        <w:lastRenderedPageBreak/>
        <w:br w:type="page"/>
      </w:r>
    </w:p>
    <w:p w14:paraId="7357201B" w14:textId="77777777" w:rsidR="00334811" w:rsidRDefault="00334811">
      <w:pPr>
        <w:spacing w:line="2" w:lineRule="auto"/>
        <w:rPr>
          <w:rFonts w:ascii="Times New Roman" w:hAnsi="Times New Roman"/>
          <w:sz w:val="20"/>
        </w:rPr>
      </w:pPr>
      <w:r>
        <w:lastRenderedPageBreak/>
        <w:br w:type="page"/>
      </w:r>
    </w:p>
    <w:p w14:paraId="35B37304" w14:textId="77777777" w:rsidR="00334811" w:rsidRDefault="00334811">
      <w:pPr>
        <w:spacing w:line="2" w:lineRule="auto"/>
        <w:rPr>
          <w:rFonts w:ascii="Times New Roman" w:hAnsi="Times New Roman"/>
          <w:sz w:val="20"/>
        </w:rPr>
      </w:pPr>
      <w:r>
        <w:lastRenderedPageBreak/>
        <w:br w:type="page"/>
      </w:r>
    </w:p>
    <w:p w14:paraId="5FFEAABF" w14:textId="77777777" w:rsidR="00334811" w:rsidRDefault="00334811">
      <w:pPr>
        <w:spacing w:line="2" w:lineRule="auto"/>
        <w:rPr>
          <w:rFonts w:ascii="Times New Roman" w:hAnsi="Times New Roman"/>
          <w:sz w:val="20"/>
        </w:rPr>
      </w:pPr>
      <w:r>
        <w:lastRenderedPageBreak/>
        <w:br w:type="page"/>
      </w:r>
    </w:p>
    <w:p w14:paraId="5A7227A7" w14:textId="77777777" w:rsidR="00334811" w:rsidRDefault="00334811">
      <w:pPr>
        <w:spacing w:line="2" w:lineRule="auto"/>
        <w:rPr>
          <w:rFonts w:ascii="Times New Roman" w:hAnsi="Times New Roman"/>
          <w:sz w:val="20"/>
        </w:rPr>
      </w:pPr>
      <w:r>
        <w:lastRenderedPageBreak/>
        <w:br w:type="page"/>
      </w:r>
    </w:p>
    <w:p w14:paraId="7E0F238C" w14:textId="77777777" w:rsidR="00334811" w:rsidRDefault="00334811">
      <w:pPr>
        <w:spacing w:line="2" w:lineRule="auto"/>
        <w:rPr>
          <w:rFonts w:ascii="Times New Roman" w:hAnsi="Times New Roman"/>
          <w:sz w:val="20"/>
        </w:rPr>
      </w:pPr>
      <w:r>
        <w:lastRenderedPageBreak/>
        <w:br w:type="page"/>
      </w:r>
    </w:p>
    <w:p w14:paraId="425AC47A" w14:textId="77777777" w:rsidR="00334811" w:rsidRDefault="00334811">
      <w:pPr>
        <w:spacing w:line="2" w:lineRule="auto"/>
        <w:rPr>
          <w:rFonts w:ascii="Times New Roman" w:hAnsi="Times New Roman"/>
          <w:sz w:val="20"/>
        </w:rPr>
      </w:pPr>
      <w:r>
        <w:lastRenderedPageBreak/>
        <w:br w:type="page"/>
      </w:r>
    </w:p>
    <w:p w14:paraId="6D66090E" w14:textId="77777777" w:rsidR="00334811" w:rsidRDefault="00334811">
      <w:pPr>
        <w:spacing w:line="2" w:lineRule="auto"/>
        <w:rPr>
          <w:rFonts w:ascii="Times New Roman" w:hAnsi="Times New Roman"/>
          <w:sz w:val="20"/>
        </w:rPr>
      </w:pPr>
      <w:r>
        <w:lastRenderedPageBreak/>
        <w:br w:type="page"/>
      </w:r>
    </w:p>
    <w:p w14:paraId="1AC1D499" w14:textId="77777777" w:rsidR="00334811" w:rsidRDefault="00334811">
      <w:pPr>
        <w:spacing w:line="2" w:lineRule="auto"/>
        <w:rPr>
          <w:rFonts w:ascii="Times New Roman" w:hAnsi="Times New Roman"/>
          <w:sz w:val="20"/>
        </w:rPr>
      </w:pPr>
      <w:r>
        <w:lastRenderedPageBreak/>
        <w:br w:type="page"/>
      </w:r>
    </w:p>
    <w:p w14:paraId="0D5CCB4A" w14:textId="77777777" w:rsidR="00334811" w:rsidRDefault="00334811">
      <w:pPr>
        <w:spacing w:line="2" w:lineRule="auto"/>
        <w:rPr>
          <w:rFonts w:ascii="Times New Roman" w:hAnsi="Times New Roman"/>
          <w:sz w:val="20"/>
        </w:rPr>
      </w:pPr>
      <w:r>
        <w:lastRenderedPageBreak/>
        <w:br w:type="page"/>
      </w:r>
    </w:p>
    <w:p w14:paraId="71FF02DD" w14:textId="77777777" w:rsidR="00334811" w:rsidRDefault="00334811">
      <w:pPr>
        <w:spacing w:line="2" w:lineRule="auto"/>
        <w:rPr>
          <w:rFonts w:ascii="Times New Roman" w:hAnsi="Times New Roman"/>
          <w:sz w:val="20"/>
        </w:rPr>
      </w:pPr>
      <w:r>
        <w:lastRenderedPageBreak/>
        <w:br w:type="page"/>
      </w:r>
    </w:p>
    <w:p w14:paraId="155D984D" w14:textId="77777777" w:rsidR="00334811" w:rsidRDefault="00334811">
      <w:pPr>
        <w:spacing w:line="2" w:lineRule="auto"/>
        <w:rPr>
          <w:rFonts w:ascii="Times New Roman" w:hAnsi="Times New Roman"/>
          <w:sz w:val="20"/>
        </w:rPr>
      </w:pPr>
      <w:r>
        <w:lastRenderedPageBreak/>
        <w:br w:type="page"/>
      </w:r>
    </w:p>
    <w:p w14:paraId="541329EC" w14:textId="77777777" w:rsidR="00334811" w:rsidRDefault="00334811">
      <w:pPr>
        <w:spacing w:line="2" w:lineRule="auto"/>
        <w:rPr>
          <w:rFonts w:ascii="Times New Roman" w:hAnsi="Times New Roman"/>
          <w:sz w:val="20"/>
        </w:rPr>
      </w:pPr>
      <w:r>
        <w:lastRenderedPageBreak/>
        <w:br w:type="page"/>
      </w:r>
    </w:p>
    <w:p w14:paraId="647155F1" w14:textId="77777777" w:rsidR="00334811" w:rsidRDefault="00334811">
      <w:pPr>
        <w:spacing w:line="2" w:lineRule="auto"/>
        <w:rPr>
          <w:rFonts w:ascii="Times New Roman" w:hAnsi="Times New Roman"/>
          <w:sz w:val="20"/>
        </w:rPr>
      </w:pPr>
      <w:r>
        <w:lastRenderedPageBreak/>
        <w:br w:type="page"/>
      </w:r>
    </w:p>
    <w:p w14:paraId="36B92A11" w14:textId="77777777" w:rsidR="00334811" w:rsidRDefault="00334811">
      <w:pPr>
        <w:spacing w:line="2" w:lineRule="auto"/>
        <w:rPr>
          <w:rFonts w:ascii="Times New Roman" w:hAnsi="Times New Roman"/>
          <w:sz w:val="20"/>
        </w:rPr>
      </w:pPr>
      <w:r>
        <w:lastRenderedPageBreak/>
        <w:br w:type="page"/>
      </w:r>
    </w:p>
    <w:p w14:paraId="38F70118" w14:textId="77777777" w:rsidR="00334811" w:rsidRDefault="00334811">
      <w:pPr>
        <w:spacing w:line="2" w:lineRule="auto"/>
        <w:rPr>
          <w:rFonts w:ascii="Times New Roman" w:hAnsi="Times New Roman"/>
          <w:sz w:val="20"/>
        </w:rPr>
      </w:pPr>
      <w:r>
        <w:lastRenderedPageBreak/>
        <w:br w:type="page"/>
      </w:r>
    </w:p>
    <w:p w14:paraId="335E8D86" w14:textId="77777777" w:rsidR="00334811" w:rsidRDefault="00334811">
      <w:pPr>
        <w:spacing w:line="2" w:lineRule="auto"/>
        <w:rPr>
          <w:rFonts w:ascii="Times New Roman" w:hAnsi="Times New Roman"/>
          <w:sz w:val="20"/>
        </w:rPr>
      </w:pPr>
      <w:r>
        <w:lastRenderedPageBreak/>
        <w:br w:type="page"/>
      </w:r>
    </w:p>
    <w:p w14:paraId="2BEF96F6" w14:textId="77777777" w:rsidR="00334811" w:rsidRDefault="00334811">
      <w:pPr>
        <w:spacing w:line="2" w:lineRule="auto"/>
        <w:rPr>
          <w:rFonts w:ascii="Times New Roman" w:hAnsi="Times New Roman"/>
          <w:sz w:val="20"/>
        </w:rPr>
      </w:pPr>
      <w:r>
        <w:lastRenderedPageBreak/>
        <w:br w:type="page"/>
      </w:r>
    </w:p>
    <w:p w14:paraId="255A6442" w14:textId="77777777" w:rsidR="00334811" w:rsidRDefault="00334811">
      <w:pPr>
        <w:spacing w:line="2" w:lineRule="auto"/>
        <w:rPr>
          <w:rFonts w:ascii="Times New Roman" w:hAnsi="Times New Roman"/>
          <w:sz w:val="20"/>
        </w:rPr>
      </w:pPr>
      <w:r>
        <w:lastRenderedPageBreak/>
        <w:br w:type="page"/>
      </w:r>
    </w:p>
    <w:p w14:paraId="7D635AF1" w14:textId="77777777" w:rsidR="00334811" w:rsidRDefault="00334811">
      <w:pPr>
        <w:spacing w:line="2" w:lineRule="auto"/>
        <w:rPr>
          <w:rFonts w:ascii="Times New Roman" w:hAnsi="Times New Roman"/>
          <w:sz w:val="20"/>
        </w:rPr>
      </w:pPr>
      <w:r>
        <w:lastRenderedPageBreak/>
        <w:br w:type="page"/>
      </w:r>
    </w:p>
    <w:p w14:paraId="365BCC89" w14:textId="77777777" w:rsidR="00334811" w:rsidRDefault="00334811">
      <w:pPr>
        <w:spacing w:line="2" w:lineRule="auto"/>
        <w:rPr>
          <w:rFonts w:ascii="Times New Roman" w:hAnsi="Times New Roman"/>
          <w:sz w:val="20"/>
        </w:rPr>
      </w:pPr>
      <w:r>
        <w:lastRenderedPageBreak/>
        <w:br w:type="page"/>
      </w:r>
    </w:p>
    <w:p w14:paraId="134270DF" w14:textId="77777777" w:rsidR="00334811" w:rsidRDefault="00334811">
      <w:pPr>
        <w:spacing w:line="2" w:lineRule="auto"/>
        <w:rPr>
          <w:rFonts w:ascii="Times New Roman" w:hAnsi="Times New Roman"/>
          <w:sz w:val="20"/>
        </w:rPr>
      </w:pPr>
      <w:r>
        <w:lastRenderedPageBreak/>
        <w:br w:type="page"/>
      </w:r>
    </w:p>
    <w:p w14:paraId="10D7CFF2" w14:textId="77777777" w:rsidR="00334811" w:rsidRDefault="00334811">
      <w:pPr>
        <w:spacing w:line="2" w:lineRule="auto"/>
        <w:rPr>
          <w:rFonts w:ascii="Times New Roman" w:hAnsi="Times New Roman"/>
          <w:sz w:val="20"/>
        </w:rPr>
      </w:pPr>
      <w:r>
        <w:lastRenderedPageBreak/>
        <w:br w:type="page"/>
      </w:r>
    </w:p>
    <w:p w14:paraId="3F5E09CB" w14:textId="77777777" w:rsidR="00334811" w:rsidRDefault="00334811">
      <w:pPr>
        <w:spacing w:line="2" w:lineRule="auto"/>
        <w:rPr>
          <w:rFonts w:ascii="Times New Roman" w:hAnsi="Times New Roman"/>
          <w:sz w:val="20"/>
        </w:rPr>
      </w:pPr>
      <w:r>
        <w:lastRenderedPageBreak/>
        <w:br w:type="page"/>
      </w:r>
    </w:p>
    <w:p w14:paraId="499C3949" w14:textId="77777777" w:rsidR="00334811" w:rsidRDefault="00334811">
      <w:pPr>
        <w:spacing w:line="2" w:lineRule="auto"/>
        <w:rPr>
          <w:rFonts w:ascii="Times New Roman" w:hAnsi="Times New Roman"/>
          <w:sz w:val="20"/>
        </w:rPr>
      </w:pPr>
      <w:r>
        <w:lastRenderedPageBreak/>
        <w:br w:type="page"/>
      </w:r>
    </w:p>
    <w:p w14:paraId="24C62F18" w14:textId="77777777" w:rsidR="00334811" w:rsidRDefault="00334811">
      <w:pPr>
        <w:spacing w:line="2" w:lineRule="auto"/>
        <w:rPr>
          <w:rFonts w:ascii="Times New Roman" w:hAnsi="Times New Roman"/>
          <w:sz w:val="20"/>
        </w:rPr>
      </w:pPr>
      <w:r>
        <w:lastRenderedPageBreak/>
        <w:br w:type="page"/>
      </w:r>
    </w:p>
    <w:p w14:paraId="1F9DEFEC" w14:textId="77777777" w:rsidR="00334811" w:rsidRDefault="00334811">
      <w:pPr>
        <w:spacing w:line="2" w:lineRule="auto"/>
        <w:rPr>
          <w:rFonts w:ascii="Times New Roman" w:hAnsi="Times New Roman"/>
          <w:sz w:val="20"/>
        </w:rPr>
      </w:pPr>
      <w:r>
        <w:lastRenderedPageBreak/>
        <w:br w:type="page"/>
      </w:r>
    </w:p>
    <w:p w14:paraId="5B6DBE53" w14:textId="77777777" w:rsidR="00334811" w:rsidRDefault="00334811">
      <w:pPr>
        <w:spacing w:line="2" w:lineRule="auto"/>
        <w:rPr>
          <w:rFonts w:ascii="Times New Roman" w:hAnsi="Times New Roman"/>
          <w:sz w:val="20"/>
        </w:rPr>
      </w:pPr>
      <w:r>
        <w:lastRenderedPageBreak/>
        <w:br w:type="page"/>
      </w:r>
    </w:p>
    <w:p w14:paraId="43C85F08" w14:textId="77777777" w:rsidR="00334811" w:rsidRDefault="00334811">
      <w:pPr>
        <w:spacing w:line="2" w:lineRule="auto"/>
        <w:rPr>
          <w:rFonts w:ascii="Times New Roman" w:hAnsi="Times New Roman"/>
          <w:sz w:val="20"/>
        </w:rPr>
      </w:pPr>
      <w:r>
        <w:lastRenderedPageBreak/>
        <w:br w:type="page"/>
      </w:r>
    </w:p>
    <w:p w14:paraId="0E9DCBC0" w14:textId="77777777" w:rsidR="00334811" w:rsidRDefault="00334811">
      <w:pPr>
        <w:spacing w:line="2" w:lineRule="auto"/>
        <w:rPr>
          <w:rFonts w:ascii="Times New Roman" w:hAnsi="Times New Roman"/>
          <w:sz w:val="20"/>
        </w:rPr>
      </w:pPr>
      <w:r>
        <w:lastRenderedPageBreak/>
        <w:br w:type="page"/>
      </w:r>
    </w:p>
    <w:p w14:paraId="4DE37AAA" w14:textId="77777777" w:rsidR="006E5BAA" w:rsidRDefault="006E5BAA">
      <w:pPr>
        <w:spacing w:line="2" w:lineRule="auto"/>
      </w:pPr>
      <w:r>
        <w:lastRenderedPageBreak/>
        <w:br w:type="page"/>
      </w:r>
    </w:p>
    <w:p w14:paraId="5BFF0FA5" w14:textId="50C1BBB8" w:rsidR="00334811" w:rsidRDefault="00334811">
      <w:pPr>
        <w:spacing w:line="2" w:lineRule="auto"/>
        <w:rPr>
          <w:rFonts w:ascii="Times New Roman" w:hAnsi="Times New Roman"/>
          <w:sz w:val="20"/>
        </w:rPr>
      </w:pPr>
      <w:r>
        <w:lastRenderedPageBreak/>
        <w:br w:type="page"/>
      </w:r>
    </w:p>
    <w:p w14:paraId="253EAFF0" w14:textId="703C7FC8" w:rsidR="00334811" w:rsidRPr="00152749" w:rsidRDefault="00334811" w:rsidP="00152749">
      <w:pPr>
        <w:pStyle w:val="Brdtextmedindrag"/>
        <w:sectPr w:rsidR="00334811" w:rsidRPr="00152749" w:rsidSect="00155500">
          <w:headerReference w:type="even" r:id="rId182"/>
          <w:headerReference w:type="default" r:id="rId183"/>
          <w:footerReference w:type="even" r:id="rId184"/>
          <w:footerReference w:type="default" r:id="rId185"/>
          <w:headerReference w:type="first" r:id="rId186"/>
          <w:footerReference w:type="first" r:id="rId187"/>
          <w:pgSz w:w="9356" w:h="13721" w:code="9"/>
          <w:pgMar w:top="794" w:right="2438" w:bottom="1191" w:left="1021" w:header="0" w:footer="709" w:gutter="0"/>
          <w:cols w:space="708"/>
          <w:docGrid w:linePitch="360"/>
        </w:sectPr>
      </w:pPr>
    </w:p>
    <w:p w14:paraId="5A2B2B84" w14:textId="77777777" w:rsidR="00D85371" w:rsidRDefault="00D85371" w:rsidP="00D85371">
      <w:pPr>
        <w:pStyle w:val="Bilagarubrik"/>
      </w:pPr>
      <w:bookmarkStart w:id="2245" w:name="_Toc96533464"/>
      <w:r>
        <w:lastRenderedPageBreak/>
        <w:t>Europaparlamentets och rådets förordning (EU) 2018/1971 om inrättande av Organet för europeiska regleringsmyndigheter för elektronisk kommunikation (Berec) och Byrån för stöd till Berec (Berec-byrån), om ändring av förordning (EU) 2015/2120 och om upphävande av förordning (EG) nr 1211/2009</w:t>
      </w:r>
      <w:bookmarkEnd w:id="2245"/>
    </w:p>
    <w:p w14:paraId="45315CD1" w14:textId="70132FE5" w:rsidR="00D85371" w:rsidRPr="00C75E1D" w:rsidRDefault="00D85371" w:rsidP="00D85371">
      <w:pPr>
        <w:pStyle w:val="Brdtext"/>
      </w:pPr>
    </w:p>
    <w:p w14:paraId="0965DEBB" w14:textId="63080DAC" w:rsidR="00334811" w:rsidRDefault="00334811">
      <w:pPr>
        <w:spacing w:line="2" w:lineRule="auto"/>
        <w:rPr>
          <w:rFonts w:ascii="Times New Roman" w:hAnsi="Times New Roman"/>
          <w:sz w:val="20"/>
        </w:rPr>
      </w:pPr>
      <w:r>
        <w:br w:type="page"/>
      </w:r>
    </w:p>
    <w:p w14:paraId="61C6E4CB" w14:textId="77777777" w:rsidR="00C72566" w:rsidRDefault="00C72566">
      <w:pPr>
        <w:spacing w:line="2" w:lineRule="auto"/>
      </w:pPr>
      <w:r>
        <w:lastRenderedPageBreak/>
        <w:br w:type="page"/>
      </w:r>
    </w:p>
    <w:p w14:paraId="2A291BBF" w14:textId="0386B47D" w:rsidR="001D3E52" w:rsidRDefault="00334811">
      <w:pPr>
        <w:spacing w:line="2" w:lineRule="auto"/>
      </w:pPr>
      <w:r>
        <w:lastRenderedPageBreak/>
        <w:br w:type="page"/>
      </w:r>
      <w:r w:rsidR="001D3E52">
        <w:lastRenderedPageBreak/>
        <w:br w:type="page"/>
      </w:r>
    </w:p>
    <w:p w14:paraId="45F8F41D" w14:textId="0B0DC41C" w:rsidR="00334811" w:rsidRDefault="00334811">
      <w:pPr>
        <w:spacing w:line="2" w:lineRule="auto"/>
        <w:rPr>
          <w:rFonts w:ascii="Times New Roman" w:hAnsi="Times New Roman"/>
          <w:sz w:val="20"/>
        </w:rPr>
      </w:pPr>
    </w:p>
    <w:p w14:paraId="44A186B9" w14:textId="77777777" w:rsidR="00334811" w:rsidRDefault="00334811">
      <w:pPr>
        <w:spacing w:line="2" w:lineRule="auto"/>
        <w:rPr>
          <w:rFonts w:ascii="Times New Roman" w:hAnsi="Times New Roman"/>
          <w:sz w:val="20"/>
        </w:rPr>
      </w:pPr>
      <w:r>
        <w:br w:type="page"/>
      </w:r>
    </w:p>
    <w:p w14:paraId="19EE4B96" w14:textId="77777777" w:rsidR="00334811" w:rsidRDefault="00334811">
      <w:pPr>
        <w:spacing w:line="2" w:lineRule="auto"/>
        <w:rPr>
          <w:rFonts w:ascii="Times New Roman" w:hAnsi="Times New Roman"/>
          <w:sz w:val="20"/>
        </w:rPr>
      </w:pPr>
      <w:r>
        <w:lastRenderedPageBreak/>
        <w:br w:type="page"/>
      </w:r>
    </w:p>
    <w:p w14:paraId="725DC6E1" w14:textId="77777777" w:rsidR="00334811" w:rsidRDefault="00334811">
      <w:pPr>
        <w:spacing w:line="2" w:lineRule="auto"/>
        <w:rPr>
          <w:rFonts w:ascii="Times New Roman" w:hAnsi="Times New Roman"/>
          <w:sz w:val="20"/>
        </w:rPr>
      </w:pPr>
      <w:r>
        <w:lastRenderedPageBreak/>
        <w:br w:type="page"/>
      </w:r>
    </w:p>
    <w:p w14:paraId="2795892B" w14:textId="77777777" w:rsidR="00334811" w:rsidRDefault="00334811">
      <w:pPr>
        <w:spacing w:line="2" w:lineRule="auto"/>
        <w:rPr>
          <w:rFonts w:ascii="Times New Roman" w:hAnsi="Times New Roman"/>
          <w:sz w:val="20"/>
        </w:rPr>
      </w:pPr>
      <w:r>
        <w:lastRenderedPageBreak/>
        <w:br w:type="page"/>
      </w:r>
    </w:p>
    <w:p w14:paraId="7ABA2B1F" w14:textId="77777777" w:rsidR="00334811" w:rsidRDefault="00334811">
      <w:pPr>
        <w:spacing w:line="2" w:lineRule="auto"/>
        <w:rPr>
          <w:rFonts w:ascii="Times New Roman" w:hAnsi="Times New Roman"/>
          <w:sz w:val="20"/>
        </w:rPr>
      </w:pPr>
      <w:r>
        <w:lastRenderedPageBreak/>
        <w:br w:type="page"/>
      </w:r>
    </w:p>
    <w:p w14:paraId="6FEDD20D" w14:textId="77777777" w:rsidR="00334811" w:rsidRDefault="00334811">
      <w:pPr>
        <w:spacing w:line="2" w:lineRule="auto"/>
        <w:rPr>
          <w:rFonts w:ascii="Times New Roman" w:hAnsi="Times New Roman"/>
          <w:sz w:val="20"/>
        </w:rPr>
      </w:pPr>
      <w:r>
        <w:lastRenderedPageBreak/>
        <w:br w:type="page"/>
      </w:r>
    </w:p>
    <w:p w14:paraId="46CD75C7" w14:textId="77777777" w:rsidR="00DB62B9" w:rsidRDefault="00DB62B9" w:rsidP="00152749">
      <w:pPr>
        <w:pStyle w:val="Brdtextmedindrag"/>
      </w:pPr>
    </w:p>
    <w:p w14:paraId="5719ABCB" w14:textId="77777777" w:rsidR="00334811" w:rsidRDefault="00334811">
      <w:pPr>
        <w:spacing w:line="2" w:lineRule="auto"/>
        <w:rPr>
          <w:rFonts w:ascii="Times New Roman" w:hAnsi="Times New Roman"/>
          <w:sz w:val="20"/>
        </w:rPr>
      </w:pPr>
      <w:r>
        <w:br w:type="page"/>
      </w:r>
    </w:p>
    <w:p w14:paraId="5123A44D" w14:textId="77777777" w:rsidR="00334811" w:rsidRDefault="00334811">
      <w:pPr>
        <w:spacing w:line="2" w:lineRule="auto"/>
        <w:rPr>
          <w:rFonts w:ascii="Times New Roman" w:hAnsi="Times New Roman"/>
          <w:sz w:val="20"/>
        </w:rPr>
      </w:pPr>
      <w:r>
        <w:lastRenderedPageBreak/>
        <w:br w:type="page"/>
      </w:r>
    </w:p>
    <w:p w14:paraId="753C5C0A" w14:textId="77777777" w:rsidR="00334811" w:rsidRDefault="00334811">
      <w:pPr>
        <w:spacing w:line="2" w:lineRule="auto"/>
        <w:rPr>
          <w:rFonts w:ascii="Times New Roman" w:hAnsi="Times New Roman"/>
          <w:sz w:val="20"/>
        </w:rPr>
      </w:pPr>
      <w:r>
        <w:lastRenderedPageBreak/>
        <w:br w:type="page"/>
      </w:r>
    </w:p>
    <w:p w14:paraId="5422DEF1" w14:textId="77777777" w:rsidR="00334811" w:rsidRDefault="00334811">
      <w:pPr>
        <w:spacing w:line="2" w:lineRule="auto"/>
        <w:rPr>
          <w:rFonts w:ascii="Times New Roman" w:hAnsi="Times New Roman"/>
          <w:sz w:val="20"/>
        </w:rPr>
      </w:pPr>
      <w:r>
        <w:lastRenderedPageBreak/>
        <w:br w:type="page"/>
      </w:r>
    </w:p>
    <w:p w14:paraId="2EB38410" w14:textId="77777777" w:rsidR="00334811" w:rsidRDefault="00334811">
      <w:pPr>
        <w:spacing w:line="2" w:lineRule="auto"/>
        <w:rPr>
          <w:rFonts w:ascii="Times New Roman" w:hAnsi="Times New Roman"/>
          <w:sz w:val="20"/>
        </w:rPr>
      </w:pPr>
      <w:r>
        <w:lastRenderedPageBreak/>
        <w:br w:type="page"/>
      </w:r>
    </w:p>
    <w:p w14:paraId="6181CA12" w14:textId="77777777" w:rsidR="00334811" w:rsidRDefault="00334811">
      <w:pPr>
        <w:spacing w:line="2" w:lineRule="auto"/>
        <w:rPr>
          <w:rFonts w:ascii="Times New Roman" w:hAnsi="Times New Roman"/>
          <w:sz w:val="20"/>
        </w:rPr>
      </w:pPr>
      <w:r>
        <w:lastRenderedPageBreak/>
        <w:br w:type="page"/>
      </w:r>
    </w:p>
    <w:p w14:paraId="5AC5B508" w14:textId="77777777" w:rsidR="00334811" w:rsidRDefault="00334811">
      <w:pPr>
        <w:spacing w:line="2" w:lineRule="auto"/>
        <w:rPr>
          <w:rFonts w:ascii="Times New Roman" w:hAnsi="Times New Roman"/>
          <w:sz w:val="20"/>
        </w:rPr>
      </w:pPr>
      <w:r>
        <w:lastRenderedPageBreak/>
        <w:br w:type="page"/>
      </w:r>
    </w:p>
    <w:p w14:paraId="4D5AB960" w14:textId="77777777" w:rsidR="00334811" w:rsidRDefault="00334811">
      <w:pPr>
        <w:spacing w:line="2" w:lineRule="auto"/>
        <w:rPr>
          <w:rFonts w:ascii="Times New Roman" w:hAnsi="Times New Roman"/>
          <w:sz w:val="20"/>
        </w:rPr>
      </w:pPr>
      <w:r>
        <w:lastRenderedPageBreak/>
        <w:br w:type="page"/>
      </w:r>
    </w:p>
    <w:p w14:paraId="3D88C25C" w14:textId="77777777" w:rsidR="00334811" w:rsidRDefault="00334811">
      <w:pPr>
        <w:spacing w:line="2" w:lineRule="auto"/>
        <w:rPr>
          <w:rFonts w:ascii="Times New Roman" w:hAnsi="Times New Roman"/>
          <w:sz w:val="20"/>
        </w:rPr>
      </w:pPr>
      <w:r>
        <w:lastRenderedPageBreak/>
        <w:br w:type="page"/>
      </w:r>
    </w:p>
    <w:p w14:paraId="6BBEB9F6" w14:textId="77777777" w:rsidR="00334811" w:rsidRDefault="00334811">
      <w:pPr>
        <w:spacing w:line="2" w:lineRule="auto"/>
        <w:rPr>
          <w:rFonts w:ascii="Times New Roman" w:hAnsi="Times New Roman"/>
          <w:sz w:val="20"/>
        </w:rPr>
      </w:pPr>
      <w:r>
        <w:lastRenderedPageBreak/>
        <w:br w:type="page"/>
      </w:r>
    </w:p>
    <w:p w14:paraId="4DE16523" w14:textId="77777777" w:rsidR="00334811" w:rsidRDefault="00334811">
      <w:pPr>
        <w:spacing w:line="2" w:lineRule="auto"/>
        <w:rPr>
          <w:rFonts w:ascii="Times New Roman" w:hAnsi="Times New Roman"/>
          <w:sz w:val="20"/>
        </w:rPr>
      </w:pPr>
      <w:r>
        <w:lastRenderedPageBreak/>
        <w:br w:type="page"/>
      </w:r>
    </w:p>
    <w:p w14:paraId="06FF5315" w14:textId="77777777" w:rsidR="00334811" w:rsidRDefault="00334811">
      <w:pPr>
        <w:spacing w:line="2" w:lineRule="auto"/>
        <w:rPr>
          <w:rFonts w:ascii="Times New Roman" w:hAnsi="Times New Roman"/>
          <w:sz w:val="20"/>
        </w:rPr>
      </w:pPr>
      <w:r>
        <w:lastRenderedPageBreak/>
        <w:br w:type="page"/>
      </w:r>
    </w:p>
    <w:p w14:paraId="3768AABB" w14:textId="77777777" w:rsidR="00334811" w:rsidRDefault="00334811">
      <w:pPr>
        <w:spacing w:line="2" w:lineRule="auto"/>
        <w:rPr>
          <w:rFonts w:ascii="Times New Roman" w:hAnsi="Times New Roman"/>
          <w:sz w:val="20"/>
        </w:rPr>
      </w:pPr>
      <w:r>
        <w:lastRenderedPageBreak/>
        <w:br w:type="page"/>
      </w:r>
    </w:p>
    <w:p w14:paraId="236BC188" w14:textId="77777777" w:rsidR="00334811" w:rsidRDefault="00334811">
      <w:pPr>
        <w:spacing w:line="2" w:lineRule="auto"/>
        <w:rPr>
          <w:rFonts w:ascii="Times New Roman" w:hAnsi="Times New Roman"/>
          <w:sz w:val="20"/>
        </w:rPr>
      </w:pPr>
      <w:r>
        <w:lastRenderedPageBreak/>
        <w:br w:type="page"/>
      </w:r>
    </w:p>
    <w:p w14:paraId="3D1CC76F" w14:textId="77777777" w:rsidR="00334811" w:rsidRDefault="00334811">
      <w:pPr>
        <w:spacing w:line="2" w:lineRule="auto"/>
        <w:rPr>
          <w:rFonts w:ascii="Times New Roman" w:hAnsi="Times New Roman"/>
          <w:sz w:val="20"/>
        </w:rPr>
      </w:pPr>
      <w:r>
        <w:lastRenderedPageBreak/>
        <w:br w:type="page"/>
      </w:r>
    </w:p>
    <w:p w14:paraId="0A3B5658" w14:textId="77777777" w:rsidR="00334811" w:rsidRDefault="00334811">
      <w:pPr>
        <w:spacing w:line="2" w:lineRule="auto"/>
        <w:rPr>
          <w:rFonts w:ascii="Times New Roman" w:hAnsi="Times New Roman"/>
          <w:sz w:val="20"/>
        </w:rPr>
      </w:pPr>
      <w:r>
        <w:lastRenderedPageBreak/>
        <w:br w:type="page"/>
      </w:r>
    </w:p>
    <w:p w14:paraId="4E798AFF" w14:textId="77777777" w:rsidR="00334811" w:rsidRDefault="00334811">
      <w:pPr>
        <w:spacing w:line="2" w:lineRule="auto"/>
        <w:rPr>
          <w:rFonts w:ascii="Times New Roman" w:hAnsi="Times New Roman"/>
          <w:sz w:val="20"/>
        </w:rPr>
      </w:pPr>
      <w:r>
        <w:lastRenderedPageBreak/>
        <w:br w:type="page"/>
      </w:r>
    </w:p>
    <w:p w14:paraId="6035BA29" w14:textId="77777777" w:rsidR="00334811" w:rsidRDefault="00334811">
      <w:pPr>
        <w:spacing w:line="2" w:lineRule="auto"/>
        <w:rPr>
          <w:rFonts w:ascii="Times New Roman" w:hAnsi="Times New Roman"/>
          <w:sz w:val="20"/>
        </w:rPr>
      </w:pPr>
      <w:r>
        <w:lastRenderedPageBreak/>
        <w:br w:type="page"/>
      </w:r>
    </w:p>
    <w:p w14:paraId="42015765" w14:textId="77777777" w:rsidR="00334811" w:rsidRDefault="00334811">
      <w:pPr>
        <w:spacing w:line="2" w:lineRule="auto"/>
        <w:rPr>
          <w:rFonts w:ascii="Times New Roman" w:hAnsi="Times New Roman"/>
          <w:sz w:val="20"/>
        </w:rPr>
      </w:pPr>
      <w:r>
        <w:lastRenderedPageBreak/>
        <w:br w:type="page"/>
      </w:r>
    </w:p>
    <w:p w14:paraId="530224D7" w14:textId="77777777" w:rsidR="00334811" w:rsidRDefault="00334811">
      <w:pPr>
        <w:spacing w:line="2" w:lineRule="auto"/>
        <w:rPr>
          <w:rFonts w:ascii="Times New Roman" w:hAnsi="Times New Roman"/>
          <w:sz w:val="20"/>
        </w:rPr>
      </w:pPr>
      <w:r>
        <w:lastRenderedPageBreak/>
        <w:br w:type="page"/>
      </w:r>
    </w:p>
    <w:p w14:paraId="47BD4D92" w14:textId="77777777" w:rsidR="00334811" w:rsidRDefault="00334811">
      <w:pPr>
        <w:spacing w:line="2" w:lineRule="auto"/>
        <w:rPr>
          <w:rFonts w:ascii="Times New Roman" w:hAnsi="Times New Roman"/>
          <w:sz w:val="20"/>
        </w:rPr>
      </w:pPr>
      <w:r>
        <w:lastRenderedPageBreak/>
        <w:br w:type="page"/>
      </w:r>
    </w:p>
    <w:p w14:paraId="25AC1E61" w14:textId="77777777" w:rsidR="00334811" w:rsidRDefault="00334811">
      <w:pPr>
        <w:spacing w:line="2" w:lineRule="auto"/>
        <w:rPr>
          <w:rFonts w:ascii="Times New Roman" w:hAnsi="Times New Roman"/>
          <w:sz w:val="20"/>
        </w:rPr>
      </w:pPr>
      <w:r>
        <w:lastRenderedPageBreak/>
        <w:br w:type="page"/>
      </w:r>
    </w:p>
    <w:p w14:paraId="0AA2B119" w14:textId="77777777" w:rsidR="00334811" w:rsidRDefault="00334811">
      <w:pPr>
        <w:spacing w:line="2" w:lineRule="auto"/>
        <w:rPr>
          <w:rFonts w:ascii="Times New Roman" w:hAnsi="Times New Roman"/>
          <w:sz w:val="20"/>
        </w:rPr>
      </w:pPr>
      <w:r>
        <w:lastRenderedPageBreak/>
        <w:br w:type="page"/>
      </w:r>
    </w:p>
    <w:p w14:paraId="47016C6E" w14:textId="36D4F2DD" w:rsidR="00334811" w:rsidRPr="00AC381D" w:rsidRDefault="00334811" w:rsidP="00AC381D">
      <w:pPr>
        <w:spacing w:line="2" w:lineRule="auto"/>
        <w:rPr>
          <w:rFonts w:ascii="Times New Roman" w:hAnsi="Times New Roman"/>
          <w:sz w:val="20"/>
        </w:rPr>
        <w:sectPr w:rsidR="00334811" w:rsidRPr="00AC381D" w:rsidSect="00155500">
          <w:headerReference w:type="even" r:id="rId188"/>
          <w:headerReference w:type="default" r:id="rId189"/>
          <w:footerReference w:type="even" r:id="rId190"/>
          <w:footerReference w:type="default" r:id="rId191"/>
          <w:headerReference w:type="first" r:id="rId192"/>
          <w:footerReference w:type="first" r:id="rId193"/>
          <w:pgSz w:w="9356" w:h="13721" w:code="9"/>
          <w:pgMar w:top="794" w:right="2438" w:bottom="1191" w:left="1021" w:header="0" w:footer="709" w:gutter="0"/>
          <w:cols w:space="708"/>
          <w:docGrid w:linePitch="360"/>
        </w:sectPr>
      </w:pPr>
      <w:r>
        <w:lastRenderedPageBreak/>
        <w:br w:type="page"/>
      </w:r>
      <w:r>
        <w:lastRenderedPageBreak/>
        <w:br w:type="page"/>
      </w:r>
    </w:p>
    <w:p w14:paraId="5B13A7DF" w14:textId="77777777" w:rsidR="00D85371" w:rsidRDefault="00D85371" w:rsidP="00D85371">
      <w:pPr>
        <w:pStyle w:val="Bilagarubrik"/>
      </w:pPr>
      <w:bookmarkStart w:id="2246" w:name="_Toc96533465"/>
      <w:r>
        <w:lastRenderedPageBreak/>
        <w:t>Sammanfattning av promemorian Genomförande av direktivet om inrättande av en kodex för elektronisk kommunikation</w:t>
      </w:r>
      <w:bookmarkEnd w:id="2246"/>
    </w:p>
    <w:p w14:paraId="1C1C031C" w14:textId="77777777" w:rsidR="00D85371" w:rsidRDefault="00D85371" w:rsidP="00D85371">
      <w:pPr>
        <w:pStyle w:val="Brdtext"/>
      </w:pPr>
      <w:r>
        <w:t>I promemorian föreslås en ny lag som ersätter den nuvarande lagen om elektronisk kommunikation. Den nya lagen genomför EU:s direktiv om inrättande av en kodex för elektronisk kommunikation.</w:t>
      </w:r>
    </w:p>
    <w:p w14:paraId="79B00EA1" w14:textId="77777777" w:rsidR="00D85371" w:rsidRDefault="00D85371" w:rsidP="00D85371">
      <w:pPr>
        <w:pStyle w:val="Brdtextmedindrag"/>
      </w:pPr>
      <w:r>
        <w:t>Lagen syftar till att enskilda och myndigheter ska få tillgång till säkra och effektiva elektroniska kommunikationer för alla när det gäller urvalet av elektroniska kommunikationstjänster samt deras pris, kvalitet och kapa</w:t>
      </w:r>
      <w:r>
        <w:softHyphen/>
        <w:t>citet. Vissa bestämmelser föreslås vara tillämpliga på nummer</w:t>
      </w:r>
      <w:r>
        <w:softHyphen/>
        <w:t>obe</w:t>
      </w:r>
      <w:r>
        <w:softHyphen/>
        <w:t>roende interpersonella kommunikationstjänster, dvs. tjänster som t.ex. meddelan</w:t>
      </w:r>
      <w:r>
        <w:softHyphen/>
        <w:t>detjänster i internetbaserade appar eller knutna till sociala medier.</w:t>
      </w:r>
    </w:p>
    <w:p w14:paraId="722E1EF0" w14:textId="77777777" w:rsidR="00D85371" w:rsidRDefault="00D85371" w:rsidP="00D85371">
      <w:pPr>
        <w:pStyle w:val="Brdtextmedindrag"/>
      </w:pPr>
      <w:r>
        <w:t>Anmälningsplikten behålls. Nummeroberoende interpersonella kommu</w:t>
      </w:r>
      <w:r>
        <w:softHyphen/>
        <w:t xml:space="preserve">nikationstjänster omfattas inte av anmälningsplikten. </w:t>
      </w:r>
    </w:p>
    <w:p w14:paraId="6E65BF1E" w14:textId="77777777" w:rsidR="00D85371" w:rsidRDefault="00D85371" w:rsidP="00D85371">
      <w:pPr>
        <w:pStyle w:val="Brdtextmedindrag"/>
      </w:pPr>
      <w:r>
        <w:t>Som huvudregel ska det även fortsättningsvis krävas tillstånd för att få använda radiosändare. Tillstånd ska kunna meddelas för alternativ använd</w:t>
      </w:r>
      <w:r>
        <w:softHyphen/>
        <w:t>ning av harmoniserat frekvensutrymme. Det regleras vad ett inbjudnings</w:t>
      </w:r>
      <w:r>
        <w:softHyphen/>
        <w:t>förfarande ska syfta till när det finns ett begränsat antal tillstånd att ansöka om och vad en allmän inbjudan till ansökan i sådana fall ska innehålla. Tillstånd i harmoniserat frekvensutrymme avsett för trådlösa bredbands</w:t>
      </w:r>
      <w:r>
        <w:softHyphen/>
        <w:t>tjänster ska som huvudregel gälla i minst 20 år. Bestämmelserna om till</w:t>
      </w:r>
      <w:r>
        <w:softHyphen/>
        <w:t>stånd att använda radiosändare förs med vissa justeringar i övrigt i huvud</w:t>
      </w:r>
      <w:r>
        <w:softHyphen/>
        <w:t xml:space="preserve">sak över till den nya lagen. </w:t>
      </w:r>
    </w:p>
    <w:p w14:paraId="5061CB52" w14:textId="77777777" w:rsidR="00D85371" w:rsidRDefault="00D85371" w:rsidP="00D85371">
      <w:pPr>
        <w:pStyle w:val="Brdtextmedindrag"/>
      </w:pPr>
      <w:r>
        <w:t>Bestämmelserna om nummer förs över i huvudsak oförändrade till den nya lagen. Det ska finns en nummerserie av icke-geografiska nummer som får användas för att tillhandahålla tjänster inom hela EU och som särskilt kommer att ha betydelse för tillhandahållare av maskin till maskin-tjänster.</w:t>
      </w:r>
    </w:p>
    <w:p w14:paraId="52C1F882" w14:textId="77777777" w:rsidR="00D85371" w:rsidRDefault="00D85371" w:rsidP="00D85371">
      <w:pPr>
        <w:pStyle w:val="Brdtextmedindrag"/>
      </w:pPr>
      <w:r>
        <w:t>Bestämmelser om samtrafik och om förhandsreglering av marknader som har sådana särdrag att det är motiverat att identifiera företag som har betydande inflytande på en marknad (SMP-företag) och att ålägga särskil</w:t>
      </w:r>
      <w:r>
        <w:softHyphen/>
        <w:t>da skyldigheter behålls i huvudsak oförändrade. Om tillträdesskyldig</w:t>
      </w:r>
      <w:r>
        <w:softHyphen/>
        <w:t>heter ska införas ska i första hand tillträde till infrastruktur för anläggning av nät, exempelvis kanalisation, övervägas. Om Europeiska kommissionen har bestämt en unionsomfattande termineringstaxa får någon marknads</w:t>
      </w:r>
      <w:r>
        <w:softHyphen/>
        <w:t>analys på marknaderna för terminering inte genomföras.</w:t>
      </w:r>
    </w:p>
    <w:p w14:paraId="76676665" w14:textId="77777777" w:rsidR="00D85371" w:rsidRDefault="00D85371" w:rsidP="00D85371">
      <w:pPr>
        <w:pStyle w:val="Brdtextmedindrag"/>
      </w:pPr>
      <w:r>
        <w:t>Åtaganden av SMP-företag om att erbjuda saminvestering i ett accessnät får under vissa förhållanden godtas. Särskilda skyldigheter avseende nätet får då åläggas endast om det finns särskilda skäl. Även andra åtaganden som har påverkan på konkurrenssituationen får i vissa fall godtas. Beslut om godtagande av saminvesteringserbjudanden förutsätter Europeiska kommissionens godkännande. Ett SMP-företag som enbart bedriver grossist</w:t>
      </w:r>
      <w:r>
        <w:softHyphen/>
        <w:t>verksamhet ges regleringslättnader om det inte finns särskilda skäl.</w:t>
      </w:r>
    </w:p>
    <w:p w14:paraId="77D0225B" w14:textId="77777777" w:rsidR="00D85371" w:rsidRDefault="00D85371" w:rsidP="00D85371">
      <w:pPr>
        <w:pStyle w:val="Brdtextmedindrag"/>
      </w:pPr>
      <w:r>
        <w:t>Bestämmelsen om tillträde till ledningar inuti byggnader behålls med vissa justeringar. Om det finns särskilda skäl får också skyldigheter om tillträde till ytterligare nätdelar, längre bort från slutanvändaren, beslutas. Som huvudregel är en sådan utvidgad tillträdesskyldighet utesluten för ett företag som enbart bedriver grossistverksamhet och som tillhandahåller tillträde till ett fibernät på icke-diskriminerande villkor. Om nätet är finan</w:t>
      </w:r>
      <w:r>
        <w:softHyphen/>
      </w:r>
      <w:r>
        <w:lastRenderedPageBreak/>
        <w:t>sierat med allmänna medel får en utvidgad skyldighet dock beslutas. Be</w:t>
      </w:r>
      <w:r>
        <w:softHyphen/>
        <w:t>slut om utvidgat tillträde till nät närmast slut-användaren förutsätter Euro</w:t>
      </w:r>
      <w:r>
        <w:softHyphen/>
        <w:t xml:space="preserve">peiska kommissionens godkännande. </w:t>
      </w:r>
    </w:p>
    <w:p w14:paraId="06C2EC08" w14:textId="77777777" w:rsidR="00D85371" w:rsidRDefault="00D85371" w:rsidP="00D85371">
      <w:pPr>
        <w:pStyle w:val="Brdtextmedindrag"/>
      </w:pPr>
      <w:r>
        <w:t>Möjligheten att utse ett företag att tillhandahålla samhällsomfattande tjänster behålls. De samhällsomfattande tjänsterna begränsas till att om</w:t>
      </w:r>
      <w:r>
        <w:softHyphen/>
        <w:t>fatta en adekvat internetanslutning via bredband och talkommunikations</w:t>
      </w:r>
      <w:r>
        <w:softHyphen/>
        <w:t>tjänster.</w:t>
      </w:r>
    </w:p>
    <w:p w14:paraId="7EE5A2D4" w14:textId="77777777" w:rsidR="00D85371" w:rsidRDefault="00D85371" w:rsidP="00D85371">
      <w:pPr>
        <w:pStyle w:val="Brdtextmedindrag"/>
      </w:pPr>
      <w:r>
        <w:t>Slutanvändarrättigheterna är fullharmoniserade inom EU. Bestämmel</w:t>
      </w:r>
      <w:r>
        <w:softHyphen/>
        <w:t>serna om tjänster till slutanvändare förs över till den nya lagen med vissa ändringar. Regleringen är mer detaljerad i fråga om t.ex. informations</w:t>
      </w:r>
      <w:r>
        <w:softHyphen/>
        <w:t>krav i samband med att avtal ingås, förfarandet vid nummerportering och situa</w:t>
      </w:r>
      <w:r>
        <w:softHyphen/>
        <w:t>tioner när ett avtal av olika skäl upphör eller förlängs. Mikroföretag, små företag och organisationer som drivs utan vinstsyfte omfattas som ut</w:t>
      </w:r>
      <w:r>
        <w:softHyphen/>
        <w:t>gångspunkt också av bestämmelser med konsumentskydd. Mikroföretag som endast tillhandahåller nummeroberoende interpersonella kommunika</w:t>
      </w:r>
      <w:r>
        <w:softHyphen/>
        <w:t>tionstjänster undantas från regleringen. I övrigt varierar bestämmelsernas tillämpningsområde för olika typer av elektroniska kommunikationstjäns</w:t>
      </w:r>
      <w:r>
        <w:softHyphen/>
        <w:t>ter. Nya bestämmelser införs om bl.a. förbud mot diskriminerande krav eller villkor, en funktion för kostnadskontroll, en längre tidsfrist för att kunna säga upp ett avtal vid villkorsändringar, byte av tillhandahållare av internetanslutningstjänster och paketerbjudanden.</w:t>
      </w:r>
    </w:p>
    <w:p w14:paraId="4AA49A7F" w14:textId="77777777" w:rsidR="00D85371" w:rsidRDefault="00D85371" w:rsidP="00D85371">
      <w:pPr>
        <w:pStyle w:val="Brdtextmedindrag"/>
      </w:pPr>
      <w:r>
        <w:t>Den som tillhandahåller ett allmänt elektroniskt kommunikationsnät eller en allmänt tillgänglig elektronisk kommunikationstjänst ska vidta tekniska och organisatoriska åtgärder för att hantera risker som hotar sä</w:t>
      </w:r>
      <w:r>
        <w:softHyphen/>
        <w:t>kerheten i nät och tjänster och rapportera säkerhetsincidenter. Bestämmel</w:t>
      </w:r>
      <w:r>
        <w:softHyphen/>
        <w:t>serna om integritetsskydd och lagring av trafikuppgifter m.m. för brotts</w:t>
      </w:r>
      <w:r>
        <w:softHyphen/>
        <w:t>bekämpande ändamål förs över till den nya lagen.</w:t>
      </w:r>
    </w:p>
    <w:p w14:paraId="27C7E12A" w14:textId="77777777" w:rsidR="00D85371" w:rsidRDefault="00D85371" w:rsidP="00D85371">
      <w:pPr>
        <w:pStyle w:val="Brdtextmedindrag"/>
      </w:pPr>
      <w:r>
        <w:t>Skyldigheten att tillhandahålla en myndighet uppgifter utökas något. Tillsynsmyndigheten ska i vissa fall kunna begära in uppgifter från andra företag inom sektorn för elektronisk kommunikation eller nära anknutna sektorer än företag som omfattas av den nya lagen.</w:t>
      </w:r>
    </w:p>
    <w:p w14:paraId="3A15D8BB" w14:textId="77777777" w:rsidR="00D85371" w:rsidRDefault="00D85371" w:rsidP="00D85371">
      <w:pPr>
        <w:pStyle w:val="Brdtextmedindrag"/>
      </w:pPr>
      <w:r>
        <w:t>Bestämmelserna om tillsyn, avgifter, straff och överklagande förs i hu-vudsak över till den nya lagen. Det införs sanktionsavgifter för vissa över</w:t>
      </w:r>
      <w:r>
        <w:softHyphen/>
        <w:t>trädelser.</w:t>
      </w:r>
    </w:p>
    <w:p w14:paraId="73285AEB" w14:textId="77777777" w:rsidR="00D85371" w:rsidRDefault="00D85371" w:rsidP="00D85371">
      <w:pPr>
        <w:pStyle w:val="Brdtextmedindrag"/>
      </w:pPr>
      <w:r>
        <w:t>Vissa ändringar föreslås också i lagen om standarder för sändning av TV-signaler. Dessutom föreslås vissa följdändringar.</w:t>
      </w:r>
    </w:p>
    <w:p w14:paraId="6E34D32B" w14:textId="77777777" w:rsidR="00D85371" w:rsidRPr="00BD00B1" w:rsidRDefault="00D85371" w:rsidP="00D85371">
      <w:pPr>
        <w:pStyle w:val="Brdtextmedindrag"/>
      </w:pPr>
      <w:r>
        <w:t>Lagändringarna föreslås träda i kraft den 21 december 2020.</w:t>
      </w:r>
    </w:p>
    <w:p w14:paraId="3AE38246" w14:textId="77777777" w:rsidR="00DB62B9" w:rsidRPr="00152749" w:rsidRDefault="00DB62B9" w:rsidP="00152749">
      <w:pPr>
        <w:pStyle w:val="Brdtextmedindrag"/>
        <w:sectPr w:rsidR="00DB62B9" w:rsidRPr="00152749" w:rsidSect="00155500">
          <w:headerReference w:type="even" r:id="rId194"/>
          <w:headerReference w:type="default" r:id="rId195"/>
          <w:footerReference w:type="even" r:id="rId196"/>
          <w:footerReference w:type="default" r:id="rId197"/>
          <w:headerReference w:type="first" r:id="rId198"/>
          <w:footerReference w:type="first" r:id="rId199"/>
          <w:pgSz w:w="9356" w:h="13721" w:code="9"/>
          <w:pgMar w:top="794" w:right="2438" w:bottom="1191" w:left="1021" w:header="0" w:footer="709" w:gutter="0"/>
          <w:cols w:space="708"/>
          <w:docGrid w:linePitch="360"/>
        </w:sectPr>
      </w:pPr>
    </w:p>
    <w:p w14:paraId="598A3A6C" w14:textId="77777777" w:rsidR="00D85371" w:rsidRDefault="00D85371" w:rsidP="00D85371">
      <w:pPr>
        <w:pStyle w:val="Bilagarubrik"/>
      </w:pPr>
      <w:bookmarkStart w:id="2247" w:name="_Toc96533466"/>
      <w:bookmarkStart w:id="2248" w:name="_Toc9841501"/>
      <w:bookmarkStart w:id="2249" w:name="_Toc9867378"/>
      <w:bookmarkStart w:id="2250" w:name="_Toc9867628"/>
      <w:bookmarkStart w:id="2251" w:name="_Toc9871045"/>
      <w:bookmarkStart w:id="2252" w:name="_Toc9958128"/>
      <w:bookmarkStart w:id="2253" w:name="_Toc9961187"/>
      <w:bookmarkStart w:id="2254" w:name="_Toc9962286"/>
      <w:bookmarkStart w:id="2255" w:name="_Toc17793248"/>
      <w:r>
        <w:lastRenderedPageBreak/>
        <w:t>Promemorians lagförslag</w:t>
      </w:r>
      <w:bookmarkEnd w:id="2247"/>
    </w:p>
    <w:p w14:paraId="26F01634" w14:textId="77777777" w:rsidR="00D85371" w:rsidRPr="00A6293E" w:rsidRDefault="00D85371" w:rsidP="00887E73">
      <w:pPr>
        <w:pStyle w:val="Rubrik2utannumrering"/>
        <w:spacing w:before="0"/>
      </w:pPr>
      <w:bookmarkStart w:id="2256" w:name="_Toc9841502"/>
      <w:bookmarkStart w:id="2257" w:name="_Toc9867379"/>
      <w:bookmarkStart w:id="2258" w:name="_Toc9867629"/>
      <w:bookmarkStart w:id="2259" w:name="_Toc9871046"/>
      <w:bookmarkStart w:id="2260" w:name="_Toc9958129"/>
      <w:bookmarkStart w:id="2261" w:name="_Toc9961188"/>
      <w:bookmarkStart w:id="2262" w:name="_Toc9962287"/>
      <w:bookmarkStart w:id="2263" w:name="_Toc17793249"/>
      <w:bookmarkEnd w:id="2248"/>
      <w:bookmarkEnd w:id="2249"/>
      <w:bookmarkEnd w:id="2250"/>
      <w:bookmarkEnd w:id="2251"/>
      <w:bookmarkEnd w:id="2252"/>
      <w:bookmarkEnd w:id="2253"/>
      <w:bookmarkEnd w:id="2254"/>
      <w:bookmarkEnd w:id="2255"/>
      <w:r w:rsidRPr="00A6293E">
        <w:t>Förslag till lag om elektronisk kommunikation</w:t>
      </w:r>
      <w:bookmarkEnd w:id="2256"/>
      <w:bookmarkEnd w:id="2257"/>
      <w:bookmarkEnd w:id="2258"/>
      <w:bookmarkEnd w:id="2259"/>
      <w:bookmarkEnd w:id="2260"/>
      <w:bookmarkEnd w:id="2261"/>
      <w:bookmarkEnd w:id="2262"/>
      <w:bookmarkEnd w:id="2263"/>
    </w:p>
    <w:p w14:paraId="6390A1FB" w14:textId="77777777" w:rsidR="00D85371" w:rsidRPr="00A6293E" w:rsidRDefault="00D85371" w:rsidP="00D85371">
      <w:pPr>
        <w:pStyle w:val="Brdtext"/>
      </w:pPr>
      <w:r w:rsidRPr="00A6293E">
        <w:t>Härigenom föreskrivs</w:t>
      </w:r>
      <w:r w:rsidRPr="00A6293E">
        <w:rPr>
          <w:rStyle w:val="Fotnotsreferens"/>
        </w:rPr>
        <w:footnoteReference w:id="29"/>
      </w:r>
      <w:r w:rsidRPr="00A6293E">
        <w:t xml:space="preserve"> följande.</w:t>
      </w:r>
    </w:p>
    <w:p w14:paraId="3EA2F2E6" w14:textId="77777777" w:rsidR="00D85371" w:rsidRPr="00A6293E" w:rsidRDefault="00D85371" w:rsidP="00D85371">
      <w:pPr>
        <w:pStyle w:val="Rubrik3utannumrering"/>
      </w:pPr>
      <w:r w:rsidRPr="00A6293E">
        <w:t>1</w:t>
      </w:r>
      <w:r>
        <w:t> </w:t>
      </w:r>
      <w:r w:rsidRPr="00A6293E">
        <w:t>kap. Allmänna bestämmelser</w:t>
      </w:r>
    </w:p>
    <w:p w14:paraId="0C4D3DCB" w14:textId="77777777" w:rsidR="00D85371" w:rsidRPr="00A6293E" w:rsidRDefault="00D85371" w:rsidP="00D85371">
      <w:pPr>
        <w:pStyle w:val="Rubrik4utannumrering"/>
        <w:spacing w:before="0"/>
      </w:pPr>
      <w:r w:rsidRPr="00A6293E">
        <w:t>Inledande bestämmelser</w:t>
      </w:r>
    </w:p>
    <w:p w14:paraId="0A485F3A" w14:textId="77777777" w:rsidR="00D85371" w:rsidRPr="00A6293E" w:rsidRDefault="00D85371" w:rsidP="00D85371">
      <w:pPr>
        <w:pStyle w:val="Brdtext"/>
      </w:pPr>
      <w:r w:rsidRPr="00A6293E">
        <w:rPr>
          <w:b/>
        </w:rPr>
        <w:t>1 §</w:t>
      </w:r>
      <w:r w:rsidRPr="00A6293E">
        <w:t>    Denna lag syftar till att enskilda och myndigheter ska få tillgång till säkra och effektiva elektroniska kommunikationer och största möjliga ut</w:t>
      </w:r>
      <w:r w:rsidRPr="00A6293E">
        <w:softHyphen/>
        <w:t>byte för alla när det gäller urvalet av elektroniska kommu</w:t>
      </w:r>
      <w:r w:rsidRPr="00A6293E">
        <w:softHyphen/>
        <w:t>ni</w:t>
      </w:r>
      <w:r w:rsidRPr="00A6293E">
        <w:softHyphen/>
        <w:t>ka</w:t>
      </w:r>
      <w:r w:rsidRPr="00A6293E">
        <w:softHyphen/>
        <w:t>tionstjänster samt deras pris, kvalitet och kapacitet.</w:t>
      </w:r>
    </w:p>
    <w:p w14:paraId="1579FCAE" w14:textId="77777777" w:rsidR="00D85371" w:rsidRPr="00A6293E" w:rsidRDefault="00D85371" w:rsidP="00D85371">
      <w:pPr>
        <w:pStyle w:val="Brdtextmedindrag"/>
      </w:pPr>
      <w:r w:rsidRPr="00A6293E">
        <w:rPr>
          <w:spacing w:val="2"/>
        </w:rPr>
        <w:t>Syftet ska uppnås främst genom att konkurrens, innovation och inter</w:t>
      </w:r>
      <w:r w:rsidRPr="00A6293E">
        <w:rPr>
          <w:spacing w:val="2"/>
        </w:rPr>
        <w:softHyphen/>
        <w:t>na</w:t>
      </w:r>
      <w:r w:rsidRPr="00A6293E">
        <w:rPr>
          <w:spacing w:val="2"/>
        </w:rPr>
        <w:softHyphen/>
      </w:r>
      <w:r w:rsidRPr="00A6293E">
        <w:t xml:space="preserve">tionell harmonisering på området främjas samtidigt som säkerheten i nät </w:t>
      </w:r>
      <w:r w:rsidRPr="00A6293E">
        <w:rPr>
          <w:spacing w:val="-2"/>
        </w:rPr>
        <w:t>och tjänster upprätthålls. Samhällsomfattande tjänster ska dock alltid finnas</w:t>
      </w:r>
      <w:r w:rsidRPr="00A6293E">
        <w:t xml:space="preserve"> </w:t>
      </w:r>
      <w:r w:rsidRPr="00A6293E">
        <w:rPr>
          <w:spacing w:val="-2"/>
        </w:rPr>
        <w:t>tillgängliga på för alla likvärdiga vill</w:t>
      </w:r>
      <w:r w:rsidRPr="00A6293E">
        <w:rPr>
          <w:spacing w:val="-2"/>
        </w:rPr>
        <w:softHyphen/>
        <w:t>kor i hela landet till överkomliga priser.</w:t>
      </w:r>
    </w:p>
    <w:p w14:paraId="03DF5311" w14:textId="77777777" w:rsidR="00D85371" w:rsidRPr="00A6293E" w:rsidRDefault="00D85371" w:rsidP="00D85371">
      <w:pPr>
        <w:pStyle w:val="Brdtextmedindrag"/>
      </w:pPr>
      <w:r w:rsidRPr="00A6293E">
        <w:t>Vid lagens tillämpning ska särskilt elektroniska kommunika</w:t>
      </w:r>
      <w:r w:rsidRPr="00A6293E">
        <w:softHyphen/>
        <w:t>tioners be</w:t>
      </w:r>
      <w:r w:rsidRPr="00A6293E">
        <w:softHyphen/>
        <w:t>tydelse för yttrandefrihet och informationsfrihet samt för allmän säkerhet, totalförsvaret och Sveriges säkerhet i övrigt beaktas.</w:t>
      </w:r>
    </w:p>
    <w:p w14:paraId="29825AF7" w14:textId="77777777" w:rsidR="00D85371" w:rsidRPr="00A6293E" w:rsidRDefault="00D85371" w:rsidP="00D85371">
      <w:pPr>
        <w:pStyle w:val="Brdtextmedindrag"/>
        <w:ind w:firstLine="0"/>
      </w:pPr>
    </w:p>
    <w:p w14:paraId="08E87A85" w14:textId="77777777" w:rsidR="00D85371" w:rsidRPr="00A6293E" w:rsidRDefault="00D85371" w:rsidP="00D85371">
      <w:pPr>
        <w:pStyle w:val="Brdtextmedindrag"/>
        <w:ind w:firstLine="0"/>
      </w:pPr>
      <w:r w:rsidRPr="00A6293E">
        <w:rPr>
          <w:b/>
        </w:rPr>
        <w:t>2 §</w:t>
      </w:r>
      <w:r w:rsidRPr="00A6293E">
        <w:t>    </w:t>
      </w:r>
      <w:r w:rsidRPr="00A6293E">
        <w:rPr>
          <w:spacing w:val="-2"/>
        </w:rPr>
        <w:t>Den myndighet som regeringen bestämmer (tillsynsmyndigheten) ska</w:t>
      </w:r>
      <w:r w:rsidRPr="00A6293E">
        <w:t xml:space="preserve"> ta emot anmäl</w:t>
      </w:r>
      <w:r w:rsidRPr="00A6293E">
        <w:softHyphen/>
        <w:t>ningar, pröva ansökningar, besluta om skyldigheter och i övrigt pröva fråg</w:t>
      </w:r>
      <w:r w:rsidRPr="00A6293E">
        <w:softHyphen/>
        <w:t>or och handlägga ärenden samt utöva tillsyn enligt lagen och enligt föreskrifter meddelade i anslutning till lagen.</w:t>
      </w:r>
    </w:p>
    <w:p w14:paraId="59B0EA0D" w14:textId="77777777" w:rsidR="00D85371" w:rsidRPr="00A6293E" w:rsidRDefault="00D85371" w:rsidP="00D85371">
      <w:pPr>
        <w:pStyle w:val="Rubrik4utannumrering"/>
      </w:pPr>
      <w:r w:rsidRPr="00A6293E">
        <w:t>Lagens tillämpningsområde</w:t>
      </w:r>
    </w:p>
    <w:p w14:paraId="730FD53A" w14:textId="77777777" w:rsidR="00D85371" w:rsidRPr="00A6293E" w:rsidRDefault="00D85371" w:rsidP="00D85371">
      <w:pPr>
        <w:pStyle w:val="Brdtext"/>
      </w:pPr>
      <w:r w:rsidRPr="00A6293E">
        <w:rPr>
          <w:b/>
        </w:rPr>
        <w:t>3 §</w:t>
      </w:r>
      <w:r w:rsidRPr="00A6293E">
        <w:t>    Lagen gäller elektroniska kommunikationsnät och kommu</w:t>
      </w:r>
      <w:r w:rsidRPr="00A6293E">
        <w:softHyphen/>
        <w:t>nikations</w:t>
      </w:r>
      <w:r w:rsidRPr="00A6293E">
        <w:softHyphen/>
      </w:r>
      <w:r w:rsidRPr="00A6293E">
        <w:rPr>
          <w:spacing w:val="-2"/>
        </w:rPr>
        <w:t>tjänster med tillhörande faciliteter och tjänster samt annan radioan</w:t>
      </w:r>
      <w:r w:rsidRPr="00A6293E">
        <w:rPr>
          <w:spacing w:val="-2"/>
        </w:rPr>
        <w:softHyphen/>
        <w:t>vänd</w:t>
      </w:r>
      <w:r w:rsidRPr="00A6293E">
        <w:rPr>
          <w:spacing w:val="-2"/>
        </w:rPr>
        <w:softHyphen/>
        <w:t>ning.</w:t>
      </w:r>
    </w:p>
    <w:p w14:paraId="41741079" w14:textId="77777777" w:rsidR="00D85371" w:rsidRPr="00A6293E" w:rsidRDefault="00D85371" w:rsidP="00D85371">
      <w:pPr>
        <w:pStyle w:val="Brdtextmedindrag"/>
      </w:pPr>
      <w:r w:rsidRPr="00A6293E">
        <w:t>Lagen är inte tillämplig på innehåll som överförs i elektroniska kom</w:t>
      </w:r>
      <w:r w:rsidRPr="00A6293E">
        <w:softHyphen/>
        <w:t>mu</w:t>
      </w:r>
      <w:r w:rsidRPr="00A6293E">
        <w:softHyphen/>
        <w:t>nikationsnät med hjälp av elektroniska kommunikationstjänster.</w:t>
      </w:r>
    </w:p>
    <w:p w14:paraId="1CA8DC48" w14:textId="77777777" w:rsidR="00D85371" w:rsidRPr="00A6293E" w:rsidRDefault="00D85371" w:rsidP="00D85371">
      <w:pPr>
        <w:pStyle w:val="Brdtextmedindrag"/>
      </w:pPr>
    </w:p>
    <w:p w14:paraId="15178655" w14:textId="77777777" w:rsidR="00D85371" w:rsidRPr="00A6293E" w:rsidRDefault="00D85371" w:rsidP="00D85371">
      <w:pPr>
        <w:pStyle w:val="Brdtext"/>
      </w:pPr>
      <w:r w:rsidRPr="00A6293E">
        <w:rPr>
          <w:b/>
        </w:rPr>
        <w:t>4 §</w:t>
      </w:r>
      <w:r w:rsidRPr="00A6293E">
        <w:t>    Bestämmelserna i lagen ersätter inte föreskrifter om prövning enligt annan lag.</w:t>
      </w:r>
    </w:p>
    <w:p w14:paraId="42892BFE" w14:textId="77777777" w:rsidR="00D85371" w:rsidRPr="00A6293E" w:rsidRDefault="00D85371" w:rsidP="00D85371">
      <w:pPr>
        <w:pStyle w:val="Brdtextmedindrag"/>
      </w:pPr>
    </w:p>
    <w:p w14:paraId="23698332" w14:textId="77777777" w:rsidR="00D85371" w:rsidRPr="00A6293E" w:rsidRDefault="00D85371" w:rsidP="00D85371">
      <w:pPr>
        <w:pStyle w:val="Brdtext"/>
      </w:pPr>
      <w:r w:rsidRPr="00A6293E">
        <w:rPr>
          <w:b/>
        </w:rPr>
        <w:t>5 §</w:t>
      </w:r>
      <w:r w:rsidRPr="00A6293E">
        <w:t>    </w:t>
      </w:r>
      <w:r w:rsidRPr="00A6293E">
        <w:rPr>
          <w:spacing w:val="-2"/>
        </w:rPr>
        <w:t>Förutom i denna lag finns det i radio- och tv-lagen (2010:696) be</w:t>
      </w:r>
      <w:r w:rsidRPr="00A6293E">
        <w:rPr>
          <w:spacing w:val="-2"/>
        </w:rPr>
        <w:softHyphen/>
        <w:t>stäm</w:t>
      </w:r>
      <w:r w:rsidRPr="00A6293E">
        <w:rPr>
          <w:spacing w:val="-2"/>
        </w:rPr>
        <w:softHyphen/>
        <w:t>melser om sändningar av ljudradio- och tv-program som</w:t>
      </w:r>
      <w:r w:rsidRPr="00A6293E">
        <w:t xml:space="preserve"> </w:t>
      </w:r>
      <w:r w:rsidRPr="00A6293E">
        <w:rPr>
          <w:spacing w:val="-2"/>
        </w:rPr>
        <w:t>är riktade till all</w:t>
      </w:r>
      <w:r w:rsidRPr="00A6293E">
        <w:rPr>
          <w:spacing w:val="-2"/>
        </w:rPr>
        <w:softHyphen/>
        <w:t>män</w:t>
      </w:r>
      <w:r w:rsidRPr="00A6293E">
        <w:rPr>
          <w:spacing w:val="-2"/>
        </w:rPr>
        <w:softHyphen/>
        <w:t>heten och avsedda att tas emot med tekniska hjälpmedel.</w:t>
      </w:r>
    </w:p>
    <w:p w14:paraId="21DAD96D" w14:textId="77777777" w:rsidR="00D85371" w:rsidRPr="00A6293E" w:rsidRDefault="00D85371" w:rsidP="00D85371">
      <w:pPr>
        <w:pStyle w:val="Brdtextmedindrag"/>
        <w:rPr>
          <w:spacing w:val="-4"/>
        </w:rPr>
      </w:pPr>
      <w:r w:rsidRPr="00A6293E">
        <w:rPr>
          <w:spacing w:val="-4"/>
        </w:rPr>
        <w:t>Bestämmelser om radioutrustning finns i radioutrustningslagen (2016:392).</w:t>
      </w:r>
    </w:p>
    <w:p w14:paraId="63D3F047" w14:textId="77777777" w:rsidR="00D85371" w:rsidRPr="00A6293E" w:rsidRDefault="00D85371" w:rsidP="00D85371">
      <w:pPr>
        <w:pStyle w:val="Rubrik4utannumrering"/>
      </w:pPr>
      <w:r w:rsidRPr="00A6293E">
        <w:t>Uttryck i lagen</w:t>
      </w:r>
    </w:p>
    <w:p w14:paraId="54B5D126" w14:textId="77777777" w:rsidR="00D85371" w:rsidRPr="00A6293E" w:rsidRDefault="00D85371" w:rsidP="00D85371">
      <w:pPr>
        <w:pStyle w:val="Brdtext"/>
      </w:pPr>
      <w:r w:rsidRPr="00A6293E">
        <w:rPr>
          <w:b/>
        </w:rPr>
        <w:t>6 §</w:t>
      </w:r>
      <w:r w:rsidRPr="00A6293E">
        <w:t xml:space="preserve">    I denna lag avses med </w:t>
      </w:r>
    </w:p>
    <w:p w14:paraId="5E257439" w14:textId="77777777" w:rsidR="00D85371" w:rsidRPr="00A6293E" w:rsidRDefault="00D85371" w:rsidP="00D85371">
      <w:pPr>
        <w:pStyle w:val="Brdtextmedindrag"/>
      </w:pPr>
      <w:r w:rsidRPr="00A6293E">
        <w:rPr>
          <w:i/>
        </w:rPr>
        <w:t>allmänt elektroniskt kommunikationsnät</w:t>
      </w:r>
      <w:r w:rsidRPr="00A6293E">
        <w:t>: elektroniskt kommunikations</w:t>
      </w:r>
      <w:r w:rsidRPr="00A6293E">
        <w:softHyphen/>
        <w:t xml:space="preserve">nät som helt eller huvudsakligen används för att tillhandahålla allmänt </w:t>
      </w:r>
      <w:r w:rsidRPr="00A6293E">
        <w:lastRenderedPageBreak/>
        <w:t>tillgängliga elektroniska kommunikationstjänster och som stöder informa</w:t>
      </w:r>
      <w:r w:rsidRPr="00A6293E">
        <w:softHyphen/>
        <w:t>tionsöverföring mellan nätanslutningspunkter,</w:t>
      </w:r>
    </w:p>
    <w:p w14:paraId="5DE88B3E" w14:textId="77777777" w:rsidR="00D85371" w:rsidRPr="00A6293E" w:rsidRDefault="00D85371" w:rsidP="00D85371">
      <w:pPr>
        <w:pStyle w:val="Brdtextmedindrag"/>
      </w:pPr>
      <w:bookmarkStart w:id="2265" w:name="_Hlk4164159"/>
      <w:r w:rsidRPr="00A6293E">
        <w:rPr>
          <w:i/>
        </w:rPr>
        <w:t>användare</w:t>
      </w:r>
      <w:r w:rsidRPr="00A6293E">
        <w:t>: den som använder eller efterfrågar en allmänt tillgänglig elektro</w:t>
      </w:r>
      <w:r w:rsidRPr="00A6293E">
        <w:softHyphen/>
        <w:t>nisk kommunikationstjänst,</w:t>
      </w:r>
    </w:p>
    <w:p w14:paraId="3D32AFE0" w14:textId="77777777" w:rsidR="00D85371" w:rsidRPr="00A6293E" w:rsidRDefault="00D85371" w:rsidP="00D85371">
      <w:pPr>
        <w:pStyle w:val="Brdtextmedindrag"/>
      </w:pPr>
      <w:bookmarkStart w:id="2266" w:name="_Hlk533773097"/>
      <w:bookmarkEnd w:id="2265"/>
      <w:r w:rsidRPr="00A6293E">
        <w:rPr>
          <w:i/>
        </w:rPr>
        <w:t>elektronisk kommunikationstjänst</w:t>
      </w:r>
      <w:r w:rsidRPr="00A6293E">
        <w:t>: tjänst som vanligen tillhandahålls i elektroniska kommunikationsnät mot ersättning och som, med undantag för tjänster i form av tillhandahållande av innehåll som överförs med hjälp av elektroniska kommunikationsnät och kommunikationstjänster eller ut</w:t>
      </w:r>
      <w:r w:rsidRPr="00A6293E">
        <w:softHyphen/>
        <w:t>övande av redaktionellt ansvar över sådant innehåll, utgör en</w:t>
      </w:r>
    </w:p>
    <w:p w14:paraId="5C9202DC" w14:textId="77777777" w:rsidR="00D85371" w:rsidRPr="00A6293E" w:rsidRDefault="00D85371" w:rsidP="00D85371">
      <w:pPr>
        <w:pStyle w:val="Brdtextmedindrag"/>
      </w:pPr>
      <w:r w:rsidRPr="00A6293E">
        <w:t xml:space="preserve">1. internetanslutningstjänst enligt artikel 2.2 i Europaparlamentets och rådets förordning (EU) 2015/2120 av den 25 november 2015 om åtgärder </w:t>
      </w:r>
      <w:r w:rsidRPr="00A6293E">
        <w:rPr>
          <w:spacing w:val="-2"/>
        </w:rPr>
        <w:t>rörande en öppen internetanslutning och om ändring av direktiv 2002/22/EG</w:t>
      </w:r>
      <w:r w:rsidRPr="00A6293E">
        <w:t xml:space="preserve"> </w:t>
      </w:r>
      <w:r w:rsidRPr="00A6293E">
        <w:rPr>
          <w:spacing w:val="-3"/>
        </w:rPr>
        <w:t>om samhällsomfattande tjänster och användares rättigheter avseende elektro</w:t>
      </w:r>
      <w:r w:rsidRPr="00A6293E">
        <w:rPr>
          <w:spacing w:val="-3"/>
        </w:rPr>
        <w:softHyphen/>
      </w:r>
      <w:r w:rsidRPr="00A6293E">
        <w:rPr>
          <w:spacing w:val="-2"/>
        </w:rPr>
        <w:t xml:space="preserve">niska kommunikationsnät och kommunikationstjänster och förordning (EU) </w:t>
      </w:r>
      <w:r w:rsidRPr="00A6293E">
        <w:t>nr 531/2012 om roaming i allmänna mobilnät i unionen,</w:t>
      </w:r>
    </w:p>
    <w:p w14:paraId="68848DA2" w14:textId="77777777" w:rsidR="00D85371" w:rsidRPr="00A6293E" w:rsidRDefault="00D85371" w:rsidP="00D85371">
      <w:pPr>
        <w:pStyle w:val="Brdtextmedindrag"/>
      </w:pPr>
      <w:r w:rsidRPr="00A6293E">
        <w:t>2. interpersonell kommunikationstjänst, eller</w:t>
      </w:r>
    </w:p>
    <w:p w14:paraId="403A6647" w14:textId="77777777" w:rsidR="00D85371" w:rsidRPr="00A6293E" w:rsidRDefault="00D85371" w:rsidP="00D85371">
      <w:pPr>
        <w:pStyle w:val="Brdtextmedindrag"/>
      </w:pPr>
      <w:r w:rsidRPr="00A6293E">
        <w:t xml:space="preserve">3. tjänst som helt eller huvudsakligen utgörs av överföring av signaler, </w:t>
      </w:r>
      <w:r w:rsidRPr="00A6293E">
        <w:rPr>
          <w:spacing w:val="-2"/>
        </w:rPr>
        <w:t>såsom överföringstjänster som används för tillhandahållande av maskin till</w:t>
      </w:r>
      <w:r w:rsidRPr="00A6293E">
        <w:t xml:space="preserve"> maskin-tjänster eller för rundradio,</w:t>
      </w:r>
    </w:p>
    <w:p w14:paraId="1B729740" w14:textId="77777777" w:rsidR="00D85371" w:rsidRPr="00A6293E" w:rsidRDefault="00D85371" w:rsidP="00D85371">
      <w:pPr>
        <w:pStyle w:val="Brdtextmedindrag"/>
      </w:pPr>
      <w:r w:rsidRPr="00A6293E">
        <w:rPr>
          <w:i/>
        </w:rPr>
        <w:t>elektroniskt kommunikationsnät</w:t>
      </w:r>
      <w:r w:rsidRPr="00A6293E">
        <w:t>: system för överföring och i tillämpliga fall utrustning för koppling eller dirigering samt passiva nätdelar och andra resurser som medger överföring av signaler, via tråd eller radiovågor, på optisk väg eller via andra elektromagnetiska överföringsmedier oberoende av vilken typ av information som överförs,</w:t>
      </w:r>
    </w:p>
    <w:p w14:paraId="1621237B" w14:textId="77777777" w:rsidR="00D85371" w:rsidRPr="00A6293E" w:rsidRDefault="00D85371" w:rsidP="00D85371">
      <w:pPr>
        <w:pStyle w:val="Brdtextmedindrag"/>
      </w:pPr>
      <w:r w:rsidRPr="00A6293E">
        <w:rPr>
          <w:i/>
        </w:rPr>
        <w:t>företag som uteslutande är verksamt i grossistledet</w:t>
      </w:r>
      <w:r w:rsidRPr="00A6293E">
        <w:t>: företag som inte be</w:t>
      </w:r>
      <w:r w:rsidRPr="00A6293E">
        <w:softHyphen/>
        <w:t>driver verksamhet på någon slutkundsmarknad, inte är närstående till eller genom ägarintressen kontrollerar ett företag som bedriver verksamhet på någon slutkundsmarknad och inte genom avtal är bundet att exklusivt handla med ett enskilt företag som verkar på någon slutkundsmarknad,</w:t>
      </w:r>
    </w:p>
    <w:p w14:paraId="105AE620" w14:textId="77777777" w:rsidR="00D85371" w:rsidRPr="00A6293E" w:rsidRDefault="00D85371" w:rsidP="00D85371">
      <w:pPr>
        <w:pStyle w:val="Brdtextmedindrag"/>
      </w:pPr>
      <w:r w:rsidRPr="00A6293E">
        <w:rPr>
          <w:i/>
        </w:rPr>
        <w:t>harmoniserat frekvensutrymme</w:t>
      </w:r>
      <w:r w:rsidRPr="00A6293E">
        <w:t>: ett frekvensutrymme för vilket harmo</w:t>
      </w:r>
      <w:r w:rsidRPr="00A6293E">
        <w:softHyphen/>
        <w:t>ni</w:t>
      </w:r>
      <w:r w:rsidRPr="00A6293E">
        <w:softHyphen/>
        <w:t>serade villkor för användning har fastställts i en teknisk genomförande</w:t>
      </w:r>
      <w:r w:rsidRPr="00A6293E">
        <w:softHyphen/>
        <w:t>åtgärd i enlighet med artikel 4 i Europaparla</w:t>
      </w:r>
      <w:r w:rsidRPr="00A6293E">
        <w:softHyphen/>
        <w:t>mentets och rådets beslut nr</w:t>
      </w:r>
      <w:r>
        <w:t> </w:t>
      </w:r>
      <w:r w:rsidRPr="00A6293E">
        <w:t>676/2002/EG av den 7 mars 2002 om ett regel</w:t>
      </w:r>
      <w:r w:rsidRPr="00A6293E">
        <w:softHyphen/>
        <w:t>verk för radiospektrum</w:t>
      </w:r>
      <w:r w:rsidRPr="00A6293E">
        <w:softHyphen/>
        <w:t>poli</w:t>
      </w:r>
      <w:r w:rsidRPr="00A6293E">
        <w:softHyphen/>
        <w:t>tiken i Europeiska gemenskapen (radiospek</w:t>
      </w:r>
      <w:r w:rsidRPr="00A6293E">
        <w:softHyphen/>
        <w:t>trumbeslut),</w:t>
      </w:r>
    </w:p>
    <w:p w14:paraId="0A3B1532" w14:textId="77777777" w:rsidR="00D85371" w:rsidRPr="00A6293E" w:rsidRDefault="00D85371" w:rsidP="00D85371">
      <w:pPr>
        <w:pStyle w:val="Brdtextmedindrag"/>
      </w:pPr>
      <w:r w:rsidRPr="00A6293E">
        <w:rPr>
          <w:i/>
        </w:rPr>
        <w:t>interpersonell kommunikationstjänst</w:t>
      </w:r>
      <w:r w:rsidRPr="00A6293E">
        <w:t>: en tjänst som vanligen tillhanda</w:t>
      </w:r>
      <w:r w:rsidRPr="00A6293E">
        <w:softHyphen/>
        <w:t>hålls mot ersättning och som möjliggör direkt interpersonellt och inter</w:t>
      </w:r>
      <w:r w:rsidRPr="00A6293E">
        <w:softHyphen/>
        <w:t>ak</w:t>
      </w:r>
      <w:r w:rsidRPr="00A6293E">
        <w:softHyphen/>
        <w:t>tivt informationsutbyte via elektroniska kommunikationsnät mellan ett be</w:t>
      </w:r>
      <w:r w:rsidRPr="00A6293E">
        <w:softHyphen/>
        <w:t>gränsat antal personer, varigenom de personer som inleder eller deltar i kommunikationen bestämmer vem eller vilka som ska vara mottagare av denna, dock inte en tjänst som möjliggör interpersonell och interaktiv kommunikation enbart som en extrafunktion av mindre betydelse som är direkt kopplad till en annan tjänst,</w:t>
      </w:r>
    </w:p>
    <w:p w14:paraId="17A8E227" w14:textId="77777777" w:rsidR="00D85371" w:rsidRPr="00A6293E" w:rsidRDefault="00D85371" w:rsidP="00D85371">
      <w:pPr>
        <w:pStyle w:val="Brdtextmedindrag"/>
        <w:rPr>
          <w:i/>
        </w:rPr>
      </w:pPr>
      <w:r w:rsidRPr="00A6293E">
        <w:rPr>
          <w:i/>
        </w:rPr>
        <w:t>lokaliseringsuppgift</w:t>
      </w:r>
      <w:r w:rsidRPr="00A6293E">
        <w:t>:</w:t>
      </w:r>
      <w:r w:rsidRPr="00A6293E">
        <w:rPr>
          <w:i/>
        </w:rPr>
        <w:t xml:space="preserve"> </w:t>
      </w:r>
    </w:p>
    <w:p w14:paraId="44F8B47B" w14:textId="77777777" w:rsidR="00D85371" w:rsidRPr="00A6293E" w:rsidRDefault="00D85371" w:rsidP="00D85371">
      <w:pPr>
        <w:pStyle w:val="Brdtextmedindrag"/>
      </w:pPr>
      <w:r w:rsidRPr="00A6293E">
        <w:t>1. i ett allmänt mobilnät: behandlad uppgift som anger den geografiska positionen för en slutanvändares terminalutrustning,</w:t>
      </w:r>
    </w:p>
    <w:p w14:paraId="1430A302" w14:textId="77777777" w:rsidR="00D85371" w:rsidRPr="00A6293E" w:rsidRDefault="00D85371" w:rsidP="00D85371">
      <w:pPr>
        <w:pStyle w:val="Brdtextmedindrag"/>
      </w:pPr>
      <w:r w:rsidRPr="00A6293E">
        <w:t>2. </w:t>
      </w:r>
      <w:r w:rsidRPr="00A6293E">
        <w:rPr>
          <w:spacing w:val="-2"/>
        </w:rPr>
        <w:t>i ett fast allmänt nät: uppgift om nätanslutningspunktens fysiska adress,</w:t>
      </w:r>
    </w:p>
    <w:p w14:paraId="28EA52C7" w14:textId="77777777" w:rsidR="00D85371" w:rsidRPr="00A6293E" w:rsidRDefault="00D85371" w:rsidP="00D85371">
      <w:pPr>
        <w:pStyle w:val="Brdtextmedindrag"/>
        <w:rPr>
          <w:i/>
        </w:rPr>
      </w:pPr>
      <w:r w:rsidRPr="00A6293E">
        <w:rPr>
          <w:i/>
        </w:rPr>
        <w:t>mikroföretag</w:t>
      </w:r>
      <w:r w:rsidRPr="00A6293E">
        <w:t>:</w:t>
      </w:r>
      <w:r w:rsidRPr="00A6293E">
        <w:rPr>
          <w:i/>
        </w:rPr>
        <w:t xml:space="preserve"> </w:t>
      </w:r>
      <w:r w:rsidRPr="00A6293E">
        <w:t>företag som sysselsätter färre än 10 personer och vars om</w:t>
      </w:r>
      <w:r w:rsidRPr="00A6293E">
        <w:softHyphen/>
      </w:r>
      <w:r w:rsidRPr="00A6293E">
        <w:rPr>
          <w:spacing w:val="-2"/>
        </w:rPr>
        <w:t>sättning eller balansomslutning inte överstiger 2 miljoner euro per år; före</w:t>
      </w:r>
      <w:r w:rsidRPr="00A6293E">
        <w:rPr>
          <w:spacing w:val="-2"/>
        </w:rPr>
        <w:softHyphen/>
        <w:t>tag ska definieras enligt avdelning I i bilagan till kommissionens rekommenda</w:t>
      </w:r>
      <w:r w:rsidRPr="00A6293E">
        <w:rPr>
          <w:spacing w:val="-2"/>
        </w:rPr>
        <w:softHyphen/>
        <w:t>tion 2003/361/EG av den 6 maj 2003 om definitionen av mikroföretag samt</w:t>
      </w:r>
      <w:r w:rsidRPr="00A6293E">
        <w:t xml:space="preserve"> små och medelstora företag,</w:t>
      </w:r>
    </w:p>
    <w:p w14:paraId="407667F9" w14:textId="77777777" w:rsidR="00D85371" w:rsidRPr="00A6293E" w:rsidRDefault="00D85371" w:rsidP="00D85371">
      <w:pPr>
        <w:pStyle w:val="Brdtextmedindrag"/>
      </w:pPr>
      <w:r w:rsidRPr="00A6293E">
        <w:rPr>
          <w:i/>
        </w:rPr>
        <w:lastRenderedPageBreak/>
        <w:t>nummerbaserad interpersonell kommunikationstjänst</w:t>
      </w:r>
      <w:r w:rsidRPr="00A6293E">
        <w:t>: en interpersonell kommunikationstjänst som använder nummer i nationella eller internatio</w:t>
      </w:r>
      <w:r w:rsidRPr="00A6293E">
        <w:softHyphen/>
        <w:t>nella nummerplaner eller som möjliggör kommunikation med nummer i nationella eller internationella nummerplaner,</w:t>
      </w:r>
    </w:p>
    <w:p w14:paraId="197F8078" w14:textId="77777777" w:rsidR="00D85371" w:rsidRPr="00A6293E" w:rsidRDefault="00D85371" w:rsidP="00D85371">
      <w:pPr>
        <w:pStyle w:val="Brdtextmedindrag"/>
      </w:pPr>
      <w:r w:rsidRPr="00A6293E">
        <w:rPr>
          <w:i/>
        </w:rPr>
        <w:t>nummeroberoende interpersonell kommunikationstjänst</w:t>
      </w:r>
      <w:r w:rsidRPr="00A6293E">
        <w:t>: en interperso</w:t>
      </w:r>
      <w:r w:rsidRPr="00A6293E">
        <w:softHyphen/>
      </w:r>
      <w:r w:rsidRPr="00A6293E">
        <w:rPr>
          <w:spacing w:val="-3"/>
        </w:rPr>
        <w:t>nell kommunikationstjänst som inte använder nummer i nationella eller inter</w:t>
      </w:r>
      <w:r w:rsidRPr="00A6293E">
        <w:rPr>
          <w:spacing w:val="-3"/>
        </w:rPr>
        <w:softHyphen/>
      </w:r>
      <w:r w:rsidRPr="00A6293E">
        <w:t>nationella nummerplaner eller som inte möjliggör kommunikation med nummer i nationella eller internationella nummerplaner,</w:t>
      </w:r>
    </w:p>
    <w:p w14:paraId="4B703A3C" w14:textId="77777777" w:rsidR="00D85371" w:rsidRPr="00A6293E" w:rsidRDefault="00D85371" w:rsidP="00D85371">
      <w:pPr>
        <w:pStyle w:val="Brdtextmedindrag"/>
      </w:pPr>
      <w:r w:rsidRPr="00A6293E">
        <w:rPr>
          <w:i/>
        </w:rPr>
        <w:t>nätanslutningspunkt</w:t>
      </w:r>
      <w:r w:rsidRPr="00A6293E">
        <w:t xml:space="preserve">: </w:t>
      </w:r>
      <w:r w:rsidRPr="00A6293E">
        <w:rPr>
          <w:spacing w:val="-2"/>
        </w:rPr>
        <w:t>fysisk punkt vid vilken en slutanvändare ansluts till</w:t>
      </w:r>
      <w:r w:rsidRPr="00A6293E">
        <w:t xml:space="preserve"> ett allmänt elektroniskt kommunikationsnät,</w:t>
      </w:r>
    </w:p>
    <w:p w14:paraId="2B76E3F1" w14:textId="77777777" w:rsidR="00D85371" w:rsidRPr="00A6293E" w:rsidRDefault="00D85371" w:rsidP="00D85371">
      <w:pPr>
        <w:pStyle w:val="Brdtextmedindrag"/>
      </w:pPr>
      <w:r w:rsidRPr="00A6293E">
        <w:rPr>
          <w:i/>
        </w:rPr>
        <w:t>nödkommunikation</w:t>
      </w:r>
      <w:r w:rsidRPr="00A6293E">
        <w:t>: kommunikation med samhällets alarmeringstjänst genom en interpersonell kommunikationstjänst,</w:t>
      </w:r>
    </w:p>
    <w:p w14:paraId="0B136DB8" w14:textId="77777777" w:rsidR="00D85371" w:rsidRPr="00A6293E" w:rsidRDefault="00D85371" w:rsidP="00D85371">
      <w:pPr>
        <w:pStyle w:val="Brdtextmedindrag"/>
      </w:pPr>
      <w:r w:rsidRPr="00A6293E">
        <w:rPr>
          <w:i/>
        </w:rPr>
        <w:t>operatör</w:t>
      </w:r>
      <w:r w:rsidRPr="00A6293E">
        <w:t xml:space="preserve">: </w:t>
      </w:r>
      <w:r w:rsidRPr="00A6293E">
        <w:rPr>
          <w:spacing w:val="-2"/>
        </w:rPr>
        <w:t>den som tillhandahåller eller har gjort en anmälan om till</w:t>
      </w:r>
      <w:r w:rsidRPr="00A6293E">
        <w:rPr>
          <w:spacing w:val="-2"/>
        </w:rPr>
        <w:softHyphen/>
        <w:t>handa</w:t>
      </w:r>
      <w:r w:rsidRPr="00A6293E">
        <w:rPr>
          <w:spacing w:val="-2"/>
        </w:rPr>
        <w:softHyphen/>
        <w:t>hållande av ett allmänt elektroniskt kommunikationsnät eller som tillhanda</w:t>
      </w:r>
      <w:r w:rsidRPr="00A6293E">
        <w:rPr>
          <w:spacing w:val="-2"/>
        </w:rPr>
        <w:softHyphen/>
        <w:t>håller en till</w:t>
      </w:r>
      <w:r w:rsidRPr="00A6293E">
        <w:rPr>
          <w:spacing w:val="-2"/>
        </w:rPr>
        <w:softHyphen/>
      </w:r>
      <w:r w:rsidRPr="00A6293E">
        <w:t xml:space="preserve">hörande facilitet, </w:t>
      </w:r>
    </w:p>
    <w:p w14:paraId="0364E52B" w14:textId="77777777" w:rsidR="00D85371" w:rsidRPr="00A6293E" w:rsidRDefault="00D85371" w:rsidP="00D85371">
      <w:pPr>
        <w:pStyle w:val="Brdtextmedindrag"/>
      </w:pPr>
      <w:r w:rsidRPr="00A6293E">
        <w:rPr>
          <w:i/>
        </w:rPr>
        <w:t>radioanläggning</w:t>
      </w:r>
      <w:r w:rsidRPr="00A6293E">
        <w:t>: anordning som möjliggör radiokommunikation eller bestämning av position, hastighet eller andra kännetecken hos ett föremål genom sändning av radiovågor (radiosändare) eller mottagning av radio</w:t>
      </w:r>
      <w:r w:rsidRPr="00A6293E">
        <w:softHyphen/>
        <w:t>vågor (radiomottagare),</w:t>
      </w:r>
    </w:p>
    <w:p w14:paraId="50B8545F" w14:textId="77777777" w:rsidR="00D85371" w:rsidRPr="00A6293E" w:rsidRDefault="00D85371" w:rsidP="00D85371">
      <w:pPr>
        <w:pStyle w:val="Brdtextmedindrag"/>
      </w:pPr>
      <w:r w:rsidRPr="00A6293E">
        <w:rPr>
          <w:i/>
        </w:rPr>
        <w:t>radiokommunikation</w:t>
      </w:r>
      <w:r w:rsidRPr="00A6293E">
        <w:t xml:space="preserve">: </w:t>
      </w:r>
      <w:r w:rsidRPr="00A6293E">
        <w:rPr>
          <w:spacing w:val="-2"/>
        </w:rPr>
        <w:t>överföring, utsändning eller mottagning av tecken,</w:t>
      </w:r>
      <w:r w:rsidRPr="00A6293E">
        <w:t xml:space="preserve"> signaler, skrift, bilder, ljud eller meddelanden av varje slag med hjälp av radiovågor,</w:t>
      </w:r>
    </w:p>
    <w:p w14:paraId="4A89B1BA" w14:textId="77777777" w:rsidR="00D85371" w:rsidRPr="00A6293E" w:rsidRDefault="00D85371" w:rsidP="00D85371">
      <w:pPr>
        <w:pStyle w:val="Brdtextmedindrag"/>
      </w:pPr>
      <w:r w:rsidRPr="00A6293E">
        <w:rPr>
          <w:i/>
        </w:rPr>
        <w:t>radiovågor</w:t>
      </w:r>
      <w:r w:rsidRPr="00A6293E">
        <w:t>: elektromagnetiska vågor med frekvenser från 9 kilohertz till 3 000 gigahertz som breder ut sig utan särskilt anordnad ledare,</w:t>
      </w:r>
    </w:p>
    <w:p w14:paraId="1F741805" w14:textId="77777777" w:rsidR="00D85371" w:rsidRPr="00A6293E" w:rsidRDefault="00D85371" w:rsidP="00D85371">
      <w:pPr>
        <w:pStyle w:val="Brdtextmedindrag"/>
      </w:pPr>
      <w:r w:rsidRPr="00A6293E">
        <w:rPr>
          <w:i/>
        </w:rPr>
        <w:t>samtal</w:t>
      </w:r>
      <w:r w:rsidRPr="00A6293E">
        <w:t>: förbindelse genom en allmänt tillgänglig interpersonell kom</w:t>
      </w:r>
      <w:r w:rsidRPr="00A6293E">
        <w:softHyphen/>
        <w:t>munikationstjänst som möjliggör talkommunikation i båda riktningarna,</w:t>
      </w:r>
    </w:p>
    <w:p w14:paraId="43CA3D6D" w14:textId="77777777" w:rsidR="00D85371" w:rsidRPr="00A6293E" w:rsidRDefault="00D85371" w:rsidP="00D85371">
      <w:pPr>
        <w:pStyle w:val="Brdtextmedindrag"/>
        <w:rPr>
          <w:spacing w:val="-2"/>
        </w:rPr>
      </w:pPr>
      <w:r w:rsidRPr="00A6293E">
        <w:rPr>
          <w:i/>
        </w:rPr>
        <w:t>samtrafik</w:t>
      </w:r>
      <w:r w:rsidRPr="00A6293E">
        <w:t>: fysisk och logisk sammankoppling av allmänna elektroniska kommu</w:t>
      </w:r>
      <w:r w:rsidRPr="00A6293E">
        <w:softHyphen/>
        <w:t>ni</w:t>
      </w:r>
      <w:r w:rsidRPr="00A6293E">
        <w:softHyphen/>
        <w:t>ka</w:t>
      </w:r>
      <w:r w:rsidRPr="00A6293E">
        <w:softHyphen/>
      </w:r>
      <w:r w:rsidRPr="00A6293E">
        <w:rPr>
          <w:spacing w:val="-4"/>
        </w:rPr>
        <w:t>tionsnät för att göra det möjligt för användare att kommunicera med varandra</w:t>
      </w:r>
      <w:r w:rsidRPr="00A6293E">
        <w:t xml:space="preserve"> </w:t>
      </w:r>
      <w:r w:rsidRPr="00A6293E">
        <w:rPr>
          <w:spacing w:val="-2"/>
        </w:rPr>
        <w:t xml:space="preserve">eller få tillgång till tjänster som tillhandahålls i näten, </w:t>
      </w:r>
    </w:p>
    <w:p w14:paraId="40A34E9F" w14:textId="77777777" w:rsidR="00D85371" w:rsidRPr="00A6293E" w:rsidRDefault="00D85371" w:rsidP="00D85371">
      <w:pPr>
        <w:pStyle w:val="Brdtextmedindrag"/>
      </w:pPr>
      <w:r w:rsidRPr="00A6293E">
        <w:rPr>
          <w:i/>
        </w:rPr>
        <w:t>skadlig störning</w:t>
      </w:r>
      <w:r w:rsidRPr="00A6293E">
        <w:t>: störning som äventyrar funktionen hos en radionaviga</w:t>
      </w:r>
      <w:r w:rsidRPr="00A6293E">
        <w:softHyphen/>
        <w:t>tionstjänst eller någon annan säkerhetstjänst eller som på något annat sätt all</w:t>
      </w:r>
      <w:r w:rsidRPr="00A6293E">
        <w:softHyphen/>
        <w:t>varligt försämrar, hindrar eller upprepat avbryter en radiokommunika</w:t>
      </w:r>
      <w:r w:rsidRPr="00A6293E">
        <w:softHyphen/>
        <w:t>tionstjänst som fungerar i enlighet med gällande bestämmelser, inbegripet störning av befintliga eller planerade tjänster på nationellt tilldelade fre</w:t>
      </w:r>
      <w:r w:rsidRPr="00A6293E">
        <w:softHyphen/>
        <w:t>kvenser,</w:t>
      </w:r>
    </w:p>
    <w:p w14:paraId="540C034D" w14:textId="77777777" w:rsidR="00D85371" w:rsidRPr="00A6293E" w:rsidRDefault="00D85371" w:rsidP="00D85371">
      <w:pPr>
        <w:pStyle w:val="Brdtextmedindrag"/>
      </w:pPr>
      <w:r w:rsidRPr="00A6293E">
        <w:rPr>
          <w:i/>
        </w:rPr>
        <w:t>slutanvändare</w:t>
      </w:r>
      <w:r w:rsidRPr="00A6293E">
        <w:t>:</w:t>
      </w:r>
      <w:r w:rsidRPr="00A6293E">
        <w:rPr>
          <w:i/>
        </w:rPr>
        <w:t xml:space="preserve"> </w:t>
      </w:r>
      <w:r w:rsidRPr="00A6293E">
        <w:rPr>
          <w:spacing w:val="-2"/>
        </w:rPr>
        <w:t>användare som inte tillhandahåller allmänna elektro</w:t>
      </w:r>
      <w:r w:rsidRPr="00A6293E">
        <w:rPr>
          <w:spacing w:val="-2"/>
        </w:rPr>
        <w:softHyphen/>
        <w:t>niska</w:t>
      </w:r>
      <w:r w:rsidRPr="00A6293E">
        <w:t xml:space="preserve"> </w:t>
      </w:r>
      <w:r w:rsidRPr="00A6293E">
        <w:rPr>
          <w:spacing w:val="-2"/>
        </w:rPr>
        <w:t>kommunikationsnät eller allmänt tillgängliga elektroniska kom</w:t>
      </w:r>
      <w:r w:rsidRPr="00A6293E">
        <w:rPr>
          <w:spacing w:val="-2"/>
        </w:rPr>
        <w:softHyphen/>
        <w:t>mu</w:t>
      </w:r>
      <w:r w:rsidRPr="00A6293E">
        <w:rPr>
          <w:spacing w:val="-2"/>
        </w:rPr>
        <w:softHyphen/>
        <w:t>ni</w:t>
      </w:r>
      <w:r w:rsidRPr="00A6293E">
        <w:rPr>
          <w:spacing w:val="-2"/>
        </w:rPr>
        <w:softHyphen/>
        <w:t>ka</w:t>
      </w:r>
      <w:r w:rsidRPr="00A6293E">
        <w:rPr>
          <w:spacing w:val="-2"/>
        </w:rPr>
        <w:softHyphen/>
        <w:t>tions</w:t>
      </w:r>
      <w:r w:rsidRPr="00A6293E">
        <w:rPr>
          <w:spacing w:val="-2"/>
        </w:rPr>
        <w:softHyphen/>
      </w:r>
      <w:r w:rsidRPr="00A6293E">
        <w:t>tjänster,</w:t>
      </w:r>
    </w:p>
    <w:p w14:paraId="6BE77D22" w14:textId="77777777" w:rsidR="00D85371" w:rsidRPr="00A6293E" w:rsidRDefault="00D85371" w:rsidP="00D85371">
      <w:pPr>
        <w:pStyle w:val="Brdtextmedindrag"/>
      </w:pPr>
      <w:r w:rsidRPr="00A6293E">
        <w:rPr>
          <w:i/>
        </w:rPr>
        <w:t>små företag</w:t>
      </w:r>
      <w:r w:rsidRPr="00A6293E">
        <w:t>:</w:t>
      </w:r>
      <w:r w:rsidRPr="00A6293E">
        <w:rPr>
          <w:i/>
        </w:rPr>
        <w:t xml:space="preserve"> </w:t>
      </w:r>
      <w:r w:rsidRPr="00A6293E">
        <w:t>företag som sysselsätter färre än 50 personer och vars om</w:t>
      </w:r>
      <w:r w:rsidRPr="00A6293E">
        <w:softHyphen/>
      </w:r>
      <w:r w:rsidRPr="00A6293E">
        <w:rPr>
          <w:spacing w:val="-4"/>
        </w:rPr>
        <w:t>sätt</w:t>
      </w:r>
      <w:r w:rsidRPr="00A6293E">
        <w:rPr>
          <w:spacing w:val="-4"/>
        </w:rPr>
        <w:softHyphen/>
        <w:t>ning eller balansomslutning inte överstiger 10 miljoner euro per år; före</w:t>
      </w:r>
      <w:r w:rsidRPr="00A6293E">
        <w:rPr>
          <w:spacing w:val="-4"/>
        </w:rPr>
        <w:softHyphen/>
        <w:t xml:space="preserve">tag </w:t>
      </w:r>
      <w:r w:rsidRPr="00A6293E">
        <w:rPr>
          <w:spacing w:val="-2"/>
        </w:rPr>
        <w:t>ska definieras enligt avdelning I i bilagan till kommissionens rekom</w:t>
      </w:r>
      <w:r w:rsidRPr="00A6293E">
        <w:rPr>
          <w:spacing w:val="-2"/>
        </w:rPr>
        <w:softHyphen/>
        <w:t>men</w:t>
      </w:r>
      <w:r w:rsidRPr="00A6293E">
        <w:rPr>
          <w:spacing w:val="-2"/>
        </w:rPr>
        <w:softHyphen/>
        <w:t>da</w:t>
      </w:r>
      <w:r w:rsidRPr="00A6293E">
        <w:rPr>
          <w:spacing w:val="-2"/>
        </w:rPr>
        <w:softHyphen/>
        <w:t>tion 2003/361/EG av den 6 maj 2003 om definitionen av mikroföretag samt</w:t>
      </w:r>
      <w:r w:rsidRPr="00A6293E">
        <w:t xml:space="preserve"> små och medelstora företag,</w:t>
      </w:r>
    </w:p>
    <w:p w14:paraId="2AB86B3A" w14:textId="77777777" w:rsidR="00D85371" w:rsidRPr="00A6293E" w:rsidRDefault="00D85371" w:rsidP="00D85371">
      <w:pPr>
        <w:pStyle w:val="Brdtextmedindrag"/>
      </w:pPr>
      <w:r w:rsidRPr="00A6293E">
        <w:rPr>
          <w:i/>
        </w:rPr>
        <w:t>säkerhet i nät och tjänster</w:t>
      </w:r>
      <w:r w:rsidRPr="00A6293E">
        <w:t>: elektroniska kommunikationsnäts och kom</w:t>
      </w:r>
      <w:r w:rsidRPr="00A6293E">
        <w:softHyphen/>
        <w:t>munikationstjänsters förmåga att vid en viss tillförlitlighetsnivå motstå åt</w:t>
      </w:r>
      <w:r w:rsidRPr="00A6293E">
        <w:softHyphen/>
        <w:t>gärder som undergräver tillgängligheten, autenticiteten, riktigheten eller konfidentialiteten hos näten eller tjänsterna, hos lagrade, överförda eller behandlade uppgifter eller hos de närliggande tjänster som erbjuds genom eller är tillgängliga via dessa elektroniska kommunikationsnät eller kom</w:t>
      </w:r>
      <w:r w:rsidRPr="00A6293E">
        <w:softHyphen/>
        <w:t>munikationstjänster,</w:t>
      </w:r>
    </w:p>
    <w:p w14:paraId="7FF65CDE" w14:textId="77777777" w:rsidR="00D85371" w:rsidRPr="00A6293E" w:rsidRDefault="00D85371" w:rsidP="00D85371">
      <w:pPr>
        <w:pStyle w:val="Brdtextmedindrag"/>
      </w:pPr>
      <w:r w:rsidRPr="00A6293E">
        <w:rPr>
          <w:i/>
        </w:rPr>
        <w:lastRenderedPageBreak/>
        <w:t>säkerhetsincident</w:t>
      </w:r>
      <w:r w:rsidRPr="00A6293E">
        <w:t>: en händelse med en faktisk negativ inverkan på sä</w:t>
      </w:r>
      <w:r w:rsidRPr="00A6293E">
        <w:softHyphen/>
        <w:t>kerheten i elektroniska kommunikationsnät eller kommunikationstjänster,</w:t>
      </w:r>
    </w:p>
    <w:p w14:paraId="2955B7D2" w14:textId="77777777" w:rsidR="00D85371" w:rsidRPr="00A6293E" w:rsidRDefault="00D85371" w:rsidP="00D85371">
      <w:pPr>
        <w:pStyle w:val="Brdtextmedindrag"/>
      </w:pPr>
      <w:r w:rsidRPr="00A6293E">
        <w:rPr>
          <w:i/>
        </w:rPr>
        <w:t>talkommunikationstjänst</w:t>
      </w:r>
      <w:r w:rsidRPr="00A6293E">
        <w:t>: allmänt tillgänglig elektronisk kommunika</w:t>
      </w:r>
      <w:r w:rsidRPr="00A6293E">
        <w:softHyphen/>
        <w:t>tions</w:t>
      </w:r>
      <w:r w:rsidRPr="00A6293E">
        <w:softHyphen/>
        <w:t>tjänst som innebär möjlighet att ringa upp eller ta emot samtal via ett eller flera nummer inom en nationell eller internationell nummerplan,</w:t>
      </w:r>
    </w:p>
    <w:p w14:paraId="5879C0D7" w14:textId="77777777" w:rsidR="00D85371" w:rsidRPr="00A6293E" w:rsidRDefault="00D85371" w:rsidP="00D85371">
      <w:pPr>
        <w:pStyle w:val="Brdtextmedindrag"/>
      </w:pPr>
      <w:r w:rsidRPr="00A6293E">
        <w:rPr>
          <w:i/>
        </w:rPr>
        <w:t>tillhörande facilitet</w:t>
      </w:r>
      <w:r w:rsidRPr="00A6293E">
        <w:t>: anordning, funktion eller något annat som har sam</w:t>
      </w:r>
      <w:r w:rsidRPr="00A6293E">
        <w:softHyphen/>
        <w:t>band med en elektronisk kommunikationstjänst eller ett elektroniskt kom</w:t>
      </w:r>
      <w:r w:rsidRPr="00A6293E">
        <w:softHyphen/>
        <w:t>muni</w:t>
      </w:r>
      <w:r w:rsidRPr="00A6293E">
        <w:softHyphen/>
        <w:t>kationsnät, och som möjliggör, stöder eller kan stödja den tjänsten, eller tillhandahållande av tjänster via det nätet eller tjänsten,</w:t>
      </w:r>
      <w:bookmarkEnd w:id="2266"/>
    </w:p>
    <w:p w14:paraId="51E7D1DE" w14:textId="77777777" w:rsidR="00D85371" w:rsidRPr="00A6293E" w:rsidRDefault="00D85371" w:rsidP="00D85371">
      <w:pPr>
        <w:pStyle w:val="Brdtextmedindrag"/>
      </w:pPr>
      <w:r w:rsidRPr="00A6293E">
        <w:rPr>
          <w:i/>
        </w:rPr>
        <w:t>trådlösa accesspunkter med kort räckvidd</w:t>
      </w:r>
      <w:r w:rsidRPr="00A6293E">
        <w:t>: små trådlösa nätanslutnings</w:t>
      </w:r>
      <w:r w:rsidRPr="00A6293E">
        <w:softHyphen/>
        <w:t>ut</w:t>
      </w:r>
      <w:r w:rsidRPr="00A6293E">
        <w:softHyphen/>
        <w:t>rustningar med låg effekt och kort räckvidd som kan vara utrustade med en eller flera antenner med låg visuell inverkan och som gör det möjligt för användare att få trådlös tillgång till elektroniska kommunikationsnät obe</w:t>
      </w:r>
      <w:r w:rsidRPr="00A6293E">
        <w:softHyphen/>
        <w:t>roende av den underliggande nättopologin för mobila eller fasta nät,</w:t>
      </w:r>
    </w:p>
    <w:p w14:paraId="456B22B7" w14:textId="77777777" w:rsidR="00D85371" w:rsidRPr="00A6293E" w:rsidRDefault="00D85371" w:rsidP="00D85371">
      <w:pPr>
        <w:pStyle w:val="Brdtextmedindrag"/>
      </w:pPr>
      <w:r w:rsidRPr="00A6293E">
        <w:rPr>
          <w:i/>
        </w:rPr>
        <w:t>trådlösa lokala nät</w:t>
      </w:r>
      <w:r w:rsidRPr="00A6293E">
        <w:t>: trådlösa kommunikationssystem med låg effekt och kort räckvidd, med låg risk för störningar på andra sådana system som utnyttjas av andra användare i omedelbar närhet av systemet och vilka på icke-exklusiv grund använder harmoniserat frekvensutrymme,</w:t>
      </w:r>
    </w:p>
    <w:p w14:paraId="3A1FA3FE" w14:textId="77777777" w:rsidR="00D85371" w:rsidRPr="00A6293E" w:rsidRDefault="00D85371" w:rsidP="00D85371">
      <w:pPr>
        <w:pStyle w:val="Brdtextmedindrag"/>
      </w:pPr>
      <w:r w:rsidRPr="00A6293E">
        <w:rPr>
          <w:i/>
        </w:rPr>
        <w:t>vertikalt integrerad operatör</w:t>
      </w:r>
      <w:r w:rsidRPr="00A6293E">
        <w:t xml:space="preserve">: en operatör som tillhandahåller tjänster till företag som den konkurrerar med på marknader i efterföljande handelsled. </w:t>
      </w:r>
    </w:p>
    <w:p w14:paraId="6AE3151F" w14:textId="77777777" w:rsidR="00D85371" w:rsidRPr="00A6293E" w:rsidRDefault="00D85371" w:rsidP="00D85371">
      <w:pPr>
        <w:pStyle w:val="Rubrik4utannumrering"/>
      </w:pPr>
      <w:r w:rsidRPr="00A6293E">
        <w:t>Kommunikationsverksamhet i krig m.m.</w:t>
      </w:r>
    </w:p>
    <w:p w14:paraId="24AE3BE7" w14:textId="77777777" w:rsidR="00D85371" w:rsidRPr="00A6293E" w:rsidRDefault="00D85371" w:rsidP="00D85371">
      <w:pPr>
        <w:pStyle w:val="Brdtext"/>
      </w:pPr>
      <w:r w:rsidRPr="00A6293E">
        <w:rPr>
          <w:b/>
        </w:rPr>
        <w:t>7 §    </w:t>
      </w:r>
      <w:r w:rsidRPr="00A6293E">
        <w:t>Är Sverige i krig eller krigsfara eller råder det sådana utomordent</w:t>
      </w:r>
      <w:r w:rsidRPr="00A6293E">
        <w:softHyphen/>
        <w:t>liga förhållanden som är föranledda av att det är krig utanför Sveriges gränser eller av att Sverige har varit i krig eller krigsfara, får regeringen meddela de föreskrifter om elektroniska kommunikationsnät och kommunikations</w:t>
      </w:r>
      <w:r w:rsidRPr="00A6293E">
        <w:softHyphen/>
        <w:t>tjänster med tillhörande faciliteter och tjänster samt annan radio</w:t>
      </w:r>
      <w:r w:rsidRPr="00A6293E">
        <w:softHyphen/>
        <w:t>an</w:t>
      </w:r>
      <w:r w:rsidRPr="00A6293E">
        <w:softHyphen/>
        <w:t>vänd</w:t>
      </w:r>
      <w:r w:rsidRPr="00A6293E">
        <w:softHyphen/>
        <w:t>ning som behövs med hänsyn till landets försvar eller säkerhet i öv</w:t>
      </w:r>
      <w:r w:rsidRPr="00A6293E">
        <w:softHyphen/>
        <w:t xml:space="preserve">rigt. </w:t>
      </w:r>
    </w:p>
    <w:p w14:paraId="4B3CC749" w14:textId="77777777" w:rsidR="00D85371" w:rsidRPr="00A6293E" w:rsidRDefault="00D85371" w:rsidP="00D85371">
      <w:pPr>
        <w:pStyle w:val="Brdtextmedindrag"/>
      </w:pPr>
      <w:r w:rsidRPr="00A6293E">
        <w:t>Regeringen eller den myndighet som regeringen bestämmer får meddela föreskrifter om den fredstida planeringen för totalförsvarets behov av elek</w:t>
      </w:r>
      <w:r w:rsidRPr="00A6293E">
        <w:softHyphen/>
        <w:t>troniska kommunikationer under sådana förhållanden som anges i första stycket.</w:t>
      </w:r>
    </w:p>
    <w:p w14:paraId="75B62876" w14:textId="77777777" w:rsidR="00D85371" w:rsidRPr="00A6293E" w:rsidRDefault="00D85371" w:rsidP="00D85371">
      <w:pPr>
        <w:pStyle w:val="Brdtextmedindrag"/>
      </w:pPr>
    </w:p>
    <w:p w14:paraId="683B3B1D" w14:textId="77777777" w:rsidR="00D85371" w:rsidRPr="00A6293E" w:rsidRDefault="00D85371" w:rsidP="00D85371">
      <w:pPr>
        <w:pStyle w:val="Brdtext"/>
      </w:pPr>
      <w:r w:rsidRPr="00A6293E">
        <w:rPr>
          <w:b/>
        </w:rPr>
        <w:t>8 §</w:t>
      </w:r>
      <w:r w:rsidRPr="00A6293E">
        <w:t>    Den som tillhandahåller elektroniska kommunikationsnät eller elek</w:t>
      </w:r>
      <w:r w:rsidRPr="00A6293E">
        <w:softHyphen/>
        <w:t>troniska kommunikationstjänster av särskild betydelse från allmän syn</w:t>
      </w:r>
      <w:r w:rsidRPr="00A6293E">
        <w:softHyphen/>
        <w:t>punkt får förpliktas att på visst sätt beakta totalförsvarets behov av elektro</w:t>
      </w:r>
      <w:r w:rsidRPr="00A6293E">
        <w:softHyphen/>
        <w:t>nisk kommunikation under höjd beredskap.</w:t>
      </w:r>
    </w:p>
    <w:p w14:paraId="4357B84D" w14:textId="77777777" w:rsidR="00D85371" w:rsidRPr="00A6293E" w:rsidRDefault="00D85371" w:rsidP="00D85371">
      <w:pPr>
        <w:pStyle w:val="Rubrik3utannumrering"/>
      </w:pPr>
      <w:r w:rsidRPr="00A6293E">
        <w:t>2</w:t>
      </w:r>
      <w:r>
        <w:t> </w:t>
      </w:r>
      <w:r w:rsidRPr="00A6293E">
        <w:t>kap. Anmälan av verksamhet</w:t>
      </w:r>
    </w:p>
    <w:p w14:paraId="174649FA" w14:textId="77777777" w:rsidR="00D85371" w:rsidRPr="00A6293E" w:rsidRDefault="00D85371" w:rsidP="00D85371">
      <w:pPr>
        <w:pStyle w:val="Brdtext"/>
      </w:pPr>
      <w:r w:rsidRPr="00A6293E">
        <w:rPr>
          <w:b/>
        </w:rPr>
        <w:t>1 §</w:t>
      </w:r>
      <w:r w:rsidRPr="00A6293E">
        <w:t>    </w:t>
      </w:r>
      <w:bookmarkStart w:id="2267" w:name="_Hlk534898458"/>
      <w:r w:rsidRPr="00A6293E">
        <w:t>Allmänna elektroniska kommunikationsnät av sådant slag som van</w:t>
      </w:r>
      <w:r w:rsidRPr="00A6293E">
        <w:softHyphen/>
        <w:t>li</w:t>
      </w:r>
      <w:r w:rsidRPr="00A6293E">
        <w:softHyphen/>
        <w:t>gen tillhan</w:t>
      </w:r>
      <w:r w:rsidRPr="00A6293E">
        <w:softHyphen/>
        <w:t>dahålls mot ersättning eller allmänt tillgängliga elektroniska kom</w:t>
      </w:r>
      <w:r w:rsidRPr="00A6293E">
        <w:softHyphen/>
        <w:t>munika</w:t>
      </w:r>
      <w:r w:rsidRPr="00A6293E">
        <w:softHyphen/>
        <w:t>tionstjänster som inte är nummeroberoende interper</w:t>
      </w:r>
      <w:r w:rsidRPr="00A6293E">
        <w:softHyphen/>
        <w:t>so</w:t>
      </w:r>
      <w:r w:rsidRPr="00A6293E">
        <w:softHyphen/>
        <w:t>nella kom</w:t>
      </w:r>
      <w:r w:rsidRPr="00A6293E">
        <w:softHyphen/>
        <w:t>munika</w:t>
      </w:r>
      <w:r w:rsidRPr="00A6293E">
        <w:softHyphen/>
        <w:t xml:space="preserve">tionstjänster får endast tillhandahållas efter anmälan till </w:t>
      </w:r>
      <w:bookmarkEnd w:id="2267"/>
      <w:r w:rsidRPr="00A6293E">
        <w:t>till</w:t>
      </w:r>
      <w:r w:rsidRPr="00A6293E">
        <w:softHyphen/>
        <w:t>syns</w:t>
      </w:r>
      <w:r w:rsidRPr="00A6293E">
        <w:softHyphen/>
        <w:t>myndigheten.</w:t>
      </w:r>
    </w:p>
    <w:p w14:paraId="7E90B3CA" w14:textId="77777777" w:rsidR="00D85371" w:rsidRPr="00A6293E" w:rsidRDefault="00D85371" w:rsidP="00D85371">
      <w:pPr>
        <w:pStyle w:val="Brdtextmedindrag"/>
      </w:pPr>
    </w:p>
    <w:p w14:paraId="104E4086" w14:textId="77777777" w:rsidR="00D85371" w:rsidRPr="00A6293E" w:rsidRDefault="00D85371" w:rsidP="00D85371">
      <w:pPr>
        <w:pStyle w:val="Brdtext"/>
      </w:pPr>
      <w:r w:rsidRPr="00A6293E">
        <w:rPr>
          <w:b/>
        </w:rPr>
        <w:t>2 §</w:t>
      </w:r>
      <w:r w:rsidRPr="00A6293E">
        <w:t>    Verksamhet som enbart består i att överföra signaler via tråd för ut</w:t>
      </w:r>
      <w:r w:rsidRPr="00A6293E">
        <w:softHyphen/>
      </w:r>
      <w:r w:rsidRPr="00A6293E">
        <w:rPr>
          <w:spacing w:val="-2"/>
        </w:rPr>
        <w:t>sändning till allmänheten av program som avses i 1</w:t>
      </w:r>
      <w:r>
        <w:rPr>
          <w:spacing w:val="-2"/>
        </w:rPr>
        <w:t> </w:t>
      </w:r>
      <w:r w:rsidRPr="00A6293E">
        <w:rPr>
          <w:spacing w:val="-2"/>
        </w:rPr>
        <w:t>kap.</w:t>
      </w:r>
      <w:r>
        <w:rPr>
          <w:spacing w:val="-2"/>
        </w:rPr>
        <w:t> </w:t>
      </w:r>
      <w:r w:rsidRPr="00A6293E">
        <w:rPr>
          <w:spacing w:val="-2"/>
        </w:rPr>
        <w:t>2</w:t>
      </w:r>
      <w:r>
        <w:rPr>
          <w:spacing w:val="-2"/>
        </w:rPr>
        <w:t> </w:t>
      </w:r>
      <w:r w:rsidRPr="00A6293E">
        <w:rPr>
          <w:spacing w:val="-2"/>
        </w:rPr>
        <w:t>§ yttrandefri</w:t>
      </w:r>
      <w:r w:rsidRPr="00A6293E">
        <w:rPr>
          <w:spacing w:val="-2"/>
        </w:rPr>
        <w:softHyphen/>
        <w:t>hets</w:t>
      </w:r>
      <w:r w:rsidRPr="00A6293E">
        <w:rPr>
          <w:spacing w:val="-2"/>
        </w:rPr>
        <w:softHyphen/>
      </w:r>
      <w:r w:rsidRPr="00A6293E">
        <w:rPr>
          <w:spacing w:val="-2"/>
        </w:rPr>
        <w:softHyphen/>
      </w:r>
      <w:r w:rsidRPr="00A6293E">
        <w:t>grundlagen behöver inte anmälas enligt 1</w:t>
      </w:r>
      <w:r>
        <w:t> </w:t>
      </w:r>
      <w:r w:rsidRPr="00A6293E">
        <w:t xml:space="preserve">§. </w:t>
      </w:r>
    </w:p>
    <w:p w14:paraId="250E1D23" w14:textId="77777777" w:rsidR="00D85371" w:rsidRPr="00A6293E" w:rsidRDefault="00D85371" w:rsidP="00D85371">
      <w:pPr>
        <w:pStyle w:val="Brdtextmedindrag"/>
      </w:pPr>
      <w:r w:rsidRPr="00A6293E">
        <w:lastRenderedPageBreak/>
        <w:t>Regeringen eller den myndighet som regeringen bestämmer får meddela föreskrifter om ytterligare undantag från anmälningsplikten enligt 1</w:t>
      </w:r>
      <w:r>
        <w:t> </w:t>
      </w:r>
      <w:r w:rsidRPr="00A6293E">
        <w:t>§.</w:t>
      </w:r>
    </w:p>
    <w:p w14:paraId="298093FE" w14:textId="77777777" w:rsidR="00D85371" w:rsidRPr="00A6293E" w:rsidRDefault="00D85371" w:rsidP="00D85371">
      <w:pPr>
        <w:pStyle w:val="Brdtextmedindrag"/>
      </w:pPr>
    </w:p>
    <w:p w14:paraId="44BA4DAA" w14:textId="77777777" w:rsidR="00D85371" w:rsidRPr="00A6293E" w:rsidRDefault="00D85371" w:rsidP="00D85371">
      <w:pPr>
        <w:pStyle w:val="Brdtext"/>
      </w:pPr>
      <w:r w:rsidRPr="00A6293E">
        <w:rPr>
          <w:b/>
        </w:rPr>
        <w:t>3 §</w:t>
      </w:r>
      <w:r w:rsidRPr="00A6293E">
        <w:t>    Den som bedriver verksamhet som är anmälningspliktig enligt 1</w:t>
      </w:r>
      <w:r>
        <w:t> </w:t>
      </w:r>
      <w:r w:rsidRPr="00A6293E">
        <w:t>§ ska tillämpa sådana standarder som Europeiska kommissionen angett som obligatoriska i en förteckning som offentliggjorts i Europeiska unio</w:t>
      </w:r>
      <w:r w:rsidRPr="00A6293E">
        <w:softHyphen/>
        <w:t>nens officiella tidning.</w:t>
      </w:r>
    </w:p>
    <w:p w14:paraId="3A425D28" w14:textId="77777777" w:rsidR="00D85371" w:rsidRPr="00A6293E" w:rsidRDefault="00D85371" w:rsidP="00D85371">
      <w:pPr>
        <w:pStyle w:val="Brdtextmedindrag"/>
      </w:pPr>
    </w:p>
    <w:p w14:paraId="1EFC9EAD" w14:textId="77777777" w:rsidR="00D85371" w:rsidRPr="00A6293E" w:rsidRDefault="00D85371" w:rsidP="00D85371">
      <w:pPr>
        <w:pStyle w:val="Brdtext"/>
      </w:pPr>
      <w:r w:rsidRPr="00A6293E">
        <w:rPr>
          <w:b/>
        </w:rPr>
        <w:t>4 §</w:t>
      </w:r>
      <w:r w:rsidRPr="00A6293E">
        <w:t>    Den som är anmäld enligt 1</w:t>
      </w:r>
      <w:r>
        <w:t> </w:t>
      </w:r>
      <w:r w:rsidRPr="00A6293E">
        <w:t>§ ska utan dröjsmål anmäla om verk</w:t>
      </w:r>
      <w:r w:rsidRPr="00A6293E">
        <w:softHyphen/>
        <w:t>sam</w:t>
      </w:r>
      <w:r w:rsidRPr="00A6293E">
        <w:softHyphen/>
        <w:t>heten upphör.</w:t>
      </w:r>
    </w:p>
    <w:p w14:paraId="5C600FD6" w14:textId="77777777" w:rsidR="00D85371" w:rsidRPr="00A6293E" w:rsidRDefault="00D85371" w:rsidP="00D85371">
      <w:pPr>
        <w:pStyle w:val="Brdtext"/>
      </w:pPr>
    </w:p>
    <w:p w14:paraId="6C4C7F66" w14:textId="77777777" w:rsidR="00D85371" w:rsidRPr="00A6293E" w:rsidRDefault="00D85371" w:rsidP="00D85371">
      <w:pPr>
        <w:pStyle w:val="Brdtext"/>
      </w:pPr>
      <w:r w:rsidRPr="00A6293E">
        <w:rPr>
          <w:b/>
        </w:rPr>
        <w:t>5 §</w:t>
      </w:r>
      <w:r w:rsidRPr="00A6293E">
        <w:t>    Regeringen eller den myndighet som regeringen bestämmer får med</w:t>
      </w:r>
      <w:r w:rsidRPr="00A6293E">
        <w:softHyphen/>
      </w:r>
      <w:r w:rsidRPr="00A6293E">
        <w:rPr>
          <w:spacing w:val="-2"/>
        </w:rPr>
        <w:t>dela föreskrifter om erkännande av en operatör enligt bestämmelser som är antag</w:t>
      </w:r>
      <w:r w:rsidRPr="00A6293E">
        <w:rPr>
          <w:spacing w:val="-2"/>
        </w:rPr>
        <w:softHyphen/>
        <w:t>na</w:t>
      </w:r>
      <w:r w:rsidRPr="00A6293E">
        <w:t xml:space="preserve"> av den internationella teleunionen.</w:t>
      </w:r>
    </w:p>
    <w:p w14:paraId="4DC05328" w14:textId="77777777" w:rsidR="00D85371" w:rsidRPr="00A6293E" w:rsidRDefault="00D85371" w:rsidP="00D85371">
      <w:pPr>
        <w:pStyle w:val="Brdtextmedindrag"/>
      </w:pPr>
    </w:p>
    <w:p w14:paraId="6642FCF8" w14:textId="77777777" w:rsidR="00D85371" w:rsidRPr="00A6293E" w:rsidRDefault="00D85371" w:rsidP="00D85371">
      <w:pPr>
        <w:pStyle w:val="Brdtext"/>
      </w:pPr>
      <w:r w:rsidRPr="00A6293E">
        <w:rPr>
          <w:b/>
        </w:rPr>
        <w:t>6 §</w:t>
      </w:r>
      <w:r w:rsidRPr="00A6293E">
        <w:t>    Regeringen eller den myndighet som regeringen bestämmer får be</w:t>
      </w:r>
      <w:r w:rsidRPr="00A6293E">
        <w:softHyphen/>
        <w:t>sluta om registrering av maritima avräkningsorgan enligt bestäm</w:t>
      </w:r>
      <w:r w:rsidRPr="00A6293E">
        <w:softHyphen/>
        <w:t>melser som är antagna av den internationella teleunionen och får meddela de före</w:t>
      </w:r>
      <w:r w:rsidRPr="00A6293E">
        <w:softHyphen/>
        <w:t>skrifter som behövs för registreringen.</w:t>
      </w:r>
    </w:p>
    <w:p w14:paraId="32EFB553" w14:textId="77777777" w:rsidR="00D85371" w:rsidRPr="00A6293E" w:rsidRDefault="00D85371" w:rsidP="00D85371">
      <w:pPr>
        <w:pStyle w:val="Rubrik3utannumrering"/>
      </w:pPr>
      <w:r w:rsidRPr="00A6293E">
        <w:t>3</w:t>
      </w:r>
      <w:r>
        <w:t> </w:t>
      </w:r>
      <w:r w:rsidRPr="00A6293E">
        <w:t>kap. Rätt att använda radiosändare</w:t>
      </w:r>
    </w:p>
    <w:p w14:paraId="310BF4F7" w14:textId="77777777" w:rsidR="00D85371" w:rsidRPr="00A6293E" w:rsidRDefault="00D85371" w:rsidP="00D85371">
      <w:pPr>
        <w:pStyle w:val="Rubrik4utannumrering"/>
        <w:spacing w:before="0"/>
      </w:pPr>
      <w:r w:rsidRPr="00A6293E">
        <w:t>Tillstånd att använda radiosändare</w:t>
      </w:r>
    </w:p>
    <w:p w14:paraId="32C169F8" w14:textId="77777777" w:rsidR="00D85371" w:rsidRPr="00A6293E" w:rsidRDefault="00D85371" w:rsidP="00D85371">
      <w:pPr>
        <w:pStyle w:val="Brdtext"/>
      </w:pPr>
      <w:r w:rsidRPr="00A6293E">
        <w:rPr>
          <w:b/>
        </w:rPr>
        <w:t>1 §</w:t>
      </w:r>
      <w:r w:rsidRPr="00A6293E">
        <w:t>    För att här i landet eller på ett svenskt fartyg eller luftfartyg utom</w:t>
      </w:r>
      <w:r w:rsidRPr="00A6293E">
        <w:softHyphen/>
      </w:r>
      <w:r w:rsidRPr="00A6293E">
        <w:rPr>
          <w:spacing w:val="-2"/>
        </w:rPr>
        <w:t>lands få använda radiosändare krävs tillstånd. Ett till</w:t>
      </w:r>
      <w:r w:rsidRPr="00A6293E">
        <w:rPr>
          <w:spacing w:val="-2"/>
        </w:rPr>
        <w:softHyphen/>
        <w:t>stånd att använda ra</w:t>
      </w:r>
      <w:r w:rsidRPr="00A6293E">
        <w:rPr>
          <w:spacing w:val="-2"/>
        </w:rPr>
        <w:softHyphen/>
        <w:t>dio</w:t>
      </w:r>
      <w:r w:rsidRPr="00A6293E">
        <w:rPr>
          <w:spacing w:val="-2"/>
        </w:rPr>
        <w:softHyphen/>
      </w:r>
      <w:r w:rsidRPr="00A6293E">
        <w:t>sändare ska avse rätt att använda en viss radio</w:t>
      </w:r>
      <w:r w:rsidRPr="00A6293E">
        <w:softHyphen/>
        <w:t>sändare eller att använda radio</w:t>
      </w:r>
      <w:r w:rsidRPr="00A6293E">
        <w:softHyphen/>
        <w:t>sändare inom ett visst frekvens</w:t>
      </w:r>
      <w:r w:rsidRPr="00A6293E">
        <w:softHyphen/>
        <w:t>utrym</w:t>
      </w:r>
      <w:r w:rsidRPr="00A6293E">
        <w:softHyphen/>
        <w:t>me.</w:t>
      </w:r>
    </w:p>
    <w:p w14:paraId="410B1873" w14:textId="77777777" w:rsidR="00D85371" w:rsidRPr="00A6293E" w:rsidRDefault="00D85371" w:rsidP="00D85371">
      <w:pPr>
        <w:pStyle w:val="Brdtextmedindrag"/>
      </w:pPr>
    </w:p>
    <w:p w14:paraId="61B5C6F2" w14:textId="77777777" w:rsidR="00D85371" w:rsidRPr="00A6293E" w:rsidRDefault="00D85371" w:rsidP="00D85371">
      <w:pPr>
        <w:pStyle w:val="Brdtext"/>
      </w:pPr>
      <w:r w:rsidRPr="00A6293E">
        <w:rPr>
          <w:b/>
        </w:rPr>
        <w:t>2 §</w:t>
      </w:r>
      <w:r w:rsidRPr="00A6293E">
        <w:t>    </w:t>
      </w:r>
      <w:bookmarkStart w:id="2268" w:name="_Hlk163902"/>
      <w:r w:rsidRPr="00A6293E">
        <w:rPr>
          <w:spacing w:val="-2"/>
        </w:rPr>
        <w:t>Om användningen av frekvensutrymme samt villkoren och förfaran</w:t>
      </w:r>
      <w:r w:rsidRPr="00A6293E">
        <w:rPr>
          <w:spacing w:val="-2"/>
        </w:rPr>
        <w:softHyphen/>
        <w:t>det</w:t>
      </w:r>
      <w:r w:rsidRPr="00A6293E">
        <w:t xml:space="preserve"> för att bevilja tillstånd att använda radiosändare har harmoniserats i enlig</w:t>
      </w:r>
      <w:r w:rsidRPr="00A6293E">
        <w:softHyphen/>
        <w:t>het med internationella avtal som Sverige har anslutit sig till eller be</w:t>
      </w:r>
      <w:r w:rsidRPr="00A6293E">
        <w:softHyphen/>
        <w:t>stäm</w:t>
      </w:r>
      <w:r w:rsidRPr="00A6293E">
        <w:softHyphen/>
        <w:t>melser antagna med stöd av fördraget om Europeiska unionens funk</w:t>
      </w:r>
      <w:r w:rsidRPr="00A6293E">
        <w:softHyphen/>
        <w:t>tions</w:t>
      </w:r>
      <w:r w:rsidRPr="00A6293E">
        <w:softHyphen/>
        <w:t>sätt, ska den som har beviljats sådant tillstånd anses ha tillstånd enligt 1</w:t>
      </w:r>
      <w:r>
        <w:t> </w:t>
      </w:r>
      <w:r w:rsidRPr="00A6293E">
        <w:t>§.</w:t>
      </w:r>
      <w:bookmarkEnd w:id="2268"/>
    </w:p>
    <w:p w14:paraId="159E2395" w14:textId="77777777" w:rsidR="00D85371" w:rsidRPr="00A6293E" w:rsidRDefault="00D85371" w:rsidP="00D85371">
      <w:pPr>
        <w:pStyle w:val="Brdtextmedindrag"/>
      </w:pPr>
    </w:p>
    <w:p w14:paraId="6EC7D3A8" w14:textId="77777777" w:rsidR="00D85371" w:rsidRPr="00A6293E" w:rsidRDefault="00D85371" w:rsidP="00D85371">
      <w:pPr>
        <w:pStyle w:val="Brdtext"/>
      </w:pPr>
      <w:r w:rsidRPr="00A6293E">
        <w:rPr>
          <w:b/>
        </w:rPr>
        <w:t>3 §</w:t>
      </w:r>
      <w:r w:rsidRPr="00A6293E">
        <w:t>    Kravet på tillstånd enligt 1</w:t>
      </w:r>
      <w:r>
        <w:t> </w:t>
      </w:r>
      <w:r w:rsidRPr="00A6293E">
        <w:t>§ gäller inte för Polismyndigheten, Säker</w:t>
      </w:r>
      <w:r w:rsidRPr="00A6293E">
        <w:softHyphen/>
        <w:t>hetspolisen, Försvarsmakten, Försvarets radioanstalt och Försvarets mate</w:t>
      </w:r>
      <w:r w:rsidRPr="00A6293E">
        <w:softHyphen/>
        <w:t>riel</w:t>
      </w:r>
      <w:r w:rsidRPr="00A6293E">
        <w:softHyphen/>
        <w:t>verk, vid verksamhet som verket bedriver på uppdrag av Försvars</w:t>
      </w:r>
      <w:r w:rsidRPr="00A6293E">
        <w:softHyphen/>
        <w:t>mak</w:t>
      </w:r>
      <w:r w:rsidRPr="00A6293E">
        <w:softHyphen/>
        <w:t>ten eller Försvarets radioanstalt.</w:t>
      </w:r>
    </w:p>
    <w:p w14:paraId="030FCDA5" w14:textId="77777777" w:rsidR="00D85371" w:rsidRPr="00A6293E" w:rsidRDefault="00D85371" w:rsidP="00D85371">
      <w:pPr>
        <w:pStyle w:val="Brdtextmedindrag"/>
      </w:pPr>
      <w:r w:rsidRPr="00A6293E">
        <w:rPr>
          <w:spacing w:val="-2"/>
        </w:rPr>
        <w:t>Efter att ha hört Försvarsmakten beslutar den myndighet som regerin</w:t>
      </w:r>
      <w:r w:rsidRPr="00A6293E">
        <w:rPr>
          <w:spacing w:val="-2"/>
        </w:rPr>
        <w:softHyphen/>
        <w:t>gen</w:t>
      </w:r>
      <w:r w:rsidRPr="00A6293E">
        <w:t xml:space="preserve"> </w:t>
      </w:r>
      <w:r w:rsidRPr="00A6293E">
        <w:rPr>
          <w:spacing w:val="-3"/>
        </w:rPr>
        <w:t>bestämmer om tilldelning av radiofrekvenser för Försvarsmakten, För</w:t>
      </w:r>
      <w:r w:rsidRPr="00A6293E">
        <w:rPr>
          <w:spacing w:val="-3"/>
        </w:rPr>
        <w:softHyphen/>
        <w:t>sva</w:t>
      </w:r>
      <w:r w:rsidRPr="00A6293E">
        <w:rPr>
          <w:spacing w:val="-3"/>
        </w:rPr>
        <w:softHyphen/>
        <w:t>rets</w:t>
      </w:r>
      <w:r w:rsidRPr="00A6293E">
        <w:t xml:space="preserve"> </w:t>
      </w:r>
      <w:r w:rsidRPr="00A6293E">
        <w:rPr>
          <w:spacing w:val="-2"/>
        </w:rPr>
        <w:t>radioanstalt och Försvarets materielverk samt om de ytterligare villkor som</w:t>
      </w:r>
      <w:r w:rsidRPr="00A6293E">
        <w:t xml:space="preserve"> behövs. När det gäller Polismyndigheten och Säkerhets</w:t>
      </w:r>
      <w:r w:rsidRPr="00A6293E">
        <w:softHyphen/>
        <w:t>poli</w:t>
      </w:r>
      <w:r w:rsidRPr="00A6293E">
        <w:softHyphen/>
        <w:t>sen, beslutar den myndighet som regeringen bestämmer i sådana frågor efter att ha hört de myndigheterna.</w:t>
      </w:r>
    </w:p>
    <w:p w14:paraId="1050DEED" w14:textId="77777777" w:rsidR="00D85371" w:rsidRPr="00A6293E" w:rsidRDefault="00D85371" w:rsidP="00D85371">
      <w:pPr>
        <w:pStyle w:val="Brdtextmedindrag"/>
      </w:pPr>
    </w:p>
    <w:p w14:paraId="0984F57B" w14:textId="77777777" w:rsidR="00D85371" w:rsidRPr="00A6293E" w:rsidRDefault="00D85371" w:rsidP="00D85371">
      <w:pPr>
        <w:pStyle w:val="Brdtext"/>
      </w:pPr>
      <w:r w:rsidRPr="00A6293E">
        <w:rPr>
          <w:b/>
        </w:rPr>
        <w:t>4 §</w:t>
      </w:r>
      <w:r w:rsidRPr="00A6293E">
        <w:t>    </w:t>
      </w:r>
      <w:bookmarkStart w:id="2269" w:name="_Hlk164425"/>
      <w:r w:rsidRPr="00A6293E">
        <w:t>Regeringen eller den myndighet som regeringen bestämmer får med</w:t>
      </w:r>
      <w:r w:rsidRPr="00A6293E">
        <w:softHyphen/>
        <w:t>dela föreskrifter om undantag från tillståndsplikten enligt 1</w:t>
      </w:r>
      <w:r>
        <w:t> </w:t>
      </w:r>
      <w:r w:rsidRPr="00A6293E">
        <w:t>§. Föreskrifter</w:t>
      </w:r>
      <w:r w:rsidRPr="00A6293E">
        <w:softHyphen/>
        <w:t>na får innehålla villkor om att den radioanläggning där sändaren ingår ska uppfylla bestämda tekniska krav och i övrigt sådana villkor som anges i 12</w:t>
      </w:r>
      <w:r>
        <w:t> </w:t>
      </w:r>
      <w:r w:rsidRPr="00A6293E">
        <w:t>§ första stycket 1–6 och 8, 13</w:t>
      </w:r>
      <w:r>
        <w:t> </w:t>
      </w:r>
      <w:r w:rsidRPr="00A6293E">
        <w:t>§ 1, 2 och 4 och 14</w:t>
      </w:r>
      <w:r>
        <w:t> </w:t>
      </w:r>
      <w:r w:rsidRPr="00A6293E">
        <w:t xml:space="preserve">§. Villkor som innebär </w:t>
      </w:r>
      <w:r w:rsidRPr="00A6293E">
        <w:lastRenderedPageBreak/>
        <w:t>en begränsning av vilka elektroniska kommunikationstjänster eller vilka tekniker som får användas får beslutas endast i de fall som anges i 12</w:t>
      </w:r>
      <w:r>
        <w:t> </w:t>
      </w:r>
      <w:r w:rsidRPr="00A6293E">
        <w:t>§ andra och tredje styckena.</w:t>
      </w:r>
    </w:p>
    <w:p w14:paraId="4CCA2FD2" w14:textId="77777777" w:rsidR="00D85371" w:rsidRPr="00A6293E" w:rsidRDefault="00D85371" w:rsidP="00D85371">
      <w:pPr>
        <w:pStyle w:val="Brdtextmedindrag"/>
      </w:pPr>
      <w:r w:rsidRPr="00A6293E">
        <w:t>Undantag får tidsbegränsas. Då ska 15</w:t>
      </w:r>
      <w:r>
        <w:t> </w:t>
      </w:r>
      <w:r w:rsidRPr="00A6293E">
        <w:t>§ andra stycket tillämpas.</w:t>
      </w:r>
      <w:bookmarkEnd w:id="2269"/>
    </w:p>
    <w:p w14:paraId="039977B7" w14:textId="77777777" w:rsidR="00D85371" w:rsidRPr="00A6293E" w:rsidRDefault="00D85371" w:rsidP="00D85371">
      <w:pPr>
        <w:pStyle w:val="Brdtextmedindrag"/>
      </w:pPr>
    </w:p>
    <w:p w14:paraId="31925497" w14:textId="77777777" w:rsidR="00D85371" w:rsidRPr="00A6293E" w:rsidRDefault="00D85371" w:rsidP="00D85371">
      <w:pPr>
        <w:pStyle w:val="Brdtext"/>
      </w:pPr>
      <w:r w:rsidRPr="00A6293E">
        <w:rPr>
          <w:b/>
        </w:rPr>
        <w:t>5 §</w:t>
      </w:r>
      <w:r w:rsidRPr="00A6293E">
        <w:t>    Den som enligt 3</w:t>
      </w:r>
      <w:r>
        <w:t> </w:t>
      </w:r>
      <w:r w:rsidRPr="00A6293E">
        <w:t xml:space="preserve">§ eller enligt föreskrifter som har meddelats med </w:t>
      </w:r>
      <w:r w:rsidRPr="00A6293E">
        <w:rPr>
          <w:spacing w:val="-2"/>
        </w:rPr>
        <w:t>stöd av 4</w:t>
      </w:r>
      <w:r>
        <w:rPr>
          <w:spacing w:val="-2"/>
        </w:rPr>
        <w:t> </w:t>
      </w:r>
      <w:r w:rsidRPr="00A6293E">
        <w:rPr>
          <w:spacing w:val="-2"/>
        </w:rPr>
        <w:t>§ är undantagen från tillståndsplikt ska vid tillämpningen av la</w:t>
      </w:r>
      <w:r w:rsidRPr="00A6293E">
        <w:rPr>
          <w:spacing w:val="-2"/>
        </w:rPr>
        <w:softHyphen/>
        <w:t>gen</w:t>
      </w:r>
      <w:r w:rsidRPr="00A6293E">
        <w:t xml:space="preserve"> anses ha tillstånd enligt 1</w:t>
      </w:r>
      <w:r>
        <w:t> </w:t>
      </w:r>
      <w:r w:rsidRPr="00A6293E">
        <w:t>§.</w:t>
      </w:r>
    </w:p>
    <w:p w14:paraId="55C3E5AB" w14:textId="77777777" w:rsidR="00D85371" w:rsidRPr="00A6293E" w:rsidRDefault="00D85371" w:rsidP="00D85371">
      <w:pPr>
        <w:pStyle w:val="Rubrik4utannumrering"/>
      </w:pPr>
      <w:r w:rsidRPr="00A6293E">
        <w:t>Tillståndsförfarandet</w:t>
      </w:r>
    </w:p>
    <w:p w14:paraId="574EAF88" w14:textId="77777777" w:rsidR="00D85371" w:rsidRPr="00A6293E" w:rsidRDefault="00D85371" w:rsidP="00D85371">
      <w:pPr>
        <w:pStyle w:val="Brdtext"/>
      </w:pPr>
      <w:r w:rsidRPr="00A6293E">
        <w:rPr>
          <w:b/>
        </w:rPr>
        <w:t>6 §</w:t>
      </w:r>
      <w:r w:rsidRPr="00A6293E">
        <w:t>    Tillstånd att använda radiosändare ska beviljas, om</w:t>
      </w:r>
    </w:p>
    <w:p w14:paraId="00B0C928" w14:textId="77777777" w:rsidR="00D85371" w:rsidRPr="00A6293E" w:rsidRDefault="00D85371" w:rsidP="00D85371">
      <w:pPr>
        <w:pStyle w:val="Brdtextmedindrag"/>
      </w:pPr>
      <w:r w:rsidRPr="00A6293E">
        <w:t>1. det kan antas att radiofrekvenserna kommer att användas på ett sådant sätt att risk för otillåten skadlig störning inte uppkommer,</w:t>
      </w:r>
    </w:p>
    <w:p w14:paraId="1921A15B" w14:textId="77777777" w:rsidR="00D85371" w:rsidRPr="00A6293E" w:rsidRDefault="00D85371" w:rsidP="00D85371">
      <w:pPr>
        <w:pStyle w:val="Brdtextmedindrag"/>
      </w:pPr>
      <w:r w:rsidRPr="00A6293E">
        <w:t>2. radioanvändningen utgör en effektiv användning av frekvens</w:t>
      </w:r>
      <w:r w:rsidRPr="00A6293E">
        <w:softHyphen/>
        <w:t>utrym</w:t>
      </w:r>
      <w:r w:rsidRPr="00A6293E">
        <w:softHyphen/>
        <w:t>met,</w:t>
      </w:r>
    </w:p>
    <w:p w14:paraId="3A37DEC7" w14:textId="77777777" w:rsidR="00D85371" w:rsidRPr="00A6293E" w:rsidRDefault="00D85371" w:rsidP="00D85371">
      <w:pPr>
        <w:pStyle w:val="Brdtextmedindrag"/>
      </w:pPr>
      <w:r w:rsidRPr="00A6293E">
        <w:t>3. det kan antas att radioanvändningen inte kommer att hindra sådan radiokommunikation som är särskilt viktig med hänsyn till den fria åsikts</w:t>
      </w:r>
      <w:r w:rsidRPr="00A6293E">
        <w:softHyphen/>
        <w:t>bildningen,</w:t>
      </w:r>
    </w:p>
    <w:p w14:paraId="0C6A388C" w14:textId="77777777" w:rsidR="00D85371" w:rsidRPr="00A6293E" w:rsidRDefault="00D85371" w:rsidP="00D85371">
      <w:pPr>
        <w:pStyle w:val="Brdtextmedindrag"/>
      </w:pPr>
      <w:r w:rsidRPr="00A6293E">
        <w:t>4. </w:t>
      </w:r>
      <w:bookmarkStart w:id="2270" w:name="_Hlk529345553"/>
      <w:r w:rsidRPr="00A6293E">
        <w:t>radioanvändningen inte kommer att ta frekvensutrymme i anspråk som behövs för att upprätthålla en rimlig beredskap för utveckling av be</w:t>
      </w:r>
      <w:r w:rsidRPr="00A6293E">
        <w:softHyphen/>
        <w:t>fintliga och nya radioanvändningar eller frekvensutrymme för vilket radio</w:t>
      </w:r>
      <w:r w:rsidRPr="00A6293E">
        <w:softHyphen/>
        <w:t>användningen har harmoniserats för annan användning i enlighet med in</w:t>
      </w:r>
      <w:r w:rsidRPr="00A6293E">
        <w:softHyphen/>
        <w:t>ternationella avtal som Sverige har anslutit sig till eller med bestämmelser an</w:t>
      </w:r>
      <w:r w:rsidRPr="00A6293E">
        <w:softHyphen/>
        <w:t>tagna med stöd av fördraget om Europeiska unionens funktionssätt,</w:t>
      </w:r>
      <w:bookmarkEnd w:id="2270"/>
    </w:p>
    <w:p w14:paraId="62081026" w14:textId="77777777" w:rsidR="00D85371" w:rsidRPr="00A6293E" w:rsidRDefault="00D85371" w:rsidP="00D85371">
      <w:pPr>
        <w:pStyle w:val="Brdtextmedindrag"/>
      </w:pPr>
      <w:r w:rsidRPr="00A6293E">
        <w:t>5. det kan antas att radioanvändningen inte kommer att inkräkta på det frekvensutrymme som behövs för verksamhet som avses i 3</w:t>
      </w:r>
      <w:r>
        <w:t> </w:t>
      </w:r>
      <w:r w:rsidRPr="00A6293E">
        <w:t>§, och</w:t>
      </w:r>
    </w:p>
    <w:p w14:paraId="6A6071F8" w14:textId="77777777" w:rsidR="00D85371" w:rsidRPr="00A6293E" w:rsidRDefault="00D85371" w:rsidP="00D85371">
      <w:pPr>
        <w:pStyle w:val="Brdtextmedindrag"/>
      </w:pPr>
      <w:r w:rsidRPr="00A6293E">
        <w:t>6. det inte med hänsyn till att sökanden tidigare har fått tillstånd åter</w:t>
      </w:r>
      <w:r w:rsidRPr="00A6293E">
        <w:softHyphen/>
        <w:t>kallat eller något annat liknande förhållande finns skälig anledning att anta att radioanvändningen kommer att ske i strid med tillståndsvillkoren.</w:t>
      </w:r>
    </w:p>
    <w:p w14:paraId="11013414" w14:textId="77777777" w:rsidR="00D85371" w:rsidRPr="00A6293E" w:rsidRDefault="00D85371" w:rsidP="00D85371">
      <w:pPr>
        <w:pStyle w:val="Brdtextmedindrag"/>
      </w:pPr>
      <w:r w:rsidRPr="00A6293E">
        <w:t>Tillstånd att använda radiosändare för utsändningar som kräver tillstånd enligt någon annan lag eller enligt bestämmelser meddelade med stöd av någon annan lag, får beviljas endast om sådant tillstånd finns.</w:t>
      </w:r>
    </w:p>
    <w:p w14:paraId="763795D7" w14:textId="77777777" w:rsidR="00D85371" w:rsidRPr="00A6293E" w:rsidRDefault="00D85371" w:rsidP="00D85371">
      <w:pPr>
        <w:pStyle w:val="Brdtextmedindrag"/>
      </w:pPr>
      <w:bookmarkStart w:id="2271" w:name="_Hlk17793478"/>
      <w:r w:rsidRPr="00A6293E">
        <w:t>Om ett tillstånd avser en viss radiosändare ska radiosändaren, till</w:t>
      </w:r>
      <w:r w:rsidRPr="00A6293E">
        <w:softHyphen/>
        <w:t>sam</w:t>
      </w:r>
      <w:r w:rsidRPr="00A6293E">
        <w:softHyphen/>
        <w:t>mans med av</w:t>
      </w:r>
      <w:r w:rsidRPr="00A6293E">
        <w:softHyphen/>
        <w:t>sedd radiomottagare, ha sådana tekniska egenskaper att den uppfyller rim</w:t>
      </w:r>
      <w:r w:rsidRPr="00A6293E">
        <w:softHyphen/>
        <w:t>liga krav på en effektiv frekvensanvändning och på möjlig</w:t>
      </w:r>
      <w:r w:rsidRPr="00A6293E">
        <w:softHyphen/>
        <w:t>heten att ver</w:t>
      </w:r>
      <w:r w:rsidRPr="00A6293E">
        <w:softHyphen/>
        <w:t>ka i den miljö som den är avsedd för.</w:t>
      </w:r>
      <w:bookmarkEnd w:id="2271"/>
    </w:p>
    <w:p w14:paraId="4D7C4A3F" w14:textId="77777777" w:rsidR="00D85371" w:rsidRPr="00A6293E" w:rsidRDefault="00D85371" w:rsidP="00D85371">
      <w:pPr>
        <w:pStyle w:val="Brdtextmedindrag"/>
      </w:pPr>
    </w:p>
    <w:p w14:paraId="34393784" w14:textId="77777777" w:rsidR="00D85371" w:rsidRPr="00A6293E" w:rsidRDefault="00D85371" w:rsidP="00D85371">
      <w:pPr>
        <w:pStyle w:val="Brdtext"/>
      </w:pPr>
      <w:r w:rsidRPr="00A6293E">
        <w:rPr>
          <w:b/>
        </w:rPr>
        <w:t>7 §</w:t>
      </w:r>
      <w:bookmarkStart w:id="2272" w:name="_Hlk529345990"/>
      <w:r w:rsidRPr="00A6293E">
        <w:rPr>
          <w:b/>
        </w:rPr>
        <w:t>    </w:t>
      </w:r>
      <w:bookmarkStart w:id="2273" w:name="_Hlk165199"/>
      <w:r w:rsidRPr="00A6293E">
        <w:t>I ett harmoniserat frekvensutrymme får tillstånd trots 6</w:t>
      </w:r>
      <w:r>
        <w:t> </w:t>
      </w:r>
      <w:r w:rsidRPr="00A6293E">
        <w:t>§ första styck</w:t>
      </w:r>
      <w:r w:rsidRPr="00A6293E">
        <w:softHyphen/>
        <w:t xml:space="preserve">et 4 beviljas för alternativ användning, om </w:t>
      </w:r>
    </w:p>
    <w:p w14:paraId="12139A9F" w14:textId="77777777" w:rsidR="00D85371" w:rsidRPr="00A6293E" w:rsidRDefault="00D85371" w:rsidP="00D85371">
      <w:pPr>
        <w:pStyle w:val="Brdtextmedindrag"/>
      </w:pPr>
      <w:r w:rsidRPr="00A6293E">
        <w:t>1. </w:t>
      </w:r>
      <w:r w:rsidRPr="00A6293E">
        <w:rPr>
          <w:spacing w:val="-2"/>
        </w:rPr>
        <w:t>det står klart att det inte finns någon efterfrågan på att använda fre</w:t>
      </w:r>
      <w:r w:rsidRPr="00A6293E">
        <w:rPr>
          <w:spacing w:val="-2"/>
        </w:rPr>
        <w:softHyphen/>
        <w:t>kvens</w:t>
      </w:r>
      <w:r w:rsidRPr="00A6293E">
        <w:rPr>
          <w:spacing w:val="-2"/>
        </w:rPr>
        <w:softHyphen/>
      </w:r>
      <w:r w:rsidRPr="00A6293E">
        <w:rPr>
          <w:spacing w:val="-2"/>
        </w:rPr>
        <w:softHyphen/>
      </w:r>
      <w:r w:rsidRPr="00A6293E">
        <w:t>utrymmet på de harmoniserade villkoren, och</w:t>
      </w:r>
    </w:p>
    <w:p w14:paraId="151F8D2C" w14:textId="77777777" w:rsidR="00D85371" w:rsidRPr="00A6293E" w:rsidRDefault="00D85371" w:rsidP="00D85371">
      <w:pPr>
        <w:pStyle w:val="Brdtextmedindrag"/>
      </w:pPr>
      <w:r w:rsidRPr="00A6293E">
        <w:t>2. radioanvändningen inte hindrar eller försvårar att frekvensutrymmet används på de harmoniserade villkoren i någon annan medlemsstat i Euro</w:t>
      </w:r>
      <w:r w:rsidRPr="00A6293E">
        <w:softHyphen/>
        <w:t>peiska unionen.</w:t>
      </w:r>
      <w:bookmarkEnd w:id="2272"/>
    </w:p>
    <w:p w14:paraId="7677886E" w14:textId="77777777" w:rsidR="00D85371" w:rsidRPr="00A6293E" w:rsidRDefault="00D85371" w:rsidP="00D85371">
      <w:pPr>
        <w:pStyle w:val="Brdtextmedindrag"/>
      </w:pPr>
      <w:r w:rsidRPr="00A6293E">
        <w:t>Vid prövningen ska det särskilt beaktas om radioanvändningen kan på</w:t>
      </w:r>
      <w:r w:rsidRPr="00A6293E">
        <w:softHyphen/>
        <w:t>verka den har</w:t>
      </w:r>
      <w:r w:rsidRPr="00A6293E">
        <w:softHyphen/>
        <w:t>moniserade användningen av fre</w:t>
      </w:r>
      <w:r w:rsidRPr="00A6293E">
        <w:softHyphen/>
        <w:t>kvensutrymmet i unionen på lång sikt och tillgången till radioutrustning som kan användas i frekvens</w:t>
      </w:r>
      <w:r w:rsidRPr="00A6293E">
        <w:softHyphen/>
        <w:t>utrym</w:t>
      </w:r>
      <w:r w:rsidRPr="00A6293E">
        <w:softHyphen/>
        <w:t>met.</w:t>
      </w:r>
      <w:bookmarkEnd w:id="2273"/>
    </w:p>
    <w:p w14:paraId="62B9CDAF" w14:textId="77777777" w:rsidR="00D85371" w:rsidRPr="00A6293E" w:rsidRDefault="00D85371" w:rsidP="00D85371">
      <w:pPr>
        <w:pStyle w:val="Brdtextmedindrag"/>
      </w:pPr>
    </w:p>
    <w:p w14:paraId="0D1497CE" w14:textId="77777777" w:rsidR="00D85371" w:rsidRPr="00A6293E" w:rsidRDefault="00D85371" w:rsidP="00D85371">
      <w:pPr>
        <w:pStyle w:val="Brdtext"/>
      </w:pPr>
      <w:r w:rsidRPr="00A6293E">
        <w:rPr>
          <w:b/>
        </w:rPr>
        <w:lastRenderedPageBreak/>
        <w:t>8 §    </w:t>
      </w:r>
      <w:bookmarkStart w:id="2274" w:name="_Hlk528849663"/>
      <w:r w:rsidRPr="00A6293E">
        <w:t>Om tillståndsprövningen inom ett frekvensutrymme bör ske efter ett för</w:t>
      </w:r>
      <w:r w:rsidRPr="00A6293E">
        <w:softHyphen/>
        <w:t>farande med allmän inbjudan till ansökan, får tillstånd i det frekvens</w:t>
      </w:r>
      <w:r w:rsidRPr="00A6293E">
        <w:softHyphen/>
        <w:t>ut</w:t>
      </w:r>
      <w:r w:rsidRPr="00A6293E">
        <w:softHyphen/>
        <w:t>rymmet beviljas en</w:t>
      </w:r>
      <w:r w:rsidRPr="00A6293E">
        <w:softHyphen/>
        <w:t>dast efter ett sådant förfaran</w:t>
      </w:r>
      <w:r w:rsidRPr="00A6293E">
        <w:softHyphen/>
        <w:t>de.</w:t>
      </w:r>
      <w:bookmarkEnd w:id="2274"/>
    </w:p>
    <w:p w14:paraId="6A107C85" w14:textId="77777777" w:rsidR="00D85371" w:rsidRPr="00A6293E" w:rsidRDefault="00D85371" w:rsidP="00D85371">
      <w:pPr>
        <w:pStyle w:val="Brdtextmedindrag"/>
      </w:pPr>
    </w:p>
    <w:p w14:paraId="1585ED7C" w14:textId="77777777" w:rsidR="00D85371" w:rsidRPr="00A6293E" w:rsidRDefault="00D85371" w:rsidP="00D85371">
      <w:pPr>
        <w:pStyle w:val="Brdtext"/>
      </w:pPr>
      <w:r w:rsidRPr="00A6293E">
        <w:rPr>
          <w:b/>
        </w:rPr>
        <w:t>9 §</w:t>
      </w:r>
      <w:r w:rsidRPr="00A6293E">
        <w:t>    </w:t>
      </w:r>
      <w:bookmarkStart w:id="2275" w:name="_Hlk172502"/>
      <w:r w:rsidRPr="00A6293E">
        <w:t>Antalet tillstånd som beviljas inom ett frekvensutrymme får begrän</w:t>
      </w:r>
      <w:r w:rsidRPr="00A6293E">
        <w:softHyphen/>
        <w:t>sas, om det är nödvändigt för att garantera en effektiv användning av radio</w:t>
      </w:r>
      <w:r w:rsidRPr="00A6293E">
        <w:softHyphen/>
        <w:t>frekvenser. Ett beslut att begränsa antalet tillstånd ska omprövas så snart det finns anledning till det.</w:t>
      </w:r>
      <w:bookmarkEnd w:id="2275"/>
    </w:p>
    <w:p w14:paraId="4DF4687E" w14:textId="77777777" w:rsidR="00D85371" w:rsidRPr="00A6293E" w:rsidRDefault="00D85371" w:rsidP="00D85371">
      <w:pPr>
        <w:pStyle w:val="Brdtextmedindrag"/>
      </w:pPr>
    </w:p>
    <w:p w14:paraId="34597753" w14:textId="77777777" w:rsidR="00D85371" w:rsidRPr="00A6293E" w:rsidRDefault="00D85371" w:rsidP="00D85371">
      <w:pPr>
        <w:pStyle w:val="Brdtext"/>
      </w:pPr>
      <w:r w:rsidRPr="00A6293E">
        <w:rPr>
          <w:b/>
        </w:rPr>
        <w:t>10 §</w:t>
      </w:r>
      <w:r w:rsidRPr="00A6293E">
        <w:t>    </w:t>
      </w:r>
      <w:bookmarkStart w:id="2276" w:name="_Hlk180051"/>
      <w:r w:rsidRPr="00A6293E">
        <w:t>När antalet tillstånd har begränsats enligt 9</w:t>
      </w:r>
      <w:r>
        <w:t> </w:t>
      </w:r>
      <w:r w:rsidRPr="00A6293E">
        <w:t>§, ska tillstånds</w:t>
      </w:r>
      <w:r w:rsidRPr="00A6293E">
        <w:softHyphen/>
        <w:t>pröv</w:t>
      </w:r>
      <w:r w:rsidRPr="00A6293E">
        <w:softHyphen/>
        <w:t>ning</w:t>
      </w:r>
      <w:r w:rsidRPr="00A6293E">
        <w:softHyphen/>
        <w:t>en ske efter allmän inbjudan till ansökan, om det inte finns särskilda skäl mot det eller om radioanvändningen</w:t>
      </w:r>
    </w:p>
    <w:p w14:paraId="674384EA" w14:textId="77777777" w:rsidR="00D85371" w:rsidRPr="00A6293E" w:rsidRDefault="00D85371" w:rsidP="00D85371">
      <w:pPr>
        <w:pStyle w:val="Brdtextmedindrag"/>
      </w:pPr>
      <w:r w:rsidRPr="00A6293E">
        <w:t>1. huvudsakligen avser utsändning till allmänheten av program som av</w:t>
      </w:r>
      <w:r w:rsidRPr="00A6293E">
        <w:softHyphen/>
        <w:t>ses i 1</w:t>
      </w:r>
      <w:r>
        <w:t> </w:t>
      </w:r>
      <w:r w:rsidRPr="00A6293E">
        <w:t>kap.</w:t>
      </w:r>
      <w:r>
        <w:t> </w:t>
      </w:r>
      <w:r w:rsidRPr="00A6293E">
        <w:t>2</w:t>
      </w:r>
      <w:r>
        <w:t> </w:t>
      </w:r>
      <w:r w:rsidRPr="00A6293E">
        <w:t>§ yttrandefrihetsgrundlagen,</w:t>
      </w:r>
    </w:p>
    <w:p w14:paraId="244EF614" w14:textId="77777777" w:rsidR="00D85371" w:rsidRPr="00A6293E" w:rsidRDefault="00D85371" w:rsidP="00D85371">
      <w:pPr>
        <w:pStyle w:val="Brdtextmedindrag"/>
      </w:pPr>
      <w:r w:rsidRPr="00A6293E">
        <w:t>2. är avsedd för privat bruk, eller</w:t>
      </w:r>
    </w:p>
    <w:p w14:paraId="0443146B" w14:textId="77777777" w:rsidR="00D85371" w:rsidRPr="00A6293E" w:rsidRDefault="00D85371" w:rsidP="00D85371">
      <w:pPr>
        <w:pStyle w:val="Brdtextmedindrag"/>
      </w:pPr>
      <w:r w:rsidRPr="00A6293E">
        <w:t>3. behövs för verksamhet som bedrivs i syfte att tillgodose allmän ord</w:t>
      </w:r>
      <w:r w:rsidRPr="00A6293E">
        <w:softHyphen/>
        <w:t>ning, säkerhet eller hälsa.</w:t>
      </w:r>
    </w:p>
    <w:p w14:paraId="1C72F45C" w14:textId="77777777" w:rsidR="00D85371" w:rsidRPr="00A6293E" w:rsidRDefault="00D85371" w:rsidP="00D85371">
      <w:pPr>
        <w:pStyle w:val="Brdtextmedindrag"/>
      </w:pPr>
      <w:r w:rsidRPr="00A6293E">
        <w:t>Regeringen eller den myndighet som regeringen bestämmer får meddela föreskrifter om vilken radioanvändning som omfattas av undantaget i för</w:t>
      </w:r>
      <w:r w:rsidRPr="00A6293E">
        <w:softHyphen/>
        <w:t>sta stycket 3.</w:t>
      </w:r>
      <w:bookmarkEnd w:id="2276"/>
    </w:p>
    <w:p w14:paraId="01153CB3" w14:textId="77777777" w:rsidR="00D85371" w:rsidRPr="00A6293E" w:rsidRDefault="00D85371" w:rsidP="00D85371">
      <w:pPr>
        <w:pStyle w:val="Brdtextmedindrag"/>
      </w:pPr>
    </w:p>
    <w:p w14:paraId="26C65940" w14:textId="77777777" w:rsidR="00D85371" w:rsidRPr="00A6293E" w:rsidRDefault="00D85371" w:rsidP="00D85371">
      <w:pPr>
        <w:pStyle w:val="Brdtext"/>
      </w:pPr>
      <w:r w:rsidRPr="00A6293E">
        <w:rPr>
          <w:b/>
        </w:rPr>
        <w:t>11 §</w:t>
      </w:r>
      <w:r w:rsidRPr="00A6293E">
        <w:t>    </w:t>
      </w:r>
      <w:bookmarkStart w:id="2277" w:name="_Hlk181433"/>
      <w:r w:rsidRPr="00A6293E">
        <w:t>Prövningen enligt 10</w:t>
      </w:r>
      <w:r>
        <w:t> </w:t>
      </w:r>
      <w:r w:rsidRPr="00A6293E">
        <w:t>§ ska ske efter ett jämförande urvalsför</w:t>
      </w:r>
      <w:r w:rsidRPr="00A6293E">
        <w:softHyphen/>
        <w:t>faran</w:t>
      </w:r>
      <w:r w:rsidRPr="00A6293E">
        <w:softHyphen/>
        <w:t>de, efter ett anbudsförfarande där det pris sökanden är villig att betala för tillståndet ska vara utslagsgivande eller efter en kombination av dessa för</w:t>
      </w:r>
      <w:r w:rsidRPr="00A6293E">
        <w:softHyphen/>
        <w:t xml:space="preserve">faranden. </w:t>
      </w:r>
    </w:p>
    <w:p w14:paraId="225AA4E6" w14:textId="77777777" w:rsidR="00D85371" w:rsidRPr="00A6293E" w:rsidRDefault="00D85371" w:rsidP="00D85371">
      <w:pPr>
        <w:pStyle w:val="Brdtextmedindrag"/>
      </w:pPr>
      <w:r w:rsidRPr="00A6293E">
        <w:t>Förfarandet ska utformas så att det främjar konkurrens och får därutöver endast syfta till att</w:t>
      </w:r>
    </w:p>
    <w:p w14:paraId="0A74D6D3" w14:textId="77777777" w:rsidR="00D85371" w:rsidRPr="00A6293E" w:rsidRDefault="00D85371" w:rsidP="00D85371">
      <w:pPr>
        <w:pStyle w:val="Brdtextmedindrag"/>
      </w:pPr>
      <w:r w:rsidRPr="00A6293E">
        <w:t>1. främja täckning och utbyggnad,</w:t>
      </w:r>
    </w:p>
    <w:p w14:paraId="3F620E84" w14:textId="77777777" w:rsidR="00D85371" w:rsidRPr="00A6293E" w:rsidRDefault="00D85371" w:rsidP="00D85371">
      <w:pPr>
        <w:pStyle w:val="Brdtextmedindrag"/>
      </w:pPr>
      <w:r w:rsidRPr="00A6293E">
        <w:t>2. säkerställa tjänsters kvalitet,</w:t>
      </w:r>
    </w:p>
    <w:p w14:paraId="2FD3C671" w14:textId="77777777" w:rsidR="00D85371" w:rsidRPr="00A6293E" w:rsidRDefault="00D85371" w:rsidP="00D85371">
      <w:pPr>
        <w:pStyle w:val="Brdtextmedindrag"/>
      </w:pPr>
      <w:r w:rsidRPr="00A6293E">
        <w:t>3. uppnå en effektiv användning av radiofrekvenser, eller</w:t>
      </w:r>
    </w:p>
    <w:p w14:paraId="6A70AF2C" w14:textId="77777777" w:rsidR="00D85371" w:rsidRPr="00A6293E" w:rsidRDefault="00D85371" w:rsidP="00D85371">
      <w:pPr>
        <w:pStyle w:val="Brdtextmedindrag"/>
      </w:pPr>
      <w:r w:rsidRPr="00A6293E">
        <w:t>4. främja innovation och näringslivets utveckling.</w:t>
      </w:r>
    </w:p>
    <w:p w14:paraId="7FFD07D1" w14:textId="77777777" w:rsidR="00D85371" w:rsidRPr="00A6293E" w:rsidRDefault="00D85371" w:rsidP="00D85371">
      <w:pPr>
        <w:pStyle w:val="Brdtextmedindrag"/>
      </w:pPr>
      <w:r w:rsidRPr="00A6293E">
        <w:t>Av den allmänna inbjudan ska det framgå</w:t>
      </w:r>
    </w:p>
    <w:p w14:paraId="2921DF27" w14:textId="77777777" w:rsidR="00D85371" w:rsidRPr="00A6293E" w:rsidRDefault="00D85371" w:rsidP="00D85371">
      <w:pPr>
        <w:pStyle w:val="Brdtextmedindrag"/>
      </w:pPr>
      <w:r w:rsidRPr="00A6293E">
        <w:t>1. vilket förfarande som ska användas,</w:t>
      </w:r>
    </w:p>
    <w:p w14:paraId="137AA952" w14:textId="77777777" w:rsidR="00D85371" w:rsidRPr="00A6293E" w:rsidRDefault="00D85371" w:rsidP="00D85371">
      <w:pPr>
        <w:pStyle w:val="Brdtextmedindrag"/>
      </w:pPr>
      <w:r w:rsidRPr="00A6293E">
        <w:t>2. förutsättningarna för deltagande i förfarandet,</w:t>
      </w:r>
    </w:p>
    <w:p w14:paraId="63BE7392" w14:textId="77777777" w:rsidR="00D85371" w:rsidRPr="00A6293E" w:rsidRDefault="00D85371" w:rsidP="00D85371">
      <w:pPr>
        <w:pStyle w:val="Brdtextmedindrag"/>
      </w:pPr>
      <w:r w:rsidRPr="00A6293E">
        <w:t>3. vilka urvalskriterier som ska gälla, och</w:t>
      </w:r>
    </w:p>
    <w:p w14:paraId="1C649E81" w14:textId="77777777" w:rsidR="00D85371" w:rsidRPr="00A6293E" w:rsidRDefault="00D85371" w:rsidP="00D85371">
      <w:pPr>
        <w:pStyle w:val="Brdtextmedindrag"/>
      </w:pPr>
      <w:r w:rsidRPr="00A6293E">
        <w:t>4. vilka villkor som tillstånd kommer att förenas med.</w:t>
      </w:r>
      <w:bookmarkEnd w:id="2277"/>
    </w:p>
    <w:p w14:paraId="5B217502" w14:textId="77777777" w:rsidR="00D85371" w:rsidRPr="00A6293E" w:rsidRDefault="00D85371" w:rsidP="00D85371">
      <w:pPr>
        <w:pStyle w:val="Rubrik4utannumrering"/>
      </w:pPr>
      <w:r w:rsidRPr="00A6293E">
        <w:t>Villkor</w:t>
      </w:r>
    </w:p>
    <w:p w14:paraId="2D92A5C5" w14:textId="77777777" w:rsidR="00D85371" w:rsidRPr="00A6293E" w:rsidRDefault="00D85371" w:rsidP="00D85371">
      <w:pPr>
        <w:pStyle w:val="Brdtext"/>
      </w:pPr>
      <w:r w:rsidRPr="00A6293E">
        <w:rPr>
          <w:b/>
        </w:rPr>
        <w:t>12 §</w:t>
      </w:r>
      <w:r w:rsidRPr="00A6293E">
        <w:t>    </w:t>
      </w:r>
      <w:bookmarkStart w:id="2278" w:name="_Hlk181757"/>
      <w:r w:rsidRPr="00A6293E">
        <w:t>Tillstånd att använda radiosändare får förenas med villkor om</w:t>
      </w:r>
    </w:p>
    <w:p w14:paraId="6DEE3A73" w14:textId="77777777" w:rsidR="00D85371" w:rsidRPr="00A6293E" w:rsidRDefault="00D85371" w:rsidP="00D85371">
      <w:pPr>
        <w:pStyle w:val="Brdtextmedindrag"/>
      </w:pPr>
      <w:r w:rsidRPr="00A6293E">
        <w:t>1. det frekvensutrymme som tillståndet avser,</w:t>
      </w:r>
    </w:p>
    <w:p w14:paraId="67453D58" w14:textId="77777777" w:rsidR="00D85371" w:rsidRPr="00A6293E" w:rsidRDefault="00D85371" w:rsidP="00D85371">
      <w:pPr>
        <w:pStyle w:val="Brdtextmedindrag"/>
      </w:pPr>
      <w:r w:rsidRPr="00A6293E">
        <w:t>2. vilken eller vilka elektroniska kommunikationstjänster eller slag av elektroniska kommunikationsnät eller tekniker som tillståndet avser,</w:t>
      </w:r>
    </w:p>
    <w:p w14:paraId="664F44A4" w14:textId="77777777" w:rsidR="00D85371" w:rsidRPr="00A6293E" w:rsidRDefault="00D85371" w:rsidP="00D85371">
      <w:pPr>
        <w:pStyle w:val="Brdtextmedindrag"/>
      </w:pPr>
      <w:r w:rsidRPr="00A6293E">
        <w:t>3. täckning och utbyggnad inom landet,</w:t>
      </w:r>
    </w:p>
    <w:p w14:paraId="0A092218" w14:textId="77777777" w:rsidR="00D85371" w:rsidRPr="00A6293E" w:rsidRDefault="00D85371" w:rsidP="00D85371">
      <w:pPr>
        <w:pStyle w:val="Brdtextmedindrag"/>
      </w:pPr>
      <w:r w:rsidRPr="00A6293E">
        <w:t>4. det geografiska område som tillståndet avser,</w:t>
      </w:r>
    </w:p>
    <w:p w14:paraId="1B6DB662" w14:textId="77777777" w:rsidR="00D85371" w:rsidRPr="00A6293E" w:rsidRDefault="00D85371" w:rsidP="00D85371">
      <w:pPr>
        <w:pStyle w:val="Brdtextmedindrag"/>
      </w:pPr>
      <w:r w:rsidRPr="00A6293E">
        <w:t>5. skyldighet för sökanden att dela frekvensutrymme med andra,</w:t>
      </w:r>
    </w:p>
    <w:p w14:paraId="5AFA81E6" w14:textId="77777777" w:rsidR="00D85371" w:rsidRPr="00A6293E" w:rsidRDefault="00D85371" w:rsidP="00D85371">
      <w:pPr>
        <w:pStyle w:val="Brdtextmedindrag"/>
      </w:pPr>
      <w:r w:rsidRPr="00A6293E">
        <w:t>6. skyldigheter som följer av tillämpliga internationella avtal i fråga om användning av frekvenser,</w:t>
      </w:r>
    </w:p>
    <w:p w14:paraId="57564C84" w14:textId="77777777" w:rsidR="00D85371" w:rsidRPr="00A6293E" w:rsidRDefault="00D85371" w:rsidP="00D85371">
      <w:pPr>
        <w:pStyle w:val="Brdtextmedindrag"/>
      </w:pPr>
      <w:r w:rsidRPr="00A6293E">
        <w:t>7. åtaganden som har gjorts i samband med beviljande av tillstånd enligt 10 och 11</w:t>
      </w:r>
      <w:r>
        <w:t> </w:t>
      </w:r>
      <w:r w:rsidRPr="00A6293E">
        <w:t>§§, och</w:t>
      </w:r>
    </w:p>
    <w:p w14:paraId="24C23660" w14:textId="77777777" w:rsidR="00D85371" w:rsidRPr="00A6293E" w:rsidRDefault="00D85371" w:rsidP="00D85371">
      <w:pPr>
        <w:pStyle w:val="Brdtextmedindrag"/>
      </w:pPr>
      <w:r w:rsidRPr="00A6293E">
        <w:lastRenderedPageBreak/>
        <w:t>8. tekniska krav och annat som krävs för att säkerställa ett faktiskt och effektivt frekvensutnyttjande.</w:t>
      </w:r>
    </w:p>
    <w:p w14:paraId="49ACD339" w14:textId="77777777" w:rsidR="00D85371" w:rsidRPr="00A6293E" w:rsidRDefault="00D85371" w:rsidP="00D85371">
      <w:pPr>
        <w:pStyle w:val="Brdtextmedindrag"/>
      </w:pPr>
      <w:r w:rsidRPr="00A6293E">
        <w:t xml:space="preserve"> Villkor som innebär en begränsning av vilka elek</w:t>
      </w:r>
      <w:r w:rsidRPr="00A6293E">
        <w:softHyphen/>
        <w:t>troniska kommunika</w:t>
      </w:r>
      <w:r w:rsidRPr="00A6293E">
        <w:softHyphen/>
        <w:t>tionstjänster eller vilka tekniker som får användas, får beslutas endast om det krävs för att</w:t>
      </w:r>
    </w:p>
    <w:p w14:paraId="062FFD17" w14:textId="77777777" w:rsidR="00D85371" w:rsidRPr="00A6293E" w:rsidRDefault="00D85371" w:rsidP="00D85371">
      <w:pPr>
        <w:pStyle w:val="Brdtextmedindrag"/>
      </w:pPr>
      <w:r w:rsidRPr="00A6293E">
        <w:t>1. undvika skadlig störning,</w:t>
      </w:r>
    </w:p>
    <w:p w14:paraId="7A0D047D" w14:textId="77777777" w:rsidR="00D85371" w:rsidRPr="00A6293E" w:rsidRDefault="00D85371" w:rsidP="00D85371">
      <w:pPr>
        <w:pStyle w:val="Brdtextmedindrag"/>
      </w:pPr>
      <w:r w:rsidRPr="00A6293E">
        <w:t>2. säkerställa ett effektivt frekvensutnyttjande,</w:t>
      </w:r>
    </w:p>
    <w:p w14:paraId="607224E5" w14:textId="77777777" w:rsidR="00D85371" w:rsidRPr="00A6293E" w:rsidRDefault="00D85371" w:rsidP="00D85371">
      <w:pPr>
        <w:pStyle w:val="Brdtextmedindrag"/>
      </w:pPr>
      <w:r w:rsidRPr="00A6293E">
        <w:t>3. skydda människors liv eller hälsa,</w:t>
      </w:r>
    </w:p>
    <w:p w14:paraId="15FE5E34" w14:textId="77777777" w:rsidR="00D85371" w:rsidRPr="00A6293E" w:rsidRDefault="00D85371" w:rsidP="00D85371">
      <w:pPr>
        <w:pStyle w:val="Brdtextmedindrag"/>
      </w:pPr>
      <w:r w:rsidRPr="00A6293E">
        <w:t>4. tillgodose det allmännas intresse av att vissa elektroniska kommuni</w:t>
      </w:r>
      <w:r w:rsidRPr="00A6293E">
        <w:softHyphen/>
        <w:t>kationstjänster finns tillgängliga i vissa delar av landet, eller</w:t>
      </w:r>
    </w:p>
    <w:p w14:paraId="5A70B1C7" w14:textId="77777777" w:rsidR="00D85371" w:rsidRPr="00A6293E" w:rsidRDefault="00D85371" w:rsidP="00D85371">
      <w:pPr>
        <w:pStyle w:val="Brdtextmedindrag"/>
      </w:pPr>
      <w:r w:rsidRPr="00A6293E">
        <w:t>5. tillgodose det allmännas intresse av att främja tillhandahållandet av radio- och tv-tjänster för vilka tillstånd beviljats enligt annan lag.</w:t>
      </w:r>
    </w:p>
    <w:p w14:paraId="306104AC" w14:textId="77777777" w:rsidR="00D85371" w:rsidRPr="00A6293E" w:rsidRDefault="00D85371" w:rsidP="00D85371">
      <w:pPr>
        <w:pStyle w:val="Brdtextmedindrag"/>
      </w:pPr>
      <w:r w:rsidRPr="00A6293E">
        <w:t>Villkor som innebär att endast en viss elektronisk kommunikationstjänst får tillhandahållas, får beslutas endast om det krävs för att säkerställa verk</w:t>
      </w:r>
      <w:r w:rsidRPr="00A6293E">
        <w:softHyphen/>
        <w:t>samhet som bedrivs i syfte att skydda människors liv eller hälsa eller om det annars finns synnerliga skäl för det med hänsyn till ett allmänt intresse.</w:t>
      </w:r>
      <w:bookmarkEnd w:id="2278"/>
    </w:p>
    <w:p w14:paraId="14FD0B1C" w14:textId="77777777" w:rsidR="00D85371" w:rsidRPr="00A6293E" w:rsidRDefault="00D85371" w:rsidP="00D85371">
      <w:pPr>
        <w:pStyle w:val="Brdtextmedindrag"/>
      </w:pPr>
    </w:p>
    <w:p w14:paraId="4A9FF5BB" w14:textId="77777777" w:rsidR="00D85371" w:rsidRPr="00A6293E" w:rsidRDefault="00D85371" w:rsidP="00D85371">
      <w:pPr>
        <w:pStyle w:val="Brdtext"/>
      </w:pPr>
      <w:r w:rsidRPr="00A6293E">
        <w:rPr>
          <w:b/>
        </w:rPr>
        <w:t>13 §</w:t>
      </w:r>
      <w:r w:rsidRPr="00A6293E">
        <w:t>    </w:t>
      </w:r>
      <w:bookmarkStart w:id="2279" w:name="_Hlk181976"/>
      <w:r w:rsidRPr="00A6293E">
        <w:rPr>
          <w:spacing w:val="-2"/>
        </w:rPr>
        <w:t>Ett tillstånd att använda en viss radiosändare får, utöver det som an</w:t>
      </w:r>
      <w:r w:rsidRPr="00A6293E">
        <w:rPr>
          <w:spacing w:val="-2"/>
        </w:rPr>
        <w:softHyphen/>
        <w:t>ges</w:t>
      </w:r>
      <w:r w:rsidRPr="00A6293E">
        <w:t xml:space="preserve"> i 12</w:t>
      </w:r>
      <w:r>
        <w:t> </w:t>
      </w:r>
      <w:r w:rsidRPr="00A6293E">
        <w:t>§, förenas med villkor om</w:t>
      </w:r>
    </w:p>
    <w:p w14:paraId="75A2E87D" w14:textId="77777777" w:rsidR="00D85371" w:rsidRPr="00A6293E" w:rsidRDefault="00D85371" w:rsidP="00D85371">
      <w:pPr>
        <w:pStyle w:val="Brdtextmedindrag"/>
      </w:pPr>
      <w:r w:rsidRPr="00A6293E">
        <w:t>1. antennens och i övrigt radiosändarens beskaffenhet,</w:t>
      </w:r>
    </w:p>
    <w:p w14:paraId="05BDF049" w14:textId="77777777" w:rsidR="00D85371" w:rsidRPr="00A6293E" w:rsidRDefault="00D85371" w:rsidP="00D85371">
      <w:pPr>
        <w:pStyle w:val="Brdtextmedindrag"/>
      </w:pPr>
      <w:r w:rsidRPr="00A6293E">
        <w:t>2. det geografiska område där en mobil radiosändare får användas,</w:t>
      </w:r>
    </w:p>
    <w:p w14:paraId="62B7D125" w14:textId="77777777" w:rsidR="00D85371" w:rsidRPr="00A6293E" w:rsidRDefault="00D85371" w:rsidP="00D85371">
      <w:pPr>
        <w:pStyle w:val="Brdtextmedindrag"/>
      </w:pPr>
      <w:r w:rsidRPr="00A6293E">
        <w:t>3. var antennen till en fast radiosändare ska vara belägen, och</w:t>
      </w:r>
    </w:p>
    <w:p w14:paraId="40DF7439" w14:textId="77777777" w:rsidR="00D85371" w:rsidRPr="00A6293E" w:rsidRDefault="00D85371" w:rsidP="00D85371">
      <w:pPr>
        <w:pStyle w:val="Brdtextmedindrag"/>
      </w:pPr>
      <w:r w:rsidRPr="00A6293E">
        <w:t>4. kompetenskrav för den som ska sköta radioanläggningen.</w:t>
      </w:r>
      <w:bookmarkEnd w:id="2279"/>
    </w:p>
    <w:p w14:paraId="577A8B3E" w14:textId="77777777" w:rsidR="00D85371" w:rsidRPr="00A6293E" w:rsidRDefault="00D85371" w:rsidP="00D85371">
      <w:pPr>
        <w:pStyle w:val="Brdtextmedindrag"/>
      </w:pPr>
    </w:p>
    <w:p w14:paraId="133CAFE1" w14:textId="77777777" w:rsidR="00D85371" w:rsidRPr="00A6293E" w:rsidRDefault="00D85371" w:rsidP="00D85371">
      <w:pPr>
        <w:pStyle w:val="Brdtext"/>
      </w:pPr>
      <w:r w:rsidRPr="00A6293E">
        <w:rPr>
          <w:b/>
        </w:rPr>
        <w:t>14 §</w:t>
      </w:r>
      <w:r w:rsidRPr="00A6293E">
        <w:t>    </w:t>
      </w:r>
      <w:bookmarkStart w:id="2280" w:name="_Hlk529432955"/>
      <w:r w:rsidRPr="00A6293E">
        <w:t xml:space="preserve">Tillstånd att använda radiosändare i ett frekvensutrymme för vilket radioanvändningen har harmoniserats i enlighet med internationella avtal som Sverige har anslutit sig till, eller med bestämmelser som har antagits med stöd av fördraget om Europeiska unionens funktionssätt, </w:t>
      </w:r>
      <w:bookmarkStart w:id="2281" w:name="_Hlk529274997"/>
      <w:r w:rsidRPr="00A6293E">
        <w:t>ska förenas med de villkor som följer av avtalet eller bestämmelserna</w:t>
      </w:r>
      <w:bookmarkEnd w:id="2281"/>
      <w:r w:rsidRPr="00A6293E">
        <w:t>, om inte tillstånd be</w:t>
      </w:r>
      <w:r w:rsidRPr="00A6293E">
        <w:softHyphen/>
        <w:t>viljas för alternativ användning med stöd av 7</w:t>
      </w:r>
      <w:r>
        <w:t> </w:t>
      </w:r>
      <w:r w:rsidRPr="00A6293E">
        <w:t>§.</w:t>
      </w:r>
      <w:bookmarkEnd w:id="2280"/>
    </w:p>
    <w:p w14:paraId="1A3402DD" w14:textId="77777777" w:rsidR="00D85371" w:rsidRPr="00A6293E" w:rsidRDefault="00D85371" w:rsidP="00D85371">
      <w:pPr>
        <w:pStyle w:val="Rubrik4utannumrering"/>
      </w:pPr>
      <w:r w:rsidRPr="00A6293E">
        <w:t>Tillståndstid</w:t>
      </w:r>
    </w:p>
    <w:p w14:paraId="585E8DA2" w14:textId="77777777" w:rsidR="00D85371" w:rsidRPr="00A6293E" w:rsidRDefault="00D85371" w:rsidP="00D85371">
      <w:pPr>
        <w:pStyle w:val="Brdtext"/>
      </w:pPr>
      <w:r w:rsidRPr="00A6293E">
        <w:rPr>
          <w:b/>
        </w:rPr>
        <w:t>15 §</w:t>
      </w:r>
      <w:r w:rsidRPr="00A6293E">
        <w:t>    </w:t>
      </w:r>
      <w:bookmarkStart w:id="2282" w:name="_Hlk182217"/>
      <w:r w:rsidRPr="00A6293E">
        <w:rPr>
          <w:spacing w:val="-3"/>
        </w:rPr>
        <w:t>Tillstånd ska beviljas för en bestämd tid. Giltighetstiden för till</w:t>
      </w:r>
      <w:r w:rsidRPr="00A6293E">
        <w:rPr>
          <w:spacing w:val="-3"/>
        </w:rPr>
        <w:softHyphen/>
        <w:t>stånds</w:t>
      </w:r>
      <w:r w:rsidRPr="00A6293E">
        <w:rPr>
          <w:spacing w:val="-3"/>
        </w:rPr>
        <w:softHyphen/>
      </w:r>
      <w:r w:rsidRPr="00A6293E">
        <w:t xml:space="preserve">villkor får vara kortare än tillståndstiden. </w:t>
      </w:r>
    </w:p>
    <w:p w14:paraId="3E6C6647" w14:textId="77777777" w:rsidR="00D85371" w:rsidRPr="00A6293E" w:rsidRDefault="00D85371" w:rsidP="00D85371">
      <w:pPr>
        <w:pStyle w:val="Brdtextmedindrag"/>
      </w:pPr>
      <w:r w:rsidRPr="00A6293E">
        <w:t>När giltighetstiden för tillstånd och tillståndsvillkor bestäms ska hänsyn sär</w:t>
      </w:r>
      <w:r w:rsidRPr="00A6293E">
        <w:softHyphen/>
        <w:t xml:space="preserve">skilt tas till </w:t>
      </w:r>
    </w:p>
    <w:p w14:paraId="5F9C973F" w14:textId="77777777" w:rsidR="00D85371" w:rsidRPr="00A6293E" w:rsidRDefault="00D85371" w:rsidP="00D85371">
      <w:pPr>
        <w:pStyle w:val="Brdtextmedindrag"/>
      </w:pPr>
      <w:r w:rsidRPr="00A6293E">
        <w:t xml:space="preserve">1. framtida förändringar i radioanvändningen, </w:t>
      </w:r>
    </w:p>
    <w:p w14:paraId="1563237B" w14:textId="77777777" w:rsidR="00D85371" w:rsidRPr="00A6293E" w:rsidRDefault="00D85371" w:rsidP="00D85371">
      <w:pPr>
        <w:pStyle w:val="Brdtextmedindrag"/>
      </w:pPr>
      <w:r w:rsidRPr="00A6293E">
        <w:t xml:space="preserve">2. den tid som sändaren är avsedd att användas, </w:t>
      </w:r>
    </w:p>
    <w:p w14:paraId="1754E620" w14:textId="77777777" w:rsidR="00D85371" w:rsidRPr="00A6293E" w:rsidRDefault="00D85371" w:rsidP="00D85371">
      <w:pPr>
        <w:pStyle w:val="Brdtextmedindrag"/>
      </w:pPr>
      <w:r w:rsidRPr="00A6293E">
        <w:t xml:space="preserve">3. den tekniska utveckling som kan väntas, </w:t>
      </w:r>
    </w:p>
    <w:p w14:paraId="2F0D1532" w14:textId="77777777" w:rsidR="00D85371" w:rsidRPr="00A6293E" w:rsidRDefault="00D85371" w:rsidP="00D85371">
      <w:pPr>
        <w:pStyle w:val="Brdtextmedindrag"/>
      </w:pPr>
      <w:r w:rsidRPr="00A6293E">
        <w:t>4. den tid som krävs för att uppnå ett rimligt ekonomiskt utbyte av utrust</w:t>
      </w:r>
      <w:r w:rsidRPr="00A6293E">
        <w:softHyphen/>
        <w:t>ningen, och</w:t>
      </w:r>
    </w:p>
    <w:p w14:paraId="23F2E227" w14:textId="77777777" w:rsidR="00D85371" w:rsidRPr="00A6293E" w:rsidRDefault="00D85371" w:rsidP="00D85371">
      <w:pPr>
        <w:pStyle w:val="Brdtextmedindrag"/>
      </w:pPr>
      <w:r w:rsidRPr="00A6293E">
        <w:t>5. sådant tillstånd som enligt 6</w:t>
      </w:r>
      <w:r>
        <w:t> </w:t>
      </w:r>
      <w:r w:rsidRPr="00A6293E">
        <w:t>§ andra stycket är en förutsättning för tillstånd att använda radiosändare.</w:t>
      </w:r>
      <w:bookmarkEnd w:id="2282"/>
    </w:p>
    <w:p w14:paraId="37DAB47B" w14:textId="77777777" w:rsidR="00D85371" w:rsidRPr="00A6293E" w:rsidRDefault="00D85371" w:rsidP="00D85371">
      <w:pPr>
        <w:pStyle w:val="Brdtextmedindrag"/>
      </w:pPr>
    </w:p>
    <w:p w14:paraId="5C4AA301" w14:textId="77777777" w:rsidR="00D85371" w:rsidRPr="00A6293E" w:rsidRDefault="00D85371" w:rsidP="00D85371">
      <w:pPr>
        <w:pStyle w:val="Brdtext"/>
      </w:pPr>
      <w:r w:rsidRPr="00A6293E">
        <w:rPr>
          <w:b/>
        </w:rPr>
        <w:t>16 </w:t>
      </w:r>
      <w:bookmarkStart w:id="2283" w:name="_Hlk191462"/>
      <w:r w:rsidRPr="00A6293E">
        <w:rPr>
          <w:b/>
        </w:rPr>
        <w:t>§</w:t>
      </w:r>
      <w:r w:rsidRPr="00A6293E">
        <w:t>    </w:t>
      </w:r>
      <w:bookmarkStart w:id="2284" w:name="_Hlk529536212"/>
      <w:r w:rsidRPr="00A6293E">
        <w:rPr>
          <w:spacing w:val="-3"/>
        </w:rPr>
        <w:t>Ett tillstånd att använda radiosändare i harmoniserat frekvens</w:t>
      </w:r>
      <w:r w:rsidRPr="00A6293E">
        <w:rPr>
          <w:spacing w:val="-3"/>
        </w:rPr>
        <w:softHyphen/>
        <w:t>ut</w:t>
      </w:r>
      <w:r w:rsidRPr="00A6293E">
        <w:rPr>
          <w:spacing w:val="-3"/>
        </w:rPr>
        <w:softHyphen/>
        <w:t>rymme</w:t>
      </w:r>
      <w:r w:rsidRPr="00A6293E">
        <w:t xml:space="preserve"> avsett för trådlösa bredbandstjänster ska beviljas för minst 15 år.</w:t>
      </w:r>
    </w:p>
    <w:p w14:paraId="365C52C7" w14:textId="77777777" w:rsidR="00D85371" w:rsidRPr="00A6293E" w:rsidRDefault="00D85371" w:rsidP="00D85371">
      <w:pPr>
        <w:pStyle w:val="Brdtextmedindrag"/>
      </w:pPr>
      <w:bookmarkStart w:id="2285" w:name="_Hlk530034197"/>
      <w:r w:rsidRPr="00A6293E">
        <w:t>Ett tillstånd som har beviljats för kortare tid än 20 år ska på tillstånds</w:t>
      </w:r>
      <w:r w:rsidRPr="00A6293E">
        <w:softHyphen/>
        <w:t>havarens begäran senast två år före giltighetstidens utgång förlän</w:t>
      </w:r>
      <w:r w:rsidRPr="00A6293E">
        <w:softHyphen/>
        <w:t>gas med skälig tid och så att tillståndstiden sammanlagt blir minst 20 år.</w:t>
      </w:r>
    </w:p>
    <w:p w14:paraId="0EE067F9" w14:textId="77777777" w:rsidR="00D85371" w:rsidRPr="00A6293E" w:rsidRDefault="00D85371" w:rsidP="00D85371">
      <w:pPr>
        <w:pStyle w:val="Brdtextmedindrag"/>
      </w:pPr>
      <w:bookmarkStart w:id="2286" w:name="_Hlk191286"/>
      <w:bookmarkEnd w:id="2285"/>
      <w:r w:rsidRPr="00A6293E">
        <w:rPr>
          <w:spacing w:val="-3"/>
        </w:rPr>
        <w:lastRenderedPageBreak/>
        <w:t>Giltighetstiden får inte förlängas om tillståndshavaren inte följer till</w:t>
      </w:r>
      <w:r w:rsidRPr="00A6293E">
        <w:rPr>
          <w:spacing w:val="-3"/>
        </w:rPr>
        <w:softHyphen/>
        <w:t>stånds</w:t>
      </w:r>
      <w:r w:rsidRPr="00A6293E">
        <w:rPr>
          <w:spacing w:val="-3"/>
        </w:rPr>
        <w:softHyphen/>
      </w:r>
      <w:r w:rsidRPr="00A6293E">
        <w:rPr>
          <w:spacing w:val="-2"/>
        </w:rPr>
        <w:t xml:space="preserve">villkoren eller om en förlängning inte är motiverad med hänsyn till intresset </w:t>
      </w:r>
      <w:r w:rsidRPr="00A6293E">
        <w:t>att</w:t>
      </w:r>
      <w:bookmarkEnd w:id="2286"/>
    </w:p>
    <w:p w14:paraId="52018077" w14:textId="77777777" w:rsidR="00D85371" w:rsidRPr="00A6293E" w:rsidRDefault="00D85371" w:rsidP="00D85371">
      <w:pPr>
        <w:pStyle w:val="Brdtextmedindrag"/>
      </w:pPr>
      <w:r w:rsidRPr="00A6293E">
        <w:t>1. säkerställa en effektiv användning av radiofrekvenser,</w:t>
      </w:r>
    </w:p>
    <w:p w14:paraId="1EAA3A3C" w14:textId="77777777" w:rsidR="00D85371" w:rsidRPr="00A6293E" w:rsidRDefault="00D85371" w:rsidP="00D85371">
      <w:pPr>
        <w:pStyle w:val="Brdtextmedindrag"/>
      </w:pPr>
      <w:r w:rsidRPr="00A6293E">
        <w:t>2. främja täckning och utbyggnad inom landet av trådlösa bredbands</w:t>
      </w:r>
      <w:r w:rsidRPr="00A6293E">
        <w:softHyphen/>
        <w:t>tjänster,</w:t>
      </w:r>
    </w:p>
    <w:p w14:paraId="0388E3F2" w14:textId="77777777" w:rsidR="00D85371" w:rsidRPr="00A6293E" w:rsidRDefault="00D85371" w:rsidP="00D85371">
      <w:pPr>
        <w:pStyle w:val="Brdtextmedindrag"/>
      </w:pPr>
      <w:r w:rsidRPr="00A6293E">
        <w:t>3. främja teknikutvecklingen,</w:t>
      </w:r>
    </w:p>
    <w:p w14:paraId="359D6DB7" w14:textId="77777777" w:rsidR="00D85371" w:rsidRPr="00A6293E" w:rsidRDefault="00D85371" w:rsidP="00D85371">
      <w:pPr>
        <w:pStyle w:val="Brdtextmedindrag"/>
      </w:pPr>
      <w:r w:rsidRPr="00A6293E">
        <w:t>4. hindra snedvridning av konkurrensen, eller</w:t>
      </w:r>
    </w:p>
    <w:p w14:paraId="7386E529" w14:textId="77777777" w:rsidR="00D85371" w:rsidRPr="00A6293E" w:rsidRDefault="00D85371" w:rsidP="00D85371">
      <w:pPr>
        <w:pStyle w:val="Brdtextmedindrag"/>
      </w:pPr>
      <w:r w:rsidRPr="00A6293E">
        <w:t>5. skydda människors liv, allmän ordning och säkerhet eller försvar.</w:t>
      </w:r>
      <w:bookmarkEnd w:id="2283"/>
      <w:bookmarkEnd w:id="2284"/>
    </w:p>
    <w:p w14:paraId="19125460" w14:textId="77777777" w:rsidR="00D85371" w:rsidRPr="00A6293E" w:rsidRDefault="00D85371" w:rsidP="00D85371">
      <w:pPr>
        <w:pStyle w:val="Brdtextmedindrag"/>
      </w:pPr>
    </w:p>
    <w:p w14:paraId="6F3BB1BA" w14:textId="77777777" w:rsidR="00D85371" w:rsidRPr="00A6293E" w:rsidRDefault="00D85371" w:rsidP="00D85371">
      <w:pPr>
        <w:pStyle w:val="Brdtext"/>
      </w:pPr>
      <w:r w:rsidRPr="00A6293E">
        <w:rPr>
          <w:b/>
        </w:rPr>
        <w:t>17 §</w:t>
      </w:r>
      <w:r w:rsidRPr="00A6293E">
        <w:t>    </w:t>
      </w:r>
      <w:bookmarkStart w:id="2287" w:name="_Hlk530589221"/>
      <w:r w:rsidRPr="00A6293E">
        <w:t>Tillstånd får beviljas för en kortare tid än som följer av 16</w:t>
      </w:r>
      <w:r>
        <w:t> </w:t>
      </w:r>
      <w:r w:rsidRPr="00A6293E">
        <w:t xml:space="preserve">§ första stycket, </w:t>
      </w:r>
      <w:bookmarkStart w:id="2288" w:name="_Hlk263612"/>
      <w:r w:rsidRPr="00A6293E">
        <w:t xml:space="preserve">om tillståndet beviljas för </w:t>
      </w:r>
    </w:p>
    <w:p w14:paraId="601E1804" w14:textId="77777777" w:rsidR="00D85371" w:rsidRPr="00A6293E" w:rsidRDefault="00D85371" w:rsidP="00D85371">
      <w:pPr>
        <w:pStyle w:val="Brdtextmedindrag"/>
      </w:pPr>
      <w:r w:rsidRPr="00A6293E">
        <w:t xml:space="preserve">1. provning, försök eller experimentella ändamål, </w:t>
      </w:r>
    </w:p>
    <w:p w14:paraId="7D8C3D92" w14:textId="77777777" w:rsidR="00D85371" w:rsidRPr="00A6293E" w:rsidRDefault="00D85371" w:rsidP="00D85371">
      <w:pPr>
        <w:pStyle w:val="Brdtextmedindrag"/>
      </w:pPr>
      <w:r w:rsidRPr="00A6293E">
        <w:t xml:space="preserve">2. delad användning av radiofrekvenser, eller </w:t>
      </w:r>
    </w:p>
    <w:p w14:paraId="08230E5E" w14:textId="77777777" w:rsidR="00D85371" w:rsidRPr="00A6293E" w:rsidRDefault="00D85371" w:rsidP="00D85371">
      <w:pPr>
        <w:pStyle w:val="Brdtextmedindrag"/>
      </w:pPr>
      <w:r w:rsidRPr="00A6293E">
        <w:t>3. sådan annan användning som avses i 7</w:t>
      </w:r>
      <w:r>
        <w:t> </w:t>
      </w:r>
      <w:r w:rsidRPr="00A6293E">
        <w:t>§.</w:t>
      </w:r>
      <w:bookmarkEnd w:id="2287"/>
      <w:bookmarkEnd w:id="2288"/>
    </w:p>
    <w:p w14:paraId="43EAD73B" w14:textId="77777777" w:rsidR="00D85371" w:rsidRPr="00A6293E" w:rsidRDefault="00D85371" w:rsidP="00D85371">
      <w:pPr>
        <w:pStyle w:val="Brdtextmedindrag"/>
      </w:pPr>
      <w:r w:rsidRPr="00A6293E">
        <w:t>I sådant fall tillämpas inte 16</w:t>
      </w:r>
      <w:r>
        <w:t> </w:t>
      </w:r>
      <w:r w:rsidRPr="00A6293E">
        <w:t>§ andra stycket.</w:t>
      </w:r>
    </w:p>
    <w:p w14:paraId="234FDD49" w14:textId="77777777" w:rsidR="00D85371" w:rsidRPr="00A6293E" w:rsidRDefault="00D85371" w:rsidP="00D85371">
      <w:pPr>
        <w:pStyle w:val="Brdtextmedindrag"/>
      </w:pPr>
    </w:p>
    <w:p w14:paraId="49E8EDBF" w14:textId="77777777" w:rsidR="00D85371" w:rsidRPr="00A6293E" w:rsidRDefault="00D85371" w:rsidP="00D85371">
      <w:pPr>
        <w:pStyle w:val="Brdtext"/>
      </w:pPr>
      <w:r w:rsidRPr="00A6293E">
        <w:rPr>
          <w:b/>
        </w:rPr>
        <w:t>18 §</w:t>
      </w:r>
      <w:r w:rsidRPr="00A6293E">
        <w:t>    Tillstånd att använda en viss radiosändare ska vid giltighetstidens utgång förlängas med samma tid som tillståndet senast har gällt, dock längst med fem år vid varje tillfälle, om de förutsättningar för att</w:t>
      </w:r>
      <w:r w:rsidRPr="00A6293E">
        <w:tab/>
        <w:t xml:space="preserve"> bevilja tillstånd som anges i 6</w:t>
      </w:r>
      <w:r>
        <w:t> </w:t>
      </w:r>
      <w:r w:rsidRPr="00A6293E">
        <w:t>§ är uppfyllda. Förlängning får ske endast om giltig</w:t>
      </w:r>
      <w:r w:rsidRPr="00A6293E">
        <w:softHyphen/>
        <w:t>hetstiden för tillståndet överstiger sex månader.</w:t>
      </w:r>
    </w:p>
    <w:p w14:paraId="07F58305" w14:textId="77777777" w:rsidR="00D85371" w:rsidRPr="00A6293E" w:rsidRDefault="00D85371" w:rsidP="00D85371">
      <w:pPr>
        <w:pStyle w:val="Brdtextmedindrag"/>
      </w:pPr>
      <w:r w:rsidRPr="00A6293E">
        <w:t>Förlängning ska ske med en kortare tid än som anges i första stycket första meningen eller på ändrade villkor, om förutsättningarna för att be</w:t>
      </w:r>
      <w:r w:rsidRPr="00A6293E">
        <w:softHyphen/>
        <w:t>vilja tillstånd därigenom kan uppfyllas eller om tillståndshavaren begär det.</w:t>
      </w:r>
    </w:p>
    <w:p w14:paraId="70B006FE" w14:textId="77777777" w:rsidR="00D85371" w:rsidRPr="00A6293E" w:rsidRDefault="00D85371" w:rsidP="00D85371">
      <w:pPr>
        <w:pStyle w:val="Brdtextmedindrag"/>
      </w:pPr>
      <w:r w:rsidRPr="00A6293E">
        <w:t>Om tillståndet har beviljats för alternativ användning med stöd av 7 § eller om tillståndshavaren begär det, ska giltighetstiden inte förlängas.</w:t>
      </w:r>
    </w:p>
    <w:p w14:paraId="2C09369C" w14:textId="77777777" w:rsidR="00D85371" w:rsidRPr="00A6293E" w:rsidRDefault="00D85371" w:rsidP="00D85371">
      <w:pPr>
        <w:pStyle w:val="Brdtextmedindrag"/>
      </w:pPr>
    </w:p>
    <w:p w14:paraId="7880CDB8" w14:textId="77777777" w:rsidR="00D85371" w:rsidRPr="00A6293E" w:rsidRDefault="00D85371" w:rsidP="00D85371">
      <w:pPr>
        <w:pStyle w:val="Brdtext"/>
      </w:pPr>
      <w:r w:rsidRPr="00A6293E">
        <w:rPr>
          <w:b/>
        </w:rPr>
        <w:t>19 §</w:t>
      </w:r>
      <w:r w:rsidRPr="00A6293E">
        <w:t>    </w:t>
      </w:r>
      <w:bookmarkStart w:id="2289" w:name="_Hlk530044511"/>
      <w:r w:rsidRPr="00A6293E">
        <w:t>Giltighetstiden för tillstånd att använda ett visst frekvensutrymme får förlängas med kortare tid för att tillståndet ska kunna löpa ut samtidigt som tillstånd i ett annat frekvensutrymme.</w:t>
      </w:r>
      <w:bookmarkEnd w:id="2289"/>
    </w:p>
    <w:p w14:paraId="0060FDE4" w14:textId="77777777" w:rsidR="00D85371" w:rsidRPr="00A6293E" w:rsidRDefault="00D85371" w:rsidP="00D85371">
      <w:pPr>
        <w:pStyle w:val="Brdtextmedindrag"/>
      </w:pPr>
      <w:r w:rsidRPr="00A6293E">
        <w:t>I övrigt får ett sådant tillstånd endast förlängas enligt 16</w:t>
      </w:r>
      <w:r>
        <w:t> </w:t>
      </w:r>
      <w:r w:rsidRPr="00A6293E">
        <w:t>§ andra stycket.</w:t>
      </w:r>
    </w:p>
    <w:p w14:paraId="23F8B2A0" w14:textId="77777777" w:rsidR="00D85371" w:rsidRPr="00A6293E" w:rsidRDefault="00D85371" w:rsidP="00D85371">
      <w:pPr>
        <w:pStyle w:val="Rubrik4utannumrering"/>
      </w:pPr>
      <w:r w:rsidRPr="00A6293E">
        <w:t>Amatörradiosändare</w:t>
      </w:r>
    </w:p>
    <w:p w14:paraId="16E970B5" w14:textId="77777777" w:rsidR="00D85371" w:rsidRPr="00A6293E" w:rsidRDefault="00D85371" w:rsidP="00D85371">
      <w:pPr>
        <w:pStyle w:val="Brdtext"/>
      </w:pPr>
      <w:r w:rsidRPr="00A6293E">
        <w:rPr>
          <w:b/>
        </w:rPr>
        <w:t>20 §</w:t>
      </w:r>
      <w:r w:rsidRPr="00A6293E">
        <w:t>    Regeringen eller den myndighet som regeringen bestämmer får överlämna till fysiska eller juridiska personer att anordna prov och utfärda bevis om att föreskrivna kompetenskrav för användning av amatör</w:t>
      </w:r>
      <w:r w:rsidRPr="00A6293E">
        <w:softHyphen/>
        <w:t>radio</w:t>
      </w:r>
      <w:r w:rsidRPr="00A6293E">
        <w:softHyphen/>
        <w:t xml:space="preserve">sändare är uppfyllda samt att tilldela anropssignaler för sådan användning. </w:t>
      </w:r>
    </w:p>
    <w:p w14:paraId="149583AF" w14:textId="77777777" w:rsidR="00D85371" w:rsidRPr="00A6293E" w:rsidRDefault="00D85371" w:rsidP="00D85371">
      <w:pPr>
        <w:pStyle w:val="Brdtextmedindrag"/>
      </w:pPr>
      <w:r w:rsidRPr="00A6293E">
        <w:t>Ett beslut om överlämnande får återkallas, om an</w:t>
      </w:r>
      <w:r w:rsidRPr="00A6293E">
        <w:softHyphen/>
        <w:t>ordnaren eller utfärda</w:t>
      </w:r>
      <w:r w:rsidRPr="00A6293E">
        <w:softHyphen/>
        <w:t>ren anordnar prov, utfärdar bevis eller tilldelar an</w:t>
      </w:r>
      <w:r w:rsidRPr="00A6293E">
        <w:softHyphen/>
        <w:t>ropssignaler i strid med gällande föreskrifter eller på annat sätt visar sig olämplig att fullgöra upp</w:t>
      </w:r>
      <w:r w:rsidRPr="00A6293E">
        <w:softHyphen/>
        <w:t>giften.</w:t>
      </w:r>
    </w:p>
    <w:p w14:paraId="46E97F54" w14:textId="77777777" w:rsidR="00D85371" w:rsidRPr="00A6293E" w:rsidRDefault="00D85371" w:rsidP="00D85371">
      <w:pPr>
        <w:pStyle w:val="Rubrik4utannumrering"/>
      </w:pPr>
      <w:r w:rsidRPr="00A6293E">
        <w:t>Åtgärder mot störningar</w:t>
      </w:r>
    </w:p>
    <w:p w14:paraId="06C6A08C" w14:textId="77777777" w:rsidR="00D85371" w:rsidRPr="00A6293E" w:rsidRDefault="00D85371" w:rsidP="00D85371">
      <w:pPr>
        <w:pStyle w:val="Brdtext"/>
      </w:pPr>
      <w:r w:rsidRPr="00A6293E">
        <w:rPr>
          <w:b/>
        </w:rPr>
        <w:t>21 §</w:t>
      </w:r>
      <w:r w:rsidRPr="00A6293E">
        <w:t>    Om det uppkommer skadlig störning, ska tillståndshavaren ome</w:t>
      </w:r>
      <w:r w:rsidRPr="00A6293E">
        <w:softHyphen/>
        <w:t>del</w:t>
      </w:r>
      <w:r w:rsidRPr="00A6293E">
        <w:softHyphen/>
        <w:t>bart se till att störningen upphör eller i möjligaste mån minskar, om inte stör</w:t>
      </w:r>
      <w:r w:rsidRPr="00A6293E">
        <w:softHyphen/>
        <w:t>ningen är tillåten. Detsamma gäller den som använder en radio</w:t>
      </w:r>
      <w:r w:rsidRPr="00A6293E">
        <w:softHyphen/>
        <w:t>mot</w:t>
      </w:r>
      <w:r w:rsidRPr="00A6293E">
        <w:softHyphen/>
        <w:t>ta</w:t>
      </w:r>
      <w:r w:rsidRPr="00A6293E">
        <w:softHyphen/>
        <w:t>gare som stör användningen av en annan radiomottagare.</w:t>
      </w:r>
    </w:p>
    <w:p w14:paraId="0D09C4F9" w14:textId="77777777" w:rsidR="00D85371" w:rsidRPr="00A6293E" w:rsidRDefault="00D85371" w:rsidP="00D85371">
      <w:pPr>
        <w:pStyle w:val="Brdtextmedindrag"/>
      </w:pPr>
    </w:p>
    <w:p w14:paraId="4AD63B14" w14:textId="77777777" w:rsidR="00D85371" w:rsidRPr="00A6293E" w:rsidRDefault="00D85371" w:rsidP="00D85371">
      <w:pPr>
        <w:pStyle w:val="Brdtext"/>
      </w:pPr>
      <w:r w:rsidRPr="00A6293E">
        <w:rPr>
          <w:b/>
        </w:rPr>
        <w:t>22 §</w:t>
      </w:r>
      <w:r w:rsidRPr="00A6293E">
        <w:t>    Elektriska eller elektroniska anläggningar som, utan att vara radio</w:t>
      </w:r>
      <w:r w:rsidRPr="00A6293E">
        <w:softHyphen/>
        <w:t>anläggningar, är avsedda att alstra radiofrekvent energi för kommunika</w:t>
      </w:r>
      <w:r w:rsidRPr="00A6293E">
        <w:softHyphen/>
        <w:t>tionsändamål i ledning eller för industriellt, vetenskapligt, medicinskt eller något annat liknande ändamål, får användas endast i enlighet med före</w:t>
      </w:r>
      <w:r w:rsidRPr="00A6293E">
        <w:softHyphen/>
        <w:t xml:space="preserve">skrifter som meddelas av regeringen eller den myndighet som regeringen bestämmer. </w:t>
      </w:r>
    </w:p>
    <w:p w14:paraId="17A55811" w14:textId="77777777" w:rsidR="00D85371" w:rsidRPr="00A6293E" w:rsidRDefault="00D85371" w:rsidP="00D85371">
      <w:pPr>
        <w:pStyle w:val="Brdtextmedindrag"/>
      </w:pPr>
      <w:r w:rsidRPr="00A6293E">
        <w:t>Regeringen får meddela föreskrifter om förbud mot att inneha elektriska eller elektroniska anlägg</w:t>
      </w:r>
      <w:r w:rsidRPr="00A6293E">
        <w:softHyphen/>
        <w:t>ningar som inte omfattas av första stycket och som, utan att vara radio</w:t>
      </w:r>
      <w:r w:rsidRPr="00A6293E">
        <w:softHyphen/>
        <w:t>anläggningar, är avsedda att sända radiovågor.</w:t>
      </w:r>
    </w:p>
    <w:p w14:paraId="3D3049EF" w14:textId="77777777" w:rsidR="00D85371" w:rsidRPr="00A6293E" w:rsidRDefault="00D85371" w:rsidP="00D85371">
      <w:pPr>
        <w:pStyle w:val="Rubrik4utannumrering"/>
      </w:pPr>
      <w:r w:rsidRPr="00A6293E">
        <w:t>Överlåtelse och uthyrning av tillstånd</w:t>
      </w:r>
    </w:p>
    <w:p w14:paraId="009133CA" w14:textId="77777777" w:rsidR="00D85371" w:rsidRPr="00A6293E" w:rsidRDefault="00D85371" w:rsidP="00D85371">
      <w:pPr>
        <w:pStyle w:val="Brdtext"/>
      </w:pPr>
      <w:r w:rsidRPr="00A6293E">
        <w:rPr>
          <w:b/>
        </w:rPr>
        <w:t>23 §</w:t>
      </w:r>
      <w:r w:rsidRPr="00A6293E">
        <w:t>    Tillstånd eller del av tillstånd att använda radiosändare får överlåtas efter medgivande från den myndighet som beviljat tillståndet. Sådant med</w:t>
      </w:r>
      <w:r w:rsidRPr="00A6293E">
        <w:softHyphen/>
        <w:t>givande ska lämnas, om</w:t>
      </w:r>
    </w:p>
    <w:p w14:paraId="5D7C7751" w14:textId="77777777" w:rsidR="00D85371" w:rsidRPr="00A6293E" w:rsidRDefault="00D85371" w:rsidP="00D85371">
      <w:pPr>
        <w:pStyle w:val="Brdtextmedindrag"/>
      </w:pPr>
      <w:r w:rsidRPr="00A6293E">
        <w:t xml:space="preserve">1. förvärvaren uppfyller de krav som ställts på sökanden i samband med att tillståndet beviljades, </w:t>
      </w:r>
    </w:p>
    <w:p w14:paraId="0AFA3B57" w14:textId="77777777" w:rsidR="00D85371" w:rsidRPr="00A6293E" w:rsidRDefault="00D85371" w:rsidP="00D85371">
      <w:pPr>
        <w:pStyle w:val="Brdtextmedindrag"/>
      </w:pPr>
      <w:r w:rsidRPr="00A6293E">
        <w:t>2. det inte finns skäl att anta att överlåtelsen inverkar menligt på kon</w:t>
      </w:r>
      <w:r w:rsidRPr="00A6293E">
        <w:softHyphen/>
        <w:t>kurrensen,</w:t>
      </w:r>
    </w:p>
    <w:p w14:paraId="3CC3408A" w14:textId="77777777" w:rsidR="00D85371" w:rsidRPr="00A6293E" w:rsidRDefault="00D85371" w:rsidP="00D85371">
      <w:pPr>
        <w:pStyle w:val="Brdtextmedindrag"/>
      </w:pPr>
      <w:r w:rsidRPr="00A6293E">
        <w:t>3. överlåtelsen inte leder till ändrad användning av radiofrekvenserna, om användningen är harmoniserad enligt bestämmelser antagna med stöd av fördraget om Europeiska unionens funktionssätt, och</w:t>
      </w:r>
    </w:p>
    <w:p w14:paraId="298FAFFF" w14:textId="77777777" w:rsidR="00D85371" w:rsidRPr="00A6293E" w:rsidRDefault="00D85371" w:rsidP="00D85371">
      <w:pPr>
        <w:pStyle w:val="Brdtextmedindrag"/>
      </w:pPr>
      <w:r w:rsidRPr="00A6293E">
        <w:t>4. det inte finns något annat särskilt skäl mot det.</w:t>
      </w:r>
    </w:p>
    <w:p w14:paraId="085F9684" w14:textId="77777777" w:rsidR="00D85371" w:rsidRPr="00A6293E" w:rsidRDefault="00D85371" w:rsidP="00D85371">
      <w:pPr>
        <w:pStyle w:val="Brdtextmedindrag"/>
      </w:pPr>
      <w:r w:rsidRPr="00A6293E">
        <w:t>Förvärvaren övertar överlåtarens rättigheter och skyldigheter enligt den</w:t>
      </w:r>
      <w:r w:rsidRPr="00A6293E">
        <w:softHyphen/>
        <w:t>na lag för tiden efter medgivandet. Vid överlåtelse av del av tillstånd ska den överlåtna delen anses som ett nytt tillstånd.</w:t>
      </w:r>
    </w:p>
    <w:p w14:paraId="561E075D" w14:textId="77777777" w:rsidR="00D85371" w:rsidRPr="00A6293E" w:rsidRDefault="00D85371" w:rsidP="00D85371">
      <w:pPr>
        <w:pStyle w:val="Brdtextmedindrag"/>
      </w:pPr>
      <w:r w:rsidRPr="00A6293E">
        <w:t>Vid medgivandet får myndigheten besluta de nya eller ändrade villkoren som behövs på grund av överlåtelsen.</w:t>
      </w:r>
    </w:p>
    <w:p w14:paraId="590D6A94" w14:textId="77777777" w:rsidR="00D85371" w:rsidRPr="00A6293E" w:rsidRDefault="00D85371" w:rsidP="00D85371">
      <w:pPr>
        <w:pStyle w:val="Brdtextmedindrag"/>
      </w:pPr>
    </w:p>
    <w:p w14:paraId="72BE89E7" w14:textId="77777777" w:rsidR="00D85371" w:rsidRPr="00A6293E" w:rsidRDefault="00D85371" w:rsidP="00D85371">
      <w:pPr>
        <w:pStyle w:val="Brdtext"/>
      </w:pPr>
      <w:r w:rsidRPr="00A6293E">
        <w:rPr>
          <w:b/>
        </w:rPr>
        <w:t>24 §</w:t>
      </w:r>
      <w:r w:rsidRPr="00A6293E">
        <w:t>    En överlåtelse i strid med 23</w:t>
      </w:r>
      <w:r>
        <w:t> </w:t>
      </w:r>
      <w:r w:rsidRPr="00A6293E">
        <w:t>§ är utan verkan.</w:t>
      </w:r>
    </w:p>
    <w:p w14:paraId="12BD5077" w14:textId="77777777" w:rsidR="00D85371" w:rsidRPr="00A6293E" w:rsidRDefault="00D85371" w:rsidP="00D85371">
      <w:pPr>
        <w:pStyle w:val="Brdtextmedindrag"/>
      </w:pPr>
    </w:p>
    <w:p w14:paraId="03C4AE4A" w14:textId="77777777" w:rsidR="00D85371" w:rsidRPr="00A6293E" w:rsidRDefault="00D85371" w:rsidP="00D85371">
      <w:pPr>
        <w:pStyle w:val="Brdtext"/>
      </w:pPr>
      <w:r w:rsidRPr="00A6293E">
        <w:rPr>
          <w:b/>
        </w:rPr>
        <w:t>25</w:t>
      </w:r>
      <w:r>
        <w:rPr>
          <w:b/>
        </w:rPr>
        <w:t> </w:t>
      </w:r>
      <w:r w:rsidRPr="00A6293E">
        <w:rPr>
          <w:b/>
        </w:rPr>
        <w:t>§</w:t>
      </w:r>
      <w:r w:rsidRPr="00A6293E">
        <w:t>    Bestämmelserna om överlåtelse av tillstånd eller del av tillstånd i 23</w:t>
      </w:r>
      <w:r>
        <w:t> </w:t>
      </w:r>
      <w:r w:rsidRPr="00A6293E">
        <w:t>§ första stycket och andra stycket första meningen och 24</w:t>
      </w:r>
      <w:r>
        <w:t> </w:t>
      </w:r>
      <w:r w:rsidRPr="00A6293E">
        <w:t>§ ska också tillämpas på uthyrning av tillstånd eller del av tillstånd att använda radio</w:t>
      </w:r>
      <w:r w:rsidRPr="00A6293E">
        <w:softHyphen/>
        <w:t>sändare.</w:t>
      </w:r>
    </w:p>
    <w:p w14:paraId="2B5F042E" w14:textId="77777777" w:rsidR="00D85371" w:rsidRPr="00A6293E" w:rsidRDefault="00D85371" w:rsidP="00D85371">
      <w:pPr>
        <w:pStyle w:val="Brdtextmedindrag"/>
      </w:pPr>
      <w:r w:rsidRPr="00A6293E">
        <w:t>Regeringen eller den myndighet som regeringen bestämmer får meddela föreskrifter om undantag från kravet på medgivande vid uthyrning som avser en kortare period eller annars är av begränsad omfattning.</w:t>
      </w:r>
    </w:p>
    <w:p w14:paraId="7730347F" w14:textId="77777777" w:rsidR="00D85371" w:rsidRPr="00A6293E" w:rsidRDefault="00D85371" w:rsidP="00D85371">
      <w:pPr>
        <w:pStyle w:val="Rubrik4utannumrering"/>
      </w:pPr>
      <w:r w:rsidRPr="00A6293E">
        <w:t>Handläggningstider</w:t>
      </w:r>
    </w:p>
    <w:p w14:paraId="0F5AD989" w14:textId="77777777" w:rsidR="00D85371" w:rsidRPr="00A6293E" w:rsidRDefault="00D85371" w:rsidP="00D85371">
      <w:pPr>
        <w:pStyle w:val="Brdtext"/>
      </w:pPr>
      <w:r w:rsidRPr="00A6293E">
        <w:rPr>
          <w:b/>
        </w:rPr>
        <w:t>26 §</w:t>
      </w:r>
      <w:r w:rsidRPr="00A6293E">
        <w:t>    I ett ärende om tillstånd att använda radiosändare ska beslut med</w:t>
      </w:r>
      <w:r w:rsidRPr="00A6293E">
        <w:softHyphen/>
        <w:t>delas inom sex veckor från det att en fullständig ansökan kom in till myn</w:t>
      </w:r>
      <w:r w:rsidRPr="00A6293E">
        <w:softHyphen/>
        <w:t>digheten. Vid förfaranden med allmän inbjudan till ansökan får handlägg</w:t>
      </w:r>
      <w:r w:rsidRPr="00A6293E">
        <w:softHyphen/>
        <w:t xml:space="preserve">ningstiden, om det är nödvändigt, förlängas med högst åtta månader. </w:t>
      </w:r>
    </w:p>
    <w:p w14:paraId="2B5817BD" w14:textId="77777777" w:rsidR="00D85371" w:rsidRPr="00A6293E" w:rsidRDefault="00D85371" w:rsidP="00D85371">
      <w:pPr>
        <w:pStyle w:val="Brdtextmedindrag"/>
      </w:pPr>
      <w:r w:rsidRPr="00A6293E">
        <w:t>Dessa handläggningstider gäller inte om annat följer av bestämmelser i internationella överenskommelser som Sverige har anslutit sig till om an</w:t>
      </w:r>
      <w:r w:rsidRPr="00A6293E">
        <w:softHyphen/>
        <w:t>vändning av radiofrekvenser och satellitsamordning.</w:t>
      </w:r>
    </w:p>
    <w:p w14:paraId="6D9385A0" w14:textId="77777777" w:rsidR="00D85371" w:rsidRPr="00A6293E" w:rsidRDefault="00D85371" w:rsidP="00D85371">
      <w:pPr>
        <w:pStyle w:val="Rubrik4utannumrering"/>
      </w:pPr>
      <w:r w:rsidRPr="00A6293E">
        <w:lastRenderedPageBreak/>
        <w:t>Samrådsförfaranden</w:t>
      </w:r>
    </w:p>
    <w:p w14:paraId="4F7A2E68" w14:textId="77777777" w:rsidR="00D85371" w:rsidRPr="00A6293E" w:rsidRDefault="00D85371" w:rsidP="00D85371">
      <w:pPr>
        <w:pStyle w:val="Brdtext"/>
      </w:pPr>
      <w:r w:rsidRPr="00A6293E">
        <w:rPr>
          <w:b/>
        </w:rPr>
        <w:t>27 §</w:t>
      </w:r>
      <w:r w:rsidRPr="00A6293E">
        <w:t>    </w:t>
      </w:r>
      <w:bookmarkStart w:id="2290" w:name="_Hlk529346453"/>
      <w:r w:rsidRPr="00A6293E">
        <w:t>En myndighet ska upprätta ett förslag och ge berörda parter tillfälle att yttra sig över förslaget inom skälig tid, dock minst 30 dagar om det inte finns särskilda skäl mot det, när myndigheten avser att</w:t>
      </w:r>
      <w:bookmarkEnd w:id="2290"/>
      <w:r w:rsidRPr="00A6293E">
        <w:t xml:space="preserve"> </w:t>
      </w:r>
    </w:p>
    <w:p w14:paraId="1D53192F" w14:textId="77777777" w:rsidR="00D85371" w:rsidRPr="00A6293E" w:rsidRDefault="00D85371" w:rsidP="00D85371">
      <w:pPr>
        <w:pStyle w:val="Brdtextmedindrag"/>
      </w:pPr>
      <w:r w:rsidRPr="00A6293E">
        <w:t>1. bevilja tillstånd för alternativ användning med stöd av 7</w:t>
      </w:r>
      <w:r>
        <w:t> </w:t>
      </w:r>
      <w:r w:rsidRPr="00A6293E">
        <w:t>§,</w:t>
      </w:r>
    </w:p>
    <w:p w14:paraId="17F9EBE8" w14:textId="77777777" w:rsidR="00D85371" w:rsidRPr="00A6293E" w:rsidRDefault="00D85371" w:rsidP="00D85371">
      <w:pPr>
        <w:pStyle w:val="Brdtextmedindrag"/>
      </w:pPr>
      <w:r w:rsidRPr="00A6293E">
        <w:t>2. begränsa antalet tillstånd enligt 9</w:t>
      </w:r>
      <w:r>
        <w:t> </w:t>
      </w:r>
      <w:r w:rsidRPr="00A6293E">
        <w:t>§,</w:t>
      </w:r>
    </w:p>
    <w:p w14:paraId="69DBCFDD" w14:textId="77777777" w:rsidR="00D85371" w:rsidRPr="00A6293E" w:rsidRDefault="00D85371" w:rsidP="00D85371">
      <w:pPr>
        <w:pStyle w:val="Brdtextmedindrag"/>
      </w:pPr>
      <w:r w:rsidRPr="00A6293E">
        <w:t>3. utfärda en allmän inbjudan till ansökan enligt 10</w:t>
      </w:r>
      <w:r>
        <w:t> </w:t>
      </w:r>
      <w:r w:rsidRPr="00A6293E">
        <w:t>§, eller</w:t>
      </w:r>
    </w:p>
    <w:p w14:paraId="30C22E0C" w14:textId="77777777" w:rsidR="00D85371" w:rsidRPr="00A6293E" w:rsidRDefault="00D85371" w:rsidP="00D85371">
      <w:pPr>
        <w:pStyle w:val="Brdtextmedindrag"/>
      </w:pPr>
      <w:r w:rsidRPr="00A6293E">
        <w:t>4. besluta tillståndsvillkor som innebär sådana begränsningar som anges i 12</w:t>
      </w:r>
      <w:r>
        <w:t> </w:t>
      </w:r>
      <w:r w:rsidRPr="00A6293E">
        <w:t>§ andra eller tredje stycket.</w:t>
      </w:r>
    </w:p>
    <w:p w14:paraId="246D5741" w14:textId="77777777" w:rsidR="00D85371" w:rsidRPr="00A6293E" w:rsidRDefault="00D85371" w:rsidP="00D85371">
      <w:pPr>
        <w:pStyle w:val="Brdtextmedindrag"/>
      </w:pPr>
      <w:r w:rsidRPr="00A6293E">
        <w:t>En myndighet ska upprätta ett förslag och ge berörda parter tillfälle att yttra sig över förslaget inom minst tre månader, när myndigheten avser att meddela beslut enligt 16</w:t>
      </w:r>
      <w:r>
        <w:t> </w:t>
      </w:r>
      <w:r w:rsidRPr="00A6293E">
        <w:t>§ andra stycket.</w:t>
      </w:r>
    </w:p>
    <w:p w14:paraId="11B92ABD" w14:textId="77777777" w:rsidR="00D85371" w:rsidRPr="00A6293E" w:rsidRDefault="00D85371" w:rsidP="00D85371">
      <w:pPr>
        <w:pStyle w:val="Brdtextmedindrag"/>
      </w:pPr>
    </w:p>
    <w:p w14:paraId="07A94B23" w14:textId="77777777" w:rsidR="00D85371" w:rsidRPr="00A6293E" w:rsidRDefault="00D85371" w:rsidP="00D85371">
      <w:pPr>
        <w:pStyle w:val="Brdtext"/>
      </w:pPr>
      <w:r w:rsidRPr="00A6293E">
        <w:rPr>
          <w:b/>
        </w:rPr>
        <w:t>28 §</w:t>
      </w:r>
      <w:r w:rsidRPr="00A6293E">
        <w:t>    Resultatet av ett samrådsförfarande enligt 27</w:t>
      </w:r>
      <w:r>
        <w:t> </w:t>
      </w:r>
      <w:r w:rsidRPr="00A6293E">
        <w:t>§ ska göras allmänt tillgängligt, utom när det gäller uppgifter för vilka sekretess gäller enligt lag.</w:t>
      </w:r>
    </w:p>
    <w:p w14:paraId="04B43338" w14:textId="77777777" w:rsidR="00D85371" w:rsidRPr="00A6293E" w:rsidRDefault="00D85371" w:rsidP="00D85371">
      <w:pPr>
        <w:pStyle w:val="Rubrik3utannumrering"/>
      </w:pPr>
      <w:r w:rsidRPr="00A6293E">
        <w:t>4</w:t>
      </w:r>
      <w:r>
        <w:t> </w:t>
      </w:r>
      <w:r w:rsidRPr="00A6293E">
        <w:t>kap. Rätt att använda nummer</w:t>
      </w:r>
    </w:p>
    <w:p w14:paraId="101D92FC" w14:textId="77777777" w:rsidR="00D85371" w:rsidRPr="00A6293E" w:rsidRDefault="00D85371" w:rsidP="00D85371">
      <w:pPr>
        <w:pStyle w:val="Rubrik4utannumrering"/>
        <w:spacing w:before="0"/>
      </w:pPr>
      <w:r w:rsidRPr="00A6293E">
        <w:t>Nummerplaner</w:t>
      </w:r>
    </w:p>
    <w:p w14:paraId="599C8465" w14:textId="77777777" w:rsidR="00D85371" w:rsidRPr="00A6293E" w:rsidRDefault="00D85371" w:rsidP="00D85371">
      <w:pPr>
        <w:pStyle w:val="Brdtext"/>
      </w:pPr>
      <w:r w:rsidRPr="00A6293E">
        <w:rPr>
          <w:b/>
        </w:rPr>
        <w:t>1 §</w:t>
      </w:r>
      <w:r w:rsidRPr="00A6293E">
        <w:t>    Regeringen eller den myndighet som regeringen bestämmer får fast</w:t>
      </w:r>
      <w:r w:rsidRPr="00A6293E">
        <w:softHyphen/>
        <w:t>ställa nationella nummerplaner för elektronisk kommunikation och med</w:t>
      </w:r>
      <w:r w:rsidRPr="00A6293E">
        <w:softHyphen/>
        <w:t>dela föreskrifter om planerna och deras användning.</w:t>
      </w:r>
    </w:p>
    <w:p w14:paraId="648FEF08" w14:textId="77777777" w:rsidR="00D85371" w:rsidRPr="00A6293E" w:rsidRDefault="00D85371" w:rsidP="00D85371">
      <w:pPr>
        <w:pStyle w:val="Brdtextmedindrag"/>
      </w:pPr>
    </w:p>
    <w:p w14:paraId="00D1E5AB" w14:textId="77777777" w:rsidR="00D85371" w:rsidRPr="00A6293E" w:rsidRDefault="00D85371" w:rsidP="00D85371">
      <w:pPr>
        <w:pStyle w:val="Brdtext"/>
      </w:pPr>
      <w:r w:rsidRPr="00A6293E">
        <w:rPr>
          <w:b/>
        </w:rPr>
        <w:t>2 §</w:t>
      </w:r>
      <w:r w:rsidRPr="00A6293E">
        <w:t>    Den som fastställer nationella nummerplaner ska hålla dem allmänt tillgängliga, utom i fråga om uppgifter för vilka sekretess gäller enligt 15 kap.</w:t>
      </w:r>
      <w:r>
        <w:t> </w:t>
      </w:r>
      <w:r w:rsidRPr="00A6293E">
        <w:t>2</w:t>
      </w:r>
      <w:r>
        <w:t> </w:t>
      </w:r>
      <w:r w:rsidRPr="00A6293E">
        <w:t>§ offentlighets- och sekretesslagen (2009:400).</w:t>
      </w:r>
    </w:p>
    <w:p w14:paraId="0F6489D8" w14:textId="77777777" w:rsidR="00D85371" w:rsidRPr="00A6293E" w:rsidRDefault="00D85371" w:rsidP="00D85371">
      <w:pPr>
        <w:pStyle w:val="Brdtextmedindrag"/>
      </w:pPr>
    </w:p>
    <w:p w14:paraId="1F08EA34" w14:textId="77777777" w:rsidR="00D85371" w:rsidRPr="00A6293E" w:rsidRDefault="00D85371" w:rsidP="00D85371">
      <w:pPr>
        <w:pStyle w:val="Brdtext"/>
      </w:pPr>
      <w:r w:rsidRPr="00A6293E">
        <w:rPr>
          <w:b/>
        </w:rPr>
        <w:t>3 §</w:t>
      </w:r>
      <w:r w:rsidRPr="00A6293E">
        <w:t>    Den som bedriver verksamhet som är anmälningspliktig enligt 2</w:t>
      </w:r>
      <w:r>
        <w:t> </w:t>
      </w:r>
      <w:r w:rsidRPr="00A6293E">
        <w:t>kap. 1</w:t>
      </w:r>
      <w:r>
        <w:t> </w:t>
      </w:r>
      <w:r w:rsidRPr="00A6293E">
        <w:t>§, eller tillhandahåller elektroniska kommunikationstjänster i samtrafik med den som bedriver sådan verksamhet, ska följa fastställda nummer</w:t>
      </w:r>
      <w:r w:rsidRPr="00A6293E">
        <w:softHyphen/>
        <w:t>planer.</w:t>
      </w:r>
    </w:p>
    <w:p w14:paraId="340D9DDA" w14:textId="77777777" w:rsidR="00D85371" w:rsidRPr="00A6293E" w:rsidRDefault="00D85371" w:rsidP="00D85371">
      <w:pPr>
        <w:pStyle w:val="Rubrik4utannumrering"/>
      </w:pPr>
      <w:r w:rsidRPr="00A6293E">
        <w:t>Tillstånd att använda nummer</w:t>
      </w:r>
    </w:p>
    <w:p w14:paraId="096D84EF" w14:textId="77777777" w:rsidR="00D85371" w:rsidRPr="00A6293E" w:rsidRDefault="00D85371" w:rsidP="00D85371">
      <w:pPr>
        <w:pStyle w:val="Brdtext"/>
      </w:pPr>
      <w:r w:rsidRPr="00A6293E">
        <w:rPr>
          <w:b/>
        </w:rPr>
        <w:t>4 §</w:t>
      </w:r>
      <w:r w:rsidRPr="00A6293E">
        <w:t>    Nummer ur en nationell nummerplan får användas endast efter till</w:t>
      </w:r>
      <w:r w:rsidRPr="00A6293E">
        <w:softHyphen/>
        <w:t>stånd. Tillstånd ska avse serier av nummer eller enskilda nummer.</w:t>
      </w:r>
    </w:p>
    <w:p w14:paraId="499180A7" w14:textId="77777777" w:rsidR="00D85371" w:rsidRPr="00A6293E" w:rsidRDefault="00D85371" w:rsidP="00D85371">
      <w:pPr>
        <w:pStyle w:val="Brdtextmedindrag"/>
      </w:pPr>
      <w:r w:rsidRPr="00A6293E">
        <w:t>Regeringen eller den myndighet som regeringen bestämmer får meddela föreskrifter om tilldelning av nummer.</w:t>
      </w:r>
    </w:p>
    <w:p w14:paraId="6E017539" w14:textId="77777777" w:rsidR="00D85371" w:rsidRPr="00A6293E" w:rsidRDefault="00D85371" w:rsidP="00D85371">
      <w:pPr>
        <w:pStyle w:val="Brdtextmedindrag"/>
      </w:pPr>
    </w:p>
    <w:p w14:paraId="48FAF91A" w14:textId="77777777" w:rsidR="00D85371" w:rsidRPr="00A6293E" w:rsidRDefault="00D85371" w:rsidP="00D85371">
      <w:pPr>
        <w:pStyle w:val="Brdtext"/>
      </w:pPr>
      <w:r w:rsidRPr="00A6293E">
        <w:rPr>
          <w:b/>
        </w:rPr>
        <w:t>5 §</w:t>
      </w:r>
      <w:r w:rsidRPr="00A6293E">
        <w:t>    </w:t>
      </w:r>
      <w:r w:rsidRPr="00A6293E">
        <w:rPr>
          <w:spacing w:val="-2"/>
        </w:rPr>
        <w:t>Den som har tilldelats en nummerserie får inte diskriminera andra som tillhandahåller elektroniska kommunikationstjänster i fråga om de nummer</w:t>
      </w:r>
      <w:r w:rsidRPr="00A6293E">
        <w:t xml:space="preserve"> som används för att ge tillträde till tjänster i näten.</w:t>
      </w:r>
    </w:p>
    <w:p w14:paraId="5F333BC7" w14:textId="77777777" w:rsidR="00D85371" w:rsidRPr="00A6293E" w:rsidRDefault="00D85371" w:rsidP="00D85371">
      <w:pPr>
        <w:pStyle w:val="Brdtextmedindrag"/>
      </w:pPr>
    </w:p>
    <w:p w14:paraId="4B891942" w14:textId="77777777" w:rsidR="00D85371" w:rsidRPr="00A6293E" w:rsidRDefault="00D85371" w:rsidP="00D85371">
      <w:pPr>
        <w:pStyle w:val="Brdtext"/>
      </w:pPr>
      <w:r w:rsidRPr="00A6293E">
        <w:rPr>
          <w:b/>
        </w:rPr>
        <w:t>6 §</w:t>
      </w:r>
      <w:r w:rsidRPr="00A6293E">
        <w:t>    Tillstånd att använda nummer får förenas med villkor om</w:t>
      </w:r>
    </w:p>
    <w:p w14:paraId="659ADC41" w14:textId="77777777" w:rsidR="00D85371" w:rsidRPr="00A6293E" w:rsidRDefault="00D85371" w:rsidP="00D85371">
      <w:pPr>
        <w:pStyle w:val="Brdtextmedindrag"/>
      </w:pPr>
      <w:r w:rsidRPr="00A6293E">
        <w:t>1. vilket slags tjänst som numret ska användas för,</w:t>
      </w:r>
    </w:p>
    <w:p w14:paraId="01009D4F" w14:textId="77777777" w:rsidR="00D85371" w:rsidRPr="00A6293E" w:rsidRDefault="00D85371" w:rsidP="00D85371">
      <w:pPr>
        <w:pStyle w:val="Brdtextmedindrag"/>
      </w:pPr>
      <w:r w:rsidRPr="00A6293E">
        <w:t>2. faktiskt och effektivt utnyttjande av numret,</w:t>
      </w:r>
    </w:p>
    <w:p w14:paraId="0F9F7E33" w14:textId="77777777" w:rsidR="00D85371" w:rsidRPr="00A6293E" w:rsidRDefault="00D85371" w:rsidP="00D85371">
      <w:pPr>
        <w:pStyle w:val="Brdtextmedindrag"/>
      </w:pPr>
      <w:r w:rsidRPr="00A6293E">
        <w:t>3. lämplig giltighetstid med förbehåll för eventuella ändringar i den nationella nummerplanen,</w:t>
      </w:r>
    </w:p>
    <w:p w14:paraId="74B91B3B" w14:textId="77777777" w:rsidR="00D85371" w:rsidRPr="00A6293E" w:rsidRDefault="00D85371" w:rsidP="00D85371">
      <w:pPr>
        <w:pStyle w:val="Brdtextmedindrag"/>
      </w:pPr>
      <w:r w:rsidRPr="00A6293E">
        <w:lastRenderedPageBreak/>
        <w:t>4. åtaganden som har gjorts i samband med att tillstånd beviljats enligt 7</w:t>
      </w:r>
      <w:r>
        <w:t> </w:t>
      </w:r>
      <w:r w:rsidRPr="00A6293E">
        <w:t xml:space="preserve">§, </w:t>
      </w:r>
    </w:p>
    <w:p w14:paraId="7C568E51" w14:textId="77777777" w:rsidR="00D85371" w:rsidRPr="00A6293E" w:rsidRDefault="00D85371" w:rsidP="00D85371">
      <w:pPr>
        <w:pStyle w:val="Brdtextmedindrag"/>
      </w:pPr>
      <w:r w:rsidRPr="00A6293E">
        <w:t>5. skyldigheter som följer av tillämpliga internationella avtal i fråga om användning av nummer, och</w:t>
      </w:r>
    </w:p>
    <w:p w14:paraId="1F9EC6F8" w14:textId="77777777" w:rsidR="00D85371" w:rsidRPr="00A6293E" w:rsidRDefault="00D85371" w:rsidP="00D85371">
      <w:pPr>
        <w:pStyle w:val="Brdtextmedindrag"/>
      </w:pPr>
      <w:r w:rsidRPr="00A6293E">
        <w:t>6. skyldigheter som följer av konsumentskyddsbestämmelser och andra nummerrelaterade bestämmelser i andra medlemsstater i fråga om använd</w:t>
      </w:r>
      <w:r w:rsidRPr="00A6293E">
        <w:softHyphen/>
        <w:t>ning av nummer inom Europeiska unionen.</w:t>
      </w:r>
    </w:p>
    <w:p w14:paraId="2943D037" w14:textId="77777777" w:rsidR="00D85371" w:rsidRPr="00A6293E" w:rsidRDefault="00D85371" w:rsidP="00D85371">
      <w:pPr>
        <w:pStyle w:val="Rubrik4utannumrering"/>
      </w:pPr>
      <w:r w:rsidRPr="00A6293E">
        <w:t>Nummer av betydande ekonomiskt värde</w:t>
      </w:r>
    </w:p>
    <w:p w14:paraId="2997A9B2" w14:textId="77777777" w:rsidR="00D85371" w:rsidRPr="00A6293E" w:rsidRDefault="00D85371" w:rsidP="00D85371">
      <w:pPr>
        <w:pStyle w:val="Brdtext"/>
      </w:pPr>
      <w:r w:rsidRPr="00A6293E">
        <w:rPr>
          <w:b/>
        </w:rPr>
        <w:t>7 §</w:t>
      </w:r>
      <w:r w:rsidRPr="00A6293E">
        <w:t>    Tillstånd att använda nummer av betydande ekonomiskt värde får beviljas efter allmän inbjudan till ansökan. Ett sådant tillstånd ska beviljas efter</w:t>
      </w:r>
    </w:p>
    <w:p w14:paraId="3A55D1BA" w14:textId="77777777" w:rsidR="00D85371" w:rsidRPr="00A6293E" w:rsidRDefault="00D85371" w:rsidP="00D85371">
      <w:pPr>
        <w:pStyle w:val="Brdtextmedindrag"/>
      </w:pPr>
      <w:r w:rsidRPr="00A6293E">
        <w:t xml:space="preserve">1. ett jämförande urvalsförfarande, </w:t>
      </w:r>
    </w:p>
    <w:p w14:paraId="095BB207" w14:textId="77777777" w:rsidR="00D85371" w:rsidRPr="00A6293E" w:rsidRDefault="00D85371" w:rsidP="00D85371">
      <w:pPr>
        <w:pStyle w:val="Brdtextmedindrag"/>
      </w:pPr>
      <w:r w:rsidRPr="00A6293E">
        <w:t xml:space="preserve">2. ett anbudsförfarande där det pris sökanden är villig att betala för tillståndet ska vara utslagsgivande, </w:t>
      </w:r>
    </w:p>
    <w:p w14:paraId="1DC967C6" w14:textId="77777777" w:rsidR="00D85371" w:rsidRPr="00A6293E" w:rsidRDefault="00D85371" w:rsidP="00D85371">
      <w:pPr>
        <w:pStyle w:val="Brdtextmedindrag"/>
      </w:pPr>
      <w:r w:rsidRPr="00A6293E">
        <w:t xml:space="preserve">3. ett förfarande med slumpmässig tilldelning, eller </w:t>
      </w:r>
    </w:p>
    <w:p w14:paraId="529ED75E" w14:textId="77777777" w:rsidR="00D85371" w:rsidRPr="00A6293E" w:rsidRDefault="00D85371" w:rsidP="00D85371">
      <w:pPr>
        <w:pStyle w:val="Brdtextmedindrag"/>
      </w:pPr>
      <w:r w:rsidRPr="00A6293E">
        <w:t xml:space="preserve">4. en kombination av förfaranden enligt 1–3. </w:t>
      </w:r>
    </w:p>
    <w:p w14:paraId="32B91315" w14:textId="77777777" w:rsidR="00D85371" w:rsidRPr="00A6293E" w:rsidRDefault="00D85371" w:rsidP="00D85371">
      <w:pPr>
        <w:pStyle w:val="Brdtextmedindrag"/>
      </w:pPr>
      <w:r w:rsidRPr="00A6293E">
        <w:t>Den allmänna inbjudan ska innehålla uppgifter om det förfarande som ska användas, förutsättningarna för deltagande och de villkor som tillstånd kommer att förenas med.</w:t>
      </w:r>
    </w:p>
    <w:p w14:paraId="011DCF9E" w14:textId="77777777" w:rsidR="00D85371" w:rsidRPr="00A6293E" w:rsidRDefault="00D85371" w:rsidP="00D85371">
      <w:pPr>
        <w:pStyle w:val="Brdtextmedindrag"/>
      </w:pPr>
      <w:r w:rsidRPr="00A6293E">
        <w:t>En myndighet ska upprätta ett förslag och ge berörda parter tillfälle att yttra sig över förslaget inom skälig tid, dock minst 30 dagar om det inte finns särskilda skäl mot det, när den avser att utfärda en allmän inbjudan till ansökan.</w:t>
      </w:r>
    </w:p>
    <w:p w14:paraId="6FB2A2B5" w14:textId="77777777" w:rsidR="00D85371" w:rsidRPr="00A6293E" w:rsidRDefault="00D85371" w:rsidP="00D85371">
      <w:pPr>
        <w:pStyle w:val="Rubrik4utannumrering"/>
      </w:pPr>
      <w:r w:rsidRPr="00A6293E">
        <w:t>Överlåtelse av tillstånd</w:t>
      </w:r>
    </w:p>
    <w:p w14:paraId="3318F071" w14:textId="77777777" w:rsidR="00D85371" w:rsidRPr="00A6293E" w:rsidRDefault="00D85371" w:rsidP="00D85371">
      <w:pPr>
        <w:pStyle w:val="Brdtext"/>
      </w:pPr>
      <w:r w:rsidRPr="00A6293E">
        <w:rPr>
          <w:b/>
        </w:rPr>
        <w:t>8 §</w:t>
      </w:r>
      <w:r w:rsidRPr="00A6293E">
        <w:t>    Tillstånd eller del av tillstånd att använda nummer får överlåtas efter medgivande från den myndighet som beviljat tillståndet. Sådant medgi</w:t>
      </w:r>
      <w:r w:rsidRPr="00A6293E">
        <w:softHyphen/>
        <w:t>vande ska lämnas, om</w:t>
      </w:r>
    </w:p>
    <w:p w14:paraId="5ECCF9A3" w14:textId="77777777" w:rsidR="00D85371" w:rsidRPr="00A6293E" w:rsidRDefault="00D85371" w:rsidP="00D85371">
      <w:pPr>
        <w:pStyle w:val="Brdtextmedindrag"/>
      </w:pPr>
      <w:r w:rsidRPr="00A6293E">
        <w:t xml:space="preserve">1. förvärvaren uppfyller de krav som ställts på sökanden i samband med att tillståndet beviljades, </w:t>
      </w:r>
    </w:p>
    <w:p w14:paraId="7891D334" w14:textId="77777777" w:rsidR="00D85371" w:rsidRPr="00A6293E" w:rsidRDefault="00D85371" w:rsidP="00D85371">
      <w:pPr>
        <w:pStyle w:val="Brdtextmedindrag"/>
      </w:pPr>
      <w:r w:rsidRPr="00A6293E">
        <w:t>2. det inte finns skäl att anta att överlåtelsen inverkar menligt på kon</w:t>
      </w:r>
      <w:r w:rsidRPr="00A6293E">
        <w:softHyphen/>
        <w:t>kurrensen, och</w:t>
      </w:r>
    </w:p>
    <w:p w14:paraId="0D606ECD" w14:textId="77777777" w:rsidR="00D85371" w:rsidRPr="00A6293E" w:rsidRDefault="00D85371" w:rsidP="00D85371">
      <w:pPr>
        <w:pStyle w:val="Brdtextmedindrag"/>
      </w:pPr>
      <w:r w:rsidRPr="00A6293E">
        <w:t>3. det inte finns något annat särskilt skäl mot det.</w:t>
      </w:r>
    </w:p>
    <w:p w14:paraId="47875A28" w14:textId="77777777" w:rsidR="00D85371" w:rsidRPr="00A6293E" w:rsidRDefault="00D85371" w:rsidP="00D85371">
      <w:pPr>
        <w:pStyle w:val="Brdtextmedindrag"/>
      </w:pPr>
      <w:r w:rsidRPr="00A6293E">
        <w:t>Förvärvaren övertar överlåtarens rättigheter och skyldigheter enligt denna lag för tiden efter medgivandet. Vid överlåtelse av del av tillstånd ska den överlåtna delen anses som ett nytt tillstånd.</w:t>
      </w:r>
    </w:p>
    <w:p w14:paraId="2E9A8667" w14:textId="77777777" w:rsidR="00D85371" w:rsidRPr="00A6293E" w:rsidRDefault="00D85371" w:rsidP="00D85371">
      <w:pPr>
        <w:pStyle w:val="Brdtextmedindrag"/>
      </w:pPr>
      <w:r w:rsidRPr="00A6293E">
        <w:t>Vid medgivandet får myndigheten besluta de nya eller ändrade villkoren som behövs på grund av överlåtelsen.</w:t>
      </w:r>
    </w:p>
    <w:p w14:paraId="7922D709" w14:textId="77777777" w:rsidR="00D85371" w:rsidRPr="00A6293E" w:rsidRDefault="00D85371" w:rsidP="00D85371">
      <w:pPr>
        <w:pStyle w:val="Brdtextmedindrag"/>
      </w:pPr>
    </w:p>
    <w:p w14:paraId="48A06842" w14:textId="77777777" w:rsidR="00D85371" w:rsidRPr="00A6293E" w:rsidRDefault="00D85371" w:rsidP="00D85371">
      <w:pPr>
        <w:pStyle w:val="Brdtextmedindrag"/>
        <w:ind w:firstLine="0"/>
      </w:pPr>
      <w:r w:rsidRPr="00A6293E">
        <w:rPr>
          <w:b/>
        </w:rPr>
        <w:t>9 §</w:t>
      </w:r>
      <w:r w:rsidRPr="00A6293E">
        <w:t>    En överlåtelse i strid med 8</w:t>
      </w:r>
      <w:r>
        <w:t> </w:t>
      </w:r>
      <w:r w:rsidRPr="00A6293E">
        <w:t>§ är utan verkan.</w:t>
      </w:r>
    </w:p>
    <w:p w14:paraId="4CCC8CB5" w14:textId="77777777" w:rsidR="00D85371" w:rsidRPr="00A6293E" w:rsidRDefault="00D85371" w:rsidP="00D85371">
      <w:pPr>
        <w:pStyle w:val="Brdtextmedindrag"/>
      </w:pPr>
      <w:r w:rsidRPr="00A6293E">
        <w:t>Kravet på medgivande i 8</w:t>
      </w:r>
      <w:r>
        <w:t> </w:t>
      </w:r>
      <w:r w:rsidRPr="00A6293E">
        <w:t>§ gäller inte när ett nummer ur en nationell nummerplan, på slutanvändarens begäran, överlämnas till en annan till</w:t>
      </w:r>
      <w:r w:rsidRPr="00A6293E">
        <w:softHyphen/>
        <w:t>handahållare enligt 7</w:t>
      </w:r>
      <w:r>
        <w:t> </w:t>
      </w:r>
      <w:r w:rsidRPr="00A6293E">
        <w:t>kap.</w:t>
      </w:r>
      <w:r>
        <w:t> </w:t>
      </w:r>
      <w:r w:rsidRPr="00A6293E">
        <w:t>18</w:t>
      </w:r>
      <w:r>
        <w:t> </w:t>
      </w:r>
      <w:r w:rsidRPr="00A6293E">
        <w:t>§.</w:t>
      </w:r>
    </w:p>
    <w:p w14:paraId="5E3EE8B3" w14:textId="77777777" w:rsidR="00D85371" w:rsidRPr="00A6293E" w:rsidRDefault="00D85371" w:rsidP="00D85371">
      <w:pPr>
        <w:pStyle w:val="Rubrik4utannumrering"/>
      </w:pPr>
      <w:r w:rsidRPr="00A6293E">
        <w:t>Handläggningstider</w:t>
      </w:r>
    </w:p>
    <w:p w14:paraId="2E71F8EA" w14:textId="77777777" w:rsidR="00D85371" w:rsidRPr="00A6293E" w:rsidRDefault="00D85371" w:rsidP="00D85371">
      <w:pPr>
        <w:pStyle w:val="Brdtext"/>
      </w:pPr>
      <w:r w:rsidRPr="00A6293E">
        <w:rPr>
          <w:b/>
        </w:rPr>
        <w:t>10 §</w:t>
      </w:r>
      <w:r w:rsidRPr="00A6293E">
        <w:t>    I ett ärende om tillstånd att använda nummer för elektronisk kom</w:t>
      </w:r>
      <w:r w:rsidRPr="00A6293E">
        <w:softHyphen/>
        <w:t xml:space="preserve">munikation ska beslut meddelas inom tre veckor från det att en fullständig ansökan kom in till myndigheten. </w:t>
      </w:r>
    </w:p>
    <w:p w14:paraId="6566F356" w14:textId="77777777" w:rsidR="00D85371" w:rsidRPr="00A6293E" w:rsidRDefault="00D85371" w:rsidP="00D85371">
      <w:pPr>
        <w:pStyle w:val="Brdtextmedindrag"/>
      </w:pPr>
      <w:r w:rsidRPr="00A6293E">
        <w:lastRenderedPageBreak/>
        <w:t>Vid ett förfarande med allmän inbjudan till ansökan får handläggnings</w:t>
      </w:r>
      <w:r w:rsidRPr="00A6293E">
        <w:softHyphen/>
        <w:t>tiden, om det är nödvändigt, förlängas med högst tre veckor.</w:t>
      </w:r>
    </w:p>
    <w:p w14:paraId="39920B46" w14:textId="77777777" w:rsidR="00D85371" w:rsidRPr="00A6293E" w:rsidRDefault="00D85371" w:rsidP="00D85371">
      <w:pPr>
        <w:pStyle w:val="Rubrik4utannumrering"/>
      </w:pPr>
      <w:r w:rsidRPr="00A6293E">
        <w:t>Tillgång till nummer och tjänster</w:t>
      </w:r>
    </w:p>
    <w:p w14:paraId="32C75EE3" w14:textId="77777777" w:rsidR="00D85371" w:rsidRPr="00A6293E" w:rsidRDefault="00D85371" w:rsidP="00D85371">
      <w:pPr>
        <w:pStyle w:val="Brdtext"/>
      </w:pPr>
      <w:r w:rsidRPr="00A6293E">
        <w:rPr>
          <w:b/>
        </w:rPr>
        <w:t>11 §</w:t>
      </w:r>
      <w:r w:rsidRPr="00A6293E">
        <w:t>    Den som tillhandahåller ett allmänt elektroniskt kommunikations</w:t>
      </w:r>
      <w:r w:rsidRPr="00A6293E">
        <w:softHyphen/>
        <w:t>nät eller en allmänt tillgänglig nummerbaserad interpersonell kommunika</w:t>
      </w:r>
      <w:r w:rsidRPr="00A6293E">
        <w:softHyphen/>
        <w:t>tionstjänst ska se till att slutanvändare kan nå samtliga nummer som tillhandahålls inom Europeiska ekonomiska samarbetsområdet, om det är eko</w:t>
      </w:r>
      <w:r w:rsidRPr="00A6293E">
        <w:softHyphen/>
        <w:t>nomiskt genomförbart och den uppringda slutanvändaren inte av kom</w:t>
      </w:r>
      <w:r w:rsidRPr="00A6293E">
        <w:softHyphen/>
        <w:t>mersiella skäl har valt att begränsa tillgången för uppringande från vissa geografiska områden.</w:t>
      </w:r>
    </w:p>
    <w:p w14:paraId="258FF7DE" w14:textId="77777777" w:rsidR="00D85371" w:rsidRPr="00A6293E" w:rsidRDefault="00D85371" w:rsidP="00D85371">
      <w:pPr>
        <w:pStyle w:val="Brdtextmedindrag"/>
      </w:pPr>
      <w:r w:rsidRPr="00A6293E">
        <w:t>Regeringen eller den myndighet som regeringen bestämmer får meddela föreskrifter om på vilket sätt skyldigheten ska fullgöras och undantag från skyldigheten.</w:t>
      </w:r>
    </w:p>
    <w:p w14:paraId="1F24CB7A" w14:textId="77777777" w:rsidR="00D85371" w:rsidRPr="00A6293E" w:rsidRDefault="00D85371" w:rsidP="00D85371">
      <w:pPr>
        <w:pStyle w:val="Brdtextmedindrag"/>
      </w:pPr>
    </w:p>
    <w:p w14:paraId="619EDA44" w14:textId="77777777" w:rsidR="00D85371" w:rsidRPr="00A6293E" w:rsidRDefault="00D85371" w:rsidP="00D85371">
      <w:pPr>
        <w:pStyle w:val="Brdtext"/>
      </w:pPr>
      <w:r w:rsidRPr="00A6293E">
        <w:rPr>
          <w:b/>
        </w:rPr>
        <w:t>12 §</w:t>
      </w:r>
      <w:r w:rsidRPr="00A6293E">
        <w:t>    Konsumentombudsmannen får förplikta den som tillhandahåller ett allmänt elektroniskt kommunikationsnät eller en allmänt tillgänglig elektronisk kommunikationstjänst att hindra användares tillgång till ett nummer eller till en tjänst via ett nummer vars sifferstruktur saknar geo</w:t>
      </w:r>
      <w:r w:rsidRPr="00A6293E">
        <w:softHyphen/>
        <w:t>grafisk betydelse, om marknadsföringen av numret eller tjänsten är otill</w:t>
      </w:r>
      <w:r w:rsidRPr="00A6293E">
        <w:softHyphen/>
        <w:t>börlig eller om väsentlig information utelämnas vid marknads</w:t>
      </w:r>
      <w:r w:rsidRPr="00A6293E">
        <w:softHyphen/>
        <w:t>föringen.</w:t>
      </w:r>
    </w:p>
    <w:p w14:paraId="26283F77" w14:textId="77777777" w:rsidR="00D85371" w:rsidRPr="00A6293E" w:rsidRDefault="00D85371" w:rsidP="00D85371">
      <w:pPr>
        <w:pStyle w:val="Brdtextmedindrag"/>
      </w:pPr>
      <w:r w:rsidRPr="00A6293E">
        <w:t>Beslutet får förenas med skyldighet att hålla inne betalning avseende numret eller tjänsten tills ärendet har avgjorts slutligt. Om beslutet står fast ska innehållna medel snarast betalas tillbaka.</w:t>
      </w:r>
    </w:p>
    <w:p w14:paraId="71178D1F" w14:textId="77777777" w:rsidR="00D85371" w:rsidRPr="00A6293E" w:rsidRDefault="00D85371" w:rsidP="00D85371">
      <w:pPr>
        <w:pStyle w:val="Brdtextmedindrag"/>
      </w:pPr>
      <w:r w:rsidRPr="00A6293E">
        <w:t>Beslut får inte meddelas utan att den som har vidtagit marknads</w:t>
      </w:r>
      <w:r w:rsidRPr="00A6293E">
        <w:softHyphen/>
        <w:t>förings</w:t>
      </w:r>
      <w:r w:rsidRPr="00A6293E">
        <w:softHyphen/>
        <w:t>åtgärden har fått tillfälle att yttra sig. I brådskande fall får dock beslut omedelbart meddelas att gälla till dess något annat bestäms.</w:t>
      </w:r>
    </w:p>
    <w:p w14:paraId="2F8DD6BF" w14:textId="77777777" w:rsidR="00D85371" w:rsidRPr="00A6293E" w:rsidRDefault="00D85371" w:rsidP="00D85371">
      <w:pPr>
        <w:pStyle w:val="Rubrik3utannumrering"/>
      </w:pPr>
      <w:r w:rsidRPr="00A6293E">
        <w:t>5</w:t>
      </w:r>
      <w:r>
        <w:t> </w:t>
      </w:r>
      <w:r w:rsidRPr="00A6293E">
        <w:t>kap. Samtrafik och andra former av tillträde</w:t>
      </w:r>
    </w:p>
    <w:p w14:paraId="6F743A38" w14:textId="77777777" w:rsidR="00D85371" w:rsidRPr="00A6293E" w:rsidRDefault="00D85371" w:rsidP="00D85371">
      <w:pPr>
        <w:pStyle w:val="Rubrik4utannumrering"/>
        <w:spacing w:before="0"/>
      </w:pPr>
      <w:r w:rsidRPr="00A6293E">
        <w:t xml:space="preserve">Samtrafik </w:t>
      </w:r>
    </w:p>
    <w:p w14:paraId="58EA7891" w14:textId="77777777" w:rsidR="00D85371" w:rsidRPr="00A6293E" w:rsidRDefault="00D85371" w:rsidP="00D85371">
      <w:pPr>
        <w:pStyle w:val="Rubrik5utannumrering"/>
        <w:spacing w:before="0"/>
      </w:pPr>
      <w:bookmarkStart w:id="2291" w:name="_Hlk13828800"/>
      <w:r w:rsidRPr="00A6293E">
        <w:t>Skyldighet att förhandla om samtrafik</w:t>
      </w:r>
      <w:bookmarkEnd w:id="2291"/>
    </w:p>
    <w:p w14:paraId="36204731" w14:textId="77777777" w:rsidR="00D85371" w:rsidRPr="00A6293E" w:rsidRDefault="00D85371" w:rsidP="00D85371">
      <w:pPr>
        <w:pStyle w:val="Brdtext"/>
      </w:pPr>
      <w:r w:rsidRPr="00A6293E">
        <w:rPr>
          <w:b/>
        </w:rPr>
        <w:t>1 §   </w:t>
      </w:r>
      <w:r w:rsidRPr="00A6293E">
        <w:t>En operatör av ett allmänt elektroniskt kommunikationsnät är skyldig att förhandla om samtrafik med den som tillhandahåller eller avser att till</w:t>
      </w:r>
      <w:r w:rsidRPr="00A6293E">
        <w:softHyphen/>
        <w:t xml:space="preserve">handahålla allmänt tillgängliga elektroniska kommunikationstjänster.  </w:t>
      </w:r>
    </w:p>
    <w:p w14:paraId="0F57E797" w14:textId="77777777" w:rsidR="00D85371" w:rsidRPr="00A6293E" w:rsidRDefault="00D85371" w:rsidP="00D85371">
      <w:pPr>
        <w:pStyle w:val="Rubrik5utannumrering"/>
      </w:pPr>
      <w:r w:rsidRPr="00A6293E">
        <w:t>Tystnadsplikt och sekretess</w:t>
      </w:r>
    </w:p>
    <w:p w14:paraId="3A5C3597" w14:textId="77777777" w:rsidR="00D85371" w:rsidRPr="00A6293E" w:rsidRDefault="00D85371" w:rsidP="00D85371">
      <w:pPr>
        <w:pStyle w:val="Brdtext"/>
      </w:pPr>
      <w:r w:rsidRPr="00A6293E">
        <w:rPr>
          <w:b/>
        </w:rPr>
        <w:t>2 §</w:t>
      </w:r>
      <w:r w:rsidRPr="00A6293E">
        <w:t>   Den som i samband med förhandling som avses i 1</w:t>
      </w:r>
      <w:r>
        <w:t> </w:t>
      </w:r>
      <w:r w:rsidRPr="00A6293E">
        <w:t>§ får del av upp</w:t>
      </w:r>
      <w:r w:rsidRPr="00A6293E">
        <w:softHyphen/>
      </w:r>
      <w:r w:rsidRPr="00A6293E">
        <w:rPr>
          <w:spacing w:val="-2"/>
        </w:rPr>
        <w:t>gifter om ett annat företags affärs- och driftförhållanden får inte obehö</w:t>
      </w:r>
      <w:r w:rsidRPr="00A6293E">
        <w:rPr>
          <w:spacing w:val="-2"/>
        </w:rPr>
        <w:softHyphen/>
        <w:t>ri</w:t>
      </w:r>
      <w:r w:rsidRPr="00A6293E">
        <w:rPr>
          <w:spacing w:val="-2"/>
        </w:rPr>
        <w:softHyphen/>
        <w:t>gen</w:t>
      </w:r>
      <w:r w:rsidRPr="00A6293E">
        <w:t xml:space="preserve"> föra vidare eller utnyttja det han eller hon har fått del av eller tillgång till. I det allmännas verksamhet tillämpas offentlighets- och sekretesslagen (2009:400).</w:t>
      </w:r>
    </w:p>
    <w:p w14:paraId="7E80C25C" w14:textId="77777777" w:rsidR="00D85371" w:rsidRPr="00A6293E" w:rsidRDefault="00D85371" w:rsidP="00D85371">
      <w:pPr>
        <w:keepNext/>
        <w:tabs>
          <w:tab w:val="left" w:pos="907"/>
        </w:tabs>
        <w:spacing w:before="240" w:after="80" w:line="210" w:lineRule="exact"/>
        <w:rPr>
          <w:rFonts w:ascii="Times New Roman" w:eastAsiaTheme="minorHAnsi" w:hAnsi="Times New Roman" w:cstheme="minorBidi"/>
          <w:i/>
          <w:sz w:val="20"/>
          <w:szCs w:val="22"/>
        </w:rPr>
      </w:pPr>
      <w:bookmarkStart w:id="2292" w:name="_Hlk13829018"/>
      <w:r w:rsidRPr="00A6293E">
        <w:rPr>
          <w:rFonts w:ascii="Times New Roman" w:eastAsiaTheme="minorHAnsi" w:hAnsi="Times New Roman" w:cstheme="minorBidi"/>
          <w:i/>
          <w:sz w:val="20"/>
          <w:szCs w:val="22"/>
        </w:rPr>
        <w:t>Skyldighet om samtrafik och interoperabilitet</w:t>
      </w:r>
      <w:bookmarkEnd w:id="2292"/>
    </w:p>
    <w:p w14:paraId="2CAD41D4" w14:textId="77777777" w:rsidR="00D85371" w:rsidRPr="00A6293E" w:rsidRDefault="00D85371" w:rsidP="00D85371">
      <w:pPr>
        <w:pStyle w:val="Brdtext"/>
      </w:pPr>
      <w:r w:rsidRPr="00A6293E">
        <w:rPr>
          <w:b/>
        </w:rPr>
        <w:t>3 §   </w:t>
      </w:r>
      <w:r w:rsidRPr="00A6293E">
        <w:t xml:space="preserve">Den som kontrollerar tillträde till slutanvändare </w:t>
      </w:r>
      <w:bookmarkStart w:id="2293" w:name="_Hlk8114240"/>
      <w:r w:rsidRPr="00A6293E">
        <w:t xml:space="preserve">och som omfattas av anmälningsplikt enligt denna lag </w:t>
      </w:r>
      <w:bookmarkEnd w:id="2293"/>
      <w:r w:rsidRPr="00A6293E">
        <w:t xml:space="preserve">får förpliktas att mot marknadsmässig </w:t>
      </w:r>
      <w:r w:rsidRPr="00A6293E">
        <w:rPr>
          <w:spacing w:val="-2"/>
        </w:rPr>
        <w:t>ersättning bedriva samtrafik eller vidta annan åtgärd som krävs för att säker</w:t>
      </w:r>
      <w:r w:rsidRPr="00A6293E">
        <w:rPr>
          <w:spacing w:val="-2"/>
        </w:rPr>
        <w:softHyphen/>
      </w:r>
      <w:r w:rsidRPr="00A6293E">
        <w:t xml:space="preserve">ställa att slutanvändare kan nå varandra. </w:t>
      </w:r>
    </w:p>
    <w:p w14:paraId="0DC325FB" w14:textId="77777777" w:rsidR="00D85371" w:rsidRPr="00A6293E" w:rsidRDefault="00D85371" w:rsidP="00D85371">
      <w:pPr>
        <w:pStyle w:val="Brdtextmedindrag"/>
      </w:pPr>
      <w:r w:rsidRPr="00A6293E">
        <w:rPr>
          <w:spacing w:val="-2"/>
        </w:rPr>
        <w:lastRenderedPageBreak/>
        <w:t>En sådan förpliktelse får även avse skyldighet att göra tjänster kompa</w:t>
      </w:r>
      <w:r w:rsidRPr="00A6293E">
        <w:rPr>
          <w:spacing w:val="-2"/>
        </w:rPr>
        <w:softHyphen/>
        <w:t>ti</w:t>
      </w:r>
      <w:r w:rsidRPr="00A6293E">
        <w:rPr>
          <w:spacing w:val="-2"/>
        </w:rPr>
        <w:softHyphen/>
        <w:t>bla</w:t>
      </w:r>
      <w:r w:rsidRPr="00A6293E">
        <w:t xml:space="preserve"> med andra operatörers tjänster. </w:t>
      </w:r>
    </w:p>
    <w:p w14:paraId="1294B7FF" w14:textId="77777777" w:rsidR="00D85371" w:rsidRPr="00A6293E" w:rsidRDefault="00D85371" w:rsidP="00D85371">
      <w:pPr>
        <w:keepNext/>
        <w:tabs>
          <w:tab w:val="left" w:pos="907"/>
        </w:tabs>
        <w:spacing w:before="240" w:after="80" w:line="210" w:lineRule="exact"/>
        <w:rPr>
          <w:rFonts w:ascii="Times New Roman" w:eastAsiaTheme="minorHAnsi" w:hAnsi="Times New Roman" w:cstheme="minorBidi"/>
          <w:i/>
          <w:sz w:val="20"/>
          <w:szCs w:val="22"/>
        </w:rPr>
      </w:pPr>
      <w:r w:rsidRPr="00A6293E">
        <w:rPr>
          <w:rFonts w:ascii="Times New Roman" w:eastAsiaTheme="minorHAnsi" w:hAnsi="Times New Roman" w:cstheme="minorBidi"/>
          <w:i/>
          <w:sz w:val="20"/>
          <w:szCs w:val="22"/>
        </w:rPr>
        <w:t>Skyldighet om interoperabilitet för nummeroberoende tjänster</w:t>
      </w:r>
    </w:p>
    <w:p w14:paraId="6E6372BF" w14:textId="77777777" w:rsidR="00D85371" w:rsidRPr="00A6293E" w:rsidRDefault="00D85371" w:rsidP="00D85371">
      <w:pPr>
        <w:pStyle w:val="Brdtext"/>
      </w:pPr>
      <w:r w:rsidRPr="00A6293E">
        <w:rPr>
          <w:b/>
        </w:rPr>
        <w:t>4 §   </w:t>
      </w:r>
      <w:r w:rsidRPr="00A6293E">
        <w:t>Den som tillhandahåller en nummeroberoende interpersonell kom</w:t>
      </w:r>
      <w:r w:rsidRPr="00A6293E">
        <w:softHyphen/>
        <w:t>mu</w:t>
      </w:r>
      <w:r w:rsidRPr="00A6293E">
        <w:softHyphen/>
        <w:t>ni</w:t>
      </w:r>
      <w:r w:rsidRPr="00A6293E">
        <w:softHyphen/>
        <w:t>kationstjänst med betydande täckningsgrad och antal användare får förpliktas att göra sin tjänst kompatibel med andra tjänster för att säker</w:t>
      </w:r>
      <w:r w:rsidRPr="00A6293E">
        <w:softHyphen/>
        <w:t>ställa att slutanvändarna kan nå varandra. Förpliktelsen får förenas med skyldighet att tillämpa särskilda standarder och att offentliggöra informa</w:t>
      </w:r>
      <w:r w:rsidRPr="00A6293E">
        <w:softHyphen/>
        <w:t>tion samt med villkor om att informationen får användas av andra.</w:t>
      </w:r>
    </w:p>
    <w:p w14:paraId="783603AB" w14:textId="77777777" w:rsidR="00D85371" w:rsidRPr="00A6293E" w:rsidRDefault="00D85371" w:rsidP="00D85371">
      <w:pPr>
        <w:pStyle w:val="Brdtextmedindrag"/>
      </w:pPr>
      <w:r w:rsidRPr="00A6293E">
        <w:t>En skyldighet enligt första stycket får endast åläggas om Europeiska kommissionen enligt artikel 61.2 andra stycket i Europaparlamentets och rådets direktiv (EU) 2018/1972 av den 11 december 2018 om inrättande av en europeisk kodex för elektronisk kommunikation har antagit genom</w:t>
      </w:r>
      <w:r w:rsidRPr="00A6293E">
        <w:softHyphen/>
      </w:r>
      <w:r w:rsidRPr="00A6293E">
        <w:rPr>
          <w:spacing w:val="-4"/>
        </w:rPr>
        <w:t>förandebestämmelser som närmare beskriver de skyldigheter som får åläggas.</w:t>
      </w:r>
    </w:p>
    <w:p w14:paraId="4B37A1BE" w14:textId="77777777" w:rsidR="00D85371" w:rsidRPr="00A6293E" w:rsidRDefault="00D85371" w:rsidP="00D85371">
      <w:pPr>
        <w:pStyle w:val="Rubrik4utannumrering"/>
      </w:pPr>
      <w:r w:rsidRPr="00A6293E">
        <w:t xml:space="preserve">Fastställande och analys av marknader och betydande inflytande </w:t>
      </w:r>
    </w:p>
    <w:p w14:paraId="3044E225" w14:textId="77777777" w:rsidR="00D85371" w:rsidRPr="00A6293E" w:rsidRDefault="00D85371" w:rsidP="00D85371">
      <w:pPr>
        <w:keepNext/>
        <w:tabs>
          <w:tab w:val="left" w:pos="907"/>
        </w:tabs>
        <w:spacing w:after="80" w:line="210" w:lineRule="exact"/>
        <w:rPr>
          <w:rFonts w:ascii="Times New Roman" w:eastAsiaTheme="minorHAnsi" w:hAnsi="Times New Roman" w:cstheme="minorBidi"/>
          <w:i/>
          <w:sz w:val="20"/>
          <w:szCs w:val="22"/>
        </w:rPr>
      </w:pPr>
      <w:r w:rsidRPr="00A6293E">
        <w:rPr>
          <w:rFonts w:ascii="Times New Roman" w:eastAsiaTheme="minorHAnsi" w:hAnsi="Times New Roman" w:cstheme="minorBidi"/>
          <w:i/>
          <w:sz w:val="20"/>
          <w:szCs w:val="22"/>
        </w:rPr>
        <w:t>Fastställande av marknader</w:t>
      </w:r>
    </w:p>
    <w:p w14:paraId="5DA48366" w14:textId="77777777" w:rsidR="00D85371" w:rsidRPr="00A6293E" w:rsidRDefault="00D85371" w:rsidP="00D85371">
      <w:pPr>
        <w:pStyle w:val="Brdtext"/>
      </w:pPr>
      <w:r w:rsidRPr="00A6293E">
        <w:rPr>
          <w:b/>
        </w:rPr>
        <w:t>5 §    </w:t>
      </w:r>
      <w:r w:rsidRPr="00A6293E">
        <w:t>Den myndighet som regeringen bestämmer ska fortlöpande fastställa vilka produkt- och tjänstemarknader som har sådana särdrag att det kan vara motiverat att införa särskilda skyldigheter enligt denna lag. I samband med detta ska marknadernas geografiska omfattning definieras. Vid fast</w:t>
      </w:r>
      <w:r w:rsidRPr="00A6293E">
        <w:softHyphen/>
        <w:t xml:space="preserve">ställandet ska hänsyn tas till graden av infrastrukturkonkurrens inom </w:t>
      </w:r>
      <w:r w:rsidRPr="00A6293E">
        <w:rPr>
          <w:spacing w:val="-2"/>
        </w:rPr>
        <w:t>olika områden. Även geografiska kartläggningar av räckvidden för elektro</w:t>
      </w:r>
      <w:r w:rsidRPr="00A6293E">
        <w:rPr>
          <w:spacing w:val="-2"/>
        </w:rPr>
        <w:softHyphen/>
      </w:r>
      <w:r w:rsidRPr="00A6293E">
        <w:t xml:space="preserve">niska kommunikationsnät som kan erbjuda bredband ska beaktas.  </w:t>
      </w:r>
    </w:p>
    <w:p w14:paraId="0B51D7B8" w14:textId="77777777" w:rsidR="00D85371" w:rsidRPr="00A6293E" w:rsidRDefault="00D85371" w:rsidP="00D85371">
      <w:pPr>
        <w:pStyle w:val="Brdtextmedindrag"/>
      </w:pPr>
      <w:r w:rsidRPr="00A6293E">
        <w:t xml:space="preserve">Vid fastställandet enligt första stycket ska följande särskilt beaktas: </w:t>
      </w:r>
    </w:p>
    <w:p w14:paraId="5DCD6464" w14:textId="77777777" w:rsidR="00D85371" w:rsidRPr="00A6293E" w:rsidRDefault="00D85371" w:rsidP="00D85371">
      <w:pPr>
        <w:pStyle w:val="Brdtextmedindrag"/>
      </w:pPr>
      <w:r w:rsidRPr="00A6293E">
        <w:t xml:space="preserve">1. Europeiska kommissionens rekommendation om relevanta produkt- och tjänstemarknader, </w:t>
      </w:r>
    </w:p>
    <w:p w14:paraId="2B913329" w14:textId="77777777" w:rsidR="00D85371" w:rsidRPr="00A6293E" w:rsidRDefault="00D85371" w:rsidP="00D85371">
      <w:pPr>
        <w:pStyle w:val="Brdtextmedindrag"/>
      </w:pPr>
      <w:r w:rsidRPr="00A6293E">
        <w:t>2. kom</w:t>
      </w:r>
      <w:r w:rsidRPr="00A6293E">
        <w:softHyphen/>
        <w:t>mission</w:t>
      </w:r>
      <w:r w:rsidRPr="00A6293E">
        <w:softHyphen/>
        <w:t>ens riktlinjer för marknadsanalys och bedömning av ett företags be</w:t>
      </w:r>
      <w:r w:rsidRPr="00A6293E">
        <w:softHyphen/>
        <w:t xml:space="preserve">tydande inflytande på marknaden, och </w:t>
      </w:r>
    </w:p>
    <w:p w14:paraId="7C6475C5" w14:textId="77777777" w:rsidR="00D85371" w:rsidRPr="00A6293E" w:rsidRDefault="00D85371" w:rsidP="00D85371">
      <w:pPr>
        <w:pStyle w:val="Brdtextmedindrag"/>
      </w:pPr>
      <w:r w:rsidRPr="00A6293E">
        <w:t>3. </w:t>
      </w:r>
      <w:r w:rsidRPr="00A6293E">
        <w:rPr>
          <w:spacing w:val="-2"/>
        </w:rPr>
        <w:t>i förekommande fall, Berecs riktlinjer om gemensamma tillväga</w:t>
      </w:r>
      <w:r w:rsidRPr="00A6293E">
        <w:rPr>
          <w:spacing w:val="-2"/>
        </w:rPr>
        <w:softHyphen/>
        <w:t>gångs</w:t>
      </w:r>
      <w:r w:rsidRPr="00A6293E">
        <w:rPr>
          <w:spacing w:val="-2"/>
        </w:rPr>
        <w:softHyphen/>
      </w:r>
      <w:r w:rsidRPr="00A6293E">
        <w:rPr>
          <w:spacing w:val="-2"/>
        </w:rPr>
        <w:softHyphen/>
      </w:r>
      <w:r w:rsidRPr="00A6293E">
        <w:t>sätt beträffande hur den gräns</w:t>
      </w:r>
      <w:r w:rsidRPr="00A6293E">
        <w:softHyphen/>
        <w:t xml:space="preserve">överskridande efterfrågan kan mötas. </w:t>
      </w:r>
    </w:p>
    <w:p w14:paraId="35070A84" w14:textId="77777777" w:rsidR="00D85371" w:rsidRPr="00A6293E" w:rsidRDefault="00D85371" w:rsidP="00D85371">
      <w:pPr>
        <w:pStyle w:val="Rubrik5utannumrering"/>
      </w:pPr>
      <w:r w:rsidRPr="00A6293E">
        <w:t>Marknadsanalys</w:t>
      </w:r>
    </w:p>
    <w:p w14:paraId="6A2B3ED8" w14:textId="77777777" w:rsidR="00D85371" w:rsidRPr="00A6293E" w:rsidRDefault="00D85371" w:rsidP="00D85371">
      <w:pPr>
        <w:pStyle w:val="Brdtext"/>
      </w:pPr>
      <w:r w:rsidRPr="00A6293E">
        <w:rPr>
          <w:b/>
        </w:rPr>
        <w:t>6 §</w:t>
      </w:r>
      <w:r w:rsidRPr="00A6293E">
        <w:t>   Den myndighet som regeringen bestämmer ska fortlöpande analysera de marknader som har fastställts enligt 5</w:t>
      </w:r>
      <w:r>
        <w:t> </w:t>
      </w:r>
      <w:r w:rsidRPr="00A6293E">
        <w:t xml:space="preserve">§ och bedöma om det är motiverat </w:t>
      </w:r>
      <w:r w:rsidRPr="00A6293E">
        <w:rPr>
          <w:spacing w:val="-2"/>
        </w:rPr>
        <w:t>att införa särskilda skyldigheter enligt denna lag. I analysen ska Europeiska</w:t>
      </w:r>
      <w:r w:rsidRPr="00A6293E">
        <w:t xml:space="preserve"> </w:t>
      </w:r>
      <w:r w:rsidRPr="00A6293E">
        <w:rPr>
          <w:spacing w:val="-2"/>
        </w:rPr>
        <w:t>kom</w:t>
      </w:r>
      <w:r w:rsidRPr="00A6293E">
        <w:rPr>
          <w:spacing w:val="-2"/>
        </w:rPr>
        <w:softHyphen/>
        <w:t>missionens riktlinjer för marknadsanalys och bedömning av ett före</w:t>
      </w:r>
      <w:r w:rsidRPr="00A6293E">
        <w:rPr>
          <w:spacing w:val="-2"/>
        </w:rPr>
        <w:softHyphen/>
        <w:t>tags</w:t>
      </w:r>
      <w:r w:rsidRPr="00A6293E">
        <w:t xml:space="preserve"> </w:t>
      </w:r>
      <w:r w:rsidRPr="00A6293E">
        <w:rPr>
          <w:spacing w:val="-2"/>
        </w:rPr>
        <w:t>betydande inflytande på marknaden beaktas. Bedömningen ska sär</w:t>
      </w:r>
      <w:r w:rsidRPr="00A6293E">
        <w:rPr>
          <w:spacing w:val="-2"/>
        </w:rPr>
        <w:softHyphen/>
        <w:t>skilt inne</w:t>
      </w:r>
      <w:r w:rsidRPr="00A6293E">
        <w:rPr>
          <w:spacing w:val="-2"/>
        </w:rPr>
        <w:softHyphen/>
      </w:r>
      <w:r w:rsidRPr="00A6293E">
        <w:t xml:space="preserve">fatta en analys av om </w:t>
      </w:r>
    </w:p>
    <w:p w14:paraId="1816DCF5" w14:textId="77777777" w:rsidR="00D85371" w:rsidRPr="00A6293E" w:rsidRDefault="00D85371" w:rsidP="00D85371">
      <w:pPr>
        <w:pStyle w:val="Brdtextmedindrag"/>
      </w:pPr>
      <w:r w:rsidRPr="00A6293E">
        <w:t xml:space="preserve">1. det finns stora och bestående hinder för marknadsinträde, </w:t>
      </w:r>
    </w:p>
    <w:p w14:paraId="4027597A" w14:textId="77777777" w:rsidR="00D85371" w:rsidRPr="00A6293E" w:rsidRDefault="00D85371" w:rsidP="00D85371">
      <w:pPr>
        <w:pStyle w:val="Brdtextmedindrag"/>
      </w:pPr>
      <w:r w:rsidRPr="00A6293E">
        <w:t>2. marknadsstrukturen är sådan att den inte utvecklas mot effektiv kon</w:t>
      </w:r>
      <w:r w:rsidRPr="00A6293E">
        <w:softHyphen/>
        <w:t xml:space="preserve">kurrens, och </w:t>
      </w:r>
    </w:p>
    <w:p w14:paraId="40A0792F" w14:textId="77777777" w:rsidR="00D85371" w:rsidRPr="00A6293E" w:rsidRDefault="00D85371" w:rsidP="00D85371">
      <w:pPr>
        <w:pStyle w:val="Brdtextmedindrag"/>
        <w:rPr>
          <w:spacing w:val="-2"/>
        </w:rPr>
      </w:pPr>
      <w:r w:rsidRPr="00A6293E">
        <w:t>3. </w:t>
      </w:r>
      <w:r w:rsidRPr="00A6293E">
        <w:rPr>
          <w:spacing w:val="-2"/>
        </w:rPr>
        <w:t>den allmänna konkurrensrätten inte kan åtgärda marknads</w:t>
      </w:r>
      <w:r w:rsidRPr="00A6293E">
        <w:rPr>
          <w:spacing w:val="-2"/>
        </w:rPr>
        <w:softHyphen/>
        <w:t>miss</w:t>
      </w:r>
      <w:r w:rsidRPr="00A6293E">
        <w:rPr>
          <w:spacing w:val="-2"/>
        </w:rPr>
        <w:softHyphen/>
        <w:t>lyckan</w:t>
      </w:r>
      <w:r w:rsidRPr="00A6293E">
        <w:rPr>
          <w:spacing w:val="-2"/>
        </w:rPr>
        <w:softHyphen/>
        <w:t>de</w:t>
      </w:r>
      <w:r w:rsidRPr="00A6293E">
        <w:rPr>
          <w:spacing w:val="-2"/>
        </w:rPr>
        <w:softHyphen/>
        <w:t xml:space="preserve">na.  </w:t>
      </w:r>
    </w:p>
    <w:p w14:paraId="6755CE13" w14:textId="77777777" w:rsidR="00D85371" w:rsidRPr="00A6293E" w:rsidRDefault="00D85371" w:rsidP="00D85371">
      <w:pPr>
        <w:keepNext/>
        <w:tabs>
          <w:tab w:val="left" w:pos="907"/>
        </w:tabs>
        <w:spacing w:before="240" w:after="80" w:line="210" w:lineRule="exact"/>
        <w:rPr>
          <w:rFonts w:ascii="Times New Roman" w:eastAsiaTheme="minorHAnsi" w:hAnsi="Times New Roman" w:cstheme="minorBidi"/>
          <w:i/>
          <w:sz w:val="20"/>
          <w:szCs w:val="22"/>
        </w:rPr>
      </w:pPr>
      <w:r w:rsidRPr="00A6293E">
        <w:rPr>
          <w:rFonts w:ascii="Times New Roman" w:eastAsiaTheme="minorHAnsi" w:hAnsi="Times New Roman" w:cstheme="minorBidi"/>
          <w:i/>
          <w:sz w:val="20"/>
          <w:szCs w:val="22"/>
        </w:rPr>
        <w:lastRenderedPageBreak/>
        <w:t>Identifierande av företag med betydande inflytande</w:t>
      </w:r>
    </w:p>
    <w:p w14:paraId="61CF8C1D" w14:textId="77777777" w:rsidR="00D85371" w:rsidRPr="00A6293E" w:rsidRDefault="00D85371" w:rsidP="00D85371">
      <w:pPr>
        <w:pStyle w:val="Brdtextmedindrag"/>
        <w:ind w:firstLine="0"/>
      </w:pPr>
      <w:r w:rsidRPr="00A6293E">
        <w:rPr>
          <w:b/>
        </w:rPr>
        <w:t>7 §    </w:t>
      </w:r>
      <w:r w:rsidRPr="00A6293E">
        <w:rPr>
          <w:spacing w:val="-2"/>
        </w:rPr>
        <w:t>Om det vid en bedömning enligt 6 § konstateras att införandet av sär</w:t>
      </w:r>
      <w:r w:rsidRPr="00A6293E">
        <w:rPr>
          <w:spacing w:val="-2"/>
        </w:rPr>
        <w:softHyphen/>
      </w:r>
      <w:r w:rsidRPr="00A6293E">
        <w:t xml:space="preserve">skilda skyldigheter är motiverat på en fastställd marknad, ska företag med betydande inflytande på den marknaden identifieras. </w:t>
      </w:r>
    </w:p>
    <w:p w14:paraId="723F0CDF" w14:textId="77777777" w:rsidR="00D85371" w:rsidRPr="00A6293E" w:rsidRDefault="00D85371" w:rsidP="00D85371">
      <w:pPr>
        <w:pStyle w:val="Brdtextmedindrag"/>
      </w:pPr>
      <w:r w:rsidRPr="00A6293E">
        <w:t>I syfte att skapa effektiv konkurrens för slutanvändarna ska också beslut om en eller flera särskilda skyldigheter enligt 13–21</w:t>
      </w:r>
      <w:r>
        <w:t> </w:t>
      </w:r>
      <w:r w:rsidRPr="00A6293E">
        <w:t>§§ eller om tillämp</w:t>
      </w:r>
      <w:r w:rsidRPr="00A6293E">
        <w:softHyphen/>
        <w:t>ning av 10 eller 22</w:t>
      </w:r>
      <w:r>
        <w:t> </w:t>
      </w:r>
      <w:r w:rsidRPr="00A6293E" w:rsidDel="00765BFB">
        <w:t>§</w:t>
      </w:r>
      <w:r w:rsidRPr="00A6293E">
        <w:t xml:space="preserve"> fattas. En operatör som avses i första stycket får även i andra fall än som anges i detta kapitel åläggas en skyldighet om till</w:t>
      </w:r>
      <w:r w:rsidRPr="00A6293E">
        <w:softHyphen/>
        <w:t>träde, om det finns synnerliga skäl för det och åtgärden godkänns av Europeiska kommissionen.</w:t>
      </w:r>
    </w:p>
    <w:p w14:paraId="77DDCD21" w14:textId="77777777" w:rsidR="00D85371" w:rsidRPr="00A6293E" w:rsidRDefault="00D85371" w:rsidP="00D85371">
      <w:pPr>
        <w:pStyle w:val="Brdtextmedindrag"/>
      </w:pPr>
      <w:r w:rsidRPr="00A6293E">
        <w:t>Om det vid en bedömning enligt 6</w:t>
      </w:r>
      <w:r>
        <w:t> </w:t>
      </w:r>
      <w:r w:rsidRPr="00A6293E">
        <w:t>§ konstateras att det på en fastställd marknad inte är motiverat att införa särskilda skyldigheter, ska beslutade skyldigheter upphävas. Tidpunkten för upphävande av en skyldighet ska bestämmas med hänsyn till berörda parters intressen. Särskilda villkor för övergångsperioden får då föreskrivas.</w:t>
      </w:r>
    </w:p>
    <w:p w14:paraId="13137097" w14:textId="77777777" w:rsidR="00D85371" w:rsidRPr="00A6293E" w:rsidRDefault="00D85371" w:rsidP="00D85371">
      <w:pPr>
        <w:pStyle w:val="Brdtext"/>
      </w:pPr>
    </w:p>
    <w:p w14:paraId="6BD2FF3C" w14:textId="77777777" w:rsidR="00D85371" w:rsidRPr="00A6293E" w:rsidRDefault="00D85371" w:rsidP="00D85371">
      <w:pPr>
        <w:pStyle w:val="Brdtext"/>
      </w:pPr>
      <w:r w:rsidRPr="00A6293E">
        <w:rPr>
          <w:b/>
        </w:rPr>
        <w:t>8 §   </w:t>
      </w:r>
      <w:r w:rsidRPr="00A6293E">
        <w:rPr>
          <w:spacing w:val="-4"/>
        </w:rPr>
        <w:t>Ett företag ska anses ha ett betydande inflytande på en fastställd mark</w:t>
      </w:r>
      <w:r w:rsidRPr="00A6293E">
        <w:rPr>
          <w:spacing w:val="-4"/>
        </w:rPr>
        <w:softHyphen/>
        <w:t>nad</w:t>
      </w:r>
      <w:r w:rsidRPr="00A6293E">
        <w:t xml:space="preserve"> </w:t>
      </w:r>
      <w:r w:rsidRPr="00A6293E">
        <w:rPr>
          <w:spacing w:val="-4"/>
        </w:rPr>
        <w:t>om det, antingen enskilt eller tillsammans med andra, har en ställ</w:t>
      </w:r>
      <w:r w:rsidRPr="00A6293E">
        <w:rPr>
          <w:spacing w:val="-4"/>
        </w:rPr>
        <w:softHyphen/>
        <w:t>ning av sådan</w:t>
      </w:r>
      <w:r w:rsidRPr="00A6293E">
        <w:t xml:space="preserve"> ekonomisk styrka att det i betydande omfattning kan upp</w:t>
      </w:r>
      <w:r w:rsidRPr="00A6293E">
        <w:softHyphen/>
        <w:t>träda oberoende av sina konkurrenter, sina kunder och i sista hand av kon</w:t>
      </w:r>
      <w:r w:rsidRPr="00A6293E">
        <w:softHyphen/>
        <w:t>su</w:t>
      </w:r>
      <w:r w:rsidRPr="00A6293E">
        <w:softHyphen/>
        <w:t xml:space="preserve">menterna. </w:t>
      </w:r>
    </w:p>
    <w:p w14:paraId="18968B59" w14:textId="77777777" w:rsidR="00D85371" w:rsidRPr="00A6293E" w:rsidRDefault="00D85371" w:rsidP="00D85371">
      <w:pPr>
        <w:pStyle w:val="Brdtextmedindrag"/>
      </w:pPr>
      <w:r w:rsidRPr="00A6293E">
        <w:rPr>
          <w:spacing w:val="-2"/>
        </w:rPr>
        <w:t>Regeringen eller den myndighet regeringen bestämmer får meddela före</w:t>
      </w:r>
      <w:r w:rsidRPr="00A6293E">
        <w:rPr>
          <w:spacing w:val="-2"/>
        </w:rPr>
        <w:softHyphen/>
      </w:r>
      <w:r w:rsidRPr="00A6293E">
        <w:t xml:space="preserve">skrifter om riktlinjer och underlag för bedömningen enligt första stycket. </w:t>
      </w:r>
    </w:p>
    <w:p w14:paraId="626C9432" w14:textId="77777777" w:rsidR="00D85371" w:rsidRPr="00A6293E" w:rsidRDefault="00D85371" w:rsidP="00D85371">
      <w:pPr>
        <w:keepNext/>
        <w:tabs>
          <w:tab w:val="left" w:pos="907"/>
        </w:tabs>
        <w:spacing w:before="240" w:after="80" w:line="210" w:lineRule="exact"/>
        <w:rPr>
          <w:rFonts w:ascii="Times New Roman" w:eastAsiaTheme="minorHAnsi" w:hAnsi="Times New Roman" w:cstheme="minorBidi"/>
          <w:i/>
          <w:sz w:val="20"/>
          <w:szCs w:val="22"/>
        </w:rPr>
      </w:pPr>
      <w:r w:rsidRPr="00A6293E">
        <w:rPr>
          <w:rFonts w:ascii="Times New Roman" w:eastAsiaTheme="minorHAnsi" w:hAnsi="Times New Roman" w:cstheme="minorBidi"/>
          <w:i/>
          <w:sz w:val="20"/>
          <w:szCs w:val="22"/>
        </w:rPr>
        <w:t>Gränsöverskridande marknader</w:t>
      </w:r>
    </w:p>
    <w:p w14:paraId="7A7E2B36" w14:textId="77777777" w:rsidR="00D85371" w:rsidRPr="00A6293E" w:rsidRDefault="00D85371" w:rsidP="00D85371">
      <w:pPr>
        <w:pStyle w:val="Brdtextmedindrag"/>
        <w:ind w:firstLine="0"/>
      </w:pPr>
      <w:r w:rsidRPr="00A6293E">
        <w:rPr>
          <w:b/>
        </w:rPr>
        <w:t>9 §    </w:t>
      </w:r>
      <w:r w:rsidRPr="00A6293E">
        <w:t>För gränsöverskridande marknader som fastställts enligt beslut av Euro</w:t>
      </w:r>
      <w:r w:rsidRPr="00A6293E">
        <w:softHyphen/>
      </w:r>
      <w:r w:rsidRPr="00A6293E">
        <w:softHyphen/>
        <w:t>peiska kommissionen ska åtgärder enligt 6 och 7</w:t>
      </w:r>
      <w:r>
        <w:t> </w:t>
      </w:r>
      <w:r w:rsidRPr="00A6293E">
        <w:t xml:space="preserve">§§ beslutas efter samråd med behöriga myndigheter i berörda länder. </w:t>
      </w:r>
    </w:p>
    <w:p w14:paraId="554CA9C8" w14:textId="77777777" w:rsidR="00D85371" w:rsidRPr="00A6293E" w:rsidRDefault="00D85371" w:rsidP="00D85371">
      <w:pPr>
        <w:pStyle w:val="Rubrik5utannumrering"/>
      </w:pPr>
      <w:r w:rsidRPr="00A6293E">
        <w:t>Företag som endast bedriver grossistverksamhet</w:t>
      </w:r>
    </w:p>
    <w:p w14:paraId="791A3E89" w14:textId="77777777" w:rsidR="00D85371" w:rsidRPr="00A6293E" w:rsidRDefault="00D85371" w:rsidP="00D85371">
      <w:pPr>
        <w:pStyle w:val="Brdtext"/>
      </w:pPr>
      <w:r w:rsidRPr="00A6293E">
        <w:rPr>
          <w:b/>
        </w:rPr>
        <w:t>10 §   </w:t>
      </w:r>
      <w:r w:rsidRPr="00A6293E">
        <w:t>En operatör som är ett sådant företag som avses i 7</w:t>
      </w:r>
      <w:r>
        <w:t> </w:t>
      </w:r>
      <w:r w:rsidRPr="00A6293E">
        <w:t>§ första stycket och som är ett företag som uteslutande är verksamt i grossistledet får åläggas andra skyldigheter än de som avses i 14 och 16</w:t>
      </w:r>
      <w:r>
        <w:t> </w:t>
      </w:r>
      <w:r w:rsidRPr="00A6293E">
        <w:t>§§ eller skyldighet om rättvis och rimlig prissättning endast om det finns särskilda skäl.</w:t>
      </w:r>
    </w:p>
    <w:p w14:paraId="7EDE08A6" w14:textId="77777777" w:rsidR="00D85371" w:rsidRPr="00A6293E" w:rsidRDefault="00D85371" w:rsidP="00D85371">
      <w:pPr>
        <w:pStyle w:val="Brdtextmedindrag"/>
      </w:pPr>
      <w:r w:rsidRPr="00A6293E">
        <w:t>Vid bedömningen av om det finns särskilda skäl ska det beaktas om det finns behov av ytterligare skyldigheter på grund av att villkor som opera</w:t>
      </w:r>
      <w:r w:rsidRPr="00A6293E">
        <w:softHyphen/>
        <w:t xml:space="preserve">tören erbjuder medför konkurrensproblem till skada för slutanvändarna. </w:t>
      </w:r>
    </w:p>
    <w:p w14:paraId="26FEC450" w14:textId="77777777" w:rsidR="00D85371" w:rsidRPr="00A6293E" w:rsidRDefault="00D85371" w:rsidP="00D85371">
      <w:pPr>
        <w:pStyle w:val="Brdtextmedindrag"/>
      </w:pPr>
      <w:r w:rsidRPr="00A6293E">
        <w:t>Operatören ska omgående anmäla ändrade omständigheter som påverkar bedömningen enligt första stycket till till</w:t>
      </w:r>
      <w:r w:rsidRPr="00A6293E">
        <w:softHyphen/>
        <w:t>syns</w:t>
      </w:r>
      <w:r w:rsidRPr="00A6293E">
        <w:softHyphen/>
      </w:r>
      <w:r w:rsidRPr="00A6293E">
        <w:softHyphen/>
        <w:t xml:space="preserve">myndigheten. </w:t>
      </w:r>
    </w:p>
    <w:p w14:paraId="16BDFC38" w14:textId="77777777" w:rsidR="00D85371" w:rsidRPr="00A6293E" w:rsidRDefault="00D85371" w:rsidP="00D85371">
      <w:pPr>
        <w:pStyle w:val="Rubrik5utannumrering"/>
      </w:pPr>
      <w:r w:rsidRPr="00A6293E">
        <w:t>Marknader för röstsamtalsterminering</w:t>
      </w:r>
    </w:p>
    <w:p w14:paraId="1181AAF1" w14:textId="77777777" w:rsidR="00D85371" w:rsidRPr="00A6293E" w:rsidRDefault="00D85371" w:rsidP="00D85371">
      <w:pPr>
        <w:pStyle w:val="Brdtext"/>
      </w:pPr>
      <w:r w:rsidRPr="00A6293E">
        <w:rPr>
          <w:b/>
        </w:rPr>
        <w:t>11 §    </w:t>
      </w:r>
      <w:r w:rsidRPr="00A6293E">
        <w:t>En marknadsanalys som gäller en marknad för röstsamtals</w:t>
      </w:r>
      <w:r w:rsidRPr="00A6293E">
        <w:softHyphen/>
        <w:t>ter</w:t>
      </w:r>
      <w:r w:rsidRPr="00A6293E">
        <w:softHyphen/>
        <w:t>mi</w:t>
      </w:r>
      <w:r w:rsidRPr="00A6293E">
        <w:softHyphen/>
        <w:t>ne</w:t>
      </w:r>
      <w:r w:rsidRPr="00A6293E">
        <w:softHyphen/>
      </w:r>
      <w:r w:rsidRPr="00A6293E">
        <w:rPr>
          <w:spacing w:val="-2"/>
        </w:rPr>
        <w:t>ring får genomföras endast under förutsättning att Europeiska kommission</w:t>
      </w:r>
      <w:r w:rsidRPr="00A6293E">
        <w:rPr>
          <w:spacing w:val="-2"/>
        </w:rPr>
        <w:softHyphen/>
      </w:r>
      <w:r w:rsidRPr="00A6293E">
        <w:t>en inte har fastställt någon unionsomfattande termineringstaxa för mark</w:t>
      </w:r>
      <w:r w:rsidRPr="00A6293E">
        <w:softHyphen/>
        <w:t xml:space="preserve">naden enligt artikel 75.1 i direktiv (EU) 2018/1972. </w:t>
      </w:r>
    </w:p>
    <w:p w14:paraId="368794AD" w14:textId="77777777" w:rsidR="00D85371" w:rsidRPr="00A6293E" w:rsidRDefault="00D85371" w:rsidP="00D85371">
      <w:pPr>
        <w:pStyle w:val="Brdtextmedindrag"/>
      </w:pPr>
      <w:r w:rsidRPr="00A6293E">
        <w:t>Om en marknadsanalys som avses i första stycket motiverar införande av kostnadsorienterade termineringstaxor ska kriterierna i bilaga 3 till direktiv (EU) 2018/1972, i den ursprungliga lydelsen, tillämpas vid fast</w:t>
      </w:r>
      <w:r w:rsidRPr="00A6293E">
        <w:softHyphen/>
        <w:t>ställandet.</w:t>
      </w:r>
    </w:p>
    <w:p w14:paraId="0A5F8260" w14:textId="77777777" w:rsidR="00D85371" w:rsidRPr="00A6293E" w:rsidRDefault="00D85371" w:rsidP="00D85371">
      <w:pPr>
        <w:pStyle w:val="Rubrik4utannumrering"/>
      </w:pPr>
      <w:r w:rsidRPr="00A6293E">
        <w:lastRenderedPageBreak/>
        <w:t>Upphävande och ändring av beslut utan föregående marknadsanalys</w:t>
      </w:r>
    </w:p>
    <w:p w14:paraId="0D1941F8" w14:textId="77777777" w:rsidR="00D85371" w:rsidRPr="00A6293E" w:rsidRDefault="00D85371" w:rsidP="00D85371">
      <w:pPr>
        <w:pStyle w:val="Brdtext"/>
      </w:pPr>
      <w:r w:rsidRPr="00A6293E">
        <w:rPr>
          <w:b/>
        </w:rPr>
        <w:t>12 §    </w:t>
      </w:r>
      <w:r w:rsidRPr="00A6293E">
        <w:t>Skyldigheter och villkor som har beslutats enligt detta kapitel eller enligt föreskrifter som har meddelats med stöd av kapitlet ska även i andra fall än som avses i 7</w:t>
      </w:r>
      <w:r>
        <w:t> </w:t>
      </w:r>
      <w:r w:rsidRPr="00A6293E">
        <w:t>§ upphävas eller ändras när det är motiverat med hän</w:t>
      </w:r>
      <w:r w:rsidRPr="00A6293E">
        <w:softHyphen/>
        <w:t xml:space="preserve">syn till syftet med beslutet. </w:t>
      </w:r>
    </w:p>
    <w:p w14:paraId="1D047733" w14:textId="77777777" w:rsidR="00D85371" w:rsidRPr="00A6293E" w:rsidRDefault="00D85371" w:rsidP="00D85371">
      <w:pPr>
        <w:pStyle w:val="Brdtextmedindrag"/>
      </w:pPr>
      <w:r w:rsidRPr="00A6293E">
        <w:rPr>
          <w:spacing w:val="-2"/>
        </w:rPr>
        <w:t>Om det är nödvändigt med hänsyn till förändringar i konkurrens</w:t>
      </w:r>
      <w:r w:rsidRPr="00A6293E">
        <w:rPr>
          <w:spacing w:val="-2"/>
        </w:rPr>
        <w:softHyphen/>
        <w:t>situa</w:t>
      </w:r>
      <w:r w:rsidRPr="00A6293E">
        <w:rPr>
          <w:spacing w:val="-2"/>
        </w:rPr>
        <w:softHyphen/>
        <w:t>tion</w:t>
      </w:r>
      <w:r w:rsidRPr="00A6293E">
        <w:rPr>
          <w:spacing w:val="-2"/>
        </w:rPr>
        <w:softHyphen/>
      </w:r>
      <w:r w:rsidRPr="00A6293E">
        <w:t xml:space="preserve">en får även nya särskilda skyldigheter införas. </w:t>
      </w:r>
    </w:p>
    <w:p w14:paraId="4F5DAA88" w14:textId="77777777" w:rsidR="00D85371" w:rsidRPr="00A6293E" w:rsidRDefault="00D85371" w:rsidP="00D85371">
      <w:pPr>
        <w:pStyle w:val="Brdtextmedindrag"/>
      </w:pPr>
      <w:r w:rsidRPr="00A6293E">
        <w:t xml:space="preserve">Tidpunkten för ett beslut enligt första eller andra stycket ska bestämmas med hänsyn till berörda parters intressen. </w:t>
      </w:r>
    </w:p>
    <w:p w14:paraId="5763F66D" w14:textId="77777777" w:rsidR="00D85371" w:rsidRPr="00A6293E" w:rsidRDefault="00D85371" w:rsidP="00D85371">
      <w:pPr>
        <w:pStyle w:val="Rubrik4utannumrering"/>
      </w:pPr>
      <w:r w:rsidRPr="00A6293E">
        <w:t>Särskilda skyldigheter för operatörer med betydande inflytande på en viss marknad</w:t>
      </w:r>
    </w:p>
    <w:p w14:paraId="30F19754" w14:textId="77777777" w:rsidR="00D85371" w:rsidRPr="00A6293E" w:rsidRDefault="00D85371" w:rsidP="00D85371">
      <w:pPr>
        <w:pStyle w:val="Rubrik5utannumrering"/>
        <w:spacing w:before="0"/>
      </w:pPr>
      <w:r w:rsidRPr="00A6293E">
        <w:t xml:space="preserve">Insyn </w:t>
      </w:r>
    </w:p>
    <w:p w14:paraId="3F47424A" w14:textId="77777777" w:rsidR="00D85371" w:rsidRPr="00A6293E" w:rsidRDefault="00D85371" w:rsidP="00D85371">
      <w:pPr>
        <w:pStyle w:val="Brdtext"/>
      </w:pPr>
      <w:r w:rsidRPr="00A6293E">
        <w:rPr>
          <w:b/>
        </w:rPr>
        <w:t>13 §    </w:t>
      </w:r>
      <w:bookmarkStart w:id="2294" w:name="_Hlk2879635"/>
      <w:r w:rsidRPr="00A6293E">
        <w:t>En operatör som är ett sådant företag som avses i 7 §</w:t>
      </w:r>
      <w:r>
        <w:t xml:space="preserve"> </w:t>
      </w:r>
      <w:r w:rsidRPr="00A6293E">
        <w:t>första stycket får förpliktas att i ett referenserbjudande eller på annat sätt offentliggöra specificerade uppgifter om</w:t>
      </w:r>
    </w:p>
    <w:p w14:paraId="2BC6E361" w14:textId="77777777" w:rsidR="00D85371" w:rsidRPr="00A6293E" w:rsidRDefault="00D85371" w:rsidP="00D85371">
      <w:pPr>
        <w:pStyle w:val="Brdtextmedindrag"/>
      </w:pPr>
      <w:r w:rsidRPr="00A6293E">
        <w:t>1. redovisning,</w:t>
      </w:r>
    </w:p>
    <w:p w14:paraId="080DD98E" w14:textId="77777777" w:rsidR="00D85371" w:rsidRPr="00A6293E" w:rsidRDefault="00D85371" w:rsidP="00D85371">
      <w:pPr>
        <w:pStyle w:val="Brdtextmedindrag"/>
      </w:pPr>
      <w:r w:rsidRPr="00A6293E">
        <w:t>2. tekniska specifikationer,</w:t>
      </w:r>
    </w:p>
    <w:p w14:paraId="165FE3D8" w14:textId="77777777" w:rsidR="00D85371" w:rsidRPr="00A6293E" w:rsidRDefault="00D85371" w:rsidP="00D85371">
      <w:pPr>
        <w:pStyle w:val="Brdtextmedindrag"/>
      </w:pPr>
      <w:r w:rsidRPr="00A6293E">
        <w:t>3. nätegenskaper,</w:t>
      </w:r>
    </w:p>
    <w:p w14:paraId="77B4A557" w14:textId="77777777" w:rsidR="00D85371" w:rsidRPr="00A6293E" w:rsidRDefault="00D85371" w:rsidP="00D85371">
      <w:pPr>
        <w:pStyle w:val="Brdtextmedindrag"/>
      </w:pPr>
      <w:r w:rsidRPr="00A6293E">
        <w:t>4. villkor för tillhandahållande och användning, inbegripet villkor som begränsar tillträde till eller användning av vissa tjänster,</w:t>
      </w:r>
    </w:p>
    <w:p w14:paraId="6837EC92" w14:textId="77777777" w:rsidR="00D85371" w:rsidRPr="00A6293E" w:rsidRDefault="00D85371" w:rsidP="00D85371">
      <w:pPr>
        <w:pStyle w:val="Brdtextmedindrag"/>
      </w:pPr>
      <w:r w:rsidRPr="00A6293E">
        <w:t>5. prissättning, eller</w:t>
      </w:r>
    </w:p>
    <w:p w14:paraId="447B8185" w14:textId="77777777" w:rsidR="00D85371" w:rsidRPr="00A6293E" w:rsidRDefault="00D85371" w:rsidP="00D85371">
      <w:pPr>
        <w:pStyle w:val="Brdtextmedindrag"/>
      </w:pPr>
      <w:r w:rsidRPr="00A6293E">
        <w:t>6. andra förhållanden som behövs för insyn i fråga om samtrafik och andra former av tillträde.</w:t>
      </w:r>
    </w:p>
    <w:p w14:paraId="5124950C" w14:textId="77777777" w:rsidR="00D85371" w:rsidRPr="00A6293E" w:rsidRDefault="00D85371" w:rsidP="00D85371">
      <w:pPr>
        <w:pStyle w:val="Brdtextmedindrag"/>
      </w:pPr>
      <w:bookmarkStart w:id="2295" w:name="_Hlk2879925"/>
      <w:bookmarkEnd w:id="2294"/>
      <w:r w:rsidRPr="00A6293E">
        <w:t xml:space="preserve">Ett beslut om förpliktelse enligt första stycket ska innehålla besked om vilka uppgifter som ska tillhandahållas, hur detaljerade uppgifterna ska vara samt på vilket sätt de ska offentliggöras. </w:t>
      </w:r>
      <w:bookmarkStart w:id="2296" w:name="_Hlk2880056"/>
      <w:bookmarkEnd w:id="2295"/>
      <w:r w:rsidRPr="00A6293E">
        <w:t>Operatören får förpliktas att ändra en upp</w:t>
      </w:r>
      <w:r w:rsidRPr="00A6293E">
        <w:softHyphen/>
        <w:t>gift, om det är nödvändigt för att den ska stämma överens med en skyldighet som har beslutats enligt detta kapitel.</w:t>
      </w:r>
      <w:bookmarkEnd w:id="2296"/>
    </w:p>
    <w:p w14:paraId="0376BD03" w14:textId="77777777" w:rsidR="00D85371" w:rsidRPr="00A6293E" w:rsidRDefault="00D85371" w:rsidP="00D85371">
      <w:pPr>
        <w:pStyle w:val="Brdtextmedindrag"/>
      </w:pPr>
      <w:r w:rsidRPr="00A6293E">
        <w:t xml:space="preserve">Ett beslut enligt första eller andra stycket får förenas med vite. </w:t>
      </w:r>
    </w:p>
    <w:p w14:paraId="7D3DD2C9" w14:textId="77777777" w:rsidR="00D85371" w:rsidRPr="00A6293E" w:rsidRDefault="00D85371" w:rsidP="00D85371">
      <w:pPr>
        <w:pStyle w:val="Rubrik5utannumrering"/>
      </w:pPr>
      <w:r w:rsidRPr="00A6293E">
        <w:t>Icke-diskriminering</w:t>
      </w:r>
    </w:p>
    <w:p w14:paraId="47CC59C9" w14:textId="77777777" w:rsidR="00D85371" w:rsidRPr="00A6293E" w:rsidRDefault="00D85371" w:rsidP="00D85371">
      <w:pPr>
        <w:pStyle w:val="Brdtext"/>
      </w:pPr>
      <w:r w:rsidRPr="00A6293E">
        <w:rPr>
          <w:b/>
        </w:rPr>
        <w:t>14 §    </w:t>
      </w:r>
      <w:r w:rsidRPr="00A6293E">
        <w:t>En operatör som är ett sådant företag som avses i 7</w:t>
      </w:r>
      <w:r>
        <w:t> </w:t>
      </w:r>
      <w:r w:rsidRPr="00A6293E">
        <w:t xml:space="preserve">§ första stycket får förpliktas att tillämpa icke-diskriminerande villkor i sin verksamhet. En sådan skyldighet ska särskilt säkerställa att </w:t>
      </w:r>
    </w:p>
    <w:p w14:paraId="059D5C19" w14:textId="77777777" w:rsidR="00D85371" w:rsidRPr="00A6293E" w:rsidRDefault="00D85371" w:rsidP="00D85371">
      <w:pPr>
        <w:pStyle w:val="Brdtextmedindrag"/>
      </w:pPr>
      <w:r w:rsidRPr="00A6293E">
        <w:t>1. operatören under likvärdiga omständigheter tillämpar likvärdiga vill</w:t>
      </w:r>
      <w:r w:rsidRPr="00A6293E">
        <w:softHyphen/>
        <w:t xml:space="preserve">kor för andra som tillhandahåller likvärdiga tjänster, och </w:t>
      </w:r>
    </w:p>
    <w:p w14:paraId="00E2EA07" w14:textId="77777777" w:rsidR="00D85371" w:rsidRPr="00A6293E" w:rsidRDefault="00D85371" w:rsidP="00D85371">
      <w:pPr>
        <w:pStyle w:val="Brdtextmedindrag"/>
        <w:rPr>
          <w:b/>
        </w:rPr>
      </w:pPr>
      <w:r w:rsidRPr="00A6293E">
        <w:t>2. de tjänster och den information som operatören erbjuder andra till</w:t>
      </w:r>
      <w:r w:rsidRPr="00A6293E">
        <w:softHyphen/>
        <w:t>handahålls på samma villkor och med samma kvalitet som gäller för opera</w:t>
      </w:r>
      <w:r w:rsidRPr="00A6293E">
        <w:softHyphen/>
        <w:t>törens egna tjänster eller för dotterbolags eller samarbetspartners tjänster</w:t>
      </w:r>
      <w:r w:rsidRPr="00A6293E">
        <w:rPr>
          <w:b/>
        </w:rPr>
        <w:t>.</w:t>
      </w:r>
    </w:p>
    <w:p w14:paraId="1C38B1D6" w14:textId="77777777" w:rsidR="00D85371" w:rsidRPr="00A6293E" w:rsidRDefault="00D85371" w:rsidP="00D85371">
      <w:pPr>
        <w:pStyle w:val="Rubrik5utannumrering"/>
      </w:pPr>
      <w:r w:rsidRPr="00A6293E">
        <w:t>Särredovisning</w:t>
      </w:r>
    </w:p>
    <w:p w14:paraId="460B276C" w14:textId="77777777" w:rsidR="00D85371" w:rsidRPr="00A6293E" w:rsidRDefault="00D85371" w:rsidP="00D85371">
      <w:pPr>
        <w:pStyle w:val="Brdtext"/>
      </w:pPr>
      <w:r w:rsidRPr="00A6293E">
        <w:rPr>
          <w:b/>
        </w:rPr>
        <w:t>15 §    </w:t>
      </w:r>
      <w:r w:rsidRPr="00A6293E">
        <w:t>En operatör som är ett sådant företag som avses i 7</w:t>
      </w:r>
      <w:r>
        <w:t> </w:t>
      </w:r>
      <w:r w:rsidRPr="00A6293E">
        <w:t>§ första stycket får förpliktas att särredovisa och rapportera specificerad verksamhet med anknytning till samtrafik och andra former av tillträde. En sådan skyldig</w:t>
      </w:r>
      <w:r w:rsidRPr="00A6293E">
        <w:softHyphen/>
        <w:t>het kan avse att operatören ska tillämpa en öppen prissättning för andra operatörer och för intern överföring eller tillhandahålla en myndighet sin redovisning, inbegripet uppgifter om intäkter från andra.</w:t>
      </w:r>
    </w:p>
    <w:p w14:paraId="34F446EB" w14:textId="77777777" w:rsidR="00D85371" w:rsidRPr="00A6293E" w:rsidRDefault="00D85371" w:rsidP="00D85371">
      <w:pPr>
        <w:pStyle w:val="Rubrik5utannumrering"/>
        <w:rPr>
          <w:b/>
        </w:rPr>
      </w:pPr>
      <w:r w:rsidRPr="00A6293E">
        <w:lastRenderedPageBreak/>
        <w:t>Tillträde</w:t>
      </w:r>
    </w:p>
    <w:p w14:paraId="1A517E17" w14:textId="77777777" w:rsidR="00D85371" w:rsidRPr="00A6293E" w:rsidRDefault="00D85371" w:rsidP="00D85371">
      <w:pPr>
        <w:pStyle w:val="Brdtext"/>
      </w:pPr>
      <w:r w:rsidRPr="00A6293E">
        <w:rPr>
          <w:b/>
        </w:rPr>
        <w:t>16 §    </w:t>
      </w:r>
      <w:r w:rsidRPr="00A6293E">
        <w:t>En operatör som är ett sådant företag som avses i 7</w:t>
      </w:r>
      <w:r>
        <w:t> </w:t>
      </w:r>
      <w:r w:rsidRPr="00A6293E">
        <w:t>§ första stycket får förpliktas att uppfylla rimliga krav på tillträde till och användning av nät och tillhörande faciliteter i syfte att tillhandahålla elektroniska kom</w:t>
      </w:r>
      <w:r w:rsidRPr="00A6293E">
        <w:softHyphen/>
        <w:t>munikationstjänster. En sådan skyldighet kan avse att operatören ska</w:t>
      </w:r>
    </w:p>
    <w:p w14:paraId="435EEE3B" w14:textId="77777777" w:rsidR="00D85371" w:rsidRPr="00A6293E" w:rsidRDefault="00D85371" w:rsidP="00D85371">
      <w:pPr>
        <w:pStyle w:val="Brdtextmedindrag"/>
      </w:pPr>
      <w:r w:rsidRPr="00A6293E">
        <w:t>1. ge en annan operatör tillträde till specificerade nätdelar och till</w:t>
      </w:r>
      <w:r w:rsidRPr="00A6293E">
        <w:softHyphen/>
        <w:t>höran</w:t>
      </w:r>
      <w:r w:rsidRPr="00A6293E">
        <w:softHyphen/>
        <w:t>de faciliteter, inbegripet sådant tillträde som krävs för att möjliggöra val och förval av operatör samt erbjudanden om återförsäljning av abonne</w:t>
      </w:r>
      <w:r w:rsidRPr="00A6293E">
        <w:softHyphen/>
        <w:t>mang,</w:t>
      </w:r>
    </w:p>
    <w:p w14:paraId="2BE617EA" w14:textId="77777777" w:rsidR="00D85371" w:rsidRPr="00A6293E" w:rsidRDefault="00D85371" w:rsidP="00D85371">
      <w:pPr>
        <w:pStyle w:val="Brdtextmedindrag"/>
      </w:pPr>
      <w:r w:rsidRPr="00A6293E">
        <w:t>2. förlänga ett redan beviljat tillträde till tillhörande faciliteter,</w:t>
      </w:r>
    </w:p>
    <w:p w14:paraId="3530349D" w14:textId="77777777" w:rsidR="00D85371" w:rsidRPr="00A6293E" w:rsidRDefault="00D85371" w:rsidP="00D85371">
      <w:pPr>
        <w:pStyle w:val="Brdtextmedindrag"/>
      </w:pPr>
      <w:r w:rsidRPr="00A6293E">
        <w:t>3. erbjuda andra operatörer specificerade tjänster för återförsäljning,</w:t>
      </w:r>
    </w:p>
    <w:p w14:paraId="155F4540" w14:textId="77777777" w:rsidR="00D85371" w:rsidRPr="00A6293E" w:rsidRDefault="00D85371" w:rsidP="00D85371">
      <w:pPr>
        <w:pStyle w:val="Brdtextmedindrag"/>
      </w:pPr>
      <w:r w:rsidRPr="00A6293E">
        <w:t>4. bevilja tillträde till tekniska gränssnitt, protokoll och annan nyckel</w:t>
      </w:r>
      <w:r w:rsidRPr="00A6293E">
        <w:softHyphen/>
        <w:t>teknik som är nödvändig för samverkan mellan tjänster,</w:t>
      </w:r>
    </w:p>
    <w:p w14:paraId="02F07667" w14:textId="77777777" w:rsidR="00D85371" w:rsidRPr="00A6293E" w:rsidRDefault="00D85371" w:rsidP="00D85371">
      <w:pPr>
        <w:pStyle w:val="Brdtextmedindrag"/>
      </w:pPr>
      <w:r w:rsidRPr="00A6293E">
        <w:t>5. erbjuda samlokalisering eller andra möjligheter till gemensamt utnytt</w:t>
      </w:r>
      <w:r w:rsidRPr="00A6293E">
        <w:softHyphen/>
        <w:t>jande av tillhörande faciliteter,</w:t>
      </w:r>
    </w:p>
    <w:p w14:paraId="5DFB1233" w14:textId="77777777" w:rsidR="00D85371" w:rsidRPr="00A6293E" w:rsidRDefault="00D85371" w:rsidP="00D85371">
      <w:pPr>
        <w:pStyle w:val="Brdtextmedindrag"/>
      </w:pPr>
      <w:r w:rsidRPr="00A6293E">
        <w:t>6. erbjuda specificerade tjänster som krävs för att säkerställa samverkan mellan tjänster ända fram till slutanvändarna,</w:t>
      </w:r>
    </w:p>
    <w:p w14:paraId="03F624FF" w14:textId="77777777" w:rsidR="00D85371" w:rsidRPr="00A6293E" w:rsidRDefault="00D85371" w:rsidP="00D85371">
      <w:pPr>
        <w:pStyle w:val="Brdtextmedindrag"/>
      </w:pPr>
      <w:r w:rsidRPr="00A6293E">
        <w:t>7. erbjuda tillträde till driftstödssystem eller liknande programsystem som krävs för att garantera en sund konkurrens när det gäller tillhanda</w:t>
      </w:r>
      <w:r w:rsidRPr="00A6293E">
        <w:softHyphen/>
        <w:t>hållande av tjänster,</w:t>
      </w:r>
    </w:p>
    <w:p w14:paraId="14F5F56C" w14:textId="77777777" w:rsidR="00D85371" w:rsidRPr="00A6293E" w:rsidRDefault="00D85371" w:rsidP="00D85371">
      <w:pPr>
        <w:pStyle w:val="Brdtextmedindrag"/>
      </w:pPr>
      <w:r w:rsidRPr="00A6293E">
        <w:t>8. erbjuda tillträde till sådana tjänster som möjliggör, stöder eller kan stödja tillhandahållande av tjänster via elektroniska kommunikationsnät eller elektroniska kommunikationstjänster,</w:t>
      </w:r>
    </w:p>
    <w:p w14:paraId="3AD4FF36" w14:textId="77777777" w:rsidR="00D85371" w:rsidRPr="00A6293E" w:rsidRDefault="00D85371" w:rsidP="00D85371">
      <w:pPr>
        <w:pStyle w:val="Brdtextmedindrag"/>
      </w:pPr>
      <w:r w:rsidRPr="00A6293E">
        <w:t>9. bedriva samtrafik eller i övrigt vidta åtgärder så att nät eller till</w:t>
      </w:r>
      <w:r w:rsidRPr="00A6293E">
        <w:softHyphen/>
        <w:t>hörande faciliteter kan förbindas.</w:t>
      </w:r>
    </w:p>
    <w:p w14:paraId="184F7F54" w14:textId="77777777" w:rsidR="00D85371" w:rsidRPr="00A6293E" w:rsidRDefault="00D85371" w:rsidP="00D85371">
      <w:pPr>
        <w:pStyle w:val="Brdtextmedindrag"/>
      </w:pPr>
      <w:r w:rsidRPr="00A6293E">
        <w:t>Beslut enligt första stycket får förenas med de villkor som behövs för att säkerställa normal nätdrift. Villkor om att följa särskilda tekniska stan</w:t>
      </w:r>
      <w:r w:rsidRPr="00A6293E">
        <w:softHyphen/>
        <w:t>darder eller specifikationer får dock endast gälla sådana standarder som Europeiska kommissionen har angett som obligatoriska i en förteckning som offentliggjorts i Europeiska unionens officiella tidning.</w:t>
      </w:r>
    </w:p>
    <w:p w14:paraId="3CD482A5" w14:textId="77777777" w:rsidR="00D85371" w:rsidRPr="00A6293E" w:rsidRDefault="00D85371" w:rsidP="00D85371">
      <w:pPr>
        <w:pStyle w:val="Brdtext"/>
      </w:pPr>
      <w:r w:rsidRPr="00A6293E">
        <w:t xml:space="preserve">                                                                                                                                                                                                                                                                                                                                                                                                                                                                                                                                                                                                                                                                                                                                                                                                                                                                                                                                                                                                                                                                                                                                                                                                                                                                                                                                                                                                                                                                                                                                                                                                                                                                                                                                                                                                                                                                                                                                                                                                                                                                                                                                                                                                                                                                                                                                                                                                                                                                                                                                                                                                                                                                                                                                                                                                                                                                                                                                                                                                                                                                                                                                                                                                                                                                                                                                                                                                                                                                                                                                                                                                                                                                                                                                                                                                                                                                                                                                                                                                                                                                                                                                                                                                                                                                                                                                                                                                                                                                                                                                                                                                                                                                                                                                                                                                                                                                                                                                                                                                                                                                                                                                                                                                                                                                                                                                                                                                                                                                                                                                                                                                                                                                                                                                                                                                                                                                                                                                                                                                                                                                                                                                                                                                                                                                                                                                                                                                  </w:t>
      </w:r>
    </w:p>
    <w:p w14:paraId="3FA4D892" w14:textId="77777777" w:rsidR="00D85371" w:rsidRPr="00A6293E" w:rsidRDefault="00D85371" w:rsidP="00D85371">
      <w:pPr>
        <w:pStyle w:val="Brdtext"/>
      </w:pPr>
      <w:r w:rsidRPr="00A6293E">
        <w:rPr>
          <w:b/>
        </w:rPr>
        <w:t>17 §    </w:t>
      </w:r>
      <w:r w:rsidRPr="00A6293E">
        <w:t>Vid tillämpning av 16 § ska följande särskilt beaktas:</w:t>
      </w:r>
    </w:p>
    <w:p w14:paraId="321530B5" w14:textId="77777777" w:rsidR="00D85371" w:rsidRPr="00A6293E" w:rsidRDefault="00D85371" w:rsidP="00D85371">
      <w:pPr>
        <w:pStyle w:val="Brdtextmedindrag"/>
      </w:pPr>
      <w:r w:rsidRPr="00A6293E">
        <w:t>1. den tekniska och ekonomiska bärkraften för användning och in</w:t>
      </w:r>
      <w:r w:rsidRPr="00A6293E">
        <w:softHyphen/>
        <w:t xml:space="preserve">stallation av alternativa nätdelar eller tillhörande faciliteter, med hänsyn tagen till marknadsutvecklingen samt art och typ av samtrafik och andra former av tillträde, </w:t>
      </w:r>
    </w:p>
    <w:p w14:paraId="71FA5728" w14:textId="77777777" w:rsidR="00D85371" w:rsidRPr="00A6293E" w:rsidRDefault="00D85371" w:rsidP="00D85371">
      <w:pPr>
        <w:pStyle w:val="Brdtextmedindrag"/>
      </w:pPr>
      <w:r w:rsidRPr="00A6293E">
        <w:t>2. den förväntade tekniska utvecklingens påverkan på nätens utformning och förvaltning,</w:t>
      </w:r>
    </w:p>
    <w:p w14:paraId="2BEE9DB5" w14:textId="77777777" w:rsidR="00D85371" w:rsidRPr="00A6293E" w:rsidRDefault="00D85371" w:rsidP="00D85371">
      <w:pPr>
        <w:pStyle w:val="Brdtextmedindrag"/>
      </w:pPr>
      <w:r w:rsidRPr="00A6293E">
        <w:t>3. behovet av att säkerställa teknikneutralitet i syfte att främja ut</w:t>
      </w:r>
      <w:r w:rsidRPr="00A6293E">
        <w:softHyphen/>
        <w:t>form</w:t>
      </w:r>
      <w:r w:rsidRPr="00A6293E">
        <w:softHyphen/>
        <w:t>ning och förvaltning av flera nät,</w:t>
      </w:r>
    </w:p>
    <w:p w14:paraId="7C24EC1C" w14:textId="77777777" w:rsidR="00D85371" w:rsidRPr="00A6293E" w:rsidRDefault="00D85371" w:rsidP="00D85371">
      <w:pPr>
        <w:pStyle w:val="Brdtextmedindrag"/>
      </w:pPr>
      <w:r w:rsidRPr="00A6293E">
        <w:t>4. den tillgängliga kapaciteten,</w:t>
      </w:r>
    </w:p>
    <w:p w14:paraId="2F82F9B1" w14:textId="77777777" w:rsidR="00D85371" w:rsidRPr="00A6293E" w:rsidRDefault="00D85371" w:rsidP="00D85371">
      <w:pPr>
        <w:pStyle w:val="Brdtextmedindrag"/>
      </w:pPr>
      <w:r w:rsidRPr="00A6293E">
        <w:t>5. </w:t>
      </w:r>
      <w:r w:rsidRPr="00A6293E">
        <w:rPr>
          <w:spacing w:val="-3"/>
        </w:rPr>
        <w:t>de risker som en nyinvestering medför för ägaren till nät eller till</w:t>
      </w:r>
      <w:r w:rsidRPr="00A6293E">
        <w:rPr>
          <w:spacing w:val="-3"/>
        </w:rPr>
        <w:softHyphen/>
        <w:t>hörande</w:t>
      </w:r>
      <w:r w:rsidRPr="00A6293E">
        <w:t xml:space="preserve"> faciliteter,</w:t>
      </w:r>
    </w:p>
    <w:p w14:paraId="4EB1B72B" w14:textId="77777777" w:rsidR="00D85371" w:rsidRPr="00A6293E" w:rsidRDefault="00D85371" w:rsidP="00D85371">
      <w:pPr>
        <w:pStyle w:val="Brdtextmedindrag"/>
      </w:pPr>
      <w:r w:rsidRPr="00A6293E">
        <w:t>6. behovet av att värna konkurrensen på lång sikt,</w:t>
      </w:r>
    </w:p>
    <w:p w14:paraId="12CCCB7C" w14:textId="77777777" w:rsidR="00D85371" w:rsidRPr="00A6293E" w:rsidRDefault="00D85371" w:rsidP="00D85371">
      <w:pPr>
        <w:pStyle w:val="Brdtextmedindrag"/>
      </w:pPr>
      <w:r w:rsidRPr="00A6293E">
        <w:t>7. berörda immateriella rättigheter, och</w:t>
      </w:r>
    </w:p>
    <w:p w14:paraId="55A705E0" w14:textId="77777777" w:rsidR="00D85371" w:rsidRPr="00A6293E" w:rsidRDefault="00D85371" w:rsidP="00D85371">
      <w:pPr>
        <w:pStyle w:val="Brdtextmedindrag"/>
      </w:pPr>
      <w:r w:rsidRPr="00A6293E">
        <w:t>8. intresset av gränsöverskridande tjänster inom Europeiska ekonomiska samarbetsområdet.</w:t>
      </w:r>
    </w:p>
    <w:p w14:paraId="03993433" w14:textId="77777777" w:rsidR="00D85371" w:rsidRPr="00A6293E" w:rsidRDefault="00D85371" w:rsidP="00D85371">
      <w:pPr>
        <w:pStyle w:val="Brdtextmedindrag"/>
      </w:pPr>
      <w:r w:rsidRPr="00A6293E">
        <w:t>I samband med tillämpningen av 16</w:t>
      </w:r>
      <w:r>
        <w:t> </w:t>
      </w:r>
      <w:r w:rsidRPr="00A6293E">
        <w:t>§ ska det övervägas om kon</w:t>
      </w:r>
      <w:r w:rsidRPr="00A6293E">
        <w:softHyphen/>
        <w:t>kurrens</w:t>
      </w:r>
      <w:r w:rsidRPr="00A6293E">
        <w:softHyphen/>
        <w:t xml:space="preserve">en och slutanvändarnas intressen i stället kan främjas genom åläggande av </w:t>
      </w:r>
      <w:r w:rsidRPr="00A6293E">
        <w:lastRenderedPageBreak/>
        <w:t>en skyldighet enligt 18</w:t>
      </w:r>
      <w:r>
        <w:t> </w:t>
      </w:r>
      <w:r w:rsidRPr="00A6293E">
        <w:t xml:space="preserve">§. Även åläggande av skyldigheter på närliggande marknader bör övervägas. </w:t>
      </w:r>
    </w:p>
    <w:p w14:paraId="2774497E" w14:textId="77777777" w:rsidR="00D85371" w:rsidRPr="00A6293E" w:rsidRDefault="00D85371" w:rsidP="00D85371">
      <w:pPr>
        <w:pStyle w:val="Rubrik5utannumrering"/>
      </w:pPr>
      <w:r w:rsidRPr="00A6293E">
        <w:t>Tillträde till infrastruktur för anläggning av nät</w:t>
      </w:r>
    </w:p>
    <w:p w14:paraId="33342CC2" w14:textId="77777777" w:rsidR="00D85371" w:rsidRPr="00A6293E" w:rsidRDefault="00D85371" w:rsidP="00D85371">
      <w:pPr>
        <w:pStyle w:val="Brdtext"/>
      </w:pPr>
      <w:r w:rsidRPr="00A6293E">
        <w:rPr>
          <w:b/>
        </w:rPr>
        <w:t>18 §    </w:t>
      </w:r>
      <w:r w:rsidRPr="00A6293E">
        <w:t>En operatör som är ett sådant företag som avses i 7 §</w:t>
      </w:r>
      <w:r>
        <w:t xml:space="preserve"> </w:t>
      </w:r>
      <w:r w:rsidRPr="00A6293E">
        <w:t>första stycket får förpliktas att uppfylla rimliga krav på tillträde till och användning av befintlig infrastruktur för anläggning av nät. En sådan skyldighet får även avse infrastruktur som inte utgör del av den relevanta marknaden som förpliktelsen avser.</w:t>
      </w:r>
    </w:p>
    <w:p w14:paraId="73A5DAFA" w14:textId="77777777" w:rsidR="00D85371" w:rsidRPr="00A6293E" w:rsidRDefault="00D85371" w:rsidP="00D85371">
      <w:pPr>
        <w:pStyle w:val="Rubrik5utannumrering"/>
        <w:rPr>
          <w:b/>
        </w:rPr>
      </w:pPr>
      <w:r w:rsidRPr="00A6293E">
        <w:t>Obligatorisk skyldighet om referenserbjudande</w:t>
      </w:r>
    </w:p>
    <w:p w14:paraId="3CCE941E" w14:textId="77777777" w:rsidR="00D85371" w:rsidRPr="00A6293E" w:rsidRDefault="00D85371" w:rsidP="00D85371">
      <w:pPr>
        <w:pStyle w:val="Brdtextmedindrag"/>
        <w:ind w:firstLine="0"/>
      </w:pPr>
      <w:r w:rsidRPr="00A6293E">
        <w:rPr>
          <w:b/>
        </w:rPr>
        <w:t>19 §   </w:t>
      </w:r>
      <w:r w:rsidRPr="00A6293E">
        <w:t xml:space="preserve">En särskild skyldighet som avser tillträde till nätinfrastruktur ska förenas med skyldighet att offentliggöra ett sådant referenserbjudande </w:t>
      </w:r>
      <w:r w:rsidRPr="00A6293E">
        <w:rPr>
          <w:spacing w:val="-4"/>
        </w:rPr>
        <w:t>som anges i 13</w:t>
      </w:r>
      <w:r>
        <w:rPr>
          <w:spacing w:val="-4"/>
        </w:rPr>
        <w:t> </w:t>
      </w:r>
      <w:r w:rsidRPr="00A6293E">
        <w:rPr>
          <w:spacing w:val="-4"/>
        </w:rPr>
        <w:t>§. Erbjudandet ska innehålla de uppgifter som anges i Berecs</w:t>
      </w:r>
      <w:r w:rsidRPr="00A6293E">
        <w:t xml:space="preserve"> riktlinjer om minimikrite</w:t>
      </w:r>
      <w:r w:rsidRPr="00A6293E">
        <w:softHyphen/>
        <w:t>ri</w:t>
      </w:r>
      <w:r w:rsidRPr="00A6293E">
        <w:softHyphen/>
        <w:t>erna för ett referenserbjudande antagna enligt artikel 69.4 i direktiv (EU) 2018/1972. Beslutet om skyldighet att offent</w:t>
      </w:r>
      <w:r w:rsidRPr="00A6293E">
        <w:softHyphen/>
        <w:t>lig</w:t>
      </w:r>
      <w:r w:rsidRPr="00A6293E">
        <w:softHyphen/>
        <w:t>göra ett referenserbjudande får förenas med vite.</w:t>
      </w:r>
    </w:p>
    <w:p w14:paraId="5C1520EF" w14:textId="77777777" w:rsidR="00D85371" w:rsidRPr="00A6293E" w:rsidRDefault="00D85371" w:rsidP="00D85371">
      <w:pPr>
        <w:pStyle w:val="Rubrik5utannumrering"/>
      </w:pPr>
      <w:r w:rsidRPr="00A6293E">
        <w:t xml:space="preserve">Prissättning </w:t>
      </w:r>
    </w:p>
    <w:p w14:paraId="319D4917" w14:textId="77777777" w:rsidR="00D85371" w:rsidRPr="00A6293E" w:rsidRDefault="00D85371" w:rsidP="00D85371">
      <w:pPr>
        <w:pStyle w:val="Brdtext"/>
      </w:pPr>
      <w:r w:rsidRPr="00A6293E">
        <w:rPr>
          <w:b/>
        </w:rPr>
        <w:t>20 §    </w:t>
      </w:r>
      <w:r w:rsidRPr="00A6293E">
        <w:t>En operatör som är ett sådant företag som avses i 7</w:t>
      </w:r>
      <w:r>
        <w:t> </w:t>
      </w:r>
      <w:r w:rsidRPr="00A6293E">
        <w:t>§ första stycket får förpliktas att iaktta kostnadstäckning eller tillämpa kostnadsorienterad eller annan prissättning för specificerade typer av samtrafik och andra former av tillträde. Detta får ske om en marknadsanalys enligt 6</w:t>
      </w:r>
      <w:r>
        <w:t> </w:t>
      </w:r>
      <w:r w:rsidRPr="00A6293E">
        <w:t xml:space="preserve">§ visar att en brist på effektiv konkurrens innebär att operatören kan ta ut överpriser eller använda prispress på ett sätt som missgynnar slutanvändarna. </w:t>
      </w:r>
    </w:p>
    <w:p w14:paraId="7A09D024" w14:textId="77777777" w:rsidR="00D85371" w:rsidRPr="00A6293E" w:rsidRDefault="00D85371" w:rsidP="00D85371">
      <w:pPr>
        <w:pStyle w:val="Brdtextmedindrag"/>
      </w:pPr>
      <w:r w:rsidRPr="00A6293E">
        <w:t>En förpliktelse enligt första stycket får, i samband med att förpliktelsen åläggs eller senare, förenas med en skyldighet att tillämpa ett visst högsta eller lägsta pris för samtrafik och andra former av tillträde som omfattas av förpliktelsen.</w:t>
      </w:r>
    </w:p>
    <w:p w14:paraId="6582FEA5" w14:textId="77777777" w:rsidR="00D85371" w:rsidRPr="00A6293E" w:rsidRDefault="00D85371" w:rsidP="00D85371">
      <w:pPr>
        <w:pStyle w:val="Brdtextmedindrag"/>
      </w:pPr>
      <w:r w:rsidRPr="00A6293E">
        <w:t>En förpliktelse enligt första stycket kan även avse skyldighet för opera</w:t>
      </w:r>
      <w:r w:rsidRPr="00A6293E">
        <w:softHyphen/>
      </w:r>
      <w:r w:rsidRPr="00A6293E">
        <w:rPr>
          <w:spacing w:val="-2"/>
        </w:rPr>
        <w:t>tö</w:t>
      </w:r>
      <w:r w:rsidRPr="00A6293E">
        <w:rPr>
          <w:spacing w:val="-2"/>
        </w:rPr>
        <w:softHyphen/>
        <w:t>ren att tillämpa en viss kostnadsredovisningsmetod. En sådan för</w:t>
      </w:r>
      <w:r w:rsidRPr="00A6293E">
        <w:rPr>
          <w:spacing w:val="-2"/>
        </w:rPr>
        <w:softHyphen/>
        <w:t>pliktelse</w:t>
      </w:r>
      <w:r w:rsidRPr="00A6293E">
        <w:t xml:space="preserve"> ska förenas med skyldighet att göra en beskrivning av metoden tillgänglig för allmänheten. Kostnadernas huvudkategorier och reglerna för kostnads</w:t>
      </w:r>
      <w:r w:rsidRPr="00A6293E">
        <w:softHyphen/>
        <w:t>fördelningen ska framgå av beskrivningen. Den som har förpliktats att kost</w:t>
      </w:r>
      <w:r w:rsidRPr="00A6293E">
        <w:softHyphen/>
        <w:t xml:space="preserve">nadsorientera sin prissättning ska, om förpliktelsen inte har förenats med en skyldighet enligt andra stycket, visa att priserna är rättvisa och skäliga med hänsyn till kostnaderna och får åläggas skyldighet att justera sina priser. </w:t>
      </w:r>
    </w:p>
    <w:p w14:paraId="6D6FECA9" w14:textId="77777777" w:rsidR="00D85371" w:rsidRPr="00A6293E" w:rsidRDefault="00D85371" w:rsidP="00D85371">
      <w:pPr>
        <w:pStyle w:val="Brdtext"/>
        <w:rPr>
          <w:b/>
        </w:rPr>
      </w:pPr>
    </w:p>
    <w:p w14:paraId="79D6FEBC" w14:textId="77777777" w:rsidR="00D85371" w:rsidRPr="00A6293E" w:rsidRDefault="00D85371" w:rsidP="00D85371">
      <w:pPr>
        <w:pStyle w:val="Brdtext"/>
      </w:pPr>
      <w:r w:rsidRPr="00A6293E">
        <w:rPr>
          <w:b/>
        </w:rPr>
        <w:t>21 §    </w:t>
      </w:r>
      <w:r w:rsidRPr="00A6293E">
        <w:t>Vid tillämpning av 20</w:t>
      </w:r>
      <w:r>
        <w:t> </w:t>
      </w:r>
      <w:r w:rsidRPr="00A6293E">
        <w:t>§ ska hänsyn tas till den investering som gjorts av operatören. En sådan skyldighet som avses i 20</w:t>
      </w:r>
      <w:r>
        <w:t> </w:t>
      </w:r>
      <w:r w:rsidRPr="00A6293E">
        <w:t>§ ska utformas så att operatören får en rimlig avkastning på kapitalinvesteringen.</w:t>
      </w:r>
    </w:p>
    <w:p w14:paraId="47F76F80" w14:textId="77777777" w:rsidR="00D85371" w:rsidRPr="00A6293E" w:rsidRDefault="00D85371" w:rsidP="00D85371">
      <w:pPr>
        <w:pStyle w:val="Rubrik4utannumrering"/>
      </w:pPr>
      <w:r w:rsidRPr="00A6293E">
        <w:t>Godtagande av åtagande om saminvesteringserbjudande</w:t>
      </w:r>
    </w:p>
    <w:p w14:paraId="7A7D6F6B" w14:textId="77777777" w:rsidR="00D85371" w:rsidRPr="00A6293E" w:rsidRDefault="00D85371" w:rsidP="00D85371">
      <w:pPr>
        <w:pStyle w:val="Brdtext"/>
      </w:pPr>
      <w:r w:rsidRPr="00A6293E">
        <w:rPr>
          <w:b/>
        </w:rPr>
        <w:t>22 §   </w:t>
      </w:r>
      <w:bookmarkStart w:id="2297" w:name="_Hlk7171583"/>
      <w:bookmarkStart w:id="2298" w:name="_Hlk5968731"/>
      <w:r w:rsidRPr="00A6293E">
        <w:rPr>
          <w:spacing w:val="-2"/>
        </w:rPr>
        <w:t>Om en operatör som är ett sådant företag som avses i 7</w:t>
      </w:r>
      <w:r>
        <w:rPr>
          <w:spacing w:val="-2"/>
        </w:rPr>
        <w:t> </w:t>
      </w:r>
      <w:r w:rsidRPr="00A6293E">
        <w:rPr>
          <w:spacing w:val="-2"/>
        </w:rPr>
        <w:t>§ första stycket</w:t>
      </w:r>
      <w:r w:rsidRPr="00A6293E">
        <w:t xml:space="preserve"> åtar sig att erbjuda en möjlighet till </w:t>
      </w:r>
      <w:bookmarkEnd w:id="2297"/>
      <w:r w:rsidRPr="00A6293E">
        <w:t>saminvestering i anläggning av delar av ett optiskt fibernät fram till en slutanvändarnas lokaler eller till en bas</w:t>
      </w:r>
      <w:r w:rsidRPr="00A6293E">
        <w:softHyphen/>
        <w:t xml:space="preserve">station, får åtagandet godtas. Ett beslut om att godta ett åtagande är att likställa med en särskild skyldighet. Beslutet ska avse en bestämd tid om </w:t>
      </w:r>
      <w:r w:rsidRPr="00A6293E">
        <w:lastRenderedPageBreak/>
        <w:t>minst sju år. Så länge beslutet gäller får andra särskilda skyldigheter av</w:t>
      </w:r>
      <w:r w:rsidRPr="00A6293E">
        <w:softHyphen/>
        <w:t xml:space="preserve">seende nätdelarna åläggas endast om det finns särskilda skäl. </w:t>
      </w:r>
    </w:p>
    <w:p w14:paraId="3928479E" w14:textId="77777777" w:rsidR="00D85371" w:rsidRPr="00A6293E" w:rsidRDefault="00D85371" w:rsidP="00D85371">
      <w:pPr>
        <w:pStyle w:val="Brdtextmedindrag"/>
      </w:pPr>
      <w:r w:rsidRPr="00A6293E">
        <w:t xml:space="preserve">Vid bedömningen av om det finns särskilda skäl ska det beaktas om nätdelarna har samband med betydande konkurrensproblem som inte kan åtgärdas på annat sätt. </w:t>
      </w:r>
    </w:p>
    <w:p w14:paraId="59505A07" w14:textId="77777777" w:rsidR="00D85371" w:rsidRPr="00A6293E" w:rsidRDefault="00D85371" w:rsidP="00D85371">
      <w:pPr>
        <w:pStyle w:val="Brdtextmedindrag"/>
      </w:pPr>
    </w:p>
    <w:p w14:paraId="7A9AB261" w14:textId="77777777" w:rsidR="00D85371" w:rsidRPr="00A6293E" w:rsidRDefault="00D85371" w:rsidP="00D85371">
      <w:pPr>
        <w:pStyle w:val="Brdtext"/>
      </w:pPr>
      <w:r w:rsidRPr="00A6293E">
        <w:rPr>
          <w:b/>
        </w:rPr>
        <w:t>23 §    </w:t>
      </w:r>
      <w:r w:rsidRPr="00A6293E">
        <w:t xml:space="preserve">Ett åtagande om möjlighet till saminvestering som avses i 22 § får godtas om </w:t>
      </w:r>
    </w:p>
    <w:p w14:paraId="1BBA2C66" w14:textId="77777777" w:rsidR="00D85371" w:rsidRPr="00A6293E" w:rsidRDefault="00D85371" w:rsidP="00D85371">
      <w:pPr>
        <w:pStyle w:val="Brdtextmedindrag"/>
      </w:pPr>
      <w:r w:rsidRPr="00A6293E">
        <w:t xml:space="preserve">1. anläggningen möjliggör motsvarande tillträde till slutanvändare som tidigare och detta ges på rättvisa och icke-diskriminerande villkor för operatörer </w:t>
      </w:r>
      <w:r w:rsidRPr="00A6293E">
        <w:rPr>
          <w:spacing w:val="-2"/>
        </w:rPr>
        <w:t xml:space="preserve">som inte deltar </w:t>
      </w:r>
      <w:bookmarkStart w:id="2299" w:name="_Hlk6248569"/>
      <w:r w:rsidRPr="00A6293E">
        <w:rPr>
          <w:spacing w:val="-2"/>
        </w:rPr>
        <w:t>samtidigt som incitamenten till saminvestering upprätt</w:t>
      </w:r>
      <w:r w:rsidRPr="00A6293E">
        <w:rPr>
          <w:spacing w:val="-2"/>
        </w:rPr>
        <w:softHyphen/>
        <w:t>hålls</w:t>
      </w:r>
      <w:bookmarkEnd w:id="2299"/>
      <w:r w:rsidRPr="00A6293E">
        <w:rPr>
          <w:spacing w:val="-2"/>
        </w:rPr>
        <w:t>,</w:t>
      </w:r>
    </w:p>
    <w:p w14:paraId="504613F4" w14:textId="77777777" w:rsidR="00D85371" w:rsidRPr="00A6293E" w:rsidRDefault="00D85371" w:rsidP="00D85371">
      <w:pPr>
        <w:pStyle w:val="Brdtextmedindrag"/>
      </w:pPr>
      <w:r w:rsidRPr="00A6293E">
        <w:t xml:space="preserve">2. minst ett saminvesteringsavtal med en annan operatör har träffats, </w:t>
      </w:r>
    </w:p>
    <w:p w14:paraId="2B785BBF" w14:textId="77777777" w:rsidR="00D85371" w:rsidRPr="00A6293E" w:rsidRDefault="00D85371" w:rsidP="00D85371">
      <w:pPr>
        <w:pStyle w:val="Brdtextmedindrag"/>
      </w:pPr>
      <w:r w:rsidRPr="00A6293E">
        <w:t>3. </w:t>
      </w:r>
      <w:r w:rsidRPr="00A6293E">
        <w:rPr>
          <w:spacing w:val="-2"/>
        </w:rPr>
        <w:t>erbjudandet har offentliggjorts minst sex månader innan anlägg</w:t>
      </w:r>
      <w:r w:rsidRPr="00A6293E">
        <w:rPr>
          <w:spacing w:val="-2"/>
        </w:rPr>
        <w:softHyphen/>
        <w:t>ning</w:t>
      </w:r>
      <w:r w:rsidRPr="00A6293E">
        <w:rPr>
          <w:spacing w:val="-2"/>
        </w:rPr>
        <w:softHyphen/>
        <w:t>en</w:t>
      </w:r>
      <w:r w:rsidRPr="00A6293E">
        <w:t xml:space="preserve"> påbörjas, och </w:t>
      </w:r>
    </w:p>
    <w:p w14:paraId="43647BA3" w14:textId="77777777" w:rsidR="00D85371" w:rsidRPr="00A6293E" w:rsidRDefault="00D85371" w:rsidP="00D85371">
      <w:pPr>
        <w:pStyle w:val="Brdtextmedindrag"/>
      </w:pPr>
      <w:r w:rsidRPr="00A6293E">
        <w:t>4. </w:t>
      </w:r>
      <w:r w:rsidRPr="00A6293E">
        <w:rPr>
          <w:spacing w:val="-4"/>
        </w:rPr>
        <w:t>erbjudandet uppfyller kriterierna i bilaga 4 till direktiv (EU) 2018/1972,</w:t>
      </w:r>
      <w:r w:rsidRPr="00A6293E">
        <w:t xml:space="preserve"> i den ursprungliga lydelsen.</w:t>
      </w:r>
      <w:bookmarkEnd w:id="2298"/>
    </w:p>
    <w:p w14:paraId="00E80079" w14:textId="77777777" w:rsidR="00D85371" w:rsidRPr="00A6293E" w:rsidRDefault="00D85371" w:rsidP="00D85371">
      <w:pPr>
        <w:pStyle w:val="Brdtextmedindrag"/>
      </w:pPr>
      <w:r w:rsidRPr="00A6293E">
        <w:rPr>
          <w:spacing w:val="-3"/>
        </w:rPr>
        <w:t xml:space="preserve">Vid tillämpningen av första stycket ska Berecs riktlinjer </w:t>
      </w:r>
      <w:r w:rsidRPr="00A6293E">
        <w:t>antagna enligt artikel 76.4 i direktiv (EU) 2018/1972 be</w:t>
      </w:r>
      <w:r w:rsidRPr="00A6293E">
        <w:softHyphen/>
        <w:t xml:space="preserve">aktas. </w:t>
      </w:r>
    </w:p>
    <w:p w14:paraId="5F66D6C8" w14:textId="77777777" w:rsidR="00D85371" w:rsidRPr="00A6293E" w:rsidRDefault="00D85371" w:rsidP="00D85371">
      <w:pPr>
        <w:pStyle w:val="Rubrik4utannumrering"/>
      </w:pPr>
      <w:r w:rsidRPr="00A6293E">
        <w:t xml:space="preserve">Godtagande av åtagande enligt andra avtal än om saminvestering </w:t>
      </w:r>
    </w:p>
    <w:p w14:paraId="074A92AC" w14:textId="77777777" w:rsidR="00D85371" w:rsidRPr="00A6293E" w:rsidRDefault="00D85371" w:rsidP="00D85371">
      <w:pPr>
        <w:pStyle w:val="Brdtextmedindrag"/>
        <w:ind w:firstLine="0"/>
      </w:pPr>
      <w:r w:rsidRPr="00A6293E">
        <w:rPr>
          <w:b/>
        </w:rPr>
        <w:t>24 §    </w:t>
      </w:r>
      <w:r w:rsidRPr="00A6293E">
        <w:t xml:space="preserve">Ett åtagande av en operatör som är ett sådant företag som avses i 7 § första stycket om att följa villkor för tillträde eller annat avtal som har påverkan på konkurrenssituationen får även i andra fall än som avses i 22 § godtas. Ett beslut om att godta åtagandet är att betrakta som en särskild skyldighet. Godtagandet får avse ett åtagande helt eller delvis. Beslutet ska avse en bestämd tid som får vara längre än den tid som följer av 40 §. </w:t>
      </w:r>
    </w:p>
    <w:p w14:paraId="52E99185" w14:textId="77777777" w:rsidR="00D85371" w:rsidRPr="00A6293E" w:rsidRDefault="00D85371" w:rsidP="00D85371">
      <w:pPr>
        <w:pStyle w:val="Brdtextmedindrag"/>
      </w:pPr>
      <w:r w:rsidRPr="00A6293E">
        <w:t xml:space="preserve">Vid bedömningen av om ett åtagande enligt första stycket ska godtas </w:t>
      </w:r>
      <w:r w:rsidRPr="00A6293E">
        <w:rPr>
          <w:spacing w:val="-2"/>
        </w:rPr>
        <w:t>ska det särskilt beaktas om åtagandet framstår som ägnat att möjliggöra håll</w:t>
      </w:r>
      <w:r w:rsidRPr="00A6293E">
        <w:rPr>
          <w:spacing w:val="-2"/>
        </w:rPr>
        <w:softHyphen/>
      </w:r>
      <w:r w:rsidRPr="00A6293E">
        <w:rPr>
          <w:spacing w:val="-2"/>
        </w:rPr>
        <w:softHyphen/>
      </w:r>
      <w:r w:rsidRPr="00A6293E">
        <w:t>bar konkurrens på marknader i efterföljande led för att underlätta gemen</w:t>
      </w:r>
      <w:r w:rsidRPr="00A6293E">
        <w:softHyphen/>
      </w:r>
      <w:r w:rsidRPr="00A6293E">
        <w:softHyphen/>
        <w:t>sam anläggning och användning av nät med mycket hög kapacitet i slut</w:t>
      </w:r>
      <w:r w:rsidRPr="00A6293E">
        <w:softHyphen/>
        <w:t xml:space="preserve">användarnas intresse. </w:t>
      </w:r>
    </w:p>
    <w:p w14:paraId="65808EA1" w14:textId="77777777" w:rsidR="00D85371" w:rsidRPr="00A6293E" w:rsidRDefault="00D85371" w:rsidP="00D85371">
      <w:pPr>
        <w:pStyle w:val="Rubrik4utannumrering"/>
      </w:pPr>
      <w:r w:rsidRPr="00A6293E">
        <w:t>Funktionell separation</w:t>
      </w:r>
    </w:p>
    <w:p w14:paraId="0FECA53C" w14:textId="77777777" w:rsidR="00D85371" w:rsidRPr="00A6293E" w:rsidRDefault="00D85371" w:rsidP="00D85371">
      <w:pPr>
        <w:pStyle w:val="Brdtextmedindrag"/>
        <w:ind w:firstLine="0"/>
        <w:rPr>
          <w:b/>
        </w:rPr>
      </w:pPr>
      <w:r w:rsidRPr="00A6293E">
        <w:rPr>
          <w:b/>
        </w:rPr>
        <w:t>25 §    </w:t>
      </w:r>
      <w:r w:rsidRPr="00A6293E">
        <w:rPr>
          <w:spacing w:val="-2"/>
        </w:rPr>
        <w:t xml:space="preserve">Om det finns synnerliga skäl för det, får </w:t>
      </w:r>
      <w:bookmarkStart w:id="2300" w:name="_Hlk7103962"/>
      <w:r w:rsidRPr="00A6293E">
        <w:rPr>
          <w:spacing w:val="-2"/>
        </w:rPr>
        <w:t>en vertikalt integrerad opera</w:t>
      </w:r>
      <w:r w:rsidRPr="00A6293E">
        <w:rPr>
          <w:spacing w:val="-2"/>
        </w:rPr>
        <w:softHyphen/>
      </w:r>
      <w:r w:rsidRPr="00A6293E">
        <w:t>tör, som med stöd av 7</w:t>
      </w:r>
      <w:r>
        <w:t> </w:t>
      </w:r>
      <w:r w:rsidRPr="00A6293E">
        <w:t>§ andra stycket ålagts en skyldighet att lämna till</w:t>
      </w:r>
      <w:r w:rsidRPr="00A6293E">
        <w:softHyphen/>
        <w:t>träde,</w:t>
      </w:r>
      <w:bookmarkEnd w:id="2300"/>
      <w:r w:rsidRPr="00A6293E">
        <w:t xml:space="preserve"> förpliktas att organisatoriskt avskilja </w:t>
      </w:r>
      <w:bookmarkStart w:id="2301" w:name="_Hlk7104040"/>
      <w:r w:rsidRPr="00A6293E">
        <w:t>de verk</w:t>
      </w:r>
      <w:r w:rsidRPr="00A6293E">
        <w:softHyphen/>
        <w:t>samheter som har an</w:t>
      </w:r>
      <w:r w:rsidRPr="00A6293E">
        <w:softHyphen/>
      </w:r>
      <w:r w:rsidRPr="00A6293E">
        <w:rPr>
          <w:spacing w:val="-2"/>
        </w:rPr>
        <w:t>knytning till beslutet om skyldigheten</w:t>
      </w:r>
      <w:bookmarkEnd w:id="2301"/>
      <w:r w:rsidRPr="00A6293E">
        <w:rPr>
          <w:spacing w:val="-2"/>
        </w:rPr>
        <w:t>. Av</w:t>
      </w:r>
      <w:r w:rsidRPr="00A6293E">
        <w:rPr>
          <w:spacing w:val="-2"/>
        </w:rPr>
        <w:softHyphen/>
        <w:t>skiljandet ska ske på ett sådant sätt</w:t>
      </w:r>
      <w:r w:rsidRPr="00A6293E">
        <w:rPr>
          <w:spacing w:val="-4"/>
        </w:rPr>
        <w:t xml:space="preserve"> att verksamheterna bedrivs av en oberoende </w:t>
      </w:r>
      <w:r w:rsidRPr="00A6293E">
        <w:t>affärsenhet och särskilt syfta till att säkerställa icke-diskriminering och insyn.</w:t>
      </w:r>
      <w:r w:rsidRPr="00A6293E">
        <w:rPr>
          <w:b/>
        </w:rPr>
        <w:t xml:space="preserve">  </w:t>
      </w:r>
    </w:p>
    <w:p w14:paraId="048BB41C" w14:textId="77777777" w:rsidR="00D85371" w:rsidRPr="00A6293E" w:rsidRDefault="00D85371" w:rsidP="00D85371">
      <w:pPr>
        <w:pStyle w:val="Brdtextmedindrag"/>
        <w:ind w:firstLine="0"/>
        <w:rPr>
          <w:b/>
        </w:rPr>
      </w:pPr>
    </w:p>
    <w:p w14:paraId="7E894A52" w14:textId="77777777" w:rsidR="00D85371" w:rsidRPr="00A6293E" w:rsidRDefault="00D85371" w:rsidP="00D85371">
      <w:pPr>
        <w:pStyle w:val="Brdtextmedindrag"/>
        <w:ind w:firstLine="0"/>
      </w:pPr>
      <w:r w:rsidRPr="00A6293E">
        <w:rPr>
          <w:b/>
        </w:rPr>
        <w:t>26 §    </w:t>
      </w:r>
      <w:r w:rsidRPr="00A6293E">
        <w:t xml:space="preserve">En förpliktelse enligt 25 § får förenas med villkor som syftar till att säkra de avskilda verksamheternas oberoende i förhållande till operatörens egen försäljningsverksamhet i slutkundsledet. Villkoren får innefatta krav </w:t>
      </w:r>
      <w:r w:rsidRPr="00A6293E">
        <w:rPr>
          <w:spacing w:val="-2"/>
        </w:rPr>
        <w:t>på att operatörens inflytande över verksamheterna inskränks genom organi</w:t>
      </w:r>
      <w:r w:rsidRPr="00A6293E">
        <w:rPr>
          <w:spacing w:val="-2"/>
        </w:rPr>
        <w:softHyphen/>
      </w:r>
      <w:r w:rsidRPr="00A6293E">
        <w:t>sa</w:t>
      </w:r>
      <w:r w:rsidRPr="00A6293E">
        <w:softHyphen/>
        <w:t xml:space="preserve">toriska åtgärder eller på att verksamheterna ska drivas av en separat juridisk person. Villkor om att verksamheterna ska ställas under oberoende ledning får också uppställas. </w:t>
      </w:r>
    </w:p>
    <w:p w14:paraId="73F515CF" w14:textId="77777777" w:rsidR="00D85371" w:rsidRPr="00A6293E" w:rsidRDefault="00D85371" w:rsidP="00D85371">
      <w:pPr>
        <w:pStyle w:val="Brdtextmedindrag"/>
        <w:ind w:firstLine="0"/>
      </w:pPr>
    </w:p>
    <w:p w14:paraId="1C52A74E" w14:textId="77777777" w:rsidR="00D85371" w:rsidRPr="00A6293E" w:rsidRDefault="00D85371" w:rsidP="00D85371">
      <w:pPr>
        <w:pStyle w:val="Brdtextmedindrag"/>
        <w:ind w:firstLine="0"/>
      </w:pPr>
      <w:r w:rsidRPr="00A6293E">
        <w:rPr>
          <w:b/>
        </w:rPr>
        <w:lastRenderedPageBreak/>
        <w:t>27 §    </w:t>
      </w:r>
      <w:r w:rsidRPr="00A6293E">
        <w:t xml:space="preserve">Ett beslut enligt 25 § får inte fattas utan att ett förslag till beslutet först har godkänts av Europeiska kommissionen. </w:t>
      </w:r>
    </w:p>
    <w:p w14:paraId="29E90D9D" w14:textId="77777777" w:rsidR="00D85371" w:rsidRPr="00A6293E" w:rsidRDefault="00D85371" w:rsidP="00D85371">
      <w:pPr>
        <w:pStyle w:val="Rubrik4utannumrering"/>
      </w:pPr>
      <w:r w:rsidRPr="00A6293E">
        <w:t>Anmälan om funktionell separation utan förpliktelse</w:t>
      </w:r>
    </w:p>
    <w:p w14:paraId="6CBC154D" w14:textId="77777777" w:rsidR="00D85371" w:rsidRPr="00A6293E" w:rsidRDefault="00D85371" w:rsidP="00D85371">
      <w:pPr>
        <w:pStyle w:val="Brdtextmedindrag"/>
        <w:ind w:firstLine="0"/>
      </w:pPr>
      <w:r w:rsidRPr="00A6293E">
        <w:rPr>
          <w:b/>
        </w:rPr>
        <w:t>28 §    </w:t>
      </w:r>
      <w:r w:rsidRPr="00A6293E">
        <w:rPr>
          <w:spacing w:val="-4"/>
        </w:rPr>
        <w:t>Om en operatör som avses i 25</w:t>
      </w:r>
      <w:r>
        <w:rPr>
          <w:spacing w:val="-4"/>
        </w:rPr>
        <w:t> </w:t>
      </w:r>
      <w:r w:rsidRPr="00A6293E">
        <w:rPr>
          <w:spacing w:val="-4"/>
        </w:rPr>
        <w:t>§ avser att utan förpliktelse enligt samma</w:t>
      </w:r>
      <w:r w:rsidRPr="00A6293E">
        <w:t xml:space="preserve"> </w:t>
      </w:r>
      <w:r w:rsidRPr="00A6293E">
        <w:rPr>
          <w:spacing w:val="-2"/>
        </w:rPr>
        <w:t>paragraf avskilja en betydande del av eller samtliga sina tillgångar i access</w:t>
      </w:r>
      <w:r w:rsidRPr="00A6293E">
        <w:rPr>
          <w:spacing w:val="-2"/>
        </w:rPr>
        <w:softHyphen/>
      </w:r>
      <w:r w:rsidRPr="00A6293E">
        <w:t>nätet i syfte att säkerställa icke-diskriminering och insyn, ska opera</w:t>
      </w:r>
      <w:r w:rsidRPr="00A6293E">
        <w:softHyphen/>
        <w:t xml:space="preserve">tören minst tre månader i förväg underrätta tillsynsmyndigheten om sin </w:t>
      </w:r>
      <w:r w:rsidRPr="00A6293E">
        <w:rPr>
          <w:spacing w:val="-2"/>
        </w:rPr>
        <w:t>av</w:t>
      </w:r>
      <w:r w:rsidRPr="00A6293E">
        <w:rPr>
          <w:spacing w:val="-2"/>
        </w:rPr>
        <w:softHyphen/>
        <w:t>sikt. Detsamma ska gälla för eventuella ändringar av planerna. När processen</w:t>
      </w:r>
      <w:r w:rsidRPr="00A6293E">
        <w:t xml:space="preserve"> är genomförd ska myndigheten underrättas om slutresultatet. </w:t>
      </w:r>
    </w:p>
    <w:p w14:paraId="068A1FF1" w14:textId="77777777" w:rsidR="00D85371" w:rsidRPr="00A6293E" w:rsidRDefault="00D85371" w:rsidP="00D85371">
      <w:pPr>
        <w:pStyle w:val="Rubrik4utannumrering"/>
      </w:pPr>
      <w:r w:rsidRPr="00A6293E">
        <w:t xml:space="preserve">Anmälan och skyldighet att beskriva planerad avveckling </w:t>
      </w:r>
    </w:p>
    <w:p w14:paraId="7BF8027D" w14:textId="77777777" w:rsidR="00D85371" w:rsidRPr="00A6293E" w:rsidRDefault="00D85371" w:rsidP="00D85371">
      <w:pPr>
        <w:pStyle w:val="Brdtextmedindrag"/>
        <w:ind w:firstLine="0"/>
      </w:pPr>
      <w:r w:rsidRPr="00A6293E">
        <w:rPr>
          <w:b/>
        </w:rPr>
        <w:t>29 §    </w:t>
      </w:r>
      <w:r w:rsidRPr="00A6293E">
        <w:rPr>
          <w:spacing w:val="-2"/>
        </w:rPr>
        <w:t>En operatör som med stöd av 7</w:t>
      </w:r>
      <w:r>
        <w:rPr>
          <w:spacing w:val="-2"/>
        </w:rPr>
        <w:t> </w:t>
      </w:r>
      <w:r w:rsidRPr="00A6293E">
        <w:rPr>
          <w:spacing w:val="-2"/>
        </w:rPr>
        <w:t>§ andra stycket har ålagts en skyldig</w:t>
      </w:r>
      <w:r w:rsidRPr="00A6293E">
        <w:rPr>
          <w:spacing w:val="-2"/>
        </w:rPr>
        <w:softHyphen/>
      </w:r>
      <w:r w:rsidRPr="00A6293E">
        <w:t>het om tillträde ska minst 18 månader i förväg anmäla planer på att av</w:t>
      </w:r>
      <w:r w:rsidRPr="00A6293E">
        <w:softHyphen/>
        <w:t xml:space="preserve">veckla eller byta ut delar av ett nät som omfattas av skyldigheten. </w:t>
      </w:r>
    </w:p>
    <w:p w14:paraId="74848079" w14:textId="77777777" w:rsidR="00D85371" w:rsidRPr="00A6293E" w:rsidRDefault="00D85371" w:rsidP="00D85371">
      <w:pPr>
        <w:pStyle w:val="Brdtextmedindrag"/>
      </w:pPr>
      <w:r w:rsidRPr="00A6293E">
        <w:rPr>
          <w:spacing w:val="-3"/>
        </w:rPr>
        <w:t>Om det är nödvändigt för att säkerställa konkurrensen och slut</w:t>
      </w:r>
      <w:r w:rsidRPr="00A6293E">
        <w:rPr>
          <w:spacing w:val="-3"/>
        </w:rPr>
        <w:softHyphen/>
        <w:t>användar</w:t>
      </w:r>
      <w:r w:rsidRPr="00A6293E">
        <w:rPr>
          <w:spacing w:val="-3"/>
        </w:rPr>
        <w:softHyphen/>
        <w:t>nas</w:t>
      </w:r>
      <w:r w:rsidRPr="00A6293E">
        <w:t xml:space="preserve"> rättigheter får operatören som avses i första stycket åläggas en skyldighet att upprätta en detaljerad beskrivning av planerna med avseende på över</w:t>
      </w:r>
      <w:r w:rsidRPr="00A6293E">
        <w:softHyphen/>
        <w:t xml:space="preserve">gångsperioder och villkor samt vilka jämförbara tillträdesprodukter som erbjuds i stället. </w:t>
      </w:r>
    </w:p>
    <w:p w14:paraId="1A41A6F5" w14:textId="77777777" w:rsidR="00D85371" w:rsidRPr="00A6293E" w:rsidRDefault="00D85371" w:rsidP="00D85371">
      <w:pPr>
        <w:pStyle w:val="Rubrik4utannumrering"/>
      </w:pPr>
      <w:r w:rsidRPr="00A6293E">
        <w:t>Skyldigheter för andra än operatörer med betydande inflytande</w:t>
      </w:r>
    </w:p>
    <w:p w14:paraId="63AEC85D" w14:textId="77777777" w:rsidR="00D85371" w:rsidRPr="00A6293E" w:rsidRDefault="00D85371" w:rsidP="00D85371">
      <w:pPr>
        <w:pStyle w:val="Rubrik5utannumrering"/>
        <w:spacing w:before="0"/>
      </w:pPr>
      <w:r w:rsidRPr="00A6293E">
        <w:t>Tillträde till ledningar i en byggnad</w:t>
      </w:r>
    </w:p>
    <w:p w14:paraId="43497CF0" w14:textId="77777777" w:rsidR="00D85371" w:rsidRPr="00A6293E" w:rsidRDefault="00D85371" w:rsidP="00D85371">
      <w:pPr>
        <w:pStyle w:val="Brdtext"/>
      </w:pPr>
      <w:r w:rsidRPr="00A6293E">
        <w:rPr>
          <w:b/>
        </w:rPr>
        <w:t>30 §    </w:t>
      </w:r>
      <w:r w:rsidRPr="00A6293E">
        <w:t>En operatör, eller någon som äger ledningar i ett allmänt elektro</w:t>
      </w:r>
      <w:r w:rsidRPr="00A6293E">
        <w:softHyphen/>
        <w:t xml:space="preserve">niskt </w:t>
      </w:r>
      <w:r w:rsidRPr="00A6293E">
        <w:rPr>
          <w:spacing w:val="-3"/>
        </w:rPr>
        <w:t>kom</w:t>
      </w:r>
      <w:r w:rsidRPr="00A6293E">
        <w:rPr>
          <w:spacing w:val="-3"/>
        </w:rPr>
        <w:softHyphen/>
        <w:t>munikationsnät som operatören råder över, får efter ansökan av en annan</w:t>
      </w:r>
      <w:r w:rsidRPr="00A6293E">
        <w:t xml:space="preserve"> operatör förpliktas att mot skälig ersättning lämna tillträde till ledningarna i en </w:t>
      </w:r>
      <w:r w:rsidRPr="00A6293E">
        <w:rPr>
          <w:spacing w:val="-2"/>
        </w:rPr>
        <w:t>bygg</w:t>
      </w:r>
      <w:r w:rsidRPr="00A6293E">
        <w:rPr>
          <w:spacing w:val="-2"/>
        </w:rPr>
        <w:softHyphen/>
        <w:t>nad eller fram till första utlopps- eller förgrenings</w:t>
      </w:r>
      <w:r w:rsidRPr="00A6293E">
        <w:rPr>
          <w:spacing w:val="-2"/>
        </w:rPr>
        <w:softHyphen/>
        <w:t>stället. För</w:t>
      </w:r>
      <w:r w:rsidRPr="00A6293E">
        <w:rPr>
          <w:spacing w:val="-2"/>
        </w:rPr>
        <w:softHyphen/>
        <w:t>plikt</w:t>
      </w:r>
      <w:r w:rsidRPr="00A6293E">
        <w:rPr>
          <w:spacing w:val="-2"/>
        </w:rPr>
        <w:softHyphen/>
        <w:t>elsen</w:t>
      </w:r>
      <w:r w:rsidRPr="00A6293E">
        <w:t xml:space="preserve"> får innefatta skyldighet att lämna tillträde till tillhö</w:t>
      </w:r>
      <w:r w:rsidRPr="00A6293E">
        <w:softHyphen/>
        <w:t xml:space="preserve">rande faciliteter.  </w:t>
      </w:r>
    </w:p>
    <w:p w14:paraId="754AE544" w14:textId="77777777" w:rsidR="00D85371" w:rsidRPr="00A6293E" w:rsidRDefault="00D85371" w:rsidP="00D85371">
      <w:pPr>
        <w:pStyle w:val="Brdtextmedindrag"/>
      </w:pPr>
      <w:r w:rsidRPr="00A6293E">
        <w:t xml:space="preserve">En skyldighet enligt första stycket får åläggas endast om anläggning av </w:t>
      </w:r>
      <w:r w:rsidRPr="00A6293E">
        <w:rPr>
          <w:spacing w:val="-4"/>
        </w:rPr>
        <w:t>ytterligare infrastruktur bedöms olönsam eller fysiskt ogenomförbar. Skyldig</w:t>
      </w:r>
      <w:r w:rsidRPr="00A6293E">
        <w:rPr>
          <w:spacing w:val="-4"/>
        </w:rPr>
        <w:softHyphen/>
      </w:r>
      <w:r w:rsidRPr="00A6293E">
        <w:t>heten får förenas med villkor för tillträdet och de villkor som behövs för att uppnå icke-diskriminering och insyn i tillhandahållandet.</w:t>
      </w:r>
    </w:p>
    <w:p w14:paraId="554A58FD" w14:textId="77777777" w:rsidR="00D85371" w:rsidRPr="00A6293E" w:rsidRDefault="00D85371" w:rsidP="00D85371">
      <w:pPr>
        <w:pStyle w:val="Rubrik5utannumrering"/>
      </w:pPr>
      <w:r w:rsidRPr="00A6293E">
        <w:t>Tillträde till ytterligare nätdelar närmast slutanvändaren</w:t>
      </w:r>
    </w:p>
    <w:p w14:paraId="2044C258" w14:textId="77777777" w:rsidR="00D85371" w:rsidRPr="00A6293E" w:rsidRDefault="00D85371" w:rsidP="00D85371">
      <w:pPr>
        <w:pStyle w:val="Brdtext"/>
      </w:pPr>
      <w:bookmarkStart w:id="2302" w:name="_Hlk536651699"/>
      <w:r w:rsidRPr="00A6293E">
        <w:rPr>
          <w:b/>
        </w:rPr>
        <w:t>31 §   </w:t>
      </w:r>
      <w:bookmarkEnd w:id="2302"/>
      <w:r w:rsidRPr="00A6293E">
        <w:rPr>
          <w:b/>
        </w:rPr>
        <w:t> </w:t>
      </w:r>
      <w:r w:rsidRPr="00A6293E">
        <w:rPr>
          <w:spacing w:val="-2"/>
        </w:rPr>
        <w:t>Om det finns särskilda skäl för det får en skyldighet som avses i 30 §</w:t>
      </w:r>
      <w:r w:rsidRPr="00A6293E">
        <w:t xml:space="preserve"> även avse nätdelar bortom första utlopps- eller förgreningsstället. Skyldig</w:t>
      </w:r>
      <w:r w:rsidRPr="00A6293E">
        <w:softHyphen/>
        <w:t>heten får även avse aktivt och virtuellt tillträde.</w:t>
      </w:r>
    </w:p>
    <w:p w14:paraId="08E07B0B" w14:textId="77777777" w:rsidR="00D85371" w:rsidRPr="00A6293E" w:rsidRDefault="00D85371" w:rsidP="00D85371">
      <w:pPr>
        <w:pStyle w:val="Brdtextmedindrag"/>
      </w:pPr>
      <w:r w:rsidRPr="00A6293E">
        <w:t>Vid bedömningen av om det finns särskilda skäl ska det beaktas om hindren mot anläggning av ytterligare infrastruktur är omfattande och var</w:t>
      </w:r>
      <w:r w:rsidRPr="00A6293E">
        <w:softHyphen/>
        <w:t xml:space="preserve">aktiga och om hindren motverkar effektiv konkurrens och påverkar utfallet </w:t>
      </w:r>
      <w:r w:rsidRPr="00A6293E">
        <w:rPr>
          <w:spacing w:val="-2"/>
        </w:rPr>
        <w:t>för slutanvändarna. Särskild hänsyn ska också tas till om operatören i stället</w:t>
      </w:r>
      <w:r w:rsidRPr="00A6293E">
        <w:t xml:space="preserve"> tillhandahåller tillträde till ett nät med mycket hög kapacitet på rättvisa och icke-diskriminerande villkor. </w:t>
      </w:r>
    </w:p>
    <w:p w14:paraId="26DD1D01" w14:textId="77777777" w:rsidR="00D85371" w:rsidRPr="00A6293E" w:rsidRDefault="00D85371" w:rsidP="00D85371">
      <w:pPr>
        <w:pStyle w:val="Brdtextmedindrag"/>
      </w:pPr>
      <w:r w:rsidRPr="00A6293E">
        <w:t>En skyldighet enligt första stycket får inte åläggas om den äventyrar den ekonomiska bärkraften vid utbyggnad av små lokala nät.</w:t>
      </w:r>
    </w:p>
    <w:p w14:paraId="0BAE7832" w14:textId="77777777" w:rsidR="00D85371" w:rsidRPr="00A6293E" w:rsidRDefault="00D85371" w:rsidP="00D85371">
      <w:pPr>
        <w:pStyle w:val="Brdtextmedindrag"/>
      </w:pPr>
    </w:p>
    <w:p w14:paraId="3F45DEEB" w14:textId="77777777" w:rsidR="00D85371" w:rsidRPr="00A6293E" w:rsidRDefault="00D85371" w:rsidP="00D85371">
      <w:pPr>
        <w:pStyle w:val="Brdtextmedindrag"/>
        <w:ind w:firstLine="0"/>
      </w:pPr>
      <w:r w:rsidRPr="00A6293E">
        <w:rPr>
          <w:b/>
        </w:rPr>
        <w:lastRenderedPageBreak/>
        <w:t>32 §    </w:t>
      </w:r>
      <w:r w:rsidRPr="00A6293E">
        <w:t>En förpliktelse enligt 31</w:t>
      </w:r>
      <w:r>
        <w:t> </w:t>
      </w:r>
      <w:r w:rsidRPr="00A6293E">
        <w:t>§ får inte åläggas en operatör som avses i 10 § som i stället tillhandahåller tillträde till ett nät med mycket hög kapa</w:t>
      </w:r>
      <w:r w:rsidRPr="00A6293E">
        <w:softHyphen/>
        <w:t>citet på rättvisa och icke-diskriminerande villkor.</w:t>
      </w:r>
    </w:p>
    <w:p w14:paraId="7685C585" w14:textId="77777777" w:rsidR="00D85371" w:rsidRPr="00A6293E" w:rsidRDefault="00D85371" w:rsidP="00D85371">
      <w:pPr>
        <w:pStyle w:val="Brdtextmedindrag"/>
      </w:pPr>
      <w:r w:rsidRPr="00A6293E">
        <w:t>Med undantag från första stycket får en förpliktelse dock åläggas i fråga om ett nät som har finansierats med allmänna medel.</w:t>
      </w:r>
    </w:p>
    <w:p w14:paraId="04F76B97" w14:textId="77777777" w:rsidR="00D85371" w:rsidRPr="00A6293E" w:rsidRDefault="00D85371" w:rsidP="00D85371">
      <w:pPr>
        <w:pStyle w:val="Brdtextmedindrag"/>
        <w:ind w:firstLine="0"/>
      </w:pPr>
    </w:p>
    <w:p w14:paraId="22E74577" w14:textId="77777777" w:rsidR="00D85371" w:rsidRPr="00A6293E" w:rsidRDefault="00D85371" w:rsidP="00D85371">
      <w:pPr>
        <w:pStyle w:val="Brdtext"/>
      </w:pPr>
      <w:r w:rsidRPr="00A6293E">
        <w:rPr>
          <w:b/>
        </w:rPr>
        <w:t>33 §    </w:t>
      </w:r>
      <w:r w:rsidRPr="00A6293E">
        <w:t>Vid tillämpningen av 30–32</w:t>
      </w:r>
      <w:r>
        <w:t> </w:t>
      </w:r>
      <w:r w:rsidRPr="00A6293E">
        <w:t xml:space="preserve">§§ ska Berecs riktlinjer för att främja </w:t>
      </w:r>
      <w:r w:rsidRPr="00A6293E">
        <w:rPr>
          <w:spacing w:val="-2"/>
        </w:rPr>
        <w:t>en konsekvent tillämpning av artikel 61.3 som antagits med stöd av direktiv</w:t>
      </w:r>
      <w:r w:rsidRPr="00A6293E">
        <w:t xml:space="preserve"> (EU) 2018/1972 särskilt beaktas.</w:t>
      </w:r>
    </w:p>
    <w:p w14:paraId="1D60B642" w14:textId="77777777" w:rsidR="00D85371" w:rsidRPr="00A6293E" w:rsidRDefault="00D85371" w:rsidP="00D85371">
      <w:pPr>
        <w:pStyle w:val="Rubrik5utannumrering"/>
        <w:rPr>
          <w:szCs w:val="20"/>
        </w:rPr>
      </w:pPr>
      <w:r w:rsidRPr="00A6293E">
        <w:rPr>
          <w:szCs w:val="20"/>
        </w:rPr>
        <w:t>Tillträde till infrastruktur för mobila tjänster</w:t>
      </w:r>
    </w:p>
    <w:p w14:paraId="223CB528" w14:textId="77777777" w:rsidR="00D85371" w:rsidRPr="00A6293E" w:rsidRDefault="00D85371" w:rsidP="00D85371">
      <w:pPr>
        <w:pStyle w:val="Brdtext"/>
      </w:pPr>
      <w:r w:rsidRPr="00A6293E">
        <w:rPr>
          <w:b/>
        </w:rPr>
        <w:t>34 §    </w:t>
      </w:r>
      <w:r w:rsidRPr="00A6293E">
        <w:t>Om det finns synnerliga skäl för det, får den som har tillstånd att an</w:t>
      </w:r>
      <w:r w:rsidRPr="00A6293E">
        <w:softHyphen/>
      </w:r>
      <w:r w:rsidRPr="00A6293E">
        <w:softHyphen/>
        <w:t xml:space="preserve">vända radiosändare åläggas att på rättvisa och rimliga villkor ge </w:t>
      </w:r>
      <w:bookmarkStart w:id="2303" w:name="_Hlk8676492"/>
      <w:r w:rsidRPr="00A6293E">
        <w:t>tillträde till infrastruktur för tillhandahållande av mobila elektroniska kommunika</w:t>
      </w:r>
      <w:r w:rsidRPr="00A6293E">
        <w:softHyphen/>
        <w:t>tions</w:t>
      </w:r>
      <w:r w:rsidRPr="00A6293E">
        <w:softHyphen/>
        <w:t>tjänster</w:t>
      </w:r>
      <w:bookmarkEnd w:id="2303"/>
      <w:r w:rsidRPr="00A6293E">
        <w:t>. Skyldigheten får innefatta tillträde till aktiv infrastruktur.</w:t>
      </w:r>
    </w:p>
    <w:p w14:paraId="0DFE7555" w14:textId="77777777" w:rsidR="00D85371" w:rsidRPr="00A6293E" w:rsidRDefault="00D85371" w:rsidP="00D85371">
      <w:pPr>
        <w:pStyle w:val="Brdtextmedindrag"/>
      </w:pPr>
      <w:r w:rsidRPr="00A6293E">
        <w:t>Vid bedömningen av om det finns synnerliga skäl ska det beaktas om den geografiska täckningen för slutanvändarna starkt begränsas till följd av att det saknas möjlighet att anlägga nödvändig infrastruktur.</w:t>
      </w:r>
      <w:bookmarkStart w:id="2304" w:name="_Hlk8828512"/>
      <w:bookmarkEnd w:id="2304"/>
    </w:p>
    <w:p w14:paraId="75E80163" w14:textId="77777777" w:rsidR="00D85371" w:rsidRPr="00A6293E" w:rsidRDefault="00D85371" w:rsidP="00D85371">
      <w:pPr>
        <w:pStyle w:val="Rubrik5utannumrering"/>
        <w:rPr>
          <w:szCs w:val="20"/>
        </w:rPr>
      </w:pPr>
      <w:r w:rsidRPr="00A6293E">
        <w:rPr>
          <w:szCs w:val="20"/>
        </w:rPr>
        <w:t>Samlokalisering eller annat gemensamt utnyttjande</w:t>
      </w:r>
    </w:p>
    <w:p w14:paraId="608A260E" w14:textId="77777777" w:rsidR="00D85371" w:rsidRPr="00A6293E" w:rsidRDefault="00D85371" w:rsidP="00D85371">
      <w:pPr>
        <w:pStyle w:val="Brdtext"/>
      </w:pPr>
      <w:r w:rsidRPr="00A6293E">
        <w:rPr>
          <w:b/>
        </w:rPr>
        <w:t>35 §</w:t>
      </w:r>
      <w:r w:rsidRPr="00A6293E">
        <w:t xml:space="preserve">    En operatör får, efter ansökan av en annan operatör, även i andra </w:t>
      </w:r>
      <w:r w:rsidRPr="00A6293E">
        <w:rPr>
          <w:spacing w:val="-2"/>
        </w:rPr>
        <w:t>fall än enligt 16</w:t>
      </w:r>
      <w:r>
        <w:rPr>
          <w:spacing w:val="-2"/>
        </w:rPr>
        <w:t> </w:t>
      </w:r>
      <w:r w:rsidRPr="00A6293E">
        <w:rPr>
          <w:spacing w:val="-2"/>
        </w:rPr>
        <w:t>§ första stycket 5 eller 30–33</w:t>
      </w:r>
      <w:r>
        <w:rPr>
          <w:spacing w:val="-2"/>
        </w:rPr>
        <w:t xml:space="preserve"> </w:t>
      </w:r>
      <w:r w:rsidRPr="00A6293E">
        <w:rPr>
          <w:spacing w:val="-2"/>
        </w:rPr>
        <w:t>§§ förpliktas att mot marknads</w:t>
      </w:r>
      <w:r w:rsidRPr="00A6293E">
        <w:rPr>
          <w:spacing w:val="-2"/>
        </w:rPr>
        <w:softHyphen/>
      </w:r>
      <w:r w:rsidRPr="00A6293E">
        <w:rPr>
          <w:spacing w:val="-3"/>
        </w:rPr>
        <w:t>mässig ersättning tillhandahålla sökanden samlokalisering eller andra möjlig</w:t>
      </w:r>
      <w:r w:rsidRPr="00A6293E">
        <w:rPr>
          <w:spacing w:val="-3"/>
        </w:rPr>
        <w:softHyphen/>
      </w:r>
      <w:r w:rsidRPr="00A6293E">
        <w:t>heter till gemensamt utnyttjande av egendom eller annat, om det</w:t>
      </w:r>
    </w:p>
    <w:p w14:paraId="2EE2C0ED" w14:textId="77777777" w:rsidR="00D85371" w:rsidRPr="00A6293E" w:rsidRDefault="00D85371" w:rsidP="00D85371">
      <w:pPr>
        <w:pStyle w:val="Brdtextmedindrag"/>
      </w:pPr>
      <w:r w:rsidRPr="00A6293E">
        <w:t>1. är av betydelse för att skydda miljön eller för att uppnå mål för fysisk planering, eller</w:t>
      </w:r>
    </w:p>
    <w:p w14:paraId="4C1015C5" w14:textId="77777777" w:rsidR="00D85371" w:rsidRPr="00A6293E" w:rsidRDefault="00D85371" w:rsidP="00D85371">
      <w:pPr>
        <w:pStyle w:val="Brdtextmedindrag"/>
      </w:pPr>
      <w:r w:rsidRPr="00A6293E">
        <w:t>2. krävs för att skydda folkhälsa eller allmän säkerhet.</w:t>
      </w:r>
    </w:p>
    <w:p w14:paraId="201FFFF5" w14:textId="77777777" w:rsidR="00D85371" w:rsidRPr="00A6293E" w:rsidRDefault="00D85371" w:rsidP="00D85371">
      <w:pPr>
        <w:pStyle w:val="Brdtextmedindrag"/>
      </w:pPr>
      <w:r w:rsidRPr="00A6293E">
        <w:t>En förpliktelse enligt första stycket får innefatta en skyldighet för den förpliktade att mot ersättning för uppkomna kostnader genomföra stagning eller påbyggnad av en mast för elektronisk kommunikation eller andra lik</w:t>
      </w:r>
      <w:r w:rsidRPr="00A6293E">
        <w:softHyphen/>
        <w:t>nande åtgärder som krävs för att ett tillhandahållande ska kunna ske. Förpliktelsen får inte innebära en skyldighet att byta ut en befintlig mast mot en ny.</w:t>
      </w:r>
    </w:p>
    <w:p w14:paraId="06AB283C" w14:textId="77777777" w:rsidR="00D85371" w:rsidRPr="00A6293E" w:rsidRDefault="00D85371" w:rsidP="00D85371">
      <w:pPr>
        <w:pStyle w:val="Rubrik5utannumrering"/>
        <w:rPr>
          <w:szCs w:val="20"/>
        </w:rPr>
      </w:pPr>
      <w:r w:rsidRPr="00A6293E">
        <w:rPr>
          <w:szCs w:val="20"/>
        </w:rPr>
        <w:t>Tillträde till infrastruktur för anläggning av ledningar i en byggnad</w:t>
      </w:r>
    </w:p>
    <w:p w14:paraId="6F332B2F" w14:textId="77777777" w:rsidR="00D85371" w:rsidRPr="00A6293E" w:rsidRDefault="00D85371" w:rsidP="00D85371">
      <w:pPr>
        <w:pStyle w:val="Brdtext"/>
      </w:pPr>
      <w:r w:rsidRPr="00A6293E">
        <w:rPr>
          <w:b/>
        </w:rPr>
        <w:t>36 §    </w:t>
      </w:r>
      <w:r w:rsidRPr="00A6293E">
        <w:rPr>
          <w:spacing w:val="-2"/>
        </w:rPr>
        <w:t>Den som äger eller annars råder över fysisk infrastruktur för elektro</w:t>
      </w:r>
      <w:r w:rsidRPr="00A6293E">
        <w:rPr>
          <w:spacing w:val="-2"/>
        </w:rPr>
        <w:softHyphen/>
      </w:r>
      <w:r w:rsidRPr="00A6293E">
        <w:softHyphen/>
        <w:t>nisk kommunikation i en byggnad är skyldig att uppfylla rimliga krav på tillträde till infrastrukturen för anläggning av ett elektroniskt kom</w:t>
      </w:r>
      <w:r w:rsidRPr="00A6293E">
        <w:softHyphen/>
        <w:t>muni</w:t>
      </w:r>
      <w:r w:rsidRPr="00A6293E">
        <w:softHyphen/>
        <w:t>ka</w:t>
      </w:r>
      <w:r w:rsidRPr="00A6293E">
        <w:softHyphen/>
        <w:t>tionsnät med hög kapacitet. Tillträdet ska medges på rättvisa och icke-</w:t>
      </w:r>
      <w:r w:rsidRPr="00A6293E">
        <w:rPr>
          <w:spacing w:val="-2"/>
        </w:rPr>
        <w:t>diskri</w:t>
      </w:r>
      <w:r w:rsidRPr="00A6293E">
        <w:rPr>
          <w:spacing w:val="-2"/>
        </w:rPr>
        <w:softHyphen/>
        <w:t>minerande villkor. Skyldigheten gäller endast om anläggning av ytter</w:t>
      </w:r>
      <w:r w:rsidRPr="00A6293E">
        <w:rPr>
          <w:spacing w:val="-2"/>
        </w:rPr>
        <w:softHyphen/>
      </w:r>
      <w:r w:rsidRPr="00A6293E">
        <w:rPr>
          <w:spacing w:val="-2"/>
        </w:rPr>
        <w:softHyphen/>
      </w:r>
      <w:r w:rsidRPr="00A6293E">
        <w:t>ligare infrastruktur bedöms olönsam eller fysiskt ogenomförbar.</w:t>
      </w:r>
    </w:p>
    <w:p w14:paraId="190C9C6B" w14:textId="77777777" w:rsidR="00D85371" w:rsidRPr="00A6293E" w:rsidRDefault="00D85371" w:rsidP="00D85371">
      <w:pPr>
        <w:pStyle w:val="Brdtextmedindrag"/>
      </w:pPr>
      <w:r w:rsidRPr="00A6293E">
        <w:t>Skyldigheten gäller inte om tillträde redan ges till ett i byggnaden be</w:t>
      </w:r>
      <w:r w:rsidRPr="00A6293E">
        <w:softHyphen/>
        <w:t xml:space="preserve">fintligt elektroniskt kommunikationsnät med hög kapacitet på objektiva, </w:t>
      </w:r>
      <w:r w:rsidRPr="00A6293E">
        <w:rPr>
          <w:spacing w:val="-2"/>
        </w:rPr>
        <w:t>öppet redovisade, proportionella och icke-diskriminerande villkor och slut</w:t>
      </w:r>
      <w:r w:rsidRPr="00A6293E">
        <w:rPr>
          <w:spacing w:val="-2"/>
        </w:rPr>
        <w:softHyphen/>
      </w:r>
      <w:r w:rsidRPr="00A6293E">
        <w:t>användarna inte kan anses gynnas av ett tillträde till bygg</w:t>
      </w:r>
      <w:r w:rsidRPr="00A6293E">
        <w:softHyphen/>
        <w:t>nadens fysiska infrastruktur för elektronisk kommunikation.</w:t>
      </w:r>
    </w:p>
    <w:p w14:paraId="13D96F8B" w14:textId="77777777" w:rsidR="00D85371" w:rsidRPr="00A6293E" w:rsidRDefault="00D85371" w:rsidP="00D85371">
      <w:pPr>
        <w:pStyle w:val="Rubrik4utannumrering"/>
      </w:pPr>
      <w:r w:rsidRPr="00A6293E">
        <w:lastRenderedPageBreak/>
        <w:t>Samråd inför beslut</w:t>
      </w:r>
    </w:p>
    <w:p w14:paraId="1798E397" w14:textId="77777777" w:rsidR="00D85371" w:rsidRPr="00A6293E" w:rsidRDefault="00D85371" w:rsidP="00D85371">
      <w:pPr>
        <w:pStyle w:val="Rubrik5utannumrering"/>
        <w:spacing w:before="0"/>
        <w:rPr>
          <w:szCs w:val="20"/>
        </w:rPr>
      </w:pPr>
      <w:r w:rsidRPr="00A6293E">
        <w:rPr>
          <w:szCs w:val="20"/>
        </w:rPr>
        <w:t>Samråd med berörda parter</w:t>
      </w:r>
    </w:p>
    <w:p w14:paraId="5F5FE541" w14:textId="77777777" w:rsidR="00D85371" w:rsidRPr="00A6293E" w:rsidRDefault="00D85371" w:rsidP="00D85371">
      <w:pPr>
        <w:pStyle w:val="Brdtext"/>
      </w:pPr>
      <w:r w:rsidRPr="00A6293E">
        <w:rPr>
          <w:b/>
        </w:rPr>
        <w:t>37</w:t>
      </w:r>
      <w:r>
        <w:rPr>
          <w:b/>
        </w:rPr>
        <w:t> </w:t>
      </w:r>
      <w:r w:rsidRPr="00A6293E">
        <w:rPr>
          <w:b/>
        </w:rPr>
        <w:t>§   </w:t>
      </w:r>
      <w:r w:rsidRPr="00A6293E">
        <w:t>En myndighet som avser att fatta ett beslut enligt 3, 4, 6, 7, 11</w:t>
      </w:r>
      <w:r w:rsidRPr="00A6293E" w:rsidDel="00893C58">
        <w:t xml:space="preserve">, </w:t>
      </w:r>
      <w:r w:rsidRPr="00A6293E">
        <w:t>30, 31, 34 eller 35 </w:t>
      </w:r>
      <w:r w:rsidRPr="00A6293E" w:rsidDel="006C6A3C">
        <w:t>§</w:t>
      </w:r>
      <w:r w:rsidRPr="00A6293E">
        <w:t xml:space="preserve"> ska upprätta ett förslag och ge berörda parter tillfälle att yttra sig över förslaget inom skälig tid, dock minst 30 dagar om det inte finns särskilda skäl mot det. Detsamma ska gälla för beslut om att fastställa en marknad enligt 5 §</w:t>
      </w:r>
      <w:r>
        <w:t xml:space="preserve"> </w:t>
      </w:r>
      <w:r w:rsidRPr="00A6293E">
        <w:t xml:space="preserve">som skiljer sig från dem som framgår av Europeiska kommissionens rekommendation. </w:t>
      </w:r>
    </w:p>
    <w:p w14:paraId="7CEAE0CD" w14:textId="77777777" w:rsidR="00D85371" w:rsidRPr="00A6293E" w:rsidRDefault="00D85371" w:rsidP="00D85371">
      <w:pPr>
        <w:pStyle w:val="Brdtextmedindrag"/>
      </w:pPr>
    </w:p>
    <w:p w14:paraId="59BF11C8" w14:textId="77777777" w:rsidR="00D85371" w:rsidRPr="00A6293E" w:rsidRDefault="00D85371" w:rsidP="00D85371">
      <w:pPr>
        <w:pStyle w:val="Brdtext"/>
      </w:pPr>
      <w:r w:rsidRPr="00A6293E">
        <w:rPr>
          <w:b/>
        </w:rPr>
        <w:t>38 §    </w:t>
      </w:r>
      <w:r w:rsidRPr="00A6293E">
        <w:t xml:space="preserve">En myndighet som avser att fatta beslut enligt 22 eller 24 § ska ge berörda parter tillfälle att yttra sig över åtagandet inom skälig tid, dock minst 30 dagar om det inte finns särskilda skäl mot det. </w:t>
      </w:r>
    </w:p>
    <w:p w14:paraId="121A027F" w14:textId="77777777" w:rsidR="00D85371" w:rsidRPr="00A6293E" w:rsidRDefault="00D85371" w:rsidP="00D85371">
      <w:pPr>
        <w:pStyle w:val="Brdtextmedindrag"/>
      </w:pPr>
      <w:r w:rsidRPr="00A6293E">
        <w:t>Regeringen kan med stöd av 8</w:t>
      </w:r>
      <w:r>
        <w:t> </w:t>
      </w:r>
      <w:r w:rsidRPr="00A6293E">
        <w:t>kap.</w:t>
      </w:r>
      <w:r>
        <w:t> </w:t>
      </w:r>
      <w:r w:rsidRPr="00A6293E">
        <w:t>7</w:t>
      </w:r>
      <w:r>
        <w:t> </w:t>
      </w:r>
      <w:r w:rsidRPr="00A6293E">
        <w:t>§ regeringsformen meddela när</w:t>
      </w:r>
      <w:r w:rsidRPr="00A6293E">
        <w:softHyphen/>
        <w:t xml:space="preserve">mare föreskrifter om myndighetens begäran om yttrande enligt första stycket. </w:t>
      </w:r>
    </w:p>
    <w:p w14:paraId="0ADE77A4" w14:textId="77777777" w:rsidR="00D85371" w:rsidRPr="00A6293E" w:rsidRDefault="00D85371" w:rsidP="00D85371">
      <w:pPr>
        <w:pStyle w:val="Rubrik5utannumrering"/>
        <w:rPr>
          <w:szCs w:val="20"/>
        </w:rPr>
      </w:pPr>
      <w:r w:rsidRPr="00A6293E">
        <w:rPr>
          <w:szCs w:val="20"/>
        </w:rPr>
        <w:t>Samråd i Europeiska unionen</w:t>
      </w:r>
    </w:p>
    <w:p w14:paraId="13A07638" w14:textId="77777777" w:rsidR="00D85371" w:rsidRPr="00A6293E" w:rsidRDefault="00D85371" w:rsidP="00D85371">
      <w:pPr>
        <w:pStyle w:val="Brdtext"/>
      </w:pPr>
      <w:r w:rsidRPr="00A6293E">
        <w:rPr>
          <w:b/>
        </w:rPr>
        <w:t>39 §    </w:t>
      </w:r>
      <w:r w:rsidRPr="00A6293E">
        <w:t>Om ett beslut enligt 3–7, 12, 30, 31 eller 34</w:t>
      </w:r>
      <w:r>
        <w:t> </w:t>
      </w:r>
      <w:r w:rsidRPr="00A6293E">
        <w:t xml:space="preserve">§ skulle kunna påverka handeln mellan staterna inom Europeiska ekonomiska samarbetsområdet, ska ett motiverat förslag till beslut överlämnas till behöriga myndigheter i </w:t>
      </w:r>
      <w:r w:rsidRPr="00A6293E">
        <w:rPr>
          <w:spacing w:val="-2"/>
        </w:rPr>
        <w:t>övriga stater, Organet för europeiska regleringsmyndigheter för elektronisk</w:t>
      </w:r>
      <w:r w:rsidRPr="00A6293E">
        <w:t xml:space="preserve"> kommunikation och Europeiska kommissionen.</w:t>
      </w:r>
    </w:p>
    <w:p w14:paraId="0DE3F932" w14:textId="77777777" w:rsidR="00D85371" w:rsidRPr="00A6293E" w:rsidRDefault="00D85371" w:rsidP="00D85371">
      <w:pPr>
        <w:pStyle w:val="Brdtextmedindrag"/>
      </w:pPr>
      <w:r w:rsidRPr="00A6293E">
        <w:t xml:space="preserve">Kommissionen ska också underrättas om en myndighet i enlighet med internationella avtal avser att införa, ändra eller upphäva en skyldighet som beslutats enligt denna lag. </w:t>
      </w:r>
    </w:p>
    <w:p w14:paraId="7DDBA523" w14:textId="77777777" w:rsidR="00D85371" w:rsidRPr="00A6293E" w:rsidRDefault="00D85371" w:rsidP="00D85371">
      <w:pPr>
        <w:pStyle w:val="Rubrik5utannumrering"/>
        <w:rPr>
          <w:szCs w:val="20"/>
        </w:rPr>
      </w:pPr>
      <w:r w:rsidRPr="00A6293E">
        <w:rPr>
          <w:szCs w:val="20"/>
        </w:rPr>
        <w:t xml:space="preserve">Tidsfrister för marknadsanalys och bistånd med arbetet i vissa fall </w:t>
      </w:r>
    </w:p>
    <w:p w14:paraId="6E5B35D6" w14:textId="77777777" w:rsidR="00D85371" w:rsidRPr="00A6293E" w:rsidRDefault="00D85371" w:rsidP="00D85371">
      <w:pPr>
        <w:pStyle w:val="Brdtext"/>
      </w:pPr>
      <w:r w:rsidRPr="00A6293E">
        <w:rPr>
          <w:b/>
        </w:rPr>
        <w:t>40 §    </w:t>
      </w:r>
      <w:r w:rsidRPr="00A6293E">
        <w:t>Om ett förslag till beslut enligt 7</w:t>
      </w:r>
      <w:r>
        <w:t> </w:t>
      </w:r>
      <w:r w:rsidRPr="00A6293E">
        <w:t>§ ska överlämnas för samråd enligt 39 § första stycket, ska förslaget upprättas och överlämnas inom fem år från det senaste beslut som rör marknaden i fråga eller inom den längre tid om högst ytterligare ett år som Europeiska kommissionen dessförinnan har godkänt.</w:t>
      </w:r>
    </w:p>
    <w:p w14:paraId="3C2D31FA" w14:textId="77777777" w:rsidR="00D85371" w:rsidRPr="00A6293E" w:rsidRDefault="00D85371" w:rsidP="00D85371">
      <w:pPr>
        <w:pStyle w:val="Brdtextmedindrag"/>
      </w:pPr>
      <w:r w:rsidRPr="00A6293E">
        <w:t>Om en ny rekommendation som avses i 5</w:t>
      </w:r>
      <w:r>
        <w:t> </w:t>
      </w:r>
      <w:r w:rsidRPr="00A6293E">
        <w:t>§ andra stycket har antagits och rekommendationen rör en marknad som inte tidigare har analyserats, ska förslaget till beslut i stället upprättas och överlämnas inom tre år från offentliggörandet av rekommendationen.</w:t>
      </w:r>
    </w:p>
    <w:p w14:paraId="2CE31891" w14:textId="77777777" w:rsidR="00D85371" w:rsidRPr="00A6293E" w:rsidRDefault="00D85371" w:rsidP="00D85371">
      <w:pPr>
        <w:pStyle w:val="Brdtextmedindrag"/>
      </w:pPr>
      <w:r w:rsidRPr="00A6293E">
        <w:t>Om förslag till beslut inte kan överlämnas inom den tid som anges i första eller andra stycket och orsaken till detta är att marknadsanalysen enligt 6</w:t>
      </w:r>
      <w:r>
        <w:t> </w:t>
      </w:r>
      <w:r w:rsidRPr="00A6293E">
        <w:t>§ inte har slutförts, ska bistånd med slutförandet begäras från Organet för europeiska regleringsmyndigheter för elektronisk kommuni</w:t>
      </w:r>
      <w:r w:rsidRPr="00A6293E">
        <w:softHyphen/>
        <w:t>ka</w:t>
      </w:r>
      <w:r w:rsidRPr="00A6293E">
        <w:softHyphen/>
        <w:t>tion. Förslaget ska då överlämnas inom sex månader därefter.</w:t>
      </w:r>
    </w:p>
    <w:p w14:paraId="1F3236DD" w14:textId="77777777" w:rsidR="00D85371" w:rsidRPr="00A6293E" w:rsidRDefault="00D85371" w:rsidP="00D85371">
      <w:pPr>
        <w:pStyle w:val="Rubrik5utannumrering"/>
        <w:rPr>
          <w:szCs w:val="20"/>
        </w:rPr>
      </w:pPr>
      <w:r w:rsidRPr="00A6293E">
        <w:rPr>
          <w:szCs w:val="20"/>
        </w:rPr>
        <w:t xml:space="preserve">Tidsfrister för samrådet och verkan av kommissionens invändningar </w:t>
      </w:r>
    </w:p>
    <w:p w14:paraId="646F7B00" w14:textId="77777777" w:rsidR="00D85371" w:rsidRPr="00A6293E" w:rsidRDefault="00D85371" w:rsidP="00D85371">
      <w:pPr>
        <w:pStyle w:val="Brdtext"/>
      </w:pPr>
      <w:r w:rsidRPr="00A6293E">
        <w:rPr>
          <w:b/>
        </w:rPr>
        <w:t>41 §    </w:t>
      </w:r>
      <w:r w:rsidRPr="00A6293E">
        <w:t>Beslut i fall som avses i 39</w:t>
      </w:r>
      <w:r>
        <w:t> </w:t>
      </w:r>
      <w:r w:rsidRPr="00A6293E">
        <w:t>§ får meddelas tidigast en månad efter det att överlämnandet har skett.</w:t>
      </w:r>
    </w:p>
    <w:p w14:paraId="23CE8A1D" w14:textId="77777777" w:rsidR="00D85371" w:rsidRPr="00A6293E" w:rsidRDefault="00D85371" w:rsidP="00D85371">
      <w:pPr>
        <w:pStyle w:val="Brdtextmedindrag"/>
      </w:pPr>
      <w:r w:rsidRPr="00A6293E">
        <w:t>Ett beslut får dock meddelas tidigast två månader efter utgången av den tid som anges i första stycket, om Europeiska kommissionen inom den tiden meddelat myndigheten att den överväger att inte godta ett förslag till beslut som</w:t>
      </w:r>
    </w:p>
    <w:p w14:paraId="45954F94" w14:textId="77777777" w:rsidR="00D85371" w:rsidRPr="00A6293E" w:rsidRDefault="00D85371" w:rsidP="00D85371">
      <w:pPr>
        <w:pStyle w:val="Brdtextmedindrag"/>
      </w:pPr>
      <w:r w:rsidRPr="00A6293E">
        <w:lastRenderedPageBreak/>
        <w:t>1. innebär att en marknad som ska fastställas enligt 5</w:t>
      </w:r>
      <w:r>
        <w:t> </w:t>
      </w:r>
      <w:r w:rsidRPr="00A6293E">
        <w:t>§ avviker från kom</w:t>
      </w:r>
      <w:r w:rsidRPr="00A6293E">
        <w:softHyphen/>
        <w:t>missionens rekommendation, eller</w:t>
      </w:r>
    </w:p>
    <w:p w14:paraId="0C1AC0D4" w14:textId="77777777" w:rsidR="00D85371" w:rsidRPr="00A6293E" w:rsidRDefault="00D85371" w:rsidP="00D85371">
      <w:pPr>
        <w:pStyle w:val="Brdtextmedindrag"/>
      </w:pPr>
      <w:r w:rsidRPr="00A6293E">
        <w:t>2. avser identifiering av företag enligt 7</w:t>
      </w:r>
      <w:r>
        <w:t> </w:t>
      </w:r>
      <w:r w:rsidRPr="00A6293E">
        <w:t xml:space="preserve">§ första stycket. </w:t>
      </w:r>
    </w:p>
    <w:p w14:paraId="7964333E" w14:textId="77777777" w:rsidR="00D85371" w:rsidRPr="00A6293E" w:rsidRDefault="00D85371" w:rsidP="00D85371">
      <w:pPr>
        <w:pStyle w:val="Brdtextmedindrag"/>
        <w:rPr>
          <w:b/>
        </w:rPr>
      </w:pPr>
      <w:r w:rsidRPr="00A6293E">
        <w:t>Om kommissionen inom den tid som anges i andra stycket beslutar att inte godta ett sådant förslag som avses där, får beslut inte meddelas. Om kommissionens invändningar kan tillgodoses genom att förslaget ändras, ska samråd enligt 37</w:t>
      </w:r>
      <w:r>
        <w:t> </w:t>
      </w:r>
      <w:r w:rsidRPr="00A6293E">
        <w:t>§ om det nya förslaget inledas inom sex månader från dagen för kommissionens beslut.</w:t>
      </w:r>
      <w:r w:rsidRPr="00A6293E">
        <w:rPr>
          <w:b/>
        </w:rPr>
        <w:t xml:space="preserve"> </w:t>
      </w:r>
    </w:p>
    <w:p w14:paraId="140ED480" w14:textId="77777777" w:rsidR="00D85371" w:rsidRPr="00A6293E" w:rsidRDefault="00D85371" w:rsidP="00D85371">
      <w:pPr>
        <w:pStyle w:val="Rubrik5utannumrering"/>
        <w:rPr>
          <w:szCs w:val="20"/>
        </w:rPr>
      </w:pPr>
      <w:r w:rsidRPr="00A6293E">
        <w:rPr>
          <w:szCs w:val="20"/>
        </w:rPr>
        <w:t xml:space="preserve">Samverkan i Europeiska unionen </w:t>
      </w:r>
    </w:p>
    <w:p w14:paraId="17FAF976" w14:textId="77777777" w:rsidR="00D85371" w:rsidRPr="00A6293E" w:rsidRDefault="00D85371" w:rsidP="00D85371">
      <w:pPr>
        <w:pStyle w:val="Brdtext"/>
      </w:pPr>
      <w:r w:rsidRPr="00A6293E">
        <w:rPr>
          <w:b/>
        </w:rPr>
        <w:t>42 §    </w:t>
      </w:r>
      <w:r w:rsidRPr="00A6293E">
        <w:t xml:space="preserve">Om ett förslag till beslut om skyldigheter enligt </w:t>
      </w:r>
      <w:bookmarkStart w:id="2305" w:name="_Hlk9448272"/>
      <w:r w:rsidRPr="00A6293E">
        <w:t>3, 4, 7, 30–32 eller 34 </w:t>
      </w:r>
      <w:r w:rsidRPr="00A6293E" w:rsidDel="000C610D">
        <w:t>§</w:t>
      </w:r>
      <w:bookmarkEnd w:id="2305"/>
      <w:r w:rsidRPr="00A6293E">
        <w:t xml:space="preserve"> har överlämnats för samråd enligt 39</w:t>
      </w:r>
      <w:r>
        <w:t> </w:t>
      </w:r>
      <w:r w:rsidRPr="00A6293E">
        <w:t>§ första stycket och Europeiska kommissionen har meddelat att den har invändningar mot åtgärderna i för</w:t>
      </w:r>
      <w:r w:rsidRPr="00A6293E">
        <w:softHyphen/>
        <w:t>slaget ska samverkan ske med kommissionen och Organet för europeiska regleringsmyndigheter för elektronisk kommunikation i syfte att fastställa vilka åtgärder som är mest effektiva och lämpliga.</w:t>
      </w:r>
    </w:p>
    <w:p w14:paraId="1240D7DF" w14:textId="77777777" w:rsidR="00D85371" w:rsidRPr="00A6293E" w:rsidRDefault="00D85371" w:rsidP="00D85371">
      <w:pPr>
        <w:pStyle w:val="Brdtextmedindrag"/>
        <w:rPr>
          <w:b/>
        </w:rPr>
      </w:pPr>
      <w:r w:rsidRPr="00A6293E">
        <w:t>I sådant fall får beslut meddelas tidigast fyra månader och senast fem månader efter utgången av den tid som anges i 41</w:t>
      </w:r>
      <w:r>
        <w:t> </w:t>
      </w:r>
      <w:r w:rsidRPr="00A6293E">
        <w:t>§ första stycket. Om det krävs för att ett förnyat samrådsförfarande enligt 37–41</w:t>
      </w:r>
      <w:r>
        <w:t> </w:t>
      </w:r>
      <w:r w:rsidRPr="00A6293E">
        <w:t>§§ ska kunna genomföras, får tidsfristen förlängas ytterligare.</w:t>
      </w:r>
      <w:r w:rsidRPr="00A6293E">
        <w:rPr>
          <w:b/>
        </w:rPr>
        <w:t xml:space="preserve"> </w:t>
      </w:r>
    </w:p>
    <w:p w14:paraId="5CA63BBC" w14:textId="77777777" w:rsidR="00D85371" w:rsidRPr="00A6293E" w:rsidRDefault="00D85371" w:rsidP="00D85371">
      <w:pPr>
        <w:pStyle w:val="Brdtextmedindrag"/>
        <w:rPr>
          <w:b/>
        </w:rPr>
      </w:pPr>
      <w:r w:rsidRPr="00A6293E">
        <w:t xml:space="preserve">Om kommissionen inom den tid som anges i andra stycket beslutar att </w:t>
      </w:r>
      <w:r w:rsidRPr="00A6293E">
        <w:rPr>
          <w:spacing w:val="-2"/>
        </w:rPr>
        <w:t>inte godta ett förslag i fråga om godtagande av erbjudande om möjlighet till</w:t>
      </w:r>
      <w:r w:rsidRPr="00A6293E">
        <w:t xml:space="preserve"> </w:t>
      </w:r>
      <w:r w:rsidRPr="00A6293E">
        <w:rPr>
          <w:spacing w:val="-2"/>
        </w:rPr>
        <w:t>saminvestering enligt 22</w:t>
      </w:r>
      <w:r>
        <w:rPr>
          <w:spacing w:val="-2"/>
        </w:rPr>
        <w:t> </w:t>
      </w:r>
      <w:r w:rsidRPr="00A6293E">
        <w:rPr>
          <w:spacing w:val="-2"/>
        </w:rPr>
        <w:t>§ eller om tillträde till nät närmast slut</w:t>
      </w:r>
      <w:r w:rsidRPr="00A6293E">
        <w:rPr>
          <w:spacing w:val="-2"/>
        </w:rPr>
        <w:softHyphen/>
        <w:t>användaren</w:t>
      </w:r>
      <w:r w:rsidRPr="00A6293E">
        <w:t xml:space="preserve"> </w:t>
      </w:r>
      <w:r w:rsidRPr="00A6293E">
        <w:rPr>
          <w:spacing w:val="-2"/>
        </w:rPr>
        <w:t>som innefattar tillträde till nätdelar bortom första utlopps- eller förgrenings</w:t>
      </w:r>
      <w:r w:rsidRPr="00A6293E">
        <w:rPr>
          <w:spacing w:val="-2"/>
        </w:rPr>
        <w:softHyphen/>
      </w:r>
      <w:r w:rsidRPr="00A6293E">
        <w:t>stället enligt 31 och 32</w:t>
      </w:r>
      <w:r>
        <w:t> </w:t>
      </w:r>
      <w:r w:rsidRPr="00A6293E">
        <w:t>§§, får beslut inte meddelas. Om kom</w:t>
      </w:r>
      <w:r w:rsidRPr="00A6293E">
        <w:softHyphen/>
        <w:t>missionens invändningar kan tillgodoses genom att förslaget ändras, ska samråd enligt 37</w:t>
      </w:r>
      <w:r>
        <w:t> </w:t>
      </w:r>
      <w:r w:rsidRPr="00A6293E">
        <w:t>§ om det nya förslaget inledas inom sex månader från dagen för kom</w:t>
      </w:r>
      <w:r w:rsidRPr="00A6293E">
        <w:softHyphen/>
        <w:t>missionens beslut.</w:t>
      </w:r>
    </w:p>
    <w:p w14:paraId="704E7E33" w14:textId="77777777" w:rsidR="00D85371" w:rsidRPr="00A6293E" w:rsidRDefault="00D85371" w:rsidP="00D85371">
      <w:pPr>
        <w:pStyle w:val="Rubrik5utannumrering"/>
        <w:rPr>
          <w:szCs w:val="20"/>
        </w:rPr>
      </w:pPr>
      <w:r w:rsidRPr="00A6293E">
        <w:rPr>
          <w:szCs w:val="20"/>
        </w:rPr>
        <w:t xml:space="preserve">Tillfälligt beslut utan samråd </w:t>
      </w:r>
    </w:p>
    <w:p w14:paraId="0E4C61BE" w14:textId="77777777" w:rsidR="00D85371" w:rsidRPr="00A6293E" w:rsidRDefault="00D85371" w:rsidP="00D85371">
      <w:pPr>
        <w:pStyle w:val="Brdtext"/>
      </w:pPr>
      <w:r w:rsidRPr="00A6293E">
        <w:rPr>
          <w:b/>
        </w:rPr>
        <w:t>43 §    </w:t>
      </w:r>
      <w:r w:rsidRPr="00A6293E">
        <w:t>Om det behövs för att säkerställa konkurrensen på en marknad som fastställts enligt 5</w:t>
      </w:r>
      <w:r>
        <w:t> </w:t>
      </w:r>
      <w:r w:rsidRPr="00A6293E">
        <w:t>§ eller för att skydda användarnas intressen och ett beslut om åtgärd inte kan skjutas upp, får beslut, utan iakttagande av sam</w:t>
      </w:r>
      <w:r w:rsidRPr="00A6293E">
        <w:softHyphen/>
        <w:t>råds</w:t>
      </w:r>
      <w:r w:rsidRPr="00A6293E">
        <w:softHyphen/>
        <w:t>skyldigheten i 37–41</w:t>
      </w:r>
      <w:r>
        <w:t> </w:t>
      </w:r>
      <w:r w:rsidRPr="00A6293E">
        <w:t>§§, meddelas att gälla i högst sex månader. I så</w:t>
      </w:r>
      <w:r w:rsidRPr="00A6293E">
        <w:softHyphen/>
      </w:r>
      <w:r w:rsidRPr="00A6293E">
        <w:rPr>
          <w:spacing w:val="-2"/>
        </w:rPr>
        <w:t>dant fall ska behöriga myndigheter i övriga stater, Europeiska kommissionen och Organet</w:t>
      </w:r>
      <w:r w:rsidRPr="00A6293E">
        <w:t xml:space="preserve"> för europeiska regleringsmyndigheter för elektronisk kom</w:t>
      </w:r>
      <w:r>
        <w:softHyphen/>
      </w:r>
      <w:r w:rsidRPr="00A6293E">
        <w:t>mu</w:t>
      </w:r>
      <w:r>
        <w:softHyphen/>
      </w:r>
      <w:r w:rsidRPr="00A6293E">
        <w:t>ni</w:t>
      </w:r>
      <w:r w:rsidRPr="00A6293E">
        <w:softHyphen/>
        <w:t>ka</w:t>
      </w:r>
      <w:r w:rsidRPr="00A6293E">
        <w:softHyphen/>
        <w:t>tion utan dröjsmål underrättas om beslutet och skälen för det.</w:t>
      </w:r>
    </w:p>
    <w:p w14:paraId="234E6934" w14:textId="77777777" w:rsidR="00D85371" w:rsidRPr="00A6293E" w:rsidRDefault="00D85371" w:rsidP="00D85371">
      <w:pPr>
        <w:pStyle w:val="Brdtextmedindrag"/>
      </w:pPr>
      <w:r w:rsidRPr="00A6293E">
        <w:t>Ett beslut om en åtgärd enligt första stycket får inte förlängas utan iakttagande av samrådsskyldigheten i 37–41</w:t>
      </w:r>
      <w:r>
        <w:t> </w:t>
      </w:r>
      <w:r w:rsidRPr="00A6293E">
        <w:t>§§.</w:t>
      </w:r>
    </w:p>
    <w:p w14:paraId="1226A5B1" w14:textId="77777777" w:rsidR="00D85371" w:rsidRPr="00A6293E" w:rsidRDefault="00D85371" w:rsidP="00D85371">
      <w:pPr>
        <w:pStyle w:val="Rubrik5utannumrering"/>
        <w:rPr>
          <w:szCs w:val="20"/>
        </w:rPr>
      </w:pPr>
      <w:r w:rsidRPr="00A6293E">
        <w:rPr>
          <w:szCs w:val="20"/>
        </w:rPr>
        <w:t xml:space="preserve">Resultatet av samrådet ska göras allmänt tillgängligt </w:t>
      </w:r>
    </w:p>
    <w:p w14:paraId="6FAF3ACF" w14:textId="77777777" w:rsidR="00D85371" w:rsidRPr="00A6293E" w:rsidRDefault="00D85371" w:rsidP="00D85371">
      <w:pPr>
        <w:pStyle w:val="Brdtext"/>
      </w:pPr>
      <w:r w:rsidRPr="00A6293E">
        <w:rPr>
          <w:b/>
        </w:rPr>
        <w:t>44 §    </w:t>
      </w:r>
      <w:r w:rsidRPr="00A6293E">
        <w:rPr>
          <w:spacing w:val="-2"/>
        </w:rPr>
        <w:t>Resultatet av ett samrådsförfarande enligt 37–41</w:t>
      </w:r>
      <w:r>
        <w:rPr>
          <w:spacing w:val="-2"/>
        </w:rPr>
        <w:t> </w:t>
      </w:r>
      <w:r w:rsidRPr="00A6293E">
        <w:rPr>
          <w:spacing w:val="-2"/>
        </w:rPr>
        <w:t>§§ ska göras allmänt</w:t>
      </w:r>
      <w:r w:rsidRPr="00A6293E">
        <w:t xml:space="preserve"> tillgängligt, utom när det gäller uppgifter för vilka sekretess eller tystnads</w:t>
      </w:r>
      <w:r w:rsidRPr="00A6293E">
        <w:softHyphen/>
        <w:t>plikt gäller enligt lag.</w:t>
      </w:r>
    </w:p>
    <w:p w14:paraId="30700A4A" w14:textId="77777777" w:rsidR="00D85371" w:rsidRPr="00A6293E" w:rsidRDefault="00D85371" w:rsidP="00D85371">
      <w:pPr>
        <w:pStyle w:val="Rubrik4utannumrering"/>
      </w:pPr>
      <w:r w:rsidRPr="00A6293E">
        <w:t>Tillträde för montering av trådlösa accesspunkter med kort räckvidd</w:t>
      </w:r>
    </w:p>
    <w:p w14:paraId="554792B9" w14:textId="77777777" w:rsidR="00D85371" w:rsidRPr="00A6293E" w:rsidRDefault="00D85371" w:rsidP="00D85371">
      <w:pPr>
        <w:pStyle w:val="Brdtext"/>
      </w:pPr>
      <w:r w:rsidRPr="00A6293E">
        <w:rPr>
          <w:b/>
        </w:rPr>
        <w:t>45 §</w:t>
      </w:r>
      <w:r w:rsidRPr="00A6293E">
        <w:t xml:space="preserve">    Statliga myndigheter, kommuner och landsting ska på rättvisa och rimliga villkor på begäran av en operatör medge </w:t>
      </w:r>
      <w:bookmarkStart w:id="2306" w:name="_Hlk787661"/>
      <w:r w:rsidRPr="00A6293E">
        <w:t xml:space="preserve">tillträde till byggnader, </w:t>
      </w:r>
      <w:r w:rsidRPr="00A6293E">
        <w:lastRenderedPageBreak/>
        <w:t xml:space="preserve">anläggningar och föremål </w:t>
      </w:r>
      <w:bookmarkStart w:id="2307" w:name="_Hlk509211"/>
      <w:r w:rsidRPr="00A6293E">
        <w:t>som är tekniskt lämpliga att montera trådlösa accesspunkter med kort räckvidd på eller som behövs för att ansluta så</w:t>
      </w:r>
      <w:r w:rsidRPr="00A6293E">
        <w:softHyphen/>
        <w:t>dana accesspunkter till ett stamnät</w:t>
      </w:r>
      <w:bookmarkEnd w:id="2307"/>
      <w:r w:rsidRPr="00A6293E">
        <w:t>.</w:t>
      </w:r>
      <w:bookmarkEnd w:id="2306"/>
      <w:r w:rsidRPr="00A6293E">
        <w:t xml:space="preserve"> Det åligger den som medger tillträde att söka sådana till</w:t>
      </w:r>
      <w:r w:rsidRPr="00A6293E">
        <w:softHyphen/>
        <w:t>stånd som krävs för att tillträdet ska kunna realiseras och som opera</w:t>
      </w:r>
      <w:r w:rsidRPr="00A6293E">
        <w:softHyphen/>
        <w:t xml:space="preserve">tören själv inte kan söka. </w:t>
      </w:r>
    </w:p>
    <w:p w14:paraId="35D494E1" w14:textId="77777777" w:rsidR="00D85371" w:rsidRPr="00A6293E" w:rsidRDefault="00D85371" w:rsidP="00D85371">
      <w:pPr>
        <w:pStyle w:val="Brdtextmedindrag"/>
      </w:pPr>
      <w:r w:rsidRPr="00A6293E">
        <w:t>En begäran om tillträde får avslås om tillträdet inte är rimligt med hän</w:t>
      </w:r>
      <w:r w:rsidRPr="00A6293E">
        <w:softHyphen/>
        <w:t>syn till</w:t>
      </w:r>
    </w:p>
    <w:p w14:paraId="37605521" w14:textId="77777777" w:rsidR="00D85371" w:rsidRPr="00A6293E" w:rsidRDefault="00D85371" w:rsidP="00D85371">
      <w:pPr>
        <w:pStyle w:val="Brdtextmedindrag"/>
        <w:rPr>
          <w:spacing w:val="-4"/>
        </w:rPr>
      </w:pPr>
      <w:r w:rsidRPr="00A6293E">
        <w:t>1. </w:t>
      </w:r>
      <w:r w:rsidRPr="00A6293E">
        <w:rPr>
          <w:spacing w:val="-4"/>
        </w:rPr>
        <w:t>den fysiska infrastrukturens tekniska lämplighet för det avsedda till</w:t>
      </w:r>
      <w:r w:rsidRPr="00A6293E">
        <w:rPr>
          <w:spacing w:val="-4"/>
        </w:rPr>
        <w:softHyphen/>
        <w:t>trädet,</w:t>
      </w:r>
    </w:p>
    <w:p w14:paraId="05AEA138" w14:textId="77777777" w:rsidR="00D85371" w:rsidRPr="00A6293E" w:rsidRDefault="00D85371" w:rsidP="00D85371">
      <w:pPr>
        <w:pStyle w:val="Brdtextmedindrag"/>
      </w:pPr>
      <w:r w:rsidRPr="00A6293E">
        <w:t>2. brist på utrymme i den fysiska infrastrukturen,</w:t>
      </w:r>
    </w:p>
    <w:p w14:paraId="176B86BC" w14:textId="77777777" w:rsidR="00D85371" w:rsidRPr="00A6293E" w:rsidRDefault="00D85371" w:rsidP="00D85371">
      <w:pPr>
        <w:pStyle w:val="Brdtextmedindrag"/>
      </w:pPr>
      <w:r w:rsidRPr="00A6293E">
        <w:t>3. personlig säkerhet och folkhälsa,</w:t>
      </w:r>
    </w:p>
    <w:p w14:paraId="131CA647" w14:textId="77777777" w:rsidR="00D85371" w:rsidRPr="00A6293E" w:rsidRDefault="00D85371" w:rsidP="00D85371">
      <w:pPr>
        <w:pStyle w:val="Brdtextmedindrag"/>
      </w:pPr>
      <w:r w:rsidRPr="00A6293E">
        <w:t>4. </w:t>
      </w:r>
      <w:r w:rsidRPr="00A6293E">
        <w:rPr>
          <w:spacing w:val="-2"/>
        </w:rPr>
        <w:t>risk för skada för allmän säkerhet, totalförsvaret eller Sveriges säker</w:t>
      </w:r>
      <w:r w:rsidRPr="00A6293E">
        <w:rPr>
          <w:spacing w:val="-2"/>
        </w:rPr>
        <w:softHyphen/>
        <w:t>het</w:t>
      </w:r>
      <w:r w:rsidRPr="00A6293E">
        <w:t xml:space="preserve"> i övrigt,</w:t>
      </w:r>
    </w:p>
    <w:p w14:paraId="4D23AC50" w14:textId="77777777" w:rsidR="00D85371" w:rsidRPr="00A6293E" w:rsidRDefault="00D85371" w:rsidP="00D85371">
      <w:pPr>
        <w:pStyle w:val="Brdtextmedindrag"/>
      </w:pPr>
      <w:r w:rsidRPr="00A6293E">
        <w:t>5. risk för att andra tjänster som infrastrukturen används för störs, eller</w:t>
      </w:r>
    </w:p>
    <w:p w14:paraId="6C964D94" w14:textId="77777777" w:rsidR="00D85371" w:rsidRPr="00A6293E" w:rsidRDefault="00D85371" w:rsidP="00D85371">
      <w:pPr>
        <w:pStyle w:val="Brdtextmedindrag"/>
      </w:pPr>
      <w:r w:rsidRPr="00A6293E">
        <w:t>6. andra liknande omständigheter.</w:t>
      </w:r>
    </w:p>
    <w:p w14:paraId="5D2B22C5" w14:textId="77777777" w:rsidR="00D85371" w:rsidRPr="00A6293E" w:rsidRDefault="00D85371" w:rsidP="00D85371">
      <w:pPr>
        <w:pStyle w:val="Brdtextmedindrag"/>
      </w:pPr>
      <w:r w:rsidRPr="00A6293E">
        <w:t>Regeringen får meddela föreskrifter om att vissa myndigheter ska vara undantagna från skyldigheten att medge tillträde.</w:t>
      </w:r>
    </w:p>
    <w:p w14:paraId="5AE1D115" w14:textId="77777777" w:rsidR="00D85371" w:rsidRPr="00A6293E" w:rsidRDefault="00D85371" w:rsidP="00D85371">
      <w:pPr>
        <w:pStyle w:val="Brdtextmedindrag"/>
      </w:pPr>
    </w:p>
    <w:p w14:paraId="241EF397" w14:textId="77777777" w:rsidR="00D85371" w:rsidRPr="00A6293E" w:rsidRDefault="00D85371" w:rsidP="00D85371">
      <w:pPr>
        <w:pStyle w:val="Brdtext"/>
      </w:pPr>
      <w:r w:rsidRPr="00A6293E">
        <w:rPr>
          <w:b/>
        </w:rPr>
        <w:t>46 §    </w:t>
      </w:r>
      <w:r w:rsidRPr="00A6293E">
        <w:t>En begäran om tillträde enligt 45 § ska vara skriftlig och innehålla en tidsplan för anläggandet eller utbyggnaden av trådlösa accesspunkter med kort räckvidd eller an</w:t>
      </w:r>
      <w:r w:rsidRPr="00A6293E">
        <w:softHyphen/>
        <w:t>slut</w:t>
      </w:r>
      <w:r w:rsidRPr="00A6293E">
        <w:softHyphen/>
        <w:t>ningar till stamnät i de delar som är relevanta för till</w:t>
      </w:r>
      <w:r w:rsidRPr="00A6293E">
        <w:softHyphen/>
        <w:t xml:space="preserve">trädet. </w:t>
      </w:r>
    </w:p>
    <w:p w14:paraId="52739CFB" w14:textId="77777777" w:rsidR="00D85371" w:rsidRPr="00A6293E" w:rsidRDefault="00D85371" w:rsidP="00D85371">
      <w:pPr>
        <w:pStyle w:val="Brdtextmedindrag"/>
      </w:pPr>
      <w:r w:rsidRPr="00A6293E">
        <w:t>Den som tagit emot en begäran om tillträde ska senast två månader från mottagandet av en fullständig begäran skriftligen meddela operatören om begäran medges eller inte. Meddelandet ska innehålla vill</w:t>
      </w:r>
      <w:r w:rsidRPr="00A6293E">
        <w:softHyphen/>
        <w:t>koren för till</w:t>
      </w:r>
      <w:r w:rsidRPr="00A6293E">
        <w:softHyphen/>
        <w:t>trädet eller de omständigheter som det hänvisas till för att av</w:t>
      </w:r>
      <w:r w:rsidRPr="00A6293E">
        <w:softHyphen/>
        <w:t>slå begäran.</w:t>
      </w:r>
    </w:p>
    <w:p w14:paraId="385A1AB5" w14:textId="77777777" w:rsidR="00D85371" w:rsidRPr="00A6293E" w:rsidRDefault="00D85371" w:rsidP="00D85371">
      <w:pPr>
        <w:pStyle w:val="Rubrik4utannumrering"/>
      </w:pPr>
      <w:r w:rsidRPr="00A6293E">
        <w:t>Skadestånd</w:t>
      </w:r>
    </w:p>
    <w:p w14:paraId="73BF5D34" w14:textId="77777777" w:rsidR="00D85371" w:rsidRPr="00A6293E" w:rsidRDefault="00D85371" w:rsidP="00D85371">
      <w:pPr>
        <w:pStyle w:val="Brdtext"/>
      </w:pPr>
      <w:r w:rsidRPr="00A6293E">
        <w:rPr>
          <w:b/>
        </w:rPr>
        <w:t>47 §</w:t>
      </w:r>
      <w:r w:rsidRPr="00A6293E">
        <w:t>    </w:t>
      </w:r>
      <w:r w:rsidRPr="00A6293E">
        <w:rPr>
          <w:spacing w:val="-2"/>
        </w:rPr>
        <w:t>Om ett företag som enligt 7</w:t>
      </w:r>
      <w:r>
        <w:rPr>
          <w:spacing w:val="-2"/>
        </w:rPr>
        <w:t> </w:t>
      </w:r>
      <w:r w:rsidRPr="00A6293E">
        <w:rPr>
          <w:spacing w:val="-2"/>
        </w:rPr>
        <w:t>§ ska anses ha ett betydande in</w:t>
      </w:r>
      <w:r w:rsidRPr="00A6293E">
        <w:rPr>
          <w:spacing w:val="-2"/>
        </w:rPr>
        <w:softHyphen/>
      </w:r>
      <w:r w:rsidRPr="00A6293E">
        <w:t>fly</w:t>
      </w:r>
      <w:r w:rsidRPr="00A6293E">
        <w:softHyphen/>
        <w:t>tande på en viss marknad uppsåtligen eller av oaktsamhet vidtar en åt</w:t>
      </w:r>
      <w:r w:rsidRPr="00A6293E">
        <w:softHyphen/>
        <w:t>gärd som strider mot en skyldighet som beslutats med stöd av samma be</w:t>
      </w:r>
      <w:r w:rsidRPr="00A6293E">
        <w:softHyphen/>
        <w:t>stäm</w:t>
      </w:r>
      <w:r w:rsidRPr="00A6293E">
        <w:softHyphen/>
        <w:t>melse ska företaget ersätta den skada som därigenom uppkommer. Det</w:t>
      </w:r>
      <w:r w:rsidRPr="00A6293E">
        <w:softHyphen/>
        <w:t>samma gäller den som uppsåtligen eller av oaktsamhet underlåter att vidta en åtgärd som är nödvändig för att följa en sådan skyldighet.</w:t>
      </w:r>
    </w:p>
    <w:p w14:paraId="0F6790B9" w14:textId="77777777" w:rsidR="00D85371" w:rsidRPr="00A6293E" w:rsidRDefault="00D85371" w:rsidP="00D85371">
      <w:pPr>
        <w:pStyle w:val="Brdtextmedindrag"/>
      </w:pPr>
      <w:r w:rsidRPr="00A6293E">
        <w:t>Rätten till sådan ersättning faller bort, om talan inte väcks inom tio år från det att skadan uppkom.</w:t>
      </w:r>
    </w:p>
    <w:p w14:paraId="1327D45D" w14:textId="77777777" w:rsidR="00D85371" w:rsidRPr="00A6293E" w:rsidRDefault="00D85371" w:rsidP="00D85371">
      <w:pPr>
        <w:pStyle w:val="Rubrik3utannumrering"/>
      </w:pPr>
      <w:r w:rsidRPr="00A6293E">
        <w:t>6</w:t>
      </w:r>
      <w:r>
        <w:t> </w:t>
      </w:r>
      <w:r w:rsidRPr="00A6293E">
        <w:t>kap. Samhällsomfattande tjänster</w:t>
      </w:r>
    </w:p>
    <w:p w14:paraId="7A0AAE60" w14:textId="77777777" w:rsidR="00D85371" w:rsidRPr="00A6293E" w:rsidRDefault="00D85371" w:rsidP="00D85371">
      <w:pPr>
        <w:pStyle w:val="Brdtext"/>
      </w:pPr>
      <w:r w:rsidRPr="00A6293E">
        <w:rPr>
          <w:b/>
        </w:rPr>
        <w:t>1 §</w:t>
      </w:r>
      <w:r w:rsidRPr="00A6293E">
        <w:t>    Om det behövs för att säkerställa tillgång på en fast punkt till en adekvat internetanslutningstjänst eller en talkommunikationstjänst till överkomligt pris, får tillsynsmyndigheten besluta om skyldigheter att till</w:t>
      </w:r>
      <w:r w:rsidRPr="00A6293E">
        <w:softHyphen/>
        <w:t>handahålla samhällsomfattande tjänster för att tillgodose varje rimlig be</w:t>
      </w:r>
      <w:r w:rsidRPr="00A6293E">
        <w:softHyphen/>
        <w:t>gäran från slutanvändare om tillgång till sådana tjänster. Tillsyns</w:t>
      </w:r>
      <w:r w:rsidRPr="00A6293E">
        <w:softHyphen/>
        <w:t>myn</w:t>
      </w:r>
      <w:r w:rsidRPr="00A6293E">
        <w:softHyphen/>
        <w:t>dig</w:t>
      </w:r>
      <w:r w:rsidRPr="00A6293E">
        <w:softHyphen/>
        <w:t>heten får utse ett eller flera företag som ska säkerställa sådan tillgång i hela eller en del av landet.</w:t>
      </w:r>
    </w:p>
    <w:p w14:paraId="06D09ABB" w14:textId="77777777" w:rsidR="00D85371" w:rsidRPr="00A6293E" w:rsidRDefault="00D85371" w:rsidP="00D85371">
      <w:pPr>
        <w:pStyle w:val="Brdtextmedindrag"/>
        <w:rPr>
          <w:spacing w:val="-2"/>
        </w:rPr>
      </w:pPr>
      <w:r w:rsidRPr="00A6293E">
        <w:rPr>
          <w:spacing w:val="-2"/>
        </w:rPr>
        <w:t>En sådan skyldighet får inte vara oskäligt betungande för ett utsett före</w:t>
      </w:r>
      <w:r w:rsidRPr="00A6293E">
        <w:rPr>
          <w:spacing w:val="-2"/>
        </w:rPr>
        <w:softHyphen/>
        <w:t>tag.</w:t>
      </w:r>
    </w:p>
    <w:p w14:paraId="0BCCA32C" w14:textId="77777777" w:rsidR="00D85371" w:rsidRPr="00A6293E" w:rsidRDefault="00D85371" w:rsidP="00D85371">
      <w:pPr>
        <w:pStyle w:val="Brdtextmedindrag"/>
      </w:pPr>
    </w:p>
    <w:p w14:paraId="449C7B0B" w14:textId="77777777" w:rsidR="00D85371" w:rsidRPr="00A6293E" w:rsidRDefault="00D85371" w:rsidP="00D85371">
      <w:pPr>
        <w:pStyle w:val="Brdtext"/>
      </w:pPr>
      <w:r w:rsidRPr="00A6293E">
        <w:rPr>
          <w:b/>
        </w:rPr>
        <w:lastRenderedPageBreak/>
        <w:t>2 §</w:t>
      </w:r>
      <w:r w:rsidRPr="00A6293E">
        <w:t>    En adekvat internetanslutningstjänst enligt 1</w:t>
      </w:r>
      <w:r>
        <w:t> </w:t>
      </w:r>
      <w:r w:rsidRPr="00A6293E">
        <w:t>§ ska ha kapacitet att leverera en viss angiven lägsta datahastighet som medger funktionell till</w:t>
      </w:r>
      <w:r w:rsidRPr="00A6293E">
        <w:softHyphen/>
        <w:t xml:space="preserve">gång till internet. </w:t>
      </w:r>
    </w:p>
    <w:p w14:paraId="42292758" w14:textId="77777777" w:rsidR="00D85371" w:rsidRPr="00A6293E" w:rsidRDefault="00D85371" w:rsidP="00D85371">
      <w:pPr>
        <w:pStyle w:val="Brdtextmedindrag"/>
      </w:pPr>
      <w:r w:rsidRPr="00A6293E">
        <w:t>Regeringen får meddela föreskrifter om datahastighet.</w:t>
      </w:r>
    </w:p>
    <w:p w14:paraId="3FD72659" w14:textId="77777777" w:rsidR="00D85371" w:rsidRPr="00A6293E" w:rsidRDefault="00D85371" w:rsidP="00D85371">
      <w:pPr>
        <w:pStyle w:val="Brdtext"/>
      </w:pPr>
    </w:p>
    <w:p w14:paraId="3BE6F3D5" w14:textId="77777777" w:rsidR="00D85371" w:rsidRPr="00A6293E" w:rsidRDefault="00D85371" w:rsidP="00D85371">
      <w:pPr>
        <w:pStyle w:val="Brdtext"/>
      </w:pPr>
      <w:r w:rsidRPr="00A6293E">
        <w:rPr>
          <w:b/>
        </w:rPr>
        <w:t>3 §</w:t>
      </w:r>
      <w:r w:rsidRPr="00A6293E">
        <w:t>    En tjänst enligt 1</w:t>
      </w:r>
      <w:r>
        <w:t> </w:t>
      </w:r>
      <w:r w:rsidRPr="00A6293E">
        <w:t>§ får inte tillhandahållas på villkor som innebär att slutanvändarna tvingas att betala för något som inte är nödvändigt för tjänsten.</w:t>
      </w:r>
    </w:p>
    <w:p w14:paraId="26250181" w14:textId="77777777" w:rsidR="00D85371" w:rsidRPr="00A6293E" w:rsidRDefault="00D85371" w:rsidP="00D85371">
      <w:pPr>
        <w:pStyle w:val="Brdtext"/>
      </w:pPr>
    </w:p>
    <w:p w14:paraId="74B78482" w14:textId="77777777" w:rsidR="00D85371" w:rsidRPr="00A6293E" w:rsidRDefault="00D85371" w:rsidP="00D85371">
      <w:pPr>
        <w:pStyle w:val="Brdtext"/>
      </w:pPr>
      <w:r w:rsidRPr="00A6293E">
        <w:rPr>
          <w:b/>
        </w:rPr>
        <w:t>4 §</w:t>
      </w:r>
      <w:r w:rsidRPr="00A6293E">
        <w:t>    Den som enligt 1</w:t>
      </w:r>
      <w:r>
        <w:t> </w:t>
      </w:r>
      <w:r w:rsidRPr="00A6293E">
        <w:t>§ ska tillhandahålla en tjänst och som avser att avhända sig en betydande del av eller samtliga sina tillgångar i accessnätet, ska i god tid före åtgärden underrätta tillsynsmyndigheten om sin avsikt.</w:t>
      </w:r>
    </w:p>
    <w:p w14:paraId="3F63567A" w14:textId="77777777" w:rsidR="00D85371" w:rsidRPr="00A6293E" w:rsidRDefault="00D85371" w:rsidP="00D85371">
      <w:pPr>
        <w:pStyle w:val="Rubrik3utannumrering"/>
      </w:pPr>
      <w:r w:rsidRPr="00A6293E">
        <w:t>7</w:t>
      </w:r>
      <w:r>
        <w:t> </w:t>
      </w:r>
      <w:r w:rsidRPr="00A6293E">
        <w:t>kap. Tjänster till slutanvändare</w:t>
      </w:r>
    </w:p>
    <w:p w14:paraId="60F96BD9" w14:textId="77777777" w:rsidR="00D85371" w:rsidRPr="00A6293E" w:rsidRDefault="00D85371" w:rsidP="00D85371">
      <w:pPr>
        <w:pStyle w:val="Rubrik4utannumrering"/>
        <w:spacing w:before="0"/>
      </w:pPr>
      <w:r w:rsidRPr="00A6293E">
        <w:t>Undantag för mikroföretag</w:t>
      </w:r>
    </w:p>
    <w:p w14:paraId="5BAB4264" w14:textId="77777777" w:rsidR="00D85371" w:rsidRPr="00A6293E" w:rsidRDefault="00D85371" w:rsidP="00D85371">
      <w:pPr>
        <w:pStyle w:val="Brdtext"/>
      </w:pPr>
      <w:r w:rsidRPr="00A6293E">
        <w:rPr>
          <w:b/>
        </w:rPr>
        <w:t>1 §</w:t>
      </w:r>
      <w:r w:rsidRPr="00A6293E">
        <w:t>    Bestämmelserna i 2–37</w:t>
      </w:r>
      <w:r>
        <w:t> </w:t>
      </w:r>
      <w:r w:rsidRPr="00A6293E">
        <w:t xml:space="preserve">§§ gäller inte för mikroföretag som endast </w:t>
      </w:r>
      <w:r w:rsidRPr="00A6293E">
        <w:rPr>
          <w:spacing w:val="-2"/>
        </w:rPr>
        <w:t>tillhandahåller nummeroberoende interpersonella kommunikations</w:t>
      </w:r>
      <w:r w:rsidRPr="00A6293E">
        <w:rPr>
          <w:spacing w:val="-2"/>
        </w:rPr>
        <w:softHyphen/>
        <w:t>tjänster.</w:t>
      </w:r>
      <w:r w:rsidRPr="00A6293E">
        <w:t xml:space="preserve"> </w:t>
      </w:r>
    </w:p>
    <w:p w14:paraId="541ED902" w14:textId="77777777" w:rsidR="00D85371" w:rsidRPr="00A6293E" w:rsidRDefault="00D85371" w:rsidP="00D85371">
      <w:pPr>
        <w:pStyle w:val="Brdtextmedindrag"/>
      </w:pPr>
      <w:r w:rsidRPr="00A6293E">
        <w:t>Den som omfattas av undantaget ska innan ett avtal ingås informera slutanvändaren om att bestämmelserna inte gäller.</w:t>
      </w:r>
    </w:p>
    <w:p w14:paraId="3E780408" w14:textId="77777777" w:rsidR="00D85371" w:rsidRPr="00A6293E" w:rsidRDefault="00D85371" w:rsidP="00D85371">
      <w:pPr>
        <w:pStyle w:val="Rubrik4utannumrering"/>
      </w:pPr>
      <w:r w:rsidRPr="00A6293E">
        <w:t>Information innan ett avtal ingås</w:t>
      </w:r>
    </w:p>
    <w:p w14:paraId="1D3F8CBC" w14:textId="77777777" w:rsidR="00D85371" w:rsidRPr="00A6293E" w:rsidRDefault="00D85371" w:rsidP="00D85371">
      <w:pPr>
        <w:pStyle w:val="Brdtext"/>
      </w:pPr>
      <w:r w:rsidRPr="00A6293E">
        <w:rPr>
          <w:b/>
        </w:rPr>
        <w:t>2 §</w:t>
      </w:r>
      <w:r w:rsidRPr="00A6293E">
        <w:t>    Innan ett avtal ingås med en konsument ska den som tillhandahåller allmänt tillgängliga elektroniska kommunikationstjänster på ett klart och begripligt sätt lämna</w:t>
      </w:r>
      <w:r w:rsidRPr="00A6293E" w:rsidDel="00F21731">
        <w:t xml:space="preserve"> </w:t>
      </w:r>
      <w:r w:rsidRPr="00A6293E">
        <w:t xml:space="preserve">information om avtalet och avgiftsfritt tillhandahålla en kortfattad och lättläst sammanfattning av avtalet. Om det inte är tekniskt möjligt att tillhandahålla sammanfattningen innan avtalet ingås, ska den lämnas senare utan dröjsmål. </w:t>
      </w:r>
      <w:bookmarkStart w:id="2308" w:name="_Hlk7525043"/>
      <w:r w:rsidRPr="00A6293E">
        <w:t>Tillhandahållaren ska tillämpa villkor som innebär att avtalet träder i kraft först när konsumenten har tagit emot sammanfattningen och bekräftat sitt samtycke till avtalet.</w:t>
      </w:r>
      <w:bookmarkEnd w:id="2308"/>
    </w:p>
    <w:p w14:paraId="2A06DC5E" w14:textId="77777777" w:rsidR="00D85371" w:rsidRPr="00A6293E" w:rsidRDefault="00D85371" w:rsidP="00D85371">
      <w:pPr>
        <w:pStyle w:val="Brdtextmedindrag"/>
      </w:pPr>
      <w:r w:rsidRPr="00A6293E">
        <w:t>Särskilda bestämmelser om information som en näringsidkare ska ge en konsument innan ett avtal ingås finns i 2</w:t>
      </w:r>
      <w:r>
        <w:t> </w:t>
      </w:r>
      <w:r w:rsidRPr="00A6293E">
        <w:t>kap.</w:t>
      </w:r>
      <w:r>
        <w:t> </w:t>
      </w:r>
      <w:r w:rsidRPr="00A6293E">
        <w:t>2</w:t>
      </w:r>
      <w:r>
        <w:t> </w:t>
      </w:r>
      <w:r w:rsidRPr="00A6293E">
        <w:t>§ lagen (2005:59) om distansavtal och avtal utanför affärslokaler och i 22</w:t>
      </w:r>
      <w:r>
        <w:t> </w:t>
      </w:r>
      <w:r w:rsidRPr="00A6293E">
        <w:t>a</w:t>
      </w:r>
      <w:r>
        <w:t> </w:t>
      </w:r>
      <w:r w:rsidRPr="00A6293E">
        <w:t>§ marknads</w:t>
      </w:r>
      <w:r w:rsidRPr="00A6293E">
        <w:softHyphen/>
        <w:t>förings</w:t>
      </w:r>
      <w:r w:rsidRPr="00A6293E">
        <w:softHyphen/>
        <w:t>lagen (2008:486).</w:t>
      </w:r>
    </w:p>
    <w:p w14:paraId="6440D458" w14:textId="77777777" w:rsidR="00D85371" w:rsidRPr="00A6293E" w:rsidRDefault="00D85371" w:rsidP="00D85371">
      <w:pPr>
        <w:pStyle w:val="Brdtextmedindrag"/>
      </w:pPr>
      <w:r w:rsidRPr="00A6293E">
        <w:t>Regeringen eller den myndighet som regeringen bestämmer får meddela föreskrifter om informationskravet.</w:t>
      </w:r>
    </w:p>
    <w:p w14:paraId="261F17C6" w14:textId="77777777" w:rsidR="00D85371" w:rsidRPr="00A6293E" w:rsidRDefault="00D85371" w:rsidP="00D85371">
      <w:pPr>
        <w:pStyle w:val="Brdtextmedindrag"/>
      </w:pPr>
    </w:p>
    <w:p w14:paraId="11DFDEAD" w14:textId="77777777" w:rsidR="00D85371" w:rsidRPr="00A6293E" w:rsidRDefault="00D85371" w:rsidP="00D85371">
      <w:pPr>
        <w:pStyle w:val="Brdtext"/>
      </w:pPr>
      <w:r w:rsidRPr="00A6293E">
        <w:rPr>
          <w:b/>
        </w:rPr>
        <w:t>3 §</w:t>
      </w:r>
      <w:r w:rsidRPr="00A6293E">
        <w:t>    Bestämmelserna i 2</w:t>
      </w:r>
      <w:r>
        <w:t> </w:t>
      </w:r>
      <w:r w:rsidRPr="00A6293E">
        <w:t>§ gäller inte överföringstjänster som används för tillhandahållande av maskin till maskin-tjänster.</w:t>
      </w:r>
    </w:p>
    <w:p w14:paraId="546E3ADC" w14:textId="77777777" w:rsidR="00D85371" w:rsidRPr="00A6293E" w:rsidRDefault="00D85371" w:rsidP="00D85371">
      <w:pPr>
        <w:pStyle w:val="Brdtextmedindrag"/>
      </w:pPr>
    </w:p>
    <w:p w14:paraId="23D4E39D" w14:textId="77777777" w:rsidR="00D85371" w:rsidRPr="00A6293E" w:rsidRDefault="00D85371" w:rsidP="00D85371">
      <w:pPr>
        <w:pStyle w:val="Brdtext"/>
      </w:pPr>
      <w:r w:rsidRPr="00A6293E">
        <w:rPr>
          <w:b/>
        </w:rPr>
        <w:t>4 §</w:t>
      </w:r>
      <w:r w:rsidRPr="00A6293E">
        <w:t>    Bestämmelserna i 2</w:t>
      </w:r>
      <w:r>
        <w:t> </w:t>
      </w:r>
      <w:r w:rsidRPr="00A6293E">
        <w:t>§ detta kapitel, 2</w:t>
      </w:r>
      <w:r>
        <w:t> </w:t>
      </w:r>
      <w:r w:rsidRPr="00A6293E">
        <w:t>kap.</w:t>
      </w:r>
      <w:r>
        <w:t> </w:t>
      </w:r>
      <w:r w:rsidRPr="00A6293E">
        <w:t>2</w:t>
      </w:r>
      <w:r>
        <w:t> </w:t>
      </w:r>
      <w:r w:rsidRPr="00A6293E">
        <w:t>§ lagen (2005:59) om distans</w:t>
      </w:r>
      <w:r w:rsidRPr="00A6293E">
        <w:softHyphen/>
        <w:t>avtal och avtal utanför affärslokaler och i 22</w:t>
      </w:r>
      <w:r>
        <w:t> </w:t>
      </w:r>
      <w:r w:rsidRPr="00A6293E">
        <w:t>a § marknads</w:t>
      </w:r>
      <w:r w:rsidRPr="00A6293E">
        <w:softHyphen/>
        <w:t>förings</w:t>
      </w:r>
      <w:r w:rsidRPr="00A6293E">
        <w:softHyphen/>
        <w:t>lagen (2008:486) ska också tillämpas när ett avtal ingås med slutanvändare som är mikroföretag, små företag eller organisationer som drivs utan vinst</w:t>
      </w:r>
      <w:r w:rsidRPr="00A6293E">
        <w:softHyphen/>
        <w:t>syfte, om de inte uttryckligen har samtyckt till att bestämmelserna frångås.</w:t>
      </w:r>
    </w:p>
    <w:p w14:paraId="392CC1C5" w14:textId="77777777" w:rsidR="00D85371" w:rsidRPr="00A6293E" w:rsidRDefault="00D85371" w:rsidP="00D85371">
      <w:pPr>
        <w:pStyle w:val="Brdtextmedindrag"/>
      </w:pPr>
    </w:p>
    <w:p w14:paraId="05128434" w14:textId="77777777" w:rsidR="00D85371" w:rsidRPr="00A6293E" w:rsidRDefault="00D85371" w:rsidP="00D85371">
      <w:pPr>
        <w:pStyle w:val="Brdtext"/>
        <w:rPr>
          <w:spacing w:val="-4"/>
        </w:rPr>
      </w:pPr>
      <w:r w:rsidRPr="00A6293E">
        <w:rPr>
          <w:b/>
        </w:rPr>
        <w:t>5 §</w:t>
      </w:r>
      <w:r w:rsidRPr="00A6293E">
        <w:t>    Informationen enligt 2</w:t>
      </w:r>
      <w:r>
        <w:t> </w:t>
      </w:r>
      <w:r w:rsidRPr="00A6293E">
        <w:t xml:space="preserve">§ ska vara en del av avtalet som </w:t>
      </w:r>
      <w:r w:rsidRPr="00A6293E">
        <w:rPr>
          <w:spacing w:val="-4"/>
        </w:rPr>
        <w:t>tillhanda</w:t>
      </w:r>
      <w:r w:rsidRPr="00A6293E">
        <w:rPr>
          <w:spacing w:val="-4"/>
        </w:rPr>
        <w:softHyphen/>
        <w:t>hålla</w:t>
      </w:r>
      <w:r w:rsidRPr="00A6293E">
        <w:rPr>
          <w:spacing w:val="-4"/>
        </w:rPr>
        <w:softHyphen/>
        <w:t>ren endast får ändra om parterna uttryckligen kommer överens om det.</w:t>
      </w:r>
    </w:p>
    <w:p w14:paraId="32666601" w14:textId="77777777" w:rsidR="00D85371" w:rsidRPr="00A6293E" w:rsidRDefault="00D85371" w:rsidP="00D85371">
      <w:pPr>
        <w:pStyle w:val="Rubrik4utannumrering"/>
      </w:pPr>
      <w:r w:rsidRPr="00A6293E">
        <w:lastRenderedPageBreak/>
        <w:t>Insyn och offentliggörande av information</w:t>
      </w:r>
    </w:p>
    <w:p w14:paraId="1D640729" w14:textId="77777777" w:rsidR="00D85371" w:rsidRPr="00A6293E" w:rsidRDefault="00D85371" w:rsidP="00D85371">
      <w:pPr>
        <w:pStyle w:val="Brdtext"/>
      </w:pPr>
      <w:r w:rsidRPr="00A6293E">
        <w:rPr>
          <w:b/>
        </w:rPr>
        <w:t>6 §</w:t>
      </w:r>
      <w:r w:rsidRPr="00A6293E">
        <w:t>    Den som tillhandahåller internetanslutningstjänster eller allmänt till</w:t>
      </w:r>
      <w:r w:rsidRPr="00A6293E">
        <w:softHyphen/>
        <w:t xml:space="preserve">gängliga interpersonella kommunikationstjänster ska för slutanvändarna offentliggöra tydlig, heltäckande och aktuell information om tjänsterna. </w:t>
      </w:r>
    </w:p>
    <w:p w14:paraId="21737EB9" w14:textId="77777777" w:rsidR="00D85371" w:rsidRPr="00A6293E" w:rsidRDefault="00D85371" w:rsidP="00D85371">
      <w:pPr>
        <w:pStyle w:val="Brdtextmedindrag"/>
      </w:pPr>
      <w:r w:rsidRPr="00A6293E">
        <w:t>Regeringen eller den myndighet som regeringen bestämmer får meddela föreskrifter om sådan information.</w:t>
      </w:r>
    </w:p>
    <w:p w14:paraId="66D135FA" w14:textId="77777777" w:rsidR="00D85371" w:rsidRPr="00A6293E" w:rsidRDefault="00D85371" w:rsidP="00D85371">
      <w:pPr>
        <w:pStyle w:val="Brdtextmedindrag"/>
      </w:pPr>
    </w:p>
    <w:p w14:paraId="0310AF8F" w14:textId="77777777" w:rsidR="00D85371" w:rsidRPr="00A6293E" w:rsidRDefault="00D85371" w:rsidP="00D85371">
      <w:pPr>
        <w:pStyle w:val="Brdtext"/>
      </w:pPr>
      <w:r w:rsidRPr="00A6293E">
        <w:rPr>
          <w:b/>
        </w:rPr>
        <w:t>7 §</w:t>
      </w:r>
      <w:r w:rsidRPr="00A6293E">
        <w:t>    Den som tillhandahåller internetanslutningstjänster eller allmänt till</w:t>
      </w:r>
      <w:r w:rsidRPr="00A6293E">
        <w:softHyphen/>
        <w:t xml:space="preserve">gängliga interpersonella kommunikationstjänster får förpliktas att för </w:t>
      </w:r>
      <w:r w:rsidRPr="00A6293E">
        <w:rPr>
          <w:spacing w:val="-2"/>
        </w:rPr>
        <w:t>slut</w:t>
      </w:r>
      <w:r w:rsidRPr="00A6293E">
        <w:rPr>
          <w:spacing w:val="-2"/>
        </w:rPr>
        <w:softHyphen/>
      </w:r>
      <w:r w:rsidRPr="00A6293E">
        <w:rPr>
          <w:spacing w:val="-4"/>
        </w:rPr>
        <w:t>användarna offentliggöra uttömmande, jämförbar, tillförlitlig, användar</w:t>
      </w:r>
      <w:r w:rsidRPr="00A6293E">
        <w:rPr>
          <w:spacing w:val="-4"/>
        </w:rPr>
        <w:softHyphen/>
        <w:t>vänlig</w:t>
      </w:r>
      <w:r w:rsidRPr="00A6293E">
        <w:t xml:space="preserve"> och aktuell information om tjänsternas kvalitet och om vilka åt</w:t>
      </w:r>
      <w:r w:rsidRPr="00A6293E">
        <w:softHyphen/>
        <w:t>gär</w:t>
      </w:r>
      <w:r w:rsidRPr="00A6293E">
        <w:softHyphen/>
        <w:t xml:space="preserve">der som </w:t>
      </w:r>
      <w:r w:rsidRPr="00A6293E">
        <w:rPr>
          <w:spacing w:val="-2"/>
        </w:rPr>
        <w:t>har vidtagits för att säkerställa likvärdig tillgång för slut</w:t>
      </w:r>
      <w:r w:rsidRPr="00A6293E">
        <w:rPr>
          <w:spacing w:val="-2"/>
        </w:rPr>
        <w:softHyphen/>
        <w:t>an</w:t>
      </w:r>
      <w:r w:rsidRPr="00A6293E">
        <w:rPr>
          <w:spacing w:val="-2"/>
        </w:rPr>
        <w:softHyphen/>
        <w:t>vändare med funk</w:t>
      </w:r>
      <w:r w:rsidRPr="00A6293E">
        <w:rPr>
          <w:spacing w:val="-2"/>
        </w:rPr>
        <w:softHyphen/>
      </w:r>
      <w:r w:rsidRPr="00A6293E">
        <w:t>tions</w:t>
      </w:r>
      <w:r w:rsidRPr="00A6293E">
        <w:softHyphen/>
        <w:t>nedsättning. Information om tjänsternas kvalitet ska offent</w:t>
      </w:r>
      <w:r w:rsidRPr="00A6293E">
        <w:softHyphen/>
        <w:t xml:space="preserve">liggöras i den utsträckning som tillhandahållaren utövar kontroll över nätet. </w:t>
      </w:r>
    </w:p>
    <w:p w14:paraId="322BBE77" w14:textId="77777777" w:rsidR="00D85371" w:rsidRPr="00A6293E" w:rsidRDefault="00D85371" w:rsidP="00D85371">
      <w:pPr>
        <w:pStyle w:val="Brdtextmedindrag"/>
      </w:pPr>
      <w:r w:rsidRPr="00A6293E">
        <w:t>Den som tillhandahåller allmänt tillgängliga interpersonella kommuni</w:t>
      </w:r>
      <w:r w:rsidRPr="00A6293E">
        <w:softHyphen/>
      </w:r>
      <w:r w:rsidRPr="00A6293E">
        <w:rPr>
          <w:spacing w:val="-2"/>
        </w:rPr>
        <w:t>ka</w:t>
      </w:r>
      <w:r w:rsidRPr="00A6293E">
        <w:rPr>
          <w:spacing w:val="-2"/>
        </w:rPr>
        <w:softHyphen/>
        <w:t>tionstjänster får också förpliktas att informera konsumenter om huruvida kvaliteten</w:t>
      </w:r>
      <w:r w:rsidRPr="00A6293E">
        <w:t xml:space="preserve"> på tjänsterna är beroende av externa faktorer.</w:t>
      </w:r>
    </w:p>
    <w:p w14:paraId="5336B9F1" w14:textId="77777777" w:rsidR="00D85371" w:rsidRPr="00A6293E" w:rsidRDefault="00D85371" w:rsidP="00D85371">
      <w:pPr>
        <w:pStyle w:val="Rubrik4utannumrering"/>
      </w:pPr>
      <w:r w:rsidRPr="00A6293E">
        <w:t>Bindningstid</w:t>
      </w:r>
    </w:p>
    <w:p w14:paraId="758833CE" w14:textId="77777777" w:rsidR="00D85371" w:rsidRPr="00A6293E" w:rsidRDefault="00D85371" w:rsidP="00D85371">
      <w:pPr>
        <w:pStyle w:val="Brdtext"/>
      </w:pPr>
      <w:r w:rsidRPr="00A6293E">
        <w:rPr>
          <w:b/>
        </w:rPr>
        <w:t>8 §</w:t>
      </w:r>
      <w:r w:rsidRPr="00A6293E">
        <w:t xml:space="preserve">    Ett avtal mellan en konsument och den som tillhandahåller allmänt </w:t>
      </w:r>
      <w:r w:rsidRPr="00A6293E">
        <w:rPr>
          <w:spacing w:val="-2"/>
        </w:rPr>
        <w:t>tillgängliga elektroniska kommunikationstjänster får inte ha en längre bind</w:t>
      </w:r>
      <w:r w:rsidRPr="00A6293E">
        <w:rPr>
          <w:spacing w:val="-2"/>
        </w:rPr>
        <w:softHyphen/>
      </w:r>
      <w:r w:rsidRPr="00A6293E">
        <w:t>ningstid än 24 månader.</w:t>
      </w:r>
    </w:p>
    <w:p w14:paraId="05385D33" w14:textId="77777777" w:rsidR="00D85371" w:rsidRPr="00A6293E" w:rsidRDefault="00D85371" w:rsidP="00D85371">
      <w:pPr>
        <w:pStyle w:val="Brdtextmedindrag"/>
      </w:pPr>
      <w:r w:rsidRPr="00A6293E">
        <w:t>Första stycket gäller inte nummeroberoende interpersonella kommuni</w:t>
      </w:r>
      <w:r w:rsidRPr="00A6293E">
        <w:softHyphen/>
        <w:t>ka</w:t>
      </w:r>
      <w:r w:rsidRPr="00A6293E">
        <w:softHyphen/>
        <w:t>tionstjänster eller överföringstjänster för tillhandahållande av maskin till maskin-tjänster.</w:t>
      </w:r>
    </w:p>
    <w:p w14:paraId="5E5C2EA3" w14:textId="77777777" w:rsidR="00D85371" w:rsidRPr="00A6293E" w:rsidRDefault="00D85371" w:rsidP="00D85371">
      <w:pPr>
        <w:pStyle w:val="Brdtextmedindrag"/>
      </w:pPr>
      <w:r w:rsidRPr="00A6293E">
        <w:t>Första stycket ska också gälla för slutanvändare som är mikroföretag, små företag eller organisationer som drivs utan vinstsyfte, om de inte ut</w:t>
      </w:r>
      <w:r w:rsidRPr="00A6293E">
        <w:softHyphen/>
        <w:t>tryckligen har samtyckt till att bestämmelserna frångås.</w:t>
      </w:r>
    </w:p>
    <w:p w14:paraId="11761D80" w14:textId="77777777" w:rsidR="00D85371" w:rsidRPr="00A6293E" w:rsidRDefault="00D85371" w:rsidP="00D85371">
      <w:pPr>
        <w:pStyle w:val="Brdtextmedindrag"/>
      </w:pPr>
    </w:p>
    <w:p w14:paraId="7B567BC2" w14:textId="77777777" w:rsidR="00D85371" w:rsidRPr="00A6293E" w:rsidRDefault="00D85371" w:rsidP="00D85371">
      <w:pPr>
        <w:pStyle w:val="Brdtext"/>
      </w:pPr>
      <w:r w:rsidRPr="00A6293E">
        <w:rPr>
          <w:b/>
        </w:rPr>
        <w:t>9 §</w:t>
      </w:r>
      <w:r w:rsidRPr="00A6293E">
        <w:t>    Bestämmelserna i 8</w:t>
      </w:r>
      <w:r>
        <w:t> </w:t>
      </w:r>
      <w:r w:rsidRPr="00A6293E">
        <w:t xml:space="preserve">§ gäller inte för ett avtal om anläggning av en </w:t>
      </w:r>
      <w:r w:rsidRPr="00A6293E">
        <w:rPr>
          <w:spacing w:val="-2"/>
        </w:rPr>
        <w:t>fysisk anslutning enligt vilket betalning av skulden görs genom avbetal</w:t>
      </w:r>
      <w:r w:rsidRPr="00A6293E">
        <w:rPr>
          <w:spacing w:val="-2"/>
        </w:rPr>
        <w:softHyphen/>
        <w:t>ning.</w:t>
      </w:r>
    </w:p>
    <w:p w14:paraId="3FD6AD86" w14:textId="77777777" w:rsidR="00D85371" w:rsidRPr="00A6293E" w:rsidRDefault="00D85371" w:rsidP="00D85371">
      <w:pPr>
        <w:pStyle w:val="Brdtextmedindrag"/>
      </w:pPr>
      <w:r w:rsidRPr="00A6293E">
        <w:t>Ett sådant avtal som ingås med en konsument får inte innefatta terminal</w:t>
      </w:r>
      <w:r w:rsidRPr="00A6293E">
        <w:softHyphen/>
        <w:t>utrustning och inte heller innehålla villkor som hindrar utövandet av rättigheter enligt 11, 13, 15</w:t>
      </w:r>
      <w:r>
        <w:t xml:space="preserve"> </w:t>
      </w:r>
      <w:r w:rsidRPr="00A6293E">
        <w:t>eller 16</w:t>
      </w:r>
      <w:r>
        <w:t> </w:t>
      </w:r>
      <w:r w:rsidRPr="00A6293E">
        <w:t>§.</w:t>
      </w:r>
    </w:p>
    <w:p w14:paraId="29CBC4D3" w14:textId="77777777" w:rsidR="00D85371" w:rsidRPr="00A6293E" w:rsidRDefault="00D85371" w:rsidP="00D85371">
      <w:pPr>
        <w:pStyle w:val="Brdtextmedindrag"/>
      </w:pPr>
      <w:r w:rsidRPr="00A6293E">
        <w:rPr>
          <w:spacing w:val="-2"/>
        </w:rPr>
        <w:t>Andra stycket ska också gälla för slutanvändare som är mikroföretag, små</w:t>
      </w:r>
      <w:r w:rsidRPr="00A6293E">
        <w:t xml:space="preserve"> företag eller organisationer som drivs utan vinstsyfte, om de inte uttryck</w:t>
      </w:r>
      <w:r w:rsidRPr="00A6293E">
        <w:softHyphen/>
        <w:t>ligen har samtyckt till att bestämmelserna frångås.</w:t>
      </w:r>
    </w:p>
    <w:p w14:paraId="094A8FA6" w14:textId="77777777" w:rsidR="00D85371" w:rsidRPr="00A6293E" w:rsidRDefault="00D85371" w:rsidP="00D85371">
      <w:pPr>
        <w:pStyle w:val="Rubrik4utannumrering"/>
      </w:pPr>
      <w:r w:rsidRPr="00A6293E">
        <w:t>Ändring och uppsägning av avtal</w:t>
      </w:r>
    </w:p>
    <w:p w14:paraId="0C75813D" w14:textId="77777777" w:rsidR="00D85371" w:rsidRPr="00A6293E" w:rsidRDefault="00D85371" w:rsidP="00D85371">
      <w:pPr>
        <w:pStyle w:val="Brdtext"/>
      </w:pPr>
      <w:r w:rsidRPr="00A6293E">
        <w:rPr>
          <w:b/>
        </w:rPr>
        <w:t>10 §</w:t>
      </w:r>
      <w:r w:rsidRPr="00A6293E">
        <w:t>    </w:t>
      </w:r>
      <w:r w:rsidRPr="00A6293E">
        <w:rPr>
          <w:spacing w:val="-2"/>
        </w:rPr>
        <w:t>När det gäller överföringstjänster som används för tillhanda</w:t>
      </w:r>
      <w:r w:rsidRPr="00A6293E">
        <w:rPr>
          <w:spacing w:val="-2"/>
        </w:rPr>
        <w:softHyphen/>
        <w:t>hållande</w:t>
      </w:r>
      <w:r w:rsidRPr="00A6293E">
        <w:t xml:space="preserve"> av maskin till maskin-tjänster avses med slutanvändare i 11 och 15</w:t>
      </w:r>
      <w:r>
        <w:t> </w:t>
      </w:r>
      <w:r w:rsidRPr="00A6293E">
        <w:t>§§ endast konsumenter, mikroföretag, små företag och organisationer som drivs utan vinstsyfte.</w:t>
      </w:r>
    </w:p>
    <w:p w14:paraId="12EBC1E7" w14:textId="77777777" w:rsidR="00D85371" w:rsidRPr="00A6293E" w:rsidRDefault="00D85371" w:rsidP="00D85371">
      <w:pPr>
        <w:pStyle w:val="Brdtextmedindrag"/>
      </w:pPr>
    </w:p>
    <w:p w14:paraId="797A6BFE" w14:textId="77777777" w:rsidR="00D85371" w:rsidRPr="00A6293E" w:rsidRDefault="00D85371" w:rsidP="00D85371">
      <w:pPr>
        <w:pStyle w:val="Brdtextmedindrag"/>
        <w:ind w:firstLine="0"/>
      </w:pPr>
      <w:r w:rsidRPr="00A6293E">
        <w:rPr>
          <w:b/>
        </w:rPr>
        <w:t>11 §</w:t>
      </w:r>
      <w:r w:rsidRPr="00A6293E">
        <w:t>    </w:t>
      </w:r>
      <w:r w:rsidRPr="00A6293E">
        <w:rPr>
          <w:spacing w:val="-4"/>
        </w:rPr>
        <w:t>Om den som tillhandahåller slutanvändare allmänt tillgängliga elektro</w:t>
      </w:r>
      <w:r w:rsidRPr="00A6293E">
        <w:rPr>
          <w:spacing w:val="-4"/>
        </w:rPr>
        <w:softHyphen/>
      </w:r>
      <w:r w:rsidRPr="00A6293E">
        <w:t>niska kommunikationstjänster vill ändra avtalet, ska slut</w:t>
      </w:r>
      <w:r w:rsidRPr="00A6293E">
        <w:softHyphen/>
        <w:t>användaren på ett klart och begripligt sätt underrättas om ändringen minst en månad innan den träder i kraft. Inom tre månader från underrättelsen får en slut</w:t>
      </w:r>
      <w:r w:rsidRPr="00A6293E">
        <w:softHyphen/>
      </w:r>
      <w:r w:rsidRPr="00A6293E">
        <w:rPr>
          <w:spacing w:val="-2"/>
        </w:rPr>
        <w:lastRenderedPageBreak/>
        <w:t>användare som inte godtar de nya villkoren säga upp avtalet utan ytter</w:t>
      </w:r>
      <w:r w:rsidRPr="00A6293E">
        <w:rPr>
          <w:spacing w:val="-2"/>
        </w:rPr>
        <w:softHyphen/>
        <w:t>ligare</w:t>
      </w:r>
      <w:r w:rsidRPr="00A6293E">
        <w:t xml:space="preserve"> kostnad. </w:t>
      </w:r>
    </w:p>
    <w:p w14:paraId="688DEE80" w14:textId="77777777" w:rsidR="00D85371" w:rsidRPr="00A6293E" w:rsidRDefault="00D85371" w:rsidP="00D85371">
      <w:pPr>
        <w:pStyle w:val="Brdtextmedindrag"/>
      </w:pPr>
      <w:r w:rsidRPr="00A6293E">
        <w:t xml:space="preserve">Första stycket gäller inte </w:t>
      </w:r>
    </w:p>
    <w:p w14:paraId="28038ED3" w14:textId="77777777" w:rsidR="00D85371" w:rsidRPr="00A6293E" w:rsidRDefault="00D85371" w:rsidP="00D85371">
      <w:pPr>
        <w:pStyle w:val="Brdtextmedindrag"/>
      </w:pPr>
      <w:r w:rsidRPr="00A6293E">
        <w:t>1. nummeroberoende interpersonella kommunikationstjänster, eller</w:t>
      </w:r>
    </w:p>
    <w:p w14:paraId="2B8B04D4" w14:textId="77777777" w:rsidR="00D85371" w:rsidRPr="00A6293E" w:rsidRDefault="00D85371" w:rsidP="00D85371">
      <w:pPr>
        <w:pStyle w:val="Brdtextmedindrag"/>
      </w:pPr>
      <w:r w:rsidRPr="00A6293E">
        <w:t>2. om ändringen av avtalet enbart är till slutanvändarens fördel, av rent administrativ karaktär och inte får några negativa konsekvenser för slut</w:t>
      </w:r>
      <w:r w:rsidRPr="00A6293E">
        <w:softHyphen/>
        <w:t>användaren eller föreskrivs direkt genom unionsrätt eller nationell rätt.</w:t>
      </w:r>
    </w:p>
    <w:p w14:paraId="0F44FA22" w14:textId="77777777" w:rsidR="00D85371" w:rsidRPr="00A6293E" w:rsidRDefault="00D85371" w:rsidP="00D85371">
      <w:pPr>
        <w:pStyle w:val="Brdtextmedindrag"/>
      </w:pPr>
      <w:r w:rsidRPr="00A6293E">
        <w:t xml:space="preserve">Regeringen eller den myndighet som regeringen bestämmer kan med </w:t>
      </w:r>
      <w:r w:rsidRPr="00A6293E">
        <w:rPr>
          <w:spacing w:val="-4"/>
        </w:rPr>
        <w:t>stöd av 8 kap. 7 § regeringsformen meddela närmare föreskrifter om på vilket</w:t>
      </w:r>
      <w:r w:rsidRPr="00A6293E">
        <w:t xml:space="preserve"> sätt underrättelsen ska lämnas och om innehållet i underrättelsen.</w:t>
      </w:r>
    </w:p>
    <w:p w14:paraId="643C97E8" w14:textId="77777777" w:rsidR="00D85371" w:rsidRPr="00A6293E" w:rsidRDefault="00D85371" w:rsidP="00D85371">
      <w:pPr>
        <w:pStyle w:val="Brdtextmedindrag"/>
        <w:ind w:firstLine="0"/>
      </w:pPr>
    </w:p>
    <w:p w14:paraId="039C89E9" w14:textId="77777777" w:rsidR="00D85371" w:rsidRPr="00A6293E" w:rsidRDefault="00D85371" w:rsidP="00D85371">
      <w:pPr>
        <w:pStyle w:val="Brdtextmedindrag"/>
        <w:ind w:firstLine="0"/>
      </w:pPr>
      <w:r w:rsidRPr="00A6293E">
        <w:rPr>
          <w:b/>
        </w:rPr>
        <w:t>12 §</w:t>
      </w:r>
      <w:r w:rsidRPr="00A6293E">
        <w:t>    Den som tillhandahåller allmänt tillgängliga elektroniska kommu</w:t>
      </w:r>
      <w:r w:rsidRPr="00A6293E">
        <w:softHyphen/>
        <w:t>ni</w:t>
      </w:r>
      <w:r w:rsidRPr="00A6293E">
        <w:softHyphen/>
        <w:t>ka</w:t>
      </w:r>
      <w:r w:rsidRPr="00A6293E">
        <w:softHyphen/>
        <w:t xml:space="preserve">tionstjänster får i avtal med en konsument inte ställa upp villkor som innebär att uppsägningstiden för konsumenten är längre än en månad. </w:t>
      </w:r>
    </w:p>
    <w:p w14:paraId="27634EF7" w14:textId="77777777" w:rsidR="00D85371" w:rsidRPr="00A6293E" w:rsidRDefault="00D85371" w:rsidP="00D85371">
      <w:pPr>
        <w:pStyle w:val="Brdtextmedindrag"/>
      </w:pPr>
      <w:r w:rsidRPr="00A6293E">
        <w:t>I fråga om avtal med bindningstid får villkoren inte innebära att kon</w:t>
      </w:r>
      <w:r w:rsidRPr="00A6293E">
        <w:softHyphen/>
        <w:t>sumenten måste säga upp avtalet tidigare än en månad före bindnings</w:t>
      </w:r>
      <w:r w:rsidRPr="00A6293E">
        <w:softHyphen/>
        <w:t>tidens utgång för att avtalet ska upphöra att gälla vid den tidpunkten.</w:t>
      </w:r>
    </w:p>
    <w:p w14:paraId="27D930B9" w14:textId="77777777" w:rsidR="00D85371" w:rsidRPr="00A6293E" w:rsidRDefault="00D85371" w:rsidP="00D85371">
      <w:pPr>
        <w:pStyle w:val="Brdtextmedindrag"/>
        <w:ind w:firstLine="0"/>
      </w:pPr>
    </w:p>
    <w:p w14:paraId="522EFEA0" w14:textId="77777777" w:rsidR="00D85371" w:rsidRPr="00A6293E" w:rsidRDefault="00D85371" w:rsidP="00D85371">
      <w:pPr>
        <w:pStyle w:val="Brdtextmedindrag"/>
        <w:ind w:firstLine="0"/>
      </w:pPr>
      <w:r w:rsidRPr="00A6293E">
        <w:rPr>
          <w:b/>
        </w:rPr>
        <w:t>13 §</w:t>
      </w:r>
      <w:r w:rsidRPr="00A6293E">
        <w:t>    Den som tillhandahåller elektroniska kommunikationstjänster får i ett avtal med bindningstid som förlängs automatiskt inte ställa upp villkor som innebär att en slutanvändare, efter en sådan förlängning, inte har rätt att när som helst säga upp avtalet med högst en månads uppsägningstid, utan annan kostnad än avgifter för användning av tjänsten under uppsäg</w:t>
      </w:r>
      <w:r w:rsidRPr="00A6293E">
        <w:softHyphen/>
        <w:t>nings</w:t>
      </w:r>
      <w:r w:rsidRPr="00A6293E">
        <w:softHyphen/>
        <w:t>tiden.</w:t>
      </w:r>
    </w:p>
    <w:p w14:paraId="6FEB1CA9" w14:textId="77777777" w:rsidR="00D85371" w:rsidRPr="00A6293E" w:rsidRDefault="00D85371" w:rsidP="00D85371">
      <w:pPr>
        <w:pStyle w:val="Brdtextmedindrag"/>
      </w:pPr>
      <w:r w:rsidRPr="00A6293E">
        <w:t>Första stycket gäller inte nummeroberoende interpersonella kommuni</w:t>
      </w:r>
      <w:r w:rsidRPr="00A6293E">
        <w:softHyphen/>
        <w:t>ka</w:t>
      </w:r>
      <w:r w:rsidRPr="00A6293E">
        <w:softHyphen/>
        <w:t>tionstjänster eller överföringstjänster för tillhandahållande av maskin till maskin-tjänster.</w:t>
      </w:r>
    </w:p>
    <w:p w14:paraId="29B765C0" w14:textId="77777777" w:rsidR="00D85371" w:rsidRPr="00A6293E" w:rsidRDefault="00D85371" w:rsidP="00D85371">
      <w:pPr>
        <w:pStyle w:val="Brdtextmedindrag"/>
      </w:pPr>
      <w:r w:rsidRPr="00A6293E">
        <w:t>Regeringen eller den myndighet som regeringen bestämmer får meddela föreskrifter om skyldighet att lämna information till slutanvändaren inför en avtalsförlängning och årlig information om prisvillkor.</w:t>
      </w:r>
    </w:p>
    <w:p w14:paraId="7BC72F05" w14:textId="77777777" w:rsidR="00D85371" w:rsidRPr="00A6293E" w:rsidRDefault="00D85371" w:rsidP="00D85371">
      <w:pPr>
        <w:pStyle w:val="Brdtextmedindrag"/>
        <w:ind w:firstLine="0"/>
      </w:pPr>
    </w:p>
    <w:p w14:paraId="2363BC78" w14:textId="77777777" w:rsidR="00D85371" w:rsidRPr="00A6293E" w:rsidRDefault="00D85371" w:rsidP="00D85371">
      <w:pPr>
        <w:pStyle w:val="Brdtextmedindrag"/>
        <w:ind w:firstLine="0"/>
      </w:pPr>
      <w:r w:rsidRPr="00A6293E">
        <w:rPr>
          <w:b/>
        </w:rPr>
        <w:t>14 §</w:t>
      </w:r>
      <w:r w:rsidRPr="00A6293E">
        <w:t>    Den som tillhandahåller allmänt tillgängliga elektroniska kom</w:t>
      </w:r>
      <w:r w:rsidRPr="00A6293E">
        <w:softHyphen/>
      </w:r>
      <w:r w:rsidRPr="00A6293E">
        <w:rPr>
          <w:spacing w:val="-2"/>
        </w:rPr>
        <w:t>muni</w:t>
      </w:r>
      <w:r w:rsidRPr="00A6293E">
        <w:rPr>
          <w:spacing w:val="-2"/>
        </w:rPr>
        <w:softHyphen/>
        <w:t>kationstjänster och som har ingått avtal med en konsument om abonne</w:t>
      </w:r>
      <w:r w:rsidRPr="00A6293E">
        <w:rPr>
          <w:spacing w:val="-2"/>
        </w:rPr>
        <w:softHyphen/>
      </w:r>
      <w:r w:rsidRPr="00A6293E">
        <w:t>mang med bindningstid, i kombination med tillhandahållande av terminal</w:t>
      </w:r>
      <w:r w:rsidRPr="00A6293E">
        <w:softHyphen/>
      </w:r>
      <w:r w:rsidRPr="00A6293E">
        <w:rPr>
          <w:spacing w:val="-3"/>
        </w:rPr>
        <w:t>utrustning, ska efter att bindningstiden har löpt ut på begäran av konsumenten ta bort opera</w:t>
      </w:r>
      <w:r w:rsidRPr="00A6293E">
        <w:rPr>
          <w:spacing w:val="-3"/>
        </w:rPr>
        <w:softHyphen/>
      </w:r>
      <w:r w:rsidRPr="00A6293E">
        <w:t>törs</w:t>
      </w:r>
      <w:r w:rsidRPr="00A6293E">
        <w:softHyphen/>
        <w:t>lås kostnadsfritt och utan dröjsmål.</w:t>
      </w:r>
    </w:p>
    <w:p w14:paraId="4441FF91" w14:textId="77777777" w:rsidR="00D85371" w:rsidRPr="00A6293E" w:rsidRDefault="00D85371" w:rsidP="00D85371">
      <w:pPr>
        <w:pStyle w:val="Brdtextmedindrag"/>
      </w:pPr>
      <w:r w:rsidRPr="00A6293E">
        <w:t>Med operatörslås avses sådana begränsningar när det gäller använd</w:t>
      </w:r>
      <w:r w:rsidRPr="00A6293E">
        <w:softHyphen/>
        <w:t>ning</w:t>
      </w:r>
      <w:r w:rsidRPr="00A6293E">
        <w:softHyphen/>
        <w:t>en av terminalutrustning som en tillhandahållare har infört eller låtit införa för att hindra att utrustningen används för nyttjande av andra tillhanda</w:t>
      </w:r>
      <w:r w:rsidRPr="00A6293E">
        <w:softHyphen/>
        <w:t>hållares elektroniska kommunikationstjänster.</w:t>
      </w:r>
    </w:p>
    <w:p w14:paraId="32F62B74" w14:textId="77777777" w:rsidR="00D85371" w:rsidRPr="00A6293E" w:rsidRDefault="00D85371" w:rsidP="00D85371">
      <w:pPr>
        <w:pStyle w:val="Brdtextmedindrag"/>
      </w:pPr>
      <w:r w:rsidRPr="00A6293E">
        <w:t xml:space="preserve">Tillhandahållaren ska omedelbart efter bindningstidens utgång på ett tydligt sätt underrätta konsumenten om dennes rätt enligt första stycket. </w:t>
      </w:r>
    </w:p>
    <w:p w14:paraId="28EDC973" w14:textId="77777777" w:rsidR="00D85371" w:rsidRPr="00A6293E" w:rsidRDefault="00D85371" w:rsidP="00D85371">
      <w:pPr>
        <w:pStyle w:val="Brdtextmedindrag"/>
        <w:ind w:firstLine="0"/>
      </w:pPr>
    </w:p>
    <w:p w14:paraId="4555FF1E" w14:textId="77777777" w:rsidR="00D85371" w:rsidRPr="00A6293E" w:rsidRDefault="00D85371" w:rsidP="00D85371">
      <w:pPr>
        <w:pStyle w:val="Brdtextmedindrag"/>
        <w:ind w:firstLine="0"/>
      </w:pPr>
      <w:r w:rsidRPr="00A6293E">
        <w:rPr>
          <w:b/>
        </w:rPr>
        <w:t>15 §</w:t>
      </w:r>
      <w:r w:rsidRPr="00A6293E">
        <w:t>    När en slutanvändare enligt unionsrätten eller nationell rätt har rätt att säga upp ett avtal avseende en allmänt tillgänglig elektronisk kom</w:t>
      </w:r>
      <w:r w:rsidRPr="00A6293E">
        <w:softHyphen/>
        <w:t>muni</w:t>
      </w:r>
      <w:r w:rsidRPr="00A6293E">
        <w:softHyphen/>
        <w:t>ka</w:t>
      </w:r>
      <w:r w:rsidRPr="00A6293E">
        <w:softHyphen/>
        <w:t>tionstjänst innan avtalstiden har gått ut får tillhandahållaren endast be</w:t>
      </w:r>
      <w:r w:rsidRPr="00A6293E">
        <w:softHyphen/>
        <w:t>gära kompensation för subventionerad terminalutrustning som slut</w:t>
      </w:r>
      <w:r w:rsidRPr="00A6293E">
        <w:softHyphen/>
        <w:t>an</w:t>
      </w:r>
      <w:r w:rsidRPr="00A6293E">
        <w:softHyphen/>
        <w:t>vända</w:t>
      </w:r>
      <w:r w:rsidRPr="00A6293E">
        <w:softHyphen/>
        <w:t>ren behåller. Tillhandahållaren ska ta bort operatörslås enligt 14</w:t>
      </w:r>
      <w:r>
        <w:t> </w:t>
      </w:r>
      <w:r w:rsidRPr="00A6293E">
        <w:t>§ andra stycket kostnadsfritt och senast vid betalning av kompensa</w:t>
      </w:r>
      <w:r w:rsidRPr="00A6293E">
        <w:softHyphen/>
        <w:t>tionen.</w:t>
      </w:r>
    </w:p>
    <w:p w14:paraId="0F290089" w14:textId="77777777" w:rsidR="00D85371" w:rsidRPr="00A6293E" w:rsidRDefault="00D85371" w:rsidP="00D85371">
      <w:pPr>
        <w:pStyle w:val="Brdtextmedindrag"/>
      </w:pPr>
      <w:r w:rsidRPr="00A6293E">
        <w:t>Första stycket gäller inte nummeroberoende interpersonella kommuni</w:t>
      </w:r>
      <w:r w:rsidRPr="00A6293E">
        <w:softHyphen/>
        <w:t>ka</w:t>
      </w:r>
      <w:r w:rsidRPr="00A6293E">
        <w:softHyphen/>
      </w:r>
      <w:r w:rsidRPr="00A6293E">
        <w:softHyphen/>
        <w:t>tionstjänster.</w:t>
      </w:r>
    </w:p>
    <w:p w14:paraId="33064B0E" w14:textId="77777777" w:rsidR="00D85371" w:rsidRPr="00A6293E" w:rsidRDefault="00D85371" w:rsidP="00D85371">
      <w:pPr>
        <w:pStyle w:val="Brdtextmedindrag"/>
      </w:pPr>
      <w:r w:rsidRPr="00A6293E">
        <w:lastRenderedPageBreak/>
        <w:t xml:space="preserve">Regeringen eller den myndighet som regeringen bestämmer får meddela föreskrifter om hur kompensationen ska beräknas.  </w:t>
      </w:r>
    </w:p>
    <w:p w14:paraId="137A3646" w14:textId="77777777" w:rsidR="00D85371" w:rsidRPr="00A6293E" w:rsidRDefault="00D85371" w:rsidP="00D85371">
      <w:pPr>
        <w:pStyle w:val="Rubrik4utannumrering"/>
      </w:pPr>
      <w:r w:rsidRPr="00A6293E">
        <w:t>Påföljder vid fel</w:t>
      </w:r>
    </w:p>
    <w:p w14:paraId="5280DB45" w14:textId="77777777" w:rsidR="00D85371" w:rsidRPr="00A6293E" w:rsidRDefault="00D85371" w:rsidP="00D85371">
      <w:pPr>
        <w:pStyle w:val="Brdtext"/>
      </w:pPr>
      <w:r w:rsidRPr="00A6293E">
        <w:rPr>
          <w:b/>
        </w:rPr>
        <w:t>16 §</w:t>
      </w:r>
      <w:r w:rsidRPr="00A6293E">
        <w:t>    </w:t>
      </w:r>
      <w:r w:rsidRPr="00A6293E">
        <w:rPr>
          <w:spacing w:val="-3"/>
        </w:rPr>
        <w:t>Om den faktiska prestandan på elektroniska kommunikationstjänster</w:t>
      </w:r>
      <w:r w:rsidRPr="00A6293E">
        <w:t xml:space="preserve"> </w:t>
      </w:r>
      <w:r w:rsidRPr="00A6293E">
        <w:rPr>
          <w:spacing w:val="-2"/>
        </w:rPr>
        <w:t>skiljer sig väsentligt från den prestanda som anges i avtalet får en konsument</w:t>
      </w:r>
      <w:r w:rsidRPr="00A6293E">
        <w:t xml:space="preserve"> använda sig av de påföljder vid fel som anges i 16</w:t>
      </w:r>
      <w:r>
        <w:t> </w:t>
      </w:r>
      <w:r w:rsidRPr="00A6293E">
        <w:t>§ kon</w:t>
      </w:r>
      <w:r w:rsidRPr="00A6293E">
        <w:softHyphen/>
        <w:t>sumenttjänstlagen (1985:716).</w:t>
      </w:r>
    </w:p>
    <w:p w14:paraId="3468B69E" w14:textId="77777777" w:rsidR="00D85371" w:rsidRPr="00A6293E" w:rsidRDefault="00D85371" w:rsidP="00D85371">
      <w:pPr>
        <w:pStyle w:val="Brdtextmedindrag"/>
      </w:pPr>
      <w:r w:rsidRPr="00A6293E">
        <w:t>Första stycket gäller inte internetanslutningstjänster eller nummer</w:t>
      </w:r>
      <w:r w:rsidRPr="00A6293E">
        <w:softHyphen/>
        <w:t>obero</w:t>
      </w:r>
      <w:r w:rsidRPr="00A6293E">
        <w:softHyphen/>
        <w:t>ende interpersonella kommunikationstjänster.</w:t>
      </w:r>
    </w:p>
    <w:p w14:paraId="303288FE" w14:textId="77777777" w:rsidR="00D85371" w:rsidRPr="00A6293E" w:rsidRDefault="00D85371" w:rsidP="00D85371">
      <w:pPr>
        <w:pStyle w:val="Rubrik4utannumrering"/>
      </w:pPr>
      <w:r w:rsidRPr="00A6293E">
        <w:t>Byte av tillhandahållare och nummerportabilitet</w:t>
      </w:r>
    </w:p>
    <w:p w14:paraId="1DBE3797" w14:textId="77777777" w:rsidR="00D85371" w:rsidRPr="00A6293E" w:rsidRDefault="00D85371" w:rsidP="00D85371">
      <w:pPr>
        <w:pStyle w:val="Brdtext"/>
      </w:pPr>
      <w:r w:rsidRPr="00A6293E">
        <w:rPr>
          <w:b/>
        </w:rPr>
        <w:t>17 §</w:t>
      </w:r>
      <w:r w:rsidRPr="00A6293E">
        <w:t>    Den som tillhandahåller internetanslutningstjänster ska se till att en slutanvändare kan byta tillhandahållare utan avbrott i tjänsten i den mån det är tekniskt genomförbart.</w:t>
      </w:r>
    </w:p>
    <w:p w14:paraId="256761FE" w14:textId="77777777" w:rsidR="00D85371" w:rsidRPr="00A6293E" w:rsidRDefault="00D85371" w:rsidP="00D85371">
      <w:pPr>
        <w:pStyle w:val="Brdtextmedindrag"/>
      </w:pPr>
      <w:r w:rsidRPr="00A6293E">
        <w:rPr>
          <w:spacing w:val="-4"/>
        </w:rPr>
        <w:t>Den mottagande tillhandahållaren ska tillhandahålla tjänsten snarast möjligt</w:t>
      </w:r>
      <w:r w:rsidRPr="00A6293E">
        <w:t xml:space="preserve"> den dag och inom den tidsram som avtalats med slutanvändaren. Avbrott i tjänsten under bytet får inte överstiga en arbetsdag.</w:t>
      </w:r>
    </w:p>
    <w:p w14:paraId="0A27015A" w14:textId="77777777" w:rsidR="00D85371" w:rsidRPr="00A6293E" w:rsidRDefault="00D85371" w:rsidP="00D85371">
      <w:pPr>
        <w:pStyle w:val="Brdtextmedindrag"/>
      </w:pPr>
    </w:p>
    <w:p w14:paraId="156B9664" w14:textId="77777777" w:rsidR="00D85371" w:rsidRPr="00A6293E" w:rsidRDefault="00D85371" w:rsidP="00D85371">
      <w:pPr>
        <w:pStyle w:val="Brdtext"/>
      </w:pPr>
      <w:r w:rsidRPr="00A6293E">
        <w:rPr>
          <w:b/>
        </w:rPr>
        <w:t>18 §</w:t>
      </w:r>
      <w:r w:rsidRPr="00A6293E">
        <w:t>    Den som tillhandahåller elektroniska kommunikationstjänster ska se till att en slutanvändare med nummer ur en nationell nummerplan kan behålla sitt nummer vid byte av tillhandahållare. Om slutanvändaren begär det, ska nummer som används för en sådan tjänst överlämnas till en annan tillhandahållare för att den ska tillhandahålla tjänsten. Ett nummer vars sifferstruktur har geografisk betydelse behöver överlämnas endast för till</w:t>
      </w:r>
      <w:r w:rsidRPr="00A6293E">
        <w:softHyphen/>
        <w:t>handahållande av elektroniska kommunikationstjänster inom samma geo</w:t>
      </w:r>
      <w:r w:rsidRPr="00A6293E">
        <w:softHyphen/>
        <w:t xml:space="preserve">grafiska område (riktnummerområde). </w:t>
      </w:r>
    </w:p>
    <w:p w14:paraId="5B7532BF" w14:textId="77777777" w:rsidR="00D85371" w:rsidRPr="00A6293E" w:rsidRDefault="00D85371" w:rsidP="00D85371">
      <w:pPr>
        <w:pStyle w:val="Brdtextmedindrag"/>
      </w:pPr>
      <w:r w:rsidRPr="00A6293E">
        <w:t xml:space="preserve">En slutanvändare har rätt att behålla sitt nummer inom en månad från att avtalet upphört, om inte annat avtalats. </w:t>
      </w:r>
    </w:p>
    <w:p w14:paraId="3A28C0F9" w14:textId="77777777" w:rsidR="00D85371" w:rsidRPr="00A6293E" w:rsidRDefault="00D85371" w:rsidP="00D85371">
      <w:pPr>
        <w:pStyle w:val="Brdtextmedindrag"/>
      </w:pPr>
      <w:r w:rsidRPr="00A6293E">
        <w:t>Första stycket gäller inte överlämnande av nummer mellan nät som tillhandahåller tjänster till en fast respektive en mobil nätanslutningspunkt.</w:t>
      </w:r>
    </w:p>
    <w:p w14:paraId="487FE666" w14:textId="77777777" w:rsidR="00D85371" w:rsidRPr="00A6293E" w:rsidRDefault="00D85371" w:rsidP="00D85371">
      <w:pPr>
        <w:pStyle w:val="Brdtextmedindrag"/>
      </w:pPr>
    </w:p>
    <w:p w14:paraId="6DB6BE01" w14:textId="77777777" w:rsidR="00D85371" w:rsidRPr="00A6293E" w:rsidRDefault="00D85371" w:rsidP="00D85371">
      <w:pPr>
        <w:pStyle w:val="Brdtext"/>
      </w:pPr>
      <w:r w:rsidRPr="00A6293E">
        <w:rPr>
          <w:b/>
        </w:rPr>
        <w:t>19 §</w:t>
      </w:r>
      <w:r w:rsidRPr="00A6293E">
        <w:t>    Överlämnande av nummer enligt 18</w:t>
      </w:r>
      <w:r>
        <w:t> </w:t>
      </w:r>
      <w:r w:rsidRPr="00A6293E">
        <w:t>§ ska ske snarast möjligt den dag som avtalats med slutanvändaren. Den mottagande tillhandahållaren ska tillhandahålla tjänsten snarast möjligt och senast inom en arbetsdag från och med den dag som avtalats med slutanvändaren. Avbrott i tjänsten under överlämnandet får inte överstiga en arbetsdag.</w:t>
      </w:r>
    </w:p>
    <w:p w14:paraId="16A41C3C" w14:textId="77777777" w:rsidR="00D85371" w:rsidRPr="00A6293E" w:rsidRDefault="00D85371" w:rsidP="00D85371">
      <w:pPr>
        <w:pStyle w:val="Brdtextmedindrag"/>
      </w:pPr>
      <w:r w:rsidRPr="00A6293E">
        <w:rPr>
          <w:spacing w:val="-2"/>
        </w:rPr>
        <w:t>Vid ett överlämnande övertar den mottagande tillhandahållaren till</w:t>
      </w:r>
      <w:r w:rsidRPr="00A6293E">
        <w:rPr>
          <w:spacing w:val="-2"/>
        </w:rPr>
        <w:softHyphen/>
        <w:t>ståndet</w:t>
      </w:r>
      <w:r w:rsidRPr="00A6293E">
        <w:t xml:space="preserve"> att använda det överlämnade numret och de rättigheter och skyldigheter som är knutna till det överlämnade numret för tiden efter överlämnandet.</w:t>
      </w:r>
    </w:p>
    <w:p w14:paraId="30DBE49E" w14:textId="77777777" w:rsidR="00D85371" w:rsidRPr="00A6293E" w:rsidRDefault="00D85371" w:rsidP="00D85371">
      <w:pPr>
        <w:pStyle w:val="Brdtextmedindrag"/>
        <w:ind w:firstLine="0"/>
      </w:pPr>
    </w:p>
    <w:p w14:paraId="7EDE4B6D" w14:textId="77777777" w:rsidR="00D85371" w:rsidRPr="00A6293E" w:rsidRDefault="00D85371" w:rsidP="00D85371">
      <w:pPr>
        <w:pStyle w:val="Brdtextmedindrag"/>
        <w:ind w:firstLine="0"/>
      </w:pPr>
      <w:r w:rsidRPr="00A6293E">
        <w:rPr>
          <w:b/>
        </w:rPr>
        <w:t>20 §</w:t>
      </w:r>
      <w:r w:rsidRPr="00A6293E">
        <w:t>    Regeringen eller den myndighet som regeringen bestämmer får meddela föreskrifter om på vilket sätt skyldigheterna enligt 17–19</w:t>
      </w:r>
      <w:r>
        <w:t> </w:t>
      </w:r>
      <w:r w:rsidRPr="00A6293E">
        <w:t>§§ ska fullgöras och om undantag från skyldigheterna samt får, i enskilda fall, medge undantag från skyldigheterna, om det finns särskilda skäl.</w:t>
      </w:r>
    </w:p>
    <w:p w14:paraId="3100801F" w14:textId="77777777" w:rsidR="00D85371" w:rsidRPr="00A6293E" w:rsidRDefault="00D85371" w:rsidP="00D85371">
      <w:pPr>
        <w:pStyle w:val="Brdtextmedindrag"/>
      </w:pPr>
      <w:r w:rsidRPr="00A6293E">
        <w:t>Regeringen eller den myndighet som regeringen bestämmer får också meddela föreskrifter om att den som tillhandahåller en internetanslutnings</w:t>
      </w:r>
      <w:r w:rsidRPr="00A6293E">
        <w:softHyphen/>
        <w:t xml:space="preserve">tjänst tillsammans med en e-postadress ska ge slutanvändare möjlighet att </w:t>
      </w:r>
      <w:r w:rsidRPr="00A6293E">
        <w:lastRenderedPageBreak/>
        <w:t>under en skälig tid avgiftsfritt få tillgång till e-postmeddelanden efter att avtalet har sagts upp.</w:t>
      </w:r>
    </w:p>
    <w:p w14:paraId="7B3FF1E9" w14:textId="77777777" w:rsidR="00D85371" w:rsidRPr="00A6293E" w:rsidRDefault="00D85371" w:rsidP="00D85371">
      <w:pPr>
        <w:pStyle w:val="Brdtextmedindrag"/>
        <w:ind w:firstLine="0"/>
      </w:pPr>
    </w:p>
    <w:p w14:paraId="5F3070E0" w14:textId="77777777" w:rsidR="00D85371" w:rsidRPr="00A6293E" w:rsidRDefault="00D85371" w:rsidP="00D85371">
      <w:pPr>
        <w:pStyle w:val="Brdtext"/>
      </w:pPr>
      <w:r w:rsidRPr="00A6293E">
        <w:rPr>
          <w:b/>
        </w:rPr>
        <w:t>21 §</w:t>
      </w:r>
      <w:r w:rsidRPr="00A6293E">
        <w:t>    Ersättning för att överlämna nummer enligt 18</w:t>
      </w:r>
      <w:r>
        <w:t> </w:t>
      </w:r>
      <w:r w:rsidRPr="00A6293E">
        <w:t xml:space="preserve">§ får grundas endast på driftskostnaden för överlämnandet. </w:t>
      </w:r>
    </w:p>
    <w:p w14:paraId="60673DAE" w14:textId="77777777" w:rsidR="00D85371" w:rsidRPr="00A6293E" w:rsidRDefault="00D85371" w:rsidP="00D85371">
      <w:pPr>
        <w:pStyle w:val="Brdtextmedindrag"/>
      </w:pPr>
      <w:r w:rsidRPr="00A6293E">
        <w:t xml:space="preserve">Den som har överlämnat ett nummer har endast rätt till ersättning för den driftskostnad som utgörs av ökade trafikkostnader för ett meddelande till numret. Sådan ersättning får tas ut endast från den som den anropande slutanvändaren har ingått avtal med om förmedling av meddelandet.  </w:t>
      </w:r>
    </w:p>
    <w:p w14:paraId="73B62329" w14:textId="77777777" w:rsidR="00D85371" w:rsidRPr="00A6293E" w:rsidRDefault="00D85371" w:rsidP="00D85371">
      <w:pPr>
        <w:pStyle w:val="Brdtextmedindrag"/>
      </w:pPr>
      <w:r w:rsidRPr="00A6293E">
        <w:rPr>
          <w:spacing w:val="-4"/>
        </w:rPr>
        <w:t>Den som överlämnar nummer har inte rätt till ersättning från slut</w:t>
      </w:r>
      <w:r w:rsidRPr="00A6293E">
        <w:rPr>
          <w:spacing w:val="-4"/>
        </w:rPr>
        <w:softHyphen/>
        <w:t>användaren</w:t>
      </w:r>
      <w:r w:rsidRPr="00A6293E">
        <w:t xml:space="preserve"> för överlämnandet. </w:t>
      </w:r>
    </w:p>
    <w:p w14:paraId="2D6FCBC4" w14:textId="77777777" w:rsidR="00D85371" w:rsidRPr="00A6293E" w:rsidRDefault="00D85371" w:rsidP="00D85371">
      <w:pPr>
        <w:pStyle w:val="Brdtextmedindrag"/>
        <w:ind w:firstLine="0"/>
      </w:pPr>
    </w:p>
    <w:p w14:paraId="34E8D906" w14:textId="77777777" w:rsidR="00D85371" w:rsidRPr="00A6293E" w:rsidRDefault="00D85371" w:rsidP="00D85371">
      <w:pPr>
        <w:pStyle w:val="Brdtext"/>
      </w:pPr>
      <w:r w:rsidRPr="00A6293E">
        <w:rPr>
          <w:b/>
        </w:rPr>
        <w:t>22 §</w:t>
      </w:r>
      <w:r w:rsidRPr="00A6293E">
        <w:t>    Den som överlämnar ett nummer enligt 18</w:t>
      </w:r>
      <w:r>
        <w:t> </w:t>
      </w:r>
      <w:r w:rsidRPr="00A6293E">
        <w:t>§ ska till den som till</w:t>
      </w:r>
      <w:r w:rsidRPr="00A6293E">
        <w:softHyphen/>
        <w:t>synsmyndigheten bestämmer genast lämna de uppgifter som är nöd</w:t>
      </w:r>
      <w:r w:rsidRPr="00A6293E">
        <w:softHyphen/>
        <w:t xml:space="preserve">vändiga för dirigering av meddelanden till numret. Andra uppgifter som kan vara direkt eller indirekt hänförliga till en fysisk person än uppgifter om </w:t>
      </w:r>
      <w:r w:rsidRPr="00A6293E">
        <w:rPr>
          <w:spacing w:val="-3"/>
        </w:rPr>
        <w:t>nummer och om den som tillhandahåller berörda allmänt tillgängliga elektro</w:t>
      </w:r>
      <w:r w:rsidRPr="00A6293E">
        <w:rPr>
          <w:spacing w:val="-3"/>
        </w:rPr>
        <w:softHyphen/>
      </w:r>
      <w:r w:rsidRPr="00A6293E">
        <w:rPr>
          <w:spacing w:val="-2"/>
        </w:rPr>
        <w:t>niska kommunikationstjänster får inte lämnas utan samtycke från personen.</w:t>
      </w:r>
    </w:p>
    <w:p w14:paraId="63DA8535" w14:textId="77777777" w:rsidR="00D85371" w:rsidRPr="00A6293E" w:rsidRDefault="00D85371" w:rsidP="00D85371">
      <w:pPr>
        <w:pStyle w:val="Brdtextmedindrag"/>
      </w:pPr>
      <w:r w:rsidRPr="00A6293E">
        <w:t>Tillsynsmyndigheten får utse någon att i en databas sammanställa så</w:t>
      </w:r>
      <w:r w:rsidRPr="00A6293E">
        <w:softHyphen/>
        <w:t>dana uppgifter och lämna dem till den som tillhandahåller allmänt till</w:t>
      </w:r>
      <w:r w:rsidRPr="00A6293E">
        <w:softHyphen/>
      </w:r>
      <w:r w:rsidRPr="00A6293E">
        <w:rPr>
          <w:spacing w:val="-2"/>
        </w:rPr>
        <w:t>gängliga elektroniska kommunikationstjänster, i den mån tillhanda</w:t>
      </w:r>
      <w:r w:rsidRPr="00A6293E">
        <w:rPr>
          <w:spacing w:val="-2"/>
        </w:rPr>
        <w:softHyphen/>
        <w:t>hålla</w:t>
      </w:r>
      <w:r w:rsidRPr="00A6293E">
        <w:rPr>
          <w:spacing w:val="-2"/>
        </w:rPr>
        <w:softHyphen/>
        <w:t>ren</w:t>
      </w:r>
      <w:r w:rsidRPr="00A6293E">
        <w:t xml:space="preserve"> behöver uppgifterna för dirigering av kommunikation, och till andra som myndigheten bestämmer. Den utsedda databasoperatören ska i förhållande till den som tillhandahåller allmänt tillgängliga elektroniska kommunika</w:t>
      </w:r>
      <w:r w:rsidRPr="00A6293E">
        <w:softHyphen/>
        <w:t>tionstjänster tillämpa villkor som är konkurrensneutrala och får ta ut den ersättning som är skälig med hänsyn till kostnaderna.</w:t>
      </w:r>
    </w:p>
    <w:p w14:paraId="51352DC6" w14:textId="77777777" w:rsidR="00D85371" w:rsidRPr="00A6293E" w:rsidRDefault="00D85371" w:rsidP="00D85371">
      <w:pPr>
        <w:pStyle w:val="Brdtextmedindrag"/>
      </w:pPr>
      <w:r w:rsidRPr="00A6293E">
        <w:t>Bestämmelserna i denna lag gäller i tillämpliga delar för databas</w:t>
      </w:r>
      <w:r w:rsidRPr="00A6293E">
        <w:softHyphen/>
        <w:t>verk</w:t>
      </w:r>
      <w:r w:rsidRPr="00A6293E">
        <w:softHyphen/>
        <w:t>samheten.</w:t>
      </w:r>
    </w:p>
    <w:p w14:paraId="0029F7E0" w14:textId="77777777" w:rsidR="00D85371" w:rsidRPr="00A6293E" w:rsidRDefault="00D85371" w:rsidP="00D85371">
      <w:pPr>
        <w:pStyle w:val="Brdtextmedindrag"/>
      </w:pPr>
    </w:p>
    <w:p w14:paraId="6516F1EA" w14:textId="77777777" w:rsidR="00D85371" w:rsidRPr="00A6293E" w:rsidRDefault="00D85371" w:rsidP="00D85371">
      <w:pPr>
        <w:pStyle w:val="Brdtext"/>
      </w:pPr>
      <w:r w:rsidRPr="00A6293E">
        <w:rPr>
          <w:b/>
        </w:rPr>
        <w:t>23 §</w:t>
      </w:r>
      <w:r w:rsidRPr="00A6293E">
        <w:t>    Den som tillhandahåller elektroniska kommunikationstjänster ska ersätta en slutanvändare skada som uppkommer genom dröjsmål vid byte av tillhandahållare enligt 17</w:t>
      </w:r>
      <w:r>
        <w:t> </w:t>
      </w:r>
      <w:r w:rsidRPr="00A6293E">
        <w:t>§, med överlämnande av nummer enligt 18</w:t>
      </w:r>
      <w:r>
        <w:t> </w:t>
      </w:r>
      <w:r w:rsidRPr="00A6293E">
        <w:t xml:space="preserve">§ eller med tillhandahållande av en tjänst när sådant byte eller överlämnande </w:t>
      </w:r>
      <w:r w:rsidRPr="00A6293E">
        <w:rPr>
          <w:spacing w:val="-4"/>
        </w:rPr>
        <w:t>har skett. Detsamma gäller för skada som uppkommer genom missade service-</w:t>
      </w:r>
      <w:r w:rsidRPr="00A6293E">
        <w:t xml:space="preserve"> </w:t>
      </w:r>
      <w:r w:rsidRPr="00A6293E">
        <w:rPr>
          <w:spacing w:val="-2"/>
        </w:rPr>
        <w:t>eller installationstillfällen. Tillhandahållaren ska informera slutanvända</w:t>
      </w:r>
      <w:r w:rsidRPr="00A6293E">
        <w:rPr>
          <w:spacing w:val="-2"/>
        </w:rPr>
        <w:softHyphen/>
        <w:t>ren</w:t>
      </w:r>
      <w:r w:rsidRPr="00A6293E">
        <w:t xml:space="preserve"> om dennes rätt till sådan ersättning innan ett avtal ingås. </w:t>
      </w:r>
    </w:p>
    <w:p w14:paraId="3C4B77EC" w14:textId="77777777" w:rsidR="00D85371" w:rsidRPr="00A6293E" w:rsidRDefault="00D85371" w:rsidP="00D85371">
      <w:pPr>
        <w:pStyle w:val="Brdtextmedindrag"/>
      </w:pPr>
      <w:r w:rsidRPr="00A6293E">
        <w:t xml:space="preserve">Första stycket gäller inte om den som tillhandahåller tjänsten visar att </w:t>
      </w:r>
      <w:r w:rsidRPr="00A6293E">
        <w:rPr>
          <w:spacing w:val="-4"/>
        </w:rPr>
        <w:t>dröjsmålet beror på ett hinder utanför dennes kontroll som denne inte skäligen</w:t>
      </w:r>
      <w:r w:rsidRPr="00A6293E">
        <w:t xml:space="preserve"> kunde förväntas ha räknat med vid begäran om byte av tillhandahållare eller överlämnande av nummer eller vid bytet eller överlämnandet när det gäller dröjsmål med tillhandahållande av en tjänst, och vars följder denne inte heller skäligen kunde ha undvikit eller övervunnit. Beror dröjsmålet på någon som tillhandahållaren har anlitat för att helt eller delvis fullgöra bytet, överlämnandet eller tillhandahållandet, är den som tillhandahåller </w:t>
      </w:r>
      <w:r w:rsidRPr="00A6293E">
        <w:rPr>
          <w:spacing w:val="-2"/>
        </w:rPr>
        <w:t>tjänsten fri från skadeståndsskyldighet endast om också den som har an</w:t>
      </w:r>
      <w:r w:rsidRPr="00A6293E">
        <w:rPr>
          <w:spacing w:val="-2"/>
        </w:rPr>
        <w:softHyphen/>
        <w:t>litats</w:t>
      </w:r>
      <w:r w:rsidRPr="00A6293E">
        <w:t xml:space="preserve"> skulle vara fri enligt första meningen.</w:t>
      </w:r>
    </w:p>
    <w:p w14:paraId="36447FC3" w14:textId="77777777" w:rsidR="00D85371" w:rsidRPr="00A6293E" w:rsidRDefault="00D85371" w:rsidP="00D85371">
      <w:pPr>
        <w:pStyle w:val="Brdtextmedindrag"/>
      </w:pPr>
      <w:r w:rsidRPr="00A6293E">
        <w:t>Första stycket gäller inte heller i fråga om andra slutanvändare än kon</w:t>
      </w:r>
      <w:r w:rsidRPr="00A6293E">
        <w:softHyphen/>
        <w:t>sumenter, om det av avtalet följer att slutanvändaren har rätt till skälig er</w:t>
      </w:r>
      <w:r w:rsidRPr="00A6293E">
        <w:softHyphen/>
        <w:t>sätt</w:t>
      </w:r>
      <w:r w:rsidRPr="00A6293E">
        <w:softHyphen/>
        <w:t>ning på grund av dröjsmålet.</w:t>
      </w:r>
    </w:p>
    <w:p w14:paraId="7CE62C4F" w14:textId="77777777" w:rsidR="00D85371" w:rsidRPr="00A6293E" w:rsidRDefault="00D85371" w:rsidP="00D85371">
      <w:pPr>
        <w:pStyle w:val="Brdtextmedindrag"/>
      </w:pPr>
      <w:r w:rsidRPr="00A6293E">
        <w:lastRenderedPageBreak/>
        <w:t>Slutanvändaren har alltid rätt till ersättning för skada som uppkommit genom missbruk när det gäller byte av tillhandahållare eller överlämnande av nummer.</w:t>
      </w:r>
    </w:p>
    <w:p w14:paraId="253ED60D" w14:textId="77777777" w:rsidR="00D85371" w:rsidRPr="00A6293E" w:rsidRDefault="00D85371" w:rsidP="00D85371">
      <w:pPr>
        <w:pStyle w:val="Rubrik4utannumrering"/>
      </w:pPr>
      <w:r w:rsidRPr="00A6293E">
        <w:t>Paketerbjudanden</w:t>
      </w:r>
    </w:p>
    <w:p w14:paraId="76A6743B" w14:textId="77777777" w:rsidR="00D85371" w:rsidRPr="00A6293E" w:rsidRDefault="00D85371" w:rsidP="00D85371">
      <w:pPr>
        <w:pStyle w:val="Brdtextmedindrag"/>
        <w:ind w:firstLine="0"/>
      </w:pPr>
      <w:r w:rsidRPr="00A6293E">
        <w:rPr>
          <w:b/>
        </w:rPr>
        <w:t>24 §</w:t>
      </w:r>
      <w:r w:rsidRPr="00A6293E">
        <w:t>    </w:t>
      </w:r>
      <w:r w:rsidRPr="00A6293E">
        <w:rPr>
          <w:spacing w:val="-2"/>
        </w:rPr>
        <w:t>När en internetanslutningstjänst eller en allmänt tillgänglig nummer</w:t>
      </w:r>
      <w:r w:rsidRPr="00A6293E">
        <w:rPr>
          <w:spacing w:val="-2"/>
        </w:rPr>
        <w:softHyphen/>
      </w:r>
      <w:r w:rsidRPr="00A6293E">
        <w:t>baserad interpersonell kommunikationstjänst tillhandahålls eller säljs till en konsument tillsammans med andra tjänster eller terminalutrustning (paket) gäller bestämmelserna i 6, 8, 9, 11, 13 och 15–17</w:t>
      </w:r>
      <w:r>
        <w:t> </w:t>
      </w:r>
      <w:r w:rsidRPr="00A6293E">
        <w:t>§§ alla delar av paketet. Det gäller även skyldigheten att tillhandahålla en sammanfattning av av</w:t>
      </w:r>
      <w:r w:rsidRPr="00A6293E">
        <w:softHyphen/>
        <w:t>talet enligt 2</w:t>
      </w:r>
      <w:r>
        <w:t> </w:t>
      </w:r>
      <w:r w:rsidRPr="00A6293E">
        <w:t>§.</w:t>
      </w:r>
    </w:p>
    <w:p w14:paraId="6AC5EE85" w14:textId="77777777" w:rsidR="00D85371" w:rsidRPr="00A6293E" w:rsidRDefault="00D85371" w:rsidP="00D85371">
      <w:pPr>
        <w:pStyle w:val="Brdtextmedindrag"/>
      </w:pPr>
      <w:r w:rsidRPr="00A6293E">
        <w:rPr>
          <w:spacing w:val="-4"/>
        </w:rPr>
        <w:t>Den som levererar eller tillhandahåller abonnemang med ytterligare tjänster</w:t>
      </w:r>
      <w:r w:rsidRPr="00A6293E">
        <w:t xml:space="preserve"> eller terminalutrustning som läggs till en internetanslutningstjänst eller en allmänt tillgänglig nummerbaserad interpersonell kommunika</w:t>
      </w:r>
      <w:r w:rsidRPr="00A6293E">
        <w:softHyphen/>
        <w:t>tionstjänst får inte ställa upp villkor som innebär en förlängning av den ursprungliga avtalstiden för dessa tjänster, om inte konsumenten uttryckligen har sam</w:t>
      </w:r>
      <w:r w:rsidRPr="00A6293E">
        <w:softHyphen/>
        <w:t>tyckt till det.</w:t>
      </w:r>
    </w:p>
    <w:p w14:paraId="465C6485" w14:textId="77777777" w:rsidR="00D85371" w:rsidRPr="00A6293E" w:rsidRDefault="00D85371" w:rsidP="00D85371">
      <w:pPr>
        <w:pStyle w:val="Brdtextmedindrag"/>
      </w:pPr>
      <w:r w:rsidRPr="00A6293E">
        <w:t>Första och andra styckena ska också gälla för slutanvändare som är mikro</w:t>
      </w:r>
      <w:r w:rsidRPr="00A6293E">
        <w:softHyphen/>
        <w:t>företag, små företag eller organisationer som drivs utan vinstsyfte, om de inte uttryckligen har samtyckt till att bestämmelserna frångås.</w:t>
      </w:r>
    </w:p>
    <w:p w14:paraId="61891410" w14:textId="77777777" w:rsidR="00D85371" w:rsidRPr="00A6293E" w:rsidRDefault="00D85371" w:rsidP="00D85371">
      <w:pPr>
        <w:pStyle w:val="Brdtext"/>
      </w:pPr>
    </w:p>
    <w:p w14:paraId="62D38A2B" w14:textId="77777777" w:rsidR="00D85371" w:rsidRPr="00A6293E" w:rsidRDefault="00D85371" w:rsidP="00D85371">
      <w:pPr>
        <w:pStyle w:val="Brdtext"/>
      </w:pPr>
      <w:r w:rsidRPr="00A6293E">
        <w:rPr>
          <w:b/>
        </w:rPr>
        <w:t>25 §</w:t>
      </w:r>
      <w:r w:rsidRPr="00A6293E">
        <w:t>    Om en konsument enligt unionsrätten eller nationell rätt har rätt att i förtid säga upp någon del av paketet på grund av bristande överens</w:t>
      </w:r>
      <w:r w:rsidRPr="00A6293E">
        <w:softHyphen/>
        <w:t>stäm</w:t>
      </w:r>
      <w:r w:rsidRPr="00A6293E">
        <w:softHyphen/>
        <w:t>melse med avtalet eller underlåtenhet att leverera, ska den rätten om</w:t>
      </w:r>
      <w:r w:rsidRPr="00A6293E">
        <w:softHyphen/>
        <w:t>fatta alla delar av paketet.</w:t>
      </w:r>
    </w:p>
    <w:p w14:paraId="68688416" w14:textId="77777777" w:rsidR="00D85371" w:rsidRPr="00A6293E" w:rsidRDefault="00D85371" w:rsidP="00D85371">
      <w:pPr>
        <w:pStyle w:val="Rubrik4utannumrering"/>
      </w:pPr>
      <w:r w:rsidRPr="00A6293E">
        <w:t>Kostnadskontroll</w:t>
      </w:r>
    </w:p>
    <w:p w14:paraId="0CA0327C" w14:textId="77777777" w:rsidR="00D85371" w:rsidRPr="00A6293E" w:rsidRDefault="00D85371" w:rsidP="00D85371">
      <w:pPr>
        <w:pStyle w:val="Brdtext"/>
      </w:pPr>
      <w:r w:rsidRPr="00A6293E">
        <w:rPr>
          <w:b/>
        </w:rPr>
        <w:t>26 §</w:t>
      </w:r>
      <w:r w:rsidRPr="00A6293E">
        <w:t>    </w:t>
      </w:r>
      <w:r w:rsidRPr="00A6293E">
        <w:rPr>
          <w:spacing w:val="-2"/>
        </w:rPr>
        <w:t>Den som tillhandahåller en internetanslutningstjänst eller en all</w:t>
      </w:r>
      <w:r w:rsidRPr="00A6293E">
        <w:rPr>
          <w:spacing w:val="-2"/>
        </w:rPr>
        <w:softHyphen/>
        <w:t>mänt</w:t>
      </w:r>
      <w:r w:rsidRPr="00A6293E">
        <w:t xml:space="preserve"> </w:t>
      </w:r>
      <w:r w:rsidRPr="00A6293E">
        <w:rPr>
          <w:spacing w:val="-2"/>
        </w:rPr>
        <w:t>tillgänglig nummerbaserad interpersonell kommunikationstjänst ska avgifts</w:t>
      </w:r>
      <w:r w:rsidRPr="00A6293E">
        <w:rPr>
          <w:spacing w:val="-2"/>
        </w:rPr>
        <w:softHyphen/>
      </w:r>
      <w:r w:rsidRPr="00A6293E">
        <w:t>fritt tillhandahålla en slutanvändare specificerade fakturor som gäller an</w:t>
      </w:r>
      <w:r w:rsidRPr="00A6293E">
        <w:softHyphen/>
        <w:t>vändningen av tjänsten, om inte slutanvändaren har begärt att fakturan ska vara ospecificerad.</w:t>
      </w:r>
    </w:p>
    <w:p w14:paraId="78BD8780" w14:textId="77777777" w:rsidR="00D85371" w:rsidRPr="00A6293E" w:rsidRDefault="00D85371" w:rsidP="00D85371">
      <w:pPr>
        <w:pStyle w:val="Brdtextmedindrag"/>
      </w:pPr>
      <w:r w:rsidRPr="00A6293E">
        <w:t>Samtal som är avgiftsfria för den uppringande slutanvändaren får inte an</w:t>
      </w:r>
      <w:r w:rsidRPr="00A6293E">
        <w:softHyphen/>
        <w:t>ges på fakturan.</w:t>
      </w:r>
    </w:p>
    <w:p w14:paraId="1A042C25" w14:textId="77777777" w:rsidR="00D85371" w:rsidRPr="00A6293E" w:rsidRDefault="00D85371" w:rsidP="00D85371">
      <w:pPr>
        <w:pStyle w:val="Brdtextmedindrag"/>
      </w:pPr>
      <w:r w:rsidRPr="00A6293E">
        <w:t>Regeringen eller den myndighet som regeringen bestämmer får meddela föreskrifter om</w:t>
      </w:r>
    </w:p>
    <w:p w14:paraId="2D1E379F" w14:textId="77777777" w:rsidR="00D85371" w:rsidRPr="00A6293E" w:rsidRDefault="00D85371" w:rsidP="00D85371">
      <w:pPr>
        <w:pStyle w:val="Brdtextmedindrag"/>
      </w:pPr>
      <w:r w:rsidRPr="00A6293E">
        <w:t>1. på vilket sätt skyldigheten ska fullgöras,</w:t>
      </w:r>
    </w:p>
    <w:p w14:paraId="7B48A0BB" w14:textId="77777777" w:rsidR="00D85371" w:rsidRPr="00A6293E" w:rsidRDefault="00D85371" w:rsidP="00D85371">
      <w:pPr>
        <w:pStyle w:val="Brdtextmedindrag"/>
      </w:pPr>
      <w:r w:rsidRPr="00A6293E">
        <w:t>2. undantag från skyldigheten, och</w:t>
      </w:r>
    </w:p>
    <w:p w14:paraId="2C4B1B33" w14:textId="77777777" w:rsidR="00D85371" w:rsidRPr="00A6293E" w:rsidRDefault="00D85371" w:rsidP="00D85371">
      <w:pPr>
        <w:pStyle w:val="Brdtextmedindrag"/>
      </w:pPr>
      <w:r w:rsidRPr="00A6293E">
        <w:t>3. vilka uppgifter som omfattas av skyldigheten.</w:t>
      </w:r>
    </w:p>
    <w:p w14:paraId="585F3158" w14:textId="77777777" w:rsidR="00D85371" w:rsidRPr="00A6293E" w:rsidRDefault="00D85371" w:rsidP="00D85371">
      <w:pPr>
        <w:pStyle w:val="Brdtext"/>
      </w:pPr>
    </w:p>
    <w:p w14:paraId="56F4D130" w14:textId="77777777" w:rsidR="00D85371" w:rsidRPr="00A6293E" w:rsidRDefault="00D85371" w:rsidP="00D85371">
      <w:pPr>
        <w:pStyle w:val="Brdtext"/>
      </w:pPr>
      <w:r w:rsidRPr="00A6293E">
        <w:rPr>
          <w:b/>
        </w:rPr>
        <w:t>27 §</w:t>
      </w:r>
      <w:r w:rsidRPr="00A6293E">
        <w:t>    </w:t>
      </w:r>
      <w:r w:rsidRPr="00A6293E">
        <w:rPr>
          <w:spacing w:val="-2"/>
        </w:rPr>
        <w:t>Den som tillhandahåller en internetanslutningstjänst eller en allmänt</w:t>
      </w:r>
      <w:r w:rsidRPr="00A6293E">
        <w:t xml:space="preserve"> </w:t>
      </w:r>
      <w:r w:rsidRPr="00A6293E">
        <w:rPr>
          <w:spacing w:val="-2"/>
        </w:rPr>
        <w:t>tillgänglig nummerbaserad interpersonell kommunikationstjänst som faktu</w:t>
      </w:r>
      <w:r w:rsidRPr="00A6293E">
        <w:rPr>
          <w:spacing w:val="-2"/>
        </w:rPr>
        <w:softHyphen/>
      </w:r>
      <w:r w:rsidRPr="00A6293E">
        <w:t>reras utifrån förbrukning i volym eller tid ska avgiftsfritt erbjuda kon</w:t>
      </w:r>
      <w:r w:rsidRPr="00A6293E">
        <w:softHyphen/>
        <w:t>su</w:t>
      </w:r>
      <w:r w:rsidRPr="00A6293E">
        <w:softHyphen/>
        <w:t>men</w:t>
      </w:r>
      <w:r w:rsidRPr="00A6293E">
        <w:softHyphen/>
        <w:t>ten en funktion för övervakning och kontroll av användningen av respektive tjänst. Innan en fastställd förbrukningsgräns uppnås och när en tjänst är förbrukad ska konsumenten informeras.</w:t>
      </w:r>
    </w:p>
    <w:p w14:paraId="0909FE93" w14:textId="77777777" w:rsidR="00D85371" w:rsidRPr="00A6293E" w:rsidRDefault="00D85371" w:rsidP="00D85371">
      <w:pPr>
        <w:pStyle w:val="Brdtextmedindrag"/>
      </w:pPr>
      <w:r w:rsidRPr="00A6293E">
        <w:t>En konsument ska i samband med att avtal ingås informeras om sin rätt enligt första stycket.</w:t>
      </w:r>
    </w:p>
    <w:p w14:paraId="5F78029A" w14:textId="77777777" w:rsidR="00D85371" w:rsidRPr="00A6293E" w:rsidRDefault="00D85371" w:rsidP="00D85371">
      <w:pPr>
        <w:pStyle w:val="Brdtextmedindrag"/>
      </w:pPr>
      <w:r w:rsidRPr="00A6293E">
        <w:lastRenderedPageBreak/>
        <w:t>Regeringen eller den myndighet som regeringen bestämmer får meddela föreskrifter om på vilket sätt skyldigheten ska fullgöras och om förbruk</w:t>
      </w:r>
      <w:r w:rsidRPr="00A6293E">
        <w:softHyphen/>
        <w:t>ningsgräns.</w:t>
      </w:r>
    </w:p>
    <w:p w14:paraId="1A08A670" w14:textId="77777777" w:rsidR="00D85371" w:rsidRPr="00A6293E" w:rsidRDefault="00D85371" w:rsidP="00D85371">
      <w:pPr>
        <w:pStyle w:val="Brdtext"/>
      </w:pPr>
    </w:p>
    <w:p w14:paraId="58E5DE05" w14:textId="77777777" w:rsidR="00D85371" w:rsidRPr="00A6293E" w:rsidRDefault="00D85371" w:rsidP="00D85371">
      <w:pPr>
        <w:pStyle w:val="Brdtext"/>
      </w:pPr>
      <w:r w:rsidRPr="00A6293E">
        <w:rPr>
          <w:b/>
        </w:rPr>
        <w:t>28 §</w:t>
      </w:r>
      <w:r w:rsidRPr="00A6293E">
        <w:t>    </w:t>
      </w:r>
      <w:r w:rsidRPr="00A6293E">
        <w:rPr>
          <w:spacing w:val="-2"/>
        </w:rPr>
        <w:t>Den som tillhandahåller en allmänt tillgänglig nummerbaserad inter</w:t>
      </w:r>
      <w:r w:rsidRPr="00A6293E">
        <w:rPr>
          <w:spacing w:val="-2"/>
        </w:rPr>
        <w:softHyphen/>
      </w:r>
      <w:r w:rsidRPr="00A6293E">
        <w:t>personell kommunikationstjänst ska på begäran av en slutanvändare avgifts</w:t>
      </w:r>
      <w:r w:rsidRPr="00A6293E">
        <w:softHyphen/>
        <w:t>fritt spärra vissa nummer eller typer av utgående samtal eller sms-meddelanden med förhöjd taxa.</w:t>
      </w:r>
    </w:p>
    <w:p w14:paraId="05833CAA" w14:textId="77777777" w:rsidR="00D85371" w:rsidRPr="00A6293E" w:rsidRDefault="00D85371" w:rsidP="00D85371">
      <w:pPr>
        <w:pStyle w:val="Brdtextmedindrag"/>
      </w:pPr>
      <w:r w:rsidRPr="00A6293E">
        <w:t xml:space="preserve">En slutanvändare ska i samband med att avtal ingås informeras om sin </w:t>
      </w:r>
      <w:r w:rsidRPr="00A6293E">
        <w:rPr>
          <w:spacing w:val="-3"/>
        </w:rPr>
        <w:t>rätt enligt första stycket och ska under löpande avtalsperiod ha rätt att avgifts</w:t>
      </w:r>
      <w:r w:rsidRPr="00A6293E">
        <w:rPr>
          <w:spacing w:val="-3"/>
        </w:rPr>
        <w:softHyphen/>
      </w:r>
      <w:r w:rsidRPr="00A6293E">
        <w:t>fritt ändra spärren.</w:t>
      </w:r>
    </w:p>
    <w:p w14:paraId="16BAE6E1" w14:textId="77777777" w:rsidR="00D85371" w:rsidRPr="00A6293E" w:rsidRDefault="00D85371" w:rsidP="00D85371">
      <w:pPr>
        <w:pStyle w:val="Brdtextmedindrag"/>
      </w:pPr>
      <w:r w:rsidRPr="00A6293E">
        <w:t>Regeringen eller den myndighet som regeringen bestämmer får meddela föreskrifter om på vilket sätt skyldigheten ska fullgöras och om undantag från skyldigheten.</w:t>
      </w:r>
    </w:p>
    <w:p w14:paraId="1B380428" w14:textId="77777777" w:rsidR="00D85371" w:rsidRPr="00A6293E" w:rsidRDefault="00D85371" w:rsidP="00D85371">
      <w:pPr>
        <w:pStyle w:val="Brdtext"/>
      </w:pPr>
    </w:p>
    <w:p w14:paraId="4F0431C5" w14:textId="77777777" w:rsidR="00D85371" w:rsidRPr="00A6293E" w:rsidRDefault="00D85371" w:rsidP="00D85371">
      <w:pPr>
        <w:pStyle w:val="Brdtext"/>
      </w:pPr>
      <w:r w:rsidRPr="00A6293E">
        <w:rPr>
          <w:b/>
        </w:rPr>
        <w:t>29 §</w:t>
      </w:r>
      <w:r w:rsidRPr="00A6293E">
        <w:t>    </w:t>
      </w:r>
      <w:r w:rsidRPr="00A6293E">
        <w:rPr>
          <w:spacing w:val="-2"/>
        </w:rPr>
        <w:t>Den som tillhandahåller en allmänt tillgänglig nummerbaserad inter</w:t>
      </w:r>
      <w:r w:rsidRPr="00A6293E">
        <w:rPr>
          <w:spacing w:val="-2"/>
        </w:rPr>
        <w:softHyphen/>
      </w:r>
      <w:r w:rsidRPr="00A6293E">
        <w:t>personell kommunikationstjänst ska avgiftsfritt ge konsumenten en möj</w:t>
      </w:r>
      <w:r w:rsidRPr="00A6293E">
        <w:softHyphen/>
        <w:t>lig</w:t>
      </w:r>
      <w:r w:rsidRPr="00A6293E">
        <w:softHyphen/>
        <w:t>het att få tjänsten spärrad vid ett belopp som konsumenten anger på för</w:t>
      </w:r>
      <w:r w:rsidRPr="00A6293E">
        <w:softHyphen/>
        <w:t>hand. När fordran mot konsumenten överstiger det angivna beloppet ska tjänsten avgiftsfritt avbrytas, om konsumenten inte begär att tjänsten ändå ska tillhandahållas.</w:t>
      </w:r>
    </w:p>
    <w:p w14:paraId="6EF63817" w14:textId="77777777" w:rsidR="00D85371" w:rsidRPr="00A6293E" w:rsidRDefault="00D85371" w:rsidP="00D85371">
      <w:pPr>
        <w:pStyle w:val="Brdtextmedindrag"/>
      </w:pPr>
      <w:r w:rsidRPr="00A6293E">
        <w:rPr>
          <w:spacing w:val="-2"/>
        </w:rPr>
        <w:t>Att tjänsten avbryts ska inte hindra konsumenten från att ringa nöd</w:t>
      </w:r>
      <w:r w:rsidRPr="00A6293E">
        <w:rPr>
          <w:spacing w:val="-2"/>
        </w:rPr>
        <w:softHyphen/>
        <w:t>samtal</w:t>
      </w:r>
      <w:r w:rsidRPr="00A6293E">
        <w:t xml:space="preserve"> eller andra avgiftsfria samtal.</w:t>
      </w:r>
    </w:p>
    <w:p w14:paraId="76D2CF46" w14:textId="77777777" w:rsidR="00D85371" w:rsidRPr="00A6293E" w:rsidRDefault="00D85371" w:rsidP="00D85371">
      <w:pPr>
        <w:pStyle w:val="Brdtextmedindrag"/>
      </w:pPr>
      <w:r w:rsidRPr="00A6293E">
        <w:t>En konsument ska i samband med att avtal ingås informeras om sin rätt enligt första stycket och ska under löpande avtalsperiod ha rätt att avgifts</w:t>
      </w:r>
      <w:r w:rsidRPr="00A6293E">
        <w:softHyphen/>
        <w:t>fritt ändra angivet belopp.</w:t>
      </w:r>
    </w:p>
    <w:p w14:paraId="1066B9A0" w14:textId="77777777" w:rsidR="00D85371" w:rsidRPr="00A6293E" w:rsidRDefault="00D85371" w:rsidP="00D85371">
      <w:pPr>
        <w:pStyle w:val="Brdtextmedindrag"/>
      </w:pPr>
      <w:r w:rsidRPr="00A6293E">
        <w:t>Regeringen eller den myndighet som regeringen bestämmer får meddela föreskrifter om på vilket sätt skyldigheten ska fullgöras och om undantag från skyldigheten.</w:t>
      </w:r>
    </w:p>
    <w:p w14:paraId="4FEBF914" w14:textId="77777777" w:rsidR="00D85371" w:rsidRPr="00A6293E" w:rsidRDefault="00D85371" w:rsidP="00D85371">
      <w:pPr>
        <w:pStyle w:val="Brdtext"/>
      </w:pPr>
    </w:p>
    <w:p w14:paraId="2ABF58D2" w14:textId="77777777" w:rsidR="00D85371" w:rsidRPr="00A6293E" w:rsidRDefault="00D85371" w:rsidP="00D85371">
      <w:pPr>
        <w:pStyle w:val="Brdtext"/>
      </w:pPr>
      <w:r w:rsidRPr="00A6293E">
        <w:rPr>
          <w:b/>
        </w:rPr>
        <w:t>30 §</w:t>
      </w:r>
      <w:r w:rsidRPr="00A6293E">
        <w:t>    Regeringen eller den myndighet som regeringen bestämmer får meddela föreskrifter om att den som tillhandahåller en internet</w:t>
      </w:r>
      <w:r w:rsidRPr="00A6293E">
        <w:softHyphen/>
        <w:t>anslut</w:t>
      </w:r>
      <w:r w:rsidRPr="00A6293E">
        <w:softHyphen/>
        <w:t>nings</w:t>
      </w:r>
      <w:r w:rsidRPr="00A6293E">
        <w:softHyphen/>
        <w:t>tjänst eller en allmänt tillgänglig interpersonell kommunikations</w:t>
      </w:r>
      <w:r w:rsidRPr="00A6293E">
        <w:softHyphen/>
        <w:t>tjänst ska</w:t>
      </w:r>
    </w:p>
    <w:p w14:paraId="09BF40FE" w14:textId="77777777" w:rsidR="00D85371" w:rsidRPr="00A6293E" w:rsidRDefault="00D85371" w:rsidP="00D85371">
      <w:pPr>
        <w:pStyle w:val="Brdtextmedindrag"/>
      </w:pPr>
      <w:r w:rsidRPr="00A6293E">
        <w:t xml:space="preserve">1. erbjuda konsumenter möjlighet att </w:t>
      </w:r>
    </w:p>
    <w:p w14:paraId="092CF571" w14:textId="77777777" w:rsidR="00D85371" w:rsidRPr="00A6293E" w:rsidRDefault="00D85371" w:rsidP="00D85371">
      <w:pPr>
        <w:pStyle w:val="Brdtextmedindrag"/>
      </w:pPr>
      <w:r w:rsidRPr="00A6293E">
        <w:t xml:space="preserve">a) på annat sätt än som anges i </w:t>
      </w:r>
      <w:bookmarkStart w:id="2309" w:name="_Hlk4162113"/>
      <w:r w:rsidRPr="00A6293E">
        <w:t>26–29</w:t>
      </w:r>
      <w:r>
        <w:t> </w:t>
      </w:r>
      <w:r w:rsidRPr="00A6293E">
        <w:t xml:space="preserve">§§ </w:t>
      </w:r>
      <w:bookmarkEnd w:id="2309"/>
      <w:r w:rsidRPr="00A6293E">
        <w:t>kontrollera sina kostnader för användningen av tjänsten,</w:t>
      </w:r>
    </w:p>
    <w:p w14:paraId="1CD0A720" w14:textId="77777777" w:rsidR="00D85371" w:rsidRPr="00A6293E" w:rsidRDefault="00D85371" w:rsidP="00D85371">
      <w:pPr>
        <w:pStyle w:val="Brdtextmedindrag"/>
      </w:pPr>
      <w:r w:rsidRPr="00A6293E">
        <w:t xml:space="preserve">b) på förhand betala för användning av tjänsten, och </w:t>
      </w:r>
    </w:p>
    <w:p w14:paraId="0BA83D83" w14:textId="77777777" w:rsidR="00D85371" w:rsidRPr="00A6293E" w:rsidRDefault="00D85371" w:rsidP="00D85371">
      <w:pPr>
        <w:pStyle w:val="Brdtextmedindrag"/>
      </w:pPr>
      <w:r w:rsidRPr="00A6293E">
        <w:t>2. göra det möjligt för slutanvändare att stänga av tredjepartsfakturering.</w:t>
      </w:r>
    </w:p>
    <w:p w14:paraId="504C779F" w14:textId="77777777" w:rsidR="00D85371" w:rsidRPr="00A6293E" w:rsidRDefault="00D85371" w:rsidP="00D85371">
      <w:pPr>
        <w:pStyle w:val="Rubrik4utannumrering"/>
      </w:pPr>
      <w:r w:rsidRPr="00A6293E">
        <w:t>Åtgärder vid utebliven betalning</w:t>
      </w:r>
    </w:p>
    <w:p w14:paraId="2095EEF9" w14:textId="77777777" w:rsidR="00D85371" w:rsidRPr="00A6293E" w:rsidRDefault="00D85371" w:rsidP="00D85371">
      <w:pPr>
        <w:pStyle w:val="Brdtext"/>
      </w:pPr>
      <w:r w:rsidRPr="00A6293E">
        <w:rPr>
          <w:b/>
        </w:rPr>
        <w:t>31 §</w:t>
      </w:r>
      <w:r w:rsidRPr="00A6293E">
        <w:t>    </w:t>
      </w:r>
      <w:r w:rsidRPr="00A6293E">
        <w:rPr>
          <w:spacing w:val="-3"/>
        </w:rPr>
        <w:t>Om en slutanvändare inte betalar för tillhandahållandet av en internet</w:t>
      </w:r>
      <w:r w:rsidRPr="00A6293E">
        <w:rPr>
          <w:spacing w:val="-3"/>
        </w:rPr>
        <w:softHyphen/>
      </w:r>
      <w:r w:rsidRPr="00A6293E">
        <w:t>anslutningstjänst eller för en allmänt tillgänglig nummerbaserad inter</w:t>
      </w:r>
      <w:r w:rsidRPr="00A6293E">
        <w:softHyphen/>
      </w:r>
      <w:r w:rsidRPr="00A6293E">
        <w:rPr>
          <w:spacing w:val="-2"/>
        </w:rPr>
        <w:t>per</w:t>
      </w:r>
      <w:r w:rsidRPr="00A6293E">
        <w:rPr>
          <w:spacing w:val="-2"/>
        </w:rPr>
        <w:softHyphen/>
        <w:t xml:space="preserve">sonell kommunikationstjänst får tillhandahållandet av tjänsten avbrytas </w:t>
      </w:r>
      <w:r w:rsidRPr="00A6293E">
        <w:t xml:space="preserve">först sedan slutanvändaren uppmanats att betala inom viss skälig tid, med </w:t>
      </w:r>
      <w:r w:rsidRPr="00A6293E">
        <w:rPr>
          <w:spacing w:val="-2"/>
        </w:rPr>
        <w:t>upp</w:t>
      </w:r>
      <w:r w:rsidRPr="00A6293E">
        <w:rPr>
          <w:spacing w:val="-2"/>
        </w:rPr>
        <w:softHyphen/>
        <w:t xml:space="preserve">lysning om att tillhandahållandet annars kan komma att avbrytas. Betalas </w:t>
      </w:r>
      <w:r w:rsidRPr="00A6293E">
        <w:t>tjänsten inom angiven tid, får tillhandahållandet inte avbrytas.</w:t>
      </w:r>
    </w:p>
    <w:p w14:paraId="32FD82A0" w14:textId="77777777" w:rsidR="00D85371" w:rsidRPr="00A6293E" w:rsidRDefault="00D85371" w:rsidP="00D85371">
      <w:pPr>
        <w:pStyle w:val="Brdtextmedindrag"/>
      </w:pPr>
      <w:r w:rsidRPr="00A6293E">
        <w:t>Om en slutanvändare vid upprepade tillfällen har betalat för sent, får till</w:t>
      </w:r>
      <w:r w:rsidRPr="00A6293E">
        <w:softHyphen/>
        <w:t xml:space="preserve">handahållandet avbrytas omedelbart. Den som tillhandahåller tjänsten </w:t>
      </w:r>
      <w:r w:rsidRPr="00A6293E">
        <w:rPr>
          <w:spacing w:val="-2"/>
        </w:rPr>
        <w:t>ska i sådant fall genast underrätta slutanvändaren om avbrytandet och under</w:t>
      </w:r>
      <w:r w:rsidRPr="00A6293E">
        <w:t xml:space="preserve"> en tid av lägst tio dagar från avbrytandet ge slutanvändaren möjlighet att </w:t>
      </w:r>
      <w:r w:rsidRPr="00A6293E">
        <w:lastRenderedPageBreak/>
        <w:t>ringa nödsamtal och andra avgiftsfria samtal och att ha funktionell tillgång till internet.</w:t>
      </w:r>
    </w:p>
    <w:p w14:paraId="4289087F" w14:textId="77777777" w:rsidR="00D85371" w:rsidRPr="00A6293E" w:rsidRDefault="00D85371" w:rsidP="00D85371">
      <w:pPr>
        <w:pStyle w:val="Brdtextmedindrag"/>
      </w:pPr>
      <w:r w:rsidRPr="00A6293E">
        <w:t>Gäller utebliven eller upprepad för sen betalning en viss tjänst ska av</w:t>
      </w:r>
      <w:r w:rsidRPr="00A6293E">
        <w:softHyphen/>
        <w:t>brottet begränsas till den tjänsten, om det är tekniskt möjligt och slut</w:t>
      </w:r>
      <w:r w:rsidRPr="00A6293E">
        <w:softHyphen/>
        <w:t>an</w:t>
      </w:r>
      <w:r w:rsidRPr="00A6293E">
        <w:softHyphen/>
        <w:t>vända</w:t>
      </w:r>
      <w:r w:rsidRPr="00A6293E">
        <w:softHyphen/>
        <w:t xml:space="preserve">ren inte tidigare har fått en betalningsuppmaning eller har vilselett tillhandahållaren. </w:t>
      </w:r>
    </w:p>
    <w:p w14:paraId="1E17B7D8" w14:textId="77777777" w:rsidR="00D85371" w:rsidRPr="00A6293E" w:rsidRDefault="00D85371" w:rsidP="00D85371">
      <w:pPr>
        <w:pStyle w:val="Rubrik4utannumrering"/>
      </w:pPr>
      <w:r w:rsidRPr="00A6293E">
        <w:t>Nödkommunikation</w:t>
      </w:r>
    </w:p>
    <w:p w14:paraId="0EF4ACCB" w14:textId="77777777" w:rsidR="00D85371" w:rsidRPr="00A6293E" w:rsidRDefault="00D85371" w:rsidP="00D85371">
      <w:pPr>
        <w:pStyle w:val="Brdtext"/>
      </w:pPr>
      <w:r w:rsidRPr="00A6293E">
        <w:rPr>
          <w:b/>
        </w:rPr>
        <w:t>32 §</w:t>
      </w:r>
      <w:r w:rsidRPr="00A6293E">
        <w:t>    </w:t>
      </w:r>
      <w:r w:rsidRPr="00A6293E">
        <w:rPr>
          <w:spacing w:val="-2"/>
        </w:rPr>
        <w:t>Den som tillhandahåller en talkommunikationstjänst eller en internet</w:t>
      </w:r>
      <w:r w:rsidRPr="00A6293E">
        <w:rPr>
          <w:spacing w:val="-2"/>
        </w:rPr>
        <w:softHyphen/>
      </w:r>
      <w:r w:rsidRPr="00A6293E">
        <w:t xml:space="preserve">anslutningstjänst i ett allmänt elektroniskt kommunikationsnät ska se till </w:t>
      </w:r>
      <w:r w:rsidRPr="00A6293E">
        <w:rPr>
          <w:spacing w:val="-4"/>
        </w:rPr>
        <w:t>att tjänsten uppfyller rimliga krav på tillgänglighet vid extraordinära händelser</w:t>
      </w:r>
      <w:r w:rsidRPr="00A6293E">
        <w:t xml:space="preserve"> i fredstid. </w:t>
      </w:r>
    </w:p>
    <w:p w14:paraId="5B959A9F" w14:textId="77777777" w:rsidR="00D85371" w:rsidRPr="00A6293E" w:rsidRDefault="00D85371" w:rsidP="00D85371">
      <w:pPr>
        <w:pStyle w:val="Brdtextmedindrag"/>
      </w:pPr>
      <w:r w:rsidRPr="00A6293E">
        <w:rPr>
          <w:spacing w:val="-2"/>
        </w:rPr>
        <w:t>Den som tillhandahåller en talkommunikationstjänst ska vidta nödvändiga</w:t>
      </w:r>
      <w:r w:rsidRPr="00A6293E">
        <w:t xml:space="preserve"> åtgärder för att säkerställa tillgång till alarmeringstjänster utan avbrott och att meddelanden enligt 34</w:t>
      </w:r>
      <w:r>
        <w:t> </w:t>
      </w:r>
      <w:r w:rsidRPr="00A6293E">
        <w:t xml:space="preserve">§ kan skickas ut utan avbrott. </w:t>
      </w:r>
    </w:p>
    <w:p w14:paraId="1559AC6B" w14:textId="77777777" w:rsidR="00D85371" w:rsidRPr="00A6293E" w:rsidRDefault="00D85371" w:rsidP="00D85371">
      <w:pPr>
        <w:pStyle w:val="Brdtextmedindrag"/>
      </w:pPr>
      <w:r w:rsidRPr="00A6293E">
        <w:t xml:space="preserve">Regeringen eller den myndighet som regeringen bestämmer får meddela föreskrifter om på vilket sätt skyldigheterna ska fullgöras och om undantag från skyldigheterna. </w:t>
      </w:r>
    </w:p>
    <w:p w14:paraId="2C383281" w14:textId="77777777" w:rsidR="00D85371" w:rsidRPr="00A6293E" w:rsidRDefault="00D85371" w:rsidP="00D85371">
      <w:pPr>
        <w:pStyle w:val="Brdtext"/>
      </w:pPr>
    </w:p>
    <w:p w14:paraId="02F64A18" w14:textId="77777777" w:rsidR="00D85371" w:rsidRPr="00A6293E" w:rsidRDefault="00D85371" w:rsidP="00D85371">
      <w:pPr>
        <w:pStyle w:val="Brdtext"/>
      </w:pPr>
      <w:r w:rsidRPr="00A6293E">
        <w:rPr>
          <w:b/>
        </w:rPr>
        <w:t>33 §</w:t>
      </w:r>
      <w:r w:rsidRPr="00A6293E">
        <w:t>    </w:t>
      </w:r>
      <w:r w:rsidRPr="00A6293E">
        <w:rPr>
          <w:spacing w:val="-2"/>
        </w:rPr>
        <w:t>Den som tillhandahåller ett allmänt elektroniskt kommunikations</w:t>
      </w:r>
      <w:r w:rsidRPr="00A6293E">
        <w:rPr>
          <w:spacing w:val="-2"/>
        </w:rPr>
        <w:softHyphen/>
        <w:t>nät</w:t>
      </w:r>
      <w:r w:rsidRPr="00A6293E">
        <w:t xml:space="preserve"> </w:t>
      </w:r>
      <w:r w:rsidRPr="00A6293E">
        <w:rPr>
          <w:spacing w:val="-3"/>
        </w:rPr>
        <w:t>eller en allmänt tillgänglig nummerbaserad interpersonell kommunikations</w:t>
      </w:r>
      <w:r w:rsidRPr="00A6293E">
        <w:rPr>
          <w:spacing w:val="-3"/>
        </w:rPr>
        <w:softHyphen/>
      </w:r>
      <w:r w:rsidRPr="00A6293E">
        <w:t>tjänst ska</w:t>
      </w:r>
    </w:p>
    <w:p w14:paraId="3D853C48" w14:textId="77777777" w:rsidR="00D85371" w:rsidRPr="00A6293E" w:rsidRDefault="00D85371" w:rsidP="00D85371">
      <w:pPr>
        <w:pStyle w:val="Brdtextmedindrag"/>
      </w:pPr>
      <w:r w:rsidRPr="00A6293E">
        <w:t>1. medverka till att nödkommunikation kan förmedlas avgiftsfritt för an</w:t>
      </w:r>
      <w:r w:rsidRPr="00A6293E">
        <w:softHyphen/>
        <w:t>vändaren, och</w:t>
      </w:r>
    </w:p>
    <w:p w14:paraId="3B666D87" w14:textId="77777777" w:rsidR="00D85371" w:rsidRPr="00A6293E" w:rsidRDefault="00D85371" w:rsidP="00D85371">
      <w:pPr>
        <w:pStyle w:val="Brdtextmedindrag"/>
      </w:pPr>
      <w:r w:rsidRPr="00A6293E">
        <w:t>2. </w:t>
      </w:r>
      <w:r w:rsidRPr="00A6293E">
        <w:rPr>
          <w:spacing w:val="-2"/>
        </w:rPr>
        <w:t>avgiftsfritt lämna lokaliseringsuppgifter till den som tar emot nöd</w:t>
      </w:r>
      <w:r w:rsidRPr="00A6293E">
        <w:rPr>
          <w:spacing w:val="-2"/>
        </w:rPr>
        <w:softHyphen/>
        <w:t>kom</w:t>
      </w:r>
      <w:r w:rsidRPr="00A6293E">
        <w:rPr>
          <w:spacing w:val="-2"/>
        </w:rPr>
        <w:softHyphen/>
      </w:r>
      <w:r w:rsidRPr="00A6293E">
        <w:t>munikation.</w:t>
      </w:r>
    </w:p>
    <w:p w14:paraId="63849694" w14:textId="77777777" w:rsidR="00D85371" w:rsidRPr="00A6293E" w:rsidRDefault="00D85371" w:rsidP="00D85371">
      <w:pPr>
        <w:pStyle w:val="Brdtextmedindrag"/>
      </w:pPr>
      <w:r w:rsidRPr="00A6293E">
        <w:t>Regeringen eller den myndighet som regeringen bestämmer får meddela föreskrifter om</w:t>
      </w:r>
    </w:p>
    <w:p w14:paraId="709190FE" w14:textId="77777777" w:rsidR="00D85371" w:rsidRPr="00A6293E" w:rsidRDefault="00D85371" w:rsidP="00D85371">
      <w:pPr>
        <w:pStyle w:val="Brdtextmedindrag"/>
      </w:pPr>
      <w:r w:rsidRPr="00A6293E">
        <w:t>1. på vilket sätt skyldigheterna ska fullgöras,</w:t>
      </w:r>
    </w:p>
    <w:p w14:paraId="1B744953" w14:textId="77777777" w:rsidR="00D85371" w:rsidRPr="00A6293E" w:rsidRDefault="00D85371" w:rsidP="00D85371">
      <w:pPr>
        <w:pStyle w:val="Brdtextmedindrag"/>
      </w:pPr>
      <w:r w:rsidRPr="00A6293E">
        <w:t>2. undantag från skyldigheterna, och</w:t>
      </w:r>
    </w:p>
    <w:p w14:paraId="572DC21A" w14:textId="77777777" w:rsidR="00D85371" w:rsidRPr="00A6293E" w:rsidRDefault="00D85371" w:rsidP="00D85371">
      <w:pPr>
        <w:pStyle w:val="Brdtextmedindrag"/>
      </w:pPr>
      <w:r w:rsidRPr="00A6293E">
        <w:t>3. i fråga om första stycket 2, vilka uppgifter som omfattas av skyldig</w:t>
      </w:r>
      <w:r w:rsidRPr="00A6293E">
        <w:softHyphen/>
        <w:t>heterna och de krav som ska uppfyllas vid tillhandahållandet av upp</w:t>
      </w:r>
      <w:r w:rsidRPr="00A6293E">
        <w:softHyphen/>
        <w:t>gifter</w:t>
      </w:r>
      <w:r w:rsidRPr="00A6293E">
        <w:softHyphen/>
        <w:t>na.</w:t>
      </w:r>
    </w:p>
    <w:p w14:paraId="117C4E31" w14:textId="77777777" w:rsidR="00D85371" w:rsidRPr="00A6293E" w:rsidRDefault="00D85371" w:rsidP="00D85371">
      <w:pPr>
        <w:pStyle w:val="Brdtext"/>
      </w:pPr>
    </w:p>
    <w:p w14:paraId="68D0731B" w14:textId="77777777" w:rsidR="00D85371" w:rsidRPr="00A6293E" w:rsidRDefault="00D85371" w:rsidP="00D85371">
      <w:pPr>
        <w:pStyle w:val="Brdtext"/>
      </w:pPr>
      <w:r w:rsidRPr="00A6293E">
        <w:rPr>
          <w:b/>
        </w:rPr>
        <w:t>34 §</w:t>
      </w:r>
      <w:r w:rsidRPr="00A6293E">
        <w:t>    Den som tillhandahåller en allmänt tillgänglig mobil nummer</w:t>
      </w:r>
      <w:r w:rsidRPr="00A6293E">
        <w:softHyphen/>
        <w:t>base</w:t>
      </w:r>
      <w:r w:rsidRPr="00A6293E">
        <w:softHyphen/>
        <w:t>rad interpersonell kommunikationstjänst ska vid en olycka eller en annan allvarlig händelse i samhället avgiftsfritt medverka till att förmedla med</w:t>
      </w:r>
      <w:r w:rsidRPr="00A6293E">
        <w:softHyphen/>
        <w:t>delanden som är av vikt för allmänheten och som ska skydda människor, egendom eller miljö. Meddelandena ska förmedlas till terminalutrustning som använts inom ett angivet geografiskt område som berörs av olyckan eller händelsen.</w:t>
      </w:r>
    </w:p>
    <w:p w14:paraId="1FDCD3B0" w14:textId="77777777" w:rsidR="00D85371" w:rsidRPr="00A6293E" w:rsidRDefault="00D85371" w:rsidP="00D85371">
      <w:pPr>
        <w:pStyle w:val="Brdtextmedindrag"/>
      </w:pPr>
      <w:r w:rsidRPr="00A6293E">
        <w:t>Regeringen eller den myndighet som regeringen bestämmer får meddela föreskrifter om undantag från skyldigheten.</w:t>
      </w:r>
    </w:p>
    <w:p w14:paraId="75B1CA98" w14:textId="77777777" w:rsidR="00D85371" w:rsidRPr="00A6293E" w:rsidRDefault="00D85371" w:rsidP="00D85371">
      <w:pPr>
        <w:pStyle w:val="Rubrik4utannumrering"/>
      </w:pPr>
      <w:r w:rsidRPr="00A6293E">
        <w:t>Abonnentupplysning</w:t>
      </w:r>
    </w:p>
    <w:p w14:paraId="40B62A3F" w14:textId="77777777" w:rsidR="00D85371" w:rsidRPr="00A6293E" w:rsidRDefault="00D85371" w:rsidP="00D85371">
      <w:pPr>
        <w:pStyle w:val="Brdtext"/>
      </w:pPr>
      <w:r w:rsidRPr="00A6293E">
        <w:rPr>
          <w:b/>
        </w:rPr>
        <w:t>35 §</w:t>
      </w:r>
      <w:r w:rsidRPr="00A6293E">
        <w:t>    </w:t>
      </w:r>
      <w:r w:rsidRPr="00A6293E">
        <w:rPr>
          <w:spacing w:val="-2"/>
        </w:rPr>
        <w:t>Den som tillhandahåller en allmänt tillgänglig nummerbaserad inter</w:t>
      </w:r>
      <w:r w:rsidRPr="00A6293E">
        <w:rPr>
          <w:spacing w:val="-2"/>
        </w:rPr>
        <w:softHyphen/>
      </w:r>
      <w:r w:rsidRPr="00A6293E">
        <w:t>personell kommunikationstjänst ska på villkor som är rättvisa, kostnads</w:t>
      </w:r>
      <w:r w:rsidRPr="00A6293E">
        <w:softHyphen/>
        <w:t xml:space="preserve">orienterade och icke-diskriminerande tillgodose varje rimlig begäran om </w:t>
      </w:r>
      <w:r w:rsidRPr="00A6293E">
        <w:rPr>
          <w:spacing w:val="-2"/>
        </w:rPr>
        <w:t>att lämna ut abonnentuppgifter som inte omfattas av sekretess eller tystnads</w:t>
      </w:r>
      <w:r w:rsidRPr="00A6293E">
        <w:rPr>
          <w:spacing w:val="-2"/>
        </w:rPr>
        <w:softHyphen/>
      </w:r>
      <w:r w:rsidRPr="00A6293E">
        <w:lastRenderedPageBreak/>
        <w:t>plikt enligt lag till den som bedriver eller avser att bedriva abonnent</w:t>
      </w:r>
      <w:r w:rsidRPr="00A6293E">
        <w:softHyphen/>
        <w:t>upp</w:t>
      </w:r>
      <w:r w:rsidRPr="00A6293E">
        <w:softHyphen/>
        <w:t>lysning.</w:t>
      </w:r>
    </w:p>
    <w:p w14:paraId="277F84A3" w14:textId="77777777" w:rsidR="00D85371" w:rsidRPr="00A6293E" w:rsidRDefault="00D85371" w:rsidP="00D85371">
      <w:pPr>
        <w:pStyle w:val="Brdtextmedindrag"/>
      </w:pPr>
      <w:r w:rsidRPr="00A6293E">
        <w:t>Regeringen eller den myndighet som regeringen bestämmer får meddela föreskrifter om</w:t>
      </w:r>
    </w:p>
    <w:p w14:paraId="62101B35" w14:textId="77777777" w:rsidR="00D85371" w:rsidRPr="00A6293E" w:rsidRDefault="00D85371" w:rsidP="00D85371">
      <w:pPr>
        <w:pStyle w:val="Brdtextmedindrag"/>
      </w:pPr>
      <w:r w:rsidRPr="00A6293E">
        <w:t>1. på vilket sätt skyldigheten ska fullgöras,</w:t>
      </w:r>
    </w:p>
    <w:p w14:paraId="1EF0B0B9" w14:textId="77777777" w:rsidR="00D85371" w:rsidRPr="00A6293E" w:rsidRDefault="00D85371" w:rsidP="00D85371">
      <w:pPr>
        <w:pStyle w:val="Brdtextmedindrag"/>
      </w:pPr>
      <w:r w:rsidRPr="00A6293E">
        <w:t>2. undantag från skyldigheten, och</w:t>
      </w:r>
    </w:p>
    <w:p w14:paraId="12B87556" w14:textId="77777777" w:rsidR="00D85371" w:rsidRPr="00A6293E" w:rsidRDefault="00D85371" w:rsidP="00D85371">
      <w:pPr>
        <w:pStyle w:val="Brdtextmedindrag"/>
      </w:pPr>
      <w:r w:rsidRPr="00A6293E">
        <w:t>3. vilka uppgifter som omfattas av skyldigheten.</w:t>
      </w:r>
    </w:p>
    <w:p w14:paraId="497A2CB3" w14:textId="77777777" w:rsidR="00D85371" w:rsidRPr="00A6293E" w:rsidRDefault="00D85371" w:rsidP="00D85371">
      <w:pPr>
        <w:pStyle w:val="Brdtext"/>
      </w:pPr>
    </w:p>
    <w:p w14:paraId="6F119B4D" w14:textId="77777777" w:rsidR="00D85371" w:rsidRPr="00A6293E" w:rsidRDefault="00D85371" w:rsidP="00D85371">
      <w:pPr>
        <w:pStyle w:val="Brdtext"/>
      </w:pPr>
      <w:r w:rsidRPr="00A6293E">
        <w:rPr>
          <w:b/>
        </w:rPr>
        <w:t>36 §</w:t>
      </w:r>
      <w:r w:rsidRPr="00A6293E">
        <w:t>    Den som kontrollerar tillträde till slutanvändare får åläggas sådana skyldigheter och villkor som avses i 5</w:t>
      </w:r>
      <w:r>
        <w:t> </w:t>
      </w:r>
      <w:r w:rsidRPr="00A6293E">
        <w:t>kap.</w:t>
      </w:r>
      <w:r>
        <w:t> </w:t>
      </w:r>
      <w:r w:rsidRPr="00A6293E">
        <w:t>3</w:t>
      </w:r>
      <w:r>
        <w:t> </w:t>
      </w:r>
      <w:r w:rsidRPr="00A6293E">
        <w:t>§ i syfte att slutanvändare ska ha tillgång till upplysningstjänster om telefonabonnemang.</w:t>
      </w:r>
    </w:p>
    <w:p w14:paraId="117FD5BB" w14:textId="77777777" w:rsidR="00D85371" w:rsidRPr="00A6293E" w:rsidRDefault="00D85371" w:rsidP="00D85371">
      <w:pPr>
        <w:pStyle w:val="Rubrik4utannumrering"/>
      </w:pPr>
      <w:r w:rsidRPr="00A6293E">
        <w:t>Slutanvändare med funktionsnedsättning</w:t>
      </w:r>
    </w:p>
    <w:p w14:paraId="70372B0A" w14:textId="77777777" w:rsidR="00D85371" w:rsidRPr="00A6293E" w:rsidRDefault="00D85371" w:rsidP="00D85371">
      <w:pPr>
        <w:pStyle w:val="Brdtext"/>
      </w:pPr>
      <w:r w:rsidRPr="00A6293E">
        <w:rPr>
          <w:b/>
        </w:rPr>
        <w:t>37 §</w:t>
      </w:r>
      <w:r w:rsidRPr="00A6293E">
        <w:t>    Den som tillhandahåller allmänt tillgängliga elektroniska kommu</w:t>
      </w:r>
      <w:r w:rsidRPr="00A6293E">
        <w:softHyphen/>
        <w:t>ni</w:t>
      </w:r>
      <w:r w:rsidRPr="00A6293E">
        <w:softHyphen/>
        <w:t>kationstjänster ska ta hänsyn till de behov som slutanvändare med funk</w:t>
      </w:r>
      <w:r w:rsidRPr="00A6293E">
        <w:softHyphen/>
        <w:t>tions</w:t>
      </w:r>
      <w:r w:rsidRPr="00A6293E">
        <w:softHyphen/>
        <w:t>nedsättning har av att</w:t>
      </w:r>
    </w:p>
    <w:p w14:paraId="0F7B231C" w14:textId="77777777" w:rsidR="00D85371" w:rsidRPr="00A6293E" w:rsidRDefault="00D85371" w:rsidP="00D85371">
      <w:pPr>
        <w:pStyle w:val="Brdtextmedindrag"/>
      </w:pPr>
      <w:r w:rsidRPr="00A6293E">
        <w:t>1. få tillgång till elektroniska kommunikationstjänster, inklusive till</w:t>
      </w:r>
      <w:r w:rsidRPr="00A6293E">
        <w:softHyphen/>
      </w:r>
      <w:r w:rsidRPr="00A6293E">
        <w:rPr>
          <w:spacing w:val="-2"/>
        </w:rPr>
        <w:t>hörande avtalsinformation, i samma utsträckning som flertalet slutan</w:t>
      </w:r>
      <w:r w:rsidRPr="00A6293E">
        <w:rPr>
          <w:spacing w:val="-2"/>
        </w:rPr>
        <w:softHyphen/>
        <w:t>vända</w:t>
      </w:r>
      <w:r w:rsidRPr="00A6293E">
        <w:rPr>
          <w:spacing w:val="-2"/>
        </w:rPr>
        <w:softHyphen/>
        <w:t>re,</w:t>
      </w:r>
      <w:r w:rsidRPr="00A6293E">
        <w:t xml:space="preserve"> och</w:t>
      </w:r>
    </w:p>
    <w:p w14:paraId="01FEA20C" w14:textId="77777777" w:rsidR="00D85371" w:rsidRPr="00A6293E" w:rsidRDefault="00D85371" w:rsidP="00D85371">
      <w:pPr>
        <w:pStyle w:val="Brdtextmedindrag"/>
      </w:pPr>
      <w:r w:rsidRPr="00A6293E">
        <w:t>2. kunna dra nytta av ett utbud av företag och tjänster som är likvärdigt med det som flertalet slutanvändare har tillgång till.</w:t>
      </w:r>
    </w:p>
    <w:p w14:paraId="209B54AB" w14:textId="77777777" w:rsidR="00D85371" w:rsidRPr="00A6293E" w:rsidRDefault="00D85371" w:rsidP="00D85371">
      <w:pPr>
        <w:pStyle w:val="Brdtextmedindrag"/>
      </w:pPr>
      <w:r w:rsidRPr="00A6293E">
        <w:t>Regeringen eller den myndighet som regeringen bestämmer får meddela föreskrifter om på vilket sätt skyldigheten ska fullgöras.</w:t>
      </w:r>
    </w:p>
    <w:p w14:paraId="020BE158" w14:textId="77777777" w:rsidR="00D85371" w:rsidRPr="00A6293E" w:rsidRDefault="00D85371" w:rsidP="00D85371">
      <w:pPr>
        <w:pStyle w:val="Rubrik4utannumrering"/>
      </w:pPr>
      <w:r w:rsidRPr="00A6293E">
        <w:t>Användning av trådlösa lokala nät</w:t>
      </w:r>
    </w:p>
    <w:p w14:paraId="1CD0A072" w14:textId="77777777" w:rsidR="00D85371" w:rsidRPr="00A6293E" w:rsidRDefault="00D85371" w:rsidP="00D85371">
      <w:pPr>
        <w:pStyle w:val="Brdtext"/>
      </w:pPr>
      <w:r w:rsidRPr="00A6293E">
        <w:rPr>
          <w:b/>
        </w:rPr>
        <w:t>38 §</w:t>
      </w:r>
      <w:r w:rsidRPr="00A6293E">
        <w:t>    Den som tillhandahåller ett allmänt elektroniskt kommunika</w:t>
      </w:r>
      <w:r w:rsidRPr="00A6293E">
        <w:softHyphen/>
        <w:t>tions</w:t>
      </w:r>
      <w:r w:rsidRPr="00A6293E">
        <w:softHyphen/>
        <w:t>nät eller en allmänt tillgänglig elektronisk kommunikationstjänst får inte begränsa slutanvändares möjligheter att ansluta terminalutrustning till trådlösa lokala nät eller att erbjuda andra slut</w:t>
      </w:r>
      <w:r w:rsidRPr="00A6293E">
        <w:softHyphen/>
        <w:t>användare anslutning till tråd</w:t>
      </w:r>
      <w:r w:rsidRPr="00A6293E">
        <w:softHyphen/>
        <w:t>lösa lokala nät.</w:t>
      </w:r>
    </w:p>
    <w:p w14:paraId="0AA80718" w14:textId="77777777" w:rsidR="00D85371" w:rsidRPr="00A6293E" w:rsidRDefault="00D85371" w:rsidP="00D85371">
      <w:pPr>
        <w:pStyle w:val="Rubrik4utannumrering"/>
      </w:pPr>
      <w:r w:rsidRPr="00A6293E">
        <w:t>Diskriminerande krav och villkor</w:t>
      </w:r>
    </w:p>
    <w:p w14:paraId="6B24C762" w14:textId="77777777" w:rsidR="00D85371" w:rsidRPr="00A6293E" w:rsidRDefault="00D85371" w:rsidP="00D85371">
      <w:pPr>
        <w:pStyle w:val="Brdtext"/>
      </w:pPr>
      <w:r w:rsidRPr="00A6293E">
        <w:rPr>
          <w:b/>
        </w:rPr>
        <w:t>39 §</w:t>
      </w:r>
      <w:r w:rsidRPr="00A6293E">
        <w:t>    </w:t>
      </w:r>
      <w:r w:rsidRPr="00A6293E">
        <w:rPr>
          <w:spacing w:val="-2"/>
        </w:rPr>
        <w:t>En tillhandahållare av elektroniska kommunikationsnät eller elektro</w:t>
      </w:r>
      <w:r w:rsidRPr="00A6293E">
        <w:rPr>
          <w:spacing w:val="-2"/>
        </w:rPr>
        <w:softHyphen/>
      </w:r>
      <w:r w:rsidRPr="00A6293E">
        <w:t>niska kommunikationstjänster får inte för tillgång till eller användning av nät eller tjänster ställa upp krav eller allmänna villkor som diskriminerar slutanvändare på grund av nationalitet eller bosättnings- eller etablerings</w:t>
      </w:r>
      <w:r w:rsidRPr="00A6293E">
        <w:softHyphen/>
        <w:t>ort, om detta inte kan motiveras på objektiva grunder.</w:t>
      </w:r>
    </w:p>
    <w:p w14:paraId="7D01E61F" w14:textId="77777777" w:rsidR="00D85371" w:rsidRPr="00A6293E" w:rsidRDefault="00D85371" w:rsidP="00D85371">
      <w:pPr>
        <w:pStyle w:val="Rubrik4utannumrering"/>
      </w:pPr>
      <w:bookmarkStart w:id="2310" w:name="_Hlk3382586"/>
      <w:r w:rsidRPr="00A6293E">
        <w:t xml:space="preserve">Samrådsförfaranden </w:t>
      </w:r>
    </w:p>
    <w:p w14:paraId="4CE62647" w14:textId="77777777" w:rsidR="00D85371" w:rsidRPr="00A6293E" w:rsidRDefault="00D85371" w:rsidP="00D85371">
      <w:pPr>
        <w:pStyle w:val="Brdtext"/>
      </w:pPr>
      <w:r w:rsidRPr="00A6293E">
        <w:rPr>
          <w:b/>
        </w:rPr>
        <w:t>40 §</w:t>
      </w:r>
      <w:r w:rsidRPr="00A6293E">
        <w:t>    I ett ärende om slutanvändarrättigheter som gäller allmänt till</w:t>
      </w:r>
      <w:r w:rsidRPr="00A6293E">
        <w:softHyphen/>
        <w:t>gäng</w:t>
      </w:r>
      <w:r w:rsidRPr="00A6293E">
        <w:softHyphen/>
        <w:t>liga elektroniska kommunikationstjänster ska berörda intresse</w:t>
      </w:r>
      <w:r w:rsidRPr="00A6293E">
        <w:softHyphen/>
        <w:t>organisa</w:t>
      </w:r>
      <w:r w:rsidRPr="00A6293E">
        <w:softHyphen/>
        <w:t xml:space="preserve">tioner ges tillfälle att yttra sig, om det kan ske utan olägenhet. </w:t>
      </w:r>
    </w:p>
    <w:p w14:paraId="345744BD" w14:textId="77777777" w:rsidR="00D85371" w:rsidRPr="00A6293E" w:rsidRDefault="00D85371" w:rsidP="00D85371">
      <w:pPr>
        <w:pStyle w:val="Rubrik3utannumrering"/>
      </w:pPr>
      <w:r w:rsidRPr="00A6293E">
        <w:lastRenderedPageBreak/>
        <w:t>8</w:t>
      </w:r>
      <w:r>
        <w:t> </w:t>
      </w:r>
      <w:r w:rsidRPr="00A6293E">
        <w:t>kap. Säkerhet, behandling av trafikuppgifter och integritetsskydd</w:t>
      </w:r>
    </w:p>
    <w:p w14:paraId="12F4E36D" w14:textId="77777777" w:rsidR="00D85371" w:rsidRPr="00A6293E" w:rsidRDefault="00D85371" w:rsidP="00D85371">
      <w:pPr>
        <w:pStyle w:val="Rubrik4utannumrering"/>
        <w:spacing w:before="0"/>
      </w:pPr>
      <w:r w:rsidRPr="00A6293E">
        <w:t xml:space="preserve">Uttryck i kapitlet </w:t>
      </w:r>
    </w:p>
    <w:p w14:paraId="57C57B21" w14:textId="77777777" w:rsidR="00D85371" w:rsidRPr="00A6293E" w:rsidRDefault="00D85371" w:rsidP="00D85371">
      <w:pPr>
        <w:pStyle w:val="Brdtext"/>
      </w:pPr>
      <w:r w:rsidRPr="00A6293E">
        <w:rPr>
          <w:b/>
        </w:rPr>
        <w:t>1 §</w:t>
      </w:r>
      <w:r w:rsidRPr="00A6293E">
        <w:t>    I detta kapitel avses med</w:t>
      </w:r>
    </w:p>
    <w:p w14:paraId="4E11731C" w14:textId="77777777" w:rsidR="00D85371" w:rsidRPr="00A6293E" w:rsidRDefault="00D85371" w:rsidP="00D85371">
      <w:pPr>
        <w:pStyle w:val="Brdtextmedindrag"/>
      </w:pPr>
      <w:r w:rsidRPr="00A6293E">
        <w:rPr>
          <w:i/>
        </w:rPr>
        <w:t>abonnent</w:t>
      </w:r>
      <w:r w:rsidRPr="00A6293E">
        <w:t>: den som har ingått avtal med en leverantör av allmänt till</w:t>
      </w:r>
      <w:r w:rsidRPr="00A6293E">
        <w:softHyphen/>
        <w:t>gängliga elektroniska kommunikationstjänster om tillhandahållande av så</w:t>
      </w:r>
      <w:r w:rsidRPr="00A6293E">
        <w:softHyphen/>
        <w:t>dana tjänster,</w:t>
      </w:r>
    </w:p>
    <w:p w14:paraId="0E79D603" w14:textId="77777777" w:rsidR="00D85371" w:rsidRPr="00A6293E" w:rsidRDefault="00D85371" w:rsidP="00D85371">
      <w:pPr>
        <w:pStyle w:val="Brdtextmedindrag"/>
      </w:pPr>
      <w:r w:rsidRPr="00A6293E">
        <w:rPr>
          <w:i/>
        </w:rPr>
        <w:t>elektroniskt meddelande</w:t>
      </w:r>
      <w:r w:rsidRPr="00A6293E">
        <w:t>: all information som utbyts eller överförs mellan ett begränsat antal parter genom en allmänt tillgänglig elektronisk kommunikationstjänst, utom information som överförs som del av sänd</w:t>
      </w:r>
      <w:r w:rsidRPr="00A6293E">
        <w:softHyphen/>
        <w:t>ningar av ljudradio- och tv-program som är riktade till allmänheten via ett elektroniskt kommunikationsnät om denna information inte kan sättas i samband med den enskilda abonnenten eller användaren av informationen,</w:t>
      </w:r>
    </w:p>
    <w:p w14:paraId="7313E696" w14:textId="77777777" w:rsidR="00D85371" w:rsidRPr="00A6293E" w:rsidRDefault="00D85371" w:rsidP="00D85371">
      <w:pPr>
        <w:pStyle w:val="Brdtextmedindrag"/>
      </w:pPr>
      <w:r w:rsidRPr="00A6293E">
        <w:rPr>
          <w:i/>
        </w:rPr>
        <w:t>internetåtkomst</w:t>
      </w:r>
      <w:r w:rsidRPr="00A6293E">
        <w:t>: möjlighet till överföring av ip-paket som ger använ</w:t>
      </w:r>
      <w:r w:rsidRPr="00A6293E">
        <w:softHyphen/>
        <w:t>daren tillgång till internet,</w:t>
      </w:r>
    </w:p>
    <w:p w14:paraId="5D81FCDB" w14:textId="77777777" w:rsidR="00D85371" w:rsidRPr="00A6293E" w:rsidRDefault="00D85371" w:rsidP="00D85371">
      <w:pPr>
        <w:pStyle w:val="Brdtextmedindrag"/>
      </w:pPr>
      <w:r w:rsidRPr="00A6293E">
        <w:rPr>
          <w:i/>
        </w:rPr>
        <w:t>meddelandehantering</w:t>
      </w:r>
      <w:r w:rsidRPr="00A6293E">
        <w:t>: utbyte eller överföring av elektroniskt med</w:t>
      </w:r>
      <w:r w:rsidRPr="00A6293E">
        <w:softHyphen/>
        <w:t>delan</w:t>
      </w:r>
      <w:r w:rsidRPr="00A6293E">
        <w:softHyphen/>
        <w:t>de som inte är samtal och inte heller är information som överförs som del av sändningar av ljudradio- och tv-program,</w:t>
      </w:r>
    </w:p>
    <w:p w14:paraId="5ECE3AD8" w14:textId="77777777" w:rsidR="00D85371" w:rsidRPr="00A6293E" w:rsidRDefault="00D85371" w:rsidP="00D85371">
      <w:pPr>
        <w:pStyle w:val="Brdtextmedindrag"/>
      </w:pPr>
      <w:r w:rsidRPr="00A6293E">
        <w:rPr>
          <w:i/>
        </w:rPr>
        <w:t>misslyckad uppringning</w:t>
      </w:r>
      <w:r w:rsidRPr="00A6293E">
        <w:t>: uppringning som kopplas fram utan att nå en mottagare,</w:t>
      </w:r>
    </w:p>
    <w:p w14:paraId="28B44FC7" w14:textId="77777777" w:rsidR="00D85371" w:rsidRPr="00A6293E" w:rsidRDefault="00D85371" w:rsidP="00D85371">
      <w:pPr>
        <w:pStyle w:val="Brdtextmedindrag"/>
      </w:pPr>
      <w:r w:rsidRPr="00A6293E">
        <w:rPr>
          <w:i/>
        </w:rPr>
        <w:t>telefonitjänst</w:t>
      </w:r>
      <w:r w:rsidRPr="00A6293E">
        <w:t>: elektronisk kommunikationstjänst som innebär möjlighet att ringa upp eller ta emot samtal via ett eller flera nummer inom en natio</w:t>
      </w:r>
      <w:r w:rsidRPr="00A6293E">
        <w:softHyphen/>
        <w:t>nell eller internationell nummerplan,</w:t>
      </w:r>
    </w:p>
    <w:p w14:paraId="286560EF" w14:textId="77777777" w:rsidR="00D85371" w:rsidRPr="00A6293E" w:rsidRDefault="00D85371" w:rsidP="00D85371">
      <w:pPr>
        <w:pStyle w:val="Brdtextmedindrag"/>
      </w:pPr>
      <w:r w:rsidRPr="00A6293E">
        <w:rPr>
          <w:i/>
        </w:rPr>
        <w:t>trafikuppgift</w:t>
      </w:r>
      <w:r w:rsidRPr="00A6293E">
        <w:t>: uppgift som behandlas i syfte att befordra ett elektroniskt meddelande via ett elektroniskt kommunikationsnät eller för att fakturera detta meddelande.</w:t>
      </w:r>
    </w:p>
    <w:p w14:paraId="544469EB" w14:textId="77777777" w:rsidR="00D85371" w:rsidRPr="00A6293E" w:rsidRDefault="00D85371" w:rsidP="00D85371">
      <w:pPr>
        <w:pStyle w:val="Brdtextmedindrag"/>
      </w:pPr>
      <w:r w:rsidRPr="00A6293E">
        <w:rPr>
          <w:spacing w:val="-2"/>
        </w:rPr>
        <w:t>Uttrycken behandling, personuppgiftsansvarig och samtycke har i ka</w:t>
      </w:r>
      <w:r w:rsidRPr="00A6293E">
        <w:rPr>
          <w:spacing w:val="-2"/>
        </w:rPr>
        <w:softHyphen/>
        <w:t>pitlet</w:t>
      </w:r>
      <w:r w:rsidRPr="00A6293E">
        <w:t xml:space="preserve"> samma innebörd som i Europaparlamentets och rådets förordning (EU) 2016/679 av den 27 april 2016 om skydd för fysiska personer med </w:t>
      </w:r>
      <w:r w:rsidRPr="00A6293E">
        <w:rPr>
          <w:spacing w:val="-2"/>
        </w:rPr>
        <w:t>avseende på behandling av personuppgifter och om det fria flödet av så</w:t>
      </w:r>
      <w:r w:rsidRPr="00A6293E">
        <w:rPr>
          <w:spacing w:val="-2"/>
        </w:rPr>
        <w:softHyphen/>
        <w:t>dana</w:t>
      </w:r>
      <w:r w:rsidRPr="00A6293E">
        <w:t xml:space="preserve"> uppgifter och om upphävande av direktiv 95/46/EG (allmän data</w:t>
      </w:r>
      <w:r w:rsidRPr="00A6293E">
        <w:softHyphen/>
        <w:t>skydds</w:t>
      </w:r>
      <w:r w:rsidRPr="00A6293E">
        <w:softHyphen/>
        <w:t>förordning), här benämnd EU:s dataskyddsförordning.</w:t>
      </w:r>
    </w:p>
    <w:p w14:paraId="5FA045F2" w14:textId="77777777" w:rsidR="00D85371" w:rsidRPr="00A6293E" w:rsidRDefault="00D85371" w:rsidP="00D85371">
      <w:pPr>
        <w:pStyle w:val="Rubrik4utannumrering"/>
      </w:pPr>
      <w:r w:rsidRPr="00A6293E">
        <w:t>Förhållande till annan reglering</w:t>
      </w:r>
    </w:p>
    <w:p w14:paraId="22A82C22" w14:textId="77777777" w:rsidR="00D85371" w:rsidRPr="00A6293E" w:rsidRDefault="00D85371" w:rsidP="00D85371">
      <w:pPr>
        <w:pStyle w:val="Brdtext"/>
      </w:pPr>
      <w:r w:rsidRPr="00A6293E">
        <w:rPr>
          <w:b/>
        </w:rPr>
        <w:t>2 §</w:t>
      </w:r>
      <w:r w:rsidRPr="00A6293E">
        <w:t>    Bestämmelser om behandling av personuppgifter finns förutom i detta kapitel i EU:s dataskyddsförordning och i lagen (2018:218) med kompletterande bestämmelser till EU:s dataskyddsförordning samt i före</w:t>
      </w:r>
      <w:r w:rsidRPr="00A6293E">
        <w:softHyphen/>
        <w:t>skrifter som har meddelats i anslutning till den lagen.</w:t>
      </w:r>
    </w:p>
    <w:p w14:paraId="28B1D850" w14:textId="77777777" w:rsidR="00D85371" w:rsidRPr="00A6293E" w:rsidRDefault="00D85371" w:rsidP="00D85371">
      <w:pPr>
        <w:pStyle w:val="Brdtextmedindrag"/>
      </w:pPr>
      <w:r w:rsidRPr="00A6293E">
        <w:t>Bestämmelserna i EU:s dataskyddsförordning om rättelse, radering, be</w:t>
      </w:r>
      <w:r w:rsidRPr="00A6293E">
        <w:softHyphen/>
        <w:t>gränsning och skadestånd gäller även vid behandling av personuppgifter enligt denna lag.</w:t>
      </w:r>
    </w:p>
    <w:p w14:paraId="49C4453C" w14:textId="77777777" w:rsidR="00D85371" w:rsidRPr="00A6293E" w:rsidRDefault="00D85371" w:rsidP="00D85371">
      <w:pPr>
        <w:pStyle w:val="Brdtextmedindrag"/>
      </w:pPr>
      <w:r w:rsidRPr="00A6293E">
        <w:t>I det allmännas verksamhet ska offentlighets- och sekretesslagen (2009:400) tillämpas i stället för 32–35</w:t>
      </w:r>
      <w:r>
        <w:t> </w:t>
      </w:r>
      <w:r w:rsidRPr="00A6293E">
        <w:t>§§.</w:t>
      </w:r>
    </w:p>
    <w:p w14:paraId="09A0F647" w14:textId="77777777" w:rsidR="00D85371" w:rsidRPr="00A6293E" w:rsidRDefault="00D85371" w:rsidP="00D85371">
      <w:pPr>
        <w:pStyle w:val="Rubrik4utannumrering"/>
      </w:pPr>
      <w:r w:rsidRPr="00A6293E">
        <w:t>Säkerhet i nät och tjänster</w:t>
      </w:r>
    </w:p>
    <w:p w14:paraId="7F14AF59" w14:textId="77777777" w:rsidR="00D85371" w:rsidRPr="00A6293E" w:rsidRDefault="00D85371" w:rsidP="00D85371">
      <w:pPr>
        <w:pStyle w:val="Brdtext"/>
      </w:pPr>
      <w:r w:rsidRPr="00A6293E">
        <w:rPr>
          <w:b/>
        </w:rPr>
        <w:t>3 §</w:t>
      </w:r>
      <w:r w:rsidRPr="00A6293E">
        <w:t>    Den som tillhandahåller ett allmänt elektroniskt kommunikationsnät eller en allmänt tillgänglig elektronisk kommunikationstjänst ska vidta än</w:t>
      </w:r>
      <w:r w:rsidRPr="00A6293E">
        <w:softHyphen/>
        <w:t xml:space="preserve">damålsenliga och proportionella tekniska och organisatoriska åtgärder för </w:t>
      </w:r>
      <w:r w:rsidRPr="00A6293E">
        <w:lastRenderedPageBreak/>
        <w:t>att på ett lämpligt sätt hantera risker som hotar säkerheten i nät och tjänster. Åtgärderna ska säkerställa en nivå på säkerheten i nät och tjänster som är lämplig i förhållande till risken. Åtgärder ska särskilt vidtas för att för</w:t>
      </w:r>
      <w:r w:rsidRPr="00A6293E">
        <w:softHyphen/>
        <w:t>hind</w:t>
      </w:r>
      <w:r w:rsidRPr="00A6293E">
        <w:softHyphen/>
        <w:t>ra och minimera säkerhetsincidenters påverkan på användare och på andra nät och tjänster.</w:t>
      </w:r>
    </w:p>
    <w:p w14:paraId="5797D3F4" w14:textId="77777777" w:rsidR="00D85371" w:rsidRPr="00A6293E" w:rsidRDefault="00D85371" w:rsidP="00D85371">
      <w:pPr>
        <w:pStyle w:val="Brdtextmedindrag"/>
      </w:pPr>
      <w:r w:rsidRPr="00A6293E">
        <w:t>Regeringen eller den myndighet som regeringen bestämmer får meddela föreskrifter om säkerhetsåtgärderna.</w:t>
      </w:r>
    </w:p>
    <w:p w14:paraId="76AB23C2" w14:textId="77777777" w:rsidR="00D85371" w:rsidRPr="00A6293E" w:rsidRDefault="00D85371" w:rsidP="00D85371">
      <w:pPr>
        <w:pStyle w:val="Brdtextmedindrag"/>
      </w:pPr>
    </w:p>
    <w:p w14:paraId="1E87CDCD" w14:textId="77777777" w:rsidR="00D85371" w:rsidRPr="00A6293E" w:rsidRDefault="00D85371" w:rsidP="00D85371">
      <w:pPr>
        <w:pStyle w:val="Brdtext"/>
      </w:pPr>
      <w:r w:rsidRPr="00A6293E">
        <w:rPr>
          <w:b/>
        </w:rPr>
        <w:t>4 §</w:t>
      </w:r>
      <w:r w:rsidRPr="00A6293E">
        <w:t>    </w:t>
      </w:r>
      <w:bookmarkStart w:id="2311" w:name="_Hlk3210858"/>
      <w:r w:rsidRPr="00A6293E">
        <w:t>Tillsynsmyndigheten får, om det finns särskilda skäl, förplikta den som tillhandahåller ett allmänt elektroniskt kommunikationsnät eller en allmänt tillgänglig elektronisk kommunikationstjänst att på egen bekost</w:t>
      </w:r>
      <w:r w:rsidRPr="00A6293E">
        <w:softHyphen/>
        <w:t>nad låta ett oberoende organ ut</w:t>
      </w:r>
      <w:r w:rsidRPr="00A6293E">
        <w:softHyphen/>
        <w:t>föra en säkerhetsgranskning av hela eller delar av verksamheten och att redovisa resultatet av granskningen för till</w:t>
      </w:r>
      <w:r w:rsidRPr="00A6293E">
        <w:softHyphen/>
        <w:t>synsmyndigheten.</w:t>
      </w:r>
      <w:bookmarkEnd w:id="2311"/>
      <w:r w:rsidRPr="00A6293E">
        <w:t xml:space="preserve">  </w:t>
      </w:r>
    </w:p>
    <w:p w14:paraId="5AEF02EB" w14:textId="77777777" w:rsidR="00D85371" w:rsidRPr="00A6293E" w:rsidRDefault="00D85371" w:rsidP="00D85371">
      <w:pPr>
        <w:pStyle w:val="Brdtextmedindrag"/>
      </w:pPr>
    </w:p>
    <w:p w14:paraId="1E4FDC39" w14:textId="77777777" w:rsidR="00D85371" w:rsidRPr="00A6293E" w:rsidRDefault="00D85371" w:rsidP="00D85371">
      <w:pPr>
        <w:pStyle w:val="Brdtext"/>
      </w:pPr>
      <w:r w:rsidRPr="00A6293E">
        <w:rPr>
          <w:b/>
        </w:rPr>
        <w:t>5 §</w:t>
      </w:r>
      <w:r w:rsidRPr="00A6293E">
        <w:t>    </w:t>
      </w:r>
      <w:r w:rsidRPr="00A6293E">
        <w:rPr>
          <w:spacing w:val="-2"/>
        </w:rPr>
        <w:t>Den som är skyldig att lagra uppgifter enligt 22</w:t>
      </w:r>
      <w:r>
        <w:rPr>
          <w:spacing w:val="-2"/>
        </w:rPr>
        <w:t> </w:t>
      </w:r>
      <w:r w:rsidRPr="00A6293E">
        <w:rPr>
          <w:spacing w:val="-2"/>
        </w:rPr>
        <w:t>§ ska vidta de sär</w:t>
      </w:r>
      <w:r w:rsidRPr="00A6293E">
        <w:rPr>
          <w:spacing w:val="-2"/>
        </w:rPr>
        <w:softHyphen/>
        <w:t>skilda</w:t>
      </w:r>
      <w:r w:rsidRPr="00A6293E">
        <w:t xml:space="preserve"> tekniska och organisatoriska åtgärder som behövs för att skydda de lagrade uppgifterna vid behandling.</w:t>
      </w:r>
    </w:p>
    <w:p w14:paraId="78C02AEE" w14:textId="77777777" w:rsidR="00D85371" w:rsidRPr="00A6293E" w:rsidRDefault="00D85371" w:rsidP="00D85371">
      <w:pPr>
        <w:pStyle w:val="Brdtextmedindrag"/>
      </w:pPr>
      <w:r w:rsidRPr="00A6293E">
        <w:t>Regeringen eller den myndighet som regeringen bestämmer får meddela föreskrifter om skyddsåtgärderna.</w:t>
      </w:r>
    </w:p>
    <w:p w14:paraId="7F3BDD73" w14:textId="77777777" w:rsidR="00D85371" w:rsidRPr="00A6293E" w:rsidRDefault="00D85371" w:rsidP="00D85371">
      <w:pPr>
        <w:pStyle w:val="Rubrik4utannumrering"/>
      </w:pPr>
      <w:r w:rsidRPr="00A6293E">
        <w:t>Incidentrapportering</w:t>
      </w:r>
    </w:p>
    <w:p w14:paraId="36AB81AF" w14:textId="77777777" w:rsidR="00D85371" w:rsidRPr="00A6293E" w:rsidRDefault="00D85371" w:rsidP="00D85371">
      <w:pPr>
        <w:pStyle w:val="Brdtext"/>
      </w:pPr>
      <w:r w:rsidRPr="00A6293E">
        <w:rPr>
          <w:b/>
        </w:rPr>
        <w:t>6 §</w:t>
      </w:r>
      <w:r w:rsidRPr="00A6293E">
        <w:t xml:space="preserve">    Den som tillhandahåller ett allmänt elektroniskt kommunikationsnät </w:t>
      </w:r>
      <w:r w:rsidRPr="00A6293E">
        <w:rPr>
          <w:spacing w:val="-4"/>
        </w:rPr>
        <w:t>eller en allmänt tillgänglig elektronisk kommunikationstjänst ska utan onödigt</w:t>
      </w:r>
      <w:r w:rsidRPr="00A6293E">
        <w:t xml:space="preserve"> dröjs</w:t>
      </w:r>
      <w:r w:rsidRPr="00A6293E">
        <w:softHyphen/>
        <w:t>mål till tillsynsmyndigheten rapportera säkerhetsincidenter som har haft en betydande påverkan på nät och tjänster.</w:t>
      </w:r>
    </w:p>
    <w:p w14:paraId="6C9AE89E" w14:textId="77777777" w:rsidR="00D85371" w:rsidRPr="00A6293E" w:rsidRDefault="00D85371" w:rsidP="00D85371">
      <w:pPr>
        <w:pStyle w:val="Brdtextmedindrag"/>
      </w:pPr>
      <w:r w:rsidRPr="00A6293E">
        <w:t>Tillsynsmyndigheten får, om det ligger i allmänhetens intresse, förplikta den som tillhandahåller allmänna elektroniska kommunikationsnät eller all</w:t>
      </w:r>
      <w:r w:rsidRPr="00A6293E">
        <w:softHyphen/>
        <w:t>mänt till</w:t>
      </w:r>
      <w:r w:rsidRPr="00A6293E">
        <w:softHyphen/>
        <w:t>gängliga elektroniska kommunikationstjänster att informera all</w:t>
      </w:r>
      <w:r w:rsidRPr="00A6293E">
        <w:softHyphen/>
        <w:t xml:space="preserve">mänheten om säkerhetsincidenter. </w:t>
      </w:r>
    </w:p>
    <w:p w14:paraId="0DDAF1A2" w14:textId="77777777" w:rsidR="00D85371" w:rsidRPr="00A6293E" w:rsidRDefault="00D85371" w:rsidP="00D85371">
      <w:pPr>
        <w:pStyle w:val="Brdtextmedindrag"/>
      </w:pPr>
      <w:r w:rsidRPr="00A6293E">
        <w:t xml:space="preserve">Regeringen eller den myndighet som regeringen bestämmer får meddela föreskrifter om incidentrapportering. </w:t>
      </w:r>
    </w:p>
    <w:p w14:paraId="23748DA0" w14:textId="77777777" w:rsidR="00D85371" w:rsidRPr="00A6293E" w:rsidRDefault="00D85371" w:rsidP="00D85371">
      <w:pPr>
        <w:pStyle w:val="Brdtextmedindrag"/>
      </w:pPr>
    </w:p>
    <w:p w14:paraId="4969E853" w14:textId="77777777" w:rsidR="00D85371" w:rsidRPr="00A6293E" w:rsidRDefault="00D85371" w:rsidP="00D85371">
      <w:pPr>
        <w:pStyle w:val="Brdtext"/>
      </w:pPr>
      <w:r w:rsidRPr="00A6293E">
        <w:rPr>
          <w:b/>
        </w:rPr>
        <w:t>7 §</w:t>
      </w:r>
      <w:r w:rsidRPr="00A6293E">
        <w:t>    Den som tillhandahåller ett allmänt elektroniskt kommunikationsnät eller en allmänt tillgänglig elektronisk kommunikationstjänst ska, om det finns ett särskilt och betydande hot om en incident som avses i 6</w:t>
      </w:r>
      <w:r>
        <w:t> </w:t>
      </w:r>
      <w:r w:rsidRPr="00A6293E">
        <w:t>§, in</w:t>
      </w:r>
      <w:r w:rsidRPr="00A6293E">
        <w:softHyphen/>
        <w:t>for</w:t>
      </w:r>
      <w:r w:rsidRPr="00A6293E">
        <w:softHyphen/>
        <w:t>me</w:t>
      </w:r>
      <w:r w:rsidRPr="00A6293E">
        <w:softHyphen/>
        <w:t>ra de använ</w:t>
      </w:r>
      <w:r w:rsidRPr="00A6293E">
        <w:softHyphen/>
        <w:t xml:space="preserve">dare som kan komma att påverkas av hotet om vilka skydds- </w:t>
      </w:r>
      <w:r w:rsidRPr="00A6293E">
        <w:rPr>
          <w:spacing w:val="-2"/>
        </w:rPr>
        <w:t>eller motåtgärder som de kan vidta, och, om det är lämpligt, om själva hotet.</w:t>
      </w:r>
    </w:p>
    <w:p w14:paraId="7F0290A4" w14:textId="77777777" w:rsidR="00D85371" w:rsidRPr="00A6293E" w:rsidRDefault="00D85371" w:rsidP="00D85371">
      <w:pPr>
        <w:pStyle w:val="Brdtextmedindrag"/>
      </w:pPr>
      <w:r w:rsidRPr="00A6293E">
        <w:t xml:space="preserve">Regeringen eller den myndighet som regeringen bestämmer får meddela föreskrifter om underrättelseskyldigheten. </w:t>
      </w:r>
    </w:p>
    <w:p w14:paraId="2073D147" w14:textId="77777777" w:rsidR="00D85371" w:rsidRPr="00A6293E" w:rsidRDefault="00D85371" w:rsidP="00D85371">
      <w:pPr>
        <w:pStyle w:val="Rubrik4utannumrering"/>
      </w:pPr>
      <w:r w:rsidRPr="00A6293E">
        <w:t>Behandling av trafikuppgifter</w:t>
      </w:r>
    </w:p>
    <w:p w14:paraId="16304146" w14:textId="77777777" w:rsidR="00D85371" w:rsidRPr="00A6293E" w:rsidRDefault="00D85371" w:rsidP="00D85371">
      <w:pPr>
        <w:pStyle w:val="Brdtext"/>
      </w:pPr>
      <w:r w:rsidRPr="00A6293E">
        <w:rPr>
          <w:b/>
        </w:rPr>
        <w:t>8 §</w:t>
      </w:r>
      <w:r w:rsidRPr="00A6293E">
        <w:t>    Den som bedriver verksamhet som är anmälningspliktig enligt 2</w:t>
      </w:r>
      <w:r>
        <w:t> </w:t>
      </w:r>
      <w:r w:rsidRPr="00A6293E">
        <w:t>kap. 1</w:t>
      </w:r>
      <w:r>
        <w:t> </w:t>
      </w:r>
      <w:r w:rsidRPr="00A6293E">
        <w:t>§ ska utplåna eller avidentifiera lagrade eller på annat sätt behandlade trafikuppgifter som avser användare som är fysiska personer eller som av</w:t>
      </w:r>
      <w:r w:rsidRPr="00A6293E">
        <w:softHyphen/>
        <w:t>ser abonnenter, när uppgifterna inte längre behövs för att överföra ett elek</w:t>
      </w:r>
      <w:r w:rsidRPr="00A6293E">
        <w:softHyphen/>
        <w:t>troniskt meddelande. Det gäller dock inte om uppgifterna sparas för sådan behandling som anges i 9, 18, 22 eller 24</w:t>
      </w:r>
      <w:r>
        <w:t> </w:t>
      </w:r>
      <w:r w:rsidRPr="00A6293E">
        <w:t>§.</w:t>
      </w:r>
    </w:p>
    <w:p w14:paraId="5444E1E9" w14:textId="77777777" w:rsidR="00D85371" w:rsidRPr="00A6293E" w:rsidRDefault="00D85371" w:rsidP="00D85371">
      <w:pPr>
        <w:pStyle w:val="Brdtextmedindrag"/>
      </w:pPr>
    </w:p>
    <w:p w14:paraId="719B8C6C" w14:textId="77777777" w:rsidR="00D85371" w:rsidRPr="00A6293E" w:rsidRDefault="00D85371" w:rsidP="00D85371">
      <w:pPr>
        <w:pStyle w:val="Brdtext"/>
      </w:pPr>
      <w:r w:rsidRPr="00A6293E">
        <w:rPr>
          <w:b/>
        </w:rPr>
        <w:lastRenderedPageBreak/>
        <w:t>9 §</w:t>
      </w:r>
      <w:r w:rsidRPr="00A6293E">
        <w:t>    Trafikuppgifter som krävs för abonnentfakturering och betalning av avgifter för samtrafik får behandlas till dess att fordran är betald eller pre</w:t>
      </w:r>
      <w:r w:rsidRPr="00A6293E">
        <w:softHyphen/>
        <w:t xml:space="preserve">skription inträtt och det inte längre lagligen går att göra invändningar mot faktureringen eller avgiften. </w:t>
      </w:r>
    </w:p>
    <w:p w14:paraId="7766F0D6" w14:textId="77777777" w:rsidR="00D85371" w:rsidRPr="00A6293E" w:rsidRDefault="00D85371" w:rsidP="00D85371">
      <w:pPr>
        <w:pStyle w:val="Brdtextmedindrag"/>
      </w:pPr>
      <w:r w:rsidRPr="00A6293E">
        <w:t>Om den som uppgifterna rör har samtyckt till det, får den som tillhan</w:t>
      </w:r>
      <w:r w:rsidRPr="00A6293E">
        <w:softHyphen/>
        <w:t>da</w:t>
      </w:r>
      <w:r w:rsidRPr="00A6293E">
        <w:softHyphen/>
        <w:t>håller en allmänt tillgänglig elektronisk kommunikationstjänst behandla de uppgifter som avses i 8</w:t>
      </w:r>
      <w:r>
        <w:t> </w:t>
      </w:r>
      <w:r w:rsidRPr="00A6293E">
        <w:t>§ för att marknadsföra elektroniska kommu</w:t>
      </w:r>
      <w:r>
        <w:softHyphen/>
      </w:r>
      <w:r w:rsidRPr="00A6293E">
        <w:t>ni</w:t>
      </w:r>
      <w:r>
        <w:softHyphen/>
      </w:r>
      <w:r w:rsidRPr="00A6293E">
        <w:t>ka</w:t>
      </w:r>
      <w:r w:rsidRPr="00A6293E">
        <w:softHyphen/>
      </w:r>
      <w:r w:rsidRPr="00A6293E">
        <w:rPr>
          <w:spacing w:val="-2"/>
        </w:rPr>
        <w:t>tionstjänster eller för att tillhandahålla andra tjänster där uppgifterna be</w:t>
      </w:r>
      <w:r w:rsidRPr="00A6293E">
        <w:rPr>
          <w:spacing w:val="-2"/>
        </w:rPr>
        <w:softHyphen/>
        <w:t>hövs,</w:t>
      </w:r>
      <w:r w:rsidRPr="00A6293E">
        <w:t xml:space="preserve"> i den utsträckning och under den tid som är nödvändig för tjänsten eller mark</w:t>
      </w:r>
      <w:r w:rsidRPr="00A6293E">
        <w:softHyphen/>
        <w:t>nadsföringen. Ett samtycke kan när som helst återkallas.</w:t>
      </w:r>
    </w:p>
    <w:p w14:paraId="43322745" w14:textId="77777777" w:rsidR="00D85371" w:rsidRPr="00A6293E" w:rsidRDefault="00D85371" w:rsidP="00D85371">
      <w:pPr>
        <w:pStyle w:val="Brdtextmedindrag"/>
      </w:pPr>
      <w:r w:rsidRPr="00A6293E">
        <w:t>Den som tillhandahåller en allmänt tillgänglig elektronisk kommunika</w:t>
      </w:r>
      <w:r w:rsidRPr="00A6293E">
        <w:softHyphen/>
        <w:t>tionstjänst ska informera den uppgiften rör om vilken typ av trafik</w:t>
      </w:r>
      <w:r w:rsidRPr="00A6293E">
        <w:softHyphen/>
        <w:t>upp</w:t>
      </w:r>
      <w:r w:rsidRPr="00A6293E">
        <w:softHyphen/>
        <w:t>gifter som behandlas och hur länge uppgifterna behandlas för sådana ända</w:t>
      </w:r>
      <w:r w:rsidRPr="00A6293E">
        <w:softHyphen/>
        <w:t>mål som anges i första och andra stycket. Informationen ska lämnas innan samtycke inhämtas.</w:t>
      </w:r>
    </w:p>
    <w:p w14:paraId="761960B3" w14:textId="77777777" w:rsidR="00D85371" w:rsidRPr="00A6293E" w:rsidRDefault="00D85371" w:rsidP="00D85371">
      <w:pPr>
        <w:pStyle w:val="Brdtextmedindrag"/>
      </w:pPr>
    </w:p>
    <w:p w14:paraId="469F9CAD" w14:textId="77777777" w:rsidR="00D85371" w:rsidRPr="00A6293E" w:rsidRDefault="00D85371" w:rsidP="00D85371">
      <w:pPr>
        <w:pStyle w:val="Brdtext"/>
      </w:pPr>
      <w:r w:rsidRPr="00A6293E">
        <w:rPr>
          <w:b/>
        </w:rPr>
        <w:t>10 §</w:t>
      </w:r>
      <w:r w:rsidRPr="00A6293E">
        <w:t>    Behandling av trafikuppgifter enligt 8 och 9</w:t>
      </w:r>
      <w:r>
        <w:t> </w:t>
      </w:r>
      <w:r w:rsidRPr="00A6293E">
        <w:t>§§ får utföras endast av den som fått i uppdrag av den som bedriver verksamhet som är anmäl</w:t>
      </w:r>
      <w:r w:rsidRPr="00A6293E">
        <w:softHyphen/>
        <w:t>ningspliktig att sköta fakturering, trafikstyrning, kundförfrågningar, mark</w:t>
      </w:r>
      <w:r w:rsidRPr="00A6293E">
        <w:softHyphen/>
        <w:t>nadsföring av elektroniska kommunikationstjänster eller tillhandahållande av andra tjänster där uppgifterna behövs. Behandlingen ska begränsas till vad som är nödvändigt för verksamheten.</w:t>
      </w:r>
    </w:p>
    <w:p w14:paraId="744A772E" w14:textId="77777777" w:rsidR="00D85371" w:rsidRPr="00A6293E" w:rsidRDefault="00D85371" w:rsidP="00D85371">
      <w:pPr>
        <w:pStyle w:val="Brdtextmedindrag"/>
      </w:pPr>
    </w:p>
    <w:p w14:paraId="67CB13D9" w14:textId="77777777" w:rsidR="00D85371" w:rsidRPr="00A6293E" w:rsidRDefault="00D85371" w:rsidP="00D85371">
      <w:pPr>
        <w:pStyle w:val="Brdtext"/>
      </w:pPr>
      <w:r w:rsidRPr="00A6293E">
        <w:rPr>
          <w:b/>
        </w:rPr>
        <w:t>11 §</w:t>
      </w:r>
      <w:r w:rsidRPr="00A6293E">
        <w:t>    Bestämmelserna i 8–10</w:t>
      </w:r>
      <w:r>
        <w:t> </w:t>
      </w:r>
      <w:r w:rsidRPr="00A6293E">
        <w:t>§§ gäller inte</w:t>
      </w:r>
    </w:p>
    <w:p w14:paraId="74C55AA6" w14:textId="77777777" w:rsidR="00D85371" w:rsidRPr="00A6293E" w:rsidRDefault="00D85371" w:rsidP="00D85371">
      <w:pPr>
        <w:pStyle w:val="Brdtextmedindrag"/>
      </w:pPr>
      <w:r w:rsidRPr="00A6293E">
        <w:t>1. när en myndighet eller en domstol behöver tillgång till sådana upp</w:t>
      </w:r>
      <w:r w:rsidRPr="00A6293E">
        <w:softHyphen/>
        <w:t>gifter som avses i 8</w:t>
      </w:r>
      <w:r>
        <w:t> </w:t>
      </w:r>
      <w:r w:rsidRPr="00A6293E">
        <w:t>§ för att lösa tvister,</w:t>
      </w:r>
    </w:p>
    <w:p w14:paraId="523384F2" w14:textId="77777777" w:rsidR="00D85371" w:rsidRPr="00A6293E" w:rsidRDefault="00D85371" w:rsidP="00D85371">
      <w:pPr>
        <w:pStyle w:val="Brdtextmedindrag"/>
      </w:pPr>
      <w:r w:rsidRPr="00A6293E">
        <w:t>2. för elektroniska meddelanden som omfattas av beslut om hemlig av</w:t>
      </w:r>
      <w:r w:rsidRPr="00A6293E">
        <w:softHyphen/>
        <w:t>lyssning av elektronisk kommunikation eller hemlig övervakning av elek</w:t>
      </w:r>
      <w:r w:rsidRPr="00A6293E">
        <w:softHyphen/>
        <w:t>tronisk kommunikation, tekniskt bistånd med sådan avlyssning eller över</w:t>
      </w:r>
      <w:r w:rsidRPr="00A6293E">
        <w:softHyphen/>
        <w:t>vakning, inhämtning av uppgifter enligt lagen (2012:278) om inhämtning av uppgifter om elektronisk kommunikation i de brottsbekämpande myn</w:t>
      </w:r>
      <w:r w:rsidRPr="00A6293E">
        <w:softHyphen/>
        <w:t>digheternas underrättelseverksamhet, eller</w:t>
      </w:r>
    </w:p>
    <w:p w14:paraId="1D800E75" w14:textId="77777777" w:rsidR="00D85371" w:rsidRPr="00A6293E" w:rsidRDefault="00D85371" w:rsidP="00D85371">
      <w:pPr>
        <w:pStyle w:val="Brdtextmedindrag"/>
      </w:pPr>
      <w:r w:rsidRPr="00A6293E">
        <w:t>3. i den utsträckning uppgifter som avses i 8</w:t>
      </w:r>
      <w:r>
        <w:t> </w:t>
      </w:r>
      <w:r w:rsidRPr="00A6293E">
        <w:t>§ är nödvändiga för att för</w:t>
      </w:r>
      <w:r w:rsidRPr="00A6293E">
        <w:softHyphen/>
        <w:t>hindra och avslöja obehörig användning av ett elektroniskt kommunika</w:t>
      </w:r>
      <w:r w:rsidRPr="00A6293E">
        <w:softHyphen/>
        <w:t>tionsnät eller en elektronisk kommunikationstjänst.</w:t>
      </w:r>
    </w:p>
    <w:p w14:paraId="54B77079" w14:textId="77777777" w:rsidR="00D85371" w:rsidRPr="00A6293E" w:rsidRDefault="00D85371" w:rsidP="00D85371">
      <w:pPr>
        <w:pStyle w:val="Rubrik4utannumrering"/>
      </w:pPr>
      <w:r w:rsidRPr="00A6293E">
        <w:t>Lokaliseringsuppgifter som inte är trafikuppgifter</w:t>
      </w:r>
    </w:p>
    <w:p w14:paraId="1C62C739" w14:textId="77777777" w:rsidR="00D85371" w:rsidRPr="00A6293E" w:rsidRDefault="00D85371" w:rsidP="00D85371">
      <w:pPr>
        <w:pStyle w:val="Brdtext"/>
        <w:rPr>
          <w:spacing w:val="-2"/>
        </w:rPr>
      </w:pPr>
      <w:r w:rsidRPr="00A6293E">
        <w:rPr>
          <w:b/>
        </w:rPr>
        <w:t>12 §</w:t>
      </w:r>
      <w:r w:rsidRPr="00A6293E">
        <w:t>    Lokaliseringsuppgifter som inte är trafikuppgifter och som rör an</w:t>
      </w:r>
      <w:r w:rsidRPr="00A6293E">
        <w:softHyphen/>
      </w:r>
      <w:r w:rsidRPr="00A6293E">
        <w:rPr>
          <w:spacing w:val="-2"/>
        </w:rPr>
        <w:t>vändare som är fysiska personer eller abonnenter får behandlas endast sedan</w:t>
      </w:r>
      <w:r w:rsidRPr="00A6293E">
        <w:t xml:space="preserve"> de har avidentifierats eller användaren eller abonnenten gett sitt samtycke </w:t>
      </w:r>
      <w:r w:rsidRPr="00A6293E">
        <w:rPr>
          <w:spacing w:val="-2"/>
        </w:rPr>
        <w:t>till behandlingen. Behandlingen får endast ske i den utsträckning och under</w:t>
      </w:r>
      <w:r w:rsidRPr="00A6293E">
        <w:t xml:space="preserve"> </w:t>
      </w:r>
      <w:r w:rsidRPr="00A6293E">
        <w:rPr>
          <w:spacing w:val="-2"/>
        </w:rPr>
        <w:t>den tid som krävs för tillhandahållandet av en tjänst där uppgifterna behövs.</w:t>
      </w:r>
    </w:p>
    <w:p w14:paraId="14819373" w14:textId="77777777" w:rsidR="00D85371" w:rsidRPr="00A6293E" w:rsidRDefault="00D85371" w:rsidP="00D85371">
      <w:pPr>
        <w:pStyle w:val="Brdtextmedindrag"/>
        <w:rPr>
          <w:spacing w:val="-2"/>
        </w:rPr>
      </w:pPr>
      <w:r w:rsidRPr="00A6293E">
        <w:rPr>
          <w:spacing w:val="-2"/>
        </w:rPr>
        <w:t xml:space="preserve">Innan samtycke lämnas ska den som tillhandahåller tjänsten informera om </w:t>
      </w:r>
    </w:p>
    <w:p w14:paraId="4A027007" w14:textId="77777777" w:rsidR="00D85371" w:rsidRPr="00A6293E" w:rsidRDefault="00D85371" w:rsidP="00D85371">
      <w:pPr>
        <w:pStyle w:val="Brdtextmedindrag"/>
      </w:pPr>
      <w:r w:rsidRPr="00A6293E">
        <w:t xml:space="preserve">1. vilken typ av uppgifter som kommer att behandlas, </w:t>
      </w:r>
    </w:p>
    <w:p w14:paraId="5A90A0CC" w14:textId="77777777" w:rsidR="00D85371" w:rsidRPr="00A6293E" w:rsidRDefault="00D85371" w:rsidP="00D85371">
      <w:pPr>
        <w:pStyle w:val="Brdtextmedindrag"/>
      </w:pPr>
      <w:r w:rsidRPr="00A6293E">
        <w:t xml:space="preserve">2. behandlingens syfte och varaktighet, och </w:t>
      </w:r>
    </w:p>
    <w:p w14:paraId="79758D4B" w14:textId="77777777" w:rsidR="00D85371" w:rsidRPr="00A6293E" w:rsidRDefault="00D85371" w:rsidP="00D85371">
      <w:pPr>
        <w:pStyle w:val="Brdtextmedindrag"/>
      </w:pPr>
      <w:r w:rsidRPr="00A6293E">
        <w:t xml:space="preserve">3. huruvida uppgifterna kommer att vidarebefordras. </w:t>
      </w:r>
    </w:p>
    <w:p w14:paraId="2DBA789F" w14:textId="77777777" w:rsidR="00D85371" w:rsidRPr="00A6293E" w:rsidRDefault="00D85371" w:rsidP="00D85371">
      <w:pPr>
        <w:pStyle w:val="Brdtextmedindrag"/>
      </w:pPr>
      <w:r w:rsidRPr="00A6293E">
        <w:t>Användaren eller abonnenten har rätt att när som helst återkalla sitt sam</w:t>
      </w:r>
      <w:r w:rsidRPr="00A6293E">
        <w:softHyphen/>
        <w:t xml:space="preserve">tycke. </w:t>
      </w:r>
    </w:p>
    <w:p w14:paraId="65B247B2" w14:textId="77777777" w:rsidR="00D85371" w:rsidRPr="00A6293E" w:rsidRDefault="00D85371" w:rsidP="00D85371">
      <w:pPr>
        <w:pStyle w:val="Brdtextmedindrag"/>
      </w:pPr>
      <w:r w:rsidRPr="00A6293E">
        <w:lastRenderedPageBreak/>
        <w:t xml:space="preserve">En användare eller en abonnent ska, trots att samtycke lämnats, på ett </w:t>
      </w:r>
      <w:r w:rsidRPr="00A6293E">
        <w:rPr>
          <w:spacing w:val="-2"/>
        </w:rPr>
        <w:t>enkelt och kostnadsfritt sätt i enskilda fall kunna motsätta sig behandling av</w:t>
      </w:r>
      <w:r w:rsidRPr="00A6293E">
        <w:t xml:space="preserve"> uppgifter vid uppkoppling eller överföring av ett elektroniskt med</w:t>
      </w:r>
      <w:r w:rsidRPr="00A6293E">
        <w:softHyphen/>
        <w:t>delande.</w:t>
      </w:r>
    </w:p>
    <w:p w14:paraId="03757300" w14:textId="77777777" w:rsidR="00D85371" w:rsidRPr="00A6293E" w:rsidRDefault="00D85371" w:rsidP="00D85371">
      <w:pPr>
        <w:pStyle w:val="Brdtextmedindrag"/>
      </w:pPr>
    </w:p>
    <w:p w14:paraId="4BC979BA" w14:textId="77777777" w:rsidR="00D85371" w:rsidRPr="00A6293E" w:rsidRDefault="00D85371" w:rsidP="00D85371">
      <w:pPr>
        <w:pStyle w:val="Brdtext"/>
      </w:pPr>
      <w:r w:rsidRPr="00A6293E">
        <w:rPr>
          <w:b/>
        </w:rPr>
        <w:t>13 §</w:t>
      </w:r>
      <w:r w:rsidRPr="00A6293E">
        <w:t xml:space="preserve">    Endast den som handlar på uppdrag av den som tillhandahåller ett </w:t>
      </w:r>
      <w:r w:rsidRPr="00A6293E">
        <w:rPr>
          <w:spacing w:val="-2"/>
        </w:rPr>
        <w:t>allmänt elektroniskt kommunikationsnät eller en allmänt tillgänglig elektro</w:t>
      </w:r>
      <w:r w:rsidRPr="00A6293E">
        <w:rPr>
          <w:spacing w:val="-2"/>
        </w:rPr>
        <w:softHyphen/>
      </w:r>
      <w:r w:rsidRPr="00A6293E">
        <w:t>nisk kom</w:t>
      </w:r>
      <w:r w:rsidRPr="00A6293E">
        <w:softHyphen/>
        <w:t>mu</w:t>
      </w:r>
      <w:r w:rsidRPr="00A6293E">
        <w:softHyphen/>
        <w:t>nikationstjänst, eller av den som tillhandahåller den tjänst där upp</w:t>
      </w:r>
      <w:r w:rsidRPr="00A6293E">
        <w:softHyphen/>
        <w:t>gifterna behövs, får behandla uppgifter i enlighet med 12</w:t>
      </w:r>
      <w:r>
        <w:t> </w:t>
      </w:r>
      <w:r w:rsidRPr="00A6293E">
        <w:t>§.</w:t>
      </w:r>
    </w:p>
    <w:p w14:paraId="0B4FAD4A" w14:textId="77777777" w:rsidR="00D85371" w:rsidRPr="00A6293E" w:rsidRDefault="00D85371" w:rsidP="00D85371">
      <w:pPr>
        <w:pStyle w:val="Brdtextmedindrag"/>
      </w:pPr>
    </w:p>
    <w:p w14:paraId="0AB7A5C3" w14:textId="77777777" w:rsidR="00D85371" w:rsidRPr="00A6293E" w:rsidRDefault="00D85371" w:rsidP="00D85371">
      <w:pPr>
        <w:pStyle w:val="Brdtext"/>
      </w:pPr>
      <w:r w:rsidRPr="00A6293E">
        <w:rPr>
          <w:b/>
        </w:rPr>
        <w:t>14 §</w:t>
      </w:r>
      <w:r w:rsidRPr="00A6293E">
        <w:t>    Lokaliseringsuppgifter som omfattas av beslut om inhämtning av uppgifter enligt 27</w:t>
      </w:r>
      <w:r>
        <w:t> </w:t>
      </w:r>
      <w:r w:rsidRPr="00A6293E">
        <w:t>kap. rättegångsbalken eller lagen (2012:278) om in</w:t>
      </w:r>
      <w:r w:rsidRPr="00A6293E">
        <w:softHyphen/>
        <w:t>hämt</w:t>
      </w:r>
      <w:r w:rsidRPr="00A6293E">
        <w:softHyphen/>
        <w:t>ning av uppgifter om elektronisk kommunikation i de brotts</w:t>
      </w:r>
      <w:r w:rsidRPr="00A6293E">
        <w:softHyphen/>
        <w:t>be</w:t>
      </w:r>
      <w:r w:rsidRPr="00A6293E">
        <w:softHyphen/>
        <w:t>käm</w:t>
      </w:r>
      <w:r w:rsidRPr="00A6293E">
        <w:softHyphen/>
        <w:t>pande myndigheternas underrättelseverksamhet får behandlas utan hinder av 12 och 13</w:t>
      </w:r>
      <w:r>
        <w:t> </w:t>
      </w:r>
      <w:r w:rsidRPr="00A6293E">
        <w:t>§§.</w:t>
      </w:r>
    </w:p>
    <w:p w14:paraId="425ECDF5" w14:textId="77777777" w:rsidR="00D85371" w:rsidRPr="00A6293E" w:rsidRDefault="00D85371" w:rsidP="00D85371">
      <w:pPr>
        <w:pStyle w:val="Rubrik4utannumrering"/>
      </w:pPr>
      <w:r w:rsidRPr="00A6293E">
        <w:t>Meddelanden som är av vikt för allmänheten</w:t>
      </w:r>
    </w:p>
    <w:p w14:paraId="4A0FF89C" w14:textId="77777777" w:rsidR="00D85371" w:rsidRPr="00A6293E" w:rsidRDefault="00D85371" w:rsidP="00D85371">
      <w:pPr>
        <w:pStyle w:val="Brdtext"/>
        <w:rPr>
          <w:spacing w:val="-4"/>
        </w:rPr>
      </w:pPr>
      <w:r w:rsidRPr="00A6293E">
        <w:rPr>
          <w:b/>
        </w:rPr>
        <w:t>15 §</w:t>
      </w:r>
      <w:r w:rsidRPr="00A6293E">
        <w:t>    Den som enligt 7</w:t>
      </w:r>
      <w:r>
        <w:t> </w:t>
      </w:r>
      <w:r w:rsidRPr="00A6293E">
        <w:t>kap.</w:t>
      </w:r>
      <w:r>
        <w:t> </w:t>
      </w:r>
      <w:r w:rsidRPr="00A6293E">
        <w:t>34</w:t>
      </w:r>
      <w:r>
        <w:t> </w:t>
      </w:r>
      <w:r w:rsidRPr="00A6293E">
        <w:t xml:space="preserve">§ är skyldig att medverka till att förmedla </w:t>
      </w:r>
      <w:r w:rsidRPr="00A6293E">
        <w:rPr>
          <w:spacing w:val="-2"/>
        </w:rPr>
        <w:t>meddelanden som är av vikt för allmänheten får för detta ändamål behand</w:t>
      </w:r>
      <w:r w:rsidRPr="00A6293E">
        <w:rPr>
          <w:spacing w:val="-2"/>
        </w:rPr>
        <w:softHyphen/>
        <w:t>la</w:t>
      </w:r>
      <w:r w:rsidRPr="00A6293E">
        <w:t xml:space="preserve"> </w:t>
      </w:r>
      <w:r w:rsidRPr="00A6293E">
        <w:rPr>
          <w:spacing w:val="-4"/>
        </w:rPr>
        <w:t>trafikuppgifter, lokaliseringsuppgifter som inte är trafikuppgifter och uppgifter</w:t>
      </w:r>
      <w:r w:rsidRPr="00A6293E">
        <w:t xml:space="preserve"> om abonnemang. Uppgifterna får behandlas endast i den ut</w:t>
      </w:r>
      <w:r w:rsidRPr="00A6293E">
        <w:softHyphen/>
        <w:t xml:space="preserve">sträckning och </w:t>
      </w:r>
      <w:r w:rsidRPr="00A6293E">
        <w:rPr>
          <w:spacing w:val="-4"/>
        </w:rPr>
        <w:t>under den tid som är nödvändig för ändamålet. De ska där</w:t>
      </w:r>
      <w:r w:rsidRPr="00A6293E">
        <w:rPr>
          <w:spacing w:val="-4"/>
        </w:rPr>
        <w:softHyphen/>
        <w:t>efter genast utplånas.</w:t>
      </w:r>
    </w:p>
    <w:p w14:paraId="61C152E2" w14:textId="77777777" w:rsidR="00D85371" w:rsidRPr="00A6293E" w:rsidRDefault="00D85371" w:rsidP="00D85371">
      <w:pPr>
        <w:pStyle w:val="Brdtextmedindrag"/>
      </w:pPr>
      <w:r w:rsidRPr="00A6293E">
        <w:t>Bestämmelserna i 8–10, 17 och 18</w:t>
      </w:r>
      <w:r>
        <w:t> </w:t>
      </w:r>
      <w:r w:rsidRPr="00A6293E">
        <w:t>§§ gäller inte för behandling enligt första stycket.</w:t>
      </w:r>
    </w:p>
    <w:p w14:paraId="50959C9D" w14:textId="77777777" w:rsidR="00D85371" w:rsidRPr="00A6293E" w:rsidRDefault="00D85371" w:rsidP="00D85371">
      <w:pPr>
        <w:pStyle w:val="Brdtextmedindrag"/>
      </w:pPr>
      <w:r w:rsidRPr="00A6293E">
        <w:t>Regeringen eller den myndighet som regeringen bestämmer får meddela föreskrifter om under hur lång tid uppgifterna får behandlas innan de enligt första stycket ska utplånas.</w:t>
      </w:r>
    </w:p>
    <w:p w14:paraId="16A61E2F" w14:textId="77777777" w:rsidR="00D85371" w:rsidRPr="00A6293E" w:rsidRDefault="00D85371" w:rsidP="00D85371">
      <w:pPr>
        <w:pStyle w:val="Rubrik4utannumrering"/>
      </w:pPr>
      <w:r w:rsidRPr="00A6293E">
        <w:t>Ospecificerade räkningar</w:t>
      </w:r>
    </w:p>
    <w:p w14:paraId="7DE0C12B" w14:textId="77777777" w:rsidR="00D85371" w:rsidRPr="00A6293E" w:rsidRDefault="00D85371" w:rsidP="00D85371">
      <w:pPr>
        <w:pStyle w:val="Brdtext"/>
      </w:pPr>
      <w:r w:rsidRPr="00A6293E">
        <w:rPr>
          <w:b/>
        </w:rPr>
        <w:t>16 §</w:t>
      </w:r>
      <w:r w:rsidRPr="00A6293E">
        <w:t>    Den som tillhandahåller en allmänt tillgänglig elektronisk kommu</w:t>
      </w:r>
      <w:r w:rsidRPr="00A6293E">
        <w:softHyphen/>
        <w:t>nikationstjänst är skyldig att tillhandahålla en abonnent som begär det en ospecificerad räkning.</w:t>
      </w:r>
    </w:p>
    <w:p w14:paraId="325F957E" w14:textId="77777777" w:rsidR="00D85371" w:rsidRPr="00A6293E" w:rsidRDefault="00D85371" w:rsidP="00D85371">
      <w:pPr>
        <w:pStyle w:val="Rubrik4utannumrering"/>
      </w:pPr>
      <w:r w:rsidRPr="00A6293E">
        <w:t>Nummerpresentation</w:t>
      </w:r>
    </w:p>
    <w:p w14:paraId="17F6DAD1" w14:textId="77777777" w:rsidR="00D85371" w:rsidRPr="00A6293E" w:rsidRDefault="00D85371" w:rsidP="00D85371">
      <w:pPr>
        <w:pStyle w:val="Brdtext"/>
      </w:pPr>
      <w:r w:rsidRPr="00A6293E">
        <w:rPr>
          <w:b/>
        </w:rPr>
        <w:t>17 §</w:t>
      </w:r>
      <w:r w:rsidRPr="00A6293E">
        <w:t xml:space="preserve">    Den som tillhandahåller nummerpresentation ska erbjuda </w:t>
      </w:r>
    </w:p>
    <w:p w14:paraId="743547CF" w14:textId="77777777" w:rsidR="00D85371" w:rsidRPr="00A6293E" w:rsidRDefault="00D85371" w:rsidP="00D85371">
      <w:pPr>
        <w:pStyle w:val="Brdtextmedindrag"/>
      </w:pPr>
      <w:r w:rsidRPr="00A6293E">
        <w:t xml:space="preserve">1. den anropande abonnenten eller användaren möjlighet att enkelt och kostnadsfritt förhindra nummerpresentation för varje samtal, </w:t>
      </w:r>
    </w:p>
    <w:p w14:paraId="3B10BFC5" w14:textId="77777777" w:rsidR="00D85371" w:rsidRPr="00A6293E" w:rsidRDefault="00D85371" w:rsidP="00D85371">
      <w:pPr>
        <w:pStyle w:val="Brdtextmedindrag"/>
      </w:pPr>
      <w:r w:rsidRPr="00A6293E">
        <w:t>2. den anropade abonnenten möjlighet att enkelt och kostnads</w:t>
      </w:r>
      <w:r w:rsidRPr="00A6293E">
        <w:softHyphen/>
        <w:t>fritt vid rim</w:t>
      </w:r>
      <w:r w:rsidRPr="00A6293E">
        <w:softHyphen/>
        <w:t>lig användning av funktionen förhindra nummerpresentationen vid in</w:t>
      </w:r>
      <w:r w:rsidRPr="00A6293E">
        <w:softHyphen/>
        <w:t>kommande samtal, och</w:t>
      </w:r>
    </w:p>
    <w:p w14:paraId="0C99ADE1" w14:textId="77777777" w:rsidR="00D85371" w:rsidRPr="00A6293E" w:rsidRDefault="00D85371" w:rsidP="00D85371">
      <w:pPr>
        <w:pStyle w:val="Brdtextmedindrag"/>
      </w:pPr>
      <w:r w:rsidRPr="00A6293E">
        <w:t>3. den anropade abonnenten möjlighet att, om numret visas innan sam</w:t>
      </w:r>
      <w:r w:rsidRPr="00A6293E">
        <w:softHyphen/>
        <w:t>talet etableras, på ett enkelt sätt avvisa inkommande samtal, om skydd mot nummerpresentationen används av den anropande användaren eller abon</w:t>
      </w:r>
      <w:r w:rsidRPr="00A6293E">
        <w:softHyphen/>
        <w:t xml:space="preserve">nenten. </w:t>
      </w:r>
    </w:p>
    <w:p w14:paraId="7EB044E3" w14:textId="77777777" w:rsidR="00D85371" w:rsidRPr="00A6293E" w:rsidRDefault="00D85371" w:rsidP="00D85371">
      <w:pPr>
        <w:pStyle w:val="Brdtextmedindrag"/>
      </w:pPr>
      <w:r w:rsidRPr="00A6293E">
        <w:t>Om presentationen avser det uppkopplade numret, ska den anropade abonnenten erbjudas möjlighet att på ett enkelt sätt och kostnadsfritt för</w:t>
      </w:r>
      <w:r w:rsidRPr="00A6293E">
        <w:softHyphen/>
        <w:t>hindra presentationen av det uppkopplade numret för den anropande an</w:t>
      </w:r>
      <w:r w:rsidRPr="00A6293E">
        <w:softHyphen/>
        <w:t xml:space="preserve">vändaren. </w:t>
      </w:r>
    </w:p>
    <w:p w14:paraId="4B4FA27D" w14:textId="77777777" w:rsidR="00D85371" w:rsidRPr="00A6293E" w:rsidRDefault="00D85371" w:rsidP="00D85371">
      <w:pPr>
        <w:pStyle w:val="Brdtextmedindrag"/>
      </w:pPr>
      <w:r w:rsidRPr="00A6293E">
        <w:rPr>
          <w:spacing w:val="-2"/>
        </w:rPr>
        <w:lastRenderedPageBreak/>
        <w:t>Första stycket 1 ska gälla även för samtal till ett annat land. Första styck</w:t>
      </w:r>
      <w:r w:rsidRPr="00A6293E">
        <w:rPr>
          <w:spacing w:val="-2"/>
        </w:rPr>
        <w:softHyphen/>
        <w:t>et</w:t>
      </w:r>
      <w:r>
        <w:t> </w:t>
      </w:r>
      <w:r w:rsidRPr="00A6293E">
        <w:t>2 och 3 och andra stycket ska gälla även för inkommande samtal från ett annat land.</w:t>
      </w:r>
    </w:p>
    <w:p w14:paraId="49197026" w14:textId="77777777" w:rsidR="00D85371" w:rsidRPr="00A6293E" w:rsidRDefault="00D85371" w:rsidP="00D85371">
      <w:pPr>
        <w:pStyle w:val="Brdtextmedindrag"/>
      </w:pPr>
      <w:r w:rsidRPr="00A6293E">
        <w:t>Om nummerpresentation eller presentation av ett uppkopplat nummer erbjuds, ska den som tillhandahåller allmänt tillgängliga elektroniska kom</w:t>
      </w:r>
      <w:r w:rsidRPr="00A6293E">
        <w:softHyphen/>
        <w:t>munikationstjänster informera allmänheten om detta och om de möjlig</w:t>
      </w:r>
      <w:r w:rsidRPr="00A6293E">
        <w:softHyphen/>
        <w:t>heter som anges i första och andra styckena.</w:t>
      </w:r>
    </w:p>
    <w:p w14:paraId="6FF03A5E" w14:textId="77777777" w:rsidR="00D85371" w:rsidRPr="00A6293E" w:rsidRDefault="00D85371" w:rsidP="00D85371">
      <w:pPr>
        <w:pStyle w:val="Rubrik4utannumrering"/>
      </w:pPr>
      <w:r w:rsidRPr="00A6293E">
        <w:t>Undantag som gäller nummerpresentation och lokaliseringsuppgifter</w:t>
      </w:r>
    </w:p>
    <w:p w14:paraId="6DFC1CCF" w14:textId="77777777" w:rsidR="00D85371" w:rsidRPr="00A6293E" w:rsidRDefault="00D85371" w:rsidP="00D85371">
      <w:pPr>
        <w:pStyle w:val="Brdtext"/>
      </w:pPr>
      <w:r w:rsidRPr="00A6293E">
        <w:rPr>
          <w:b/>
        </w:rPr>
        <w:t>18 §</w:t>
      </w:r>
      <w:r w:rsidRPr="00A6293E">
        <w:t>    Den som tillhandahåller ett allmänt elektroniskt kommunika</w:t>
      </w:r>
      <w:r w:rsidRPr="00A6293E">
        <w:softHyphen/>
        <w:t>tionsnät eller en allmänt tillgänglig elektronisk kommunika</w:t>
      </w:r>
      <w:r w:rsidRPr="00A6293E">
        <w:softHyphen/>
        <w:t>tions</w:t>
      </w:r>
      <w:r w:rsidRPr="00A6293E">
        <w:softHyphen/>
        <w:t>tjänst får</w:t>
      </w:r>
    </w:p>
    <w:p w14:paraId="7BEA2A5B" w14:textId="77777777" w:rsidR="00D85371" w:rsidRPr="00A6293E" w:rsidRDefault="00D85371" w:rsidP="00D85371">
      <w:pPr>
        <w:pStyle w:val="Brdtextmedindrag"/>
      </w:pPr>
      <w:r w:rsidRPr="00A6293E">
        <w:t>1. på begäran av en abonnent temporärt åsidosätta skydd mot nummer</w:t>
      </w:r>
      <w:r w:rsidRPr="00A6293E">
        <w:softHyphen/>
        <w:t>presentation för att kunna identifiera störande samtal samt lagra sådana uppgifter som identifierar den anropande abonnenten och hålla dem till</w:t>
      </w:r>
      <w:r w:rsidRPr="00A6293E">
        <w:softHyphen/>
        <w:t>gängliga för abonnenten på begäran, och</w:t>
      </w:r>
    </w:p>
    <w:p w14:paraId="6167DA52" w14:textId="77777777" w:rsidR="00D85371" w:rsidRPr="00A6293E" w:rsidRDefault="00D85371" w:rsidP="00D85371">
      <w:pPr>
        <w:pStyle w:val="Brdtextmedindrag"/>
      </w:pPr>
      <w:r w:rsidRPr="00A6293E">
        <w:t>2. för Polismyndigheten, Säkerhetspolisen eller en regional alarmerings</w:t>
      </w:r>
      <w:r w:rsidRPr="00A6293E">
        <w:softHyphen/>
        <w:t>central som avses i lagen (1981:1104) om verksamheten hos vissa regio</w:t>
      </w:r>
      <w:r w:rsidRPr="00A6293E">
        <w:softHyphen/>
        <w:t>nala alarmeringscentraler åsidosätta skydd mot nummerpresentation och tillhandahålla en sådan myndighet eller organisation lokaliserings</w:t>
      </w:r>
      <w:r w:rsidRPr="00A6293E">
        <w:softHyphen/>
        <w:t>upp</w:t>
      </w:r>
      <w:r w:rsidRPr="00A6293E">
        <w:softHyphen/>
        <w:t>gifter vid nödsamtal, utan samtycke eller trots vägran från abonnenten eller användaren.</w:t>
      </w:r>
    </w:p>
    <w:p w14:paraId="682F5FF7" w14:textId="77777777" w:rsidR="00D85371" w:rsidRPr="00A6293E" w:rsidRDefault="00D85371" w:rsidP="00D85371">
      <w:pPr>
        <w:pStyle w:val="Rubrik4utannumrering"/>
      </w:pPr>
      <w:r w:rsidRPr="00A6293E">
        <w:t>Automatisk vidarekoppling</w:t>
      </w:r>
    </w:p>
    <w:p w14:paraId="7C81814F" w14:textId="77777777" w:rsidR="00D85371" w:rsidRPr="00A6293E" w:rsidRDefault="00D85371" w:rsidP="00D85371">
      <w:pPr>
        <w:pStyle w:val="Brdtext"/>
      </w:pPr>
      <w:r w:rsidRPr="00A6293E">
        <w:rPr>
          <w:b/>
        </w:rPr>
        <w:t>19 §</w:t>
      </w:r>
      <w:r w:rsidRPr="00A6293E">
        <w:t>    </w:t>
      </w:r>
      <w:r w:rsidRPr="00A6293E">
        <w:rPr>
          <w:spacing w:val="-3"/>
        </w:rPr>
        <w:t>Den som tillhandahåller en allmänt tillgänglig telefonitjänst är skyldig</w:t>
      </w:r>
      <w:r w:rsidRPr="00A6293E">
        <w:t xml:space="preserve"> att på begäran av en abonnent på ett enkelt sätt och kostnadsfritt tillhanda</w:t>
      </w:r>
      <w:r w:rsidRPr="00A6293E">
        <w:softHyphen/>
        <w:t>hålla möjlighet att stoppa automatisk vidarekoppling som görs av tredje part till abonnenten.</w:t>
      </w:r>
    </w:p>
    <w:p w14:paraId="0F4ABA33" w14:textId="77777777" w:rsidR="00D85371" w:rsidRPr="00A6293E" w:rsidRDefault="00D85371" w:rsidP="00D85371">
      <w:pPr>
        <w:pStyle w:val="Rubrik4utannumrering"/>
      </w:pPr>
      <w:r w:rsidRPr="00A6293E">
        <w:t>Abonnentförteckningar</w:t>
      </w:r>
    </w:p>
    <w:p w14:paraId="40D5EBCD" w14:textId="77777777" w:rsidR="00D85371" w:rsidRPr="00A6293E" w:rsidRDefault="00D85371" w:rsidP="00D85371">
      <w:pPr>
        <w:pStyle w:val="Brdtext"/>
      </w:pPr>
      <w:r w:rsidRPr="00A6293E">
        <w:rPr>
          <w:b/>
        </w:rPr>
        <w:t>20 §</w:t>
      </w:r>
      <w:r w:rsidRPr="00A6293E">
        <w:t>    En abonnent som är en fysisk person ska kostnadsfritt få informa</w:t>
      </w:r>
      <w:r w:rsidRPr="00A6293E">
        <w:softHyphen/>
        <w:t>tion om ändamålen med en allmänt tillgänglig abonnentförteckning eller en förteckning ur vilken det går att få uppgifter genom abonnentupplys</w:t>
      </w:r>
      <w:r w:rsidRPr="00A6293E">
        <w:softHyphen/>
        <w:t>ning, innan personuppgifter om abonnenten tas in i den. Om förteckningen ska finnas i elektronisk form, ska abonnenten informeras om de sökfunk</w:t>
      </w:r>
      <w:r w:rsidRPr="00A6293E">
        <w:softHyphen/>
        <w:t>tioner som en sådan tjänst möjliggör.</w:t>
      </w:r>
    </w:p>
    <w:p w14:paraId="69C3F6EE" w14:textId="77777777" w:rsidR="00D85371" w:rsidRPr="00A6293E" w:rsidRDefault="00D85371" w:rsidP="00D85371">
      <w:pPr>
        <w:pStyle w:val="Brdtextmedindrag"/>
      </w:pPr>
    </w:p>
    <w:p w14:paraId="1DE4F20A" w14:textId="77777777" w:rsidR="00D85371" w:rsidRPr="00A6293E" w:rsidRDefault="00D85371" w:rsidP="00D85371">
      <w:pPr>
        <w:pStyle w:val="Brdtext"/>
      </w:pPr>
      <w:r w:rsidRPr="00A6293E">
        <w:rPr>
          <w:b/>
        </w:rPr>
        <w:t>21 §</w:t>
      </w:r>
      <w:r w:rsidRPr="00A6293E">
        <w:t>    För att behandla personuppgifter om en abonnent som är en fysisk person i en förteckning som avses i 20</w:t>
      </w:r>
      <w:r>
        <w:t> </w:t>
      </w:r>
      <w:r w:rsidRPr="00A6293E">
        <w:t>§ krävs samtycke från denne. Abon</w:t>
      </w:r>
      <w:r w:rsidRPr="00A6293E">
        <w:softHyphen/>
        <w:t>nenten ska ha möjlighet att utan kostnad kontrollera uppgifterna och få fel</w:t>
      </w:r>
      <w:r w:rsidRPr="00A6293E">
        <w:softHyphen/>
        <w:t>aktiga uppgifter rättade samt få uppgifter borttagna ur förteck</w:t>
      </w:r>
      <w:r w:rsidRPr="00A6293E">
        <w:softHyphen/>
        <w:t>ningen så snart det är möjligt.</w:t>
      </w:r>
    </w:p>
    <w:p w14:paraId="73261A7C" w14:textId="77777777" w:rsidR="00D85371" w:rsidRPr="00A6293E" w:rsidRDefault="00D85371" w:rsidP="00D85371">
      <w:pPr>
        <w:pStyle w:val="Rubrik4utannumrering"/>
      </w:pPr>
      <w:bookmarkStart w:id="2312" w:name="_Hlk3380670"/>
      <w:r w:rsidRPr="00A6293E">
        <w:lastRenderedPageBreak/>
        <w:t>Lagring och annan behandling av trafikuppgifter m.m. för brottsbekämpande ändamål</w:t>
      </w:r>
    </w:p>
    <w:p w14:paraId="17D2F15F" w14:textId="77777777" w:rsidR="00D85371" w:rsidRPr="00A6293E" w:rsidRDefault="00D85371" w:rsidP="00D85371">
      <w:pPr>
        <w:pStyle w:val="Brdtext"/>
      </w:pPr>
      <w:r w:rsidRPr="00A6293E">
        <w:rPr>
          <w:b/>
        </w:rPr>
        <w:t>22 §</w:t>
      </w:r>
      <w:r w:rsidRPr="00A6293E">
        <w:rPr>
          <w:rStyle w:val="Fotnotsreferens"/>
        </w:rPr>
        <w:footnoteReference w:id="30"/>
      </w:r>
      <w:r w:rsidRPr="00A6293E">
        <w:t>    </w:t>
      </w:r>
      <w:r w:rsidRPr="00A6293E">
        <w:rPr>
          <w:spacing w:val="-3"/>
        </w:rPr>
        <w:t>Den som bedriver verksamhet som är anmälningspliktig enligt 2 kap.</w:t>
      </w:r>
      <w:r w:rsidRPr="00A6293E">
        <w:t xml:space="preserve"> 1 § är skyldig att lagra sådana uppgifter som avses i 32 § första stycket</w:t>
      </w:r>
      <w:r>
        <w:t> </w:t>
      </w:r>
      <w:r w:rsidRPr="00A6293E">
        <w:t>1 och 3 som är nödvändiga för att spåra och identifiera kommu</w:t>
      </w:r>
      <w:r w:rsidRPr="00A6293E">
        <w:softHyphen/>
        <w:t>ni</w:t>
      </w:r>
      <w:r w:rsidRPr="00A6293E">
        <w:softHyphen/>
        <w:t>ka</w:t>
      </w:r>
      <w:r w:rsidRPr="00A6293E">
        <w:softHyphen/>
        <w:t>tions</w:t>
      </w:r>
      <w:r w:rsidRPr="00A6293E">
        <w:softHyphen/>
        <w:t>källan, slutmålet för kommunikationen, datum, tidpunkt och var</w:t>
      </w:r>
      <w:r w:rsidRPr="00A6293E">
        <w:softHyphen/>
        <w:t>ak</w:t>
      </w:r>
      <w:r w:rsidRPr="00A6293E">
        <w:softHyphen/>
        <w:t>tighet för kommunikationen, typ av kommunikation, kommunikations</w:t>
      </w:r>
      <w:r w:rsidRPr="00A6293E">
        <w:softHyphen/>
        <w:t>ut</w:t>
      </w:r>
      <w:r w:rsidRPr="00A6293E">
        <w:softHyphen/>
        <w:t>rustning samt lokalisering av mobil kommunikationsutrustning vid kom</w:t>
      </w:r>
      <w:r w:rsidRPr="00A6293E">
        <w:softHyphen/>
        <w:t>munika</w:t>
      </w:r>
      <w:r w:rsidRPr="00A6293E">
        <w:softHyphen/>
        <w:t>tionens början och slut.</w:t>
      </w:r>
    </w:p>
    <w:p w14:paraId="128299C3" w14:textId="77777777" w:rsidR="00D85371" w:rsidRPr="00A6293E" w:rsidRDefault="00D85371" w:rsidP="00D85371">
      <w:pPr>
        <w:pStyle w:val="Brdtextmedindrag"/>
      </w:pPr>
      <w:r w:rsidRPr="00A6293E">
        <w:t>Skyldigheten att lagra uppgifter enligt första stycket omfattar uppgifter som genereras eller behandlas vid telefonitjänst och meddelandehantering via mobil anslutningspunkt samt vid in</w:t>
      </w:r>
      <w:r w:rsidRPr="00A6293E">
        <w:softHyphen/>
        <w:t>ternetåtkomst. Även vid misslyckad uppringning gäller skyldigheten att lagra uppgifter som genereras eller behandlas.</w:t>
      </w:r>
    </w:p>
    <w:p w14:paraId="375195EC" w14:textId="77777777" w:rsidR="00D85371" w:rsidRPr="00A6293E" w:rsidRDefault="00D85371" w:rsidP="00D85371">
      <w:pPr>
        <w:pStyle w:val="Brdtextmedindrag"/>
      </w:pPr>
      <w:r w:rsidRPr="00A6293E">
        <w:t>För telefonitjänst gäller lagringsskyldigheten enligt första stycket inte uppgift om nummer som ett samtal styrts till.</w:t>
      </w:r>
    </w:p>
    <w:p w14:paraId="4FF14E88" w14:textId="77777777" w:rsidR="00D85371" w:rsidRPr="00A6293E" w:rsidRDefault="00D85371" w:rsidP="00D85371">
      <w:pPr>
        <w:pStyle w:val="Brdtextmedindrag"/>
      </w:pPr>
      <w:r w:rsidRPr="00A6293E">
        <w:t>Den som är skyldig att lagra uppgifter enligt denna paragraf får uppdra åt någon annan att utföra lagringen.</w:t>
      </w:r>
    </w:p>
    <w:p w14:paraId="775EA267" w14:textId="77777777" w:rsidR="00D85371" w:rsidRPr="00A6293E" w:rsidRDefault="00D85371" w:rsidP="00D85371">
      <w:pPr>
        <w:pStyle w:val="Brdtextmedindrag"/>
      </w:pPr>
      <w:r w:rsidRPr="00A6293E">
        <w:t>Regeringen eller den myndighet som regeringen bestämmer kan med stöd av 8</w:t>
      </w:r>
      <w:r>
        <w:t> </w:t>
      </w:r>
      <w:r w:rsidRPr="00A6293E">
        <w:t>kap.</w:t>
      </w:r>
      <w:r>
        <w:t> </w:t>
      </w:r>
      <w:r w:rsidRPr="00A6293E">
        <w:t>7</w:t>
      </w:r>
      <w:r>
        <w:t> </w:t>
      </w:r>
      <w:r w:rsidRPr="00A6293E">
        <w:t>§ regeringsformen meddela närmare föreskrifter om vilka uppgifter som ska lagras enligt denna para</w:t>
      </w:r>
      <w:r w:rsidRPr="00A6293E">
        <w:softHyphen/>
        <w:t>graf.</w:t>
      </w:r>
    </w:p>
    <w:p w14:paraId="048931F2" w14:textId="77777777" w:rsidR="00D85371" w:rsidRPr="00A6293E" w:rsidRDefault="00D85371" w:rsidP="00D85371">
      <w:pPr>
        <w:pStyle w:val="Brdtextmedindrag"/>
      </w:pPr>
    </w:p>
    <w:p w14:paraId="1E4DD361" w14:textId="77777777" w:rsidR="00D85371" w:rsidRPr="00A6293E" w:rsidRDefault="00D85371" w:rsidP="00D85371">
      <w:pPr>
        <w:pStyle w:val="Brdtext"/>
      </w:pPr>
      <w:r w:rsidRPr="00A6293E">
        <w:rPr>
          <w:b/>
        </w:rPr>
        <w:t>23 §</w:t>
      </w:r>
      <w:r w:rsidRPr="00A6293E">
        <w:t>    Tillsynsmyndigheten får i enskilda fall besluta om undantag från skyldigheten att lagra uppgifter enligt 22</w:t>
      </w:r>
      <w:r>
        <w:t> </w:t>
      </w:r>
      <w:r w:rsidRPr="00A6293E">
        <w:t>§, om det finns synnerliga skäl för det. Beslutet får förenas med villkor.</w:t>
      </w:r>
    </w:p>
    <w:p w14:paraId="2AB2E823" w14:textId="77777777" w:rsidR="00D85371" w:rsidRPr="00A6293E" w:rsidRDefault="00D85371" w:rsidP="00D85371">
      <w:pPr>
        <w:pStyle w:val="Brdtextmedindrag"/>
      </w:pPr>
      <w:r w:rsidRPr="00A6293E">
        <w:t>Beslutet om undantag får återkallas om villkoren i beslutet inte har följts eller det finns andra särskilda skäl för återkallelse.</w:t>
      </w:r>
    </w:p>
    <w:p w14:paraId="2C804D86" w14:textId="77777777" w:rsidR="00D85371" w:rsidRPr="00A6293E" w:rsidRDefault="00D85371" w:rsidP="00D85371">
      <w:pPr>
        <w:pStyle w:val="Brdtextmedindrag"/>
      </w:pPr>
    </w:p>
    <w:p w14:paraId="512ADA1B" w14:textId="77777777" w:rsidR="00D85371" w:rsidRPr="00A6293E" w:rsidRDefault="00D85371" w:rsidP="00D85371">
      <w:pPr>
        <w:pStyle w:val="Brdtext"/>
      </w:pPr>
      <w:r w:rsidRPr="00A6293E">
        <w:rPr>
          <w:b/>
        </w:rPr>
        <w:t>24 §</w:t>
      </w:r>
      <w:r w:rsidRPr="00A6293E">
        <w:t>    Uppgifter som lagrats enligt 22</w:t>
      </w:r>
      <w:r>
        <w:t> </w:t>
      </w:r>
      <w:r w:rsidRPr="00A6293E">
        <w:t>§ får behandlas endast för att lämnas ut enligt 32</w:t>
      </w:r>
      <w:r>
        <w:t> </w:t>
      </w:r>
      <w:r w:rsidRPr="00A6293E">
        <w:t>§ första stycket</w:t>
      </w:r>
      <w:r>
        <w:t> </w:t>
      </w:r>
      <w:r w:rsidRPr="00A6293E">
        <w:t>2, 27</w:t>
      </w:r>
      <w:r>
        <w:t> </w:t>
      </w:r>
      <w:r w:rsidRPr="00A6293E">
        <w:t>kap.</w:t>
      </w:r>
      <w:r>
        <w:t> </w:t>
      </w:r>
      <w:r w:rsidRPr="00A6293E">
        <w:t>19</w:t>
      </w:r>
      <w:r>
        <w:t> </w:t>
      </w:r>
      <w:r w:rsidRPr="00A6293E">
        <w:t>§ rättegångsbalken eller lagen (2012:278) om inhämtning av uppgifter om elektronisk kommu</w:t>
      </w:r>
      <w:r>
        <w:softHyphen/>
      </w:r>
      <w:r w:rsidRPr="00A6293E">
        <w:t>ni</w:t>
      </w:r>
      <w:r>
        <w:softHyphen/>
      </w:r>
      <w:r w:rsidRPr="00A6293E">
        <w:t>ka</w:t>
      </w:r>
      <w:r>
        <w:softHyphen/>
      </w:r>
      <w:r w:rsidRPr="00A6293E">
        <w:t>tion i de brottsbekämpande myndigheternas underrättelseverksamhet.</w:t>
      </w:r>
    </w:p>
    <w:p w14:paraId="73FE2222" w14:textId="77777777" w:rsidR="00D85371" w:rsidRPr="00A6293E" w:rsidRDefault="00D85371" w:rsidP="00D85371">
      <w:pPr>
        <w:pStyle w:val="Brdtextmedindrag"/>
      </w:pPr>
    </w:p>
    <w:p w14:paraId="77707ADE" w14:textId="77777777" w:rsidR="00D85371" w:rsidRPr="00A6293E" w:rsidRDefault="00D85371" w:rsidP="00D85371">
      <w:pPr>
        <w:pStyle w:val="Brdtext"/>
      </w:pPr>
      <w:r w:rsidRPr="00A6293E">
        <w:rPr>
          <w:b/>
        </w:rPr>
        <w:t>25 §</w:t>
      </w:r>
      <w:r w:rsidRPr="00A6293E">
        <w:rPr>
          <w:rStyle w:val="Fotnotsreferens"/>
        </w:rPr>
        <w:footnoteReference w:id="31"/>
      </w:r>
      <w:r w:rsidRPr="00A6293E">
        <w:t>    Uppgifter som avses i 22</w:t>
      </w:r>
      <w:r>
        <w:t> </w:t>
      </w:r>
      <w:r w:rsidRPr="00A6293E">
        <w:t xml:space="preserve">§ ska lagras enligt följande: </w:t>
      </w:r>
    </w:p>
    <w:p w14:paraId="3126950E" w14:textId="77777777" w:rsidR="00D85371" w:rsidRPr="00A6293E" w:rsidRDefault="00D85371" w:rsidP="00D85371">
      <w:pPr>
        <w:pStyle w:val="Brdtextmedindrag"/>
      </w:pPr>
      <w:r w:rsidRPr="00A6293E">
        <w:t>– Uppgifter som genereras eller behandlas vid telefonitjänst och med</w:t>
      </w:r>
      <w:r w:rsidRPr="00A6293E">
        <w:softHyphen/>
        <w:t>delandehantering via mobil nätanslutningspunkt ska lagras i sex månader. Lokaliseringsuppgifter ska dock lagras i endast två månader.</w:t>
      </w:r>
    </w:p>
    <w:p w14:paraId="3030FE0C" w14:textId="77777777" w:rsidR="00D85371" w:rsidRPr="00A6293E" w:rsidRDefault="00D85371" w:rsidP="00D85371">
      <w:pPr>
        <w:pStyle w:val="Brdtextmedindrag"/>
      </w:pPr>
      <w:r w:rsidRPr="00A6293E">
        <w:t>– Uppgifter som genereras eller behandlas vid internetåtkomst ska lagras i tio månader. Om uppgifterna identifierar den utrustning där kommunika</w:t>
      </w:r>
      <w:r w:rsidRPr="00A6293E">
        <w:softHyphen/>
        <w:t>tionen slutligt avskiljs från den lagringsskyldige till den enskilda abonnen</w:t>
      </w:r>
      <w:r w:rsidRPr="00A6293E">
        <w:softHyphen/>
        <w:t>ten, ska de dock lagras i endast sex månader.</w:t>
      </w:r>
    </w:p>
    <w:p w14:paraId="628EE288" w14:textId="77777777" w:rsidR="00D85371" w:rsidRPr="00A6293E" w:rsidRDefault="00D85371" w:rsidP="00D85371">
      <w:pPr>
        <w:pStyle w:val="Brdtextmedindrag"/>
      </w:pPr>
      <w:r w:rsidRPr="00A6293E">
        <w:t>Lagringstiden räknas från den dag kommunikationen avslutades.</w:t>
      </w:r>
    </w:p>
    <w:p w14:paraId="1E9562E2" w14:textId="77777777" w:rsidR="00D85371" w:rsidRPr="00A6293E" w:rsidRDefault="00D85371" w:rsidP="00D85371">
      <w:pPr>
        <w:pStyle w:val="Brdtextmedindrag"/>
      </w:pPr>
      <w:r w:rsidRPr="00A6293E">
        <w:t>När lagringstiden löpt ut ska den lagringsskyldige genast utplåna uppgif</w:t>
      </w:r>
      <w:r w:rsidRPr="00A6293E">
        <w:softHyphen/>
        <w:t>terna. Om en begäran om utlämnande har kommit in innan lagrings</w:t>
      </w:r>
      <w:r w:rsidRPr="00A6293E">
        <w:softHyphen/>
        <w:t>tiden löpt ut, ska den lagringsskyldige dock fortsätta lagra uppgifterna till dess att de lämnats ut. Efter utlämnandet ska uppgifterna genast utplånas.</w:t>
      </w:r>
    </w:p>
    <w:p w14:paraId="63FF4C05" w14:textId="77777777" w:rsidR="00D85371" w:rsidRPr="00A6293E" w:rsidRDefault="00D85371" w:rsidP="00D85371">
      <w:pPr>
        <w:pStyle w:val="Brdtextmedindrag"/>
      </w:pPr>
      <w:r w:rsidRPr="00A6293E">
        <w:lastRenderedPageBreak/>
        <w:t>Regeringen eller den myndighet som regeringen bestämmer kan med stöd av 8</w:t>
      </w:r>
      <w:r>
        <w:t> </w:t>
      </w:r>
      <w:r w:rsidRPr="00A6293E">
        <w:t>kap.</w:t>
      </w:r>
      <w:r>
        <w:t> </w:t>
      </w:r>
      <w:r w:rsidRPr="00A6293E">
        <w:t>7</w:t>
      </w:r>
      <w:r>
        <w:t> </w:t>
      </w:r>
      <w:r w:rsidRPr="00A6293E">
        <w:t>§ regeringsformen meddela närmare föreskrifter om lag</w:t>
      </w:r>
      <w:r w:rsidRPr="00A6293E">
        <w:softHyphen/>
        <w:t>ringstiden enligt första stycket.</w:t>
      </w:r>
    </w:p>
    <w:p w14:paraId="54144670" w14:textId="77777777" w:rsidR="00D85371" w:rsidRPr="00A6293E" w:rsidRDefault="00D85371" w:rsidP="00D85371">
      <w:pPr>
        <w:pStyle w:val="Brdtextmedindrag"/>
      </w:pPr>
    </w:p>
    <w:p w14:paraId="28DF22BC" w14:textId="77777777" w:rsidR="00D85371" w:rsidRPr="00A6293E" w:rsidRDefault="00D85371" w:rsidP="00D85371">
      <w:pPr>
        <w:pStyle w:val="Brdtext"/>
      </w:pPr>
      <w:r w:rsidRPr="00A6293E">
        <w:rPr>
          <w:b/>
        </w:rPr>
        <w:t>26 §</w:t>
      </w:r>
      <w:r w:rsidRPr="00A6293E">
        <w:t>    Den som är skyldig att lagra uppgifter enligt 22</w:t>
      </w:r>
      <w:r>
        <w:t> </w:t>
      </w:r>
      <w:r w:rsidRPr="00A6293E">
        <w:t>§ har rätt till ersätt</w:t>
      </w:r>
      <w:r w:rsidRPr="00A6293E">
        <w:softHyphen/>
      </w:r>
      <w:r w:rsidRPr="00A6293E">
        <w:rPr>
          <w:spacing w:val="-2"/>
        </w:rPr>
        <w:t>ning för kostnader som uppstår när lagrade uppgifter lämnas ut. Ersätt</w:t>
      </w:r>
      <w:r w:rsidRPr="00A6293E">
        <w:rPr>
          <w:spacing w:val="-2"/>
        </w:rPr>
        <w:softHyphen/>
        <w:t>ning</w:t>
      </w:r>
      <w:r w:rsidRPr="00A6293E">
        <w:rPr>
          <w:spacing w:val="-2"/>
        </w:rPr>
        <w:softHyphen/>
      </w:r>
      <w:r w:rsidRPr="00A6293E">
        <w:t>en ska betalas av den myndighet som har begärt uppgifterna.</w:t>
      </w:r>
    </w:p>
    <w:p w14:paraId="13445D4B" w14:textId="77777777" w:rsidR="00D85371" w:rsidRPr="00A6293E" w:rsidRDefault="00D85371" w:rsidP="00D85371">
      <w:pPr>
        <w:pStyle w:val="Brdtextmedindrag"/>
      </w:pPr>
      <w:r w:rsidRPr="00A6293E">
        <w:t>Regeringen eller den myndighet som regeringen bestämmer kan med stöd av 8</w:t>
      </w:r>
      <w:r>
        <w:t> </w:t>
      </w:r>
      <w:r w:rsidRPr="00A6293E">
        <w:t>kap.</w:t>
      </w:r>
      <w:r>
        <w:t> </w:t>
      </w:r>
      <w:r w:rsidRPr="00A6293E">
        <w:t>7</w:t>
      </w:r>
      <w:r>
        <w:t> </w:t>
      </w:r>
      <w:r w:rsidRPr="00A6293E">
        <w:t>§ regeringsformen meddela föreskrifter om ersättningen.</w:t>
      </w:r>
    </w:p>
    <w:p w14:paraId="40BBB54D" w14:textId="77777777" w:rsidR="00D85371" w:rsidRPr="00A6293E" w:rsidRDefault="00D85371" w:rsidP="00D85371">
      <w:pPr>
        <w:pStyle w:val="Brdtextmedindrag"/>
      </w:pPr>
    </w:p>
    <w:p w14:paraId="7C272781" w14:textId="77777777" w:rsidR="00D85371" w:rsidRPr="00A6293E" w:rsidRDefault="00D85371" w:rsidP="00D85371">
      <w:pPr>
        <w:pStyle w:val="Brdtext"/>
      </w:pPr>
      <w:r w:rsidRPr="00A6293E">
        <w:rPr>
          <w:b/>
        </w:rPr>
        <w:t>27 §</w:t>
      </w:r>
      <w:r w:rsidRPr="00A6293E">
        <w:t>    Den som är skyldig att lagra uppgifter enligt 22</w:t>
      </w:r>
      <w:r>
        <w:t> </w:t>
      </w:r>
      <w:r w:rsidRPr="00A6293E">
        <w:t>§ ska bedriva verk</w:t>
      </w:r>
      <w:r w:rsidRPr="00A6293E">
        <w:softHyphen/>
        <w:t>samheten så att uppgifterna utan dröjsmål kan lämnas ut och så att verk</w:t>
      </w:r>
      <w:r w:rsidRPr="00A6293E">
        <w:softHyphen/>
        <w:t>ställandet av utlämnandet inte röjs. Uppgifterna ska göras tillgängliga på ett sådant sätt att informationen enkelt kan tas om hand.</w:t>
      </w:r>
      <w:bookmarkEnd w:id="2312"/>
    </w:p>
    <w:p w14:paraId="05238C95" w14:textId="77777777" w:rsidR="00D85371" w:rsidRPr="00A6293E" w:rsidRDefault="00D85371" w:rsidP="00D85371">
      <w:pPr>
        <w:pStyle w:val="Rubrik4utannumrering"/>
      </w:pPr>
      <w:bookmarkStart w:id="2314" w:name="_Hlk3381359"/>
      <w:r w:rsidRPr="00A6293E">
        <w:t>Förbud mot avlyssning m.m.</w:t>
      </w:r>
    </w:p>
    <w:p w14:paraId="3FD4E867" w14:textId="77777777" w:rsidR="00D85371" w:rsidRPr="00A6293E" w:rsidRDefault="00D85371" w:rsidP="00D85371">
      <w:pPr>
        <w:pStyle w:val="Brdtext"/>
      </w:pPr>
      <w:r w:rsidRPr="00A6293E">
        <w:rPr>
          <w:b/>
        </w:rPr>
        <w:t>28 §</w:t>
      </w:r>
      <w:r w:rsidRPr="00A6293E">
        <w:t>    Utöver vad som anges i 8–10 och 32</w:t>
      </w:r>
      <w:r>
        <w:t> </w:t>
      </w:r>
      <w:r w:rsidRPr="00A6293E">
        <w:t xml:space="preserve">§§ får inte någon annan än </w:t>
      </w:r>
      <w:r w:rsidRPr="00A6293E">
        <w:rPr>
          <w:sz w:val="18"/>
        </w:rPr>
        <w:t>be</w:t>
      </w:r>
      <w:r w:rsidRPr="00A6293E">
        <w:rPr>
          <w:sz w:val="18"/>
        </w:rPr>
        <w:softHyphen/>
        <w:t>rörda</w:t>
      </w:r>
      <w:r w:rsidRPr="00A6293E">
        <w:t xml:space="preserve"> användare ta del av eller på annat sätt behandla uppgifter i ett elek</w:t>
      </w:r>
      <w:r w:rsidRPr="00A6293E">
        <w:softHyphen/>
        <w:t>troniskt meddelande som överförs i ett allmänt elektroniskt kommuni</w:t>
      </w:r>
      <w:r w:rsidRPr="00A6293E">
        <w:softHyphen/>
        <w:t>ka</w:t>
      </w:r>
      <w:r w:rsidRPr="00A6293E">
        <w:softHyphen/>
        <w:t>tionsnät eller med en allmänt tillgänglig elektronisk kommunikations</w:t>
      </w:r>
      <w:r w:rsidRPr="00A6293E">
        <w:softHyphen/>
        <w:t>tjänst, eller trafik</w:t>
      </w:r>
      <w:r w:rsidRPr="00A6293E">
        <w:softHyphen/>
        <w:t xml:space="preserve">uppgifter som hör till detta meddelande, om inte en av användarna har samtyckt till behandlingen. </w:t>
      </w:r>
    </w:p>
    <w:p w14:paraId="65E47AB4" w14:textId="77777777" w:rsidR="00D85371" w:rsidRPr="00A6293E" w:rsidRDefault="00D85371" w:rsidP="00D85371">
      <w:pPr>
        <w:pStyle w:val="Brdtextmedindrag"/>
      </w:pPr>
      <w:r w:rsidRPr="00A6293E">
        <w:t xml:space="preserve">Första stycket utgör inte hinder mot </w:t>
      </w:r>
    </w:p>
    <w:p w14:paraId="09442994" w14:textId="77777777" w:rsidR="00D85371" w:rsidRPr="00A6293E" w:rsidRDefault="00D85371" w:rsidP="00D85371">
      <w:pPr>
        <w:pStyle w:val="Brdtextmedindrag"/>
      </w:pPr>
      <w:r w:rsidRPr="00A6293E">
        <w:t>1. sådan lagring som är automatisk, mellanliggande och tillfällig, om den är nödvändig för överföring av ett elektroniskt meddelande, eller i den utsträckning den är nödvändig för driften av ett elektroniskt kommu</w:t>
      </w:r>
      <w:r w:rsidRPr="00A6293E">
        <w:softHyphen/>
        <w:t>nika</w:t>
      </w:r>
      <w:r w:rsidRPr="00A6293E">
        <w:softHyphen/>
        <w:t xml:space="preserve">tionsnät eller en elektronisk kommunikationstjänst, </w:t>
      </w:r>
    </w:p>
    <w:p w14:paraId="16FBD29B" w14:textId="77777777" w:rsidR="00D85371" w:rsidRPr="00A6293E" w:rsidRDefault="00D85371" w:rsidP="00D85371">
      <w:pPr>
        <w:pStyle w:val="Brdtextmedindrag"/>
      </w:pPr>
      <w:r w:rsidRPr="00A6293E">
        <w:t>2.</w:t>
      </w:r>
      <w:r>
        <w:t> </w:t>
      </w:r>
      <w:r w:rsidRPr="00A6293E">
        <w:t>att andra får tillgång till innehållet i ett elektroniskt meddelande, om innehållet ändå är allmänt tillgängligt, om det sker endast för att effektivi</w:t>
      </w:r>
      <w:r w:rsidRPr="00A6293E">
        <w:softHyphen/>
        <w:t xml:space="preserve">sera den fortsatta överföringen till andra mottagare samt om uppgifter om vem som begärt att få informationen utplånas, eller </w:t>
      </w:r>
    </w:p>
    <w:p w14:paraId="55CB54DB" w14:textId="77777777" w:rsidR="00D85371" w:rsidRPr="00A6293E" w:rsidRDefault="00D85371" w:rsidP="00D85371">
      <w:pPr>
        <w:pStyle w:val="Brdtextmedindrag"/>
      </w:pPr>
      <w:r w:rsidRPr="00A6293E">
        <w:t>3.</w:t>
      </w:r>
      <w:r>
        <w:t> </w:t>
      </w:r>
      <w:r w:rsidRPr="00A6293E">
        <w:t>att i radiomottagare avlyssna eller på annat sätt med användande av sådan mottagare få tillgång till ett radiobefordrat elektroniskt meddelande som inte är avsett för den som avlyssnar eller för allmänheten.</w:t>
      </w:r>
    </w:p>
    <w:p w14:paraId="74833983" w14:textId="77777777" w:rsidR="00D85371" w:rsidRPr="00A6293E" w:rsidRDefault="00D85371" w:rsidP="00D85371">
      <w:pPr>
        <w:pStyle w:val="Brdtextmedindrag"/>
      </w:pPr>
    </w:p>
    <w:p w14:paraId="69423C44" w14:textId="77777777" w:rsidR="00D85371" w:rsidRPr="00A6293E" w:rsidRDefault="00D85371" w:rsidP="00D85371">
      <w:pPr>
        <w:pStyle w:val="Brdtext"/>
      </w:pPr>
      <w:r w:rsidRPr="00A6293E">
        <w:rPr>
          <w:b/>
        </w:rPr>
        <w:t>29 §</w:t>
      </w:r>
      <w:r w:rsidRPr="00A6293E">
        <w:t>    Uppgifter får lagras i eller hämtas från en abonnents eller an</w:t>
      </w:r>
      <w:r w:rsidRPr="00A6293E">
        <w:softHyphen/>
        <w:t>vän</w:t>
      </w:r>
      <w:r w:rsidRPr="00A6293E">
        <w:softHyphen/>
        <w:t>dares terminalutrustning endast om abonnenten eller användaren får till</w:t>
      </w:r>
      <w:r w:rsidRPr="00A6293E">
        <w:softHyphen/>
        <w:t>gång till information om ändamålet med behandlingen och samtycker till den. Detta hindrar inte sådan lagring eller åtkomst som behövs för att över</w:t>
      </w:r>
      <w:r w:rsidRPr="00A6293E">
        <w:softHyphen/>
        <w:t>föra ett elektroniskt meddelande via ett elektroniskt kommunikationsnät eller som är nödvändig för att tillhandahålla en tjänst som användaren eller abonnenten uttryckligen har begärt.</w:t>
      </w:r>
    </w:p>
    <w:p w14:paraId="2D0EE947" w14:textId="77777777" w:rsidR="00D85371" w:rsidRPr="00A6293E" w:rsidRDefault="00D85371" w:rsidP="00D85371">
      <w:pPr>
        <w:pStyle w:val="Rubrik4utannumrering"/>
      </w:pPr>
      <w:r w:rsidRPr="00A6293E">
        <w:t>Hemlig avlyssning av elektronisk kommunikation m.m.</w:t>
      </w:r>
    </w:p>
    <w:p w14:paraId="301803D6" w14:textId="77777777" w:rsidR="00D85371" w:rsidRPr="00A6293E" w:rsidRDefault="00D85371" w:rsidP="00D85371">
      <w:pPr>
        <w:pStyle w:val="Brdtext"/>
      </w:pPr>
      <w:r w:rsidRPr="00A6293E">
        <w:rPr>
          <w:b/>
        </w:rPr>
        <w:t>30 §</w:t>
      </w:r>
      <w:r w:rsidRPr="00A6293E">
        <w:t>    En verksamhet ska bedrivas så att beslut om hemlig avlyssning av elektronisk kommunikation och hemlig övervakning av elektronisk kom</w:t>
      </w:r>
      <w:r w:rsidRPr="00A6293E">
        <w:softHyphen/>
        <w:t>munikation kan verkställas och så att verkställandet inte röjs, om verksam</w:t>
      </w:r>
      <w:r w:rsidRPr="00A6293E">
        <w:softHyphen/>
        <w:t>heten avser tillhandahållande av</w:t>
      </w:r>
    </w:p>
    <w:p w14:paraId="245807AE" w14:textId="77777777" w:rsidR="00D85371" w:rsidRPr="00A6293E" w:rsidRDefault="00D85371" w:rsidP="00D85371">
      <w:pPr>
        <w:pStyle w:val="Brdtextmedindrag"/>
      </w:pPr>
      <w:r w:rsidRPr="00A6293E">
        <w:lastRenderedPageBreak/>
        <w:t>1. ett allmänt elektroniskt kommunikationsnät som inte enbart är avsett för utsänd</w:t>
      </w:r>
      <w:r w:rsidRPr="00A6293E">
        <w:softHyphen/>
        <w:t>ning till allmänheten av program som avses i 1</w:t>
      </w:r>
      <w:r>
        <w:t> </w:t>
      </w:r>
      <w:r w:rsidRPr="00A6293E">
        <w:t>kap.</w:t>
      </w:r>
      <w:r>
        <w:t> </w:t>
      </w:r>
      <w:r w:rsidRPr="00A6293E">
        <w:t>2</w:t>
      </w:r>
      <w:r>
        <w:t> </w:t>
      </w:r>
      <w:r w:rsidRPr="00A6293E">
        <w:t>§ yttrande</w:t>
      </w:r>
      <w:r w:rsidRPr="00A6293E">
        <w:softHyphen/>
        <w:t>frihets</w:t>
      </w:r>
      <w:r w:rsidRPr="00A6293E">
        <w:softHyphen/>
        <w:t>grundlagen, eller</w:t>
      </w:r>
    </w:p>
    <w:p w14:paraId="602B5701" w14:textId="77777777" w:rsidR="00D85371" w:rsidRPr="00A6293E" w:rsidRDefault="00D85371" w:rsidP="00D85371">
      <w:pPr>
        <w:pStyle w:val="Brdtextmedindrag"/>
      </w:pPr>
      <w:r w:rsidRPr="00A6293E">
        <w:t>2. tjänster inom ett allmänt elektroniskt kommunikationsnät vilka består av</w:t>
      </w:r>
    </w:p>
    <w:p w14:paraId="79B5B56D" w14:textId="77777777" w:rsidR="00D85371" w:rsidRPr="00A6293E" w:rsidRDefault="00D85371" w:rsidP="00D85371">
      <w:pPr>
        <w:pStyle w:val="Brdtextmedindrag"/>
      </w:pPr>
      <w:r w:rsidRPr="00A6293E">
        <w:t>a) en allmänt tillgänglig telefonitjänst till fast nätanslutningspunkt som medger överföring av lokala, nationella och internationella samtal, telefax och datakommunikation med en viss angiven lägsta datahastighet, som medger funktionell tillgång till internet, eller</w:t>
      </w:r>
    </w:p>
    <w:p w14:paraId="4AFDFE4C" w14:textId="77777777" w:rsidR="00D85371" w:rsidRPr="00A6293E" w:rsidRDefault="00D85371" w:rsidP="00D85371">
      <w:pPr>
        <w:pStyle w:val="Brdtextmedindrag"/>
      </w:pPr>
      <w:r w:rsidRPr="00A6293E">
        <w:t>b) en allmänt tillgänglig elektronisk kommunikationstjänst till mobil nät</w:t>
      </w:r>
      <w:r w:rsidRPr="00A6293E">
        <w:softHyphen/>
        <w:t>anslutningspunkt.</w:t>
      </w:r>
    </w:p>
    <w:p w14:paraId="0D119270" w14:textId="77777777" w:rsidR="00D85371" w:rsidRPr="00A6293E" w:rsidRDefault="00D85371" w:rsidP="00D85371">
      <w:pPr>
        <w:pStyle w:val="Brdtextmedindrag"/>
      </w:pPr>
      <w:r w:rsidRPr="00A6293E">
        <w:t>Innehållet i och uppgifter om avlyssnade eller övervakade meddelanden ska göras tillgängliga så att informationen enkelt kan tas om hand.</w:t>
      </w:r>
    </w:p>
    <w:p w14:paraId="762B8A95" w14:textId="77777777" w:rsidR="00D85371" w:rsidRPr="00A6293E" w:rsidRDefault="00D85371" w:rsidP="00D85371">
      <w:pPr>
        <w:pStyle w:val="Brdtextmedindrag"/>
      </w:pPr>
      <w:r w:rsidRPr="00A6293E">
        <w:t>Regeringen eller den myndighet som regeringen bestämmer kan med stöd av 8</w:t>
      </w:r>
      <w:r>
        <w:t> </w:t>
      </w:r>
      <w:r w:rsidRPr="00A6293E">
        <w:t>kap.</w:t>
      </w:r>
      <w:r>
        <w:t> </w:t>
      </w:r>
      <w:r w:rsidRPr="00A6293E">
        <w:t>7</w:t>
      </w:r>
      <w:r>
        <w:t> </w:t>
      </w:r>
      <w:r w:rsidRPr="00A6293E">
        <w:t>§ regeringsformen meddela närmare föreskrifter om frågor som avses i första och andra styckena samt får i enskilda fall besluta om undantag från kravet i första stycket.</w:t>
      </w:r>
    </w:p>
    <w:p w14:paraId="7F70634C" w14:textId="77777777" w:rsidR="00D85371" w:rsidRPr="00A6293E" w:rsidRDefault="00D85371" w:rsidP="00D85371">
      <w:pPr>
        <w:pStyle w:val="Brdtextmedindrag"/>
      </w:pPr>
    </w:p>
    <w:p w14:paraId="159E4D7A" w14:textId="77777777" w:rsidR="00D85371" w:rsidRPr="00A6293E" w:rsidRDefault="00D85371" w:rsidP="00D85371">
      <w:pPr>
        <w:pStyle w:val="Brdtext"/>
      </w:pPr>
      <w:r w:rsidRPr="00A6293E">
        <w:rPr>
          <w:b/>
        </w:rPr>
        <w:t>31 §</w:t>
      </w:r>
      <w:r w:rsidRPr="00A6293E">
        <w:t>    För att inhämtning av signaler i elektronisk form enligt lagen (2008:717) om signalspaning i försvarsunderrättelseverksamhet ska kunna ske, är operatörer som äger tråd i vilka signaler förs över Sveriges gräns skyldiga att överföra dessa till samverkanspunkter. Varje sådan operatör ska anmäla en eller flera samverkanspunkter till den myndighet som rege</w:t>
      </w:r>
      <w:r w:rsidRPr="00A6293E">
        <w:softHyphen/>
        <w:t>ringen bestämmer. Regeringen eller den myndighet som regeringen be</w:t>
      </w:r>
      <w:r w:rsidRPr="00A6293E">
        <w:softHyphen/>
        <w:t>stämmer får meddela föreskrifter om samverkanspunkter.</w:t>
      </w:r>
    </w:p>
    <w:p w14:paraId="750F0654" w14:textId="77777777" w:rsidR="00D85371" w:rsidRPr="00A6293E" w:rsidRDefault="00D85371" w:rsidP="00D85371">
      <w:pPr>
        <w:pStyle w:val="Brdtextmedindrag"/>
      </w:pPr>
      <w:r w:rsidRPr="00A6293E">
        <w:t>Samtliga operatörer som för signaler i tråd över Sveriges gräns ska till den myndighet som regeringen bestämmer lämna sådan information de inne</w:t>
      </w:r>
      <w:r w:rsidRPr="00A6293E">
        <w:softHyphen/>
        <w:t>har som gör det enklare att ta hand om signalerna.</w:t>
      </w:r>
    </w:p>
    <w:p w14:paraId="5C72A984" w14:textId="77777777" w:rsidR="00D85371" w:rsidRPr="00A6293E" w:rsidRDefault="00D85371" w:rsidP="00D85371">
      <w:pPr>
        <w:pStyle w:val="Brdtextmedindrag"/>
      </w:pPr>
      <w:r w:rsidRPr="00A6293E">
        <w:t>Samtliga operatörer ska utföra uppgifterna enligt första och andra styckena så att verksamheten inte röjs.</w:t>
      </w:r>
    </w:p>
    <w:p w14:paraId="35DE2776" w14:textId="77777777" w:rsidR="00D85371" w:rsidRPr="00A6293E" w:rsidRDefault="00D85371" w:rsidP="00D85371">
      <w:pPr>
        <w:pStyle w:val="Rubrik4utannumrering"/>
      </w:pPr>
      <w:r w:rsidRPr="00A6293E">
        <w:t>Tystnadsplikt</w:t>
      </w:r>
    </w:p>
    <w:p w14:paraId="269CB309" w14:textId="77777777" w:rsidR="00D85371" w:rsidRPr="00A6293E" w:rsidRDefault="00D85371" w:rsidP="00D85371">
      <w:pPr>
        <w:pStyle w:val="Brdtext"/>
      </w:pPr>
      <w:r w:rsidRPr="00A6293E">
        <w:rPr>
          <w:b/>
        </w:rPr>
        <w:t>32 §</w:t>
      </w:r>
      <w:r w:rsidRPr="00A6293E">
        <w:t>    </w:t>
      </w:r>
      <w:bookmarkStart w:id="2315" w:name="_Hlk3448735"/>
      <w:r w:rsidRPr="00A6293E">
        <w:t>Den som i samband med tillhandahållande av ett elektroniskt kom</w:t>
      </w:r>
      <w:r w:rsidRPr="00A6293E">
        <w:softHyphen/>
        <w:t>munikationsnät eller en elektronisk kommunikationstjänst har fått del av eller tillgång till följande uppgifter får inte obehörigen föra vidare eller utnyttja det som han eller hon fått del av eller tillgång till:</w:t>
      </w:r>
    </w:p>
    <w:p w14:paraId="648D1996" w14:textId="77777777" w:rsidR="00D85371" w:rsidRPr="00A6293E" w:rsidRDefault="00D85371" w:rsidP="00D85371">
      <w:pPr>
        <w:pStyle w:val="Brdtextmedindrag"/>
      </w:pPr>
      <w:r w:rsidRPr="00A6293E">
        <w:t>1. uppgift om abonnemang,</w:t>
      </w:r>
    </w:p>
    <w:p w14:paraId="141B8DF9" w14:textId="77777777" w:rsidR="00D85371" w:rsidRPr="00A6293E" w:rsidRDefault="00D85371" w:rsidP="00D85371">
      <w:pPr>
        <w:pStyle w:val="Brdtextmedindrag"/>
      </w:pPr>
      <w:r w:rsidRPr="00A6293E">
        <w:t>2. innehållet i ett elektroniskt meddelande, eller</w:t>
      </w:r>
    </w:p>
    <w:p w14:paraId="00225451" w14:textId="77777777" w:rsidR="00D85371" w:rsidRPr="00A6293E" w:rsidRDefault="00D85371" w:rsidP="00D85371">
      <w:pPr>
        <w:pStyle w:val="Brdtextmedindrag"/>
      </w:pPr>
      <w:r w:rsidRPr="00A6293E">
        <w:t>3. annan uppgift som angår ett särskilt elektroniskt meddelande.</w:t>
      </w:r>
      <w:bookmarkEnd w:id="2315"/>
      <w:r w:rsidRPr="00A6293E">
        <w:t xml:space="preserve"> </w:t>
      </w:r>
    </w:p>
    <w:p w14:paraId="40094626" w14:textId="77777777" w:rsidR="00D85371" w:rsidRPr="00A6293E" w:rsidRDefault="00D85371" w:rsidP="00D85371">
      <w:pPr>
        <w:pStyle w:val="Brdtextmedindrag"/>
      </w:pPr>
      <w:r w:rsidRPr="00A6293E">
        <w:t>Sådan tystnadsplikt gäller inte i förhållande till den som har tagit del i utväxlingen av ett elektroniskt meddelande eller som på annat sätt har sänt eller tagit emot ett sådant meddelande.</w:t>
      </w:r>
    </w:p>
    <w:p w14:paraId="3ED4E56A" w14:textId="77777777" w:rsidR="00D85371" w:rsidRPr="00A6293E" w:rsidRDefault="00D85371" w:rsidP="00D85371">
      <w:pPr>
        <w:pStyle w:val="Brdtextmedindrag"/>
      </w:pPr>
      <w:r w:rsidRPr="00A6293E">
        <w:t>Tystnadsplikt i fråga om uppgifter som avses i första stycket</w:t>
      </w:r>
      <w:r>
        <w:t> </w:t>
      </w:r>
      <w:r w:rsidRPr="00A6293E">
        <w:t>1</w:t>
      </w:r>
      <w:r>
        <w:t> </w:t>
      </w:r>
      <w:r w:rsidRPr="00A6293E">
        <w:t>och</w:t>
      </w:r>
      <w:r>
        <w:t> </w:t>
      </w:r>
      <w:r w:rsidRPr="00A6293E">
        <w:t>3 gäller inte heller i förhållande till innehavare av ett abonnemang som an</w:t>
      </w:r>
      <w:r w:rsidRPr="00A6293E">
        <w:softHyphen/>
        <w:t>vänts för ett elektroniskt meddelande.</w:t>
      </w:r>
    </w:p>
    <w:p w14:paraId="0871F1EC" w14:textId="77777777" w:rsidR="00D85371" w:rsidRPr="00A6293E" w:rsidRDefault="00D85371" w:rsidP="00D85371">
      <w:pPr>
        <w:pStyle w:val="Brdtextmedindrag"/>
        <w:rPr>
          <w:b/>
        </w:rPr>
      </w:pPr>
    </w:p>
    <w:p w14:paraId="165A991E" w14:textId="77777777" w:rsidR="00D85371" w:rsidRPr="00A6293E" w:rsidRDefault="00D85371" w:rsidP="00D85371">
      <w:pPr>
        <w:pStyle w:val="Brdtext"/>
      </w:pPr>
      <w:r w:rsidRPr="00A6293E">
        <w:rPr>
          <w:b/>
        </w:rPr>
        <w:t>33 §</w:t>
      </w:r>
      <w:r w:rsidRPr="00A6293E">
        <w:t>    Tystnadsplikt enligt 32</w:t>
      </w:r>
      <w:r>
        <w:t> </w:t>
      </w:r>
      <w:r w:rsidRPr="00A6293E">
        <w:t>§ första stycket gäller även för uppgift som hänför sig till</w:t>
      </w:r>
    </w:p>
    <w:p w14:paraId="2CB0D816" w14:textId="77777777" w:rsidR="00D85371" w:rsidRPr="00A6293E" w:rsidRDefault="00D85371" w:rsidP="00D85371">
      <w:pPr>
        <w:pStyle w:val="Brdtextmedindrag"/>
        <w:rPr>
          <w:spacing w:val="-2"/>
        </w:rPr>
      </w:pPr>
      <w:r w:rsidRPr="00A6293E">
        <w:t>1. </w:t>
      </w:r>
      <w:r w:rsidRPr="00A6293E">
        <w:rPr>
          <w:spacing w:val="-2"/>
        </w:rPr>
        <w:t>åtgärden att kvarhålla försändelser enligt 27</w:t>
      </w:r>
      <w:r>
        <w:rPr>
          <w:spacing w:val="-2"/>
        </w:rPr>
        <w:t> </w:t>
      </w:r>
      <w:r w:rsidRPr="00A6293E">
        <w:rPr>
          <w:spacing w:val="-2"/>
        </w:rPr>
        <w:t>kap.</w:t>
      </w:r>
      <w:r>
        <w:rPr>
          <w:spacing w:val="-2"/>
        </w:rPr>
        <w:t> </w:t>
      </w:r>
      <w:r w:rsidRPr="00A6293E">
        <w:rPr>
          <w:spacing w:val="-2"/>
        </w:rPr>
        <w:t>9</w:t>
      </w:r>
      <w:r>
        <w:rPr>
          <w:spacing w:val="-2"/>
        </w:rPr>
        <w:t> </w:t>
      </w:r>
      <w:r w:rsidRPr="00A6293E">
        <w:rPr>
          <w:spacing w:val="-2"/>
        </w:rPr>
        <w:t>§ rättegångsbal</w:t>
      </w:r>
      <w:r w:rsidRPr="00A6293E">
        <w:rPr>
          <w:spacing w:val="-2"/>
        </w:rPr>
        <w:softHyphen/>
        <w:t>ken,</w:t>
      </w:r>
    </w:p>
    <w:p w14:paraId="175E82B6" w14:textId="77777777" w:rsidR="00D85371" w:rsidRPr="00A6293E" w:rsidRDefault="00D85371" w:rsidP="00D85371">
      <w:pPr>
        <w:pStyle w:val="Brdtextmedindrag"/>
      </w:pPr>
      <w:r w:rsidRPr="00A6293E">
        <w:lastRenderedPageBreak/>
        <w:t>2. angelägenhet som avser användning av hemlig avlyssning av elektro</w:t>
      </w:r>
      <w:r w:rsidRPr="00A6293E">
        <w:softHyphen/>
        <w:t>nisk kommunikation eller hemlig övervakning av elektronisk kommuni</w:t>
      </w:r>
      <w:r w:rsidRPr="00A6293E">
        <w:softHyphen/>
        <w:t>kation enligt 27</w:t>
      </w:r>
      <w:r>
        <w:t> </w:t>
      </w:r>
      <w:r w:rsidRPr="00A6293E">
        <w:t>kap.</w:t>
      </w:r>
      <w:r>
        <w:t> </w:t>
      </w:r>
      <w:r w:rsidRPr="00A6293E">
        <w:t>18 eller</w:t>
      </w:r>
      <w:r>
        <w:t xml:space="preserve"> </w:t>
      </w:r>
      <w:r w:rsidRPr="00A6293E">
        <w:t>19</w:t>
      </w:r>
      <w:r>
        <w:t> </w:t>
      </w:r>
      <w:r w:rsidRPr="00A6293E">
        <w:t>§ rättegångsbalken eller tekniskt bistånd med hemlig avlyssning av elektronisk kommunikation eller med hemlig övervakning av elektronisk kommunikation enligt 4</w:t>
      </w:r>
      <w:r>
        <w:t> </w:t>
      </w:r>
      <w:r w:rsidRPr="00A6293E">
        <w:t>kap.</w:t>
      </w:r>
      <w:r>
        <w:t> </w:t>
      </w:r>
      <w:r w:rsidRPr="00A6293E">
        <w:t>25</w:t>
      </w:r>
      <w:r>
        <w:t> </w:t>
      </w:r>
      <w:r w:rsidRPr="00A6293E">
        <w:t>b</w:t>
      </w:r>
      <w:r>
        <w:t> </w:t>
      </w:r>
      <w:r w:rsidRPr="00A6293E">
        <w:t>§ lagen (2000:562) om internationell rättslig hjälp i brottmål,</w:t>
      </w:r>
    </w:p>
    <w:p w14:paraId="1FC934DE" w14:textId="77777777" w:rsidR="00D85371" w:rsidRPr="00A6293E" w:rsidRDefault="00D85371" w:rsidP="00D85371">
      <w:pPr>
        <w:pStyle w:val="Brdtextmedindrag"/>
      </w:pPr>
      <w:r w:rsidRPr="00A6293E">
        <w:t>3. angelägenhet som avser inhämtning av signaler i elektronisk form en</w:t>
      </w:r>
      <w:r w:rsidRPr="00A6293E">
        <w:softHyphen/>
        <w:t>ligt lagen (2008:717) om signalspaning i försvarsunderrättelseverksamhet,</w:t>
      </w:r>
    </w:p>
    <w:p w14:paraId="04FDFDB2" w14:textId="77777777" w:rsidR="00D85371" w:rsidRPr="00A6293E" w:rsidRDefault="00D85371" w:rsidP="00D85371">
      <w:pPr>
        <w:pStyle w:val="Brdtextmedindrag"/>
      </w:pPr>
      <w:r w:rsidRPr="00A6293E">
        <w:t>4. inhämtning av uppgifter enligt lagen (2012:278) om inhämtning av uppgifter om elektronisk kommunikation i de brottsbekämpande myndig</w:t>
      </w:r>
      <w:r w:rsidRPr="00A6293E">
        <w:softHyphen/>
        <w:t>heternas underrättelseverksamhet, och</w:t>
      </w:r>
    </w:p>
    <w:p w14:paraId="1EFA4F5C" w14:textId="77777777" w:rsidR="00D85371" w:rsidRPr="00A6293E" w:rsidRDefault="00D85371" w:rsidP="00D85371">
      <w:pPr>
        <w:pStyle w:val="Brdtextmedindrag"/>
      </w:pPr>
      <w:r w:rsidRPr="00A6293E">
        <w:t>5. begäran om utlämnande av uppgift om abonnemang enligt 34</w:t>
      </w:r>
      <w:r>
        <w:t> </w:t>
      </w:r>
      <w:r w:rsidRPr="00A6293E">
        <w:t>§ första stycket</w:t>
      </w:r>
      <w:r>
        <w:t> </w:t>
      </w:r>
      <w:r w:rsidRPr="00A6293E">
        <w:t>2.</w:t>
      </w:r>
    </w:p>
    <w:p w14:paraId="03C35105" w14:textId="77777777" w:rsidR="00D85371" w:rsidRPr="00A6293E" w:rsidRDefault="00D85371" w:rsidP="00D85371">
      <w:pPr>
        <w:pStyle w:val="Brdtextmedindrag"/>
      </w:pPr>
    </w:p>
    <w:p w14:paraId="7707E310" w14:textId="77777777" w:rsidR="00D85371" w:rsidRPr="00A6293E" w:rsidRDefault="00D85371" w:rsidP="00D85371">
      <w:pPr>
        <w:pStyle w:val="Brdtext"/>
      </w:pPr>
      <w:r w:rsidRPr="00A6293E">
        <w:rPr>
          <w:b/>
        </w:rPr>
        <w:t>34 §</w:t>
      </w:r>
      <w:r w:rsidRPr="00A6293E">
        <w:t>    Den som tillhandahåller ett elektroniskt kommunikationsnät eller en elektronisk kommunikationstjänst och därvid har fått del av eller till</w:t>
      </w:r>
      <w:r w:rsidRPr="00A6293E">
        <w:softHyphen/>
        <w:t>gång till uppgift som avses i 32</w:t>
      </w:r>
      <w:r>
        <w:t> </w:t>
      </w:r>
      <w:r w:rsidRPr="00A6293E">
        <w:t>§ första stycket ska på begäran lämna</w:t>
      </w:r>
    </w:p>
    <w:p w14:paraId="049ECA23" w14:textId="77777777" w:rsidR="00D85371" w:rsidRPr="00A6293E" w:rsidRDefault="00D85371" w:rsidP="00D85371">
      <w:pPr>
        <w:pStyle w:val="Brdtextmedindrag"/>
      </w:pPr>
      <w:r w:rsidRPr="00A6293E">
        <w:t>1. uppgift som avses i 32</w:t>
      </w:r>
      <w:r>
        <w:t> </w:t>
      </w:r>
      <w:r w:rsidRPr="00A6293E">
        <w:t>§ första stycket</w:t>
      </w:r>
      <w:r>
        <w:t> </w:t>
      </w:r>
      <w:r w:rsidRPr="00A6293E">
        <w:t>1 till en myndighet som i ett särskilt fall behöver en sådan uppgift för delgivning enligt delgivnings</w:t>
      </w:r>
      <w:r w:rsidRPr="00A6293E">
        <w:softHyphen/>
        <w:t>lagen (2010:1932), om myndigheten finner att det kan antas att den som söks för delgivning håller sig undan eller att det annars finns synnerliga skäl,</w:t>
      </w:r>
    </w:p>
    <w:p w14:paraId="5ABD54CA" w14:textId="77777777" w:rsidR="00D85371" w:rsidRPr="00A6293E" w:rsidRDefault="00D85371" w:rsidP="00D85371">
      <w:pPr>
        <w:pStyle w:val="Brdtextmedindrag"/>
      </w:pPr>
      <w:r w:rsidRPr="00A6293E">
        <w:t>2. uppgift som avses i 32</w:t>
      </w:r>
      <w:r>
        <w:t> </w:t>
      </w:r>
      <w:r w:rsidRPr="00A6293E">
        <w:t>§ första stycket</w:t>
      </w:r>
      <w:r>
        <w:t> </w:t>
      </w:r>
      <w:r w:rsidRPr="00A6293E">
        <w:t>1 och som gäller misstanke om brott till en åklagarmyndighet, Polismyndigheten, Säkerhetspolisen eller någon annan myndighet som ska ingripa mot brottet,</w:t>
      </w:r>
    </w:p>
    <w:p w14:paraId="2C6AAC71" w14:textId="77777777" w:rsidR="00D85371" w:rsidRPr="00A6293E" w:rsidRDefault="00D85371" w:rsidP="00D85371">
      <w:pPr>
        <w:pStyle w:val="Brdtextmedindrag"/>
      </w:pPr>
      <w:r w:rsidRPr="00A6293E">
        <w:t>3. uppgift som avses i 32</w:t>
      </w:r>
      <w:r>
        <w:t> </w:t>
      </w:r>
      <w:r w:rsidRPr="00A6293E">
        <w:t>§ första stycket</w:t>
      </w:r>
      <w:r>
        <w:t> </w:t>
      </w:r>
      <w:r w:rsidRPr="00A6293E">
        <w:t>1 och</w:t>
      </w:r>
      <w:r>
        <w:t xml:space="preserve"> </w:t>
      </w:r>
      <w:r w:rsidRPr="00A6293E">
        <w:t>3 samt uppgift om i vilket geografiskt område en viss elektronisk kommunikationsutrustning finns eller har funnits till Polismyndigheten, om myndigheten finner att uppgif</w:t>
      </w:r>
      <w:r w:rsidRPr="00A6293E">
        <w:softHyphen/>
        <w:t>ten behövs i samband med efterforskning av personer som har försvunnit under sådana omständigheter att det kan befaras att det finns fara för deras liv eller allvarlig risk för deras hälsa,</w:t>
      </w:r>
    </w:p>
    <w:p w14:paraId="1366237A" w14:textId="77777777" w:rsidR="00D85371" w:rsidRPr="00A6293E" w:rsidRDefault="00D85371" w:rsidP="00D85371">
      <w:pPr>
        <w:pStyle w:val="Brdtextmedindrag"/>
      </w:pPr>
      <w:r w:rsidRPr="00A6293E">
        <w:t>4. uppgift som avses i 32</w:t>
      </w:r>
      <w:r>
        <w:t> </w:t>
      </w:r>
      <w:r w:rsidRPr="00A6293E">
        <w:t>§ första stycket</w:t>
      </w:r>
      <w:r>
        <w:t> </w:t>
      </w:r>
      <w:r w:rsidRPr="00A6293E">
        <w:t>1 till Kronofogdemyndigheten om myndigheten behöver uppgiften i exekutiv verksamhet och myndig</w:t>
      </w:r>
      <w:r w:rsidRPr="00A6293E">
        <w:softHyphen/>
        <w:t>heten finner att uppgiften är av väsentlig betydelse för handläggningen av ett ärende,</w:t>
      </w:r>
    </w:p>
    <w:p w14:paraId="506BAA2E" w14:textId="77777777" w:rsidR="00D85371" w:rsidRPr="00A6293E" w:rsidRDefault="00D85371" w:rsidP="00D85371">
      <w:pPr>
        <w:pStyle w:val="Brdtextmedindrag"/>
      </w:pPr>
      <w:r w:rsidRPr="00A6293E">
        <w:t>5. uppgift som avses i 32</w:t>
      </w:r>
      <w:r>
        <w:t> </w:t>
      </w:r>
      <w:r w:rsidRPr="00A6293E">
        <w:t>§ första stycket</w:t>
      </w:r>
      <w:r>
        <w:t> </w:t>
      </w:r>
      <w:r w:rsidRPr="00A6293E">
        <w:t>1 till Skatteverket, om verket finner att uppgiften är av väsentlig betydelse för handläggningen av ett ärende som avser kontroll av skatt eller avgift eller rätt folkbokföringsort enligt folkbokföringslagen (1991:481),</w:t>
      </w:r>
    </w:p>
    <w:p w14:paraId="4D6C7CA7" w14:textId="77777777" w:rsidR="00D85371" w:rsidRPr="00A6293E" w:rsidRDefault="00D85371" w:rsidP="00D85371">
      <w:pPr>
        <w:pStyle w:val="Brdtextmedindrag"/>
      </w:pPr>
      <w:r w:rsidRPr="00A6293E">
        <w:t>6. uppgift som avses i 32</w:t>
      </w:r>
      <w:r>
        <w:t> </w:t>
      </w:r>
      <w:r w:rsidRPr="00A6293E">
        <w:t>§ första stycket</w:t>
      </w:r>
      <w:r>
        <w:t> </w:t>
      </w:r>
      <w:r w:rsidRPr="00A6293E">
        <w:t>1 till Polismyndigheten, om myndigheten finner att uppgiften behövs i samband med underrättelse, efterforskning eller identifiering vid olyckor eller dödsfall eller för att myndigheten ska kunna fullgöra en uppgift som avses i 12</w:t>
      </w:r>
      <w:r>
        <w:t> </w:t>
      </w:r>
      <w:r w:rsidRPr="00A6293E">
        <w:t>§ polislagen (1984:387),</w:t>
      </w:r>
    </w:p>
    <w:p w14:paraId="55F6F99E" w14:textId="77777777" w:rsidR="00D85371" w:rsidRPr="00A6293E" w:rsidRDefault="00D85371" w:rsidP="00D85371">
      <w:pPr>
        <w:pStyle w:val="Brdtextmedindrag"/>
      </w:pPr>
      <w:r w:rsidRPr="00A6293E">
        <w:t>7. uppgift som avses i 32</w:t>
      </w:r>
      <w:r>
        <w:t> </w:t>
      </w:r>
      <w:r w:rsidRPr="00A6293E">
        <w:t>§ första stycket</w:t>
      </w:r>
      <w:r>
        <w:t> </w:t>
      </w:r>
      <w:r w:rsidRPr="00A6293E">
        <w:t>1 till Polismyndigheten eller en åklagarmyndighet, om myndigheten finner att uppgiften behövs i ett särskilt fall för att myndigheten ska kunna fullgöra underrättelseskyldighet enligt 33</w:t>
      </w:r>
      <w:r>
        <w:t> </w:t>
      </w:r>
      <w:r w:rsidRPr="00A6293E">
        <w:t>§ lagen (1964:167) med särskilda bestämmelser om unga lag</w:t>
      </w:r>
      <w:r w:rsidRPr="00A6293E">
        <w:softHyphen/>
        <w:t>överträdare,</w:t>
      </w:r>
    </w:p>
    <w:p w14:paraId="7ED31243" w14:textId="77777777" w:rsidR="00D85371" w:rsidRPr="00A6293E" w:rsidRDefault="00D85371" w:rsidP="00D85371">
      <w:pPr>
        <w:pStyle w:val="Brdtextmedindrag"/>
      </w:pPr>
      <w:r w:rsidRPr="00A6293E">
        <w:lastRenderedPageBreak/>
        <w:t>8. uppgift som avses i 32</w:t>
      </w:r>
      <w:r>
        <w:t> </w:t>
      </w:r>
      <w:r w:rsidRPr="00A6293E">
        <w:t>§ första stycket</w:t>
      </w:r>
      <w:r>
        <w:t> </w:t>
      </w:r>
      <w:r w:rsidRPr="00A6293E">
        <w:t>1 och</w:t>
      </w:r>
      <w:r>
        <w:t> </w:t>
      </w:r>
      <w:r w:rsidRPr="00A6293E">
        <w:t>3 till regional alarme</w:t>
      </w:r>
      <w:r w:rsidRPr="00A6293E">
        <w:softHyphen/>
        <w:t>ringscentral som avses i lagen (1981:1104) om verksamheten hos vissa regionala alarmeringscentraler, och</w:t>
      </w:r>
    </w:p>
    <w:p w14:paraId="02709BD0" w14:textId="77777777" w:rsidR="00D85371" w:rsidRPr="00A6293E" w:rsidRDefault="00D85371" w:rsidP="00D85371">
      <w:pPr>
        <w:pStyle w:val="Brdtextmedindrag"/>
      </w:pPr>
      <w:r w:rsidRPr="00A6293E">
        <w:t>9. uppgift som avses i 32</w:t>
      </w:r>
      <w:r>
        <w:t> </w:t>
      </w:r>
      <w:r w:rsidRPr="00A6293E">
        <w:t>§ första stycket</w:t>
      </w:r>
      <w:r>
        <w:t> </w:t>
      </w:r>
      <w:r w:rsidRPr="00A6293E">
        <w:t>1 till Finansinspektionen, om inspektionen finner att uppgiften är av väsentlig betydelse för utredningen av en misstänkt överträdelse av Europaparlamentets och rådets förordning (EU) nr 596/2014 av den 16 april 2014 om marknadsmissbruk (marknads</w:t>
      </w:r>
      <w:r w:rsidRPr="00A6293E">
        <w:softHyphen/>
        <w:t>missbruksförordning) och om upphävande av Europaparlamentets och rå</w:t>
      </w:r>
      <w:r w:rsidRPr="00A6293E">
        <w:softHyphen/>
        <w:t>dets direktiv 2003/6/EG och kommissionens direktiv 2003/124/EG, 2003/</w:t>
      </w:r>
      <w:r>
        <w:t xml:space="preserve"> </w:t>
      </w:r>
      <w:r w:rsidRPr="00A6293E">
        <w:t>125/EG och 2004/72/EG.</w:t>
      </w:r>
    </w:p>
    <w:p w14:paraId="35163DA0" w14:textId="77777777" w:rsidR="00D85371" w:rsidRPr="00A6293E" w:rsidRDefault="00D85371" w:rsidP="00D85371">
      <w:pPr>
        <w:pStyle w:val="Brdtextmedindrag"/>
      </w:pPr>
      <w:r w:rsidRPr="00A6293E">
        <w:t>Ersättning för att lämna ut andra uppgifter enligt första stycket</w:t>
      </w:r>
      <w:r>
        <w:t> </w:t>
      </w:r>
      <w:r w:rsidRPr="00A6293E">
        <w:t>8 än loka</w:t>
      </w:r>
      <w:r w:rsidRPr="00A6293E">
        <w:softHyphen/>
        <w:t>liseringsuppgifter ska vara skälig med hänsyn till kostnaderna för utläm</w:t>
      </w:r>
      <w:r w:rsidRPr="00A6293E">
        <w:softHyphen/>
        <w:t>nandet.</w:t>
      </w:r>
    </w:p>
    <w:p w14:paraId="3146EC69" w14:textId="77777777" w:rsidR="00D85371" w:rsidRPr="00A6293E" w:rsidRDefault="00D85371" w:rsidP="00D85371">
      <w:pPr>
        <w:pStyle w:val="Brdtextmedindrag"/>
      </w:pPr>
    </w:p>
    <w:p w14:paraId="08E834FD" w14:textId="77777777" w:rsidR="00D85371" w:rsidRPr="00A6293E" w:rsidRDefault="00D85371" w:rsidP="00D85371">
      <w:pPr>
        <w:pStyle w:val="Brdtext"/>
      </w:pPr>
      <w:r w:rsidRPr="00A6293E">
        <w:rPr>
          <w:b/>
        </w:rPr>
        <w:t>35 §</w:t>
      </w:r>
      <w:r w:rsidRPr="00A6293E">
        <w:t>    Den som i annat fall än som avses i 32</w:t>
      </w:r>
      <w:r>
        <w:t> </w:t>
      </w:r>
      <w:r w:rsidRPr="00A6293E">
        <w:t>§ första stycket och 33</w:t>
      </w:r>
      <w:r>
        <w:t> </w:t>
      </w:r>
      <w:r w:rsidRPr="00A6293E">
        <w:t>§ i radio</w:t>
      </w:r>
      <w:r w:rsidRPr="00A6293E">
        <w:softHyphen/>
        <w:t>mottagare har avlyssnat eller på annat sätt med användande av sådan mottagare fått tillgång till ett radiobefordrat meddelande i ett elektroniskt kommunikationsnät som inte är avsett för honom eller henne själv eller för allmänheten får inte obehörigen föra det vidare.</w:t>
      </w:r>
    </w:p>
    <w:p w14:paraId="4F459444" w14:textId="77777777" w:rsidR="00D85371" w:rsidRPr="00A6293E" w:rsidRDefault="00D85371" w:rsidP="00D85371">
      <w:pPr>
        <w:pStyle w:val="Rubrik4utannumrering"/>
      </w:pPr>
      <w:r w:rsidRPr="00A6293E">
        <w:t>Föreskrifter</w:t>
      </w:r>
    </w:p>
    <w:p w14:paraId="3B55E40C" w14:textId="77777777" w:rsidR="00D85371" w:rsidRPr="00A6293E" w:rsidRDefault="00D85371" w:rsidP="00D85371">
      <w:pPr>
        <w:pStyle w:val="Brdtext"/>
      </w:pPr>
      <w:r w:rsidRPr="00A6293E">
        <w:rPr>
          <w:b/>
        </w:rPr>
        <w:t>36 §</w:t>
      </w:r>
      <w:r w:rsidRPr="00A6293E">
        <w:t xml:space="preserve">    Regeringen eller den myndighet som regeringen bestämmer får i fråga om behandling av uppgifter för elektronisk kommunikation meddela föreskrifter om </w:t>
      </w:r>
    </w:p>
    <w:p w14:paraId="691A770D" w14:textId="77777777" w:rsidR="00D85371" w:rsidRPr="00A6293E" w:rsidRDefault="00D85371" w:rsidP="00D85371">
      <w:pPr>
        <w:pStyle w:val="Brdtextmedindrag"/>
      </w:pPr>
      <w:r w:rsidRPr="00A6293E">
        <w:t>1.</w:t>
      </w:r>
      <w:r>
        <w:t> </w:t>
      </w:r>
      <w:r w:rsidRPr="00A6293E">
        <w:t>vilka uppgifter som får behandlas enligt 9</w:t>
      </w:r>
      <w:r>
        <w:t> </w:t>
      </w:r>
      <w:r w:rsidRPr="00A6293E">
        <w:t>§ första och andra stycket, och</w:t>
      </w:r>
    </w:p>
    <w:p w14:paraId="37560DA2" w14:textId="77777777" w:rsidR="00D85371" w:rsidRPr="00A6293E" w:rsidRDefault="00D85371" w:rsidP="00D85371">
      <w:pPr>
        <w:pStyle w:val="Brdtextmedindrag"/>
      </w:pPr>
      <w:r w:rsidRPr="00A6293E">
        <w:t>2.</w:t>
      </w:r>
      <w:r>
        <w:t> </w:t>
      </w:r>
      <w:r w:rsidRPr="00A6293E">
        <w:t>de krav som ska ställas på en allmänt tillgänglig telefonitjänst som medger identifiering av det anropande eller uppkopplade telefonnumret eller vidarekoppling.</w:t>
      </w:r>
      <w:bookmarkEnd w:id="2310"/>
      <w:bookmarkEnd w:id="2314"/>
    </w:p>
    <w:p w14:paraId="7B55C681" w14:textId="77777777" w:rsidR="00D85371" w:rsidRPr="00A6293E" w:rsidRDefault="00D85371" w:rsidP="00D85371">
      <w:pPr>
        <w:pStyle w:val="Rubrik3utannumrering"/>
      </w:pPr>
      <w:r w:rsidRPr="00A6293E">
        <w:t>9</w:t>
      </w:r>
      <w:r>
        <w:t> </w:t>
      </w:r>
      <w:r w:rsidRPr="00A6293E">
        <w:t>kap. Uppgiftsskyldighet</w:t>
      </w:r>
    </w:p>
    <w:p w14:paraId="24AD4E15" w14:textId="77777777" w:rsidR="00D85371" w:rsidRPr="00A6293E" w:rsidRDefault="00D85371" w:rsidP="00D85371">
      <w:pPr>
        <w:pStyle w:val="Brdtext"/>
      </w:pPr>
      <w:bookmarkStart w:id="2316" w:name="_Hlk535497331"/>
      <w:r w:rsidRPr="00A6293E">
        <w:rPr>
          <w:b/>
        </w:rPr>
        <w:t>1 §</w:t>
      </w:r>
      <w:r w:rsidRPr="00A6293E">
        <w:t xml:space="preserve">    Den som bedriver annan verksamhet som omfattas av lagen </w:t>
      </w:r>
      <w:bookmarkStart w:id="2317" w:name="_Hlk535936823"/>
      <w:r w:rsidRPr="00A6293E">
        <w:t>än num</w:t>
      </w:r>
      <w:r w:rsidRPr="00A6293E">
        <w:softHyphen/>
        <w:t>meroberoende interpersonella kommunikationstjänster</w:t>
      </w:r>
      <w:bookmarkEnd w:id="2317"/>
      <w:r w:rsidRPr="00A6293E">
        <w:t xml:space="preserve"> ska på begäran till</w:t>
      </w:r>
      <w:r w:rsidRPr="00A6293E">
        <w:softHyphen/>
        <w:t xml:space="preserve">handahålla en myndighet upplysningar och handlingar som behövs för </w:t>
      </w:r>
    </w:p>
    <w:p w14:paraId="279941FD" w14:textId="77777777" w:rsidR="00D85371" w:rsidRPr="00A6293E" w:rsidRDefault="00D85371" w:rsidP="00D85371">
      <w:pPr>
        <w:pStyle w:val="Brdtextmedindrag"/>
      </w:pPr>
      <w:r w:rsidRPr="00A6293E">
        <w:t xml:space="preserve">1. förfaranden för eller bedömning av framställningar om beviljande av </w:t>
      </w:r>
      <w:r w:rsidRPr="00A6293E">
        <w:rPr>
          <w:spacing w:val="-4"/>
        </w:rPr>
        <w:t>tillstånd eller medgivande enligt 3</w:t>
      </w:r>
      <w:r>
        <w:rPr>
          <w:spacing w:val="-4"/>
        </w:rPr>
        <w:t> </w:t>
      </w:r>
      <w:r w:rsidRPr="00A6293E">
        <w:rPr>
          <w:spacing w:val="-4"/>
        </w:rPr>
        <w:t>kap.</w:t>
      </w:r>
      <w:r>
        <w:rPr>
          <w:spacing w:val="-4"/>
        </w:rPr>
        <w:t> </w:t>
      </w:r>
      <w:r w:rsidRPr="00A6293E">
        <w:rPr>
          <w:spacing w:val="-4"/>
        </w:rPr>
        <w:t>1</w:t>
      </w:r>
      <w:r w:rsidRPr="00A6293E" w:rsidDel="0091405D">
        <w:rPr>
          <w:spacing w:val="-4"/>
        </w:rPr>
        <w:t>,</w:t>
      </w:r>
      <w:r>
        <w:rPr>
          <w:spacing w:val="-4"/>
        </w:rPr>
        <w:t> </w:t>
      </w:r>
      <w:r w:rsidRPr="00A6293E">
        <w:rPr>
          <w:spacing w:val="-4"/>
        </w:rPr>
        <w:t>23</w:t>
      </w:r>
      <w:r w:rsidRPr="00A6293E" w:rsidDel="0091405D">
        <w:rPr>
          <w:spacing w:val="-4"/>
        </w:rPr>
        <w:t xml:space="preserve"> och </w:t>
      </w:r>
      <w:r w:rsidRPr="00A6293E">
        <w:rPr>
          <w:spacing w:val="-4"/>
        </w:rPr>
        <w:t>25</w:t>
      </w:r>
      <w:r>
        <w:rPr>
          <w:spacing w:val="-4"/>
        </w:rPr>
        <w:t> </w:t>
      </w:r>
      <w:r w:rsidRPr="00A6293E">
        <w:rPr>
          <w:spacing w:val="-4"/>
        </w:rPr>
        <w:t>§§ och 4</w:t>
      </w:r>
      <w:r>
        <w:rPr>
          <w:spacing w:val="-4"/>
        </w:rPr>
        <w:t> </w:t>
      </w:r>
      <w:r w:rsidRPr="00A6293E">
        <w:rPr>
          <w:spacing w:val="-4"/>
        </w:rPr>
        <w:t>kap.</w:t>
      </w:r>
      <w:r>
        <w:rPr>
          <w:spacing w:val="-4"/>
        </w:rPr>
        <w:t> </w:t>
      </w:r>
      <w:r w:rsidRPr="00A6293E">
        <w:rPr>
          <w:spacing w:val="-4"/>
        </w:rPr>
        <w:t>4 och 8 §§,</w:t>
      </w:r>
    </w:p>
    <w:p w14:paraId="3D854FE4" w14:textId="77777777" w:rsidR="00D85371" w:rsidRPr="00A6293E" w:rsidRDefault="00D85371" w:rsidP="00D85371">
      <w:pPr>
        <w:pStyle w:val="Brdtextmedindrag"/>
      </w:pPr>
      <w:r w:rsidRPr="00A6293E">
        <w:t>2. </w:t>
      </w:r>
      <w:r w:rsidRPr="00A6293E">
        <w:rPr>
          <w:spacing w:val="-4"/>
        </w:rPr>
        <w:t>offentliggörande av jämförande kvalitets- och prisöversikter över tjänster</w:t>
      </w:r>
      <w:r w:rsidRPr="00A6293E">
        <w:t xml:space="preserve"> till nytta för konsumenterna,</w:t>
      </w:r>
    </w:p>
    <w:p w14:paraId="3E56B485" w14:textId="77777777" w:rsidR="00D85371" w:rsidRPr="00A6293E" w:rsidRDefault="00D85371" w:rsidP="00D85371">
      <w:pPr>
        <w:pStyle w:val="Brdtextmedindrag"/>
      </w:pPr>
      <w:r w:rsidRPr="00A6293E">
        <w:t>3. klart definierade statistiska ändamål, rapporter och studier,</w:t>
      </w:r>
    </w:p>
    <w:p w14:paraId="1F58323A" w14:textId="77777777" w:rsidR="00D85371" w:rsidRPr="00A6293E" w:rsidRDefault="00D85371" w:rsidP="00D85371">
      <w:pPr>
        <w:pStyle w:val="Brdtextmedindrag"/>
      </w:pPr>
      <w:r w:rsidRPr="00A6293E">
        <w:t>4. marknadsanalys enligt 5</w:t>
      </w:r>
      <w:r>
        <w:t> </w:t>
      </w:r>
      <w:r w:rsidRPr="00A6293E">
        <w:t>kap.</w:t>
      </w:r>
      <w:r>
        <w:t> </w:t>
      </w:r>
      <w:r w:rsidRPr="00A6293E">
        <w:t>5 och 6</w:t>
      </w:r>
      <w:r>
        <w:t> </w:t>
      </w:r>
      <w:r w:rsidRPr="00A6293E">
        <w:t>§§, inbegripet uppgifter om marknader i efterföljande led eller slutkundsmarknader som har för</w:t>
      </w:r>
      <w:r w:rsidRPr="00A6293E">
        <w:softHyphen/>
        <w:t>bin</w:t>
      </w:r>
      <w:r w:rsidRPr="00A6293E">
        <w:softHyphen/>
        <w:t>delse med eller anknytning till analyserade marknader,</w:t>
      </w:r>
    </w:p>
    <w:p w14:paraId="158BA1BB" w14:textId="77777777" w:rsidR="00D85371" w:rsidRPr="00A6293E" w:rsidRDefault="00D85371" w:rsidP="00D85371">
      <w:pPr>
        <w:pStyle w:val="Brdtextmedindrag"/>
      </w:pPr>
      <w:r w:rsidRPr="00A6293E">
        <w:t>5. beslut om skyldigheter enligt 5</w:t>
      </w:r>
      <w:r>
        <w:t> </w:t>
      </w:r>
      <w:r w:rsidRPr="00A6293E">
        <w:t>kap.,</w:t>
      </w:r>
    </w:p>
    <w:p w14:paraId="28C8416D" w14:textId="77777777" w:rsidR="00D85371" w:rsidRPr="00A6293E" w:rsidRDefault="00D85371" w:rsidP="00D85371">
      <w:pPr>
        <w:pStyle w:val="Brdtextmedindrag"/>
      </w:pPr>
      <w:r w:rsidRPr="00A6293E">
        <w:t xml:space="preserve">6. att säkerställa en effektiv användning och ändamålsenlig förvaltning av radiofrekvenser och nummer, </w:t>
      </w:r>
    </w:p>
    <w:p w14:paraId="2582B8CF" w14:textId="77777777" w:rsidR="00D85371" w:rsidRPr="00A6293E" w:rsidRDefault="00D85371" w:rsidP="00D85371">
      <w:pPr>
        <w:pStyle w:val="Brdtextmedindrag"/>
      </w:pPr>
      <w:r w:rsidRPr="00A6293E">
        <w:t>7. att utvärdera sådan utveckling av nät och tjänster som kan påverka grossisttjänster som gjorts tillgängliga för konkurrenter, täckning och ut</w:t>
      </w:r>
      <w:r w:rsidRPr="00A6293E">
        <w:softHyphen/>
      </w:r>
      <w:r w:rsidRPr="00A6293E">
        <w:rPr>
          <w:spacing w:val="-2"/>
        </w:rPr>
        <w:t>byggnad inom landet, uppkopplingsmöjligheter som slutanvändare har och</w:t>
      </w:r>
      <w:r w:rsidRPr="00A6293E">
        <w:t xml:space="preserve"> </w:t>
      </w:r>
      <w:r w:rsidRPr="00A6293E">
        <w:lastRenderedPageBreak/>
        <w:t>identifieringen av områden med eftersatt bredbandsutbyggnad enligt geo</w:t>
      </w:r>
      <w:r w:rsidRPr="00A6293E">
        <w:softHyphen/>
        <w:t>grafiska kartläggningar, och</w:t>
      </w:r>
    </w:p>
    <w:p w14:paraId="22F8983F" w14:textId="77777777" w:rsidR="00D85371" w:rsidRPr="00A6293E" w:rsidRDefault="00D85371" w:rsidP="00D85371">
      <w:pPr>
        <w:pStyle w:val="Brdtextmedindrag"/>
        <w:rPr>
          <w:spacing w:val="-2"/>
        </w:rPr>
      </w:pPr>
      <w:r w:rsidRPr="00A6293E">
        <w:t>8. </w:t>
      </w:r>
      <w:r w:rsidRPr="00A6293E">
        <w:rPr>
          <w:spacing w:val="-2"/>
        </w:rPr>
        <w:t>genomförande av geografiska kartläggningar av bredbandsutbygg</w:t>
      </w:r>
      <w:r w:rsidRPr="00A6293E">
        <w:rPr>
          <w:spacing w:val="-2"/>
        </w:rPr>
        <w:softHyphen/>
        <w:t>nad.</w:t>
      </w:r>
    </w:p>
    <w:p w14:paraId="35F56175" w14:textId="77777777" w:rsidR="00D85371" w:rsidRPr="00A6293E" w:rsidRDefault="00D85371" w:rsidP="00D85371">
      <w:pPr>
        <w:pStyle w:val="Brdtextmedindrag"/>
      </w:pPr>
      <w:r w:rsidRPr="00A6293E">
        <w:t>En operatör som enligt 5</w:t>
      </w:r>
      <w:r>
        <w:t> </w:t>
      </w:r>
      <w:r w:rsidRPr="00A6293E">
        <w:t>kap.</w:t>
      </w:r>
      <w:r>
        <w:t> </w:t>
      </w:r>
      <w:r w:rsidRPr="00A6293E">
        <w:t>7</w:t>
      </w:r>
      <w:r>
        <w:t> </w:t>
      </w:r>
      <w:r w:rsidRPr="00A6293E">
        <w:t>§ har betydande inflytande på en mark</w:t>
      </w:r>
      <w:r w:rsidRPr="00A6293E">
        <w:softHyphen/>
        <w:t>nad i grossistledet ska på begäran tillhandahålla en myndighet redovis</w:t>
      </w:r>
      <w:r w:rsidRPr="00A6293E">
        <w:softHyphen/>
        <w:t>nings</w:t>
      </w:r>
      <w:r w:rsidRPr="00A6293E">
        <w:softHyphen/>
        <w:t>uppgifter om de marknader i slutkundsledet som är förknippade med den marknaden.</w:t>
      </w:r>
    </w:p>
    <w:p w14:paraId="21A8A4AA" w14:textId="77777777" w:rsidR="00D85371" w:rsidRPr="00A6293E" w:rsidRDefault="00D85371" w:rsidP="00D85371">
      <w:pPr>
        <w:pStyle w:val="Brdtextmedindrag"/>
      </w:pPr>
      <w:r w:rsidRPr="00A6293E">
        <w:t>Uppgifter som avses i första stycket</w:t>
      </w:r>
      <w:r>
        <w:t> </w:t>
      </w:r>
      <w:r w:rsidRPr="00A6293E">
        <w:t>2–8 får inte begäras in före ett mark</w:t>
      </w:r>
      <w:r w:rsidRPr="00A6293E">
        <w:softHyphen/>
        <w:t>nadsinträde eller som villkor för detta.</w:t>
      </w:r>
      <w:bookmarkEnd w:id="2316"/>
    </w:p>
    <w:p w14:paraId="5DC1DB75" w14:textId="77777777" w:rsidR="00D85371" w:rsidRPr="00A6293E" w:rsidRDefault="00D85371" w:rsidP="00D85371">
      <w:pPr>
        <w:pStyle w:val="Brdtextmedindrag"/>
      </w:pPr>
    </w:p>
    <w:p w14:paraId="710CFF34" w14:textId="77777777" w:rsidR="00D85371" w:rsidRPr="00A6293E" w:rsidRDefault="00D85371" w:rsidP="00D85371">
      <w:pPr>
        <w:pStyle w:val="Brdtext"/>
      </w:pPr>
      <w:r w:rsidRPr="00A6293E">
        <w:rPr>
          <w:b/>
        </w:rPr>
        <w:t>2 §</w:t>
      </w:r>
      <w:r w:rsidRPr="00A6293E">
        <w:t>    Den som bedriver verksamhet som om</w:t>
      </w:r>
      <w:r w:rsidRPr="00A6293E">
        <w:softHyphen/>
        <w:t>fattas av lagen ska på begäran tillhanda</w:t>
      </w:r>
      <w:r w:rsidRPr="00A6293E">
        <w:softHyphen/>
        <w:t>hålla en myndighet upplysningar och handlingar som behövs för att den ska kunna lämna information till Organet för euro</w:t>
      </w:r>
      <w:r w:rsidRPr="00A6293E">
        <w:softHyphen/>
        <w:t>peiska reglerings</w:t>
      </w:r>
      <w:r w:rsidRPr="00A6293E">
        <w:softHyphen/>
        <w:t>myn</w:t>
      </w:r>
      <w:r w:rsidRPr="00A6293E">
        <w:softHyphen/>
        <w:t>digheter för elektronisk kommunikation i enlig</w:t>
      </w:r>
      <w:r w:rsidRPr="00A6293E">
        <w:softHyphen/>
        <w:t>het med artikel 40 i Europa</w:t>
      </w:r>
      <w:r w:rsidRPr="00A6293E">
        <w:softHyphen/>
        <w:t>par</w:t>
      </w:r>
      <w:r w:rsidRPr="00A6293E">
        <w:softHyphen/>
        <w:t>la</w:t>
      </w:r>
      <w:r w:rsidRPr="00A6293E">
        <w:softHyphen/>
        <w:t>mentets och rådets förord</w:t>
      </w:r>
      <w:r w:rsidRPr="00A6293E">
        <w:softHyphen/>
        <w:t>ning (EU) 2018/1971 av den 11 de</w:t>
      </w:r>
      <w:r w:rsidRPr="00A6293E">
        <w:softHyphen/>
        <w:t>cember 2018 om inrättande av Organet för europeiska regleringsmyndig</w:t>
      </w:r>
      <w:r w:rsidRPr="00A6293E">
        <w:softHyphen/>
        <w:t>heter för elek</w:t>
      </w:r>
      <w:r w:rsidRPr="00A6293E">
        <w:softHyphen/>
        <w:t>tronisk kommunikation (Be</w:t>
      </w:r>
      <w:r w:rsidRPr="00A6293E">
        <w:softHyphen/>
        <w:t>rec) och Byrån för stöd till Berec (Berec</w:t>
      </w:r>
      <w:r w:rsidRPr="00A6293E">
        <w:softHyphen/>
        <w:t>byrån), om ändring av förordning (EU) 2015/2120 och om upphä</w:t>
      </w:r>
      <w:r w:rsidRPr="00A6293E">
        <w:softHyphen/>
        <w:t>vande av för</w:t>
      </w:r>
      <w:r w:rsidRPr="00A6293E">
        <w:softHyphen/>
        <w:t xml:space="preserve">ordning (EG) nr 1211/2009. </w:t>
      </w:r>
    </w:p>
    <w:p w14:paraId="1AA756B8" w14:textId="77777777" w:rsidR="00D85371" w:rsidRPr="00A6293E" w:rsidRDefault="00D85371" w:rsidP="00D85371">
      <w:pPr>
        <w:pStyle w:val="Brdtextmedindrag"/>
      </w:pPr>
    </w:p>
    <w:p w14:paraId="20B688D1" w14:textId="77777777" w:rsidR="00D85371" w:rsidRPr="00A6293E" w:rsidRDefault="00D85371" w:rsidP="00D85371">
      <w:pPr>
        <w:pStyle w:val="Brdtext"/>
      </w:pPr>
      <w:r w:rsidRPr="00A6293E">
        <w:rPr>
          <w:b/>
        </w:rPr>
        <w:t>3 §    </w:t>
      </w:r>
      <w:bookmarkStart w:id="2318" w:name="_Hlk3549618"/>
      <w:r w:rsidRPr="00A6293E">
        <w:t>Den som bedriver verksamhet som omfattas av lagen ska på begäran tillhandahålla Organet för europeiska regleringsmyndigheter för elektro</w:t>
      </w:r>
      <w:r w:rsidRPr="00A6293E">
        <w:softHyphen/>
        <w:t>nisk kommunikation de upplysningar och handlingar som organet behöver för kon</w:t>
      </w:r>
      <w:r w:rsidRPr="00A6293E">
        <w:softHyphen/>
        <w:t>troll av att dess yttranden följs.</w:t>
      </w:r>
      <w:bookmarkEnd w:id="2318"/>
    </w:p>
    <w:p w14:paraId="15AB87B4" w14:textId="77777777" w:rsidR="00D85371" w:rsidRPr="00A6293E" w:rsidRDefault="00D85371" w:rsidP="00D85371">
      <w:pPr>
        <w:pStyle w:val="Brdtextmedindrag"/>
      </w:pPr>
    </w:p>
    <w:p w14:paraId="7081CCB2" w14:textId="77777777" w:rsidR="00D85371" w:rsidRPr="00A6293E" w:rsidRDefault="00D85371" w:rsidP="00D85371">
      <w:pPr>
        <w:pStyle w:val="Brdtext"/>
      </w:pPr>
      <w:r w:rsidRPr="00A6293E">
        <w:rPr>
          <w:b/>
        </w:rPr>
        <w:t>4 §</w:t>
      </w:r>
      <w:r w:rsidRPr="00A6293E">
        <w:t>    </w:t>
      </w:r>
      <w:bookmarkStart w:id="2319" w:name="_Hlk1726521"/>
      <w:r w:rsidRPr="00A6293E">
        <w:t>Information som ska offentliggöras enligt denna lag eller enligt de skyldigheter eller villkor eller de föreskrifter som har meddelats med stöd av lagen ska på begäran lämnas till tillsynsmyndigheten innan den offent</w:t>
      </w:r>
      <w:r w:rsidRPr="00A6293E">
        <w:softHyphen/>
        <w:t>liggörs.</w:t>
      </w:r>
      <w:bookmarkEnd w:id="2319"/>
    </w:p>
    <w:p w14:paraId="3E96AD5E" w14:textId="77777777" w:rsidR="00D85371" w:rsidRPr="00A6293E" w:rsidRDefault="00D85371" w:rsidP="00D85371">
      <w:pPr>
        <w:pStyle w:val="Brdtextmedindrag"/>
      </w:pPr>
    </w:p>
    <w:p w14:paraId="3585CDC9" w14:textId="77777777" w:rsidR="00D85371" w:rsidRPr="00A6293E" w:rsidRDefault="00D85371" w:rsidP="00D85371">
      <w:pPr>
        <w:pStyle w:val="Brdtext"/>
      </w:pPr>
      <w:r w:rsidRPr="00A6293E">
        <w:rPr>
          <w:b/>
        </w:rPr>
        <w:t>5 §</w:t>
      </w:r>
      <w:r w:rsidRPr="00A6293E">
        <w:t>    </w:t>
      </w:r>
      <w:bookmarkStart w:id="2320" w:name="_Hlk535497381"/>
      <w:r w:rsidRPr="00A6293E">
        <w:t>Regeringen eller den myndighet som regeringen bestämmer får be</w:t>
      </w:r>
      <w:r w:rsidRPr="00A6293E">
        <w:softHyphen/>
        <w:t>sluta om skyldighet att särredovisa verksamheter som har samband med tillhandahållandet av elektroniska kommunikationsnät eller kommunika</w:t>
      </w:r>
      <w:r w:rsidRPr="00A6293E">
        <w:softHyphen/>
        <w:t>tionstjänster för den som</w:t>
      </w:r>
    </w:p>
    <w:p w14:paraId="69345B4E" w14:textId="77777777" w:rsidR="00D85371" w:rsidRPr="00A6293E" w:rsidRDefault="00D85371" w:rsidP="00D85371">
      <w:pPr>
        <w:pStyle w:val="Brdtextmedindrag"/>
      </w:pPr>
      <w:r w:rsidRPr="00A6293E">
        <w:t>1. bedriver verksamhet som är anmälningspliktig enligt 2</w:t>
      </w:r>
      <w:r>
        <w:t> </w:t>
      </w:r>
      <w:r w:rsidRPr="00A6293E">
        <w:t>kap.</w:t>
      </w:r>
      <w:r>
        <w:t> </w:t>
      </w:r>
      <w:r w:rsidRPr="00A6293E">
        <w:t>1</w:t>
      </w:r>
      <w:r>
        <w:t> </w:t>
      </w:r>
      <w:r w:rsidRPr="00A6293E">
        <w:t>§, och</w:t>
      </w:r>
    </w:p>
    <w:p w14:paraId="189F9D86" w14:textId="77777777" w:rsidR="00D85371" w:rsidRPr="00A6293E" w:rsidRDefault="00D85371" w:rsidP="00D85371">
      <w:pPr>
        <w:pStyle w:val="Brdtextmedindrag"/>
      </w:pPr>
      <w:r w:rsidRPr="00A6293E">
        <w:t>2. har särskild eller exklusiv rätt att tillhandahålla andra tjänster än enligt denna lag.</w:t>
      </w:r>
      <w:bookmarkEnd w:id="2320"/>
    </w:p>
    <w:p w14:paraId="3E6ADD85" w14:textId="77777777" w:rsidR="00D85371" w:rsidRPr="00A6293E" w:rsidRDefault="00D85371" w:rsidP="00D85371">
      <w:pPr>
        <w:pStyle w:val="Rubrik3utannumrering"/>
      </w:pPr>
      <w:r w:rsidRPr="00A6293E">
        <w:t>10</w:t>
      </w:r>
      <w:r>
        <w:t> </w:t>
      </w:r>
      <w:r w:rsidRPr="00A6293E">
        <w:t>kap. Tillsyn</w:t>
      </w:r>
    </w:p>
    <w:p w14:paraId="24C107DE" w14:textId="77777777" w:rsidR="00D85371" w:rsidRPr="00A6293E" w:rsidRDefault="00D85371" w:rsidP="00D85371">
      <w:pPr>
        <w:pStyle w:val="Rubrik4utannumrering"/>
        <w:spacing w:before="0"/>
      </w:pPr>
      <w:r w:rsidRPr="00A6293E">
        <w:t>Allmänna bestämmelser</w:t>
      </w:r>
    </w:p>
    <w:p w14:paraId="1C578D3E" w14:textId="77777777" w:rsidR="00D85371" w:rsidRPr="00A6293E" w:rsidRDefault="00D85371" w:rsidP="00D85371">
      <w:pPr>
        <w:pStyle w:val="Brdtext"/>
      </w:pPr>
      <w:r w:rsidRPr="00A6293E">
        <w:rPr>
          <w:b/>
        </w:rPr>
        <w:t>1 §</w:t>
      </w:r>
      <w:r w:rsidRPr="00A6293E">
        <w:t>    Tillsynsmyndigheten ska ha tillsyn över att lagen och de beslut om skyldigheter eller villkor samt de föreskrifter som har med</w:t>
      </w:r>
      <w:r w:rsidRPr="00A6293E">
        <w:softHyphen/>
        <w:t xml:space="preserve">delats i anslutning till lagen följs. </w:t>
      </w:r>
    </w:p>
    <w:p w14:paraId="65D242D6" w14:textId="77777777" w:rsidR="00D85371" w:rsidRPr="00A6293E" w:rsidRDefault="00D85371" w:rsidP="00D85371">
      <w:pPr>
        <w:pStyle w:val="Brdtextmedindrag"/>
      </w:pPr>
      <w:r w:rsidRPr="00A6293E">
        <w:t>Tillsynsmyndigheten ska också ha tillsyn över att</w:t>
      </w:r>
      <w:r w:rsidRPr="00A6293E" w:rsidDel="00791D70">
        <w:t xml:space="preserve"> </w:t>
      </w:r>
      <w:r w:rsidRPr="00A6293E">
        <w:t>rätts</w:t>
      </w:r>
      <w:r w:rsidRPr="00A6293E">
        <w:softHyphen/>
        <w:t>akter som har antagits med stöd av följande bestämmelser följs:</w:t>
      </w:r>
    </w:p>
    <w:p w14:paraId="4E5AF83D" w14:textId="77777777" w:rsidR="00D85371" w:rsidRPr="00A6293E" w:rsidRDefault="00D85371" w:rsidP="00D85371">
      <w:pPr>
        <w:pStyle w:val="Brdtextmedindrag"/>
      </w:pPr>
      <w:r w:rsidRPr="00A6293E">
        <w:t>1. artiklarna 40.5, 57.2, 75.1, 102.3, 109.8 och 116 i Europa</w:t>
      </w:r>
      <w:r w:rsidRPr="00A6293E">
        <w:softHyphen/>
        <w:t>parla</w:t>
      </w:r>
      <w:r w:rsidRPr="00A6293E">
        <w:softHyphen/>
        <w:t>mentets och rådets direktiv (EU) 2018/1972 av den 11 de</w:t>
      </w:r>
      <w:r w:rsidRPr="00A6293E">
        <w:softHyphen/>
        <w:t>cember 2018 om inrättande av en kodex för elektronisk kommu</w:t>
      </w:r>
      <w:r w:rsidRPr="00A6293E">
        <w:softHyphen/>
        <w:t>ni</w:t>
      </w:r>
      <w:r w:rsidRPr="00A6293E">
        <w:softHyphen/>
        <w:t xml:space="preserve">kation, och </w:t>
      </w:r>
    </w:p>
    <w:p w14:paraId="12F2169A" w14:textId="77777777" w:rsidR="00D85371" w:rsidRPr="00A6293E" w:rsidRDefault="00D85371" w:rsidP="00D85371">
      <w:pPr>
        <w:pStyle w:val="Brdtextmedindrag"/>
      </w:pPr>
      <w:r w:rsidRPr="00A6293E">
        <w:lastRenderedPageBreak/>
        <w:t>2. artikel 4.5 i Europaparlamentets och rådets direktiv 2002/58/EG av den 12 juli 2002 om behandling av personuppgifter och integritetsskydd inom sektorn för elektronisk kommunikation (direktiv om integritet och elektronisk kommunikation), i lydelsen enligt Europaparlamentets och rådets direktiv 2009/136/EG.</w:t>
      </w:r>
    </w:p>
    <w:p w14:paraId="6C59CEA3" w14:textId="77777777" w:rsidR="00D85371" w:rsidRPr="00A6293E" w:rsidRDefault="00D85371" w:rsidP="00D85371">
      <w:pPr>
        <w:pStyle w:val="Brdtextmedindrag"/>
      </w:pPr>
    </w:p>
    <w:p w14:paraId="4C592200" w14:textId="77777777" w:rsidR="00D85371" w:rsidRPr="00A6293E" w:rsidRDefault="00D85371" w:rsidP="00D85371">
      <w:pPr>
        <w:pStyle w:val="Brdtext"/>
      </w:pPr>
      <w:r w:rsidRPr="00A6293E">
        <w:rPr>
          <w:b/>
        </w:rPr>
        <w:t>2 §</w:t>
      </w:r>
      <w:r w:rsidRPr="00A6293E">
        <w:t>    </w:t>
      </w:r>
      <w:bookmarkStart w:id="2321" w:name="_Hlk510537"/>
      <w:r w:rsidRPr="00A6293E">
        <w:t>Tillsynsmyndigheten har rätt att för tillsynen få tillträde till områ</w:t>
      </w:r>
      <w:r w:rsidRPr="00A6293E">
        <w:softHyphen/>
        <w:t>den, lokaler och andra utrymmen, dock inte bostäder, där verksamhet som om</w:t>
      </w:r>
      <w:r w:rsidRPr="00A6293E">
        <w:softHyphen/>
        <w:t xml:space="preserve">fattas av denna lag bedrivs.    </w:t>
      </w:r>
    </w:p>
    <w:p w14:paraId="127A2B4D" w14:textId="77777777" w:rsidR="00D85371" w:rsidRPr="00A6293E" w:rsidRDefault="00D85371" w:rsidP="00D85371">
      <w:pPr>
        <w:pStyle w:val="Brdtextmedindrag"/>
      </w:pPr>
      <w:r w:rsidRPr="00A6293E">
        <w:t>Tillsynsmyndighetens beslut om åtgärder för tillsynen får verkställas av Kronofogdemyndigheten. Då gäller bestäm</w:t>
      </w:r>
      <w:r w:rsidRPr="00A6293E">
        <w:softHyphen/>
        <w:t>melserna i utsökningsbalken om verkställighet av förpliktelser som inte avser betalningsskyldighet, av</w:t>
      </w:r>
      <w:r w:rsidRPr="00A6293E">
        <w:softHyphen/>
        <w:t>hysning eller avlägsnande.</w:t>
      </w:r>
      <w:bookmarkEnd w:id="2321"/>
      <w:r w:rsidRPr="00A6293E">
        <w:t xml:space="preserve"> </w:t>
      </w:r>
    </w:p>
    <w:p w14:paraId="73DBDF85" w14:textId="77777777" w:rsidR="00D85371" w:rsidRPr="00A6293E" w:rsidRDefault="00D85371" w:rsidP="00D85371">
      <w:pPr>
        <w:pStyle w:val="Rubrik4utannumrering"/>
      </w:pPr>
      <w:bookmarkStart w:id="2322" w:name="_Hlk525853"/>
      <w:r w:rsidRPr="00A6293E">
        <w:t>Uppgifter som behövs för tillsynen</w:t>
      </w:r>
      <w:bookmarkEnd w:id="2322"/>
    </w:p>
    <w:p w14:paraId="551AD425" w14:textId="77777777" w:rsidR="00D85371" w:rsidRPr="00A6293E" w:rsidRDefault="00D85371" w:rsidP="00D85371">
      <w:pPr>
        <w:pStyle w:val="Brdtext"/>
      </w:pPr>
      <w:r w:rsidRPr="00A6293E">
        <w:rPr>
          <w:b/>
        </w:rPr>
        <w:t>3 §</w:t>
      </w:r>
      <w:r w:rsidRPr="00A6293E">
        <w:t>    </w:t>
      </w:r>
      <w:bookmarkStart w:id="2323" w:name="_Hlk535497530"/>
      <w:r w:rsidRPr="00A6293E">
        <w:t>Tillsynsmyndigheten får förelägga den som bedriver verksamhet som omfattas av lagen att tillhandahålla myndigheten upplysningar och handlingar som behövs för tillsynen.</w:t>
      </w:r>
    </w:p>
    <w:p w14:paraId="01497FC3" w14:textId="77777777" w:rsidR="00D85371" w:rsidRPr="00A6293E" w:rsidRDefault="00D85371" w:rsidP="00D85371">
      <w:pPr>
        <w:pStyle w:val="Brdtextmedindrag"/>
      </w:pPr>
      <w:r w:rsidRPr="00A6293E">
        <w:t>Ett sådant föreläggande får förenas med vite.</w:t>
      </w:r>
    </w:p>
    <w:p w14:paraId="7BB71A07" w14:textId="77777777" w:rsidR="00D85371" w:rsidRPr="00A6293E" w:rsidRDefault="00D85371" w:rsidP="00D85371">
      <w:pPr>
        <w:pStyle w:val="Brdtextmedindrag"/>
      </w:pPr>
      <w:r w:rsidRPr="00A6293E">
        <w:t>Om de uppgifter som kan lämnas inte är tillräck</w:t>
      </w:r>
      <w:r w:rsidRPr="00A6293E">
        <w:softHyphen/>
        <w:t>liga, har tillsynsmyndig</w:t>
      </w:r>
      <w:r w:rsidRPr="00A6293E">
        <w:softHyphen/>
        <w:t>heten rätt att på begäran få sådana uppgifter och hand</w:t>
      </w:r>
      <w:r w:rsidRPr="00A6293E">
        <w:softHyphen/>
        <w:t>lingar av andra före</w:t>
      </w:r>
      <w:r w:rsidRPr="00A6293E">
        <w:softHyphen/>
        <w:t>tag som bedriver verksamhet inom sektorn för elektronisk kommunika</w:t>
      </w:r>
      <w:r w:rsidRPr="00A6293E">
        <w:softHyphen/>
        <w:t>tion eller nära anknutna sektorer.</w:t>
      </w:r>
      <w:bookmarkEnd w:id="2323"/>
    </w:p>
    <w:p w14:paraId="3A6E759B" w14:textId="77777777" w:rsidR="00D85371" w:rsidRPr="00A6293E" w:rsidRDefault="00D85371" w:rsidP="00D85371">
      <w:pPr>
        <w:pStyle w:val="Rubrik4utannumrering"/>
      </w:pPr>
      <w:r w:rsidRPr="00A6293E">
        <w:t>Tillsynsåtgärder</w:t>
      </w:r>
    </w:p>
    <w:p w14:paraId="3AA29273" w14:textId="77777777" w:rsidR="00D85371" w:rsidRPr="00A6293E" w:rsidRDefault="00D85371" w:rsidP="00D85371">
      <w:pPr>
        <w:pStyle w:val="Brdtext"/>
      </w:pPr>
      <w:r w:rsidRPr="00A6293E">
        <w:rPr>
          <w:b/>
        </w:rPr>
        <w:t>4 §</w:t>
      </w:r>
      <w:r w:rsidRPr="00A6293E">
        <w:t>    Om tillsynsmyndigheten har skäl att misstänka att den som bedriver verksamhet enligt denna lag inte följer lagen eller de beslut om skyldig</w:t>
      </w:r>
      <w:r w:rsidRPr="00A6293E">
        <w:softHyphen/>
        <w:t>heter eller villkor eller de föreskrifter som har meddelats i anslutning till la</w:t>
      </w:r>
      <w:r w:rsidRPr="00A6293E">
        <w:softHyphen/>
        <w:t>gen, inte följer en genomförandeåtgärd som avses i 1</w:t>
      </w:r>
      <w:r>
        <w:t> </w:t>
      </w:r>
      <w:r w:rsidRPr="00A6293E">
        <w:t>§ andra stycket eller inte använder en radiosändare i den utsträckning som vill</w:t>
      </w:r>
      <w:r w:rsidRPr="00A6293E">
        <w:softHyphen/>
        <w:t>koren medger, ska myndigheten underrätta den som bedriver verksam</w:t>
      </w:r>
      <w:r w:rsidRPr="00A6293E">
        <w:softHyphen/>
        <w:t>he</w:t>
      </w:r>
      <w:r w:rsidRPr="00A6293E">
        <w:softHyphen/>
        <w:t>ten om detta förhållande och ge denne möjlighet att yttra sig inom skälig tid.</w:t>
      </w:r>
    </w:p>
    <w:p w14:paraId="09D92923" w14:textId="77777777" w:rsidR="00D85371" w:rsidRPr="00A6293E" w:rsidRDefault="00D85371" w:rsidP="00D85371">
      <w:pPr>
        <w:pStyle w:val="Brdtextmedindrag"/>
      </w:pPr>
    </w:p>
    <w:p w14:paraId="6B0BD1A5" w14:textId="77777777" w:rsidR="00D85371" w:rsidRPr="00A6293E" w:rsidRDefault="00D85371" w:rsidP="00D85371">
      <w:pPr>
        <w:pStyle w:val="Brdtext"/>
      </w:pPr>
      <w:r w:rsidRPr="00A6293E">
        <w:rPr>
          <w:b/>
        </w:rPr>
        <w:t>5 §</w:t>
      </w:r>
      <w:r w:rsidRPr="00A6293E">
        <w:t>    Tillsynsmyndigheten får meddela de förelägganden och förbud som be</w:t>
      </w:r>
      <w:r w:rsidRPr="00A6293E">
        <w:softHyphen/>
      </w:r>
      <w:r w:rsidRPr="00A6293E">
        <w:softHyphen/>
        <w:t>hövs för att rättelse av en överträdelse som avses i 4</w:t>
      </w:r>
      <w:r>
        <w:t> </w:t>
      </w:r>
      <w:r w:rsidRPr="00A6293E">
        <w:t>§ ska ske omedel</w:t>
      </w:r>
      <w:r w:rsidRPr="00A6293E">
        <w:softHyphen/>
        <w:t>bart eller inom skälig tid. Följs inte ett föreläggande, får tillsynsmyndig</w:t>
      </w:r>
      <w:r w:rsidRPr="00A6293E">
        <w:softHyphen/>
        <w:t>heten, efter utgången av den tid som angetts i underrättelsen enligt 4</w:t>
      </w:r>
      <w:r>
        <w:t> </w:t>
      </w:r>
      <w:r w:rsidRPr="00A6293E">
        <w:t>§,</w:t>
      </w:r>
    </w:p>
    <w:p w14:paraId="3F768E0B" w14:textId="77777777" w:rsidR="00D85371" w:rsidRPr="00A6293E" w:rsidRDefault="00D85371" w:rsidP="00D85371">
      <w:pPr>
        <w:pStyle w:val="Brdtextmedindrag"/>
      </w:pPr>
      <w:r w:rsidRPr="00A6293E">
        <w:t>1. återkalla ett tillstånd, ändra tillståndsvillkor eller besluta att den som åsidosatt en skyldighet helt eller delvis ska upphöra med verksamheten, om inte överträdelsen är av mindre betydelse, eller</w:t>
      </w:r>
    </w:p>
    <w:p w14:paraId="42341370" w14:textId="77777777" w:rsidR="00D85371" w:rsidRPr="00A6293E" w:rsidRDefault="00D85371" w:rsidP="00D85371">
      <w:pPr>
        <w:pStyle w:val="Brdtextmedindrag"/>
      </w:pPr>
      <w:r w:rsidRPr="00A6293E">
        <w:t>2. meddela de ytterligare förelägganden eller förbud som behövs för att lagen eller de beslut om skyldigheter eller villkor eller de föreskrifter som har meddelats i anslutning till lagen ska följas.</w:t>
      </w:r>
    </w:p>
    <w:p w14:paraId="62DA888D" w14:textId="77777777" w:rsidR="00D85371" w:rsidRPr="00A6293E" w:rsidRDefault="00D85371" w:rsidP="00D85371">
      <w:pPr>
        <w:pStyle w:val="Brdtextmedindrag"/>
      </w:pPr>
      <w:r w:rsidRPr="00A6293E">
        <w:t>Om en radiosändare använts i mindre omfattning än vad tillstånds</w:t>
      </w:r>
      <w:r w:rsidRPr="00A6293E">
        <w:softHyphen/>
        <w:t>vill</w:t>
      </w:r>
      <w:r w:rsidRPr="00A6293E">
        <w:softHyphen/>
        <w:t>koren medger, får dock ett sådant tillstånd inte återkallas om särskilda skäl talar mot det eller ändamålet med föreläggandet lika väl kan tillgodoses genom att tillståndsvillkoren ändras.</w:t>
      </w:r>
    </w:p>
    <w:p w14:paraId="74B57365" w14:textId="77777777" w:rsidR="00D85371" w:rsidRPr="00A6293E" w:rsidRDefault="00D85371" w:rsidP="00D85371">
      <w:pPr>
        <w:pStyle w:val="Brdtextmedindrag"/>
      </w:pPr>
      <w:r w:rsidRPr="00A6293E">
        <w:t>Förelägganden och förbud får förenas med vite.</w:t>
      </w:r>
    </w:p>
    <w:p w14:paraId="7018D24A" w14:textId="77777777" w:rsidR="00D85371" w:rsidRPr="00A6293E" w:rsidRDefault="00D85371" w:rsidP="00D85371">
      <w:pPr>
        <w:pStyle w:val="Brdtextmedindrag"/>
      </w:pPr>
    </w:p>
    <w:p w14:paraId="0348509B" w14:textId="77777777" w:rsidR="00D85371" w:rsidRPr="00A6293E" w:rsidRDefault="00D85371" w:rsidP="00D85371">
      <w:pPr>
        <w:pStyle w:val="Brdtext"/>
      </w:pPr>
      <w:r w:rsidRPr="00A6293E">
        <w:rPr>
          <w:b/>
        </w:rPr>
        <w:lastRenderedPageBreak/>
        <w:t>6 §</w:t>
      </w:r>
      <w:r w:rsidRPr="00A6293E">
        <w:t>    </w:t>
      </w:r>
      <w:bookmarkStart w:id="2324" w:name="_Hlk527719713"/>
      <w:bookmarkStart w:id="2325" w:name="_Hlk769425"/>
      <w:r w:rsidRPr="00A6293E">
        <w:t>Ett tillstånd får återkallas och tillståndsvillkor ändras omedelbart, om</w:t>
      </w:r>
    </w:p>
    <w:p w14:paraId="0848F732" w14:textId="77777777" w:rsidR="00D85371" w:rsidRPr="00A6293E" w:rsidRDefault="00D85371" w:rsidP="00D85371">
      <w:pPr>
        <w:pStyle w:val="Brdtextmedindrag"/>
      </w:pPr>
      <w:r w:rsidRPr="00A6293E">
        <w:t>1. ett sådant tillstånd som avses i 3</w:t>
      </w:r>
      <w:r>
        <w:t> </w:t>
      </w:r>
      <w:r w:rsidRPr="00A6293E">
        <w:t>kap.</w:t>
      </w:r>
      <w:r>
        <w:t> </w:t>
      </w:r>
      <w:r w:rsidRPr="00A6293E">
        <w:t>6</w:t>
      </w:r>
      <w:r>
        <w:t> </w:t>
      </w:r>
      <w:r w:rsidRPr="00A6293E">
        <w:t>§ andra stycket har upphört att gälla och det inte finns särskilda skäl som talar mot en återkallelse,</w:t>
      </w:r>
    </w:p>
    <w:p w14:paraId="723FE512" w14:textId="77777777" w:rsidR="00D85371" w:rsidRPr="00A6293E" w:rsidRDefault="00D85371" w:rsidP="00D85371">
      <w:pPr>
        <w:pStyle w:val="Brdtextmedindrag"/>
      </w:pPr>
      <w:r w:rsidRPr="00A6293E">
        <w:t>2. den som har sökt tillståndet har lämnat oriktiga uppgifter eller inte lämnat uppgifter av betydelse för tillståndet,</w:t>
      </w:r>
    </w:p>
    <w:p w14:paraId="1843E54F" w14:textId="77777777" w:rsidR="00D85371" w:rsidRPr="00A6293E" w:rsidRDefault="00D85371" w:rsidP="00D85371">
      <w:pPr>
        <w:pStyle w:val="Brdtextmedindrag"/>
      </w:pPr>
      <w:r w:rsidRPr="00A6293E">
        <w:t>3. förändringar inom radiotekniken eller ändringar i radioanvändningen på grund av internationella överenskommelser som Sverige har anslutit sig till eller bestämmelser antagna med stöd av fördraget om Europeiska unionens funktionssätt har medfört att ett nytt tillstånd med samma villkor inte skulle kunna meddelas,</w:t>
      </w:r>
    </w:p>
    <w:p w14:paraId="7FC0C31D" w14:textId="77777777" w:rsidR="00D85371" w:rsidRPr="00A6293E" w:rsidRDefault="00D85371" w:rsidP="00D85371">
      <w:pPr>
        <w:pStyle w:val="Brdtextmedindrag"/>
      </w:pPr>
      <w:r w:rsidRPr="00A6293E">
        <w:t>4. tillstånd har beviljats för alternativ användning av harmoniserat fre</w:t>
      </w:r>
      <w:r w:rsidRPr="00A6293E">
        <w:softHyphen/>
        <w:t>kvens</w:t>
      </w:r>
      <w:r w:rsidRPr="00A6293E">
        <w:softHyphen/>
        <w:t>ut</w:t>
      </w:r>
      <w:r w:rsidRPr="00A6293E">
        <w:softHyphen/>
        <w:t>rymme med stöd av 3</w:t>
      </w:r>
      <w:r>
        <w:t> </w:t>
      </w:r>
      <w:r w:rsidRPr="00A6293E">
        <w:t>kap.</w:t>
      </w:r>
      <w:r>
        <w:t> </w:t>
      </w:r>
      <w:r w:rsidRPr="00A6293E">
        <w:t>7</w:t>
      </w:r>
      <w:r>
        <w:t> </w:t>
      </w:r>
      <w:r w:rsidRPr="00A6293E">
        <w:t>§ och det finns efter</w:t>
      </w:r>
      <w:r w:rsidRPr="00A6293E">
        <w:softHyphen/>
        <w:t>frågan på att an</w:t>
      </w:r>
      <w:r w:rsidRPr="00A6293E">
        <w:softHyphen/>
        <w:t>vända frekvensutrymmet på de harmoniserade vill</w:t>
      </w:r>
      <w:r w:rsidRPr="00A6293E">
        <w:softHyphen/>
        <w:t>koren,</w:t>
      </w:r>
      <w:bookmarkEnd w:id="2324"/>
    </w:p>
    <w:p w14:paraId="210A3150" w14:textId="77777777" w:rsidR="00D85371" w:rsidRPr="00A6293E" w:rsidRDefault="00D85371" w:rsidP="00D85371">
      <w:pPr>
        <w:pStyle w:val="Brdtextmedindrag"/>
      </w:pPr>
      <w:r w:rsidRPr="00A6293E">
        <w:t>5.</w:t>
      </w:r>
      <w:r>
        <w:t> </w:t>
      </w:r>
      <w:r w:rsidRPr="00A6293E">
        <w:t>tillståndshavaren trots påminnelse inte betalar avgift enligt 13</w:t>
      </w:r>
      <w:r>
        <w:t> </w:t>
      </w:r>
      <w:r w:rsidRPr="00A6293E">
        <w:t>kap. 1 eller</w:t>
      </w:r>
      <w:r>
        <w:t> </w:t>
      </w:r>
      <w:r w:rsidRPr="00A6293E">
        <w:t>2</w:t>
      </w:r>
      <w:r>
        <w:t> </w:t>
      </w:r>
      <w:r w:rsidRPr="00A6293E">
        <w:t>§, eller</w:t>
      </w:r>
    </w:p>
    <w:p w14:paraId="1F12949E" w14:textId="77777777" w:rsidR="00D85371" w:rsidRPr="00A6293E" w:rsidRDefault="00D85371" w:rsidP="00D85371">
      <w:pPr>
        <w:pStyle w:val="Brdtextmedindrag"/>
      </w:pPr>
      <w:r w:rsidRPr="00A6293E">
        <w:t>6.</w:t>
      </w:r>
      <w:r>
        <w:t> </w:t>
      </w:r>
      <w:r w:rsidRPr="00A6293E">
        <w:t>tillståndshavaren begär att tillståndet ska återkallas.</w:t>
      </w:r>
    </w:p>
    <w:p w14:paraId="26DC40F9" w14:textId="77777777" w:rsidR="00D85371" w:rsidRPr="00A6293E" w:rsidRDefault="00D85371" w:rsidP="00D85371">
      <w:pPr>
        <w:pStyle w:val="Brdtextmedindrag"/>
      </w:pPr>
      <w:r w:rsidRPr="00A6293E">
        <w:t>Tillståndsvillkor får också ändras omedelbart i fall som avses i 3</w:t>
      </w:r>
      <w:r>
        <w:t> </w:t>
      </w:r>
      <w:r w:rsidRPr="00A6293E">
        <w:t>kap. 23 § eller 4</w:t>
      </w:r>
      <w:r>
        <w:t> </w:t>
      </w:r>
      <w:r w:rsidRPr="00A6293E">
        <w:t>kap.</w:t>
      </w:r>
      <w:r>
        <w:t> </w:t>
      </w:r>
      <w:r w:rsidRPr="00A6293E">
        <w:t>8</w:t>
      </w:r>
      <w:r>
        <w:t> </w:t>
      </w:r>
      <w:r w:rsidRPr="00A6293E">
        <w:t>§.</w:t>
      </w:r>
    </w:p>
    <w:p w14:paraId="6AB5668C" w14:textId="77777777" w:rsidR="00D85371" w:rsidRPr="00A6293E" w:rsidRDefault="00D85371" w:rsidP="00D85371">
      <w:pPr>
        <w:pStyle w:val="Brdtextmedindrag"/>
      </w:pPr>
      <w:r w:rsidRPr="00A6293E">
        <w:t>Ett tillstånd får återkallas enligt första stycket</w:t>
      </w:r>
      <w:r>
        <w:t> </w:t>
      </w:r>
      <w:r w:rsidRPr="00A6293E">
        <w:t>1–4 endast om ändamålet med återkallelsen inte lika väl kan tillgodoses genom att tillståndsvillkoren ändras.</w:t>
      </w:r>
      <w:bookmarkEnd w:id="2325"/>
    </w:p>
    <w:p w14:paraId="4C2BFDBF" w14:textId="77777777" w:rsidR="00D85371" w:rsidRPr="00A6293E" w:rsidRDefault="00D85371" w:rsidP="00D85371">
      <w:pPr>
        <w:pStyle w:val="Brdtextmedindrag"/>
      </w:pPr>
    </w:p>
    <w:p w14:paraId="4EB27003" w14:textId="77777777" w:rsidR="00D85371" w:rsidRPr="00A6293E" w:rsidRDefault="00D85371" w:rsidP="00D85371">
      <w:pPr>
        <w:pStyle w:val="Brdtext"/>
      </w:pPr>
      <w:r w:rsidRPr="00A6293E">
        <w:rPr>
          <w:b/>
        </w:rPr>
        <w:t>7 §</w:t>
      </w:r>
      <w:r w:rsidRPr="00A6293E">
        <w:t>    När ett tillstånd att använda radiosändare har hyrts ut enligt 3</w:t>
      </w:r>
      <w:r>
        <w:t> </w:t>
      </w:r>
      <w:r w:rsidRPr="00A6293E">
        <w:t>kap. 25 § och det finns skäl att återkalla tillståndet enligt 5 eller 6</w:t>
      </w:r>
      <w:r>
        <w:t> </w:t>
      </w:r>
      <w:r w:rsidRPr="00A6293E">
        <w:t>§ på grund av omständigheter som hänför sig till hyrestagaren, ska återkallelsen i stället avse medgivandet till uthyrning.</w:t>
      </w:r>
    </w:p>
    <w:p w14:paraId="2E8004F3" w14:textId="77777777" w:rsidR="00D85371" w:rsidRPr="00A6293E" w:rsidRDefault="00D85371" w:rsidP="00D85371">
      <w:pPr>
        <w:pStyle w:val="Brdtextmedindrag"/>
      </w:pPr>
    </w:p>
    <w:p w14:paraId="004A9A4D" w14:textId="77777777" w:rsidR="00D85371" w:rsidRPr="00A6293E" w:rsidRDefault="00D85371" w:rsidP="00D85371">
      <w:pPr>
        <w:pStyle w:val="Brdtext"/>
      </w:pPr>
      <w:r w:rsidRPr="00A6293E">
        <w:rPr>
          <w:b/>
        </w:rPr>
        <w:t>8</w:t>
      </w:r>
      <w:bookmarkStart w:id="2326" w:name="_Hlk775725"/>
      <w:r w:rsidRPr="00A6293E">
        <w:rPr>
          <w:b/>
        </w:rPr>
        <w:t> §</w:t>
      </w:r>
      <w:r w:rsidRPr="00A6293E">
        <w:t>    En frekvenstilldelning för rundradiosändning får ändras, om det är nödvändigt för att nya användare ska få möjlighet att bedriva sådan verk</w:t>
      </w:r>
      <w:r w:rsidRPr="00A6293E">
        <w:softHyphen/>
        <w:t>samhet.</w:t>
      </w:r>
    </w:p>
    <w:p w14:paraId="490E1C0B" w14:textId="77777777" w:rsidR="00D85371" w:rsidRPr="00A6293E" w:rsidRDefault="00D85371" w:rsidP="00D85371">
      <w:pPr>
        <w:pStyle w:val="Brdtextmedindrag"/>
      </w:pPr>
      <w:r w:rsidRPr="00A6293E">
        <w:t>En återkallelse av tillstånd eller ändring av tillståndsvillkor på grund av förändringar inom radiotekniken får beslutas endast om det finns synner</w:t>
      </w:r>
      <w:r w:rsidRPr="00A6293E">
        <w:softHyphen/>
        <w:t>liga skäl med hänsyn till intresset av en effektiv användning av radio</w:t>
      </w:r>
      <w:r w:rsidRPr="00A6293E">
        <w:softHyphen/>
        <w:t>fre</w:t>
      </w:r>
      <w:r w:rsidRPr="00A6293E">
        <w:softHyphen/>
        <w:t>kvenser. I detta sammanhang ska det särskilt beaktas i vilken utsträck</w:t>
      </w:r>
      <w:r w:rsidRPr="00A6293E">
        <w:softHyphen/>
        <w:t>ning rimligt ekonomiskt utbyte av utrustningen uppnåtts och vilka effek</w:t>
      </w:r>
      <w:r w:rsidRPr="00A6293E">
        <w:softHyphen/>
        <w:t>terna blir på tillståndshavarens verksamhet av en återkallelse eller ändring av tillståndsvillkoren.</w:t>
      </w:r>
      <w:bookmarkEnd w:id="2326"/>
    </w:p>
    <w:p w14:paraId="3D56A1F2" w14:textId="77777777" w:rsidR="00D85371" w:rsidRPr="00A6293E" w:rsidRDefault="00D85371" w:rsidP="00D85371">
      <w:pPr>
        <w:pStyle w:val="Brdtextmedindrag"/>
      </w:pPr>
    </w:p>
    <w:p w14:paraId="3F8FA1DF" w14:textId="77777777" w:rsidR="00D85371" w:rsidRPr="00A6293E" w:rsidRDefault="00D85371" w:rsidP="00D85371">
      <w:pPr>
        <w:pStyle w:val="Brdtext"/>
      </w:pPr>
      <w:r w:rsidRPr="00A6293E">
        <w:rPr>
          <w:b/>
        </w:rPr>
        <w:t>9 §</w:t>
      </w:r>
      <w:r w:rsidRPr="00A6293E">
        <w:t>    </w:t>
      </w:r>
      <w:bookmarkStart w:id="2327" w:name="_Hlk776639"/>
      <w:r w:rsidRPr="00A6293E">
        <w:t>Om en överträdelse av denna lag eller av de beslut om skyldigheter eller villkor eller de föreskrifter som har meddelats i anslutning till lagen utgör ett allvarligt hot mot allmän ordning, allmän säkerhet eller folk</w:t>
      </w:r>
      <w:r w:rsidRPr="00A6293E">
        <w:softHyphen/>
        <w:t>hälsan eller kan befaras orsaka allvarliga ekonomiska eller operativa problem för till</w:t>
      </w:r>
      <w:r w:rsidRPr="00A6293E">
        <w:softHyphen/>
        <w:t>handahållare eller användare av elektroniska kom</w:t>
      </w:r>
      <w:r w:rsidRPr="00A6293E">
        <w:softHyphen/>
        <w:t>mu</w:t>
      </w:r>
      <w:r w:rsidRPr="00A6293E">
        <w:softHyphen/>
        <w:t>nikationsnät eller elektroniska kommunikationstjänster, eller andra an</w:t>
      </w:r>
      <w:r w:rsidRPr="00A6293E">
        <w:softHyphen/>
        <w:t>vändare av radiofre</w:t>
      </w:r>
      <w:r w:rsidRPr="00A6293E">
        <w:softHyphen/>
        <w:t>kvenser, får tillsynsmyndigheten, i avvaktan på att ärendet avgörs slutligt, omedelbart</w:t>
      </w:r>
    </w:p>
    <w:p w14:paraId="0441C381" w14:textId="77777777" w:rsidR="00D85371" w:rsidRPr="00A6293E" w:rsidRDefault="00D85371" w:rsidP="00D85371">
      <w:pPr>
        <w:pStyle w:val="Brdtextmedindrag"/>
      </w:pPr>
      <w:r w:rsidRPr="00A6293E">
        <w:t>1.</w:t>
      </w:r>
      <w:r>
        <w:t> </w:t>
      </w:r>
      <w:r w:rsidRPr="00A6293E">
        <w:t xml:space="preserve">meddela ett föreläggande att genast följa lagen eller de beslut om </w:t>
      </w:r>
      <w:r w:rsidRPr="00A6293E">
        <w:rPr>
          <w:spacing w:val="-2"/>
        </w:rPr>
        <w:t>skyldigheter eller villkor eller de föreskrifter som har meddelats i anslut</w:t>
      </w:r>
      <w:r w:rsidRPr="00A6293E">
        <w:rPr>
          <w:spacing w:val="-2"/>
        </w:rPr>
        <w:softHyphen/>
        <w:t>ning</w:t>
      </w:r>
      <w:r w:rsidRPr="00A6293E">
        <w:t xml:space="preserve"> till lagen,</w:t>
      </w:r>
    </w:p>
    <w:p w14:paraId="69F5D705" w14:textId="77777777" w:rsidR="00D85371" w:rsidRPr="00A6293E" w:rsidRDefault="00D85371" w:rsidP="00D85371">
      <w:pPr>
        <w:pStyle w:val="Brdtextmedindrag"/>
      </w:pPr>
      <w:r w:rsidRPr="00A6293E">
        <w:t>2.</w:t>
      </w:r>
      <w:r>
        <w:t> </w:t>
      </w:r>
      <w:r w:rsidRPr="00A6293E">
        <w:t>återkalla ett tillstånd eller ändra tillståndsvillkoren, eller</w:t>
      </w:r>
    </w:p>
    <w:p w14:paraId="1746CCA3" w14:textId="77777777" w:rsidR="00D85371" w:rsidRPr="00A6293E" w:rsidRDefault="00D85371" w:rsidP="00D85371">
      <w:pPr>
        <w:pStyle w:val="Brdtextmedindrag"/>
      </w:pPr>
      <w:r w:rsidRPr="00A6293E">
        <w:t>3.</w:t>
      </w:r>
      <w:r>
        <w:t> </w:t>
      </w:r>
      <w:r w:rsidRPr="00A6293E">
        <w:t>besluta att en verksamhet helt eller delvis ska upphöra.</w:t>
      </w:r>
    </w:p>
    <w:p w14:paraId="12253952" w14:textId="77777777" w:rsidR="00D85371" w:rsidRPr="00A6293E" w:rsidRDefault="00D85371" w:rsidP="00D85371">
      <w:pPr>
        <w:pStyle w:val="Brdtextmedindrag"/>
      </w:pPr>
      <w:r w:rsidRPr="00A6293E">
        <w:rPr>
          <w:spacing w:val="-2"/>
        </w:rPr>
        <w:lastRenderedPageBreak/>
        <w:t>Giltighetstiden för ett sådant beslut får vara högst tre månader. Om rättelse</w:t>
      </w:r>
      <w:r w:rsidRPr="00A6293E">
        <w:t xml:space="preserve"> </w:t>
      </w:r>
      <w:r w:rsidRPr="00A6293E">
        <w:rPr>
          <w:spacing w:val="-2"/>
        </w:rPr>
        <w:t>inte vidtagits får giltighetstiden förlängas med ytterligare högst tre månader.</w:t>
      </w:r>
    </w:p>
    <w:p w14:paraId="3914C9CB" w14:textId="77777777" w:rsidR="00D85371" w:rsidRPr="00A6293E" w:rsidRDefault="00D85371" w:rsidP="00D85371">
      <w:pPr>
        <w:pStyle w:val="Brdtextmedindrag"/>
      </w:pPr>
      <w:r w:rsidRPr="00A6293E">
        <w:t>Tillsynsmyndighetens beslut får förenas med vite.</w:t>
      </w:r>
      <w:bookmarkEnd w:id="2327"/>
    </w:p>
    <w:p w14:paraId="6D8E43C4" w14:textId="77777777" w:rsidR="00D85371" w:rsidRPr="00A6293E" w:rsidRDefault="00D85371" w:rsidP="00D85371">
      <w:pPr>
        <w:pStyle w:val="Brdtextmedindrag"/>
      </w:pPr>
    </w:p>
    <w:p w14:paraId="05CA99F0" w14:textId="77777777" w:rsidR="00D85371" w:rsidRPr="00A6293E" w:rsidRDefault="00D85371" w:rsidP="00D85371">
      <w:pPr>
        <w:pStyle w:val="Brdtext"/>
      </w:pPr>
      <w:r w:rsidRPr="00A6293E">
        <w:rPr>
          <w:b/>
        </w:rPr>
        <w:t>10 §</w:t>
      </w:r>
      <w:r w:rsidRPr="00A6293E">
        <w:t>    En återkallelse av tillstånd eller ändring av tillståndsvillkoren på</w:t>
      </w:r>
      <w:r w:rsidRPr="00A6293E">
        <w:softHyphen/>
        <w:t>verkar inte skyldighet att betala ersättning för tillstånd som har meddelats enligt 3</w:t>
      </w:r>
      <w:r>
        <w:t> </w:t>
      </w:r>
      <w:r w:rsidRPr="00A6293E">
        <w:t>kap.</w:t>
      </w:r>
      <w:r>
        <w:t> </w:t>
      </w:r>
      <w:r w:rsidRPr="00A6293E">
        <w:t>10</w:t>
      </w:r>
      <w:r>
        <w:t> </w:t>
      </w:r>
      <w:r w:rsidRPr="00A6293E">
        <w:t>§ eller 4</w:t>
      </w:r>
      <w:r>
        <w:t> </w:t>
      </w:r>
      <w:r w:rsidRPr="00A6293E">
        <w:t>kap.</w:t>
      </w:r>
      <w:r>
        <w:t> </w:t>
      </w:r>
      <w:r w:rsidRPr="00A6293E">
        <w:t>7</w:t>
      </w:r>
      <w:r>
        <w:t> </w:t>
      </w:r>
      <w:r w:rsidRPr="00A6293E">
        <w:t>§, om inte annat bestäms i samband med återkallel</w:t>
      </w:r>
      <w:r w:rsidRPr="00A6293E">
        <w:softHyphen/>
        <w:t>sen eller villkorsändringen.</w:t>
      </w:r>
    </w:p>
    <w:p w14:paraId="488036AC" w14:textId="77777777" w:rsidR="00D85371" w:rsidRPr="00A6293E" w:rsidRDefault="00D85371" w:rsidP="00D85371">
      <w:pPr>
        <w:pStyle w:val="Brdtextmedindrag"/>
      </w:pPr>
    </w:p>
    <w:p w14:paraId="79BE3DF2" w14:textId="77777777" w:rsidR="00D85371" w:rsidRPr="00A6293E" w:rsidRDefault="00D85371" w:rsidP="00D85371">
      <w:pPr>
        <w:pStyle w:val="Brdtext"/>
      </w:pPr>
      <w:r w:rsidRPr="00A6293E">
        <w:rPr>
          <w:b/>
        </w:rPr>
        <w:t>11 §</w:t>
      </w:r>
      <w:r w:rsidRPr="00A6293E">
        <w:t>    </w:t>
      </w:r>
      <w:r w:rsidRPr="00A6293E">
        <w:rPr>
          <w:spacing w:val="-2"/>
        </w:rPr>
        <w:t>I ett ärende om ändring av tillstånd eller villkor för att använda ra</w:t>
      </w:r>
      <w:r w:rsidRPr="00A6293E">
        <w:rPr>
          <w:spacing w:val="-2"/>
        </w:rPr>
        <w:softHyphen/>
        <w:t>dio</w:t>
      </w:r>
      <w:r w:rsidRPr="00A6293E">
        <w:rPr>
          <w:spacing w:val="-2"/>
        </w:rPr>
        <w:softHyphen/>
      </w:r>
      <w:r w:rsidRPr="00A6293E">
        <w:t>sändare eller nummer ska berörda parter och andra som kan ha in</w:t>
      </w:r>
      <w:r w:rsidRPr="00A6293E">
        <w:softHyphen/>
        <w:t>tresse i saken få tillfälle att yttra sig inom skälig tid innan beslut fattas, dock minst 30 dagar om det inte finns särskilda skäl mot det.</w:t>
      </w:r>
    </w:p>
    <w:p w14:paraId="125B6879" w14:textId="77777777" w:rsidR="00D85371" w:rsidRPr="00A6293E" w:rsidRDefault="00D85371" w:rsidP="00D85371">
      <w:pPr>
        <w:pStyle w:val="Rubrik4utannumrering"/>
      </w:pPr>
      <w:r w:rsidRPr="00A6293E">
        <w:t>Tillsynsåtgärder enligt vissa EU-rättsakter</w:t>
      </w:r>
    </w:p>
    <w:p w14:paraId="57C3B1AA" w14:textId="77777777" w:rsidR="00D85371" w:rsidRPr="00A6293E" w:rsidRDefault="00D85371" w:rsidP="00D85371">
      <w:pPr>
        <w:pStyle w:val="Brdtext"/>
      </w:pPr>
      <w:r w:rsidRPr="00A6293E">
        <w:rPr>
          <w:b/>
        </w:rPr>
        <w:t>12 §</w:t>
      </w:r>
      <w:r w:rsidRPr="00A6293E">
        <w:t>    Tillsynsmyndigheten får meddela de förelägganden och förbud som behövs för fullgörande av de skyldigheter som anges i</w:t>
      </w:r>
    </w:p>
    <w:p w14:paraId="09839A15" w14:textId="77777777" w:rsidR="00D85371" w:rsidRPr="00A6293E" w:rsidRDefault="00D85371" w:rsidP="00D85371">
      <w:pPr>
        <w:pStyle w:val="Brdtextmedindrag"/>
      </w:pPr>
      <w:r w:rsidRPr="00A6293E">
        <w:t>1. Europaparlamentets och rådets förordning (EU) nr 531/2012 av den 13 juni 2012 om roaming i allmänna mobilnät i unionen och i genom</w:t>
      </w:r>
      <w:r w:rsidRPr="00A6293E">
        <w:softHyphen/>
        <w:t>fö</w:t>
      </w:r>
      <w:r w:rsidRPr="00A6293E">
        <w:softHyphen/>
        <w:t xml:space="preserve">randeakter enligt samma förordning, och </w:t>
      </w:r>
    </w:p>
    <w:p w14:paraId="18BACA82" w14:textId="7D6BDF7F" w:rsidR="00D85371" w:rsidRPr="00A6293E" w:rsidRDefault="00D85371" w:rsidP="00D85371">
      <w:pPr>
        <w:pStyle w:val="Brdtextmedindrag"/>
      </w:pPr>
      <w:r w:rsidRPr="00A6293E">
        <w:t>2. artiklarna 3–5a i Europaparlamentets och rådets förordning (EU) 2015/2120 av den 25 november 2015 om åtgärder rörande en öppen inter</w:t>
      </w:r>
      <w:r w:rsidRPr="00A6293E">
        <w:softHyphen/>
        <w:t>netanslutning och slutkundsavgifter för reglerad kommunikation inom EU och om ändring av direktiv 2002/22/EG och förordning (EU) nr 531/2012.</w:t>
      </w:r>
    </w:p>
    <w:p w14:paraId="50F79D84" w14:textId="77777777" w:rsidR="00D85371" w:rsidRPr="00A6293E" w:rsidRDefault="00D85371" w:rsidP="00D85371">
      <w:pPr>
        <w:pStyle w:val="Brdtextmedindrag"/>
      </w:pPr>
      <w:r w:rsidRPr="00A6293E">
        <w:t>Tillsynsmyndigheten får förelägga den som bedriver verksamhet som om</w:t>
      </w:r>
      <w:r w:rsidRPr="00A6293E">
        <w:softHyphen/>
        <w:t>fattas av lagen att tillhandahålla myndigheten upplysningar och hand</w:t>
      </w:r>
      <w:r w:rsidRPr="00A6293E">
        <w:softHyphen/>
        <w:t>lingar som behövs för kontroll av att dessa rättsakter följs.</w:t>
      </w:r>
    </w:p>
    <w:p w14:paraId="4662A4F3" w14:textId="77777777" w:rsidR="00D85371" w:rsidRPr="00A6293E" w:rsidRDefault="00D85371" w:rsidP="00D85371">
      <w:pPr>
        <w:pStyle w:val="Brdtextmedindrag"/>
      </w:pPr>
      <w:r w:rsidRPr="00A6293E">
        <w:t>Förelägganden och förbud får förenas med vite.</w:t>
      </w:r>
    </w:p>
    <w:p w14:paraId="515EC981" w14:textId="77777777" w:rsidR="00D85371" w:rsidRPr="00A6293E" w:rsidRDefault="00D85371" w:rsidP="00D85371">
      <w:pPr>
        <w:pStyle w:val="Rubrik4utannumrering"/>
      </w:pPr>
      <w:r w:rsidRPr="00A6293E">
        <w:t>Lösning av tvister</w:t>
      </w:r>
    </w:p>
    <w:p w14:paraId="3C6541CA" w14:textId="77777777" w:rsidR="00D85371" w:rsidRPr="00A6293E" w:rsidRDefault="00D85371" w:rsidP="00D85371">
      <w:pPr>
        <w:pStyle w:val="Brdtext"/>
      </w:pPr>
      <w:r w:rsidRPr="00A6293E">
        <w:rPr>
          <w:b/>
        </w:rPr>
        <w:t>13 §</w:t>
      </w:r>
      <w:r w:rsidRPr="00A6293E">
        <w:t>    </w:t>
      </w:r>
      <w:bookmarkStart w:id="2328" w:name="_Hlk786684"/>
      <w:r w:rsidRPr="00A6293E">
        <w:t>Uppkommer det en tvist mellan dem som tillhandahåller elektro</w:t>
      </w:r>
      <w:r w:rsidRPr="00A6293E">
        <w:softHyphen/>
        <w:t>niska kommunikationsnät eller kommunikationstjänster eller tillhörande tjänster, eller mellan en sådan aktör och ett företag som drar nytta av en skyldighet i fråga om samtrafik eller andra former av tillträde eller som tillhandahåller tillhörande faciliteter, eller om en överenskommelse om tillträde enligt 5</w:t>
      </w:r>
      <w:r>
        <w:t> </w:t>
      </w:r>
      <w:r w:rsidRPr="00A6293E">
        <w:t>kap.</w:t>
      </w:r>
      <w:r>
        <w:t> </w:t>
      </w:r>
      <w:r w:rsidRPr="00A6293E">
        <w:t>36</w:t>
      </w:r>
      <w:r>
        <w:t> </w:t>
      </w:r>
      <w:r w:rsidRPr="00A6293E">
        <w:t>§ inte har nåtts inom två månader från det att en begäran mottagits, får en part hänskjuta tvisten för avgörande av tillsyns</w:t>
      </w:r>
      <w:r w:rsidRPr="00A6293E">
        <w:softHyphen/>
        <w:t>myndigheten, om</w:t>
      </w:r>
    </w:p>
    <w:p w14:paraId="1399B9C1" w14:textId="77777777" w:rsidR="00D85371" w:rsidRPr="00A6293E" w:rsidRDefault="00D85371" w:rsidP="00D85371">
      <w:pPr>
        <w:pStyle w:val="Brdtextmedindrag"/>
      </w:pPr>
      <w:r w:rsidRPr="00A6293E">
        <w:t>1. tvisten har samband med skyldigheter som följer av denna lag eller av föreskrifter, tillståndsvillkor eller beslut om förpliktelser som har medde</w:t>
      </w:r>
      <w:r w:rsidRPr="00A6293E">
        <w:softHyphen/>
        <w:t>lats i anslutning till lagen eller som följer av rättsakter som avses i 1</w:t>
      </w:r>
      <w:r>
        <w:t> </w:t>
      </w:r>
      <w:r w:rsidRPr="00A6293E">
        <w:t>§ andra stycket eller 12</w:t>
      </w:r>
      <w:r>
        <w:t> </w:t>
      </w:r>
      <w:r w:rsidRPr="00A6293E">
        <w:t>§ första stycket</w:t>
      </w:r>
      <w:r>
        <w:t> </w:t>
      </w:r>
      <w:r w:rsidRPr="00A6293E">
        <w:t>1, eller</w:t>
      </w:r>
    </w:p>
    <w:p w14:paraId="0B77CCA6" w14:textId="77777777" w:rsidR="00D85371" w:rsidRPr="00A6293E" w:rsidRDefault="00D85371" w:rsidP="00D85371">
      <w:pPr>
        <w:pStyle w:val="Brdtextmedindrag"/>
      </w:pPr>
      <w:r w:rsidRPr="00A6293E">
        <w:t>2. tvisten i övrigt rör villkor för samtrafik eller andra former av tillträde.</w:t>
      </w:r>
    </w:p>
    <w:p w14:paraId="0DF2C43D" w14:textId="77777777" w:rsidR="00D85371" w:rsidRPr="00A6293E" w:rsidRDefault="00D85371" w:rsidP="00D85371">
      <w:pPr>
        <w:pStyle w:val="Brdtextmedindrag"/>
      </w:pPr>
      <w:r w:rsidRPr="00A6293E">
        <w:t>Om en operatör och en statlig myndighet, kommun eller landsting inte når en överenskommelse om tillträde enligt 5</w:t>
      </w:r>
      <w:r>
        <w:t> </w:t>
      </w:r>
      <w:r w:rsidRPr="00A6293E">
        <w:t>kap.</w:t>
      </w:r>
      <w:r>
        <w:t> </w:t>
      </w:r>
      <w:r w:rsidRPr="00A6293E">
        <w:t>45</w:t>
      </w:r>
      <w:r>
        <w:t> </w:t>
      </w:r>
      <w:r w:rsidRPr="00A6293E">
        <w:t>§ ska, om någon av dem begär det, tvisten prövas av tillsynsmyndigheten.</w:t>
      </w:r>
    </w:p>
    <w:p w14:paraId="355F1A06" w14:textId="77777777" w:rsidR="00D85371" w:rsidRPr="00A6293E" w:rsidRDefault="00D85371" w:rsidP="00D85371">
      <w:pPr>
        <w:pStyle w:val="Brdtextmedindrag"/>
      </w:pPr>
      <w:r w:rsidRPr="00A6293E">
        <w:t>Myndigheten ska så snart som möjligt besluta i de frågor som tvisten gäller. Beslutet ska meddelas senast fyra månader, eller om tvisten gäller tillämpningen av 5</w:t>
      </w:r>
      <w:r>
        <w:t> </w:t>
      </w:r>
      <w:r w:rsidRPr="00A6293E">
        <w:t>kap.</w:t>
      </w:r>
      <w:r>
        <w:t> </w:t>
      </w:r>
      <w:r w:rsidRPr="00A6293E">
        <w:t>35</w:t>
      </w:r>
      <w:r>
        <w:t> </w:t>
      </w:r>
      <w:r w:rsidRPr="00A6293E">
        <w:t xml:space="preserve">§ senast två månader, från det att begäran kom </w:t>
      </w:r>
      <w:r w:rsidRPr="00A6293E">
        <w:lastRenderedPageBreak/>
        <w:t>in till myndigheten, om inte längre tid är nödvändig med hänsyn till tvistens omfattning eller andra särskilda omständigheter.</w:t>
      </w:r>
      <w:bookmarkEnd w:id="2328"/>
    </w:p>
    <w:p w14:paraId="1C76250F" w14:textId="77777777" w:rsidR="00D85371" w:rsidRPr="00A6293E" w:rsidRDefault="00D85371" w:rsidP="00D85371">
      <w:pPr>
        <w:pStyle w:val="Brdtextmedindrag"/>
      </w:pPr>
    </w:p>
    <w:p w14:paraId="7B7871DC" w14:textId="77777777" w:rsidR="00D85371" w:rsidRPr="00A6293E" w:rsidRDefault="00D85371" w:rsidP="00D85371">
      <w:pPr>
        <w:pStyle w:val="Brdtext"/>
      </w:pPr>
      <w:r w:rsidRPr="00A6293E">
        <w:rPr>
          <w:b/>
        </w:rPr>
        <w:t>14 §</w:t>
      </w:r>
      <w:r w:rsidRPr="00A6293E">
        <w:t>    </w:t>
      </w:r>
      <w:bookmarkStart w:id="2329" w:name="_Hlk791556"/>
      <w:r w:rsidRPr="00A6293E">
        <w:t>Tillsynsmyndigheten får förelägga en part att tillhandahålla myn</w:t>
      </w:r>
      <w:r w:rsidRPr="00A6293E">
        <w:softHyphen/>
        <w:t>digheten de uppgifter och handlingar som behövs för att pröva en tvist en</w:t>
      </w:r>
      <w:r w:rsidRPr="00A6293E">
        <w:softHyphen/>
        <w:t>ligt 13</w:t>
      </w:r>
      <w:r>
        <w:t> </w:t>
      </w:r>
      <w:r w:rsidRPr="00A6293E">
        <w:t>§ och som avser</w:t>
      </w:r>
    </w:p>
    <w:p w14:paraId="56B4F4B7" w14:textId="77777777" w:rsidR="00D85371" w:rsidRPr="00A6293E" w:rsidRDefault="00D85371" w:rsidP="00D85371">
      <w:pPr>
        <w:pStyle w:val="Brdtextmedindrag"/>
      </w:pPr>
      <w:r w:rsidRPr="00A6293E">
        <w:t>1. allmänna skyldigheter som gäller enligt denna lag,</w:t>
      </w:r>
    </w:p>
    <w:p w14:paraId="771CEA9E" w14:textId="77777777" w:rsidR="00D85371" w:rsidRPr="00A6293E" w:rsidRDefault="00D85371" w:rsidP="00D85371">
      <w:pPr>
        <w:pStyle w:val="Brdtextmedindrag"/>
      </w:pPr>
      <w:r w:rsidRPr="00A6293E">
        <w:t>2. villkor som har meddelats med stöd av lagen, eller</w:t>
      </w:r>
    </w:p>
    <w:p w14:paraId="2B619CF2" w14:textId="77777777" w:rsidR="00D85371" w:rsidRPr="00A6293E" w:rsidRDefault="00D85371" w:rsidP="00D85371">
      <w:pPr>
        <w:pStyle w:val="Brdtextmedindrag"/>
      </w:pPr>
      <w:r w:rsidRPr="00A6293E">
        <w:t>3. särskilda skyldigheter som har beslutats med stöd av 5</w:t>
      </w:r>
      <w:r>
        <w:t> </w:t>
      </w:r>
      <w:r w:rsidRPr="00A6293E">
        <w:t>kap.</w:t>
      </w:r>
      <w:r>
        <w:t> </w:t>
      </w:r>
      <w:r w:rsidRPr="00A6293E">
        <w:t>7</w:t>
      </w:r>
      <w:r>
        <w:t> </w:t>
      </w:r>
      <w:r w:rsidRPr="00A6293E">
        <w:t>§.</w:t>
      </w:r>
    </w:p>
    <w:p w14:paraId="5ACEB8F8" w14:textId="77777777" w:rsidR="00D85371" w:rsidRPr="00A6293E" w:rsidRDefault="00D85371" w:rsidP="00D85371">
      <w:pPr>
        <w:pStyle w:val="Brdtextmedindrag"/>
      </w:pPr>
      <w:r w:rsidRPr="00A6293E">
        <w:t>Föreläggandet får förenas med vite. Vid prövning av en ansökan om ut</w:t>
      </w:r>
      <w:r w:rsidRPr="00A6293E">
        <w:softHyphen/>
        <w:t>dömande av vite får även vitets lämplighet bedömas.</w:t>
      </w:r>
      <w:bookmarkEnd w:id="2329"/>
    </w:p>
    <w:p w14:paraId="479ADFC1" w14:textId="77777777" w:rsidR="00D85371" w:rsidRPr="00A6293E" w:rsidRDefault="00D85371" w:rsidP="00D85371">
      <w:pPr>
        <w:pStyle w:val="Brdtextmedindrag"/>
      </w:pPr>
    </w:p>
    <w:p w14:paraId="1B86CAE7" w14:textId="77777777" w:rsidR="00D85371" w:rsidRPr="00A6293E" w:rsidRDefault="00D85371" w:rsidP="00D85371">
      <w:pPr>
        <w:pStyle w:val="Brdtext"/>
      </w:pPr>
      <w:r w:rsidRPr="00A6293E">
        <w:rPr>
          <w:b/>
        </w:rPr>
        <w:t>15 §</w:t>
      </w:r>
      <w:r w:rsidRPr="00A6293E">
        <w:t>    </w:t>
      </w:r>
      <w:bookmarkStart w:id="2330" w:name="_Hlk791935"/>
      <w:r w:rsidRPr="00A6293E">
        <w:t>Om en part hänskjutit en tvist för avgörande enligt 13</w:t>
      </w:r>
      <w:r>
        <w:t> </w:t>
      </w:r>
      <w:r w:rsidRPr="00A6293E">
        <w:t>§ får tillsyns</w:t>
      </w:r>
      <w:r w:rsidRPr="00A6293E">
        <w:softHyphen/>
        <w:t>myndigheten besluta att inte ta upp tvisten för avgörande, om det med hänsyn till den frågeställning som tvisten aktu</w:t>
      </w:r>
      <w:r w:rsidRPr="00A6293E">
        <w:softHyphen/>
        <w:t>aliserat är lämpligare att den avgörs genom en åtgärd inom ramen för den allmänna tillsynen.</w:t>
      </w:r>
    </w:p>
    <w:p w14:paraId="1D22C6F4" w14:textId="77777777" w:rsidR="00D85371" w:rsidRPr="00A6293E" w:rsidRDefault="00D85371" w:rsidP="00D85371">
      <w:pPr>
        <w:pStyle w:val="Brdtextmedindrag"/>
      </w:pPr>
      <w:r w:rsidRPr="00A6293E">
        <w:t>Har myndigheten inte vidtagit någon sådan tillsynsåtgärd inom fyra månader från det att en part hänskjutit tvisten, ska myndigheten på ny ansökan av någon av parterna pröva tvisten enligt vad som anges i 13</w:t>
      </w:r>
      <w:r>
        <w:t> </w:t>
      </w:r>
      <w:r w:rsidRPr="00A6293E">
        <w:t>§.</w:t>
      </w:r>
      <w:bookmarkEnd w:id="2330"/>
    </w:p>
    <w:p w14:paraId="5A37399C" w14:textId="77777777" w:rsidR="00D85371" w:rsidRPr="00A6293E" w:rsidRDefault="00D85371" w:rsidP="00D85371">
      <w:pPr>
        <w:pStyle w:val="Brdtextmedindrag"/>
        <w:ind w:firstLine="0"/>
      </w:pPr>
    </w:p>
    <w:p w14:paraId="13A9EDA4" w14:textId="77777777" w:rsidR="00D85371" w:rsidRPr="00A6293E" w:rsidRDefault="00D85371" w:rsidP="00D85371">
      <w:pPr>
        <w:pStyle w:val="Brdtext"/>
      </w:pPr>
      <w:r w:rsidRPr="00A6293E">
        <w:rPr>
          <w:b/>
        </w:rPr>
        <w:t>16 §</w:t>
      </w:r>
      <w:r w:rsidRPr="00A6293E">
        <w:t>    </w:t>
      </w:r>
      <w:bookmarkStart w:id="2331" w:name="_Hlk792299"/>
      <w:r w:rsidRPr="00A6293E">
        <w:t>Om det med hänsyn till tvistens art är lämpligare, får till</w:t>
      </w:r>
      <w:r w:rsidRPr="00A6293E">
        <w:softHyphen/>
        <w:t>synsmyn</w:t>
      </w:r>
      <w:r w:rsidRPr="00A6293E">
        <w:softHyphen/>
        <w:t>digheten hänskjuta tvisten för med</w:t>
      </w:r>
      <w:r w:rsidRPr="00A6293E">
        <w:softHyphen/>
        <w:t>ling, i stället för att ta upp tvisten till prövning eller vidta en åtgärd inom ramen för den allmänna tillsynen. Myndigheten ska i sådant fall ge parterna tillfälle att föreslå en lämplig person att vara medlare.</w:t>
      </w:r>
    </w:p>
    <w:p w14:paraId="790E697E" w14:textId="77777777" w:rsidR="00D85371" w:rsidRPr="00A6293E" w:rsidRDefault="00D85371" w:rsidP="00D85371">
      <w:pPr>
        <w:pStyle w:val="Brdtextmedindrag"/>
      </w:pPr>
      <w:r w:rsidRPr="00A6293E">
        <w:t>Har medling pågått i fyra månader eller avbrutits dessförinnan utan att parterna kommit överens, ska myndigheten på ny ansökan av någon av parterna pröva tvisten enligt vad som anges i 13</w:t>
      </w:r>
      <w:r>
        <w:t> </w:t>
      </w:r>
      <w:r w:rsidRPr="00A6293E">
        <w:t xml:space="preserve">§. </w:t>
      </w:r>
    </w:p>
    <w:p w14:paraId="38F1FA77" w14:textId="77777777" w:rsidR="00D85371" w:rsidRPr="00A6293E" w:rsidRDefault="00D85371" w:rsidP="00D85371">
      <w:pPr>
        <w:pStyle w:val="Brdtextmedindrag"/>
      </w:pPr>
      <w:r w:rsidRPr="00A6293E">
        <w:t>Parterna ska solidariskt betala skälig ersättning till medlare för arbete och utlägg.</w:t>
      </w:r>
      <w:bookmarkEnd w:id="2331"/>
    </w:p>
    <w:p w14:paraId="36226C17" w14:textId="77777777" w:rsidR="00D85371" w:rsidRPr="00A6293E" w:rsidRDefault="00D85371" w:rsidP="00D85371">
      <w:pPr>
        <w:pStyle w:val="Brdtextmedindrag"/>
      </w:pPr>
    </w:p>
    <w:p w14:paraId="6199856C" w14:textId="77777777" w:rsidR="00D85371" w:rsidRPr="00A6293E" w:rsidRDefault="00D85371" w:rsidP="00D85371">
      <w:pPr>
        <w:pStyle w:val="Brdtext"/>
      </w:pPr>
      <w:r w:rsidRPr="00A6293E">
        <w:rPr>
          <w:b/>
        </w:rPr>
        <w:t>17 §</w:t>
      </w:r>
      <w:r w:rsidRPr="00A6293E">
        <w:t>    </w:t>
      </w:r>
      <w:bookmarkStart w:id="2332" w:name="_Hlk792778"/>
      <w:r w:rsidRPr="00A6293E">
        <w:t>Om en tvist som hänskjutits till tillsynsmyndigheten enligt 13</w:t>
      </w:r>
      <w:r>
        <w:t> </w:t>
      </w:r>
      <w:r w:rsidRPr="00A6293E">
        <w:t>§ också har hänskjutits till en eller flera tillsynsmyndigheter i en annan stat inom Europeiska unionen, ska tillsynsmyndigheten, om tvisten påverkar handeln mellan medlemsstaterna i unionen, underrätta Organet för euro</w:t>
      </w:r>
      <w:r w:rsidRPr="00A6293E">
        <w:softHyphen/>
        <w:t>peiska regleringsmyndigheter för elektronisk</w:t>
      </w:r>
      <w:r w:rsidRPr="00A6293E" w:rsidDel="00207EBB">
        <w:t xml:space="preserve"> </w:t>
      </w:r>
      <w:r w:rsidRPr="00A6293E">
        <w:t>kommunikation</w:t>
      </w:r>
      <w:r w:rsidRPr="00A6293E" w:rsidDel="00207EBB">
        <w:t xml:space="preserve"> </w:t>
      </w:r>
      <w:r w:rsidRPr="00A6293E">
        <w:t>om tvisten. När tillsyns</w:t>
      </w:r>
      <w:r w:rsidRPr="00A6293E">
        <w:softHyphen/>
        <w:t>myndigheten har lämnat en sådan underrättelse får ärendet inte avgöras förrän Organet för europeiska regleringsmyndigheter för elektro</w:t>
      </w:r>
      <w:r w:rsidRPr="00A6293E">
        <w:softHyphen/>
        <w:t xml:space="preserve">nisk kommunikation har yttrat sig. </w:t>
      </w:r>
      <w:bookmarkStart w:id="2333" w:name="_Hlk852180"/>
      <w:r w:rsidRPr="00A6293E">
        <w:t>Om ärendet brådskar med hänsyn till in</w:t>
      </w:r>
      <w:r w:rsidRPr="00A6293E">
        <w:softHyphen/>
        <w:t>tresset att trygga konkurrensen eller skydda slutanvändarnas intressen</w:t>
      </w:r>
      <w:bookmarkEnd w:id="2333"/>
      <w:r w:rsidRPr="00A6293E">
        <w:t xml:space="preserve"> får dock beslut meddelas att gälla till dess något annat bestäms.</w:t>
      </w:r>
    </w:p>
    <w:p w14:paraId="59A05C9F" w14:textId="77777777" w:rsidR="00D85371" w:rsidRPr="00A6293E" w:rsidRDefault="00D85371" w:rsidP="00D85371">
      <w:pPr>
        <w:pStyle w:val="Brdtextmedindrag"/>
      </w:pPr>
      <w:r w:rsidRPr="00A6293E">
        <w:t>Tillsynsmyndigheten ska avgöra ärendet inom en månad från yttrandet och ska i sitt beslut beakta innehållet i yttrandet.</w:t>
      </w:r>
      <w:bookmarkEnd w:id="2332"/>
    </w:p>
    <w:p w14:paraId="780E182D" w14:textId="77777777" w:rsidR="00D85371" w:rsidRPr="00A6293E" w:rsidRDefault="00D85371" w:rsidP="00D85371">
      <w:pPr>
        <w:pStyle w:val="Rubrik3utannumrering"/>
      </w:pPr>
      <w:r w:rsidRPr="00A6293E">
        <w:t>11</w:t>
      </w:r>
      <w:r>
        <w:t> </w:t>
      </w:r>
      <w:r w:rsidRPr="00A6293E">
        <w:t>kap. Sanktionsavgifter</w:t>
      </w:r>
    </w:p>
    <w:p w14:paraId="4FC25D13" w14:textId="77777777" w:rsidR="00D85371" w:rsidRPr="00A6293E" w:rsidRDefault="00D85371" w:rsidP="00D85371">
      <w:pPr>
        <w:pStyle w:val="Brdtext"/>
      </w:pPr>
      <w:r w:rsidRPr="00A6293E">
        <w:rPr>
          <w:b/>
        </w:rPr>
        <w:t>1 §</w:t>
      </w:r>
      <w:r w:rsidRPr="00A6293E">
        <w:t>    </w:t>
      </w:r>
      <w:bookmarkStart w:id="2334" w:name="_Hlk852881"/>
      <w:r w:rsidRPr="00A6293E">
        <w:t xml:space="preserve">Tillsynsmyndigheten ska ta ut en sanktionsavgift av den som inte </w:t>
      </w:r>
    </w:p>
    <w:p w14:paraId="6E797CF0" w14:textId="77777777" w:rsidR="00D85371" w:rsidRPr="00A6293E" w:rsidRDefault="00D85371" w:rsidP="00D85371">
      <w:pPr>
        <w:pStyle w:val="Brdtextmedindrag"/>
      </w:pPr>
      <w:r w:rsidRPr="00A6293E">
        <w:t>1. tillhandahåller en sammanfattning av avtalet i enlighet med 7 kap.</w:t>
      </w:r>
      <w:r>
        <w:t xml:space="preserve"> </w:t>
      </w:r>
      <w:r w:rsidRPr="00A6293E">
        <w:t>2 §, föreskrifter som har meddelats med stöd av den paragrafen och genom</w:t>
      </w:r>
      <w:r w:rsidRPr="00A6293E">
        <w:softHyphen/>
        <w:t xml:space="preserve">förandeakter som Europeiska kommissionen har meddelat med stöd av </w:t>
      </w:r>
      <w:r w:rsidRPr="00A6293E">
        <w:lastRenderedPageBreak/>
        <w:t>artikel 102.3 i Europaparlamentets och rådets direktiv (EU) 2018/1972 av den 11 december 2018 om inrättande av en kodex för elektronisk kom</w:t>
      </w:r>
      <w:r w:rsidRPr="00A6293E">
        <w:softHyphen/>
        <w:t>mu</w:t>
      </w:r>
      <w:r w:rsidRPr="00A6293E">
        <w:softHyphen/>
        <w:t xml:space="preserve">nikation, i den ursprungliga lydelsen, </w:t>
      </w:r>
    </w:p>
    <w:p w14:paraId="45BAF7A0" w14:textId="77777777" w:rsidR="00D85371" w:rsidRPr="00A6293E" w:rsidRDefault="00D85371" w:rsidP="00D85371">
      <w:pPr>
        <w:pStyle w:val="Brdtextmedindrag"/>
      </w:pPr>
      <w:r w:rsidRPr="00A6293E">
        <w:t>2. tillämpar villkor som gäller bindnings</w:t>
      </w:r>
      <w:r w:rsidRPr="00A6293E">
        <w:softHyphen/>
        <w:t>tid och uppsägningstid i enlighet med 7</w:t>
      </w:r>
      <w:r>
        <w:t> </w:t>
      </w:r>
      <w:r w:rsidRPr="00A6293E">
        <w:t>kap.</w:t>
      </w:r>
      <w:r>
        <w:t> </w:t>
      </w:r>
      <w:r w:rsidRPr="00A6293E">
        <w:t>8,</w:t>
      </w:r>
      <w:r>
        <w:t> </w:t>
      </w:r>
      <w:r w:rsidRPr="00A6293E">
        <w:t>12</w:t>
      </w:r>
      <w:r>
        <w:t> </w:t>
      </w:r>
      <w:r w:rsidRPr="00A6293E">
        <w:t>och</w:t>
      </w:r>
      <w:r>
        <w:t> </w:t>
      </w:r>
      <w:r w:rsidRPr="00A6293E">
        <w:t>13 §§,</w:t>
      </w:r>
    </w:p>
    <w:p w14:paraId="30BA9975" w14:textId="77777777" w:rsidR="00D85371" w:rsidRPr="00A6293E" w:rsidRDefault="00D85371" w:rsidP="00D85371">
      <w:pPr>
        <w:pStyle w:val="Brdtextmedindrag"/>
      </w:pPr>
      <w:r w:rsidRPr="00A6293E">
        <w:t>3. uppfyller kraven på byte av tillhandahållare och nummerportabilitet i enlighet med 7</w:t>
      </w:r>
      <w:r>
        <w:t> </w:t>
      </w:r>
      <w:r w:rsidRPr="00A6293E">
        <w:t>kap.</w:t>
      </w:r>
      <w:r>
        <w:t> </w:t>
      </w:r>
      <w:r w:rsidRPr="00A6293E">
        <w:t>17–19</w:t>
      </w:r>
      <w:r>
        <w:t> </w:t>
      </w:r>
      <w:r w:rsidRPr="00A6293E">
        <w:t>§§ och föreskrifter som har meddelats med stöd av 7</w:t>
      </w:r>
      <w:r>
        <w:t> </w:t>
      </w:r>
      <w:r w:rsidRPr="00A6293E">
        <w:t>kap.</w:t>
      </w:r>
      <w:r>
        <w:t> </w:t>
      </w:r>
      <w:r w:rsidRPr="00A6293E">
        <w:t>20</w:t>
      </w:r>
      <w:r>
        <w:t> </w:t>
      </w:r>
      <w:r w:rsidRPr="00A6293E">
        <w:t>§,</w:t>
      </w:r>
    </w:p>
    <w:p w14:paraId="019DD94D" w14:textId="77777777" w:rsidR="00D85371" w:rsidRPr="00A6293E" w:rsidRDefault="00D85371" w:rsidP="00D85371">
      <w:pPr>
        <w:pStyle w:val="Brdtextmedindrag"/>
      </w:pPr>
      <w:r w:rsidRPr="00A6293E">
        <w:t>4. vidtar åtgärder för att hantera risker som hotar säkerheten i nät och tjänster i enlighet med 8</w:t>
      </w:r>
      <w:r>
        <w:t> </w:t>
      </w:r>
      <w:r w:rsidRPr="00A6293E">
        <w:t>kap.</w:t>
      </w:r>
      <w:r>
        <w:t> </w:t>
      </w:r>
      <w:r w:rsidRPr="00A6293E">
        <w:t>3</w:t>
      </w:r>
      <w:r>
        <w:t> </w:t>
      </w:r>
      <w:r w:rsidRPr="00A6293E">
        <w:t>§ och föreskrifter som har meddelats med stöd av den paragrafen,</w:t>
      </w:r>
    </w:p>
    <w:p w14:paraId="1FA61081" w14:textId="77777777" w:rsidR="00D85371" w:rsidRPr="00A6293E" w:rsidRDefault="00D85371" w:rsidP="00D85371">
      <w:pPr>
        <w:pStyle w:val="Brdtextmedindrag"/>
      </w:pPr>
      <w:r w:rsidRPr="00A6293E">
        <w:t>5. rapporterar om säkerhetsincidenter i enlighet med 8</w:t>
      </w:r>
      <w:r>
        <w:t> </w:t>
      </w:r>
      <w:r w:rsidRPr="00A6293E">
        <w:t>kap.</w:t>
      </w:r>
      <w:r>
        <w:t> </w:t>
      </w:r>
      <w:r w:rsidRPr="00A6293E">
        <w:t>6</w:t>
      </w:r>
      <w:r>
        <w:t> </w:t>
      </w:r>
      <w:r w:rsidRPr="00A6293E">
        <w:t>§ och före</w:t>
      </w:r>
      <w:r w:rsidRPr="00A6293E">
        <w:softHyphen/>
        <w:t>skrifter som har meddelats med stöd av den paragrafen,</w:t>
      </w:r>
    </w:p>
    <w:p w14:paraId="40D3DAD0" w14:textId="77777777" w:rsidR="00D85371" w:rsidRPr="00A6293E" w:rsidRDefault="00D85371" w:rsidP="00D85371">
      <w:pPr>
        <w:pStyle w:val="Brdtextmedindrag"/>
      </w:pPr>
      <w:r w:rsidRPr="00A6293E">
        <w:t>6. informerar om hot om säkerhetsincidenter i enlighet med 8</w:t>
      </w:r>
      <w:r>
        <w:t> </w:t>
      </w:r>
      <w:r w:rsidRPr="00A6293E">
        <w:t>kap.</w:t>
      </w:r>
      <w:r>
        <w:t> </w:t>
      </w:r>
      <w:r w:rsidRPr="00A6293E">
        <w:t>7</w:t>
      </w:r>
      <w:r>
        <w:t> </w:t>
      </w:r>
      <w:r w:rsidRPr="00A6293E">
        <w:t>§, föreskrifter som har meddelats med stöd av den paragrafen och genom</w:t>
      </w:r>
      <w:r w:rsidRPr="00A6293E">
        <w:softHyphen/>
        <w:t>förandeakter som Europeiska kommissionen har meddelat med stöd av artikel 40.5 i direktiv (EU) 2018/1972, i den ursprungliga lydelsen,</w:t>
      </w:r>
    </w:p>
    <w:p w14:paraId="1A7E3A83" w14:textId="77777777" w:rsidR="00D85371" w:rsidRPr="00A6293E" w:rsidRDefault="00D85371" w:rsidP="00D85371">
      <w:pPr>
        <w:pStyle w:val="Brdtextmedindrag"/>
      </w:pPr>
      <w:r w:rsidRPr="00A6293E">
        <w:t>7. behandlar uppgifter i ett elektroniskt meddelande eller trafikuppgifter som hör till detta meddelande i enlighet med 8</w:t>
      </w:r>
      <w:r>
        <w:t> </w:t>
      </w:r>
      <w:r w:rsidRPr="00A6293E">
        <w:t>kap.</w:t>
      </w:r>
      <w:r>
        <w:t> </w:t>
      </w:r>
      <w:r w:rsidRPr="00A6293E">
        <w:t>28</w:t>
      </w:r>
      <w:r>
        <w:t> </w:t>
      </w:r>
      <w:r w:rsidRPr="00A6293E">
        <w:t>§,</w:t>
      </w:r>
    </w:p>
    <w:p w14:paraId="779786C2" w14:textId="77777777" w:rsidR="00D85371" w:rsidRPr="00A6293E" w:rsidRDefault="00D85371" w:rsidP="00D85371">
      <w:pPr>
        <w:pStyle w:val="Brdtextmedindrag"/>
      </w:pPr>
      <w:r w:rsidRPr="00A6293E">
        <w:t>8. bedriver sin verksamhet så att beslut om hemlig avlyssning av elektronisk kommunikation och hemlig övervakning av elektronisk kommunikation kan ske i enlighet med 8</w:t>
      </w:r>
      <w:r>
        <w:t> </w:t>
      </w:r>
      <w:r w:rsidRPr="00A6293E">
        <w:t>kap.</w:t>
      </w:r>
      <w:r>
        <w:t> </w:t>
      </w:r>
      <w:r w:rsidRPr="00A6293E">
        <w:t>30</w:t>
      </w:r>
      <w:r>
        <w:t> </w:t>
      </w:r>
      <w:r w:rsidRPr="00A6293E">
        <w:t>§ och föreskrifter som har meddelats i anslutning till den paragrafen,</w:t>
      </w:r>
    </w:p>
    <w:p w14:paraId="0B19B225" w14:textId="77777777" w:rsidR="00D85371" w:rsidRPr="00A6293E" w:rsidRDefault="00D85371" w:rsidP="00D85371">
      <w:pPr>
        <w:pStyle w:val="Brdtextmedindrag"/>
      </w:pPr>
      <w:r w:rsidRPr="00A6293E">
        <w:t>9. överför signaler till samverkanspunkter i enlighet med 8</w:t>
      </w:r>
      <w:r>
        <w:t> </w:t>
      </w:r>
      <w:r w:rsidRPr="00A6293E">
        <w:t>kap.</w:t>
      </w:r>
      <w:r>
        <w:t> </w:t>
      </w:r>
      <w:r w:rsidRPr="00A6293E">
        <w:t>31 § och föreskrifter som har meddelats med stöd av den paragrafen, eller</w:t>
      </w:r>
    </w:p>
    <w:p w14:paraId="73D3FE0B" w14:textId="77777777" w:rsidR="00D85371" w:rsidRPr="00A6293E" w:rsidRDefault="00D85371" w:rsidP="00D85371">
      <w:pPr>
        <w:pStyle w:val="Brdtextmedindrag"/>
      </w:pPr>
      <w:r w:rsidRPr="00A6293E">
        <w:t>10. lämnar ut uppgift som rör abonnemang eller annan uppgift som an</w:t>
      </w:r>
      <w:r w:rsidRPr="00A6293E">
        <w:softHyphen/>
        <w:t xml:space="preserve">går ett särskilt elektroniskt meddelande i enlighet med </w:t>
      </w:r>
      <w:bookmarkEnd w:id="2334"/>
      <w:r w:rsidRPr="00A6293E">
        <w:t>8</w:t>
      </w:r>
      <w:r>
        <w:t> </w:t>
      </w:r>
      <w:r w:rsidRPr="00A6293E">
        <w:t>kap.</w:t>
      </w:r>
      <w:r>
        <w:t> </w:t>
      </w:r>
      <w:r w:rsidRPr="00A6293E">
        <w:t>34</w:t>
      </w:r>
      <w:r>
        <w:t> </w:t>
      </w:r>
      <w:r w:rsidRPr="00A6293E">
        <w:t>§.</w:t>
      </w:r>
    </w:p>
    <w:p w14:paraId="26C5EC93" w14:textId="77777777" w:rsidR="00D85371" w:rsidRPr="00A6293E" w:rsidRDefault="00D85371" w:rsidP="00D85371">
      <w:pPr>
        <w:pStyle w:val="Brdtextmedindrag"/>
      </w:pPr>
    </w:p>
    <w:p w14:paraId="1211918E" w14:textId="77777777" w:rsidR="00D85371" w:rsidRPr="00A6293E" w:rsidRDefault="00D85371" w:rsidP="00D85371">
      <w:pPr>
        <w:pStyle w:val="Brdtext"/>
      </w:pPr>
      <w:r w:rsidRPr="00A6293E">
        <w:rPr>
          <w:b/>
        </w:rPr>
        <w:t>2 §</w:t>
      </w:r>
      <w:r w:rsidRPr="00A6293E">
        <w:t>    </w:t>
      </w:r>
      <w:bookmarkStart w:id="2335" w:name="_Hlk853844"/>
      <w:r w:rsidRPr="00A6293E">
        <w:t>En sanktionsavgift ska bestämmas till lägst 5 000 kronor och högst 10 000 000 kronor.</w:t>
      </w:r>
    </w:p>
    <w:p w14:paraId="4709B95F" w14:textId="77777777" w:rsidR="00D85371" w:rsidRPr="00A6293E" w:rsidRDefault="00D85371" w:rsidP="00D85371">
      <w:pPr>
        <w:pStyle w:val="Brdtextmedindrag"/>
      </w:pPr>
      <w:r w:rsidRPr="00A6293E">
        <w:t>När avgiftens storlek bestäms ska särskild hänsyn tas till den skada eller risk för skada som uppstått till följd av överträdelsen, om aktören tidigare har begått en överträdelse och de kostnader som aktören har undvikit till följd av överträdelsen.</w:t>
      </w:r>
    </w:p>
    <w:p w14:paraId="5B19419C" w14:textId="77777777" w:rsidR="00D85371" w:rsidRPr="00A6293E" w:rsidRDefault="00D85371" w:rsidP="00D85371">
      <w:pPr>
        <w:pStyle w:val="Brdtextmedindrag"/>
      </w:pPr>
      <w:r w:rsidRPr="00A6293E">
        <w:t>En sanktionsavgift får efterges helt eller delvis om överträdelsen är ringa eller ursäktlig eller om det annars med hänsyn till omständigheterna skulle vara oskäligt att ta ut avgiften.</w:t>
      </w:r>
      <w:bookmarkEnd w:id="2335"/>
    </w:p>
    <w:p w14:paraId="72F6DE2D" w14:textId="77777777" w:rsidR="00D85371" w:rsidRPr="00A6293E" w:rsidRDefault="00D85371" w:rsidP="00D85371">
      <w:pPr>
        <w:pStyle w:val="Brdtextmedindrag"/>
      </w:pPr>
    </w:p>
    <w:p w14:paraId="03B662C1" w14:textId="77777777" w:rsidR="00D85371" w:rsidRPr="00A6293E" w:rsidRDefault="00D85371" w:rsidP="00D85371">
      <w:pPr>
        <w:pStyle w:val="Brdtext"/>
      </w:pPr>
      <w:r w:rsidRPr="00A6293E">
        <w:rPr>
          <w:b/>
        </w:rPr>
        <w:t>3 §</w:t>
      </w:r>
      <w:r w:rsidRPr="00A6293E">
        <w:t>    En sanktionsavgift får inte beslutas om överträdelsen omfattas av ett föreläggande om vite och överträdelsen ligger till grund för en ansökan om utdömande av vitet.</w:t>
      </w:r>
    </w:p>
    <w:p w14:paraId="06F74A14" w14:textId="77777777" w:rsidR="00D85371" w:rsidRPr="00A6293E" w:rsidRDefault="00D85371" w:rsidP="00D85371">
      <w:pPr>
        <w:pStyle w:val="Brdtextmedindrag"/>
      </w:pPr>
    </w:p>
    <w:p w14:paraId="57E18B13" w14:textId="77777777" w:rsidR="00D85371" w:rsidRPr="00A6293E" w:rsidRDefault="00D85371" w:rsidP="00D85371">
      <w:pPr>
        <w:pStyle w:val="Brdtext"/>
      </w:pPr>
      <w:r w:rsidRPr="00A6293E">
        <w:rPr>
          <w:b/>
        </w:rPr>
        <w:t>4 §    </w:t>
      </w:r>
      <w:r w:rsidRPr="00A6293E">
        <w:t>En sanktionsavgift får endast beslutas om den som avgiften ska tas ut av har fått tillfälle att yttra sig inom två år från det att överträdelsen ägde rum.</w:t>
      </w:r>
    </w:p>
    <w:p w14:paraId="02A13F62" w14:textId="77777777" w:rsidR="00D85371" w:rsidRPr="00A6293E" w:rsidRDefault="00D85371" w:rsidP="00D85371">
      <w:pPr>
        <w:pStyle w:val="Brdtextmedindrag"/>
      </w:pPr>
      <w:r w:rsidRPr="00A6293E">
        <w:t>Ett beslut om sanktionsavgift ska delges.</w:t>
      </w:r>
    </w:p>
    <w:p w14:paraId="7F094028" w14:textId="77777777" w:rsidR="00D85371" w:rsidRPr="00A6293E" w:rsidRDefault="00D85371" w:rsidP="00D85371">
      <w:pPr>
        <w:pStyle w:val="Brdtextmedindrag"/>
      </w:pPr>
    </w:p>
    <w:p w14:paraId="20EF2929" w14:textId="77777777" w:rsidR="00D85371" w:rsidRPr="00A6293E" w:rsidRDefault="00D85371" w:rsidP="00D85371">
      <w:pPr>
        <w:pStyle w:val="Brdtext"/>
      </w:pPr>
      <w:r w:rsidRPr="00A6293E">
        <w:rPr>
          <w:b/>
        </w:rPr>
        <w:t>5 §</w:t>
      </w:r>
      <w:r w:rsidRPr="00A6293E">
        <w:t>    En sanktionsavgift ska betalas till tillsynsmyndigheten inom 30</w:t>
      </w:r>
      <w:r>
        <w:t> </w:t>
      </w:r>
      <w:r w:rsidRPr="00A6293E">
        <w:t>da</w:t>
      </w:r>
      <w:r w:rsidRPr="00A6293E">
        <w:softHyphen/>
        <w:t>gar från det att beslutet om att ta ut avgiften har fått laga kraft eller inom den längre tid som anges i beslutet.</w:t>
      </w:r>
    </w:p>
    <w:p w14:paraId="120AC038" w14:textId="77777777" w:rsidR="00D85371" w:rsidRPr="00A6293E" w:rsidRDefault="00D85371" w:rsidP="00D85371">
      <w:pPr>
        <w:pStyle w:val="Brdtextmedindrag"/>
      </w:pPr>
      <w:r w:rsidRPr="00A6293E">
        <w:lastRenderedPageBreak/>
        <w:t>Om sanktionsavgiften inte betalas i tid, ska myndigheten lämna den obe</w:t>
      </w:r>
      <w:r w:rsidRPr="00A6293E">
        <w:softHyphen/>
        <w:t>talda avgiften för indrivning enligt lagen (1993:891) om indrivning av stat</w:t>
      </w:r>
      <w:r w:rsidRPr="00A6293E">
        <w:softHyphen/>
        <w:t>liga fordringar m.m. Vid indrivning får verkställighet ske enligt utsök</w:t>
      </w:r>
      <w:r w:rsidRPr="00A6293E">
        <w:softHyphen/>
        <w:t>ningsbalken.</w:t>
      </w:r>
    </w:p>
    <w:p w14:paraId="417CF245" w14:textId="77777777" w:rsidR="00D85371" w:rsidRPr="00A6293E" w:rsidRDefault="00D85371" w:rsidP="00D85371">
      <w:pPr>
        <w:pStyle w:val="Brdtextmedindrag"/>
      </w:pPr>
      <w:r w:rsidRPr="00A6293E">
        <w:t>En sanktionsavgift tillfaller staten.</w:t>
      </w:r>
    </w:p>
    <w:p w14:paraId="7167174E" w14:textId="77777777" w:rsidR="00D85371" w:rsidRPr="00A6293E" w:rsidRDefault="00D85371" w:rsidP="00D85371">
      <w:pPr>
        <w:pStyle w:val="Brdtextmedindrag"/>
      </w:pPr>
    </w:p>
    <w:p w14:paraId="1AF60E2A" w14:textId="77777777" w:rsidR="00D85371" w:rsidRPr="00A6293E" w:rsidRDefault="00D85371" w:rsidP="00D85371">
      <w:pPr>
        <w:pStyle w:val="Brdtext"/>
      </w:pPr>
      <w:r w:rsidRPr="00A6293E">
        <w:rPr>
          <w:b/>
        </w:rPr>
        <w:t>6 §</w:t>
      </w:r>
      <w:r w:rsidRPr="00A6293E">
        <w:t>    En beslutad sanktionsavgift faller bort till den del beslutet om avgif</w:t>
      </w:r>
      <w:r w:rsidRPr="00A6293E">
        <w:softHyphen/>
        <w:t>ten inte har verkställts inom fem år från det att beslutet fick laga kraft.</w:t>
      </w:r>
    </w:p>
    <w:p w14:paraId="6C8A1A6D" w14:textId="77777777" w:rsidR="00D85371" w:rsidRPr="00A6293E" w:rsidRDefault="00D85371" w:rsidP="00D85371">
      <w:pPr>
        <w:pStyle w:val="Rubrik3utannumrering"/>
      </w:pPr>
      <w:r w:rsidRPr="00A6293E">
        <w:t>12</w:t>
      </w:r>
      <w:r>
        <w:t> </w:t>
      </w:r>
      <w:r w:rsidRPr="00A6293E">
        <w:t>kap. Straff</w:t>
      </w:r>
    </w:p>
    <w:p w14:paraId="0924B825" w14:textId="77777777" w:rsidR="00D85371" w:rsidRPr="00A6293E" w:rsidRDefault="00D85371" w:rsidP="00D85371">
      <w:pPr>
        <w:pStyle w:val="Brdtext"/>
      </w:pPr>
      <w:r w:rsidRPr="00A6293E">
        <w:rPr>
          <w:b/>
        </w:rPr>
        <w:t>1 §</w:t>
      </w:r>
      <w:r w:rsidRPr="00A6293E">
        <w:t>    Till böter eller fängelse i högst sex månader ska den dömas som med upp</w:t>
      </w:r>
      <w:r w:rsidRPr="00A6293E">
        <w:softHyphen/>
        <w:t>såt eller av oaktsamhet</w:t>
      </w:r>
    </w:p>
    <w:p w14:paraId="60B91052" w14:textId="77777777" w:rsidR="00D85371" w:rsidRPr="00A6293E" w:rsidRDefault="00D85371" w:rsidP="00D85371">
      <w:pPr>
        <w:pStyle w:val="Brdtextmedindrag"/>
      </w:pPr>
      <w:r w:rsidRPr="00A6293E">
        <w:t>1. använder radiosändare utan tillstånd där sådant tillstånd krävs enligt denna lag eller använder radiosändare i strid med ett tillståndsvillkor, eller</w:t>
      </w:r>
    </w:p>
    <w:p w14:paraId="36B4126D" w14:textId="77777777" w:rsidR="00D85371" w:rsidRPr="00A6293E" w:rsidRDefault="00D85371" w:rsidP="00D85371">
      <w:pPr>
        <w:pStyle w:val="Brdtextmedindrag"/>
      </w:pPr>
      <w:r w:rsidRPr="00A6293E">
        <w:t>2. bryter mot en föreskrift som har meddelats med stöd av 3</w:t>
      </w:r>
      <w:r>
        <w:t> </w:t>
      </w:r>
      <w:r w:rsidRPr="00A6293E">
        <w:t>kap.</w:t>
      </w:r>
      <w:r>
        <w:t> </w:t>
      </w:r>
      <w:r w:rsidRPr="00A6293E">
        <w:t>22</w:t>
      </w:r>
      <w:r>
        <w:t> </w:t>
      </w:r>
      <w:r w:rsidRPr="00A6293E">
        <w:t>§ andra stycket.</w:t>
      </w:r>
    </w:p>
    <w:p w14:paraId="3533A402" w14:textId="77777777" w:rsidR="00D85371" w:rsidRPr="00A6293E" w:rsidRDefault="00D85371" w:rsidP="00D85371">
      <w:pPr>
        <w:pStyle w:val="Brdtextmedindrag"/>
      </w:pPr>
    </w:p>
    <w:p w14:paraId="1927B459" w14:textId="77777777" w:rsidR="00D85371" w:rsidRPr="00A6293E" w:rsidRDefault="00D85371" w:rsidP="00D85371">
      <w:pPr>
        <w:pStyle w:val="Brdtext"/>
      </w:pPr>
      <w:r w:rsidRPr="00A6293E">
        <w:rPr>
          <w:b/>
        </w:rPr>
        <w:t>2 §</w:t>
      </w:r>
      <w:r w:rsidRPr="00A6293E">
        <w:t>    </w:t>
      </w:r>
      <w:r w:rsidRPr="00A6293E">
        <w:rPr>
          <w:spacing w:val="-2"/>
        </w:rPr>
        <w:t>Den som med uppsåt eller av oaktsamhet bryter mot den tystnads</w:t>
      </w:r>
      <w:r w:rsidRPr="00A6293E">
        <w:rPr>
          <w:spacing w:val="-2"/>
        </w:rPr>
        <w:softHyphen/>
        <w:t>plikt</w:t>
      </w:r>
      <w:r w:rsidRPr="00A6293E">
        <w:t xml:space="preserve"> som föreskrivs i 8</w:t>
      </w:r>
      <w:r>
        <w:t> </w:t>
      </w:r>
      <w:r w:rsidRPr="00A6293E">
        <w:t>kap.</w:t>
      </w:r>
      <w:r>
        <w:t> </w:t>
      </w:r>
      <w:r w:rsidRPr="00A6293E">
        <w:t>35</w:t>
      </w:r>
      <w:r>
        <w:t> </w:t>
      </w:r>
      <w:r w:rsidRPr="00A6293E">
        <w:t xml:space="preserve">§ ska dömas till böter. I ringa fall ska det inte dömas till ansvar. </w:t>
      </w:r>
    </w:p>
    <w:p w14:paraId="233E8915" w14:textId="77777777" w:rsidR="00D85371" w:rsidRPr="00A6293E" w:rsidRDefault="00D85371" w:rsidP="00D85371">
      <w:pPr>
        <w:pStyle w:val="Brdtextmedindrag"/>
      </w:pPr>
      <w:r w:rsidRPr="00A6293E">
        <w:t>Den som med uppsåt eller av oaktsamhet bryter mot förbud enligt 8</w:t>
      </w:r>
      <w:r>
        <w:t> </w:t>
      </w:r>
      <w:r w:rsidRPr="00A6293E">
        <w:t>kap. 29</w:t>
      </w:r>
      <w:r>
        <w:t> </w:t>
      </w:r>
      <w:r w:rsidRPr="00A6293E">
        <w:t xml:space="preserve">§ ska dömas till böter, om gärningen inte är belagd med straff enligt brottsbalken. I ringa fall ska det inte dömas till ansvar. </w:t>
      </w:r>
    </w:p>
    <w:p w14:paraId="311DC0CC" w14:textId="77777777" w:rsidR="00D85371" w:rsidRPr="00A6293E" w:rsidRDefault="00D85371" w:rsidP="00D85371">
      <w:pPr>
        <w:pStyle w:val="Brdtextmedindrag"/>
      </w:pPr>
      <w:r w:rsidRPr="00A6293E">
        <w:t>Bestämmelser om ansvar för den som bryter mot den tystnadsplikt som föreskrivs i 5</w:t>
      </w:r>
      <w:r>
        <w:t> </w:t>
      </w:r>
      <w:r w:rsidRPr="00A6293E">
        <w:t>kap.</w:t>
      </w:r>
      <w:r>
        <w:t> </w:t>
      </w:r>
      <w:r w:rsidRPr="00A6293E">
        <w:t>2</w:t>
      </w:r>
      <w:r>
        <w:t> </w:t>
      </w:r>
      <w:r w:rsidRPr="00A6293E">
        <w:t>§ eller 8</w:t>
      </w:r>
      <w:r>
        <w:t> </w:t>
      </w:r>
      <w:r w:rsidRPr="00A6293E">
        <w:t>kap.</w:t>
      </w:r>
      <w:r>
        <w:t> </w:t>
      </w:r>
      <w:r w:rsidRPr="00A6293E">
        <w:t>32 eller 33</w:t>
      </w:r>
      <w:r>
        <w:t> </w:t>
      </w:r>
      <w:r w:rsidRPr="00A6293E">
        <w:t>§ finns i brottsbalken.</w:t>
      </w:r>
    </w:p>
    <w:p w14:paraId="5D7A279A" w14:textId="77777777" w:rsidR="00D85371" w:rsidRPr="00A6293E" w:rsidRDefault="00D85371" w:rsidP="00D85371">
      <w:pPr>
        <w:pStyle w:val="Brdtextmedindrag"/>
      </w:pPr>
    </w:p>
    <w:p w14:paraId="324E2274" w14:textId="77777777" w:rsidR="00D85371" w:rsidRPr="00A6293E" w:rsidRDefault="00D85371" w:rsidP="00D85371">
      <w:pPr>
        <w:pStyle w:val="Brdtext"/>
      </w:pPr>
      <w:r w:rsidRPr="00A6293E">
        <w:rPr>
          <w:b/>
        </w:rPr>
        <w:t>3 §</w:t>
      </w:r>
      <w:r w:rsidRPr="00A6293E">
        <w:t xml:space="preserve">    Radiosändare eller elektriska eller elektroniska anläggningar som </w:t>
      </w:r>
      <w:r w:rsidRPr="00A6293E">
        <w:rPr>
          <w:spacing w:val="-2"/>
        </w:rPr>
        <w:t>har varit föremål för brott enligt 1</w:t>
      </w:r>
      <w:r>
        <w:rPr>
          <w:spacing w:val="-2"/>
        </w:rPr>
        <w:t> </w:t>
      </w:r>
      <w:r w:rsidRPr="00A6293E">
        <w:rPr>
          <w:spacing w:val="-2"/>
        </w:rPr>
        <w:t>§ kan förklaras förverkade. Då ska be</w:t>
      </w:r>
      <w:r w:rsidRPr="00A6293E">
        <w:rPr>
          <w:spacing w:val="-2"/>
        </w:rPr>
        <w:softHyphen/>
        <w:t>stäm</w:t>
      </w:r>
      <w:r w:rsidRPr="00A6293E">
        <w:rPr>
          <w:spacing w:val="-2"/>
        </w:rPr>
        <w:softHyphen/>
      </w:r>
      <w:r w:rsidRPr="00A6293E">
        <w:t>melserna i 36</w:t>
      </w:r>
      <w:r>
        <w:t> </w:t>
      </w:r>
      <w:r w:rsidRPr="00A6293E">
        <w:t>kap. brottsbalken tillämpas.</w:t>
      </w:r>
    </w:p>
    <w:p w14:paraId="7A8C7801" w14:textId="77777777" w:rsidR="00D85371" w:rsidRPr="00A6293E" w:rsidRDefault="00D85371" w:rsidP="00D85371">
      <w:pPr>
        <w:pStyle w:val="Brdtextmedindrag"/>
      </w:pPr>
    </w:p>
    <w:p w14:paraId="79E4C395" w14:textId="77777777" w:rsidR="00D85371" w:rsidRPr="00A6293E" w:rsidRDefault="00D85371" w:rsidP="00D85371">
      <w:pPr>
        <w:pStyle w:val="Brdtext"/>
      </w:pPr>
      <w:r w:rsidRPr="00A6293E">
        <w:rPr>
          <w:b/>
        </w:rPr>
        <w:t>4 §</w:t>
      </w:r>
      <w:r w:rsidRPr="00A6293E">
        <w:t>    Har någon ålagts att betala konkurrensskadeavgift enligt 3</w:t>
      </w:r>
      <w:r>
        <w:t> </w:t>
      </w:r>
      <w:r w:rsidRPr="00A6293E">
        <w:t>kap.</w:t>
      </w:r>
      <w:r>
        <w:t> </w:t>
      </w:r>
      <w:r w:rsidRPr="00A6293E">
        <w:t>5</w:t>
      </w:r>
      <w:r>
        <w:t> </w:t>
      </w:r>
      <w:r w:rsidRPr="00A6293E">
        <w:t>§ konkurrenslagen (2008:579) eller dömts att betala vite enligt 6</w:t>
      </w:r>
      <w:r>
        <w:t> </w:t>
      </w:r>
      <w:r w:rsidRPr="00A6293E">
        <w:t>kap.</w:t>
      </w:r>
      <w:r>
        <w:t> </w:t>
      </w:r>
      <w:r w:rsidRPr="00A6293E">
        <w:t>2</w:t>
      </w:r>
      <w:r>
        <w:t> </w:t>
      </w:r>
      <w:r w:rsidRPr="00A6293E">
        <w:t>§ samma lag, får vite enligt denna lag inte dömas ut för samma förfarande.</w:t>
      </w:r>
    </w:p>
    <w:p w14:paraId="583029D5" w14:textId="77777777" w:rsidR="00D85371" w:rsidRPr="00A6293E" w:rsidRDefault="00D85371" w:rsidP="00D85371">
      <w:pPr>
        <w:pStyle w:val="Rubrik3utannumrering"/>
      </w:pPr>
      <w:r w:rsidRPr="00A6293E">
        <w:t>13</w:t>
      </w:r>
      <w:r>
        <w:t> </w:t>
      </w:r>
      <w:r w:rsidRPr="00A6293E">
        <w:t>kap. Avgifter</w:t>
      </w:r>
    </w:p>
    <w:p w14:paraId="4AC1B036" w14:textId="77777777" w:rsidR="00D85371" w:rsidRPr="00A6293E" w:rsidRDefault="00D85371" w:rsidP="00D85371">
      <w:pPr>
        <w:pStyle w:val="Brdtext"/>
      </w:pPr>
      <w:r w:rsidRPr="00A6293E">
        <w:rPr>
          <w:b/>
        </w:rPr>
        <w:t>1 §</w:t>
      </w:r>
      <w:r w:rsidRPr="00A6293E">
        <w:t>    En handläggningsavgift får tas ut av den som</w:t>
      </w:r>
    </w:p>
    <w:p w14:paraId="0391EDAC" w14:textId="77777777" w:rsidR="00D85371" w:rsidRPr="00A6293E" w:rsidRDefault="00D85371" w:rsidP="00D85371">
      <w:pPr>
        <w:pStyle w:val="Brdtextmedindrag"/>
      </w:pPr>
      <w:r w:rsidRPr="00A6293E">
        <w:t>1. anmäler verksamhet enligt 2</w:t>
      </w:r>
      <w:r>
        <w:t> </w:t>
      </w:r>
      <w:r w:rsidRPr="00A6293E">
        <w:t>kap.</w:t>
      </w:r>
      <w:r>
        <w:t> </w:t>
      </w:r>
      <w:r w:rsidRPr="00A6293E">
        <w:t>1</w:t>
      </w:r>
      <w:r>
        <w:t> </w:t>
      </w:r>
      <w:r w:rsidRPr="00A6293E">
        <w:t>§, eller</w:t>
      </w:r>
    </w:p>
    <w:p w14:paraId="1057A219" w14:textId="77777777" w:rsidR="00D85371" w:rsidRPr="00A6293E" w:rsidRDefault="00D85371" w:rsidP="00D85371">
      <w:pPr>
        <w:pStyle w:val="Brdtextmedindrag"/>
      </w:pPr>
      <w:r w:rsidRPr="00A6293E">
        <w:t xml:space="preserve">2. ansöker om tillstånd eller medgivande enligt </w:t>
      </w:r>
      <w:bookmarkStart w:id="2336" w:name="_Hlk9425391"/>
      <w:r w:rsidRPr="00A6293E">
        <w:t>3</w:t>
      </w:r>
      <w:r>
        <w:t> </w:t>
      </w:r>
      <w:r w:rsidRPr="00A6293E">
        <w:t>kap.</w:t>
      </w:r>
      <w:r>
        <w:t> </w:t>
      </w:r>
      <w:r w:rsidRPr="00A6293E">
        <w:t>1,</w:t>
      </w:r>
      <w:r>
        <w:t> </w:t>
      </w:r>
      <w:r w:rsidRPr="00A6293E">
        <w:t>23 eller 25</w:t>
      </w:r>
      <w:r>
        <w:t> </w:t>
      </w:r>
      <w:r w:rsidRPr="00A6293E">
        <w:t>§ eller 4</w:t>
      </w:r>
      <w:r>
        <w:t> </w:t>
      </w:r>
      <w:r w:rsidRPr="00A6293E">
        <w:t>kap.</w:t>
      </w:r>
      <w:r>
        <w:t> </w:t>
      </w:r>
      <w:r w:rsidRPr="00A6293E">
        <w:t>4 eller 8</w:t>
      </w:r>
      <w:r>
        <w:t> </w:t>
      </w:r>
      <w:r w:rsidRPr="00A6293E">
        <w:t>§.</w:t>
      </w:r>
      <w:bookmarkEnd w:id="2336"/>
    </w:p>
    <w:p w14:paraId="0CF25EEB" w14:textId="77777777" w:rsidR="00D85371" w:rsidRPr="00A6293E" w:rsidRDefault="00D85371" w:rsidP="00D85371">
      <w:pPr>
        <w:pStyle w:val="Brdtextmedindrag"/>
      </w:pPr>
      <w:r w:rsidRPr="00A6293E">
        <w:t>En årlig avgift ska betalas av den som</w:t>
      </w:r>
    </w:p>
    <w:p w14:paraId="49301BF0" w14:textId="77777777" w:rsidR="00D85371" w:rsidRPr="00A6293E" w:rsidRDefault="00D85371" w:rsidP="00D85371">
      <w:pPr>
        <w:pStyle w:val="Brdtextmedindrag"/>
      </w:pPr>
      <w:r w:rsidRPr="00A6293E">
        <w:t>1.</w:t>
      </w:r>
      <w:r>
        <w:t> </w:t>
      </w:r>
      <w:r w:rsidRPr="00A6293E">
        <w:t>bedriver verksamhet som är anmäld enligt 2</w:t>
      </w:r>
      <w:r>
        <w:t> </w:t>
      </w:r>
      <w:r w:rsidRPr="00A6293E">
        <w:t>kap.</w:t>
      </w:r>
      <w:r>
        <w:t> </w:t>
      </w:r>
      <w:r w:rsidRPr="00A6293E">
        <w:t>1</w:t>
      </w:r>
      <w:r>
        <w:t> </w:t>
      </w:r>
      <w:r w:rsidRPr="00A6293E">
        <w:t>§, eller</w:t>
      </w:r>
    </w:p>
    <w:p w14:paraId="55AC935D" w14:textId="77777777" w:rsidR="00D85371" w:rsidRPr="00A6293E" w:rsidRDefault="00D85371" w:rsidP="00D85371">
      <w:pPr>
        <w:pStyle w:val="Brdtextmedindrag"/>
      </w:pPr>
      <w:r w:rsidRPr="00A6293E">
        <w:t>2.</w:t>
      </w:r>
      <w:r>
        <w:t> </w:t>
      </w:r>
      <w:r w:rsidRPr="00A6293E">
        <w:t>har tillstånd enligt 3</w:t>
      </w:r>
      <w:r>
        <w:t> </w:t>
      </w:r>
      <w:r w:rsidRPr="00A6293E">
        <w:t>kap.</w:t>
      </w:r>
      <w:r>
        <w:t> </w:t>
      </w:r>
      <w:r w:rsidRPr="00A6293E">
        <w:t>1</w:t>
      </w:r>
      <w:r>
        <w:t> </w:t>
      </w:r>
      <w:r w:rsidRPr="00A6293E">
        <w:t>§ eller 4</w:t>
      </w:r>
      <w:r>
        <w:t> </w:t>
      </w:r>
      <w:r w:rsidRPr="00A6293E">
        <w:t>kap.</w:t>
      </w:r>
      <w:r>
        <w:t> </w:t>
      </w:r>
      <w:r w:rsidRPr="00A6293E">
        <w:t>4</w:t>
      </w:r>
      <w:r>
        <w:t> </w:t>
      </w:r>
      <w:r w:rsidRPr="00A6293E">
        <w:t>§.</w:t>
      </w:r>
    </w:p>
    <w:p w14:paraId="589E3412" w14:textId="77777777" w:rsidR="00D85371" w:rsidRPr="00A6293E" w:rsidRDefault="00D85371" w:rsidP="00D85371">
      <w:pPr>
        <w:pStyle w:val="Brdtextmedindrag"/>
      </w:pPr>
      <w:r w:rsidRPr="00A6293E">
        <w:t>De årliga avgifterna ska sammantaget motsvara de kostnader som en myndighet i övrigt har för sin verksamhet enligt denna lag. Avgifterna ska fördelas med skälig andel på dem som bedriver anmäld verksamhet eller har tillstånd.</w:t>
      </w:r>
    </w:p>
    <w:p w14:paraId="484075D9" w14:textId="77777777" w:rsidR="00D85371" w:rsidRPr="00A6293E" w:rsidRDefault="00D85371" w:rsidP="00D85371">
      <w:pPr>
        <w:pStyle w:val="Brdtextmedindrag"/>
      </w:pPr>
    </w:p>
    <w:p w14:paraId="6BF5E178" w14:textId="77777777" w:rsidR="00D85371" w:rsidRPr="00A6293E" w:rsidRDefault="00D85371" w:rsidP="00D85371">
      <w:pPr>
        <w:pStyle w:val="Brdtext"/>
      </w:pPr>
      <w:r w:rsidRPr="00A6293E">
        <w:rPr>
          <w:b/>
        </w:rPr>
        <w:lastRenderedPageBreak/>
        <w:t>2 §</w:t>
      </w:r>
      <w:r w:rsidRPr="00A6293E">
        <w:t>    Den som bedriver verksamhet som är anmäld enligt 2</w:t>
      </w:r>
      <w:r>
        <w:t> </w:t>
      </w:r>
      <w:r w:rsidRPr="00A6293E">
        <w:t>kap.</w:t>
      </w:r>
      <w:r>
        <w:t> </w:t>
      </w:r>
      <w:r w:rsidRPr="00A6293E">
        <w:t>1</w:t>
      </w:r>
      <w:r>
        <w:t> </w:t>
      </w:r>
      <w:r w:rsidRPr="00A6293E">
        <w:t>§ ska betala en avgift för finansiering av åtgärder mot allvarliga fredstida hot och påfrestningar som gäller elektronisk kommunikation. Avgifterna ska fördelas med skälig andel på dem som bedriver anmäld verksamhet.</w:t>
      </w:r>
    </w:p>
    <w:p w14:paraId="52D7980D" w14:textId="77777777" w:rsidR="00D85371" w:rsidRPr="00A6293E" w:rsidRDefault="00D85371" w:rsidP="00D85371">
      <w:pPr>
        <w:pStyle w:val="Rubrik3utannumrering"/>
      </w:pPr>
      <w:r w:rsidRPr="00A6293E">
        <w:t>14</w:t>
      </w:r>
      <w:r>
        <w:t> </w:t>
      </w:r>
      <w:r w:rsidRPr="00A6293E">
        <w:t>kap. Överklagande och handläggning i domstol</w:t>
      </w:r>
    </w:p>
    <w:p w14:paraId="33F11473" w14:textId="77777777" w:rsidR="00D85371" w:rsidRPr="00A6293E" w:rsidRDefault="00D85371" w:rsidP="00D85371">
      <w:pPr>
        <w:pStyle w:val="Rubrik4utannumrering"/>
        <w:spacing w:before="0"/>
      </w:pPr>
      <w:r w:rsidRPr="00A6293E">
        <w:t>Överklagande</w:t>
      </w:r>
    </w:p>
    <w:p w14:paraId="42AA3E91" w14:textId="77777777" w:rsidR="00D85371" w:rsidRPr="00A6293E" w:rsidRDefault="00D85371" w:rsidP="00D85371">
      <w:pPr>
        <w:pStyle w:val="Brdtext"/>
      </w:pPr>
      <w:r w:rsidRPr="00A6293E">
        <w:rPr>
          <w:b/>
        </w:rPr>
        <w:t>1 §</w:t>
      </w:r>
      <w:r w:rsidRPr="00A6293E">
        <w:t>    </w:t>
      </w:r>
      <w:bookmarkStart w:id="2337" w:name="_Hlk871313"/>
      <w:r w:rsidRPr="00A6293E">
        <w:t>En myndighets beslut enligt denna lag eller enligt föreskrifter som har med</w:t>
      </w:r>
      <w:r w:rsidRPr="00A6293E">
        <w:softHyphen/>
        <w:t>delats i anslutning till lagen får överklagas till allmän förvalt</w:t>
      </w:r>
      <w:r w:rsidRPr="00A6293E">
        <w:softHyphen/>
        <w:t>nings</w:t>
      </w:r>
      <w:r w:rsidRPr="00A6293E">
        <w:softHyphen/>
      </w:r>
      <w:r w:rsidRPr="00A6293E">
        <w:softHyphen/>
        <w:t>dom</w:t>
      </w:r>
      <w:r w:rsidRPr="00A6293E">
        <w:softHyphen/>
        <w:t xml:space="preserve">stol. </w:t>
      </w:r>
    </w:p>
    <w:p w14:paraId="182F22C2" w14:textId="77777777" w:rsidR="00D85371" w:rsidRPr="00A6293E" w:rsidRDefault="00D85371" w:rsidP="00D85371">
      <w:pPr>
        <w:pStyle w:val="Brdtextmedindrag"/>
      </w:pPr>
      <w:r w:rsidRPr="00A6293E">
        <w:t>Prövningstillstånd krävs vid överklagande till kammarrätten.</w:t>
      </w:r>
    </w:p>
    <w:p w14:paraId="63553D66" w14:textId="77777777" w:rsidR="00D85371" w:rsidRPr="00A6293E" w:rsidRDefault="00D85371" w:rsidP="00D85371">
      <w:pPr>
        <w:pStyle w:val="Brdtextmedindrag"/>
      </w:pPr>
      <w:r w:rsidRPr="00A6293E">
        <w:t>Kammarrättens beslut i ett mål enligt denna lag får inte överklagas.</w:t>
      </w:r>
      <w:bookmarkEnd w:id="2337"/>
    </w:p>
    <w:p w14:paraId="5821527C" w14:textId="77777777" w:rsidR="00D85371" w:rsidRPr="00A6293E" w:rsidRDefault="00D85371" w:rsidP="00D85371">
      <w:pPr>
        <w:pStyle w:val="Brdtextmedindrag"/>
      </w:pPr>
    </w:p>
    <w:p w14:paraId="1166567C" w14:textId="77777777" w:rsidR="00D85371" w:rsidRPr="00A6293E" w:rsidRDefault="00D85371" w:rsidP="00D85371">
      <w:pPr>
        <w:pStyle w:val="Brdtext"/>
      </w:pPr>
      <w:r w:rsidRPr="00A6293E">
        <w:rPr>
          <w:b/>
        </w:rPr>
        <w:t>2 §</w:t>
      </w:r>
      <w:r w:rsidRPr="00A6293E">
        <w:t>    </w:t>
      </w:r>
      <w:bookmarkStart w:id="2338" w:name="_Hlk871540"/>
      <w:r w:rsidRPr="00A6293E">
        <w:t>Beslut enligt denna lag får överklagas av den som är part i ärendet, om beslutet har gått parten emot, och även av någon annan vars rättigheter på</w:t>
      </w:r>
      <w:r w:rsidRPr="00A6293E">
        <w:softHyphen/>
        <w:t>verkas negativt av beslutet.</w:t>
      </w:r>
      <w:bookmarkEnd w:id="2338"/>
    </w:p>
    <w:p w14:paraId="1E109B0E" w14:textId="77777777" w:rsidR="00D85371" w:rsidRPr="00A6293E" w:rsidRDefault="00D85371" w:rsidP="00D85371">
      <w:pPr>
        <w:pStyle w:val="Brdtextmedindrag"/>
      </w:pPr>
    </w:p>
    <w:p w14:paraId="7E1930EA" w14:textId="77777777" w:rsidR="00D85371" w:rsidRPr="00A6293E" w:rsidRDefault="00D85371" w:rsidP="00D85371">
      <w:pPr>
        <w:pStyle w:val="Brdtext"/>
      </w:pPr>
      <w:r w:rsidRPr="00A6293E">
        <w:rPr>
          <w:b/>
        </w:rPr>
        <w:t>3 §</w:t>
      </w:r>
      <w:r w:rsidRPr="00A6293E">
        <w:t>    </w:t>
      </w:r>
      <w:bookmarkStart w:id="2339" w:name="_Hlk871787"/>
      <w:r w:rsidRPr="00A6293E">
        <w:t>Beslut enligt 5</w:t>
      </w:r>
      <w:r>
        <w:t> </w:t>
      </w:r>
      <w:r w:rsidRPr="00A6293E">
        <w:t>kap.</w:t>
      </w:r>
      <w:r>
        <w:t> </w:t>
      </w:r>
      <w:r w:rsidRPr="00A6293E">
        <w:t>7</w:t>
      </w:r>
      <w:r>
        <w:t> </w:t>
      </w:r>
      <w:r w:rsidRPr="00A6293E">
        <w:t>§ som avser identifiering av före</w:t>
      </w:r>
      <w:r w:rsidRPr="00A6293E">
        <w:softHyphen/>
        <w:t>tag med be</w:t>
      </w:r>
      <w:r w:rsidRPr="00A6293E">
        <w:softHyphen/>
        <w:t>tydande inflytande på en marknad får överklagas endast i sam</w:t>
      </w:r>
      <w:r w:rsidRPr="00A6293E">
        <w:softHyphen/>
        <w:t>band med att beslut att införa, upphäva eller ändra en skyldighet som avses i 5</w:t>
      </w:r>
      <w:r>
        <w:t> </w:t>
      </w:r>
      <w:r w:rsidRPr="00A6293E">
        <w:t>kap.</w:t>
      </w:r>
      <w:r>
        <w:t> </w:t>
      </w:r>
      <w:r w:rsidRPr="00A6293E">
        <w:t>7 § överklagas.</w:t>
      </w:r>
      <w:bookmarkEnd w:id="2339"/>
    </w:p>
    <w:p w14:paraId="27767021" w14:textId="77777777" w:rsidR="00D85371" w:rsidRPr="00A6293E" w:rsidRDefault="00D85371" w:rsidP="00D85371">
      <w:pPr>
        <w:pStyle w:val="Brdtextmedindrag"/>
      </w:pPr>
      <w:bookmarkStart w:id="2340" w:name="_Hlk871873"/>
      <w:r w:rsidRPr="00A6293E">
        <w:t>Ett beslut enligt 3</w:t>
      </w:r>
      <w:r>
        <w:t> </w:t>
      </w:r>
      <w:r w:rsidRPr="00A6293E">
        <w:t>kap.</w:t>
      </w:r>
      <w:r>
        <w:t> </w:t>
      </w:r>
      <w:r w:rsidRPr="00A6293E">
        <w:t>9</w:t>
      </w:r>
      <w:r>
        <w:t> </w:t>
      </w:r>
      <w:r w:rsidRPr="00A6293E">
        <w:t>§ att begränsa antalet tillstånd får överklagas endast i samband med att beslut i fråga om tillstånd att använda radio</w:t>
      </w:r>
      <w:r w:rsidRPr="00A6293E">
        <w:softHyphen/>
        <w:t>sändare överklagas.</w:t>
      </w:r>
      <w:bookmarkEnd w:id="2340"/>
    </w:p>
    <w:p w14:paraId="05B863DB" w14:textId="77777777" w:rsidR="00D85371" w:rsidRPr="00A6293E" w:rsidRDefault="00D85371" w:rsidP="00D85371">
      <w:pPr>
        <w:pStyle w:val="Brdtextmedindrag"/>
      </w:pPr>
    </w:p>
    <w:p w14:paraId="0DDB6F13" w14:textId="77777777" w:rsidR="00D85371" w:rsidRPr="00A6293E" w:rsidRDefault="00D85371" w:rsidP="00D85371">
      <w:pPr>
        <w:pStyle w:val="Brdtext"/>
      </w:pPr>
      <w:r w:rsidRPr="00A6293E">
        <w:rPr>
          <w:b/>
        </w:rPr>
        <w:t>4 §</w:t>
      </w:r>
      <w:r w:rsidRPr="00A6293E">
        <w:t>    </w:t>
      </w:r>
      <w:bookmarkStart w:id="2341" w:name="_Hlk872292"/>
      <w:r w:rsidRPr="00A6293E">
        <w:t>Beslut om underrättelse enligt 10</w:t>
      </w:r>
      <w:r>
        <w:t> </w:t>
      </w:r>
      <w:r w:rsidRPr="00A6293E">
        <w:t>kap.</w:t>
      </w:r>
      <w:r>
        <w:t> </w:t>
      </w:r>
      <w:r w:rsidRPr="00A6293E">
        <w:t>4</w:t>
      </w:r>
      <w:r>
        <w:t> </w:t>
      </w:r>
      <w:r w:rsidRPr="00A6293E">
        <w:t>§, beslut om före</w:t>
      </w:r>
      <w:r w:rsidRPr="00A6293E">
        <w:softHyphen/>
        <w:t>läggande enligt 10</w:t>
      </w:r>
      <w:r>
        <w:t> </w:t>
      </w:r>
      <w:r w:rsidRPr="00A6293E">
        <w:t>kap.</w:t>
      </w:r>
      <w:r>
        <w:t> </w:t>
      </w:r>
      <w:r w:rsidRPr="00A6293E">
        <w:t>14</w:t>
      </w:r>
      <w:r>
        <w:t> </w:t>
      </w:r>
      <w:r w:rsidRPr="00A6293E">
        <w:t>§ och beslut om att inte ta upp en tvist för avgörande enligt 10</w:t>
      </w:r>
      <w:r>
        <w:t> </w:t>
      </w:r>
      <w:r w:rsidRPr="00A6293E">
        <w:t>kap.</w:t>
      </w:r>
      <w:r>
        <w:t> </w:t>
      </w:r>
      <w:r w:rsidRPr="00A6293E">
        <w:t>15</w:t>
      </w:r>
      <w:r>
        <w:t> </w:t>
      </w:r>
      <w:r w:rsidRPr="00A6293E">
        <w:t>§ första stycket får inte överklagas.</w:t>
      </w:r>
      <w:bookmarkEnd w:id="2341"/>
    </w:p>
    <w:p w14:paraId="3640ED51" w14:textId="77777777" w:rsidR="00D85371" w:rsidRPr="00A6293E" w:rsidRDefault="00D85371" w:rsidP="00D85371">
      <w:pPr>
        <w:pStyle w:val="Brdtextmedindrag"/>
      </w:pPr>
    </w:p>
    <w:p w14:paraId="73DD05DA" w14:textId="77777777" w:rsidR="00D85371" w:rsidRPr="00A6293E" w:rsidRDefault="00D85371" w:rsidP="00D85371">
      <w:pPr>
        <w:pStyle w:val="Brdtext"/>
      </w:pPr>
      <w:r w:rsidRPr="00A6293E">
        <w:rPr>
          <w:b/>
        </w:rPr>
        <w:t>5 §</w:t>
      </w:r>
      <w:r w:rsidRPr="00A6293E">
        <w:t>    </w:t>
      </w:r>
      <w:bookmarkStart w:id="2342" w:name="_Hlk872611"/>
      <w:r w:rsidRPr="00A6293E">
        <w:rPr>
          <w:spacing w:val="-2"/>
        </w:rPr>
        <w:t xml:space="preserve">Beslut enligt denna lag eller enligt föreskrifter som har meddelats i anslutning till </w:t>
      </w:r>
      <w:r w:rsidRPr="00A6293E">
        <w:t>lagen ska gälla omedelbart, om inte annat har bestämts.</w:t>
      </w:r>
      <w:bookmarkEnd w:id="2342"/>
    </w:p>
    <w:p w14:paraId="01367CB4" w14:textId="77777777" w:rsidR="00D85371" w:rsidRPr="00A6293E" w:rsidRDefault="00D85371" w:rsidP="00D85371">
      <w:pPr>
        <w:pStyle w:val="Rubrik4utannumrering"/>
      </w:pPr>
      <w:r w:rsidRPr="00A6293E">
        <w:t>Handläggning i domstol</w:t>
      </w:r>
    </w:p>
    <w:p w14:paraId="225AA649" w14:textId="77777777" w:rsidR="00D85371" w:rsidRPr="00A6293E" w:rsidRDefault="00D85371" w:rsidP="00D85371">
      <w:pPr>
        <w:pStyle w:val="Brdtext"/>
      </w:pPr>
      <w:r w:rsidRPr="00A6293E">
        <w:rPr>
          <w:b/>
        </w:rPr>
        <w:t>6 §</w:t>
      </w:r>
      <w:r w:rsidRPr="00A6293E">
        <w:t>    </w:t>
      </w:r>
      <w:bookmarkStart w:id="2343" w:name="_Hlk872794"/>
      <w:r w:rsidRPr="00A6293E">
        <w:t>Mål i förvaltningsrätt och kammarrätt som avser överprövning av följande beslut ska handläggas skyndsamt:</w:t>
      </w:r>
    </w:p>
    <w:p w14:paraId="0AAA0E66" w14:textId="77777777" w:rsidR="00D85371" w:rsidRPr="00A6293E" w:rsidRDefault="00D85371" w:rsidP="00D85371">
      <w:pPr>
        <w:pStyle w:val="Brdtextmedindrag"/>
      </w:pPr>
      <w:r w:rsidRPr="00A6293E">
        <w:t>1. beslut om särskilda skyldigheter med stöd av 5</w:t>
      </w:r>
      <w:r>
        <w:t> </w:t>
      </w:r>
      <w:r w:rsidRPr="00A6293E">
        <w:t>kap.</w:t>
      </w:r>
      <w:r>
        <w:t> </w:t>
      </w:r>
      <w:r w:rsidRPr="00A6293E">
        <w:t>7</w:t>
      </w:r>
      <w:r>
        <w:t> </w:t>
      </w:r>
      <w:r w:rsidRPr="00A6293E">
        <w:t>§,</w:t>
      </w:r>
    </w:p>
    <w:p w14:paraId="38F70FCC" w14:textId="77777777" w:rsidR="00D85371" w:rsidRPr="00A6293E" w:rsidRDefault="00D85371" w:rsidP="00D85371">
      <w:pPr>
        <w:pStyle w:val="Brdtextmedindrag"/>
      </w:pPr>
      <w:r w:rsidRPr="00A6293E">
        <w:t>2. beslut i ett tillsynsärende enligt 10</w:t>
      </w:r>
      <w:r>
        <w:t> </w:t>
      </w:r>
      <w:r w:rsidRPr="00A6293E">
        <w:t>kap.</w:t>
      </w:r>
      <w:r>
        <w:t> </w:t>
      </w:r>
      <w:r w:rsidRPr="00A6293E">
        <w:t>5</w:t>
      </w:r>
      <w:r>
        <w:t> </w:t>
      </w:r>
      <w:r w:rsidRPr="00A6293E">
        <w:t>§, om tillsynen avsett kon</w:t>
      </w:r>
      <w:r w:rsidRPr="00A6293E">
        <w:softHyphen/>
        <w:t>troll av att ett beslut som anges i 1 följs,</w:t>
      </w:r>
    </w:p>
    <w:p w14:paraId="7925D1CC" w14:textId="77777777" w:rsidR="00D85371" w:rsidRPr="00A6293E" w:rsidRDefault="00D85371" w:rsidP="00D85371">
      <w:pPr>
        <w:pStyle w:val="Brdtextmedindrag"/>
      </w:pPr>
      <w:r w:rsidRPr="00A6293E">
        <w:t>3. beslut vid prövning av en tvist enligt 10</w:t>
      </w:r>
      <w:r>
        <w:t> </w:t>
      </w:r>
      <w:r w:rsidRPr="00A6293E">
        <w:t>kap.</w:t>
      </w:r>
      <w:r>
        <w:t> </w:t>
      </w:r>
      <w:r w:rsidRPr="00A6293E">
        <w:t>13</w:t>
      </w:r>
      <w:r>
        <w:t> </w:t>
      </w:r>
      <w:r w:rsidRPr="00A6293E">
        <w:t>§, om tvisten grundar sig på ett beslut som avses i 1, och</w:t>
      </w:r>
    </w:p>
    <w:p w14:paraId="3AEE689C" w14:textId="77777777" w:rsidR="00D85371" w:rsidRPr="00A6293E" w:rsidRDefault="00D85371" w:rsidP="00D85371">
      <w:pPr>
        <w:pStyle w:val="Brdtextmedindrag"/>
      </w:pPr>
      <w:r w:rsidRPr="00A6293E">
        <w:t>4. beslut om identifiering av företag med betydande inflytande på en marknad enligt 5</w:t>
      </w:r>
      <w:r>
        <w:t> </w:t>
      </w:r>
      <w:r w:rsidRPr="00A6293E">
        <w:t>kap.</w:t>
      </w:r>
      <w:r>
        <w:t> </w:t>
      </w:r>
      <w:r w:rsidRPr="00A6293E">
        <w:t>7</w:t>
      </w:r>
      <w:r>
        <w:t> </w:t>
      </w:r>
      <w:r w:rsidRPr="00A6293E">
        <w:t>§.</w:t>
      </w:r>
      <w:bookmarkEnd w:id="2343"/>
    </w:p>
    <w:p w14:paraId="672FF8EB" w14:textId="77777777" w:rsidR="00D85371" w:rsidRPr="00A6293E" w:rsidRDefault="00D85371" w:rsidP="00D85371">
      <w:pPr>
        <w:pStyle w:val="Brdtextmedindrag"/>
      </w:pPr>
    </w:p>
    <w:p w14:paraId="366D3DD1" w14:textId="77777777" w:rsidR="00D85371" w:rsidRPr="00A6293E" w:rsidRDefault="00D85371" w:rsidP="00D85371">
      <w:pPr>
        <w:pStyle w:val="Brdtext"/>
      </w:pPr>
      <w:r w:rsidRPr="00A6293E">
        <w:rPr>
          <w:b/>
        </w:rPr>
        <w:t>7 §</w:t>
      </w:r>
      <w:r w:rsidRPr="00A6293E">
        <w:t>    </w:t>
      </w:r>
      <w:bookmarkStart w:id="2344" w:name="_Hlk873157"/>
      <w:r w:rsidRPr="00A6293E">
        <w:t>I mål som avses i 6</w:t>
      </w:r>
      <w:r>
        <w:t> </w:t>
      </w:r>
      <w:r w:rsidRPr="00A6293E">
        <w:t>§ får en part i förvaltningsrätten åberopa en ny om</w:t>
      </w:r>
      <w:r w:rsidRPr="00A6293E">
        <w:softHyphen/>
        <w:t>ständighet eller ett nytt bevis efter det att fyra månader gått från det att tiden för överklagande gått ut, endast om parten gör sannolikt att parten inte kunnat åberopa omständigheten eller beviset tidigare eller annars haft giltig ursäkt att inte göra det.</w:t>
      </w:r>
    </w:p>
    <w:p w14:paraId="17E94ABA" w14:textId="77777777" w:rsidR="00D85371" w:rsidRPr="00A6293E" w:rsidRDefault="00D85371" w:rsidP="00D85371">
      <w:pPr>
        <w:pStyle w:val="Brdtextmedindrag"/>
      </w:pPr>
      <w:r w:rsidRPr="00A6293E">
        <w:lastRenderedPageBreak/>
        <w:t>I mål som avses i 6</w:t>
      </w:r>
      <w:r>
        <w:t> </w:t>
      </w:r>
      <w:r w:rsidRPr="00A6293E">
        <w:t>§ får en ny omständighet eller ett nytt bevis åberopas först i kammarrätten endast om det finns synnerliga skäl.</w:t>
      </w:r>
      <w:bookmarkEnd w:id="2344"/>
    </w:p>
    <w:p w14:paraId="6BE48634" w14:textId="77777777" w:rsidR="00D85371" w:rsidRPr="00A6293E" w:rsidRDefault="00D85371" w:rsidP="00D85371">
      <w:pPr>
        <w:pStyle w:val="Rubrik4utannumrering"/>
      </w:pPr>
      <w:r w:rsidRPr="00A6293E">
        <w:t>Domstolarnas sammansättning</w:t>
      </w:r>
    </w:p>
    <w:p w14:paraId="38FD616B" w14:textId="77777777" w:rsidR="00D85371" w:rsidRPr="00A6293E" w:rsidRDefault="00D85371" w:rsidP="00D85371">
      <w:pPr>
        <w:pStyle w:val="Brdtext"/>
      </w:pPr>
      <w:r w:rsidRPr="00A6293E">
        <w:rPr>
          <w:b/>
        </w:rPr>
        <w:t>8 §</w:t>
      </w:r>
      <w:r w:rsidRPr="00A6293E">
        <w:t>    </w:t>
      </w:r>
      <w:bookmarkStart w:id="2345" w:name="_Hlk873373"/>
      <w:r w:rsidRPr="00A6293E">
        <w:t>Vid prövningen av mål som avses i 6</w:t>
      </w:r>
      <w:r>
        <w:t> </w:t>
      </w:r>
      <w:r w:rsidRPr="00A6293E">
        <w:t>§ ska förvaltningsrätten bestå av två lagfarna ledamöter och två ekonomiska experter. Om en av de eko</w:t>
      </w:r>
      <w:r w:rsidRPr="00A6293E">
        <w:softHyphen/>
        <w:t>nomiska experterna får förhinder sedan handläggningen har påbörjats, är rätten ändå domför.</w:t>
      </w:r>
    </w:p>
    <w:p w14:paraId="6B8F0855" w14:textId="77777777" w:rsidR="00D85371" w:rsidRPr="00A6293E" w:rsidRDefault="00D85371" w:rsidP="00D85371">
      <w:pPr>
        <w:pStyle w:val="Brdtextmedindrag"/>
      </w:pPr>
      <w:r w:rsidRPr="00A6293E">
        <w:t>Första stycket första meningen gäller inte om något annat följer av 18</w:t>
      </w:r>
      <w:r>
        <w:t> </w:t>
      </w:r>
      <w:r w:rsidRPr="00A6293E">
        <w:t>§ lagen (1971:289) om allmänna förvaltningsdomstolar.</w:t>
      </w:r>
      <w:bookmarkEnd w:id="2345"/>
    </w:p>
    <w:p w14:paraId="693F8323" w14:textId="77777777" w:rsidR="00D85371" w:rsidRPr="00A6293E" w:rsidRDefault="00D85371" w:rsidP="00D85371">
      <w:pPr>
        <w:pStyle w:val="Brdtextmedindrag"/>
      </w:pPr>
    </w:p>
    <w:p w14:paraId="4496C309" w14:textId="77777777" w:rsidR="00D85371" w:rsidRPr="00A6293E" w:rsidRDefault="00D85371" w:rsidP="00D85371">
      <w:pPr>
        <w:pStyle w:val="Brdtext"/>
      </w:pPr>
      <w:r w:rsidRPr="00A6293E">
        <w:rPr>
          <w:b/>
        </w:rPr>
        <w:t>9 §</w:t>
      </w:r>
      <w:r w:rsidRPr="00A6293E">
        <w:t>    </w:t>
      </w:r>
      <w:bookmarkStart w:id="2346" w:name="_Hlk873548"/>
      <w:r w:rsidRPr="00A6293E">
        <w:t>Vid prövning av mål som avses i 6</w:t>
      </w:r>
      <w:r>
        <w:t> </w:t>
      </w:r>
      <w:r w:rsidRPr="00A6293E">
        <w:t>§ ska kammarrätten bestå av tre lagfarna ledamöter och två ekonomiska experter. Om en av de lagfarna ledamöterna eller en av de ekonomiska experterna får förhinder sedan hand</w:t>
      </w:r>
      <w:r w:rsidRPr="00A6293E">
        <w:softHyphen/>
        <w:t xml:space="preserve">läggningen har påbörjats, är rätten ändå domför. </w:t>
      </w:r>
    </w:p>
    <w:p w14:paraId="66C50AA2" w14:textId="77777777" w:rsidR="00D85371" w:rsidRPr="00A6293E" w:rsidRDefault="00D85371" w:rsidP="00D85371">
      <w:pPr>
        <w:pStyle w:val="Brdtextmedindrag"/>
      </w:pPr>
      <w:r w:rsidRPr="00A6293E">
        <w:t xml:space="preserve">Kammarrätten är domför utan ekonomiska experter i fall som anges i 12 § fjärde stycket lagen (1971:289) om allmänna förvaltningsdomstolar och vid prövning av mål som är av enkel beskaffenhet. </w:t>
      </w:r>
    </w:p>
    <w:p w14:paraId="3035C4F1" w14:textId="77777777" w:rsidR="00D85371" w:rsidRPr="00A6293E" w:rsidRDefault="00D85371" w:rsidP="00D85371">
      <w:pPr>
        <w:pStyle w:val="Brdtextmedindrag"/>
      </w:pPr>
      <w:r w:rsidRPr="00A6293E">
        <w:t>I övrigt gäller, även i mål som avses i första stycket, 12</w:t>
      </w:r>
      <w:r>
        <w:t> </w:t>
      </w:r>
      <w:r w:rsidRPr="00A6293E">
        <w:t>§ sjunde–tionde styckena lagen om allmänna förvaltningsdomstolar i fråga om kammar-rättens sammansättning. Vid behandlingen av frågor om prövnings</w:t>
      </w:r>
      <w:r w:rsidRPr="00A6293E">
        <w:softHyphen/>
        <w:t>till</w:t>
      </w:r>
      <w:r w:rsidRPr="00A6293E">
        <w:softHyphen/>
        <w:t>stånd och frågor som behandlas samtidigt med dessa ska dock även en ekonomisk expert ingå i rätten, om inte målet är av enkel beskaffenhet.</w:t>
      </w:r>
      <w:bookmarkEnd w:id="2346"/>
    </w:p>
    <w:p w14:paraId="19D10E18" w14:textId="77777777" w:rsidR="00D85371" w:rsidRPr="00A6293E" w:rsidRDefault="00D85371" w:rsidP="00D85371">
      <w:pPr>
        <w:pStyle w:val="Brdtextmedindrag"/>
      </w:pPr>
    </w:p>
    <w:p w14:paraId="04167F92" w14:textId="77777777" w:rsidR="00D85371" w:rsidRPr="00A6293E" w:rsidRDefault="00D85371" w:rsidP="00D85371">
      <w:pPr>
        <w:pStyle w:val="Brdtext"/>
      </w:pPr>
      <w:r w:rsidRPr="00A6293E">
        <w:rPr>
          <w:b/>
        </w:rPr>
        <w:t>10 §</w:t>
      </w:r>
      <w:r w:rsidRPr="00A6293E">
        <w:t>    </w:t>
      </w:r>
      <w:bookmarkStart w:id="2347" w:name="_Hlk874437"/>
      <w:r w:rsidRPr="00A6293E">
        <w:t>Regeringen eller den myndighet som regeringen bestämmer för</w:t>
      </w:r>
      <w:r w:rsidRPr="00A6293E">
        <w:softHyphen/>
        <w:t>ordnar för viss tid dem som ska tjänstgöra som ekonomiska experter en</w:t>
      </w:r>
      <w:r w:rsidRPr="00A6293E">
        <w:softHyphen/>
        <w:t>ligt 8 och 9</w:t>
      </w:r>
      <w:r>
        <w:t> </w:t>
      </w:r>
      <w:r w:rsidRPr="00A6293E">
        <w:t>§§. Inträffar medan en ekonomisk expert deltar i behandlingen av ett mål en omständighet som medför att förordnandet ska upphöra att gälla, ska förordnandet ändå anses fortsätta att gälla i det pågående målet.</w:t>
      </w:r>
    </w:p>
    <w:p w14:paraId="6E28B723" w14:textId="77777777" w:rsidR="00D85371" w:rsidRPr="00A6293E" w:rsidRDefault="00D85371" w:rsidP="00D85371">
      <w:pPr>
        <w:pStyle w:val="Brdtextmedindrag"/>
      </w:pPr>
      <w:r w:rsidRPr="00A6293E">
        <w:t>Den som ska tjänstgöra som ekonomisk expert ska vara svensk med</w:t>
      </w:r>
      <w:r w:rsidRPr="00A6293E">
        <w:softHyphen/>
        <w:t>borgare och får inte vara underårig eller i konkurstillstånd eller ha förval</w:t>
      </w:r>
      <w:r w:rsidRPr="00A6293E">
        <w:softHyphen/>
        <w:t>tare enligt 11</w:t>
      </w:r>
      <w:r>
        <w:t> </w:t>
      </w:r>
      <w:r w:rsidRPr="00A6293E">
        <w:t>kap.</w:t>
      </w:r>
      <w:r>
        <w:t> </w:t>
      </w:r>
      <w:r w:rsidRPr="00A6293E">
        <w:t>7</w:t>
      </w:r>
      <w:r>
        <w:t> </w:t>
      </w:r>
      <w:r w:rsidRPr="00A6293E">
        <w:t>§ föräldrabalken.</w:t>
      </w:r>
      <w:bookmarkEnd w:id="2347"/>
    </w:p>
    <w:p w14:paraId="2B06B546" w14:textId="77777777" w:rsidR="00D85371" w:rsidRPr="00A6293E" w:rsidRDefault="00D85371" w:rsidP="00D85371">
      <w:pPr>
        <w:pStyle w:val="Rubrik4utannumrering"/>
      </w:pPr>
      <w:r w:rsidRPr="00A6293E">
        <w:t>Inhibition</w:t>
      </w:r>
    </w:p>
    <w:p w14:paraId="3B650623" w14:textId="77777777" w:rsidR="00D85371" w:rsidRPr="00A6293E" w:rsidRDefault="00D85371" w:rsidP="00D85371">
      <w:pPr>
        <w:pStyle w:val="Brdtext"/>
      </w:pPr>
      <w:r w:rsidRPr="00A6293E">
        <w:rPr>
          <w:b/>
        </w:rPr>
        <w:t>11 §</w:t>
      </w:r>
      <w:r w:rsidRPr="00A6293E">
        <w:t>    </w:t>
      </w:r>
      <w:bookmarkStart w:id="2348" w:name="_Hlk874575"/>
      <w:r w:rsidRPr="00A6293E">
        <w:t>När en domstol enligt 28</w:t>
      </w:r>
      <w:r>
        <w:t> </w:t>
      </w:r>
      <w:r w:rsidRPr="00A6293E">
        <w:t>§ förvaltningsprocesslagen (1971:291) tar ställning till om ett beslut som fattats med stöd av denna lag tills vidare inte ska gälla ska domstolen särskilt beakta det som i 1</w:t>
      </w:r>
      <w:r>
        <w:t> </w:t>
      </w:r>
      <w:r w:rsidRPr="00A6293E">
        <w:t>kap.</w:t>
      </w:r>
      <w:r>
        <w:t> </w:t>
      </w:r>
      <w:r w:rsidRPr="00A6293E">
        <w:t>1</w:t>
      </w:r>
      <w:r>
        <w:t> </w:t>
      </w:r>
      <w:r w:rsidRPr="00A6293E">
        <w:t>§ anges om lagens syfte.</w:t>
      </w:r>
      <w:bookmarkEnd w:id="2348"/>
    </w:p>
    <w:p w14:paraId="2DA94009" w14:textId="77777777" w:rsidR="00D85371" w:rsidRPr="00A6293E" w:rsidRDefault="00D85371" w:rsidP="00D85371">
      <w:pPr>
        <w:pStyle w:val="Slutstreck"/>
      </w:pPr>
      <w:r w:rsidRPr="00A6293E">
        <w:t>                      </w:t>
      </w:r>
    </w:p>
    <w:p w14:paraId="510A7282" w14:textId="77777777" w:rsidR="00D85371" w:rsidRPr="00A6293E" w:rsidRDefault="00D85371" w:rsidP="00D85371">
      <w:pPr>
        <w:pStyle w:val="Brdtextmedindrag"/>
      </w:pPr>
      <w:r w:rsidRPr="00A6293E">
        <w:t>Föreskrifter om ikraftträdande av denna lag meddelas i lagen (2020:000) om in</w:t>
      </w:r>
      <w:r w:rsidRPr="00A6293E">
        <w:softHyphen/>
        <w:t>förande av lagen (2020:000) om elektronisk kommunikation.</w:t>
      </w:r>
    </w:p>
    <w:p w14:paraId="18D7CBE2" w14:textId="77777777" w:rsidR="00D85371" w:rsidRPr="00A6293E" w:rsidRDefault="00D85371" w:rsidP="00D85371">
      <w:pPr>
        <w:spacing w:line="2" w:lineRule="auto"/>
        <w:rPr>
          <w:rFonts w:ascii="Times New Roman" w:hAnsi="Times New Roman"/>
          <w:sz w:val="20"/>
        </w:rPr>
      </w:pPr>
      <w:r w:rsidRPr="00A6293E">
        <w:br w:type="page"/>
      </w:r>
    </w:p>
    <w:p w14:paraId="29B54ABC" w14:textId="77777777" w:rsidR="00D85371" w:rsidRPr="00A6293E" w:rsidRDefault="00D85371" w:rsidP="00D85371">
      <w:pPr>
        <w:pStyle w:val="Rubrik2utannumrering"/>
      </w:pPr>
      <w:bookmarkStart w:id="2349" w:name="_Toc9841503"/>
      <w:bookmarkStart w:id="2350" w:name="_Toc9867380"/>
      <w:bookmarkStart w:id="2351" w:name="_Toc9867630"/>
      <w:bookmarkStart w:id="2352" w:name="_Toc9871047"/>
      <w:bookmarkStart w:id="2353" w:name="_Toc9958130"/>
      <w:bookmarkStart w:id="2354" w:name="_Toc9961189"/>
      <w:bookmarkStart w:id="2355" w:name="_Toc9962288"/>
      <w:bookmarkStart w:id="2356" w:name="_Toc17793250"/>
      <w:bookmarkStart w:id="2357" w:name="_Hlk531789133"/>
      <w:r w:rsidRPr="00A6293E">
        <w:lastRenderedPageBreak/>
        <w:t>Förslag till lag om införande av lagen (2020:000) om elektronisk kommunikation</w:t>
      </w:r>
      <w:bookmarkEnd w:id="2349"/>
      <w:bookmarkEnd w:id="2350"/>
      <w:bookmarkEnd w:id="2351"/>
      <w:bookmarkEnd w:id="2352"/>
      <w:bookmarkEnd w:id="2353"/>
      <w:bookmarkEnd w:id="2354"/>
      <w:bookmarkEnd w:id="2355"/>
      <w:bookmarkEnd w:id="2356"/>
    </w:p>
    <w:p w14:paraId="2B00D987" w14:textId="77777777" w:rsidR="00D85371" w:rsidRPr="00A6293E" w:rsidRDefault="00D85371" w:rsidP="00D85371">
      <w:pPr>
        <w:pStyle w:val="Brdtext"/>
      </w:pPr>
      <w:bookmarkStart w:id="2358" w:name="_Hlk1047061"/>
      <w:r w:rsidRPr="00A6293E">
        <w:t>Härigenom föreskrivs följande.</w:t>
      </w:r>
    </w:p>
    <w:p w14:paraId="5AA5D19B" w14:textId="77777777" w:rsidR="00D85371" w:rsidRPr="00A6293E" w:rsidRDefault="00D85371" w:rsidP="00D85371">
      <w:pPr>
        <w:pStyle w:val="Rubrik4utannumrering"/>
      </w:pPr>
      <w:r w:rsidRPr="00A6293E">
        <w:t>Allmänna bestämmelser</w:t>
      </w:r>
    </w:p>
    <w:p w14:paraId="2666FEAD" w14:textId="77777777" w:rsidR="00D85371" w:rsidRPr="00A6293E" w:rsidRDefault="00D85371" w:rsidP="00D85371">
      <w:pPr>
        <w:pStyle w:val="Brdtext"/>
      </w:pPr>
      <w:r w:rsidRPr="00A6293E">
        <w:rPr>
          <w:b/>
        </w:rPr>
        <w:t>1 §</w:t>
      </w:r>
      <w:r w:rsidRPr="00A6293E">
        <w:t>    Lagen (2020:000) om elektronisk kommunikation och denna lag ska träda i kraft den 21 december 2020.</w:t>
      </w:r>
    </w:p>
    <w:p w14:paraId="584504BE" w14:textId="77777777" w:rsidR="00D85371" w:rsidRPr="00A6293E" w:rsidRDefault="00D85371" w:rsidP="00D85371">
      <w:pPr>
        <w:pStyle w:val="Brdtextmedindrag"/>
      </w:pPr>
    </w:p>
    <w:p w14:paraId="6AD3DB51" w14:textId="77777777" w:rsidR="00D85371" w:rsidRPr="00A6293E" w:rsidRDefault="00D85371" w:rsidP="00D85371">
      <w:pPr>
        <w:pStyle w:val="Brdtext"/>
      </w:pPr>
      <w:r w:rsidRPr="00A6293E">
        <w:rPr>
          <w:b/>
        </w:rPr>
        <w:t>2 §</w:t>
      </w:r>
      <w:r w:rsidRPr="00A6293E">
        <w:t>    Genom lagen (2020:000) om elektronisk kommunikation upphävs</w:t>
      </w:r>
    </w:p>
    <w:p w14:paraId="5C919AA6" w14:textId="77777777" w:rsidR="00D85371" w:rsidRPr="00A6293E" w:rsidRDefault="00D85371" w:rsidP="00D85371">
      <w:pPr>
        <w:pStyle w:val="Brdtextmedindrag"/>
      </w:pPr>
      <w:r w:rsidRPr="00A6293E">
        <w:t>1. lagen (2003:389) om elektronisk kommunikation, och</w:t>
      </w:r>
    </w:p>
    <w:p w14:paraId="58E6C59E" w14:textId="77777777" w:rsidR="00D85371" w:rsidRPr="00A6293E" w:rsidRDefault="00D85371" w:rsidP="00D85371">
      <w:pPr>
        <w:pStyle w:val="Brdtextmedindrag"/>
      </w:pPr>
      <w:r w:rsidRPr="00A6293E">
        <w:t>2. lagen (2003:390) om införande av lagen (2003:389) om elektronisk kommunikation.</w:t>
      </w:r>
    </w:p>
    <w:p w14:paraId="28382D25" w14:textId="77777777" w:rsidR="00D85371" w:rsidRPr="00A6293E" w:rsidRDefault="00D85371" w:rsidP="00D85371">
      <w:pPr>
        <w:pStyle w:val="Rubrik4utannumrering"/>
      </w:pPr>
      <w:r w:rsidRPr="00A6293E">
        <w:t>Anmälan</w:t>
      </w:r>
    </w:p>
    <w:p w14:paraId="0E28A9C1" w14:textId="77777777" w:rsidR="00D85371" w:rsidRPr="00A6293E" w:rsidRDefault="00D85371" w:rsidP="00D85371">
      <w:pPr>
        <w:pStyle w:val="Brdtext"/>
      </w:pPr>
      <w:r w:rsidRPr="00A6293E">
        <w:rPr>
          <w:b/>
        </w:rPr>
        <w:t>3 §</w:t>
      </w:r>
      <w:r w:rsidRPr="00A6293E">
        <w:t>    Den som vid ikraftträdandet av lagen (2020:000) om elektronisk kommunikation är anmäld enligt 2</w:t>
      </w:r>
      <w:r>
        <w:t> </w:t>
      </w:r>
      <w:r w:rsidRPr="00A6293E">
        <w:t>kap.</w:t>
      </w:r>
      <w:r>
        <w:t> </w:t>
      </w:r>
      <w:r w:rsidRPr="00A6293E">
        <w:t>1</w:t>
      </w:r>
      <w:r>
        <w:t> </w:t>
      </w:r>
      <w:r w:rsidRPr="00A6293E">
        <w:t>§ lagen (2003:389) om elektro</w:t>
      </w:r>
      <w:r w:rsidRPr="00A6293E">
        <w:softHyphen/>
        <w:t>nisk kommunikation eller ska anses anmäld enligt den lagen, ska anses anmäld enligt 2</w:t>
      </w:r>
      <w:r>
        <w:t> </w:t>
      </w:r>
      <w:r w:rsidRPr="00A6293E">
        <w:t>kap.</w:t>
      </w:r>
      <w:r>
        <w:t> </w:t>
      </w:r>
      <w:r w:rsidRPr="00A6293E">
        <w:t>1</w:t>
      </w:r>
      <w:r>
        <w:t> </w:t>
      </w:r>
      <w:r w:rsidRPr="00A6293E">
        <w:t>§ lagen (2020:000) om elektronisk kommu</w:t>
      </w:r>
      <w:r w:rsidRPr="00A6293E">
        <w:softHyphen/>
        <w:t>nikation.</w:t>
      </w:r>
      <w:bookmarkEnd w:id="2358"/>
    </w:p>
    <w:p w14:paraId="49050543" w14:textId="77777777" w:rsidR="00D85371" w:rsidRPr="00A6293E" w:rsidRDefault="00D85371" w:rsidP="00D85371">
      <w:pPr>
        <w:pStyle w:val="Brdtextmedindrag"/>
      </w:pPr>
      <w:r w:rsidRPr="00A6293E">
        <w:t>Tillstånd för tillhandahållande av mobila teletjänster eller nätkapacitet för sådana tjänster som enligt 5</w:t>
      </w:r>
      <w:r>
        <w:t> </w:t>
      </w:r>
      <w:r w:rsidRPr="00A6293E">
        <w:t>§ andra stycket lagen (2003:390) om infö</w:t>
      </w:r>
      <w:r w:rsidRPr="00A6293E">
        <w:softHyphen/>
        <w:t>rande av lagen (2003:389) om elektronisk kommunikation ska anses med</w:t>
      </w:r>
      <w:r w:rsidRPr="00A6293E">
        <w:softHyphen/>
        <w:t>delade enligt 3</w:t>
      </w:r>
      <w:r>
        <w:t> </w:t>
      </w:r>
      <w:r w:rsidRPr="00A6293E">
        <w:t>kap.</w:t>
      </w:r>
      <w:r>
        <w:t> </w:t>
      </w:r>
      <w:r w:rsidRPr="00A6293E">
        <w:t>1</w:t>
      </w:r>
      <w:r>
        <w:t> </w:t>
      </w:r>
      <w:r w:rsidRPr="00A6293E">
        <w:t>§ den lagen, ska anses beviljade enligt 3</w:t>
      </w:r>
      <w:r>
        <w:t> </w:t>
      </w:r>
      <w:r w:rsidRPr="00A6293E">
        <w:t>kap.</w:t>
      </w:r>
      <w:r>
        <w:t> </w:t>
      </w:r>
      <w:r w:rsidRPr="00A6293E">
        <w:t>1 § lagen (2020:000) om elektronisk kommunikation.</w:t>
      </w:r>
    </w:p>
    <w:p w14:paraId="60A7C55D" w14:textId="77777777" w:rsidR="00D85371" w:rsidRPr="00A6293E" w:rsidRDefault="00D85371" w:rsidP="00D85371">
      <w:pPr>
        <w:pStyle w:val="Rubrik4utannumrering"/>
      </w:pPr>
      <w:r w:rsidRPr="00A6293E">
        <w:t>Erkännande av operatör</w:t>
      </w:r>
    </w:p>
    <w:p w14:paraId="1F4B5B73" w14:textId="77777777" w:rsidR="00D85371" w:rsidRPr="00A6293E" w:rsidRDefault="00D85371" w:rsidP="00D85371">
      <w:pPr>
        <w:pStyle w:val="Brdtext"/>
      </w:pPr>
      <w:r w:rsidRPr="00A6293E">
        <w:rPr>
          <w:b/>
        </w:rPr>
        <w:t>4 §</w:t>
      </w:r>
      <w:r w:rsidRPr="00A6293E">
        <w:t>    Beslut om erkännande av operatör som har meddelats med stöd av 2 kap. 5 § lagen (2003:389) om elektronisk kommunikation eller motsva</w:t>
      </w:r>
      <w:r w:rsidRPr="00A6293E">
        <w:softHyphen/>
        <w:t>rande äldre bestämmelser ska anses meddelade med stöd av 2 kap. 5 § lagen (2020:000) om elektronisk kommunikation.</w:t>
      </w:r>
    </w:p>
    <w:p w14:paraId="29001C60" w14:textId="77777777" w:rsidR="00D85371" w:rsidRPr="00A6293E" w:rsidRDefault="00D85371" w:rsidP="00D85371">
      <w:pPr>
        <w:pStyle w:val="Rubrik4utannumrering"/>
      </w:pPr>
      <w:r w:rsidRPr="00A6293E">
        <w:t>Tillstånd att använda radiosändare</w:t>
      </w:r>
    </w:p>
    <w:p w14:paraId="044D614D" w14:textId="77777777" w:rsidR="00D85371" w:rsidRPr="00A6293E" w:rsidRDefault="00D85371" w:rsidP="00D85371">
      <w:pPr>
        <w:pStyle w:val="Brdtext"/>
      </w:pPr>
      <w:r w:rsidRPr="00A6293E">
        <w:rPr>
          <w:b/>
        </w:rPr>
        <w:t>5 §</w:t>
      </w:r>
      <w:r w:rsidRPr="00A6293E">
        <w:t>    Tillstånd som har beviljats enligt 3 kap. 1 § lagen (2003:389) om elektro</w:t>
      </w:r>
      <w:r w:rsidRPr="00A6293E">
        <w:softHyphen/>
        <w:t>nisk kommunikation eller motsva</w:t>
      </w:r>
      <w:r w:rsidRPr="00A6293E">
        <w:softHyphen/>
        <w:t>rande be</w:t>
      </w:r>
      <w:r w:rsidRPr="00A6293E">
        <w:softHyphen/>
        <w:t>stämmelse i äldre lag, ska anses beviljade enligt 3</w:t>
      </w:r>
      <w:r>
        <w:t> </w:t>
      </w:r>
      <w:r w:rsidRPr="00A6293E">
        <w:t>kap.</w:t>
      </w:r>
      <w:r>
        <w:t> </w:t>
      </w:r>
      <w:r w:rsidRPr="00A6293E">
        <w:t>1</w:t>
      </w:r>
      <w:r>
        <w:t> </w:t>
      </w:r>
      <w:r w:rsidRPr="00A6293E">
        <w:t>§ lagen (2020:000) om elektronisk kommu</w:t>
      </w:r>
      <w:r w:rsidRPr="00A6293E">
        <w:softHyphen/>
        <w:t>nikation.</w:t>
      </w:r>
    </w:p>
    <w:p w14:paraId="279A72F5" w14:textId="77777777" w:rsidR="00D85371" w:rsidRPr="00A6293E" w:rsidRDefault="00D85371" w:rsidP="00D85371">
      <w:pPr>
        <w:pStyle w:val="Brdtextmedindrag"/>
      </w:pPr>
      <w:r w:rsidRPr="00A6293E">
        <w:t>Tillståndsvillkor som har meddelats enligt 3</w:t>
      </w:r>
      <w:r>
        <w:t> </w:t>
      </w:r>
      <w:r w:rsidRPr="00A6293E">
        <w:t>kap.</w:t>
      </w:r>
      <w:r>
        <w:t> </w:t>
      </w:r>
      <w:r w:rsidRPr="00A6293E">
        <w:t>11 och 11</w:t>
      </w:r>
      <w:r>
        <w:t> </w:t>
      </w:r>
      <w:r w:rsidRPr="00A6293E">
        <w:t>a</w:t>
      </w:r>
      <w:r>
        <w:t> </w:t>
      </w:r>
      <w:r w:rsidRPr="00A6293E">
        <w:t xml:space="preserve">§§ lagen </w:t>
      </w:r>
      <w:r w:rsidRPr="00A6293E">
        <w:rPr>
          <w:spacing w:val="-2"/>
        </w:rPr>
        <w:t>(2003:389) om elektronisk kommunikation eller motsvarande bestäm</w:t>
      </w:r>
      <w:r w:rsidRPr="00A6293E">
        <w:rPr>
          <w:spacing w:val="-2"/>
        </w:rPr>
        <w:softHyphen/>
        <w:t>mel</w:t>
      </w:r>
      <w:r w:rsidRPr="00A6293E">
        <w:rPr>
          <w:spacing w:val="-2"/>
        </w:rPr>
        <w:softHyphen/>
        <w:t>ser</w:t>
      </w:r>
      <w:r w:rsidRPr="00A6293E">
        <w:t xml:space="preserve"> </w:t>
      </w:r>
      <w:r w:rsidRPr="00A6293E">
        <w:rPr>
          <w:spacing w:val="-2"/>
        </w:rPr>
        <w:t>i äldre lag eller som ska anses meddelade enligt 3</w:t>
      </w:r>
      <w:r>
        <w:rPr>
          <w:spacing w:val="-2"/>
        </w:rPr>
        <w:t> </w:t>
      </w:r>
      <w:r w:rsidRPr="00A6293E">
        <w:rPr>
          <w:spacing w:val="-2"/>
        </w:rPr>
        <w:t>kap.</w:t>
      </w:r>
      <w:r>
        <w:rPr>
          <w:spacing w:val="-2"/>
        </w:rPr>
        <w:t> </w:t>
      </w:r>
      <w:r w:rsidRPr="00A6293E">
        <w:rPr>
          <w:spacing w:val="-2"/>
        </w:rPr>
        <w:t>11</w:t>
      </w:r>
      <w:r>
        <w:rPr>
          <w:spacing w:val="-2"/>
        </w:rPr>
        <w:t> </w:t>
      </w:r>
      <w:r w:rsidRPr="00A6293E">
        <w:rPr>
          <w:spacing w:val="-2"/>
        </w:rPr>
        <w:t>§ lagen (2003:389)</w:t>
      </w:r>
      <w:r w:rsidRPr="00A6293E">
        <w:t xml:space="preserve"> </w:t>
      </w:r>
      <w:r w:rsidRPr="00A6293E">
        <w:rPr>
          <w:spacing w:val="-2"/>
        </w:rPr>
        <w:t>om elektronisk kommunikation, ska anses meddelade enligt 3 kap.</w:t>
      </w:r>
      <w:r>
        <w:rPr>
          <w:spacing w:val="-2"/>
        </w:rPr>
        <w:t> </w:t>
      </w:r>
      <w:r w:rsidRPr="00A6293E">
        <w:rPr>
          <w:spacing w:val="-2"/>
        </w:rPr>
        <w:t>12–14</w:t>
      </w:r>
      <w:r>
        <w:rPr>
          <w:spacing w:val="-2"/>
        </w:rPr>
        <w:t> </w:t>
      </w:r>
      <w:r w:rsidRPr="00A6293E">
        <w:rPr>
          <w:spacing w:val="-2"/>
        </w:rPr>
        <w:t>§§</w:t>
      </w:r>
      <w:r w:rsidRPr="00A6293E">
        <w:t xml:space="preserve"> lagen (2020:000) om elektronisk kommuni</w:t>
      </w:r>
      <w:r w:rsidRPr="00A6293E">
        <w:softHyphen/>
        <w:t>kation.</w:t>
      </w:r>
    </w:p>
    <w:p w14:paraId="6B38EC61" w14:textId="77777777" w:rsidR="00D85371" w:rsidRPr="00A6293E" w:rsidRDefault="00D85371" w:rsidP="00D85371">
      <w:pPr>
        <w:pStyle w:val="Brdtextmedindrag"/>
      </w:pPr>
      <w:r w:rsidRPr="00A6293E">
        <w:t>I fråga om tillstånd att använda radiosändare för viss radioanvändning som har beviljats före den 1 augusti 2010, ska då gällande bestämmelser om krav på tillstånd att använda enskilda radiosändare inom ramen för ett sådant tillstånd tillämpas.</w:t>
      </w:r>
    </w:p>
    <w:p w14:paraId="01D13B1B" w14:textId="77777777" w:rsidR="00D85371" w:rsidRPr="00A6293E" w:rsidRDefault="00D85371" w:rsidP="00D85371">
      <w:pPr>
        <w:pStyle w:val="Brdtextmedindrag"/>
      </w:pPr>
    </w:p>
    <w:p w14:paraId="52D523A5" w14:textId="77777777" w:rsidR="00D85371" w:rsidRPr="00A6293E" w:rsidRDefault="00D85371" w:rsidP="00D85371">
      <w:pPr>
        <w:pStyle w:val="Brdtext"/>
      </w:pPr>
      <w:r w:rsidRPr="00A6293E">
        <w:rPr>
          <w:b/>
        </w:rPr>
        <w:t>6 §</w:t>
      </w:r>
      <w:r w:rsidRPr="00A6293E">
        <w:t>    Medgivanden till överlåtelse och uthyrning av tillstånd att använda radiosändare som har lämnats enligt 3 kap. 23 och 24</w:t>
      </w:r>
      <w:r>
        <w:t> </w:t>
      </w:r>
      <w:r w:rsidRPr="00A6293E">
        <w:t xml:space="preserve">§§ lagen (2003:389) </w:t>
      </w:r>
      <w:r w:rsidRPr="00A6293E">
        <w:lastRenderedPageBreak/>
        <w:t>om elek</w:t>
      </w:r>
      <w:r w:rsidRPr="00A6293E">
        <w:softHyphen/>
        <w:t>tronisk kommunikation ska anses lämnade enligt 3</w:t>
      </w:r>
      <w:r>
        <w:t> </w:t>
      </w:r>
      <w:r w:rsidRPr="00A6293E">
        <w:t>kap.</w:t>
      </w:r>
      <w:r>
        <w:t> </w:t>
      </w:r>
      <w:r w:rsidRPr="00A6293E">
        <w:t>23 och 25 §§ lagen (2020:000) om elek</w:t>
      </w:r>
      <w:r w:rsidRPr="00A6293E">
        <w:softHyphen/>
        <w:t>tronisk kommunikation.</w:t>
      </w:r>
    </w:p>
    <w:p w14:paraId="55C54A8F" w14:textId="77777777" w:rsidR="00D85371" w:rsidRPr="00A6293E" w:rsidRDefault="00D85371" w:rsidP="00D85371">
      <w:pPr>
        <w:pStyle w:val="Rubrik4utannumrering"/>
      </w:pPr>
      <w:r w:rsidRPr="00A6293E">
        <w:t>Nummer</w:t>
      </w:r>
    </w:p>
    <w:p w14:paraId="0CCA23B9" w14:textId="77777777" w:rsidR="00D85371" w:rsidRPr="00A6293E" w:rsidRDefault="00D85371" w:rsidP="00D85371">
      <w:pPr>
        <w:pStyle w:val="Brdtext"/>
      </w:pPr>
      <w:r w:rsidRPr="00A6293E">
        <w:rPr>
          <w:b/>
        </w:rPr>
        <w:t>7 §</w:t>
      </w:r>
      <w:r w:rsidRPr="00A6293E">
        <w:t>    Beslut om fastställande av nummerplaner som har meddelats enligt 3</w:t>
      </w:r>
      <w:r>
        <w:t> </w:t>
      </w:r>
      <w:r w:rsidRPr="00A6293E">
        <w:t>kap.</w:t>
      </w:r>
      <w:r>
        <w:t> </w:t>
      </w:r>
      <w:r w:rsidRPr="00A6293E">
        <w:t>15</w:t>
      </w:r>
      <w:r>
        <w:t> </w:t>
      </w:r>
      <w:r w:rsidRPr="00A6293E">
        <w:t>§ lagen (2003:389) om elektronisk kommunikation eller motsva</w:t>
      </w:r>
      <w:r w:rsidRPr="00A6293E">
        <w:softHyphen/>
        <w:t>rande äldre bestämmelser ska anses meddelade enligt 4</w:t>
      </w:r>
      <w:r>
        <w:t> </w:t>
      </w:r>
      <w:r w:rsidRPr="00A6293E">
        <w:t>kap.</w:t>
      </w:r>
      <w:r>
        <w:t> </w:t>
      </w:r>
      <w:r w:rsidRPr="00A6293E">
        <w:t>1</w:t>
      </w:r>
      <w:r>
        <w:t> </w:t>
      </w:r>
      <w:r w:rsidRPr="00A6293E">
        <w:t>§ lagen (2020:000) om elektronisk kommunikation.</w:t>
      </w:r>
    </w:p>
    <w:p w14:paraId="41C92688" w14:textId="77777777" w:rsidR="00D85371" w:rsidRPr="00A6293E" w:rsidRDefault="00D85371" w:rsidP="00D85371">
      <w:pPr>
        <w:pStyle w:val="Brdtextmedindrag"/>
      </w:pPr>
    </w:p>
    <w:p w14:paraId="5CD7FD55" w14:textId="77777777" w:rsidR="00D85371" w:rsidRPr="00A6293E" w:rsidRDefault="00D85371" w:rsidP="00D85371">
      <w:pPr>
        <w:pStyle w:val="Brdtext"/>
      </w:pPr>
      <w:r w:rsidRPr="00A6293E">
        <w:rPr>
          <w:b/>
        </w:rPr>
        <w:t>8 §</w:t>
      </w:r>
      <w:r w:rsidRPr="00A6293E">
        <w:t>    </w:t>
      </w:r>
      <w:r w:rsidRPr="00A6293E">
        <w:rPr>
          <w:spacing w:val="-3"/>
        </w:rPr>
        <w:t>Tillstånd att använda nummer som har beviljats enligt 3</w:t>
      </w:r>
      <w:r>
        <w:rPr>
          <w:spacing w:val="-3"/>
        </w:rPr>
        <w:t> </w:t>
      </w:r>
      <w:r w:rsidRPr="00A6293E">
        <w:rPr>
          <w:spacing w:val="-3"/>
        </w:rPr>
        <w:t>kap.</w:t>
      </w:r>
      <w:r>
        <w:rPr>
          <w:spacing w:val="-3"/>
        </w:rPr>
        <w:t> </w:t>
      </w:r>
      <w:r w:rsidRPr="00A6293E">
        <w:rPr>
          <w:spacing w:val="-3"/>
        </w:rPr>
        <w:t>19</w:t>
      </w:r>
      <w:r>
        <w:rPr>
          <w:spacing w:val="-3"/>
        </w:rPr>
        <w:t> </w:t>
      </w:r>
      <w:r w:rsidRPr="00A6293E">
        <w:rPr>
          <w:spacing w:val="-3"/>
        </w:rPr>
        <w:t>§ lagen</w:t>
      </w:r>
      <w:r w:rsidRPr="00A6293E">
        <w:t xml:space="preserve"> </w:t>
      </w:r>
      <w:r w:rsidRPr="00A6293E">
        <w:rPr>
          <w:spacing w:val="-2"/>
        </w:rPr>
        <w:t>(2003:389) om elektronisk kommunikation ska anses beviljade enligt 4 kap.</w:t>
      </w:r>
      <w:r w:rsidRPr="00A6293E">
        <w:t xml:space="preserve"> 4</w:t>
      </w:r>
      <w:r>
        <w:t> </w:t>
      </w:r>
      <w:r w:rsidRPr="00A6293E">
        <w:t>§ lagen (2020:000) om elektronisk kommunikation.</w:t>
      </w:r>
    </w:p>
    <w:p w14:paraId="651E7C1F" w14:textId="77777777" w:rsidR="00D85371" w:rsidRPr="00A6293E" w:rsidRDefault="00D85371" w:rsidP="00D85371">
      <w:pPr>
        <w:pStyle w:val="Brdtextmedindrag"/>
      </w:pPr>
      <w:r w:rsidRPr="00A6293E">
        <w:t>Tillståndsvillkor som har meddelats enligt 3</w:t>
      </w:r>
      <w:r>
        <w:t> </w:t>
      </w:r>
      <w:r w:rsidRPr="00A6293E">
        <w:t>kap.</w:t>
      </w:r>
      <w:r>
        <w:t> </w:t>
      </w:r>
      <w:r w:rsidRPr="00A6293E">
        <w:t>21</w:t>
      </w:r>
      <w:r>
        <w:t> </w:t>
      </w:r>
      <w:r w:rsidRPr="00A6293E">
        <w:t xml:space="preserve">§ lagen (2003:389) </w:t>
      </w:r>
      <w:r w:rsidRPr="00A6293E">
        <w:rPr>
          <w:spacing w:val="-2"/>
        </w:rPr>
        <w:t>om elektronisk kommunikation ska anses meddelade enligt 4 kap.</w:t>
      </w:r>
      <w:r>
        <w:rPr>
          <w:spacing w:val="-2"/>
        </w:rPr>
        <w:t> </w:t>
      </w:r>
      <w:r w:rsidRPr="00A6293E">
        <w:rPr>
          <w:spacing w:val="-2"/>
        </w:rPr>
        <w:t>6</w:t>
      </w:r>
      <w:r>
        <w:rPr>
          <w:spacing w:val="-2"/>
        </w:rPr>
        <w:t> </w:t>
      </w:r>
      <w:r w:rsidRPr="00A6293E">
        <w:rPr>
          <w:spacing w:val="-2"/>
        </w:rPr>
        <w:t>§ la</w:t>
      </w:r>
      <w:r w:rsidRPr="00A6293E">
        <w:rPr>
          <w:spacing w:val="-2"/>
        </w:rPr>
        <w:softHyphen/>
        <w:t>gen</w:t>
      </w:r>
      <w:r w:rsidRPr="00A6293E">
        <w:t xml:space="preserve"> (2020:000) om elektronisk kommuni</w:t>
      </w:r>
      <w:r w:rsidRPr="00A6293E">
        <w:softHyphen/>
        <w:t>kation.</w:t>
      </w:r>
    </w:p>
    <w:p w14:paraId="5D8C8DB9" w14:textId="77777777" w:rsidR="00D85371" w:rsidRPr="00A6293E" w:rsidRDefault="00D85371" w:rsidP="00D85371">
      <w:pPr>
        <w:pStyle w:val="Brdtextmedindrag"/>
      </w:pPr>
      <w:r w:rsidRPr="00A6293E">
        <w:t xml:space="preserve">Medgivanden till överlåtelse av tillstånd att använda nummer som har </w:t>
      </w:r>
      <w:r w:rsidRPr="00A6293E">
        <w:rPr>
          <w:spacing w:val="-2"/>
        </w:rPr>
        <w:t>lämnats enligt 3 kap.</w:t>
      </w:r>
      <w:r>
        <w:rPr>
          <w:spacing w:val="-2"/>
        </w:rPr>
        <w:t> </w:t>
      </w:r>
      <w:r w:rsidRPr="00A6293E">
        <w:rPr>
          <w:spacing w:val="-2"/>
        </w:rPr>
        <w:t>23</w:t>
      </w:r>
      <w:r>
        <w:rPr>
          <w:spacing w:val="-2"/>
        </w:rPr>
        <w:t> </w:t>
      </w:r>
      <w:r w:rsidRPr="00A6293E">
        <w:rPr>
          <w:spacing w:val="-2"/>
        </w:rPr>
        <w:t>§ lagen (2003:389) om elek</w:t>
      </w:r>
      <w:r w:rsidRPr="00A6293E">
        <w:rPr>
          <w:spacing w:val="-2"/>
        </w:rPr>
        <w:softHyphen/>
        <w:t>tronisk kommunika</w:t>
      </w:r>
      <w:r w:rsidRPr="00A6293E">
        <w:rPr>
          <w:spacing w:val="-2"/>
        </w:rPr>
        <w:softHyphen/>
        <w:t>tion</w:t>
      </w:r>
      <w:r w:rsidRPr="00A6293E">
        <w:t xml:space="preserve"> ska anses lämnade med stöd av 4</w:t>
      </w:r>
      <w:r>
        <w:t> </w:t>
      </w:r>
      <w:r w:rsidRPr="00A6293E">
        <w:t>kap.</w:t>
      </w:r>
      <w:r>
        <w:t> </w:t>
      </w:r>
      <w:r w:rsidRPr="00A6293E">
        <w:t>8</w:t>
      </w:r>
      <w:r>
        <w:t> </w:t>
      </w:r>
      <w:r w:rsidRPr="00A6293E">
        <w:t>§ lagen (2020:000) om elek</w:t>
      </w:r>
      <w:r w:rsidRPr="00A6293E">
        <w:softHyphen/>
        <w:t>tronisk kommunikation.</w:t>
      </w:r>
    </w:p>
    <w:p w14:paraId="7425D196" w14:textId="77777777" w:rsidR="00D85371" w:rsidRPr="00A6293E" w:rsidRDefault="00D85371" w:rsidP="00D85371">
      <w:pPr>
        <w:pStyle w:val="Rubrik4utannumrering"/>
      </w:pPr>
      <w:r w:rsidRPr="00A6293E">
        <w:t>Beslut om skyldigheter</w:t>
      </w:r>
    </w:p>
    <w:p w14:paraId="69E67075" w14:textId="77777777" w:rsidR="00D85371" w:rsidRPr="00A6293E" w:rsidRDefault="00D85371" w:rsidP="00D85371">
      <w:pPr>
        <w:pStyle w:val="Brdtext"/>
      </w:pPr>
      <w:r w:rsidRPr="00A6293E">
        <w:rPr>
          <w:b/>
        </w:rPr>
        <w:t>9 §</w:t>
      </w:r>
      <w:r w:rsidRPr="00A6293E">
        <w:t>    </w:t>
      </w:r>
      <w:bookmarkStart w:id="2359" w:name="_Hlk9251162"/>
      <w:r w:rsidRPr="00A6293E">
        <w:t>Beslut om skyldigheter som har meddelats enligt lagen (2003:389) om elektro</w:t>
      </w:r>
      <w:r w:rsidRPr="00A6293E">
        <w:softHyphen/>
        <w:t>nisk kom</w:t>
      </w:r>
      <w:r w:rsidRPr="00A6293E">
        <w:softHyphen/>
        <w:t xml:space="preserve">munikation ska fortsätta att gälla. Besluten ska anses meddelade med stöd av lagen (2020:000) om elektronisk kommunikation. </w:t>
      </w:r>
      <w:bookmarkEnd w:id="2359"/>
    </w:p>
    <w:p w14:paraId="48753A34" w14:textId="77777777" w:rsidR="00D85371" w:rsidRPr="00A6293E" w:rsidRDefault="00D85371" w:rsidP="00D85371">
      <w:pPr>
        <w:pStyle w:val="Brdtextmedindrag"/>
      </w:pPr>
    </w:p>
    <w:p w14:paraId="5446C6D7" w14:textId="77777777" w:rsidR="00D85371" w:rsidRPr="00A6293E" w:rsidRDefault="00D85371" w:rsidP="00D85371">
      <w:pPr>
        <w:pStyle w:val="Brdtext"/>
      </w:pPr>
      <w:r w:rsidRPr="00A6293E">
        <w:rPr>
          <w:b/>
        </w:rPr>
        <w:t>10 §</w:t>
      </w:r>
      <w:r w:rsidRPr="00A6293E">
        <w:t>    </w:t>
      </w:r>
      <w:r w:rsidRPr="00A6293E">
        <w:rPr>
          <w:spacing w:val="-2"/>
        </w:rPr>
        <w:t>Bestämmelserna i 5</w:t>
      </w:r>
      <w:r>
        <w:rPr>
          <w:spacing w:val="-2"/>
        </w:rPr>
        <w:t> </w:t>
      </w:r>
      <w:r w:rsidRPr="00A6293E">
        <w:rPr>
          <w:spacing w:val="-2"/>
        </w:rPr>
        <w:t>kap.</w:t>
      </w:r>
      <w:r>
        <w:rPr>
          <w:spacing w:val="-2"/>
        </w:rPr>
        <w:t> </w:t>
      </w:r>
      <w:r w:rsidRPr="00A6293E">
        <w:rPr>
          <w:spacing w:val="-2"/>
        </w:rPr>
        <w:t>34</w:t>
      </w:r>
      <w:r>
        <w:rPr>
          <w:spacing w:val="-2"/>
        </w:rPr>
        <w:t> </w:t>
      </w:r>
      <w:r w:rsidRPr="00A6293E">
        <w:rPr>
          <w:spacing w:val="-2"/>
        </w:rPr>
        <w:t>§ lagen (2020:000) om elektronisk kom</w:t>
      </w:r>
      <w:r w:rsidRPr="00A6293E">
        <w:rPr>
          <w:spacing w:val="-2"/>
        </w:rPr>
        <w:softHyphen/>
      </w:r>
      <w:r w:rsidRPr="00A6293E">
        <w:t>munikation får endast tillämpas på den som har fått tillståndet att an</w:t>
      </w:r>
      <w:r w:rsidRPr="00A6293E">
        <w:softHyphen/>
        <w:t>vända radiosändare efter ikraftträdandet av den lagen.</w:t>
      </w:r>
    </w:p>
    <w:p w14:paraId="3A46F9CD" w14:textId="77777777" w:rsidR="00D85371" w:rsidRPr="00A6293E" w:rsidRDefault="00D85371" w:rsidP="00D85371">
      <w:pPr>
        <w:pStyle w:val="Rubrik4utannumrering"/>
      </w:pPr>
      <w:r w:rsidRPr="00A6293E">
        <w:t>Nummerportabilitet</w:t>
      </w:r>
    </w:p>
    <w:p w14:paraId="4FEA0331" w14:textId="77777777" w:rsidR="00D85371" w:rsidRPr="00A6293E" w:rsidRDefault="00D85371" w:rsidP="00D85371">
      <w:pPr>
        <w:pStyle w:val="Brdtext"/>
      </w:pPr>
      <w:r w:rsidRPr="00A6293E">
        <w:rPr>
          <w:b/>
        </w:rPr>
        <w:t>11 §</w:t>
      </w:r>
      <w:r w:rsidRPr="00A6293E">
        <w:t>    </w:t>
      </w:r>
      <w:r w:rsidRPr="00A6293E">
        <w:rPr>
          <w:spacing w:val="-4"/>
        </w:rPr>
        <w:t>Beslut att i enskilda fall medge undantag enligt 5</w:t>
      </w:r>
      <w:r>
        <w:rPr>
          <w:spacing w:val="-4"/>
        </w:rPr>
        <w:t> </w:t>
      </w:r>
      <w:r w:rsidRPr="00A6293E">
        <w:rPr>
          <w:spacing w:val="-4"/>
        </w:rPr>
        <w:t>kap.</w:t>
      </w:r>
      <w:r>
        <w:rPr>
          <w:spacing w:val="-4"/>
        </w:rPr>
        <w:t> </w:t>
      </w:r>
      <w:r w:rsidRPr="00A6293E">
        <w:rPr>
          <w:spacing w:val="-4"/>
        </w:rPr>
        <w:t>9</w:t>
      </w:r>
      <w:r>
        <w:rPr>
          <w:spacing w:val="-4"/>
        </w:rPr>
        <w:t> </w:t>
      </w:r>
      <w:r w:rsidRPr="00A6293E">
        <w:rPr>
          <w:spacing w:val="-4"/>
        </w:rPr>
        <w:t>§ fjärde stycket</w:t>
      </w:r>
      <w:r w:rsidRPr="00A6293E">
        <w:rPr>
          <w:spacing w:val="-2"/>
        </w:rPr>
        <w:t xml:space="preserve"> lagen (2003:389) om elektronisk kommunikation eller motsvaran</w:t>
      </w:r>
      <w:r w:rsidRPr="00A6293E">
        <w:rPr>
          <w:spacing w:val="-2"/>
        </w:rPr>
        <w:softHyphen/>
        <w:t>de</w:t>
      </w:r>
      <w:r w:rsidRPr="00A6293E">
        <w:t xml:space="preserve"> </w:t>
      </w:r>
      <w:r w:rsidRPr="00A6293E">
        <w:rPr>
          <w:spacing w:val="-2"/>
        </w:rPr>
        <w:t>äldre bestämmelser ska anses meddelade enligt 7</w:t>
      </w:r>
      <w:r>
        <w:rPr>
          <w:spacing w:val="-2"/>
        </w:rPr>
        <w:t> </w:t>
      </w:r>
      <w:r w:rsidRPr="00A6293E">
        <w:rPr>
          <w:spacing w:val="-2"/>
        </w:rPr>
        <w:t>kap.</w:t>
      </w:r>
      <w:r>
        <w:rPr>
          <w:spacing w:val="-2"/>
        </w:rPr>
        <w:t> </w:t>
      </w:r>
      <w:r w:rsidRPr="00A6293E">
        <w:rPr>
          <w:spacing w:val="-2"/>
        </w:rPr>
        <w:t>20</w:t>
      </w:r>
      <w:r>
        <w:rPr>
          <w:spacing w:val="-2"/>
        </w:rPr>
        <w:t> </w:t>
      </w:r>
      <w:r w:rsidRPr="00A6293E">
        <w:rPr>
          <w:spacing w:val="-2"/>
        </w:rPr>
        <w:t>§ lagen (2020:000)</w:t>
      </w:r>
      <w:r w:rsidRPr="00A6293E">
        <w:t xml:space="preserve"> om elektronisk kommunikation.</w:t>
      </w:r>
    </w:p>
    <w:p w14:paraId="5F8940D8" w14:textId="77777777" w:rsidR="00D85371" w:rsidRPr="00A6293E" w:rsidRDefault="00D85371" w:rsidP="00D85371">
      <w:pPr>
        <w:pStyle w:val="Brdtextmedindrag"/>
      </w:pPr>
    </w:p>
    <w:p w14:paraId="2F899AB4" w14:textId="77777777" w:rsidR="00D85371" w:rsidRPr="00A6293E" w:rsidRDefault="00D85371" w:rsidP="00D85371">
      <w:pPr>
        <w:pStyle w:val="Brdtext"/>
      </w:pPr>
      <w:r w:rsidRPr="00A6293E">
        <w:rPr>
          <w:b/>
        </w:rPr>
        <w:t>12 §</w:t>
      </w:r>
      <w:r w:rsidRPr="00A6293E">
        <w:t>    </w:t>
      </w:r>
      <w:r w:rsidRPr="00A6293E">
        <w:rPr>
          <w:spacing w:val="-4"/>
        </w:rPr>
        <w:t>Beslut enligt 5</w:t>
      </w:r>
      <w:r>
        <w:rPr>
          <w:spacing w:val="-4"/>
        </w:rPr>
        <w:t> </w:t>
      </w:r>
      <w:r w:rsidRPr="00A6293E">
        <w:rPr>
          <w:spacing w:val="-4"/>
        </w:rPr>
        <w:t>kap.</w:t>
      </w:r>
      <w:r>
        <w:rPr>
          <w:spacing w:val="-4"/>
        </w:rPr>
        <w:t> </w:t>
      </w:r>
      <w:r w:rsidRPr="00A6293E">
        <w:rPr>
          <w:spacing w:val="-4"/>
        </w:rPr>
        <w:t>11</w:t>
      </w:r>
      <w:r>
        <w:rPr>
          <w:spacing w:val="-4"/>
        </w:rPr>
        <w:t> </w:t>
      </w:r>
      <w:r w:rsidRPr="00A6293E">
        <w:rPr>
          <w:spacing w:val="-4"/>
        </w:rPr>
        <w:t>§ andra stycket lagen (2003:389) om elek</w:t>
      </w:r>
      <w:r w:rsidRPr="00A6293E">
        <w:rPr>
          <w:spacing w:val="-4"/>
        </w:rPr>
        <w:softHyphen/>
        <w:t>tro</w:t>
      </w:r>
      <w:r w:rsidRPr="00A6293E">
        <w:rPr>
          <w:spacing w:val="-4"/>
        </w:rPr>
        <w:softHyphen/>
        <w:t>nisk</w:t>
      </w:r>
      <w:r w:rsidRPr="00A6293E">
        <w:t xml:space="preserve"> </w:t>
      </w:r>
      <w:r w:rsidRPr="00A6293E">
        <w:rPr>
          <w:spacing w:val="-2"/>
        </w:rPr>
        <w:t>kommunikation eller motsvarande äldre bestämmelser ska anses med</w:t>
      </w:r>
      <w:r w:rsidRPr="00A6293E">
        <w:rPr>
          <w:spacing w:val="-2"/>
        </w:rPr>
        <w:softHyphen/>
        <w:t>delade</w:t>
      </w:r>
      <w:r w:rsidRPr="00A6293E">
        <w:t xml:space="preserve"> </w:t>
      </w:r>
      <w:r w:rsidRPr="00A6293E">
        <w:rPr>
          <w:spacing w:val="-2"/>
        </w:rPr>
        <w:t>enligt 7</w:t>
      </w:r>
      <w:r>
        <w:rPr>
          <w:spacing w:val="-2"/>
        </w:rPr>
        <w:t> </w:t>
      </w:r>
      <w:r w:rsidRPr="00A6293E">
        <w:rPr>
          <w:spacing w:val="-2"/>
        </w:rPr>
        <w:t>kap.</w:t>
      </w:r>
      <w:r>
        <w:rPr>
          <w:spacing w:val="-2"/>
        </w:rPr>
        <w:t> </w:t>
      </w:r>
      <w:r w:rsidRPr="00A6293E">
        <w:rPr>
          <w:spacing w:val="-2"/>
        </w:rPr>
        <w:t>22</w:t>
      </w:r>
      <w:r>
        <w:rPr>
          <w:spacing w:val="-2"/>
        </w:rPr>
        <w:t> </w:t>
      </w:r>
      <w:r w:rsidRPr="00A6293E">
        <w:rPr>
          <w:spacing w:val="-2"/>
        </w:rPr>
        <w:t>§ andra stycket lagen (2020:000) om elektro</w:t>
      </w:r>
      <w:r w:rsidRPr="00A6293E">
        <w:rPr>
          <w:spacing w:val="-2"/>
        </w:rPr>
        <w:softHyphen/>
        <w:t>nisk kommuni</w:t>
      </w:r>
      <w:r w:rsidRPr="00A6293E">
        <w:rPr>
          <w:spacing w:val="-2"/>
        </w:rPr>
        <w:softHyphen/>
      </w:r>
      <w:r w:rsidRPr="00A6293E">
        <w:t>kation.</w:t>
      </w:r>
    </w:p>
    <w:p w14:paraId="4D00A503" w14:textId="77777777" w:rsidR="00D85371" w:rsidRPr="00A6293E" w:rsidRDefault="00D85371" w:rsidP="00D85371">
      <w:pPr>
        <w:pStyle w:val="Rubrik4utannumrering"/>
      </w:pPr>
      <w:r w:rsidRPr="00A6293E">
        <w:t>Abonnentförteckningar</w:t>
      </w:r>
    </w:p>
    <w:p w14:paraId="2CC731B8" w14:textId="77777777" w:rsidR="00D85371" w:rsidRPr="00A6293E" w:rsidRDefault="00D85371" w:rsidP="00D85371">
      <w:pPr>
        <w:pStyle w:val="Brdtext"/>
      </w:pPr>
      <w:r w:rsidRPr="00A6293E">
        <w:rPr>
          <w:b/>
        </w:rPr>
        <w:t>13 §</w:t>
      </w:r>
      <w:r w:rsidRPr="00A6293E">
        <w:t>    Sådana personuppgifter om en abonnent som är en fysisk person och som har förts in i en allmänt tillgänglig abonnentförteckning före ikraftträdandet av lagen (2020:000) om elektronisk kommunikation, får stå kvar i förteckningen tills abonnenten meddelar något annat.</w:t>
      </w:r>
    </w:p>
    <w:p w14:paraId="70CB1A36" w14:textId="77777777" w:rsidR="00D85371" w:rsidRPr="00A6293E" w:rsidRDefault="00D85371" w:rsidP="00D85371">
      <w:pPr>
        <w:pStyle w:val="Rubrik4utannumrering"/>
      </w:pPr>
      <w:r w:rsidRPr="00A6293E">
        <w:lastRenderedPageBreak/>
        <w:t>Lagring av trafikuppgifter</w:t>
      </w:r>
    </w:p>
    <w:p w14:paraId="3AB97690" w14:textId="77777777" w:rsidR="00D85371" w:rsidRPr="00A6293E" w:rsidRDefault="00D85371" w:rsidP="00D85371">
      <w:pPr>
        <w:pStyle w:val="Brdtext"/>
      </w:pPr>
      <w:r w:rsidRPr="00A6293E">
        <w:rPr>
          <w:b/>
        </w:rPr>
        <w:t>14 §</w:t>
      </w:r>
      <w:r w:rsidRPr="00A6293E">
        <w:t>    Beslut enligt 6 kap. 16 b § lagen (2003:389) om elektronisk kom</w:t>
      </w:r>
      <w:r w:rsidRPr="00A6293E">
        <w:softHyphen/>
        <w:t>mu</w:t>
      </w:r>
      <w:r w:rsidRPr="00A6293E">
        <w:softHyphen/>
        <w:t>nikation ska anses meddelade enligt 8</w:t>
      </w:r>
      <w:r>
        <w:t> </w:t>
      </w:r>
      <w:r w:rsidRPr="00A6293E">
        <w:t>kap.</w:t>
      </w:r>
      <w:r>
        <w:t> </w:t>
      </w:r>
      <w:r w:rsidRPr="00A6293E">
        <w:t>23</w:t>
      </w:r>
      <w:r>
        <w:t> </w:t>
      </w:r>
      <w:r w:rsidRPr="00A6293E">
        <w:t>§ lagen (2020:000) om elektronisk kommunikation.</w:t>
      </w:r>
    </w:p>
    <w:p w14:paraId="78065058" w14:textId="77777777" w:rsidR="00D85371" w:rsidRPr="00A6293E" w:rsidRDefault="00D85371" w:rsidP="00D85371">
      <w:pPr>
        <w:pStyle w:val="Rubrik4utannumrering"/>
      </w:pPr>
      <w:r w:rsidRPr="00A6293E">
        <w:t>Tillsyn</w:t>
      </w:r>
    </w:p>
    <w:p w14:paraId="25453E99" w14:textId="77777777" w:rsidR="00D85371" w:rsidRPr="00A6293E" w:rsidRDefault="00D85371" w:rsidP="00D85371">
      <w:pPr>
        <w:pStyle w:val="Brdtext"/>
      </w:pPr>
      <w:r w:rsidRPr="00A6293E">
        <w:rPr>
          <w:b/>
        </w:rPr>
        <w:t>15 §</w:t>
      </w:r>
      <w:r w:rsidRPr="00A6293E">
        <w:t>    Förelägganden och förbud som har meddelats med stöd av lagen (2003:389) om elektronisk kommunikation ska anses meddelade med stöd av lagen (2020:000) om elektronisk kommunikation.</w:t>
      </w:r>
    </w:p>
    <w:p w14:paraId="6C7F4C85" w14:textId="77777777" w:rsidR="00D85371" w:rsidRPr="00A6293E" w:rsidRDefault="00D85371" w:rsidP="00D85371">
      <w:pPr>
        <w:pStyle w:val="Brdtext"/>
      </w:pPr>
    </w:p>
    <w:p w14:paraId="6AA77B75" w14:textId="77777777" w:rsidR="00D85371" w:rsidRPr="00A6293E" w:rsidRDefault="00D85371" w:rsidP="00D85371">
      <w:pPr>
        <w:pStyle w:val="Brdtext"/>
      </w:pPr>
      <w:r w:rsidRPr="00A6293E">
        <w:rPr>
          <w:b/>
        </w:rPr>
        <w:t>16 §</w:t>
      </w:r>
      <w:r w:rsidRPr="00A6293E">
        <w:t>    Bestämmelserna i 10</w:t>
      </w:r>
      <w:r>
        <w:t> </w:t>
      </w:r>
      <w:r w:rsidRPr="00A6293E">
        <w:t>kap. lagen (2020:000) om elektronisk kom</w:t>
      </w:r>
      <w:r w:rsidRPr="00A6293E">
        <w:softHyphen/>
        <w:t>munikation ska tillämpas på sådana tillstånd som avses i 5</w:t>
      </w:r>
      <w:r>
        <w:t> </w:t>
      </w:r>
      <w:r w:rsidRPr="00A6293E">
        <w:t>§ tredje stycket.</w:t>
      </w:r>
    </w:p>
    <w:p w14:paraId="36381C22" w14:textId="77777777" w:rsidR="00D85371" w:rsidRPr="00A6293E" w:rsidRDefault="00D85371" w:rsidP="00D85371">
      <w:pPr>
        <w:pStyle w:val="Brdtextmedindrag"/>
      </w:pPr>
    </w:p>
    <w:p w14:paraId="219C1C05" w14:textId="77777777" w:rsidR="00D85371" w:rsidRPr="00A6293E" w:rsidRDefault="00D85371" w:rsidP="00D85371">
      <w:pPr>
        <w:pStyle w:val="Brdtext"/>
      </w:pPr>
      <w:r w:rsidRPr="00A6293E">
        <w:rPr>
          <w:b/>
        </w:rPr>
        <w:t>17 §</w:t>
      </w:r>
      <w:r w:rsidRPr="00A6293E">
        <w:t>    Äldre föreskrifter gäller fortfarande i fråga om en parts rätt att hän</w:t>
      </w:r>
      <w:r w:rsidRPr="00A6293E">
        <w:softHyphen/>
        <w:t>skjuta en tvist för avgörande av tillsynsmyndigheten, om tvisten har sam</w:t>
      </w:r>
      <w:r w:rsidRPr="00A6293E">
        <w:softHyphen/>
        <w:t xml:space="preserve">band med skyldigheter som avser tiden före ikraftträdandet av lagen (2020:000) om elektronisk kommunikation. </w:t>
      </w:r>
    </w:p>
    <w:p w14:paraId="7CEBB338" w14:textId="77777777" w:rsidR="00D85371" w:rsidRPr="00A6293E" w:rsidRDefault="00D85371" w:rsidP="00D85371">
      <w:pPr>
        <w:pStyle w:val="Rubrik4utannumrering"/>
      </w:pPr>
      <w:r w:rsidRPr="00A6293E">
        <w:t>Sanktionsavgifter</w:t>
      </w:r>
    </w:p>
    <w:p w14:paraId="79476F84" w14:textId="77777777" w:rsidR="00D85371" w:rsidRPr="00A6293E" w:rsidRDefault="00D85371" w:rsidP="00D85371">
      <w:pPr>
        <w:pStyle w:val="Brdtext"/>
      </w:pPr>
      <w:r w:rsidRPr="00A6293E">
        <w:rPr>
          <w:b/>
        </w:rPr>
        <w:t>18 §</w:t>
      </w:r>
      <w:r w:rsidRPr="00A6293E">
        <w:t>    Bestämmelserna om sanktionsavgift i 11</w:t>
      </w:r>
      <w:r>
        <w:t> </w:t>
      </w:r>
      <w:r w:rsidRPr="00A6293E">
        <w:t>kap. lagen (2020:000) om elektronisk kommunikation tillämpas endast på överträdelser som har ägt rum efter ikraftträdandet av den lagen.</w:t>
      </w:r>
    </w:p>
    <w:p w14:paraId="448E04AD" w14:textId="77777777" w:rsidR="00D85371" w:rsidRPr="00A6293E" w:rsidRDefault="00D85371" w:rsidP="00D85371">
      <w:pPr>
        <w:pStyle w:val="Brdtextmedindrag"/>
      </w:pPr>
      <w:r w:rsidRPr="00A6293E">
        <w:br w:type="page"/>
      </w:r>
    </w:p>
    <w:p w14:paraId="17564614" w14:textId="77777777" w:rsidR="00D85371" w:rsidRDefault="00D85371" w:rsidP="00D85371">
      <w:pPr>
        <w:pStyle w:val="Rubrik2utannumrering"/>
        <w:sectPr w:rsidR="00D85371" w:rsidSect="00D85371">
          <w:headerReference w:type="even" r:id="rId200"/>
          <w:headerReference w:type="default" r:id="rId201"/>
          <w:footerReference w:type="even" r:id="rId202"/>
          <w:footerReference w:type="default" r:id="rId203"/>
          <w:headerReference w:type="first" r:id="rId204"/>
          <w:footerReference w:type="first" r:id="rId205"/>
          <w:footnotePr>
            <w:numRestart w:val="eachSect"/>
          </w:footnotePr>
          <w:pgSz w:w="9356" w:h="13721" w:code="9"/>
          <w:pgMar w:top="794" w:right="2438" w:bottom="1191" w:left="1021" w:header="0" w:footer="709" w:gutter="0"/>
          <w:cols w:space="708"/>
          <w:docGrid w:linePitch="360"/>
        </w:sectPr>
      </w:pPr>
      <w:bookmarkStart w:id="2360" w:name="_Toc9841504"/>
      <w:bookmarkStart w:id="2361" w:name="_Toc9867381"/>
      <w:bookmarkStart w:id="2362" w:name="_Toc9867631"/>
      <w:bookmarkStart w:id="2363" w:name="_Toc9871048"/>
      <w:bookmarkStart w:id="2364" w:name="_Toc9958131"/>
      <w:bookmarkStart w:id="2365" w:name="_Toc9961190"/>
      <w:bookmarkStart w:id="2366" w:name="_Toc9962289"/>
      <w:bookmarkStart w:id="2367" w:name="_Toc17793251"/>
      <w:bookmarkStart w:id="2368" w:name="_Hlk529879788"/>
      <w:bookmarkEnd w:id="2357"/>
      <w:r w:rsidRPr="00A6293E">
        <w:lastRenderedPageBreak/>
        <w:t>Förslag till lag om ändring i rättegångsbalken</w:t>
      </w:r>
      <w:bookmarkEnd w:id="2360"/>
      <w:bookmarkEnd w:id="2361"/>
      <w:bookmarkEnd w:id="2362"/>
      <w:bookmarkEnd w:id="2363"/>
      <w:bookmarkEnd w:id="2364"/>
      <w:bookmarkEnd w:id="2365"/>
      <w:bookmarkEnd w:id="2366"/>
      <w:bookmarkEnd w:id="2367"/>
    </w:p>
    <w:p w14:paraId="63CB2FF3" w14:textId="77777777" w:rsidR="00D85371" w:rsidRPr="00A6293E" w:rsidRDefault="00D85371" w:rsidP="00D85371">
      <w:pPr>
        <w:pStyle w:val="Brdtext"/>
      </w:pPr>
      <w:r w:rsidRPr="00A6293E">
        <w:t>Härigenom föreskrivs att 27</w:t>
      </w:r>
      <w:r>
        <w:t> </w:t>
      </w:r>
      <w:r w:rsidRPr="00A6293E">
        <w:t>kap.</w:t>
      </w:r>
      <w:r>
        <w:t> </w:t>
      </w:r>
      <w:r w:rsidRPr="00A6293E">
        <w:t>25</w:t>
      </w:r>
      <w:r>
        <w:t> </w:t>
      </w:r>
      <w:r w:rsidRPr="00A6293E">
        <w:t>§ rättegångsbalken ska ha följande lydelse.</w:t>
      </w:r>
    </w:p>
    <w:p w14:paraId="04FB7072"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06FB391" w14:textId="77777777">
        <w:tc>
          <w:tcPr>
            <w:tcW w:w="2500" w:type="pct"/>
            <w:shd w:val="clear" w:color="auto" w:fill="auto"/>
            <w:tcMar>
              <w:left w:w="0" w:type="dxa"/>
            </w:tcMar>
          </w:tcPr>
          <w:p w14:paraId="3D157FDC"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CD6E878" w14:textId="77777777" w:rsidR="00D85371" w:rsidRPr="00A6293E" w:rsidRDefault="00D85371" w:rsidP="00D85371">
            <w:pPr>
              <w:pStyle w:val="Brdtext"/>
              <w:rPr>
                <w:i/>
              </w:rPr>
            </w:pPr>
            <w:r w:rsidRPr="00A6293E">
              <w:rPr>
                <w:i/>
              </w:rPr>
              <w:t>Föreslagen lydelse</w:t>
            </w:r>
          </w:p>
        </w:tc>
      </w:tr>
    </w:tbl>
    <w:p w14:paraId="54AFDB0F" w14:textId="77777777" w:rsidR="00D85371" w:rsidRPr="00A6293E" w:rsidRDefault="00D85371" w:rsidP="00D85371">
      <w:pPr>
        <w:pStyle w:val="Brdtext"/>
        <w:spacing w:before="230"/>
        <w:jc w:val="center"/>
        <w:rPr>
          <w:b/>
        </w:rPr>
      </w:pPr>
      <w:r w:rsidRPr="00A6293E">
        <w:rPr>
          <w:b/>
        </w:rPr>
        <w:t>27</w:t>
      </w:r>
      <w:r>
        <w:rPr>
          <w:b/>
        </w:rPr>
        <w:t> </w:t>
      </w:r>
      <w:r w:rsidRPr="00A6293E">
        <w:rPr>
          <w:b/>
        </w:rPr>
        <w:t>kap.</w:t>
      </w:r>
    </w:p>
    <w:p w14:paraId="7973B9E5" w14:textId="77777777" w:rsidR="00D85371" w:rsidRPr="00A6293E" w:rsidRDefault="00D85371" w:rsidP="00D85371">
      <w:pPr>
        <w:pStyle w:val="Brdtext"/>
        <w:jc w:val="center"/>
      </w:pPr>
      <w:r w:rsidRPr="00A6293E">
        <w:t>25</w:t>
      </w:r>
      <w:r>
        <w:t> </w:t>
      </w:r>
      <w:r w:rsidRPr="00A6293E">
        <w:t>§</w:t>
      </w:r>
      <w:r w:rsidRPr="00A6293E">
        <w:rPr>
          <w:rStyle w:val="Fotnotsreferens"/>
        </w:rPr>
        <w:footnoteReference w:id="32"/>
      </w:r>
    </w:p>
    <w:p w14:paraId="67AF7229" w14:textId="77777777" w:rsidR="00D85371" w:rsidRPr="00A6293E" w:rsidRDefault="00D85371" w:rsidP="00D85371">
      <w:pPr>
        <w:pStyle w:val="Brdtextmedindrag"/>
      </w:pPr>
      <w:bookmarkStart w:id="2369" w:name="_Hlk279792"/>
      <w:r w:rsidRPr="00A6293E">
        <w:t>När tillstånd till hemlig avlyssning av elektronisk kommunikation eller hemlig övervakning av elektronisk kommunikation har lämnats, får de tek</w:t>
      </w:r>
      <w:r w:rsidRPr="00A6293E">
        <w:softHyphen/>
        <w:t>niska hjälpmedel som behövs för åtgärden användas.</w:t>
      </w:r>
      <w:bookmarkEnd w:id="2369"/>
    </w:p>
    <w:tbl>
      <w:tblPr>
        <w:tblW w:w="5000" w:type="pct"/>
        <w:tblCellMar>
          <w:left w:w="125" w:type="dxa"/>
          <w:right w:w="125" w:type="dxa"/>
        </w:tblCellMar>
        <w:tblLook w:val="0000" w:firstRow="0" w:lastRow="0" w:firstColumn="0" w:lastColumn="0" w:noHBand="0" w:noVBand="0"/>
      </w:tblPr>
      <w:tblGrid>
        <w:gridCol w:w="2948"/>
        <w:gridCol w:w="2949"/>
      </w:tblGrid>
      <w:tr w:rsidR="008B1E23" w14:paraId="0038DA08" w14:textId="77777777">
        <w:tc>
          <w:tcPr>
            <w:tcW w:w="2500" w:type="pct"/>
            <w:shd w:val="clear" w:color="auto" w:fill="auto"/>
            <w:tcMar>
              <w:left w:w="0" w:type="dxa"/>
            </w:tcMar>
          </w:tcPr>
          <w:p w14:paraId="50BB855B" w14:textId="77777777" w:rsidR="00D85371" w:rsidRPr="00A6293E" w:rsidRDefault="00D85371" w:rsidP="00D85371">
            <w:pPr>
              <w:pStyle w:val="Brdtextmedindrag"/>
            </w:pPr>
            <w:r w:rsidRPr="00A6293E">
              <w:t xml:space="preserve">I </w:t>
            </w:r>
            <w:r w:rsidRPr="00A6293E">
              <w:rPr>
                <w:i/>
              </w:rPr>
              <w:t>6 kap.</w:t>
            </w:r>
            <w:r w:rsidRPr="00A6293E">
              <w:t xml:space="preserve"> lagen </w:t>
            </w:r>
            <w:r w:rsidRPr="00A6293E">
              <w:rPr>
                <w:i/>
              </w:rPr>
              <w:t>(2003:389)</w:t>
            </w:r>
            <w:r w:rsidRPr="00A6293E">
              <w:t xml:space="preserve"> om elektronisk kommunikation finns be</w:t>
            </w:r>
            <w:r w:rsidRPr="00A6293E">
              <w:softHyphen/>
              <w:t>stämmelser om hemlig avlyss</w:t>
            </w:r>
            <w:r w:rsidRPr="00A6293E">
              <w:softHyphen/>
              <w:t>ning av elektronisk kommunikation och hemlig övervakning av elektro</w:t>
            </w:r>
            <w:r w:rsidRPr="00A6293E">
              <w:softHyphen/>
              <w:t>nisk kommunikation som gäller för den som driver verksamhet som avses i den lagen.</w:t>
            </w:r>
          </w:p>
        </w:tc>
        <w:tc>
          <w:tcPr>
            <w:tcW w:w="2500" w:type="pct"/>
            <w:shd w:val="clear" w:color="auto" w:fill="auto"/>
            <w:tcMar>
              <w:right w:w="0" w:type="dxa"/>
            </w:tcMar>
          </w:tcPr>
          <w:p w14:paraId="44F7D491" w14:textId="77777777" w:rsidR="00D85371" w:rsidRPr="00A6293E" w:rsidRDefault="00D85371" w:rsidP="00D85371">
            <w:pPr>
              <w:pStyle w:val="Brdtextmedindrag"/>
            </w:pPr>
            <w:bookmarkStart w:id="2370" w:name="_Hlk279927"/>
            <w:r w:rsidRPr="00A6293E">
              <w:t xml:space="preserve">I </w:t>
            </w:r>
            <w:r w:rsidRPr="00A6293E">
              <w:rPr>
                <w:i/>
              </w:rPr>
              <w:t>8</w:t>
            </w:r>
            <w:r>
              <w:rPr>
                <w:i/>
              </w:rPr>
              <w:t> </w:t>
            </w:r>
            <w:r w:rsidRPr="00A6293E">
              <w:rPr>
                <w:i/>
              </w:rPr>
              <w:t>kap.</w:t>
            </w:r>
            <w:r w:rsidRPr="00A6293E">
              <w:t xml:space="preserve"> lagen </w:t>
            </w:r>
            <w:r w:rsidRPr="00A6293E">
              <w:rPr>
                <w:i/>
              </w:rPr>
              <w:t>(2020:000)</w:t>
            </w:r>
            <w:r w:rsidRPr="00A6293E">
              <w:t xml:space="preserve"> om elektronisk kommunikation finns bestämmelser om hemlig avlyss</w:t>
            </w:r>
            <w:r w:rsidRPr="00A6293E">
              <w:softHyphen/>
              <w:t>ning av elektronisk kommunikation och hemlig övervakning av elek</w:t>
            </w:r>
            <w:r w:rsidRPr="00A6293E">
              <w:softHyphen/>
              <w:t>tronisk kommunikation som gäller för den som driver verksamhet som avses i den lagen.</w:t>
            </w:r>
            <w:bookmarkEnd w:id="2370"/>
          </w:p>
        </w:tc>
      </w:tr>
    </w:tbl>
    <w:p w14:paraId="627CD4BA" w14:textId="77777777" w:rsidR="00D85371" w:rsidRPr="00A6293E" w:rsidRDefault="00D85371" w:rsidP="00D85371">
      <w:pPr>
        <w:pStyle w:val="Slutstreck"/>
      </w:pPr>
      <w:r w:rsidRPr="00A6293E">
        <w:t>                      </w:t>
      </w:r>
    </w:p>
    <w:p w14:paraId="69F9D349" w14:textId="77777777" w:rsidR="00D85371" w:rsidRPr="00A6293E" w:rsidRDefault="00D85371" w:rsidP="00D85371">
      <w:pPr>
        <w:pStyle w:val="Brdtextmedindrag"/>
      </w:pPr>
      <w:r w:rsidRPr="00A6293E">
        <w:t>Denna lag träder i kraft den 21 december 2020.</w:t>
      </w:r>
    </w:p>
    <w:p w14:paraId="302B910E" w14:textId="77777777" w:rsidR="00D85371" w:rsidRPr="00A6293E" w:rsidRDefault="00D85371" w:rsidP="00D85371">
      <w:pPr>
        <w:spacing w:line="2" w:lineRule="auto"/>
        <w:rPr>
          <w:rFonts w:ascii="Times New Roman" w:hAnsi="Times New Roman"/>
          <w:sz w:val="20"/>
        </w:rPr>
      </w:pPr>
      <w:r w:rsidRPr="00A6293E">
        <w:br w:type="page"/>
      </w:r>
    </w:p>
    <w:p w14:paraId="12689164" w14:textId="77777777" w:rsidR="00D85371" w:rsidRDefault="00D85371" w:rsidP="00D85371">
      <w:pPr>
        <w:pStyle w:val="Rubrik2utannumrering"/>
        <w:sectPr w:rsidR="00D85371" w:rsidSect="00D85371">
          <w:headerReference w:type="even" r:id="rId206"/>
          <w:headerReference w:type="default" r:id="rId207"/>
          <w:footerReference w:type="even" r:id="rId208"/>
          <w:footerReference w:type="default" r:id="rId209"/>
          <w:footerReference w:type="first" r:id="rId210"/>
          <w:footnotePr>
            <w:numRestart w:val="eachSect"/>
          </w:footnotePr>
          <w:type w:val="continuous"/>
          <w:pgSz w:w="9356" w:h="13721" w:code="9"/>
          <w:pgMar w:top="794" w:right="2438" w:bottom="1191" w:left="1021" w:header="0" w:footer="709" w:gutter="0"/>
          <w:cols w:space="708"/>
          <w:docGrid w:linePitch="360"/>
        </w:sectPr>
      </w:pPr>
      <w:bookmarkStart w:id="2371" w:name="_Toc9841505"/>
      <w:bookmarkStart w:id="2372" w:name="_Toc9867382"/>
      <w:bookmarkStart w:id="2373" w:name="_Toc9867632"/>
      <w:bookmarkStart w:id="2374" w:name="_Toc9871049"/>
      <w:bookmarkStart w:id="2375" w:name="_Toc9958132"/>
      <w:bookmarkStart w:id="2376" w:name="_Toc9961191"/>
      <w:bookmarkStart w:id="2377" w:name="_Toc9962290"/>
      <w:bookmarkStart w:id="2378" w:name="_Toc17793252"/>
      <w:r w:rsidRPr="00A6293E">
        <w:lastRenderedPageBreak/>
        <w:t>Förslag till lag om ändring i lagen (1960:729) om upphovsrätt till litterära och konstnärliga verk</w:t>
      </w:r>
      <w:bookmarkEnd w:id="2371"/>
      <w:bookmarkEnd w:id="2372"/>
      <w:bookmarkEnd w:id="2373"/>
      <w:bookmarkEnd w:id="2374"/>
      <w:bookmarkEnd w:id="2375"/>
      <w:bookmarkEnd w:id="2376"/>
      <w:bookmarkEnd w:id="2377"/>
      <w:bookmarkEnd w:id="2378"/>
    </w:p>
    <w:p w14:paraId="509E71DC" w14:textId="77777777" w:rsidR="00D85371" w:rsidRPr="00A6293E" w:rsidRDefault="00D85371" w:rsidP="00D85371">
      <w:pPr>
        <w:pStyle w:val="Brdtext"/>
      </w:pPr>
      <w:r w:rsidRPr="00A6293E">
        <w:t>Härigenom föreskrivs att 53</w:t>
      </w:r>
      <w:r>
        <w:t> </w:t>
      </w:r>
      <w:r w:rsidRPr="00A6293E">
        <w:t>f</w:t>
      </w:r>
      <w:r>
        <w:t> </w:t>
      </w:r>
      <w:r w:rsidRPr="00A6293E">
        <w:t>§ lagen (1960:729) om upphovsrätt till litterära och konstnärliga verk ska ha följande lydelse.</w:t>
      </w:r>
    </w:p>
    <w:p w14:paraId="6982D82A"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9F08ED5" w14:textId="77777777">
        <w:tc>
          <w:tcPr>
            <w:tcW w:w="2500" w:type="pct"/>
            <w:shd w:val="clear" w:color="auto" w:fill="auto"/>
            <w:tcMar>
              <w:left w:w="0" w:type="dxa"/>
            </w:tcMar>
          </w:tcPr>
          <w:p w14:paraId="5BABBBE4"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6540499" w14:textId="77777777" w:rsidR="00D85371" w:rsidRPr="00A6293E" w:rsidRDefault="00D85371" w:rsidP="00D85371">
            <w:pPr>
              <w:pStyle w:val="Brdtext"/>
              <w:rPr>
                <w:i/>
              </w:rPr>
            </w:pPr>
            <w:r w:rsidRPr="00A6293E">
              <w:rPr>
                <w:i/>
              </w:rPr>
              <w:t>Föreslagen lydelse</w:t>
            </w:r>
          </w:p>
        </w:tc>
      </w:tr>
    </w:tbl>
    <w:p w14:paraId="2662986D" w14:textId="77777777" w:rsidR="00D85371" w:rsidRPr="00A6293E" w:rsidRDefault="00D85371" w:rsidP="00D85371">
      <w:pPr>
        <w:pStyle w:val="Brdtext"/>
        <w:spacing w:before="230"/>
        <w:jc w:val="center"/>
      </w:pPr>
      <w:r w:rsidRPr="00A6293E">
        <w:t>53</w:t>
      </w:r>
      <w:r>
        <w:t> </w:t>
      </w:r>
      <w:r w:rsidRPr="00A6293E">
        <w:t>f</w:t>
      </w:r>
      <w:r>
        <w:t> </w:t>
      </w:r>
      <w:r w:rsidRPr="00A6293E">
        <w:t>§</w:t>
      </w:r>
      <w:r w:rsidRPr="00A6293E">
        <w:rPr>
          <w:rStyle w:val="Fotnotsreferens"/>
        </w:rPr>
        <w:footnoteReference w:id="33"/>
      </w:r>
    </w:p>
    <w:p w14:paraId="2F7E63C4" w14:textId="77777777" w:rsidR="00D85371" w:rsidRPr="00A6293E" w:rsidRDefault="00D85371" w:rsidP="00D85371">
      <w:pPr>
        <w:pStyle w:val="Brdtextmedindrag"/>
      </w:pPr>
      <w:bookmarkStart w:id="2379" w:name="_Hlk334925"/>
      <w:r w:rsidRPr="00A6293E">
        <w:t>Den som på grund av bestämmelserna i 53</w:t>
      </w:r>
      <w:r>
        <w:t> </w:t>
      </w:r>
      <w:r w:rsidRPr="00A6293E">
        <w:t>c</w:t>
      </w:r>
      <w:r>
        <w:t> </w:t>
      </w:r>
      <w:r w:rsidRPr="00A6293E">
        <w:t>§ andra stycket 2–5 har före</w:t>
      </w:r>
      <w:r w:rsidRPr="00A6293E">
        <w:softHyphen/>
        <w:t>lagts att enligt första stycket samma paragraf lämna information har rätt till skälig ersättning för kostnader och besvär. Ersättningen ska betalas av den som har framställt yrkandet om informationsföreläggande.</w:t>
      </w:r>
      <w:bookmarkEnd w:id="2379"/>
    </w:p>
    <w:tbl>
      <w:tblPr>
        <w:tblW w:w="5000" w:type="pct"/>
        <w:tblCellMar>
          <w:left w:w="125" w:type="dxa"/>
          <w:right w:w="125" w:type="dxa"/>
        </w:tblCellMar>
        <w:tblLook w:val="0000" w:firstRow="0" w:lastRow="0" w:firstColumn="0" w:lastColumn="0" w:noHBand="0" w:noVBand="0"/>
      </w:tblPr>
      <w:tblGrid>
        <w:gridCol w:w="2948"/>
        <w:gridCol w:w="2949"/>
      </w:tblGrid>
      <w:tr w:rsidR="008B1E23" w14:paraId="04B74E46" w14:textId="77777777">
        <w:tc>
          <w:tcPr>
            <w:tcW w:w="2500" w:type="pct"/>
            <w:shd w:val="clear" w:color="auto" w:fill="auto"/>
            <w:tcMar>
              <w:left w:w="0" w:type="dxa"/>
            </w:tcMar>
          </w:tcPr>
          <w:p w14:paraId="1EC62BB3"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 kap. 20 §</w:t>
            </w:r>
            <w:r w:rsidRPr="00A6293E">
              <w:t xml:space="preserve"> lagen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w:t>
            </w:r>
            <w:r w:rsidRPr="00A6293E">
              <w:softHyphen/>
              <w:t>na</w:t>
            </w:r>
            <w:r w:rsidRPr="00A6293E">
              <w:softHyphen/>
              <w:t>der från det att informationen läm</w:t>
            </w:r>
            <w:r w:rsidRPr="00A6293E">
              <w:softHyphen/>
              <w:t>nades ut. Kostnaden för under</w:t>
            </w:r>
            <w:r w:rsidRPr="00A6293E">
              <w:softHyphen/>
              <w:t>rät</w:t>
            </w:r>
            <w:r w:rsidRPr="00A6293E">
              <w:softHyphen/>
              <w:t>telsen ersätts enligt första stycket.</w:t>
            </w:r>
          </w:p>
        </w:tc>
        <w:tc>
          <w:tcPr>
            <w:tcW w:w="2500" w:type="pct"/>
            <w:shd w:val="clear" w:color="auto" w:fill="auto"/>
            <w:tcMar>
              <w:right w:w="0" w:type="dxa"/>
            </w:tcMar>
          </w:tcPr>
          <w:p w14:paraId="33872F2B" w14:textId="77777777" w:rsidR="00D85371" w:rsidRPr="00A6293E" w:rsidRDefault="00D85371" w:rsidP="00D85371">
            <w:pPr>
              <w:pStyle w:val="Brdtextmedindrag"/>
            </w:pPr>
            <w:bookmarkStart w:id="2380" w:name="_Hlk334960"/>
            <w:r w:rsidRPr="00A6293E">
              <w:t>Den som tillhandahåller en elek</w:t>
            </w:r>
            <w:r w:rsidRPr="00A6293E">
              <w:softHyphen/>
              <w:t>tronisk kommunikationstjänst och som till följd av ett infor</w:t>
            </w:r>
            <w:r w:rsidRPr="00A6293E">
              <w:softHyphen/>
              <w:t>mations</w:t>
            </w:r>
            <w:r w:rsidRPr="00A6293E">
              <w:softHyphen/>
              <w:t>föreläggande har lämnat ut infor</w:t>
            </w:r>
            <w:r w:rsidRPr="00A6293E">
              <w:softHyphen/>
              <w:t xml:space="preserve">mation som avses i </w:t>
            </w:r>
            <w:r w:rsidRPr="00A6293E">
              <w:rPr>
                <w:i/>
              </w:rPr>
              <w:t>8</w:t>
            </w:r>
            <w:r>
              <w:rPr>
                <w:i/>
              </w:rPr>
              <w:t> </w:t>
            </w:r>
            <w:r w:rsidRPr="00A6293E">
              <w:rPr>
                <w:i/>
              </w:rPr>
              <w:t>kap.</w:t>
            </w:r>
            <w:r>
              <w:rPr>
                <w:i/>
              </w:rPr>
              <w:t> </w:t>
            </w:r>
            <w:r w:rsidRPr="00A6293E">
              <w:rPr>
                <w:i/>
              </w:rPr>
              <w:t>32</w:t>
            </w:r>
            <w:r>
              <w:rPr>
                <w:i/>
              </w:rPr>
              <w:t> </w:t>
            </w:r>
            <w:r w:rsidRPr="00A6293E">
              <w:rPr>
                <w:i/>
              </w:rPr>
              <w:t xml:space="preserve">§ </w:t>
            </w:r>
            <w:r w:rsidRPr="00A6293E">
              <w:t>la</w:t>
            </w:r>
            <w:r w:rsidRPr="00A6293E">
              <w:softHyphen/>
              <w:t xml:space="preserve">gen </w:t>
            </w:r>
            <w:r w:rsidRPr="00A6293E">
              <w:rPr>
                <w:i/>
              </w:rPr>
              <w:t>(2020:000)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bookmarkEnd w:id="2380"/>
          </w:p>
        </w:tc>
      </w:tr>
    </w:tbl>
    <w:p w14:paraId="235B980E" w14:textId="77777777" w:rsidR="00D85371" w:rsidRPr="00A6293E" w:rsidRDefault="00D85371" w:rsidP="00D85371">
      <w:pPr>
        <w:pStyle w:val="Slutstreck"/>
      </w:pPr>
      <w:r w:rsidRPr="00A6293E">
        <w:t>                      </w:t>
      </w:r>
    </w:p>
    <w:p w14:paraId="0BE52948" w14:textId="77777777" w:rsidR="00D85371" w:rsidRPr="00A6293E" w:rsidRDefault="00D85371" w:rsidP="00D85371">
      <w:pPr>
        <w:pStyle w:val="Brdtextmedindrag"/>
      </w:pPr>
      <w:r w:rsidRPr="00A6293E">
        <w:t>Denna lag träder i kraft den 21 december 2020.</w:t>
      </w:r>
    </w:p>
    <w:p w14:paraId="716D5A9D" w14:textId="77777777" w:rsidR="00D85371" w:rsidRPr="00A6293E" w:rsidRDefault="00D85371" w:rsidP="00D85371">
      <w:pPr>
        <w:spacing w:line="2" w:lineRule="auto"/>
        <w:rPr>
          <w:rFonts w:ascii="Times New Roman" w:hAnsi="Times New Roman"/>
          <w:sz w:val="20"/>
        </w:rPr>
      </w:pPr>
      <w:r w:rsidRPr="00A6293E">
        <w:br w:type="page"/>
      </w:r>
    </w:p>
    <w:p w14:paraId="0B3A205D" w14:textId="77777777" w:rsidR="00D85371" w:rsidRDefault="00D85371" w:rsidP="00D85371">
      <w:pPr>
        <w:pStyle w:val="Rubrik2utannumrering"/>
        <w:sectPr w:rsidR="00D85371" w:rsidSect="00D85371">
          <w:headerReference w:type="even" r:id="rId211"/>
          <w:headerReference w:type="default" r:id="rId212"/>
          <w:footerReference w:type="even" r:id="rId213"/>
          <w:footerReference w:type="default" r:id="rId214"/>
          <w:footerReference w:type="first" r:id="rId215"/>
          <w:footnotePr>
            <w:numRestart w:val="eachSect"/>
          </w:footnotePr>
          <w:type w:val="continuous"/>
          <w:pgSz w:w="9356" w:h="13721" w:code="9"/>
          <w:pgMar w:top="794" w:right="2438" w:bottom="1191" w:left="1021" w:header="0" w:footer="709" w:gutter="0"/>
          <w:cols w:space="708"/>
          <w:docGrid w:linePitch="360"/>
        </w:sectPr>
      </w:pPr>
      <w:bookmarkStart w:id="2381" w:name="_Toc9841506"/>
      <w:bookmarkStart w:id="2382" w:name="_Toc9867383"/>
      <w:bookmarkStart w:id="2383" w:name="_Toc9867633"/>
      <w:bookmarkStart w:id="2384" w:name="_Toc9871050"/>
      <w:bookmarkStart w:id="2385" w:name="_Toc9958133"/>
      <w:bookmarkStart w:id="2386" w:name="_Toc9961192"/>
      <w:bookmarkStart w:id="2387" w:name="_Toc9962291"/>
      <w:bookmarkStart w:id="2388" w:name="_Toc17793253"/>
      <w:r w:rsidRPr="00A6293E">
        <w:lastRenderedPageBreak/>
        <w:t>Förslag till lag om ändring i patentlagen (1967:837)</w:t>
      </w:r>
      <w:bookmarkEnd w:id="2381"/>
      <w:bookmarkEnd w:id="2382"/>
      <w:bookmarkEnd w:id="2383"/>
      <w:bookmarkEnd w:id="2384"/>
      <w:bookmarkEnd w:id="2385"/>
      <w:bookmarkEnd w:id="2386"/>
      <w:bookmarkEnd w:id="2387"/>
      <w:bookmarkEnd w:id="2388"/>
    </w:p>
    <w:p w14:paraId="4FF855D8" w14:textId="77777777" w:rsidR="00D85371" w:rsidRPr="00A6293E" w:rsidRDefault="00D85371" w:rsidP="00D85371">
      <w:pPr>
        <w:pStyle w:val="Brdtext"/>
      </w:pPr>
      <w:r w:rsidRPr="00A6293E">
        <w:t>Härigenom föreskrivs att 57</w:t>
      </w:r>
      <w:r>
        <w:t> </w:t>
      </w:r>
      <w:r w:rsidRPr="00A6293E">
        <w:t>f</w:t>
      </w:r>
      <w:r>
        <w:t> </w:t>
      </w:r>
      <w:r w:rsidRPr="00A6293E">
        <w:t>§ patentlagen (1967:837)</w:t>
      </w:r>
      <w:r w:rsidRPr="00A6293E">
        <w:rPr>
          <w:rStyle w:val="Fotnotsreferens"/>
        </w:rPr>
        <w:footnoteReference w:id="34"/>
      </w:r>
      <w:r w:rsidRPr="00A6293E">
        <w:t xml:space="preserve"> ska ha följande lydelse.</w:t>
      </w:r>
    </w:p>
    <w:p w14:paraId="050212F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57EBE68" w14:textId="77777777">
        <w:tc>
          <w:tcPr>
            <w:tcW w:w="2500" w:type="pct"/>
            <w:shd w:val="clear" w:color="auto" w:fill="auto"/>
            <w:tcMar>
              <w:left w:w="0" w:type="dxa"/>
            </w:tcMar>
          </w:tcPr>
          <w:p w14:paraId="3B9D685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20B99632" w14:textId="77777777" w:rsidR="00D85371" w:rsidRPr="00A6293E" w:rsidRDefault="00D85371" w:rsidP="00D85371">
            <w:pPr>
              <w:pStyle w:val="Brdtext"/>
              <w:rPr>
                <w:i/>
              </w:rPr>
            </w:pPr>
            <w:r w:rsidRPr="00A6293E">
              <w:rPr>
                <w:i/>
              </w:rPr>
              <w:t>Föreslagen lydelse</w:t>
            </w:r>
          </w:p>
        </w:tc>
      </w:tr>
    </w:tbl>
    <w:p w14:paraId="15323ED5" w14:textId="77777777" w:rsidR="00D85371" w:rsidRPr="00A6293E" w:rsidRDefault="00D85371" w:rsidP="00D85371">
      <w:pPr>
        <w:pStyle w:val="Brdtext"/>
        <w:spacing w:before="230"/>
        <w:jc w:val="center"/>
      </w:pPr>
      <w:r w:rsidRPr="00A6293E">
        <w:t>57</w:t>
      </w:r>
      <w:r>
        <w:t> </w:t>
      </w:r>
      <w:r w:rsidRPr="00A6293E">
        <w:t>f</w:t>
      </w:r>
      <w:r>
        <w:t> </w:t>
      </w:r>
      <w:r w:rsidRPr="00A6293E">
        <w:t>§</w:t>
      </w:r>
      <w:r w:rsidRPr="00A6293E">
        <w:rPr>
          <w:rStyle w:val="Fotnotsreferens"/>
        </w:rPr>
        <w:footnoteReference w:id="35"/>
      </w:r>
    </w:p>
    <w:p w14:paraId="43A13018" w14:textId="77777777" w:rsidR="00D85371" w:rsidRPr="00A6293E" w:rsidRDefault="00D85371" w:rsidP="00D85371">
      <w:pPr>
        <w:pStyle w:val="Brdtextmedindrag"/>
      </w:pPr>
      <w:bookmarkStart w:id="2389" w:name="_Hlk335354"/>
      <w:r w:rsidRPr="00A6293E">
        <w:t>Den som på grund av bestämmelserna i 57</w:t>
      </w:r>
      <w:r>
        <w:t> </w:t>
      </w:r>
      <w:r w:rsidRPr="00A6293E">
        <w:t>c</w:t>
      </w:r>
      <w:r>
        <w:t> </w:t>
      </w:r>
      <w:r w:rsidRPr="00A6293E">
        <w:t>§ andra stycket 2–5 har förelagts att enligt första stycket samma paragraf lämna information har rätt till skälig ersättning för kostnader och besvär. Ersättningen ska betalas av den som har framställt yrkandet om informationsföreläggande.</w:t>
      </w:r>
      <w:bookmarkEnd w:id="2389"/>
    </w:p>
    <w:tbl>
      <w:tblPr>
        <w:tblW w:w="5000" w:type="pct"/>
        <w:tblCellMar>
          <w:left w:w="125" w:type="dxa"/>
          <w:right w:w="125" w:type="dxa"/>
        </w:tblCellMar>
        <w:tblLook w:val="0000" w:firstRow="0" w:lastRow="0" w:firstColumn="0" w:lastColumn="0" w:noHBand="0" w:noVBand="0"/>
      </w:tblPr>
      <w:tblGrid>
        <w:gridCol w:w="2948"/>
        <w:gridCol w:w="2949"/>
      </w:tblGrid>
      <w:tr w:rsidR="008B1E23" w14:paraId="5EFEC5FD" w14:textId="77777777">
        <w:tc>
          <w:tcPr>
            <w:tcW w:w="2500" w:type="pct"/>
            <w:shd w:val="clear" w:color="auto" w:fill="auto"/>
            <w:tcMar>
              <w:left w:w="0" w:type="dxa"/>
            </w:tcMar>
          </w:tcPr>
          <w:p w14:paraId="19BEE3D6"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 kap. 20 §</w:t>
            </w:r>
            <w:r w:rsidRPr="00A6293E">
              <w:t xml:space="preserve"> lagen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4B37376C" w14:textId="77777777" w:rsidR="00D85371" w:rsidRPr="00A6293E" w:rsidRDefault="00D85371" w:rsidP="00D85371">
            <w:pPr>
              <w:pStyle w:val="Brdtextmedindrag"/>
            </w:pPr>
            <w:bookmarkStart w:id="2390" w:name="_Hlk335370"/>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8 kap. 32 §</w:t>
            </w:r>
            <w:r w:rsidRPr="00A6293E">
              <w:t xml:space="preserve"> la</w:t>
            </w:r>
            <w:r w:rsidRPr="00A6293E">
              <w:softHyphen/>
              <w:t xml:space="preserve">gen </w:t>
            </w:r>
            <w:r w:rsidRPr="00A6293E">
              <w:rPr>
                <w:i/>
              </w:rPr>
              <w:t>(2020:000)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bookmarkEnd w:id="2390"/>
          </w:p>
        </w:tc>
      </w:tr>
    </w:tbl>
    <w:p w14:paraId="1FD5B3D8" w14:textId="77777777" w:rsidR="00D85371" w:rsidRPr="00A6293E" w:rsidRDefault="00D85371" w:rsidP="00D85371">
      <w:pPr>
        <w:pStyle w:val="Slutstreck"/>
      </w:pPr>
      <w:r w:rsidRPr="00A6293E">
        <w:t>                      </w:t>
      </w:r>
    </w:p>
    <w:p w14:paraId="64611BB7" w14:textId="77777777" w:rsidR="00D85371" w:rsidRPr="00A6293E" w:rsidRDefault="00D85371" w:rsidP="00D85371">
      <w:pPr>
        <w:pStyle w:val="Brdtextmedindrag"/>
      </w:pPr>
      <w:r w:rsidRPr="00A6293E">
        <w:t>Denna lag träder i kraft den 21 december 2020.</w:t>
      </w:r>
    </w:p>
    <w:p w14:paraId="7C7128CC" w14:textId="77777777" w:rsidR="00D85371" w:rsidRPr="00A6293E" w:rsidRDefault="00D85371" w:rsidP="00D85371">
      <w:pPr>
        <w:spacing w:line="2" w:lineRule="auto"/>
        <w:rPr>
          <w:rFonts w:ascii="Times New Roman" w:hAnsi="Times New Roman"/>
          <w:sz w:val="20"/>
        </w:rPr>
      </w:pPr>
      <w:r w:rsidRPr="00A6293E">
        <w:br w:type="page"/>
      </w:r>
    </w:p>
    <w:p w14:paraId="1C371AD7" w14:textId="77777777" w:rsidR="00D85371" w:rsidRDefault="00D85371" w:rsidP="00D85371">
      <w:pPr>
        <w:pStyle w:val="Rubrik2utannumrering"/>
        <w:sectPr w:rsidR="00D85371" w:rsidSect="00D85371">
          <w:headerReference w:type="even" r:id="rId216"/>
          <w:headerReference w:type="default" r:id="rId217"/>
          <w:footerReference w:type="even" r:id="rId218"/>
          <w:footerReference w:type="default" r:id="rId219"/>
          <w:footerReference w:type="first" r:id="rId220"/>
          <w:footnotePr>
            <w:numRestart w:val="eachSect"/>
          </w:footnotePr>
          <w:type w:val="continuous"/>
          <w:pgSz w:w="9356" w:h="13721" w:code="9"/>
          <w:pgMar w:top="794" w:right="2438" w:bottom="1191" w:left="1021" w:header="0" w:footer="709" w:gutter="0"/>
          <w:cols w:space="708"/>
          <w:docGrid w:linePitch="360"/>
        </w:sectPr>
      </w:pPr>
      <w:bookmarkStart w:id="2391" w:name="_Toc9841507"/>
      <w:bookmarkStart w:id="2392" w:name="_Toc9867384"/>
      <w:bookmarkStart w:id="2393" w:name="_Toc9867634"/>
      <w:bookmarkStart w:id="2394" w:name="_Toc9871051"/>
      <w:bookmarkStart w:id="2395" w:name="_Toc9958134"/>
      <w:bookmarkStart w:id="2396" w:name="_Toc9961193"/>
      <w:bookmarkStart w:id="2397" w:name="_Toc9962292"/>
      <w:bookmarkStart w:id="2398" w:name="_Toc17793254"/>
      <w:r w:rsidRPr="00A6293E">
        <w:lastRenderedPageBreak/>
        <w:t>Förslag till lag om ändring i mönsterskyddslagen (1970:485)</w:t>
      </w:r>
      <w:bookmarkEnd w:id="2391"/>
      <w:bookmarkEnd w:id="2392"/>
      <w:bookmarkEnd w:id="2393"/>
      <w:bookmarkEnd w:id="2394"/>
      <w:bookmarkEnd w:id="2395"/>
      <w:bookmarkEnd w:id="2396"/>
      <w:bookmarkEnd w:id="2397"/>
      <w:bookmarkEnd w:id="2398"/>
    </w:p>
    <w:p w14:paraId="090D5FFC" w14:textId="77777777" w:rsidR="00D85371" w:rsidRPr="00A6293E" w:rsidRDefault="00D85371" w:rsidP="00D85371">
      <w:pPr>
        <w:pStyle w:val="Brdtext"/>
      </w:pPr>
      <w:r w:rsidRPr="00A6293E">
        <w:t>Härigenom föreskrivs att 35</w:t>
      </w:r>
      <w:r>
        <w:t> </w:t>
      </w:r>
      <w:r w:rsidRPr="00A6293E">
        <w:t>f</w:t>
      </w:r>
      <w:r>
        <w:t> </w:t>
      </w:r>
      <w:r w:rsidRPr="00A6293E">
        <w:t>§ mönsterskyddslagen (1970:485) ska ha följande lydelse.</w:t>
      </w:r>
    </w:p>
    <w:p w14:paraId="6127EAA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FAB82A2" w14:textId="77777777">
        <w:tc>
          <w:tcPr>
            <w:tcW w:w="2500" w:type="pct"/>
            <w:shd w:val="clear" w:color="auto" w:fill="auto"/>
            <w:tcMar>
              <w:left w:w="0" w:type="dxa"/>
            </w:tcMar>
          </w:tcPr>
          <w:p w14:paraId="5362445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BE57DFF" w14:textId="77777777" w:rsidR="00D85371" w:rsidRPr="00A6293E" w:rsidRDefault="00D85371" w:rsidP="00D85371">
            <w:pPr>
              <w:pStyle w:val="Brdtext"/>
              <w:rPr>
                <w:i/>
              </w:rPr>
            </w:pPr>
            <w:r w:rsidRPr="00A6293E">
              <w:rPr>
                <w:i/>
              </w:rPr>
              <w:t>Föreslagen lydelse</w:t>
            </w:r>
          </w:p>
        </w:tc>
      </w:tr>
    </w:tbl>
    <w:p w14:paraId="0C836108" w14:textId="77777777" w:rsidR="00D85371" w:rsidRPr="00A6293E" w:rsidRDefault="00D85371" w:rsidP="00D85371">
      <w:pPr>
        <w:pStyle w:val="Brdtext"/>
        <w:spacing w:before="230"/>
        <w:jc w:val="center"/>
      </w:pPr>
      <w:r w:rsidRPr="00A6293E">
        <w:t>35</w:t>
      </w:r>
      <w:r>
        <w:t> </w:t>
      </w:r>
      <w:r w:rsidRPr="00A6293E">
        <w:t>f</w:t>
      </w:r>
      <w:r>
        <w:t> </w:t>
      </w:r>
      <w:r w:rsidRPr="00A6293E">
        <w:t>§</w:t>
      </w:r>
      <w:r w:rsidRPr="00A6293E">
        <w:rPr>
          <w:rStyle w:val="Fotnotsreferens"/>
        </w:rPr>
        <w:footnoteReference w:id="36"/>
      </w:r>
    </w:p>
    <w:p w14:paraId="272E209D" w14:textId="77777777" w:rsidR="00D85371" w:rsidRPr="00A6293E" w:rsidRDefault="00D85371" w:rsidP="00D85371">
      <w:pPr>
        <w:pStyle w:val="Brdtextmedindrag"/>
      </w:pPr>
      <w:r w:rsidRPr="00A6293E">
        <w:t>Den som på grund av bestämmelserna i 35</w:t>
      </w:r>
      <w:r>
        <w:t> </w:t>
      </w:r>
      <w:r w:rsidRPr="00A6293E">
        <w:t>c</w:t>
      </w:r>
      <w:r>
        <w:t> </w:t>
      </w:r>
      <w:r w:rsidRPr="00A6293E">
        <w:t>§ andra stycket 2–5 har före</w:t>
      </w:r>
      <w:r w:rsidRPr="00A6293E">
        <w:softHyphen/>
        <w:t>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24C8966" w14:textId="77777777">
        <w:tc>
          <w:tcPr>
            <w:tcW w:w="2500" w:type="pct"/>
            <w:shd w:val="clear" w:color="auto" w:fill="auto"/>
            <w:tcMar>
              <w:left w:w="0" w:type="dxa"/>
            </w:tcMar>
          </w:tcPr>
          <w:p w14:paraId="2FA5DD0F"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 kap. 20 §</w:t>
            </w:r>
            <w:r w:rsidRPr="00A6293E">
              <w:t xml:space="preserve"> lagen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091E60DE"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8</w:t>
            </w:r>
            <w:r>
              <w:rPr>
                <w:i/>
              </w:rPr>
              <w:t> </w:t>
            </w:r>
            <w:r w:rsidRPr="00A6293E">
              <w:rPr>
                <w:i/>
              </w:rPr>
              <w:t>kap.</w:t>
            </w:r>
            <w:r>
              <w:rPr>
                <w:i/>
              </w:rPr>
              <w:t> </w:t>
            </w:r>
            <w:r w:rsidRPr="00A6293E">
              <w:rPr>
                <w:i/>
              </w:rPr>
              <w:t>32</w:t>
            </w:r>
            <w:r>
              <w:rPr>
                <w:i/>
              </w:rPr>
              <w:t> </w:t>
            </w:r>
            <w:r w:rsidRPr="00A6293E">
              <w:rPr>
                <w:i/>
              </w:rPr>
              <w:t xml:space="preserve">§ </w:t>
            </w:r>
            <w:r w:rsidRPr="00A6293E">
              <w:t>la</w:t>
            </w:r>
            <w:r w:rsidRPr="00A6293E">
              <w:softHyphen/>
              <w:t xml:space="preserve">gen </w:t>
            </w:r>
            <w:r w:rsidRPr="00A6293E">
              <w:rPr>
                <w:i/>
              </w:rPr>
              <w:t>(2020:000)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053C7F0F" w14:textId="77777777" w:rsidR="00D85371" w:rsidRPr="00A6293E" w:rsidRDefault="00D85371" w:rsidP="00D85371">
      <w:pPr>
        <w:pStyle w:val="Slutstreck"/>
      </w:pPr>
      <w:r w:rsidRPr="00A6293E">
        <w:t>                      </w:t>
      </w:r>
    </w:p>
    <w:p w14:paraId="7CE30357" w14:textId="77777777" w:rsidR="00D85371" w:rsidRPr="00A6293E" w:rsidRDefault="00D85371" w:rsidP="00D85371">
      <w:pPr>
        <w:pStyle w:val="Brdtextmedindrag"/>
      </w:pPr>
      <w:r w:rsidRPr="00A6293E">
        <w:t>Denna lag träder i kraft den 21 december 2020.</w:t>
      </w:r>
    </w:p>
    <w:p w14:paraId="2C0416D8" w14:textId="77777777" w:rsidR="00D85371" w:rsidRPr="00A6293E" w:rsidRDefault="00D85371" w:rsidP="00D85371">
      <w:pPr>
        <w:spacing w:line="2" w:lineRule="auto"/>
        <w:rPr>
          <w:rFonts w:ascii="Times New Roman" w:hAnsi="Times New Roman"/>
          <w:sz w:val="20"/>
        </w:rPr>
      </w:pPr>
      <w:r w:rsidRPr="00A6293E">
        <w:br w:type="page"/>
      </w:r>
    </w:p>
    <w:p w14:paraId="33ED2839" w14:textId="77777777" w:rsidR="00D85371" w:rsidRDefault="00D85371" w:rsidP="00D85371">
      <w:pPr>
        <w:pStyle w:val="Rubrik2utannumrering"/>
        <w:sectPr w:rsidR="00D85371" w:rsidSect="00D85371">
          <w:headerReference w:type="even" r:id="rId221"/>
          <w:headerReference w:type="default" r:id="rId222"/>
          <w:footerReference w:type="even" r:id="rId223"/>
          <w:footerReference w:type="default" r:id="rId224"/>
          <w:footerReference w:type="first" r:id="rId225"/>
          <w:footnotePr>
            <w:numRestart w:val="eachSect"/>
          </w:footnotePr>
          <w:type w:val="continuous"/>
          <w:pgSz w:w="9356" w:h="13721" w:code="9"/>
          <w:pgMar w:top="794" w:right="2438" w:bottom="1191" w:left="1021" w:header="0" w:footer="709" w:gutter="0"/>
          <w:cols w:space="708"/>
          <w:docGrid w:linePitch="360"/>
        </w:sectPr>
      </w:pPr>
      <w:bookmarkStart w:id="2399" w:name="_Toc9841508"/>
      <w:bookmarkStart w:id="2400" w:name="_Toc9867385"/>
      <w:bookmarkStart w:id="2401" w:name="_Toc9867635"/>
      <w:bookmarkStart w:id="2402" w:name="_Toc9871052"/>
      <w:bookmarkStart w:id="2403" w:name="_Toc9958135"/>
      <w:bookmarkStart w:id="2404" w:name="_Toc9961194"/>
      <w:bookmarkStart w:id="2405" w:name="_Toc9962293"/>
      <w:bookmarkStart w:id="2406" w:name="_Toc17793255"/>
      <w:r w:rsidRPr="00A6293E">
        <w:lastRenderedPageBreak/>
        <w:t>Förslag till lag om ändring i lagen (1971:289) om allmänna förvaltningsdomstolar</w:t>
      </w:r>
      <w:bookmarkEnd w:id="2399"/>
      <w:bookmarkEnd w:id="2400"/>
      <w:bookmarkEnd w:id="2401"/>
      <w:bookmarkEnd w:id="2402"/>
      <w:bookmarkEnd w:id="2403"/>
      <w:bookmarkEnd w:id="2404"/>
      <w:bookmarkEnd w:id="2405"/>
      <w:bookmarkEnd w:id="2406"/>
    </w:p>
    <w:p w14:paraId="2C2CDEB0" w14:textId="77777777" w:rsidR="00D85371" w:rsidRPr="00A6293E" w:rsidRDefault="00D85371" w:rsidP="00D85371">
      <w:pPr>
        <w:pStyle w:val="Brdtext"/>
      </w:pPr>
      <w:r w:rsidRPr="00A6293E">
        <w:t>Härigenom föreskrivs att 11, 12, och 17</w:t>
      </w:r>
      <w:r>
        <w:t> </w:t>
      </w:r>
      <w:r w:rsidRPr="00A6293E">
        <w:t>§§ lagen (1971:289) om allmänna förvalt</w:t>
      </w:r>
      <w:r w:rsidRPr="00A6293E">
        <w:softHyphen/>
        <w:t>ningsdomstolar</w:t>
      </w:r>
      <w:r w:rsidRPr="00A6293E">
        <w:rPr>
          <w:rStyle w:val="Fotnotsreferens"/>
        </w:rPr>
        <w:footnoteReference w:id="37"/>
      </w:r>
      <w:r w:rsidRPr="00A6293E">
        <w:t xml:space="preserve"> ska ha följande lydelse.</w:t>
      </w:r>
    </w:p>
    <w:p w14:paraId="5067C075"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6E6DCC3" w14:textId="77777777">
        <w:tc>
          <w:tcPr>
            <w:tcW w:w="2500" w:type="pct"/>
            <w:shd w:val="clear" w:color="auto" w:fill="auto"/>
            <w:tcMar>
              <w:left w:w="0" w:type="dxa"/>
            </w:tcMar>
          </w:tcPr>
          <w:p w14:paraId="374F1D06"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11944D2" w14:textId="77777777" w:rsidR="00D85371" w:rsidRPr="00A6293E" w:rsidRDefault="00D85371" w:rsidP="00D85371">
            <w:pPr>
              <w:pStyle w:val="Brdtext"/>
              <w:rPr>
                <w:i/>
              </w:rPr>
            </w:pPr>
            <w:r w:rsidRPr="00A6293E">
              <w:rPr>
                <w:i/>
              </w:rPr>
              <w:t>Föreslagen lydelse</w:t>
            </w:r>
          </w:p>
        </w:tc>
      </w:tr>
    </w:tbl>
    <w:p w14:paraId="41EB6913" w14:textId="77777777" w:rsidR="00D85371" w:rsidRPr="00A6293E" w:rsidRDefault="00D85371" w:rsidP="00D85371">
      <w:pPr>
        <w:pStyle w:val="Brdtext"/>
        <w:spacing w:before="230"/>
        <w:jc w:val="center"/>
      </w:pPr>
      <w:r w:rsidRPr="00A6293E">
        <w:t>11</w:t>
      </w:r>
      <w:r>
        <w:t> </w:t>
      </w:r>
      <w:r w:rsidRPr="00A6293E">
        <w:t>§</w:t>
      </w:r>
      <w:r w:rsidRPr="00A6293E">
        <w:rPr>
          <w:rStyle w:val="Fotnotsreferens"/>
        </w:rPr>
        <w:footnoteReference w:id="38"/>
      </w:r>
    </w:p>
    <w:p w14:paraId="7F2AC528" w14:textId="77777777" w:rsidR="00D85371" w:rsidRPr="00A6293E" w:rsidRDefault="00D85371" w:rsidP="00D85371">
      <w:pPr>
        <w:pStyle w:val="Brdtextmedindrag"/>
      </w:pPr>
      <w:bookmarkStart w:id="2407" w:name="_Hlk335806"/>
      <w:r w:rsidRPr="00A6293E">
        <w:t>En kammarrätt får vara indelad i avdelningar. Chef för en avdelning är presidenten eller en lagman.</w:t>
      </w:r>
      <w:bookmarkEnd w:id="2407"/>
    </w:p>
    <w:tbl>
      <w:tblPr>
        <w:tblW w:w="5000" w:type="pct"/>
        <w:tblCellMar>
          <w:left w:w="125" w:type="dxa"/>
          <w:right w:w="125" w:type="dxa"/>
        </w:tblCellMar>
        <w:tblLook w:val="0000" w:firstRow="0" w:lastRow="0" w:firstColumn="0" w:lastColumn="0" w:noHBand="0" w:noVBand="0"/>
      </w:tblPr>
      <w:tblGrid>
        <w:gridCol w:w="2948"/>
        <w:gridCol w:w="2949"/>
      </w:tblGrid>
      <w:tr w:rsidR="008B1E23" w14:paraId="4232AB4A" w14:textId="77777777">
        <w:tc>
          <w:tcPr>
            <w:tcW w:w="2500" w:type="pct"/>
            <w:shd w:val="clear" w:color="auto" w:fill="auto"/>
            <w:tcMar>
              <w:left w:w="0" w:type="dxa"/>
            </w:tcMar>
          </w:tcPr>
          <w:p w14:paraId="26DA85C5" w14:textId="77777777" w:rsidR="00D85371" w:rsidRPr="00A6293E" w:rsidRDefault="00D85371" w:rsidP="00D85371">
            <w:pPr>
              <w:pStyle w:val="Brdtextmedindrag"/>
            </w:pPr>
            <w:r w:rsidRPr="00A6293E">
              <w:t>Bestämmelser om särskild sam</w:t>
            </w:r>
            <w:r w:rsidRPr="00A6293E">
              <w:softHyphen/>
            </w:r>
            <w:r w:rsidRPr="00A6293E">
              <w:rPr>
                <w:spacing w:val="-4"/>
              </w:rPr>
              <w:t>man</w:t>
            </w:r>
            <w:r w:rsidRPr="00A6293E">
              <w:rPr>
                <w:spacing w:val="-4"/>
              </w:rPr>
              <w:softHyphen/>
              <w:t>sättning av kammarrätten vid be</w:t>
            </w:r>
            <w:r w:rsidRPr="00A6293E">
              <w:rPr>
                <w:spacing w:val="-4"/>
              </w:rPr>
              <w:softHyphen/>
            </w:r>
            <w:r w:rsidRPr="00A6293E">
              <w:t>handling av vissa mål finns i fastig</w:t>
            </w:r>
            <w:r w:rsidRPr="00A6293E">
              <w:softHyphen/>
              <w:t xml:space="preserve">hetstaxeringslagen (1979:1152), lagen </w:t>
            </w:r>
            <w:r w:rsidRPr="00A6293E">
              <w:rPr>
                <w:i/>
              </w:rPr>
              <w:t>(2003:389)</w:t>
            </w:r>
            <w:r w:rsidRPr="00A6293E">
              <w:t xml:space="preserve"> om elektronisk kommunikation och lagen (2010:</w:t>
            </w:r>
            <w:r>
              <w:t xml:space="preserve"> </w:t>
            </w:r>
            <w:r w:rsidRPr="00A6293E">
              <w:t>1882) om ålders</w:t>
            </w:r>
            <w:r w:rsidRPr="00A6293E">
              <w:softHyphen/>
              <w:t>grän</w:t>
            </w:r>
            <w:r w:rsidRPr="00A6293E">
              <w:softHyphen/>
              <w:t>ser för film som ska visas offentligt. Be</w:t>
            </w:r>
            <w:r w:rsidRPr="00A6293E">
              <w:softHyphen/>
              <w:t>stäm</w:t>
            </w:r>
            <w:r>
              <w:softHyphen/>
            </w:r>
            <w:r w:rsidRPr="00A6293E">
              <w:t>melser om särskild sam</w:t>
            </w:r>
            <w:r w:rsidRPr="00A6293E">
              <w:softHyphen/>
              <w:t>man</w:t>
            </w:r>
            <w:r w:rsidRPr="00A6293E">
              <w:softHyphen/>
              <w:t>sättning vid behandling av mål om laglighets</w:t>
            </w:r>
            <w:r>
              <w:softHyphen/>
            </w:r>
            <w:r w:rsidRPr="00A6293E">
              <w:t xml:space="preserve">prövning enligt </w:t>
            </w:r>
            <w:r w:rsidRPr="00A6293E">
              <w:rPr>
                <w:spacing w:val="-3"/>
              </w:rPr>
              <w:t>13 kap. kommunallagen (2017:725)</w:t>
            </w:r>
            <w:r w:rsidRPr="00A6293E">
              <w:t xml:space="preserve"> finns i 13</w:t>
            </w:r>
            <w:r>
              <w:t> </w:t>
            </w:r>
            <w:r w:rsidRPr="00A6293E">
              <w:t>a</w:t>
            </w:r>
            <w:r>
              <w:t> </w:t>
            </w:r>
            <w:r w:rsidRPr="00A6293E">
              <w:t>§.</w:t>
            </w:r>
          </w:p>
        </w:tc>
        <w:tc>
          <w:tcPr>
            <w:tcW w:w="2500" w:type="pct"/>
            <w:shd w:val="clear" w:color="auto" w:fill="auto"/>
            <w:tcMar>
              <w:right w:w="0" w:type="dxa"/>
            </w:tcMar>
          </w:tcPr>
          <w:p w14:paraId="284AA252" w14:textId="77777777" w:rsidR="00D85371" w:rsidRPr="00A6293E" w:rsidRDefault="00D85371" w:rsidP="00D85371">
            <w:pPr>
              <w:pStyle w:val="Brdtextmedindrag"/>
            </w:pPr>
            <w:bookmarkStart w:id="2408" w:name="_Hlk335820"/>
            <w:r w:rsidRPr="00A6293E">
              <w:t>Bestämmelser om särskild sam</w:t>
            </w:r>
            <w:r w:rsidRPr="00A6293E">
              <w:softHyphen/>
            </w:r>
            <w:r w:rsidRPr="00A6293E">
              <w:rPr>
                <w:spacing w:val="-4"/>
              </w:rPr>
              <w:t>man</w:t>
            </w:r>
            <w:r w:rsidRPr="00A6293E">
              <w:rPr>
                <w:spacing w:val="-4"/>
              </w:rPr>
              <w:softHyphen/>
              <w:t>sättning av kammarrätten vid be</w:t>
            </w:r>
            <w:r w:rsidRPr="00A6293E">
              <w:rPr>
                <w:spacing w:val="-4"/>
              </w:rPr>
              <w:softHyphen/>
            </w:r>
            <w:r w:rsidRPr="00A6293E">
              <w:t>handling av vissa mål finns i fastig</w:t>
            </w:r>
            <w:r w:rsidRPr="00A6293E">
              <w:softHyphen/>
              <w:t xml:space="preserve">hetstaxeringslagen (1979:1152), lagen </w:t>
            </w:r>
            <w:r w:rsidRPr="00A6293E">
              <w:rPr>
                <w:i/>
              </w:rPr>
              <w:t>(2020:000)</w:t>
            </w:r>
            <w:r w:rsidRPr="00A6293E">
              <w:t xml:space="preserve"> om elektronisk kom</w:t>
            </w:r>
            <w:r w:rsidRPr="00A6293E">
              <w:softHyphen/>
              <w:t>munikation och lagen (2010:</w:t>
            </w:r>
            <w:r>
              <w:t xml:space="preserve"> </w:t>
            </w:r>
            <w:r w:rsidRPr="00A6293E">
              <w:t>1882) om ålders</w:t>
            </w:r>
            <w:r w:rsidRPr="00A6293E">
              <w:softHyphen/>
              <w:t>grän</w:t>
            </w:r>
            <w:r w:rsidRPr="00A6293E">
              <w:softHyphen/>
              <w:t>ser för film som ska visas offentligt. Be</w:t>
            </w:r>
            <w:r w:rsidRPr="00A6293E">
              <w:softHyphen/>
              <w:t>stäm</w:t>
            </w:r>
            <w:r>
              <w:softHyphen/>
            </w:r>
            <w:r w:rsidRPr="00A6293E">
              <w:t>melser om särskild sam</w:t>
            </w:r>
            <w:r w:rsidRPr="00A6293E">
              <w:softHyphen/>
              <w:t>man</w:t>
            </w:r>
            <w:r w:rsidRPr="00A6293E">
              <w:softHyphen/>
              <w:t>sättning vid behandling av mål om laglighets</w:t>
            </w:r>
            <w:r>
              <w:softHyphen/>
            </w:r>
            <w:r w:rsidRPr="00A6293E">
              <w:t xml:space="preserve">prövning enligt </w:t>
            </w:r>
            <w:r w:rsidRPr="00A6293E">
              <w:rPr>
                <w:spacing w:val="-3"/>
              </w:rPr>
              <w:t>13 kap. kommunallagen (2017:725)</w:t>
            </w:r>
            <w:r w:rsidRPr="00A6293E">
              <w:t xml:space="preserve"> finns i 13</w:t>
            </w:r>
            <w:r>
              <w:t> </w:t>
            </w:r>
            <w:r w:rsidRPr="00A6293E">
              <w:t>a</w:t>
            </w:r>
            <w:r>
              <w:t> </w:t>
            </w:r>
            <w:r w:rsidRPr="00A6293E">
              <w:t>§.</w:t>
            </w:r>
            <w:bookmarkEnd w:id="2408"/>
          </w:p>
        </w:tc>
      </w:tr>
    </w:tbl>
    <w:p w14:paraId="46981316" w14:textId="77777777" w:rsidR="00D85371" w:rsidRPr="00A6293E" w:rsidRDefault="00D85371" w:rsidP="00D85371">
      <w:pPr>
        <w:pStyle w:val="Brdtextmedindrag"/>
      </w:pPr>
    </w:p>
    <w:p w14:paraId="53210783" w14:textId="77777777" w:rsidR="00D85371" w:rsidRPr="00A6293E" w:rsidRDefault="00D85371" w:rsidP="00D85371">
      <w:pPr>
        <w:pStyle w:val="Brdtext"/>
        <w:spacing w:before="230"/>
        <w:jc w:val="center"/>
      </w:pPr>
      <w:r w:rsidRPr="00A6293E">
        <w:t>12</w:t>
      </w:r>
      <w:r>
        <w:t> </w:t>
      </w:r>
      <w:r w:rsidRPr="00A6293E">
        <w:t>§</w:t>
      </w:r>
      <w:r w:rsidRPr="00A6293E">
        <w:rPr>
          <w:rStyle w:val="Fotnotsreferens"/>
        </w:rPr>
        <w:footnoteReference w:id="39"/>
      </w:r>
    </w:p>
    <w:p w14:paraId="352A023C" w14:textId="77777777" w:rsidR="00D85371" w:rsidRPr="00A6293E" w:rsidRDefault="00D85371" w:rsidP="00D85371">
      <w:pPr>
        <w:pStyle w:val="Brdtextmedindrag"/>
      </w:pPr>
      <w:r w:rsidRPr="00A6293E">
        <w:t>En kammarrätt är domför med tre lagfarna ledamöter. Fler än fyra lag</w:t>
      </w:r>
      <w:r w:rsidRPr="00A6293E">
        <w:softHyphen/>
        <w:t>farna ledamöter får inte ingå i rätten.</w:t>
      </w:r>
    </w:p>
    <w:p w14:paraId="27A482E0" w14:textId="77777777" w:rsidR="00D85371" w:rsidRPr="00A6293E" w:rsidRDefault="00D85371" w:rsidP="00D85371">
      <w:pPr>
        <w:pStyle w:val="Brdtextmedindrag"/>
      </w:pPr>
      <w:r w:rsidRPr="00A6293E">
        <w:t>När det är särskilt föreskrivet att nämndemän ska ingå i rätten är en kam-marrätt domför med tre lagfarna ledamöter och två nämndemän. Fler än fyra lagfarna ledamöter och tre nämndemän får inte ingå i rätten.</w:t>
      </w:r>
    </w:p>
    <w:p w14:paraId="6D3DA55D" w14:textId="77777777" w:rsidR="00D85371" w:rsidRPr="00A6293E" w:rsidRDefault="00D85371" w:rsidP="00D85371">
      <w:pPr>
        <w:pStyle w:val="Brdtextmedindrag"/>
      </w:pPr>
      <w:r w:rsidRPr="00A6293E">
        <w:t>Om en av de lagfarna ledamöterna eller en av nämndemännen får för</w:t>
      </w:r>
      <w:r w:rsidRPr="00A6293E">
        <w:softHyphen/>
        <w:t>hinder sedan handläggningen har påbörjats, är rätten ändå domför.</w:t>
      </w:r>
    </w:p>
    <w:p w14:paraId="70FDC064" w14:textId="77777777" w:rsidR="00D85371" w:rsidRPr="00A6293E" w:rsidRDefault="00D85371" w:rsidP="00D85371">
      <w:pPr>
        <w:pStyle w:val="Brdtextmedindrag"/>
      </w:pPr>
      <w:r w:rsidRPr="00A6293E">
        <w:t>En kammarrätt är domför utan nämndemän</w:t>
      </w:r>
    </w:p>
    <w:p w14:paraId="51CAB3D7" w14:textId="77777777" w:rsidR="00D85371" w:rsidRPr="00A6293E" w:rsidRDefault="00D85371" w:rsidP="00D85371">
      <w:pPr>
        <w:pStyle w:val="Brdtextmedindrag"/>
      </w:pPr>
      <w:r w:rsidRPr="00A6293E">
        <w:t>1. vid prövning av överklagande av beslut som inte innebär att målet avgörs,</w:t>
      </w:r>
    </w:p>
    <w:p w14:paraId="68620E27" w14:textId="77777777" w:rsidR="00D85371" w:rsidRPr="00A6293E" w:rsidRDefault="00D85371" w:rsidP="00D85371">
      <w:pPr>
        <w:pStyle w:val="Brdtextmedindrag"/>
      </w:pPr>
      <w:r w:rsidRPr="00A6293E">
        <w:t>2. vid förordnande om saken i avvaktan på målets avgörande och vid annan åtgärd som endast avser målets beredande, och</w:t>
      </w:r>
    </w:p>
    <w:p w14:paraId="14C5E036" w14:textId="77777777" w:rsidR="00D85371" w:rsidRPr="00A6293E" w:rsidRDefault="00D85371" w:rsidP="00D85371">
      <w:pPr>
        <w:pStyle w:val="Brdtextmedindrag"/>
      </w:pPr>
      <w:r w:rsidRPr="00A6293E">
        <w:t>3. vid beslut genom vilket domstolen skiljer sig från målet utan att detta har prövats i sak.</w:t>
      </w:r>
    </w:p>
    <w:p w14:paraId="06373CA1" w14:textId="77777777" w:rsidR="00D85371" w:rsidRPr="00A6293E" w:rsidRDefault="00D85371" w:rsidP="00D85371">
      <w:pPr>
        <w:pStyle w:val="Brdtextmedindrag"/>
      </w:pPr>
      <w:r w:rsidRPr="00A6293E">
        <w:t>Om ett mål som avses i andra stycket handläggs gemensamt med ett annat mål, får nämndemän delta vid handläggningen även av det senare målet.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48B2005" w14:textId="77777777">
        <w:tc>
          <w:tcPr>
            <w:tcW w:w="2500" w:type="pct"/>
            <w:shd w:val="clear" w:color="auto" w:fill="auto"/>
            <w:tcMar>
              <w:left w:w="0" w:type="dxa"/>
            </w:tcMar>
          </w:tcPr>
          <w:p w14:paraId="101DAB22" w14:textId="77777777" w:rsidR="00D85371" w:rsidRPr="00A6293E" w:rsidRDefault="00D85371" w:rsidP="00D85371">
            <w:pPr>
              <w:pStyle w:val="Brdtextmedindrag"/>
            </w:pPr>
            <w:r w:rsidRPr="00A6293E">
              <w:t xml:space="preserve">Bestämmelser om domförhet vid behandling av vissa mål finns i </w:t>
            </w:r>
            <w:r w:rsidRPr="00A6293E">
              <w:lastRenderedPageBreak/>
              <w:t xml:space="preserve">fastighetstaxeringslagen (1979:1152), lagen </w:t>
            </w:r>
            <w:r w:rsidRPr="00A6293E">
              <w:rPr>
                <w:i/>
              </w:rPr>
              <w:t>(2003:389)</w:t>
            </w:r>
            <w:r w:rsidRPr="00A6293E">
              <w:t xml:space="preserve"> om elektronisk kommunikation och lagen (2010:1882) om åldersgrän</w:t>
            </w:r>
            <w:r w:rsidRPr="00A6293E">
              <w:softHyphen/>
              <w:t>ser för film som ska visas offentligt. Bestämmelser om domförhet vid behandling av mål om laglighets</w:t>
            </w:r>
            <w:r w:rsidRPr="00A6293E">
              <w:softHyphen/>
              <w:t>prövning enligt 13</w:t>
            </w:r>
            <w:r>
              <w:t> </w:t>
            </w:r>
            <w:r w:rsidRPr="00A6293E">
              <w:t>kap. kommunal</w:t>
            </w:r>
            <w:r w:rsidRPr="00A6293E">
              <w:softHyphen/>
              <w:t>lagen (2017:725) finns i 13</w:t>
            </w:r>
            <w:r>
              <w:t> </w:t>
            </w:r>
            <w:r w:rsidRPr="00A6293E">
              <w:t>a</w:t>
            </w:r>
            <w:r>
              <w:t> </w:t>
            </w:r>
            <w:r w:rsidRPr="00A6293E">
              <w:t>§.</w:t>
            </w:r>
          </w:p>
        </w:tc>
        <w:tc>
          <w:tcPr>
            <w:tcW w:w="2500" w:type="pct"/>
            <w:shd w:val="clear" w:color="auto" w:fill="auto"/>
            <w:tcMar>
              <w:right w:w="0" w:type="dxa"/>
            </w:tcMar>
          </w:tcPr>
          <w:p w14:paraId="5D3AE522" w14:textId="77777777" w:rsidR="00D85371" w:rsidRPr="00A6293E" w:rsidRDefault="00D85371" w:rsidP="00D85371">
            <w:pPr>
              <w:pStyle w:val="Brdtextmedindrag"/>
            </w:pPr>
            <w:bookmarkStart w:id="2409" w:name="_Hlk336042"/>
            <w:r w:rsidRPr="00A6293E">
              <w:lastRenderedPageBreak/>
              <w:t xml:space="preserve">Bestämmelser om domförhet vid behandling av vissa mål finns i </w:t>
            </w:r>
            <w:r w:rsidRPr="00A6293E">
              <w:lastRenderedPageBreak/>
              <w:t xml:space="preserve">fastighetstaxeringslagen (1979:1152), lagen </w:t>
            </w:r>
            <w:r w:rsidRPr="00A6293E">
              <w:rPr>
                <w:i/>
              </w:rPr>
              <w:t>(2020:000)</w:t>
            </w:r>
            <w:r w:rsidRPr="00A6293E">
              <w:t xml:space="preserve"> om elektronisk kommunikation och lagen (2010:1882) om åldersgrän</w:t>
            </w:r>
            <w:r w:rsidRPr="00A6293E">
              <w:softHyphen/>
              <w:t>ser för film som ska visas offentligt. Bestämmelser om domförhet vid behandling av mål om laglighets</w:t>
            </w:r>
            <w:r w:rsidRPr="00A6293E">
              <w:softHyphen/>
              <w:t>prövning enligt 13</w:t>
            </w:r>
            <w:r>
              <w:t> </w:t>
            </w:r>
            <w:r w:rsidRPr="00A6293E">
              <w:t>kap. kommunal</w:t>
            </w:r>
            <w:r w:rsidRPr="00A6293E">
              <w:softHyphen/>
              <w:t>lagen (2017:725) finns i 13</w:t>
            </w:r>
            <w:r>
              <w:t> </w:t>
            </w:r>
            <w:r w:rsidRPr="00A6293E">
              <w:t>a</w:t>
            </w:r>
            <w:r>
              <w:t> </w:t>
            </w:r>
            <w:r w:rsidRPr="00A6293E">
              <w:t>§.</w:t>
            </w:r>
            <w:bookmarkEnd w:id="2409"/>
          </w:p>
        </w:tc>
      </w:tr>
    </w:tbl>
    <w:p w14:paraId="23BA01A3" w14:textId="77777777" w:rsidR="00D85371" w:rsidRPr="00A6293E" w:rsidRDefault="00D85371" w:rsidP="00D85371">
      <w:pPr>
        <w:pStyle w:val="Brdtextmedindrag"/>
      </w:pPr>
      <w:bookmarkStart w:id="2410" w:name="_Hlk336065"/>
      <w:bookmarkStart w:id="2411" w:name="_Hlk8661430"/>
      <w:r w:rsidRPr="00A6293E">
        <w:lastRenderedPageBreak/>
        <w:t>Vid behandling av frågor om prövningstillstånd är kammarrätten domför med två lagfarna ledamöter, om de är ense om slutet. Detsamma gäller vid behandling av andra frågor i mål där prövningstillstånd krävs för prövning av ett överklagande, om frågorna behandlas före eller i samband med frågan om prövningstillstånd. Ett prövningstillstånd som inte är begränsat enligt 34 a § tredje stycket förvaltningsprocesslagen (1971:291) får med</w:t>
      </w:r>
      <w:r w:rsidRPr="00A6293E">
        <w:softHyphen/>
        <w:t>delas av en lagfaren ledamot, om frågan är enkel.</w:t>
      </w:r>
    </w:p>
    <w:p w14:paraId="31DDA255" w14:textId="77777777" w:rsidR="00D85371" w:rsidRPr="00A6293E" w:rsidRDefault="00D85371" w:rsidP="00D85371">
      <w:pPr>
        <w:pStyle w:val="Brdtextmedindrag"/>
      </w:pPr>
      <w:r w:rsidRPr="00A6293E">
        <w:t xml:space="preserve">Vid behandling av en fråga om avvisning av ett överklagande på grund av att det har kommit in för sent är kammarrätten domför med två lagfarna ledamöter, om de är ense om slutet. </w:t>
      </w:r>
    </w:p>
    <w:p w14:paraId="1EA961BC" w14:textId="77777777" w:rsidR="00D85371" w:rsidRPr="00A6293E" w:rsidRDefault="00D85371" w:rsidP="00D85371">
      <w:pPr>
        <w:pStyle w:val="Brdtextmedindrag"/>
      </w:pPr>
      <w:r w:rsidRPr="00A6293E">
        <w:t>Vid beslut om avskrivning av ett mål efter en återkallelse är kammar</w:t>
      </w:r>
      <w:r w:rsidRPr="00A6293E">
        <w:softHyphen/>
        <w:t xml:space="preserve">rätten domför med en lagfaren ledamot. </w:t>
      </w:r>
    </w:p>
    <w:p w14:paraId="63172E61" w14:textId="77777777" w:rsidR="00D85371" w:rsidRPr="00A6293E" w:rsidRDefault="00D85371" w:rsidP="00D85371">
      <w:pPr>
        <w:pStyle w:val="Brdtextmedindrag"/>
      </w:pPr>
      <w:r w:rsidRPr="00A6293E">
        <w:t>Åtgärder som endast avser beredandet av ett mål får utföras av en lag</w:t>
      </w:r>
      <w:r w:rsidRPr="00A6293E">
        <w:softHyphen/>
        <w:t>fa</w:t>
      </w:r>
      <w:r w:rsidRPr="00A6293E">
        <w:softHyphen/>
        <w:t>ren ledamot i kammarrätten eller, om åtgärderna inte är av sådant slag att de bör förbehållas lagfarna ledamöter, av någon annan som har till</w:t>
      </w:r>
      <w:r w:rsidRPr="00A6293E">
        <w:softHyphen/>
        <w:t>räcklig kunskap och erfarenhet och som är anställd vid en allmän förvalt</w:t>
      </w:r>
      <w:r w:rsidRPr="00A6293E">
        <w:softHyphen/>
        <w:t>nings</w:t>
      </w:r>
      <w:r w:rsidRPr="00A6293E">
        <w:softHyphen/>
        <w:t>domstol, en allmän domstol eller en hyresnämnd. Regeringen kan med stöd av 8</w:t>
      </w:r>
      <w:r>
        <w:t> </w:t>
      </w:r>
      <w:r w:rsidRPr="00A6293E">
        <w:t>kap.</w:t>
      </w:r>
      <w:r>
        <w:t> </w:t>
      </w:r>
      <w:r w:rsidRPr="00A6293E">
        <w:t>7</w:t>
      </w:r>
      <w:r>
        <w:t> </w:t>
      </w:r>
      <w:r w:rsidRPr="00A6293E">
        <w:t>§ regeringsformen meddela närmare föreskrifter om detta.</w:t>
      </w:r>
      <w:bookmarkEnd w:id="2410"/>
      <w:bookmarkEnd w:id="2411"/>
    </w:p>
    <w:p w14:paraId="0B5B2B37" w14:textId="77777777" w:rsidR="00D85371" w:rsidRPr="00A6293E" w:rsidRDefault="00D85371" w:rsidP="00D85371">
      <w:pPr>
        <w:pStyle w:val="Brdtextmedindrag"/>
      </w:pPr>
    </w:p>
    <w:p w14:paraId="439586A4" w14:textId="77777777" w:rsidR="00D85371" w:rsidRPr="00A6293E" w:rsidRDefault="00D85371" w:rsidP="00D85371">
      <w:pPr>
        <w:pStyle w:val="Brdtext"/>
        <w:jc w:val="center"/>
      </w:pPr>
      <w:r w:rsidRPr="00A6293E">
        <w:t>17</w:t>
      </w:r>
      <w:r>
        <w:t> </w:t>
      </w:r>
      <w:r w:rsidRPr="00A6293E">
        <w:t>§</w:t>
      </w:r>
      <w:r w:rsidRPr="00A6293E">
        <w:rPr>
          <w:rStyle w:val="Fotnotsreferens"/>
        </w:rPr>
        <w:footnoteReference w:id="40"/>
      </w:r>
    </w:p>
    <w:p w14:paraId="5A5B1B1E" w14:textId="77777777" w:rsidR="00D85371" w:rsidRPr="00A6293E" w:rsidRDefault="00D85371" w:rsidP="00D85371">
      <w:pPr>
        <w:pStyle w:val="Brdtextmedindrag"/>
      </w:pPr>
      <w:bookmarkStart w:id="2412" w:name="_Hlk8661664"/>
      <w:r w:rsidRPr="00A6293E">
        <w:t>En förvaltningsrätt är domför med en lagfaren domare och tre nämnde</w:t>
      </w:r>
      <w:r w:rsidRPr="00A6293E">
        <w:softHyphen/>
        <w:t>män, om inte annat följer av 17</w:t>
      </w:r>
      <w:r>
        <w:t> </w:t>
      </w:r>
      <w:r w:rsidRPr="00A6293E">
        <w:t>b eller 18</w:t>
      </w:r>
      <w:r>
        <w:t> </w:t>
      </w:r>
      <w:r w:rsidRPr="00A6293E">
        <w:t xml:space="preserve">§. Om en av nämndemännen får förhinder sedan handläggningen har påbörjats, är rätten domför med en lagfaren domare och två nämndemän. </w:t>
      </w:r>
    </w:p>
    <w:p w14:paraId="742C2A0F" w14:textId="77777777" w:rsidR="00D85371" w:rsidRPr="00A6293E" w:rsidRDefault="00D85371" w:rsidP="00D85371">
      <w:pPr>
        <w:pStyle w:val="Brdtextmedindrag"/>
      </w:pPr>
      <w:r w:rsidRPr="00A6293E">
        <w:t>Om det finns skäl för det med hänsyn till målets omfattning eller svårig</w:t>
      </w:r>
      <w:r w:rsidRPr="00A6293E">
        <w:softHyphen/>
        <w:t>hetsgrad, får antalet lagfarna domare utökas med en utöver vad som följer av första stycket. Detsamma gäller i fråga om antalet nämndemän. Om någon eller några av ledamöterna får förhinder sedan handläggningen har påbörjats gäller första stycket andra meningen i fråga om domförhet.</w:t>
      </w:r>
      <w:bookmarkEnd w:id="2412"/>
    </w:p>
    <w:tbl>
      <w:tblPr>
        <w:tblW w:w="5000" w:type="pct"/>
        <w:tblCellMar>
          <w:left w:w="125" w:type="dxa"/>
          <w:right w:w="125" w:type="dxa"/>
        </w:tblCellMar>
        <w:tblLook w:val="0000" w:firstRow="0" w:lastRow="0" w:firstColumn="0" w:lastColumn="0" w:noHBand="0" w:noVBand="0"/>
      </w:tblPr>
      <w:tblGrid>
        <w:gridCol w:w="2948"/>
        <w:gridCol w:w="2949"/>
      </w:tblGrid>
      <w:tr w:rsidR="008B1E23" w14:paraId="0DA85CC3" w14:textId="77777777">
        <w:tc>
          <w:tcPr>
            <w:tcW w:w="2500" w:type="pct"/>
            <w:shd w:val="clear" w:color="auto" w:fill="auto"/>
            <w:tcMar>
              <w:left w:w="0" w:type="dxa"/>
            </w:tcMar>
          </w:tcPr>
          <w:p w14:paraId="5D566B52" w14:textId="77777777" w:rsidR="00D85371" w:rsidRPr="00A6293E" w:rsidRDefault="00D85371" w:rsidP="00D85371">
            <w:pPr>
              <w:pStyle w:val="Brdtextmedindrag"/>
            </w:pPr>
            <w:r w:rsidRPr="00A6293E">
              <w:t>Bestämmelser om domförhet vid behandling av vissa mål finns, för</w:t>
            </w:r>
            <w:r w:rsidRPr="00A6293E">
              <w:softHyphen/>
              <w:t>utom i 18</w:t>
            </w:r>
            <w:r>
              <w:t> </w:t>
            </w:r>
            <w:r w:rsidRPr="00A6293E">
              <w:t>§, i fastighetstaxerings</w:t>
            </w:r>
            <w:r w:rsidRPr="00A6293E">
              <w:softHyphen/>
              <w:t>la</w:t>
            </w:r>
            <w:r w:rsidRPr="00A6293E">
              <w:softHyphen/>
              <w:t xml:space="preserve">gen (1979:1152), lagen </w:t>
            </w:r>
            <w:r w:rsidRPr="00A6293E">
              <w:rPr>
                <w:i/>
              </w:rPr>
              <w:t>(2003:389)</w:t>
            </w:r>
            <w:r w:rsidRPr="00A6293E">
              <w:t xml:space="preserve"> om elektronisk kom</w:t>
            </w:r>
            <w:r w:rsidRPr="00A6293E">
              <w:softHyphen/>
              <w:t>munikation och lagen (2010:1882) om ålders</w:t>
            </w:r>
            <w:r w:rsidRPr="00A6293E">
              <w:softHyphen/>
              <w:t>grän</w:t>
            </w:r>
            <w:r w:rsidRPr="00A6293E">
              <w:softHyphen/>
              <w:t>ser för film som ska visas offentligt.</w:t>
            </w:r>
          </w:p>
        </w:tc>
        <w:tc>
          <w:tcPr>
            <w:tcW w:w="2500" w:type="pct"/>
            <w:shd w:val="clear" w:color="auto" w:fill="auto"/>
            <w:tcMar>
              <w:right w:w="0" w:type="dxa"/>
            </w:tcMar>
          </w:tcPr>
          <w:p w14:paraId="57601BF4" w14:textId="77777777" w:rsidR="00D85371" w:rsidRPr="00A6293E" w:rsidRDefault="00D85371" w:rsidP="00D85371">
            <w:pPr>
              <w:pStyle w:val="Brdtextmedindrag"/>
            </w:pPr>
            <w:bookmarkStart w:id="2413" w:name="_Hlk8661678"/>
            <w:r w:rsidRPr="00A6293E">
              <w:t>Bestämmelser om domförhet vid behandling av vissa mål finns, för</w:t>
            </w:r>
            <w:r w:rsidRPr="00A6293E">
              <w:softHyphen/>
              <w:t>utom i 18</w:t>
            </w:r>
            <w:r>
              <w:t> </w:t>
            </w:r>
            <w:r w:rsidRPr="00A6293E">
              <w:t>§, i fastighetstaxerings</w:t>
            </w:r>
            <w:r w:rsidRPr="00A6293E">
              <w:softHyphen/>
              <w:t>la</w:t>
            </w:r>
            <w:r w:rsidRPr="00A6293E">
              <w:softHyphen/>
              <w:t xml:space="preserve">gen (1979:1152), lagen </w:t>
            </w:r>
            <w:r w:rsidRPr="00A6293E">
              <w:rPr>
                <w:i/>
              </w:rPr>
              <w:t>(2020:000)</w:t>
            </w:r>
            <w:r w:rsidRPr="00A6293E">
              <w:t xml:space="preserve"> om elektronisk kom</w:t>
            </w:r>
            <w:r w:rsidRPr="00A6293E">
              <w:softHyphen/>
              <w:t>munikation och lagen (2010:1882) om åldersgrän</w:t>
            </w:r>
            <w:r w:rsidRPr="00A6293E">
              <w:softHyphen/>
              <w:t>ser för film som ska visas offentligt</w:t>
            </w:r>
            <w:bookmarkEnd w:id="2413"/>
            <w:r w:rsidRPr="00A6293E">
              <w:t>.</w:t>
            </w:r>
          </w:p>
        </w:tc>
      </w:tr>
    </w:tbl>
    <w:p w14:paraId="063E4955" w14:textId="77777777" w:rsidR="00D85371" w:rsidRPr="00A6293E" w:rsidRDefault="00D85371" w:rsidP="00D85371">
      <w:pPr>
        <w:pStyle w:val="Slutstreck"/>
      </w:pPr>
      <w:r w:rsidRPr="00A6293E">
        <w:t>                      </w:t>
      </w:r>
    </w:p>
    <w:p w14:paraId="1E8FF548" w14:textId="77777777" w:rsidR="00D85371" w:rsidRDefault="00D85371" w:rsidP="00D85371">
      <w:pPr>
        <w:pStyle w:val="Brdtextmedindrag"/>
      </w:pPr>
      <w:r w:rsidRPr="00A6293E">
        <w:t>Denna lag träder i kraft den 21 december 2020.</w:t>
      </w:r>
    </w:p>
    <w:p w14:paraId="13C195DD" w14:textId="77777777" w:rsidR="00D85371" w:rsidRDefault="00D85371" w:rsidP="00D85371">
      <w:pPr>
        <w:pStyle w:val="Rubrik2utannumrering"/>
        <w:sectPr w:rsidR="00D85371" w:rsidSect="00D85371">
          <w:headerReference w:type="even" r:id="rId226"/>
          <w:headerReference w:type="default" r:id="rId227"/>
          <w:footerReference w:type="even" r:id="rId228"/>
          <w:footerReference w:type="default" r:id="rId229"/>
          <w:footerReference w:type="first" r:id="rId230"/>
          <w:footnotePr>
            <w:numRestart w:val="eachSect"/>
          </w:footnotePr>
          <w:type w:val="continuous"/>
          <w:pgSz w:w="9356" w:h="13721" w:code="9"/>
          <w:pgMar w:top="794" w:right="2438" w:bottom="1191" w:left="1021" w:header="0" w:footer="709" w:gutter="0"/>
          <w:cols w:space="708"/>
          <w:docGrid w:linePitch="360"/>
        </w:sectPr>
      </w:pPr>
      <w:bookmarkStart w:id="2414" w:name="_Toc17793256"/>
      <w:bookmarkStart w:id="2415" w:name="_Toc9841509"/>
      <w:bookmarkStart w:id="2416" w:name="_Toc9867386"/>
      <w:bookmarkStart w:id="2417" w:name="_Toc9867636"/>
      <w:bookmarkStart w:id="2418" w:name="_Toc9871053"/>
      <w:bookmarkStart w:id="2419" w:name="_Toc9958136"/>
      <w:bookmarkStart w:id="2420" w:name="_Toc9961195"/>
      <w:bookmarkStart w:id="2421" w:name="_Toc9962294"/>
      <w:r w:rsidRPr="00A6293E">
        <w:lastRenderedPageBreak/>
        <w:t>Förslag till lag om ändring i lagen (1981:1104) om verksamheten hos vissa regionala alarmeringscentraler</w:t>
      </w:r>
      <w:bookmarkEnd w:id="2414"/>
    </w:p>
    <w:p w14:paraId="049EF670" w14:textId="77777777" w:rsidR="00D85371" w:rsidRPr="00A6293E" w:rsidRDefault="00D85371" w:rsidP="00D85371">
      <w:pPr>
        <w:pStyle w:val="Brdtext"/>
      </w:pPr>
      <w:r w:rsidRPr="00A6293E">
        <w:t>Härigenom föreskrivs att 2</w:t>
      </w:r>
      <w:r>
        <w:t> </w:t>
      </w:r>
      <w:r w:rsidRPr="00A6293E">
        <w:t>§ lagen (1981:1104) om verksamheten hos vissa regionala alarmeringscentraler ska ha följande lydelse.</w:t>
      </w:r>
    </w:p>
    <w:p w14:paraId="6160CE2C"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5786A1D" w14:textId="77777777">
        <w:tc>
          <w:tcPr>
            <w:tcW w:w="2500" w:type="pct"/>
            <w:shd w:val="clear" w:color="auto" w:fill="auto"/>
            <w:tcMar>
              <w:left w:w="0" w:type="dxa"/>
            </w:tcMar>
          </w:tcPr>
          <w:p w14:paraId="59D2639F"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744AB57" w14:textId="77777777" w:rsidR="00D85371" w:rsidRPr="00A6293E" w:rsidRDefault="00D85371" w:rsidP="00D85371">
            <w:pPr>
              <w:pStyle w:val="Brdtext"/>
              <w:rPr>
                <w:i/>
              </w:rPr>
            </w:pPr>
            <w:r w:rsidRPr="00A6293E">
              <w:rPr>
                <w:i/>
              </w:rPr>
              <w:t>Föreslagen lydelse</w:t>
            </w:r>
          </w:p>
        </w:tc>
      </w:tr>
    </w:tbl>
    <w:p w14:paraId="3DE6B5F3" w14:textId="77777777" w:rsidR="00D85371" w:rsidRPr="00A6293E" w:rsidRDefault="00D85371" w:rsidP="00D85371">
      <w:pPr>
        <w:pStyle w:val="Brdtext"/>
        <w:spacing w:before="230"/>
        <w:jc w:val="center"/>
      </w:pPr>
      <w:r w:rsidRPr="00A6293E">
        <w:t>2</w:t>
      </w:r>
      <w:r>
        <w:t> </w:t>
      </w:r>
      <w:r w:rsidRPr="00A6293E">
        <w:t>§</w:t>
      </w:r>
      <w:r w:rsidRPr="00A6293E">
        <w:rPr>
          <w:rStyle w:val="Fotnotsreferens"/>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A4AE24E" w14:textId="77777777">
        <w:tc>
          <w:tcPr>
            <w:tcW w:w="2500" w:type="pct"/>
            <w:shd w:val="clear" w:color="auto" w:fill="auto"/>
            <w:tcMar>
              <w:left w:w="0" w:type="dxa"/>
            </w:tcMar>
          </w:tcPr>
          <w:p w14:paraId="56DEF4DB" w14:textId="77777777" w:rsidR="00D85371" w:rsidRPr="00A6293E" w:rsidRDefault="00D85371" w:rsidP="00D85371">
            <w:pPr>
              <w:pStyle w:val="Brdtextmedindrag"/>
            </w:pPr>
            <w:r w:rsidRPr="00A6293E">
              <w:t>Den som svarar för alarmerings</w:t>
            </w:r>
            <w:r w:rsidRPr="00A6293E">
              <w:softHyphen/>
              <w:t>centraler som anges i 1</w:t>
            </w:r>
            <w:r>
              <w:t> </w:t>
            </w:r>
            <w:r w:rsidRPr="00A6293E">
              <w:t>§ får inte utan tillstånd av regeringen spela in telefonsamtal varigenom någon av</w:t>
            </w:r>
            <w:r w:rsidRPr="00A6293E">
              <w:softHyphen/>
              <w:t>ser att tillkalla eller annars komma i förbindelse med Polismyndig</w:t>
            </w:r>
            <w:r w:rsidRPr="00A6293E">
              <w:softHyphen/>
              <w:t>he</w:t>
            </w:r>
            <w:r w:rsidRPr="00A6293E">
              <w:softHyphen/>
              <w:t>ten, kommunal organisation för räddningstjänst, ambulans eller nå</w:t>
            </w:r>
            <w:r w:rsidRPr="00A6293E">
              <w:softHyphen/>
              <w:t>got annat hjälp</w:t>
            </w:r>
            <w:r w:rsidRPr="00A6293E">
              <w:softHyphen/>
              <w:t>organ och som be</w:t>
            </w:r>
            <w:r w:rsidRPr="00A6293E">
              <w:softHyphen/>
              <w:t>fordras via ett allmänt kommunika</w:t>
            </w:r>
            <w:r w:rsidRPr="00A6293E">
              <w:softHyphen/>
              <w:t>tionsnät till eller från en sådan cen</w:t>
            </w:r>
            <w:r w:rsidRPr="00A6293E">
              <w:softHyphen/>
              <w:t>tral.</w:t>
            </w:r>
          </w:p>
        </w:tc>
        <w:tc>
          <w:tcPr>
            <w:tcW w:w="2500" w:type="pct"/>
            <w:shd w:val="clear" w:color="auto" w:fill="auto"/>
            <w:tcMar>
              <w:right w:w="0" w:type="dxa"/>
            </w:tcMar>
          </w:tcPr>
          <w:p w14:paraId="42645DA2" w14:textId="77777777" w:rsidR="00D85371" w:rsidRPr="00A6293E" w:rsidRDefault="00D85371" w:rsidP="00D85371">
            <w:pPr>
              <w:pStyle w:val="Brdtextmedindrag"/>
            </w:pPr>
            <w:r w:rsidRPr="00A6293E">
              <w:t>Den som svarar för alarmerings</w:t>
            </w:r>
            <w:r w:rsidRPr="00A6293E">
              <w:softHyphen/>
              <w:t>centraler som anges i 1</w:t>
            </w:r>
            <w:r>
              <w:t> </w:t>
            </w:r>
            <w:r w:rsidRPr="00A6293E">
              <w:t>§ får inte utan tillstånd av regeringen spela in telefonsamtal varigenom någon av</w:t>
            </w:r>
            <w:r w:rsidRPr="00A6293E">
              <w:softHyphen/>
              <w:t>ser att tillkalla eller annars komma i förbindelse med Polis</w:t>
            </w:r>
            <w:r w:rsidRPr="00A6293E">
              <w:softHyphen/>
              <w:t>mynd</w:t>
            </w:r>
            <w:r w:rsidRPr="00A6293E">
              <w:softHyphen/>
              <w:t>ig</w:t>
            </w:r>
            <w:r w:rsidRPr="00A6293E">
              <w:softHyphen/>
              <w:t>he</w:t>
            </w:r>
            <w:r w:rsidRPr="00A6293E">
              <w:softHyphen/>
              <w:t>ten, kommunal organisa</w:t>
            </w:r>
            <w:r w:rsidRPr="00A6293E">
              <w:softHyphen/>
              <w:t>tion för räddningstjänst, ambulans eller nå</w:t>
            </w:r>
            <w:r w:rsidRPr="00A6293E">
              <w:softHyphen/>
              <w:t>got annat hjälp</w:t>
            </w:r>
            <w:r w:rsidRPr="00A6293E">
              <w:softHyphen/>
              <w:t>organ och som be</w:t>
            </w:r>
            <w:r w:rsidRPr="00A6293E">
              <w:softHyphen/>
              <w:t xml:space="preserve">fordras via ett allmänt </w:t>
            </w:r>
            <w:r w:rsidRPr="00A6293E">
              <w:rPr>
                <w:i/>
              </w:rPr>
              <w:t xml:space="preserve">elektroniskt </w:t>
            </w:r>
            <w:r w:rsidRPr="00A6293E">
              <w:t>kommunikationsnät till eller från en sådan central.</w:t>
            </w:r>
          </w:p>
        </w:tc>
      </w:tr>
    </w:tbl>
    <w:p w14:paraId="1891C930" w14:textId="77777777" w:rsidR="00D85371" w:rsidRPr="00A6293E" w:rsidRDefault="00D85371" w:rsidP="00D85371">
      <w:pPr>
        <w:pStyle w:val="Brdtextmedindrag"/>
      </w:pPr>
      <w:r w:rsidRPr="00A6293E">
        <w:t>Tillstånd får även i den utsträckning som krävs för snabba och effektiva hjälpinsatser innefatta rätt att</w:t>
      </w:r>
    </w:p>
    <w:p w14:paraId="2BDFFF1F" w14:textId="77777777" w:rsidR="00D85371" w:rsidRPr="00A6293E" w:rsidRDefault="00D85371" w:rsidP="00D85371">
      <w:pPr>
        <w:pStyle w:val="Brdtextmedindrag"/>
      </w:pPr>
      <w:r w:rsidRPr="00A6293E">
        <w:t>1. avlyssna och spela in sådana telefonsamtal som avses i första stycket och som har kopplats vidare av en alarmeringscentral till ett hjälporgan,</w:t>
      </w:r>
    </w:p>
    <w:p w14:paraId="4B4B0314" w14:textId="77777777" w:rsidR="00D85371" w:rsidRPr="00A6293E" w:rsidRDefault="00D85371" w:rsidP="00D85371">
      <w:pPr>
        <w:pStyle w:val="Brdtextmedindrag"/>
      </w:pPr>
      <w:r w:rsidRPr="00A6293E">
        <w:t>2. avbryta pågående telefonsamtal för att samtal ska kunna kopplas vidare från en alarmeringscentral till ett hjälporgan.</w:t>
      </w:r>
    </w:p>
    <w:p w14:paraId="17C206A9" w14:textId="77777777" w:rsidR="00D85371" w:rsidRPr="00A6293E" w:rsidRDefault="00D85371" w:rsidP="00D85371">
      <w:pPr>
        <w:pStyle w:val="Slutstreck"/>
      </w:pPr>
      <w:r w:rsidRPr="00A6293E">
        <w:t>                      </w:t>
      </w:r>
    </w:p>
    <w:p w14:paraId="0986468F" w14:textId="77777777" w:rsidR="00D85371" w:rsidRPr="00A6293E" w:rsidRDefault="00D85371" w:rsidP="00D85371">
      <w:pPr>
        <w:pStyle w:val="Brdtextmedindrag"/>
      </w:pPr>
      <w:r w:rsidRPr="00A6293E">
        <w:t>Denna lag träder i kraft den 21 december 2020.</w:t>
      </w:r>
    </w:p>
    <w:p w14:paraId="7F4D8229" w14:textId="77777777" w:rsidR="00D85371" w:rsidRPr="00A6293E" w:rsidRDefault="00D85371" w:rsidP="00D85371">
      <w:pPr>
        <w:spacing w:line="2" w:lineRule="auto"/>
        <w:rPr>
          <w:rFonts w:ascii="Times New Roman" w:hAnsi="Times New Roman"/>
          <w:sz w:val="20"/>
        </w:rPr>
      </w:pPr>
      <w:r w:rsidRPr="00A6293E">
        <w:br w:type="page"/>
      </w:r>
    </w:p>
    <w:p w14:paraId="5B875129" w14:textId="77777777" w:rsidR="00D85371" w:rsidRDefault="00D85371" w:rsidP="00D85371">
      <w:pPr>
        <w:pStyle w:val="Rubrik2utannumrering"/>
        <w:sectPr w:rsidR="00D85371" w:rsidSect="00D85371">
          <w:headerReference w:type="even" r:id="rId231"/>
          <w:headerReference w:type="default" r:id="rId232"/>
          <w:footerReference w:type="even" r:id="rId233"/>
          <w:footerReference w:type="default" r:id="rId234"/>
          <w:footerReference w:type="first" r:id="rId235"/>
          <w:footnotePr>
            <w:numRestart w:val="eachSect"/>
          </w:footnotePr>
          <w:type w:val="continuous"/>
          <w:pgSz w:w="9356" w:h="13721" w:code="9"/>
          <w:pgMar w:top="794" w:right="2438" w:bottom="1191" w:left="1021" w:header="0" w:footer="709" w:gutter="0"/>
          <w:cols w:space="708"/>
          <w:docGrid w:linePitch="360"/>
        </w:sectPr>
      </w:pPr>
      <w:bookmarkStart w:id="2422" w:name="_Toc17793257"/>
      <w:r w:rsidRPr="00A6293E">
        <w:lastRenderedPageBreak/>
        <w:t xml:space="preserve">Förslag till lag om ändring i </w:t>
      </w:r>
      <w:bookmarkStart w:id="2423" w:name="_Hlk529867450"/>
      <w:r w:rsidRPr="00A6293E">
        <w:t>lagen (1992:1685) om skydd för kretsmönster för halvledarprodukter</w:t>
      </w:r>
      <w:bookmarkEnd w:id="2415"/>
      <w:bookmarkEnd w:id="2416"/>
      <w:bookmarkEnd w:id="2417"/>
      <w:bookmarkEnd w:id="2418"/>
      <w:bookmarkEnd w:id="2419"/>
      <w:bookmarkEnd w:id="2420"/>
      <w:bookmarkEnd w:id="2421"/>
      <w:bookmarkEnd w:id="2422"/>
      <w:bookmarkEnd w:id="2423"/>
    </w:p>
    <w:p w14:paraId="71416BE1" w14:textId="77777777" w:rsidR="00D85371" w:rsidRPr="00A6293E" w:rsidRDefault="00D85371" w:rsidP="00D85371">
      <w:pPr>
        <w:pStyle w:val="Brdtext"/>
      </w:pPr>
      <w:r w:rsidRPr="00A6293E">
        <w:t>Härigenom föreskrivs att 9</w:t>
      </w:r>
      <w:r>
        <w:t> </w:t>
      </w:r>
      <w:r w:rsidRPr="00A6293E">
        <w:t>f</w:t>
      </w:r>
      <w:r>
        <w:t> </w:t>
      </w:r>
      <w:r w:rsidRPr="00A6293E">
        <w:t>§ lagen (1992:1685) om skydd för krets</w:t>
      </w:r>
      <w:r w:rsidRPr="00A6293E">
        <w:softHyphen/>
        <w:t>mönster för halvledarprodukter ska ha följande lydelse.</w:t>
      </w:r>
    </w:p>
    <w:p w14:paraId="75D49CB5"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C5840DD" w14:textId="77777777">
        <w:tc>
          <w:tcPr>
            <w:tcW w:w="2500" w:type="pct"/>
            <w:shd w:val="clear" w:color="auto" w:fill="auto"/>
            <w:tcMar>
              <w:left w:w="0" w:type="dxa"/>
            </w:tcMar>
          </w:tcPr>
          <w:p w14:paraId="788CC343"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B2BD6C1" w14:textId="77777777" w:rsidR="00D85371" w:rsidRPr="00A6293E" w:rsidRDefault="00D85371" w:rsidP="00D85371">
            <w:pPr>
              <w:pStyle w:val="Brdtext"/>
              <w:rPr>
                <w:i/>
              </w:rPr>
            </w:pPr>
            <w:r w:rsidRPr="00A6293E">
              <w:rPr>
                <w:i/>
              </w:rPr>
              <w:t>Föreslagen lydelse</w:t>
            </w:r>
          </w:p>
        </w:tc>
      </w:tr>
    </w:tbl>
    <w:p w14:paraId="36E891A0" w14:textId="77777777" w:rsidR="00D85371" w:rsidRPr="00A6293E" w:rsidRDefault="00D85371" w:rsidP="00D85371">
      <w:pPr>
        <w:pStyle w:val="Brdtext"/>
        <w:spacing w:before="230"/>
        <w:jc w:val="center"/>
      </w:pPr>
      <w:r w:rsidRPr="00A6293E">
        <w:t>9</w:t>
      </w:r>
      <w:r>
        <w:t> </w:t>
      </w:r>
      <w:r w:rsidRPr="00A6293E">
        <w:t>f</w:t>
      </w:r>
      <w:r>
        <w:t> </w:t>
      </w:r>
      <w:r w:rsidRPr="00A6293E">
        <w:t>§</w:t>
      </w:r>
      <w:r w:rsidRPr="00A6293E">
        <w:rPr>
          <w:rStyle w:val="Fotnotsreferens"/>
        </w:rPr>
        <w:footnoteReference w:id="42"/>
      </w:r>
    </w:p>
    <w:p w14:paraId="13278829" w14:textId="77777777" w:rsidR="00D85371" w:rsidRPr="00A6293E" w:rsidRDefault="00D85371" w:rsidP="00D85371">
      <w:pPr>
        <w:pStyle w:val="Brdtextmedindrag"/>
      </w:pPr>
      <w:r w:rsidRPr="00A6293E">
        <w:t>Den som på grund av bestämmelserna i 9</w:t>
      </w:r>
      <w:r>
        <w:t> </w:t>
      </w:r>
      <w:r w:rsidRPr="00A6293E">
        <w:t>c</w:t>
      </w:r>
      <w:r>
        <w:t> </w:t>
      </w:r>
      <w:r w:rsidRPr="00A6293E">
        <w:t>§ andra stycket 2–5 har före</w:t>
      </w:r>
      <w:r w:rsidRPr="00A6293E">
        <w:softHyphen/>
        <w:t>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94990E7" w14:textId="77777777">
        <w:tc>
          <w:tcPr>
            <w:tcW w:w="2500" w:type="pct"/>
            <w:shd w:val="clear" w:color="auto" w:fill="auto"/>
            <w:tcMar>
              <w:left w:w="0" w:type="dxa"/>
            </w:tcMar>
          </w:tcPr>
          <w:p w14:paraId="6E9F48FC"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 kap. 20 §</w:t>
            </w:r>
            <w:r w:rsidRPr="00A6293E">
              <w:t xml:space="preserve"> lagen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6FBFDF4F"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8 kap. 32 §</w:t>
            </w:r>
            <w:r w:rsidRPr="00A6293E">
              <w:t xml:space="preserve"> la</w:t>
            </w:r>
            <w:r w:rsidRPr="00A6293E">
              <w:softHyphen/>
              <w:t xml:space="preserve">gen </w:t>
            </w:r>
            <w:r w:rsidRPr="00A6293E">
              <w:rPr>
                <w:i/>
              </w:rPr>
              <w:t>(2020:000)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672B9CB8" w14:textId="77777777" w:rsidR="00D85371" w:rsidRPr="00A6293E" w:rsidRDefault="00D85371" w:rsidP="00D85371">
      <w:pPr>
        <w:pStyle w:val="Slutstreck"/>
      </w:pPr>
      <w:r w:rsidRPr="00A6293E">
        <w:t>                      </w:t>
      </w:r>
    </w:p>
    <w:p w14:paraId="0F281E75" w14:textId="77777777" w:rsidR="00D85371" w:rsidRPr="00A6293E" w:rsidRDefault="00D85371" w:rsidP="00D85371">
      <w:pPr>
        <w:pStyle w:val="Brdtextmedindrag"/>
      </w:pPr>
      <w:r w:rsidRPr="00A6293E">
        <w:t>Denna lag träder i kraft den 21 december 2020.</w:t>
      </w:r>
    </w:p>
    <w:p w14:paraId="1125194B" w14:textId="77777777" w:rsidR="00D85371" w:rsidRPr="00A6293E" w:rsidRDefault="00D85371" w:rsidP="00D85371">
      <w:pPr>
        <w:spacing w:line="2" w:lineRule="auto"/>
        <w:rPr>
          <w:rFonts w:ascii="Times New Roman" w:hAnsi="Times New Roman"/>
          <w:sz w:val="20"/>
        </w:rPr>
      </w:pPr>
      <w:r w:rsidRPr="00A6293E">
        <w:br w:type="page"/>
      </w:r>
    </w:p>
    <w:p w14:paraId="5747FADB" w14:textId="77777777" w:rsidR="00D85371" w:rsidRDefault="00D85371" w:rsidP="00D85371">
      <w:pPr>
        <w:pStyle w:val="Rubrik2utannumrering"/>
        <w:sectPr w:rsidR="00D85371" w:rsidSect="00D85371">
          <w:headerReference w:type="even" r:id="rId236"/>
          <w:headerReference w:type="default" r:id="rId237"/>
          <w:footerReference w:type="even" r:id="rId238"/>
          <w:footerReference w:type="default" r:id="rId239"/>
          <w:footerReference w:type="first" r:id="rId240"/>
          <w:footnotePr>
            <w:numRestart w:val="eachSect"/>
          </w:footnotePr>
          <w:type w:val="continuous"/>
          <w:pgSz w:w="9356" w:h="13721" w:code="9"/>
          <w:pgMar w:top="794" w:right="2438" w:bottom="1191" w:left="1021" w:header="0" w:footer="709" w:gutter="0"/>
          <w:cols w:space="708"/>
          <w:docGrid w:linePitch="360"/>
        </w:sectPr>
      </w:pPr>
      <w:bookmarkStart w:id="2424" w:name="_Toc9841510"/>
      <w:bookmarkStart w:id="2425" w:name="_Toc9867387"/>
      <w:bookmarkStart w:id="2426" w:name="_Toc9867637"/>
      <w:bookmarkStart w:id="2427" w:name="_Toc9871054"/>
      <w:bookmarkStart w:id="2428" w:name="_Toc9958137"/>
      <w:bookmarkStart w:id="2429" w:name="_Toc9961196"/>
      <w:bookmarkStart w:id="2430" w:name="_Toc9962295"/>
      <w:bookmarkStart w:id="2431" w:name="_Toc17793258"/>
      <w:r w:rsidRPr="00A6293E">
        <w:lastRenderedPageBreak/>
        <w:t>Förslag till lag om ändring i växtförädlarrätts</w:t>
      </w:r>
      <w:r w:rsidRPr="00A6293E">
        <w:softHyphen/>
        <w:t>lagen (1997:306)</w:t>
      </w:r>
      <w:bookmarkEnd w:id="2424"/>
      <w:bookmarkEnd w:id="2425"/>
      <w:bookmarkEnd w:id="2426"/>
      <w:bookmarkEnd w:id="2427"/>
      <w:bookmarkEnd w:id="2428"/>
      <w:bookmarkEnd w:id="2429"/>
      <w:bookmarkEnd w:id="2430"/>
      <w:bookmarkEnd w:id="2431"/>
    </w:p>
    <w:p w14:paraId="7F6F8EA1" w14:textId="77777777" w:rsidR="00D85371" w:rsidRPr="00A6293E" w:rsidRDefault="00D85371" w:rsidP="00D85371">
      <w:pPr>
        <w:pStyle w:val="Brdtext"/>
      </w:pPr>
      <w:r w:rsidRPr="00A6293E">
        <w:t>Härigenom föreskrivs att 9</w:t>
      </w:r>
      <w:r>
        <w:t> </w:t>
      </w:r>
      <w:r w:rsidRPr="00A6293E">
        <w:t>kap.</w:t>
      </w:r>
      <w:r>
        <w:t> </w:t>
      </w:r>
      <w:r w:rsidRPr="00A6293E">
        <w:t>5</w:t>
      </w:r>
      <w:r>
        <w:t> </w:t>
      </w:r>
      <w:r w:rsidRPr="00A6293E">
        <w:t>d</w:t>
      </w:r>
      <w:r>
        <w:t> </w:t>
      </w:r>
      <w:r w:rsidRPr="00A6293E">
        <w:t>§ växtförädlarrättslagen (1997:306) ska ha följande lydelse.</w:t>
      </w:r>
    </w:p>
    <w:p w14:paraId="75BFA5FB"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16EA44B" w14:textId="77777777">
        <w:tc>
          <w:tcPr>
            <w:tcW w:w="2500" w:type="pct"/>
            <w:shd w:val="clear" w:color="auto" w:fill="auto"/>
            <w:tcMar>
              <w:left w:w="0" w:type="dxa"/>
            </w:tcMar>
          </w:tcPr>
          <w:p w14:paraId="544F72D0"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6F46D4F" w14:textId="77777777" w:rsidR="00D85371" w:rsidRPr="00A6293E" w:rsidRDefault="00D85371" w:rsidP="00D85371">
            <w:pPr>
              <w:pStyle w:val="Brdtext"/>
              <w:rPr>
                <w:i/>
              </w:rPr>
            </w:pPr>
            <w:r w:rsidRPr="00A6293E">
              <w:rPr>
                <w:i/>
              </w:rPr>
              <w:t>Föreslagen lydelse</w:t>
            </w:r>
          </w:p>
        </w:tc>
      </w:tr>
    </w:tbl>
    <w:p w14:paraId="53247ACE" w14:textId="77777777" w:rsidR="00D85371" w:rsidRPr="00A6293E" w:rsidRDefault="00D85371" w:rsidP="00D85371">
      <w:pPr>
        <w:pStyle w:val="Brdtext"/>
        <w:spacing w:before="230"/>
        <w:jc w:val="center"/>
        <w:rPr>
          <w:b/>
        </w:rPr>
      </w:pPr>
      <w:r w:rsidRPr="00A6293E">
        <w:rPr>
          <w:b/>
        </w:rPr>
        <w:t>9</w:t>
      </w:r>
      <w:r>
        <w:rPr>
          <w:b/>
        </w:rPr>
        <w:t> </w:t>
      </w:r>
      <w:r w:rsidRPr="00A6293E">
        <w:rPr>
          <w:b/>
        </w:rPr>
        <w:t>kap.</w:t>
      </w:r>
    </w:p>
    <w:p w14:paraId="39881AEF" w14:textId="77777777" w:rsidR="00D85371" w:rsidRPr="00A6293E" w:rsidRDefault="00D85371" w:rsidP="00D85371">
      <w:pPr>
        <w:pStyle w:val="Brdtext"/>
        <w:jc w:val="center"/>
      </w:pPr>
      <w:r w:rsidRPr="00A6293E">
        <w:t>5</w:t>
      </w:r>
      <w:r>
        <w:t> </w:t>
      </w:r>
      <w:r w:rsidRPr="00A6293E">
        <w:t>§</w:t>
      </w:r>
      <w:r w:rsidRPr="00A6293E">
        <w:rPr>
          <w:rStyle w:val="Fotnotsreferens"/>
        </w:rPr>
        <w:footnoteReference w:id="43"/>
      </w:r>
    </w:p>
    <w:p w14:paraId="357E2475" w14:textId="77777777" w:rsidR="00D85371" w:rsidRPr="00A6293E" w:rsidRDefault="00D85371" w:rsidP="00D85371">
      <w:pPr>
        <w:pStyle w:val="Brdtextmedindrag"/>
      </w:pPr>
      <w:bookmarkStart w:id="2432" w:name="_Hlk337326"/>
      <w:r w:rsidRPr="00A6293E">
        <w:t>Den som på grund av bestämmelserna i 9</w:t>
      </w:r>
      <w:r>
        <w:t> </w:t>
      </w:r>
      <w:r w:rsidRPr="00A6293E">
        <w:t>kap.</w:t>
      </w:r>
      <w:r>
        <w:t> </w:t>
      </w:r>
      <w:r w:rsidRPr="00A6293E">
        <w:t>5</w:t>
      </w:r>
      <w:r>
        <w:t> </w:t>
      </w:r>
      <w:r w:rsidRPr="00A6293E">
        <w:t>a</w:t>
      </w:r>
      <w:r>
        <w:t> </w:t>
      </w:r>
      <w:r w:rsidRPr="00A6293E">
        <w:t>§ andra stycket 2–5 har förelagts att enligt första stycket samma paragraf lämna information har rätt till skälig ersättning för kostnader och besvär. Ersättningen ska betalas av den som har framställt yrkandet om informationsföreläggande.</w:t>
      </w:r>
      <w:bookmarkEnd w:id="2432"/>
    </w:p>
    <w:tbl>
      <w:tblPr>
        <w:tblW w:w="5000" w:type="pct"/>
        <w:tblCellMar>
          <w:left w:w="125" w:type="dxa"/>
          <w:right w:w="125" w:type="dxa"/>
        </w:tblCellMar>
        <w:tblLook w:val="0000" w:firstRow="0" w:lastRow="0" w:firstColumn="0" w:lastColumn="0" w:noHBand="0" w:noVBand="0"/>
      </w:tblPr>
      <w:tblGrid>
        <w:gridCol w:w="2948"/>
        <w:gridCol w:w="2949"/>
      </w:tblGrid>
      <w:tr w:rsidR="008B1E23" w14:paraId="5FF10AE3" w14:textId="77777777">
        <w:tc>
          <w:tcPr>
            <w:tcW w:w="2500" w:type="pct"/>
            <w:shd w:val="clear" w:color="auto" w:fill="auto"/>
            <w:tcMar>
              <w:left w:w="0" w:type="dxa"/>
            </w:tcMar>
          </w:tcPr>
          <w:p w14:paraId="434969FB"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 xml:space="preserve">föreläggande har lämnat ut information som avses i </w:t>
            </w:r>
            <w:r w:rsidRPr="00A6293E">
              <w:rPr>
                <w:i/>
              </w:rPr>
              <w:t>6</w:t>
            </w:r>
            <w:r>
              <w:rPr>
                <w:i/>
              </w:rPr>
              <w:t> </w:t>
            </w:r>
            <w:r w:rsidRPr="00A6293E">
              <w:rPr>
                <w:i/>
              </w:rPr>
              <w:t>kap.</w:t>
            </w:r>
            <w:r>
              <w:rPr>
                <w:i/>
              </w:rPr>
              <w:t> </w:t>
            </w:r>
            <w:r w:rsidRPr="00A6293E">
              <w:rPr>
                <w:i/>
              </w:rPr>
              <w:t>20</w:t>
            </w:r>
            <w:r>
              <w:rPr>
                <w:i/>
              </w:rPr>
              <w:t> </w:t>
            </w:r>
            <w:r w:rsidRPr="00A6293E">
              <w:rPr>
                <w:i/>
              </w:rPr>
              <w:t>§</w:t>
            </w:r>
            <w:r w:rsidRPr="00A6293E">
              <w:t xml:space="preserve"> lagen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727394FA" w14:textId="77777777" w:rsidR="00D85371" w:rsidRPr="00A6293E" w:rsidRDefault="00D85371" w:rsidP="00D85371">
            <w:pPr>
              <w:pStyle w:val="Brdtextmedindrag"/>
            </w:pPr>
            <w:bookmarkStart w:id="2433" w:name="_Hlk337337"/>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8 kap. 32 §</w:t>
            </w:r>
            <w:r w:rsidRPr="00A6293E">
              <w:t xml:space="preserve"> la</w:t>
            </w:r>
            <w:r w:rsidRPr="00A6293E">
              <w:softHyphen/>
              <w:t xml:space="preserve">gen </w:t>
            </w:r>
            <w:r w:rsidRPr="00A6293E">
              <w:rPr>
                <w:i/>
              </w:rPr>
              <w:t>(2020:000)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bookmarkEnd w:id="2433"/>
          </w:p>
        </w:tc>
      </w:tr>
    </w:tbl>
    <w:p w14:paraId="156999DE" w14:textId="77777777" w:rsidR="00D85371" w:rsidRPr="00A6293E" w:rsidRDefault="00D85371" w:rsidP="00D85371">
      <w:pPr>
        <w:pStyle w:val="Slutstreck"/>
      </w:pPr>
      <w:r w:rsidRPr="00A6293E">
        <w:t>                      </w:t>
      </w:r>
    </w:p>
    <w:p w14:paraId="0F4084A9" w14:textId="77777777" w:rsidR="00D85371" w:rsidRPr="00A6293E" w:rsidRDefault="00D85371" w:rsidP="00D85371">
      <w:pPr>
        <w:pStyle w:val="Brdtextmedindrag"/>
      </w:pPr>
      <w:r w:rsidRPr="00A6293E">
        <w:t>Denna lag träder i kraft den 21 december 2020.</w:t>
      </w:r>
    </w:p>
    <w:p w14:paraId="392E04E9" w14:textId="77777777" w:rsidR="00D85371" w:rsidRPr="00A6293E" w:rsidRDefault="00D85371" w:rsidP="00D85371">
      <w:pPr>
        <w:spacing w:line="2" w:lineRule="auto"/>
        <w:rPr>
          <w:rFonts w:ascii="Times New Roman" w:hAnsi="Times New Roman"/>
          <w:sz w:val="20"/>
        </w:rPr>
      </w:pPr>
      <w:r w:rsidRPr="00A6293E">
        <w:br w:type="page"/>
      </w:r>
    </w:p>
    <w:p w14:paraId="357F3D5B" w14:textId="77777777" w:rsidR="00D85371" w:rsidRDefault="00D85371" w:rsidP="00D85371">
      <w:pPr>
        <w:pStyle w:val="Rubrik2utannumrering"/>
        <w:sectPr w:rsidR="00D85371" w:rsidSect="00D85371">
          <w:headerReference w:type="even" r:id="rId241"/>
          <w:headerReference w:type="default" r:id="rId242"/>
          <w:footerReference w:type="even" r:id="rId243"/>
          <w:footerReference w:type="default" r:id="rId244"/>
          <w:footerReference w:type="first" r:id="rId245"/>
          <w:footnotePr>
            <w:numRestart w:val="eachSect"/>
          </w:footnotePr>
          <w:type w:val="continuous"/>
          <w:pgSz w:w="9356" w:h="13721" w:code="9"/>
          <w:pgMar w:top="794" w:right="2438" w:bottom="1191" w:left="1021" w:header="0" w:footer="709" w:gutter="0"/>
          <w:cols w:space="708"/>
          <w:docGrid w:linePitch="360"/>
        </w:sectPr>
      </w:pPr>
      <w:bookmarkStart w:id="2434" w:name="_Toc9841511"/>
      <w:bookmarkStart w:id="2435" w:name="_Toc9867388"/>
      <w:bookmarkStart w:id="2436" w:name="_Toc9867638"/>
      <w:bookmarkStart w:id="2437" w:name="_Toc9871055"/>
      <w:bookmarkStart w:id="2438" w:name="_Toc9958138"/>
      <w:bookmarkStart w:id="2439" w:name="_Toc9961197"/>
      <w:bookmarkStart w:id="2440" w:name="_Toc9962296"/>
      <w:bookmarkStart w:id="2441" w:name="_Toc17793259"/>
      <w:r w:rsidRPr="00A6293E">
        <w:lastRenderedPageBreak/>
        <w:t>Förslag till lag om ändring i lagen (1998:31) om standarder för sändning av radio- och TV-signaler</w:t>
      </w:r>
      <w:bookmarkEnd w:id="2434"/>
      <w:bookmarkEnd w:id="2435"/>
      <w:bookmarkEnd w:id="2436"/>
      <w:bookmarkEnd w:id="2437"/>
      <w:bookmarkEnd w:id="2438"/>
      <w:bookmarkEnd w:id="2439"/>
      <w:bookmarkEnd w:id="2440"/>
      <w:bookmarkEnd w:id="2441"/>
    </w:p>
    <w:p w14:paraId="6D61964F" w14:textId="77777777" w:rsidR="00D85371" w:rsidRPr="00A6293E" w:rsidRDefault="00D85371" w:rsidP="00D85371">
      <w:pPr>
        <w:pStyle w:val="Brdtext"/>
      </w:pPr>
      <w:r w:rsidRPr="00A6293E">
        <w:t>Härigenom föreskrivs</w:t>
      </w:r>
      <w:r w:rsidRPr="00A6293E">
        <w:rPr>
          <w:rStyle w:val="Fotnotsreferens"/>
        </w:rPr>
        <w:footnoteReference w:id="44"/>
      </w:r>
      <w:r w:rsidRPr="00A6293E">
        <w:t xml:space="preserve"> i fråga om lagen (1998:31) om standarder för sänd</w:t>
      </w:r>
      <w:r w:rsidRPr="00A6293E">
        <w:softHyphen/>
        <w:t>ning av TV-signaler</w:t>
      </w:r>
      <w:r w:rsidRPr="00A6293E">
        <w:rPr>
          <w:rStyle w:val="Fotnotsreferens"/>
        </w:rPr>
        <w:footnoteReference w:id="45"/>
      </w:r>
    </w:p>
    <w:p w14:paraId="53D05520" w14:textId="77777777" w:rsidR="00D85371" w:rsidRPr="00A6293E" w:rsidRDefault="00D85371" w:rsidP="00D85371">
      <w:pPr>
        <w:pStyle w:val="Brdtextmedindrag"/>
      </w:pPr>
      <w:r w:rsidRPr="00A6293E">
        <w:rPr>
          <w:i/>
        </w:rPr>
        <w:t>dels</w:t>
      </w:r>
      <w:r w:rsidRPr="00A6293E">
        <w:t xml:space="preserve"> att 3 och 6</w:t>
      </w:r>
      <w:r>
        <w:t> </w:t>
      </w:r>
      <w:r w:rsidRPr="00A6293E">
        <w:t>§§ ska upphöra att gälla,</w:t>
      </w:r>
    </w:p>
    <w:p w14:paraId="7A5E9359" w14:textId="77777777" w:rsidR="00D85371" w:rsidRPr="00A6293E" w:rsidRDefault="00D85371" w:rsidP="00D85371">
      <w:pPr>
        <w:pStyle w:val="Brdtextmedindrag"/>
      </w:pPr>
      <w:r w:rsidRPr="00A6293E">
        <w:rPr>
          <w:i/>
        </w:rPr>
        <w:t>dels</w:t>
      </w:r>
      <w:r w:rsidRPr="00A6293E">
        <w:t xml:space="preserve"> att rubriken närmast före 3</w:t>
      </w:r>
      <w:r>
        <w:t> </w:t>
      </w:r>
      <w:r w:rsidRPr="00A6293E">
        <w:t>§ ska utgå,</w:t>
      </w:r>
    </w:p>
    <w:p w14:paraId="1947BEA9" w14:textId="77777777" w:rsidR="00D85371" w:rsidRPr="00A6293E" w:rsidRDefault="00D85371" w:rsidP="00D85371">
      <w:pPr>
        <w:pStyle w:val="Brdtextmedindrag"/>
      </w:pPr>
      <w:r w:rsidRPr="00A6293E">
        <w:rPr>
          <w:i/>
        </w:rPr>
        <w:t>dels</w:t>
      </w:r>
      <w:r w:rsidRPr="00A6293E">
        <w:t xml:space="preserve"> att nuvarande 4</w:t>
      </w:r>
      <w:r>
        <w:t> </w:t>
      </w:r>
      <w:r w:rsidRPr="00A6293E">
        <w:t>§ ska betecknas 3</w:t>
      </w:r>
      <w:r>
        <w:t> </w:t>
      </w:r>
      <w:r w:rsidRPr="00A6293E">
        <w:t>§,</w:t>
      </w:r>
    </w:p>
    <w:p w14:paraId="706A20A6" w14:textId="77777777" w:rsidR="00D85371" w:rsidRPr="00A6293E" w:rsidRDefault="00D85371" w:rsidP="00D85371">
      <w:pPr>
        <w:pStyle w:val="Brdtextmedindrag"/>
      </w:pPr>
      <w:r w:rsidRPr="00A6293E">
        <w:rPr>
          <w:i/>
        </w:rPr>
        <w:t>dels</w:t>
      </w:r>
      <w:r w:rsidRPr="00A6293E">
        <w:t xml:space="preserve"> att rubriken till lagen samt 1, 2 och 15</w:t>
      </w:r>
      <w:r>
        <w:t> </w:t>
      </w:r>
      <w:r w:rsidRPr="00A6293E">
        <w:t>§§ ska ha följande lydelse,</w:t>
      </w:r>
    </w:p>
    <w:p w14:paraId="3273768B" w14:textId="77777777" w:rsidR="00D85371" w:rsidRPr="00A6293E" w:rsidRDefault="00D85371" w:rsidP="00D85371">
      <w:pPr>
        <w:pStyle w:val="Brdtextmedindrag"/>
      </w:pPr>
      <w:r w:rsidRPr="00A6293E">
        <w:rPr>
          <w:i/>
        </w:rPr>
        <w:t>dels</w:t>
      </w:r>
      <w:r w:rsidRPr="00A6293E">
        <w:t xml:space="preserve"> att rubriken närmast efter 3</w:t>
      </w:r>
      <w:r>
        <w:t> </w:t>
      </w:r>
      <w:r w:rsidRPr="00A6293E">
        <w:t>§ ska lyda ”Viss utrustning för tv-mottagare” och rubriken närmast före 5</w:t>
      </w:r>
      <w:r>
        <w:t> </w:t>
      </w:r>
      <w:r w:rsidRPr="00A6293E">
        <w:t>§ ska lyda ”Utrustning och tjänster för villkorad tillgång till digitala ljudradio- och tv-tjänster”,</w:t>
      </w:r>
    </w:p>
    <w:p w14:paraId="12977E40" w14:textId="77777777" w:rsidR="00D85371" w:rsidRPr="00A6293E" w:rsidRDefault="00D85371" w:rsidP="00D85371">
      <w:pPr>
        <w:pStyle w:val="Brdtextmedindrag"/>
      </w:pPr>
      <w:r w:rsidRPr="00A6293E">
        <w:rPr>
          <w:i/>
        </w:rPr>
        <w:t xml:space="preserve">dels </w:t>
      </w:r>
      <w:r w:rsidRPr="00A6293E">
        <w:t>att rubriken närmast efter 3</w:t>
      </w:r>
      <w:r>
        <w:t> </w:t>
      </w:r>
      <w:r w:rsidRPr="00A6293E">
        <w:t>§ ska sättas närmast före 3</w:t>
      </w:r>
      <w:r>
        <w:t> </w:t>
      </w:r>
      <w:r w:rsidRPr="00A6293E">
        <w:t>§,</w:t>
      </w:r>
    </w:p>
    <w:p w14:paraId="58D3293A" w14:textId="77777777" w:rsidR="00D85371" w:rsidRPr="00A6293E" w:rsidRDefault="00D85371" w:rsidP="00D85371">
      <w:pPr>
        <w:pStyle w:val="Brdtextmedindrag"/>
      </w:pPr>
      <w:r w:rsidRPr="00A6293E">
        <w:rPr>
          <w:i/>
        </w:rPr>
        <w:t>dels</w:t>
      </w:r>
      <w:r w:rsidRPr="00A6293E">
        <w:t xml:space="preserve"> att det ska införas en ny paragraf, 4</w:t>
      </w:r>
      <w:r>
        <w:t> </w:t>
      </w:r>
      <w:r w:rsidRPr="00A6293E">
        <w:t>§, av följande lydelse.</w:t>
      </w:r>
    </w:p>
    <w:p w14:paraId="37E176F4" w14:textId="77777777" w:rsidR="00D85371" w:rsidRPr="00A6293E"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1A6597F" w14:textId="77777777">
        <w:tc>
          <w:tcPr>
            <w:tcW w:w="2500" w:type="pct"/>
            <w:shd w:val="clear" w:color="auto" w:fill="auto"/>
            <w:tcMar>
              <w:left w:w="0" w:type="dxa"/>
            </w:tcMar>
          </w:tcPr>
          <w:p w14:paraId="5F9D4328" w14:textId="77777777" w:rsidR="00D85371" w:rsidRPr="00A6293E" w:rsidRDefault="00D85371" w:rsidP="00D85371">
            <w:pPr>
              <w:pStyle w:val="Brdtext"/>
              <w:rPr>
                <w:i/>
              </w:rPr>
            </w:pPr>
            <w:r w:rsidRPr="00A6293E">
              <w:rPr>
                <w:i/>
              </w:rPr>
              <w:t>Nuvarande lydelse</w:t>
            </w:r>
          </w:p>
          <w:p w14:paraId="2F26518A" w14:textId="77777777" w:rsidR="00D85371" w:rsidRPr="00A6293E" w:rsidRDefault="00D85371" w:rsidP="00D85371">
            <w:pPr>
              <w:pStyle w:val="Rubrik4utannumrering"/>
            </w:pPr>
            <w:r w:rsidRPr="00A6293E">
              <w:t xml:space="preserve">Lag om standarder för </w:t>
            </w:r>
            <w:r w:rsidRPr="00A6293E">
              <w:rPr>
                <w:i/>
              </w:rPr>
              <w:t>sändning av radio- och TV-signaler</w:t>
            </w:r>
          </w:p>
        </w:tc>
        <w:tc>
          <w:tcPr>
            <w:tcW w:w="2500" w:type="pct"/>
            <w:shd w:val="clear" w:color="auto" w:fill="auto"/>
            <w:tcMar>
              <w:right w:w="0" w:type="dxa"/>
            </w:tcMar>
          </w:tcPr>
          <w:p w14:paraId="6C12E635" w14:textId="77777777" w:rsidR="00D85371" w:rsidRPr="00A6293E" w:rsidRDefault="00D85371" w:rsidP="00D85371">
            <w:pPr>
              <w:pStyle w:val="Brdtext"/>
              <w:rPr>
                <w:i/>
              </w:rPr>
            </w:pPr>
            <w:r w:rsidRPr="00A6293E">
              <w:rPr>
                <w:i/>
              </w:rPr>
              <w:t>Föreslagen lydelse</w:t>
            </w:r>
          </w:p>
          <w:p w14:paraId="2C167F9C" w14:textId="77777777" w:rsidR="00D85371" w:rsidRPr="00A6293E" w:rsidRDefault="00D85371" w:rsidP="00D85371">
            <w:pPr>
              <w:pStyle w:val="Rubrik4utannumrering"/>
              <w:rPr>
                <w:i/>
              </w:rPr>
            </w:pPr>
            <w:r w:rsidRPr="00A6293E">
              <w:t>Lag om standarder för</w:t>
            </w:r>
            <w:r w:rsidRPr="00A6293E">
              <w:rPr>
                <w:i/>
              </w:rPr>
              <w:t xml:space="preserve"> digital radio och tv</w:t>
            </w:r>
          </w:p>
          <w:p w14:paraId="762A3CFD" w14:textId="77777777" w:rsidR="00D85371" w:rsidRPr="00A6293E" w:rsidRDefault="00D85371" w:rsidP="00D85371">
            <w:pPr>
              <w:pStyle w:val="Brdtextmedindrag"/>
            </w:pPr>
          </w:p>
        </w:tc>
      </w:tr>
    </w:tbl>
    <w:p w14:paraId="447F2B2E" w14:textId="77777777" w:rsidR="00D85371" w:rsidRPr="00A6293E" w:rsidRDefault="00D85371" w:rsidP="00D85371">
      <w:pPr>
        <w:pStyle w:val="Brdtext"/>
        <w:spacing w:before="230"/>
        <w:jc w:val="center"/>
      </w:pPr>
      <w:r w:rsidRPr="00A6293E">
        <w:t>1</w:t>
      </w:r>
      <w:r>
        <w:t> </w:t>
      </w:r>
      <w:r w:rsidRPr="00A6293E">
        <w:t>§</w:t>
      </w:r>
      <w:r w:rsidRPr="00A6293E">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4191F83" w14:textId="77777777">
        <w:tc>
          <w:tcPr>
            <w:tcW w:w="2500" w:type="pct"/>
            <w:shd w:val="clear" w:color="auto" w:fill="auto"/>
            <w:tcMar>
              <w:left w:w="0" w:type="dxa"/>
            </w:tcMar>
          </w:tcPr>
          <w:p w14:paraId="5DA86F28" w14:textId="77777777" w:rsidR="00D85371" w:rsidRPr="00A6293E" w:rsidRDefault="00D85371" w:rsidP="00D85371">
            <w:pPr>
              <w:pStyle w:val="Brdtextmedindrag"/>
            </w:pPr>
            <w:r w:rsidRPr="00A6293E">
              <w:t xml:space="preserve">Denna lag genomför </w:t>
            </w:r>
            <w:r w:rsidRPr="00A6293E">
              <w:rPr>
                <w:i/>
              </w:rPr>
              <w:t>Europa</w:t>
            </w:r>
            <w:r w:rsidRPr="00A6293E">
              <w:rPr>
                <w:i/>
              </w:rPr>
              <w:softHyphen/>
              <w:t>parlamentets och rådets direktiv 2002/19/EG av den 7 mars 2002 om tillträde till och samtrafik me</w:t>
            </w:r>
            <w:r w:rsidRPr="00A6293E">
              <w:rPr>
                <w:i/>
              </w:rPr>
              <w:softHyphen/>
              <w:t>llan elektroniska kommunikations</w:t>
            </w:r>
            <w:r w:rsidRPr="00A6293E">
              <w:rPr>
                <w:i/>
              </w:rPr>
              <w:softHyphen/>
              <w:t>nät och tillhörande faciliteter (tillträdesdirektiv), 2002/21/EG av den 7 mars 2002 om ett gemensamt regelverk för elektroniska kommu</w:t>
            </w:r>
            <w:r>
              <w:rPr>
                <w:i/>
              </w:rPr>
              <w:softHyphen/>
            </w:r>
            <w:r w:rsidRPr="00A6293E">
              <w:rPr>
                <w:i/>
              </w:rPr>
              <w:t>ni</w:t>
            </w:r>
            <w:r>
              <w:rPr>
                <w:i/>
              </w:rPr>
              <w:softHyphen/>
            </w:r>
            <w:r w:rsidRPr="00A6293E">
              <w:rPr>
                <w:i/>
              </w:rPr>
              <w:t>kations</w:t>
            </w:r>
            <w:r>
              <w:rPr>
                <w:i/>
              </w:rPr>
              <w:softHyphen/>
            </w:r>
            <w:r w:rsidRPr="00A6293E">
              <w:rPr>
                <w:i/>
              </w:rPr>
              <w:t>nät och kommun</w:t>
            </w:r>
            <w:r w:rsidRPr="00A6293E">
              <w:rPr>
                <w:i/>
              </w:rPr>
              <w:softHyphen/>
              <w:t>ika</w:t>
            </w:r>
            <w:r w:rsidRPr="00A6293E">
              <w:rPr>
                <w:i/>
              </w:rPr>
              <w:softHyphen/>
              <w:t>tions</w:t>
            </w:r>
            <w:r w:rsidRPr="00A6293E">
              <w:rPr>
                <w:i/>
              </w:rPr>
              <w:softHyphen/>
              <w:t>tjänster (ramdirektiv) och 2002/22/</w:t>
            </w:r>
            <w:r>
              <w:rPr>
                <w:i/>
              </w:rPr>
              <w:t xml:space="preserve"> </w:t>
            </w:r>
            <w:r w:rsidRPr="00A6293E">
              <w:rPr>
                <w:i/>
              </w:rPr>
              <w:t>EG av den 7 mars 2002 om samhällsomfattande tjänster och användares rättigheter avseende elektroniska kommun</w:t>
            </w:r>
            <w:r w:rsidRPr="00A6293E">
              <w:rPr>
                <w:i/>
              </w:rPr>
              <w:softHyphen/>
              <w:t>ikation</w:t>
            </w:r>
            <w:r w:rsidRPr="00A6293E">
              <w:rPr>
                <w:i/>
              </w:rPr>
              <w:softHyphen/>
              <w:t>snät och kommunikations</w:t>
            </w:r>
            <w:r w:rsidRPr="00A6293E">
              <w:rPr>
                <w:i/>
              </w:rPr>
              <w:softHyphen/>
              <w:t>tjänster (direktiv om samhälls</w:t>
            </w:r>
            <w:r w:rsidRPr="00A6293E">
              <w:rPr>
                <w:i/>
              </w:rPr>
              <w:softHyphen/>
              <w:t xml:space="preserve">omfattande tjänster), i de delar de avser bestämmelser om tillämpning av </w:t>
            </w:r>
            <w:r w:rsidRPr="00A6293E">
              <w:rPr>
                <w:i/>
              </w:rPr>
              <w:lastRenderedPageBreak/>
              <w:t>standarder för sändning av ljud</w:t>
            </w:r>
            <w:r>
              <w:rPr>
                <w:i/>
              </w:rPr>
              <w:softHyphen/>
            </w:r>
            <w:r w:rsidRPr="00A6293E">
              <w:rPr>
                <w:i/>
              </w:rPr>
              <w:t>radio- och televisionssignaler.</w:t>
            </w:r>
          </w:p>
        </w:tc>
        <w:tc>
          <w:tcPr>
            <w:tcW w:w="2500" w:type="pct"/>
            <w:shd w:val="clear" w:color="auto" w:fill="auto"/>
            <w:tcMar>
              <w:right w:w="0" w:type="dxa"/>
            </w:tcMar>
          </w:tcPr>
          <w:p w14:paraId="21BD3D81" w14:textId="77777777" w:rsidR="00D85371" w:rsidRPr="00A6293E" w:rsidRDefault="00D85371" w:rsidP="00D85371">
            <w:pPr>
              <w:pStyle w:val="Brdtextmedindrag"/>
            </w:pPr>
            <w:r w:rsidRPr="00A6293E">
              <w:lastRenderedPageBreak/>
              <w:t xml:space="preserve">Denna lag genomför </w:t>
            </w:r>
            <w:r w:rsidRPr="00A6293E">
              <w:rPr>
                <w:i/>
              </w:rPr>
              <w:t>artiklarna 62 och 113 i Europaparlamentets och rådets direktiv (EU) 2018/1972 av den 11 december 2018 om inrättande av en europeisk kodex för elektronisk kommunikation.</w:t>
            </w:r>
          </w:p>
        </w:tc>
      </w:tr>
    </w:tbl>
    <w:p w14:paraId="71D1D700" w14:textId="77777777" w:rsidR="00D85371" w:rsidRPr="00A6293E" w:rsidRDefault="00D85371" w:rsidP="00D85371">
      <w:pPr>
        <w:pStyle w:val="Brdtextmedindrag"/>
        <w:ind w:firstLine="0"/>
        <w:jc w:val="center"/>
      </w:pPr>
    </w:p>
    <w:p w14:paraId="1A321D9A" w14:textId="77777777" w:rsidR="00D85371" w:rsidRPr="00A6293E" w:rsidRDefault="00D85371" w:rsidP="00D85371">
      <w:pPr>
        <w:pStyle w:val="Brdtextmedindrag"/>
        <w:ind w:firstLine="0"/>
        <w:jc w:val="center"/>
      </w:pPr>
      <w:r w:rsidRPr="00A6293E">
        <w:t>2</w:t>
      </w:r>
      <w:r>
        <w:t> </w:t>
      </w:r>
      <w:r w:rsidRPr="00A6293E">
        <w:t>§</w:t>
      </w:r>
      <w:r w:rsidRPr="00A6293E">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81C896F" w14:textId="77777777">
        <w:tc>
          <w:tcPr>
            <w:tcW w:w="2500" w:type="pct"/>
            <w:shd w:val="clear" w:color="auto" w:fill="auto"/>
            <w:tcMar>
              <w:left w:w="0" w:type="dxa"/>
            </w:tcMar>
          </w:tcPr>
          <w:p w14:paraId="0FA66781" w14:textId="77777777" w:rsidR="00D85371" w:rsidRPr="00A6293E" w:rsidRDefault="00D85371" w:rsidP="00D85371">
            <w:pPr>
              <w:pStyle w:val="Brdtextmedindrag"/>
            </w:pPr>
            <w:r w:rsidRPr="00A6293E">
              <w:t xml:space="preserve">I lagen finns bestämmelser om standarder för </w:t>
            </w:r>
            <w:r w:rsidRPr="00A6293E">
              <w:rPr>
                <w:i/>
              </w:rPr>
              <w:t>TV</w:t>
            </w:r>
            <w:r w:rsidRPr="00A6293E">
              <w:t xml:space="preserve">-tjänster </w:t>
            </w:r>
            <w:r w:rsidRPr="00A6293E">
              <w:rPr>
                <w:i/>
              </w:rPr>
              <w:t>som sänds i bredbildsformat, har hög upplösning eller använder digitala sändningssystem</w:t>
            </w:r>
            <w:r w:rsidRPr="00A6293E">
              <w:t xml:space="preserve"> samt om system för villkorad tillgång till digitala ljudradio- och TV-sändningar till allmänheten</w:t>
            </w:r>
            <w:r w:rsidRPr="00A6293E">
              <w:rPr>
                <w:i/>
              </w:rPr>
              <w:t>.</w:t>
            </w:r>
          </w:p>
        </w:tc>
        <w:tc>
          <w:tcPr>
            <w:tcW w:w="2500" w:type="pct"/>
            <w:shd w:val="clear" w:color="auto" w:fill="auto"/>
            <w:tcMar>
              <w:right w:w="0" w:type="dxa"/>
            </w:tcMar>
          </w:tcPr>
          <w:p w14:paraId="7DDD6912" w14:textId="77777777" w:rsidR="00D85371" w:rsidRPr="00A6293E" w:rsidRDefault="00D85371" w:rsidP="00D85371">
            <w:pPr>
              <w:pStyle w:val="Brdtextmedindrag"/>
            </w:pPr>
            <w:r w:rsidRPr="00A6293E">
              <w:t xml:space="preserve">I lagen finns bestämmelser om standarder för </w:t>
            </w:r>
            <w:r w:rsidRPr="00A6293E">
              <w:rPr>
                <w:i/>
              </w:rPr>
              <w:t>digitala tv</w:t>
            </w:r>
            <w:r w:rsidRPr="00A6293E">
              <w:t xml:space="preserve">-tjänster samt om system för villkorad tillgång till digitala ljudradio- och </w:t>
            </w:r>
            <w:r w:rsidRPr="00A6293E">
              <w:rPr>
                <w:i/>
              </w:rPr>
              <w:t>tv</w:t>
            </w:r>
            <w:r w:rsidRPr="00A6293E">
              <w:t>-sändningar till allmänheten</w:t>
            </w:r>
            <w:r w:rsidRPr="00A6293E">
              <w:rPr>
                <w:i/>
              </w:rPr>
              <w:t>.</w:t>
            </w:r>
          </w:p>
        </w:tc>
      </w:tr>
    </w:tbl>
    <w:p w14:paraId="6415AC3C" w14:textId="77777777" w:rsidR="00D85371" w:rsidRPr="00A6293E" w:rsidRDefault="00D85371" w:rsidP="00D85371">
      <w:pPr>
        <w:pStyle w:val="Brdtextmedindrag"/>
        <w:ind w:firstLine="0"/>
        <w:jc w:val="center"/>
        <w:rPr>
          <w:i/>
        </w:rPr>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9D134BA" w14:textId="77777777">
        <w:tc>
          <w:tcPr>
            <w:tcW w:w="2500" w:type="pct"/>
            <w:shd w:val="clear" w:color="auto" w:fill="auto"/>
            <w:tcMar>
              <w:left w:w="0" w:type="dxa"/>
            </w:tcMar>
          </w:tcPr>
          <w:p w14:paraId="2E7D6864" w14:textId="77777777" w:rsidR="00D85371" w:rsidRPr="00A6293E" w:rsidRDefault="00D85371" w:rsidP="00D85371">
            <w:pPr>
              <w:pStyle w:val="Brdtextmedindrag"/>
              <w:ind w:firstLine="0"/>
              <w:rPr>
                <w:i/>
              </w:rPr>
            </w:pPr>
          </w:p>
        </w:tc>
        <w:tc>
          <w:tcPr>
            <w:tcW w:w="2500" w:type="pct"/>
            <w:shd w:val="clear" w:color="auto" w:fill="auto"/>
            <w:tcMar>
              <w:right w:w="0" w:type="dxa"/>
            </w:tcMar>
          </w:tcPr>
          <w:p w14:paraId="1C1AA211" w14:textId="77777777" w:rsidR="00D85371" w:rsidRPr="00A6293E" w:rsidRDefault="00D85371" w:rsidP="00D85371">
            <w:pPr>
              <w:pStyle w:val="Brdtext"/>
              <w:rPr>
                <w:i/>
              </w:rPr>
            </w:pPr>
            <w:r w:rsidRPr="00A6293E">
              <w:rPr>
                <w:i/>
              </w:rPr>
              <w:t>4</w:t>
            </w:r>
            <w:r>
              <w:rPr>
                <w:i/>
              </w:rPr>
              <w:t> </w:t>
            </w:r>
            <w:r w:rsidRPr="00A6293E">
              <w:rPr>
                <w:i/>
              </w:rPr>
              <w:t>§</w:t>
            </w:r>
          </w:p>
          <w:p w14:paraId="44C82291" w14:textId="77777777" w:rsidR="00D85371" w:rsidRPr="00A6293E" w:rsidRDefault="00D85371" w:rsidP="00D85371">
            <w:pPr>
              <w:pStyle w:val="Brdtextmedindrag"/>
              <w:rPr>
                <w:i/>
              </w:rPr>
            </w:pPr>
            <w:r w:rsidRPr="00A6293E">
              <w:rPr>
                <w:i/>
              </w:rPr>
              <w:t>Den som tillhandahåller digitala tv-tjänster ska se till att slutanvänd</w:t>
            </w:r>
            <w:r w:rsidRPr="00A6293E">
              <w:rPr>
                <w:i/>
              </w:rPr>
              <w:softHyphen/>
              <w:t>are avgiftsfritt kan lämna tillbaka digital tv-utrustning, om den inte är kompatibel med andra tillhanda</w:t>
            </w:r>
            <w:r w:rsidRPr="00A6293E">
              <w:rPr>
                <w:i/>
              </w:rPr>
              <w:softHyphen/>
              <w:t>hållares digitala tv-tjänster.</w:t>
            </w:r>
          </w:p>
        </w:tc>
      </w:tr>
    </w:tbl>
    <w:p w14:paraId="3B3534FC" w14:textId="77777777" w:rsidR="00D85371" w:rsidRPr="00A6293E" w:rsidRDefault="00D85371" w:rsidP="00D85371">
      <w:pPr>
        <w:pStyle w:val="Brdtextmedindrag"/>
        <w:ind w:firstLine="0"/>
        <w:jc w:val="center"/>
      </w:pPr>
    </w:p>
    <w:p w14:paraId="033E7BFF" w14:textId="77777777" w:rsidR="00D85371" w:rsidRPr="00A6293E" w:rsidRDefault="00D85371" w:rsidP="00D85371">
      <w:pPr>
        <w:pStyle w:val="Brdtextmedindrag"/>
        <w:ind w:firstLine="0"/>
        <w:jc w:val="center"/>
      </w:pPr>
      <w:r w:rsidRPr="00A6293E">
        <w:t>15</w:t>
      </w:r>
      <w:r>
        <w:t> </w:t>
      </w:r>
      <w:r w:rsidRPr="00A6293E">
        <w:t>§</w:t>
      </w:r>
      <w:r w:rsidRPr="00A6293E">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6EA0F01" w14:textId="77777777">
        <w:tc>
          <w:tcPr>
            <w:tcW w:w="2500" w:type="pct"/>
            <w:shd w:val="clear" w:color="auto" w:fill="auto"/>
            <w:tcMar>
              <w:left w:w="0" w:type="dxa"/>
            </w:tcMar>
          </w:tcPr>
          <w:p w14:paraId="0F278DF4" w14:textId="77777777" w:rsidR="00D85371" w:rsidRPr="00A6293E" w:rsidRDefault="00D85371" w:rsidP="00D85371">
            <w:pPr>
              <w:pStyle w:val="Brdtextmedindrag"/>
            </w:pPr>
            <w:r w:rsidRPr="00A6293E">
              <w:t xml:space="preserve">Om en näringsidkare bryter mot någon av bestämmelserna i </w:t>
            </w:r>
            <w:r w:rsidRPr="00A6293E">
              <w:rPr>
                <w:i/>
              </w:rPr>
              <w:t>3</w:t>
            </w:r>
            <w:r>
              <w:rPr>
                <w:i/>
              </w:rPr>
              <w:t> </w:t>
            </w:r>
            <w:r w:rsidRPr="00A6293E">
              <w:rPr>
                <w:i/>
              </w:rPr>
              <w:t>§ andra stycket,</w:t>
            </w:r>
            <w:r w:rsidRPr="00A6293E">
              <w:t xml:space="preserve"> 5</w:t>
            </w:r>
            <w:r>
              <w:t> </w:t>
            </w:r>
            <w:r w:rsidRPr="00A6293E">
              <w:t>§ första stycket, 7 eller 8</w:t>
            </w:r>
            <w:r>
              <w:t> </w:t>
            </w:r>
            <w:r w:rsidRPr="00A6293E">
              <w:t xml:space="preserve">§ eller mot föreskrifter som meddelats med stöd av </w:t>
            </w:r>
            <w:r w:rsidRPr="00A6293E">
              <w:rPr>
                <w:i/>
              </w:rPr>
              <w:t>3</w:t>
            </w:r>
            <w:r>
              <w:rPr>
                <w:i/>
              </w:rPr>
              <w:t> </w:t>
            </w:r>
            <w:r w:rsidRPr="00A6293E">
              <w:rPr>
                <w:i/>
              </w:rPr>
              <w:t>§ första stycket,</w:t>
            </w:r>
            <w:r w:rsidRPr="00A6293E">
              <w:t xml:space="preserve"> 4</w:t>
            </w:r>
            <w:r>
              <w:t> </w:t>
            </w:r>
            <w:r w:rsidRPr="00A6293E">
              <w:t>§</w:t>
            </w:r>
            <w:r w:rsidRPr="00A6293E">
              <w:rPr>
                <w:i/>
              </w:rPr>
              <w:t>,</w:t>
            </w:r>
            <w:r w:rsidRPr="00A6293E">
              <w:t xml:space="preserve"> 5</w:t>
            </w:r>
            <w:r>
              <w:t> </w:t>
            </w:r>
            <w:r w:rsidRPr="00A6293E">
              <w:t xml:space="preserve">§ andra stycket </w:t>
            </w:r>
            <w:r w:rsidRPr="00A6293E">
              <w:rPr>
                <w:i/>
              </w:rPr>
              <w:t>eller 6</w:t>
            </w:r>
            <w:r>
              <w:rPr>
                <w:i/>
              </w:rPr>
              <w:t> </w:t>
            </w:r>
            <w:r w:rsidRPr="00A6293E">
              <w:rPr>
                <w:i/>
              </w:rPr>
              <w:t>§</w:t>
            </w:r>
            <w:r w:rsidRPr="00A6293E">
              <w:t xml:space="preserve"> får tillsynsmyndigheten före</w:t>
            </w:r>
            <w:r w:rsidRPr="00A6293E">
              <w:softHyphen/>
              <w:t>lägga näringsidkaren att följa bestämmelsen. Sådana förelägg</w:t>
            </w:r>
            <w:r w:rsidRPr="00A6293E">
              <w:softHyphen/>
              <w:t>an</w:t>
            </w:r>
            <w:r>
              <w:softHyphen/>
            </w:r>
            <w:r w:rsidRPr="00A6293E">
              <w:t>den får förenas med vite.</w:t>
            </w:r>
          </w:p>
        </w:tc>
        <w:tc>
          <w:tcPr>
            <w:tcW w:w="2500" w:type="pct"/>
            <w:shd w:val="clear" w:color="auto" w:fill="auto"/>
            <w:tcMar>
              <w:right w:w="0" w:type="dxa"/>
            </w:tcMar>
          </w:tcPr>
          <w:p w14:paraId="7B7D727A" w14:textId="77777777" w:rsidR="00D85371" w:rsidRPr="00A6293E" w:rsidRDefault="00D85371" w:rsidP="00D85371">
            <w:pPr>
              <w:pStyle w:val="Brdtextmedindrag"/>
              <w:rPr>
                <w:i/>
              </w:rPr>
            </w:pPr>
            <w:r w:rsidRPr="00A6293E">
              <w:t>Om en näringsidkare bryter mot någon av bestämmelserna i 5</w:t>
            </w:r>
            <w:r>
              <w:t> </w:t>
            </w:r>
            <w:r w:rsidRPr="00A6293E">
              <w:t>§ första stycket, 7 eller 8</w:t>
            </w:r>
            <w:r>
              <w:t> </w:t>
            </w:r>
            <w:r w:rsidRPr="00A6293E">
              <w:t xml:space="preserve">§ eller mot föreskrifter som </w:t>
            </w:r>
            <w:r w:rsidRPr="00A6293E">
              <w:rPr>
                <w:i/>
              </w:rPr>
              <w:t>har</w:t>
            </w:r>
            <w:r w:rsidRPr="00A6293E">
              <w:t xml:space="preserve"> meddelats med stöd av 4</w:t>
            </w:r>
            <w:r>
              <w:t> </w:t>
            </w:r>
            <w:r w:rsidRPr="00A6293E">
              <w:t xml:space="preserve">§ </w:t>
            </w:r>
            <w:r w:rsidRPr="00A6293E">
              <w:rPr>
                <w:i/>
              </w:rPr>
              <w:t>eller</w:t>
            </w:r>
            <w:r w:rsidRPr="00A6293E">
              <w:t xml:space="preserve"> 5</w:t>
            </w:r>
            <w:r>
              <w:t> </w:t>
            </w:r>
            <w:r w:rsidRPr="00A6293E">
              <w:t>§ andra stycket får tillsynsmyndigheten före</w:t>
            </w:r>
            <w:r w:rsidRPr="00A6293E">
              <w:softHyphen/>
              <w:t>lägga näringsidkaren att följa bestäm</w:t>
            </w:r>
            <w:r>
              <w:softHyphen/>
            </w:r>
            <w:r w:rsidRPr="00A6293E">
              <w:t>melsen. Sådana förelägg</w:t>
            </w:r>
            <w:r w:rsidRPr="00A6293E">
              <w:softHyphen/>
              <w:t>anden får förenas med vite.</w:t>
            </w:r>
          </w:p>
        </w:tc>
      </w:tr>
      <w:tr w:rsidR="008B1E23" w14:paraId="7C4E4FC2" w14:textId="77777777">
        <w:tc>
          <w:tcPr>
            <w:tcW w:w="2500" w:type="pct"/>
            <w:shd w:val="clear" w:color="auto" w:fill="auto"/>
            <w:tcMar>
              <w:left w:w="0" w:type="dxa"/>
            </w:tcMar>
          </w:tcPr>
          <w:p w14:paraId="3880AB54" w14:textId="77777777" w:rsidR="00D85371" w:rsidRPr="00A6293E" w:rsidRDefault="00D85371" w:rsidP="00D85371">
            <w:pPr>
              <w:pStyle w:val="Brdtextmedindrag"/>
            </w:pPr>
            <w:r w:rsidRPr="00A6293E">
              <w:t>Innan tillsynsmyndigheten be</w:t>
            </w:r>
            <w:r>
              <w:softHyphen/>
            </w:r>
            <w:r w:rsidRPr="00A6293E">
              <w:t>slut</w:t>
            </w:r>
            <w:r>
              <w:softHyphen/>
            </w:r>
            <w:r w:rsidRPr="00A6293E">
              <w:t>ar om ett sådant föreläggande med anledning av en överträdelse av 7</w:t>
            </w:r>
            <w:r>
              <w:t> </w:t>
            </w:r>
            <w:r w:rsidRPr="00A6293E">
              <w:t>eller</w:t>
            </w:r>
            <w:r>
              <w:t> </w:t>
            </w:r>
            <w:r w:rsidRPr="00A6293E">
              <w:t>8</w:t>
            </w:r>
            <w:r>
              <w:t> </w:t>
            </w:r>
            <w:r w:rsidRPr="00A6293E">
              <w:t xml:space="preserve">§ </w:t>
            </w:r>
            <w:r w:rsidRPr="00A6293E">
              <w:rPr>
                <w:i/>
              </w:rPr>
              <w:t>skall</w:t>
            </w:r>
            <w:r w:rsidRPr="00A6293E">
              <w:t xml:space="preserve"> den samråda med Konkurrensverket.</w:t>
            </w:r>
          </w:p>
        </w:tc>
        <w:tc>
          <w:tcPr>
            <w:tcW w:w="2500" w:type="pct"/>
            <w:shd w:val="clear" w:color="auto" w:fill="auto"/>
            <w:tcMar>
              <w:right w:w="0" w:type="dxa"/>
            </w:tcMar>
          </w:tcPr>
          <w:p w14:paraId="3B397CB3" w14:textId="77777777" w:rsidR="00D85371" w:rsidRPr="00A6293E" w:rsidRDefault="00D85371" w:rsidP="00D85371">
            <w:pPr>
              <w:pStyle w:val="Brdtextmedindrag"/>
              <w:rPr>
                <w:i/>
              </w:rPr>
            </w:pPr>
            <w:r w:rsidRPr="00A6293E">
              <w:t>Innan tillsynsmyndigheten be</w:t>
            </w:r>
            <w:r>
              <w:softHyphen/>
            </w:r>
            <w:r w:rsidRPr="00A6293E">
              <w:t>slut</w:t>
            </w:r>
            <w:r>
              <w:softHyphen/>
            </w:r>
            <w:r w:rsidRPr="00A6293E">
              <w:t>ar om ett sådant föreläggande med anledning av en överträdelse av 7</w:t>
            </w:r>
            <w:r>
              <w:t> </w:t>
            </w:r>
            <w:r w:rsidRPr="00A6293E">
              <w:t>eller</w:t>
            </w:r>
            <w:r>
              <w:t> </w:t>
            </w:r>
            <w:r w:rsidRPr="00A6293E">
              <w:t>8</w:t>
            </w:r>
            <w:r>
              <w:t> </w:t>
            </w:r>
            <w:r w:rsidRPr="00A6293E">
              <w:t xml:space="preserve">§ </w:t>
            </w:r>
            <w:r w:rsidRPr="00A6293E">
              <w:rPr>
                <w:i/>
              </w:rPr>
              <w:t>ska</w:t>
            </w:r>
            <w:r w:rsidRPr="00A6293E">
              <w:t xml:space="preserve"> den samråda med Konkurrensverket.</w:t>
            </w:r>
          </w:p>
        </w:tc>
      </w:tr>
    </w:tbl>
    <w:p w14:paraId="4E444B8C" w14:textId="77777777" w:rsidR="00D85371" w:rsidRPr="00A6293E" w:rsidRDefault="00D85371" w:rsidP="00D85371">
      <w:pPr>
        <w:pStyle w:val="Slutstreck"/>
      </w:pPr>
      <w:r w:rsidRPr="00A6293E">
        <w:t>                     </w:t>
      </w:r>
    </w:p>
    <w:p w14:paraId="2D131DE4" w14:textId="77777777" w:rsidR="00D85371" w:rsidRDefault="00D85371" w:rsidP="00D85371">
      <w:pPr>
        <w:pStyle w:val="Brdtextmedindrag"/>
      </w:pPr>
      <w:r w:rsidRPr="00A6293E">
        <w:t>Denna lag träder i kraft den 21 december 2020.</w:t>
      </w:r>
    </w:p>
    <w:p w14:paraId="516E7A1C" w14:textId="77777777" w:rsidR="00D85371" w:rsidRDefault="00D85371" w:rsidP="00D85371">
      <w:pPr>
        <w:spacing w:line="2" w:lineRule="auto"/>
        <w:rPr>
          <w:rFonts w:ascii="Times New Roman" w:hAnsi="Times New Roman"/>
          <w:sz w:val="20"/>
        </w:rPr>
      </w:pPr>
      <w:r>
        <w:br w:type="page"/>
      </w:r>
    </w:p>
    <w:p w14:paraId="164F6C8D" w14:textId="77777777" w:rsidR="00D85371" w:rsidRDefault="00D85371" w:rsidP="00D85371">
      <w:pPr>
        <w:pStyle w:val="Rubrik2utannumrering"/>
        <w:sectPr w:rsidR="00D85371" w:rsidSect="00D85371">
          <w:headerReference w:type="even" r:id="rId246"/>
          <w:headerReference w:type="default" r:id="rId247"/>
          <w:footerReference w:type="even" r:id="rId248"/>
          <w:footerReference w:type="default" r:id="rId249"/>
          <w:footerReference w:type="first" r:id="rId250"/>
          <w:footnotePr>
            <w:numRestart w:val="eachSect"/>
          </w:footnotePr>
          <w:type w:val="continuous"/>
          <w:pgSz w:w="9356" w:h="13721" w:code="9"/>
          <w:pgMar w:top="794" w:right="2438" w:bottom="1191" w:left="1021" w:header="0" w:footer="709" w:gutter="0"/>
          <w:cols w:space="708"/>
          <w:docGrid w:linePitch="360"/>
        </w:sectPr>
      </w:pPr>
      <w:bookmarkStart w:id="2442" w:name="_Toc9841512"/>
      <w:bookmarkStart w:id="2443" w:name="_Toc9867389"/>
      <w:bookmarkStart w:id="2444" w:name="_Toc9867639"/>
      <w:bookmarkStart w:id="2445" w:name="_Toc9871056"/>
      <w:bookmarkStart w:id="2446" w:name="_Toc9958139"/>
      <w:bookmarkStart w:id="2447" w:name="_Toc9961198"/>
      <w:bookmarkStart w:id="2448" w:name="_Toc9962297"/>
      <w:bookmarkStart w:id="2449" w:name="_Toc17793260"/>
      <w:r w:rsidRPr="00A6293E">
        <w:lastRenderedPageBreak/>
        <w:t>Förslag till lag om ändring i lagen (2006:449) om skydd för störningskänslig forskning</w:t>
      </w:r>
      <w:bookmarkEnd w:id="2442"/>
      <w:bookmarkEnd w:id="2443"/>
      <w:bookmarkEnd w:id="2444"/>
      <w:bookmarkEnd w:id="2445"/>
      <w:bookmarkEnd w:id="2446"/>
      <w:bookmarkEnd w:id="2447"/>
      <w:bookmarkEnd w:id="2448"/>
      <w:bookmarkEnd w:id="2449"/>
    </w:p>
    <w:p w14:paraId="000411AD" w14:textId="77777777" w:rsidR="00D85371" w:rsidRPr="00A6293E" w:rsidRDefault="00D85371" w:rsidP="00D85371">
      <w:pPr>
        <w:pStyle w:val="Brdtextmedindrag"/>
        <w:ind w:firstLine="0"/>
      </w:pPr>
      <w:r w:rsidRPr="00A6293E">
        <w:t>Härigenom föreskrivs att 4</w:t>
      </w:r>
      <w:r>
        <w:t> </w:t>
      </w:r>
      <w:r w:rsidRPr="00A6293E">
        <w:t>§ lagen (2006:449) om skydd för störnings</w:t>
      </w:r>
      <w:r w:rsidRPr="00A6293E">
        <w:softHyphen/>
        <w:t>känslig forskning ska ha följande lydelse.</w:t>
      </w:r>
    </w:p>
    <w:p w14:paraId="3726D305"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212C1D9" w14:textId="77777777">
        <w:tc>
          <w:tcPr>
            <w:tcW w:w="2500" w:type="pct"/>
            <w:shd w:val="clear" w:color="auto" w:fill="auto"/>
            <w:tcMar>
              <w:left w:w="0" w:type="dxa"/>
            </w:tcMar>
          </w:tcPr>
          <w:p w14:paraId="677A30FF"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5B68798" w14:textId="77777777" w:rsidR="00D85371" w:rsidRPr="00A6293E" w:rsidRDefault="00D85371" w:rsidP="00D85371">
            <w:pPr>
              <w:pStyle w:val="Brdtext"/>
              <w:rPr>
                <w:i/>
              </w:rPr>
            </w:pPr>
            <w:r w:rsidRPr="00A6293E">
              <w:rPr>
                <w:i/>
              </w:rPr>
              <w:t>Föreslagen lydelse</w:t>
            </w:r>
          </w:p>
        </w:tc>
      </w:tr>
    </w:tbl>
    <w:p w14:paraId="0820CA48" w14:textId="77777777" w:rsidR="00D85371" w:rsidRPr="00A6293E" w:rsidRDefault="00D85371" w:rsidP="00D85371">
      <w:pPr>
        <w:pStyle w:val="Brdtext"/>
        <w:spacing w:before="230"/>
        <w:jc w:val="center"/>
      </w:pPr>
      <w:r w:rsidRPr="00A6293E">
        <w:t>4</w:t>
      </w:r>
      <w:r>
        <w:t> </w:t>
      </w:r>
      <w:r w:rsidRPr="00A6293E">
        <w:t>§</w:t>
      </w:r>
      <w:r w:rsidRPr="00A6293E">
        <w:rPr>
          <w:rStyle w:val="Fotnotsreferens"/>
        </w:rPr>
        <w:footnoteReference w:id="49"/>
      </w:r>
    </w:p>
    <w:p w14:paraId="6CFCD13E" w14:textId="77777777" w:rsidR="00D85371" w:rsidRPr="00A6293E" w:rsidRDefault="00D85371" w:rsidP="00D85371">
      <w:pPr>
        <w:pStyle w:val="Brdtextmedindrag"/>
      </w:pPr>
      <w:bookmarkStart w:id="2450" w:name="_Hlk337811"/>
      <w:r w:rsidRPr="00A6293E">
        <w:t>Om forskning som avses i 1</w:t>
      </w:r>
      <w:r>
        <w:t> </w:t>
      </w:r>
      <w:r w:rsidRPr="00A6293E">
        <w:t>§ utsätts för varaktiga eller upprepade stör</w:t>
      </w:r>
      <w:r w:rsidRPr="00A6293E">
        <w:softHyphen/>
        <w:t>ningar från annan verksamhet i närheten, får länsstyrelsen efter an</w:t>
      </w:r>
      <w:r w:rsidRPr="00A6293E">
        <w:softHyphen/>
        <w:t>sökan enligt 6</w:t>
      </w:r>
      <w:r>
        <w:t> </w:t>
      </w:r>
      <w:r w:rsidRPr="00A6293E">
        <w:t>§ meddela förbud eller förelägganden mot den störande verk</w:t>
      </w:r>
      <w:r w:rsidRPr="00A6293E">
        <w:softHyphen/>
        <w:t>sam</w:t>
      </w:r>
      <w:r w:rsidRPr="00A6293E">
        <w:softHyphen/>
        <w:t>heten för att skydda forskningen.</w:t>
      </w:r>
      <w:bookmarkEnd w:id="2450"/>
    </w:p>
    <w:tbl>
      <w:tblPr>
        <w:tblW w:w="5000" w:type="pct"/>
        <w:tblCellMar>
          <w:left w:w="125" w:type="dxa"/>
          <w:right w:w="125" w:type="dxa"/>
        </w:tblCellMar>
        <w:tblLook w:val="0000" w:firstRow="0" w:lastRow="0" w:firstColumn="0" w:lastColumn="0" w:noHBand="0" w:noVBand="0"/>
      </w:tblPr>
      <w:tblGrid>
        <w:gridCol w:w="2948"/>
        <w:gridCol w:w="2949"/>
      </w:tblGrid>
      <w:tr w:rsidR="008B1E23" w14:paraId="70EE6E95" w14:textId="77777777">
        <w:tc>
          <w:tcPr>
            <w:tcW w:w="2500" w:type="pct"/>
            <w:shd w:val="clear" w:color="auto" w:fill="auto"/>
            <w:tcMar>
              <w:left w:w="0" w:type="dxa"/>
            </w:tcMar>
          </w:tcPr>
          <w:p w14:paraId="39F4345B" w14:textId="77777777" w:rsidR="00D85371" w:rsidRPr="00A6293E" w:rsidRDefault="00D85371" w:rsidP="00D85371">
            <w:pPr>
              <w:pStyle w:val="Brdtextmedindrag"/>
            </w:pPr>
            <w:r w:rsidRPr="00A6293E">
              <w:t xml:space="preserve">Det som sägs i första stycket gäller inte sådan verksamhet som regleras i lagen </w:t>
            </w:r>
            <w:r w:rsidRPr="00A6293E">
              <w:rPr>
                <w:i/>
              </w:rPr>
              <w:t>(2003:389)</w:t>
            </w:r>
            <w:r w:rsidRPr="00A6293E">
              <w:t xml:space="preserve"> om elektronisk kommunikation eller lagen (1992:1512) om elektromag</w:t>
            </w:r>
            <w:r w:rsidRPr="00A6293E">
              <w:softHyphen/>
              <w:t>netisk kompatibilitet eller i före</w:t>
            </w:r>
            <w:r w:rsidRPr="00A6293E">
              <w:softHyphen/>
              <w:t>skrifter utfärdade med stöd av dessa lagar. Det som sägs i första stycket gäller inte heller störningar från en verksamhet som bedrivs med till</w:t>
            </w:r>
            <w:r w:rsidRPr="00A6293E">
              <w:softHyphen/>
              <w:t>stånd enligt miljöbalken eller mot</w:t>
            </w:r>
            <w:r w:rsidRPr="00A6293E">
              <w:softHyphen/>
              <w:t>svarande bestämmelser i äldre lag.</w:t>
            </w:r>
          </w:p>
        </w:tc>
        <w:tc>
          <w:tcPr>
            <w:tcW w:w="2500" w:type="pct"/>
            <w:shd w:val="clear" w:color="auto" w:fill="auto"/>
            <w:tcMar>
              <w:right w:w="0" w:type="dxa"/>
            </w:tcMar>
          </w:tcPr>
          <w:p w14:paraId="68895236" w14:textId="77777777" w:rsidR="00D85371" w:rsidRPr="00A6293E" w:rsidRDefault="00D85371" w:rsidP="00D85371">
            <w:pPr>
              <w:pStyle w:val="Brdtextmedindrag"/>
            </w:pPr>
            <w:bookmarkStart w:id="2451" w:name="_Hlk337831"/>
            <w:r w:rsidRPr="00A6293E">
              <w:t xml:space="preserve">Det som sägs i första stycket gäller inte sådan verksamhet som regleras i lagen </w:t>
            </w:r>
            <w:r w:rsidRPr="00A6293E">
              <w:rPr>
                <w:i/>
              </w:rPr>
              <w:t>(2020:000)</w:t>
            </w:r>
            <w:r w:rsidRPr="00A6293E">
              <w:t xml:space="preserve"> om elektronisk kommunikation eller lagen (1992:1512) om elektromag</w:t>
            </w:r>
            <w:r w:rsidRPr="00A6293E">
              <w:softHyphen/>
              <w:t>netisk kompatibilitet eller i före</w:t>
            </w:r>
            <w:r w:rsidRPr="00A6293E">
              <w:softHyphen/>
              <w:t>skrifter utfärdade med stöd av dessa lagar. Det som sägs i första stycket gäller inte heller störningar från en verksamhet som bedrivs med till</w:t>
            </w:r>
            <w:r w:rsidRPr="00A6293E">
              <w:softHyphen/>
              <w:t>stånd enligt miljöbalken eller mot</w:t>
            </w:r>
            <w:r w:rsidRPr="00A6293E">
              <w:softHyphen/>
              <w:t>svarande bestämmelser i äldre lag.</w:t>
            </w:r>
            <w:bookmarkEnd w:id="2451"/>
          </w:p>
        </w:tc>
      </w:tr>
    </w:tbl>
    <w:p w14:paraId="31EC5CE4" w14:textId="77777777" w:rsidR="00D85371" w:rsidRPr="00A6293E" w:rsidRDefault="00D85371" w:rsidP="00D85371">
      <w:pPr>
        <w:pStyle w:val="Brdtextmedindrag"/>
      </w:pPr>
      <w:bookmarkStart w:id="2452" w:name="_Hlk337843"/>
      <w:r w:rsidRPr="00A6293E">
        <w:t>Om ett beslut enligt första stycket medför att pågående markanvändning inom det berörda området avsevärt försvåras, har områdets ägare och den som har nyttjanderätt, servitut, rätt till elektrisk kraft eller liknande rätt till detta område, rätt till ersättning för skada till följd av beslutet.</w:t>
      </w:r>
    </w:p>
    <w:p w14:paraId="53B4686D" w14:textId="77777777" w:rsidR="00D85371" w:rsidRPr="00A6293E" w:rsidRDefault="00D85371" w:rsidP="00D85371">
      <w:pPr>
        <w:pStyle w:val="Brdtextmedindrag"/>
      </w:pPr>
      <w:r w:rsidRPr="00A6293E">
        <w:t>Ersättningen ska motsvara skadan med avdrag för vad den berättigade är skyldig att tåla utan ersättning. Ersättningen ska betalas av den som an</w:t>
      </w:r>
      <w:r w:rsidRPr="00A6293E">
        <w:softHyphen/>
        <w:t>sökt om skyddet.</w:t>
      </w:r>
    </w:p>
    <w:p w14:paraId="4B16F005" w14:textId="77777777" w:rsidR="00D85371" w:rsidRPr="00A6293E" w:rsidRDefault="00D85371" w:rsidP="00D85371">
      <w:pPr>
        <w:pStyle w:val="Brdtextmedindrag"/>
      </w:pPr>
      <w:r w:rsidRPr="00A6293E">
        <w:t>I fråga om ersättningen tillämpas i övrigt expropriationslagen (1972:719).</w:t>
      </w:r>
      <w:bookmarkEnd w:id="2452"/>
    </w:p>
    <w:p w14:paraId="4A02C22A" w14:textId="77777777" w:rsidR="00D85371" w:rsidRPr="00A6293E" w:rsidRDefault="00D85371" w:rsidP="00D85371">
      <w:pPr>
        <w:pStyle w:val="Slutstreck"/>
      </w:pPr>
      <w:r w:rsidRPr="00A6293E">
        <w:t>                      </w:t>
      </w:r>
    </w:p>
    <w:p w14:paraId="66DF90A2" w14:textId="77777777" w:rsidR="00D85371" w:rsidRPr="00A6293E" w:rsidRDefault="00D85371" w:rsidP="00D85371">
      <w:pPr>
        <w:pStyle w:val="Brdtextmedindrag"/>
      </w:pPr>
      <w:r w:rsidRPr="00A6293E">
        <w:t>Denna lag träder i kraft den 21 december 2020.</w:t>
      </w:r>
    </w:p>
    <w:p w14:paraId="29BC8CB7" w14:textId="77777777" w:rsidR="00D85371" w:rsidRPr="00A6293E" w:rsidRDefault="00D85371" w:rsidP="00D85371">
      <w:pPr>
        <w:spacing w:line="2" w:lineRule="auto"/>
        <w:rPr>
          <w:rFonts w:ascii="Times New Roman" w:hAnsi="Times New Roman"/>
          <w:sz w:val="20"/>
        </w:rPr>
      </w:pPr>
      <w:r w:rsidRPr="00A6293E">
        <w:br w:type="page"/>
      </w:r>
    </w:p>
    <w:p w14:paraId="416F179B" w14:textId="77777777" w:rsidR="00D85371" w:rsidRDefault="00D85371" w:rsidP="00D85371">
      <w:pPr>
        <w:pStyle w:val="Rubrik2utannumrering"/>
        <w:sectPr w:rsidR="00D85371" w:rsidSect="00D85371">
          <w:headerReference w:type="even" r:id="rId251"/>
          <w:headerReference w:type="default" r:id="rId252"/>
          <w:footerReference w:type="even" r:id="rId253"/>
          <w:footerReference w:type="default" r:id="rId254"/>
          <w:footerReference w:type="first" r:id="rId255"/>
          <w:footnotePr>
            <w:numRestart w:val="eachSect"/>
          </w:footnotePr>
          <w:type w:val="continuous"/>
          <w:pgSz w:w="9356" w:h="13721" w:code="9"/>
          <w:pgMar w:top="794" w:right="2438" w:bottom="1191" w:left="1021" w:header="0" w:footer="709" w:gutter="0"/>
          <w:cols w:space="708"/>
          <w:docGrid w:linePitch="360"/>
        </w:sectPr>
      </w:pPr>
      <w:bookmarkStart w:id="2453" w:name="_Toc17793261"/>
      <w:bookmarkStart w:id="2454" w:name="_Toc9841513"/>
      <w:bookmarkStart w:id="2455" w:name="_Toc9867390"/>
      <w:bookmarkStart w:id="2456" w:name="_Toc9867640"/>
      <w:bookmarkStart w:id="2457" w:name="_Toc9871057"/>
      <w:bookmarkStart w:id="2458" w:name="_Toc9958140"/>
      <w:bookmarkStart w:id="2459" w:name="_Toc9961199"/>
      <w:bookmarkStart w:id="2460" w:name="_Toc9962298"/>
      <w:r w:rsidRPr="00A6293E">
        <w:lastRenderedPageBreak/>
        <w:t>Förslag till lag om ändring i marknadsföringslagen (2008:486)</w:t>
      </w:r>
      <w:bookmarkEnd w:id="2453"/>
    </w:p>
    <w:p w14:paraId="5DE967F4" w14:textId="77777777" w:rsidR="00D85371" w:rsidRPr="00A6293E" w:rsidRDefault="00D85371" w:rsidP="00D85371">
      <w:pPr>
        <w:pStyle w:val="Brdtext"/>
        <w:rPr>
          <w:spacing w:val="-3"/>
        </w:rPr>
      </w:pPr>
      <w:r w:rsidRPr="00A6293E">
        <w:rPr>
          <w:spacing w:val="-3"/>
        </w:rPr>
        <w:t>Härigenom föreskrivs att 3</w:t>
      </w:r>
      <w:r>
        <w:rPr>
          <w:spacing w:val="-3"/>
        </w:rPr>
        <w:t> </w:t>
      </w:r>
      <w:r w:rsidRPr="00A6293E">
        <w:rPr>
          <w:spacing w:val="-3"/>
        </w:rPr>
        <w:t>§ marknadsföringslagen ska ha följande lydelse.</w:t>
      </w:r>
    </w:p>
    <w:p w14:paraId="5E45E2E4"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CEE111F" w14:textId="77777777">
        <w:tc>
          <w:tcPr>
            <w:tcW w:w="2500" w:type="pct"/>
            <w:shd w:val="clear" w:color="auto" w:fill="auto"/>
            <w:tcMar>
              <w:left w:w="0" w:type="dxa"/>
            </w:tcMar>
          </w:tcPr>
          <w:p w14:paraId="3A1E2A35"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24603E1" w14:textId="77777777" w:rsidR="00D85371" w:rsidRPr="00A6293E" w:rsidRDefault="00D85371" w:rsidP="00D85371">
            <w:pPr>
              <w:pStyle w:val="Brdtext"/>
              <w:rPr>
                <w:i/>
              </w:rPr>
            </w:pPr>
            <w:r w:rsidRPr="00A6293E">
              <w:rPr>
                <w:i/>
              </w:rPr>
              <w:t>Föreslagen lydelse</w:t>
            </w:r>
          </w:p>
        </w:tc>
      </w:tr>
    </w:tbl>
    <w:p w14:paraId="4792AC2A" w14:textId="77777777" w:rsidR="00D85371" w:rsidRPr="00A6293E" w:rsidRDefault="00D85371" w:rsidP="00D85371">
      <w:pPr>
        <w:pStyle w:val="Brdtext"/>
        <w:spacing w:before="230"/>
        <w:jc w:val="center"/>
      </w:pPr>
      <w:r w:rsidRPr="00A6293E">
        <w:t>3</w:t>
      </w:r>
      <w:r>
        <w:t> </w:t>
      </w:r>
      <w:r w:rsidRPr="00A6293E">
        <w:t>§</w:t>
      </w:r>
    </w:p>
    <w:p w14:paraId="60E3B420" w14:textId="77777777" w:rsidR="00D85371" w:rsidRPr="00A6293E" w:rsidRDefault="00D85371" w:rsidP="00D85371">
      <w:pPr>
        <w:pStyle w:val="Brdtextmedindrag"/>
      </w:pPr>
      <w:r w:rsidRPr="00A6293E">
        <w:t>I denna lag avses med</w:t>
      </w:r>
    </w:p>
    <w:p w14:paraId="1A822CE8" w14:textId="77777777" w:rsidR="00D85371" w:rsidRPr="00A6293E" w:rsidRDefault="00D85371" w:rsidP="00D85371">
      <w:pPr>
        <w:pStyle w:val="Brdtextmedindrag"/>
      </w:pPr>
      <w:r w:rsidRPr="00A6293E">
        <w:rPr>
          <w:i/>
          <w:u w:val="single"/>
        </w:rPr>
        <w:t>affärsbeslut:</w:t>
      </w:r>
      <w:r w:rsidRPr="00A6293E">
        <w:t xml:space="preserve"> ett beslut som fattas av en konsument eller en näringsidkare om huruvida, hur och under vilka förutsättningar en produkt ska köpas, om hela eller delar av köpesumman ska betalas, om produkten ska behållas eller överlåtas, eller om en avtalsenlig rättighet i samband med produkten ska utnyttjas, oavsett om konsumenten eller näringsidkaren beslutar att handla eller att avstå från att handla,</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413D338" w14:textId="77777777">
        <w:tc>
          <w:tcPr>
            <w:tcW w:w="2500" w:type="pct"/>
            <w:shd w:val="clear" w:color="auto" w:fill="auto"/>
            <w:tcMar>
              <w:left w:w="0" w:type="dxa"/>
            </w:tcMar>
          </w:tcPr>
          <w:p w14:paraId="0F018EBC" w14:textId="77777777" w:rsidR="00D85371" w:rsidRPr="00A6293E" w:rsidRDefault="00D85371" w:rsidP="00D85371">
            <w:pPr>
              <w:pStyle w:val="Brdtextmedindrag"/>
            </w:pPr>
            <w:r w:rsidRPr="00A6293E">
              <w:rPr>
                <w:i/>
                <w:u w:val="single"/>
              </w:rPr>
              <w:t>elektronisk post:</w:t>
            </w:r>
            <w:r w:rsidRPr="00A6293E">
              <w:t xml:space="preserve"> ett adresserat eller på något annat sätt individual</w:t>
            </w:r>
            <w:r w:rsidRPr="00A6293E">
              <w:softHyphen/>
              <w:t>iserat elektroniskt meddelande i form av text, röst, ljud eller bild som sänds via ett allmänt kommun</w:t>
            </w:r>
            <w:r w:rsidRPr="00A6293E">
              <w:softHyphen/>
              <w:t>ika</w:t>
            </w:r>
            <w:r w:rsidRPr="00A6293E">
              <w:softHyphen/>
              <w:t>tionsnät och som kan lagras i nätet eller i mottagarens terminal</w:t>
            </w:r>
            <w:r w:rsidRPr="00A6293E">
              <w:softHyphen/>
              <w:t>utrustning tills mottagaren hämtar det,</w:t>
            </w:r>
          </w:p>
        </w:tc>
        <w:tc>
          <w:tcPr>
            <w:tcW w:w="2500" w:type="pct"/>
            <w:shd w:val="clear" w:color="auto" w:fill="auto"/>
            <w:tcMar>
              <w:right w:w="0" w:type="dxa"/>
            </w:tcMar>
          </w:tcPr>
          <w:p w14:paraId="49CD7C97" w14:textId="77777777" w:rsidR="00D85371" w:rsidRPr="00A6293E" w:rsidRDefault="00D85371" w:rsidP="00D85371">
            <w:pPr>
              <w:pStyle w:val="Brdtextmedindrag"/>
            </w:pPr>
            <w:r w:rsidRPr="00A6293E">
              <w:rPr>
                <w:i/>
                <w:u w:val="single"/>
              </w:rPr>
              <w:t>elektronisk post:</w:t>
            </w:r>
            <w:r w:rsidRPr="00A6293E">
              <w:t xml:space="preserve"> ett adresserat eller på något annat sätt individual</w:t>
            </w:r>
            <w:r w:rsidRPr="00A6293E">
              <w:softHyphen/>
              <w:t>is</w:t>
            </w:r>
            <w:r w:rsidRPr="00A6293E">
              <w:softHyphen/>
              <w:t>er</w:t>
            </w:r>
            <w:r w:rsidRPr="00A6293E">
              <w:softHyphen/>
              <w:t>at elektroniskt medd</w:t>
            </w:r>
            <w:r w:rsidRPr="00A6293E">
              <w:softHyphen/>
              <w:t>el</w:t>
            </w:r>
            <w:r w:rsidRPr="00A6293E">
              <w:softHyphen/>
              <w:t xml:space="preserve">ande i form av text, röst, ljud eller bild som sänds via ett allmänt </w:t>
            </w:r>
            <w:r w:rsidRPr="00A6293E">
              <w:rPr>
                <w:i/>
              </w:rPr>
              <w:t xml:space="preserve">elektroniskt </w:t>
            </w:r>
            <w:r w:rsidRPr="00A6293E">
              <w:t>kommunikations</w:t>
            </w:r>
            <w:r w:rsidRPr="00A6293E">
              <w:softHyphen/>
              <w:t>nät och som kan lagras i nätet eller i mottagarens terminalutrustning tills mottagaren hämtar det,</w:t>
            </w:r>
          </w:p>
        </w:tc>
      </w:tr>
    </w:tbl>
    <w:p w14:paraId="67DAD762" w14:textId="77777777" w:rsidR="00D85371" w:rsidRPr="00A6293E" w:rsidRDefault="00D85371" w:rsidP="00D85371">
      <w:pPr>
        <w:pStyle w:val="Brdtextmedindrag"/>
      </w:pPr>
      <w:r w:rsidRPr="00A6293E">
        <w:rPr>
          <w:i/>
          <w:u w:val="single"/>
        </w:rPr>
        <w:t>god marknadsföringssed:</w:t>
      </w:r>
      <w:r w:rsidRPr="00A6293E">
        <w:t xml:space="preserve"> god affärssed eller andra vedertagna normer som syftar till att skydda konsumenter och näringsidkare vid marknads</w:t>
      </w:r>
      <w:r w:rsidRPr="00A6293E">
        <w:softHyphen/>
        <w:t>föring av produkter,</w:t>
      </w:r>
    </w:p>
    <w:p w14:paraId="5185BAEB" w14:textId="77777777" w:rsidR="00D85371" w:rsidRPr="00A6293E" w:rsidRDefault="00D85371" w:rsidP="00D85371">
      <w:pPr>
        <w:pStyle w:val="Brdtext"/>
      </w:pPr>
      <w:r w:rsidRPr="00A6293E">
        <w:t>– – – – – – – – – – – – – – – – – – – – – – – – – – – – – – – – – – – – – – –</w:t>
      </w:r>
    </w:p>
    <w:p w14:paraId="1260ADEE" w14:textId="77777777" w:rsidR="00D85371" w:rsidRPr="00A6293E" w:rsidRDefault="00D85371" w:rsidP="00D85371">
      <w:pPr>
        <w:pStyle w:val="Slutstreck"/>
      </w:pPr>
      <w:r w:rsidRPr="00A6293E">
        <w:t>                      </w:t>
      </w:r>
    </w:p>
    <w:p w14:paraId="21FD2DCC" w14:textId="77777777" w:rsidR="00D85371" w:rsidRPr="00A6293E" w:rsidRDefault="00D85371" w:rsidP="00D85371">
      <w:pPr>
        <w:pStyle w:val="Brdtextmedindrag"/>
      </w:pPr>
      <w:r w:rsidRPr="00A6293E">
        <w:t>Denna lag träder i kraft den 21 december 2020.</w:t>
      </w:r>
    </w:p>
    <w:p w14:paraId="08D2B6A4" w14:textId="77777777" w:rsidR="00D85371" w:rsidRDefault="00D85371" w:rsidP="00D85371">
      <w:pPr>
        <w:spacing w:line="2" w:lineRule="auto"/>
        <w:rPr>
          <w:rFonts w:ascii="Times New Roman" w:hAnsi="Times New Roman"/>
          <w:sz w:val="20"/>
        </w:rPr>
      </w:pPr>
      <w:r>
        <w:br w:type="page"/>
      </w:r>
    </w:p>
    <w:p w14:paraId="16B568A7" w14:textId="77777777" w:rsidR="00D85371" w:rsidRDefault="00D85371" w:rsidP="00D85371">
      <w:pPr>
        <w:pStyle w:val="Rubrik2utannumrering"/>
        <w:sectPr w:rsidR="00D85371" w:rsidSect="00D85371">
          <w:headerReference w:type="even" r:id="rId256"/>
          <w:headerReference w:type="default" r:id="rId257"/>
          <w:footerReference w:type="even" r:id="rId258"/>
          <w:footerReference w:type="default" r:id="rId259"/>
          <w:footerReference w:type="first" r:id="rId260"/>
          <w:footnotePr>
            <w:numRestart w:val="eachSect"/>
          </w:footnotePr>
          <w:type w:val="continuous"/>
          <w:pgSz w:w="9356" w:h="13721" w:code="9"/>
          <w:pgMar w:top="794" w:right="2438" w:bottom="1191" w:left="1021" w:header="0" w:footer="709" w:gutter="0"/>
          <w:cols w:space="708"/>
          <w:docGrid w:linePitch="360"/>
        </w:sectPr>
      </w:pPr>
      <w:bookmarkStart w:id="2461" w:name="_Toc17793262"/>
      <w:r w:rsidRPr="00A6293E">
        <w:lastRenderedPageBreak/>
        <w:t>Förslag till lag om ändring i lagen (2008:717) om signalspaning i försvarsunderrättelse</w:t>
      </w:r>
      <w:r w:rsidRPr="00A6293E">
        <w:softHyphen/>
        <w:t>verksamhet</w:t>
      </w:r>
      <w:bookmarkEnd w:id="2454"/>
      <w:bookmarkEnd w:id="2455"/>
      <w:bookmarkEnd w:id="2456"/>
      <w:bookmarkEnd w:id="2457"/>
      <w:bookmarkEnd w:id="2458"/>
      <w:bookmarkEnd w:id="2459"/>
      <w:bookmarkEnd w:id="2460"/>
      <w:bookmarkEnd w:id="2461"/>
    </w:p>
    <w:p w14:paraId="487C958D" w14:textId="77777777" w:rsidR="00D85371" w:rsidRPr="00A6293E" w:rsidRDefault="00D85371" w:rsidP="00D85371">
      <w:pPr>
        <w:pStyle w:val="Brdtext"/>
      </w:pPr>
      <w:r w:rsidRPr="00A6293E">
        <w:t>Härigenom föreskrivs att 12</w:t>
      </w:r>
      <w:r>
        <w:t> </w:t>
      </w:r>
      <w:r w:rsidRPr="00A6293E">
        <w:t>§ lagen (2008:717) om signalspaning i för</w:t>
      </w:r>
      <w:r w:rsidRPr="00A6293E">
        <w:softHyphen/>
        <w:t>svarsunderrättelseverksamhet ska ha följande lydelse.</w:t>
      </w:r>
    </w:p>
    <w:p w14:paraId="6E82159E"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2C7486E" w14:textId="77777777">
        <w:tc>
          <w:tcPr>
            <w:tcW w:w="2500" w:type="pct"/>
            <w:shd w:val="clear" w:color="auto" w:fill="auto"/>
            <w:tcMar>
              <w:left w:w="0" w:type="dxa"/>
            </w:tcMar>
          </w:tcPr>
          <w:p w14:paraId="0F842E9C"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CFCD2D6" w14:textId="77777777" w:rsidR="00D85371" w:rsidRPr="00A6293E" w:rsidRDefault="00D85371" w:rsidP="00D85371">
            <w:pPr>
              <w:pStyle w:val="Brdtext"/>
              <w:rPr>
                <w:i/>
              </w:rPr>
            </w:pPr>
            <w:r w:rsidRPr="00A6293E">
              <w:rPr>
                <w:i/>
              </w:rPr>
              <w:t>Föreslagen lydelse</w:t>
            </w:r>
          </w:p>
        </w:tc>
      </w:tr>
    </w:tbl>
    <w:p w14:paraId="01CF4E08" w14:textId="77777777" w:rsidR="00D85371" w:rsidRPr="00A6293E" w:rsidRDefault="00D85371" w:rsidP="00D85371">
      <w:pPr>
        <w:pStyle w:val="Brdtext"/>
        <w:spacing w:before="230"/>
        <w:jc w:val="center"/>
      </w:pPr>
      <w:r w:rsidRPr="00A6293E">
        <w:t>12</w:t>
      </w:r>
      <w:r>
        <w:t> </w:t>
      </w:r>
      <w:r w:rsidRPr="00A6293E">
        <w:t>§</w:t>
      </w:r>
      <w:r w:rsidRPr="00A6293E">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492BB5A" w14:textId="77777777">
        <w:tc>
          <w:tcPr>
            <w:tcW w:w="2500" w:type="pct"/>
            <w:shd w:val="clear" w:color="auto" w:fill="auto"/>
            <w:tcMar>
              <w:left w:w="0" w:type="dxa"/>
            </w:tcMar>
          </w:tcPr>
          <w:p w14:paraId="08F135DE" w14:textId="77777777" w:rsidR="00D85371" w:rsidRPr="00A6293E" w:rsidRDefault="00D85371" w:rsidP="00D85371">
            <w:pPr>
              <w:pStyle w:val="Brdtextmedindrag"/>
            </w:pPr>
            <w:r w:rsidRPr="00A6293E">
              <w:t xml:space="preserve">I lagen </w:t>
            </w:r>
            <w:r w:rsidRPr="00A6293E">
              <w:rPr>
                <w:i/>
              </w:rPr>
              <w:t>(2003:389)</w:t>
            </w:r>
            <w:r w:rsidRPr="00A6293E">
              <w:t xml:space="preserve"> om elek</w:t>
            </w:r>
            <w:r w:rsidRPr="00A6293E">
              <w:softHyphen/>
              <w:t>tro</w:t>
            </w:r>
            <w:r w:rsidRPr="00A6293E">
              <w:softHyphen/>
              <w:t>nisk kommunikation finns bestäm</w:t>
            </w:r>
            <w:r w:rsidRPr="00A6293E">
              <w:softHyphen/>
              <w:t>melser om operatörers skyldighet att överföra signaler för att möjlig</w:t>
            </w:r>
            <w:r w:rsidRPr="00A6293E">
              <w:softHyphen/>
              <w:t>göra inhämtning enligt denna lag.</w:t>
            </w:r>
          </w:p>
        </w:tc>
        <w:tc>
          <w:tcPr>
            <w:tcW w:w="2500" w:type="pct"/>
            <w:shd w:val="clear" w:color="auto" w:fill="auto"/>
            <w:tcMar>
              <w:right w:w="0" w:type="dxa"/>
            </w:tcMar>
          </w:tcPr>
          <w:p w14:paraId="28AC3887" w14:textId="77777777" w:rsidR="00D85371" w:rsidRPr="00A6293E" w:rsidRDefault="00D85371" w:rsidP="00D85371">
            <w:pPr>
              <w:pStyle w:val="Brdtextmedindrag"/>
            </w:pPr>
            <w:bookmarkStart w:id="2462" w:name="_Hlk338071"/>
            <w:r w:rsidRPr="00A6293E">
              <w:t xml:space="preserve">I </w:t>
            </w:r>
            <w:r w:rsidRPr="00A6293E">
              <w:rPr>
                <w:i/>
              </w:rPr>
              <w:t xml:space="preserve">8 kap. 31 § </w:t>
            </w:r>
            <w:r w:rsidRPr="00A6293E">
              <w:t xml:space="preserve">lagen </w:t>
            </w:r>
            <w:r w:rsidRPr="00A6293E">
              <w:rPr>
                <w:i/>
              </w:rPr>
              <w:t>(2020:000)</w:t>
            </w:r>
            <w:r w:rsidRPr="00A6293E">
              <w:t xml:space="preserve"> om elek</w:t>
            </w:r>
            <w:r w:rsidRPr="00A6293E">
              <w:softHyphen/>
              <w:t>tro</w:t>
            </w:r>
            <w:r w:rsidRPr="00A6293E">
              <w:softHyphen/>
              <w:t>nisk kommunikation finns bestäm</w:t>
            </w:r>
            <w:r w:rsidRPr="00A6293E">
              <w:softHyphen/>
              <w:t>melser om operatörers skyldighet att överföra signaler för att möjlig</w:t>
            </w:r>
            <w:r w:rsidRPr="00A6293E">
              <w:softHyphen/>
              <w:t>göra inhämtning enligt denna lag.</w:t>
            </w:r>
            <w:bookmarkEnd w:id="2462"/>
          </w:p>
        </w:tc>
      </w:tr>
    </w:tbl>
    <w:p w14:paraId="3B58D432" w14:textId="77777777" w:rsidR="00D85371" w:rsidRPr="00A6293E" w:rsidRDefault="00D85371" w:rsidP="00D85371">
      <w:pPr>
        <w:pStyle w:val="Brdtextmedindrag"/>
      </w:pPr>
      <w:bookmarkStart w:id="2463" w:name="_Hlk338092"/>
      <w:r w:rsidRPr="00A6293E">
        <w:t>Endast kontrollmyndigheten ska ha rådighet över signalbärare inne</w:t>
      </w:r>
      <w:r w:rsidRPr="00A6293E">
        <w:softHyphen/>
        <w:t>hållande sådana signaler som överförs i enlighet med de bestämmelser som avses i första stycket. Myndigheten ska ge signalspaningsmyndigheten till</w:t>
      </w:r>
      <w:r w:rsidRPr="00A6293E">
        <w:softHyphen/>
        <w:t>gång till signalbärare endast i den utsträckning det följer av tillstånd enligt 5</w:t>
      </w:r>
      <w:r>
        <w:t> </w:t>
      </w:r>
      <w:r w:rsidRPr="00A6293E">
        <w:t>a eller 5</w:t>
      </w:r>
      <w:r>
        <w:t> </w:t>
      </w:r>
      <w:r w:rsidRPr="00A6293E">
        <w:t>b</w:t>
      </w:r>
      <w:r>
        <w:t> </w:t>
      </w:r>
      <w:r w:rsidRPr="00A6293E">
        <w:t>§.</w:t>
      </w:r>
      <w:bookmarkEnd w:id="2463"/>
    </w:p>
    <w:p w14:paraId="59D162E5" w14:textId="77777777" w:rsidR="00D85371" w:rsidRPr="00A6293E" w:rsidRDefault="00D85371" w:rsidP="00D85371">
      <w:pPr>
        <w:pStyle w:val="Slutstreck"/>
      </w:pPr>
      <w:r w:rsidRPr="00A6293E">
        <w:t>                      </w:t>
      </w:r>
    </w:p>
    <w:p w14:paraId="50CBD823" w14:textId="77777777" w:rsidR="00D85371" w:rsidRPr="00A6293E" w:rsidRDefault="00D85371" w:rsidP="00D85371">
      <w:pPr>
        <w:pStyle w:val="Brdtextmedindrag"/>
      </w:pPr>
      <w:r w:rsidRPr="00A6293E">
        <w:t>Denna lag träder i kraft den 21 december 2020.</w:t>
      </w:r>
    </w:p>
    <w:p w14:paraId="372F949A" w14:textId="77777777" w:rsidR="00D85371" w:rsidRPr="00A6293E" w:rsidRDefault="00D85371" w:rsidP="00D85371">
      <w:pPr>
        <w:spacing w:line="2" w:lineRule="auto"/>
        <w:rPr>
          <w:rFonts w:ascii="Times New Roman" w:hAnsi="Times New Roman"/>
          <w:sz w:val="20"/>
        </w:rPr>
      </w:pPr>
      <w:r w:rsidRPr="00A6293E">
        <w:br w:type="page"/>
      </w:r>
    </w:p>
    <w:p w14:paraId="3764A246" w14:textId="77777777" w:rsidR="00D85371" w:rsidRPr="00A6293E" w:rsidRDefault="00D85371" w:rsidP="00D85371">
      <w:pPr>
        <w:pStyle w:val="Rubrik2utannumrering"/>
        <w:sectPr w:rsidR="00D85371" w:rsidRPr="00A6293E" w:rsidSect="00D85371">
          <w:headerReference w:type="even" r:id="rId261"/>
          <w:headerReference w:type="default" r:id="rId262"/>
          <w:footerReference w:type="even" r:id="rId263"/>
          <w:footerReference w:type="default" r:id="rId264"/>
          <w:footerReference w:type="first" r:id="rId265"/>
          <w:footnotePr>
            <w:numRestart w:val="eachSect"/>
          </w:footnotePr>
          <w:type w:val="continuous"/>
          <w:pgSz w:w="9356" w:h="13721" w:code="9"/>
          <w:pgMar w:top="794" w:right="2438" w:bottom="1191" w:left="1021" w:header="0" w:footer="709" w:gutter="0"/>
          <w:cols w:space="708"/>
          <w:docGrid w:linePitch="360"/>
        </w:sectPr>
      </w:pPr>
      <w:bookmarkStart w:id="2464" w:name="_Toc9841514"/>
      <w:bookmarkStart w:id="2465" w:name="_Toc9867391"/>
      <w:bookmarkStart w:id="2466" w:name="_Toc9867641"/>
      <w:bookmarkStart w:id="2467" w:name="_Toc9871058"/>
      <w:bookmarkStart w:id="2468" w:name="_Toc9958141"/>
      <w:bookmarkStart w:id="2469" w:name="_Toc9961200"/>
      <w:bookmarkStart w:id="2470" w:name="_Toc9962299"/>
      <w:bookmarkStart w:id="2471" w:name="_Toc17793263"/>
      <w:r w:rsidRPr="00A6293E">
        <w:lastRenderedPageBreak/>
        <w:t>Förslag till lag om ändring i offentlighets- och sekretesslagen (2009:400)</w:t>
      </w:r>
      <w:bookmarkEnd w:id="2464"/>
      <w:bookmarkEnd w:id="2465"/>
      <w:bookmarkEnd w:id="2466"/>
      <w:bookmarkEnd w:id="2467"/>
      <w:bookmarkEnd w:id="2468"/>
      <w:bookmarkEnd w:id="2469"/>
      <w:bookmarkEnd w:id="2470"/>
      <w:bookmarkEnd w:id="2471"/>
    </w:p>
    <w:p w14:paraId="2AB23877" w14:textId="77777777" w:rsidR="00D85371" w:rsidRPr="00A6293E" w:rsidRDefault="00D85371" w:rsidP="00D85371">
      <w:pPr>
        <w:pStyle w:val="Brdtext"/>
      </w:pPr>
      <w:r w:rsidRPr="00A6293E">
        <w:t>Härigenom föreskrivs att 17</w:t>
      </w:r>
      <w:r>
        <w:t> </w:t>
      </w:r>
      <w:r w:rsidRPr="00A6293E">
        <w:t>kap.</w:t>
      </w:r>
      <w:r>
        <w:t> </w:t>
      </w:r>
      <w:r w:rsidRPr="00A6293E">
        <w:t>4</w:t>
      </w:r>
      <w:r>
        <w:t> </w:t>
      </w:r>
      <w:r w:rsidRPr="00A6293E">
        <w:t>a</w:t>
      </w:r>
      <w:r>
        <w:t> </w:t>
      </w:r>
      <w:r w:rsidRPr="00A6293E">
        <w:t>§ och 44</w:t>
      </w:r>
      <w:r>
        <w:t> </w:t>
      </w:r>
      <w:r w:rsidRPr="00A6293E">
        <w:t>kap.</w:t>
      </w:r>
      <w:r>
        <w:t> </w:t>
      </w:r>
      <w:r w:rsidRPr="00A6293E">
        <w:t>4</w:t>
      </w:r>
      <w:r>
        <w:t> </w:t>
      </w:r>
      <w:r w:rsidRPr="00A6293E">
        <w:t>§ och offentlighets- och sekretesslagen (2009:400) ska ha följande lydelse.</w:t>
      </w:r>
    </w:p>
    <w:p w14:paraId="122CE953" w14:textId="77777777" w:rsidR="00D85371" w:rsidRPr="00A6293E" w:rsidRDefault="00D85371" w:rsidP="00D85371">
      <w:pPr>
        <w:pStyle w:val="Brdtext"/>
        <w:spacing w:before="230"/>
        <w:jc w:val="center"/>
        <w:rPr>
          <w:b/>
        </w:rPr>
      </w:pPr>
      <w:r w:rsidRPr="00A6293E">
        <w:rPr>
          <w:b/>
        </w:rPr>
        <w:t>17</w:t>
      </w:r>
      <w:r>
        <w:rPr>
          <w:b/>
        </w:rPr>
        <w:t> </w:t>
      </w:r>
      <w:r w:rsidRPr="00A6293E">
        <w:rPr>
          <w:b/>
        </w:rPr>
        <w:t>kap.</w:t>
      </w:r>
    </w:p>
    <w:p w14:paraId="5FFFE28D" w14:textId="77777777" w:rsidR="00D85371" w:rsidRPr="00A6293E" w:rsidRDefault="00D85371" w:rsidP="00D85371">
      <w:pPr>
        <w:pStyle w:val="Brdtext"/>
        <w:jc w:val="center"/>
      </w:pPr>
      <w:r w:rsidRPr="00A6293E">
        <w:t>4</w:t>
      </w:r>
      <w:r>
        <w:t> </w:t>
      </w:r>
      <w:r w:rsidRPr="00A6293E">
        <w:t>a</w:t>
      </w:r>
      <w:r>
        <w:t> </w:t>
      </w:r>
      <w:r w:rsidRPr="00A6293E">
        <w:t>§</w:t>
      </w:r>
      <w:r w:rsidRPr="00A6293E">
        <w:rPr>
          <w:rStyle w:val="Fotnotsreferens"/>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E94E261" w14:textId="77777777">
        <w:tc>
          <w:tcPr>
            <w:tcW w:w="2500" w:type="pct"/>
            <w:shd w:val="clear" w:color="auto" w:fill="auto"/>
            <w:tcMar>
              <w:left w:w="0" w:type="dxa"/>
            </w:tcMar>
          </w:tcPr>
          <w:p w14:paraId="76A32D69" w14:textId="77777777" w:rsidR="00D85371" w:rsidRPr="00A6293E" w:rsidRDefault="00D85371" w:rsidP="00D85371">
            <w:pPr>
              <w:pStyle w:val="Brdtextmedindrag"/>
            </w:pPr>
            <w:r w:rsidRPr="00A6293E">
              <w:t xml:space="preserve">Sekretess gäller för uppgift som hänför sig till ärende om prövning enligt </w:t>
            </w:r>
            <w:r w:rsidRPr="00A6293E">
              <w:rPr>
                <w:i/>
              </w:rPr>
              <w:t>3 kap. 8 §</w:t>
            </w:r>
            <w:r w:rsidRPr="00A6293E">
              <w:t xml:space="preserve"> lagen </w:t>
            </w:r>
            <w:r w:rsidRPr="00A6293E">
              <w:rPr>
                <w:i/>
              </w:rPr>
              <w:t xml:space="preserve">(2003:389) </w:t>
            </w:r>
            <w:r w:rsidRPr="00A6293E">
              <w:t>om elektronisk kommunikation av fråga om tillstånd att använda radiosändare efter allmän inbjudan till ansökan, om det kan antas att syftet med förfarandet motverkas om uppgiften röjs.</w:t>
            </w:r>
          </w:p>
        </w:tc>
        <w:tc>
          <w:tcPr>
            <w:tcW w:w="2500" w:type="pct"/>
            <w:shd w:val="clear" w:color="auto" w:fill="auto"/>
            <w:tcMar>
              <w:right w:w="0" w:type="dxa"/>
            </w:tcMar>
          </w:tcPr>
          <w:p w14:paraId="6D120E73" w14:textId="77777777" w:rsidR="00D85371" w:rsidRPr="00A6293E" w:rsidRDefault="00D85371" w:rsidP="00D85371">
            <w:pPr>
              <w:pStyle w:val="Brdtextmedindrag"/>
            </w:pPr>
            <w:bookmarkStart w:id="2472" w:name="_Hlk340386"/>
            <w:r w:rsidRPr="00A6293E">
              <w:t xml:space="preserve">Sekretess gäller för uppgift som hänför sig till ärende om prövning enligt </w:t>
            </w:r>
            <w:r w:rsidRPr="00A6293E">
              <w:rPr>
                <w:i/>
              </w:rPr>
              <w:t>3 kap. 10 §</w:t>
            </w:r>
            <w:r w:rsidRPr="00A6293E">
              <w:t xml:space="preserve"> lagen </w:t>
            </w:r>
            <w:r w:rsidRPr="00A6293E">
              <w:rPr>
                <w:i/>
              </w:rPr>
              <w:t xml:space="preserve">(2020:000) </w:t>
            </w:r>
            <w:r w:rsidRPr="00A6293E">
              <w:t>om elektronisk kommunikation av fråga om tillstånd att använda radiosändare efter allmän inbjudan till ansökan, om det kan antas att syftet med förfarandet motverkas om uppgiften röjs.</w:t>
            </w:r>
            <w:bookmarkEnd w:id="2472"/>
          </w:p>
        </w:tc>
      </w:tr>
    </w:tbl>
    <w:p w14:paraId="5BE5D6C2" w14:textId="77777777" w:rsidR="00D85371" w:rsidRPr="00A6293E" w:rsidRDefault="00D85371" w:rsidP="00D85371">
      <w:pPr>
        <w:pStyle w:val="Brdtext"/>
        <w:spacing w:before="230"/>
        <w:jc w:val="center"/>
        <w:rPr>
          <w:b/>
        </w:rPr>
      </w:pPr>
      <w:r w:rsidRPr="00A6293E">
        <w:rPr>
          <w:b/>
        </w:rPr>
        <w:t>44</w:t>
      </w:r>
      <w:r>
        <w:rPr>
          <w:b/>
        </w:rPr>
        <w:t> </w:t>
      </w:r>
      <w:r w:rsidRPr="00A6293E">
        <w:rPr>
          <w:b/>
        </w:rPr>
        <w:t>kap.</w:t>
      </w:r>
    </w:p>
    <w:p w14:paraId="1B6CA573" w14:textId="77777777" w:rsidR="00D85371" w:rsidRPr="00A6293E" w:rsidRDefault="00D85371" w:rsidP="00D85371">
      <w:pPr>
        <w:pStyle w:val="Brdtext"/>
        <w:jc w:val="center"/>
      </w:pPr>
      <w:r w:rsidRPr="00A6293E">
        <w:t>4</w:t>
      </w:r>
      <w:r>
        <w:t> </w:t>
      </w:r>
      <w:r w:rsidRPr="00A6293E">
        <w:t>§</w:t>
      </w:r>
      <w:r w:rsidRPr="00A6293E">
        <w:rPr>
          <w:rStyle w:val="Fotnotsreferens"/>
        </w:rPr>
        <w:footnoteReference w:id="52"/>
      </w:r>
    </w:p>
    <w:p w14:paraId="3213DF81" w14:textId="77777777" w:rsidR="00D85371" w:rsidRPr="00A6293E" w:rsidRDefault="00D85371" w:rsidP="00D85371">
      <w:pPr>
        <w:pStyle w:val="Brdtextmedindrag"/>
      </w:pPr>
      <w:bookmarkStart w:id="2473" w:name="_Hlk340838"/>
      <w:r w:rsidRPr="00A6293E">
        <w:t>Rätten enligt 1</w:t>
      </w:r>
      <w:r>
        <w:t> </w:t>
      </w:r>
      <w:r w:rsidRPr="00A6293E">
        <w:t>kap.</w:t>
      </w:r>
      <w:r>
        <w:t> </w:t>
      </w:r>
      <w:r w:rsidRPr="00A6293E">
        <w:t>1 och 7</w:t>
      </w:r>
      <w:r>
        <w:t> </w:t>
      </w:r>
      <w:r w:rsidRPr="00A6293E">
        <w:t>§§ tryckfrihetsförordningen och 1</w:t>
      </w:r>
      <w:r>
        <w:t> </w:t>
      </w:r>
      <w:r w:rsidRPr="00A6293E">
        <w:t>kap.</w:t>
      </w:r>
      <w:r>
        <w:t> </w:t>
      </w:r>
      <w:r w:rsidRPr="00A6293E">
        <w:t>1 och 10</w:t>
      </w:r>
      <w:r>
        <w:t> </w:t>
      </w:r>
      <w:r w:rsidRPr="00A6293E">
        <w:t>§§ yttrandefrihetsgrundlagen att meddela och offentliggöra uppgifter inskränks av den tystnadsplikt som följer av,</w:t>
      </w:r>
    </w:p>
    <w:p w14:paraId="3F723094" w14:textId="77777777" w:rsidR="00D85371" w:rsidRPr="00A6293E" w:rsidRDefault="00D85371" w:rsidP="00D85371">
      <w:pPr>
        <w:pStyle w:val="Brdtextmedindrag"/>
      </w:pPr>
      <w:r w:rsidRPr="00A6293E">
        <w:t>1.</w:t>
      </w:r>
      <w:r>
        <w:t> </w:t>
      </w:r>
      <w:r w:rsidRPr="00A6293E">
        <w:t>2</w:t>
      </w:r>
      <w:r>
        <w:t> </w:t>
      </w:r>
      <w:r w:rsidRPr="00A6293E">
        <w:t>kap.</w:t>
      </w:r>
      <w:r>
        <w:t> </w:t>
      </w:r>
      <w:r w:rsidRPr="00A6293E">
        <w:t>14</w:t>
      </w:r>
      <w:r>
        <w:t> </w:t>
      </w:r>
      <w:r w:rsidRPr="00A6293E">
        <w:t>§ första stycket 1 och 3 postlagen (2010:1045),</w:t>
      </w:r>
      <w:bookmarkEnd w:id="2473"/>
    </w:p>
    <w:tbl>
      <w:tblPr>
        <w:tblW w:w="5000" w:type="pct"/>
        <w:tblCellMar>
          <w:left w:w="125" w:type="dxa"/>
          <w:right w:w="125" w:type="dxa"/>
        </w:tblCellMar>
        <w:tblLook w:val="0000" w:firstRow="0" w:lastRow="0" w:firstColumn="0" w:lastColumn="0" w:noHBand="0" w:noVBand="0"/>
      </w:tblPr>
      <w:tblGrid>
        <w:gridCol w:w="2948"/>
        <w:gridCol w:w="2949"/>
      </w:tblGrid>
      <w:tr w:rsidR="008B1E23" w14:paraId="74E686CC" w14:textId="77777777">
        <w:tc>
          <w:tcPr>
            <w:tcW w:w="2500" w:type="pct"/>
            <w:shd w:val="clear" w:color="auto" w:fill="auto"/>
            <w:tcMar>
              <w:left w:w="0" w:type="dxa"/>
            </w:tcMar>
          </w:tcPr>
          <w:p w14:paraId="1ABE7A01" w14:textId="77777777" w:rsidR="00D85371" w:rsidRPr="00A6293E" w:rsidRDefault="00D85371" w:rsidP="00D85371">
            <w:pPr>
              <w:pStyle w:val="Brdtextmedindrag"/>
            </w:pPr>
            <w:r w:rsidRPr="00A6293E">
              <w:t>2. </w:t>
            </w:r>
            <w:r w:rsidRPr="00A6293E">
              <w:rPr>
                <w:i/>
              </w:rPr>
              <w:t>6</w:t>
            </w:r>
            <w:r>
              <w:rPr>
                <w:i/>
              </w:rPr>
              <w:t> </w:t>
            </w:r>
            <w:r w:rsidRPr="00A6293E">
              <w:rPr>
                <w:i/>
              </w:rPr>
              <w:t>kap.</w:t>
            </w:r>
            <w:r>
              <w:rPr>
                <w:i/>
              </w:rPr>
              <w:t> </w:t>
            </w:r>
            <w:r w:rsidRPr="00A6293E">
              <w:rPr>
                <w:i/>
              </w:rPr>
              <w:t>20</w:t>
            </w:r>
            <w:r>
              <w:rPr>
                <w:i/>
              </w:rPr>
              <w:t> </w:t>
            </w:r>
            <w:r w:rsidRPr="00A6293E">
              <w:rPr>
                <w:i/>
              </w:rPr>
              <w:t>§</w:t>
            </w:r>
            <w:r w:rsidRPr="00A6293E">
              <w:t xml:space="preserve"> lagen </w:t>
            </w:r>
            <w:r w:rsidRPr="00A6293E">
              <w:rPr>
                <w:i/>
              </w:rPr>
              <w:t xml:space="preserve">(2003:389) </w:t>
            </w:r>
            <w:r w:rsidRPr="00A6293E">
              <w:t>om elektronisk kommunikation, när det är fråga om uppgift om inne</w:t>
            </w:r>
            <w:r>
              <w:softHyphen/>
            </w:r>
            <w:r w:rsidRPr="00A6293E">
              <w:t>hållet i ett elektroniskt med</w:t>
            </w:r>
            <w:r w:rsidRPr="00A6293E">
              <w:softHyphen/>
              <w:t>delande eller som annars rör ett sär</w:t>
            </w:r>
            <w:r w:rsidRPr="00A6293E">
              <w:softHyphen/>
              <w:t>skilt sådant meddelande, och</w:t>
            </w:r>
          </w:p>
        </w:tc>
        <w:tc>
          <w:tcPr>
            <w:tcW w:w="2500" w:type="pct"/>
            <w:shd w:val="clear" w:color="auto" w:fill="auto"/>
            <w:tcMar>
              <w:right w:w="0" w:type="dxa"/>
            </w:tcMar>
          </w:tcPr>
          <w:p w14:paraId="185B42D8" w14:textId="77777777" w:rsidR="00D85371" w:rsidRPr="00A6293E" w:rsidRDefault="00D85371" w:rsidP="00D85371">
            <w:pPr>
              <w:pStyle w:val="Brdtextmedindrag"/>
            </w:pPr>
            <w:bookmarkStart w:id="2474" w:name="_Hlk340857"/>
            <w:r w:rsidRPr="00A6293E">
              <w:t>2. </w:t>
            </w:r>
            <w:r w:rsidRPr="00A6293E">
              <w:rPr>
                <w:i/>
              </w:rPr>
              <w:t>8 kap. 32 §</w:t>
            </w:r>
            <w:r w:rsidRPr="00A6293E">
              <w:t xml:space="preserve"> lagen </w:t>
            </w:r>
            <w:r w:rsidRPr="00A6293E">
              <w:rPr>
                <w:i/>
              </w:rPr>
              <w:t xml:space="preserve">(2020:000) </w:t>
            </w:r>
            <w:r w:rsidRPr="00A6293E">
              <w:t>om elektronisk kommunikation, när det är fråga om uppgift om innehållet i ett elektroniskt med</w:t>
            </w:r>
            <w:r w:rsidRPr="00A6293E">
              <w:softHyphen/>
              <w:t>delande eller som annars rör ett sär</w:t>
            </w:r>
            <w:r w:rsidRPr="00A6293E">
              <w:softHyphen/>
              <w:t>skilt sådant meddelande, och</w:t>
            </w:r>
            <w:bookmarkEnd w:id="2474"/>
          </w:p>
        </w:tc>
      </w:tr>
      <w:tr w:rsidR="008B1E23" w14:paraId="4ACE3226" w14:textId="77777777">
        <w:tc>
          <w:tcPr>
            <w:tcW w:w="2500" w:type="pct"/>
            <w:shd w:val="clear" w:color="auto" w:fill="auto"/>
            <w:tcMar>
              <w:left w:w="0" w:type="dxa"/>
            </w:tcMar>
          </w:tcPr>
          <w:p w14:paraId="6BA1B01D" w14:textId="77777777" w:rsidR="00D85371" w:rsidRPr="00A6293E" w:rsidRDefault="00D85371" w:rsidP="00D85371">
            <w:pPr>
              <w:pStyle w:val="Brdtextmedindrag"/>
            </w:pPr>
            <w:r w:rsidRPr="00A6293E">
              <w:t>3. </w:t>
            </w:r>
            <w:r w:rsidRPr="00A6293E">
              <w:rPr>
                <w:i/>
              </w:rPr>
              <w:t>6</w:t>
            </w:r>
            <w:r>
              <w:rPr>
                <w:i/>
              </w:rPr>
              <w:t> </w:t>
            </w:r>
            <w:r w:rsidRPr="00A6293E">
              <w:rPr>
                <w:i/>
              </w:rPr>
              <w:t>kap.</w:t>
            </w:r>
            <w:r>
              <w:rPr>
                <w:i/>
              </w:rPr>
              <w:t> </w:t>
            </w:r>
            <w:r w:rsidRPr="00A6293E">
              <w:rPr>
                <w:i/>
              </w:rPr>
              <w:t>21</w:t>
            </w:r>
            <w:r>
              <w:rPr>
                <w:i/>
              </w:rPr>
              <w:t> </w:t>
            </w:r>
            <w:r w:rsidRPr="00A6293E">
              <w:rPr>
                <w:i/>
              </w:rPr>
              <w:t>§</w:t>
            </w:r>
            <w:r w:rsidRPr="00A6293E">
              <w:t xml:space="preserve"> lagen om elek</w:t>
            </w:r>
            <w:r w:rsidRPr="00A6293E">
              <w:softHyphen/>
              <w:t>tro</w:t>
            </w:r>
            <w:r w:rsidRPr="00A6293E">
              <w:softHyphen/>
              <w:t>nisk kommunikation, när det är fråga om uppgift om kvarhållande av försändelse på befordrings</w:t>
            </w:r>
            <w:r w:rsidRPr="00A6293E">
              <w:softHyphen/>
              <w:t>före</w:t>
            </w:r>
            <w:r w:rsidRPr="00A6293E">
              <w:softHyphen/>
              <w:t>tag, om hemlig avlyssning av elek</w:t>
            </w:r>
            <w:r w:rsidRPr="00A6293E">
              <w:softHyphen/>
              <w:t>tronisk kommunikation eller hem</w:t>
            </w:r>
            <w:r w:rsidRPr="00A6293E">
              <w:softHyphen/>
              <w:t>lig övervakning av elektronisk kom</w:t>
            </w:r>
            <w:r>
              <w:softHyphen/>
            </w:r>
            <w:r w:rsidRPr="00A6293E">
              <w:t>munikation på grund av beslut av domstol, undersökningsledare eller åklagare eller om inhämtning av uppgifter enligt lagen (2012:</w:t>
            </w:r>
            <w:r>
              <w:t xml:space="preserve"> </w:t>
            </w:r>
            <w:r w:rsidRPr="00A6293E">
              <w:t>278) om inhämtning av upp</w:t>
            </w:r>
            <w:r w:rsidRPr="00A6293E">
              <w:softHyphen/>
              <w:t>gifter om elektronisk kommunika</w:t>
            </w:r>
            <w:r>
              <w:t>tion</w:t>
            </w:r>
            <w:r w:rsidRPr="00A6293E">
              <w:br/>
            </w:r>
            <w:r w:rsidRPr="00A6293E">
              <w:br/>
            </w:r>
            <w:r w:rsidRPr="00A6293E">
              <w:br/>
            </w:r>
            <w:r w:rsidRPr="00A6293E">
              <w:br/>
            </w:r>
            <w:r w:rsidRPr="00A6293E">
              <w:br/>
            </w:r>
            <w:r w:rsidRPr="00A6293E">
              <w:lastRenderedPageBreak/>
              <w:t>i de brottsbekämpande myn</w:t>
            </w:r>
            <w:r w:rsidRPr="00A6293E">
              <w:softHyphen/>
              <w:t>dig</w:t>
            </w:r>
            <w:r>
              <w:softHyphen/>
            </w:r>
            <w:r w:rsidRPr="00A6293E">
              <w:t>heternas underrättelseverksam</w:t>
            </w:r>
            <w:r w:rsidRPr="00A6293E">
              <w:softHyphen/>
              <w:t>het.</w:t>
            </w:r>
          </w:p>
        </w:tc>
        <w:tc>
          <w:tcPr>
            <w:tcW w:w="2500" w:type="pct"/>
            <w:shd w:val="clear" w:color="auto" w:fill="auto"/>
            <w:tcMar>
              <w:right w:w="0" w:type="dxa"/>
            </w:tcMar>
          </w:tcPr>
          <w:p w14:paraId="34EE3D0D" w14:textId="77777777" w:rsidR="00D85371" w:rsidRPr="00A6293E" w:rsidRDefault="00D85371" w:rsidP="00D85371">
            <w:pPr>
              <w:pStyle w:val="Brdtextmedindrag"/>
            </w:pPr>
            <w:bookmarkStart w:id="2475" w:name="_Hlk340874"/>
            <w:r w:rsidRPr="00A6293E">
              <w:lastRenderedPageBreak/>
              <w:t>3.</w:t>
            </w:r>
            <w:r>
              <w:t> </w:t>
            </w:r>
            <w:r w:rsidRPr="00A6293E">
              <w:rPr>
                <w:i/>
              </w:rPr>
              <w:t>8 kap. 33 §</w:t>
            </w:r>
            <w:r w:rsidRPr="00A6293E">
              <w:t xml:space="preserve"> lagen om elek</w:t>
            </w:r>
            <w:r w:rsidRPr="00A6293E">
              <w:softHyphen/>
              <w:t>tro</w:t>
            </w:r>
            <w:r w:rsidRPr="00A6293E">
              <w:softHyphen/>
              <w:t>nisk kommunikation, när det är fråga om uppgift om kvarhållande av försändelse på befordrings</w:t>
            </w:r>
            <w:r w:rsidRPr="00A6293E">
              <w:softHyphen/>
              <w:t>före</w:t>
            </w:r>
            <w:r w:rsidRPr="00A6293E">
              <w:softHyphen/>
              <w:t>tag, om hemlig avlyssning av elek</w:t>
            </w:r>
            <w:r w:rsidRPr="00A6293E">
              <w:softHyphen/>
              <w:t>tronisk kommunikation eller hem</w:t>
            </w:r>
            <w:r w:rsidRPr="00A6293E">
              <w:softHyphen/>
              <w:t>lig övervakning av elektronisk kommunikation på grund av beslut av domstol, undersökningsledare eller åklagare eller om inhämtning av uppgifter enligt lagen (2012:</w:t>
            </w:r>
            <w:r>
              <w:t xml:space="preserve"> </w:t>
            </w:r>
            <w:r w:rsidRPr="00A6293E">
              <w:t>278) om inhämtning av upp</w:t>
            </w:r>
            <w:r w:rsidRPr="00A6293E">
              <w:softHyphen/>
              <w:t xml:space="preserve">gifter om elektronisk kommunikation </w:t>
            </w:r>
            <w:r w:rsidRPr="00A6293E">
              <w:br/>
            </w:r>
            <w:r w:rsidRPr="00A6293E">
              <w:br/>
            </w:r>
            <w:r w:rsidRPr="00A6293E">
              <w:br/>
            </w:r>
            <w:r w:rsidRPr="00A6293E">
              <w:br/>
            </w:r>
            <w:r w:rsidRPr="00A6293E">
              <w:br/>
            </w:r>
            <w:r w:rsidRPr="00A6293E">
              <w:lastRenderedPageBreak/>
              <w:t>i de brottsbekämpande myn</w:t>
            </w:r>
            <w:r w:rsidRPr="00A6293E">
              <w:softHyphen/>
              <w:t>dig</w:t>
            </w:r>
            <w:r>
              <w:softHyphen/>
            </w:r>
            <w:r w:rsidRPr="00A6293E">
              <w:t>heternas underrättelseverksam</w:t>
            </w:r>
            <w:r w:rsidRPr="00A6293E">
              <w:softHyphen/>
              <w:t>het.</w:t>
            </w:r>
            <w:bookmarkEnd w:id="2475"/>
          </w:p>
        </w:tc>
      </w:tr>
    </w:tbl>
    <w:p w14:paraId="15E4725E" w14:textId="77777777" w:rsidR="00D85371" w:rsidRPr="00A6293E" w:rsidRDefault="00D85371" w:rsidP="00D85371">
      <w:pPr>
        <w:pStyle w:val="Slutstreck"/>
      </w:pPr>
      <w:r w:rsidRPr="00A6293E">
        <w:lastRenderedPageBreak/>
        <w:t>                      </w:t>
      </w:r>
    </w:p>
    <w:p w14:paraId="7804448E" w14:textId="77777777" w:rsidR="00D85371" w:rsidRPr="00A6293E" w:rsidRDefault="00D85371" w:rsidP="00D85371">
      <w:pPr>
        <w:pStyle w:val="Brdtextmedindrag"/>
      </w:pPr>
      <w:r w:rsidRPr="00A6293E">
        <w:t>Denna lag träder i kraft den 21 december 2020.</w:t>
      </w:r>
    </w:p>
    <w:p w14:paraId="56C6F591" w14:textId="77777777" w:rsidR="00D85371" w:rsidRPr="00A6293E" w:rsidRDefault="00D85371" w:rsidP="00D85371">
      <w:pPr>
        <w:spacing w:line="2" w:lineRule="auto"/>
        <w:rPr>
          <w:rFonts w:ascii="Times New Roman" w:hAnsi="Times New Roman"/>
          <w:sz w:val="20"/>
        </w:rPr>
      </w:pPr>
      <w:r w:rsidRPr="00A6293E">
        <w:br w:type="page"/>
      </w:r>
    </w:p>
    <w:p w14:paraId="29C7B0CA" w14:textId="77777777" w:rsidR="00D85371" w:rsidRDefault="00D85371" w:rsidP="00D85371">
      <w:pPr>
        <w:pStyle w:val="Rubrik2utannumrering"/>
        <w:sectPr w:rsidR="00D85371" w:rsidSect="00D85371">
          <w:headerReference w:type="even" r:id="rId266"/>
          <w:headerReference w:type="default" r:id="rId267"/>
          <w:footerReference w:type="even" r:id="rId268"/>
          <w:footerReference w:type="default" r:id="rId269"/>
          <w:footerReference w:type="first" r:id="rId270"/>
          <w:footnotePr>
            <w:numRestart w:val="eachSect"/>
          </w:footnotePr>
          <w:type w:val="continuous"/>
          <w:pgSz w:w="9356" w:h="13721" w:code="9"/>
          <w:pgMar w:top="794" w:right="2438" w:bottom="1191" w:left="1021" w:header="0" w:footer="709" w:gutter="0"/>
          <w:cols w:space="708"/>
          <w:docGrid w:linePitch="360"/>
        </w:sectPr>
      </w:pPr>
      <w:bookmarkStart w:id="2476" w:name="_Toc9841515"/>
      <w:bookmarkStart w:id="2477" w:name="_Toc9867392"/>
      <w:bookmarkStart w:id="2478" w:name="_Toc9867642"/>
      <w:bookmarkStart w:id="2479" w:name="_Toc9871059"/>
      <w:bookmarkStart w:id="2480" w:name="_Toc9958142"/>
      <w:bookmarkStart w:id="2481" w:name="_Toc9961201"/>
      <w:bookmarkStart w:id="2482" w:name="_Toc9962300"/>
      <w:bookmarkStart w:id="2483" w:name="_Toc17793264"/>
      <w:r w:rsidRPr="00A6293E">
        <w:lastRenderedPageBreak/>
        <w:t>Förslag till lag om ändring i luftfartslagen (2010:500)</w:t>
      </w:r>
      <w:bookmarkEnd w:id="2476"/>
      <w:bookmarkEnd w:id="2477"/>
      <w:bookmarkEnd w:id="2478"/>
      <w:bookmarkEnd w:id="2479"/>
      <w:bookmarkEnd w:id="2480"/>
      <w:bookmarkEnd w:id="2481"/>
      <w:bookmarkEnd w:id="2482"/>
      <w:bookmarkEnd w:id="2483"/>
    </w:p>
    <w:p w14:paraId="6CD60B8C" w14:textId="77777777" w:rsidR="00D85371" w:rsidRPr="00A6293E" w:rsidRDefault="00D85371" w:rsidP="00D85371">
      <w:pPr>
        <w:pStyle w:val="Brdtext"/>
      </w:pPr>
      <w:r w:rsidRPr="00A6293E">
        <w:t>Härigenom föreskrivs att 11</w:t>
      </w:r>
      <w:r>
        <w:t> </w:t>
      </w:r>
      <w:r w:rsidRPr="00A6293E">
        <w:t>kap.</w:t>
      </w:r>
      <w:r>
        <w:t> </w:t>
      </w:r>
      <w:r w:rsidRPr="00A6293E">
        <w:t>5</w:t>
      </w:r>
      <w:r>
        <w:t> </w:t>
      </w:r>
      <w:r w:rsidRPr="00A6293E">
        <w:t>§ luftfartslagen (2010:500) ska ha följande lydelse.</w:t>
      </w:r>
    </w:p>
    <w:p w14:paraId="6A85F5B7"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6E66A67" w14:textId="77777777">
        <w:tc>
          <w:tcPr>
            <w:tcW w:w="2500" w:type="pct"/>
            <w:shd w:val="clear" w:color="auto" w:fill="auto"/>
            <w:tcMar>
              <w:left w:w="0" w:type="dxa"/>
            </w:tcMar>
          </w:tcPr>
          <w:p w14:paraId="30305110"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8A295A6" w14:textId="77777777" w:rsidR="00D85371" w:rsidRPr="00A6293E" w:rsidRDefault="00D85371" w:rsidP="00D85371">
            <w:pPr>
              <w:pStyle w:val="Brdtext"/>
              <w:rPr>
                <w:i/>
              </w:rPr>
            </w:pPr>
            <w:r w:rsidRPr="00A6293E">
              <w:rPr>
                <w:i/>
              </w:rPr>
              <w:t>Föreslagen lydelse</w:t>
            </w:r>
          </w:p>
        </w:tc>
      </w:tr>
    </w:tbl>
    <w:p w14:paraId="4C2D6A90" w14:textId="77777777" w:rsidR="00D85371" w:rsidRPr="00A6293E" w:rsidRDefault="00D85371" w:rsidP="00D85371">
      <w:pPr>
        <w:pStyle w:val="Brdtext"/>
        <w:spacing w:before="230"/>
        <w:jc w:val="center"/>
        <w:rPr>
          <w:b/>
        </w:rPr>
      </w:pPr>
      <w:r w:rsidRPr="00A6293E">
        <w:rPr>
          <w:b/>
        </w:rPr>
        <w:t>11</w:t>
      </w:r>
      <w:r>
        <w:rPr>
          <w:b/>
        </w:rPr>
        <w:t> </w:t>
      </w:r>
      <w:r w:rsidRPr="00A6293E">
        <w:rPr>
          <w:b/>
        </w:rPr>
        <w:t>kap.</w:t>
      </w:r>
    </w:p>
    <w:p w14:paraId="055DE49E" w14:textId="77777777" w:rsidR="00D85371" w:rsidRPr="00A6293E" w:rsidRDefault="00D85371" w:rsidP="00D85371">
      <w:pPr>
        <w:pStyle w:val="Brdtext"/>
        <w:jc w:val="center"/>
      </w:pPr>
      <w:r w:rsidRPr="00A6293E">
        <w:t>5</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08CB754" w14:textId="77777777">
        <w:tc>
          <w:tcPr>
            <w:tcW w:w="2500" w:type="pct"/>
            <w:shd w:val="clear" w:color="auto" w:fill="auto"/>
            <w:tcMar>
              <w:left w:w="0" w:type="dxa"/>
            </w:tcMar>
          </w:tcPr>
          <w:p w14:paraId="7E182DC1"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sär</w:t>
            </w:r>
            <w:r w:rsidRPr="00A6293E">
              <w:softHyphen/>
              <w:t>skil</w:t>
            </w:r>
            <w:r w:rsidRPr="00A6293E">
              <w:softHyphen/>
              <w:t>da bestämmelser om användning av radioanläggningar ombord på luft</w:t>
            </w:r>
            <w:r w:rsidRPr="00A6293E">
              <w:softHyphen/>
              <w:t>fartyg och inom markorganisatio</w:t>
            </w:r>
            <w:r w:rsidRPr="00A6293E">
              <w:softHyphen/>
              <w:t>nen.</w:t>
            </w:r>
          </w:p>
        </w:tc>
        <w:tc>
          <w:tcPr>
            <w:tcW w:w="2500" w:type="pct"/>
            <w:shd w:val="clear" w:color="auto" w:fill="auto"/>
            <w:tcMar>
              <w:right w:w="0" w:type="dxa"/>
            </w:tcMar>
          </w:tcPr>
          <w:p w14:paraId="00A03356" w14:textId="77777777" w:rsidR="00D85371" w:rsidRPr="00A6293E" w:rsidRDefault="00D85371" w:rsidP="00D85371">
            <w:pPr>
              <w:pStyle w:val="Brdtextmedindrag"/>
            </w:pPr>
            <w:r w:rsidRPr="00A6293E">
              <w:t xml:space="preserve">I lagen </w:t>
            </w:r>
            <w:r w:rsidRPr="00A6293E">
              <w:rPr>
                <w:i/>
              </w:rPr>
              <w:t>(2020:000)</w:t>
            </w:r>
            <w:r w:rsidRPr="00A6293E">
              <w:t xml:space="preserve"> om elektro</w:t>
            </w:r>
            <w:r w:rsidRPr="00A6293E">
              <w:softHyphen/>
              <w:t>nisk kommunikation finns särskilda bestämmelser om användning av radioanläggningar ombord på luft</w:t>
            </w:r>
            <w:r w:rsidRPr="00A6293E">
              <w:softHyphen/>
              <w:t>fartyg och inom markorganisatio</w:t>
            </w:r>
            <w:r w:rsidRPr="00A6293E">
              <w:softHyphen/>
              <w:t>nen.</w:t>
            </w:r>
          </w:p>
        </w:tc>
      </w:tr>
    </w:tbl>
    <w:p w14:paraId="11466096" w14:textId="77777777" w:rsidR="00D85371" w:rsidRPr="00A6293E" w:rsidRDefault="00D85371" w:rsidP="00D85371">
      <w:pPr>
        <w:pStyle w:val="Slutstreck"/>
      </w:pPr>
      <w:r w:rsidRPr="00A6293E">
        <w:t>                      </w:t>
      </w:r>
    </w:p>
    <w:p w14:paraId="53F422E9" w14:textId="77777777" w:rsidR="00D85371" w:rsidRPr="00A6293E" w:rsidRDefault="00D85371" w:rsidP="00D85371">
      <w:pPr>
        <w:pStyle w:val="Brdtextmedindrag"/>
      </w:pPr>
      <w:r w:rsidRPr="00A6293E">
        <w:t>Denna lag träder i kraft den 21 december 2020.</w:t>
      </w:r>
    </w:p>
    <w:p w14:paraId="57EC209E" w14:textId="77777777" w:rsidR="00D85371" w:rsidRPr="00A6293E" w:rsidRDefault="00D85371" w:rsidP="00D85371">
      <w:pPr>
        <w:spacing w:line="2" w:lineRule="auto"/>
        <w:rPr>
          <w:rFonts w:ascii="Times New Roman" w:hAnsi="Times New Roman"/>
          <w:sz w:val="20"/>
        </w:rPr>
      </w:pPr>
      <w:r w:rsidRPr="00A6293E">
        <w:br w:type="page"/>
      </w:r>
    </w:p>
    <w:p w14:paraId="18AC3900" w14:textId="77777777" w:rsidR="00D85371" w:rsidRDefault="00D85371" w:rsidP="00D85371">
      <w:pPr>
        <w:pStyle w:val="Rubrik2utannumrering"/>
        <w:sectPr w:rsidR="00D85371" w:rsidSect="00D85371">
          <w:headerReference w:type="even" r:id="rId271"/>
          <w:headerReference w:type="default" r:id="rId272"/>
          <w:footerReference w:type="even" r:id="rId273"/>
          <w:footerReference w:type="default" r:id="rId274"/>
          <w:footerReference w:type="first" r:id="rId275"/>
          <w:footnotePr>
            <w:numRestart w:val="eachSect"/>
          </w:footnotePr>
          <w:type w:val="continuous"/>
          <w:pgSz w:w="9356" w:h="13721" w:code="9"/>
          <w:pgMar w:top="794" w:right="2438" w:bottom="1191" w:left="1021" w:header="0" w:footer="709" w:gutter="0"/>
          <w:cols w:space="708"/>
          <w:docGrid w:linePitch="360"/>
        </w:sectPr>
      </w:pPr>
      <w:bookmarkStart w:id="2484" w:name="_Toc9841516"/>
      <w:bookmarkStart w:id="2485" w:name="_Toc9867393"/>
      <w:bookmarkStart w:id="2486" w:name="_Toc9867643"/>
      <w:bookmarkStart w:id="2487" w:name="_Toc9871060"/>
      <w:bookmarkStart w:id="2488" w:name="_Toc9958143"/>
      <w:bookmarkStart w:id="2489" w:name="_Toc9961202"/>
      <w:bookmarkStart w:id="2490" w:name="_Toc9962301"/>
      <w:bookmarkStart w:id="2491" w:name="_Toc17793265"/>
      <w:r w:rsidRPr="00A6293E">
        <w:lastRenderedPageBreak/>
        <w:t>Förslag till lag om ändring i radio- och tv-lagen (2010:696)</w:t>
      </w:r>
      <w:bookmarkEnd w:id="2484"/>
      <w:bookmarkEnd w:id="2485"/>
      <w:bookmarkEnd w:id="2486"/>
      <w:bookmarkEnd w:id="2487"/>
      <w:bookmarkEnd w:id="2488"/>
      <w:bookmarkEnd w:id="2489"/>
      <w:bookmarkEnd w:id="2490"/>
      <w:bookmarkEnd w:id="2491"/>
    </w:p>
    <w:p w14:paraId="2213622F" w14:textId="77777777" w:rsidR="00D85371" w:rsidRPr="00A6293E" w:rsidRDefault="00D85371" w:rsidP="00D85371">
      <w:pPr>
        <w:pStyle w:val="Brdtext"/>
      </w:pPr>
      <w:r w:rsidRPr="00A6293E">
        <w:t>Härigenom föreskrivs att 4</w:t>
      </w:r>
      <w:r>
        <w:t> </w:t>
      </w:r>
      <w:r w:rsidRPr="00A6293E">
        <w:t>kap.</w:t>
      </w:r>
      <w:r>
        <w:t> </w:t>
      </w:r>
      <w:r w:rsidRPr="00A6293E">
        <w:t>2</w:t>
      </w:r>
      <w:r>
        <w:t> </w:t>
      </w:r>
      <w:r w:rsidRPr="00A6293E">
        <w:t>§ och 10</w:t>
      </w:r>
      <w:r>
        <w:t> </w:t>
      </w:r>
      <w:r w:rsidRPr="00A6293E">
        <w:t>kap.</w:t>
      </w:r>
      <w:r>
        <w:t> </w:t>
      </w:r>
      <w:r w:rsidRPr="00A6293E">
        <w:t>3</w:t>
      </w:r>
      <w:r>
        <w:t> </w:t>
      </w:r>
      <w:r w:rsidRPr="00A6293E">
        <w:t>§ radio- och tv-lagen (2010:696) ska ha följande lydelse.</w:t>
      </w:r>
    </w:p>
    <w:p w14:paraId="5CAA6CDB"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990FA38" w14:textId="77777777">
        <w:tc>
          <w:tcPr>
            <w:tcW w:w="2500" w:type="pct"/>
            <w:shd w:val="clear" w:color="auto" w:fill="auto"/>
            <w:tcMar>
              <w:left w:w="0" w:type="dxa"/>
            </w:tcMar>
          </w:tcPr>
          <w:p w14:paraId="111EE7D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9B144F3" w14:textId="77777777" w:rsidR="00D85371" w:rsidRPr="00A6293E" w:rsidRDefault="00D85371" w:rsidP="00D85371">
            <w:pPr>
              <w:pStyle w:val="Brdtext"/>
              <w:rPr>
                <w:i/>
              </w:rPr>
            </w:pPr>
            <w:r w:rsidRPr="00A6293E">
              <w:rPr>
                <w:i/>
              </w:rPr>
              <w:t>Föreslagen lydelse</w:t>
            </w:r>
          </w:p>
        </w:tc>
      </w:tr>
    </w:tbl>
    <w:p w14:paraId="656B51CF" w14:textId="77777777" w:rsidR="00D85371" w:rsidRPr="00A6293E" w:rsidRDefault="00D85371" w:rsidP="00D85371">
      <w:pPr>
        <w:pStyle w:val="Brdtext"/>
        <w:spacing w:before="230"/>
        <w:jc w:val="center"/>
        <w:rPr>
          <w:b/>
        </w:rPr>
      </w:pPr>
      <w:r w:rsidRPr="00A6293E">
        <w:rPr>
          <w:b/>
        </w:rPr>
        <w:t>4</w:t>
      </w:r>
      <w:r>
        <w:rPr>
          <w:b/>
        </w:rPr>
        <w:t> </w:t>
      </w:r>
      <w:r w:rsidRPr="00A6293E">
        <w:rPr>
          <w:b/>
        </w:rPr>
        <w:t>kap.</w:t>
      </w:r>
    </w:p>
    <w:p w14:paraId="612E4F2F" w14:textId="77777777" w:rsidR="00D85371" w:rsidRPr="00A6293E" w:rsidRDefault="00D85371" w:rsidP="00D85371">
      <w:pPr>
        <w:pStyle w:val="Brdtext"/>
        <w:jc w:val="center"/>
      </w:pPr>
      <w:r w:rsidRPr="00A6293E">
        <w:t>2</w:t>
      </w:r>
      <w:r>
        <w:t> </w:t>
      </w:r>
      <w:r w:rsidRPr="00A6293E">
        <w:t>§</w:t>
      </w:r>
    </w:p>
    <w:p w14:paraId="48A0A7DF" w14:textId="77777777" w:rsidR="00D85371" w:rsidRPr="00A6293E" w:rsidRDefault="00D85371" w:rsidP="00D85371">
      <w:pPr>
        <w:pStyle w:val="Brdtextmedindrag"/>
      </w:pPr>
      <w:r w:rsidRPr="00A6293E">
        <w:t>För att sända tv och sökbar text-tv med användande av radiovågor krävs tillstånd enligt denna lag om sändningen sker på frekvenserna 87,5–108 megahertz, 174–240 megahertz eller 470–790 megahertz.</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9DBEC38" w14:textId="77777777">
        <w:tc>
          <w:tcPr>
            <w:tcW w:w="2500" w:type="pct"/>
            <w:shd w:val="clear" w:color="auto" w:fill="auto"/>
            <w:tcMar>
              <w:left w:w="0" w:type="dxa"/>
            </w:tcMar>
          </w:tcPr>
          <w:p w14:paraId="56550222"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163FB051"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(2020:000)</w:t>
            </w:r>
            <w:r w:rsidRPr="00A6293E">
              <w:t xml:space="preserve"> om elektronisk kom</w:t>
            </w:r>
            <w:r w:rsidRPr="00A6293E">
              <w:softHyphen/>
              <w:t>munikation.</w:t>
            </w:r>
          </w:p>
        </w:tc>
      </w:tr>
    </w:tbl>
    <w:p w14:paraId="6EA2AC55" w14:textId="77777777" w:rsidR="00D85371" w:rsidRPr="00A6293E" w:rsidRDefault="00D85371" w:rsidP="00D85371">
      <w:pPr>
        <w:pStyle w:val="Brdtext"/>
        <w:spacing w:before="230"/>
        <w:jc w:val="center"/>
        <w:rPr>
          <w:b/>
        </w:rPr>
      </w:pPr>
      <w:r w:rsidRPr="00A6293E">
        <w:rPr>
          <w:b/>
        </w:rPr>
        <w:t>10</w:t>
      </w:r>
      <w:r>
        <w:rPr>
          <w:b/>
        </w:rPr>
        <w:t> </w:t>
      </w:r>
      <w:r w:rsidRPr="00A6293E">
        <w:rPr>
          <w:b/>
        </w:rPr>
        <w:t>kap.</w:t>
      </w:r>
    </w:p>
    <w:p w14:paraId="71BA1BB5" w14:textId="77777777" w:rsidR="00D85371" w:rsidRPr="00A6293E" w:rsidRDefault="00D85371" w:rsidP="00D85371">
      <w:pPr>
        <w:pStyle w:val="Brdtext"/>
        <w:jc w:val="center"/>
      </w:pPr>
      <w:r w:rsidRPr="00A6293E">
        <w:t>3</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501EAD3" w14:textId="77777777">
        <w:tc>
          <w:tcPr>
            <w:tcW w:w="2500" w:type="pct"/>
            <w:shd w:val="clear" w:color="auto" w:fill="auto"/>
            <w:tcMar>
              <w:left w:w="0" w:type="dxa"/>
            </w:tcMar>
          </w:tcPr>
          <w:p w14:paraId="0BC5DF13"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410B9A2B"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(2020:000)</w:t>
            </w:r>
            <w:r w:rsidRPr="00A6293E">
              <w:t xml:space="preserve"> om elektronisk kom</w:t>
            </w:r>
            <w:r w:rsidRPr="00A6293E">
              <w:softHyphen/>
              <w:t>munikation.</w:t>
            </w:r>
          </w:p>
        </w:tc>
      </w:tr>
    </w:tbl>
    <w:p w14:paraId="56BD4D4A" w14:textId="77777777" w:rsidR="00D85371" w:rsidRPr="00A6293E" w:rsidRDefault="00D85371" w:rsidP="00D85371">
      <w:pPr>
        <w:pStyle w:val="Slutstreck"/>
      </w:pPr>
      <w:r w:rsidRPr="00A6293E">
        <w:t>                      </w:t>
      </w:r>
    </w:p>
    <w:p w14:paraId="374AEDC5" w14:textId="77777777" w:rsidR="00D85371" w:rsidRPr="00A6293E" w:rsidRDefault="00D85371" w:rsidP="00D85371">
      <w:pPr>
        <w:pStyle w:val="Brdtextmedindrag"/>
      </w:pPr>
      <w:r w:rsidRPr="00A6293E">
        <w:t>Denna lag träder i kraft den 21 december 2020.</w:t>
      </w:r>
    </w:p>
    <w:p w14:paraId="509068E5" w14:textId="77777777" w:rsidR="00D85371" w:rsidRPr="00A6293E" w:rsidRDefault="00D85371" w:rsidP="00D85371">
      <w:pPr>
        <w:spacing w:line="2" w:lineRule="auto"/>
        <w:rPr>
          <w:rFonts w:ascii="Times New Roman" w:hAnsi="Times New Roman"/>
          <w:sz w:val="20"/>
        </w:rPr>
      </w:pPr>
      <w:r w:rsidRPr="00A6293E">
        <w:br w:type="page"/>
      </w:r>
    </w:p>
    <w:p w14:paraId="4F14FA39" w14:textId="77777777" w:rsidR="00D85371" w:rsidRPr="00A6293E" w:rsidRDefault="00D85371" w:rsidP="00D85371">
      <w:pPr>
        <w:pStyle w:val="Rubrik2utannumrering"/>
        <w:sectPr w:rsidR="00D85371" w:rsidRPr="00A6293E" w:rsidSect="00D85371">
          <w:headerReference w:type="even" r:id="rId276"/>
          <w:headerReference w:type="default" r:id="rId277"/>
          <w:footerReference w:type="even" r:id="rId278"/>
          <w:footerReference w:type="default" r:id="rId279"/>
          <w:footerReference w:type="first" r:id="rId280"/>
          <w:footnotePr>
            <w:numRestart w:val="eachSect"/>
          </w:footnotePr>
          <w:type w:val="continuous"/>
          <w:pgSz w:w="9356" w:h="13721" w:code="9"/>
          <w:pgMar w:top="794" w:right="2438" w:bottom="1191" w:left="1021" w:header="0" w:footer="709" w:gutter="0"/>
          <w:cols w:space="708"/>
          <w:docGrid w:linePitch="360"/>
        </w:sectPr>
      </w:pPr>
      <w:bookmarkStart w:id="2492" w:name="_Toc9841517"/>
      <w:bookmarkStart w:id="2493" w:name="_Toc9867394"/>
      <w:bookmarkStart w:id="2494" w:name="_Toc9867644"/>
      <w:bookmarkStart w:id="2495" w:name="_Toc9871061"/>
      <w:bookmarkStart w:id="2496" w:name="_Toc9958144"/>
      <w:bookmarkStart w:id="2497" w:name="_Toc9961203"/>
      <w:bookmarkStart w:id="2498" w:name="_Toc9962302"/>
      <w:bookmarkStart w:id="2499" w:name="_Toc17793266"/>
      <w:r w:rsidRPr="00A6293E">
        <w:lastRenderedPageBreak/>
        <w:t>Förslag till lag om ändring i lagen (2010:751) om betaltjänster</w:t>
      </w:r>
      <w:bookmarkEnd w:id="2492"/>
      <w:bookmarkEnd w:id="2493"/>
      <w:bookmarkEnd w:id="2494"/>
      <w:bookmarkEnd w:id="2495"/>
      <w:bookmarkEnd w:id="2496"/>
      <w:bookmarkEnd w:id="2497"/>
      <w:bookmarkEnd w:id="2498"/>
      <w:bookmarkEnd w:id="2499"/>
    </w:p>
    <w:p w14:paraId="72D03F29" w14:textId="77777777" w:rsidR="00D85371" w:rsidRPr="00A6293E" w:rsidRDefault="00D85371" w:rsidP="00D85371">
      <w:pPr>
        <w:pStyle w:val="Brdtext"/>
      </w:pPr>
      <w:r w:rsidRPr="00A6293E">
        <w:t>Härigenom föreskrivs att 1</w:t>
      </w:r>
      <w:r>
        <w:t> </w:t>
      </w:r>
      <w:r w:rsidRPr="00A6293E">
        <w:t>kap.</w:t>
      </w:r>
      <w:r>
        <w:t> </w:t>
      </w:r>
      <w:r w:rsidRPr="00A6293E">
        <w:t>4</w:t>
      </w:r>
      <w:r>
        <w:t> </w:t>
      </w:r>
      <w:r w:rsidRPr="00A6293E">
        <w:t>§ lagen (2010:751) om betaltjänster ska ha följande lydelse.</w:t>
      </w:r>
    </w:p>
    <w:p w14:paraId="3A13FBA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C9166A4" w14:textId="77777777">
        <w:tc>
          <w:tcPr>
            <w:tcW w:w="2500" w:type="pct"/>
            <w:shd w:val="clear" w:color="auto" w:fill="auto"/>
            <w:tcMar>
              <w:left w:w="0" w:type="dxa"/>
            </w:tcMar>
          </w:tcPr>
          <w:p w14:paraId="2BAA4E4C"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F8A9386" w14:textId="77777777" w:rsidR="00D85371" w:rsidRPr="00A6293E" w:rsidRDefault="00D85371" w:rsidP="00D85371">
            <w:pPr>
              <w:pStyle w:val="Brdtext"/>
              <w:rPr>
                <w:i/>
              </w:rPr>
            </w:pPr>
            <w:r w:rsidRPr="00A6293E">
              <w:rPr>
                <w:i/>
              </w:rPr>
              <w:t>Föreslagen lydelse</w:t>
            </w:r>
          </w:p>
        </w:tc>
      </w:tr>
    </w:tbl>
    <w:p w14:paraId="3891A30F" w14:textId="77777777" w:rsidR="00D85371" w:rsidRPr="00A6293E" w:rsidRDefault="00D85371" w:rsidP="00D85371">
      <w:pPr>
        <w:pStyle w:val="Brdtext"/>
        <w:spacing w:before="230"/>
        <w:jc w:val="center"/>
        <w:rPr>
          <w:b/>
        </w:rPr>
      </w:pPr>
      <w:r w:rsidRPr="00A6293E">
        <w:rPr>
          <w:b/>
        </w:rPr>
        <w:t>1</w:t>
      </w:r>
      <w:r>
        <w:rPr>
          <w:b/>
        </w:rPr>
        <w:t> </w:t>
      </w:r>
      <w:r w:rsidRPr="00A6293E">
        <w:rPr>
          <w:b/>
        </w:rPr>
        <w:t>kap.</w:t>
      </w:r>
    </w:p>
    <w:p w14:paraId="4629450D" w14:textId="77777777" w:rsidR="00D85371" w:rsidRPr="00A6293E" w:rsidRDefault="00D85371" w:rsidP="00D85371">
      <w:pPr>
        <w:pStyle w:val="Brdtext"/>
        <w:jc w:val="center"/>
      </w:pPr>
      <w:r w:rsidRPr="00A6293E">
        <w:t>4</w:t>
      </w:r>
      <w:r>
        <w:t> </w:t>
      </w:r>
      <w:r w:rsidRPr="00A6293E">
        <w:t>§</w:t>
      </w:r>
      <w:r w:rsidRPr="00A6293E">
        <w:rPr>
          <w:rStyle w:val="Fotnotsreferens"/>
        </w:rPr>
        <w:footnoteReference w:id="53"/>
      </w:r>
    </w:p>
    <w:p w14:paraId="384ACBF4" w14:textId="77777777" w:rsidR="00D85371" w:rsidRPr="00A6293E" w:rsidRDefault="00D85371" w:rsidP="00D85371">
      <w:pPr>
        <w:pStyle w:val="Brdtextmedindrag"/>
      </w:pPr>
      <w:r w:rsidRPr="00A6293E">
        <w:t>I denna lag betyder</w:t>
      </w:r>
    </w:p>
    <w:p w14:paraId="287F2D61" w14:textId="77777777" w:rsidR="00D85371" w:rsidRPr="00A6293E" w:rsidRDefault="00D85371" w:rsidP="00D85371">
      <w:pPr>
        <w:pStyle w:val="Brdtext"/>
      </w:pPr>
      <w:r w:rsidRPr="00A6293E">
        <w:t>– – – – – – – – – – – – – – – – – – – – – – – – – – – – – – – – – – – – – – –</w:t>
      </w:r>
    </w:p>
    <w:p w14:paraId="31FC9EA2" w14:textId="77777777" w:rsidR="00D85371" w:rsidRPr="00A6293E" w:rsidRDefault="00D85371" w:rsidP="00D85371">
      <w:pPr>
        <w:pStyle w:val="Brdtextmedindrag"/>
      </w:pPr>
      <w:r w:rsidRPr="00A6293E">
        <w:rPr>
          <w:i/>
          <w:u w:val="single"/>
        </w:rPr>
        <w:t>debitera</w:t>
      </w:r>
      <w:r w:rsidRPr="00A6293E">
        <w:rPr>
          <w:u w:val="single"/>
        </w:rPr>
        <w:t>:</w:t>
      </w:r>
      <w:r w:rsidRPr="00A6293E">
        <w:t xml:space="preserve"> att medel dras från ett konto,</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471DF87" w14:textId="77777777">
        <w:tc>
          <w:tcPr>
            <w:tcW w:w="2500" w:type="pct"/>
            <w:shd w:val="clear" w:color="auto" w:fill="auto"/>
            <w:tcMar>
              <w:left w:w="0" w:type="dxa"/>
            </w:tcMar>
          </w:tcPr>
          <w:p w14:paraId="435E6FC3" w14:textId="77777777" w:rsidR="00D85371" w:rsidRPr="00A6293E" w:rsidRDefault="00D85371" w:rsidP="00D85371">
            <w:pPr>
              <w:pStyle w:val="Brdtextmedindrag"/>
            </w:pPr>
            <w:r w:rsidRPr="00A6293E">
              <w:rPr>
                <w:i/>
                <w:u w:val="single"/>
              </w:rPr>
              <w:t>elektroniskt kommunikationsnät</w:t>
            </w:r>
            <w:r w:rsidRPr="00A6293E">
              <w:t>: detsamma som i 1 kap. </w:t>
            </w:r>
            <w:r w:rsidRPr="00A6293E">
              <w:rPr>
                <w:i/>
              </w:rPr>
              <w:t>7</w:t>
            </w:r>
            <w:r w:rsidRPr="00A6293E">
              <w:t xml:space="preserve"> § lagen </w:t>
            </w:r>
            <w:r w:rsidRPr="00A6293E">
              <w:rPr>
                <w:i/>
              </w:rPr>
              <w:t>(2003:389)</w:t>
            </w:r>
            <w:r w:rsidRPr="00A6293E">
              <w:t xml:space="preserve"> om elektronisk kom</w:t>
            </w:r>
            <w:r w:rsidRPr="00A6293E">
              <w:softHyphen/>
              <w:t xml:space="preserve">munikation, </w:t>
            </w:r>
          </w:p>
        </w:tc>
        <w:tc>
          <w:tcPr>
            <w:tcW w:w="2500" w:type="pct"/>
            <w:shd w:val="clear" w:color="auto" w:fill="auto"/>
            <w:tcMar>
              <w:right w:w="0" w:type="dxa"/>
            </w:tcMar>
          </w:tcPr>
          <w:p w14:paraId="18F26D8D" w14:textId="77777777" w:rsidR="00D85371" w:rsidRPr="00A6293E" w:rsidRDefault="00D85371" w:rsidP="00D85371">
            <w:pPr>
              <w:pStyle w:val="Brdtextmedindrag"/>
            </w:pPr>
            <w:r w:rsidRPr="00A6293E">
              <w:rPr>
                <w:i/>
                <w:u w:val="single"/>
              </w:rPr>
              <w:t>elektroniskt kommunikationsnät</w:t>
            </w:r>
            <w:r w:rsidRPr="00A6293E">
              <w:t>: detsamma som i 1</w:t>
            </w:r>
            <w:r>
              <w:t> </w:t>
            </w:r>
            <w:r w:rsidRPr="00A6293E">
              <w:t>kap.</w:t>
            </w:r>
            <w:r>
              <w:t> </w:t>
            </w:r>
            <w:r w:rsidRPr="00A6293E">
              <w:rPr>
                <w:i/>
              </w:rPr>
              <w:t>6</w:t>
            </w:r>
            <w:r>
              <w:rPr>
                <w:i/>
              </w:rPr>
              <w:t> </w:t>
            </w:r>
            <w:r w:rsidRPr="00A6293E">
              <w:t xml:space="preserve">§ lagen </w:t>
            </w:r>
            <w:r w:rsidRPr="00A6293E">
              <w:rPr>
                <w:i/>
              </w:rPr>
              <w:t>(2020:000)</w:t>
            </w:r>
            <w:r w:rsidRPr="00A6293E">
              <w:t xml:space="preserve"> om elektronisk kom</w:t>
            </w:r>
            <w:r w:rsidRPr="00A6293E">
              <w:softHyphen/>
              <w:t xml:space="preserve">munikation, </w:t>
            </w:r>
          </w:p>
        </w:tc>
      </w:tr>
      <w:tr w:rsidR="008B1E23" w14:paraId="4F992179" w14:textId="77777777">
        <w:tc>
          <w:tcPr>
            <w:tcW w:w="2500" w:type="pct"/>
            <w:shd w:val="clear" w:color="auto" w:fill="auto"/>
            <w:tcMar>
              <w:left w:w="0" w:type="dxa"/>
            </w:tcMar>
          </w:tcPr>
          <w:p w14:paraId="5EEB4702" w14:textId="77777777" w:rsidR="00D85371" w:rsidRPr="00A6293E" w:rsidRDefault="00D85371" w:rsidP="00D85371">
            <w:pPr>
              <w:pStyle w:val="Brdtextmedindrag"/>
              <w:rPr>
                <w:i/>
                <w:u w:val="single"/>
              </w:rPr>
            </w:pPr>
            <w:r w:rsidRPr="00A6293E">
              <w:rPr>
                <w:i/>
                <w:u w:val="single"/>
              </w:rPr>
              <w:t>elektronisk kommunikations</w:t>
            </w:r>
            <w:r w:rsidRPr="00A6293E">
              <w:rPr>
                <w:i/>
                <w:u w:val="single"/>
              </w:rPr>
              <w:softHyphen/>
              <w:t>tjänst</w:t>
            </w:r>
            <w:r w:rsidRPr="00A6293E">
              <w:t>: detsamma som i 1 kap. </w:t>
            </w:r>
            <w:r w:rsidRPr="00A6293E">
              <w:rPr>
                <w:i/>
              </w:rPr>
              <w:t>7</w:t>
            </w:r>
            <w:r w:rsidRPr="00A6293E">
              <w:t> § lagen om elektronisk kommunika</w:t>
            </w:r>
            <w:r w:rsidRPr="00A6293E">
              <w:softHyphen/>
              <w:t>tion,</w:t>
            </w:r>
          </w:p>
        </w:tc>
        <w:tc>
          <w:tcPr>
            <w:tcW w:w="2500" w:type="pct"/>
            <w:shd w:val="clear" w:color="auto" w:fill="auto"/>
            <w:tcMar>
              <w:right w:w="0" w:type="dxa"/>
            </w:tcMar>
          </w:tcPr>
          <w:p w14:paraId="03100D4B" w14:textId="77777777" w:rsidR="00D85371" w:rsidRPr="00A6293E" w:rsidRDefault="00D85371" w:rsidP="00D85371">
            <w:pPr>
              <w:pStyle w:val="Brdtextmedindrag"/>
              <w:rPr>
                <w:i/>
                <w:u w:val="single"/>
              </w:rPr>
            </w:pPr>
            <w:r w:rsidRPr="00A6293E">
              <w:rPr>
                <w:i/>
                <w:u w:val="single"/>
              </w:rPr>
              <w:t>elektronisk kommunikations</w:t>
            </w:r>
            <w:r w:rsidRPr="00A6293E">
              <w:rPr>
                <w:i/>
                <w:u w:val="single"/>
              </w:rPr>
              <w:softHyphen/>
              <w:t>tjänst</w:t>
            </w:r>
            <w:r w:rsidRPr="00A6293E">
              <w:t>: detsamma som i 1 kap. </w:t>
            </w:r>
            <w:r w:rsidRPr="00A6293E">
              <w:rPr>
                <w:i/>
              </w:rPr>
              <w:t>6</w:t>
            </w:r>
            <w:r w:rsidRPr="00A6293E">
              <w:t> § lagen om elektronisk kommunika</w:t>
            </w:r>
            <w:r w:rsidRPr="00A6293E">
              <w:softHyphen/>
              <w:t>tion,</w:t>
            </w:r>
          </w:p>
        </w:tc>
      </w:tr>
    </w:tbl>
    <w:p w14:paraId="74A55044" w14:textId="77777777" w:rsidR="00D85371" w:rsidRPr="00A6293E" w:rsidRDefault="00D85371" w:rsidP="00D85371">
      <w:pPr>
        <w:pStyle w:val="Brdtextmedindrag"/>
      </w:pPr>
      <w:r w:rsidRPr="00A6293E">
        <w:rPr>
          <w:i/>
          <w:u w:val="single"/>
        </w:rPr>
        <w:t>filial</w:t>
      </w:r>
      <w:r w:rsidRPr="00A6293E">
        <w:t>: ett avdelningskontor med självständig förvaltning, varvid även ett utländskt betalningsinstituts etablering av flera driftställen ska anses som en enda filial,</w:t>
      </w:r>
    </w:p>
    <w:p w14:paraId="05053D76" w14:textId="77777777" w:rsidR="00D85371" w:rsidRPr="00A6293E" w:rsidRDefault="00D85371" w:rsidP="00D85371">
      <w:pPr>
        <w:pStyle w:val="Brdtext"/>
      </w:pPr>
      <w:r w:rsidRPr="00A6293E">
        <w:t>– – – – – – – – – – – – – – – – – – – – – – – – – – – – – – – – – – – – – – –</w:t>
      </w:r>
    </w:p>
    <w:p w14:paraId="35139BFA" w14:textId="77777777" w:rsidR="00D85371" w:rsidRPr="00A6293E" w:rsidRDefault="00D85371" w:rsidP="00D85371">
      <w:pPr>
        <w:pStyle w:val="Slutstreck"/>
      </w:pPr>
      <w:r w:rsidRPr="00A6293E">
        <w:t>                      </w:t>
      </w:r>
    </w:p>
    <w:p w14:paraId="4C53A3EE" w14:textId="77777777" w:rsidR="00D85371" w:rsidRPr="00A6293E" w:rsidRDefault="00D85371" w:rsidP="00D85371">
      <w:pPr>
        <w:pStyle w:val="Brdtextmedindrag"/>
      </w:pPr>
      <w:r w:rsidRPr="00A6293E">
        <w:t>Denna lag träder i kraft den 21 december 2020.</w:t>
      </w:r>
    </w:p>
    <w:p w14:paraId="3FC4C0B2" w14:textId="77777777" w:rsidR="00D85371" w:rsidRPr="00A6293E" w:rsidRDefault="00D85371" w:rsidP="00D85371">
      <w:pPr>
        <w:spacing w:line="2" w:lineRule="auto"/>
        <w:rPr>
          <w:rFonts w:ascii="Times New Roman" w:hAnsi="Times New Roman"/>
          <w:sz w:val="20"/>
        </w:rPr>
      </w:pPr>
      <w:r w:rsidRPr="00A6293E">
        <w:br w:type="page"/>
      </w:r>
    </w:p>
    <w:p w14:paraId="7A214154" w14:textId="77777777" w:rsidR="00D85371" w:rsidRDefault="00D85371" w:rsidP="00D85371">
      <w:pPr>
        <w:pStyle w:val="Rubrik2utannumrering"/>
        <w:sectPr w:rsidR="00D85371" w:rsidSect="00155500">
          <w:headerReference w:type="even" r:id="rId281"/>
          <w:headerReference w:type="default" r:id="rId282"/>
          <w:footerReference w:type="even" r:id="rId283"/>
          <w:footerReference w:type="default" r:id="rId284"/>
          <w:footerReference w:type="first" r:id="rId285"/>
          <w:footnotePr>
            <w:numRestart w:val="eachSect"/>
          </w:footnotePr>
          <w:type w:val="continuous"/>
          <w:pgSz w:w="9356" w:h="13721" w:code="9"/>
          <w:pgMar w:top="794" w:right="2438" w:bottom="1191" w:left="1021" w:header="0" w:footer="709" w:gutter="0"/>
          <w:cols w:space="708"/>
          <w:docGrid w:linePitch="360"/>
        </w:sectPr>
      </w:pPr>
      <w:bookmarkStart w:id="2500" w:name="_Toc9841518"/>
      <w:bookmarkStart w:id="2501" w:name="_Toc9867395"/>
      <w:bookmarkStart w:id="2502" w:name="_Toc9867645"/>
      <w:bookmarkStart w:id="2503" w:name="_Toc9871062"/>
      <w:bookmarkStart w:id="2504" w:name="_Toc9958145"/>
      <w:bookmarkStart w:id="2505" w:name="_Toc9961204"/>
      <w:bookmarkStart w:id="2506" w:name="_Toc9962303"/>
      <w:bookmarkStart w:id="2507" w:name="_Toc17793267"/>
      <w:r w:rsidRPr="00A6293E">
        <w:lastRenderedPageBreak/>
        <w:t>Förslag till lag om ändring i varumärkeslagen (2010:1877)</w:t>
      </w:r>
      <w:bookmarkEnd w:id="2500"/>
      <w:bookmarkEnd w:id="2501"/>
      <w:bookmarkEnd w:id="2502"/>
      <w:bookmarkEnd w:id="2503"/>
      <w:bookmarkEnd w:id="2504"/>
      <w:bookmarkEnd w:id="2505"/>
      <w:bookmarkEnd w:id="2506"/>
      <w:bookmarkEnd w:id="2507"/>
    </w:p>
    <w:p w14:paraId="68D43D75" w14:textId="77777777" w:rsidR="00D85371" w:rsidRPr="00A6293E" w:rsidRDefault="00D85371" w:rsidP="00D85371">
      <w:pPr>
        <w:pStyle w:val="Brdtext"/>
      </w:pPr>
      <w:r w:rsidRPr="00A6293E">
        <w:t>Härigenom föreskrivs att 9</w:t>
      </w:r>
      <w:r>
        <w:t> </w:t>
      </w:r>
      <w:r w:rsidRPr="00A6293E">
        <w:t>kap.</w:t>
      </w:r>
      <w:r>
        <w:t> </w:t>
      </w:r>
      <w:r w:rsidRPr="00A6293E">
        <w:t>4</w:t>
      </w:r>
      <w:r>
        <w:t> </w:t>
      </w:r>
      <w:r w:rsidRPr="00A6293E">
        <w:t>§ varumärkeslagen (2010:1877) ska ha följande lydelse.</w:t>
      </w:r>
    </w:p>
    <w:p w14:paraId="31469AC8"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48E936A" w14:textId="77777777">
        <w:tc>
          <w:tcPr>
            <w:tcW w:w="2500" w:type="pct"/>
            <w:shd w:val="clear" w:color="auto" w:fill="auto"/>
            <w:tcMar>
              <w:left w:w="0" w:type="dxa"/>
            </w:tcMar>
          </w:tcPr>
          <w:p w14:paraId="7CACA5FF"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6692273" w14:textId="77777777" w:rsidR="00D85371" w:rsidRPr="00A6293E" w:rsidRDefault="00D85371" w:rsidP="00D85371">
            <w:pPr>
              <w:pStyle w:val="Brdtext"/>
              <w:rPr>
                <w:i/>
              </w:rPr>
            </w:pPr>
            <w:r w:rsidRPr="00A6293E">
              <w:rPr>
                <w:i/>
              </w:rPr>
              <w:t>Föreslagen lydelse</w:t>
            </w:r>
          </w:p>
        </w:tc>
      </w:tr>
    </w:tbl>
    <w:p w14:paraId="696CA76C" w14:textId="77777777" w:rsidR="00D85371" w:rsidRPr="00A6293E" w:rsidRDefault="00D85371" w:rsidP="00D85371">
      <w:pPr>
        <w:pStyle w:val="Brdtext"/>
        <w:spacing w:before="230"/>
        <w:jc w:val="center"/>
        <w:rPr>
          <w:b/>
        </w:rPr>
      </w:pPr>
      <w:r w:rsidRPr="00A6293E">
        <w:rPr>
          <w:b/>
        </w:rPr>
        <w:t>9</w:t>
      </w:r>
      <w:r>
        <w:rPr>
          <w:b/>
        </w:rPr>
        <w:t> </w:t>
      </w:r>
      <w:r w:rsidRPr="00A6293E">
        <w:rPr>
          <w:b/>
        </w:rPr>
        <w:t>kap.</w:t>
      </w:r>
    </w:p>
    <w:p w14:paraId="085FD618" w14:textId="77777777" w:rsidR="00D85371" w:rsidRPr="00A6293E" w:rsidRDefault="00D85371" w:rsidP="00D85371">
      <w:pPr>
        <w:pStyle w:val="Brdtext"/>
        <w:jc w:val="center"/>
      </w:pPr>
      <w:r w:rsidRPr="00A6293E">
        <w:t>4</w:t>
      </w:r>
      <w:r>
        <w:t> </w:t>
      </w:r>
      <w:r w:rsidRPr="00A6293E">
        <w:t>§</w:t>
      </w:r>
    </w:p>
    <w:p w14:paraId="5FA513DC" w14:textId="77777777" w:rsidR="00D85371" w:rsidRPr="00A6293E" w:rsidRDefault="00D85371" w:rsidP="00D85371">
      <w:pPr>
        <w:pStyle w:val="Brdtextmedindrag"/>
      </w:pPr>
      <w:r w:rsidRPr="00A6293E">
        <w:t>Den som på grund av 1</w:t>
      </w:r>
      <w:r>
        <w:t> </w:t>
      </w:r>
      <w:r w:rsidRPr="00A6293E">
        <w:t>§ andra stycket 2–5 har förelagts att enligt första stycket samma paragraf lämna information, har rätt till skälig ersättning för kostnader och besvär. Ersättningen ska betalas av den som har fram</w:t>
      </w:r>
      <w:r w:rsidRPr="00A6293E">
        <w:softHyphen/>
        <w:t>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CBA34CE" w14:textId="77777777">
        <w:tc>
          <w:tcPr>
            <w:tcW w:w="2500" w:type="pct"/>
            <w:shd w:val="clear" w:color="auto" w:fill="auto"/>
            <w:tcMar>
              <w:left w:w="0" w:type="dxa"/>
            </w:tcMar>
          </w:tcPr>
          <w:p w14:paraId="5AF7C127"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 kap. 20 §</w:t>
            </w:r>
            <w:r w:rsidRPr="00A6293E">
              <w:t xml:space="preserve"> lagen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6DB9D406"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8 kap. 32 §</w:t>
            </w:r>
            <w:r w:rsidRPr="00A6293E">
              <w:t xml:space="preserve"> la</w:t>
            </w:r>
            <w:r w:rsidRPr="00A6293E">
              <w:softHyphen/>
              <w:t xml:space="preserve">gen </w:t>
            </w:r>
            <w:r w:rsidRPr="00A6293E">
              <w:rPr>
                <w:i/>
              </w:rPr>
              <w:t>(2020:000)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03784633" w14:textId="77777777" w:rsidR="00D85371" w:rsidRPr="00A6293E" w:rsidRDefault="00D85371" w:rsidP="00D85371">
      <w:pPr>
        <w:pStyle w:val="Slutstreck"/>
      </w:pPr>
      <w:r w:rsidRPr="00A6293E">
        <w:t>                      </w:t>
      </w:r>
    </w:p>
    <w:p w14:paraId="3829B419" w14:textId="77777777" w:rsidR="00D85371" w:rsidRDefault="00D85371" w:rsidP="00D85371">
      <w:pPr>
        <w:pStyle w:val="Brdtextmedindrag"/>
      </w:pPr>
      <w:r w:rsidRPr="00A6293E">
        <w:t>Denna lag träder i kraft den 21 december 2020.</w:t>
      </w:r>
    </w:p>
    <w:p w14:paraId="32EEE4F2" w14:textId="77777777" w:rsidR="00D85371" w:rsidRDefault="00D85371" w:rsidP="00D85371">
      <w:pPr>
        <w:spacing w:line="2" w:lineRule="auto"/>
        <w:rPr>
          <w:rFonts w:ascii="Times New Roman" w:hAnsi="Times New Roman"/>
          <w:sz w:val="20"/>
        </w:rPr>
      </w:pPr>
      <w:r>
        <w:br w:type="page"/>
      </w:r>
    </w:p>
    <w:p w14:paraId="11D1E4CB" w14:textId="77777777" w:rsidR="00D85371" w:rsidRDefault="00D85371" w:rsidP="00D85371">
      <w:pPr>
        <w:pStyle w:val="Rubrik2utannumrering"/>
        <w:sectPr w:rsidR="00D85371" w:rsidSect="00155500">
          <w:headerReference w:type="even" r:id="rId286"/>
          <w:headerReference w:type="default" r:id="rId287"/>
          <w:footerReference w:type="even" r:id="rId288"/>
          <w:footerReference w:type="default" r:id="rId289"/>
          <w:footerReference w:type="first" r:id="rId290"/>
          <w:footnotePr>
            <w:numRestart w:val="eachSect"/>
          </w:footnotePr>
          <w:type w:val="continuous"/>
          <w:pgSz w:w="9356" w:h="13721" w:code="9"/>
          <w:pgMar w:top="794" w:right="2438" w:bottom="1191" w:left="1021" w:header="0" w:footer="709" w:gutter="0"/>
          <w:cols w:space="708"/>
          <w:docGrid w:linePitch="360"/>
        </w:sectPr>
      </w:pPr>
      <w:bookmarkStart w:id="2508" w:name="_Toc9841519"/>
      <w:bookmarkStart w:id="2509" w:name="_Toc9867396"/>
      <w:bookmarkStart w:id="2510" w:name="_Toc9867646"/>
      <w:bookmarkStart w:id="2511" w:name="_Toc9871063"/>
      <w:bookmarkStart w:id="2512" w:name="_Toc9958146"/>
      <w:bookmarkStart w:id="2513" w:name="_Toc9961205"/>
      <w:bookmarkStart w:id="2514" w:name="_Toc9962304"/>
      <w:bookmarkStart w:id="2515" w:name="_Toc17793268"/>
      <w:r w:rsidRPr="00A6293E">
        <w:lastRenderedPageBreak/>
        <w:t>Förslag till lag om ändring i lagen (2012:278) om inhämtning av uppgifter om elektronisk kommunikation i de brottsbekämpande myndigheternas underrättelseverksamhet</w:t>
      </w:r>
      <w:bookmarkEnd w:id="2508"/>
      <w:bookmarkEnd w:id="2509"/>
      <w:bookmarkEnd w:id="2510"/>
      <w:bookmarkEnd w:id="2511"/>
      <w:bookmarkEnd w:id="2512"/>
      <w:bookmarkEnd w:id="2513"/>
      <w:bookmarkEnd w:id="2514"/>
      <w:bookmarkEnd w:id="2515"/>
    </w:p>
    <w:p w14:paraId="3C430129" w14:textId="77777777" w:rsidR="00D85371" w:rsidRPr="00A6293E" w:rsidRDefault="00D85371" w:rsidP="00D85371">
      <w:pPr>
        <w:pStyle w:val="Brdtext"/>
      </w:pPr>
      <w:r w:rsidRPr="00A6293E">
        <w:t>Härigenom föreskrivs att 1</w:t>
      </w:r>
      <w:r>
        <w:t> </w:t>
      </w:r>
      <w:r w:rsidRPr="00A6293E">
        <w:t>§ lagen (2012:278) om inhämtning av upp</w:t>
      </w:r>
      <w:r w:rsidRPr="00A6293E">
        <w:softHyphen/>
        <w:t>gifter om elektronisk kommunikation i de brottsbekämpande myn</w:t>
      </w:r>
      <w:r w:rsidRPr="00A6293E">
        <w:softHyphen/>
        <w:t>dig</w:t>
      </w:r>
      <w:r w:rsidRPr="00A6293E">
        <w:softHyphen/>
        <w:t>heternas underrättelseverksamhet ska ha följande lydelse.</w:t>
      </w:r>
    </w:p>
    <w:p w14:paraId="71904B52"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01184B1" w14:textId="77777777">
        <w:tc>
          <w:tcPr>
            <w:tcW w:w="2500" w:type="pct"/>
            <w:shd w:val="clear" w:color="auto" w:fill="auto"/>
            <w:tcMar>
              <w:left w:w="0" w:type="dxa"/>
            </w:tcMar>
          </w:tcPr>
          <w:p w14:paraId="47A6894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AEDC980" w14:textId="77777777" w:rsidR="00D85371" w:rsidRPr="00A6293E" w:rsidRDefault="00D85371" w:rsidP="00D85371">
            <w:pPr>
              <w:pStyle w:val="Brdtext"/>
              <w:rPr>
                <w:i/>
              </w:rPr>
            </w:pPr>
            <w:r w:rsidRPr="00A6293E">
              <w:rPr>
                <w:i/>
              </w:rPr>
              <w:t>Föreslagen lydelse</w:t>
            </w:r>
          </w:p>
        </w:tc>
      </w:tr>
    </w:tbl>
    <w:p w14:paraId="24460344" w14:textId="77777777" w:rsidR="00D85371" w:rsidRPr="00A6293E" w:rsidRDefault="00D85371" w:rsidP="00D85371">
      <w:pPr>
        <w:pStyle w:val="Brdtext"/>
        <w:spacing w:before="230"/>
        <w:jc w:val="center"/>
      </w:pPr>
      <w:r w:rsidRPr="00A6293E">
        <w:t>1</w:t>
      </w:r>
      <w:r>
        <w:t> </w:t>
      </w:r>
      <w:r w:rsidRPr="00A6293E">
        <w:t>§</w:t>
      </w:r>
      <w:r w:rsidRPr="00A6293E">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8284283" w14:textId="77777777">
        <w:tc>
          <w:tcPr>
            <w:tcW w:w="2500" w:type="pct"/>
            <w:shd w:val="clear" w:color="auto" w:fill="auto"/>
            <w:tcMar>
              <w:left w:w="0" w:type="dxa"/>
            </w:tcMar>
          </w:tcPr>
          <w:p w14:paraId="2CF805D2" w14:textId="77777777" w:rsidR="00D85371" w:rsidRPr="00A6293E" w:rsidRDefault="00D85371" w:rsidP="00D85371">
            <w:pPr>
              <w:pStyle w:val="Brdtextmedindrag"/>
            </w:pPr>
            <w:r w:rsidRPr="00A6293E">
              <w:t>Polismyndigheten, Säkerhets</w:t>
            </w:r>
            <w:r w:rsidRPr="00A6293E">
              <w:softHyphen/>
              <w:t>po</w:t>
            </w:r>
            <w:r w:rsidRPr="00A6293E">
              <w:softHyphen/>
              <w:t xml:space="preserve">lisen eller Tullverket får, under de förutsättningar som anges i denna lag, i underrättelseverksamhet i hemlighet från den som enligt lagen </w:t>
            </w:r>
            <w:r w:rsidRPr="00A6293E">
              <w:rPr>
                <w:i/>
              </w:rPr>
              <w:t>(2003:389)</w:t>
            </w:r>
            <w:r w:rsidRPr="00A6293E">
              <w:t xml:space="preserve"> om elektronisk kom</w:t>
            </w:r>
            <w:r w:rsidRPr="00A6293E">
              <w:softHyphen/>
              <w:t>munikation tillhandahåller ett elek</w:t>
            </w:r>
            <w:r w:rsidRPr="00A6293E">
              <w:softHyphen/>
              <w:t>troniskt kommunikationsnät eller en elektronisk kommunika</w:t>
            </w:r>
            <w:r w:rsidRPr="00A6293E">
              <w:softHyphen/>
              <w:t>tions</w:t>
            </w:r>
            <w:r w:rsidRPr="00A6293E">
              <w:softHyphen/>
              <w:t>tjänst hämta in uppgifter om</w:t>
            </w:r>
          </w:p>
        </w:tc>
        <w:tc>
          <w:tcPr>
            <w:tcW w:w="2500" w:type="pct"/>
            <w:shd w:val="clear" w:color="auto" w:fill="auto"/>
            <w:tcMar>
              <w:right w:w="0" w:type="dxa"/>
            </w:tcMar>
          </w:tcPr>
          <w:p w14:paraId="42041305" w14:textId="77777777" w:rsidR="00D85371" w:rsidRPr="00A6293E" w:rsidRDefault="00D85371" w:rsidP="00D85371">
            <w:pPr>
              <w:pStyle w:val="Brdtextmedindrag"/>
            </w:pPr>
            <w:r w:rsidRPr="00A6293E">
              <w:t>Polismyndigheten, Säkerhets</w:t>
            </w:r>
            <w:r w:rsidRPr="00A6293E">
              <w:softHyphen/>
              <w:t>po</w:t>
            </w:r>
            <w:r w:rsidRPr="00A6293E">
              <w:softHyphen/>
              <w:t xml:space="preserve">lisen eller Tullverket får, under de förutsättningar som anges i denna lag, i underrättelseverksamhet i hemlighet från den som enligt lagen </w:t>
            </w:r>
            <w:r w:rsidRPr="00A6293E">
              <w:rPr>
                <w:i/>
              </w:rPr>
              <w:t>(2020:000)</w:t>
            </w:r>
            <w:r w:rsidRPr="00A6293E">
              <w:t xml:space="preserve"> om elektronisk kom</w:t>
            </w:r>
            <w:r w:rsidRPr="00A6293E">
              <w:softHyphen/>
              <w:t>munikation tillhandahåller ett elek</w:t>
            </w:r>
            <w:r w:rsidRPr="00A6293E">
              <w:softHyphen/>
              <w:t xml:space="preserve">troniskt kommunikationsnät eller en </w:t>
            </w:r>
            <w:r w:rsidRPr="00A6293E">
              <w:rPr>
                <w:i/>
              </w:rPr>
              <w:t xml:space="preserve">annan </w:t>
            </w:r>
            <w:r w:rsidRPr="00A6293E">
              <w:t>elektronisk kommunika</w:t>
            </w:r>
            <w:r w:rsidRPr="00A6293E">
              <w:softHyphen/>
              <w:t>tions</w:t>
            </w:r>
            <w:r w:rsidRPr="00A6293E">
              <w:softHyphen/>
              <w:t xml:space="preserve">tjänst </w:t>
            </w:r>
            <w:r w:rsidRPr="00A6293E">
              <w:rPr>
                <w:i/>
              </w:rPr>
              <w:t>än en nummeroberoende interpersonell kommunikations</w:t>
            </w:r>
            <w:r w:rsidRPr="00A6293E">
              <w:rPr>
                <w:i/>
              </w:rPr>
              <w:softHyphen/>
              <w:t>tjänst</w:t>
            </w:r>
            <w:r w:rsidRPr="00A6293E">
              <w:t xml:space="preserve"> hämta in uppgifter om</w:t>
            </w:r>
          </w:p>
        </w:tc>
      </w:tr>
    </w:tbl>
    <w:p w14:paraId="767F904A" w14:textId="77777777" w:rsidR="00D85371" w:rsidRPr="00A6293E" w:rsidRDefault="00D85371" w:rsidP="00D85371">
      <w:pPr>
        <w:pStyle w:val="Brdtextmedindrag"/>
      </w:pPr>
      <w:r w:rsidRPr="00A6293E">
        <w:t>1. meddelanden som i ett elektroniskt kommunikationsnät har överförts till eller från ett telefonnummer eller annan adress,</w:t>
      </w:r>
    </w:p>
    <w:p w14:paraId="16CF57A7" w14:textId="77777777" w:rsidR="00D85371" w:rsidRPr="00A6293E" w:rsidRDefault="00D85371" w:rsidP="00D85371">
      <w:pPr>
        <w:pStyle w:val="Brdtextmedindrag"/>
      </w:pPr>
      <w:r w:rsidRPr="00A6293E">
        <w:t>2. vilka elektroniska kommunikationsutrustningar som har funnits inom ett visst geografiskt område, eller</w:t>
      </w:r>
    </w:p>
    <w:p w14:paraId="2B626362" w14:textId="77777777" w:rsidR="00D85371" w:rsidRPr="00A6293E" w:rsidRDefault="00D85371" w:rsidP="00D85371">
      <w:pPr>
        <w:pStyle w:val="Brdtextmedindrag"/>
      </w:pPr>
      <w:r w:rsidRPr="00A6293E">
        <w:t>3. i vilket geografiskt område en viss elektronisk kommunikations</w:t>
      </w:r>
      <w:r w:rsidRPr="00A6293E">
        <w:softHyphen/>
        <w:t>utrust</w:t>
      </w:r>
      <w:r w:rsidRPr="00A6293E">
        <w:softHyphen/>
        <w:t>ning finns eller har funnits.</w:t>
      </w:r>
    </w:p>
    <w:p w14:paraId="788B658A" w14:textId="77777777" w:rsidR="00D85371" w:rsidRPr="00A6293E" w:rsidRDefault="00D85371" w:rsidP="00D85371">
      <w:pPr>
        <w:pStyle w:val="Slutstreck"/>
      </w:pPr>
      <w:r w:rsidRPr="00A6293E">
        <w:t>                      </w:t>
      </w:r>
    </w:p>
    <w:p w14:paraId="16C34F27" w14:textId="77777777" w:rsidR="00D85371" w:rsidRDefault="00D85371" w:rsidP="00D85371">
      <w:pPr>
        <w:pStyle w:val="Brdtextmedindrag"/>
      </w:pPr>
      <w:r w:rsidRPr="00A6293E">
        <w:t>Denna lag träder i kraft den 21 december 2020.</w:t>
      </w:r>
    </w:p>
    <w:p w14:paraId="5DC053EC" w14:textId="77777777" w:rsidR="00D85371" w:rsidRDefault="00D85371" w:rsidP="00D85371">
      <w:pPr>
        <w:spacing w:line="2" w:lineRule="auto"/>
        <w:rPr>
          <w:rFonts w:ascii="Times New Roman" w:hAnsi="Times New Roman"/>
          <w:sz w:val="20"/>
        </w:rPr>
      </w:pPr>
      <w:r>
        <w:br w:type="page"/>
      </w:r>
    </w:p>
    <w:p w14:paraId="36606CE3" w14:textId="77777777" w:rsidR="00D85371" w:rsidRDefault="00D85371" w:rsidP="00D85371">
      <w:pPr>
        <w:pStyle w:val="Rubrik2utannumrering"/>
        <w:sectPr w:rsidR="00D85371" w:rsidSect="00155500">
          <w:headerReference w:type="even" r:id="rId291"/>
          <w:headerReference w:type="default" r:id="rId292"/>
          <w:footerReference w:type="even" r:id="rId293"/>
          <w:footerReference w:type="default" r:id="rId294"/>
          <w:footerReference w:type="first" r:id="rId295"/>
          <w:footnotePr>
            <w:numRestart w:val="eachSect"/>
          </w:footnotePr>
          <w:type w:val="continuous"/>
          <w:pgSz w:w="9356" w:h="13721" w:code="9"/>
          <w:pgMar w:top="794" w:right="2438" w:bottom="1191" w:left="1021" w:header="0" w:footer="709" w:gutter="0"/>
          <w:cols w:space="708"/>
          <w:docGrid w:linePitch="360"/>
        </w:sectPr>
      </w:pPr>
      <w:bookmarkStart w:id="2516" w:name="_Toc9841520"/>
      <w:bookmarkStart w:id="2517" w:name="_Toc9867397"/>
      <w:bookmarkStart w:id="2518" w:name="_Toc9867647"/>
      <w:bookmarkStart w:id="2519" w:name="_Toc9871064"/>
      <w:bookmarkStart w:id="2520" w:name="_Toc9958147"/>
      <w:bookmarkStart w:id="2521" w:name="_Toc9961206"/>
      <w:bookmarkStart w:id="2522" w:name="_Toc9962305"/>
      <w:bookmarkStart w:id="2523" w:name="_Toc17793269"/>
      <w:r w:rsidRPr="00A6293E">
        <w:lastRenderedPageBreak/>
        <w:t>Förslag till lag om ändring i lagen (2013:315) om intelligenta transportsystem vid vägtrans</w:t>
      </w:r>
      <w:r w:rsidRPr="00A6293E">
        <w:softHyphen/>
        <w:t>porter</w:t>
      </w:r>
      <w:bookmarkEnd w:id="2516"/>
      <w:bookmarkEnd w:id="2517"/>
      <w:bookmarkEnd w:id="2518"/>
      <w:bookmarkEnd w:id="2519"/>
      <w:bookmarkEnd w:id="2520"/>
      <w:bookmarkEnd w:id="2521"/>
      <w:bookmarkEnd w:id="2522"/>
      <w:bookmarkEnd w:id="2523"/>
    </w:p>
    <w:p w14:paraId="2C3E0660" w14:textId="77777777" w:rsidR="00D85371" w:rsidRPr="00A6293E" w:rsidRDefault="00D85371" w:rsidP="00D85371">
      <w:pPr>
        <w:pStyle w:val="Brdtext"/>
      </w:pPr>
      <w:r w:rsidRPr="00A6293E">
        <w:t>Härigenom föreskrivs att 8</w:t>
      </w:r>
      <w:r>
        <w:t> </w:t>
      </w:r>
      <w:r w:rsidRPr="00A6293E">
        <w:t>§ lagen (2013:315) om intelligenta transport</w:t>
      </w:r>
      <w:r w:rsidRPr="00A6293E">
        <w:softHyphen/>
        <w:t>system vid vägtransporter ska ha följande lydelse.</w:t>
      </w:r>
    </w:p>
    <w:p w14:paraId="62875668"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FA05B7A" w14:textId="77777777">
        <w:tc>
          <w:tcPr>
            <w:tcW w:w="2500" w:type="pct"/>
            <w:shd w:val="clear" w:color="auto" w:fill="auto"/>
            <w:tcMar>
              <w:left w:w="0" w:type="dxa"/>
            </w:tcMar>
          </w:tcPr>
          <w:p w14:paraId="7D0AC332"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20EF5931" w14:textId="77777777" w:rsidR="00D85371" w:rsidRPr="00A6293E" w:rsidRDefault="00D85371" w:rsidP="00D85371">
            <w:pPr>
              <w:pStyle w:val="Brdtext"/>
              <w:rPr>
                <w:i/>
              </w:rPr>
            </w:pPr>
            <w:r w:rsidRPr="00A6293E">
              <w:rPr>
                <w:i/>
              </w:rPr>
              <w:t>Föreslagen lydelse</w:t>
            </w:r>
          </w:p>
        </w:tc>
      </w:tr>
    </w:tbl>
    <w:p w14:paraId="62F3D1D8" w14:textId="77777777" w:rsidR="00D85371" w:rsidRPr="00A6293E" w:rsidRDefault="00D85371" w:rsidP="00D85371">
      <w:pPr>
        <w:pStyle w:val="Brdtext"/>
        <w:spacing w:before="230"/>
        <w:jc w:val="center"/>
      </w:pPr>
      <w:r w:rsidRPr="00A6293E">
        <w:t>8</w:t>
      </w:r>
      <w:r>
        <w:t> </w:t>
      </w:r>
      <w:r w:rsidRPr="00A6293E">
        <w:t>§</w:t>
      </w:r>
      <w:r w:rsidRPr="00A6293E">
        <w:rPr>
          <w:rStyle w:val="Fotnotsreferens"/>
        </w:rPr>
        <w:footnoteReference w:id="55"/>
      </w:r>
    </w:p>
    <w:p w14:paraId="3EC6248F" w14:textId="77777777" w:rsidR="00D85371" w:rsidRPr="00A6293E" w:rsidRDefault="00D85371" w:rsidP="00D85371">
      <w:pPr>
        <w:pStyle w:val="Brdtextmedindrag"/>
      </w:pPr>
      <w:r w:rsidRPr="00A6293E">
        <w:t>Bestämmelser om behandling av personuppgifter finns i Europapar</w:t>
      </w:r>
      <w:r w:rsidRPr="00A6293E">
        <w:softHyphen/>
        <w:t>lamentets och rådets förordning (EU) 2016/679 av den 27 april 2016 om skydd för fysiska personer med avseende på behandling av personuppgif</w:t>
      </w:r>
      <w:r w:rsidRPr="00A6293E">
        <w:softHyphen/>
        <w:t>ter och om det fria flödet av sådana uppgifter och om upphävande av direk</w:t>
      </w:r>
      <w:r w:rsidRPr="00A6293E">
        <w:softHyphen/>
        <w:t>tiv 95/46/EG (allmän dataskyddsförordning), lagen (2018:218) med kom</w:t>
      </w:r>
      <w:r w:rsidRPr="00A6293E">
        <w:softHyphen/>
        <w:t>pletterande bestämmelser till EU:s dataskyddsförordning och vägtrafik</w:t>
      </w:r>
      <w:r w:rsidRPr="00A6293E">
        <w:softHyphen/>
        <w:t>datalagen (2019:369).</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5F7106E" w14:textId="77777777">
        <w:tc>
          <w:tcPr>
            <w:tcW w:w="2500" w:type="pct"/>
            <w:shd w:val="clear" w:color="auto" w:fill="auto"/>
            <w:tcMar>
              <w:left w:w="0" w:type="dxa"/>
            </w:tcMar>
          </w:tcPr>
          <w:p w14:paraId="52755AAA"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bestäm</w:t>
            </w:r>
            <w:r w:rsidRPr="00A6293E">
              <w:softHyphen/>
              <w:t>melser om behandling av person</w:t>
            </w:r>
            <w:r w:rsidRPr="00A6293E">
              <w:softHyphen/>
              <w:t>uppgifter och integritetsskydd.</w:t>
            </w:r>
          </w:p>
        </w:tc>
        <w:tc>
          <w:tcPr>
            <w:tcW w:w="2500" w:type="pct"/>
            <w:shd w:val="clear" w:color="auto" w:fill="auto"/>
            <w:tcMar>
              <w:right w:w="0" w:type="dxa"/>
            </w:tcMar>
          </w:tcPr>
          <w:p w14:paraId="7B2407FE" w14:textId="77777777" w:rsidR="00D85371" w:rsidRPr="00A6293E" w:rsidRDefault="00D85371" w:rsidP="00D85371">
            <w:pPr>
              <w:pStyle w:val="Brdtextmedindrag"/>
            </w:pPr>
            <w:r w:rsidRPr="00A6293E">
              <w:t xml:space="preserve">I lagen </w:t>
            </w:r>
            <w:r w:rsidRPr="00A6293E">
              <w:rPr>
                <w:i/>
              </w:rPr>
              <w:t>(2020:000)</w:t>
            </w:r>
            <w:r w:rsidRPr="00A6293E">
              <w:t xml:space="preserve"> om elektro</w:t>
            </w:r>
            <w:r w:rsidRPr="00A6293E">
              <w:softHyphen/>
              <w:t>nisk kommunikation finns bestäm</w:t>
            </w:r>
            <w:r w:rsidRPr="00A6293E">
              <w:softHyphen/>
              <w:t>melser om behandling av person</w:t>
            </w:r>
            <w:r w:rsidRPr="00A6293E">
              <w:softHyphen/>
              <w:t>uppgifter och integritetsskydd.</w:t>
            </w:r>
          </w:p>
        </w:tc>
      </w:tr>
    </w:tbl>
    <w:p w14:paraId="103323A8" w14:textId="77777777" w:rsidR="00D85371" w:rsidRPr="00A6293E" w:rsidRDefault="00D85371" w:rsidP="00D85371">
      <w:pPr>
        <w:pStyle w:val="Brdtextmedindrag"/>
      </w:pPr>
      <w:r w:rsidRPr="00A6293E">
        <w:t>I lagen (2010:566) om vidareutnyttjande av handlingar från den offent</w:t>
      </w:r>
      <w:r w:rsidRPr="00A6293E">
        <w:softHyphen/>
        <w:t>liga förvaltningen finns bestämmelser om vidareutnyttjande av handling</w:t>
      </w:r>
      <w:r w:rsidRPr="00A6293E">
        <w:softHyphen/>
        <w:t>ar hos statliga och kommunala myndigheter.</w:t>
      </w:r>
    </w:p>
    <w:p w14:paraId="14EBA5D2" w14:textId="77777777" w:rsidR="00D85371" w:rsidRPr="00A6293E" w:rsidRDefault="00D85371" w:rsidP="00D85371">
      <w:pPr>
        <w:pStyle w:val="Brdtextmedindrag"/>
      </w:pPr>
      <w:r w:rsidRPr="00A6293E">
        <w:t>I produktansvarslagen (1992:18) finns bestämmelser om skadestånds</w:t>
      </w:r>
      <w:r w:rsidRPr="00A6293E">
        <w:softHyphen/>
        <w:t>ansvar för produkter med säkerhetsbrister.</w:t>
      </w:r>
    </w:p>
    <w:p w14:paraId="2F452F33" w14:textId="77777777" w:rsidR="00D85371" w:rsidRPr="00A6293E" w:rsidRDefault="00D85371" w:rsidP="00D85371">
      <w:pPr>
        <w:pStyle w:val="Slutstreck"/>
      </w:pPr>
      <w:r w:rsidRPr="00A6293E">
        <w:t>                      </w:t>
      </w:r>
    </w:p>
    <w:p w14:paraId="0C307D10" w14:textId="77777777" w:rsidR="00D85371" w:rsidRPr="00A6293E" w:rsidRDefault="00D85371" w:rsidP="00D85371">
      <w:pPr>
        <w:pStyle w:val="Brdtextmedindrag"/>
      </w:pPr>
      <w:r w:rsidRPr="00A6293E">
        <w:t>Denna lag träder i kraft den 21 december 2020.</w:t>
      </w:r>
    </w:p>
    <w:p w14:paraId="3B3A97DE" w14:textId="77777777" w:rsidR="00D85371" w:rsidRPr="00A6293E" w:rsidRDefault="00D85371" w:rsidP="00D85371">
      <w:pPr>
        <w:spacing w:line="2" w:lineRule="auto"/>
        <w:rPr>
          <w:rFonts w:ascii="Times New Roman" w:hAnsi="Times New Roman"/>
          <w:sz w:val="20"/>
        </w:rPr>
      </w:pPr>
      <w:r w:rsidRPr="00A6293E">
        <w:br w:type="page"/>
      </w:r>
    </w:p>
    <w:p w14:paraId="51E0FD4F" w14:textId="77777777" w:rsidR="00D85371" w:rsidRDefault="00D85371" w:rsidP="00D85371">
      <w:pPr>
        <w:pStyle w:val="Rubrik2utannumrering"/>
        <w:sectPr w:rsidR="00D85371" w:rsidSect="00155500">
          <w:headerReference w:type="even" r:id="rId296"/>
          <w:headerReference w:type="default" r:id="rId297"/>
          <w:footerReference w:type="even" r:id="rId298"/>
          <w:footerReference w:type="default" r:id="rId299"/>
          <w:footerReference w:type="first" r:id="rId300"/>
          <w:footnotePr>
            <w:numRestart w:val="eachSect"/>
          </w:footnotePr>
          <w:type w:val="continuous"/>
          <w:pgSz w:w="9356" w:h="13721" w:code="9"/>
          <w:pgMar w:top="794" w:right="2438" w:bottom="1191" w:left="1021" w:header="0" w:footer="709" w:gutter="0"/>
          <w:cols w:space="708"/>
          <w:docGrid w:linePitch="360"/>
        </w:sectPr>
      </w:pPr>
      <w:bookmarkStart w:id="2524" w:name="_Toc9841521"/>
      <w:bookmarkStart w:id="2525" w:name="_Toc9867398"/>
      <w:bookmarkStart w:id="2526" w:name="_Toc9867648"/>
      <w:bookmarkStart w:id="2527" w:name="_Toc9871065"/>
      <w:bookmarkStart w:id="2528" w:name="_Toc9958148"/>
      <w:bookmarkStart w:id="2529" w:name="_Toc9961207"/>
      <w:bookmarkStart w:id="2530" w:name="_Toc9962306"/>
      <w:bookmarkStart w:id="2531" w:name="_Toc17793270"/>
      <w:r w:rsidRPr="00A6293E">
        <w:lastRenderedPageBreak/>
        <w:t>Förslag till lag om ändring radio</w:t>
      </w:r>
      <w:r w:rsidRPr="00A6293E">
        <w:softHyphen/>
        <w:t>utrustningslagen (2016:392)</w:t>
      </w:r>
      <w:bookmarkEnd w:id="2524"/>
      <w:bookmarkEnd w:id="2525"/>
      <w:bookmarkEnd w:id="2526"/>
      <w:bookmarkEnd w:id="2527"/>
      <w:bookmarkEnd w:id="2528"/>
      <w:bookmarkEnd w:id="2529"/>
      <w:bookmarkEnd w:id="2530"/>
      <w:bookmarkEnd w:id="2531"/>
    </w:p>
    <w:p w14:paraId="3F629B7D" w14:textId="77777777" w:rsidR="00D85371" w:rsidRPr="00A6293E" w:rsidRDefault="00D85371" w:rsidP="00D85371">
      <w:pPr>
        <w:pStyle w:val="Brdtext"/>
      </w:pPr>
      <w:r w:rsidRPr="00A6293E">
        <w:t>Härigenom föreskrivs att 1</w:t>
      </w:r>
      <w:r>
        <w:t>, </w:t>
      </w:r>
      <w:r w:rsidRPr="00A6293E">
        <w:t>3</w:t>
      </w:r>
      <w:r>
        <w:t> </w:t>
      </w:r>
      <w:r w:rsidRPr="00A6293E">
        <w:t>och</w:t>
      </w:r>
      <w:r>
        <w:t> </w:t>
      </w:r>
      <w:r w:rsidRPr="00A6293E">
        <w:t>15</w:t>
      </w:r>
      <w:r>
        <w:t> </w:t>
      </w:r>
      <w:r w:rsidRPr="00A6293E">
        <w:t>§§ radioutrustningslagen (2016:392) ska ha följande lydelse.</w:t>
      </w:r>
    </w:p>
    <w:p w14:paraId="44F3D17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4CF7CF2" w14:textId="77777777">
        <w:tc>
          <w:tcPr>
            <w:tcW w:w="2500" w:type="pct"/>
            <w:shd w:val="clear" w:color="auto" w:fill="auto"/>
            <w:tcMar>
              <w:left w:w="0" w:type="dxa"/>
            </w:tcMar>
          </w:tcPr>
          <w:p w14:paraId="58B6BD62"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58C3090" w14:textId="77777777" w:rsidR="00D85371" w:rsidRPr="00A6293E" w:rsidRDefault="00D85371" w:rsidP="00D85371">
            <w:pPr>
              <w:pStyle w:val="Brdtext"/>
              <w:rPr>
                <w:i/>
              </w:rPr>
            </w:pPr>
            <w:r w:rsidRPr="00A6293E">
              <w:rPr>
                <w:i/>
              </w:rPr>
              <w:t>Föreslagen lydelse</w:t>
            </w:r>
          </w:p>
        </w:tc>
      </w:tr>
    </w:tbl>
    <w:p w14:paraId="34943D68" w14:textId="77777777" w:rsidR="00D85371" w:rsidRPr="00A6293E" w:rsidRDefault="00D85371" w:rsidP="00D85371">
      <w:pPr>
        <w:pStyle w:val="Brdtext"/>
        <w:spacing w:before="230"/>
        <w:jc w:val="center"/>
      </w:pPr>
      <w:r w:rsidRPr="00A6293E">
        <w:t>1</w:t>
      </w:r>
      <w:r>
        <w:t> </w:t>
      </w:r>
      <w:r w:rsidRPr="00A6293E">
        <w:t>§</w:t>
      </w:r>
    </w:p>
    <w:p w14:paraId="36048A9C" w14:textId="77777777" w:rsidR="00D85371" w:rsidRPr="00A6293E" w:rsidRDefault="00D85371" w:rsidP="00D85371">
      <w:pPr>
        <w:pStyle w:val="Brdtextmedindrag"/>
      </w:pPr>
      <w:r w:rsidRPr="00A6293E">
        <w:t>Denna lag genomför Europaparlamentets och rådets direktiv 2014/53/EU av den 16 april 2014 om harmonisering av medlemsstaternas lagstiftning om tillhandahållande på marknaden av radioutrustning och om upphävan</w:t>
      </w:r>
      <w:r w:rsidRPr="00A6293E">
        <w:softHyphen/>
        <w:t>de av direktiv 1999/5/EG.</w:t>
      </w:r>
    </w:p>
    <w:p w14:paraId="6746559E" w14:textId="77777777" w:rsidR="00D85371" w:rsidRPr="00A6293E" w:rsidRDefault="00D85371" w:rsidP="00D85371">
      <w:pPr>
        <w:pStyle w:val="Brdtextmedindrag"/>
      </w:pPr>
      <w:r w:rsidRPr="00A6293E">
        <w:t>Lagen innehåller bestämmelser om tillhandahållande av radioutrustning på marknaden och om viss användning av sådan utrustning.</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6F93D89" w14:textId="77777777">
        <w:tc>
          <w:tcPr>
            <w:tcW w:w="2500" w:type="pct"/>
            <w:shd w:val="clear" w:color="auto" w:fill="auto"/>
            <w:tcMar>
              <w:left w:w="0" w:type="dxa"/>
            </w:tcMar>
          </w:tcPr>
          <w:p w14:paraId="104F6B2A"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det be</w:t>
            </w:r>
            <w:r w:rsidRPr="00A6293E">
              <w:softHyphen/>
              <w:t xml:space="preserve">stämmelser om </w:t>
            </w:r>
            <w:r w:rsidRPr="00A6293E">
              <w:rPr>
                <w:i/>
              </w:rPr>
              <w:t>användning av</w:t>
            </w:r>
            <w:r w:rsidRPr="00A6293E">
              <w:t xml:space="preserve"> ra</w:t>
            </w:r>
            <w:r w:rsidRPr="00A6293E">
              <w:softHyphen/>
              <w:t>diosändare.</w:t>
            </w:r>
          </w:p>
        </w:tc>
        <w:tc>
          <w:tcPr>
            <w:tcW w:w="2500" w:type="pct"/>
            <w:shd w:val="clear" w:color="auto" w:fill="auto"/>
            <w:tcMar>
              <w:right w:w="0" w:type="dxa"/>
            </w:tcMar>
          </w:tcPr>
          <w:p w14:paraId="51CED8CA" w14:textId="77777777" w:rsidR="00D85371" w:rsidRPr="00A6293E" w:rsidRDefault="00D85371" w:rsidP="00D85371">
            <w:pPr>
              <w:pStyle w:val="Brdtextmedindrag"/>
            </w:pPr>
            <w:r w:rsidRPr="00A6293E">
              <w:t xml:space="preserve">I lagen </w:t>
            </w:r>
            <w:r w:rsidRPr="00A6293E">
              <w:rPr>
                <w:i/>
              </w:rPr>
              <w:t>(2020:000)</w:t>
            </w:r>
            <w:r w:rsidRPr="00A6293E">
              <w:t xml:space="preserve"> om elektro</w:t>
            </w:r>
            <w:r w:rsidRPr="00A6293E">
              <w:softHyphen/>
              <w:t>nisk kommunikation finns det be</w:t>
            </w:r>
            <w:r w:rsidRPr="00A6293E">
              <w:softHyphen/>
              <w:t xml:space="preserve">stämmelser om </w:t>
            </w:r>
            <w:r w:rsidRPr="00A6293E">
              <w:rPr>
                <w:i/>
              </w:rPr>
              <w:t>tillstånd att använ</w:t>
            </w:r>
            <w:r w:rsidRPr="00A6293E">
              <w:rPr>
                <w:i/>
              </w:rPr>
              <w:softHyphen/>
              <w:t>da</w:t>
            </w:r>
            <w:r w:rsidRPr="00A6293E">
              <w:t xml:space="preserve"> ra</w:t>
            </w:r>
            <w:r w:rsidRPr="00A6293E">
              <w:softHyphen/>
              <w:t>diosändare.</w:t>
            </w:r>
          </w:p>
        </w:tc>
      </w:tr>
    </w:tbl>
    <w:p w14:paraId="781124B2" w14:textId="77777777" w:rsidR="00D85371" w:rsidRPr="00A6293E" w:rsidRDefault="00D85371" w:rsidP="00D85371">
      <w:pPr>
        <w:pStyle w:val="Brdtext"/>
        <w:spacing w:before="230"/>
        <w:jc w:val="center"/>
      </w:pPr>
      <w:r w:rsidRPr="00A6293E">
        <w:t>3</w:t>
      </w:r>
      <w:r>
        <w:t> </w:t>
      </w:r>
      <w:r w:rsidRPr="00A6293E">
        <w:t>§</w:t>
      </w:r>
    </w:p>
    <w:p w14:paraId="44B9C2E4" w14:textId="77777777" w:rsidR="00D85371" w:rsidRPr="00A6293E" w:rsidRDefault="00D85371" w:rsidP="00D85371">
      <w:pPr>
        <w:pStyle w:val="Brdtextmedindrag"/>
      </w:pPr>
      <w:r w:rsidRPr="00A6293E">
        <w:t>I denna lag betyder</w:t>
      </w:r>
    </w:p>
    <w:p w14:paraId="257672FB" w14:textId="77777777" w:rsidR="00D85371" w:rsidRPr="00A6293E" w:rsidRDefault="00D85371" w:rsidP="00D85371">
      <w:pPr>
        <w:pStyle w:val="Brdtext"/>
      </w:pPr>
      <w:r w:rsidRPr="00A6293E">
        <w:t>– – – – – – – – – – – – – – – – – – – – – – – – – – – – – – – – – – – – – – –</w:t>
      </w:r>
    </w:p>
    <w:p w14:paraId="4C25CBF8" w14:textId="77777777" w:rsidR="00D85371" w:rsidRPr="00A6293E" w:rsidRDefault="00D85371" w:rsidP="00D85371">
      <w:pPr>
        <w:pStyle w:val="Brdtextmedindrag"/>
      </w:pPr>
      <w:r w:rsidRPr="00A6293E">
        <w:rPr>
          <w:i/>
          <w:u w:val="single"/>
        </w:rPr>
        <w:t>radiovågor:</w:t>
      </w:r>
      <w:r w:rsidRPr="00A6293E">
        <w:t xml:space="preserve"> elektromagnetiska vågor med frekvenser under 3 000 GHz som breder ut sig utan särskilt anordnad ledare,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2BA80A5" w14:textId="77777777">
        <w:tc>
          <w:tcPr>
            <w:tcW w:w="2500" w:type="pct"/>
            <w:shd w:val="clear" w:color="auto" w:fill="auto"/>
            <w:tcMar>
              <w:left w:w="0" w:type="dxa"/>
            </w:tcMar>
          </w:tcPr>
          <w:p w14:paraId="610EB931" w14:textId="77777777" w:rsidR="00D85371" w:rsidRPr="00A6293E" w:rsidRDefault="00D85371" w:rsidP="00D85371">
            <w:pPr>
              <w:pStyle w:val="Brdtextmedindrag"/>
            </w:pPr>
            <w:r w:rsidRPr="00A6293E">
              <w:rPr>
                <w:i/>
                <w:u w:val="single"/>
              </w:rPr>
              <w:t>skadlig störning:</w:t>
            </w:r>
            <w:r w:rsidRPr="00A6293E">
              <w:t xml:space="preserve"> detsamma som i 1 kap. </w:t>
            </w:r>
            <w:r w:rsidRPr="00A6293E">
              <w:rPr>
                <w:i/>
              </w:rPr>
              <w:t>7</w:t>
            </w:r>
            <w:r w:rsidRPr="00A6293E">
              <w:t xml:space="preserve"> § lagen </w:t>
            </w:r>
            <w:r w:rsidRPr="00A6293E">
              <w:rPr>
                <w:i/>
              </w:rPr>
              <w:t>(2003:389)</w:t>
            </w:r>
            <w:r w:rsidRPr="00A6293E">
              <w:t xml:space="preserve"> om elektronisk kommunikation,</w:t>
            </w:r>
          </w:p>
        </w:tc>
        <w:tc>
          <w:tcPr>
            <w:tcW w:w="2500" w:type="pct"/>
            <w:shd w:val="clear" w:color="auto" w:fill="auto"/>
            <w:tcMar>
              <w:right w:w="0" w:type="dxa"/>
            </w:tcMar>
          </w:tcPr>
          <w:p w14:paraId="0CE36D50" w14:textId="77777777" w:rsidR="00D85371" w:rsidRPr="00A6293E" w:rsidRDefault="00D85371" w:rsidP="00D85371">
            <w:pPr>
              <w:pStyle w:val="Brdtextmedindrag"/>
            </w:pPr>
            <w:bookmarkStart w:id="2532" w:name="_Hlk351590"/>
            <w:r w:rsidRPr="00A6293E">
              <w:rPr>
                <w:i/>
                <w:u w:val="single"/>
              </w:rPr>
              <w:t>skadlig störning:</w:t>
            </w:r>
            <w:r w:rsidRPr="00A6293E">
              <w:t xml:space="preserve"> detsamma som i 1</w:t>
            </w:r>
            <w:r>
              <w:t> </w:t>
            </w:r>
            <w:r w:rsidRPr="00A6293E">
              <w:t>kap.</w:t>
            </w:r>
            <w:r>
              <w:t> </w:t>
            </w:r>
            <w:r w:rsidRPr="00A6293E">
              <w:rPr>
                <w:i/>
              </w:rPr>
              <w:t>6</w:t>
            </w:r>
            <w:r>
              <w:rPr>
                <w:i/>
              </w:rPr>
              <w:t> </w:t>
            </w:r>
            <w:r w:rsidRPr="00A6293E">
              <w:t xml:space="preserve">§ lagen </w:t>
            </w:r>
            <w:r w:rsidRPr="00A6293E">
              <w:rPr>
                <w:i/>
              </w:rPr>
              <w:t>(2020:000)</w:t>
            </w:r>
            <w:r w:rsidRPr="00A6293E">
              <w:t xml:space="preserve"> om elektronisk kommunikation,</w:t>
            </w:r>
            <w:bookmarkEnd w:id="2532"/>
          </w:p>
        </w:tc>
      </w:tr>
    </w:tbl>
    <w:p w14:paraId="75FE07E8" w14:textId="77777777" w:rsidR="00D85371" w:rsidRPr="00A6293E" w:rsidRDefault="00D85371" w:rsidP="00D85371">
      <w:pPr>
        <w:pStyle w:val="Brdtextmedindrag"/>
      </w:pPr>
      <w:r w:rsidRPr="00A6293E">
        <w:rPr>
          <w:i/>
          <w:u w:val="single"/>
        </w:rPr>
        <w:t>tillhandahållande på marknaden:</w:t>
      </w:r>
      <w:r w:rsidRPr="00A6293E">
        <w:t xml:space="preserve"> leverans av radioutrustning för distri</w:t>
      </w:r>
      <w:r w:rsidRPr="00A6293E">
        <w:softHyphen/>
        <w:t>bution, förbrukning eller användning på unionsmarknaden i samband med kommersiell verksamhet, mot betalning eller kostnadsfritt,</w:t>
      </w:r>
    </w:p>
    <w:p w14:paraId="2D823EDA" w14:textId="77777777" w:rsidR="00D85371" w:rsidRPr="00A6293E" w:rsidRDefault="00D85371" w:rsidP="00D85371">
      <w:pPr>
        <w:pStyle w:val="Brdtext"/>
      </w:pPr>
      <w:r w:rsidRPr="00A6293E">
        <w:t>– – – – – – – – – – – – – – – – – – – – – – – – – – – – – – – – – – – – – – –</w:t>
      </w:r>
    </w:p>
    <w:p w14:paraId="78B1F680" w14:textId="77777777" w:rsidR="00D85371" w:rsidRPr="00A6293E" w:rsidRDefault="00D85371" w:rsidP="00D85371">
      <w:pPr>
        <w:pStyle w:val="Brdtext"/>
        <w:spacing w:before="230"/>
        <w:jc w:val="center"/>
      </w:pPr>
      <w:r w:rsidRPr="00A6293E">
        <w:t>15</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7E6058C" w14:textId="77777777">
        <w:tc>
          <w:tcPr>
            <w:tcW w:w="2500" w:type="pct"/>
            <w:shd w:val="clear" w:color="auto" w:fill="auto"/>
            <w:tcMar>
              <w:left w:w="0" w:type="dxa"/>
            </w:tcMar>
          </w:tcPr>
          <w:p w14:paraId="5E4A8D60" w14:textId="77777777" w:rsidR="00D85371" w:rsidRPr="00A6293E" w:rsidRDefault="00D85371" w:rsidP="00D85371">
            <w:pPr>
              <w:pStyle w:val="Brdtextmedindrag"/>
            </w:pPr>
            <w:r w:rsidRPr="00A6293E">
              <w:t>För att täcka kostnaderna för en marknadskontrollmyndighets upp</w:t>
            </w:r>
            <w:r w:rsidRPr="00A6293E">
              <w:softHyphen/>
              <w:t>gifter enligt denna lag ska den som är anmäld enligt 2</w:t>
            </w:r>
            <w:r>
              <w:t> </w:t>
            </w:r>
            <w:r w:rsidRPr="00A6293E">
              <w:t>kap.</w:t>
            </w:r>
            <w:r>
              <w:t> </w:t>
            </w:r>
            <w:r w:rsidRPr="00A6293E">
              <w:t>1</w:t>
            </w:r>
            <w:r>
              <w:t> </w:t>
            </w:r>
            <w:r w:rsidRPr="00A6293E">
              <w:t xml:space="preserve">§ lagen </w:t>
            </w:r>
            <w:r w:rsidRPr="00A6293E">
              <w:rPr>
                <w:i/>
              </w:rPr>
              <w:t>(2003:389)</w:t>
            </w:r>
            <w:r w:rsidRPr="00A6293E">
              <w:t xml:space="preserve"> om elektronisk kom</w:t>
            </w:r>
            <w:r w:rsidRPr="00A6293E">
              <w:softHyphen/>
              <w:t>munikation eller som har tillstånd enligt 3</w:t>
            </w:r>
            <w:r>
              <w:t> </w:t>
            </w:r>
            <w:r w:rsidRPr="00A6293E">
              <w:t>kap.</w:t>
            </w:r>
            <w:r>
              <w:t> </w:t>
            </w:r>
            <w:r w:rsidRPr="00A6293E">
              <w:t>1</w:t>
            </w:r>
            <w:r>
              <w:t> </w:t>
            </w:r>
            <w:r w:rsidRPr="00A6293E">
              <w:t>§ samma lag betala en avgift. Avgiften ska betalas en</w:t>
            </w:r>
            <w:r w:rsidRPr="00A6293E">
              <w:softHyphen/>
              <w:t>ligt grunder som leder till att kost</w:t>
            </w:r>
            <w:r w:rsidRPr="00A6293E">
              <w:softHyphen/>
              <w:t>naderna med skälig andel fördelas på dem som bedriver anmäld verk</w:t>
            </w:r>
            <w:r w:rsidRPr="00A6293E">
              <w:softHyphen/>
              <w:t>samhet eller har tillstånd.</w:t>
            </w:r>
          </w:p>
        </w:tc>
        <w:tc>
          <w:tcPr>
            <w:tcW w:w="2500" w:type="pct"/>
            <w:shd w:val="clear" w:color="auto" w:fill="auto"/>
            <w:tcMar>
              <w:right w:w="0" w:type="dxa"/>
            </w:tcMar>
          </w:tcPr>
          <w:p w14:paraId="6D1E85E5" w14:textId="77777777" w:rsidR="00D85371" w:rsidRPr="00A6293E" w:rsidRDefault="00D85371" w:rsidP="00D85371">
            <w:pPr>
              <w:pStyle w:val="Brdtextmedindrag"/>
            </w:pPr>
            <w:bookmarkStart w:id="2533" w:name="_Hlk351787"/>
            <w:r w:rsidRPr="00A6293E">
              <w:t>För att täcka kostnaderna för en marknadskontrollmyndighets upp</w:t>
            </w:r>
            <w:r w:rsidRPr="00A6293E">
              <w:softHyphen/>
              <w:t>gifter enligt denna lag ska den som är anmäld enligt 2</w:t>
            </w:r>
            <w:r>
              <w:t> </w:t>
            </w:r>
            <w:r w:rsidRPr="00A6293E">
              <w:t>kap.</w:t>
            </w:r>
            <w:r>
              <w:t> </w:t>
            </w:r>
            <w:r w:rsidRPr="00A6293E">
              <w:t>1</w:t>
            </w:r>
            <w:r>
              <w:t> </w:t>
            </w:r>
            <w:r w:rsidRPr="00A6293E">
              <w:t xml:space="preserve">§ lagen </w:t>
            </w:r>
            <w:r w:rsidRPr="00A6293E">
              <w:rPr>
                <w:i/>
              </w:rPr>
              <w:t>(2020:000)</w:t>
            </w:r>
            <w:r w:rsidRPr="00A6293E">
              <w:t xml:space="preserve"> om elektronisk kom</w:t>
            </w:r>
            <w:r w:rsidRPr="00A6293E">
              <w:softHyphen/>
              <w:t>munikation eller som har tillstånd enligt 3</w:t>
            </w:r>
            <w:r>
              <w:t> </w:t>
            </w:r>
            <w:r w:rsidRPr="00A6293E">
              <w:t>kap.</w:t>
            </w:r>
            <w:r>
              <w:t> </w:t>
            </w:r>
            <w:r w:rsidRPr="00A6293E">
              <w:t>1</w:t>
            </w:r>
            <w:r>
              <w:t> </w:t>
            </w:r>
            <w:r w:rsidRPr="00A6293E">
              <w:t>§ samma lag betala en avgift. Avgiften ska betalas en</w:t>
            </w:r>
            <w:r w:rsidRPr="00A6293E">
              <w:softHyphen/>
              <w:t>ligt grunder som leder till att kost</w:t>
            </w:r>
            <w:r w:rsidRPr="00A6293E">
              <w:softHyphen/>
              <w:t>naderna med skälig andel fördelas på dem som bedriver anmäld verk</w:t>
            </w:r>
            <w:r w:rsidRPr="00A6293E">
              <w:softHyphen/>
              <w:t>samhet eller har tillstånd.</w:t>
            </w:r>
            <w:bookmarkEnd w:id="2533"/>
          </w:p>
        </w:tc>
      </w:tr>
    </w:tbl>
    <w:p w14:paraId="71996D16" w14:textId="77777777" w:rsidR="00D85371" w:rsidRPr="00A6293E" w:rsidRDefault="00D85371" w:rsidP="00D85371">
      <w:pPr>
        <w:pStyle w:val="Brdtextmedindrag"/>
      </w:pPr>
      <w:bookmarkStart w:id="2534" w:name="_Hlk351810"/>
    </w:p>
    <w:p w14:paraId="25FAEBB7" w14:textId="77777777" w:rsidR="00D85371" w:rsidRPr="00A6293E" w:rsidRDefault="00D85371" w:rsidP="00D85371">
      <w:pPr>
        <w:pStyle w:val="Brdtextmedindrag"/>
      </w:pPr>
    </w:p>
    <w:p w14:paraId="263195BC" w14:textId="77777777" w:rsidR="00D85371" w:rsidRPr="00A6293E" w:rsidRDefault="00D85371" w:rsidP="00D85371">
      <w:pPr>
        <w:pStyle w:val="Brdtextmedindrag"/>
      </w:pPr>
    </w:p>
    <w:p w14:paraId="574A275C" w14:textId="77777777" w:rsidR="00D85371" w:rsidRPr="00A6293E" w:rsidRDefault="00D85371" w:rsidP="00D85371">
      <w:pPr>
        <w:pStyle w:val="Brdtextmedindrag"/>
      </w:pPr>
      <w:r w:rsidRPr="00A6293E">
        <w:lastRenderedPageBreak/>
        <w:t>Regeringen eller den myndighet som regeringen bestämmer får meddela föreskrifter om ersättning till den som tillhandahåller en marknadskon</w:t>
      </w:r>
      <w:r w:rsidRPr="00A6293E">
        <w:softHyphen/>
        <w:t>trollmyndighet utrustning som ska kontrolleras och om skyldighet att er</w:t>
      </w:r>
      <w:r w:rsidRPr="00A6293E">
        <w:softHyphen/>
        <w:t>sätta myndighetens kostnader för sådan kontroll.</w:t>
      </w:r>
      <w:bookmarkEnd w:id="2534"/>
    </w:p>
    <w:p w14:paraId="52D4DAFF" w14:textId="77777777" w:rsidR="00D85371" w:rsidRPr="00A6293E" w:rsidRDefault="00D85371" w:rsidP="00D85371">
      <w:pPr>
        <w:pStyle w:val="Slutstreck"/>
      </w:pPr>
      <w:r w:rsidRPr="00A6293E">
        <w:t>                      </w:t>
      </w:r>
    </w:p>
    <w:p w14:paraId="4AE25C07" w14:textId="77777777" w:rsidR="00D85371" w:rsidRPr="00A6293E" w:rsidRDefault="00D85371" w:rsidP="00D85371">
      <w:pPr>
        <w:pStyle w:val="Brdtextmedindrag"/>
      </w:pPr>
      <w:r w:rsidRPr="00A6293E">
        <w:t>Denna lag träder i kraft den 21 december 2020.</w:t>
      </w:r>
    </w:p>
    <w:p w14:paraId="68F147E4" w14:textId="77777777" w:rsidR="00D85371" w:rsidRPr="00A6293E" w:rsidRDefault="00D85371" w:rsidP="00D85371">
      <w:pPr>
        <w:spacing w:line="2" w:lineRule="auto"/>
        <w:rPr>
          <w:rFonts w:ascii="Times New Roman" w:hAnsi="Times New Roman"/>
          <w:sz w:val="20"/>
        </w:rPr>
      </w:pPr>
      <w:r w:rsidRPr="00A6293E">
        <w:br w:type="page"/>
      </w:r>
    </w:p>
    <w:p w14:paraId="0B5FDD62" w14:textId="77777777" w:rsidR="00D85371" w:rsidRDefault="00D85371" w:rsidP="00D85371">
      <w:pPr>
        <w:pStyle w:val="Rubrik2utannumrering"/>
        <w:sectPr w:rsidR="00D85371" w:rsidSect="00155500">
          <w:headerReference w:type="even" r:id="rId301"/>
          <w:headerReference w:type="default" r:id="rId302"/>
          <w:footerReference w:type="even" r:id="rId303"/>
          <w:footerReference w:type="default" r:id="rId304"/>
          <w:footerReference w:type="first" r:id="rId305"/>
          <w:footnotePr>
            <w:numRestart w:val="eachSect"/>
          </w:footnotePr>
          <w:type w:val="continuous"/>
          <w:pgSz w:w="9356" w:h="13721" w:code="9"/>
          <w:pgMar w:top="794" w:right="2438" w:bottom="1191" w:left="1021" w:header="0" w:footer="709" w:gutter="0"/>
          <w:cols w:space="708"/>
          <w:docGrid w:linePitch="360"/>
        </w:sectPr>
      </w:pPr>
      <w:bookmarkStart w:id="2535" w:name="_Toc9841522"/>
      <w:bookmarkStart w:id="2536" w:name="_Toc9867399"/>
      <w:bookmarkStart w:id="2537" w:name="_Toc9867649"/>
      <w:bookmarkStart w:id="2538" w:name="_Toc9871066"/>
      <w:bookmarkStart w:id="2539" w:name="_Toc9958149"/>
      <w:bookmarkStart w:id="2540" w:name="_Toc9961208"/>
      <w:bookmarkStart w:id="2541" w:name="_Toc9962307"/>
      <w:bookmarkStart w:id="2542" w:name="_Toc17793271"/>
      <w:r w:rsidRPr="00A6293E">
        <w:lastRenderedPageBreak/>
        <w:t>Förslag till lag om ändring i lagen (2016:534) om åtgärder för utbyggnad av bredbandsnät</w:t>
      </w:r>
      <w:bookmarkEnd w:id="2535"/>
      <w:bookmarkEnd w:id="2536"/>
      <w:bookmarkEnd w:id="2537"/>
      <w:bookmarkEnd w:id="2538"/>
      <w:bookmarkEnd w:id="2539"/>
      <w:bookmarkEnd w:id="2540"/>
      <w:bookmarkEnd w:id="2541"/>
      <w:bookmarkEnd w:id="2542"/>
    </w:p>
    <w:p w14:paraId="77BCAD20" w14:textId="77777777" w:rsidR="00D85371" w:rsidRPr="00A6293E" w:rsidRDefault="00D85371" w:rsidP="00D85371">
      <w:pPr>
        <w:pStyle w:val="Brdtext"/>
      </w:pPr>
      <w:r w:rsidRPr="00A6293E">
        <w:rPr>
          <w:spacing w:val="-3"/>
        </w:rPr>
        <w:t>Härigenom föreskrivs att 1</w:t>
      </w:r>
      <w:r>
        <w:rPr>
          <w:spacing w:val="-3"/>
        </w:rPr>
        <w:t> </w:t>
      </w:r>
      <w:r w:rsidRPr="00A6293E">
        <w:rPr>
          <w:spacing w:val="-3"/>
        </w:rPr>
        <w:t>kap.</w:t>
      </w:r>
      <w:r>
        <w:rPr>
          <w:spacing w:val="-3"/>
        </w:rPr>
        <w:t> </w:t>
      </w:r>
      <w:r w:rsidRPr="00A6293E">
        <w:rPr>
          <w:spacing w:val="-3"/>
        </w:rPr>
        <w:t>1 och 2</w:t>
      </w:r>
      <w:r>
        <w:rPr>
          <w:spacing w:val="-3"/>
        </w:rPr>
        <w:t> </w:t>
      </w:r>
      <w:r w:rsidRPr="00A6293E">
        <w:rPr>
          <w:spacing w:val="-3"/>
        </w:rPr>
        <w:t>§§, 2</w:t>
      </w:r>
      <w:r>
        <w:rPr>
          <w:spacing w:val="-3"/>
        </w:rPr>
        <w:t> </w:t>
      </w:r>
      <w:r w:rsidRPr="00A6293E">
        <w:rPr>
          <w:spacing w:val="-3"/>
        </w:rPr>
        <w:t>kap.</w:t>
      </w:r>
      <w:r>
        <w:rPr>
          <w:spacing w:val="-3"/>
        </w:rPr>
        <w:t> </w:t>
      </w:r>
      <w:r w:rsidRPr="00A6293E">
        <w:rPr>
          <w:spacing w:val="-3"/>
        </w:rPr>
        <w:t>1</w:t>
      </w:r>
      <w:r>
        <w:rPr>
          <w:spacing w:val="-3"/>
        </w:rPr>
        <w:t> </w:t>
      </w:r>
      <w:r w:rsidRPr="00A6293E">
        <w:rPr>
          <w:spacing w:val="-3"/>
        </w:rPr>
        <w:t>§ och 5</w:t>
      </w:r>
      <w:r>
        <w:rPr>
          <w:spacing w:val="-3"/>
        </w:rPr>
        <w:t> </w:t>
      </w:r>
      <w:r w:rsidRPr="00A6293E">
        <w:rPr>
          <w:spacing w:val="-3"/>
        </w:rPr>
        <w:t>kap.</w:t>
      </w:r>
      <w:r>
        <w:rPr>
          <w:spacing w:val="-3"/>
        </w:rPr>
        <w:t> </w:t>
      </w:r>
      <w:r w:rsidRPr="00A6293E">
        <w:rPr>
          <w:spacing w:val="-3"/>
        </w:rPr>
        <w:t>1</w:t>
      </w:r>
      <w:r>
        <w:rPr>
          <w:spacing w:val="-3"/>
        </w:rPr>
        <w:t> </w:t>
      </w:r>
      <w:r w:rsidRPr="00A6293E">
        <w:rPr>
          <w:spacing w:val="-3"/>
        </w:rPr>
        <w:t>§ lagen (2016:534)</w:t>
      </w:r>
      <w:r w:rsidRPr="00A6293E">
        <w:t xml:space="preserve"> om åtgärder för utbyggnad av bredbandsnät ska ha följande lydelse.</w:t>
      </w:r>
    </w:p>
    <w:p w14:paraId="1C4A8B2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CEA545C" w14:textId="77777777">
        <w:tc>
          <w:tcPr>
            <w:tcW w:w="2500" w:type="pct"/>
            <w:shd w:val="clear" w:color="auto" w:fill="auto"/>
            <w:tcMar>
              <w:left w:w="0" w:type="dxa"/>
            </w:tcMar>
          </w:tcPr>
          <w:p w14:paraId="72C8370B"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5F49AD5" w14:textId="77777777" w:rsidR="00D85371" w:rsidRPr="00A6293E" w:rsidRDefault="00D85371" w:rsidP="00D85371">
            <w:pPr>
              <w:pStyle w:val="Brdtext"/>
              <w:rPr>
                <w:i/>
              </w:rPr>
            </w:pPr>
            <w:r w:rsidRPr="00A6293E">
              <w:rPr>
                <w:i/>
              </w:rPr>
              <w:t>Föreslagen lydelse</w:t>
            </w:r>
          </w:p>
        </w:tc>
      </w:tr>
    </w:tbl>
    <w:p w14:paraId="449B5BF4" w14:textId="77777777" w:rsidR="00D85371" w:rsidRPr="00A6293E" w:rsidRDefault="00D85371" w:rsidP="00D85371">
      <w:pPr>
        <w:pStyle w:val="Brdtext"/>
        <w:spacing w:before="230"/>
        <w:jc w:val="center"/>
        <w:rPr>
          <w:b/>
        </w:rPr>
      </w:pPr>
      <w:r w:rsidRPr="00A6293E">
        <w:rPr>
          <w:b/>
        </w:rPr>
        <w:t>1</w:t>
      </w:r>
      <w:r>
        <w:rPr>
          <w:b/>
        </w:rPr>
        <w:t> </w:t>
      </w:r>
      <w:r w:rsidRPr="00A6293E">
        <w:rPr>
          <w:b/>
        </w:rPr>
        <w:t>kap.</w:t>
      </w:r>
    </w:p>
    <w:p w14:paraId="17236C25" w14:textId="77777777" w:rsidR="00D85371" w:rsidRPr="00A6293E" w:rsidRDefault="00D85371" w:rsidP="00D85371">
      <w:pPr>
        <w:pStyle w:val="Brdtext"/>
        <w:jc w:val="center"/>
      </w:pPr>
      <w:r w:rsidRPr="00A6293E">
        <w:t>1</w:t>
      </w:r>
      <w:r>
        <w:t> </w:t>
      </w:r>
      <w:r w:rsidRPr="00A6293E">
        <w:t>§</w:t>
      </w:r>
    </w:p>
    <w:p w14:paraId="44F88C60" w14:textId="77777777" w:rsidR="00D85371" w:rsidRPr="00A6293E" w:rsidRDefault="00D85371" w:rsidP="00D85371">
      <w:pPr>
        <w:pStyle w:val="Brdtextmedindrag"/>
      </w:pPr>
      <w:bookmarkStart w:id="2543" w:name="_Hlk352044"/>
      <w:r w:rsidRPr="00A6293E">
        <w:t>Denna lag syftar till att främja utbyggnad av bredbandsnät. Lagen ge</w:t>
      </w:r>
      <w:r w:rsidRPr="00A6293E">
        <w:softHyphen/>
        <w:t>nomför Europaparlamentets och rådets direktiv 2014/61/EU av den 15 maj 2014 om åtgärder för att minska kostnaderna för utbyggnad av hög</w:t>
      </w:r>
      <w:r w:rsidRPr="00A6293E">
        <w:softHyphen/>
        <w:t>hastighetsnät för elektronisk kommunikation.</w:t>
      </w:r>
      <w:bookmarkEnd w:id="2543"/>
    </w:p>
    <w:tbl>
      <w:tblPr>
        <w:tblW w:w="5000" w:type="pct"/>
        <w:tblCellMar>
          <w:left w:w="125" w:type="dxa"/>
          <w:right w:w="125" w:type="dxa"/>
        </w:tblCellMar>
        <w:tblLook w:val="0000" w:firstRow="0" w:lastRow="0" w:firstColumn="0" w:lastColumn="0" w:noHBand="0" w:noVBand="0"/>
      </w:tblPr>
      <w:tblGrid>
        <w:gridCol w:w="2948"/>
        <w:gridCol w:w="2949"/>
      </w:tblGrid>
      <w:tr w:rsidR="008B1E23" w14:paraId="64B3040B" w14:textId="77777777">
        <w:tc>
          <w:tcPr>
            <w:tcW w:w="2500" w:type="pct"/>
            <w:shd w:val="clear" w:color="auto" w:fill="auto"/>
            <w:tcMar>
              <w:left w:w="0" w:type="dxa"/>
            </w:tcMar>
          </w:tcPr>
          <w:p w14:paraId="0E2E1CEA" w14:textId="77777777" w:rsidR="00D85371" w:rsidRPr="00A6293E" w:rsidRDefault="00D85371" w:rsidP="00D85371">
            <w:pPr>
              <w:pStyle w:val="Brdtextmedindrag"/>
            </w:pPr>
            <w:r w:rsidRPr="00A6293E">
              <w:t>Bestämmelser som genomför di</w:t>
            </w:r>
            <w:r w:rsidRPr="00A6293E">
              <w:softHyphen/>
              <w:t xml:space="preserve">rektivet finns även i väglagen (1971:948), ledningsrättslagen (1973:1144), lagen </w:t>
            </w:r>
            <w:r w:rsidRPr="00A6293E">
              <w:rPr>
                <w:i/>
              </w:rPr>
              <w:t>(2003:389)</w:t>
            </w:r>
            <w:r w:rsidRPr="00A6293E">
              <w:t xml:space="preserve"> om elektronisk kommunikation och plan- och bygglagen (2010:900).</w:t>
            </w:r>
          </w:p>
        </w:tc>
        <w:tc>
          <w:tcPr>
            <w:tcW w:w="2500" w:type="pct"/>
            <w:shd w:val="clear" w:color="auto" w:fill="auto"/>
            <w:tcMar>
              <w:right w:w="0" w:type="dxa"/>
            </w:tcMar>
          </w:tcPr>
          <w:p w14:paraId="1A17EEEA" w14:textId="77777777" w:rsidR="00D85371" w:rsidRPr="00A6293E" w:rsidRDefault="00D85371" w:rsidP="00D85371">
            <w:pPr>
              <w:pStyle w:val="Brdtextmedindrag"/>
            </w:pPr>
            <w:bookmarkStart w:id="2544" w:name="_Hlk352098"/>
            <w:r w:rsidRPr="00A6293E">
              <w:t>Bestämmelser som genomför di</w:t>
            </w:r>
            <w:r w:rsidRPr="00A6293E">
              <w:softHyphen/>
              <w:t xml:space="preserve">rektivet finns även i väglagen (1971:948), ledningsrättslagen (1973:1144), lagen </w:t>
            </w:r>
            <w:r w:rsidRPr="00A6293E">
              <w:rPr>
                <w:i/>
              </w:rPr>
              <w:t>(2020:000)</w:t>
            </w:r>
            <w:r w:rsidRPr="00A6293E">
              <w:t xml:space="preserve"> om elektronisk kommunikation och plan- och bygglagen (2010:900).</w:t>
            </w:r>
            <w:bookmarkEnd w:id="2544"/>
          </w:p>
        </w:tc>
      </w:tr>
    </w:tbl>
    <w:p w14:paraId="4BE93A87" w14:textId="77777777" w:rsidR="00D85371" w:rsidRPr="00A6293E" w:rsidRDefault="00D85371" w:rsidP="00D85371">
      <w:pPr>
        <w:pStyle w:val="Brdtext"/>
        <w:jc w:val="center"/>
      </w:pPr>
    </w:p>
    <w:p w14:paraId="4D7739C3" w14:textId="77777777" w:rsidR="00D85371" w:rsidRPr="00A6293E" w:rsidRDefault="00D85371" w:rsidP="00D85371">
      <w:pPr>
        <w:pStyle w:val="Brdtext"/>
        <w:jc w:val="center"/>
      </w:pPr>
      <w:r w:rsidRPr="00A6293E">
        <w:t>2</w:t>
      </w:r>
      <w:r>
        <w:t> </w:t>
      </w:r>
      <w:r w:rsidRPr="00A6293E">
        <w:t>§</w:t>
      </w:r>
    </w:p>
    <w:p w14:paraId="71EFDD2E" w14:textId="77777777" w:rsidR="00D85371" w:rsidRPr="00A6293E" w:rsidRDefault="00D85371" w:rsidP="00D85371">
      <w:pPr>
        <w:pStyle w:val="Brdtextmedindrag"/>
      </w:pPr>
      <w:r w:rsidRPr="00A6293E">
        <w:t>I denna lag avses med</w:t>
      </w:r>
    </w:p>
    <w:p w14:paraId="1A052AC5" w14:textId="77777777" w:rsidR="00D85371" w:rsidRPr="00A6293E" w:rsidRDefault="00D85371" w:rsidP="00D85371">
      <w:pPr>
        <w:pStyle w:val="Brdtextmedindrag"/>
      </w:pPr>
      <w:r w:rsidRPr="00A6293E">
        <w:rPr>
          <w:i/>
          <w:u w:val="single"/>
        </w:rPr>
        <w:t>bredbandsnät:</w:t>
      </w:r>
      <w:r w:rsidRPr="00A6293E">
        <w:t xml:space="preserve"> elektroniskt kommunikationsnät som kan leverera tjänster för bredbandstillgång med en hastighet av minst 30 Mbit/s, </w:t>
      </w:r>
    </w:p>
    <w:p w14:paraId="5346812F" w14:textId="77777777" w:rsidR="00D85371" w:rsidRPr="00A6293E" w:rsidRDefault="00D85371" w:rsidP="00D85371">
      <w:pPr>
        <w:pStyle w:val="Brdtextmedindrag"/>
      </w:pPr>
      <w:r w:rsidRPr="00A6293E">
        <w:rPr>
          <w:i/>
          <w:u w:val="single"/>
        </w:rPr>
        <w:t>bredbandsutbyggare:</w:t>
      </w:r>
      <w:r w:rsidRPr="00A6293E">
        <w:t xml:space="preserve"> den som avser att anlägga eller bygga ut ett bredbands</w:t>
      </w:r>
      <w:r w:rsidRPr="00A6293E">
        <w:softHyphen/>
        <w:t xml:space="preserve">nät, </w:t>
      </w:r>
    </w:p>
    <w:p w14:paraId="52D6DC10" w14:textId="77777777" w:rsidR="00D85371" w:rsidRPr="00A6293E" w:rsidRDefault="00D85371" w:rsidP="00D85371">
      <w:pPr>
        <w:pStyle w:val="Brdtextmedindrag"/>
      </w:pPr>
      <w:r w:rsidRPr="00A6293E">
        <w:rPr>
          <w:i/>
          <w:u w:val="single"/>
        </w:rPr>
        <w:t>fysisk infrastruktur:</w:t>
      </w:r>
      <w:r w:rsidRPr="00A6293E">
        <w:t xml:space="preserve"> passiva nätdelar som är avsedda att rymma andra nätdelar utan att själva bli aktiva, såsom kanalisationer, master, tillsyns</w:t>
      </w:r>
      <w:r w:rsidRPr="00A6293E">
        <w:softHyphen/>
        <w:t>brunnar, manhål, kopplingsskåp, byggnader, ingångar till byggnader, antenn</w:t>
      </w:r>
      <w:r w:rsidRPr="00A6293E">
        <w:softHyphen/>
        <w:t>installationer, torn och stolpar, och</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2AF03CC" w14:textId="77777777">
        <w:tc>
          <w:tcPr>
            <w:tcW w:w="2500" w:type="pct"/>
            <w:shd w:val="clear" w:color="auto" w:fill="auto"/>
            <w:tcMar>
              <w:left w:w="0" w:type="dxa"/>
            </w:tcMar>
          </w:tcPr>
          <w:p w14:paraId="17C5328C" w14:textId="77777777" w:rsidR="00D85371" w:rsidRPr="00A6293E" w:rsidRDefault="00D85371" w:rsidP="00D85371">
            <w:pPr>
              <w:pStyle w:val="Brdtextmedindrag"/>
            </w:pPr>
            <w:r w:rsidRPr="00A6293E">
              <w:rPr>
                <w:i/>
                <w:u w:val="single"/>
              </w:rPr>
              <w:t>nätinnehavare:</w:t>
            </w:r>
            <w:r w:rsidRPr="00A6293E">
              <w:t xml:space="preserve"> den som tillhan</w:t>
            </w:r>
            <w:r w:rsidRPr="00A6293E">
              <w:softHyphen/>
              <w:t>da</w:t>
            </w:r>
            <w:r w:rsidRPr="00A6293E">
              <w:softHyphen/>
              <w:t>håller ett allmänt kommunika</w:t>
            </w:r>
            <w:r w:rsidRPr="00A6293E">
              <w:softHyphen/>
              <w:t>tions</w:t>
            </w:r>
            <w:r w:rsidRPr="00A6293E">
              <w:softHyphen/>
              <w:t>nät eller en infrastruktur avsedd för att tillhandahålla</w:t>
            </w:r>
          </w:p>
        </w:tc>
        <w:tc>
          <w:tcPr>
            <w:tcW w:w="2500" w:type="pct"/>
            <w:shd w:val="clear" w:color="auto" w:fill="auto"/>
            <w:tcMar>
              <w:right w:w="0" w:type="dxa"/>
            </w:tcMar>
          </w:tcPr>
          <w:p w14:paraId="0330EB72" w14:textId="77777777" w:rsidR="00D85371" w:rsidRPr="00A6293E" w:rsidRDefault="00D85371" w:rsidP="00D85371">
            <w:pPr>
              <w:pStyle w:val="Brdtextmedindrag"/>
            </w:pPr>
            <w:r w:rsidRPr="00A6293E">
              <w:t>nätinnehavare: den som tillhan</w:t>
            </w:r>
            <w:r w:rsidRPr="00A6293E">
              <w:softHyphen/>
              <w:t>da</w:t>
            </w:r>
            <w:r w:rsidRPr="00A6293E">
              <w:softHyphen/>
              <w:t xml:space="preserve">håller ett allmänt </w:t>
            </w:r>
            <w:r w:rsidRPr="00A6293E">
              <w:rPr>
                <w:i/>
              </w:rPr>
              <w:t>elektroniskt</w:t>
            </w:r>
            <w:r w:rsidRPr="00A6293E">
              <w:t xml:space="preserve"> kommunikations</w:t>
            </w:r>
            <w:r w:rsidRPr="00A6293E">
              <w:softHyphen/>
              <w:t>nät eller en infra</w:t>
            </w:r>
            <w:r w:rsidRPr="00A6293E">
              <w:softHyphen/>
              <w:t>strukt</w:t>
            </w:r>
            <w:r w:rsidRPr="00A6293E">
              <w:softHyphen/>
              <w:t>ur avsedd för att tillhanda</w:t>
            </w:r>
            <w:r w:rsidRPr="00A6293E">
              <w:softHyphen/>
              <w:t>hålla</w:t>
            </w:r>
          </w:p>
        </w:tc>
      </w:tr>
    </w:tbl>
    <w:p w14:paraId="55336085" w14:textId="77777777" w:rsidR="00D85371" w:rsidRPr="00A6293E" w:rsidRDefault="00D85371" w:rsidP="00D85371">
      <w:pPr>
        <w:pStyle w:val="Brdtextmedindrag"/>
      </w:pPr>
      <w:r w:rsidRPr="00A6293E">
        <w:t>1. en transporttjänst, eller</w:t>
      </w:r>
    </w:p>
    <w:p w14:paraId="2F0A9FFB" w14:textId="77777777" w:rsidR="00D85371" w:rsidRPr="00A6293E" w:rsidRDefault="00D85371" w:rsidP="00D85371">
      <w:pPr>
        <w:pStyle w:val="Brdtextmedindrag"/>
      </w:pPr>
      <w:r w:rsidRPr="00A6293E">
        <w:t>2. en tjänst för produktion, transport eller distribution av gas, el, uppvärm</w:t>
      </w:r>
      <w:r w:rsidRPr="00A6293E">
        <w:softHyphen/>
        <w:t>ning eller vatten.</w:t>
      </w:r>
    </w:p>
    <w:p w14:paraId="45A82A4A" w14:textId="77777777" w:rsidR="00D85371" w:rsidRPr="00A6293E" w:rsidRDefault="00D85371" w:rsidP="00D85371">
      <w:pPr>
        <w:pStyle w:val="Brdtext"/>
        <w:spacing w:before="230"/>
        <w:jc w:val="center"/>
        <w:rPr>
          <w:b/>
        </w:rPr>
      </w:pPr>
      <w:r w:rsidRPr="00A6293E">
        <w:rPr>
          <w:b/>
        </w:rPr>
        <w:t>2</w:t>
      </w:r>
      <w:r>
        <w:rPr>
          <w:b/>
        </w:rPr>
        <w:t> </w:t>
      </w:r>
      <w:r w:rsidRPr="00A6293E">
        <w:rPr>
          <w:b/>
        </w:rPr>
        <w:t>kap.</w:t>
      </w:r>
    </w:p>
    <w:p w14:paraId="5F6B2502" w14:textId="77777777" w:rsidR="00D85371" w:rsidRPr="00A6293E" w:rsidRDefault="00D85371" w:rsidP="00D85371">
      <w:pPr>
        <w:pStyle w:val="Brdtext"/>
        <w:jc w:val="center"/>
      </w:pPr>
      <w:r w:rsidRPr="00A6293E">
        <w:t>1</w:t>
      </w:r>
      <w:r>
        <w:t> </w:t>
      </w:r>
      <w:r w:rsidRPr="00A6293E">
        <w:t>§</w:t>
      </w:r>
    </w:p>
    <w:p w14:paraId="2C77AC8C" w14:textId="77777777" w:rsidR="00D85371" w:rsidRPr="00A6293E" w:rsidRDefault="00D85371" w:rsidP="00D85371">
      <w:pPr>
        <w:pStyle w:val="Brdtextmedindrag"/>
      </w:pPr>
      <w:bookmarkStart w:id="2545" w:name="_Hlk352218"/>
      <w:r w:rsidRPr="00A6293E">
        <w:t>En nätinnehavare ska på rättvisa och rimliga villkor medge tillträde till fysisk infrastruktur på begäran av en bredbandsutbyggare. Det åligger nätinnehavaren att söka sådana tillstånd som krävs för att tillträdet ska kunna realiseras och som bredbandsutbyggaren själv inte kan söka. Nätinnehavaren får avslå bredbandsutbyggarens begäran om det begärda tillträdet inte är rimligt med hänsyn till</w:t>
      </w:r>
    </w:p>
    <w:p w14:paraId="06234324" w14:textId="77777777" w:rsidR="00D85371" w:rsidRPr="00A6293E" w:rsidRDefault="00D85371" w:rsidP="00D85371">
      <w:pPr>
        <w:pStyle w:val="Brdtextmedindrag"/>
      </w:pPr>
      <w:r w:rsidRPr="00A6293E">
        <w:t>1.</w:t>
      </w:r>
      <w:r>
        <w:t> </w:t>
      </w:r>
      <w:r w:rsidRPr="00A6293E">
        <w:t>den fysiska infrastrukturens tekniska lämplighet för tillträde,</w:t>
      </w:r>
    </w:p>
    <w:p w14:paraId="11D36C1C" w14:textId="77777777" w:rsidR="00D85371" w:rsidRPr="00A6293E" w:rsidRDefault="00D85371" w:rsidP="00D85371">
      <w:pPr>
        <w:pStyle w:val="Brdtextmedindrag"/>
      </w:pPr>
      <w:r w:rsidRPr="00A6293E">
        <w:lastRenderedPageBreak/>
        <w:t>2.</w:t>
      </w:r>
      <w:r>
        <w:t> </w:t>
      </w:r>
      <w:r w:rsidRPr="00A6293E">
        <w:t>brist på utrymme i den fysiska infrastrukturen,</w:t>
      </w:r>
    </w:p>
    <w:p w14:paraId="76E73234" w14:textId="77777777" w:rsidR="00D85371" w:rsidRPr="00A6293E" w:rsidRDefault="00D85371" w:rsidP="00D85371">
      <w:pPr>
        <w:pStyle w:val="Brdtextmedindrag"/>
      </w:pPr>
      <w:r w:rsidRPr="00A6293E">
        <w:t>3.</w:t>
      </w:r>
      <w:r>
        <w:t> </w:t>
      </w:r>
      <w:r w:rsidRPr="00A6293E">
        <w:t>personlig säkerhet och folkhälsa,</w:t>
      </w:r>
    </w:p>
    <w:p w14:paraId="1E7DF266" w14:textId="77777777" w:rsidR="00D85371" w:rsidRPr="00A6293E" w:rsidRDefault="00D85371" w:rsidP="00D85371">
      <w:pPr>
        <w:pStyle w:val="Brdtextmedindrag"/>
      </w:pPr>
      <w:r w:rsidRPr="00A6293E">
        <w:t>4. risk för skada för allmän säkerhet, totalförsvaret eller Sveriges säker</w:t>
      </w:r>
      <w:r w:rsidRPr="00A6293E">
        <w:softHyphen/>
        <w:t>het i övrigt,</w:t>
      </w:r>
    </w:p>
    <w:p w14:paraId="60C8F01F" w14:textId="77777777" w:rsidR="00D85371" w:rsidRPr="00A6293E" w:rsidRDefault="00D85371" w:rsidP="00D85371">
      <w:pPr>
        <w:pStyle w:val="Brdtextmedindrag"/>
      </w:pPr>
      <w:r w:rsidRPr="00A6293E">
        <w:t>5.</w:t>
      </w:r>
      <w:r>
        <w:t> </w:t>
      </w:r>
      <w:r w:rsidRPr="00A6293E">
        <w:t>driftsäkerhet för befintligt nät,</w:t>
      </w:r>
    </w:p>
    <w:p w14:paraId="17B0B087" w14:textId="77777777" w:rsidR="00D85371" w:rsidRPr="00A6293E" w:rsidRDefault="00D85371" w:rsidP="00D85371">
      <w:pPr>
        <w:pStyle w:val="Brdtextmedindrag"/>
      </w:pPr>
      <w:r w:rsidRPr="00A6293E">
        <w:t>6.</w:t>
      </w:r>
      <w:r>
        <w:t> </w:t>
      </w:r>
      <w:r w:rsidRPr="00A6293E">
        <w:t xml:space="preserve">risk för att andra tjänster som infrastrukturen används för störs, </w:t>
      </w:r>
    </w:p>
    <w:p w14:paraId="7070E7A8" w14:textId="77777777" w:rsidR="00D85371" w:rsidRPr="00A6293E" w:rsidRDefault="00D85371" w:rsidP="00D85371">
      <w:pPr>
        <w:pStyle w:val="Brdtextmedindrag"/>
      </w:pPr>
      <w:r w:rsidRPr="00A6293E">
        <w:t>7. att nätinnehavaren erbjuder alternativt tillträde på rättvisa och rimliga villkor, eller</w:t>
      </w:r>
    </w:p>
    <w:p w14:paraId="36741636" w14:textId="77777777" w:rsidR="00D85371" w:rsidRPr="00A6293E" w:rsidRDefault="00D85371" w:rsidP="00D85371">
      <w:pPr>
        <w:pStyle w:val="Brdtextmedindrag"/>
      </w:pPr>
      <w:r w:rsidRPr="00A6293E">
        <w:t>8.</w:t>
      </w:r>
      <w:r>
        <w:t> </w:t>
      </w:r>
      <w:r w:rsidRPr="00A6293E">
        <w:t>andra liknande omständigheter.</w:t>
      </w:r>
      <w:bookmarkEnd w:id="2545"/>
    </w:p>
    <w:tbl>
      <w:tblPr>
        <w:tblW w:w="5000" w:type="pct"/>
        <w:tblCellMar>
          <w:left w:w="125" w:type="dxa"/>
          <w:right w:w="125" w:type="dxa"/>
        </w:tblCellMar>
        <w:tblLook w:val="0000" w:firstRow="0" w:lastRow="0" w:firstColumn="0" w:lastColumn="0" w:noHBand="0" w:noVBand="0"/>
      </w:tblPr>
      <w:tblGrid>
        <w:gridCol w:w="2948"/>
        <w:gridCol w:w="2949"/>
      </w:tblGrid>
      <w:tr w:rsidR="008B1E23" w14:paraId="4F316EDE" w14:textId="77777777">
        <w:tc>
          <w:tcPr>
            <w:tcW w:w="2500" w:type="pct"/>
            <w:shd w:val="clear" w:color="auto" w:fill="auto"/>
            <w:tcMar>
              <w:left w:w="0" w:type="dxa"/>
            </w:tcMar>
          </w:tcPr>
          <w:p w14:paraId="1E84EAF6" w14:textId="77777777" w:rsidR="00D85371" w:rsidRPr="00A6293E" w:rsidRDefault="00D85371" w:rsidP="00D85371">
            <w:pPr>
              <w:pStyle w:val="Brdtextmedindrag"/>
            </w:pPr>
            <w:r w:rsidRPr="00A6293E">
              <w:t xml:space="preserve">Första stycket ska inte tillämpas om bredbandsutbyggaren, enligt beslut som har fattats med stöd av </w:t>
            </w:r>
            <w:r w:rsidRPr="00A6293E">
              <w:rPr>
                <w:i/>
              </w:rPr>
              <w:t>4 kap.</w:t>
            </w:r>
            <w:r>
              <w:rPr>
                <w:i/>
              </w:rPr>
              <w:t> </w:t>
            </w:r>
            <w:r w:rsidRPr="00A6293E">
              <w:rPr>
                <w:i/>
              </w:rPr>
              <w:t>4 och 8</w:t>
            </w:r>
            <w:r>
              <w:rPr>
                <w:i/>
              </w:rPr>
              <w:t> </w:t>
            </w:r>
            <w:r w:rsidRPr="00A6293E">
              <w:rPr>
                <w:i/>
              </w:rPr>
              <w:t>§§</w:t>
            </w:r>
            <w:r w:rsidRPr="00A6293E">
              <w:t xml:space="preserve"> lagen </w:t>
            </w:r>
            <w:r w:rsidRPr="00A6293E">
              <w:rPr>
                <w:i/>
              </w:rPr>
              <w:t>(2003:389)</w:t>
            </w:r>
            <w:r w:rsidRPr="00A6293E">
              <w:t xml:space="preserve"> om elektronisk kommunikation, har rätt att begära tillträde till eller användning av den fysiska infrastrukturen. Första stycket ska inte heller tillämpas om nätinne</w:t>
            </w:r>
            <w:r w:rsidRPr="00A6293E">
              <w:softHyphen/>
              <w:t>ha</w:t>
            </w:r>
            <w:r w:rsidRPr="00A6293E">
              <w:softHyphen/>
              <w:t xml:space="preserve">varen enligt </w:t>
            </w:r>
            <w:r w:rsidRPr="00A6293E">
              <w:rPr>
                <w:i/>
              </w:rPr>
              <w:t>4</w:t>
            </w:r>
            <w:r>
              <w:rPr>
                <w:i/>
              </w:rPr>
              <w:t> </w:t>
            </w:r>
            <w:r w:rsidRPr="00A6293E">
              <w:rPr>
                <w:i/>
              </w:rPr>
              <w:t>kap.</w:t>
            </w:r>
            <w:r>
              <w:rPr>
                <w:i/>
              </w:rPr>
              <w:t> </w:t>
            </w:r>
            <w:r w:rsidRPr="00A6293E">
              <w:rPr>
                <w:i/>
              </w:rPr>
              <w:t>14</w:t>
            </w:r>
            <w:r>
              <w:rPr>
                <w:i/>
              </w:rPr>
              <w:t> </w:t>
            </w:r>
            <w:r w:rsidRPr="00A6293E">
              <w:rPr>
                <w:i/>
              </w:rPr>
              <w:t>§</w:t>
            </w:r>
            <w:r w:rsidRPr="00A6293E">
              <w:t xml:space="preserve"> samma lag har förpliktats att tillhandahålla bredbandsutbyggaren samlokali</w:t>
            </w:r>
            <w:r w:rsidRPr="00A6293E">
              <w:softHyphen/>
              <w:t>se</w:t>
            </w:r>
            <w:r w:rsidRPr="00A6293E">
              <w:softHyphen/>
              <w:t>ring eller andra möjligheter till ge</w:t>
            </w:r>
            <w:r w:rsidRPr="00A6293E">
              <w:softHyphen/>
              <w:t>mensamt utnyttjande av den fysiska infrastrukturen.</w:t>
            </w:r>
          </w:p>
        </w:tc>
        <w:tc>
          <w:tcPr>
            <w:tcW w:w="2500" w:type="pct"/>
            <w:shd w:val="clear" w:color="auto" w:fill="auto"/>
            <w:tcMar>
              <w:right w:w="0" w:type="dxa"/>
            </w:tcMar>
          </w:tcPr>
          <w:p w14:paraId="6C36B4EF" w14:textId="77777777" w:rsidR="00D85371" w:rsidRPr="00A6293E" w:rsidRDefault="00D85371" w:rsidP="00D85371">
            <w:pPr>
              <w:pStyle w:val="Brdtextmedindrag"/>
            </w:pPr>
            <w:bookmarkStart w:id="2546" w:name="_Hlk352235"/>
            <w:r w:rsidRPr="00A6293E">
              <w:t xml:space="preserve">Första stycket ska inte tillämpas om bredbandsutbyggaren, enligt beslut som har fattats med stöd av </w:t>
            </w:r>
            <w:r w:rsidRPr="00A6293E">
              <w:rPr>
                <w:i/>
                <w:spacing w:val="-3"/>
              </w:rPr>
              <w:t>5 kap. 7 och 16 §§</w:t>
            </w:r>
            <w:r w:rsidRPr="00A6293E">
              <w:rPr>
                <w:spacing w:val="-3"/>
              </w:rPr>
              <w:t xml:space="preserve"> lagen </w:t>
            </w:r>
            <w:r w:rsidRPr="00A6293E">
              <w:rPr>
                <w:i/>
                <w:spacing w:val="-3"/>
              </w:rPr>
              <w:t>(2020:000)</w:t>
            </w:r>
            <w:r w:rsidRPr="00A6293E">
              <w:t xml:space="preserve"> om elektronisk kommunikation, </w:t>
            </w:r>
            <w:r w:rsidRPr="00A6293E">
              <w:rPr>
                <w:i/>
              </w:rPr>
              <w:t>eller med stöd av 5 kap.</w:t>
            </w:r>
            <w:r>
              <w:rPr>
                <w:i/>
              </w:rPr>
              <w:t> </w:t>
            </w:r>
            <w:r w:rsidRPr="00A6293E">
              <w:rPr>
                <w:i/>
              </w:rPr>
              <w:t>45 § sam</w:t>
            </w:r>
            <w:r>
              <w:rPr>
                <w:i/>
              </w:rPr>
              <w:softHyphen/>
            </w:r>
            <w:r w:rsidRPr="00A6293E">
              <w:rPr>
                <w:i/>
              </w:rPr>
              <w:t xml:space="preserve">ma lag </w:t>
            </w:r>
            <w:r w:rsidRPr="00A6293E">
              <w:t>har rätt att begära tillträde till eller användning av den fysiska in</w:t>
            </w:r>
            <w:r w:rsidRPr="00A6293E">
              <w:softHyphen/>
              <w:t>fra</w:t>
            </w:r>
            <w:r w:rsidRPr="00A6293E">
              <w:softHyphen/>
              <w:t>strukturen. Första stycket ska inte heller tillämpas om nätinne</w:t>
            </w:r>
            <w:r w:rsidRPr="00A6293E">
              <w:softHyphen/>
              <w:t>ha</w:t>
            </w:r>
            <w:r w:rsidRPr="00A6293E">
              <w:softHyphen/>
              <w:t xml:space="preserve">varen enligt </w:t>
            </w:r>
            <w:r w:rsidRPr="00A6293E">
              <w:rPr>
                <w:i/>
              </w:rPr>
              <w:t>5</w:t>
            </w:r>
            <w:r>
              <w:rPr>
                <w:i/>
              </w:rPr>
              <w:t> </w:t>
            </w:r>
            <w:r w:rsidRPr="00A6293E">
              <w:rPr>
                <w:i/>
              </w:rPr>
              <w:t>kap.</w:t>
            </w:r>
            <w:r>
              <w:rPr>
                <w:i/>
              </w:rPr>
              <w:t> </w:t>
            </w:r>
            <w:r w:rsidRPr="00A6293E">
              <w:rPr>
                <w:i/>
              </w:rPr>
              <w:t>35</w:t>
            </w:r>
            <w:r>
              <w:rPr>
                <w:i/>
              </w:rPr>
              <w:t> </w:t>
            </w:r>
            <w:r w:rsidRPr="00A6293E">
              <w:rPr>
                <w:i/>
              </w:rPr>
              <w:t>§</w:t>
            </w:r>
            <w:r w:rsidRPr="00A6293E">
              <w:t xml:space="preserve"> samma lag har förpliktats att till</w:t>
            </w:r>
            <w:r w:rsidRPr="00A6293E">
              <w:softHyphen/>
              <w:t>handahålla bred</w:t>
            </w:r>
            <w:r w:rsidRPr="00A6293E">
              <w:softHyphen/>
              <w:t>bandsutbygg</w:t>
            </w:r>
            <w:r w:rsidRPr="00A6293E">
              <w:softHyphen/>
              <w:t>aren samlokali</w:t>
            </w:r>
            <w:r w:rsidRPr="00A6293E">
              <w:softHyphen/>
              <w:t>se</w:t>
            </w:r>
            <w:r w:rsidRPr="00A6293E">
              <w:softHyphen/>
              <w:t>ring eller andra möjlig</w:t>
            </w:r>
            <w:r w:rsidRPr="00A6293E">
              <w:softHyphen/>
              <w:t>heter till ge</w:t>
            </w:r>
            <w:r w:rsidRPr="00A6293E">
              <w:softHyphen/>
              <w:t>men</w:t>
            </w:r>
            <w:r w:rsidRPr="00A6293E">
              <w:softHyphen/>
              <w:t>samt utnyttj</w:t>
            </w:r>
            <w:r w:rsidRPr="00A6293E">
              <w:softHyphen/>
              <w:t>ande av den fysiska in</w:t>
            </w:r>
            <w:r w:rsidRPr="00A6293E">
              <w:softHyphen/>
              <w:t>fra</w:t>
            </w:r>
            <w:r w:rsidRPr="00A6293E">
              <w:softHyphen/>
              <w:t>strukturen.</w:t>
            </w:r>
            <w:bookmarkEnd w:id="2546"/>
          </w:p>
        </w:tc>
      </w:tr>
    </w:tbl>
    <w:p w14:paraId="5D6584CB" w14:textId="77777777" w:rsidR="00D85371" w:rsidRPr="00A6293E" w:rsidRDefault="00D85371" w:rsidP="00D85371">
      <w:pPr>
        <w:pStyle w:val="Brdtext"/>
        <w:spacing w:before="230"/>
        <w:jc w:val="center"/>
        <w:rPr>
          <w:b/>
        </w:rPr>
      </w:pPr>
      <w:r w:rsidRPr="00A6293E">
        <w:rPr>
          <w:b/>
        </w:rPr>
        <w:t>5</w:t>
      </w:r>
      <w:r>
        <w:rPr>
          <w:b/>
        </w:rPr>
        <w:t> </w:t>
      </w:r>
      <w:r w:rsidRPr="00A6293E">
        <w:rPr>
          <w:b/>
        </w:rPr>
        <w:t>kap.</w:t>
      </w:r>
    </w:p>
    <w:p w14:paraId="1AA445F3" w14:textId="77777777" w:rsidR="00D85371" w:rsidRPr="00A6293E" w:rsidRDefault="00D85371" w:rsidP="00D85371">
      <w:pPr>
        <w:pStyle w:val="Brdtext"/>
        <w:jc w:val="center"/>
      </w:pPr>
      <w:r w:rsidRPr="00A6293E">
        <w:t>1</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677189C" w14:textId="77777777">
        <w:tc>
          <w:tcPr>
            <w:tcW w:w="2500" w:type="pct"/>
            <w:shd w:val="clear" w:color="auto" w:fill="auto"/>
            <w:tcMar>
              <w:left w:w="0" w:type="dxa"/>
            </w:tcMar>
          </w:tcPr>
          <w:p w14:paraId="2B1C4BD4" w14:textId="77777777" w:rsidR="00D85371" w:rsidRPr="00A6293E" w:rsidRDefault="00D85371" w:rsidP="00D85371">
            <w:pPr>
              <w:pStyle w:val="Brdtextmedindrag"/>
            </w:pPr>
            <w:r w:rsidRPr="00A6293E">
              <w:t>Tillhandahållare av allmänna kommunikationsnät som är anmäl</w:t>
            </w:r>
            <w:r w:rsidRPr="00A6293E">
              <w:softHyphen/>
              <w:t>da enligt 2</w:t>
            </w:r>
            <w:r>
              <w:t> </w:t>
            </w:r>
            <w:r w:rsidRPr="00A6293E">
              <w:t>kap.</w:t>
            </w:r>
            <w:r>
              <w:t> </w:t>
            </w:r>
            <w:r w:rsidRPr="00A6293E">
              <w:t>1</w:t>
            </w:r>
            <w:r>
              <w:t> </w:t>
            </w:r>
            <w:r w:rsidRPr="00A6293E">
              <w:t xml:space="preserve">§ lagen </w:t>
            </w:r>
            <w:r w:rsidRPr="00A6293E">
              <w:rPr>
                <w:i/>
              </w:rPr>
              <w:t>(2003:</w:t>
            </w:r>
            <w:r>
              <w:rPr>
                <w:i/>
              </w:rPr>
              <w:t xml:space="preserve"> </w:t>
            </w:r>
            <w:r w:rsidRPr="00A6293E">
              <w:rPr>
                <w:i/>
              </w:rPr>
              <w:t>389)</w:t>
            </w:r>
            <w:r w:rsidRPr="00A6293E">
              <w:t xml:space="preserve"> om elektronisk kom</w:t>
            </w:r>
            <w:r w:rsidRPr="00A6293E">
              <w:softHyphen/>
              <w:t>munika</w:t>
            </w:r>
            <w:r>
              <w:softHyphen/>
            </w:r>
            <w:r w:rsidRPr="00A6293E">
              <w:t>tion ska betala en årlig av</w:t>
            </w:r>
            <w:r w:rsidRPr="00A6293E">
              <w:softHyphen/>
              <w:t>gift för tvistlösning och tillsyn en</w:t>
            </w:r>
            <w:r w:rsidRPr="00A6293E">
              <w:softHyphen/>
              <w:t>ligt denna lag.</w:t>
            </w:r>
          </w:p>
        </w:tc>
        <w:tc>
          <w:tcPr>
            <w:tcW w:w="2500" w:type="pct"/>
            <w:shd w:val="clear" w:color="auto" w:fill="auto"/>
            <w:tcMar>
              <w:right w:w="0" w:type="dxa"/>
            </w:tcMar>
          </w:tcPr>
          <w:p w14:paraId="7795C19B" w14:textId="77777777" w:rsidR="00D85371" w:rsidRPr="00A6293E" w:rsidRDefault="00D85371" w:rsidP="00D85371">
            <w:pPr>
              <w:pStyle w:val="Brdtextmedindrag"/>
            </w:pPr>
            <w:bookmarkStart w:id="2547" w:name="_Hlk352393"/>
            <w:r w:rsidRPr="00A6293E">
              <w:t xml:space="preserve">Tillhandahållare av allmänna </w:t>
            </w:r>
            <w:r w:rsidRPr="00A6293E">
              <w:rPr>
                <w:i/>
              </w:rPr>
              <w:t>elektroniska</w:t>
            </w:r>
            <w:r w:rsidRPr="00A6293E">
              <w:t xml:space="preserve"> kommunikationsnät som är anmäl</w:t>
            </w:r>
            <w:r w:rsidRPr="00A6293E">
              <w:softHyphen/>
              <w:t>da enligt 2</w:t>
            </w:r>
            <w:r>
              <w:t> </w:t>
            </w:r>
            <w:r w:rsidRPr="00A6293E">
              <w:t>kap.</w:t>
            </w:r>
            <w:r>
              <w:t> </w:t>
            </w:r>
            <w:r w:rsidRPr="00A6293E">
              <w:t>1</w:t>
            </w:r>
            <w:r>
              <w:t> </w:t>
            </w:r>
            <w:r w:rsidRPr="00A6293E">
              <w:t xml:space="preserve">§ lagen </w:t>
            </w:r>
            <w:r w:rsidRPr="00A6293E">
              <w:rPr>
                <w:i/>
              </w:rPr>
              <w:t>(2020:000)</w:t>
            </w:r>
            <w:r w:rsidRPr="00A6293E">
              <w:t xml:space="preserve"> om elektronisk kom</w:t>
            </w:r>
            <w:r w:rsidRPr="00A6293E">
              <w:softHyphen/>
              <w:t>munikation ska betala en årlig av</w:t>
            </w:r>
            <w:r w:rsidRPr="00A6293E">
              <w:softHyphen/>
              <w:t>gift för tvistlösning och tillsyn en</w:t>
            </w:r>
            <w:r w:rsidRPr="00A6293E">
              <w:softHyphen/>
              <w:t>ligt denna lag.</w:t>
            </w:r>
            <w:bookmarkEnd w:id="2547"/>
          </w:p>
        </w:tc>
      </w:tr>
    </w:tbl>
    <w:p w14:paraId="46FD7C1E" w14:textId="77777777" w:rsidR="00D85371" w:rsidRPr="00A6293E" w:rsidRDefault="00D85371" w:rsidP="00D85371">
      <w:pPr>
        <w:pStyle w:val="Brdtextmedindrag"/>
      </w:pPr>
      <w:r w:rsidRPr="00A6293E">
        <w:t xml:space="preserve">De avgifter som tas ut ska fördelas med skälig andel mellan dem som är skyldiga att betala avgiften. </w:t>
      </w:r>
    </w:p>
    <w:p w14:paraId="058F6C4F" w14:textId="77777777" w:rsidR="00D85371" w:rsidRPr="00A6293E" w:rsidRDefault="00D85371" w:rsidP="00D85371">
      <w:pPr>
        <w:pStyle w:val="Brdtextmedindrag"/>
      </w:pPr>
      <w:r w:rsidRPr="00A6293E">
        <w:t>Regeringen eller den myndighet som regeringen bestämmer får meddela föreskrifter om avgifter för tvistlösning och tillsyn enligt denna lag.</w:t>
      </w:r>
    </w:p>
    <w:p w14:paraId="6A3ACB45" w14:textId="77777777" w:rsidR="00D85371" w:rsidRPr="00A6293E" w:rsidRDefault="00D85371" w:rsidP="00D85371">
      <w:pPr>
        <w:pStyle w:val="Slutstreck"/>
      </w:pPr>
      <w:r w:rsidRPr="00A6293E">
        <w:t>                      </w:t>
      </w:r>
    </w:p>
    <w:p w14:paraId="6C94F539" w14:textId="77777777" w:rsidR="00D85371" w:rsidRPr="00A6293E" w:rsidRDefault="00D85371" w:rsidP="00D85371">
      <w:pPr>
        <w:pStyle w:val="Brdtextmedindrag"/>
      </w:pPr>
      <w:r w:rsidRPr="00A6293E">
        <w:t>Denna lag träder i kraft den 21 december 2020.</w:t>
      </w:r>
    </w:p>
    <w:p w14:paraId="29907FC6" w14:textId="77777777" w:rsidR="00D85371" w:rsidRPr="00A6293E" w:rsidRDefault="00D85371" w:rsidP="00D85371">
      <w:pPr>
        <w:spacing w:line="2" w:lineRule="auto"/>
        <w:rPr>
          <w:rFonts w:ascii="Times New Roman" w:hAnsi="Times New Roman"/>
          <w:sz w:val="20"/>
        </w:rPr>
      </w:pPr>
      <w:r w:rsidRPr="00A6293E">
        <w:br w:type="page"/>
      </w:r>
    </w:p>
    <w:p w14:paraId="27829058" w14:textId="77777777" w:rsidR="00D85371" w:rsidRDefault="00D85371" w:rsidP="00D85371">
      <w:pPr>
        <w:pStyle w:val="Rubrik2utannumrering"/>
        <w:sectPr w:rsidR="00D85371" w:rsidSect="00155500">
          <w:headerReference w:type="even" r:id="rId306"/>
          <w:headerReference w:type="default" r:id="rId307"/>
          <w:footerReference w:type="even" r:id="rId308"/>
          <w:footerReference w:type="default" r:id="rId309"/>
          <w:footerReference w:type="first" r:id="rId310"/>
          <w:footnotePr>
            <w:numRestart w:val="eachSect"/>
          </w:footnotePr>
          <w:type w:val="continuous"/>
          <w:pgSz w:w="9356" w:h="13721" w:code="9"/>
          <w:pgMar w:top="794" w:right="2438" w:bottom="1191" w:left="1021" w:header="0" w:footer="709" w:gutter="0"/>
          <w:cols w:space="708"/>
          <w:docGrid w:linePitch="360"/>
        </w:sectPr>
      </w:pPr>
      <w:bookmarkStart w:id="2548" w:name="_Toc9841523"/>
      <w:bookmarkStart w:id="2549" w:name="_Toc9867400"/>
      <w:bookmarkStart w:id="2550" w:name="_Toc9867650"/>
      <w:bookmarkStart w:id="2551" w:name="_Toc9871067"/>
      <w:bookmarkStart w:id="2552" w:name="_Toc9958150"/>
      <w:bookmarkStart w:id="2553" w:name="_Toc9961209"/>
      <w:bookmarkStart w:id="2554" w:name="_Toc9962308"/>
      <w:bookmarkStart w:id="2555" w:name="_Toc17793272"/>
      <w:r w:rsidRPr="00A6293E">
        <w:lastRenderedPageBreak/>
        <w:t>Förslag till lag om ändring i lagen (2016:1145) om offentlig upphandling</w:t>
      </w:r>
      <w:bookmarkEnd w:id="2548"/>
      <w:bookmarkEnd w:id="2549"/>
      <w:bookmarkEnd w:id="2550"/>
      <w:bookmarkEnd w:id="2551"/>
      <w:bookmarkEnd w:id="2552"/>
      <w:bookmarkEnd w:id="2553"/>
      <w:bookmarkEnd w:id="2554"/>
      <w:bookmarkEnd w:id="2555"/>
    </w:p>
    <w:p w14:paraId="56E84966" w14:textId="77777777" w:rsidR="00D85371" w:rsidRPr="00A6293E" w:rsidRDefault="00D85371" w:rsidP="00D85371">
      <w:pPr>
        <w:pStyle w:val="Brdtext"/>
      </w:pPr>
      <w:r w:rsidRPr="00A6293E">
        <w:t>Härigenom föreskrivs att 3</w:t>
      </w:r>
      <w:r>
        <w:t> </w:t>
      </w:r>
      <w:r w:rsidRPr="00A6293E">
        <w:t>kap.</w:t>
      </w:r>
      <w:r>
        <w:t> </w:t>
      </w:r>
      <w:r w:rsidRPr="00A6293E">
        <w:t>6</w:t>
      </w:r>
      <w:r>
        <w:t> </w:t>
      </w:r>
      <w:r w:rsidRPr="00A6293E">
        <w:t>§ och rubriken närmast före 3</w:t>
      </w:r>
      <w:r>
        <w:t> </w:t>
      </w:r>
      <w:r w:rsidRPr="00A6293E">
        <w:t>kap.</w:t>
      </w:r>
      <w:r>
        <w:t> </w:t>
      </w:r>
      <w:r w:rsidRPr="00A6293E">
        <w:t>6 § lagen (2016:1145) om offentlig upp</w:t>
      </w:r>
      <w:r w:rsidRPr="00A6293E">
        <w:softHyphen/>
        <w:t>handling ska ha följande lydelse.</w:t>
      </w:r>
    </w:p>
    <w:p w14:paraId="2854A832"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082F54B" w14:textId="77777777">
        <w:tc>
          <w:tcPr>
            <w:tcW w:w="2500" w:type="pct"/>
            <w:shd w:val="clear" w:color="auto" w:fill="auto"/>
            <w:tcMar>
              <w:left w:w="0" w:type="dxa"/>
            </w:tcMar>
          </w:tcPr>
          <w:p w14:paraId="52C54D58"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635183C" w14:textId="77777777" w:rsidR="00D85371" w:rsidRPr="00A6293E" w:rsidRDefault="00D85371" w:rsidP="00D85371">
            <w:pPr>
              <w:pStyle w:val="Brdtext"/>
              <w:rPr>
                <w:i/>
              </w:rPr>
            </w:pPr>
            <w:r w:rsidRPr="00A6293E">
              <w:rPr>
                <w:i/>
              </w:rPr>
              <w:t>Föreslagen lydelse</w:t>
            </w:r>
          </w:p>
        </w:tc>
      </w:tr>
      <w:tr w:rsidR="008B1E23" w14:paraId="2B08FB64" w14:textId="77777777">
        <w:tc>
          <w:tcPr>
            <w:tcW w:w="2500" w:type="pct"/>
            <w:shd w:val="clear" w:color="auto" w:fill="auto"/>
            <w:tcMar>
              <w:left w:w="0" w:type="dxa"/>
            </w:tcMar>
          </w:tcPr>
          <w:p w14:paraId="1EA1E122" w14:textId="77777777" w:rsidR="00D85371" w:rsidRPr="00A6293E" w:rsidRDefault="00D85371" w:rsidP="00D85371">
            <w:pPr>
              <w:pStyle w:val="Rubrik4utannumrering"/>
            </w:pPr>
            <w:r w:rsidRPr="00A6293E">
              <w:t>Allmänt kommunikationsnät och elektronisk kommunika</w:t>
            </w:r>
            <w:r w:rsidRPr="00A6293E">
              <w:softHyphen/>
              <w:t>tions</w:t>
            </w:r>
            <w:r w:rsidRPr="00A6293E">
              <w:softHyphen/>
              <w:t>tjänst</w:t>
            </w:r>
          </w:p>
        </w:tc>
        <w:tc>
          <w:tcPr>
            <w:tcW w:w="2500" w:type="pct"/>
            <w:shd w:val="clear" w:color="auto" w:fill="auto"/>
            <w:tcMar>
              <w:right w:w="0" w:type="dxa"/>
            </w:tcMar>
          </w:tcPr>
          <w:p w14:paraId="43469BB6" w14:textId="77777777" w:rsidR="00D85371" w:rsidRPr="00A6293E" w:rsidRDefault="00D85371" w:rsidP="00D85371">
            <w:pPr>
              <w:pStyle w:val="Rubrik4utannumrering"/>
            </w:pPr>
            <w:r w:rsidRPr="00A6293E">
              <w:t xml:space="preserve">Allmänt </w:t>
            </w:r>
            <w:r w:rsidRPr="00A6293E">
              <w:rPr>
                <w:i/>
              </w:rPr>
              <w:t xml:space="preserve">elektroniskt </w:t>
            </w:r>
            <w:r w:rsidRPr="00A6293E">
              <w:t>kommu</w:t>
            </w:r>
            <w:r w:rsidRPr="00A6293E">
              <w:softHyphen/>
              <w:t>nikationsnät och elektronisk kommunikationstjänst</w:t>
            </w:r>
          </w:p>
        </w:tc>
      </w:tr>
    </w:tbl>
    <w:p w14:paraId="02B6BBC7" w14:textId="77777777" w:rsidR="00D85371" w:rsidRPr="00A6293E" w:rsidRDefault="00D85371" w:rsidP="00D85371">
      <w:pPr>
        <w:pStyle w:val="Brdtext"/>
        <w:spacing w:before="230"/>
        <w:jc w:val="center"/>
        <w:rPr>
          <w:b/>
        </w:rPr>
      </w:pPr>
      <w:r w:rsidRPr="00A6293E">
        <w:rPr>
          <w:b/>
        </w:rPr>
        <w:t>3</w:t>
      </w:r>
      <w:r>
        <w:rPr>
          <w:b/>
        </w:rPr>
        <w:t> </w:t>
      </w:r>
      <w:r w:rsidRPr="00A6293E">
        <w:rPr>
          <w:b/>
        </w:rPr>
        <w:t>kap.</w:t>
      </w:r>
    </w:p>
    <w:p w14:paraId="374E7AD7" w14:textId="77777777" w:rsidR="00D85371" w:rsidRPr="00A6293E" w:rsidRDefault="00D85371" w:rsidP="00D85371">
      <w:pPr>
        <w:pStyle w:val="Brdtext"/>
        <w:jc w:val="center"/>
      </w:pPr>
      <w:r w:rsidRPr="00A6293E">
        <w:t>6</w:t>
      </w:r>
      <w:r>
        <w:t> </w:t>
      </w:r>
      <w:r w:rsidRPr="00A6293E">
        <w:t>§</w:t>
      </w:r>
    </w:p>
    <w:p w14:paraId="58CB50C4" w14:textId="77777777" w:rsidR="00D85371" w:rsidRPr="00A6293E" w:rsidRDefault="00D85371" w:rsidP="00D85371">
      <w:pPr>
        <w:pStyle w:val="Brdtextmedindrag"/>
      </w:pPr>
      <w:bookmarkStart w:id="2556" w:name="_Hlk352702"/>
      <w:r w:rsidRPr="00A6293E">
        <w:t>Denna lag gäller inte för en upphandling eller en projekttävling som huvudsakligen syftar till att ge en upphandlande myndighet möjlighet att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2A0E733" w14:textId="77777777">
        <w:tc>
          <w:tcPr>
            <w:tcW w:w="2500" w:type="pct"/>
            <w:shd w:val="clear" w:color="auto" w:fill="auto"/>
            <w:tcMar>
              <w:left w:w="0" w:type="dxa"/>
            </w:tcMar>
          </w:tcPr>
          <w:p w14:paraId="0AE644B3" w14:textId="77777777" w:rsidR="00D85371" w:rsidRPr="00A6293E" w:rsidRDefault="00D85371" w:rsidP="00D85371">
            <w:pPr>
              <w:pStyle w:val="Brdtextmedindrag"/>
            </w:pPr>
            <w:r w:rsidRPr="00A6293E">
              <w:t>1.</w:t>
            </w:r>
            <w:r>
              <w:t> </w:t>
            </w:r>
            <w:r w:rsidRPr="00A6293E">
              <w:t>tillhandahålla eller driva ett allmänt kommunikationsnät, eller</w:t>
            </w:r>
          </w:p>
          <w:p w14:paraId="3EE6442B" w14:textId="77777777" w:rsidR="00D85371" w:rsidRPr="00A6293E" w:rsidRDefault="00D85371" w:rsidP="00D85371">
            <w:pPr>
              <w:pStyle w:val="Brdtextmedindrag"/>
            </w:pPr>
          </w:p>
        </w:tc>
        <w:tc>
          <w:tcPr>
            <w:tcW w:w="2500" w:type="pct"/>
            <w:shd w:val="clear" w:color="auto" w:fill="auto"/>
            <w:tcMar>
              <w:right w:w="0" w:type="dxa"/>
            </w:tcMar>
          </w:tcPr>
          <w:p w14:paraId="22D207DB" w14:textId="77777777" w:rsidR="00D85371" w:rsidRPr="00A6293E" w:rsidRDefault="00D85371" w:rsidP="00D85371">
            <w:pPr>
              <w:pStyle w:val="Brdtextmedindrag"/>
            </w:pPr>
            <w:r w:rsidRPr="00A6293E">
              <w:t>1.</w:t>
            </w:r>
            <w:r>
              <w:t> </w:t>
            </w:r>
            <w:r w:rsidRPr="00A6293E">
              <w:t xml:space="preserve">tillhandahålla eller driva ett allmänt </w:t>
            </w:r>
            <w:r w:rsidRPr="00A6293E">
              <w:rPr>
                <w:i/>
              </w:rPr>
              <w:t xml:space="preserve">elektroniskt </w:t>
            </w:r>
            <w:r w:rsidRPr="00A6293E">
              <w:t>kommunika</w:t>
            </w:r>
            <w:r w:rsidRPr="00A6293E">
              <w:softHyphen/>
              <w:t>tionsnät, eller</w:t>
            </w:r>
          </w:p>
        </w:tc>
      </w:tr>
    </w:tbl>
    <w:p w14:paraId="5C289246" w14:textId="77777777" w:rsidR="00D85371" w:rsidRPr="00A6293E" w:rsidRDefault="00D85371" w:rsidP="00D85371">
      <w:pPr>
        <w:pStyle w:val="Brdtextmedindrag"/>
      </w:pPr>
      <w:r w:rsidRPr="00A6293E">
        <w:t>2.</w:t>
      </w:r>
      <w:r>
        <w:t> </w:t>
      </w:r>
      <w:r w:rsidRPr="00A6293E">
        <w:t>för allmänheten tillhandahålla en elektronisk kommunikationstjänst.</w:t>
      </w:r>
      <w:bookmarkEnd w:id="2556"/>
    </w:p>
    <w:tbl>
      <w:tblPr>
        <w:tblW w:w="5000" w:type="pct"/>
        <w:tblCellMar>
          <w:left w:w="125" w:type="dxa"/>
          <w:right w:w="125" w:type="dxa"/>
        </w:tblCellMar>
        <w:tblLook w:val="0000" w:firstRow="0" w:lastRow="0" w:firstColumn="0" w:lastColumn="0" w:noHBand="0" w:noVBand="0"/>
      </w:tblPr>
      <w:tblGrid>
        <w:gridCol w:w="2948"/>
        <w:gridCol w:w="2949"/>
      </w:tblGrid>
      <w:tr w:rsidR="008B1E23" w14:paraId="41D24806" w14:textId="77777777">
        <w:tc>
          <w:tcPr>
            <w:tcW w:w="2500" w:type="pct"/>
            <w:shd w:val="clear" w:color="auto" w:fill="auto"/>
            <w:tcMar>
              <w:left w:w="0" w:type="dxa"/>
            </w:tcMar>
          </w:tcPr>
          <w:p w14:paraId="1B807FB1" w14:textId="77777777" w:rsidR="00D85371" w:rsidRPr="00A6293E" w:rsidRDefault="00D85371" w:rsidP="00D85371">
            <w:pPr>
              <w:pStyle w:val="Brdtextmedindrag"/>
            </w:pPr>
            <w:r w:rsidRPr="00A6293E">
              <w:t xml:space="preserve">Allmänt kommunikationsnät och elektronisk kommunikationstjänst har samma betydelse som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2BAF713C" w14:textId="77777777" w:rsidR="00D85371" w:rsidRPr="00A6293E" w:rsidRDefault="00D85371" w:rsidP="00D85371">
            <w:pPr>
              <w:pStyle w:val="Brdtextmedindrag"/>
            </w:pPr>
            <w:bookmarkStart w:id="2557" w:name="_Hlk352722"/>
            <w:r w:rsidRPr="00A6293E">
              <w:t xml:space="preserve">Allmänt </w:t>
            </w:r>
            <w:r w:rsidRPr="00A6293E">
              <w:rPr>
                <w:i/>
              </w:rPr>
              <w:t xml:space="preserve">elektroniskt </w:t>
            </w:r>
            <w:r w:rsidRPr="00A6293E">
              <w:t>kommu</w:t>
            </w:r>
            <w:r w:rsidRPr="00A6293E">
              <w:softHyphen/>
              <w:t>ni</w:t>
            </w:r>
            <w:r w:rsidRPr="00A6293E">
              <w:softHyphen/>
              <w:t>kationsnät och elektronisk kommu</w:t>
            </w:r>
            <w:r w:rsidRPr="00A6293E">
              <w:softHyphen/>
              <w:t>nikationstjänst har samma betydel</w:t>
            </w:r>
            <w:r w:rsidRPr="00A6293E">
              <w:softHyphen/>
              <w:t xml:space="preserve">se som i lagen </w:t>
            </w:r>
            <w:r w:rsidRPr="00A6293E">
              <w:rPr>
                <w:i/>
              </w:rPr>
              <w:t>(2020:000)</w:t>
            </w:r>
            <w:r w:rsidRPr="00A6293E">
              <w:t xml:space="preserve"> om elek</w:t>
            </w:r>
            <w:r w:rsidRPr="00A6293E">
              <w:softHyphen/>
              <w:t>tronisk kom</w:t>
            </w:r>
            <w:r w:rsidRPr="00A6293E">
              <w:softHyphen/>
              <w:t>munikation.</w:t>
            </w:r>
            <w:bookmarkEnd w:id="2557"/>
          </w:p>
        </w:tc>
      </w:tr>
    </w:tbl>
    <w:p w14:paraId="4E933C45" w14:textId="77777777" w:rsidR="00D85371" w:rsidRPr="00A6293E" w:rsidRDefault="00D85371" w:rsidP="00D85371">
      <w:pPr>
        <w:pStyle w:val="Slutstreck"/>
      </w:pPr>
      <w:r w:rsidRPr="00A6293E">
        <w:t>                      </w:t>
      </w:r>
    </w:p>
    <w:p w14:paraId="017C0AD9" w14:textId="77777777" w:rsidR="00D85371" w:rsidRPr="00A6293E" w:rsidRDefault="00D85371" w:rsidP="00D85371">
      <w:pPr>
        <w:pStyle w:val="Brdtextmedindrag"/>
      </w:pPr>
      <w:r w:rsidRPr="00A6293E">
        <w:t>Denna lag träder i kraft den 21 december 2020.</w:t>
      </w:r>
    </w:p>
    <w:p w14:paraId="0EB8C9E7" w14:textId="77777777" w:rsidR="00D85371" w:rsidRPr="00A6293E" w:rsidRDefault="00D85371" w:rsidP="00D85371">
      <w:pPr>
        <w:spacing w:line="2" w:lineRule="auto"/>
        <w:rPr>
          <w:rFonts w:ascii="Times New Roman" w:hAnsi="Times New Roman"/>
          <w:sz w:val="20"/>
        </w:rPr>
      </w:pPr>
      <w:r w:rsidRPr="00A6293E">
        <w:br w:type="page"/>
      </w:r>
    </w:p>
    <w:p w14:paraId="622656B1" w14:textId="77777777" w:rsidR="00D85371" w:rsidRDefault="00D85371" w:rsidP="00D85371">
      <w:pPr>
        <w:pStyle w:val="Rubrik2utannumrering"/>
        <w:sectPr w:rsidR="00D85371" w:rsidSect="00155500">
          <w:headerReference w:type="even" r:id="rId311"/>
          <w:headerReference w:type="default" r:id="rId312"/>
          <w:footerReference w:type="even" r:id="rId313"/>
          <w:footerReference w:type="default" r:id="rId314"/>
          <w:footerReference w:type="first" r:id="rId315"/>
          <w:footnotePr>
            <w:numRestart w:val="eachSect"/>
          </w:footnotePr>
          <w:type w:val="continuous"/>
          <w:pgSz w:w="9356" w:h="13721" w:code="9"/>
          <w:pgMar w:top="794" w:right="2438" w:bottom="1191" w:left="1021" w:header="0" w:footer="709" w:gutter="0"/>
          <w:cols w:space="708"/>
          <w:docGrid w:linePitch="360"/>
        </w:sectPr>
      </w:pPr>
      <w:bookmarkStart w:id="2558" w:name="_Toc9841524"/>
      <w:bookmarkStart w:id="2559" w:name="_Toc9867401"/>
      <w:bookmarkStart w:id="2560" w:name="_Toc9867651"/>
      <w:bookmarkStart w:id="2561" w:name="_Toc9871068"/>
      <w:bookmarkStart w:id="2562" w:name="_Toc9958151"/>
      <w:bookmarkStart w:id="2563" w:name="_Toc9961210"/>
      <w:bookmarkStart w:id="2564" w:name="_Toc9962309"/>
      <w:bookmarkStart w:id="2565" w:name="_Toc17793273"/>
      <w:r w:rsidRPr="00A6293E">
        <w:lastRenderedPageBreak/>
        <w:t>Förslag till lag om ändring i lagen (2016:1147) om upphandling av koncessioner</w:t>
      </w:r>
      <w:bookmarkEnd w:id="2558"/>
      <w:bookmarkEnd w:id="2559"/>
      <w:bookmarkEnd w:id="2560"/>
      <w:bookmarkEnd w:id="2561"/>
      <w:bookmarkEnd w:id="2562"/>
      <w:bookmarkEnd w:id="2563"/>
      <w:bookmarkEnd w:id="2564"/>
      <w:bookmarkEnd w:id="2565"/>
    </w:p>
    <w:p w14:paraId="73D8BD58" w14:textId="77777777" w:rsidR="00D85371" w:rsidRPr="00A6293E" w:rsidRDefault="00D85371" w:rsidP="00D85371">
      <w:pPr>
        <w:pStyle w:val="Brdtext"/>
      </w:pPr>
      <w:r w:rsidRPr="00A6293E">
        <w:rPr>
          <w:spacing w:val="-3"/>
        </w:rPr>
        <w:t>Härigenom föreskrivs att 3</w:t>
      </w:r>
      <w:r>
        <w:rPr>
          <w:spacing w:val="-3"/>
        </w:rPr>
        <w:t> </w:t>
      </w:r>
      <w:r w:rsidRPr="00A6293E">
        <w:rPr>
          <w:spacing w:val="-3"/>
        </w:rPr>
        <w:t>kap.</w:t>
      </w:r>
      <w:r>
        <w:rPr>
          <w:spacing w:val="-3"/>
        </w:rPr>
        <w:t> </w:t>
      </w:r>
      <w:r w:rsidRPr="00A6293E">
        <w:rPr>
          <w:spacing w:val="-3"/>
        </w:rPr>
        <w:t>4</w:t>
      </w:r>
      <w:r>
        <w:rPr>
          <w:spacing w:val="-3"/>
        </w:rPr>
        <w:t> </w:t>
      </w:r>
      <w:r w:rsidRPr="00A6293E">
        <w:rPr>
          <w:spacing w:val="-3"/>
        </w:rPr>
        <w:t>§ och rubriken närmast före 3</w:t>
      </w:r>
      <w:r>
        <w:rPr>
          <w:spacing w:val="-3"/>
        </w:rPr>
        <w:t> </w:t>
      </w:r>
      <w:r w:rsidRPr="00A6293E">
        <w:rPr>
          <w:spacing w:val="-3"/>
        </w:rPr>
        <w:t>kap.</w:t>
      </w:r>
      <w:r>
        <w:rPr>
          <w:spacing w:val="-3"/>
        </w:rPr>
        <w:t> </w:t>
      </w:r>
      <w:r w:rsidRPr="00A6293E">
        <w:rPr>
          <w:spacing w:val="-3"/>
        </w:rPr>
        <w:t>4 § lagen (2016:1147)</w:t>
      </w:r>
      <w:r w:rsidRPr="00A6293E">
        <w:t xml:space="preserve"> om upphandling av koncessioner ska ha följande lydelse.</w:t>
      </w:r>
    </w:p>
    <w:p w14:paraId="5CE4D6D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246001C" w14:textId="77777777">
        <w:tc>
          <w:tcPr>
            <w:tcW w:w="2500" w:type="pct"/>
            <w:shd w:val="clear" w:color="auto" w:fill="auto"/>
            <w:tcMar>
              <w:left w:w="0" w:type="dxa"/>
            </w:tcMar>
          </w:tcPr>
          <w:p w14:paraId="521322A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325B9CF" w14:textId="77777777" w:rsidR="00D85371" w:rsidRPr="00A6293E" w:rsidRDefault="00D85371" w:rsidP="00D85371">
            <w:pPr>
              <w:pStyle w:val="Brdtext"/>
              <w:rPr>
                <w:i/>
              </w:rPr>
            </w:pPr>
            <w:r w:rsidRPr="00A6293E">
              <w:rPr>
                <w:i/>
              </w:rPr>
              <w:t>Föreslagen lydelse</w:t>
            </w:r>
          </w:p>
        </w:tc>
      </w:tr>
      <w:tr w:rsidR="008B1E23" w14:paraId="727F0723" w14:textId="77777777">
        <w:tc>
          <w:tcPr>
            <w:tcW w:w="2500" w:type="pct"/>
            <w:shd w:val="clear" w:color="auto" w:fill="auto"/>
            <w:tcMar>
              <w:left w:w="0" w:type="dxa"/>
            </w:tcMar>
          </w:tcPr>
          <w:p w14:paraId="18903B2F" w14:textId="77777777" w:rsidR="00D85371" w:rsidRPr="00A6293E" w:rsidRDefault="00D85371" w:rsidP="00D85371">
            <w:pPr>
              <w:pStyle w:val="Rubrik4utannumrering"/>
              <w:rPr>
                <w:i/>
              </w:rPr>
            </w:pPr>
            <w:r w:rsidRPr="00A6293E">
              <w:rPr>
                <w:i/>
              </w:rPr>
              <w:t xml:space="preserve">Elektronisk </w:t>
            </w:r>
            <w:r w:rsidRPr="00A6293E">
              <w:t>kommunika</w:t>
            </w:r>
            <w:r w:rsidRPr="00A6293E">
              <w:softHyphen/>
              <w:t>tions</w:t>
            </w:r>
            <w:r w:rsidRPr="00A6293E">
              <w:softHyphen/>
              <w:t>tjänst</w:t>
            </w:r>
          </w:p>
        </w:tc>
        <w:tc>
          <w:tcPr>
            <w:tcW w:w="2500" w:type="pct"/>
            <w:shd w:val="clear" w:color="auto" w:fill="auto"/>
            <w:tcMar>
              <w:right w:w="0" w:type="dxa"/>
            </w:tcMar>
          </w:tcPr>
          <w:p w14:paraId="703B38A3" w14:textId="77777777" w:rsidR="00D85371" w:rsidRPr="00A6293E" w:rsidRDefault="00D85371" w:rsidP="00D85371">
            <w:pPr>
              <w:pStyle w:val="Rubrik4utannumrering"/>
            </w:pPr>
            <w:r w:rsidRPr="00A6293E">
              <w:rPr>
                <w:i/>
              </w:rPr>
              <w:t>Allmänt elektroniskt kommunika</w:t>
            </w:r>
            <w:r w:rsidRPr="00A6293E">
              <w:rPr>
                <w:i/>
              </w:rPr>
              <w:softHyphen/>
              <w:t>tionsnät och elektronisk</w:t>
            </w:r>
            <w:r w:rsidRPr="00A6293E">
              <w:t xml:space="preserve"> kommu</w:t>
            </w:r>
            <w:r w:rsidRPr="00A6293E">
              <w:softHyphen/>
              <w:t>ni</w:t>
            </w:r>
            <w:r w:rsidRPr="00A6293E">
              <w:softHyphen/>
              <w:t>kationstjänst</w:t>
            </w:r>
          </w:p>
        </w:tc>
      </w:tr>
    </w:tbl>
    <w:p w14:paraId="22D4A18D" w14:textId="77777777" w:rsidR="00D85371" w:rsidRPr="00A6293E" w:rsidRDefault="00D85371" w:rsidP="00D85371">
      <w:pPr>
        <w:pStyle w:val="Brdtext"/>
        <w:spacing w:before="230"/>
        <w:jc w:val="center"/>
        <w:rPr>
          <w:b/>
        </w:rPr>
      </w:pPr>
      <w:r w:rsidRPr="00A6293E">
        <w:rPr>
          <w:b/>
        </w:rPr>
        <w:t>3</w:t>
      </w:r>
      <w:r>
        <w:rPr>
          <w:b/>
        </w:rPr>
        <w:t> </w:t>
      </w:r>
      <w:r w:rsidRPr="00A6293E">
        <w:rPr>
          <w:b/>
        </w:rPr>
        <w:t>kap.</w:t>
      </w:r>
    </w:p>
    <w:p w14:paraId="5246651B" w14:textId="77777777" w:rsidR="00D85371" w:rsidRPr="00A6293E" w:rsidRDefault="00D85371" w:rsidP="00D85371">
      <w:pPr>
        <w:pStyle w:val="Brdtext"/>
        <w:jc w:val="center"/>
      </w:pPr>
      <w:r w:rsidRPr="00A6293E">
        <w:t>4</w:t>
      </w:r>
      <w:r>
        <w:t> </w:t>
      </w:r>
      <w:r w:rsidRPr="00A6293E">
        <w:t>§</w:t>
      </w:r>
    </w:p>
    <w:p w14:paraId="71A19033" w14:textId="77777777" w:rsidR="00D85371" w:rsidRPr="00A6293E" w:rsidRDefault="00D85371" w:rsidP="00D85371">
      <w:pPr>
        <w:pStyle w:val="Brdtextmedindrag"/>
      </w:pPr>
      <w:r w:rsidRPr="00A6293E">
        <w:t xml:space="preserve">Denna lag gäller inte för koncessioner som huvudsakligen syftar till att ge en upphandlande myndighet möjlighet att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E41C92C" w14:textId="77777777">
        <w:tc>
          <w:tcPr>
            <w:tcW w:w="2500" w:type="pct"/>
            <w:shd w:val="clear" w:color="auto" w:fill="auto"/>
            <w:tcMar>
              <w:left w:w="0" w:type="dxa"/>
            </w:tcMar>
          </w:tcPr>
          <w:p w14:paraId="5E25FB19" w14:textId="77777777" w:rsidR="00D85371" w:rsidRPr="00A6293E" w:rsidRDefault="00D85371" w:rsidP="00D85371">
            <w:pPr>
              <w:pStyle w:val="Brdtextmedindrag"/>
            </w:pPr>
            <w:r w:rsidRPr="00A6293E">
              <w:t>1.</w:t>
            </w:r>
            <w:r>
              <w:t> </w:t>
            </w:r>
            <w:r w:rsidRPr="00A6293E">
              <w:t>tillhandahålla eller driva ett allmänt kommunikationsnät, eller</w:t>
            </w:r>
          </w:p>
          <w:p w14:paraId="721ED09C" w14:textId="77777777" w:rsidR="00D85371" w:rsidRPr="00A6293E" w:rsidRDefault="00D85371" w:rsidP="00D85371">
            <w:pPr>
              <w:pStyle w:val="Brdtextmedindrag"/>
            </w:pPr>
          </w:p>
        </w:tc>
        <w:tc>
          <w:tcPr>
            <w:tcW w:w="2500" w:type="pct"/>
            <w:shd w:val="clear" w:color="auto" w:fill="auto"/>
            <w:tcMar>
              <w:right w:w="0" w:type="dxa"/>
            </w:tcMar>
          </w:tcPr>
          <w:p w14:paraId="2335EB68" w14:textId="77777777" w:rsidR="00D85371" w:rsidRPr="00A6293E" w:rsidRDefault="00D85371" w:rsidP="00D85371">
            <w:pPr>
              <w:pStyle w:val="Brdtextmedindrag"/>
            </w:pPr>
            <w:r w:rsidRPr="00A6293E">
              <w:t>1.</w:t>
            </w:r>
            <w:r>
              <w:t> </w:t>
            </w:r>
            <w:r w:rsidRPr="00A6293E">
              <w:t xml:space="preserve">tillhandahålla eller driva ett allmänt </w:t>
            </w:r>
            <w:r w:rsidRPr="00A6293E">
              <w:rPr>
                <w:i/>
              </w:rPr>
              <w:t xml:space="preserve">elektroniskt </w:t>
            </w:r>
            <w:r w:rsidRPr="00A6293E">
              <w:t>kommunika</w:t>
            </w:r>
            <w:r w:rsidRPr="00A6293E">
              <w:softHyphen/>
              <w:t>tionsnät, eller</w:t>
            </w:r>
          </w:p>
        </w:tc>
      </w:tr>
    </w:tbl>
    <w:p w14:paraId="73159A78" w14:textId="77777777" w:rsidR="00D85371" w:rsidRPr="00A6293E" w:rsidRDefault="00D85371" w:rsidP="00D85371">
      <w:pPr>
        <w:pStyle w:val="Brdtextmedindrag"/>
      </w:pPr>
      <w:r w:rsidRPr="00A6293E">
        <w:t>2</w:t>
      </w:r>
      <w:bookmarkStart w:id="2566" w:name="_Hlk12532055"/>
      <w:r w:rsidRPr="00A6293E">
        <w:t>.</w:t>
      </w:r>
      <w:r>
        <w:t> </w:t>
      </w:r>
      <w:r w:rsidRPr="00A6293E">
        <w:t>för allmänheten tillhandahålla en elektronisk kommunikationstjänst</w:t>
      </w:r>
      <w:bookmarkEnd w:id="2566"/>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CCF4F6A" w14:textId="77777777">
        <w:tc>
          <w:tcPr>
            <w:tcW w:w="2500" w:type="pct"/>
            <w:shd w:val="clear" w:color="auto" w:fill="auto"/>
            <w:tcMar>
              <w:left w:w="0" w:type="dxa"/>
            </w:tcMar>
          </w:tcPr>
          <w:p w14:paraId="1ED3E4F5" w14:textId="77777777" w:rsidR="00D85371" w:rsidRPr="00A6293E" w:rsidRDefault="00D85371" w:rsidP="00D85371">
            <w:pPr>
              <w:pStyle w:val="Brdtextmedindrag"/>
            </w:pPr>
            <w:r w:rsidRPr="00A6293E">
              <w:t xml:space="preserve">Allmänt kommunikationsnät och elektronisk kommunikationstjänst har samma betydelse som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42034C1E" w14:textId="77777777" w:rsidR="00D85371" w:rsidRPr="00A6293E" w:rsidRDefault="00D85371" w:rsidP="00D85371">
            <w:pPr>
              <w:pStyle w:val="Brdtextmedindrag"/>
            </w:pPr>
            <w:r w:rsidRPr="00A6293E">
              <w:t xml:space="preserve">Allmänt </w:t>
            </w:r>
            <w:r w:rsidRPr="00A6293E">
              <w:rPr>
                <w:i/>
              </w:rPr>
              <w:t xml:space="preserve">elektroniskt </w:t>
            </w:r>
            <w:r w:rsidRPr="00A6293E">
              <w:t>kommu</w:t>
            </w:r>
            <w:r w:rsidRPr="00A6293E">
              <w:softHyphen/>
              <w:t>ni</w:t>
            </w:r>
            <w:r w:rsidRPr="00A6293E">
              <w:softHyphen/>
              <w:t>kationsnät och elektronisk kommu</w:t>
            </w:r>
            <w:r w:rsidRPr="00A6293E">
              <w:softHyphen/>
              <w:t>nikationstjänst har samma betydel</w:t>
            </w:r>
            <w:r w:rsidRPr="00A6293E">
              <w:softHyphen/>
              <w:t xml:space="preserve">se som i lagen </w:t>
            </w:r>
            <w:r w:rsidRPr="00A6293E">
              <w:rPr>
                <w:i/>
              </w:rPr>
              <w:t>(2020:000)</w:t>
            </w:r>
            <w:r w:rsidRPr="00A6293E">
              <w:t xml:space="preserve"> om elek</w:t>
            </w:r>
            <w:r w:rsidRPr="00A6293E">
              <w:softHyphen/>
              <w:t>tronisk kom</w:t>
            </w:r>
            <w:r w:rsidRPr="00A6293E">
              <w:softHyphen/>
              <w:t>munikation.</w:t>
            </w:r>
          </w:p>
        </w:tc>
      </w:tr>
    </w:tbl>
    <w:p w14:paraId="7A55B28C" w14:textId="77777777" w:rsidR="00D85371" w:rsidRPr="00A6293E" w:rsidRDefault="00D85371" w:rsidP="00D85371">
      <w:pPr>
        <w:pStyle w:val="Slutstreck"/>
      </w:pPr>
      <w:r w:rsidRPr="00A6293E">
        <w:t>                      </w:t>
      </w:r>
    </w:p>
    <w:p w14:paraId="44AF90E8" w14:textId="77777777" w:rsidR="00D85371" w:rsidRPr="00A6293E" w:rsidRDefault="00D85371" w:rsidP="00D85371">
      <w:pPr>
        <w:pStyle w:val="Brdtextmedindrag"/>
      </w:pPr>
      <w:r w:rsidRPr="00A6293E">
        <w:t>Denna lag träder i kraft den 21 december 2020.</w:t>
      </w:r>
    </w:p>
    <w:p w14:paraId="1E56EB6D" w14:textId="77777777" w:rsidR="00D85371" w:rsidRPr="00A6293E" w:rsidRDefault="00D85371" w:rsidP="00D85371">
      <w:pPr>
        <w:spacing w:line="2" w:lineRule="auto"/>
        <w:rPr>
          <w:rFonts w:ascii="Times New Roman" w:hAnsi="Times New Roman"/>
          <w:sz w:val="20"/>
        </w:rPr>
      </w:pPr>
      <w:r w:rsidRPr="00A6293E">
        <w:br w:type="page"/>
      </w:r>
    </w:p>
    <w:p w14:paraId="07927198" w14:textId="77777777" w:rsidR="00D85371" w:rsidRDefault="00D85371" w:rsidP="00D85371">
      <w:pPr>
        <w:pStyle w:val="Rubrik2utannumrering"/>
        <w:sectPr w:rsidR="00D85371" w:rsidSect="00155500">
          <w:headerReference w:type="even" r:id="rId316"/>
          <w:headerReference w:type="default" r:id="rId317"/>
          <w:footerReference w:type="even" r:id="rId318"/>
          <w:footerReference w:type="default" r:id="rId319"/>
          <w:footerReference w:type="first" r:id="rId320"/>
          <w:footnotePr>
            <w:numRestart w:val="eachSect"/>
          </w:footnotePr>
          <w:type w:val="continuous"/>
          <w:pgSz w:w="9356" w:h="13721" w:code="9"/>
          <w:pgMar w:top="794" w:right="2438" w:bottom="1191" w:left="1021" w:header="0" w:footer="709" w:gutter="0"/>
          <w:cols w:space="708"/>
          <w:docGrid w:linePitch="360"/>
        </w:sectPr>
      </w:pPr>
      <w:bookmarkStart w:id="2567" w:name="_Toc9841525"/>
      <w:bookmarkStart w:id="2568" w:name="_Toc9867402"/>
      <w:bookmarkStart w:id="2569" w:name="_Toc9867652"/>
      <w:bookmarkStart w:id="2570" w:name="_Toc9871069"/>
      <w:bookmarkStart w:id="2571" w:name="_Toc9958152"/>
      <w:bookmarkStart w:id="2572" w:name="_Toc9961211"/>
      <w:bookmarkStart w:id="2573" w:name="_Toc9962310"/>
      <w:bookmarkStart w:id="2574" w:name="_Toc17793274"/>
      <w:r w:rsidRPr="00A6293E">
        <w:lastRenderedPageBreak/>
        <w:t>Förslag till lag om ändring i lagen (2016:1306) med kompletterande bestämmelser till EU:s marknads</w:t>
      </w:r>
      <w:r>
        <w:softHyphen/>
      </w:r>
      <w:r w:rsidRPr="00A6293E">
        <w:t>missbruks</w:t>
      </w:r>
      <w:r>
        <w:softHyphen/>
      </w:r>
      <w:r w:rsidRPr="00A6293E">
        <w:t>förordning</w:t>
      </w:r>
      <w:bookmarkEnd w:id="2567"/>
      <w:bookmarkEnd w:id="2568"/>
      <w:bookmarkEnd w:id="2569"/>
      <w:bookmarkEnd w:id="2570"/>
      <w:bookmarkEnd w:id="2571"/>
      <w:bookmarkEnd w:id="2572"/>
      <w:bookmarkEnd w:id="2573"/>
      <w:bookmarkEnd w:id="2574"/>
    </w:p>
    <w:p w14:paraId="181C8227" w14:textId="77777777" w:rsidR="00D85371" w:rsidRPr="00A6293E" w:rsidRDefault="00D85371" w:rsidP="00D85371">
      <w:pPr>
        <w:pStyle w:val="Brdtext"/>
        <w:rPr>
          <w:spacing w:val="-4"/>
        </w:rPr>
      </w:pPr>
      <w:r w:rsidRPr="00A6293E">
        <w:rPr>
          <w:spacing w:val="-4"/>
        </w:rPr>
        <w:t>Härigenom föreskrivs att 3</w:t>
      </w:r>
      <w:r>
        <w:rPr>
          <w:spacing w:val="-4"/>
        </w:rPr>
        <w:t> </w:t>
      </w:r>
      <w:r w:rsidRPr="00A6293E">
        <w:rPr>
          <w:spacing w:val="-4"/>
        </w:rPr>
        <w:t>kap.</w:t>
      </w:r>
      <w:r>
        <w:rPr>
          <w:spacing w:val="-4"/>
        </w:rPr>
        <w:t> </w:t>
      </w:r>
      <w:r w:rsidRPr="00A6293E">
        <w:rPr>
          <w:spacing w:val="-4"/>
        </w:rPr>
        <w:t>11</w:t>
      </w:r>
      <w:r>
        <w:rPr>
          <w:spacing w:val="-4"/>
        </w:rPr>
        <w:t> </w:t>
      </w:r>
      <w:r w:rsidRPr="00A6293E">
        <w:rPr>
          <w:spacing w:val="-4"/>
        </w:rPr>
        <w:t>§ lagen (2016:1306) med komplette</w:t>
      </w:r>
      <w:r w:rsidRPr="00A6293E">
        <w:rPr>
          <w:spacing w:val="-4"/>
        </w:rPr>
        <w:softHyphen/>
        <w:t>rande bestämmelser till EU:s marknadsmissbruksförordning ska ha föl</w:t>
      </w:r>
      <w:r w:rsidRPr="00A6293E">
        <w:rPr>
          <w:spacing w:val="-4"/>
        </w:rPr>
        <w:softHyphen/>
        <w:t>jan</w:t>
      </w:r>
      <w:r w:rsidRPr="00A6293E">
        <w:rPr>
          <w:spacing w:val="-4"/>
        </w:rPr>
        <w:softHyphen/>
        <w:t>de lydelse.</w:t>
      </w:r>
    </w:p>
    <w:p w14:paraId="18B9D2E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6A912B0" w14:textId="77777777">
        <w:tc>
          <w:tcPr>
            <w:tcW w:w="2500" w:type="pct"/>
            <w:shd w:val="clear" w:color="auto" w:fill="auto"/>
            <w:tcMar>
              <w:left w:w="0" w:type="dxa"/>
            </w:tcMar>
          </w:tcPr>
          <w:p w14:paraId="2BDCE5B9"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465C312" w14:textId="77777777" w:rsidR="00D85371" w:rsidRPr="00A6293E" w:rsidRDefault="00D85371" w:rsidP="00D85371">
            <w:pPr>
              <w:pStyle w:val="Brdtext"/>
              <w:rPr>
                <w:i/>
              </w:rPr>
            </w:pPr>
            <w:r w:rsidRPr="00A6293E">
              <w:rPr>
                <w:i/>
              </w:rPr>
              <w:t>Föreslagen lydelse</w:t>
            </w:r>
          </w:p>
        </w:tc>
      </w:tr>
    </w:tbl>
    <w:p w14:paraId="22D8F5B8" w14:textId="77777777" w:rsidR="00D85371" w:rsidRPr="00A6293E" w:rsidRDefault="00D85371" w:rsidP="00D85371">
      <w:pPr>
        <w:pStyle w:val="Brdtext"/>
        <w:spacing w:before="230"/>
        <w:jc w:val="center"/>
        <w:rPr>
          <w:b/>
        </w:rPr>
      </w:pPr>
      <w:r w:rsidRPr="00A6293E">
        <w:rPr>
          <w:b/>
        </w:rPr>
        <w:t>3</w:t>
      </w:r>
      <w:r>
        <w:rPr>
          <w:b/>
        </w:rPr>
        <w:t> </w:t>
      </w:r>
      <w:r w:rsidRPr="00A6293E">
        <w:rPr>
          <w:b/>
        </w:rPr>
        <w:t>kap.</w:t>
      </w:r>
    </w:p>
    <w:p w14:paraId="78575D32" w14:textId="77777777" w:rsidR="00D85371" w:rsidRPr="00A6293E" w:rsidRDefault="00D85371" w:rsidP="00D85371">
      <w:pPr>
        <w:pStyle w:val="Brdtext"/>
        <w:jc w:val="center"/>
      </w:pPr>
      <w:r w:rsidRPr="00A6293E">
        <w:t>11</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F3EDEAD" w14:textId="77777777">
        <w:tc>
          <w:tcPr>
            <w:tcW w:w="2500" w:type="pct"/>
            <w:shd w:val="clear" w:color="auto" w:fill="auto"/>
            <w:tcMar>
              <w:left w:w="0" w:type="dxa"/>
            </w:tcMar>
          </w:tcPr>
          <w:p w14:paraId="4A9F40B3" w14:textId="77777777" w:rsidR="00D85371" w:rsidRPr="00A6293E" w:rsidRDefault="00D85371" w:rsidP="00D85371">
            <w:pPr>
              <w:pStyle w:val="Brdtextmedindrag"/>
            </w:pPr>
            <w:r w:rsidRPr="00A6293E">
              <w:t xml:space="preserve">I </w:t>
            </w:r>
            <w:r w:rsidRPr="00A6293E">
              <w:rPr>
                <w:i/>
              </w:rPr>
              <w:t>6 kap. 22 § första stycket</w:t>
            </w:r>
            <w:r>
              <w:rPr>
                <w:i/>
              </w:rPr>
              <w:t> </w:t>
            </w:r>
            <w:r w:rsidRPr="00A6293E">
              <w:rPr>
                <w:i/>
              </w:rPr>
              <w:t>9</w:t>
            </w:r>
            <w:r w:rsidRPr="00A6293E">
              <w:t xml:space="preserve"> la</w:t>
            </w:r>
            <w:r w:rsidRPr="00A6293E">
              <w:softHyphen/>
              <w:t xml:space="preserve">gen </w:t>
            </w:r>
            <w:r w:rsidRPr="00A6293E">
              <w:rPr>
                <w:i/>
              </w:rPr>
              <w:t>(2003:389)</w:t>
            </w:r>
            <w:r w:rsidRPr="00A6293E">
              <w:t xml:space="preserve"> om elektronisk kom</w:t>
            </w:r>
            <w:r>
              <w:softHyphen/>
            </w:r>
            <w:r w:rsidRPr="00A6293E">
              <w:t>munikation finns bestäm</w:t>
            </w:r>
            <w:r w:rsidRPr="00A6293E">
              <w:softHyphen/>
              <w:t>mel</w:t>
            </w:r>
            <w:r w:rsidRPr="00A6293E">
              <w:softHyphen/>
              <w:t>ser om rätt för Finansinspektionen att få ut uppgifter från den som tillhandahåller ett elektroniskt kom</w:t>
            </w:r>
            <w:r>
              <w:softHyphen/>
            </w:r>
            <w:r w:rsidRPr="00A6293E">
              <w:t>mu</w:t>
            </w:r>
            <w:r>
              <w:softHyphen/>
            </w:r>
            <w:r w:rsidRPr="00A6293E">
              <w:t>nikationsnät eller en elek</w:t>
            </w:r>
            <w:r w:rsidRPr="00A6293E">
              <w:softHyphen/>
              <w:t>tronisk kommunikationstjänst.</w:t>
            </w:r>
          </w:p>
        </w:tc>
        <w:tc>
          <w:tcPr>
            <w:tcW w:w="2500" w:type="pct"/>
            <w:shd w:val="clear" w:color="auto" w:fill="auto"/>
            <w:tcMar>
              <w:right w:w="0" w:type="dxa"/>
            </w:tcMar>
          </w:tcPr>
          <w:p w14:paraId="5A81DE7B" w14:textId="77777777" w:rsidR="00D85371" w:rsidRPr="00A6293E" w:rsidRDefault="00D85371" w:rsidP="00D85371">
            <w:pPr>
              <w:pStyle w:val="Brdtextmedindrag"/>
            </w:pPr>
            <w:r w:rsidRPr="00A6293E">
              <w:t xml:space="preserve">I </w:t>
            </w:r>
            <w:r w:rsidRPr="00A6293E">
              <w:rPr>
                <w:i/>
              </w:rPr>
              <w:t>8 kap. 34 § första stycket</w:t>
            </w:r>
            <w:r>
              <w:rPr>
                <w:i/>
              </w:rPr>
              <w:t> </w:t>
            </w:r>
            <w:r w:rsidRPr="00A6293E">
              <w:rPr>
                <w:i/>
              </w:rPr>
              <w:t>9</w:t>
            </w:r>
            <w:r w:rsidRPr="00A6293E">
              <w:t xml:space="preserve"> la</w:t>
            </w:r>
            <w:r w:rsidRPr="00A6293E">
              <w:softHyphen/>
              <w:t xml:space="preserve">gen </w:t>
            </w:r>
            <w:r w:rsidRPr="00A6293E">
              <w:rPr>
                <w:i/>
              </w:rPr>
              <w:t>(2020:000)</w:t>
            </w:r>
            <w:r w:rsidRPr="00A6293E">
              <w:t xml:space="preserve"> om elektronisk kommunikation finns bestäm</w:t>
            </w:r>
            <w:r w:rsidRPr="00A6293E">
              <w:softHyphen/>
              <w:t>mel</w:t>
            </w:r>
            <w:r w:rsidRPr="00A6293E">
              <w:softHyphen/>
              <w:t>ser om rätt för Finansinspektionen att få ut uppgifter från den som tillhandahåller ett elektroniskt kom</w:t>
            </w:r>
            <w:r>
              <w:softHyphen/>
            </w:r>
            <w:r w:rsidRPr="00A6293E">
              <w:t>munikationsnät eller en elek</w:t>
            </w:r>
            <w:r w:rsidRPr="00A6293E">
              <w:softHyphen/>
              <w:t>tronisk kommunikationstjänst.</w:t>
            </w:r>
          </w:p>
        </w:tc>
      </w:tr>
    </w:tbl>
    <w:p w14:paraId="2C8A022C" w14:textId="77777777" w:rsidR="00D85371" w:rsidRPr="00A6293E" w:rsidRDefault="00D85371" w:rsidP="00D85371">
      <w:pPr>
        <w:pStyle w:val="Slutstreck"/>
      </w:pPr>
      <w:r w:rsidRPr="00A6293E">
        <w:t>                      </w:t>
      </w:r>
    </w:p>
    <w:p w14:paraId="45822501" w14:textId="77777777" w:rsidR="00D85371" w:rsidRPr="00A6293E" w:rsidRDefault="00D85371" w:rsidP="00D85371">
      <w:pPr>
        <w:pStyle w:val="Brdtextmedindrag"/>
      </w:pPr>
      <w:r w:rsidRPr="00A6293E">
        <w:t>Denna lag träder i kraft den 21 december 2020.</w:t>
      </w:r>
    </w:p>
    <w:p w14:paraId="2CD27B18" w14:textId="77777777" w:rsidR="00D85371" w:rsidRPr="00A6293E" w:rsidRDefault="00D85371" w:rsidP="00D85371">
      <w:pPr>
        <w:spacing w:line="2" w:lineRule="auto"/>
        <w:rPr>
          <w:rFonts w:ascii="Times New Roman" w:hAnsi="Times New Roman"/>
          <w:sz w:val="20"/>
        </w:rPr>
      </w:pPr>
      <w:r w:rsidRPr="00A6293E">
        <w:br w:type="page"/>
      </w:r>
    </w:p>
    <w:p w14:paraId="21C9187E" w14:textId="77777777" w:rsidR="00D85371" w:rsidRDefault="00D85371" w:rsidP="00D85371">
      <w:pPr>
        <w:pStyle w:val="Rubrik2utannumrering"/>
        <w:sectPr w:rsidR="00D85371" w:rsidSect="00155500">
          <w:headerReference w:type="even" r:id="rId321"/>
          <w:headerReference w:type="default" r:id="rId322"/>
          <w:footerReference w:type="even" r:id="rId323"/>
          <w:footerReference w:type="default" r:id="rId324"/>
          <w:footerReference w:type="first" r:id="rId325"/>
          <w:footnotePr>
            <w:numRestart w:val="eachSect"/>
          </w:footnotePr>
          <w:type w:val="continuous"/>
          <w:pgSz w:w="9356" w:h="13721" w:code="9"/>
          <w:pgMar w:top="794" w:right="2438" w:bottom="1191" w:left="1021" w:header="0" w:footer="709" w:gutter="0"/>
          <w:cols w:space="708"/>
          <w:docGrid w:linePitch="360"/>
        </w:sectPr>
      </w:pPr>
      <w:bookmarkStart w:id="2575" w:name="_Toc9841526"/>
      <w:bookmarkStart w:id="2576" w:name="_Toc9867403"/>
      <w:bookmarkStart w:id="2577" w:name="_Toc9867653"/>
      <w:bookmarkStart w:id="2578" w:name="_Toc9871070"/>
      <w:bookmarkStart w:id="2579" w:name="_Toc9958153"/>
      <w:bookmarkStart w:id="2580" w:name="_Toc9961212"/>
      <w:bookmarkStart w:id="2581" w:name="_Toc9962311"/>
      <w:bookmarkStart w:id="2582" w:name="_Toc17793275"/>
      <w:r w:rsidRPr="00A6293E">
        <w:lastRenderedPageBreak/>
        <w:t>Förslag till lag om ändring i lagen (2018:1174) om informationssäkerhet för samhällsviktiga och digitala tjänster</w:t>
      </w:r>
      <w:bookmarkEnd w:id="2575"/>
      <w:bookmarkEnd w:id="2576"/>
      <w:bookmarkEnd w:id="2577"/>
      <w:bookmarkEnd w:id="2578"/>
      <w:bookmarkEnd w:id="2579"/>
      <w:bookmarkEnd w:id="2580"/>
      <w:bookmarkEnd w:id="2581"/>
      <w:bookmarkEnd w:id="2582"/>
    </w:p>
    <w:p w14:paraId="3ABD6C45" w14:textId="77777777" w:rsidR="00D85371" w:rsidRPr="00A6293E" w:rsidRDefault="00D85371" w:rsidP="00D85371">
      <w:pPr>
        <w:pStyle w:val="Brdtext"/>
      </w:pPr>
      <w:r w:rsidRPr="00A6293E">
        <w:t>Härigenom föreskrivs att 2 och 5 §§ lagen (2018:1174) om informa</w:t>
      </w:r>
      <w:r w:rsidRPr="00A6293E">
        <w:softHyphen/>
        <w:t>tions</w:t>
      </w:r>
      <w:r w:rsidRPr="00A6293E">
        <w:softHyphen/>
        <w:t>säkerhet för samhällsviktiga och digitala tjänster ska ha följande ly</w:t>
      </w:r>
      <w:r w:rsidRPr="00A6293E">
        <w:softHyphen/>
        <w:t>delse.</w:t>
      </w:r>
    </w:p>
    <w:p w14:paraId="0FEF6C62"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69B152B" w14:textId="77777777">
        <w:tc>
          <w:tcPr>
            <w:tcW w:w="2500" w:type="pct"/>
            <w:shd w:val="clear" w:color="auto" w:fill="auto"/>
            <w:tcMar>
              <w:left w:w="0" w:type="dxa"/>
            </w:tcMar>
          </w:tcPr>
          <w:p w14:paraId="6F1DB2DB"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16371CB" w14:textId="77777777" w:rsidR="00D85371" w:rsidRPr="00A6293E" w:rsidRDefault="00D85371" w:rsidP="00D85371">
            <w:pPr>
              <w:pStyle w:val="Brdtext"/>
              <w:rPr>
                <w:i/>
              </w:rPr>
            </w:pPr>
            <w:r w:rsidRPr="00A6293E">
              <w:rPr>
                <w:i/>
              </w:rPr>
              <w:t>Föreslagen lydelse</w:t>
            </w:r>
          </w:p>
        </w:tc>
      </w:tr>
    </w:tbl>
    <w:p w14:paraId="1A3D6C44" w14:textId="77777777" w:rsidR="00D85371" w:rsidRPr="00A6293E" w:rsidRDefault="00D85371" w:rsidP="00D85371">
      <w:pPr>
        <w:pStyle w:val="Brdtext"/>
        <w:spacing w:before="230"/>
        <w:jc w:val="center"/>
      </w:pPr>
      <w:r w:rsidRPr="00A6293E">
        <w:t>2</w:t>
      </w:r>
      <w:r>
        <w:t> </w:t>
      </w:r>
      <w:r w:rsidRPr="00A6293E">
        <w:t>§</w:t>
      </w:r>
    </w:p>
    <w:p w14:paraId="416F2739" w14:textId="77777777" w:rsidR="00D85371" w:rsidRPr="00A6293E" w:rsidRDefault="00D85371" w:rsidP="00D85371">
      <w:pPr>
        <w:pStyle w:val="Brdtextmedindrag"/>
      </w:pPr>
      <w:r w:rsidRPr="00A6293E">
        <w:t>I lagen avses med</w:t>
      </w:r>
    </w:p>
    <w:p w14:paraId="60408A39" w14:textId="77777777" w:rsidR="00D85371" w:rsidRPr="00A6293E" w:rsidRDefault="00D85371" w:rsidP="00D85371">
      <w:pPr>
        <w:pStyle w:val="Brdtextmedindrag"/>
        <w:rPr>
          <w:i/>
          <w:u w:val="single"/>
        </w:rPr>
      </w:pPr>
      <w:r w:rsidRPr="00A6293E">
        <w:t xml:space="preserve">1. </w:t>
      </w:r>
      <w:r w:rsidRPr="00A6293E">
        <w:rPr>
          <w:i/>
          <w:u w:val="single"/>
        </w:rPr>
        <w:t>nätverk och informationssystem:</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687BAB6" w14:textId="77777777">
        <w:tc>
          <w:tcPr>
            <w:tcW w:w="2500" w:type="pct"/>
            <w:shd w:val="clear" w:color="auto" w:fill="auto"/>
            <w:tcMar>
              <w:left w:w="0" w:type="dxa"/>
            </w:tcMar>
          </w:tcPr>
          <w:p w14:paraId="2703A8B7" w14:textId="77777777" w:rsidR="00D85371" w:rsidRPr="00A6293E" w:rsidRDefault="00D85371" w:rsidP="00D85371">
            <w:pPr>
              <w:pStyle w:val="Brdtextmedindrag"/>
            </w:pPr>
            <w:r w:rsidRPr="00A6293E">
              <w:t>a) ett elektroniskt kommunika</w:t>
            </w:r>
            <w:r w:rsidRPr="00A6293E">
              <w:softHyphen/>
              <w:t>tionsnät enligt 1</w:t>
            </w:r>
            <w:r>
              <w:t> </w:t>
            </w:r>
            <w:r w:rsidRPr="00A6293E">
              <w:t>kap.</w:t>
            </w:r>
            <w:r>
              <w:t> </w:t>
            </w:r>
            <w:r w:rsidRPr="00A6293E">
              <w:rPr>
                <w:i/>
              </w:rPr>
              <w:t>7</w:t>
            </w:r>
            <w:r>
              <w:rPr>
                <w:i/>
              </w:rPr>
              <w:t> </w:t>
            </w:r>
            <w:r w:rsidRPr="00A6293E">
              <w:t xml:space="preserve">§ lagen </w:t>
            </w:r>
            <w:r w:rsidRPr="00A6293E">
              <w:rPr>
                <w:i/>
              </w:rPr>
              <w:t>(2003:389)</w:t>
            </w:r>
            <w:r w:rsidRPr="00A6293E">
              <w:t xml:space="preserve"> om elektronisk kom</w:t>
            </w:r>
            <w:r w:rsidRPr="00A6293E">
              <w:softHyphen/>
              <w:t xml:space="preserve">munikation, </w:t>
            </w:r>
          </w:p>
        </w:tc>
        <w:tc>
          <w:tcPr>
            <w:tcW w:w="2500" w:type="pct"/>
            <w:shd w:val="clear" w:color="auto" w:fill="auto"/>
            <w:tcMar>
              <w:right w:w="0" w:type="dxa"/>
            </w:tcMar>
          </w:tcPr>
          <w:p w14:paraId="526C3F8F" w14:textId="77777777" w:rsidR="00D85371" w:rsidRPr="00A6293E" w:rsidRDefault="00D85371" w:rsidP="00D85371">
            <w:pPr>
              <w:pStyle w:val="Brdtextmedindrag"/>
            </w:pPr>
            <w:r w:rsidRPr="00A6293E">
              <w:t>a) ett elektroniskt kommunika</w:t>
            </w:r>
            <w:r w:rsidRPr="00A6293E">
              <w:softHyphen/>
              <w:t>tionsnät enligt 1</w:t>
            </w:r>
            <w:r>
              <w:t> </w:t>
            </w:r>
            <w:r w:rsidRPr="00A6293E">
              <w:t>kap.</w:t>
            </w:r>
            <w:r>
              <w:t> </w:t>
            </w:r>
            <w:r w:rsidRPr="00A6293E">
              <w:rPr>
                <w:i/>
              </w:rPr>
              <w:t>6</w:t>
            </w:r>
            <w:r>
              <w:rPr>
                <w:i/>
              </w:rPr>
              <w:t> </w:t>
            </w:r>
            <w:r w:rsidRPr="00A6293E">
              <w:t xml:space="preserve">§ lagen </w:t>
            </w:r>
            <w:r w:rsidRPr="00A6293E">
              <w:rPr>
                <w:i/>
              </w:rPr>
              <w:t>(2020:000)</w:t>
            </w:r>
            <w:r w:rsidRPr="00A6293E">
              <w:t xml:space="preserve"> om elektronisk kom</w:t>
            </w:r>
            <w:r w:rsidRPr="00A6293E">
              <w:softHyphen/>
              <w:t>mu</w:t>
            </w:r>
            <w:r>
              <w:softHyphen/>
            </w:r>
            <w:r w:rsidRPr="00A6293E">
              <w:t>nikation,</w:t>
            </w:r>
          </w:p>
        </w:tc>
      </w:tr>
    </w:tbl>
    <w:p w14:paraId="2FAF18CC" w14:textId="77777777" w:rsidR="00D85371" w:rsidRPr="00A6293E" w:rsidRDefault="00D85371" w:rsidP="00D85371">
      <w:pPr>
        <w:pStyle w:val="Brdtextmedindrag"/>
      </w:pPr>
      <w:r w:rsidRPr="00A6293E">
        <w:t>b) en enhet eller en grupp enheter som är sammankopplade eller hör samman med varandra, av vilka en eller flera genom ett program utför automatisk behandling av digitala uppgifter, eller</w:t>
      </w:r>
    </w:p>
    <w:p w14:paraId="6B571B41" w14:textId="77777777" w:rsidR="00D85371" w:rsidRPr="00A6293E" w:rsidRDefault="00D85371" w:rsidP="00D85371">
      <w:pPr>
        <w:pStyle w:val="Brdtextmedindrag"/>
      </w:pPr>
      <w:r w:rsidRPr="00A6293E">
        <w:t>c) digitala uppgifter som lagras, behandlas, hämtas eller överförs med sådana hjälpmedel som omfattas av a och b för att de ska kunna driftas, användas, skyddas och underhållas,</w:t>
      </w:r>
    </w:p>
    <w:p w14:paraId="07BD81F4" w14:textId="77777777" w:rsidR="00D85371" w:rsidRPr="00A6293E" w:rsidRDefault="00D85371" w:rsidP="00D85371">
      <w:pPr>
        <w:pStyle w:val="Brdtext"/>
      </w:pPr>
      <w:r w:rsidRPr="00A6293E">
        <w:t>– – – – – – – – – – – – – – – – – – – – – – – – – – – – – – – – – – – – – – –</w:t>
      </w:r>
    </w:p>
    <w:p w14:paraId="0C2F3281" w14:textId="77777777" w:rsidR="00D85371" w:rsidRPr="00A6293E" w:rsidRDefault="00D85371" w:rsidP="00D85371">
      <w:pPr>
        <w:pStyle w:val="Brdtext"/>
        <w:spacing w:before="230"/>
        <w:jc w:val="center"/>
      </w:pPr>
      <w:r w:rsidRPr="00A6293E">
        <w:t>5</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012926A" w14:textId="77777777">
        <w:tc>
          <w:tcPr>
            <w:tcW w:w="2500" w:type="pct"/>
            <w:shd w:val="clear" w:color="auto" w:fill="auto"/>
            <w:tcMar>
              <w:left w:w="0" w:type="dxa"/>
            </w:tcMar>
          </w:tcPr>
          <w:p w14:paraId="09B12F92" w14:textId="77777777" w:rsidR="00D85371" w:rsidRPr="00A6293E" w:rsidRDefault="00D85371" w:rsidP="00D85371">
            <w:pPr>
              <w:pStyle w:val="Brdtextmedindrag"/>
            </w:pPr>
            <w:r w:rsidRPr="00A6293E">
              <w:t>Lagen gäller inte för företag som tillhandahåller allmänna kommuni</w:t>
            </w:r>
            <w:r w:rsidRPr="00A6293E">
              <w:softHyphen/>
              <w:t>kationsnät eller allmänt tillgängliga elektroniska kommunikations</w:t>
            </w:r>
            <w:r w:rsidRPr="00A6293E">
              <w:softHyphen/>
              <w:t>tjäns</w:t>
            </w:r>
            <w:r w:rsidRPr="00A6293E">
              <w:softHyphen/>
              <w:t xml:space="preserve">ter och därför omfattas av kraven i </w:t>
            </w:r>
            <w:r w:rsidRPr="00A6293E">
              <w:rPr>
                <w:i/>
              </w:rPr>
              <w:t>5 kap. 6 b</w:t>
            </w:r>
            <w:r>
              <w:rPr>
                <w:i/>
              </w:rPr>
              <w:t> </w:t>
            </w:r>
            <w:r w:rsidRPr="00A6293E">
              <w:t>och</w:t>
            </w:r>
            <w:r>
              <w:t> </w:t>
            </w:r>
            <w:r w:rsidRPr="00A6293E">
              <w:rPr>
                <w:i/>
              </w:rPr>
              <w:t>c §§</w:t>
            </w:r>
            <w:r w:rsidRPr="00A6293E">
              <w:t xml:space="preserve"> lagen </w:t>
            </w:r>
            <w:r w:rsidRPr="00A6293E">
              <w:rPr>
                <w:i/>
              </w:rPr>
              <w:t>(2003:</w:t>
            </w:r>
            <w:r>
              <w:rPr>
                <w:i/>
              </w:rPr>
              <w:t xml:space="preserve"> </w:t>
            </w:r>
            <w:r w:rsidRPr="00A6293E">
              <w:rPr>
                <w:i/>
              </w:rPr>
              <w:t>389)</w:t>
            </w:r>
            <w:r w:rsidRPr="00A6293E">
              <w:t xml:space="preserve"> om elektronisk kom</w:t>
            </w:r>
            <w:r w:rsidRPr="00A6293E">
              <w:softHyphen/>
              <w:t>munika</w:t>
            </w:r>
            <w:r>
              <w:softHyphen/>
            </w:r>
            <w:r w:rsidRPr="00A6293E">
              <w:t>tion.</w:t>
            </w:r>
          </w:p>
        </w:tc>
        <w:tc>
          <w:tcPr>
            <w:tcW w:w="2500" w:type="pct"/>
            <w:shd w:val="clear" w:color="auto" w:fill="auto"/>
            <w:tcMar>
              <w:right w:w="0" w:type="dxa"/>
            </w:tcMar>
          </w:tcPr>
          <w:p w14:paraId="6D7AAA0F" w14:textId="77777777" w:rsidR="00D85371" w:rsidRPr="00A6293E" w:rsidRDefault="00D85371" w:rsidP="00D85371">
            <w:pPr>
              <w:pStyle w:val="Brdtextmedindrag"/>
            </w:pPr>
            <w:r w:rsidRPr="00A6293E">
              <w:t xml:space="preserve">Lagen gäller inte för företag som tillhandahåller allmänna </w:t>
            </w:r>
            <w:r w:rsidRPr="00A6293E">
              <w:rPr>
                <w:i/>
              </w:rPr>
              <w:t>elektro</w:t>
            </w:r>
            <w:r w:rsidRPr="00A6293E">
              <w:rPr>
                <w:i/>
              </w:rPr>
              <w:softHyphen/>
              <w:t>nis</w:t>
            </w:r>
            <w:r w:rsidRPr="00A6293E">
              <w:rPr>
                <w:i/>
              </w:rPr>
              <w:softHyphen/>
              <w:t xml:space="preserve">ka </w:t>
            </w:r>
            <w:r w:rsidRPr="00A6293E">
              <w:t>kommuni</w:t>
            </w:r>
            <w:r w:rsidRPr="00A6293E">
              <w:softHyphen/>
              <w:t>kationsnät eller all</w:t>
            </w:r>
            <w:r w:rsidRPr="00A6293E">
              <w:softHyphen/>
              <w:t>mänt tillgängliga elektroniska kom</w:t>
            </w:r>
            <w:r w:rsidRPr="00A6293E">
              <w:softHyphen/>
              <w:t>munikations</w:t>
            </w:r>
            <w:r w:rsidRPr="00A6293E">
              <w:softHyphen/>
              <w:t>tjäns</w:t>
            </w:r>
            <w:r w:rsidRPr="00A6293E">
              <w:softHyphen/>
              <w:t>ter och därför om</w:t>
            </w:r>
            <w:r w:rsidRPr="00A6293E">
              <w:softHyphen/>
              <w:t xml:space="preserve">fattas av kraven i </w:t>
            </w:r>
            <w:r w:rsidRPr="00A6293E">
              <w:rPr>
                <w:i/>
              </w:rPr>
              <w:t>8</w:t>
            </w:r>
            <w:r>
              <w:rPr>
                <w:i/>
              </w:rPr>
              <w:t> </w:t>
            </w:r>
            <w:r w:rsidRPr="00A6293E">
              <w:rPr>
                <w:i/>
              </w:rPr>
              <w:t>kap. 3 </w:t>
            </w:r>
            <w:r w:rsidRPr="00A6293E">
              <w:t>och</w:t>
            </w:r>
            <w:r>
              <w:t> </w:t>
            </w:r>
            <w:r w:rsidRPr="00A6293E">
              <w:rPr>
                <w:i/>
              </w:rPr>
              <w:t>6 §§</w:t>
            </w:r>
            <w:r w:rsidRPr="00A6293E">
              <w:t xml:space="preserve"> lagen </w:t>
            </w:r>
            <w:r w:rsidRPr="00A6293E">
              <w:rPr>
                <w:i/>
              </w:rPr>
              <w:t>(2020:000)</w:t>
            </w:r>
            <w:r w:rsidRPr="00A6293E">
              <w:t xml:space="preserve"> om elektronisk kom</w:t>
            </w:r>
            <w:r w:rsidRPr="00A6293E">
              <w:softHyphen/>
              <w:t>munikation.</w:t>
            </w:r>
          </w:p>
        </w:tc>
      </w:tr>
    </w:tbl>
    <w:p w14:paraId="0DA497CD" w14:textId="77777777" w:rsidR="00D85371" w:rsidRPr="00A6293E" w:rsidRDefault="00D85371" w:rsidP="00D85371">
      <w:pPr>
        <w:pStyle w:val="Slutstreck"/>
      </w:pPr>
      <w:r w:rsidRPr="00A6293E">
        <w:t>                      </w:t>
      </w:r>
    </w:p>
    <w:p w14:paraId="7E604812" w14:textId="77777777" w:rsidR="00D85371" w:rsidRPr="00A6293E" w:rsidRDefault="00D85371" w:rsidP="00D85371">
      <w:pPr>
        <w:pStyle w:val="Brdtextmedindrag"/>
      </w:pPr>
      <w:r w:rsidRPr="00A6293E">
        <w:t>Denna lag träder i kraft den 21 december 2020.</w:t>
      </w:r>
      <w:bookmarkEnd w:id="2368"/>
    </w:p>
    <w:p w14:paraId="4EB9C802" w14:textId="77777777" w:rsidR="00D85371" w:rsidRPr="00A6293E" w:rsidRDefault="00D85371" w:rsidP="00D85371">
      <w:pPr>
        <w:spacing w:line="2" w:lineRule="auto"/>
        <w:rPr>
          <w:rFonts w:ascii="Times New Roman" w:hAnsi="Times New Roman"/>
          <w:sz w:val="20"/>
        </w:rPr>
      </w:pPr>
      <w:r w:rsidRPr="00A6293E">
        <w:br w:type="page"/>
      </w:r>
    </w:p>
    <w:p w14:paraId="483ADD1A" w14:textId="77777777" w:rsidR="00D85371" w:rsidRDefault="00D85371" w:rsidP="00D85371">
      <w:pPr>
        <w:pStyle w:val="Rubrik2utannumrering"/>
        <w:sectPr w:rsidR="00D85371" w:rsidSect="00155500">
          <w:headerReference w:type="even" r:id="rId326"/>
          <w:headerReference w:type="default" r:id="rId327"/>
          <w:footerReference w:type="even" r:id="rId328"/>
          <w:footerReference w:type="default" r:id="rId329"/>
          <w:footerReference w:type="first" r:id="rId330"/>
          <w:footnotePr>
            <w:numRestart w:val="eachSect"/>
          </w:footnotePr>
          <w:type w:val="continuous"/>
          <w:pgSz w:w="9356" w:h="13721" w:code="9"/>
          <w:pgMar w:top="794" w:right="2438" w:bottom="1191" w:left="1021" w:header="0" w:footer="709" w:gutter="0"/>
          <w:cols w:space="708"/>
          <w:docGrid w:linePitch="360"/>
        </w:sectPr>
      </w:pPr>
      <w:bookmarkStart w:id="2583" w:name="_Toc9841527"/>
      <w:bookmarkStart w:id="2584" w:name="_Toc9867404"/>
      <w:bookmarkStart w:id="2585" w:name="_Toc9867654"/>
      <w:bookmarkStart w:id="2586" w:name="_Toc9871071"/>
      <w:bookmarkStart w:id="2587" w:name="_Toc9958154"/>
      <w:bookmarkStart w:id="2588" w:name="_Toc9961213"/>
      <w:bookmarkStart w:id="2589" w:name="_Toc9962312"/>
      <w:bookmarkStart w:id="2590" w:name="_Toc17793276"/>
      <w:r w:rsidRPr="00A6293E">
        <w:lastRenderedPageBreak/>
        <w:t>Förslag till lag om ändring lagen (2018:1653) om företagsnamn</w:t>
      </w:r>
      <w:bookmarkEnd w:id="2583"/>
      <w:bookmarkEnd w:id="2584"/>
      <w:bookmarkEnd w:id="2585"/>
      <w:bookmarkEnd w:id="2586"/>
      <w:bookmarkEnd w:id="2587"/>
      <w:bookmarkEnd w:id="2588"/>
      <w:bookmarkEnd w:id="2589"/>
      <w:bookmarkEnd w:id="2590"/>
    </w:p>
    <w:p w14:paraId="15410943" w14:textId="77777777" w:rsidR="00D85371" w:rsidRPr="00A6293E" w:rsidRDefault="00D85371" w:rsidP="00D85371">
      <w:pPr>
        <w:pStyle w:val="Brdtext"/>
      </w:pPr>
      <w:r w:rsidRPr="00A6293E">
        <w:t>Härigenom föreskrivs att 6 kap. 5 § lagen (2018:1653) om företagsnamn ska ha följande lydelse.</w:t>
      </w:r>
    </w:p>
    <w:p w14:paraId="7B0D0882" w14:textId="77777777" w:rsidR="00D85371" w:rsidRPr="00A6293E" w:rsidRDefault="00D85371" w:rsidP="00D85371">
      <w:pPr>
        <w:pStyle w:val="Brdtextmedindrag"/>
      </w:pPr>
    </w:p>
    <w:p w14:paraId="3E0C53C5" w14:textId="77777777" w:rsidR="00D85371" w:rsidRPr="00A6293E" w:rsidRDefault="00D85371" w:rsidP="00D85371">
      <w:pPr>
        <w:pStyle w:val="Brdtext"/>
        <w:jc w:val="center"/>
        <w:rPr>
          <w:b/>
        </w:rPr>
      </w:pPr>
      <w:r w:rsidRPr="00A6293E">
        <w:rPr>
          <w:b/>
        </w:rPr>
        <w:t>6</w:t>
      </w:r>
      <w:r>
        <w:rPr>
          <w:b/>
        </w:rPr>
        <w:t> </w:t>
      </w:r>
      <w:r w:rsidRPr="00A6293E">
        <w:rPr>
          <w:b/>
        </w:rPr>
        <w:t>kap.</w:t>
      </w:r>
    </w:p>
    <w:p w14:paraId="79F67FCF" w14:textId="77777777" w:rsidR="00D85371" w:rsidRPr="00A6293E" w:rsidRDefault="00D85371" w:rsidP="00D85371">
      <w:pPr>
        <w:pStyle w:val="Brdtext"/>
        <w:jc w:val="center"/>
      </w:pPr>
      <w:r w:rsidRPr="00A6293E">
        <w:t>5</w:t>
      </w:r>
      <w:r>
        <w:t> </w:t>
      </w:r>
      <w:r w:rsidRPr="00A6293E">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F1F53E8" w14:textId="77777777">
        <w:tc>
          <w:tcPr>
            <w:tcW w:w="2500" w:type="pct"/>
            <w:shd w:val="clear" w:color="auto" w:fill="auto"/>
            <w:tcMar>
              <w:left w:w="0" w:type="dxa"/>
            </w:tcMar>
          </w:tcPr>
          <w:p w14:paraId="009220D7"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 kap. 20 §</w:t>
            </w:r>
            <w:r w:rsidRPr="00A6293E">
              <w:t xml:space="preserve"> la</w:t>
            </w:r>
            <w:r w:rsidRPr="00A6293E">
              <w:softHyphen/>
              <w:t>gen (2003:389) om elektronisk kom</w:t>
            </w:r>
            <w:r>
              <w:softHyphen/>
            </w:r>
            <w:r w:rsidRPr="00A6293E">
              <w:t>mu</w:t>
            </w:r>
            <w:r>
              <w:softHyphen/>
            </w:r>
            <w:r w:rsidRPr="00A6293E">
              <w:t>nikation, ska sända en skriftlig underrättelse om detta till den som uppgifterna gäller tidigast efter en månad och senast tre måna</w:t>
            </w:r>
            <w:r w:rsidRPr="00A6293E">
              <w:softHyphen/>
              <w:t>der från det att informationen läm</w:t>
            </w:r>
            <w:r w:rsidRPr="00A6293E">
              <w:softHyphen/>
              <w:t>nades ut. Kostnaden för under</w:t>
            </w:r>
            <w:r w:rsidRPr="00A6293E">
              <w:softHyphen/>
              <w:t>rät</w:t>
            </w:r>
            <w:r w:rsidRPr="00A6293E">
              <w:softHyphen/>
              <w:t>telsen ersätts enligt 4</w:t>
            </w:r>
            <w:r>
              <w:t> </w:t>
            </w:r>
            <w:r w:rsidRPr="00A6293E">
              <w:t>§.</w:t>
            </w:r>
          </w:p>
        </w:tc>
        <w:tc>
          <w:tcPr>
            <w:tcW w:w="2500" w:type="pct"/>
            <w:shd w:val="clear" w:color="auto" w:fill="auto"/>
            <w:tcMar>
              <w:right w:w="0" w:type="dxa"/>
            </w:tcMar>
          </w:tcPr>
          <w:p w14:paraId="0102764E"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8 kap. 32 §</w:t>
            </w:r>
            <w:r w:rsidRPr="00A6293E">
              <w:t xml:space="preserve"> la</w:t>
            </w:r>
            <w:r w:rsidRPr="00A6293E">
              <w:softHyphen/>
              <w:t>gen (2003:389) om elektronisk kom</w:t>
            </w:r>
            <w:r>
              <w:softHyphen/>
            </w:r>
            <w:r w:rsidRPr="00A6293E">
              <w:t>munikation, ska sända en skriftlig underrättelse om detta till den som uppgifterna gäller tidigast efter en månad och senast tre måna</w:t>
            </w:r>
            <w:r w:rsidRPr="00A6293E">
              <w:softHyphen/>
              <w:t>der från det att informationen läm</w:t>
            </w:r>
            <w:r w:rsidRPr="00A6293E">
              <w:softHyphen/>
              <w:t>nades ut. Kostnaden för underrät</w:t>
            </w:r>
            <w:r w:rsidRPr="00A6293E">
              <w:softHyphen/>
              <w:t>telsen ersätts enligt 4</w:t>
            </w:r>
            <w:r>
              <w:t> </w:t>
            </w:r>
            <w:r w:rsidRPr="00A6293E">
              <w:t>§.</w:t>
            </w:r>
          </w:p>
        </w:tc>
      </w:tr>
    </w:tbl>
    <w:p w14:paraId="38EEB86A" w14:textId="77777777" w:rsidR="00D85371" w:rsidRPr="00A6293E" w:rsidRDefault="00D85371" w:rsidP="00D85371">
      <w:pPr>
        <w:pStyle w:val="Slutstreck"/>
      </w:pPr>
      <w:r w:rsidRPr="00A6293E">
        <w:t>                      </w:t>
      </w:r>
    </w:p>
    <w:p w14:paraId="3925891C" w14:textId="77777777" w:rsidR="00D85371" w:rsidRPr="00025171" w:rsidRDefault="00D85371" w:rsidP="00D85371">
      <w:pPr>
        <w:pStyle w:val="Brdtextmedindrag"/>
      </w:pPr>
      <w:r w:rsidRPr="00A6293E">
        <w:t>Denna lag träder i kraft den 21 december 2020.</w:t>
      </w:r>
    </w:p>
    <w:p w14:paraId="3385670B" w14:textId="77777777" w:rsidR="00DB62B9" w:rsidRPr="00152749" w:rsidRDefault="00DB62B9" w:rsidP="00152749">
      <w:pPr>
        <w:pStyle w:val="Brdtextmedindrag"/>
        <w:sectPr w:rsidR="00DB62B9" w:rsidRPr="00152749" w:rsidSect="00155500">
          <w:headerReference w:type="even" r:id="rId331"/>
          <w:headerReference w:type="default" r:id="rId332"/>
          <w:footerReference w:type="even" r:id="rId333"/>
          <w:footerReference w:type="default" r:id="rId334"/>
          <w:footerReference w:type="first" r:id="rId335"/>
          <w:type w:val="continuous"/>
          <w:pgSz w:w="9356" w:h="13721" w:code="9"/>
          <w:pgMar w:top="794" w:right="2438" w:bottom="1191" w:left="1021" w:header="0" w:footer="709" w:gutter="0"/>
          <w:cols w:space="708"/>
          <w:docGrid w:linePitch="360"/>
        </w:sectPr>
      </w:pPr>
    </w:p>
    <w:p w14:paraId="35FAB729" w14:textId="77777777" w:rsidR="00D85371" w:rsidRDefault="00D85371" w:rsidP="00D85371">
      <w:pPr>
        <w:pStyle w:val="Bilagarubrik"/>
      </w:pPr>
      <w:bookmarkStart w:id="2591" w:name="_Toc96533467"/>
      <w:r>
        <w:lastRenderedPageBreak/>
        <w:t>Förteckning över remissinstanserna</w:t>
      </w:r>
      <w:bookmarkEnd w:id="2591"/>
    </w:p>
    <w:p w14:paraId="6E51759C" w14:textId="36939EC4" w:rsidR="00D85371" w:rsidRDefault="00D85371" w:rsidP="00D85371">
      <w:pPr>
        <w:pStyle w:val="Brdtext"/>
      </w:pPr>
      <w:r>
        <w:t>Remissvar har lämnats av AB Stokab, Affärsverket Svenska kraftnät, Data</w:t>
      </w:r>
      <w:r>
        <w:softHyphen/>
        <w:t>inspektionen, Discovery Networks Sweden AB, Domstolsverket, Eko</w:t>
      </w:r>
      <w:r>
        <w:softHyphen/>
      </w:r>
      <w:r>
        <w:softHyphen/>
        <w:t>brotts</w:t>
      </w:r>
      <w:r>
        <w:softHyphen/>
      </w:r>
      <w:r>
        <w:softHyphen/>
        <w:t>myndig</w:t>
      </w:r>
      <w:r>
        <w:softHyphen/>
        <w:t>heten, Falkenbergs kommun, Fortifikationsverket, För</w:t>
      </w:r>
      <w:r>
        <w:softHyphen/>
        <w:t>svarets materielverk, Försvarets radioanstalt, Försvarsmakten, För</w:t>
      </w:r>
      <w:r>
        <w:softHyphen/>
        <w:t>svars</w:t>
      </w:r>
      <w:r>
        <w:softHyphen/>
        <w:t>underrättelse</w:t>
      </w:r>
      <w:r>
        <w:softHyphen/>
        <w:t>domstolen, Förvaltningsrätten i Stockholm, Göte</w:t>
      </w:r>
      <w:r>
        <w:softHyphen/>
        <w:t>borgs stad, Hi3G Access AB, Inspektionen för strategiska produkter, Internet</w:t>
      </w:r>
      <w:r>
        <w:softHyphen/>
        <w:t>stiftelsen, IP-Only AB, IT&amp;Telekomföretagen, Justitiekanslern, Jönköp</w:t>
      </w:r>
      <w:r>
        <w:softHyphen/>
        <w:t>ings kommun, Kammarrätten i Stockholm, Kommerskollegium, Konkurr</w:t>
      </w:r>
      <w:r>
        <w:softHyphen/>
        <w:t>ens</w:t>
      </w:r>
      <w:r>
        <w:softHyphen/>
        <w:t>verket, Konsumentverket, Kronofogdemyndigheten, Kust</w:t>
      </w:r>
      <w:r>
        <w:softHyphen/>
        <w:t>bevak</w:t>
      </w:r>
      <w:r>
        <w:softHyphen/>
        <w:t>ning</w:t>
      </w:r>
      <w:r>
        <w:softHyphen/>
        <w:t>en, Lantmäteriet, Luftfartsverket, Länsstyrelsen Dalarnas län, Läns</w:t>
      </w:r>
      <w:r>
        <w:softHyphen/>
        <w:t>styrel</w:t>
      </w:r>
      <w:r w:rsidR="00A86A28">
        <w:softHyphen/>
      </w:r>
      <w:r>
        <w:t>sen Uppsala län, Länsstyr</w:t>
      </w:r>
      <w:r>
        <w:softHyphen/>
        <w:t>el</w:t>
      </w:r>
      <w:r>
        <w:softHyphen/>
        <w:t>sen Värmland, Länsstyrelsen Väster</w:t>
      </w:r>
      <w:r>
        <w:softHyphen/>
        <w:t>botten, Malmö stad, Microsoft Sverige AB, Mora kommun, Myndigheten för del</w:t>
      </w:r>
      <w:r>
        <w:softHyphen/>
        <w:t>aktig</w:t>
      </w:r>
      <w:r>
        <w:softHyphen/>
        <w:t>het, Myndigheten för press, radio och tv, Myndigheten för samhälls</w:t>
      </w:r>
      <w:r>
        <w:softHyphen/>
        <w:t>skydd och beredskap, Netnod Internet Exchange AB, Nordic Enter</w:t>
      </w:r>
      <w:r>
        <w:softHyphen/>
        <w:t>tain</w:t>
      </w:r>
      <w:r>
        <w:softHyphen/>
        <w:t>ment Group AB, Polismyndigheten, Post- och tele</w:t>
      </w:r>
      <w:r>
        <w:softHyphen/>
        <w:t>styrelsen, Regel</w:t>
      </w:r>
      <w:r w:rsidR="00A86A28">
        <w:softHyphen/>
      </w:r>
      <w:r>
        <w:t>rådet, Region Stockholm, Region Värmland, Rymd</w:t>
      </w:r>
      <w:r>
        <w:softHyphen/>
        <w:t xml:space="preserve">styrelsen, Svenska institutet för standarder, </w:t>
      </w:r>
      <w:r w:rsidRPr="00291A38">
        <w:t>Sjöfartsverket, Skellefteå kommun, Socialstyrelsen, Säker</w:t>
      </w:r>
      <w:r w:rsidRPr="00291A38">
        <w:softHyphen/>
        <w:t>hets- och försvarsföretagen,</w:t>
      </w:r>
      <w:r>
        <w:t xml:space="preserve"> SOS Alarm AB, Svenska stadsnäts</w:t>
      </w:r>
      <w:r>
        <w:softHyphen/>
        <w:t>förening</w:t>
      </w:r>
      <w:r>
        <w:softHyphen/>
        <w:t>en, Statens fastighetsverk, Statens inspektion för för</w:t>
      </w:r>
      <w:r>
        <w:softHyphen/>
        <w:t>svars</w:t>
      </w:r>
      <w:r>
        <w:softHyphen/>
        <w:t>underrättelse</w:t>
      </w:r>
      <w:r>
        <w:softHyphen/>
        <w:t>verksamheten, Stockholms stad, Strålsäkerhets</w:t>
      </w:r>
      <w:r>
        <w:softHyphen/>
        <w:t>myn</w:t>
      </w:r>
      <w:r>
        <w:softHyphen/>
        <w:t>dig</w:t>
      </w:r>
      <w:r>
        <w:softHyphen/>
        <w:t>het</w:t>
      </w:r>
      <w:r>
        <w:softHyphen/>
        <w:t>en, Styrelsen för ackreditering och teknisk kontroll, Sundby</w:t>
      </w:r>
      <w:r>
        <w:softHyphen/>
        <w:t>bergs stad, Sveriges kommuner och regioner, Sveriges konsumen</w:t>
      </w:r>
      <w:r>
        <w:softHyphen/>
        <w:t>ter, Sveriges Radio AB, Sveriges Tele</w:t>
      </w:r>
      <w:r>
        <w:softHyphen/>
        <w:t>vi</w:t>
      </w:r>
      <w:r>
        <w:softHyphen/>
        <w:t>sion AB, Säkerhets- och integritets</w:t>
      </w:r>
      <w:r>
        <w:softHyphen/>
        <w:t>skydds</w:t>
      </w:r>
      <w:r>
        <w:softHyphen/>
        <w:t>nämnden, Säkerhets</w:t>
      </w:r>
      <w:r>
        <w:softHyphen/>
        <w:t xml:space="preserve">polisen, Tele2 AB, Telenor Sverige AB, </w:t>
      </w:r>
      <w:r w:rsidRPr="00291A38">
        <w:t>Telia Company AB</w:t>
      </w:r>
      <w:r>
        <w:t xml:space="preserve">, </w:t>
      </w:r>
      <w:r w:rsidRPr="00291A38">
        <w:t>Tera</w:t>
      </w:r>
      <w:r>
        <w:softHyphen/>
      </w:r>
      <w:r w:rsidRPr="00291A38">
        <w:t>com Group AB</w:t>
      </w:r>
      <w:r>
        <w:t>, Tillväxt</w:t>
      </w:r>
      <w:r>
        <w:softHyphen/>
        <w:t>verket, Total</w:t>
      </w:r>
      <w:r>
        <w:softHyphen/>
        <w:t>försvarets forskningsinstitut, Trafik</w:t>
      </w:r>
      <w:r>
        <w:softHyphen/>
        <w:t>verket, Transport</w:t>
      </w:r>
      <w:r>
        <w:softHyphen/>
        <w:t>styrelsen, TV4 Media, Upphandlings</w:t>
      </w:r>
      <w:r>
        <w:softHyphen/>
        <w:t>myndigheten, Upp</w:t>
      </w:r>
      <w:r>
        <w:softHyphen/>
        <w:t>sala kommun, Verizon Sweden AB, Verket för innovationssystem och Åklagar</w:t>
      </w:r>
      <w:r>
        <w:softHyphen/>
        <w:t>myn</w:t>
      </w:r>
      <w:r>
        <w:softHyphen/>
        <w:t>dig</w:t>
      </w:r>
      <w:r>
        <w:softHyphen/>
        <w:t>het</w:t>
      </w:r>
      <w:r>
        <w:softHyphen/>
        <w:t>en.</w:t>
      </w:r>
    </w:p>
    <w:p w14:paraId="4619DA15" w14:textId="77777777" w:rsidR="00D85371" w:rsidRDefault="00D85371" w:rsidP="00D85371">
      <w:pPr>
        <w:pStyle w:val="Brdtextmedindrag"/>
      </w:pPr>
      <w:r>
        <w:t xml:space="preserve">Därutöver har remissvar lämnats av Alvesta kommun, </w:t>
      </w:r>
      <w:r w:rsidRPr="00B65879">
        <w:t xml:space="preserve">Bauer </w:t>
      </w:r>
      <w:r>
        <w:t>M</w:t>
      </w:r>
      <w:r w:rsidRPr="00B65879">
        <w:t>edia AB</w:t>
      </w:r>
      <w:r>
        <w:t xml:space="preserve">, </w:t>
      </w:r>
      <w:r w:rsidRPr="00B65879">
        <w:t xml:space="preserve">Bjäre Kraft Bredband AB, Falu </w:t>
      </w:r>
      <w:r>
        <w:t>E</w:t>
      </w:r>
      <w:r w:rsidRPr="00B65879">
        <w:t xml:space="preserve">nergi </w:t>
      </w:r>
      <w:r>
        <w:t>&amp;</w:t>
      </w:r>
      <w:r w:rsidRPr="00B65879">
        <w:t xml:space="preserve"> </w:t>
      </w:r>
      <w:r>
        <w:t>V</w:t>
      </w:r>
      <w:r w:rsidRPr="00B65879">
        <w:t xml:space="preserve">atten AB, Fibra AB, </w:t>
      </w:r>
      <w:r>
        <w:t>Gävle Energi AB, Hörselskadades Riksförbund, IT Norrbotten AB, Jönköping Energi AB, Lessebo kommun, Njudung Energi Vetlanda AB, NRJ Sweden AB, Public service</w:t>
      </w:r>
      <w:r>
        <w:softHyphen/>
        <w:t>rådet, Region Uppsala, Region Västmanland, Region Örebro län, Region Östergötland, Savman AB, Skellefteå Kraft Fibernät AB, Stadsnäts</w:t>
      </w:r>
      <w:r>
        <w:softHyphen/>
        <w:t>bolag</w:t>
      </w:r>
      <w:r>
        <w:softHyphen/>
        <w:t>et Sverige AB, Stadsnätssamverkan i Kalmar län, Sundbybergs stads</w:t>
      </w:r>
      <w:r>
        <w:softHyphen/>
      </w:r>
      <w:r>
        <w:softHyphen/>
        <w:t>nätsbolag AB, Sävsjö kommun, Tekniska verken i Linköping AB, Tingsryds kommun, Tullverket, Umeå Energi Umenet AB, Utsikt Bredband AB, Vaggeryds Energi AB, Vaggeryds kommun, Vetlanda kommun, Värnamo kommun, Västlänk, Växjö kommun, Wexnet AB och Öresundskraft AB.</w:t>
      </w:r>
    </w:p>
    <w:p w14:paraId="68D02D92" w14:textId="77777777" w:rsidR="00D85371" w:rsidRDefault="00D85371" w:rsidP="00D85371">
      <w:pPr>
        <w:pStyle w:val="Brdtextmedindrag"/>
      </w:pPr>
      <w:r>
        <w:t xml:space="preserve">Följande remissinstanser har inte svarat eller angett att de avstår från att lämna synpunkter: </w:t>
      </w:r>
      <w:r w:rsidRPr="00B65879">
        <w:t>Apple</w:t>
      </w:r>
      <w:r>
        <w:t xml:space="preserve"> AB</w:t>
      </w:r>
      <w:r w:rsidRPr="00B65879">
        <w:t>, Bahnhof AB,</w:t>
      </w:r>
      <w:r>
        <w:t xml:space="preserve"> </w:t>
      </w:r>
      <w:r w:rsidRPr="00B65879">
        <w:t>BIL Sweden</w:t>
      </w:r>
      <w:r>
        <w:t xml:space="preserve">, </w:t>
      </w:r>
      <w:r w:rsidRPr="00B65879">
        <w:t>Borlänge kom</w:t>
      </w:r>
      <w:r>
        <w:softHyphen/>
      </w:r>
      <w:r w:rsidRPr="00B65879">
        <w:t>mun</w:t>
      </w:r>
      <w:r>
        <w:t xml:space="preserve">, Bostadsrätterna, </w:t>
      </w:r>
      <w:r w:rsidRPr="00B65879">
        <w:t>Boxer TV Access AB</w:t>
      </w:r>
      <w:r>
        <w:t xml:space="preserve">, </w:t>
      </w:r>
      <w:r w:rsidRPr="00B65879">
        <w:t xml:space="preserve">Branschorganisationen MORGAN, Business Sweden, COLT Sweden AB, Eniro AB, Ericsson AB, Facebook Sverige AB, </w:t>
      </w:r>
      <w:r>
        <w:t>Fastighetsägarna, Företagarna, Google Sverige, Gävle kommun, Haninge kommun, Hela Sverige ska leva, HSB Riksförbund, Hyresgästföreningen, Huawei Tech</w:t>
      </w:r>
      <w:r>
        <w:softHyphen/>
        <w:t>no</w:t>
      </w:r>
      <w:r>
        <w:softHyphen/>
        <w:t xml:space="preserve">logies Sweden AB, Härjedalens kommun, Hässleholms kommun, Järfälla kommun, Knivsta </w:t>
      </w:r>
      <w:r>
        <w:lastRenderedPageBreak/>
        <w:t>kommun, Kumla kommun, Kungl. Ingenjörs</w:t>
      </w:r>
      <w:r>
        <w:softHyphen/>
        <w:t>vetenskaps</w:t>
      </w:r>
      <w:r>
        <w:softHyphen/>
        <w:t>aka</w:t>
      </w:r>
      <w:r>
        <w:softHyphen/>
        <w:t>de</w:t>
      </w:r>
      <w:r>
        <w:softHyphen/>
        <w:t>mien, Ljung</w:t>
      </w:r>
      <w:r>
        <w:softHyphen/>
      </w:r>
      <w:r>
        <w:softHyphen/>
        <w:t>by kommun, Linköpings kommun, Länsstyrelsen Skåne län, Marks kommun, Musik</w:t>
      </w:r>
      <w:r>
        <w:softHyphen/>
        <w:t>sverige, Myndigheten för tillväxtpolitiska utvärderingar och analyser, Net1 Sweden AB, Norrtälje kommun, Närradions riks</w:t>
      </w:r>
      <w:r>
        <w:softHyphen/>
        <w:t>organisa</w:t>
      </w:r>
      <w:r>
        <w:softHyphen/>
        <w:t xml:space="preserve">tion, Nätverket för telekomanvändare, Partille kommun, </w:t>
      </w:r>
      <w:r w:rsidRPr="00B65879">
        <w:t xml:space="preserve">Region Blekinge, Region Västerbotten, Saab AB, SES Astra AB, </w:t>
      </w:r>
      <w:r>
        <w:t>Skövde kom</w:t>
      </w:r>
      <w:r>
        <w:softHyphen/>
        <w:t>mun, Små</w:t>
      </w:r>
      <w:r>
        <w:softHyphen/>
        <w:t>före</w:t>
      </w:r>
      <w:r>
        <w:softHyphen/>
        <w:t>tagarnas Riksförbund, SMÅKOM, Statens jordbruks</w:t>
      </w:r>
      <w:r>
        <w:softHyphen/>
        <w:t>verk, Storfors kommun, Storumans kommun, Svenska Rymdaktiebolaget, Sveriges Utbild</w:t>
      </w:r>
      <w:r>
        <w:softHyphen/>
        <w:t>nings</w:t>
      </w:r>
      <w:r>
        <w:softHyphen/>
        <w:t>radio AB, Säffle kommun, Söderköpings kommun, Teknik</w:t>
      </w:r>
      <w:r>
        <w:softHyphen/>
      </w:r>
      <w:r>
        <w:softHyphen/>
        <w:t>företagen, Tjörns kommun, Valdemarsviks kommun, Veten</w:t>
      </w:r>
      <w:r>
        <w:softHyphen/>
        <w:t>skaps</w:t>
      </w:r>
      <w:r>
        <w:softHyphen/>
        <w:t>rådet, Villaägarna, Västra Götalandsregionen, Örebro kommun och Öster</w:t>
      </w:r>
      <w:r>
        <w:softHyphen/>
        <w:t>åkers kommun.</w:t>
      </w:r>
    </w:p>
    <w:p w14:paraId="5EE859FA" w14:textId="77777777" w:rsidR="00DB62B9" w:rsidRPr="00152749" w:rsidRDefault="00DB62B9" w:rsidP="00152749">
      <w:pPr>
        <w:pStyle w:val="Brdtextmedindrag"/>
        <w:sectPr w:rsidR="00DB62B9" w:rsidRPr="00152749" w:rsidSect="00155500">
          <w:headerReference w:type="even" r:id="rId336"/>
          <w:headerReference w:type="default" r:id="rId337"/>
          <w:footerReference w:type="even" r:id="rId338"/>
          <w:footerReference w:type="default" r:id="rId339"/>
          <w:headerReference w:type="first" r:id="rId340"/>
          <w:footerReference w:type="first" r:id="rId341"/>
          <w:pgSz w:w="9356" w:h="13721" w:code="9"/>
          <w:pgMar w:top="794" w:right="2438" w:bottom="1191" w:left="1021" w:header="0" w:footer="709" w:gutter="0"/>
          <w:cols w:space="708"/>
          <w:docGrid w:linePitch="360"/>
        </w:sectPr>
      </w:pPr>
    </w:p>
    <w:p w14:paraId="11DF0726" w14:textId="4013ED26" w:rsidR="00DB62B9" w:rsidRDefault="00D85371" w:rsidP="00D85371">
      <w:pPr>
        <w:pStyle w:val="Bilagarubrik"/>
      </w:pPr>
      <w:bookmarkStart w:id="2592" w:name="_Toc96533468"/>
      <w:r>
        <w:lastRenderedPageBreak/>
        <w:t>Lagrådsremissens lagförslag</w:t>
      </w:r>
      <w:bookmarkEnd w:id="2592"/>
    </w:p>
    <w:p w14:paraId="2E8F35A6" w14:textId="77777777" w:rsidR="00D85371" w:rsidRPr="00A6293E" w:rsidRDefault="00D85371" w:rsidP="00D85371">
      <w:pPr>
        <w:pStyle w:val="Rubrik2utannumrering"/>
        <w:spacing w:before="0"/>
      </w:pPr>
      <w:bookmarkStart w:id="2593" w:name="_Toc73005817"/>
      <w:bookmarkStart w:id="2594" w:name="_Toc86738653"/>
      <w:r w:rsidRPr="00A6293E">
        <w:t>Förslag till lag om elektronisk kommunikation</w:t>
      </w:r>
      <w:bookmarkEnd w:id="2593"/>
      <w:bookmarkEnd w:id="2594"/>
    </w:p>
    <w:p w14:paraId="4709F5D3" w14:textId="77777777" w:rsidR="00D85371" w:rsidRPr="00A6293E" w:rsidRDefault="00D85371" w:rsidP="00D85371">
      <w:pPr>
        <w:pStyle w:val="Brdtext"/>
      </w:pPr>
      <w:r w:rsidRPr="00A6293E">
        <w:t>Härigenom föreskrivs</w:t>
      </w:r>
      <w:r w:rsidRPr="00A6293E">
        <w:rPr>
          <w:rStyle w:val="Fotnotsreferens"/>
        </w:rPr>
        <w:footnoteReference w:id="56"/>
      </w:r>
      <w:r w:rsidRPr="00A6293E">
        <w:t xml:space="preserve"> följande.</w:t>
      </w:r>
    </w:p>
    <w:p w14:paraId="6428754B" w14:textId="77777777" w:rsidR="00D85371" w:rsidRPr="00A6293E" w:rsidRDefault="00D85371" w:rsidP="00D85371">
      <w:pPr>
        <w:pStyle w:val="Rubrik3utannumrering"/>
      </w:pPr>
      <w:bookmarkStart w:id="2595" w:name="_Toc73005818"/>
      <w:r w:rsidRPr="00A6293E">
        <w:t>1</w:t>
      </w:r>
      <w:r>
        <w:t> kap.</w:t>
      </w:r>
      <w:r w:rsidRPr="00A6293E">
        <w:t xml:space="preserve"> Allmänna bestämmelser</w:t>
      </w:r>
      <w:bookmarkEnd w:id="2595"/>
    </w:p>
    <w:p w14:paraId="7F28AFAF" w14:textId="77777777" w:rsidR="00D85371" w:rsidRPr="00A6293E" w:rsidRDefault="00D85371" w:rsidP="00D85371">
      <w:pPr>
        <w:pStyle w:val="Rubrik4utannumrering"/>
        <w:spacing w:before="0"/>
      </w:pPr>
      <w:r>
        <w:t>Lagens syfte och tillämpningsområde</w:t>
      </w:r>
    </w:p>
    <w:p w14:paraId="56E8CCED" w14:textId="77777777" w:rsidR="00D85371" w:rsidRPr="00A6293E" w:rsidRDefault="00D85371" w:rsidP="00D85371">
      <w:pPr>
        <w:pStyle w:val="Brdtext"/>
      </w:pPr>
      <w:r w:rsidRPr="00A6293E">
        <w:rPr>
          <w:b/>
        </w:rPr>
        <w:t>1</w:t>
      </w:r>
      <w:r>
        <w:rPr>
          <w:b/>
        </w:rPr>
        <w:t> §</w:t>
      </w:r>
      <w:r w:rsidRPr="00A6293E">
        <w:t xml:space="preserve">    Denna lag syftar </w:t>
      </w:r>
      <w:r>
        <w:t xml:space="preserve">dels till </w:t>
      </w:r>
      <w:r w:rsidRPr="00A6293E">
        <w:t>att enskilda och myndigheter ska få tillgång till säkra och effektiva elektroniska kommunikationer</w:t>
      </w:r>
      <w:r>
        <w:t>, dels</w:t>
      </w:r>
      <w:r w:rsidRPr="00A6293E">
        <w:t xml:space="preserve"> </w:t>
      </w:r>
      <w:r>
        <w:t xml:space="preserve">till </w:t>
      </w:r>
      <w:r w:rsidRPr="00A6293E">
        <w:t>största möjliga ut</w:t>
      </w:r>
      <w:r w:rsidRPr="00A6293E">
        <w:softHyphen/>
        <w:t>byte för alla när det gäller urvalet av elektroniska kommu</w:t>
      </w:r>
      <w:r>
        <w:softHyphen/>
      </w:r>
      <w:r w:rsidRPr="00A6293E">
        <w:t>ni</w:t>
      </w:r>
      <w:r>
        <w:softHyphen/>
      </w:r>
      <w:r w:rsidRPr="00A6293E">
        <w:t>ka</w:t>
      </w:r>
      <w:r>
        <w:softHyphen/>
      </w:r>
      <w:r w:rsidRPr="00A6293E">
        <w:t>tions</w:t>
      </w:r>
      <w:r>
        <w:softHyphen/>
      </w:r>
      <w:r w:rsidRPr="00A6293E">
        <w:t>tjänster samt deras pris, kvalitet och kapacitet.</w:t>
      </w:r>
    </w:p>
    <w:p w14:paraId="3C0A7FC8" w14:textId="77777777" w:rsidR="00D85371" w:rsidRPr="00A6293E" w:rsidRDefault="00D85371" w:rsidP="00D85371">
      <w:pPr>
        <w:pStyle w:val="Brdtextmedindrag"/>
      </w:pPr>
      <w:r w:rsidRPr="00A6293E">
        <w:rPr>
          <w:spacing w:val="2"/>
        </w:rPr>
        <w:t>Syftet ska uppnås främst genom att konkurrens, innovation</w:t>
      </w:r>
      <w:r>
        <w:rPr>
          <w:spacing w:val="2"/>
        </w:rPr>
        <w:t>,</w:t>
      </w:r>
      <w:r w:rsidRPr="00A6293E">
        <w:rPr>
          <w:spacing w:val="2"/>
        </w:rPr>
        <w:t xml:space="preserve"> inter</w:t>
      </w:r>
      <w:r w:rsidRPr="00A6293E">
        <w:rPr>
          <w:spacing w:val="2"/>
        </w:rPr>
        <w:softHyphen/>
        <w:t>na</w:t>
      </w:r>
      <w:r w:rsidRPr="00A6293E">
        <w:t xml:space="preserve">tionell harmonisering </w:t>
      </w:r>
      <w:r>
        <w:t xml:space="preserve">samt </w:t>
      </w:r>
      <w:r w:rsidRPr="00A6293E">
        <w:t xml:space="preserve">säkerhet i nät </w:t>
      </w:r>
      <w:r w:rsidRPr="00A6293E">
        <w:rPr>
          <w:spacing w:val="-2"/>
        </w:rPr>
        <w:t>och tjänster</w:t>
      </w:r>
      <w:r>
        <w:rPr>
          <w:spacing w:val="-2"/>
        </w:rPr>
        <w:t xml:space="preserve"> främjas</w:t>
      </w:r>
      <w:r w:rsidRPr="00A6293E">
        <w:rPr>
          <w:spacing w:val="-2"/>
        </w:rPr>
        <w:t>. Samhälls</w:t>
      </w:r>
      <w:r>
        <w:rPr>
          <w:spacing w:val="-2"/>
        </w:rPr>
        <w:softHyphen/>
      </w:r>
      <w:r w:rsidRPr="00A6293E">
        <w:rPr>
          <w:spacing w:val="-2"/>
        </w:rPr>
        <w:t>omfattande tjänster ska dock alltid finnas</w:t>
      </w:r>
      <w:r w:rsidRPr="00A6293E">
        <w:t xml:space="preserve"> </w:t>
      </w:r>
      <w:r w:rsidRPr="00A6293E">
        <w:rPr>
          <w:spacing w:val="-2"/>
        </w:rPr>
        <w:t>tillgängliga på för alla likvärdiga villkor i hela landet till överkomliga priser.</w:t>
      </w:r>
    </w:p>
    <w:p w14:paraId="79D4F3C5" w14:textId="77777777" w:rsidR="00D85371" w:rsidRPr="00A6293E" w:rsidRDefault="00D85371" w:rsidP="00D85371">
      <w:pPr>
        <w:pStyle w:val="Brdtextmedindrag"/>
      </w:pPr>
      <w:r w:rsidRPr="00A6293E">
        <w:t>Vid tillämpning</w:t>
      </w:r>
      <w:r>
        <w:t>en av lagen</w:t>
      </w:r>
      <w:r w:rsidRPr="00A6293E">
        <w:t xml:space="preserve"> ska särskilt Sveriges säker</w:t>
      </w:r>
      <w:r>
        <w:softHyphen/>
      </w:r>
      <w:r w:rsidRPr="00A6293E">
        <w:t xml:space="preserve">het </w:t>
      </w:r>
      <w:r>
        <w:t xml:space="preserve">och </w:t>
      </w:r>
      <w:r w:rsidRPr="00A6293E">
        <w:t>elektro</w:t>
      </w:r>
      <w:r>
        <w:softHyphen/>
      </w:r>
      <w:r w:rsidRPr="00A6293E">
        <w:t>niska kommunikationers be</w:t>
      </w:r>
      <w:r w:rsidRPr="00A6293E">
        <w:softHyphen/>
        <w:t>tydelse för yttrandefrihet och informations</w:t>
      </w:r>
      <w:r>
        <w:softHyphen/>
      </w:r>
      <w:r w:rsidRPr="00A6293E">
        <w:t>frihet beaktas.</w:t>
      </w:r>
    </w:p>
    <w:p w14:paraId="7998BDC8" w14:textId="77777777" w:rsidR="00D85371" w:rsidRPr="00A6293E" w:rsidRDefault="00D85371" w:rsidP="00D85371">
      <w:pPr>
        <w:pStyle w:val="Brdtextmedindrag"/>
        <w:ind w:firstLine="0"/>
      </w:pPr>
    </w:p>
    <w:p w14:paraId="73B58D2D" w14:textId="77777777" w:rsidR="00D85371" w:rsidRPr="00A6293E" w:rsidRDefault="00D85371" w:rsidP="00D85371">
      <w:pPr>
        <w:pStyle w:val="Brdtext"/>
      </w:pPr>
      <w:r>
        <w:rPr>
          <w:b/>
        </w:rPr>
        <w:t>2 §</w:t>
      </w:r>
      <w:r w:rsidRPr="00A6293E">
        <w:t xml:space="preserve">    Lagen gäller elektroniska kommunikationsnät och </w:t>
      </w:r>
      <w:r>
        <w:t xml:space="preserve">elektroniska </w:t>
      </w:r>
      <w:r w:rsidRPr="00A6293E">
        <w:t>kom</w:t>
      </w:r>
      <w:r>
        <w:softHyphen/>
      </w:r>
      <w:r w:rsidRPr="00A6293E">
        <w:t>mu</w:t>
      </w:r>
      <w:r>
        <w:softHyphen/>
      </w:r>
      <w:r w:rsidRPr="00A6293E">
        <w:t>ni</w:t>
      </w:r>
      <w:r>
        <w:softHyphen/>
      </w:r>
      <w:r w:rsidRPr="00A6293E">
        <w:t>kations</w:t>
      </w:r>
      <w:r w:rsidRPr="00A6293E">
        <w:softHyphen/>
      </w:r>
      <w:r w:rsidRPr="00A6293E">
        <w:rPr>
          <w:spacing w:val="-2"/>
        </w:rPr>
        <w:t>tjänster med tillhörande faciliteter och tjänster samt annan radioanvändning.</w:t>
      </w:r>
    </w:p>
    <w:p w14:paraId="16F5EA5E" w14:textId="77777777" w:rsidR="00D85371" w:rsidRPr="00A6293E" w:rsidRDefault="00D85371" w:rsidP="00D85371">
      <w:pPr>
        <w:pStyle w:val="Rubrik4utannumrering"/>
      </w:pPr>
      <w:r w:rsidRPr="00D95A7D">
        <w:t xml:space="preserve">Förhållande till annan </w:t>
      </w:r>
      <w:r w:rsidRPr="00120BD6">
        <w:t>reglering</w:t>
      </w:r>
    </w:p>
    <w:p w14:paraId="732CC4BA" w14:textId="77777777" w:rsidR="00D85371" w:rsidRDefault="00D85371" w:rsidP="00D85371">
      <w:pPr>
        <w:pStyle w:val="Brdtext"/>
      </w:pPr>
      <w:r>
        <w:rPr>
          <w:b/>
        </w:rPr>
        <w:t>3 §</w:t>
      </w:r>
      <w:r w:rsidRPr="00A6293E">
        <w:t xml:space="preserve">    Bestämmelserna i lagen ersätter inte föreskrifter om prövning enligt </w:t>
      </w:r>
      <w:r>
        <w:t xml:space="preserve">någon </w:t>
      </w:r>
      <w:r w:rsidRPr="00A6293E">
        <w:t>annan lag.</w:t>
      </w:r>
    </w:p>
    <w:p w14:paraId="178416B3" w14:textId="77777777" w:rsidR="00D85371" w:rsidRPr="0072068F" w:rsidRDefault="00D85371" w:rsidP="00D85371">
      <w:pPr>
        <w:pStyle w:val="Brdtextmedindrag"/>
        <w:ind w:firstLine="0"/>
      </w:pPr>
    </w:p>
    <w:p w14:paraId="41677FB5" w14:textId="77777777" w:rsidR="00D85371" w:rsidRPr="00A6293E" w:rsidRDefault="00D85371" w:rsidP="00D85371">
      <w:pPr>
        <w:pStyle w:val="Brdtext"/>
      </w:pPr>
      <w:r>
        <w:rPr>
          <w:b/>
        </w:rPr>
        <w:t>4 §</w:t>
      </w:r>
      <w:r w:rsidRPr="00A6293E">
        <w:t>    </w:t>
      </w:r>
      <w:r w:rsidRPr="00A6293E">
        <w:rPr>
          <w:spacing w:val="-2"/>
        </w:rPr>
        <w:t>Förutom i denna lag finns det i radio- och tv-lagen (2010:696) bestäm</w:t>
      </w:r>
      <w:r w:rsidRPr="00A6293E">
        <w:rPr>
          <w:spacing w:val="-2"/>
        </w:rPr>
        <w:softHyphen/>
        <w:t>melser om sändningar av ljudradio- och tv-program som</w:t>
      </w:r>
      <w:r w:rsidRPr="00A6293E">
        <w:t xml:space="preserve"> </w:t>
      </w:r>
      <w:r w:rsidRPr="00A6293E">
        <w:rPr>
          <w:spacing w:val="-2"/>
        </w:rPr>
        <w:t>är riktade till all</w:t>
      </w:r>
      <w:r w:rsidRPr="00A6293E">
        <w:rPr>
          <w:spacing w:val="-2"/>
        </w:rPr>
        <w:softHyphen/>
        <w:t>mänheten och avsedda att tas emot med tekniska hjälpmedel.</w:t>
      </w:r>
    </w:p>
    <w:p w14:paraId="3A9B22D0" w14:textId="77777777" w:rsidR="00D85371" w:rsidRDefault="00D85371" w:rsidP="00D85371">
      <w:pPr>
        <w:pStyle w:val="Brdtextmedindrag"/>
      </w:pPr>
      <w:r w:rsidRPr="00A6293E">
        <w:t>Bestämmelser om radioutrustning finns i radioutrustningslagen (2016:392).</w:t>
      </w:r>
    </w:p>
    <w:p w14:paraId="6C935A27" w14:textId="77777777" w:rsidR="00D85371" w:rsidRDefault="00D85371" w:rsidP="00D85371">
      <w:pPr>
        <w:pStyle w:val="Brdtextmedindrag"/>
        <w:ind w:firstLine="0"/>
      </w:pPr>
    </w:p>
    <w:p w14:paraId="6BF68D24" w14:textId="77777777" w:rsidR="00D85371" w:rsidRDefault="00D85371" w:rsidP="00D85371">
      <w:pPr>
        <w:pStyle w:val="Brdtextmedindrag"/>
        <w:ind w:firstLine="0"/>
      </w:pPr>
      <w:r>
        <w:rPr>
          <w:b/>
        </w:rPr>
        <w:t>5 §</w:t>
      </w:r>
      <w:r w:rsidRPr="00A6293E">
        <w:t>    </w:t>
      </w:r>
      <w:r>
        <w:t>Bestämmelser om behandling av personuppgifter finns, förutom i 8 och 9 kap. i denna lag, i Europaparlamentets och rådets förordning (EU) 2016/679 av den 27 april 2016 om skydd för fysiska personer med av</w:t>
      </w:r>
      <w:r>
        <w:softHyphen/>
        <w:t>seende på behandling av personuppgifter och om det fria flödet av sådana uppgifter och om upphävande av direktiv 95/46/EG (allmän data</w:t>
      </w:r>
      <w:r>
        <w:softHyphen/>
        <w:t>skydds</w:t>
      </w:r>
      <w:r>
        <w:softHyphen/>
        <w:t>förordning), i denna lag benämnd EU:s dataskyddsförordning, och i lagen (2018:218) med kompletterande bestämmelser till EU:s data</w:t>
      </w:r>
      <w:r>
        <w:softHyphen/>
        <w:t>skydds</w:t>
      </w:r>
      <w:r>
        <w:softHyphen/>
        <w:t>förordning samt i före</w:t>
      </w:r>
      <w:r>
        <w:softHyphen/>
        <w:t>skrifter som har meddelats i anslutning till den lagen.</w:t>
      </w:r>
    </w:p>
    <w:p w14:paraId="6C918B65" w14:textId="77777777" w:rsidR="00D85371" w:rsidRDefault="00D85371" w:rsidP="00D85371">
      <w:pPr>
        <w:pStyle w:val="Brdtextmedindrag"/>
      </w:pPr>
      <w:r>
        <w:lastRenderedPageBreak/>
        <w:t>Bestämmelserna i EU:s dataskyddsförordning om rättelse, radering, begränsning och skadestånd gäller även vid behandling av personuppgifter enligt denna lag.</w:t>
      </w:r>
    </w:p>
    <w:p w14:paraId="269DA27F" w14:textId="77777777" w:rsidR="00D85371" w:rsidRDefault="00D85371" w:rsidP="00D85371">
      <w:pPr>
        <w:pStyle w:val="Rubrik4utannumrering"/>
      </w:pPr>
      <w:r>
        <w:t>Regleringsmyndighet och tillsynsmyndighet</w:t>
      </w:r>
    </w:p>
    <w:p w14:paraId="086F9EE8" w14:textId="77777777" w:rsidR="00D85371" w:rsidRDefault="00D85371" w:rsidP="00D85371">
      <w:pPr>
        <w:pStyle w:val="Brdtextmedindrag"/>
        <w:ind w:firstLine="0"/>
        <w:rPr>
          <w:rFonts w:eastAsiaTheme="minorHAnsi"/>
        </w:rPr>
      </w:pPr>
      <w:r>
        <w:rPr>
          <w:b/>
        </w:rPr>
        <w:t>6 §</w:t>
      </w:r>
      <w:r w:rsidRPr="00A6293E">
        <w:t>    </w:t>
      </w:r>
      <w:r>
        <w:rPr>
          <w:spacing w:val="-2"/>
        </w:rPr>
        <w:t>R</w:t>
      </w:r>
      <w:r w:rsidRPr="00A6293E">
        <w:rPr>
          <w:spacing w:val="-2"/>
        </w:rPr>
        <w:t>egeringen bestämmer</w:t>
      </w:r>
      <w:r>
        <w:rPr>
          <w:spacing w:val="-2"/>
        </w:rPr>
        <w:t xml:space="preserve"> vilken myndighet som ska vara reglerings</w:t>
      </w:r>
      <w:r>
        <w:rPr>
          <w:spacing w:val="-2"/>
        </w:rPr>
        <w:softHyphen/>
        <w:t>myn</w:t>
      </w:r>
      <w:r>
        <w:rPr>
          <w:spacing w:val="-2"/>
        </w:rPr>
        <w:softHyphen/>
        <w:t>dig</w:t>
      </w:r>
      <w:r>
        <w:rPr>
          <w:spacing w:val="-2"/>
        </w:rPr>
        <w:softHyphen/>
        <w:t>het respektive tillsynsmyndighet.</w:t>
      </w:r>
      <w:r w:rsidRPr="00A6293E">
        <w:rPr>
          <w:spacing w:val="-2"/>
        </w:rPr>
        <w:t xml:space="preserve"> </w:t>
      </w:r>
      <w:r>
        <w:rPr>
          <w:spacing w:val="-2"/>
        </w:rPr>
        <w:t>Reglerings</w:t>
      </w:r>
      <w:r>
        <w:rPr>
          <w:spacing w:val="-2"/>
        </w:rPr>
        <w:softHyphen/>
        <w:t>myndig</w:t>
      </w:r>
      <w:r>
        <w:rPr>
          <w:spacing w:val="-2"/>
        </w:rPr>
        <w:softHyphen/>
        <w:t xml:space="preserve">heten </w:t>
      </w:r>
      <w:r w:rsidRPr="00A6293E">
        <w:rPr>
          <w:spacing w:val="-2"/>
        </w:rPr>
        <w:t>ska</w:t>
      </w:r>
      <w:r w:rsidRPr="00A6293E">
        <w:t xml:space="preserve"> pröva ansökningar, besluta om skyldigheter och i övrigt pröva frågor och hand</w:t>
      </w:r>
      <w:r>
        <w:softHyphen/>
      </w:r>
      <w:r w:rsidRPr="00A6293E">
        <w:t xml:space="preserve">lägga ärenden </w:t>
      </w:r>
      <w:r>
        <w:t>enligt lagen och enligt före</w:t>
      </w:r>
      <w:r>
        <w:softHyphen/>
        <w:t xml:space="preserve">skrifter meddelade i anslutning till lagen. Tillsynsmyndigheten ska </w:t>
      </w:r>
      <w:r w:rsidRPr="00A6293E">
        <w:t>ta emot anmälningar</w:t>
      </w:r>
      <w:r>
        <w:t xml:space="preserve"> och</w:t>
      </w:r>
      <w:r w:rsidRPr="00A6293E">
        <w:t xml:space="preserve"> utöva tillsyn enligt </w:t>
      </w:r>
      <w:r>
        <w:t>vad som framgår av denna lag</w:t>
      </w:r>
      <w:r w:rsidRPr="00A6293E">
        <w:t>.</w:t>
      </w:r>
    </w:p>
    <w:p w14:paraId="3D2FE9AC" w14:textId="77777777" w:rsidR="00D85371" w:rsidRPr="00A6293E" w:rsidRDefault="00D85371" w:rsidP="00D85371">
      <w:pPr>
        <w:pStyle w:val="Rubrik4utannumrering"/>
      </w:pPr>
      <w:r>
        <w:t>Ord och u</w:t>
      </w:r>
      <w:r w:rsidRPr="00A6293E">
        <w:t xml:space="preserve">ttryck i </w:t>
      </w:r>
      <w:r w:rsidRPr="00691432">
        <w:t>lagen</w:t>
      </w:r>
    </w:p>
    <w:p w14:paraId="72243895" w14:textId="77777777" w:rsidR="00D85371" w:rsidRPr="00A6293E" w:rsidRDefault="00D85371" w:rsidP="00D85371">
      <w:pPr>
        <w:pStyle w:val="Brdtext"/>
      </w:pPr>
      <w:r>
        <w:rPr>
          <w:b/>
        </w:rPr>
        <w:t>7 §</w:t>
      </w:r>
      <w:r w:rsidRPr="00A6293E">
        <w:t>    I lag</w:t>
      </w:r>
      <w:r>
        <w:t>en</w:t>
      </w:r>
      <w:r w:rsidRPr="00A6293E">
        <w:t xml:space="preserve"> avses med</w:t>
      </w:r>
    </w:p>
    <w:p w14:paraId="729BA8CF" w14:textId="77777777" w:rsidR="00D85371" w:rsidRPr="00A6293E" w:rsidRDefault="00D85371" w:rsidP="00D85371">
      <w:pPr>
        <w:pStyle w:val="Brdtextmedindrag"/>
      </w:pPr>
      <w:r w:rsidRPr="00A6293E">
        <w:rPr>
          <w:i/>
        </w:rPr>
        <w:t>abonnent</w:t>
      </w:r>
      <w:r w:rsidRPr="00A6293E">
        <w:t>:</w:t>
      </w:r>
      <w:r>
        <w:t> </w:t>
      </w:r>
      <w:r w:rsidRPr="00A6293E">
        <w:t>den som har ingått avtal med en leverantör av allmänt till</w:t>
      </w:r>
      <w:r w:rsidRPr="00A6293E">
        <w:softHyphen/>
        <w:t>gängliga elektroniska kommunikationstjänster om tillhandahållande av så</w:t>
      </w:r>
      <w:r w:rsidRPr="00A6293E">
        <w:softHyphen/>
        <w:t>dana tjänster,</w:t>
      </w:r>
    </w:p>
    <w:p w14:paraId="58A7F0A1" w14:textId="77777777" w:rsidR="00D85371" w:rsidRPr="00A6293E" w:rsidRDefault="00D85371" w:rsidP="00D85371">
      <w:pPr>
        <w:pStyle w:val="Brdtextmedindrag"/>
      </w:pPr>
      <w:bookmarkStart w:id="2596" w:name="_Hlk64497191"/>
      <w:r w:rsidRPr="00A6293E">
        <w:rPr>
          <w:i/>
        </w:rPr>
        <w:t>allmänt elektroniskt kommunikationsnät</w:t>
      </w:r>
      <w:bookmarkEnd w:id="2596"/>
      <w:r w:rsidRPr="00A6293E">
        <w:t>:</w:t>
      </w:r>
      <w:r>
        <w:t xml:space="preserve"> ett </w:t>
      </w:r>
      <w:r w:rsidRPr="00A6293E">
        <w:t>elektroniskt kommu</w:t>
      </w:r>
      <w:r>
        <w:softHyphen/>
      </w:r>
      <w:r w:rsidRPr="00A6293E">
        <w:t>ni</w:t>
      </w:r>
      <w:r>
        <w:softHyphen/>
      </w:r>
      <w:r w:rsidRPr="00A6293E">
        <w:t>ka</w:t>
      </w:r>
      <w:r>
        <w:softHyphen/>
      </w:r>
      <w:r w:rsidRPr="00A6293E">
        <w:t>tions</w:t>
      </w:r>
      <w:r w:rsidRPr="00A6293E">
        <w:softHyphen/>
        <w:t>nät som helt eller huvudsakligen används för att tillhandahålla allmänt tillgängliga elektroniska kommunikationstjänster och som stöder informa</w:t>
      </w:r>
      <w:r w:rsidRPr="00A6293E">
        <w:softHyphen/>
        <w:t>tionsöverföring mellan nätanslutningspunkter,</w:t>
      </w:r>
    </w:p>
    <w:p w14:paraId="3DC72BD4" w14:textId="77777777" w:rsidR="00D85371" w:rsidRPr="00A6293E" w:rsidRDefault="00D85371" w:rsidP="00D85371">
      <w:pPr>
        <w:pStyle w:val="Brdtextmedindrag"/>
      </w:pPr>
      <w:r w:rsidRPr="00A6293E">
        <w:rPr>
          <w:i/>
        </w:rPr>
        <w:t>användare</w:t>
      </w:r>
      <w:r w:rsidRPr="00A6293E">
        <w:t>:</w:t>
      </w:r>
      <w:r>
        <w:t> </w:t>
      </w:r>
      <w:r w:rsidRPr="00A6293E">
        <w:t>den som använder eller efterfrågar en allmänt tillgänglig elektro</w:t>
      </w:r>
      <w:r w:rsidRPr="00A6293E">
        <w:softHyphen/>
        <w:t>nisk kommunikationstjänst,</w:t>
      </w:r>
    </w:p>
    <w:p w14:paraId="1CE9279A" w14:textId="77777777" w:rsidR="00D85371" w:rsidRPr="00A6293E" w:rsidRDefault="00D85371" w:rsidP="00D85371">
      <w:pPr>
        <w:pStyle w:val="Brdtextmedindrag"/>
      </w:pPr>
      <w:bookmarkStart w:id="2597" w:name="_Hlk21346210"/>
      <w:r>
        <w:rPr>
          <w:i/>
        </w:rPr>
        <w:t>Berec</w:t>
      </w:r>
      <w:r>
        <w:t>: Organet för europeiska regleringsmyndigheter för elektronisk kommunikation,</w:t>
      </w:r>
    </w:p>
    <w:p w14:paraId="37A112A4" w14:textId="77777777" w:rsidR="00D85371" w:rsidRPr="00A6293E" w:rsidRDefault="00D85371" w:rsidP="00D85371">
      <w:pPr>
        <w:pStyle w:val="Brdtextmedindrag"/>
      </w:pPr>
      <w:bookmarkStart w:id="2598" w:name="_Hlk64497446"/>
      <w:bookmarkStart w:id="2599" w:name="_Hlk19694491"/>
      <w:bookmarkEnd w:id="2597"/>
      <w:r w:rsidRPr="00A6293E">
        <w:rPr>
          <w:i/>
        </w:rPr>
        <w:t>elektronisk kommunikationstjänst</w:t>
      </w:r>
      <w:bookmarkEnd w:id="2598"/>
      <w:r w:rsidRPr="00A6293E">
        <w:t>:</w:t>
      </w:r>
      <w:r>
        <w:t xml:space="preserve"> en </w:t>
      </w:r>
      <w:r w:rsidRPr="00A6293E">
        <w:t xml:space="preserve">tjänst som vanligen tillhandahålls mot ersättning </w:t>
      </w:r>
      <w:r>
        <w:t>via</w:t>
      </w:r>
      <w:r w:rsidRPr="00A6293E">
        <w:t xml:space="preserve"> elektroniska kommunikationsnät och som, med undan</w:t>
      </w:r>
      <w:r>
        <w:softHyphen/>
      </w:r>
      <w:r w:rsidRPr="00A6293E">
        <w:t xml:space="preserve">tag för tjänster i form av tillhandahållande av innehåll som överförs med hjälp av elektroniska kommunikationsnät och </w:t>
      </w:r>
      <w:r>
        <w:t xml:space="preserve">elektroniska </w:t>
      </w:r>
      <w:r w:rsidRPr="00A6293E">
        <w:t>kommunika</w:t>
      </w:r>
      <w:r>
        <w:softHyphen/>
      </w:r>
      <w:r w:rsidRPr="00A6293E">
        <w:t>tions</w:t>
      </w:r>
      <w:r>
        <w:softHyphen/>
      </w:r>
      <w:r w:rsidRPr="00A6293E">
        <w:t>tjänster eller ut</w:t>
      </w:r>
      <w:r w:rsidRPr="00A6293E">
        <w:softHyphen/>
        <w:t xml:space="preserve">övande av redaktionellt ansvar över sådant innehåll, </w:t>
      </w:r>
      <w:r>
        <w:t>är</w:t>
      </w:r>
      <w:r w:rsidRPr="00A6293E">
        <w:t xml:space="preserve"> en</w:t>
      </w:r>
    </w:p>
    <w:p w14:paraId="3954F34C" w14:textId="77777777" w:rsidR="00D85371" w:rsidRPr="00A6293E" w:rsidRDefault="00D85371" w:rsidP="00D85371">
      <w:pPr>
        <w:pStyle w:val="Brdtextmedindrag"/>
      </w:pPr>
      <w:r w:rsidRPr="00A6293E">
        <w:t>1. internetanslutningstjänst enligt artikel 2.2 i Europaparlamentets och rådets förordning (EU) 2015/2120 av den 25</w:t>
      </w:r>
      <w:r>
        <w:t xml:space="preserve"> </w:t>
      </w:r>
      <w:r w:rsidRPr="00A6293E">
        <w:t>november</w:t>
      </w:r>
      <w:r>
        <w:t xml:space="preserve"> </w:t>
      </w:r>
      <w:r w:rsidRPr="00A6293E">
        <w:t xml:space="preserve">2015 om </w:t>
      </w:r>
      <w:r w:rsidRPr="004E4ACB">
        <w:t>åtgärder rörande en öppen internetanslutning och slutkundsavgifter för reglerad kom</w:t>
      </w:r>
      <w:r>
        <w:softHyphen/>
      </w:r>
      <w:r w:rsidRPr="004E4ACB">
        <w:t>mu</w:t>
      </w:r>
      <w:r>
        <w:softHyphen/>
      </w:r>
      <w:r w:rsidRPr="004E4ACB">
        <w:t>nikation inom EU och om ändring av direktiv 2002/22/EG och förordning (EU) nr 531/2012</w:t>
      </w:r>
      <w:r w:rsidRPr="00A6293E">
        <w:t>,</w:t>
      </w:r>
    </w:p>
    <w:p w14:paraId="0B067CA9" w14:textId="77777777" w:rsidR="00D85371" w:rsidRPr="00A6293E" w:rsidRDefault="00D85371" w:rsidP="00D85371">
      <w:pPr>
        <w:pStyle w:val="Brdtextmedindrag"/>
      </w:pPr>
      <w:r w:rsidRPr="00A6293E">
        <w:t>2. interpersonell kommunikationstjänst, eller</w:t>
      </w:r>
    </w:p>
    <w:p w14:paraId="12E90EE7" w14:textId="77777777" w:rsidR="00D85371" w:rsidRPr="00A6293E" w:rsidRDefault="00D85371" w:rsidP="00D85371">
      <w:pPr>
        <w:pStyle w:val="Brdtextmedindrag"/>
      </w:pPr>
      <w:r w:rsidRPr="00A6293E">
        <w:t xml:space="preserve">3. tjänst som helt eller huvudsakligen utgörs av överföring av signaler, </w:t>
      </w:r>
      <w:r w:rsidRPr="00A6293E">
        <w:rPr>
          <w:spacing w:val="-2"/>
        </w:rPr>
        <w:t>såsom överföringstjänster som används för tillhandahållande av maskin till</w:t>
      </w:r>
      <w:r w:rsidRPr="00A6293E">
        <w:t xml:space="preserve"> maskin-tjänster eller för rundradio,</w:t>
      </w:r>
    </w:p>
    <w:p w14:paraId="11ED6D8A" w14:textId="77777777" w:rsidR="00D85371" w:rsidRDefault="00D85371" w:rsidP="00D85371">
      <w:pPr>
        <w:pStyle w:val="Brdtextmedindrag"/>
      </w:pPr>
      <w:bookmarkStart w:id="2600" w:name="_Hlk64497468"/>
      <w:bookmarkEnd w:id="2599"/>
      <w:r w:rsidRPr="00A6293E">
        <w:rPr>
          <w:i/>
        </w:rPr>
        <w:t>elektroniskt kommunikationsnät</w:t>
      </w:r>
      <w:bookmarkEnd w:id="2600"/>
      <w:r w:rsidRPr="00A6293E">
        <w:t>:</w:t>
      </w:r>
      <w:r>
        <w:t xml:space="preserve"> ett </w:t>
      </w:r>
      <w:r w:rsidRPr="00A6293E">
        <w:t>system för överföring och i tillämp</w:t>
      </w:r>
      <w:r>
        <w:softHyphen/>
      </w:r>
      <w:r w:rsidRPr="00A6293E">
        <w:t>liga fall utrustning för koppling eller dirigering samt passiva nätdelar och andra resurser som medger överföring av signaler, via tråd eller radio</w:t>
      </w:r>
      <w:r>
        <w:softHyphen/>
      </w:r>
      <w:r w:rsidRPr="00A6293E">
        <w:t>vågor, på optisk väg eller via andra elektromagnetiska överföringsmedier</w:t>
      </w:r>
      <w:r>
        <w:t>,</w:t>
      </w:r>
      <w:r w:rsidRPr="00A6293E">
        <w:t xml:space="preserve"> oberoende av vilken typ av information som överförs,</w:t>
      </w:r>
    </w:p>
    <w:p w14:paraId="5C9014C2" w14:textId="77777777" w:rsidR="00D85371" w:rsidRDefault="00D85371" w:rsidP="00D85371">
      <w:pPr>
        <w:pStyle w:val="Brdtextmedindrag"/>
      </w:pPr>
      <w:bookmarkStart w:id="2601" w:name="_Hlk64497532"/>
      <w:r w:rsidRPr="00E8052A">
        <w:rPr>
          <w:i/>
          <w:iCs/>
        </w:rPr>
        <w:t>elektroniskt meddelande</w:t>
      </w:r>
      <w:bookmarkEnd w:id="2601"/>
      <w:r w:rsidRPr="00E8052A">
        <w:t>:</w:t>
      </w:r>
      <w:r>
        <w:t> </w:t>
      </w:r>
      <w:r w:rsidRPr="00E8052A">
        <w:t>all information som utbyts eller överförs mellan ett begränsat antal parter genom en allmänt tillgänglig elektronisk kommunikationstjänst, utom information som överförs som del av sänd</w:t>
      </w:r>
      <w:r>
        <w:softHyphen/>
      </w:r>
      <w:r w:rsidRPr="00E8052A">
        <w:t xml:space="preserve">ningar av ljudradio- och tv-program som är riktade till allmänheten via ett </w:t>
      </w:r>
      <w:r w:rsidRPr="00E8052A">
        <w:lastRenderedPageBreak/>
        <w:t>elektroniskt kommunikationsnät</w:t>
      </w:r>
      <w:r>
        <w:t>,</w:t>
      </w:r>
      <w:r w:rsidRPr="00E8052A">
        <w:t xml:space="preserve"> om denna information inte kan sättas i samband med den enskilda abonnenten eller användaren av informationen,</w:t>
      </w:r>
    </w:p>
    <w:p w14:paraId="1E793736" w14:textId="77777777" w:rsidR="00D85371" w:rsidRPr="00A6293E" w:rsidRDefault="00D85371" w:rsidP="00D85371">
      <w:pPr>
        <w:pStyle w:val="Brdtextmedindrag"/>
      </w:pPr>
      <w:bookmarkStart w:id="2602" w:name="_Hlk64497570"/>
      <w:r w:rsidRPr="00A6293E">
        <w:rPr>
          <w:i/>
        </w:rPr>
        <w:t>harmoniserat frekvensutrymme</w:t>
      </w:r>
      <w:bookmarkEnd w:id="2602"/>
      <w:r w:rsidRPr="00A6293E">
        <w:t>:</w:t>
      </w:r>
      <w:r>
        <w:t xml:space="preserve"> ett </w:t>
      </w:r>
      <w:r w:rsidRPr="00A6293E">
        <w:t>frekvensutrymme för vilket harmo</w:t>
      </w:r>
      <w:r w:rsidRPr="00A6293E">
        <w:softHyphen/>
        <w:t>ni</w:t>
      </w:r>
      <w:r w:rsidRPr="00A6293E">
        <w:softHyphen/>
        <w:t>serade villkor för användning har fastställts i en teknisk genomförande</w:t>
      </w:r>
      <w:r w:rsidRPr="00A6293E">
        <w:softHyphen/>
        <w:t>åtgärd i enlighet med artikel 4 i Europaparla</w:t>
      </w:r>
      <w:r w:rsidRPr="00A6293E">
        <w:softHyphen/>
        <w:t>mentets och rådets beslut nr</w:t>
      </w:r>
      <w:r>
        <w:t> </w:t>
      </w:r>
      <w:r w:rsidRPr="00A6293E">
        <w:t>676/2002/EG av den 7</w:t>
      </w:r>
      <w:r>
        <w:t> </w:t>
      </w:r>
      <w:r w:rsidRPr="00A6293E">
        <w:t>mars 2002 om ett regel</w:t>
      </w:r>
      <w:r w:rsidRPr="00A6293E">
        <w:softHyphen/>
        <w:t>verk för radiospektrum</w:t>
      </w:r>
      <w:r w:rsidRPr="00A6293E">
        <w:softHyphen/>
        <w:t>poli</w:t>
      </w:r>
      <w:r w:rsidRPr="00A6293E">
        <w:softHyphen/>
        <w:t>tiken i Europeiska gemenskapen (radiospek</w:t>
      </w:r>
      <w:r w:rsidRPr="00A6293E">
        <w:softHyphen/>
        <w:t>trumbeslut),</w:t>
      </w:r>
    </w:p>
    <w:p w14:paraId="2B47D934" w14:textId="77777777" w:rsidR="00D85371" w:rsidRDefault="00D85371" w:rsidP="00D85371">
      <w:pPr>
        <w:pStyle w:val="Brdtextmedindrag"/>
      </w:pPr>
      <w:bookmarkStart w:id="2603" w:name="_Hlk64497637"/>
      <w:bookmarkStart w:id="2604" w:name="_Hlk36194570"/>
      <w:r>
        <w:rPr>
          <w:i/>
        </w:rPr>
        <w:t>integritetsincident</w:t>
      </w:r>
      <w:bookmarkEnd w:id="2603"/>
      <w:r>
        <w:rPr>
          <w:iCs/>
        </w:rPr>
        <w:t>: en händelse som leder till oavsiktlig eller otillåten utplåning, förlust eller ändring eller otillåtet avslöjande av eller otillåten åtkomst till uppgifter som behandlas i samband med tillhandahållandet av allmänt tillgängliga elektroniska kommunikationstjänster,</w:t>
      </w:r>
    </w:p>
    <w:p w14:paraId="7E645769" w14:textId="77777777" w:rsidR="00D85371" w:rsidRDefault="00D85371" w:rsidP="00D85371">
      <w:pPr>
        <w:pStyle w:val="Brdtextmedindrag"/>
        <w:rPr>
          <w:i/>
        </w:rPr>
      </w:pPr>
      <w:r w:rsidRPr="00E8052A">
        <w:rPr>
          <w:i/>
        </w:rPr>
        <w:t>internetåtkomst</w:t>
      </w:r>
      <w:r w:rsidRPr="00E8052A">
        <w:rPr>
          <w:iCs/>
        </w:rPr>
        <w:t>:</w:t>
      </w:r>
      <w:r>
        <w:rPr>
          <w:iCs/>
        </w:rPr>
        <w:t> </w:t>
      </w:r>
      <w:r w:rsidRPr="00E8052A">
        <w:rPr>
          <w:iCs/>
        </w:rPr>
        <w:t>möjlighet till överföring av ip-paket som ger använ</w:t>
      </w:r>
      <w:r>
        <w:rPr>
          <w:iCs/>
        </w:rPr>
        <w:softHyphen/>
      </w:r>
      <w:r w:rsidRPr="00E8052A">
        <w:rPr>
          <w:iCs/>
        </w:rPr>
        <w:t>daren tillgång till internet,</w:t>
      </w:r>
    </w:p>
    <w:p w14:paraId="6A7A47D6" w14:textId="77777777" w:rsidR="00D85371" w:rsidRPr="00A6293E" w:rsidRDefault="00D85371" w:rsidP="00D85371">
      <w:pPr>
        <w:pStyle w:val="Brdtextmedindrag"/>
      </w:pPr>
      <w:bookmarkStart w:id="2605" w:name="_Hlk64497715"/>
      <w:bookmarkEnd w:id="2604"/>
      <w:r w:rsidRPr="00A6293E">
        <w:rPr>
          <w:i/>
        </w:rPr>
        <w:t>interpersonell kommunikationstjänst</w:t>
      </w:r>
      <w:r w:rsidRPr="00A6293E">
        <w:t>:</w:t>
      </w:r>
      <w:bookmarkEnd w:id="2605"/>
      <w:r>
        <w:t xml:space="preserve"> en </w:t>
      </w:r>
      <w:r w:rsidRPr="00A6293E">
        <w:t>tjänst som vanligen tillhanda</w:t>
      </w:r>
      <w:r w:rsidRPr="00A6293E">
        <w:softHyphen/>
        <w:t xml:space="preserve">hålls mot ersättning och som möjliggör </w:t>
      </w:r>
      <w:r>
        <w:t xml:space="preserve">ett </w:t>
      </w:r>
      <w:r w:rsidRPr="00A6293E">
        <w:t>direkt interpersonellt och inter</w:t>
      </w:r>
      <w:r w:rsidRPr="00A6293E">
        <w:softHyphen/>
        <w:t>ak</w:t>
      </w:r>
      <w:r w:rsidRPr="00A6293E">
        <w:softHyphen/>
        <w:t>tivt informationsutbyte via elektroniska kommunikationsnät mellan ett be</w:t>
      </w:r>
      <w:r w:rsidRPr="00A6293E">
        <w:softHyphen/>
        <w:t>gränsat antal personer, varigenom de personer som inleder eller deltar i kommunikationen bestämmer vem eller vilka som ska vara mottagare av denna, dock inte en tjänst som möjliggör interpersonell och interaktiv kommunikation enbart som en extrafunktion av mindre betydelse som är direkt kopplad till en annan tjänst,</w:t>
      </w:r>
    </w:p>
    <w:p w14:paraId="7022BDC6" w14:textId="77777777" w:rsidR="00D85371" w:rsidRPr="005236F4" w:rsidRDefault="00D85371" w:rsidP="00D85371">
      <w:pPr>
        <w:pStyle w:val="Brdtextmedindrag"/>
        <w:rPr>
          <w:i/>
        </w:rPr>
      </w:pPr>
      <w:bookmarkStart w:id="2606" w:name="_Hlk64497770"/>
      <w:r w:rsidRPr="005236F4">
        <w:rPr>
          <w:i/>
        </w:rPr>
        <w:t>lokaliseringsuppgift</w:t>
      </w:r>
      <w:bookmarkEnd w:id="2606"/>
      <w:r w:rsidRPr="005236F4">
        <w:t>:</w:t>
      </w:r>
    </w:p>
    <w:p w14:paraId="7FD73762" w14:textId="77777777" w:rsidR="00D85371" w:rsidRPr="005236F4" w:rsidRDefault="00D85371" w:rsidP="00D85371">
      <w:pPr>
        <w:pStyle w:val="Brdtextmedindrag"/>
      </w:pPr>
      <w:r w:rsidRPr="005236F4">
        <w:t>1. </w:t>
      </w:r>
      <w:r>
        <w:t xml:space="preserve">en </w:t>
      </w:r>
      <w:r w:rsidRPr="005236F4">
        <w:t>upp</w:t>
      </w:r>
      <w:r w:rsidRPr="005236F4">
        <w:softHyphen/>
        <w:t xml:space="preserve">gift som </w:t>
      </w:r>
      <w:r>
        <w:t xml:space="preserve">behandlas </w:t>
      </w:r>
      <w:r w:rsidRPr="005236F4">
        <w:t>i ett allmänt mobilt elektroniskt kom</w:t>
      </w:r>
      <w:r>
        <w:softHyphen/>
      </w:r>
      <w:r w:rsidRPr="005236F4">
        <w:t>mu</w:t>
      </w:r>
      <w:r>
        <w:softHyphen/>
      </w:r>
      <w:r w:rsidRPr="005236F4">
        <w:t>ni</w:t>
      </w:r>
      <w:r>
        <w:softHyphen/>
      </w:r>
      <w:r w:rsidRPr="005236F4">
        <w:t>ka</w:t>
      </w:r>
      <w:r>
        <w:softHyphen/>
      </w:r>
      <w:r w:rsidRPr="005236F4">
        <w:t xml:space="preserve">tionsnät </w:t>
      </w:r>
      <w:r>
        <w:t xml:space="preserve">och som </w:t>
      </w:r>
      <w:r w:rsidRPr="005236F4">
        <w:t>anger den geografiska positionen för en slutanvändares terminal</w:t>
      </w:r>
      <w:r w:rsidRPr="005236F4">
        <w:softHyphen/>
        <w:t>utrustning,</w:t>
      </w:r>
      <w:r>
        <w:t xml:space="preserve"> eller</w:t>
      </w:r>
    </w:p>
    <w:p w14:paraId="7E749E83" w14:textId="77777777" w:rsidR="00D85371" w:rsidRDefault="00D85371" w:rsidP="00D85371">
      <w:pPr>
        <w:pStyle w:val="Brdtextmedindrag"/>
        <w:rPr>
          <w:spacing w:val="-2"/>
        </w:rPr>
      </w:pPr>
      <w:r w:rsidRPr="005236F4">
        <w:t>2. </w:t>
      </w:r>
      <w:r>
        <w:rPr>
          <w:spacing w:val="-2"/>
        </w:rPr>
        <w:t xml:space="preserve">en </w:t>
      </w:r>
      <w:r w:rsidRPr="005236F4">
        <w:rPr>
          <w:spacing w:val="-2"/>
        </w:rPr>
        <w:t>uppgift i ett allmänt fast elektroniskt kommunikationsnät om nät</w:t>
      </w:r>
      <w:r>
        <w:rPr>
          <w:spacing w:val="-2"/>
        </w:rPr>
        <w:softHyphen/>
      </w:r>
      <w:r w:rsidRPr="005236F4">
        <w:rPr>
          <w:spacing w:val="-2"/>
        </w:rPr>
        <w:t>anslut</w:t>
      </w:r>
      <w:r w:rsidRPr="005236F4">
        <w:rPr>
          <w:spacing w:val="-2"/>
        </w:rPr>
        <w:softHyphen/>
        <w:t>nings</w:t>
      </w:r>
      <w:r w:rsidRPr="005236F4">
        <w:rPr>
          <w:spacing w:val="-2"/>
        </w:rPr>
        <w:softHyphen/>
        <w:t>punktens fysiska adress,</w:t>
      </w:r>
    </w:p>
    <w:p w14:paraId="5AF207CA" w14:textId="77777777" w:rsidR="00D85371" w:rsidRPr="00A6293E" w:rsidRDefault="00D85371" w:rsidP="00D85371">
      <w:pPr>
        <w:pStyle w:val="Brdtextmedindrag"/>
      </w:pPr>
      <w:bookmarkStart w:id="2607" w:name="_Hlk64497824"/>
      <w:r w:rsidRPr="00710677">
        <w:rPr>
          <w:i/>
          <w:iCs/>
        </w:rPr>
        <w:t>meddelandehantering</w:t>
      </w:r>
      <w:bookmarkEnd w:id="2607"/>
      <w:r w:rsidRPr="00710677">
        <w:t>:</w:t>
      </w:r>
      <w:r>
        <w:t> </w:t>
      </w:r>
      <w:r w:rsidRPr="00710677">
        <w:t xml:space="preserve">utbyte eller överföring av </w:t>
      </w:r>
      <w:r>
        <w:t xml:space="preserve">ett </w:t>
      </w:r>
      <w:r w:rsidRPr="00710677">
        <w:t>elektroniskt med</w:t>
      </w:r>
      <w:r>
        <w:softHyphen/>
      </w:r>
      <w:r w:rsidRPr="00710677">
        <w:t xml:space="preserve">delande som inte är </w:t>
      </w:r>
      <w:r>
        <w:t xml:space="preserve">ett </w:t>
      </w:r>
      <w:r w:rsidRPr="00710677">
        <w:t xml:space="preserve">samtal och inte heller är information som överförs som </w:t>
      </w:r>
      <w:r>
        <w:t xml:space="preserve">en </w:t>
      </w:r>
      <w:r w:rsidRPr="00710677">
        <w:t>del av sändningar av ljudradio- och tv-program,</w:t>
      </w:r>
    </w:p>
    <w:p w14:paraId="1221C87F" w14:textId="77777777" w:rsidR="00D85371" w:rsidRDefault="00D85371" w:rsidP="00D85371">
      <w:pPr>
        <w:pStyle w:val="Brdtextmedindrag"/>
      </w:pPr>
      <w:r w:rsidRPr="00A6293E">
        <w:rPr>
          <w:i/>
        </w:rPr>
        <w:t>mikroföretag</w:t>
      </w:r>
      <w:r w:rsidRPr="00A6293E">
        <w:t>:</w:t>
      </w:r>
      <w:r>
        <w:rPr>
          <w:i/>
        </w:rPr>
        <w:t> </w:t>
      </w:r>
      <w:r>
        <w:rPr>
          <w:iCs/>
        </w:rPr>
        <w:t xml:space="preserve">ett </w:t>
      </w:r>
      <w:r w:rsidRPr="00A6293E">
        <w:t>företag som sysselsätter färre än 10 personer och vars om</w:t>
      </w:r>
      <w:r w:rsidRPr="00A6293E">
        <w:softHyphen/>
      </w:r>
      <w:r w:rsidRPr="00A6293E">
        <w:rPr>
          <w:spacing w:val="-2"/>
        </w:rPr>
        <w:t>sättning eller balansomslutning inte överstiger 2</w:t>
      </w:r>
      <w:r>
        <w:rPr>
          <w:spacing w:val="-2"/>
        </w:rPr>
        <w:t xml:space="preserve"> </w:t>
      </w:r>
      <w:r w:rsidRPr="00A6293E">
        <w:rPr>
          <w:spacing w:val="-2"/>
        </w:rPr>
        <w:t>miljoner euro per år</w:t>
      </w:r>
      <w:r w:rsidRPr="00A6293E">
        <w:t>,</w:t>
      </w:r>
    </w:p>
    <w:p w14:paraId="35156A22" w14:textId="77777777" w:rsidR="00D85371" w:rsidRPr="00D8175D" w:rsidRDefault="00D85371" w:rsidP="00D85371">
      <w:pPr>
        <w:pStyle w:val="Brdtextmedindrag"/>
        <w:rPr>
          <w:iCs/>
        </w:rPr>
      </w:pPr>
      <w:r w:rsidRPr="00D8175D">
        <w:rPr>
          <w:i/>
        </w:rPr>
        <w:t>misslyckad uppringning</w:t>
      </w:r>
      <w:r w:rsidRPr="00D8175D">
        <w:rPr>
          <w:iCs/>
        </w:rPr>
        <w:t>:</w:t>
      </w:r>
      <w:r>
        <w:rPr>
          <w:iCs/>
        </w:rPr>
        <w:t xml:space="preserve"> en </w:t>
      </w:r>
      <w:r w:rsidRPr="00D8175D">
        <w:rPr>
          <w:iCs/>
        </w:rPr>
        <w:t>uppringning som kopplas fram utan att nå en mottagare,</w:t>
      </w:r>
    </w:p>
    <w:p w14:paraId="11956475" w14:textId="77777777" w:rsidR="00D85371" w:rsidRPr="00A6293E" w:rsidRDefault="00D85371" w:rsidP="00D85371">
      <w:pPr>
        <w:pStyle w:val="Brdtextmedindrag"/>
      </w:pPr>
      <w:bookmarkStart w:id="2608" w:name="_Hlk64497909"/>
      <w:bookmarkStart w:id="2609" w:name="_Hlk51328707"/>
      <w:bookmarkStart w:id="2610" w:name="_Hlk19694637"/>
      <w:r w:rsidRPr="00A6293E">
        <w:rPr>
          <w:i/>
        </w:rPr>
        <w:t>nummerbaserad interpersonell kommunikationstjänst</w:t>
      </w:r>
      <w:bookmarkEnd w:id="2608"/>
      <w:r w:rsidRPr="00A6293E">
        <w:t>:</w:t>
      </w:r>
      <w:r>
        <w:t xml:space="preserve"> en </w:t>
      </w:r>
      <w:r w:rsidRPr="00A6293E">
        <w:t>interpersonell kom</w:t>
      </w:r>
      <w:r>
        <w:softHyphen/>
      </w:r>
      <w:r w:rsidRPr="00A6293E">
        <w:t xml:space="preserve">munikationstjänst som </w:t>
      </w:r>
      <w:r>
        <w:t xml:space="preserve">etablerar en förbindelse till </w:t>
      </w:r>
      <w:r w:rsidRPr="00A6293E">
        <w:t>nummer i natio</w:t>
      </w:r>
      <w:r>
        <w:softHyphen/>
      </w:r>
      <w:r w:rsidRPr="00A6293E">
        <w:t>nella eller internatio</w:t>
      </w:r>
      <w:r w:rsidRPr="00A6293E">
        <w:softHyphen/>
        <w:t>nella nummerplaner eller som möjliggör kommunika</w:t>
      </w:r>
      <w:r>
        <w:softHyphen/>
      </w:r>
      <w:r w:rsidRPr="00A6293E">
        <w:t xml:space="preserve">tion med </w:t>
      </w:r>
      <w:r>
        <w:t xml:space="preserve">sådana </w:t>
      </w:r>
      <w:r w:rsidRPr="00A6293E">
        <w:t>nummer,</w:t>
      </w:r>
    </w:p>
    <w:p w14:paraId="2B3BA8A2" w14:textId="77777777" w:rsidR="00D85371" w:rsidRPr="00A6293E" w:rsidRDefault="00D85371" w:rsidP="00D85371">
      <w:pPr>
        <w:pStyle w:val="Brdtextmedindrag"/>
      </w:pPr>
      <w:bookmarkStart w:id="2611" w:name="_Hlk64497929"/>
      <w:bookmarkEnd w:id="2609"/>
      <w:r w:rsidRPr="00A6293E">
        <w:rPr>
          <w:i/>
        </w:rPr>
        <w:t>nummeroberoende interpersonell kommunikationstjänst</w:t>
      </w:r>
      <w:bookmarkEnd w:id="2611"/>
      <w:r w:rsidRPr="00A6293E">
        <w:t>:</w:t>
      </w:r>
      <w:r>
        <w:t xml:space="preserve"> en </w:t>
      </w:r>
      <w:r w:rsidRPr="00A6293E">
        <w:t>inter</w:t>
      </w:r>
      <w:r>
        <w:softHyphen/>
      </w:r>
      <w:r w:rsidRPr="00A6293E">
        <w:t>perso</w:t>
      </w:r>
      <w:r>
        <w:softHyphen/>
      </w:r>
      <w:r w:rsidRPr="00A6293E">
        <w:rPr>
          <w:spacing w:val="-3"/>
        </w:rPr>
        <w:t xml:space="preserve">nell kommunikationstjänst som </w:t>
      </w:r>
      <w:r>
        <w:rPr>
          <w:spacing w:val="-3"/>
        </w:rPr>
        <w:t>varken</w:t>
      </w:r>
      <w:r w:rsidRPr="00F673EF">
        <w:rPr>
          <w:spacing w:val="-3"/>
        </w:rPr>
        <w:t xml:space="preserve"> </w:t>
      </w:r>
      <w:r>
        <w:rPr>
          <w:spacing w:val="-3"/>
        </w:rPr>
        <w:t xml:space="preserve">etablerar en förbindelse till </w:t>
      </w:r>
      <w:r w:rsidRPr="00F673EF">
        <w:rPr>
          <w:spacing w:val="-3"/>
        </w:rPr>
        <w:t>nummer i nation</w:t>
      </w:r>
      <w:r>
        <w:rPr>
          <w:spacing w:val="-3"/>
        </w:rPr>
        <w:softHyphen/>
      </w:r>
      <w:r w:rsidRPr="00F673EF">
        <w:rPr>
          <w:spacing w:val="-3"/>
        </w:rPr>
        <w:t>ella eller inter</w:t>
      </w:r>
      <w:r w:rsidRPr="00F673EF">
        <w:rPr>
          <w:spacing w:val="-3"/>
        </w:rPr>
        <w:softHyphen/>
      </w:r>
      <w:r w:rsidRPr="00F673EF">
        <w:t>nationella nummerplaner eller möjliggör</w:t>
      </w:r>
      <w:r w:rsidRPr="00A6293E">
        <w:t xml:space="preserve"> kommuni</w:t>
      </w:r>
      <w:r>
        <w:softHyphen/>
      </w:r>
      <w:r w:rsidRPr="00A6293E">
        <w:t>k</w:t>
      </w:r>
      <w:r>
        <w:softHyphen/>
      </w:r>
      <w:r w:rsidRPr="00A6293E">
        <w:t>a</w:t>
      </w:r>
      <w:r>
        <w:softHyphen/>
      </w:r>
      <w:r w:rsidRPr="00A6293E">
        <w:t xml:space="preserve">tion med </w:t>
      </w:r>
      <w:r>
        <w:t xml:space="preserve">sådana </w:t>
      </w:r>
      <w:r w:rsidRPr="00A6293E">
        <w:t>nummer,</w:t>
      </w:r>
    </w:p>
    <w:p w14:paraId="2AC1174F" w14:textId="77777777" w:rsidR="00D85371" w:rsidRPr="00A6293E" w:rsidRDefault="00D85371" w:rsidP="00D85371">
      <w:pPr>
        <w:pStyle w:val="Brdtextmedindrag"/>
      </w:pPr>
      <w:bookmarkStart w:id="2612" w:name="_Hlk64497975"/>
      <w:bookmarkEnd w:id="2610"/>
      <w:r w:rsidRPr="00A6293E">
        <w:rPr>
          <w:i/>
        </w:rPr>
        <w:t>nätanslutningspunkt</w:t>
      </w:r>
      <w:bookmarkEnd w:id="2612"/>
      <w:r w:rsidRPr="00A6293E">
        <w:t>:</w:t>
      </w:r>
      <w:r>
        <w:t xml:space="preserve"> en </w:t>
      </w:r>
      <w:r w:rsidRPr="00A6293E">
        <w:rPr>
          <w:spacing w:val="-2"/>
        </w:rPr>
        <w:t>fysisk punkt vid vilken en slutanvändare ansluts till</w:t>
      </w:r>
      <w:r w:rsidRPr="00A6293E">
        <w:t xml:space="preserve"> ett allmänt elektroniskt kommunikationsnät,</w:t>
      </w:r>
    </w:p>
    <w:p w14:paraId="4CA7FDFA" w14:textId="77777777" w:rsidR="00D85371" w:rsidRPr="00AA40CC" w:rsidRDefault="00D85371" w:rsidP="00D85371">
      <w:pPr>
        <w:pStyle w:val="Brdtextmedindrag"/>
      </w:pPr>
      <w:bookmarkStart w:id="2613" w:name="_Hlk64498002"/>
      <w:r>
        <w:rPr>
          <w:i/>
        </w:rPr>
        <w:t>nät med mycket hög kapacitet</w:t>
      </w:r>
      <w:bookmarkEnd w:id="2613"/>
      <w:r w:rsidRPr="00636683">
        <w:t>:</w:t>
      </w:r>
      <w:r>
        <w:t> ett elektroniskt kommunikationsnät som helt består av fiberoptik åtminstone fram till slutanvändarnas lokaler eller en basstation eller som kan erbjuda liknande nätprestanda under normala hög</w:t>
      </w:r>
      <w:r>
        <w:softHyphen/>
        <w:t>trafik</w:t>
      </w:r>
      <w:r>
        <w:softHyphen/>
        <w:t>förhållanden,</w:t>
      </w:r>
    </w:p>
    <w:p w14:paraId="63C73636" w14:textId="77777777" w:rsidR="00D85371" w:rsidRPr="00A6293E" w:rsidRDefault="00D85371" w:rsidP="00D85371">
      <w:pPr>
        <w:pStyle w:val="Brdtextmedindrag"/>
      </w:pPr>
      <w:r w:rsidRPr="00A6293E">
        <w:rPr>
          <w:i/>
        </w:rPr>
        <w:t>nödkommunikation</w:t>
      </w:r>
      <w:r w:rsidRPr="00A6293E">
        <w:t>:</w:t>
      </w:r>
      <w:r>
        <w:t> </w:t>
      </w:r>
      <w:r w:rsidRPr="00A6293E">
        <w:t>kommunikation med samhällets alarmeringstjänst genom en interpersonell kommunikationstjänst,</w:t>
      </w:r>
    </w:p>
    <w:p w14:paraId="6C77A003" w14:textId="77777777" w:rsidR="00D85371" w:rsidRDefault="00D85371" w:rsidP="00D85371">
      <w:pPr>
        <w:pStyle w:val="Brdtextmedindrag"/>
      </w:pPr>
      <w:bookmarkStart w:id="2614" w:name="_Hlk54338334"/>
      <w:r w:rsidRPr="00A6293E">
        <w:rPr>
          <w:i/>
        </w:rPr>
        <w:lastRenderedPageBreak/>
        <w:t>operatör</w:t>
      </w:r>
      <w:r w:rsidRPr="00A6293E">
        <w:t>:</w:t>
      </w:r>
      <w:r>
        <w:t> </w:t>
      </w:r>
      <w:r w:rsidRPr="00A6293E">
        <w:rPr>
          <w:spacing w:val="-2"/>
        </w:rPr>
        <w:t xml:space="preserve">den som tillhandahåller eller </w:t>
      </w:r>
      <w:r>
        <w:rPr>
          <w:spacing w:val="-2"/>
        </w:rPr>
        <w:t xml:space="preserve">avser att tillhandahålla </w:t>
      </w:r>
      <w:r w:rsidRPr="00A6293E">
        <w:rPr>
          <w:spacing w:val="-2"/>
        </w:rPr>
        <w:t>ett allmänt elektroniskt kommunikationsnät eller en till</w:t>
      </w:r>
      <w:r w:rsidRPr="00A6293E">
        <w:rPr>
          <w:spacing w:val="-2"/>
        </w:rPr>
        <w:softHyphen/>
      </w:r>
      <w:r w:rsidRPr="00A6293E">
        <w:t>hörande facilitet,</w:t>
      </w:r>
    </w:p>
    <w:p w14:paraId="44429098" w14:textId="77777777" w:rsidR="00D85371" w:rsidRDefault="00D85371" w:rsidP="00D85371">
      <w:pPr>
        <w:pStyle w:val="Brdtextmedindrag"/>
      </w:pPr>
      <w:bookmarkStart w:id="2615" w:name="_Hlk64498114"/>
      <w:bookmarkEnd w:id="2614"/>
      <w:r w:rsidRPr="00E92033">
        <w:rPr>
          <w:i/>
          <w:iCs/>
        </w:rPr>
        <w:t>operatörslås</w:t>
      </w:r>
      <w:bookmarkEnd w:id="2615"/>
      <w:r>
        <w:t>: </w:t>
      </w:r>
      <w:r w:rsidRPr="00A6293E">
        <w:t>sådana begränsningar när det gäller använd</w:t>
      </w:r>
      <w:r w:rsidRPr="00A6293E">
        <w:softHyphen/>
        <w:t>ning</w:t>
      </w:r>
      <w:r w:rsidRPr="00A6293E">
        <w:softHyphen/>
        <w:t>en av terminal</w:t>
      </w:r>
      <w:r>
        <w:softHyphen/>
      </w:r>
      <w:r w:rsidRPr="00A6293E">
        <w:t>utrustning som en tillhandahållare har infört eller låtit införa för att hindra att utrustningen används för nyttjande av andra tillhanda</w:t>
      </w:r>
      <w:r w:rsidRPr="00A6293E">
        <w:softHyphen/>
        <w:t>hållares elektroniska kommunikationstjänster</w:t>
      </w:r>
      <w:r>
        <w:t>,</w:t>
      </w:r>
    </w:p>
    <w:p w14:paraId="48B1FAA6" w14:textId="77777777" w:rsidR="00D85371" w:rsidRPr="00A6293E" w:rsidRDefault="00D85371" w:rsidP="00D85371">
      <w:pPr>
        <w:pStyle w:val="Brdtextmedindrag"/>
      </w:pPr>
      <w:bookmarkStart w:id="2616" w:name="_Hlk64495064"/>
      <w:bookmarkStart w:id="2617" w:name="_Hlk43729622"/>
      <w:r w:rsidRPr="00A6293E">
        <w:rPr>
          <w:i/>
        </w:rPr>
        <w:t>radioanläggning</w:t>
      </w:r>
      <w:r w:rsidRPr="00A6293E">
        <w:t>:</w:t>
      </w:r>
      <w:r>
        <w:t xml:space="preserve"> en </w:t>
      </w:r>
      <w:r w:rsidRPr="00A6293E">
        <w:t>anordning som möjliggör radiokommunikation eller bestämning av position, hastighet eller andra kännetecken hos ett föremål genom sändning av radiovågor (radiosändare) eller mottagning av radio</w:t>
      </w:r>
      <w:r w:rsidRPr="00A6293E">
        <w:softHyphen/>
        <w:t>vågor (radiomottagare),</w:t>
      </w:r>
    </w:p>
    <w:p w14:paraId="6EE98D91" w14:textId="77777777" w:rsidR="00D85371" w:rsidRPr="00A6293E" w:rsidRDefault="00D85371" w:rsidP="00D85371">
      <w:pPr>
        <w:pStyle w:val="Brdtextmedindrag"/>
      </w:pPr>
      <w:r w:rsidRPr="00A6293E">
        <w:rPr>
          <w:i/>
        </w:rPr>
        <w:t>radiokommunikation</w:t>
      </w:r>
      <w:r w:rsidRPr="00A6293E">
        <w:t>:</w:t>
      </w:r>
      <w:r>
        <w:t> </w:t>
      </w:r>
      <w:r w:rsidRPr="00A6293E">
        <w:rPr>
          <w:spacing w:val="-2"/>
        </w:rPr>
        <w:t>överföring, utsändning eller mottagning av tecken,</w:t>
      </w:r>
      <w:r w:rsidRPr="00A6293E">
        <w:t xml:space="preserve"> signaler, skrift, bilder, ljud eller meddelanden av varje slag med hjälp av radiovågor,</w:t>
      </w:r>
    </w:p>
    <w:p w14:paraId="10E8D6A9" w14:textId="77777777" w:rsidR="00D85371" w:rsidRPr="00A6293E" w:rsidRDefault="00D85371" w:rsidP="00D85371">
      <w:pPr>
        <w:pStyle w:val="Brdtextmedindrag"/>
      </w:pPr>
      <w:r w:rsidRPr="00A6293E">
        <w:rPr>
          <w:i/>
        </w:rPr>
        <w:t>radiovågor</w:t>
      </w:r>
      <w:r w:rsidRPr="00A6293E">
        <w:t>:</w:t>
      </w:r>
      <w:bookmarkEnd w:id="2616"/>
      <w:r>
        <w:t> </w:t>
      </w:r>
      <w:r w:rsidRPr="00A6293E">
        <w:t>elektromagnetiska vågor med frekvenser från 9 kilohertz till 3</w:t>
      </w:r>
      <w:r>
        <w:t> </w:t>
      </w:r>
      <w:r w:rsidRPr="00A6293E">
        <w:t>000 gigahertz som breder ut sig utan särskilt anordnad ledare,</w:t>
      </w:r>
    </w:p>
    <w:p w14:paraId="4F7FC2EC" w14:textId="77777777" w:rsidR="00D85371" w:rsidRPr="00A6293E" w:rsidRDefault="00D85371" w:rsidP="00D85371">
      <w:pPr>
        <w:pStyle w:val="Brdtextmedindrag"/>
      </w:pPr>
      <w:bookmarkStart w:id="2618" w:name="_Hlk64495124"/>
      <w:bookmarkEnd w:id="2617"/>
      <w:r>
        <w:rPr>
          <w:i/>
        </w:rPr>
        <w:t>rent grossistföretag</w:t>
      </w:r>
      <w:bookmarkEnd w:id="2618"/>
      <w:r>
        <w:t>: ett företag</w:t>
      </w:r>
      <w:r w:rsidRPr="00A6293E">
        <w:t xml:space="preserve"> som inte be</w:t>
      </w:r>
      <w:r w:rsidRPr="00A6293E">
        <w:softHyphen/>
        <w:t>driver verksamhet på någon slutkundsmarknad, inte är närstående till eller genom ägarintressen kon</w:t>
      </w:r>
      <w:r>
        <w:softHyphen/>
      </w:r>
      <w:r w:rsidRPr="00A6293E">
        <w:t>trollerar ett företag som bedriver verksamhet på någon slutkundsmarknad och inte genom avtal är bundet att exklusivt handla med ett enskilt företag som verkar på någon slutkundsmarknad,</w:t>
      </w:r>
    </w:p>
    <w:p w14:paraId="7365B40B" w14:textId="77777777" w:rsidR="00D85371" w:rsidRPr="00A6293E" w:rsidRDefault="00D85371" w:rsidP="00D85371">
      <w:pPr>
        <w:pStyle w:val="Brdtextmedindrag"/>
      </w:pPr>
      <w:r w:rsidRPr="00A6293E">
        <w:rPr>
          <w:i/>
        </w:rPr>
        <w:t>samtal</w:t>
      </w:r>
      <w:r w:rsidRPr="00A6293E">
        <w:t>:</w:t>
      </w:r>
      <w:r>
        <w:t xml:space="preserve"> en </w:t>
      </w:r>
      <w:r w:rsidRPr="00A6293E">
        <w:t>förbindelse genom en allmänt tillgänglig interpersonell kom</w:t>
      </w:r>
      <w:r w:rsidRPr="00A6293E">
        <w:softHyphen/>
        <w:t>munikationstjänst som möjliggör talkommunikation i båda riktningarna,</w:t>
      </w:r>
    </w:p>
    <w:p w14:paraId="1FB901CF" w14:textId="77777777" w:rsidR="00D85371" w:rsidRPr="00A6293E" w:rsidRDefault="00D85371" w:rsidP="00D85371">
      <w:pPr>
        <w:pStyle w:val="Brdtextmedindrag"/>
        <w:rPr>
          <w:spacing w:val="-2"/>
        </w:rPr>
      </w:pPr>
      <w:r w:rsidRPr="00A6293E">
        <w:rPr>
          <w:i/>
        </w:rPr>
        <w:t>samtrafik</w:t>
      </w:r>
      <w:r w:rsidRPr="00A6293E">
        <w:t>:</w:t>
      </w:r>
      <w:r>
        <w:t> </w:t>
      </w:r>
      <w:r w:rsidRPr="00A6293E">
        <w:t>fysisk och logisk sammankoppling av allmänna elektroniska kommu</w:t>
      </w:r>
      <w:r w:rsidRPr="00A6293E">
        <w:softHyphen/>
        <w:t>ni</w:t>
      </w:r>
      <w:r w:rsidRPr="00A6293E">
        <w:softHyphen/>
        <w:t>ka</w:t>
      </w:r>
      <w:r w:rsidRPr="00A6293E">
        <w:softHyphen/>
      </w:r>
      <w:r w:rsidRPr="00A6293E">
        <w:rPr>
          <w:spacing w:val="-4"/>
        </w:rPr>
        <w:t>tionsnät för att göra det möjligt för användare att kommunicera med varandra</w:t>
      </w:r>
      <w:r w:rsidRPr="00A6293E">
        <w:t xml:space="preserve"> </w:t>
      </w:r>
      <w:r w:rsidRPr="00A6293E">
        <w:rPr>
          <w:spacing w:val="-2"/>
        </w:rPr>
        <w:t>eller få tillgång till tjänster som tillhandahålls i näten,</w:t>
      </w:r>
    </w:p>
    <w:p w14:paraId="178726C3" w14:textId="77777777" w:rsidR="00D85371" w:rsidRPr="00A6293E" w:rsidRDefault="00D85371" w:rsidP="00D85371">
      <w:pPr>
        <w:pStyle w:val="Brdtextmedindrag"/>
      </w:pPr>
      <w:bookmarkStart w:id="2619" w:name="_Hlk64495339"/>
      <w:r w:rsidRPr="00A6293E">
        <w:rPr>
          <w:i/>
        </w:rPr>
        <w:t>skadlig störning</w:t>
      </w:r>
      <w:bookmarkEnd w:id="2619"/>
      <w:r w:rsidRPr="00A6293E">
        <w:t>:</w:t>
      </w:r>
      <w:r>
        <w:t xml:space="preserve"> en </w:t>
      </w:r>
      <w:r w:rsidRPr="00A6293E">
        <w:t>störning som äventyrar funktionen hos en radio</w:t>
      </w:r>
      <w:r>
        <w:softHyphen/>
      </w:r>
      <w:r w:rsidRPr="00A6293E">
        <w:t>naviga</w:t>
      </w:r>
      <w:r w:rsidRPr="00A6293E">
        <w:softHyphen/>
        <w:t>tionstjänst eller någon annan säkerhetstjänst eller som på något annat sätt all</w:t>
      </w:r>
      <w:r w:rsidRPr="00A6293E">
        <w:softHyphen/>
        <w:t>varligt försämrar, hindrar eller upprepat avbryter en radio</w:t>
      </w:r>
      <w:r>
        <w:softHyphen/>
      </w:r>
      <w:r w:rsidRPr="00A6293E">
        <w:t>kommunika</w:t>
      </w:r>
      <w:r w:rsidRPr="00A6293E">
        <w:softHyphen/>
        <w:t>tionstjänst som fungerar i enlighet med gällande bestämmel</w:t>
      </w:r>
      <w:r>
        <w:softHyphen/>
      </w:r>
      <w:r w:rsidRPr="00A6293E">
        <w:t>ser, inbegripet störning av befintliga eller planerade tjänster på nationellt tilldelade fre</w:t>
      </w:r>
      <w:r w:rsidRPr="00A6293E">
        <w:softHyphen/>
        <w:t>kvenser,</w:t>
      </w:r>
    </w:p>
    <w:p w14:paraId="36E6C209" w14:textId="77777777" w:rsidR="00D85371" w:rsidRPr="00A6293E" w:rsidRDefault="00D85371" w:rsidP="00D85371">
      <w:pPr>
        <w:pStyle w:val="Brdtextmedindrag"/>
      </w:pPr>
      <w:r w:rsidRPr="00A6293E">
        <w:rPr>
          <w:i/>
        </w:rPr>
        <w:t>slutanvändare</w:t>
      </w:r>
      <w:r w:rsidRPr="00A6293E">
        <w:t>:</w:t>
      </w:r>
      <w:r>
        <w:rPr>
          <w:i/>
        </w:rPr>
        <w:t> </w:t>
      </w:r>
      <w:r>
        <w:rPr>
          <w:iCs/>
        </w:rPr>
        <w:t xml:space="preserve">en </w:t>
      </w:r>
      <w:r w:rsidRPr="00A6293E">
        <w:rPr>
          <w:spacing w:val="-2"/>
        </w:rPr>
        <w:t xml:space="preserve">användare som inte tillhandahåller </w:t>
      </w:r>
      <w:r>
        <w:rPr>
          <w:spacing w:val="-2"/>
        </w:rPr>
        <w:t xml:space="preserve">ett </w:t>
      </w:r>
      <w:r w:rsidRPr="00A6293E">
        <w:rPr>
          <w:spacing w:val="-2"/>
        </w:rPr>
        <w:t>allmän</w:t>
      </w:r>
      <w:r>
        <w:rPr>
          <w:spacing w:val="-2"/>
        </w:rPr>
        <w:t>t</w:t>
      </w:r>
      <w:r w:rsidRPr="00A6293E">
        <w:rPr>
          <w:spacing w:val="-2"/>
        </w:rPr>
        <w:t xml:space="preserve"> elektro</w:t>
      </w:r>
      <w:r w:rsidRPr="00A6293E">
        <w:rPr>
          <w:spacing w:val="-2"/>
        </w:rPr>
        <w:softHyphen/>
        <w:t>nisk</w:t>
      </w:r>
      <w:r>
        <w:rPr>
          <w:spacing w:val="-2"/>
        </w:rPr>
        <w:t>t</w:t>
      </w:r>
      <w:r w:rsidRPr="00A6293E">
        <w:t xml:space="preserve"> </w:t>
      </w:r>
      <w:r w:rsidRPr="00A6293E">
        <w:rPr>
          <w:spacing w:val="-2"/>
        </w:rPr>
        <w:t xml:space="preserve">kommunikationsnät eller </w:t>
      </w:r>
      <w:r>
        <w:rPr>
          <w:spacing w:val="-2"/>
        </w:rPr>
        <w:t xml:space="preserve">en </w:t>
      </w:r>
      <w:r w:rsidRPr="00A6293E">
        <w:rPr>
          <w:spacing w:val="-2"/>
        </w:rPr>
        <w:t>allmänt tillgänglig elektronisk kom</w:t>
      </w:r>
      <w:r w:rsidRPr="00A6293E">
        <w:rPr>
          <w:spacing w:val="-2"/>
        </w:rPr>
        <w:softHyphen/>
        <w:t>mu</w:t>
      </w:r>
      <w:r w:rsidRPr="00A6293E">
        <w:rPr>
          <w:spacing w:val="-2"/>
        </w:rPr>
        <w:softHyphen/>
        <w:t>ni</w:t>
      </w:r>
      <w:r w:rsidRPr="00A6293E">
        <w:rPr>
          <w:spacing w:val="-2"/>
        </w:rPr>
        <w:softHyphen/>
        <w:t>ka</w:t>
      </w:r>
      <w:r w:rsidRPr="00A6293E">
        <w:rPr>
          <w:spacing w:val="-2"/>
        </w:rPr>
        <w:softHyphen/>
        <w:t>tions</w:t>
      </w:r>
      <w:r w:rsidRPr="00A6293E">
        <w:rPr>
          <w:spacing w:val="-2"/>
        </w:rPr>
        <w:softHyphen/>
      </w:r>
      <w:r w:rsidRPr="00A6293E">
        <w:t>tjänst,</w:t>
      </w:r>
    </w:p>
    <w:p w14:paraId="4DAE99C7" w14:textId="77777777" w:rsidR="00D85371" w:rsidRPr="000F6DDD" w:rsidRDefault="00D85371" w:rsidP="00D85371">
      <w:pPr>
        <w:pStyle w:val="Brdtextmedindrag"/>
      </w:pPr>
      <w:r w:rsidRPr="000F6DDD">
        <w:rPr>
          <w:i/>
        </w:rPr>
        <w:t>små företag</w:t>
      </w:r>
      <w:r w:rsidRPr="000F6DDD">
        <w:t>:</w:t>
      </w:r>
      <w:r>
        <w:rPr>
          <w:i/>
        </w:rPr>
        <w:t> </w:t>
      </w:r>
      <w:r w:rsidRPr="000F6DDD">
        <w:t>företag som sysselsätter färre än 50 personer och vars om</w:t>
      </w:r>
      <w:r w:rsidRPr="000F6DDD">
        <w:softHyphen/>
        <w:t>sätt</w:t>
      </w:r>
      <w:r w:rsidRPr="000F6DDD">
        <w:softHyphen/>
        <w:t>ning eller balansomslutning inte överstiger 10 miljoner euro per år,</w:t>
      </w:r>
    </w:p>
    <w:p w14:paraId="3E4E3E36" w14:textId="77777777" w:rsidR="00D85371" w:rsidRPr="000A79EB" w:rsidRDefault="00D85371" w:rsidP="00D85371">
      <w:pPr>
        <w:pStyle w:val="Brdtextmedindrag"/>
      </w:pPr>
      <w:bookmarkStart w:id="2620" w:name="_Hlk26967628"/>
      <w:r w:rsidRPr="000A79EB">
        <w:rPr>
          <w:i/>
        </w:rPr>
        <w:t>säkerhet i nät och tjänster</w:t>
      </w:r>
      <w:r w:rsidRPr="000A79EB">
        <w:t>:</w:t>
      </w:r>
      <w:bookmarkEnd w:id="2620"/>
      <w:r>
        <w:t> </w:t>
      </w:r>
      <w:r w:rsidRPr="000A79EB">
        <w:t xml:space="preserve">elektroniska kommunikationsnäts och </w:t>
      </w:r>
      <w:r>
        <w:t>elek</w:t>
      </w:r>
      <w:r>
        <w:softHyphen/>
        <w:t xml:space="preserve">troniska </w:t>
      </w:r>
      <w:r w:rsidRPr="000A79EB">
        <w:t>kom</w:t>
      </w:r>
      <w:r w:rsidRPr="000A79EB">
        <w:softHyphen/>
        <w:t>mu</w:t>
      </w:r>
      <w:r>
        <w:softHyphen/>
      </w:r>
      <w:r w:rsidRPr="000A79EB">
        <w:t>nikationstjänsters förmåga att vid en viss tillförlitlighets</w:t>
      </w:r>
      <w:r>
        <w:softHyphen/>
      </w:r>
      <w:r w:rsidRPr="000A79EB">
        <w:t>nivå motstå händelser som undergräver tillgängligheten, autenticiteten, riktigheten eller konfidentialiteten hos näten eller tjänsterna, hos lagrade, överförda eller behandlade uppgifter eller hos de närliggande tjänster som erbjuds genom eller är tillgängliga via dessa elektroniska kommunika</w:t>
      </w:r>
      <w:r>
        <w:softHyphen/>
      </w:r>
      <w:r w:rsidRPr="000A79EB">
        <w:t xml:space="preserve">tionsnät eller </w:t>
      </w:r>
      <w:r>
        <w:t xml:space="preserve">elektroniska </w:t>
      </w:r>
      <w:r w:rsidRPr="000A79EB">
        <w:t>kom</w:t>
      </w:r>
      <w:r w:rsidRPr="000A79EB">
        <w:softHyphen/>
        <w:t>munikations</w:t>
      </w:r>
      <w:r>
        <w:softHyphen/>
      </w:r>
      <w:r w:rsidRPr="000A79EB">
        <w:t>tjänster,</w:t>
      </w:r>
    </w:p>
    <w:p w14:paraId="5AB56C11" w14:textId="77777777" w:rsidR="00D85371" w:rsidRPr="00A6293E" w:rsidRDefault="00D85371" w:rsidP="00D85371">
      <w:pPr>
        <w:pStyle w:val="Brdtextmedindrag"/>
      </w:pPr>
      <w:r w:rsidRPr="00537B6E">
        <w:rPr>
          <w:i/>
        </w:rPr>
        <w:t>säkerhetsincident</w:t>
      </w:r>
      <w:r w:rsidRPr="00537B6E">
        <w:t>:</w:t>
      </w:r>
      <w:r>
        <w:t> </w:t>
      </w:r>
      <w:r w:rsidRPr="00537B6E">
        <w:t xml:space="preserve">en händelse med en faktisk negativ inverkan på </w:t>
      </w:r>
      <w:r w:rsidRPr="000A79EB">
        <w:t>till</w:t>
      </w:r>
      <w:r>
        <w:softHyphen/>
      </w:r>
      <w:r w:rsidRPr="000A79EB">
        <w:t xml:space="preserve">gängligheten, autenticiteten, riktigheten eller konfidentialiteten hos </w:t>
      </w:r>
      <w:r>
        <w:t>ett elektroniskt kommunikations</w:t>
      </w:r>
      <w:r w:rsidRPr="000A79EB">
        <w:t xml:space="preserve">nät eller </w:t>
      </w:r>
      <w:r>
        <w:t>en elektronisk kommunikations</w:t>
      </w:r>
      <w:r>
        <w:softHyphen/>
      </w:r>
      <w:r w:rsidRPr="000A79EB">
        <w:t xml:space="preserve">tjänst, hos lagrade, överförda eller behandlade uppgifter eller hos de närliggande tjänster som erbjuds genom eller är tillgängliga via dessa elektroniska kommunikationsnät eller </w:t>
      </w:r>
      <w:r>
        <w:t xml:space="preserve">elektroniska </w:t>
      </w:r>
      <w:r w:rsidRPr="000A79EB">
        <w:t>kommunikations</w:t>
      </w:r>
      <w:r>
        <w:softHyphen/>
      </w:r>
      <w:r w:rsidRPr="000A79EB">
        <w:t>tjänster</w:t>
      </w:r>
      <w:r>
        <w:t xml:space="preserve">, eller på </w:t>
      </w:r>
      <w:r w:rsidRPr="00537B6E">
        <w:t>förmågan att motstå sådana händelser,</w:t>
      </w:r>
    </w:p>
    <w:p w14:paraId="7CFFA8D4" w14:textId="77777777" w:rsidR="00D85371" w:rsidRPr="00A6293E" w:rsidRDefault="00D85371" w:rsidP="00D85371">
      <w:pPr>
        <w:pStyle w:val="Brdtextmedindrag"/>
      </w:pPr>
      <w:bookmarkStart w:id="2621" w:name="_Hlk64495982"/>
      <w:r w:rsidRPr="00A6293E">
        <w:rPr>
          <w:i/>
        </w:rPr>
        <w:lastRenderedPageBreak/>
        <w:t>talkommunikationstjänst</w:t>
      </w:r>
      <w:bookmarkEnd w:id="2621"/>
      <w:r w:rsidRPr="00A6293E">
        <w:t>:</w:t>
      </w:r>
      <w:r>
        <w:t xml:space="preserve"> en </w:t>
      </w:r>
      <w:r w:rsidRPr="00A6293E">
        <w:t>allmänt tillgänglig elektronisk kommu</w:t>
      </w:r>
      <w:r>
        <w:softHyphen/>
      </w:r>
      <w:r w:rsidRPr="00A6293E">
        <w:t>ni</w:t>
      </w:r>
      <w:r>
        <w:softHyphen/>
      </w:r>
      <w:r w:rsidRPr="00A6293E">
        <w:t>ka</w:t>
      </w:r>
      <w:r w:rsidRPr="00A6293E">
        <w:softHyphen/>
        <w:t>tions</w:t>
      </w:r>
      <w:r w:rsidRPr="00A6293E">
        <w:softHyphen/>
        <w:t xml:space="preserve">tjänst som </w:t>
      </w:r>
      <w:r>
        <w:t xml:space="preserve">gör det </w:t>
      </w:r>
      <w:r w:rsidRPr="00A6293E">
        <w:t>möjlig</w:t>
      </w:r>
      <w:r>
        <w:t>t</w:t>
      </w:r>
      <w:r w:rsidRPr="00A6293E">
        <w:t xml:space="preserve"> att ringa </w:t>
      </w:r>
      <w:r>
        <w:t xml:space="preserve">och </w:t>
      </w:r>
      <w:r w:rsidRPr="00A6293E">
        <w:t>ta emot samtal via ett eller flera nummer inom en nationell eller internationell nummerplan,</w:t>
      </w:r>
    </w:p>
    <w:p w14:paraId="76FCD95A" w14:textId="77777777" w:rsidR="00D85371" w:rsidRPr="00A6293E" w:rsidRDefault="00D85371" w:rsidP="00D85371">
      <w:pPr>
        <w:pStyle w:val="Brdtextmedindrag"/>
      </w:pPr>
      <w:r w:rsidRPr="004465E6">
        <w:rPr>
          <w:i/>
          <w:iCs/>
        </w:rPr>
        <w:t>telefonitjänst</w:t>
      </w:r>
      <w:r w:rsidRPr="004465E6">
        <w:t>:</w:t>
      </w:r>
      <w:r>
        <w:t xml:space="preserve"> en </w:t>
      </w:r>
      <w:r w:rsidRPr="004465E6">
        <w:t xml:space="preserve">elektronisk kommunikationstjänst som innebär </w:t>
      </w:r>
      <w:r>
        <w:t xml:space="preserve">en </w:t>
      </w:r>
      <w:r w:rsidRPr="004465E6">
        <w:t>möjlighet att ringa upp eller ta emot samtal via ett eller flera nummer inom en nationell eller internationell nummerplan</w:t>
      </w:r>
      <w:r>
        <w:t>,</w:t>
      </w:r>
    </w:p>
    <w:p w14:paraId="5D2B5A23" w14:textId="77777777" w:rsidR="00D85371" w:rsidRDefault="00D85371" w:rsidP="00D85371">
      <w:pPr>
        <w:pStyle w:val="Brdtextmedindrag"/>
      </w:pPr>
      <w:r w:rsidRPr="00A6293E">
        <w:rPr>
          <w:i/>
        </w:rPr>
        <w:t>tillhörande facilitet</w:t>
      </w:r>
      <w:r w:rsidRPr="00A6293E">
        <w:t>:</w:t>
      </w:r>
      <w:r>
        <w:t xml:space="preserve"> en </w:t>
      </w:r>
      <w:r w:rsidRPr="00A6293E">
        <w:t>anordning, funktion eller något annat som har sam</w:t>
      </w:r>
      <w:r w:rsidRPr="00A6293E">
        <w:softHyphen/>
        <w:t>band med en elektronisk kommunikationstjänst eller ett elektroniskt kom</w:t>
      </w:r>
      <w:r w:rsidRPr="00A6293E">
        <w:softHyphen/>
        <w:t>muni</w:t>
      </w:r>
      <w:r w:rsidRPr="00A6293E">
        <w:softHyphen/>
        <w:t>kationsnät och som möjliggör, stöder eller kan stödja den tjänsten eller tillhandahållande av tjänster via det nätet eller tjänsten,</w:t>
      </w:r>
    </w:p>
    <w:p w14:paraId="632DE813" w14:textId="77777777" w:rsidR="00D85371" w:rsidRPr="00A6293E" w:rsidRDefault="00D85371" w:rsidP="00D85371">
      <w:pPr>
        <w:pStyle w:val="Brdtextmedindrag"/>
      </w:pPr>
      <w:r w:rsidRPr="00A6293E">
        <w:rPr>
          <w:i/>
        </w:rPr>
        <w:t>trafikuppgift</w:t>
      </w:r>
      <w:r w:rsidRPr="00A6293E">
        <w:t>:</w:t>
      </w:r>
      <w:r>
        <w:t xml:space="preserve"> en </w:t>
      </w:r>
      <w:r w:rsidRPr="00A6293E">
        <w:t>uppgift som behandlas i syfte att befordra ett elektro</w:t>
      </w:r>
      <w:r>
        <w:softHyphen/>
      </w:r>
      <w:r w:rsidRPr="00A6293E">
        <w:t>niskt meddelande via ett elektroniskt kommunikationsnät eller för att fakturera detta meddelande</w:t>
      </w:r>
      <w:r>
        <w:t>,</w:t>
      </w:r>
    </w:p>
    <w:p w14:paraId="732D084D" w14:textId="77777777" w:rsidR="00D85371" w:rsidRPr="00A6293E" w:rsidRDefault="00D85371" w:rsidP="00D85371">
      <w:pPr>
        <w:pStyle w:val="Brdtextmedindrag"/>
      </w:pPr>
      <w:bookmarkStart w:id="2622" w:name="_Hlk64495943"/>
      <w:r w:rsidRPr="00A6293E">
        <w:rPr>
          <w:i/>
        </w:rPr>
        <w:t>trådlösa accesspunkter med kort räckvidd</w:t>
      </w:r>
      <w:bookmarkEnd w:id="2622"/>
      <w:r w:rsidRPr="00A6293E">
        <w:t>:</w:t>
      </w:r>
      <w:r>
        <w:t> </w:t>
      </w:r>
      <w:r w:rsidRPr="00A6293E">
        <w:t>små trådlösa nätanslutnings</w:t>
      </w:r>
      <w:r w:rsidRPr="00A6293E">
        <w:softHyphen/>
        <w:t>ut</w:t>
      </w:r>
      <w:r w:rsidRPr="00A6293E">
        <w:softHyphen/>
        <w:t xml:space="preserve">rustningar med låg effekt och kort räckvidd som kan vara utrustade med en eller flera antenner med låg visuell inverkan och som gör det möjligt för användare att få trådlös tillgång till elektroniska kommunikationsnät </w:t>
      </w:r>
      <w:r w:rsidRPr="00922706">
        <w:t>oberoende av om den underliggande nättopologin är mobil eller fast,</w:t>
      </w:r>
    </w:p>
    <w:p w14:paraId="21A4654A" w14:textId="77777777" w:rsidR="00D85371" w:rsidRPr="00A6293E" w:rsidRDefault="00D85371" w:rsidP="00D85371">
      <w:pPr>
        <w:pStyle w:val="Brdtextmedindrag"/>
      </w:pPr>
      <w:r w:rsidRPr="00A6293E">
        <w:rPr>
          <w:i/>
        </w:rPr>
        <w:t>trådlösa lokala nät</w:t>
      </w:r>
      <w:r w:rsidRPr="00A6293E">
        <w:t>:</w:t>
      </w:r>
      <w:r>
        <w:t> </w:t>
      </w:r>
      <w:r w:rsidRPr="00A6293E">
        <w:t xml:space="preserve">trådlösa kommunikationssystem med låg effekt och kort räckvidd, med låg risk för störningar på andra sådana system som utnyttjas av andra användare i omedelbar närhet av systemet och vilka på icke-exklusiv grund använder </w:t>
      </w:r>
      <w:r>
        <w:t xml:space="preserve">ett </w:t>
      </w:r>
      <w:r w:rsidRPr="00A6293E">
        <w:t>harmoniserat frekvensutrymme,</w:t>
      </w:r>
    </w:p>
    <w:p w14:paraId="3ACE9057" w14:textId="77777777" w:rsidR="00D85371" w:rsidRPr="00A6293E" w:rsidRDefault="00D85371" w:rsidP="00D85371">
      <w:pPr>
        <w:pStyle w:val="Brdtextmedindrag"/>
      </w:pPr>
      <w:bookmarkStart w:id="2623" w:name="_Hlk64497056"/>
      <w:r w:rsidRPr="00A6293E">
        <w:rPr>
          <w:i/>
        </w:rPr>
        <w:t>vertikalt integrerad operatör</w:t>
      </w:r>
      <w:bookmarkEnd w:id="2623"/>
      <w:r w:rsidRPr="00A6293E">
        <w:t>:</w:t>
      </w:r>
      <w:r>
        <w:t xml:space="preserve"> en </w:t>
      </w:r>
      <w:r w:rsidRPr="00A6293E">
        <w:t>operatör som tillhandahåller tjänster till företag som den konkurrerar med på marknader i efterföljande handels</w:t>
      </w:r>
      <w:r>
        <w:softHyphen/>
      </w:r>
      <w:r w:rsidRPr="00A6293E">
        <w:t>led.</w:t>
      </w:r>
    </w:p>
    <w:p w14:paraId="218425E2" w14:textId="77777777" w:rsidR="00D85371" w:rsidRDefault="00D85371" w:rsidP="00D85371">
      <w:pPr>
        <w:pStyle w:val="Brdtextmedindrag"/>
        <w:ind w:firstLine="0"/>
      </w:pPr>
    </w:p>
    <w:p w14:paraId="65AE257E" w14:textId="77777777" w:rsidR="00D85371" w:rsidRDefault="00D85371" w:rsidP="00D85371">
      <w:pPr>
        <w:pStyle w:val="Brdtextmedindrag"/>
        <w:ind w:firstLine="0"/>
      </w:pPr>
      <w:r>
        <w:rPr>
          <w:b/>
        </w:rPr>
        <w:t>8 §</w:t>
      </w:r>
      <w:bookmarkStart w:id="2624" w:name="_Hlk60838813"/>
      <w:r w:rsidRPr="00A6293E">
        <w:rPr>
          <w:b/>
        </w:rPr>
        <w:t>    </w:t>
      </w:r>
      <w:bookmarkEnd w:id="2624"/>
      <w:r>
        <w:t>Orden</w:t>
      </w:r>
      <w:r w:rsidRPr="00D37534">
        <w:t xml:space="preserve"> behandling</w:t>
      </w:r>
      <w:r>
        <w:t xml:space="preserve"> </w:t>
      </w:r>
      <w:r w:rsidRPr="00D37534">
        <w:t xml:space="preserve">och samtycke </w:t>
      </w:r>
      <w:r>
        <w:t xml:space="preserve">har i 8 och 9 kap. </w:t>
      </w:r>
      <w:r w:rsidRPr="00D37534">
        <w:t>samma innebörd som i EU:s dataskyddsförordning.</w:t>
      </w:r>
    </w:p>
    <w:p w14:paraId="64E13D2B" w14:textId="77777777" w:rsidR="00D85371" w:rsidRDefault="00D85371" w:rsidP="00D85371">
      <w:pPr>
        <w:pStyle w:val="Rubrik4utannumrering"/>
      </w:pPr>
      <w:r>
        <w:t>Erkännande av operatör</w:t>
      </w:r>
    </w:p>
    <w:p w14:paraId="2FF49821" w14:textId="77777777" w:rsidR="00D85371" w:rsidRDefault="00D85371" w:rsidP="00D85371">
      <w:pPr>
        <w:pStyle w:val="Brdtext"/>
      </w:pPr>
      <w:r>
        <w:rPr>
          <w:b/>
        </w:rPr>
        <w:t>9 §</w:t>
      </w:r>
      <w:r w:rsidRPr="00A6293E">
        <w:t xml:space="preserve">    Regeringen eller den myndighet som regeringen bestämmer får </w:t>
      </w:r>
      <w:r>
        <w:t xml:space="preserve">besluta </w:t>
      </w:r>
      <w:r w:rsidRPr="00A6293E">
        <w:rPr>
          <w:spacing w:val="-2"/>
        </w:rPr>
        <w:t xml:space="preserve">om erkännande av en operatör enligt bestämmelser som </w:t>
      </w:r>
      <w:r>
        <w:rPr>
          <w:spacing w:val="-2"/>
        </w:rPr>
        <w:t>har antagits</w:t>
      </w:r>
      <w:r w:rsidRPr="00A6293E">
        <w:t xml:space="preserve"> av </w:t>
      </w:r>
      <w:r w:rsidRPr="009137EC" w:rsidDel="006577B4">
        <w:t>den i</w:t>
      </w:r>
      <w:r w:rsidRPr="009137EC">
        <w:t>nternationella teleunionen</w:t>
      </w:r>
      <w:r>
        <w:t xml:space="preserve"> och får meddela de föreskrifter som behövs för sådana erkännanden</w:t>
      </w:r>
      <w:r w:rsidRPr="00A6293E">
        <w:t>.</w:t>
      </w:r>
    </w:p>
    <w:p w14:paraId="557CE6FB" w14:textId="77777777" w:rsidR="00D85371" w:rsidRPr="004A3C33" w:rsidRDefault="00D85371" w:rsidP="00D85371">
      <w:pPr>
        <w:pStyle w:val="Rubrik4utannumrering"/>
      </w:pPr>
      <w:r>
        <w:t>Maritima avräkningsorgan</w:t>
      </w:r>
    </w:p>
    <w:p w14:paraId="33B5FF7B" w14:textId="77777777" w:rsidR="00D85371" w:rsidRPr="00A6293E" w:rsidRDefault="00D85371" w:rsidP="00D85371">
      <w:pPr>
        <w:pStyle w:val="Brdtext"/>
      </w:pPr>
      <w:r>
        <w:rPr>
          <w:b/>
        </w:rPr>
        <w:t>10 §</w:t>
      </w:r>
      <w:r w:rsidRPr="00A6293E">
        <w:t xml:space="preserve">    Regeringen eller den myndighet som regeringen bestämmer får besluta om registrering av maritima avräkningsorgan enligt bestämmelser som </w:t>
      </w:r>
      <w:r>
        <w:t>har antagits</w:t>
      </w:r>
      <w:r w:rsidRPr="00A6293E">
        <w:t xml:space="preserve"> av </w:t>
      </w:r>
      <w:r w:rsidRPr="00A6293E" w:rsidDel="006577B4">
        <w:t>den i</w:t>
      </w:r>
      <w:r w:rsidRPr="00A6293E">
        <w:t>nternationella teleunionen och får meddela de före</w:t>
      </w:r>
      <w:r w:rsidRPr="00A6293E">
        <w:softHyphen/>
        <w:t xml:space="preserve">skrifter som behövs för </w:t>
      </w:r>
      <w:r>
        <w:t xml:space="preserve">sådan </w:t>
      </w:r>
      <w:r w:rsidRPr="00A6293E">
        <w:t>registrering.</w:t>
      </w:r>
    </w:p>
    <w:p w14:paraId="6816D26B" w14:textId="77777777" w:rsidR="00D85371" w:rsidRPr="00A6293E" w:rsidRDefault="00D85371" w:rsidP="00D85371">
      <w:pPr>
        <w:pStyle w:val="Rubrik4utannumrering"/>
      </w:pPr>
      <w:r w:rsidRPr="00A6293E">
        <w:t xml:space="preserve">Kommunikationsverksamhet </w:t>
      </w:r>
      <w:r>
        <w:t>vid höjd beredskap</w:t>
      </w:r>
    </w:p>
    <w:p w14:paraId="4E9350AD" w14:textId="77777777" w:rsidR="00D85371" w:rsidRPr="00A6293E" w:rsidRDefault="00D85371" w:rsidP="00D85371">
      <w:pPr>
        <w:pStyle w:val="Brdtext"/>
      </w:pPr>
      <w:r>
        <w:rPr>
          <w:b/>
        </w:rPr>
        <w:t>11 §</w:t>
      </w:r>
      <w:r w:rsidRPr="00AC0994">
        <w:rPr>
          <w:bCs/>
        </w:rPr>
        <w:t>    </w:t>
      </w:r>
      <w:r>
        <w:rPr>
          <w:bCs/>
        </w:rPr>
        <w:t>Om</w:t>
      </w:r>
      <w:r w:rsidRPr="00A6293E">
        <w:t xml:space="preserve"> Sverige </w:t>
      </w:r>
      <w:r>
        <w:t xml:space="preserve">är </w:t>
      </w:r>
      <w:r w:rsidRPr="00A6293E">
        <w:t xml:space="preserve">i krig eller krigsfara eller </w:t>
      </w:r>
      <w:r>
        <w:t xml:space="preserve">om det </w:t>
      </w:r>
      <w:r w:rsidRPr="00A6293E">
        <w:t>råder sådana utomordentliga förhållanden som är föranledda av att det är krig utanför Sveriges gränser eller av att Sverige har varit i krig eller krigsfara, får regeringen meddela de föreskrifter om elektroniska kommunikationsnät och elektroniska kommunikations</w:t>
      </w:r>
      <w:r w:rsidRPr="00A6293E">
        <w:softHyphen/>
        <w:t>tjänster med tillhörande faciliteter och tjänster samt annan radioanvänd</w:t>
      </w:r>
      <w:r w:rsidRPr="00A6293E">
        <w:softHyphen/>
        <w:t>ning som behövs med hänsyn till landets försvar eller säkerhet i övrigt.</w:t>
      </w:r>
    </w:p>
    <w:p w14:paraId="048AD5B7" w14:textId="77777777" w:rsidR="00D85371" w:rsidRPr="00A6293E" w:rsidRDefault="00D85371" w:rsidP="00D85371">
      <w:pPr>
        <w:pStyle w:val="Brdtextmedindrag"/>
      </w:pPr>
      <w:r w:rsidRPr="00A6293E">
        <w:lastRenderedPageBreak/>
        <w:t>Regeringen eller den myndighet som regeringen bestämmer får meddela föreskrifter om den fredstida planeringen för totalförsvarets behov av elek</w:t>
      </w:r>
      <w:r w:rsidRPr="00A6293E">
        <w:softHyphen/>
        <w:t>troniska kommunikationer under sådana förhållanden som anges i första stycket.</w:t>
      </w:r>
    </w:p>
    <w:p w14:paraId="5D35914A" w14:textId="77777777" w:rsidR="00D85371" w:rsidRPr="00A6293E" w:rsidRDefault="00D85371" w:rsidP="00D85371">
      <w:pPr>
        <w:pStyle w:val="Brdtextmedindrag"/>
        <w:ind w:firstLine="0"/>
      </w:pPr>
    </w:p>
    <w:p w14:paraId="6B13AC7B" w14:textId="77777777" w:rsidR="00D85371" w:rsidRPr="00A6293E" w:rsidRDefault="00D85371" w:rsidP="00D85371">
      <w:pPr>
        <w:pStyle w:val="Brdtext"/>
      </w:pPr>
      <w:r>
        <w:rPr>
          <w:b/>
        </w:rPr>
        <w:t>12 §</w:t>
      </w:r>
      <w:r w:rsidRPr="00A6293E">
        <w:t>    </w:t>
      </w:r>
      <w:r>
        <w:t>Regleringsmyndigheten får ålägga d</w:t>
      </w:r>
      <w:r w:rsidRPr="00A6293E">
        <w:t>en som tillhandahåller elektro</w:t>
      </w:r>
      <w:r>
        <w:softHyphen/>
      </w:r>
      <w:r w:rsidRPr="00A6293E">
        <w:t>niska kommunikationsnät eller elektroniska kommunikationstjänster av särskild betydelse från allmän synpunkt att på visst sätt beakta totalförsva</w:t>
      </w:r>
      <w:r>
        <w:softHyphen/>
      </w:r>
      <w:r w:rsidRPr="00A6293E">
        <w:t>rets behov av elektronisk kommunikation under höjd beredskap.</w:t>
      </w:r>
    </w:p>
    <w:p w14:paraId="6CCCDA66" w14:textId="77777777" w:rsidR="00D85371" w:rsidRPr="00A6293E" w:rsidRDefault="00D85371" w:rsidP="00D85371">
      <w:pPr>
        <w:pStyle w:val="Rubrik3utannumrering"/>
      </w:pPr>
      <w:bookmarkStart w:id="2625" w:name="_Toc73005819"/>
      <w:r w:rsidRPr="00A6293E">
        <w:t>2</w:t>
      </w:r>
      <w:r>
        <w:t> kap.</w:t>
      </w:r>
      <w:r w:rsidRPr="00A6293E">
        <w:t xml:space="preserve"> Anmälan av verksamhet</w:t>
      </w:r>
      <w:bookmarkEnd w:id="2625"/>
    </w:p>
    <w:p w14:paraId="09E374AB" w14:textId="77777777" w:rsidR="00D85371" w:rsidRPr="00A6293E" w:rsidRDefault="00D85371" w:rsidP="00D85371">
      <w:pPr>
        <w:pStyle w:val="Brdtext"/>
      </w:pPr>
      <w:r w:rsidRPr="00A6293E">
        <w:rPr>
          <w:b/>
        </w:rPr>
        <w:t>1</w:t>
      </w:r>
      <w:r>
        <w:rPr>
          <w:b/>
        </w:rPr>
        <w:t> §</w:t>
      </w:r>
      <w:r w:rsidRPr="00A6293E">
        <w:t>    </w:t>
      </w:r>
      <w:bookmarkStart w:id="2626" w:name="_Hlk24101900"/>
      <w:r w:rsidRPr="00675E84">
        <w:t>Allmänna elektroniska kommunikationsnät som vanligen tillhanda</w:t>
      </w:r>
      <w:r>
        <w:softHyphen/>
      </w:r>
      <w:r w:rsidRPr="00675E84">
        <w:t>hålls mot ersättning eller allmänt tillgängliga elektroniska kommunika</w:t>
      </w:r>
      <w:r>
        <w:softHyphen/>
      </w:r>
      <w:r w:rsidRPr="00675E84">
        <w:t>tions</w:t>
      </w:r>
      <w:r>
        <w:softHyphen/>
      </w:r>
      <w:r w:rsidRPr="00675E84">
        <w:t>tjänster som inte är nummeroberoende interpersonella kommunika</w:t>
      </w:r>
      <w:r>
        <w:softHyphen/>
      </w:r>
      <w:r w:rsidRPr="00675E84">
        <w:t>tions</w:t>
      </w:r>
      <w:r>
        <w:softHyphen/>
      </w:r>
      <w:r w:rsidRPr="00675E84">
        <w:t>tjänster får endast tillhandahållas efter anmälan till tillsynsmyndig</w:t>
      </w:r>
      <w:r>
        <w:softHyphen/>
      </w:r>
      <w:r w:rsidRPr="00675E84">
        <w:t>heten.</w:t>
      </w:r>
      <w:bookmarkEnd w:id="2626"/>
    </w:p>
    <w:p w14:paraId="75FF701A" w14:textId="77777777" w:rsidR="00D85371" w:rsidRPr="00A6293E" w:rsidRDefault="00D85371" w:rsidP="00D85371">
      <w:pPr>
        <w:pStyle w:val="Brdtextmedindrag"/>
        <w:ind w:firstLine="0"/>
      </w:pPr>
    </w:p>
    <w:p w14:paraId="637C872F" w14:textId="77777777" w:rsidR="00D85371" w:rsidRPr="00A6293E" w:rsidRDefault="00D85371" w:rsidP="00D85371">
      <w:pPr>
        <w:pStyle w:val="Brdtext"/>
      </w:pPr>
      <w:r w:rsidRPr="00A6293E">
        <w:rPr>
          <w:b/>
        </w:rPr>
        <w:t>2</w:t>
      </w:r>
      <w:r>
        <w:rPr>
          <w:b/>
        </w:rPr>
        <w:t> §</w:t>
      </w:r>
      <w:r w:rsidRPr="00A6293E">
        <w:t>    </w:t>
      </w:r>
      <w:r w:rsidRPr="005A6D19">
        <w:t>Verksamhet som enbart består i att överföra signaler via tråd för ut</w:t>
      </w:r>
      <w:r>
        <w:softHyphen/>
      </w:r>
      <w:r w:rsidRPr="005A6D19">
        <w:rPr>
          <w:spacing w:val="-2"/>
        </w:rPr>
        <w:t>sändning till allmänheten av program som avses i 1</w:t>
      </w:r>
      <w:r>
        <w:rPr>
          <w:spacing w:val="-2"/>
        </w:rPr>
        <w:t> kap. </w:t>
      </w:r>
      <w:r w:rsidRPr="005A6D19">
        <w:rPr>
          <w:spacing w:val="-2"/>
        </w:rPr>
        <w:t>2</w:t>
      </w:r>
      <w:r>
        <w:rPr>
          <w:spacing w:val="-2"/>
        </w:rPr>
        <w:t> §</w:t>
      </w:r>
      <w:r w:rsidRPr="005A6D19">
        <w:rPr>
          <w:spacing w:val="-2"/>
        </w:rPr>
        <w:t xml:space="preserve"> yttrandefri</w:t>
      </w:r>
      <w:r>
        <w:rPr>
          <w:spacing w:val="-2"/>
        </w:rPr>
        <w:softHyphen/>
      </w:r>
      <w:r w:rsidRPr="005A6D19">
        <w:rPr>
          <w:spacing w:val="-2"/>
        </w:rPr>
        <w:t>hets</w:t>
      </w:r>
      <w:r>
        <w:rPr>
          <w:spacing w:val="-2"/>
        </w:rPr>
        <w:softHyphen/>
      </w:r>
      <w:r w:rsidRPr="005A6D19">
        <w:t>grundlagen behöver inte anmälas enligt 1</w:t>
      </w:r>
      <w:r>
        <w:t> §</w:t>
      </w:r>
      <w:r w:rsidRPr="005A6D19">
        <w:t>.</w:t>
      </w:r>
    </w:p>
    <w:p w14:paraId="3B5B0C16" w14:textId="77777777" w:rsidR="00D85371" w:rsidRPr="00A6293E" w:rsidRDefault="00D85371" w:rsidP="00D85371">
      <w:pPr>
        <w:pStyle w:val="Brdtextmedindrag"/>
      </w:pPr>
      <w:r w:rsidRPr="00A6293E">
        <w:t xml:space="preserve">Regeringen eller den myndighet som regeringen bestämmer får meddela föreskrifter om ytterligare undantag från </w:t>
      </w:r>
      <w:r>
        <w:t>kravet på anmälan</w:t>
      </w:r>
      <w:r w:rsidRPr="00A6293E">
        <w:t xml:space="preserve"> enligt 1</w:t>
      </w:r>
      <w:r>
        <w:t> §</w:t>
      </w:r>
      <w:r w:rsidRPr="00A6293E">
        <w:t>.</w:t>
      </w:r>
    </w:p>
    <w:p w14:paraId="2EEB850E" w14:textId="77777777" w:rsidR="00D85371" w:rsidRPr="00A6293E" w:rsidRDefault="00D85371" w:rsidP="00D85371">
      <w:pPr>
        <w:pStyle w:val="Brdtextmedindrag"/>
        <w:ind w:firstLine="0"/>
      </w:pPr>
    </w:p>
    <w:p w14:paraId="1C5C347E" w14:textId="77777777" w:rsidR="00D85371" w:rsidRPr="00A6293E" w:rsidRDefault="00D85371" w:rsidP="00D85371">
      <w:pPr>
        <w:pStyle w:val="Brdtext"/>
      </w:pPr>
      <w:r>
        <w:rPr>
          <w:b/>
        </w:rPr>
        <w:t>3 §</w:t>
      </w:r>
      <w:r w:rsidRPr="00A6293E">
        <w:t xml:space="preserve">    Den som </w:t>
      </w:r>
      <w:r>
        <w:t>har gjort en</w:t>
      </w:r>
      <w:r w:rsidRPr="00A6293E">
        <w:t xml:space="preserve"> anmäl</w:t>
      </w:r>
      <w:r>
        <w:t>an</w:t>
      </w:r>
      <w:r w:rsidRPr="00A6293E">
        <w:t xml:space="preserve"> enligt 1</w:t>
      </w:r>
      <w:r>
        <w:t> §</w:t>
      </w:r>
      <w:r w:rsidRPr="00A6293E">
        <w:t xml:space="preserve"> ska utan dröjsmål anmäla </w:t>
      </w:r>
      <w:r>
        <w:t>till tillsynsmyndigheten</w:t>
      </w:r>
      <w:r w:rsidRPr="00A6293E">
        <w:t xml:space="preserve"> om verksamheten upphör.</w:t>
      </w:r>
    </w:p>
    <w:p w14:paraId="1856876A" w14:textId="77777777" w:rsidR="00D85371" w:rsidRPr="00C407EF" w:rsidRDefault="00D85371" w:rsidP="00D85371">
      <w:pPr>
        <w:pStyle w:val="Brdtext"/>
      </w:pPr>
    </w:p>
    <w:p w14:paraId="4A95A57B" w14:textId="77777777" w:rsidR="00D85371" w:rsidRPr="00A6293E" w:rsidRDefault="00D85371" w:rsidP="00D85371">
      <w:pPr>
        <w:pStyle w:val="Brdtext"/>
      </w:pPr>
      <w:r>
        <w:rPr>
          <w:b/>
        </w:rPr>
        <w:t>4 §</w:t>
      </w:r>
      <w:r w:rsidRPr="003A3DE6">
        <w:t xml:space="preserve">    Den som </w:t>
      </w:r>
      <w:r>
        <w:t>bedriver verksamhet som ska anmälas</w:t>
      </w:r>
      <w:bookmarkStart w:id="2627" w:name="_Hlk24102595"/>
      <w:r w:rsidRPr="003A3DE6">
        <w:t xml:space="preserve"> enligt 1</w:t>
      </w:r>
      <w:r>
        <w:t> §</w:t>
      </w:r>
      <w:r w:rsidRPr="00A6293E">
        <w:t xml:space="preserve"> ska tillämpa sådana </w:t>
      </w:r>
      <w:r w:rsidRPr="003A3DE6">
        <w:t>stan</w:t>
      </w:r>
      <w:r>
        <w:rPr>
          <w:sz w:val="18"/>
        </w:rPr>
        <w:softHyphen/>
      </w:r>
      <w:r w:rsidRPr="003A3DE6">
        <w:t>darder</w:t>
      </w:r>
      <w:r w:rsidRPr="00A6293E">
        <w:t xml:space="preserve"> som Europeiska kommissionen </w:t>
      </w:r>
      <w:r>
        <w:t xml:space="preserve">har </w:t>
      </w:r>
      <w:r w:rsidRPr="00A6293E">
        <w:t>angett som obligatoriska i en för</w:t>
      </w:r>
      <w:r>
        <w:softHyphen/>
      </w:r>
      <w:r w:rsidRPr="00A6293E">
        <w:t>teckning som</w:t>
      </w:r>
      <w:r>
        <w:t xml:space="preserve"> har</w:t>
      </w:r>
      <w:r w:rsidRPr="00A6293E">
        <w:t xml:space="preserve"> offentliggjorts i Europeiska unionens officiella tidning.</w:t>
      </w:r>
      <w:bookmarkEnd w:id="2627"/>
    </w:p>
    <w:p w14:paraId="69FA2D75" w14:textId="77777777" w:rsidR="00D85371" w:rsidRPr="00A6293E" w:rsidRDefault="00D85371" w:rsidP="00D85371">
      <w:pPr>
        <w:pStyle w:val="Rubrik3utannumrering"/>
      </w:pPr>
      <w:bookmarkStart w:id="2628" w:name="_Toc73005820"/>
      <w:r w:rsidRPr="00A6293E">
        <w:t>3</w:t>
      </w:r>
      <w:r>
        <w:t> kap.</w:t>
      </w:r>
      <w:r w:rsidRPr="00A6293E">
        <w:t xml:space="preserve"> Rätt att använda radiosändare</w:t>
      </w:r>
      <w:bookmarkEnd w:id="2628"/>
    </w:p>
    <w:p w14:paraId="3DAED02C" w14:textId="77777777" w:rsidR="00D85371" w:rsidRPr="00A6293E" w:rsidRDefault="00D85371" w:rsidP="00D85371">
      <w:pPr>
        <w:pStyle w:val="Rubrik4utannumrering"/>
        <w:spacing w:before="0"/>
      </w:pPr>
      <w:r w:rsidRPr="00A6293E">
        <w:t>Tillstånd att använda radiosändare</w:t>
      </w:r>
    </w:p>
    <w:p w14:paraId="76750CAF" w14:textId="77777777" w:rsidR="00D85371" w:rsidRPr="00A6293E" w:rsidRDefault="00D85371" w:rsidP="00D85371">
      <w:pPr>
        <w:pStyle w:val="Brdtext"/>
      </w:pPr>
      <w:r w:rsidRPr="00A6293E">
        <w:rPr>
          <w:b/>
        </w:rPr>
        <w:t>1</w:t>
      </w:r>
      <w:r>
        <w:rPr>
          <w:b/>
        </w:rPr>
        <w:t> §</w:t>
      </w:r>
      <w:r w:rsidRPr="00A6293E">
        <w:t>    </w:t>
      </w:r>
      <w:bookmarkStart w:id="2629" w:name="_Hlk24105379"/>
      <w:r>
        <w:t>Radiosändare får användas här i landet eller på ett svenskt fartyg eller luftfartyg utomlands endast efter tillstånd från regleringsmyndigheten.</w:t>
      </w:r>
      <w:r w:rsidRPr="00A6293E">
        <w:rPr>
          <w:spacing w:val="-2"/>
        </w:rPr>
        <w:t xml:space="preserve"> Ett tillstånd </w:t>
      </w:r>
      <w:r w:rsidRPr="00A6293E">
        <w:t>ska avse rätt</w:t>
      </w:r>
      <w:r>
        <w:t>en</w:t>
      </w:r>
      <w:r w:rsidRPr="00A6293E">
        <w:t xml:space="preserve"> att använda en viss radiosändare eller att använda radiosändare inom ett visst frekvensutrymme.</w:t>
      </w:r>
      <w:bookmarkEnd w:id="2629"/>
    </w:p>
    <w:p w14:paraId="03749A93" w14:textId="77777777" w:rsidR="00D85371" w:rsidRPr="00A6293E" w:rsidRDefault="00D85371" w:rsidP="00D85371">
      <w:pPr>
        <w:pStyle w:val="Brdtextmedindrag"/>
        <w:ind w:firstLine="0"/>
      </w:pPr>
    </w:p>
    <w:p w14:paraId="2B5ABCC4" w14:textId="77777777" w:rsidR="00D85371" w:rsidRPr="00A6293E" w:rsidRDefault="00D85371" w:rsidP="00D85371">
      <w:pPr>
        <w:pStyle w:val="Brdtext"/>
      </w:pPr>
      <w:r w:rsidRPr="00A6293E">
        <w:rPr>
          <w:b/>
        </w:rPr>
        <w:t>2</w:t>
      </w:r>
      <w:r>
        <w:rPr>
          <w:b/>
        </w:rPr>
        <w:t> §</w:t>
      </w:r>
      <w:r w:rsidRPr="00A6293E">
        <w:t>    </w:t>
      </w:r>
      <w:r w:rsidRPr="00A6293E">
        <w:rPr>
          <w:spacing w:val="-2"/>
        </w:rPr>
        <w:t>Om användningen av frekvensutrymme samt villkoren och förfarandet</w:t>
      </w:r>
      <w:r w:rsidRPr="00A6293E">
        <w:t xml:space="preserve"> för att bevilja tillstånd att använda radiosändare har harmoniserats i enlig</w:t>
      </w:r>
      <w:r w:rsidRPr="00A6293E">
        <w:softHyphen/>
        <w:t>het med internationella avtal som Sverige har anslutit sig till eller bestäm</w:t>
      </w:r>
      <w:r w:rsidRPr="00A6293E">
        <w:softHyphen/>
        <w:t xml:space="preserve">melser </w:t>
      </w:r>
      <w:r>
        <w:t>som har antagits</w:t>
      </w:r>
      <w:r w:rsidRPr="00A6293E">
        <w:t xml:space="preserve"> med stöd av fördraget om Europeiska unionens funktionssätt, ska den som har beviljats </w:t>
      </w:r>
      <w:r>
        <w:t xml:space="preserve">ett </w:t>
      </w:r>
      <w:r w:rsidRPr="00A6293E">
        <w:t xml:space="preserve">sådant tillstånd anses ha </w:t>
      </w:r>
      <w:r>
        <w:t xml:space="preserve">ett </w:t>
      </w:r>
      <w:r w:rsidRPr="00A6293E">
        <w:t>tillstånd enligt 1</w:t>
      </w:r>
      <w:r>
        <w:t> §</w:t>
      </w:r>
      <w:r w:rsidRPr="00A6293E">
        <w:t>.</w:t>
      </w:r>
    </w:p>
    <w:p w14:paraId="530869FE" w14:textId="77777777" w:rsidR="00D85371" w:rsidRPr="00A6293E" w:rsidRDefault="00D85371" w:rsidP="00D85371">
      <w:pPr>
        <w:pStyle w:val="Brdtextmedindrag"/>
      </w:pPr>
    </w:p>
    <w:p w14:paraId="04D7175C" w14:textId="77777777" w:rsidR="00D85371" w:rsidRPr="00A6293E" w:rsidRDefault="00D85371" w:rsidP="00D85371">
      <w:pPr>
        <w:pStyle w:val="Brdtext"/>
      </w:pPr>
      <w:r w:rsidRPr="00A6293E">
        <w:rPr>
          <w:b/>
        </w:rPr>
        <w:t>3</w:t>
      </w:r>
      <w:r>
        <w:rPr>
          <w:b/>
        </w:rPr>
        <w:t> §</w:t>
      </w:r>
      <w:r w:rsidRPr="00A6293E">
        <w:t>    Kravet på tillstånd enligt 1</w:t>
      </w:r>
      <w:r>
        <w:t> §</w:t>
      </w:r>
      <w:r w:rsidRPr="00A6293E">
        <w:t xml:space="preserve"> gäller inte för Polismyndigheten, Säker</w:t>
      </w:r>
      <w:r w:rsidRPr="00A6293E">
        <w:softHyphen/>
        <w:t>hetspolisen, Försvarsmakten, Försvarets radioanstalt och Försvarets mate</w:t>
      </w:r>
      <w:r w:rsidRPr="00A6293E">
        <w:softHyphen/>
      </w:r>
      <w:r w:rsidRPr="00A6293E">
        <w:lastRenderedPageBreak/>
        <w:t>rielverk vid verksamhet som verket bedriver på uppdrag av Försvarsmak</w:t>
      </w:r>
      <w:r w:rsidRPr="00A6293E">
        <w:softHyphen/>
        <w:t>ten eller Försvarets radioanstalt.</w:t>
      </w:r>
    </w:p>
    <w:p w14:paraId="4AA7CEFB" w14:textId="77777777" w:rsidR="00D85371" w:rsidRPr="00A6293E" w:rsidRDefault="00D85371" w:rsidP="00D85371">
      <w:pPr>
        <w:pStyle w:val="Brdtextmedindrag"/>
      </w:pPr>
      <w:r w:rsidRPr="00A6293E">
        <w:rPr>
          <w:spacing w:val="-2"/>
        </w:rPr>
        <w:t xml:space="preserve">Efter </w:t>
      </w:r>
      <w:r>
        <w:rPr>
          <w:spacing w:val="-2"/>
        </w:rPr>
        <w:t xml:space="preserve">hörande av </w:t>
      </w:r>
      <w:r w:rsidRPr="00A6293E">
        <w:rPr>
          <w:spacing w:val="-2"/>
        </w:rPr>
        <w:t>Försvarsmakten</w:t>
      </w:r>
      <w:r w:rsidDel="00474F36">
        <w:rPr>
          <w:spacing w:val="-2"/>
        </w:rPr>
        <w:t xml:space="preserve"> </w:t>
      </w:r>
      <w:r w:rsidRPr="00A6293E">
        <w:rPr>
          <w:spacing w:val="-2"/>
        </w:rPr>
        <w:t xml:space="preserve">beslutar </w:t>
      </w:r>
      <w:r>
        <w:rPr>
          <w:spacing w:val="-2"/>
        </w:rPr>
        <w:t>regleringsmyndigheten</w:t>
      </w:r>
      <w:r w:rsidRPr="00A6293E">
        <w:rPr>
          <w:spacing w:val="-3"/>
        </w:rPr>
        <w:t xml:space="preserve"> om till</w:t>
      </w:r>
      <w:r>
        <w:rPr>
          <w:spacing w:val="-3"/>
        </w:rPr>
        <w:softHyphen/>
      </w:r>
      <w:r w:rsidRPr="00A6293E">
        <w:rPr>
          <w:spacing w:val="-3"/>
        </w:rPr>
        <w:t>delning av radiofrekvenser för Försvars</w:t>
      </w:r>
      <w:r>
        <w:rPr>
          <w:spacing w:val="-3"/>
        </w:rPr>
        <w:softHyphen/>
      </w:r>
      <w:r w:rsidRPr="00A6293E">
        <w:rPr>
          <w:spacing w:val="-3"/>
        </w:rPr>
        <w:t>makten, Försvarets</w:t>
      </w:r>
      <w:r w:rsidRPr="00A6293E">
        <w:t xml:space="preserve"> </w:t>
      </w:r>
      <w:r w:rsidRPr="00A6293E">
        <w:rPr>
          <w:spacing w:val="-2"/>
        </w:rPr>
        <w:t>radioanstalt och Försvarets materielverk samt om de ytterligare villkor som</w:t>
      </w:r>
      <w:r w:rsidRPr="00A6293E">
        <w:t xml:space="preserve"> behövs. När det gäller Polismyndigheten och Säkerhetspolisen, beslutar </w:t>
      </w:r>
      <w:r>
        <w:t>reglerings</w:t>
      </w:r>
      <w:r>
        <w:softHyphen/>
        <w:t>myndig</w:t>
      </w:r>
      <w:r>
        <w:softHyphen/>
        <w:t>heten</w:t>
      </w:r>
      <w:r w:rsidRPr="00A6293E">
        <w:t xml:space="preserve"> i sådana frågor efter </w:t>
      </w:r>
      <w:r>
        <w:t>hörande av dessa</w:t>
      </w:r>
      <w:r w:rsidRPr="00A6293E">
        <w:t xml:space="preserve"> myndighet</w:t>
      </w:r>
      <w:r>
        <w:t>er</w:t>
      </w:r>
      <w:r w:rsidRPr="00A6293E">
        <w:t>.</w:t>
      </w:r>
    </w:p>
    <w:p w14:paraId="22BC539E" w14:textId="77777777" w:rsidR="00D85371" w:rsidRPr="00A6293E" w:rsidRDefault="00D85371" w:rsidP="00D85371">
      <w:pPr>
        <w:pStyle w:val="Brdtextmedindrag"/>
        <w:ind w:firstLine="0"/>
      </w:pPr>
    </w:p>
    <w:p w14:paraId="2DE0A579" w14:textId="77777777" w:rsidR="00D85371" w:rsidRPr="00A6293E" w:rsidRDefault="00D85371" w:rsidP="00D85371">
      <w:pPr>
        <w:pStyle w:val="Brdtext"/>
      </w:pPr>
      <w:r w:rsidRPr="00A6293E">
        <w:rPr>
          <w:b/>
        </w:rPr>
        <w:t>4</w:t>
      </w:r>
      <w:r>
        <w:rPr>
          <w:b/>
        </w:rPr>
        <w:t> §</w:t>
      </w:r>
      <w:r w:rsidRPr="00A6293E">
        <w:t>    </w:t>
      </w:r>
      <w:bookmarkStart w:id="2630" w:name="_Hlk24114806"/>
      <w:r w:rsidRPr="00A6293E">
        <w:t>Regeringen eller den myndighet som regeringen bestämmer får med</w:t>
      </w:r>
      <w:r w:rsidRPr="00A6293E">
        <w:softHyphen/>
        <w:t>dela föreskrifter om undantag från tillståndsplikten enligt 1</w:t>
      </w:r>
      <w:r>
        <w:t> §</w:t>
      </w:r>
      <w:r w:rsidRPr="00A6293E">
        <w:t>. Föreskrifter</w:t>
      </w:r>
      <w:r w:rsidRPr="00A6293E">
        <w:softHyphen/>
        <w:t xml:space="preserve">na får innehålla villkor om att den radioanläggning där sändaren ingår ska uppfylla bestämda tekniska krav och i övrigt sådana villkor som anges i </w:t>
      </w:r>
      <w:r w:rsidRPr="0074120E">
        <w:t>12 § första stycket 1–6 och 8, 13 § och 14 § 1, 2 och 4.</w:t>
      </w:r>
      <w:r w:rsidRPr="00A6293E">
        <w:t xml:space="preserve"> Villkor som innebär en begränsning av vilka elektroniska kommunikationstjänster eller vilka tekniker som får användas får beslutas endast i de fall som anges i </w:t>
      </w:r>
      <w:r w:rsidRPr="0074120E">
        <w:t>1</w:t>
      </w:r>
      <w:r>
        <w:t>5 §</w:t>
      </w:r>
      <w:r w:rsidRPr="00A6293E">
        <w:t>.</w:t>
      </w:r>
      <w:bookmarkEnd w:id="2630"/>
    </w:p>
    <w:p w14:paraId="1E38DAF7" w14:textId="77777777" w:rsidR="00D85371" w:rsidRPr="00A6293E" w:rsidRDefault="00D85371" w:rsidP="00D85371">
      <w:pPr>
        <w:pStyle w:val="Brdtextmedindrag"/>
      </w:pPr>
      <w:r>
        <w:t>Ett u</w:t>
      </w:r>
      <w:r w:rsidRPr="00A6293E">
        <w:t xml:space="preserve">ndantag får tidsbegränsas. </w:t>
      </w:r>
      <w:r>
        <w:t>Då</w:t>
      </w:r>
      <w:r w:rsidRPr="00A6293E">
        <w:t xml:space="preserve"> ska </w:t>
      </w:r>
      <w:r w:rsidRPr="0074120E">
        <w:t>17</w:t>
      </w:r>
      <w:r>
        <w:t> §</w:t>
      </w:r>
      <w:r w:rsidRPr="00A6293E">
        <w:t xml:space="preserve"> andra stycket tillämpas.</w:t>
      </w:r>
    </w:p>
    <w:p w14:paraId="0634FE91" w14:textId="77777777" w:rsidR="00D85371" w:rsidRPr="00A6293E" w:rsidRDefault="00D85371" w:rsidP="00D85371">
      <w:pPr>
        <w:pStyle w:val="Brdtextmedindrag"/>
        <w:ind w:firstLine="0"/>
      </w:pPr>
    </w:p>
    <w:p w14:paraId="3A16A312" w14:textId="77777777" w:rsidR="00D85371" w:rsidRPr="00A6293E" w:rsidRDefault="00D85371" w:rsidP="00D85371">
      <w:pPr>
        <w:pStyle w:val="Brdtext"/>
      </w:pPr>
      <w:r w:rsidRPr="00A6293E">
        <w:rPr>
          <w:b/>
        </w:rPr>
        <w:t>5</w:t>
      </w:r>
      <w:r>
        <w:rPr>
          <w:b/>
        </w:rPr>
        <w:t> §</w:t>
      </w:r>
      <w:r w:rsidRPr="00A6293E">
        <w:t>    </w:t>
      </w:r>
      <w:bookmarkStart w:id="2631" w:name="_Hlk24120030"/>
      <w:r w:rsidRPr="00A6293E">
        <w:t xml:space="preserve">Den som </w:t>
      </w:r>
      <w:r>
        <w:t xml:space="preserve">är undantagen från tillståndsplikt </w:t>
      </w:r>
      <w:r w:rsidRPr="00A6293E">
        <w:t>enligt 3</w:t>
      </w:r>
      <w:r>
        <w:t> §</w:t>
      </w:r>
      <w:r w:rsidRPr="00A6293E">
        <w:t xml:space="preserve"> eller enligt föreskrifter som har meddelats med </w:t>
      </w:r>
      <w:r w:rsidRPr="00A6293E">
        <w:rPr>
          <w:spacing w:val="-2"/>
        </w:rPr>
        <w:t>stöd av 4</w:t>
      </w:r>
      <w:r>
        <w:rPr>
          <w:spacing w:val="-2"/>
        </w:rPr>
        <w:t> §</w:t>
      </w:r>
      <w:r w:rsidRPr="00A6293E">
        <w:rPr>
          <w:spacing w:val="-2"/>
        </w:rPr>
        <w:t xml:space="preserve"> ska vid tillämpningen av lagen</w:t>
      </w:r>
      <w:r w:rsidRPr="00A6293E">
        <w:t xml:space="preserve"> anses ha tillstånd enligt 1</w:t>
      </w:r>
      <w:r>
        <w:t> §</w:t>
      </w:r>
      <w:r w:rsidRPr="00A6293E">
        <w:t>.</w:t>
      </w:r>
      <w:bookmarkEnd w:id="2631"/>
    </w:p>
    <w:p w14:paraId="117AAB54" w14:textId="77777777" w:rsidR="00D85371" w:rsidRPr="00A6293E" w:rsidRDefault="00D85371" w:rsidP="00D85371">
      <w:pPr>
        <w:pStyle w:val="Rubrik4utannumrering"/>
      </w:pPr>
      <w:r w:rsidRPr="00A6293E">
        <w:t>Tillståndsförfarandet</w:t>
      </w:r>
    </w:p>
    <w:p w14:paraId="2A0B7B6D" w14:textId="77777777" w:rsidR="00D85371" w:rsidRPr="00A6293E" w:rsidRDefault="00D85371" w:rsidP="00D85371">
      <w:pPr>
        <w:pStyle w:val="Brdtext"/>
      </w:pPr>
      <w:r w:rsidRPr="00A6293E">
        <w:rPr>
          <w:b/>
        </w:rPr>
        <w:t>6</w:t>
      </w:r>
      <w:r>
        <w:rPr>
          <w:b/>
        </w:rPr>
        <w:t> §</w:t>
      </w:r>
      <w:r w:rsidRPr="00A6293E">
        <w:t>    </w:t>
      </w:r>
      <w:r w:rsidRPr="00644028">
        <w:rPr>
          <w:spacing w:val="-2"/>
        </w:rPr>
        <w:t>Regleringsmyndigheten ska bevilja tillstånd att använda radio</w:t>
      </w:r>
      <w:r w:rsidRPr="00644028">
        <w:rPr>
          <w:spacing w:val="-2"/>
        </w:rPr>
        <w:softHyphen/>
        <w:t>sända</w:t>
      </w:r>
      <w:r w:rsidRPr="00644028">
        <w:rPr>
          <w:spacing w:val="-2"/>
        </w:rPr>
        <w:softHyphen/>
        <w:t>re,</w:t>
      </w:r>
      <w:r w:rsidRPr="00A6293E">
        <w:t xml:space="preserve"> om</w:t>
      </w:r>
    </w:p>
    <w:p w14:paraId="158ACA22" w14:textId="77777777" w:rsidR="00D85371" w:rsidRPr="00A6293E" w:rsidRDefault="00D85371" w:rsidP="00D85371">
      <w:pPr>
        <w:pStyle w:val="Brdtextmedindrag"/>
      </w:pPr>
      <w:r w:rsidRPr="00A6293E">
        <w:t>1. det kan antas att radiofrekvenserna kommer att användas på ett sådant sätt att risk för otillåten skadlig störning inte uppkommer,</w:t>
      </w:r>
    </w:p>
    <w:p w14:paraId="08794369" w14:textId="77777777" w:rsidR="00D85371" w:rsidRPr="00A6293E" w:rsidRDefault="00D85371" w:rsidP="00D85371">
      <w:pPr>
        <w:pStyle w:val="Brdtextmedindrag"/>
      </w:pPr>
      <w:r w:rsidRPr="00A6293E">
        <w:t>2. radioanvändningen utgör en effektiv användning av frekvensutrym</w:t>
      </w:r>
      <w:r w:rsidRPr="00A6293E">
        <w:softHyphen/>
        <w:t>met,</w:t>
      </w:r>
    </w:p>
    <w:p w14:paraId="2F1BCA71" w14:textId="77777777" w:rsidR="00D85371" w:rsidRPr="00A6293E" w:rsidRDefault="00D85371" w:rsidP="00D85371">
      <w:pPr>
        <w:pStyle w:val="Brdtextmedindrag"/>
      </w:pPr>
      <w:r w:rsidRPr="00A6293E">
        <w:t>3. det kan antas att radioanvändningen inte kommer att hindra sådan radiokommunikation som är särskilt viktig med hänsyn till den fria åsikts</w:t>
      </w:r>
      <w:r w:rsidRPr="00A6293E">
        <w:softHyphen/>
        <w:t>bildningen,</w:t>
      </w:r>
    </w:p>
    <w:p w14:paraId="58322CD6" w14:textId="77777777" w:rsidR="00D85371" w:rsidRPr="00A6293E" w:rsidRDefault="00D85371" w:rsidP="00D85371">
      <w:pPr>
        <w:pStyle w:val="Brdtextmedindrag"/>
      </w:pPr>
      <w:r w:rsidRPr="00A6293E">
        <w:t>4. radioanvändningen inte kommer att ta i anspråk frekvensutrymme som behövs för att upprätthålla en rimlig beredskap för utveckling av be</w:t>
      </w:r>
      <w:r w:rsidRPr="00A6293E">
        <w:softHyphen/>
        <w:t>fintliga och nya radioanvändningar eller frekvensutrymme för vilket radio</w:t>
      </w:r>
      <w:r w:rsidRPr="00A6293E">
        <w:softHyphen/>
        <w:t>användningen har harmoniserats för annan användning i enlighet med in</w:t>
      </w:r>
      <w:r w:rsidRPr="00A6293E">
        <w:softHyphen/>
        <w:t xml:space="preserve">ternationella avtal som Sverige har anslutit sig till eller med bestämmelser </w:t>
      </w:r>
      <w:r>
        <w:t>som har antagits</w:t>
      </w:r>
      <w:r w:rsidRPr="00A6293E">
        <w:t xml:space="preserve"> med stöd av fördraget om Europeiska unionens funktions</w:t>
      </w:r>
      <w:r>
        <w:softHyphen/>
      </w:r>
      <w:r w:rsidRPr="00A6293E">
        <w:t>sätt,</w:t>
      </w:r>
    </w:p>
    <w:p w14:paraId="17EEFB24" w14:textId="77777777" w:rsidR="00D85371" w:rsidRPr="00A6293E" w:rsidRDefault="00D85371" w:rsidP="00D85371">
      <w:pPr>
        <w:pStyle w:val="Brdtextmedindrag"/>
      </w:pPr>
      <w:r w:rsidRPr="00A6293E">
        <w:t>5. det kan antas att radioanvändningen inte kommer att inkräkta på det frekvensutrymme som behövs för verksamhet som avses i 3</w:t>
      </w:r>
      <w:r>
        <w:t> §</w:t>
      </w:r>
      <w:r w:rsidRPr="00A6293E">
        <w:t>,</w:t>
      </w:r>
    </w:p>
    <w:p w14:paraId="46254F0C" w14:textId="77777777" w:rsidR="00D85371" w:rsidRDefault="00D85371" w:rsidP="00D85371">
      <w:pPr>
        <w:pStyle w:val="Brdtextmedindrag"/>
      </w:pPr>
      <w:r w:rsidRPr="00A6293E">
        <w:t xml:space="preserve">6. det inte med hänsyn till att sökanden tidigare har fått </w:t>
      </w:r>
      <w:r>
        <w:t xml:space="preserve">ett </w:t>
      </w:r>
      <w:r w:rsidRPr="00A6293E">
        <w:t>tillstånd åter</w:t>
      </w:r>
      <w:r w:rsidRPr="00A6293E">
        <w:softHyphen/>
        <w:t xml:space="preserve">kallat eller </w:t>
      </w:r>
      <w:r>
        <w:t>med hänsyn till</w:t>
      </w:r>
      <w:r w:rsidRPr="00A6293E">
        <w:t xml:space="preserve"> något annat liknande förhållande finns skälig anledning att anta att radioanvändningen kommer att ske i strid med tillståndsvillkoren</w:t>
      </w:r>
      <w:r>
        <w:t>, och</w:t>
      </w:r>
    </w:p>
    <w:p w14:paraId="20565754" w14:textId="77777777" w:rsidR="00D85371" w:rsidRPr="00A6293E" w:rsidRDefault="00D85371" w:rsidP="00D85371">
      <w:pPr>
        <w:pStyle w:val="Brdtextmedindrag"/>
      </w:pPr>
      <w:r>
        <w:t>7. det kan antas att radioanvändningen inte kommer att orsaka skada för Sveriges säkerhet.</w:t>
      </w:r>
    </w:p>
    <w:p w14:paraId="2B60EE6F" w14:textId="77777777" w:rsidR="00D85371" w:rsidRPr="00A6293E" w:rsidRDefault="00D85371" w:rsidP="00D85371">
      <w:pPr>
        <w:pStyle w:val="Brdtextmedindrag"/>
      </w:pPr>
      <w:r>
        <w:t>Ett t</w:t>
      </w:r>
      <w:r w:rsidRPr="00A6293E">
        <w:t>illstånd att använda radiosändare för utsändningar som kräver tillstånd enligt någon annan lag eller enligt bestämmelser meddelade med stöd av någon annan lag, får beviljas endast om sådant tillstånd finns.</w:t>
      </w:r>
      <w:r>
        <w:t xml:space="preserve"> Då gäller inte första stycket 7.</w:t>
      </w:r>
    </w:p>
    <w:p w14:paraId="40A7E5A7" w14:textId="77777777" w:rsidR="00D85371" w:rsidRPr="00A6293E" w:rsidRDefault="00D85371" w:rsidP="00D85371">
      <w:pPr>
        <w:pStyle w:val="Brdtextmedindrag"/>
      </w:pPr>
      <w:r w:rsidRPr="00A6293E">
        <w:lastRenderedPageBreak/>
        <w:t>Om ett tillstånd avser en viss radiosändare ska radiosändaren, tillsam</w:t>
      </w:r>
      <w:r w:rsidRPr="00A6293E">
        <w:softHyphen/>
        <w:t>mans med avsedd radiomottagare, ha sådana tekniska egenskaper att den uppfyller rimliga krav på en effektiv frekvensanvändning och på möjlig</w:t>
      </w:r>
      <w:r w:rsidRPr="00A6293E">
        <w:softHyphen/>
        <w:t>heten att verka i den miljö som den är avsedd för.</w:t>
      </w:r>
    </w:p>
    <w:p w14:paraId="0421FC88" w14:textId="77777777" w:rsidR="00D85371" w:rsidRPr="00A6293E" w:rsidRDefault="00D85371" w:rsidP="00D85371">
      <w:pPr>
        <w:pStyle w:val="Brdtextmedindrag"/>
        <w:ind w:firstLine="0"/>
      </w:pPr>
    </w:p>
    <w:p w14:paraId="26E19E1D" w14:textId="77777777" w:rsidR="00D85371" w:rsidRPr="00A6293E" w:rsidRDefault="00D85371" w:rsidP="00D85371">
      <w:pPr>
        <w:pStyle w:val="Brdtext"/>
      </w:pPr>
      <w:r w:rsidRPr="00A6293E">
        <w:rPr>
          <w:b/>
        </w:rPr>
        <w:t>7</w:t>
      </w:r>
      <w:r>
        <w:rPr>
          <w:b/>
        </w:rPr>
        <w:t> §</w:t>
      </w:r>
      <w:r w:rsidRPr="00AC0994">
        <w:rPr>
          <w:bCs/>
        </w:rPr>
        <w:t>    </w:t>
      </w:r>
      <w:r>
        <w:t xml:space="preserve">Regleringsmyndigheten får, </w:t>
      </w:r>
      <w:r w:rsidRPr="00A6293E">
        <w:t>trots 6</w:t>
      </w:r>
      <w:r>
        <w:t> §</w:t>
      </w:r>
      <w:r w:rsidRPr="00A6293E">
        <w:t xml:space="preserve"> första stycket</w:t>
      </w:r>
      <w:r>
        <w:t> </w:t>
      </w:r>
      <w:r w:rsidRPr="00A6293E">
        <w:t xml:space="preserve">4, </w:t>
      </w:r>
      <w:r>
        <w:t>bevilja till</w:t>
      </w:r>
      <w:r>
        <w:softHyphen/>
        <w:t>stånd för annan användning i</w:t>
      </w:r>
      <w:r w:rsidRPr="00A6293E">
        <w:t xml:space="preserve"> ett harmoniserat frekvensutrymme</w:t>
      </w:r>
      <w:r>
        <w:t xml:space="preserve"> än den som följer av de harmoniserade villkoren, </w:t>
      </w:r>
      <w:r w:rsidRPr="00A6293E">
        <w:t>om</w:t>
      </w:r>
    </w:p>
    <w:p w14:paraId="387B748F" w14:textId="77777777" w:rsidR="00D85371" w:rsidRPr="00A6293E" w:rsidRDefault="00D85371" w:rsidP="00D85371">
      <w:pPr>
        <w:pStyle w:val="Brdtextmedindrag"/>
      </w:pPr>
      <w:r w:rsidRPr="00A6293E">
        <w:t>1. </w:t>
      </w:r>
      <w:r w:rsidRPr="00A6293E">
        <w:rPr>
          <w:spacing w:val="-2"/>
        </w:rPr>
        <w:t>det står klart att det inte finns någon efterfrågan på att använda frekvens</w:t>
      </w:r>
      <w:r w:rsidRPr="00A6293E">
        <w:rPr>
          <w:spacing w:val="-2"/>
        </w:rPr>
        <w:softHyphen/>
      </w:r>
      <w:r w:rsidRPr="00A6293E">
        <w:t>utrymmet på de harmoniserade villkoren, och</w:t>
      </w:r>
    </w:p>
    <w:p w14:paraId="73336A5D" w14:textId="77777777" w:rsidR="00D85371" w:rsidRPr="00A6293E" w:rsidRDefault="00D85371" w:rsidP="00D85371">
      <w:pPr>
        <w:pStyle w:val="Brdtextmedindrag"/>
      </w:pPr>
      <w:r w:rsidRPr="00A6293E">
        <w:t>2. radioanvändningen inte hindrar eller försvårar att frekvensutrymmet används på de harmoniserade villkoren i någon annan medlemsstat i Euro</w:t>
      </w:r>
      <w:r w:rsidRPr="00A6293E">
        <w:softHyphen/>
        <w:t>peiska unionen.</w:t>
      </w:r>
    </w:p>
    <w:p w14:paraId="16845884" w14:textId="77777777" w:rsidR="00D85371" w:rsidRPr="00A6293E" w:rsidRDefault="00D85371" w:rsidP="00D85371">
      <w:pPr>
        <w:pStyle w:val="Brdtextmedindrag"/>
      </w:pPr>
      <w:r w:rsidRPr="00A6293E">
        <w:t>Vid prövningen ska det särskilt beaktas om radioanvändningen kan på</w:t>
      </w:r>
      <w:r w:rsidRPr="00A6293E">
        <w:softHyphen/>
        <w:t>verka den harmoniserade användningen av frekvensutrymmet i unionen på lång sikt och tillgången till radioutrustning som kan användas i frekvens</w:t>
      </w:r>
      <w:r w:rsidRPr="00A6293E">
        <w:softHyphen/>
        <w:t>utrymmet.</w:t>
      </w:r>
    </w:p>
    <w:p w14:paraId="6E4474A0" w14:textId="77777777" w:rsidR="00D85371" w:rsidRPr="00A6293E" w:rsidRDefault="00D85371" w:rsidP="00D85371">
      <w:pPr>
        <w:pStyle w:val="Brdtextmedindrag"/>
        <w:ind w:firstLine="0"/>
      </w:pPr>
    </w:p>
    <w:p w14:paraId="533B1290" w14:textId="77777777" w:rsidR="00D85371" w:rsidRPr="00A6293E" w:rsidRDefault="00D85371" w:rsidP="00D85371">
      <w:pPr>
        <w:pStyle w:val="Brdtext"/>
      </w:pPr>
      <w:r w:rsidRPr="00A6293E">
        <w:rPr>
          <w:b/>
        </w:rPr>
        <w:t>8</w:t>
      </w:r>
      <w:r>
        <w:rPr>
          <w:b/>
        </w:rPr>
        <w:t> §</w:t>
      </w:r>
      <w:r w:rsidRPr="00AC0994">
        <w:rPr>
          <w:bCs/>
        </w:rPr>
        <w:t>    </w:t>
      </w:r>
      <w:r w:rsidRPr="00A6293E">
        <w:t>Om tillståndsprövningen inom ett frekvensutrymme bör ske efter ett förfarande med allmän inbjudan till ansökan, får tillstånd i det frekvensut</w:t>
      </w:r>
      <w:r w:rsidRPr="00A6293E">
        <w:softHyphen/>
        <w:t>rymmet beviljas endast efter ett sådant förfarande.</w:t>
      </w:r>
    </w:p>
    <w:p w14:paraId="1C4402A5" w14:textId="77777777" w:rsidR="00D85371" w:rsidRPr="00A6293E" w:rsidRDefault="00D85371" w:rsidP="00D85371">
      <w:pPr>
        <w:pStyle w:val="Brdtextmedindrag"/>
        <w:ind w:firstLine="0"/>
      </w:pPr>
    </w:p>
    <w:p w14:paraId="78262FBB" w14:textId="77777777" w:rsidR="00D85371" w:rsidRPr="00A6293E" w:rsidRDefault="00D85371" w:rsidP="00D85371">
      <w:pPr>
        <w:pStyle w:val="Brdtext"/>
      </w:pPr>
      <w:r w:rsidRPr="00A6293E">
        <w:rPr>
          <w:b/>
        </w:rPr>
        <w:t>9</w:t>
      </w:r>
      <w:r>
        <w:rPr>
          <w:b/>
        </w:rPr>
        <w:t> §</w:t>
      </w:r>
      <w:r w:rsidRPr="00A6293E">
        <w:t>    </w:t>
      </w:r>
      <w:r>
        <w:t>Regleringsmyndigheten får besluta att a</w:t>
      </w:r>
      <w:r w:rsidRPr="00A6293E">
        <w:t>ntalet tillstånd som beviljas inom ett frekvensutrymme</w:t>
      </w:r>
      <w:r>
        <w:t xml:space="preserve"> ska vara begränsat</w:t>
      </w:r>
      <w:r w:rsidRPr="00A6293E">
        <w:t>, om det är nödvändigt för att garantera en effektiv användning av radiofrekvenser. Ett beslut att begränsa antalet till</w:t>
      </w:r>
      <w:r>
        <w:softHyphen/>
      </w:r>
      <w:r w:rsidRPr="00A6293E">
        <w:t>stånd ska omprövas så snart det finns anledning till det.</w:t>
      </w:r>
    </w:p>
    <w:p w14:paraId="6C02172F" w14:textId="77777777" w:rsidR="00D85371" w:rsidRPr="00A6293E" w:rsidRDefault="00D85371" w:rsidP="00D85371">
      <w:pPr>
        <w:pStyle w:val="Brdtextmedindrag"/>
        <w:ind w:firstLine="0"/>
      </w:pPr>
    </w:p>
    <w:p w14:paraId="274068D3" w14:textId="77777777" w:rsidR="00D85371" w:rsidRPr="00A6293E" w:rsidRDefault="00D85371" w:rsidP="00D85371">
      <w:pPr>
        <w:pStyle w:val="Brdtext"/>
      </w:pPr>
      <w:r w:rsidRPr="00A6293E">
        <w:rPr>
          <w:b/>
        </w:rPr>
        <w:t>10</w:t>
      </w:r>
      <w:r>
        <w:rPr>
          <w:b/>
        </w:rPr>
        <w:t> §</w:t>
      </w:r>
      <w:r w:rsidRPr="00A6293E">
        <w:t>    När antalet tillstånd har begränsats enligt 9</w:t>
      </w:r>
      <w:r>
        <w:t> §</w:t>
      </w:r>
      <w:r w:rsidRPr="00A6293E">
        <w:t>, ska tillståndspröv</w:t>
      </w:r>
      <w:r w:rsidRPr="00A6293E">
        <w:softHyphen/>
        <w:t>ningen ske efter</w:t>
      </w:r>
      <w:r>
        <w:t xml:space="preserve"> en</w:t>
      </w:r>
      <w:r w:rsidRPr="00A6293E">
        <w:t xml:space="preserve"> allmän inbjudan till ansökan, om det inte finns sär</w:t>
      </w:r>
      <w:r>
        <w:softHyphen/>
      </w:r>
      <w:r w:rsidRPr="00A6293E">
        <w:t>skilda skäl mot det eller om radioanvändningen</w:t>
      </w:r>
    </w:p>
    <w:p w14:paraId="6D023F24" w14:textId="77777777" w:rsidR="00D85371" w:rsidRPr="00A6293E" w:rsidRDefault="00D85371" w:rsidP="00D85371">
      <w:pPr>
        <w:pStyle w:val="Brdtextmedindrag"/>
      </w:pPr>
      <w:r w:rsidRPr="00A6293E">
        <w:t>1. huvudsakligen avser utsändning till allmänheten av program som av</w:t>
      </w:r>
      <w:r w:rsidRPr="00A6293E">
        <w:softHyphen/>
        <w:t>ses i 1</w:t>
      </w:r>
      <w:r>
        <w:t> kap. </w:t>
      </w:r>
      <w:r w:rsidRPr="00A6293E">
        <w:t>2</w:t>
      </w:r>
      <w:r>
        <w:t> §</w:t>
      </w:r>
      <w:r w:rsidRPr="00A6293E">
        <w:t xml:space="preserve"> yttrandefrihetsgrundlagen,</w:t>
      </w:r>
    </w:p>
    <w:p w14:paraId="0A3D35C7" w14:textId="77777777" w:rsidR="00D85371" w:rsidRPr="00A6293E" w:rsidRDefault="00D85371" w:rsidP="00D85371">
      <w:pPr>
        <w:pStyle w:val="Brdtextmedindrag"/>
      </w:pPr>
      <w:r w:rsidRPr="00A6293E">
        <w:t>2. är avsedd för privat bruk, eller</w:t>
      </w:r>
    </w:p>
    <w:p w14:paraId="6944C3C5" w14:textId="77777777" w:rsidR="00D85371" w:rsidRPr="00A6293E" w:rsidRDefault="00D85371" w:rsidP="00D85371">
      <w:pPr>
        <w:pStyle w:val="Brdtextmedindrag"/>
      </w:pPr>
      <w:r w:rsidRPr="00A6293E">
        <w:t>3. behövs för verksamhet som bedrivs i syfte att tillgodose allmän ord</w:t>
      </w:r>
      <w:r w:rsidRPr="00A6293E">
        <w:softHyphen/>
        <w:t>ning, säkerhet eller hälsa.</w:t>
      </w:r>
    </w:p>
    <w:p w14:paraId="0E174A6A" w14:textId="77777777" w:rsidR="00D85371" w:rsidRPr="00A6293E" w:rsidRDefault="00D85371" w:rsidP="00D85371">
      <w:pPr>
        <w:pStyle w:val="Brdtextmedindrag"/>
      </w:pPr>
      <w:r w:rsidRPr="00A6293E">
        <w:t>Regeringen eller den myndighet som regeringen bestämmer får meddela föreskrifter om vilken radioanvändning som omfattas av undantaget i för</w:t>
      </w:r>
      <w:r w:rsidRPr="00A6293E">
        <w:softHyphen/>
        <w:t>sta stycket</w:t>
      </w:r>
      <w:r>
        <w:t> </w:t>
      </w:r>
      <w:r w:rsidRPr="00A6293E">
        <w:t>3.</w:t>
      </w:r>
    </w:p>
    <w:p w14:paraId="2E8E82ED" w14:textId="77777777" w:rsidR="00D85371" w:rsidRPr="00A6293E" w:rsidRDefault="00D85371" w:rsidP="00D85371">
      <w:pPr>
        <w:pStyle w:val="Brdtextmedindrag"/>
        <w:ind w:firstLine="0"/>
      </w:pPr>
    </w:p>
    <w:p w14:paraId="2C417D57" w14:textId="77777777" w:rsidR="00D85371" w:rsidRPr="00573FC3" w:rsidRDefault="00D85371" w:rsidP="00D85371">
      <w:pPr>
        <w:pStyle w:val="Brdtext"/>
      </w:pPr>
      <w:r w:rsidRPr="00573FC3">
        <w:rPr>
          <w:b/>
        </w:rPr>
        <w:t>11 §</w:t>
      </w:r>
      <w:r w:rsidRPr="00573FC3">
        <w:t>    </w:t>
      </w:r>
      <w:r>
        <w:t>Tillståndsp</w:t>
      </w:r>
      <w:r w:rsidRPr="00573FC3">
        <w:t xml:space="preserve">rövningen </w:t>
      </w:r>
      <w:r>
        <w:t xml:space="preserve">efter en allmän inbjudan till ansökan </w:t>
      </w:r>
      <w:r w:rsidRPr="00573FC3">
        <w:t>enligt 10 § ska ske efter ett jämförande urvalsförfaran</w:t>
      </w:r>
      <w:r w:rsidRPr="00573FC3">
        <w:softHyphen/>
        <w:t>de, efter ett anbuds</w:t>
      </w:r>
      <w:r>
        <w:softHyphen/>
      </w:r>
      <w:r w:rsidRPr="00573FC3">
        <w:t>förfarande där det pris sökanden är villig att betala för tillståndet ska vara utslagsgivande eller efter en kombination av dessa för</w:t>
      </w:r>
      <w:r w:rsidRPr="00573FC3">
        <w:softHyphen/>
        <w:t>faranden.</w:t>
      </w:r>
    </w:p>
    <w:p w14:paraId="677231C5" w14:textId="77777777" w:rsidR="00D85371" w:rsidRPr="00573FC3" w:rsidRDefault="00D85371" w:rsidP="00D85371">
      <w:pPr>
        <w:pStyle w:val="Brdtextmedindrag"/>
      </w:pPr>
      <w:r w:rsidRPr="00573FC3">
        <w:t>Förfarandet ska utformas så att det främjar konkurrens och får därutöver endast syfta till att</w:t>
      </w:r>
    </w:p>
    <w:p w14:paraId="22EC3121" w14:textId="77777777" w:rsidR="00D85371" w:rsidRPr="00573FC3" w:rsidRDefault="00D85371" w:rsidP="00D85371">
      <w:pPr>
        <w:pStyle w:val="Brdtextmedindrag"/>
      </w:pPr>
      <w:r w:rsidRPr="00573FC3">
        <w:t>1. främja täckning och utbyggnad,</w:t>
      </w:r>
    </w:p>
    <w:p w14:paraId="5A257B4E" w14:textId="77777777" w:rsidR="00D85371" w:rsidRPr="00573FC3" w:rsidRDefault="00D85371" w:rsidP="00D85371">
      <w:pPr>
        <w:pStyle w:val="Brdtextmedindrag"/>
      </w:pPr>
      <w:r w:rsidRPr="00573FC3">
        <w:t>2. säkerställa tjänsters kvalitet,</w:t>
      </w:r>
    </w:p>
    <w:p w14:paraId="6AF841A4" w14:textId="77777777" w:rsidR="00D85371" w:rsidRPr="00573FC3" w:rsidRDefault="00D85371" w:rsidP="00D85371">
      <w:pPr>
        <w:pStyle w:val="Brdtextmedindrag"/>
      </w:pPr>
      <w:r w:rsidRPr="00573FC3">
        <w:t>3. uppnå en effektiv användning av radiofrekvenser, eller</w:t>
      </w:r>
    </w:p>
    <w:p w14:paraId="50FB1668" w14:textId="77777777" w:rsidR="00D85371" w:rsidRPr="00573FC3" w:rsidRDefault="00D85371" w:rsidP="00D85371">
      <w:pPr>
        <w:pStyle w:val="Brdtextmedindrag"/>
      </w:pPr>
      <w:r w:rsidRPr="00573FC3">
        <w:t>4. främja innovation och näringslivets utveckling.</w:t>
      </w:r>
    </w:p>
    <w:p w14:paraId="4B9767ED" w14:textId="77777777" w:rsidR="00D85371" w:rsidRDefault="00D85371" w:rsidP="00D85371">
      <w:pPr>
        <w:pStyle w:val="Brdtextmedindrag"/>
      </w:pPr>
      <w:r w:rsidRPr="00573FC3">
        <w:lastRenderedPageBreak/>
        <w:t>Den allmänna inbjudan ska innehålla uppgifter om det förfarande som ska användas, förutsättningarna för deltagande i förfarandet</w:t>
      </w:r>
      <w:r w:rsidRPr="00573FC3" w:rsidDel="00C50584">
        <w:t xml:space="preserve"> och</w:t>
      </w:r>
      <w:r w:rsidRPr="00573FC3">
        <w:t xml:space="preserve"> de villkor som tillstånd kommer att förenas med.</w:t>
      </w:r>
    </w:p>
    <w:p w14:paraId="0A7AC844" w14:textId="77777777" w:rsidR="00D85371" w:rsidRPr="00A6293E" w:rsidRDefault="00D85371" w:rsidP="00D85371">
      <w:pPr>
        <w:pStyle w:val="Rubrik4utannumrering"/>
      </w:pPr>
      <w:r w:rsidRPr="00A6293E">
        <w:t>Villkor</w:t>
      </w:r>
    </w:p>
    <w:p w14:paraId="23619206" w14:textId="77777777" w:rsidR="00D85371" w:rsidRPr="00A6293E" w:rsidRDefault="00D85371" w:rsidP="00D85371">
      <w:pPr>
        <w:pStyle w:val="Brdtext"/>
      </w:pPr>
      <w:r w:rsidRPr="00A6293E">
        <w:rPr>
          <w:b/>
        </w:rPr>
        <w:t>12</w:t>
      </w:r>
      <w:r>
        <w:rPr>
          <w:b/>
        </w:rPr>
        <w:t> §</w:t>
      </w:r>
      <w:r w:rsidRPr="00A6293E">
        <w:t>    </w:t>
      </w:r>
      <w:r>
        <w:t>Ett t</w:t>
      </w:r>
      <w:r w:rsidRPr="00A6293E">
        <w:t>illstånd att använda radiosändare får förenas med villkor om</w:t>
      </w:r>
    </w:p>
    <w:p w14:paraId="712BC84B" w14:textId="77777777" w:rsidR="00D85371" w:rsidRPr="00A6293E" w:rsidRDefault="00D85371" w:rsidP="00D85371">
      <w:pPr>
        <w:pStyle w:val="Brdtextmedindrag"/>
      </w:pPr>
      <w:r w:rsidRPr="00A6293E">
        <w:t>1.</w:t>
      </w:r>
      <w:r>
        <w:t> </w:t>
      </w:r>
      <w:r w:rsidRPr="00A6293E">
        <w:t>det frekvensutrymme som tillståndet avser,</w:t>
      </w:r>
    </w:p>
    <w:p w14:paraId="37AFD677" w14:textId="77777777" w:rsidR="00D85371" w:rsidRPr="00A6293E" w:rsidRDefault="00D85371" w:rsidP="00D85371">
      <w:pPr>
        <w:pStyle w:val="Brdtextmedindrag"/>
      </w:pPr>
      <w:r w:rsidRPr="00A6293E">
        <w:t>2.</w:t>
      </w:r>
      <w:r>
        <w:t> </w:t>
      </w:r>
      <w:r w:rsidRPr="00A6293E">
        <w:t>vilken eller vilka elektroniska kommunikationstjänster eller slag av elektroniska kommunikationsnät eller tekniker som tillståndet avser,</w:t>
      </w:r>
    </w:p>
    <w:p w14:paraId="6FC35863" w14:textId="77777777" w:rsidR="00D85371" w:rsidRPr="00A6293E" w:rsidRDefault="00D85371" w:rsidP="00D85371">
      <w:pPr>
        <w:pStyle w:val="Brdtextmedindrag"/>
      </w:pPr>
      <w:r w:rsidRPr="00A6293E">
        <w:t>3.</w:t>
      </w:r>
      <w:r>
        <w:t> </w:t>
      </w:r>
      <w:r w:rsidRPr="00A6293E">
        <w:t>täckning och utbyggnad inom landet,</w:t>
      </w:r>
    </w:p>
    <w:p w14:paraId="3422C0E8" w14:textId="77777777" w:rsidR="00D85371" w:rsidRPr="00A6293E" w:rsidRDefault="00D85371" w:rsidP="00D85371">
      <w:pPr>
        <w:pStyle w:val="Brdtextmedindrag"/>
      </w:pPr>
      <w:r w:rsidRPr="00A6293E">
        <w:t>4.</w:t>
      </w:r>
      <w:r>
        <w:t> </w:t>
      </w:r>
      <w:r w:rsidRPr="00A6293E">
        <w:t>det geografiska område som tillståndet avser,</w:t>
      </w:r>
    </w:p>
    <w:p w14:paraId="344F5056" w14:textId="77777777" w:rsidR="00D85371" w:rsidRPr="00A6293E" w:rsidRDefault="00D85371" w:rsidP="00D85371">
      <w:pPr>
        <w:pStyle w:val="Brdtextmedindrag"/>
      </w:pPr>
      <w:r w:rsidRPr="00A6293E">
        <w:t>5.</w:t>
      </w:r>
      <w:r>
        <w:t xml:space="preserve"> en </w:t>
      </w:r>
      <w:r w:rsidRPr="00A6293E">
        <w:t>skyldighet för sökanden att dela frekvensutrymme med andra,</w:t>
      </w:r>
    </w:p>
    <w:p w14:paraId="61C9B4BA" w14:textId="77777777" w:rsidR="00D85371" w:rsidRPr="00A6293E" w:rsidRDefault="00D85371" w:rsidP="00D85371">
      <w:pPr>
        <w:pStyle w:val="Brdtextmedindrag"/>
      </w:pPr>
      <w:r w:rsidRPr="00A6293E">
        <w:t>6.</w:t>
      </w:r>
      <w:r>
        <w:t> </w:t>
      </w:r>
      <w:r w:rsidRPr="00A6293E">
        <w:t>skyldigheter som följer av tillämpliga internationella avtal i fråga om användning av frekvenser,</w:t>
      </w:r>
    </w:p>
    <w:p w14:paraId="12273A56" w14:textId="77777777" w:rsidR="00D85371" w:rsidRPr="00A6293E" w:rsidRDefault="00D85371" w:rsidP="00D85371">
      <w:pPr>
        <w:pStyle w:val="Brdtextmedindrag"/>
      </w:pPr>
      <w:r w:rsidRPr="00A6293E">
        <w:t>7.</w:t>
      </w:r>
      <w:r>
        <w:t> </w:t>
      </w:r>
      <w:r w:rsidRPr="00A6293E">
        <w:t xml:space="preserve">åtaganden som har gjorts i samband med </w:t>
      </w:r>
      <w:r>
        <w:t xml:space="preserve">att </w:t>
      </w:r>
      <w:r w:rsidRPr="00A6293E">
        <w:t xml:space="preserve">tillstånd </w:t>
      </w:r>
      <w:r>
        <w:t xml:space="preserve">har </w:t>
      </w:r>
      <w:r w:rsidDel="00104CCB">
        <w:t>beviljats</w:t>
      </w:r>
      <w:r w:rsidRPr="00A6293E" w:rsidDel="00104CCB">
        <w:t xml:space="preserve"> </w:t>
      </w:r>
      <w:r w:rsidRPr="00A6293E">
        <w:t>enligt 10</w:t>
      </w:r>
      <w:r>
        <w:t> </w:t>
      </w:r>
      <w:r w:rsidRPr="00A6293E">
        <w:t>och 11</w:t>
      </w:r>
      <w:r>
        <w:t> §</w:t>
      </w:r>
      <w:r w:rsidRPr="00A6293E">
        <w:t>§,</w:t>
      </w:r>
    </w:p>
    <w:p w14:paraId="05F5A4E7" w14:textId="77777777" w:rsidR="00D85371" w:rsidRDefault="00D85371" w:rsidP="00D85371">
      <w:pPr>
        <w:pStyle w:val="Brdtextmedindrag"/>
      </w:pPr>
      <w:r w:rsidRPr="00A6293E">
        <w:t>8.</w:t>
      </w:r>
      <w:r>
        <w:t> </w:t>
      </w:r>
      <w:r w:rsidRPr="00A6293E">
        <w:t>tekniska krav och annat som krävs för att säkerställa ett faktiskt och effektivt frekvensutnyttjande</w:t>
      </w:r>
      <w:r>
        <w:t>, och</w:t>
      </w:r>
    </w:p>
    <w:p w14:paraId="3BC3D31D" w14:textId="77777777" w:rsidR="00D85371" w:rsidRPr="00A6293E" w:rsidRDefault="00D85371" w:rsidP="00D85371">
      <w:pPr>
        <w:pStyle w:val="Brdtextmedindrag"/>
      </w:pPr>
      <w:r>
        <w:t>9. krav som är av betydelse för Sveriges säkerhet.</w:t>
      </w:r>
    </w:p>
    <w:p w14:paraId="6286C4EB" w14:textId="77777777" w:rsidR="00D85371" w:rsidRDefault="00D85371" w:rsidP="00D85371">
      <w:pPr>
        <w:pStyle w:val="Brdtextmedindrag"/>
      </w:pPr>
      <w:r>
        <w:t>Första stycket </w:t>
      </w:r>
      <w:r w:rsidRPr="007E579F">
        <w:t>9 gäller inte för</w:t>
      </w:r>
      <w:r>
        <w:t xml:space="preserve"> tillstånd som avses i 6 § andra stycket.</w:t>
      </w:r>
    </w:p>
    <w:p w14:paraId="673D4CDA" w14:textId="77777777" w:rsidR="00D85371" w:rsidRDefault="00D85371" w:rsidP="00D85371">
      <w:pPr>
        <w:pStyle w:val="Brdtextmedindrag"/>
        <w:ind w:firstLine="0"/>
      </w:pPr>
    </w:p>
    <w:p w14:paraId="35BA2D19" w14:textId="77777777" w:rsidR="00D85371" w:rsidRDefault="00D85371" w:rsidP="00D85371">
      <w:pPr>
        <w:pStyle w:val="Brdtext"/>
      </w:pPr>
      <w:r>
        <w:rPr>
          <w:b/>
          <w:bCs/>
        </w:rPr>
        <w:t>13 §</w:t>
      </w:r>
      <w:r w:rsidRPr="00AC0994">
        <w:t>    </w:t>
      </w:r>
      <w:r>
        <w:t>Ett tillstånd att använda radiosändare i ett frekvensutrymme för vilket radioanvändningen har harmoniserats i enlighet med internationella avtal som Sverige har anslutit sig till eller bestämmelser som har antagits med stöd av fördraget om Europeiska unionens funktionssätt, ska förenas med de villkor som följer av avtalet eller bestämmelserna. Detta gäller dock inte om tillstånd beviljas för annan användning med stöd av 7 §.</w:t>
      </w:r>
    </w:p>
    <w:p w14:paraId="4260F31F" w14:textId="77777777" w:rsidR="00D85371" w:rsidRDefault="00D85371" w:rsidP="00D85371">
      <w:pPr>
        <w:pStyle w:val="Brdtextmedindrag"/>
      </w:pPr>
      <w:r>
        <w:t>Första stycket gäller även när den som ska tilldelas radiofrekvenser har utsetts i enlighet med sådana avtal eller bestämmelser.</w:t>
      </w:r>
    </w:p>
    <w:p w14:paraId="1C5BBA57" w14:textId="77777777" w:rsidR="00D85371" w:rsidRDefault="00D85371" w:rsidP="00D85371">
      <w:pPr>
        <w:pStyle w:val="Brdtextmedindrag"/>
        <w:ind w:firstLine="0"/>
      </w:pPr>
    </w:p>
    <w:p w14:paraId="0608596D" w14:textId="77777777" w:rsidR="00D85371" w:rsidRPr="00A6293E" w:rsidRDefault="00D85371" w:rsidP="00D85371">
      <w:pPr>
        <w:pStyle w:val="Brdtext"/>
      </w:pPr>
      <w:r w:rsidRPr="00A6293E">
        <w:rPr>
          <w:b/>
        </w:rPr>
        <w:t>1</w:t>
      </w:r>
      <w:r>
        <w:rPr>
          <w:b/>
        </w:rPr>
        <w:t>4 §</w:t>
      </w:r>
      <w:r w:rsidRPr="00A6293E">
        <w:t>    </w:t>
      </w:r>
      <w:r w:rsidRPr="00A6293E">
        <w:rPr>
          <w:spacing w:val="-2"/>
        </w:rPr>
        <w:t>Ett tillstånd att använda en viss radiosändare får, utöver det som an</w:t>
      </w:r>
      <w:r w:rsidRPr="00A6293E">
        <w:rPr>
          <w:spacing w:val="-2"/>
        </w:rPr>
        <w:softHyphen/>
        <w:t>ges</w:t>
      </w:r>
      <w:r w:rsidRPr="00A6293E">
        <w:t xml:space="preserve"> </w:t>
      </w:r>
      <w:r w:rsidRPr="00C16920">
        <w:t>i 12</w:t>
      </w:r>
      <w:r>
        <w:t> </w:t>
      </w:r>
      <w:r w:rsidRPr="00C16920">
        <w:t>och 13 §§,</w:t>
      </w:r>
      <w:r w:rsidRPr="00A6293E">
        <w:t xml:space="preserve"> förenas med villkor om</w:t>
      </w:r>
    </w:p>
    <w:p w14:paraId="095B5875" w14:textId="77777777" w:rsidR="00D85371" w:rsidRPr="00A6293E" w:rsidRDefault="00D85371" w:rsidP="00D85371">
      <w:pPr>
        <w:pStyle w:val="Brdtextmedindrag"/>
      </w:pPr>
      <w:r w:rsidRPr="00A6293E">
        <w:t>1.</w:t>
      </w:r>
      <w:r>
        <w:t xml:space="preserve"> hur </w:t>
      </w:r>
      <w:r w:rsidRPr="00A6293E">
        <w:t xml:space="preserve">antennen och </w:t>
      </w:r>
      <w:r>
        <w:t xml:space="preserve">radiosändaren </w:t>
      </w:r>
      <w:r w:rsidRPr="00A6293E">
        <w:t xml:space="preserve">i övrigt </w:t>
      </w:r>
      <w:r>
        <w:t xml:space="preserve">ska vara </w:t>
      </w:r>
      <w:r w:rsidRPr="00A6293E">
        <w:t>beskaff</w:t>
      </w:r>
      <w:r>
        <w:t>ade</w:t>
      </w:r>
      <w:r w:rsidRPr="00A6293E">
        <w:t>,</w:t>
      </w:r>
    </w:p>
    <w:p w14:paraId="105D3A47" w14:textId="77777777" w:rsidR="00D85371" w:rsidRPr="00A6293E" w:rsidRDefault="00D85371" w:rsidP="00D85371">
      <w:pPr>
        <w:pStyle w:val="Brdtextmedindrag"/>
      </w:pPr>
      <w:r w:rsidRPr="00A6293E">
        <w:t>2.</w:t>
      </w:r>
      <w:r>
        <w:t> </w:t>
      </w:r>
      <w:r w:rsidRPr="00A6293E">
        <w:t>det geografiska område där en mobil radiosändare får användas,</w:t>
      </w:r>
    </w:p>
    <w:p w14:paraId="63916AFD" w14:textId="77777777" w:rsidR="00D85371" w:rsidRPr="00A6293E" w:rsidRDefault="00D85371" w:rsidP="00D85371">
      <w:pPr>
        <w:pStyle w:val="Brdtextmedindrag"/>
      </w:pPr>
      <w:r w:rsidRPr="00A6293E">
        <w:t>3.</w:t>
      </w:r>
      <w:r>
        <w:t> </w:t>
      </w:r>
      <w:r w:rsidRPr="00A6293E">
        <w:t>var antennen till en fast radiosändare ska vara belägen, och</w:t>
      </w:r>
    </w:p>
    <w:p w14:paraId="5CC26AC3" w14:textId="77777777" w:rsidR="00D85371" w:rsidRPr="00A6293E" w:rsidRDefault="00D85371" w:rsidP="00D85371">
      <w:pPr>
        <w:pStyle w:val="Brdtextmedindrag"/>
      </w:pPr>
      <w:r w:rsidRPr="00A6293E">
        <w:t>4.</w:t>
      </w:r>
      <w:r>
        <w:t> </w:t>
      </w:r>
      <w:r w:rsidRPr="00A6293E">
        <w:t>kompetenskrav för den som ska sköta radioanläggningen.</w:t>
      </w:r>
    </w:p>
    <w:p w14:paraId="2986A889" w14:textId="77777777" w:rsidR="00D85371" w:rsidRPr="00A6293E" w:rsidRDefault="00D85371" w:rsidP="00D85371">
      <w:pPr>
        <w:pStyle w:val="Brdtextmedindrag"/>
        <w:ind w:firstLine="0"/>
      </w:pPr>
    </w:p>
    <w:p w14:paraId="2DFC669D" w14:textId="77777777" w:rsidR="00D85371" w:rsidRPr="00A6293E" w:rsidRDefault="00D85371" w:rsidP="00D85371">
      <w:pPr>
        <w:pStyle w:val="Brdtextmedindrag"/>
        <w:ind w:firstLine="0"/>
      </w:pPr>
      <w:r>
        <w:rPr>
          <w:b/>
          <w:bCs/>
        </w:rPr>
        <w:t>15 §</w:t>
      </w:r>
      <w:r w:rsidRPr="00AC0994">
        <w:t>    </w:t>
      </w:r>
      <w:r w:rsidRPr="00A6293E">
        <w:t>Villkor som innebär en begränsning av vilka elektroniska kommu</w:t>
      </w:r>
      <w:r>
        <w:softHyphen/>
      </w:r>
      <w:r w:rsidRPr="00A6293E">
        <w:t>ni</w:t>
      </w:r>
      <w:r>
        <w:softHyphen/>
      </w:r>
      <w:r w:rsidRPr="00A6293E">
        <w:t>ka</w:t>
      </w:r>
      <w:r w:rsidRPr="00A6293E">
        <w:softHyphen/>
        <w:t>tionstjänster eller vilka tekniker som får användas, får beslutas endast om det krävs för att</w:t>
      </w:r>
    </w:p>
    <w:p w14:paraId="46F95C84" w14:textId="77777777" w:rsidR="00D85371" w:rsidRPr="00A6293E" w:rsidRDefault="00D85371" w:rsidP="00D85371">
      <w:pPr>
        <w:pStyle w:val="Brdtextmedindrag"/>
      </w:pPr>
      <w:r w:rsidRPr="00A6293E">
        <w:t>1. undvika skadlig störning,</w:t>
      </w:r>
    </w:p>
    <w:p w14:paraId="675F18BB" w14:textId="77777777" w:rsidR="00D85371" w:rsidRPr="00A6293E" w:rsidRDefault="00D85371" w:rsidP="00D85371">
      <w:pPr>
        <w:pStyle w:val="Brdtextmedindrag"/>
      </w:pPr>
      <w:r w:rsidRPr="00A6293E">
        <w:t>2. säkerställa ett effektivt frekvensutnyttjande,</w:t>
      </w:r>
    </w:p>
    <w:p w14:paraId="4644A389" w14:textId="77777777" w:rsidR="00D85371" w:rsidRPr="00A6293E" w:rsidRDefault="00D85371" w:rsidP="00D85371">
      <w:pPr>
        <w:pStyle w:val="Brdtextmedindrag"/>
      </w:pPr>
      <w:r w:rsidRPr="00A6293E">
        <w:t>3. skydda människors liv eller hälsa,</w:t>
      </w:r>
    </w:p>
    <w:p w14:paraId="5242A44C" w14:textId="77777777" w:rsidR="00D85371" w:rsidRPr="00A6293E" w:rsidRDefault="00D85371" w:rsidP="00D85371">
      <w:pPr>
        <w:pStyle w:val="Brdtextmedindrag"/>
      </w:pPr>
      <w:r w:rsidRPr="00A6293E">
        <w:t>4. tillgodose det allmännas intresse av att vissa elektroniska kommuni</w:t>
      </w:r>
      <w:r w:rsidRPr="00A6293E">
        <w:softHyphen/>
        <w:t>kationstjänster finns tillgängliga i vissa delar av landet, eller</w:t>
      </w:r>
    </w:p>
    <w:p w14:paraId="61A5D62B" w14:textId="77777777" w:rsidR="00D85371" w:rsidRPr="00A6293E" w:rsidRDefault="00D85371" w:rsidP="00D85371">
      <w:pPr>
        <w:pStyle w:val="Brdtextmedindrag"/>
      </w:pPr>
      <w:r w:rsidRPr="00A6293E">
        <w:t xml:space="preserve">5. tillgodose det allmännas intresse av att främja tillhandahållandet av radio- och tv-tjänster </w:t>
      </w:r>
      <w:r>
        <w:t xml:space="preserve">som </w:t>
      </w:r>
      <w:r w:rsidRPr="00A6293E">
        <w:t xml:space="preserve">tillstånd </w:t>
      </w:r>
      <w:r>
        <w:t xml:space="preserve">har </w:t>
      </w:r>
      <w:r w:rsidRPr="00A6293E">
        <w:t xml:space="preserve">beviljats </w:t>
      </w:r>
      <w:r>
        <w:t xml:space="preserve">för </w:t>
      </w:r>
      <w:r w:rsidRPr="00A6293E">
        <w:t>enligt annan lag.</w:t>
      </w:r>
    </w:p>
    <w:p w14:paraId="3216124E" w14:textId="77777777" w:rsidR="00D85371" w:rsidRPr="00A6293E" w:rsidRDefault="00D85371" w:rsidP="00D85371">
      <w:pPr>
        <w:pStyle w:val="Brdtextmedindrag"/>
      </w:pPr>
      <w:r w:rsidRPr="00A6293E">
        <w:t>Villkor som innebär att endast en viss elektronisk kommunikations</w:t>
      </w:r>
      <w:r>
        <w:softHyphen/>
      </w:r>
      <w:r w:rsidRPr="00A6293E">
        <w:t>tjänst får tillhandahållas får beslutas endast om det krävs för att säkerställa verk</w:t>
      </w:r>
      <w:r w:rsidRPr="00A6293E">
        <w:softHyphen/>
      </w:r>
      <w:r w:rsidRPr="00A6293E">
        <w:lastRenderedPageBreak/>
        <w:t>samhet som bedrivs i syfte att skydda människors liv eller hälsa eller om det annars finns synnerliga skäl för det med hänsyn till ett allmänt intresse.</w:t>
      </w:r>
    </w:p>
    <w:p w14:paraId="13C8F648" w14:textId="77777777" w:rsidR="00D85371" w:rsidRDefault="00D85371" w:rsidP="00D85371">
      <w:pPr>
        <w:pStyle w:val="Brdtextmedindrag"/>
        <w:ind w:firstLine="0"/>
      </w:pPr>
    </w:p>
    <w:p w14:paraId="1F9CE79F" w14:textId="77777777" w:rsidR="00D85371" w:rsidRDefault="00D85371" w:rsidP="00D85371">
      <w:pPr>
        <w:pStyle w:val="Brdtextmedindrag"/>
        <w:ind w:firstLine="0"/>
      </w:pPr>
      <w:r>
        <w:rPr>
          <w:b/>
          <w:bCs/>
        </w:rPr>
        <w:t>16</w:t>
      </w:r>
      <w:r>
        <w:t> </w:t>
      </w:r>
      <w:r w:rsidRPr="00C67469">
        <w:rPr>
          <w:b/>
        </w:rPr>
        <w:t>§</w:t>
      </w:r>
      <w:r>
        <w:t>    Ett tillstånd att använda radio</w:t>
      </w:r>
      <w:r>
        <w:softHyphen/>
        <w:t>sändare får förenas</w:t>
      </w:r>
      <w:r w:rsidDel="00733AB3">
        <w:t xml:space="preserve"> </w:t>
      </w:r>
      <w:r>
        <w:t>med ett förbehåll om att en operatör kan åläggas att ge tillträde till infrastruktur för tillhanda</w:t>
      </w:r>
      <w:r>
        <w:softHyphen/>
        <w:t>hållande av mobila elektroniska kommunikations</w:t>
      </w:r>
      <w:r>
        <w:softHyphen/>
        <w:t>tjänster enligt 5 kap. 33 §.</w:t>
      </w:r>
    </w:p>
    <w:p w14:paraId="616E92D4" w14:textId="77777777" w:rsidR="00D85371" w:rsidRPr="00A6293E" w:rsidRDefault="00D85371" w:rsidP="00D85371">
      <w:pPr>
        <w:pStyle w:val="Rubrik4utannumrering"/>
      </w:pPr>
      <w:r w:rsidRPr="00A6293E">
        <w:t>Tillståndstid</w:t>
      </w:r>
    </w:p>
    <w:p w14:paraId="6A03C793" w14:textId="77777777" w:rsidR="00D85371" w:rsidRPr="00A6293E" w:rsidRDefault="00D85371" w:rsidP="00D85371">
      <w:pPr>
        <w:pStyle w:val="Brdtext"/>
      </w:pPr>
      <w:r w:rsidRPr="00A6293E">
        <w:rPr>
          <w:b/>
        </w:rPr>
        <w:t>1</w:t>
      </w:r>
      <w:r>
        <w:rPr>
          <w:b/>
        </w:rPr>
        <w:t>7 §</w:t>
      </w:r>
      <w:r w:rsidRPr="00A6293E">
        <w:t>    </w:t>
      </w:r>
      <w:r>
        <w:rPr>
          <w:spacing w:val="-3"/>
        </w:rPr>
        <w:t>Ett t</w:t>
      </w:r>
      <w:r w:rsidRPr="00A6293E">
        <w:rPr>
          <w:spacing w:val="-3"/>
        </w:rPr>
        <w:t>illstånd ska beviljas för en bestämd tid. Giltighetstiden för till</w:t>
      </w:r>
      <w:r>
        <w:rPr>
          <w:spacing w:val="-3"/>
        </w:rPr>
        <w:softHyphen/>
      </w:r>
      <w:r w:rsidRPr="00A6293E">
        <w:rPr>
          <w:spacing w:val="-3"/>
        </w:rPr>
        <w:t>stånds</w:t>
      </w:r>
      <w:r>
        <w:rPr>
          <w:spacing w:val="-3"/>
        </w:rPr>
        <w:softHyphen/>
      </w:r>
      <w:r w:rsidRPr="00A6293E">
        <w:t>villkor får vara kortare än tillståndstiden.</w:t>
      </w:r>
    </w:p>
    <w:p w14:paraId="2E0C3635" w14:textId="77777777" w:rsidR="00D85371" w:rsidRPr="00A6293E" w:rsidRDefault="00D85371" w:rsidP="00D85371">
      <w:pPr>
        <w:pStyle w:val="Brdtextmedindrag"/>
      </w:pPr>
      <w:r w:rsidRPr="00A6293E">
        <w:t xml:space="preserve">När giltighetstiden för tillstånd och tillståndsvillkor bestäms ska </w:t>
      </w:r>
      <w:r>
        <w:t>regler</w:t>
      </w:r>
      <w:r>
        <w:softHyphen/>
        <w:t>ings</w:t>
      </w:r>
      <w:r>
        <w:softHyphen/>
        <w:t>myndigheten särskilt beakta</w:t>
      </w:r>
    </w:p>
    <w:p w14:paraId="258866FF" w14:textId="77777777" w:rsidR="00D85371" w:rsidRPr="00A6293E" w:rsidRDefault="00D85371" w:rsidP="00D85371">
      <w:pPr>
        <w:pStyle w:val="Brdtextmedindrag"/>
      </w:pPr>
      <w:r w:rsidRPr="00A6293E">
        <w:t>1.</w:t>
      </w:r>
      <w:r>
        <w:t> </w:t>
      </w:r>
      <w:r w:rsidRPr="00A6293E">
        <w:t>framtida förändringar i radioanvändningen,</w:t>
      </w:r>
    </w:p>
    <w:p w14:paraId="7CE41302" w14:textId="77777777" w:rsidR="00D85371" w:rsidRPr="00A6293E" w:rsidRDefault="00D85371" w:rsidP="00D85371">
      <w:pPr>
        <w:pStyle w:val="Brdtextmedindrag"/>
      </w:pPr>
      <w:r w:rsidRPr="00A6293E">
        <w:t>2.</w:t>
      </w:r>
      <w:r>
        <w:t> </w:t>
      </w:r>
      <w:r w:rsidRPr="00A6293E">
        <w:t>den tid som sändaren är avsedd att användas,</w:t>
      </w:r>
    </w:p>
    <w:p w14:paraId="54BA33C7" w14:textId="77777777" w:rsidR="00D85371" w:rsidRPr="00A6293E" w:rsidRDefault="00D85371" w:rsidP="00D85371">
      <w:pPr>
        <w:pStyle w:val="Brdtextmedindrag"/>
      </w:pPr>
      <w:r w:rsidRPr="00A6293E">
        <w:t>3.</w:t>
      </w:r>
      <w:r>
        <w:t> </w:t>
      </w:r>
      <w:r w:rsidRPr="00A6293E">
        <w:t>den tekniska utveckling som kan väntas,</w:t>
      </w:r>
    </w:p>
    <w:p w14:paraId="06614378" w14:textId="77777777" w:rsidR="00D85371" w:rsidRPr="00A6293E" w:rsidRDefault="00D85371" w:rsidP="00D85371">
      <w:pPr>
        <w:pStyle w:val="Brdtextmedindrag"/>
      </w:pPr>
      <w:r w:rsidRPr="00A6293E">
        <w:t>4.</w:t>
      </w:r>
      <w:r>
        <w:t> </w:t>
      </w:r>
      <w:r w:rsidRPr="00A6293E">
        <w:t>den tid som krävs för att uppnå ett rimligt ekonomiskt utbyte av utrust</w:t>
      </w:r>
      <w:r w:rsidRPr="00A6293E">
        <w:softHyphen/>
        <w:t>ningen, och</w:t>
      </w:r>
    </w:p>
    <w:p w14:paraId="5C6614D4" w14:textId="77777777" w:rsidR="00D85371" w:rsidRPr="00A6293E" w:rsidRDefault="00D85371" w:rsidP="00D85371">
      <w:pPr>
        <w:pStyle w:val="Brdtextmedindrag"/>
      </w:pPr>
      <w:r w:rsidRPr="00A6293E">
        <w:t>5. </w:t>
      </w:r>
      <w:r>
        <w:t xml:space="preserve">ett </w:t>
      </w:r>
      <w:r w:rsidRPr="00A6293E">
        <w:t>sådant tillstånd som enligt 6</w:t>
      </w:r>
      <w:r>
        <w:t> §</w:t>
      </w:r>
      <w:r w:rsidRPr="00A6293E">
        <w:t xml:space="preserve"> andra stycket är en förutsättning för tillstånd att använda radiosändare.</w:t>
      </w:r>
    </w:p>
    <w:p w14:paraId="5339F8BC" w14:textId="77777777" w:rsidR="00D85371" w:rsidRPr="00A6293E" w:rsidRDefault="00D85371" w:rsidP="00D85371">
      <w:pPr>
        <w:pStyle w:val="Brdtextmedindrag"/>
        <w:ind w:firstLine="0"/>
      </w:pPr>
    </w:p>
    <w:p w14:paraId="72081777" w14:textId="77777777" w:rsidR="00D85371" w:rsidRDefault="00D85371" w:rsidP="00D85371">
      <w:pPr>
        <w:pStyle w:val="Brdtext"/>
      </w:pPr>
      <w:r>
        <w:rPr>
          <w:b/>
        </w:rPr>
        <w:t>18 §</w:t>
      </w:r>
      <w:r>
        <w:t>    Ett tillstånd att använda radiosändare i ett harmoniserat frekvens</w:t>
      </w:r>
      <w:r>
        <w:softHyphen/>
        <w:t>utrymme av</w:t>
      </w:r>
      <w:r>
        <w:softHyphen/>
        <w:t>sett för trådlösa bredbandstjänster ska beviljas för minst 15 år.</w:t>
      </w:r>
    </w:p>
    <w:p w14:paraId="3B7921E6" w14:textId="77777777" w:rsidR="00D85371" w:rsidRDefault="00D85371" w:rsidP="00D85371">
      <w:pPr>
        <w:pStyle w:val="Brdtextmedindrag"/>
      </w:pPr>
      <w:r>
        <w:t>Ett sådant tillstånd får beviljas för en kortare tid än den som anges i första stycket, om tillståndet beviljas för</w:t>
      </w:r>
    </w:p>
    <w:p w14:paraId="31163D29" w14:textId="77777777" w:rsidR="00D85371" w:rsidRDefault="00D85371" w:rsidP="00D85371">
      <w:pPr>
        <w:pStyle w:val="Brdtextmedindrag"/>
      </w:pPr>
      <w:r>
        <w:t>1. provning, försök eller experimentella ändamål,</w:t>
      </w:r>
    </w:p>
    <w:p w14:paraId="3D35281C" w14:textId="77777777" w:rsidR="00D85371" w:rsidRDefault="00D85371" w:rsidP="00D85371">
      <w:pPr>
        <w:pStyle w:val="Brdtextmedindrag"/>
      </w:pPr>
      <w:r>
        <w:t>2. delad användning av radiofrekvenser, eller</w:t>
      </w:r>
    </w:p>
    <w:p w14:paraId="3B508853" w14:textId="77777777" w:rsidR="00D85371" w:rsidRDefault="00D85371" w:rsidP="00D85371">
      <w:pPr>
        <w:pStyle w:val="Brdtextmedindrag"/>
      </w:pPr>
      <w:r>
        <w:t>3. sådan annan användning som avses i 7 §.</w:t>
      </w:r>
    </w:p>
    <w:p w14:paraId="1B8A9CF0" w14:textId="77777777" w:rsidR="00D85371" w:rsidRDefault="00D85371" w:rsidP="00D85371">
      <w:pPr>
        <w:pStyle w:val="Rubrik4utannumrering"/>
        <w:rPr>
          <w:sz w:val="18"/>
          <w:szCs w:val="18"/>
        </w:rPr>
      </w:pPr>
      <w:r>
        <w:t>Förlängning av tillståndstid</w:t>
      </w:r>
    </w:p>
    <w:p w14:paraId="2FB3734A" w14:textId="77777777" w:rsidR="00D85371" w:rsidRDefault="00D85371" w:rsidP="00D85371">
      <w:pPr>
        <w:pStyle w:val="Brdtext"/>
      </w:pPr>
      <w:r>
        <w:rPr>
          <w:b/>
        </w:rPr>
        <w:t>19 §</w:t>
      </w:r>
      <w:r>
        <w:t>    Ett tillstånd att använda en viss radiosändare ska vid giltighets</w:t>
      </w:r>
      <w:r>
        <w:softHyphen/>
        <w:t>tidens utgång förlängas med samma tid som tillståndet har beviljats för eller senast har förlängts med, om förutsättningarna för att bevilja tillstånd i 6 § är uppfyllda. Tillståndstiden får dock förlängas med högst fem år vid varje tillfälle.</w:t>
      </w:r>
    </w:p>
    <w:p w14:paraId="125A9808" w14:textId="77777777" w:rsidR="00D85371" w:rsidRDefault="00D85371" w:rsidP="00D85371">
      <w:pPr>
        <w:pStyle w:val="Brdtextmedindrag"/>
      </w:pPr>
      <w:r>
        <w:t>Förlängning ska ske med en kortare tid än den som anges i första stycket eller på ändrade villkor, om förutsättningarna för att bevilja tillstånd i 6 § därigenom kan uppfyllas. Förlängning ska också ske med en kortare tid om tillståndshavaren begär det.</w:t>
      </w:r>
    </w:p>
    <w:p w14:paraId="38871C96" w14:textId="77777777" w:rsidR="00D85371" w:rsidRDefault="00D85371" w:rsidP="00D85371">
      <w:pPr>
        <w:pStyle w:val="Brdtextmedindrag"/>
      </w:pPr>
      <w:r>
        <w:t>Giltighetstiden ska inte förlängas, om</w:t>
      </w:r>
    </w:p>
    <w:p w14:paraId="32606A61" w14:textId="77777777" w:rsidR="00D85371" w:rsidRDefault="00D85371" w:rsidP="00D85371">
      <w:pPr>
        <w:pStyle w:val="Brdtextmedindrag"/>
      </w:pPr>
      <w:r>
        <w:t>1. giltighetstiden för tillståndet inte överstiger sex månader,</w:t>
      </w:r>
    </w:p>
    <w:p w14:paraId="37DDD472" w14:textId="77777777" w:rsidR="00D85371" w:rsidRDefault="00D85371" w:rsidP="00D85371">
      <w:pPr>
        <w:pStyle w:val="Brdtextmedindrag"/>
      </w:pPr>
      <w:r>
        <w:t>2. tillståndet har beviljats för annan användning enligt 7 §, eller</w:t>
      </w:r>
    </w:p>
    <w:p w14:paraId="542BDEA6" w14:textId="77777777" w:rsidR="00D85371" w:rsidRDefault="00D85371" w:rsidP="00D85371">
      <w:pPr>
        <w:pStyle w:val="Brdtextmedindrag"/>
      </w:pPr>
      <w:r>
        <w:t>3. tillståndshavaren begär det.</w:t>
      </w:r>
    </w:p>
    <w:p w14:paraId="320959DA" w14:textId="77777777" w:rsidR="00D85371" w:rsidRDefault="00D85371" w:rsidP="00D85371">
      <w:pPr>
        <w:pStyle w:val="Brdtextmedindrag"/>
        <w:ind w:firstLine="0"/>
      </w:pPr>
    </w:p>
    <w:p w14:paraId="2BC8C7FA" w14:textId="77777777" w:rsidR="00D85371" w:rsidRPr="00033351" w:rsidRDefault="00D85371" w:rsidP="00D85371">
      <w:pPr>
        <w:pStyle w:val="Brdtext"/>
      </w:pPr>
      <w:r w:rsidRPr="00033351">
        <w:rPr>
          <w:b/>
          <w:bCs/>
        </w:rPr>
        <w:t>20 §</w:t>
      </w:r>
      <w:r w:rsidRPr="00033351">
        <w:t>    Giltighetstiden för ett tillstånd att använda radiosändare inom ett visst frekvensutrymme får inte förlängas.</w:t>
      </w:r>
    </w:p>
    <w:p w14:paraId="50AC9C1C" w14:textId="77777777" w:rsidR="00D85371" w:rsidRPr="00A6293E" w:rsidRDefault="00D85371" w:rsidP="00D85371">
      <w:pPr>
        <w:pStyle w:val="Brdtextmedindrag"/>
        <w:ind w:firstLine="0"/>
      </w:pPr>
    </w:p>
    <w:p w14:paraId="08EDB34B" w14:textId="77777777" w:rsidR="00D85371" w:rsidRPr="00033351" w:rsidRDefault="00D85371" w:rsidP="00D85371">
      <w:pPr>
        <w:pStyle w:val="Brdtext"/>
      </w:pPr>
      <w:r w:rsidRPr="00033351">
        <w:rPr>
          <w:b/>
          <w:bCs/>
        </w:rPr>
        <w:t>21 §</w:t>
      </w:r>
      <w:r w:rsidRPr="00033351">
        <w:t>    Trots 20 § får giltighetstiden för ett tillstånd att använda radio</w:t>
      </w:r>
      <w:r>
        <w:softHyphen/>
      </w:r>
      <w:r w:rsidRPr="00033351">
        <w:t>sändare inom ett visst frekvens</w:t>
      </w:r>
      <w:r w:rsidRPr="00033351">
        <w:softHyphen/>
        <w:t xml:space="preserve">utrymme förlängas om det är nödvändigt </w:t>
      </w:r>
      <w:r w:rsidRPr="00033351">
        <w:lastRenderedPageBreak/>
        <w:t>för att underlätta en samordnad tillståndsgivning inom ett eller flera frekvens</w:t>
      </w:r>
      <w:r>
        <w:softHyphen/>
      </w:r>
      <w:r w:rsidRPr="00033351">
        <w:t>utrymmen. En för</w:t>
      </w:r>
      <w:r w:rsidRPr="00033351">
        <w:softHyphen/>
        <w:t>längning får i ett sådant fall ske med en kortare tids</w:t>
      </w:r>
      <w:r>
        <w:softHyphen/>
      </w:r>
      <w:r w:rsidRPr="00033351">
        <w:t>rymd för att tillståndet ska upphöra samtidigt som ett annat tillstånd.</w:t>
      </w:r>
    </w:p>
    <w:p w14:paraId="220404E9" w14:textId="77777777" w:rsidR="00D85371" w:rsidRPr="00A6293E" w:rsidRDefault="00D85371" w:rsidP="00D85371">
      <w:pPr>
        <w:pStyle w:val="Brdtextmedindrag"/>
        <w:ind w:firstLine="0"/>
      </w:pPr>
    </w:p>
    <w:p w14:paraId="0F3D2F1F" w14:textId="77777777" w:rsidR="00D85371" w:rsidRDefault="00D85371" w:rsidP="00D85371">
      <w:pPr>
        <w:pStyle w:val="Brdtext"/>
      </w:pPr>
      <w:r>
        <w:rPr>
          <w:b/>
        </w:rPr>
        <w:t>22 §</w:t>
      </w:r>
      <w:r>
        <w:t>    Trots 19 och 20 §§ ska ett tillstånd att använda radiosändare i ett harmo</w:t>
      </w:r>
      <w:r>
        <w:softHyphen/>
        <w:t>niserat frekvens</w:t>
      </w:r>
      <w:r>
        <w:softHyphen/>
        <w:t>utrymme avsett för trådlösa bredbandstjänster som har beviljats för kortare tid än 20 år förlängas med skälig tid, dock så lång tid att den samman</w:t>
      </w:r>
      <w:r>
        <w:softHyphen/>
        <w:t>tagna tillståndstiden blir minst 20 år. Förlängning ska endast ske om tillståndshavaren begär det senast två år före giltighets</w:t>
      </w:r>
      <w:r>
        <w:softHyphen/>
        <w:t>tidens utgång.</w:t>
      </w:r>
    </w:p>
    <w:p w14:paraId="39456EE3" w14:textId="77777777" w:rsidR="00D85371" w:rsidRDefault="00D85371" w:rsidP="00D85371">
      <w:pPr>
        <w:pStyle w:val="Brdtextmedindrag"/>
      </w:pPr>
      <w:r>
        <w:t>Giltighetstiden får inte förlängas om</w:t>
      </w:r>
    </w:p>
    <w:p w14:paraId="37BBBDE7" w14:textId="77777777" w:rsidR="00D85371" w:rsidRDefault="00D85371" w:rsidP="00D85371">
      <w:pPr>
        <w:pStyle w:val="Brdtextmedindrag"/>
      </w:pPr>
      <w:r>
        <w:t>1. tillståndshavaren inte har följt tillståndsvillko</w:t>
      </w:r>
      <w:r>
        <w:softHyphen/>
        <w:t>ren,</w:t>
      </w:r>
    </w:p>
    <w:p w14:paraId="38710CAD" w14:textId="77777777" w:rsidR="00D85371" w:rsidRDefault="00D85371" w:rsidP="00D85371">
      <w:pPr>
        <w:pStyle w:val="Brdtextmedindrag"/>
      </w:pPr>
      <w:r>
        <w:t>2. tillståndet har beviljats för en kortare tid än 15 år enligt 18 § andra stycket, eller</w:t>
      </w:r>
    </w:p>
    <w:p w14:paraId="640026CE" w14:textId="77777777" w:rsidR="00D85371" w:rsidRDefault="00D85371" w:rsidP="00D85371">
      <w:pPr>
        <w:pStyle w:val="Brdtextmedindrag"/>
      </w:pPr>
      <w:r>
        <w:t>3. en förlängning inte är motiverad med hänsyn till intresset av att</w:t>
      </w:r>
    </w:p>
    <w:p w14:paraId="74DDA47E" w14:textId="77777777" w:rsidR="00D85371" w:rsidRDefault="00D85371" w:rsidP="00D85371">
      <w:pPr>
        <w:pStyle w:val="Brdtextmedindrag"/>
      </w:pPr>
      <w:r>
        <w:t>a) säkerställa en effektiv användning av radiofrekvenser,</w:t>
      </w:r>
    </w:p>
    <w:p w14:paraId="75FC790B" w14:textId="77777777" w:rsidR="00D85371" w:rsidRDefault="00D85371" w:rsidP="00D85371">
      <w:pPr>
        <w:pStyle w:val="Brdtextmedindrag"/>
      </w:pPr>
      <w:r>
        <w:t>b) främja täckning och utbyggnad inom landet av trådlösa bredbands</w:t>
      </w:r>
      <w:r>
        <w:softHyphen/>
        <w:t>tjänster,</w:t>
      </w:r>
    </w:p>
    <w:p w14:paraId="71BCA430" w14:textId="77777777" w:rsidR="00D85371" w:rsidRDefault="00D85371" w:rsidP="00D85371">
      <w:pPr>
        <w:pStyle w:val="Brdtextmedindrag"/>
      </w:pPr>
      <w:r>
        <w:t>c) främja teknikutvecklingen,</w:t>
      </w:r>
    </w:p>
    <w:p w14:paraId="6CF3B5C1" w14:textId="77777777" w:rsidR="00D85371" w:rsidRDefault="00D85371" w:rsidP="00D85371">
      <w:pPr>
        <w:pStyle w:val="Brdtextmedindrag"/>
      </w:pPr>
      <w:r>
        <w:t>d) hindra snedvridning av konkurrensen, eller</w:t>
      </w:r>
    </w:p>
    <w:p w14:paraId="5C9091BE" w14:textId="77777777" w:rsidR="00D85371" w:rsidRDefault="00D85371" w:rsidP="00D85371">
      <w:pPr>
        <w:pStyle w:val="Brdtextmedindrag"/>
      </w:pPr>
      <w:r>
        <w:t>e) skydda människors liv eller tillgodose allmän ordning och säkerhet eller försvar.</w:t>
      </w:r>
    </w:p>
    <w:p w14:paraId="3133FDC4" w14:textId="77777777" w:rsidR="00D85371" w:rsidRPr="00A6293E" w:rsidRDefault="00D85371" w:rsidP="00D85371">
      <w:pPr>
        <w:pStyle w:val="Rubrik4utannumrering"/>
      </w:pPr>
      <w:r w:rsidRPr="00A6293E">
        <w:t>Amatörradiosändare</w:t>
      </w:r>
    </w:p>
    <w:p w14:paraId="329B1694" w14:textId="77777777" w:rsidR="00D85371" w:rsidRPr="00A6293E" w:rsidRDefault="00D85371" w:rsidP="00D85371">
      <w:pPr>
        <w:pStyle w:val="Brdtext"/>
      </w:pPr>
      <w:r w:rsidRPr="00A6293E">
        <w:rPr>
          <w:b/>
        </w:rPr>
        <w:t>2</w:t>
      </w:r>
      <w:r>
        <w:rPr>
          <w:b/>
        </w:rPr>
        <w:t>3 §</w:t>
      </w:r>
      <w:r w:rsidRPr="00A6293E">
        <w:t>    </w:t>
      </w:r>
      <w:r>
        <w:t>Regeringen eller den myndighet som regeringen bestämmer</w:t>
      </w:r>
      <w:r w:rsidRPr="00A6293E">
        <w:t xml:space="preserve"> får överlämna till fysiska eller juridiska personer att anordna prov och utfärda bevis om att föreskrivna kompetens</w:t>
      </w:r>
      <w:r>
        <w:softHyphen/>
      </w:r>
      <w:r w:rsidRPr="00A6293E">
        <w:t>krav för användning av amatörradio</w:t>
      </w:r>
      <w:r w:rsidRPr="00A6293E">
        <w:softHyphen/>
        <w:t xml:space="preserve">sändare är uppfyllda </w:t>
      </w:r>
      <w:r>
        <w:t>och</w:t>
      </w:r>
      <w:r w:rsidRPr="00A6293E">
        <w:t xml:space="preserve"> att tilldela anrops</w:t>
      </w:r>
      <w:r>
        <w:softHyphen/>
      </w:r>
      <w:r w:rsidRPr="00A6293E">
        <w:t>signaler för sådan användning.</w:t>
      </w:r>
    </w:p>
    <w:p w14:paraId="02BE0575" w14:textId="77777777" w:rsidR="00D85371" w:rsidRPr="00A6293E" w:rsidRDefault="00D85371" w:rsidP="00D85371">
      <w:pPr>
        <w:pStyle w:val="Brdtextmedindrag"/>
      </w:pPr>
      <w:r w:rsidRPr="00A6293E">
        <w:t>Ett beslut om överlämnande får återkallas om anordnaren eller utfärda</w:t>
      </w:r>
      <w:r w:rsidRPr="00A6293E">
        <w:softHyphen/>
        <w:t xml:space="preserve">ren anordnar prov, utfärdar bevis eller tilldelar anropssignaler i strid med gällande föreskrifter eller på </w:t>
      </w:r>
      <w:r>
        <w:t xml:space="preserve">något </w:t>
      </w:r>
      <w:r w:rsidRPr="00A6293E">
        <w:t>annat sätt visar sig olämplig att fullgöra uppgiften.</w:t>
      </w:r>
    </w:p>
    <w:p w14:paraId="4EE41D3D" w14:textId="77777777" w:rsidR="00D85371" w:rsidRPr="00A6293E" w:rsidRDefault="00D85371" w:rsidP="00D85371">
      <w:pPr>
        <w:pStyle w:val="Rubrik4utannumrering"/>
      </w:pPr>
      <w:r w:rsidRPr="00A6293E">
        <w:t>Åtgärder mot störningar</w:t>
      </w:r>
    </w:p>
    <w:p w14:paraId="20428ECC" w14:textId="77777777" w:rsidR="00D85371" w:rsidRPr="00A6293E" w:rsidRDefault="00D85371" w:rsidP="00D85371">
      <w:pPr>
        <w:pStyle w:val="Brdtext"/>
      </w:pPr>
      <w:r w:rsidRPr="00A6293E">
        <w:rPr>
          <w:b/>
        </w:rPr>
        <w:t>2</w:t>
      </w:r>
      <w:r>
        <w:rPr>
          <w:b/>
        </w:rPr>
        <w:t>4 §</w:t>
      </w:r>
      <w:r w:rsidRPr="00A6293E">
        <w:t>    </w:t>
      </w:r>
      <w:r w:rsidRPr="00003407">
        <w:t xml:space="preserve">Om det uppkommer </w:t>
      </w:r>
      <w:r>
        <w:t xml:space="preserve">en otillåten </w:t>
      </w:r>
      <w:r w:rsidRPr="00003407">
        <w:t>skadlig störning, ska tillstånds</w:t>
      </w:r>
      <w:r>
        <w:softHyphen/>
      </w:r>
      <w:r w:rsidRPr="00003407">
        <w:t>havaren omedelbart se till att störningen upphör</w:t>
      </w:r>
      <w:r w:rsidRPr="00A6293E">
        <w:t xml:space="preserve"> eller i möjligaste mån minskar. Detsamma gäller den som använder en radio</w:t>
      </w:r>
      <w:r>
        <w:softHyphen/>
      </w:r>
      <w:r w:rsidRPr="00A6293E">
        <w:t>mottagare som stör användningen av en annan radiomottagare.</w:t>
      </w:r>
    </w:p>
    <w:p w14:paraId="346CE63A" w14:textId="77777777" w:rsidR="00D85371" w:rsidRPr="00A6293E" w:rsidRDefault="00D85371" w:rsidP="00D85371">
      <w:pPr>
        <w:pStyle w:val="Brdtextmedindrag"/>
        <w:ind w:firstLine="0"/>
      </w:pPr>
    </w:p>
    <w:p w14:paraId="50C908CD" w14:textId="77777777" w:rsidR="00D85371" w:rsidRPr="00A6293E" w:rsidRDefault="00D85371" w:rsidP="00D85371">
      <w:pPr>
        <w:pStyle w:val="Brdtext"/>
      </w:pPr>
      <w:r w:rsidRPr="00A6293E">
        <w:rPr>
          <w:b/>
        </w:rPr>
        <w:t>2</w:t>
      </w:r>
      <w:r>
        <w:rPr>
          <w:b/>
        </w:rPr>
        <w:t>5 §</w:t>
      </w:r>
      <w:r w:rsidRPr="00A6293E">
        <w:t>    Elektriska eller elektroniska anläggningar som, utan att vara radio</w:t>
      </w:r>
      <w:r w:rsidRPr="00A6293E">
        <w:softHyphen/>
        <w:t>anläggningar, är avsedda att alstra radiofrekvent energi för kommunika</w:t>
      </w:r>
      <w:r w:rsidRPr="00A6293E">
        <w:softHyphen/>
        <w:t>tions</w:t>
      </w:r>
      <w:r>
        <w:softHyphen/>
      </w:r>
      <w:r w:rsidRPr="00A6293E">
        <w:t>ändamål i ledning eller för industriellt, vetenskapligt, medicinskt eller något annat liknande ändamål, får användas endast i enlighet med före</w:t>
      </w:r>
      <w:r w:rsidRPr="00A6293E">
        <w:softHyphen/>
        <w:t>skrifter som meddelas av regeringen eller den myndighet som regeringen bestämmer.</w:t>
      </w:r>
    </w:p>
    <w:p w14:paraId="4B63701F" w14:textId="77777777" w:rsidR="00D85371" w:rsidRPr="00A6293E" w:rsidRDefault="00D85371" w:rsidP="00D85371">
      <w:pPr>
        <w:pStyle w:val="Brdtextmedindrag"/>
      </w:pPr>
      <w:r w:rsidRPr="00A6293E">
        <w:t>Regeringen får meddela föreskrifter om förbud mot att inneha elektriska eller elektroniska anläggningar som inte omfattas av första stycket och som, utan att vara radioanläggningar, är avsedda att sända radiovågor.</w:t>
      </w:r>
    </w:p>
    <w:p w14:paraId="40D13253" w14:textId="77777777" w:rsidR="00D85371" w:rsidRPr="00A6293E" w:rsidRDefault="00D85371" w:rsidP="00D85371">
      <w:pPr>
        <w:pStyle w:val="Rubrik4utannumrering"/>
      </w:pPr>
      <w:r w:rsidRPr="00A6293E">
        <w:lastRenderedPageBreak/>
        <w:t>Överlåtelse och uthyrning av tillstånd</w:t>
      </w:r>
    </w:p>
    <w:p w14:paraId="3484648F" w14:textId="77777777" w:rsidR="00D85371" w:rsidRPr="00A6293E" w:rsidRDefault="00D85371" w:rsidP="00D85371">
      <w:pPr>
        <w:pStyle w:val="Brdtext"/>
      </w:pPr>
      <w:r w:rsidRPr="00A6293E">
        <w:rPr>
          <w:b/>
        </w:rPr>
        <w:t>2</w:t>
      </w:r>
      <w:r>
        <w:rPr>
          <w:b/>
        </w:rPr>
        <w:t>6 §</w:t>
      </w:r>
      <w:r w:rsidRPr="00A6293E">
        <w:t>    </w:t>
      </w:r>
      <w:r>
        <w:t>Ett t</w:t>
      </w:r>
      <w:r w:rsidRPr="00A6293E">
        <w:t xml:space="preserve">illstånd eller </w:t>
      </w:r>
      <w:r>
        <w:t xml:space="preserve">en </w:t>
      </w:r>
      <w:r w:rsidRPr="00A6293E">
        <w:t xml:space="preserve">del av </w:t>
      </w:r>
      <w:r>
        <w:t xml:space="preserve">ett </w:t>
      </w:r>
      <w:r w:rsidRPr="00A6293E">
        <w:t xml:space="preserve">tillstånd att använda radiosändare får överlåtas efter medgivande från </w:t>
      </w:r>
      <w:r>
        <w:t>regleringsmyndigheten</w:t>
      </w:r>
      <w:r w:rsidRPr="00A6293E">
        <w:t xml:space="preserve">. </w:t>
      </w:r>
      <w:r>
        <w:t>Ett s</w:t>
      </w:r>
      <w:r w:rsidRPr="00A6293E">
        <w:t>ådant med</w:t>
      </w:r>
      <w:r>
        <w:softHyphen/>
      </w:r>
      <w:r w:rsidRPr="00A6293E">
        <w:t>givande ska lämnas, om</w:t>
      </w:r>
    </w:p>
    <w:p w14:paraId="56128396" w14:textId="77777777" w:rsidR="00D85371" w:rsidRPr="00A6293E" w:rsidRDefault="00D85371" w:rsidP="00D85371">
      <w:pPr>
        <w:pStyle w:val="Brdtextmedindrag"/>
      </w:pPr>
      <w:r w:rsidRPr="00A6293E">
        <w:t xml:space="preserve">1. förvärvaren uppfyller de krav som </w:t>
      </w:r>
      <w:r>
        <w:t>har</w:t>
      </w:r>
      <w:r w:rsidRPr="00A6293E">
        <w:t xml:space="preserve"> ställts på sökanden i samband med att tillståndet beviljades,</w:t>
      </w:r>
    </w:p>
    <w:p w14:paraId="1F4EEFD4" w14:textId="77777777" w:rsidR="00D85371" w:rsidRPr="00A6293E" w:rsidRDefault="00D85371" w:rsidP="00D85371">
      <w:pPr>
        <w:pStyle w:val="Brdtextmedindrag"/>
      </w:pPr>
      <w:r w:rsidRPr="00A6293E">
        <w:t>2. det inte finns skäl att anta att överlåtelsen inverkar menligt på kon</w:t>
      </w:r>
      <w:r w:rsidRPr="00A6293E">
        <w:softHyphen/>
        <w:t>kur</w:t>
      </w:r>
      <w:r>
        <w:softHyphen/>
      </w:r>
      <w:r w:rsidRPr="00A6293E">
        <w:t>rensen,</w:t>
      </w:r>
    </w:p>
    <w:p w14:paraId="325365CB" w14:textId="77777777" w:rsidR="00D85371" w:rsidRPr="00A6293E" w:rsidRDefault="00D85371" w:rsidP="00D85371">
      <w:pPr>
        <w:pStyle w:val="Brdtextmedindrag"/>
      </w:pPr>
      <w:r w:rsidRPr="00A6293E">
        <w:t xml:space="preserve">3. överlåtelsen inte leder till </w:t>
      </w:r>
      <w:r>
        <w:t xml:space="preserve">en </w:t>
      </w:r>
      <w:r w:rsidRPr="00A6293E">
        <w:t>ändrad användning av radio</w:t>
      </w:r>
      <w:r>
        <w:softHyphen/>
      </w:r>
      <w:r w:rsidRPr="00A6293E">
        <w:t>frekven</w:t>
      </w:r>
      <w:r>
        <w:softHyphen/>
      </w:r>
      <w:r w:rsidRPr="00A6293E">
        <w:t xml:space="preserve">serna, om användningen är harmoniserad enligt bestämmelser </w:t>
      </w:r>
      <w:r>
        <w:t>som har an</w:t>
      </w:r>
      <w:r>
        <w:softHyphen/>
        <w:t>tagits</w:t>
      </w:r>
      <w:r w:rsidRPr="00A6293E">
        <w:t xml:space="preserve"> med stöd av fördraget om Europeiska unionens funktionssätt,</w:t>
      </w:r>
    </w:p>
    <w:p w14:paraId="4474E50D" w14:textId="77777777" w:rsidR="00D85371" w:rsidRDefault="00D85371" w:rsidP="00D85371">
      <w:pPr>
        <w:pStyle w:val="Brdtextmedindrag"/>
      </w:pPr>
      <w:r w:rsidRPr="00A6293E">
        <w:t>4</w:t>
      </w:r>
      <w:bookmarkStart w:id="2632" w:name="_Hlk20814610"/>
      <w:r w:rsidRPr="00A6293E">
        <w:t>.</w:t>
      </w:r>
      <w:r>
        <w:t xml:space="preserve"> förvärvararen inte tidigare har fått ett sådant tillstånd återkallat enligt </w:t>
      </w:r>
      <w:r w:rsidRPr="006353AB">
        <w:t>1</w:t>
      </w:r>
      <w:r>
        <w:t>1 kap.</w:t>
      </w:r>
      <w:r w:rsidRPr="006353AB">
        <w:t xml:space="preserve"> </w:t>
      </w:r>
      <w:r>
        <w:t>7 §</w:t>
      </w:r>
      <w:r w:rsidRPr="006353AB" w:rsidDel="005D555C">
        <w:t xml:space="preserve"> </w:t>
      </w:r>
      <w:r>
        <w:t>andra</w:t>
      </w:r>
      <w:r w:rsidRPr="006353AB">
        <w:t xml:space="preserve"> stycket</w:t>
      </w:r>
      <w:r>
        <w:t> 3,</w:t>
      </w:r>
    </w:p>
    <w:p w14:paraId="5384086D" w14:textId="77777777" w:rsidR="00D85371" w:rsidRDefault="00D85371" w:rsidP="00D85371">
      <w:pPr>
        <w:pStyle w:val="Brdtextmedindrag"/>
      </w:pPr>
      <w:r>
        <w:t>5. det kan antas att förvärvarens radioanvändning inte kommer att orsaka skada för Sveriges säkerhet, och tillståndet har beviljats före den 1 januari 2020, och</w:t>
      </w:r>
      <w:bookmarkEnd w:id="2632"/>
    </w:p>
    <w:p w14:paraId="0B441C3C" w14:textId="77777777" w:rsidR="00D85371" w:rsidRPr="00A6293E" w:rsidRDefault="00D85371" w:rsidP="00D85371">
      <w:pPr>
        <w:pStyle w:val="Brdtextmedindrag"/>
      </w:pPr>
      <w:r>
        <w:t>6</w:t>
      </w:r>
      <w:r w:rsidRPr="00A6293E">
        <w:t>.</w:t>
      </w:r>
      <w:r>
        <w:t> </w:t>
      </w:r>
      <w:r w:rsidRPr="00A6293E">
        <w:t>det inte finns något annat särskilt skäl mot det.</w:t>
      </w:r>
    </w:p>
    <w:p w14:paraId="4EFBED15" w14:textId="77777777" w:rsidR="00D85371" w:rsidRPr="00A6293E" w:rsidRDefault="00D85371" w:rsidP="00D85371">
      <w:pPr>
        <w:pStyle w:val="Brdtextmedindrag"/>
      </w:pPr>
      <w:r>
        <w:t>Första stycket 4 och 5 gäller inte vid överlåtelse av ett tillstånd som avses i 6 § andra stycket.</w:t>
      </w:r>
    </w:p>
    <w:p w14:paraId="31C31CD1" w14:textId="77777777" w:rsidR="00D85371" w:rsidRDefault="00D85371" w:rsidP="00D85371">
      <w:pPr>
        <w:pStyle w:val="Brdtextmedindrag"/>
        <w:ind w:firstLine="0"/>
      </w:pPr>
    </w:p>
    <w:p w14:paraId="25353DC4" w14:textId="77777777" w:rsidR="00D85371" w:rsidRDefault="00D85371" w:rsidP="00D85371">
      <w:pPr>
        <w:pStyle w:val="Brdtextmedindrag"/>
        <w:ind w:firstLine="0"/>
      </w:pPr>
      <w:r>
        <w:rPr>
          <w:b/>
        </w:rPr>
        <w:t>27 §</w:t>
      </w:r>
      <w:r w:rsidRPr="00AC0994">
        <w:rPr>
          <w:bCs/>
        </w:rPr>
        <w:t>    </w:t>
      </w:r>
      <w:r>
        <w:t>En överlåtelse i strid med 26 § är utan verkan.</w:t>
      </w:r>
    </w:p>
    <w:p w14:paraId="068F58C1" w14:textId="77777777" w:rsidR="00D85371" w:rsidRPr="00A6293E" w:rsidRDefault="00D85371" w:rsidP="00D85371">
      <w:pPr>
        <w:pStyle w:val="Brdtextmedindrag"/>
        <w:ind w:firstLine="0"/>
      </w:pPr>
    </w:p>
    <w:p w14:paraId="444CA1B4" w14:textId="77777777" w:rsidR="00D85371" w:rsidRDefault="00D85371" w:rsidP="00D85371">
      <w:pPr>
        <w:pStyle w:val="Brdtextmedindrag"/>
        <w:ind w:firstLine="0"/>
      </w:pPr>
      <w:r w:rsidRPr="00A6293E">
        <w:rPr>
          <w:b/>
        </w:rPr>
        <w:t>2</w:t>
      </w:r>
      <w:r>
        <w:rPr>
          <w:b/>
        </w:rPr>
        <w:t>8 §</w:t>
      </w:r>
      <w:r w:rsidRPr="00A6293E">
        <w:t>    Förvärvaren övertar överlåtarens rättigheter och skyldigheter enligt den</w:t>
      </w:r>
      <w:r w:rsidRPr="00A6293E">
        <w:softHyphen/>
        <w:t>na lag för tiden efter medgivandet.</w:t>
      </w:r>
    </w:p>
    <w:p w14:paraId="4AE45C11" w14:textId="77777777" w:rsidR="00D85371" w:rsidRPr="00A6293E" w:rsidRDefault="00D85371" w:rsidP="00D85371">
      <w:pPr>
        <w:pStyle w:val="Brdtextmedindrag"/>
      </w:pPr>
      <w:r w:rsidRPr="00A6293E">
        <w:t xml:space="preserve">Vid överlåtelse av </w:t>
      </w:r>
      <w:r>
        <w:t xml:space="preserve">en </w:t>
      </w:r>
      <w:r w:rsidRPr="00A6293E">
        <w:t xml:space="preserve">del av </w:t>
      </w:r>
      <w:r>
        <w:t xml:space="preserve">ett </w:t>
      </w:r>
      <w:r w:rsidRPr="00A6293E">
        <w:t>tillstånd ska den överlåtna delen anses som ett nytt tillstånd.</w:t>
      </w:r>
    </w:p>
    <w:p w14:paraId="35ACE4AC" w14:textId="77777777" w:rsidR="00D85371" w:rsidRDefault="00D85371" w:rsidP="00D85371">
      <w:pPr>
        <w:pStyle w:val="Brdtextmedindrag"/>
      </w:pPr>
      <w:r w:rsidRPr="00A6293E">
        <w:t xml:space="preserve">Vid medgivandet får </w:t>
      </w:r>
      <w:r>
        <w:t>reglerings</w:t>
      </w:r>
      <w:r w:rsidRPr="00A6293E">
        <w:t>myndigheten besluta de nya eller änd</w:t>
      </w:r>
      <w:r>
        <w:softHyphen/>
      </w:r>
      <w:r w:rsidRPr="00A6293E">
        <w:t>rade villkor som behövs på grund av överlåtelsen.</w:t>
      </w:r>
    </w:p>
    <w:p w14:paraId="44CD74EC" w14:textId="77777777" w:rsidR="00D85371" w:rsidRPr="00A6293E" w:rsidRDefault="00D85371" w:rsidP="00D85371">
      <w:pPr>
        <w:pStyle w:val="Brdtextmedindrag"/>
        <w:ind w:firstLine="0"/>
      </w:pPr>
    </w:p>
    <w:p w14:paraId="190B64CB" w14:textId="77777777" w:rsidR="00D85371" w:rsidRPr="00A6293E" w:rsidRDefault="00D85371" w:rsidP="00D85371">
      <w:pPr>
        <w:pStyle w:val="Brdtext"/>
      </w:pPr>
      <w:r w:rsidRPr="00A6293E">
        <w:rPr>
          <w:b/>
        </w:rPr>
        <w:t>2</w:t>
      </w:r>
      <w:r>
        <w:rPr>
          <w:b/>
        </w:rPr>
        <w:t>9 §</w:t>
      </w:r>
      <w:r w:rsidRPr="00A6293E">
        <w:t xml:space="preserve">    Bestämmelserna om överlåtelse av </w:t>
      </w:r>
      <w:r>
        <w:t xml:space="preserve">ett </w:t>
      </w:r>
      <w:r w:rsidRPr="00A6293E">
        <w:t xml:space="preserve">tillstånd eller </w:t>
      </w:r>
      <w:r>
        <w:t xml:space="preserve">en </w:t>
      </w:r>
      <w:r w:rsidRPr="00A6293E">
        <w:t xml:space="preserve">del av </w:t>
      </w:r>
      <w:r>
        <w:t xml:space="preserve">ett </w:t>
      </w:r>
      <w:r w:rsidRPr="00A6293E">
        <w:t>tillstånd i 2</w:t>
      </w:r>
      <w:r>
        <w:t xml:space="preserve">6 § första och andra styckena, 27 § och 28 § första stycket </w:t>
      </w:r>
      <w:r w:rsidRPr="00A6293E">
        <w:t>ska</w:t>
      </w:r>
      <w:r w:rsidRPr="00A6293E" w:rsidDel="00D93E65">
        <w:t xml:space="preserve"> </w:t>
      </w:r>
      <w:r w:rsidRPr="00A6293E">
        <w:t xml:space="preserve">tillämpas </w:t>
      </w:r>
      <w:r>
        <w:t xml:space="preserve">även </w:t>
      </w:r>
      <w:r w:rsidRPr="00A6293E">
        <w:t xml:space="preserve">på uthyrning av </w:t>
      </w:r>
      <w:r>
        <w:t xml:space="preserve">ett </w:t>
      </w:r>
      <w:r w:rsidRPr="00A6293E">
        <w:t xml:space="preserve">tillstånd eller </w:t>
      </w:r>
      <w:r>
        <w:t xml:space="preserve">en </w:t>
      </w:r>
      <w:r w:rsidRPr="00A6293E">
        <w:t xml:space="preserve">del av </w:t>
      </w:r>
      <w:r>
        <w:t xml:space="preserve">ett </w:t>
      </w:r>
      <w:r w:rsidRPr="00A6293E">
        <w:t>tillstånd att använda radiosändare.</w:t>
      </w:r>
    </w:p>
    <w:p w14:paraId="6526782A" w14:textId="77777777" w:rsidR="00D85371" w:rsidRPr="00A6293E" w:rsidRDefault="00D85371" w:rsidP="00D85371">
      <w:pPr>
        <w:pStyle w:val="Brdtextmedindrag"/>
      </w:pPr>
      <w:r w:rsidRPr="00A6293E">
        <w:t xml:space="preserve">Regeringen eller den myndighet som regeringen bestämmer får meddela föreskrifter om undantag från kravet på medgivande vid uthyrning som avser en kortare period eller är av </w:t>
      </w:r>
      <w:r>
        <w:t xml:space="preserve">annan </w:t>
      </w:r>
      <w:r w:rsidRPr="00A6293E">
        <w:t>begränsad omfattning.</w:t>
      </w:r>
    </w:p>
    <w:p w14:paraId="0FDCDAD9" w14:textId="77777777" w:rsidR="00D85371" w:rsidRPr="00A6293E" w:rsidRDefault="00D85371" w:rsidP="00D85371">
      <w:pPr>
        <w:pStyle w:val="Rubrik3utannumrering"/>
      </w:pPr>
      <w:bookmarkStart w:id="2633" w:name="_Toc73005821"/>
      <w:bookmarkStart w:id="2634" w:name="_Hlk23337275"/>
      <w:r w:rsidRPr="00A6293E">
        <w:t>4</w:t>
      </w:r>
      <w:r>
        <w:t> kap.</w:t>
      </w:r>
      <w:r w:rsidRPr="00A6293E">
        <w:t xml:space="preserve"> Rätt att använda nummer</w:t>
      </w:r>
      <w:bookmarkEnd w:id="2633"/>
    </w:p>
    <w:p w14:paraId="26C4666A" w14:textId="77777777" w:rsidR="00D85371" w:rsidRPr="00A6293E" w:rsidRDefault="00D85371" w:rsidP="00D85371">
      <w:pPr>
        <w:pStyle w:val="Rubrik4utannumrering"/>
        <w:spacing w:before="0"/>
      </w:pPr>
      <w:r w:rsidRPr="00A6293E">
        <w:t>Nummerplaner</w:t>
      </w:r>
    </w:p>
    <w:p w14:paraId="5799B118" w14:textId="77777777" w:rsidR="00D85371" w:rsidRPr="00A6293E" w:rsidRDefault="00D85371" w:rsidP="00D85371">
      <w:pPr>
        <w:pStyle w:val="Brdtext"/>
      </w:pPr>
      <w:r w:rsidRPr="00A6293E">
        <w:rPr>
          <w:b/>
        </w:rPr>
        <w:t>1</w:t>
      </w:r>
      <w:r>
        <w:rPr>
          <w:b/>
        </w:rPr>
        <w:t> §</w:t>
      </w:r>
      <w:r w:rsidRPr="00A6293E">
        <w:t>    Regeringen eller den myndighet som regeringen bestämmer får fast</w:t>
      </w:r>
      <w:r w:rsidRPr="00A6293E">
        <w:softHyphen/>
        <w:t>ställa nationella nummerplaner för elektronisk kommunikation och med</w:t>
      </w:r>
      <w:r w:rsidRPr="00A6293E">
        <w:softHyphen/>
        <w:t>dela föreskrifter om planerna och deras användning.</w:t>
      </w:r>
    </w:p>
    <w:p w14:paraId="3E2BD596" w14:textId="77777777" w:rsidR="00D85371" w:rsidRPr="00A6293E" w:rsidRDefault="00D85371" w:rsidP="00D85371">
      <w:pPr>
        <w:pStyle w:val="Brdtextmedindrag"/>
      </w:pPr>
    </w:p>
    <w:p w14:paraId="32ADBC9A" w14:textId="77777777" w:rsidR="00D85371" w:rsidRPr="00A6293E" w:rsidRDefault="00D85371" w:rsidP="00D85371">
      <w:pPr>
        <w:pStyle w:val="Brdtext"/>
      </w:pPr>
      <w:r w:rsidRPr="00A6293E">
        <w:rPr>
          <w:b/>
        </w:rPr>
        <w:t>2</w:t>
      </w:r>
      <w:r>
        <w:rPr>
          <w:b/>
        </w:rPr>
        <w:t> §</w:t>
      </w:r>
      <w:r w:rsidRPr="00A6293E">
        <w:t>    </w:t>
      </w:r>
      <w:r w:rsidRPr="005F349E">
        <w:t>Den som</w:t>
      </w:r>
      <w:r w:rsidRPr="00350495">
        <w:t xml:space="preserve"> </w:t>
      </w:r>
      <w:r>
        <w:t xml:space="preserve">bedriver verksamhet som ska anmälas </w:t>
      </w:r>
      <w:r w:rsidRPr="00A25DBE">
        <w:t>enligt 2</w:t>
      </w:r>
      <w:r>
        <w:t> kap. </w:t>
      </w:r>
      <w:r w:rsidRPr="00A25DBE">
        <w:t>1</w:t>
      </w:r>
      <w:r>
        <w:t> §</w:t>
      </w:r>
      <w:r w:rsidRPr="005F349E">
        <w:t xml:space="preserve"> eller tillhandahåller</w:t>
      </w:r>
      <w:r w:rsidRPr="00A6293E">
        <w:t xml:space="preserve"> </w:t>
      </w:r>
      <w:r w:rsidRPr="003F2333">
        <w:rPr>
          <w:spacing w:val="-4"/>
        </w:rPr>
        <w:t xml:space="preserve">elektroniska kommunikationstjänster i samtrafik med den som </w:t>
      </w:r>
      <w:r>
        <w:rPr>
          <w:spacing w:val="-4"/>
        </w:rPr>
        <w:t xml:space="preserve">bedriver sådan verksamhet </w:t>
      </w:r>
      <w:r w:rsidRPr="009A6CAA">
        <w:t>ska följa fast</w:t>
      </w:r>
      <w:r w:rsidRPr="009A6CAA">
        <w:softHyphen/>
        <w:t>ställda nummer</w:t>
      </w:r>
      <w:r w:rsidRPr="009A6CAA">
        <w:softHyphen/>
        <w:t>planer.</w:t>
      </w:r>
    </w:p>
    <w:p w14:paraId="4E292301" w14:textId="77777777" w:rsidR="00D85371" w:rsidRPr="00A6293E" w:rsidRDefault="00D85371" w:rsidP="00D85371">
      <w:pPr>
        <w:pStyle w:val="Rubrik4utannumrering"/>
      </w:pPr>
      <w:r w:rsidRPr="00A6293E">
        <w:lastRenderedPageBreak/>
        <w:t>Tillstånd att använda nummer</w:t>
      </w:r>
    </w:p>
    <w:p w14:paraId="1B30CD02" w14:textId="77777777" w:rsidR="00D85371" w:rsidRPr="00A6293E" w:rsidRDefault="00D85371" w:rsidP="00D85371">
      <w:pPr>
        <w:pStyle w:val="Brdtext"/>
      </w:pPr>
      <w:r>
        <w:rPr>
          <w:b/>
        </w:rPr>
        <w:t>3 §</w:t>
      </w:r>
      <w:r w:rsidRPr="00A6293E">
        <w:t>    Nummer ur en nationell nummerplan får användas endast efter till</w:t>
      </w:r>
      <w:r w:rsidRPr="00A6293E">
        <w:softHyphen/>
        <w:t>stånd</w:t>
      </w:r>
      <w:r>
        <w:t xml:space="preserve"> från regleringsmyndigheten</w:t>
      </w:r>
      <w:r w:rsidRPr="00A6293E">
        <w:t xml:space="preserve">. </w:t>
      </w:r>
      <w:r>
        <w:t>Ett t</w:t>
      </w:r>
      <w:r w:rsidRPr="00A6293E">
        <w:t>illstånd ska avse serier av nummer eller enskilda nummer.</w:t>
      </w:r>
    </w:p>
    <w:p w14:paraId="3A3591EE" w14:textId="77777777" w:rsidR="00D85371" w:rsidRPr="00A6293E" w:rsidRDefault="00D85371" w:rsidP="00D85371">
      <w:pPr>
        <w:pStyle w:val="Brdtextmedindrag"/>
      </w:pPr>
      <w:r w:rsidRPr="00A6293E">
        <w:t>Regeringen eller den myndighet som regeringen bestämmer får meddela föreskrifter om tilldelning av nummer.</w:t>
      </w:r>
    </w:p>
    <w:p w14:paraId="342C26E3" w14:textId="77777777" w:rsidR="00D85371" w:rsidRPr="00A6293E" w:rsidRDefault="00D85371" w:rsidP="00D85371">
      <w:pPr>
        <w:pStyle w:val="Brdtextmedindrag"/>
      </w:pPr>
    </w:p>
    <w:p w14:paraId="1CDC9AA0" w14:textId="77777777" w:rsidR="00D85371" w:rsidRPr="00A6293E" w:rsidRDefault="00D85371" w:rsidP="00D85371">
      <w:pPr>
        <w:pStyle w:val="Brdtext"/>
      </w:pPr>
      <w:r>
        <w:rPr>
          <w:b/>
        </w:rPr>
        <w:t>4 §</w:t>
      </w:r>
      <w:r w:rsidRPr="00A6293E">
        <w:t>    </w:t>
      </w:r>
      <w:r w:rsidRPr="00A6293E">
        <w:rPr>
          <w:spacing w:val="-2"/>
        </w:rPr>
        <w:t xml:space="preserve">Den som har </w:t>
      </w:r>
      <w:r>
        <w:rPr>
          <w:spacing w:val="-2"/>
        </w:rPr>
        <w:t>tillstånd att använda</w:t>
      </w:r>
      <w:r w:rsidRPr="00A6293E">
        <w:rPr>
          <w:spacing w:val="-2"/>
        </w:rPr>
        <w:t xml:space="preserve"> en nummerserie får inte diskriminera andra som tillhandahåller </w:t>
      </w:r>
      <w:r w:rsidRPr="007949E9">
        <w:rPr>
          <w:spacing w:val="-2"/>
        </w:rPr>
        <w:t>elektroniska kommunikationstjänster i fråga om de nummer</w:t>
      </w:r>
      <w:r w:rsidRPr="007949E9">
        <w:t xml:space="preserve"> som används för att </w:t>
      </w:r>
      <w:r w:rsidRPr="00E0182B">
        <w:t xml:space="preserve">ge tillgång till </w:t>
      </w:r>
      <w:r w:rsidRPr="007949E9">
        <w:t>tjänster i</w:t>
      </w:r>
      <w:r w:rsidRPr="00A6293E">
        <w:t xml:space="preserve"> näten.</w:t>
      </w:r>
    </w:p>
    <w:p w14:paraId="56249C87" w14:textId="77777777" w:rsidR="00D85371" w:rsidRPr="00A6293E" w:rsidRDefault="00D85371" w:rsidP="00D85371">
      <w:pPr>
        <w:pStyle w:val="Brdtextmedindrag"/>
      </w:pPr>
    </w:p>
    <w:p w14:paraId="5595CDEB" w14:textId="77777777" w:rsidR="00D85371" w:rsidRPr="00A6293E" w:rsidRDefault="00D85371" w:rsidP="00D85371">
      <w:pPr>
        <w:pStyle w:val="Brdtext"/>
      </w:pPr>
      <w:r>
        <w:rPr>
          <w:b/>
        </w:rPr>
        <w:t>5 §</w:t>
      </w:r>
      <w:r w:rsidRPr="00A6293E">
        <w:t>    </w:t>
      </w:r>
      <w:r>
        <w:t>Ett t</w:t>
      </w:r>
      <w:r w:rsidRPr="00A6293E">
        <w:t>illstånd att använda nummer får förenas med villkor om</w:t>
      </w:r>
    </w:p>
    <w:p w14:paraId="6F099945" w14:textId="77777777" w:rsidR="00D85371" w:rsidRPr="00A6293E" w:rsidRDefault="00D85371" w:rsidP="00D85371">
      <w:pPr>
        <w:pStyle w:val="Brdtextmedindrag"/>
      </w:pPr>
      <w:r w:rsidRPr="00A6293E">
        <w:t>1. vilke</w:t>
      </w:r>
      <w:r>
        <w:t>t</w:t>
      </w:r>
      <w:r w:rsidRPr="00A6293E">
        <w:t xml:space="preserve"> slag</w:t>
      </w:r>
      <w:r>
        <w:t xml:space="preserve"> av</w:t>
      </w:r>
      <w:r w:rsidRPr="00A6293E">
        <w:t xml:space="preserve"> tjänst som numret ska användas för,</w:t>
      </w:r>
    </w:p>
    <w:p w14:paraId="5E49D14B" w14:textId="77777777" w:rsidR="00D85371" w:rsidRPr="00A6293E" w:rsidRDefault="00D85371" w:rsidP="00D85371">
      <w:pPr>
        <w:pStyle w:val="Brdtextmedindrag"/>
      </w:pPr>
      <w:r w:rsidRPr="00A6293E">
        <w:t>2. faktiskt och effektivt utnyttjande av numret,</w:t>
      </w:r>
    </w:p>
    <w:p w14:paraId="50EF135F" w14:textId="77777777" w:rsidR="00D85371" w:rsidRPr="00A6293E" w:rsidRDefault="00D85371" w:rsidP="00D85371">
      <w:pPr>
        <w:pStyle w:val="Brdtextmedindrag"/>
      </w:pPr>
      <w:r w:rsidRPr="00A6293E">
        <w:t>3. </w:t>
      </w:r>
      <w:r>
        <w:t xml:space="preserve">en </w:t>
      </w:r>
      <w:r w:rsidRPr="00A6293E">
        <w:t>lämplig giltighetstid</w:t>
      </w:r>
      <w:r>
        <w:t>,</w:t>
      </w:r>
      <w:r w:rsidRPr="00A6293E">
        <w:t xml:space="preserve"> med förbehåll för eventuella ändringar i den nationella nummerplanen,</w:t>
      </w:r>
    </w:p>
    <w:p w14:paraId="7EC6F747" w14:textId="77777777" w:rsidR="00D85371" w:rsidRPr="00EA508B" w:rsidRDefault="00D85371" w:rsidP="00D85371">
      <w:pPr>
        <w:pStyle w:val="Brdtextmedindrag"/>
      </w:pPr>
      <w:r w:rsidRPr="00EA508B">
        <w:rPr>
          <w:spacing w:val="-3"/>
        </w:rPr>
        <w:t xml:space="preserve">4. åtaganden som har gjorts i samband med att tillstånd </w:t>
      </w:r>
      <w:r>
        <w:rPr>
          <w:spacing w:val="-3"/>
        </w:rPr>
        <w:t xml:space="preserve">har </w:t>
      </w:r>
      <w:r w:rsidRPr="00EA508B">
        <w:rPr>
          <w:spacing w:val="-3"/>
        </w:rPr>
        <w:t xml:space="preserve">beviljats enligt </w:t>
      </w:r>
      <w:r>
        <w:rPr>
          <w:spacing w:val="-3"/>
        </w:rPr>
        <w:t>6 §</w:t>
      </w:r>
      <w:r w:rsidRPr="00EA508B">
        <w:rPr>
          <w:spacing w:val="-3"/>
        </w:rPr>
        <w:t>,</w:t>
      </w:r>
    </w:p>
    <w:p w14:paraId="320961D8" w14:textId="77777777" w:rsidR="00D85371" w:rsidRPr="008F3793" w:rsidRDefault="00D85371" w:rsidP="00D85371">
      <w:pPr>
        <w:pStyle w:val="Brdtextmedindrag"/>
      </w:pPr>
      <w:r w:rsidRPr="00A6293E">
        <w:t xml:space="preserve">5. skyldigheter som följer av tillämpliga internationella avtal i fråga om användning av </w:t>
      </w:r>
      <w:r w:rsidRPr="008F3793">
        <w:t>nummer, och</w:t>
      </w:r>
    </w:p>
    <w:p w14:paraId="2CFB6978" w14:textId="77777777" w:rsidR="00D85371" w:rsidRDefault="00D85371" w:rsidP="00D85371">
      <w:pPr>
        <w:pStyle w:val="Brdtextmedindrag"/>
      </w:pPr>
      <w:r w:rsidRPr="008F3793">
        <w:t>6. skyldigheter som följer av konsumentskyddsbestämmelser och andra nummerrelaterade bestämmelser i andra medlemsstater i fråga om använd</w:t>
      </w:r>
      <w:r w:rsidRPr="008F3793">
        <w:softHyphen/>
        <w:t>ning av nummer inom Europeiska unionen.</w:t>
      </w:r>
    </w:p>
    <w:p w14:paraId="4409FDCE" w14:textId="77777777" w:rsidR="00D85371" w:rsidRPr="00A6293E" w:rsidRDefault="00D85371" w:rsidP="00D85371">
      <w:pPr>
        <w:pStyle w:val="Rubrik4utannumrering"/>
      </w:pPr>
      <w:r w:rsidRPr="00A6293E">
        <w:t>Nummer av betydande ekonomiskt värde</w:t>
      </w:r>
    </w:p>
    <w:p w14:paraId="4E5AA02D" w14:textId="77777777" w:rsidR="00D85371" w:rsidRPr="00A6293E" w:rsidRDefault="00D85371" w:rsidP="00D85371">
      <w:pPr>
        <w:pStyle w:val="Brdtext"/>
      </w:pPr>
      <w:r>
        <w:rPr>
          <w:b/>
        </w:rPr>
        <w:t>6 §</w:t>
      </w:r>
      <w:r w:rsidRPr="00A6293E">
        <w:t>    </w:t>
      </w:r>
      <w:r>
        <w:t>Regleringsmyndigheten får bevilja t</w:t>
      </w:r>
      <w:r w:rsidRPr="00A6293E">
        <w:t xml:space="preserve">illstånd att använda nummer av betydande ekonomiskt värde efter </w:t>
      </w:r>
      <w:r>
        <w:t xml:space="preserve">en </w:t>
      </w:r>
      <w:r w:rsidRPr="00A6293E">
        <w:t>allmän inbjudan till ansökan. Ett sådant tillstånd ska beviljas efter</w:t>
      </w:r>
    </w:p>
    <w:p w14:paraId="05BFBE1C" w14:textId="77777777" w:rsidR="00D85371" w:rsidRPr="00A6293E" w:rsidRDefault="00D85371" w:rsidP="00D85371">
      <w:pPr>
        <w:pStyle w:val="Brdtextmedindrag"/>
      </w:pPr>
      <w:r w:rsidRPr="00A6293E">
        <w:t>1. ett jämförande urvalsförfarande,</w:t>
      </w:r>
    </w:p>
    <w:p w14:paraId="27ECF0E5" w14:textId="77777777" w:rsidR="00D85371" w:rsidRPr="00A6293E" w:rsidRDefault="00D85371" w:rsidP="00D85371">
      <w:pPr>
        <w:pStyle w:val="Brdtextmedindrag"/>
      </w:pPr>
      <w:r w:rsidRPr="00A6293E">
        <w:t>2. ett anbudsförfarande där det pris sökanden är villig att betala för tillståndet ska vara utslagsgivande,</w:t>
      </w:r>
    </w:p>
    <w:p w14:paraId="47E247EC" w14:textId="77777777" w:rsidR="00D85371" w:rsidRPr="00A6293E" w:rsidRDefault="00D85371" w:rsidP="00D85371">
      <w:pPr>
        <w:pStyle w:val="Brdtextmedindrag"/>
      </w:pPr>
      <w:r w:rsidRPr="00A6293E">
        <w:t>3. ett förfarande med slumpmässig tilldelning, eller</w:t>
      </w:r>
    </w:p>
    <w:p w14:paraId="4EEE148E" w14:textId="77777777" w:rsidR="00D85371" w:rsidRPr="00A6293E" w:rsidRDefault="00D85371" w:rsidP="00D85371">
      <w:pPr>
        <w:pStyle w:val="Brdtextmedindrag"/>
      </w:pPr>
      <w:r w:rsidRPr="00A6293E">
        <w:t>4. en kombination av förfaranden enligt 1–3.</w:t>
      </w:r>
    </w:p>
    <w:p w14:paraId="1E97740A" w14:textId="77777777" w:rsidR="00D85371" w:rsidRDefault="00D85371" w:rsidP="00D85371">
      <w:pPr>
        <w:pStyle w:val="Brdtextmedindrag"/>
      </w:pPr>
      <w:r w:rsidRPr="00A6293E">
        <w:t>Den allmänna inbjudan ska innehålla uppgifter om</w:t>
      </w:r>
      <w:r>
        <w:t xml:space="preserve"> det förfarande som ska användas, förutsättningarna för deltagande i förfarandet och de villkor som tillstånd kommer att förenas med.</w:t>
      </w:r>
    </w:p>
    <w:p w14:paraId="334B5F0D" w14:textId="77777777" w:rsidR="00D85371" w:rsidRPr="00A6293E" w:rsidRDefault="00D85371" w:rsidP="00D85371">
      <w:pPr>
        <w:pStyle w:val="Rubrik4utannumrering"/>
      </w:pPr>
      <w:r w:rsidRPr="00A6293E">
        <w:t>Överlåtelse av tillstånd</w:t>
      </w:r>
    </w:p>
    <w:p w14:paraId="6D8A5122" w14:textId="77777777" w:rsidR="00D85371" w:rsidRPr="00A6293E" w:rsidRDefault="00D85371" w:rsidP="00D85371">
      <w:pPr>
        <w:pStyle w:val="Brdtext"/>
      </w:pPr>
      <w:r>
        <w:rPr>
          <w:b/>
        </w:rPr>
        <w:t>7 §</w:t>
      </w:r>
      <w:r w:rsidRPr="00A6293E">
        <w:t>    </w:t>
      </w:r>
      <w:r>
        <w:t>Ett t</w:t>
      </w:r>
      <w:r w:rsidRPr="00A6293E">
        <w:t xml:space="preserve">illstånd eller </w:t>
      </w:r>
      <w:r>
        <w:t xml:space="preserve">en </w:t>
      </w:r>
      <w:r w:rsidRPr="00A6293E">
        <w:t xml:space="preserve">del av </w:t>
      </w:r>
      <w:r>
        <w:t xml:space="preserve">ett </w:t>
      </w:r>
      <w:r w:rsidRPr="00A6293E">
        <w:t xml:space="preserve">tillstånd att använda nummer får överlåtas efter medgivande från </w:t>
      </w:r>
      <w:r>
        <w:t>regleringsmyndigheten</w:t>
      </w:r>
      <w:r w:rsidRPr="00A6293E">
        <w:t xml:space="preserve">. </w:t>
      </w:r>
      <w:r>
        <w:t>Ett s</w:t>
      </w:r>
      <w:r w:rsidRPr="00A6293E">
        <w:t>ådant medgi</w:t>
      </w:r>
      <w:r w:rsidRPr="00A6293E">
        <w:softHyphen/>
        <w:t>vande ska lämnas, om</w:t>
      </w:r>
    </w:p>
    <w:p w14:paraId="6E577644" w14:textId="77777777" w:rsidR="00D85371" w:rsidRPr="00A6293E" w:rsidRDefault="00D85371" w:rsidP="00D85371">
      <w:pPr>
        <w:pStyle w:val="Brdtextmedindrag"/>
      </w:pPr>
      <w:r w:rsidRPr="00A6293E">
        <w:t xml:space="preserve">1. förvärvaren uppfyller de krav som </w:t>
      </w:r>
      <w:r>
        <w:t xml:space="preserve">har </w:t>
      </w:r>
      <w:r w:rsidRPr="00A6293E">
        <w:t>ställts på sökanden i samband med att tillståndet beviljades,</w:t>
      </w:r>
    </w:p>
    <w:p w14:paraId="2C6104B7" w14:textId="77777777" w:rsidR="00D85371" w:rsidRPr="00A6293E" w:rsidRDefault="00D85371" w:rsidP="00D85371">
      <w:pPr>
        <w:pStyle w:val="Brdtextmedindrag"/>
      </w:pPr>
      <w:r w:rsidRPr="00A6293E">
        <w:t>2. det inte finns skäl att anta att överlåtelsen inverkar menligt på kon</w:t>
      </w:r>
      <w:r w:rsidRPr="00A6293E">
        <w:softHyphen/>
        <w:t>kurrensen, och</w:t>
      </w:r>
    </w:p>
    <w:p w14:paraId="20FEBD9E" w14:textId="77777777" w:rsidR="00D85371" w:rsidRDefault="00D85371" w:rsidP="00D85371">
      <w:pPr>
        <w:pStyle w:val="Brdtextmedindrag"/>
      </w:pPr>
      <w:r w:rsidRPr="00A6293E">
        <w:t>3. det inte finns något annat särskilt skäl mot det.</w:t>
      </w:r>
    </w:p>
    <w:p w14:paraId="67BD27C5" w14:textId="77777777" w:rsidR="00D85371" w:rsidRPr="00A6293E" w:rsidRDefault="00D85371" w:rsidP="00D85371">
      <w:pPr>
        <w:pStyle w:val="Brdtextmedindrag"/>
      </w:pPr>
      <w:r w:rsidRPr="00A6293E">
        <w:t>Kravet på medgivande gäller inte när ett nummer ur en nationell num</w:t>
      </w:r>
      <w:r>
        <w:softHyphen/>
      </w:r>
      <w:r w:rsidRPr="00A6293E">
        <w:t>mer</w:t>
      </w:r>
      <w:r>
        <w:softHyphen/>
      </w:r>
      <w:r w:rsidRPr="00A6293E">
        <w:t>plan, på slutanvändarens begäran, överlämnas till en annan till</w:t>
      </w:r>
      <w:r w:rsidRPr="00A6293E">
        <w:softHyphen/>
        <w:t>handa</w:t>
      </w:r>
      <w:r>
        <w:softHyphen/>
      </w:r>
      <w:r w:rsidRPr="00A6293E">
        <w:t>hållare enligt 7</w:t>
      </w:r>
      <w:r>
        <w:t> kap. </w:t>
      </w:r>
      <w:r w:rsidRPr="00A6293E">
        <w:t>1</w:t>
      </w:r>
      <w:r>
        <w:t>9 §</w:t>
      </w:r>
      <w:r w:rsidRPr="00A6293E">
        <w:t>.</w:t>
      </w:r>
    </w:p>
    <w:p w14:paraId="5EAB9472" w14:textId="77777777" w:rsidR="00D85371" w:rsidRDefault="00D85371" w:rsidP="00D85371">
      <w:pPr>
        <w:pStyle w:val="Brdtextmedindrag"/>
        <w:ind w:firstLine="0"/>
      </w:pPr>
    </w:p>
    <w:p w14:paraId="776AB81F" w14:textId="77777777" w:rsidR="00D85371" w:rsidRPr="00A6293E" w:rsidRDefault="00D85371" w:rsidP="00D85371">
      <w:pPr>
        <w:pStyle w:val="Brdtextmedindrag"/>
        <w:ind w:firstLine="0"/>
      </w:pPr>
      <w:r>
        <w:rPr>
          <w:b/>
        </w:rPr>
        <w:t>8 §</w:t>
      </w:r>
      <w:r w:rsidRPr="00A6293E">
        <w:t xml:space="preserve">    En överlåtelse i strid med </w:t>
      </w:r>
      <w:r>
        <w:t>7 §</w:t>
      </w:r>
      <w:r w:rsidRPr="00A6293E">
        <w:t xml:space="preserve"> är utan verkan.</w:t>
      </w:r>
    </w:p>
    <w:p w14:paraId="54266DE1" w14:textId="77777777" w:rsidR="00D85371" w:rsidRPr="00A6293E" w:rsidRDefault="00D85371" w:rsidP="00D85371">
      <w:pPr>
        <w:pStyle w:val="Brdtextmedindrag"/>
        <w:ind w:firstLine="0"/>
      </w:pPr>
    </w:p>
    <w:p w14:paraId="61522AE0" w14:textId="77777777" w:rsidR="00D85371" w:rsidRPr="00A6293E" w:rsidRDefault="00D85371" w:rsidP="00D85371">
      <w:pPr>
        <w:pStyle w:val="Brdtextmedindrag"/>
        <w:ind w:firstLine="0"/>
      </w:pPr>
      <w:r>
        <w:rPr>
          <w:b/>
        </w:rPr>
        <w:t>9 §</w:t>
      </w:r>
      <w:r w:rsidRPr="00A6293E">
        <w:t xml:space="preserve">    Förvärvaren övertar överlåtarens rättigheter och skyldigheter enligt denna lag för tiden efter medgivandet. Vid överlåtelse av </w:t>
      </w:r>
      <w:r>
        <w:t xml:space="preserve">en </w:t>
      </w:r>
      <w:r w:rsidRPr="00A6293E">
        <w:t xml:space="preserve">del av </w:t>
      </w:r>
      <w:r>
        <w:t xml:space="preserve">ett </w:t>
      </w:r>
      <w:r w:rsidRPr="00A6293E">
        <w:t>till</w:t>
      </w:r>
      <w:r>
        <w:softHyphen/>
      </w:r>
      <w:r w:rsidRPr="00A6293E">
        <w:t>stånd ska den överlåtna delen anses som ett nytt tillstånd.</w:t>
      </w:r>
    </w:p>
    <w:p w14:paraId="2843C0EC" w14:textId="77777777" w:rsidR="00D85371" w:rsidRPr="00A6293E" w:rsidRDefault="00D85371" w:rsidP="00D85371">
      <w:pPr>
        <w:pStyle w:val="Brdtextmedindrag"/>
      </w:pPr>
      <w:r w:rsidRPr="00A6293E">
        <w:t xml:space="preserve">Vid medgivandet får </w:t>
      </w:r>
      <w:r>
        <w:t>reglerings</w:t>
      </w:r>
      <w:r w:rsidRPr="00A6293E">
        <w:t>myndigheten besluta de nya eller ändra</w:t>
      </w:r>
      <w:r>
        <w:softHyphen/>
      </w:r>
      <w:r w:rsidRPr="00A6293E">
        <w:t>de villkor som behövs på grund av överlåtelsen.</w:t>
      </w:r>
    </w:p>
    <w:p w14:paraId="4A4CE6A4" w14:textId="77777777" w:rsidR="00D85371" w:rsidRPr="00A6293E" w:rsidRDefault="00D85371" w:rsidP="00D85371">
      <w:pPr>
        <w:pStyle w:val="Rubrik4utannumrering"/>
      </w:pPr>
      <w:r w:rsidRPr="00A6293E">
        <w:t>Tillgång till nummer och tjänster</w:t>
      </w:r>
    </w:p>
    <w:p w14:paraId="0338F14E" w14:textId="77777777" w:rsidR="00D85371" w:rsidRDefault="00D85371" w:rsidP="00D85371">
      <w:pPr>
        <w:pStyle w:val="Brdtext"/>
      </w:pPr>
      <w:r>
        <w:rPr>
          <w:b/>
        </w:rPr>
        <w:t>10 §</w:t>
      </w:r>
      <w:r w:rsidRPr="00A6293E">
        <w:t>    Den som tillhandahåller ett allmänt elektroniskt kommunikations</w:t>
      </w:r>
      <w:r w:rsidRPr="00A6293E">
        <w:softHyphen/>
        <w:t>nät eller en allmänt tillgänglig nummerbaserad interpersonell kommunika</w:t>
      </w:r>
      <w:r w:rsidRPr="00A6293E">
        <w:softHyphen/>
        <w:t>tions</w:t>
      </w:r>
      <w:r>
        <w:softHyphen/>
      </w:r>
      <w:r w:rsidRPr="00A6293E">
        <w:t>tjänst ska se till att slutanvändare kan nå samtliga nummer som till</w:t>
      </w:r>
      <w:r>
        <w:softHyphen/>
      </w:r>
      <w:r w:rsidRPr="00A6293E">
        <w:t>handa</w:t>
      </w:r>
      <w:r>
        <w:softHyphen/>
      </w:r>
      <w:r w:rsidRPr="00A6293E">
        <w:t>hålls inom Europeiska ekonomiska samarbetsområdet, om</w:t>
      </w:r>
    </w:p>
    <w:p w14:paraId="3A8DFB01" w14:textId="77777777" w:rsidR="00D85371" w:rsidRDefault="00D85371" w:rsidP="00D85371">
      <w:pPr>
        <w:pStyle w:val="Brdtextmedindrag"/>
      </w:pPr>
      <w:r>
        <w:t>1. </w:t>
      </w:r>
      <w:r w:rsidRPr="00A6293E">
        <w:t>det är eko</w:t>
      </w:r>
      <w:r w:rsidRPr="00A6293E">
        <w:softHyphen/>
        <w:t>nomiskt genomförbart</w:t>
      </w:r>
      <w:r>
        <w:t>,</w:t>
      </w:r>
    </w:p>
    <w:p w14:paraId="73E31BA5" w14:textId="77777777" w:rsidR="00D85371" w:rsidRDefault="00D85371" w:rsidP="00D85371">
      <w:pPr>
        <w:pStyle w:val="Brdtextmedindrag"/>
      </w:pPr>
      <w:r>
        <w:t xml:space="preserve">2. det inte är ett nummer som enbart har ett nationellt syfte, </w:t>
      </w:r>
      <w:r w:rsidRPr="00A6293E">
        <w:t>och</w:t>
      </w:r>
    </w:p>
    <w:p w14:paraId="6AA88851" w14:textId="77777777" w:rsidR="00D85371" w:rsidRPr="00A6293E" w:rsidRDefault="00D85371" w:rsidP="00D85371">
      <w:pPr>
        <w:pStyle w:val="Brdtextmedindrag"/>
      </w:pPr>
      <w:r>
        <w:t>3. </w:t>
      </w:r>
      <w:r w:rsidRPr="00A6293E">
        <w:t>den uppringda slutanvändaren inte av kom</w:t>
      </w:r>
      <w:r w:rsidRPr="00A6293E">
        <w:softHyphen/>
        <w:t>mer</w:t>
      </w:r>
      <w:r>
        <w:softHyphen/>
      </w:r>
      <w:r w:rsidRPr="00A6293E">
        <w:t>siella skäl har valt att begränsa</w:t>
      </w:r>
      <w:r>
        <w:t xml:space="preserve"> nåbarheten </w:t>
      </w:r>
      <w:r w:rsidRPr="00A6293E">
        <w:t>från vissa geografiska områden.</w:t>
      </w:r>
    </w:p>
    <w:p w14:paraId="5E828389" w14:textId="77777777" w:rsidR="00D85371" w:rsidRPr="00A6293E" w:rsidRDefault="00D85371" w:rsidP="00D85371">
      <w:pPr>
        <w:pStyle w:val="Brdtextmedindrag"/>
      </w:pPr>
      <w:r w:rsidRPr="00907D41">
        <w:t xml:space="preserve">Regeringen eller den myndighet som regeringen bestämmer får meddela </w:t>
      </w:r>
      <w:bookmarkStart w:id="2635" w:name="_Hlk61276533"/>
      <w:r w:rsidRPr="00907D41">
        <w:t>föreskrifter om skyldigheten enligt första stycket och om undantag från skyldigheten</w:t>
      </w:r>
      <w:bookmarkEnd w:id="2635"/>
      <w:r w:rsidRPr="00907D41">
        <w:t>.</w:t>
      </w:r>
    </w:p>
    <w:p w14:paraId="4FFCFF20" w14:textId="77777777" w:rsidR="00D85371" w:rsidRPr="00A6293E" w:rsidRDefault="00D85371" w:rsidP="00D85371">
      <w:pPr>
        <w:pStyle w:val="Brdtextmedindrag"/>
        <w:ind w:firstLine="0"/>
      </w:pPr>
    </w:p>
    <w:p w14:paraId="37D45F18" w14:textId="77777777" w:rsidR="00D85371" w:rsidRPr="00A6293E" w:rsidRDefault="00D85371" w:rsidP="00D85371">
      <w:pPr>
        <w:pStyle w:val="Brdtext"/>
      </w:pPr>
      <w:r>
        <w:rPr>
          <w:b/>
        </w:rPr>
        <w:t>11 §</w:t>
      </w:r>
      <w:r w:rsidRPr="00A6293E">
        <w:t xml:space="preserve">    Konsumentombudsmannen får </w:t>
      </w:r>
      <w:r>
        <w:t>ålägga</w:t>
      </w:r>
      <w:r w:rsidRPr="00A6293E">
        <w:t xml:space="preserve"> den som tillhandahåller ett allmänt elektroniskt kommunikationsnät eller en allmänt tillgänglig elektronisk kommunikationstjänst att hindra användares tillgång till ett nummer eller till en tjänst via ett nummer vars sifferstruktur saknar geo</w:t>
      </w:r>
      <w:r w:rsidRPr="00A6293E">
        <w:softHyphen/>
        <w:t>grafisk betydelse, om marknadsföringen av numret eller tjänsten är otill</w:t>
      </w:r>
      <w:r w:rsidRPr="00A6293E">
        <w:softHyphen/>
        <w:t>börlig eller om väsentlig information utelämnas vid marknads</w:t>
      </w:r>
      <w:r w:rsidRPr="00A6293E">
        <w:softHyphen/>
        <w:t>föringen.</w:t>
      </w:r>
    </w:p>
    <w:p w14:paraId="6950E7D8" w14:textId="77777777" w:rsidR="00D85371" w:rsidRPr="00A6293E" w:rsidRDefault="00D85371" w:rsidP="00D85371">
      <w:pPr>
        <w:pStyle w:val="Brdtextmedindrag"/>
      </w:pPr>
      <w:r w:rsidRPr="00A6293E">
        <w:t xml:space="preserve">Beslutet får förenas med </w:t>
      </w:r>
      <w:r>
        <w:t xml:space="preserve">en </w:t>
      </w:r>
      <w:r w:rsidRPr="00A6293E">
        <w:t>skyldighet att hålla inne betalning avseende numret eller tjänsten tills ärendet har avgjorts slutligt. Om beslutet står fast</w:t>
      </w:r>
      <w:r>
        <w:t>,</w:t>
      </w:r>
      <w:r w:rsidRPr="00A6293E">
        <w:t xml:space="preserve"> ska medel</w:t>
      </w:r>
      <w:r>
        <w:t xml:space="preserve"> som har</w:t>
      </w:r>
      <w:r w:rsidRPr="00A6293E">
        <w:t xml:space="preserve"> håll</w:t>
      </w:r>
      <w:r>
        <w:t>its</w:t>
      </w:r>
      <w:r w:rsidRPr="00A6293E">
        <w:t xml:space="preserve"> inne</w:t>
      </w:r>
      <w:r>
        <w:t xml:space="preserve"> </w:t>
      </w:r>
      <w:r w:rsidRPr="00B041F3">
        <w:t>snarast</w:t>
      </w:r>
      <w:r w:rsidRPr="00A6293E">
        <w:t xml:space="preserve"> betalas tillbaka.</w:t>
      </w:r>
    </w:p>
    <w:p w14:paraId="5FDB3849" w14:textId="77777777" w:rsidR="00D85371" w:rsidRPr="00A6293E" w:rsidRDefault="00D85371" w:rsidP="00D85371">
      <w:pPr>
        <w:pStyle w:val="Brdtextmedindrag"/>
      </w:pPr>
      <w:r w:rsidRPr="00A6293E">
        <w:t>Beslut får inte meddelas utan att den som har vidtagit marknads</w:t>
      </w:r>
      <w:r w:rsidRPr="00A6293E">
        <w:softHyphen/>
        <w:t>förings</w:t>
      </w:r>
      <w:r w:rsidRPr="00A6293E">
        <w:softHyphen/>
        <w:t>åtgärden har fått tillfälle att yttra sig. I brådskande fall får dock beslut meddelas omedelbart att gälla till dess något annat bestäms.</w:t>
      </w:r>
    </w:p>
    <w:p w14:paraId="780B3B28" w14:textId="77777777" w:rsidR="00D85371" w:rsidRPr="00A6293E" w:rsidRDefault="00D85371" w:rsidP="00D85371">
      <w:pPr>
        <w:pStyle w:val="Rubrik3utannumrering"/>
      </w:pPr>
      <w:bookmarkStart w:id="2636" w:name="_Toc73005822"/>
      <w:bookmarkEnd w:id="2634"/>
      <w:r w:rsidRPr="00A6293E">
        <w:t>5</w:t>
      </w:r>
      <w:r>
        <w:t> kap.</w:t>
      </w:r>
      <w:r w:rsidRPr="00A6293E">
        <w:t xml:space="preserve"> Samtrafik och andra former av tillträde</w:t>
      </w:r>
      <w:bookmarkEnd w:id="2636"/>
    </w:p>
    <w:p w14:paraId="61E96A49" w14:textId="77777777" w:rsidR="00D85371" w:rsidRPr="00A6293E" w:rsidRDefault="00D85371" w:rsidP="00D85371">
      <w:pPr>
        <w:pStyle w:val="Rubrik4utannumrering"/>
        <w:spacing w:before="0"/>
      </w:pPr>
      <w:r>
        <w:t>Skyldigheter i fråga om s</w:t>
      </w:r>
      <w:r w:rsidRPr="00A6293E">
        <w:t xml:space="preserve">amtrafik </w:t>
      </w:r>
      <w:r>
        <w:t>och interoperabilitet</w:t>
      </w:r>
    </w:p>
    <w:p w14:paraId="529F5CFE" w14:textId="77777777" w:rsidR="00D85371" w:rsidRDefault="00D85371" w:rsidP="00D85371">
      <w:pPr>
        <w:pStyle w:val="Brdtext"/>
      </w:pPr>
      <w:r w:rsidRPr="00A6293E">
        <w:rPr>
          <w:b/>
        </w:rPr>
        <w:t>1</w:t>
      </w:r>
      <w:r>
        <w:rPr>
          <w:b/>
        </w:rPr>
        <w:t> §</w:t>
      </w:r>
      <w:r w:rsidRPr="00A6293E">
        <w:t>    En operatör av ett allmänt elektroniskt kommunikationsnät är skyl</w:t>
      </w:r>
      <w:r>
        <w:softHyphen/>
      </w:r>
      <w:r w:rsidRPr="00A6293E">
        <w:t>dig att förhandla om samtrafik med den som tillhandahåller eller avser att till</w:t>
      </w:r>
      <w:r w:rsidRPr="00A6293E">
        <w:softHyphen/>
        <w:t>handahålla allmänt tillgängliga elektroniska kommunikations</w:t>
      </w:r>
      <w:r>
        <w:softHyphen/>
      </w:r>
      <w:r w:rsidRPr="00A6293E">
        <w:t>tjänst</w:t>
      </w:r>
      <w:r>
        <w:softHyphen/>
      </w:r>
      <w:r w:rsidRPr="00A6293E">
        <w:t>er</w:t>
      </w:r>
      <w:r>
        <w:t xml:space="preserve"> </w:t>
      </w:r>
      <w:bookmarkStart w:id="2637" w:name="_Hlk21678502"/>
      <w:r>
        <w:t>som inte är nummeroberoende interpersonella kommunikations</w:t>
      </w:r>
      <w:r>
        <w:softHyphen/>
        <w:t>tjänster</w:t>
      </w:r>
      <w:bookmarkEnd w:id="2637"/>
      <w:r w:rsidRPr="00A6293E">
        <w:t>.</w:t>
      </w:r>
    </w:p>
    <w:p w14:paraId="46BF5A62" w14:textId="77777777" w:rsidR="00D85371" w:rsidRPr="006B0494" w:rsidRDefault="00D85371" w:rsidP="00D85371">
      <w:pPr>
        <w:pStyle w:val="Brdtext"/>
      </w:pPr>
    </w:p>
    <w:p w14:paraId="35FB40D6" w14:textId="77777777" w:rsidR="00D85371" w:rsidRPr="00A6293E" w:rsidRDefault="00D85371" w:rsidP="00D85371">
      <w:pPr>
        <w:pStyle w:val="Brdtext"/>
      </w:pPr>
      <w:r w:rsidRPr="00A6293E">
        <w:rPr>
          <w:b/>
        </w:rPr>
        <w:t>2</w:t>
      </w:r>
      <w:r>
        <w:rPr>
          <w:b/>
        </w:rPr>
        <w:t> §</w:t>
      </w:r>
      <w:r w:rsidRPr="00A6293E">
        <w:t xml:space="preserve">    Den som i samband </w:t>
      </w:r>
      <w:r w:rsidRPr="00122FC9">
        <w:t>med en</w:t>
      </w:r>
      <w:r>
        <w:t xml:space="preserve"> </w:t>
      </w:r>
      <w:r w:rsidRPr="00A6293E">
        <w:t>förhandling som avses i 1</w:t>
      </w:r>
      <w:r>
        <w:t> §</w:t>
      </w:r>
      <w:r w:rsidRPr="00A6293E">
        <w:t xml:space="preserve"> får del av </w:t>
      </w:r>
      <w:r>
        <w:t xml:space="preserve">eller tillgång till </w:t>
      </w:r>
      <w:r w:rsidRPr="00A6293E">
        <w:t>upp</w:t>
      </w:r>
      <w:r w:rsidRPr="00A6293E">
        <w:softHyphen/>
      </w:r>
      <w:r w:rsidRPr="00A6293E">
        <w:rPr>
          <w:spacing w:val="-2"/>
        </w:rPr>
        <w:t>gifter om ett annat företags affärs- och driftförhållanden får inte obehö</w:t>
      </w:r>
      <w:r w:rsidRPr="00A6293E">
        <w:rPr>
          <w:spacing w:val="-2"/>
        </w:rPr>
        <w:softHyphen/>
        <w:t>ri</w:t>
      </w:r>
      <w:r w:rsidRPr="00A6293E">
        <w:rPr>
          <w:spacing w:val="-2"/>
        </w:rPr>
        <w:softHyphen/>
        <w:t>gen</w:t>
      </w:r>
      <w:r w:rsidRPr="00A6293E">
        <w:t xml:space="preserve"> föra vidare eller utnyttja det han eller hon har fått del av eller tillgång till. I det allmännas verksamhet </w:t>
      </w:r>
      <w:r>
        <w:t>ska</w:t>
      </w:r>
      <w:r w:rsidRPr="00A6293E">
        <w:t xml:space="preserve"> </w:t>
      </w:r>
      <w:r>
        <w:t xml:space="preserve">i stället </w:t>
      </w:r>
      <w:r w:rsidRPr="00A6293E">
        <w:t>offentlighets- och sekretess</w:t>
      </w:r>
      <w:r>
        <w:softHyphen/>
      </w:r>
      <w:r w:rsidRPr="00A6293E">
        <w:t>lagen (2009:400)</w:t>
      </w:r>
      <w:r>
        <w:t xml:space="preserve"> tillämpas</w:t>
      </w:r>
      <w:r w:rsidRPr="00A6293E">
        <w:t>.</w:t>
      </w:r>
    </w:p>
    <w:p w14:paraId="02F3266A" w14:textId="77777777" w:rsidR="00D85371" w:rsidRPr="00A12303" w:rsidDel="003066D3" w:rsidRDefault="00D85371" w:rsidP="00D85371">
      <w:pPr>
        <w:pStyle w:val="Brdtext"/>
      </w:pPr>
    </w:p>
    <w:p w14:paraId="45156DB9" w14:textId="77777777" w:rsidR="00D85371" w:rsidRDefault="00D85371" w:rsidP="00D85371">
      <w:pPr>
        <w:pStyle w:val="Brdtext"/>
        <w:rPr>
          <w:spacing w:val="-2"/>
        </w:rPr>
      </w:pPr>
      <w:r w:rsidRPr="00A6293E">
        <w:rPr>
          <w:b/>
        </w:rPr>
        <w:lastRenderedPageBreak/>
        <w:t>3</w:t>
      </w:r>
      <w:r>
        <w:rPr>
          <w:b/>
        </w:rPr>
        <w:t> §</w:t>
      </w:r>
      <w:r w:rsidRPr="00A6293E">
        <w:t>    </w:t>
      </w:r>
      <w:r w:rsidRPr="004C00C0">
        <w:t>Reglering</w:t>
      </w:r>
      <w:r>
        <w:t>smyndigheten får ålägga d</w:t>
      </w:r>
      <w:r w:rsidRPr="00A6293E">
        <w:t>en som kontrollerar tillträde till slut</w:t>
      </w:r>
      <w:r>
        <w:softHyphen/>
      </w:r>
      <w:r w:rsidRPr="00A6293E">
        <w:t xml:space="preserve">användare och som </w:t>
      </w:r>
      <w:r>
        <w:t>bedriver verksamhet som ska anmälas enligt 2 kap. 1 §</w:t>
      </w:r>
      <w:r w:rsidRPr="00A6293E">
        <w:t xml:space="preserve"> att mot </w:t>
      </w:r>
      <w:r>
        <w:t xml:space="preserve">skälig </w:t>
      </w:r>
      <w:r w:rsidRPr="00A6293E">
        <w:rPr>
          <w:spacing w:val="-2"/>
        </w:rPr>
        <w:t>ersättning</w:t>
      </w:r>
    </w:p>
    <w:p w14:paraId="621F3B68" w14:textId="77777777" w:rsidR="00D85371" w:rsidRPr="00A6293E" w:rsidRDefault="00D85371" w:rsidP="00D85371">
      <w:pPr>
        <w:pStyle w:val="Brdtextmedindrag"/>
        <w:rPr>
          <w:rFonts w:eastAsiaTheme="minorHAnsi"/>
        </w:rPr>
      </w:pPr>
      <w:r>
        <w:t>1. </w:t>
      </w:r>
      <w:r w:rsidRPr="00A6293E">
        <w:t xml:space="preserve">bedriva samtrafik eller vidta </w:t>
      </w:r>
      <w:r>
        <w:t xml:space="preserve">någon </w:t>
      </w:r>
      <w:r w:rsidRPr="00A6293E">
        <w:t>annan åtgärd som krävs för att säkerställa att slutanvändare kan nå varandra</w:t>
      </w:r>
      <w:r>
        <w:t>, eller</w:t>
      </w:r>
    </w:p>
    <w:p w14:paraId="6336F685" w14:textId="77777777" w:rsidR="00D85371" w:rsidRPr="00A6293E" w:rsidRDefault="00D85371" w:rsidP="00D85371">
      <w:pPr>
        <w:pStyle w:val="Brdtextmedindrag"/>
      </w:pPr>
      <w:r>
        <w:rPr>
          <w:spacing w:val="-2"/>
        </w:rPr>
        <w:t>2. </w:t>
      </w:r>
      <w:r w:rsidRPr="00A6293E">
        <w:rPr>
          <w:spacing w:val="-2"/>
        </w:rPr>
        <w:t xml:space="preserve">göra tjänster </w:t>
      </w:r>
      <w:r>
        <w:rPr>
          <w:spacing w:val="-2"/>
        </w:rPr>
        <w:t>interoperabla</w:t>
      </w:r>
      <w:r w:rsidRPr="00A6293E">
        <w:t xml:space="preserve"> med andra operatörers tjänster.</w:t>
      </w:r>
    </w:p>
    <w:p w14:paraId="4E9C422E" w14:textId="77777777" w:rsidR="00D85371" w:rsidRPr="00A6293E" w:rsidRDefault="00D85371" w:rsidP="00D85371">
      <w:pPr>
        <w:pStyle w:val="Brdtextmedindrag"/>
        <w:ind w:firstLine="0"/>
      </w:pPr>
    </w:p>
    <w:p w14:paraId="5BA3ADD5" w14:textId="77777777" w:rsidR="00D85371" w:rsidRPr="00A6293E" w:rsidRDefault="00D85371" w:rsidP="00D85371">
      <w:pPr>
        <w:pStyle w:val="Brdtext"/>
      </w:pPr>
      <w:r w:rsidRPr="00A6293E">
        <w:rPr>
          <w:b/>
        </w:rPr>
        <w:t>4</w:t>
      </w:r>
      <w:r>
        <w:rPr>
          <w:b/>
        </w:rPr>
        <w:t> §</w:t>
      </w:r>
      <w:r w:rsidRPr="00A6293E">
        <w:t>    </w:t>
      </w:r>
      <w:r w:rsidRPr="00BD3024">
        <w:t>Regleringsmyndigheten</w:t>
      </w:r>
      <w:r>
        <w:t xml:space="preserve"> får ålägga d</w:t>
      </w:r>
      <w:r w:rsidRPr="00A6293E">
        <w:t>en som tillhandahåller en num</w:t>
      </w:r>
      <w:r>
        <w:softHyphen/>
      </w:r>
      <w:r w:rsidRPr="00A6293E">
        <w:t>mer</w:t>
      </w:r>
      <w:r>
        <w:softHyphen/>
      </w:r>
      <w:r w:rsidRPr="00A6293E">
        <w:t xml:space="preserve">oberoende </w:t>
      </w:r>
      <w:r w:rsidRPr="00101434">
        <w:t>interpersonell kom</w:t>
      </w:r>
      <w:r w:rsidRPr="00101434">
        <w:softHyphen/>
        <w:t>mu</w:t>
      </w:r>
      <w:r w:rsidRPr="00101434">
        <w:softHyphen/>
        <w:t>ni</w:t>
      </w:r>
      <w:r w:rsidRPr="00101434">
        <w:softHyphen/>
        <w:t>kationstjänst med betydan</w:t>
      </w:r>
      <w:r w:rsidRPr="00101434">
        <w:softHyphen/>
        <w:t>de geo</w:t>
      </w:r>
      <w:r>
        <w:softHyphen/>
      </w:r>
      <w:r w:rsidRPr="00101434">
        <w:t>grafisk täck</w:t>
      </w:r>
      <w:r w:rsidRPr="002D6F80">
        <w:softHyphen/>
        <w:t xml:space="preserve">ning och </w:t>
      </w:r>
      <w:r>
        <w:t xml:space="preserve">ett betydande </w:t>
      </w:r>
      <w:r w:rsidRPr="002D6F80">
        <w:t xml:space="preserve">antal användare </w:t>
      </w:r>
      <w:r w:rsidRPr="00101434">
        <w:t>att göra sin tjänst interoperabel med and</w:t>
      </w:r>
      <w:r w:rsidRPr="00101434">
        <w:softHyphen/>
        <w:t>ra tjänster, om det är nödvändigt för att säker</w:t>
      </w:r>
      <w:r w:rsidRPr="00101434">
        <w:softHyphen/>
        <w:t>ställa att slut</w:t>
      </w:r>
      <w:r>
        <w:softHyphen/>
      </w:r>
      <w:r w:rsidRPr="00101434">
        <w:t>användare kan nå varandra. Ett sådant beslut</w:t>
      </w:r>
      <w:r w:rsidRPr="00101434" w:rsidDel="00826B32">
        <w:t xml:space="preserve"> </w:t>
      </w:r>
      <w:r w:rsidRPr="00101434">
        <w:t xml:space="preserve">får förenas med </w:t>
      </w:r>
      <w:r>
        <w:t xml:space="preserve">en </w:t>
      </w:r>
      <w:r w:rsidRPr="00101434">
        <w:t>skyldig</w:t>
      </w:r>
      <w:r w:rsidRPr="00101434">
        <w:softHyphen/>
      </w:r>
      <w:r w:rsidRPr="002D6F80">
        <w:t>het att tillämpa särskilda standard</w:t>
      </w:r>
      <w:r w:rsidRPr="002D6F80">
        <w:softHyphen/>
        <w:t>er</w:t>
      </w:r>
      <w:r w:rsidRPr="00A6293E">
        <w:t xml:space="preserve"> och att offent</w:t>
      </w:r>
      <w:r>
        <w:softHyphen/>
      </w:r>
      <w:r w:rsidRPr="00A6293E">
        <w:t>liggöra informa</w:t>
      </w:r>
      <w:r w:rsidRPr="00A6293E">
        <w:softHyphen/>
        <w:t xml:space="preserve">tion </w:t>
      </w:r>
      <w:r>
        <w:t>som</w:t>
      </w:r>
      <w:r w:rsidRPr="00A6293E">
        <w:t xml:space="preserve"> får an</w:t>
      </w:r>
      <w:r>
        <w:softHyphen/>
      </w:r>
      <w:r w:rsidRPr="00A6293E">
        <w:t>vändas av andra.</w:t>
      </w:r>
    </w:p>
    <w:p w14:paraId="3150BD64" w14:textId="77777777" w:rsidR="00D85371" w:rsidRDefault="00D85371" w:rsidP="00D85371">
      <w:pPr>
        <w:pStyle w:val="Brdtextmedindrag"/>
      </w:pPr>
      <w:r>
        <w:t xml:space="preserve">Ett beslut enligt första stycket </w:t>
      </w:r>
      <w:r w:rsidRPr="00A6293E">
        <w:t xml:space="preserve">får endast </w:t>
      </w:r>
      <w:r>
        <w:t xml:space="preserve">meddelas </w:t>
      </w:r>
      <w:r w:rsidRPr="00A6293E">
        <w:t>om Euro</w:t>
      </w:r>
      <w:r>
        <w:softHyphen/>
      </w:r>
      <w:r w:rsidRPr="00A6293E">
        <w:t>peiska kom</w:t>
      </w:r>
      <w:r>
        <w:softHyphen/>
      </w:r>
      <w:r w:rsidRPr="00A6293E">
        <w:t xml:space="preserve">missionen </w:t>
      </w:r>
      <w:r w:rsidRPr="00A76680">
        <w:t>har antagit genom</w:t>
      </w:r>
      <w:r w:rsidRPr="00A76680">
        <w:softHyphen/>
        <w:t>förandebestäm</w:t>
      </w:r>
      <w:r>
        <w:softHyphen/>
      </w:r>
      <w:r w:rsidRPr="00A76680">
        <w:t>melser som närma</w:t>
      </w:r>
      <w:r>
        <w:softHyphen/>
      </w:r>
      <w:r w:rsidRPr="00A76680">
        <w:t>re be</w:t>
      </w:r>
      <w:r>
        <w:softHyphen/>
      </w:r>
      <w:r w:rsidRPr="00A76680">
        <w:t>skriver de skyldig</w:t>
      </w:r>
      <w:r>
        <w:softHyphen/>
      </w:r>
      <w:r w:rsidRPr="00A76680">
        <w:t>heter som får åläggas.</w:t>
      </w:r>
    </w:p>
    <w:p w14:paraId="017E6638" w14:textId="77777777" w:rsidR="00D85371" w:rsidRPr="00291299" w:rsidRDefault="00D85371" w:rsidP="00D85371">
      <w:pPr>
        <w:pStyle w:val="Rubrik4utannumrering"/>
        <w:rPr>
          <w:i/>
          <w:spacing w:val="-3"/>
        </w:rPr>
      </w:pPr>
      <w:bookmarkStart w:id="2638" w:name="_Hlk21417762"/>
      <w:r w:rsidRPr="00291299">
        <w:rPr>
          <w:spacing w:val="-3"/>
        </w:rPr>
        <w:t>Skyldigheter för operatörer med betydande inflytande på en marknad</w:t>
      </w:r>
    </w:p>
    <w:p w14:paraId="6924315B" w14:textId="77777777" w:rsidR="00D85371" w:rsidRPr="00E1214B" w:rsidRDefault="00D85371" w:rsidP="00D85371">
      <w:pPr>
        <w:pStyle w:val="Rubrik5utannumrering"/>
        <w:spacing w:before="0"/>
        <w:rPr>
          <w:rFonts w:cs="Times New Roman"/>
          <w:strike/>
          <w:szCs w:val="20"/>
        </w:rPr>
      </w:pPr>
      <w:r>
        <w:t xml:space="preserve">Marknadsanalys och </w:t>
      </w:r>
      <w:r w:rsidRPr="00F62451">
        <w:t>identifiering av företag med betydande inflytande</w:t>
      </w:r>
    </w:p>
    <w:p w14:paraId="2C86670C" w14:textId="77777777" w:rsidR="00D85371" w:rsidRDefault="00D85371" w:rsidP="00D85371">
      <w:pPr>
        <w:pStyle w:val="Brdtext"/>
      </w:pPr>
      <w:r w:rsidRPr="00A6293E">
        <w:rPr>
          <w:b/>
        </w:rPr>
        <w:t>5</w:t>
      </w:r>
      <w:r>
        <w:rPr>
          <w:b/>
        </w:rPr>
        <w:t> §</w:t>
      </w:r>
      <w:r w:rsidRPr="00AC0994">
        <w:rPr>
          <w:bCs/>
        </w:rPr>
        <w:t>    </w:t>
      </w:r>
      <w:r>
        <w:t>Regleringsmyndigheten</w:t>
      </w:r>
      <w:r w:rsidRPr="00A6293E">
        <w:t xml:space="preserve"> ska fortlöpande fastställa </w:t>
      </w:r>
      <w:r w:rsidRPr="00F060FA">
        <w:t xml:space="preserve">vilka produkt- och tjänstemarknader som har sådana särdrag att det kan vara motiverat att ålägga någon skyldigheter </w:t>
      </w:r>
      <w:r>
        <w:t>för att motverka konkurrensproblem</w:t>
      </w:r>
      <w:r w:rsidRPr="00F060FA">
        <w:t>.</w:t>
      </w:r>
      <w:r>
        <w:t xml:space="preserve"> Vid fast</w:t>
      </w:r>
      <w:r>
        <w:softHyphen/>
        <w:t>stäl</w:t>
      </w:r>
      <w:r>
        <w:softHyphen/>
        <w:t>lan</w:t>
      </w:r>
      <w:r>
        <w:softHyphen/>
        <w:t>det ska marknadernas geografiska omfatt</w:t>
      </w:r>
      <w:r>
        <w:softHyphen/>
        <w:t>ning avgränsas. M</w:t>
      </w:r>
      <w:r w:rsidRPr="003C6E3F">
        <w:t>yndig</w:t>
      </w:r>
      <w:r>
        <w:softHyphen/>
      </w:r>
      <w:r w:rsidRPr="003C6E3F">
        <w:t xml:space="preserve">heten ska </w:t>
      </w:r>
      <w:r>
        <w:t xml:space="preserve">då </w:t>
      </w:r>
      <w:r w:rsidRPr="003C6E3F">
        <w:t>beakta gra</w:t>
      </w:r>
      <w:r w:rsidRPr="003C6E3F">
        <w:softHyphen/>
        <w:t>den av infra</w:t>
      </w:r>
      <w:r w:rsidRPr="003C6E3F">
        <w:softHyphen/>
        <w:t>struktur</w:t>
      </w:r>
      <w:r w:rsidRPr="003C6E3F">
        <w:softHyphen/>
        <w:t xml:space="preserve">konkurrens inom </w:t>
      </w:r>
      <w:r w:rsidRPr="003C6E3F">
        <w:rPr>
          <w:spacing w:val="-2"/>
        </w:rPr>
        <w:t>olika områden och geografiska kart</w:t>
      </w:r>
      <w:r w:rsidRPr="003C6E3F">
        <w:rPr>
          <w:spacing w:val="-2"/>
        </w:rPr>
        <w:softHyphen/>
        <w:t>läggningar av bredbands</w:t>
      </w:r>
      <w:r>
        <w:rPr>
          <w:spacing w:val="-2"/>
        </w:rPr>
        <w:softHyphen/>
      </w:r>
      <w:r w:rsidRPr="003C6E3F">
        <w:rPr>
          <w:spacing w:val="-2"/>
        </w:rPr>
        <w:t>utbyggnad.</w:t>
      </w:r>
    </w:p>
    <w:p w14:paraId="3B2C0762" w14:textId="77777777" w:rsidR="00D85371" w:rsidRDefault="00D85371" w:rsidP="00D85371">
      <w:pPr>
        <w:pStyle w:val="Brdtextmedindrag"/>
      </w:pPr>
      <w:r>
        <w:t>Reglerings</w:t>
      </w:r>
      <w:r>
        <w:softHyphen/>
        <w:t>myndig</w:t>
      </w:r>
      <w:r>
        <w:softHyphen/>
        <w:t>heten ska fortlöpande analysera de marknader som har fastställts och, om myndigheten bedömer att det är motiverat att ålägga någon skyl</w:t>
      </w:r>
      <w:r>
        <w:softHyphen/>
        <w:t>dig</w:t>
      </w:r>
      <w:r>
        <w:softHyphen/>
        <w:t xml:space="preserve">heter på en sådan marknad, identifiera </w:t>
      </w:r>
      <w:r w:rsidRPr="00A52029">
        <w:t>företag med betydan</w:t>
      </w:r>
      <w:r>
        <w:softHyphen/>
      </w:r>
      <w:r w:rsidRPr="00A52029">
        <w:t>de inflytande på den marknaden.</w:t>
      </w:r>
    </w:p>
    <w:p w14:paraId="23241425" w14:textId="77777777" w:rsidR="00D85371" w:rsidRPr="00A6293E" w:rsidRDefault="00D85371" w:rsidP="00D85371">
      <w:pPr>
        <w:pStyle w:val="Brdtextmedindrag"/>
      </w:pPr>
      <w:r>
        <w:t xml:space="preserve">Regleringsmyndigheten ska </w:t>
      </w:r>
      <w:r w:rsidRPr="00A6293E">
        <w:t>särskilt beakta</w:t>
      </w:r>
    </w:p>
    <w:p w14:paraId="3A25853E" w14:textId="77777777" w:rsidR="00D85371" w:rsidRPr="00A6293E" w:rsidRDefault="00D85371" w:rsidP="00D85371">
      <w:pPr>
        <w:pStyle w:val="Brdtextmedindrag"/>
      </w:pPr>
      <w:r w:rsidRPr="00A6293E">
        <w:t>1. Europeiska kommissionens rekommendation om relevanta produkt- och tjänstemarknader,</w:t>
      </w:r>
    </w:p>
    <w:p w14:paraId="4C755F09" w14:textId="77777777" w:rsidR="00D85371" w:rsidRPr="00A6293E" w:rsidRDefault="00D85371" w:rsidP="00D85371">
      <w:pPr>
        <w:pStyle w:val="Brdtextmedindrag"/>
      </w:pPr>
      <w:r w:rsidRPr="00A6293E">
        <w:t xml:space="preserve">2. kommissionens riktlinjer för marknadsanalys och bedömning av </w:t>
      </w:r>
      <w:r>
        <w:t xml:space="preserve">ett företags </w:t>
      </w:r>
      <w:r w:rsidRPr="00A6293E">
        <w:t>be</w:t>
      </w:r>
      <w:r w:rsidRPr="00A6293E">
        <w:softHyphen/>
        <w:t>tydande inflytande</w:t>
      </w:r>
      <w:r>
        <w:t xml:space="preserve"> på marknaden</w:t>
      </w:r>
      <w:r w:rsidRPr="00A6293E">
        <w:t>, och</w:t>
      </w:r>
    </w:p>
    <w:p w14:paraId="4DCBA8FF" w14:textId="77777777" w:rsidR="00D85371" w:rsidRDefault="00D85371" w:rsidP="00D85371">
      <w:pPr>
        <w:pStyle w:val="Brdtextmedindrag"/>
      </w:pPr>
      <w:r w:rsidRPr="00A6293E">
        <w:t>3. </w:t>
      </w:r>
      <w:r>
        <w:t xml:space="preserve">i förekommande fall, </w:t>
      </w:r>
      <w:r w:rsidRPr="003C6E3F">
        <w:rPr>
          <w:spacing w:val="-2"/>
        </w:rPr>
        <w:t>Berecs riktlinjer om gemensamma tillväga</w:t>
      </w:r>
      <w:r>
        <w:rPr>
          <w:spacing w:val="-2"/>
        </w:rPr>
        <w:softHyphen/>
      </w:r>
      <w:r w:rsidRPr="003C6E3F">
        <w:rPr>
          <w:spacing w:val="-2"/>
        </w:rPr>
        <w:t>gångs</w:t>
      </w:r>
      <w:r>
        <w:rPr>
          <w:spacing w:val="-2"/>
        </w:rPr>
        <w:softHyphen/>
      </w:r>
      <w:r w:rsidRPr="003C6E3F">
        <w:t xml:space="preserve">sätt </w:t>
      </w:r>
      <w:r>
        <w:t>för</w:t>
      </w:r>
      <w:r w:rsidRPr="003C6E3F">
        <w:t xml:space="preserve"> hur gräns</w:t>
      </w:r>
      <w:r w:rsidRPr="003C6E3F">
        <w:softHyphen/>
        <w:t>överskridande efterfrågan kan mötas.</w:t>
      </w:r>
    </w:p>
    <w:p w14:paraId="191F187A" w14:textId="77777777" w:rsidR="00D85371" w:rsidRPr="00F0519B" w:rsidRDefault="00D85371" w:rsidP="00D85371">
      <w:pPr>
        <w:pStyle w:val="Brdtextmedindrag"/>
        <w:ind w:firstLine="0"/>
      </w:pPr>
    </w:p>
    <w:p w14:paraId="58FAD1FE" w14:textId="77777777" w:rsidR="00D85371" w:rsidRPr="003C6E3F" w:rsidRDefault="00D85371" w:rsidP="00D85371">
      <w:pPr>
        <w:pStyle w:val="Brdtextmedindrag"/>
        <w:ind w:firstLine="0"/>
      </w:pPr>
      <w:r w:rsidRPr="003C6E3F">
        <w:rPr>
          <w:b/>
        </w:rPr>
        <w:t>6</w:t>
      </w:r>
      <w:r>
        <w:rPr>
          <w:b/>
        </w:rPr>
        <w:t> §</w:t>
      </w:r>
      <w:r w:rsidRPr="00AC0994">
        <w:rPr>
          <w:bCs/>
        </w:rPr>
        <w:t>    </w:t>
      </w:r>
      <w:r>
        <w:t xml:space="preserve">Det </w:t>
      </w:r>
      <w:r w:rsidRPr="003C6E3F">
        <w:t>kan anses motivera</w:t>
      </w:r>
      <w:r>
        <w:t>t att</w:t>
      </w:r>
      <w:r w:rsidRPr="003C6E3F">
        <w:t xml:space="preserve"> ålägga</w:t>
      </w:r>
      <w:r>
        <w:t xml:space="preserve"> någon</w:t>
      </w:r>
      <w:r w:rsidRPr="003C6E3F">
        <w:t xml:space="preserve"> skyldigheter </w:t>
      </w:r>
      <w:r>
        <w:t xml:space="preserve">på en marknad </w:t>
      </w:r>
      <w:r w:rsidRPr="003C6E3F">
        <w:t>om</w:t>
      </w:r>
    </w:p>
    <w:p w14:paraId="2956D6AA" w14:textId="77777777" w:rsidR="00D85371" w:rsidRPr="003C6E3F" w:rsidRDefault="00D85371" w:rsidP="00D85371">
      <w:pPr>
        <w:pStyle w:val="Brdtextmedindrag"/>
      </w:pPr>
      <w:r w:rsidRPr="003C6E3F">
        <w:t>1. det finns stora och bestående hinder för marknadsinträde,</w:t>
      </w:r>
    </w:p>
    <w:p w14:paraId="037605FD" w14:textId="77777777" w:rsidR="00D85371" w:rsidRPr="003C6E3F" w:rsidRDefault="00D85371" w:rsidP="00D85371">
      <w:pPr>
        <w:pStyle w:val="Brdtextmedindrag"/>
      </w:pPr>
      <w:r w:rsidRPr="003C6E3F">
        <w:t>2. marknadsstrukturen är sådan att den inte utvecklas mot effektiv kon</w:t>
      </w:r>
      <w:r w:rsidRPr="003C6E3F">
        <w:softHyphen/>
        <w:t>kurrens, och</w:t>
      </w:r>
    </w:p>
    <w:p w14:paraId="61D0604C" w14:textId="77777777" w:rsidR="00D85371" w:rsidRPr="00A6293E" w:rsidRDefault="00D85371" w:rsidP="00D85371">
      <w:pPr>
        <w:pStyle w:val="Brdtextmedindrag"/>
        <w:rPr>
          <w:spacing w:val="-2"/>
        </w:rPr>
      </w:pPr>
      <w:r w:rsidRPr="003C6E3F">
        <w:t>3. </w:t>
      </w:r>
      <w:r w:rsidRPr="003C6E3F">
        <w:rPr>
          <w:spacing w:val="-2"/>
        </w:rPr>
        <w:t>den allmänna konkurrensrätten inte kan åtgärda marknadsmisslyckan</w:t>
      </w:r>
      <w:r w:rsidRPr="003C6E3F">
        <w:rPr>
          <w:spacing w:val="-2"/>
        </w:rPr>
        <w:softHyphen/>
        <w:t>dena.</w:t>
      </w:r>
    </w:p>
    <w:p w14:paraId="120B35F4" w14:textId="77777777" w:rsidR="00D85371" w:rsidRDefault="00D85371" w:rsidP="00D85371">
      <w:pPr>
        <w:pStyle w:val="Brdtextmedindrag"/>
        <w:ind w:firstLine="0"/>
      </w:pPr>
    </w:p>
    <w:p w14:paraId="53218C29" w14:textId="77777777" w:rsidR="00D85371" w:rsidRPr="00A6293E" w:rsidRDefault="00D85371" w:rsidP="00D85371">
      <w:pPr>
        <w:pStyle w:val="Brdtextmedindrag"/>
        <w:ind w:firstLine="0"/>
      </w:pPr>
      <w:r>
        <w:rPr>
          <w:b/>
        </w:rPr>
        <w:t>7 §</w:t>
      </w:r>
      <w:r w:rsidRPr="00AC0994">
        <w:rPr>
          <w:bCs/>
        </w:rPr>
        <w:t>    </w:t>
      </w:r>
      <w:r w:rsidRPr="00A6293E">
        <w:t xml:space="preserve">Ett företag ska anses ha ett betydande inflytande på en </w:t>
      </w:r>
      <w:r>
        <w:t xml:space="preserve">fastställd </w:t>
      </w:r>
      <w:r w:rsidRPr="00A6293E">
        <w:t xml:space="preserve">marknad om det, antingen enskilt eller tillsammans med andra, har en ställning av sådan ekonomisk styrka att det i betydande omfattning kan </w:t>
      </w:r>
      <w:r w:rsidRPr="00A6293E">
        <w:lastRenderedPageBreak/>
        <w:t>uppträda oberoende av sina konkurrenter, sina kunder och i sista hand av konsumenterna.</w:t>
      </w:r>
    </w:p>
    <w:p w14:paraId="490AD56A" w14:textId="77777777" w:rsidR="00D85371" w:rsidRDefault="00D85371" w:rsidP="00D85371">
      <w:pPr>
        <w:pStyle w:val="Rubrik5utannumrering"/>
      </w:pPr>
      <w:r>
        <w:t>Åläggande av skyldigheter för operatörer med betydande inflytande</w:t>
      </w:r>
    </w:p>
    <w:p w14:paraId="3FAA1927" w14:textId="77777777" w:rsidR="00D85371" w:rsidRPr="00B737C2" w:rsidRDefault="00D85371" w:rsidP="00D85371">
      <w:pPr>
        <w:pStyle w:val="Brdtext"/>
      </w:pPr>
      <w:r>
        <w:rPr>
          <w:b/>
        </w:rPr>
        <w:t>8 §</w:t>
      </w:r>
      <w:r w:rsidRPr="00A6293E">
        <w:t>    </w:t>
      </w:r>
      <w:r>
        <w:t>I syfte att skapa effektiv konkurrens till förmån för slutanvändarna ska regler</w:t>
      </w:r>
      <w:r>
        <w:softHyphen/>
        <w:t>ings</w:t>
      </w:r>
      <w:r>
        <w:softHyphen/>
        <w:t xml:space="preserve">myndigheten ålägga en </w:t>
      </w:r>
      <w:r w:rsidRPr="00EB5605">
        <w:t>operatör</w:t>
      </w:r>
      <w:r>
        <w:t>,</w:t>
      </w:r>
      <w:r w:rsidRPr="00EB5605">
        <w:t xml:space="preserve"> som </w:t>
      </w:r>
      <w:r>
        <w:t>enligt 5 § andra stycket har identifierats som</w:t>
      </w:r>
      <w:r w:rsidRPr="00EB5605">
        <w:t xml:space="preserve"> ett företag med betydande inflytande på en marknad</w:t>
      </w:r>
      <w:r>
        <w:t>,</w:t>
      </w:r>
      <w:r w:rsidRPr="00EB5605">
        <w:t xml:space="preserve"> en eller flera skyldigheter enligt 12–2</w:t>
      </w:r>
      <w:r>
        <w:t>1 §</w:t>
      </w:r>
      <w:r w:rsidRPr="00EB5605">
        <w:t>§.</w:t>
      </w:r>
    </w:p>
    <w:p w14:paraId="7B93B83E" w14:textId="77777777" w:rsidR="00D85371" w:rsidRDefault="00D85371" w:rsidP="00D85371">
      <w:pPr>
        <w:pStyle w:val="Brdtextmedindrag"/>
      </w:pPr>
      <w:r w:rsidRPr="000904AA">
        <w:t xml:space="preserve">Regleringsmyndigheten får ålägga en sådan operatör andra skyldigheter </w:t>
      </w:r>
      <w:r>
        <w:t>avseende</w:t>
      </w:r>
      <w:r w:rsidRPr="000904AA">
        <w:t xml:space="preserve"> tillträde</w:t>
      </w:r>
      <w:r>
        <w:t xml:space="preserve"> än de som anges i detta kapitel</w:t>
      </w:r>
      <w:r w:rsidRPr="000904AA">
        <w:t>,</w:t>
      </w:r>
      <w:r w:rsidRPr="00EB5605">
        <w:t xml:space="preserve"> om det finns synnerliga skäl och åt</w:t>
      </w:r>
      <w:r w:rsidRPr="00EB5605">
        <w:softHyphen/>
        <w:t xml:space="preserve">gärden </w:t>
      </w:r>
      <w:r>
        <w:t xml:space="preserve">har </w:t>
      </w:r>
      <w:r w:rsidRPr="00EB5605">
        <w:t>godkän</w:t>
      </w:r>
      <w:r>
        <w:t>t</w:t>
      </w:r>
      <w:r w:rsidRPr="00EB5605">
        <w:t>s av Europeiska kom</w:t>
      </w:r>
      <w:r w:rsidRPr="00EB5605">
        <w:softHyphen/>
        <w:t>missionen.</w:t>
      </w:r>
    </w:p>
    <w:p w14:paraId="6D1022E0" w14:textId="77777777" w:rsidR="00D85371" w:rsidRDefault="00D85371" w:rsidP="00D85371">
      <w:pPr>
        <w:pStyle w:val="Brdtextmedindrag"/>
        <w:ind w:firstLine="0"/>
      </w:pPr>
    </w:p>
    <w:p w14:paraId="1F16CB10" w14:textId="77777777" w:rsidR="00D85371" w:rsidRDefault="00D85371" w:rsidP="00D85371">
      <w:pPr>
        <w:pStyle w:val="Brdtextmedindrag"/>
        <w:ind w:firstLine="0"/>
      </w:pPr>
      <w:r>
        <w:rPr>
          <w:b/>
        </w:rPr>
        <w:t>9 §</w:t>
      </w:r>
      <w:r w:rsidRPr="00AC0994">
        <w:rPr>
          <w:bCs/>
        </w:rPr>
        <w:t>    </w:t>
      </w:r>
      <w:r>
        <w:rPr>
          <w:bCs/>
        </w:rPr>
        <w:t xml:space="preserve">Ett beslut enligt </w:t>
      </w:r>
      <w:r w:rsidRPr="00FE64DA">
        <w:rPr>
          <w:bCs/>
        </w:rPr>
        <w:t>8</w:t>
      </w:r>
      <w:r>
        <w:t xml:space="preserve"> eller</w:t>
      </w:r>
      <w:r w:rsidRPr="00FE64DA">
        <w:t xml:space="preserve"> 22 § ska förenas</w:t>
      </w:r>
      <w:r>
        <w:t xml:space="preserve"> med en skyldighet att i god tid före åtgärden till reglerings</w:t>
      </w:r>
      <w:r>
        <w:softHyphen/>
        <w:t>myndig</w:t>
      </w:r>
      <w:r>
        <w:softHyphen/>
        <w:t>heten anmäla planer på att avveckla eller byta ut nätdelar som omfattas av skyldigheten</w:t>
      </w:r>
      <w:r w:rsidRPr="00B72DA1">
        <w:t>.</w:t>
      </w:r>
    </w:p>
    <w:p w14:paraId="4878D6A4" w14:textId="77777777" w:rsidR="00D85371" w:rsidRDefault="00D85371" w:rsidP="00D85371">
      <w:pPr>
        <w:pStyle w:val="Brdtextmedindrag"/>
      </w:pPr>
      <w:r>
        <w:t>Om det är nödvändigt för att säkerställa konkurrensen och slut</w:t>
      </w:r>
      <w:r>
        <w:softHyphen/>
        <w:t>använ</w:t>
      </w:r>
      <w:r>
        <w:softHyphen/>
        <w:t>dar</w:t>
      </w:r>
      <w:r>
        <w:softHyphen/>
        <w:t>nas rättigheter, får regleringsmyndigheten ålägga operatören att ge in en detaljerad beskrivning av planerna med avseende på över</w:t>
      </w:r>
      <w:r>
        <w:softHyphen/>
        <w:t>gångs</w:t>
      </w:r>
      <w:r>
        <w:softHyphen/>
        <w:t>perioder och villkor samt vilka jämförbara tillträdesprodukter som erbjuds i stället.</w:t>
      </w:r>
    </w:p>
    <w:p w14:paraId="5ECF2366" w14:textId="77777777" w:rsidR="00D85371" w:rsidRDefault="00D85371" w:rsidP="00D85371">
      <w:pPr>
        <w:pStyle w:val="Brdtextmedindrag"/>
        <w:ind w:firstLine="0"/>
      </w:pPr>
    </w:p>
    <w:p w14:paraId="4B8DE761" w14:textId="77777777" w:rsidR="00D85371" w:rsidRPr="00A6293E" w:rsidRDefault="00D85371" w:rsidP="00D85371">
      <w:pPr>
        <w:pStyle w:val="Brdtextmedindrag"/>
        <w:ind w:firstLine="0"/>
      </w:pPr>
      <w:r>
        <w:rPr>
          <w:b/>
        </w:rPr>
        <w:t>10 §</w:t>
      </w:r>
      <w:r w:rsidRPr="00A6293E">
        <w:t>    </w:t>
      </w:r>
      <w:r>
        <w:t xml:space="preserve">På en marknad för </w:t>
      </w:r>
      <w:r w:rsidRPr="00700081">
        <w:t>samtalsterminering får regleringsmyndigheten ålägga en skyldighet enligt 19 § endast</w:t>
      </w:r>
      <w:r>
        <w:t xml:space="preserve"> om Europeiska kommissionen inte har fastställt någon unions</w:t>
      </w:r>
      <w:r>
        <w:softHyphen/>
        <w:t>omfattande termineringstaxa för marknaden.</w:t>
      </w:r>
    </w:p>
    <w:p w14:paraId="1DF26096" w14:textId="77777777" w:rsidR="00D85371" w:rsidRDefault="00D85371" w:rsidP="00D85371">
      <w:pPr>
        <w:pStyle w:val="Brdtextmedindrag"/>
        <w:ind w:firstLine="0"/>
      </w:pPr>
    </w:p>
    <w:p w14:paraId="767026FE" w14:textId="77777777" w:rsidR="00D85371" w:rsidRPr="00A6293E" w:rsidRDefault="00D85371" w:rsidP="00D85371">
      <w:pPr>
        <w:pStyle w:val="Brdtext"/>
      </w:pPr>
      <w:r>
        <w:rPr>
          <w:b/>
        </w:rPr>
        <w:t>11 §</w:t>
      </w:r>
      <w:r w:rsidRPr="00A6293E">
        <w:t>    </w:t>
      </w:r>
      <w:r w:rsidRPr="008907D7">
        <w:t>Regleringsmyndigheten</w:t>
      </w:r>
      <w:r>
        <w:t xml:space="preserve"> får ålägga e</w:t>
      </w:r>
      <w:r w:rsidRPr="00A6293E">
        <w:t xml:space="preserve">n operatör som är ett </w:t>
      </w:r>
      <w:r>
        <w:t>rent grossist</w:t>
      </w:r>
      <w:r>
        <w:softHyphen/>
      </w:r>
      <w:r w:rsidRPr="00A6293E">
        <w:t xml:space="preserve">företag skyldigheter </w:t>
      </w:r>
      <w:r>
        <w:t>enligt</w:t>
      </w:r>
      <w:r w:rsidRPr="00A6293E">
        <w:t xml:space="preserve"> </w:t>
      </w:r>
      <w:r>
        <w:t>12, 14 eller 15 § eller andra skyldighet</w:t>
      </w:r>
      <w:r>
        <w:softHyphen/>
        <w:t xml:space="preserve">er enligt 19 § än sådana som avser rättvis och skälig prissättning, </w:t>
      </w:r>
      <w:r w:rsidRPr="00A6293E">
        <w:t xml:space="preserve">endast om </w:t>
      </w:r>
      <w:r>
        <w:t>det krävs</w:t>
      </w:r>
      <w:r w:rsidRPr="00A6293E">
        <w:t xml:space="preserve"> ytterligare skyldig</w:t>
      </w:r>
      <w:r>
        <w:softHyphen/>
      </w:r>
      <w:r w:rsidRPr="00A6293E">
        <w:t>heter på grund av att</w:t>
      </w:r>
      <w:r>
        <w:t xml:space="preserve"> de</w:t>
      </w:r>
      <w:r w:rsidRPr="00A6293E">
        <w:t xml:space="preserve"> villkor som ope</w:t>
      </w:r>
      <w:r>
        <w:softHyphen/>
      </w:r>
      <w:r w:rsidRPr="00A6293E">
        <w:t xml:space="preserve">ratören erbjuder medför </w:t>
      </w:r>
      <w:r>
        <w:t xml:space="preserve">eller kan medföra </w:t>
      </w:r>
      <w:r w:rsidRPr="00A6293E">
        <w:t>konkurrensproblem till skada för slutanvändar</w:t>
      </w:r>
      <w:r>
        <w:softHyphen/>
      </w:r>
      <w:r w:rsidRPr="00A6293E">
        <w:t>na.</w:t>
      </w:r>
    </w:p>
    <w:p w14:paraId="4794C992" w14:textId="77777777" w:rsidR="00D85371" w:rsidRDefault="00D85371" w:rsidP="00D85371">
      <w:pPr>
        <w:pStyle w:val="Brdtextmedindrag"/>
      </w:pPr>
      <w:r w:rsidRPr="00A6293E">
        <w:t xml:space="preserve">Operatören ska till </w:t>
      </w:r>
      <w:r>
        <w:t>reglerings</w:t>
      </w:r>
      <w:r w:rsidRPr="00A6293E">
        <w:t>myndigheten omgående anmäla omstän</w:t>
      </w:r>
      <w:r>
        <w:softHyphen/>
      </w:r>
      <w:r w:rsidRPr="00A6293E">
        <w:t xml:space="preserve">digheter som </w:t>
      </w:r>
      <w:r>
        <w:t xml:space="preserve">kan </w:t>
      </w:r>
      <w:r w:rsidRPr="00A6293E">
        <w:t xml:space="preserve">påverka bedömningen </w:t>
      </w:r>
      <w:r>
        <w:t>av om operatören är ett rent grossistföretag</w:t>
      </w:r>
      <w:r w:rsidRPr="00A6293E">
        <w:t>.</w:t>
      </w:r>
    </w:p>
    <w:p w14:paraId="3205C413" w14:textId="77777777" w:rsidR="00D85371" w:rsidRPr="00A6293E" w:rsidRDefault="00D85371" w:rsidP="00D85371">
      <w:pPr>
        <w:pStyle w:val="Rubrik5utannumrering"/>
      </w:pPr>
      <w:bookmarkStart w:id="2639" w:name="_Hlk21433485"/>
      <w:bookmarkEnd w:id="2638"/>
      <w:r>
        <w:t xml:space="preserve">Vilka </w:t>
      </w:r>
      <w:r w:rsidRPr="00A6293E">
        <w:t xml:space="preserve">skyldigheter </w:t>
      </w:r>
      <w:r>
        <w:t>som får åläggas</w:t>
      </w:r>
    </w:p>
    <w:p w14:paraId="223FE52C" w14:textId="77777777" w:rsidR="00D85371" w:rsidRPr="00A6293E" w:rsidRDefault="00D85371" w:rsidP="00D85371">
      <w:pPr>
        <w:pStyle w:val="Brdtext"/>
      </w:pPr>
      <w:r w:rsidRPr="00A6293E">
        <w:rPr>
          <w:b/>
        </w:rPr>
        <w:t>1</w:t>
      </w:r>
      <w:r>
        <w:rPr>
          <w:b/>
        </w:rPr>
        <w:t>2 §</w:t>
      </w:r>
      <w:r w:rsidRPr="00AC0994">
        <w:rPr>
          <w:bCs/>
        </w:rPr>
        <w:t>    </w:t>
      </w:r>
      <w:r w:rsidRPr="00A6293E">
        <w:t xml:space="preserve">En operatör som </w:t>
      </w:r>
      <w:r>
        <w:t>är ett företag med betydande inflytande på en marknad</w:t>
      </w:r>
      <w:r w:rsidRPr="00A6293E">
        <w:t xml:space="preserve"> får </w:t>
      </w:r>
      <w:r>
        <w:t>åläggas</w:t>
      </w:r>
      <w:r w:rsidRPr="00A6293E">
        <w:t xml:space="preserve"> att i ett refe</w:t>
      </w:r>
      <w:r>
        <w:softHyphen/>
      </w:r>
      <w:r w:rsidRPr="00A6293E">
        <w:t xml:space="preserve">renserbjudande eller på </w:t>
      </w:r>
      <w:r>
        <w:t xml:space="preserve">något </w:t>
      </w:r>
      <w:r w:rsidRPr="00A6293E">
        <w:t>annat sätt offentliggöra specificerade upp</w:t>
      </w:r>
      <w:r>
        <w:softHyphen/>
      </w:r>
      <w:r w:rsidRPr="00A6293E">
        <w:t>gifter om</w:t>
      </w:r>
    </w:p>
    <w:p w14:paraId="08477B6A" w14:textId="77777777" w:rsidR="00D85371" w:rsidRPr="00A6293E" w:rsidRDefault="00D85371" w:rsidP="00D85371">
      <w:pPr>
        <w:pStyle w:val="Brdtextmedindrag"/>
      </w:pPr>
      <w:r w:rsidRPr="00A6293E">
        <w:t>1. redovisning,</w:t>
      </w:r>
    </w:p>
    <w:p w14:paraId="39564E5A" w14:textId="77777777" w:rsidR="00D85371" w:rsidRPr="00A6293E" w:rsidRDefault="00D85371" w:rsidP="00D85371">
      <w:pPr>
        <w:pStyle w:val="Brdtextmedindrag"/>
      </w:pPr>
      <w:r w:rsidRPr="00A6293E">
        <w:t>2. tekniska specifikationer,</w:t>
      </w:r>
    </w:p>
    <w:p w14:paraId="3F08990E" w14:textId="77777777" w:rsidR="00D85371" w:rsidRPr="00A6293E" w:rsidRDefault="00D85371" w:rsidP="00D85371">
      <w:pPr>
        <w:pStyle w:val="Brdtextmedindrag"/>
      </w:pPr>
      <w:r w:rsidRPr="00A6293E">
        <w:t>3. nätegenskaper,</w:t>
      </w:r>
    </w:p>
    <w:p w14:paraId="47E47711" w14:textId="77777777" w:rsidR="00D85371" w:rsidRPr="00A6293E" w:rsidRDefault="00D85371" w:rsidP="00D85371">
      <w:pPr>
        <w:pStyle w:val="Brdtextmedindrag"/>
      </w:pPr>
      <w:r w:rsidRPr="00A6293E">
        <w:t>4. villkor för tillhandahållande och användning, inbegripet villkor som begränsar tillträde till eller användning av vissa tjänster,</w:t>
      </w:r>
    </w:p>
    <w:p w14:paraId="22B89DDF" w14:textId="77777777" w:rsidR="00D85371" w:rsidRPr="00A6293E" w:rsidRDefault="00D85371" w:rsidP="00D85371">
      <w:pPr>
        <w:pStyle w:val="Brdtextmedindrag"/>
      </w:pPr>
      <w:r w:rsidRPr="00A6293E">
        <w:t>5. prissättning, eller</w:t>
      </w:r>
    </w:p>
    <w:p w14:paraId="1F8D2D8F" w14:textId="77777777" w:rsidR="00D85371" w:rsidRPr="00A6293E" w:rsidRDefault="00D85371" w:rsidP="00D85371">
      <w:pPr>
        <w:pStyle w:val="Brdtextmedindrag"/>
      </w:pPr>
      <w:r w:rsidRPr="00A6293E">
        <w:t>6. andra förhållanden som behövs för insyn i fråga om samtrafik och andra former av tillträde.</w:t>
      </w:r>
    </w:p>
    <w:p w14:paraId="06198D9C" w14:textId="77777777" w:rsidR="00D85371" w:rsidRPr="00A6293E" w:rsidRDefault="00D85371" w:rsidP="00D85371">
      <w:pPr>
        <w:pStyle w:val="Brdtextmedindrag"/>
      </w:pPr>
      <w:r>
        <w:t>I</w:t>
      </w:r>
      <w:r w:rsidRPr="00A6293E">
        <w:t xml:space="preserve"> </w:t>
      </w:r>
      <w:r>
        <w:t>ett sådant</w:t>
      </w:r>
      <w:r w:rsidRPr="00A6293E">
        <w:t xml:space="preserve"> beslut ska </w:t>
      </w:r>
      <w:r>
        <w:t>det anges</w:t>
      </w:r>
      <w:r w:rsidRPr="00A6293E">
        <w:t xml:space="preserve"> vilka uppgifter som ska tillhandahållas, hur detaljerade uppgifterna ska vara </w:t>
      </w:r>
      <w:r>
        <w:t>och</w:t>
      </w:r>
      <w:r w:rsidRPr="00A6293E">
        <w:t xml:space="preserve"> på vilket sätt de ska offentliggö</w:t>
      </w:r>
      <w:r>
        <w:softHyphen/>
      </w:r>
      <w:r w:rsidRPr="00A6293E">
        <w:t>ras.</w:t>
      </w:r>
      <w:r>
        <w:t xml:space="preserve"> </w:t>
      </w:r>
      <w:r w:rsidRPr="00A6293E">
        <w:t xml:space="preserve">Operatören får </w:t>
      </w:r>
      <w:r>
        <w:t>åläggas</w:t>
      </w:r>
      <w:r w:rsidRPr="00A6293E">
        <w:t xml:space="preserve"> att ändra en uppgift, om det är nödvändigt för </w:t>
      </w:r>
      <w:r w:rsidRPr="00A6293E">
        <w:lastRenderedPageBreak/>
        <w:t>att den ska stämma överens med en skyldighet som har beslutats enligt detta kapitel.</w:t>
      </w:r>
    </w:p>
    <w:p w14:paraId="1D5A582A" w14:textId="77777777" w:rsidR="00D85371" w:rsidRPr="00A6293E" w:rsidRDefault="00D85371" w:rsidP="00D85371">
      <w:pPr>
        <w:pStyle w:val="Brdtextmedindrag"/>
      </w:pPr>
      <w:r w:rsidRPr="00A6293E">
        <w:t>Ett beslut</w:t>
      </w:r>
      <w:r>
        <w:t xml:space="preserve"> enligt denna paragraf </w:t>
      </w:r>
      <w:r w:rsidRPr="00A6293E">
        <w:t>får förenas med vite.</w:t>
      </w:r>
      <w:bookmarkEnd w:id="2639"/>
    </w:p>
    <w:p w14:paraId="2DF50978" w14:textId="77777777" w:rsidR="00D85371" w:rsidRPr="00A6293E" w:rsidRDefault="00D85371" w:rsidP="00D85371">
      <w:pPr>
        <w:pStyle w:val="Brdtextmedindrag"/>
        <w:ind w:firstLine="0"/>
      </w:pPr>
    </w:p>
    <w:p w14:paraId="2C78FBA4" w14:textId="77777777" w:rsidR="00D85371" w:rsidRPr="00A6293E" w:rsidRDefault="00D85371" w:rsidP="00D85371">
      <w:pPr>
        <w:pStyle w:val="Brdtext"/>
      </w:pPr>
      <w:r w:rsidRPr="00A6293E">
        <w:rPr>
          <w:b/>
        </w:rPr>
        <w:t>1</w:t>
      </w:r>
      <w:r>
        <w:rPr>
          <w:b/>
        </w:rPr>
        <w:t>3 §</w:t>
      </w:r>
      <w:r w:rsidRPr="00AC0994">
        <w:rPr>
          <w:bCs/>
        </w:rPr>
        <w:t>    </w:t>
      </w:r>
      <w:r w:rsidRPr="00A6293E">
        <w:t xml:space="preserve">En operatör som </w:t>
      </w:r>
      <w:r>
        <w:t>är ett företag med betydande inflytande på en marknad</w:t>
      </w:r>
      <w:r w:rsidRPr="0077192C" w:rsidDel="00A839E4">
        <w:t xml:space="preserve"> </w:t>
      </w:r>
      <w:r w:rsidRPr="00A6293E">
        <w:t xml:space="preserve">får </w:t>
      </w:r>
      <w:r>
        <w:t>åläggas</w:t>
      </w:r>
      <w:r w:rsidRPr="00A6293E">
        <w:t xml:space="preserve"> att tillämpa icke-diskriminerande villkor i sin verk</w:t>
      </w:r>
      <w:r>
        <w:softHyphen/>
      </w:r>
      <w:r w:rsidRPr="00A6293E">
        <w:t>samhet. En sådan skyldighet ska särskilt säkerställa att</w:t>
      </w:r>
    </w:p>
    <w:p w14:paraId="385A7B26" w14:textId="77777777" w:rsidR="00D85371" w:rsidRPr="00A6293E" w:rsidRDefault="00D85371" w:rsidP="00D85371">
      <w:pPr>
        <w:pStyle w:val="Brdtextmedindrag"/>
      </w:pPr>
      <w:r w:rsidRPr="00A6293E">
        <w:t>1. operatören under likvärdiga omständigheter tillämpar likvärdiga vill</w:t>
      </w:r>
      <w:r w:rsidRPr="00A6293E">
        <w:softHyphen/>
        <w:t>kor för andra som tillhandahåller likvärdiga tjänster, och</w:t>
      </w:r>
    </w:p>
    <w:p w14:paraId="02333FF8" w14:textId="77777777" w:rsidR="00D85371" w:rsidRDefault="00D85371" w:rsidP="00D85371">
      <w:pPr>
        <w:pStyle w:val="Brdtextmedindrag"/>
      </w:pPr>
      <w:r w:rsidRPr="00A6293E">
        <w:t>2. de tjänster och den information som operatören erbjuder andra till</w:t>
      </w:r>
      <w:r w:rsidRPr="00A6293E">
        <w:softHyphen/>
        <w:t>handahålls på samma villkor och med samma kvalitet som gäller för opera</w:t>
      </w:r>
      <w:r w:rsidRPr="00A6293E">
        <w:softHyphen/>
        <w:t>törens egna tjänster eller för dotterbolags eller samarbetspartners tjänster</w:t>
      </w:r>
      <w:r w:rsidRPr="00707AC4">
        <w:t>.</w:t>
      </w:r>
    </w:p>
    <w:p w14:paraId="0329B46F" w14:textId="77777777" w:rsidR="00D85371" w:rsidRDefault="00D85371" w:rsidP="00D85371">
      <w:pPr>
        <w:pStyle w:val="Brdtextmedindrag"/>
        <w:ind w:firstLine="0"/>
      </w:pPr>
    </w:p>
    <w:p w14:paraId="71FBC7A9" w14:textId="77777777" w:rsidR="00D85371" w:rsidRPr="00A6293E" w:rsidDel="00A46129" w:rsidRDefault="00D85371" w:rsidP="00D85371">
      <w:pPr>
        <w:pStyle w:val="Brdtext"/>
      </w:pPr>
      <w:r w:rsidRPr="00A6293E">
        <w:rPr>
          <w:b/>
        </w:rPr>
        <w:t>1</w:t>
      </w:r>
      <w:r>
        <w:rPr>
          <w:b/>
        </w:rPr>
        <w:t>4 §</w:t>
      </w:r>
      <w:r w:rsidRPr="00AC0994">
        <w:rPr>
          <w:bCs/>
        </w:rPr>
        <w:t>    </w:t>
      </w:r>
      <w:r w:rsidRPr="00A6293E">
        <w:t xml:space="preserve">En operatör som </w:t>
      </w:r>
      <w:r>
        <w:t xml:space="preserve">är ett företag med betydande inflytande på en marknad </w:t>
      </w:r>
      <w:r w:rsidRPr="00A6293E">
        <w:t xml:space="preserve">får </w:t>
      </w:r>
      <w:r>
        <w:t>åläggas</w:t>
      </w:r>
      <w:r w:rsidRPr="00A6293E">
        <w:t xml:space="preserve"> att särredovisa och rapportera specificerad verksam</w:t>
      </w:r>
      <w:r>
        <w:softHyphen/>
      </w:r>
      <w:r w:rsidRPr="00A6293E">
        <w:t xml:space="preserve">het med anknytning till samtrafik och andra former av tillträde. </w:t>
      </w:r>
      <w:bookmarkStart w:id="2640" w:name="_Hlk34145973"/>
      <w:r w:rsidRPr="00A6293E">
        <w:t>En sådan skyldighet kan avse att operatören ska</w:t>
      </w:r>
      <w:r>
        <w:t xml:space="preserve"> ge insyn i sina grossistpriser </w:t>
      </w:r>
      <w:r w:rsidRPr="00A6293E">
        <w:t xml:space="preserve">och </w:t>
      </w:r>
      <w:r>
        <w:t>sina priser vid intern försäljning</w:t>
      </w:r>
      <w:r w:rsidRPr="00A6293E">
        <w:t xml:space="preserve"> eller tillhandahålla en myndig</w:t>
      </w:r>
      <w:r>
        <w:softHyphen/>
      </w:r>
      <w:r w:rsidRPr="00A6293E">
        <w:t>het sin redovisning, inbegripet upp</w:t>
      </w:r>
      <w:r>
        <w:softHyphen/>
      </w:r>
      <w:r w:rsidRPr="00A6293E">
        <w:t>gifter om intäkter från andra.</w:t>
      </w:r>
      <w:bookmarkEnd w:id="2640"/>
    </w:p>
    <w:p w14:paraId="63279E37" w14:textId="77777777" w:rsidR="00D85371" w:rsidRDefault="00D85371" w:rsidP="00D85371">
      <w:pPr>
        <w:pStyle w:val="Brdtext"/>
      </w:pPr>
    </w:p>
    <w:p w14:paraId="01ED980C" w14:textId="77777777" w:rsidR="00D85371" w:rsidRPr="00A6293E" w:rsidRDefault="00D85371" w:rsidP="00D85371">
      <w:pPr>
        <w:pStyle w:val="Brdtext"/>
        <w:rPr>
          <w:b/>
        </w:rPr>
      </w:pPr>
      <w:r w:rsidRPr="00A6293E">
        <w:rPr>
          <w:b/>
        </w:rPr>
        <w:t>1</w:t>
      </w:r>
      <w:r>
        <w:rPr>
          <w:b/>
        </w:rPr>
        <w:t>5 §</w:t>
      </w:r>
      <w:r w:rsidRPr="00AC0994">
        <w:rPr>
          <w:bCs/>
        </w:rPr>
        <w:t>    </w:t>
      </w:r>
      <w:r w:rsidRPr="00A6293E">
        <w:t xml:space="preserve">En operatör som </w:t>
      </w:r>
      <w:r>
        <w:t xml:space="preserve">är ett företag med betydande inflytande på en marknad </w:t>
      </w:r>
      <w:r w:rsidRPr="00A6293E">
        <w:t xml:space="preserve">får </w:t>
      </w:r>
      <w:r>
        <w:t xml:space="preserve">åläggas </w:t>
      </w:r>
      <w:r w:rsidRPr="00A6293E">
        <w:t>att uppfylla rimliga krav på tillträde till och använd</w:t>
      </w:r>
      <w:r>
        <w:softHyphen/>
      </w:r>
      <w:r w:rsidRPr="00A6293E">
        <w:t xml:space="preserve">ning av infrastruktur för anläggning av </w:t>
      </w:r>
      <w:r>
        <w:t>ett elektroniskt kommunikations</w:t>
      </w:r>
      <w:r>
        <w:softHyphen/>
      </w:r>
      <w:r w:rsidRPr="00A6293E">
        <w:t xml:space="preserve">nät. En sådan skyldighet får även avse infrastruktur som inte </w:t>
      </w:r>
      <w:r>
        <w:t xml:space="preserve">är en </w:t>
      </w:r>
      <w:r w:rsidRPr="00A6293E">
        <w:t>del av den relevanta marknad</w:t>
      </w:r>
      <w:r>
        <w:t>en</w:t>
      </w:r>
      <w:r w:rsidRPr="00A6293E">
        <w:t>.</w:t>
      </w:r>
    </w:p>
    <w:p w14:paraId="12EEC5B3" w14:textId="77777777" w:rsidR="00D85371" w:rsidRPr="002E4AB1" w:rsidRDefault="00D85371" w:rsidP="00D85371">
      <w:pPr>
        <w:pStyle w:val="Brdtextmedindrag"/>
        <w:ind w:firstLine="0"/>
      </w:pPr>
    </w:p>
    <w:p w14:paraId="6D23267D" w14:textId="77777777" w:rsidR="00D85371" w:rsidRPr="00B643E7" w:rsidRDefault="00D85371" w:rsidP="00D85371">
      <w:pPr>
        <w:pStyle w:val="Brdtext"/>
      </w:pPr>
      <w:bookmarkStart w:id="2641" w:name="_Hlk21434254"/>
      <w:r w:rsidRPr="00A6293E">
        <w:rPr>
          <w:b/>
        </w:rPr>
        <w:t>1</w:t>
      </w:r>
      <w:r>
        <w:rPr>
          <w:b/>
        </w:rPr>
        <w:t>6 §</w:t>
      </w:r>
      <w:r w:rsidRPr="00AC0994">
        <w:rPr>
          <w:bCs/>
        </w:rPr>
        <w:t>    </w:t>
      </w:r>
      <w:r w:rsidRPr="00A6293E">
        <w:t xml:space="preserve">En operatör som </w:t>
      </w:r>
      <w:r>
        <w:t xml:space="preserve">är ett företag med betydande inflytande på en marknad </w:t>
      </w:r>
      <w:r w:rsidRPr="00A6293E">
        <w:t xml:space="preserve">får </w:t>
      </w:r>
      <w:r>
        <w:t>åläggas</w:t>
      </w:r>
      <w:r w:rsidRPr="00A6293E">
        <w:t xml:space="preserve"> att uppfylla rimliga krav på tillträde till och använd</w:t>
      </w:r>
      <w:r>
        <w:softHyphen/>
      </w:r>
      <w:r w:rsidRPr="00A6293E">
        <w:t xml:space="preserve">ning av nät och </w:t>
      </w:r>
      <w:r w:rsidRPr="00B643E7">
        <w:t>tillhörande facili</w:t>
      </w:r>
      <w:r w:rsidRPr="00B643E7">
        <w:softHyphen/>
        <w:t>teter i syfte att tillhandahålla elektroniska kom</w:t>
      </w:r>
      <w:r w:rsidRPr="00B643E7">
        <w:softHyphen/>
        <w:t>munikationstjänster. En så</w:t>
      </w:r>
      <w:r w:rsidRPr="00B643E7">
        <w:softHyphen/>
        <w:t>dan skyldighet kan avse att operatören ska</w:t>
      </w:r>
    </w:p>
    <w:p w14:paraId="78887EAB" w14:textId="77777777" w:rsidR="00D85371" w:rsidRPr="00B643E7" w:rsidRDefault="00D85371" w:rsidP="00D85371">
      <w:pPr>
        <w:pStyle w:val="Brdtextmedindrag"/>
      </w:pPr>
      <w:r w:rsidRPr="00B643E7">
        <w:t xml:space="preserve">1. ge </w:t>
      </w:r>
      <w:r>
        <w:t xml:space="preserve">någon </w:t>
      </w:r>
      <w:r w:rsidRPr="00B643E7">
        <w:t>annan tillträde till specificerade nätdelar och till</w:t>
      </w:r>
      <w:r w:rsidRPr="00B643E7">
        <w:softHyphen/>
        <w:t>höran</w:t>
      </w:r>
      <w:r w:rsidRPr="00B643E7">
        <w:softHyphen/>
        <w:t>de faciliteter,</w:t>
      </w:r>
    </w:p>
    <w:p w14:paraId="277070AA" w14:textId="77777777" w:rsidR="00D85371" w:rsidRPr="00B643E7" w:rsidRDefault="00D85371" w:rsidP="00D85371">
      <w:pPr>
        <w:pStyle w:val="Brdtextmedindrag"/>
      </w:pPr>
      <w:r w:rsidRPr="00B643E7">
        <w:t xml:space="preserve">2. ge </w:t>
      </w:r>
      <w:r>
        <w:t>någon</w:t>
      </w:r>
      <w:r w:rsidRPr="00B643E7">
        <w:t xml:space="preserve"> annan tillträde till specificerade aktiva eller virtuella nätdelar och nättjänster,</w:t>
      </w:r>
    </w:p>
    <w:p w14:paraId="1F9EFE0E" w14:textId="77777777" w:rsidR="00D85371" w:rsidRPr="00B643E7" w:rsidRDefault="00D85371" w:rsidP="00D85371">
      <w:pPr>
        <w:pStyle w:val="Brdtextmedindrag"/>
      </w:pPr>
      <w:r w:rsidRPr="00B643E7">
        <w:t>3. förlänga ett redan beviljat tillträde till tillhörande faciliteter,</w:t>
      </w:r>
    </w:p>
    <w:p w14:paraId="31851FD3" w14:textId="77777777" w:rsidR="00D85371" w:rsidRPr="00B643E7" w:rsidRDefault="00D85371" w:rsidP="00D85371">
      <w:pPr>
        <w:pStyle w:val="Brdtextmedindrag"/>
      </w:pPr>
      <w:r w:rsidRPr="00B643E7">
        <w:t>4. erbjuda andra operatörer specificerade tjänster för återförsäljning,</w:t>
      </w:r>
    </w:p>
    <w:p w14:paraId="5B22B918" w14:textId="77777777" w:rsidR="00D85371" w:rsidRPr="00B643E7" w:rsidRDefault="00D85371" w:rsidP="00D85371">
      <w:pPr>
        <w:pStyle w:val="Brdtextmedindrag"/>
      </w:pPr>
      <w:r w:rsidRPr="00B643E7">
        <w:t>5. bevilja tillträde till tekniska gränssnitt, protokoll och annan nyckel</w:t>
      </w:r>
      <w:r w:rsidRPr="00B643E7">
        <w:softHyphen/>
        <w:t>teknik som är nödvändig för interoperabilitet mellan tjänster,</w:t>
      </w:r>
    </w:p>
    <w:p w14:paraId="5E23A695" w14:textId="77777777" w:rsidR="00D85371" w:rsidRPr="00B643E7" w:rsidRDefault="00D85371" w:rsidP="00D85371">
      <w:pPr>
        <w:pStyle w:val="Brdtextmedindrag"/>
      </w:pPr>
      <w:r w:rsidRPr="00B643E7">
        <w:t>6. erbjuda samlokalisering eller andra möjligheter till gemensamt utnytt</w:t>
      </w:r>
      <w:r w:rsidRPr="00B643E7">
        <w:softHyphen/>
        <w:t>jande av tillhörande faciliteter,</w:t>
      </w:r>
    </w:p>
    <w:p w14:paraId="18BA8C4E" w14:textId="77777777" w:rsidR="00D85371" w:rsidRPr="00B643E7" w:rsidRDefault="00D85371" w:rsidP="00D85371">
      <w:pPr>
        <w:pStyle w:val="Brdtextmedindrag"/>
      </w:pPr>
      <w:r w:rsidRPr="00B643E7">
        <w:t>7. erbjuda specificerade tjänster som krävs för att säkerställa inter</w:t>
      </w:r>
      <w:r>
        <w:softHyphen/>
      </w:r>
      <w:r w:rsidRPr="00B643E7">
        <w:t>operabilitet mellan tjänster ända fram till slutanvändarna,</w:t>
      </w:r>
    </w:p>
    <w:p w14:paraId="47A54E93" w14:textId="77777777" w:rsidR="00D85371" w:rsidRPr="00B643E7" w:rsidRDefault="00D85371" w:rsidP="00D85371">
      <w:pPr>
        <w:pStyle w:val="Brdtextmedindrag"/>
      </w:pPr>
      <w:r w:rsidRPr="00B643E7">
        <w:t>8. erbjuda tillträde till driftstödssystem eller liknande programsystem som krävs för att garantera en sund konkurrens när det gäller tillhanda</w:t>
      </w:r>
      <w:r w:rsidRPr="00B643E7">
        <w:softHyphen/>
        <w:t>hållande av tjänster,</w:t>
      </w:r>
    </w:p>
    <w:p w14:paraId="2BC426C2" w14:textId="77777777" w:rsidR="00D85371" w:rsidRPr="00A6293E" w:rsidRDefault="00D85371" w:rsidP="00D85371">
      <w:pPr>
        <w:pStyle w:val="Brdtextmedindrag"/>
      </w:pPr>
      <w:r w:rsidRPr="00B643E7">
        <w:t>9. erbjuda tillträde till sådana</w:t>
      </w:r>
      <w:r w:rsidRPr="00A6293E">
        <w:t xml:space="preserve"> tjänster som möjliggör, stöder eller kan stödja tillhandahållande av tjänster via elektroniska kommunikationsnät eller elektroniska kommunikationstjänster,</w:t>
      </w:r>
    </w:p>
    <w:p w14:paraId="1F0FB3A6" w14:textId="77777777" w:rsidR="00D85371" w:rsidRPr="00A6293E" w:rsidRDefault="00D85371" w:rsidP="00D85371">
      <w:pPr>
        <w:pStyle w:val="Brdtextmedindrag"/>
      </w:pPr>
      <w:r>
        <w:t>10</w:t>
      </w:r>
      <w:r w:rsidRPr="00A6293E">
        <w:t>. bedriva samtrafik eller i övrigt vidta åtgärder så att nät eller till</w:t>
      </w:r>
      <w:r w:rsidRPr="00A6293E">
        <w:softHyphen/>
        <w:t>höran</w:t>
      </w:r>
      <w:r>
        <w:softHyphen/>
      </w:r>
      <w:r w:rsidRPr="00A6293E">
        <w:t>de faciliteter kan förbindas.</w:t>
      </w:r>
    </w:p>
    <w:p w14:paraId="386BB29C" w14:textId="77777777" w:rsidR="00D85371" w:rsidRPr="00A6293E" w:rsidRDefault="00D85371" w:rsidP="00D85371">
      <w:pPr>
        <w:pStyle w:val="Brdtextmedindrag"/>
      </w:pPr>
      <w:r>
        <w:lastRenderedPageBreak/>
        <w:t>Ett sådant b</w:t>
      </w:r>
      <w:r w:rsidRPr="00A6293E">
        <w:t>eslut får förenas med de villkor som behövs för att säkerställa normal nätdrift. Villkor om att följa särskilda tekniska stan</w:t>
      </w:r>
      <w:r w:rsidRPr="00A6293E">
        <w:softHyphen/>
        <w:t xml:space="preserve">darder eller specifikationer </w:t>
      </w:r>
      <w:r>
        <w:t xml:space="preserve">ska </w:t>
      </w:r>
      <w:r w:rsidRPr="0077192C">
        <w:t>vara förenliga med</w:t>
      </w:r>
      <w:r w:rsidRPr="00A6293E">
        <w:t xml:space="preserve"> </w:t>
      </w:r>
      <w:r>
        <w:t>de</w:t>
      </w:r>
      <w:r w:rsidRPr="00A6293E">
        <w:t xml:space="preserve"> standarder som Europeiska kom</w:t>
      </w:r>
      <w:r>
        <w:softHyphen/>
      </w:r>
      <w:r w:rsidRPr="00A6293E">
        <w:t xml:space="preserve">missionen har angett som obligatoriska i en förteckning som </w:t>
      </w:r>
      <w:r>
        <w:t xml:space="preserve">har </w:t>
      </w:r>
      <w:r w:rsidRPr="00A6293E">
        <w:t>offentlig</w:t>
      </w:r>
      <w:r>
        <w:softHyphen/>
      </w:r>
      <w:r w:rsidRPr="00A6293E">
        <w:t>gjorts i Europeiska unionens officiella tidning.</w:t>
      </w:r>
      <w:bookmarkEnd w:id="2641"/>
    </w:p>
    <w:p w14:paraId="16AFD335" w14:textId="77777777" w:rsidR="00D85371" w:rsidRPr="00A6293E" w:rsidRDefault="00D85371" w:rsidP="00D85371">
      <w:pPr>
        <w:pStyle w:val="Brdtext"/>
      </w:pPr>
    </w:p>
    <w:p w14:paraId="72464522" w14:textId="77777777" w:rsidR="00D85371" w:rsidRPr="00A6293E" w:rsidRDefault="00D85371" w:rsidP="00D85371">
      <w:pPr>
        <w:pStyle w:val="Brdtext"/>
      </w:pPr>
      <w:bookmarkStart w:id="2642" w:name="_Hlk24616030"/>
      <w:r w:rsidRPr="00A6293E">
        <w:rPr>
          <w:b/>
        </w:rPr>
        <w:t>1</w:t>
      </w:r>
      <w:r>
        <w:rPr>
          <w:b/>
        </w:rPr>
        <w:t>7 §</w:t>
      </w:r>
      <w:r w:rsidRPr="00AC0994">
        <w:rPr>
          <w:bCs/>
        </w:rPr>
        <w:t>    </w:t>
      </w:r>
      <w:r w:rsidRPr="00463243">
        <w:t>När 1</w:t>
      </w:r>
      <w:r>
        <w:t>6 §</w:t>
      </w:r>
      <w:r w:rsidRPr="00463243">
        <w:t xml:space="preserve"> tillämpas </w:t>
      </w:r>
      <w:r w:rsidRPr="00A6293E">
        <w:t xml:space="preserve">ska </w:t>
      </w:r>
      <w:r>
        <w:t xml:space="preserve">följande </w:t>
      </w:r>
      <w:r w:rsidRPr="00A6293E">
        <w:t>särskilt beaktas</w:t>
      </w:r>
      <w:r>
        <w:t>:</w:t>
      </w:r>
    </w:p>
    <w:p w14:paraId="0CD721FD" w14:textId="77777777" w:rsidR="00D85371" w:rsidRPr="00A6293E" w:rsidRDefault="00D85371" w:rsidP="00D85371">
      <w:pPr>
        <w:pStyle w:val="Brdtextmedindrag"/>
      </w:pPr>
      <w:r w:rsidRPr="00A6293E">
        <w:t>1. den tekniska och ekonomiska bärkraften för användning och in</w:t>
      </w:r>
      <w:r w:rsidRPr="00A6293E">
        <w:softHyphen/>
        <w:t>stalla</w:t>
      </w:r>
      <w:r>
        <w:softHyphen/>
      </w:r>
      <w:r w:rsidRPr="00A6293E">
        <w:t>tion av alternativa nätdelar eller tillhörande faciliteter, med hänsyn till marknads</w:t>
      </w:r>
      <w:r>
        <w:softHyphen/>
      </w:r>
      <w:r w:rsidRPr="00A6293E">
        <w:t>utvecklingen samt art</w:t>
      </w:r>
      <w:r>
        <w:t>en</w:t>
      </w:r>
      <w:r w:rsidRPr="00A6293E">
        <w:t xml:space="preserve"> och typ</w:t>
      </w:r>
      <w:r>
        <w:t>en</w:t>
      </w:r>
      <w:r w:rsidRPr="00A6293E">
        <w:t xml:space="preserve"> av samtrafik och andra former av tillträde,</w:t>
      </w:r>
    </w:p>
    <w:p w14:paraId="343FAB78" w14:textId="77777777" w:rsidR="00D85371" w:rsidRPr="00A6293E" w:rsidRDefault="00D85371" w:rsidP="00D85371">
      <w:pPr>
        <w:pStyle w:val="Brdtextmedindrag"/>
      </w:pPr>
      <w:r w:rsidRPr="00A6293E">
        <w:t>2. den förväntade tekniska utvecklingens påverkan på nätens utformning och förvaltning,</w:t>
      </w:r>
    </w:p>
    <w:p w14:paraId="09A1FC27" w14:textId="77777777" w:rsidR="00D85371" w:rsidRPr="00A6293E" w:rsidRDefault="00D85371" w:rsidP="00D85371">
      <w:pPr>
        <w:pStyle w:val="Brdtextmedindrag"/>
      </w:pPr>
      <w:r w:rsidRPr="00A6293E">
        <w:t>3. behovet av att säkerställa teknikneutralitet i syfte att främja ut</w:t>
      </w:r>
      <w:r w:rsidRPr="00A6293E">
        <w:softHyphen/>
        <w:t>form</w:t>
      </w:r>
      <w:r w:rsidRPr="00A6293E">
        <w:softHyphen/>
        <w:t>ning och förvaltning av flera nät,</w:t>
      </w:r>
    </w:p>
    <w:p w14:paraId="26532AAD" w14:textId="77777777" w:rsidR="00D85371" w:rsidRPr="00A6293E" w:rsidRDefault="00D85371" w:rsidP="00D85371">
      <w:pPr>
        <w:pStyle w:val="Brdtextmedindrag"/>
      </w:pPr>
      <w:r w:rsidRPr="00A6293E">
        <w:t>4. den tillgängliga kapaciteten,</w:t>
      </w:r>
    </w:p>
    <w:p w14:paraId="5F9905C3" w14:textId="77777777" w:rsidR="00D85371" w:rsidRPr="00A6293E" w:rsidRDefault="00D85371" w:rsidP="00D85371">
      <w:pPr>
        <w:pStyle w:val="Brdtextmedindrag"/>
      </w:pPr>
      <w:r w:rsidRPr="00A6293E">
        <w:t>5. </w:t>
      </w:r>
      <w:r w:rsidRPr="00A6293E">
        <w:rPr>
          <w:spacing w:val="-3"/>
        </w:rPr>
        <w:t xml:space="preserve">de risker som en nyinvestering medför för ägaren till </w:t>
      </w:r>
      <w:r>
        <w:rPr>
          <w:spacing w:val="-3"/>
        </w:rPr>
        <w:t xml:space="preserve">ett </w:t>
      </w:r>
      <w:r w:rsidRPr="00A6293E">
        <w:rPr>
          <w:spacing w:val="-3"/>
        </w:rPr>
        <w:t>nät eller till</w:t>
      </w:r>
      <w:r w:rsidRPr="00A6293E">
        <w:rPr>
          <w:spacing w:val="-3"/>
        </w:rPr>
        <w:softHyphen/>
        <w:t>hörande</w:t>
      </w:r>
      <w:r w:rsidRPr="00A6293E">
        <w:t xml:space="preserve"> faciliteter,</w:t>
      </w:r>
    </w:p>
    <w:p w14:paraId="0C7EFEA8" w14:textId="77777777" w:rsidR="00D85371" w:rsidRPr="00A6293E" w:rsidRDefault="00D85371" w:rsidP="00D85371">
      <w:pPr>
        <w:pStyle w:val="Brdtextmedindrag"/>
      </w:pPr>
      <w:r w:rsidRPr="00A6293E">
        <w:t>6. behovet av att värna konkurrensen på lång sikt,</w:t>
      </w:r>
    </w:p>
    <w:p w14:paraId="7EFC2D52" w14:textId="77777777" w:rsidR="00D85371" w:rsidRPr="00A6293E" w:rsidRDefault="00D85371" w:rsidP="00D85371">
      <w:pPr>
        <w:pStyle w:val="Brdtextmedindrag"/>
      </w:pPr>
      <w:r w:rsidRPr="00A6293E">
        <w:t>7. berörda immateriella rättigheter, och</w:t>
      </w:r>
    </w:p>
    <w:p w14:paraId="2B63AF22" w14:textId="77777777" w:rsidR="00D85371" w:rsidRPr="00A6293E" w:rsidRDefault="00D85371" w:rsidP="00D85371">
      <w:pPr>
        <w:pStyle w:val="Brdtextmedindrag"/>
      </w:pPr>
      <w:r w:rsidRPr="00A6293E">
        <w:t>8. intresset av gränsöverskridande tjänster inom Europeiska ekonomiska samarbetsområdet.</w:t>
      </w:r>
    </w:p>
    <w:p w14:paraId="2A426712" w14:textId="77777777" w:rsidR="00D85371" w:rsidRPr="00A6293E" w:rsidRDefault="00D85371" w:rsidP="00D85371">
      <w:pPr>
        <w:pStyle w:val="Brdtextmedindrag"/>
      </w:pPr>
      <w:r>
        <w:t xml:space="preserve">Regleringsmyndigheten ska också </w:t>
      </w:r>
      <w:r w:rsidRPr="00A6293E">
        <w:t>överväga om kon</w:t>
      </w:r>
      <w:r w:rsidRPr="00A6293E">
        <w:softHyphen/>
        <w:t>kurrens</w:t>
      </w:r>
      <w:r w:rsidRPr="00A6293E">
        <w:softHyphen/>
        <w:t>en och slut</w:t>
      </w:r>
      <w:r>
        <w:softHyphen/>
      </w:r>
      <w:r w:rsidRPr="00A6293E">
        <w:t xml:space="preserve">användarnas intressen </w:t>
      </w:r>
      <w:r w:rsidRPr="00FC03E7">
        <w:t>i stället kan främjas genom åläggande av endast skyldig</w:t>
      </w:r>
      <w:r w:rsidRPr="00FC03E7">
        <w:softHyphen/>
        <w:t>heter enligt 15 § eller av</w:t>
      </w:r>
      <w:r>
        <w:t xml:space="preserve"> </w:t>
      </w:r>
      <w:r w:rsidRPr="00A6293E">
        <w:t>skyldigheter på närliggande marknader.</w:t>
      </w:r>
      <w:bookmarkEnd w:id="2642"/>
    </w:p>
    <w:p w14:paraId="5078EE76" w14:textId="77777777" w:rsidR="00D85371" w:rsidRPr="007A3E42" w:rsidRDefault="00D85371" w:rsidP="00D85371">
      <w:pPr>
        <w:pStyle w:val="Brdtextmedindrag"/>
        <w:ind w:firstLine="0"/>
      </w:pPr>
    </w:p>
    <w:p w14:paraId="4A61054D" w14:textId="77777777" w:rsidR="00D85371" w:rsidRPr="00CA2746" w:rsidRDefault="00D85371" w:rsidP="00D85371">
      <w:pPr>
        <w:pStyle w:val="Brdtextmedindrag"/>
        <w:ind w:firstLine="0"/>
      </w:pPr>
      <w:r w:rsidRPr="00A6293E">
        <w:rPr>
          <w:b/>
        </w:rPr>
        <w:t>1</w:t>
      </w:r>
      <w:r>
        <w:rPr>
          <w:b/>
        </w:rPr>
        <w:t>8 §</w:t>
      </w:r>
      <w:r w:rsidRPr="00AC0994">
        <w:rPr>
          <w:bCs/>
        </w:rPr>
        <w:t>    </w:t>
      </w:r>
      <w:r w:rsidRPr="00A6293E">
        <w:t xml:space="preserve">En skyldighet </w:t>
      </w:r>
      <w:r w:rsidRPr="00C00D05">
        <w:t xml:space="preserve">enligt 15 eller 16 § </w:t>
      </w:r>
      <w:r w:rsidRPr="00CA2746">
        <w:t>ska förenas med en skyldighet att offentliggöra ett sådant referens</w:t>
      </w:r>
      <w:r w:rsidRPr="00CA2746">
        <w:softHyphen/>
        <w:t xml:space="preserve">erbjudande som anges </w:t>
      </w:r>
      <w:r w:rsidRPr="00C00D05">
        <w:t>i 12 §. Erbjudandet</w:t>
      </w:r>
      <w:r w:rsidRPr="00CA2746">
        <w:t xml:space="preserve"> ska innehålla de uppgifter som an</w:t>
      </w:r>
      <w:r w:rsidRPr="00CA2746">
        <w:softHyphen/>
        <w:t>ges i Berecs riktlinjer om minimi</w:t>
      </w:r>
      <w:r>
        <w:softHyphen/>
      </w:r>
      <w:r w:rsidRPr="00CA2746">
        <w:t>kriterierna för ett referenserbjudande.</w:t>
      </w:r>
    </w:p>
    <w:p w14:paraId="07152C0D" w14:textId="77777777" w:rsidR="00D85371" w:rsidRPr="00D97030" w:rsidRDefault="00D85371" w:rsidP="00D85371">
      <w:pPr>
        <w:pStyle w:val="Brdtextmedindrag"/>
      </w:pPr>
      <w:r w:rsidRPr="00CA2746">
        <w:t xml:space="preserve">Ett beslut </w:t>
      </w:r>
      <w:r w:rsidRPr="001D50E1">
        <w:t xml:space="preserve">om en skyldighet att offentliggöra ett referenserbjudande </w:t>
      </w:r>
      <w:r w:rsidRPr="00CA2746">
        <w:t>får för</w:t>
      </w:r>
      <w:r w:rsidRPr="005F3DB2">
        <w:softHyphen/>
      </w:r>
      <w:r w:rsidRPr="00D97030">
        <w:t>enas med vite.</w:t>
      </w:r>
    </w:p>
    <w:p w14:paraId="5247905D" w14:textId="77777777" w:rsidR="00D85371" w:rsidRPr="00A6293E" w:rsidRDefault="00D85371" w:rsidP="00D85371">
      <w:pPr>
        <w:pStyle w:val="Brdtextmedindrag"/>
        <w:ind w:firstLine="0"/>
      </w:pPr>
    </w:p>
    <w:p w14:paraId="1E7A2EFB" w14:textId="77777777" w:rsidR="00D85371" w:rsidRPr="00422C8E" w:rsidRDefault="00D85371" w:rsidP="00D85371">
      <w:pPr>
        <w:pStyle w:val="Brdtextmedindrag"/>
        <w:ind w:firstLine="0"/>
      </w:pPr>
      <w:r>
        <w:rPr>
          <w:b/>
        </w:rPr>
        <w:t>19 §</w:t>
      </w:r>
      <w:r w:rsidRPr="00AC0994">
        <w:rPr>
          <w:bCs/>
        </w:rPr>
        <w:t>    </w:t>
      </w:r>
      <w:r w:rsidRPr="00A6293E">
        <w:t xml:space="preserve">En operatör som </w:t>
      </w:r>
      <w:r>
        <w:t xml:space="preserve">är ett företag med betydande inflytande på en marknad </w:t>
      </w:r>
      <w:r w:rsidRPr="00A6293E">
        <w:t xml:space="preserve">får </w:t>
      </w:r>
      <w:r>
        <w:t>åläggas</w:t>
      </w:r>
      <w:r w:rsidRPr="00A6293E">
        <w:t xml:space="preserve"> att iaktta kost</w:t>
      </w:r>
      <w:r>
        <w:softHyphen/>
      </w:r>
      <w:r w:rsidRPr="00A6293E">
        <w:t>nadstäckning eller tillämpa kostnads</w:t>
      </w:r>
      <w:r>
        <w:softHyphen/>
      </w:r>
      <w:r w:rsidRPr="00A6293E">
        <w:t xml:space="preserve">orienterad eller annan prissättning för specificerade typer av samtrafik och andra former av tillträde. </w:t>
      </w:r>
      <w:r w:rsidRPr="002456FA">
        <w:t>Detta får ske om en marknadsanalys enligt 5 § andra stycket visar att en brist</w:t>
      </w:r>
      <w:r w:rsidRPr="00A6293E">
        <w:t xml:space="preserve"> på effektiv kon</w:t>
      </w:r>
      <w:r>
        <w:softHyphen/>
      </w:r>
      <w:r w:rsidRPr="00A6293E">
        <w:t>kurrens innebär att operatör</w:t>
      </w:r>
      <w:r>
        <w:softHyphen/>
      </w:r>
      <w:r w:rsidRPr="00A6293E">
        <w:t>en kan ta ut överpriser eller använda prispress på ett sätt som missgynnar slutanvän</w:t>
      </w:r>
      <w:r>
        <w:softHyphen/>
      </w:r>
      <w:r w:rsidRPr="00A6293E">
        <w:t>darna.</w:t>
      </w:r>
    </w:p>
    <w:p w14:paraId="50691BF0" w14:textId="77777777" w:rsidR="00D85371" w:rsidRPr="00A6293E" w:rsidRDefault="00D85371" w:rsidP="00D85371">
      <w:pPr>
        <w:pStyle w:val="Brdtextmedindrag"/>
      </w:pPr>
      <w:r w:rsidRPr="00A6293E">
        <w:t xml:space="preserve">En </w:t>
      </w:r>
      <w:r>
        <w:t>sådan</w:t>
      </w:r>
      <w:r w:rsidRPr="00A6293E">
        <w:t xml:space="preserve"> </w:t>
      </w:r>
      <w:r>
        <w:t>skyldighet</w:t>
      </w:r>
      <w:r w:rsidRPr="00A6293E">
        <w:t xml:space="preserve"> får, i samband med </w:t>
      </w:r>
      <w:r>
        <w:t>åläggandet</w:t>
      </w:r>
      <w:r w:rsidRPr="00A6293E">
        <w:t xml:space="preserve"> eller senare, förenas med en skyldighet att tillämpa ett visst högsta eller lägsta pris för samtrafik och andra former av tillträde som omfattas av </w:t>
      </w:r>
      <w:r>
        <w:t>skyldigheten</w:t>
      </w:r>
      <w:r w:rsidRPr="00A6293E">
        <w:t>.</w:t>
      </w:r>
    </w:p>
    <w:p w14:paraId="6B61AE56" w14:textId="77777777" w:rsidR="00D85371" w:rsidRDefault="00D85371" w:rsidP="00D85371">
      <w:pPr>
        <w:pStyle w:val="Brdtextmedindrag"/>
      </w:pPr>
      <w:r w:rsidRPr="00A6293E">
        <w:t xml:space="preserve">En </w:t>
      </w:r>
      <w:r>
        <w:t xml:space="preserve">skyldighet </w:t>
      </w:r>
      <w:r w:rsidRPr="00A6293E">
        <w:t xml:space="preserve">kan även avse </w:t>
      </w:r>
      <w:r>
        <w:t xml:space="preserve">att </w:t>
      </w:r>
      <w:r w:rsidRPr="00A6293E">
        <w:t>opera</w:t>
      </w:r>
      <w:r w:rsidRPr="00A6293E">
        <w:rPr>
          <w:spacing w:val="-2"/>
        </w:rPr>
        <w:t xml:space="preserve">tören </w:t>
      </w:r>
      <w:r>
        <w:rPr>
          <w:spacing w:val="-2"/>
        </w:rPr>
        <w:t xml:space="preserve">ska </w:t>
      </w:r>
      <w:r w:rsidRPr="00A6293E">
        <w:rPr>
          <w:spacing w:val="-2"/>
        </w:rPr>
        <w:t>tillämpa en viss kostnads</w:t>
      </w:r>
      <w:r>
        <w:rPr>
          <w:spacing w:val="-2"/>
        </w:rPr>
        <w:softHyphen/>
      </w:r>
      <w:r w:rsidRPr="00A6293E">
        <w:rPr>
          <w:spacing w:val="-2"/>
        </w:rPr>
        <w:t>redovisningsmetod</w:t>
      </w:r>
      <w:r>
        <w:rPr>
          <w:spacing w:val="-2"/>
        </w:rPr>
        <w:t xml:space="preserve"> och </w:t>
      </w:r>
      <w:r w:rsidRPr="00A6293E">
        <w:t xml:space="preserve">att göra en beskrivning av metoden tillgänglig för allmänheten. </w:t>
      </w:r>
      <w:r>
        <w:t>I så fall ska k</w:t>
      </w:r>
      <w:r w:rsidRPr="00A6293E">
        <w:t>ostnadernas huvudkategorier och reglerna för kostnadsfördelningen framgå av beskrivningen.</w:t>
      </w:r>
    </w:p>
    <w:p w14:paraId="1D6A0584" w14:textId="77777777" w:rsidR="00D85371" w:rsidRPr="008D3985" w:rsidRDefault="00D85371" w:rsidP="00D85371">
      <w:pPr>
        <w:pStyle w:val="Brdtext"/>
        <w:rPr>
          <w:bCs/>
        </w:rPr>
      </w:pPr>
    </w:p>
    <w:p w14:paraId="07625E91" w14:textId="77777777" w:rsidR="00D85371" w:rsidRDefault="00D85371" w:rsidP="00D85371">
      <w:pPr>
        <w:pStyle w:val="Brdtextmedindrag"/>
        <w:ind w:firstLine="0"/>
        <w:rPr>
          <w:b/>
        </w:rPr>
      </w:pPr>
      <w:r>
        <w:rPr>
          <w:b/>
        </w:rPr>
        <w:t>20 §</w:t>
      </w:r>
      <w:r w:rsidRPr="00AC0994">
        <w:rPr>
          <w:bCs/>
        </w:rPr>
        <w:t>    </w:t>
      </w:r>
      <w:r w:rsidRPr="00A6293E">
        <w:t xml:space="preserve">Den som har </w:t>
      </w:r>
      <w:r>
        <w:t>ålagts</w:t>
      </w:r>
      <w:r w:rsidRPr="00A6293E">
        <w:t xml:space="preserve"> att </w:t>
      </w:r>
      <w:r>
        <w:t xml:space="preserve">tillämpa </w:t>
      </w:r>
      <w:r w:rsidRPr="00A6293E">
        <w:t>kostnadsorientera</w:t>
      </w:r>
      <w:r>
        <w:t>d</w:t>
      </w:r>
      <w:r w:rsidRPr="00A6293E">
        <w:t xml:space="preserve"> prissättning </w:t>
      </w:r>
      <w:r>
        <w:t xml:space="preserve">enligt 19 § </w:t>
      </w:r>
      <w:r w:rsidRPr="00A6293E">
        <w:t xml:space="preserve">ska, om </w:t>
      </w:r>
      <w:r>
        <w:t>någon skyldighet</w:t>
      </w:r>
      <w:r w:rsidRPr="00A6293E">
        <w:t xml:space="preserve"> enligt </w:t>
      </w:r>
      <w:r>
        <w:t xml:space="preserve">paragrafens andra stycke inte </w:t>
      </w:r>
      <w:r>
        <w:lastRenderedPageBreak/>
        <w:t>har ålagts</w:t>
      </w:r>
      <w:r w:rsidRPr="00A6293E">
        <w:t>, visa att priserna är rättvisa och skäliga med hänsyn till kost</w:t>
      </w:r>
      <w:r>
        <w:softHyphen/>
      </w:r>
      <w:r w:rsidRPr="00A6293E">
        <w:t xml:space="preserve">naderna och får åläggas </w:t>
      </w:r>
      <w:r>
        <w:t xml:space="preserve">en </w:t>
      </w:r>
      <w:r w:rsidRPr="00A6293E">
        <w:t>skyldighet att jus</w:t>
      </w:r>
      <w:r>
        <w:softHyphen/>
      </w:r>
      <w:r w:rsidRPr="00A6293E">
        <w:t>tera sina priser.</w:t>
      </w:r>
    </w:p>
    <w:p w14:paraId="63D28A56" w14:textId="77777777" w:rsidR="00D85371" w:rsidRPr="007C6EDF" w:rsidRDefault="00D85371" w:rsidP="00D85371">
      <w:pPr>
        <w:pStyle w:val="Brdtextmedindrag"/>
        <w:ind w:firstLine="0"/>
      </w:pPr>
    </w:p>
    <w:p w14:paraId="1F11DEC9" w14:textId="77777777" w:rsidR="00D85371" w:rsidRPr="00093A8D" w:rsidRDefault="00D85371" w:rsidP="00D85371">
      <w:pPr>
        <w:pStyle w:val="Brdtext"/>
      </w:pPr>
      <w:r w:rsidRPr="00A6293E">
        <w:rPr>
          <w:b/>
        </w:rPr>
        <w:t>2</w:t>
      </w:r>
      <w:r>
        <w:rPr>
          <w:b/>
        </w:rPr>
        <w:t>1 §</w:t>
      </w:r>
      <w:r w:rsidRPr="00AC0994">
        <w:rPr>
          <w:bCs/>
        </w:rPr>
        <w:t>    </w:t>
      </w:r>
      <w:r w:rsidRPr="00093A8D">
        <w:t>När 19 § tillämpas ska hänsyn tas till den investering som opera</w:t>
      </w:r>
      <w:r>
        <w:softHyphen/>
      </w:r>
      <w:r w:rsidRPr="00093A8D">
        <w:t>tö</w:t>
      </w:r>
      <w:r>
        <w:softHyphen/>
      </w:r>
      <w:r w:rsidRPr="00093A8D">
        <w:t>ren</w:t>
      </w:r>
      <w:r>
        <w:t xml:space="preserve"> har gjort</w:t>
      </w:r>
      <w:r w:rsidRPr="00093A8D">
        <w:t>. En skyldighet som avses i 19 § ska utformas så att operatören får en rimlig avkastning på kapitalinvesteringen.</w:t>
      </w:r>
    </w:p>
    <w:p w14:paraId="0B9C7AD2" w14:textId="77777777" w:rsidR="00D85371" w:rsidRDefault="00D85371" w:rsidP="00D85371">
      <w:pPr>
        <w:pStyle w:val="Brdtextmedindrag"/>
      </w:pPr>
      <w:r w:rsidRPr="00093A8D">
        <w:t>När kostnadsorienterade taxor för samtalsterminering fastställs ska kri</w:t>
      </w:r>
      <w:r w:rsidRPr="00093A8D">
        <w:softHyphen/>
        <w:t xml:space="preserve">terierna i bilaga 3 till </w:t>
      </w:r>
      <w:r>
        <w:t xml:space="preserve">Europaparlamentets och rådets </w:t>
      </w:r>
      <w:r w:rsidRPr="00093A8D">
        <w:t>direktiv (EU) 2018/</w:t>
      </w:r>
      <w:r>
        <w:t xml:space="preserve"> </w:t>
      </w:r>
      <w:r w:rsidRPr="00093A8D">
        <w:t>1972</w:t>
      </w:r>
      <w:r>
        <w:t xml:space="preserve"> av den 11 december 2018 om inrättande av en europeisk kodex för elektronisk kommunikation</w:t>
      </w:r>
      <w:r w:rsidRPr="00093A8D">
        <w:t>, i den ursprungliga lydelsen, tillämpas.</w:t>
      </w:r>
    </w:p>
    <w:p w14:paraId="0D208DCE" w14:textId="77777777" w:rsidR="00D85371" w:rsidRDefault="00D85371" w:rsidP="00D85371">
      <w:pPr>
        <w:pStyle w:val="Rubrik5utannumrering"/>
      </w:pPr>
      <w:r>
        <w:t xml:space="preserve">Bindande </w:t>
      </w:r>
      <w:r w:rsidRPr="00A6293E">
        <w:t>åtagande</w:t>
      </w:r>
      <w:r>
        <w:t>n</w:t>
      </w:r>
    </w:p>
    <w:p w14:paraId="34ECBE33" w14:textId="77777777" w:rsidR="00D85371" w:rsidRPr="008E471B" w:rsidRDefault="00D85371" w:rsidP="00D85371">
      <w:pPr>
        <w:pStyle w:val="Brdtext"/>
      </w:pPr>
      <w:r w:rsidRPr="00A6293E">
        <w:rPr>
          <w:b/>
        </w:rPr>
        <w:t>2</w:t>
      </w:r>
      <w:r>
        <w:rPr>
          <w:b/>
        </w:rPr>
        <w:t>2 §</w:t>
      </w:r>
      <w:r w:rsidRPr="00AC0994">
        <w:rPr>
          <w:bCs/>
        </w:rPr>
        <w:t>    </w:t>
      </w:r>
      <w:r w:rsidRPr="00F830F4">
        <w:rPr>
          <w:bCs/>
        </w:rPr>
        <w:t>Regleringsmyndigheten ska</w:t>
      </w:r>
      <w:r>
        <w:rPr>
          <w:bCs/>
        </w:rPr>
        <w:t>, på begäran av en operatör som är ett företag med bety</w:t>
      </w:r>
      <w:r>
        <w:rPr>
          <w:bCs/>
        </w:rPr>
        <w:softHyphen/>
        <w:t>dan</w:t>
      </w:r>
      <w:r>
        <w:rPr>
          <w:bCs/>
        </w:rPr>
        <w:softHyphen/>
        <w:t xml:space="preserve">de inflytande på en marknad, besluta att ett åtagande av operatören </w:t>
      </w:r>
      <w:r>
        <w:t>om</w:t>
      </w:r>
      <w:r w:rsidRPr="00CF270C">
        <w:t xml:space="preserve"> </w:t>
      </w:r>
      <w:r w:rsidRPr="00A6293E">
        <w:t>saminvestering i anlägg</w:t>
      </w:r>
      <w:r>
        <w:softHyphen/>
      </w:r>
      <w:r w:rsidRPr="00A6293E">
        <w:t>ning</w:t>
      </w:r>
      <w:r>
        <w:softHyphen/>
        <w:t>en</w:t>
      </w:r>
      <w:r w:rsidRPr="00A6293E">
        <w:t xml:space="preserve"> av </w:t>
      </w:r>
      <w:r>
        <w:t xml:space="preserve">ett nytt </w:t>
      </w:r>
      <w:r w:rsidRPr="00A6293E">
        <w:t>optisk</w:t>
      </w:r>
      <w:r>
        <w:t>t</w:t>
      </w:r>
      <w:r w:rsidRPr="00A6293E">
        <w:t xml:space="preserve"> fibernät fram till slut</w:t>
      </w:r>
      <w:r>
        <w:softHyphen/>
      </w:r>
      <w:r w:rsidRPr="00A6293E">
        <w:t>använd</w:t>
      </w:r>
      <w:r>
        <w:softHyphen/>
      </w:r>
      <w:r w:rsidRPr="00A6293E">
        <w:t>ar</w:t>
      </w:r>
      <w:r>
        <w:softHyphen/>
        <w:t>e</w:t>
      </w:r>
      <w:r w:rsidRPr="00A6293E">
        <w:t>s lokaler eller till en bas</w:t>
      </w:r>
      <w:r w:rsidRPr="00A6293E">
        <w:softHyphen/>
      </w:r>
      <w:r>
        <w:softHyphen/>
      </w:r>
      <w:r w:rsidRPr="00A6293E">
        <w:t>station</w:t>
      </w:r>
      <w:r>
        <w:rPr>
          <w:bCs/>
        </w:rPr>
        <w:t xml:space="preserve"> ska vara helt eller delvis bindande, om</w:t>
      </w:r>
    </w:p>
    <w:p w14:paraId="7949845D" w14:textId="77777777" w:rsidR="00D85371" w:rsidRDefault="00D85371" w:rsidP="00D85371">
      <w:pPr>
        <w:pStyle w:val="Brdtextmedindrag"/>
        <w:rPr>
          <w:spacing w:val="-4"/>
        </w:rPr>
      </w:pPr>
      <w:r>
        <w:t>1</w:t>
      </w:r>
      <w:r w:rsidRPr="008E471B">
        <w:t>. </w:t>
      </w:r>
      <w:r>
        <w:t xml:space="preserve">ett </w:t>
      </w:r>
      <w:r w:rsidRPr="008E471B">
        <w:rPr>
          <w:spacing w:val="-2"/>
        </w:rPr>
        <w:t>erbjudande</w:t>
      </w:r>
      <w:r>
        <w:rPr>
          <w:spacing w:val="-2"/>
        </w:rPr>
        <w:t xml:space="preserve"> till andra operatörer om saminvestering</w:t>
      </w:r>
      <w:r w:rsidRPr="008E471B">
        <w:rPr>
          <w:spacing w:val="-2"/>
        </w:rPr>
        <w:t xml:space="preserve"> har offentlig</w:t>
      </w:r>
      <w:r>
        <w:rPr>
          <w:spacing w:val="-2"/>
        </w:rPr>
        <w:softHyphen/>
      </w:r>
      <w:r w:rsidRPr="008E471B">
        <w:rPr>
          <w:spacing w:val="-2"/>
        </w:rPr>
        <w:t>gjorts minst sex månader innan anlägg</w:t>
      </w:r>
      <w:r w:rsidRPr="008E471B">
        <w:rPr>
          <w:spacing w:val="-2"/>
        </w:rPr>
        <w:softHyphen/>
        <w:t>ning</w:t>
      </w:r>
      <w:r w:rsidRPr="008E471B">
        <w:rPr>
          <w:spacing w:val="-2"/>
        </w:rPr>
        <w:softHyphen/>
        <w:t>en</w:t>
      </w:r>
      <w:r w:rsidRPr="008E471B">
        <w:t xml:space="preserve"> påbörjas,</w:t>
      </w:r>
    </w:p>
    <w:p w14:paraId="1467DBD3" w14:textId="77777777" w:rsidR="00D85371" w:rsidRPr="008E471B" w:rsidRDefault="00D85371" w:rsidP="00D85371">
      <w:pPr>
        <w:pStyle w:val="Brdtextmedindrag"/>
      </w:pPr>
      <w:r>
        <w:rPr>
          <w:spacing w:val="-4"/>
        </w:rPr>
        <w:t>2. </w:t>
      </w:r>
      <w:r w:rsidRPr="008E471B">
        <w:rPr>
          <w:spacing w:val="-4"/>
        </w:rPr>
        <w:t>erbjudandet uppfyller kriterierna i bilaga 4 till direktiv (EU) 2018/1972,</w:t>
      </w:r>
      <w:r w:rsidRPr="008E471B">
        <w:t xml:space="preserve"> i den ursprungliga lydelsen</w:t>
      </w:r>
      <w:r>
        <w:t>,</w:t>
      </w:r>
    </w:p>
    <w:p w14:paraId="6F68E0D3" w14:textId="77777777" w:rsidR="00D85371" w:rsidRPr="008E471B" w:rsidRDefault="00D85371" w:rsidP="00D85371">
      <w:pPr>
        <w:pStyle w:val="Brdtextmedindrag"/>
      </w:pPr>
      <w:r>
        <w:t>3</w:t>
      </w:r>
      <w:r w:rsidRPr="008E471B">
        <w:t xml:space="preserve">. operatörer </w:t>
      </w:r>
      <w:r w:rsidRPr="008E471B">
        <w:rPr>
          <w:spacing w:val="-2"/>
        </w:rPr>
        <w:t xml:space="preserve">som inte deltar i saminvesteringen ges </w:t>
      </w:r>
      <w:r w:rsidRPr="008E471B">
        <w:t>motsvarande möjlig</w:t>
      </w:r>
      <w:r>
        <w:softHyphen/>
      </w:r>
      <w:r w:rsidRPr="008E471B">
        <w:t>heter att nå slutanvänd</w:t>
      </w:r>
      <w:r w:rsidRPr="008E471B">
        <w:softHyphen/>
        <w:t xml:space="preserve">are som </w:t>
      </w:r>
      <w:r>
        <w:t>innan</w:t>
      </w:r>
      <w:r w:rsidRPr="008E471B">
        <w:t xml:space="preserve"> anläggningen och tillträdet ges på rätt</w:t>
      </w:r>
      <w:r>
        <w:softHyphen/>
      </w:r>
      <w:r w:rsidRPr="008E471B">
        <w:t>visa och icke-diskrim</w:t>
      </w:r>
      <w:r w:rsidRPr="008E471B">
        <w:softHyphen/>
        <w:t>iner</w:t>
      </w:r>
      <w:r w:rsidRPr="008E471B">
        <w:softHyphen/>
        <w:t>ande vill</w:t>
      </w:r>
      <w:r w:rsidRPr="008E471B">
        <w:softHyphen/>
        <w:t xml:space="preserve">kor, </w:t>
      </w:r>
      <w:r w:rsidRPr="008E471B">
        <w:rPr>
          <w:spacing w:val="-2"/>
        </w:rPr>
        <w:t>samtidigt som incitamenten till sam</w:t>
      </w:r>
      <w:r w:rsidRPr="008E471B">
        <w:rPr>
          <w:spacing w:val="-2"/>
        </w:rPr>
        <w:softHyphen/>
        <w:t>invest</w:t>
      </w:r>
      <w:r w:rsidRPr="008E471B">
        <w:rPr>
          <w:spacing w:val="-2"/>
        </w:rPr>
        <w:softHyphen/>
        <w:t>er</w:t>
      </w:r>
      <w:r w:rsidRPr="008E471B">
        <w:rPr>
          <w:spacing w:val="-2"/>
        </w:rPr>
        <w:softHyphen/>
      </w:r>
      <w:r w:rsidRPr="008E471B">
        <w:rPr>
          <w:spacing w:val="-2"/>
        </w:rPr>
        <w:softHyphen/>
        <w:t>ing upprätt</w:t>
      </w:r>
      <w:r w:rsidRPr="008E471B">
        <w:rPr>
          <w:spacing w:val="-2"/>
        </w:rPr>
        <w:softHyphen/>
        <w:t>hålls,</w:t>
      </w:r>
      <w:r>
        <w:rPr>
          <w:spacing w:val="-2"/>
        </w:rPr>
        <w:t xml:space="preserve"> och</w:t>
      </w:r>
    </w:p>
    <w:p w14:paraId="2586012E" w14:textId="77777777" w:rsidR="00D85371" w:rsidRDefault="00D85371" w:rsidP="00D85371">
      <w:pPr>
        <w:pStyle w:val="Brdtextmedindrag"/>
      </w:pPr>
      <w:r w:rsidRPr="008E471B">
        <w:t>4. minst ett saminvesteringsavtal har ingåtts med en annan operatör.</w:t>
      </w:r>
    </w:p>
    <w:p w14:paraId="20E80560" w14:textId="77777777" w:rsidR="00D85371" w:rsidRDefault="00D85371" w:rsidP="00D85371">
      <w:pPr>
        <w:pStyle w:val="Brdtextmedindrag"/>
      </w:pPr>
      <w:r>
        <w:t xml:space="preserve">När det gäller andra åtaganden av operatören </w:t>
      </w:r>
      <w:r w:rsidRPr="00865CBA">
        <w:t xml:space="preserve">om att följa villkor för tillträde eller andra villkor som har påverkan på konkurrenssituationen får regleringsmyndigheten besluta att </w:t>
      </w:r>
      <w:r>
        <w:t xml:space="preserve">ett sådant </w:t>
      </w:r>
      <w:r w:rsidRPr="00865CBA">
        <w:t xml:space="preserve">åtagande ska vara </w:t>
      </w:r>
      <w:r>
        <w:t xml:space="preserve">helt eller delvis </w:t>
      </w:r>
      <w:r w:rsidRPr="00865CBA">
        <w:t>bindande</w:t>
      </w:r>
      <w:r>
        <w:t xml:space="preserve"> för en bestämd tid</w:t>
      </w:r>
      <w:r w:rsidRPr="00865CBA">
        <w:t>.</w:t>
      </w:r>
    </w:p>
    <w:p w14:paraId="0022E82E" w14:textId="77777777" w:rsidR="00D85371" w:rsidRDefault="00D85371" w:rsidP="00D85371">
      <w:pPr>
        <w:pStyle w:val="Brdtextmedindrag"/>
        <w:ind w:firstLine="0"/>
      </w:pPr>
    </w:p>
    <w:p w14:paraId="5631D7F2" w14:textId="77777777" w:rsidR="00D85371" w:rsidRPr="00A17C4C" w:rsidDel="00960817" w:rsidRDefault="00D85371" w:rsidP="00D85371">
      <w:pPr>
        <w:pStyle w:val="Brdtextmedindrag"/>
        <w:ind w:firstLine="0"/>
      </w:pPr>
      <w:r w:rsidRPr="006C44C0">
        <w:rPr>
          <w:b/>
        </w:rPr>
        <w:t>23 §</w:t>
      </w:r>
      <w:r w:rsidRPr="00AC0994">
        <w:rPr>
          <w:bCs/>
        </w:rPr>
        <w:t>    </w:t>
      </w:r>
      <w:r w:rsidRPr="00C47181">
        <w:rPr>
          <w:bCs/>
        </w:rPr>
        <w:t xml:space="preserve">Ett beslut enligt 22 § första stycket </w:t>
      </w:r>
      <w:r w:rsidRPr="00C47181">
        <w:t xml:space="preserve">ska avse en bestämd tid om minst sju år. Så länge </w:t>
      </w:r>
      <w:r w:rsidRPr="003B3D65">
        <w:t>beslutet gäller får regleringsmyndigheten ålägga ytter</w:t>
      </w:r>
      <w:r w:rsidRPr="003B3D65">
        <w:softHyphen/>
        <w:t>ligare skyldig</w:t>
      </w:r>
      <w:r w:rsidRPr="003B3D65">
        <w:softHyphen/>
        <w:t xml:space="preserve">heter enligt 8 § </w:t>
      </w:r>
      <w:r>
        <w:t>när det gäller</w:t>
      </w:r>
      <w:r w:rsidRPr="00A17C4C">
        <w:t xml:space="preserve"> </w:t>
      </w:r>
      <w:r>
        <w:t xml:space="preserve">de nätdelar som omfattas av åtagandet </w:t>
      </w:r>
      <w:r w:rsidRPr="00A17C4C">
        <w:t>endast om det finns betydande konkurr</w:t>
      </w:r>
      <w:r>
        <w:softHyphen/>
      </w:r>
      <w:r w:rsidRPr="00A17C4C">
        <w:t>ens</w:t>
      </w:r>
      <w:r>
        <w:softHyphen/>
      </w:r>
      <w:r w:rsidRPr="00A17C4C">
        <w:t xml:space="preserve">problem som inte kan åtgärdas på </w:t>
      </w:r>
      <w:r>
        <w:t xml:space="preserve">något </w:t>
      </w:r>
      <w:r w:rsidRPr="00A17C4C">
        <w:t>annat sätt.</w:t>
      </w:r>
    </w:p>
    <w:p w14:paraId="51363156" w14:textId="77777777" w:rsidR="00D85371" w:rsidRPr="00A6293E" w:rsidRDefault="00D85371" w:rsidP="00D85371">
      <w:pPr>
        <w:pStyle w:val="Rubrik5utannumrering"/>
      </w:pPr>
      <w:r w:rsidRPr="00A6293E">
        <w:t>Funktionell separation</w:t>
      </w:r>
    </w:p>
    <w:p w14:paraId="270F90FA" w14:textId="77777777" w:rsidR="00D85371" w:rsidRPr="00A6293E" w:rsidRDefault="00D85371" w:rsidP="00D85371">
      <w:pPr>
        <w:pStyle w:val="Brdtextmedindrag"/>
        <w:ind w:firstLine="0"/>
        <w:rPr>
          <w:b/>
        </w:rPr>
      </w:pPr>
      <w:r w:rsidRPr="00A6293E">
        <w:rPr>
          <w:b/>
        </w:rPr>
        <w:t>2</w:t>
      </w:r>
      <w:r>
        <w:rPr>
          <w:b/>
        </w:rPr>
        <w:t>4 §</w:t>
      </w:r>
      <w:r w:rsidRPr="00AC0994">
        <w:rPr>
          <w:bCs/>
        </w:rPr>
        <w:t>    </w:t>
      </w:r>
      <w:r w:rsidRPr="00A6293E">
        <w:rPr>
          <w:spacing w:val="-2"/>
        </w:rPr>
        <w:t>Om det finns synnerliga skäl får</w:t>
      </w:r>
      <w:r>
        <w:rPr>
          <w:spacing w:val="-2"/>
        </w:rPr>
        <w:t xml:space="preserve"> </w:t>
      </w:r>
      <w:r w:rsidRPr="00B92225">
        <w:rPr>
          <w:spacing w:val="-2"/>
        </w:rPr>
        <w:t>regleringsmyndigheten ålägga en vertikalt integrerad opera</w:t>
      </w:r>
      <w:r w:rsidRPr="00B92225">
        <w:rPr>
          <w:spacing w:val="-2"/>
        </w:rPr>
        <w:softHyphen/>
      </w:r>
      <w:r w:rsidRPr="00B92225">
        <w:t>tör</w:t>
      </w:r>
      <w:r>
        <w:t>,</w:t>
      </w:r>
      <w:r w:rsidRPr="00B92225">
        <w:t xml:space="preserve"> som med stöd av 8 § första stycket har ålagts</w:t>
      </w:r>
      <w:r>
        <w:t xml:space="preserve"> en skyldighet att lämna tillträde</w:t>
      </w:r>
      <w:r w:rsidRPr="00DA480D">
        <w:t xml:space="preserve">, </w:t>
      </w:r>
      <w:r w:rsidRPr="00A6293E">
        <w:t>att organisatoriskt avskilja de verk</w:t>
      </w:r>
      <w:r w:rsidRPr="00A6293E">
        <w:softHyphen/>
        <w:t>sam</w:t>
      </w:r>
      <w:r>
        <w:softHyphen/>
      </w:r>
      <w:r w:rsidRPr="00A6293E">
        <w:t>het</w:t>
      </w:r>
      <w:r>
        <w:softHyphen/>
      </w:r>
      <w:r w:rsidRPr="00A6293E">
        <w:t>er som har an</w:t>
      </w:r>
      <w:r w:rsidRPr="00A6293E">
        <w:softHyphen/>
      </w:r>
      <w:r w:rsidRPr="00A6293E">
        <w:rPr>
          <w:spacing w:val="-2"/>
        </w:rPr>
        <w:t xml:space="preserve">knytning till </w:t>
      </w:r>
      <w:r>
        <w:rPr>
          <w:spacing w:val="-2"/>
        </w:rPr>
        <w:t>beslutet om skyldigheten</w:t>
      </w:r>
      <w:r w:rsidRPr="00A6293E">
        <w:rPr>
          <w:spacing w:val="-2"/>
        </w:rPr>
        <w:t>. Av</w:t>
      </w:r>
      <w:r w:rsidRPr="00A6293E">
        <w:rPr>
          <w:spacing w:val="-2"/>
        </w:rPr>
        <w:softHyphen/>
        <w:t>skiljandet ska ske på ett sådant sätt</w:t>
      </w:r>
      <w:r w:rsidRPr="00A6293E">
        <w:rPr>
          <w:spacing w:val="-4"/>
        </w:rPr>
        <w:t xml:space="preserve"> att verksamheterna bedrivs av en oberoende </w:t>
      </w:r>
      <w:r w:rsidRPr="00A6293E">
        <w:t>affärsenhet och särskilt syfta till att säkerställa icke-diskriminering och insyn.</w:t>
      </w:r>
    </w:p>
    <w:p w14:paraId="1B398D68" w14:textId="77777777" w:rsidR="00D85371" w:rsidRPr="008073E2" w:rsidRDefault="00D85371" w:rsidP="00D85371">
      <w:pPr>
        <w:pStyle w:val="Brdtextmedindrag"/>
        <w:ind w:firstLine="0"/>
      </w:pPr>
    </w:p>
    <w:p w14:paraId="09F2864F" w14:textId="77777777" w:rsidR="00D85371" w:rsidRPr="00A6293E" w:rsidRDefault="00D85371" w:rsidP="00D85371">
      <w:pPr>
        <w:pStyle w:val="Brdtextmedindrag"/>
        <w:ind w:firstLine="0"/>
      </w:pPr>
      <w:r w:rsidRPr="00A6293E">
        <w:rPr>
          <w:b/>
        </w:rPr>
        <w:t>2</w:t>
      </w:r>
      <w:r>
        <w:rPr>
          <w:b/>
        </w:rPr>
        <w:t>5 §</w:t>
      </w:r>
      <w:r w:rsidRPr="00AC0994">
        <w:rPr>
          <w:bCs/>
        </w:rPr>
        <w:t>    </w:t>
      </w:r>
      <w:r w:rsidRPr="00A6293E">
        <w:t xml:space="preserve">En </w:t>
      </w:r>
      <w:r>
        <w:t>skyldighet</w:t>
      </w:r>
      <w:r w:rsidRPr="00A6293E">
        <w:t xml:space="preserve"> enligt 2</w:t>
      </w:r>
      <w:r>
        <w:t>4 §</w:t>
      </w:r>
      <w:r w:rsidRPr="00A6293E">
        <w:t xml:space="preserve"> får förenas med villkor som syftar till att säk</w:t>
      </w:r>
      <w:r>
        <w:t>e</w:t>
      </w:r>
      <w:r w:rsidRPr="00A6293E">
        <w:t>r</w:t>
      </w:r>
      <w:r>
        <w:t>ställ</w:t>
      </w:r>
      <w:r w:rsidRPr="00A6293E">
        <w:t>a de avskilda verksamheternas oberoende i förhållande till opera</w:t>
      </w:r>
      <w:r>
        <w:softHyphen/>
      </w:r>
      <w:r w:rsidRPr="00A6293E">
        <w:t xml:space="preserve">törens egen försäljningsverksamhet i slutkundsledet. Villkoren får omfatta krav </w:t>
      </w:r>
      <w:r w:rsidRPr="00A6293E">
        <w:rPr>
          <w:spacing w:val="-2"/>
        </w:rPr>
        <w:t>på att operatörens inflytande över verksamheterna inskränks genom organi</w:t>
      </w:r>
      <w:r w:rsidRPr="00A6293E">
        <w:rPr>
          <w:spacing w:val="-2"/>
        </w:rPr>
        <w:softHyphen/>
      </w:r>
      <w:r w:rsidRPr="00A6293E">
        <w:t>sa</w:t>
      </w:r>
      <w:r w:rsidRPr="00A6293E">
        <w:softHyphen/>
        <w:t xml:space="preserve">toriska åtgärder eller på att verksamheterna ska drivas av en </w:t>
      </w:r>
      <w:r w:rsidRPr="00A6293E">
        <w:lastRenderedPageBreak/>
        <w:t xml:space="preserve">separat juridisk person. </w:t>
      </w:r>
      <w:r>
        <w:t>Det får också ställas upp v</w:t>
      </w:r>
      <w:r w:rsidRPr="00A6293E">
        <w:t>illkor om att verksam</w:t>
      </w:r>
      <w:r>
        <w:softHyphen/>
      </w:r>
      <w:r w:rsidRPr="00A6293E">
        <w:t>heterna ska st</w:t>
      </w:r>
      <w:r>
        <w:t>å</w:t>
      </w:r>
      <w:r w:rsidRPr="00A6293E">
        <w:t xml:space="preserve"> under oberoende ledning.</w:t>
      </w:r>
    </w:p>
    <w:p w14:paraId="381728AA" w14:textId="77777777" w:rsidR="00D85371" w:rsidRPr="00A6293E" w:rsidRDefault="00D85371" w:rsidP="00D85371">
      <w:pPr>
        <w:pStyle w:val="Brdtextmedindrag"/>
        <w:ind w:firstLine="0"/>
      </w:pPr>
    </w:p>
    <w:p w14:paraId="6B7FE2CA" w14:textId="77777777" w:rsidR="00D85371" w:rsidRDefault="00D85371" w:rsidP="00D85371">
      <w:pPr>
        <w:pStyle w:val="Brdtextmedindrag"/>
        <w:ind w:firstLine="0"/>
      </w:pPr>
      <w:r w:rsidRPr="00A6293E">
        <w:rPr>
          <w:b/>
        </w:rPr>
        <w:t>2</w:t>
      </w:r>
      <w:r>
        <w:rPr>
          <w:b/>
        </w:rPr>
        <w:t>6 §</w:t>
      </w:r>
      <w:r w:rsidRPr="00AC0994">
        <w:rPr>
          <w:bCs/>
        </w:rPr>
        <w:t>    </w:t>
      </w:r>
      <w:r w:rsidRPr="00A6293E">
        <w:t>Ett beslut enligt 2</w:t>
      </w:r>
      <w:r>
        <w:t>4 §</w:t>
      </w:r>
      <w:r w:rsidRPr="00A6293E">
        <w:t xml:space="preserve"> får inte fattas utan att ett förslag till beslutet först har godkänts av Europeiska kommissionen.</w:t>
      </w:r>
    </w:p>
    <w:p w14:paraId="242C41D7" w14:textId="77777777" w:rsidR="00D85371" w:rsidRPr="00A6293E" w:rsidRDefault="00D85371" w:rsidP="00D85371">
      <w:pPr>
        <w:pStyle w:val="Brdtextmedindrag"/>
        <w:ind w:firstLine="0"/>
      </w:pPr>
    </w:p>
    <w:p w14:paraId="50E6A2A8" w14:textId="77777777" w:rsidR="00D85371" w:rsidDel="00412F1E" w:rsidRDefault="00D85371" w:rsidP="00D85371">
      <w:pPr>
        <w:pStyle w:val="Brdtextmedindrag"/>
        <w:ind w:firstLine="0"/>
      </w:pPr>
      <w:r w:rsidRPr="00A6293E">
        <w:rPr>
          <w:b/>
        </w:rPr>
        <w:t>2</w:t>
      </w:r>
      <w:r>
        <w:rPr>
          <w:b/>
        </w:rPr>
        <w:t>7 §</w:t>
      </w:r>
      <w:r w:rsidRPr="00AC0994">
        <w:rPr>
          <w:spacing w:val="-4"/>
        </w:rPr>
        <w:t>    </w:t>
      </w:r>
      <w:r w:rsidRPr="00A6293E">
        <w:rPr>
          <w:spacing w:val="-4"/>
        </w:rPr>
        <w:t>Om en operatör som avses i 2</w:t>
      </w:r>
      <w:r>
        <w:rPr>
          <w:spacing w:val="-4"/>
        </w:rPr>
        <w:t>4 §</w:t>
      </w:r>
      <w:r w:rsidRPr="00A6293E">
        <w:rPr>
          <w:spacing w:val="-4"/>
        </w:rPr>
        <w:t xml:space="preserve"> avser att</w:t>
      </w:r>
      <w:r>
        <w:rPr>
          <w:spacing w:val="-4"/>
        </w:rPr>
        <w:t>,</w:t>
      </w:r>
      <w:r w:rsidRPr="00A6293E">
        <w:rPr>
          <w:spacing w:val="-4"/>
        </w:rPr>
        <w:t xml:space="preserve"> utan </w:t>
      </w:r>
      <w:r>
        <w:rPr>
          <w:spacing w:val="-4"/>
        </w:rPr>
        <w:t xml:space="preserve">att ha ålagts en skyldighet </w:t>
      </w:r>
      <w:r w:rsidRPr="00A6293E">
        <w:rPr>
          <w:spacing w:val="-4"/>
        </w:rPr>
        <w:t xml:space="preserve">enligt </w:t>
      </w:r>
      <w:r>
        <w:rPr>
          <w:spacing w:val="-4"/>
        </w:rPr>
        <w:t>den</w:t>
      </w:r>
      <w:r w:rsidRPr="00A6293E">
        <w:t xml:space="preserve"> </w:t>
      </w:r>
      <w:r w:rsidRPr="00A6293E">
        <w:rPr>
          <w:spacing w:val="-2"/>
        </w:rPr>
        <w:t>paragraf</w:t>
      </w:r>
      <w:r>
        <w:rPr>
          <w:spacing w:val="-2"/>
        </w:rPr>
        <w:t>en,</w:t>
      </w:r>
      <w:r w:rsidRPr="00A6293E">
        <w:rPr>
          <w:spacing w:val="-2"/>
        </w:rPr>
        <w:t xml:space="preserve"> avskilja en betydande del av eller samtliga sina tillgångar i access</w:t>
      </w:r>
      <w:r w:rsidRPr="00A6293E">
        <w:rPr>
          <w:spacing w:val="-2"/>
        </w:rPr>
        <w:softHyphen/>
      </w:r>
      <w:r w:rsidRPr="00A6293E">
        <w:t>nätet i syfte att säkerställa icke-diskriminering och insyn, ska opera</w:t>
      </w:r>
      <w:r w:rsidRPr="00A6293E">
        <w:softHyphen/>
        <w:t xml:space="preserve">tören minst tre månader i förväg underrätta </w:t>
      </w:r>
      <w:r>
        <w:t>reglerings</w:t>
      </w:r>
      <w:r>
        <w:softHyphen/>
      </w:r>
      <w:r w:rsidRPr="00A6293E">
        <w:t xml:space="preserve">myndigheten om sin </w:t>
      </w:r>
      <w:r w:rsidRPr="00A6293E">
        <w:rPr>
          <w:spacing w:val="-2"/>
        </w:rPr>
        <w:t>av</w:t>
      </w:r>
      <w:r w:rsidRPr="00A6293E">
        <w:rPr>
          <w:spacing w:val="-2"/>
        </w:rPr>
        <w:softHyphen/>
        <w:t>sikt. Detsamma ska gälla för eventuella ändringar av planerna. När process</w:t>
      </w:r>
      <w:r>
        <w:rPr>
          <w:spacing w:val="-2"/>
        </w:rPr>
        <w:softHyphen/>
      </w:r>
      <w:r w:rsidRPr="00A6293E">
        <w:rPr>
          <w:spacing w:val="-2"/>
        </w:rPr>
        <w:t>en</w:t>
      </w:r>
      <w:r w:rsidRPr="00A6293E">
        <w:t xml:space="preserve"> är genomförd ska </w:t>
      </w:r>
      <w:r>
        <w:t xml:space="preserve">operatören underrätta </w:t>
      </w:r>
      <w:r w:rsidRPr="00A6293E">
        <w:t>myndig</w:t>
      </w:r>
      <w:r>
        <w:softHyphen/>
      </w:r>
      <w:r w:rsidRPr="00A6293E">
        <w:t>heten om slutresultatet.</w:t>
      </w:r>
    </w:p>
    <w:p w14:paraId="3AFAE0CC" w14:textId="77777777" w:rsidR="00D85371" w:rsidRPr="00815662" w:rsidRDefault="00D85371" w:rsidP="00D85371">
      <w:pPr>
        <w:pStyle w:val="Rubrik4utannumrering"/>
      </w:pPr>
      <w:r>
        <w:t>Andra skyldigheter om tillträde</w:t>
      </w:r>
    </w:p>
    <w:p w14:paraId="458EBCD0" w14:textId="77777777" w:rsidR="00D85371" w:rsidRDefault="00D85371" w:rsidP="00D85371">
      <w:pPr>
        <w:pStyle w:val="Rubrik5utannumrering"/>
        <w:spacing w:before="0"/>
      </w:pPr>
      <w:r w:rsidRPr="00617951">
        <w:t xml:space="preserve">Tillträde till </w:t>
      </w:r>
      <w:r>
        <w:t>nät närmast slutanvändare</w:t>
      </w:r>
    </w:p>
    <w:p w14:paraId="0FEE5514" w14:textId="77777777" w:rsidR="00D85371" w:rsidRPr="00A11E76" w:rsidRDefault="00D85371" w:rsidP="00D85371">
      <w:pPr>
        <w:pStyle w:val="Brdtext"/>
      </w:pPr>
      <w:r>
        <w:rPr>
          <w:b/>
        </w:rPr>
        <w:t>28 §</w:t>
      </w:r>
      <w:r w:rsidRPr="00AC0994">
        <w:rPr>
          <w:bCs/>
        </w:rPr>
        <w:t>    </w:t>
      </w:r>
      <w:r w:rsidRPr="00C806ED">
        <w:t xml:space="preserve">Regleringsmyndigheten får ålägga </w:t>
      </w:r>
      <w:r w:rsidRPr="0093432D">
        <w:t>en</w:t>
      </w:r>
      <w:r w:rsidRPr="00A6293E">
        <w:t xml:space="preserve"> operatör</w:t>
      </w:r>
      <w:r>
        <w:t>,</w:t>
      </w:r>
      <w:r w:rsidRPr="00A6293E">
        <w:t xml:space="preserve"> eller någon som äger ledningar i ett allmänt elektro</w:t>
      </w:r>
      <w:r w:rsidRPr="00A6293E">
        <w:softHyphen/>
        <w:t xml:space="preserve">niskt </w:t>
      </w:r>
      <w:r w:rsidRPr="00A6293E">
        <w:rPr>
          <w:spacing w:val="-3"/>
        </w:rPr>
        <w:t>kom</w:t>
      </w:r>
      <w:r w:rsidRPr="00A6293E">
        <w:rPr>
          <w:spacing w:val="-3"/>
        </w:rPr>
        <w:softHyphen/>
        <w:t xml:space="preserve">munikationsnät som operatören råder över, </w:t>
      </w:r>
      <w:r w:rsidRPr="00A6293E">
        <w:t xml:space="preserve">att </w:t>
      </w:r>
      <w:r w:rsidRPr="00F222E8">
        <w:t xml:space="preserve">mot </w:t>
      </w:r>
      <w:r w:rsidRPr="00F65325">
        <w:t>skälig ersättning</w:t>
      </w:r>
      <w:r w:rsidRPr="00F222E8">
        <w:t xml:space="preserve"> </w:t>
      </w:r>
      <w:r w:rsidRPr="006F4459">
        <w:t>ge</w:t>
      </w:r>
      <w:r w:rsidRPr="00F222E8">
        <w:t xml:space="preserve"> tillträde till ledningarna i en </w:t>
      </w:r>
      <w:r w:rsidRPr="00F65325">
        <w:rPr>
          <w:spacing w:val="-2"/>
        </w:rPr>
        <w:t>bygg</w:t>
      </w:r>
      <w:r w:rsidRPr="00F65325">
        <w:rPr>
          <w:spacing w:val="-2"/>
        </w:rPr>
        <w:softHyphen/>
        <w:t>nad eller fram till det första utlopps- eller</w:t>
      </w:r>
      <w:r w:rsidRPr="00A6293E">
        <w:rPr>
          <w:spacing w:val="-2"/>
        </w:rPr>
        <w:t xml:space="preserve"> förgrenings</w:t>
      </w:r>
      <w:r w:rsidRPr="00A6293E">
        <w:rPr>
          <w:spacing w:val="-2"/>
        </w:rPr>
        <w:softHyphen/>
        <w:t xml:space="preserve">stället. </w:t>
      </w:r>
      <w:r>
        <w:t>S</w:t>
      </w:r>
      <w:r w:rsidRPr="00A6293E">
        <w:t>kyldighet</w:t>
      </w:r>
      <w:r>
        <w:t xml:space="preserve">en får omfatta </w:t>
      </w:r>
      <w:r w:rsidRPr="00A6293E">
        <w:t>tillträde till tillhö</w:t>
      </w:r>
      <w:r w:rsidRPr="00A6293E">
        <w:softHyphen/>
        <w:t>rande faciliteter.</w:t>
      </w:r>
    </w:p>
    <w:p w14:paraId="454287C1" w14:textId="77777777" w:rsidR="00D85371" w:rsidRPr="00380FFD" w:rsidRDefault="00D85371" w:rsidP="00D85371">
      <w:pPr>
        <w:pStyle w:val="Brdtextmedindrag"/>
      </w:pPr>
      <w:r w:rsidRPr="00D34BD7">
        <w:t xml:space="preserve">En skyldighet </w:t>
      </w:r>
      <w:r>
        <w:t xml:space="preserve">enligt första stycket </w:t>
      </w:r>
      <w:r w:rsidRPr="00D34BD7">
        <w:t xml:space="preserve">får </w:t>
      </w:r>
      <w:r>
        <w:t xml:space="preserve">endast </w:t>
      </w:r>
      <w:r w:rsidRPr="00D34BD7">
        <w:t xml:space="preserve">åläggas </w:t>
      </w:r>
      <w:r>
        <w:t xml:space="preserve">efter ansökan av någon annan och </w:t>
      </w:r>
      <w:r w:rsidRPr="00D34BD7">
        <w:t xml:space="preserve">om anläggning av </w:t>
      </w:r>
      <w:r w:rsidRPr="00380FFD">
        <w:rPr>
          <w:spacing w:val="-4"/>
        </w:rPr>
        <w:t>ytterligare infra</w:t>
      </w:r>
      <w:r>
        <w:rPr>
          <w:spacing w:val="-4"/>
        </w:rPr>
        <w:softHyphen/>
      </w:r>
      <w:r w:rsidRPr="00380FFD">
        <w:rPr>
          <w:spacing w:val="-4"/>
        </w:rPr>
        <w:t xml:space="preserve">struktur </w:t>
      </w:r>
      <w:r w:rsidRPr="00D34BD7">
        <w:rPr>
          <w:spacing w:val="-4"/>
        </w:rPr>
        <w:t>bedöms olönsam eller fysiskt ogenomförbar. Skyldig</w:t>
      </w:r>
      <w:r w:rsidRPr="00D34BD7">
        <w:rPr>
          <w:spacing w:val="-4"/>
        </w:rPr>
        <w:softHyphen/>
      </w:r>
      <w:r w:rsidRPr="00380FFD">
        <w:t>heten får förenas med villkor för till</w:t>
      </w:r>
      <w:r>
        <w:softHyphen/>
      </w:r>
      <w:r w:rsidRPr="00380FFD">
        <w:t>trädet och de villkor som behövs för att uppnå icke-diskriminering och insyn i tillhandahållandet.</w:t>
      </w:r>
    </w:p>
    <w:p w14:paraId="245EC664" w14:textId="77777777" w:rsidR="00D85371" w:rsidRPr="00380FFD" w:rsidRDefault="00D85371" w:rsidP="00D85371">
      <w:pPr>
        <w:pStyle w:val="Brdtextmedindrag"/>
        <w:ind w:firstLine="0"/>
      </w:pPr>
    </w:p>
    <w:p w14:paraId="62EDA48C" w14:textId="77777777" w:rsidR="00D85371" w:rsidRDefault="00D85371" w:rsidP="00D85371">
      <w:pPr>
        <w:pStyle w:val="Brdtext"/>
      </w:pPr>
      <w:r>
        <w:rPr>
          <w:b/>
        </w:rPr>
        <w:t>29 §</w:t>
      </w:r>
      <w:r w:rsidRPr="00AC0994">
        <w:rPr>
          <w:bCs/>
        </w:rPr>
        <w:t>    </w:t>
      </w:r>
      <w:bookmarkStart w:id="2643" w:name="_Hlk62474214"/>
      <w:r w:rsidRPr="001B5601">
        <w:t xml:space="preserve">Om en skyldighet enligt </w:t>
      </w:r>
      <w:r>
        <w:t>28 §</w:t>
      </w:r>
      <w:r w:rsidRPr="001B5601">
        <w:t xml:space="preserve"> inte bedöms tillräcklig för att åtgärda om</w:t>
      </w:r>
      <w:r>
        <w:softHyphen/>
      </w:r>
      <w:r w:rsidRPr="001B5601">
        <w:t>fattande och varaktiga hinder mot anläggning av ytterligare infra</w:t>
      </w:r>
      <w:r w:rsidRPr="001B5601">
        <w:softHyphen/>
        <w:t xml:space="preserve">struktur och hindren motverkar effektiv konkurrens </w:t>
      </w:r>
      <w:r>
        <w:t xml:space="preserve">till förmån </w:t>
      </w:r>
      <w:r w:rsidRPr="001B5601">
        <w:t>för slut</w:t>
      </w:r>
      <w:r>
        <w:softHyphen/>
      </w:r>
      <w:r w:rsidRPr="001B5601">
        <w:t>använd</w:t>
      </w:r>
      <w:r w:rsidRPr="001B5601">
        <w:softHyphen/>
        <w:t>arna</w:t>
      </w:r>
      <w:r>
        <w:t>,</w:t>
      </w:r>
      <w:r w:rsidRPr="001B5601">
        <w:t xml:space="preserve"> får skyldigheten även avse </w:t>
      </w:r>
      <w:r w:rsidRPr="00C6778F">
        <w:t>nätdelar bortom det första utlopps- eller förgren</w:t>
      </w:r>
      <w:r w:rsidRPr="00C6778F">
        <w:softHyphen/>
        <w:t>ings</w:t>
      </w:r>
      <w:r w:rsidRPr="00D723AA">
        <w:softHyphen/>
        <w:t xml:space="preserve">stället. </w:t>
      </w:r>
      <w:r w:rsidRPr="006A301C">
        <w:t>Om det är motiverat av tekniska eller ekonomiska skäl</w:t>
      </w:r>
      <w:r>
        <w:t>,</w:t>
      </w:r>
      <w:r w:rsidRPr="006A301C">
        <w:t xml:space="preserve"> får skyldigheten även avse aktivt och virtuellt tillträde.</w:t>
      </w:r>
    </w:p>
    <w:bookmarkEnd w:id="2643"/>
    <w:p w14:paraId="51CE6DDE" w14:textId="77777777" w:rsidR="00D85371" w:rsidRDefault="00D85371" w:rsidP="00D85371">
      <w:pPr>
        <w:pStyle w:val="Brdtextmedindrag"/>
      </w:pPr>
      <w:r>
        <w:t xml:space="preserve">Vid bedömningen av om en sådan skyldighet ska åläggas ska särskild hänsyn tas till om </w:t>
      </w:r>
      <w:r w:rsidRPr="009C37F8">
        <w:t>operatören i</w:t>
      </w:r>
      <w:r>
        <w:t xml:space="preserve"> </w:t>
      </w:r>
      <w:r w:rsidRPr="009C37F8">
        <w:t xml:space="preserve">stället </w:t>
      </w:r>
      <w:r>
        <w:t xml:space="preserve">ger ett hållbart och liknande tillträde till ett </w:t>
      </w:r>
      <w:r w:rsidRPr="009C37F8">
        <w:t>nät med mycket hög kapacitet på rättvisa</w:t>
      </w:r>
      <w:r>
        <w:t xml:space="preserve">, </w:t>
      </w:r>
      <w:r w:rsidRPr="009C37F8">
        <w:t xml:space="preserve">icke-diskriminerande </w:t>
      </w:r>
      <w:r>
        <w:t xml:space="preserve">och rimliga </w:t>
      </w:r>
      <w:r w:rsidRPr="009C37F8">
        <w:t>villkor</w:t>
      </w:r>
      <w:r>
        <w:t>.</w:t>
      </w:r>
    </w:p>
    <w:p w14:paraId="7759C3C6" w14:textId="77777777" w:rsidR="00D85371" w:rsidRPr="00A6293E" w:rsidRDefault="00D85371" w:rsidP="00D85371">
      <w:pPr>
        <w:pStyle w:val="Brdtextmedindrag"/>
      </w:pPr>
      <w:r w:rsidRPr="00D723AA">
        <w:t>Första stycket får inte tillämpas om skyldigheten äventyrar den ekono</w:t>
      </w:r>
      <w:r>
        <w:softHyphen/>
      </w:r>
      <w:r w:rsidRPr="00D723AA">
        <w:t>miska bärkraften vid anläggning av små lokala nät.</w:t>
      </w:r>
    </w:p>
    <w:p w14:paraId="49B872DF" w14:textId="77777777" w:rsidR="00D85371" w:rsidRPr="00D34BD7" w:rsidRDefault="00D85371" w:rsidP="00D85371">
      <w:pPr>
        <w:pStyle w:val="Brdtextmedindrag"/>
        <w:ind w:firstLine="0"/>
      </w:pPr>
    </w:p>
    <w:p w14:paraId="441BBD3D" w14:textId="77777777" w:rsidR="00D85371" w:rsidRDefault="00D85371" w:rsidP="00D85371">
      <w:pPr>
        <w:pStyle w:val="Brdtext"/>
      </w:pPr>
      <w:r>
        <w:rPr>
          <w:b/>
        </w:rPr>
        <w:t>30 §</w:t>
      </w:r>
      <w:r w:rsidRPr="00AF5E3F">
        <w:t>    </w:t>
      </w:r>
      <w:r w:rsidRPr="00E950EF">
        <w:t>En skyldighet enligt 29 </w:t>
      </w:r>
      <w:r w:rsidRPr="00622D53">
        <w:t>§ får inte åläggas ett rent grossistföretag som i stället ger ett hållbart och liknande tillträde till ett nät med mycket hög kapa</w:t>
      </w:r>
      <w:r w:rsidRPr="00622D53">
        <w:softHyphen/>
        <w:t>citet på rättvisa, icke-diskriminerande och</w:t>
      </w:r>
      <w:r w:rsidRPr="00FC5B5D">
        <w:t xml:space="preserve"> rimliga villkor. </w:t>
      </w:r>
      <w:r>
        <w:t>En sådan skyldighet får</w:t>
      </w:r>
      <w:r w:rsidRPr="00FC5B5D">
        <w:t xml:space="preserve"> dock </w:t>
      </w:r>
      <w:r>
        <w:t>åläggas</w:t>
      </w:r>
      <w:r w:rsidRPr="00FC5B5D">
        <w:t xml:space="preserve"> om det nät som skyldigheten avser är offentligt finans</w:t>
      </w:r>
      <w:r w:rsidRPr="00FC5B5D">
        <w:softHyphen/>
        <w:t>ier</w:t>
      </w:r>
      <w:r w:rsidRPr="00FC5B5D">
        <w:softHyphen/>
        <w:t>at.</w:t>
      </w:r>
    </w:p>
    <w:p w14:paraId="77379A09" w14:textId="77777777" w:rsidR="00D85371" w:rsidRPr="00A6293E" w:rsidRDefault="00D85371" w:rsidP="00D85371">
      <w:pPr>
        <w:pStyle w:val="Rubrik5utannumrering"/>
        <w:rPr>
          <w:szCs w:val="20"/>
        </w:rPr>
      </w:pPr>
      <w:r w:rsidRPr="00A6293E">
        <w:rPr>
          <w:szCs w:val="20"/>
        </w:rPr>
        <w:t xml:space="preserve">Tillträde till </w:t>
      </w:r>
      <w:r>
        <w:rPr>
          <w:szCs w:val="20"/>
        </w:rPr>
        <w:t xml:space="preserve">fysisk </w:t>
      </w:r>
      <w:r w:rsidRPr="00A6293E">
        <w:rPr>
          <w:szCs w:val="20"/>
        </w:rPr>
        <w:t xml:space="preserve">infrastruktur för anläggning av </w:t>
      </w:r>
      <w:r>
        <w:rPr>
          <w:szCs w:val="20"/>
        </w:rPr>
        <w:t>bredbandsnät</w:t>
      </w:r>
    </w:p>
    <w:p w14:paraId="2B1D330C" w14:textId="77777777" w:rsidR="00D85371" w:rsidRPr="00A6293E" w:rsidRDefault="00D85371" w:rsidP="00D85371">
      <w:pPr>
        <w:pStyle w:val="Brdtext"/>
      </w:pPr>
      <w:r>
        <w:rPr>
          <w:b/>
        </w:rPr>
        <w:t>31 §</w:t>
      </w:r>
      <w:r w:rsidRPr="00AC0994">
        <w:rPr>
          <w:bCs/>
        </w:rPr>
        <w:t>    </w:t>
      </w:r>
      <w:r w:rsidRPr="00A6293E">
        <w:rPr>
          <w:spacing w:val="-2"/>
        </w:rPr>
        <w:t xml:space="preserve">Den som äger eller </w:t>
      </w:r>
      <w:r>
        <w:rPr>
          <w:spacing w:val="-2"/>
        </w:rPr>
        <w:t>på något annat sätt</w:t>
      </w:r>
      <w:r w:rsidRPr="00A6293E">
        <w:rPr>
          <w:spacing w:val="-2"/>
        </w:rPr>
        <w:t xml:space="preserve"> råder över fysisk infrastruktur för elektro</w:t>
      </w:r>
      <w:r w:rsidRPr="00A6293E">
        <w:rPr>
          <w:spacing w:val="-2"/>
        </w:rPr>
        <w:softHyphen/>
      </w:r>
      <w:r w:rsidRPr="00A6293E">
        <w:softHyphen/>
        <w:t xml:space="preserve">nisk kommunikation i en byggnad </w:t>
      </w:r>
      <w:r>
        <w:t>ska</w:t>
      </w:r>
      <w:r w:rsidRPr="00A6293E">
        <w:t xml:space="preserve"> uppfylla rimliga krav på </w:t>
      </w:r>
      <w:r w:rsidRPr="00A6293E">
        <w:lastRenderedPageBreak/>
        <w:t>tillträde till infrastrukturen för anläggning av ett elektroniskt kom</w:t>
      </w:r>
      <w:r w:rsidRPr="00A6293E">
        <w:softHyphen/>
        <w:t>muni</w:t>
      </w:r>
      <w:r w:rsidRPr="00A6293E">
        <w:softHyphen/>
        <w:t>ka</w:t>
      </w:r>
      <w:r w:rsidRPr="00A6293E">
        <w:softHyphen/>
        <w:t xml:space="preserve">tionsnät med hög kapacitet. </w:t>
      </w:r>
      <w:bookmarkStart w:id="2644" w:name="_Hlk21951020"/>
      <w:r w:rsidRPr="00A6293E">
        <w:t xml:space="preserve">Tillträdet ska </w:t>
      </w:r>
      <w:r>
        <w:t>lämnas</w:t>
      </w:r>
      <w:r w:rsidRPr="00A6293E">
        <w:t xml:space="preserve"> </w:t>
      </w:r>
      <w:r w:rsidRPr="00F222E8">
        <w:t>på rättvisa och icke-</w:t>
      </w:r>
      <w:r w:rsidRPr="00F222E8">
        <w:rPr>
          <w:spacing w:val="-2"/>
        </w:rPr>
        <w:t>diskri</w:t>
      </w:r>
      <w:r w:rsidRPr="00F222E8">
        <w:rPr>
          <w:spacing w:val="-2"/>
        </w:rPr>
        <w:softHyphen/>
        <w:t xml:space="preserve">minerande villkor. </w:t>
      </w:r>
      <w:bookmarkEnd w:id="2644"/>
      <w:r w:rsidRPr="00F222E8">
        <w:rPr>
          <w:spacing w:val="-2"/>
        </w:rPr>
        <w:t>Skyldigheten gäller endast</w:t>
      </w:r>
      <w:r w:rsidRPr="00A6293E">
        <w:rPr>
          <w:spacing w:val="-2"/>
        </w:rPr>
        <w:t xml:space="preserve"> om anläggning av ytter</w:t>
      </w:r>
      <w:r w:rsidRPr="00A6293E">
        <w:rPr>
          <w:spacing w:val="-2"/>
        </w:rPr>
        <w:softHyphen/>
      </w:r>
      <w:r w:rsidRPr="00A6293E">
        <w:rPr>
          <w:spacing w:val="-2"/>
        </w:rPr>
        <w:softHyphen/>
      </w:r>
      <w:r w:rsidRPr="00A6293E">
        <w:t>ligare infra</w:t>
      </w:r>
      <w:r>
        <w:softHyphen/>
      </w:r>
      <w:r w:rsidRPr="00A6293E">
        <w:t>struktur bedöms olönsam eller fysiskt ogenomförbar.</w:t>
      </w:r>
    </w:p>
    <w:p w14:paraId="1A3C1CDE" w14:textId="77777777" w:rsidR="00D85371" w:rsidRPr="00F92DCE" w:rsidRDefault="00D85371" w:rsidP="00D85371">
      <w:pPr>
        <w:pStyle w:val="Brdtextmedindrag"/>
      </w:pPr>
      <w:r>
        <w:t>S</w:t>
      </w:r>
      <w:r w:rsidRPr="00A6293E">
        <w:t>kyldighet</w:t>
      </w:r>
      <w:r>
        <w:t>en</w:t>
      </w:r>
      <w:r w:rsidRPr="00A6293E">
        <w:t xml:space="preserve"> gäller inte om tillträde redan </w:t>
      </w:r>
      <w:r w:rsidRPr="0013289C">
        <w:t>ges till</w:t>
      </w:r>
      <w:r w:rsidRPr="00A6293E">
        <w:t xml:space="preserve"> ett i byggnaden be</w:t>
      </w:r>
      <w:r w:rsidRPr="00A6293E">
        <w:softHyphen/>
        <w:t xml:space="preserve">fintligt </w:t>
      </w:r>
      <w:bookmarkStart w:id="2645" w:name="_Hlk24699914"/>
      <w:r w:rsidRPr="00A6293E">
        <w:t>elektroniskt kommunikationsnät med hög kapacitet</w:t>
      </w:r>
      <w:bookmarkEnd w:id="2645"/>
      <w:r w:rsidRPr="00A6293E">
        <w:t xml:space="preserve"> </w:t>
      </w:r>
      <w:r w:rsidRPr="00F222E8">
        <w:t xml:space="preserve">på </w:t>
      </w:r>
      <w:bookmarkStart w:id="2646" w:name="_Hlk25657312"/>
      <w:r w:rsidRPr="00F222E8">
        <w:t xml:space="preserve">objektiva, </w:t>
      </w:r>
      <w:r w:rsidRPr="00F222E8">
        <w:rPr>
          <w:spacing w:val="-2"/>
        </w:rPr>
        <w:t xml:space="preserve">öppet redovisade, proportionella och icke-diskriminerande villkor </w:t>
      </w:r>
      <w:bookmarkEnd w:id="2646"/>
      <w:r w:rsidRPr="00F222E8">
        <w:rPr>
          <w:spacing w:val="-2"/>
        </w:rPr>
        <w:t>och</w:t>
      </w:r>
      <w:r w:rsidRPr="00A6293E">
        <w:rPr>
          <w:spacing w:val="-2"/>
        </w:rPr>
        <w:t xml:space="preserve"> slut</w:t>
      </w:r>
      <w:r w:rsidRPr="00A6293E">
        <w:rPr>
          <w:spacing w:val="-2"/>
        </w:rPr>
        <w:softHyphen/>
      </w:r>
      <w:r w:rsidRPr="00A6293E">
        <w:t>användarna inte kan anses gynnas av ett tillträde till bygg</w:t>
      </w:r>
      <w:r w:rsidRPr="00A6293E">
        <w:softHyphen/>
        <w:t>nadens fysiska infrastruktur för elektronisk kommunikation.</w:t>
      </w:r>
    </w:p>
    <w:p w14:paraId="0F2C2B65" w14:textId="77777777" w:rsidR="00D85371" w:rsidRPr="00A6293E" w:rsidRDefault="00D85371" w:rsidP="00D85371">
      <w:pPr>
        <w:pStyle w:val="Rubrik5utannumrering"/>
      </w:pPr>
      <w:r w:rsidRPr="00A6293E">
        <w:t>Samlokalisering eller annat gemensamt utnyttjande</w:t>
      </w:r>
    </w:p>
    <w:p w14:paraId="2C8984C1" w14:textId="77777777" w:rsidR="00D85371" w:rsidRDefault="00D85371" w:rsidP="00D85371">
      <w:pPr>
        <w:pStyle w:val="Brdtextmedindrag"/>
        <w:ind w:firstLine="0"/>
      </w:pPr>
      <w:r>
        <w:rPr>
          <w:b/>
        </w:rPr>
        <w:t>32 §</w:t>
      </w:r>
      <w:r w:rsidRPr="00A6293E">
        <w:t>    </w:t>
      </w:r>
      <w:r w:rsidRPr="006F4EC3">
        <w:t xml:space="preserve">Regleringsmyndigheten får, även i andra </w:t>
      </w:r>
      <w:r w:rsidRPr="006F4EC3">
        <w:rPr>
          <w:spacing w:val="-2"/>
        </w:rPr>
        <w:t xml:space="preserve">fall än enligt 16 § första stycket 6 eller 28–30 §§, </w:t>
      </w:r>
      <w:r w:rsidRPr="006F4EC3">
        <w:t>ålägga</w:t>
      </w:r>
      <w:r>
        <w:t xml:space="preserve"> e</w:t>
      </w:r>
      <w:r w:rsidRPr="00A6293E">
        <w:t xml:space="preserve">n operatör </w:t>
      </w:r>
      <w:r w:rsidRPr="00A6293E">
        <w:rPr>
          <w:spacing w:val="-2"/>
        </w:rPr>
        <w:t xml:space="preserve">att mot </w:t>
      </w:r>
      <w:r w:rsidRPr="00B50F21">
        <w:rPr>
          <w:spacing w:val="-2"/>
        </w:rPr>
        <w:t>skälig</w:t>
      </w:r>
      <w:r w:rsidRPr="004065A8">
        <w:rPr>
          <w:spacing w:val="-3"/>
        </w:rPr>
        <w:t xml:space="preserve"> ersättning </w:t>
      </w:r>
      <w:r w:rsidRPr="00A6293E">
        <w:rPr>
          <w:spacing w:val="-3"/>
        </w:rPr>
        <w:t>till</w:t>
      </w:r>
      <w:r>
        <w:rPr>
          <w:spacing w:val="-3"/>
        </w:rPr>
        <w:softHyphen/>
      </w:r>
      <w:r w:rsidRPr="00A6293E">
        <w:rPr>
          <w:spacing w:val="-3"/>
        </w:rPr>
        <w:t>han</w:t>
      </w:r>
      <w:r>
        <w:rPr>
          <w:spacing w:val="-3"/>
        </w:rPr>
        <w:softHyphen/>
      </w:r>
      <w:r w:rsidRPr="00A6293E">
        <w:rPr>
          <w:spacing w:val="-3"/>
        </w:rPr>
        <w:t>da</w:t>
      </w:r>
      <w:r>
        <w:rPr>
          <w:spacing w:val="-3"/>
        </w:rPr>
        <w:softHyphen/>
      </w:r>
      <w:r w:rsidRPr="00A6293E">
        <w:rPr>
          <w:spacing w:val="-3"/>
        </w:rPr>
        <w:t>hålla sökanden samlokalisering eller andra möjlig</w:t>
      </w:r>
      <w:r w:rsidRPr="00A6293E">
        <w:rPr>
          <w:spacing w:val="-3"/>
        </w:rPr>
        <w:softHyphen/>
      </w:r>
      <w:r w:rsidRPr="00A6293E">
        <w:t>heter till gemensamt utnyttjande av egendom eller annat, om det</w:t>
      </w:r>
    </w:p>
    <w:p w14:paraId="32B6A965" w14:textId="77777777" w:rsidR="00D85371" w:rsidRPr="00A6293E" w:rsidRDefault="00D85371" w:rsidP="00D85371">
      <w:pPr>
        <w:pStyle w:val="Brdtextmedindrag"/>
      </w:pPr>
      <w:r w:rsidRPr="00A6293E">
        <w:t>1.</w:t>
      </w:r>
      <w:r>
        <w:t> </w:t>
      </w:r>
      <w:r w:rsidRPr="00A6293E">
        <w:t>är av betydelse för att skydda miljön eller för att uppnå mål för fysisk planering, eller</w:t>
      </w:r>
    </w:p>
    <w:p w14:paraId="248D53E5" w14:textId="77777777" w:rsidR="00D85371" w:rsidRPr="00A6293E" w:rsidRDefault="00D85371" w:rsidP="00D85371">
      <w:pPr>
        <w:pStyle w:val="Brdtextmedindrag"/>
      </w:pPr>
      <w:r w:rsidRPr="00A6293E">
        <w:t>2. krävs för att skydda folkhälsa eller allmän säkerhet.</w:t>
      </w:r>
    </w:p>
    <w:p w14:paraId="5CD8479D" w14:textId="77777777" w:rsidR="00D85371" w:rsidRDefault="00D85371" w:rsidP="00D85371">
      <w:pPr>
        <w:pStyle w:val="Brdtextmedindrag"/>
      </w:pPr>
      <w:r>
        <w:t>En sådan s</w:t>
      </w:r>
      <w:r w:rsidRPr="004E3787">
        <w:t>kyldighet får omfatta att operatören mot ersätt</w:t>
      </w:r>
      <w:r>
        <w:softHyphen/>
      </w:r>
      <w:r w:rsidRPr="004E3787">
        <w:t>ning för upp</w:t>
      </w:r>
      <w:r>
        <w:softHyphen/>
      </w:r>
      <w:r w:rsidRPr="004E3787">
        <w:t>komna kost</w:t>
      </w:r>
      <w:r>
        <w:softHyphen/>
      </w:r>
      <w:r w:rsidRPr="004E3787">
        <w:t>nader ska genomföra stagning eller påbyggnad av en mast för elektronisk kommunikation eller andra lik</w:t>
      </w:r>
      <w:r w:rsidRPr="004E3787">
        <w:softHyphen/>
        <w:t>nande åtgärder som krävs för att tillhandahållande</w:t>
      </w:r>
      <w:r>
        <w:t>t</w:t>
      </w:r>
      <w:r w:rsidRPr="004E3787">
        <w:t xml:space="preserve"> ska kunna ske. Skyldigheten får inte innebära att en befintlig mast ska bytas ut mot en ny.</w:t>
      </w:r>
    </w:p>
    <w:p w14:paraId="7040408D" w14:textId="77777777" w:rsidR="00D85371" w:rsidRPr="004E3787" w:rsidRDefault="00D85371" w:rsidP="00D85371">
      <w:pPr>
        <w:pStyle w:val="Brdtextmedindrag"/>
      </w:pPr>
      <w:r>
        <w:t>En skyldighet enligt denna paragraf får åläggas endast efter ansökan av en annan operatör.</w:t>
      </w:r>
    </w:p>
    <w:p w14:paraId="6BF95E5A" w14:textId="77777777" w:rsidR="00D85371" w:rsidRDefault="00D85371" w:rsidP="00D85371">
      <w:pPr>
        <w:pStyle w:val="Rubrik5utannumrering"/>
      </w:pPr>
      <w:r w:rsidRPr="00A6293E">
        <w:t>Tillträde till infrastruktur för mobila tjänster</w:t>
      </w:r>
    </w:p>
    <w:p w14:paraId="58A589B8" w14:textId="77777777" w:rsidR="00D85371" w:rsidRDefault="00D85371" w:rsidP="00D85371">
      <w:pPr>
        <w:pStyle w:val="Brdtext"/>
      </w:pPr>
      <w:r>
        <w:rPr>
          <w:b/>
        </w:rPr>
        <w:t>33 §</w:t>
      </w:r>
      <w:r w:rsidRPr="00AC0994">
        <w:rPr>
          <w:bCs/>
        </w:rPr>
        <w:t>    </w:t>
      </w:r>
      <w:r w:rsidRPr="00A6293E">
        <w:t xml:space="preserve">Om det finns synnerliga skäl får </w:t>
      </w:r>
      <w:r>
        <w:t xml:space="preserve">regleringsmyndigheten ålägga en operatör som har rätt att använda radiosändare </w:t>
      </w:r>
      <w:r w:rsidRPr="00A6293E">
        <w:t xml:space="preserve">att </w:t>
      </w:r>
      <w:r>
        <w:t xml:space="preserve">mot skälig ersättning </w:t>
      </w:r>
      <w:r w:rsidRPr="006F4459">
        <w:t>ge</w:t>
      </w:r>
      <w:r w:rsidRPr="001C5342">
        <w:t xml:space="preserve"> tillträde till infrastruktur </w:t>
      </w:r>
      <w:bookmarkStart w:id="2647" w:name="_Hlk54173994"/>
      <w:r>
        <w:t xml:space="preserve">som är nödvändig </w:t>
      </w:r>
      <w:r w:rsidRPr="001C5342">
        <w:t>för tillhanda</w:t>
      </w:r>
      <w:r>
        <w:softHyphen/>
      </w:r>
      <w:r w:rsidRPr="001C5342">
        <w:t>hållande av mobila elektron</w:t>
      </w:r>
      <w:r>
        <w:softHyphen/>
      </w:r>
      <w:r w:rsidRPr="001C5342">
        <w:t>iska kommunika</w:t>
      </w:r>
      <w:r w:rsidRPr="001C5342">
        <w:softHyphen/>
        <w:t>tions</w:t>
      </w:r>
      <w:r w:rsidRPr="001C5342">
        <w:softHyphen/>
        <w:t>tjänster</w:t>
      </w:r>
      <w:bookmarkEnd w:id="2647"/>
      <w:r w:rsidRPr="001C5342">
        <w:t xml:space="preserve">. </w:t>
      </w:r>
      <w:r>
        <w:t>S</w:t>
      </w:r>
      <w:r w:rsidRPr="002C71C8">
        <w:t>kyldig</w:t>
      </w:r>
      <w:r w:rsidRPr="002C71C8">
        <w:softHyphen/>
        <w:t xml:space="preserve">heten </w:t>
      </w:r>
      <w:r>
        <w:t xml:space="preserve">får </w:t>
      </w:r>
      <w:r w:rsidRPr="00037BAE">
        <w:t>avse</w:t>
      </w:r>
      <w:r w:rsidRPr="002C71C8">
        <w:t xml:space="preserve"> tillträde till aktiv infra</w:t>
      </w:r>
      <w:r>
        <w:softHyphen/>
      </w:r>
      <w:r w:rsidRPr="002C71C8">
        <w:t>struktur.</w:t>
      </w:r>
    </w:p>
    <w:p w14:paraId="61A14EC1" w14:textId="77777777" w:rsidR="00D85371" w:rsidRDefault="00D85371" w:rsidP="00D85371">
      <w:pPr>
        <w:pStyle w:val="Brdtextmedindrag"/>
      </w:pPr>
      <w:bookmarkStart w:id="2648" w:name="_Hlk43889887"/>
      <w:r>
        <w:t>S</w:t>
      </w:r>
      <w:r w:rsidRPr="00A31F03">
        <w:t>kyldighet</w:t>
      </w:r>
      <w:r>
        <w:t>en</w:t>
      </w:r>
      <w:r w:rsidRPr="00A31F03">
        <w:t xml:space="preserve"> </w:t>
      </w:r>
      <w:r w:rsidRPr="008379D5">
        <w:t xml:space="preserve">får åläggas endast om </w:t>
      </w:r>
      <w:bookmarkStart w:id="2649" w:name="_Hlk43890104"/>
      <w:r w:rsidRPr="008379D5">
        <w:t>tillståndet att använda radio</w:t>
      </w:r>
      <w:r>
        <w:softHyphen/>
      </w:r>
      <w:r w:rsidRPr="008379D5">
        <w:t xml:space="preserve">sändare vid beviljandet förenades med ett förbehåll om att </w:t>
      </w:r>
      <w:r>
        <w:t xml:space="preserve">en sådan </w:t>
      </w:r>
      <w:r w:rsidRPr="008379D5">
        <w:t>skyldighet kan komma att åläggas.</w:t>
      </w:r>
    </w:p>
    <w:p w14:paraId="04572612" w14:textId="77777777" w:rsidR="00D85371" w:rsidRPr="004303A4" w:rsidRDefault="00D85371" w:rsidP="00D85371">
      <w:pPr>
        <w:pStyle w:val="Rubrik4utannumrering"/>
        <w:tabs>
          <w:tab w:val="left" w:pos="4230"/>
        </w:tabs>
      </w:pPr>
      <w:bookmarkStart w:id="2650" w:name="_Hlk24964369"/>
      <w:bookmarkEnd w:id="2648"/>
      <w:bookmarkEnd w:id="2649"/>
      <w:r w:rsidRPr="004303A4">
        <w:t>Upphävande och ändring av beslut</w:t>
      </w:r>
    </w:p>
    <w:p w14:paraId="1E5C3FDB" w14:textId="77777777" w:rsidR="00D85371" w:rsidRPr="000B48FE" w:rsidRDefault="00D85371" w:rsidP="00D85371">
      <w:pPr>
        <w:pStyle w:val="Brdtext"/>
      </w:pPr>
      <w:r>
        <w:rPr>
          <w:b/>
        </w:rPr>
        <w:t>34 §</w:t>
      </w:r>
      <w:r w:rsidRPr="00557A07">
        <w:rPr>
          <w:bCs/>
        </w:rPr>
        <w:t>    </w:t>
      </w:r>
      <w:bookmarkStart w:id="2651" w:name="_Hlk20123213"/>
      <w:r>
        <w:rPr>
          <w:bCs/>
        </w:rPr>
        <w:t xml:space="preserve">Regleringsmyndigheten ska upphäva eller ändra </w:t>
      </w:r>
      <w:r>
        <w:t>s</w:t>
      </w:r>
      <w:r w:rsidRPr="000B48FE">
        <w:t xml:space="preserve">kyldigheter och villkor som har beslutats enligt detta kapitel </w:t>
      </w:r>
      <w:bookmarkStart w:id="2652" w:name="_Hlk40792419"/>
      <w:r w:rsidRPr="000B48FE">
        <w:t>när det är motiverat med hänsyn till syftet med beslutet.</w:t>
      </w:r>
      <w:bookmarkEnd w:id="2652"/>
    </w:p>
    <w:p w14:paraId="540A7AB1" w14:textId="77777777" w:rsidR="00D85371" w:rsidRPr="000B48FE" w:rsidRDefault="00D85371" w:rsidP="00D85371">
      <w:pPr>
        <w:pStyle w:val="Brdtextmedindrag"/>
      </w:pPr>
      <w:r>
        <w:t>E</w:t>
      </w:r>
      <w:r w:rsidRPr="000B48FE">
        <w:t xml:space="preserve">tt beslut </w:t>
      </w:r>
      <w:r w:rsidRPr="006F4EC3">
        <w:t>om upphävande av skyldig</w:t>
      </w:r>
      <w:r w:rsidRPr="006F4EC3">
        <w:softHyphen/>
        <w:t>het</w:t>
      </w:r>
      <w:r w:rsidRPr="006F4EC3">
        <w:softHyphen/>
        <w:t>er som fattas efter en marknads</w:t>
      </w:r>
      <w:r w:rsidRPr="006F4EC3">
        <w:softHyphen/>
        <w:t>analys enligt 5 § andra stycket får förenas</w:t>
      </w:r>
      <w:r>
        <w:t xml:space="preserve"> </w:t>
      </w:r>
      <w:r w:rsidRPr="000B48FE">
        <w:t>med villkor för en övergångs</w:t>
      </w:r>
      <w:r>
        <w:softHyphen/>
      </w:r>
      <w:r w:rsidRPr="000B48FE">
        <w:t>period.</w:t>
      </w:r>
    </w:p>
    <w:p w14:paraId="3111B2BE" w14:textId="77777777" w:rsidR="00D85371" w:rsidRDefault="00D85371" w:rsidP="00D85371">
      <w:pPr>
        <w:pStyle w:val="Brdtextmedindrag"/>
        <w:rPr>
          <w:b/>
        </w:rPr>
      </w:pPr>
      <w:r w:rsidRPr="000B48FE">
        <w:t>Tidpunkten för upphävande eller ändring av en skyldighet ska bestäm</w:t>
      </w:r>
      <w:r>
        <w:softHyphen/>
      </w:r>
      <w:r w:rsidRPr="000B48FE">
        <w:t>mas med hänsyn till be</w:t>
      </w:r>
      <w:r w:rsidRPr="000B48FE">
        <w:softHyphen/>
        <w:t>rörda parters intressen.</w:t>
      </w:r>
    </w:p>
    <w:p w14:paraId="0F02DFB8" w14:textId="77777777" w:rsidR="00D85371" w:rsidRPr="00A6293E" w:rsidRDefault="00D85371" w:rsidP="00D85371">
      <w:pPr>
        <w:pStyle w:val="Rubrik4utannumrering"/>
      </w:pPr>
      <w:r w:rsidRPr="00A6293E">
        <w:t>Skadestånd</w:t>
      </w:r>
    </w:p>
    <w:p w14:paraId="7C4D4E43" w14:textId="77777777" w:rsidR="00D85371" w:rsidRPr="00A6293E" w:rsidRDefault="00D85371" w:rsidP="00D85371">
      <w:pPr>
        <w:pStyle w:val="Brdtext"/>
      </w:pPr>
      <w:r>
        <w:rPr>
          <w:b/>
        </w:rPr>
        <w:t>35 §</w:t>
      </w:r>
      <w:r w:rsidRPr="00A6293E">
        <w:t>    </w:t>
      </w:r>
      <w:r w:rsidRPr="00A6293E">
        <w:rPr>
          <w:spacing w:val="-2"/>
        </w:rPr>
        <w:t>Om e</w:t>
      </w:r>
      <w:r>
        <w:rPr>
          <w:spacing w:val="-2"/>
        </w:rPr>
        <w:t>n</w:t>
      </w:r>
      <w:r w:rsidRPr="00A6293E">
        <w:rPr>
          <w:spacing w:val="-2"/>
        </w:rPr>
        <w:t xml:space="preserve"> </w:t>
      </w:r>
      <w:r>
        <w:rPr>
          <w:spacing w:val="-2"/>
        </w:rPr>
        <w:t>operatör</w:t>
      </w:r>
      <w:r w:rsidRPr="00A6293E">
        <w:rPr>
          <w:spacing w:val="-2"/>
        </w:rPr>
        <w:t xml:space="preserve"> </w:t>
      </w:r>
      <w:r>
        <w:t>som är ett företag med betydande inflytande på en marknad</w:t>
      </w:r>
      <w:r w:rsidRPr="00A6293E">
        <w:rPr>
          <w:spacing w:val="-2"/>
        </w:rPr>
        <w:t xml:space="preserve"> </w:t>
      </w:r>
      <w:r w:rsidRPr="00A6293E">
        <w:t xml:space="preserve">uppsåtligen eller av oaktsamhet </w:t>
      </w:r>
      <w:r w:rsidRPr="0018116D">
        <w:t xml:space="preserve">vidtar en åtgärd som strider mot </w:t>
      </w:r>
      <w:r w:rsidRPr="0018116D">
        <w:lastRenderedPageBreak/>
        <w:t>en skyldighet som har be</w:t>
      </w:r>
      <w:r w:rsidRPr="0018116D">
        <w:softHyphen/>
        <w:t>slutats med stöd av 8 §, ska</w:t>
      </w:r>
      <w:r w:rsidRPr="00A6293E">
        <w:t xml:space="preserve"> </w:t>
      </w:r>
      <w:r>
        <w:t>operatören</w:t>
      </w:r>
      <w:r w:rsidRPr="00A6293E">
        <w:t xml:space="preserve"> ersätta den skada som uppkommer</w:t>
      </w:r>
      <w:r>
        <w:t xml:space="preserve"> genom åtgärden</w:t>
      </w:r>
      <w:r w:rsidRPr="00A6293E">
        <w:t xml:space="preserve">. Detsamma gäller </w:t>
      </w:r>
      <w:r>
        <w:t xml:space="preserve">för </w:t>
      </w:r>
      <w:r w:rsidRPr="00A6293E">
        <w:t>den som upp</w:t>
      </w:r>
      <w:r>
        <w:softHyphen/>
      </w:r>
      <w:r w:rsidRPr="00A6293E">
        <w:t>såtligen eller av oaktsam</w:t>
      </w:r>
      <w:r>
        <w:softHyphen/>
      </w:r>
      <w:r w:rsidRPr="00A6293E">
        <w:t xml:space="preserve">het </w:t>
      </w:r>
      <w:r>
        <w:t xml:space="preserve">inte </w:t>
      </w:r>
      <w:r w:rsidRPr="00A6293E">
        <w:t>vidta</w:t>
      </w:r>
      <w:r>
        <w:t>r</w:t>
      </w:r>
      <w:r w:rsidRPr="00A6293E">
        <w:t xml:space="preserve"> en åtgärd som är nödvän</w:t>
      </w:r>
      <w:r>
        <w:softHyphen/>
      </w:r>
      <w:r w:rsidRPr="00A6293E">
        <w:t>dig för att följa en sådan skyldighet.</w:t>
      </w:r>
    </w:p>
    <w:p w14:paraId="3CC057ED" w14:textId="77777777" w:rsidR="00D85371" w:rsidRDefault="00D85371" w:rsidP="00D85371">
      <w:pPr>
        <w:pStyle w:val="Brdtextmedindrag"/>
      </w:pPr>
      <w:r w:rsidRPr="00A6293E">
        <w:t>Rätten till sådan ersättning faller bort om talan inte väcks inom tio år från det att skadan uppkom.</w:t>
      </w:r>
    </w:p>
    <w:p w14:paraId="39F9F50B" w14:textId="77777777" w:rsidR="00D85371" w:rsidRPr="00B114F8" w:rsidRDefault="00D85371" w:rsidP="00D85371">
      <w:pPr>
        <w:pStyle w:val="Rubrik4utannumrering"/>
      </w:pPr>
      <w:bookmarkStart w:id="2653" w:name="_Hlk63935610"/>
      <w:r>
        <w:t xml:space="preserve">Samråd inför </w:t>
      </w:r>
      <w:r w:rsidRPr="00B114F8">
        <w:t>beslut</w:t>
      </w:r>
    </w:p>
    <w:p w14:paraId="453A6796" w14:textId="77777777" w:rsidR="00D85371" w:rsidRPr="00542077" w:rsidRDefault="00D85371" w:rsidP="00D85371">
      <w:pPr>
        <w:pStyle w:val="Rubrik5utannumrering"/>
        <w:spacing w:before="0"/>
      </w:pPr>
      <w:r>
        <w:t>Samråd med berörda parter</w:t>
      </w:r>
    </w:p>
    <w:p w14:paraId="6CA4AEFF" w14:textId="77777777" w:rsidR="00D85371" w:rsidRPr="00D118D1" w:rsidRDefault="00D85371" w:rsidP="00D85371">
      <w:pPr>
        <w:pStyle w:val="Brdtext"/>
        <w:rPr>
          <w:rFonts w:eastAsiaTheme="majorEastAsia" w:cstheme="majorBidi"/>
          <w:bCs/>
          <w:iCs/>
        </w:rPr>
      </w:pPr>
      <w:r w:rsidRPr="00D118D1" w:rsidDel="00406592">
        <w:rPr>
          <w:rFonts w:eastAsiaTheme="majorEastAsia" w:cstheme="majorBidi"/>
          <w:b/>
          <w:bCs/>
          <w:iCs/>
        </w:rPr>
        <w:t>3</w:t>
      </w:r>
      <w:r>
        <w:rPr>
          <w:rFonts w:eastAsiaTheme="majorEastAsia" w:cstheme="majorBidi"/>
          <w:b/>
          <w:bCs/>
          <w:iCs/>
        </w:rPr>
        <w:t>6</w:t>
      </w:r>
      <w:r w:rsidRPr="00D118D1" w:rsidDel="00406592">
        <w:rPr>
          <w:rFonts w:eastAsiaTheme="majorEastAsia" w:cstheme="majorBidi"/>
          <w:b/>
          <w:bCs/>
          <w:iCs/>
        </w:rPr>
        <w:t> §</w:t>
      </w:r>
      <w:r w:rsidRPr="00D118D1" w:rsidDel="00406592">
        <w:rPr>
          <w:rFonts w:eastAsiaTheme="majorEastAsia" w:cstheme="majorBidi"/>
          <w:bCs/>
          <w:iCs/>
        </w:rPr>
        <w:t>    </w:t>
      </w:r>
      <w:r w:rsidRPr="00CE29F6">
        <w:rPr>
          <w:rFonts w:eastAsiaTheme="majorEastAsia" w:cstheme="majorBidi"/>
          <w:bCs/>
          <w:iCs/>
          <w:spacing w:val="-3"/>
        </w:rPr>
        <w:t xml:space="preserve">När regleringsmyndigheten </w:t>
      </w:r>
      <w:r w:rsidRPr="00CE29F6" w:rsidDel="00406592">
        <w:rPr>
          <w:rFonts w:eastAsiaTheme="majorEastAsia" w:cstheme="majorBidi"/>
          <w:bCs/>
          <w:iCs/>
          <w:spacing w:val="-3"/>
        </w:rPr>
        <w:t xml:space="preserve">avser att fatta ett beslut enligt </w:t>
      </w:r>
      <w:r w:rsidRPr="00CE29F6" w:rsidDel="00406592">
        <w:rPr>
          <w:rFonts w:eastAsiaTheme="majorEastAsia" w:cstheme="majorBidi"/>
          <w:spacing w:val="-3"/>
        </w:rPr>
        <w:t>3</w:t>
      </w:r>
      <w:r w:rsidRPr="00CE29F6">
        <w:rPr>
          <w:rFonts w:eastAsiaTheme="majorEastAsia" w:cstheme="majorBidi"/>
          <w:spacing w:val="-3"/>
        </w:rPr>
        <w:t xml:space="preserve"> eller </w:t>
      </w:r>
      <w:r w:rsidRPr="00CE29F6" w:rsidDel="00406592">
        <w:rPr>
          <w:rFonts w:eastAsiaTheme="majorEastAsia" w:cstheme="majorBidi"/>
          <w:spacing w:val="-3"/>
        </w:rPr>
        <w:t>4</w:t>
      </w:r>
      <w:r w:rsidRPr="00CE29F6">
        <w:rPr>
          <w:rFonts w:eastAsiaTheme="majorEastAsia" w:cstheme="majorBidi"/>
          <w:spacing w:val="-3"/>
        </w:rPr>
        <w:t> §,</w:t>
      </w:r>
      <w:r w:rsidRPr="009B7324">
        <w:rPr>
          <w:rFonts w:eastAsiaTheme="majorEastAsia" w:cstheme="majorBidi"/>
        </w:rPr>
        <w:t xml:space="preserve"> 5 § andra stycket</w:t>
      </w:r>
      <w:r>
        <w:rPr>
          <w:rFonts w:eastAsiaTheme="majorEastAsia" w:cstheme="majorBidi"/>
        </w:rPr>
        <w:t xml:space="preserve">, </w:t>
      </w:r>
      <w:r w:rsidRPr="009B7324">
        <w:rPr>
          <w:rFonts w:eastAsiaTheme="majorEastAsia" w:cstheme="majorBidi"/>
        </w:rPr>
        <w:t>8</w:t>
      </w:r>
      <w:r>
        <w:rPr>
          <w:rFonts w:eastAsiaTheme="majorEastAsia" w:cstheme="majorBidi"/>
        </w:rPr>
        <w:t> §, 22 § första stycket eller</w:t>
      </w:r>
      <w:r w:rsidRPr="009B7324" w:rsidDel="00406592">
        <w:rPr>
          <w:rFonts w:eastAsiaTheme="majorEastAsia" w:cstheme="majorBidi"/>
        </w:rPr>
        <w:t xml:space="preserve"> </w:t>
      </w:r>
      <w:r w:rsidRPr="009B7324">
        <w:rPr>
          <w:rFonts w:eastAsiaTheme="majorEastAsia" w:cstheme="majorBidi"/>
        </w:rPr>
        <w:t>28</w:t>
      </w:r>
      <w:r w:rsidRPr="009B7324" w:rsidDel="00406592">
        <w:rPr>
          <w:rFonts w:eastAsiaTheme="majorEastAsia" w:cstheme="majorBidi"/>
        </w:rPr>
        <w:t xml:space="preserve">, </w:t>
      </w:r>
      <w:r w:rsidRPr="009B7324">
        <w:rPr>
          <w:rFonts w:eastAsiaTheme="majorEastAsia" w:cstheme="majorBidi"/>
        </w:rPr>
        <w:t xml:space="preserve">29, 32, 33 eller </w:t>
      </w:r>
      <w:r w:rsidRPr="009B7324" w:rsidDel="00406592">
        <w:rPr>
          <w:rFonts w:eastAsiaTheme="majorEastAsia" w:cstheme="majorBidi"/>
        </w:rPr>
        <w:t>34</w:t>
      </w:r>
      <w:r w:rsidRPr="009B7324">
        <w:rPr>
          <w:rFonts w:eastAsiaTheme="majorEastAsia" w:cstheme="majorBidi"/>
        </w:rPr>
        <w:t> </w:t>
      </w:r>
      <w:r w:rsidRPr="009B7324" w:rsidDel="00406592">
        <w:rPr>
          <w:rFonts w:eastAsiaTheme="majorEastAsia" w:cstheme="majorBidi"/>
        </w:rPr>
        <w:t>§</w:t>
      </w:r>
      <w:r w:rsidRPr="009B7324">
        <w:rPr>
          <w:rFonts w:eastAsiaTheme="majorEastAsia" w:cstheme="majorBidi"/>
          <w:bCs/>
          <w:iCs/>
        </w:rPr>
        <w:t xml:space="preserve"> </w:t>
      </w:r>
      <w:r w:rsidRPr="009B7324" w:rsidDel="00406592">
        <w:rPr>
          <w:rFonts w:eastAsiaTheme="majorEastAsia" w:cstheme="majorBidi"/>
          <w:bCs/>
          <w:iCs/>
        </w:rPr>
        <w:t xml:space="preserve">ska </w:t>
      </w:r>
      <w:r w:rsidRPr="009B7324">
        <w:rPr>
          <w:rFonts w:eastAsiaTheme="majorEastAsia" w:cstheme="majorBidi"/>
          <w:bCs/>
          <w:iCs/>
        </w:rPr>
        <w:t>myndigheten</w:t>
      </w:r>
      <w:r w:rsidRPr="00D118D1" w:rsidDel="00406592">
        <w:rPr>
          <w:rFonts w:eastAsiaTheme="majorEastAsia" w:cstheme="majorBidi"/>
          <w:bCs/>
          <w:iCs/>
        </w:rPr>
        <w:t xml:space="preserve"> upprätta ett förslag och ge berörda parter tillfälle att yttra sig över förslaget inom skälig tid, dock minst 30 dagar om det inte finns särskilda skäl mot det. Det</w:t>
      </w:r>
      <w:r>
        <w:rPr>
          <w:rFonts w:eastAsiaTheme="majorEastAsia" w:cstheme="majorBidi"/>
          <w:bCs/>
          <w:iCs/>
        </w:rPr>
        <w:softHyphen/>
      </w:r>
      <w:r w:rsidRPr="00D118D1" w:rsidDel="00406592">
        <w:rPr>
          <w:rFonts w:eastAsiaTheme="majorEastAsia" w:cstheme="majorBidi"/>
          <w:bCs/>
          <w:iCs/>
        </w:rPr>
        <w:t xml:space="preserve">samma ska gälla för beslut om att fastställa en </w:t>
      </w:r>
      <w:r w:rsidRPr="009B7324" w:rsidDel="00406592">
        <w:rPr>
          <w:rFonts w:eastAsiaTheme="majorEastAsia" w:cstheme="majorBidi"/>
          <w:bCs/>
          <w:iCs/>
        </w:rPr>
        <w:t>marknad enligt 5</w:t>
      </w:r>
      <w:r w:rsidRPr="009B7324">
        <w:rPr>
          <w:rFonts w:eastAsiaTheme="majorEastAsia" w:cstheme="majorBidi"/>
          <w:bCs/>
          <w:iCs/>
        </w:rPr>
        <w:t> </w:t>
      </w:r>
      <w:r w:rsidRPr="009B7324" w:rsidDel="00406592">
        <w:rPr>
          <w:rFonts w:eastAsiaTheme="majorEastAsia" w:cstheme="majorBidi"/>
          <w:bCs/>
          <w:iCs/>
        </w:rPr>
        <w:t xml:space="preserve">§ </w:t>
      </w:r>
      <w:r w:rsidRPr="009B7324">
        <w:rPr>
          <w:rFonts w:eastAsiaTheme="majorEastAsia" w:cstheme="majorBidi"/>
          <w:bCs/>
          <w:iCs/>
        </w:rPr>
        <w:t>första</w:t>
      </w:r>
      <w:r>
        <w:rPr>
          <w:rFonts w:eastAsiaTheme="majorEastAsia" w:cstheme="majorBidi"/>
          <w:bCs/>
          <w:iCs/>
        </w:rPr>
        <w:t xml:space="preserve"> stycket </w:t>
      </w:r>
      <w:r w:rsidRPr="00D118D1" w:rsidDel="00406592">
        <w:rPr>
          <w:rFonts w:eastAsiaTheme="majorEastAsia" w:cstheme="majorBidi"/>
          <w:bCs/>
          <w:iCs/>
        </w:rPr>
        <w:t xml:space="preserve">som </w:t>
      </w:r>
      <w:r>
        <w:rPr>
          <w:rFonts w:eastAsiaTheme="majorEastAsia" w:cstheme="majorBidi"/>
          <w:bCs/>
          <w:iCs/>
        </w:rPr>
        <w:t>avviker</w:t>
      </w:r>
      <w:r w:rsidRPr="00D118D1" w:rsidDel="00406592">
        <w:rPr>
          <w:rFonts w:eastAsiaTheme="majorEastAsia" w:cstheme="majorBidi"/>
          <w:bCs/>
          <w:iCs/>
        </w:rPr>
        <w:t xml:space="preserve"> från dem som framgår av Europeiska kom</w:t>
      </w:r>
      <w:r>
        <w:rPr>
          <w:rFonts w:eastAsiaTheme="majorEastAsia" w:cstheme="majorBidi"/>
          <w:bCs/>
          <w:iCs/>
        </w:rPr>
        <w:softHyphen/>
      </w:r>
      <w:r w:rsidRPr="00D118D1" w:rsidDel="00406592">
        <w:rPr>
          <w:rFonts w:eastAsiaTheme="majorEastAsia" w:cstheme="majorBidi"/>
          <w:bCs/>
          <w:iCs/>
        </w:rPr>
        <w:t>mis</w:t>
      </w:r>
      <w:r>
        <w:rPr>
          <w:rFonts w:eastAsiaTheme="majorEastAsia" w:cstheme="majorBidi"/>
          <w:bCs/>
          <w:iCs/>
        </w:rPr>
        <w:softHyphen/>
      </w:r>
      <w:r w:rsidRPr="00D118D1" w:rsidDel="00406592">
        <w:rPr>
          <w:rFonts w:eastAsiaTheme="majorEastAsia" w:cstheme="majorBidi"/>
          <w:bCs/>
          <w:iCs/>
        </w:rPr>
        <w:t>sion</w:t>
      </w:r>
      <w:r>
        <w:rPr>
          <w:rFonts w:eastAsiaTheme="majorEastAsia" w:cstheme="majorBidi"/>
          <w:bCs/>
          <w:iCs/>
        </w:rPr>
        <w:softHyphen/>
      </w:r>
      <w:r w:rsidRPr="00D118D1" w:rsidDel="00406592">
        <w:rPr>
          <w:rFonts w:eastAsiaTheme="majorEastAsia" w:cstheme="majorBidi"/>
          <w:bCs/>
          <w:iCs/>
        </w:rPr>
        <w:t>ens rekom</w:t>
      </w:r>
      <w:r>
        <w:rPr>
          <w:rFonts w:eastAsiaTheme="majorEastAsia" w:cstheme="majorBidi"/>
          <w:bCs/>
          <w:iCs/>
        </w:rPr>
        <w:softHyphen/>
      </w:r>
      <w:r w:rsidRPr="00D118D1" w:rsidDel="00406592">
        <w:rPr>
          <w:rFonts w:eastAsiaTheme="majorEastAsia" w:cstheme="majorBidi"/>
          <w:bCs/>
          <w:iCs/>
        </w:rPr>
        <w:t>mendation</w:t>
      </w:r>
      <w:r>
        <w:rPr>
          <w:rFonts w:eastAsiaTheme="majorEastAsia" w:cstheme="majorBidi"/>
          <w:bCs/>
          <w:iCs/>
        </w:rPr>
        <w:t xml:space="preserve"> om relevanta produkt- och tjänstemarknader</w:t>
      </w:r>
      <w:r w:rsidRPr="00D118D1" w:rsidDel="00406592">
        <w:rPr>
          <w:rFonts w:eastAsiaTheme="majorEastAsia" w:cstheme="majorBidi"/>
          <w:bCs/>
          <w:iCs/>
        </w:rPr>
        <w:t>.</w:t>
      </w:r>
    </w:p>
    <w:p w14:paraId="04DA4DBF" w14:textId="77777777" w:rsidR="00D85371" w:rsidRPr="0075507A" w:rsidRDefault="00D85371" w:rsidP="00D85371">
      <w:pPr>
        <w:pStyle w:val="Brdtextmedindrag"/>
        <w:rPr>
          <w:rFonts w:eastAsiaTheme="minorHAnsi" w:cstheme="minorBidi"/>
        </w:rPr>
      </w:pPr>
      <w:r>
        <w:t xml:space="preserve">Första stycket gäller inte en tvist som har hänskjutits till prövning enligt </w:t>
      </w:r>
      <w:r w:rsidRPr="00A71D2E">
        <w:t>11 kap. 1</w:t>
      </w:r>
      <w:r>
        <w:t>4</w:t>
      </w:r>
      <w:r w:rsidRPr="00A71D2E">
        <w:t> §.</w:t>
      </w:r>
    </w:p>
    <w:p w14:paraId="45E55B73" w14:textId="77777777" w:rsidR="00D85371" w:rsidRPr="0075507A" w:rsidDel="00406592" w:rsidRDefault="00D85371" w:rsidP="00D85371">
      <w:pPr>
        <w:pStyle w:val="Brdtextmedindrag"/>
        <w:ind w:firstLine="0"/>
        <w:rPr>
          <w:rFonts w:eastAsiaTheme="minorHAnsi" w:cstheme="minorBidi"/>
        </w:rPr>
      </w:pPr>
    </w:p>
    <w:p w14:paraId="0AF21410" w14:textId="77777777" w:rsidR="00D85371" w:rsidRDefault="00D85371" w:rsidP="00D85371">
      <w:pPr>
        <w:pStyle w:val="Brdtext"/>
      </w:pPr>
      <w:r w:rsidRPr="00D118D1">
        <w:rPr>
          <w:rFonts w:eastAsiaTheme="majorEastAsia" w:cstheme="majorBidi"/>
          <w:b/>
          <w:bCs/>
          <w:iCs/>
        </w:rPr>
        <w:t>3</w:t>
      </w:r>
      <w:r>
        <w:rPr>
          <w:rFonts w:eastAsiaTheme="majorEastAsia" w:cstheme="majorBidi"/>
          <w:b/>
          <w:bCs/>
          <w:iCs/>
        </w:rPr>
        <w:t>7</w:t>
      </w:r>
      <w:r w:rsidRPr="00D118D1">
        <w:rPr>
          <w:rFonts w:eastAsiaTheme="majorEastAsia" w:cstheme="majorBidi"/>
          <w:b/>
          <w:bCs/>
          <w:iCs/>
        </w:rPr>
        <w:t> §</w:t>
      </w:r>
      <w:r w:rsidRPr="00D118D1">
        <w:rPr>
          <w:rFonts w:eastAsiaTheme="majorEastAsia" w:cstheme="majorBidi"/>
          <w:bCs/>
          <w:iCs/>
        </w:rPr>
        <w:t>    </w:t>
      </w:r>
      <w:r>
        <w:rPr>
          <w:rFonts w:eastAsiaTheme="majorEastAsia" w:cstheme="majorBidi"/>
          <w:bCs/>
          <w:iCs/>
        </w:rPr>
        <w:t xml:space="preserve">Regleringsmyndigheten </w:t>
      </w:r>
      <w:r w:rsidRPr="00D118D1">
        <w:rPr>
          <w:rFonts w:eastAsiaTheme="majorEastAsia" w:cstheme="majorBidi"/>
          <w:bCs/>
          <w:iCs/>
        </w:rPr>
        <w:t xml:space="preserve">ska i ett ärende </w:t>
      </w:r>
      <w:r w:rsidRPr="0054778B">
        <w:rPr>
          <w:rFonts w:eastAsiaTheme="majorEastAsia" w:cstheme="majorBidi"/>
          <w:bCs/>
          <w:iCs/>
        </w:rPr>
        <w:t>enligt 22 § ge</w:t>
      </w:r>
      <w:r w:rsidRPr="00D118D1">
        <w:rPr>
          <w:rFonts w:eastAsiaTheme="majorEastAsia" w:cstheme="majorBidi"/>
          <w:bCs/>
          <w:iCs/>
        </w:rPr>
        <w:t xml:space="preserve"> berörda parter tillfälle att yttra sig över det erbjudna åtagandet inom skäl</w:t>
      </w:r>
      <w:r w:rsidRPr="00D118D1">
        <w:rPr>
          <w:rFonts w:eastAsiaTheme="majorEastAsia" w:cstheme="majorBidi"/>
          <w:bCs/>
          <w:iCs/>
        </w:rPr>
        <w:softHyphen/>
        <w:t xml:space="preserve">ig tid, dock minst 30 dagar om det inte finns särskilda skäl mot det. </w:t>
      </w:r>
      <w:r w:rsidRPr="00D118D1">
        <w:t>Sam</w:t>
      </w:r>
      <w:r w:rsidRPr="00D118D1">
        <w:softHyphen/>
        <w:t>råd behövs inte om det är uppenbart att åtagandet inte uppfyller relevanta krav.</w:t>
      </w:r>
    </w:p>
    <w:p w14:paraId="03F84FA8" w14:textId="77777777" w:rsidR="00D85371" w:rsidRPr="00542077" w:rsidRDefault="00D85371" w:rsidP="00D85371">
      <w:pPr>
        <w:pStyle w:val="Rubrik5utannumrering"/>
      </w:pPr>
      <w:r w:rsidRPr="00457CA1">
        <w:t>Samråd</w:t>
      </w:r>
      <w:r>
        <w:t xml:space="preserve"> inom Europeiska unionen</w:t>
      </w:r>
    </w:p>
    <w:p w14:paraId="68148917" w14:textId="77777777" w:rsidR="00D85371" w:rsidRPr="00D118D1" w:rsidRDefault="00D85371" w:rsidP="00D85371">
      <w:pPr>
        <w:pStyle w:val="Brdtext"/>
      </w:pPr>
      <w:r w:rsidRPr="00D118D1">
        <w:rPr>
          <w:rFonts w:eastAsiaTheme="majorEastAsia" w:cstheme="majorBidi"/>
          <w:b/>
          <w:bCs/>
          <w:iCs/>
        </w:rPr>
        <w:t>3</w:t>
      </w:r>
      <w:r>
        <w:rPr>
          <w:rFonts w:eastAsiaTheme="majorEastAsia" w:cstheme="majorBidi"/>
          <w:b/>
          <w:bCs/>
          <w:iCs/>
        </w:rPr>
        <w:t>8</w:t>
      </w:r>
      <w:r w:rsidRPr="00D118D1">
        <w:rPr>
          <w:rFonts w:eastAsiaTheme="majorEastAsia" w:cstheme="majorBidi"/>
          <w:b/>
          <w:bCs/>
          <w:iCs/>
        </w:rPr>
        <w:t> §</w:t>
      </w:r>
      <w:r w:rsidRPr="00D118D1">
        <w:rPr>
          <w:rFonts w:eastAsiaTheme="majorEastAsia" w:cstheme="majorBidi"/>
          <w:bCs/>
          <w:iCs/>
        </w:rPr>
        <w:t xml:space="preserve">    Om ett beslut </w:t>
      </w:r>
      <w:r w:rsidRPr="00B03336">
        <w:rPr>
          <w:rFonts w:eastAsiaTheme="majorEastAsia" w:cstheme="majorBidi"/>
          <w:bCs/>
          <w:iCs/>
        </w:rPr>
        <w:t xml:space="preserve">enligt </w:t>
      </w:r>
      <w:r w:rsidRPr="00B03336">
        <w:rPr>
          <w:rFonts w:eastAsiaTheme="majorEastAsia" w:cstheme="majorBidi"/>
        </w:rPr>
        <w:t>3</w:t>
      </w:r>
      <w:r>
        <w:rPr>
          <w:rFonts w:eastAsiaTheme="majorEastAsia" w:cstheme="majorBidi"/>
        </w:rPr>
        <w:t xml:space="preserve">, 4, </w:t>
      </w:r>
      <w:r w:rsidRPr="00B03336">
        <w:rPr>
          <w:rFonts w:eastAsiaTheme="majorEastAsia" w:cstheme="majorBidi"/>
        </w:rPr>
        <w:t>5</w:t>
      </w:r>
      <w:r>
        <w:rPr>
          <w:rFonts w:eastAsiaTheme="majorEastAsia" w:cstheme="majorBidi"/>
        </w:rPr>
        <w:t xml:space="preserve"> eller </w:t>
      </w:r>
      <w:r w:rsidRPr="00B03336">
        <w:rPr>
          <w:rFonts w:eastAsiaTheme="majorEastAsia" w:cstheme="majorBidi"/>
        </w:rPr>
        <w:t>8</w:t>
      </w:r>
      <w:r>
        <w:rPr>
          <w:rFonts w:eastAsiaTheme="majorEastAsia" w:cstheme="majorBidi"/>
        </w:rPr>
        <w:t xml:space="preserve"> §, 22 § första stycket eller </w:t>
      </w:r>
      <w:r w:rsidRPr="00B03336">
        <w:rPr>
          <w:rFonts w:eastAsiaTheme="majorEastAsia" w:cstheme="majorBidi"/>
        </w:rPr>
        <w:t>28, 29</w:t>
      </w:r>
      <w:r>
        <w:rPr>
          <w:rFonts w:eastAsiaTheme="majorEastAsia" w:cstheme="majorBidi"/>
        </w:rPr>
        <w:t xml:space="preserve"> eller</w:t>
      </w:r>
      <w:r w:rsidRPr="00B03336">
        <w:rPr>
          <w:rFonts w:eastAsiaTheme="majorEastAsia" w:cstheme="majorBidi"/>
        </w:rPr>
        <w:t xml:space="preserve"> 33</w:t>
      </w:r>
      <w:r>
        <w:rPr>
          <w:rFonts w:eastAsiaTheme="majorEastAsia" w:cstheme="majorBidi"/>
        </w:rPr>
        <w:t> §</w:t>
      </w:r>
      <w:r w:rsidRPr="00B03336">
        <w:rPr>
          <w:rFonts w:eastAsiaTheme="majorEastAsia" w:cstheme="majorBidi"/>
        </w:rPr>
        <w:t xml:space="preserve"> </w:t>
      </w:r>
      <w:r w:rsidRPr="00B03336">
        <w:rPr>
          <w:rFonts w:eastAsiaTheme="majorEastAsia" w:cstheme="majorBidi"/>
          <w:bCs/>
          <w:iCs/>
        </w:rPr>
        <w:t>skulle</w:t>
      </w:r>
      <w:r w:rsidRPr="00D118D1">
        <w:rPr>
          <w:rFonts w:eastAsiaTheme="majorEastAsia" w:cstheme="majorBidi"/>
          <w:bCs/>
          <w:iCs/>
        </w:rPr>
        <w:t xml:space="preserve"> kunna påverka handeln mellan staterna inom Euro</w:t>
      </w:r>
      <w:r>
        <w:rPr>
          <w:rFonts w:eastAsiaTheme="majorEastAsia" w:cstheme="majorBidi"/>
          <w:bCs/>
          <w:iCs/>
        </w:rPr>
        <w:softHyphen/>
      </w:r>
      <w:r w:rsidRPr="00D118D1">
        <w:rPr>
          <w:rFonts w:eastAsiaTheme="majorEastAsia" w:cstheme="majorBidi"/>
          <w:bCs/>
          <w:iCs/>
        </w:rPr>
        <w:t>peiska ekonomiska sam</w:t>
      </w:r>
      <w:r w:rsidRPr="00D118D1">
        <w:rPr>
          <w:rFonts w:eastAsiaTheme="majorEastAsia" w:cstheme="majorBidi"/>
          <w:bCs/>
          <w:iCs/>
        </w:rPr>
        <w:softHyphen/>
        <w:t>arbets</w:t>
      </w:r>
      <w:r w:rsidRPr="00D118D1">
        <w:rPr>
          <w:rFonts w:eastAsiaTheme="majorEastAsia" w:cstheme="majorBidi"/>
          <w:bCs/>
          <w:iCs/>
        </w:rPr>
        <w:softHyphen/>
        <w:t xml:space="preserve">området, ska </w:t>
      </w:r>
      <w:r>
        <w:rPr>
          <w:rFonts w:eastAsiaTheme="majorEastAsia" w:cstheme="majorBidi"/>
          <w:bCs/>
          <w:iCs/>
        </w:rPr>
        <w:t>regleringsmyndigheten</w:t>
      </w:r>
      <w:r w:rsidRPr="00D118D1">
        <w:rPr>
          <w:rFonts w:eastAsiaTheme="majorEastAsia" w:cstheme="majorBidi"/>
          <w:bCs/>
          <w:iCs/>
        </w:rPr>
        <w:t xml:space="preserve"> </w:t>
      </w:r>
      <w:r>
        <w:rPr>
          <w:rFonts w:eastAsiaTheme="majorEastAsia" w:cstheme="majorBidi"/>
          <w:bCs/>
          <w:iCs/>
        </w:rPr>
        <w:t xml:space="preserve">överlämna </w:t>
      </w:r>
      <w:r w:rsidRPr="00D118D1">
        <w:rPr>
          <w:rFonts w:eastAsiaTheme="majorEastAsia" w:cstheme="majorBidi"/>
          <w:bCs/>
          <w:iCs/>
        </w:rPr>
        <w:t>ett motiverat förslag till beslut</w:t>
      </w:r>
      <w:r>
        <w:rPr>
          <w:rFonts w:eastAsiaTheme="majorEastAsia" w:cstheme="majorBidi"/>
          <w:bCs/>
          <w:iCs/>
        </w:rPr>
        <w:t xml:space="preserve"> </w:t>
      </w:r>
      <w:r w:rsidRPr="00D118D1">
        <w:rPr>
          <w:rFonts w:eastAsiaTheme="majorEastAsia" w:cstheme="majorBidi"/>
          <w:bCs/>
          <w:iCs/>
        </w:rPr>
        <w:t>till behöriga myndigheter i övriga stater, Berec och Europeiska kom</w:t>
      </w:r>
      <w:r w:rsidRPr="00D118D1">
        <w:rPr>
          <w:rFonts w:eastAsiaTheme="majorEastAsia" w:cstheme="majorBidi"/>
          <w:bCs/>
          <w:iCs/>
        </w:rPr>
        <w:softHyphen/>
        <w:t>mis</w:t>
      </w:r>
      <w:r>
        <w:rPr>
          <w:rFonts w:eastAsiaTheme="majorEastAsia" w:cstheme="majorBidi"/>
          <w:bCs/>
          <w:iCs/>
        </w:rPr>
        <w:softHyphen/>
      </w:r>
      <w:r w:rsidRPr="00D118D1">
        <w:rPr>
          <w:rFonts w:eastAsiaTheme="majorEastAsia" w:cstheme="majorBidi"/>
          <w:bCs/>
          <w:iCs/>
        </w:rPr>
        <w:t>sio</w:t>
      </w:r>
      <w:r>
        <w:rPr>
          <w:rFonts w:eastAsiaTheme="majorEastAsia" w:cstheme="majorBidi"/>
          <w:bCs/>
          <w:iCs/>
        </w:rPr>
        <w:softHyphen/>
      </w:r>
      <w:r w:rsidRPr="00D118D1">
        <w:rPr>
          <w:rFonts w:eastAsiaTheme="majorEastAsia" w:cstheme="majorBidi"/>
          <w:bCs/>
          <w:iCs/>
        </w:rPr>
        <w:t xml:space="preserve">nen. </w:t>
      </w:r>
      <w:r>
        <w:rPr>
          <w:rFonts w:eastAsiaTheme="majorEastAsia" w:cstheme="majorBidi"/>
          <w:bCs/>
          <w:iCs/>
        </w:rPr>
        <w:t>Det gäller även ett beslut enligt 34 § om att upphäva eller ändra sådana beslut.</w:t>
      </w:r>
    </w:p>
    <w:p w14:paraId="76DC25DF" w14:textId="77777777" w:rsidR="00D85371" w:rsidRDefault="00D85371" w:rsidP="00D85371">
      <w:pPr>
        <w:pStyle w:val="Brdtextmedindrag"/>
      </w:pPr>
      <w:r w:rsidRPr="00D118D1">
        <w:t xml:space="preserve">Kommissionen ska också underrättas om </w:t>
      </w:r>
      <w:r>
        <w:t>regleringsmyndigheten</w:t>
      </w:r>
      <w:r w:rsidRPr="00D118D1">
        <w:rPr>
          <w:rFonts w:eastAsiaTheme="majorEastAsia" w:cstheme="majorBidi"/>
        </w:rPr>
        <w:t xml:space="preserve"> </w:t>
      </w:r>
      <w:r w:rsidRPr="00D118D1">
        <w:t xml:space="preserve">i enlighet med internationella avtal avser att införa, ändra eller upphäva en skyldighet som </w:t>
      </w:r>
      <w:r>
        <w:t xml:space="preserve">har </w:t>
      </w:r>
      <w:r w:rsidRPr="00D118D1">
        <w:t xml:space="preserve">beslutats enligt </w:t>
      </w:r>
      <w:r>
        <w:t>detta kapitel</w:t>
      </w:r>
      <w:r w:rsidRPr="00D118D1">
        <w:t>.</w:t>
      </w:r>
    </w:p>
    <w:p w14:paraId="76A5D924" w14:textId="77777777" w:rsidR="00D85371" w:rsidRPr="00870237" w:rsidRDefault="00D85371" w:rsidP="00D85371">
      <w:pPr>
        <w:pStyle w:val="Brdtextmedindrag"/>
        <w:ind w:firstLine="0"/>
      </w:pPr>
    </w:p>
    <w:p w14:paraId="5388211B" w14:textId="77777777" w:rsidR="00D85371" w:rsidRPr="008540AE" w:rsidRDefault="00D85371" w:rsidP="00D85371">
      <w:pPr>
        <w:pStyle w:val="Brdtext"/>
        <w:rPr>
          <w:rFonts w:eastAsiaTheme="majorEastAsia"/>
        </w:rPr>
      </w:pPr>
      <w:r>
        <w:rPr>
          <w:rFonts w:eastAsiaTheme="majorEastAsia" w:cstheme="majorBidi"/>
          <w:b/>
          <w:bCs/>
          <w:iCs/>
        </w:rPr>
        <w:t>39</w:t>
      </w:r>
      <w:r w:rsidRPr="00D118D1">
        <w:rPr>
          <w:rFonts w:eastAsiaTheme="majorEastAsia" w:cstheme="majorBidi"/>
          <w:b/>
          <w:bCs/>
          <w:iCs/>
        </w:rPr>
        <w:t> §</w:t>
      </w:r>
      <w:r w:rsidRPr="00D118D1">
        <w:rPr>
          <w:rFonts w:eastAsiaTheme="majorEastAsia" w:cstheme="majorBidi"/>
          <w:bCs/>
          <w:iCs/>
        </w:rPr>
        <w:t>    </w:t>
      </w:r>
      <w:r>
        <w:rPr>
          <w:rFonts w:eastAsiaTheme="majorEastAsia" w:cstheme="majorBidi"/>
          <w:bCs/>
          <w:iCs/>
        </w:rPr>
        <w:t xml:space="preserve">Ett förslag till beslut efter en marknadsanalys enligt 5 § andra stycket som </w:t>
      </w:r>
      <w:r w:rsidRPr="00D118D1">
        <w:rPr>
          <w:rFonts w:eastAsiaTheme="majorEastAsia" w:cstheme="majorBidi"/>
          <w:bCs/>
          <w:iCs/>
        </w:rPr>
        <w:t>ska överlämn</w:t>
      </w:r>
      <w:r w:rsidRPr="00D118D1">
        <w:rPr>
          <w:rFonts w:eastAsiaTheme="majorEastAsia" w:cstheme="majorBidi"/>
          <w:bCs/>
          <w:iCs/>
        </w:rPr>
        <w:softHyphen/>
        <w:t xml:space="preserve">as för samråd </w:t>
      </w:r>
      <w:r w:rsidRPr="007D1338">
        <w:rPr>
          <w:rFonts w:eastAsiaTheme="majorEastAsia" w:cstheme="majorBidi"/>
          <w:bCs/>
          <w:iCs/>
        </w:rPr>
        <w:t>enligt 38 § första</w:t>
      </w:r>
      <w:r w:rsidRPr="00D118D1">
        <w:rPr>
          <w:rFonts w:eastAsiaTheme="majorEastAsia" w:cstheme="majorBidi"/>
          <w:bCs/>
          <w:iCs/>
        </w:rPr>
        <w:t xml:space="preserve"> stycket ska upprätta</w:t>
      </w:r>
      <w:r>
        <w:rPr>
          <w:rFonts w:eastAsiaTheme="majorEastAsia" w:cstheme="majorBidi"/>
          <w:bCs/>
          <w:iCs/>
        </w:rPr>
        <w:t>s</w:t>
      </w:r>
      <w:r w:rsidRPr="00D118D1">
        <w:rPr>
          <w:rFonts w:eastAsiaTheme="majorEastAsia" w:cstheme="majorBidi"/>
          <w:bCs/>
          <w:iCs/>
        </w:rPr>
        <w:t xml:space="preserve"> och överlämn</w:t>
      </w:r>
      <w:r w:rsidRPr="00D118D1">
        <w:rPr>
          <w:rFonts w:eastAsiaTheme="majorEastAsia" w:cstheme="majorBidi"/>
          <w:bCs/>
          <w:iCs/>
        </w:rPr>
        <w:softHyphen/>
        <w:t>a</w:t>
      </w:r>
      <w:r>
        <w:rPr>
          <w:rFonts w:eastAsiaTheme="majorEastAsia" w:cstheme="majorBidi"/>
          <w:bCs/>
          <w:iCs/>
        </w:rPr>
        <w:t>s</w:t>
      </w:r>
      <w:r w:rsidRPr="00D118D1">
        <w:rPr>
          <w:rFonts w:eastAsiaTheme="majorEastAsia" w:cstheme="majorBidi"/>
          <w:bCs/>
          <w:iCs/>
        </w:rPr>
        <w:t xml:space="preserve"> inom fem år från det senaste beslut</w:t>
      </w:r>
      <w:r>
        <w:rPr>
          <w:rFonts w:eastAsiaTheme="majorEastAsia" w:cstheme="majorBidi"/>
          <w:bCs/>
          <w:iCs/>
        </w:rPr>
        <w:t>et</w:t>
      </w:r>
      <w:r w:rsidRPr="00D118D1">
        <w:rPr>
          <w:rFonts w:eastAsiaTheme="majorEastAsia" w:cstheme="majorBidi"/>
          <w:bCs/>
          <w:iCs/>
        </w:rPr>
        <w:t xml:space="preserve"> som rör mark</w:t>
      </w:r>
      <w:r w:rsidRPr="00D118D1">
        <w:rPr>
          <w:rFonts w:eastAsiaTheme="majorEastAsia" w:cstheme="majorBidi"/>
          <w:bCs/>
          <w:iCs/>
        </w:rPr>
        <w:softHyphen/>
        <w:t>nad</w:t>
      </w:r>
      <w:r w:rsidRPr="00D118D1">
        <w:rPr>
          <w:rFonts w:eastAsiaTheme="majorEastAsia" w:cstheme="majorBidi"/>
          <w:bCs/>
          <w:iCs/>
        </w:rPr>
        <w:softHyphen/>
        <w:t>en i fråga eller inom den längre tid om högst ytterligare ett år som Euro</w:t>
      </w:r>
      <w:r w:rsidRPr="00D118D1">
        <w:rPr>
          <w:rFonts w:eastAsiaTheme="majorEastAsia" w:cstheme="majorBidi"/>
          <w:bCs/>
          <w:iCs/>
        </w:rPr>
        <w:softHyphen/>
        <w:t>peiska kommis</w:t>
      </w:r>
      <w:r w:rsidRPr="00D118D1">
        <w:rPr>
          <w:rFonts w:eastAsiaTheme="majorEastAsia" w:cstheme="majorBidi"/>
          <w:bCs/>
          <w:iCs/>
        </w:rPr>
        <w:softHyphen/>
        <w:t>sion</w:t>
      </w:r>
      <w:r w:rsidRPr="00D118D1">
        <w:rPr>
          <w:rFonts w:eastAsiaTheme="majorEastAsia" w:cstheme="majorBidi"/>
          <w:bCs/>
          <w:iCs/>
        </w:rPr>
        <w:softHyphen/>
        <w:t>en dessförinnan har godkänt.</w:t>
      </w:r>
    </w:p>
    <w:p w14:paraId="286AD95C" w14:textId="77777777" w:rsidR="00D85371" w:rsidRPr="00D118D1" w:rsidRDefault="00D85371" w:rsidP="00D85371">
      <w:pPr>
        <w:pStyle w:val="Brdtextmedindrag"/>
      </w:pPr>
      <w:r w:rsidRPr="00D118D1">
        <w:t xml:space="preserve">Om en ny rekommendation som avses i </w:t>
      </w:r>
      <w:r w:rsidRPr="0098614A">
        <w:t>5</w:t>
      </w:r>
      <w:r>
        <w:t> </w:t>
      </w:r>
      <w:r w:rsidRPr="0098614A">
        <w:t>§</w:t>
      </w:r>
      <w:r w:rsidRPr="00D118D1">
        <w:t xml:space="preserve"> </w:t>
      </w:r>
      <w:r>
        <w:t>tredje</w:t>
      </w:r>
      <w:r w:rsidRPr="00D118D1">
        <w:t xml:space="preserve"> stycket</w:t>
      </w:r>
      <w:r>
        <w:t> </w:t>
      </w:r>
      <w:r w:rsidRPr="00D118D1">
        <w:t xml:space="preserve">1 har antagits och rekommendationen rör en marknad som inte tidigare har analyserats, ska </w:t>
      </w:r>
      <w:r>
        <w:t>regleringsmyndigheten</w:t>
      </w:r>
      <w:r w:rsidRPr="00D118D1">
        <w:t xml:space="preserve"> i stället upprätta och överlämna för</w:t>
      </w:r>
      <w:r>
        <w:softHyphen/>
      </w:r>
      <w:r w:rsidRPr="00D118D1">
        <w:t>slaget till beslut inom tre år från offentliggörandet av rekommendationen.</w:t>
      </w:r>
    </w:p>
    <w:p w14:paraId="26215C04" w14:textId="77777777" w:rsidR="00D85371" w:rsidRPr="00D118D1" w:rsidRDefault="00D85371" w:rsidP="00D85371">
      <w:pPr>
        <w:pStyle w:val="Brdtextmedindrag"/>
      </w:pPr>
      <w:r w:rsidRPr="00D118D1">
        <w:t xml:space="preserve">Om förslag till beslut inte kan överlämnas </w:t>
      </w:r>
      <w:r w:rsidRPr="00FD7F0A">
        <w:t xml:space="preserve">inom </w:t>
      </w:r>
      <w:bookmarkStart w:id="2654" w:name="_Hlk63945114"/>
      <w:r>
        <w:t>den tid som anges i första eller andra stycket</w:t>
      </w:r>
      <w:r w:rsidRPr="00FD7F0A">
        <w:t xml:space="preserve"> </w:t>
      </w:r>
      <w:bookmarkEnd w:id="2654"/>
      <w:r w:rsidRPr="00FD7F0A">
        <w:t xml:space="preserve">och orsaken till detta är att marknadsanalysen enligt </w:t>
      </w:r>
      <w:r>
        <w:t>5</w:t>
      </w:r>
      <w:r w:rsidRPr="00FD7F0A">
        <w:t> § andra stycket inte</w:t>
      </w:r>
      <w:r w:rsidRPr="00D118D1">
        <w:t xml:space="preserve"> har slutförts, ska </w:t>
      </w:r>
      <w:r>
        <w:t>regleringsmyndigheten</w:t>
      </w:r>
      <w:r w:rsidRPr="00D118D1">
        <w:t xml:space="preserve"> </w:t>
      </w:r>
      <w:r w:rsidRPr="00D118D1">
        <w:lastRenderedPageBreak/>
        <w:t>begära bistånd med slutförandet från Berec. Förslaget ska då överlämnas inom sex månader därefter.</w:t>
      </w:r>
    </w:p>
    <w:p w14:paraId="68D3C4C4" w14:textId="77777777" w:rsidR="00D85371" w:rsidRPr="00870237" w:rsidRDefault="00D85371" w:rsidP="00D85371">
      <w:pPr>
        <w:pStyle w:val="Brdtext"/>
        <w:rPr>
          <w:rFonts w:eastAsiaTheme="majorEastAsia" w:cstheme="majorBidi"/>
          <w:iCs/>
        </w:rPr>
      </w:pPr>
    </w:p>
    <w:p w14:paraId="1F307FB4" w14:textId="77777777" w:rsidR="00D85371" w:rsidRPr="00D118D1" w:rsidRDefault="00D85371" w:rsidP="00D85371">
      <w:pPr>
        <w:pStyle w:val="Brdtext"/>
        <w:rPr>
          <w:rFonts w:eastAsiaTheme="majorEastAsia" w:cstheme="majorBidi"/>
          <w:bCs/>
          <w:iCs/>
        </w:rPr>
      </w:pPr>
      <w:r>
        <w:rPr>
          <w:rFonts w:eastAsiaTheme="majorEastAsia" w:cstheme="majorBidi"/>
          <w:b/>
          <w:bCs/>
          <w:iCs/>
        </w:rPr>
        <w:t>40</w:t>
      </w:r>
      <w:r w:rsidRPr="00D118D1">
        <w:rPr>
          <w:rFonts w:eastAsiaTheme="majorEastAsia" w:cstheme="majorBidi"/>
          <w:b/>
          <w:bCs/>
          <w:iCs/>
        </w:rPr>
        <w:t> §</w:t>
      </w:r>
      <w:r w:rsidRPr="00D118D1">
        <w:rPr>
          <w:rFonts w:eastAsiaTheme="majorEastAsia" w:cstheme="majorBidi"/>
          <w:bCs/>
          <w:iCs/>
        </w:rPr>
        <w:t>    </w:t>
      </w:r>
      <w:r>
        <w:rPr>
          <w:rFonts w:eastAsiaTheme="majorEastAsia" w:cstheme="majorBidi"/>
          <w:bCs/>
          <w:iCs/>
        </w:rPr>
        <w:t>Regleringsmyndigheten får meddela b</w:t>
      </w:r>
      <w:r w:rsidRPr="00D118D1">
        <w:rPr>
          <w:rFonts w:eastAsiaTheme="majorEastAsia" w:cstheme="majorBidi"/>
          <w:bCs/>
          <w:iCs/>
        </w:rPr>
        <w:t xml:space="preserve">eslut i fall som </w:t>
      </w:r>
      <w:r w:rsidRPr="003918B2">
        <w:rPr>
          <w:rFonts w:eastAsiaTheme="majorEastAsia" w:cstheme="majorBidi"/>
          <w:bCs/>
          <w:iCs/>
        </w:rPr>
        <w:t xml:space="preserve">avses i 38 § </w:t>
      </w:r>
      <w:r w:rsidRPr="00D118D1">
        <w:rPr>
          <w:rFonts w:eastAsiaTheme="majorEastAsia" w:cstheme="majorBidi"/>
          <w:bCs/>
          <w:iCs/>
        </w:rPr>
        <w:t>tidigast en månad efter det att överlämnandet har skett.</w:t>
      </w:r>
    </w:p>
    <w:p w14:paraId="229FD078" w14:textId="77777777" w:rsidR="00D85371" w:rsidRPr="00D118D1" w:rsidRDefault="00D85371" w:rsidP="00D85371">
      <w:pPr>
        <w:pStyle w:val="Brdtextmedindrag"/>
      </w:pPr>
      <w:r w:rsidRPr="00D118D1">
        <w:t xml:space="preserve">Ett beslut får dock meddelas tidigast två månader efter utgången av den tid som anges i första stycket, om Europeiska kommissionen inom den tiden </w:t>
      </w:r>
      <w:r>
        <w:t xml:space="preserve">har </w:t>
      </w:r>
      <w:r w:rsidRPr="00D118D1">
        <w:t xml:space="preserve">meddelat </w:t>
      </w:r>
      <w:r>
        <w:t>regleringsmyndigheten</w:t>
      </w:r>
      <w:r w:rsidRPr="00D118D1">
        <w:t xml:space="preserve"> att den </w:t>
      </w:r>
      <w:r w:rsidRPr="00D445F3">
        <w:t xml:space="preserve">överväger att inte godta </w:t>
      </w:r>
      <w:r w:rsidRPr="00D118D1">
        <w:t>ett förslag till beslut som</w:t>
      </w:r>
    </w:p>
    <w:p w14:paraId="680D4849" w14:textId="77777777" w:rsidR="00D85371" w:rsidRPr="00D118D1" w:rsidRDefault="00D85371" w:rsidP="00D85371">
      <w:pPr>
        <w:pStyle w:val="Brdtextmedindrag"/>
      </w:pPr>
      <w:r w:rsidRPr="00D118D1">
        <w:t xml:space="preserve">1. innebär att en marknad som ska fastställas </w:t>
      </w:r>
      <w:r w:rsidRPr="00A23305">
        <w:t>enligt 5 § första</w:t>
      </w:r>
      <w:r>
        <w:t xml:space="preserve"> stycket </w:t>
      </w:r>
      <w:r w:rsidRPr="00D118D1">
        <w:t>avvik</w:t>
      </w:r>
      <w:r w:rsidRPr="00D118D1">
        <w:softHyphen/>
        <w:t>er från kommissionens rekommendation</w:t>
      </w:r>
      <w:r>
        <w:t xml:space="preserve"> om relevanta produkt- och tjänstemarknader</w:t>
      </w:r>
      <w:r w:rsidRPr="00D118D1">
        <w:t>, eller</w:t>
      </w:r>
    </w:p>
    <w:p w14:paraId="609AF74D" w14:textId="77777777" w:rsidR="00D85371" w:rsidRPr="00D118D1" w:rsidRDefault="00D85371" w:rsidP="00D85371">
      <w:pPr>
        <w:pStyle w:val="Brdtextmedindrag"/>
      </w:pPr>
      <w:r w:rsidRPr="00D118D1">
        <w:t xml:space="preserve">2. avser identifiering av företag </w:t>
      </w:r>
      <w:r w:rsidRPr="00A23305">
        <w:t>enligt 5 § andra stycket</w:t>
      </w:r>
      <w:r w:rsidRPr="00D118D1">
        <w:t>.</w:t>
      </w:r>
    </w:p>
    <w:p w14:paraId="340E3C8F" w14:textId="77777777" w:rsidR="00D85371" w:rsidRDefault="00D85371" w:rsidP="00D85371">
      <w:pPr>
        <w:pStyle w:val="Brdtextmedindrag"/>
      </w:pPr>
      <w:r>
        <w:t>Ett beslut får inte meddelas o</w:t>
      </w:r>
      <w:r w:rsidRPr="00A23305">
        <w:t xml:space="preserve">m kommissionen inom den tid som anges i andra stycket </w:t>
      </w:r>
      <w:r w:rsidRPr="00D445F3">
        <w:t>beslutar att inte godta</w:t>
      </w:r>
      <w:r w:rsidRPr="00A23305">
        <w:t xml:space="preserve"> ett sådant</w:t>
      </w:r>
      <w:r w:rsidRPr="00D118D1">
        <w:t xml:space="preserve"> förslag som avses där. Om kommissionens invändningar kan tillgodoses genom att förslaget ändras, ska </w:t>
      </w:r>
      <w:r>
        <w:t>regleringsmyndigheten</w:t>
      </w:r>
      <w:r w:rsidRPr="00D118D1">
        <w:t xml:space="preserve"> inom sex månader från dagen för kommis</w:t>
      </w:r>
      <w:r>
        <w:softHyphen/>
      </w:r>
      <w:r w:rsidRPr="00D118D1">
        <w:t xml:space="preserve">sionens beslut inleda ett samråd </w:t>
      </w:r>
      <w:r w:rsidRPr="00100E46">
        <w:t>enligt 36 § om</w:t>
      </w:r>
      <w:r w:rsidRPr="00D118D1">
        <w:t xml:space="preserve"> det nya förslaget.</w:t>
      </w:r>
    </w:p>
    <w:p w14:paraId="21360FE5" w14:textId="77777777" w:rsidR="00D85371" w:rsidRPr="00D118D1" w:rsidRDefault="00D85371" w:rsidP="00D85371">
      <w:pPr>
        <w:pStyle w:val="Brdtextmedindrag"/>
        <w:ind w:firstLine="0"/>
      </w:pPr>
    </w:p>
    <w:p w14:paraId="320C84C8" w14:textId="77777777" w:rsidR="00D85371" w:rsidRDefault="00D85371" w:rsidP="00D85371">
      <w:pPr>
        <w:pStyle w:val="Brdtext"/>
        <w:rPr>
          <w:rFonts w:eastAsiaTheme="majorEastAsia" w:cstheme="majorBidi"/>
          <w:bCs/>
          <w:iCs/>
        </w:rPr>
      </w:pPr>
      <w:r>
        <w:rPr>
          <w:rFonts w:eastAsiaTheme="majorEastAsia" w:cstheme="majorBidi"/>
          <w:b/>
          <w:bCs/>
          <w:iCs/>
        </w:rPr>
        <w:t>41</w:t>
      </w:r>
      <w:r w:rsidRPr="00D118D1">
        <w:rPr>
          <w:rFonts w:eastAsiaTheme="majorEastAsia" w:cstheme="majorBidi"/>
          <w:b/>
          <w:bCs/>
          <w:iCs/>
        </w:rPr>
        <w:t> §</w:t>
      </w:r>
      <w:r w:rsidRPr="00D118D1">
        <w:rPr>
          <w:rFonts w:eastAsiaTheme="majorEastAsia" w:cstheme="majorBidi"/>
          <w:bCs/>
          <w:iCs/>
        </w:rPr>
        <w:t xml:space="preserve">    Om ett förslag till </w:t>
      </w:r>
      <w:r w:rsidRPr="00415DAA">
        <w:rPr>
          <w:rFonts w:eastAsiaTheme="majorEastAsia" w:cstheme="majorBidi"/>
          <w:bCs/>
          <w:iCs/>
        </w:rPr>
        <w:t xml:space="preserve">beslut om skyldigheter enligt </w:t>
      </w:r>
      <w:r w:rsidRPr="00415DAA">
        <w:rPr>
          <w:rFonts w:eastAsiaTheme="majorEastAsia" w:cstheme="majorBidi"/>
        </w:rPr>
        <w:t>3</w:t>
      </w:r>
      <w:r>
        <w:rPr>
          <w:rFonts w:eastAsiaTheme="majorEastAsia" w:cstheme="majorBidi"/>
        </w:rPr>
        <w:t>,</w:t>
      </w:r>
      <w:r w:rsidRPr="00415DAA">
        <w:rPr>
          <w:rFonts w:eastAsiaTheme="majorEastAsia" w:cstheme="majorBidi"/>
        </w:rPr>
        <w:t xml:space="preserve"> 4</w:t>
      </w:r>
      <w:r>
        <w:rPr>
          <w:rFonts w:eastAsiaTheme="majorEastAsia" w:cstheme="majorBidi"/>
        </w:rPr>
        <w:t xml:space="preserve"> eller</w:t>
      </w:r>
      <w:r w:rsidRPr="00415DAA">
        <w:rPr>
          <w:rFonts w:eastAsiaTheme="majorEastAsia" w:cstheme="majorBidi"/>
        </w:rPr>
        <w:t xml:space="preserve"> 8 § första stycket, </w:t>
      </w:r>
      <w:r>
        <w:rPr>
          <w:rFonts w:eastAsiaTheme="majorEastAsia" w:cstheme="majorBidi"/>
        </w:rPr>
        <w:t xml:space="preserve">22 § första stycket eller </w:t>
      </w:r>
      <w:r w:rsidRPr="00415DAA">
        <w:rPr>
          <w:rFonts w:eastAsiaTheme="majorEastAsia" w:cstheme="majorBidi"/>
        </w:rPr>
        <w:t>28, 29 eller 33 §</w:t>
      </w:r>
      <w:r w:rsidRPr="00415DAA">
        <w:rPr>
          <w:rFonts w:eastAsiaTheme="majorEastAsia" w:cstheme="majorBidi"/>
          <w:bCs/>
          <w:iCs/>
        </w:rPr>
        <w:t xml:space="preserve"> har</w:t>
      </w:r>
      <w:r w:rsidRPr="00D118D1">
        <w:rPr>
          <w:rFonts w:eastAsiaTheme="majorEastAsia" w:cstheme="majorBidi"/>
          <w:bCs/>
          <w:iCs/>
        </w:rPr>
        <w:t xml:space="preserve"> överlämnats för samråd </w:t>
      </w:r>
      <w:r w:rsidRPr="001369E7">
        <w:rPr>
          <w:rFonts w:eastAsiaTheme="majorEastAsia" w:cstheme="majorBidi"/>
          <w:bCs/>
          <w:iCs/>
        </w:rPr>
        <w:t>enligt 38 § första stycket och Europeiska kommissionen har meddelat att den</w:t>
      </w:r>
      <w:r w:rsidRPr="00D118D1">
        <w:rPr>
          <w:rFonts w:eastAsiaTheme="majorEastAsia" w:cstheme="majorBidi"/>
          <w:bCs/>
          <w:iCs/>
        </w:rPr>
        <w:t xml:space="preserve"> har </w:t>
      </w:r>
      <w:r w:rsidRPr="00D445F3">
        <w:rPr>
          <w:rFonts w:eastAsiaTheme="majorEastAsia" w:cstheme="majorBidi"/>
        </w:rPr>
        <w:t>invändningar mot åtgärderna</w:t>
      </w:r>
      <w:r w:rsidRPr="00D118D1">
        <w:rPr>
          <w:rFonts w:eastAsiaTheme="majorEastAsia" w:cstheme="majorBidi"/>
          <w:bCs/>
          <w:iCs/>
        </w:rPr>
        <w:t xml:space="preserve"> i förslaget</w:t>
      </w:r>
      <w:r>
        <w:rPr>
          <w:rFonts w:eastAsiaTheme="majorEastAsia" w:cstheme="majorBidi"/>
          <w:bCs/>
          <w:iCs/>
        </w:rPr>
        <w:t>,</w:t>
      </w:r>
      <w:r w:rsidRPr="00D118D1">
        <w:rPr>
          <w:rFonts w:eastAsiaTheme="majorEastAsia" w:cstheme="majorBidi"/>
          <w:bCs/>
          <w:iCs/>
        </w:rPr>
        <w:t xml:space="preserve"> ska </w:t>
      </w:r>
      <w:r>
        <w:rPr>
          <w:rFonts w:eastAsiaTheme="majorEastAsia" w:cstheme="majorBidi"/>
          <w:bCs/>
          <w:iCs/>
        </w:rPr>
        <w:t>reglerings</w:t>
      </w:r>
      <w:r>
        <w:rPr>
          <w:rFonts w:eastAsiaTheme="majorEastAsia" w:cstheme="majorBidi"/>
          <w:bCs/>
          <w:iCs/>
        </w:rPr>
        <w:softHyphen/>
        <w:t>myndig</w:t>
      </w:r>
      <w:r>
        <w:rPr>
          <w:rFonts w:eastAsiaTheme="majorEastAsia" w:cstheme="majorBidi"/>
          <w:bCs/>
          <w:iCs/>
        </w:rPr>
        <w:softHyphen/>
        <w:t>heten</w:t>
      </w:r>
      <w:r w:rsidRPr="00D118D1">
        <w:rPr>
          <w:rFonts w:eastAsiaTheme="majorEastAsia" w:cstheme="majorBidi"/>
          <w:bCs/>
          <w:iCs/>
        </w:rPr>
        <w:t xml:space="preserve"> sam</w:t>
      </w:r>
      <w:r>
        <w:rPr>
          <w:rFonts w:eastAsiaTheme="majorEastAsia" w:cstheme="majorBidi"/>
          <w:bCs/>
          <w:iCs/>
        </w:rPr>
        <w:softHyphen/>
      </w:r>
      <w:r w:rsidRPr="00D118D1">
        <w:rPr>
          <w:rFonts w:eastAsiaTheme="majorEastAsia" w:cstheme="majorBidi"/>
          <w:bCs/>
          <w:iCs/>
        </w:rPr>
        <w:t>verka med kommis</w:t>
      </w:r>
      <w:r w:rsidRPr="00D118D1">
        <w:rPr>
          <w:rFonts w:eastAsiaTheme="majorEastAsia" w:cstheme="majorBidi"/>
          <w:bCs/>
          <w:iCs/>
        </w:rPr>
        <w:softHyphen/>
        <w:t>sion</w:t>
      </w:r>
      <w:r w:rsidRPr="00D118D1">
        <w:rPr>
          <w:rFonts w:eastAsiaTheme="majorEastAsia" w:cstheme="majorBidi"/>
          <w:bCs/>
          <w:iCs/>
        </w:rPr>
        <w:softHyphen/>
        <w:t>en och Berec i syfte att fastställa vilka åtgärder som är mest effektiva och lämpliga.</w:t>
      </w:r>
      <w:r>
        <w:rPr>
          <w:rFonts w:eastAsiaTheme="majorEastAsia" w:cstheme="majorBidi"/>
          <w:bCs/>
          <w:iCs/>
        </w:rPr>
        <w:t xml:space="preserve"> Det gäller även ett förslag till beslut enligt 34 § om att upphäva eller ändra sådana beslut.</w:t>
      </w:r>
    </w:p>
    <w:p w14:paraId="254EB62A" w14:textId="77777777" w:rsidR="00D85371" w:rsidRPr="00D118D1" w:rsidRDefault="00D85371" w:rsidP="00D85371">
      <w:pPr>
        <w:pStyle w:val="Brdtextmedindrag"/>
      </w:pPr>
      <w:r w:rsidRPr="00D118D1">
        <w:t xml:space="preserve">I </w:t>
      </w:r>
      <w:r>
        <w:t xml:space="preserve">ett </w:t>
      </w:r>
      <w:r w:rsidRPr="00D118D1">
        <w:t xml:space="preserve">sådant fall får </w:t>
      </w:r>
      <w:r>
        <w:t xml:space="preserve">ett </w:t>
      </w:r>
      <w:r w:rsidRPr="00D118D1">
        <w:t>beslut meddelas tidigast fyra månader och senast fem mån</w:t>
      </w:r>
      <w:r w:rsidRPr="00D118D1">
        <w:softHyphen/>
        <w:t>ad</w:t>
      </w:r>
      <w:r w:rsidRPr="00D118D1">
        <w:softHyphen/>
        <w:t xml:space="preserve">er efter utgången av den tid som </w:t>
      </w:r>
      <w:r w:rsidRPr="00224612">
        <w:t xml:space="preserve">anges i </w:t>
      </w:r>
      <w:r>
        <w:t>40</w:t>
      </w:r>
      <w:r w:rsidRPr="00224612">
        <w:t> § första</w:t>
      </w:r>
      <w:r w:rsidRPr="0075507A">
        <w:t xml:space="preserve"> stycket</w:t>
      </w:r>
      <w:r w:rsidRPr="00D118D1">
        <w:t xml:space="preserve">. Om det krävs för att ett förnyat samrådsförfarande enligt </w:t>
      </w:r>
      <w:r w:rsidRPr="007A3E9B">
        <w:t>36</w:t>
      </w:r>
      <w:r>
        <w:t xml:space="preserve"> och 38</w:t>
      </w:r>
      <w:r w:rsidRPr="007A3E9B">
        <w:t>–40 §§</w:t>
      </w:r>
      <w:r w:rsidRPr="00D118D1">
        <w:t xml:space="preserve"> ska kunna genom</w:t>
      </w:r>
      <w:r w:rsidRPr="00D118D1">
        <w:softHyphen/>
        <w:t xml:space="preserve">föras, får </w:t>
      </w:r>
      <w:r>
        <w:t>beslut meddelas även därefter</w:t>
      </w:r>
      <w:r w:rsidRPr="00D118D1">
        <w:t>.</w:t>
      </w:r>
    </w:p>
    <w:p w14:paraId="57AF2400" w14:textId="77777777" w:rsidR="00D85371" w:rsidRDefault="00D85371" w:rsidP="00D85371">
      <w:pPr>
        <w:pStyle w:val="Brdtextmedindrag"/>
      </w:pPr>
      <w:r>
        <w:t>Ett beslut får inte meddelas o</w:t>
      </w:r>
      <w:r w:rsidRPr="00D118D1">
        <w:t xml:space="preserve">m kommissionen inom fyra månader efter utgången av den tid som </w:t>
      </w:r>
      <w:r w:rsidRPr="00224612">
        <w:t xml:space="preserve">anges i </w:t>
      </w:r>
      <w:r>
        <w:t>40</w:t>
      </w:r>
      <w:r w:rsidRPr="00224612">
        <w:t> § första</w:t>
      </w:r>
      <w:r w:rsidRPr="00D118D1">
        <w:t xml:space="preserve"> stycket </w:t>
      </w:r>
      <w:r w:rsidRPr="00D445F3">
        <w:t>beslutar att inte godta</w:t>
      </w:r>
      <w:r w:rsidRPr="00D118D1">
        <w:t xml:space="preserve"> ett förslag </w:t>
      </w:r>
      <w:r w:rsidRPr="0075507A">
        <w:t>till beslut enligt 22</w:t>
      </w:r>
      <w:r>
        <w:t> </w:t>
      </w:r>
      <w:r w:rsidRPr="0075507A">
        <w:t xml:space="preserve">§ </w:t>
      </w:r>
      <w:r>
        <w:t xml:space="preserve">första stycket, 23 § </w:t>
      </w:r>
      <w:r w:rsidRPr="0075507A">
        <w:t xml:space="preserve">eller </w:t>
      </w:r>
      <w:r>
        <w:t>29 </w:t>
      </w:r>
      <w:r w:rsidRPr="0075507A">
        <w:t>§</w:t>
      </w:r>
      <w:r w:rsidRPr="00D118D1">
        <w:t>. Om kom</w:t>
      </w:r>
      <w:r>
        <w:softHyphen/>
      </w:r>
      <w:r w:rsidRPr="00D118D1">
        <w:t>mis</w:t>
      </w:r>
      <w:r w:rsidRPr="00D118D1">
        <w:softHyphen/>
        <w:t>sion</w:t>
      </w:r>
      <w:r w:rsidRPr="00D118D1">
        <w:softHyphen/>
        <w:t xml:space="preserve">ens invändningar kan tillgodoses genom att förslaget ändras, ska </w:t>
      </w:r>
      <w:r>
        <w:t>reglerings</w:t>
      </w:r>
      <w:r>
        <w:softHyphen/>
        <w:t xml:space="preserve">myndigheten </w:t>
      </w:r>
      <w:r w:rsidRPr="00D118D1">
        <w:t>inom sex månader från dagen för kommis</w:t>
      </w:r>
      <w:r>
        <w:softHyphen/>
      </w:r>
      <w:r w:rsidRPr="00D118D1">
        <w:t xml:space="preserve">sionens beslut inleda ett samråd enligt </w:t>
      </w:r>
      <w:r w:rsidRPr="00900F9B">
        <w:t>36 §</w:t>
      </w:r>
      <w:r w:rsidRPr="00D118D1">
        <w:t xml:space="preserve"> </w:t>
      </w:r>
      <w:r>
        <w:t>om det nya förslaget</w:t>
      </w:r>
      <w:r w:rsidRPr="00D118D1">
        <w:t>.</w:t>
      </w:r>
    </w:p>
    <w:p w14:paraId="7504FD6C" w14:textId="77777777" w:rsidR="00D85371" w:rsidRDefault="00D85371" w:rsidP="00D85371">
      <w:pPr>
        <w:pStyle w:val="Brdtextmedindrag"/>
        <w:ind w:firstLine="0"/>
      </w:pPr>
    </w:p>
    <w:p w14:paraId="5B7B07E0" w14:textId="77777777" w:rsidR="00D85371" w:rsidRDefault="00D85371" w:rsidP="00D85371">
      <w:pPr>
        <w:pStyle w:val="Brdtext"/>
        <w:rPr>
          <w:rFonts w:eastAsiaTheme="majorEastAsia" w:cstheme="majorBidi"/>
          <w:bCs/>
          <w:iCs/>
        </w:rPr>
      </w:pPr>
      <w:r>
        <w:rPr>
          <w:b/>
        </w:rPr>
        <w:t>42 </w:t>
      </w:r>
      <w:r w:rsidRPr="0063424A">
        <w:rPr>
          <w:b/>
        </w:rPr>
        <w:t>§</w:t>
      </w:r>
      <w:r w:rsidRPr="00142388">
        <w:t>    </w:t>
      </w:r>
      <w:r>
        <w:t xml:space="preserve">För gränsöverskridande marknader som har fastställts enligt beslut av Europeiska kommissionen ska regleringsmyndigheten samråda med behöriga myndigheter i berörda länder inför beslut enligt 5 § andra stycket och 8 §. Det gäller även inför beslut </w:t>
      </w:r>
      <w:r>
        <w:rPr>
          <w:rFonts w:eastAsiaTheme="majorEastAsia" w:cstheme="majorBidi"/>
          <w:bCs/>
          <w:iCs/>
        </w:rPr>
        <w:t>enligt 34 § om att upphäva eller ändra sådana beslut.</w:t>
      </w:r>
    </w:p>
    <w:p w14:paraId="19EA0F18" w14:textId="77777777" w:rsidR="00D85371" w:rsidRDefault="00D85371" w:rsidP="00D85371">
      <w:pPr>
        <w:pStyle w:val="Rubrik5utannumrering"/>
      </w:pPr>
      <w:r>
        <w:t>Tillfälligt beslut utan samråd</w:t>
      </w:r>
    </w:p>
    <w:p w14:paraId="4351C2B7" w14:textId="77777777" w:rsidR="00D85371" w:rsidRPr="00010561" w:rsidRDefault="00D85371" w:rsidP="00D85371">
      <w:pPr>
        <w:pStyle w:val="Brdtext"/>
      </w:pPr>
      <w:r>
        <w:rPr>
          <w:b/>
        </w:rPr>
        <w:t>43</w:t>
      </w:r>
      <w:r w:rsidRPr="0063424A">
        <w:rPr>
          <w:b/>
        </w:rPr>
        <w:t> §</w:t>
      </w:r>
      <w:r w:rsidRPr="00142388">
        <w:t>    </w:t>
      </w:r>
      <w:r w:rsidRPr="0063424A">
        <w:t>Regleringsmyndigheten</w:t>
      </w:r>
      <w:r>
        <w:t xml:space="preserve"> får meddela beslut utan att samråda enligt </w:t>
      </w:r>
      <w:r w:rsidRPr="000F72AC">
        <w:t>36</w:t>
      </w:r>
      <w:r w:rsidRPr="00A83B1E">
        <w:t xml:space="preserve"> och 38 </w:t>
      </w:r>
      <w:r w:rsidRPr="000F72AC">
        <w:t xml:space="preserve">§§, om </w:t>
      </w:r>
      <w:r w:rsidRPr="00142388">
        <w:t>det behövs för att säker</w:t>
      </w:r>
      <w:r>
        <w:softHyphen/>
      </w:r>
      <w:r w:rsidRPr="00142388">
        <w:t>ställa konkurren</w:t>
      </w:r>
      <w:r>
        <w:softHyphen/>
      </w:r>
      <w:r w:rsidRPr="00142388">
        <w:t>sen på en fastställd mark</w:t>
      </w:r>
      <w:r w:rsidRPr="00142388">
        <w:softHyphen/>
        <w:t>nad eller för att skydda användarnas intressen och åt</w:t>
      </w:r>
      <w:r w:rsidRPr="00142388">
        <w:softHyphen/>
        <w:t>gärd</w:t>
      </w:r>
      <w:r>
        <w:t>en</w:t>
      </w:r>
      <w:r w:rsidRPr="00142388">
        <w:t xml:space="preserve"> inte kan skjutas upp</w:t>
      </w:r>
      <w:r w:rsidRPr="00010561">
        <w:t>.</w:t>
      </w:r>
      <w:r w:rsidRPr="00BC7AF9">
        <w:t xml:space="preserve"> Beslutet</w:t>
      </w:r>
      <w:r w:rsidRPr="00142388">
        <w:t xml:space="preserve"> får gälla i högst sex månader. </w:t>
      </w:r>
      <w:r w:rsidRPr="00010561">
        <w:t xml:space="preserve">I </w:t>
      </w:r>
      <w:r>
        <w:t xml:space="preserve">ett </w:t>
      </w:r>
      <w:r w:rsidRPr="00010561">
        <w:t>sådant fall ska myndigheten</w:t>
      </w:r>
      <w:r w:rsidRPr="00142388">
        <w:t xml:space="preserve"> utan dröjsmål underrätta behöriga mynd</w:t>
      </w:r>
      <w:r w:rsidRPr="00142388">
        <w:softHyphen/>
        <w:t>ig</w:t>
      </w:r>
      <w:r w:rsidRPr="00142388">
        <w:softHyphen/>
        <w:t>het</w:t>
      </w:r>
      <w:r w:rsidRPr="00142388">
        <w:softHyphen/>
        <w:t xml:space="preserve">er inom </w:t>
      </w:r>
      <w:r w:rsidRPr="00142388">
        <w:lastRenderedPageBreak/>
        <w:t>Europeiska ekonomiska samarbets</w:t>
      </w:r>
      <w:r>
        <w:softHyphen/>
      </w:r>
      <w:r w:rsidRPr="00142388">
        <w:t>området</w:t>
      </w:r>
      <w:r w:rsidRPr="00D118D1">
        <w:t>, Europeiska kom</w:t>
      </w:r>
      <w:r w:rsidRPr="00D118D1">
        <w:softHyphen/>
        <w:t>mis</w:t>
      </w:r>
      <w:r w:rsidRPr="00D118D1">
        <w:softHyphen/>
        <w:t>sion</w:t>
      </w:r>
      <w:r w:rsidRPr="00D118D1">
        <w:softHyphen/>
        <w:t>en och Berec om beslut</w:t>
      </w:r>
      <w:r>
        <w:t>et och skälen för detta.</w:t>
      </w:r>
    </w:p>
    <w:p w14:paraId="32A7CCC2" w14:textId="77777777" w:rsidR="00D85371" w:rsidRDefault="00D85371" w:rsidP="00D85371">
      <w:pPr>
        <w:pStyle w:val="Brdtextmedindrag"/>
      </w:pPr>
      <w:r>
        <w:t xml:space="preserve">Vid förlängning av ett sådant </w:t>
      </w:r>
      <w:r w:rsidRPr="00D118D1">
        <w:t xml:space="preserve">beslut </w:t>
      </w:r>
      <w:r>
        <w:t>gäller</w:t>
      </w:r>
      <w:r w:rsidRPr="00D118D1">
        <w:t xml:space="preserve"> </w:t>
      </w:r>
      <w:r w:rsidRPr="0094270F">
        <w:t>samråds</w:t>
      </w:r>
      <w:r w:rsidRPr="0094270F">
        <w:softHyphen/>
        <w:t xml:space="preserve">skyldigheten i </w:t>
      </w:r>
      <w:r>
        <w:t>36 och 38 §§</w:t>
      </w:r>
      <w:r w:rsidRPr="008C3256">
        <w:t>.</w:t>
      </w:r>
    </w:p>
    <w:p w14:paraId="6A6705FE" w14:textId="77777777" w:rsidR="00D85371" w:rsidRPr="005D1EAA" w:rsidRDefault="00D85371" w:rsidP="00D85371">
      <w:pPr>
        <w:pStyle w:val="Rubrik4utannumrering"/>
        <w:rPr>
          <w:spacing w:val="-4"/>
        </w:rPr>
      </w:pPr>
      <w:bookmarkStart w:id="2655" w:name="_Hlk34311749"/>
      <w:bookmarkEnd w:id="2650"/>
      <w:bookmarkEnd w:id="2653"/>
      <w:r w:rsidRPr="005D1EAA">
        <w:rPr>
          <w:spacing w:val="-4"/>
        </w:rPr>
        <w:t>Tillträde för installation av trådlösa accesspunkter med kort räckvidd</w:t>
      </w:r>
    </w:p>
    <w:bookmarkEnd w:id="2651"/>
    <w:p w14:paraId="0D5DC11C" w14:textId="77777777" w:rsidR="00D85371" w:rsidRPr="00A6293E" w:rsidRDefault="00D85371" w:rsidP="00D85371">
      <w:pPr>
        <w:pStyle w:val="Brdtext"/>
      </w:pPr>
      <w:r>
        <w:rPr>
          <w:b/>
        </w:rPr>
        <w:t>44 §</w:t>
      </w:r>
      <w:r w:rsidRPr="00A6293E">
        <w:t>    </w:t>
      </w:r>
      <w:r>
        <w:t>Ett offentligt organ</w:t>
      </w:r>
      <w:r w:rsidRPr="00A6293E">
        <w:t xml:space="preserve"> ska på rättvisa</w:t>
      </w:r>
      <w:r>
        <w:t xml:space="preserve">, </w:t>
      </w:r>
      <w:r w:rsidRPr="00A6293E">
        <w:t xml:space="preserve">rimliga </w:t>
      </w:r>
      <w:r>
        <w:t>och icke-diskrimi</w:t>
      </w:r>
      <w:r>
        <w:softHyphen/>
        <w:t>ne</w:t>
      </w:r>
      <w:r>
        <w:softHyphen/>
        <w:t>rande</w:t>
      </w:r>
      <w:r w:rsidRPr="00A6293E">
        <w:t xml:space="preserve"> villkor på begäran </w:t>
      </w:r>
      <w:r>
        <w:t>ge</w:t>
      </w:r>
      <w:r w:rsidRPr="00A6293E">
        <w:t xml:space="preserve"> en operatör tillträde till</w:t>
      </w:r>
      <w:r>
        <w:t xml:space="preserve"> </w:t>
      </w:r>
      <w:r w:rsidRPr="00A6293E">
        <w:t>byggnader, anlägg</w:t>
      </w:r>
      <w:r>
        <w:softHyphen/>
      </w:r>
      <w:r w:rsidRPr="00A6293E">
        <w:t>ning</w:t>
      </w:r>
      <w:r>
        <w:softHyphen/>
      </w:r>
      <w:r w:rsidRPr="00A6293E">
        <w:t xml:space="preserve">ar och </w:t>
      </w:r>
      <w:bookmarkStart w:id="2656" w:name="_Hlk37945084"/>
      <w:r>
        <w:t xml:space="preserve">föremål </w:t>
      </w:r>
      <w:r w:rsidRPr="00EA7808">
        <w:t xml:space="preserve">som det offentliga organet </w:t>
      </w:r>
      <w:r>
        <w:t>äger</w:t>
      </w:r>
      <w:r w:rsidRPr="00EA7808">
        <w:t xml:space="preserve"> och</w:t>
      </w:r>
      <w:r>
        <w:t xml:space="preserve"> </w:t>
      </w:r>
      <w:r w:rsidRPr="00A6293E">
        <w:t>som är tekniskt lämplig</w:t>
      </w:r>
      <w:r>
        <w:t>a</w:t>
      </w:r>
      <w:r w:rsidRPr="00A6293E">
        <w:t xml:space="preserve"> </w:t>
      </w:r>
      <w:r>
        <w:t>för installation av</w:t>
      </w:r>
      <w:r w:rsidRPr="00A6293E">
        <w:t xml:space="preserve"> trådlösa accesspunkter med kort räckvidd eller som</w:t>
      </w:r>
      <w:r>
        <w:t xml:space="preserve"> </w:t>
      </w:r>
      <w:r w:rsidRPr="00A6293E">
        <w:t xml:space="preserve">behövs för att ansluta sådana accesspunkter till ett </w:t>
      </w:r>
      <w:r w:rsidRPr="00827F87">
        <w:t>stam</w:t>
      </w:r>
      <w:r w:rsidRPr="00827F87">
        <w:softHyphen/>
        <w:t>nät</w:t>
      </w:r>
      <w:r w:rsidRPr="00A6293E">
        <w:t xml:space="preserve">. </w:t>
      </w:r>
      <w:bookmarkEnd w:id="2656"/>
      <w:r>
        <w:t>De</w:t>
      </w:r>
      <w:r w:rsidRPr="00A6293E">
        <w:t xml:space="preserve">n som </w:t>
      </w:r>
      <w:r>
        <w:t>lämnar</w:t>
      </w:r>
      <w:r w:rsidRPr="00A6293E">
        <w:t xml:space="preserve"> tillträde </w:t>
      </w:r>
      <w:r>
        <w:t>ska</w:t>
      </w:r>
      <w:r w:rsidRPr="00A6293E">
        <w:t xml:space="preserve"> söka sådana tillstånd som krävs för att tillträdet ska kunna realiseras och som operatör</w:t>
      </w:r>
      <w:r>
        <w:softHyphen/>
      </w:r>
      <w:r w:rsidRPr="00A6293E">
        <w:t>en själv inte kan söka.</w:t>
      </w:r>
    </w:p>
    <w:p w14:paraId="60C60EDC" w14:textId="77777777" w:rsidR="00D85371" w:rsidRPr="00A6293E" w:rsidRDefault="00D85371" w:rsidP="00D85371">
      <w:pPr>
        <w:pStyle w:val="Brdtextmedindrag"/>
      </w:pPr>
      <w:r>
        <w:t>Skyldigheten att lämna tillträde gäller inte</w:t>
      </w:r>
      <w:r w:rsidRPr="00A6293E">
        <w:t xml:space="preserve"> om tillträdet inte är rimligt med hän</w:t>
      </w:r>
      <w:r w:rsidRPr="00A6293E">
        <w:softHyphen/>
        <w:t>syn till</w:t>
      </w:r>
    </w:p>
    <w:p w14:paraId="2934F6E6" w14:textId="77777777" w:rsidR="00D85371" w:rsidRPr="00541C55" w:rsidRDefault="00D85371" w:rsidP="00D85371">
      <w:pPr>
        <w:pStyle w:val="Brdtextmedindrag"/>
      </w:pPr>
      <w:r w:rsidRPr="00541C55">
        <w:t xml:space="preserve">1. byggnadens, anläggningens eller </w:t>
      </w:r>
      <w:r>
        <w:t>föremålets</w:t>
      </w:r>
      <w:r w:rsidRPr="00541C55">
        <w:t xml:space="preserve"> tekniska lämplighet för det avsedda tillträdet,</w:t>
      </w:r>
    </w:p>
    <w:p w14:paraId="6FF09B63" w14:textId="77777777" w:rsidR="00D85371" w:rsidRPr="00A6293E" w:rsidRDefault="00D85371" w:rsidP="00D85371">
      <w:pPr>
        <w:pStyle w:val="Brdtextmedindrag"/>
      </w:pPr>
      <w:r w:rsidRPr="00A6293E">
        <w:t>2. </w:t>
      </w:r>
      <w:r>
        <w:t>utrymmes</w:t>
      </w:r>
      <w:r w:rsidRPr="00A6293E">
        <w:t xml:space="preserve">brist i </w:t>
      </w:r>
      <w:r>
        <w:t>byggnaden, anläggningen eller föremålet</w:t>
      </w:r>
      <w:r w:rsidRPr="00A6293E">
        <w:t>,</w:t>
      </w:r>
    </w:p>
    <w:p w14:paraId="7C8609E4" w14:textId="77777777" w:rsidR="00D85371" w:rsidRPr="00A6293E" w:rsidRDefault="00D85371" w:rsidP="00D85371">
      <w:pPr>
        <w:pStyle w:val="Brdtextmedindrag"/>
      </w:pPr>
      <w:r w:rsidRPr="00A6293E">
        <w:t xml:space="preserve">3. personlig säkerhet </w:t>
      </w:r>
      <w:r>
        <w:t>eller</w:t>
      </w:r>
      <w:r w:rsidRPr="00A6293E">
        <w:t xml:space="preserve"> folkhälsa,</w:t>
      </w:r>
    </w:p>
    <w:p w14:paraId="3D366371" w14:textId="77777777" w:rsidR="00D85371" w:rsidRPr="00A6293E" w:rsidRDefault="00D85371" w:rsidP="00D85371">
      <w:pPr>
        <w:pStyle w:val="Brdtextmedindrag"/>
      </w:pPr>
      <w:r w:rsidRPr="00A6293E">
        <w:t>4. </w:t>
      </w:r>
      <w:r w:rsidRPr="00A6293E">
        <w:rPr>
          <w:spacing w:val="-2"/>
        </w:rPr>
        <w:t>risk</w:t>
      </w:r>
      <w:r>
        <w:rPr>
          <w:spacing w:val="-2"/>
        </w:rPr>
        <w:t>en</w:t>
      </w:r>
      <w:r w:rsidRPr="00A6293E">
        <w:rPr>
          <w:spacing w:val="-2"/>
        </w:rPr>
        <w:t xml:space="preserve"> för skada för allmän säkerhet, totalförsvaret eller Sveriges säker</w:t>
      </w:r>
      <w:r>
        <w:rPr>
          <w:spacing w:val="-2"/>
        </w:rPr>
        <w:softHyphen/>
      </w:r>
      <w:r w:rsidRPr="00A6293E">
        <w:rPr>
          <w:spacing w:val="-2"/>
        </w:rPr>
        <w:t>het</w:t>
      </w:r>
      <w:r w:rsidRPr="00A6293E">
        <w:t xml:space="preserve"> i övrigt,</w:t>
      </w:r>
    </w:p>
    <w:p w14:paraId="6A91CA61" w14:textId="77777777" w:rsidR="00D85371" w:rsidRDefault="00D85371" w:rsidP="00D85371">
      <w:pPr>
        <w:pStyle w:val="Brdtextmedindrag"/>
      </w:pPr>
      <w:r w:rsidRPr="00A6293E">
        <w:t>5. risk</w:t>
      </w:r>
      <w:r>
        <w:t>en</w:t>
      </w:r>
      <w:r w:rsidRPr="00A6293E">
        <w:t xml:space="preserve"> för att andra tjänster som </w:t>
      </w:r>
      <w:r>
        <w:t>byggnaden, anläggningen eller före</w:t>
      </w:r>
      <w:r>
        <w:softHyphen/>
        <w:t>målet</w:t>
      </w:r>
      <w:r w:rsidRPr="00A6293E">
        <w:t xml:space="preserve"> används för störs,</w:t>
      </w:r>
    </w:p>
    <w:p w14:paraId="760DCD64" w14:textId="77777777" w:rsidR="00D85371" w:rsidRPr="00A6293E" w:rsidRDefault="00D85371" w:rsidP="00D85371">
      <w:pPr>
        <w:pStyle w:val="Brdtextmedindrag"/>
      </w:pPr>
      <w:r>
        <w:t xml:space="preserve">6. byggnadens, anläggningens </w:t>
      </w:r>
      <w:r w:rsidRPr="00A6293E">
        <w:t>eller</w:t>
      </w:r>
      <w:r>
        <w:t xml:space="preserve"> föremålets kulturvärde, </w:t>
      </w:r>
      <w:r w:rsidRPr="00A6293E">
        <w:t>eller</w:t>
      </w:r>
    </w:p>
    <w:p w14:paraId="0A8D7396" w14:textId="77777777" w:rsidR="00D85371" w:rsidRPr="00A6293E" w:rsidRDefault="00D85371" w:rsidP="00D85371">
      <w:pPr>
        <w:pStyle w:val="Brdtextmedindrag"/>
      </w:pPr>
      <w:r>
        <w:t>7</w:t>
      </w:r>
      <w:r w:rsidRPr="00A6293E">
        <w:t>. andra liknande omständigheter.</w:t>
      </w:r>
    </w:p>
    <w:p w14:paraId="6F97F783" w14:textId="77777777" w:rsidR="00D85371" w:rsidRPr="00A6293E" w:rsidRDefault="00D85371" w:rsidP="00D85371">
      <w:pPr>
        <w:pStyle w:val="Brdtextmedindrag"/>
      </w:pPr>
      <w:r w:rsidRPr="00A6293E">
        <w:t xml:space="preserve">Regeringen får meddela föreskrifter om att vissa </w:t>
      </w:r>
      <w:r>
        <w:t>offentliga organ</w:t>
      </w:r>
      <w:r w:rsidRPr="00A6293E">
        <w:t xml:space="preserve"> ska vara undantagna från skyldigheten att </w:t>
      </w:r>
      <w:r>
        <w:t>lämna</w:t>
      </w:r>
      <w:r w:rsidRPr="00A6293E">
        <w:t xml:space="preserve"> tillträde.</w:t>
      </w:r>
    </w:p>
    <w:p w14:paraId="33FF5B5F" w14:textId="77777777" w:rsidR="00D85371" w:rsidRPr="00A6293E" w:rsidRDefault="00D85371" w:rsidP="00D85371">
      <w:pPr>
        <w:pStyle w:val="Brdtextmedindrag"/>
        <w:ind w:firstLine="0"/>
      </w:pPr>
    </w:p>
    <w:p w14:paraId="66610BE0" w14:textId="77777777" w:rsidR="00D85371" w:rsidRPr="00A6293E" w:rsidRDefault="00D85371" w:rsidP="00D85371">
      <w:pPr>
        <w:pStyle w:val="Brdtext"/>
      </w:pPr>
      <w:r>
        <w:rPr>
          <w:b/>
        </w:rPr>
        <w:t>45 §</w:t>
      </w:r>
      <w:r w:rsidRPr="00AC0994">
        <w:rPr>
          <w:bCs/>
        </w:rPr>
        <w:t>    </w:t>
      </w:r>
      <w:bookmarkStart w:id="2657" w:name="_Hlk25241138"/>
      <w:r w:rsidRPr="00A6293E">
        <w:t xml:space="preserve">En begäran om tillträde enligt </w:t>
      </w:r>
      <w:r>
        <w:t>44 §</w:t>
      </w:r>
      <w:r w:rsidRPr="00A6293E">
        <w:t xml:space="preserve"> ska vara skriftlig och innehålla en </w:t>
      </w:r>
      <w:r>
        <w:t xml:space="preserve">redogörelse och en </w:t>
      </w:r>
      <w:r w:rsidRPr="00A6293E">
        <w:t xml:space="preserve">tidsplan för </w:t>
      </w:r>
      <w:r>
        <w:t>installationen</w:t>
      </w:r>
      <w:r w:rsidRPr="00A6293E">
        <w:t xml:space="preserve"> av trådlösa accesspunkter med kort räckvidd eller anslutningar till </w:t>
      </w:r>
      <w:r w:rsidRPr="00827F87">
        <w:t>stamnät</w:t>
      </w:r>
      <w:r w:rsidRPr="00A6293E">
        <w:t xml:space="preserve"> i de delar som är relevanta för tillträdet.</w:t>
      </w:r>
    </w:p>
    <w:p w14:paraId="34116B57" w14:textId="77777777" w:rsidR="00D85371" w:rsidRPr="00A6293E" w:rsidRDefault="00D85371" w:rsidP="00D85371">
      <w:pPr>
        <w:pStyle w:val="Brdtextmedindrag"/>
      </w:pPr>
      <w:r w:rsidRPr="00A6293E">
        <w:t xml:space="preserve">Den som </w:t>
      </w:r>
      <w:r>
        <w:t xml:space="preserve">har </w:t>
      </w:r>
      <w:r w:rsidRPr="00A6293E">
        <w:t xml:space="preserve">tagit emot en begäran om tillträde ska senast två månader från mottagandet av en fullständig begäran skriftligen </w:t>
      </w:r>
      <w:r>
        <w:t>ge</w:t>
      </w:r>
      <w:r w:rsidRPr="00A6293E">
        <w:t xml:space="preserve"> operatören </w:t>
      </w:r>
      <w:r>
        <w:t>be</w:t>
      </w:r>
      <w:r>
        <w:softHyphen/>
        <w:t xml:space="preserve">sked </w:t>
      </w:r>
      <w:r w:rsidRPr="00A6293E">
        <w:t xml:space="preserve">om </w:t>
      </w:r>
      <w:r>
        <w:t>huruvida</w:t>
      </w:r>
      <w:r w:rsidRPr="00A6293E">
        <w:t xml:space="preserve"> begäran medges eller inte. </w:t>
      </w:r>
      <w:r>
        <w:t>Beskedet</w:t>
      </w:r>
      <w:r w:rsidRPr="00A6293E">
        <w:t xml:space="preserve"> ska innehålla vill</w:t>
      </w:r>
      <w:r>
        <w:softHyphen/>
      </w:r>
      <w:r w:rsidRPr="00A6293E">
        <w:t>koren för till</w:t>
      </w:r>
      <w:r w:rsidRPr="00A6293E">
        <w:softHyphen/>
        <w:t xml:space="preserve">trädet eller de omständigheter som </w:t>
      </w:r>
      <w:r>
        <w:t>medför att begäran inte medges.</w:t>
      </w:r>
    </w:p>
    <w:p w14:paraId="1B4FAFB7" w14:textId="77777777" w:rsidR="00D85371" w:rsidRPr="00A6293E" w:rsidRDefault="00D85371" w:rsidP="00D85371">
      <w:pPr>
        <w:pStyle w:val="Rubrik3utannumrering"/>
      </w:pPr>
      <w:bookmarkStart w:id="2658" w:name="_Toc73005823"/>
      <w:bookmarkEnd w:id="2655"/>
      <w:bookmarkEnd w:id="2657"/>
      <w:r w:rsidRPr="00A6293E">
        <w:t>6</w:t>
      </w:r>
      <w:r>
        <w:t> kap.</w:t>
      </w:r>
      <w:r w:rsidRPr="00A6293E">
        <w:t xml:space="preserve"> Samhällsomfattande tjänster</w:t>
      </w:r>
      <w:bookmarkEnd w:id="2658"/>
    </w:p>
    <w:p w14:paraId="5B14C16B" w14:textId="77777777" w:rsidR="00D85371" w:rsidRPr="00A6293E" w:rsidRDefault="00D85371" w:rsidP="00D85371">
      <w:pPr>
        <w:pStyle w:val="Brdtext"/>
      </w:pPr>
      <w:r w:rsidRPr="00A6293E">
        <w:rPr>
          <w:b/>
        </w:rPr>
        <w:t>1</w:t>
      </w:r>
      <w:r>
        <w:rPr>
          <w:b/>
        </w:rPr>
        <w:t> §</w:t>
      </w:r>
      <w:r w:rsidRPr="00A6293E">
        <w:t xml:space="preserve">    Om det behövs för att säkerställa tillgång </w:t>
      </w:r>
      <w:r>
        <w:t xml:space="preserve">till ett överkomligt pris </w:t>
      </w:r>
      <w:r w:rsidRPr="00A6293E">
        <w:t xml:space="preserve">till </w:t>
      </w:r>
      <w:bookmarkStart w:id="2659" w:name="_Hlk43209030"/>
      <w:r w:rsidRPr="00A6293E">
        <w:t>en adekvat internet</w:t>
      </w:r>
      <w:r>
        <w:softHyphen/>
      </w:r>
      <w:r w:rsidRPr="00A6293E">
        <w:t>anslutnings</w:t>
      </w:r>
      <w:r>
        <w:softHyphen/>
      </w:r>
      <w:r w:rsidRPr="00A6293E">
        <w:t>tjänst eller en tal</w:t>
      </w:r>
      <w:r>
        <w:softHyphen/>
      </w:r>
      <w:r w:rsidRPr="00A6293E">
        <w:t>kom</w:t>
      </w:r>
      <w:r>
        <w:softHyphen/>
      </w:r>
      <w:r w:rsidRPr="00A6293E">
        <w:t>mun</w:t>
      </w:r>
      <w:r>
        <w:softHyphen/>
      </w:r>
      <w:r w:rsidRPr="00A6293E">
        <w:t>ikationstjänst</w:t>
      </w:r>
      <w:r>
        <w:t xml:space="preserve"> i en fast nät</w:t>
      </w:r>
      <w:r>
        <w:softHyphen/>
        <w:t>anslutnings</w:t>
      </w:r>
      <w:r>
        <w:softHyphen/>
        <w:t xml:space="preserve">punkt </w:t>
      </w:r>
      <w:bookmarkStart w:id="2660" w:name="_Hlk32232562"/>
      <w:r w:rsidRPr="00E91E9A">
        <w:t xml:space="preserve">i </w:t>
      </w:r>
      <w:r>
        <w:t xml:space="preserve">en </w:t>
      </w:r>
      <w:bookmarkStart w:id="2661" w:name="_Hlk32228721"/>
      <w:r w:rsidRPr="00E91E9A">
        <w:t xml:space="preserve">stadigvarande bostad eller </w:t>
      </w:r>
      <w:r>
        <w:t xml:space="preserve">ett </w:t>
      </w:r>
      <w:r w:rsidRPr="00E91E9A">
        <w:t>fast verk</w:t>
      </w:r>
      <w:r>
        <w:softHyphen/>
      </w:r>
      <w:r w:rsidRPr="00E91E9A">
        <w:t>sam</w:t>
      </w:r>
      <w:r>
        <w:softHyphen/>
      </w:r>
      <w:r w:rsidRPr="00E91E9A">
        <w:t>hets</w:t>
      </w:r>
      <w:r>
        <w:softHyphen/>
      </w:r>
      <w:r w:rsidRPr="00E91E9A">
        <w:t>ställe</w:t>
      </w:r>
      <w:bookmarkEnd w:id="2660"/>
      <w:bookmarkEnd w:id="2661"/>
      <w:r>
        <w:t xml:space="preserve"> (samhällsomfattande tjänster)</w:t>
      </w:r>
      <w:bookmarkEnd w:id="2659"/>
      <w:r w:rsidRPr="00A6293E">
        <w:t xml:space="preserve">, får </w:t>
      </w:r>
      <w:r>
        <w:t>reglerings</w:t>
      </w:r>
      <w:r>
        <w:softHyphen/>
      </w:r>
      <w:r w:rsidRPr="00A6293E">
        <w:t>myndig</w:t>
      </w:r>
      <w:r>
        <w:softHyphen/>
      </w:r>
      <w:r w:rsidRPr="00A6293E">
        <w:t>het</w:t>
      </w:r>
      <w:r>
        <w:softHyphen/>
      </w:r>
      <w:r w:rsidRPr="00A6293E">
        <w:t>en be</w:t>
      </w:r>
      <w:r>
        <w:softHyphen/>
      </w:r>
      <w:r w:rsidRPr="00A6293E">
        <w:t xml:space="preserve">sluta om </w:t>
      </w:r>
      <w:r>
        <w:t xml:space="preserve">en </w:t>
      </w:r>
      <w:r w:rsidRPr="00A6293E">
        <w:t>skyldighet att till</w:t>
      </w:r>
      <w:r w:rsidRPr="00A6293E">
        <w:softHyphen/>
        <w:t>handa</w:t>
      </w:r>
      <w:r>
        <w:softHyphen/>
      </w:r>
      <w:r w:rsidRPr="00A6293E">
        <w:t xml:space="preserve">hålla </w:t>
      </w:r>
      <w:r>
        <w:t>sådana</w:t>
      </w:r>
      <w:r w:rsidRPr="00A6293E">
        <w:t xml:space="preserve"> tjänster för att tillgodose varje rimlig be</w:t>
      </w:r>
      <w:r w:rsidRPr="00A6293E">
        <w:softHyphen/>
        <w:t>gäran från slutanvändare om tillgång till tjänster</w:t>
      </w:r>
      <w:r>
        <w:softHyphen/>
        <w:t>na</w:t>
      </w:r>
      <w:r w:rsidRPr="00A6293E">
        <w:t xml:space="preserve">. </w:t>
      </w:r>
      <w:r>
        <w:t>Reglerings</w:t>
      </w:r>
      <w:r w:rsidRPr="00A6293E">
        <w:softHyphen/>
        <w:t>myn</w:t>
      </w:r>
      <w:r w:rsidRPr="00A6293E">
        <w:softHyphen/>
        <w:t>dig</w:t>
      </w:r>
      <w:r w:rsidRPr="00A6293E">
        <w:softHyphen/>
        <w:t>heten får utse ett eller flera företag som ska säkerställa sådan till</w:t>
      </w:r>
      <w:r>
        <w:softHyphen/>
      </w:r>
      <w:r w:rsidRPr="00A6293E">
        <w:t>gång i hela eller en del av landet.</w:t>
      </w:r>
    </w:p>
    <w:p w14:paraId="464CF9B7" w14:textId="77777777" w:rsidR="00D85371" w:rsidRPr="00A6293E" w:rsidRDefault="00D85371" w:rsidP="00D85371">
      <w:pPr>
        <w:pStyle w:val="Brdtextmedindrag"/>
        <w:rPr>
          <w:spacing w:val="-2"/>
        </w:rPr>
      </w:pPr>
      <w:r w:rsidRPr="00A6293E">
        <w:rPr>
          <w:spacing w:val="-2"/>
        </w:rPr>
        <w:t>En sådan skyldighet får inte vara oskäligt betungande för ett utsett före</w:t>
      </w:r>
      <w:r w:rsidRPr="00A6293E">
        <w:rPr>
          <w:spacing w:val="-2"/>
        </w:rPr>
        <w:softHyphen/>
        <w:t>tag.</w:t>
      </w:r>
    </w:p>
    <w:p w14:paraId="1214C523" w14:textId="77777777" w:rsidR="00D85371" w:rsidRPr="00A6293E" w:rsidRDefault="00D85371" w:rsidP="00D85371">
      <w:pPr>
        <w:pStyle w:val="Brdtextmedindrag"/>
        <w:ind w:firstLine="0"/>
      </w:pPr>
    </w:p>
    <w:p w14:paraId="41DB9985" w14:textId="77777777" w:rsidR="00D85371" w:rsidRPr="00A6293E" w:rsidRDefault="00D85371" w:rsidP="00D85371">
      <w:pPr>
        <w:pStyle w:val="Brdtext"/>
      </w:pPr>
      <w:r w:rsidRPr="00A6293E">
        <w:rPr>
          <w:b/>
        </w:rPr>
        <w:t>2</w:t>
      </w:r>
      <w:r>
        <w:rPr>
          <w:b/>
        </w:rPr>
        <w:t> §</w:t>
      </w:r>
      <w:r w:rsidRPr="00A6293E">
        <w:t>    En adekvat internetanslutningstjänst enligt 1</w:t>
      </w:r>
      <w:r>
        <w:t> §</w:t>
      </w:r>
      <w:r w:rsidRPr="00A6293E">
        <w:t xml:space="preserve"> ska ha kapacitet att leverera en viss angiven lägsta datahastighet som medger funktionell till</w:t>
      </w:r>
      <w:r w:rsidRPr="00A6293E">
        <w:softHyphen/>
        <w:t>gång till internet.</w:t>
      </w:r>
    </w:p>
    <w:p w14:paraId="209D59F0" w14:textId="77777777" w:rsidR="00D85371" w:rsidRPr="00A6293E" w:rsidRDefault="00D85371" w:rsidP="00D85371">
      <w:pPr>
        <w:pStyle w:val="Brdtextmedindrag"/>
      </w:pPr>
      <w:r w:rsidRPr="00A6293E">
        <w:t xml:space="preserve">Regeringen får meddela föreskrifter om </w:t>
      </w:r>
      <w:r>
        <w:t xml:space="preserve">sådan </w:t>
      </w:r>
      <w:r w:rsidRPr="00A6293E">
        <w:t>datahastighet.</w:t>
      </w:r>
    </w:p>
    <w:p w14:paraId="4F8FFEC3" w14:textId="77777777" w:rsidR="00D85371" w:rsidRPr="00A6293E" w:rsidRDefault="00D85371" w:rsidP="00D85371">
      <w:pPr>
        <w:pStyle w:val="Brdtext"/>
      </w:pPr>
    </w:p>
    <w:p w14:paraId="622D6FFB" w14:textId="77777777" w:rsidR="00D85371" w:rsidRPr="00A6293E" w:rsidRDefault="00D85371" w:rsidP="00D85371">
      <w:pPr>
        <w:pStyle w:val="Brdtext"/>
      </w:pPr>
      <w:r w:rsidRPr="00A6293E">
        <w:rPr>
          <w:b/>
        </w:rPr>
        <w:t>3</w:t>
      </w:r>
      <w:r>
        <w:rPr>
          <w:b/>
        </w:rPr>
        <w:t> §</w:t>
      </w:r>
      <w:r w:rsidRPr="00A6293E">
        <w:t>    En tjänst enligt 1</w:t>
      </w:r>
      <w:r>
        <w:t> §</w:t>
      </w:r>
      <w:r w:rsidRPr="00A6293E">
        <w:t xml:space="preserve"> får inte tillhandahållas på villkor som innebär att slutanvändar</w:t>
      </w:r>
      <w:r>
        <w:t>en</w:t>
      </w:r>
      <w:r w:rsidRPr="00A6293E">
        <w:t xml:space="preserve"> tvingas att betala för något som inte är nödvändigt för tjänsten.</w:t>
      </w:r>
    </w:p>
    <w:p w14:paraId="042DD4AB" w14:textId="77777777" w:rsidR="00D85371" w:rsidRPr="00A6293E" w:rsidRDefault="00D85371" w:rsidP="00D85371">
      <w:pPr>
        <w:pStyle w:val="Brdtext"/>
      </w:pPr>
    </w:p>
    <w:p w14:paraId="6D44477C" w14:textId="77777777" w:rsidR="00D85371" w:rsidRPr="00A6293E" w:rsidRDefault="00D85371" w:rsidP="00D85371">
      <w:pPr>
        <w:pStyle w:val="Brdtext"/>
      </w:pPr>
      <w:r w:rsidRPr="00A6293E">
        <w:rPr>
          <w:b/>
        </w:rPr>
        <w:t>4</w:t>
      </w:r>
      <w:r>
        <w:rPr>
          <w:b/>
        </w:rPr>
        <w:t> §</w:t>
      </w:r>
      <w:r w:rsidRPr="00A6293E">
        <w:t xml:space="preserve">    Den som </w:t>
      </w:r>
      <w:r>
        <w:t xml:space="preserve">har utsetts att tillhandahålla en tjänst </w:t>
      </w:r>
      <w:r w:rsidRPr="00A6293E">
        <w:t>enligt 1</w:t>
      </w:r>
      <w:r>
        <w:t> §</w:t>
      </w:r>
      <w:r w:rsidRPr="00A6293E">
        <w:t xml:space="preserve"> och som avser att avhända sig en betydande del av eller samtliga sina tillgångar i accessnätet, ska i god tid före </w:t>
      </w:r>
      <w:r>
        <w:t>avhändandet</w:t>
      </w:r>
      <w:r w:rsidRPr="00A6293E">
        <w:t xml:space="preserve"> underrätta </w:t>
      </w:r>
      <w:r>
        <w:t>reglerings</w:t>
      </w:r>
      <w:r>
        <w:softHyphen/>
      </w:r>
      <w:r w:rsidRPr="00A6293E">
        <w:t>myndig</w:t>
      </w:r>
      <w:r>
        <w:softHyphen/>
      </w:r>
      <w:r w:rsidRPr="00A6293E">
        <w:t>heten om sin avsikt.</w:t>
      </w:r>
    </w:p>
    <w:p w14:paraId="6F77560E" w14:textId="77777777" w:rsidR="00D85371" w:rsidRPr="00A6293E" w:rsidRDefault="00D85371" w:rsidP="00D85371">
      <w:pPr>
        <w:pStyle w:val="Rubrik3utannumrering"/>
      </w:pPr>
      <w:bookmarkStart w:id="2662" w:name="_Toc73005824"/>
      <w:r w:rsidRPr="00A6293E">
        <w:t>7</w:t>
      </w:r>
      <w:r>
        <w:t> kap.</w:t>
      </w:r>
      <w:r w:rsidRPr="00A6293E">
        <w:t xml:space="preserve"> Tjänster till slutanvändare</w:t>
      </w:r>
      <w:bookmarkEnd w:id="2662"/>
    </w:p>
    <w:p w14:paraId="502D5A96" w14:textId="77777777" w:rsidR="00D85371" w:rsidRPr="00A6293E" w:rsidRDefault="00D85371" w:rsidP="00D85371">
      <w:pPr>
        <w:pStyle w:val="Rubrik4utannumrering"/>
        <w:spacing w:before="0"/>
      </w:pPr>
      <w:r w:rsidRPr="00A6293E">
        <w:t>Information innan ett avtal ingås</w:t>
      </w:r>
    </w:p>
    <w:p w14:paraId="76F8FDF0" w14:textId="77777777" w:rsidR="00D85371" w:rsidRPr="00A6293E" w:rsidRDefault="00D85371" w:rsidP="00D85371">
      <w:pPr>
        <w:pStyle w:val="Brdtext"/>
      </w:pPr>
      <w:r>
        <w:rPr>
          <w:b/>
        </w:rPr>
        <w:t>1 §</w:t>
      </w:r>
      <w:r w:rsidRPr="00A6293E">
        <w:t xml:space="preserve">    Innan ett avtal ingås med en konsument ska den som tillhandahåller </w:t>
      </w:r>
      <w:r>
        <w:t xml:space="preserve">en </w:t>
      </w:r>
      <w:r w:rsidRPr="00A6293E">
        <w:t>allmänt tillgänglig elektronisk kommunikationstjänst på ett klart och begripligt sätt lämna</w:t>
      </w:r>
      <w:r w:rsidRPr="00A6293E" w:rsidDel="00F21731">
        <w:t xml:space="preserve"> </w:t>
      </w:r>
      <w:r w:rsidRPr="00A6293E">
        <w:t xml:space="preserve">information om avtalet och avgiftsfritt tillhandahålla en kortfattad och lättläst sammanfattning av avtalet. Om det inte är tekniskt möjligt att tillhandahålla sammanfattningen innan avtalet ingås, ska den lämnas </w:t>
      </w:r>
      <w:r>
        <w:t>så snart som möjligt därefter</w:t>
      </w:r>
      <w:r w:rsidRPr="00A6293E">
        <w:t>. Tillhandahållaren ska tillämpa villkor som inne</w:t>
      </w:r>
      <w:r>
        <w:softHyphen/>
      </w:r>
      <w:r w:rsidRPr="00A6293E">
        <w:t xml:space="preserve">bär att avtalet </w:t>
      </w:r>
      <w:r>
        <w:t xml:space="preserve">gäller </w:t>
      </w:r>
      <w:r w:rsidRPr="00A6293E">
        <w:t>först när konsumenten har tagit emot sam</w:t>
      </w:r>
      <w:r>
        <w:softHyphen/>
      </w:r>
      <w:r w:rsidRPr="00A6293E">
        <w:t>man</w:t>
      </w:r>
      <w:r>
        <w:softHyphen/>
      </w:r>
      <w:r w:rsidRPr="00A6293E">
        <w:t xml:space="preserve">fattningen och bekräftat </w:t>
      </w:r>
      <w:r>
        <w:t>sin vilja att ingå</w:t>
      </w:r>
      <w:r w:rsidRPr="00A6293E">
        <w:t xml:space="preserve"> avtalet.</w:t>
      </w:r>
    </w:p>
    <w:p w14:paraId="4932CB09" w14:textId="77777777" w:rsidR="00D85371" w:rsidRPr="00A6293E" w:rsidRDefault="00D85371" w:rsidP="00D85371">
      <w:pPr>
        <w:pStyle w:val="Brdtextmedindrag"/>
      </w:pPr>
      <w:r>
        <w:t>B</w:t>
      </w:r>
      <w:r w:rsidRPr="00A6293E">
        <w:t>estämmelser om information som en näringsidkare ska ge en konsu</w:t>
      </w:r>
      <w:r>
        <w:softHyphen/>
      </w:r>
      <w:r w:rsidRPr="00A6293E">
        <w:t xml:space="preserve">ment innan ett avtal ingås finns </w:t>
      </w:r>
      <w:r>
        <w:t xml:space="preserve">också </w:t>
      </w:r>
      <w:r w:rsidRPr="00A6293E">
        <w:t>i 2</w:t>
      </w:r>
      <w:r>
        <w:t> kap. </w:t>
      </w:r>
      <w:r w:rsidRPr="00A6293E">
        <w:t>2</w:t>
      </w:r>
      <w:r>
        <w:t> §</w:t>
      </w:r>
      <w:r w:rsidRPr="00A6293E">
        <w:t xml:space="preserve"> lagen (2005:59) om distans</w:t>
      </w:r>
      <w:r>
        <w:softHyphen/>
      </w:r>
      <w:r w:rsidRPr="00A6293E">
        <w:t>avtal och avtal utanför affärslokaler och i 22</w:t>
      </w:r>
      <w:r>
        <w:t> </w:t>
      </w:r>
      <w:r w:rsidRPr="00A6293E">
        <w:t>a</w:t>
      </w:r>
      <w:r>
        <w:t> §</w:t>
      </w:r>
      <w:r w:rsidRPr="00A6293E">
        <w:t xml:space="preserve"> marknads</w:t>
      </w:r>
      <w:r w:rsidRPr="00A6293E">
        <w:softHyphen/>
        <w:t>förings</w:t>
      </w:r>
      <w:r w:rsidRPr="00A6293E">
        <w:softHyphen/>
        <w:t>lagen (2008:486).</w:t>
      </w:r>
    </w:p>
    <w:p w14:paraId="3CA3F302" w14:textId="77777777" w:rsidR="00D85371" w:rsidRPr="00A6293E" w:rsidRDefault="00D85371" w:rsidP="00D85371">
      <w:pPr>
        <w:pStyle w:val="Brdtextmedindrag"/>
      </w:pPr>
      <w:r w:rsidRPr="00A6293E">
        <w:t xml:space="preserve">Regeringen eller den myndighet som regeringen bestämmer får meddela </w:t>
      </w:r>
      <w:r>
        <w:t xml:space="preserve">ytterligare </w:t>
      </w:r>
      <w:r w:rsidRPr="00A6293E">
        <w:t>föreskrifter om informationskravet</w:t>
      </w:r>
      <w:r>
        <w:t xml:space="preserve"> i första stycket</w:t>
      </w:r>
      <w:r w:rsidRPr="00A6293E">
        <w:t>.</w:t>
      </w:r>
    </w:p>
    <w:p w14:paraId="78AE6C4A" w14:textId="77777777" w:rsidR="00D85371" w:rsidRPr="00A6293E" w:rsidRDefault="00D85371" w:rsidP="00D85371">
      <w:pPr>
        <w:pStyle w:val="Brdtextmedindrag"/>
      </w:pPr>
    </w:p>
    <w:p w14:paraId="567D478C" w14:textId="77777777" w:rsidR="00D85371" w:rsidRPr="00A6293E" w:rsidRDefault="00D85371" w:rsidP="00D85371">
      <w:pPr>
        <w:pStyle w:val="Brdtext"/>
      </w:pPr>
      <w:r>
        <w:rPr>
          <w:b/>
        </w:rPr>
        <w:t>2 §</w:t>
      </w:r>
      <w:r w:rsidRPr="00A6293E">
        <w:t xml:space="preserve">    Bestämmelserna i </w:t>
      </w:r>
      <w:r>
        <w:t>1 §</w:t>
      </w:r>
      <w:r w:rsidRPr="00A6293E">
        <w:t xml:space="preserve"> gäller inte överföringstjänster som används för tillhandahållande av maskin till maskin-tjänster.</w:t>
      </w:r>
    </w:p>
    <w:p w14:paraId="1F2E98A8" w14:textId="77777777" w:rsidR="00D85371" w:rsidRPr="00A6293E" w:rsidRDefault="00D85371" w:rsidP="00D85371">
      <w:pPr>
        <w:pStyle w:val="Brdtextmedindrag"/>
      </w:pPr>
    </w:p>
    <w:p w14:paraId="59A333DB" w14:textId="77777777" w:rsidR="00D85371" w:rsidRPr="00A6293E" w:rsidRDefault="00D85371" w:rsidP="00D85371">
      <w:pPr>
        <w:pStyle w:val="Brdtext"/>
      </w:pPr>
      <w:r>
        <w:rPr>
          <w:b/>
        </w:rPr>
        <w:t>3 §</w:t>
      </w:r>
      <w:r w:rsidRPr="00A6293E">
        <w:t xml:space="preserve">    Bestämmelserna i </w:t>
      </w:r>
      <w:r>
        <w:t>1 §</w:t>
      </w:r>
      <w:r w:rsidRPr="00A6293E">
        <w:t xml:space="preserve"> </w:t>
      </w:r>
      <w:r>
        <w:t xml:space="preserve">i </w:t>
      </w:r>
      <w:r w:rsidRPr="00A6293E">
        <w:t>detta kapitel, 2</w:t>
      </w:r>
      <w:r>
        <w:t> kap. </w:t>
      </w:r>
      <w:r w:rsidRPr="00A6293E">
        <w:t>2</w:t>
      </w:r>
      <w:r>
        <w:t> §</w:t>
      </w:r>
      <w:r w:rsidRPr="00A6293E">
        <w:t xml:space="preserve"> lagen (2005:59) om distans</w:t>
      </w:r>
      <w:r w:rsidRPr="00A6293E">
        <w:softHyphen/>
        <w:t>avtal och avtal utanför affärslokaler och 22</w:t>
      </w:r>
      <w:r>
        <w:t> </w:t>
      </w:r>
      <w:r w:rsidRPr="00A6293E">
        <w:t>a</w:t>
      </w:r>
      <w:r>
        <w:t> §</w:t>
      </w:r>
      <w:r w:rsidRPr="00A6293E">
        <w:t xml:space="preserve"> marknads</w:t>
      </w:r>
      <w:r w:rsidRPr="00A6293E">
        <w:softHyphen/>
        <w:t>förings</w:t>
      </w:r>
      <w:r w:rsidRPr="00A6293E">
        <w:softHyphen/>
        <w:t xml:space="preserve">lagen (2008:486) ska tillämpas </w:t>
      </w:r>
      <w:r>
        <w:t xml:space="preserve">även </w:t>
      </w:r>
      <w:r w:rsidRPr="00A6293E">
        <w:t>när avtal ingås med slutanvändare som är mikroföretag, små företag eller organisationer som drivs utan vinst</w:t>
      </w:r>
      <w:r w:rsidRPr="00A6293E">
        <w:softHyphen/>
        <w:t>syfte, om de inte uttryckligen har samtyckt till att bestämmelserna frångås.</w:t>
      </w:r>
    </w:p>
    <w:p w14:paraId="650935B1" w14:textId="77777777" w:rsidR="00D85371" w:rsidRPr="00A6293E" w:rsidRDefault="00D85371" w:rsidP="00D85371">
      <w:pPr>
        <w:pStyle w:val="Brdtextmedindrag"/>
      </w:pPr>
    </w:p>
    <w:p w14:paraId="2D5DBF0A" w14:textId="77777777" w:rsidR="00D85371" w:rsidRPr="00A6293E" w:rsidRDefault="00D85371" w:rsidP="00D85371">
      <w:pPr>
        <w:pStyle w:val="Brdtext"/>
        <w:rPr>
          <w:spacing w:val="-4"/>
        </w:rPr>
      </w:pPr>
      <w:r>
        <w:rPr>
          <w:b/>
        </w:rPr>
        <w:t>4 §</w:t>
      </w:r>
      <w:r w:rsidRPr="00A6293E">
        <w:t>    </w:t>
      </w:r>
      <w:r>
        <w:t>Tillhandahållaren ska se till att i</w:t>
      </w:r>
      <w:r w:rsidRPr="00A6293E">
        <w:t xml:space="preserve">nformationen </w:t>
      </w:r>
      <w:r>
        <w:t xml:space="preserve">och sammanfattningen </w:t>
      </w:r>
      <w:r w:rsidRPr="00A6293E">
        <w:t xml:space="preserve">enligt </w:t>
      </w:r>
      <w:r>
        <w:t>1 §</w:t>
      </w:r>
      <w:r w:rsidRPr="00A6293E">
        <w:t xml:space="preserve"> </w:t>
      </w:r>
      <w:r>
        <w:t>är</w:t>
      </w:r>
      <w:r w:rsidRPr="00A6293E">
        <w:t xml:space="preserve"> en del av avtalet</w:t>
      </w:r>
      <w:r>
        <w:t>, om parterna inte uttryckligen har kommit överens om något annat</w:t>
      </w:r>
      <w:r w:rsidRPr="00A6293E">
        <w:rPr>
          <w:spacing w:val="-4"/>
        </w:rPr>
        <w:t>.</w:t>
      </w:r>
    </w:p>
    <w:p w14:paraId="0076A027" w14:textId="77777777" w:rsidR="00D85371" w:rsidRPr="00A6293E" w:rsidRDefault="00D85371" w:rsidP="00D85371">
      <w:pPr>
        <w:pStyle w:val="Rubrik4utannumrering"/>
      </w:pPr>
      <w:r w:rsidRPr="00A6293E">
        <w:lastRenderedPageBreak/>
        <w:t>Insyn och offentliggörande av information</w:t>
      </w:r>
    </w:p>
    <w:p w14:paraId="61EAB083" w14:textId="77777777" w:rsidR="00D85371" w:rsidRPr="00A6293E" w:rsidRDefault="00D85371" w:rsidP="00D85371">
      <w:pPr>
        <w:pStyle w:val="Brdtext"/>
      </w:pPr>
      <w:r>
        <w:rPr>
          <w:b/>
        </w:rPr>
        <w:t>5 §</w:t>
      </w:r>
      <w:r w:rsidRPr="00A6293E">
        <w:t xml:space="preserve">    Den som tillhandahåller </w:t>
      </w:r>
      <w:r>
        <w:t xml:space="preserve">en </w:t>
      </w:r>
      <w:r w:rsidRPr="00A6293E">
        <w:t xml:space="preserve">internetanslutningstjänst eller </w:t>
      </w:r>
      <w:r>
        <w:t xml:space="preserve">en </w:t>
      </w:r>
      <w:r w:rsidRPr="00A6293E">
        <w:t>allmänt till</w:t>
      </w:r>
      <w:r w:rsidRPr="00A6293E">
        <w:softHyphen/>
        <w:t>gänglig interpersonell kommunikationstjänst ska för slutanvändarna offentliggöra tydlig, heltäckande och aktuell information om tjänsten.</w:t>
      </w:r>
    </w:p>
    <w:p w14:paraId="03828236" w14:textId="77777777" w:rsidR="00D85371" w:rsidRPr="00A6293E" w:rsidRDefault="00D85371" w:rsidP="00D85371">
      <w:pPr>
        <w:pStyle w:val="Brdtextmedindrag"/>
      </w:pPr>
      <w:r w:rsidRPr="00A6293E">
        <w:t>Regeringen eller den myndighet som regeringen bestämmer får meddela föreskrifter om sådan information.</w:t>
      </w:r>
    </w:p>
    <w:p w14:paraId="40CA10C8" w14:textId="77777777" w:rsidR="00D85371" w:rsidRPr="00A6293E" w:rsidRDefault="00D85371" w:rsidP="00D85371">
      <w:pPr>
        <w:pStyle w:val="Brdtextmedindrag"/>
      </w:pPr>
    </w:p>
    <w:p w14:paraId="22F2A738" w14:textId="77777777" w:rsidR="00D85371" w:rsidRPr="00A6293E" w:rsidRDefault="00D85371" w:rsidP="00D85371">
      <w:pPr>
        <w:pStyle w:val="Brdtext"/>
      </w:pPr>
      <w:r>
        <w:rPr>
          <w:b/>
        </w:rPr>
        <w:t>6 §</w:t>
      </w:r>
      <w:r w:rsidRPr="00A6293E">
        <w:t>    </w:t>
      </w:r>
      <w:r>
        <w:t>Regleringsmyndigheten får ålägga d</w:t>
      </w:r>
      <w:r w:rsidRPr="00A6293E">
        <w:t xml:space="preserve">en som tillhandahåller </w:t>
      </w:r>
      <w:r>
        <w:t xml:space="preserve">en </w:t>
      </w:r>
      <w:r w:rsidRPr="00A6293E">
        <w:t>inter</w:t>
      </w:r>
      <w:r>
        <w:softHyphen/>
      </w:r>
      <w:r w:rsidRPr="00A6293E">
        <w:t>net</w:t>
      </w:r>
      <w:r>
        <w:softHyphen/>
      </w:r>
      <w:r w:rsidRPr="00A6293E">
        <w:t>anslutnings</w:t>
      </w:r>
      <w:r>
        <w:softHyphen/>
      </w:r>
      <w:r w:rsidRPr="00A6293E">
        <w:t xml:space="preserve">tjänst eller </w:t>
      </w:r>
      <w:r>
        <w:t xml:space="preserve">en </w:t>
      </w:r>
      <w:r w:rsidRPr="00A6293E">
        <w:t>allmänt till</w:t>
      </w:r>
      <w:r w:rsidRPr="00A6293E">
        <w:softHyphen/>
        <w:t>gänglig interpersonell kom</w:t>
      </w:r>
      <w:r>
        <w:softHyphen/>
      </w:r>
      <w:r w:rsidRPr="00A6293E">
        <w:t>mun</w:t>
      </w:r>
      <w:r>
        <w:t>i</w:t>
      </w:r>
      <w:r>
        <w:softHyphen/>
      </w:r>
      <w:r w:rsidRPr="00A6293E">
        <w:t>ka</w:t>
      </w:r>
      <w:r>
        <w:softHyphen/>
      </w:r>
      <w:r w:rsidRPr="00A6293E">
        <w:t>tions</w:t>
      </w:r>
      <w:r>
        <w:softHyphen/>
      </w:r>
      <w:r w:rsidRPr="00A6293E">
        <w:t xml:space="preserve">tjänst att för </w:t>
      </w:r>
      <w:r w:rsidRPr="00A6293E">
        <w:rPr>
          <w:spacing w:val="-2"/>
        </w:rPr>
        <w:t>slut</w:t>
      </w:r>
      <w:r w:rsidRPr="00A6293E">
        <w:rPr>
          <w:spacing w:val="-2"/>
        </w:rPr>
        <w:softHyphen/>
      </w:r>
      <w:r w:rsidRPr="00A6293E">
        <w:rPr>
          <w:spacing w:val="-4"/>
        </w:rPr>
        <w:t>användarna offentliggöra uttömmande, jämförbar, tillförlitlig, användar</w:t>
      </w:r>
      <w:r w:rsidRPr="00A6293E">
        <w:rPr>
          <w:spacing w:val="-4"/>
        </w:rPr>
        <w:softHyphen/>
        <w:t>vänlig</w:t>
      </w:r>
      <w:r w:rsidRPr="00A6293E">
        <w:t xml:space="preserve"> och aktuell information om tjänste</w:t>
      </w:r>
      <w:r>
        <w:t>n</w:t>
      </w:r>
      <w:r w:rsidRPr="00A6293E">
        <w:t>s kvalitet och om vilka åt</w:t>
      </w:r>
      <w:r w:rsidRPr="00A6293E">
        <w:softHyphen/>
        <w:t>gär</w:t>
      </w:r>
      <w:r w:rsidRPr="00A6293E">
        <w:softHyphen/>
        <w:t xml:space="preserve">der som </w:t>
      </w:r>
      <w:r w:rsidRPr="00A6293E">
        <w:rPr>
          <w:spacing w:val="-2"/>
        </w:rPr>
        <w:t>har vidtagits för att säkerställa likvärdig till</w:t>
      </w:r>
      <w:r>
        <w:rPr>
          <w:spacing w:val="-2"/>
        </w:rPr>
        <w:softHyphen/>
      </w:r>
      <w:r w:rsidRPr="00A6293E">
        <w:rPr>
          <w:spacing w:val="-2"/>
        </w:rPr>
        <w:t>gång för slut</w:t>
      </w:r>
      <w:r w:rsidRPr="00A6293E">
        <w:rPr>
          <w:spacing w:val="-2"/>
        </w:rPr>
        <w:softHyphen/>
        <w:t>an</w:t>
      </w:r>
      <w:r w:rsidRPr="00A6293E">
        <w:rPr>
          <w:spacing w:val="-2"/>
        </w:rPr>
        <w:softHyphen/>
        <w:t>vändare med funk</w:t>
      </w:r>
      <w:r w:rsidRPr="00A6293E">
        <w:rPr>
          <w:spacing w:val="-2"/>
        </w:rPr>
        <w:softHyphen/>
      </w:r>
      <w:r w:rsidRPr="00A6293E">
        <w:t>tions</w:t>
      </w:r>
      <w:r w:rsidRPr="00A6293E">
        <w:softHyphen/>
        <w:t>nedsättning. Information om tjänste</w:t>
      </w:r>
      <w:r>
        <w:t>n</w:t>
      </w:r>
      <w:r w:rsidRPr="00A6293E">
        <w:t>s kvalitet ska offent</w:t>
      </w:r>
      <w:r w:rsidRPr="00A6293E">
        <w:softHyphen/>
        <w:t>liggöras i den utsträckning som tillhandahållar</w:t>
      </w:r>
      <w:r>
        <w:softHyphen/>
      </w:r>
      <w:r w:rsidRPr="00A6293E">
        <w:t>en utövar kontroll över nätet.</w:t>
      </w:r>
    </w:p>
    <w:p w14:paraId="5205CBA9" w14:textId="77777777" w:rsidR="00D85371" w:rsidRDefault="00D85371" w:rsidP="00D85371">
      <w:pPr>
        <w:pStyle w:val="Brdtextmedindrag"/>
      </w:pPr>
      <w:r w:rsidRPr="00A6293E">
        <w:t xml:space="preserve">Den som tillhandahåller </w:t>
      </w:r>
      <w:r>
        <w:t xml:space="preserve">en </w:t>
      </w:r>
      <w:r w:rsidRPr="00A6293E">
        <w:t>allmänt tillgänglig interpersonell kommuni</w:t>
      </w:r>
      <w:r w:rsidRPr="00A6293E">
        <w:softHyphen/>
      </w:r>
      <w:r w:rsidRPr="00A6293E">
        <w:rPr>
          <w:spacing w:val="-2"/>
        </w:rPr>
        <w:t>ka</w:t>
      </w:r>
      <w:r w:rsidRPr="00A6293E">
        <w:rPr>
          <w:spacing w:val="-2"/>
        </w:rPr>
        <w:softHyphen/>
        <w:t xml:space="preserve">tionstjänst får också </w:t>
      </w:r>
      <w:r>
        <w:rPr>
          <w:spacing w:val="-2"/>
        </w:rPr>
        <w:t>åläggas</w:t>
      </w:r>
      <w:r w:rsidRPr="00A6293E">
        <w:rPr>
          <w:spacing w:val="-2"/>
        </w:rPr>
        <w:t xml:space="preserve"> att informera konsumenter om huruvida kvaliteten</w:t>
      </w:r>
      <w:r w:rsidRPr="00A6293E">
        <w:t xml:space="preserve"> på tjänste</w:t>
      </w:r>
      <w:r>
        <w:t>n</w:t>
      </w:r>
      <w:r w:rsidRPr="00A6293E">
        <w:t xml:space="preserve"> är beroende av externa faktorer.</w:t>
      </w:r>
    </w:p>
    <w:p w14:paraId="4362F4B3" w14:textId="77777777" w:rsidR="00D85371" w:rsidRPr="00A6293E" w:rsidRDefault="00D85371" w:rsidP="00D85371">
      <w:pPr>
        <w:pStyle w:val="Rubrik4utannumrering"/>
      </w:pPr>
      <w:r w:rsidRPr="00A6293E">
        <w:t xml:space="preserve">Undantag för </w:t>
      </w:r>
      <w:r>
        <w:t xml:space="preserve">vissa </w:t>
      </w:r>
      <w:r w:rsidRPr="005C44B6">
        <w:t>mikroföretag</w:t>
      </w:r>
    </w:p>
    <w:p w14:paraId="46525CDB" w14:textId="77777777" w:rsidR="00D85371" w:rsidRPr="00A6293E" w:rsidRDefault="00D85371" w:rsidP="00D85371">
      <w:pPr>
        <w:pStyle w:val="Brdtext"/>
      </w:pPr>
      <w:r>
        <w:rPr>
          <w:b/>
        </w:rPr>
        <w:t>7 §</w:t>
      </w:r>
      <w:r w:rsidRPr="00A6293E">
        <w:t xml:space="preserve">    Bestämmelserna i </w:t>
      </w:r>
      <w:r>
        <w:t>1</w:t>
      </w:r>
      <w:r w:rsidRPr="00A6293E">
        <w:t>–</w:t>
      </w:r>
      <w:r>
        <w:t>6</w:t>
      </w:r>
      <w:r w:rsidRPr="00FD4800">
        <w:t> §§ gäller inte för tillhanda</w:t>
      </w:r>
      <w:r w:rsidRPr="00FD4800">
        <w:softHyphen/>
        <w:t>håll</w:t>
      </w:r>
      <w:r w:rsidRPr="00FD4800">
        <w:softHyphen/>
        <w:t xml:space="preserve">are som är mikroföretag när de endast </w:t>
      </w:r>
      <w:r w:rsidRPr="00FD4800">
        <w:rPr>
          <w:spacing w:val="-2"/>
        </w:rPr>
        <w:t>tillhandahåller nummer</w:t>
      </w:r>
      <w:r w:rsidRPr="00FD4800">
        <w:rPr>
          <w:spacing w:val="-2"/>
        </w:rPr>
        <w:softHyphen/>
        <w:t>oberoende inter</w:t>
      </w:r>
      <w:r w:rsidRPr="00FD4800">
        <w:rPr>
          <w:spacing w:val="-2"/>
        </w:rPr>
        <w:softHyphen/>
        <w:t>perso</w:t>
      </w:r>
      <w:r>
        <w:rPr>
          <w:spacing w:val="-2"/>
        </w:rPr>
        <w:softHyphen/>
      </w:r>
      <w:r w:rsidRPr="00FD4800">
        <w:rPr>
          <w:spacing w:val="-2"/>
        </w:rPr>
        <w:t>nella kom</w:t>
      </w:r>
      <w:r w:rsidRPr="00FD4800">
        <w:rPr>
          <w:spacing w:val="-2"/>
        </w:rPr>
        <w:softHyphen/>
        <w:t>mun</w:t>
      </w:r>
      <w:r w:rsidRPr="00FD4800">
        <w:rPr>
          <w:spacing w:val="-2"/>
        </w:rPr>
        <w:softHyphen/>
        <w:t>i</w:t>
      </w:r>
      <w:r w:rsidRPr="00FD4800">
        <w:rPr>
          <w:spacing w:val="-2"/>
        </w:rPr>
        <w:softHyphen/>
        <w:t>ka</w:t>
      </w:r>
      <w:r w:rsidRPr="00FD4800">
        <w:rPr>
          <w:spacing w:val="-2"/>
        </w:rPr>
        <w:softHyphen/>
        <w:t>tions</w:t>
      </w:r>
      <w:r w:rsidRPr="00FD4800">
        <w:rPr>
          <w:spacing w:val="-2"/>
        </w:rPr>
        <w:softHyphen/>
        <w:t>tjänster.</w:t>
      </w:r>
    </w:p>
    <w:p w14:paraId="60C111A0" w14:textId="77777777" w:rsidR="00D85371" w:rsidRPr="00A6293E" w:rsidRDefault="00D85371" w:rsidP="00D85371">
      <w:pPr>
        <w:pStyle w:val="Brdtextmedindrag"/>
      </w:pPr>
      <w:r>
        <w:t xml:space="preserve">En sådan tillhandahållare </w:t>
      </w:r>
      <w:r w:rsidRPr="00A6293E">
        <w:t>ska</w:t>
      </w:r>
      <w:r>
        <w:t>,</w:t>
      </w:r>
      <w:r w:rsidRPr="00A6293E">
        <w:t xml:space="preserve"> innan ett avtal ingås</w:t>
      </w:r>
      <w:r>
        <w:t>,</w:t>
      </w:r>
      <w:r w:rsidRPr="00A6293E">
        <w:t xml:space="preserve"> informera slutanvän</w:t>
      </w:r>
      <w:r>
        <w:softHyphen/>
      </w:r>
      <w:r w:rsidRPr="00A6293E">
        <w:t>da</w:t>
      </w:r>
      <w:r>
        <w:softHyphen/>
      </w:r>
      <w:r w:rsidRPr="00A6293E">
        <w:t>ren om att bestämmelserna inte gäller.</w:t>
      </w:r>
    </w:p>
    <w:p w14:paraId="69CE1FAF" w14:textId="77777777" w:rsidR="00D85371" w:rsidRPr="00A6293E" w:rsidRDefault="00D85371" w:rsidP="00D85371">
      <w:pPr>
        <w:pStyle w:val="Rubrik4utannumrering"/>
      </w:pPr>
      <w:r w:rsidRPr="00A6293E">
        <w:t>Bindning</w:t>
      </w:r>
      <w:r>
        <w:t>stid</w:t>
      </w:r>
    </w:p>
    <w:p w14:paraId="23A26061" w14:textId="77777777" w:rsidR="00D85371" w:rsidRPr="00A6293E" w:rsidRDefault="00D85371" w:rsidP="00D85371">
      <w:pPr>
        <w:pStyle w:val="Brdtext"/>
      </w:pPr>
      <w:r w:rsidRPr="00A6293E">
        <w:rPr>
          <w:b/>
        </w:rPr>
        <w:t>8</w:t>
      </w:r>
      <w:r>
        <w:rPr>
          <w:b/>
        </w:rPr>
        <w:t> §</w:t>
      </w:r>
      <w:r w:rsidRPr="00A6293E">
        <w:t xml:space="preserve">    Ett avtal mellan en konsument och den som tillhandahåller </w:t>
      </w:r>
      <w:r>
        <w:t xml:space="preserve">en </w:t>
      </w:r>
      <w:r w:rsidRPr="00A6293E">
        <w:t>all</w:t>
      </w:r>
      <w:r>
        <w:softHyphen/>
      </w:r>
      <w:r w:rsidRPr="00A6293E">
        <w:t xml:space="preserve">mänt </w:t>
      </w:r>
      <w:r w:rsidRPr="00A6293E">
        <w:rPr>
          <w:spacing w:val="-2"/>
        </w:rPr>
        <w:t>tillgänglig elektronisk kommunikationstjänst får inte ha en längre bind</w:t>
      </w:r>
      <w:r w:rsidRPr="00A6293E">
        <w:rPr>
          <w:spacing w:val="-2"/>
        </w:rPr>
        <w:softHyphen/>
      </w:r>
      <w:r w:rsidRPr="00A6293E">
        <w:t>ningstid än 24 månader.</w:t>
      </w:r>
    </w:p>
    <w:p w14:paraId="275840FB" w14:textId="77777777" w:rsidR="00D85371" w:rsidRPr="00A6293E" w:rsidRDefault="00D85371" w:rsidP="00D85371">
      <w:pPr>
        <w:pStyle w:val="Brdtextmedindrag"/>
      </w:pPr>
      <w:r w:rsidRPr="00A6293E">
        <w:t>Första stycket gäller inte nummeroberoende interpersonella kommuni</w:t>
      </w:r>
      <w:r w:rsidRPr="00A6293E">
        <w:softHyphen/>
        <w:t>ka</w:t>
      </w:r>
      <w:r w:rsidRPr="00A6293E">
        <w:softHyphen/>
        <w:t xml:space="preserve">tionstjänster eller överföringstjänster </w:t>
      </w:r>
      <w:r>
        <w:t xml:space="preserve">som används </w:t>
      </w:r>
      <w:r w:rsidRPr="00A6293E">
        <w:t>för tillhandahållande av maskin till maskin-tjänster.</w:t>
      </w:r>
    </w:p>
    <w:p w14:paraId="7FC1AB8E" w14:textId="77777777" w:rsidR="00D85371" w:rsidRPr="00A6293E" w:rsidRDefault="00D85371" w:rsidP="00D85371">
      <w:pPr>
        <w:pStyle w:val="Brdtextmedindrag"/>
        <w:ind w:firstLine="0"/>
      </w:pPr>
    </w:p>
    <w:p w14:paraId="43DF66A3" w14:textId="77777777" w:rsidR="00D85371" w:rsidRPr="00A6293E" w:rsidRDefault="00D85371" w:rsidP="00D85371">
      <w:pPr>
        <w:pStyle w:val="Brdtext"/>
      </w:pPr>
      <w:r w:rsidRPr="00A6293E">
        <w:rPr>
          <w:b/>
        </w:rPr>
        <w:t>9</w:t>
      </w:r>
      <w:r>
        <w:rPr>
          <w:b/>
        </w:rPr>
        <w:t> §</w:t>
      </w:r>
      <w:r w:rsidRPr="00A6293E">
        <w:t>    Bestämmelserna i 8</w:t>
      </w:r>
      <w:r>
        <w:t> §</w:t>
      </w:r>
      <w:r w:rsidRPr="00A6293E">
        <w:t xml:space="preserve"> gäller inte för ett avtal </w:t>
      </w:r>
      <w:r>
        <w:t xml:space="preserve">som avser avbetalning av </w:t>
      </w:r>
      <w:r w:rsidRPr="00A6293E">
        <w:t>anläggning</w:t>
      </w:r>
      <w:r>
        <w:t>en</w:t>
      </w:r>
      <w:r w:rsidRPr="00A6293E">
        <w:t xml:space="preserve"> av en </w:t>
      </w:r>
      <w:r w:rsidRPr="00A6293E">
        <w:rPr>
          <w:spacing w:val="-2"/>
        </w:rPr>
        <w:t xml:space="preserve">fysisk anslutning </w:t>
      </w:r>
      <w:r>
        <w:rPr>
          <w:spacing w:val="-2"/>
        </w:rPr>
        <w:t>till ett elektroniskt kommunika</w:t>
      </w:r>
      <w:r>
        <w:rPr>
          <w:spacing w:val="-2"/>
        </w:rPr>
        <w:softHyphen/>
        <w:t>tions</w:t>
      </w:r>
      <w:r>
        <w:rPr>
          <w:spacing w:val="-2"/>
        </w:rPr>
        <w:softHyphen/>
        <w:t>nät</w:t>
      </w:r>
      <w:r w:rsidRPr="00A6293E">
        <w:rPr>
          <w:spacing w:val="-2"/>
        </w:rPr>
        <w:t>.</w:t>
      </w:r>
    </w:p>
    <w:p w14:paraId="6C716563" w14:textId="77777777" w:rsidR="00D85371" w:rsidRPr="00A6293E" w:rsidRDefault="00D85371" w:rsidP="00D85371">
      <w:pPr>
        <w:pStyle w:val="Brdtextmedindrag"/>
      </w:pPr>
      <w:r w:rsidRPr="00A6293E">
        <w:t xml:space="preserve">Ett sådant avtal som ingås med en konsument får inte </w:t>
      </w:r>
      <w:r>
        <w:t>omfatta</w:t>
      </w:r>
      <w:r w:rsidRPr="00A6293E">
        <w:t xml:space="preserve"> terminal</w:t>
      </w:r>
      <w:r w:rsidRPr="00A6293E">
        <w:softHyphen/>
        <w:t xml:space="preserve">utrustning och inte heller innehålla villkor som </w:t>
      </w:r>
      <w:r>
        <w:t xml:space="preserve">strider mot </w:t>
      </w:r>
      <w:r w:rsidRPr="00A6293E">
        <w:t>1</w:t>
      </w:r>
      <w:r>
        <w:t>2–</w:t>
      </w:r>
      <w:r w:rsidRPr="00A6293E">
        <w:t>1</w:t>
      </w:r>
      <w:r>
        <w:t>7 §§</w:t>
      </w:r>
      <w:r w:rsidRPr="00A6293E">
        <w:t>.</w:t>
      </w:r>
    </w:p>
    <w:p w14:paraId="554B6F90" w14:textId="77777777" w:rsidR="00D85371" w:rsidRDefault="00D85371" w:rsidP="00D85371">
      <w:pPr>
        <w:pStyle w:val="Brdtextmedindrag"/>
        <w:ind w:firstLine="0"/>
      </w:pPr>
    </w:p>
    <w:p w14:paraId="4A03D708" w14:textId="77777777" w:rsidR="00D85371" w:rsidRPr="004E6D66" w:rsidRDefault="00D85371" w:rsidP="00D85371">
      <w:pPr>
        <w:pStyle w:val="Brdtextmedindrag"/>
        <w:ind w:firstLine="0"/>
      </w:pPr>
      <w:r>
        <w:rPr>
          <w:b/>
        </w:rPr>
        <w:t>10 §</w:t>
      </w:r>
      <w:r w:rsidRPr="00A6293E">
        <w:t>    </w:t>
      </w:r>
      <w:r>
        <w:t xml:space="preserve">Bestämmelserna i 8 och 9 §§ </w:t>
      </w:r>
      <w:r w:rsidRPr="00A6293E">
        <w:t xml:space="preserve">ska gälla </w:t>
      </w:r>
      <w:r>
        <w:t>även i fråga om avtal som ingås med</w:t>
      </w:r>
      <w:r w:rsidRPr="00A6293E">
        <w:t xml:space="preserve"> slutanvändare som är mikroföretag, små företag eller organisa</w:t>
      </w:r>
      <w:r>
        <w:softHyphen/>
      </w:r>
      <w:r w:rsidRPr="00A6293E">
        <w:t>tion</w:t>
      </w:r>
      <w:r>
        <w:softHyphen/>
      </w:r>
      <w:r w:rsidRPr="00A6293E">
        <w:t xml:space="preserve">er som drivs utan vinstsyfte, </w:t>
      </w:r>
      <w:r w:rsidRPr="004E6D66">
        <w:t>om de inte ut</w:t>
      </w:r>
      <w:r w:rsidRPr="004E6D66">
        <w:softHyphen/>
        <w:t>tryckligen har samtyckt till att bestämmelserna frångås.</w:t>
      </w:r>
    </w:p>
    <w:p w14:paraId="105D2114" w14:textId="77777777" w:rsidR="00D85371" w:rsidRPr="00A6293E" w:rsidRDefault="00D85371" w:rsidP="00D85371">
      <w:pPr>
        <w:pStyle w:val="Rubrik4utannumrering"/>
      </w:pPr>
      <w:r w:rsidRPr="00A6293E">
        <w:t>Ändring och uppsägning av avtal</w:t>
      </w:r>
    </w:p>
    <w:p w14:paraId="5FCAC791" w14:textId="77777777" w:rsidR="00D85371" w:rsidRPr="00A6293E" w:rsidRDefault="00D85371" w:rsidP="00D85371">
      <w:pPr>
        <w:pStyle w:val="Brdtext"/>
      </w:pPr>
      <w:r w:rsidRPr="00A6293E">
        <w:rPr>
          <w:b/>
        </w:rPr>
        <w:t>1</w:t>
      </w:r>
      <w:r>
        <w:rPr>
          <w:b/>
        </w:rPr>
        <w:t>1 §</w:t>
      </w:r>
      <w:r w:rsidRPr="00A6293E">
        <w:t>    </w:t>
      </w:r>
      <w:r w:rsidRPr="00A6293E">
        <w:rPr>
          <w:spacing w:val="-2"/>
        </w:rPr>
        <w:t>När det gäller överföringstjänster som används för tillhanda</w:t>
      </w:r>
      <w:r w:rsidRPr="00A6293E">
        <w:rPr>
          <w:spacing w:val="-2"/>
        </w:rPr>
        <w:softHyphen/>
        <w:t>hållande</w:t>
      </w:r>
      <w:r w:rsidRPr="00A6293E">
        <w:t xml:space="preserve"> av maskin till maskin-tjänster avses med slutanvändare i 1</w:t>
      </w:r>
      <w:r>
        <w:t>2</w:t>
      </w:r>
      <w:r w:rsidRPr="00A6293E">
        <w:t xml:space="preserve"> och 1</w:t>
      </w:r>
      <w:r>
        <w:t>6 §</w:t>
      </w:r>
      <w:r w:rsidRPr="00A6293E">
        <w:t xml:space="preserve">§ </w:t>
      </w:r>
      <w:r w:rsidRPr="00A6293E">
        <w:lastRenderedPageBreak/>
        <w:t>endast konsumenter, mikroföretag, små företag och organisationer som drivs utan vinstsyfte.</w:t>
      </w:r>
    </w:p>
    <w:p w14:paraId="0156F493" w14:textId="77777777" w:rsidR="00D85371" w:rsidRPr="00A6293E" w:rsidRDefault="00D85371" w:rsidP="00D85371">
      <w:pPr>
        <w:pStyle w:val="Brdtextmedindrag"/>
      </w:pPr>
    </w:p>
    <w:p w14:paraId="7FF15848" w14:textId="77777777" w:rsidR="00D85371" w:rsidRDefault="00D85371" w:rsidP="00D85371">
      <w:pPr>
        <w:pStyle w:val="Brdtextmedindrag"/>
        <w:ind w:firstLine="0"/>
        <w:rPr>
          <w:spacing w:val="-4"/>
        </w:rPr>
      </w:pPr>
      <w:r w:rsidRPr="00A6293E">
        <w:rPr>
          <w:b/>
        </w:rPr>
        <w:t>1</w:t>
      </w:r>
      <w:r>
        <w:rPr>
          <w:b/>
        </w:rPr>
        <w:t>2 §</w:t>
      </w:r>
      <w:r w:rsidRPr="00A6293E">
        <w:t>    </w:t>
      </w:r>
      <w:r w:rsidRPr="00A6293E">
        <w:rPr>
          <w:spacing w:val="-4"/>
        </w:rPr>
        <w:t xml:space="preserve">Om den som tillhandahåller </w:t>
      </w:r>
      <w:r>
        <w:rPr>
          <w:spacing w:val="-4"/>
        </w:rPr>
        <w:t xml:space="preserve">en </w:t>
      </w:r>
      <w:r w:rsidRPr="00A6293E">
        <w:rPr>
          <w:spacing w:val="-4"/>
        </w:rPr>
        <w:t xml:space="preserve">slutanvändare </w:t>
      </w:r>
      <w:r>
        <w:rPr>
          <w:spacing w:val="-4"/>
        </w:rPr>
        <w:t xml:space="preserve">en </w:t>
      </w:r>
      <w:r w:rsidRPr="00A6293E">
        <w:rPr>
          <w:spacing w:val="-4"/>
        </w:rPr>
        <w:t>allmänt tillgänglig elektro</w:t>
      </w:r>
      <w:r w:rsidRPr="00A6293E">
        <w:rPr>
          <w:spacing w:val="-4"/>
        </w:rPr>
        <w:softHyphen/>
      </w:r>
      <w:r w:rsidRPr="00A6293E">
        <w:t>nisk kommunikationstjänst vill ändra avtalet, ska slut</w:t>
      </w:r>
      <w:r w:rsidRPr="00A6293E">
        <w:softHyphen/>
        <w:t xml:space="preserve">användaren på ett klart och begripligt sätt underrättas om ändringen minst en månad innan den träder i kraft. </w:t>
      </w:r>
      <w:r>
        <w:rPr>
          <w:spacing w:val="-4"/>
        </w:rPr>
        <w:t>Underrättelsen ska lämnas på ett varaktigt medium och innehålla information om slutanvändarens rätt att säga upp avtalet.</w:t>
      </w:r>
    </w:p>
    <w:p w14:paraId="68D4BACA" w14:textId="77777777" w:rsidR="00D85371" w:rsidRPr="00113506" w:rsidRDefault="00D85371" w:rsidP="00D85371">
      <w:pPr>
        <w:pStyle w:val="Brdtextmedindrag"/>
      </w:pPr>
      <w:r w:rsidRPr="00113506">
        <w:t>Inom tre månader från underrättelsen får en slutanvändare som inte godtar de nya villkoren säga upp avtalet utan ytterligare kostnad.</w:t>
      </w:r>
    </w:p>
    <w:p w14:paraId="440ECDB2" w14:textId="77777777" w:rsidR="00D85371" w:rsidRPr="00A6293E" w:rsidRDefault="00D85371" w:rsidP="00D85371">
      <w:pPr>
        <w:pStyle w:val="Brdtextmedindrag"/>
      </w:pPr>
      <w:r w:rsidRPr="00A6293E">
        <w:t>Första</w:t>
      </w:r>
      <w:r>
        <w:t xml:space="preserve"> och andra</w:t>
      </w:r>
      <w:r w:rsidRPr="00A6293E">
        <w:t xml:space="preserve"> stycke</w:t>
      </w:r>
      <w:r>
        <w:t>na</w:t>
      </w:r>
      <w:r w:rsidRPr="00A6293E">
        <w:t xml:space="preserve"> gäller inte</w:t>
      </w:r>
    </w:p>
    <w:p w14:paraId="06F5F83D" w14:textId="77777777" w:rsidR="00D85371" w:rsidRPr="00A6293E" w:rsidRDefault="00D85371" w:rsidP="00D85371">
      <w:pPr>
        <w:pStyle w:val="Brdtextmedindrag"/>
      </w:pPr>
      <w:r w:rsidRPr="00A6293E">
        <w:t>1. nummeroberoende interpersonella kommunikationstjänster, eller</w:t>
      </w:r>
    </w:p>
    <w:p w14:paraId="2540F615" w14:textId="77777777" w:rsidR="00D85371" w:rsidRDefault="00D85371" w:rsidP="00D85371">
      <w:pPr>
        <w:pStyle w:val="Brdtextmedindrag"/>
      </w:pPr>
      <w:r w:rsidRPr="00A6293E">
        <w:t>2. om ändringen av avtalet</w:t>
      </w:r>
    </w:p>
    <w:p w14:paraId="482D46C4" w14:textId="77777777" w:rsidR="00D85371" w:rsidRDefault="00D85371" w:rsidP="00D85371">
      <w:pPr>
        <w:pStyle w:val="Brdtextmedindrag"/>
      </w:pPr>
      <w:r>
        <w:t>a) </w:t>
      </w:r>
      <w:r w:rsidRPr="00A6293E">
        <w:t>enbart är till slutanvändarens fördel,</w:t>
      </w:r>
    </w:p>
    <w:p w14:paraId="0C009D74" w14:textId="77777777" w:rsidR="00D85371" w:rsidRDefault="00D85371" w:rsidP="00D85371">
      <w:pPr>
        <w:pStyle w:val="Brdtextmedindrag"/>
      </w:pPr>
      <w:r>
        <w:t xml:space="preserve">b) är </w:t>
      </w:r>
      <w:r w:rsidRPr="00A6293E">
        <w:t>av rent administrativ karaktär och inte får några negativa konse</w:t>
      </w:r>
      <w:r>
        <w:softHyphen/>
      </w:r>
      <w:r w:rsidRPr="00A6293E">
        <w:t>kven</w:t>
      </w:r>
      <w:r>
        <w:softHyphen/>
      </w:r>
      <w:r w:rsidRPr="00A6293E">
        <w:t>ser för slut</w:t>
      </w:r>
      <w:r w:rsidRPr="00A6293E">
        <w:softHyphen/>
        <w:t>användaren</w:t>
      </w:r>
      <w:r>
        <w:t>,</w:t>
      </w:r>
      <w:r w:rsidRPr="00A6293E">
        <w:t xml:space="preserve"> eller</w:t>
      </w:r>
    </w:p>
    <w:p w14:paraId="0EA5333A" w14:textId="77777777" w:rsidR="00D85371" w:rsidRPr="00A6293E" w:rsidRDefault="00D85371" w:rsidP="00D85371">
      <w:pPr>
        <w:pStyle w:val="Brdtextmedindrag"/>
      </w:pPr>
      <w:r>
        <w:t>c) krävs för att avtalet ska vara förenligt med</w:t>
      </w:r>
      <w:r w:rsidRPr="00A6293E">
        <w:t xml:space="preserve"> unionsrätt eller nationell rätt.</w:t>
      </w:r>
    </w:p>
    <w:p w14:paraId="72AAE181" w14:textId="77777777" w:rsidR="00D85371" w:rsidRPr="00A6293E" w:rsidRDefault="00D85371" w:rsidP="00D85371">
      <w:pPr>
        <w:pStyle w:val="Brdtextmedindrag"/>
        <w:ind w:firstLine="0"/>
      </w:pPr>
    </w:p>
    <w:p w14:paraId="2099FCDD" w14:textId="77777777" w:rsidR="00D85371" w:rsidRPr="00A6293E" w:rsidRDefault="00D85371" w:rsidP="00D85371">
      <w:pPr>
        <w:pStyle w:val="Brdtextmedindrag"/>
        <w:ind w:firstLine="0"/>
      </w:pPr>
      <w:r w:rsidRPr="00A6293E">
        <w:rPr>
          <w:b/>
        </w:rPr>
        <w:t>1</w:t>
      </w:r>
      <w:r>
        <w:rPr>
          <w:b/>
        </w:rPr>
        <w:t>3 §</w:t>
      </w:r>
      <w:r w:rsidRPr="00A6293E">
        <w:t xml:space="preserve">    Den som tillhandahåller </w:t>
      </w:r>
      <w:r>
        <w:t xml:space="preserve">en </w:t>
      </w:r>
      <w:r w:rsidRPr="00A6293E">
        <w:t>allmänt tillgänglig elektronisk kommu</w:t>
      </w:r>
      <w:r w:rsidRPr="00A6293E">
        <w:softHyphen/>
        <w:t>ni</w:t>
      </w:r>
      <w:r w:rsidRPr="00A6293E">
        <w:softHyphen/>
        <w:t>ka</w:t>
      </w:r>
      <w:r w:rsidRPr="00A6293E">
        <w:softHyphen/>
        <w:t xml:space="preserve">tionstjänst får i </w:t>
      </w:r>
      <w:r>
        <w:t xml:space="preserve">ett </w:t>
      </w:r>
      <w:r w:rsidRPr="00A6293E">
        <w:t>avtal med en konsument inte ställa upp villkor som innebär att uppsägningstiden för konsumenten är längre än en månad.</w:t>
      </w:r>
    </w:p>
    <w:p w14:paraId="4E866C72" w14:textId="77777777" w:rsidR="00D85371" w:rsidRDefault="00D85371" w:rsidP="00D85371">
      <w:pPr>
        <w:pStyle w:val="Brdtextmedindrag"/>
      </w:pPr>
      <w:r>
        <w:t>Villkor i ett</w:t>
      </w:r>
      <w:r w:rsidRPr="00A6293E">
        <w:t xml:space="preserve"> avtal med bindningstid får inte innebära att kon</w:t>
      </w:r>
      <w:r w:rsidRPr="00A6293E">
        <w:softHyphen/>
        <w:t>sumenten måste säga upp avtalet tidigare än en månad före bindnings</w:t>
      </w:r>
      <w:r w:rsidRPr="00A6293E">
        <w:softHyphen/>
        <w:t>tidens utgång för att avtalet ska upphöra att gälla vid den tidpunkten.</w:t>
      </w:r>
    </w:p>
    <w:p w14:paraId="15FB3A2B" w14:textId="77777777" w:rsidR="00D85371" w:rsidRPr="00A6293E" w:rsidRDefault="00D85371" w:rsidP="00D85371">
      <w:pPr>
        <w:pStyle w:val="Brdtextmedindrag"/>
      </w:pPr>
      <w:r w:rsidRPr="00A6293E">
        <w:t>Första</w:t>
      </w:r>
      <w:r>
        <w:t xml:space="preserve"> och andra</w:t>
      </w:r>
      <w:r w:rsidRPr="00A6293E">
        <w:t xml:space="preserve"> stycke</w:t>
      </w:r>
      <w:r>
        <w:t>na</w:t>
      </w:r>
      <w:r w:rsidRPr="00A6293E">
        <w:t xml:space="preserve"> gäller inte</w:t>
      </w:r>
      <w:r w:rsidRPr="009D4C28">
        <w:t xml:space="preserve"> </w:t>
      </w:r>
      <w:r w:rsidRPr="00A6293E">
        <w:t>nummeroberoende interpersonella kommuni</w:t>
      </w:r>
      <w:r w:rsidRPr="00A6293E">
        <w:softHyphen/>
        <w:t>ka</w:t>
      </w:r>
      <w:r w:rsidRPr="00A6293E">
        <w:softHyphen/>
        <w:t>tionstjänster eller överföringstjänster</w:t>
      </w:r>
      <w:r>
        <w:t xml:space="preserve"> som används</w:t>
      </w:r>
      <w:r w:rsidRPr="00A6293E">
        <w:t xml:space="preserve"> för tillhandahållande av maskin till maskin-tjänster.</w:t>
      </w:r>
    </w:p>
    <w:p w14:paraId="61F3348C" w14:textId="77777777" w:rsidR="00D85371" w:rsidRPr="00A6293E" w:rsidRDefault="00D85371" w:rsidP="00D85371">
      <w:pPr>
        <w:pStyle w:val="Brdtextmedindrag"/>
        <w:ind w:firstLine="0"/>
      </w:pPr>
    </w:p>
    <w:p w14:paraId="4A33D027" w14:textId="77777777" w:rsidR="00D85371" w:rsidRPr="00A6293E" w:rsidRDefault="00D85371" w:rsidP="00D85371">
      <w:pPr>
        <w:pStyle w:val="Brdtextmedindrag"/>
        <w:ind w:firstLine="0"/>
      </w:pPr>
      <w:r w:rsidRPr="00A6293E">
        <w:rPr>
          <w:b/>
        </w:rPr>
        <w:t>1</w:t>
      </w:r>
      <w:r>
        <w:rPr>
          <w:b/>
        </w:rPr>
        <w:t>4 §</w:t>
      </w:r>
      <w:r w:rsidRPr="00A6293E">
        <w:t xml:space="preserve">    Den som tillhandahåller </w:t>
      </w:r>
      <w:r>
        <w:t>en</w:t>
      </w:r>
      <w:r w:rsidRPr="00A6293E">
        <w:t xml:space="preserve"> elektronisk kommunikationstjänst får i ett avtal med bindningstid </w:t>
      </w:r>
      <w:r>
        <w:t xml:space="preserve">där avtalet </w:t>
      </w:r>
      <w:r w:rsidRPr="00A6293E">
        <w:t>förlängs automatiskt inte ställa upp villkor som innebär att en slutanvändare, efter en sådan förlängning, inte har rätt att när som helst säga upp avtalet med högst en månads uppsäg</w:t>
      </w:r>
      <w:r>
        <w:softHyphen/>
      </w:r>
      <w:r w:rsidRPr="00A6293E">
        <w:t>nings</w:t>
      </w:r>
      <w:r>
        <w:softHyphen/>
      </w:r>
      <w:r w:rsidRPr="00A6293E">
        <w:t>tid, utan annan kostnad än avgifter för användning av tjänsten under upp</w:t>
      </w:r>
      <w:r>
        <w:softHyphen/>
      </w:r>
      <w:r w:rsidRPr="00A6293E">
        <w:t>säg</w:t>
      </w:r>
      <w:r w:rsidRPr="00A6293E">
        <w:softHyphen/>
        <w:t>nings</w:t>
      </w:r>
      <w:r w:rsidRPr="00A6293E">
        <w:softHyphen/>
        <w:t>tiden.</w:t>
      </w:r>
    </w:p>
    <w:p w14:paraId="40C53438" w14:textId="77777777" w:rsidR="00D85371" w:rsidRPr="00A6293E" w:rsidRDefault="00D85371" w:rsidP="00D85371">
      <w:pPr>
        <w:pStyle w:val="Brdtextmedindrag"/>
      </w:pPr>
      <w:r w:rsidRPr="00A6293E">
        <w:t>Första stycket gäller inte nummeroberoende interpersonella kommuni</w:t>
      </w:r>
      <w:r w:rsidRPr="00A6293E">
        <w:softHyphen/>
        <w:t>ka</w:t>
      </w:r>
      <w:r w:rsidRPr="00A6293E">
        <w:softHyphen/>
        <w:t xml:space="preserve">tionstjänster eller överföringstjänster </w:t>
      </w:r>
      <w:r>
        <w:t xml:space="preserve">som används </w:t>
      </w:r>
      <w:r w:rsidRPr="00A6293E">
        <w:t>för tillhandahållande av maskin till maskin-tjänster.</w:t>
      </w:r>
    </w:p>
    <w:p w14:paraId="68713031" w14:textId="77777777" w:rsidR="00D85371" w:rsidRPr="00A6293E" w:rsidRDefault="00D85371" w:rsidP="00D85371">
      <w:pPr>
        <w:pStyle w:val="Brdtextmedindrag"/>
      </w:pPr>
      <w:r w:rsidRPr="00A6293E">
        <w:t xml:space="preserve">Regeringen eller den myndighet som regeringen bestämmer får meddela föreskrifter om skyldighet att </w:t>
      </w:r>
      <w:r>
        <w:t xml:space="preserve">till slutanvändaren </w:t>
      </w:r>
      <w:r w:rsidRPr="00A6293E">
        <w:t>lämna information inför en avtalsförlängning och årlig information om prisvillkor.</w:t>
      </w:r>
    </w:p>
    <w:p w14:paraId="5952BE90" w14:textId="77777777" w:rsidR="00D85371" w:rsidRPr="00A6293E" w:rsidRDefault="00D85371" w:rsidP="00D85371">
      <w:pPr>
        <w:pStyle w:val="Brdtextmedindrag"/>
        <w:ind w:firstLine="0"/>
      </w:pPr>
    </w:p>
    <w:p w14:paraId="56657054" w14:textId="77777777" w:rsidR="00D85371" w:rsidRPr="00A6293E" w:rsidRDefault="00D85371" w:rsidP="00D85371">
      <w:pPr>
        <w:pStyle w:val="Brdtextmedindrag"/>
        <w:ind w:firstLine="0"/>
      </w:pPr>
      <w:r w:rsidRPr="00A6293E">
        <w:rPr>
          <w:b/>
        </w:rPr>
        <w:t>1</w:t>
      </w:r>
      <w:r>
        <w:rPr>
          <w:b/>
        </w:rPr>
        <w:t>5 §</w:t>
      </w:r>
      <w:r w:rsidRPr="00A6293E">
        <w:t xml:space="preserve">    Den som tillhandahåller </w:t>
      </w:r>
      <w:r>
        <w:t xml:space="preserve">en </w:t>
      </w:r>
      <w:r w:rsidRPr="00A6293E">
        <w:t>allmänt tillgänglig elektronisk kom</w:t>
      </w:r>
      <w:r w:rsidRPr="00A6293E">
        <w:softHyphen/>
      </w:r>
      <w:r w:rsidRPr="00A6293E">
        <w:rPr>
          <w:spacing w:val="-2"/>
        </w:rPr>
        <w:t>mun</w:t>
      </w:r>
      <w:r>
        <w:rPr>
          <w:spacing w:val="-2"/>
        </w:rPr>
        <w:softHyphen/>
      </w:r>
      <w:r w:rsidRPr="00A6293E">
        <w:rPr>
          <w:spacing w:val="-2"/>
        </w:rPr>
        <w:t>i</w:t>
      </w:r>
      <w:r w:rsidRPr="00A6293E">
        <w:rPr>
          <w:spacing w:val="-2"/>
        </w:rPr>
        <w:softHyphen/>
        <w:t>ka</w:t>
      </w:r>
      <w:r>
        <w:rPr>
          <w:spacing w:val="-2"/>
        </w:rPr>
        <w:softHyphen/>
      </w:r>
      <w:r w:rsidRPr="00A6293E">
        <w:rPr>
          <w:spacing w:val="-2"/>
        </w:rPr>
        <w:t xml:space="preserve">tionstjänst och som har ingått </w:t>
      </w:r>
      <w:r>
        <w:rPr>
          <w:spacing w:val="-2"/>
        </w:rPr>
        <w:t xml:space="preserve">ett </w:t>
      </w:r>
      <w:r w:rsidRPr="00A6293E">
        <w:rPr>
          <w:spacing w:val="-2"/>
        </w:rPr>
        <w:t>avtal med en konsument om abonne</w:t>
      </w:r>
      <w:r w:rsidRPr="00A6293E">
        <w:rPr>
          <w:spacing w:val="-2"/>
        </w:rPr>
        <w:softHyphen/>
      </w:r>
      <w:r w:rsidRPr="00A6293E">
        <w:t>mang med bindningstid, i kombination med tillhandahållande av terminal</w:t>
      </w:r>
      <w:r w:rsidRPr="00A6293E">
        <w:softHyphen/>
      </w:r>
      <w:r w:rsidRPr="00A6293E">
        <w:rPr>
          <w:spacing w:val="-3"/>
        </w:rPr>
        <w:t>utrust</w:t>
      </w:r>
      <w:r>
        <w:rPr>
          <w:spacing w:val="-3"/>
        </w:rPr>
        <w:softHyphen/>
      </w:r>
      <w:r w:rsidRPr="00A6293E">
        <w:rPr>
          <w:spacing w:val="-3"/>
        </w:rPr>
        <w:t>ning, ska efter att bindningstiden har löpt ut på begäran av konsumenten ta bort opera</w:t>
      </w:r>
      <w:r w:rsidRPr="00A6293E">
        <w:rPr>
          <w:spacing w:val="-3"/>
        </w:rPr>
        <w:softHyphen/>
      </w:r>
      <w:r w:rsidRPr="00A6293E">
        <w:t>törs</w:t>
      </w:r>
      <w:r w:rsidRPr="00A6293E">
        <w:softHyphen/>
        <w:t>lås kostnadsfritt och utan dröjsmål.</w:t>
      </w:r>
    </w:p>
    <w:p w14:paraId="0C933470" w14:textId="77777777" w:rsidR="00D85371" w:rsidRPr="00A6293E" w:rsidRDefault="00D85371" w:rsidP="00D85371">
      <w:pPr>
        <w:pStyle w:val="Brdtextmedindrag"/>
      </w:pPr>
      <w:r w:rsidRPr="00A6293E">
        <w:t>Tillhandahållaren ska omedelbart efter bindningstidens utgång på ett tydligt sätt underrätta konsumenten om dennes rätt enligt första stycket.</w:t>
      </w:r>
    </w:p>
    <w:p w14:paraId="064F7213" w14:textId="77777777" w:rsidR="00D85371" w:rsidRPr="00A6293E" w:rsidRDefault="00D85371" w:rsidP="00D85371">
      <w:pPr>
        <w:pStyle w:val="Brdtextmedindrag"/>
        <w:ind w:firstLine="0"/>
      </w:pPr>
    </w:p>
    <w:p w14:paraId="30D7FE06" w14:textId="77777777" w:rsidR="00D85371" w:rsidRPr="00A6293E" w:rsidRDefault="00D85371" w:rsidP="00D85371">
      <w:pPr>
        <w:pStyle w:val="Brdtextmedindrag"/>
        <w:ind w:firstLine="0"/>
      </w:pPr>
      <w:r w:rsidRPr="00A6293E">
        <w:rPr>
          <w:b/>
        </w:rPr>
        <w:lastRenderedPageBreak/>
        <w:t>1</w:t>
      </w:r>
      <w:r>
        <w:rPr>
          <w:b/>
        </w:rPr>
        <w:t>6 §</w:t>
      </w:r>
      <w:r w:rsidRPr="00A6293E">
        <w:t>    </w:t>
      </w:r>
      <w:bookmarkStart w:id="2663" w:name="_Hlk48911465"/>
      <w:r w:rsidRPr="00A6293E">
        <w:t>När en slutanvändare</w:t>
      </w:r>
      <w:r>
        <w:t xml:space="preserve">, med stöd av </w:t>
      </w:r>
      <w:r w:rsidRPr="00A6293E">
        <w:t>unionsrätten eller nation</w:t>
      </w:r>
      <w:r>
        <w:softHyphen/>
      </w:r>
      <w:r w:rsidRPr="00A6293E">
        <w:t>ell rätt</w:t>
      </w:r>
      <w:r>
        <w:t xml:space="preserve">, </w:t>
      </w:r>
      <w:r w:rsidRPr="00B13D73">
        <w:t>i förtid</w:t>
      </w:r>
      <w:r>
        <w:t xml:space="preserve"> </w:t>
      </w:r>
      <w:r w:rsidRPr="00A6293E">
        <w:t>säg</w:t>
      </w:r>
      <w:r>
        <w:t>er</w:t>
      </w:r>
      <w:r w:rsidRPr="00A6293E">
        <w:t xml:space="preserve"> upp </w:t>
      </w:r>
      <w:r>
        <w:t xml:space="preserve">eller häver </w:t>
      </w:r>
      <w:r w:rsidRPr="00A6293E">
        <w:t xml:space="preserve">ett avtal </w:t>
      </w:r>
      <w:r>
        <w:t xml:space="preserve">som avser </w:t>
      </w:r>
      <w:r w:rsidRPr="00A6293E">
        <w:t>en allmänt till</w:t>
      </w:r>
      <w:r>
        <w:softHyphen/>
      </w:r>
      <w:r w:rsidRPr="00A6293E">
        <w:t>gäng</w:t>
      </w:r>
      <w:r>
        <w:softHyphen/>
      </w:r>
      <w:r w:rsidRPr="00A6293E">
        <w:t>lig elektronisk kom</w:t>
      </w:r>
      <w:r w:rsidRPr="00A6293E">
        <w:softHyphen/>
        <w:t>muni</w:t>
      </w:r>
      <w:r w:rsidRPr="00A6293E">
        <w:softHyphen/>
        <w:t>ka</w:t>
      </w:r>
      <w:r w:rsidRPr="00A6293E">
        <w:softHyphen/>
        <w:t>tionstjänst</w:t>
      </w:r>
      <w:r>
        <w:t>,</w:t>
      </w:r>
      <w:r w:rsidRPr="00A6293E">
        <w:t xml:space="preserve"> får tillhandahållaren endast be</w:t>
      </w:r>
      <w:r w:rsidRPr="00A6293E">
        <w:softHyphen/>
        <w:t>gära kompensation för subventionerad terminalutrustning som slut</w:t>
      </w:r>
      <w:r w:rsidRPr="00A6293E">
        <w:softHyphen/>
        <w:t>an</w:t>
      </w:r>
      <w:r w:rsidRPr="00A6293E">
        <w:softHyphen/>
        <w:t>vänd</w:t>
      </w:r>
      <w:r>
        <w:softHyphen/>
      </w:r>
      <w:r w:rsidRPr="00A6293E">
        <w:t>a</w:t>
      </w:r>
      <w:r w:rsidRPr="00A6293E">
        <w:softHyphen/>
        <w:t>r</w:t>
      </w:r>
      <w:r>
        <w:softHyphen/>
      </w:r>
      <w:r w:rsidRPr="00A6293E">
        <w:t xml:space="preserve">en behåller. </w:t>
      </w:r>
      <w:bookmarkStart w:id="2664" w:name="_Hlk35937620"/>
      <w:bookmarkEnd w:id="2663"/>
      <w:r>
        <w:t xml:space="preserve">I ett sådant fall får </w:t>
      </w:r>
      <w:r w:rsidRPr="001A0B1F">
        <w:t>kompensation</w:t>
      </w:r>
      <w:r>
        <w:t>en</w:t>
      </w:r>
      <w:r w:rsidRPr="001A0B1F">
        <w:t xml:space="preserve"> inte över</w:t>
      </w:r>
      <w:r>
        <w:softHyphen/>
      </w:r>
      <w:r w:rsidRPr="001A0B1F">
        <w:t xml:space="preserve">stiga det lägsta beloppet av </w:t>
      </w:r>
      <w:r>
        <w:t>ett</w:t>
      </w:r>
      <w:r w:rsidRPr="001A0B1F">
        <w:t xml:space="preserve"> tidsproportionell</w:t>
      </w:r>
      <w:r>
        <w:t>t beräknat</w:t>
      </w:r>
      <w:r w:rsidRPr="001A0B1F">
        <w:t xml:space="preserve"> </w:t>
      </w:r>
      <w:r>
        <w:t>rest</w:t>
      </w:r>
      <w:r w:rsidRPr="001A0B1F">
        <w:t xml:space="preserve">värde </w:t>
      </w:r>
      <w:r>
        <w:t>av</w:t>
      </w:r>
      <w:r w:rsidRPr="001A0B1F">
        <w:t xml:space="preserve"> utrustningen </w:t>
      </w:r>
      <w:r>
        <w:t>och</w:t>
      </w:r>
      <w:r w:rsidRPr="001A0B1F">
        <w:t xml:space="preserve"> </w:t>
      </w:r>
      <w:r>
        <w:t xml:space="preserve">summan av </w:t>
      </w:r>
      <w:r w:rsidRPr="001A0B1F">
        <w:t>avgift</w:t>
      </w:r>
      <w:r>
        <w:softHyphen/>
      </w:r>
      <w:r w:rsidRPr="001A0B1F">
        <w:t>er</w:t>
      </w:r>
      <w:r>
        <w:softHyphen/>
        <w:t>na</w:t>
      </w:r>
      <w:r w:rsidRPr="001A0B1F">
        <w:t xml:space="preserve"> för tjänsten </w:t>
      </w:r>
      <w:r>
        <w:t>under den återstående avtalsperioden</w:t>
      </w:r>
      <w:r w:rsidRPr="001A0B1F">
        <w:t xml:space="preserve">. </w:t>
      </w:r>
      <w:bookmarkEnd w:id="2664"/>
      <w:r w:rsidRPr="00A6293E">
        <w:t>Till</w:t>
      </w:r>
      <w:r>
        <w:softHyphen/>
      </w:r>
      <w:r w:rsidRPr="00A6293E">
        <w:t>handa</w:t>
      </w:r>
      <w:r>
        <w:softHyphen/>
      </w:r>
      <w:r w:rsidRPr="00A6293E">
        <w:t xml:space="preserve">hållaren ska ta bort </w:t>
      </w:r>
      <w:r w:rsidRPr="00491BEF">
        <w:t>operatörslås kostnads</w:t>
      </w:r>
      <w:r w:rsidRPr="00491BEF">
        <w:softHyphen/>
        <w:t>fritt och senast vid betal</w:t>
      </w:r>
      <w:r w:rsidRPr="00491BEF">
        <w:softHyphen/>
        <w:t>ning av kompensa</w:t>
      </w:r>
      <w:r w:rsidRPr="00491BEF">
        <w:softHyphen/>
        <w:t>tionen.</w:t>
      </w:r>
    </w:p>
    <w:p w14:paraId="6938EBB7" w14:textId="77777777" w:rsidR="00D85371" w:rsidRPr="00A6293E" w:rsidRDefault="00D85371" w:rsidP="00D85371">
      <w:pPr>
        <w:pStyle w:val="Brdtextmedindrag"/>
      </w:pPr>
      <w:r w:rsidRPr="00A6293E">
        <w:t>Första stycket gäller inte nummeroberoende interpersonella kommuni</w:t>
      </w:r>
      <w:r w:rsidRPr="00A6293E">
        <w:softHyphen/>
        <w:t>ka</w:t>
      </w:r>
      <w:r w:rsidRPr="00A6293E">
        <w:softHyphen/>
        <w:t>tionstjänster.</w:t>
      </w:r>
    </w:p>
    <w:p w14:paraId="47B7CCE2" w14:textId="77777777" w:rsidR="00D85371" w:rsidRDefault="00D85371" w:rsidP="00D85371">
      <w:pPr>
        <w:pStyle w:val="Brdtextmedindrag"/>
      </w:pPr>
      <w:r w:rsidRPr="002C6D0E">
        <w:t xml:space="preserve">Regeringen eller den myndighet som regeringen bestämmer får meddela föreskrifter om </w:t>
      </w:r>
      <w:r>
        <w:t>beräkning av kompensationen.</w:t>
      </w:r>
    </w:p>
    <w:p w14:paraId="713BC82D" w14:textId="77777777" w:rsidR="00D85371" w:rsidRPr="00A6293E" w:rsidRDefault="00D85371" w:rsidP="00D85371">
      <w:pPr>
        <w:pStyle w:val="Rubrik4utannumrering"/>
      </w:pPr>
      <w:r w:rsidRPr="00A6293E">
        <w:t>Påföljder vid fel</w:t>
      </w:r>
    </w:p>
    <w:p w14:paraId="1D7B4A87" w14:textId="77777777" w:rsidR="00D85371" w:rsidRPr="00A6293E" w:rsidRDefault="00D85371" w:rsidP="00D85371">
      <w:pPr>
        <w:pStyle w:val="Brdtext"/>
      </w:pPr>
      <w:r w:rsidRPr="00A6293E">
        <w:rPr>
          <w:b/>
        </w:rPr>
        <w:t>1</w:t>
      </w:r>
      <w:r>
        <w:rPr>
          <w:b/>
        </w:rPr>
        <w:t>7 §</w:t>
      </w:r>
      <w:r w:rsidRPr="00A6293E">
        <w:t>    </w:t>
      </w:r>
      <w:r w:rsidRPr="00A6293E">
        <w:rPr>
          <w:spacing w:val="-3"/>
        </w:rPr>
        <w:t xml:space="preserve">Om den faktiska prestandan på </w:t>
      </w:r>
      <w:r>
        <w:rPr>
          <w:spacing w:val="-3"/>
        </w:rPr>
        <w:t xml:space="preserve">en </w:t>
      </w:r>
      <w:r w:rsidRPr="00A6293E">
        <w:rPr>
          <w:spacing w:val="-3"/>
        </w:rPr>
        <w:t>elektronisk kommunikationstjänst</w:t>
      </w:r>
      <w:r w:rsidRPr="00A6293E">
        <w:t xml:space="preserve"> </w:t>
      </w:r>
      <w:r w:rsidRPr="00A6293E">
        <w:rPr>
          <w:spacing w:val="-2"/>
        </w:rPr>
        <w:t xml:space="preserve">skiljer sig väsentligt från den prestanda som anges i </w:t>
      </w:r>
      <w:r>
        <w:rPr>
          <w:spacing w:val="-2"/>
        </w:rPr>
        <w:t xml:space="preserve">ett </w:t>
      </w:r>
      <w:r w:rsidRPr="00A6293E">
        <w:rPr>
          <w:spacing w:val="-2"/>
        </w:rPr>
        <w:t>avtal</w:t>
      </w:r>
      <w:r>
        <w:rPr>
          <w:spacing w:val="-2"/>
        </w:rPr>
        <w:t xml:space="preserve"> med en konsu</w:t>
      </w:r>
      <w:r>
        <w:rPr>
          <w:spacing w:val="-2"/>
        </w:rPr>
        <w:softHyphen/>
        <w:t>ment,</w:t>
      </w:r>
      <w:r w:rsidRPr="00A6293E">
        <w:rPr>
          <w:spacing w:val="-2"/>
        </w:rPr>
        <w:t xml:space="preserve"> får konsument</w:t>
      </w:r>
      <w:r>
        <w:rPr>
          <w:spacing w:val="-2"/>
        </w:rPr>
        <w:t>en</w:t>
      </w:r>
      <w:r w:rsidRPr="00A6293E">
        <w:t xml:space="preserve"> använda sig av de påföljder vid fel som anges i 16</w:t>
      </w:r>
      <w:r>
        <w:t> §</w:t>
      </w:r>
      <w:r w:rsidRPr="00A6293E">
        <w:t xml:space="preserve"> kon</w:t>
      </w:r>
      <w:r w:rsidRPr="00A6293E">
        <w:softHyphen/>
        <w:t>sumenttjänstlagen (1985:716).</w:t>
      </w:r>
      <w:r>
        <w:t xml:space="preserve"> I ett sådant fall ska bestämmelserna om reklamation i 17 och 18 §§ i samma lag tillämpas.</w:t>
      </w:r>
    </w:p>
    <w:p w14:paraId="1DE6F157" w14:textId="77777777" w:rsidR="00D85371" w:rsidRPr="00A6293E" w:rsidRDefault="00D85371" w:rsidP="00D85371">
      <w:pPr>
        <w:pStyle w:val="Brdtextmedindrag"/>
      </w:pPr>
      <w:r w:rsidRPr="00A6293E">
        <w:t>Första stycket gäller inte internetanslutningstjänster eller nummer</w:t>
      </w:r>
      <w:r w:rsidRPr="00A6293E">
        <w:softHyphen/>
        <w:t>obero</w:t>
      </w:r>
      <w:r w:rsidRPr="00A6293E">
        <w:softHyphen/>
        <w:t>ende interpersonella kommunikationstjänster.</w:t>
      </w:r>
    </w:p>
    <w:p w14:paraId="3FC55758" w14:textId="77777777" w:rsidR="00D85371" w:rsidRPr="00A6293E" w:rsidRDefault="00D85371" w:rsidP="00D85371">
      <w:pPr>
        <w:pStyle w:val="Rubrik4utannumrering"/>
      </w:pPr>
      <w:r w:rsidRPr="00A6293E">
        <w:t>Byte av tillhandahållare och nummerportabilitet</w:t>
      </w:r>
    </w:p>
    <w:p w14:paraId="10B4A26A" w14:textId="77777777" w:rsidR="00D85371" w:rsidRPr="00A6293E" w:rsidRDefault="00D85371" w:rsidP="00D85371">
      <w:pPr>
        <w:pStyle w:val="Brdtext"/>
      </w:pPr>
      <w:r w:rsidRPr="00A6293E">
        <w:rPr>
          <w:b/>
        </w:rPr>
        <w:t>1</w:t>
      </w:r>
      <w:r>
        <w:rPr>
          <w:b/>
        </w:rPr>
        <w:t>8 §</w:t>
      </w:r>
      <w:r w:rsidRPr="00A6293E">
        <w:t xml:space="preserve">    Den som tillhandahåller </w:t>
      </w:r>
      <w:r>
        <w:t xml:space="preserve">en </w:t>
      </w:r>
      <w:r w:rsidRPr="00A6293E">
        <w:t>internetanslutningstjänst ska se till att en slutanvändare kan byta tillhandahållare utan avbrott i tjänsten i den mån det är tekniskt genomförbart.</w:t>
      </w:r>
    </w:p>
    <w:p w14:paraId="7CC76F02" w14:textId="77777777" w:rsidR="00D85371" w:rsidRPr="00A6293E" w:rsidRDefault="00D85371" w:rsidP="00D85371">
      <w:pPr>
        <w:pStyle w:val="Brdtextmedindrag"/>
      </w:pPr>
      <w:r w:rsidRPr="00A6293E">
        <w:rPr>
          <w:spacing w:val="-4"/>
        </w:rPr>
        <w:t xml:space="preserve">Den mottagande tillhandahållaren ska tillhandahålla tjänsten </w:t>
      </w:r>
      <w:r>
        <w:rPr>
          <w:spacing w:val="-4"/>
        </w:rPr>
        <w:t xml:space="preserve">så </w:t>
      </w:r>
      <w:r w:rsidRPr="00A6293E">
        <w:rPr>
          <w:spacing w:val="-4"/>
        </w:rPr>
        <w:t xml:space="preserve">snart </w:t>
      </w:r>
      <w:r>
        <w:rPr>
          <w:spacing w:val="-4"/>
        </w:rPr>
        <w:t xml:space="preserve">som </w:t>
      </w:r>
      <w:r w:rsidRPr="00A6293E">
        <w:rPr>
          <w:spacing w:val="-4"/>
        </w:rPr>
        <w:t>möjligt</w:t>
      </w:r>
      <w:r w:rsidRPr="00A6293E">
        <w:t xml:space="preserve"> den dag och inom den tidsram som </w:t>
      </w:r>
      <w:r>
        <w:t xml:space="preserve">har </w:t>
      </w:r>
      <w:r w:rsidRPr="00A6293E">
        <w:t>avtalats med slutanvända</w:t>
      </w:r>
      <w:r>
        <w:softHyphen/>
      </w:r>
      <w:r w:rsidRPr="00A6293E">
        <w:t>ren. Avbrott i tjänsten under bytet får inte överstiga en arbetsdag.</w:t>
      </w:r>
    </w:p>
    <w:p w14:paraId="09FA89E7" w14:textId="77777777" w:rsidR="00D85371" w:rsidRPr="00A6293E" w:rsidRDefault="00D85371" w:rsidP="00D85371">
      <w:pPr>
        <w:pStyle w:val="Brdtextmedindrag"/>
        <w:ind w:firstLine="0"/>
      </w:pPr>
    </w:p>
    <w:p w14:paraId="6B89253A" w14:textId="77777777" w:rsidR="00D85371" w:rsidRPr="00A6293E" w:rsidRDefault="00D85371" w:rsidP="00D85371">
      <w:pPr>
        <w:pStyle w:val="Brdtext"/>
      </w:pPr>
      <w:r w:rsidRPr="00A6293E">
        <w:rPr>
          <w:b/>
        </w:rPr>
        <w:t>1</w:t>
      </w:r>
      <w:r>
        <w:rPr>
          <w:b/>
        </w:rPr>
        <w:t>9 §</w:t>
      </w:r>
      <w:r w:rsidRPr="00A6293E">
        <w:t xml:space="preserve">    Den som tillhandahåller </w:t>
      </w:r>
      <w:r>
        <w:t xml:space="preserve">en </w:t>
      </w:r>
      <w:r w:rsidRPr="00A6293E">
        <w:t xml:space="preserve">elektronisk kommunikationstjänst ska se till att en slutanvändare med </w:t>
      </w:r>
      <w:r>
        <w:t xml:space="preserve">ett </w:t>
      </w:r>
      <w:r w:rsidRPr="00A6293E">
        <w:t xml:space="preserve">nummer ur en nationell nummerplan kan behålla sitt nummer vid byte av tillhandahållare. Om slutanvändaren begär det, ska </w:t>
      </w:r>
      <w:r>
        <w:t xml:space="preserve">ett </w:t>
      </w:r>
      <w:r w:rsidRPr="00A6293E">
        <w:t>nummer som används för en sådan tjänst överlämnas till en annan tillhandahållare för att den ska tillhandahålla tjänsten. Ett num</w:t>
      </w:r>
      <w:r>
        <w:softHyphen/>
      </w:r>
      <w:r w:rsidRPr="00A6293E">
        <w:t>mer vars sifferstruktur har geografisk betydelse behöver överlämnas endast för till</w:t>
      </w:r>
      <w:r w:rsidRPr="00A6293E">
        <w:softHyphen/>
        <w:t>handahållande av elektroniska kommunikationstjänster inom samma geo</w:t>
      </w:r>
      <w:r w:rsidRPr="00A6293E">
        <w:softHyphen/>
        <w:t>grafiska område (riktnummerområde).</w:t>
      </w:r>
    </w:p>
    <w:p w14:paraId="076618C3" w14:textId="77777777" w:rsidR="00D85371" w:rsidRPr="00A6293E" w:rsidRDefault="00D85371" w:rsidP="00D85371">
      <w:pPr>
        <w:pStyle w:val="Brdtextmedindrag"/>
      </w:pPr>
      <w:r w:rsidRPr="00C477C8">
        <w:t>En slutanvändare ska ha rätt att behålla sitt nummer vid byte av till</w:t>
      </w:r>
      <w:r>
        <w:softHyphen/>
      </w:r>
      <w:r w:rsidRPr="00C477C8">
        <w:t>handa</w:t>
      </w:r>
      <w:r>
        <w:softHyphen/>
      </w:r>
      <w:r w:rsidRPr="00C477C8">
        <w:t xml:space="preserve">hållare </w:t>
      </w:r>
      <w:r>
        <w:t>under minst</w:t>
      </w:r>
      <w:r w:rsidRPr="00C477C8">
        <w:t xml:space="preserve"> en månad </w:t>
      </w:r>
      <w:r>
        <w:t>efter</w:t>
      </w:r>
      <w:r w:rsidRPr="00C477C8">
        <w:t xml:space="preserve"> </w:t>
      </w:r>
      <w:r>
        <w:t xml:space="preserve">det </w:t>
      </w:r>
      <w:r w:rsidRPr="00C477C8">
        <w:t xml:space="preserve">att avtalet </w:t>
      </w:r>
      <w:r>
        <w:t xml:space="preserve">har </w:t>
      </w:r>
      <w:r w:rsidRPr="00C477C8">
        <w:t>upphört, om inte slutanvänd</w:t>
      </w:r>
      <w:r w:rsidRPr="00C477C8">
        <w:softHyphen/>
        <w:t>ar</w:t>
      </w:r>
      <w:r w:rsidRPr="00C477C8">
        <w:softHyphen/>
        <w:t xml:space="preserve">en </w:t>
      </w:r>
      <w:r>
        <w:t xml:space="preserve">uttryckligen </w:t>
      </w:r>
      <w:r w:rsidRPr="00C477C8">
        <w:t>har avsagt sig den rätten.</w:t>
      </w:r>
    </w:p>
    <w:p w14:paraId="72D09986" w14:textId="77777777" w:rsidR="00D85371" w:rsidRPr="00A6293E" w:rsidRDefault="00D85371" w:rsidP="00D85371">
      <w:pPr>
        <w:pStyle w:val="Brdtextmedindrag"/>
      </w:pPr>
      <w:r w:rsidRPr="00A6293E">
        <w:t>Första stycket gäller inte överlämnande av nummer mellan nät som till</w:t>
      </w:r>
      <w:r>
        <w:softHyphen/>
      </w:r>
      <w:r w:rsidRPr="00A6293E">
        <w:t>handa</w:t>
      </w:r>
      <w:r>
        <w:softHyphen/>
      </w:r>
      <w:r w:rsidRPr="00A6293E">
        <w:t>håller tjänster till en fast respektive en mobil nätanslutningspunkt.</w:t>
      </w:r>
    </w:p>
    <w:p w14:paraId="479E9BB8" w14:textId="77777777" w:rsidR="00D85371" w:rsidRPr="00A6293E" w:rsidRDefault="00D85371" w:rsidP="00D85371">
      <w:pPr>
        <w:pStyle w:val="Brdtextmedindrag"/>
        <w:ind w:firstLine="0"/>
      </w:pPr>
    </w:p>
    <w:p w14:paraId="2AC8CD5E" w14:textId="77777777" w:rsidR="00D85371" w:rsidRDefault="00D85371" w:rsidP="00D85371">
      <w:pPr>
        <w:pStyle w:val="Brdtext"/>
      </w:pPr>
      <w:r>
        <w:rPr>
          <w:b/>
        </w:rPr>
        <w:t>20 §</w:t>
      </w:r>
      <w:r w:rsidRPr="00A6293E">
        <w:t>    </w:t>
      </w:r>
      <w:r>
        <w:t xml:space="preserve">Ett </w:t>
      </w:r>
      <w:r w:rsidRPr="00A6293E">
        <w:t xml:space="preserve">nummer </w:t>
      </w:r>
      <w:r>
        <w:t>ska överlämnas</w:t>
      </w:r>
      <w:r w:rsidRPr="00A6293E">
        <w:t xml:space="preserve"> enligt 1</w:t>
      </w:r>
      <w:r>
        <w:t>9 §</w:t>
      </w:r>
      <w:r w:rsidRPr="00A6293E">
        <w:t xml:space="preserve"> </w:t>
      </w:r>
      <w:r>
        <w:t xml:space="preserve">så </w:t>
      </w:r>
      <w:r w:rsidRPr="00A6293E">
        <w:t xml:space="preserve">snart </w:t>
      </w:r>
      <w:r>
        <w:t xml:space="preserve">som </w:t>
      </w:r>
      <w:r w:rsidRPr="00A6293E">
        <w:t xml:space="preserve">möjligt den dag som </w:t>
      </w:r>
      <w:r>
        <w:t xml:space="preserve">har </w:t>
      </w:r>
      <w:r w:rsidRPr="00A6293E">
        <w:t xml:space="preserve">avtalats </w:t>
      </w:r>
      <w:r>
        <w:t xml:space="preserve">mellan </w:t>
      </w:r>
      <w:r w:rsidRPr="00A6293E">
        <w:t>slutanvändaren</w:t>
      </w:r>
      <w:r>
        <w:t xml:space="preserve"> och den mottagande till</w:t>
      </w:r>
      <w:r>
        <w:softHyphen/>
        <w:t>handa</w:t>
      </w:r>
      <w:r>
        <w:softHyphen/>
        <w:t>hållaren</w:t>
      </w:r>
      <w:r w:rsidRPr="00A6293E">
        <w:t>.</w:t>
      </w:r>
    </w:p>
    <w:p w14:paraId="747B5BB9" w14:textId="77777777" w:rsidR="00D85371" w:rsidRPr="00A6293E" w:rsidRDefault="00D85371" w:rsidP="00D85371">
      <w:pPr>
        <w:pStyle w:val="Brdtextmedindrag"/>
      </w:pPr>
      <w:r w:rsidRPr="00A6293E">
        <w:lastRenderedPageBreak/>
        <w:t xml:space="preserve">Den mottagande tillhandahållaren ska tillhandahålla tjänsten </w:t>
      </w:r>
      <w:r>
        <w:t xml:space="preserve">så </w:t>
      </w:r>
      <w:r w:rsidRPr="00A6293E">
        <w:t xml:space="preserve">snart </w:t>
      </w:r>
      <w:r>
        <w:t>som</w:t>
      </w:r>
      <w:r w:rsidRPr="00A6293E">
        <w:t xml:space="preserve"> möjligt och senast inom en arbets</w:t>
      </w:r>
      <w:r>
        <w:softHyphen/>
      </w:r>
      <w:r w:rsidRPr="00A6293E">
        <w:t xml:space="preserve">dag från och med den dag som </w:t>
      </w:r>
      <w:r>
        <w:t xml:space="preserve">har </w:t>
      </w:r>
      <w:r w:rsidRPr="00A6293E">
        <w:t>avtalats med slutanvändaren. Avbrott i tjänst</w:t>
      </w:r>
      <w:r>
        <w:softHyphen/>
      </w:r>
      <w:r w:rsidRPr="00A6293E">
        <w:t>en under över</w:t>
      </w:r>
      <w:r>
        <w:softHyphen/>
      </w:r>
      <w:r w:rsidRPr="00A6293E">
        <w:t>läm</w:t>
      </w:r>
      <w:r>
        <w:softHyphen/>
      </w:r>
      <w:r w:rsidRPr="00A6293E">
        <w:t>nan</w:t>
      </w:r>
      <w:r>
        <w:softHyphen/>
      </w:r>
      <w:r w:rsidRPr="00A6293E">
        <w:t>det får inte överstiga en arbetsdag.</w:t>
      </w:r>
    </w:p>
    <w:p w14:paraId="3B7ABA79" w14:textId="77777777" w:rsidR="00D85371" w:rsidRPr="00A6293E" w:rsidRDefault="00D85371" w:rsidP="00D85371">
      <w:pPr>
        <w:pStyle w:val="Brdtextmedindrag"/>
      </w:pPr>
      <w:r>
        <w:rPr>
          <w:spacing w:val="-2"/>
        </w:rPr>
        <w:t xml:space="preserve">När ett nummer har överlämnats </w:t>
      </w:r>
      <w:r w:rsidRPr="00A6293E">
        <w:rPr>
          <w:spacing w:val="-2"/>
        </w:rPr>
        <w:t>övertar den mottagande tillhandahållaren till</w:t>
      </w:r>
      <w:r w:rsidRPr="00A6293E">
        <w:rPr>
          <w:spacing w:val="-2"/>
        </w:rPr>
        <w:softHyphen/>
        <w:t>ståndet</w:t>
      </w:r>
      <w:r w:rsidRPr="00A6293E">
        <w:t xml:space="preserve"> att använda det överlämnade numret och de rättigheter och skyldig</w:t>
      </w:r>
      <w:r>
        <w:softHyphen/>
      </w:r>
      <w:r w:rsidRPr="00A6293E">
        <w:t>heter som är knutna till det överlämnade numret för tiden efter överlämnandet.</w:t>
      </w:r>
    </w:p>
    <w:p w14:paraId="6E508DF2" w14:textId="77777777" w:rsidR="00D85371" w:rsidRPr="00A6293E" w:rsidRDefault="00D85371" w:rsidP="00D85371">
      <w:pPr>
        <w:pStyle w:val="Brdtextmedindrag"/>
        <w:ind w:firstLine="0"/>
      </w:pPr>
    </w:p>
    <w:p w14:paraId="23625C86" w14:textId="77777777" w:rsidR="00D85371" w:rsidRPr="00A6293E" w:rsidRDefault="00D85371" w:rsidP="00D85371">
      <w:pPr>
        <w:pStyle w:val="Brdtextmedindrag"/>
        <w:ind w:firstLine="0"/>
      </w:pPr>
      <w:r w:rsidRPr="00386BA5">
        <w:rPr>
          <w:b/>
        </w:rPr>
        <w:t>21 §</w:t>
      </w:r>
      <w:r w:rsidRPr="00386BA5">
        <w:t xml:space="preserve">    Regeringen eller den myndighet som regeringen bestämmer får meddela ytterligare föreskrifter om skyldigheterna enligt 18–20 §§ och </w:t>
      </w:r>
      <w:r>
        <w:t xml:space="preserve">föreskrifter </w:t>
      </w:r>
      <w:r w:rsidRPr="00386BA5">
        <w:t xml:space="preserve">om undantag från skyldigheterna samt får, i enskilda fall, </w:t>
      </w:r>
      <w:r>
        <w:t xml:space="preserve">besluta om </w:t>
      </w:r>
      <w:r w:rsidRPr="00386BA5">
        <w:t>undantag från skyldigheterna, om det finns särskilda skäl.</w:t>
      </w:r>
    </w:p>
    <w:p w14:paraId="0F8451D5" w14:textId="77777777" w:rsidR="00D85371" w:rsidRPr="00A6293E" w:rsidRDefault="00D85371" w:rsidP="00D85371">
      <w:pPr>
        <w:pStyle w:val="Brdtextmedindrag"/>
      </w:pPr>
      <w:r w:rsidRPr="00A6293E">
        <w:t>Regeringen eller den myndighet som regeringen bestämmer får också meddela föreskrifter om att den som tillhandahåller en internetanslutnings</w:t>
      </w:r>
      <w:r w:rsidRPr="00A6293E">
        <w:softHyphen/>
        <w:t>tjänst tillsammans med en e-postadress ska ge slutanvändare möjlighet att under en skälig tid avgifts</w:t>
      </w:r>
      <w:r>
        <w:t>f</w:t>
      </w:r>
      <w:r w:rsidRPr="00A6293E">
        <w:t xml:space="preserve">ritt få tillgång till e-postmeddelanden efter </w:t>
      </w:r>
      <w:r>
        <w:t xml:space="preserve">det </w:t>
      </w:r>
      <w:r w:rsidRPr="00A6293E">
        <w:t>att avtalet har sagts upp.</w:t>
      </w:r>
    </w:p>
    <w:p w14:paraId="624400FD" w14:textId="77777777" w:rsidR="00D85371" w:rsidRPr="00A6293E" w:rsidRDefault="00D85371" w:rsidP="00D85371">
      <w:pPr>
        <w:pStyle w:val="Brdtextmedindrag"/>
        <w:ind w:firstLine="0"/>
      </w:pPr>
    </w:p>
    <w:p w14:paraId="65E6D4FB" w14:textId="77777777" w:rsidR="00D85371" w:rsidRPr="00A6293E" w:rsidRDefault="00D85371" w:rsidP="00D85371">
      <w:pPr>
        <w:pStyle w:val="Brdtext"/>
      </w:pPr>
      <w:r w:rsidRPr="00A6293E">
        <w:rPr>
          <w:b/>
        </w:rPr>
        <w:t>2</w:t>
      </w:r>
      <w:r>
        <w:rPr>
          <w:b/>
        </w:rPr>
        <w:t>2 §</w:t>
      </w:r>
      <w:r w:rsidRPr="00A6293E">
        <w:t xml:space="preserve">    Ersättning för att överlämna </w:t>
      </w:r>
      <w:r>
        <w:t xml:space="preserve">ett </w:t>
      </w:r>
      <w:r w:rsidRPr="00A6293E">
        <w:t>nummer enligt 1</w:t>
      </w:r>
      <w:r>
        <w:t>9 §</w:t>
      </w:r>
      <w:r w:rsidRPr="00A6293E">
        <w:t xml:space="preserve"> får grundas endast på driftskostnaden för överlämnandet.</w:t>
      </w:r>
    </w:p>
    <w:p w14:paraId="638590AD" w14:textId="77777777" w:rsidR="00D85371" w:rsidRPr="00A6293E" w:rsidRDefault="00D85371" w:rsidP="00D85371">
      <w:pPr>
        <w:pStyle w:val="Brdtextmedindrag"/>
      </w:pPr>
      <w:r w:rsidRPr="00A6293E">
        <w:t xml:space="preserve">Den som har överlämnat ett nummer har endast rätt till ersättning för den driftskostnad som utgörs av ökade trafikkostnader för </w:t>
      </w:r>
      <w:r>
        <w:t>kommunika</w:t>
      </w:r>
      <w:r>
        <w:softHyphen/>
        <w:t>tion</w:t>
      </w:r>
      <w:r w:rsidRPr="00A6293E">
        <w:t xml:space="preserve"> till numret. Sådan ersättning får tas ut endast från den som den anropande slutanvändaren har ingått avtal med om </w:t>
      </w:r>
      <w:r>
        <w:t>tillhandahållande av tjänsten</w:t>
      </w:r>
      <w:r w:rsidRPr="00A6293E">
        <w:t>.</w:t>
      </w:r>
    </w:p>
    <w:p w14:paraId="160C217B" w14:textId="77777777" w:rsidR="00D85371" w:rsidRPr="00A6293E" w:rsidRDefault="00D85371" w:rsidP="00D85371">
      <w:pPr>
        <w:pStyle w:val="Brdtextmedindrag"/>
      </w:pPr>
      <w:r w:rsidRPr="00A6293E">
        <w:rPr>
          <w:spacing w:val="-4"/>
        </w:rPr>
        <w:t xml:space="preserve">Den som överlämnar </w:t>
      </w:r>
      <w:r>
        <w:rPr>
          <w:spacing w:val="-4"/>
        </w:rPr>
        <w:t xml:space="preserve">ett </w:t>
      </w:r>
      <w:r w:rsidRPr="00A6293E">
        <w:rPr>
          <w:spacing w:val="-4"/>
        </w:rPr>
        <w:t>nummer har inte rätt till ersättning från slut</w:t>
      </w:r>
      <w:r w:rsidRPr="00A6293E">
        <w:rPr>
          <w:spacing w:val="-4"/>
        </w:rPr>
        <w:softHyphen/>
        <w:t>användaren</w:t>
      </w:r>
      <w:r w:rsidRPr="00A6293E">
        <w:t xml:space="preserve"> för överlämnandet.</w:t>
      </w:r>
    </w:p>
    <w:p w14:paraId="6A6D1CFC" w14:textId="77777777" w:rsidR="00D85371" w:rsidRPr="00A6293E" w:rsidRDefault="00D85371" w:rsidP="00D85371">
      <w:pPr>
        <w:pStyle w:val="Brdtextmedindrag"/>
        <w:ind w:firstLine="0"/>
      </w:pPr>
    </w:p>
    <w:p w14:paraId="76FDDD50" w14:textId="77777777" w:rsidR="00D85371" w:rsidRPr="00A6293E" w:rsidRDefault="00D85371" w:rsidP="00D85371">
      <w:pPr>
        <w:pStyle w:val="Brdtext"/>
      </w:pPr>
      <w:r w:rsidRPr="00A6293E">
        <w:rPr>
          <w:b/>
        </w:rPr>
        <w:t>2</w:t>
      </w:r>
      <w:r>
        <w:rPr>
          <w:b/>
        </w:rPr>
        <w:t>3 §</w:t>
      </w:r>
      <w:r w:rsidRPr="00A6293E">
        <w:t>    Den som överlämnar ett nummer enligt 1</w:t>
      </w:r>
      <w:r>
        <w:t>9 §</w:t>
      </w:r>
      <w:r w:rsidRPr="00A6293E">
        <w:t xml:space="preserve"> ska till den som </w:t>
      </w:r>
      <w:r>
        <w:t>regler</w:t>
      </w:r>
      <w:r>
        <w:softHyphen/>
        <w:t>ings</w:t>
      </w:r>
      <w:r>
        <w:softHyphen/>
      </w:r>
      <w:r w:rsidRPr="00A6293E">
        <w:t>myndigheten bestämmer genast lämna de uppgifter som är nöd</w:t>
      </w:r>
      <w:r w:rsidRPr="00A6293E">
        <w:softHyphen/>
        <w:t>vän</w:t>
      </w:r>
      <w:r>
        <w:softHyphen/>
      </w:r>
      <w:r w:rsidRPr="00A6293E">
        <w:t xml:space="preserve">diga för dirigering av </w:t>
      </w:r>
      <w:r>
        <w:t>kommunikation</w:t>
      </w:r>
      <w:r w:rsidRPr="00A6293E">
        <w:t xml:space="preserve"> till numret. Andra uppgifter som kan vara direkt eller indirekt hänförliga till en fysisk person än upp</w:t>
      </w:r>
      <w:r>
        <w:softHyphen/>
      </w:r>
      <w:r w:rsidRPr="00A6293E">
        <w:t>gift</w:t>
      </w:r>
      <w:r>
        <w:softHyphen/>
      </w:r>
      <w:r w:rsidRPr="00A6293E">
        <w:t xml:space="preserve">er om </w:t>
      </w:r>
      <w:r w:rsidRPr="00A6293E">
        <w:rPr>
          <w:spacing w:val="-3"/>
        </w:rPr>
        <w:t>nummer och om den som tillhandahåller berörda allmänt tillgäng</w:t>
      </w:r>
      <w:r>
        <w:rPr>
          <w:spacing w:val="-3"/>
        </w:rPr>
        <w:softHyphen/>
      </w:r>
      <w:r w:rsidRPr="00A6293E">
        <w:rPr>
          <w:spacing w:val="-3"/>
        </w:rPr>
        <w:t>liga elektro</w:t>
      </w:r>
      <w:r w:rsidRPr="00A6293E">
        <w:rPr>
          <w:spacing w:val="-3"/>
        </w:rPr>
        <w:softHyphen/>
      </w:r>
      <w:r w:rsidRPr="00A6293E">
        <w:rPr>
          <w:spacing w:val="-2"/>
        </w:rPr>
        <w:t>niska kommunikationstjänster får inte lämnas utan samtycke från personen.</w:t>
      </w:r>
    </w:p>
    <w:p w14:paraId="04204A3D" w14:textId="77777777" w:rsidR="00D85371" w:rsidRPr="00A6293E" w:rsidRDefault="00D85371" w:rsidP="00D85371">
      <w:pPr>
        <w:pStyle w:val="Brdtextmedindrag"/>
      </w:pPr>
      <w:r>
        <w:t>Reglerings</w:t>
      </w:r>
      <w:r w:rsidRPr="00A6293E">
        <w:t>myndigheten får utse någon att i en databas samman</w:t>
      </w:r>
      <w:r>
        <w:softHyphen/>
      </w:r>
      <w:r w:rsidRPr="00A6293E">
        <w:t>ställa så</w:t>
      </w:r>
      <w:r w:rsidRPr="00A6293E">
        <w:softHyphen/>
        <w:t>dana uppgifter och lämna dem till den som tillhandahåller allmänt till</w:t>
      </w:r>
      <w:r w:rsidRPr="00A6293E">
        <w:softHyphen/>
      </w:r>
      <w:r w:rsidRPr="00A6293E">
        <w:rPr>
          <w:spacing w:val="-2"/>
        </w:rPr>
        <w:t>gängliga elektroniska kommunikationstjänster, i den mån tillhanda</w:t>
      </w:r>
      <w:r w:rsidRPr="00A6293E">
        <w:rPr>
          <w:spacing w:val="-2"/>
        </w:rPr>
        <w:softHyphen/>
        <w:t>hålla</w:t>
      </w:r>
      <w:r w:rsidRPr="00A6293E">
        <w:rPr>
          <w:spacing w:val="-2"/>
        </w:rPr>
        <w:softHyphen/>
        <w:t>ren</w:t>
      </w:r>
      <w:r w:rsidRPr="00A6293E">
        <w:t xml:space="preserve"> behöver uppgifterna för dirigering av kommunikation, och till andra som myndigheten bestämmer. Den utsedda databasoperatören ska i för</w:t>
      </w:r>
      <w:r>
        <w:softHyphen/>
      </w:r>
      <w:r w:rsidRPr="00A6293E">
        <w:t>håll</w:t>
      </w:r>
      <w:r>
        <w:softHyphen/>
      </w:r>
      <w:r w:rsidRPr="00A6293E">
        <w:t>an</w:t>
      </w:r>
      <w:r>
        <w:softHyphen/>
      </w:r>
      <w:r w:rsidRPr="00A6293E">
        <w:t>de till den som tillhandahåller allmänt tillgängliga elektroniska kommunika</w:t>
      </w:r>
      <w:r w:rsidRPr="00A6293E">
        <w:softHyphen/>
        <w:t>tionstjänster tillämpa villkor som är konkurrensneutrala och får ta ut den ersätt</w:t>
      </w:r>
      <w:r>
        <w:softHyphen/>
      </w:r>
      <w:r w:rsidRPr="00A6293E">
        <w:t>ning som är skälig med hänsyn till kostnaderna.</w:t>
      </w:r>
    </w:p>
    <w:p w14:paraId="65CCC985" w14:textId="77777777" w:rsidR="00D85371" w:rsidRPr="00A6293E" w:rsidRDefault="00D85371" w:rsidP="00D85371">
      <w:pPr>
        <w:pStyle w:val="Brdtextmedindrag"/>
      </w:pPr>
      <w:r>
        <w:t>D</w:t>
      </w:r>
      <w:r w:rsidRPr="00A6293E">
        <w:t>enna lag gäller i tillämpliga delar för databas</w:t>
      </w:r>
      <w:r w:rsidRPr="00A6293E">
        <w:softHyphen/>
        <w:t>verk</w:t>
      </w:r>
      <w:r w:rsidRPr="00A6293E">
        <w:softHyphen/>
        <w:t>samheten.</w:t>
      </w:r>
    </w:p>
    <w:p w14:paraId="7C5BD877" w14:textId="77777777" w:rsidR="00D85371" w:rsidRPr="00A6293E" w:rsidRDefault="00D85371" w:rsidP="00D85371">
      <w:pPr>
        <w:pStyle w:val="Brdtextmedindrag"/>
        <w:ind w:firstLine="0"/>
      </w:pPr>
    </w:p>
    <w:p w14:paraId="6A8C55AC" w14:textId="77777777" w:rsidR="00D85371" w:rsidRPr="00D46DDE" w:rsidRDefault="00D85371" w:rsidP="00D85371">
      <w:pPr>
        <w:pStyle w:val="Brdtext"/>
        <w:rPr>
          <w:spacing w:val="-2"/>
        </w:rPr>
      </w:pPr>
      <w:r w:rsidRPr="00A6293E">
        <w:rPr>
          <w:b/>
        </w:rPr>
        <w:t>2</w:t>
      </w:r>
      <w:r>
        <w:rPr>
          <w:b/>
        </w:rPr>
        <w:t>4 §</w:t>
      </w:r>
      <w:r w:rsidRPr="00A6293E">
        <w:t xml:space="preserve">    Den som tillhandahåller </w:t>
      </w:r>
      <w:r>
        <w:t>en</w:t>
      </w:r>
      <w:r w:rsidRPr="00A6293E">
        <w:t xml:space="preserve"> </w:t>
      </w:r>
      <w:r w:rsidRPr="00D46DDE">
        <w:t>elektronisk kommunikationstjänst ska ersätta en slutanvändare för skada som uppkommer genom dröjsmål vid byte av tillhandahållare enligt 1</w:t>
      </w:r>
      <w:r w:rsidRPr="003C6D4D">
        <w:t>8 §</w:t>
      </w:r>
      <w:r w:rsidRPr="007E7E17">
        <w:t xml:space="preserve">, med överlämnande av </w:t>
      </w:r>
      <w:r>
        <w:t xml:space="preserve">ett </w:t>
      </w:r>
      <w:r w:rsidRPr="007E7E17">
        <w:t>nummer enligt 1</w:t>
      </w:r>
      <w:r w:rsidRPr="002C116A">
        <w:t>9 och 20 §§ eller med tillhandahållande av en tjänst när sådant byte eller över</w:t>
      </w:r>
      <w:r w:rsidRPr="002C116A">
        <w:softHyphen/>
        <w:t>lämn</w:t>
      </w:r>
      <w:r w:rsidRPr="002C116A">
        <w:softHyphen/>
        <w:t xml:space="preserve">ande </w:t>
      </w:r>
      <w:r w:rsidRPr="002C116A">
        <w:rPr>
          <w:spacing w:val="-4"/>
        </w:rPr>
        <w:t xml:space="preserve">har skett. Detsamma gäller för skada som uppkommer genom </w:t>
      </w:r>
      <w:r>
        <w:rPr>
          <w:spacing w:val="-4"/>
        </w:rPr>
        <w:t>uteblivna</w:t>
      </w:r>
      <w:r w:rsidRPr="002C116A">
        <w:rPr>
          <w:spacing w:val="-4"/>
        </w:rPr>
        <w:t xml:space="preserve"> service-</w:t>
      </w:r>
      <w:r w:rsidRPr="002C116A">
        <w:t xml:space="preserve"> </w:t>
      </w:r>
      <w:r w:rsidRPr="002C116A">
        <w:rPr>
          <w:spacing w:val="-2"/>
        </w:rPr>
        <w:t>eller installationstillfällen.</w:t>
      </w:r>
    </w:p>
    <w:p w14:paraId="24BF9ED9" w14:textId="77777777" w:rsidR="00D85371" w:rsidRDefault="00D85371" w:rsidP="00D85371">
      <w:pPr>
        <w:pStyle w:val="Brdtextmedindrag"/>
      </w:pPr>
      <w:r w:rsidRPr="00D46DDE">
        <w:lastRenderedPageBreak/>
        <w:t>Tillhandahållaren</w:t>
      </w:r>
      <w:r w:rsidRPr="00D46DDE">
        <w:rPr>
          <w:spacing w:val="-2"/>
        </w:rPr>
        <w:t xml:space="preserve"> ska </w:t>
      </w:r>
      <w:r w:rsidRPr="00D46DDE">
        <w:t>innan ett avtal ingås</w:t>
      </w:r>
      <w:r w:rsidRPr="00D46DDE">
        <w:rPr>
          <w:spacing w:val="-2"/>
        </w:rPr>
        <w:t xml:space="preserve"> informera slutanvända</w:t>
      </w:r>
      <w:r w:rsidRPr="00D46DDE">
        <w:rPr>
          <w:spacing w:val="-2"/>
        </w:rPr>
        <w:softHyphen/>
        <w:t>ren</w:t>
      </w:r>
      <w:r w:rsidRPr="00D46DDE">
        <w:t xml:space="preserve"> om dennes rätt till sådan ersättning.</w:t>
      </w:r>
    </w:p>
    <w:p w14:paraId="663DABDE" w14:textId="77777777" w:rsidR="00D85371" w:rsidRDefault="00D85371" w:rsidP="00D85371">
      <w:pPr>
        <w:pStyle w:val="Brdtextmedindrag"/>
        <w:ind w:firstLine="0"/>
      </w:pPr>
    </w:p>
    <w:p w14:paraId="66F756F6" w14:textId="77777777" w:rsidR="00D85371" w:rsidRPr="00A6293E" w:rsidRDefault="00D85371" w:rsidP="00D85371">
      <w:pPr>
        <w:pStyle w:val="Brdtextmedindrag"/>
        <w:ind w:firstLine="0"/>
      </w:pPr>
      <w:r>
        <w:rPr>
          <w:b/>
        </w:rPr>
        <w:t>25 §</w:t>
      </w:r>
      <w:r w:rsidRPr="00A6293E">
        <w:t>    </w:t>
      </w:r>
      <w:r>
        <w:t xml:space="preserve">Bestämmelserna i 24 § första stycket </w:t>
      </w:r>
      <w:r w:rsidRPr="00A6293E">
        <w:t>gäller inte om den som till</w:t>
      </w:r>
      <w:r>
        <w:softHyphen/>
      </w:r>
      <w:r w:rsidRPr="00A6293E">
        <w:t>handa</w:t>
      </w:r>
      <w:r>
        <w:softHyphen/>
      </w:r>
      <w:r w:rsidRPr="00A6293E">
        <w:t xml:space="preserve">håller tjänsten visar att </w:t>
      </w:r>
      <w:r w:rsidRPr="00A6293E">
        <w:rPr>
          <w:spacing w:val="-4"/>
        </w:rPr>
        <w:t>dröjsmålet beror på ett hinder utanför dennes kontroll som denne inte skäligen</w:t>
      </w:r>
      <w:r w:rsidRPr="00A6293E">
        <w:t xml:space="preserve"> kunde förväntas ha räknat med vid begäran om byte av tillhandahållare eller överlämnande av nummer eller vid bytet eller överlämnandet när det gäller dröjsmål med tillhandahållande av en tjänst</w:t>
      </w:r>
      <w:r>
        <w:t xml:space="preserve">. Dessutom ska tillhandahållaren visa att den </w:t>
      </w:r>
      <w:r w:rsidRPr="00A6293E">
        <w:t>inte skäligen kunde ha undvikit eller övervunnit</w:t>
      </w:r>
      <w:r>
        <w:t xml:space="preserve"> hindrets följder</w:t>
      </w:r>
      <w:r w:rsidRPr="00A6293E">
        <w:t xml:space="preserve">. </w:t>
      </w:r>
      <w:r>
        <w:t>Om</w:t>
      </w:r>
      <w:r w:rsidRPr="00A6293E">
        <w:t xml:space="preserve"> dröjsmålet </w:t>
      </w:r>
      <w:r>
        <w:t xml:space="preserve">beror </w:t>
      </w:r>
      <w:r w:rsidRPr="00A6293E">
        <w:t>på någon som tillhandahållaren har anlitat för att helt eller delvis fullgöra bytet, överlämnandet eller tillhanda</w:t>
      </w:r>
      <w:r>
        <w:softHyphen/>
      </w:r>
      <w:r w:rsidRPr="00A6293E">
        <w:t xml:space="preserve">hållandet, är den som tillhandahåller </w:t>
      </w:r>
      <w:r w:rsidRPr="00A6293E">
        <w:rPr>
          <w:spacing w:val="-2"/>
        </w:rPr>
        <w:t>tjänsten fri från skadeståndsskyldighet endast om också den som har an</w:t>
      </w:r>
      <w:r w:rsidRPr="00A6293E">
        <w:rPr>
          <w:spacing w:val="-2"/>
        </w:rPr>
        <w:softHyphen/>
        <w:t>litats</w:t>
      </w:r>
      <w:r w:rsidRPr="00A6293E">
        <w:t xml:space="preserve"> skulle vara fri enligt första </w:t>
      </w:r>
      <w:r>
        <w:t xml:space="preserve">och andra </w:t>
      </w:r>
      <w:r w:rsidRPr="00A6293E">
        <w:t>mening</w:t>
      </w:r>
      <w:r>
        <w:t>arna</w:t>
      </w:r>
      <w:r w:rsidRPr="00A6293E">
        <w:t>.</w:t>
      </w:r>
    </w:p>
    <w:p w14:paraId="39D00A1D" w14:textId="77777777" w:rsidR="00D85371" w:rsidRPr="00A6293E" w:rsidRDefault="00D85371" w:rsidP="00D85371">
      <w:pPr>
        <w:pStyle w:val="Brdtextmedindrag"/>
      </w:pPr>
      <w:r>
        <w:t xml:space="preserve">Bestämmelserna </w:t>
      </w:r>
      <w:r w:rsidRPr="00A6293E">
        <w:t>gäller inte heller i fråga om andra slutanvändare än kon</w:t>
      </w:r>
      <w:r w:rsidRPr="00A6293E">
        <w:softHyphen/>
        <w:t>sumenter, om det av avtalet följer att slutanvändaren har rätt till skälig er</w:t>
      </w:r>
      <w:r w:rsidRPr="00A6293E">
        <w:softHyphen/>
        <w:t>sätt</w:t>
      </w:r>
      <w:r w:rsidRPr="00A6293E">
        <w:softHyphen/>
        <w:t>ning på grund av dröjsmålet.</w:t>
      </w:r>
    </w:p>
    <w:p w14:paraId="7D20BFD7" w14:textId="77777777" w:rsidR="00D85371" w:rsidRPr="00A6293E" w:rsidRDefault="00D85371" w:rsidP="00D85371">
      <w:pPr>
        <w:pStyle w:val="Brdtextmedindrag"/>
      </w:pPr>
      <w:r w:rsidRPr="00A6293E">
        <w:t xml:space="preserve">Slutanvändaren har alltid rätt till ersättning för skada som </w:t>
      </w:r>
      <w:r>
        <w:t xml:space="preserve">har </w:t>
      </w:r>
      <w:r w:rsidRPr="00A6293E">
        <w:t>upp</w:t>
      </w:r>
      <w:r>
        <w:softHyphen/>
      </w:r>
      <w:r w:rsidRPr="00A6293E">
        <w:t>kommit genom missbruk när det gäller byte av tillhandahållare eller över</w:t>
      </w:r>
      <w:r>
        <w:softHyphen/>
      </w:r>
      <w:r w:rsidRPr="00A6293E">
        <w:t>lämnande av nummer.</w:t>
      </w:r>
    </w:p>
    <w:p w14:paraId="6C6C9BFB" w14:textId="77777777" w:rsidR="00D85371" w:rsidRPr="00A6293E" w:rsidRDefault="00D85371" w:rsidP="00D85371">
      <w:pPr>
        <w:pStyle w:val="Rubrik4utannumrering"/>
      </w:pPr>
      <w:r w:rsidRPr="00A6293E">
        <w:t>Paketerbjudanden</w:t>
      </w:r>
    </w:p>
    <w:p w14:paraId="1DA8D636" w14:textId="77777777" w:rsidR="00D85371" w:rsidRDefault="00D85371" w:rsidP="00D85371">
      <w:pPr>
        <w:pStyle w:val="Brdtextmedindrag"/>
        <w:ind w:firstLine="0"/>
      </w:pPr>
      <w:r w:rsidRPr="00A6293E">
        <w:rPr>
          <w:b/>
        </w:rPr>
        <w:t>2</w:t>
      </w:r>
      <w:r>
        <w:rPr>
          <w:b/>
        </w:rPr>
        <w:t>6 §</w:t>
      </w:r>
      <w:r w:rsidRPr="00A6293E">
        <w:t>    </w:t>
      </w:r>
      <w:r w:rsidRPr="00A6293E">
        <w:rPr>
          <w:spacing w:val="-2"/>
        </w:rPr>
        <w:t xml:space="preserve">När </w:t>
      </w:r>
      <w:r>
        <w:rPr>
          <w:spacing w:val="-2"/>
        </w:rPr>
        <w:t xml:space="preserve">en tillhandahållare av </w:t>
      </w:r>
      <w:r w:rsidRPr="00A6293E">
        <w:rPr>
          <w:spacing w:val="-2"/>
        </w:rPr>
        <w:t>en internet</w:t>
      </w:r>
      <w:r>
        <w:rPr>
          <w:spacing w:val="-2"/>
        </w:rPr>
        <w:softHyphen/>
      </w:r>
      <w:r w:rsidRPr="00A6293E">
        <w:rPr>
          <w:spacing w:val="-2"/>
        </w:rPr>
        <w:t>anslutningstjänst eller en allmänt tillgänglig nummer</w:t>
      </w:r>
      <w:r w:rsidRPr="00A6293E">
        <w:rPr>
          <w:spacing w:val="-2"/>
        </w:rPr>
        <w:softHyphen/>
      </w:r>
      <w:r w:rsidRPr="00A6293E">
        <w:t>baserad interpersonell kommunikationstjänst tillhandahåll</w:t>
      </w:r>
      <w:r>
        <w:t>er</w:t>
      </w:r>
      <w:r w:rsidRPr="00A6293E" w:rsidDel="00C02EA7">
        <w:t xml:space="preserve"> </w:t>
      </w:r>
      <w:r>
        <w:t>tjänsten</w:t>
      </w:r>
      <w:r w:rsidRPr="00A6293E">
        <w:t xml:space="preserve"> till en konsument tillsammans med andra tjänster eller terminalutrustning (</w:t>
      </w:r>
      <w:r>
        <w:t xml:space="preserve">ett </w:t>
      </w:r>
      <w:r w:rsidRPr="00A6293E">
        <w:t xml:space="preserve">paket) gäller </w:t>
      </w:r>
      <w:r>
        <w:t>5</w:t>
      </w:r>
      <w:r w:rsidRPr="00A6293E">
        <w:t>, 8, 9, 1</w:t>
      </w:r>
      <w:r>
        <w:t>2–</w:t>
      </w:r>
      <w:r w:rsidRPr="00A6293E">
        <w:t>1</w:t>
      </w:r>
      <w:r>
        <w:t>4,</w:t>
      </w:r>
      <w:r w:rsidRPr="00A6293E">
        <w:t xml:space="preserve"> 1</w:t>
      </w:r>
      <w:r>
        <w:t xml:space="preserve">6 och </w:t>
      </w:r>
      <w:r w:rsidRPr="00A6293E">
        <w:t>1</w:t>
      </w:r>
      <w:r>
        <w:t>8 §</w:t>
      </w:r>
      <w:r w:rsidRPr="00A6293E">
        <w:t xml:space="preserve">§ alla delar av paketet. </w:t>
      </w:r>
      <w:r>
        <w:t>Ä</w:t>
      </w:r>
      <w:r w:rsidRPr="00A6293E">
        <w:t>ven skyldigheten att tillhandahålla en sam</w:t>
      </w:r>
      <w:r>
        <w:softHyphen/>
      </w:r>
      <w:r w:rsidRPr="00A6293E">
        <w:t>man</w:t>
      </w:r>
      <w:r>
        <w:softHyphen/>
      </w:r>
      <w:r w:rsidRPr="00A6293E">
        <w:t>fattning av av</w:t>
      </w:r>
      <w:r w:rsidRPr="00A6293E">
        <w:softHyphen/>
        <w:t xml:space="preserve">talet enligt </w:t>
      </w:r>
      <w:r>
        <w:t>1 § gäller i ett sådant fall alla delar av paketet</w:t>
      </w:r>
      <w:r w:rsidRPr="00A6293E">
        <w:t>.</w:t>
      </w:r>
    </w:p>
    <w:p w14:paraId="712E89FD" w14:textId="77777777" w:rsidR="00D85371" w:rsidRPr="00A6293E" w:rsidRDefault="00D85371" w:rsidP="00D85371">
      <w:pPr>
        <w:pStyle w:val="Brdtextmedindrag"/>
      </w:pPr>
      <w:r w:rsidRPr="00A6293E">
        <w:t xml:space="preserve">Om en konsument </w:t>
      </w:r>
      <w:r>
        <w:t xml:space="preserve">med stöd av </w:t>
      </w:r>
      <w:r w:rsidRPr="00A6293E">
        <w:t>unionsrätten eller nationell rätt har rätt att i för</w:t>
      </w:r>
      <w:r>
        <w:softHyphen/>
      </w:r>
      <w:r w:rsidRPr="00A6293E">
        <w:t xml:space="preserve">tid säga upp </w:t>
      </w:r>
      <w:r>
        <w:t xml:space="preserve">eller häva </w:t>
      </w:r>
      <w:r w:rsidRPr="00A6293E">
        <w:t>någon del av paket</w:t>
      </w:r>
      <w:r>
        <w:t>et</w:t>
      </w:r>
      <w:r w:rsidRPr="00A6293E">
        <w:t xml:space="preserve"> på grund av bristande överens</w:t>
      </w:r>
      <w:r w:rsidRPr="00A6293E">
        <w:softHyphen/>
        <w:t>stäm</w:t>
      </w:r>
      <w:r w:rsidRPr="00A6293E">
        <w:softHyphen/>
        <w:t>melse med avtalet eller underlåtenhet att leverera, ska den rätten om</w:t>
      </w:r>
      <w:r w:rsidRPr="00A6293E">
        <w:softHyphen/>
        <w:t>fatta alla delar av paketet.</w:t>
      </w:r>
    </w:p>
    <w:p w14:paraId="2170ADD7" w14:textId="77777777" w:rsidR="00D85371" w:rsidRPr="00A6293E" w:rsidRDefault="00D85371" w:rsidP="00D85371">
      <w:pPr>
        <w:pStyle w:val="Brdtextmedindrag"/>
        <w:ind w:firstLine="0"/>
      </w:pPr>
    </w:p>
    <w:p w14:paraId="7AC9DF8D" w14:textId="77777777" w:rsidR="00D85371" w:rsidRPr="00D246E2" w:rsidRDefault="00D85371" w:rsidP="00D85371">
      <w:pPr>
        <w:pStyle w:val="Brdtextmedindrag"/>
        <w:ind w:firstLine="0"/>
      </w:pPr>
      <w:r w:rsidRPr="00A6293E">
        <w:rPr>
          <w:b/>
        </w:rPr>
        <w:t>2</w:t>
      </w:r>
      <w:r>
        <w:rPr>
          <w:b/>
        </w:rPr>
        <w:t>7 §</w:t>
      </w:r>
      <w:r w:rsidRPr="00A6293E">
        <w:t>    </w:t>
      </w:r>
      <w:r w:rsidRPr="00D246E2">
        <w:t>Den som tillhandahåller en konsument en internetanslutningstjänst eller en allmänt till</w:t>
      </w:r>
      <w:r w:rsidRPr="00D246E2">
        <w:softHyphen/>
        <w:t>gäng</w:t>
      </w:r>
      <w:r w:rsidRPr="00D246E2">
        <w:softHyphen/>
        <w:t>lig nummerbaserad interpersonell kommunika</w:t>
      </w:r>
      <w:r>
        <w:softHyphen/>
      </w:r>
      <w:r w:rsidRPr="00D246E2">
        <w:t>tions</w:t>
      </w:r>
      <w:r w:rsidRPr="00D246E2">
        <w:softHyphen/>
        <w:t>tjänst och som ingår ett avtal om ytterligare tjänster eller terminal</w:t>
      </w:r>
      <w:r w:rsidRPr="00D246E2">
        <w:softHyphen/>
        <w:t>utrustning med konsu</w:t>
      </w:r>
      <w:r w:rsidRPr="00D246E2">
        <w:softHyphen/>
        <w:t>menten får ställa upp villkor som innebär en förläng</w:t>
      </w:r>
      <w:r>
        <w:softHyphen/>
      </w:r>
      <w:r w:rsidRPr="00D246E2">
        <w:t>ning av den ursprungliga avtals</w:t>
      </w:r>
      <w:r w:rsidRPr="00D246E2">
        <w:softHyphen/>
        <w:t>tiden för tjänsten endast om konsumenten uttryckligen har samtyckt till det.</w:t>
      </w:r>
    </w:p>
    <w:p w14:paraId="2D922B3F" w14:textId="77777777" w:rsidR="00D85371" w:rsidRDefault="00D85371" w:rsidP="00D85371">
      <w:pPr>
        <w:pStyle w:val="Brdtextmedindrag"/>
        <w:ind w:firstLine="0"/>
      </w:pPr>
    </w:p>
    <w:p w14:paraId="5B91CFA6" w14:textId="77777777" w:rsidR="00D85371" w:rsidRDefault="00D85371" w:rsidP="00D85371">
      <w:pPr>
        <w:pStyle w:val="Brdtextmedindrag"/>
        <w:ind w:firstLine="0"/>
      </w:pPr>
      <w:r w:rsidRPr="00A6293E">
        <w:rPr>
          <w:b/>
        </w:rPr>
        <w:t>2</w:t>
      </w:r>
      <w:r>
        <w:rPr>
          <w:b/>
        </w:rPr>
        <w:t>8 §</w:t>
      </w:r>
      <w:r w:rsidRPr="00A6293E">
        <w:t>    </w:t>
      </w:r>
      <w:r>
        <w:t xml:space="preserve">Bestämmelserna i 26 § första stycket och 27 § </w:t>
      </w:r>
      <w:r w:rsidRPr="00A6293E">
        <w:t xml:space="preserve">ska gälla </w:t>
      </w:r>
      <w:r>
        <w:t>även i förhållande till</w:t>
      </w:r>
      <w:r w:rsidRPr="00A6293E">
        <w:t xml:space="preserve"> slutanvändare som är mikroföretag, små företag eller orga</w:t>
      </w:r>
      <w:r>
        <w:softHyphen/>
      </w:r>
      <w:r w:rsidRPr="00A6293E">
        <w:t>nisationer som drivs utan vinstsyfte, om de inte uttryckligen har samtyckt till att bestäm</w:t>
      </w:r>
      <w:r>
        <w:softHyphen/>
      </w:r>
      <w:r w:rsidRPr="00A6293E">
        <w:t>melserna frångås</w:t>
      </w:r>
      <w:r>
        <w:t>.</w:t>
      </w:r>
    </w:p>
    <w:p w14:paraId="03D80340" w14:textId="77777777" w:rsidR="00D85371" w:rsidRPr="00A6293E" w:rsidRDefault="00D85371" w:rsidP="00D85371">
      <w:pPr>
        <w:pStyle w:val="Rubrik4utannumrering"/>
      </w:pPr>
      <w:r w:rsidRPr="00A6293E">
        <w:t>Kostnadskontroll</w:t>
      </w:r>
    </w:p>
    <w:p w14:paraId="11016FF7" w14:textId="77777777" w:rsidR="00D85371" w:rsidRPr="00A6293E" w:rsidRDefault="00D85371" w:rsidP="00D85371">
      <w:pPr>
        <w:pStyle w:val="Brdtext"/>
      </w:pPr>
      <w:r w:rsidRPr="00A6293E">
        <w:rPr>
          <w:b/>
        </w:rPr>
        <w:t>2</w:t>
      </w:r>
      <w:r>
        <w:rPr>
          <w:b/>
        </w:rPr>
        <w:t>9 §</w:t>
      </w:r>
      <w:r w:rsidRPr="00A6293E">
        <w:t>    </w:t>
      </w:r>
      <w:r w:rsidRPr="00A6293E">
        <w:rPr>
          <w:spacing w:val="-2"/>
        </w:rPr>
        <w:t>Den som tillhandahåller en internetanslutningstjänst eller en all</w:t>
      </w:r>
      <w:r w:rsidRPr="00A6293E">
        <w:rPr>
          <w:spacing w:val="-2"/>
        </w:rPr>
        <w:softHyphen/>
        <w:t>mänt</w:t>
      </w:r>
      <w:r w:rsidRPr="00A6293E">
        <w:t xml:space="preserve"> </w:t>
      </w:r>
      <w:r w:rsidRPr="00A6293E">
        <w:rPr>
          <w:spacing w:val="-2"/>
        </w:rPr>
        <w:t>tillgänglig nummerbaserad interpersonell kommunikationstjänst ska avgifts</w:t>
      </w:r>
      <w:r w:rsidRPr="00A6293E">
        <w:rPr>
          <w:spacing w:val="-2"/>
        </w:rPr>
        <w:softHyphen/>
      </w:r>
      <w:r w:rsidRPr="00A6293E">
        <w:t>fritt tillhandahålla en slutanvändare specificerade fakturor som gäller an</w:t>
      </w:r>
      <w:r w:rsidRPr="00A6293E">
        <w:softHyphen/>
      </w:r>
      <w:r w:rsidRPr="00A6293E">
        <w:lastRenderedPageBreak/>
        <w:t>vändningen av tjänsten, om inte slutanvändaren har begärt att fakturan ska vara ospecificerad.</w:t>
      </w:r>
    </w:p>
    <w:p w14:paraId="7F3115AB" w14:textId="77777777" w:rsidR="00D85371" w:rsidRPr="000C7FB1" w:rsidRDefault="00D85371" w:rsidP="00D85371">
      <w:pPr>
        <w:pStyle w:val="Brdtextmedindrag"/>
      </w:pPr>
      <w:r w:rsidRPr="000C7FB1">
        <w:t>Samtal som är avgiftsfria för den uppringande slutanvändaren får inte an</w:t>
      </w:r>
      <w:r w:rsidRPr="000C7FB1">
        <w:softHyphen/>
        <w:t>ges på fakturan.</w:t>
      </w:r>
    </w:p>
    <w:p w14:paraId="19193124" w14:textId="77777777" w:rsidR="00D85371" w:rsidRPr="00A6293E" w:rsidRDefault="00D85371" w:rsidP="00D85371">
      <w:pPr>
        <w:pStyle w:val="Brdtext"/>
      </w:pPr>
    </w:p>
    <w:p w14:paraId="767EFAD5" w14:textId="77777777" w:rsidR="00D85371" w:rsidRPr="000C7FB1" w:rsidRDefault="00D85371" w:rsidP="00D85371">
      <w:pPr>
        <w:pStyle w:val="Brdtext"/>
      </w:pPr>
      <w:r>
        <w:rPr>
          <w:b/>
        </w:rPr>
        <w:t>30 §</w:t>
      </w:r>
      <w:r w:rsidRPr="00A6293E">
        <w:t>    </w:t>
      </w:r>
      <w:r w:rsidRPr="000C7FB1">
        <w:rPr>
          <w:spacing w:val="-2"/>
        </w:rPr>
        <w:t>Den som tillhandahåller en internetanslutningstjänst eller en allmänt</w:t>
      </w:r>
      <w:r w:rsidRPr="000C7FB1">
        <w:t xml:space="preserve"> </w:t>
      </w:r>
      <w:r w:rsidRPr="000C7FB1">
        <w:rPr>
          <w:spacing w:val="-2"/>
        </w:rPr>
        <w:t xml:space="preserve">tillgänglig interpersonell kommunikationstjänst </w:t>
      </w:r>
      <w:r>
        <w:rPr>
          <w:spacing w:val="-2"/>
        </w:rPr>
        <w:t xml:space="preserve">och </w:t>
      </w:r>
      <w:r w:rsidRPr="000C7FB1">
        <w:rPr>
          <w:spacing w:val="-2"/>
        </w:rPr>
        <w:t>faktu</w:t>
      </w:r>
      <w:r w:rsidRPr="000C7FB1">
        <w:rPr>
          <w:spacing w:val="-2"/>
        </w:rPr>
        <w:softHyphen/>
      </w:r>
      <w:r w:rsidRPr="000C7FB1">
        <w:t>rera</w:t>
      </w:r>
      <w:r>
        <w:t>r för</w:t>
      </w:r>
      <w:r w:rsidRPr="000C7FB1">
        <w:t xml:space="preserve"> för</w:t>
      </w:r>
      <w:r w:rsidRPr="000C7FB1">
        <w:softHyphen/>
        <w:t>bruk</w:t>
      </w:r>
      <w:r>
        <w:softHyphen/>
      </w:r>
      <w:r w:rsidRPr="000C7FB1">
        <w:t>ning i volym eller tid ska avgiftsfritt erbjuda en kon</w:t>
      </w:r>
      <w:r w:rsidRPr="000C7FB1">
        <w:softHyphen/>
        <w:t>su</w:t>
      </w:r>
      <w:r w:rsidRPr="000C7FB1">
        <w:softHyphen/>
        <w:t>men</w:t>
      </w:r>
      <w:r w:rsidRPr="000C7FB1">
        <w:softHyphen/>
        <w:t>t en funktion för övervakning och kontroll av användningen av respektive tjänst. Konsu</w:t>
      </w:r>
      <w:r>
        <w:softHyphen/>
      </w:r>
      <w:r w:rsidRPr="000C7FB1">
        <w:t>menten ska informeras innan en fastställd förbrukningsgräns uppnås och när en tjänst är förbrukad.</w:t>
      </w:r>
    </w:p>
    <w:p w14:paraId="0069A589" w14:textId="77777777" w:rsidR="00D85371" w:rsidRDefault="00D85371" w:rsidP="00D85371">
      <w:pPr>
        <w:pStyle w:val="Brdtextmedindrag"/>
      </w:pPr>
      <w:r w:rsidRPr="000C7FB1">
        <w:t>En konsument ska i samband med att ett avtal ingås informeras om sin rätt enligt första stycket.</w:t>
      </w:r>
    </w:p>
    <w:p w14:paraId="70001876" w14:textId="77777777" w:rsidR="00D85371" w:rsidRPr="000C7FB1" w:rsidRDefault="00D85371" w:rsidP="00D85371">
      <w:pPr>
        <w:pStyle w:val="Brdtextmedindrag"/>
      </w:pPr>
      <w:r>
        <w:t>Första och andra styckena gäller inte för mikroföretag som endast till</w:t>
      </w:r>
      <w:r>
        <w:softHyphen/>
        <w:t>handa</w:t>
      </w:r>
      <w:r>
        <w:softHyphen/>
        <w:t>håller nummeroberoende interpersonella kommunikations</w:t>
      </w:r>
      <w:r>
        <w:softHyphen/>
        <w:t>tjänster. Ett sådant mikroföretag ska, innan ett avtal ingås, informera konsumenten om att paragrafen inte gäller.</w:t>
      </w:r>
    </w:p>
    <w:p w14:paraId="4EB760B4" w14:textId="77777777" w:rsidR="00D85371" w:rsidRPr="00A6293E" w:rsidRDefault="00D85371" w:rsidP="00D85371">
      <w:pPr>
        <w:pStyle w:val="Brdtext"/>
      </w:pPr>
    </w:p>
    <w:p w14:paraId="6C05A896" w14:textId="77777777" w:rsidR="00D85371" w:rsidRPr="000C7FB1" w:rsidRDefault="00D85371" w:rsidP="00D85371">
      <w:pPr>
        <w:pStyle w:val="Brdtext"/>
      </w:pPr>
      <w:r w:rsidRPr="000C7FB1">
        <w:rPr>
          <w:b/>
        </w:rPr>
        <w:t>31 §</w:t>
      </w:r>
      <w:r w:rsidRPr="000C7FB1">
        <w:t>    </w:t>
      </w:r>
      <w:r w:rsidRPr="000C7FB1">
        <w:rPr>
          <w:spacing w:val="-2"/>
        </w:rPr>
        <w:t>Den som tillhandahåller en allmänt tillgänglig nummerbaserad inter</w:t>
      </w:r>
      <w:r w:rsidRPr="000C7FB1">
        <w:rPr>
          <w:spacing w:val="-2"/>
        </w:rPr>
        <w:softHyphen/>
      </w:r>
      <w:r w:rsidRPr="000C7FB1">
        <w:t>personell kommunikationstjänst ska på begäran av en slutanvändare av</w:t>
      </w:r>
      <w:r w:rsidRPr="000C7FB1">
        <w:softHyphen/>
        <w:t>gifts</w:t>
      </w:r>
      <w:r w:rsidRPr="000C7FB1">
        <w:softHyphen/>
        <w:t>fritt spärra vissa nummer eller typer av utgående samtal eller sms-meddelanden med förhöjd taxa.</w:t>
      </w:r>
    </w:p>
    <w:p w14:paraId="30218279" w14:textId="77777777" w:rsidR="00D85371" w:rsidRPr="000C7FB1" w:rsidRDefault="00D85371" w:rsidP="00D85371">
      <w:pPr>
        <w:pStyle w:val="Brdtextmedindrag"/>
      </w:pPr>
      <w:r w:rsidRPr="000C7FB1">
        <w:t xml:space="preserve">En slutanvändare ska i samband med att ett avtal ingås informeras om sin </w:t>
      </w:r>
      <w:r w:rsidRPr="000C7FB1">
        <w:rPr>
          <w:spacing w:val="-3"/>
        </w:rPr>
        <w:t xml:space="preserve">rätt enligt första stycket och ska under </w:t>
      </w:r>
      <w:r>
        <w:rPr>
          <w:spacing w:val="-3"/>
        </w:rPr>
        <w:t xml:space="preserve">en </w:t>
      </w:r>
      <w:r w:rsidRPr="000C7FB1">
        <w:rPr>
          <w:spacing w:val="-3"/>
        </w:rPr>
        <w:t>löpande avtalsperiod ha rätt att avgifts</w:t>
      </w:r>
      <w:r w:rsidRPr="000C7FB1">
        <w:rPr>
          <w:spacing w:val="-3"/>
        </w:rPr>
        <w:softHyphen/>
      </w:r>
      <w:r w:rsidRPr="000C7FB1">
        <w:t>fritt ändra spärren.</w:t>
      </w:r>
    </w:p>
    <w:p w14:paraId="109718BA" w14:textId="77777777" w:rsidR="00D85371" w:rsidRPr="000C7FB1" w:rsidRDefault="00D85371" w:rsidP="00D85371">
      <w:pPr>
        <w:pStyle w:val="Brdtext"/>
      </w:pPr>
    </w:p>
    <w:p w14:paraId="0F9C56F7" w14:textId="77777777" w:rsidR="00D85371" w:rsidRPr="000C7FB1" w:rsidRDefault="00D85371" w:rsidP="00D85371">
      <w:pPr>
        <w:pStyle w:val="Brdtext"/>
      </w:pPr>
      <w:r w:rsidRPr="000C7FB1">
        <w:rPr>
          <w:b/>
        </w:rPr>
        <w:t>32 §</w:t>
      </w:r>
      <w:r w:rsidRPr="000C7FB1">
        <w:t>    </w:t>
      </w:r>
      <w:r w:rsidRPr="000C7FB1">
        <w:rPr>
          <w:spacing w:val="-2"/>
        </w:rPr>
        <w:t>Den som tillhandahåller en allmänt tillgänglig nummerbaserad inter</w:t>
      </w:r>
      <w:r w:rsidRPr="000C7FB1">
        <w:rPr>
          <w:spacing w:val="-2"/>
        </w:rPr>
        <w:softHyphen/>
      </w:r>
      <w:r w:rsidRPr="000C7FB1">
        <w:t>personell kommunikationstjänst ska avgiftsfritt ge en konsument möj</w:t>
      </w:r>
      <w:r w:rsidRPr="000C7FB1">
        <w:softHyphen/>
        <w:t>lig</w:t>
      </w:r>
      <w:r w:rsidRPr="000C7FB1">
        <w:softHyphen/>
        <w:t>het att få tjänsten spärrad vid ett belopp som konsumenten anger på för</w:t>
      </w:r>
      <w:r w:rsidRPr="000C7FB1">
        <w:softHyphen/>
        <w:t>hand. När fordran mot konsumenten överstiger det angivna beloppet ska tjänsten avgiftsfritt avbrytas, om konsumenten inte begär att tjänsten ändå ska tillhandahållas.</w:t>
      </w:r>
    </w:p>
    <w:p w14:paraId="7BC0E877" w14:textId="77777777" w:rsidR="00D85371" w:rsidRPr="000C7FB1" w:rsidRDefault="00D85371" w:rsidP="00D85371">
      <w:pPr>
        <w:pStyle w:val="Brdtextmedindrag"/>
      </w:pPr>
      <w:r w:rsidRPr="000C7FB1">
        <w:rPr>
          <w:spacing w:val="-2"/>
        </w:rPr>
        <w:t>Att tjänsten avbryts ska inte hindra konsumenten från att ringa nöd</w:t>
      </w:r>
      <w:r w:rsidRPr="000C7FB1">
        <w:rPr>
          <w:spacing w:val="-2"/>
        </w:rPr>
        <w:softHyphen/>
        <w:t>samtal</w:t>
      </w:r>
      <w:r w:rsidRPr="000C7FB1">
        <w:t xml:space="preserve"> eller andra avgiftsfria samtal.</w:t>
      </w:r>
    </w:p>
    <w:p w14:paraId="32A319EA" w14:textId="77777777" w:rsidR="00D85371" w:rsidRPr="000C7FB1" w:rsidRDefault="00D85371" w:rsidP="00D85371">
      <w:pPr>
        <w:pStyle w:val="Brdtextmedindrag"/>
      </w:pPr>
      <w:r w:rsidRPr="000C7FB1">
        <w:t xml:space="preserve">En konsument ska i samband med att ett avtal ingås informeras om sin rätt enligt första stycket och ska under </w:t>
      </w:r>
      <w:r>
        <w:t xml:space="preserve">en </w:t>
      </w:r>
      <w:r w:rsidRPr="000C7FB1">
        <w:t>löpande avtalsperiod ha rätt att avgifts</w:t>
      </w:r>
      <w:r w:rsidRPr="000C7FB1">
        <w:softHyphen/>
        <w:t xml:space="preserve">fritt ändra </w:t>
      </w:r>
      <w:r>
        <w:t xml:space="preserve">det </w:t>
      </w:r>
      <w:r w:rsidRPr="000C7FB1">
        <w:t>angiv</w:t>
      </w:r>
      <w:r>
        <w:t>na</w:t>
      </w:r>
      <w:r w:rsidRPr="000C7FB1">
        <w:t xml:space="preserve"> belopp</w:t>
      </w:r>
      <w:r>
        <w:t>et</w:t>
      </w:r>
      <w:r w:rsidRPr="000C7FB1">
        <w:t>.</w:t>
      </w:r>
    </w:p>
    <w:p w14:paraId="3625E313" w14:textId="77777777" w:rsidR="00D85371" w:rsidRPr="00A6293E" w:rsidRDefault="00D85371" w:rsidP="00D85371">
      <w:pPr>
        <w:pStyle w:val="Brdtext"/>
      </w:pPr>
    </w:p>
    <w:p w14:paraId="66852B2A" w14:textId="77777777" w:rsidR="00D85371" w:rsidRDefault="00D85371" w:rsidP="00D85371">
      <w:pPr>
        <w:pStyle w:val="Brdtext"/>
      </w:pPr>
      <w:r>
        <w:rPr>
          <w:b/>
        </w:rPr>
        <w:t>33 §</w:t>
      </w:r>
      <w:r w:rsidRPr="00A6293E">
        <w:t>    </w:t>
      </w:r>
      <w:r w:rsidRPr="006436E6">
        <w:t>Regeringen eller den myndighet som regeringen bestämmer får meddela ytterligare föreskrifter om skyldighe</w:t>
      </w:r>
      <w:r>
        <w:t>terna enligt 29</w:t>
      </w:r>
      <w:r w:rsidRPr="00A6293E">
        <w:t>–</w:t>
      </w:r>
      <w:r>
        <w:t>32 §§ och föreskrifter om undantag från skyldigheterna i 29, 31 och 32 §§.</w:t>
      </w:r>
    </w:p>
    <w:p w14:paraId="1DD5CD3E" w14:textId="77777777" w:rsidR="00D85371" w:rsidRPr="00A6293E" w:rsidRDefault="00D85371" w:rsidP="00D85371">
      <w:pPr>
        <w:pStyle w:val="Brdtextmedindrag"/>
      </w:pPr>
      <w:r w:rsidRPr="00A6293E">
        <w:t xml:space="preserve">Regeringen eller den myndighet som regeringen bestämmer får </w:t>
      </w:r>
      <w:r>
        <w:t xml:space="preserve">också </w:t>
      </w:r>
      <w:r w:rsidRPr="00A6293E">
        <w:t>meddela föreskrifter om att den som tillhandahåller en internet</w:t>
      </w:r>
      <w:r w:rsidRPr="00A6293E">
        <w:softHyphen/>
        <w:t>anslut</w:t>
      </w:r>
      <w:r w:rsidRPr="00A6293E">
        <w:softHyphen/>
        <w:t>nings</w:t>
      </w:r>
      <w:r w:rsidRPr="00A6293E">
        <w:softHyphen/>
        <w:t xml:space="preserve">tjänst eller en allmänt tillgänglig </w:t>
      </w:r>
      <w:r>
        <w:t xml:space="preserve">nummerbaserad </w:t>
      </w:r>
      <w:r w:rsidRPr="00A6293E">
        <w:t>interpersonell kom</w:t>
      </w:r>
      <w:r>
        <w:softHyphen/>
      </w:r>
      <w:r w:rsidRPr="00A6293E">
        <w:t>mun</w:t>
      </w:r>
      <w:r>
        <w:softHyphen/>
      </w:r>
      <w:r w:rsidRPr="00A6293E">
        <w:t>i</w:t>
      </w:r>
      <w:r>
        <w:softHyphen/>
      </w:r>
      <w:r w:rsidRPr="00A6293E">
        <w:t>ka</w:t>
      </w:r>
      <w:r>
        <w:softHyphen/>
      </w:r>
      <w:r w:rsidRPr="00A6293E">
        <w:t>tions</w:t>
      </w:r>
      <w:r w:rsidRPr="00A6293E">
        <w:softHyphen/>
        <w:t>tjänst ska</w:t>
      </w:r>
    </w:p>
    <w:p w14:paraId="2E2F74FA" w14:textId="77777777" w:rsidR="00D85371" w:rsidRPr="00A6293E" w:rsidRDefault="00D85371" w:rsidP="00D85371">
      <w:pPr>
        <w:pStyle w:val="Brdtextmedindrag"/>
      </w:pPr>
      <w:r w:rsidRPr="00A6293E">
        <w:t>1. erbjuda konsumenter möjlighet att</w:t>
      </w:r>
    </w:p>
    <w:p w14:paraId="6DA77029" w14:textId="77777777" w:rsidR="00D85371" w:rsidRPr="00A6293E" w:rsidRDefault="00D85371" w:rsidP="00D85371">
      <w:pPr>
        <w:pStyle w:val="Brdtextmedindrag"/>
      </w:pPr>
      <w:r>
        <w:t>a</w:t>
      </w:r>
      <w:r w:rsidRPr="00A6293E">
        <w:t>) på förhand betala för användning av tjänsten,</w:t>
      </w:r>
    </w:p>
    <w:p w14:paraId="4B86D0D3" w14:textId="77777777" w:rsidR="00D85371" w:rsidRPr="00A6293E" w:rsidRDefault="00D85371" w:rsidP="00D85371">
      <w:pPr>
        <w:pStyle w:val="Brdtextmedindrag"/>
      </w:pPr>
      <w:r>
        <w:t>b</w:t>
      </w:r>
      <w:r w:rsidRPr="00A6293E">
        <w:t xml:space="preserve">) på </w:t>
      </w:r>
      <w:r>
        <w:t>något</w:t>
      </w:r>
      <w:r w:rsidRPr="00A6293E">
        <w:t xml:space="preserve"> annat sätt än </w:t>
      </w:r>
      <w:r>
        <w:t xml:space="preserve">de </w:t>
      </w:r>
      <w:r w:rsidRPr="00A6293E">
        <w:t>som anges i 2</w:t>
      </w:r>
      <w:r>
        <w:t>9</w:t>
      </w:r>
      <w:r w:rsidRPr="00A6293E">
        <w:t>–</w:t>
      </w:r>
      <w:r>
        <w:t>32 §</w:t>
      </w:r>
      <w:r w:rsidRPr="00A6293E">
        <w:t>§ kontrollera sina kostnad</w:t>
      </w:r>
      <w:r>
        <w:softHyphen/>
      </w:r>
      <w:r w:rsidRPr="00A6293E">
        <w:t>er för användningen av tjänsten,</w:t>
      </w:r>
      <w:r>
        <w:t xml:space="preserve"> och</w:t>
      </w:r>
    </w:p>
    <w:p w14:paraId="0E061947" w14:textId="77777777" w:rsidR="00D85371" w:rsidRPr="00A6293E" w:rsidRDefault="00D85371" w:rsidP="00D85371">
      <w:pPr>
        <w:pStyle w:val="Brdtextmedindrag"/>
      </w:pPr>
      <w:r w:rsidRPr="00A6293E">
        <w:t>2. göra det möjligt för slutanvändare att stänga av tredjepartsfakturering.</w:t>
      </w:r>
    </w:p>
    <w:p w14:paraId="1B047E7B" w14:textId="77777777" w:rsidR="00D85371" w:rsidRPr="00A6293E" w:rsidRDefault="00D85371" w:rsidP="00D85371">
      <w:pPr>
        <w:pStyle w:val="Rubrik4utannumrering"/>
      </w:pPr>
      <w:r w:rsidRPr="00A6293E">
        <w:lastRenderedPageBreak/>
        <w:t>Åtgärder vid utebliven betalning</w:t>
      </w:r>
    </w:p>
    <w:p w14:paraId="1674E551" w14:textId="77777777" w:rsidR="00D85371" w:rsidRPr="00A6293E" w:rsidRDefault="00D85371" w:rsidP="00D85371">
      <w:pPr>
        <w:pStyle w:val="Brdtext"/>
      </w:pPr>
      <w:r w:rsidRPr="00A6293E">
        <w:rPr>
          <w:b/>
        </w:rPr>
        <w:t>3</w:t>
      </w:r>
      <w:r>
        <w:rPr>
          <w:b/>
        </w:rPr>
        <w:t>4 §</w:t>
      </w:r>
      <w:r w:rsidRPr="00A6293E">
        <w:t>    </w:t>
      </w:r>
      <w:r w:rsidRPr="00A6293E">
        <w:rPr>
          <w:spacing w:val="-3"/>
        </w:rPr>
        <w:t>Om en slutanvändare inte betalar för tillhandahållandet av en internet</w:t>
      </w:r>
      <w:r w:rsidRPr="00A6293E">
        <w:rPr>
          <w:spacing w:val="-3"/>
        </w:rPr>
        <w:softHyphen/>
      </w:r>
      <w:r w:rsidRPr="00A6293E">
        <w:t>anslutningstjänst eller för en allmänt tillgänglig nummerbaserad inter</w:t>
      </w:r>
      <w:r w:rsidRPr="00A6293E">
        <w:softHyphen/>
      </w:r>
      <w:r w:rsidRPr="00A6293E">
        <w:rPr>
          <w:spacing w:val="-2"/>
        </w:rPr>
        <w:t>per</w:t>
      </w:r>
      <w:r w:rsidRPr="00A6293E">
        <w:rPr>
          <w:spacing w:val="-2"/>
        </w:rPr>
        <w:softHyphen/>
        <w:t>sonell kommunikationstjänst</w:t>
      </w:r>
      <w:r>
        <w:rPr>
          <w:spacing w:val="-2"/>
        </w:rPr>
        <w:t>,</w:t>
      </w:r>
      <w:r w:rsidRPr="00A6293E">
        <w:rPr>
          <w:spacing w:val="-2"/>
        </w:rPr>
        <w:t xml:space="preserve"> får tillhandahållandet av tjänsten avbrytas </w:t>
      </w:r>
      <w:r w:rsidRPr="00A6293E">
        <w:t xml:space="preserve">först sedan slutanvändaren </w:t>
      </w:r>
      <w:r>
        <w:t xml:space="preserve">har </w:t>
      </w:r>
      <w:r w:rsidRPr="00A6293E">
        <w:t xml:space="preserve">uppmanats att betala inom viss skälig tid, med </w:t>
      </w:r>
      <w:r w:rsidRPr="00A6293E">
        <w:rPr>
          <w:spacing w:val="-2"/>
        </w:rPr>
        <w:t>upp</w:t>
      </w:r>
      <w:r w:rsidRPr="00A6293E">
        <w:rPr>
          <w:spacing w:val="-2"/>
        </w:rPr>
        <w:softHyphen/>
        <w:t xml:space="preserve">lysning om att tillhandahållandet annars kan komma att avbrytas. Betalas </w:t>
      </w:r>
      <w:r w:rsidRPr="00A6293E">
        <w:t>tjänsten inom angiven tid, får tillhandahållandet inte avbrytas.</w:t>
      </w:r>
    </w:p>
    <w:p w14:paraId="1D8E037C" w14:textId="77777777" w:rsidR="00D85371" w:rsidRPr="00A6293E" w:rsidRDefault="00D85371" w:rsidP="00D85371">
      <w:pPr>
        <w:pStyle w:val="Brdtextmedindrag"/>
      </w:pPr>
      <w:r w:rsidRPr="00A6293E">
        <w:t>Om en slutanvändare vid upprepade tillfällen har betalat för sent, får till</w:t>
      </w:r>
      <w:r w:rsidRPr="00A6293E">
        <w:softHyphen/>
        <w:t xml:space="preserve">handahållandet avbrytas omedelbart. Den som tillhandahåller tjänsten </w:t>
      </w:r>
      <w:r w:rsidRPr="00A6293E">
        <w:rPr>
          <w:spacing w:val="-2"/>
        </w:rPr>
        <w:t xml:space="preserve">ska i </w:t>
      </w:r>
      <w:r>
        <w:rPr>
          <w:spacing w:val="-2"/>
        </w:rPr>
        <w:t xml:space="preserve">ett </w:t>
      </w:r>
      <w:r w:rsidRPr="00A6293E">
        <w:rPr>
          <w:spacing w:val="-2"/>
        </w:rPr>
        <w:t>sådant fall genast underrätta slutanvändaren om avbrytandet och under</w:t>
      </w:r>
      <w:r w:rsidRPr="00A6293E">
        <w:t xml:space="preserve"> </w:t>
      </w:r>
      <w:r>
        <w:t>minst</w:t>
      </w:r>
      <w:r w:rsidRPr="00A6293E">
        <w:t xml:space="preserve"> tio dagar från avbrytandet ge slutanvändaren funktionell tillgång till internet </w:t>
      </w:r>
      <w:r>
        <w:t xml:space="preserve">och </w:t>
      </w:r>
      <w:r w:rsidRPr="00A6293E">
        <w:t>möjlighet att ringa nödsamtal och andra avgiftsfria samtal.</w:t>
      </w:r>
    </w:p>
    <w:p w14:paraId="6C286238" w14:textId="77777777" w:rsidR="00D85371" w:rsidRPr="00A6293E" w:rsidRDefault="00D85371" w:rsidP="00D85371">
      <w:pPr>
        <w:pStyle w:val="Brdtextmedindrag"/>
      </w:pPr>
      <w:r>
        <w:t>Om en</w:t>
      </w:r>
      <w:r w:rsidRPr="00A6293E">
        <w:t xml:space="preserve"> utebliven eller upprepad för sen betalning </w:t>
      </w:r>
      <w:r>
        <w:t>gäller</w:t>
      </w:r>
      <w:r w:rsidRPr="00A6293E">
        <w:t xml:space="preserve"> en viss tjänst</w:t>
      </w:r>
      <w:r>
        <w:t>,</w:t>
      </w:r>
      <w:r w:rsidRPr="00A6293E">
        <w:t xml:space="preserve"> ska </w:t>
      </w:r>
      <w:r>
        <w:t>avbrytandet</w:t>
      </w:r>
      <w:r w:rsidRPr="00A6293E">
        <w:t xml:space="preserve"> begränsas till den tjänsten, om det är tekniskt möjligt och slut</w:t>
      </w:r>
      <w:r w:rsidRPr="00A6293E">
        <w:softHyphen/>
        <w:t>an</w:t>
      </w:r>
      <w:r w:rsidRPr="00A6293E">
        <w:softHyphen/>
        <w:t>vända</w:t>
      </w:r>
      <w:r w:rsidRPr="00A6293E">
        <w:softHyphen/>
        <w:t>ren inte tidigare har fått en betalningsuppmaning eller har vilselett tillhandahållaren.</w:t>
      </w:r>
    </w:p>
    <w:p w14:paraId="644CE4B2" w14:textId="77777777" w:rsidR="00D85371" w:rsidRPr="00A6293E" w:rsidRDefault="00D85371" w:rsidP="00D85371">
      <w:pPr>
        <w:pStyle w:val="Rubrik4utannumrering"/>
      </w:pPr>
      <w:r w:rsidRPr="00A6293E">
        <w:t>Nödkommunikation</w:t>
      </w:r>
    </w:p>
    <w:p w14:paraId="74EE5F4C" w14:textId="77777777" w:rsidR="00D85371" w:rsidRPr="00A6293E" w:rsidRDefault="00D85371" w:rsidP="00D85371">
      <w:pPr>
        <w:pStyle w:val="Brdtext"/>
      </w:pPr>
      <w:r w:rsidRPr="00A6293E" w:rsidDel="009940D5">
        <w:rPr>
          <w:b/>
        </w:rPr>
        <w:t>3</w:t>
      </w:r>
      <w:r>
        <w:rPr>
          <w:b/>
        </w:rPr>
        <w:t>5 §</w:t>
      </w:r>
      <w:r w:rsidRPr="00A6293E">
        <w:t>    </w:t>
      </w:r>
      <w:r w:rsidRPr="00A6293E">
        <w:rPr>
          <w:spacing w:val="-2"/>
        </w:rPr>
        <w:t>Den som tillhandahåller ett allmänt elektroniskt kommunikations</w:t>
      </w:r>
      <w:r w:rsidRPr="00A6293E">
        <w:rPr>
          <w:spacing w:val="-2"/>
        </w:rPr>
        <w:softHyphen/>
        <w:t>nät</w:t>
      </w:r>
      <w:r w:rsidRPr="00A6293E">
        <w:t xml:space="preserve"> </w:t>
      </w:r>
      <w:r w:rsidRPr="00A6293E">
        <w:rPr>
          <w:spacing w:val="-3"/>
        </w:rPr>
        <w:t>eller en allmänt tillgänglig nummerbaserad interpersonell kommunika</w:t>
      </w:r>
      <w:r>
        <w:rPr>
          <w:spacing w:val="-3"/>
        </w:rPr>
        <w:softHyphen/>
      </w:r>
      <w:r w:rsidRPr="00A6293E">
        <w:rPr>
          <w:spacing w:val="-3"/>
        </w:rPr>
        <w:t>tions</w:t>
      </w:r>
      <w:r w:rsidRPr="00A6293E">
        <w:rPr>
          <w:spacing w:val="-3"/>
        </w:rPr>
        <w:softHyphen/>
      </w:r>
      <w:r w:rsidRPr="00A6293E">
        <w:t>tjänst ska</w:t>
      </w:r>
    </w:p>
    <w:p w14:paraId="77CAD041" w14:textId="77777777" w:rsidR="00D85371" w:rsidRPr="00A6293E" w:rsidRDefault="00D85371" w:rsidP="00D85371">
      <w:pPr>
        <w:pStyle w:val="Brdtextmedindrag"/>
      </w:pPr>
      <w:r w:rsidRPr="00A6293E">
        <w:t xml:space="preserve">1. medverka till att nödkommunikation </w:t>
      </w:r>
      <w:r>
        <w:t xml:space="preserve">utan avbrott </w:t>
      </w:r>
      <w:r w:rsidRPr="00A6293E">
        <w:t>kan förmedlas avgifts</w:t>
      </w:r>
      <w:r>
        <w:softHyphen/>
      </w:r>
      <w:r w:rsidRPr="00A6293E">
        <w:t xml:space="preserve">fritt för </w:t>
      </w:r>
      <w:r>
        <w:t>slut</w:t>
      </w:r>
      <w:r w:rsidRPr="00A6293E">
        <w:t>an</w:t>
      </w:r>
      <w:r w:rsidRPr="00A6293E">
        <w:softHyphen/>
        <w:t>vändaren, och</w:t>
      </w:r>
    </w:p>
    <w:p w14:paraId="3AA45250" w14:textId="77777777" w:rsidR="00D85371" w:rsidRPr="00D244DA" w:rsidRDefault="00D85371" w:rsidP="00D85371">
      <w:pPr>
        <w:pStyle w:val="Brdtextmedindrag"/>
        <w:rPr>
          <w:spacing w:val="-4"/>
        </w:rPr>
      </w:pPr>
      <w:r w:rsidRPr="00A6293E">
        <w:t>2. </w:t>
      </w:r>
      <w:r w:rsidRPr="00A6293E">
        <w:rPr>
          <w:spacing w:val="-2"/>
        </w:rPr>
        <w:t xml:space="preserve">avgiftsfritt lämna lokaliseringsuppgifter till den </w:t>
      </w:r>
      <w:r>
        <w:rPr>
          <w:spacing w:val="-2"/>
        </w:rPr>
        <w:t xml:space="preserve">som tar emot </w:t>
      </w:r>
      <w:r w:rsidRPr="00D244DA">
        <w:rPr>
          <w:spacing w:val="-4"/>
        </w:rPr>
        <w:t>nöd</w:t>
      </w:r>
      <w:r w:rsidRPr="00D244DA">
        <w:rPr>
          <w:spacing w:val="-4"/>
        </w:rPr>
        <w:softHyphen/>
        <w:t>kom</w:t>
      </w:r>
      <w:r w:rsidRPr="00D244DA">
        <w:rPr>
          <w:spacing w:val="-4"/>
        </w:rPr>
        <w:softHyphen/>
        <w:t>munikation</w:t>
      </w:r>
      <w:r w:rsidRPr="00D244DA" w:rsidDel="00622DFA">
        <w:rPr>
          <w:spacing w:val="-4"/>
        </w:rPr>
        <w:t>.</w:t>
      </w:r>
    </w:p>
    <w:p w14:paraId="4CF694EA" w14:textId="77777777" w:rsidR="00D85371" w:rsidRPr="003C010E" w:rsidRDefault="00D85371" w:rsidP="00D85371">
      <w:pPr>
        <w:pStyle w:val="Brdtextmedindrag"/>
        <w:rPr>
          <w:spacing w:val="-4"/>
        </w:rPr>
      </w:pPr>
      <w:r w:rsidRPr="009416AB">
        <w:rPr>
          <w:spacing w:val="-4"/>
        </w:rPr>
        <w:t>Den som tar emot nödkommunikation ska se till att den alarmeringscentral som ska ta hand om nödkommun</w:t>
      </w:r>
      <w:r w:rsidRPr="00184A8C">
        <w:rPr>
          <w:spacing w:val="-4"/>
        </w:rPr>
        <w:softHyphen/>
        <w:t>ika</w:t>
      </w:r>
      <w:r w:rsidRPr="00184A8C">
        <w:rPr>
          <w:spacing w:val="-4"/>
        </w:rPr>
        <w:softHyphen/>
      </w:r>
      <w:r w:rsidRPr="00C3665B">
        <w:rPr>
          <w:spacing w:val="-4"/>
        </w:rPr>
        <w:t>tion av en viss typ eller från ett visst område</w:t>
      </w:r>
      <w:r w:rsidRPr="003C010E">
        <w:rPr>
          <w:spacing w:val="-4"/>
        </w:rPr>
        <w:t xml:space="preserve"> får tillgång till lokaliseringsuppgifter.</w:t>
      </w:r>
    </w:p>
    <w:p w14:paraId="2ABBA449" w14:textId="77777777" w:rsidR="00D85371" w:rsidRPr="00A6293E" w:rsidRDefault="00D85371" w:rsidP="00D85371">
      <w:pPr>
        <w:pStyle w:val="Brdtextmedindrag"/>
      </w:pPr>
      <w:r w:rsidRPr="009416AB">
        <w:t>Regeringen eller den myndighet som regeringen bestämmer får meddela föreskrifter om skyldigheterna enligt första stycket och om undantag från skyldigheterna.</w:t>
      </w:r>
    </w:p>
    <w:p w14:paraId="7B9A3EBC" w14:textId="77777777" w:rsidR="00D85371" w:rsidRPr="00A6293E" w:rsidRDefault="00D85371" w:rsidP="00D85371">
      <w:pPr>
        <w:pStyle w:val="Brdtext"/>
      </w:pPr>
    </w:p>
    <w:p w14:paraId="6765B7AB" w14:textId="77777777" w:rsidR="00D85371" w:rsidRPr="00A6293E" w:rsidRDefault="00D85371" w:rsidP="00D85371">
      <w:pPr>
        <w:pStyle w:val="Brdtext"/>
      </w:pPr>
      <w:r w:rsidRPr="00A6293E">
        <w:rPr>
          <w:b/>
        </w:rPr>
        <w:t>3</w:t>
      </w:r>
      <w:r>
        <w:rPr>
          <w:b/>
        </w:rPr>
        <w:t>6 §</w:t>
      </w:r>
      <w:r w:rsidRPr="00A6293E">
        <w:t>    Den som tillhandahåller en allmänt tillgänglig mobil nummer</w:t>
      </w:r>
      <w:r w:rsidRPr="00A6293E">
        <w:softHyphen/>
        <w:t>base</w:t>
      </w:r>
      <w:r w:rsidRPr="00A6293E">
        <w:softHyphen/>
        <w:t>rad interpersonell kommunikationstjänst ska vid en olycka eller en annan allvarlig händelse i samhället avgiftsfritt medverka till att förmedla med</w:t>
      </w:r>
      <w:r w:rsidRPr="00A6293E">
        <w:softHyphen/>
        <w:t xml:space="preserve">delanden som är av vikt för allmänheten och som ska skydda människor, egendom eller miljö. Meddelandena ska förmedlas till terminalutrustning som </w:t>
      </w:r>
      <w:r>
        <w:t xml:space="preserve">har </w:t>
      </w:r>
      <w:r w:rsidRPr="00A6293E">
        <w:t>använts inom ett angivet geografiskt område som berörs av olyckan eller händelsen.</w:t>
      </w:r>
    </w:p>
    <w:p w14:paraId="44440140" w14:textId="77777777" w:rsidR="00D85371" w:rsidRDefault="00D85371" w:rsidP="00D85371">
      <w:pPr>
        <w:pStyle w:val="Brdtextmedindrag"/>
      </w:pPr>
      <w:r w:rsidRPr="00A6293E">
        <w:t>Regeringen eller den myndighet som regeringen bestämmer får meddela föreskrifter om undantag från skyldigheten.</w:t>
      </w:r>
    </w:p>
    <w:p w14:paraId="7FF0BDD3" w14:textId="77777777" w:rsidR="00D85371" w:rsidRPr="00A6293E" w:rsidRDefault="00D85371" w:rsidP="00D85371">
      <w:pPr>
        <w:pStyle w:val="Rubrik4utannumrering"/>
      </w:pPr>
      <w:r w:rsidRPr="00A6293E">
        <w:t>Slutanvändare med funktionsnedsättning</w:t>
      </w:r>
    </w:p>
    <w:p w14:paraId="51AF5617" w14:textId="77777777" w:rsidR="00D85371" w:rsidRPr="00A6293E" w:rsidRDefault="00D85371" w:rsidP="00D85371">
      <w:pPr>
        <w:pStyle w:val="Brdtext"/>
      </w:pPr>
      <w:r w:rsidRPr="00A6293E">
        <w:rPr>
          <w:b/>
        </w:rPr>
        <w:t>3</w:t>
      </w:r>
      <w:r>
        <w:rPr>
          <w:b/>
        </w:rPr>
        <w:t>7 §</w:t>
      </w:r>
      <w:r w:rsidRPr="00A6293E">
        <w:t xml:space="preserve">    Den som tillhandahåller </w:t>
      </w:r>
      <w:r>
        <w:t xml:space="preserve">en </w:t>
      </w:r>
      <w:r w:rsidRPr="00A6293E">
        <w:t>allmänt tillgänglig elektronisk kommu</w:t>
      </w:r>
      <w:r w:rsidRPr="00A6293E">
        <w:softHyphen/>
        <w:t>ni</w:t>
      </w:r>
      <w:r w:rsidRPr="00A6293E">
        <w:softHyphen/>
        <w:t>kationstjänst ska ta hänsyn till de behov som slutanvändare med funk</w:t>
      </w:r>
      <w:r w:rsidRPr="00A6293E">
        <w:softHyphen/>
        <w:t>tions</w:t>
      </w:r>
      <w:r w:rsidRPr="00A6293E">
        <w:softHyphen/>
        <w:t>nedsättning har av att</w:t>
      </w:r>
    </w:p>
    <w:p w14:paraId="4E8695BC" w14:textId="77777777" w:rsidR="00D85371" w:rsidRPr="00A6293E" w:rsidRDefault="00D85371" w:rsidP="00D85371">
      <w:pPr>
        <w:pStyle w:val="Brdtextmedindrag"/>
      </w:pPr>
      <w:r w:rsidRPr="00A6293E">
        <w:lastRenderedPageBreak/>
        <w:t>1. få tillgång till elektroniska kommunikationstjänster, inklusive till</w:t>
      </w:r>
      <w:r w:rsidRPr="00A6293E">
        <w:softHyphen/>
      </w:r>
      <w:r w:rsidRPr="00A6293E">
        <w:rPr>
          <w:spacing w:val="-2"/>
        </w:rPr>
        <w:t>hörande avtalsinformation, i samma utsträckning som flertalet slutan</w:t>
      </w:r>
      <w:r w:rsidRPr="00A6293E">
        <w:rPr>
          <w:spacing w:val="-2"/>
        </w:rPr>
        <w:softHyphen/>
        <w:t>vända</w:t>
      </w:r>
      <w:r w:rsidRPr="00A6293E">
        <w:rPr>
          <w:spacing w:val="-2"/>
        </w:rPr>
        <w:softHyphen/>
        <w:t>re,</w:t>
      </w:r>
      <w:r w:rsidRPr="00A6293E">
        <w:t xml:space="preserve"> och</w:t>
      </w:r>
    </w:p>
    <w:p w14:paraId="1C2B1DEC" w14:textId="77777777" w:rsidR="00D85371" w:rsidRDefault="00D85371" w:rsidP="00D85371">
      <w:pPr>
        <w:pStyle w:val="Brdtextmedindrag"/>
      </w:pPr>
      <w:r w:rsidRPr="00A6293E">
        <w:t>2. kunna dra nytta av ett utbud av företag och tjänster som är likvärdigt med det som flertalet slutanvändare har tillgång till.</w:t>
      </w:r>
    </w:p>
    <w:p w14:paraId="3D27AB4B" w14:textId="77777777" w:rsidR="00D85371" w:rsidRPr="00A6293E" w:rsidRDefault="00D85371" w:rsidP="00D85371">
      <w:pPr>
        <w:pStyle w:val="Brdtextmedindrag"/>
      </w:pPr>
      <w:r>
        <w:t>Första stycket gäller inte för tillhandahållare som är mikroföretag när de endast tillhandahåller nummeroberoende interpersonella kommunika</w:t>
      </w:r>
      <w:r>
        <w:softHyphen/>
        <w:t>tions</w:t>
      </w:r>
      <w:r>
        <w:softHyphen/>
        <w:t>tjänster. En sådan tillhandahållare ska, innan ett avtal ingås, informera slutanvändaren om att kraven i första stycket inte gäller.</w:t>
      </w:r>
    </w:p>
    <w:p w14:paraId="35E33DCE" w14:textId="77777777" w:rsidR="00D85371" w:rsidRPr="00A6293E" w:rsidRDefault="00D85371" w:rsidP="00D85371">
      <w:pPr>
        <w:pStyle w:val="Brdtextmedindrag"/>
      </w:pPr>
      <w:r w:rsidRPr="0073644E">
        <w:t>Regeringen eller den myndighet som regeringen bestämmer får meddela föreskrifter om de krav som ska uppfyllas vid tillhandahållandet av tjänst</w:t>
      </w:r>
      <w:r>
        <w:softHyphen/>
      </w:r>
      <w:r w:rsidRPr="0073644E">
        <w:t>en</w:t>
      </w:r>
      <w:r>
        <w:t xml:space="preserve"> enligt första stycket</w:t>
      </w:r>
      <w:r w:rsidRPr="0073644E">
        <w:t>.</w:t>
      </w:r>
    </w:p>
    <w:p w14:paraId="69C6CE57" w14:textId="77777777" w:rsidR="00D85371" w:rsidRPr="00A6293E" w:rsidRDefault="00D85371" w:rsidP="00D85371">
      <w:pPr>
        <w:pStyle w:val="Rubrik4utannumrering"/>
      </w:pPr>
      <w:r w:rsidRPr="00A6293E">
        <w:t>Abonnentupplysning</w:t>
      </w:r>
    </w:p>
    <w:p w14:paraId="0AE6DCE4" w14:textId="77777777" w:rsidR="00D85371" w:rsidRPr="00A6293E" w:rsidRDefault="00D85371" w:rsidP="00D85371">
      <w:pPr>
        <w:pStyle w:val="Brdtext"/>
      </w:pPr>
      <w:r w:rsidRPr="00A6293E">
        <w:rPr>
          <w:b/>
        </w:rPr>
        <w:t>3</w:t>
      </w:r>
      <w:r>
        <w:rPr>
          <w:b/>
        </w:rPr>
        <w:t>8 §</w:t>
      </w:r>
      <w:r w:rsidRPr="00A6293E">
        <w:t>    </w:t>
      </w:r>
      <w:r w:rsidRPr="00A6293E">
        <w:rPr>
          <w:spacing w:val="-2"/>
        </w:rPr>
        <w:t>Den som tillhandahåller en allmänt tillgänglig nummerbaserad inter</w:t>
      </w:r>
      <w:r w:rsidRPr="00A6293E">
        <w:rPr>
          <w:spacing w:val="-2"/>
        </w:rPr>
        <w:softHyphen/>
      </w:r>
      <w:r w:rsidRPr="00A6293E">
        <w:t xml:space="preserve">personell kommunikationstjänst ska på </w:t>
      </w:r>
      <w:bookmarkStart w:id="2665" w:name="_Hlk25657643"/>
      <w:r w:rsidRPr="00A6293E">
        <w:t>rättvisa, kostnads</w:t>
      </w:r>
      <w:r w:rsidRPr="00A6293E">
        <w:softHyphen/>
        <w:t xml:space="preserve">orienterade och icke-diskriminerande </w:t>
      </w:r>
      <w:bookmarkEnd w:id="2665"/>
      <w:r>
        <w:t xml:space="preserve">villkor </w:t>
      </w:r>
      <w:r w:rsidRPr="00A6293E">
        <w:t xml:space="preserve">tillgodose varje rimlig begäran om </w:t>
      </w:r>
      <w:r w:rsidRPr="00A6293E">
        <w:rPr>
          <w:spacing w:val="-2"/>
        </w:rPr>
        <w:t>att lämna ut abonnentuppgifter som inte omfattas av sekretess eller tystnads</w:t>
      </w:r>
      <w:r w:rsidRPr="00A6293E">
        <w:rPr>
          <w:spacing w:val="-2"/>
        </w:rPr>
        <w:softHyphen/>
      </w:r>
      <w:r w:rsidRPr="00A6293E">
        <w:t>plikt enligt lag till den som bedriver eller avser att bedriva abonnent</w:t>
      </w:r>
      <w:r w:rsidRPr="00A6293E">
        <w:softHyphen/>
        <w:t>upp</w:t>
      </w:r>
      <w:r w:rsidRPr="00A6293E">
        <w:softHyphen/>
        <w:t>lysning.</w:t>
      </w:r>
    </w:p>
    <w:p w14:paraId="55B4BEEA" w14:textId="77777777" w:rsidR="00D85371" w:rsidRPr="00A6293E" w:rsidRDefault="00D85371" w:rsidP="00D85371">
      <w:pPr>
        <w:pStyle w:val="Brdtextmedindrag"/>
      </w:pPr>
      <w:r w:rsidRPr="009A5584">
        <w:t>Regeringen eller den myndighet som regeringen bestämmer får meddela föreskrifter om skyldigheten att lämna ut abonnentuppgifter</w:t>
      </w:r>
      <w:r w:rsidRPr="00141D21">
        <w:t>.</w:t>
      </w:r>
    </w:p>
    <w:p w14:paraId="120CF7AB" w14:textId="77777777" w:rsidR="00D85371" w:rsidRPr="00A6293E" w:rsidRDefault="00D85371" w:rsidP="00D85371">
      <w:pPr>
        <w:pStyle w:val="Brdtext"/>
      </w:pPr>
    </w:p>
    <w:p w14:paraId="16861ABD" w14:textId="77777777" w:rsidR="00D85371" w:rsidRPr="00A6293E" w:rsidRDefault="00D85371" w:rsidP="00D85371">
      <w:pPr>
        <w:pStyle w:val="Brdtext"/>
      </w:pPr>
      <w:r w:rsidRPr="00A6293E">
        <w:rPr>
          <w:b/>
        </w:rPr>
        <w:t>3</w:t>
      </w:r>
      <w:r>
        <w:rPr>
          <w:b/>
        </w:rPr>
        <w:t>9 §</w:t>
      </w:r>
      <w:r w:rsidRPr="00A6293E">
        <w:t>    </w:t>
      </w:r>
      <w:r>
        <w:t>Regleringsmyndigheten får ålägga d</w:t>
      </w:r>
      <w:r w:rsidRPr="00A6293E">
        <w:t xml:space="preserve">en som kontrollerar tillträde till slutanvändare </w:t>
      </w:r>
      <w:r w:rsidRPr="00975BD6">
        <w:t xml:space="preserve">och som </w:t>
      </w:r>
      <w:r>
        <w:t xml:space="preserve">bedriver verksamhet som ska anmälas </w:t>
      </w:r>
      <w:r w:rsidRPr="00975BD6">
        <w:t>enligt 2</w:t>
      </w:r>
      <w:r>
        <w:t> kap. </w:t>
      </w:r>
      <w:r w:rsidRPr="00975BD6">
        <w:t>1</w:t>
      </w:r>
      <w:r>
        <w:t> §</w:t>
      </w:r>
      <w:r w:rsidRPr="00A6293E">
        <w:t xml:space="preserve"> skyldigheter i syfte att slutanvändare ska ha tillgång till upplys</w:t>
      </w:r>
      <w:r>
        <w:softHyphen/>
      </w:r>
      <w:r w:rsidRPr="00A6293E">
        <w:t>ningstjänster om telefon</w:t>
      </w:r>
      <w:r>
        <w:softHyphen/>
      </w:r>
      <w:r w:rsidRPr="00A6293E">
        <w:t>abonne</w:t>
      </w:r>
      <w:r>
        <w:softHyphen/>
      </w:r>
      <w:r w:rsidRPr="00A6293E">
        <w:t>mang.</w:t>
      </w:r>
    </w:p>
    <w:p w14:paraId="31BC804E" w14:textId="77777777" w:rsidR="00D85371" w:rsidRPr="00A6293E" w:rsidRDefault="00D85371" w:rsidP="00D85371">
      <w:pPr>
        <w:pStyle w:val="Rubrik4utannumrering"/>
      </w:pPr>
      <w:r w:rsidRPr="00A6293E">
        <w:t>Användning av trådlösa lokala nät</w:t>
      </w:r>
    </w:p>
    <w:p w14:paraId="2792FA4B" w14:textId="77777777" w:rsidR="00D85371" w:rsidRPr="00A6293E" w:rsidRDefault="00D85371" w:rsidP="00D85371">
      <w:pPr>
        <w:pStyle w:val="Brdtext"/>
      </w:pPr>
      <w:r>
        <w:rPr>
          <w:b/>
        </w:rPr>
        <w:t>40 §</w:t>
      </w:r>
      <w:r w:rsidRPr="00A6293E">
        <w:t>    Den som tillhandahåller ett allmänt elektroniskt kommunikations</w:t>
      </w:r>
      <w:r w:rsidRPr="00A6293E">
        <w:softHyphen/>
        <w:t xml:space="preserve">nät eller en allmänt tillgänglig elektronisk kommunikationstjänst får inte begränsa slutanvändares möjligheter att ansluta terminalutrustning till trådlösa lokala nät eller att erbjuda andra slutanvändare anslutning till </w:t>
      </w:r>
      <w:r>
        <w:t>sådana</w:t>
      </w:r>
      <w:r w:rsidRPr="00A6293E">
        <w:t xml:space="preserve"> nät.</w:t>
      </w:r>
    </w:p>
    <w:p w14:paraId="4C98CD70" w14:textId="77777777" w:rsidR="00D85371" w:rsidRPr="00A6293E" w:rsidRDefault="00D85371" w:rsidP="00D85371">
      <w:pPr>
        <w:pStyle w:val="Rubrik4utannumrering"/>
      </w:pPr>
      <w:r w:rsidRPr="00A6293E">
        <w:t>Diskriminerande krav och villkor</w:t>
      </w:r>
    </w:p>
    <w:p w14:paraId="1D0E1263" w14:textId="77777777" w:rsidR="00D85371" w:rsidRPr="00A6293E" w:rsidRDefault="00D85371" w:rsidP="00D85371">
      <w:pPr>
        <w:pStyle w:val="Brdtext"/>
      </w:pPr>
      <w:r>
        <w:rPr>
          <w:b/>
        </w:rPr>
        <w:t>41 §</w:t>
      </w:r>
      <w:r w:rsidRPr="00A6293E">
        <w:t>    </w:t>
      </w:r>
      <w:r>
        <w:t xml:space="preserve">Den som </w:t>
      </w:r>
      <w:r w:rsidRPr="00A6293E">
        <w:rPr>
          <w:spacing w:val="-2"/>
        </w:rPr>
        <w:t>tillhandahåll</w:t>
      </w:r>
      <w:r>
        <w:rPr>
          <w:spacing w:val="-2"/>
        </w:rPr>
        <w:t>e</w:t>
      </w:r>
      <w:r w:rsidRPr="00A6293E">
        <w:rPr>
          <w:spacing w:val="-2"/>
        </w:rPr>
        <w:t xml:space="preserve">r </w:t>
      </w:r>
      <w:r>
        <w:rPr>
          <w:spacing w:val="-2"/>
        </w:rPr>
        <w:t xml:space="preserve">ett </w:t>
      </w:r>
      <w:r w:rsidRPr="00A6293E">
        <w:rPr>
          <w:spacing w:val="-2"/>
        </w:rPr>
        <w:t>elektronisk</w:t>
      </w:r>
      <w:r>
        <w:rPr>
          <w:spacing w:val="-2"/>
        </w:rPr>
        <w:t>t</w:t>
      </w:r>
      <w:r w:rsidRPr="00A6293E">
        <w:rPr>
          <w:spacing w:val="-2"/>
        </w:rPr>
        <w:t xml:space="preserve"> kommunikationsnät eller </w:t>
      </w:r>
      <w:r>
        <w:rPr>
          <w:spacing w:val="-2"/>
        </w:rPr>
        <w:t xml:space="preserve">en </w:t>
      </w:r>
      <w:r w:rsidRPr="00A6293E">
        <w:rPr>
          <w:spacing w:val="-2"/>
        </w:rPr>
        <w:t>elektro</w:t>
      </w:r>
      <w:r w:rsidRPr="00A6293E">
        <w:rPr>
          <w:spacing w:val="-2"/>
        </w:rPr>
        <w:softHyphen/>
      </w:r>
      <w:r w:rsidRPr="00A6293E">
        <w:t>nisk kommunikationstjänst får för tillgång till eller använd</w:t>
      </w:r>
      <w:r>
        <w:softHyphen/>
      </w:r>
      <w:r w:rsidRPr="00A6293E">
        <w:t>ning av nät</w:t>
      </w:r>
      <w:r>
        <w:t>et</w:t>
      </w:r>
      <w:r w:rsidRPr="00A6293E">
        <w:t xml:space="preserve"> eller tjänste</w:t>
      </w:r>
      <w:r>
        <w:t>n</w:t>
      </w:r>
      <w:r w:rsidRPr="00A6293E">
        <w:t xml:space="preserve"> </w:t>
      </w:r>
      <w:r>
        <w:t xml:space="preserve">inte </w:t>
      </w:r>
      <w:r w:rsidRPr="00A6293E">
        <w:t>ställa upp krav eller allmänna villkor som diskrimi</w:t>
      </w:r>
      <w:r>
        <w:softHyphen/>
      </w:r>
      <w:r w:rsidRPr="00A6293E">
        <w:t>n</w:t>
      </w:r>
      <w:r>
        <w:softHyphen/>
      </w:r>
      <w:r w:rsidRPr="00A6293E">
        <w:t>er</w:t>
      </w:r>
      <w:r>
        <w:softHyphen/>
      </w:r>
      <w:r w:rsidRPr="00A6293E">
        <w:t>ar slutanvändare på grund av nationalitet eller bosättnings- eller etabler</w:t>
      </w:r>
      <w:r>
        <w:softHyphen/>
      </w:r>
      <w:r w:rsidRPr="00A6293E">
        <w:t>ings</w:t>
      </w:r>
      <w:r w:rsidRPr="00A6293E">
        <w:softHyphen/>
        <w:t>ort, om det inte kan motiveras på objektiva grunder.</w:t>
      </w:r>
    </w:p>
    <w:p w14:paraId="3FE42B7E" w14:textId="77777777" w:rsidR="00D85371" w:rsidRDefault="00D85371" w:rsidP="00D85371">
      <w:pPr>
        <w:pStyle w:val="Rubrik3utannumrering"/>
      </w:pPr>
      <w:bookmarkStart w:id="2666" w:name="_Toc73005825"/>
      <w:r w:rsidRPr="00A6293E">
        <w:t>8</w:t>
      </w:r>
      <w:r>
        <w:t> kap.</w:t>
      </w:r>
      <w:r w:rsidRPr="00A6293E">
        <w:t xml:space="preserve"> Säkerhet</w:t>
      </w:r>
      <w:bookmarkEnd w:id="2666"/>
    </w:p>
    <w:p w14:paraId="2F655E36" w14:textId="77777777" w:rsidR="00D85371" w:rsidRPr="00A6293E" w:rsidRDefault="00D85371" w:rsidP="00D85371">
      <w:pPr>
        <w:pStyle w:val="Rubrik4utannumrering"/>
        <w:spacing w:before="0"/>
      </w:pPr>
      <w:r w:rsidRPr="00A6293E">
        <w:t>Säkerhet</w:t>
      </w:r>
      <w:r>
        <w:t xml:space="preserve"> i nät och tjänster</w:t>
      </w:r>
    </w:p>
    <w:p w14:paraId="5EDC047F" w14:textId="77777777" w:rsidR="00D85371" w:rsidRPr="00A6293E" w:rsidRDefault="00D85371" w:rsidP="00D85371">
      <w:pPr>
        <w:pStyle w:val="Brdtext"/>
      </w:pPr>
      <w:r>
        <w:rPr>
          <w:b/>
        </w:rPr>
        <w:t>1 §</w:t>
      </w:r>
      <w:r w:rsidRPr="00A6293E">
        <w:t>    Den som tillhandahåller ett allmänt elektroniskt kommunikationsnät eller en allmänt tillgänglig elektronisk kommunikationstjänst ska vidta än</w:t>
      </w:r>
      <w:r w:rsidRPr="00A6293E">
        <w:softHyphen/>
        <w:t xml:space="preserve">damålsenliga och proportionella tekniska och organisatoriska åtgärder för att på ett lämpligt sätt hantera risker som hotar säkerheten i nät och tjänster. </w:t>
      </w:r>
      <w:r w:rsidRPr="00A6293E">
        <w:lastRenderedPageBreak/>
        <w:t>Åtgärderna ska säkerställa en säkerhet</w:t>
      </w:r>
      <w:r>
        <w:t>snivå</w:t>
      </w:r>
      <w:r w:rsidRPr="00A6293E">
        <w:t xml:space="preserve"> som är lämplig i förhållande till riske</w:t>
      </w:r>
      <w:r>
        <w:t>rna</w:t>
      </w:r>
      <w:r w:rsidRPr="00A6293E">
        <w:t xml:space="preserve">. </w:t>
      </w:r>
      <w:bookmarkStart w:id="2667" w:name="_Hlk60937526"/>
      <w:r w:rsidRPr="00A6293E">
        <w:t xml:space="preserve">Åtgärder ska vidtas </w:t>
      </w:r>
      <w:r>
        <w:t xml:space="preserve">särskilt </w:t>
      </w:r>
      <w:r w:rsidRPr="00A6293E">
        <w:t xml:space="preserve">för att </w:t>
      </w:r>
      <w:r>
        <w:t>före</w:t>
      </w:r>
      <w:r>
        <w:softHyphen/>
        <w:t>bygga</w:t>
      </w:r>
      <w:r w:rsidRPr="00A6293E">
        <w:t xml:space="preserve"> och minimera säkerhetsincidenters påverkan på användare och på andra nät och tjänster.</w:t>
      </w:r>
    </w:p>
    <w:bookmarkEnd w:id="2667"/>
    <w:p w14:paraId="39A575E5" w14:textId="77777777" w:rsidR="00D85371" w:rsidRDefault="00D85371" w:rsidP="00D85371">
      <w:pPr>
        <w:pStyle w:val="Brdtextmedindrag"/>
      </w:pPr>
      <w:r w:rsidRPr="00A6293E">
        <w:t>Regeringen eller den myndighet som regeringen bestämmer får meddela</w:t>
      </w:r>
    </w:p>
    <w:p w14:paraId="1BA8B267" w14:textId="77777777" w:rsidR="00D85371" w:rsidRDefault="00D85371" w:rsidP="00D85371">
      <w:pPr>
        <w:pStyle w:val="Brdtextmedindrag"/>
      </w:pPr>
      <w:r>
        <w:t>1. ytterligare</w:t>
      </w:r>
      <w:r w:rsidRPr="00A6293E">
        <w:t xml:space="preserve"> föreskrifter om </w:t>
      </w:r>
      <w:bookmarkStart w:id="2668" w:name="_Hlk60920448"/>
      <w:r w:rsidRPr="00A6293E">
        <w:t>säkerhetsåtgärder</w:t>
      </w:r>
      <w:bookmarkStart w:id="2669" w:name="_Hlk36555495"/>
      <w:r>
        <w:t>, och</w:t>
      </w:r>
    </w:p>
    <w:p w14:paraId="31D0D596" w14:textId="77777777" w:rsidR="00D85371" w:rsidRPr="00A6293E" w:rsidRDefault="00D85371" w:rsidP="00D85371">
      <w:pPr>
        <w:pStyle w:val="Brdtextmedindrag"/>
      </w:pPr>
      <w:r>
        <w:t>2. föreskrifter om undantag från skyldigheten att vidta sådana åtgärder</w:t>
      </w:r>
      <w:bookmarkEnd w:id="2668"/>
      <w:r w:rsidRPr="00A6293E">
        <w:t>.</w:t>
      </w:r>
      <w:bookmarkEnd w:id="2669"/>
    </w:p>
    <w:p w14:paraId="339EAFDD" w14:textId="77777777" w:rsidR="00D85371" w:rsidRPr="00A6293E" w:rsidRDefault="00D85371" w:rsidP="00D85371">
      <w:pPr>
        <w:pStyle w:val="Brdtextmedindrag"/>
      </w:pPr>
    </w:p>
    <w:p w14:paraId="69CD78FD" w14:textId="77777777" w:rsidR="00D85371" w:rsidRDefault="00D85371" w:rsidP="00D85371">
      <w:pPr>
        <w:pStyle w:val="Brdtext"/>
      </w:pPr>
      <w:r>
        <w:rPr>
          <w:b/>
        </w:rPr>
        <w:t>2 §</w:t>
      </w:r>
      <w:r w:rsidRPr="00A6293E">
        <w:t>    </w:t>
      </w:r>
      <w:r>
        <w:t>Om det finns särskilda skäl, får t</w:t>
      </w:r>
      <w:r w:rsidRPr="00A6293E">
        <w:t xml:space="preserve">illsynsmyndigheten </w:t>
      </w:r>
      <w:r>
        <w:t>ålägga</w:t>
      </w:r>
      <w:r w:rsidRPr="00A6293E">
        <w:t xml:space="preserve"> den som tillhandahåller ett allmänt elektroniskt kommunikationsnät eller en allmänt tillgänglig elektronisk kommunikationstjänst att på egen bekost</w:t>
      </w:r>
      <w:r>
        <w:softHyphen/>
      </w:r>
      <w:r w:rsidRPr="00A6293E">
        <w:t xml:space="preserve">nad låta ett oberoende </w:t>
      </w:r>
      <w:r>
        <w:t xml:space="preserve">kvalificerat </w:t>
      </w:r>
      <w:r w:rsidRPr="00A6293E">
        <w:t>organ utföra en säkerhetsgranskning av hela eller delar av verk</w:t>
      </w:r>
      <w:r>
        <w:softHyphen/>
      </w:r>
      <w:r w:rsidRPr="00A6293E">
        <w:t>sam</w:t>
      </w:r>
      <w:r>
        <w:softHyphen/>
      </w:r>
      <w:r w:rsidRPr="00A6293E">
        <w:t>heten och att redovisa resultatet av granskningen för myn</w:t>
      </w:r>
      <w:r>
        <w:softHyphen/>
      </w:r>
      <w:r w:rsidRPr="00A6293E">
        <w:t>dig</w:t>
      </w:r>
      <w:r>
        <w:softHyphen/>
      </w:r>
      <w:r w:rsidRPr="00A6293E">
        <w:t>heten.</w:t>
      </w:r>
    </w:p>
    <w:p w14:paraId="0AA77B99" w14:textId="77777777" w:rsidR="00D85371" w:rsidRPr="00A6293E" w:rsidRDefault="00D85371" w:rsidP="00D85371">
      <w:pPr>
        <w:pStyle w:val="Brdtextmedindrag"/>
      </w:pPr>
    </w:p>
    <w:p w14:paraId="563D4F75" w14:textId="77777777" w:rsidR="00D85371" w:rsidRPr="00A6293E" w:rsidRDefault="00D85371" w:rsidP="00D85371">
      <w:pPr>
        <w:pStyle w:val="Brdtext"/>
      </w:pPr>
      <w:r>
        <w:rPr>
          <w:b/>
        </w:rPr>
        <w:t>3 §</w:t>
      </w:r>
      <w:r w:rsidRPr="00A6293E">
        <w:t xml:space="preserve">    Den som tillhandahåller ett allmänt elektroniskt kommunikationsnät </w:t>
      </w:r>
      <w:r w:rsidRPr="00A6293E">
        <w:rPr>
          <w:spacing w:val="-4"/>
        </w:rPr>
        <w:t>eller en allmänt tillgänglig elektronisk kommunikationstjänst ska utan onödigt</w:t>
      </w:r>
      <w:r w:rsidRPr="00A6293E">
        <w:t xml:space="preserve"> dröjsmål till tillsynsmyndigheten rapportera säkerhetsincidenter som har haft en betydande påverkan på nät och tjänster.</w:t>
      </w:r>
    </w:p>
    <w:p w14:paraId="091E2229" w14:textId="77777777" w:rsidR="00D85371" w:rsidRPr="00A6293E" w:rsidRDefault="00D85371" w:rsidP="00D85371">
      <w:pPr>
        <w:pStyle w:val="Brdtextmedindrag"/>
      </w:pPr>
      <w:r w:rsidRPr="00A6293E">
        <w:t xml:space="preserve">Tillsynsmyndigheten får </w:t>
      </w:r>
      <w:r>
        <w:t>ålägga</w:t>
      </w:r>
      <w:r w:rsidRPr="00A6293E">
        <w:t xml:space="preserve"> den som tillhandahåller allmänna elek</w:t>
      </w:r>
      <w:r>
        <w:softHyphen/>
      </w:r>
      <w:r w:rsidRPr="00A6293E">
        <w:t>troniska kommunikationsnät eller allmänt tillgängliga elektroniska kom</w:t>
      </w:r>
      <w:r>
        <w:softHyphen/>
      </w:r>
      <w:r w:rsidRPr="00A6293E">
        <w:t>munikationstjänster att</w:t>
      </w:r>
      <w:r>
        <w:t xml:space="preserve"> informera </w:t>
      </w:r>
      <w:r w:rsidRPr="00A6293E">
        <w:t>allmänheten om säkerhetsincidenter</w:t>
      </w:r>
      <w:r>
        <w:t>,</w:t>
      </w:r>
      <w:r w:rsidRPr="00A6293E">
        <w:t xml:space="preserve"> om </w:t>
      </w:r>
      <w:r>
        <w:t xml:space="preserve">detta </w:t>
      </w:r>
      <w:r w:rsidRPr="00A6293E">
        <w:t>ligger i allmänhetens intresse.</w:t>
      </w:r>
    </w:p>
    <w:p w14:paraId="64112C86" w14:textId="77777777" w:rsidR="00D85371" w:rsidRDefault="00D85371" w:rsidP="00D85371">
      <w:pPr>
        <w:pStyle w:val="Brdtextmedindrag"/>
      </w:pPr>
      <w:r w:rsidRPr="00A6293E">
        <w:t>Regeringen eller den myndighet som regeringen bestämmer får meddela</w:t>
      </w:r>
    </w:p>
    <w:p w14:paraId="01E60246" w14:textId="77777777" w:rsidR="00D85371" w:rsidRDefault="00D85371" w:rsidP="00D85371">
      <w:pPr>
        <w:pStyle w:val="Brdtextmedindrag"/>
      </w:pPr>
      <w:r>
        <w:t>1. ytterligare</w:t>
      </w:r>
      <w:r w:rsidRPr="00A6293E">
        <w:t xml:space="preserve"> föreskrifter om </w:t>
      </w:r>
      <w:r>
        <w:t>rapportering av säkerhetsincidenter, och</w:t>
      </w:r>
    </w:p>
    <w:p w14:paraId="6FF1F8FD" w14:textId="77777777" w:rsidR="00D85371" w:rsidRDefault="00D85371" w:rsidP="00D85371">
      <w:pPr>
        <w:pStyle w:val="Brdtextmedindrag"/>
      </w:pPr>
      <w:r>
        <w:t>2. föreskrifter om undantag från rapporteringsskyldigheten</w:t>
      </w:r>
      <w:r w:rsidRPr="00A6293E">
        <w:t>.</w:t>
      </w:r>
    </w:p>
    <w:p w14:paraId="30E9FFA5" w14:textId="77777777" w:rsidR="00D85371" w:rsidRDefault="00D85371" w:rsidP="00D85371">
      <w:pPr>
        <w:pStyle w:val="Brdtextmedindrag"/>
      </w:pPr>
    </w:p>
    <w:p w14:paraId="1C011F8E" w14:textId="77777777" w:rsidR="00D85371" w:rsidRPr="00A6293E" w:rsidRDefault="00D85371" w:rsidP="00D85371">
      <w:pPr>
        <w:pStyle w:val="Brdtext"/>
      </w:pPr>
      <w:r>
        <w:rPr>
          <w:b/>
        </w:rPr>
        <w:t>4 §</w:t>
      </w:r>
      <w:r w:rsidRPr="00A6293E">
        <w:t>    </w:t>
      </w:r>
      <w:bookmarkStart w:id="2670" w:name="_Hlk22287797"/>
      <w:r>
        <w:t>O</w:t>
      </w:r>
      <w:r w:rsidRPr="00A6293E">
        <w:t xml:space="preserve">m det finns ett </w:t>
      </w:r>
      <w:r>
        <w:t>konkret</w:t>
      </w:r>
      <w:r w:rsidRPr="00A6293E">
        <w:t xml:space="preserve"> och betydande hot om en </w:t>
      </w:r>
      <w:r>
        <w:t>säkerhets</w:t>
      </w:r>
      <w:r w:rsidRPr="00A6293E">
        <w:t>incident</w:t>
      </w:r>
      <w:r>
        <w:t>, ska d</w:t>
      </w:r>
      <w:r w:rsidRPr="00A6293E">
        <w:t>en som tillhandahåller ett allmänt elektroniskt kom</w:t>
      </w:r>
      <w:r>
        <w:softHyphen/>
      </w:r>
      <w:r w:rsidRPr="00A6293E">
        <w:t>munikationsnät eller en allmänt tillgänglig elektronisk kommunikations</w:t>
      </w:r>
      <w:r>
        <w:softHyphen/>
      </w:r>
      <w:r w:rsidRPr="00A6293E">
        <w:t>tjänst</w:t>
      </w:r>
      <w:r>
        <w:t xml:space="preserve"> </w:t>
      </w:r>
      <w:r w:rsidRPr="00A6293E">
        <w:t xml:space="preserve">informera de </w:t>
      </w:r>
      <w:r w:rsidRPr="00D91028">
        <w:t>användare</w:t>
      </w:r>
      <w:r w:rsidRPr="00A6293E">
        <w:t xml:space="preserve"> som kan påverkas av hotet om vilka skydds- </w:t>
      </w:r>
      <w:r w:rsidRPr="00A6293E">
        <w:rPr>
          <w:spacing w:val="-2"/>
        </w:rPr>
        <w:t>eller mot</w:t>
      </w:r>
      <w:r>
        <w:rPr>
          <w:spacing w:val="-2"/>
        </w:rPr>
        <w:softHyphen/>
      </w:r>
      <w:r w:rsidRPr="00A6293E">
        <w:rPr>
          <w:spacing w:val="-2"/>
        </w:rPr>
        <w:t>åtgärder de kan vidta och, om det är lämpligt, om själva hotet.</w:t>
      </w:r>
    </w:p>
    <w:p w14:paraId="7224506B" w14:textId="77777777" w:rsidR="00D85371" w:rsidRPr="00A6293E" w:rsidRDefault="00D85371" w:rsidP="00D85371">
      <w:pPr>
        <w:pStyle w:val="Brdtextmedindrag"/>
      </w:pPr>
      <w:r w:rsidRPr="00A6293E">
        <w:t xml:space="preserve">Regeringen eller den myndighet som regeringen bestämmer får meddela </w:t>
      </w:r>
      <w:r>
        <w:t xml:space="preserve">ytterligare </w:t>
      </w:r>
      <w:r w:rsidRPr="00A6293E">
        <w:t xml:space="preserve">föreskrifter om </w:t>
      </w:r>
      <w:r>
        <w:t>informations</w:t>
      </w:r>
      <w:r w:rsidRPr="00A6293E">
        <w:t>skyldigheten.</w:t>
      </w:r>
      <w:bookmarkEnd w:id="2670"/>
    </w:p>
    <w:p w14:paraId="762DFDCC" w14:textId="77777777" w:rsidR="00D85371" w:rsidRDefault="00D85371" w:rsidP="00D85371">
      <w:pPr>
        <w:pStyle w:val="Rubrik4utannumrering"/>
      </w:pPr>
      <w:r>
        <w:t>Skyddsåtgärder vid lagring och annan behandling av trafikuppgifter m.m. för brottsbekämpande ändamål</w:t>
      </w:r>
    </w:p>
    <w:p w14:paraId="5D6E6EB9" w14:textId="77777777" w:rsidR="00D85371" w:rsidRDefault="00D85371" w:rsidP="00D85371">
      <w:pPr>
        <w:pStyle w:val="Brdtext"/>
      </w:pPr>
      <w:r>
        <w:rPr>
          <w:b/>
        </w:rPr>
        <w:t>5 §</w:t>
      </w:r>
      <w:r>
        <w:t xml:space="preserve">    Den som är skyldig att lagra uppgifter enligt </w:t>
      </w:r>
      <w:r w:rsidRPr="00D50BB0">
        <w:t>9 kap. 19 §</w:t>
      </w:r>
      <w:r>
        <w:t xml:space="preserve"> ska vidta de sär</w:t>
      </w:r>
      <w:r>
        <w:softHyphen/>
        <w:t>skilda tek</w:t>
      </w:r>
      <w:r>
        <w:softHyphen/>
        <w:t>niska och organisatoriska åtgärder som behövs för att skydda de lagrade uppgifterna vid behandling.</w:t>
      </w:r>
    </w:p>
    <w:p w14:paraId="709A9389" w14:textId="77777777" w:rsidR="00D85371" w:rsidRDefault="00D85371" w:rsidP="00D85371">
      <w:pPr>
        <w:pStyle w:val="Brdtextmedindrag"/>
      </w:pPr>
      <w:r>
        <w:t>Regeringen eller den myndighet som regeringen bestämmer får meddela före</w:t>
      </w:r>
      <w:r>
        <w:softHyphen/>
        <w:t>skrifter om sådana skyddsåtgärder.</w:t>
      </w:r>
    </w:p>
    <w:p w14:paraId="751AD0EC" w14:textId="77777777" w:rsidR="00D85371" w:rsidRDefault="00D85371" w:rsidP="00D85371">
      <w:pPr>
        <w:pStyle w:val="Rubrik4utannumrering"/>
      </w:pPr>
      <w:bookmarkStart w:id="2671" w:name="_Hlk22296948"/>
      <w:r>
        <w:t>Skydd av uppgifter vid tillhandahållande av tjänster</w:t>
      </w:r>
    </w:p>
    <w:p w14:paraId="20CDEC24" w14:textId="77777777" w:rsidR="00D85371" w:rsidRDefault="00D85371" w:rsidP="00D85371">
      <w:pPr>
        <w:pStyle w:val="Brdtext"/>
      </w:pPr>
      <w:r>
        <w:rPr>
          <w:b/>
        </w:rPr>
        <w:t>6 §</w:t>
      </w:r>
      <w:r>
        <w:t>    Den som tillhandahåller en allmänt tillgänglig elektronisk kommuni</w:t>
      </w:r>
      <w:r>
        <w:softHyphen/>
        <w:t>kations</w:t>
      </w:r>
      <w:r>
        <w:softHyphen/>
        <w:t>tjänst ska vidta lämpliga tekniska och organisatoriska åtgärder för att säkerställa att uppgifter som behandlas i samband med tillhandahållan</w:t>
      </w:r>
      <w:r>
        <w:softHyphen/>
        <w:t>det av tjänsten skyddas. Den som tillhandahåller ett allmänt elektroniskt kom</w:t>
      </w:r>
      <w:r>
        <w:softHyphen/>
        <w:t>munika</w:t>
      </w:r>
      <w:r>
        <w:softHyphen/>
        <w:t>tionsnät ska vidta de åtgärder som är nödvändiga för att upp</w:t>
      </w:r>
      <w:r>
        <w:softHyphen/>
        <w:t xml:space="preserve">rätthålla motsvarande skydd i nätet. Åtgärderna ska syfta till att säkerställa </w:t>
      </w:r>
      <w:r>
        <w:lastRenderedPageBreak/>
        <w:t>en säkerhets</w:t>
      </w:r>
      <w:r>
        <w:softHyphen/>
        <w:t>nivå som, med hänsyn till tillgänglig teknik och kostnaderna för att genom</w:t>
      </w:r>
      <w:r>
        <w:softHyphen/>
        <w:t>föra åtgärderna, är anpassad till risken för integritets</w:t>
      </w:r>
      <w:r>
        <w:softHyphen/>
        <w:t>incidenter.</w:t>
      </w:r>
    </w:p>
    <w:p w14:paraId="16E8E50A" w14:textId="77777777" w:rsidR="00D85371" w:rsidDel="0032459F" w:rsidRDefault="00D85371" w:rsidP="00D85371">
      <w:pPr>
        <w:pStyle w:val="Brdtextmedindrag"/>
      </w:pPr>
      <w:r>
        <w:t>Regeringen eller den myndighet som regeringen bestämmer får meddela ytterligare föreskrifter om sådana skyddsåtgärder.</w:t>
      </w:r>
    </w:p>
    <w:p w14:paraId="7FA780CD" w14:textId="77777777" w:rsidR="00D85371" w:rsidRDefault="00D85371" w:rsidP="00D85371">
      <w:pPr>
        <w:pStyle w:val="Brdtextmedindrag"/>
      </w:pPr>
    </w:p>
    <w:p w14:paraId="58054650" w14:textId="77777777" w:rsidR="00D85371" w:rsidRPr="0032459F" w:rsidRDefault="00D85371" w:rsidP="00D85371">
      <w:pPr>
        <w:pStyle w:val="Brdtext"/>
      </w:pPr>
      <w:r>
        <w:rPr>
          <w:b/>
        </w:rPr>
        <w:t>7 §</w:t>
      </w:r>
      <w:r>
        <w:t>    </w:t>
      </w:r>
      <w:r w:rsidRPr="0032459F">
        <w:t>Om det vid tillhandahållande av en allmänt tillgänglig elektronisk kommunikations</w:t>
      </w:r>
      <w:r>
        <w:softHyphen/>
      </w:r>
      <w:r w:rsidRPr="0032459F">
        <w:t xml:space="preserve">tjänst finns </w:t>
      </w:r>
      <w:r>
        <w:t xml:space="preserve">en </w:t>
      </w:r>
      <w:r w:rsidRPr="0032459F">
        <w:t>särskild risk för bristande skydd av behand</w:t>
      </w:r>
      <w:r>
        <w:softHyphen/>
      </w:r>
      <w:r w:rsidRPr="0032459F">
        <w:t xml:space="preserve">lade uppgifter, ska den som tillhandahåller tjänsten informera </w:t>
      </w:r>
      <w:r>
        <w:t xml:space="preserve">berörda </w:t>
      </w:r>
      <w:r w:rsidRPr="0032459F">
        <w:t>abonnente</w:t>
      </w:r>
      <w:r>
        <w:t>r</w:t>
      </w:r>
      <w:r w:rsidRPr="0032459F">
        <w:t xml:space="preserve"> om risken. Om den som tillhandahåller tjänsten inte är skyldig att enligt </w:t>
      </w:r>
      <w:r>
        <w:t>6 §</w:t>
      </w:r>
      <w:r w:rsidRPr="0032459F">
        <w:t xml:space="preserve"> </w:t>
      </w:r>
      <w:r w:rsidRPr="00293E2C">
        <w:t>avhjälpa risken</w:t>
      </w:r>
      <w:r w:rsidRPr="0032459F">
        <w:t>, ska abonnente</w:t>
      </w:r>
      <w:r>
        <w:t>rna</w:t>
      </w:r>
      <w:r w:rsidRPr="0032459F">
        <w:t xml:space="preserve"> informeras om hur och till vilken ungefärlig kostnad risken kan avhjälpas.</w:t>
      </w:r>
    </w:p>
    <w:p w14:paraId="5D673F0E" w14:textId="77777777" w:rsidR="00D85371" w:rsidDel="007A49FB" w:rsidRDefault="00D85371" w:rsidP="00D85371">
      <w:pPr>
        <w:pStyle w:val="Brdtext"/>
      </w:pPr>
    </w:p>
    <w:p w14:paraId="5CEAEDAD" w14:textId="77777777" w:rsidR="00D85371" w:rsidRDefault="00D85371" w:rsidP="00D85371">
      <w:pPr>
        <w:pStyle w:val="Brdtext"/>
      </w:pPr>
      <w:r>
        <w:rPr>
          <w:b/>
        </w:rPr>
        <w:t>8 §</w:t>
      </w:r>
      <w:r>
        <w:t>    Den som tillhandahåller en allmänt tillgänglig elektronisk kommuni</w:t>
      </w:r>
      <w:r>
        <w:softHyphen/>
        <w:t>kationstjänst ska utan onödigt dröjsmål underrätta tillsynsmyndigheten om integritetsincidenter. Om incidenten kan antas inverka negativt på de abon</w:t>
      </w:r>
      <w:r>
        <w:softHyphen/>
        <w:t>nenter eller användare som de behandlade uppgifterna berör, eller om till</w:t>
      </w:r>
      <w:r>
        <w:softHyphen/>
        <w:t>syns</w:t>
      </w:r>
      <w:r>
        <w:softHyphen/>
        <w:t>myndigheten begär det, ska även dessa underrättas utan onödigt dröjs</w:t>
      </w:r>
      <w:r>
        <w:softHyphen/>
        <w:t>mål.</w:t>
      </w:r>
    </w:p>
    <w:p w14:paraId="3BACEDC6" w14:textId="77777777" w:rsidR="00D85371" w:rsidRDefault="00D85371" w:rsidP="00D85371">
      <w:pPr>
        <w:pStyle w:val="Brdtextmedindrag"/>
      </w:pPr>
      <w:r>
        <w:t>Regeringen eller den myndighet som regeringen bestämmer får meddela föreskrifter om underrättelseskyldigheten och om undantag från den.</w:t>
      </w:r>
    </w:p>
    <w:p w14:paraId="742A9C4B" w14:textId="77777777" w:rsidR="00D85371" w:rsidRDefault="00D85371" w:rsidP="00D85371">
      <w:pPr>
        <w:pStyle w:val="Brdtextmedindrag"/>
      </w:pPr>
    </w:p>
    <w:p w14:paraId="21BAE182" w14:textId="77777777" w:rsidR="00D85371" w:rsidRDefault="00D85371" w:rsidP="00D85371">
      <w:pPr>
        <w:pStyle w:val="Brdtext"/>
      </w:pPr>
      <w:bookmarkStart w:id="2672" w:name="_Hlk51836041"/>
      <w:r>
        <w:rPr>
          <w:b/>
        </w:rPr>
        <w:t>9 §</w:t>
      </w:r>
      <w:r>
        <w:t>    Den som tillhandahåller en allmänt tillgänglig elektronisk kommuni</w:t>
      </w:r>
      <w:r>
        <w:softHyphen/>
        <w:t>ka</w:t>
      </w:r>
      <w:r>
        <w:softHyphen/>
        <w:t>tionstjänst ska löpande föra en förteckning över integritetsincidenter.</w:t>
      </w:r>
    </w:p>
    <w:p w14:paraId="196A003C" w14:textId="77777777" w:rsidR="00D85371" w:rsidRPr="0032459F" w:rsidDel="005D2470" w:rsidRDefault="00D85371" w:rsidP="00D85371">
      <w:pPr>
        <w:pStyle w:val="Brdtextmedindrag"/>
      </w:pPr>
      <w:r>
        <w:t>Regeringen eller den myndighet som regeringen bestämmer får meddela föreskrifter om innehållet i en sådan förteckning.</w:t>
      </w:r>
    </w:p>
    <w:p w14:paraId="1297C6A1" w14:textId="77777777" w:rsidR="00D85371" w:rsidRPr="00A6293E" w:rsidRDefault="00D85371" w:rsidP="00D85371">
      <w:pPr>
        <w:pStyle w:val="Rubrik3utannumrering"/>
      </w:pPr>
      <w:bookmarkStart w:id="2673" w:name="_Hlk22297511"/>
      <w:bookmarkStart w:id="2674" w:name="_Toc73005826"/>
      <w:bookmarkEnd w:id="2671"/>
      <w:bookmarkEnd w:id="2672"/>
      <w:r>
        <w:t>9 kap. B</w:t>
      </w:r>
      <w:r w:rsidRPr="00A6293E">
        <w:t>ehandling av trafikuppgifter och integritetsskydd</w:t>
      </w:r>
      <w:bookmarkEnd w:id="2673"/>
      <w:bookmarkEnd w:id="2674"/>
    </w:p>
    <w:p w14:paraId="63ABD73E" w14:textId="77777777" w:rsidR="00D85371" w:rsidRPr="00A6293E" w:rsidRDefault="00D85371" w:rsidP="00D85371">
      <w:pPr>
        <w:pStyle w:val="Rubrik4utannumrering"/>
        <w:spacing w:before="0"/>
      </w:pPr>
      <w:r w:rsidRPr="00A6293E">
        <w:t>Behandling av trafikuppgifter</w:t>
      </w:r>
    </w:p>
    <w:p w14:paraId="526D4DAC" w14:textId="77777777" w:rsidR="00D85371" w:rsidRPr="00A62F85" w:rsidRDefault="00D85371" w:rsidP="00D85371">
      <w:pPr>
        <w:pStyle w:val="Brdtext"/>
      </w:pPr>
      <w:r>
        <w:rPr>
          <w:b/>
        </w:rPr>
        <w:t>1 §</w:t>
      </w:r>
      <w:r w:rsidRPr="00A6293E">
        <w:t xml:space="preserve">    Den som </w:t>
      </w:r>
      <w:r>
        <w:t xml:space="preserve">tillhandahåller ett allmänt </w:t>
      </w:r>
      <w:r w:rsidRPr="00290545">
        <w:t>elektroniskt</w:t>
      </w:r>
      <w:r>
        <w:t xml:space="preserve"> kommunikationsnät eller en allmänt tillgänglig elektronisk kommu</w:t>
      </w:r>
      <w:r>
        <w:softHyphen/>
        <w:t>nikationstjänst</w:t>
      </w:r>
      <w:r w:rsidRPr="00A6293E">
        <w:t xml:space="preserve"> ska utplåna eller av</w:t>
      </w:r>
      <w:r>
        <w:softHyphen/>
      </w:r>
      <w:r w:rsidRPr="00A6293E">
        <w:t xml:space="preserve">identifiera </w:t>
      </w:r>
      <w:r>
        <w:t xml:space="preserve">trafikuppgifter som har lagrats </w:t>
      </w:r>
      <w:r w:rsidRPr="00A6293E">
        <w:t>eller på</w:t>
      </w:r>
      <w:r>
        <w:t xml:space="preserve"> något</w:t>
      </w:r>
      <w:r w:rsidRPr="00A6293E">
        <w:t xml:space="preserve"> </w:t>
      </w:r>
      <w:r>
        <w:t>an</w:t>
      </w:r>
      <w:r w:rsidRPr="00A6293E">
        <w:t>nat sätt behandla</w:t>
      </w:r>
      <w:r>
        <w:t xml:space="preserve">ts och </w:t>
      </w:r>
      <w:r w:rsidRPr="00A6293E">
        <w:t xml:space="preserve">som avser </w:t>
      </w:r>
      <w:r w:rsidRPr="00EF345E">
        <w:t>användare</w:t>
      </w:r>
      <w:r w:rsidRPr="00A6293E">
        <w:t xml:space="preserve"> som är fysiska personer eller som avser abonnenter, när uppgif</w:t>
      </w:r>
      <w:r>
        <w:softHyphen/>
      </w:r>
      <w:r w:rsidRPr="00A6293E">
        <w:t xml:space="preserve">terna inte längre behövs för att överföra ett elektroniskt meddelande. Det gäller dock inte om uppgifterna sparas för sådan behandling som anges i </w:t>
      </w:r>
      <w:r>
        <w:t>2</w:t>
      </w:r>
      <w:r w:rsidRPr="00E3011E">
        <w:t>, 1</w:t>
      </w:r>
      <w:r>
        <w:t>5</w:t>
      </w:r>
      <w:r w:rsidRPr="00E3011E">
        <w:t>, 1</w:t>
      </w:r>
      <w:r>
        <w:t>9</w:t>
      </w:r>
      <w:r w:rsidRPr="00E3011E">
        <w:t xml:space="preserve"> eller </w:t>
      </w:r>
      <w:r>
        <w:t>21 </w:t>
      </w:r>
      <w:r w:rsidRPr="00E3011E">
        <w:t>§</w:t>
      </w:r>
      <w:r>
        <w:t xml:space="preserve"> </w:t>
      </w:r>
      <w:r w:rsidRPr="00A62F85">
        <w:t>eller om uppgifterna behövs för en sådan behandling som är tillåten enligt Europaparlamentets och rådets förordning (EU) 2021/123</w:t>
      </w:r>
      <w:r>
        <w:t>2</w:t>
      </w:r>
      <w:r w:rsidRPr="00A62F85">
        <w:t xml:space="preserve"> av den 14 juli 2021 om ett tillfälligt undantag från vissa bestämmelser i direktiv 2002/58/EG vad gäller an</w:t>
      </w:r>
      <w:r>
        <w:softHyphen/>
      </w:r>
      <w:r w:rsidRPr="00A62F85">
        <w:t>vänd</w:t>
      </w:r>
      <w:r>
        <w:softHyphen/>
      </w:r>
      <w:r w:rsidRPr="00A62F85">
        <w:t>ning av teknik hos tillhandahållare av nummeroberoende inter</w:t>
      </w:r>
      <w:r>
        <w:softHyphen/>
      </w:r>
      <w:r w:rsidRPr="00A62F85">
        <w:t>personella kommunikationstjänster för behandling av personuppgifter och andra uppgifter i syfte att bekämpa sexuella övergrepp mot barn på nätet</w:t>
      </w:r>
      <w:r>
        <w:t>.</w:t>
      </w:r>
    </w:p>
    <w:p w14:paraId="4649ABC1" w14:textId="77777777" w:rsidR="00D85371" w:rsidRPr="00A6293E" w:rsidRDefault="00D85371" w:rsidP="00D85371">
      <w:pPr>
        <w:pStyle w:val="Brdtextmedindrag"/>
        <w:ind w:firstLine="0"/>
      </w:pPr>
    </w:p>
    <w:p w14:paraId="134EF703" w14:textId="77777777" w:rsidR="00D85371" w:rsidRPr="00A6293E" w:rsidRDefault="00D85371" w:rsidP="00D85371">
      <w:pPr>
        <w:pStyle w:val="Brdtext"/>
      </w:pPr>
      <w:r w:rsidRPr="006C3EC1">
        <w:rPr>
          <w:b/>
        </w:rPr>
        <w:t>2 §</w:t>
      </w:r>
      <w:r w:rsidRPr="00A6293E">
        <w:t>    Trafikuppgifter som krävs för abonnentfakturering och betalning av avgifter för samtrafik får behandlas till dess att fordran är betald eller pre</w:t>
      </w:r>
      <w:r w:rsidRPr="00A6293E">
        <w:softHyphen/>
        <w:t xml:space="preserve">skription </w:t>
      </w:r>
      <w:r>
        <w:t xml:space="preserve">har </w:t>
      </w:r>
      <w:r w:rsidRPr="00A6293E">
        <w:t>inträtt och det inte längre lagligen går att göra invändningar mot faktureringen eller avgiften.</w:t>
      </w:r>
    </w:p>
    <w:p w14:paraId="5766F725" w14:textId="77777777" w:rsidR="00D85371" w:rsidRDefault="00D85371" w:rsidP="00D85371">
      <w:pPr>
        <w:pStyle w:val="Brdtextmedindrag"/>
      </w:pPr>
      <w:r w:rsidRPr="00A6293E">
        <w:t>Om den som uppgifterna rör har samtyckt till det, får den som tillhanda</w:t>
      </w:r>
      <w:r w:rsidRPr="00A6293E">
        <w:softHyphen/>
        <w:t xml:space="preserve">håller en allmänt tillgänglig elektronisk kommunikationstjänst behandla </w:t>
      </w:r>
      <w:r w:rsidRPr="00A6293E">
        <w:lastRenderedPageBreak/>
        <w:t xml:space="preserve">de uppgifter som avses i </w:t>
      </w:r>
      <w:r>
        <w:t>1</w:t>
      </w:r>
      <w:r w:rsidRPr="00E3011E">
        <w:t> §</w:t>
      </w:r>
      <w:r w:rsidRPr="00A6293E">
        <w:t xml:space="preserve"> för att marknadsföra elektroniska kommuni</w:t>
      </w:r>
      <w:r>
        <w:softHyphen/>
      </w:r>
      <w:r w:rsidRPr="00A6293E">
        <w:t>ka</w:t>
      </w:r>
      <w:r w:rsidRPr="00A6293E">
        <w:softHyphen/>
      </w:r>
      <w:r w:rsidRPr="00A6293E">
        <w:rPr>
          <w:spacing w:val="-2"/>
        </w:rPr>
        <w:t>tionstjänster eller för att tillhandahålla andra tjänster där uppgifterna behövs,</w:t>
      </w:r>
      <w:r w:rsidRPr="00A6293E">
        <w:t xml:space="preserve"> i den utsträckning och under den tid som är nödvändig för tjänsten eller marknadsföringen. Ett samtycke </w:t>
      </w:r>
      <w:r>
        <w:t>får</w:t>
      </w:r>
      <w:r w:rsidRPr="00A6293E">
        <w:t xml:space="preserve"> när som helst återkallas.</w:t>
      </w:r>
    </w:p>
    <w:p w14:paraId="2424241B" w14:textId="77777777" w:rsidR="00D85371" w:rsidRDefault="00D85371" w:rsidP="00D85371">
      <w:pPr>
        <w:pStyle w:val="Brdtextmedindrag"/>
      </w:pPr>
      <w:r w:rsidRPr="00A6293E">
        <w:t>Den som tillhandahåller en allmänt tillgänglig elektronisk kommunika</w:t>
      </w:r>
      <w:r w:rsidRPr="00A6293E">
        <w:softHyphen/>
        <w:t xml:space="preserve">tionstjänst ska informera den </w:t>
      </w:r>
      <w:r>
        <w:t xml:space="preserve">som </w:t>
      </w:r>
      <w:r w:rsidRPr="00A6293E">
        <w:t>uppgiften rör om vilken typ av trafikupp</w:t>
      </w:r>
      <w:r w:rsidRPr="00A6293E">
        <w:softHyphen/>
        <w:t>gifter som behandlas och hur länge uppgifterna behandlas för sådana ända</w:t>
      </w:r>
      <w:r w:rsidRPr="00A6293E">
        <w:softHyphen/>
        <w:t>mål som anges i</w:t>
      </w:r>
      <w:r>
        <w:t> </w:t>
      </w:r>
      <w:r w:rsidRPr="00A6293E">
        <w:t>första och andra stycke</w:t>
      </w:r>
      <w:r>
        <w:t>na</w:t>
      </w:r>
      <w:r w:rsidRPr="00A6293E">
        <w:t>. Informationen ska lämnas innan samtycke inhämtas.</w:t>
      </w:r>
    </w:p>
    <w:p w14:paraId="1989D53C" w14:textId="77777777" w:rsidR="00D85371" w:rsidRPr="00A6293E" w:rsidRDefault="00D85371" w:rsidP="00D85371">
      <w:pPr>
        <w:pStyle w:val="Brdtextmedindrag"/>
      </w:pPr>
    </w:p>
    <w:p w14:paraId="57C625D4" w14:textId="77777777" w:rsidR="00D85371" w:rsidRPr="00A6293E" w:rsidRDefault="00D85371" w:rsidP="00D85371">
      <w:pPr>
        <w:pStyle w:val="Brdtext"/>
      </w:pPr>
      <w:r>
        <w:rPr>
          <w:b/>
        </w:rPr>
        <w:t>3 §</w:t>
      </w:r>
      <w:r w:rsidRPr="00A6293E">
        <w:t xml:space="preserve">    Behandling av trafikuppgifter enligt </w:t>
      </w:r>
      <w:r>
        <w:t>1 och 2</w:t>
      </w:r>
      <w:r w:rsidRPr="00E3011E">
        <w:t> §§</w:t>
      </w:r>
      <w:r w:rsidRPr="00A6293E">
        <w:t xml:space="preserve"> får utföras endast av den som </w:t>
      </w:r>
      <w:r>
        <w:t xml:space="preserve">har </w:t>
      </w:r>
      <w:r w:rsidRPr="00A6293E">
        <w:t xml:space="preserve">fått i uppdrag av den som </w:t>
      </w:r>
      <w:bookmarkStart w:id="2675" w:name="_Hlk36814358"/>
      <w:r>
        <w:t>tillhandahåller ett allmänt elektro</w:t>
      </w:r>
      <w:r>
        <w:softHyphen/>
        <w:t>niskt kommunikationsnät eller en allmänt tillgänglig elektronisk kom</w:t>
      </w:r>
      <w:r>
        <w:softHyphen/>
        <w:t>mu</w:t>
      </w:r>
      <w:r>
        <w:softHyphen/>
        <w:t>ni</w:t>
      </w:r>
      <w:r>
        <w:softHyphen/>
        <w:t>ka</w:t>
      </w:r>
      <w:r>
        <w:softHyphen/>
        <w:t>tions</w:t>
      </w:r>
      <w:r>
        <w:softHyphen/>
        <w:t xml:space="preserve">tjänst </w:t>
      </w:r>
      <w:bookmarkEnd w:id="2675"/>
      <w:r w:rsidRPr="00A6293E">
        <w:t>att sköta fakturering, trafikstyrning, kundförfrågningar, mark</w:t>
      </w:r>
      <w:r>
        <w:softHyphen/>
      </w:r>
      <w:r w:rsidRPr="00A6293E">
        <w:t>nads</w:t>
      </w:r>
      <w:r>
        <w:softHyphen/>
      </w:r>
      <w:r w:rsidRPr="00A6293E">
        <w:t>föring av elektroniska kommunikationstjänster eller tillhanda</w:t>
      </w:r>
      <w:r>
        <w:softHyphen/>
      </w:r>
      <w:r w:rsidRPr="00A6293E">
        <w:t>håll</w:t>
      </w:r>
      <w:r>
        <w:softHyphen/>
      </w:r>
      <w:r w:rsidRPr="00A6293E">
        <w:t>ande av andra tjänster där uppgifterna behövs. Behandlingen ska begränsas till vad som är nödvändigt för verksamheten.</w:t>
      </w:r>
    </w:p>
    <w:p w14:paraId="67A61758" w14:textId="77777777" w:rsidR="00D85371" w:rsidRPr="00A6293E" w:rsidRDefault="00D85371" w:rsidP="00D85371">
      <w:pPr>
        <w:pStyle w:val="Brdtextmedindrag"/>
        <w:ind w:firstLine="0"/>
      </w:pPr>
    </w:p>
    <w:p w14:paraId="69DA894C" w14:textId="77777777" w:rsidR="00D85371" w:rsidRPr="00A6293E" w:rsidRDefault="00D85371" w:rsidP="00D85371">
      <w:pPr>
        <w:pStyle w:val="Brdtext"/>
      </w:pPr>
      <w:r>
        <w:rPr>
          <w:b/>
        </w:rPr>
        <w:t>4 §</w:t>
      </w:r>
      <w:r w:rsidRPr="00A6293E">
        <w:t xml:space="preserve">    Bestämmelserna i </w:t>
      </w:r>
      <w:r>
        <w:t>1–3 </w:t>
      </w:r>
      <w:r w:rsidRPr="00E3011E">
        <w:t>§§</w:t>
      </w:r>
      <w:r w:rsidRPr="00A6293E">
        <w:t xml:space="preserve"> gäller inte</w:t>
      </w:r>
    </w:p>
    <w:p w14:paraId="7FD20BE3" w14:textId="77777777" w:rsidR="00D85371" w:rsidRDefault="00D85371" w:rsidP="00D85371">
      <w:pPr>
        <w:pStyle w:val="Brdtextmedindrag"/>
      </w:pPr>
      <w:r w:rsidRPr="00A6293E">
        <w:t xml:space="preserve">1. när en </w:t>
      </w:r>
      <w:r>
        <w:t>förvaltnings</w:t>
      </w:r>
      <w:r w:rsidRPr="00A6293E">
        <w:t>myndighet eller en domstol behöver tillgång till sådana upp</w:t>
      </w:r>
      <w:r w:rsidRPr="00A6293E">
        <w:softHyphen/>
        <w:t xml:space="preserve">gifter som avses i </w:t>
      </w:r>
      <w:r>
        <w:t>1 §</w:t>
      </w:r>
      <w:r w:rsidRPr="00A6293E">
        <w:t xml:space="preserve"> för att lösa tvister,</w:t>
      </w:r>
    </w:p>
    <w:p w14:paraId="381EF728" w14:textId="77777777" w:rsidR="00D85371" w:rsidRPr="00A6293E" w:rsidRDefault="00D85371" w:rsidP="00D85371">
      <w:pPr>
        <w:pStyle w:val="Brdtextmedindrag"/>
      </w:pPr>
      <w:r>
        <w:t>2. för elektroniska meddelanden som omfattas av ett föreläggande att bevara en viss lagrad uppgift enligt 27 kap. 16 § rättegångsbalken,</w:t>
      </w:r>
    </w:p>
    <w:p w14:paraId="16FC7E65" w14:textId="77777777" w:rsidR="00D85371" w:rsidRPr="00A6293E" w:rsidRDefault="00D85371" w:rsidP="00D85371">
      <w:pPr>
        <w:pStyle w:val="Brdtextmedindrag"/>
      </w:pPr>
      <w:r>
        <w:t>3</w:t>
      </w:r>
      <w:r w:rsidRPr="00A6293E">
        <w:t>. för elektroniska meddelanden som omfattas av beslut om hemlig av</w:t>
      </w:r>
      <w:r w:rsidRPr="00A6293E">
        <w:softHyphen/>
        <w:t>lyssning av elektronisk kommunikation eller hemlig övervakning av elek</w:t>
      </w:r>
      <w:r w:rsidRPr="00A6293E">
        <w:softHyphen/>
        <w:t>tronisk kommunikation, tekniskt bistånd med sådan avlyssning eller över</w:t>
      </w:r>
      <w:r w:rsidRPr="00A6293E">
        <w:softHyphen/>
        <w:t>vakning, inhämtning av uppgifter enligt lagen (2012:278) om inhämtning av uppgifter om elektronisk kommunikation i de brottsbekämpande myn</w:t>
      </w:r>
      <w:r w:rsidRPr="00A6293E">
        <w:softHyphen/>
        <w:t>digheternas underrättelseverksamhet, eller</w:t>
      </w:r>
    </w:p>
    <w:p w14:paraId="6F899964" w14:textId="77777777" w:rsidR="00D85371" w:rsidRDefault="00D85371" w:rsidP="00D85371">
      <w:pPr>
        <w:pStyle w:val="Brdtextmedindrag"/>
      </w:pPr>
      <w:r>
        <w:t>4</w:t>
      </w:r>
      <w:r w:rsidRPr="00A6293E">
        <w:t xml:space="preserve">. i den utsträckning uppgifter som avses i </w:t>
      </w:r>
      <w:r>
        <w:t>1</w:t>
      </w:r>
      <w:r w:rsidRPr="00E3011E">
        <w:t> §</w:t>
      </w:r>
      <w:r w:rsidRPr="00A6293E">
        <w:t xml:space="preserve"> är nödvändiga för att för</w:t>
      </w:r>
      <w:r w:rsidRPr="00A6293E">
        <w:softHyphen/>
        <w:t>hindra och avslöja obehörig användning av ett elektroniskt kommunika</w:t>
      </w:r>
      <w:r w:rsidRPr="00A6293E">
        <w:softHyphen/>
        <w:t>tionsnät eller en elektronisk kommunikationstjänst.</w:t>
      </w:r>
    </w:p>
    <w:p w14:paraId="0CCE9415" w14:textId="77777777" w:rsidR="00D85371" w:rsidRDefault="00D85371" w:rsidP="00D85371">
      <w:pPr>
        <w:pStyle w:val="Brdtextmedindrag"/>
        <w:rPr>
          <w:sz w:val="18"/>
          <w:szCs w:val="18"/>
        </w:rPr>
      </w:pPr>
    </w:p>
    <w:p w14:paraId="6C139BC1" w14:textId="77777777" w:rsidR="00D85371" w:rsidRDefault="00D85371" w:rsidP="00D85371">
      <w:pPr>
        <w:pStyle w:val="Brdtext"/>
      </w:pPr>
      <w:r>
        <w:rPr>
          <w:b/>
        </w:rPr>
        <w:t>5 §</w:t>
      </w:r>
      <w:r w:rsidRPr="00A6293E">
        <w:t xml:space="preserve">    Regeringen eller den myndighet som regeringen bestämmer får meddela föreskrifter om vilka uppgifter som får behandlas enligt </w:t>
      </w:r>
      <w:r>
        <w:t xml:space="preserve">2 § </w:t>
      </w:r>
      <w:r w:rsidRPr="00A6293E">
        <w:t>första och andra stycke</w:t>
      </w:r>
      <w:r>
        <w:t>na.</w:t>
      </w:r>
    </w:p>
    <w:p w14:paraId="474B28CF" w14:textId="77777777" w:rsidR="00D85371" w:rsidRPr="002624ED" w:rsidRDefault="00D85371" w:rsidP="00D85371">
      <w:pPr>
        <w:pStyle w:val="Brdtextmedindrag"/>
      </w:pPr>
    </w:p>
    <w:p w14:paraId="2969640B" w14:textId="77777777" w:rsidR="00D85371" w:rsidRPr="00A6293E" w:rsidRDefault="00D85371" w:rsidP="00D85371">
      <w:pPr>
        <w:pStyle w:val="Brdtext"/>
      </w:pPr>
      <w:r>
        <w:rPr>
          <w:b/>
        </w:rPr>
        <w:t>6 §</w:t>
      </w:r>
      <w:r w:rsidRPr="00A6293E">
        <w:t>    Regeringen eller den myndighet som regeringen bestämmer får i frå</w:t>
      </w:r>
      <w:r>
        <w:softHyphen/>
      </w:r>
      <w:r w:rsidRPr="00A6293E">
        <w:t xml:space="preserve">ga om behandling av uppgifter för elektronisk kommunikation meddela föreskrifter om de krav som ska ställas på </w:t>
      </w:r>
      <w:r>
        <w:t>en talkommunikationstjänst</w:t>
      </w:r>
      <w:r w:rsidRPr="00A6293E">
        <w:t xml:space="preserve"> som medger identifiering av det anropande eller uppkopplade tele</w:t>
      </w:r>
      <w:r>
        <w:softHyphen/>
      </w:r>
      <w:r w:rsidRPr="00A6293E">
        <w:t>fonnumret eller vidarekoppling.</w:t>
      </w:r>
    </w:p>
    <w:p w14:paraId="4B2FC17A" w14:textId="77777777" w:rsidR="00D85371" w:rsidRPr="00A6293E" w:rsidRDefault="00D85371" w:rsidP="00D85371">
      <w:pPr>
        <w:pStyle w:val="Rubrik4utannumrering"/>
      </w:pPr>
      <w:r w:rsidRPr="00A6293E">
        <w:t>Lokaliseringsuppgifter som inte är trafikuppgifter</w:t>
      </w:r>
    </w:p>
    <w:p w14:paraId="021E4A1A" w14:textId="77777777" w:rsidR="00D85371" w:rsidRPr="00A6293E" w:rsidRDefault="00D85371" w:rsidP="00D85371">
      <w:pPr>
        <w:pStyle w:val="Brdtext"/>
        <w:rPr>
          <w:spacing w:val="-2"/>
        </w:rPr>
      </w:pPr>
      <w:bookmarkStart w:id="2676" w:name="_Hlk22300663"/>
      <w:r>
        <w:rPr>
          <w:b/>
        </w:rPr>
        <w:t>7 §</w:t>
      </w:r>
      <w:r w:rsidRPr="00A6293E">
        <w:t xml:space="preserve">    Lokaliseringsuppgifter som inte är trafikuppgifter och som rör </w:t>
      </w:r>
      <w:r w:rsidRPr="000A57EA">
        <w:t>an</w:t>
      </w:r>
      <w:r w:rsidRPr="000A57EA">
        <w:softHyphen/>
      </w:r>
      <w:r w:rsidRPr="000A57EA">
        <w:rPr>
          <w:spacing w:val="-2"/>
        </w:rPr>
        <w:t>vändare</w:t>
      </w:r>
      <w:r w:rsidRPr="00A6293E">
        <w:rPr>
          <w:spacing w:val="-2"/>
        </w:rPr>
        <w:t xml:space="preserve"> som är fysiska personer eller abonnenter får behandlas endast sedan</w:t>
      </w:r>
      <w:r w:rsidRPr="00A6293E">
        <w:t xml:space="preserve"> de har avidentifierats eller användaren eller abonnenten </w:t>
      </w:r>
      <w:r>
        <w:t xml:space="preserve">har </w:t>
      </w:r>
      <w:r w:rsidRPr="00A6293E">
        <w:t>gett sitt sam</w:t>
      </w:r>
      <w:r>
        <w:softHyphen/>
      </w:r>
      <w:r w:rsidRPr="00A6293E">
        <w:t xml:space="preserve">tycke </w:t>
      </w:r>
      <w:r w:rsidRPr="00A6293E">
        <w:rPr>
          <w:spacing w:val="-2"/>
        </w:rPr>
        <w:t>till behandlingen. Behandlingen får endast ske i den utsträckning och under</w:t>
      </w:r>
      <w:r w:rsidRPr="00A6293E">
        <w:t xml:space="preserve"> </w:t>
      </w:r>
      <w:r w:rsidRPr="00A6293E">
        <w:rPr>
          <w:spacing w:val="-2"/>
        </w:rPr>
        <w:t>den tid som krävs för tillhandahållandet av en tjänst där uppgifterna behövs.</w:t>
      </w:r>
    </w:p>
    <w:p w14:paraId="5F0D86AF" w14:textId="77777777" w:rsidR="00D85371" w:rsidRPr="00A6293E" w:rsidRDefault="00D85371" w:rsidP="00D85371">
      <w:pPr>
        <w:pStyle w:val="Brdtextmedindrag"/>
        <w:rPr>
          <w:spacing w:val="-2"/>
        </w:rPr>
      </w:pPr>
      <w:r w:rsidRPr="00A6293E">
        <w:rPr>
          <w:spacing w:val="-2"/>
        </w:rPr>
        <w:lastRenderedPageBreak/>
        <w:t>Innan samtycke lämnas ska den som tillhandahåller tjänsten informera om</w:t>
      </w:r>
    </w:p>
    <w:p w14:paraId="24F4CD1B" w14:textId="77777777" w:rsidR="00D85371" w:rsidRPr="00A6293E" w:rsidRDefault="00D85371" w:rsidP="00D85371">
      <w:pPr>
        <w:pStyle w:val="Brdtextmedindrag"/>
      </w:pPr>
      <w:r w:rsidRPr="00A6293E">
        <w:t>1. vilken typ av uppgifter som kommer att behandlas,</w:t>
      </w:r>
    </w:p>
    <w:p w14:paraId="5E6D5402" w14:textId="77777777" w:rsidR="00D85371" w:rsidRPr="00A6293E" w:rsidRDefault="00D85371" w:rsidP="00D85371">
      <w:pPr>
        <w:pStyle w:val="Brdtextmedindrag"/>
      </w:pPr>
      <w:r w:rsidRPr="00A6293E">
        <w:t>2. behandlingens syfte och varaktighet, och</w:t>
      </w:r>
    </w:p>
    <w:p w14:paraId="233CAA58" w14:textId="77777777" w:rsidR="00D85371" w:rsidRPr="00A6293E" w:rsidRDefault="00D85371" w:rsidP="00D85371">
      <w:pPr>
        <w:pStyle w:val="Brdtextmedindrag"/>
      </w:pPr>
      <w:r w:rsidRPr="00A6293E">
        <w:t>3. huruvida uppgifterna kommer att vidarebefordras.</w:t>
      </w:r>
    </w:p>
    <w:p w14:paraId="695FAEBC" w14:textId="77777777" w:rsidR="00D85371" w:rsidRDefault="00D85371" w:rsidP="00D85371">
      <w:pPr>
        <w:pStyle w:val="Brdtextmedindrag"/>
      </w:pPr>
      <w:r>
        <w:t>Ett samtycke</w:t>
      </w:r>
      <w:r w:rsidRPr="00A6293E">
        <w:t xml:space="preserve"> </w:t>
      </w:r>
      <w:r>
        <w:t>får</w:t>
      </w:r>
      <w:r w:rsidRPr="00A6293E">
        <w:t xml:space="preserve"> när som helst återkalla</w:t>
      </w:r>
      <w:r>
        <w:t>s</w:t>
      </w:r>
      <w:r w:rsidRPr="00A6293E">
        <w:t>.</w:t>
      </w:r>
    </w:p>
    <w:p w14:paraId="16BF480D" w14:textId="77777777" w:rsidR="00D85371" w:rsidRPr="00A6293E" w:rsidRDefault="00D85371" w:rsidP="00D85371">
      <w:pPr>
        <w:pStyle w:val="Brdtextmedindrag"/>
      </w:pPr>
    </w:p>
    <w:p w14:paraId="433BE7D3" w14:textId="77777777" w:rsidR="00D85371" w:rsidRPr="00A6293E" w:rsidRDefault="00D85371" w:rsidP="00D85371">
      <w:pPr>
        <w:pStyle w:val="Brdtextmedindrag"/>
        <w:ind w:firstLine="0"/>
      </w:pPr>
      <w:r>
        <w:rPr>
          <w:b/>
        </w:rPr>
        <w:t>8 §</w:t>
      </w:r>
      <w:r w:rsidRPr="00A6293E">
        <w:t xml:space="preserve">    En användare eller en abonnent ska, trots att samtycke </w:t>
      </w:r>
      <w:r>
        <w:t xml:space="preserve">har </w:t>
      </w:r>
      <w:r w:rsidRPr="00A6293E">
        <w:t xml:space="preserve">lämnats, på ett </w:t>
      </w:r>
      <w:r w:rsidRPr="00A6293E">
        <w:rPr>
          <w:spacing w:val="-2"/>
        </w:rPr>
        <w:t>enkelt och kostnadsfritt sätt i enskilda fall kunna motsätta sig behandling av</w:t>
      </w:r>
      <w:r w:rsidRPr="00A6293E">
        <w:t xml:space="preserve"> uppgifter </w:t>
      </w:r>
      <w:r>
        <w:t xml:space="preserve">i enlighet med 7 § </w:t>
      </w:r>
      <w:r w:rsidRPr="00A6293E">
        <w:t>vid uppkoppling eller över</w:t>
      </w:r>
      <w:r>
        <w:softHyphen/>
      </w:r>
      <w:r w:rsidRPr="00A6293E">
        <w:t>föring av ett elektroniskt med</w:t>
      </w:r>
      <w:r>
        <w:softHyphen/>
      </w:r>
      <w:r w:rsidRPr="00A6293E">
        <w:t>delande.</w:t>
      </w:r>
      <w:bookmarkEnd w:id="2676"/>
    </w:p>
    <w:p w14:paraId="6C395FF8" w14:textId="77777777" w:rsidR="00D85371" w:rsidRPr="00A6293E" w:rsidRDefault="00D85371" w:rsidP="00D85371">
      <w:pPr>
        <w:pStyle w:val="Brdtextmedindrag"/>
        <w:ind w:firstLine="0"/>
      </w:pPr>
    </w:p>
    <w:p w14:paraId="70239085" w14:textId="77777777" w:rsidR="00D85371" w:rsidRPr="00A6293E" w:rsidRDefault="00D85371" w:rsidP="00D85371">
      <w:pPr>
        <w:pStyle w:val="Brdtext"/>
      </w:pPr>
      <w:r>
        <w:rPr>
          <w:b/>
        </w:rPr>
        <w:t>9 §</w:t>
      </w:r>
      <w:r w:rsidRPr="00A6293E">
        <w:t xml:space="preserve">    Endast den som handlar på uppdrag av den som tillhandahåller ett </w:t>
      </w:r>
      <w:r w:rsidRPr="00A6293E">
        <w:rPr>
          <w:spacing w:val="-2"/>
        </w:rPr>
        <w:t>allmänt elektroniskt kommunikationsnät eller en allmänt tillgänglig elektro</w:t>
      </w:r>
      <w:r w:rsidRPr="00A6293E">
        <w:rPr>
          <w:spacing w:val="-2"/>
        </w:rPr>
        <w:softHyphen/>
      </w:r>
      <w:r w:rsidRPr="00A6293E">
        <w:t xml:space="preserve">nisk kommunikationstjänst, eller av den som tillhandahåller den tjänst där uppgifterna behövs, får behandla uppgifter i enlighet med </w:t>
      </w:r>
      <w:r>
        <w:t>7</w:t>
      </w:r>
      <w:r w:rsidRPr="00E3011E">
        <w:t> §</w:t>
      </w:r>
      <w:r w:rsidRPr="00A6293E">
        <w:t>.</w:t>
      </w:r>
    </w:p>
    <w:p w14:paraId="1F6C4005" w14:textId="77777777" w:rsidR="00D85371" w:rsidRPr="00A6293E" w:rsidRDefault="00D85371" w:rsidP="00D85371">
      <w:pPr>
        <w:pStyle w:val="Brdtextmedindrag"/>
        <w:ind w:firstLine="0"/>
      </w:pPr>
    </w:p>
    <w:p w14:paraId="16E0C37B" w14:textId="77777777" w:rsidR="00D85371" w:rsidRDefault="00D85371" w:rsidP="00D85371">
      <w:pPr>
        <w:pStyle w:val="Brdtext"/>
      </w:pPr>
      <w:r>
        <w:rPr>
          <w:b/>
        </w:rPr>
        <w:t>10 §</w:t>
      </w:r>
      <w:r w:rsidRPr="00A6293E">
        <w:t xml:space="preserve">    Lokaliseringsuppgifter som omfattas av </w:t>
      </w:r>
      <w:r>
        <w:t xml:space="preserve">ett </w:t>
      </w:r>
      <w:r w:rsidRPr="00A6293E">
        <w:t>beslut om inhämtning av uppgifter enligt 27</w:t>
      </w:r>
      <w:r>
        <w:t> kap.</w:t>
      </w:r>
      <w:r w:rsidRPr="00A6293E">
        <w:t xml:space="preserve"> rättegångsbalken eller lagen (2012:278) om in</w:t>
      </w:r>
      <w:r w:rsidRPr="00A6293E">
        <w:softHyphen/>
        <w:t>hämtning av uppgifter om elektronisk kommunikation i de brottsbekäm</w:t>
      </w:r>
      <w:r w:rsidRPr="00A6293E">
        <w:softHyphen/>
        <w:t xml:space="preserve">pande myndigheternas underrättelseverksamhet får behandlas </w:t>
      </w:r>
      <w:r>
        <w:t>trots</w:t>
      </w:r>
      <w:r w:rsidRPr="00A6293E">
        <w:t xml:space="preserve"> </w:t>
      </w:r>
      <w:r>
        <w:t>7 </w:t>
      </w:r>
      <w:r w:rsidRPr="00E3011E">
        <w:t>och 9 §§</w:t>
      </w:r>
      <w:r w:rsidRPr="00A6293E">
        <w:t>.</w:t>
      </w:r>
    </w:p>
    <w:p w14:paraId="47B7F9FC" w14:textId="77777777" w:rsidR="00D85371" w:rsidRPr="00A6293E" w:rsidRDefault="00D85371" w:rsidP="00D85371">
      <w:pPr>
        <w:pStyle w:val="Rubrik4utannumrering"/>
      </w:pPr>
      <w:r w:rsidRPr="00A6293E">
        <w:t>Meddelanden som är av vikt för allmänheten</w:t>
      </w:r>
    </w:p>
    <w:p w14:paraId="77FE0A24" w14:textId="77777777" w:rsidR="00D85371" w:rsidRPr="00A6293E" w:rsidRDefault="00D85371" w:rsidP="00D85371">
      <w:pPr>
        <w:pStyle w:val="Brdtext"/>
        <w:rPr>
          <w:spacing w:val="-4"/>
        </w:rPr>
      </w:pPr>
      <w:r>
        <w:rPr>
          <w:b/>
        </w:rPr>
        <w:t>11 §</w:t>
      </w:r>
      <w:r w:rsidRPr="00A6293E">
        <w:t xml:space="preserve">    Den som enligt </w:t>
      </w:r>
      <w:r w:rsidRPr="00E3011E">
        <w:t>7 kap.</w:t>
      </w:r>
      <w:r>
        <w:t> </w:t>
      </w:r>
      <w:r w:rsidRPr="00E3011E">
        <w:t>3</w:t>
      </w:r>
      <w:r>
        <w:t>6</w:t>
      </w:r>
      <w:r w:rsidRPr="00E3011E">
        <w:t> §</w:t>
      </w:r>
      <w:r w:rsidRPr="00A6293E">
        <w:t xml:space="preserve"> </w:t>
      </w:r>
      <w:r>
        <w:t>ska</w:t>
      </w:r>
      <w:r w:rsidRPr="00A6293E">
        <w:t xml:space="preserve"> medverka till att förmedla </w:t>
      </w:r>
      <w:r w:rsidRPr="00A6293E">
        <w:rPr>
          <w:spacing w:val="-2"/>
        </w:rPr>
        <w:t>med</w:t>
      </w:r>
      <w:r>
        <w:rPr>
          <w:spacing w:val="-2"/>
        </w:rPr>
        <w:softHyphen/>
      </w:r>
      <w:r w:rsidRPr="00A6293E">
        <w:rPr>
          <w:spacing w:val="-2"/>
        </w:rPr>
        <w:t>delan</w:t>
      </w:r>
      <w:r>
        <w:rPr>
          <w:spacing w:val="-2"/>
        </w:rPr>
        <w:softHyphen/>
      </w:r>
      <w:r w:rsidRPr="00A6293E">
        <w:rPr>
          <w:spacing w:val="-2"/>
        </w:rPr>
        <w:t>den som är av vikt för allmänheten får för detta ändamål behand</w:t>
      </w:r>
      <w:r w:rsidRPr="00A6293E">
        <w:rPr>
          <w:spacing w:val="-2"/>
        </w:rPr>
        <w:softHyphen/>
        <w:t>la</w:t>
      </w:r>
      <w:r w:rsidRPr="00A6293E">
        <w:t xml:space="preserve"> </w:t>
      </w:r>
      <w:r w:rsidRPr="00A6293E">
        <w:rPr>
          <w:spacing w:val="-4"/>
        </w:rPr>
        <w:t>trafik</w:t>
      </w:r>
      <w:r>
        <w:rPr>
          <w:spacing w:val="-4"/>
        </w:rPr>
        <w:softHyphen/>
      </w:r>
      <w:r w:rsidRPr="00A6293E">
        <w:rPr>
          <w:spacing w:val="-4"/>
        </w:rPr>
        <w:t>uppgifter, lokaliseringsuppgifter som inte är trafikuppgifter och uppgifter</w:t>
      </w:r>
      <w:r w:rsidRPr="00A6293E">
        <w:t xml:space="preserve"> om abonnemang. Uppgifterna får behandlas endast i den ut</w:t>
      </w:r>
      <w:r w:rsidRPr="00A6293E">
        <w:softHyphen/>
        <w:t xml:space="preserve">sträckning och </w:t>
      </w:r>
      <w:r w:rsidRPr="00A6293E">
        <w:rPr>
          <w:spacing w:val="-4"/>
        </w:rPr>
        <w:t>un</w:t>
      </w:r>
      <w:r>
        <w:rPr>
          <w:spacing w:val="-4"/>
        </w:rPr>
        <w:softHyphen/>
      </w:r>
      <w:r w:rsidRPr="00A6293E">
        <w:rPr>
          <w:spacing w:val="-4"/>
        </w:rPr>
        <w:t>der den tid som är nödvändig för ändamålet. De ska där</w:t>
      </w:r>
      <w:r w:rsidRPr="00A6293E">
        <w:rPr>
          <w:spacing w:val="-4"/>
        </w:rPr>
        <w:softHyphen/>
        <w:t>efter genast utplånas.</w:t>
      </w:r>
    </w:p>
    <w:p w14:paraId="67D7FFDC" w14:textId="77777777" w:rsidR="00D85371" w:rsidRPr="00A6293E" w:rsidRDefault="00D85371" w:rsidP="00D85371">
      <w:pPr>
        <w:pStyle w:val="Brdtextmedindrag"/>
      </w:pPr>
      <w:r w:rsidRPr="00A6293E">
        <w:t xml:space="preserve">Bestämmelserna i </w:t>
      </w:r>
      <w:r>
        <w:t>1</w:t>
      </w:r>
      <w:r w:rsidRPr="00857A74">
        <w:t>–</w:t>
      </w:r>
      <w:r>
        <w:t>3, 7 och 9 </w:t>
      </w:r>
      <w:r w:rsidRPr="00857A74">
        <w:t>§§</w:t>
      </w:r>
      <w:r w:rsidRPr="00A6293E">
        <w:t xml:space="preserve"> gäller inte för </w:t>
      </w:r>
      <w:r>
        <w:t xml:space="preserve">sådan </w:t>
      </w:r>
      <w:r w:rsidRPr="00A6293E">
        <w:t>behandling.</w:t>
      </w:r>
    </w:p>
    <w:p w14:paraId="647F93A1" w14:textId="77777777" w:rsidR="00D85371" w:rsidRPr="00A6293E" w:rsidRDefault="00D85371" w:rsidP="00D85371">
      <w:pPr>
        <w:pStyle w:val="Brdtextmedindrag"/>
      </w:pPr>
      <w:r w:rsidRPr="00A6293E">
        <w:t>Regeringen eller den myndighet som regeringen bestämmer får meddela föreskrifter om hur l</w:t>
      </w:r>
      <w:r>
        <w:t>änge</w:t>
      </w:r>
      <w:r w:rsidRPr="00A6293E">
        <w:t xml:space="preserve"> uppgifterna får behandlas innan de enligt första stycket ska utplånas.</w:t>
      </w:r>
    </w:p>
    <w:p w14:paraId="0D4F793C" w14:textId="77777777" w:rsidR="00D85371" w:rsidRPr="00A6293E" w:rsidRDefault="00D85371" w:rsidP="00D85371">
      <w:pPr>
        <w:pStyle w:val="Rubrik4utannumrering"/>
      </w:pPr>
      <w:r w:rsidRPr="00A6293E">
        <w:t xml:space="preserve">Ospecificerade </w:t>
      </w:r>
      <w:r>
        <w:t>fakturor</w:t>
      </w:r>
    </w:p>
    <w:p w14:paraId="3CEA9BEF" w14:textId="77777777" w:rsidR="00D85371" w:rsidRPr="00A6293E" w:rsidRDefault="00D85371" w:rsidP="00D85371">
      <w:pPr>
        <w:pStyle w:val="Brdtext"/>
      </w:pPr>
      <w:r>
        <w:rPr>
          <w:b/>
        </w:rPr>
        <w:t>12 §</w:t>
      </w:r>
      <w:r w:rsidRPr="00A6293E">
        <w:t>    Den som tillhandahåller en allmänt tillgänglig elektronisk kommu</w:t>
      </w:r>
      <w:r w:rsidRPr="00A6293E">
        <w:softHyphen/>
        <w:t xml:space="preserve">nikationstjänst </w:t>
      </w:r>
      <w:r>
        <w:t>ska</w:t>
      </w:r>
      <w:r w:rsidRPr="00A6293E">
        <w:t xml:space="preserve"> tillhandahålla </w:t>
      </w:r>
      <w:r w:rsidRPr="00415527">
        <w:t xml:space="preserve">ospecificerade fakturor till </w:t>
      </w:r>
      <w:r w:rsidRPr="00A6293E">
        <w:t>en abonnent som begär det</w:t>
      </w:r>
      <w:r>
        <w:t>.</w:t>
      </w:r>
    </w:p>
    <w:p w14:paraId="0F6CEEF4" w14:textId="77777777" w:rsidR="00D85371" w:rsidRPr="00A6293E" w:rsidRDefault="00D85371" w:rsidP="00D85371">
      <w:pPr>
        <w:pStyle w:val="Rubrik4utannumrering"/>
      </w:pPr>
      <w:r w:rsidRPr="00A6293E">
        <w:t>Nummerpresentation</w:t>
      </w:r>
    </w:p>
    <w:p w14:paraId="6117B2EC" w14:textId="77777777" w:rsidR="00D85371" w:rsidRPr="00A6293E" w:rsidRDefault="00D85371" w:rsidP="00D85371">
      <w:pPr>
        <w:pStyle w:val="Brdtext"/>
      </w:pPr>
      <w:r w:rsidRPr="00A6293E">
        <w:rPr>
          <w:b/>
        </w:rPr>
        <w:t>1</w:t>
      </w:r>
      <w:r>
        <w:rPr>
          <w:b/>
        </w:rPr>
        <w:t>3 §</w:t>
      </w:r>
      <w:r w:rsidRPr="00A6293E">
        <w:t>    Den som tillhandahåller nummerpresentation ska erbjuda</w:t>
      </w:r>
    </w:p>
    <w:p w14:paraId="6537EEFC" w14:textId="77777777" w:rsidR="00D85371" w:rsidRPr="00A6293E" w:rsidRDefault="00D85371" w:rsidP="00D85371">
      <w:pPr>
        <w:pStyle w:val="Brdtextmedindrag"/>
      </w:pPr>
      <w:r w:rsidRPr="00A6293E">
        <w:t xml:space="preserve">1. den anropande abonnenten eller </w:t>
      </w:r>
      <w:r w:rsidRPr="00052014">
        <w:t>användaren</w:t>
      </w:r>
      <w:r w:rsidRPr="00A6293E">
        <w:t xml:space="preserve"> möjlighet att </w:t>
      </w:r>
      <w:r>
        <w:t xml:space="preserve">på ett </w:t>
      </w:r>
      <w:r w:rsidRPr="00A6293E">
        <w:t>enkelt</w:t>
      </w:r>
      <w:r>
        <w:t xml:space="preserve"> sätt</w:t>
      </w:r>
      <w:r w:rsidRPr="00A6293E">
        <w:t xml:space="preserve"> och kostnadsfritt förhindra nummerpresentation för varje samtal,</w:t>
      </w:r>
    </w:p>
    <w:p w14:paraId="2DD81EED" w14:textId="77777777" w:rsidR="00D85371" w:rsidRPr="00A6293E" w:rsidRDefault="00D85371" w:rsidP="00D85371">
      <w:pPr>
        <w:pStyle w:val="Brdtextmedindrag"/>
      </w:pPr>
      <w:r w:rsidRPr="00A6293E">
        <w:t>2. den anropade abonnenten möjlighet att</w:t>
      </w:r>
      <w:r>
        <w:t xml:space="preserve"> på ett</w:t>
      </w:r>
      <w:r w:rsidRPr="00A6293E">
        <w:t xml:space="preserve"> enkelt</w:t>
      </w:r>
      <w:r>
        <w:t xml:space="preserve"> sätt</w:t>
      </w:r>
      <w:r w:rsidRPr="00A6293E">
        <w:t xml:space="preserve"> och kostnads</w:t>
      </w:r>
      <w:r w:rsidRPr="00A6293E">
        <w:softHyphen/>
        <w:t>fritt vid rim</w:t>
      </w:r>
      <w:r w:rsidRPr="00A6293E">
        <w:softHyphen/>
        <w:t>lig användning av funktionen förhindra nummerpresentationen vid in</w:t>
      </w:r>
      <w:r w:rsidRPr="00A6293E">
        <w:softHyphen/>
        <w:t>kommande samtal, och</w:t>
      </w:r>
    </w:p>
    <w:p w14:paraId="57273AB8" w14:textId="77777777" w:rsidR="00D85371" w:rsidRPr="00A6293E" w:rsidRDefault="00D85371" w:rsidP="00D85371">
      <w:pPr>
        <w:pStyle w:val="Brdtextmedindrag"/>
      </w:pPr>
      <w:r w:rsidRPr="00A6293E">
        <w:t>3. den anropade abonnenten möjlighet att, om numret visas innan sam</w:t>
      </w:r>
      <w:r w:rsidRPr="00A6293E">
        <w:softHyphen/>
        <w:t>talet etableras, på ett enkelt sätt avvisa inkommande samtal, om skydd mot nummerpresentationen används av den anropande användaren eller abon</w:t>
      </w:r>
      <w:r w:rsidRPr="00A6293E">
        <w:softHyphen/>
        <w:t>nenten.</w:t>
      </w:r>
    </w:p>
    <w:p w14:paraId="17048FC5" w14:textId="77777777" w:rsidR="00D85371" w:rsidRPr="00A6293E" w:rsidRDefault="00D85371" w:rsidP="00D85371">
      <w:pPr>
        <w:pStyle w:val="Brdtextmedindrag"/>
      </w:pPr>
      <w:r w:rsidRPr="00A6293E">
        <w:lastRenderedPageBreak/>
        <w:t>Om presentationen avser det uppkopplade numret, ska den anropade abonnenten erbjudas möjlighet att på ett enkelt sätt och kostnadsfritt för</w:t>
      </w:r>
      <w:r w:rsidRPr="00A6293E">
        <w:softHyphen/>
        <w:t>hindra presentationen av det uppkopplade numret för den anropande an</w:t>
      </w:r>
      <w:r w:rsidRPr="00A6293E">
        <w:softHyphen/>
        <w:t>vändaren.</w:t>
      </w:r>
    </w:p>
    <w:p w14:paraId="250C33C3" w14:textId="77777777" w:rsidR="00D85371" w:rsidRDefault="00D85371" w:rsidP="00D85371">
      <w:pPr>
        <w:pStyle w:val="Brdtextmedindrag"/>
      </w:pPr>
      <w:r w:rsidRPr="00A6293E">
        <w:rPr>
          <w:spacing w:val="-2"/>
        </w:rPr>
        <w:t>Första stycket 1 ska gälla även för samtal till ett annat land. Första styck</w:t>
      </w:r>
      <w:r w:rsidRPr="00A6293E">
        <w:rPr>
          <w:spacing w:val="-2"/>
        </w:rPr>
        <w:softHyphen/>
        <w:t>et</w:t>
      </w:r>
      <w:r w:rsidRPr="00A6293E">
        <w:t xml:space="preserve"> 2 och 3 och andra stycket ska gälla även för inkommande samtal från ett annat land.</w:t>
      </w:r>
    </w:p>
    <w:p w14:paraId="602A8659" w14:textId="77777777" w:rsidR="00D85371" w:rsidRPr="00A6293E" w:rsidRDefault="00D85371" w:rsidP="00D85371">
      <w:pPr>
        <w:pStyle w:val="Brdtextmedindrag"/>
      </w:pPr>
    </w:p>
    <w:p w14:paraId="5A70DB3F" w14:textId="77777777" w:rsidR="00D85371" w:rsidRPr="00A6293E" w:rsidRDefault="00D85371" w:rsidP="00D85371">
      <w:pPr>
        <w:pStyle w:val="Brdtextmedindrag"/>
        <w:ind w:firstLine="0"/>
      </w:pPr>
      <w:r>
        <w:rPr>
          <w:b/>
        </w:rPr>
        <w:t>14 §</w:t>
      </w:r>
      <w:r w:rsidRPr="00A6293E">
        <w:t xml:space="preserve">    Om nummerpresentation eller presentation av ett uppkopplat nummer erbjuds, ska den som tillhandahåller </w:t>
      </w:r>
      <w:r>
        <w:t xml:space="preserve">en </w:t>
      </w:r>
      <w:r w:rsidRPr="00A6293E">
        <w:t>allmänt tillgänglig elek</w:t>
      </w:r>
      <w:r>
        <w:softHyphen/>
      </w:r>
      <w:r w:rsidRPr="00A6293E">
        <w:t>tronisk kom</w:t>
      </w:r>
      <w:r w:rsidRPr="00A6293E">
        <w:softHyphen/>
        <w:t>munikationstjänst informera allmänheten om detta och om de möjlig</w:t>
      </w:r>
      <w:r w:rsidRPr="00A6293E">
        <w:softHyphen/>
        <w:t xml:space="preserve">heter som anges i </w:t>
      </w:r>
      <w:r>
        <w:t xml:space="preserve">13 § </w:t>
      </w:r>
      <w:r w:rsidRPr="00A6293E">
        <w:t>första och andra styckena.</w:t>
      </w:r>
    </w:p>
    <w:p w14:paraId="3697F4B3" w14:textId="77777777" w:rsidR="00D85371" w:rsidRPr="00A6293E" w:rsidRDefault="00D85371" w:rsidP="00D85371">
      <w:pPr>
        <w:pStyle w:val="Rubrik4utannumrering"/>
      </w:pPr>
      <w:r w:rsidRPr="00A6293E">
        <w:t>Undantag som gäller nummerpresentation och lokaliseringsuppgifter</w:t>
      </w:r>
    </w:p>
    <w:p w14:paraId="7E9357AE" w14:textId="77777777" w:rsidR="00D85371" w:rsidRPr="00A6293E" w:rsidRDefault="00D85371" w:rsidP="00D85371">
      <w:pPr>
        <w:pStyle w:val="Brdtext"/>
      </w:pPr>
      <w:bookmarkStart w:id="2677" w:name="_Hlk22301041"/>
      <w:r>
        <w:rPr>
          <w:b/>
        </w:rPr>
        <w:t>15 §</w:t>
      </w:r>
      <w:r w:rsidRPr="00A6293E">
        <w:t>    Den som tillhandahåller ett allmänt elektroniskt kommunika</w:t>
      </w:r>
      <w:r w:rsidRPr="00A6293E">
        <w:softHyphen/>
        <w:t>tions</w:t>
      </w:r>
      <w:r>
        <w:softHyphen/>
      </w:r>
      <w:r w:rsidRPr="00A6293E">
        <w:t>nät eller en allmänt tillgänglig elektronisk kommunika</w:t>
      </w:r>
      <w:r w:rsidRPr="00A6293E">
        <w:softHyphen/>
        <w:t>tions</w:t>
      </w:r>
      <w:r w:rsidRPr="00A6293E">
        <w:softHyphen/>
        <w:t>tjänst får</w:t>
      </w:r>
    </w:p>
    <w:p w14:paraId="7597BA8C" w14:textId="77777777" w:rsidR="00D85371" w:rsidRPr="00A6293E" w:rsidRDefault="00D85371" w:rsidP="00D85371">
      <w:pPr>
        <w:pStyle w:val="Brdtextmedindrag"/>
      </w:pPr>
      <w:r w:rsidRPr="00A6293E">
        <w:t xml:space="preserve">1. på begäran av en abonnent </w:t>
      </w:r>
      <w:r>
        <w:t xml:space="preserve">tillfälligt </w:t>
      </w:r>
      <w:r w:rsidRPr="00A6293E">
        <w:t>åsidosätta skydd mot nummer</w:t>
      </w:r>
      <w:r w:rsidRPr="00A6293E">
        <w:softHyphen/>
        <w:t>presentation för att kunna identifiera störande samtal samt lagra sådana uppgifter som identifierar den anropande abonnenten och hålla dem till</w:t>
      </w:r>
      <w:r w:rsidRPr="00A6293E">
        <w:softHyphen/>
        <w:t>gängliga för abonnenten på begäran, och</w:t>
      </w:r>
    </w:p>
    <w:p w14:paraId="58DC954D" w14:textId="77777777" w:rsidR="00D85371" w:rsidRPr="00A6293E" w:rsidRDefault="00D85371" w:rsidP="00D85371">
      <w:pPr>
        <w:pStyle w:val="Brdtextmedindrag"/>
      </w:pPr>
      <w:r w:rsidRPr="00A6293E">
        <w:t>2. för Polismyndigheten, Säkerhetspolisen eller en regional alarmerings</w:t>
      </w:r>
      <w:r w:rsidRPr="00A6293E">
        <w:softHyphen/>
        <w:t>central som avses i lagen (1981:1104) om verksamheten hos vissa regio</w:t>
      </w:r>
      <w:r w:rsidRPr="00A6293E">
        <w:softHyphen/>
        <w:t>nala alarmeringscentraler åsidosätta skydd mot nummerpresentation och till</w:t>
      </w:r>
      <w:r>
        <w:softHyphen/>
      </w:r>
      <w:r w:rsidRPr="00A6293E">
        <w:t>handa</w:t>
      </w:r>
      <w:r>
        <w:softHyphen/>
      </w:r>
      <w:r w:rsidRPr="00A6293E">
        <w:t>hålla en sådan myndighet eller organisation lokaliserings</w:t>
      </w:r>
      <w:r w:rsidRPr="00A6293E">
        <w:softHyphen/>
        <w:t>upp</w:t>
      </w:r>
      <w:r w:rsidRPr="00A6293E">
        <w:softHyphen/>
        <w:t>gif</w:t>
      </w:r>
      <w:r>
        <w:softHyphen/>
      </w:r>
      <w:r w:rsidRPr="00A6293E">
        <w:t>ter vid nödsamtal, utan samtycke eller trots vägran från abonnenten eller användaren.</w:t>
      </w:r>
    </w:p>
    <w:p w14:paraId="2158A256" w14:textId="77777777" w:rsidR="00D85371" w:rsidRPr="00A6293E" w:rsidRDefault="00D85371" w:rsidP="00D85371">
      <w:pPr>
        <w:pStyle w:val="Rubrik4utannumrering"/>
      </w:pPr>
      <w:bookmarkStart w:id="2678" w:name="_Hlk62740219"/>
      <w:bookmarkEnd w:id="2677"/>
      <w:r w:rsidRPr="00A6293E">
        <w:t>Automatisk vidarekoppling</w:t>
      </w:r>
    </w:p>
    <w:bookmarkEnd w:id="2678"/>
    <w:p w14:paraId="60587E47" w14:textId="77777777" w:rsidR="00D85371" w:rsidRPr="00A6293E" w:rsidRDefault="00D85371" w:rsidP="00D85371">
      <w:pPr>
        <w:pStyle w:val="Brdtext"/>
      </w:pPr>
      <w:r>
        <w:rPr>
          <w:b/>
        </w:rPr>
        <w:t>16 §</w:t>
      </w:r>
      <w:r>
        <w:rPr>
          <w:bCs/>
        </w:rPr>
        <w:t>    </w:t>
      </w:r>
      <w:bookmarkStart w:id="2679" w:name="_Hlk62740020"/>
      <w:r w:rsidRPr="00A6293E">
        <w:rPr>
          <w:spacing w:val="-3"/>
        </w:rPr>
        <w:t xml:space="preserve">Den som tillhandahåller </w:t>
      </w:r>
      <w:r>
        <w:rPr>
          <w:spacing w:val="-3"/>
        </w:rPr>
        <w:t>en talkommu</w:t>
      </w:r>
      <w:r>
        <w:rPr>
          <w:spacing w:val="-3"/>
        </w:rPr>
        <w:softHyphen/>
        <w:t>ni</w:t>
      </w:r>
      <w:r>
        <w:rPr>
          <w:spacing w:val="-3"/>
        </w:rPr>
        <w:softHyphen/>
        <w:t>ka</w:t>
      </w:r>
      <w:r>
        <w:rPr>
          <w:spacing w:val="-3"/>
        </w:rPr>
        <w:softHyphen/>
        <w:t>tions</w:t>
      </w:r>
      <w:r>
        <w:rPr>
          <w:spacing w:val="-3"/>
        </w:rPr>
        <w:softHyphen/>
        <w:t>tjänst</w:t>
      </w:r>
      <w:r w:rsidRPr="00A6293E">
        <w:rPr>
          <w:spacing w:val="-3"/>
        </w:rPr>
        <w:t xml:space="preserve"> </w:t>
      </w:r>
      <w:bookmarkEnd w:id="2679"/>
      <w:r>
        <w:rPr>
          <w:spacing w:val="-3"/>
        </w:rPr>
        <w:t>ska</w:t>
      </w:r>
      <w:r w:rsidRPr="00A6293E">
        <w:t xml:space="preserve"> på be</w:t>
      </w:r>
      <w:r>
        <w:softHyphen/>
      </w:r>
      <w:r w:rsidRPr="00A6293E">
        <w:t>gäran av en abonnent på ett enkelt sätt och kostnadsfritt tillhanda</w:t>
      </w:r>
      <w:r w:rsidRPr="00A6293E">
        <w:softHyphen/>
        <w:t>hålla möj</w:t>
      </w:r>
      <w:r>
        <w:softHyphen/>
      </w:r>
      <w:r w:rsidRPr="00A6293E">
        <w:t>lighet att stoppa automatisk vidarekoppling som görs av tredje part till abonnenten.</w:t>
      </w:r>
    </w:p>
    <w:p w14:paraId="3DF15D1C" w14:textId="77777777" w:rsidR="00D85371" w:rsidRPr="00A6293E" w:rsidRDefault="00D85371" w:rsidP="00D85371">
      <w:pPr>
        <w:pStyle w:val="Rubrik4utannumrering"/>
      </w:pPr>
      <w:r w:rsidRPr="00A6293E">
        <w:t>Abonnentförteckningar</w:t>
      </w:r>
    </w:p>
    <w:p w14:paraId="6F8DC38D" w14:textId="77777777" w:rsidR="00D85371" w:rsidRPr="00A6293E" w:rsidRDefault="00D85371" w:rsidP="00D85371">
      <w:pPr>
        <w:pStyle w:val="Brdtext"/>
      </w:pPr>
      <w:r>
        <w:rPr>
          <w:b/>
        </w:rPr>
        <w:t>17 §</w:t>
      </w:r>
      <w:r w:rsidRPr="00A6293E">
        <w:t>    En abonnent som är en fysisk person ska kostnadsfritt få informa</w:t>
      </w:r>
      <w:r w:rsidRPr="00A6293E">
        <w:softHyphen/>
        <w:t>tion om ändamålen med en allmänt tillgänglig abonnentförteckning eller en förteckning ur vilken det går att få uppgifter genom abonnentupplys</w:t>
      </w:r>
      <w:r w:rsidRPr="00A6293E">
        <w:softHyphen/>
        <w:t xml:space="preserve">ning, innan personuppgifter om abonnenten tas in i </w:t>
      </w:r>
      <w:r>
        <w:t>förteckningen</w:t>
      </w:r>
      <w:r w:rsidRPr="00A6293E">
        <w:t>. Om för</w:t>
      </w:r>
      <w:r>
        <w:softHyphen/>
      </w:r>
      <w:r w:rsidRPr="00A6293E">
        <w:t>teckningen ska finnas i elektronisk form, ska abonnenten informeras om de sökfunk</w:t>
      </w:r>
      <w:r w:rsidRPr="00A6293E">
        <w:softHyphen/>
        <w:t>tioner som en sådan tjänst möjliggör.</w:t>
      </w:r>
    </w:p>
    <w:p w14:paraId="2C93E3E5" w14:textId="77777777" w:rsidR="00D85371" w:rsidRPr="00A6293E" w:rsidRDefault="00D85371" w:rsidP="00D85371">
      <w:pPr>
        <w:pStyle w:val="Brdtextmedindrag"/>
      </w:pPr>
    </w:p>
    <w:p w14:paraId="409AA2C8" w14:textId="77777777" w:rsidR="00D85371" w:rsidRPr="00A6293E" w:rsidRDefault="00D85371" w:rsidP="00D85371">
      <w:pPr>
        <w:pStyle w:val="Brdtext"/>
      </w:pPr>
      <w:r>
        <w:rPr>
          <w:b/>
        </w:rPr>
        <w:t>18 §</w:t>
      </w:r>
      <w:r w:rsidRPr="00A6293E">
        <w:t xml:space="preserve">    För att behandla personuppgifter om en abonnent som är en fysisk person i en förteckning som avses i </w:t>
      </w:r>
      <w:r w:rsidRPr="009E2D27">
        <w:t>17</w:t>
      </w:r>
      <w:r w:rsidRPr="00857A74">
        <w:t> §</w:t>
      </w:r>
      <w:r w:rsidRPr="00A6293E">
        <w:t xml:space="preserve"> krävs samtycke från </w:t>
      </w:r>
      <w:r>
        <w:t>personen</w:t>
      </w:r>
      <w:r w:rsidRPr="00A6293E">
        <w:t>. Abon</w:t>
      </w:r>
      <w:r w:rsidRPr="00A6293E">
        <w:softHyphen/>
        <w:t>nenten ska ha möjlighet att utan kostnad kontrollera uppgifterna</w:t>
      </w:r>
      <w:r>
        <w:t>,</w:t>
      </w:r>
      <w:r w:rsidRPr="00A6293E">
        <w:t xml:space="preserve"> få fel</w:t>
      </w:r>
      <w:r w:rsidRPr="00A6293E">
        <w:softHyphen/>
        <w:t>ak</w:t>
      </w:r>
      <w:r>
        <w:softHyphen/>
      </w:r>
      <w:r w:rsidRPr="00A6293E">
        <w:t xml:space="preserve">tiga uppgifter rättade </w:t>
      </w:r>
      <w:r>
        <w:t>och</w:t>
      </w:r>
      <w:r w:rsidRPr="00A6293E">
        <w:t xml:space="preserve"> få uppgifter borttagna ur förteck</w:t>
      </w:r>
      <w:r w:rsidRPr="00A6293E">
        <w:softHyphen/>
        <w:t>ningen så snart det är möjligt.</w:t>
      </w:r>
    </w:p>
    <w:p w14:paraId="07639D4A" w14:textId="77777777" w:rsidR="00D85371" w:rsidRPr="00A6293E" w:rsidRDefault="00D85371" w:rsidP="00D85371">
      <w:pPr>
        <w:pStyle w:val="Rubrik4utannumrering"/>
      </w:pPr>
      <w:r w:rsidRPr="00A6293E">
        <w:lastRenderedPageBreak/>
        <w:t>Lagring och annan behandling av trafikuppgifter m.m. för brottsbekämpande ändamål</w:t>
      </w:r>
    </w:p>
    <w:p w14:paraId="1395D011" w14:textId="77777777" w:rsidR="00D85371" w:rsidRPr="00A6293E" w:rsidRDefault="00D85371" w:rsidP="00D85371">
      <w:pPr>
        <w:pStyle w:val="Brdtext"/>
      </w:pPr>
      <w:r>
        <w:rPr>
          <w:b/>
        </w:rPr>
        <w:t>19 §</w:t>
      </w:r>
      <w:r w:rsidRPr="00A6293E">
        <w:t>    </w:t>
      </w:r>
      <w:r w:rsidRPr="00A6293E">
        <w:rPr>
          <w:spacing w:val="-3"/>
        </w:rPr>
        <w:t xml:space="preserve">Den som </w:t>
      </w:r>
      <w:r>
        <w:rPr>
          <w:spacing w:val="-3"/>
        </w:rPr>
        <w:t xml:space="preserve">bedriver verksamhet som ska anmälas </w:t>
      </w:r>
      <w:r w:rsidRPr="0030689C">
        <w:rPr>
          <w:spacing w:val="-3"/>
        </w:rPr>
        <w:t>enligt 2 kap.</w:t>
      </w:r>
      <w:r w:rsidRPr="0030689C">
        <w:t> 1 § ska lagra sådana uppgifter som avses i 3</w:t>
      </w:r>
      <w:r>
        <w:t>1</w:t>
      </w:r>
      <w:r w:rsidRPr="0030689C">
        <w:t> § första stycket 1 och 3 som är</w:t>
      </w:r>
      <w:r w:rsidRPr="00A6293E">
        <w:t xml:space="preserve"> nödvändiga för att spåra och identifiera kommunikationskällan, slutmålet för kommu</w:t>
      </w:r>
      <w:r>
        <w:softHyphen/>
      </w:r>
      <w:r w:rsidRPr="00A6293E">
        <w:t>nikatio</w:t>
      </w:r>
      <w:r>
        <w:softHyphen/>
      </w:r>
      <w:r w:rsidRPr="00A6293E">
        <w:t>nen, datum, tidpunkt och varaktighet för kommuni</w:t>
      </w:r>
      <w:r>
        <w:softHyphen/>
      </w:r>
      <w:r w:rsidRPr="00A6293E">
        <w:t>ka</w:t>
      </w:r>
      <w:r>
        <w:softHyphen/>
      </w:r>
      <w:r w:rsidRPr="00A6293E">
        <w:t>tionen, typ av kom</w:t>
      </w:r>
      <w:r>
        <w:softHyphen/>
      </w:r>
      <w:r w:rsidRPr="00A6293E">
        <w:t>munikation, kommunikationsutrustning samt loka</w:t>
      </w:r>
      <w:r>
        <w:softHyphen/>
      </w:r>
      <w:r w:rsidRPr="00A6293E">
        <w:t>lise</w:t>
      </w:r>
      <w:r>
        <w:softHyphen/>
      </w:r>
      <w:r w:rsidRPr="00A6293E">
        <w:t>ring av mobil kom</w:t>
      </w:r>
      <w:r>
        <w:softHyphen/>
      </w:r>
      <w:r w:rsidRPr="00A6293E">
        <w:t>munikationsutrustning vid kommuni</w:t>
      </w:r>
      <w:r>
        <w:softHyphen/>
      </w:r>
      <w:r w:rsidRPr="00A6293E">
        <w:t>kationens början och slut.</w:t>
      </w:r>
    </w:p>
    <w:p w14:paraId="755BC7C8" w14:textId="77777777" w:rsidR="00D85371" w:rsidRPr="00A6293E" w:rsidRDefault="00D85371" w:rsidP="00D85371">
      <w:pPr>
        <w:pStyle w:val="Brdtextmedindrag"/>
      </w:pPr>
      <w:r w:rsidRPr="00A6293E">
        <w:t xml:space="preserve">Skyldigheten att lagra uppgifter omfattar uppgifter som genereras eller behandlas vid telefonitjänst och meddelandehantering via mobil </w:t>
      </w:r>
      <w:r>
        <w:t>nät</w:t>
      </w:r>
      <w:r w:rsidRPr="00A6293E">
        <w:t>anslut</w:t>
      </w:r>
      <w:r>
        <w:softHyphen/>
      </w:r>
      <w:r w:rsidRPr="00A6293E">
        <w:t>ningspunkt samt vid internetåtkomst. Även vid misslyckad uppringning gäller skyldigheten att lagra uppgifter som genereras eller behandlas.</w:t>
      </w:r>
      <w:r>
        <w:t xml:space="preserve"> </w:t>
      </w:r>
      <w:r w:rsidRPr="00A6293E">
        <w:t>För telefonitjänst gäller lagringsskyldigheten inte uppgift om nummer som ett samtal styrts till.</w:t>
      </w:r>
    </w:p>
    <w:p w14:paraId="5D0C38EB" w14:textId="77777777" w:rsidR="00D85371" w:rsidRPr="00A6293E" w:rsidRDefault="00D85371" w:rsidP="00D85371">
      <w:pPr>
        <w:pStyle w:val="Brdtextmedindrag"/>
      </w:pPr>
      <w:r w:rsidRPr="00A6293E">
        <w:t>Den som sk</w:t>
      </w:r>
      <w:r>
        <w:t>a</w:t>
      </w:r>
      <w:r w:rsidRPr="00A6293E">
        <w:t xml:space="preserve"> lagra uppgifter enligt denna paragraf får uppdra åt någon annan att utföra lagringen.</w:t>
      </w:r>
    </w:p>
    <w:p w14:paraId="38F0738D" w14:textId="77777777" w:rsidR="00D85371" w:rsidRPr="00A6293E" w:rsidRDefault="00D85371" w:rsidP="00D85371">
      <w:pPr>
        <w:pStyle w:val="Brdtextmedindrag"/>
      </w:pPr>
    </w:p>
    <w:p w14:paraId="7B8DBC70" w14:textId="77777777" w:rsidR="00D85371" w:rsidRPr="00A6293E" w:rsidRDefault="00D85371" w:rsidP="00D85371">
      <w:pPr>
        <w:pStyle w:val="Brdtext"/>
      </w:pPr>
      <w:r>
        <w:rPr>
          <w:b/>
        </w:rPr>
        <w:t>20 §</w:t>
      </w:r>
      <w:r w:rsidRPr="00A6293E">
        <w:t xml:space="preserve">    Tillsynsmyndigheten får i enskilda fall besluta om undantag från skyldigheten att lagra uppgifter enligt </w:t>
      </w:r>
      <w:r w:rsidRPr="00857A74">
        <w:t>1</w:t>
      </w:r>
      <w:r>
        <w:t>9</w:t>
      </w:r>
      <w:r w:rsidRPr="00857A74">
        <w:t> §</w:t>
      </w:r>
      <w:r w:rsidRPr="00A6293E">
        <w:t>, om det finns synnerliga skäl för det. Beslutet får förenas med villkor.</w:t>
      </w:r>
    </w:p>
    <w:p w14:paraId="07831B30" w14:textId="77777777" w:rsidR="00D85371" w:rsidRPr="00A6293E" w:rsidRDefault="00D85371" w:rsidP="00D85371">
      <w:pPr>
        <w:pStyle w:val="Brdtextmedindrag"/>
      </w:pPr>
      <w:r w:rsidRPr="00A6293E">
        <w:t>Beslutet om undantag får återkallas om villkoren i beslutet inte har följts eller det finns andra särskilda skäl för återkallelse.</w:t>
      </w:r>
    </w:p>
    <w:p w14:paraId="4BB6B5B6" w14:textId="77777777" w:rsidR="00D85371" w:rsidRPr="00A6293E" w:rsidRDefault="00D85371" w:rsidP="00D85371">
      <w:pPr>
        <w:pStyle w:val="Brdtextmedindrag"/>
      </w:pPr>
    </w:p>
    <w:p w14:paraId="3B65E694" w14:textId="77777777" w:rsidR="00D85371" w:rsidRPr="00A6293E" w:rsidRDefault="00D85371" w:rsidP="00D85371">
      <w:pPr>
        <w:pStyle w:val="Brdtext"/>
      </w:pPr>
      <w:bookmarkStart w:id="2680" w:name="_Hlk22301306"/>
      <w:r>
        <w:rPr>
          <w:b/>
        </w:rPr>
        <w:t>21 §</w:t>
      </w:r>
      <w:r w:rsidRPr="00A6293E">
        <w:t xml:space="preserve">    Uppgifter som </w:t>
      </w:r>
      <w:r>
        <w:t xml:space="preserve">har </w:t>
      </w:r>
      <w:r w:rsidRPr="00A6293E">
        <w:t xml:space="preserve">lagrats enligt </w:t>
      </w:r>
      <w:r w:rsidRPr="00857A74">
        <w:t>1</w:t>
      </w:r>
      <w:r>
        <w:t>9</w:t>
      </w:r>
      <w:r w:rsidRPr="00857A74">
        <w:t> §</w:t>
      </w:r>
      <w:r w:rsidRPr="00A6293E">
        <w:t xml:space="preserve"> får </w:t>
      </w:r>
      <w:r>
        <w:t xml:space="preserve">därutöver </w:t>
      </w:r>
      <w:r w:rsidRPr="00A6293E">
        <w:t xml:space="preserve">behandlas endast för att lämnas ut enligt </w:t>
      </w:r>
      <w:r>
        <w:t>33</w:t>
      </w:r>
      <w:r w:rsidRPr="00857A74">
        <w:t> § första stycket</w:t>
      </w:r>
      <w:r>
        <w:t> </w:t>
      </w:r>
      <w:r w:rsidRPr="00857A74">
        <w:t>2</w:t>
      </w:r>
      <w:r>
        <w:t xml:space="preserve"> </w:t>
      </w:r>
      <w:r w:rsidRPr="00B80E83">
        <w:t>eller</w:t>
      </w:r>
      <w:r>
        <w:t> 5,</w:t>
      </w:r>
      <w:r w:rsidRPr="00A6293E">
        <w:t xml:space="preserve"> 27</w:t>
      </w:r>
      <w:r>
        <w:t> kap. </w:t>
      </w:r>
      <w:r w:rsidRPr="00A6293E">
        <w:t>19</w:t>
      </w:r>
      <w:r>
        <w:t> §</w:t>
      </w:r>
      <w:r w:rsidRPr="00A6293E">
        <w:t xml:space="preserve"> rätte</w:t>
      </w:r>
      <w:r>
        <w:softHyphen/>
      </w:r>
      <w:r w:rsidRPr="00A6293E">
        <w:t>gångs</w:t>
      </w:r>
      <w:r>
        <w:softHyphen/>
      </w:r>
      <w:r w:rsidRPr="00A6293E">
        <w:t>balken eller lagen (2012:278) om inhämtning av uppgifter om elek</w:t>
      </w:r>
      <w:r>
        <w:softHyphen/>
      </w:r>
      <w:r w:rsidRPr="00A6293E">
        <w:t>tro</w:t>
      </w:r>
      <w:r>
        <w:softHyphen/>
      </w:r>
      <w:r w:rsidRPr="00A6293E">
        <w:t>nisk kom</w:t>
      </w:r>
      <w:r>
        <w:softHyphen/>
      </w:r>
      <w:r w:rsidRPr="00A6293E">
        <w:t>mu</w:t>
      </w:r>
      <w:r>
        <w:softHyphen/>
      </w:r>
      <w:r w:rsidRPr="00A6293E">
        <w:t>ni</w:t>
      </w:r>
      <w:r>
        <w:softHyphen/>
      </w:r>
      <w:r w:rsidRPr="00A6293E">
        <w:t>ka</w:t>
      </w:r>
      <w:r>
        <w:softHyphen/>
      </w:r>
      <w:r w:rsidRPr="00A6293E">
        <w:t>tion i de brottsbekämpande myndigheternas under</w:t>
      </w:r>
      <w:r>
        <w:softHyphen/>
      </w:r>
      <w:r w:rsidRPr="00A6293E">
        <w:t>rättelse</w:t>
      </w:r>
      <w:r>
        <w:softHyphen/>
      </w:r>
      <w:r w:rsidRPr="00A6293E">
        <w:t>verksamhet.</w:t>
      </w:r>
      <w:bookmarkEnd w:id="2680"/>
    </w:p>
    <w:p w14:paraId="4F4B7EFA" w14:textId="77777777" w:rsidR="00D85371" w:rsidRPr="00A6293E" w:rsidRDefault="00D85371" w:rsidP="00D85371">
      <w:pPr>
        <w:pStyle w:val="Brdtextmedindrag"/>
      </w:pPr>
    </w:p>
    <w:p w14:paraId="1E53140A" w14:textId="77777777" w:rsidR="00D85371" w:rsidRPr="00A6293E" w:rsidRDefault="00D85371" w:rsidP="00D85371">
      <w:pPr>
        <w:pStyle w:val="Brdtext"/>
      </w:pPr>
      <w:r>
        <w:rPr>
          <w:b/>
        </w:rPr>
        <w:t>22 §</w:t>
      </w:r>
      <w:r w:rsidRPr="00A6293E">
        <w:t xml:space="preserve">    Uppgifter som avses i </w:t>
      </w:r>
      <w:r w:rsidRPr="00857A74">
        <w:t>1</w:t>
      </w:r>
      <w:r>
        <w:t>9</w:t>
      </w:r>
      <w:r w:rsidRPr="00857A74">
        <w:t> §</w:t>
      </w:r>
      <w:r w:rsidRPr="00A6293E">
        <w:t xml:space="preserve"> ska lagras enligt följande:</w:t>
      </w:r>
    </w:p>
    <w:p w14:paraId="74348797" w14:textId="77777777" w:rsidR="00D85371" w:rsidRPr="00A6293E" w:rsidRDefault="00D85371" w:rsidP="00D85371">
      <w:pPr>
        <w:pStyle w:val="Brdtextmedindrag"/>
      </w:pPr>
      <w:r w:rsidRPr="00A6293E">
        <w:t>– Uppgifter som genereras eller behandlas vid telefonitjänst och med</w:t>
      </w:r>
      <w:r w:rsidRPr="00A6293E">
        <w:softHyphen/>
        <w:t>delandehantering via mobil nätanslutningspunkt ska lagras i sex månader. Lokaliseringsuppgifter ska dock lagras i endast två månader.</w:t>
      </w:r>
    </w:p>
    <w:p w14:paraId="1E42A265" w14:textId="77777777" w:rsidR="00D85371" w:rsidRPr="00A6293E" w:rsidRDefault="00D85371" w:rsidP="00D85371">
      <w:pPr>
        <w:pStyle w:val="Brdtextmedindrag"/>
      </w:pPr>
      <w:r w:rsidRPr="00A6293E">
        <w:t>– Uppgifter som genereras eller behandlas vid internetåtkomst ska lagras i tio månader. Om uppgifterna identifierar den utrustning där kommunika</w:t>
      </w:r>
      <w:r w:rsidRPr="00A6293E">
        <w:softHyphen/>
        <w:t>tionen slutligt avskiljs från den lagringsskyldige till den enskilda abonnen</w:t>
      </w:r>
      <w:r w:rsidRPr="00A6293E">
        <w:softHyphen/>
        <w:t>ten, ska de dock lagras i endast sex månader.</w:t>
      </w:r>
    </w:p>
    <w:p w14:paraId="7D5CBDF3" w14:textId="77777777" w:rsidR="00D85371" w:rsidRPr="00A6293E" w:rsidRDefault="00D85371" w:rsidP="00D85371">
      <w:pPr>
        <w:pStyle w:val="Brdtextmedindrag"/>
      </w:pPr>
      <w:r w:rsidRPr="00A6293E">
        <w:t>Lagringstiden räknas från den dag kommunikationen avslutades.</w:t>
      </w:r>
    </w:p>
    <w:p w14:paraId="69F01B7F" w14:textId="77777777" w:rsidR="00D85371" w:rsidRDefault="00D85371" w:rsidP="00D85371">
      <w:pPr>
        <w:pStyle w:val="Brdtextmedindrag"/>
      </w:pPr>
      <w:r w:rsidRPr="00A6293E">
        <w:t xml:space="preserve">När lagringstiden </w:t>
      </w:r>
      <w:r>
        <w:t xml:space="preserve">har </w:t>
      </w:r>
      <w:r w:rsidRPr="00A6293E">
        <w:t>löpt ut ska den lagringsskyldige genast utplåna uppgif</w:t>
      </w:r>
      <w:r w:rsidRPr="00A6293E">
        <w:softHyphen/>
        <w:t xml:space="preserve">terna. Om en begäran om utlämnande har kommit in </w:t>
      </w:r>
      <w:r>
        <w:t>eller ett före</w:t>
      </w:r>
      <w:r>
        <w:softHyphen/>
        <w:t>läggande att bevara en viss lagrad uppgift enligt 27 kap. 16 § rätte</w:t>
      </w:r>
      <w:r>
        <w:softHyphen/>
        <w:t>gångs</w:t>
      </w:r>
      <w:r>
        <w:softHyphen/>
        <w:t xml:space="preserve">balken har meddelats </w:t>
      </w:r>
      <w:r w:rsidRPr="00A6293E">
        <w:t>innan lagrings</w:t>
      </w:r>
      <w:r w:rsidRPr="00A6293E">
        <w:softHyphen/>
        <w:t>tiden löpt ut, ska den lagrings</w:t>
      </w:r>
      <w:r>
        <w:softHyphen/>
      </w:r>
      <w:r w:rsidRPr="00A6293E">
        <w:t xml:space="preserve">skyldige dock fortsätta lagra uppgifterna till dess att de </w:t>
      </w:r>
      <w:r>
        <w:t xml:space="preserve">har </w:t>
      </w:r>
      <w:r w:rsidRPr="00A6293E">
        <w:t>lämnats ut</w:t>
      </w:r>
      <w:r>
        <w:t xml:space="preserve"> eller tiden för bevarande har löpt ut. Därefter</w:t>
      </w:r>
      <w:r w:rsidRPr="00A6293E">
        <w:t xml:space="preserve"> ska uppgifterna genast utplånas.</w:t>
      </w:r>
    </w:p>
    <w:p w14:paraId="3B5BB9AB" w14:textId="77777777" w:rsidR="00D85371" w:rsidRPr="00A6293E" w:rsidRDefault="00D85371" w:rsidP="00D85371">
      <w:pPr>
        <w:pStyle w:val="Brdtextmedindrag"/>
      </w:pPr>
    </w:p>
    <w:p w14:paraId="48EEA97D" w14:textId="77777777" w:rsidR="00D85371" w:rsidRPr="00A6293E" w:rsidRDefault="00D85371" w:rsidP="00D85371">
      <w:pPr>
        <w:pStyle w:val="Brdtext"/>
      </w:pPr>
      <w:r>
        <w:rPr>
          <w:b/>
        </w:rPr>
        <w:t>23 §</w:t>
      </w:r>
      <w:r w:rsidRPr="00A6293E">
        <w:t xml:space="preserve">    Den som </w:t>
      </w:r>
      <w:r>
        <w:t>ska</w:t>
      </w:r>
      <w:r w:rsidRPr="00A6293E">
        <w:t xml:space="preserve"> lagra uppgifter enligt </w:t>
      </w:r>
      <w:r w:rsidRPr="00857A74">
        <w:t>1</w:t>
      </w:r>
      <w:r>
        <w:t>9</w:t>
      </w:r>
      <w:r w:rsidRPr="00857A74">
        <w:t> §</w:t>
      </w:r>
      <w:r w:rsidRPr="00A6293E">
        <w:t xml:space="preserve"> har rätt till ersätt</w:t>
      </w:r>
      <w:r w:rsidRPr="00A6293E">
        <w:softHyphen/>
      </w:r>
      <w:r w:rsidRPr="00A6293E">
        <w:rPr>
          <w:spacing w:val="-2"/>
        </w:rPr>
        <w:t>ning för kostnader som uppstår när lagrade uppgifter lämnas ut. Ersätt</w:t>
      </w:r>
      <w:r w:rsidRPr="00A6293E">
        <w:rPr>
          <w:spacing w:val="-2"/>
        </w:rPr>
        <w:softHyphen/>
        <w:t>ning</w:t>
      </w:r>
      <w:r w:rsidRPr="00A6293E">
        <w:rPr>
          <w:spacing w:val="-2"/>
        </w:rPr>
        <w:softHyphen/>
      </w:r>
      <w:r w:rsidRPr="00A6293E">
        <w:t>en ska betalas av den myndighet som har begärt uppgifterna.</w:t>
      </w:r>
    </w:p>
    <w:p w14:paraId="06E90E7C" w14:textId="77777777" w:rsidR="00D85371" w:rsidRPr="00A6293E" w:rsidRDefault="00D85371" w:rsidP="00D85371">
      <w:pPr>
        <w:pStyle w:val="Brdtextmedindrag"/>
      </w:pPr>
    </w:p>
    <w:p w14:paraId="35DD5801" w14:textId="77777777" w:rsidR="00D85371" w:rsidRDefault="00D85371" w:rsidP="00D85371">
      <w:pPr>
        <w:pStyle w:val="Brdtext"/>
      </w:pPr>
      <w:r>
        <w:rPr>
          <w:b/>
        </w:rPr>
        <w:lastRenderedPageBreak/>
        <w:t>24 §</w:t>
      </w:r>
      <w:r w:rsidRPr="00A6293E">
        <w:t xml:space="preserve">    Den som </w:t>
      </w:r>
      <w:r>
        <w:t>ska</w:t>
      </w:r>
      <w:r w:rsidRPr="00A6293E">
        <w:t xml:space="preserve"> lagra uppgifter enligt </w:t>
      </w:r>
      <w:r w:rsidRPr="00857A74">
        <w:t>1</w:t>
      </w:r>
      <w:r>
        <w:t>9</w:t>
      </w:r>
      <w:r w:rsidRPr="00857A74">
        <w:t> §</w:t>
      </w:r>
      <w:r w:rsidRPr="00A6293E">
        <w:t xml:space="preserve"> ska bedriva </w:t>
      </w:r>
      <w:r>
        <w:t xml:space="preserve">sin </w:t>
      </w:r>
      <w:r w:rsidRPr="00A6293E">
        <w:t>verk</w:t>
      </w:r>
      <w:r w:rsidRPr="00A6293E">
        <w:softHyphen/>
        <w:t>samhet så att uppgifterna utan dröjsmål kan lämnas ut och så att verk</w:t>
      </w:r>
      <w:r w:rsidRPr="00A6293E">
        <w:softHyphen/>
        <w:t>ställandet av utlämnandet inte röjs. Uppgifterna ska göras tillgängliga på ett sådant sätt att informationen enkelt kan tas om hand.</w:t>
      </w:r>
    </w:p>
    <w:p w14:paraId="0785F79B" w14:textId="77777777" w:rsidR="00D85371" w:rsidRDefault="00D85371" w:rsidP="00D85371">
      <w:pPr>
        <w:pStyle w:val="Brdtextmedindrag"/>
      </w:pPr>
    </w:p>
    <w:p w14:paraId="3978B599" w14:textId="77777777" w:rsidR="00D85371" w:rsidRPr="00C24C91" w:rsidRDefault="00D85371" w:rsidP="00D85371">
      <w:pPr>
        <w:pStyle w:val="Brdtextmedindrag"/>
        <w:ind w:firstLine="0"/>
      </w:pPr>
      <w:r w:rsidRPr="00C24C91">
        <w:rPr>
          <w:b/>
          <w:bCs/>
        </w:rPr>
        <w:t>25 §</w:t>
      </w:r>
      <w:r w:rsidRPr="00A6293E">
        <w:t>    </w:t>
      </w:r>
      <w:r w:rsidRPr="00C24C91">
        <w:t>Om någon som bedriver verksamhet som ska anmälas enligt 2</w:t>
      </w:r>
      <w:r>
        <w:t> </w:t>
      </w:r>
      <w:r w:rsidRPr="00C24C91">
        <w:t>kap.</w:t>
      </w:r>
      <w:r>
        <w:t> </w:t>
      </w:r>
      <w:r w:rsidRPr="00C24C91">
        <w:t>1</w:t>
      </w:r>
      <w:r>
        <w:t> </w:t>
      </w:r>
      <w:r w:rsidRPr="00C24C91">
        <w:t>§ har förelagts att bevara en viss lagrad uppgift enligt 27</w:t>
      </w:r>
      <w:r>
        <w:t> </w:t>
      </w:r>
      <w:r w:rsidRPr="00C24C91">
        <w:t>kap. 16</w:t>
      </w:r>
      <w:r>
        <w:t> </w:t>
      </w:r>
      <w:r w:rsidRPr="00C24C91">
        <w:t>§ rättegångsbalken</w:t>
      </w:r>
      <w:r>
        <w:t>,</w:t>
      </w:r>
      <w:r w:rsidRPr="00C24C91">
        <w:t xml:space="preserve"> </w:t>
      </w:r>
      <w:r>
        <w:t xml:space="preserve">ska </w:t>
      </w:r>
      <w:r w:rsidRPr="00C24C91">
        <w:t>8</w:t>
      </w:r>
      <w:r>
        <w:t> </w:t>
      </w:r>
      <w:r w:rsidRPr="00C24C91">
        <w:t>kap. 5</w:t>
      </w:r>
      <w:r>
        <w:t> </w:t>
      </w:r>
      <w:r w:rsidRPr="00C24C91">
        <w:t>§ samt 23</w:t>
      </w:r>
      <w:r>
        <w:t> </w:t>
      </w:r>
      <w:r w:rsidRPr="00C24C91">
        <w:t>och 24</w:t>
      </w:r>
      <w:r>
        <w:t> </w:t>
      </w:r>
      <w:r w:rsidRPr="00C24C91">
        <w:t xml:space="preserve">§§ </w:t>
      </w:r>
      <w:r>
        <w:t>i</w:t>
      </w:r>
      <w:r w:rsidRPr="00C24C91">
        <w:t xml:space="preserve"> detta kapitel </w:t>
      </w:r>
      <w:r>
        <w:t xml:space="preserve">tillämpas </w:t>
      </w:r>
      <w:r w:rsidRPr="00C24C91">
        <w:t>på motsvarande sätt för den uppgift som ska bevaras.</w:t>
      </w:r>
    </w:p>
    <w:p w14:paraId="66DB8293" w14:textId="77777777" w:rsidR="00D85371" w:rsidRDefault="00D85371" w:rsidP="00D85371">
      <w:pPr>
        <w:pStyle w:val="Brdtextmedindrag"/>
      </w:pPr>
    </w:p>
    <w:p w14:paraId="0E2D32FF" w14:textId="77777777" w:rsidR="00D85371" w:rsidRDefault="00D85371" w:rsidP="00D85371">
      <w:pPr>
        <w:pStyle w:val="Brdtextmedindrag"/>
        <w:ind w:firstLine="0"/>
      </w:pPr>
      <w:r>
        <w:rPr>
          <w:b/>
        </w:rPr>
        <w:t>26 §</w:t>
      </w:r>
      <w:r w:rsidRPr="00A6293E">
        <w:t>    </w:t>
      </w:r>
      <w:r w:rsidRPr="002B07DE">
        <w:t>Regeringen eller den myndighet som regeringen bestämmer kan med stöd av 8 kap.</w:t>
      </w:r>
      <w:r>
        <w:t> </w:t>
      </w:r>
      <w:r w:rsidRPr="002B07DE">
        <w:t>7 § regeringsformen meddela närmare föreskrifter om</w:t>
      </w:r>
    </w:p>
    <w:p w14:paraId="770A2232" w14:textId="77777777" w:rsidR="00D85371" w:rsidRDefault="00D85371" w:rsidP="00D85371">
      <w:pPr>
        <w:pStyle w:val="Brdtextmedindrag"/>
      </w:pPr>
      <w:r>
        <w:t>1. </w:t>
      </w:r>
      <w:r w:rsidRPr="002B07DE">
        <w:t xml:space="preserve">vilka uppgifter som ska lagras enligt </w:t>
      </w:r>
      <w:r>
        <w:t>19 §,</w:t>
      </w:r>
    </w:p>
    <w:p w14:paraId="5ACED5E4" w14:textId="77777777" w:rsidR="00D85371" w:rsidRDefault="00D85371" w:rsidP="00D85371">
      <w:pPr>
        <w:pStyle w:val="Brdtextmedindrag"/>
      </w:pPr>
      <w:r>
        <w:t>2. </w:t>
      </w:r>
      <w:r w:rsidRPr="002B07DE">
        <w:t xml:space="preserve">lagringstiden enligt </w:t>
      </w:r>
      <w:r>
        <w:t xml:space="preserve">22 § </w:t>
      </w:r>
      <w:r w:rsidRPr="002B07DE">
        <w:t>första stycket</w:t>
      </w:r>
      <w:r>
        <w:t>, och</w:t>
      </w:r>
    </w:p>
    <w:p w14:paraId="4BF0843D" w14:textId="77777777" w:rsidR="00D85371" w:rsidRPr="00CE4BB9" w:rsidRDefault="00D85371" w:rsidP="00D85371">
      <w:pPr>
        <w:pStyle w:val="Brdtextmedindrag"/>
      </w:pPr>
      <w:r>
        <w:t>3. </w:t>
      </w:r>
      <w:r w:rsidRPr="002B07DE">
        <w:t>ersättningen</w:t>
      </w:r>
      <w:r>
        <w:t xml:space="preserve"> enligt 23 §.</w:t>
      </w:r>
    </w:p>
    <w:p w14:paraId="650DEE07" w14:textId="77777777" w:rsidR="00D85371" w:rsidRPr="00A6293E" w:rsidRDefault="00D85371" w:rsidP="00D85371">
      <w:pPr>
        <w:pStyle w:val="Rubrik4utannumrering"/>
      </w:pPr>
      <w:r w:rsidRPr="00A6293E">
        <w:t>Förbud mot avlyssning m.m.</w:t>
      </w:r>
    </w:p>
    <w:p w14:paraId="62716286" w14:textId="77777777" w:rsidR="00D85371" w:rsidRPr="00A6293E" w:rsidRDefault="00D85371" w:rsidP="00D85371">
      <w:pPr>
        <w:pStyle w:val="Brdtext"/>
      </w:pPr>
      <w:r>
        <w:rPr>
          <w:b/>
        </w:rPr>
        <w:t>27 §</w:t>
      </w:r>
      <w:r w:rsidRPr="00A6293E">
        <w:t xml:space="preserve">    Utöver </w:t>
      </w:r>
      <w:r>
        <w:t xml:space="preserve">det </w:t>
      </w:r>
      <w:r w:rsidRPr="00A6293E">
        <w:t xml:space="preserve">som anges i </w:t>
      </w:r>
      <w:r>
        <w:t>1</w:t>
      </w:r>
      <w:r w:rsidRPr="00857A74">
        <w:t>–</w:t>
      </w:r>
      <w:r>
        <w:t>3</w:t>
      </w:r>
      <w:r w:rsidRPr="00857A74">
        <w:t xml:space="preserve"> och </w:t>
      </w:r>
      <w:r>
        <w:t>31</w:t>
      </w:r>
      <w:r w:rsidRPr="00857A74">
        <w:t> §§</w:t>
      </w:r>
      <w:r w:rsidRPr="00A6293E">
        <w:t xml:space="preserve"> får inte någon annan än </w:t>
      </w:r>
      <w:r w:rsidRPr="003C0F59">
        <w:t>be</w:t>
      </w:r>
      <w:r w:rsidRPr="003C0F59">
        <w:softHyphen/>
        <w:t>rörda</w:t>
      </w:r>
      <w:r w:rsidRPr="00A6293E">
        <w:t xml:space="preserve"> användare ta del av eller på </w:t>
      </w:r>
      <w:r>
        <w:t>något an</w:t>
      </w:r>
      <w:r w:rsidRPr="00A6293E">
        <w:t>nat sätt behandla uppgifter i ett elek</w:t>
      </w:r>
      <w:r w:rsidRPr="00A6293E">
        <w:softHyphen/>
        <w:t>troniskt meddelande som överförs i ett allmänt elektroniskt kommuni</w:t>
      </w:r>
      <w:r w:rsidRPr="00A6293E">
        <w:softHyphen/>
        <w:t>ka</w:t>
      </w:r>
      <w:r w:rsidRPr="00A6293E">
        <w:softHyphen/>
        <w:t>tionsnät eller med en allmänt tillgänglig elektronisk kommunikations</w:t>
      </w:r>
      <w:r w:rsidRPr="00A6293E">
        <w:softHyphen/>
        <w:t>tjänst, eller trafik</w:t>
      </w:r>
      <w:r w:rsidRPr="00A6293E">
        <w:softHyphen/>
        <w:t>uppgifter som hör till detta meddelande, om inte en av användarna har samtyckt till behandlingen.</w:t>
      </w:r>
    </w:p>
    <w:p w14:paraId="32DDA2AB" w14:textId="77777777" w:rsidR="00D85371" w:rsidRPr="00A6293E" w:rsidRDefault="00D85371" w:rsidP="00D85371">
      <w:pPr>
        <w:pStyle w:val="Brdtextmedindrag"/>
      </w:pPr>
      <w:r>
        <w:t>Detta</w:t>
      </w:r>
      <w:r w:rsidRPr="00A6293E">
        <w:t xml:space="preserve"> </w:t>
      </w:r>
      <w:r>
        <w:t>hindrar</w:t>
      </w:r>
      <w:r w:rsidRPr="00A6293E">
        <w:t xml:space="preserve"> inte</w:t>
      </w:r>
    </w:p>
    <w:p w14:paraId="7BB65ADA" w14:textId="77777777" w:rsidR="00D85371" w:rsidRPr="00A6293E" w:rsidRDefault="00D85371" w:rsidP="00D85371">
      <w:pPr>
        <w:pStyle w:val="Brdtextmedindrag"/>
      </w:pPr>
      <w:r w:rsidRPr="00A6293E">
        <w:t xml:space="preserve">1. sådan lagring som är automatisk, mellanliggande och tillfällig, om den är nödvändig för överföring av ett elektroniskt meddelande eller i den utsträckning </w:t>
      </w:r>
      <w:r>
        <w:t>lagringen</w:t>
      </w:r>
      <w:r w:rsidRPr="00A6293E">
        <w:t xml:space="preserve"> är nödvändig för driften av ett elektroniskt kommu</w:t>
      </w:r>
      <w:r w:rsidRPr="00A6293E">
        <w:softHyphen/>
        <w:t>nika</w:t>
      </w:r>
      <w:r w:rsidRPr="00A6293E">
        <w:softHyphen/>
        <w:t>tionsnät eller en elektronisk kommunikationstjänst,</w:t>
      </w:r>
    </w:p>
    <w:p w14:paraId="1DC84A25" w14:textId="77777777" w:rsidR="00D85371" w:rsidRPr="00A6293E" w:rsidRDefault="00D85371" w:rsidP="00D85371">
      <w:pPr>
        <w:pStyle w:val="Brdtextmedindrag"/>
      </w:pPr>
      <w:r w:rsidRPr="00A6293E">
        <w:t>2.</w:t>
      </w:r>
      <w:r>
        <w:t> </w:t>
      </w:r>
      <w:r w:rsidRPr="00A6293E">
        <w:t>att andra får tillgång till innehållet i ett elektroniskt meddelande, om innehållet ändå är allmänt tillgängligt</w:t>
      </w:r>
      <w:r>
        <w:t xml:space="preserve"> och</w:t>
      </w:r>
      <w:r w:rsidRPr="00A6293E">
        <w:t xml:space="preserve"> om </w:t>
      </w:r>
      <w:r>
        <w:t>tillgången ges</w:t>
      </w:r>
      <w:r w:rsidRPr="00A6293E">
        <w:t xml:space="preserve"> endast för att effektivi</w:t>
      </w:r>
      <w:r w:rsidRPr="00A6293E">
        <w:softHyphen/>
        <w:t xml:space="preserve">sera den fortsatta överföringen till andra mottagare </w:t>
      </w:r>
      <w:r>
        <w:t>och</w:t>
      </w:r>
      <w:r w:rsidRPr="00A6293E">
        <w:t xml:space="preserve"> om upp</w:t>
      </w:r>
      <w:r>
        <w:softHyphen/>
      </w:r>
      <w:r w:rsidRPr="00A6293E">
        <w:t xml:space="preserve">gifter om vem som </w:t>
      </w:r>
      <w:r>
        <w:t xml:space="preserve">har </w:t>
      </w:r>
      <w:r w:rsidRPr="00A6293E">
        <w:t>begärt att få informationen utplånas, eller</w:t>
      </w:r>
    </w:p>
    <w:p w14:paraId="27D1251D" w14:textId="77777777" w:rsidR="00D85371" w:rsidRDefault="00D85371" w:rsidP="00D85371">
      <w:pPr>
        <w:pStyle w:val="Brdtextmedindrag"/>
      </w:pPr>
      <w:r w:rsidRPr="00A6293E">
        <w:t>3.</w:t>
      </w:r>
      <w:r>
        <w:t> </w:t>
      </w:r>
      <w:r w:rsidRPr="00A6293E">
        <w:t xml:space="preserve">att </w:t>
      </w:r>
      <w:r>
        <w:t xml:space="preserve">någon </w:t>
      </w:r>
      <w:r w:rsidRPr="00A6293E">
        <w:t xml:space="preserve">i </w:t>
      </w:r>
      <w:r>
        <w:t>en</w:t>
      </w:r>
      <w:r w:rsidRPr="00A6293E">
        <w:t xml:space="preserve"> radiomottagare avlyssna</w:t>
      </w:r>
      <w:r>
        <w:t>r</w:t>
      </w:r>
      <w:r w:rsidRPr="00A6293E">
        <w:t xml:space="preserve"> eller på </w:t>
      </w:r>
      <w:r>
        <w:t>något a</w:t>
      </w:r>
      <w:r w:rsidRPr="00A6293E">
        <w:t>nnat sätt</w:t>
      </w:r>
      <w:r>
        <w:t>,</w:t>
      </w:r>
      <w:r w:rsidRPr="00A6293E">
        <w:t xml:space="preserve"> </w:t>
      </w:r>
      <w:r>
        <w:t xml:space="preserve">genom att </w:t>
      </w:r>
      <w:r w:rsidRPr="00A6293E">
        <w:t>använ</w:t>
      </w:r>
      <w:r>
        <w:softHyphen/>
      </w:r>
      <w:r w:rsidRPr="00A6293E">
        <w:t xml:space="preserve">da </w:t>
      </w:r>
      <w:r>
        <w:t xml:space="preserve">en </w:t>
      </w:r>
      <w:r w:rsidRPr="00A6293E">
        <w:t>sådan mottagare</w:t>
      </w:r>
      <w:r>
        <w:t>,</w:t>
      </w:r>
      <w:r w:rsidRPr="00A6293E">
        <w:t xml:space="preserve"> få</w:t>
      </w:r>
      <w:r>
        <w:t>r</w:t>
      </w:r>
      <w:r w:rsidRPr="00A6293E">
        <w:t xml:space="preserve"> tillgång till ett radiobefordrat elek</w:t>
      </w:r>
      <w:r>
        <w:softHyphen/>
      </w:r>
      <w:r w:rsidRPr="00A6293E">
        <w:t>troniskt med</w:t>
      </w:r>
      <w:r>
        <w:softHyphen/>
      </w:r>
      <w:r w:rsidRPr="00A6293E">
        <w:t>delande som inte är avsett för den</w:t>
      </w:r>
      <w:r>
        <w:t>ne</w:t>
      </w:r>
      <w:r w:rsidRPr="00A6293E">
        <w:t xml:space="preserve"> eller för allmänheten.</w:t>
      </w:r>
    </w:p>
    <w:p w14:paraId="1D89A1CE" w14:textId="77777777" w:rsidR="00D85371" w:rsidRPr="00A6293E" w:rsidRDefault="00D85371" w:rsidP="00D85371">
      <w:pPr>
        <w:pStyle w:val="Brdtextmedindrag"/>
      </w:pPr>
      <w:r w:rsidRPr="000E225A">
        <w:t xml:space="preserve">Första stycket gäller inte </w:t>
      </w:r>
      <w:r>
        <w:t>när</w:t>
      </w:r>
      <w:r w:rsidRPr="000E225A">
        <w:t xml:space="preserve"> en tillhandahållare av nummeroberoende interpersonella kommunikationstjänster behandlar uppgifter i enlighet med förordning (EU) 2021/1232</w:t>
      </w:r>
      <w:r>
        <w:t>.</w:t>
      </w:r>
    </w:p>
    <w:p w14:paraId="44110E43" w14:textId="77777777" w:rsidR="00D85371" w:rsidRPr="00A6293E" w:rsidRDefault="00D85371" w:rsidP="00D85371">
      <w:pPr>
        <w:pStyle w:val="Brdtextmedindrag"/>
      </w:pPr>
    </w:p>
    <w:p w14:paraId="5D5D038B" w14:textId="77777777" w:rsidR="00D85371" w:rsidRPr="00A6293E" w:rsidRDefault="00D85371" w:rsidP="00D85371">
      <w:pPr>
        <w:pStyle w:val="Brdtext"/>
      </w:pPr>
      <w:r>
        <w:rPr>
          <w:b/>
        </w:rPr>
        <w:t>28 §</w:t>
      </w:r>
      <w:r w:rsidRPr="00A6293E">
        <w:t>    Uppgifter får lagras i eller hämtas från en abonnents eller an</w:t>
      </w:r>
      <w:r w:rsidRPr="00A6293E">
        <w:softHyphen/>
        <w:t>vän</w:t>
      </w:r>
      <w:r w:rsidRPr="00A6293E">
        <w:softHyphen/>
        <w:t>dares terminalutrustning endast om abonnenten eller användaren får till</w:t>
      </w:r>
      <w:r w:rsidRPr="00A6293E">
        <w:softHyphen/>
        <w:t>gång till information om ändamålet med behandlingen och samtycker till den. Detta hindrar inte sådan lagring eller åtkomst som behövs för att över</w:t>
      </w:r>
      <w:r w:rsidRPr="00A6293E">
        <w:softHyphen/>
        <w:t xml:space="preserve">föra ett elektroniskt meddelande via ett elektroniskt kommunikationsnät eller som är nödvändig för att tillhandahålla en tjänst </w:t>
      </w:r>
      <w:r>
        <w:t xml:space="preserve">på uttrycklig begäran av </w:t>
      </w:r>
      <w:r w:rsidRPr="00A6293E">
        <w:t>användaren eller abonnenten</w:t>
      </w:r>
      <w:r>
        <w:t>.</w:t>
      </w:r>
    </w:p>
    <w:p w14:paraId="545DD837" w14:textId="77777777" w:rsidR="00D85371" w:rsidRPr="00A6293E" w:rsidRDefault="00D85371" w:rsidP="00D85371">
      <w:pPr>
        <w:pStyle w:val="Rubrik4utannumrering"/>
      </w:pPr>
      <w:r w:rsidRPr="00A6293E">
        <w:lastRenderedPageBreak/>
        <w:t xml:space="preserve">Hemlig avlyssning </w:t>
      </w:r>
      <w:r>
        <w:t>och signalspaning</w:t>
      </w:r>
    </w:p>
    <w:p w14:paraId="2F3CA553" w14:textId="77777777" w:rsidR="00D85371" w:rsidRPr="00A6293E" w:rsidRDefault="00D85371" w:rsidP="00D85371">
      <w:pPr>
        <w:pStyle w:val="Brdtext"/>
      </w:pPr>
      <w:r>
        <w:rPr>
          <w:b/>
        </w:rPr>
        <w:t>29 §</w:t>
      </w:r>
      <w:r w:rsidRPr="00A6293E">
        <w:t>    En verksamhet ska bedrivas så att beslut om hemlig avlyssning av elektronisk kommunikation och hemlig övervakning av elektronisk kom</w:t>
      </w:r>
      <w:r w:rsidRPr="00A6293E">
        <w:softHyphen/>
        <w:t>munikation kan verkställas och så att verkställandet inte röjs, om verksam</w:t>
      </w:r>
      <w:r w:rsidRPr="00A6293E">
        <w:softHyphen/>
        <w:t>heten avser tillhandahållande av</w:t>
      </w:r>
    </w:p>
    <w:p w14:paraId="449F37D8" w14:textId="77777777" w:rsidR="00D85371" w:rsidRPr="00A6293E" w:rsidRDefault="00D85371" w:rsidP="00D85371">
      <w:pPr>
        <w:pStyle w:val="Brdtextmedindrag"/>
      </w:pPr>
      <w:r w:rsidRPr="00A6293E">
        <w:t>1. ett allmänt elektroniskt kommunikationsnät som inte enbart är avsett för utsänd</w:t>
      </w:r>
      <w:r w:rsidRPr="00A6293E">
        <w:softHyphen/>
        <w:t>ning till allmänheten av program som avses i 1</w:t>
      </w:r>
      <w:r>
        <w:t> kap. </w:t>
      </w:r>
      <w:r w:rsidRPr="00A6293E">
        <w:t>2</w:t>
      </w:r>
      <w:r>
        <w:t> §</w:t>
      </w:r>
      <w:r w:rsidRPr="00A6293E">
        <w:t xml:space="preserve"> yttrande</w:t>
      </w:r>
      <w:r w:rsidRPr="00A6293E">
        <w:softHyphen/>
        <w:t>frihets</w:t>
      </w:r>
      <w:r w:rsidRPr="00A6293E">
        <w:softHyphen/>
        <w:t>grundlagen, eller</w:t>
      </w:r>
    </w:p>
    <w:p w14:paraId="2B2E3961" w14:textId="77777777" w:rsidR="00D85371" w:rsidRPr="00A6293E" w:rsidRDefault="00D85371" w:rsidP="00D85371">
      <w:pPr>
        <w:pStyle w:val="Brdtextmedindrag"/>
      </w:pPr>
      <w:r w:rsidRPr="00A6293E">
        <w:t xml:space="preserve">2. tjänster inom ett allmänt elektroniskt kommunikationsnät </w:t>
      </w:r>
      <w:r>
        <w:t>som</w:t>
      </w:r>
      <w:r w:rsidRPr="00A6293E">
        <w:t xml:space="preserve"> består av</w:t>
      </w:r>
    </w:p>
    <w:p w14:paraId="275C04E6" w14:textId="77777777" w:rsidR="00D85371" w:rsidRPr="00A6293E" w:rsidRDefault="00D85371" w:rsidP="00D85371">
      <w:pPr>
        <w:pStyle w:val="Brdtextmedindrag"/>
      </w:pPr>
      <w:r w:rsidRPr="00A6293E">
        <w:t xml:space="preserve">a) en allmänt tillgänglig telefonitjänst till </w:t>
      </w:r>
      <w:r>
        <w:t xml:space="preserve">en </w:t>
      </w:r>
      <w:r w:rsidRPr="00A6293E">
        <w:t>fast nätanslutningspunkt som medger överföring av lokala, nationella och internationella samtal, telefax och datakommunikation med en viss angiven lägsta datahastighet som medger funktionell tillgång till internet, eller</w:t>
      </w:r>
    </w:p>
    <w:p w14:paraId="1034AA0C" w14:textId="77777777" w:rsidR="00D85371" w:rsidRPr="00A6293E" w:rsidRDefault="00D85371" w:rsidP="00D85371">
      <w:pPr>
        <w:pStyle w:val="Brdtextmedindrag"/>
      </w:pPr>
      <w:r w:rsidRPr="00A6293E">
        <w:t>b) en</w:t>
      </w:r>
      <w:r>
        <w:t xml:space="preserve"> </w:t>
      </w:r>
      <w:r w:rsidRPr="00A6293E">
        <w:t xml:space="preserve">allmänt tillgänglig elektronisk kommunikationstjänst till </w:t>
      </w:r>
      <w:r>
        <w:t xml:space="preserve">en </w:t>
      </w:r>
      <w:r w:rsidRPr="00A6293E">
        <w:t>mobil nät</w:t>
      </w:r>
      <w:r w:rsidRPr="00A6293E">
        <w:softHyphen/>
        <w:t>anslutningspunkt</w:t>
      </w:r>
      <w:r>
        <w:t>.</w:t>
      </w:r>
    </w:p>
    <w:p w14:paraId="4F6C5491" w14:textId="77777777" w:rsidR="00D85371" w:rsidRPr="00A6293E" w:rsidRDefault="00D85371" w:rsidP="00D85371">
      <w:pPr>
        <w:pStyle w:val="Brdtextmedindrag"/>
      </w:pPr>
      <w:r w:rsidRPr="00A6293E">
        <w:t>Innehållet i och uppgifter om avlyssnade eller övervakade meddelanden ska göras tillgängliga så att informationen enkelt kan tas om hand.</w:t>
      </w:r>
    </w:p>
    <w:p w14:paraId="09F52016" w14:textId="77777777" w:rsidR="00D85371" w:rsidRPr="00A6293E" w:rsidRDefault="00D85371" w:rsidP="00D85371">
      <w:pPr>
        <w:pStyle w:val="Brdtextmedindrag"/>
      </w:pPr>
      <w:r w:rsidRPr="00A6293E">
        <w:t xml:space="preserve">Regeringen eller den myndighet som regeringen bestämmer </w:t>
      </w:r>
      <w:r>
        <w:t xml:space="preserve">kan med stöd 8 kap. 7 § regeringsformen meddela </w:t>
      </w:r>
      <w:r w:rsidRPr="00C81FC7">
        <w:t xml:space="preserve">närmare föreskrifter om frågor som avses i </w:t>
      </w:r>
      <w:r>
        <w:t>denna paragraf</w:t>
      </w:r>
      <w:r w:rsidRPr="00C81FC7">
        <w:t xml:space="preserve"> samt</w:t>
      </w:r>
      <w:r>
        <w:t xml:space="preserve"> </w:t>
      </w:r>
      <w:r w:rsidRPr="00A6293E">
        <w:t>får i enskilda fall besluta om undantag från kravet i första stycket.</w:t>
      </w:r>
    </w:p>
    <w:p w14:paraId="1BDCA491" w14:textId="77777777" w:rsidR="00D85371" w:rsidRPr="00A6293E" w:rsidRDefault="00D85371" w:rsidP="00D85371">
      <w:pPr>
        <w:pStyle w:val="Brdtextmedindrag"/>
      </w:pPr>
    </w:p>
    <w:p w14:paraId="7AA20778" w14:textId="77777777" w:rsidR="00D85371" w:rsidRPr="00A6293E" w:rsidRDefault="00D85371" w:rsidP="00D85371">
      <w:pPr>
        <w:pStyle w:val="Brdtext"/>
      </w:pPr>
      <w:r>
        <w:rPr>
          <w:b/>
        </w:rPr>
        <w:t>30 §</w:t>
      </w:r>
      <w:r w:rsidRPr="00A6293E">
        <w:t xml:space="preserve">    För att signaler i elektronisk form enligt lagen (2008:717) om signalspaning i försvarsunderrättelseverksamhet ska kunna </w:t>
      </w:r>
      <w:r>
        <w:t>inhämtas</w:t>
      </w:r>
      <w:r w:rsidRPr="00A6293E">
        <w:t xml:space="preserve">, </w:t>
      </w:r>
      <w:r>
        <w:t>ska</w:t>
      </w:r>
      <w:r w:rsidRPr="00A6293E">
        <w:t xml:space="preserve"> operatörer som äger tråd </w:t>
      </w:r>
      <w:r>
        <w:t>där</w:t>
      </w:r>
      <w:r w:rsidRPr="00A6293E">
        <w:t xml:space="preserve"> signaler förs över Sveriges gräns över</w:t>
      </w:r>
      <w:r>
        <w:softHyphen/>
      </w:r>
      <w:r w:rsidRPr="00A6293E">
        <w:t>föra dessa till samverkanspunkter. Varje sådan operatör ska anmäla en eller flera samverkanspunkter till den myndighet som rege</w:t>
      </w:r>
      <w:r w:rsidRPr="00A6293E">
        <w:softHyphen/>
        <w:t>ringen be</w:t>
      </w:r>
      <w:r>
        <w:softHyphen/>
      </w:r>
      <w:r w:rsidRPr="00A6293E">
        <w:t>stäm</w:t>
      </w:r>
      <w:r>
        <w:softHyphen/>
      </w:r>
      <w:r w:rsidRPr="00A6293E">
        <w:t>mer. Regeringen eller den myndighet som regeringen be</w:t>
      </w:r>
      <w:r w:rsidRPr="00A6293E">
        <w:softHyphen/>
        <w:t>stämmer får meddela föreskrifter om samverkanspunkter.</w:t>
      </w:r>
    </w:p>
    <w:p w14:paraId="35057AA9" w14:textId="77777777" w:rsidR="00D85371" w:rsidRPr="00A6293E" w:rsidRDefault="00D85371" w:rsidP="00D85371">
      <w:pPr>
        <w:pStyle w:val="Brdtextmedindrag"/>
      </w:pPr>
      <w:r w:rsidRPr="00A6293E">
        <w:t>Samtliga operatörer som för signaler i tråd över Sveriges gräns ska till den myndighet som regeringen bestämmer lämna sådan information de inne</w:t>
      </w:r>
      <w:r w:rsidRPr="00A6293E">
        <w:softHyphen/>
        <w:t>har som gör det enklare att ta hand om signalerna.</w:t>
      </w:r>
    </w:p>
    <w:p w14:paraId="2E3F66CF" w14:textId="77777777" w:rsidR="00D85371" w:rsidRPr="00A6293E" w:rsidRDefault="00D85371" w:rsidP="00D85371">
      <w:pPr>
        <w:pStyle w:val="Brdtextmedindrag"/>
      </w:pPr>
      <w:r w:rsidRPr="00A6293E">
        <w:t>Samtliga operatörer ska utföra uppgifterna enligt första och andra styckena så att verksamheten inte röjs.</w:t>
      </w:r>
    </w:p>
    <w:p w14:paraId="5157DCA1" w14:textId="77777777" w:rsidR="00D85371" w:rsidRPr="00A6293E" w:rsidRDefault="00D85371" w:rsidP="00D85371">
      <w:pPr>
        <w:pStyle w:val="Rubrik4utannumrering"/>
      </w:pPr>
      <w:r w:rsidRPr="00A6293E">
        <w:t>Tystnadsplikt</w:t>
      </w:r>
    </w:p>
    <w:p w14:paraId="32B7E6A1" w14:textId="77777777" w:rsidR="00D85371" w:rsidRPr="00A6293E" w:rsidRDefault="00D85371" w:rsidP="00D85371">
      <w:pPr>
        <w:pStyle w:val="Brdtext"/>
      </w:pPr>
      <w:r>
        <w:rPr>
          <w:b/>
        </w:rPr>
        <w:t>31 §</w:t>
      </w:r>
      <w:r w:rsidRPr="00A6293E">
        <w:t>    Den som i samband med tillhandahållande av ett elektroniskt kom</w:t>
      </w:r>
      <w:r w:rsidRPr="00A6293E">
        <w:softHyphen/>
        <w:t>munikationsnät eller en elektronisk kommunikationstjänst</w:t>
      </w:r>
      <w:r>
        <w:t xml:space="preserve"> </w:t>
      </w:r>
      <w:r w:rsidRPr="0071149C">
        <w:t xml:space="preserve">som inte är en nummeroberoende interpersonell kommunikationstjänst </w:t>
      </w:r>
      <w:r w:rsidRPr="00A6293E">
        <w:t xml:space="preserve">har fått del av eller tillgång till följande uppgifter får inte obehörigen föra vidare eller utnyttja det som han eller hon </w:t>
      </w:r>
      <w:r>
        <w:t xml:space="preserve">har </w:t>
      </w:r>
      <w:r w:rsidRPr="00A6293E">
        <w:t>fått del av eller tillgång till:</w:t>
      </w:r>
    </w:p>
    <w:p w14:paraId="541775AB" w14:textId="77777777" w:rsidR="00D85371" w:rsidRPr="00A6293E" w:rsidRDefault="00D85371" w:rsidP="00D85371">
      <w:pPr>
        <w:pStyle w:val="Brdtextmedindrag"/>
      </w:pPr>
      <w:r w:rsidRPr="00A6293E">
        <w:t>1. </w:t>
      </w:r>
      <w:r>
        <w:t xml:space="preserve">en </w:t>
      </w:r>
      <w:r w:rsidRPr="00A6293E">
        <w:t>uppgift om abonnemang,</w:t>
      </w:r>
    </w:p>
    <w:p w14:paraId="230A1064" w14:textId="77777777" w:rsidR="00D85371" w:rsidRPr="00A6293E" w:rsidRDefault="00D85371" w:rsidP="00D85371">
      <w:pPr>
        <w:pStyle w:val="Brdtextmedindrag"/>
      </w:pPr>
      <w:r w:rsidRPr="00A6293E">
        <w:t>2. innehållet i ett elektroniskt meddelande, eller</w:t>
      </w:r>
    </w:p>
    <w:p w14:paraId="54239C0D" w14:textId="77777777" w:rsidR="00D85371" w:rsidRPr="00A6293E" w:rsidRDefault="00D85371" w:rsidP="00D85371">
      <w:pPr>
        <w:pStyle w:val="Brdtextmedindrag"/>
      </w:pPr>
      <w:r w:rsidRPr="00A6293E">
        <w:t>3. </w:t>
      </w:r>
      <w:r>
        <w:t xml:space="preserve">en </w:t>
      </w:r>
      <w:r w:rsidRPr="00A6293E">
        <w:t>annan uppgift som angår ett särskilt elektroniskt meddelande.</w:t>
      </w:r>
    </w:p>
    <w:p w14:paraId="752682C0" w14:textId="77777777" w:rsidR="00D85371" w:rsidRPr="00A6293E" w:rsidRDefault="00D85371" w:rsidP="00D85371">
      <w:pPr>
        <w:pStyle w:val="Brdtextmedindrag"/>
      </w:pPr>
      <w:r>
        <w:t>T</w:t>
      </w:r>
      <w:r w:rsidRPr="00A6293E">
        <w:t>ystnadsplikt</w:t>
      </w:r>
      <w:r>
        <w:t>en</w:t>
      </w:r>
      <w:r w:rsidRPr="00A6293E">
        <w:t xml:space="preserve"> gäller inte i förhållande till den som har tagit del i utväx</w:t>
      </w:r>
      <w:r>
        <w:softHyphen/>
      </w:r>
      <w:r w:rsidRPr="00A6293E">
        <w:t xml:space="preserve">lingen av ett elektroniskt meddelande eller som på </w:t>
      </w:r>
      <w:r>
        <w:t>något</w:t>
      </w:r>
      <w:r w:rsidRPr="00A6293E">
        <w:t xml:space="preserve"> annat sätt har sänt eller tagit emot ett sådant meddelande.</w:t>
      </w:r>
    </w:p>
    <w:p w14:paraId="6172EC65" w14:textId="77777777" w:rsidR="00D85371" w:rsidRPr="00A6293E" w:rsidRDefault="00D85371" w:rsidP="00D85371">
      <w:pPr>
        <w:pStyle w:val="Brdtextmedindrag"/>
      </w:pPr>
      <w:r w:rsidRPr="00A6293E">
        <w:lastRenderedPageBreak/>
        <w:t xml:space="preserve">Tystnadsplikt </w:t>
      </w:r>
      <w:r>
        <w:t xml:space="preserve">enligt </w:t>
      </w:r>
      <w:r w:rsidRPr="00A6293E">
        <w:t>första stycket 1 och 3 gäller inte heller i förhållande till innehavare</w:t>
      </w:r>
      <w:r>
        <w:t>n</w:t>
      </w:r>
      <w:r w:rsidRPr="00A6293E">
        <w:t xml:space="preserve"> av ett abonnemang som </w:t>
      </w:r>
      <w:r>
        <w:t xml:space="preserve">har </w:t>
      </w:r>
      <w:r w:rsidRPr="00A6293E">
        <w:t>använts för ett elektroniskt meddelande.</w:t>
      </w:r>
    </w:p>
    <w:p w14:paraId="10E3C738" w14:textId="77777777" w:rsidR="00D85371" w:rsidRPr="00A6293E" w:rsidRDefault="00D85371" w:rsidP="00D85371">
      <w:pPr>
        <w:pStyle w:val="Brdtextmedindrag"/>
        <w:ind w:firstLine="0"/>
        <w:rPr>
          <w:b/>
        </w:rPr>
      </w:pPr>
    </w:p>
    <w:p w14:paraId="0D5E71BC" w14:textId="77777777" w:rsidR="00D85371" w:rsidRPr="00A6293E" w:rsidRDefault="00D85371" w:rsidP="00D85371">
      <w:pPr>
        <w:pStyle w:val="Brdtext"/>
      </w:pPr>
      <w:bookmarkStart w:id="2681" w:name="_Hlk22306350"/>
      <w:r>
        <w:rPr>
          <w:b/>
        </w:rPr>
        <w:t>32 §</w:t>
      </w:r>
      <w:r w:rsidRPr="00A6293E">
        <w:t xml:space="preserve">    Tystnadsplikt enligt </w:t>
      </w:r>
      <w:r>
        <w:t>31</w:t>
      </w:r>
      <w:r w:rsidRPr="00857A74">
        <w:t> §</w:t>
      </w:r>
      <w:r w:rsidRPr="00A6293E">
        <w:t xml:space="preserve"> första stycket gäller även för </w:t>
      </w:r>
      <w:r>
        <w:t xml:space="preserve">en </w:t>
      </w:r>
      <w:r w:rsidRPr="00A6293E">
        <w:t>uppgift som hänför sig till</w:t>
      </w:r>
    </w:p>
    <w:p w14:paraId="7B3DEA39" w14:textId="77777777" w:rsidR="00D85371" w:rsidRPr="00A6293E" w:rsidRDefault="00D85371" w:rsidP="00D85371">
      <w:pPr>
        <w:pStyle w:val="Brdtextmedindrag"/>
        <w:rPr>
          <w:spacing w:val="-2"/>
        </w:rPr>
      </w:pPr>
      <w:r w:rsidRPr="00A6293E">
        <w:t>1. </w:t>
      </w:r>
      <w:r>
        <w:t xml:space="preserve">en </w:t>
      </w:r>
      <w:r w:rsidRPr="00A6293E">
        <w:rPr>
          <w:spacing w:val="-2"/>
        </w:rPr>
        <w:t>åtgärd att kvarhålla försändelser enligt 27</w:t>
      </w:r>
      <w:r>
        <w:rPr>
          <w:spacing w:val="-2"/>
        </w:rPr>
        <w:t> kap. </w:t>
      </w:r>
      <w:r w:rsidRPr="00A6293E">
        <w:rPr>
          <w:spacing w:val="-2"/>
        </w:rPr>
        <w:t>9</w:t>
      </w:r>
      <w:r>
        <w:rPr>
          <w:spacing w:val="-2"/>
        </w:rPr>
        <w:t> §</w:t>
      </w:r>
      <w:r w:rsidRPr="00A6293E">
        <w:rPr>
          <w:spacing w:val="-2"/>
        </w:rPr>
        <w:t xml:space="preserve"> rättegångsbalken,</w:t>
      </w:r>
    </w:p>
    <w:p w14:paraId="114F7E00" w14:textId="77777777" w:rsidR="00D85371" w:rsidRPr="00A6293E" w:rsidRDefault="00D85371" w:rsidP="00D85371">
      <w:pPr>
        <w:pStyle w:val="Brdtextmedindrag"/>
      </w:pPr>
      <w:r w:rsidRPr="00A6293E">
        <w:t>2. </w:t>
      </w:r>
      <w:r>
        <w:t xml:space="preserve">en </w:t>
      </w:r>
      <w:r w:rsidRPr="00A6293E">
        <w:t>angelägenhet som avser användning av hemlig avlyssning av elektro</w:t>
      </w:r>
      <w:r w:rsidRPr="00A6293E">
        <w:softHyphen/>
        <w:t>nisk kommunikation eller hemlig övervakning av elektronisk kommuni</w:t>
      </w:r>
      <w:r w:rsidRPr="00A6293E">
        <w:softHyphen/>
        <w:t>kation enligt 27</w:t>
      </w:r>
      <w:r>
        <w:t> kap. </w:t>
      </w:r>
      <w:r w:rsidRPr="00A6293E">
        <w:t>18 eller 19</w:t>
      </w:r>
      <w:r>
        <w:t> §</w:t>
      </w:r>
      <w:r w:rsidRPr="00A6293E">
        <w:t xml:space="preserve"> rättegångsbalken eller tekniskt bistånd med hemlig avlyssning av elektronisk kommunikation eller med hemlig övervakning av elektronisk kommunikation enligt 4</w:t>
      </w:r>
      <w:r>
        <w:t> kap. </w:t>
      </w:r>
      <w:r w:rsidRPr="00A6293E">
        <w:t>25</w:t>
      </w:r>
      <w:r>
        <w:t> </w:t>
      </w:r>
      <w:r w:rsidRPr="00A6293E">
        <w:t>b</w:t>
      </w:r>
      <w:r>
        <w:t> §</w:t>
      </w:r>
      <w:r w:rsidRPr="00A6293E">
        <w:t xml:space="preserve"> lagen (2000:562) om internationell rättslig hjälp i brottmål,</w:t>
      </w:r>
    </w:p>
    <w:p w14:paraId="31A1920E" w14:textId="77777777" w:rsidR="00D85371" w:rsidRPr="00A6293E" w:rsidRDefault="00D85371" w:rsidP="00D85371">
      <w:pPr>
        <w:pStyle w:val="Brdtextmedindrag"/>
      </w:pPr>
      <w:r w:rsidRPr="00A6293E">
        <w:t>3. </w:t>
      </w:r>
      <w:r>
        <w:t xml:space="preserve">en </w:t>
      </w:r>
      <w:r w:rsidRPr="00A6293E">
        <w:t>angelägenhet som avser inhämtning av signaler i elektronisk form en</w:t>
      </w:r>
      <w:r w:rsidRPr="00A6293E">
        <w:softHyphen/>
        <w:t>ligt lagen (2008:717) om signalspaning i försvarsunderrättelse</w:t>
      </w:r>
      <w:r>
        <w:softHyphen/>
      </w:r>
      <w:r w:rsidRPr="00A6293E">
        <w:t>verksam</w:t>
      </w:r>
      <w:r>
        <w:softHyphen/>
      </w:r>
      <w:r w:rsidRPr="00A6293E">
        <w:t>het,</w:t>
      </w:r>
    </w:p>
    <w:p w14:paraId="1E6CE493" w14:textId="77777777" w:rsidR="00D85371" w:rsidRPr="00A6293E" w:rsidRDefault="00D85371" w:rsidP="00D85371">
      <w:pPr>
        <w:pStyle w:val="Brdtextmedindrag"/>
      </w:pPr>
      <w:r w:rsidRPr="00A6293E">
        <w:t>4. inhämtning av uppgifter enligt lagen (2012:278) om inhämtning av uppgifter om elektronisk kommunikation i de brottsbekämpande myndig</w:t>
      </w:r>
      <w:r w:rsidRPr="00A6293E">
        <w:softHyphen/>
        <w:t>heternas underrättelseverksamhet,</w:t>
      </w:r>
    </w:p>
    <w:p w14:paraId="5289ABCD" w14:textId="77777777" w:rsidR="00D85371" w:rsidRDefault="00D85371" w:rsidP="00D85371">
      <w:pPr>
        <w:pStyle w:val="Brdtextmedindrag"/>
      </w:pPr>
      <w:r w:rsidRPr="00A6293E">
        <w:t>5. </w:t>
      </w:r>
      <w:r>
        <w:t xml:space="preserve">en </w:t>
      </w:r>
      <w:r w:rsidRPr="00A6293E">
        <w:t xml:space="preserve">begäran om utlämnande av uppgift om abonnemang enligt </w:t>
      </w:r>
      <w:r>
        <w:t>33</w:t>
      </w:r>
      <w:r w:rsidRPr="00857A74">
        <w:t> §</w:t>
      </w:r>
      <w:r w:rsidRPr="00A6293E">
        <w:t xml:space="preserve"> första stycket</w:t>
      </w:r>
      <w:r>
        <w:t> </w:t>
      </w:r>
      <w:r w:rsidRPr="00A6293E">
        <w:t>2</w:t>
      </w:r>
      <w:r>
        <w:t>,</w:t>
      </w:r>
    </w:p>
    <w:p w14:paraId="0690AD7F" w14:textId="77777777" w:rsidR="00D85371" w:rsidRDefault="00D85371" w:rsidP="00D85371">
      <w:pPr>
        <w:pStyle w:val="Brdtextmedindrag"/>
      </w:pPr>
      <w:bookmarkStart w:id="2682" w:name="_Hlk62416321"/>
      <w:r>
        <w:t>6. ett föreläggande att bevara en viss lagrad uppgift enligt 27 kap. 16 § rättegångsbalken, och</w:t>
      </w:r>
    </w:p>
    <w:p w14:paraId="775C8254" w14:textId="77777777" w:rsidR="00D85371" w:rsidRPr="00A6293E" w:rsidRDefault="00D85371" w:rsidP="00D85371">
      <w:pPr>
        <w:pStyle w:val="Brdtextmedindrag"/>
      </w:pPr>
      <w:r>
        <w:t>7. en begäran om utlämnande av en uppgift om tillhandahållare av elek</w:t>
      </w:r>
      <w:r>
        <w:softHyphen/>
        <w:t>troniska kommunikationsnät eller elektroniska kommunikations</w:t>
      </w:r>
      <w:r>
        <w:softHyphen/>
        <w:t>tjänster enligt 33 § första stycket 5.</w:t>
      </w:r>
      <w:r>
        <w:cr/>
      </w:r>
      <w:bookmarkEnd w:id="2681"/>
      <w:bookmarkEnd w:id="2682"/>
    </w:p>
    <w:p w14:paraId="3300BC43" w14:textId="77777777" w:rsidR="00D85371" w:rsidRPr="00A6293E" w:rsidRDefault="00D85371" w:rsidP="00D85371">
      <w:pPr>
        <w:pStyle w:val="Brdtext"/>
      </w:pPr>
      <w:r>
        <w:rPr>
          <w:b/>
        </w:rPr>
        <w:t>33 §</w:t>
      </w:r>
      <w:r w:rsidRPr="00A6293E">
        <w:t>    </w:t>
      </w:r>
      <w:r>
        <w:t>D</w:t>
      </w:r>
      <w:r w:rsidRPr="00A6293E">
        <w:t xml:space="preserve">en som tillhandahåller ett elektroniskt kommunikationsnät eller en elektronisk kommunikationstjänst </w:t>
      </w:r>
      <w:r w:rsidRPr="003B6D2F">
        <w:t xml:space="preserve">som inte är en nummeroberoende interpersonell kommunikationstjänst </w:t>
      </w:r>
      <w:r w:rsidRPr="00A6293E">
        <w:t xml:space="preserve">och </w:t>
      </w:r>
      <w:r>
        <w:t xml:space="preserve">som då </w:t>
      </w:r>
      <w:r w:rsidRPr="00A6293E">
        <w:t>har fått del av eller till</w:t>
      </w:r>
      <w:r w:rsidRPr="00A6293E">
        <w:softHyphen/>
        <w:t xml:space="preserve">gång till </w:t>
      </w:r>
      <w:r>
        <w:t xml:space="preserve">en </w:t>
      </w:r>
      <w:r w:rsidRPr="00A6293E">
        <w:t xml:space="preserve">uppgift som avses i </w:t>
      </w:r>
      <w:r>
        <w:t>31</w:t>
      </w:r>
      <w:r w:rsidRPr="00857A74">
        <w:t> §</w:t>
      </w:r>
      <w:r w:rsidRPr="00A6293E">
        <w:t xml:space="preserve"> första stycket ska på begäran lämna</w:t>
      </w:r>
    </w:p>
    <w:p w14:paraId="3E4337F9" w14:textId="77777777" w:rsidR="00D85371" w:rsidRDefault="00D85371" w:rsidP="00D85371">
      <w:pPr>
        <w:pStyle w:val="Brdtextmedindrag"/>
      </w:pPr>
      <w:r w:rsidRPr="00A6293E">
        <w:t>1.</w:t>
      </w:r>
      <w:r>
        <w:t xml:space="preserve"> en </w:t>
      </w:r>
      <w:r w:rsidRPr="00A6293E">
        <w:t xml:space="preserve">uppgift som avses i </w:t>
      </w:r>
      <w:r>
        <w:t>31 §</w:t>
      </w:r>
      <w:r w:rsidRPr="00A6293E">
        <w:t xml:space="preserve"> första stycket 1 till</w:t>
      </w:r>
    </w:p>
    <w:p w14:paraId="33C718EF" w14:textId="77777777" w:rsidR="00D85371" w:rsidRDefault="00D85371" w:rsidP="00D85371">
      <w:pPr>
        <w:pStyle w:val="Brdtextmedindrag"/>
      </w:pPr>
      <w:r>
        <w:t>a) </w:t>
      </w:r>
      <w:r w:rsidRPr="00A6293E">
        <w:t>en myndighet som i ett särskilt fall behöver en sådan uppgift för del</w:t>
      </w:r>
      <w:r>
        <w:softHyphen/>
      </w:r>
      <w:r w:rsidRPr="00A6293E">
        <w:t>givning enligt delgivnings</w:t>
      </w:r>
      <w:r w:rsidRPr="00A6293E">
        <w:softHyphen/>
        <w:t xml:space="preserve">lagen (2010:1932), om myndigheten </w:t>
      </w:r>
      <w:r>
        <w:t>bedömer</w:t>
      </w:r>
      <w:r w:rsidRPr="00A6293E">
        <w:t xml:space="preserve"> att det kan antas att den som söks för delgivning håller sig undan eller att det annars finns synnerliga skäl,</w:t>
      </w:r>
    </w:p>
    <w:p w14:paraId="78145B9E" w14:textId="77777777" w:rsidR="00D85371" w:rsidRDefault="00D85371" w:rsidP="00D85371">
      <w:pPr>
        <w:pStyle w:val="Brdtextmedindrag"/>
      </w:pPr>
      <w:r>
        <w:t>b) </w:t>
      </w:r>
      <w:r w:rsidRPr="00A6293E">
        <w:t xml:space="preserve">Finansinspektionen, om inspektionen </w:t>
      </w:r>
      <w:r>
        <w:t>bedömer</w:t>
      </w:r>
      <w:r w:rsidRPr="00A6293E">
        <w:t xml:space="preserve"> att uppgiften är av väsent</w:t>
      </w:r>
      <w:r>
        <w:softHyphen/>
      </w:r>
      <w:r w:rsidRPr="00A6293E">
        <w:t>lig betydelse för utredningen av en misstänkt överträdelse av Europaparla</w:t>
      </w:r>
      <w:r>
        <w:softHyphen/>
      </w:r>
      <w:r w:rsidRPr="00A6293E">
        <w:t>mentets och rådets förordning (EU) nr 596/2014 av den 16</w:t>
      </w:r>
      <w:r>
        <w:t> </w:t>
      </w:r>
      <w:r w:rsidRPr="00A6293E">
        <w:t>april</w:t>
      </w:r>
      <w:r>
        <w:t> </w:t>
      </w:r>
      <w:r w:rsidRPr="00A6293E">
        <w:t>2014 om marknadsmissbruk (marknads</w:t>
      </w:r>
      <w:r w:rsidRPr="00A6293E">
        <w:softHyphen/>
        <w:t>missbruksförordning) och om upphävande av Europaparlamentets och rå</w:t>
      </w:r>
      <w:r w:rsidRPr="00A6293E">
        <w:softHyphen/>
        <w:t>dets direktiv 2003/6/EG och kommissionens direktiv 2003/124/EG, 2003/125/EG och 2004/72/EG</w:t>
      </w:r>
      <w:r>
        <w:t>,</w:t>
      </w:r>
    </w:p>
    <w:p w14:paraId="400BB196" w14:textId="77777777" w:rsidR="00D85371" w:rsidRDefault="00D85371" w:rsidP="00D85371">
      <w:pPr>
        <w:pStyle w:val="Brdtextmedindrag"/>
      </w:pPr>
      <w:r>
        <w:t>c) Finansinspektionen, om inspektionen bedömer att uppgiften är av väsentlig betydelse i ett ärende om tillsyn när det gäller någon av bestämmelserna i 4 a kap. 1–8 §§ lagen (2010:751) om betaltjänster eller 1 kap. 5 § eller 4 kap. 7, 8, 9, 10, 11 eller 14 § lagen (2016:1024) om verksamhet med bostadskrediter,</w:t>
      </w:r>
    </w:p>
    <w:p w14:paraId="1BA8A4A1" w14:textId="77777777" w:rsidR="00D85371" w:rsidRDefault="00D85371" w:rsidP="00D85371">
      <w:pPr>
        <w:pStyle w:val="Brdtextmedindrag"/>
      </w:pPr>
      <w:r>
        <w:t>d)</w:t>
      </w:r>
      <w:r w:rsidRPr="00A6293E">
        <w:t> </w:t>
      </w:r>
      <w:r>
        <w:t>Konsumentombudsmannen, om ombudsmannen bedömer att upp</w:t>
      </w:r>
      <w:r>
        <w:softHyphen/>
        <w:t>giften är av väsentlig betydelse i ett ärende om tillsyn enligt lagen (1994:1512) om avtalsvillkor i konsumentförhållanden eller marknads</w:t>
      </w:r>
      <w:r>
        <w:softHyphen/>
        <w:t xml:space="preserve">föringslagen (2008:486), när det är fråga om en misstänkt överträdelse av </w:t>
      </w:r>
      <w:r>
        <w:lastRenderedPageBreak/>
        <w:t>unions</w:t>
      </w:r>
      <w:r>
        <w:softHyphen/>
        <w:t>lag</w:t>
      </w:r>
      <w:r>
        <w:softHyphen/>
        <w:t>stiftning som skyddar konsumenternas intressen enligt bilagan till Europa</w:t>
      </w:r>
      <w:r>
        <w:softHyphen/>
        <w:t>parlamentets och rådets förordning (EU) 2017/2394 av den 12 decem</w:t>
      </w:r>
      <w:r>
        <w:softHyphen/>
        <w:t>ber 2017 om samarbete mellan de nationella myndigheter som har tillsynsansvar för konsumentskyddslagstiftningen och om upphävande av förordning (EG) nr 2006/2004,</w:t>
      </w:r>
    </w:p>
    <w:p w14:paraId="2FC085DD" w14:textId="77777777" w:rsidR="00D85371" w:rsidRDefault="00D85371" w:rsidP="00D85371">
      <w:pPr>
        <w:pStyle w:val="Brdtextmedindrag"/>
      </w:pPr>
      <w:r>
        <w:t>e) Konsumentverket, om verket bedömer att uppgiften är av väsentlig betydelse i ett ärende om tillsyn enligt lagen (2019:59) med komplett</w:t>
      </w:r>
      <w:r>
        <w:softHyphen/>
        <w:t>erande bestämmelser till EU:s geoblockeringsförordning,</w:t>
      </w:r>
    </w:p>
    <w:p w14:paraId="07DC2CCE" w14:textId="77777777" w:rsidR="00D85371" w:rsidRDefault="00D85371" w:rsidP="00D85371">
      <w:pPr>
        <w:pStyle w:val="Brdtextmedindrag"/>
      </w:pPr>
      <w:r>
        <w:t>f) </w:t>
      </w:r>
      <w:r w:rsidRPr="00A6293E">
        <w:t>Kronofogdemyndigheten</w:t>
      </w:r>
      <w:r>
        <w:t>,</w:t>
      </w:r>
      <w:r w:rsidRPr="00A6293E">
        <w:t xml:space="preserve"> om myndigheten behöver uppgiften i exe</w:t>
      </w:r>
      <w:r>
        <w:softHyphen/>
      </w:r>
      <w:r w:rsidRPr="00A6293E">
        <w:t>kutiv verksamhet och myndig</w:t>
      </w:r>
      <w:r w:rsidRPr="00A6293E">
        <w:softHyphen/>
        <w:t xml:space="preserve">heten </w:t>
      </w:r>
      <w:r>
        <w:t>bedömer</w:t>
      </w:r>
      <w:r w:rsidRPr="00A6293E">
        <w:t xml:space="preserve"> att uppgiften är av väsentlig be</w:t>
      </w:r>
      <w:r>
        <w:softHyphen/>
      </w:r>
      <w:r w:rsidRPr="00A6293E">
        <w:t>tydelse för handläggningen av ett ärende,</w:t>
      </w:r>
    </w:p>
    <w:p w14:paraId="24AF932F" w14:textId="77777777" w:rsidR="00D85371" w:rsidRDefault="00D85371" w:rsidP="00D85371">
      <w:pPr>
        <w:pStyle w:val="Brdtextmedindrag"/>
      </w:pPr>
      <w:r>
        <w:t>g) Läkemedelsverket, om verket bedömer att uppgiften är av väsentlig betydelse i ett ärende om tillsyn när det gäller bestämmelserna om mark</w:t>
      </w:r>
      <w:r>
        <w:softHyphen/>
        <w:t>nadsföring i 12 kap. läkemedelslagen (2015:315),</w:t>
      </w:r>
    </w:p>
    <w:p w14:paraId="7EAE3C53" w14:textId="77777777" w:rsidR="00D85371" w:rsidRDefault="00D85371" w:rsidP="00D85371">
      <w:pPr>
        <w:pStyle w:val="Brdtextmedindrag"/>
      </w:pPr>
      <w:r>
        <w:t>h) </w:t>
      </w:r>
      <w:r w:rsidRPr="00A6293E">
        <w:t xml:space="preserve">Polismyndigheten, om myndigheten </w:t>
      </w:r>
      <w:r>
        <w:t>bedömer</w:t>
      </w:r>
      <w:r w:rsidRPr="00A6293E">
        <w:t xml:space="preserve"> att uppgiften behövs i samband med underrättelse, efterforskning eller identifiering vid olyckor eller dödsfall eller för att myndigheten ska kunna fullgöra en uppgift som avses i 12</w:t>
      </w:r>
      <w:r>
        <w:t> §</w:t>
      </w:r>
      <w:r w:rsidRPr="00A6293E">
        <w:t xml:space="preserve"> polislagen (1984:387),</w:t>
      </w:r>
    </w:p>
    <w:p w14:paraId="7D4D3C93" w14:textId="77777777" w:rsidR="00D85371" w:rsidRDefault="00D85371" w:rsidP="00D85371">
      <w:pPr>
        <w:pStyle w:val="Brdtextmedindrag"/>
      </w:pPr>
      <w:r>
        <w:t>i)</w:t>
      </w:r>
      <w:r w:rsidDel="0082474F">
        <w:t> </w:t>
      </w:r>
      <w:r w:rsidRPr="00A6293E">
        <w:t xml:space="preserve">Polismyndigheten eller en åklagarmyndighet, om myndigheten </w:t>
      </w:r>
      <w:r>
        <w:t>be</w:t>
      </w:r>
      <w:r>
        <w:softHyphen/>
        <w:t>dömer</w:t>
      </w:r>
      <w:r w:rsidRPr="00A6293E">
        <w:t xml:space="preserve"> att uppgiften behövs i ett särskilt fall för att myndigheten ska kunna full</w:t>
      </w:r>
      <w:r>
        <w:softHyphen/>
      </w:r>
      <w:r w:rsidRPr="00A6293E">
        <w:t xml:space="preserve">göra </w:t>
      </w:r>
      <w:r>
        <w:t xml:space="preserve">en </w:t>
      </w:r>
      <w:r w:rsidRPr="00A6293E">
        <w:t>underrättelseskyldighet enligt 33</w:t>
      </w:r>
      <w:r>
        <w:t> §</w:t>
      </w:r>
      <w:r w:rsidRPr="00A6293E">
        <w:t xml:space="preserve"> lagen (1964:167) med särskilda bestämmelser om unga lag</w:t>
      </w:r>
      <w:r w:rsidRPr="00A6293E">
        <w:softHyphen/>
        <w:t>överträdare,</w:t>
      </w:r>
      <w:r>
        <w:t xml:space="preserve"> och</w:t>
      </w:r>
    </w:p>
    <w:p w14:paraId="1719E07F" w14:textId="77777777" w:rsidR="00D85371" w:rsidRPr="00A6293E" w:rsidRDefault="00D85371" w:rsidP="00D85371">
      <w:pPr>
        <w:pStyle w:val="Brdtextmedindrag"/>
      </w:pPr>
      <w:r>
        <w:t>j) </w:t>
      </w:r>
      <w:r w:rsidRPr="00A6293E">
        <w:t xml:space="preserve">Skatteverket, om verket </w:t>
      </w:r>
      <w:r>
        <w:t>bedömer</w:t>
      </w:r>
      <w:r w:rsidRPr="00A6293E">
        <w:t xml:space="preserve"> att uppgiften är av väsentlig bety</w:t>
      </w:r>
      <w:r>
        <w:softHyphen/>
      </w:r>
      <w:r w:rsidRPr="00A6293E">
        <w:t>delse för handläggningen av ett ärende som avser kontroll av skatt eller avgift eller rätt folkbokföringsort enligt folkbokföringslagen (1991:481),</w:t>
      </w:r>
    </w:p>
    <w:p w14:paraId="56C61CCF" w14:textId="77777777" w:rsidR="00D85371" w:rsidRDefault="00D85371" w:rsidP="00D85371">
      <w:pPr>
        <w:pStyle w:val="Brdtextmedindrag"/>
      </w:pPr>
      <w:r w:rsidRPr="00A6293E">
        <w:t>2. </w:t>
      </w:r>
      <w:r>
        <w:t xml:space="preserve">en </w:t>
      </w:r>
      <w:r w:rsidRPr="00A6293E">
        <w:t xml:space="preserve">uppgift som avses i </w:t>
      </w:r>
      <w:r>
        <w:t>31 §</w:t>
      </w:r>
      <w:r w:rsidRPr="00A6293E">
        <w:t xml:space="preserve"> första stycket 1 och som gäller misstanke om brott till en åklagarmyndighet, Polismyndigheten, Säkerhetspolisen eller någon annan myndighet som ska ingripa mot brottet,</w:t>
      </w:r>
    </w:p>
    <w:p w14:paraId="094C25A4" w14:textId="77777777" w:rsidR="00D85371" w:rsidRPr="00A6293E" w:rsidRDefault="00D85371" w:rsidP="00D85371">
      <w:pPr>
        <w:pStyle w:val="Brdtextmedindrag"/>
      </w:pPr>
      <w:r>
        <w:t>3</w:t>
      </w:r>
      <w:r w:rsidRPr="00A6293E">
        <w:t>. </w:t>
      </w:r>
      <w:r>
        <w:t xml:space="preserve">en </w:t>
      </w:r>
      <w:r w:rsidRPr="00A6293E">
        <w:t xml:space="preserve">uppgift som avses i </w:t>
      </w:r>
      <w:r>
        <w:t>31 §</w:t>
      </w:r>
      <w:r w:rsidRPr="00A6293E">
        <w:t xml:space="preserve"> första stycket 1 och 3 till </w:t>
      </w:r>
      <w:r>
        <w:t xml:space="preserve">en </w:t>
      </w:r>
      <w:r w:rsidRPr="00A6293E">
        <w:t>regional alarme</w:t>
      </w:r>
      <w:r w:rsidRPr="00A6293E">
        <w:softHyphen/>
        <w:t>ringscentral som avses i lagen (1981:1104) om verksamheten hos vissa regionala alarmeringscentraler,</w:t>
      </w:r>
    </w:p>
    <w:p w14:paraId="494CC265" w14:textId="77777777" w:rsidR="00D85371" w:rsidRDefault="00D85371" w:rsidP="00D85371">
      <w:pPr>
        <w:pStyle w:val="Brdtextmedindrag"/>
      </w:pPr>
      <w:r>
        <w:t>4</w:t>
      </w:r>
      <w:r w:rsidRPr="00A6293E">
        <w:t>. </w:t>
      </w:r>
      <w:r>
        <w:t xml:space="preserve">en </w:t>
      </w:r>
      <w:r w:rsidRPr="00A6293E">
        <w:t xml:space="preserve">uppgift som avses i </w:t>
      </w:r>
      <w:r>
        <w:t>31 §</w:t>
      </w:r>
      <w:r w:rsidRPr="00A6293E">
        <w:t xml:space="preserve"> första stycket 1 och 3 samt uppgift om i vilket geografiskt område en viss elektronisk kommunikationsutrustning finns eller har funnits till Polismyndigheten, om myndigheten </w:t>
      </w:r>
      <w:r>
        <w:t>bedömer</w:t>
      </w:r>
      <w:r w:rsidRPr="00A6293E">
        <w:t xml:space="preserve"> att uppgif</w:t>
      </w:r>
      <w:r w:rsidRPr="00A6293E">
        <w:softHyphen/>
        <w:t>ten behövs i samband med efterforskning av personer som har försvunnit under sådana omständigheter att det kan befaras att det finns fara för deras liv eller allvarlig risk för deras hälsa,</w:t>
      </w:r>
      <w:r>
        <w:t xml:space="preserve"> och</w:t>
      </w:r>
    </w:p>
    <w:p w14:paraId="20CA70EA" w14:textId="77777777" w:rsidR="00D85371" w:rsidRDefault="00D85371" w:rsidP="00D85371">
      <w:pPr>
        <w:pStyle w:val="Brdtextmedindrag"/>
      </w:pPr>
      <w:r>
        <w:t>5. en uppgift som avses i 31 § första stycket 3 om vilka övriga tillhanda</w:t>
      </w:r>
      <w:r>
        <w:softHyphen/>
        <w:t>hållare av elektroniska kommunikationsnät eller elektroniska kommunika</w:t>
      </w:r>
      <w:r>
        <w:softHyphen/>
        <w:t>tions</w:t>
      </w:r>
      <w:r>
        <w:softHyphen/>
        <w:t>tjänster som har deltagit vid överföringen av ett meddelande som omfattas av ett föreläggande att bevara en viss lagrad uppgift enligt 27 kap. 16 § rättegångsbalken till den myndighet som meddelat föreläggandet.</w:t>
      </w:r>
    </w:p>
    <w:p w14:paraId="115A7AC8" w14:textId="77777777" w:rsidR="00D85371" w:rsidRPr="00A6293E" w:rsidRDefault="00D85371" w:rsidP="00D85371">
      <w:pPr>
        <w:pStyle w:val="Brdtextmedindrag"/>
      </w:pPr>
      <w:r>
        <w:t>E</w:t>
      </w:r>
      <w:r w:rsidRPr="00A6293E">
        <w:t xml:space="preserve">rsättning </w:t>
      </w:r>
      <w:r w:rsidRPr="005E005C">
        <w:t>för</w:t>
      </w:r>
      <w:r w:rsidRPr="00A6293E">
        <w:t xml:space="preserve"> att lämna ut andra uppgifter enligt första stycket </w:t>
      </w:r>
      <w:r>
        <w:t>3</w:t>
      </w:r>
      <w:r w:rsidRPr="00A6293E">
        <w:t xml:space="preserve"> än loka</w:t>
      </w:r>
      <w:r w:rsidRPr="00A6293E">
        <w:softHyphen/>
        <w:t>liseringsuppgifter ska vara skälig med hänsyn till kostnaderna för utläm</w:t>
      </w:r>
      <w:r w:rsidRPr="00A6293E">
        <w:softHyphen/>
        <w:t>nandet.</w:t>
      </w:r>
    </w:p>
    <w:p w14:paraId="5724FFDB" w14:textId="77777777" w:rsidR="00D85371" w:rsidRPr="00A6293E" w:rsidRDefault="00D85371" w:rsidP="00D85371">
      <w:pPr>
        <w:pStyle w:val="Brdtextmedindrag"/>
      </w:pPr>
    </w:p>
    <w:p w14:paraId="41784D0D" w14:textId="77777777" w:rsidR="00D85371" w:rsidRPr="00A6293E" w:rsidRDefault="00D85371" w:rsidP="00D85371">
      <w:pPr>
        <w:pStyle w:val="Brdtext"/>
      </w:pPr>
      <w:bookmarkStart w:id="2683" w:name="_Hlk22306624"/>
      <w:r>
        <w:rPr>
          <w:b/>
        </w:rPr>
        <w:t>34 §</w:t>
      </w:r>
      <w:r w:rsidRPr="00A6293E">
        <w:t xml:space="preserve">    Den som i </w:t>
      </w:r>
      <w:r>
        <w:t xml:space="preserve">något </w:t>
      </w:r>
      <w:r w:rsidRPr="00A6293E">
        <w:t xml:space="preserve">annat fall än </w:t>
      </w:r>
      <w:r>
        <w:t xml:space="preserve">de </w:t>
      </w:r>
      <w:r w:rsidRPr="00A6293E">
        <w:t xml:space="preserve">som avses i </w:t>
      </w:r>
      <w:r>
        <w:t>31 §</w:t>
      </w:r>
      <w:r w:rsidRPr="00A6293E">
        <w:t xml:space="preserve"> första stycket och</w:t>
      </w:r>
      <w:r>
        <w:t xml:space="preserve"> 32 §</w:t>
      </w:r>
      <w:r w:rsidRPr="00A6293E">
        <w:t xml:space="preserve"> i </w:t>
      </w:r>
      <w:r>
        <w:t xml:space="preserve">en </w:t>
      </w:r>
      <w:r w:rsidRPr="00A6293E">
        <w:t>radio</w:t>
      </w:r>
      <w:r w:rsidRPr="00A6293E">
        <w:softHyphen/>
        <w:t xml:space="preserve">mottagare har avlyssnat eller på </w:t>
      </w:r>
      <w:r>
        <w:t>något a</w:t>
      </w:r>
      <w:r w:rsidRPr="00A6293E">
        <w:t>nnat sätt</w:t>
      </w:r>
      <w:r>
        <w:t>, genom att använda</w:t>
      </w:r>
      <w:r w:rsidRPr="00A6293E">
        <w:t xml:space="preserve"> </w:t>
      </w:r>
      <w:r>
        <w:t xml:space="preserve">en </w:t>
      </w:r>
      <w:r w:rsidRPr="00A6293E">
        <w:t>sådan mottagare</w:t>
      </w:r>
      <w:r>
        <w:t>, har</w:t>
      </w:r>
      <w:r w:rsidRPr="00A6293E">
        <w:t xml:space="preserve"> fått tillgång till ett radiobefordrat meddelande i ett elek</w:t>
      </w:r>
      <w:r>
        <w:softHyphen/>
      </w:r>
      <w:r w:rsidRPr="00A6293E">
        <w:t xml:space="preserve">troniskt kommunikationsnät som inte är avsett för </w:t>
      </w:r>
      <w:r>
        <w:t>denne</w:t>
      </w:r>
      <w:r w:rsidRPr="00A6293E">
        <w:t xml:space="preserve"> eller för allmänheten får inte obehörigen föra det vidare.</w:t>
      </w:r>
      <w:bookmarkEnd w:id="2683"/>
    </w:p>
    <w:p w14:paraId="3F30B30E" w14:textId="77777777" w:rsidR="00D85371" w:rsidRDefault="00D85371" w:rsidP="00D85371">
      <w:pPr>
        <w:pStyle w:val="Brdtextmedindrag"/>
        <w:ind w:firstLine="0"/>
      </w:pPr>
    </w:p>
    <w:p w14:paraId="4A51F6ED" w14:textId="77777777" w:rsidR="00D85371" w:rsidRDefault="00D85371" w:rsidP="00D85371">
      <w:pPr>
        <w:pStyle w:val="Brdtext"/>
      </w:pPr>
      <w:r>
        <w:rPr>
          <w:b/>
        </w:rPr>
        <w:t>35 §</w:t>
      </w:r>
      <w:r w:rsidRPr="00A6293E">
        <w:t>    I det allmännas verksamhet ska offentlighets- och sekretesslagen (2009:400) tillämpas</w:t>
      </w:r>
      <w:r>
        <w:t xml:space="preserve"> </w:t>
      </w:r>
      <w:r w:rsidRPr="00A6293E">
        <w:t xml:space="preserve">i </w:t>
      </w:r>
      <w:bookmarkStart w:id="2684" w:name="_Hlk62416966"/>
      <w:r w:rsidRPr="00A6293E">
        <w:t xml:space="preserve">stället för </w:t>
      </w:r>
      <w:r>
        <w:t>31</w:t>
      </w:r>
      <w:r w:rsidRPr="00052FBE">
        <w:t>–</w:t>
      </w:r>
      <w:r>
        <w:t>34 </w:t>
      </w:r>
      <w:r w:rsidRPr="00052FBE">
        <w:t>§§</w:t>
      </w:r>
      <w:r>
        <w:t>.</w:t>
      </w:r>
      <w:bookmarkStart w:id="2685" w:name="_Hlk62417023"/>
      <w:bookmarkEnd w:id="2684"/>
    </w:p>
    <w:p w14:paraId="457ACFF1" w14:textId="77777777" w:rsidR="00D85371" w:rsidRPr="00A6293E" w:rsidRDefault="00D85371" w:rsidP="00D85371">
      <w:pPr>
        <w:pStyle w:val="Rubrik3utannumrering"/>
      </w:pPr>
      <w:bookmarkStart w:id="2686" w:name="_Toc73005827"/>
      <w:bookmarkEnd w:id="2685"/>
      <w:r>
        <w:t>10 kap.</w:t>
      </w:r>
      <w:r w:rsidRPr="00A6293E">
        <w:t xml:space="preserve"> Uppgiftsskyldighet</w:t>
      </w:r>
      <w:bookmarkEnd w:id="2686"/>
    </w:p>
    <w:p w14:paraId="13883555" w14:textId="77777777" w:rsidR="00D85371" w:rsidRPr="00A6293E" w:rsidRDefault="00D85371" w:rsidP="00D85371">
      <w:pPr>
        <w:pStyle w:val="Brdtext"/>
      </w:pPr>
      <w:r w:rsidRPr="00A6293E">
        <w:rPr>
          <w:b/>
        </w:rPr>
        <w:t>1</w:t>
      </w:r>
      <w:r>
        <w:rPr>
          <w:b/>
        </w:rPr>
        <w:t> §</w:t>
      </w:r>
      <w:r w:rsidRPr="00A6293E">
        <w:t>    </w:t>
      </w:r>
      <w:bookmarkStart w:id="2687" w:name="_Hlk23842506"/>
      <w:r w:rsidRPr="00A6293E">
        <w:t xml:space="preserve">Den som bedriver verksamhet som omfattas av lagen ska på begäran </w:t>
      </w:r>
      <w:r>
        <w:t>lämna</w:t>
      </w:r>
      <w:r w:rsidRPr="00A6293E">
        <w:t xml:space="preserve"> </w:t>
      </w:r>
      <w:r>
        <w:t xml:space="preserve">de </w:t>
      </w:r>
      <w:r w:rsidRPr="00A6293E">
        <w:t xml:space="preserve">upplysningar och handlingar </w:t>
      </w:r>
      <w:r>
        <w:t>till reglerings</w:t>
      </w:r>
      <w:r w:rsidRPr="00A6293E">
        <w:t>myndighet</w:t>
      </w:r>
      <w:r>
        <w:t>en</w:t>
      </w:r>
      <w:r w:rsidRPr="00A6293E">
        <w:t xml:space="preserve"> som be</w:t>
      </w:r>
      <w:r>
        <w:softHyphen/>
      </w:r>
      <w:r w:rsidRPr="00A6293E">
        <w:t>hövs för</w:t>
      </w:r>
    </w:p>
    <w:p w14:paraId="6B72BD1E" w14:textId="77777777" w:rsidR="00D85371" w:rsidRPr="00A6293E" w:rsidRDefault="00D85371" w:rsidP="00D85371">
      <w:pPr>
        <w:pStyle w:val="Brdtextmedindrag"/>
      </w:pPr>
      <w:r w:rsidRPr="00A6293E">
        <w:t xml:space="preserve">1. förfaranden för eller bedömning av framställningar om beviljande av </w:t>
      </w:r>
      <w:r w:rsidRPr="00A6293E">
        <w:rPr>
          <w:spacing w:val="-4"/>
        </w:rPr>
        <w:t xml:space="preserve">tillstånd eller medgivande enligt </w:t>
      </w:r>
      <w:r w:rsidRPr="004A0F69">
        <w:rPr>
          <w:spacing w:val="-4"/>
        </w:rPr>
        <w:t>3 kap.</w:t>
      </w:r>
      <w:r>
        <w:t> </w:t>
      </w:r>
      <w:r w:rsidRPr="004A0F69">
        <w:rPr>
          <w:spacing w:val="-4"/>
        </w:rPr>
        <w:t>1</w:t>
      </w:r>
      <w:r w:rsidRPr="004A0F69" w:rsidDel="0091405D">
        <w:rPr>
          <w:spacing w:val="-4"/>
        </w:rPr>
        <w:t xml:space="preserve">, </w:t>
      </w:r>
      <w:r w:rsidRPr="004A0F69">
        <w:rPr>
          <w:spacing w:val="-4"/>
        </w:rPr>
        <w:t>2</w:t>
      </w:r>
      <w:r>
        <w:rPr>
          <w:spacing w:val="-4"/>
        </w:rPr>
        <w:t>6</w:t>
      </w:r>
      <w:r w:rsidDel="00805F6D">
        <w:t xml:space="preserve"> och </w:t>
      </w:r>
      <w:r w:rsidRPr="004A0F69">
        <w:rPr>
          <w:spacing w:val="-4"/>
        </w:rPr>
        <w:t>2</w:t>
      </w:r>
      <w:r>
        <w:rPr>
          <w:spacing w:val="-4"/>
        </w:rPr>
        <w:t>9</w:t>
      </w:r>
      <w:r w:rsidRPr="004A0F69">
        <w:rPr>
          <w:spacing w:val="-4"/>
        </w:rPr>
        <w:t xml:space="preserve"> §§ </w:t>
      </w:r>
      <w:r w:rsidRPr="00B32117">
        <w:rPr>
          <w:spacing w:val="-4"/>
        </w:rPr>
        <w:t>och 4 kap.</w:t>
      </w:r>
      <w:r>
        <w:rPr>
          <w:spacing w:val="-4"/>
        </w:rPr>
        <w:t> </w:t>
      </w:r>
      <w:r w:rsidRPr="00B32117">
        <w:rPr>
          <w:spacing w:val="-4"/>
        </w:rPr>
        <w:t>3 och 7 §§</w:t>
      </w:r>
      <w:r w:rsidRPr="00A6293E">
        <w:rPr>
          <w:spacing w:val="-4"/>
        </w:rPr>
        <w:t>,</w:t>
      </w:r>
    </w:p>
    <w:p w14:paraId="2BCE0D6E" w14:textId="77777777" w:rsidR="00D85371" w:rsidRPr="00A6293E" w:rsidRDefault="00D85371" w:rsidP="00D85371">
      <w:pPr>
        <w:pStyle w:val="Brdtextmedindrag"/>
      </w:pPr>
      <w:r w:rsidRPr="00A6293E">
        <w:t>2. </w:t>
      </w:r>
      <w:r w:rsidRPr="00A6293E">
        <w:rPr>
          <w:spacing w:val="-4"/>
        </w:rPr>
        <w:t>offentliggörande av jämförande kvalitets- och prisöversikter över tjänster</w:t>
      </w:r>
      <w:r w:rsidRPr="00A6293E">
        <w:t xml:space="preserve"> till nytta för konsumenterna,</w:t>
      </w:r>
    </w:p>
    <w:p w14:paraId="1AE5ED3C" w14:textId="77777777" w:rsidR="00D85371" w:rsidRPr="00A6293E" w:rsidRDefault="00D85371" w:rsidP="00D85371">
      <w:pPr>
        <w:pStyle w:val="Brdtextmedindrag"/>
      </w:pPr>
      <w:r w:rsidRPr="00A6293E">
        <w:t>3. klart definierade statistiska ändamål, rapporter och studier,</w:t>
      </w:r>
    </w:p>
    <w:p w14:paraId="01CADA16" w14:textId="77777777" w:rsidR="00D85371" w:rsidRPr="00A6293E" w:rsidRDefault="00D85371" w:rsidP="00D85371">
      <w:pPr>
        <w:pStyle w:val="Brdtextmedindrag"/>
      </w:pPr>
      <w:r w:rsidRPr="00A6293E">
        <w:t xml:space="preserve">4. marknadsanalys enligt </w:t>
      </w:r>
      <w:r w:rsidRPr="004466DA">
        <w:t>5 kap. 5 §</w:t>
      </w:r>
      <w:r w:rsidRPr="00A6293E">
        <w:t>, inbegripet uppgifter om marknader i efterföljande led eller slutkundsmarknader som har förbin</w:t>
      </w:r>
      <w:r w:rsidRPr="00A6293E">
        <w:softHyphen/>
        <w:t>delse med eller anknytning till analyserade marknader,</w:t>
      </w:r>
    </w:p>
    <w:p w14:paraId="5E1D35D0" w14:textId="77777777" w:rsidR="00D85371" w:rsidRPr="00A6293E" w:rsidRDefault="00D85371" w:rsidP="00D85371">
      <w:pPr>
        <w:pStyle w:val="Brdtextmedindrag"/>
      </w:pPr>
      <w:r w:rsidRPr="00A6293E">
        <w:t>5. beslut om skyldigheter enligt 5</w:t>
      </w:r>
      <w:r>
        <w:t> kap.</w:t>
      </w:r>
      <w:r w:rsidRPr="00A6293E">
        <w:t>,</w:t>
      </w:r>
    </w:p>
    <w:p w14:paraId="21A652C5" w14:textId="77777777" w:rsidR="00D85371" w:rsidRPr="00A6293E" w:rsidRDefault="00D85371" w:rsidP="00D85371">
      <w:pPr>
        <w:pStyle w:val="Brdtextmedindrag"/>
      </w:pPr>
      <w:r w:rsidRPr="00A6293E">
        <w:t>6. att säkerställa en effektiv användning och ändamålsenlig förvaltning av radiofrekvenser och nummer,</w:t>
      </w:r>
    </w:p>
    <w:p w14:paraId="04C210C2" w14:textId="77777777" w:rsidR="00D85371" w:rsidRDefault="00D85371" w:rsidP="00D85371">
      <w:pPr>
        <w:pStyle w:val="Brdtextmedindrag"/>
      </w:pPr>
      <w:r w:rsidRPr="00A6293E">
        <w:t>7. att utvärdera sådan utveckling av nät och tjänster som kan påverka</w:t>
      </w:r>
    </w:p>
    <w:p w14:paraId="24099701" w14:textId="77777777" w:rsidR="00D85371" w:rsidRDefault="00D85371" w:rsidP="00D85371">
      <w:pPr>
        <w:pStyle w:val="Brdtextmedindrag"/>
      </w:pPr>
      <w:r>
        <w:t>a) </w:t>
      </w:r>
      <w:r w:rsidRPr="00A6293E">
        <w:t xml:space="preserve">grossisttjänster som </w:t>
      </w:r>
      <w:r>
        <w:t xml:space="preserve">har </w:t>
      </w:r>
      <w:r w:rsidRPr="00A6293E">
        <w:t>gjorts tillgängliga för konkurrenter,</w:t>
      </w:r>
    </w:p>
    <w:p w14:paraId="1EF2C181" w14:textId="77777777" w:rsidR="00D85371" w:rsidRDefault="00D85371" w:rsidP="00D85371">
      <w:pPr>
        <w:pStyle w:val="Brdtextmedindrag"/>
        <w:rPr>
          <w:spacing w:val="-2"/>
        </w:rPr>
      </w:pPr>
      <w:r>
        <w:t>b) </w:t>
      </w:r>
      <w:r w:rsidRPr="00A6293E">
        <w:t>täckning och ut</w:t>
      </w:r>
      <w:r w:rsidRPr="00A6293E">
        <w:softHyphen/>
      </w:r>
      <w:r w:rsidRPr="00A6293E">
        <w:rPr>
          <w:spacing w:val="-2"/>
        </w:rPr>
        <w:t>byggnad inom landet,</w:t>
      </w:r>
    </w:p>
    <w:p w14:paraId="61F637EB" w14:textId="77777777" w:rsidR="00D85371" w:rsidRDefault="00D85371" w:rsidP="00D85371">
      <w:pPr>
        <w:pStyle w:val="Brdtextmedindrag"/>
      </w:pPr>
      <w:r>
        <w:rPr>
          <w:spacing w:val="-2"/>
        </w:rPr>
        <w:t>c) </w:t>
      </w:r>
      <w:r w:rsidRPr="00A6293E">
        <w:rPr>
          <w:spacing w:val="-2"/>
        </w:rPr>
        <w:t>uppkopplingsmöjligheter som slutanvändare har</w:t>
      </w:r>
      <w:r>
        <w:rPr>
          <w:spacing w:val="-2"/>
        </w:rPr>
        <w:t>,</w:t>
      </w:r>
      <w:r w:rsidRPr="00A6293E">
        <w:rPr>
          <w:spacing w:val="-2"/>
        </w:rPr>
        <w:t xml:space="preserve"> </w:t>
      </w:r>
      <w:r>
        <w:rPr>
          <w:spacing w:val="-2"/>
        </w:rPr>
        <w:t>eller</w:t>
      </w:r>
    </w:p>
    <w:p w14:paraId="3DCC2C34" w14:textId="77777777" w:rsidR="00D85371" w:rsidRPr="00A6293E" w:rsidRDefault="00D85371" w:rsidP="00D85371">
      <w:pPr>
        <w:pStyle w:val="Brdtextmedindrag"/>
      </w:pPr>
      <w:r>
        <w:t>d) </w:t>
      </w:r>
      <w:r w:rsidRPr="00A6293E">
        <w:t>identifieringen av områden med eftersatt bredbandsutbyggnad enligt geo</w:t>
      </w:r>
      <w:r w:rsidRPr="00A6293E">
        <w:softHyphen/>
        <w:t>grafiska kartläggningar, och</w:t>
      </w:r>
    </w:p>
    <w:p w14:paraId="5CC8AE11" w14:textId="77777777" w:rsidR="00D85371" w:rsidRPr="00A6293E" w:rsidRDefault="00D85371" w:rsidP="00D85371">
      <w:pPr>
        <w:pStyle w:val="Brdtextmedindrag"/>
        <w:rPr>
          <w:spacing w:val="-2"/>
        </w:rPr>
      </w:pPr>
      <w:r w:rsidRPr="00A6293E">
        <w:t>8. </w:t>
      </w:r>
      <w:r w:rsidRPr="00A6293E">
        <w:rPr>
          <w:spacing w:val="-2"/>
        </w:rPr>
        <w:t>genomförande av geografiska kartläggningar av bredbandsutbyggnad.</w:t>
      </w:r>
    </w:p>
    <w:p w14:paraId="19CAA097" w14:textId="77777777" w:rsidR="00D85371" w:rsidRPr="00A6293E" w:rsidRDefault="00D85371" w:rsidP="00D85371">
      <w:pPr>
        <w:pStyle w:val="Brdtextmedindrag"/>
      </w:pPr>
      <w:r w:rsidRPr="006213C3">
        <w:t>Om de uppgifter som kan lämnas enligt första stycket 7 och 8 inte är tillräckliga, har regleringsmyndigheten rätt att på begäran få sådana upp</w:t>
      </w:r>
      <w:r>
        <w:softHyphen/>
      </w:r>
      <w:r w:rsidRPr="006213C3">
        <w:t>lysningar och handlingar av andra före</w:t>
      </w:r>
      <w:r w:rsidRPr="006213C3">
        <w:softHyphen/>
        <w:t>tag som bedriver verksamhet inom sektorn för elektronisk kommunikation eller nära anknutna sektorer.</w:t>
      </w:r>
    </w:p>
    <w:p w14:paraId="0D7F6F3D" w14:textId="77777777" w:rsidR="00D85371" w:rsidRPr="00A6293E" w:rsidRDefault="00D85371" w:rsidP="00D85371">
      <w:pPr>
        <w:pStyle w:val="Brdtextmedindrag"/>
      </w:pPr>
      <w:r w:rsidRPr="00A6293E">
        <w:t>Uppgifter som avses i första stycket 2–8 får inte begäras in före ett mark</w:t>
      </w:r>
      <w:r w:rsidRPr="00A6293E">
        <w:softHyphen/>
        <w:t>nadsinträde eller som villkor för detta.</w:t>
      </w:r>
      <w:bookmarkEnd w:id="2687"/>
    </w:p>
    <w:p w14:paraId="6CDB3B58" w14:textId="77777777" w:rsidR="00D85371" w:rsidRDefault="00D85371" w:rsidP="00D85371">
      <w:pPr>
        <w:pStyle w:val="Brdtextmedindrag"/>
        <w:ind w:firstLine="0"/>
      </w:pPr>
    </w:p>
    <w:p w14:paraId="3180840C" w14:textId="77777777" w:rsidR="00D85371" w:rsidRDefault="00D85371" w:rsidP="00D85371">
      <w:pPr>
        <w:pStyle w:val="Brdtextmedindrag"/>
        <w:ind w:firstLine="0"/>
      </w:pPr>
      <w:r>
        <w:rPr>
          <w:b/>
          <w:bCs/>
        </w:rPr>
        <w:t>2 §</w:t>
      </w:r>
      <w:r w:rsidRPr="00925B73">
        <w:t>    </w:t>
      </w:r>
      <w:r w:rsidRPr="00A6293E">
        <w:t xml:space="preserve">En operatör som enligt </w:t>
      </w:r>
      <w:r w:rsidRPr="00180A6B">
        <w:t>5 kap.</w:t>
      </w:r>
      <w:r>
        <w:t> </w:t>
      </w:r>
      <w:r w:rsidRPr="00180A6B">
        <w:t>7 §</w:t>
      </w:r>
      <w:r w:rsidRPr="00A6293E" w:rsidDel="006C38D0">
        <w:t xml:space="preserve"> </w:t>
      </w:r>
      <w:r>
        <w:t>har</w:t>
      </w:r>
      <w:r w:rsidRPr="00A6293E">
        <w:t xml:space="preserve"> betydande infly</w:t>
      </w:r>
      <w:r>
        <w:softHyphen/>
      </w:r>
      <w:r w:rsidRPr="00A6293E">
        <w:t>tande på en mark</w:t>
      </w:r>
      <w:r w:rsidRPr="00A6293E">
        <w:softHyphen/>
        <w:t xml:space="preserve">nad i grossistledet ska på begäran tillhandahålla </w:t>
      </w:r>
      <w:r>
        <w:t>reglerings</w:t>
      </w:r>
      <w:r>
        <w:softHyphen/>
      </w:r>
      <w:r w:rsidRPr="00A6293E">
        <w:t>myndig</w:t>
      </w:r>
      <w:r>
        <w:softHyphen/>
      </w:r>
      <w:r w:rsidRPr="00A6293E">
        <w:t>het</w:t>
      </w:r>
      <w:r>
        <w:t>en</w:t>
      </w:r>
      <w:r w:rsidRPr="00A6293E">
        <w:t xml:space="preserve"> redovisningsuppgifter om de marknader i slut</w:t>
      </w:r>
      <w:r>
        <w:softHyphen/>
      </w:r>
      <w:r w:rsidRPr="00A6293E">
        <w:t>kundsledet som är för</w:t>
      </w:r>
      <w:r>
        <w:softHyphen/>
      </w:r>
      <w:r w:rsidRPr="00A6293E">
        <w:t>knippade med den marknaden.</w:t>
      </w:r>
    </w:p>
    <w:p w14:paraId="2A569B8C" w14:textId="77777777" w:rsidR="00D85371" w:rsidRPr="00A6293E" w:rsidRDefault="00D85371" w:rsidP="00D85371">
      <w:pPr>
        <w:pStyle w:val="Brdtextmedindrag"/>
        <w:ind w:firstLine="0"/>
      </w:pPr>
    </w:p>
    <w:p w14:paraId="579A25DF" w14:textId="77777777" w:rsidR="00D85371" w:rsidRPr="00A6293E" w:rsidRDefault="00D85371" w:rsidP="00D85371">
      <w:pPr>
        <w:pStyle w:val="Brdtext"/>
      </w:pPr>
      <w:r>
        <w:rPr>
          <w:b/>
        </w:rPr>
        <w:t>3 §</w:t>
      </w:r>
      <w:r w:rsidRPr="00A6293E">
        <w:t>    </w:t>
      </w:r>
      <w:bookmarkStart w:id="2688" w:name="_Hlk23843974"/>
      <w:r w:rsidRPr="00A6293E">
        <w:t xml:space="preserve">Den som bedriver verksamhet som omfattas av lagen ska på begäran </w:t>
      </w:r>
      <w:r>
        <w:t>lämna de</w:t>
      </w:r>
      <w:r w:rsidRPr="00A6293E">
        <w:t xml:space="preserve"> upplysningar och handlingar </w:t>
      </w:r>
      <w:r>
        <w:t>till reglerings</w:t>
      </w:r>
      <w:r w:rsidRPr="00A6293E">
        <w:t>myndighet</w:t>
      </w:r>
      <w:r>
        <w:t>en</w:t>
      </w:r>
      <w:r w:rsidRPr="00A6293E">
        <w:t xml:space="preserve"> som behövs för att den ska kunna lämna information till </w:t>
      </w:r>
      <w:r>
        <w:t>Berec</w:t>
      </w:r>
      <w:r w:rsidRPr="00A6293E">
        <w:t xml:space="preserve"> </w:t>
      </w:r>
      <w:r>
        <w:t xml:space="preserve">och Byrån för stöd till Berec </w:t>
      </w:r>
      <w:r w:rsidRPr="00A6293E">
        <w:t>i enlighet med artikel</w:t>
      </w:r>
      <w:r>
        <w:t> </w:t>
      </w:r>
      <w:r w:rsidRPr="00A6293E">
        <w:t>40 i Europaparlamentets och rådets förordning (EU) 2018/1971 av den</w:t>
      </w:r>
      <w:r>
        <w:t> </w:t>
      </w:r>
      <w:r w:rsidRPr="00A6293E">
        <w:t>11</w:t>
      </w:r>
      <w:r>
        <w:t> </w:t>
      </w:r>
      <w:r w:rsidRPr="00A6293E">
        <w:t>december</w:t>
      </w:r>
      <w:r>
        <w:t> </w:t>
      </w:r>
      <w:r w:rsidRPr="00A6293E">
        <w:t>2018 om inrättande av Organet för europeiska regleringsmyndigheter för elektronisk kommuni</w:t>
      </w:r>
      <w:r>
        <w:softHyphen/>
      </w:r>
      <w:r w:rsidRPr="00A6293E">
        <w:t>kation (Berec) och Byrån för stöd till Berec (Berecbyrån), om ändring av förordning (EU) 2015/2120 och om upphävande av förordning (EG) nr</w:t>
      </w:r>
      <w:r>
        <w:t> </w:t>
      </w:r>
      <w:r w:rsidRPr="00A6293E">
        <w:t>1211/2009.</w:t>
      </w:r>
      <w:bookmarkEnd w:id="2688"/>
    </w:p>
    <w:p w14:paraId="4FABB7F3" w14:textId="77777777" w:rsidR="00D85371" w:rsidRPr="00A6293E" w:rsidRDefault="00D85371" w:rsidP="00D85371">
      <w:pPr>
        <w:pStyle w:val="Brdtextmedindrag"/>
      </w:pPr>
    </w:p>
    <w:p w14:paraId="09BCBA40" w14:textId="77777777" w:rsidR="00D85371" w:rsidRPr="00A6293E" w:rsidRDefault="00D85371" w:rsidP="00D85371">
      <w:pPr>
        <w:pStyle w:val="Brdtext"/>
      </w:pPr>
      <w:r>
        <w:rPr>
          <w:b/>
        </w:rPr>
        <w:lastRenderedPageBreak/>
        <w:t>4 §</w:t>
      </w:r>
      <w:r w:rsidRPr="00925B73">
        <w:rPr>
          <w:bCs/>
        </w:rPr>
        <w:t>    </w:t>
      </w:r>
      <w:r w:rsidRPr="00A6293E">
        <w:t xml:space="preserve">Den som bedriver verksamhet som omfattas av lagen ska på begäran </w:t>
      </w:r>
      <w:r>
        <w:t>lämna</w:t>
      </w:r>
      <w:r w:rsidRPr="00A6293E">
        <w:t xml:space="preserve"> de upplysningar och handlingar </w:t>
      </w:r>
      <w:r>
        <w:t xml:space="preserve">till Berec </w:t>
      </w:r>
      <w:r w:rsidRPr="00A6293E">
        <w:t>som organet behöver för kontroll av att dess yttranden följs.</w:t>
      </w:r>
    </w:p>
    <w:p w14:paraId="2841DBFA" w14:textId="77777777" w:rsidR="00D85371" w:rsidRPr="00A6293E" w:rsidRDefault="00D85371" w:rsidP="00D85371">
      <w:pPr>
        <w:pStyle w:val="Brdtextmedindrag"/>
      </w:pPr>
    </w:p>
    <w:p w14:paraId="01A0DE8A" w14:textId="77777777" w:rsidR="00D85371" w:rsidRPr="00A6293E" w:rsidRDefault="00D85371" w:rsidP="00D85371">
      <w:pPr>
        <w:pStyle w:val="Brdtext"/>
      </w:pPr>
      <w:r>
        <w:rPr>
          <w:b/>
        </w:rPr>
        <w:t>5 §</w:t>
      </w:r>
      <w:r w:rsidRPr="00A6293E">
        <w:t>    Information som ska offentliggöras enligt denna lag eller enligt de skyldigheter</w:t>
      </w:r>
      <w:r>
        <w:t>,</w:t>
      </w:r>
      <w:r w:rsidRPr="00A6293E">
        <w:t xml:space="preserve"> villkor eller föreskrifter som har meddelats med stöd av lagen ska på begäran lämnas till tillsynsmyndigheten innan den offent</w:t>
      </w:r>
      <w:r w:rsidRPr="00A6293E">
        <w:softHyphen/>
        <w:t>liggörs.</w:t>
      </w:r>
    </w:p>
    <w:p w14:paraId="13860A02" w14:textId="77777777" w:rsidR="00D85371" w:rsidRPr="00A6293E" w:rsidRDefault="00D85371" w:rsidP="00D85371">
      <w:pPr>
        <w:pStyle w:val="Brdtextmedindrag"/>
      </w:pPr>
    </w:p>
    <w:p w14:paraId="183AB936" w14:textId="77777777" w:rsidR="00D85371" w:rsidRPr="00A6293E" w:rsidRDefault="00D85371" w:rsidP="00D85371">
      <w:pPr>
        <w:pStyle w:val="Brdtext"/>
      </w:pPr>
      <w:r>
        <w:rPr>
          <w:b/>
        </w:rPr>
        <w:t>6 §</w:t>
      </w:r>
      <w:r w:rsidRPr="00A6293E">
        <w:t>    </w:t>
      </w:r>
      <w:r>
        <w:t>Regleringsmyndigheten</w:t>
      </w:r>
      <w:r w:rsidRPr="00A6293E">
        <w:t xml:space="preserve"> får besluta om </w:t>
      </w:r>
      <w:r>
        <w:t xml:space="preserve">en </w:t>
      </w:r>
      <w:r w:rsidRPr="00A6293E">
        <w:t xml:space="preserve">skyldighet att särredovisa verksamheter som har samband med tillhandahållandet av elektroniska kommunikationsnät eller </w:t>
      </w:r>
      <w:r>
        <w:t xml:space="preserve">elektroniska </w:t>
      </w:r>
      <w:r w:rsidRPr="00A6293E">
        <w:t>kommunika</w:t>
      </w:r>
      <w:r>
        <w:softHyphen/>
      </w:r>
      <w:r w:rsidRPr="00A6293E">
        <w:t>tions</w:t>
      </w:r>
      <w:r>
        <w:softHyphen/>
      </w:r>
      <w:r w:rsidRPr="00A6293E">
        <w:t>tjänster för den som</w:t>
      </w:r>
    </w:p>
    <w:p w14:paraId="1FDFFA5D" w14:textId="77777777" w:rsidR="00D85371" w:rsidRPr="00A6293E" w:rsidRDefault="00D85371" w:rsidP="00D85371">
      <w:pPr>
        <w:pStyle w:val="Brdtextmedindrag"/>
      </w:pPr>
      <w:r w:rsidRPr="00A6293E">
        <w:t>1. </w:t>
      </w:r>
      <w:r>
        <w:t xml:space="preserve">bedriver verksamhet som ska anmälas </w:t>
      </w:r>
      <w:r w:rsidRPr="00A6293E">
        <w:t>enligt 2</w:t>
      </w:r>
      <w:r>
        <w:t> kap. </w:t>
      </w:r>
      <w:r w:rsidRPr="00A6293E">
        <w:t>1</w:t>
      </w:r>
      <w:r>
        <w:t> §</w:t>
      </w:r>
      <w:r w:rsidRPr="00A6293E">
        <w:t>, och</w:t>
      </w:r>
    </w:p>
    <w:p w14:paraId="6E948448" w14:textId="77777777" w:rsidR="00D85371" w:rsidRPr="00A6293E" w:rsidRDefault="00D85371" w:rsidP="00D85371">
      <w:pPr>
        <w:pStyle w:val="Brdtextmedindrag"/>
      </w:pPr>
      <w:r w:rsidRPr="00A6293E">
        <w:t xml:space="preserve">2. har särskild eller exklusiv rätt att tillhandahålla andra tjänster än </w:t>
      </w:r>
      <w:r>
        <w:t>så</w:t>
      </w:r>
      <w:r>
        <w:softHyphen/>
        <w:t xml:space="preserve">dana som omfattas av </w:t>
      </w:r>
      <w:r w:rsidRPr="00A6293E">
        <w:t>denna lag.</w:t>
      </w:r>
    </w:p>
    <w:p w14:paraId="52A3B315" w14:textId="77777777" w:rsidR="00D85371" w:rsidRPr="00A6293E" w:rsidRDefault="00D85371" w:rsidP="00D85371">
      <w:pPr>
        <w:pStyle w:val="Rubrik3utannumrering"/>
      </w:pPr>
      <w:bookmarkStart w:id="2689" w:name="_Toc73005828"/>
      <w:r>
        <w:t>11 kap.</w:t>
      </w:r>
      <w:r w:rsidRPr="00A6293E">
        <w:t xml:space="preserve"> Tillsyn</w:t>
      </w:r>
      <w:bookmarkEnd w:id="2689"/>
    </w:p>
    <w:p w14:paraId="6D1A04AB" w14:textId="77777777" w:rsidR="00D85371" w:rsidRPr="00A6293E" w:rsidRDefault="00D85371" w:rsidP="00D85371">
      <w:pPr>
        <w:pStyle w:val="Rubrik4utannumrering"/>
        <w:spacing w:before="0"/>
      </w:pPr>
      <w:r>
        <w:t>Tillsynsområdet</w:t>
      </w:r>
    </w:p>
    <w:p w14:paraId="1A31FE5F" w14:textId="77777777" w:rsidR="00D85371" w:rsidRPr="00A6293E" w:rsidRDefault="00D85371" w:rsidP="00D85371">
      <w:pPr>
        <w:pStyle w:val="Brdtext"/>
      </w:pPr>
      <w:r w:rsidRPr="00A6293E">
        <w:rPr>
          <w:b/>
        </w:rPr>
        <w:t>1</w:t>
      </w:r>
      <w:r>
        <w:rPr>
          <w:b/>
        </w:rPr>
        <w:t> §</w:t>
      </w:r>
      <w:r w:rsidRPr="00A6293E">
        <w:t>    </w:t>
      </w:r>
      <w:r w:rsidRPr="00AF0E11">
        <w:t>Tillsynsmyndigheten ska ha tillsyn över att lagen, de beslut om skyldigheter, åtaganden eller villkor som</w:t>
      </w:r>
      <w:r>
        <w:t xml:space="preserve"> har meddelats med stöd av lagen och</w:t>
      </w:r>
      <w:r w:rsidRPr="00A6293E">
        <w:t xml:space="preserve"> de föreskrifter som har </w:t>
      </w:r>
      <w:r w:rsidRPr="00B1391C">
        <w:t>meddelats i anslut</w:t>
      </w:r>
      <w:r w:rsidRPr="00B1391C">
        <w:softHyphen/>
        <w:t>ning till</w:t>
      </w:r>
      <w:r w:rsidRPr="00A6293E">
        <w:t xml:space="preserve"> lagen följs.</w:t>
      </w:r>
    </w:p>
    <w:p w14:paraId="0AF84BDF" w14:textId="77777777" w:rsidR="00D85371" w:rsidRPr="00A6293E" w:rsidRDefault="00D85371" w:rsidP="00D85371">
      <w:pPr>
        <w:pStyle w:val="Brdtextmedindrag"/>
      </w:pPr>
      <w:r w:rsidRPr="00A6293E">
        <w:t>Tillsynsmyndigheten ska också ha tillsyn över att</w:t>
      </w:r>
      <w:r w:rsidRPr="00A6293E" w:rsidDel="00791D70">
        <w:t xml:space="preserve"> </w:t>
      </w:r>
      <w:r w:rsidRPr="00A6293E">
        <w:t>rättsakter som har an</w:t>
      </w:r>
      <w:r>
        <w:softHyphen/>
      </w:r>
      <w:r w:rsidRPr="00A6293E">
        <w:t>tagits med stöd av följande bestämmelser följs:</w:t>
      </w:r>
    </w:p>
    <w:p w14:paraId="728356D1" w14:textId="77777777" w:rsidR="00D85371" w:rsidRPr="00A6293E" w:rsidRDefault="00D85371" w:rsidP="00D85371">
      <w:pPr>
        <w:pStyle w:val="Brdtextmedindrag"/>
      </w:pPr>
      <w:r w:rsidRPr="00A6293E">
        <w:t>1. artiklarna 40.5, 57.2, 75.1, 102.3, 109.8 och 116 i direktiv (EU) 2018/1972, och</w:t>
      </w:r>
    </w:p>
    <w:p w14:paraId="33A68198" w14:textId="77777777" w:rsidR="00D85371" w:rsidRPr="00A6293E" w:rsidRDefault="00D85371" w:rsidP="00D85371">
      <w:pPr>
        <w:pStyle w:val="Brdtextmedindrag"/>
      </w:pPr>
      <w:r w:rsidRPr="00A6293E">
        <w:t>2. artikel</w:t>
      </w:r>
      <w:r>
        <w:t> </w:t>
      </w:r>
      <w:r w:rsidRPr="00A6293E">
        <w:t>4.5 i Europaparlamentets och rådets direktiv 2002/58/EG av den 12</w:t>
      </w:r>
      <w:r>
        <w:t> </w:t>
      </w:r>
      <w:r w:rsidRPr="00A6293E">
        <w:t>juli</w:t>
      </w:r>
      <w:r>
        <w:t> </w:t>
      </w:r>
      <w:r w:rsidRPr="00A6293E">
        <w:t>2002 om behandling av personuppgifter och integritetsskydd inom sektorn för elektronisk kommunikation (direktiv om integritet och elektronisk kommunikation)</w:t>
      </w:r>
      <w:r>
        <w:t>.</w:t>
      </w:r>
    </w:p>
    <w:p w14:paraId="15C66CD4" w14:textId="77777777" w:rsidR="00D85371" w:rsidRDefault="00D85371" w:rsidP="00D85371">
      <w:pPr>
        <w:pStyle w:val="Rubrik4utannumrering"/>
      </w:pPr>
      <w:r>
        <w:t>Tillträde till utrymmen</w:t>
      </w:r>
    </w:p>
    <w:p w14:paraId="7849B4DD" w14:textId="77777777" w:rsidR="00D85371" w:rsidRPr="00A6293E" w:rsidRDefault="00D85371" w:rsidP="00D85371">
      <w:pPr>
        <w:pStyle w:val="Brdtext"/>
      </w:pPr>
      <w:r w:rsidRPr="00A6293E">
        <w:rPr>
          <w:b/>
        </w:rPr>
        <w:t>2</w:t>
      </w:r>
      <w:r>
        <w:rPr>
          <w:b/>
        </w:rPr>
        <w:t> §</w:t>
      </w:r>
      <w:r w:rsidRPr="00A6293E">
        <w:t>    Tillsynsmyndigheten har rätt att för tillsynen få tillträde till områden, lokaler och andra utrymmen, dock inte bostäder, där verksamhet som om</w:t>
      </w:r>
      <w:r w:rsidRPr="00A6293E">
        <w:softHyphen/>
        <w:t>fattas av denna lag bedrivs.</w:t>
      </w:r>
    </w:p>
    <w:p w14:paraId="3EAC76CD" w14:textId="77777777" w:rsidR="00D85371" w:rsidRPr="00A6293E" w:rsidRDefault="00D85371" w:rsidP="00D85371">
      <w:pPr>
        <w:pStyle w:val="Rubrik4utannumrering"/>
      </w:pPr>
      <w:r w:rsidRPr="00A6293E">
        <w:t>Uppgifter som behövs för tillsynen</w:t>
      </w:r>
    </w:p>
    <w:p w14:paraId="79565B54" w14:textId="77777777" w:rsidR="00D85371" w:rsidRPr="00A6293E" w:rsidRDefault="00D85371" w:rsidP="00D85371">
      <w:pPr>
        <w:pStyle w:val="Brdtext"/>
      </w:pPr>
      <w:r w:rsidRPr="00A6293E">
        <w:rPr>
          <w:b/>
        </w:rPr>
        <w:t>3</w:t>
      </w:r>
      <w:r>
        <w:rPr>
          <w:b/>
        </w:rPr>
        <w:t> §</w:t>
      </w:r>
      <w:r w:rsidRPr="00A6293E">
        <w:t xml:space="preserve">    Tillsynsmyndigheten får förelägga den som bedriver verksamhet som omfattas av lagen att tillhandahålla myndigheten </w:t>
      </w:r>
      <w:r>
        <w:t xml:space="preserve">de </w:t>
      </w:r>
      <w:r w:rsidRPr="00A6293E">
        <w:t>upplysningar och handlingar som behövs för tillsynen.</w:t>
      </w:r>
    </w:p>
    <w:p w14:paraId="00FAA2F3" w14:textId="77777777" w:rsidR="00D85371" w:rsidRDefault="00D85371" w:rsidP="00D85371">
      <w:pPr>
        <w:pStyle w:val="Brdtextmedindrag"/>
      </w:pPr>
      <w:r w:rsidRPr="00F64E3F">
        <w:t xml:space="preserve">Om de uppgifter som </w:t>
      </w:r>
      <w:r w:rsidRPr="001326D9">
        <w:t xml:space="preserve">kan lämnas </w:t>
      </w:r>
      <w:r>
        <w:t xml:space="preserve">enligt första stycket </w:t>
      </w:r>
      <w:r w:rsidRPr="001326D9">
        <w:t>inte</w:t>
      </w:r>
      <w:r w:rsidRPr="00F64E3F">
        <w:t xml:space="preserve"> är tillräckliga, får tillsynsmyndig</w:t>
      </w:r>
      <w:r w:rsidRPr="00F64E3F">
        <w:softHyphen/>
        <w:t>heten förelägga andra före</w:t>
      </w:r>
      <w:r w:rsidRPr="00F64E3F">
        <w:softHyphen/>
        <w:t xml:space="preserve">tag som bedriver verksamhet inom sektorn för elektronisk kommunikation eller nära anknutna sektorer att tillhandahålla </w:t>
      </w:r>
      <w:r>
        <w:t>sådana upplysningar eller handlingar</w:t>
      </w:r>
      <w:r w:rsidRPr="00F64E3F">
        <w:t>.</w:t>
      </w:r>
    </w:p>
    <w:p w14:paraId="2A49FA74" w14:textId="77777777" w:rsidR="00D85371" w:rsidRDefault="00D85371" w:rsidP="00D85371">
      <w:pPr>
        <w:pStyle w:val="Brdtextmedindrag"/>
      </w:pPr>
      <w:r w:rsidRPr="00A6293E">
        <w:t>Ett</w:t>
      </w:r>
      <w:r w:rsidRPr="00A6293E" w:rsidDel="00402629">
        <w:t xml:space="preserve"> </w:t>
      </w:r>
      <w:r w:rsidRPr="00A6293E">
        <w:t xml:space="preserve">föreläggande </w:t>
      </w:r>
      <w:r>
        <w:t xml:space="preserve">enligt första eller andra stycket </w:t>
      </w:r>
      <w:r w:rsidRPr="00A6293E">
        <w:t>får förenas med vite.</w:t>
      </w:r>
    </w:p>
    <w:p w14:paraId="7319F421" w14:textId="77777777" w:rsidR="00D85371" w:rsidRDefault="00D85371" w:rsidP="00D85371">
      <w:pPr>
        <w:pStyle w:val="Rubrik4utannumrering"/>
      </w:pPr>
      <w:r>
        <w:lastRenderedPageBreak/>
        <w:t>Verkställighet</w:t>
      </w:r>
    </w:p>
    <w:p w14:paraId="45B77FF9" w14:textId="77777777" w:rsidR="00D85371" w:rsidRPr="00A6293E" w:rsidRDefault="00D85371" w:rsidP="00D85371">
      <w:pPr>
        <w:pStyle w:val="Brdtextmedindrag"/>
        <w:ind w:firstLine="0"/>
      </w:pPr>
      <w:r w:rsidRPr="0055071C">
        <w:rPr>
          <w:b/>
          <w:bCs/>
        </w:rPr>
        <w:t>4 §</w:t>
      </w:r>
      <w:r>
        <w:t>    </w:t>
      </w:r>
      <w:r w:rsidRPr="00A6293E">
        <w:t xml:space="preserve">Tillsynsmyndighetens beslut </w:t>
      </w:r>
      <w:r>
        <w:t>som avser</w:t>
      </w:r>
      <w:r w:rsidRPr="00A6293E">
        <w:t xml:space="preserve"> åtgärder </w:t>
      </w:r>
      <w:r>
        <w:t xml:space="preserve">för tillsynen enligt detta kapitel </w:t>
      </w:r>
      <w:r w:rsidRPr="00A6293E">
        <w:t>får verkställas av Kronofogdemyndigheten. Då gäller bestäm</w:t>
      </w:r>
      <w:r>
        <w:softHyphen/>
      </w:r>
      <w:r w:rsidRPr="00A6293E">
        <w:t>melserna i utsöknings</w:t>
      </w:r>
      <w:r>
        <w:softHyphen/>
      </w:r>
      <w:r w:rsidRPr="00A6293E">
        <w:t xml:space="preserve">balken om verkställighet av </w:t>
      </w:r>
      <w:r w:rsidRPr="00832383">
        <w:t>förpliktelser</w:t>
      </w:r>
      <w:r w:rsidRPr="00A6293E">
        <w:t xml:space="preserve"> som inte avser betalnings</w:t>
      </w:r>
      <w:r>
        <w:softHyphen/>
      </w:r>
      <w:r w:rsidRPr="00A6293E">
        <w:t>skyldighet, av</w:t>
      </w:r>
      <w:r w:rsidRPr="00A6293E">
        <w:softHyphen/>
        <w:t>hysning eller avlägsnande.</w:t>
      </w:r>
    </w:p>
    <w:p w14:paraId="2BB55DEF" w14:textId="77777777" w:rsidR="00D85371" w:rsidRPr="00A6293E" w:rsidRDefault="00D85371" w:rsidP="00D85371">
      <w:pPr>
        <w:pStyle w:val="Rubrik4utannumrering"/>
      </w:pPr>
      <w:r w:rsidRPr="00A6293E">
        <w:t>Tillsynsåtgärder</w:t>
      </w:r>
    </w:p>
    <w:p w14:paraId="67E15192" w14:textId="77777777" w:rsidR="00D85371" w:rsidRDefault="00D85371" w:rsidP="00D85371">
      <w:pPr>
        <w:pStyle w:val="Brdtext"/>
      </w:pPr>
      <w:r>
        <w:rPr>
          <w:b/>
        </w:rPr>
        <w:t>5 §</w:t>
      </w:r>
      <w:r w:rsidRPr="00A6293E">
        <w:t>    Om tillsynsmyndigheten har skäl att misstänka att den som bedriver verksamhet enligt denna lag inte följer lagen eller de beslut om skyldig</w:t>
      </w:r>
      <w:r w:rsidRPr="00A6293E">
        <w:softHyphen/>
        <w:t>heter</w:t>
      </w:r>
      <w:r>
        <w:t>, åtaganden</w:t>
      </w:r>
      <w:r w:rsidRPr="00A6293E">
        <w:t xml:space="preserve"> eller villkor </w:t>
      </w:r>
      <w:r>
        <w:t xml:space="preserve">som har meddelats med stöd av lagen </w:t>
      </w:r>
      <w:r w:rsidRPr="00A6293E">
        <w:t xml:space="preserve">eller de föreskrifter som har meddelats </w:t>
      </w:r>
      <w:r w:rsidRPr="00D24F28">
        <w:t>i anslutning till</w:t>
      </w:r>
      <w:r w:rsidRPr="00A6293E">
        <w:t xml:space="preserve"> lagen, </w:t>
      </w:r>
      <w:r w:rsidRPr="00045342">
        <w:t>ska myndigheten underrätta den som bedriver verksamheten om detta förhållande och ge denne möjlighet att yttra sig inom skälig tid.</w:t>
      </w:r>
    </w:p>
    <w:p w14:paraId="4A032D46" w14:textId="77777777" w:rsidR="00D85371" w:rsidRDefault="00D85371" w:rsidP="00D85371">
      <w:pPr>
        <w:pStyle w:val="Brdtextmedindrag"/>
      </w:pPr>
      <w:r>
        <w:t xml:space="preserve">Första stycket gäller även i fråga om den som tillsynsmyndigheten har skäl att misstänka inte följer </w:t>
      </w:r>
      <w:r w:rsidRPr="00A6293E">
        <w:t>en genomförande</w:t>
      </w:r>
      <w:r>
        <w:softHyphen/>
      </w:r>
      <w:r w:rsidRPr="00A6293E">
        <w:t>åtgärd som avses i 1</w:t>
      </w:r>
      <w:r>
        <w:t> §</w:t>
      </w:r>
      <w:r w:rsidRPr="00A6293E">
        <w:t xml:space="preserve"> andra stycket eller inte använder en radiosändare i den utsträckning som villkoren medger</w:t>
      </w:r>
      <w:r w:rsidRPr="00A6293E" w:rsidDel="00045342">
        <w:t>.</w:t>
      </w:r>
    </w:p>
    <w:p w14:paraId="76ECAB18" w14:textId="77777777" w:rsidR="00D85371" w:rsidRPr="00A6293E" w:rsidRDefault="00D85371" w:rsidP="00D85371">
      <w:pPr>
        <w:pStyle w:val="Brdtextmedindrag"/>
      </w:pPr>
    </w:p>
    <w:p w14:paraId="706CC1A9" w14:textId="77777777" w:rsidR="00D85371" w:rsidRPr="00A6293E" w:rsidRDefault="00D85371" w:rsidP="00D85371">
      <w:pPr>
        <w:pStyle w:val="Brdtext"/>
      </w:pPr>
      <w:r>
        <w:rPr>
          <w:b/>
        </w:rPr>
        <w:t>6 §</w:t>
      </w:r>
      <w:r w:rsidRPr="00A6293E">
        <w:t xml:space="preserve">    Tillsynsmyndigheten får meddela de förelägganden som behövs för att rättelse av en överträdelse som avses i </w:t>
      </w:r>
      <w:r>
        <w:t>5 §</w:t>
      </w:r>
      <w:r w:rsidRPr="00A6293E">
        <w:t xml:space="preserve"> ska ske omedel</w:t>
      </w:r>
      <w:r w:rsidRPr="00A6293E">
        <w:softHyphen/>
        <w:t xml:space="preserve">bart eller inom skälig tid. </w:t>
      </w:r>
      <w:r>
        <w:t>Om</w:t>
      </w:r>
      <w:r w:rsidRPr="00A6293E">
        <w:t xml:space="preserve"> ett föreläggande</w:t>
      </w:r>
      <w:r>
        <w:t xml:space="preserve"> inte följs</w:t>
      </w:r>
      <w:r w:rsidRPr="00A6293E">
        <w:t xml:space="preserve"> får tillsynsmyndig</w:t>
      </w:r>
      <w:r w:rsidRPr="00A6293E">
        <w:softHyphen/>
        <w:t xml:space="preserve">heten, efter utgången av den tid som angetts i underrättelsen enligt </w:t>
      </w:r>
      <w:r>
        <w:t>5 §</w:t>
      </w:r>
      <w:r w:rsidRPr="00A6293E">
        <w:t>,</w:t>
      </w:r>
    </w:p>
    <w:p w14:paraId="174E59AC" w14:textId="77777777" w:rsidR="00D85371" w:rsidRPr="00A6293E" w:rsidRDefault="00D85371" w:rsidP="00D85371">
      <w:pPr>
        <w:pStyle w:val="Brdtextmedindrag"/>
      </w:pPr>
      <w:r w:rsidRPr="00A6293E">
        <w:t xml:space="preserve">1. återkalla ett tillstånd, ändra tillståndsvillkor eller besluta att den som </w:t>
      </w:r>
      <w:r>
        <w:t xml:space="preserve">har </w:t>
      </w:r>
      <w:r w:rsidRPr="00A6293E">
        <w:t>åsidosatt en skyldighet helt eller delvis ska upphöra med verksam</w:t>
      </w:r>
      <w:r>
        <w:softHyphen/>
      </w:r>
      <w:r w:rsidRPr="00A6293E">
        <w:t>heten, om inte överträdelsen är av mindre betydelse, eller</w:t>
      </w:r>
    </w:p>
    <w:p w14:paraId="33D2D6E7" w14:textId="77777777" w:rsidR="00D85371" w:rsidRPr="00A6293E" w:rsidRDefault="00D85371" w:rsidP="00D85371">
      <w:pPr>
        <w:pStyle w:val="Brdtextmedindrag"/>
      </w:pPr>
      <w:r w:rsidRPr="00A6293E">
        <w:t>2. meddela de ytterligare förelägganden som behövs för att lagen eller de beslut om skyldigheter</w:t>
      </w:r>
      <w:r>
        <w:t>, åtaganden</w:t>
      </w:r>
      <w:r w:rsidRPr="00A6293E">
        <w:t xml:space="preserve"> eller villkor </w:t>
      </w:r>
      <w:r>
        <w:t xml:space="preserve">som har meddelats med stöd av lagen </w:t>
      </w:r>
      <w:r w:rsidRPr="00A6293E">
        <w:t>eller de föreskrifter som har meddelats i anslutning till lagen ska följas.</w:t>
      </w:r>
    </w:p>
    <w:p w14:paraId="3A8B3755" w14:textId="77777777" w:rsidR="00D85371" w:rsidRPr="00A6293E" w:rsidRDefault="00D85371" w:rsidP="00D85371">
      <w:pPr>
        <w:pStyle w:val="Brdtextmedindrag"/>
      </w:pPr>
      <w:r w:rsidRPr="00A6293E">
        <w:t xml:space="preserve">Om en radiosändare </w:t>
      </w:r>
      <w:r>
        <w:t xml:space="preserve">har </w:t>
      </w:r>
      <w:r w:rsidRPr="00A6293E">
        <w:t>använts i mindre omfattning än tillstånds</w:t>
      </w:r>
      <w:r>
        <w:softHyphen/>
      </w:r>
      <w:r w:rsidRPr="00A6293E">
        <w:t>vill</w:t>
      </w:r>
      <w:r w:rsidRPr="00A6293E">
        <w:softHyphen/>
        <w:t>koren medger, får dock tillstånd</w:t>
      </w:r>
      <w:r>
        <w:t>et</w:t>
      </w:r>
      <w:r w:rsidRPr="00A6293E">
        <w:t xml:space="preserve"> inte återkallas om särskilda skäl talar mot det eller ändamålet med föreläggandet lika väl kan tillgodo</w:t>
      </w:r>
      <w:r>
        <w:softHyphen/>
      </w:r>
      <w:r w:rsidRPr="00A6293E">
        <w:t>ses genom att tillståndsvillkoren ändras.</w:t>
      </w:r>
    </w:p>
    <w:p w14:paraId="09D68270" w14:textId="77777777" w:rsidR="00D85371" w:rsidRPr="00A6293E" w:rsidRDefault="00D85371" w:rsidP="00D85371">
      <w:pPr>
        <w:pStyle w:val="Brdtextmedindrag"/>
      </w:pPr>
      <w:r>
        <w:t>Ett föreläggande enligt första stycket</w:t>
      </w:r>
      <w:r w:rsidRPr="00A6293E">
        <w:t xml:space="preserve"> får förenas med vite.</w:t>
      </w:r>
    </w:p>
    <w:p w14:paraId="0556ABE7" w14:textId="77777777" w:rsidR="00D85371" w:rsidRPr="00A6293E" w:rsidRDefault="00D85371" w:rsidP="00D85371">
      <w:pPr>
        <w:pStyle w:val="Brdtextmedindrag"/>
      </w:pPr>
    </w:p>
    <w:p w14:paraId="690D6CA5" w14:textId="77777777" w:rsidR="00D85371" w:rsidRPr="00A6293E" w:rsidRDefault="00D85371" w:rsidP="00D85371">
      <w:pPr>
        <w:pStyle w:val="Brdtext"/>
      </w:pPr>
      <w:r>
        <w:rPr>
          <w:b/>
        </w:rPr>
        <w:t>7 §</w:t>
      </w:r>
      <w:r w:rsidRPr="00A6293E">
        <w:t>    Ett tillstånd får återkallas och tillståndsvillkor ändras omedelbart, om</w:t>
      </w:r>
    </w:p>
    <w:p w14:paraId="430DEAD4" w14:textId="77777777" w:rsidR="00D85371" w:rsidRPr="00A6293E" w:rsidRDefault="00D85371" w:rsidP="00D85371">
      <w:pPr>
        <w:pStyle w:val="Brdtextmedindrag"/>
      </w:pPr>
      <w:r w:rsidRPr="00A6293E">
        <w:t>1. den som har sökt tillståndet har lämnat oriktiga uppgifter eller inte lämnat uppgifter av betydelse för tillståndet,</w:t>
      </w:r>
    </w:p>
    <w:p w14:paraId="07F6AEA5" w14:textId="77777777" w:rsidR="00D85371" w:rsidRPr="00A6293E" w:rsidRDefault="00D85371" w:rsidP="00D85371">
      <w:pPr>
        <w:pStyle w:val="Brdtextmedindrag"/>
      </w:pPr>
      <w:r>
        <w:t>2</w:t>
      </w:r>
      <w:r w:rsidRPr="00A6293E">
        <w:t>.</w:t>
      </w:r>
      <w:r>
        <w:t> </w:t>
      </w:r>
      <w:r w:rsidRPr="00A6293E">
        <w:t xml:space="preserve">tillståndshavaren trots påminnelse inte </w:t>
      </w:r>
      <w:r>
        <w:t xml:space="preserve">har </w:t>
      </w:r>
      <w:r w:rsidRPr="00A6293E">
        <w:t>betala</w:t>
      </w:r>
      <w:r>
        <w:t>t en</w:t>
      </w:r>
      <w:r w:rsidRPr="00A6293E">
        <w:t xml:space="preserve"> avgift enligt </w:t>
      </w:r>
      <w:r w:rsidRPr="00E01090">
        <w:t>14</w:t>
      </w:r>
      <w:r>
        <w:t> kap. </w:t>
      </w:r>
      <w:r w:rsidRPr="00E01090">
        <w:t>1</w:t>
      </w:r>
      <w:r>
        <w:t xml:space="preserve">, </w:t>
      </w:r>
      <w:r w:rsidRPr="00E01090">
        <w:t>2</w:t>
      </w:r>
      <w:r>
        <w:t> eller 3 §</w:t>
      </w:r>
      <w:r w:rsidRPr="00A6293E">
        <w:t>, eller</w:t>
      </w:r>
    </w:p>
    <w:p w14:paraId="1D96AB70" w14:textId="77777777" w:rsidR="00D85371" w:rsidRPr="00A6293E" w:rsidRDefault="00D85371" w:rsidP="00D85371">
      <w:pPr>
        <w:pStyle w:val="Brdtextmedindrag"/>
      </w:pPr>
      <w:r>
        <w:t>3</w:t>
      </w:r>
      <w:r w:rsidRPr="00A6293E">
        <w:t>.</w:t>
      </w:r>
      <w:r>
        <w:t> </w:t>
      </w:r>
      <w:r w:rsidRPr="00A6293E">
        <w:t>tillståndshavaren begär att tillståndet ska återkallas.</w:t>
      </w:r>
    </w:p>
    <w:p w14:paraId="383BA3B5" w14:textId="77777777" w:rsidR="00D85371" w:rsidRPr="00A6293E" w:rsidRDefault="00D85371" w:rsidP="00D85371">
      <w:pPr>
        <w:pStyle w:val="Brdtextmedindrag"/>
      </w:pPr>
      <w:r w:rsidRPr="00A6293E">
        <w:t xml:space="preserve">Ett </w:t>
      </w:r>
      <w:r w:rsidRPr="007E1B7B">
        <w:t>tillstånd att använda radiosändare</w:t>
      </w:r>
      <w:r>
        <w:t xml:space="preserve"> får därutöver </w:t>
      </w:r>
      <w:r w:rsidRPr="00A6293E">
        <w:t>återkallas och tillstånds</w:t>
      </w:r>
      <w:r>
        <w:softHyphen/>
      </w:r>
      <w:r w:rsidRPr="00A6293E">
        <w:t>villkor ändras omedelbart, om</w:t>
      </w:r>
    </w:p>
    <w:p w14:paraId="63041D2F" w14:textId="77777777" w:rsidR="00D85371" w:rsidRPr="00A6293E" w:rsidRDefault="00D85371" w:rsidP="00D85371">
      <w:pPr>
        <w:pStyle w:val="Brdtextmedindrag"/>
      </w:pPr>
      <w:r w:rsidRPr="00A6293E">
        <w:t xml:space="preserve">1. ett sådant tillstånd som avses i </w:t>
      </w:r>
      <w:r w:rsidRPr="00DC5140">
        <w:t>3</w:t>
      </w:r>
      <w:r>
        <w:t> kap. </w:t>
      </w:r>
      <w:r w:rsidRPr="00DC5140">
        <w:t>6</w:t>
      </w:r>
      <w:r>
        <w:t> §</w:t>
      </w:r>
      <w:r w:rsidRPr="00A6293E">
        <w:t xml:space="preserve"> andra stycket har upphört att gälla och det inte finns särskilda skäl som talar mot en återkallelse,</w:t>
      </w:r>
    </w:p>
    <w:p w14:paraId="2FE08A63" w14:textId="77777777" w:rsidR="00D85371" w:rsidRPr="00A6293E" w:rsidRDefault="00D85371" w:rsidP="00D85371">
      <w:pPr>
        <w:pStyle w:val="Brdtextmedindrag"/>
      </w:pPr>
      <w:r w:rsidRPr="00A6293E">
        <w:t xml:space="preserve">2. förändringar inom radiotekniken eller ändringar i radioanvändningen på grund av internationella </w:t>
      </w:r>
      <w:r>
        <w:t>avtal</w:t>
      </w:r>
      <w:r w:rsidRPr="00A6293E">
        <w:t xml:space="preserve"> som Sverige har anslutit sig till eller bestämmelser </w:t>
      </w:r>
      <w:r>
        <w:t xml:space="preserve">som har </w:t>
      </w:r>
      <w:r w:rsidRPr="00A6293E">
        <w:t>antag</w:t>
      </w:r>
      <w:r>
        <w:t>its</w:t>
      </w:r>
      <w:r w:rsidRPr="00A6293E">
        <w:t xml:space="preserve"> med stöd av fördraget om Europeiska unio</w:t>
      </w:r>
      <w:r>
        <w:softHyphen/>
      </w:r>
      <w:r w:rsidRPr="00A6293E">
        <w:t>nens funktionssätt har medfört att ett nytt tillstånd med samma villkor inte skulle kunna meddelas,</w:t>
      </w:r>
    </w:p>
    <w:p w14:paraId="5429CA89" w14:textId="77777777" w:rsidR="00D85371" w:rsidRPr="00A6293E" w:rsidRDefault="00D85371" w:rsidP="00D85371">
      <w:pPr>
        <w:pStyle w:val="Brdtextmedindrag"/>
      </w:pPr>
      <w:r>
        <w:lastRenderedPageBreak/>
        <w:t>3. radioanvändningen har orsakat skada för Sveriges säkerhet eller det kan antas att radioanvändningen kommer att orsaka sådan skada, eller</w:t>
      </w:r>
    </w:p>
    <w:p w14:paraId="624BCA0D" w14:textId="77777777" w:rsidR="00D85371" w:rsidRPr="00A6293E" w:rsidRDefault="00D85371" w:rsidP="00D85371">
      <w:pPr>
        <w:pStyle w:val="Brdtextmedindrag"/>
      </w:pPr>
      <w:r>
        <w:t>4</w:t>
      </w:r>
      <w:r w:rsidRPr="00A6293E">
        <w:t>. tillstånd</w:t>
      </w:r>
      <w:r>
        <w:t>et</w:t>
      </w:r>
      <w:r w:rsidRPr="00A6293E">
        <w:t xml:space="preserve"> har beviljats för </w:t>
      </w:r>
      <w:r>
        <w:t xml:space="preserve">annan </w:t>
      </w:r>
      <w:r w:rsidRPr="00A6293E">
        <w:t>användning av</w:t>
      </w:r>
      <w:r>
        <w:t xml:space="preserve"> ett</w:t>
      </w:r>
      <w:r w:rsidRPr="00A6293E">
        <w:t xml:space="preserve"> harmoniserat frekvensutrymme med stöd av </w:t>
      </w:r>
      <w:r w:rsidRPr="00DC5140">
        <w:t>3</w:t>
      </w:r>
      <w:r>
        <w:t> kap. </w:t>
      </w:r>
      <w:r w:rsidRPr="00DC5140">
        <w:t>7</w:t>
      </w:r>
      <w:r>
        <w:t> §</w:t>
      </w:r>
      <w:r w:rsidRPr="00A6293E">
        <w:t xml:space="preserve"> och det </w:t>
      </w:r>
      <w:r>
        <w:t xml:space="preserve">därefter har uppkommit </w:t>
      </w:r>
      <w:r w:rsidRPr="00A6293E">
        <w:t>efterfrågan på att använda frekvensutrymmet på de harmoniserade villkoren</w:t>
      </w:r>
      <w:r>
        <w:t>.</w:t>
      </w:r>
    </w:p>
    <w:p w14:paraId="10933E3A" w14:textId="77777777" w:rsidR="00D85371" w:rsidRPr="00A6293E" w:rsidRDefault="00D85371" w:rsidP="00D85371">
      <w:pPr>
        <w:pStyle w:val="Brdtextmedindrag"/>
      </w:pPr>
      <w:r w:rsidRPr="00A6293E">
        <w:t xml:space="preserve">Tillståndsvillkor får också ändras omedelbart i fall som avses </w:t>
      </w:r>
      <w:r w:rsidRPr="007B7C4D">
        <w:t>i 3 kap. 2</w:t>
      </w:r>
      <w:r>
        <w:t>8</w:t>
      </w:r>
      <w:r w:rsidRPr="007B7C4D">
        <w:t xml:space="preserve"> § </w:t>
      </w:r>
      <w:r>
        <w:t>och</w:t>
      </w:r>
      <w:r w:rsidRPr="00DC5140">
        <w:t xml:space="preserve"> </w:t>
      </w:r>
      <w:r w:rsidRPr="007B7C4D">
        <w:t>4 kap. </w:t>
      </w:r>
      <w:r>
        <w:t>9</w:t>
      </w:r>
      <w:r w:rsidRPr="007B7C4D">
        <w:t> §.</w:t>
      </w:r>
    </w:p>
    <w:p w14:paraId="7BC6E0F4" w14:textId="77777777" w:rsidR="00D85371" w:rsidRDefault="00D85371" w:rsidP="00D85371">
      <w:pPr>
        <w:pStyle w:val="Brdtextmedindrag"/>
      </w:pPr>
    </w:p>
    <w:p w14:paraId="17B0DF16" w14:textId="77777777" w:rsidR="00D85371" w:rsidRDefault="00D85371" w:rsidP="00D85371">
      <w:pPr>
        <w:pStyle w:val="Brdtext"/>
      </w:pPr>
      <w:r>
        <w:rPr>
          <w:b/>
          <w:bCs/>
        </w:rPr>
        <w:t>8 §</w:t>
      </w:r>
      <w:r>
        <w:t>    </w:t>
      </w:r>
      <w:r w:rsidRPr="00A6293E">
        <w:t xml:space="preserve">Ett tillstånd får återkallas enligt </w:t>
      </w:r>
      <w:r>
        <w:t xml:space="preserve">7 § </w:t>
      </w:r>
      <w:r w:rsidRPr="00A6293E">
        <w:t xml:space="preserve">första stycket 1 </w:t>
      </w:r>
      <w:r>
        <w:t xml:space="preserve">eller andra stycket </w:t>
      </w:r>
      <w:r w:rsidRPr="00A6293E">
        <w:t>endast om ändamålet med återkallelsen inte lika väl kan tillgodoses genom att tillståndsvillkoren ändras.</w:t>
      </w:r>
    </w:p>
    <w:p w14:paraId="776B1EF0" w14:textId="77777777" w:rsidR="00D85371" w:rsidRDefault="00D85371" w:rsidP="00D85371">
      <w:pPr>
        <w:pStyle w:val="Brdtextmedindrag"/>
      </w:pPr>
      <w:r w:rsidRPr="002F2492">
        <w:rPr>
          <w:bCs/>
        </w:rPr>
        <w:t xml:space="preserve">Ett tillstånd </w:t>
      </w:r>
      <w:r w:rsidRPr="007E1B7B">
        <w:t>att använda radiosändare</w:t>
      </w:r>
      <w:r>
        <w:rPr>
          <w:bCs/>
        </w:rPr>
        <w:t xml:space="preserve"> </w:t>
      </w:r>
      <w:r w:rsidRPr="002F2492">
        <w:rPr>
          <w:bCs/>
        </w:rPr>
        <w:t>får återkallas eller tillstånds</w:t>
      </w:r>
      <w:r>
        <w:rPr>
          <w:bCs/>
        </w:rPr>
        <w:softHyphen/>
      </w:r>
      <w:r w:rsidRPr="002F2492">
        <w:rPr>
          <w:bCs/>
        </w:rPr>
        <w:t xml:space="preserve">villkoren ändras på grund av förändringar i radiotekniken endast om det finns synnerliga skäl med hänsyn till intresset av en effektiv användning av radiofrekvenser. Det ska </w:t>
      </w:r>
      <w:r>
        <w:rPr>
          <w:bCs/>
        </w:rPr>
        <w:t xml:space="preserve">då </w:t>
      </w:r>
      <w:r w:rsidRPr="002F2492">
        <w:rPr>
          <w:bCs/>
        </w:rPr>
        <w:t xml:space="preserve">särskilt beaktas i vilken utsträckning ett rimligt ekonomiskt utbyte av utrustningen har uppnåtts och vilka effekter </w:t>
      </w:r>
      <w:r w:rsidRPr="002F2492">
        <w:t>en återkallelse eller ändring av tillståndsvillkoren får för till</w:t>
      </w:r>
      <w:r w:rsidRPr="002F2492">
        <w:softHyphen/>
        <w:t>stånds</w:t>
      </w:r>
      <w:r w:rsidRPr="002F2492">
        <w:softHyphen/>
        <w:t>havarens verksamhet.</w:t>
      </w:r>
    </w:p>
    <w:p w14:paraId="638ED61F" w14:textId="77777777" w:rsidR="00D85371" w:rsidRPr="00A6293E" w:rsidRDefault="00D85371" w:rsidP="00D85371">
      <w:pPr>
        <w:pStyle w:val="Brdtextmedindrag"/>
      </w:pPr>
      <w:r w:rsidRPr="00480E77">
        <w:t xml:space="preserve">Ett tillstånd som avses i 3 kap. 6 § andra stycket får inte återkallas enligt </w:t>
      </w:r>
      <w:r>
        <w:t>7</w:t>
      </w:r>
      <w:r w:rsidRPr="00480E77">
        <w:t> § andra stycket 3</w:t>
      </w:r>
      <w:r>
        <w:t xml:space="preserve"> i detta kapitel</w:t>
      </w:r>
      <w:r w:rsidRPr="00480E77">
        <w:t>.</w:t>
      </w:r>
    </w:p>
    <w:p w14:paraId="79B943B1" w14:textId="77777777" w:rsidR="00D85371" w:rsidRPr="00A6293E" w:rsidRDefault="00D85371" w:rsidP="00D85371">
      <w:pPr>
        <w:pStyle w:val="Brdtextmedindrag"/>
      </w:pPr>
    </w:p>
    <w:p w14:paraId="5366D4BC" w14:textId="77777777" w:rsidR="00D85371" w:rsidRDefault="00D85371" w:rsidP="00D85371">
      <w:pPr>
        <w:pStyle w:val="Brdtext"/>
      </w:pPr>
      <w:r>
        <w:rPr>
          <w:b/>
        </w:rPr>
        <w:t>9 §</w:t>
      </w:r>
      <w:r w:rsidRPr="00A6293E">
        <w:t>    En frekvenstilldelning för rundradiosändning får ändras, om det är nödvändigt för att nya användare ska få möjlighet att bedriva sådan verk</w:t>
      </w:r>
      <w:r w:rsidRPr="00A6293E">
        <w:softHyphen/>
        <w:t>samhet.</w:t>
      </w:r>
    </w:p>
    <w:p w14:paraId="2AFC1ED1" w14:textId="77777777" w:rsidR="00D85371" w:rsidRPr="005D555C" w:rsidRDefault="00D85371" w:rsidP="00D85371">
      <w:pPr>
        <w:pStyle w:val="Brdtextmedindrag"/>
      </w:pPr>
    </w:p>
    <w:p w14:paraId="25370EB2" w14:textId="77777777" w:rsidR="00D85371" w:rsidRPr="00A6293E" w:rsidRDefault="00D85371" w:rsidP="00D85371">
      <w:pPr>
        <w:pStyle w:val="Brdtext"/>
      </w:pPr>
      <w:r>
        <w:rPr>
          <w:b/>
        </w:rPr>
        <w:t>10 §</w:t>
      </w:r>
      <w:r w:rsidRPr="00A6293E">
        <w:t>    </w:t>
      </w:r>
      <w:bookmarkStart w:id="2690" w:name="_Hlk40875054"/>
      <w:r w:rsidRPr="00A6293E">
        <w:t>När ett tillstånd att använda radiosändare har hyrts ut enligt 3</w:t>
      </w:r>
      <w:r>
        <w:t> kap.</w:t>
      </w:r>
      <w:r w:rsidRPr="00A6293E">
        <w:t xml:space="preserve"> 2</w:t>
      </w:r>
      <w:r>
        <w:t>9 §</w:t>
      </w:r>
      <w:r w:rsidRPr="00A6293E">
        <w:t xml:space="preserve"> och det finns skäl att återkalla tillståndet enligt </w:t>
      </w:r>
      <w:r>
        <w:t>6</w:t>
      </w:r>
      <w:r w:rsidRPr="00A6293E">
        <w:t xml:space="preserve"> eller </w:t>
      </w:r>
      <w:r>
        <w:t>7 §</w:t>
      </w:r>
      <w:r w:rsidRPr="00A6293E">
        <w:t xml:space="preserve"> på grund av omständigheter som hänför sig till hyrestagaren, ska återkallelsen i stället avse medgivandet till uthyrning.</w:t>
      </w:r>
      <w:bookmarkEnd w:id="2690"/>
    </w:p>
    <w:p w14:paraId="4C3B832D" w14:textId="77777777" w:rsidR="00D85371" w:rsidRPr="00A6293E" w:rsidRDefault="00D85371" w:rsidP="00D85371">
      <w:pPr>
        <w:pStyle w:val="Brdtextmedindrag"/>
      </w:pPr>
    </w:p>
    <w:p w14:paraId="22243E40" w14:textId="77777777" w:rsidR="00D85371" w:rsidRPr="00A6293E" w:rsidRDefault="00D85371" w:rsidP="00D85371">
      <w:pPr>
        <w:pStyle w:val="Brdtext"/>
      </w:pPr>
      <w:r>
        <w:rPr>
          <w:b/>
        </w:rPr>
        <w:t>11 §</w:t>
      </w:r>
      <w:r w:rsidRPr="00A6293E">
        <w:t>    </w:t>
      </w:r>
      <w:r>
        <w:t>Tillsynsmyndigheten får, vid</w:t>
      </w:r>
      <w:r w:rsidRPr="00A6293E">
        <w:t xml:space="preserve"> en överträdelse av denna lag</w:t>
      </w:r>
      <w:r>
        <w:t>,</w:t>
      </w:r>
      <w:r w:rsidRPr="00A6293E">
        <w:t xml:space="preserve"> de beslut om skyldigheter</w:t>
      </w:r>
      <w:r>
        <w:t>, åtaganden</w:t>
      </w:r>
      <w:r w:rsidRPr="00A6293E">
        <w:t xml:space="preserve"> eller villkor </w:t>
      </w:r>
      <w:r>
        <w:t xml:space="preserve">som har meddelats med stöd av lagen </w:t>
      </w:r>
      <w:r w:rsidRPr="00A6293E">
        <w:t xml:space="preserve">eller de föreskrifter som har </w:t>
      </w:r>
      <w:r w:rsidRPr="008D01C9">
        <w:t>meddelats i anslutning till lagen</w:t>
      </w:r>
      <w:r>
        <w:t>,</w:t>
      </w:r>
      <w:r w:rsidRPr="00A6293E">
        <w:t xml:space="preserve"> i avvaktan på att ärendet avgörs slutligt, omedelbart</w:t>
      </w:r>
    </w:p>
    <w:p w14:paraId="6374DC1D" w14:textId="77777777" w:rsidR="00D85371" w:rsidRPr="00A6293E" w:rsidRDefault="00D85371" w:rsidP="00D85371">
      <w:pPr>
        <w:pStyle w:val="Brdtextmedindrag"/>
      </w:pPr>
      <w:r w:rsidRPr="00A6293E">
        <w:t>1.</w:t>
      </w:r>
      <w:r>
        <w:t> </w:t>
      </w:r>
      <w:r w:rsidRPr="00A6293E">
        <w:t xml:space="preserve">meddela ett föreläggande att genast följa lagen eller de beslut om </w:t>
      </w:r>
      <w:r w:rsidRPr="00A6293E">
        <w:rPr>
          <w:spacing w:val="-2"/>
        </w:rPr>
        <w:t>skyl</w:t>
      </w:r>
      <w:r>
        <w:rPr>
          <w:spacing w:val="-2"/>
        </w:rPr>
        <w:softHyphen/>
      </w:r>
      <w:r w:rsidRPr="00A6293E">
        <w:rPr>
          <w:spacing w:val="-2"/>
        </w:rPr>
        <w:t>digheter</w:t>
      </w:r>
      <w:r>
        <w:rPr>
          <w:spacing w:val="-2"/>
        </w:rPr>
        <w:t>, åtaganden</w:t>
      </w:r>
      <w:r w:rsidRPr="00A6293E">
        <w:rPr>
          <w:spacing w:val="-2"/>
        </w:rPr>
        <w:t xml:space="preserve"> eller villkor</w:t>
      </w:r>
      <w:r>
        <w:rPr>
          <w:spacing w:val="-2"/>
        </w:rPr>
        <w:t xml:space="preserve"> som har meddelats med stöd av lagen</w:t>
      </w:r>
      <w:r w:rsidRPr="00A6293E">
        <w:rPr>
          <w:spacing w:val="-2"/>
        </w:rPr>
        <w:t xml:space="preserve"> eller de före</w:t>
      </w:r>
      <w:r>
        <w:rPr>
          <w:spacing w:val="-2"/>
        </w:rPr>
        <w:softHyphen/>
      </w:r>
      <w:r w:rsidRPr="00A6293E">
        <w:rPr>
          <w:spacing w:val="-2"/>
        </w:rPr>
        <w:t xml:space="preserve">skrifter som har meddelats </w:t>
      </w:r>
      <w:r w:rsidRPr="008D01C9">
        <w:rPr>
          <w:spacing w:val="-2"/>
        </w:rPr>
        <w:t>i anslutning</w:t>
      </w:r>
      <w:r w:rsidRPr="008D01C9">
        <w:t xml:space="preserve"> till</w:t>
      </w:r>
      <w:r w:rsidRPr="00A6293E">
        <w:t xml:space="preserve"> lagen,</w:t>
      </w:r>
    </w:p>
    <w:p w14:paraId="152D2D96" w14:textId="77777777" w:rsidR="00D85371" w:rsidRPr="00A6293E" w:rsidRDefault="00D85371" w:rsidP="00D85371">
      <w:pPr>
        <w:pStyle w:val="Brdtextmedindrag"/>
      </w:pPr>
      <w:r w:rsidRPr="00A6293E">
        <w:t>2.</w:t>
      </w:r>
      <w:r>
        <w:t> </w:t>
      </w:r>
      <w:r w:rsidRPr="00A6293E">
        <w:t>återkalla ett tillstånd eller ändra tillståndsvillkoren, eller</w:t>
      </w:r>
    </w:p>
    <w:p w14:paraId="013AA04C" w14:textId="77777777" w:rsidR="00D85371" w:rsidRPr="00A6293E" w:rsidRDefault="00D85371" w:rsidP="00D85371">
      <w:pPr>
        <w:pStyle w:val="Brdtextmedindrag"/>
      </w:pPr>
      <w:r w:rsidRPr="00A6293E">
        <w:t>3.</w:t>
      </w:r>
      <w:r>
        <w:t> meddela ett föreläggande</w:t>
      </w:r>
      <w:r w:rsidRPr="00A6293E">
        <w:t xml:space="preserve"> att en verksamhet helt eller delvis ska upp</w:t>
      </w:r>
      <w:r>
        <w:softHyphen/>
      </w:r>
      <w:r w:rsidRPr="00A6293E">
        <w:t>höra.</w:t>
      </w:r>
    </w:p>
    <w:p w14:paraId="41243E0E" w14:textId="77777777" w:rsidR="00D85371" w:rsidRDefault="00D85371" w:rsidP="00D85371">
      <w:pPr>
        <w:pStyle w:val="Brdtextmedindrag"/>
        <w:rPr>
          <w:spacing w:val="-2"/>
        </w:rPr>
      </w:pPr>
      <w:r w:rsidRPr="001F538A">
        <w:rPr>
          <w:spacing w:val="-2"/>
        </w:rPr>
        <w:t>En förutsättning för ett beslut enligt första stycket är att överträdelsen utgör ett allvarligt hot mot allmän ordning, säkerhet eller hälsa eller kan befaras orsaka allvarliga ekonomiska eller operativa problem för tillhanda</w:t>
      </w:r>
      <w:r>
        <w:rPr>
          <w:spacing w:val="-2"/>
        </w:rPr>
        <w:softHyphen/>
      </w:r>
      <w:r w:rsidRPr="001F538A">
        <w:rPr>
          <w:spacing w:val="-2"/>
        </w:rPr>
        <w:t>hållare eller användare av elektroniska kommunikationsnät eller elektro</w:t>
      </w:r>
      <w:r>
        <w:rPr>
          <w:spacing w:val="-2"/>
        </w:rPr>
        <w:softHyphen/>
      </w:r>
      <w:r w:rsidRPr="001F538A">
        <w:rPr>
          <w:spacing w:val="-2"/>
        </w:rPr>
        <w:t>niska kommunikationstjänster eller andra användare av radio</w:t>
      </w:r>
      <w:r>
        <w:rPr>
          <w:spacing w:val="-2"/>
        </w:rPr>
        <w:softHyphen/>
      </w:r>
      <w:r w:rsidRPr="001F538A">
        <w:rPr>
          <w:spacing w:val="-2"/>
        </w:rPr>
        <w:t xml:space="preserve">frekvenser. </w:t>
      </w:r>
      <w:r>
        <w:rPr>
          <w:spacing w:val="-2"/>
        </w:rPr>
        <w:t xml:space="preserve">Ett föreläggande enligt första stycket </w:t>
      </w:r>
      <w:r w:rsidRPr="001F538A">
        <w:rPr>
          <w:spacing w:val="-2"/>
        </w:rPr>
        <w:t>får förenas med vite.</w:t>
      </w:r>
    </w:p>
    <w:p w14:paraId="266D6CA4" w14:textId="77777777" w:rsidR="00D85371" w:rsidRPr="00A6293E" w:rsidRDefault="00D85371" w:rsidP="00D85371">
      <w:pPr>
        <w:pStyle w:val="Brdtextmedindrag"/>
      </w:pPr>
      <w:r w:rsidRPr="00A6293E">
        <w:rPr>
          <w:spacing w:val="-2"/>
        </w:rPr>
        <w:t>Giltighetstiden för ett sådant beslut får vara högst tre månader. Om rättelse</w:t>
      </w:r>
      <w:r w:rsidRPr="00A6293E">
        <w:t xml:space="preserve"> </w:t>
      </w:r>
      <w:r w:rsidRPr="00A6293E">
        <w:rPr>
          <w:spacing w:val="-2"/>
        </w:rPr>
        <w:t xml:space="preserve">inte </w:t>
      </w:r>
      <w:r>
        <w:rPr>
          <w:spacing w:val="-2"/>
        </w:rPr>
        <w:t xml:space="preserve">har </w:t>
      </w:r>
      <w:r w:rsidRPr="00A6293E">
        <w:rPr>
          <w:spacing w:val="-2"/>
        </w:rPr>
        <w:t>vidtagits</w:t>
      </w:r>
      <w:r>
        <w:rPr>
          <w:spacing w:val="-2"/>
        </w:rPr>
        <w:t>,</w:t>
      </w:r>
      <w:r w:rsidRPr="00A6293E">
        <w:rPr>
          <w:spacing w:val="-2"/>
        </w:rPr>
        <w:t xml:space="preserve"> får giltighetstiden förlängas med ytterligare högst tre månader.</w:t>
      </w:r>
    </w:p>
    <w:p w14:paraId="4EED8E71" w14:textId="77777777" w:rsidR="00D85371" w:rsidRPr="00A6293E" w:rsidRDefault="00D85371" w:rsidP="00D85371">
      <w:pPr>
        <w:pStyle w:val="Brdtextmedindrag"/>
      </w:pPr>
    </w:p>
    <w:p w14:paraId="0A7E6E1B" w14:textId="77777777" w:rsidR="00D85371" w:rsidRDefault="00D85371" w:rsidP="00D85371">
      <w:pPr>
        <w:pStyle w:val="Brdtext"/>
      </w:pPr>
      <w:r w:rsidRPr="00A6293E">
        <w:rPr>
          <w:b/>
        </w:rPr>
        <w:lastRenderedPageBreak/>
        <w:t>1</w:t>
      </w:r>
      <w:r>
        <w:rPr>
          <w:b/>
        </w:rPr>
        <w:t>2 §</w:t>
      </w:r>
      <w:r w:rsidRPr="00A6293E">
        <w:t>    </w:t>
      </w:r>
      <w:bookmarkStart w:id="2691" w:name="_Hlk40875162"/>
      <w:r w:rsidRPr="00A6293E">
        <w:t xml:space="preserve">En återkallelse av </w:t>
      </w:r>
      <w:r>
        <w:t xml:space="preserve">ett </w:t>
      </w:r>
      <w:r w:rsidRPr="00A6293E">
        <w:t>tillstånd eller</w:t>
      </w:r>
      <w:r>
        <w:t xml:space="preserve"> en</w:t>
      </w:r>
      <w:r w:rsidRPr="00A6293E">
        <w:t xml:space="preserve"> ändring av tillståndsvillkoren påverkar inte </w:t>
      </w:r>
      <w:r>
        <w:t xml:space="preserve">en </w:t>
      </w:r>
      <w:r w:rsidRPr="00A6293E">
        <w:t xml:space="preserve">skyldighet att betala ersättning för </w:t>
      </w:r>
      <w:r>
        <w:t xml:space="preserve">ett </w:t>
      </w:r>
      <w:r w:rsidRPr="00A6293E">
        <w:t xml:space="preserve">tillstånd som har </w:t>
      </w:r>
      <w:r>
        <w:t>beviljats</w:t>
      </w:r>
      <w:r w:rsidRPr="00A6293E">
        <w:t xml:space="preserve"> </w:t>
      </w:r>
      <w:r w:rsidRPr="00CD5636">
        <w:t>enligt 3</w:t>
      </w:r>
      <w:r>
        <w:t> kap. </w:t>
      </w:r>
      <w:r w:rsidRPr="00CD5636">
        <w:t>10</w:t>
      </w:r>
      <w:r>
        <w:t> §</w:t>
      </w:r>
      <w:r w:rsidRPr="00A6293E">
        <w:t xml:space="preserve"> eller </w:t>
      </w:r>
      <w:r w:rsidRPr="00CD5636">
        <w:t>4</w:t>
      </w:r>
      <w:r>
        <w:t> kap. </w:t>
      </w:r>
      <w:r w:rsidRPr="00CD5636">
        <w:t>6</w:t>
      </w:r>
      <w:r>
        <w:t> §</w:t>
      </w:r>
      <w:r w:rsidRPr="00CD5636">
        <w:t>,</w:t>
      </w:r>
      <w:r w:rsidRPr="00A6293E">
        <w:t xml:space="preserve"> om inte </w:t>
      </w:r>
      <w:r>
        <w:t xml:space="preserve">något </w:t>
      </w:r>
      <w:r w:rsidRPr="00A6293E">
        <w:t>annat bestäms i samband med återkallelsen eller villkorsändringen.</w:t>
      </w:r>
      <w:bookmarkEnd w:id="2691"/>
    </w:p>
    <w:p w14:paraId="2F52A840" w14:textId="77777777" w:rsidR="00D85371" w:rsidRPr="00A6293E" w:rsidRDefault="00D85371" w:rsidP="00D85371">
      <w:pPr>
        <w:pStyle w:val="Rubrik4utannumrering"/>
      </w:pPr>
      <w:r w:rsidRPr="00A6293E">
        <w:t>Tillsynsåtgärder enligt vissa EU-rättsakter</w:t>
      </w:r>
    </w:p>
    <w:p w14:paraId="110D59B2" w14:textId="77777777" w:rsidR="00D85371" w:rsidRPr="00A6293E" w:rsidRDefault="00D85371" w:rsidP="00D85371">
      <w:pPr>
        <w:pStyle w:val="Brdtext"/>
      </w:pPr>
      <w:r>
        <w:rPr>
          <w:b/>
        </w:rPr>
        <w:t>13 §</w:t>
      </w:r>
      <w:r w:rsidRPr="00A6293E">
        <w:t>    Tillsynsmyndigheten får meddela de förelägganden som behövs för fullgörande av de skyldigheter som anges i</w:t>
      </w:r>
    </w:p>
    <w:p w14:paraId="4836CF37" w14:textId="77777777" w:rsidR="00D85371" w:rsidRPr="00A6293E" w:rsidRDefault="00D85371" w:rsidP="00D85371">
      <w:pPr>
        <w:pStyle w:val="Brdtextmedindrag"/>
      </w:pPr>
      <w:r w:rsidRPr="00A6293E">
        <w:t>1. Europaparlamentets och rådets förordning (EU) nr 531/2012 av den 13</w:t>
      </w:r>
      <w:r>
        <w:t> </w:t>
      </w:r>
      <w:r w:rsidRPr="00A6293E">
        <w:t>juni</w:t>
      </w:r>
      <w:r>
        <w:t> </w:t>
      </w:r>
      <w:r w:rsidRPr="00A6293E">
        <w:t>2012 om roaming i allmänna mobilnät i unionen och i genomfö</w:t>
      </w:r>
      <w:r w:rsidRPr="00A6293E">
        <w:softHyphen/>
        <w:t>randeakter enligt samma förordning, och</w:t>
      </w:r>
    </w:p>
    <w:p w14:paraId="79B84ABE" w14:textId="2E6A038C" w:rsidR="00D85371" w:rsidRPr="00A6293E" w:rsidRDefault="00D85371" w:rsidP="00D85371">
      <w:pPr>
        <w:pStyle w:val="Brdtextmedindrag"/>
      </w:pPr>
      <w:r w:rsidRPr="00A6293E">
        <w:t>2. artiklarna 3–5a i Europaparlamentets och rådets förordning (EU) 2015/2120</w:t>
      </w:r>
      <w:r w:rsidRPr="00EC04EE">
        <w:t xml:space="preserve"> av den 25</w:t>
      </w:r>
      <w:r>
        <w:t> </w:t>
      </w:r>
      <w:r w:rsidRPr="00EC04EE">
        <w:t>november</w:t>
      </w:r>
      <w:r>
        <w:t> </w:t>
      </w:r>
      <w:r w:rsidRPr="00EC04EE">
        <w:t>2015 om åtgärder rörande en öppen inter</w:t>
      </w:r>
      <w:r>
        <w:softHyphen/>
      </w:r>
      <w:r w:rsidRPr="00EC04EE">
        <w:t>net</w:t>
      </w:r>
      <w:r>
        <w:softHyphen/>
      </w:r>
      <w:r w:rsidRPr="00EC04EE">
        <w:t>anslutning och slutkundsavgifter för reglerad kommunikation inom EU och om ändring av direktiv 2002/22/EG och förordning (EU) nr</w:t>
      </w:r>
      <w:r>
        <w:t> </w:t>
      </w:r>
      <w:r w:rsidRPr="00EC04EE">
        <w:t>531/2012.</w:t>
      </w:r>
    </w:p>
    <w:p w14:paraId="2E184C17" w14:textId="77777777" w:rsidR="00D85371" w:rsidRPr="00A6293E" w:rsidRDefault="00D85371" w:rsidP="00D85371">
      <w:pPr>
        <w:pStyle w:val="Brdtextmedindrag"/>
      </w:pPr>
      <w:r w:rsidRPr="00A6293E">
        <w:t>Tillsynsmyndigheten får förelägga den som bedriver verksamhet som om</w:t>
      </w:r>
      <w:r w:rsidRPr="00A6293E">
        <w:softHyphen/>
        <w:t xml:space="preserve">fattas av lagen att tillhandahålla myndigheten </w:t>
      </w:r>
      <w:r>
        <w:t xml:space="preserve">de </w:t>
      </w:r>
      <w:r w:rsidRPr="00A6293E">
        <w:t>upplysningar och hand</w:t>
      </w:r>
      <w:r w:rsidRPr="00A6293E">
        <w:softHyphen/>
        <w:t>lingar som behövs för kontroll av att dessa rättsakter följs.</w:t>
      </w:r>
    </w:p>
    <w:p w14:paraId="752BEBF0" w14:textId="77777777" w:rsidR="00D85371" w:rsidRPr="00A6293E" w:rsidRDefault="00D85371" w:rsidP="00D85371">
      <w:pPr>
        <w:pStyle w:val="Brdtextmedindrag"/>
      </w:pPr>
      <w:r>
        <w:t>Ett föreläggande enligt första eller andra stycket</w:t>
      </w:r>
      <w:r w:rsidRPr="00A6293E">
        <w:t xml:space="preserve"> får förenas med vite.</w:t>
      </w:r>
    </w:p>
    <w:p w14:paraId="3107515F" w14:textId="77777777" w:rsidR="00D85371" w:rsidRPr="00A6293E" w:rsidRDefault="00D85371" w:rsidP="00D85371">
      <w:pPr>
        <w:pStyle w:val="Rubrik4utannumrering"/>
      </w:pPr>
      <w:r w:rsidRPr="00A6293E">
        <w:t>Lösning av tvister</w:t>
      </w:r>
    </w:p>
    <w:p w14:paraId="00C974AB" w14:textId="77777777" w:rsidR="00D85371" w:rsidRPr="00A6293E" w:rsidRDefault="00D85371" w:rsidP="00D85371">
      <w:pPr>
        <w:pStyle w:val="Brdtext"/>
      </w:pPr>
      <w:r>
        <w:rPr>
          <w:b/>
        </w:rPr>
        <w:t>14 §</w:t>
      </w:r>
      <w:r w:rsidRPr="00A6293E">
        <w:t>    Uppkommer det en tvist mellan dem som tillhandahåller elektro</w:t>
      </w:r>
      <w:r w:rsidRPr="00A6293E">
        <w:softHyphen/>
        <w:t xml:space="preserve">niska kommunikationsnät eller </w:t>
      </w:r>
      <w:r>
        <w:t xml:space="preserve">elektroniska </w:t>
      </w:r>
      <w:r w:rsidRPr="00A6293E">
        <w:t>kommunikationstjänster eller tillhörande tjänster, eller mellan en sådan aktör och ett företag som drar nytta av en skyldighet i fråga om samtrafik eller andra former av tillträde eller som till</w:t>
      </w:r>
      <w:r>
        <w:softHyphen/>
      </w:r>
      <w:r w:rsidRPr="00A6293E">
        <w:t>handa</w:t>
      </w:r>
      <w:r>
        <w:softHyphen/>
      </w:r>
      <w:r w:rsidRPr="00A6293E">
        <w:t>håller tillhörande faciliteter, får en part hänskjuta tvisten för avgörande av tillsyns</w:t>
      </w:r>
      <w:r w:rsidRPr="00A6293E">
        <w:softHyphen/>
        <w:t>myndigheten, om</w:t>
      </w:r>
    </w:p>
    <w:p w14:paraId="4B8D7EB7" w14:textId="77777777" w:rsidR="00D85371" w:rsidRDefault="00D85371" w:rsidP="00D85371">
      <w:pPr>
        <w:pStyle w:val="Brdtextmedindrag"/>
      </w:pPr>
      <w:r w:rsidRPr="00A6293E">
        <w:t xml:space="preserve">1. tvisten har samband med skyldigheter som följer av </w:t>
      </w:r>
    </w:p>
    <w:p w14:paraId="0E430DF9" w14:textId="77777777" w:rsidR="00D85371" w:rsidRDefault="00D85371" w:rsidP="00D85371">
      <w:pPr>
        <w:pStyle w:val="Brdtextmedindrag"/>
      </w:pPr>
      <w:r>
        <w:t>a) </w:t>
      </w:r>
      <w:r w:rsidRPr="00A6293E">
        <w:t>denna lag</w:t>
      </w:r>
      <w:r>
        <w:t>,</w:t>
      </w:r>
    </w:p>
    <w:p w14:paraId="3D7BC015" w14:textId="77777777" w:rsidR="00D85371" w:rsidRDefault="00D85371" w:rsidP="00D85371">
      <w:pPr>
        <w:pStyle w:val="Brdtextmedindrag"/>
      </w:pPr>
      <w:r>
        <w:t>b) beslut om skyldigheter, åtaganden eller villkor som har meddelats med stöd av lagen,</w:t>
      </w:r>
    </w:p>
    <w:p w14:paraId="4F84A910" w14:textId="77777777" w:rsidR="00D85371" w:rsidRDefault="00D85371" w:rsidP="00D85371">
      <w:pPr>
        <w:pStyle w:val="Brdtextmedindrag"/>
      </w:pPr>
      <w:r>
        <w:t>c) </w:t>
      </w:r>
      <w:r w:rsidRPr="0026693C">
        <w:t>föreskrifter som har medde</w:t>
      </w:r>
      <w:r w:rsidRPr="0026693C">
        <w:softHyphen/>
        <w:t>lats i anslutning till lagen, eller</w:t>
      </w:r>
    </w:p>
    <w:p w14:paraId="2F56B6EF" w14:textId="77777777" w:rsidR="00D85371" w:rsidRDefault="00D85371" w:rsidP="00D85371">
      <w:pPr>
        <w:pStyle w:val="Brdtextmedindrag"/>
      </w:pPr>
      <w:r>
        <w:t>d) </w:t>
      </w:r>
      <w:r w:rsidRPr="00A6293E">
        <w:t>rättsakter som avses i 1</w:t>
      </w:r>
      <w:r>
        <w:t> §</w:t>
      </w:r>
      <w:r w:rsidRPr="00A6293E">
        <w:t xml:space="preserve"> andra stycket eller </w:t>
      </w:r>
      <w:r w:rsidRPr="005D6EE7">
        <w:t>1</w:t>
      </w:r>
      <w:r>
        <w:t>3 §</w:t>
      </w:r>
      <w:r w:rsidRPr="005D6EE7">
        <w:t xml:space="preserve"> första stycket 1,</w:t>
      </w:r>
      <w:r w:rsidRPr="00A6293E">
        <w:t xml:space="preserve"> eller</w:t>
      </w:r>
    </w:p>
    <w:p w14:paraId="2CB4CCC9" w14:textId="77777777" w:rsidR="00D85371" w:rsidRPr="00A6293E" w:rsidRDefault="00D85371" w:rsidP="00D85371">
      <w:pPr>
        <w:pStyle w:val="Brdtextmedindrag"/>
      </w:pPr>
      <w:r w:rsidRPr="00A6293E">
        <w:t>2. tvisten i övrigt rör villkor för samtrafik eller andra former av tillträde.</w:t>
      </w:r>
    </w:p>
    <w:p w14:paraId="2F210C51" w14:textId="77777777" w:rsidR="00D85371" w:rsidRDefault="00D85371" w:rsidP="00D85371">
      <w:pPr>
        <w:pStyle w:val="Brdtextmedindrag"/>
      </w:pPr>
      <w:r>
        <w:t>O</w:t>
      </w:r>
      <w:r w:rsidRPr="00A6293E">
        <w:t xml:space="preserve">m en överenskommelse om tillträde enligt </w:t>
      </w:r>
      <w:r w:rsidRPr="009B665A">
        <w:t>5 kap. 31 </w:t>
      </w:r>
      <w:r>
        <w:t>eller 44</w:t>
      </w:r>
      <w:r w:rsidRPr="009B665A">
        <w:t> §</w:t>
      </w:r>
      <w:r w:rsidRPr="00A6293E">
        <w:t xml:space="preserve"> inte har nåtts inom två månader från det att en begäran </w:t>
      </w:r>
      <w:bookmarkStart w:id="2692" w:name="_Hlk61613219"/>
      <w:r>
        <w:t xml:space="preserve">har tagits emot, </w:t>
      </w:r>
      <w:r w:rsidRPr="000B009C">
        <w:t>får en part hänskjuta tvisten för avgörande av tillsynsmyndigheten</w:t>
      </w:r>
      <w:r>
        <w:t>.</w:t>
      </w:r>
      <w:bookmarkEnd w:id="2692"/>
    </w:p>
    <w:p w14:paraId="21E25C57" w14:textId="77777777" w:rsidR="00D85371" w:rsidRDefault="00D85371" w:rsidP="00D85371">
      <w:pPr>
        <w:pStyle w:val="Brdtextmedindrag"/>
      </w:pPr>
    </w:p>
    <w:p w14:paraId="03FD3214" w14:textId="77777777" w:rsidR="00D85371" w:rsidRPr="00A6293E" w:rsidRDefault="00D85371" w:rsidP="00D85371">
      <w:pPr>
        <w:pStyle w:val="Brdtext"/>
      </w:pPr>
      <w:r>
        <w:rPr>
          <w:b/>
        </w:rPr>
        <w:t>15 §</w:t>
      </w:r>
      <w:r w:rsidRPr="00A6293E">
        <w:t>    Tillsynsmyndigheten får förelägga en part att tillhandahålla myn</w:t>
      </w:r>
      <w:r w:rsidRPr="00A6293E">
        <w:softHyphen/>
        <w:t>digheten de uppgifter och handlingar som behövs för att pröva en tvist en</w:t>
      </w:r>
      <w:r w:rsidRPr="00A6293E">
        <w:softHyphen/>
        <w:t xml:space="preserve">ligt </w:t>
      </w:r>
      <w:r w:rsidRPr="00E34405">
        <w:t>1</w:t>
      </w:r>
      <w:r>
        <w:t>4 §.</w:t>
      </w:r>
    </w:p>
    <w:p w14:paraId="2376CCC9" w14:textId="77777777" w:rsidR="00D85371" w:rsidRPr="00A6293E" w:rsidRDefault="00D85371" w:rsidP="00D85371">
      <w:pPr>
        <w:pStyle w:val="Brdtextmedindrag"/>
      </w:pPr>
      <w:r w:rsidRPr="00A6293E">
        <w:t>Föreläggandet får förenas med vite. Vid prövning av en ansökan om ut</w:t>
      </w:r>
      <w:r w:rsidRPr="00A6293E">
        <w:softHyphen/>
        <w:t>dömande av vite får även vitets lämplighet bedömas.</w:t>
      </w:r>
    </w:p>
    <w:p w14:paraId="1F9AF23E" w14:textId="77777777" w:rsidR="00D85371" w:rsidRPr="00A6293E" w:rsidRDefault="00D85371" w:rsidP="00D85371">
      <w:pPr>
        <w:pStyle w:val="Brdtextmedindrag"/>
      </w:pPr>
    </w:p>
    <w:p w14:paraId="164C0958" w14:textId="77777777" w:rsidR="00D85371" w:rsidRPr="00A6293E" w:rsidRDefault="00D85371" w:rsidP="00D85371">
      <w:pPr>
        <w:pStyle w:val="Brdtext"/>
      </w:pPr>
      <w:r w:rsidRPr="00072F2B">
        <w:rPr>
          <w:b/>
        </w:rPr>
        <w:t>1</w:t>
      </w:r>
      <w:r>
        <w:rPr>
          <w:b/>
        </w:rPr>
        <w:t>6 §</w:t>
      </w:r>
      <w:r w:rsidRPr="00072F2B">
        <w:t>    Om en part har hänskjutit en tvist för avgörande enligt 1</w:t>
      </w:r>
      <w:r>
        <w:t>4 §,</w:t>
      </w:r>
      <w:r w:rsidRPr="00A6293E">
        <w:t xml:space="preserve"> får till</w:t>
      </w:r>
      <w:r>
        <w:softHyphen/>
      </w:r>
      <w:r w:rsidRPr="00A6293E">
        <w:t>syns</w:t>
      </w:r>
      <w:r w:rsidRPr="00A6293E">
        <w:softHyphen/>
        <w:t xml:space="preserve">myndigheten besluta att inte ta upp tvisten för avgörande, om det med hänsyn till den frågeställning som tvisten </w:t>
      </w:r>
      <w:r>
        <w:t xml:space="preserve">har </w:t>
      </w:r>
      <w:r w:rsidRPr="00A6293E">
        <w:t>aktu</w:t>
      </w:r>
      <w:r w:rsidRPr="00A6293E">
        <w:softHyphen/>
        <w:t>aliserat är lämpligare att den avgörs genom en åtgärd inom ramen för den allmänna tillsynen.</w:t>
      </w:r>
    </w:p>
    <w:p w14:paraId="7E0F401E" w14:textId="77777777" w:rsidR="00D85371" w:rsidRPr="00A6293E" w:rsidRDefault="00D85371" w:rsidP="00D85371">
      <w:pPr>
        <w:pStyle w:val="Brdtextmedindrag"/>
      </w:pPr>
      <w:r>
        <w:lastRenderedPageBreak/>
        <w:t>Om</w:t>
      </w:r>
      <w:r w:rsidRPr="00A6293E">
        <w:t xml:space="preserve"> myndigheten inte </w:t>
      </w:r>
      <w:r>
        <w:t xml:space="preserve">har </w:t>
      </w:r>
      <w:r w:rsidRPr="00A6293E">
        <w:t>vidtagit någon sådan tillsynsåtgärd inom fyra må</w:t>
      </w:r>
      <w:r>
        <w:softHyphen/>
      </w:r>
      <w:r w:rsidRPr="00A6293E">
        <w:t xml:space="preserve">nader från det att en part </w:t>
      </w:r>
      <w:r>
        <w:t xml:space="preserve">har </w:t>
      </w:r>
      <w:r w:rsidRPr="00A6293E">
        <w:t xml:space="preserve">hänskjutit tvisten, ska myndigheten på ny ansökan av någon av parterna pröva tvisten enligt </w:t>
      </w:r>
      <w:r w:rsidRPr="00072F2B">
        <w:t>1</w:t>
      </w:r>
      <w:r>
        <w:t>4 §</w:t>
      </w:r>
      <w:r w:rsidRPr="00072F2B">
        <w:t>.</w:t>
      </w:r>
    </w:p>
    <w:p w14:paraId="2A1BC638" w14:textId="77777777" w:rsidR="00D85371" w:rsidRPr="00A6293E" w:rsidRDefault="00D85371" w:rsidP="00D85371">
      <w:pPr>
        <w:pStyle w:val="Brdtextmedindrag"/>
        <w:ind w:firstLine="0"/>
      </w:pPr>
    </w:p>
    <w:p w14:paraId="06902DFC" w14:textId="77777777" w:rsidR="00D85371" w:rsidRPr="00A6293E" w:rsidRDefault="00D85371" w:rsidP="00D85371">
      <w:pPr>
        <w:pStyle w:val="Brdtext"/>
      </w:pPr>
      <w:r w:rsidRPr="00A6293E">
        <w:rPr>
          <w:b/>
        </w:rPr>
        <w:t>1</w:t>
      </w:r>
      <w:r>
        <w:rPr>
          <w:b/>
        </w:rPr>
        <w:t>7 §</w:t>
      </w:r>
      <w:r w:rsidRPr="00A6293E">
        <w:t>    Om det med hänsyn till tvistens art är lämpligare, får till</w:t>
      </w:r>
      <w:r w:rsidRPr="00A6293E">
        <w:softHyphen/>
        <w:t>synsmyn</w:t>
      </w:r>
      <w:r w:rsidRPr="00A6293E">
        <w:softHyphen/>
        <w:t xml:space="preserve">digheten hänskjuta tvisten </w:t>
      </w:r>
      <w:r>
        <w:t xml:space="preserve">till </w:t>
      </w:r>
      <w:r w:rsidRPr="00A6293E">
        <w:t>med</w:t>
      </w:r>
      <w:r w:rsidRPr="00A6293E">
        <w:softHyphen/>
        <w:t xml:space="preserve">ling, i stället för att ta upp tvisten till prövning eller vidta en åtgärd inom ramen för den allmänna tillsynen. Myndigheten ska i </w:t>
      </w:r>
      <w:r>
        <w:t xml:space="preserve">ett </w:t>
      </w:r>
      <w:r w:rsidRPr="00A6293E">
        <w:t>sådant fall ge parterna tillfälle att föreslå en lämplig person att vara medlare.</w:t>
      </w:r>
    </w:p>
    <w:p w14:paraId="6440D5A4" w14:textId="77777777" w:rsidR="00D85371" w:rsidRPr="00A6293E" w:rsidRDefault="00D85371" w:rsidP="00D85371">
      <w:pPr>
        <w:pStyle w:val="Brdtextmedindrag"/>
      </w:pPr>
      <w:r>
        <w:t>Om</w:t>
      </w:r>
      <w:r w:rsidRPr="00A6293E">
        <w:t xml:space="preserve"> medling </w:t>
      </w:r>
      <w:r>
        <w:t xml:space="preserve">har </w:t>
      </w:r>
      <w:r w:rsidRPr="00A6293E">
        <w:t xml:space="preserve">pågått i fyra månader eller avbrutits dessförinnan utan att parterna kommit överens, ska myndigheten på ny ansökan av någon av parterna pröva tvisten </w:t>
      </w:r>
      <w:r>
        <w:t xml:space="preserve">enligt </w:t>
      </w:r>
      <w:r w:rsidRPr="00072F2B">
        <w:t>1</w:t>
      </w:r>
      <w:r>
        <w:t>4 §</w:t>
      </w:r>
      <w:r w:rsidRPr="00072F2B">
        <w:t>.</w:t>
      </w:r>
    </w:p>
    <w:p w14:paraId="2650DE27" w14:textId="77777777" w:rsidR="00D85371" w:rsidRPr="00A6293E" w:rsidRDefault="00D85371" w:rsidP="00D85371">
      <w:pPr>
        <w:pStyle w:val="Brdtextmedindrag"/>
      </w:pPr>
      <w:r w:rsidRPr="00A6293E">
        <w:t>Parterna ska solidariskt betala skälig ersättning till medlare</w:t>
      </w:r>
      <w:r>
        <w:t>n</w:t>
      </w:r>
      <w:r w:rsidRPr="00A6293E">
        <w:t xml:space="preserve"> för arbete och utlägg.</w:t>
      </w:r>
    </w:p>
    <w:p w14:paraId="07675563" w14:textId="77777777" w:rsidR="00D85371" w:rsidRPr="00A6293E" w:rsidRDefault="00D85371" w:rsidP="00D85371">
      <w:pPr>
        <w:pStyle w:val="Brdtextmedindrag"/>
      </w:pPr>
    </w:p>
    <w:p w14:paraId="22437AED" w14:textId="77777777" w:rsidR="00D85371" w:rsidRPr="00A6293E" w:rsidRDefault="00D85371" w:rsidP="00D85371">
      <w:pPr>
        <w:pStyle w:val="Brdtext"/>
      </w:pPr>
      <w:r w:rsidRPr="00A6293E">
        <w:rPr>
          <w:b/>
        </w:rPr>
        <w:t>1</w:t>
      </w:r>
      <w:r>
        <w:rPr>
          <w:b/>
        </w:rPr>
        <w:t>8 §</w:t>
      </w:r>
      <w:r w:rsidRPr="00A6293E">
        <w:t>    </w:t>
      </w:r>
      <w:bookmarkStart w:id="2693" w:name="_Hlk25939768"/>
      <w:r w:rsidRPr="00A6293E">
        <w:t xml:space="preserve">Om en tvist som </w:t>
      </w:r>
      <w:r>
        <w:t xml:space="preserve">har </w:t>
      </w:r>
      <w:r w:rsidRPr="00A6293E">
        <w:t xml:space="preserve">hänskjutits till tillsynsmyndigheten </w:t>
      </w:r>
      <w:r w:rsidRPr="00E200F8">
        <w:t>enligt 1</w:t>
      </w:r>
      <w:r>
        <w:t>4 §</w:t>
      </w:r>
      <w:r w:rsidRPr="00A6293E">
        <w:t xml:space="preserve"> också har hänskjutits till en eller flera tillsynsmyndigheter i en annan stat inom Europeiska unionen</w:t>
      </w:r>
      <w:r>
        <w:t xml:space="preserve"> och tvisten påverkar handeln mellan medlems</w:t>
      </w:r>
      <w:r>
        <w:softHyphen/>
        <w:t>staterna i unionen</w:t>
      </w:r>
      <w:r w:rsidRPr="00A6293E">
        <w:t xml:space="preserve">, ska tillsynsmyndigheten underrätta </w:t>
      </w:r>
      <w:r>
        <w:t>Berec</w:t>
      </w:r>
      <w:r w:rsidRPr="00A6293E" w:rsidDel="00207EBB">
        <w:t xml:space="preserve"> </w:t>
      </w:r>
      <w:r w:rsidRPr="00A6293E">
        <w:t xml:space="preserve">om tvisten. När tillsynsmyndigheten har lämnat en sådan underrättelse får ärendet inte avgöras förrän </w:t>
      </w:r>
      <w:r>
        <w:t>Berec</w:t>
      </w:r>
      <w:r w:rsidRPr="00A6293E">
        <w:t xml:space="preserve"> har yttrat sig. Om ärendet brådskar med hänsyn till intresset att trygga konkurrensen eller skydda slutanvändarnas intressen</w:t>
      </w:r>
      <w:r>
        <w:t>,</w:t>
      </w:r>
      <w:r w:rsidRPr="00A6293E">
        <w:t xml:space="preserve"> får dock beslut meddelas att gälla till dess något annat bestäms.</w:t>
      </w:r>
    </w:p>
    <w:p w14:paraId="11CFA646" w14:textId="77777777" w:rsidR="00D85371" w:rsidRPr="00A6293E" w:rsidRDefault="00D85371" w:rsidP="00D85371">
      <w:pPr>
        <w:pStyle w:val="Brdtextmedindrag"/>
      </w:pPr>
      <w:r w:rsidRPr="00A6293E">
        <w:t xml:space="preserve">Tillsynsmyndigheten ska avgöra ärendet inom en månad från </w:t>
      </w:r>
      <w:r>
        <w:t xml:space="preserve">det att Berec har yttrat sig </w:t>
      </w:r>
      <w:r w:rsidRPr="00A6293E">
        <w:t>och ska i sitt beslut beakta innehållet i yttrandet.</w:t>
      </w:r>
    </w:p>
    <w:p w14:paraId="662A8C8A" w14:textId="77777777" w:rsidR="00D85371" w:rsidRPr="00A6293E" w:rsidRDefault="00D85371" w:rsidP="00D85371">
      <w:pPr>
        <w:pStyle w:val="Rubrik3utannumrering"/>
      </w:pPr>
      <w:bookmarkStart w:id="2694" w:name="_Toc73005829"/>
      <w:bookmarkEnd w:id="2693"/>
      <w:r>
        <w:t>12 kap.</w:t>
      </w:r>
      <w:r w:rsidRPr="00A6293E">
        <w:t xml:space="preserve"> Sanktionsavgifter</w:t>
      </w:r>
      <w:bookmarkEnd w:id="2694"/>
    </w:p>
    <w:p w14:paraId="095E846B" w14:textId="77777777" w:rsidR="00D85371" w:rsidRPr="008B7EF6" w:rsidRDefault="00D85371" w:rsidP="00D85371">
      <w:pPr>
        <w:pStyle w:val="Brdtext"/>
      </w:pPr>
      <w:r w:rsidRPr="00A6293E">
        <w:rPr>
          <w:b/>
        </w:rPr>
        <w:t>1</w:t>
      </w:r>
      <w:r>
        <w:rPr>
          <w:b/>
        </w:rPr>
        <w:t> §</w:t>
      </w:r>
      <w:r w:rsidRPr="00A6293E">
        <w:t xml:space="preserve">    Tillsynsmyndigheten ska ta ut en sanktionsavgift av den </w:t>
      </w:r>
      <w:r w:rsidRPr="006F5FC4">
        <w:t xml:space="preserve">som inte </w:t>
      </w:r>
    </w:p>
    <w:p w14:paraId="0A0AC122" w14:textId="77777777" w:rsidR="00D85371" w:rsidRPr="006F5FC4" w:rsidRDefault="00D85371" w:rsidP="00D85371">
      <w:pPr>
        <w:pStyle w:val="Brdtextmedindrag"/>
      </w:pPr>
      <w:r w:rsidRPr="006F5FC4">
        <w:t>1. tillhandahåller en sammanfattning av avtalet i enlighet med 7 kap. 1 §, föreskrifter som har meddelats med stöd av den paragrafen och genom</w:t>
      </w:r>
      <w:r w:rsidRPr="006F5FC4">
        <w:softHyphen/>
        <w:t>förandeakter som Europeiska kommissionen har meddelat med stöd av artikel</w:t>
      </w:r>
      <w:r>
        <w:t> </w:t>
      </w:r>
      <w:r w:rsidRPr="006F5FC4">
        <w:t xml:space="preserve">102.3 i </w:t>
      </w:r>
      <w:r w:rsidRPr="008B7EF6">
        <w:t>direktiv (EU) 2018/1972, i den ursprungliga lydelsen,</w:t>
      </w:r>
    </w:p>
    <w:p w14:paraId="599FFB09" w14:textId="77777777" w:rsidR="00D85371" w:rsidRPr="006F5FC4" w:rsidRDefault="00D85371" w:rsidP="00D85371">
      <w:pPr>
        <w:pStyle w:val="Brdtextmedindrag"/>
      </w:pPr>
      <w:r w:rsidRPr="006F5FC4">
        <w:t>2. tillämpar villkor om bindningsti</w:t>
      </w:r>
      <w:r w:rsidRPr="008B7EF6">
        <w:t>d och uppsägningstid i enlig</w:t>
      </w:r>
      <w:r w:rsidRPr="008B7EF6">
        <w:softHyphen/>
        <w:t xml:space="preserve">het med </w:t>
      </w:r>
      <w:r w:rsidRPr="006F5FC4">
        <w:t>7 kap. 8, 13 eller 14 §,</w:t>
      </w:r>
    </w:p>
    <w:p w14:paraId="696E5F42" w14:textId="77777777" w:rsidR="00D85371" w:rsidRPr="006F5FC4" w:rsidRDefault="00D85371" w:rsidP="00D85371">
      <w:pPr>
        <w:pStyle w:val="Brdtextmedindrag"/>
      </w:pPr>
      <w:r w:rsidRPr="006F5FC4">
        <w:t>3. uppfyller kraven på nummerportabilitet i enlighet med 7 kap. 19 och 20 §§ och föreskrifter om nummerportabilitet som har meddelats med stöd av 7 kap. 21 § första stycket,</w:t>
      </w:r>
    </w:p>
    <w:p w14:paraId="4A4962C2" w14:textId="77777777" w:rsidR="00D85371" w:rsidRPr="00A6293E" w:rsidRDefault="00D85371" w:rsidP="00D85371">
      <w:pPr>
        <w:pStyle w:val="Brdtextmedindrag"/>
      </w:pPr>
      <w:r w:rsidRPr="00A62EEC">
        <w:t>4. vidtar åtgärder för att hantera risker som hotar säkerheten</w:t>
      </w:r>
      <w:r w:rsidRPr="00A6293E">
        <w:t xml:space="preserve"> i nät och tjänster i </w:t>
      </w:r>
      <w:r w:rsidRPr="0026693C">
        <w:t>enlighet med 8 kap. 1 §, föreskrifter</w:t>
      </w:r>
      <w:r w:rsidRPr="00A6293E">
        <w:t xml:space="preserve"> som har meddelats med stöd av den paragrafen</w:t>
      </w:r>
      <w:r>
        <w:t xml:space="preserve"> </w:t>
      </w:r>
      <w:r w:rsidRPr="002F2CDC">
        <w:t>och genomförandeakter som Europeiska kommis</w:t>
      </w:r>
      <w:r>
        <w:softHyphen/>
      </w:r>
      <w:r w:rsidRPr="002F2CDC">
        <w:t>sionen har meddelat med stöd av artikel</w:t>
      </w:r>
      <w:r>
        <w:t> </w:t>
      </w:r>
      <w:r w:rsidRPr="002F2CDC">
        <w:t>40.5 i direktiv (EU)</w:t>
      </w:r>
      <w:r>
        <w:t> </w:t>
      </w:r>
      <w:r w:rsidRPr="002F2CDC">
        <w:t>2018/1972, i den ursprungliga lydelsen,</w:t>
      </w:r>
    </w:p>
    <w:p w14:paraId="7C5E8902" w14:textId="77777777" w:rsidR="00D85371" w:rsidRPr="0026693C" w:rsidRDefault="00D85371" w:rsidP="00D85371">
      <w:pPr>
        <w:pStyle w:val="Brdtextmedindrag"/>
      </w:pPr>
      <w:r w:rsidRPr="00A6293E">
        <w:t xml:space="preserve">5. rapporterar om säkerhetsincidenter i enlighet </w:t>
      </w:r>
      <w:r w:rsidRPr="0026693C">
        <w:t>med 8 kap. 3 §</w:t>
      </w:r>
      <w:r>
        <w:t>,</w:t>
      </w:r>
      <w:r w:rsidRPr="0026693C">
        <w:t xml:space="preserve"> före</w:t>
      </w:r>
      <w:r w:rsidRPr="0026693C">
        <w:softHyphen/>
        <w:t>skrifter som har meddelats med stöd av den paragrafen och genom</w:t>
      </w:r>
      <w:r>
        <w:softHyphen/>
      </w:r>
      <w:r w:rsidRPr="0026693C">
        <w:t>förande</w:t>
      </w:r>
      <w:r>
        <w:softHyphen/>
      </w:r>
      <w:r w:rsidRPr="0026693C">
        <w:t>akter som Europeiska kommissionen har meddelat med stöd av artikel 40.5 i direktiv (EU) 2018/1972, i den ursprungliga lydelsen,</w:t>
      </w:r>
    </w:p>
    <w:p w14:paraId="51BB1E71" w14:textId="77777777" w:rsidR="00D85371" w:rsidRPr="0026693C" w:rsidRDefault="00D85371" w:rsidP="00D85371">
      <w:pPr>
        <w:pStyle w:val="Brdtextmedindrag"/>
      </w:pPr>
      <w:r w:rsidRPr="0026693C">
        <w:t>6. informerar om hot om säkerhetsincidenter i enlighet med 8 kap. 4 §, föreskrifter som har meddelats med stöd av den paragrafen och genom</w:t>
      </w:r>
      <w:r w:rsidRPr="0026693C">
        <w:softHyphen/>
      </w:r>
      <w:r w:rsidRPr="0026693C">
        <w:lastRenderedPageBreak/>
        <w:t>förandeakter som Europeiska kommissionen har meddelat med stöd av artikel</w:t>
      </w:r>
      <w:r>
        <w:t> </w:t>
      </w:r>
      <w:r w:rsidRPr="0026693C">
        <w:t>40.5 i direktiv (EU) 2018/1972, i den ursprungliga lydelsen,</w:t>
      </w:r>
    </w:p>
    <w:p w14:paraId="128BB3B0" w14:textId="77777777" w:rsidR="00D85371" w:rsidRPr="0026693C" w:rsidRDefault="00D85371" w:rsidP="00D85371">
      <w:pPr>
        <w:pStyle w:val="Brdtextmedindrag"/>
      </w:pPr>
      <w:r w:rsidRPr="0026693C">
        <w:t>7. vidtar skyddsåtgärder enligt 8 kap. 5 § och föreskrifter som har med</w:t>
      </w:r>
      <w:r>
        <w:softHyphen/>
      </w:r>
      <w:r w:rsidRPr="0026693C">
        <w:t>delats med stöd av den paragrafen,</w:t>
      </w:r>
    </w:p>
    <w:p w14:paraId="14792A3A" w14:textId="77777777" w:rsidR="00D85371" w:rsidRPr="0026693C" w:rsidRDefault="00D85371" w:rsidP="00D85371">
      <w:pPr>
        <w:pStyle w:val="Brdtextmedindrag"/>
      </w:pPr>
      <w:r w:rsidRPr="0026693C">
        <w:t>8. vidtar åtgärder för att säkerställa skydd av uppgifter som behandlas i samband med tillhandahållandet av en tjänst i enlighet med 8 kap. 6 § och föreskrifter som har meddelats med stöd av den paragrafen,</w:t>
      </w:r>
    </w:p>
    <w:p w14:paraId="0755AAE5" w14:textId="77777777" w:rsidR="00D85371" w:rsidRPr="0026693C" w:rsidRDefault="00D85371" w:rsidP="00D85371">
      <w:pPr>
        <w:pStyle w:val="Brdtextmedindrag"/>
      </w:pPr>
      <w:r w:rsidRPr="0026693C">
        <w:t>9. informerar abonnenten om särskilda risker för bristande skydd av be</w:t>
      </w:r>
      <w:r w:rsidRPr="0026693C">
        <w:softHyphen/>
        <w:t>handlade uppgifter i enlighet med 8 kap. 7 §,</w:t>
      </w:r>
    </w:p>
    <w:p w14:paraId="7C89D307" w14:textId="77777777" w:rsidR="00D85371" w:rsidRDefault="00D85371" w:rsidP="00D85371">
      <w:pPr>
        <w:pStyle w:val="Brdtextmedindrag"/>
      </w:pPr>
      <w:r w:rsidRPr="0026693C">
        <w:t>10. </w:t>
      </w:r>
      <w:r>
        <w:t>underrättar</w:t>
      </w:r>
      <w:r w:rsidRPr="0026693C">
        <w:t xml:space="preserve"> om integritetsincidenter i enlighet med 8 kap. 8 §</w:t>
      </w:r>
      <w:r>
        <w:t xml:space="preserve"> och föreskrifter som har meddelats med stöd av den paragrafen,</w:t>
      </w:r>
    </w:p>
    <w:p w14:paraId="4E71AA74" w14:textId="77777777" w:rsidR="00D85371" w:rsidRPr="0026693C" w:rsidRDefault="00D85371" w:rsidP="00D85371">
      <w:pPr>
        <w:pStyle w:val="Brdtextmedindrag"/>
      </w:pPr>
      <w:r>
        <w:t>11.</w:t>
      </w:r>
      <w:r w:rsidRPr="00A6293E">
        <w:t> </w:t>
      </w:r>
      <w:bookmarkStart w:id="2695" w:name="_Hlk62595388"/>
      <w:r w:rsidRPr="00A6293E">
        <w:t>behandlar uppgifter i ett elektroniskt meddelande eller trafikuppgif</w:t>
      </w:r>
      <w:r>
        <w:softHyphen/>
      </w:r>
      <w:r w:rsidRPr="00A6293E">
        <w:t xml:space="preserve">ter som hör till detta meddelande i enlighet </w:t>
      </w:r>
      <w:r w:rsidRPr="0026693C">
        <w:t>med 9 kap. 2</w:t>
      </w:r>
      <w:r>
        <w:t>7</w:t>
      </w:r>
      <w:r w:rsidRPr="0026693C">
        <w:t> §,</w:t>
      </w:r>
      <w:bookmarkEnd w:id="2695"/>
    </w:p>
    <w:p w14:paraId="79A5082B" w14:textId="77777777" w:rsidR="00D85371" w:rsidRPr="0026693C" w:rsidRDefault="00D85371" w:rsidP="00D85371">
      <w:pPr>
        <w:pStyle w:val="Brdtextmedindrag"/>
      </w:pPr>
      <w:r w:rsidRPr="0026693C">
        <w:t>12. </w:t>
      </w:r>
      <w:bookmarkStart w:id="2696" w:name="_Hlk62595518"/>
      <w:r w:rsidRPr="0026693C">
        <w:t xml:space="preserve">bedriver sin verksamhet </w:t>
      </w:r>
      <w:r w:rsidRPr="0026693C" w:rsidDel="00071FB4">
        <w:t>så att beslut om hemlig avlyssning av elek</w:t>
      </w:r>
      <w:r w:rsidRPr="0026693C" w:rsidDel="00071FB4">
        <w:softHyphen/>
        <w:t>tronisk kommunikation och hemlig övervakning av elektronisk kommuni</w:t>
      </w:r>
      <w:r w:rsidRPr="0026693C" w:rsidDel="00071FB4">
        <w:softHyphen/>
        <w:t xml:space="preserve">kation kan </w:t>
      </w:r>
      <w:r w:rsidDel="00071FB4">
        <w:t>verkställas</w:t>
      </w:r>
      <w:r w:rsidRPr="0026693C" w:rsidDel="00071FB4">
        <w:t xml:space="preserve"> </w:t>
      </w:r>
      <w:r w:rsidRPr="008951B5">
        <w:t xml:space="preserve">och så att verkställandet inte röjs </w:t>
      </w:r>
      <w:r w:rsidRPr="0026693C">
        <w:t>i enlighet med 9 kap. 2</w:t>
      </w:r>
      <w:r>
        <w:t>9</w:t>
      </w:r>
      <w:r w:rsidRPr="0026693C">
        <w:t xml:space="preserve"> § </w:t>
      </w:r>
      <w:r>
        <w:t>första stycket</w:t>
      </w:r>
      <w:r w:rsidRPr="0026693C">
        <w:t xml:space="preserve"> och föreskrifter som har medde</w:t>
      </w:r>
      <w:r w:rsidRPr="0026693C">
        <w:softHyphen/>
        <w:t>lats i anslutning till de</w:t>
      </w:r>
      <w:r>
        <w:t>t</w:t>
      </w:r>
      <w:r w:rsidRPr="0026693C">
        <w:t xml:space="preserve"> </w:t>
      </w:r>
      <w:r>
        <w:t>stycket</w:t>
      </w:r>
      <w:r w:rsidRPr="0026693C">
        <w:t>,</w:t>
      </w:r>
      <w:bookmarkEnd w:id="2696"/>
    </w:p>
    <w:p w14:paraId="4B374644" w14:textId="77777777" w:rsidR="00D85371" w:rsidRPr="0026693C" w:rsidRDefault="00D85371" w:rsidP="00D85371">
      <w:pPr>
        <w:pStyle w:val="Brdtextmedindrag"/>
      </w:pPr>
      <w:r>
        <w:t>13. gör i</w:t>
      </w:r>
      <w:r w:rsidRPr="008951B5">
        <w:t>nnehållet i och uppgifter om avlyssnade eller övervakade meddelanden tillgängliga så att informationen enkelt kan tas om hand</w:t>
      </w:r>
      <w:r>
        <w:t xml:space="preserve"> </w:t>
      </w:r>
      <w:r w:rsidRPr="008951B5">
        <w:t>i enlighet med 9</w:t>
      </w:r>
      <w:r>
        <w:t> </w:t>
      </w:r>
      <w:r w:rsidRPr="008951B5">
        <w:t>kap. 29</w:t>
      </w:r>
      <w:r>
        <w:t xml:space="preserve"> § andra stycket </w:t>
      </w:r>
      <w:r w:rsidRPr="008951B5">
        <w:t>och föreskrifter som har medde</w:t>
      </w:r>
      <w:r>
        <w:softHyphen/>
      </w:r>
      <w:r w:rsidRPr="008951B5">
        <w:t>lats i anslutning till de</w:t>
      </w:r>
      <w:r>
        <w:t>t</w:t>
      </w:r>
      <w:r w:rsidRPr="008951B5">
        <w:t xml:space="preserve"> </w:t>
      </w:r>
      <w:r>
        <w:t>stycket,</w:t>
      </w:r>
    </w:p>
    <w:p w14:paraId="228F873B" w14:textId="77777777" w:rsidR="00D85371" w:rsidRPr="0026693C" w:rsidRDefault="00D85371" w:rsidP="00D85371">
      <w:pPr>
        <w:pStyle w:val="Brdtextmedindrag"/>
      </w:pPr>
      <w:r w:rsidRPr="0026693C">
        <w:t>1</w:t>
      </w:r>
      <w:r>
        <w:t>4</w:t>
      </w:r>
      <w:r w:rsidRPr="0026693C">
        <w:t>. överför signaler till samverkanspunkter i enlighet med 9 kap. </w:t>
      </w:r>
      <w:r>
        <w:t>30</w:t>
      </w:r>
      <w:r w:rsidRPr="0026693C">
        <w:t> § och föreskrifter som har meddelats med stöd av den paragrafen, eller</w:t>
      </w:r>
    </w:p>
    <w:p w14:paraId="7743A4D1" w14:textId="77777777" w:rsidR="00D85371" w:rsidRDefault="00D85371" w:rsidP="00D85371">
      <w:pPr>
        <w:pStyle w:val="Brdtextmedindrag"/>
      </w:pPr>
      <w:r w:rsidRPr="0026693C">
        <w:t>1</w:t>
      </w:r>
      <w:r>
        <w:t>5</w:t>
      </w:r>
      <w:r w:rsidRPr="0026693C">
        <w:t xml:space="preserve">. lämnar ut </w:t>
      </w:r>
      <w:r>
        <w:t xml:space="preserve">en </w:t>
      </w:r>
      <w:r w:rsidRPr="0026693C">
        <w:t>uppgift i enlighet med 9 kap. 3</w:t>
      </w:r>
      <w:r>
        <w:t>3</w:t>
      </w:r>
      <w:r w:rsidRPr="0026693C">
        <w:t> §.</w:t>
      </w:r>
    </w:p>
    <w:p w14:paraId="7916E394" w14:textId="77777777" w:rsidR="00D85371" w:rsidRPr="00A6293E" w:rsidRDefault="00D85371" w:rsidP="00D85371">
      <w:pPr>
        <w:pStyle w:val="Brdtextmedindrag"/>
      </w:pPr>
      <w:r w:rsidRPr="00A62EEC">
        <w:t>En sanktionsavgift enligt första stycket</w:t>
      </w:r>
      <w:r>
        <w:t> </w:t>
      </w:r>
      <w:r w:rsidRPr="00A62EEC">
        <w:t>2 ska, när det är fråga om ett paket enligt 7</w:t>
      </w:r>
      <w:r>
        <w:t> </w:t>
      </w:r>
      <w:r w:rsidRPr="00A62EEC">
        <w:t>kap. 26</w:t>
      </w:r>
      <w:r>
        <w:t> </w:t>
      </w:r>
      <w:r w:rsidRPr="00A62EEC">
        <w:t>§, tas ut endast om överträdelsen avser en allmänt tillgänglig elektronisk kommunikationstjänst som inte är en nummer</w:t>
      </w:r>
      <w:r>
        <w:softHyphen/>
      </w:r>
      <w:r w:rsidRPr="00A62EEC">
        <w:t>oberoende interpersonell kommuni</w:t>
      </w:r>
      <w:r>
        <w:softHyphen/>
      </w:r>
      <w:r w:rsidRPr="00A62EEC">
        <w:t>kations</w:t>
      </w:r>
      <w:r>
        <w:softHyphen/>
      </w:r>
      <w:r w:rsidRPr="00A62EEC">
        <w:t>tjänst eller en överföringstjänst som används för tillhandahållande av maskin till maskin-tjänster.</w:t>
      </w:r>
    </w:p>
    <w:p w14:paraId="7E259621" w14:textId="77777777" w:rsidR="00D85371" w:rsidRPr="00A6293E" w:rsidRDefault="00D85371" w:rsidP="00D85371">
      <w:pPr>
        <w:pStyle w:val="Brdtextmedindrag"/>
      </w:pPr>
    </w:p>
    <w:p w14:paraId="02FD6973" w14:textId="77777777" w:rsidR="00D85371" w:rsidRPr="00A6293E" w:rsidRDefault="00D85371" w:rsidP="00D85371">
      <w:pPr>
        <w:pStyle w:val="Brdtext"/>
      </w:pPr>
      <w:r w:rsidRPr="00A6293E">
        <w:rPr>
          <w:b/>
        </w:rPr>
        <w:t>2</w:t>
      </w:r>
      <w:r>
        <w:rPr>
          <w:b/>
        </w:rPr>
        <w:t> §</w:t>
      </w:r>
      <w:r w:rsidRPr="00A6293E">
        <w:t>    En sanktionsavgift ska bestämmas till lägst 5 000 kronor och högst 10 000 000 kronor.</w:t>
      </w:r>
    </w:p>
    <w:p w14:paraId="4EC32530" w14:textId="77777777" w:rsidR="00D85371" w:rsidRDefault="00D85371" w:rsidP="00D85371">
      <w:pPr>
        <w:pStyle w:val="Brdtextmedindrag"/>
      </w:pPr>
      <w:r w:rsidRPr="00A6293E">
        <w:t>När avgiftens storlek bestäms ska särskild hänsyn tas till</w:t>
      </w:r>
    </w:p>
    <w:p w14:paraId="2F767610" w14:textId="77777777" w:rsidR="00D85371" w:rsidRDefault="00D85371" w:rsidP="00D85371">
      <w:pPr>
        <w:pStyle w:val="Brdtextmedindrag"/>
      </w:pPr>
      <w:r>
        <w:t>1. </w:t>
      </w:r>
      <w:r w:rsidRPr="00A6293E">
        <w:t xml:space="preserve">den skada eller risk för skada som </w:t>
      </w:r>
      <w:r>
        <w:t xml:space="preserve">har </w:t>
      </w:r>
      <w:r w:rsidRPr="00A6293E">
        <w:t>uppstått till följd av över</w:t>
      </w:r>
      <w:r>
        <w:softHyphen/>
      </w:r>
      <w:r w:rsidRPr="00A6293E">
        <w:t>trädelsen,</w:t>
      </w:r>
    </w:p>
    <w:p w14:paraId="6E9C0333" w14:textId="77777777" w:rsidR="00D85371" w:rsidRDefault="00D85371" w:rsidP="00D85371">
      <w:pPr>
        <w:pStyle w:val="Brdtextmedindrag"/>
      </w:pPr>
      <w:r>
        <w:t>2. </w:t>
      </w:r>
      <w:r w:rsidRPr="00A6293E">
        <w:t>om aktören tidi</w:t>
      </w:r>
      <w:r>
        <w:softHyphen/>
      </w:r>
      <w:r w:rsidRPr="00A6293E">
        <w:t>gare har begått en överträdelse</w:t>
      </w:r>
      <w:r>
        <w:t>,</w:t>
      </w:r>
      <w:r w:rsidRPr="00A6293E">
        <w:t xml:space="preserve"> och</w:t>
      </w:r>
    </w:p>
    <w:p w14:paraId="7233AEFD" w14:textId="77777777" w:rsidR="00D85371" w:rsidRPr="00A6293E" w:rsidRDefault="00D85371" w:rsidP="00D85371">
      <w:pPr>
        <w:pStyle w:val="Brdtextmedindrag"/>
      </w:pPr>
      <w:r>
        <w:t>3. </w:t>
      </w:r>
      <w:r w:rsidRPr="00A6293E">
        <w:t>de kostnader som aktören har undvikit till följd av överträdelsen.</w:t>
      </w:r>
    </w:p>
    <w:p w14:paraId="43CD1CAA" w14:textId="77777777" w:rsidR="00D85371" w:rsidRPr="00A6293E" w:rsidRDefault="00D85371" w:rsidP="00D85371">
      <w:pPr>
        <w:pStyle w:val="Brdtextmedindrag"/>
      </w:pPr>
      <w:r>
        <w:t>Tillsynsmyndigheten</w:t>
      </w:r>
      <w:r w:rsidRPr="00A6293E">
        <w:t xml:space="preserve"> får </w:t>
      </w:r>
      <w:r>
        <w:t xml:space="preserve">avstå från att ta ut en sanktionsavgift </w:t>
      </w:r>
      <w:r w:rsidRPr="00A6293E">
        <w:t>helt eller delvis om överträdelsen är ringa eller ursäktlig eller om det annars med hänsyn till omständigheterna skulle vara oskäligt att ta ut avgiften.</w:t>
      </w:r>
    </w:p>
    <w:p w14:paraId="2ED1903B" w14:textId="77777777" w:rsidR="00D85371" w:rsidRPr="00A6293E" w:rsidRDefault="00D85371" w:rsidP="00D85371">
      <w:pPr>
        <w:pStyle w:val="Brdtextmedindrag"/>
      </w:pPr>
    </w:p>
    <w:p w14:paraId="3897058B" w14:textId="77777777" w:rsidR="00D85371" w:rsidRPr="00A6293E" w:rsidRDefault="00D85371" w:rsidP="00D85371">
      <w:pPr>
        <w:pStyle w:val="Brdtext"/>
      </w:pPr>
      <w:r w:rsidRPr="00A6293E">
        <w:rPr>
          <w:b/>
        </w:rPr>
        <w:t>3</w:t>
      </w:r>
      <w:r>
        <w:rPr>
          <w:b/>
        </w:rPr>
        <w:t> §</w:t>
      </w:r>
      <w:r w:rsidRPr="00A6293E">
        <w:t xml:space="preserve">    En sanktionsavgift får inte beslutas om överträdelsen omfattas av ett föreläggande </w:t>
      </w:r>
      <w:r w:rsidRPr="00FD727C">
        <w:t xml:space="preserve">som har förenats med </w:t>
      </w:r>
      <w:r w:rsidRPr="00A6293E">
        <w:t>vite och överträdelsen ligger till grund för en ansökan om utdömande av vitet.</w:t>
      </w:r>
    </w:p>
    <w:p w14:paraId="14BC84BC" w14:textId="77777777" w:rsidR="00D85371" w:rsidRPr="00A6293E" w:rsidRDefault="00D85371" w:rsidP="00D85371">
      <w:pPr>
        <w:pStyle w:val="Brdtextmedindrag"/>
      </w:pPr>
    </w:p>
    <w:p w14:paraId="1F3CCE9B" w14:textId="77777777" w:rsidR="00D85371" w:rsidRPr="00A6293E" w:rsidRDefault="00D85371" w:rsidP="00D85371">
      <w:pPr>
        <w:pStyle w:val="Brdtext"/>
      </w:pPr>
      <w:r w:rsidRPr="00A6293E">
        <w:rPr>
          <w:b/>
        </w:rPr>
        <w:t>4</w:t>
      </w:r>
      <w:r>
        <w:rPr>
          <w:b/>
        </w:rPr>
        <w:t> §</w:t>
      </w:r>
      <w:r w:rsidRPr="00925B73">
        <w:rPr>
          <w:bCs/>
        </w:rPr>
        <w:t>    </w:t>
      </w:r>
      <w:r w:rsidRPr="00A6293E">
        <w:t>En sanktionsavgift får endast beslutas om den som avgiften ska tas ut av har fått tillfälle att yttra sig inom två år från det att överträdelsen ägde rum.</w:t>
      </w:r>
    </w:p>
    <w:p w14:paraId="7ACECD86" w14:textId="77777777" w:rsidR="00D85371" w:rsidRPr="00A6293E" w:rsidRDefault="00D85371" w:rsidP="00D85371">
      <w:pPr>
        <w:pStyle w:val="Brdtextmedindrag"/>
      </w:pPr>
      <w:r w:rsidRPr="00A6293E">
        <w:t>Ett beslut om sanktionsavgift ska delges.</w:t>
      </w:r>
    </w:p>
    <w:p w14:paraId="6AAF76E0" w14:textId="77777777" w:rsidR="00D85371" w:rsidRPr="00A6293E" w:rsidRDefault="00D85371" w:rsidP="00D85371">
      <w:pPr>
        <w:pStyle w:val="Brdtextmedindrag"/>
      </w:pPr>
    </w:p>
    <w:p w14:paraId="68707079" w14:textId="77777777" w:rsidR="00D85371" w:rsidRPr="00A6293E" w:rsidRDefault="00D85371" w:rsidP="00D85371">
      <w:pPr>
        <w:pStyle w:val="Brdtext"/>
      </w:pPr>
      <w:r w:rsidRPr="00A6293E">
        <w:rPr>
          <w:b/>
        </w:rPr>
        <w:lastRenderedPageBreak/>
        <w:t>5</w:t>
      </w:r>
      <w:r>
        <w:rPr>
          <w:b/>
        </w:rPr>
        <w:t> §</w:t>
      </w:r>
      <w:r w:rsidRPr="00A6293E">
        <w:t>    En sanktionsavgift ska betalas till tillsynsmyndigheten inom 30 da</w:t>
      </w:r>
      <w:r w:rsidRPr="00A6293E">
        <w:softHyphen/>
        <w:t>gar från det att beslutet om att ta ut avgiften f</w:t>
      </w:r>
      <w:r>
        <w:t>ick</w:t>
      </w:r>
      <w:r w:rsidRPr="00A6293E">
        <w:t xml:space="preserve"> laga kraft eller inom den längre tid som anges i beslutet.</w:t>
      </w:r>
    </w:p>
    <w:p w14:paraId="3C97D0E3" w14:textId="77777777" w:rsidR="00D85371" w:rsidRPr="00A6293E" w:rsidRDefault="00D85371" w:rsidP="00D85371">
      <w:pPr>
        <w:pStyle w:val="Brdtextmedindrag"/>
      </w:pPr>
      <w:r w:rsidRPr="00A6293E">
        <w:t>Om sanktionsavgiften inte betalas i tid, ska myndigheten lämna den obe</w:t>
      </w:r>
      <w:r w:rsidRPr="00A6293E">
        <w:softHyphen/>
        <w:t>talda avgiften för indrivning enligt lagen (1993:891) om indrivning av stat</w:t>
      </w:r>
      <w:r w:rsidRPr="00A6293E">
        <w:softHyphen/>
        <w:t>liga fordringar m.m. Vid indrivning får verkställighet ske enligt utsök</w:t>
      </w:r>
      <w:r w:rsidRPr="00A6293E">
        <w:softHyphen/>
        <w:t>ningsbalken.</w:t>
      </w:r>
    </w:p>
    <w:p w14:paraId="273562C4" w14:textId="77777777" w:rsidR="00D85371" w:rsidRPr="00A6293E" w:rsidRDefault="00D85371" w:rsidP="00D85371">
      <w:pPr>
        <w:pStyle w:val="Brdtextmedindrag"/>
      </w:pPr>
      <w:r w:rsidRPr="00A6293E">
        <w:t>En sanktionsavgift tillfaller staten.</w:t>
      </w:r>
    </w:p>
    <w:p w14:paraId="461ACBED" w14:textId="77777777" w:rsidR="00D85371" w:rsidRPr="00A6293E" w:rsidRDefault="00D85371" w:rsidP="00D85371">
      <w:pPr>
        <w:pStyle w:val="Brdtextmedindrag"/>
      </w:pPr>
    </w:p>
    <w:p w14:paraId="0D0E0AF5" w14:textId="77777777" w:rsidR="00D85371" w:rsidRPr="00A6293E" w:rsidRDefault="00D85371" w:rsidP="00D85371">
      <w:pPr>
        <w:pStyle w:val="Brdtext"/>
      </w:pPr>
      <w:r w:rsidRPr="00A6293E">
        <w:rPr>
          <w:b/>
        </w:rPr>
        <w:t>6</w:t>
      </w:r>
      <w:r>
        <w:rPr>
          <w:b/>
        </w:rPr>
        <w:t> §</w:t>
      </w:r>
      <w:r w:rsidRPr="00A6293E">
        <w:t>    En beslutad sanktionsavgift faller bort till den del beslutet om avgif</w:t>
      </w:r>
      <w:r w:rsidRPr="00A6293E">
        <w:softHyphen/>
        <w:t>ten inte har verkställts inom fem år från det att beslutet fick laga kraft.</w:t>
      </w:r>
    </w:p>
    <w:p w14:paraId="6EC713E5" w14:textId="77777777" w:rsidR="00D85371" w:rsidRPr="00A6293E" w:rsidRDefault="00D85371" w:rsidP="00D85371">
      <w:pPr>
        <w:pStyle w:val="Rubrik3utannumrering"/>
      </w:pPr>
      <w:bookmarkStart w:id="2697" w:name="_Toc73005830"/>
      <w:r>
        <w:t>13 kap.</w:t>
      </w:r>
      <w:r w:rsidRPr="00A6293E">
        <w:t xml:space="preserve"> Straff</w:t>
      </w:r>
      <w:bookmarkEnd w:id="2697"/>
    </w:p>
    <w:p w14:paraId="66532F8D" w14:textId="77777777" w:rsidR="00D85371" w:rsidRPr="00A6293E" w:rsidRDefault="00D85371" w:rsidP="00D85371">
      <w:pPr>
        <w:pStyle w:val="Brdtext"/>
      </w:pPr>
      <w:r w:rsidRPr="00A6293E">
        <w:rPr>
          <w:b/>
        </w:rPr>
        <w:t>1</w:t>
      </w:r>
      <w:r>
        <w:rPr>
          <w:b/>
        </w:rPr>
        <w:t> §</w:t>
      </w:r>
      <w:r w:rsidRPr="00A6293E">
        <w:t>    Till böter eller fängelse i högst sex månader ska den dömas som med uppsåt eller av oaktsamhet</w:t>
      </w:r>
    </w:p>
    <w:p w14:paraId="20541BB3" w14:textId="77777777" w:rsidR="00D85371" w:rsidRPr="00A6293E" w:rsidRDefault="00D85371" w:rsidP="00D85371">
      <w:pPr>
        <w:pStyle w:val="Brdtextmedindrag"/>
      </w:pPr>
      <w:r w:rsidRPr="00A6293E">
        <w:t xml:space="preserve">1. använder radiosändare utan tillstånd </w:t>
      </w:r>
      <w:r>
        <w:t xml:space="preserve">om ett </w:t>
      </w:r>
      <w:r w:rsidRPr="00A6293E">
        <w:t>sådant tillstånd krävs en</w:t>
      </w:r>
      <w:r>
        <w:softHyphen/>
      </w:r>
      <w:r w:rsidRPr="00A6293E">
        <w:t>ligt denna lag eller använder radiosändare i strid med ett tillståndsvillkor, eller</w:t>
      </w:r>
    </w:p>
    <w:p w14:paraId="55B775F2" w14:textId="77777777" w:rsidR="00D85371" w:rsidRPr="00A6293E" w:rsidRDefault="00D85371" w:rsidP="00D85371">
      <w:pPr>
        <w:pStyle w:val="Brdtextmedindrag"/>
      </w:pPr>
      <w:r w:rsidRPr="00A6293E">
        <w:t xml:space="preserve">2. bryter mot en föreskrift som har meddelats med stöd </w:t>
      </w:r>
      <w:r w:rsidRPr="002C0300">
        <w:t>av 3 kap. </w:t>
      </w:r>
      <w:r w:rsidRPr="002C0300" w:rsidDel="005830DF">
        <w:t>2</w:t>
      </w:r>
      <w:r w:rsidRPr="002C0300">
        <w:t>5 § andra stycket.</w:t>
      </w:r>
    </w:p>
    <w:p w14:paraId="7A34AF89" w14:textId="77777777" w:rsidR="00D85371" w:rsidRPr="00A6293E" w:rsidRDefault="00D85371" w:rsidP="00D85371">
      <w:pPr>
        <w:pStyle w:val="Brdtextmedindrag"/>
      </w:pPr>
    </w:p>
    <w:p w14:paraId="523F06D1" w14:textId="77777777" w:rsidR="00D85371" w:rsidRPr="00D74086" w:rsidRDefault="00D85371" w:rsidP="00D85371">
      <w:pPr>
        <w:pStyle w:val="Brdtext"/>
      </w:pPr>
      <w:r w:rsidRPr="00A6293E">
        <w:rPr>
          <w:b/>
        </w:rPr>
        <w:t>2</w:t>
      </w:r>
      <w:r>
        <w:rPr>
          <w:b/>
        </w:rPr>
        <w:t> §</w:t>
      </w:r>
      <w:r w:rsidRPr="00A6293E">
        <w:t>    </w:t>
      </w:r>
      <w:r w:rsidRPr="00A6293E">
        <w:rPr>
          <w:spacing w:val="-2"/>
        </w:rPr>
        <w:t>Den som med uppsåt eller av oaktsamhet bryter mot den tystnadsplikt</w:t>
      </w:r>
      <w:r w:rsidRPr="00A6293E">
        <w:t xml:space="preserve"> som </w:t>
      </w:r>
      <w:r>
        <w:t>gäller enligt</w:t>
      </w:r>
      <w:r w:rsidRPr="00A6293E">
        <w:t xml:space="preserve"> </w:t>
      </w:r>
      <w:r w:rsidRPr="00D74086">
        <w:t>9 kap. </w:t>
      </w:r>
      <w:r>
        <w:t>34</w:t>
      </w:r>
      <w:r w:rsidRPr="00D74086">
        <w:t> § ska dömas till böter. I ringa fall ska det inte dömas till ansvar.</w:t>
      </w:r>
    </w:p>
    <w:p w14:paraId="56F55711" w14:textId="77777777" w:rsidR="00D85371" w:rsidRPr="00A6293E" w:rsidRDefault="00D85371" w:rsidP="00D85371">
      <w:pPr>
        <w:pStyle w:val="Brdtextmedindrag"/>
      </w:pPr>
      <w:r w:rsidRPr="00D74086">
        <w:t xml:space="preserve">Den som med uppsåt eller av oaktsamhet </w:t>
      </w:r>
      <w:r w:rsidRPr="00DA5FF3">
        <w:t>lagrar eller hämtar uppgifter i strid med</w:t>
      </w:r>
      <w:r w:rsidRPr="00D74086">
        <w:t xml:space="preserve"> 9 kap.</w:t>
      </w:r>
      <w:r>
        <w:t> </w:t>
      </w:r>
      <w:r w:rsidRPr="009B67ED">
        <w:t>2</w:t>
      </w:r>
      <w:r>
        <w:t>8</w:t>
      </w:r>
      <w:r w:rsidRPr="009B67ED">
        <w:t> §</w:t>
      </w:r>
      <w:r w:rsidRPr="00D74086">
        <w:t xml:space="preserve"> ska dömas till böter, om gärningen inte är belagd med straff enligt brottsbalken. I ringa fall ska det inte dömas till ansvar.</w:t>
      </w:r>
    </w:p>
    <w:p w14:paraId="1D1A0A88" w14:textId="77777777" w:rsidR="00D85371" w:rsidRPr="00A6293E" w:rsidRDefault="00D85371" w:rsidP="00D85371">
      <w:pPr>
        <w:pStyle w:val="Brdtextmedindrag"/>
      </w:pPr>
      <w:r w:rsidRPr="00A6293E">
        <w:t xml:space="preserve">Bestämmelser om ansvar för den som bryter mot den tystnadsplikt som </w:t>
      </w:r>
      <w:r>
        <w:t xml:space="preserve">gäller </w:t>
      </w:r>
      <w:r w:rsidRPr="00DA5FF3">
        <w:t>enligt 5 kap. 2 § eller</w:t>
      </w:r>
      <w:r w:rsidRPr="00D74086">
        <w:t xml:space="preserve"> 9 kap. </w:t>
      </w:r>
      <w:r>
        <w:t>31</w:t>
      </w:r>
      <w:r w:rsidRPr="00D74086">
        <w:t xml:space="preserve"> eller </w:t>
      </w:r>
      <w:r>
        <w:t>32</w:t>
      </w:r>
      <w:r w:rsidRPr="00D74086">
        <w:t> § finns</w:t>
      </w:r>
      <w:r w:rsidRPr="00A6293E">
        <w:t xml:space="preserve"> i brottsbalken.</w:t>
      </w:r>
    </w:p>
    <w:p w14:paraId="0B12D7B4" w14:textId="77777777" w:rsidR="00D85371" w:rsidRPr="00A6293E" w:rsidRDefault="00D85371" w:rsidP="00D85371">
      <w:pPr>
        <w:pStyle w:val="Brdtextmedindrag"/>
      </w:pPr>
    </w:p>
    <w:p w14:paraId="6CE9D520" w14:textId="77777777" w:rsidR="00D85371" w:rsidRPr="00A6293E" w:rsidRDefault="00D85371" w:rsidP="00D85371">
      <w:pPr>
        <w:pStyle w:val="Brdtext"/>
      </w:pPr>
      <w:r w:rsidRPr="00A6293E">
        <w:rPr>
          <w:b/>
        </w:rPr>
        <w:t>3</w:t>
      </w:r>
      <w:r>
        <w:rPr>
          <w:b/>
        </w:rPr>
        <w:t> §</w:t>
      </w:r>
      <w:r w:rsidRPr="00A6293E">
        <w:t xml:space="preserve">    Radiosändare eller elektriska eller elektroniska anläggningar som </w:t>
      </w:r>
      <w:r w:rsidRPr="00A6293E">
        <w:rPr>
          <w:spacing w:val="-2"/>
        </w:rPr>
        <w:t>har varit föremål för brott enligt 1</w:t>
      </w:r>
      <w:r>
        <w:rPr>
          <w:spacing w:val="-2"/>
        </w:rPr>
        <w:t> §</w:t>
      </w:r>
      <w:r w:rsidRPr="00A6293E">
        <w:rPr>
          <w:spacing w:val="-2"/>
        </w:rPr>
        <w:t xml:space="preserve"> kan förklaras förverkade. Då ska bestäm</w:t>
      </w:r>
      <w:r w:rsidRPr="00A6293E">
        <w:rPr>
          <w:spacing w:val="-2"/>
        </w:rPr>
        <w:softHyphen/>
      </w:r>
      <w:r w:rsidRPr="00A6293E">
        <w:t>melserna i 36</w:t>
      </w:r>
      <w:r>
        <w:t> kap.</w:t>
      </w:r>
      <w:r w:rsidRPr="00A6293E">
        <w:t xml:space="preserve"> brottsbalken tillämpas.</w:t>
      </w:r>
    </w:p>
    <w:p w14:paraId="61A22A6E" w14:textId="77777777" w:rsidR="00D85371" w:rsidRPr="00A6293E" w:rsidRDefault="00D85371" w:rsidP="00D85371">
      <w:pPr>
        <w:pStyle w:val="Brdtextmedindrag"/>
      </w:pPr>
    </w:p>
    <w:p w14:paraId="254296E7" w14:textId="77777777" w:rsidR="00D85371" w:rsidRPr="00A6293E" w:rsidRDefault="00D85371" w:rsidP="00D85371">
      <w:pPr>
        <w:pStyle w:val="Brdtext"/>
      </w:pPr>
      <w:r w:rsidRPr="00A6293E">
        <w:rPr>
          <w:b/>
        </w:rPr>
        <w:t>4</w:t>
      </w:r>
      <w:r>
        <w:rPr>
          <w:b/>
        </w:rPr>
        <w:t> §</w:t>
      </w:r>
      <w:r w:rsidRPr="00A6293E">
        <w:t>    </w:t>
      </w:r>
      <w:r>
        <w:t>Om</w:t>
      </w:r>
      <w:r w:rsidRPr="00A6293E">
        <w:t xml:space="preserve"> någon </w:t>
      </w:r>
      <w:r>
        <w:t xml:space="preserve">har </w:t>
      </w:r>
      <w:r w:rsidRPr="00A6293E">
        <w:t>ålagts att betala konkurrensskadeavgift enligt 3</w:t>
      </w:r>
      <w:r>
        <w:t> kap. </w:t>
      </w:r>
      <w:r w:rsidRPr="00A6293E">
        <w:t>5</w:t>
      </w:r>
      <w:r>
        <w:t> §</w:t>
      </w:r>
      <w:r w:rsidRPr="00A6293E">
        <w:t xml:space="preserve"> konkurrenslagen (2008:579) eller dömts att betala vite enligt 6</w:t>
      </w:r>
      <w:r>
        <w:t> kap. </w:t>
      </w:r>
      <w:r w:rsidRPr="00A6293E">
        <w:t>2</w:t>
      </w:r>
      <w:r>
        <w:t> §</w:t>
      </w:r>
      <w:r w:rsidRPr="00A6293E">
        <w:t xml:space="preserve"> samma lag, får vite enligt denna lag inte dömas ut för samma förfarande.</w:t>
      </w:r>
    </w:p>
    <w:p w14:paraId="06A3E6B3" w14:textId="77777777" w:rsidR="00D85371" w:rsidRPr="00A6293E" w:rsidRDefault="00D85371" w:rsidP="00D85371">
      <w:pPr>
        <w:pStyle w:val="Rubrik3utannumrering"/>
      </w:pPr>
      <w:bookmarkStart w:id="2698" w:name="_Toc73005831"/>
      <w:r>
        <w:t>14 kap.</w:t>
      </w:r>
      <w:r w:rsidRPr="00A6293E">
        <w:t xml:space="preserve"> Avgifter</w:t>
      </w:r>
      <w:bookmarkEnd w:id="2698"/>
    </w:p>
    <w:p w14:paraId="58D61F24" w14:textId="77777777" w:rsidR="00D85371" w:rsidRPr="00A6293E" w:rsidRDefault="00D85371" w:rsidP="00D85371">
      <w:pPr>
        <w:pStyle w:val="Brdtext"/>
      </w:pPr>
      <w:r w:rsidRPr="00A6293E">
        <w:rPr>
          <w:b/>
        </w:rPr>
        <w:t>1</w:t>
      </w:r>
      <w:r>
        <w:rPr>
          <w:b/>
        </w:rPr>
        <w:t> §</w:t>
      </w:r>
      <w:r w:rsidRPr="00A6293E">
        <w:t>    </w:t>
      </w:r>
      <w:r w:rsidRPr="00010B43">
        <w:t>Reglerings- eller tillsynsmyndigheten</w:t>
      </w:r>
      <w:r>
        <w:t xml:space="preserve"> får ta ut en</w:t>
      </w:r>
      <w:r w:rsidRPr="00A6293E">
        <w:t xml:space="preserve"> handläggnings</w:t>
      </w:r>
      <w:r>
        <w:softHyphen/>
      </w:r>
      <w:r w:rsidRPr="00A6293E">
        <w:t>avgif</w:t>
      </w:r>
      <w:r>
        <w:t xml:space="preserve">t </w:t>
      </w:r>
      <w:r w:rsidRPr="00A6293E">
        <w:t>av den som</w:t>
      </w:r>
    </w:p>
    <w:p w14:paraId="2975982C" w14:textId="77777777" w:rsidR="00D85371" w:rsidRPr="00A6293E" w:rsidRDefault="00D85371" w:rsidP="00D85371">
      <w:pPr>
        <w:pStyle w:val="Brdtextmedindrag"/>
      </w:pPr>
      <w:r w:rsidRPr="00A6293E">
        <w:t xml:space="preserve">1. anmäler verksamhet enligt </w:t>
      </w:r>
      <w:r w:rsidRPr="004466DA">
        <w:t>2 kap. 1 §</w:t>
      </w:r>
      <w:r w:rsidRPr="00A6293E">
        <w:t>, eller</w:t>
      </w:r>
    </w:p>
    <w:p w14:paraId="1F5B9FA3" w14:textId="77777777" w:rsidR="00D85371" w:rsidRPr="00A6293E" w:rsidRDefault="00D85371" w:rsidP="00D85371">
      <w:pPr>
        <w:pStyle w:val="Brdtextmedindrag"/>
      </w:pPr>
      <w:r w:rsidRPr="00A6293E">
        <w:t xml:space="preserve">2. ansöker om tillstånd eller medgivande enligt </w:t>
      </w:r>
      <w:r w:rsidRPr="004466DA">
        <w:t>3 kap.</w:t>
      </w:r>
      <w:r>
        <w:t> </w:t>
      </w:r>
      <w:r w:rsidRPr="004466DA">
        <w:t>1, 26 eller 29 § eller 4 kap. 3 eller 7 §</w:t>
      </w:r>
      <w:r w:rsidRPr="00A6293E">
        <w:t>.</w:t>
      </w:r>
    </w:p>
    <w:p w14:paraId="1907E6EA" w14:textId="77777777" w:rsidR="00D85371" w:rsidRPr="00A6293E" w:rsidRDefault="00D85371" w:rsidP="00D85371">
      <w:pPr>
        <w:pStyle w:val="Brdtextmedindrag"/>
      </w:pPr>
      <w:r w:rsidRPr="00010B43">
        <w:t>Handläggningsavgiften ska motsvara myndighetens kostnader för hand</w:t>
      </w:r>
      <w:r>
        <w:softHyphen/>
      </w:r>
      <w:r w:rsidRPr="00010B43">
        <w:t>läggningen av ärendet.</w:t>
      </w:r>
    </w:p>
    <w:p w14:paraId="5F326969" w14:textId="77777777" w:rsidR="00D85371" w:rsidRDefault="00D85371" w:rsidP="00D85371">
      <w:pPr>
        <w:pStyle w:val="Brdtextmedindrag"/>
      </w:pPr>
    </w:p>
    <w:p w14:paraId="2C02C926" w14:textId="77777777" w:rsidR="00D85371" w:rsidRPr="00A6293E" w:rsidRDefault="00D85371" w:rsidP="00D85371">
      <w:pPr>
        <w:pStyle w:val="Brdtextmedindrag"/>
        <w:ind w:firstLine="0"/>
      </w:pPr>
      <w:r>
        <w:rPr>
          <w:b/>
          <w:bCs/>
        </w:rPr>
        <w:lastRenderedPageBreak/>
        <w:t>2 §</w:t>
      </w:r>
      <w:r w:rsidRPr="00925B73">
        <w:t>    </w:t>
      </w:r>
      <w:r>
        <w:t>Reglerings- eller tillsynsmyndigheten ska ta ut e</w:t>
      </w:r>
      <w:r w:rsidRPr="00A6293E">
        <w:t>n årlig avgift av den som</w:t>
      </w:r>
    </w:p>
    <w:p w14:paraId="01EB6EC8" w14:textId="77777777" w:rsidR="00D85371" w:rsidRPr="00A6293E" w:rsidRDefault="00D85371" w:rsidP="00D85371">
      <w:pPr>
        <w:pStyle w:val="Brdtextmedindrag"/>
      </w:pPr>
      <w:r w:rsidRPr="00A6293E">
        <w:t>1.</w:t>
      </w:r>
      <w:r>
        <w:t xml:space="preserve"> bedriver verksamhet som </w:t>
      </w:r>
      <w:r w:rsidRPr="00A6293E">
        <w:t xml:space="preserve">är anmäld enligt </w:t>
      </w:r>
      <w:r w:rsidRPr="004466DA">
        <w:t>2 kap. 1 §</w:t>
      </w:r>
      <w:r w:rsidRPr="00A6293E">
        <w:t>, eller</w:t>
      </w:r>
    </w:p>
    <w:p w14:paraId="40059612" w14:textId="77777777" w:rsidR="00D85371" w:rsidRPr="00A6293E" w:rsidRDefault="00D85371" w:rsidP="00D85371">
      <w:pPr>
        <w:pStyle w:val="Brdtextmedindrag"/>
      </w:pPr>
      <w:r w:rsidRPr="00A6293E">
        <w:t>2.</w:t>
      </w:r>
      <w:r>
        <w:t> </w:t>
      </w:r>
      <w:r w:rsidRPr="00A6293E">
        <w:t xml:space="preserve">har tillstånd enligt </w:t>
      </w:r>
      <w:r w:rsidRPr="004466DA">
        <w:t>3 kap. 1 §</w:t>
      </w:r>
      <w:r w:rsidRPr="00A6293E">
        <w:t xml:space="preserve"> eller </w:t>
      </w:r>
      <w:r w:rsidRPr="004466DA">
        <w:t>4 kap. 3 §</w:t>
      </w:r>
      <w:r w:rsidRPr="00A6293E">
        <w:t>.</w:t>
      </w:r>
    </w:p>
    <w:p w14:paraId="315AF8D9" w14:textId="77777777" w:rsidR="00D85371" w:rsidRPr="00A6293E" w:rsidRDefault="00D85371" w:rsidP="00D85371">
      <w:pPr>
        <w:pStyle w:val="Brdtextmedindrag"/>
      </w:pPr>
      <w:r w:rsidRPr="00A6293E">
        <w:t>De årliga avgifterna ska sammantag</w:t>
      </w:r>
      <w:r>
        <w:t>na</w:t>
      </w:r>
      <w:r w:rsidRPr="00A6293E">
        <w:t xml:space="preserve"> motsvara de kostnader som </w:t>
      </w:r>
      <w:r w:rsidRPr="004466DA">
        <w:t>myndigheterna</w:t>
      </w:r>
      <w:r w:rsidRPr="00010B43">
        <w:t>, utöver 1</w:t>
      </w:r>
      <w:r>
        <w:t> </w:t>
      </w:r>
      <w:r w:rsidRPr="00010B43">
        <w:t>§,</w:t>
      </w:r>
      <w:r w:rsidRPr="00A6293E">
        <w:t xml:space="preserve"> har för sin</w:t>
      </w:r>
      <w:r>
        <w:t>a</w:t>
      </w:r>
      <w:r w:rsidRPr="00A6293E">
        <w:t xml:space="preserve"> verksamhet</w:t>
      </w:r>
      <w:r>
        <w:t>er</w:t>
      </w:r>
      <w:r w:rsidRPr="00A6293E">
        <w:t xml:space="preserve"> enligt denna lag. Avgifterna ska fördelas med skälig andel på dem som </w:t>
      </w:r>
      <w:r>
        <w:t xml:space="preserve">bedriver anmäld </w:t>
      </w:r>
      <w:r w:rsidRPr="004466DA">
        <w:t>verksamhet</w:t>
      </w:r>
      <w:r w:rsidRPr="00A6293E">
        <w:t xml:space="preserve"> eller har tillstånd.</w:t>
      </w:r>
    </w:p>
    <w:p w14:paraId="0A09722E" w14:textId="77777777" w:rsidR="00D85371" w:rsidRPr="00A6293E" w:rsidRDefault="00D85371" w:rsidP="00D85371">
      <w:pPr>
        <w:pStyle w:val="Brdtextmedindrag"/>
        <w:ind w:firstLine="0"/>
      </w:pPr>
    </w:p>
    <w:p w14:paraId="276DFDEB" w14:textId="77777777" w:rsidR="00D85371" w:rsidRPr="00A6293E" w:rsidRDefault="00D85371" w:rsidP="00D85371">
      <w:pPr>
        <w:pStyle w:val="Brdtext"/>
      </w:pPr>
      <w:r>
        <w:rPr>
          <w:b/>
        </w:rPr>
        <w:t>3 §</w:t>
      </w:r>
      <w:r w:rsidRPr="00A6293E">
        <w:t xml:space="preserve">    Den som </w:t>
      </w:r>
      <w:r>
        <w:t xml:space="preserve">bedriver verksamhet som </w:t>
      </w:r>
      <w:r w:rsidRPr="00A6293E">
        <w:t xml:space="preserve">är anmäld enligt </w:t>
      </w:r>
      <w:r w:rsidRPr="004466DA">
        <w:t>2 kap. 1 §</w:t>
      </w:r>
      <w:r w:rsidRPr="00A6293E">
        <w:t xml:space="preserve"> ska betala en avgift för finansie</w:t>
      </w:r>
      <w:r>
        <w:softHyphen/>
      </w:r>
      <w:r w:rsidRPr="00A6293E">
        <w:t xml:space="preserve">ring av åtgärder mot allvarliga fredstida hot och påfrestningar som gäller elektronisk kommunikation. Avgifterna ska fördelas med skälig andel på dem som </w:t>
      </w:r>
      <w:r>
        <w:t>bedriver anmäld verksamhet</w:t>
      </w:r>
      <w:r w:rsidRPr="00A6293E">
        <w:t>.</w:t>
      </w:r>
    </w:p>
    <w:p w14:paraId="41B2E47B" w14:textId="77777777" w:rsidR="00D85371" w:rsidRPr="00A6293E" w:rsidRDefault="00D85371" w:rsidP="00D85371">
      <w:pPr>
        <w:pStyle w:val="Rubrik3utannumrering"/>
      </w:pPr>
      <w:bookmarkStart w:id="2699" w:name="_Toc73005832"/>
      <w:r>
        <w:t>15 kap.</w:t>
      </w:r>
      <w:r w:rsidRPr="00A6293E">
        <w:t xml:space="preserve"> Överklagande och handläggning i domstol</w:t>
      </w:r>
      <w:bookmarkEnd w:id="2699"/>
    </w:p>
    <w:p w14:paraId="06F420CC" w14:textId="77777777" w:rsidR="00D85371" w:rsidRPr="00A6293E" w:rsidRDefault="00D85371" w:rsidP="00D85371">
      <w:pPr>
        <w:pStyle w:val="Rubrik4utannumrering"/>
        <w:spacing w:before="0"/>
      </w:pPr>
      <w:r w:rsidRPr="00A6293E">
        <w:t>Överklagande</w:t>
      </w:r>
    </w:p>
    <w:p w14:paraId="5E9AEAFA" w14:textId="77777777" w:rsidR="00D85371" w:rsidRPr="00A6293E" w:rsidRDefault="00D85371" w:rsidP="00D85371">
      <w:pPr>
        <w:pStyle w:val="Brdtext"/>
      </w:pPr>
      <w:r w:rsidRPr="00A6293E">
        <w:rPr>
          <w:b/>
        </w:rPr>
        <w:t>1</w:t>
      </w:r>
      <w:r>
        <w:rPr>
          <w:b/>
        </w:rPr>
        <w:t> §</w:t>
      </w:r>
      <w:r w:rsidRPr="00A6293E">
        <w:t>    </w:t>
      </w:r>
      <w:bookmarkStart w:id="2700" w:name="_Hlk59548354"/>
      <w:r w:rsidRPr="00A6293E">
        <w:t>En myndighets beslut enligt denna lag eller enligt föreskrifter som har meddelats i anslutning till lagen får överklagas till allmän förvaltnings</w:t>
      </w:r>
      <w:r w:rsidRPr="00A6293E">
        <w:softHyphen/>
        <w:t xml:space="preserve">domstol. </w:t>
      </w:r>
      <w:bookmarkEnd w:id="2700"/>
      <w:r>
        <w:t>När ett beslut överklagas är myndigheten motpart i domstolen.</w:t>
      </w:r>
    </w:p>
    <w:p w14:paraId="783573D9" w14:textId="77777777" w:rsidR="00D85371" w:rsidRPr="00A6293E" w:rsidRDefault="00D85371" w:rsidP="00D85371">
      <w:pPr>
        <w:pStyle w:val="Brdtextmedindrag"/>
      </w:pPr>
      <w:r w:rsidRPr="00A6293E">
        <w:t>Prövningstillstånd krävs vid överklagande till kammarrätten.</w:t>
      </w:r>
    </w:p>
    <w:p w14:paraId="35AA55C7" w14:textId="77777777" w:rsidR="00D85371" w:rsidRPr="00A6293E" w:rsidRDefault="00D85371" w:rsidP="00D85371">
      <w:pPr>
        <w:pStyle w:val="Brdtextmedindrag"/>
      </w:pPr>
      <w:r w:rsidRPr="00A6293E">
        <w:t xml:space="preserve">Kammarrättens </w:t>
      </w:r>
      <w:r>
        <w:t>avgörande</w:t>
      </w:r>
      <w:r w:rsidRPr="00A6293E">
        <w:t xml:space="preserve"> får inte överklagas.</w:t>
      </w:r>
    </w:p>
    <w:p w14:paraId="62A97634" w14:textId="77777777" w:rsidR="00D85371" w:rsidRPr="00A6293E" w:rsidRDefault="00D85371" w:rsidP="00D85371">
      <w:pPr>
        <w:pStyle w:val="Brdtextmedindrag"/>
        <w:ind w:firstLine="0"/>
      </w:pPr>
    </w:p>
    <w:p w14:paraId="1A288A9A" w14:textId="77777777" w:rsidR="00D85371" w:rsidRPr="00A6293E" w:rsidRDefault="00D85371" w:rsidP="00D85371">
      <w:pPr>
        <w:pStyle w:val="Brdtext"/>
      </w:pPr>
      <w:r w:rsidRPr="00A6293E">
        <w:rPr>
          <w:b/>
        </w:rPr>
        <w:t>2</w:t>
      </w:r>
      <w:r>
        <w:rPr>
          <w:b/>
        </w:rPr>
        <w:t> §</w:t>
      </w:r>
      <w:r w:rsidRPr="00A6293E">
        <w:t>    </w:t>
      </w:r>
      <w:r>
        <w:t>Ett b</w:t>
      </w:r>
      <w:r w:rsidRPr="00A6293E">
        <w:t>eslut enligt denna lag får överklagas av den som är part i ärendet, om beslutet har gått parten emot, och av någon annan vars rättigheter påverkas negativt av beslutet.</w:t>
      </w:r>
    </w:p>
    <w:p w14:paraId="2059E407" w14:textId="77777777" w:rsidR="00D85371" w:rsidRDefault="00D85371" w:rsidP="00D85371">
      <w:pPr>
        <w:pStyle w:val="Brdtextmedindrag"/>
      </w:pPr>
      <w:bookmarkStart w:id="2701" w:name="_Hlk22651644"/>
      <w:r>
        <w:t>Säkerhetspolisen och Försvarsmakten får överklaga ett beslut som gäller</w:t>
      </w:r>
    </w:p>
    <w:p w14:paraId="338DAF38" w14:textId="77777777" w:rsidR="00D85371" w:rsidRDefault="00D85371" w:rsidP="00D85371">
      <w:pPr>
        <w:pStyle w:val="Brdtextmedindrag"/>
      </w:pPr>
      <w:r>
        <w:t>1. beviljande av ett tillstånd att använda radiosändare eller medgivande att överlåta eller hyra ut ett sådant tillstånd,</w:t>
      </w:r>
    </w:p>
    <w:p w14:paraId="5D87C68B" w14:textId="77777777" w:rsidR="00D85371" w:rsidRDefault="00D85371" w:rsidP="00D85371">
      <w:pPr>
        <w:pStyle w:val="Brdtextmedindrag"/>
      </w:pPr>
      <w:r>
        <w:t>2. att förena ett tillstånd att använda radiosändare med villkor, eller</w:t>
      </w:r>
    </w:p>
    <w:p w14:paraId="3CD89C1C" w14:textId="77777777" w:rsidR="00D85371" w:rsidRPr="0010341C" w:rsidRDefault="00D85371" w:rsidP="00D85371">
      <w:pPr>
        <w:pStyle w:val="Brdtextmedindrag"/>
      </w:pPr>
      <w:r>
        <w:t>3. återkallelse av ett tillstånd att använda radiosändare eller ändring av villkor i ett sådant tillstånd.</w:t>
      </w:r>
      <w:bookmarkEnd w:id="2701"/>
    </w:p>
    <w:p w14:paraId="5CE9C14D" w14:textId="77777777" w:rsidR="00D85371" w:rsidRPr="00A6293E" w:rsidRDefault="00D85371" w:rsidP="00D85371">
      <w:pPr>
        <w:pStyle w:val="Brdtextmedindrag"/>
        <w:ind w:firstLine="0"/>
      </w:pPr>
    </w:p>
    <w:p w14:paraId="0EA98CBB" w14:textId="77777777" w:rsidR="00D85371" w:rsidRPr="00A6293E" w:rsidRDefault="00D85371" w:rsidP="00D85371">
      <w:pPr>
        <w:pStyle w:val="Brdtext"/>
      </w:pPr>
      <w:r w:rsidRPr="00A6293E">
        <w:rPr>
          <w:b/>
        </w:rPr>
        <w:t>3</w:t>
      </w:r>
      <w:r>
        <w:rPr>
          <w:b/>
        </w:rPr>
        <w:t> §</w:t>
      </w:r>
      <w:r w:rsidRPr="00A6293E">
        <w:t>    </w:t>
      </w:r>
      <w:r>
        <w:t>Ett b</w:t>
      </w:r>
      <w:r w:rsidRPr="00A6293E">
        <w:t xml:space="preserve">eslut enligt </w:t>
      </w:r>
      <w:r w:rsidRPr="004466DA">
        <w:t>5 kap. 5 § andra stycket</w:t>
      </w:r>
      <w:r w:rsidRPr="00A6293E">
        <w:t xml:space="preserve"> som avser identifiering av företag med betydande inflytande på en marknad får överklagas endast i samband med att </w:t>
      </w:r>
      <w:r>
        <w:t xml:space="preserve">ett </w:t>
      </w:r>
      <w:r w:rsidRPr="00A6293E">
        <w:t xml:space="preserve">beslut att införa, upphäva eller ändra en skyldighet som avses i </w:t>
      </w:r>
      <w:r w:rsidRPr="004466DA">
        <w:t>5 kap. 8 §</w:t>
      </w:r>
      <w:r w:rsidRPr="00A6293E">
        <w:t xml:space="preserve"> överklagas.</w:t>
      </w:r>
    </w:p>
    <w:p w14:paraId="198888AD" w14:textId="77777777" w:rsidR="00D85371" w:rsidRPr="00A6293E" w:rsidRDefault="00D85371" w:rsidP="00D85371">
      <w:pPr>
        <w:pStyle w:val="Brdtextmedindrag"/>
      </w:pPr>
      <w:r>
        <w:t>Ett b</w:t>
      </w:r>
      <w:r w:rsidRPr="00A6293E">
        <w:t xml:space="preserve">eslut enligt </w:t>
      </w:r>
      <w:r w:rsidRPr="004466DA">
        <w:t>3 kap. 9 §</w:t>
      </w:r>
      <w:r w:rsidRPr="00A6293E">
        <w:t xml:space="preserve"> att begränsa antalet tillstånd </w:t>
      </w:r>
      <w:r>
        <w:t xml:space="preserve">och ett beslut enligt 3 kap. 10 § eller 4 kap. 6 § att utfärda en allmän inbjudan till ansökan </w:t>
      </w:r>
      <w:r w:rsidRPr="00A6293E">
        <w:t>får över</w:t>
      </w:r>
      <w:r>
        <w:softHyphen/>
      </w:r>
      <w:r w:rsidRPr="00A6293E">
        <w:t xml:space="preserve">klagas endast i samband med att </w:t>
      </w:r>
      <w:r>
        <w:t>ett</w:t>
      </w:r>
      <w:r w:rsidRPr="00A6293E">
        <w:t xml:space="preserve"> beslut i fråga om tillstånd att använda radiosän</w:t>
      </w:r>
      <w:r>
        <w:softHyphen/>
      </w:r>
      <w:r w:rsidRPr="00A6293E">
        <w:t xml:space="preserve">dare </w:t>
      </w:r>
      <w:r>
        <w:t>eller nummer</w:t>
      </w:r>
      <w:r w:rsidRPr="00A6293E">
        <w:t xml:space="preserve"> överklagas.</w:t>
      </w:r>
    </w:p>
    <w:p w14:paraId="25F004CE" w14:textId="77777777" w:rsidR="00D85371" w:rsidRPr="00A6293E" w:rsidRDefault="00D85371" w:rsidP="00D85371">
      <w:pPr>
        <w:pStyle w:val="Brdtextmedindrag"/>
        <w:ind w:firstLine="0"/>
      </w:pPr>
    </w:p>
    <w:p w14:paraId="03F50FE8" w14:textId="77777777" w:rsidR="00D85371" w:rsidRPr="00A6293E" w:rsidRDefault="00D85371" w:rsidP="00D85371">
      <w:pPr>
        <w:pStyle w:val="Brdtext"/>
      </w:pPr>
      <w:r w:rsidRPr="00A6293E">
        <w:rPr>
          <w:b/>
        </w:rPr>
        <w:t>4</w:t>
      </w:r>
      <w:r>
        <w:rPr>
          <w:b/>
        </w:rPr>
        <w:t> §</w:t>
      </w:r>
      <w:r w:rsidRPr="00A6293E">
        <w:t>    </w:t>
      </w:r>
      <w:r>
        <w:t>Ett b</w:t>
      </w:r>
      <w:r w:rsidRPr="00A6293E">
        <w:t xml:space="preserve">eslut om underrättelse enligt </w:t>
      </w:r>
      <w:r w:rsidRPr="004466DA">
        <w:t>11 kap. 5 §</w:t>
      </w:r>
      <w:r w:rsidRPr="00A6293E">
        <w:t xml:space="preserve">, </w:t>
      </w:r>
      <w:r>
        <w:t xml:space="preserve">ett </w:t>
      </w:r>
      <w:r w:rsidRPr="00A6293E">
        <w:t>beslut om före</w:t>
      </w:r>
      <w:r>
        <w:softHyphen/>
      </w:r>
      <w:r w:rsidRPr="00A6293E">
        <w:t xml:space="preserve">läggande enligt </w:t>
      </w:r>
      <w:r w:rsidRPr="004466DA">
        <w:t>11 kap. 15 §</w:t>
      </w:r>
      <w:r w:rsidRPr="00A6293E">
        <w:t xml:space="preserve"> och </w:t>
      </w:r>
      <w:r>
        <w:t xml:space="preserve">ett </w:t>
      </w:r>
      <w:r w:rsidRPr="00A6293E">
        <w:t xml:space="preserve">beslut om att inte ta upp en tvist för avgörande enligt </w:t>
      </w:r>
      <w:r w:rsidRPr="004466DA">
        <w:t>11 kap. 16 §</w:t>
      </w:r>
      <w:r w:rsidRPr="00A6293E">
        <w:t xml:space="preserve"> första stycket får inte överklagas.</w:t>
      </w:r>
    </w:p>
    <w:p w14:paraId="6B6FEC2E" w14:textId="77777777" w:rsidR="00D85371" w:rsidRPr="00A6293E" w:rsidRDefault="00D85371" w:rsidP="00D85371">
      <w:pPr>
        <w:pStyle w:val="Brdtextmedindrag"/>
        <w:ind w:firstLine="0"/>
      </w:pPr>
    </w:p>
    <w:p w14:paraId="3FC483B1" w14:textId="77777777" w:rsidR="00D85371" w:rsidRPr="00A6293E" w:rsidRDefault="00D85371" w:rsidP="00D85371">
      <w:pPr>
        <w:pStyle w:val="Brdtext"/>
      </w:pPr>
      <w:r w:rsidRPr="00A6293E">
        <w:rPr>
          <w:b/>
        </w:rPr>
        <w:t>5</w:t>
      </w:r>
      <w:r>
        <w:rPr>
          <w:b/>
        </w:rPr>
        <w:t> §</w:t>
      </w:r>
      <w:r w:rsidRPr="00A6293E">
        <w:t>    </w:t>
      </w:r>
      <w:r>
        <w:t>Ett b</w:t>
      </w:r>
      <w:r w:rsidRPr="00A6293E">
        <w:rPr>
          <w:spacing w:val="-2"/>
        </w:rPr>
        <w:t xml:space="preserve">eslut enligt denna lag eller enligt föreskrifter som har meddelats i anslutning till </w:t>
      </w:r>
      <w:r w:rsidRPr="00A6293E">
        <w:t xml:space="preserve">lagen </w:t>
      </w:r>
      <w:r>
        <w:t>gäller</w:t>
      </w:r>
      <w:r w:rsidRPr="00A6293E">
        <w:t xml:space="preserve"> omedelbart, om inte </w:t>
      </w:r>
      <w:r>
        <w:t xml:space="preserve">något </w:t>
      </w:r>
      <w:r w:rsidRPr="00A6293E">
        <w:t>annat har bestämts.</w:t>
      </w:r>
    </w:p>
    <w:p w14:paraId="70FCF530" w14:textId="77777777" w:rsidR="00D85371" w:rsidRPr="00A6293E" w:rsidRDefault="00D85371" w:rsidP="00D85371">
      <w:pPr>
        <w:pStyle w:val="Rubrik4utannumrering"/>
      </w:pPr>
      <w:r w:rsidRPr="00A6293E">
        <w:lastRenderedPageBreak/>
        <w:t>Handläggning i domstol</w:t>
      </w:r>
    </w:p>
    <w:p w14:paraId="3357351D" w14:textId="77777777" w:rsidR="00D85371" w:rsidRPr="003F5F49" w:rsidRDefault="00D85371" w:rsidP="00D85371">
      <w:pPr>
        <w:pStyle w:val="Rubrik5utannumrering"/>
        <w:spacing w:before="0"/>
      </w:pPr>
      <w:r>
        <w:t>Skyndsam handläggning</w:t>
      </w:r>
    </w:p>
    <w:p w14:paraId="339D6AFC" w14:textId="77777777" w:rsidR="00D85371" w:rsidRPr="00A6293E" w:rsidRDefault="00D85371" w:rsidP="00D85371">
      <w:pPr>
        <w:pStyle w:val="Brdtext"/>
      </w:pPr>
      <w:r w:rsidRPr="00A6293E">
        <w:rPr>
          <w:b/>
        </w:rPr>
        <w:t>6</w:t>
      </w:r>
      <w:r>
        <w:rPr>
          <w:b/>
        </w:rPr>
        <w:t> §</w:t>
      </w:r>
      <w:r w:rsidRPr="00A6293E">
        <w:t>    </w:t>
      </w:r>
      <w:r>
        <w:t>Ett m</w:t>
      </w:r>
      <w:r w:rsidRPr="00A6293E">
        <w:t xml:space="preserve">ål i förvaltningsrätt och kammarrätt </w:t>
      </w:r>
      <w:r>
        <w:t xml:space="preserve">ska handläggas skyndsamt, om det </w:t>
      </w:r>
      <w:r w:rsidRPr="00A6293E">
        <w:t>avser överprövning av</w:t>
      </w:r>
    </w:p>
    <w:p w14:paraId="391E0A08" w14:textId="77777777" w:rsidR="00D85371" w:rsidRDefault="00D85371" w:rsidP="00D85371">
      <w:pPr>
        <w:pStyle w:val="Brdtextmedindrag"/>
      </w:pPr>
      <w:r>
        <w:t>1</w:t>
      </w:r>
      <w:r w:rsidRPr="00A6293E">
        <w:t>. </w:t>
      </w:r>
      <w:r>
        <w:t xml:space="preserve">ett </w:t>
      </w:r>
      <w:r w:rsidRPr="00A6293E">
        <w:t xml:space="preserve">beslut om identifiering av företag med betydande inflytande på en marknad enligt </w:t>
      </w:r>
      <w:r w:rsidRPr="004466DA">
        <w:t>5 kap. 5 § andra stycket</w:t>
      </w:r>
      <w:r>
        <w:t>,</w:t>
      </w:r>
    </w:p>
    <w:p w14:paraId="5073AF7E" w14:textId="77777777" w:rsidR="00D85371" w:rsidRPr="00A6293E" w:rsidRDefault="00D85371" w:rsidP="00D85371">
      <w:pPr>
        <w:pStyle w:val="Brdtextmedindrag"/>
      </w:pPr>
      <w:r>
        <w:t>2</w:t>
      </w:r>
      <w:r w:rsidRPr="00A6293E">
        <w:t>. </w:t>
      </w:r>
      <w:r w:rsidRPr="001A1E39">
        <w:rPr>
          <w:spacing w:val="-2"/>
        </w:rPr>
        <w:t>ett beslut om åläggande av skyldigheter med stöd av 5 kap. 8 eller</w:t>
      </w:r>
      <w:r w:rsidRPr="004466DA">
        <w:t> 24 §,</w:t>
      </w:r>
    </w:p>
    <w:p w14:paraId="012065C5" w14:textId="77777777" w:rsidR="00D85371" w:rsidRPr="00A6293E" w:rsidRDefault="00D85371" w:rsidP="00D85371">
      <w:pPr>
        <w:pStyle w:val="Brdtextmedindrag"/>
      </w:pPr>
      <w:r>
        <w:t>3</w:t>
      </w:r>
      <w:r w:rsidRPr="00A6293E">
        <w:t>. </w:t>
      </w:r>
      <w:r>
        <w:t xml:space="preserve">ett </w:t>
      </w:r>
      <w:r w:rsidRPr="00A6293E">
        <w:t xml:space="preserve">beslut i ett tillsynsärende enligt </w:t>
      </w:r>
      <w:r w:rsidRPr="004466DA">
        <w:t>11 kap. 6 §</w:t>
      </w:r>
      <w:r w:rsidRPr="00A6293E">
        <w:t>, om tillsynen avsett kon</w:t>
      </w:r>
      <w:r w:rsidRPr="00A6293E">
        <w:softHyphen/>
        <w:t xml:space="preserve">troll av att ett beslut som anges i </w:t>
      </w:r>
      <w:r>
        <w:t xml:space="preserve">2 </w:t>
      </w:r>
      <w:r w:rsidRPr="00A6293E">
        <w:t>följs,</w:t>
      </w:r>
      <w:r>
        <w:t xml:space="preserve"> eller</w:t>
      </w:r>
    </w:p>
    <w:p w14:paraId="52ECE6BF" w14:textId="77777777" w:rsidR="00D85371" w:rsidRPr="00A6293E" w:rsidRDefault="00D85371" w:rsidP="00D85371">
      <w:pPr>
        <w:pStyle w:val="Brdtextmedindrag"/>
      </w:pPr>
      <w:r>
        <w:t>4</w:t>
      </w:r>
      <w:r w:rsidRPr="00A6293E">
        <w:t>. </w:t>
      </w:r>
      <w:r>
        <w:t xml:space="preserve">ett </w:t>
      </w:r>
      <w:r w:rsidRPr="00A6293E">
        <w:t xml:space="preserve">beslut vid prövning av en tvist enligt </w:t>
      </w:r>
      <w:r w:rsidRPr="004466DA">
        <w:t>11 kap. 14 §</w:t>
      </w:r>
      <w:r w:rsidRPr="00A6293E">
        <w:t xml:space="preserve">, om tvisten grundar sig på ett beslut som </w:t>
      </w:r>
      <w:r>
        <w:t>anges</w:t>
      </w:r>
      <w:r w:rsidRPr="00A6293E">
        <w:t xml:space="preserve"> i </w:t>
      </w:r>
      <w:r>
        <w:t>2.</w:t>
      </w:r>
    </w:p>
    <w:p w14:paraId="655CFF5C" w14:textId="77777777" w:rsidR="00D85371" w:rsidRPr="00A6293E" w:rsidRDefault="00D85371" w:rsidP="00D85371">
      <w:pPr>
        <w:pStyle w:val="Brdtextmedindrag"/>
        <w:ind w:firstLine="0"/>
      </w:pPr>
    </w:p>
    <w:p w14:paraId="3BBD46C9" w14:textId="77777777" w:rsidR="00D85371" w:rsidRPr="00A6293E" w:rsidRDefault="00D85371" w:rsidP="00D85371">
      <w:pPr>
        <w:pStyle w:val="Brdtext"/>
      </w:pPr>
      <w:r w:rsidRPr="00A6293E">
        <w:rPr>
          <w:b/>
        </w:rPr>
        <w:t>7</w:t>
      </w:r>
      <w:r>
        <w:rPr>
          <w:b/>
        </w:rPr>
        <w:t> §</w:t>
      </w:r>
      <w:r w:rsidRPr="00A6293E">
        <w:t xml:space="preserve">    I </w:t>
      </w:r>
      <w:r>
        <w:t xml:space="preserve">ett </w:t>
      </w:r>
      <w:r w:rsidRPr="00A6293E">
        <w:t>mål som avses i 6</w:t>
      </w:r>
      <w:r>
        <w:t> §</w:t>
      </w:r>
      <w:r w:rsidRPr="00A6293E">
        <w:t xml:space="preserve"> får en part i förvaltningsrätten åberopa en ny omständighet eller ett nytt bevis efter det att fyra månader </w:t>
      </w:r>
      <w:r w:rsidRPr="000643AD">
        <w:t>har</w:t>
      </w:r>
      <w:r>
        <w:t xml:space="preserve"> </w:t>
      </w:r>
      <w:r w:rsidRPr="00A6293E">
        <w:t xml:space="preserve">gått från det att tiden för överklagande </w:t>
      </w:r>
      <w:r w:rsidRPr="000643AD">
        <w:t>har</w:t>
      </w:r>
      <w:r>
        <w:t xml:space="preserve"> </w:t>
      </w:r>
      <w:r w:rsidRPr="00A6293E">
        <w:t xml:space="preserve">gått ut, endast om parten gör sannolikt att parten inte </w:t>
      </w:r>
      <w:r w:rsidRPr="000643AD">
        <w:t>hade</w:t>
      </w:r>
      <w:r>
        <w:t xml:space="preserve"> </w:t>
      </w:r>
      <w:r w:rsidRPr="00A6293E">
        <w:t xml:space="preserve">kunnat åberopa omständigheten eller beviset tidigare eller haft </w:t>
      </w:r>
      <w:r>
        <w:t xml:space="preserve">annan </w:t>
      </w:r>
      <w:r w:rsidRPr="00A6293E">
        <w:t>giltig ursäkt att inte göra det.</w:t>
      </w:r>
    </w:p>
    <w:p w14:paraId="6751691B" w14:textId="77777777" w:rsidR="00D85371" w:rsidRPr="00A6293E" w:rsidRDefault="00D85371" w:rsidP="00D85371">
      <w:pPr>
        <w:pStyle w:val="Brdtextmedindrag"/>
      </w:pPr>
      <w:r w:rsidRPr="00A6293E">
        <w:t xml:space="preserve">I </w:t>
      </w:r>
      <w:r>
        <w:t xml:space="preserve">ett </w:t>
      </w:r>
      <w:r w:rsidRPr="00A6293E">
        <w:t>mål som avses i 6</w:t>
      </w:r>
      <w:r>
        <w:t> §</w:t>
      </w:r>
      <w:r w:rsidRPr="00A6293E">
        <w:t xml:space="preserve"> får en ny omständighet eller ett nytt bevis åberopas först i kammarrätten endast om det finns synnerliga skäl.</w:t>
      </w:r>
    </w:p>
    <w:p w14:paraId="393A13B7" w14:textId="77777777" w:rsidR="00D85371" w:rsidRPr="00A6293E" w:rsidRDefault="00D85371" w:rsidP="00D85371">
      <w:pPr>
        <w:pStyle w:val="Rubrik5utannumrering"/>
      </w:pPr>
      <w:r w:rsidRPr="00A6293E">
        <w:t>Domstolarnas sammansättning</w:t>
      </w:r>
    </w:p>
    <w:p w14:paraId="04132455" w14:textId="77777777" w:rsidR="00D85371" w:rsidRPr="00A6293E" w:rsidRDefault="00D85371" w:rsidP="00D85371">
      <w:pPr>
        <w:pStyle w:val="Brdtextmedindrag"/>
        <w:ind w:firstLine="0"/>
      </w:pPr>
      <w:r w:rsidRPr="00A6293E">
        <w:rPr>
          <w:b/>
        </w:rPr>
        <w:t>8</w:t>
      </w:r>
      <w:r>
        <w:rPr>
          <w:b/>
        </w:rPr>
        <w:t> §</w:t>
      </w:r>
      <w:r w:rsidRPr="00A6293E">
        <w:t>    Vid prövningen av mål som avses i 6</w:t>
      </w:r>
      <w:r>
        <w:t> §</w:t>
      </w:r>
      <w:r w:rsidRPr="00A6293E">
        <w:t xml:space="preserve"> ska förvaltningsrätten bestå av två lagfarna ledamöter och två ekonomiska experter. </w:t>
      </w:r>
      <w:r>
        <w:t xml:space="preserve">Detta </w:t>
      </w:r>
      <w:r w:rsidRPr="00A6293E">
        <w:t>gäller</w:t>
      </w:r>
      <w:r>
        <w:t xml:space="preserve"> dock</w:t>
      </w:r>
      <w:r w:rsidRPr="00A6293E">
        <w:t xml:space="preserve"> inte om något annat följer av 18</w:t>
      </w:r>
      <w:r>
        <w:t> §</w:t>
      </w:r>
      <w:r w:rsidRPr="00A6293E">
        <w:t xml:space="preserve"> lagen (1971:289) om allmänna förvalt</w:t>
      </w:r>
      <w:r>
        <w:softHyphen/>
      </w:r>
      <w:r w:rsidRPr="00A6293E">
        <w:t>ningsdomstolar.</w:t>
      </w:r>
    </w:p>
    <w:p w14:paraId="6D6583FA" w14:textId="77777777" w:rsidR="00D85371" w:rsidRPr="00A6293E" w:rsidRDefault="00D85371" w:rsidP="00D85371">
      <w:pPr>
        <w:pStyle w:val="Brdtextmedindrag"/>
      </w:pPr>
      <w:r w:rsidRPr="00A6293E">
        <w:t>Om en av de eko</w:t>
      </w:r>
      <w:r w:rsidRPr="00A6293E">
        <w:softHyphen/>
        <w:t>nomiska experterna får förhinder sedan handläggningen har påbörjats, är rätten ändå domför.</w:t>
      </w:r>
    </w:p>
    <w:p w14:paraId="6A850960" w14:textId="77777777" w:rsidR="00D85371" w:rsidRPr="00A6293E" w:rsidRDefault="00D85371" w:rsidP="00D85371">
      <w:pPr>
        <w:pStyle w:val="Brdtextmedindrag"/>
        <w:ind w:firstLine="0"/>
      </w:pPr>
    </w:p>
    <w:p w14:paraId="0CC595F3" w14:textId="77777777" w:rsidR="00D85371" w:rsidRPr="00A6293E" w:rsidRDefault="00D85371" w:rsidP="00D85371">
      <w:pPr>
        <w:pStyle w:val="Brdtext"/>
      </w:pPr>
      <w:r w:rsidRPr="00A6293E">
        <w:rPr>
          <w:b/>
        </w:rPr>
        <w:t>9</w:t>
      </w:r>
      <w:r>
        <w:rPr>
          <w:b/>
        </w:rPr>
        <w:t> §</w:t>
      </w:r>
      <w:r w:rsidRPr="00A6293E">
        <w:t>    Vid prövning</w:t>
      </w:r>
      <w:r>
        <w:t>en</w:t>
      </w:r>
      <w:r w:rsidRPr="00A6293E">
        <w:t xml:space="preserve"> av mål som avses i 6</w:t>
      </w:r>
      <w:r>
        <w:t> §</w:t>
      </w:r>
      <w:r w:rsidRPr="00A6293E">
        <w:t xml:space="preserve"> ska kammarrätten bestå av tre lagfarna ledamöter och två ekonomiska experter. Om en av de lagfarna ledamöterna eller en av de ekonomiska experterna får förhinder sedan handläggningen har påbörjats, är rätten ändå domför.</w:t>
      </w:r>
    </w:p>
    <w:p w14:paraId="1316383D" w14:textId="77777777" w:rsidR="00D85371" w:rsidRPr="00A6293E" w:rsidRDefault="00D85371" w:rsidP="00D85371">
      <w:pPr>
        <w:pStyle w:val="Brdtextmedindrag"/>
      </w:pPr>
      <w:r w:rsidRPr="00A6293E">
        <w:t>Kammarrätten är domför utan ekonomiska experter i fall som anges i 12</w:t>
      </w:r>
      <w:r>
        <w:t> §</w:t>
      </w:r>
      <w:r w:rsidRPr="00A6293E">
        <w:t xml:space="preserve"> fjärde stycket lagen (1971:289) om allmänna förvaltningsdomstolar och vid prövning av mål som är av enkel beskaffenhet.</w:t>
      </w:r>
    </w:p>
    <w:p w14:paraId="56782F09" w14:textId="77777777" w:rsidR="00D85371" w:rsidRPr="00A6293E" w:rsidRDefault="00D85371" w:rsidP="00D85371">
      <w:pPr>
        <w:pStyle w:val="Brdtextmedindrag"/>
      </w:pPr>
      <w:r w:rsidRPr="00A6293E">
        <w:t>I övrigt gäller, även i mål som avses i första stycket, 12</w:t>
      </w:r>
      <w:r>
        <w:t> §</w:t>
      </w:r>
      <w:r w:rsidRPr="00A6293E">
        <w:t xml:space="preserve"> sjunde–tionde styckena lagen om allmänna förvaltningsdomstolar i fråga om kammar-rättens sammansättning. Vid behandlingen av frågor om prövningstill</w:t>
      </w:r>
      <w:r w:rsidRPr="00A6293E">
        <w:softHyphen/>
        <w:t>stånd och frågor som behandlas samtidigt med dessa ska dock även en ekonomisk expert ingå i rätten, om inte målet är av enkel beskaffenhet.</w:t>
      </w:r>
    </w:p>
    <w:p w14:paraId="5BB152EC" w14:textId="77777777" w:rsidR="00D85371" w:rsidRPr="00A6293E" w:rsidRDefault="00D85371" w:rsidP="00D85371">
      <w:pPr>
        <w:pStyle w:val="Brdtextmedindrag"/>
        <w:ind w:firstLine="0"/>
      </w:pPr>
    </w:p>
    <w:p w14:paraId="3CC6FBBB" w14:textId="77777777" w:rsidR="00D85371" w:rsidRPr="00A6293E" w:rsidRDefault="00D85371" w:rsidP="00D85371">
      <w:pPr>
        <w:pStyle w:val="Brdtext"/>
      </w:pPr>
      <w:r w:rsidRPr="00A6293E">
        <w:rPr>
          <w:b/>
        </w:rPr>
        <w:t>10</w:t>
      </w:r>
      <w:r>
        <w:rPr>
          <w:b/>
        </w:rPr>
        <w:t> §</w:t>
      </w:r>
      <w:r w:rsidRPr="00A6293E">
        <w:t>    Regeringen eller den myndighet som regeringen bestämmer för</w:t>
      </w:r>
      <w:r w:rsidRPr="00A6293E">
        <w:softHyphen/>
        <w:t>ordnar för viss tid dem som ska tjänstgöra som ekonomiska experter enligt 8</w:t>
      </w:r>
      <w:r>
        <w:t> </w:t>
      </w:r>
      <w:r w:rsidRPr="00A6293E">
        <w:t>och 9</w:t>
      </w:r>
      <w:r>
        <w:t> §</w:t>
      </w:r>
      <w:r w:rsidRPr="00A6293E">
        <w:t xml:space="preserve">§. </w:t>
      </w:r>
      <w:r>
        <w:t>Om det,</w:t>
      </w:r>
      <w:r w:rsidRPr="00A6293E">
        <w:t xml:space="preserve"> medan en ekonomisk expert deltar i behandlingen av ett mål</w:t>
      </w:r>
      <w:r>
        <w:t>, inträffar</w:t>
      </w:r>
      <w:r w:rsidRPr="00A6293E">
        <w:t xml:space="preserve"> en omständighet som medför att förordnandet ska upp</w:t>
      </w:r>
      <w:r>
        <w:softHyphen/>
      </w:r>
      <w:r w:rsidRPr="00A6293E">
        <w:t>höra att gälla, ska förordnandet ändå anses fortsätta att gälla i det pågående målet.</w:t>
      </w:r>
    </w:p>
    <w:p w14:paraId="38B4002A" w14:textId="77777777" w:rsidR="00D85371" w:rsidRPr="00A6293E" w:rsidRDefault="00D85371" w:rsidP="00D85371">
      <w:pPr>
        <w:pStyle w:val="Brdtextmedindrag"/>
      </w:pPr>
      <w:r w:rsidRPr="00A6293E">
        <w:t>Den som ska tjänstgöra som ekonomisk expert ska vara svensk med</w:t>
      </w:r>
      <w:r w:rsidRPr="00A6293E">
        <w:softHyphen/>
        <w:t>borgare och får inte vara underårig eller i konkurstillstånd eller ha förval</w:t>
      </w:r>
      <w:r w:rsidRPr="00A6293E">
        <w:softHyphen/>
        <w:t>tare enligt 11</w:t>
      </w:r>
      <w:r>
        <w:t> kap. </w:t>
      </w:r>
      <w:r w:rsidRPr="00A6293E">
        <w:t>7</w:t>
      </w:r>
      <w:r>
        <w:t> §</w:t>
      </w:r>
      <w:r w:rsidRPr="00A6293E">
        <w:t xml:space="preserve"> föräldrabalken.</w:t>
      </w:r>
    </w:p>
    <w:p w14:paraId="6C770CD1" w14:textId="77777777" w:rsidR="00D85371" w:rsidRPr="00A6293E" w:rsidRDefault="00D85371" w:rsidP="00D85371">
      <w:pPr>
        <w:pStyle w:val="Rubrik5utannumrering"/>
      </w:pPr>
      <w:r w:rsidRPr="00A6293E">
        <w:lastRenderedPageBreak/>
        <w:t>Inhibition</w:t>
      </w:r>
    </w:p>
    <w:p w14:paraId="2E33ABA8" w14:textId="77777777" w:rsidR="00D85371" w:rsidRPr="00A6293E" w:rsidRDefault="00D85371" w:rsidP="00D85371">
      <w:pPr>
        <w:pStyle w:val="Brdtext"/>
      </w:pPr>
      <w:r w:rsidRPr="00A6293E">
        <w:rPr>
          <w:b/>
        </w:rPr>
        <w:t>11</w:t>
      </w:r>
      <w:r>
        <w:rPr>
          <w:b/>
        </w:rPr>
        <w:t> §</w:t>
      </w:r>
      <w:r w:rsidRPr="00A6293E">
        <w:t>    När en domstol enligt 28</w:t>
      </w:r>
      <w:r>
        <w:t> §</w:t>
      </w:r>
      <w:r w:rsidRPr="00A6293E">
        <w:t xml:space="preserve"> förvaltningsprocesslagen (1971:291) tar ställning till om ett beslut som </w:t>
      </w:r>
      <w:r>
        <w:t xml:space="preserve">har </w:t>
      </w:r>
      <w:r w:rsidRPr="00A6293E">
        <w:t>fattats med stöd av denna lag tills vidare inte ska gälla</w:t>
      </w:r>
      <w:r>
        <w:t>,</w:t>
      </w:r>
      <w:r w:rsidRPr="00A6293E">
        <w:t xml:space="preserve"> ska domstolen särskilt beakta det som </w:t>
      </w:r>
      <w:r>
        <w:t xml:space="preserve">anges om lagens syfte </w:t>
      </w:r>
      <w:r w:rsidRPr="00A6293E">
        <w:t>i 1</w:t>
      </w:r>
      <w:r>
        <w:t> kap. </w:t>
      </w:r>
      <w:r w:rsidRPr="00A6293E">
        <w:t>1</w:t>
      </w:r>
      <w:r>
        <w:t> §</w:t>
      </w:r>
      <w:r w:rsidRPr="00A6293E">
        <w:t>.</w:t>
      </w:r>
    </w:p>
    <w:p w14:paraId="0F4D1E15" w14:textId="77777777" w:rsidR="00D85371" w:rsidRPr="00A6293E" w:rsidRDefault="00D85371" w:rsidP="00D85371">
      <w:pPr>
        <w:pStyle w:val="Slutstreck"/>
      </w:pPr>
      <w:r w:rsidRPr="00A6293E">
        <w:t>                      </w:t>
      </w:r>
    </w:p>
    <w:p w14:paraId="1C87BB23" w14:textId="77777777" w:rsidR="00D85371" w:rsidRPr="00A6293E" w:rsidRDefault="00D85371" w:rsidP="00D85371">
      <w:pPr>
        <w:pStyle w:val="Brdtextmedindrag"/>
      </w:pPr>
      <w:r w:rsidRPr="00A6293E">
        <w:t>Föreskrifter om ikraftträdande av denna lag meddelas i lagen (202</w:t>
      </w:r>
      <w:r>
        <w:t>2</w:t>
      </w:r>
      <w:r w:rsidRPr="00A6293E">
        <w:t>:000) om införande av lagen (202</w:t>
      </w:r>
      <w:r>
        <w:t>2</w:t>
      </w:r>
      <w:r w:rsidRPr="00A6293E">
        <w:t>:000) om elektronisk kommunikation.</w:t>
      </w:r>
    </w:p>
    <w:p w14:paraId="1E22E756" w14:textId="77777777" w:rsidR="00D85371" w:rsidRPr="00A6293E" w:rsidRDefault="00D85371" w:rsidP="00D85371">
      <w:pPr>
        <w:spacing w:line="2" w:lineRule="auto"/>
        <w:rPr>
          <w:rFonts w:ascii="Times New Roman" w:hAnsi="Times New Roman"/>
          <w:sz w:val="20"/>
        </w:rPr>
      </w:pPr>
      <w:r w:rsidRPr="00A6293E">
        <w:br w:type="page"/>
      </w:r>
    </w:p>
    <w:p w14:paraId="3C119BDE" w14:textId="77777777" w:rsidR="00D85371" w:rsidRPr="00A6293E" w:rsidRDefault="00D85371" w:rsidP="00D85371">
      <w:pPr>
        <w:pStyle w:val="Rubrik2utannumrering"/>
      </w:pPr>
      <w:bookmarkStart w:id="2702" w:name="_Toc73005833"/>
      <w:bookmarkStart w:id="2703" w:name="_Toc86738654"/>
      <w:r w:rsidRPr="00A6293E">
        <w:lastRenderedPageBreak/>
        <w:t>Förslag till lag om införande av lagen (202</w:t>
      </w:r>
      <w:r>
        <w:t>2</w:t>
      </w:r>
      <w:r w:rsidRPr="00A6293E">
        <w:t>:000) om elektronisk kommunikation</w:t>
      </w:r>
      <w:bookmarkEnd w:id="2702"/>
      <w:bookmarkEnd w:id="2703"/>
    </w:p>
    <w:p w14:paraId="0A957462" w14:textId="77777777" w:rsidR="00D85371" w:rsidRPr="00A6293E" w:rsidRDefault="00D85371" w:rsidP="00D85371">
      <w:pPr>
        <w:pStyle w:val="Brdtext"/>
      </w:pPr>
      <w:r w:rsidRPr="00A6293E">
        <w:t>Härigenom föreskrivs följande.</w:t>
      </w:r>
    </w:p>
    <w:p w14:paraId="229E9A30" w14:textId="77777777" w:rsidR="00D85371" w:rsidRPr="00A6293E" w:rsidRDefault="00D85371" w:rsidP="00D85371">
      <w:pPr>
        <w:pStyle w:val="Rubrik4utannumrering"/>
      </w:pPr>
      <w:r>
        <w:t>Tidpunkt för ikraftträdande</w:t>
      </w:r>
    </w:p>
    <w:p w14:paraId="398DDAF6" w14:textId="77777777" w:rsidR="00D85371" w:rsidRPr="00A6293E" w:rsidRDefault="00D85371" w:rsidP="00D85371">
      <w:pPr>
        <w:pStyle w:val="Brdtext"/>
      </w:pPr>
      <w:r w:rsidRPr="00A6293E">
        <w:rPr>
          <w:b/>
        </w:rPr>
        <w:t>1</w:t>
      </w:r>
      <w:r>
        <w:rPr>
          <w:b/>
        </w:rPr>
        <w:t> §</w:t>
      </w:r>
      <w:r w:rsidRPr="00A6293E">
        <w:t>    Lagen (202</w:t>
      </w:r>
      <w:r>
        <w:t>2</w:t>
      </w:r>
      <w:r w:rsidRPr="00A6293E">
        <w:t>:000) om elektronisk kommunikation och denna lag träd</w:t>
      </w:r>
      <w:r>
        <w:t>er</w:t>
      </w:r>
      <w:r w:rsidRPr="00A6293E">
        <w:t xml:space="preserve"> i kraft den 1</w:t>
      </w:r>
      <w:r>
        <w:t> juni </w:t>
      </w:r>
      <w:r w:rsidRPr="00A6293E">
        <w:t>202</w:t>
      </w:r>
      <w:r>
        <w:t>2</w:t>
      </w:r>
      <w:r w:rsidRPr="00A6293E">
        <w:t>.</w:t>
      </w:r>
    </w:p>
    <w:p w14:paraId="1215D9B3" w14:textId="77777777" w:rsidR="00D85371" w:rsidRPr="00A6293E" w:rsidRDefault="00D85371" w:rsidP="00D85371">
      <w:pPr>
        <w:pStyle w:val="Rubrik4utannumrering"/>
      </w:pPr>
      <w:r>
        <w:t>Lagar som upphävs</w:t>
      </w:r>
    </w:p>
    <w:p w14:paraId="6B4D62B2" w14:textId="77777777" w:rsidR="00D85371" w:rsidRPr="00A6293E" w:rsidRDefault="00D85371" w:rsidP="00D85371">
      <w:pPr>
        <w:pStyle w:val="Brdtext"/>
      </w:pPr>
      <w:r w:rsidRPr="00A6293E">
        <w:rPr>
          <w:b/>
        </w:rPr>
        <w:t>2</w:t>
      </w:r>
      <w:r>
        <w:rPr>
          <w:b/>
        </w:rPr>
        <w:t> §</w:t>
      </w:r>
      <w:r w:rsidRPr="00A6293E">
        <w:t xml:space="preserve">    Genom </w:t>
      </w:r>
      <w:r>
        <w:t xml:space="preserve">denna lag </w:t>
      </w:r>
      <w:r w:rsidRPr="00A6293E">
        <w:t>upphävs</w:t>
      </w:r>
    </w:p>
    <w:p w14:paraId="12D0291F" w14:textId="77777777" w:rsidR="00D85371" w:rsidRPr="00A6293E" w:rsidRDefault="00D85371" w:rsidP="00D85371">
      <w:pPr>
        <w:pStyle w:val="Brdtextmedindrag"/>
      </w:pPr>
      <w:r w:rsidRPr="00A6293E">
        <w:t>1. lagen (2003:389) om elektronisk kommunikation, och</w:t>
      </w:r>
    </w:p>
    <w:p w14:paraId="56C657D0" w14:textId="77777777" w:rsidR="00D85371" w:rsidRPr="00A6293E" w:rsidRDefault="00D85371" w:rsidP="00D85371">
      <w:pPr>
        <w:pStyle w:val="Brdtextmedindrag"/>
      </w:pPr>
      <w:r w:rsidRPr="00A6293E">
        <w:t>2. lagen (2003:390) om införande av lagen (2003:389) om elektronisk kommunikation.</w:t>
      </w:r>
    </w:p>
    <w:p w14:paraId="1223A054" w14:textId="77777777" w:rsidR="00D85371" w:rsidRPr="00076D4E" w:rsidRDefault="00D85371" w:rsidP="00D85371">
      <w:pPr>
        <w:pStyle w:val="Rubrik4utannumrering"/>
      </w:pPr>
      <w:r w:rsidRPr="00076D4E">
        <w:t>Fortsatt giltighet av äldre beslut</w:t>
      </w:r>
    </w:p>
    <w:p w14:paraId="7BCA8137" w14:textId="77777777" w:rsidR="00D85371" w:rsidRPr="000B0821" w:rsidRDefault="00D85371" w:rsidP="00D85371">
      <w:pPr>
        <w:pStyle w:val="Brdtext"/>
      </w:pPr>
      <w:r>
        <w:rPr>
          <w:b/>
        </w:rPr>
        <w:t>3</w:t>
      </w:r>
      <w:r w:rsidRPr="00DD5D9A">
        <w:rPr>
          <w:b/>
        </w:rPr>
        <w:t> §</w:t>
      </w:r>
      <w:r w:rsidRPr="00DD5D9A">
        <w:t>    Tillstånd, medgivanden, förelägganden, förbud, villkor, undantag, ålägganden och andra beslut som har meddelats med stöd av den upphävda lagen (2003:389) om elektro</w:t>
      </w:r>
      <w:r w:rsidRPr="00DD5D9A">
        <w:softHyphen/>
        <w:t>nisk kommunikation eller motsvarande äldre bestämmelser</w:t>
      </w:r>
      <w:r>
        <w:t>,</w:t>
      </w:r>
      <w:r w:rsidRPr="00C96539">
        <w:t xml:space="preserve"> eller föreskrifter som har meddelats med stöd av sådana bestämmelser</w:t>
      </w:r>
      <w:r>
        <w:t>,</w:t>
      </w:r>
      <w:r w:rsidRPr="00C96539">
        <w:t xml:space="preserve"> gäller </w:t>
      </w:r>
      <w:r w:rsidRPr="00076D4E">
        <w:t>fort</w:t>
      </w:r>
      <w:r w:rsidRPr="00C96539">
        <w:t>farande</w:t>
      </w:r>
      <w:r w:rsidRPr="00076D4E">
        <w:t xml:space="preserve">. </w:t>
      </w:r>
      <w:r w:rsidRPr="000B0821">
        <w:t>Besluten ska anses meddelade</w:t>
      </w:r>
      <w:r w:rsidRPr="00C96539">
        <w:t xml:space="preserve"> med stöd av motsvarande bestämmelser i </w:t>
      </w:r>
      <w:r w:rsidRPr="000B0821">
        <w:t>lagen (202</w:t>
      </w:r>
      <w:r>
        <w:t>2</w:t>
      </w:r>
      <w:r w:rsidRPr="000B0821">
        <w:t>:000) om elektronisk kom</w:t>
      </w:r>
      <w:r w:rsidRPr="00C96539">
        <w:softHyphen/>
      </w:r>
      <w:r w:rsidRPr="000B0821">
        <w:t>mun</w:t>
      </w:r>
      <w:r w:rsidRPr="00C96539">
        <w:softHyphen/>
      </w:r>
      <w:r w:rsidRPr="000B0821">
        <w:t>ika</w:t>
      </w:r>
      <w:r w:rsidRPr="00C96539">
        <w:softHyphen/>
      </w:r>
      <w:r w:rsidRPr="000B0821">
        <w:t>tion</w:t>
      </w:r>
      <w:r w:rsidRPr="00C96539">
        <w:t>,</w:t>
      </w:r>
      <w:r w:rsidRPr="000B0821">
        <w:t xml:space="preserve"> </w:t>
      </w:r>
      <w:r w:rsidRPr="00C96539">
        <w:t xml:space="preserve">eller i föreskrifter som har meddelats med stöd av den lagen, </w:t>
      </w:r>
      <w:r w:rsidRPr="000B0821">
        <w:t xml:space="preserve">om inte </w:t>
      </w:r>
      <w:r>
        <w:t xml:space="preserve">något annat </w:t>
      </w:r>
      <w:r w:rsidRPr="000B0821">
        <w:t>följer av denna lag.</w:t>
      </w:r>
    </w:p>
    <w:p w14:paraId="22CC1EDB" w14:textId="77777777" w:rsidR="00D85371" w:rsidRPr="000B0821" w:rsidRDefault="00D85371" w:rsidP="00D85371">
      <w:pPr>
        <w:pStyle w:val="Brdtextmedindrag"/>
        <w:ind w:firstLine="0"/>
      </w:pPr>
    </w:p>
    <w:p w14:paraId="0BC8856A" w14:textId="77777777" w:rsidR="00D85371" w:rsidRDefault="00D85371" w:rsidP="00D85371">
      <w:pPr>
        <w:pStyle w:val="Brdtext"/>
      </w:pPr>
      <w:r>
        <w:rPr>
          <w:b/>
        </w:rPr>
        <w:t>4</w:t>
      </w:r>
      <w:r w:rsidRPr="000B0821">
        <w:rPr>
          <w:b/>
        </w:rPr>
        <w:t> </w:t>
      </w:r>
      <w:r w:rsidRPr="00C96539">
        <w:rPr>
          <w:b/>
        </w:rPr>
        <w:t>§</w:t>
      </w:r>
      <w:r w:rsidRPr="00C96539">
        <w:t>    </w:t>
      </w:r>
      <w:r>
        <w:t>Beslut om s</w:t>
      </w:r>
      <w:r w:rsidRPr="000B0821">
        <w:t>kyldigheter som har meddelats enligt den upphävda lag</w:t>
      </w:r>
      <w:r w:rsidRPr="000B0821">
        <w:softHyphen/>
        <w:t xml:space="preserve">en (2003:389) om elektronisk kommunikation och som inte kan åläggas enligt </w:t>
      </w:r>
      <w:r>
        <w:t xml:space="preserve">någon motsvarande bestämmelse i </w:t>
      </w:r>
      <w:r w:rsidRPr="00C96539">
        <w:t>lagen (202</w:t>
      </w:r>
      <w:r>
        <w:t>2</w:t>
      </w:r>
      <w:r w:rsidRPr="00C96539">
        <w:t>:000) om elektronisk kommunikation</w:t>
      </w:r>
      <w:r w:rsidRPr="000B0821">
        <w:t xml:space="preserve"> gäller inte längre. Detsamma gäller </w:t>
      </w:r>
      <w:r>
        <w:t xml:space="preserve">i fråga om </w:t>
      </w:r>
      <w:r w:rsidRPr="000B0821">
        <w:t>föreläggan</w:t>
      </w:r>
      <w:r>
        <w:softHyphen/>
      </w:r>
      <w:r w:rsidRPr="000B0821">
        <w:t xml:space="preserve">den och förbud som inte kan </w:t>
      </w:r>
      <w:r w:rsidRPr="00C411FC">
        <w:t xml:space="preserve">meddelas enligt </w:t>
      </w:r>
      <w:r w:rsidRPr="00C96539">
        <w:t>lagen (202</w:t>
      </w:r>
      <w:r>
        <w:t>2</w:t>
      </w:r>
      <w:r w:rsidRPr="00C96539">
        <w:t>:000) om elektronisk kommunikation</w:t>
      </w:r>
      <w:r>
        <w:t>.</w:t>
      </w:r>
    </w:p>
    <w:p w14:paraId="26B2DC6C" w14:textId="77777777" w:rsidR="00D85371" w:rsidRDefault="00D85371" w:rsidP="00D85371">
      <w:pPr>
        <w:pStyle w:val="Brdtextmedindrag"/>
        <w:ind w:firstLine="0"/>
      </w:pPr>
    </w:p>
    <w:p w14:paraId="36BED574" w14:textId="77777777" w:rsidR="00D85371" w:rsidRPr="000B0821" w:rsidRDefault="00D85371" w:rsidP="00D85371">
      <w:pPr>
        <w:pStyle w:val="Brdtextmedindrag"/>
        <w:ind w:firstLine="0"/>
      </w:pPr>
      <w:r>
        <w:rPr>
          <w:b/>
        </w:rPr>
        <w:t>5</w:t>
      </w:r>
      <w:r w:rsidRPr="000B0821">
        <w:rPr>
          <w:b/>
        </w:rPr>
        <w:t> §</w:t>
      </w:r>
      <w:r w:rsidRPr="000B0821">
        <w:t>    Tillstånd för tillhandahållande av mobila teletjänster eller nätkapaci</w:t>
      </w:r>
      <w:r w:rsidRPr="000B0821">
        <w:softHyphen/>
        <w:t>tet för sådana tjänster som har meddelats med stöd av 7 § i den upphävda telelagen (1993:597) eller motsvaran</w:t>
      </w:r>
      <w:r w:rsidRPr="000B0821">
        <w:softHyphen/>
        <w:t>de äldre bestämmelser</w:t>
      </w:r>
      <w:r>
        <w:t xml:space="preserve"> gäller fort</w:t>
      </w:r>
      <w:r>
        <w:softHyphen/>
        <w:t xml:space="preserve">farande. Ett sådant tillstånd </w:t>
      </w:r>
      <w:r w:rsidRPr="000B0821">
        <w:t>ska anses meddela</w:t>
      </w:r>
      <w:r>
        <w:t>t</w:t>
      </w:r>
      <w:r w:rsidRPr="000B0821">
        <w:t xml:space="preserve"> med stöd av 3 kap. 1 § lagen (202</w:t>
      </w:r>
      <w:r>
        <w:t>2</w:t>
      </w:r>
      <w:r w:rsidRPr="000B0821">
        <w:t>:000) om elektronisk kom</w:t>
      </w:r>
      <w:r w:rsidRPr="000B0821">
        <w:softHyphen/>
        <w:t>mun</w:t>
      </w:r>
      <w:r w:rsidRPr="000B0821">
        <w:softHyphen/>
        <w:t>ikation för samma radio</w:t>
      </w:r>
      <w:r>
        <w:softHyphen/>
      </w:r>
      <w:r w:rsidRPr="000B0821">
        <w:t>användning som tillståndet avser.</w:t>
      </w:r>
    </w:p>
    <w:p w14:paraId="520FA226" w14:textId="77777777" w:rsidR="00D85371" w:rsidRPr="005709F0" w:rsidRDefault="00D85371" w:rsidP="00D85371">
      <w:pPr>
        <w:pStyle w:val="Brdtextmedindrag"/>
      </w:pPr>
      <w:r w:rsidRPr="000B0821">
        <w:t xml:space="preserve">Villkor för sådana tillstånd som har meddelats </w:t>
      </w:r>
      <w:r>
        <w:t>med stöd av</w:t>
      </w:r>
      <w:r w:rsidRPr="000B0821">
        <w:t xml:space="preserve"> 15 § första stycket 3 och 4 </w:t>
      </w:r>
      <w:r w:rsidRPr="00962724">
        <w:t>i den upphävda telelagen ska anses meddelade med stöd av 3 kap. 12–14 §§ lagen</w:t>
      </w:r>
      <w:r w:rsidRPr="000B0821">
        <w:t xml:space="preserve"> (202</w:t>
      </w:r>
      <w:r>
        <w:t>2</w:t>
      </w:r>
      <w:r w:rsidRPr="000B0821">
        <w:t>:000) om elektronisk kom</w:t>
      </w:r>
      <w:r>
        <w:softHyphen/>
      </w:r>
      <w:r w:rsidRPr="000B0821">
        <w:t>mun</w:t>
      </w:r>
      <w:r>
        <w:softHyphen/>
      </w:r>
      <w:r w:rsidRPr="000B0821">
        <w:t>i</w:t>
      </w:r>
      <w:r>
        <w:softHyphen/>
      </w:r>
      <w:r w:rsidRPr="000B0821">
        <w:t>ka</w:t>
      </w:r>
      <w:r>
        <w:softHyphen/>
      </w:r>
      <w:r w:rsidRPr="000B0821">
        <w:t>tion.</w:t>
      </w:r>
    </w:p>
    <w:p w14:paraId="3CCC71EF" w14:textId="77777777" w:rsidR="00D85371" w:rsidRPr="00A6293E" w:rsidRDefault="00D85371" w:rsidP="00D85371">
      <w:pPr>
        <w:pStyle w:val="Rubrik4utannumrering"/>
      </w:pPr>
      <w:r w:rsidRPr="00A6293E">
        <w:t>Anmälan</w:t>
      </w:r>
      <w:r>
        <w:t xml:space="preserve"> av verksamhet</w:t>
      </w:r>
    </w:p>
    <w:p w14:paraId="0A3BA768" w14:textId="77777777" w:rsidR="00D85371" w:rsidRDefault="00D85371" w:rsidP="00D85371">
      <w:pPr>
        <w:pStyle w:val="Brdtext"/>
      </w:pPr>
      <w:r>
        <w:rPr>
          <w:b/>
        </w:rPr>
        <w:t>6 §</w:t>
      </w:r>
      <w:r w:rsidRPr="00A6293E">
        <w:t xml:space="preserve">    Den som vid ikraftträdandet av </w:t>
      </w:r>
      <w:r w:rsidRPr="00C06757">
        <w:t>denna lag</w:t>
      </w:r>
      <w:r w:rsidRPr="00A6293E" w:rsidDel="00210EF3">
        <w:t xml:space="preserve"> </w:t>
      </w:r>
      <w:r w:rsidRPr="00A6293E">
        <w:t>är anmäld enligt 2</w:t>
      </w:r>
      <w:r>
        <w:t> kap. </w:t>
      </w:r>
      <w:r w:rsidRPr="00A6293E">
        <w:t>1</w:t>
      </w:r>
      <w:r>
        <w:t> §</w:t>
      </w:r>
      <w:r w:rsidRPr="00A6293E">
        <w:t xml:space="preserve"> </w:t>
      </w:r>
      <w:r>
        <w:t xml:space="preserve">i den upphävda </w:t>
      </w:r>
      <w:r w:rsidRPr="00A6293E">
        <w:t>lagen (2003:389) om elektro</w:t>
      </w:r>
      <w:r w:rsidRPr="00A6293E">
        <w:softHyphen/>
        <w:t>nisk kommunikation</w:t>
      </w:r>
      <w:r>
        <w:t xml:space="preserve"> eller</w:t>
      </w:r>
      <w:r w:rsidRPr="00A6293E" w:rsidDel="00C06757">
        <w:t xml:space="preserve"> </w:t>
      </w:r>
      <w:r>
        <w:t>5 § i den upphävda telelagen (</w:t>
      </w:r>
      <w:r w:rsidRPr="003A7DB3">
        <w:t>1993:597</w:t>
      </w:r>
      <w:r>
        <w:t>) eller har tillstånd enligt 7 eller 14 § i den lagen</w:t>
      </w:r>
      <w:r w:rsidRPr="00A6293E">
        <w:t xml:space="preserve"> </w:t>
      </w:r>
      <w:r>
        <w:t>eller motsvarande äldre bestämmelser</w:t>
      </w:r>
      <w:r w:rsidRPr="00A6293E">
        <w:t>, ska anses anmäld enligt 2</w:t>
      </w:r>
      <w:r>
        <w:t> kap. </w:t>
      </w:r>
      <w:r w:rsidRPr="00A6293E">
        <w:t>1</w:t>
      </w:r>
      <w:r>
        <w:t> §</w:t>
      </w:r>
      <w:r w:rsidRPr="00A6293E">
        <w:t xml:space="preserve"> lagen (202</w:t>
      </w:r>
      <w:r>
        <w:t>2</w:t>
      </w:r>
      <w:r w:rsidRPr="00A6293E">
        <w:t>:000) om elektronisk kommunikation.</w:t>
      </w:r>
    </w:p>
    <w:p w14:paraId="2D92027F" w14:textId="77777777" w:rsidR="00D85371" w:rsidRDefault="00D85371" w:rsidP="00D85371">
      <w:pPr>
        <w:pStyle w:val="Rubrik4utannumrering"/>
      </w:pPr>
      <w:r w:rsidRPr="00A6293E">
        <w:lastRenderedPageBreak/>
        <w:t>Tillstånd att använda radiosändare</w:t>
      </w:r>
    </w:p>
    <w:p w14:paraId="55768113" w14:textId="77777777" w:rsidR="00D85371" w:rsidRDefault="00D85371" w:rsidP="00D85371">
      <w:pPr>
        <w:pStyle w:val="Brdtextmedindrag"/>
        <w:ind w:firstLine="0"/>
      </w:pPr>
      <w:r>
        <w:rPr>
          <w:b/>
        </w:rPr>
        <w:t>7 §</w:t>
      </w:r>
      <w:r w:rsidRPr="00A6293E">
        <w:t>    </w:t>
      </w:r>
      <w:r>
        <w:t>Ett tillstånd att använda radiosändare för viss radioanvändning som har beviljats före den 1 augusti 2010 ska anses motsvara ett tillstånd att använda radiosändare inom ett visst frekvensutrymme enligt 3 kap. 1 § lagen (2022:000) om elektronisk kommunikation. Giltighetstiden för ett sådant tillstånd ska fortfarande anses förlängd med tio år, om tillståndet när det beviljades gällde längst till och med den 31 december 2015 och inte före den 1 augusti 2010 hade förlängts eller förnyats.</w:t>
      </w:r>
    </w:p>
    <w:p w14:paraId="3E42A5EC" w14:textId="77777777" w:rsidR="00D85371" w:rsidRDefault="00D85371" w:rsidP="00D85371">
      <w:pPr>
        <w:pStyle w:val="Brdtextmedindrag"/>
      </w:pPr>
      <w:r>
        <w:t>För sådana tillstånd gäller fortfarande bestämmelserna om krav på tillstånd för att använda enskilda radiosändare inom ramen för tillståndet enligt den upphävda lagen (2003:389) om elektronisk kommunikation, i dess lydelse före den 1 augusti 2010.</w:t>
      </w:r>
    </w:p>
    <w:p w14:paraId="1DE4176B" w14:textId="77777777" w:rsidR="00D85371" w:rsidRDefault="00D85371" w:rsidP="00D85371">
      <w:pPr>
        <w:pStyle w:val="Brdtextmedindrag"/>
        <w:ind w:firstLine="0"/>
      </w:pPr>
    </w:p>
    <w:p w14:paraId="52631EB0" w14:textId="77777777" w:rsidR="00D85371" w:rsidRDefault="00D85371" w:rsidP="00D85371">
      <w:pPr>
        <w:pStyle w:val="Brdtext"/>
      </w:pPr>
      <w:r>
        <w:rPr>
          <w:b/>
          <w:bCs/>
        </w:rPr>
        <w:t>8</w:t>
      </w:r>
      <w:r>
        <w:t> </w:t>
      </w:r>
      <w:r w:rsidRPr="00EB79A3">
        <w:rPr>
          <w:b/>
        </w:rPr>
        <w:t>§</w:t>
      </w:r>
      <w:r>
        <w:t>    Bestämmelserna om tillståndstid i ett harmoniserat frekvens</w:t>
      </w:r>
      <w:r>
        <w:softHyphen/>
        <w:t xml:space="preserve">utrymme avsett för trådlösa bredbandstjänster i 3 kap. 18 och 22 §§ lagen (2022: 000) </w:t>
      </w:r>
      <w:r w:rsidRPr="00A6293E">
        <w:t>om elektronisk kommunikation</w:t>
      </w:r>
      <w:r>
        <w:t xml:space="preserve"> tillämpas inte på tillstånd som har beviljats före ikraftträdandet av den lagen.</w:t>
      </w:r>
    </w:p>
    <w:p w14:paraId="3F9D3655" w14:textId="77777777" w:rsidR="00D85371" w:rsidRPr="00EB79A3" w:rsidRDefault="00D85371" w:rsidP="00D85371">
      <w:pPr>
        <w:pStyle w:val="Rubrik4utannumrering"/>
        <w:rPr>
          <w:spacing w:val="-3"/>
        </w:rPr>
      </w:pPr>
      <w:r w:rsidRPr="00EB79A3">
        <w:rPr>
          <w:spacing w:val="-3"/>
        </w:rPr>
        <w:t>Skyldigheter för operatörer med betydande inflytande på en marknad</w:t>
      </w:r>
    </w:p>
    <w:p w14:paraId="0D3A200B" w14:textId="77777777" w:rsidR="00D85371" w:rsidRPr="00EB79A3" w:rsidRDefault="00D85371" w:rsidP="00D85371">
      <w:pPr>
        <w:pStyle w:val="Brdtext"/>
      </w:pPr>
      <w:r>
        <w:rPr>
          <w:b/>
        </w:rPr>
        <w:t>9</w:t>
      </w:r>
      <w:r w:rsidRPr="00EB79A3">
        <w:rPr>
          <w:b/>
        </w:rPr>
        <w:t> §</w:t>
      </w:r>
      <w:r w:rsidRPr="00EB79A3">
        <w:t xml:space="preserve">    Bestämmelserna om anmälan vid avveckling eller utbyte av </w:t>
      </w:r>
      <w:r>
        <w:t>nätdelar</w:t>
      </w:r>
      <w:r w:rsidRPr="00EB79A3">
        <w:t xml:space="preserve"> i 5 kap. 9 § lagen (202</w:t>
      </w:r>
      <w:r>
        <w:t>2</w:t>
      </w:r>
      <w:r w:rsidRPr="00EB79A3">
        <w:t xml:space="preserve">:000) om elektronisk kommunikation tillämpas </w:t>
      </w:r>
      <w:r>
        <w:t xml:space="preserve">inte i fråga om skyldigheter som har ålagts före </w:t>
      </w:r>
      <w:r w:rsidRPr="00EB79A3">
        <w:t>ikraftträdandet av den lagen.</w:t>
      </w:r>
    </w:p>
    <w:p w14:paraId="09EBEC37" w14:textId="77777777" w:rsidR="00D85371" w:rsidRPr="00A6293E" w:rsidRDefault="00D85371" w:rsidP="00D85371">
      <w:pPr>
        <w:pStyle w:val="Rubrik4utannumrering"/>
      </w:pPr>
      <w:r w:rsidRPr="00A57930">
        <w:t>Personuppgifter i abonnentförteckningar</w:t>
      </w:r>
    </w:p>
    <w:p w14:paraId="3AD19F85" w14:textId="77777777" w:rsidR="00D85371" w:rsidRPr="00A6293E" w:rsidRDefault="00D85371" w:rsidP="00D85371">
      <w:pPr>
        <w:pStyle w:val="Brdtext"/>
      </w:pPr>
      <w:r w:rsidRPr="00A6293E">
        <w:rPr>
          <w:b/>
        </w:rPr>
        <w:t>1</w:t>
      </w:r>
      <w:r>
        <w:rPr>
          <w:b/>
        </w:rPr>
        <w:t>0 §</w:t>
      </w:r>
      <w:r w:rsidRPr="00A6293E">
        <w:t xml:space="preserve">    Sådana personuppgifter om en </w:t>
      </w:r>
      <w:r w:rsidRPr="00897F93">
        <w:t xml:space="preserve">abonnent </w:t>
      </w:r>
      <w:r>
        <w:t>av fasta allmänt till</w:t>
      </w:r>
      <w:r>
        <w:softHyphen/>
        <w:t>gängliga telefonitjänster</w:t>
      </w:r>
      <w:r w:rsidRPr="00897F93">
        <w:t xml:space="preserve"> som har förts in i en allmänt tillgänglig</w:t>
      </w:r>
      <w:r w:rsidRPr="00A6293E">
        <w:t xml:space="preserve"> abonnent</w:t>
      </w:r>
      <w:r>
        <w:softHyphen/>
      </w:r>
      <w:r w:rsidRPr="00A6293E">
        <w:t>förteckning före ikraft</w:t>
      </w:r>
      <w:r>
        <w:softHyphen/>
      </w:r>
      <w:r w:rsidRPr="00A6293E">
        <w:t xml:space="preserve">trädandet av </w:t>
      </w:r>
      <w:r>
        <w:t>den upphävda lagen (2003:389) om elektronisk kom</w:t>
      </w:r>
      <w:r>
        <w:softHyphen/>
        <w:t>mun</w:t>
      </w:r>
      <w:r>
        <w:softHyphen/>
        <w:t>ikation</w:t>
      </w:r>
      <w:r w:rsidRPr="00A6293E">
        <w:t xml:space="preserve"> får stå kvar i förteckningen</w:t>
      </w:r>
      <w:r>
        <w:t>,</w:t>
      </w:r>
      <w:r w:rsidRPr="00A6293E">
        <w:t xml:space="preserve"> </w:t>
      </w:r>
      <w:r>
        <w:t>om inte</w:t>
      </w:r>
      <w:r w:rsidRPr="00A6293E">
        <w:t xml:space="preserve"> abonnenten meddelar något annat.</w:t>
      </w:r>
    </w:p>
    <w:p w14:paraId="16E18B3C" w14:textId="77777777" w:rsidR="00D85371" w:rsidRPr="00A6293E" w:rsidRDefault="00D85371" w:rsidP="00D85371">
      <w:pPr>
        <w:pStyle w:val="Rubrik4utannumrering"/>
      </w:pPr>
      <w:r w:rsidRPr="00A6293E">
        <w:t>Tillsyn</w:t>
      </w:r>
    </w:p>
    <w:p w14:paraId="65A72F12" w14:textId="77777777" w:rsidR="00D85371" w:rsidRPr="00A6293E" w:rsidRDefault="00D85371" w:rsidP="00D85371">
      <w:pPr>
        <w:pStyle w:val="Brdtext"/>
      </w:pPr>
      <w:r w:rsidRPr="003E57A5">
        <w:rPr>
          <w:b/>
        </w:rPr>
        <w:t>1</w:t>
      </w:r>
      <w:r>
        <w:rPr>
          <w:b/>
        </w:rPr>
        <w:t>1</w:t>
      </w:r>
      <w:r w:rsidRPr="00697F00">
        <w:rPr>
          <w:b/>
        </w:rPr>
        <w:t> §</w:t>
      </w:r>
      <w:r w:rsidRPr="00697F00">
        <w:t>    Bestämmelserna om tillsyn i 11 kap.</w:t>
      </w:r>
      <w:r>
        <w:t xml:space="preserve"> </w:t>
      </w:r>
      <w:r w:rsidRPr="00697F00">
        <w:t>lagen (202</w:t>
      </w:r>
      <w:r>
        <w:t>2</w:t>
      </w:r>
      <w:r w:rsidRPr="00697F00">
        <w:t>:000) om elektro</w:t>
      </w:r>
      <w:r w:rsidRPr="00697F00">
        <w:softHyphen/>
        <w:t>nisk kom</w:t>
      </w:r>
      <w:r w:rsidRPr="00697F00">
        <w:softHyphen/>
        <w:t xml:space="preserve">munikation </w:t>
      </w:r>
      <w:r>
        <w:t>tillämpas äv</w:t>
      </w:r>
      <w:r w:rsidRPr="00697F00">
        <w:t xml:space="preserve">en i fråga om krav på tillstånd för att använda enskilda radiosändare inom ramen för sådana tillstånd som avses i </w:t>
      </w:r>
      <w:r>
        <w:t>7</w:t>
      </w:r>
      <w:r w:rsidRPr="00697F00">
        <w:t> §.</w:t>
      </w:r>
    </w:p>
    <w:p w14:paraId="59C5C12B" w14:textId="77777777" w:rsidR="00D85371" w:rsidRPr="00A6293E" w:rsidRDefault="00D85371" w:rsidP="00D85371">
      <w:pPr>
        <w:pStyle w:val="Brdtextmedindrag"/>
        <w:ind w:firstLine="0"/>
      </w:pPr>
    </w:p>
    <w:p w14:paraId="12908396" w14:textId="77777777" w:rsidR="00D85371" w:rsidRDefault="00D85371" w:rsidP="00D85371">
      <w:pPr>
        <w:pStyle w:val="Brdtext"/>
      </w:pPr>
      <w:r w:rsidRPr="005C0016">
        <w:rPr>
          <w:b/>
        </w:rPr>
        <w:t>1</w:t>
      </w:r>
      <w:r>
        <w:rPr>
          <w:b/>
        </w:rPr>
        <w:t>2</w:t>
      </w:r>
      <w:r w:rsidRPr="005C0016">
        <w:rPr>
          <w:b/>
        </w:rPr>
        <w:t> §</w:t>
      </w:r>
      <w:r w:rsidRPr="005C0016">
        <w:t>    Den upphävda lagen (2003:389) om elektronisk kommunikation gäller fortfarande i fråga om en parts rätt att hän</w:t>
      </w:r>
      <w:r w:rsidRPr="005C0016">
        <w:softHyphen/>
        <w:t>skjuta en tvist för avgörande av tillsynsmyndigheten, om tvisten har sam</w:t>
      </w:r>
      <w:r w:rsidRPr="005C0016">
        <w:softHyphen/>
        <w:t>band med skyl</w:t>
      </w:r>
      <w:r>
        <w:softHyphen/>
      </w:r>
      <w:r w:rsidRPr="005C0016">
        <w:t>dig</w:t>
      </w:r>
      <w:r>
        <w:softHyphen/>
      </w:r>
      <w:r w:rsidRPr="005C0016">
        <w:t>het</w:t>
      </w:r>
      <w:r>
        <w:softHyphen/>
      </w:r>
      <w:r w:rsidRPr="005C0016">
        <w:t xml:space="preserve">er som avser tiden före ikraftträdandet av </w:t>
      </w:r>
      <w:r w:rsidRPr="00B55EEF">
        <w:t>denna lag</w:t>
      </w:r>
      <w:r w:rsidRPr="005C0016">
        <w:t>.</w:t>
      </w:r>
    </w:p>
    <w:p w14:paraId="4D14D9B9" w14:textId="77777777" w:rsidR="00D85371" w:rsidRPr="00A6293E" w:rsidRDefault="00D85371" w:rsidP="00D85371">
      <w:pPr>
        <w:pStyle w:val="Rubrik4utannumrering"/>
      </w:pPr>
      <w:r w:rsidRPr="00A6293E">
        <w:t>Sanktionsavgifter</w:t>
      </w:r>
    </w:p>
    <w:p w14:paraId="33F16BF2" w14:textId="77777777" w:rsidR="00D85371" w:rsidRPr="00A6293E" w:rsidRDefault="00D85371" w:rsidP="00D85371">
      <w:pPr>
        <w:pStyle w:val="Brdtext"/>
      </w:pPr>
      <w:r w:rsidRPr="00A6293E">
        <w:rPr>
          <w:b/>
        </w:rPr>
        <w:t>1</w:t>
      </w:r>
      <w:r>
        <w:rPr>
          <w:b/>
        </w:rPr>
        <w:t>3 §</w:t>
      </w:r>
      <w:r w:rsidRPr="00A6293E">
        <w:t>    Bestämmelserna om sanktionsavgift</w:t>
      </w:r>
      <w:r>
        <w:t>er</w:t>
      </w:r>
      <w:r w:rsidRPr="00A6293E">
        <w:t xml:space="preserve"> i 1</w:t>
      </w:r>
      <w:r>
        <w:t xml:space="preserve">2 kap. </w:t>
      </w:r>
      <w:r w:rsidRPr="00A6293E">
        <w:t>lagen (202</w:t>
      </w:r>
      <w:r>
        <w:t>2</w:t>
      </w:r>
      <w:r w:rsidRPr="00A6293E">
        <w:t xml:space="preserve">:000) om elektronisk kommunikation tillämpas endast på överträdelser som har </w:t>
      </w:r>
      <w:r>
        <w:t>skett</w:t>
      </w:r>
      <w:r w:rsidRPr="00A6293E">
        <w:t xml:space="preserve"> efter ikraftträdandet av den lagen.</w:t>
      </w:r>
    </w:p>
    <w:p w14:paraId="4FC6DF4E" w14:textId="77777777" w:rsidR="00D85371" w:rsidRPr="00A6293E" w:rsidRDefault="00D85371" w:rsidP="00D85371">
      <w:pPr>
        <w:pStyle w:val="Brdtextmedindrag"/>
      </w:pPr>
      <w:r w:rsidRPr="00A6293E">
        <w:br w:type="page"/>
      </w:r>
    </w:p>
    <w:p w14:paraId="1B719C9D" w14:textId="77777777" w:rsidR="00D85371" w:rsidRPr="00A6293E" w:rsidRDefault="00D85371" w:rsidP="00D85371">
      <w:pPr>
        <w:pStyle w:val="Rubrik2utannumrering"/>
        <w:sectPr w:rsidR="00D85371" w:rsidRPr="00A6293E" w:rsidSect="00155500">
          <w:headerReference w:type="even" r:id="rId342"/>
          <w:headerReference w:type="default" r:id="rId343"/>
          <w:footerReference w:type="even" r:id="rId344"/>
          <w:footerReference w:type="default" r:id="rId345"/>
          <w:headerReference w:type="first" r:id="rId346"/>
          <w:footerReference w:type="first" r:id="rId347"/>
          <w:footnotePr>
            <w:numRestart w:val="eachSect"/>
          </w:footnotePr>
          <w:pgSz w:w="9356" w:h="13721" w:code="9"/>
          <w:pgMar w:top="794" w:right="2438" w:bottom="1191" w:left="1021" w:header="0" w:footer="709" w:gutter="0"/>
          <w:cols w:space="708"/>
          <w:docGrid w:linePitch="360"/>
        </w:sectPr>
      </w:pPr>
      <w:bookmarkStart w:id="2704" w:name="_Toc73005834"/>
      <w:bookmarkStart w:id="2705" w:name="_Toc86738655"/>
      <w:r w:rsidRPr="00A6293E">
        <w:lastRenderedPageBreak/>
        <w:t>Förslag till lag om ändring i rättegångsbalken</w:t>
      </w:r>
      <w:bookmarkEnd w:id="2704"/>
      <w:bookmarkEnd w:id="2705"/>
    </w:p>
    <w:p w14:paraId="7091EE60" w14:textId="77777777" w:rsidR="00D85371" w:rsidRPr="00A6293E" w:rsidRDefault="00D85371" w:rsidP="00D85371">
      <w:pPr>
        <w:pStyle w:val="Brdtext"/>
      </w:pPr>
      <w:r w:rsidRPr="00A6293E">
        <w:t>Härigenom föreskrivs att 27</w:t>
      </w:r>
      <w:r>
        <w:t> kap. </w:t>
      </w:r>
      <w:r w:rsidRPr="00A6293E">
        <w:t>25</w:t>
      </w:r>
      <w:r>
        <w:t> §</w:t>
      </w:r>
      <w:r w:rsidRPr="00A6293E">
        <w:t xml:space="preserve"> rättegångsbalken ska ha följande ly</w:t>
      </w:r>
      <w:r>
        <w:softHyphen/>
      </w:r>
      <w:r w:rsidRPr="00A6293E">
        <w:t>delse.</w:t>
      </w:r>
    </w:p>
    <w:p w14:paraId="2972D3AF"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18A67B3" w14:textId="77777777">
        <w:tc>
          <w:tcPr>
            <w:tcW w:w="2500" w:type="pct"/>
            <w:shd w:val="clear" w:color="auto" w:fill="auto"/>
            <w:tcMar>
              <w:left w:w="0" w:type="dxa"/>
            </w:tcMar>
          </w:tcPr>
          <w:p w14:paraId="352FAF53"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165D953" w14:textId="77777777" w:rsidR="00D85371" w:rsidRPr="00A6293E" w:rsidRDefault="00D85371" w:rsidP="00D85371">
            <w:pPr>
              <w:pStyle w:val="Brdtext"/>
              <w:rPr>
                <w:i/>
              </w:rPr>
            </w:pPr>
            <w:r w:rsidRPr="00A6293E">
              <w:rPr>
                <w:i/>
              </w:rPr>
              <w:t>Föreslagen lydelse</w:t>
            </w:r>
          </w:p>
        </w:tc>
      </w:tr>
    </w:tbl>
    <w:p w14:paraId="5EFE51A9" w14:textId="77777777" w:rsidR="00D85371" w:rsidRPr="00A6293E" w:rsidRDefault="00D85371" w:rsidP="00D85371">
      <w:pPr>
        <w:pStyle w:val="Brdtext"/>
        <w:spacing w:before="230"/>
        <w:jc w:val="center"/>
        <w:rPr>
          <w:b/>
        </w:rPr>
      </w:pPr>
      <w:r w:rsidRPr="00A6293E">
        <w:rPr>
          <w:b/>
        </w:rPr>
        <w:t>27</w:t>
      </w:r>
      <w:r>
        <w:rPr>
          <w:b/>
        </w:rPr>
        <w:t> kap.</w:t>
      </w:r>
    </w:p>
    <w:p w14:paraId="5D8FAE17" w14:textId="77777777" w:rsidR="00D85371" w:rsidRPr="00A6293E" w:rsidRDefault="00D85371" w:rsidP="00D85371">
      <w:pPr>
        <w:pStyle w:val="Brdtext"/>
        <w:jc w:val="center"/>
      </w:pPr>
      <w:r w:rsidRPr="00A6293E">
        <w:t>25</w:t>
      </w:r>
      <w:r>
        <w:t> §</w:t>
      </w:r>
      <w:r w:rsidRPr="00A6293E">
        <w:rPr>
          <w:rStyle w:val="Fotnotsreferens"/>
        </w:rPr>
        <w:footnoteReference w:id="57"/>
      </w:r>
    </w:p>
    <w:p w14:paraId="6C167F32" w14:textId="77777777" w:rsidR="00D85371" w:rsidRPr="00A6293E" w:rsidRDefault="00D85371" w:rsidP="00D85371">
      <w:pPr>
        <w:pStyle w:val="Brdtextmedindrag"/>
      </w:pPr>
      <w:r w:rsidRPr="00A6293E">
        <w:t>När tillstånd till hemlig avlyssning av elektronisk kommunikation eller hemlig övervakning av elektronisk kommunikation har lämnats, får de tek</w:t>
      </w:r>
      <w:r w:rsidRPr="00A6293E">
        <w:softHyphen/>
        <w:t>niska hjälpmedel som behövs för åtgärden användas.</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451E550" w14:textId="77777777">
        <w:tc>
          <w:tcPr>
            <w:tcW w:w="2500" w:type="pct"/>
            <w:shd w:val="clear" w:color="auto" w:fill="auto"/>
            <w:tcMar>
              <w:left w:w="0" w:type="dxa"/>
            </w:tcMar>
          </w:tcPr>
          <w:p w14:paraId="361A8F03" w14:textId="77777777" w:rsidR="00D85371" w:rsidRPr="00A6293E" w:rsidRDefault="00D85371" w:rsidP="00D85371">
            <w:pPr>
              <w:pStyle w:val="Brdtextmedindrag"/>
            </w:pPr>
            <w:r w:rsidRPr="00A6293E">
              <w:t xml:space="preserve">I </w:t>
            </w:r>
            <w:r w:rsidRPr="00A6293E">
              <w:rPr>
                <w:i/>
              </w:rPr>
              <w:t>6</w:t>
            </w:r>
            <w:r>
              <w:rPr>
                <w:i/>
              </w:rPr>
              <w:t> kap.</w:t>
            </w:r>
            <w:r w:rsidRPr="00A6293E">
              <w:t xml:space="preserve"> lagen </w:t>
            </w:r>
            <w:r w:rsidRPr="00A6293E">
              <w:rPr>
                <w:i/>
              </w:rPr>
              <w:t>(2003:389)</w:t>
            </w:r>
            <w:r w:rsidRPr="00A6293E">
              <w:t xml:space="preserve"> om elektronisk kommunikation finns bestämmelser om hemlig avlyss</w:t>
            </w:r>
            <w:r w:rsidRPr="00A6293E">
              <w:softHyphen/>
              <w:t>ning av elektronisk kommunikation och hemlig övervakning av elektro</w:t>
            </w:r>
            <w:r w:rsidRPr="00A6293E">
              <w:softHyphen/>
              <w:t>nisk kommunikation som gäller för den som driver verksamhet som avses i den lagen.</w:t>
            </w:r>
          </w:p>
        </w:tc>
        <w:tc>
          <w:tcPr>
            <w:tcW w:w="2500" w:type="pct"/>
            <w:shd w:val="clear" w:color="auto" w:fill="auto"/>
            <w:tcMar>
              <w:right w:w="0" w:type="dxa"/>
            </w:tcMar>
          </w:tcPr>
          <w:p w14:paraId="33ED24A8" w14:textId="77777777" w:rsidR="00D85371" w:rsidRPr="00A6293E" w:rsidRDefault="00D85371" w:rsidP="00D85371">
            <w:pPr>
              <w:pStyle w:val="Brdtextmedindrag"/>
            </w:pPr>
            <w:r w:rsidRPr="00A6293E">
              <w:t xml:space="preserve">I </w:t>
            </w:r>
            <w:r>
              <w:rPr>
                <w:i/>
              </w:rPr>
              <w:t>9 kap.</w:t>
            </w:r>
            <w:r w:rsidRPr="00A6293E">
              <w:t xml:space="preserve"> lagen </w:t>
            </w:r>
            <w:r w:rsidRPr="00A6293E">
              <w:rPr>
                <w:i/>
              </w:rPr>
              <w:t>(202</w:t>
            </w:r>
            <w:r>
              <w:rPr>
                <w:i/>
              </w:rPr>
              <w:t>2</w:t>
            </w:r>
            <w:r w:rsidRPr="00A6293E">
              <w:rPr>
                <w:i/>
              </w:rPr>
              <w:t>:000)</w:t>
            </w:r>
            <w:r w:rsidRPr="00A6293E">
              <w:t xml:space="preserve"> om elektronisk kommunikation finns bestämmelser om hemlig avlyss</w:t>
            </w:r>
            <w:r w:rsidRPr="00A6293E">
              <w:softHyphen/>
              <w:t>ning av elektronisk kommunikation och hemlig övervakning av elek</w:t>
            </w:r>
            <w:r w:rsidRPr="00A6293E">
              <w:softHyphen/>
              <w:t>tronisk kommunikation som gäller för den som driver verksamhet som avses i den lagen.</w:t>
            </w:r>
          </w:p>
        </w:tc>
      </w:tr>
    </w:tbl>
    <w:p w14:paraId="4FC1E48A" w14:textId="77777777" w:rsidR="00D85371" w:rsidRPr="00A6293E" w:rsidRDefault="00D85371" w:rsidP="00D85371">
      <w:pPr>
        <w:pStyle w:val="Slutstreck"/>
      </w:pPr>
      <w:r w:rsidRPr="00A6293E">
        <w:t>                      </w:t>
      </w:r>
    </w:p>
    <w:p w14:paraId="5C696171" w14:textId="77777777" w:rsidR="00D85371" w:rsidRPr="00A6293E" w:rsidRDefault="00D85371" w:rsidP="00D85371">
      <w:pPr>
        <w:pStyle w:val="Brdtextmedindrag"/>
      </w:pPr>
      <w:r w:rsidRPr="00A6293E">
        <w:t xml:space="preserve">Denna lag träder i kraft den 1 </w:t>
      </w:r>
      <w:r>
        <w:t xml:space="preserve">juni </w:t>
      </w:r>
      <w:r w:rsidRPr="00A6293E">
        <w:t>202</w:t>
      </w:r>
      <w:r>
        <w:t>2</w:t>
      </w:r>
      <w:r w:rsidRPr="00A6293E">
        <w:t>.</w:t>
      </w:r>
    </w:p>
    <w:p w14:paraId="51CC07B0" w14:textId="77777777" w:rsidR="00D85371" w:rsidRPr="00A6293E" w:rsidRDefault="00D85371" w:rsidP="00D85371">
      <w:pPr>
        <w:spacing w:line="2" w:lineRule="auto"/>
        <w:rPr>
          <w:rFonts w:ascii="Times New Roman" w:hAnsi="Times New Roman"/>
          <w:sz w:val="20"/>
        </w:rPr>
      </w:pPr>
      <w:r w:rsidRPr="00A6293E">
        <w:br w:type="page"/>
      </w:r>
    </w:p>
    <w:p w14:paraId="1B4FCA66" w14:textId="77777777" w:rsidR="00D85371" w:rsidRPr="00A6293E" w:rsidRDefault="00D85371" w:rsidP="00D85371">
      <w:pPr>
        <w:pStyle w:val="Rubrik2utannumrering"/>
        <w:sectPr w:rsidR="00D85371" w:rsidRPr="00A6293E" w:rsidSect="00155500">
          <w:headerReference w:type="even" r:id="rId348"/>
          <w:headerReference w:type="default" r:id="rId349"/>
          <w:footerReference w:type="even" r:id="rId350"/>
          <w:footerReference w:type="default" r:id="rId351"/>
          <w:footerReference w:type="first" r:id="rId352"/>
          <w:footnotePr>
            <w:numRestart w:val="eachSect"/>
          </w:footnotePr>
          <w:type w:val="continuous"/>
          <w:pgSz w:w="9356" w:h="13721" w:code="9"/>
          <w:pgMar w:top="794" w:right="2438" w:bottom="1191" w:left="1021" w:header="0" w:footer="709" w:gutter="0"/>
          <w:cols w:space="708"/>
          <w:docGrid w:linePitch="360"/>
        </w:sectPr>
      </w:pPr>
      <w:bookmarkStart w:id="2706" w:name="_Toc73005835"/>
      <w:bookmarkStart w:id="2707" w:name="_Toc86738656"/>
      <w:r w:rsidRPr="00A6293E">
        <w:lastRenderedPageBreak/>
        <w:t>Förslag till lag om ändring i lagen (1960:729) om upphovsrätt till litterära och konstnärliga verk</w:t>
      </w:r>
      <w:bookmarkEnd w:id="2706"/>
      <w:bookmarkEnd w:id="2707"/>
    </w:p>
    <w:p w14:paraId="5F146E44" w14:textId="77777777" w:rsidR="00D85371" w:rsidRPr="00A6293E" w:rsidRDefault="00D85371" w:rsidP="00D85371">
      <w:pPr>
        <w:pStyle w:val="Brdtext"/>
      </w:pPr>
      <w:r w:rsidRPr="00A6293E">
        <w:t>Härigenom föreskrivs att 53</w:t>
      </w:r>
      <w:r>
        <w:t> </w:t>
      </w:r>
      <w:r w:rsidRPr="00A6293E">
        <w:t>f</w:t>
      </w:r>
      <w:r>
        <w:t> §</w:t>
      </w:r>
      <w:r w:rsidRPr="00A6293E">
        <w:t xml:space="preserve"> lagen (1960:729) om upphovsrätt till litterära och konstnärliga verk ska ha följande lydelse.</w:t>
      </w:r>
    </w:p>
    <w:p w14:paraId="2DD6FDEC"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304F414" w14:textId="77777777">
        <w:tc>
          <w:tcPr>
            <w:tcW w:w="2500" w:type="pct"/>
            <w:shd w:val="clear" w:color="auto" w:fill="auto"/>
            <w:tcMar>
              <w:left w:w="0" w:type="dxa"/>
            </w:tcMar>
          </w:tcPr>
          <w:p w14:paraId="2BD80AB2"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1A1F1ED7" w14:textId="77777777" w:rsidR="00D85371" w:rsidRPr="00A6293E" w:rsidRDefault="00D85371" w:rsidP="00D85371">
            <w:pPr>
              <w:pStyle w:val="Brdtext"/>
              <w:rPr>
                <w:i/>
              </w:rPr>
            </w:pPr>
            <w:r w:rsidRPr="00A6293E">
              <w:rPr>
                <w:i/>
              </w:rPr>
              <w:t>Föreslagen lydelse</w:t>
            </w:r>
          </w:p>
        </w:tc>
      </w:tr>
    </w:tbl>
    <w:p w14:paraId="04F63B44" w14:textId="77777777" w:rsidR="00D85371" w:rsidRPr="00A6293E" w:rsidRDefault="00D85371" w:rsidP="00D85371">
      <w:pPr>
        <w:pStyle w:val="Brdtext"/>
        <w:spacing w:before="230"/>
        <w:jc w:val="center"/>
      </w:pPr>
      <w:r w:rsidRPr="00A6293E">
        <w:t>53</w:t>
      </w:r>
      <w:r>
        <w:t> </w:t>
      </w:r>
      <w:r w:rsidRPr="00A6293E">
        <w:t>f</w:t>
      </w:r>
      <w:r>
        <w:t> §</w:t>
      </w:r>
      <w:r w:rsidRPr="00A6293E">
        <w:rPr>
          <w:rStyle w:val="Fotnotsreferens"/>
        </w:rPr>
        <w:footnoteReference w:id="58"/>
      </w:r>
    </w:p>
    <w:p w14:paraId="754C63F6" w14:textId="77777777" w:rsidR="00D85371" w:rsidRPr="00A6293E" w:rsidRDefault="00D85371" w:rsidP="00D85371">
      <w:pPr>
        <w:pStyle w:val="Brdtextmedindrag"/>
      </w:pPr>
      <w:r w:rsidRPr="00A6293E">
        <w:t>Den som på grund av bestämmelserna i 53</w:t>
      </w:r>
      <w:r>
        <w:t> </w:t>
      </w:r>
      <w:r w:rsidRPr="00A6293E">
        <w:t>c</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D0A86BD" w14:textId="77777777">
        <w:tc>
          <w:tcPr>
            <w:tcW w:w="2500" w:type="pct"/>
            <w:shd w:val="clear" w:color="auto" w:fill="auto"/>
            <w:tcMar>
              <w:left w:w="0" w:type="dxa"/>
            </w:tcMar>
          </w:tcPr>
          <w:p w14:paraId="0EA3C06B"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3B1979A6"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BE4969">
              <w:rPr>
                <w:i/>
              </w:rPr>
              <w:t>9</w:t>
            </w:r>
            <w:r>
              <w:rPr>
                <w:i/>
              </w:rPr>
              <w:t> kap. 31 §</w:t>
            </w:r>
            <w:r w:rsidRPr="00A6293E">
              <w:rPr>
                <w:i/>
              </w:rPr>
              <w:t xml:space="preserve"> </w:t>
            </w:r>
            <w:r w:rsidRPr="00A6293E">
              <w:t>la</w:t>
            </w:r>
            <w:r w:rsidRPr="00A6293E">
              <w:softHyphen/>
              <w:t xml:space="preserve">gen </w:t>
            </w:r>
            <w:r w:rsidRPr="00A6293E">
              <w:rPr>
                <w:i/>
              </w:rPr>
              <w:t>(202</w:t>
            </w:r>
            <w:r>
              <w:rPr>
                <w:i/>
              </w:rPr>
              <w:t>2</w:t>
            </w:r>
            <w:r w:rsidRPr="00A6293E">
              <w:rPr>
                <w:i/>
              </w:rPr>
              <w:t>:000)</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0F24FFB1" w14:textId="77777777" w:rsidR="00D85371" w:rsidRPr="00A6293E" w:rsidRDefault="00D85371" w:rsidP="00D85371">
      <w:pPr>
        <w:pStyle w:val="Slutstreck"/>
      </w:pPr>
      <w:r w:rsidRPr="00A6293E">
        <w:t>                      </w:t>
      </w:r>
    </w:p>
    <w:p w14:paraId="1971EA0B"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422C5913" w14:textId="77777777" w:rsidR="00D85371" w:rsidRPr="00A6293E" w:rsidRDefault="00D85371" w:rsidP="00D85371">
      <w:pPr>
        <w:spacing w:line="2" w:lineRule="auto"/>
        <w:rPr>
          <w:rFonts w:ascii="Times New Roman" w:hAnsi="Times New Roman"/>
          <w:sz w:val="20"/>
        </w:rPr>
      </w:pPr>
      <w:r w:rsidRPr="00A6293E">
        <w:br w:type="page"/>
      </w:r>
    </w:p>
    <w:p w14:paraId="3A6206C5" w14:textId="77777777" w:rsidR="00D85371" w:rsidRPr="00A6293E" w:rsidRDefault="00D85371" w:rsidP="00D85371">
      <w:pPr>
        <w:pStyle w:val="Rubrik2utannumrering"/>
        <w:sectPr w:rsidR="00D85371" w:rsidRPr="00A6293E" w:rsidSect="00155500">
          <w:headerReference w:type="even" r:id="rId353"/>
          <w:headerReference w:type="default" r:id="rId354"/>
          <w:footerReference w:type="even" r:id="rId355"/>
          <w:footerReference w:type="default" r:id="rId356"/>
          <w:footerReference w:type="first" r:id="rId357"/>
          <w:footnotePr>
            <w:numRestart w:val="eachSect"/>
          </w:footnotePr>
          <w:type w:val="continuous"/>
          <w:pgSz w:w="9356" w:h="13721" w:code="9"/>
          <w:pgMar w:top="794" w:right="2438" w:bottom="1191" w:left="1021" w:header="0" w:footer="709" w:gutter="0"/>
          <w:cols w:space="708"/>
          <w:docGrid w:linePitch="360"/>
        </w:sectPr>
      </w:pPr>
      <w:bookmarkStart w:id="2708" w:name="_Toc73005836"/>
      <w:bookmarkStart w:id="2709" w:name="_Toc86738657"/>
      <w:r w:rsidRPr="00A6293E">
        <w:lastRenderedPageBreak/>
        <w:t>Förslag till lag om ändring i patentlagen (1967:837)</w:t>
      </w:r>
      <w:bookmarkEnd w:id="2708"/>
      <w:bookmarkEnd w:id="2709"/>
    </w:p>
    <w:p w14:paraId="5DAA7760" w14:textId="77777777" w:rsidR="00D85371" w:rsidRPr="00A6293E" w:rsidRDefault="00D85371" w:rsidP="00D85371">
      <w:pPr>
        <w:pStyle w:val="Brdtext"/>
      </w:pPr>
      <w:r w:rsidRPr="00A6293E">
        <w:t>Härigenom föreskrivs att 57</w:t>
      </w:r>
      <w:r>
        <w:t> </w:t>
      </w:r>
      <w:r w:rsidRPr="00A6293E">
        <w:t>f</w:t>
      </w:r>
      <w:r>
        <w:t> §</w:t>
      </w:r>
      <w:r w:rsidRPr="00A6293E">
        <w:t xml:space="preserve"> patentlagen (1967:837)</w:t>
      </w:r>
      <w:r w:rsidRPr="00A6293E">
        <w:rPr>
          <w:rStyle w:val="Fotnotsreferens"/>
        </w:rPr>
        <w:footnoteReference w:id="59"/>
      </w:r>
      <w:r w:rsidRPr="00A6293E">
        <w:t xml:space="preserve"> ska ha följande lydelse.</w:t>
      </w:r>
    </w:p>
    <w:p w14:paraId="6FB2867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A919928" w14:textId="77777777">
        <w:tc>
          <w:tcPr>
            <w:tcW w:w="2500" w:type="pct"/>
            <w:shd w:val="clear" w:color="auto" w:fill="auto"/>
            <w:tcMar>
              <w:left w:w="0" w:type="dxa"/>
            </w:tcMar>
          </w:tcPr>
          <w:p w14:paraId="2EDDBFA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C0F2319" w14:textId="77777777" w:rsidR="00D85371" w:rsidRPr="00A6293E" w:rsidRDefault="00D85371" w:rsidP="00D85371">
            <w:pPr>
              <w:pStyle w:val="Brdtext"/>
              <w:rPr>
                <w:i/>
              </w:rPr>
            </w:pPr>
            <w:r w:rsidRPr="00A6293E">
              <w:rPr>
                <w:i/>
              </w:rPr>
              <w:t>Föreslagen lydelse</w:t>
            </w:r>
          </w:p>
        </w:tc>
      </w:tr>
    </w:tbl>
    <w:p w14:paraId="219ED1AF" w14:textId="77777777" w:rsidR="00D85371" w:rsidRPr="00A6293E" w:rsidRDefault="00D85371" w:rsidP="00D85371">
      <w:pPr>
        <w:pStyle w:val="Brdtext"/>
        <w:spacing w:before="230"/>
        <w:jc w:val="center"/>
      </w:pPr>
      <w:r w:rsidRPr="00A6293E">
        <w:t>57</w:t>
      </w:r>
      <w:r>
        <w:t> </w:t>
      </w:r>
      <w:r w:rsidRPr="00A6293E">
        <w:t>f</w:t>
      </w:r>
      <w:r>
        <w:t> §</w:t>
      </w:r>
      <w:r w:rsidRPr="00A6293E">
        <w:rPr>
          <w:rStyle w:val="Fotnotsreferens"/>
        </w:rPr>
        <w:footnoteReference w:id="60"/>
      </w:r>
    </w:p>
    <w:p w14:paraId="64DEFA31" w14:textId="77777777" w:rsidR="00D85371" w:rsidRPr="00A6293E" w:rsidRDefault="00D85371" w:rsidP="00D85371">
      <w:pPr>
        <w:pStyle w:val="Brdtextmedindrag"/>
      </w:pPr>
      <w:r w:rsidRPr="00A6293E">
        <w:t>Den som på grund av bestämmelserna i 57</w:t>
      </w:r>
      <w:r>
        <w:t> </w:t>
      </w:r>
      <w:r w:rsidRPr="00A6293E">
        <w:t>c</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3F26615" w14:textId="77777777">
        <w:tc>
          <w:tcPr>
            <w:tcW w:w="2500" w:type="pct"/>
            <w:shd w:val="clear" w:color="auto" w:fill="auto"/>
            <w:tcMar>
              <w:left w:w="0" w:type="dxa"/>
            </w:tcMar>
          </w:tcPr>
          <w:p w14:paraId="59311EEA"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4C7BCD2D" w14:textId="77777777" w:rsidR="00D85371" w:rsidRPr="00A6293E" w:rsidRDefault="00D85371" w:rsidP="00D85371">
            <w:pPr>
              <w:pStyle w:val="Brdtextmedindrag"/>
            </w:pPr>
            <w:r w:rsidRPr="00406FB4">
              <w:t>Den som tillhandahåller en elek</w:t>
            </w:r>
            <w:r w:rsidRPr="00406FB4">
              <w:softHyphen/>
              <w:t>tronisk kommunikationstjänst och som till</w:t>
            </w:r>
            <w:r w:rsidRPr="00A6293E">
              <w:t xml:space="preserve"> följd av ett informations</w:t>
            </w:r>
            <w:r w:rsidRPr="00A6293E">
              <w:softHyphen/>
              <w:t>föreläggande har lämnat ut infor</w:t>
            </w:r>
            <w:r w:rsidRPr="00A6293E">
              <w:softHyphen/>
              <w:t xml:space="preserve">mation som avses i </w:t>
            </w:r>
            <w:r w:rsidRPr="00E85DAC">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3FA8779C" w14:textId="77777777" w:rsidR="00D85371" w:rsidRPr="00A6293E" w:rsidRDefault="00D85371" w:rsidP="00D85371">
      <w:pPr>
        <w:pStyle w:val="Slutstreck"/>
      </w:pPr>
      <w:r w:rsidRPr="00A6293E">
        <w:t>                      </w:t>
      </w:r>
    </w:p>
    <w:p w14:paraId="3D017DE7"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7D47E5C6" w14:textId="77777777" w:rsidR="00D85371" w:rsidRPr="00A6293E" w:rsidRDefault="00D85371" w:rsidP="00D85371">
      <w:pPr>
        <w:spacing w:line="2" w:lineRule="auto"/>
        <w:rPr>
          <w:rFonts w:ascii="Times New Roman" w:hAnsi="Times New Roman"/>
          <w:sz w:val="20"/>
        </w:rPr>
      </w:pPr>
      <w:r w:rsidRPr="00A6293E">
        <w:br w:type="page"/>
      </w:r>
    </w:p>
    <w:p w14:paraId="4A46DB7C" w14:textId="77777777" w:rsidR="00D85371" w:rsidRPr="00A6293E" w:rsidRDefault="00D85371" w:rsidP="00D85371">
      <w:pPr>
        <w:pStyle w:val="Rubrik2utannumrering"/>
        <w:sectPr w:rsidR="00D85371" w:rsidRPr="00A6293E" w:rsidSect="00155500">
          <w:headerReference w:type="even" r:id="rId358"/>
          <w:headerReference w:type="default" r:id="rId359"/>
          <w:footerReference w:type="even" r:id="rId360"/>
          <w:footerReference w:type="default" r:id="rId361"/>
          <w:footerReference w:type="first" r:id="rId362"/>
          <w:footnotePr>
            <w:numRestart w:val="eachSect"/>
          </w:footnotePr>
          <w:type w:val="continuous"/>
          <w:pgSz w:w="9356" w:h="13721" w:code="9"/>
          <w:pgMar w:top="794" w:right="2438" w:bottom="1191" w:left="1021" w:header="0" w:footer="709" w:gutter="0"/>
          <w:cols w:space="708"/>
          <w:docGrid w:linePitch="360"/>
        </w:sectPr>
      </w:pPr>
      <w:bookmarkStart w:id="2710" w:name="_Toc73005837"/>
      <w:bookmarkStart w:id="2711" w:name="_Toc86738658"/>
      <w:r w:rsidRPr="00A6293E">
        <w:lastRenderedPageBreak/>
        <w:t>Förslag till lag om ändring i mönsterskyddslagen (1970:485)</w:t>
      </w:r>
      <w:bookmarkEnd w:id="2710"/>
      <w:bookmarkEnd w:id="2711"/>
    </w:p>
    <w:p w14:paraId="1B5EF5F2" w14:textId="77777777" w:rsidR="00D85371" w:rsidRPr="00A6293E" w:rsidRDefault="00D85371" w:rsidP="00D85371">
      <w:pPr>
        <w:pStyle w:val="Brdtext"/>
      </w:pPr>
      <w:r w:rsidRPr="00A6293E">
        <w:t>Härigenom föreskrivs att 35</w:t>
      </w:r>
      <w:r>
        <w:t> </w:t>
      </w:r>
      <w:r w:rsidRPr="00A6293E">
        <w:t>f</w:t>
      </w:r>
      <w:r>
        <w:t> §</w:t>
      </w:r>
      <w:r w:rsidRPr="00A6293E">
        <w:t xml:space="preserve"> mönsterskyddslagen (1970:485) ska ha följande lydelse.</w:t>
      </w:r>
    </w:p>
    <w:p w14:paraId="250E0CD9"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3DCEE56" w14:textId="77777777">
        <w:tc>
          <w:tcPr>
            <w:tcW w:w="2500" w:type="pct"/>
            <w:shd w:val="clear" w:color="auto" w:fill="auto"/>
            <w:tcMar>
              <w:left w:w="0" w:type="dxa"/>
            </w:tcMar>
          </w:tcPr>
          <w:p w14:paraId="270FA2B2"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1DE1538B" w14:textId="77777777" w:rsidR="00D85371" w:rsidRPr="00A6293E" w:rsidRDefault="00D85371" w:rsidP="00D85371">
            <w:pPr>
              <w:pStyle w:val="Brdtext"/>
              <w:rPr>
                <w:i/>
              </w:rPr>
            </w:pPr>
            <w:r w:rsidRPr="00A6293E">
              <w:rPr>
                <w:i/>
              </w:rPr>
              <w:t>Föreslagen lydelse</w:t>
            </w:r>
          </w:p>
        </w:tc>
      </w:tr>
    </w:tbl>
    <w:p w14:paraId="2FB20013" w14:textId="77777777" w:rsidR="00D85371" w:rsidRPr="00A6293E" w:rsidRDefault="00D85371" w:rsidP="00D85371">
      <w:pPr>
        <w:pStyle w:val="Brdtext"/>
        <w:spacing w:before="230"/>
        <w:jc w:val="center"/>
      </w:pPr>
      <w:r w:rsidRPr="00A6293E">
        <w:t>35</w:t>
      </w:r>
      <w:r>
        <w:t> </w:t>
      </w:r>
      <w:r w:rsidRPr="00A6293E">
        <w:t>f</w:t>
      </w:r>
      <w:r>
        <w:t> §</w:t>
      </w:r>
      <w:r w:rsidRPr="00A6293E">
        <w:rPr>
          <w:rStyle w:val="Fotnotsreferens"/>
        </w:rPr>
        <w:footnoteReference w:id="61"/>
      </w:r>
    </w:p>
    <w:p w14:paraId="5AB9B30A" w14:textId="77777777" w:rsidR="00D85371" w:rsidRPr="00A6293E" w:rsidRDefault="00D85371" w:rsidP="00D85371">
      <w:pPr>
        <w:pStyle w:val="Brdtextmedindrag"/>
      </w:pPr>
      <w:r w:rsidRPr="00A6293E">
        <w:t>Den som på grund av bestämmelserna i 35</w:t>
      </w:r>
      <w:r>
        <w:t> </w:t>
      </w:r>
      <w:r w:rsidRPr="00A6293E">
        <w:t>c</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11C5F77" w14:textId="77777777">
        <w:tc>
          <w:tcPr>
            <w:tcW w:w="2500" w:type="pct"/>
            <w:shd w:val="clear" w:color="auto" w:fill="auto"/>
            <w:tcMar>
              <w:left w:w="0" w:type="dxa"/>
            </w:tcMar>
          </w:tcPr>
          <w:p w14:paraId="2116742E"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7573D19D"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E85DAC">
              <w:rPr>
                <w:i/>
              </w:rPr>
              <w:t>9</w:t>
            </w:r>
            <w:r>
              <w:rPr>
                <w:i/>
              </w:rPr>
              <w:t> kap. 31 §</w:t>
            </w:r>
            <w:r w:rsidRPr="00A6293E">
              <w:rPr>
                <w:i/>
              </w:rPr>
              <w:t xml:space="preserve"> </w:t>
            </w:r>
            <w:r w:rsidRPr="00A6293E">
              <w:t>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0A1D0B4B" w14:textId="77777777" w:rsidR="00D85371" w:rsidRPr="00A6293E" w:rsidRDefault="00D85371" w:rsidP="00D85371">
      <w:pPr>
        <w:pStyle w:val="Slutstreck"/>
      </w:pPr>
      <w:r w:rsidRPr="00A6293E">
        <w:t>                      </w:t>
      </w:r>
    </w:p>
    <w:p w14:paraId="1747029B"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1A3BBD4B" w14:textId="77777777" w:rsidR="00D85371" w:rsidRPr="00A6293E" w:rsidRDefault="00D85371" w:rsidP="00D85371">
      <w:pPr>
        <w:spacing w:line="2" w:lineRule="auto"/>
        <w:rPr>
          <w:rFonts w:ascii="Times New Roman" w:hAnsi="Times New Roman"/>
          <w:sz w:val="20"/>
        </w:rPr>
      </w:pPr>
      <w:r w:rsidRPr="00A6293E">
        <w:br w:type="page"/>
      </w:r>
    </w:p>
    <w:p w14:paraId="00D99694" w14:textId="77777777" w:rsidR="00D85371" w:rsidRPr="00A6293E" w:rsidRDefault="00D85371" w:rsidP="00D85371">
      <w:pPr>
        <w:pStyle w:val="Rubrik2utannumrering"/>
        <w:sectPr w:rsidR="00D85371" w:rsidRPr="00A6293E" w:rsidSect="00155500">
          <w:headerReference w:type="even" r:id="rId363"/>
          <w:headerReference w:type="default" r:id="rId364"/>
          <w:footerReference w:type="even" r:id="rId365"/>
          <w:footerReference w:type="default" r:id="rId366"/>
          <w:footerReference w:type="first" r:id="rId367"/>
          <w:footnotePr>
            <w:numRestart w:val="eachSect"/>
          </w:footnotePr>
          <w:type w:val="continuous"/>
          <w:pgSz w:w="9356" w:h="13721" w:code="9"/>
          <w:pgMar w:top="794" w:right="2438" w:bottom="1191" w:left="1021" w:header="0" w:footer="709" w:gutter="0"/>
          <w:cols w:space="708"/>
          <w:docGrid w:linePitch="360"/>
        </w:sectPr>
      </w:pPr>
      <w:bookmarkStart w:id="2712" w:name="_Toc73005838"/>
      <w:bookmarkStart w:id="2713" w:name="_Toc86738659"/>
      <w:r w:rsidRPr="00A6293E">
        <w:lastRenderedPageBreak/>
        <w:t>Förslag till lag om ändring i lagen (1971:289) om allmänna förvaltningsdomstolar</w:t>
      </w:r>
      <w:bookmarkEnd w:id="2712"/>
      <w:bookmarkEnd w:id="2713"/>
    </w:p>
    <w:p w14:paraId="36726550" w14:textId="77777777" w:rsidR="00D85371" w:rsidRPr="00A6293E" w:rsidRDefault="00D85371" w:rsidP="00D85371">
      <w:pPr>
        <w:pStyle w:val="Brdtext"/>
      </w:pPr>
      <w:r w:rsidRPr="00A6293E">
        <w:t>Härigenom föreskrivs att 11, 12 och 17</w:t>
      </w:r>
      <w:r>
        <w:t> §</w:t>
      </w:r>
      <w:r w:rsidRPr="00A6293E">
        <w:t>§ lagen (1971:289) om allmänna förvaltningsdomstolar</w:t>
      </w:r>
      <w:r w:rsidRPr="00A6293E">
        <w:rPr>
          <w:rStyle w:val="Fotnotsreferens"/>
        </w:rPr>
        <w:footnoteReference w:id="62"/>
      </w:r>
      <w:r w:rsidRPr="00A6293E">
        <w:t xml:space="preserve"> ska ha följande lydelse.</w:t>
      </w:r>
    </w:p>
    <w:p w14:paraId="5DA574B8"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07D7774" w14:textId="77777777">
        <w:tc>
          <w:tcPr>
            <w:tcW w:w="2500" w:type="pct"/>
            <w:shd w:val="clear" w:color="auto" w:fill="auto"/>
            <w:tcMar>
              <w:left w:w="0" w:type="dxa"/>
            </w:tcMar>
          </w:tcPr>
          <w:p w14:paraId="2F7BA72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5C8B473" w14:textId="77777777" w:rsidR="00D85371" w:rsidRPr="00A6293E" w:rsidRDefault="00D85371" w:rsidP="00D85371">
            <w:pPr>
              <w:pStyle w:val="Brdtext"/>
              <w:rPr>
                <w:i/>
              </w:rPr>
            </w:pPr>
            <w:r w:rsidRPr="00A6293E">
              <w:rPr>
                <w:i/>
              </w:rPr>
              <w:t>Föreslagen lydelse</w:t>
            </w:r>
          </w:p>
        </w:tc>
      </w:tr>
    </w:tbl>
    <w:p w14:paraId="1E4AC3DA" w14:textId="77777777" w:rsidR="00D85371" w:rsidRPr="00A6293E" w:rsidRDefault="00D85371" w:rsidP="00D85371">
      <w:pPr>
        <w:pStyle w:val="Brdtext"/>
        <w:spacing w:before="230"/>
        <w:jc w:val="center"/>
      </w:pPr>
      <w:r w:rsidRPr="00A6293E">
        <w:t>11</w:t>
      </w:r>
      <w:r>
        <w:t> §</w:t>
      </w:r>
      <w:r w:rsidRPr="00A6293E">
        <w:rPr>
          <w:rStyle w:val="Fotnotsreferens"/>
        </w:rPr>
        <w:footnoteReference w:id="63"/>
      </w:r>
    </w:p>
    <w:p w14:paraId="35483945" w14:textId="77777777" w:rsidR="00D85371" w:rsidRPr="00A6293E" w:rsidRDefault="00D85371" w:rsidP="00D85371">
      <w:pPr>
        <w:pStyle w:val="Brdtextmedindrag"/>
      </w:pPr>
      <w:r w:rsidRPr="00A6293E">
        <w:t>En kammarrätt får vara indelad i avdelningar. Chef för en avdelning är presidenten eller en lagman.</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C170655" w14:textId="77777777">
        <w:tc>
          <w:tcPr>
            <w:tcW w:w="2500" w:type="pct"/>
            <w:shd w:val="clear" w:color="auto" w:fill="auto"/>
            <w:tcMar>
              <w:left w:w="0" w:type="dxa"/>
            </w:tcMar>
          </w:tcPr>
          <w:p w14:paraId="2EC9D2F3" w14:textId="77777777" w:rsidR="00D85371" w:rsidRPr="00A6293E" w:rsidRDefault="00D85371" w:rsidP="00D85371">
            <w:pPr>
              <w:pStyle w:val="Brdtextmedindrag"/>
            </w:pPr>
            <w:r w:rsidRPr="00A6293E">
              <w:t>Bestämmelser om särskild sam</w:t>
            </w:r>
            <w:r w:rsidRPr="00A6293E">
              <w:softHyphen/>
            </w:r>
            <w:r w:rsidRPr="00A6293E">
              <w:rPr>
                <w:spacing w:val="-4"/>
              </w:rPr>
              <w:t>mansättning av kammarrätten vid be</w:t>
            </w:r>
            <w:r w:rsidRPr="00A6293E">
              <w:rPr>
                <w:spacing w:val="-4"/>
              </w:rPr>
              <w:softHyphen/>
            </w:r>
            <w:r w:rsidRPr="00A6293E">
              <w:t>handling av vissa mål finns i fastig</w:t>
            </w:r>
            <w:r w:rsidRPr="00A6293E">
              <w:softHyphen/>
              <w:t xml:space="preserve">hetstaxeringslagen (1979:1152), </w:t>
            </w:r>
            <w:r w:rsidRPr="00D60751">
              <w:rPr>
                <w:i/>
                <w:spacing w:val="-3"/>
              </w:rPr>
              <w:t>la</w:t>
            </w:r>
            <w:r w:rsidRPr="00D60751">
              <w:rPr>
                <w:i/>
                <w:spacing w:val="-3"/>
              </w:rPr>
              <w:softHyphen/>
              <w:t xml:space="preserve">gen </w:t>
            </w:r>
            <w:r w:rsidRPr="004C7EE5">
              <w:rPr>
                <w:i/>
                <w:iCs/>
                <w:spacing w:val="-3"/>
              </w:rPr>
              <w:t>(2003:389)</w:t>
            </w:r>
            <w:r w:rsidRPr="00D60751">
              <w:rPr>
                <w:i/>
                <w:spacing w:val="-3"/>
              </w:rPr>
              <w:t xml:space="preserve"> om elektronisk kom</w:t>
            </w:r>
            <w:r w:rsidRPr="00D60751">
              <w:rPr>
                <w:i/>
                <w:spacing w:val="-3"/>
              </w:rPr>
              <w:softHyphen/>
              <w:t>munikation och</w:t>
            </w:r>
            <w:r w:rsidRPr="00B416F5">
              <w:rPr>
                <w:spacing w:val="-3"/>
              </w:rPr>
              <w:t xml:space="preserve"> lagen (2010:1882)</w:t>
            </w:r>
            <w:r w:rsidRPr="00A6293E">
              <w:t xml:space="preserve"> om åldersgränser för film som ska visas offentligt. Bestämmelser om särskild sammansättning vid be</w:t>
            </w:r>
            <w:r>
              <w:softHyphen/>
            </w:r>
            <w:r w:rsidRPr="00A6293E">
              <w:t>handling av mål om laglighetspröv</w:t>
            </w:r>
            <w:r>
              <w:softHyphen/>
            </w:r>
            <w:r w:rsidRPr="00A6293E">
              <w:t xml:space="preserve">ning enligt </w:t>
            </w:r>
            <w:r w:rsidRPr="00A6293E">
              <w:rPr>
                <w:spacing w:val="-3"/>
              </w:rPr>
              <w:t>13</w:t>
            </w:r>
            <w:r>
              <w:rPr>
                <w:spacing w:val="-3"/>
              </w:rPr>
              <w:t> kap.</w:t>
            </w:r>
            <w:r w:rsidRPr="00A6293E">
              <w:rPr>
                <w:spacing w:val="-3"/>
              </w:rPr>
              <w:t xml:space="preserve"> kommunallagen (2017:725)</w:t>
            </w:r>
            <w:r w:rsidRPr="00A6293E">
              <w:t xml:space="preserve"> finns i 13</w:t>
            </w:r>
            <w:r>
              <w:t> </w:t>
            </w:r>
            <w:r w:rsidRPr="00A6293E">
              <w:t>a</w:t>
            </w:r>
            <w:r>
              <w:t> §</w:t>
            </w:r>
            <w:r w:rsidRPr="00A6293E">
              <w:t>.</w:t>
            </w:r>
          </w:p>
        </w:tc>
        <w:tc>
          <w:tcPr>
            <w:tcW w:w="2500" w:type="pct"/>
            <w:shd w:val="clear" w:color="auto" w:fill="auto"/>
            <w:tcMar>
              <w:right w:w="0" w:type="dxa"/>
            </w:tcMar>
          </w:tcPr>
          <w:p w14:paraId="0FAE87AD" w14:textId="77777777" w:rsidR="00D85371" w:rsidRPr="00A6293E" w:rsidRDefault="00D85371" w:rsidP="00D85371">
            <w:pPr>
              <w:pStyle w:val="Brdtextmedindrag"/>
            </w:pPr>
            <w:r w:rsidRPr="00A6293E">
              <w:t>Bestämmelser om särskild sam</w:t>
            </w:r>
            <w:r w:rsidRPr="00A6293E">
              <w:softHyphen/>
            </w:r>
            <w:r w:rsidRPr="00A6293E">
              <w:rPr>
                <w:spacing w:val="-4"/>
              </w:rPr>
              <w:t>man</w:t>
            </w:r>
            <w:r w:rsidRPr="00A6293E">
              <w:rPr>
                <w:spacing w:val="-4"/>
              </w:rPr>
              <w:softHyphen/>
              <w:t>sättning av kammarrätten vid be</w:t>
            </w:r>
            <w:r w:rsidRPr="00A6293E">
              <w:rPr>
                <w:spacing w:val="-4"/>
              </w:rPr>
              <w:softHyphen/>
            </w:r>
            <w:r w:rsidRPr="00A6293E">
              <w:t>handling av vissa mål finns i fastig</w:t>
            </w:r>
            <w:r w:rsidRPr="00A6293E">
              <w:softHyphen/>
              <w:t xml:space="preserve">hetstaxeringslagen (1979:1152), </w:t>
            </w:r>
            <w:r w:rsidRPr="00B416F5">
              <w:rPr>
                <w:spacing w:val="-3"/>
              </w:rPr>
              <w:t>lagen (2010:1882)</w:t>
            </w:r>
            <w:r w:rsidRPr="00A6293E">
              <w:t xml:space="preserve"> om åldersgränser för film som ska visas offentligt</w:t>
            </w:r>
            <w:r>
              <w:t xml:space="preserve"> </w:t>
            </w:r>
            <w:r w:rsidRPr="00D60751">
              <w:rPr>
                <w:i/>
              </w:rPr>
              <w:t>och</w:t>
            </w:r>
            <w:r w:rsidRPr="00D60751">
              <w:rPr>
                <w:i/>
                <w:spacing w:val="-3"/>
              </w:rPr>
              <w:t xml:space="preserve"> la</w:t>
            </w:r>
            <w:r w:rsidRPr="00D60751">
              <w:rPr>
                <w:i/>
                <w:spacing w:val="-3"/>
              </w:rPr>
              <w:softHyphen/>
              <w:t xml:space="preserve">gen </w:t>
            </w:r>
            <w:r w:rsidRPr="004C7EE5">
              <w:rPr>
                <w:i/>
                <w:iCs/>
                <w:spacing w:val="-3"/>
              </w:rPr>
              <w:t>(202</w:t>
            </w:r>
            <w:r>
              <w:rPr>
                <w:i/>
                <w:iCs/>
                <w:spacing w:val="-3"/>
              </w:rPr>
              <w:t>2</w:t>
            </w:r>
            <w:r w:rsidRPr="004C7EE5">
              <w:rPr>
                <w:i/>
                <w:iCs/>
                <w:spacing w:val="-3"/>
              </w:rPr>
              <w:t>:000)</w:t>
            </w:r>
            <w:r w:rsidRPr="00D60751">
              <w:rPr>
                <w:i/>
                <w:spacing w:val="-3"/>
              </w:rPr>
              <w:t xml:space="preserve"> om elektronisk kom</w:t>
            </w:r>
            <w:r w:rsidRPr="00D60751">
              <w:rPr>
                <w:i/>
                <w:spacing w:val="-3"/>
              </w:rPr>
              <w:softHyphen/>
              <w:t>munikation</w:t>
            </w:r>
            <w:r w:rsidRPr="00A6293E">
              <w:t>. Bestämmelser om särskild sammansättning vid be</w:t>
            </w:r>
            <w:r>
              <w:softHyphen/>
            </w:r>
            <w:r w:rsidRPr="00A6293E">
              <w:t>handling av mål om laglighetspröv</w:t>
            </w:r>
            <w:r>
              <w:softHyphen/>
            </w:r>
            <w:r w:rsidRPr="00A6293E">
              <w:t xml:space="preserve">ning enligt </w:t>
            </w:r>
            <w:r w:rsidRPr="00A6293E">
              <w:rPr>
                <w:spacing w:val="-3"/>
              </w:rPr>
              <w:t>13</w:t>
            </w:r>
            <w:r>
              <w:rPr>
                <w:spacing w:val="-3"/>
              </w:rPr>
              <w:t> kap.</w:t>
            </w:r>
            <w:r w:rsidRPr="00A6293E">
              <w:rPr>
                <w:spacing w:val="-3"/>
              </w:rPr>
              <w:t xml:space="preserve"> kommunallagen (2017:725)</w:t>
            </w:r>
            <w:r w:rsidRPr="00A6293E">
              <w:t xml:space="preserve"> finns i 13</w:t>
            </w:r>
            <w:r>
              <w:t> </w:t>
            </w:r>
            <w:r w:rsidRPr="00A6293E">
              <w:t>a</w:t>
            </w:r>
            <w:r>
              <w:t> §</w:t>
            </w:r>
            <w:r w:rsidRPr="00A6293E">
              <w:t>.</w:t>
            </w:r>
          </w:p>
        </w:tc>
      </w:tr>
    </w:tbl>
    <w:p w14:paraId="1788B5D6" w14:textId="77777777" w:rsidR="00D85371" w:rsidRPr="00A6293E" w:rsidRDefault="00D85371" w:rsidP="00D85371">
      <w:pPr>
        <w:pStyle w:val="Brdtext"/>
        <w:spacing w:before="230"/>
        <w:jc w:val="center"/>
      </w:pPr>
      <w:r w:rsidRPr="00A6293E">
        <w:t>12</w:t>
      </w:r>
      <w:r>
        <w:t> §</w:t>
      </w:r>
      <w:r w:rsidRPr="00A6293E">
        <w:rPr>
          <w:rStyle w:val="Fotnotsreferens"/>
        </w:rPr>
        <w:footnoteReference w:id="64"/>
      </w:r>
    </w:p>
    <w:p w14:paraId="72B480BF" w14:textId="77777777" w:rsidR="00D85371" w:rsidRPr="00A6293E" w:rsidRDefault="00D85371" w:rsidP="00D85371">
      <w:pPr>
        <w:pStyle w:val="Brdtextmedindrag"/>
      </w:pPr>
      <w:r w:rsidRPr="00A6293E">
        <w:t>En kammarrätt är domför med tre lagfarna ledamöter. Fler än fyra lag</w:t>
      </w:r>
      <w:r w:rsidRPr="00A6293E">
        <w:softHyphen/>
        <w:t>farna ledamöter får inte ingå i rätten.</w:t>
      </w:r>
    </w:p>
    <w:p w14:paraId="11BC0D76" w14:textId="77777777" w:rsidR="00D85371" w:rsidRPr="00A6293E" w:rsidRDefault="00D85371" w:rsidP="00D85371">
      <w:pPr>
        <w:pStyle w:val="Brdtextmedindrag"/>
      </w:pPr>
      <w:r w:rsidRPr="00A6293E">
        <w:t>När det är särskilt föreskrivet att nämndemän ska ingå i rätten är en kam</w:t>
      </w:r>
      <w:r>
        <w:softHyphen/>
      </w:r>
      <w:r w:rsidRPr="00A6293E">
        <w:t>mar</w:t>
      </w:r>
      <w:r>
        <w:softHyphen/>
      </w:r>
      <w:r w:rsidRPr="00A6293E">
        <w:t>rätt domför med tre lagfarna ledamöter och två nämndemän. Fler än fyra lagfarna ledamöter och tre nämndemän får inte ingå i rätten.</w:t>
      </w:r>
    </w:p>
    <w:p w14:paraId="765D14E5" w14:textId="77777777" w:rsidR="00D85371" w:rsidRPr="00A6293E" w:rsidRDefault="00D85371" w:rsidP="00D85371">
      <w:pPr>
        <w:pStyle w:val="Brdtextmedindrag"/>
      </w:pPr>
      <w:r w:rsidRPr="00A6293E">
        <w:t>Om en av de lagfarna ledamöterna eller en av nämndemännen får för</w:t>
      </w:r>
      <w:r w:rsidRPr="00A6293E">
        <w:softHyphen/>
        <w:t>hinder sedan handläggningen har påbörjats, är rätten ändå domför.</w:t>
      </w:r>
    </w:p>
    <w:p w14:paraId="6BF79BC3" w14:textId="77777777" w:rsidR="00D85371" w:rsidRPr="00A6293E" w:rsidRDefault="00D85371" w:rsidP="00D85371">
      <w:pPr>
        <w:pStyle w:val="Brdtextmedindrag"/>
      </w:pPr>
      <w:r w:rsidRPr="00A6293E">
        <w:t>En kammarrätt är domför utan nämndemän</w:t>
      </w:r>
    </w:p>
    <w:p w14:paraId="151F6A60" w14:textId="77777777" w:rsidR="00D85371" w:rsidRPr="00A6293E" w:rsidRDefault="00D85371" w:rsidP="00D85371">
      <w:pPr>
        <w:pStyle w:val="Brdtextmedindrag"/>
      </w:pPr>
      <w:r w:rsidRPr="00A6293E">
        <w:t>1. vid prövning av överklagande av beslut som inte innebär att målet avgörs,</w:t>
      </w:r>
    </w:p>
    <w:p w14:paraId="714092F4" w14:textId="77777777" w:rsidR="00D85371" w:rsidRPr="00A6293E" w:rsidRDefault="00D85371" w:rsidP="00D85371">
      <w:pPr>
        <w:pStyle w:val="Brdtextmedindrag"/>
      </w:pPr>
      <w:r w:rsidRPr="00A6293E">
        <w:t>2. vid förordnande om saken i avvaktan på målets avgörande och vid annan åtgärd som endast avser målets beredande, och</w:t>
      </w:r>
    </w:p>
    <w:p w14:paraId="55528FAD" w14:textId="77777777" w:rsidR="00D85371" w:rsidRPr="00A6293E" w:rsidRDefault="00D85371" w:rsidP="00D85371">
      <w:pPr>
        <w:pStyle w:val="Brdtextmedindrag"/>
      </w:pPr>
      <w:r w:rsidRPr="00A6293E">
        <w:t>3. vid beslut genom vilket domstolen skiljer sig från målet utan att detta har prövats i sak.</w:t>
      </w:r>
    </w:p>
    <w:p w14:paraId="5B5ED58F" w14:textId="77777777" w:rsidR="00D85371" w:rsidRPr="00A6293E" w:rsidRDefault="00D85371" w:rsidP="00D85371">
      <w:pPr>
        <w:pStyle w:val="Brdtextmedindrag"/>
      </w:pPr>
      <w:r w:rsidRPr="00A6293E">
        <w:t>Om ett mål som avses i andra stycket handläggs gemensamt med ett annat mål, får nämndemän delta vid handläggningen även av det senare målet.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816EE8F" w14:textId="77777777">
        <w:tc>
          <w:tcPr>
            <w:tcW w:w="2500" w:type="pct"/>
            <w:shd w:val="clear" w:color="auto" w:fill="auto"/>
            <w:tcMar>
              <w:left w:w="0" w:type="dxa"/>
            </w:tcMar>
          </w:tcPr>
          <w:p w14:paraId="6033B680" w14:textId="77777777" w:rsidR="00D85371" w:rsidRPr="00A6293E" w:rsidRDefault="00D85371" w:rsidP="00D85371">
            <w:pPr>
              <w:pStyle w:val="Brdtextmedindrag"/>
            </w:pPr>
            <w:r w:rsidRPr="00A6293E">
              <w:t xml:space="preserve">Bestämmelser om domförhet vid behandling av vissa mål finns i </w:t>
            </w:r>
            <w:r w:rsidRPr="003C2663">
              <w:t>fastighetstaxeringslagen (1979: 1152),</w:t>
            </w:r>
            <w:r w:rsidRPr="00A6293E">
              <w:t xml:space="preserve"> </w:t>
            </w:r>
            <w:r w:rsidRPr="00D60751">
              <w:rPr>
                <w:i/>
              </w:rPr>
              <w:t xml:space="preserve">lagen </w:t>
            </w:r>
            <w:r w:rsidRPr="004C7EE5">
              <w:rPr>
                <w:i/>
                <w:iCs/>
              </w:rPr>
              <w:t>(2003:389)</w:t>
            </w:r>
            <w:r w:rsidRPr="00D60751">
              <w:rPr>
                <w:i/>
              </w:rPr>
              <w:t xml:space="preserve"> om elek</w:t>
            </w:r>
            <w:r w:rsidRPr="00D60751">
              <w:rPr>
                <w:i/>
              </w:rPr>
              <w:softHyphen/>
            </w:r>
            <w:r w:rsidRPr="00D60751">
              <w:rPr>
                <w:i/>
              </w:rPr>
              <w:lastRenderedPageBreak/>
              <w:t>tro</w:t>
            </w:r>
            <w:r w:rsidRPr="00D60751">
              <w:rPr>
                <w:i/>
              </w:rPr>
              <w:softHyphen/>
              <w:t>nisk kommunikation och</w:t>
            </w:r>
            <w:r w:rsidRPr="00A6293E">
              <w:t xml:space="preserve"> lagen (2010:1882) om åldersgrän</w:t>
            </w:r>
            <w:r w:rsidRPr="00A6293E">
              <w:softHyphen/>
              <w:t>ser för film som ska visas offentligt. Bestäm</w:t>
            </w:r>
            <w:r>
              <w:softHyphen/>
            </w:r>
            <w:r w:rsidRPr="00A6293E">
              <w:t>melser om domförhet vid behandling av mål om laglighets</w:t>
            </w:r>
            <w:r w:rsidRPr="00A6293E">
              <w:softHyphen/>
              <w:t>prövning enligt 13</w:t>
            </w:r>
            <w:r>
              <w:t> kap.</w:t>
            </w:r>
            <w:r w:rsidRPr="00A6293E">
              <w:t xml:space="preserve"> kommunal</w:t>
            </w:r>
            <w:r w:rsidRPr="00A6293E">
              <w:softHyphen/>
              <w:t>lagen (2017:725) finns i 13</w:t>
            </w:r>
            <w:r>
              <w:t> </w:t>
            </w:r>
            <w:r w:rsidRPr="00A6293E">
              <w:t>a</w:t>
            </w:r>
            <w:r>
              <w:t> §</w:t>
            </w:r>
            <w:r w:rsidRPr="00A6293E">
              <w:t>.</w:t>
            </w:r>
          </w:p>
        </w:tc>
        <w:tc>
          <w:tcPr>
            <w:tcW w:w="2500" w:type="pct"/>
            <w:shd w:val="clear" w:color="auto" w:fill="auto"/>
            <w:tcMar>
              <w:right w:w="0" w:type="dxa"/>
            </w:tcMar>
          </w:tcPr>
          <w:p w14:paraId="3AED2763" w14:textId="77777777" w:rsidR="00D85371" w:rsidRPr="00A6293E" w:rsidRDefault="00D85371" w:rsidP="00D85371">
            <w:pPr>
              <w:pStyle w:val="Brdtextmedindrag"/>
            </w:pPr>
            <w:r w:rsidRPr="00A6293E">
              <w:lastRenderedPageBreak/>
              <w:t>Bestämmelser om domförhet vid behandling av vissa mål finns i fastighetstaxeringslagen (1979:</w:t>
            </w:r>
            <w:r>
              <w:t xml:space="preserve"> </w:t>
            </w:r>
            <w:r w:rsidRPr="00A6293E">
              <w:t xml:space="preserve">1152), </w:t>
            </w:r>
            <w:r w:rsidRPr="00A6293E" w:rsidDel="006D26BE">
              <w:t>lagen (</w:t>
            </w:r>
            <w:r w:rsidRPr="00A6293E">
              <w:t xml:space="preserve">2010:1882) om </w:t>
            </w:r>
            <w:r w:rsidRPr="00A6293E">
              <w:lastRenderedPageBreak/>
              <w:t>ålders</w:t>
            </w:r>
            <w:r>
              <w:softHyphen/>
            </w:r>
            <w:r w:rsidRPr="00A6293E">
              <w:t>grän</w:t>
            </w:r>
            <w:r w:rsidRPr="00A6293E">
              <w:softHyphen/>
              <w:t>ser för film som ska visas offentligt</w:t>
            </w:r>
            <w:r>
              <w:t xml:space="preserve"> </w:t>
            </w:r>
            <w:r>
              <w:rPr>
                <w:i/>
                <w:iCs/>
              </w:rPr>
              <w:t xml:space="preserve">och </w:t>
            </w:r>
            <w:r w:rsidRPr="00D60751">
              <w:rPr>
                <w:i/>
              </w:rPr>
              <w:t xml:space="preserve">lagen </w:t>
            </w:r>
            <w:r w:rsidRPr="004C7EE5">
              <w:rPr>
                <w:i/>
                <w:iCs/>
              </w:rPr>
              <w:t>(202</w:t>
            </w:r>
            <w:r>
              <w:rPr>
                <w:i/>
                <w:iCs/>
              </w:rPr>
              <w:t>2</w:t>
            </w:r>
            <w:r w:rsidRPr="004C7EE5">
              <w:rPr>
                <w:i/>
                <w:iCs/>
              </w:rPr>
              <w:t>:000)</w:t>
            </w:r>
            <w:r w:rsidRPr="00D60751">
              <w:rPr>
                <w:i/>
              </w:rPr>
              <w:t xml:space="preserve"> om elek</w:t>
            </w:r>
            <w:r w:rsidRPr="00D60751">
              <w:rPr>
                <w:i/>
              </w:rPr>
              <w:softHyphen/>
              <w:t>tronisk kommunikation</w:t>
            </w:r>
            <w:r w:rsidRPr="00A6293E">
              <w:t>. Bestämmelser om domförhet vid behandling av mål om laglighets</w:t>
            </w:r>
            <w:r w:rsidRPr="00A6293E">
              <w:softHyphen/>
              <w:t>prövning enligt 13</w:t>
            </w:r>
            <w:r>
              <w:t> kap.</w:t>
            </w:r>
            <w:r w:rsidRPr="00A6293E">
              <w:t xml:space="preserve"> kommunal</w:t>
            </w:r>
            <w:r w:rsidRPr="00A6293E">
              <w:softHyphen/>
              <w:t>lagen (2017:725) finns i 13</w:t>
            </w:r>
            <w:r>
              <w:t> </w:t>
            </w:r>
            <w:r w:rsidRPr="00A6293E">
              <w:t>a</w:t>
            </w:r>
            <w:r>
              <w:t> §</w:t>
            </w:r>
            <w:r w:rsidRPr="00A6293E">
              <w:t>.</w:t>
            </w:r>
          </w:p>
        </w:tc>
      </w:tr>
    </w:tbl>
    <w:p w14:paraId="0518ACA8" w14:textId="77777777" w:rsidR="00D85371" w:rsidRPr="00A6293E" w:rsidRDefault="00D85371" w:rsidP="00D85371">
      <w:pPr>
        <w:pStyle w:val="Brdtextmedindrag"/>
      </w:pPr>
      <w:r w:rsidRPr="00A6293E">
        <w:lastRenderedPageBreak/>
        <w:t>Vid behandling av frågor om prövningstillstånd är kammarrätten domför med två lagfarna ledamöter, om de är ense om slutet. Detsamma gäller vid behandling av andra frågor i mål där prövningstillstånd krävs för prövning av ett överklagande, om frågorna behandlas före eller i samband med frågan om prövningstillstånd. Ett prövningstillstånd som inte är begränsat enligt 34</w:t>
      </w:r>
      <w:r>
        <w:t> </w:t>
      </w:r>
      <w:r w:rsidRPr="00A6293E">
        <w:t>a</w:t>
      </w:r>
      <w:r>
        <w:t> §</w:t>
      </w:r>
      <w:r w:rsidRPr="00A6293E">
        <w:t xml:space="preserve"> tredje stycket förvaltningsprocesslagen (1971:291) får med</w:t>
      </w:r>
      <w:r w:rsidRPr="00A6293E">
        <w:softHyphen/>
        <w:t>delas av en lagfaren ledamot, om frågan är enkel.</w:t>
      </w:r>
    </w:p>
    <w:p w14:paraId="1EA45624" w14:textId="77777777" w:rsidR="00D85371" w:rsidRPr="00A6293E" w:rsidRDefault="00D85371" w:rsidP="00D85371">
      <w:pPr>
        <w:pStyle w:val="Brdtextmedindrag"/>
      </w:pPr>
      <w:r w:rsidRPr="00A6293E">
        <w:t>Vid behandling av en fråga om avvisning av ett överklagande på grund av att det har kommit in för sent är kammarrätten domför med två lagfarna ledamöter, om de är ense om slutet.</w:t>
      </w:r>
    </w:p>
    <w:p w14:paraId="218963E5" w14:textId="77777777" w:rsidR="00D85371" w:rsidRPr="00A6293E" w:rsidRDefault="00D85371" w:rsidP="00D85371">
      <w:pPr>
        <w:pStyle w:val="Brdtextmedindrag"/>
      </w:pPr>
      <w:r w:rsidRPr="00A6293E">
        <w:t>Vid beslut om avskrivning av ett mål efter en återkallelse är kammar</w:t>
      </w:r>
      <w:r w:rsidRPr="00A6293E">
        <w:softHyphen/>
        <w:t>rätten domför med en lagfaren ledamot.</w:t>
      </w:r>
    </w:p>
    <w:p w14:paraId="2ECA003D" w14:textId="77777777" w:rsidR="00D85371" w:rsidRPr="00A6293E" w:rsidRDefault="00D85371" w:rsidP="00D85371">
      <w:pPr>
        <w:pStyle w:val="Brdtextmedindrag"/>
      </w:pPr>
      <w:r w:rsidRPr="00A6293E">
        <w:t>Åtgärder som endast avser beredandet av ett mål får utföras av en lagfa</w:t>
      </w:r>
      <w:r w:rsidRPr="00A6293E">
        <w:softHyphen/>
        <w:t>ren ledamot i kammarrätten eller, om åtgärderna inte är av sådant slag att de bör förbehållas lagfarna ledamöter, av någon annan som har tillräcklig kunskap och erfarenhet och som är anställd vid en allmän förvaltnings</w:t>
      </w:r>
      <w:r w:rsidRPr="00A6293E">
        <w:softHyphen/>
        <w:t>domstol, en allmän domstol eller en hyresnämnd. Regeringen kan med stöd av 8</w:t>
      </w:r>
      <w:r>
        <w:t> kap. </w:t>
      </w:r>
      <w:r w:rsidRPr="00A6293E">
        <w:t>7</w:t>
      </w:r>
      <w:r>
        <w:t> §</w:t>
      </w:r>
      <w:r w:rsidRPr="00A6293E">
        <w:t xml:space="preserve"> regeringsformen meddela närmare föreskrifter om detta.</w:t>
      </w:r>
    </w:p>
    <w:p w14:paraId="1677F8E8" w14:textId="77777777" w:rsidR="00D85371" w:rsidRPr="00A6293E" w:rsidRDefault="00D85371" w:rsidP="00D85371">
      <w:pPr>
        <w:pStyle w:val="Brdtextmedindrag"/>
      </w:pPr>
    </w:p>
    <w:p w14:paraId="1394A078" w14:textId="77777777" w:rsidR="00D85371" w:rsidRPr="00A6293E" w:rsidRDefault="00D85371" w:rsidP="00D85371">
      <w:pPr>
        <w:pStyle w:val="Brdtext"/>
        <w:jc w:val="center"/>
      </w:pPr>
      <w:r w:rsidRPr="00A6293E">
        <w:t>17</w:t>
      </w:r>
      <w:r>
        <w:t> §</w:t>
      </w:r>
      <w:r w:rsidRPr="00A6293E">
        <w:rPr>
          <w:rStyle w:val="Fotnotsreferens"/>
        </w:rPr>
        <w:footnoteReference w:id="65"/>
      </w:r>
    </w:p>
    <w:p w14:paraId="47DCDA4F" w14:textId="77777777" w:rsidR="00D85371" w:rsidRPr="00A6293E" w:rsidRDefault="00D85371" w:rsidP="00D85371">
      <w:pPr>
        <w:pStyle w:val="Brdtextmedindrag"/>
      </w:pPr>
      <w:r w:rsidRPr="00A6293E">
        <w:t>En förvaltningsrätt är domför med en lagfaren domare och tre nämnde</w:t>
      </w:r>
      <w:r w:rsidRPr="00A6293E">
        <w:softHyphen/>
        <w:t>män, om inte annat följer av 17</w:t>
      </w:r>
      <w:r>
        <w:t> </w:t>
      </w:r>
      <w:r w:rsidRPr="00A6293E">
        <w:t>b eller 18</w:t>
      </w:r>
      <w:r>
        <w:t> §</w:t>
      </w:r>
      <w:r w:rsidRPr="00A6293E">
        <w:t>. Om en av nämndemännen får förhinder sedan handläggningen har påbörjats, är rätten domför med en lagfaren domare och två nämndemän.</w:t>
      </w:r>
    </w:p>
    <w:p w14:paraId="7EAFE3CF" w14:textId="77777777" w:rsidR="00D85371" w:rsidRPr="00A6293E" w:rsidRDefault="00D85371" w:rsidP="00D85371">
      <w:pPr>
        <w:pStyle w:val="Brdtextmedindrag"/>
      </w:pPr>
      <w:r w:rsidRPr="00A6293E">
        <w:t>Om det finns skäl för det med hänsyn till målets omfattning eller svårig</w:t>
      </w:r>
      <w:r w:rsidRPr="00A6293E">
        <w:softHyphen/>
        <w:t>hetsgrad, får antalet lagfarna domare utökas med en utöver vad som följer av första stycket. Detsamma gäller i fråga om antalet nämndemän. Om någon eller några av ledamöterna får förhinder sedan handläggningen har påbörjats gäller första stycket andra meningen i fråga om domförhet.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53EF2CE" w14:textId="77777777">
        <w:tc>
          <w:tcPr>
            <w:tcW w:w="2500" w:type="pct"/>
            <w:shd w:val="clear" w:color="auto" w:fill="auto"/>
            <w:tcMar>
              <w:left w:w="0" w:type="dxa"/>
            </w:tcMar>
          </w:tcPr>
          <w:p w14:paraId="3CC3779B" w14:textId="77777777" w:rsidR="00D85371" w:rsidRPr="00A6293E" w:rsidRDefault="00D85371" w:rsidP="00D85371">
            <w:pPr>
              <w:pStyle w:val="Brdtextmedindrag"/>
            </w:pPr>
            <w:r w:rsidRPr="00A6293E">
              <w:t>Bestämmelser om domförhet vid behandling av vissa mål finns, för</w:t>
            </w:r>
            <w:r w:rsidRPr="00A6293E">
              <w:softHyphen/>
              <w:t>utom i 18</w:t>
            </w:r>
            <w:r>
              <w:t> §</w:t>
            </w:r>
            <w:r w:rsidRPr="00A6293E">
              <w:t>, i fastighetstaxeringsla</w:t>
            </w:r>
            <w:r w:rsidRPr="00A6293E">
              <w:softHyphen/>
              <w:t xml:space="preserve">gen (1979:1152), </w:t>
            </w:r>
            <w:r w:rsidRPr="003E514A">
              <w:rPr>
                <w:i/>
              </w:rPr>
              <w:t xml:space="preserve">lagen </w:t>
            </w:r>
            <w:r w:rsidRPr="004C7EE5">
              <w:rPr>
                <w:i/>
                <w:iCs/>
              </w:rPr>
              <w:t>(2003:389)</w:t>
            </w:r>
            <w:r w:rsidRPr="003E514A">
              <w:rPr>
                <w:i/>
              </w:rPr>
              <w:t xml:space="preserve"> om elektronisk kommunikation och</w:t>
            </w:r>
            <w:r w:rsidRPr="00A6293E">
              <w:t xml:space="preserve"> lagen (2010:1882) om åldersgrän</w:t>
            </w:r>
            <w:r w:rsidRPr="00A6293E">
              <w:softHyphen/>
              <w:t>ser för film som ska visas offentligt.</w:t>
            </w:r>
          </w:p>
        </w:tc>
        <w:tc>
          <w:tcPr>
            <w:tcW w:w="2500" w:type="pct"/>
            <w:shd w:val="clear" w:color="auto" w:fill="auto"/>
            <w:tcMar>
              <w:right w:w="0" w:type="dxa"/>
            </w:tcMar>
          </w:tcPr>
          <w:p w14:paraId="31D05571" w14:textId="77777777" w:rsidR="00D85371" w:rsidRPr="00A6293E" w:rsidRDefault="00D85371" w:rsidP="00D85371">
            <w:pPr>
              <w:pStyle w:val="Brdtextmedindrag"/>
            </w:pPr>
            <w:r w:rsidRPr="00A6293E">
              <w:t>Bestämmelser om domförhet vid behandling av vissa mål finns, för</w:t>
            </w:r>
            <w:r w:rsidRPr="00A6293E">
              <w:softHyphen/>
              <w:t>utom i 18</w:t>
            </w:r>
            <w:r>
              <w:t> §</w:t>
            </w:r>
            <w:r w:rsidRPr="00A6293E">
              <w:t>, i fastighetstaxeringsla</w:t>
            </w:r>
            <w:r w:rsidRPr="00A6293E">
              <w:softHyphen/>
              <w:t xml:space="preserve">gen (1979:1152), </w:t>
            </w:r>
            <w:r w:rsidRPr="00A6293E" w:rsidDel="00D376C3">
              <w:t>lagen (</w:t>
            </w:r>
            <w:r w:rsidRPr="00A6293E">
              <w:t>2010:</w:t>
            </w:r>
            <w:r>
              <w:t xml:space="preserve"> </w:t>
            </w:r>
            <w:r w:rsidRPr="00A6293E">
              <w:t>1882) om åldersgrän</w:t>
            </w:r>
            <w:r w:rsidRPr="00A6293E">
              <w:softHyphen/>
              <w:t>ser för film som ska visas offentligt</w:t>
            </w:r>
            <w:r>
              <w:t xml:space="preserve"> </w:t>
            </w:r>
            <w:r>
              <w:rPr>
                <w:i/>
                <w:iCs/>
              </w:rPr>
              <w:t xml:space="preserve">och </w:t>
            </w:r>
            <w:r w:rsidRPr="003E514A">
              <w:rPr>
                <w:i/>
              </w:rPr>
              <w:t xml:space="preserve">lagen </w:t>
            </w:r>
            <w:r w:rsidRPr="004C7EE5">
              <w:rPr>
                <w:i/>
                <w:iCs/>
              </w:rPr>
              <w:t>(202</w:t>
            </w:r>
            <w:r>
              <w:rPr>
                <w:i/>
                <w:iCs/>
              </w:rPr>
              <w:t>2</w:t>
            </w:r>
            <w:r w:rsidRPr="004C7EE5">
              <w:rPr>
                <w:i/>
                <w:iCs/>
              </w:rPr>
              <w:t>:000)</w:t>
            </w:r>
            <w:r w:rsidRPr="003E514A">
              <w:rPr>
                <w:i/>
              </w:rPr>
              <w:t xml:space="preserve"> om elektronisk </w:t>
            </w:r>
            <w:r w:rsidRPr="003E514A">
              <w:rPr>
                <w:i/>
                <w:iCs/>
              </w:rPr>
              <w:t>kommu</w:t>
            </w:r>
            <w:r>
              <w:rPr>
                <w:i/>
                <w:iCs/>
              </w:rPr>
              <w:softHyphen/>
            </w:r>
            <w:r w:rsidRPr="003E514A">
              <w:rPr>
                <w:i/>
                <w:iCs/>
              </w:rPr>
              <w:t>ni</w:t>
            </w:r>
            <w:r>
              <w:rPr>
                <w:i/>
                <w:iCs/>
              </w:rPr>
              <w:softHyphen/>
            </w:r>
            <w:r w:rsidRPr="003E514A">
              <w:rPr>
                <w:i/>
                <w:iCs/>
              </w:rPr>
              <w:t>kation</w:t>
            </w:r>
            <w:r w:rsidRPr="00A6293E">
              <w:t>.</w:t>
            </w:r>
          </w:p>
        </w:tc>
      </w:tr>
    </w:tbl>
    <w:p w14:paraId="37467E87" w14:textId="77777777" w:rsidR="00D85371" w:rsidRPr="00A6293E" w:rsidRDefault="00D85371" w:rsidP="00D85371">
      <w:pPr>
        <w:pStyle w:val="Slutstreck"/>
      </w:pPr>
      <w:r w:rsidRPr="00A6293E">
        <w:t>                      </w:t>
      </w:r>
    </w:p>
    <w:p w14:paraId="2670C860" w14:textId="77777777" w:rsidR="00D85371" w:rsidRPr="00A6293E" w:rsidRDefault="00D85371" w:rsidP="00D85371">
      <w:pPr>
        <w:pStyle w:val="Brdtextmedindrag"/>
        <w:sectPr w:rsidR="00D85371" w:rsidRPr="00A6293E" w:rsidSect="00155500">
          <w:headerReference w:type="even" r:id="rId368"/>
          <w:headerReference w:type="default" r:id="rId369"/>
          <w:footerReference w:type="even" r:id="rId370"/>
          <w:footerReference w:type="default" r:id="rId371"/>
          <w:footerReference w:type="first" r:id="rId372"/>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juni</w:t>
      </w:r>
      <w:r w:rsidRPr="00A6293E">
        <w:t xml:space="preserve"> 202</w:t>
      </w:r>
      <w:r>
        <w:t>2</w:t>
      </w:r>
      <w:r w:rsidRPr="00A6293E">
        <w:t>.</w:t>
      </w:r>
    </w:p>
    <w:p w14:paraId="4FC3E1B7" w14:textId="77777777" w:rsidR="00D85371" w:rsidRPr="00A6293E" w:rsidRDefault="00D85371" w:rsidP="00D85371">
      <w:pPr>
        <w:pStyle w:val="Rubrik2utannumrering"/>
        <w:sectPr w:rsidR="00D85371" w:rsidRPr="00A6293E" w:rsidSect="00D85371">
          <w:headerReference w:type="even" r:id="rId373"/>
          <w:headerReference w:type="default" r:id="rId374"/>
          <w:footerReference w:type="even" r:id="rId375"/>
          <w:footerReference w:type="default" r:id="rId376"/>
          <w:footerReference w:type="first" r:id="rId377"/>
          <w:footnotePr>
            <w:numRestart w:val="eachSect"/>
          </w:footnotePr>
          <w:pgSz w:w="9356" w:h="13721" w:code="9"/>
          <w:pgMar w:top="794" w:right="2438" w:bottom="1191" w:left="1021" w:header="0" w:footer="709" w:gutter="0"/>
          <w:cols w:space="708"/>
          <w:docGrid w:linePitch="360"/>
        </w:sectPr>
      </w:pPr>
      <w:bookmarkStart w:id="2714" w:name="_Toc73005839"/>
      <w:bookmarkStart w:id="2715" w:name="_Toc86738660"/>
      <w:r w:rsidRPr="00A6293E">
        <w:lastRenderedPageBreak/>
        <w:t>Förslag till lag om ändring i lagen (1981:1104) om verksamheten hos vissa regionala alarmeringscentraler</w:t>
      </w:r>
      <w:bookmarkEnd w:id="2714"/>
      <w:bookmarkEnd w:id="2715"/>
    </w:p>
    <w:p w14:paraId="28B71754" w14:textId="77777777" w:rsidR="00D85371" w:rsidRPr="00A6293E" w:rsidRDefault="00D85371" w:rsidP="00D85371">
      <w:pPr>
        <w:pStyle w:val="Brdtext"/>
      </w:pPr>
      <w:r w:rsidRPr="00A6293E">
        <w:t>Härigenom föreskrivs att 2</w:t>
      </w:r>
      <w:r>
        <w:t> §</w:t>
      </w:r>
      <w:r w:rsidRPr="00A6293E">
        <w:t xml:space="preserve"> lagen (1981:1104) om verksamheten hos vissa regionala alarmeringscentraler ska ha följande lydelse.</w:t>
      </w:r>
    </w:p>
    <w:p w14:paraId="1306AFEF"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1EF3054" w14:textId="77777777">
        <w:tc>
          <w:tcPr>
            <w:tcW w:w="2500" w:type="pct"/>
            <w:shd w:val="clear" w:color="auto" w:fill="auto"/>
            <w:tcMar>
              <w:left w:w="0" w:type="dxa"/>
            </w:tcMar>
          </w:tcPr>
          <w:p w14:paraId="02982311"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21860258" w14:textId="77777777" w:rsidR="00D85371" w:rsidRPr="00A6293E" w:rsidRDefault="00D85371" w:rsidP="00D85371">
            <w:pPr>
              <w:pStyle w:val="Brdtext"/>
              <w:rPr>
                <w:i/>
              </w:rPr>
            </w:pPr>
            <w:r w:rsidRPr="00A6293E">
              <w:rPr>
                <w:i/>
              </w:rPr>
              <w:t>Föreslagen lydelse</w:t>
            </w:r>
          </w:p>
        </w:tc>
      </w:tr>
    </w:tbl>
    <w:p w14:paraId="0B9E1EF2" w14:textId="77777777" w:rsidR="00D85371" w:rsidRPr="00A6293E" w:rsidRDefault="00D85371" w:rsidP="00D85371">
      <w:pPr>
        <w:pStyle w:val="Brdtext"/>
        <w:spacing w:before="230"/>
        <w:jc w:val="center"/>
      </w:pPr>
      <w:r w:rsidRPr="00A6293E">
        <w:t>2</w:t>
      </w:r>
      <w:r>
        <w:t> §</w:t>
      </w:r>
      <w:r w:rsidRPr="00A6293E">
        <w:rPr>
          <w:rStyle w:val="Fotnotsreferens"/>
        </w:rPr>
        <w:footnoteReference w:id="66"/>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503F6EF" w14:textId="77777777">
        <w:tc>
          <w:tcPr>
            <w:tcW w:w="2500" w:type="pct"/>
            <w:shd w:val="clear" w:color="auto" w:fill="auto"/>
            <w:tcMar>
              <w:left w:w="0" w:type="dxa"/>
            </w:tcMar>
          </w:tcPr>
          <w:p w14:paraId="4C15DCCA" w14:textId="77777777" w:rsidR="00D85371" w:rsidRDefault="00D85371" w:rsidP="00D85371">
            <w:pPr>
              <w:pStyle w:val="Brdtextmedindrag"/>
            </w:pPr>
            <w:r w:rsidRPr="00A6293E">
              <w:t xml:space="preserve">Den som </w:t>
            </w:r>
            <w:r w:rsidRPr="00D26E9F">
              <w:t>svarar för alarmerings</w:t>
            </w:r>
            <w:r w:rsidRPr="00D26E9F">
              <w:softHyphen/>
              <w:t xml:space="preserve">centraler som anges i 1 § får inte utan tillstånd av regeringen spela in </w:t>
            </w:r>
            <w:r w:rsidRPr="009A71F6">
              <w:t xml:space="preserve">telefonsamtal </w:t>
            </w:r>
            <w:r w:rsidRPr="009A71F6">
              <w:rPr>
                <w:i/>
              </w:rPr>
              <w:t>varigenom</w:t>
            </w:r>
            <w:r w:rsidRPr="009A71F6">
              <w:t xml:space="preserve"> någon av</w:t>
            </w:r>
            <w:r w:rsidRPr="009A71F6">
              <w:softHyphen/>
              <w:t>ser att tillkalla eller annars</w:t>
            </w:r>
            <w:r w:rsidRPr="009A71F6">
              <w:rPr>
                <w:i/>
              </w:rPr>
              <w:t xml:space="preserve"> komma i förbindelse med</w:t>
            </w:r>
            <w:r w:rsidRPr="009A71F6">
              <w:t xml:space="preserve"> Polismyndighe</w:t>
            </w:r>
            <w:r w:rsidRPr="009A71F6">
              <w:softHyphen/>
              <w:t>ten, kommunal organisation</w:t>
            </w:r>
            <w:r w:rsidRPr="00A6293E">
              <w:t xml:space="preserve"> för rädd</w:t>
            </w:r>
            <w:r>
              <w:softHyphen/>
            </w:r>
            <w:r w:rsidRPr="00A6293E">
              <w:t>nings</w:t>
            </w:r>
            <w:r>
              <w:softHyphen/>
            </w:r>
            <w:r w:rsidRPr="00A6293E">
              <w:t>tjänst, ambulans eller nå</w:t>
            </w:r>
            <w:r w:rsidRPr="00A6293E">
              <w:softHyphen/>
              <w:t xml:space="preserve">got annat hjälporgan och som </w:t>
            </w:r>
            <w:r w:rsidRPr="00EA61C2">
              <w:rPr>
                <w:i/>
              </w:rPr>
              <w:t>be</w:t>
            </w:r>
            <w:r w:rsidRPr="00EA61C2">
              <w:rPr>
                <w:i/>
              </w:rPr>
              <w:softHyphen/>
              <w:t>ford</w:t>
            </w:r>
            <w:r>
              <w:rPr>
                <w:i/>
              </w:rPr>
              <w:softHyphen/>
            </w:r>
            <w:r w:rsidRPr="00EA61C2">
              <w:rPr>
                <w:i/>
              </w:rPr>
              <w:t>ras</w:t>
            </w:r>
            <w:r w:rsidRPr="00A6293E">
              <w:t xml:space="preserve"> via ett allmänt kommunika</w:t>
            </w:r>
            <w:r w:rsidRPr="00A6293E">
              <w:softHyphen/>
              <w:t>tions</w:t>
            </w:r>
            <w:r>
              <w:softHyphen/>
            </w:r>
            <w:r w:rsidRPr="00A6293E">
              <w:t>nät till eller från en sådan cen</w:t>
            </w:r>
            <w:r w:rsidRPr="00A6293E">
              <w:softHyphen/>
              <w:t>tral.</w:t>
            </w:r>
          </w:p>
          <w:p w14:paraId="7DC41808" w14:textId="77777777" w:rsidR="00D85371" w:rsidRPr="00A6293E" w:rsidRDefault="00D85371" w:rsidP="00D85371">
            <w:pPr>
              <w:pStyle w:val="Brdtextmedindrag"/>
            </w:pPr>
            <w:r w:rsidRPr="007C3698">
              <w:rPr>
                <w:i/>
              </w:rPr>
              <w:t>Tillstånd</w:t>
            </w:r>
            <w:r w:rsidRPr="00A6293E">
              <w:t xml:space="preserve"> får även i den utsträck</w:t>
            </w:r>
            <w:r>
              <w:softHyphen/>
            </w:r>
            <w:r w:rsidRPr="00A6293E">
              <w:t xml:space="preserve">ning som krävs för snabba och effektiva hjälpinsatser </w:t>
            </w:r>
            <w:r w:rsidRPr="007C3698">
              <w:rPr>
                <w:i/>
              </w:rPr>
              <w:t>innefatta</w:t>
            </w:r>
            <w:r w:rsidRPr="00A6293E">
              <w:t xml:space="preserve"> rätt att</w:t>
            </w:r>
          </w:p>
        </w:tc>
        <w:tc>
          <w:tcPr>
            <w:tcW w:w="2500" w:type="pct"/>
            <w:shd w:val="clear" w:color="auto" w:fill="auto"/>
            <w:tcMar>
              <w:right w:w="0" w:type="dxa"/>
            </w:tcMar>
          </w:tcPr>
          <w:p w14:paraId="66DAE543" w14:textId="77777777" w:rsidR="00D85371" w:rsidRDefault="00D85371" w:rsidP="00D85371">
            <w:pPr>
              <w:pStyle w:val="Brdtextmedindrag"/>
            </w:pPr>
            <w:bookmarkStart w:id="2716" w:name="_Hlk24033229"/>
            <w:r w:rsidRPr="00A6293E">
              <w:t xml:space="preserve">Den som svarar för </w:t>
            </w:r>
            <w:r w:rsidRPr="00D26E9F">
              <w:t>alarmerings</w:t>
            </w:r>
            <w:r w:rsidRPr="00D26E9F">
              <w:softHyphen/>
              <w:t xml:space="preserve">centraler som anges i 1 § får inte utan tillstånd av regeringen spela in telefonsamtal </w:t>
            </w:r>
            <w:r w:rsidRPr="00D26E9F">
              <w:rPr>
                <w:i/>
              </w:rPr>
              <w:t>som</w:t>
            </w:r>
            <w:r w:rsidRPr="00D26E9F">
              <w:t xml:space="preserve"> </w:t>
            </w:r>
            <w:r w:rsidRPr="00D26E9F">
              <w:rPr>
                <w:i/>
              </w:rPr>
              <w:t>innebär att</w:t>
            </w:r>
            <w:r w:rsidRPr="00D26E9F">
              <w:t xml:space="preserve"> nå</w:t>
            </w:r>
            <w:r w:rsidRPr="00D26E9F">
              <w:softHyphen/>
              <w:t>gon av</w:t>
            </w:r>
            <w:r w:rsidRPr="00D26E9F">
              <w:softHyphen/>
              <w:t xml:space="preserve">ser att tillkalla eller annars </w:t>
            </w:r>
            <w:r w:rsidRPr="00D26E9F">
              <w:rPr>
                <w:i/>
              </w:rPr>
              <w:t>kontakta</w:t>
            </w:r>
            <w:r w:rsidRPr="00D26E9F">
              <w:t xml:space="preserve"> Polismyn</w:t>
            </w:r>
            <w:r w:rsidRPr="00D26E9F">
              <w:softHyphen/>
              <w:t>dighe</w:t>
            </w:r>
            <w:r w:rsidRPr="00D26E9F">
              <w:softHyphen/>
              <w:t xml:space="preserve">ten, </w:t>
            </w:r>
            <w:r w:rsidRPr="00265776">
              <w:rPr>
                <w:i/>
                <w:iCs/>
              </w:rPr>
              <w:t>en</w:t>
            </w:r>
            <w:r>
              <w:t xml:space="preserve"> </w:t>
            </w:r>
            <w:r w:rsidRPr="00D26E9F">
              <w:t>kom</w:t>
            </w:r>
            <w:r w:rsidRPr="00D26E9F">
              <w:softHyphen/>
            </w:r>
            <w:r w:rsidRPr="009A71F6">
              <w:t>munal organisation för rädd</w:t>
            </w:r>
            <w:r>
              <w:softHyphen/>
            </w:r>
            <w:r w:rsidRPr="009A71F6">
              <w:t>nings</w:t>
            </w:r>
            <w:r w:rsidRPr="009A71F6">
              <w:softHyphen/>
            </w:r>
            <w:r w:rsidRPr="00D26E9F">
              <w:t>tjänst</w:t>
            </w:r>
            <w:r w:rsidRPr="00A6293E">
              <w:t>, ambulans eller nå</w:t>
            </w:r>
            <w:r w:rsidRPr="00A6293E">
              <w:softHyphen/>
              <w:t xml:space="preserve">got annat hjälporgan och som </w:t>
            </w:r>
            <w:r w:rsidRPr="00624AF0">
              <w:rPr>
                <w:i/>
              </w:rPr>
              <w:t>överförs</w:t>
            </w:r>
            <w:r w:rsidRPr="00A6293E">
              <w:t xml:space="preserve"> via ett allmänt </w:t>
            </w:r>
            <w:r w:rsidRPr="00A6293E">
              <w:rPr>
                <w:i/>
              </w:rPr>
              <w:t>elektro</w:t>
            </w:r>
            <w:r>
              <w:rPr>
                <w:i/>
              </w:rPr>
              <w:softHyphen/>
            </w:r>
            <w:r w:rsidRPr="00A6293E">
              <w:rPr>
                <w:i/>
              </w:rPr>
              <w:t xml:space="preserve">niskt </w:t>
            </w:r>
            <w:r w:rsidRPr="00A6293E">
              <w:t>kom</w:t>
            </w:r>
            <w:r>
              <w:softHyphen/>
            </w:r>
            <w:r w:rsidRPr="00A6293E">
              <w:t>mu</w:t>
            </w:r>
            <w:r>
              <w:softHyphen/>
            </w:r>
            <w:r w:rsidRPr="00A6293E">
              <w:t>ni</w:t>
            </w:r>
            <w:r>
              <w:softHyphen/>
            </w:r>
            <w:r w:rsidRPr="00A6293E">
              <w:t>ka</w:t>
            </w:r>
            <w:r>
              <w:softHyphen/>
            </w:r>
            <w:r w:rsidRPr="00A6293E">
              <w:t>tions</w:t>
            </w:r>
            <w:r>
              <w:softHyphen/>
            </w:r>
            <w:r w:rsidRPr="00A6293E">
              <w:t>nät till eller från en sådan central.</w:t>
            </w:r>
            <w:bookmarkEnd w:id="2716"/>
          </w:p>
          <w:p w14:paraId="769A2D01" w14:textId="77777777" w:rsidR="00D85371" w:rsidRPr="00A6293E" w:rsidRDefault="00D85371" w:rsidP="00D85371">
            <w:pPr>
              <w:pStyle w:val="Brdtextmedindrag"/>
            </w:pPr>
            <w:r w:rsidRPr="007C3698">
              <w:rPr>
                <w:i/>
              </w:rPr>
              <w:t>Ett tillstånd</w:t>
            </w:r>
            <w:r w:rsidRPr="00A6293E">
              <w:t xml:space="preserve"> får även i den ut</w:t>
            </w:r>
            <w:r>
              <w:softHyphen/>
            </w:r>
            <w:r w:rsidRPr="00A6293E">
              <w:t xml:space="preserve">sträckning som krävs för snabba och effektiva hjälpinsatser </w:t>
            </w:r>
            <w:r w:rsidRPr="007C3698">
              <w:rPr>
                <w:i/>
              </w:rPr>
              <w:t>omfatta</w:t>
            </w:r>
            <w:r w:rsidRPr="00A6293E">
              <w:t xml:space="preserve"> </w:t>
            </w:r>
            <w:r w:rsidRPr="00881BC3">
              <w:rPr>
                <w:i/>
              </w:rPr>
              <w:t>en</w:t>
            </w:r>
            <w:r>
              <w:t xml:space="preserve"> </w:t>
            </w:r>
            <w:r w:rsidRPr="00A6293E">
              <w:t>rätt att</w:t>
            </w:r>
          </w:p>
        </w:tc>
      </w:tr>
    </w:tbl>
    <w:p w14:paraId="653BAD38" w14:textId="77777777" w:rsidR="00D85371" w:rsidRPr="00A6293E" w:rsidRDefault="00D85371" w:rsidP="00D85371">
      <w:pPr>
        <w:pStyle w:val="Brdtextmedindrag"/>
      </w:pPr>
      <w:r w:rsidRPr="00A6293E">
        <w:t>1. avlyssna och spela in sådana telefonsamtal som avses i första stycket och som har kopplats vidare av en alarmeringscentral till ett hjälporgan,</w:t>
      </w:r>
    </w:p>
    <w:p w14:paraId="3D7135FB" w14:textId="77777777" w:rsidR="00D85371" w:rsidRPr="00A6293E" w:rsidRDefault="00D85371" w:rsidP="00D85371">
      <w:pPr>
        <w:pStyle w:val="Brdtextmedindrag"/>
      </w:pPr>
      <w:r w:rsidRPr="00A6293E">
        <w:t>2. avbryta pågående telefonsamtal för att samtal ska kunna kopplas vidare från en alarmeringscentral till ett hjälporgan.</w:t>
      </w:r>
    </w:p>
    <w:p w14:paraId="3B30A298" w14:textId="77777777" w:rsidR="00D85371" w:rsidRPr="00A6293E" w:rsidRDefault="00D85371" w:rsidP="00D85371">
      <w:pPr>
        <w:pStyle w:val="Slutstreck"/>
      </w:pPr>
      <w:r w:rsidRPr="00A6293E">
        <w:t>                      </w:t>
      </w:r>
    </w:p>
    <w:p w14:paraId="53DA74D6"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7EC12ADA" w14:textId="77777777" w:rsidR="00D85371" w:rsidRPr="00A6293E" w:rsidRDefault="00D85371" w:rsidP="00D85371">
      <w:pPr>
        <w:spacing w:line="2" w:lineRule="auto"/>
        <w:rPr>
          <w:rFonts w:ascii="Times New Roman" w:hAnsi="Times New Roman"/>
          <w:sz w:val="20"/>
        </w:rPr>
      </w:pPr>
      <w:r w:rsidRPr="00A6293E">
        <w:br w:type="page"/>
      </w:r>
    </w:p>
    <w:p w14:paraId="5395E9BA" w14:textId="77777777" w:rsidR="00D85371" w:rsidRDefault="00D85371" w:rsidP="00D85371">
      <w:pPr>
        <w:pStyle w:val="Rubrik2utannumrering"/>
        <w:sectPr w:rsidR="00D85371" w:rsidSect="00D85371">
          <w:headerReference w:type="even" r:id="rId378"/>
          <w:headerReference w:type="default" r:id="rId379"/>
          <w:footerReference w:type="even" r:id="rId380"/>
          <w:footerReference w:type="default" r:id="rId381"/>
          <w:footerReference w:type="first" r:id="rId382"/>
          <w:footnotePr>
            <w:numRestart w:val="eachSect"/>
          </w:footnotePr>
          <w:type w:val="continuous"/>
          <w:pgSz w:w="9356" w:h="13721" w:code="9"/>
          <w:pgMar w:top="794" w:right="2438" w:bottom="1191" w:left="1021" w:header="0" w:footer="709" w:gutter="0"/>
          <w:cols w:space="708"/>
          <w:docGrid w:linePitch="360"/>
        </w:sectPr>
      </w:pPr>
      <w:bookmarkStart w:id="2717" w:name="_Toc73005840"/>
      <w:bookmarkStart w:id="2718" w:name="_Toc86738661"/>
      <w:r w:rsidRPr="00A6293E">
        <w:lastRenderedPageBreak/>
        <w:t>Förslag till lag om ändring i lagen (1992:1685) om skydd för kretsmönster för halvledarprodukter</w:t>
      </w:r>
      <w:bookmarkEnd w:id="2717"/>
      <w:bookmarkEnd w:id="2718"/>
    </w:p>
    <w:p w14:paraId="39345A37" w14:textId="77777777" w:rsidR="00D85371" w:rsidRPr="00A6293E" w:rsidRDefault="00D85371" w:rsidP="00D85371">
      <w:pPr>
        <w:pStyle w:val="Brdtext"/>
      </w:pPr>
      <w:r w:rsidRPr="00A6293E">
        <w:t>Härigenom föreskrivs att 9</w:t>
      </w:r>
      <w:r>
        <w:t> </w:t>
      </w:r>
      <w:r w:rsidRPr="00A6293E">
        <w:t>f</w:t>
      </w:r>
      <w:r>
        <w:t> §</w:t>
      </w:r>
      <w:r w:rsidRPr="00A6293E">
        <w:t xml:space="preserve"> lagen (1992:1685) om skydd för krets</w:t>
      </w:r>
      <w:r w:rsidRPr="00A6293E">
        <w:softHyphen/>
        <w:t>mönster för halvledarprodukter ska ha följande lydelse.</w:t>
      </w:r>
    </w:p>
    <w:p w14:paraId="2875BB0F"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17879C8" w14:textId="77777777">
        <w:tc>
          <w:tcPr>
            <w:tcW w:w="2500" w:type="pct"/>
            <w:shd w:val="clear" w:color="auto" w:fill="auto"/>
            <w:tcMar>
              <w:left w:w="0" w:type="dxa"/>
            </w:tcMar>
          </w:tcPr>
          <w:p w14:paraId="47960870"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1CE904B" w14:textId="77777777" w:rsidR="00D85371" w:rsidRPr="00A6293E" w:rsidRDefault="00D85371" w:rsidP="00D85371">
            <w:pPr>
              <w:pStyle w:val="Brdtext"/>
              <w:rPr>
                <w:i/>
              </w:rPr>
            </w:pPr>
            <w:r w:rsidRPr="00A6293E">
              <w:rPr>
                <w:i/>
              </w:rPr>
              <w:t>Föreslagen lydelse</w:t>
            </w:r>
          </w:p>
        </w:tc>
      </w:tr>
    </w:tbl>
    <w:p w14:paraId="462BD573" w14:textId="77777777" w:rsidR="00D85371" w:rsidRPr="00A6293E" w:rsidRDefault="00D85371" w:rsidP="00D85371">
      <w:pPr>
        <w:pStyle w:val="Brdtext"/>
        <w:spacing w:before="230"/>
        <w:jc w:val="center"/>
      </w:pPr>
      <w:r w:rsidRPr="00A6293E">
        <w:t>9</w:t>
      </w:r>
      <w:r>
        <w:t> </w:t>
      </w:r>
      <w:r w:rsidRPr="00A6293E">
        <w:t>f</w:t>
      </w:r>
      <w:r>
        <w:t> §</w:t>
      </w:r>
      <w:r w:rsidRPr="00A6293E">
        <w:rPr>
          <w:rStyle w:val="Fotnotsreferens"/>
        </w:rPr>
        <w:footnoteReference w:id="67"/>
      </w:r>
    </w:p>
    <w:p w14:paraId="1AA887DA" w14:textId="77777777" w:rsidR="00D85371" w:rsidRPr="00A6293E" w:rsidRDefault="00D85371" w:rsidP="00D85371">
      <w:pPr>
        <w:pStyle w:val="Brdtextmedindrag"/>
      </w:pPr>
      <w:r w:rsidRPr="00A6293E">
        <w:t>Den som på grund av bestämmelserna i 9</w:t>
      </w:r>
      <w:r>
        <w:t> </w:t>
      </w:r>
      <w:r w:rsidRPr="00A6293E">
        <w:t>c</w:t>
      </w:r>
      <w:r>
        <w:t> §</w:t>
      </w:r>
      <w:r w:rsidRPr="00A6293E">
        <w:t xml:space="preserve"> andra stycket 2–5 har före</w:t>
      </w:r>
      <w:r w:rsidRPr="00A6293E">
        <w:softHyphen/>
        <w:t>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2C67BD3" w14:textId="77777777">
        <w:tc>
          <w:tcPr>
            <w:tcW w:w="2500" w:type="pct"/>
            <w:shd w:val="clear" w:color="auto" w:fill="auto"/>
            <w:tcMar>
              <w:left w:w="0" w:type="dxa"/>
            </w:tcMar>
          </w:tcPr>
          <w:p w14:paraId="4E707F53"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4CD177C8"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E85DAC">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w:t>
            </w:r>
            <w:r>
              <w:softHyphen/>
            </w:r>
            <w:r w:rsidRPr="00A6293E">
              <w:t>sen ersätts enligt första stycket.</w:t>
            </w:r>
          </w:p>
        </w:tc>
      </w:tr>
    </w:tbl>
    <w:p w14:paraId="12D83690" w14:textId="77777777" w:rsidR="00D85371" w:rsidRPr="00A6293E" w:rsidRDefault="00D85371" w:rsidP="00D85371">
      <w:pPr>
        <w:pStyle w:val="Slutstreck"/>
      </w:pPr>
      <w:r w:rsidRPr="00A6293E">
        <w:t>                      </w:t>
      </w:r>
    </w:p>
    <w:p w14:paraId="0BB1E9C3"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4361A133" w14:textId="77777777" w:rsidR="00D85371" w:rsidRPr="00A6293E" w:rsidRDefault="00D85371" w:rsidP="00D85371">
      <w:pPr>
        <w:spacing w:line="2" w:lineRule="auto"/>
        <w:rPr>
          <w:rFonts w:ascii="Times New Roman" w:hAnsi="Times New Roman"/>
          <w:sz w:val="20"/>
        </w:rPr>
      </w:pPr>
      <w:r w:rsidRPr="00A6293E">
        <w:br w:type="page"/>
      </w:r>
    </w:p>
    <w:p w14:paraId="137206AF" w14:textId="77777777" w:rsidR="00D85371" w:rsidRDefault="00D85371" w:rsidP="00D85371">
      <w:pPr>
        <w:pStyle w:val="Rubrik2utannumrering"/>
        <w:sectPr w:rsidR="00D85371" w:rsidSect="00D85371">
          <w:headerReference w:type="even" r:id="rId383"/>
          <w:headerReference w:type="default" r:id="rId384"/>
          <w:footerReference w:type="even" r:id="rId385"/>
          <w:footerReference w:type="default" r:id="rId386"/>
          <w:footerReference w:type="first" r:id="rId387"/>
          <w:footnotePr>
            <w:numRestart w:val="eachSect"/>
          </w:footnotePr>
          <w:type w:val="continuous"/>
          <w:pgSz w:w="9356" w:h="13721" w:code="9"/>
          <w:pgMar w:top="794" w:right="2438" w:bottom="1191" w:left="1021" w:header="0" w:footer="709" w:gutter="0"/>
          <w:cols w:space="708"/>
          <w:docGrid w:linePitch="360"/>
        </w:sectPr>
      </w:pPr>
      <w:bookmarkStart w:id="2719" w:name="_Toc73005841"/>
      <w:bookmarkStart w:id="2720" w:name="_Toc86738662"/>
      <w:r w:rsidRPr="00A6293E">
        <w:lastRenderedPageBreak/>
        <w:t>Förslag till lag om ändring i växtförädlarrätts</w:t>
      </w:r>
      <w:r w:rsidRPr="00A6293E">
        <w:softHyphen/>
        <w:t>lagen (1997:306)</w:t>
      </w:r>
      <w:bookmarkEnd w:id="2719"/>
      <w:bookmarkEnd w:id="2720"/>
    </w:p>
    <w:p w14:paraId="1877234B" w14:textId="77777777" w:rsidR="00D85371" w:rsidRPr="00A6293E" w:rsidRDefault="00D85371" w:rsidP="00D85371">
      <w:pPr>
        <w:pStyle w:val="Brdtext"/>
      </w:pPr>
      <w:r w:rsidRPr="00A6293E">
        <w:t>Härigenom föreskrivs att 9</w:t>
      </w:r>
      <w:r>
        <w:t> kap. </w:t>
      </w:r>
      <w:r w:rsidRPr="00A6293E">
        <w:t>5</w:t>
      </w:r>
      <w:r>
        <w:t> </w:t>
      </w:r>
      <w:r w:rsidRPr="00A6293E">
        <w:t>d</w:t>
      </w:r>
      <w:r>
        <w:t> §</w:t>
      </w:r>
      <w:r w:rsidRPr="00A6293E">
        <w:t xml:space="preserve"> växtförädlarrättslagen (1997:306) ska ha följande lydelse.</w:t>
      </w:r>
    </w:p>
    <w:p w14:paraId="2D91C52C"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A2E1210" w14:textId="77777777">
        <w:tc>
          <w:tcPr>
            <w:tcW w:w="2500" w:type="pct"/>
            <w:shd w:val="clear" w:color="auto" w:fill="auto"/>
            <w:tcMar>
              <w:left w:w="0" w:type="dxa"/>
            </w:tcMar>
          </w:tcPr>
          <w:p w14:paraId="4C45E30E"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0246129" w14:textId="77777777" w:rsidR="00D85371" w:rsidRPr="00A6293E" w:rsidRDefault="00D85371" w:rsidP="00D85371">
            <w:pPr>
              <w:pStyle w:val="Brdtext"/>
              <w:rPr>
                <w:i/>
              </w:rPr>
            </w:pPr>
            <w:r w:rsidRPr="00A6293E">
              <w:rPr>
                <w:i/>
              </w:rPr>
              <w:t>Föreslagen lydelse</w:t>
            </w:r>
          </w:p>
        </w:tc>
      </w:tr>
    </w:tbl>
    <w:p w14:paraId="47444BC0" w14:textId="77777777" w:rsidR="00D85371" w:rsidRPr="00A6293E" w:rsidRDefault="00D85371" w:rsidP="00D85371">
      <w:pPr>
        <w:pStyle w:val="Brdtext"/>
        <w:spacing w:before="230"/>
        <w:jc w:val="center"/>
        <w:rPr>
          <w:b/>
        </w:rPr>
      </w:pPr>
      <w:r w:rsidRPr="00A6293E">
        <w:rPr>
          <w:b/>
        </w:rPr>
        <w:t>9</w:t>
      </w:r>
      <w:r>
        <w:rPr>
          <w:b/>
        </w:rPr>
        <w:t> kap.</w:t>
      </w:r>
    </w:p>
    <w:p w14:paraId="221ACD82" w14:textId="77777777" w:rsidR="00D85371" w:rsidRPr="00A6293E" w:rsidRDefault="00D85371" w:rsidP="00D85371">
      <w:pPr>
        <w:pStyle w:val="Brdtext"/>
        <w:jc w:val="center"/>
      </w:pPr>
      <w:r w:rsidRPr="00A6293E">
        <w:t>5</w:t>
      </w:r>
      <w:r>
        <w:t> d §</w:t>
      </w:r>
      <w:r w:rsidRPr="00A6293E">
        <w:rPr>
          <w:rStyle w:val="Fotnotsreferens"/>
        </w:rPr>
        <w:footnoteReference w:id="68"/>
      </w:r>
    </w:p>
    <w:p w14:paraId="794AB603" w14:textId="77777777" w:rsidR="00D85371" w:rsidRPr="00A6293E" w:rsidRDefault="00D85371" w:rsidP="00D85371">
      <w:pPr>
        <w:pStyle w:val="Brdtextmedindrag"/>
      </w:pPr>
      <w:r w:rsidRPr="00A6293E">
        <w:t>Den som på grund av bestämmelserna i 9</w:t>
      </w:r>
      <w:r>
        <w:t> kap. </w:t>
      </w:r>
      <w:r w:rsidRPr="00A6293E">
        <w:t>5</w:t>
      </w:r>
      <w:r>
        <w:t> </w:t>
      </w:r>
      <w:r w:rsidRPr="00A6293E">
        <w:t>a</w:t>
      </w:r>
      <w:r>
        <w:t> §</w:t>
      </w:r>
      <w:r w:rsidRPr="00A6293E">
        <w:t xml:space="preserve"> andra stycket 2–5 har förelagts att enligt första stycket samma paragraf lämna information har rätt till skälig ersättning för kostnader och besvär. Ersättningen ska betalas av den som har framställt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D80B6E4" w14:textId="77777777">
        <w:tc>
          <w:tcPr>
            <w:tcW w:w="2500" w:type="pct"/>
            <w:shd w:val="clear" w:color="auto" w:fill="auto"/>
            <w:tcMar>
              <w:left w:w="0" w:type="dxa"/>
            </w:tcMar>
          </w:tcPr>
          <w:p w14:paraId="42357D5D"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softHyphen/>
            </w:r>
            <w:r w:rsidRPr="00A6293E">
              <w:t xml:space="preserve">mation som avses i </w:t>
            </w:r>
            <w:r w:rsidRPr="00A6293E">
              <w:rPr>
                <w:i/>
              </w:rPr>
              <w:t>6</w:t>
            </w:r>
            <w:r>
              <w:rPr>
                <w:i/>
              </w:rPr>
              <w:t> kap. </w:t>
            </w:r>
            <w:r w:rsidRPr="00A6293E">
              <w:rPr>
                <w:i/>
              </w:rPr>
              <w:t>20</w:t>
            </w:r>
            <w:r>
              <w:rPr>
                <w:i/>
              </w:rPr>
              <w:t> §</w:t>
            </w:r>
            <w:r w:rsidRPr="00A6293E">
              <w:t xml:space="preserve"> la</w:t>
            </w:r>
            <w:r>
              <w:softHyphen/>
            </w:r>
            <w:r w:rsidRPr="00A6293E">
              <w:t xml:space="preserve">gen </w:t>
            </w:r>
            <w:r w:rsidRPr="00A6293E">
              <w:rPr>
                <w:i/>
              </w:rPr>
              <w:t>(2003:389)</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19171E65"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E85DAC">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w:t>
            </w:r>
            <w:r>
              <w:softHyphen/>
            </w:r>
            <w:r w:rsidRPr="00A6293E">
              <w:t>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4087BE05" w14:textId="77777777" w:rsidR="00D85371" w:rsidRPr="00A6293E" w:rsidRDefault="00D85371" w:rsidP="00D85371">
      <w:pPr>
        <w:pStyle w:val="Slutstreck"/>
      </w:pPr>
      <w:r w:rsidRPr="00A6293E">
        <w:t>                      </w:t>
      </w:r>
    </w:p>
    <w:p w14:paraId="3291A1FB"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17FFDDB2" w14:textId="77777777" w:rsidR="00D85371" w:rsidRPr="00A6293E" w:rsidRDefault="00D85371" w:rsidP="00D85371">
      <w:pPr>
        <w:spacing w:line="2" w:lineRule="auto"/>
        <w:rPr>
          <w:rFonts w:ascii="Times New Roman" w:hAnsi="Times New Roman"/>
          <w:sz w:val="20"/>
        </w:rPr>
      </w:pPr>
      <w:r w:rsidRPr="00A6293E">
        <w:br w:type="page"/>
      </w:r>
    </w:p>
    <w:p w14:paraId="4DE8C264" w14:textId="77777777" w:rsidR="00D85371" w:rsidRPr="00A6293E" w:rsidRDefault="00D85371" w:rsidP="00D85371">
      <w:pPr>
        <w:pStyle w:val="Rubrik2utannumrering"/>
        <w:sectPr w:rsidR="00D85371" w:rsidRPr="00A6293E" w:rsidSect="00D85371">
          <w:headerReference w:type="even" r:id="rId388"/>
          <w:headerReference w:type="default" r:id="rId389"/>
          <w:footerReference w:type="even" r:id="rId390"/>
          <w:footerReference w:type="default" r:id="rId391"/>
          <w:footerReference w:type="first" r:id="rId392"/>
          <w:footnotePr>
            <w:numRestart w:val="eachSect"/>
          </w:footnotePr>
          <w:type w:val="continuous"/>
          <w:pgSz w:w="9356" w:h="13721" w:code="9"/>
          <w:pgMar w:top="794" w:right="2438" w:bottom="1191" w:left="1021" w:header="0" w:footer="709" w:gutter="0"/>
          <w:cols w:space="708"/>
          <w:docGrid w:linePitch="360"/>
        </w:sectPr>
      </w:pPr>
      <w:bookmarkStart w:id="2721" w:name="_Toc73005842"/>
      <w:bookmarkStart w:id="2722" w:name="_Toc86738663"/>
      <w:r w:rsidRPr="00A6293E">
        <w:lastRenderedPageBreak/>
        <w:t>Förslag till lag om ändring i lagen (1998:31) om standarder för sändning av radio- och TV-signaler</w:t>
      </w:r>
      <w:bookmarkEnd w:id="2721"/>
      <w:bookmarkEnd w:id="2722"/>
    </w:p>
    <w:p w14:paraId="7576502A" w14:textId="77777777" w:rsidR="00D85371" w:rsidRPr="00A6293E" w:rsidRDefault="00D85371" w:rsidP="00D85371">
      <w:pPr>
        <w:pStyle w:val="Brdtext"/>
      </w:pPr>
      <w:r w:rsidRPr="00A6293E">
        <w:t>Härigenom föreskrivs</w:t>
      </w:r>
      <w:r w:rsidRPr="00A6293E">
        <w:rPr>
          <w:rStyle w:val="Fotnotsreferens"/>
        </w:rPr>
        <w:footnoteReference w:id="69"/>
      </w:r>
      <w:r w:rsidRPr="00A6293E">
        <w:t xml:space="preserve"> i fråga om lagen (1998:31) om standarder för sänd</w:t>
      </w:r>
      <w:r w:rsidRPr="00A6293E">
        <w:softHyphen/>
        <w:t xml:space="preserve">ning av </w:t>
      </w:r>
      <w:r>
        <w:t xml:space="preserve">radio- och </w:t>
      </w:r>
      <w:r w:rsidRPr="00A6293E">
        <w:t>TV-signaler</w:t>
      </w:r>
      <w:r w:rsidRPr="00A6293E">
        <w:rPr>
          <w:rStyle w:val="Fotnotsreferens"/>
        </w:rPr>
        <w:footnoteReference w:id="70"/>
      </w:r>
    </w:p>
    <w:p w14:paraId="56EE534B" w14:textId="77777777" w:rsidR="00D85371" w:rsidRPr="00A6293E" w:rsidRDefault="00D85371" w:rsidP="00D85371">
      <w:pPr>
        <w:pStyle w:val="Brdtextmedindrag"/>
      </w:pPr>
      <w:r w:rsidRPr="00A6293E">
        <w:rPr>
          <w:i/>
        </w:rPr>
        <w:t>dels</w:t>
      </w:r>
      <w:r w:rsidRPr="00A6293E">
        <w:t xml:space="preserve"> att 3</w:t>
      </w:r>
      <w:r>
        <w:t> </w:t>
      </w:r>
      <w:r w:rsidRPr="00A6293E">
        <w:t>och</w:t>
      </w:r>
      <w:r>
        <w:t> </w:t>
      </w:r>
      <w:r w:rsidRPr="00A6293E">
        <w:t>6</w:t>
      </w:r>
      <w:r>
        <w:t> §</w:t>
      </w:r>
      <w:r w:rsidRPr="00A6293E">
        <w:t>§ ska upphöra att gälla,</w:t>
      </w:r>
    </w:p>
    <w:p w14:paraId="0FFE3DCA" w14:textId="77777777" w:rsidR="00D85371" w:rsidRPr="00A6293E" w:rsidRDefault="00D85371" w:rsidP="00D85371">
      <w:pPr>
        <w:pStyle w:val="Brdtextmedindrag"/>
      </w:pPr>
      <w:r w:rsidRPr="00A6293E">
        <w:rPr>
          <w:i/>
        </w:rPr>
        <w:t>dels</w:t>
      </w:r>
      <w:r w:rsidRPr="00A6293E">
        <w:t xml:space="preserve"> att rubriken närmast före 3</w:t>
      </w:r>
      <w:r>
        <w:t> §</w:t>
      </w:r>
      <w:r w:rsidRPr="00A6293E">
        <w:t xml:space="preserve"> ska utgå,</w:t>
      </w:r>
    </w:p>
    <w:p w14:paraId="2795242F" w14:textId="77777777" w:rsidR="00D85371" w:rsidRPr="00A6293E" w:rsidRDefault="00D85371" w:rsidP="00D85371">
      <w:pPr>
        <w:pStyle w:val="Brdtextmedindrag"/>
      </w:pPr>
      <w:r w:rsidRPr="00A6293E">
        <w:rPr>
          <w:i/>
        </w:rPr>
        <w:t>dels</w:t>
      </w:r>
      <w:r w:rsidRPr="00A6293E">
        <w:t xml:space="preserve"> att nuvarande 4</w:t>
      </w:r>
      <w:r>
        <w:t> §</w:t>
      </w:r>
      <w:r w:rsidRPr="00A6293E">
        <w:t xml:space="preserve"> ska betecknas 3</w:t>
      </w:r>
      <w:r>
        <w:t> §</w:t>
      </w:r>
      <w:r w:rsidRPr="00A6293E">
        <w:t>,</w:t>
      </w:r>
    </w:p>
    <w:p w14:paraId="1F99E296" w14:textId="77777777" w:rsidR="00D85371" w:rsidRPr="00A6293E" w:rsidRDefault="00D85371" w:rsidP="00D85371">
      <w:pPr>
        <w:pStyle w:val="Brdtextmedindrag"/>
      </w:pPr>
      <w:r w:rsidRPr="00A6293E">
        <w:rPr>
          <w:i/>
        </w:rPr>
        <w:t>dels</w:t>
      </w:r>
      <w:r w:rsidRPr="00A6293E">
        <w:t xml:space="preserve"> att rubriken till lagen samt 1, 2 och 15</w:t>
      </w:r>
      <w:r>
        <w:t> §</w:t>
      </w:r>
      <w:r w:rsidRPr="00A6293E">
        <w:t>§ ska ha följande lydelse,</w:t>
      </w:r>
    </w:p>
    <w:p w14:paraId="6D966137" w14:textId="77777777" w:rsidR="00D85371" w:rsidRPr="00A6293E" w:rsidRDefault="00D85371" w:rsidP="00D85371">
      <w:pPr>
        <w:pStyle w:val="Brdtextmedindrag"/>
      </w:pPr>
      <w:r w:rsidRPr="00A6293E">
        <w:rPr>
          <w:i/>
        </w:rPr>
        <w:t>dels</w:t>
      </w:r>
      <w:r w:rsidRPr="00A6293E">
        <w:t xml:space="preserve"> att rubriken närmast efter 3</w:t>
      </w:r>
      <w:r>
        <w:t> §</w:t>
      </w:r>
      <w:r w:rsidRPr="00A6293E">
        <w:t xml:space="preserve"> ska lyda ”Viss utrustning för tv-mottagare” och rubriken närmast före 5</w:t>
      </w:r>
      <w:r>
        <w:t> §</w:t>
      </w:r>
      <w:r w:rsidRPr="00A6293E">
        <w:t xml:space="preserve"> ska lyda ”Utrustning och tjänster för villkorad tillgång till digitala ljudradio- och tv-tjänster”,</w:t>
      </w:r>
    </w:p>
    <w:p w14:paraId="3D1C7B2F" w14:textId="77777777" w:rsidR="00D85371" w:rsidRPr="00A6293E" w:rsidRDefault="00D85371" w:rsidP="00D85371">
      <w:pPr>
        <w:pStyle w:val="Brdtextmedindrag"/>
      </w:pPr>
      <w:r w:rsidRPr="00A6293E">
        <w:rPr>
          <w:i/>
        </w:rPr>
        <w:t xml:space="preserve">dels </w:t>
      </w:r>
      <w:r w:rsidRPr="00A6293E">
        <w:t>att rubriken närmast efter 3</w:t>
      </w:r>
      <w:r>
        <w:t> §</w:t>
      </w:r>
      <w:r w:rsidRPr="00A6293E">
        <w:t xml:space="preserve"> ska sättas närmast före 3</w:t>
      </w:r>
      <w:r>
        <w:t> §</w:t>
      </w:r>
      <w:r w:rsidRPr="00A6293E">
        <w:t>,</w:t>
      </w:r>
    </w:p>
    <w:p w14:paraId="08AE8BD3" w14:textId="77777777" w:rsidR="00D85371" w:rsidRPr="00A6293E" w:rsidRDefault="00D85371" w:rsidP="00D85371">
      <w:pPr>
        <w:pStyle w:val="Brdtextmedindrag"/>
      </w:pPr>
      <w:r w:rsidRPr="00A6293E">
        <w:rPr>
          <w:i/>
        </w:rPr>
        <w:t>dels</w:t>
      </w:r>
      <w:r w:rsidRPr="00A6293E">
        <w:t xml:space="preserve"> att det ska införas en ny paragraf, 4</w:t>
      </w:r>
      <w:r>
        <w:t> §</w:t>
      </w:r>
      <w:r w:rsidRPr="00A6293E">
        <w:t>, av följande lydelse.</w:t>
      </w:r>
    </w:p>
    <w:p w14:paraId="2B36D7A6" w14:textId="77777777" w:rsidR="00D85371" w:rsidRPr="00A6293E"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5EB0A2C4" w14:textId="77777777">
        <w:tc>
          <w:tcPr>
            <w:tcW w:w="2500" w:type="pct"/>
            <w:shd w:val="clear" w:color="auto" w:fill="auto"/>
            <w:tcMar>
              <w:left w:w="0" w:type="dxa"/>
            </w:tcMar>
          </w:tcPr>
          <w:p w14:paraId="71FBC568" w14:textId="77777777" w:rsidR="00D85371" w:rsidRPr="00A6293E" w:rsidRDefault="00D85371" w:rsidP="00D85371">
            <w:pPr>
              <w:pStyle w:val="Brdtext"/>
              <w:rPr>
                <w:i/>
              </w:rPr>
            </w:pPr>
            <w:r w:rsidRPr="00A6293E">
              <w:rPr>
                <w:i/>
              </w:rPr>
              <w:t>Nuvarande lydelse</w:t>
            </w:r>
          </w:p>
          <w:p w14:paraId="62D11945" w14:textId="77777777" w:rsidR="00D85371" w:rsidRPr="00722CFD" w:rsidRDefault="00D85371" w:rsidP="00D85371">
            <w:pPr>
              <w:pStyle w:val="Rubrik4utannumrering"/>
              <w:rPr>
                <w:b w:val="0"/>
              </w:rPr>
            </w:pPr>
            <w:r w:rsidRPr="00A6293E">
              <w:t xml:space="preserve">Lag om standarder för </w:t>
            </w:r>
            <w:r w:rsidRPr="00A6293E">
              <w:rPr>
                <w:i/>
              </w:rPr>
              <w:t>sändning av radio- och TV-signaler</w:t>
            </w:r>
          </w:p>
        </w:tc>
        <w:tc>
          <w:tcPr>
            <w:tcW w:w="2500" w:type="pct"/>
            <w:shd w:val="clear" w:color="auto" w:fill="auto"/>
            <w:tcMar>
              <w:right w:w="0" w:type="dxa"/>
            </w:tcMar>
          </w:tcPr>
          <w:p w14:paraId="0AC35AE4" w14:textId="77777777" w:rsidR="00D85371" w:rsidRPr="00A6293E" w:rsidRDefault="00D85371" w:rsidP="00D85371">
            <w:pPr>
              <w:pStyle w:val="Brdtext"/>
              <w:rPr>
                <w:i/>
              </w:rPr>
            </w:pPr>
            <w:r w:rsidRPr="00A6293E">
              <w:rPr>
                <w:i/>
              </w:rPr>
              <w:t>Föreslagen lydelse</w:t>
            </w:r>
          </w:p>
          <w:p w14:paraId="038282BF" w14:textId="77777777" w:rsidR="00D85371" w:rsidRPr="00A6293E" w:rsidRDefault="00D85371" w:rsidP="00D85371">
            <w:pPr>
              <w:pStyle w:val="Rubrik4utannumrering"/>
              <w:rPr>
                <w:i/>
              </w:rPr>
            </w:pPr>
            <w:r w:rsidRPr="00A6293E">
              <w:t>Lag om standarder för</w:t>
            </w:r>
            <w:r w:rsidRPr="00A6293E">
              <w:rPr>
                <w:i/>
              </w:rPr>
              <w:t xml:space="preserve"> digital radio och tv</w:t>
            </w:r>
          </w:p>
          <w:p w14:paraId="40DE896B" w14:textId="77777777" w:rsidR="00D85371" w:rsidRPr="00A6293E" w:rsidRDefault="00D85371" w:rsidP="00D85371">
            <w:pPr>
              <w:pStyle w:val="Brdtextmedindrag"/>
            </w:pPr>
          </w:p>
        </w:tc>
      </w:tr>
    </w:tbl>
    <w:p w14:paraId="2BCC486D" w14:textId="77777777" w:rsidR="00D85371" w:rsidRPr="00A6293E" w:rsidRDefault="00D85371" w:rsidP="00D85371">
      <w:pPr>
        <w:pStyle w:val="Brdtext"/>
        <w:spacing w:before="230"/>
        <w:jc w:val="center"/>
      </w:pPr>
      <w:r w:rsidRPr="00A6293E">
        <w:t>1</w:t>
      </w:r>
      <w:r>
        <w:t> §</w:t>
      </w:r>
      <w:r w:rsidRPr="00A6293E">
        <w:rPr>
          <w:rStyle w:val="Fotnotsreferens"/>
        </w:rPr>
        <w:footnoteReference w:id="71"/>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0D8C87B" w14:textId="77777777">
        <w:tc>
          <w:tcPr>
            <w:tcW w:w="2500" w:type="pct"/>
            <w:shd w:val="clear" w:color="auto" w:fill="auto"/>
            <w:tcMar>
              <w:left w:w="0" w:type="dxa"/>
            </w:tcMar>
          </w:tcPr>
          <w:p w14:paraId="57033A97" w14:textId="77777777" w:rsidR="00D85371" w:rsidRPr="00A6293E" w:rsidRDefault="00D85371" w:rsidP="00D85371">
            <w:pPr>
              <w:pStyle w:val="Brdtextmedindrag"/>
            </w:pPr>
            <w:r w:rsidRPr="00A6293E">
              <w:t xml:space="preserve">Denna lag genomför </w:t>
            </w:r>
            <w:r w:rsidRPr="00A6293E">
              <w:rPr>
                <w:i/>
              </w:rPr>
              <w:t>Europa</w:t>
            </w:r>
            <w:r w:rsidRPr="00A6293E">
              <w:rPr>
                <w:i/>
              </w:rPr>
              <w:softHyphen/>
              <w:t>parlamentets och rådets direktiv 2002/19/EG av den 7</w:t>
            </w:r>
            <w:r>
              <w:rPr>
                <w:i/>
              </w:rPr>
              <w:t> </w:t>
            </w:r>
            <w:r w:rsidRPr="00A6293E">
              <w:rPr>
                <w:i/>
              </w:rPr>
              <w:t>mars 2002 om tillträde till och samtrafik mellan elektroniska kommunika</w:t>
            </w:r>
            <w:r>
              <w:rPr>
                <w:i/>
              </w:rPr>
              <w:softHyphen/>
            </w:r>
            <w:r w:rsidRPr="00A6293E">
              <w:rPr>
                <w:i/>
              </w:rPr>
              <w:t>tions</w:t>
            </w:r>
            <w:r w:rsidRPr="00A6293E">
              <w:rPr>
                <w:i/>
              </w:rPr>
              <w:softHyphen/>
              <w:t>nät och tillhörande faciliteter (till</w:t>
            </w:r>
            <w:r>
              <w:rPr>
                <w:i/>
              </w:rPr>
              <w:softHyphen/>
            </w:r>
            <w:r w:rsidRPr="00A6293E">
              <w:rPr>
                <w:i/>
              </w:rPr>
              <w:t>trädesdirektiv), 2002/21/EG av den 7</w:t>
            </w:r>
            <w:r>
              <w:rPr>
                <w:i/>
              </w:rPr>
              <w:t> </w:t>
            </w:r>
            <w:r w:rsidRPr="00A6293E">
              <w:rPr>
                <w:i/>
              </w:rPr>
              <w:t>mars</w:t>
            </w:r>
            <w:r>
              <w:rPr>
                <w:i/>
              </w:rPr>
              <w:t> </w:t>
            </w:r>
            <w:r w:rsidRPr="00A6293E">
              <w:rPr>
                <w:i/>
              </w:rPr>
              <w:t>2002 om ett gemensamt regel</w:t>
            </w:r>
            <w:r>
              <w:rPr>
                <w:i/>
              </w:rPr>
              <w:softHyphen/>
            </w:r>
            <w:r w:rsidRPr="00A6293E">
              <w:rPr>
                <w:i/>
              </w:rPr>
              <w:t>verk för elektroniska kommu</w:t>
            </w:r>
            <w:r>
              <w:rPr>
                <w:i/>
              </w:rPr>
              <w:softHyphen/>
            </w:r>
            <w:r w:rsidRPr="00A6293E">
              <w:rPr>
                <w:i/>
              </w:rPr>
              <w:t>nikationsnät och kommunikations</w:t>
            </w:r>
            <w:r w:rsidRPr="00A6293E">
              <w:rPr>
                <w:i/>
              </w:rPr>
              <w:softHyphen/>
              <w:t>tjänster (ramdirektiv) och 2002/22/</w:t>
            </w:r>
            <w:r>
              <w:rPr>
                <w:i/>
              </w:rPr>
              <w:t xml:space="preserve"> </w:t>
            </w:r>
            <w:r w:rsidRPr="00A6293E">
              <w:rPr>
                <w:i/>
              </w:rPr>
              <w:t>EG av den 7</w:t>
            </w:r>
            <w:r>
              <w:rPr>
                <w:i/>
              </w:rPr>
              <w:t> </w:t>
            </w:r>
            <w:r w:rsidRPr="00A6293E">
              <w:rPr>
                <w:i/>
              </w:rPr>
              <w:t>mars 2002 om sam</w:t>
            </w:r>
            <w:r>
              <w:rPr>
                <w:i/>
              </w:rPr>
              <w:softHyphen/>
            </w:r>
            <w:r w:rsidRPr="00A6293E">
              <w:rPr>
                <w:i/>
              </w:rPr>
              <w:t>hälls</w:t>
            </w:r>
            <w:r>
              <w:rPr>
                <w:i/>
              </w:rPr>
              <w:softHyphen/>
            </w:r>
            <w:r w:rsidRPr="00A6293E">
              <w:rPr>
                <w:i/>
              </w:rPr>
              <w:t>omfattande tjänster och an</w:t>
            </w:r>
            <w:r>
              <w:rPr>
                <w:i/>
              </w:rPr>
              <w:softHyphen/>
            </w:r>
            <w:r w:rsidRPr="00A6293E">
              <w:rPr>
                <w:i/>
              </w:rPr>
              <w:t>vän</w:t>
            </w:r>
            <w:r>
              <w:rPr>
                <w:i/>
              </w:rPr>
              <w:softHyphen/>
            </w:r>
            <w:r w:rsidRPr="00A6293E">
              <w:rPr>
                <w:i/>
              </w:rPr>
              <w:t>d</w:t>
            </w:r>
            <w:r>
              <w:rPr>
                <w:i/>
              </w:rPr>
              <w:softHyphen/>
            </w:r>
            <w:r w:rsidRPr="00A6293E">
              <w:rPr>
                <w:i/>
              </w:rPr>
              <w:t>ar</w:t>
            </w:r>
            <w:r>
              <w:rPr>
                <w:i/>
              </w:rPr>
              <w:softHyphen/>
            </w:r>
            <w:r w:rsidRPr="00A6293E">
              <w:rPr>
                <w:i/>
              </w:rPr>
              <w:t>es rättigheter avseen</w:t>
            </w:r>
            <w:r>
              <w:rPr>
                <w:i/>
              </w:rPr>
              <w:softHyphen/>
            </w:r>
            <w:r w:rsidRPr="00A6293E">
              <w:rPr>
                <w:i/>
              </w:rPr>
              <w:t>de elek</w:t>
            </w:r>
            <w:r>
              <w:rPr>
                <w:i/>
              </w:rPr>
              <w:softHyphen/>
            </w:r>
            <w:r w:rsidRPr="00A6293E">
              <w:rPr>
                <w:i/>
              </w:rPr>
              <w:t>troniska kommunikationsnät och kommunikationstjänster (di</w:t>
            </w:r>
            <w:r>
              <w:rPr>
                <w:i/>
              </w:rPr>
              <w:softHyphen/>
            </w:r>
            <w:r w:rsidRPr="00A6293E">
              <w:rPr>
                <w:i/>
              </w:rPr>
              <w:t>rek</w:t>
            </w:r>
            <w:r>
              <w:rPr>
                <w:i/>
              </w:rPr>
              <w:softHyphen/>
            </w:r>
            <w:r w:rsidRPr="00A6293E">
              <w:rPr>
                <w:i/>
              </w:rPr>
              <w:t>tiv om samhällsomfattande tjänst</w:t>
            </w:r>
            <w:r>
              <w:rPr>
                <w:i/>
              </w:rPr>
              <w:softHyphen/>
            </w:r>
            <w:r w:rsidRPr="00A6293E">
              <w:rPr>
                <w:i/>
              </w:rPr>
              <w:t>er), i de delar de avser be</w:t>
            </w:r>
            <w:r>
              <w:rPr>
                <w:i/>
              </w:rPr>
              <w:softHyphen/>
            </w:r>
            <w:r w:rsidRPr="00A6293E">
              <w:rPr>
                <w:i/>
              </w:rPr>
              <w:t>stäm</w:t>
            </w:r>
            <w:r>
              <w:rPr>
                <w:i/>
              </w:rPr>
              <w:softHyphen/>
            </w:r>
            <w:r w:rsidRPr="00A6293E">
              <w:rPr>
                <w:i/>
              </w:rPr>
              <w:t>melser om tillämpning av stan</w:t>
            </w:r>
            <w:r>
              <w:rPr>
                <w:i/>
              </w:rPr>
              <w:softHyphen/>
            </w:r>
            <w:r w:rsidRPr="00A6293E">
              <w:rPr>
                <w:i/>
              </w:rPr>
              <w:t>darder för sänd</w:t>
            </w:r>
            <w:r>
              <w:rPr>
                <w:i/>
              </w:rPr>
              <w:softHyphen/>
            </w:r>
            <w:r w:rsidRPr="00A6293E">
              <w:rPr>
                <w:i/>
              </w:rPr>
              <w:lastRenderedPageBreak/>
              <w:t>ning av ljudradio- och televisions</w:t>
            </w:r>
            <w:r>
              <w:rPr>
                <w:i/>
              </w:rPr>
              <w:softHyphen/>
            </w:r>
            <w:r w:rsidRPr="00A6293E">
              <w:rPr>
                <w:i/>
              </w:rPr>
              <w:t>signaler.</w:t>
            </w:r>
          </w:p>
        </w:tc>
        <w:tc>
          <w:tcPr>
            <w:tcW w:w="2500" w:type="pct"/>
            <w:shd w:val="clear" w:color="auto" w:fill="auto"/>
            <w:tcMar>
              <w:right w:w="0" w:type="dxa"/>
            </w:tcMar>
          </w:tcPr>
          <w:p w14:paraId="31EB8727" w14:textId="77777777" w:rsidR="00D85371" w:rsidRPr="004F2819" w:rsidRDefault="00D85371" w:rsidP="00D85371">
            <w:pPr>
              <w:pStyle w:val="Brdtextmedindrag"/>
              <w:rPr>
                <w:i/>
              </w:rPr>
            </w:pPr>
            <w:r w:rsidRPr="000528AF">
              <w:rPr>
                <w:iCs/>
              </w:rPr>
              <w:lastRenderedPageBreak/>
              <w:t>Denna lag genomför</w:t>
            </w:r>
            <w:r w:rsidRPr="004F2819">
              <w:rPr>
                <w:i/>
              </w:rPr>
              <w:t xml:space="preserve"> </w:t>
            </w:r>
            <w:r w:rsidRPr="00A6293E">
              <w:rPr>
                <w:i/>
              </w:rPr>
              <w:t>artiklar</w:t>
            </w:r>
            <w:r>
              <w:rPr>
                <w:i/>
              </w:rPr>
              <w:softHyphen/>
            </w:r>
            <w:r w:rsidRPr="00A6293E">
              <w:rPr>
                <w:i/>
              </w:rPr>
              <w:t>na</w:t>
            </w:r>
            <w:r>
              <w:rPr>
                <w:i/>
              </w:rPr>
              <w:t> </w:t>
            </w:r>
            <w:r w:rsidRPr="00A6293E">
              <w:rPr>
                <w:i/>
              </w:rPr>
              <w:t>62 och 113 i Europa</w:t>
            </w:r>
            <w:r>
              <w:rPr>
                <w:i/>
              </w:rPr>
              <w:softHyphen/>
            </w:r>
            <w:r w:rsidRPr="00A6293E">
              <w:rPr>
                <w:i/>
              </w:rPr>
              <w:t>parlamen</w:t>
            </w:r>
            <w:r>
              <w:rPr>
                <w:i/>
              </w:rPr>
              <w:softHyphen/>
            </w:r>
            <w:r w:rsidRPr="00A6293E">
              <w:rPr>
                <w:i/>
              </w:rPr>
              <w:t>tets och rådets direktiv (EU) 2018/</w:t>
            </w:r>
            <w:r>
              <w:rPr>
                <w:i/>
              </w:rPr>
              <w:t xml:space="preserve"> </w:t>
            </w:r>
            <w:r w:rsidRPr="00A6293E">
              <w:rPr>
                <w:i/>
              </w:rPr>
              <w:t>1972 av den 11 december 2018 om in</w:t>
            </w:r>
            <w:r>
              <w:rPr>
                <w:i/>
              </w:rPr>
              <w:softHyphen/>
            </w:r>
            <w:r w:rsidRPr="00A6293E">
              <w:rPr>
                <w:i/>
              </w:rPr>
              <w:t>rättande av en europeisk kodex för elektronisk kommunika</w:t>
            </w:r>
            <w:r>
              <w:rPr>
                <w:i/>
              </w:rPr>
              <w:softHyphen/>
            </w:r>
            <w:r w:rsidRPr="00A6293E">
              <w:rPr>
                <w:i/>
              </w:rPr>
              <w:t>tion.</w:t>
            </w:r>
          </w:p>
        </w:tc>
      </w:tr>
    </w:tbl>
    <w:p w14:paraId="0118D2BA" w14:textId="77777777" w:rsidR="00D85371" w:rsidRPr="00A6293E" w:rsidRDefault="00D85371" w:rsidP="00D85371">
      <w:pPr>
        <w:pStyle w:val="Brdtextmedindrag"/>
        <w:ind w:firstLine="0"/>
        <w:jc w:val="center"/>
      </w:pPr>
    </w:p>
    <w:p w14:paraId="3058DC13" w14:textId="77777777" w:rsidR="00D85371" w:rsidRPr="00A6293E" w:rsidRDefault="00D85371" w:rsidP="00D85371">
      <w:pPr>
        <w:pStyle w:val="Brdtextmedindrag"/>
        <w:ind w:firstLine="0"/>
        <w:jc w:val="center"/>
      </w:pPr>
      <w:r w:rsidRPr="00A6293E">
        <w:t>2</w:t>
      </w:r>
      <w:r>
        <w:t> §</w:t>
      </w:r>
      <w:r w:rsidRPr="00A6293E">
        <w:rPr>
          <w:rStyle w:val="Fotnotsreferens"/>
        </w:rPr>
        <w:footnoteReference w:id="72"/>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7EB77C6" w14:textId="77777777">
        <w:tc>
          <w:tcPr>
            <w:tcW w:w="2500" w:type="pct"/>
            <w:shd w:val="clear" w:color="auto" w:fill="auto"/>
            <w:tcMar>
              <w:left w:w="0" w:type="dxa"/>
            </w:tcMar>
          </w:tcPr>
          <w:p w14:paraId="5BFF88B6" w14:textId="77777777" w:rsidR="00D85371" w:rsidRPr="00A6293E" w:rsidRDefault="00D85371" w:rsidP="00D85371">
            <w:pPr>
              <w:pStyle w:val="Brdtextmedindrag"/>
            </w:pPr>
            <w:r w:rsidRPr="00A6293E">
              <w:t xml:space="preserve">I lagen finns bestämmelser om standarder för </w:t>
            </w:r>
            <w:r w:rsidRPr="00A6293E">
              <w:rPr>
                <w:i/>
              </w:rPr>
              <w:t>TV</w:t>
            </w:r>
            <w:r w:rsidRPr="00A6293E">
              <w:t xml:space="preserve">-tjänster </w:t>
            </w:r>
            <w:r w:rsidRPr="00A6293E">
              <w:rPr>
                <w:i/>
              </w:rPr>
              <w:t>som sänds i bredbildsformat, har hög upplösning eller använder digitala sändningssystem</w:t>
            </w:r>
            <w:r w:rsidRPr="00A6293E">
              <w:t xml:space="preserve"> </w:t>
            </w:r>
            <w:r w:rsidRPr="00B9028E">
              <w:rPr>
                <w:i/>
              </w:rPr>
              <w:t>samt</w:t>
            </w:r>
            <w:r w:rsidRPr="00A6293E">
              <w:t xml:space="preserve"> om system för villkorad tillgång till digitala ljudradio- och </w:t>
            </w:r>
            <w:r w:rsidRPr="00D04122">
              <w:rPr>
                <w:i/>
                <w:iCs/>
              </w:rPr>
              <w:t>TV</w:t>
            </w:r>
            <w:r w:rsidRPr="00A6293E">
              <w:t>-sändningar till allmänheten</w:t>
            </w:r>
            <w:r w:rsidRPr="00A6293E">
              <w:rPr>
                <w:i/>
              </w:rPr>
              <w:t>.</w:t>
            </w:r>
          </w:p>
        </w:tc>
        <w:tc>
          <w:tcPr>
            <w:tcW w:w="2500" w:type="pct"/>
            <w:shd w:val="clear" w:color="auto" w:fill="auto"/>
            <w:tcMar>
              <w:right w:w="0" w:type="dxa"/>
            </w:tcMar>
          </w:tcPr>
          <w:p w14:paraId="752CA237" w14:textId="77777777" w:rsidR="00D85371" w:rsidRPr="00A6293E" w:rsidRDefault="00D85371" w:rsidP="00D85371">
            <w:pPr>
              <w:pStyle w:val="Brdtextmedindrag"/>
            </w:pPr>
            <w:r w:rsidRPr="00A6293E">
              <w:t xml:space="preserve">I lagen finns bestämmelser om standarder för </w:t>
            </w:r>
            <w:r w:rsidRPr="00A6293E">
              <w:rPr>
                <w:i/>
              </w:rPr>
              <w:t>digitala tv</w:t>
            </w:r>
            <w:r w:rsidRPr="00A6293E">
              <w:t xml:space="preserve">-tjänster </w:t>
            </w:r>
            <w:r w:rsidRPr="00B9028E">
              <w:rPr>
                <w:i/>
              </w:rPr>
              <w:t>och</w:t>
            </w:r>
            <w:r w:rsidRPr="00A6293E">
              <w:t xml:space="preserve"> om system för villkorad till</w:t>
            </w:r>
            <w:r>
              <w:softHyphen/>
            </w:r>
            <w:r w:rsidRPr="00A6293E">
              <w:t xml:space="preserve">gång till digitala ljudradio- och </w:t>
            </w:r>
            <w:r w:rsidRPr="00A6293E">
              <w:rPr>
                <w:i/>
              </w:rPr>
              <w:t>tv</w:t>
            </w:r>
            <w:r w:rsidRPr="00A6293E">
              <w:t>-sändningar till allmänheten</w:t>
            </w:r>
            <w:r w:rsidRPr="00A6293E">
              <w:rPr>
                <w:i/>
              </w:rPr>
              <w:t>.</w:t>
            </w:r>
          </w:p>
        </w:tc>
      </w:tr>
    </w:tbl>
    <w:p w14:paraId="6A5CB820" w14:textId="77777777" w:rsidR="00D85371" w:rsidRPr="00A6293E" w:rsidRDefault="00D85371" w:rsidP="00D85371">
      <w:pPr>
        <w:pStyle w:val="Brdtextmedindrag"/>
        <w:ind w:firstLine="0"/>
        <w:jc w:val="center"/>
        <w:rPr>
          <w:i/>
        </w:rPr>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F5EC75D" w14:textId="77777777">
        <w:tc>
          <w:tcPr>
            <w:tcW w:w="2500" w:type="pct"/>
            <w:shd w:val="clear" w:color="auto" w:fill="auto"/>
            <w:tcMar>
              <w:left w:w="0" w:type="dxa"/>
            </w:tcMar>
          </w:tcPr>
          <w:p w14:paraId="0210A541" w14:textId="77777777" w:rsidR="00D85371" w:rsidRPr="00A6293E" w:rsidRDefault="00D85371" w:rsidP="00D85371">
            <w:pPr>
              <w:pStyle w:val="Brdtextmedindrag"/>
              <w:ind w:firstLine="0"/>
              <w:rPr>
                <w:i/>
              </w:rPr>
            </w:pPr>
          </w:p>
        </w:tc>
        <w:tc>
          <w:tcPr>
            <w:tcW w:w="2500" w:type="pct"/>
            <w:shd w:val="clear" w:color="auto" w:fill="auto"/>
            <w:tcMar>
              <w:right w:w="0" w:type="dxa"/>
            </w:tcMar>
          </w:tcPr>
          <w:p w14:paraId="53A06B3B" w14:textId="77777777" w:rsidR="00D85371" w:rsidRPr="00A6293E" w:rsidRDefault="00D85371" w:rsidP="00D85371">
            <w:pPr>
              <w:pStyle w:val="Brdtext"/>
              <w:rPr>
                <w:i/>
              </w:rPr>
            </w:pPr>
            <w:r w:rsidRPr="00A6293E">
              <w:rPr>
                <w:i/>
              </w:rPr>
              <w:t>4</w:t>
            </w:r>
            <w:r>
              <w:rPr>
                <w:i/>
              </w:rPr>
              <w:t> §</w:t>
            </w:r>
          </w:p>
          <w:p w14:paraId="4C3E8E40" w14:textId="77777777" w:rsidR="00D85371" w:rsidRPr="00A6293E" w:rsidRDefault="00D85371" w:rsidP="00D85371">
            <w:pPr>
              <w:pStyle w:val="Brdtextmedindrag"/>
              <w:rPr>
                <w:i/>
              </w:rPr>
            </w:pPr>
            <w:r w:rsidRPr="00A6293E">
              <w:rPr>
                <w:i/>
              </w:rPr>
              <w:t>Den som tillhandahåller digitala tv-tjänster ska se till att slutanvänd</w:t>
            </w:r>
            <w:r w:rsidRPr="00A6293E">
              <w:rPr>
                <w:i/>
              </w:rPr>
              <w:softHyphen/>
              <w:t xml:space="preserve">are avgiftsfritt kan lämna tillbaka digital tv-utrustning, om den inte </w:t>
            </w:r>
            <w:r>
              <w:rPr>
                <w:i/>
              </w:rPr>
              <w:t xml:space="preserve">kan användas </w:t>
            </w:r>
            <w:r w:rsidRPr="00A6293E">
              <w:rPr>
                <w:i/>
              </w:rPr>
              <w:t>med andra tillhanda</w:t>
            </w:r>
            <w:r w:rsidRPr="00A6293E">
              <w:rPr>
                <w:i/>
              </w:rPr>
              <w:softHyphen/>
              <w:t>hållares digitala tv-tjänster.</w:t>
            </w:r>
          </w:p>
        </w:tc>
      </w:tr>
    </w:tbl>
    <w:p w14:paraId="47B6CF15" w14:textId="77777777" w:rsidR="00D85371" w:rsidRPr="00A6293E" w:rsidRDefault="00D85371" w:rsidP="00D85371">
      <w:pPr>
        <w:pStyle w:val="Brdtextmedindrag"/>
        <w:ind w:firstLine="0"/>
        <w:jc w:val="center"/>
      </w:pPr>
    </w:p>
    <w:p w14:paraId="4B3343ED" w14:textId="77777777" w:rsidR="00D85371" w:rsidRPr="00A6293E" w:rsidRDefault="00D85371" w:rsidP="00D85371">
      <w:pPr>
        <w:pStyle w:val="Brdtextmedindrag"/>
        <w:ind w:firstLine="0"/>
        <w:jc w:val="center"/>
      </w:pPr>
      <w:r w:rsidRPr="00A6293E">
        <w:t>15</w:t>
      </w:r>
      <w:r>
        <w:t> §</w:t>
      </w:r>
      <w:r w:rsidRPr="00A6293E">
        <w:rPr>
          <w:rStyle w:val="Fotnotsreferens"/>
        </w:rPr>
        <w:footnoteReference w:id="73"/>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FBABEEE" w14:textId="77777777">
        <w:tc>
          <w:tcPr>
            <w:tcW w:w="2500" w:type="pct"/>
            <w:shd w:val="clear" w:color="auto" w:fill="auto"/>
            <w:tcMar>
              <w:left w:w="0" w:type="dxa"/>
            </w:tcMar>
          </w:tcPr>
          <w:p w14:paraId="08C1B923" w14:textId="77777777" w:rsidR="00D85371" w:rsidRPr="00A6293E" w:rsidRDefault="00D85371" w:rsidP="00D85371">
            <w:pPr>
              <w:pStyle w:val="Brdtextmedindrag"/>
            </w:pPr>
            <w:r w:rsidRPr="00A6293E">
              <w:t xml:space="preserve">Om en näringsidkare bryter mot </w:t>
            </w:r>
            <w:r w:rsidRPr="00004AB3">
              <w:rPr>
                <w:i/>
              </w:rPr>
              <w:t>någon av bestämmelserna i</w:t>
            </w:r>
            <w:r w:rsidRPr="00A6293E">
              <w:t xml:space="preserve"> </w:t>
            </w:r>
            <w:r w:rsidRPr="00A6293E">
              <w:rPr>
                <w:i/>
              </w:rPr>
              <w:t>3</w:t>
            </w:r>
            <w:r>
              <w:rPr>
                <w:i/>
              </w:rPr>
              <w:t> §</w:t>
            </w:r>
            <w:r w:rsidRPr="00A6293E">
              <w:rPr>
                <w:i/>
              </w:rPr>
              <w:t xml:space="preserve"> and</w:t>
            </w:r>
            <w:r>
              <w:rPr>
                <w:i/>
              </w:rPr>
              <w:softHyphen/>
            </w:r>
            <w:r w:rsidRPr="00A6293E">
              <w:rPr>
                <w:i/>
              </w:rPr>
              <w:t>ra stycket,</w:t>
            </w:r>
            <w:r w:rsidRPr="00A6293E">
              <w:t xml:space="preserve"> 5</w:t>
            </w:r>
            <w:r>
              <w:t> §</w:t>
            </w:r>
            <w:r w:rsidRPr="00A6293E">
              <w:t xml:space="preserve"> första stycket, 7 eller 8</w:t>
            </w:r>
            <w:r>
              <w:t> §</w:t>
            </w:r>
            <w:r w:rsidRPr="00A6293E">
              <w:t xml:space="preserve"> eller mot föreskrifter som med</w:t>
            </w:r>
            <w:r>
              <w:softHyphen/>
            </w:r>
            <w:r w:rsidRPr="00A6293E">
              <w:t xml:space="preserve">delats med stöd av </w:t>
            </w:r>
            <w:r w:rsidRPr="00A6293E">
              <w:rPr>
                <w:i/>
              </w:rPr>
              <w:t>3</w:t>
            </w:r>
            <w:r>
              <w:rPr>
                <w:i/>
              </w:rPr>
              <w:t> §</w:t>
            </w:r>
            <w:r w:rsidRPr="00A6293E">
              <w:rPr>
                <w:i/>
              </w:rPr>
              <w:t xml:space="preserve"> första </w:t>
            </w:r>
            <w:r w:rsidRPr="00C43271">
              <w:rPr>
                <w:i/>
              </w:rPr>
              <w:t>stycket, 4 §</w:t>
            </w:r>
            <w:r w:rsidRPr="00A6293E">
              <w:rPr>
                <w:i/>
              </w:rPr>
              <w:t>,</w:t>
            </w:r>
            <w:r w:rsidRPr="00A6293E">
              <w:t xml:space="preserve"> 5</w:t>
            </w:r>
            <w:r>
              <w:t> §</w:t>
            </w:r>
            <w:r w:rsidRPr="00A6293E">
              <w:t xml:space="preserve"> andra stycket </w:t>
            </w:r>
            <w:r w:rsidRPr="00A6293E">
              <w:rPr>
                <w:i/>
              </w:rPr>
              <w:t>eller 6</w:t>
            </w:r>
            <w:r>
              <w:rPr>
                <w:i/>
              </w:rPr>
              <w:t> §</w:t>
            </w:r>
            <w:r w:rsidRPr="00A6293E">
              <w:t xml:space="preserve"> får tillsynsmyndigheten före</w:t>
            </w:r>
            <w:r w:rsidRPr="00A6293E">
              <w:softHyphen/>
              <w:t>lägga näringsidkaren att följa be</w:t>
            </w:r>
            <w:r>
              <w:softHyphen/>
            </w:r>
            <w:r w:rsidRPr="00A6293E">
              <w:t>stämmelsen. Sådana föreläggan</w:t>
            </w:r>
            <w:r>
              <w:softHyphen/>
            </w:r>
            <w:r w:rsidRPr="00A6293E">
              <w:t>den får förenas med vite.</w:t>
            </w:r>
          </w:p>
        </w:tc>
        <w:tc>
          <w:tcPr>
            <w:tcW w:w="2500" w:type="pct"/>
            <w:shd w:val="clear" w:color="auto" w:fill="auto"/>
            <w:tcMar>
              <w:right w:w="0" w:type="dxa"/>
            </w:tcMar>
          </w:tcPr>
          <w:p w14:paraId="0AE8259F" w14:textId="77777777" w:rsidR="00D85371" w:rsidRPr="00A6293E" w:rsidRDefault="00D85371" w:rsidP="00D85371">
            <w:pPr>
              <w:pStyle w:val="Brdtextmedindrag"/>
              <w:rPr>
                <w:i/>
              </w:rPr>
            </w:pPr>
            <w:r w:rsidRPr="00A6293E">
              <w:t xml:space="preserve">Om en näringsidkare bryter mot </w:t>
            </w:r>
            <w:r w:rsidRPr="00036316">
              <w:rPr>
                <w:i/>
                <w:iCs/>
              </w:rPr>
              <w:t>4 §</w:t>
            </w:r>
            <w:r>
              <w:t xml:space="preserve">, </w:t>
            </w:r>
            <w:r w:rsidRPr="00A6293E">
              <w:t>5</w:t>
            </w:r>
            <w:r>
              <w:t> §</w:t>
            </w:r>
            <w:r w:rsidRPr="00A6293E">
              <w:t xml:space="preserve"> första stycket, 7 eller 8</w:t>
            </w:r>
            <w:r>
              <w:t> §</w:t>
            </w:r>
            <w:r w:rsidRPr="00A6293E">
              <w:t xml:space="preserve"> eller mot föreskrifter som </w:t>
            </w:r>
            <w:r w:rsidRPr="00A6293E">
              <w:rPr>
                <w:i/>
              </w:rPr>
              <w:t>har</w:t>
            </w:r>
            <w:r w:rsidRPr="00A6293E">
              <w:t xml:space="preserve"> meddelats med stöd av </w:t>
            </w:r>
            <w:r w:rsidRPr="00C43271">
              <w:rPr>
                <w:i/>
                <w:iCs/>
              </w:rPr>
              <w:t>3 §</w:t>
            </w:r>
            <w:r w:rsidRPr="00A6293E">
              <w:t xml:space="preserve"> </w:t>
            </w:r>
            <w:r w:rsidRPr="00A6293E">
              <w:rPr>
                <w:i/>
              </w:rPr>
              <w:t>eller</w:t>
            </w:r>
            <w:r w:rsidRPr="00A6293E">
              <w:t xml:space="preserve"> 5</w:t>
            </w:r>
            <w:r>
              <w:t> §</w:t>
            </w:r>
            <w:r w:rsidRPr="00A6293E">
              <w:t xml:space="preserve"> andra stycket får tillsyns</w:t>
            </w:r>
            <w:r>
              <w:softHyphen/>
            </w:r>
            <w:r w:rsidRPr="00A6293E">
              <w:t>myndig</w:t>
            </w:r>
            <w:r>
              <w:softHyphen/>
            </w:r>
            <w:r w:rsidRPr="00A6293E">
              <w:t>heten förelägga närings</w:t>
            </w:r>
            <w:r>
              <w:softHyphen/>
            </w:r>
            <w:r w:rsidRPr="00A6293E">
              <w:t>idkaren att följa bestäm</w:t>
            </w:r>
            <w:r>
              <w:softHyphen/>
            </w:r>
            <w:r w:rsidRPr="00A6293E">
              <w:t>melsen. Sådana före</w:t>
            </w:r>
            <w:r>
              <w:softHyphen/>
            </w:r>
            <w:r w:rsidRPr="00A6293E">
              <w:t>lägganden får förenas med vite.</w:t>
            </w:r>
          </w:p>
        </w:tc>
      </w:tr>
      <w:tr w:rsidR="008B1E23" w14:paraId="2A3B794C" w14:textId="77777777">
        <w:tc>
          <w:tcPr>
            <w:tcW w:w="2500" w:type="pct"/>
            <w:shd w:val="clear" w:color="auto" w:fill="auto"/>
            <w:tcMar>
              <w:left w:w="0" w:type="dxa"/>
            </w:tcMar>
          </w:tcPr>
          <w:p w14:paraId="71D2CFA4" w14:textId="77777777" w:rsidR="00D85371" w:rsidRPr="00A6293E" w:rsidRDefault="00D85371" w:rsidP="00D85371">
            <w:pPr>
              <w:pStyle w:val="Brdtextmedindrag"/>
            </w:pPr>
            <w:r w:rsidRPr="00A6293E">
              <w:t>Innan tillsynsmyndigheten be</w:t>
            </w:r>
            <w:r>
              <w:softHyphen/>
            </w:r>
            <w:r w:rsidRPr="00A6293E">
              <w:t>slutar om ett sådant föreläggande med anledning av en överträdelse av 7</w:t>
            </w:r>
            <w:r>
              <w:t> </w:t>
            </w:r>
            <w:r w:rsidRPr="00A6293E">
              <w:t>eller 8</w:t>
            </w:r>
            <w:r>
              <w:t> §</w:t>
            </w:r>
            <w:r w:rsidRPr="00A6293E">
              <w:t xml:space="preserve"> </w:t>
            </w:r>
            <w:r w:rsidRPr="00A6293E">
              <w:rPr>
                <w:i/>
              </w:rPr>
              <w:t>skall</w:t>
            </w:r>
            <w:r w:rsidRPr="00A6293E">
              <w:t xml:space="preserve"> den samråda med Konkurrensverket.</w:t>
            </w:r>
          </w:p>
        </w:tc>
        <w:tc>
          <w:tcPr>
            <w:tcW w:w="2500" w:type="pct"/>
            <w:shd w:val="clear" w:color="auto" w:fill="auto"/>
            <w:tcMar>
              <w:right w:w="0" w:type="dxa"/>
            </w:tcMar>
          </w:tcPr>
          <w:p w14:paraId="3F74B34D" w14:textId="77777777" w:rsidR="00D85371" w:rsidRPr="00A6293E" w:rsidRDefault="00D85371" w:rsidP="00D85371">
            <w:pPr>
              <w:pStyle w:val="Brdtextmedindrag"/>
              <w:rPr>
                <w:i/>
              </w:rPr>
            </w:pPr>
            <w:r w:rsidRPr="00A6293E">
              <w:t>Innan tillsynsmyndigheten be</w:t>
            </w:r>
            <w:r>
              <w:softHyphen/>
            </w:r>
            <w:r w:rsidRPr="00A6293E">
              <w:t>slutar om ett sådant föreläggande med anledning av en överträdelse av 7</w:t>
            </w:r>
            <w:r>
              <w:t> </w:t>
            </w:r>
            <w:r w:rsidRPr="00A6293E">
              <w:t>eller 8</w:t>
            </w:r>
            <w:r>
              <w:t> §</w:t>
            </w:r>
            <w:r w:rsidRPr="00A6293E">
              <w:t xml:space="preserve"> </w:t>
            </w:r>
            <w:r w:rsidRPr="00A6293E">
              <w:rPr>
                <w:i/>
              </w:rPr>
              <w:t>ska</w:t>
            </w:r>
            <w:r w:rsidRPr="00A6293E">
              <w:t xml:space="preserve"> den samråda med Konkurrensverket.</w:t>
            </w:r>
          </w:p>
        </w:tc>
      </w:tr>
    </w:tbl>
    <w:p w14:paraId="16FD9C35" w14:textId="77777777" w:rsidR="00D85371" w:rsidRPr="00A6293E" w:rsidRDefault="00D85371" w:rsidP="00D85371">
      <w:pPr>
        <w:pStyle w:val="Slutstreck"/>
      </w:pPr>
      <w:r w:rsidRPr="00A6293E">
        <w:t>                     </w:t>
      </w:r>
    </w:p>
    <w:p w14:paraId="1A5E52D5" w14:textId="77777777" w:rsidR="00D85371" w:rsidRPr="00A6293E" w:rsidRDefault="00D85371" w:rsidP="00D85371">
      <w:pPr>
        <w:pStyle w:val="Brdtextmedindrag"/>
        <w:sectPr w:rsidR="00D85371" w:rsidRPr="00A6293E" w:rsidSect="00155500">
          <w:headerReference w:type="even" r:id="rId393"/>
          <w:headerReference w:type="default" r:id="rId394"/>
          <w:footerReference w:type="even" r:id="rId395"/>
          <w:footerReference w:type="default" r:id="rId396"/>
          <w:footerReference w:type="first" r:id="rId397"/>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juni</w:t>
      </w:r>
      <w:r w:rsidRPr="00A6293E">
        <w:t xml:space="preserve"> 202</w:t>
      </w:r>
      <w:r>
        <w:t>2</w:t>
      </w:r>
      <w:r w:rsidRPr="00A6293E">
        <w:t>.</w:t>
      </w:r>
    </w:p>
    <w:p w14:paraId="2F9C63FC" w14:textId="77777777" w:rsidR="00D85371" w:rsidRPr="00A6293E" w:rsidRDefault="00D85371" w:rsidP="00D85371">
      <w:pPr>
        <w:spacing w:line="2" w:lineRule="auto"/>
        <w:rPr>
          <w:rFonts w:ascii="Times New Roman" w:hAnsi="Times New Roman"/>
          <w:sz w:val="20"/>
        </w:rPr>
      </w:pPr>
      <w:r w:rsidRPr="00A6293E">
        <w:br w:type="page"/>
      </w:r>
    </w:p>
    <w:p w14:paraId="1DB493A4" w14:textId="77777777" w:rsidR="00D85371" w:rsidRPr="00A6293E" w:rsidRDefault="00D85371" w:rsidP="00D85371">
      <w:pPr>
        <w:pStyle w:val="Rubrik2utannumrering"/>
      </w:pPr>
      <w:bookmarkStart w:id="2723" w:name="_Toc73005843"/>
      <w:bookmarkStart w:id="2724" w:name="_Toc86738664"/>
      <w:r w:rsidRPr="00A6293E">
        <w:lastRenderedPageBreak/>
        <w:t>Förslag till lag om ändring i lagen (</w:t>
      </w:r>
      <w:bookmarkStart w:id="2725" w:name="_Hlk49175054"/>
      <w:r w:rsidRPr="00A6293E">
        <w:t>2006:449</w:t>
      </w:r>
      <w:bookmarkEnd w:id="2725"/>
      <w:r w:rsidRPr="00A6293E">
        <w:t>) om skydd för störningskänslig forskning</w:t>
      </w:r>
      <w:bookmarkEnd w:id="2723"/>
      <w:bookmarkEnd w:id="2724"/>
    </w:p>
    <w:p w14:paraId="3390ACEE" w14:textId="77777777" w:rsidR="00D85371" w:rsidRPr="00A6293E" w:rsidRDefault="00D85371" w:rsidP="00D85371">
      <w:pPr>
        <w:pStyle w:val="Brdtextmedindrag"/>
        <w:ind w:firstLine="0"/>
      </w:pPr>
      <w:r w:rsidRPr="00A6293E">
        <w:t>Härigenom föreskrivs att 4</w:t>
      </w:r>
      <w:r>
        <w:t> §</w:t>
      </w:r>
      <w:r w:rsidRPr="00A6293E">
        <w:t xml:space="preserve"> lagen (2006:449) om skydd för störnings</w:t>
      </w:r>
      <w:r w:rsidRPr="00A6293E">
        <w:softHyphen/>
        <w:t>känslig forskning ska ha följande lydelse.</w:t>
      </w:r>
    </w:p>
    <w:p w14:paraId="504702B2"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4A9D120" w14:textId="77777777">
        <w:tc>
          <w:tcPr>
            <w:tcW w:w="2500" w:type="pct"/>
            <w:shd w:val="clear" w:color="auto" w:fill="auto"/>
            <w:tcMar>
              <w:left w:w="0" w:type="dxa"/>
            </w:tcMar>
          </w:tcPr>
          <w:p w14:paraId="4F3F5781"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C0CDED5" w14:textId="77777777" w:rsidR="00D85371" w:rsidRPr="00A6293E" w:rsidRDefault="00D85371" w:rsidP="00D85371">
            <w:pPr>
              <w:pStyle w:val="Brdtext"/>
              <w:rPr>
                <w:i/>
              </w:rPr>
            </w:pPr>
            <w:r w:rsidRPr="00A6293E">
              <w:rPr>
                <w:i/>
              </w:rPr>
              <w:t>Föreslagen lydelse</w:t>
            </w:r>
          </w:p>
        </w:tc>
      </w:tr>
    </w:tbl>
    <w:p w14:paraId="77A5745E" w14:textId="77777777" w:rsidR="00D85371" w:rsidRPr="00A6293E" w:rsidRDefault="00D85371" w:rsidP="00D85371">
      <w:pPr>
        <w:pStyle w:val="Brdtext"/>
        <w:spacing w:before="230"/>
        <w:jc w:val="center"/>
      </w:pPr>
      <w:r w:rsidRPr="00A6293E">
        <w:t>4</w:t>
      </w:r>
      <w:r>
        <w:t> §</w:t>
      </w:r>
      <w:r w:rsidRPr="00A6293E">
        <w:rPr>
          <w:rStyle w:val="Fotnotsreferens"/>
        </w:rPr>
        <w:footnoteReference w:id="74"/>
      </w:r>
    </w:p>
    <w:p w14:paraId="216E254C" w14:textId="77777777" w:rsidR="00D85371" w:rsidRPr="00A6293E" w:rsidRDefault="00D85371" w:rsidP="00D85371">
      <w:pPr>
        <w:pStyle w:val="Brdtextmedindrag"/>
      </w:pPr>
      <w:r w:rsidRPr="00A6293E">
        <w:t>Om forskning som avses i 1</w:t>
      </w:r>
      <w:r>
        <w:t> §</w:t>
      </w:r>
      <w:r w:rsidRPr="00A6293E">
        <w:t xml:space="preserve"> utsätts för varaktiga eller upprepade stör</w:t>
      </w:r>
      <w:r w:rsidRPr="00A6293E">
        <w:softHyphen/>
        <w:t>ningar från annan verksamhet i närheten, får länsstyrelsen efter ansökan enligt 6</w:t>
      </w:r>
      <w:r>
        <w:t> §</w:t>
      </w:r>
      <w:r w:rsidRPr="00A6293E">
        <w:t xml:space="preserve"> meddela förbud eller förelägganden mot den störande verksam</w:t>
      </w:r>
      <w:r w:rsidRPr="00A6293E">
        <w:softHyphen/>
        <w:t>heten för att skydda forskningen.</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648D52C" w14:textId="77777777">
        <w:tc>
          <w:tcPr>
            <w:tcW w:w="2500" w:type="pct"/>
            <w:shd w:val="clear" w:color="auto" w:fill="auto"/>
            <w:tcMar>
              <w:left w:w="0" w:type="dxa"/>
            </w:tcMar>
          </w:tcPr>
          <w:p w14:paraId="1999A4DC" w14:textId="77777777" w:rsidR="00D85371" w:rsidRPr="00A6293E" w:rsidRDefault="00D85371" w:rsidP="00D85371">
            <w:pPr>
              <w:pStyle w:val="Brdtextmedindrag"/>
            </w:pPr>
            <w:r w:rsidRPr="005E52BE">
              <w:rPr>
                <w:i/>
              </w:rPr>
              <w:t>Det som sägs i första</w:t>
            </w:r>
            <w:r w:rsidRPr="00A6293E">
              <w:t xml:space="preserve"> stycket gäller inte sådan verksamhet som regleras i lagen </w:t>
            </w:r>
            <w:r w:rsidRPr="00A6293E">
              <w:rPr>
                <w:i/>
              </w:rPr>
              <w:t>(2003:389)</w:t>
            </w:r>
            <w:r w:rsidRPr="00A6293E">
              <w:t xml:space="preserve"> om elektronisk kommunikation eller lagen (1992:1512) om elektromag</w:t>
            </w:r>
            <w:r w:rsidRPr="00A6293E">
              <w:softHyphen/>
              <w:t>netisk kompatibilitet eller i före</w:t>
            </w:r>
            <w:r w:rsidRPr="00A6293E">
              <w:softHyphen/>
              <w:t xml:space="preserve">skrifter utfärdade med stöd av dessa lagar. </w:t>
            </w:r>
            <w:r w:rsidRPr="005E52BE">
              <w:rPr>
                <w:i/>
              </w:rPr>
              <w:t>Det som sägs i första</w:t>
            </w:r>
            <w:r w:rsidRPr="00A6293E">
              <w:t xml:space="preserve"> stycket gäller inte heller störningar från en verksamhet som bedrivs med till</w:t>
            </w:r>
            <w:r w:rsidRPr="00A6293E">
              <w:softHyphen/>
              <w:t>stånd enligt miljöbalken eller mot</w:t>
            </w:r>
            <w:r w:rsidRPr="00A6293E">
              <w:softHyphen/>
              <w:t>svarande bestämmelser i äldre lag.</w:t>
            </w:r>
          </w:p>
        </w:tc>
        <w:tc>
          <w:tcPr>
            <w:tcW w:w="2500" w:type="pct"/>
            <w:shd w:val="clear" w:color="auto" w:fill="auto"/>
            <w:tcMar>
              <w:right w:w="0" w:type="dxa"/>
            </w:tcMar>
          </w:tcPr>
          <w:p w14:paraId="36565401" w14:textId="77777777" w:rsidR="00D85371" w:rsidRPr="00A6293E" w:rsidRDefault="00D85371" w:rsidP="00D85371">
            <w:pPr>
              <w:pStyle w:val="Brdtextmedindrag"/>
            </w:pPr>
            <w:r w:rsidRPr="005E52BE">
              <w:rPr>
                <w:i/>
              </w:rPr>
              <w:t>Första</w:t>
            </w:r>
            <w:r w:rsidRPr="00A6293E">
              <w:t xml:space="preserve"> stycket gäller inte sådan verksamhet som regleras i lagen </w:t>
            </w:r>
            <w:r w:rsidRPr="00A6293E">
              <w:rPr>
                <w:i/>
              </w:rPr>
              <w:t>(202</w:t>
            </w:r>
            <w:r>
              <w:rPr>
                <w:i/>
              </w:rPr>
              <w:t>2</w:t>
            </w:r>
            <w:r w:rsidRPr="00A6293E">
              <w:rPr>
                <w:i/>
              </w:rPr>
              <w:t>:000)</w:t>
            </w:r>
            <w:r w:rsidRPr="00A6293E">
              <w:t xml:space="preserve"> om elektronisk kom</w:t>
            </w:r>
            <w:r>
              <w:softHyphen/>
            </w:r>
            <w:r w:rsidRPr="00A6293E">
              <w:t>munikation eller lagen (1992:1512) om elektromag</w:t>
            </w:r>
            <w:r w:rsidRPr="00A6293E">
              <w:softHyphen/>
              <w:t>netisk kompatibili</w:t>
            </w:r>
            <w:r>
              <w:softHyphen/>
            </w:r>
            <w:r w:rsidRPr="00A6293E">
              <w:t>tet eller i före</w:t>
            </w:r>
            <w:r w:rsidRPr="00A6293E">
              <w:softHyphen/>
              <w:t xml:space="preserve">skrifter utfärdade med stöd av dessa lagar. </w:t>
            </w:r>
            <w:r w:rsidRPr="002D0D00">
              <w:rPr>
                <w:i/>
              </w:rPr>
              <w:t>Första</w:t>
            </w:r>
            <w:r w:rsidRPr="00A6293E">
              <w:t xml:space="preserve"> stycket gäller inte heller störningar från en verksamhet som bedrivs med till</w:t>
            </w:r>
            <w:r w:rsidRPr="00A6293E">
              <w:softHyphen/>
              <w:t>stånd enligt miljöbalken eller mot</w:t>
            </w:r>
            <w:r w:rsidRPr="00A6293E">
              <w:softHyphen/>
              <w:t>svarande bestämmelser i äldre lag.</w:t>
            </w:r>
          </w:p>
        </w:tc>
      </w:tr>
    </w:tbl>
    <w:p w14:paraId="6D1861E4" w14:textId="77777777" w:rsidR="00D85371" w:rsidRPr="00A6293E" w:rsidRDefault="00D85371" w:rsidP="00D85371">
      <w:pPr>
        <w:pStyle w:val="Brdtextmedindrag"/>
      </w:pPr>
      <w:r w:rsidRPr="00A6293E">
        <w:t>Om ett beslut enligt första stycket medför att pågående markanvändning inom det berörda området avsevärt försvåras, har områdets ägare och den som har nyttjanderätt, servitut, rätt till elektrisk kraft eller liknande rätt till detta område, rätt till ersättning för skada till följd av beslutet.</w:t>
      </w:r>
    </w:p>
    <w:p w14:paraId="5B70505A" w14:textId="77777777" w:rsidR="00D85371" w:rsidRPr="00A6293E" w:rsidRDefault="00D85371" w:rsidP="00D85371">
      <w:pPr>
        <w:pStyle w:val="Brdtextmedindrag"/>
      </w:pPr>
      <w:r w:rsidRPr="00A6293E">
        <w:t>Ersättningen ska motsvara skadan med avdrag för vad den berättigade är skyldig att tåla utan ersättning. Ersättningen ska betalas av den som an</w:t>
      </w:r>
      <w:r w:rsidRPr="00A6293E">
        <w:softHyphen/>
        <w:t>sökt om skyddet.</w:t>
      </w:r>
    </w:p>
    <w:p w14:paraId="7EC77584" w14:textId="77777777" w:rsidR="00D85371" w:rsidRPr="003C2663" w:rsidRDefault="00D85371" w:rsidP="00D85371">
      <w:pPr>
        <w:pStyle w:val="Brdtextmedindrag"/>
        <w:rPr>
          <w:spacing w:val="-2"/>
        </w:rPr>
      </w:pPr>
      <w:r w:rsidRPr="003C2663">
        <w:rPr>
          <w:spacing w:val="-2"/>
        </w:rPr>
        <w:t>I fråga om ersättningen tillämpas i övrigt expropriationslagen (1972:719).</w:t>
      </w:r>
    </w:p>
    <w:p w14:paraId="44F44D94" w14:textId="77777777" w:rsidR="00D85371" w:rsidRPr="00A6293E" w:rsidRDefault="00D85371" w:rsidP="00D85371">
      <w:pPr>
        <w:pStyle w:val="Slutstreck"/>
      </w:pPr>
      <w:r w:rsidRPr="00A6293E">
        <w:t>                      </w:t>
      </w:r>
    </w:p>
    <w:p w14:paraId="6B50EDB8"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1ABCAC93" w14:textId="77777777" w:rsidR="00D85371" w:rsidRPr="00A6293E" w:rsidRDefault="00D85371" w:rsidP="00D85371">
      <w:pPr>
        <w:spacing w:line="2" w:lineRule="auto"/>
        <w:rPr>
          <w:rFonts w:ascii="Times New Roman" w:hAnsi="Times New Roman"/>
          <w:sz w:val="20"/>
        </w:rPr>
      </w:pPr>
      <w:r w:rsidRPr="00A6293E">
        <w:br w:type="page"/>
      </w:r>
    </w:p>
    <w:p w14:paraId="53353946" w14:textId="77777777" w:rsidR="00D85371" w:rsidRDefault="00D85371" w:rsidP="00D85371">
      <w:pPr>
        <w:pStyle w:val="Rubrik2utannumrering"/>
        <w:sectPr w:rsidR="00D85371" w:rsidSect="00155500">
          <w:headerReference w:type="even" r:id="rId398"/>
          <w:headerReference w:type="default" r:id="rId399"/>
          <w:footerReference w:type="even" r:id="rId400"/>
          <w:footerReference w:type="default" r:id="rId401"/>
          <w:footerReference w:type="first" r:id="rId402"/>
          <w:footnotePr>
            <w:numRestart w:val="eachSect"/>
          </w:footnotePr>
          <w:type w:val="continuous"/>
          <w:pgSz w:w="9356" w:h="13721" w:code="9"/>
          <w:pgMar w:top="794" w:right="2438" w:bottom="1191" w:left="1021" w:header="0" w:footer="709" w:gutter="0"/>
          <w:cols w:space="708"/>
          <w:docGrid w:linePitch="360"/>
        </w:sectPr>
      </w:pPr>
      <w:bookmarkStart w:id="2726" w:name="_Toc73005844"/>
      <w:bookmarkStart w:id="2727" w:name="_Toc86738665"/>
      <w:r w:rsidRPr="00A6293E">
        <w:lastRenderedPageBreak/>
        <w:t>Förslag till lag om ändring i marknadsföringslagen (</w:t>
      </w:r>
      <w:bookmarkStart w:id="2728" w:name="_Hlk69395735"/>
      <w:r w:rsidRPr="00A6293E">
        <w:t>2008:486</w:t>
      </w:r>
      <w:bookmarkEnd w:id="2728"/>
      <w:r w:rsidRPr="00A6293E">
        <w:t>)</w:t>
      </w:r>
      <w:bookmarkEnd w:id="2726"/>
      <w:bookmarkEnd w:id="2727"/>
    </w:p>
    <w:p w14:paraId="3BE32346" w14:textId="77777777" w:rsidR="00D85371" w:rsidRPr="00A6293E" w:rsidRDefault="00D85371" w:rsidP="00D85371">
      <w:pPr>
        <w:pStyle w:val="Brdtext"/>
        <w:rPr>
          <w:spacing w:val="-3"/>
        </w:rPr>
      </w:pPr>
      <w:r w:rsidRPr="00A6293E">
        <w:rPr>
          <w:spacing w:val="-3"/>
        </w:rPr>
        <w:t>Härigenom föreskrivs att 3</w:t>
      </w:r>
      <w:r>
        <w:rPr>
          <w:spacing w:val="-3"/>
        </w:rPr>
        <w:t> §</w:t>
      </w:r>
      <w:r w:rsidRPr="00A6293E">
        <w:rPr>
          <w:spacing w:val="-3"/>
        </w:rPr>
        <w:t xml:space="preserve"> marknadsföringslagen </w:t>
      </w:r>
      <w:r>
        <w:rPr>
          <w:spacing w:val="-3"/>
        </w:rPr>
        <w:t xml:space="preserve">(2008:486) </w:t>
      </w:r>
      <w:r w:rsidRPr="00A6293E">
        <w:rPr>
          <w:spacing w:val="-3"/>
        </w:rPr>
        <w:t>ska ha följande lydelse.</w:t>
      </w:r>
    </w:p>
    <w:p w14:paraId="13CCFD0A"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3660CDA" w14:textId="77777777">
        <w:tc>
          <w:tcPr>
            <w:tcW w:w="2500" w:type="pct"/>
            <w:shd w:val="clear" w:color="auto" w:fill="auto"/>
            <w:tcMar>
              <w:left w:w="0" w:type="dxa"/>
            </w:tcMar>
          </w:tcPr>
          <w:p w14:paraId="3A141C7C"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0958F33" w14:textId="77777777" w:rsidR="00D85371" w:rsidRPr="00A6293E" w:rsidRDefault="00D85371" w:rsidP="00D85371">
            <w:pPr>
              <w:pStyle w:val="Brdtext"/>
              <w:rPr>
                <w:i/>
              </w:rPr>
            </w:pPr>
            <w:r w:rsidRPr="00A6293E">
              <w:rPr>
                <w:i/>
              </w:rPr>
              <w:t>Föreslagen lydelse</w:t>
            </w:r>
          </w:p>
        </w:tc>
      </w:tr>
    </w:tbl>
    <w:p w14:paraId="3A193929" w14:textId="77777777" w:rsidR="00D85371" w:rsidRPr="00A6293E" w:rsidRDefault="00D85371" w:rsidP="00D85371">
      <w:pPr>
        <w:pStyle w:val="Brdtext"/>
        <w:spacing w:before="230"/>
        <w:jc w:val="center"/>
      </w:pPr>
      <w:r w:rsidRPr="00A6293E">
        <w:t>3</w:t>
      </w:r>
      <w:r>
        <w:t> §</w:t>
      </w:r>
    </w:p>
    <w:p w14:paraId="74B2BA79" w14:textId="77777777" w:rsidR="00D85371" w:rsidRPr="00A6293E" w:rsidRDefault="00D85371" w:rsidP="00D85371">
      <w:pPr>
        <w:pStyle w:val="Brdtextmedindrag"/>
      </w:pPr>
      <w:r w:rsidRPr="00A6293E">
        <w:t>I denna lag avses med</w:t>
      </w:r>
    </w:p>
    <w:p w14:paraId="07A8B955" w14:textId="77777777" w:rsidR="00D85371" w:rsidRPr="00A6293E" w:rsidRDefault="00D85371" w:rsidP="00D85371">
      <w:pPr>
        <w:pStyle w:val="Brdtextmedindrag"/>
      </w:pPr>
      <w:r w:rsidRPr="00A6293E">
        <w:rPr>
          <w:i/>
          <w:u w:val="single"/>
        </w:rPr>
        <w:t>affärsbeslut</w:t>
      </w:r>
      <w:r w:rsidRPr="00634AD9">
        <w:rPr>
          <w:i/>
          <w:u w:val="single"/>
        </w:rPr>
        <w:t>:</w:t>
      </w:r>
      <w:r w:rsidRPr="00A6293E">
        <w:t xml:space="preserve"> ett beslut som fattas av en konsument eller en näringsidkare om huruvida, hur och under vilka förutsättningar en produkt ska köpas, om hela eller delar av köpesumman ska betalas, om produkten ska behållas eller överlåtas, eller om en avtalsenlig rättighet i samband med produkten ska utnyttjas, oavsett om konsumenten eller näringsidkaren beslutar att handla eller att avstå från att handla,</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D07DB91" w14:textId="77777777">
        <w:tc>
          <w:tcPr>
            <w:tcW w:w="2500" w:type="pct"/>
            <w:shd w:val="clear" w:color="auto" w:fill="auto"/>
            <w:tcMar>
              <w:left w:w="0" w:type="dxa"/>
            </w:tcMar>
          </w:tcPr>
          <w:p w14:paraId="6EDAB1A4" w14:textId="77777777" w:rsidR="00D85371" w:rsidRPr="00A6293E" w:rsidRDefault="00D85371" w:rsidP="00D85371">
            <w:pPr>
              <w:pStyle w:val="Brdtextmedindrag"/>
            </w:pPr>
            <w:r w:rsidRPr="00A6293E">
              <w:rPr>
                <w:i/>
                <w:u w:val="single"/>
              </w:rPr>
              <w:t>elektronisk post</w:t>
            </w:r>
            <w:r w:rsidRPr="00634AD9">
              <w:rPr>
                <w:i/>
                <w:u w:val="single"/>
              </w:rPr>
              <w:t>:</w:t>
            </w:r>
            <w:r w:rsidRPr="00A6293E">
              <w:t xml:space="preserve"> ett adresserat eller på något annat sätt individual</w:t>
            </w:r>
            <w:r w:rsidRPr="00A6293E">
              <w:softHyphen/>
              <w:t>iserat elektroniskt meddelande i form av text, röst, ljud eller bild som sänds via ett allmänt kommun</w:t>
            </w:r>
            <w:r w:rsidRPr="00A6293E">
              <w:softHyphen/>
              <w:t>ikationsnät och som kan lagras i nä</w:t>
            </w:r>
            <w:r>
              <w:softHyphen/>
            </w:r>
            <w:r w:rsidRPr="00A6293E">
              <w:t>tet eller i mottagarens terminalut</w:t>
            </w:r>
            <w:r>
              <w:softHyphen/>
            </w:r>
            <w:r w:rsidRPr="00A6293E">
              <w:t>rustning tills mottagaren hämtar det,</w:t>
            </w:r>
          </w:p>
        </w:tc>
        <w:tc>
          <w:tcPr>
            <w:tcW w:w="2500" w:type="pct"/>
            <w:shd w:val="clear" w:color="auto" w:fill="auto"/>
            <w:tcMar>
              <w:right w:w="0" w:type="dxa"/>
            </w:tcMar>
          </w:tcPr>
          <w:p w14:paraId="56DDD085" w14:textId="77777777" w:rsidR="00D85371" w:rsidRPr="00A6293E" w:rsidRDefault="00D85371" w:rsidP="00D85371">
            <w:pPr>
              <w:pStyle w:val="Brdtextmedindrag"/>
            </w:pPr>
            <w:r w:rsidRPr="00A6293E">
              <w:rPr>
                <w:i/>
                <w:u w:val="single"/>
              </w:rPr>
              <w:t>elektronisk post</w:t>
            </w:r>
            <w:r w:rsidRPr="00634AD9">
              <w:rPr>
                <w:i/>
                <w:u w:val="single"/>
              </w:rPr>
              <w:t>:</w:t>
            </w:r>
            <w:r w:rsidRPr="00A6293E">
              <w:t xml:space="preserve"> ett adresserat eller på något annat sätt individual</w:t>
            </w:r>
            <w:r w:rsidRPr="00A6293E">
              <w:softHyphen/>
              <w:t xml:space="preserve">iserat elektroniskt meddelande i form av text, röst, ljud eller bild som sänds via ett allmänt </w:t>
            </w:r>
            <w:r w:rsidRPr="00A6293E">
              <w:rPr>
                <w:i/>
              </w:rPr>
              <w:t>elektro</w:t>
            </w:r>
            <w:r>
              <w:rPr>
                <w:i/>
              </w:rPr>
              <w:softHyphen/>
            </w:r>
            <w:r w:rsidRPr="00A6293E">
              <w:rPr>
                <w:i/>
              </w:rPr>
              <w:t xml:space="preserve">niskt </w:t>
            </w:r>
            <w:r w:rsidRPr="00A6293E">
              <w:t>kommunikationsnät och som kan lagras i nätet eller i mottagarens terminalutrustning tills mottagaren hämtar det,</w:t>
            </w:r>
          </w:p>
        </w:tc>
      </w:tr>
    </w:tbl>
    <w:p w14:paraId="7C8BAF5F" w14:textId="77777777" w:rsidR="00D85371" w:rsidRDefault="00D85371" w:rsidP="00D85371">
      <w:pPr>
        <w:pStyle w:val="Brdtextmedindrag"/>
      </w:pPr>
      <w:r w:rsidRPr="00A6293E">
        <w:rPr>
          <w:i/>
          <w:u w:val="single"/>
        </w:rPr>
        <w:t>god marknadsföringssed</w:t>
      </w:r>
      <w:r w:rsidRPr="00634AD9">
        <w:rPr>
          <w:i/>
          <w:u w:val="single"/>
        </w:rPr>
        <w:t>:</w:t>
      </w:r>
      <w:r w:rsidRPr="00A6293E">
        <w:t xml:space="preserve"> god affärssed eller andra vedertagna normer som syftar till att skydda konsumenter och näringsidkare vid marknads</w:t>
      </w:r>
      <w:r w:rsidRPr="00A6293E">
        <w:softHyphen/>
        <w:t>föring av produkter,</w:t>
      </w:r>
    </w:p>
    <w:p w14:paraId="15D3B74A" w14:textId="77777777" w:rsidR="00D85371" w:rsidRDefault="00D85371" w:rsidP="00D85371">
      <w:pPr>
        <w:pStyle w:val="Brdtextmedindrag"/>
      </w:pPr>
      <w:r w:rsidRPr="00FE57E6">
        <w:rPr>
          <w:i/>
          <w:iCs/>
          <w:u w:val="single"/>
        </w:rPr>
        <w:t>konsument:</w:t>
      </w:r>
      <w:r>
        <w:t xml:space="preserve"> en fysisk person som handlar huvudsakligen för ändamål som faller utanför näringsverksamhet,</w:t>
      </w:r>
    </w:p>
    <w:p w14:paraId="762B5B62" w14:textId="77777777" w:rsidR="00D85371" w:rsidRDefault="00D85371" w:rsidP="00D85371">
      <w:pPr>
        <w:pStyle w:val="Brdtextmedindrag"/>
      </w:pPr>
      <w:r w:rsidRPr="00FE57E6">
        <w:rPr>
          <w:i/>
          <w:iCs/>
          <w:u w:val="single"/>
        </w:rPr>
        <w:t>marknadsföring:</w:t>
      </w:r>
      <w:r>
        <w:t xml:space="preserve"> reklam och andra åtgärder i näringsverksamhet som är ägnade att främja avsättningen av och tillgången till produkter inbegripet en näringsidkares handlande, underlåtenhet eller någon annan åtgärd eller beteende i övrigt före, under eller efter försäljning eller leverans av produkter till konsumenter eller näringsidkare,</w:t>
      </w:r>
    </w:p>
    <w:p w14:paraId="785DC612" w14:textId="77777777" w:rsidR="00D85371" w:rsidRDefault="00D85371" w:rsidP="00D85371">
      <w:pPr>
        <w:pStyle w:val="Brdtextmedindrag"/>
      </w:pPr>
      <w:r w:rsidRPr="00FE57E6">
        <w:rPr>
          <w:i/>
          <w:iCs/>
          <w:u w:val="single"/>
        </w:rPr>
        <w:t>näringsidkare:</w:t>
      </w:r>
      <w:r>
        <w:t xml:space="preserve"> en fysisk eller juridisk person som handlar för ändamål som har samband med den egna näringsverksamheten, </w:t>
      </w:r>
    </w:p>
    <w:p w14:paraId="408489F7" w14:textId="77777777" w:rsidR="00D85371" w:rsidRPr="00A6293E" w:rsidRDefault="00D85371" w:rsidP="00D85371">
      <w:pPr>
        <w:pStyle w:val="Brdtextmedindrag"/>
      </w:pPr>
      <w:r w:rsidRPr="00FE57E6">
        <w:rPr>
          <w:i/>
          <w:iCs/>
          <w:u w:val="single"/>
        </w:rPr>
        <w:t>produkter:</w:t>
      </w:r>
      <w:r>
        <w:t xml:space="preserve"> varor, tjänster, fast egendom, arbetstillfällen och andra nyttig</w:t>
      </w:r>
      <w:r>
        <w:softHyphen/>
        <w:t>heter.</w:t>
      </w:r>
    </w:p>
    <w:p w14:paraId="37AD9216" w14:textId="77777777" w:rsidR="00D85371" w:rsidRPr="00A6293E" w:rsidRDefault="00D85371" w:rsidP="00D85371">
      <w:pPr>
        <w:pStyle w:val="Slutstreck"/>
      </w:pPr>
      <w:r w:rsidRPr="00A6293E">
        <w:t>                      </w:t>
      </w:r>
    </w:p>
    <w:p w14:paraId="18CA292A"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1E99FB90" w14:textId="77777777" w:rsidR="00D85371" w:rsidRPr="00A6293E" w:rsidRDefault="00D85371" w:rsidP="00D85371">
      <w:pPr>
        <w:pStyle w:val="Brdtextmedindrag"/>
        <w:sectPr w:rsidR="00D85371" w:rsidRPr="00A6293E" w:rsidSect="00155500">
          <w:headerReference w:type="even" r:id="rId403"/>
          <w:headerReference w:type="default" r:id="rId404"/>
          <w:footerReference w:type="even" r:id="rId405"/>
          <w:footerReference w:type="default" r:id="rId406"/>
          <w:footerReference w:type="first" r:id="rId407"/>
          <w:footnotePr>
            <w:numRestart w:val="eachSect"/>
          </w:footnotePr>
          <w:type w:val="continuous"/>
          <w:pgSz w:w="9356" w:h="13721" w:code="9"/>
          <w:pgMar w:top="794" w:right="2438" w:bottom="1191" w:left="1021" w:header="0" w:footer="709" w:gutter="0"/>
          <w:cols w:space="708"/>
          <w:docGrid w:linePitch="360"/>
        </w:sectPr>
      </w:pPr>
    </w:p>
    <w:p w14:paraId="14548BD9" w14:textId="77777777" w:rsidR="00D85371" w:rsidRDefault="00D85371" w:rsidP="00D85371">
      <w:pPr>
        <w:pStyle w:val="Rubrik2utannumrering"/>
        <w:sectPr w:rsidR="00D85371" w:rsidSect="00D85371">
          <w:headerReference w:type="even" r:id="rId408"/>
          <w:headerReference w:type="default" r:id="rId409"/>
          <w:footerReference w:type="even" r:id="rId410"/>
          <w:footerReference w:type="default" r:id="rId411"/>
          <w:footerReference w:type="first" r:id="rId412"/>
          <w:footnotePr>
            <w:numRestart w:val="eachSect"/>
          </w:footnotePr>
          <w:pgSz w:w="9356" w:h="13721" w:code="9"/>
          <w:pgMar w:top="794" w:right="2438" w:bottom="1191" w:left="1021" w:header="0" w:footer="709" w:gutter="0"/>
          <w:cols w:space="708"/>
          <w:docGrid w:linePitch="360"/>
        </w:sectPr>
      </w:pPr>
      <w:bookmarkStart w:id="2729" w:name="_Toc73005845"/>
      <w:bookmarkStart w:id="2730" w:name="_Toc86738666"/>
      <w:r w:rsidRPr="00A6293E">
        <w:lastRenderedPageBreak/>
        <w:t>Förslag till lag om ändring i lagen (2008:717) om signalspaning i försvarsunderrättelse</w:t>
      </w:r>
      <w:r w:rsidRPr="00A6293E">
        <w:softHyphen/>
        <w:t>verksamhet</w:t>
      </w:r>
      <w:bookmarkEnd w:id="2729"/>
      <w:bookmarkEnd w:id="2730"/>
    </w:p>
    <w:p w14:paraId="0A85B0B8" w14:textId="77777777" w:rsidR="00D85371" w:rsidRPr="00A6293E" w:rsidRDefault="00D85371" w:rsidP="00D85371">
      <w:pPr>
        <w:pStyle w:val="Brdtext"/>
      </w:pPr>
      <w:r w:rsidRPr="00A6293E">
        <w:t>Härigenom föreskrivs att 12</w:t>
      </w:r>
      <w:r>
        <w:t> §</w:t>
      </w:r>
      <w:r w:rsidRPr="00A6293E">
        <w:t xml:space="preserve"> lagen (2008:717) om signalspaning i för</w:t>
      </w:r>
      <w:r w:rsidRPr="00A6293E">
        <w:softHyphen/>
        <w:t>svarsunderrättelseverksamhet ska ha följande lydelse.</w:t>
      </w:r>
    </w:p>
    <w:p w14:paraId="45D92EC0"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7F9C29B" w14:textId="77777777">
        <w:tc>
          <w:tcPr>
            <w:tcW w:w="2500" w:type="pct"/>
            <w:shd w:val="clear" w:color="auto" w:fill="auto"/>
            <w:tcMar>
              <w:left w:w="0" w:type="dxa"/>
            </w:tcMar>
          </w:tcPr>
          <w:p w14:paraId="37E36686"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29E0F64D" w14:textId="77777777" w:rsidR="00D85371" w:rsidRPr="00A6293E" w:rsidRDefault="00D85371" w:rsidP="00D85371">
            <w:pPr>
              <w:pStyle w:val="Brdtext"/>
              <w:rPr>
                <w:i/>
              </w:rPr>
            </w:pPr>
            <w:r w:rsidRPr="00A6293E">
              <w:rPr>
                <w:i/>
              </w:rPr>
              <w:t>Föreslagen lydelse</w:t>
            </w:r>
          </w:p>
        </w:tc>
      </w:tr>
    </w:tbl>
    <w:p w14:paraId="114FAD61" w14:textId="77777777" w:rsidR="00D85371" w:rsidRPr="00A6293E" w:rsidRDefault="00D85371" w:rsidP="00D85371">
      <w:pPr>
        <w:pStyle w:val="Brdtext"/>
        <w:spacing w:before="230"/>
        <w:jc w:val="center"/>
      </w:pPr>
      <w:r w:rsidRPr="00A6293E">
        <w:t>12</w:t>
      </w:r>
      <w:r>
        <w:t> §</w:t>
      </w:r>
      <w:r w:rsidRPr="00A6293E">
        <w:rPr>
          <w:rStyle w:val="Fotnotsreferens"/>
        </w:rPr>
        <w:footnoteReference w:id="75"/>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69EA34E" w14:textId="77777777">
        <w:tc>
          <w:tcPr>
            <w:tcW w:w="2500" w:type="pct"/>
            <w:shd w:val="clear" w:color="auto" w:fill="auto"/>
            <w:tcMar>
              <w:left w:w="0" w:type="dxa"/>
            </w:tcMar>
          </w:tcPr>
          <w:p w14:paraId="38BB115E"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bestäm</w:t>
            </w:r>
            <w:r w:rsidRPr="00A6293E">
              <w:softHyphen/>
              <w:t>melser om operatörers skyldighet att överföra signaler för att möjlig</w:t>
            </w:r>
            <w:r w:rsidRPr="00A6293E">
              <w:softHyphen/>
              <w:t>göra inhämtning enligt denna lag.</w:t>
            </w:r>
          </w:p>
        </w:tc>
        <w:tc>
          <w:tcPr>
            <w:tcW w:w="2500" w:type="pct"/>
            <w:shd w:val="clear" w:color="auto" w:fill="auto"/>
            <w:tcMar>
              <w:right w:w="0" w:type="dxa"/>
            </w:tcMar>
          </w:tcPr>
          <w:p w14:paraId="7B9626A6"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w:t>
            </w:r>
            <w:r w:rsidRPr="002971F0">
              <w:rPr>
                <w:spacing w:val="-3"/>
              </w:rPr>
              <w:t>om elektronisk kommunikation finns</w:t>
            </w:r>
            <w:r w:rsidRPr="00A6293E">
              <w:t xml:space="preserve"> bestämmelser om operatörers skyl</w:t>
            </w:r>
            <w:r>
              <w:softHyphen/>
            </w:r>
            <w:r w:rsidRPr="00A6293E">
              <w:t>dighet att över</w:t>
            </w:r>
            <w:r>
              <w:softHyphen/>
            </w:r>
            <w:r w:rsidRPr="00A6293E">
              <w:t xml:space="preserve">föra signaler för att </w:t>
            </w:r>
            <w:r w:rsidRPr="002971F0">
              <w:rPr>
                <w:spacing w:val="-2"/>
              </w:rPr>
              <w:t>möjliggöra inhämt</w:t>
            </w:r>
            <w:r>
              <w:rPr>
                <w:spacing w:val="-2"/>
              </w:rPr>
              <w:softHyphen/>
            </w:r>
            <w:r w:rsidRPr="002971F0">
              <w:rPr>
                <w:spacing w:val="-2"/>
              </w:rPr>
              <w:t>ning enligt denna</w:t>
            </w:r>
            <w:r w:rsidRPr="00A6293E">
              <w:t xml:space="preserve"> lag.</w:t>
            </w:r>
          </w:p>
        </w:tc>
      </w:tr>
    </w:tbl>
    <w:p w14:paraId="5556747D" w14:textId="77777777" w:rsidR="00D85371" w:rsidRPr="00A6293E" w:rsidRDefault="00D85371" w:rsidP="00D85371">
      <w:pPr>
        <w:pStyle w:val="Brdtextmedindrag"/>
      </w:pPr>
      <w:r w:rsidRPr="00A6293E">
        <w:t>Endast kontrollmyndigheten ska ha rådighet över signalbärare inne</w:t>
      </w:r>
      <w:r w:rsidRPr="00A6293E">
        <w:softHyphen/>
        <w:t>hållande sådana signaler som överförs i enlighet med de bestämmelser som avses i första stycket. Myndigheten ska ge signalspaningsmyndigheten till</w:t>
      </w:r>
      <w:r w:rsidRPr="00A6293E">
        <w:softHyphen/>
        <w:t>gång till signalbärare endast i den utsträckning det följer av tillstånd enligt 5</w:t>
      </w:r>
      <w:r>
        <w:t> </w:t>
      </w:r>
      <w:r w:rsidRPr="00A6293E">
        <w:t>a eller 5</w:t>
      </w:r>
      <w:r>
        <w:t> </w:t>
      </w:r>
      <w:r w:rsidRPr="00A6293E">
        <w:t>b</w:t>
      </w:r>
      <w:r>
        <w:t> §</w:t>
      </w:r>
      <w:r w:rsidRPr="00A6293E">
        <w:t>.</w:t>
      </w:r>
    </w:p>
    <w:p w14:paraId="70BFBE91" w14:textId="77777777" w:rsidR="00D85371" w:rsidRPr="00A6293E" w:rsidRDefault="00D85371" w:rsidP="00D85371">
      <w:pPr>
        <w:pStyle w:val="Slutstreck"/>
      </w:pPr>
      <w:r w:rsidRPr="00A6293E">
        <w:t>                      </w:t>
      </w:r>
    </w:p>
    <w:p w14:paraId="06FEB4BE"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74689E6F" w14:textId="77777777" w:rsidR="00D85371" w:rsidRPr="00A6293E" w:rsidRDefault="00D85371" w:rsidP="00D85371">
      <w:pPr>
        <w:spacing w:line="2" w:lineRule="auto"/>
        <w:rPr>
          <w:rFonts w:ascii="Times New Roman" w:hAnsi="Times New Roman"/>
          <w:sz w:val="20"/>
        </w:rPr>
      </w:pPr>
      <w:r w:rsidRPr="00A6293E">
        <w:br w:type="page"/>
      </w:r>
    </w:p>
    <w:p w14:paraId="6C92F81D" w14:textId="77777777" w:rsidR="00D85371" w:rsidRPr="00A6293E" w:rsidRDefault="00D85371" w:rsidP="00D85371">
      <w:pPr>
        <w:pStyle w:val="Rubrik2utannumrering"/>
        <w:sectPr w:rsidR="00D85371" w:rsidRPr="00A6293E" w:rsidSect="00D85371">
          <w:headerReference w:type="even" r:id="rId413"/>
          <w:headerReference w:type="default" r:id="rId414"/>
          <w:footerReference w:type="even" r:id="rId415"/>
          <w:footerReference w:type="default" r:id="rId416"/>
          <w:footerReference w:type="first" r:id="rId417"/>
          <w:footnotePr>
            <w:numRestart w:val="eachSect"/>
          </w:footnotePr>
          <w:type w:val="continuous"/>
          <w:pgSz w:w="9356" w:h="13721" w:code="9"/>
          <w:pgMar w:top="794" w:right="2438" w:bottom="1191" w:left="1021" w:header="0" w:footer="709" w:gutter="0"/>
          <w:cols w:space="708"/>
          <w:docGrid w:linePitch="360"/>
        </w:sectPr>
      </w:pPr>
      <w:bookmarkStart w:id="2731" w:name="_Toc73005846"/>
      <w:bookmarkStart w:id="2732" w:name="_Toc86738667"/>
      <w:r w:rsidRPr="00A6293E">
        <w:lastRenderedPageBreak/>
        <w:t>Förslag till lag om ändring i offentlighets- och sekretesslagen (2009:400)</w:t>
      </w:r>
      <w:bookmarkEnd w:id="2731"/>
      <w:bookmarkEnd w:id="2732"/>
    </w:p>
    <w:p w14:paraId="5D457109" w14:textId="77777777" w:rsidR="00D85371" w:rsidRDefault="00D85371" w:rsidP="00D85371">
      <w:pPr>
        <w:pStyle w:val="Brdtext"/>
      </w:pPr>
      <w:r w:rsidRPr="00914EE2">
        <w:rPr>
          <w:spacing w:val="-3"/>
        </w:rPr>
        <w:t>Härigenom föreskrivs att 15 kap. 3 a §, 17 kap. 4 a §, 18 kap. 4 a §, 19 kap.</w:t>
      </w:r>
      <w:r>
        <w:t xml:space="preserve"> </w:t>
      </w:r>
      <w:r w:rsidRPr="00BC5B7C">
        <w:t>3 b</w:t>
      </w:r>
      <w:r>
        <w:t> §</w:t>
      </w:r>
      <w:r w:rsidRPr="00A6293E">
        <w:t xml:space="preserve"> och 44</w:t>
      </w:r>
      <w:r>
        <w:t> kap. </w:t>
      </w:r>
      <w:r w:rsidRPr="00A6293E">
        <w:t>4</w:t>
      </w:r>
      <w:r>
        <w:t> §</w:t>
      </w:r>
      <w:r w:rsidRPr="00A6293E">
        <w:t xml:space="preserve"> offentlighets- och sekretesslagen (2009:400) ska ha följande lydelse.</w:t>
      </w:r>
    </w:p>
    <w:p w14:paraId="4C0E53E4" w14:textId="77777777" w:rsidR="00D85371"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624FE6B" w14:textId="77777777">
        <w:tc>
          <w:tcPr>
            <w:tcW w:w="2500" w:type="pct"/>
            <w:shd w:val="clear" w:color="auto" w:fill="auto"/>
            <w:tcMar>
              <w:left w:w="0" w:type="dxa"/>
            </w:tcMar>
          </w:tcPr>
          <w:p w14:paraId="5CB521B3"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2BDAC1FF" w14:textId="77777777" w:rsidR="00D85371" w:rsidRPr="00A6293E" w:rsidRDefault="00D85371" w:rsidP="00D85371">
            <w:pPr>
              <w:pStyle w:val="Brdtext"/>
              <w:rPr>
                <w:i/>
              </w:rPr>
            </w:pPr>
            <w:r w:rsidRPr="00A6293E">
              <w:rPr>
                <w:i/>
              </w:rPr>
              <w:t>Föreslagen lydelse</w:t>
            </w:r>
          </w:p>
        </w:tc>
      </w:tr>
    </w:tbl>
    <w:p w14:paraId="7B2002F8" w14:textId="77777777" w:rsidR="00D85371" w:rsidRDefault="00D85371" w:rsidP="00D85371">
      <w:pPr>
        <w:pStyle w:val="Brdtext"/>
        <w:spacing w:before="230"/>
        <w:jc w:val="center"/>
        <w:rPr>
          <w:b/>
        </w:rPr>
      </w:pPr>
      <w:r>
        <w:rPr>
          <w:b/>
        </w:rPr>
        <w:t>15 kap.</w:t>
      </w:r>
    </w:p>
    <w:p w14:paraId="161EDE3B" w14:textId="77777777" w:rsidR="00D85371" w:rsidRDefault="00D85371" w:rsidP="00D85371">
      <w:pPr>
        <w:pStyle w:val="Brdtext"/>
        <w:jc w:val="center"/>
      </w:pPr>
      <w:r>
        <w:t>3 a §</w:t>
      </w:r>
      <w:r>
        <w:rPr>
          <w:rStyle w:val="Fotnotsreferens"/>
        </w:rPr>
        <w:footnoteReference w:id="76"/>
      </w:r>
    </w:p>
    <w:p w14:paraId="39404AD6" w14:textId="77777777" w:rsidR="00D85371" w:rsidRPr="0010341C" w:rsidRDefault="00D85371" w:rsidP="00D85371">
      <w:pPr>
        <w:pStyle w:val="Brdtextmedindrag"/>
      </w:pPr>
      <w:bookmarkStart w:id="2733" w:name="_Hlk22308374"/>
      <w:r w:rsidRPr="00BC5B7C">
        <w:t>Sekretessen enligt 1, 1</w:t>
      </w:r>
      <w:r>
        <w:t> </w:t>
      </w:r>
      <w:r w:rsidRPr="00BC5B7C">
        <w:t>a och 2</w:t>
      </w:r>
      <w:r>
        <w:t> §</w:t>
      </w:r>
      <w:r w:rsidRPr="00BC5B7C">
        <w:t>§ hindrar inte att Säkerhetspolisen eller Försvarsmakten lämnar uppgift som avses där till Post- och telestyrelsen, om uppgiften avser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1FD48B7" w14:textId="77777777">
        <w:tc>
          <w:tcPr>
            <w:tcW w:w="2500" w:type="pct"/>
            <w:shd w:val="clear" w:color="auto" w:fill="auto"/>
            <w:tcMar>
              <w:left w:w="0" w:type="dxa"/>
            </w:tcMar>
          </w:tcPr>
          <w:p w14:paraId="7283BF91" w14:textId="77777777" w:rsidR="00D85371" w:rsidRDefault="00D85371" w:rsidP="00D85371">
            <w:pPr>
              <w:pStyle w:val="Brdtextmedindrag"/>
            </w:pPr>
            <w:bookmarkStart w:id="2734" w:name="_Hlk22308426"/>
            <w:bookmarkEnd w:id="2733"/>
            <w:r w:rsidRPr="00F83A29">
              <w:t>1.</w:t>
            </w:r>
            <w:r>
              <w:t> </w:t>
            </w:r>
            <w:r w:rsidRPr="00F83A29">
              <w:t>frågan om radioanvändning enligt en tillståndsansökan eller en ansökan om medgivande att överlå</w:t>
            </w:r>
            <w:r>
              <w:softHyphen/>
            </w:r>
            <w:r w:rsidRPr="00F83A29">
              <w:t>ta eller hyra ut tillstånd att använda radiosändare enligt 3</w:t>
            </w:r>
            <w:r>
              <w:t> kap.</w:t>
            </w:r>
            <w:r w:rsidRPr="00F83A29">
              <w:t xml:space="preserve"> lagen </w:t>
            </w:r>
            <w:r w:rsidRPr="00FD5FEC">
              <w:rPr>
                <w:i/>
              </w:rPr>
              <w:t>(2003:389)</w:t>
            </w:r>
            <w:r w:rsidRPr="00F83A29">
              <w:t xml:space="preserve"> om elektronisk kom</w:t>
            </w:r>
            <w:r>
              <w:softHyphen/>
            </w:r>
            <w:r w:rsidRPr="00F83A29">
              <w:t>munikation, kan antas komma att orsaka skada för Sveriges säkerhet</w:t>
            </w:r>
            <w:r>
              <w:t>,</w:t>
            </w:r>
          </w:p>
        </w:tc>
        <w:tc>
          <w:tcPr>
            <w:tcW w:w="2500" w:type="pct"/>
            <w:shd w:val="clear" w:color="auto" w:fill="auto"/>
            <w:tcMar>
              <w:right w:w="0" w:type="dxa"/>
            </w:tcMar>
          </w:tcPr>
          <w:p w14:paraId="435916FC" w14:textId="77777777" w:rsidR="00D85371" w:rsidRDefault="00D85371" w:rsidP="00D85371">
            <w:pPr>
              <w:pStyle w:val="Brdtextmedindrag"/>
            </w:pPr>
            <w:r w:rsidRPr="00F83A29">
              <w:t>1.</w:t>
            </w:r>
            <w:r>
              <w:t> </w:t>
            </w:r>
            <w:r w:rsidRPr="00F83A29">
              <w:t>frågan om radioanvändning enligt en tillståndsansökan eller en ansökan om medgivande att överlå</w:t>
            </w:r>
            <w:r>
              <w:softHyphen/>
            </w:r>
            <w:r w:rsidRPr="00F83A29">
              <w:t xml:space="preserve">ta eller hyra ut </w:t>
            </w:r>
            <w:r w:rsidRPr="008541A9">
              <w:rPr>
                <w:i/>
              </w:rPr>
              <w:t>ett</w:t>
            </w:r>
            <w:r>
              <w:t xml:space="preserve"> </w:t>
            </w:r>
            <w:r w:rsidRPr="00F83A29">
              <w:t>tillstånd att använda radiosändare enligt 3</w:t>
            </w:r>
            <w:r>
              <w:t> kap.</w:t>
            </w:r>
            <w:r w:rsidRPr="00F83A29">
              <w:t xml:space="preserve"> lagen </w:t>
            </w:r>
            <w:r w:rsidRPr="00FD5FEC">
              <w:rPr>
                <w:i/>
              </w:rPr>
              <w:t>(202</w:t>
            </w:r>
            <w:r>
              <w:rPr>
                <w:i/>
              </w:rPr>
              <w:t>2</w:t>
            </w:r>
            <w:r w:rsidRPr="00FD5FEC">
              <w:rPr>
                <w:i/>
              </w:rPr>
              <w:t>:000)</w:t>
            </w:r>
            <w:r w:rsidRPr="00F83A29">
              <w:t xml:space="preserve"> om elektronisk kom</w:t>
            </w:r>
            <w:r>
              <w:softHyphen/>
            </w:r>
            <w:r w:rsidRPr="00F83A29">
              <w:t>mun</w:t>
            </w:r>
            <w:r>
              <w:softHyphen/>
            </w:r>
            <w:r w:rsidRPr="00F83A29">
              <w:t>ikation, kan antas komma att orsaka skada för Sveriges säker</w:t>
            </w:r>
            <w:r>
              <w:softHyphen/>
            </w:r>
            <w:r w:rsidRPr="00F83A29">
              <w:t>het</w:t>
            </w:r>
            <w:r>
              <w:t>,</w:t>
            </w:r>
          </w:p>
        </w:tc>
      </w:tr>
    </w:tbl>
    <w:p w14:paraId="106FF178" w14:textId="77777777" w:rsidR="00D85371" w:rsidRDefault="00D85371" w:rsidP="00D85371">
      <w:pPr>
        <w:pStyle w:val="Brdtextmedindrag"/>
      </w:pPr>
      <w:bookmarkStart w:id="2735" w:name="_Hlk22308434"/>
      <w:bookmarkEnd w:id="2734"/>
      <w:r w:rsidRPr="00F83A29">
        <w:t>2.</w:t>
      </w:r>
      <w:r>
        <w:t> </w:t>
      </w:r>
      <w:r w:rsidRPr="00F83A29">
        <w:t>behovet av att förena ett sådant tillstånd med villkor om krav som är av betydelse för Sveriges säkerhet och vilka villkor som tillståndet i så fall bör förenas med, eller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CDB5751" w14:textId="77777777">
        <w:tc>
          <w:tcPr>
            <w:tcW w:w="2500" w:type="pct"/>
            <w:shd w:val="clear" w:color="auto" w:fill="auto"/>
            <w:tcMar>
              <w:left w:w="0" w:type="dxa"/>
            </w:tcMar>
          </w:tcPr>
          <w:p w14:paraId="318F303B" w14:textId="77777777" w:rsidR="00D85371" w:rsidRDefault="00D85371" w:rsidP="00D85371">
            <w:pPr>
              <w:pStyle w:val="Brdtextmedindrag"/>
            </w:pPr>
            <w:r w:rsidRPr="00F83A29">
              <w:t>3.</w:t>
            </w:r>
            <w:r>
              <w:t> </w:t>
            </w:r>
            <w:r w:rsidRPr="00F83A29">
              <w:t>frågan om det finns skäl att återkalla tillstånd eller ändra till</w:t>
            </w:r>
            <w:r>
              <w:softHyphen/>
            </w:r>
            <w:r w:rsidRPr="00F83A29">
              <w:t xml:space="preserve">ståndsvillkor enligt </w:t>
            </w:r>
            <w:r w:rsidRPr="0046786F">
              <w:rPr>
                <w:i/>
              </w:rPr>
              <w:t>7 kap. 6 § för</w:t>
            </w:r>
            <w:r w:rsidRPr="0046786F">
              <w:rPr>
                <w:i/>
              </w:rPr>
              <w:softHyphen/>
              <w:t>sta stycket 4</w:t>
            </w:r>
            <w:r w:rsidRPr="00F83A29">
              <w:t xml:space="preserve"> lagen om elektro</w:t>
            </w:r>
            <w:r>
              <w:softHyphen/>
            </w:r>
            <w:r w:rsidRPr="00F83A29">
              <w:t>nisk kommunikation.</w:t>
            </w:r>
          </w:p>
        </w:tc>
        <w:tc>
          <w:tcPr>
            <w:tcW w:w="2500" w:type="pct"/>
            <w:shd w:val="clear" w:color="auto" w:fill="auto"/>
            <w:tcMar>
              <w:right w:w="0" w:type="dxa"/>
            </w:tcMar>
          </w:tcPr>
          <w:p w14:paraId="5D3A24A5" w14:textId="77777777" w:rsidR="00D85371" w:rsidRDefault="00D85371" w:rsidP="00D85371">
            <w:pPr>
              <w:pStyle w:val="Brdtextmedindrag"/>
            </w:pPr>
            <w:r w:rsidRPr="00F83A29">
              <w:t>3.</w:t>
            </w:r>
            <w:r>
              <w:t> </w:t>
            </w:r>
            <w:r w:rsidRPr="00F83A29">
              <w:t xml:space="preserve">frågan om det finns skäl att återkalla </w:t>
            </w:r>
            <w:r w:rsidRPr="00F629AF">
              <w:rPr>
                <w:i/>
                <w:iCs/>
              </w:rPr>
              <w:t>ett</w:t>
            </w:r>
            <w:r>
              <w:t xml:space="preserve"> </w:t>
            </w:r>
            <w:r w:rsidRPr="00F83A29">
              <w:t>tillstånd eller ändra till</w:t>
            </w:r>
            <w:r>
              <w:softHyphen/>
            </w:r>
            <w:r w:rsidRPr="00F83A29">
              <w:t xml:space="preserve">ståndsvillkor enligt </w:t>
            </w:r>
            <w:r w:rsidRPr="0046786F">
              <w:rPr>
                <w:i/>
              </w:rPr>
              <w:t>11 kap. </w:t>
            </w:r>
            <w:r>
              <w:rPr>
                <w:i/>
              </w:rPr>
              <w:t>7</w:t>
            </w:r>
            <w:r w:rsidRPr="0046786F">
              <w:rPr>
                <w:i/>
              </w:rPr>
              <w:t> § andra stycket 3</w:t>
            </w:r>
            <w:r w:rsidRPr="00F83A29">
              <w:t xml:space="preserve"> lagen om elektro</w:t>
            </w:r>
            <w:r>
              <w:softHyphen/>
            </w:r>
            <w:r w:rsidRPr="00F83A29">
              <w:t>nisk kommunikation.</w:t>
            </w:r>
          </w:p>
        </w:tc>
      </w:tr>
    </w:tbl>
    <w:p w14:paraId="06A3F7EB" w14:textId="77777777" w:rsidR="00D85371" w:rsidRPr="0010341C" w:rsidRDefault="00D85371" w:rsidP="00D85371">
      <w:pPr>
        <w:pStyle w:val="Brdtextmedindrag"/>
      </w:pPr>
      <w:r w:rsidRPr="00F83A29">
        <w:t>En uppgift får lämnas endast om intresset av att uppgiften lämnas har företräde framför det intresse som sekretessen ska skydda.</w:t>
      </w:r>
      <w:bookmarkEnd w:id="2735"/>
    </w:p>
    <w:p w14:paraId="5B6AAB17" w14:textId="77777777" w:rsidR="00D85371" w:rsidRPr="00A6293E" w:rsidRDefault="00D85371" w:rsidP="00D85371">
      <w:pPr>
        <w:pStyle w:val="Brdtext"/>
        <w:spacing w:before="230"/>
        <w:jc w:val="center"/>
        <w:rPr>
          <w:b/>
        </w:rPr>
      </w:pPr>
      <w:r w:rsidRPr="00A6293E">
        <w:rPr>
          <w:b/>
        </w:rPr>
        <w:t>17</w:t>
      </w:r>
      <w:r>
        <w:rPr>
          <w:b/>
        </w:rPr>
        <w:t> kap.</w:t>
      </w:r>
    </w:p>
    <w:p w14:paraId="26327E74" w14:textId="77777777" w:rsidR="00D85371" w:rsidRPr="00A6293E" w:rsidRDefault="00D85371" w:rsidP="00D85371">
      <w:pPr>
        <w:pStyle w:val="Brdtext"/>
        <w:jc w:val="center"/>
      </w:pPr>
      <w:r w:rsidRPr="00A6293E">
        <w:t>4</w:t>
      </w:r>
      <w:r>
        <w:t> </w:t>
      </w:r>
      <w:r w:rsidRPr="00A6293E">
        <w:t>a</w:t>
      </w:r>
      <w:r>
        <w:t> §</w:t>
      </w:r>
      <w:r w:rsidRPr="00A6293E">
        <w:rPr>
          <w:rStyle w:val="Fotnotsreferens"/>
        </w:rPr>
        <w:footnoteReference w:id="77"/>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94DB8D3" w14:textId="77777777">
        <w:tc>
          <w:tcPr>
            <w:tcW w:w="2500" w:type="pct"/>
            <w:shd w:val="clear" w:color="auto" w:fill="auto"/>
            <w:tcMar>
              <w:left w:w="0" w:type="dxa"/>
            </w:tcMar>
          </w:tcPr>
          <w:p w14:paraId="7A29ED99" w14:textId="77777777" w:rsidR="00D85371" w:rsidRPr="00A6293E" w:rsidRDefault="00D85371" w:rsidP="00D85371">
            <w:pPr>
              <w:pStyle w:val="Brdtextmedindrag"/>
            </w:pPr>
            <w:r w:rsidRPr="00A6293E">
              <w:t xml:space="preserve">Sekretess gäller för uppgift som hänför sig till ärende om prövning enligt </w:t>
            </w:r>
            <w:r w:rsidRPr="00A6293E">
              <w:rPr>
                <w:i/>
              </w:rPr>
              <w:t>3</w:t>
            </w:r>
            <w:r>
              <w:rPr>
                <w:i/>
              </w:rPr>
              <w:t> kap.</w:t>
            </w:r>
            <w:r w:rsidRPr="00A6293E">
              <w:rPr>
                <w:i/>
              </w:rPr>
              <w:t> 8</w:t>
            </w:r>
            <w:r>
              <w:rPr>
                <w:i/>
              </w:rPr>
              <w:t> §</w:t>
            </w:r>
            <w:r w:rsidRPr="00A6293E">
              <w:t xml:space="preserve"> lagen </w:t>
            </w:r>
            <w:r w:rsidRPr="00A6293E">
              <w:rPr>
                <w:i/>
              </w:rPr>
              <w:t xml:space="preserve">(2003:389) </w:t>
            </w:r>
            <w:r w:rsidRPr="00A6293E">
              <w:t>om elektronisk kommunikation av fråga om tillstånd att använda radio</w:t>
            </w:r>
            <w:r>
              <w:softHyphen/>
            </w:r>
            <w:r w:rsidRPr="00A6293E">
              <w:t>sändare efter allmän inbjudan till ansökan, om det kan antas att syftet med förfarandet motverkas om uppgiften röjs.</w:t>
            </w:r>
          </w:p>
        </w:tc>
        <w:tc>
          <w:tcPr>
            <w:tcW w:w="2500" w:type="pct"/>
            <w:shd w:val="clear" w:color="auto" w:fill="auto"/>
            <w:tcMar>
              <w:right w:w="0" w:type="dxa"/>
            </w:tcMar>
          </w:tcPr>
          <w:p w14:paraId="358CEF08" w14:textId="77777777" w:rsidR="00D85371" w:rsidRPr="00A6293E" w:rsidRDefault="00D85371" w:rsidP="00D85371">
            <w:pPr>
              <w:pStyle w:val="Brdtextmedindrag"/>
            </w:pPr>
            <w:r w:rsidRPr="00A6293E">
              <w:t xml:space="preserve">Sekretess gäller för uppgift som hänför sig till </w:t>
            </w:r>
            <w:r w:rsidRPr="00F629AF">
              <w:rPr>
                <w:i/>
                <w:iCs/>
              </w:rPr>
              <w:t>ett</w:t>
            </w:r>
            <w:r>
              <w:t xml:space="preserve"> </w:t>
            </w:r>
            <w:r w:rsidRPr="00A6293E">
              <w:t xml:space="preserve">ärende om prövning enligt </w:t>
            </w:r>
            <w:r w:rsidRPr="00A6293E">
              <w:rPr>
                <w:i/>
              </w:rPr>
              <w:t>3</w:t>
            </w:r>
            <w:r>
              <w:rPr>
                <w:i/>
              </w:rPr>
              <w:t> kap.</w:t>
            </w:r>
            <w:r w:rsidRPr="00A6293E">
              <w:rPr>
                <w:i/>
              </w:rPr>
              <w:t> 10</w:t>
            </w:r>
            <w:r>
              <w:rPr>
                <w:i/>
              </w:rPr>
              <w:t> §</w:t>
            </w:r>
            <w:r w:rsidRPr="00A6293E">
              <w:t xml:space="preserve"> lagen </w:t>
            </w:r>
            <w:r w:rsidRPr="00A6293E">
              <w:rPr>
                <w:i/>
              </w:rPr>
              <w:t>(202</w:t>
            </w:r>
            <w:r>
              <w:rPr>
                <w:i/>
              </w:rPr>
              <w:t>2</w:t>
            </w:r>
            <w:r w:rsidRPr="00A6293E">
              <w:rPr>
                <w:i/>
              </w:rPr>
              <w:t xml:space="preserve">:000) </w:t>
            </w:r>
            <w:r w:rsidRPr="00A6293E">
              <w:t>om elektronisk kom</w:t>
            </w:r>
            <w:r>
              <w:softHyphen/>
            </w:r>
            <w:r w:rsidRPr="00A6293E">
              <w:t xml:space="preserve">munikation av </w:t>
            </w:r>
            <w:r w:rsidRPr="00F629AF">
              <w:rPr>
                <w:i/>
                <w:iCs/>
              </w:rPr>
              <w:t>en</w:t>
            </w:r>
            <w:r>
              <w:t xml:space="preserve"> </w:t>
            </w:r>
            <w:r w:rsidRPr="00A6293E">
              <w:t>fråga om tillstånd att använda radio</w:t>
            </w:r>
            <w:r>
              <w:softHyphen/>
            </w:r>
            <w:r w:rsidRPr="00A6293E">
              <w:t xml:space="preserve">sändare efter </w:t>
            </w:r>
            <w:r w:rsidRPr="00F629AF">
              <w:rPr>
                <w:i/>
                <w:iCs/>
              </w:rPr>
              <w:t>en</w:t>
            </w:r>
            <w:r>
              <w:t xml:space="preserve"> </w:t>
            </w:r>
            <w:r w:rsidRPr="00A6293E">
              <w:t>allmän inbjudan till ansökan, om det kan antas att syftet med för</w:t>
            </w:r>
            <w:r>
              <w:softHyphen/>
            </w:r>
            <w:r w:rsidRPr="00A6293E">
              <w:t>farandet motverkas om uppgiften röjs.</w:t>
            </w:r>
          </w:p>
        </w:tc>
      </w:tr>
    </w:tbl>
    <w:p w14:paraId="6F5CE617" w14:textId="77777777" w:rsidR="00D85371" w:rsidRDefault="00D85371" w:rsidP="00D85371">
      <w:pPr>
        <w:pStyle w:val="Brdtext"/>
        <w:spacing w:before="230"/>
        <w:jc w:val="center"/>
        <w:rPr>
          <w:b/>
        </w:rPr>
      </w:pPr>
      <w:r>
        <w:rPr>
          <w:b/>
        </w:rPr>
        <w:lastRenderedPageBreak/>
        <w:t>18 kap.</w:t>
      </w:r>
    </w:p>
    <w:p w14:paraId="59F3E92E" w14:textId="77777777" w:rsidR="00D85371" w:rsidRDefault="00D85371" w:rsidP="00D85371">
      <w:pPr>
        <w:pStyle w:val="Brdtext"/>
        <w:jc w:val="center"/>
      </w:pPr>
      <w:r>
        <w:t>4 a §</w:t>
      </w:r>
      <w:r>
        <w:rPr>
          <w:rStyle w:val="Fotnotsreferens"/>
        </w:rPr>
        <w:footnoteReference w:id="78"/>
      </w:r>
    </w:p>
    <w:p w14:paraId="7D45680B" w14:textId="77777777" w:rsidR="00D85371" w:rsidRPr="00554BF7" w:rsidRDefault="00D85371" w:rsidP="00D85371">
      <w:pPr>
        <w:pStyle w:val="Brdtextmedindrag"/>
      </w:pPr>
      <w:bookmarkStart w:id="2736" w:name="_Hlk22308593"/>
      <w:r w:rsidRPr="00BC5B7C">
        <w:t>Sekretessen enligt 2</w:t>
      </w:r>
      <w:r>
        <w:t> §</w:t>
      </w:r>
      <w:r w:rsidRPr="00BC5B7C">
        <w:t xml:space="preserve"> hindrar inte att Säkerhetspolisen lämnar uppgift som avses där till Post- och telestyrelsen, om uppgiften avser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93A175C" w14:textId="77777777">
        <w:tc>
          <w:tcPr>
            <w:tcW w:w="2500" w:type="pct"/>
            <w:shd w:val="clear" w:color="auto" w:fill="auto"/>
            <w:tcMar>
              <w:left w:w="0" w:type="dxa"/>
            </w:tcMar>
          </w:tcPr>
          <w:p w14:paraId="6AB56222" w14:textId="77777777" w:rsidR="00D85371" w:rsidRDefault="00D85371" w:rsidP="00D85371">
            <w:pPr>
              <w:pStyle w:val="Brdtextmedindrag"/>
            </w:pPr>
            <w:bookmarkStart w:id="2737" w:name="_Hlk22308611"/>
            <w:bookmarkEnd w:id="2736"/>
            <w:r w:rsidRPr="00F83A29">
              <w:t>1.</w:t>
            </w:r>
            <w:r>
              <w:t> </w:t>
            </w:r>
            <w:r w:rsidRPr="00F83A29">
              <w:t>frågan om radioanvändning enligt en tillståndsansökan eller en ansökan om medgivande att överlå</w:t>
            </w:r>
            <w:r>
              <w:softHyphen/>
            </w:r>
            <w:r w:rsidRPr="00F83A29">
              <w:t>ta eller hyra ut tillstånd att använda radiosändare enligt 3</w:t>
            </w:r>
            <w:r>
              <w:t> kap.</w:t>
            </w:r>
            <w:r w:rsidRPr="00F83A29">
              <w:t xml:space="preserve"> lagen </w:t>
            </w:r>
            <w:r w:rsidRPr="00554BF7">
              <w:rPr>
                <w:i/>
              </w:rPr>
              <w:t>(2003:389)</w:t>
            </w:r>
            <w:r w:rsidRPr="00F83A29">
              <w:t xml:space="preserve"> om elektronisk kom</w:t>
            </w:r>
            <w:r>
              <w:softHyphen/>
            </w:r>
            <w:r w:rsidRPr="00F83A29">
              <w:t>munikation, kan antas komma att orsaka skada för Sveriges säkerhet</w:t>
            </w:r>
            <w:r>
              <w:t>,</w:t>
            </w:r>
          </w:p>
        </w:tc>
        <w:tc>
          <w:tcPr>
            <w:tcW w:w="2500" w:type="pct"/>
            <w:shd w:val="clear" w:color="auto" w:fill="auto"/>
            <w:tcMar>
              <w:right w:w="0" w:type="dxa"/>
            </w:tcMar>
          </w:tcPr>
          <w:p w14:paraId="4B82A12C" w14:textId="77777777" w:rsidR="00D85371" w:rsidRDefault="00D85371" w:rsidP="00D85371">
            <w:pPr>
              <w:pStyle w:val="Brdtextmedindrag"/>
            </w:pPr>
            <w:r w:rsidRPr="00F83A29">
              <w:t>1.</w:t>
            </w:r>
            <w:r>
              <w:t> </w:t>
            </w:r>
            <w:r w:rsidRPr="00F83A29">
              <w:t>frågan om radioanvändning enligt en tillståndsansökan eller en ansökan om medgivande att överlå</w:t>
            </w:r>
            <w:r>
              <w:softHyphen/>
            </w:r>
            <w:r w:rsidRPr="00F83A29">
              <w:t xml:space="preserve">ta eller hyra ut </w:t>
            </w:r>
            <w:r w:rsidRPr="00F667C2">
              <w:rPr>
                <w:i/>
                <w:iCs/>
              </w:rPr>
              <w:t>ett</w:t>
            </w:r>
            <w:r>
              <w:t xml:space="preserve"> </w:t>
            </w:r>
            <w:r w:rsidRPr="00F83A29">
              <w:t>tillstånd att använda radiosändare enligt 3</w:t>
            </w:r>
            <w:r>
              <w:t> kap.</w:t>
            </w:r>
            <w:r w:rsidRPr="00F83A29">
              <w:t xml:space="preserve"> lagen </w:t>
            </w:r>
            <w:r w:rsidRPr="00554BF7">
              <w:rPr>
                <w:i/>
              </w:rPr>
              <w:t>(202</w:t>
            </w:r>
            <w:r>
              <w:rPr>
                <w:i/>
              </w:rPr>
              <w:t>2</w:t>
            </w:r>
            <w:r w:rsidRPr="00554BF7">
              <w:rPr>
                <w:i/>
              </w:rPr>
              <w:t>:000)</w:t>
            </w:r>
            <w:r w:rsidRPr="00F83A29">
              <w:t xml:space="preserve"> om elektronisk kom</w:t>
            </w:r>
            <w:r>
              <w:softHyphen/>
            </w:r>
            <w:r w:rsidRPr="00F83A29">
              <w:t>munikation, kan antas komma att orsaka skada för Sveriges säker</w:t>
            </w:r>
            <w:r>
              <w:softHyphen/>
            </w:r>
            <w:r w:rsidRPr="00F83A29">
              <w:t>het</w:t>
            </w:r>
            <w:r>
              <w:t>,</w:t>
            </w:r>
          </w:p>
        </w:tc>
      </w:tr>
    </w:tbl>
    <w:bookmarkEnd w:id="2737"/>
    <w:p w14:paraId="2B679DBC" w14:textId="77777777" w:rsidR="00D85371" w:rsidRDefault="00D85371" w:rsidP="00D85371">
      <w:pPr>
        <w:pStyle w:val="Brdtextmedindrag"/>
      </w:pPr>
      <w:r w:rsidRPr="00F83A29">
        <w:t>2.</w:t>
      </w:r>
      <w:r>
        <w:t> </w:t>
      </w:r>
      <w:r w:rsidRPr="00F83A29">
        <w:t>behovet av att förena ett sådant tillstånd med villkor om krav som är av betydelse för Sveriges säkerhet och vilka villkor som tillståndet i så fall bör förenas med, eller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49F12A4" w14:textId="77777777">
        <w:tc>
          <w:tcPr>
            <w:tcW w:w="2500" w:type="pct"/>
            <w:shd w:val="clear" w:color="auto" w:fill="auto"/>
            <w:tcMar>
              <w:left w:w="0" w:type="dxa"/>
            </w:tcMar>
          </w:tcPr>
          <w:p w14:paraId="411AF968" w14:textId="77777777" w:rsidR="00D85371" w:rsidRDefault="00D85371" w:rsidP="00D85371">
            <w:pPr>
              <w:pStyle w:val="Brdtextmedindrag"/>
            </w:pPr>
            <w:r w:rsidRPr="00F83A29">
              <w:t>3.</w:t>
            </w:r>
            <w:r>
              <w:t> </w:t>
            </w:r>
            <w:r w:rsidRPr="00F83A29">
              <w:t>frågan om det finns skäl att åter</w:t>
            </w:r>
            <w:r>
              <w:softHyphen/>
            </w:r>
            <w:r w:rsidRPr="00F83A29">
              <w:t>kalla tillstånd eller ändra till</w:t>
            </w:r>
            <w:r>
              <w:softHyphen/>
            </w:r>
            <w:r w:rsidRPr="00F83A29">
              <w:t>stånds</w:t>
            </w:r>
            <w:r>
              <w:softHyphen/>
            </w:r>
            <w:r w:rsidRPr="00F83A29">
              <w:t xml:space="preserve">villkor enligt </w:t>
            </w:r>
            <w:r w:rsidRPr="0046786F">
              <w:rPr>
                <w:i/>
              </w:rPr>
              <w:t>7 kap. 6 § för</w:t>
            </w:r>
            <w:r w:rsidRPr="0046786F">
              <w:rPr>
                <w:i/>
              </w:rPr>
              <w:softHyphen/>
              <w:t>sta stycket 4</w:t>
            </w:r>
            <w:r w:rsidRPr="00F83A29">
              <w:t xml:space="preserve"> lagen om elektronisk kommunikation.</w:t>
            </w:r>
          </w:p>
        </w:tc>
        <w:tc>
          <w:tcPr>
            <w:tcW w:w="2500" w:type="pct"/>
            <w:shd w:val="clear" w:color="auto" w:fill="auto"/>
            <w:tcMar>
              <w:right w:w="0" w:type="dxa"/>
            </w:tcMar>
          </w:tcPr>
          <w:p w14:paraId="42DEE8E4" w14:textId="77777777" w:rsidR="00D85371" w:rsidRDefault="00D85371" w:rsidP="00D85371">
            <w:pPr>
              <w:pStyle w:val="Brdtextmedindrag"/>
            </w:pPr>
            <w:r w:rsidRPr="00F83A29">
              <w:t>3.</w:t>
            </w:r>
            <w:r>
              <w:t> </w:t>
            </w:r>
            <w:r w:rsidRPr="00F83A29">
              <w:t xml:space="preserve">frågan om det finns skäl att återkalla </w:t>
            </w:r>
            <w:r w:rsidRPr="00F667C2">
              <w:rPr>
                <w:i/>
                <w:iCs/>
              </w:rPr>
              <w:t>ett</w:t>
            </w:r>
            <w:r>
              <w:t xml:space="preserve"> </w:t>
            </w:r>
            <w:r w:rsidRPr="00F83A29">
              <w:t>tillstånd eller ändra till</w:t>
            </w:r>
            <w:r>
              <w:softHyphen/>
            </w:r>
            <w:r w:rsidRPr="00F83A29">
              <w:t xml:space="preserve">ståndsvillkor enligt </w:t>
            </w:r>
            <w:r w:rsidRPr="0046786F">
              <w:rPr>
                <w:i/>
              </w:rPr>
              <w:t>11 kap. </w:t>
            </w:r>
            <w:r>
              <w:rPr>
                <w:i/>
              </w:rPr>
              <w:t>7</w:t>
            </w:r>
            <w:r w:rsidRPr="0046786F">
              <w:rPr>
                <w:i/>
              </w:rPr>
              <w:t> § andra stycket 3</w:t>
            </w:r>
            <w:r w:rsidRPr="00F83A29">
              <w:t xml:space="preserve"> lagen om elektro</w:t>
            </w:r>
            <w:r>
              <w:softHyphen/>
            </w:r>
            <w:r w:rsidRPr="00F83A29">
              <w:t>nisk kommunikation.</w:t>
            </w:r>
          </w:p>
        </w:tc>
      </w:tr>
    </w:tbl>
    <w:p w14:paraId="20EE047C" w14:textId="77777777" w:rsidR="00D85371" w:rsidRDefault="00D85371" w:rsidP="00D85371">
      <w:pPr>
        <w:pStyle w:val="Brdtextmedindrag"/>
        <w:rPr>
          <w:b/>
        </w:rPr>
      </w:pPr>
      <w:r w:rsidRPr="00F83A29">
        <w:t>En uppgift får lämnas endast om intresset av att uppgiften lämnas har företräde framför det intresse som sekretessen ska skydda.</w:t>
      </w:r>
    </w:p>
    <w:p w14:paraId="662EC669" w14:textId="77777777" w:rsidR="00D85371" w:rsidRDefault="00D85371" w:rsidP="00D85371">
      <w:pPr>
        <w:pStyle w:val="Brdtext"/>
        <w:spacing w:before="230"/>
        <w:jc w:val="center"/>
        <w:rPr>
          <w:b/>
        </w:rPr>
      </w:pPr>
      <w:r>
        <w:rPr>
          <w:b/>
        </w:rPr>
        <w:t>19 kap.</w:t>
      </w:r>
    </w:p>
    <w:p w14:paraId="2B7EA148" w14:textId="77777777" w:rsidR="00D85371" w:rsidRDefault="00D85371" w:rsidP="00D85371">
      <w:pPr>
        <w:pStyle w:val="Brdtext"/>
        <w:jc w:val="center"/>
      </w:pPr>
      <w:r>
        <w:t>3 b §</w:t>
      </w:r>
      <w:r>
        <w:rPr>
          <w:rStyle w:val="Fotnotsreferens"/>
        </w:rPr>
        <w:footnoteReference w:id="79"/>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62F28BD" w14:textId="77777777">
        <w:tc>
          <w:tcPr>
            <w:tcW w:w="2500" w:type="pct"/>
            <w:shd w:val="clear" w:color="auto" w:fill="auto"/>
            <w:tcMar>
              <w:left w:w="0" w:type="dxa"/>
            </w:tcMar>
          </w:tcPr>
          <w:p w14:paraId="33FE19A7" w14:textId="77777777" w:rsidR="00D85371" w:rsidRDefault="00D85371" w:rsidP="00D85371">
            <w:pPr>
              <w:pStyle w:val="Brdtextmedindrag"/>
            </w:pPr>
            <w:r w:rsidRPr="00C57245">
              <w:t>Sekretessen enligt 3</w:t>
            </w:r>
            <w:r>
              <w:t> §</w:t>
            </w:r>
            <w:r w:rsidRPr="00C57245">
              <w:t xml:space="preserve"> hindrar in</w:t>
            </w:r>
            <w:r>
              <w:softHyphen/>
            </w:r>
            <w:r w:rsidRPr="00C57245">
              <w:t>te att uppgift lämnas till Säkerhets</w:t>
            </w:r>
            <w:r>
              <w:softHyphen/>
            </w:r>
            <w:r w:rsidRPr="00C57245">
              <w:t>polisen och Försvarsmakten om vem som är sökande i ett ärende om tillstånd att använda radiosändare enligt 3</w:t>
            </w:r>
            <w:r>
              <w:t> kap.</w:t>
            </w:r>
            <w:r w:rsidRPr="00C57245">
              <w:t xml:space="preserve"> lagen </w:t>
            </w:r>
            <w:r w:rsidRPr="00FD5FEC">
              <w:rPr>
                <w:i/>
              </w:rPr>
              <w:t>(2003:389)</w:t>
            </w:r>
            <w:r w:rsidRPr="00C57245">
              <w:t xml:space="preserve"> om elektronisk kommunikation.</w:t>
            </w:r>
          </w:p>
        </w:tc>
        <w:tc>
          <w:tcPr>
            <w:tcW w:w="2500" w:type="pct"/>
            <w:shd w:val="clear" w:color="auto" w:fill="auto"/>
            <w:tcMar>
              <w:right w:w="0" w:type="dxa"/>
            </w:tcMar>
          </w:tcPr>
          <w:p w14:paraId="362AF4FC" w14:textId="77777777" w:rsidR="00D85371" w:rsidRDefault="00D85371" w:rsidP="00D85371">
            <w:pPr>
              <w:pStyle w:val="Brdtextmedindrag"/>
            </w:pPr>
            <w:bookmarkStart w:id="2738" w:name="_Hlk22308876"/>
            <w:r w:rsidRPr="00C57245">
              <w:t>Sekretessen enligt 3</w:t>
            </w:r>
            <w:r>
              <w:t> §</w:t>
            </w:r>
            <w:r w:rsidRPr="00C57245">
              <w:t xml:space="preserve"> hindrar in</w:t>
            </w:r>
            <w:r>
              <w:softHyphen/>
            </w:r>
            <w:r w:rsidRPr="00C57245">
              <w:t>te att uppgift lämnas till Säkerhets</w:t>
            </w:r>
            <w:r>
              <w:softHyphen/>
            </w:r>
            <w:r w:rsidRPr="00C57245">
              <w:t>polisen och Försvarsmakten om vem som är sökande i ett ärende om tillstånd att använda radiosändare enligt 3</w:t>
            </w:r>
            <w:r>
              <w:t> kap.</w:t>
            </w:r>
            <w:r w:rsidRPr="00C57245">
              <w:t xml:space="preserve"> lagen </w:t>
            </w:r>
            <w:r w:rsidRPr="00FD5FEC">
              <w:rPr>
                <w:i/>
              </w:rPr>
              <w:t>(20</w:t>
            </w:r>
            <w:r>
              <w:rPr>
                <w:i/>
              </w:rPr>
              <w:t>22:000</w:t>
            </w:r>
            <w:r w:rsidRPr="00FD5FEC">
              <w:rPr>
                <w:i/>
              </w:rPr>
              <w:t>)</w:t>
            </w:r>
            <w:r w:rsidRPr="00C57245">
              <w:t xml:space="preserve"> om elektronisk kommunikation.</w:t>
            </w:r>
            <w:bookmarkEnd w:id="2738"/>
          </w:p>
        </w:tc>
      </w:tr>
    </w:tbl>
    <w:p w14:paraId="46E164B6" w14:textId="77777777" w:rsidR="00D85371" w:rsidRPr="00A6293E" w:rsidRDefault="00D85371" w:rsidP="00D85371">
      <w:pPr>
        <w:pStyle w:val="Brdtext"/>
        <w:spacing w:before="230"/>
        <w:jc w:val="center"/>
        <w:rPr>
          <w:b/>
        </w:rPr>
      </w:pPr>
      <w:r w:rsidRPr="00A6293E">
        <w:rPr>
          <w:b/>
        </w:rPr>
        <w:t>44</w:t>
      </w:r>
      <w:r>
        <w:rPr>
          <w:b/>
        </w:rPr>
        <w:t> kap.</w:t>
      </w:r>
    </w:p>
    <w:p w14:paraId="4FE165B8" w14:textId="77777777" w:rsidR="00D85371" w:rsidRPr="00A6293E" w:rsidRDefault="00D85371" w:rsidP="00D85371">
      <w:pPr>
        <w:pStyle w:val="Brdtext"/>
        <w:jc w:val="center"/>
      </w:pPr>
      <w:r w:rsidRPr="00A6293E">
        <w:t>4</w:t>
      </w:r>
      <w:r>
        <w:t> §</w:t>
      </w:r>
      <w:r w:rsidRPr="00A6293E">
        <w:rPr>
          <w:rStyle w:val="Fotnotsreferens"/>
        </w:rPr>
        <w:footnoteReference w:id="80"/>
      </w:r>
    </w:p>
    <w:p w14:paraId="15082840" w14:textId="77777777" w:rsidR="00D85371" w:rsidRPr="00A6293E" w:rsidRDefault="00D85371" w:rsidP="00D85371">
      <w:pPr>
        <w:pStyle w:val="Brdtextmedindrag"/>
      </w:pPr>
      <w:r w:rsidRPr="00A6293E">
        <w:t>Rätten enligt 1</w:t>
      </w:r>
      <w:r>
        <w:t> kap. </w:t>
      </w:r>
      <w:r w:rsidRPr="00A6293E">
        <w:t>1 och 7</w:t>
      </w:r>
      <w:r>
        <w:t> §</w:t>
      </w:r>
      <w:r w:rsidRPr="00A6293E">
        <w:t>§ tryckfrihetsförordningen och 1</w:t>
      </w:r>
      <w:r>
        <w:t> kap. </w:t>
      </w:r>
      <w:r w:rsidRPr="00A6293E">
        <w:t>1 och 10</w:t>
      </w:r>
      <w:r>
        <w:t> §</w:t>
      </w:r>
      <w:r w:rsidRPr="00A6293E">
        <w:t>§ yttrandefrihetsgrundlagen att meddela och offentliggöra upp</w:t>
      </w:r>
      <w:r>
        <w:softHyphen/>
      </w:r>
      <w:r w:rsidRPr="00A6293E">
        <w:t>gifter inskränks av den tystnadsplikt som följer av</w:t>
      </w:r>
    </w:p>
    <w:p w14:paraId="74FCE202" w14:textId="77777777" w:rsidR="00D85371" w:rsidRPr="00A6293E" w:rsidRDefault="00D85371" w:rsidP="00D85371">
      <w:pPr>
        <w:pStyle w:val="Brdtextmedindrag"/>
      </w:pPr>
      <w:r w:rsidRPr="006C14D0">
        <w:t>1. 2 kap. 14 § första stycket 1, 3 och 4 postlagen (2010:1045),</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B368CA2" w14:textId="77777777">
        <w:tc>
          <w:tcPr>
            <w:tcW w:w="2500" w:type="pct"/>
            <w:shd w:val="clear" w:color="auto" w:fill="auto"/>
            <w:tcMar>
              <w:left w:w="0" w:type="dxa"/>
            </w:tcMar>
          </w:tcPr>
          <w:p w14:paraId="247760DD" w14:textId="77777777" w:rsidR="00D85371" w:rsidRPr="00A6293E" w:rsidRDefault="00D85371" w:rsidP="00D85371">
            <w:pPr>
              <w:pStyle w:val="Brdtextmedindrag"/>
            </w:pPr>
            <w:r w:rsidRPr="00A6293E">
              <w:t>2. </w:t>
            </w:r>
            <w:r w:rsidRPr="00A6293E">
              <w:rPr>
                <w:i/>
              </w:rPr>
              <w:t>6</w:t>
            </w:r>
            <w:r>
              <w:rPr>
                <w:i/>
              </w:rPr>
              <w:t> kap. </w:t>
            </w:r>
            <w:r w:rsidRPr="00A6293E">
              <w:rPr>
                <w:i/>
              </w:rPr>
              <w:t>20</w:t>
            </w:r>
            <w:r>
              <w:rPr>
                <w:i/>
              </w:rPr>
              <w:t> §</w:t>
            </w:r>
            <w:r w:rsidRPr="00A6293E">
              <w:t xml:space="preserve"> lagen </w:t>
            </w:r>
            <w:r w:rsidRPr="00A6293E">
              <w:rPr>
                <w:i/>
              </w:rPr>
              <w:t xml:space="preserve">(2003:389) </w:t>
            </w:r>
            <w:r w:rsidRPr="0012052A">
              <w:rPr>
                <w:spacing w:val="-2"/>
              </w:rPr>
              <w:t>om elektronisk kommunikation, när</w:t>
            </w:r>
            <w:r w:rsidRPr="00A6293E">
              <w:t xml:space="preserve"> det är fråga om uppgift om inne</w:t>
            </w:r>
            <w:r>
              <w:softHyphen/>
            </w:r>
            <w:r w:rsidRPr="00A6293E">
              <w:t>hållet i ett elektroniskt meddelande eller som annars rör ett särskilt så</w:t>
            </w:r>
            <w:r>
              <w:softHyphen/>
            </w:r>
            <w:r w:rsidRPr="00A6293E">
              <w:t>dant meddelande, och</w:t>
            </w:r>
          </w:p>
        </w:tc>
        <w:tc>
          <w:tcPr>
            <w:tcW w:w="2500" w:type="pct"/>
            <w:shd w:val="clear" w:color="auto" w:fill="auto"/>
            <w:tcMar>
              <w:right w:w="0" w:type="dxa"/>
            </w:tcMar>
          </w:tcPr>
          <w:p w14:paraId="12CBB4C3" w14:textId="77777777" w:rsidR="00D85371" w:rsidRPr="00A6293E" w:rsidRDefault="00D85371" w:rsidP="00D85371">
            <w:pPr>
              <w:pStyle w:val="Brdtextmedindrag"/>
            </w:pPr>
            <w:r w:rsidRPr="00A6293E">
              <w:t>2. </w:t>
            </w:r>
            <w:r w:rsidRPr="0012052A">
              <w:rPr>
                <w:i/>
              </w:rPr>
              <w:t>9</w:t>
            </w:r>
            <w:r>
              <w:rPr>
                <w:i/>
              </w:rPr>
              <w:t> kap.</w:t>
            </w:r>
            <w:r w:rsidRPr="00A6293E">
              <w:rPr>
                <w:i/>
              </w:rPr>
              <w:t> </w:t>
            </w:r>
            <w:r>
              <w:rPr>
                <w:i/>
              </w:rPr>
              <w:t>31 §</w:t>
            </w:r>
            <w:r w:rsidRPr="00A6293E">
              <w:t xml:space="preserve"> lagen </w:t>
            </w:r>
            <w:r w:rsidRPr="00A6293E">
              <w:rPr>
                <w:i/>
              </w:rPr>
              <w:t>(202</w:t>
            </w:r>
            <w:r>
              <w:rPr>
                <w:i/>
              </w:rPr>
              <w:t>2</w:t>
            </w:r>
            <w:r w:rsidRPr="00A6293E">
              <w:rPr>
                <w:i/>
              </w:rPr>
              <w:t xml:space="preserve">:000) </w:t>
            </w:r>
            <w:r w:rsidRPr="0012052A">
              <w:rPr>
                <w:spacing w:val="-2"/>
              </w:rPr>
              <w:t>om elektronisk kommunikation, när</w:t>
            </w:r>
            <w:r w:rsidRPr="00A6293E">
              <w:t xml:space="preserve"> det är fråga om uppgift om inne</w:t>
            </w:r>
            <w:r>
              <w:softHyphen/>
            </w:r>
            <w:r w:rsidRPr="00A6293E">
              <w:t>hållet i ett elektroniskt meddelande eller som annars rör ett särskilt så</w:t>
            </w:r>
            <w:r>
              <w:softHyphen/>
            </w:r>
            <w:r w:rsidRPr="00A6293E">
              <w:t>dant meddelande, och</w:t>
            </w:r>
          </w:p>
        </w:tc>
      </w:tr>
      <w:tr w:rsidR="008B1E23" w14:paraId="26BE0D7A" w14:textId="77777777">
        <w:tc>
          <w:tcPr>
            <w:tcW w:w="2500" w:type="pct"/>
            <w:shd w:val="clear" w:color="auto" w:fill="auto"/>
            <w:tcMar>
              <w:left w:w="0" w:type="dxa"/>
            </w:tcMar>
          </w:tcPr>
          <w:p w14:paraId="247DA19C" w14:textId="77777777" w:rsidR="00D85371" w:rsidRPr="00A6293E" w:rsidRDefault="00D85371" w:rsidP="00D85371">
            <w:pPr>
              <w:pStyle w:val="Brdtextmedindrag"/>
            </w:pPr>
            <w:r w:rsidRPr="00A6293E">
              <w:lastRenderedPageBreak/>
              <w:t>3. </w:t>
            </w:r>
            <w:r w:rsidRPr="00A6293E">
              <w:rPr>
                <w:i/>
              </w:rPr>
              <w:t>6</w:t>
            </w:r>
            <w:r>
              <w:rPr>
                <w:i/>
              </w:rPr>
              <w:t> kap. </w:t>
            </w:r>
            <w:r w:rsidRPr="00A6293E">
              <w:rPr>
                <w:i/>
              </w:rPr>
              <w:t>21</w:t>
            </w:r>
            <w:r>
              <w:rPr>
                <w:i/>
              </w:rPr>
              <w:t> §</w:t>
            </w:r>
            <w:r w:rsidRPr="00A6293E">
              <w:t xml:space="preserve"> lagen om elektro</w:t>
            </w:r>
            <w:r w:rsidRPr="00A6293E">
              <w:softHyphen/>
              <w:t>nisk kommunikation, när det är frå</w:t>
            </w:r>
            <w:r>
              <w:softHyphen/>
            </w:r>
            <w:r w:rsidRPr="00A6293E">
              <w:t>ga om uppgift om kvarhållande av försändelse på befordringsföretag, om hemlig avlyssning av elektro</w:t>
            </w:r>
            <w:r>
              <w:softHyphen/>
            </w:r>
            <w:r w:rsidRPr="00A6293E">
              <w:t>nisk kommunikation eller hemlig övervakning av elektronisk kom</w:t>
            </w:r>
            <w:r>
              <w:softHyphen/>
            </w:r>
            <w:r w:rsidRPr="00A6293E">
              <w:t>munikation på grund av beslut av domstol, undersökningsledare eller åklagare eller om inhämtning av uppgifter enligt lagen (2012:278) om inhämtning av uppgifter om elektronisk kommunikation i de brottsbekämpande myndigheternas underrättelseverksamhet.</w:t>
            </w:r>
          </w:p>
        </w:tc>
        <w:tc>
          <w:tcPr>
            <w:tcW w:w="2500" w:type="pct"/>
            <w:shd w:val="clear" w:color="auto" w:fill="auto"/>
            <w:tcMar>
              <w:right w:w="0" w:type="dxa"/>
            </w:tcMar>
          </w:tcPr>
          <w:p w14:paraId="02AD9486" w14:textId="77777777" w:rsidR="00D85371" w:rsidRPr="00A6293E" w:rsidRDefault="00D85371" w:rsidP="00D85371">
            <w:pPr>
              <w:pStyle w:val="Brdtextmedindrag"/>
            </w:pPr>
            <w:r w:rsidRPr="00A6293E">
              <w:t>3.</w:t>
            </w:r>
            <w:r>
              <w:t> </w:t>
            </w:r>
            <w:r w:rsidRPr="0012052A">
              <w:rPr>
                <w:i/>
              </w:rPr>
              <w:t>9</w:t>
            </w:r>
            <w:r>
              <w:rPr>
                <w:i/>
              </w:rPr>
              <w:t> kap.</w:t>
            </w:r>
            <w:r w:rsidRPr="00A6293E">
              <w:rPr>
                <w:i/>
              </w:rPr>
              <w:t> </w:t>
            </w:r>
            <w:r>
              <w:rPr>
                <w:i/>
              </w:rPr>
              <w:t>32 §</w:t>
            </w:r>
            <w:r w:rsidRPr="00A6293E">
              <w:t xml:space="preserve"> lagen om elektro</w:t>
            </w:r>
            <w:r w:rsidRPr="00A6293E">
              <w:softHyphen/>
              <w:t>nisk kommunikation, när det är frå</w:t>
            </w:r>
            <w:r>
              <w:softHyphen/>
            </w:r>
            <w:r w:rsidRPr="00A6293E">
              <w:t>ga om uppgift om kvarhållande av försändelse på befordringsföretag, om hemlig avlyssning av elektro</w:t>
            </w:r>
            <w:r>
              <w:softHyphen/>
            </w:r>
            <w:r w:rsidRPr="00A6293E">
              <w:t>nisk kommunikation eller hemlig övervakning av elektronisk kom</w:t>
            </w:r>
            <w:r>
              <w:softHyphen/>
            </w:r>
            <w:r w:rsidRPr="00A6293E">
              <w:t>munikation på grund av beslut av domstol, undersökningsledare eller åklagare eller om inhämtning av uppgifter enligt lagen (2012:278) om inhämtning av uppgifter om elektronisk kommunikation i de brottsbekämpande myndigheternas underrättelseverksamhet.</w:t>
            </w:r>
          </w:p>
        </w:tc>
      </w:tr>
    </w:tbl>
    <w:p w14:paraId="7FFF2ECA" w14:textId="77777777" w:rsidR="00D85371" w:rsidRPr="00A6293E" w:rsidRDefault="00D85371" w:rsidP="00D85371">
      <w:pPr>
        <w:pStyle w:val="Slutstreck"/>
      </w:pPr>
      <w:r w:rsidRPr="00A6293E">
        <w:t>                      </w:t>
      </w:r>
    </w:p>
    <w:p w14:paraId="7BB2F177"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1AE66CA0" w14:textId="77777777" w:rsidR="00D85371" w:rsidRPr="00A6293E" w:rsidRDefault="00D85371" w:rsidP="00D85371">
      <w:pPr>
        <w:spacing w:line="2" w:lineRule="auto"/>
        <w:rPr>
          <w:rFonts w:ascii="Times New Roman" w:hAnsi="Times New Roman"/>
          <w:sz w:val="20"/>
        </w:rPr>
      </w:pPr>
      <w:r w:rsidRPr="00A6293E">
        <w:br w:type="page"/>
      </w:r>
    </w:p>
    <w:p w14:paraId="14E1FC7C" w14:textId="77777777" w:rsidR="00D85371" w:rsidRDefault="00D85371" w:rsidP="00D85371">
      <w:pPr>
        <w:pStyle w:val="Rubrik2utannumrering"/>
        <w:sectPr w:rsidR="00D85371" w:rsidSect="00D85371">
          <w:headerReference w:type="even" r:id="rId418"/>
          <w:headerReference w:type="default" r:id="rId419"/>
          <w:footerReference w:type="even" r:id="rId420"/>
          <w:footerReference w:type="default" r:id="rId421"/>
          <w:footerReference w:type="first" r:id="rId422"/>
          <w:footnotePr>
            <w:numRestart w:val="eachSect"/>
          </w:footnotePr>
          <w:type w:val="continuous"/>
          <w:pgSz w:w="9356" w:h="13721" w:code="9"/>
          <w:pgMar w:top="794" w:right="2438" w:bottom="1191" w:left="1021" w:header="0" w:footer="709" w:gutter="0"/>
          <w:cols w:space="708"/>
          <w:docGrid w:linePitch="360"/>
        </w:sectPr>
      </w:pPr>
      <w:bookmarkStart w:id="2739" w:name="_Toc73005847"/>
      <w:bookmarkStart w:id="2740" w:name="_Toc86738668"/>
      <w:r w:rsidRPr="00A6293E">
        <w:lastRenderedPageBreak/>
        <w:t>Förslag till lag om ändring i luftfartslagen (2010:500)</w:t>
      </w:r>
      <w:bookmarkEnd w:id="2739"/>
      <w:bookmarkEnd w:id="2740"/>
    </w:p>
    <w:p w14:paraId="3C9FEA07" w14:textId="77777777" w:rsidR="00D85371" w:rsidRPr="00A6293E" w:rsidRDefault="00D85371" w:rsidP="00D85371">
      <w:pPr>
        <w:pStyle w:val="Brdtext"/>
      </w:pPr>
      <w:r w:rsidRPr="00A6293E">
        <w:t>Härigenom föreskrivs att 11</w:t>
      </w:r>
      <w:r>
        <w:t> kap. </w:t>
      </w:r>
      <w:r w:rsidRPr="00A6293E">
        <w:t>5</w:t>
      </w:r>
      <w:r>
        <w:t> §</w:t>
      </w:r>
      <w:r w:rsidRPr="00A6293E">
        <w:t xml:space="preserve"> luftfartslagen (2010:500) ska ha föl</w:t>
      </w:r>
      <w:r>
        <w:softHyphen/>
      </w:r>
      <w:r w:rsidRPr="00A6293E">
        <w:t>jande lydelse.</w:t>
      </w:r>
    </w:p>
    <w:p w14:paraId="5DE1E53C"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78CF8B9" w14:textId="77777777">
        <w:tc>
          <w:tcPr>
            <w:tcW w:w="2500" w:type="pct"/>
            <w:shd w:val="clear" w:color="auto" w:fill="auto"/>
            <w:tcMar>
              <w:left w:w="0" w:type="dxa"/>
            </w:tcMar>
          </w:tcPr>
          <w:p w14:paraId="3E240EB5"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854FC6A" w14:textId="77777777" w:rsidR="00D85371" w:rsidRPr="00A6293E" w:rsidRDefault="00D85371" w:rsidP="00D85371">
            <w:pPr>
              <w:pStyle w:val="Brdtext"/>
              <w:rPr>
                <w:i/>
              </w:rPr>
            </w:pPr>
            <w:r w:rsidRPr="00A6293E">
              <w:rPr>
                <w:i/>
              </w:rPr>
              <w:t>Föreslagen lydelse</w:t>
            </w:r>
          </w:p>
        </w:tc>
      </w:tr>
    </w:tbl>
    <w:p w14:paraId="011F1F36" w14:textId="77777777" w:rsidR="00D85371" w:rsidRPr="00A6293E" w:rsidRDefault="00D85371" w:rsidP="00D85371">
      <w:pPr>
        <w:pStyle w:val="Brdtext"/>
        <w:spacing w:before="230"/>
        <w:jc w:val="center"/>
        <w:rPr>
          <w:b/>
        </w:rPr>
      </w:pPr>
      <w:r w:rsidRPr="00A6293E">
        <w:rPr>
          <w:b/>
        </w:rPr>
        <w:t>11</w:t>
      </w:r>
      <w:r>
        <w:rPr>
          <w:b/>
        </w:rPr>
        <w:t> kap.</w:t>
      </w:r>
    </w:p>
    <w:p w14:paraId="21FD15AA" w14:textId="77777777" w:rsidR="00D85371" w:rsidRPr="00A6293E" w:rsidRDefault="00D85371" w:rsidP="00D85371">
      <w:pPr>
        <w:pStyle w:val="Brdtext"/>
        <w:jc w:val="center"/>
      </w:pPr>
      <w:r w:rsidRPr="00A6293E">
        <w:t>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62EA727" w14:textId="77777777">
        <w:tc>
          <w:tcPr>
            <w:tcW w:w="2500" w:type="pct"/>
            <w:shd w:val="clear" w:color="auto" w:fill="auto"/>
            <w:tcMar>
              <w:left w:w="0" w:type="dxa"/>
            </w:tcMar>
          </w:tcPr>
          <w:p w14:paraId="0534D355"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särskil</w:t>
            </w:r>
            <w:r w:rsidRPr="00A6293E">
              <w:softHyphen/>
              <w:t>da bestämmelser om användning av radioanläggningar ombord på luft</w:t>
            </w:r>
            <w:r w:rsidRPr="00A6293E">
              <w:softHyphen/>
              <w:t>fartyg och inom markorganisatio</w:t>
            </w:r>
            <w:r w:rsidRPr="00A6293E">
              <w:softHyphen/>
              <w:t>nen.</w:t>
            </w:r>
          </w:p>
        </w:tc>
        <w:tc>
          <w:tcPr>
            <w:tcW w:w="2500" w:type="pct"/>
            <w:shd w:val="clear" w:color="auto" w:fill="auto"/>
            <w:tcMar>
              <w:right w:w="0" w:type="dxa"/>
            </w:tcMar>
          </w:tcPr>
          <w:p w14:paraId="569C282D"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om elektro</w:t>
            </w:r>
            <w:r w:rsidRPr="00A6293E">
              <w:softHyphen/>
              <w:t>nisk kommunikation finns särskilda bestämmelser om användning av radioanläggningar ombord på luft</w:t>
            </w:r>
            <w:r w:rsidRPr="00A6293E">
              <w:softHyphen/>
              <w:t>fartyg och inom markorganisatio</w:t>
            </w:r>
            <w:r w:rsidRPr="00A6293E">
              <w:softHyphen/>
              <w:t>nen.</w:t>
            </w:r>
          </w:p>
        </w:tc>
      </w:tr>
    </w:tbl>
    <w:p w14:paraId="7C45EED0" w14:textId="77777777" w:rsidR="00D85371" w:rsidRPr="00A6293E" w:rsidRDefault="00D85371" w:rsidP="00D85371">
      <w:pPr>
        <w:pStyle w:val="Slutstreck"/>
      </w:pPr>
      <w:r w:rsidRPr="00A6293E">
        <w:t>                      </w:t>
      </w:r>
    </w:p>
    <w:p w14:paraId="21E78DD6"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4B39105A" w14:textId="77777777" w:rsidR="00D85371" w:rsidRPr="00A6293E" w:rsidRDefault="00D85371" w:rsidP="00D85371">
      <w:pPr>
        <w:spacing w:line="2" w:lineRule="auto"/>
        <w:rPr>
          <w:rFonts w:ascii="Times New Roman" w:hAnsi="Times New Roman"/>
          <w:sz w:val="20"/>
        </w:rPr>
      </w:pPr>
      <w:r w:rsidRPr="00A6293E">
        <w:br w:type="page"/>
      </w:r>
    </w:p>
    <w:p w14:paraId="67351CB7" w14:textId="77777777" w:rsidR="00D85371" w:rsidRDefault="00D85371" w:rsidP="00D85371">
      <w:pPr>
        <w:pStyle w:val="Rubrik2utannumrering"/>
        <w:sectPr w:rsidR="00D85371" w:rsidSect="00D85371">
          <w:headerReference w:type="even" r:id="rId423"/>
          <w:headerReference w:type="default" r:id="rId424"/>
          <w:footerReference w:type="even" r:id="rId425"/>
          <w:footerReference w:type="default" r:id="rId426"/>
          <w:footerReference w:type="first" r:id="rId427"/>
          <w:footnotePr>
            <w:numRestart w:val="eachSect"/>
          </w:footnotePr>
          <w:type w:val="continuous"/>
          <w:pgSz w:w="9356" w:h="13721" w:code="9"/>
          <w:pgMar w:top="794" w:right="2438" w:bottom="1191" w:left="1021" w:header="0" w:footer="709" w:gutter="0"/>
          <w:cols w:space="708"/>
          <w:docGrid w:linePitch="360"/>
        </w:sectPr>
      </w:pPr>
      <w:bookmarkStart w:id="2741" w:name="_Toc73005848"/>
      <w:bookmarkStart w:id="2742" w:name="_Toc86738669"/>
      <w:r w:rsidRPr="00A6293E">
        <w:lastRenderedPageBreak/>
        <w:t>Förslag till lag om ändring i radio- och tv-lagen (2010:696)</w:t>
      </w:r>
      <w:bookmarkEnd w:id="2741"/>
      <w:bookmarkEnd w:id="2742"/>
    </w:p>
    <w:p w14:paraId="7B9B9861" w14:textId="77777777" w:rsidR="00D85371" w:rsidRPr="00A6293E" w:rsidRDefault="00D85371" w:rsidP="00D85371">
      <w:pPr>
        <w:pStyle w:val="Brdtext"/>
      </w:pPr>
      <w:r w:rsidRPr="00A6293E">
        <w:t>Härigenom föreskrivs att 4</w:t>
      </w:r>
      <w:r>
        <w:t> kap. </w:t>
      </w:r>
      <w:r w:rsidRPr="00A6293E">
        <w:t>2</w:t>
      </w:r>
      <w:r>
        <w:t> §</w:t>
      </w:r>
      <w:r w:rsidRPr="00A6293E">
        <w:t xml:space="preserve"> och 10</w:t>
      </w:r>
      <w:r>
        <w:t> kap. </w:t>
      </w:r>
      <w:r w:rsidRPr="00A6293E">
        <w:t>3</w:t>
      </w:r>
      <w:r>
        <w:t> §</w:t>
      </w:r>
      <w:r w:rsidRPr="00A6293E">
        <w:t xml:space="preserve"> radio- och tv-lagen (2010:696) ska ha följande lydelse.</w:t>
      </w:r>
    </w:p>
    <w:p w14:paraId="1B31C3C4"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D11B23A" w14:textId="77777777">
        <w:tc>
          <w:tcPr>
            <w:tcW w:w="2500" w:type="pct"/>
            <w:shd w:val="clear" w:color="auto" w:fill="auto"/>
            <w:tcMar>
              <w:left w:w="0" w:type="dxa"/>
            </w:tcMar>
          </w:tcPr>
          <w:p w14:paraId="5F2FF9D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E916DF3" w14:textId="77777777" w:rsidR="00D85371" w:rsidRPr="00A6293E" w:rsidRDefault="00D85371" w:rsidP="00D85371">
            <w:pPr>
              <w:pStyle w:val="Brdtext"/>
              <w:rPr>
                <w:i/>
              </w:rPr>
            </w:pPr>
            <w:r w:rsidRPr="00A6293E">
              <w:rPr>
                <w:i/>
              </w:rPr>
              <w:t>Föreslagen lydelse</w:t>
            </w:r>
          </w:p>
        </w:tc>
      </w:tr>
    </w:tbl>
    <w:p w14:paraId="2B7A67CC" w14:textId="77777777" w:rsidR="00D85371" w:rsidRPr="00A6293E" w:rsidRDefault="00D85371" w:rsidP="00D85371">
      <w:pPr>
        <w:pStyle w:val="Brdtext"/>
        <w:spacing w:before="230"/>
        <w:jc w:val="center"/>
        <w:rPr>
          <w:b/>
        </w:rPr>
      </w:pPr>
      <w:r w:rsidRPr="00A6293E">
        <w:rPr>
          <w:b/>
        </w:rPr>
        <w:t>4</w:t>
      </w:r>
      <w:r>
        <w:rPr>
          <w:b/>
        </w:rPr>
        <w:t> kap.</w:t>
      </w:r>
    </w:p>
    <w:p w14:paraId="11ECCF75" w14:textId="77777777" w:rsidR="00D85371" w:rsidRPr="00A6293E" w:rsidRDefault="00D85371" w:rsidP="00D85371">
      <w:pPr>
        <w:pStyle w:val="Brdtext"/>
        <w:jc w:val="center"/>
      </w:pPr>
      <w:r w:rsidRPr="00A6293E">
        <w:t>2</w:t>
      </w:r>
      <w:r>
        <w:t> §</w:t>
      </w:r>
    </w:p>
    <w:p w14:paraId="44DF86E2" w14:textId="77777777" w:rsidR="00D85371" w:rsidRPr="00A6293E" w:rsidRDefault="00D85371" w:rsidP="00D85371">
      <w:pPr>
        <w:pStyle w:val="Brdtextmedindrag"/>
      </w:pPr>
      <w:r w:rsidRPr="00A6293E">
        <w:t>För att sända tv och sökbar text-tv med användande av radiovågor krävs tillstånd enligt denna lag om sändningen sker på frekvenserna 87,5–108</w:t>
      </w:r>
      <w:r>
        <w:t> </w:t>
      </w:r>
      <w:r w:rsidRPr="00A6293E">
        <w:t>mega</w:t>
      </w:r>
      <w:r>
        <w:softHyphen/>
      </w:r>
      <w:r w:rsidRPr="00A6293E">
        <w:t>hertz, 174–240 megahertz eller 470–790 megahertz.</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AEF3224" w14:textId="77777777">
        <w:tc>
          <w:tcPr>
            <w:tcW w:w="2500" w:type="pct"/>
            <w:shd w:val="clear" w:color="auto" w:fill="auto"/>
            <w:tcMar>
              <w:left w:w="0" w:type="dxa"/>
            </w:tcMar>
          </w:tcPr>
          <w:p w14:paraId="4E465B9A"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(2003:389)</w:t>
            </w:r>
            <w:r w:rsidRPr="00A6293E">
              <w:t xml:space="preserve"> om elektronisk kom</w:t>
            </w:r>
            <w:r w:rsidRPr="00A6293E">
              <w:softHyphen/>
              <w:t>mun</w:t>
            </w:r>
            <w:r>
              <w:softHyphen/>
            </w:r>
            <w:r w:rsidRPr="00A6293E">
              <w:t>ikation.</w:t>
            </w:r>
          </w:p>
        </w:tc>
        <w:tc>
          <w:tcPr>
            <w:tcW w:w="2500" w:type="pct"/>
            <w:shd w:val="clear" w:color="auto" w:fill="auto"/>
            <w:tcMar>
              <w:right w:w="0" w:type="dxa"/>
            </w:tcMar>
          </w:tcPr>
          <w:p w14:paraId="7C34F211"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(202</w:t>
            </w:r>
            <w:r>
              <w:rPr>
                <w:i/>
              </w:rPr>
              <w:t>2</w:t>
            </w:r>
            <w:r w:rsidRPr="00A6293E">
              <w:rPr>
                <w:i/>
              </w:rPr>
              <w:t>:000)</w:t>
            </w:r>
            <w:r w:rsidRPr="00A6293E">
              <w:t xml:space="preserve"> om elektronisk kom</w:t>
            </w:r>
            <w:r w:rsidRPr="00A6293E">
              <w:softHyphen/>
              <w:t>mun</w:t>
            </w:r>
            <w:r>
              <w:softHyphen/>
            </w:r>
            <w:r w:rsidRPr="00A6293E">
              <w:t>ikation.</w:t>
            </w:r>
          </w:p>
        </w:tc>
      </w:tr>
    </w:tbl>
    <w:p w14:paraId="67B14566" w14:textId="77777777" w:rsidR="00D85371" w:rsidRPr="00A6293E" w:rsidRDefault="00D85371" w:rsidP="00D85371">
      <w:pPr>
        <w:pStyle w:val="Brdtext"/>
        <w:spacing w:before="230"/>
        <w:jc w:val="center"/>
        <w:rPr>
          <w:b/>
        </w:rPr>
      </w:pPr>
      <w:r w:rsidRPr="00A6293E">
        <w:rPr>
          <w:b/>
        </w:rPr>
        <w:t>10</w:t>
      </w:r>
      <w:r>
        <w:rPr>
          <w:b/>
        </w:rPr>
        <w:t> kap.</w:t>
      </w:r>
    </w:p>
    <w:p w14:paraId="16C04667" w14:textId="77777777" w:rsidR="00D85371" w:rsidRPr="00A6293E" w:rsidRDefault="00D85371" w:rsidP="00D85371">
      <w:pPr>
        <w:pStyle w:val="Brdtext"/>
        <w:jc w:val="center"/>
      </w:pPr>
      <w:r w:rsidRPr="00A6293E">
        <w:t>3</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5634519" w14:textId="77777777">
        <w:tc>
          <w:tcPr>
            <w:tcW w:w="2500" w:type="pct"/>
            <w:shd w:val="clear" w:color="auto" w:fill="auto"/>
            <w:tcMar>
              <w:left w:w="0" w:type="dxa"/>
            </w:tcMar>
          </w:tcPr>
          <w:p w14:paraId="6959A9EB"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2FD887AB" w14:textId="77777777" w:rsidR="00D85371" w:rsidRPr="00A6293E" w:rsidRDefault="00D85371" w:rsidP="00D85371">
            <w:pPr>
              <w:pStyle w:val="Brdtextmedindrag"/>
            </w:pPr>
            <w:r w:rsidRPr="00A6293E">
              <w:t>Föreskrifter om tillstånd att an</w:t>
            </w:r>
            <w:r w:rsidRPr="00A6293E">
              <w:softHyphen/>
              <w:t xml:space="preserve">vända radiosändare finns i lagen </w:t>
            </w:r>
            <w:r w:rsidRPr="00A6293E">
              <w:rPr>
                <w:i/>
              </w:rPr>
              <w:t>(202</w:t>
            </w:r>
            <w:r>
              <w:rPr>
                <w:i/>
              </w:rPr>
              <w:t>2</w:t>
            </w:r>
            <w:r w:rsidRPr="00A6293E">
              <w:rPr>
                <w:i/>
              </w:rPr>
              <w:t>:000)</w:t>
            </w:r>
            <w:r w:rsidRPr="00A6293E">
              <w:t xml:space="preserve"> om elektronisk kom</w:t>
            </w:r>
            <w:r w:rsidRPr="00A6293E">
              <w:softHyphen/>
              <w:t>munikation.</w:t>
            </w:r>
          </w:p>
        </w:tc>
      </w:tr>
    </w:tbl>
    <w:p w14:paraId="546F9BCC" w14:textId="77777777" w:rsidR="00D85371" w:rsidRPr="00A6293E" w:rsidRDefault="00D85371" w:rsidP="00D85371">
      <w:pPr>
        <w:pStyle w:val="Slutstreck"/>
      </w:pPr>
      <w:r w:rsidRPr="00A6293E">
        <w:t>                      </w:t>
      </w:r>
    </w:p>
    <w:p w14:paraId="58B8B9E6"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41C08FC3" w14:textId="77777777" w:rsidR="00D85371" w:rsidRPr="00A6293E" w:rsidRDefault="00D85371" w:rsidP="00D85371">
      <w:pPr>
        <w:spacing w:line="2" w:lineRule="auto"/>
        <w:rPr>
          <w:rFonts w:ascii="Times New Roman" w:hAnsi="Times New Roman"/>
          <w:sz w:val="20"/>
        </w:rPr>
      </w:pPr>
      <w:r w:rsidRPr="00A6293E">
        <w:br w:type="page"/>
      </w:r>
    </w:p>
    <w:p w14:paraId="1357F233" w14:textId="77777777" w:rsidR="00D85371" w:rsidRPr="00A6293E" w:rsidRDefault="00D85371" w:rsidP="00D85371">
      <w:pPr>
        <w:pStyle w:val="Rubrik2utannumrering"/>
        <w:sectPr w:rsidR="00D85371" w:rsidRPr="00A6293E" w:rsidSect="00D85371">
          <w:headerReference w:type="even" r:id="rId428"/>
          <w:headerReference w:type="default" r:id="rId429"/>
          <w:footerReference w:type="even" r:id="rId430"/>
          <w:footerReference w:type="default" r:id="rId431"/>
          <w:footerReference w:type="first" r:id="rId432"/>
          <w:footnotePr>
            <w:numRestart w:val="eachSect"/>
          </w:footnotePr>
          <w:type w:val="continuous"/>
          <w:pgSz w:w="9356" w:h="13721" w:code="9"/>
          <w:pgMar w:top="794" w:right="2438" w:bottom="1191" w:left="1021" w:header="0" w:footer="709" w:gutter="0"/>
          <w:cols w:space="708"/>
          <w:docGrid w:linePitch="360"/>
        </w:sectPr>
      </w:pPr>
      <w:bookmarkStart w:id="2743" w:name="_Toc73005849"/>
      <w:bookmarkStart w:id="2744" w:name="_Toc86738670"/>
      <w:r w:rsidRPr="00A6293E">
        <w:lastRenderedPageBreak/>
        <w:t>Förslag till lag om ändring i lagen (2010:751) om betaltjänster</w:t>
      </w:r>
      <w:bookmarkEnd w:id="2743"/>
      <w:bookmarkEnd w:id="2744"/>
    </w:p>
    <w:p w14:paraId="2FF35782" w14:textId="77777777" w:rsidR="00D85371" w:rsidRPr="00A6293E" w:rsidRDefault="00D85371" w:rsidP="00D85371">
      <w:pPr>
        <w:pStyle w:val="Brdtext"/>
      </w:pPr>
      <w:r w:rsidRPr="00A6293E">
        <w:t>Härigenom föreskrivs att 1</w:t>
      </w:r>
      <w:r>
        <w:t> kap. </w:t>
      </w:r>
      <w:r w:rsidRPr="00A6293E">
        <w:t>4</w:t>
      </w:r>
      <w:r>
        <w:t> §</w:t>
      </w:r>
      <w:r w:rsidRPr="00A6293E">
        <w:t xml:space="preserve"> lagen (2010:751) om betaltjänster ska ha följande lydelse.</w:t>
      </w:r>
    </w:p>
    <w:p w14:paraId="2570ECEC"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47A0CD44" w14:textId="77777777">
        <w:tc>
          <w:tcPr>
            <w:tcW w:w="2500" w:type="pct"/>
            <w:shd w:val="clear" w:color="auto" w:fill="auto"/>
            <w:tcMar>
              <w:left w:w="0" w:type="dxa"/>
            </w:tcMar>
          </w:tcPr>
          <w:p w14:paraId="783DD347"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6DF37D0" w14:textId="77777777" w:rsidR="00D85371" w:rsidRPr="00A6293E" w:rsidRDefault="00D85371" w:rsidP="00D85371">
            <w:pPr>
              <w:pStyle w:val="Brdtext"/>
              <w:rPr>
                <w:i/>
              </w:rPr>
            </w:pPr>
            <w:r w:rsidRPr="00A6293E">
              <w:rPr>
                <w:i/>
              </w:rPr>
              <w:t>Föreslagen lydelse</w:t>
            </w:r>
          </w:p>
        </w:tc>
      </w:tr>
    </w:tbl>
    <w:p w14:paraId="2E5EAE07" w14:textId="77777777" w:rsidR="00D85371" w:rsidRPr="00A6293E" w:rsidRDefault="00D85371" w:rsidP="00D85371">
      <w:pPr>
        <w:pStyle w:val="Brdtext"/>
        <w:spacing w:before="230"/>
        <w:jc w:val="center"/>
        <w:rPr>
          <w:b/>
        </w:rPr>
      </w:pPr>
      <w:r w:rsidRPr="00A6293E">
        <w:rPr>
          <w:b/>
        </w:rPr>
        <w:t>1</w:t>
      </w:r>
      <w:r>
        <w:rPr>
          <w:b/>
        </w:rPr>
        <w:t> kap.</w:t>
      </w:r>
    </w:p>
    <w:p w14:paraId="01470083" w14:textId="77777777" w:rsidR="00D85371" w:rsidRPr="00A6293E" w:rsidRDefault="00D85371" w:rsidP="00D85371">
      <w:pPr>
        <w:pStyle w:val="Brdtext"/>
        <w:jc w:val="center"/>
      </w:pPr>
      <w:r w:rsidRPr="00A6293E">
        <w:t>4</w:t>
      </w:r>
      <w:r>
        <w:t> §</w:t>
      </w:r>
      <w:r w:rsidRPr="00A6293E">
        <w:rPr>
          <w:rStyle w:val="Fotnotsreferens"/>
        </w:rPr>
        <w:footnoteReference w:id="81"/>
      </w:r>
    </w:p>
    <w:p w14:paraId="1BEB5D63" w14:textId="77777777" w:rsidR="00D85371" w:rsidRPr="00A6293E" w:rsidRDefault="00D85371" w:rsidP="00D85371">
      <w:pPr>
        <w:pStyle w:val="Brdtextmedindrag"/>
      </w:pPr>
      <w:r w:rsidRPr="00A6293E">
        <w:t>I denna lag betyder</w:t>
      </w:r>
    </w:p>
    <w:p w14:paraId="2F6A507F" w14:textId="77777777" w:rsidR="00D85371" w:rsidRPr="00A6293E" w:rsidRDefault="00D85371" w:rsidP="00D85371">
      <w:pPr>
        <w:pStyle w:val="Brdtext"/>
      </w:pPr>
      <w:r w:rsidRPr="00A6293E">
        <w:t>– – – – – – – – – – – – – – – – – – – – – – – – – – – – – – – – – – – – – – –</w:t>
      </w:r>
    </w:p>
    <w:p w14:paraId="1C9ED997" w14:textId="77777777" w:rsidR="00D85371" w:rsidRPr="00A6293E" w:rsidRDefault="00D85371" w:rsidP="00D85371">
      <w:pPr>
        <w:pStyle w:val="Brdtextmedindrag"/>
      </w:pPr>
      <w:r w:rsidRPr="00A6293E">
        <w:rPr>
          <w:i/>
          <w:u w:val="single"/>
        </w:rPr>
        <w:t>debitera</w:t>
      </w:r>
      <w:r w:rsidRPr="00650E47">
        <w:t>:</w:t>
      </w:r>
      <w:r w:rsidRPr="00A6293E">
        <w:t xml:space="preserve"> att medel dras från ett konto,</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63CF5AB" w14:textId="77777777">
        <w:tc>
          <w:tcPr>
            <w:tcW w:w="2500" w:type="pct"/>
            <w:shd w:val="clear" w:color="auto" w:fill="auto"/>
            <w:tcMar>
              <w:left w:w="0" w:type="dxa"/>
            </w:tcMar>
          </w:tcPr>
          <w:p w14:paraId="150E2F97" w14:textId="77777777" w:rsidR="00D85371" w:rsidRPr="00A6293E" w:rsidRDefault="00D85371" w:rsidP="00D85371">
            <w:pPr>
              <w:pStyle w:val="Brdtextmedindrag"/>
            </w:pPr>
            <w:r w:rsidRPr="00A6293E">
              <w:rPr>
                <w:i/>
                <w:u w:val="single"/>
              </w:rPr>
              <w:t>elektroniskt kommunikationsnät</w:t>
            </w:r>
            <w:r w:rsidRPr="00A6293E">
              <w:t xml:space="preserve">: detsamma som i </w:t>
            </w:r>
            <w:r w:rsidRPr="004A2B59">
              <w:t>1 kap. 7 § lagen</w:t>
            </w:r>
            <w:r w:rsidRPr="00A6293E">
              <w:t xml:space="preserve"> </w:t>
            </w:r>
            <w:r w:rsidRPr="00A6293E">
              <w:rPr>
                <w:i/>
              </w:rPr>
              <w:t>(2003:389)</w:t>
            </w:r>
            <w:r w:rsidRPr="00A6293E">
              <w:t xml:space="preserve"> om elektronisk kom</w:t>
            </w:r>
            <w:r w:rsidRPr="00A6293E">
              <w:softHyphen/>
              <w:t xml:space="preserve">munikation, </w:t>
            </w:r>
          </w:p>
        </w:tc>
        <w:tc>
          <w:tcPr>
            <w:tcW w:w="2500" w:type="pct"/>
            <w:shd w:val="clear" w:color="auto" w:fill="auto"/>
            <w:tcMar>
              <w:right w:w="0" w:type="dxa"/>
            </w:tcMar>
          </w:tcPr>
          <w:p w14:paraId="5C4478C0" w14:textId="77777777" w:rsidR="00D85371" w:rsidRPr="00A6293E" w:rsidRDefault="00D85371" w:rsidP="00D85371">
            <w:pPr>
              <w:pStyle w:val="Brdtextmedindrag"/>
            </w:pPr>
            <w:r w:rsidRPr="00A6293E">
              <w:rPr>
                <w:i/>
                <w:u w:val="single"/>
              </w:rPr>
              <w:t>elektroniskt kommunikationsnät</w:t>
            </w:r>
            <w:r w:rsidRPr="00A6293E">
              <w:t>: detsamma som i 1</w:t>
            </w:r>
            <w:r>
              <w:t> kap. 7</w:t>
            </w:r>
            <w:r>
              <w:rPr>
                <w:i/>
              </w:rPr>
              <w:t> </w:t>
            </w:r>
            <w:r w:rsidRPr="00110609">
              <w:t>§</w:t>
            </w:r>
            <w:r w:rsidRPr="00A6293E">
              <w:t xml:space="preserve"> lagen </w:t>
            </w:r>
            <w:r w:rsidRPr="00A6293E">
              <w:rPr>
                <w:i/>
              </w:rPr>
              <w:t>(202</w:t>
            </w:r>
            <w:r>
              <w:rPr>
                <w:i/>
              </w:rPr>
              <w:t>2</w:t>
            </w:r>
            <w:r w:rsidRPr="00A6293E">
              <w:rPr>
                <w:i/>
              </w:rPr>
              <w:t>:000)</w:t>
            </w:r>
            <w:r w:rsidRPr="00A6293E">
              <w:t xml:space="preserve"> om elektronisk kom</w:t>
            </w:r>
            <w:r w:rsidRPr="00A6293E">
              <w:softHyphen/>
              <w:t xml:space="preserve">munikation, </w:t>
            </w:r>
          </w:p>
        </w:tc>
      </w:tr>
    </w:tbl>
    <w:p w14:paraId="30319B3B" w14:textId="77777777" w:rsidR="00D85371" w:rsidRPr="00A6293E" w:rsidRDefault="00D85371" w:rsidP="00D85371">
      <w:pPr>
        <w:pStyle w:val="Brdtextmedindrag"/>
      </w:pPr>
      <w:r w:rsidRPr="0012052A">
        <w:rPr>
          <w:i/>
          <w:spacing w:val="-3"/>
          <w:u w:val="single"/>
        </w:rPr>
        <w:t>elektronisk kommunikationstjänst</w:t>
      </w:r>
      <w:r w:rsidRPr="0012052A">
        <w:rPr>
          <w:spacing w:val="-3"/>
        </w:rPr>
        <w:t>:</w:t>
      </w:r>
      <w:r w:rsidRPr="00A6293E">
        <w:t xml:space="preserve"> </w:t>
      </w:r>
      <w:r w:rsidRPr="00DF0B28">
        <w:t>detsamma som i 1</w:t>
      </w:r>
      <w:r w:rsidRPr="00154C48">
        <w:t> kap. 7 §</w:t>
      </w:r>
      <w:r w:rsidRPr="00DF0B28">
        <w:t xml:space="preserve"> lagen om elektronisk kommunikation</w:t>
      </w:r>
      <w:r w:rsidRPr="00154C48">
        <w:t>,</w:t>
      </w:r>
    </w:p>
    <w:p w14:paraId="7A1CEF56" w14:textId="77777777" w:rsidR="00D85371" w:rsidRPr="00A6293E" w:rsidRDefault="00D85371" w:rsidP="00D85371">
      <w:pPr>
        <w:pStyle w:val="Brdtext"/>
      </w:pPr>
      <w:r w:rsidRPr="00A6293E">
        <w:t>– – – – – – – – – – – – – – – – – – – – – – – – – – – – – – – – – – – – – – –</w:t>
      </w:r>
    </w:p>
    <w:p w14:paraId="4316AC54" w14:textId="77777777" w:rsidR="00D85371" w:rsidRPr="00A6293E" w:rsidRDefault="00D85371" w:rsidP="00D85371">
      <w:pPr>
        <w:pStyle w:val="Slutstreck"/>
      </w:pPr>
      <w:r w:rsidRPr="00A6293E">
        <w:t>                      </w:t>
      </w:r>
    </w:p>
    <w:p w14:paraId="57DDF68B"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79481F24" w14:textId="77777777" w:rsidR="00D85371" w:rsidRPr="00A6293E" w:rsidRDefault="00D85371" w:rsidP="00D85371">
      <w:pPr>
        <w:spacing w:line="2" w:lineRule="auto"/>
        <w:rPr>
          <w:rFonts w:ascii="Times New Roman" w:hAnsi="Times New Roman"/>
          <w:sz w:val="20"/>
        </w:rPr>
      </w:pPr>
      <w:r w:rsidRPr="00A6293E">
        <w:br w:type="page"/>
      </w:r>
    </w:p>
    <w:p w14:paraId="5EDF9074" w14:textId="77777777" w:rsidR="00D85371" w:rsidRDefault="00D85371" w:rsidP="00D85371">
      <w:pPr>
        <w:pStyle w:val="Rubrik2utannumrering"/>
        <w:sectPr w:rsidR="00D85371" w:rsidSect="00D85371">
          <w:headerReference w:type="even" r:id="rId433"/>
          <w:headerReference w:type="default" r:id="rId434"/>
          <w:footerReference w:type="even" r:id="rId435"/>
          <w:footerReference w:type="default" r:id="rId436"/>
          <w:footerReference w:type="first" r:id="rId437"/>
          <w:footnotePr>
            <w:numRestart w:val="eachSect"/>
          </w:footnotePr>
          <w:type w:val="continuous"/>
          <w:pgSz w:w="9356" w:h="13721" w:code="9"/>
          <w:pgMar w:top="794" w:right="2438" w:bottom="1191" w:left="1021" w:header="0" w:footer="709" w:gutter="0"/>
          <w:cols w:space="708"/>
          <w:docGrid w:linePitch="360"/>
        </w:sectPr>
      </w:pPr>
      <w:bookmarkStart w:id="2745" w:name="_Toc73005850"/>
      <w:bookmarkStart w:id="2746" w:name="_Toc86738671"/>
      <w:r w:rsidRPr="00A6293E">
        <w:lastRenderedPageBreak/>
        <w:t>Förslag till lag om ändring i varumärkeslagen (2010:1877)</w:t>
      </w:r>
      <w:bookmarkEnd w:id="2745"/>
      <w:bookmarkEnd w:id="2746"/>
    </w:p>
    <w:p w14:paraId="41B58D07" w14:textId="77777777" w:rsidR="00D85371" w:rsidRPr="00A6293E" w:rsidRDefault="00D85371" w:rsidP="00D85371">
      <w:pPr>
        <w:pStyle w:val="Brdtext"/>
      </w:pPr>
      <w:r w:rsidRPr="00A6293E">
        <w:t>Härigenom föreskrivs att 9</w:t>
      </w:r>
      <w:r>
        <w:t> kap. </w:t>
      </w:r>
      <w:r w:rsidRPr="00A6293E">
        <w:t>4</w:t>
      </w:r>
      <w:r>
        <w:t> §</w:t>
      </w:r>
      <w:r w:rsidRPr="00A6293E">
        <w:t xml:space="preserve"> varumärkeslagen (2010:1877) ska ha följande lydelse.</w:t>
      </w:r>
    </w:p>
    <w:p w14:paraId="6CF02C0B"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01BCA17" w14:textId="77777777">
        <w:tc>
          <w:tcPr>
            <w:tcW w:w="2500" w:type="pct"/>
            <w:shd w:val="clear" w:color="auto" w:fill="auto"/>
            <w:tcMar>
              <w:left w:w="0" w:type="dxa"/>
            </w:tcMar>
          </w:tcPr>
          <w:p w14:paraId="54D68E6B"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622726B" w14:textId="77777777" w:rsidR="00D85371" w:rsidRPr="00A6293E" w:rsidRDefault="00D85371" w:rsidP="00D85371">
            <w:pPr>
              <w:pStyle w:val="Brdtext"/>
              <w:rPr>
                <w:i/>
              </w:rPr>
            </w:pPr>
            <w:r w:rsidRPr="00A6293E">
              <w:rPr>
                <w:i/>
              </w:rPr>
              <w:t>Föreslagen lydelse</w:t>
            </w:r>
          </w:p>
        </w:tc>
      </w:tr>
    </w:tbl>
    <w:p w14:paraId="48B2F2F5" w14:textId="77777777" w:rsidR="00D85371" w:rsidRPr="00A6293E" w:rsidRDefault="00D85371" w:rsidP="00D85371">
      <w:pPr>
        <w:pStyle w:val="Brdtext"/>
        <w:spacing w:before="230"/>
        <w:jc w:val="center"/>
        <w:rPr>
          <w:b/>
        </w:rPr>
      </w:pPr>
      <w:r w:rsidRPr="00A6293E">
        <w:rPr>
          <w:b/>
        </w:rPr>
        <w:t>9</w:t>
      </w:r>
      <w:r>
        <w:rPr>
          <w:b/>
        </w:rPr>
        <w:t> kap.</w:t>
      </w:r>
    </w:p>
    <w:p w14:paraId="141F7620" w14:textId="77777777" w:rsidR="00D85371" w:rsidRPr="00A6293E" w:rsidRDefault="00D85371" w:rsidP="00D85371">
      <w:pPr>
        <w:pStyle w:val="Brdtext"/>
        <w:jc w:val="center"/>
      </w:pPr>
      <w:r w:rsidRPr="00A6293E">
        <w:t>4</w:t>
      </w:r>
      <w:r>
        <w:t> §</w:t>
      </w:r>
    </w:p>
    <w:p w14:paraId="16036A4A" w14:textId="77777777" w:rsidR="00D85371" w:rsidRPr="00A6293E" w:rsidRDefault="00D85371" w:rsidP="00D85371">
      <w:pPr>
        <w:pStyle w:val="Brdtextmedindrag"/>
      </w:pPr>
      <w:r w:rsidRPr="00A6293E">
        <w:t>Den som på grund av 1</w:t>
      </w:r>
      <w:r>
        <w:t> §</w:t>
      </w:r>
      <w:r w:rsidRPr="00A6293E">
        <w:t xml:space="preserve"> andra stycket 2–5 har förelagts att enligt första stycket samma paragraf lämna information, har rätt till skälig ersättning för kostnader och besvär. Ersättningen ska betalas av den som har fram</w:t>
      </w:r>
      <w:r w:rsidRPr="00A6293E">
        <w:softHyphen/>
        <w:t>ställt yrkandet om informationsföreläggande.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524923F" w14:textId="77777777">
        <w:tc>
          <w:tcPr>
            <w:tcW w:w="2500" w:type="pct"/>
            <w:shd w:val="clear" w:color="auto" w:fill="auto"/>
            <w:tcMar>
              <w:left w:w="0" w:type="dxa"/>
            </w:tcMar>
          </w:tcPr>
          <w:p w14:paraId="1C11695C"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la</w:t>
            </w:r>
            <w:r>
              <w:softHyphen/>
            </w:r>
            <w:r w:rsidRPr="00A6293E">
              <w:t xml:space="preserve">gen </w:t>
            </w:r>
            <w:r w:rsidRPr="00A6293E">
              <w:rPr>
                <w:i/>
              </w:rPr>
              <w:t>(2003:389)</w:t>
            </w:r>
            <w:r w:rsidRPr="00A6293E">
              <w:t xml:space="preserve"> om elektronisk kommunikation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c>
          <w:tcPr>
            <w:tcW w:w="2500" w:type="pct"/>
            <w:shd w:val="clear" w:color="auto" w:fill="auto"/>
            <w:tcMar>
              <w:right w:w="0" w:type="dxa"/>
            </w:tcMar>
          </w:tcPr>
          <w:p w14:paraId="6303A50B"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2860CA">
              <w:rPr>
                <w:i/>
              </w:rPr>
              <w:t>9</w:t>
            </w:r>
            <w:r>
              <w:rPr>
                <w:i/>
              </w:rPr>
              <w:t> kap.</w:t>
            </w:r>
            <w:r w:rsidRPr="00A6293E">
              <w:rPr>
                <w:i/>
              </w:rPr>
              <w:t> </w:t>
            </w:r>
            <w:r>
              <w:rPr>
                <w:i/>
              </w:rPr>
              <w:t>31 §</w:t>
            </w:r>
            <w:r w:rsidRPr="00A6293E">
              <w:t xml:space="preserve"> la</w:t>
            </w:r>
            <w:r w:rsidRPr="00A6293E">
              <w:softHyphen/>
              <w:t xml:space="preserve">gen </w:t>
            </w:r>
            <w:r w:rsidRPr="00A6293E">
              <w:rPr>
                <w:i/>
              </w:rPr>
              <w:t>(202</w:t>
            </w:r>
            <w:r>
              <w:rPr>
                <w:i/>
              </w:rPr>
              <w:t>2</w:t>
            </w:r>
            <w:r w:rsidRPr="00A6293E">
              <w:rPr>
                <w:i/>
              </w:rPr>
              <w:t>:000)</w:t>
            </w:r>
            <w:r w:rsidRPr="00A6293E">
              <w:t xml:space="preserve"> om elektronisk kommu</w:t>
            </w:r>
            <w:r>
              <w:softHyphen/>
            </w:r>
            <w:r w:rsidRPr="00A6293E">
              <w:t>nikation ska sända en skrift</w:t>
            </w:r>
            <w:r w:rsidRPr="00A6293E">
              <w:softHyphen/>
              <w:t>lig underrättelse om detta till den som uppgifterna gäller tidigast efter en månad och senast efter tre måna</w:t>
            </w:r>
            <w:r w:rsidRPr="00A6293E">
              <w:softHyphen/>
              <w:t>der från det att informationen läm</w:t>
            </w:r>
            <w:r w:rsidRPr="00A6293E">
              <w:softHyphen/>
              <w:t>nades ut. Kostnaden för underrät</w:t>
            </w:r>
            <w:r w:rsidRPr="00A6293E">
              <w:softHyphen/>
              <w:t>telsen ersätts enligt första stycket.</w:t>
            </w:r>
          </w:p>
        </w:tc>
      </w:tr>
    </w:tbl>
    <w:p w14:paraId="225CD7DF" w14:textId="77777777" w:rsidR="00D85371" w:rsidRPr="00A6293E" w:rsidRDefault="00D85371" w:rsidP="00D85371">
      <w:pPr>
        <w:pStyle w:val="Slutstreck"/>
      </w:pPr>
      <w:r w:rsidRPr="00A6293E">
        <w:t>                      </w:t>
      </w:r>
    </w:p>
    <w:p w14:paraId="5ED23D9B" w14:textId="77777777" w:rsidR="00D85371" w:rsidRPr="00A6293E" w:rsidRDefault="00D85371" w:rsidP="00D85371">
      <w:pPr>
        <w:pStyle w:val="Brdtextmedindrag"/>
        <w:sectPr w:rsidR="00D85371" w:rsidRPr="00A6293E" w:rsidSect="00D85371">
          <w:headerReference w:type="even" r:id="rId438"/>
          <w:headerReference w:type="default" r:id="rId439"/>
          <w:footerReference w:type="even" r:id="rId440"/>
          <w:footerReference w:type="default" r:id="rId441"/>
          <w:footerReference w:type="first" r:id="rId442"/>
          <w:footnotePr>
            <w:numRestart w:val="eachSect"/>
          </w:footnotePr>
          <w:type w:val="continuous"/>
          <w:pgSz w:w="9356" w:h="13721" w:code="9"/>
          <w:pgMar w:top="794" w:right="2438" w:bottom="1191" w:left="1021" w:header="0" w:footer="709" w:gutter="0"/>
          <w:cols w:space="708"/>
          <w:docGrid w:linePitch="360"/>
        </w:sectPr>
      </w:pPr>
      <w:r w:rsidRPr="00A6293E">
        <w:t xml:space="preserve">Denna lag träder i kraft den 1 </w:t>
      </w:r>
      <w:r>
        <w:t>juni</w:t>
      </w:r>
      <w:r w:rsidRPr="00A6293E">
        <w:t xml:space="preserve"> 202</w:t>
      </w:r>
      <w:r>
        <w:t>2</w:t>
      </w:r>
      <w:r w:rsidRPr="00A6293E">
        <w:t>.</w:t>
      </w:r>
    </w:p>
    <w:p w14:paraId="42925AF8" w14:textId="77777777" w:rsidR="00D85371" w:rsidRDefault="00D85371" w:rsidP="00D85371">
      <w:pPr>
        <w:pStyle w:val="Rubrik2utannumrering"/>
        <w:sectPr w:rsidR="00D85371" w:rsidSect="00D85371">
          <w:headerReference w:type="even" r:id="rId443"/>
          <w:headerReference w:type="default" r:id="rId444"/>
          <w:footerReference w:type="even" r:id="rId445"/>
          <w:footerReference w:type="default" r:id="rId446"/>
          <w:footerReference w:type="first" r:id="rId447"/>
          <w:footnotePr>
            <w:numRestart w:val="eachSect"/>
          </w:footnotePr>
          <w:pgSz w:w="9356" w:h="13721" w:code="9"/>
          <w:pgMar w:top="794" w:right="2438" w:bottom="1191" w:left="1021" w:header="0" w:footer="709" w:gutter="0"/>
          <w:cols w:space="708"/>
          <w:docGrid w:linePitch="360"/>
        </w:sectPr>
      </w:pPr>
      <w:bookmarkStart w:id="2747" w:name="_Toc73005851"/>
      <w:bookmarkStart w:id="2748" w:name="_Toc86738672"/>
      <w:r w:rsidRPr="00A6293E">
        <w:lastRenderedPageBreak/>
        <w:t>Förslag till lag om ändring i lagen (2012:278) om inhämtning av uppgifter om elektronisk kommunikation i de brottsbekämpande myndigheternas underrättelseverksamhet</w:t>
      </w:r>
      <w:bookmarkEnd w:id="2747"/>
      <w:bookmarkEnd w:id="2748"/>
    </w:p>
    <w:p w14:paraId="03B8B902" w14:textId="77777777" w:rsidR="00D85371" w:rsidRPr="00A6293E" w:rsidRDefault="00D85371" w:rsidP="00D85371">
      <w:pPr>
        <w:pStyle w:val="Brdtext"/>
      </w:pPr>
      <w:r w:rsidRPr="00A6293E">
        <w:t>Härigenom föreskrivs att 1</w:t>
      </w:r>
      <w:r>
        <w:t> §</w:t>
      </w:r>
      <w:r w:rsidRPr="00A6293E">
        <w:t xml:space="preserve"> lagen (2012:278) om inhämtning av upp</w:t>
      </w:r>
      <w:r>
        <w:softHyphen/>
      </w:r>
      <w:r w:rsidRPr="00A6293E">
        <w:t>gifter om elektronisk kommunikation i de brottsbekämpande myn</w:t>
      </w:r>
      <w:r>
        <w:softHyphen/>
      </w:r>
      <w:r w:rsidRPr="00A6293E">
        <w:t>dig</w:t>
      </w:r>
      <w:r>
        <w:softHyphen/>
      </w:r>
      <w:r w:rsidRPr="00A6293E">
        <w:t>heter</w:t>
      </w:r>
      <w:r>
        <w:softHyphen/>
      </w:r>
      <w:r w:rsidRPr="00A6293E">
        <w:t>nas underrättelseverksamhet ska ha följande lydelse.</w:t>
      </w:r>
    </w:p>
    <w:p w14:paraId="609E3E31"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868D025" w14:textId="77777777">
        <w:tc>
          <w:tcPr>
            <w:tcW w:w="2500" w:type="pct"/>
            <w:shd w:val="clear" w:color="auto" w:fill="auto"/>
            <w:tcMar>
              <w:left w:w="0" w:type="dxa"/>
            </w:tcMar>
          </w:tcPr>
          <w:p w14:paraId="31C4CE0B"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66215994" w14:textId="77777777" w:rsidR="00D85371" w:rsidRPr="00A6293E" w:rsidRDefault="00D85371" w:rsidP="00D85371">
            <w:pPr>
              <w:pStyle w:val="Brdtext"/>
              <w:rPr>
                <w:i/>
              </w:rPr>
            </w:pPr>
            <w:r w:rsidRPr="00A6293E">
              <w:rPr>
                <w:i/>
              </w:rPr>
              <w:t>Föreslagen lydelse</w:t>
            </w:r>
          </w:p>
        </w:tc>
      </w:tr>
    </w:tbl>
    <w:p w14:paraId="64CA9E6E" w14:textId="77777777" w:rsidR="00D85371" w:rsidRPr="00A6293E" w:rsidRDefault="00D85371" w:rsidP="00D85371">
      <w:pPr>
        <w:pStyle w:val="Brdtext"/>
        <w:spacing w:before="230"/>
        <w:jc w:val="center"/>
      </w:pPr>
      <w:r w:rsidRPr="00A6293E">
        <w:t>1</w:t>
      </w:r>
      <w:r>
        <w:t> §</w:t>
      </w:r>
      <w:r w:rsidRPr="00A6293E">
        <w:rPr>
          <w:rStyle w:val="Fotnotsreferens"/>
        </w:rPr>
        <w:footnoteReference w:id="82"/>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B377372" w14:textId="77777777">
        <w:tc>
          <w:tcPr>
            <w:tcW w:w="2500" w:type="pct"/>
            <w:shd w:val="clear" w:color="auto" w:fill="auto"/>
            <w:tcMar>
              <w:left w:w="0" w:type="dxa"/>
            </w:tcMar>
          </w:tcPr>
          <w:p w14:paraId="4C2CC2EB" w14:textId="77777777" w:rsidR="00D85371" w:rsidRPr="00A6293E" w:rsidRDefault="00D85371" w:rsidP="00D85371">
            <w:pPr>
              <w:pStyle w:val="Brdtextmedindrag"/>
            </w:pPr>
            <w:r w:rsidRPr="00A6293E">
              <w:t>Polismyndigheten, Säkerhetspo</w:t>
            </w:r>
            <w:r w:rsidRPr="00A6293E">
              <w:softHyphen/>
              <w:t>lisen eller Tullverket får, under de förutsättningar som anges i denna lag, i underrättelseverksamhet i hemlig</w:t>
            </w:r>
            <w:r>
              <w:softHyphen/>
            </w:r>
            <w:r w:rsidRPr="00A6293E">
              <w:t xml:space="preserve">het från den som enligt lagen </w:t>
            </w:r>
            <w:r w:rsidRPr="00A6293E">
              <w:rPr>
                <w:i/>
              </w:rPr>
              <w:t>(2003:389)</w:t>
            </w:r>
            <w:r w:rsidRPr="00A6293E">
              <w:t xml:space="preserve"> om elektronisk kom</w:t>
            </w:r>
            <w:r w:rsidRPr="00A6293E">
              <w:softHyphen/>
              <w:t>munikation tillhandahåller ett elek</w:t>
            </w:r>
            <w:r w:rsidRPr="00A6293E">
              <w:softHyphen/>
              <w:t>troniskt kommunikationsnät eller en elektronisk kommunikations</w:t>
            </w:r>
            <w:r w:rsidRPr="00A6293E">
              <w:softHyphen/>
              <w:t>tjänst hämta in uppgifter om</w:t>
            </w:r>
          </w:p>
        </w:tc>
        <w:tc>
          <w:tcPr>
            <w:tcW w:w="2500" w:type="pct"/>
            <w:shd w:val="clear" w:color="auto" w:fill="auto"/>
            <w:tcMar>
              <w:right w:w="0" w:type="dxa"/>
            </w:tcMar>
          </w:tcPr>
          <w:p w14:paraId="6C3E8CDB" w14:textId="77777777" w:rsidR="00D85371" w:rsidRPr="00A6293E" w:rsidRDefault="00D85371" w:rsidP="00D85371">
            <w:pPr>
              <w:pStyle w:val="Brdtextmedindrag"/>
            </w:pPr>
            <w:r w:rsidRPr="00A6293E">
              <w:t>Polismyndigheten, Säkerhetspo</w:t>
            </w:r>
            <w:r w:rsidRPr="00A6293E">
              <w:softHyphen/>
              <w:t xml:space="preserve">lisen eller Tullverket får, under de förutsättningar som anges i denna lag, i underrättelseverksamhet i hemlighet från den som enligt lagen </w:t>
            </w:r>
            <w:r w:rsidRPr="00A6293E">
              <w:rPr>
                <w:i/>
              </w:rPr>
              <w:t>(202</w:t>
            </w:r>
            <w:r>
              <w:rPr>
                <w:i/>
              </w:rPr>
              <w:t>2</w:t>
            </w:r>
            <w:r w:rsidRPr="00A6293E">
              <w:rPr>
                <w:i/>
              </w:rPr>
              <w:t>:000)</w:t>
            </w:r>
            <w:r w:rsidRPr="00A6293E">
              <w:t xml:space="preserve"> om elektronisk kom</w:t>
            </w:r>
            <w:r w:rsidRPr="00A6293E">
              <w:softHyphen/>
              <w:t>munikation tillhandahåller ett elek</w:t>
            </w:r>
            <w:r w:rsidRPr="00A6293E">
              <w:softHyphen/>
              <w:t>troniskt kommunikationsnät eller en elektronisk kommunika</w:t>
            </w:r>
            <w:r w:rsidRPr="00A6293E">
              <w:softHyphen/>
              <w:t>tions</w:t>
            </w:r>
            <w:r>
              <w:softHyphen/>
            </w:r>
            <w:r w:rsidRPr="00A6293E">
              <w:t xml:space="preserve">tjänst </w:t>
            </w:r>
            <w:r w:rsidRPr="00A61129">
              <w:rPr>
                <w:i/>
              </w:rPr>
              <w:t>som inte är</w:t>
            </w:r>
            <w:r w:rsidRPr="00A6293E">
              <w:rPr>
                <w:i/>
              </w:rPr>
              <w:t xml:space="preserve"> en nummer</w:t>
            </w:r>
            <w:r>
              <w:rPr>
                <w:i/>
              </w:rPr>
              <w:softHyphen/>
            </w:r>
            <w:r w:rsidRPr="00A6293E">
              <w:rPr>
                <w:i/>
              </w:rPr>
              <w:t>obero</w:t>
            </w:r>
            <w:r>
              <w:rPr>
                <w:i/>
              </w:rPr>
              <w:softHyphen/>
            </w:r>
            <w:r w:rsidRPr="00A6293E">
              <w:rPr>
                <w:i/>
              </w:rPr>
              <w:t>en</w:t>
            </w:r>
            <w:r>
              <w:rPr>
                <w:i/>
              </w:rPr>
              <w:softHyphen/>
            </w:r>
            <w:r w:rsidRPr="00A6293E">
              <w:rPr>
                <w:i/>
              </w:rPr>
              <w:t xml:space="preserve">de </w:t>
            </w:r>
            <w:r w:rsidRPr="002F326C">
              <w:rPr>
                <w:i/>
                <w:spacing w:val="-3"/>
              </w:rPr>
              <w:t>interpersonell kommuni</w:t>
            </w:r>
            <w:r>
              <w:rPr>
                <w:i/>
                <w:spacing w:val="-3"/>
              </w:rPr>
              <w:softHyphen/>
            </w:r>
            <w:r w:rsidRPr="002F326C">
              <w:rPr>
                <w:i/>
                <w:spacing w:val="-3"/>
              </w:rPr>
              <w:t>ka</w:t>
            </w:r>
            <w:r>
              <w:rPr>
                <w:i/>
                <w:spacing w:val="-3"/>
              </w:rPr>
              <w:softHyphen/>
            </w:r>
            <w:r>
              <w:rPr>
                <w:i/>
                <w:spacing w:val="-3"/>
              </w:rPr>
              <w:softHyphen/>
            </w:r>
            <w:r w:rsidRPr="002F326C">
              <w:rPr>
                <w:i/>
                <w:spacing w:val="-3"/>
              </w:rPr>
              <w:t>tions</w:t>
            </w:r>
            <w:r>
              <w:rPr>
                <w:i/>
                <w:spacing w:val="-3"/>
              </w:rPr>
              <w:softHyphen/>
            </w:r>
            <w:r w:rsidRPr="002F326C">
              <w:rPr>
                <w:i/>
                <w:spacing w:val="-3"/>
              </w:rPr>
              <w:t>tjänst</w:t>
            </w:r>
            <w:r w:rsidRPr="002F326C">
              <w:rPr>
                <w:spacing w:val="-3"/>
              </w:rPr>
              <w:t xml:space="preserve"> </w:t>
            </w:r>
            <w:r w:rsidRPr="00A6293E">
              <w:t>hämta in upp</w:t>
            </w:r>
            <w:r>
              <w:softHyphen/>
            </w:r>
            <w:r w:rsidRPr="00A6293E">
              <w:t>gifter om</w:t>
            </w:r>
          </w:p>
        </w:tc>
      </w:tr>
    </w:tbl>
    <w:p w14:paraId="650DD1DD" w14:textId="77777777" w:rsidR="00D85371" w:rsidRPr="00A6293E" w:rsidRDefault="00D85371" w:rsidP="00D85371">
      <w:pPr>
        <w:pStyle w:val="Brdtextmedindrag"/>
      </w:pPr>
      <w:r w:rsidRPr="00A6293E">
        <w:t>1. meddelanden som i ett elektroniskt kommunikationsnät har överförts till eller från ett telefonnummer eller annan adress,</w:t>
      </w:r>
    </w:p>
    <w:p w14:paraId="5E39081D" w14:textId="77777777" w:rsidR="00D85371" w:rsidRPr="00A6293E" w:rsidRDefault="00D85371" w:rsidP="00D85371">
      <w:pPr>
        <w:pStyle w:val="Brdtextmedindrag"/>
      </w:pPr>
      <w:r w:rsidRPr="00A6293E">
        <w:t>2. vilka elektroniska kommunikationsutrustningar som har funnits inom ett visst geografiskt område, eller</w:t>
      </w:r>
    </w:p>
    <w:p w14:paraId="4CF931E7" w14:textId="77777777" w:rsidR="00D85371" w:rsidRPr="00A6293E" w:rsidRDefault="00D85371" w:rsidP="00D85371">
      <w:pPr>
        <w:pStyle w:val="Brdtextmedindrag"/>
      </w:pPr>
      <w:r w:rsidRPr="00A6293E">
        <w:t>3. i vilket geografiskt område en viss elektronisk kommunikationsut</w:t>
      </w:r>
      <w:r>
        <w:softHyphen/>
      </w:r>
      <w:r w:rsidRPr="00A6293E">
        <w:t>rustning finns eller har funnits.</w:t>
      </w:r>
    </w:p>
    <w:p w14:paraId="0EFC3DF1" w14:textId="77777777" w:rsidR="00D85371" w:rsidRPr="00A6293E" w:rsidRDefault="00D85371" w:rsidP="00D85371">
      <w:pPr>
        <w:pStyle w:val="Slutstreck"/>
      </w:pPr>
      <w:r w:rsidRPr="00A6293E">
        <w:t>                      </w:t>
      </w:r>
    </w:p>
    <w:p w14:paraId="7DE103EA" w14:textId="77777777" w:rsidR="00D85371" w:rsidRDefault="00D85371" w:rsidP="00D85371">
      <w:pPr>
        <w:pStyle w:val="Brdtextmedindrag"/>
        <w:rPr>
          <w:rFonts w:eastAsiaTheme="minorHAnsi" w:cstheme="minorBidi"/>
          <w:sz w:val="26"/>
          <w:szCs w:val="22"/>
        </w:rPr>
      </w:pPr>
      <w:r w:rsidRPr="00A6293E">
        <w:t xml:space="preserve">Denna lag träder i kraft den 1 </w:t>
      </w:r>
      <w:r>
        <w:t>juni</w:t>
      </w:r>
      <w:r w:rsidRPr="00A6293E">
        <w:t xml:space="preserve"> 202</w:t>
      </w:r>
      <w:r>
        <w:t>2</w:t>
      </w:r>
      <w:r w:rsidRPr="00A6293E">
        <w:t>.</w:t>
      </w:r>
    </w:p>
    <w:p w14:paraId="3C601F25" w14:textId="77777777" w:rsidR="00D85371" w:rsidRDefault="00D85371" w:rsidP="00D85371">
      <w:pPr>
        <w:pStyle w:val="Rubrik2"/>
        <w:spacing w:before="0"/>
        <w:sectPr w:rsidR="00D85371" w:rsidSect="00D85371">
          <w:headerReference w:type="even" r:id="rId448"/>
          <w:headerReference w:type="default" r:id="rId449"/>
          <w:footerReference w:type="even" r:id="rId450"/>
          <w:footerReference w:type="default" r:id="rId451"/>
          <w:footerReference w:type="first" r:id="rId452"/>
          <w:footnotePr>
            <w:numRestart w:val="eachSect"/>
          </w:footnotePr>
          <w:type w:val="continuous"/>
          <w:pgSz w:w="9356" w:h="13721" w:code="9"/>
          <w:pgMar w:top="794" w:right="2438" w:bottom="1191" w:left="1021" w:header="0" w:footer="709" w:gutter="0"/>
          <w:cols w:space="708"/>
          <w:docGrid w:linePitch="360"/>
        </w:sectPr>
      </w:pPr>
    </w:p>
    <w:p w14:paraId="4E97A116" w14:textId="77777777" w:rsidR="00D85371" w:rsidRPr="00A6293E" w:rsidRDefault="00D85371" w:rsidP="00D85371">
      <w:pPr>
        <w:pStyle w:val="Rubrik2utannumrering"/>
      </w:pPr>
      <w:bookmarkStart w:id="2749" w:name="_Toc73005852"/>
      <w:bookmarkStart w:id="2750" w:name="_Toc86738673"/>
      <w:r w:rsidRPr="00A6293E">
        <w:lastRenderedPageBreak/>
        <w:t>Förslag till lag om ändring i lagen (2013:315) om intelligenta transportsystem vid vägtrans</w:t>
      </w:r>
      <w:r w:rsidRPr="00A6293E">
        <w:softHyphen/>
        <w:t>porter</w:t>
      </w:r>
      <w:bookmarkEnd w:id="2749"/>
      <w:bookmarkEnd w:id="2750"/>
    </w:p>
    <w:p w14:paraId="2A0BB03F" w14:textId="77777777" w:rsidR="00D85371" w:rsidRPr="00A6293E" w:rsidRDefault="00D85371" w:rsidP="00D85371">
      <w:pPr>
        <w:pStyle w:val="Brdtext"/>
      </w:pPr>
      <w:r w:rsidRPr="00A6293E">
        <w:t>Härigenom föreskrivs att 8</w:t>
      </w:r>
      <w:r>
        <w:t> §</w:t>
      </w:r>
      <w:r w:rsidRPr="00A6293E">
        <w:t xml:space="preserve"> lagen (2013:315) om intelligenta transport</w:t>
      </w:r>
      <w:r w:rsidRPr="00A6293E">
        <w:softHyphen/>
        <w:t>system vid vägtransporter ska ha följande lydelse.</w:t>
      </w:r>
    </w:p>
    <w:p w14:paraId="1D751FE7"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89F487D" w14:textId="77777777">
        <w:tc>
          <w:tcPr>
            <w:tcW w:w="2500" w:type="pct"/>
            <w:shd w:val="clear" w:color="auto" w:fill="auto"/>
            <w:tcMar>
              <w:left w:w="0" w:type="dxa"/>
            </w:tcMar>
          </w:tcPr>
          <w:p w14:paraId="3155B18B"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3F88E60E" w14:textId="77777777" w:rsidR="00D85371" w:rsidRPr="00A6293E" w:rsidRDefault="00D85371" w:rsidP="00D85371">
            <w:pPr>
              <w:pStyle w:val="Brdtext"/>
              <w:rPr>
                <w:i/>
              </w:rPr>
            </w:pPr>
            <w:r w:rsidRPr="00A6293E">
              <w:rPr>
                <w:i/>
              </w:rPr>
              <w:t>Föreslagen lydelse</w:t>
            </w:r>
          </w:p>
        </w:tc>
      </w:tr>
    </w:tbl>
    <w:p w14:paraId="36FCE873" w14:textId="77777777" w:rsidR="00D85371" w:rsidRPr="00A6293E" w:rsidRDefault="00D85371" w:rsidP="00D85371">
      <w:pPr>
        <w:pStyle w:val="Brdtext"/>
        <w:spacing w:before="230"/>
        <w:jc w:val="center"/>
      </w:pPr>
      <w:r w:rsidRPr="00A6293E">
        <w:t>8</w:t>
      </w:r>
      <w:r>
        <w:t> §</w:t>
      </w:r>
      <w:r w:rsidRPr="00A6293E">
        <w:rPr>
          <w:rStyle w:val="Fotnotsreferens"/>
        </w:rPr>
        <w:footnoteReference w:id="83"/>
      </w:r>
    </w:p>
    <w:p w14:paraId="1F6E5AB3" w14:textId="77777777" w:rsidR="00D85371" w:rsidRPr="00A6293E" w:rsidRDefault="00D85371" w:rsidP="00D85371">
      <w:pPr>
        <w:pStyle w:val="Brdtextmedindrag"/>
      </w:pPr>
      <w:r w:rsidRPr="00A6293E">
        <w:t>Bestämmelser om behandling av personuppgifter finns i Europapar</w:t>
      </w:r>
      <w:r w:rsidRPr="00A6293E">
        <w:softHyphen/>
        <w:t>lamentets och rådets förordning (EU) 2016/679 av den 27 april 2016 om skydd för fysiska personer med avseende på behandling av personuppgif</w:t>
      </w:r>
      <w:r w:rsidRPr="00A6293E">
        <w:softHyphen/>
        <w:t>ter och om det fria flödet av sådana uppgifter och om upphävande av direk</w:t>
      </w:r>
      <w:r w:rsidRPr="00A6293E">
        <w:softHyphen/>
        <w:t>tiv 95/46/EG (allmän dataskyddsförordning), lagen (2018:218) med kom</w:t>
      </w:r>
      <w:r w:rsidRPr="00A6293E">
        <w:softHyphen/>
        <w:t>pletterande bestämmelser till EU:s dataskyddsförordning och vägtrafik</w:t>
      </w:r>
      <w:r w:rsidRPr="00A6293E">
        <w:softHyphen/>
        <w:t>datalagen (2019:369).</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F461F90" w14:textId="77777777">
        <w:tc>
          <w:tcPr>
            <w:tcW w:w="2500" w:type="pct"/>
            <w:shd w:val="clear" w:color="auto" w:fill="auto"/>
            <w:tcMar>
              <w:left w:w="0" w:type="dxa"/>
            </w:tcMar>
          </w:tcPr>
          <w:p w14:paraId="679A441D"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bestäm</w:t>
            </w:r>
            <w:r w:rsidRPr="00A6293E">
              <w:softHyphen/>
              <w:t>melser om behandling av person</w:t>
            </w:r>
            <w:r w:rsidRPr="00A6293E">
              <w:softHyphen/>
              <w:t>uppgifter och integritetsskydd.</w:t>
            </w:r>
          </w:p>
        </w:tc>
        <w:tc>
          <w:tcPr>
            <w:tcW w:w="2500" w:type="pct"/>
            <w:shd w:val="clear" w:color="auto" w:fill="auto"/>
            <w:tcMar>
              <w:right w:w="0" w:type="dxa"/>
            </w:tcMar>
          </w:tcPr>
          <w:p w14:paraId="24340A7E"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om elektro</w:t>
            </w:r>
            <w:r w:rsidRPr="00A6293E">
              <w:softHyphen/>
              <w:t>nisk kommunikation finns bestäm</w:t>
            </w:r>
            <w:r w:rsidRPr="00A6293E">
              <w:softHyphen/>
              <w:t>melser om behandling av person</w:t>
            </w:r>
            <w:r w:rsidRPr="00A6293E">
              <w:softHyphen/>
              <w:t>uppgifter och integritetsskydd.</w:t>
            </w:r>
          </w:p>
        </w:tc>
      </w:tr>
    </w:tbl>
    <w:p w14:paraId="75DCAD8C" w14:textId="77777777" w:rsidR="00D85371" w:rsidRPr="00A6293E" w:rsidRDefault="00D85371" w:rsidP="00D85371">
      <w:pPr>
        <w:pStyle w:val="Brdtextmedindrag"/>
      </w:pPr>
      <w:r w:rsidRPr="00A6293E">
        <w:t>I lagen (2010:566) om vidareutnyttjande av handlingar från den offent</w:t>
      </w:r>
      <w:r w:rsidRPr="00A6293E">
        <w:softHyphen/>
        <w:t>liga förvaltningen finns bestämmelser om vidareutnyttjande av handlingar hos statliga och kommunala myndigheter.</w:t>
      </w:r>
    </w:p>
    <w:p w14:paraId="2DFABD49" w14:textId="77777777" w:rsidR="00D85371" w:rsidRPr="00A6293E" w:rsidRDefault="00D85371" w:rsidP="00D85371">
      <w:pPr>
        <w:pStyle w:val="Brdtextmedindrag"/>
      </w:pPr>
      <w:r w:rsidRPr="00A6293E">
        <w:t>I produktansvarslagen (1992:18) finns bestämmelser om skadestånds</w:t>
      </w:r>
      <w:r w:rsidRPr="00A6293E">
        <w:softHyphen/>
        <w:t>ansvar för produkter med säkerhetsbrister.</w:t>
      </w:r>
    </w:p>
    <w:p w14:paraId="073C62E1" w14:textId="77777777" w:rsidR="00D85371" w:rsidRPr="00A6293E" w:rsidRDefault="00D85371" w:rsidP="00D85371">
      <w:pPr>
        <w:pStyle w:val="Slutstreck"/>
      </w:pPr>
      <w:r w:rsidRPr="00A6293E">
        <w:t>                      </w:t>
      </w:r>
    </w:p>
    <w:p w14:paraId="32A9FE8C"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3E970C2A" w14:textId="77777777" w:rsidR="00D85371" w:rsidRPr="00A6293E" w:rsidRDefault="00D85371" w:rsidP="00D85371">
      <w:pPr>
        <w:spacing w:line="2" w:lineRule="auto"/>
        <w:rPr>
          <w:rFonts w:ascii="Times New Roman" w:hAnsi="Times New Roman"/>
          <w:sz w:val="20"/>
        </w:rPr>
      </w:pPr>
      <w:r w:rsidRPr="00A6293E">
        <w:br w:type="page"/>
      </w:r>
    </w:p>
    <w:p w14:paraId="43BA6FCA" w14:textId="77777777" w:rsidR="00D85371" w:rsidRDefault="00D85371" w:rsidP="00D85371">
      <w:pPr>
        <w:pStyle w:val="Rubrik2utannumrering"/>
        <w:sectPr w:rsidR="00D85371" w:rsidSect="00D85371">
          <w:headerReference w:type="even" r:id="rId453"/>
          <w:headerReference w:type="default" r:id="rId454"/>
          <w:footerReference w:type="even" r:id="rId455"/>
          <w:footerReference w:type="default" r:id="rId456"/>
          <w:footerReference w:type="first" r:id="rId457"/>
          <w:footnotePr>
            <w:numRestart w:val="eachSect"/>
          </w:footnotePr>
          <w:pgSz w:w="9356" w:h="13721" w:code="9"/>
          <w:pgMar w:top="794" w:right="2438" w:bottom="1191" w:left="1021" w:header="0" w:footer="709" w:gutter="0"/>
          <w:cols w:space="708"/>
          <w:docGrid w:linePitch="360"/>
        </w:sectPr>
      </w:pPr>
      <w:bookmarkStart w:id="2751" w:name="_Toc73005853"/>
      <w:bookmarkStart w:id="2752" w:name="_Toc86738674"/>
      <w:r w:rsidRPr="00A6293E">
        <w:lastRenderedPageBreak/>
        <w:t xml:space="preserve">Förslag till lag om ändring </w:t>
      </w:r>
      <w:r>
        <w:t xml:space="preserve">i </w:t>
      </w:r>
      <w:r w:rsidRPr="00A6293E">
        <w:t>radio</w:t>
      </w:r>
      <w:r w:rsidRPr="00A6293E">
        <w:softHyphen/>
        <w:t>utrustningslagen (2016:392)</w:t>
      </w:r>
      <w:bookmarkEnd w:id="2751"/>
      <w:bookmarkEnd w:id="2752"/>
    </w:p>
    <w:p w14:paraId="625F6BA0" w14:textId="77777777" w:rsidR="00D85371" w:rsidRPr="00A6293E" w:rsidRDefault="00D85371" w:rsidP="00D85371">
      <w:pPr>
        <w:pStyle w:val="Brdtext"/>
      </w:pPr>
      <w:r w:rsidRPr="00A6293E">
        <w:t>Härigenom föreskrivs att 1</w:t>
      </w:r>
      <w:r>
        <w:t>,</w:t>
      </w:r>
      <w:r w:rsidRPr="00A6293E">
        <w:t xml:space="preserve"> 3 och 15</w:t>
      </w:r>
      <w:r>
        <w:t> §</w:t>
      </w:r>
      <w:r w:rsidRPr="00A6293E">
        <w:t>§ radioutrustningslagen (2016:392) ska ha följande lydelse.</w:t>
      </w:r>
    </w:p>
    <w:p w14:paraId="01B0D1C4"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06D82736" w14:textId="77777777">
        <w:tc>
          <w:tcPr>
            <w:tcW w:w="2500" w:type="pct"/>
            <w:shd w:val="clear" w:color="auto" w:fill="auto"/>
            <w:tcMar>
              <w:left w:w="0" w:type="dxa"/>
            </w:tcMar>
          </w:tcPr>
          <w:p w14:paraId="776BEA3F"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2066CE0" w14:textId="77777777" w:rsidR="00D85371" w:rsidRPr="00A6293E" w:rsidRDefault="00D85371" w:rsidP="00D85371">
            <w:pPr>
              <w:pStyle w:val="Brdtext"/>
              <w:rPr>
                <w:i/>
              </w:rPr>
            </w:pPr>
            <w:r w:rsidRPr="00A6293E">
              <w:rPr>
                <w:i/>
              </w:rPr>
              <w:t>Föreslagen lydelse</w:t>
            </w:r>
          </w:p>
        </w:tc>
      </w:tr>
    </w:tbl>
    <w:p w14:paraId="43A6E82D" w14:textId="77777777" w:rsidR="00D85371" w:rsidRPr="00A6293E" w:rsidRDefault="00D85371" w:rsidP="00D85371">
      <w:pPr>
        <w:pStyle w:val="Brdtext"/>
        <w:spacing w:before="230"/>
        <w:jc w:val="center"/>
      </w:pPr>
      <w:r w:rsidRPr="00A6293E">
        <w:t>1</w:t>
      </w:r>
      <w:r>
        <w:t> §</w:t>
      </w:r>
    </w:p>
    <w:p w14:paraId="7525EF8B" w14:textId="77777777" w:rsidR="00D85371" w:rsidRPr="00A6293E" w:rsidRDefault="00D85371" w:rsidP="00D85371">
      <w:pPr>
        <w:pStyle w:val="Brdtextmedindrag"/>
      </w:pPr>
      <w:r w:rsidRPr="002F326C">
        <w:rPr>
          <w:spacing w:val="-2"/>
        </w:rPr>
        <w:t>Denna lag genomför Europaparlamentets och rådets direktiv 2014/53/EU</w:t>
      </w:r>
      <w:r w:rsidRPr="00A6293E">
        <w:t xml:space="preserve"> av den 16 april 2014 om harmonisering av medlemsstaternas lagstiftning om tillhandahållande på marknaden av radioutrustning och om upphävan</w:t>
      </w:r>
      <w:r w:rsidRPr="00A6293E">
        <w:softHyphen/>
        <w:t>de av direktiv 1999/5/EG.</w:t>
      </w:r>
    </w:p>
    <w:p w14:paraId="4B63A899" w14:textId="77777777" w:rsidR="00D85371" w:rsidRPr="00A6293E" w:rsidRDefault="00D85371" w:rsidP="00D85371">
      <w:pPr>
        <w:pStyle w:val="Brdtextmedindrag"/>
      </w:pPr>
      <w:r w:rsidRPr="00A6293E">
        <w:t>Lagen innehåller bestämmelser om tillhandahållande av radioutrustning på marknaden och om viss användning av sådan utrustning.</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D6506BA" w14:textId="77777777">
        <w:tc>
          <w:tcPr>
            <w:tcW w:w="2500" w:type="pct"/>
            <w:shd w:val="clear" w:color="auto" w:fill="auto"/>
            <w:tcMar>
              <w:left w:w="0" w:type="dxa"/>
            </w:tcMar>
          </w:tcPr>
          <w:p w14:paraId="4947CE39" w14:textId="77777777" w:rsidR="00D85371" w:rsidRPr="00A6293E" w:rsidRDefault="00D85371" w:rsidP="00D85371">
            <w:pPr>
              <w:pStyle w:val="Brdtextmedindrag"/>
            </w:pPr>
            <w:r w:rsidRPr="00A6293E">
              <w:t xml:space="preserve">I lagen </w:t>
            </w:r>
            <w:r w:rsidRPr="00A6293E">
              <w:rPr>
                <w:i/>
              </w:rPr>
              <w:t>(2003:389)</w:t>
            </w:r>
            <w:r w:rsidRPr="00A6293E">
              <w:t xml:space="preserve"> om elektro</w:t>
            </w:r>
            <w:r w:rsidRPr="00A6293E">
              <w:softHyphen/>
              <w:t>nisk kommunikation finns det be</w:t>
            </w:r>
            <w:r w:rsidRPr="00A6293E">
              <w:softHyphen/>
              <w:t xml:space="preserve">stämmelser om </w:t>
            </w:r>
            <w:r w:rsidRPr="00C74C75">
              <w:t>användning av</w:t>
            </w:r>
            <w:r w:rsidRPr="00A6293E">
              <w:t xml:space="preserve"> ra</w:t>
            </w:r>
            <w:r w:rsidRPr="00A6293E">
              <w:softHyphen/>
              <w:t>diosändare.</w:t>
            </w:r>
          </w:p>
        </w:tc>
        <w:tc>
          <w:tcPr>
            <w:tcW w:w="2500" w:type="pct"/>
            <w:shd w:val="clear" w:color="auto" w:fill="auto"/>
            <w:tcMar>
              <w:right w:w="0" w:type="dxa"/>
            </w:tcMar>
          </w:tcPr>
          <w:p w14:paraId="62BF35F9" w14:textId="77777777" w:rsidR="00D85371" w:rsidRPr="00A6293E" w:rsidRDefault="00D85371" w:rsidP="00D85371">
            <w:pPr>
              <w:pStyle w:val="Brdtextmedindrag"/>
            </w:pPr>
            <w:r w:rsidRPr="00A6293E">
              <w:t xml:space="preserve">I lagen </w:t>
            </w:r>
            <w:r w:rsidRPr="00A6293E">
              <w:rPr>
                <w:i/>
              </w:rPr>
              <w:t>(202</w:t>
            </w:r>
            <w:r>
              <w:rPr>
                <w:i/>
              </w:rPr>
              <w:t>2</w:t>
            </w:r>
            <w:r w:rsidRPr="00A6293E">
              <w:rPr>
                <w:i/>
              </w:rPr>
              <w:t>:000)</w:t>
            </w:r>
            <w:r w:rsidRPr="00A6293E">
              <w:t xml:space="preserve"> om elektro</w:t>
            </w:r>
            <w:r w:rsidRPr="00A6293E">
              <w:softHyphen/>
              <w:t>nisk kommunikation finns det be</w:t>
            </w:r>
            <w:r w:rsidRPr="00A6293E">
              <w:softHyphen/>
              <w:t xml:space="preserve">stämmelser om </w:t>
            </w:r>
            <w:r>
              <w:t xml:space="preserve">användning av </w:t>
            </w:r>
            <w:r w:rsidRPr="00A6293E">
              <w:t>ra</w:t>
            </w:r>
            <w:r>
              <w:softHyphen/>
            </w:r>
            <w:r w:rsidRPr="00A6293E">
              <w:t>dio</w:t>
            </w:r>
            <w:r>
              <w:softHyphen/>
            </w:r>
            <w:r w:rsidRPr="00A6293E">
              <w:t>sändare.</w:t>
            </w:r>
          </w:p>
        </w:tc>
      </w:tr>
    </w:tbl>
    <w:p w14:paraId="2FDFA577" w14:textId="77777777" w:rsidR="00D85371" w:rsidRPr="00A6293E" w:rsidRDefault="00D85371" w:rsidP="00D85371">
      <w:pPr>
        <w:pStyle w:val="Brdtext"/>
        <w:spacing w:before="230"/>
        <w:jc w:val="center"/>
      </w:pPr>
      <w:r w:rsidRPr="00A6293E">
        <w:t>3</w:t>
      </w:r>
      <w:r>
        <w:t> §</w:t>
      </w:r>
    </w:p>
    <w:p w14:paraId="31DBA3F8" w14:textId="77777777" w:rsidR="00D85371" w:rsidRPr="00A6293E" w:rsidRDefault="00D85371" w:rsidP="00D85371">
      <w:pPr>
        <w:pStyle w:val="Brdtextmedindrag"/>
      </w:pPr>
      <w:r w:rsidRPr="00A6293E">
        <w:t>I denna lag betyder</w:t>
      </w:r>
    </w:p>
    <w:p w14:paraId="522E1D7C" w14:textId="77777777" w:rsidR="00D85371" w:rsidRDefault="00D85371" w:rsidP="00D85371">
      <w:pPr>
        <w:pStyle w:val="Brdtextmedindrag"/>
      </w:pPr>
      <w:bookmarkStart w:id="2753" w:name="_Hlk76565386"/>
      <w:r w:rsidRPr="00D86C26">
        <w:rPr>
          <w:i/>
          <w:iCs/>
          <w:u w:val="single"/>
        </w:rPr>
        <w:t>amatörradiotrafik</w:t>
      </w:r>
      <w:r>
        <w:t>: icke yrkesmässig radiotrafik för övning, kom</w:t>
      </w:r>
      <w:r>
        <w:softHyphen/>
        <w:t>mu</w:t>
      </w:r>
      <w:r>
        <w:softHyphen/>
        <w:t>ni</w:t>
      </w:r>
      <w:r>
        <w:softHyphen/>
        <w:t>ka</w:t>
      </w:r>
      <w:r>
        <w:softHyphen/>
        <w:t xml:space="preserve">tion och tekniska undersökningar, bedriven i personligt radiotekniskt intresse och utan vinstsyfte, </w:t>
      </w:r>
    </w:p>
    <w:p w14:paraId="4E2E0752" w14:textId="77777777" w:rsidR="00D85371" w:rsidRDefault="00D85371" w:rsidP="00D85371">
      <w:pPr>
        <w:pStyle w:val="Brdtextmedindrag"/>
      </w:pPr>
      <w:r w:rsidRPr="008B121E">
        <w:rPr>
          <w:i/>
          <w:iCs/>
          <w:u w:val="single"/>
        </w:rPr>
        <w:t>distributör</w:t>
      </w:r>
      <w:r>
        <w:t>: en fysisk eller juridisk person som tillhandahåller radio</w:t>
      </w:r>
      <w:r>
        <w:softHyphen/>
        <w:t>utrust</w:t>
      </w:r>
      <w:r>
        <w:softHyphen/>
        <w:t>ning på marknaden utan att vara tillverkare eller importör,</w:t>
      </w:r>
    </w:p>
    <w:p w14:paraId="56DBB67F" w14:textId="77777777" w:rsidR="00D85371" w:rsidRDefault="00D85371" w:rsidP="00D85371">
      <w:pPr>
        <w:pStyle w:val="Brdtextmedindrag"/>
      </w:pPr>
      <w:r w:rsidRPr="00D86C26">
        <w:rPr>
          <w:i/>
          <w:iCs/>
          <w:u w:val="single"/>
        </w:rPr>
        <w:t>ekonomisk aktör</w:t>
      </w:r>
      <w:r>
        <w:t xml:space="preserve">: tillverkaren, tillverkarens representant, importören och distributören, </w:t>
      </w:r>
    </w:p>
    <w:p w14:paraId="45F4FA95" w14:textId="77777777" w:rsidR="00D85371" w:rsidRDefault="00D85371" w:rsidP="00D85371">
      <w:pPr>
        <w:pStyle w:val="Brdtextmedindrag"/>
      </w:pPr>
      <w:r w:rsidRPr="008B121E">
        <w:rPr>
          <w:i/>
          <w:iCs/>
          <w:u w:val="single"/>
        </w:rPr>
        <w:t>föreskrivna krav</w:t>
      </w:r>
      <w:r>
        <w:t>: de väsentliga krav på radioutrustning som avses i 5 § och de skyldigheter för en ekonomisk aktör som framgår av denna lag, föreskrifter som har meddelats med stöd av lagen och direkt tillämpliga rättsakter som har meddelats med stöd av direktiv 2014/53/EU,</w:t>
      </w:r>
    </w:p>
    <w:p w14:paraId="623DF4CD" w14:textId="77777777" w:rsidR="00D85371" w:rsidRDefault="00D85371" w:rsidP="00D85371">
      <w:pPr>
        <w:pStyle w:val="Brdtextmedindrag"/>
      </w:pPr>
      <w:r w:rsidRPr="008B121E">
        <w:rPr>
          <w:i/>
          <w:iCs/>
          <w:u w:val="single"/>
        </w:rPr>
        <w:t>ibruktagande</w:t>
      </w:r>
      <w:r>
        <w:t>: att radioutrustning används för första gången inom Euro</w:t>
      </w:r>
      <w:r>
        <w:softHyphen/>
        <w:t>peiska unionen av slutanvändaren,</w:t>
      </w:r>
    </w:p>
    <w:p w14:paraId="7DE55208" w14:textId="77777777" w:rsidR="00D85371" w:rsidRDefault="00D85371" w:rsidP="00D85371">
      <w:pPr>
        <w:pStyle w:val="Brdtextmedindrag"/>
      </w:pPr>
      <w:r w:rsidRPr="00D86C26">
        <w:rPr>
          <w:i/>
          <w:iCs/>
          <w:u w:val="single"/>
        </w:rPr>
        <w:t>importör</w:t>
      </w:r>
      <w:r>
        <w:t>: en fysisk eller juridisk person som är etablerad i Europeiska unionen och som släpper ut radioutrustning från ett tredjeland på unions</w:t>
      </w:r>
      <w:r>
        <w:softHyphen/>
        <w:t>marknaden,</w:t>
      </w:r>
    </w:p>
    <w:p w14:paraId="6188FCE2" w14:textId="77777777" w:rsidR="00D85371" w:rsidRDefault="00D85371" w:rsidP="00D85371">
      <w:pPr>
        <w:pStyle w:val="Brdtextmedindrag"/>
      </w:pPr>
      <w:r w:rsidRPr="00D86C26">
        <w:rPr>
          <w:i/>
          <w:iCs/>
          <w:u w:val="single"/>
        </w:rPr>
        <w:t>radiobestämning</w:t>
      </w:r>
      <w:r>
        <w:t>: fastställande av ett föremåls position, hastighet eller andra kännetecken, eller erhållande av information om detta, med hjälp av radiovågors utbredningsegenskaper,</w:t>
      </w:r>
    </w:p>
    <w:p w14:paraId="5F5A4D3B" w14:textId="77777777" w:rsidR="00D85371" w:rsidRPr="00A6293E" w:rsidRDefault="00D85371" w:rsidP="00D85371">
      <w:pPr>
        <w:pStyle w:val="Brdtextmedindrag"/>
      </w:pPr>
      <w:r w:rsidRPr="00D86C26">
        <w:rPr>
          <w:i/>
          <w:iCs/>
          <w:u w:val="single"/>
        </w:rPr>
        <w:t>radioutrustning</w:t>
      </w:r>
      <w:r>
        <w:t>: en elektrisk eller elektronisk produkt som avsiktligt avger eller tar emot radiovågor för radiokommunikation eller radio</w:t>
      </w:r>
      <w:r>
        <w:softHyphen/>
        <w:t>bestäm</w:t>
      </w:r>
      <w:r>
        <w:softHyphen/>
        <w:t>ning, eller en elektrisk eller elektronisk produkt som måste kompletteras med ett tillbehör, såsom en antenn, för att avsiktligt avge eller ta emot radiovågor för radiokommunikation eller radiobestämning,</w:t>
      </w:r>
      <w:bookmarkEnd w:id="2753"/>
    </w:p>
    <w:p w14:paraId="2651B630" w14:textId="77777777" w:rsidR="00D85371" w:rsidRPr="00A6293E" w:rsidRDefault="00D85371" w:rsidP="00D85371">
      <w:pPr>
        <w:pStyle w:val="Brdtextmedindrag"/>
      </w:pPr>
      <w:r w:rsidRPr="00A6293E">
        <w:rPr>
          <w:i/>
          <w:u w:val="single"/>
        </w:rPr>
        <w:t>radiovågor</w:t>
      </w:r>
      <w:r w:rsidRPr="00D34C3B">
        <w:rPr>
          <w:iCs/>
        </w:rPr>
        <w:t>:</w:t>
      </w:r>
      <w:r w:rsidRPr="00A6293E">
        <w:t xml:space="preserve"> elektromagnetiska vågor med frekvenser under 3</w:t>
      </w:r>
      <w:r>
        <w:t> </w:t>
      </w:r>
      <w:r w:rsidRPr="00A6293E">
        <w:t>000 GHz som breder ut sig utan särskilt anordnad ledare,</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17BFEBAF" w14:textId="77777777">
        <w:tc>
          <w:tcPr>
            <w:tcW w:w="2500" w:type="pct"/>
            <w:shd w:val="clear" w:color="auto" w:fill="auto"/>
            <w:tcMar>
              <w:left w:w="0" w:type="dxa"/>
            </w:tcMar>
          </w:tcPr>
          <w:p w14:paraId="27C71C8A" w14:textId="77777777" w:rsidR="00D85371" w:rsidRPr="00A6293E" w:rsidRDefault="00D85371" w:rsidP="00D85371">
            <w:pPr>
              <w:pStyle w:val="Brdtextmedindrag"/>
            </w:pPr>
            <w:r w:rsidRPr="00A6293E">
              <w:rPr>
                <w:i/>
                <w:u w:val="single"/>
              </w:rPr>
              <w:lastRenderedPageBreak/>
              <w:t>skadlig störning</w:t>
            </w:r>
            <w:r w:rsidRPr="00D34C3B">
              <w:rPr>
                <w:iCs/>
              </w:rPr>
              <w:t>:</w:t>
            </w:r>
            <w:r w:rsidRPr="00A6293E">
              <w:t xml:space="preserve"> detsamma som i 1</w:t>
            </w:r>
            <w:r>
              <w:t> kap.</w:t>
            </w:r>
            <w:r w:rsidRPr="00A6293E">
              <w:t> </w:t>
            </w:r>
            <w:r w:rsidRPr="008F1169">
              <w:t>7</w:t>
            </w:r>
            <w:r>
              <w:t> §</w:t>
            </w:r>
            <w:r w:rsidRPr="00A6293E">
              <w:t xml:space="preserve"> lagen </w:t>
            </w:r>
            <w:r w:rsidRPr="00A6293E">
              <w:rPr>
                <w:i/>
              </w:rPr>
              <w:t>(2003:389)</w:t>
            </w:r>
            <w:r w:rsidRPr="00A6293E">
              <w:t xml:space="preserve"> om elektronisk kommunikation,</w:t>
            </w:r>
          </w:p>
        </w:tc>
        <w:tc>
          <w:tcPr>
            <w:tcW w:w="2500" w:type="pct"/>
            <w:shd w:val="clear" w:color="auto" w:fill="auto"/>
            <w:tcMar>
              <w:right w:w="0" w:type="dxa"/>
            </w:tcMar>
          </w:tcPr>
          <w:p w14:paraId="1C9EB074" w14:textId="77777777" w:rsidR="00D85371" w:rsidRPr="00A6293E" w:rsidRDefault="00D85371" w:rsidP="00D85371">
            <w:pPr>
              <w:pStyle w:val="Brdtextmedindrag"/>
            </w:pPr>
            <w:r w:rsidRPr="00A6293E">
              <w:rPr>
                <w:i/>
                <w:u w:val="single"/>
              </w:rPr>
              <w:t>skadlig störning</w:t>
            </w:r>
            <w:r w:rsidRPr="00D34C3B">
              <w:rPr>
                <w:iCs/>
              </w:rPr>
              <w:t>:</w:t>
            </w:r>
            <w:r w:rsidRPr="00A6293E">
              <w:t xml:space="preserve"> detsamma som i 1</w:t>
            </w:r>
            <w:r>
              <w:t> kap. </w:t>
            </w:r>
            <w:r w:rsidRPr="00194345">
              <w:t>7</w:t>
            </w:r>
            <w:r w:rsidRPr="008F1169">
              <w:t> §</w:t>
            </w:r>
            <w:r w:rsidRPr="00A6293E">
              <w:t xml:space="preserve"> lagen </w:t>
            </w:r>
            <w:r w:rsidRPr="00A6293E">
              <w:rPr>
                <w:i/>
              </w:rPr>
              <w:t>(202</w:t>
            </w:r>
            <w:r>
              <w:rPr>
                <w:i/>
              </w:rPr>
              <w:t>2</w:t>
            </w:r>
            <w:r w:rsidRPr="00A6293E">
              <w:rPr>
                <w:i/>
              </w:rPr>
              <w:t>:000)</w:t>
            </w:r>
            <w:r w:rsidRPr="00A6293E">
              <w:t xml:space="preserve"> om elektronisk kommunikation,</w:t>
            </w:r>
          </w:p>
        </w:tc>
      </w:tr>
    </w:tbl>
    <w:p w14:paraId="5E283F84" w14:textId="77777777" w:rsidR="00D85371" w:rsidRDefault="00D85371" w:rsidP="00D85371">
      <w:pPr>
        <w:pStyle w:val="Brdtextmedindrag"/>
      </w:pPr>
      <w:r w:rsidRPr="00A6293E">
        <w:rPr>
          <w:i/>
          <w:u w:val="single"/>
        </w:rPr>
        <w:t>tillhandahållande på marknaden</w:t>
      </w:r>
      <w:r w:rsidRPr="00D34C3B">
        <w:rPr>
          <w:iCs/>
        </w:rPr>
        <w:t>:</w:t>
      </w:r>
      <w:r w:rsidRPr="00A6293E">
        <w:t xml:space="preserve"> leverans av radioutrustning för distri</w:t>
      </w:r>
      <w:r>
        <w:softHyphen/>
      </w:r>
      <w:r w:rsidRPr="00A6293E">
        <w:t>bution, förbrukning eller användning på unionsmarknaden i samband med kommersiell verksamhet, mot betalning eller kostnadsfritt,</w:t>
      </w:r>
    </w:p>
    <w:p w14:paraId="49198DEF" w14:textId="77777777" w:rsidR="00D85371" w:rsidRDefault="00D85371" w:rsidP="00D85371">
      <w:pPr>
        <w:pStyle w:val="Brdtextmedindrag"/>
      </w:pPr>
      <w:r w:rsidRPr="00D86C26">
        <w:rPr>
          <w:i/>
          <w:iCs/>
          <w:u w:val="single"/>
        </w:rPr>
        <w:t>tillverkare</w:t>
      </w:r>
      <w:r>
        <w:t>: en fysisk eller juridisk person som tillverkar, eller som låter konstruera eller tillverka, radioutrustning och som saluför den i eget namn eller under eget varumärke,</w:t>
      </w:r>
    </w:p>
    <w:p w14:paraId="7466E1A3" w14:textId="77777777" w:rsidR="00D85371" w:rsidRDefault="00D85371" w:rsidP="00D85371">
      <w:pPr>
        <w:pStyle w:val="Brdtextmedindrag"/>
      </w:pPr>
      <w:r w:rsidRPr="00D86C26">
        <w:rPr>
          <w:i/>
          <w:iCs/>
          <w:u w:val="single"/>
        </w:rPr>
        <w:t>tillverkarens representant</w:t>
      </w:r>
      <w:r>
        <w:t>: en fysisk eller juridisk person som är etable</w:t>
      </w:r>
      <w:r>
        <w:softHyphen/>
        <w:t>rad i Europeiska unionen och som enligt skriftlig fullmakt från en tillver</w:t>
      </w:r>
      <w:r>
        <w:softHyphen/>
        <w:t>ka</w:t>
      </w:r>
      <w:r>
        <w:softHyphen/>
        <w:t>re har rätt att i dennes ställe utföra särskilda uppgifter,</w:t>
      </w:r>
    </w:p>
    <w:p w14:paraId="29EB25EC" w14:textId="77777777" w:rsidR="00D85371" w:rsidRPr="00A6293E" w:rsidRDefault="00D85371" w:rsidP="00D85371">
      <w:pPr>
        <w:pStyle w:val="Brdtextmedindrag"/>
      </w:pPr>
      <w:r w:rsidRPr="00D86C26">
        <w:rPr>
          <w:i/>
          <w:iCs/>
          <w:u w:val="single"/>
        </w:rPr>
        <w:t>utsläppande på marknaden</w:t>
      </w:r>
      <w:r>
        <w:t>: tillhandahållande av radioutrustning på unions</w:t>
      </w:r>
      <w:r>
        <w:softHyphen/>
        <w:t>marknaden för första gången.</w:t>
      </w:r>
    </w:p>
    <w:p w14:paraId="3D1AA461" w14:textId="77777777" w:rsidR="00D85371" w:rsidRPr="00A6293E" w:rsidRDefault="00D85371" w:rsidP="00D85371">
      <w:pPr>
        <w:pStyle w:val="Brdtext"/>
        <w:spacing w:before="230"/>
        <w:jc w:val="center"/>
      </w:pPr>
      <w:r w:rsidRPr="00A6293E">
        <w:t>15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8C15172" w14:textId="77777777">
        <w:tc>
          <w:tcPr>
            <w:tcW w:w="2500" w:type="pct"/>
            <w:shd w:val="clear" w:color="auto" w:fill="auto"/>
            <w:tcMar>
              <w:left w:w="0" w:type="dxa"/>
            </w:tcMar>
          </w:tcPr>
          <w:p w14:paraId="4220E851" w14:textId="77777777" w:rsidR="00D85371" w:rsidRPr="00A6293E" w:rsidRDefault="00D85371" w:rsidP="00D85371">
            <w:pPr>
              <w:pStyle w:val="Brdtextmedindrag"/>
            </w:pPr>
            <w:r w:rsidRPr="00A6293E">
              <w:t>För att täcka kostnaderna för en marknadskontrollmyndighets upp</w:t>
            </w:r>
            <w:r w:rsidRPr="00A6293E">
              <w:softHyphen/>
              <w:t>gifter enligt denna lag ska den som är anmäld enligt 2</w:t>
            </w:r>
            <w:r>
              <w:t> kap. </w:t>
            </w:r>
            <w:r w:rsidRPr="00A6293E">
              <w:t>1</w:t>
            </w:r>
            <w:r>
              <w:t> §</w:t>
            </w:r>
            <w:r w:rsidRPr="00A6293E">
              <w:t xml:space="preserve"> lagen </w:t>
            </w:r>
            <w:r w:rsidRPr="00A6293E">
              <w:rPr>
                <w:i/>
              </w:rPr>
              <w:t>(2003:389)</w:t>
            </w:r>
            <w:r w:rsidRPr="00A6293E">
              <w:t xml:space="preserve"> om elektronisk kom</w:t>
            </w:r>
            <w:r w:rsidRPr="00A6293E">
              <w:softHyphen/>
              <w:t>munikation eller som har tillstånd enligt 3</w:t>
            </w:r>
            <w:r>
              <w:t> kap. </w:t>
            </w:r>
            <w:r w:rsidRPr="00A6293E">
              <w:t>1</w:t>
            </w:r>
            <w:r>
              <w:t> §</w:t>
            </w:r>
            <w:r w:rsidRPr="00A6293E">
              <w:t xml:space="preserve"> samma lag betala en avgift. Avgiften ska betalas en</w:t>
            </w:r>
            <w:r w:rsidRPr="00A6293E">
              <w:softHyphen/>
              <w:t>ligt grunder som leder till att kost</w:t>
            </w:r>
            <w:r w:rsidRPr="00A6293E">
              <w:softHyphen/>
              <w:t>naderna med skälig andel fördelas på dem som bedriver anmäld verk</w:t>
            </w:r>
            <w:r w:rsidRPr="00A6293E">
              <w:softHyphen/>
              <w:t>samhet eller har tillstånd.</w:t>
            </w:r>
          </w:p>
        </w:tc>
        <w:tc>
          <w:tcPr>
            <w:tcW w:w="2500" w:type="pct"/>
            <w:shd w:val="clear" w:color="auto" w:fill="auto"/>
            <w:tcMar>
              <w:right w:w="0" w:type="dxa"/>
            </w:tcMar>
          </w:tcPr>
          <w:p w14:paraId="037D456B" w14:textId="77777777" w:rsidR="00D85371" w:rsidRPr="00A6293E" w:rsidRDefault="00D85371" w:rsidP="00D85371">
            <w:pPr>
              <w:pStyle w:val="Brdtextmedindrag"/>
            </w:pPr>
            <w:r w:rsidRPr="00A6293E">
              <w:t>För att täcka kostnaderna för en marknadskontrollmyndighets upp</w:t>
            </w:r>
            <w:r w:rsidRPr="00A6293E">
              <w:softHyphen/>
              <w:t>gifter enligt denna lag ska den som är anmäld enligt 2</w:t>
            </w:r>
            <w:r>
              <w:t> kap. </w:t>
            </w:r>
            <w:r w:rsidRPr="00A6293E">
              <w:t>1</w:t>
            </w:r>
            <w:r>
              <w:t> §</w:t>
            </w:r>
            <w:r w:rsidRPr="00A6293E">
              <w:t xml:space="preserve"> lagen </w:t>
            </w:r>
            <w:r w:rsidRPr="00A6293E">
              <w:rPr>
                <w:i/>
              </w:rPr>
              <w:t>(202</w:t>
            </w:r>
            <w:r>
              <w:rPr>
                <w:i/>
              </w:rPr>
              <w:t>2</w:t>
            </w:r>
            <w:r w:rsidRPr="00A6293E">
              <w:rPr>
                <w:i/>
              </w:rPr>
              <w:t>:000)</w:t>
            </w:r>
            <w:r w:rsidRPr="00A6293E">
              <w:t xml:space="preserve"> om elektronisk kom</w:t>
            </w:r>
            <w:r w:rsidRPr="00A6293E">
              <w:softHyphen/>
              <w:t>munikation eller som har tillstånd enligt 3</w:t>
            </w:r>
            <w:r>
              <w:t> kap. </w:t>
            </w:r>
            <w:r w:rsidRPr="00A6293E">
              <w:t>1</w:t>
            </w:r>
            <w:r>
              <w:t> §</w:t>
            </w:r>
            <w:r w:rsidRPr="00A6293E">
              <w:t xml:space="preserve"> samma lag betala en avgift. Avgiften ska betalas en</w:t>
            </w:r>
            <w:r w:rsidRPr="00A6293E">
              <w:softHyphen/>
              <w:t>ligt grunder som leder till att kost</w:t>
            </w:r>
            <w:r w:rsidRPr="00A6293E">
              <w:softHyphen/>
              <w:t>naderna med skälig andel fördelas på dem som bedriver anmäld verk</w:t>
            </w:r>
            <w:r w:rsidRPr="00A6293E">
              <w:softHyphen/>
              <w:t>samhet eller har tillstånd.</w:t>
            </w:r>
          </w:p>
        </w:tc>
      </w:tr>
    </w:tbl>
    <w:p w14:paraId="6D9BF70B" w14:textId="77777777" w:rsidR="00D85371" w:rsidRPr="00A6293E" w:rsidRDefault="00D85371" w:rsidP="00D85371">
      <w:pPr>
        <w:pStyle w:val="Brdtextmedindrag"/>
      </w:pPr>
      <w:r w:rsidRPr="00A6293E">
        <w:t>Regeringen eller den myndighet som regeringen bestämmer får meddela föreskrifter om ersättning till den som tillhandahåller en marknadskon</w:t>
      </w:r>
      <w:r w:rsidRPr="00A6293E">
        <w:softHyphen/>
        <w:t>trollmyndighet utrustning som ska kontrolleras och om skyldighet att er</w:t>
      </w:r>
      <w:r w:rsidRPr="00A6293E">
        <w:softHyphen/>
        <w:t>sätta myndighetens kostnader för sådan kontroll.</w:t>
      </w:r>
    </w:p>
    <w:p w14:paraId="13615669" w14:textId="77777777" w:rsidR="00D85371" w:rsidRPr="00A6293E" w:rsidRDefault="00D85371" w:rsidP="00D85371">
      <w:pPr>
        <w:pStyle w:val="Slutstreck"/>
      </w:pPr>
      <w:r w:rsidRPr="00A6293E">
        <w:t>                      </w:t>
      </w:r>
    </w:p>
    <w:p w14:paraId="183CC5E6"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6E80D488" w14:textId="77777777" w:rsidR="00D85371" w:rsidRPr="00A6293E" w:rsidRDefault="00D85371" w:rsidP="00D85371">
      <w:pPr>
        <w:spacing w:line="2" w:lineRule="auto"/>
        <w:rPr>
          <w:rFonts w:ascii="Times New Roman" w:hAnsi="Times New Roman"/>
          <w:sz w:val="20"/>
        </w:rPr>
      </w:pPr>
      <w:r w:rsidRPr="00A6293E">
        <w:br w:type="page"/>
      </w:r>
    </w:p>
    <w:p w14:paraId="5F664649" w14:textId="77777777" w:rsidR="00D85371" w:rsidRDefault="00D85371" w:rsidP="00D85371">
      <w:pPr>
        <w:pStyle w:val="Rubrik2utannumrering"/>
        <w:sectPr w:rsidR="00D85371" w:rsidSect="00D85371">
          <w:headerReference w:type="even" r:id="rId458"/>
          <w:headerReference w:type="default" r:id="rId459"/>
          <w:footerReference w:type="even" r:id="rId460"/>
          <w:footerReference w:type="default" r:id="rId461"/>
          <w:footerReference w:type="first" r:id="rId462"/>
          <w:footnotePr>
            <w:numRestart w:val="eachSect"/>
          </w:footnotePr>
          <w:type w:val="continuous"/>
          <w:pgSz w:w="9356" w:h="13721" w:code="9"/>
          <w:pgMar w:top="794" w:right="2438" w:bottom="1191" w:left="1021" w:header="0" w:footer="709" w:gutter="0"/>
          <w:cols w:space="708"/>
          <w:docGrid w:linePitch="360"/>
        </w:sectPr>
      </w:pPr>
      <w:bookmarkStart w:id="2754" w:name="_Toc73005854"/>
      <w:bookmarkStart w:id="2755" w:name="_Toc86738675"/>
      <w:r w:rsidRPr="00A6293E">
        <w:lastRenderedPageBreak/>
        <w:t>Förslag till lag om ändring i lagen (2016:534) om åtgärder för utbyggnad av bredbandsnät</w:t>
      </w:r>
      <w:bookmarkEnd w:id="2754"/>
      <w:bookmarkEnd w:id="2755"/>
    </w:p>
    <w:p w14:paraId="71A35979" w14:textId="77777777" w:rsidR="00D85371" w:rsidRPr="00A6293E" w:rsidRDefault="00D85371" w:rsidP="00D85371">
      <w:pPr>
        <w:pStyle w:val="Brdtext"/>
      </w:pPr>
      <w:r w:rsidRPr="00A6293E">
        <w:rPr>
          <w:spacing w:val="-3"/>
        </w:rPr>
        <w:t>Härigenom föreskrivs att 1</w:t>
      </w:r>
      <w:r>
        <w:rPr>
          <w:spacing w:val="-3"/>
        </w:rPr>
        <w:t> kap. </w:t>
      </w:r>
      <w:r w:rsidRPr="00A6293E">
        <w:rPr>
          <w:spacing w:val="-3"/>
        </w:rPr>
        <w:t>1 och 2</w:t>
      </w:r>
      <w:r>
        <w:rPr>
          <w:spacing w:val="-3"/>
        </w:rPr>
        <w:t> §</w:t>
      </w:r>
      <w:r w:rsidRPr="00A6293E">
        <w:rPr>
          <w:spacing w:val="-3"/>
        </w:rPr>
        <w:t>§, 2</w:t>
      </w:r>
      <w:r>
        <w:rPr>
          <w:spacing w:val="-3"/>
        </w:rPr>
        <w:t> kap. </w:t>
      </w:r>
      <w:r w:rsidRPr="00A6293E">
        <w:rPr>
          <w:spacing w:val="-3"/>
        </w:rPr>
        <w:t>1</w:t>
      </w:r>
      <w:r>
        <w:rPr>
          <w:spacing w:val="-3"/>
        </w:rPr>
        <w:t> §</w:t>
      </w:r>
      <w:r w:rsidRPr="00A6293E">
        <w:rPr>
          <w:spacing w:val="-3"/>
        </w:rPr>
        <w:t xml:space="preserve"> och 5</w:t>
      </w:r>
      <w:r>
        <w:rPr>
          <w:spacing w:val="-3"/>
        </w:rPr>
        <w:t> kap. </w:t>
      </w:r>
      <w:r w:rsidRPr="00A6293E">
        <w:rPr>
          <w:spacing w:val="-3"/>
        </w:rPr>
        <w:t>1</w:t>
      </w:r>
      <w:r>
        <w:rPr>
          <w:spacing w:val="-3"/>
        </w:rPr>
        <w:t> §</w:t>
      </w:r>
      <w:r w:rsidRPr="00A6293E">
        <w:rPr>
          <w:spacing w:val="-3"/>
        </w:rPr>
        <w:t xml:space="preserve"> lagen (2016:534)</w:t>
      </w:r>
      <w:r w:rsidRPr="00A6293E">
        <w:t xml:space="preserve"> om åtgärder för utbyggnad av bredbandsnät ska ha följande lydelse.</w:t>
      </w:r>
    </w:p>
    <w:p w14:paraId="22AC79EF"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CB86520" w14:textId="77777777">
        <w:tc>
          <w:tcPr>
            <w:tcW w:w="2500" w:type="pct"/>
            <w:shd w:val="clear" w:color="auto" w:fill="auto"/>
            <w:tcMar>
              <w:left w:w="0" w:type="dxa"/>
            </w:tcMar>
          </w:tcPr>
          <w:p w14:paraId="4DCE8CC8"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7FBAF06" w14:textId="77777777" w:rsidR="00D85371" w:rsidRPr="00A6293E" w:rsidRDefault="00D85371" w:rsidP="00D85371">
            <w:pPr>
              <w:pStyle w:val="Brdtext"/>
              <w:rPr>
                <w:i/>
              </w:rPr>
            </w:pPr>
            <w:r w:rsidRPr="00A6293E">
              <w:rPr>
                <w:i/>
              </w:rPr>
              <w:t>Föreslagen lydelse</w:t>
            </w:r>
          </w:p>
        </w:tc>
      </w:tr>
    </w:tbl>
    <w:p w14:paraId="19F236D3" w14:textId="77777777" w:rsidR="00D85371" w:rsidRPr="00A6293E" w:rsidRDefault="00D85371" w:rsidP="00D85371">
      <w:pPr>
        <w:pStyle w:val="Brdtext"/>
        <w:spacing w:before="230"/>
        <w:jc w:val="center"/>
        <w:rPr>
          <w:b/>
        </w:rPr>
      </w:pPr>
      <w:r w:rsidRPr="00A6293E">
        <w:rPr>
          <w:b/>
        </w:rPr>
        <w:t>1</w:t>
      </w:r>
      <w:r>
        <w:rPr>
          <w:b/>
        </w:rPr>
        <w:t> kap.</w:t>
      </w:r>
    </w:p>
    <w:p w14:paraId="7C2E0D7F" w14:textId="77777777" w:rsidR="00D85371" w:rsidRPr="00A6293E" w:rsidRDefault="00D85371" w:rsidP="00D85371">
      <w:pPr>
        <w:pStyle w:val="Brdtext"/>
        <w:jc w:val="center"/>
      </w:pPr>
      <w:r w:rsidRPr="00A6293E">
        <w:t>1</w:t>
      </w:r>
      <w:r>
        <w:t> §</w:t>
      </w:r>
    </w:p>
    <w:p w14:paraId="0DC8C0F8" w14:textId="77777777" w:rsidR="00D85371" w:rsidRPr="00A6293E" w:rsidRDefault="00D85371" w:rsidP="00D85371">
      <w:pPr>
        <w:pStyle w:val="Brdtextmedindrag"/>
      </w:pPr>
      <w:r w:rsidRPr="00A6293E">
        <w:t>Denna lag syftar till att främja utbyggnad av bredbandsnät. Lagen ge</w:t>
      </w:r>
      <w:r w:rsidRPr="00A6293E">
        <w:softHyphen/>
        <w:t>nomför Europaparlamentets och rådets direktiv 2014/61/EU av den 15</w:t>
      </w:r>
      <w:r>
        <w:t> </w:t>
      </w:r>
      <w:r w:rsidRPr="00A6293E">
        <w:t>maj 2014 om åtgärder för att minska kostnaderna för utbyggnad av hög</w:t>
      </w:r>
      <w:r w:rsidRPr="00A6293E">
        <w:softHyphen/>
        <w:t>hastighetsnät för elektronisk kommunikation.</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390C568A" w14:textId="77777777">
        <w:tc>
          <w:tcPr>
            <w:tcW w:w="2500" w:type="pct"/>
            <w:shd w:val="clear" w:color="auto" w:fill="auto"/>
            <w:tcMar>
              <w:left w:w="0" w:type="dxa"/>
            </w:tcMar>
          </w:tcPr>
          <w:p w14:paraId="699F9912" w14:textId="77777777" w:rsidR="00D85371" w:rsidRPr="00A6293E" w:rsidRDefault="00D85371" w:rsidP="00D85371">
            <w:pPr>
              <w:pStyle w:val="Brdtextmedindrag"/>
            </w:pPr>
            <w:r w:rsidRPr="00A6293E">
              <w:t xml:space="preserve">Bestämmelser som genomför </w:t>
            </w:r>
            <w:r w:rsidRPr="00646DF3">
              <w:t>di</w:t>
            </w:r>
            <w:r w:rsidRPr="00646DF3">
              <w:softHyphen/>
              <w:t>rektivet finns även i väglagen (1971:948)</w:t>
            </w:r>
            <w:r w:rsidRPr="00A6293E">
              <w:t xml:space="preserve">, ledningsrättslagen (1973:1144), </w:t>
            </w:r>
            <w:r w:rsidRPr="00110609">
              <w:rPr>
                <w:i/>
              </w:rPr>
              <w:t xml:space="preserve">lagen </w:t>
            </w:r>
            <w:r w:rsidRPr="006C3212">
              <w:rPr>
                <w:i/>
                <w:iCs/>
              </w:rPr>
              <w:t>(2003:389)</w:t>
            </w:r>
            <w:r w:rsidRPr="00110609">
              <w:rPr>
                <w:i/>
              </w:rPr>
              <w:t xml:space="preserve"> om elektronisk kommunikation och</w:t>
            </w:r>
            <w:r w:rsidRPr="00A6293E">
              <w:t xml:space="preserve"> plan- och bygglagen (2010:900).</w:t>
            </w:r>
          </w:p>
        </w:tc>
        <w:tc>
          <w:tcPr>
            <w:tcW w:w="2500" w:type="pct"/>
            <w:shd w:val="clear" w:color="auto" w:fill="auto"/>
            <w:tcMar>
              <w:right w:w="0" w:type="dxa"/>
            </w:tcMar>
          </w:tcPr>
          <w:p w14:paraId="2AC04379" w14:textId="77777777" w:rsidR="00D85371" w:rsidRPr="00A6293E" w:rsidRDefault="00D85371" w:rsidP="00D85371">
            <w:pPr>
              <w:pStyle w:val="Brdtextmedindrag"/>
            </w:pPr>
            <w:r w:rsidRPr="00A6293E">
              <w:t>Bestämmelser som genomför di</w:t>
            </w:r>
            <w:r w:rsidRPr="00A6293E">
              <w:softHyphen/>
              <w:t>rektivet finns även i väglagen (1971:948), ledningsrättslagen (1973:1144), plan- och bygglagen (2010:900)</w:t>
            </w:r>
            <w:r>
              <w:t xml:space="preserve"> </w:t>
            </w:r>
            <w:r>
              <w:rPr>
                <w:i/>
                <w:iCs/>
              </w:rPr>
              <w:t xml:space="preserve">och </w:t>
            </w:r>
            <w:r w:rsidRPr="00110609">
              <w:rPr>
                <w:i/>
              </w:rPr>
              <w:t xml:space="preserve">lagen </w:t>
            </w:r>
            <w:r w:rsidRPr="006C3212">
              <w:rPr>
                <w:i/>
                <w:iCs/>
              </w:rPr>
              <w:t>(202</w:t>
            </w:r>
            <w:r>
              <w:rPr>
                <w:i/>
                <w:iCs/>
              </w:rPr>
              <w:t>2</w:t>
            </w:r>
            <w:r w:rsidRPr="006C3212">
              <w:rPr>
                <w:i/>
                <w:iCs/>
              </w:rPr>
              <w:t>:000)</w:t>
            </w:r>
            <w:r w:rsidRPr="00110609">
              <w:rPr>
                <w:i/>
              </w:rPr>
              <w:t xml:space="preserve"> om elektronisk kommunikation</w:t>
            </w:r>
            <w:r w:rsidRPr="00A6293E">
              <w:t>.</w:t>
            </w:r>
          </w:p>
        </w:tc>
      </w:tr>
    </w:tbl>
    <w:p w14:paraId="0AD8934A" w14:textId="77777777" w:rsidR="00D85371" w:rsidRPr="00A6293E" w:rsidRDefault="00D85371" w:rsidP="00D85371">
      <w:pPr>
        <w:pStyle w:val="Brdtext"/>
        <w:jc w:val="center"/>
      </w:pPr>
    </w:p>
    <w:p w14:paraId="319736C1" w14:textId="77777777" w:rsidR="00D85371" w:rsidRPr="00A6293E" w:rsidRDefault="00D85371" w:rsidP="00D85371">
      <w:pPr>
        <w:pStyle w:val="Brdtext"/>
        <w:jc w:val="center"/>
      </w:pPr>
      <w:r w:rsidRPr="00A6293E">
        <w:t>2</w:t>
      </w:r>
      <w:r>
        <w:t> §</w:t>
      </w:r>
    </w:p>
    <w:p w14:paraId="111C5EC9" w14:textId="77777777" w:rsidR="00D85371" w:rsidRPr="00A6293E" w:rsidRDefault="00D85371" w:rsidP="00D85371">
      <w:pPr>
        <w:pStyle w:val="Brdtextmedindrag"/>
      </w:pPr>
      <w:r w:rsidRPr="00A6293E">
        <w:t>I denna lag avses med</w:t>
      </w:r>
    </w:p>
    <w:p w14:paraId="086D023D" w14:textId="77777777" w:rsidR="00D85371" w:rsidRPr="00A6293E" w:rsidRDefault="00D85371" w:rsidP="00D85371">
      <w:pPr>
        <w:pStyle w:val="Brdtextmedindrag"/>
      </w:pPr>
      <w:r w:rsidRPr="00A6293E">
        <w:rPr>
          <w:i/>
          <w:u w:val="single"/>
        </w:rPr>
        <w:t>bredbandsnät</w:t>
      </w:r>
      <w:r w:rsidRPr="00CD36E1">
        <w:rPr>
          <w:iCs/>
        </w:rPr>
        <w:t>:</w:t>
      </w:r>
      <w:r w:rsidRPr="00A6293E">
        <w:t xml:space="preserve"> elektroniskt kommunikationsnät som kan leverera tjäns</w:t>
      </w:r>
      <w:r>
        <w:softHyphen/>
      </w:r>
      <w:r w:rsidRPr="00A6293E">
        <w:t xml:space="preserve">ter för bredbandstillgång med en hastighet av minst 30 Mbit/s, </w:t>
      </w:r>
    </w:p>
    <w:p w14:paraId="58FBA0FF" w14:textId="77777777" w:rsidR="00D85371" w:rsidRPr="00A6293E" w:rsidRDefault="00D85371" w:rsidP="00D85371">
      <w:pPr>
        <w:pStyle w:val="Brdtextmedindrag"/>
      </w:pPr>
      <w:r w:rsidRPr="00A6293E">
        <w:rPr>
          <w:i/>
          <w:u w:val="single"/>
        </w:rPr>
        <w:t>bredbandsutbyggare</w:t>
      </w:r>
      <w:r w:rsidRPr="00CD36E1">
        <w:rPr>
          <w:iCs/>
        </w:rPr>
        <w:t>:</w:t>
      </w:r>
      <w:r w:rsidRPr="00A6293E">
        <w:t xml:space="preserve"> den som avser att anlägga eller bygga ut ett bred</w:t>
      </w:r>
      <w:r>
        <w:softHyphen/>
      </w:r>
      <w:r w:rsidRPr="00A6293E">
        <w:t xml:space="preserve">bandsnät, </w:t>
      </w:r>
    </w:p>
    <w:p w14:paraId="485C3160" w14:textId="77777777" w:rsidR="00D85371" w:rsidRPr="00A6293E" w:rsidRDefault="00D85371" w:rsidP="00D85371">
      <w:pPr>
        <w:pStyle w:val="Brdtextmedindrag"/>
      </w:pPr>
      <w:r w:rsidRPr="00A6293E">
        <w:rPr>
          <w:i/>
          <w:u w:val="single"/>
        </w:rPr>
        <w:t>fysisk infrastruktur</w:t>
      </w:r>
      <w:r w:rsidRPr="00CD36E1">
        <w:rPr>
          <w:iCs/>
        </w:rPr>
        <w:t>:</w:t>
      </w:r>
      <w:r w:rsidRPr="00A6293E">
        <w:t xml:space="preserve"> passiva nätdelar som är avsedda att rymma andra nätdelar utan att själva bli aktiva, såsom kanalisationer, master, tillsyns</w:t>
      </w:r>
      <w:r w:rsidRPr="00A6293E">
        <w:softHyphen/>
        <w:t>brunnar, manhål, kopplingsskåp, byggnader, ingångar till byggnader, an</w:t>
      </w:r>
      <w:r>
        <w:softHyphen/>
      </w:r>
      <w:r w:rsidRPr="00A6293E">
        <w:t>tenninstallationer, torn och stolpar, och</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2960C4C6" w14:textId="77777777">
        <w:tc>
          <w:tcPr>
            <w:tcW w:w="2500" w:type="pct"/>
            <w:shd w:val="clear" w:color="auto" w:fill="auto"/>
            <w:tcMar>
              <w:left w:w="0" w:type="dxa"/>
            </w:tcMar>
          </w:tcPr>
          <w:p w14:paraId="13DF0871" w14:textId="77777777" w:rsidR="00D85371" w:rsidRPr="00A6293E" w:rsidRDefault="00D85371" w:rsidP="00D85371">
            <w:pPr>
              <w:pStyle w:val="Brdtextmedindrag"/>
            </w:pPr>
            <w:r w:rsidRPr="00A6293E">
              <w:rPr>
                <w:i/>
                <w:u w:val="single"/>
              </w:rPr>
              <w:t>nätinnehavare</w:t>
            </w:r>
            <w:r w:rsidRPr="00CD36E1">
              <w:rPr>
                <w:iCs/>
              </w:rPr>
              <w:t>:</w:t>
            </w:r>
            <w:r w:rsidRPr="00A6293E">
              <w:t xml:space="preserve"> den som tillhan</w:t>
            </w:r>
            <w:r w:rsidRPr="00A6293E">
              <w:softHyphen/>
              <w:t>dahåller ett allmänt kommunika</w:t>
            </w:r>
            <w:r w:rsidRPr="00A6293E">
              <w:softHyphen/>
              <w:t>tionsnät eller en infrastruktur av</w:t>
            </w:r>
            <w:r>
              <w:softHyphen/>
            </w:r>
            <w:r w:rsidRPr="00A6293E">
              <w:t>sedd för att tillhandahålla</w:t>
            </w:r>
          </w:p>
        </w:tc>
        <w:tc>
          <w:tcPr>
            <w:tcW w:w="2500" w:type="pct"/>
            <w:shd w:val="clear" w:color="auto" w:fill="auto"/>
            <w:tcMar>
              <w:right w:w="0" w:type="dxa"/>
            </w:tcMar>
          </w:tcPr>
          <w:p w14:paraId="6E53A559" w14:textId="77777777" w:rsidR="00D85371" w:rsidRPr="00A6293E" w:rsidRDefault="00D85371" w:rsidP="00D85371">
            <w:pPr>
              <w:pStyle w:val="Brdtextmedindrag"/>
            </w:pPr>
            <w:r w:rsidRPr="003A17AF">
              <w:rPr>
                <w:i/>
                <w:iCs/>
                <w:u w:val="single"/>
              </w:rPr>
              <w:t>nätinnehavare</w:t>
            </w:r>
            <w:r w:rsidRPr="00CD36E1">
              <w:t>:</w:t>
            </w:r>
            <w:r w:rsidRPr="00A6293E">
              <w:t xml:space="preserve"> den som tillhan</w:t>
            </w:r>
            <w:r w:rsidRPr="00A6293E">
              <w:softHyphen/>
              <w:t xml:space="preserve">dahåller ett allmänt </w:t>
            </w:r>
            <w:r w:rsidRPr="00A6293E">
              <w:rPr>
                <w:i/>
              </w:rPr>
              <w:t>elektroniskt</w:t>
            </w:r>
            <w:r w:rsidRPr="00A6293E">
              <w:t xml:space="preserve"> kommunikationsnät eller en infra</w:t>
            </w:r>
            <w:r w:rsidRPr="00A6293E">
              <w:softHyphen/>
              <w:t>struktur avsedd för att tillhanda</w:t>
            </w:r>
            <w:r w:rsidRPr="00A6293E">
              <w:softHyphen/>
              <w:t>hålla</w:t>
            </w:r>
          </w:p>
        </w:tc>
      </w:tr>
    </w:tbl>
    <w:p w14:paraId="56E310BA" w14:textId="77777777" w:rsidR="00D85371" w:rsidRPr="00A6293E" w:rsidRDefault="00D85371" w:rsidP="00D85371">
      <w:pPr>
        <w:pStyle w:val="Brdtextmedindrag"/>
      </w:pPr>
      <w:r w:rsidRPr="00A6293E">
        <w:t>1. en transporttjänst, eller</w:t>
      </w:r>
    </w:p>
    <w:p w14:paraId="600590D3" w14:textId="77777777" w:rsidR="00D85371" w:rsidRPr="00A6293E" w:rsidRDefault="00D85371" w:rsidP="00D85371">
      <w:pPr>
        <w:pStyle w:val="Brdtextmedindrag"/>
      </w:pPr>
      <w:r w:rsidRPr="00A6293E">
        <w:t>2. en tjänst för produktion, transport eller distribution av gas, el, upp</w:t>
      </w:r>
      <w:r>
        <w:softHyphen/>
      </w:r>
      <w:r w:rsidRPr="00A6293E">
        <w:t>värmning eller vatten.</w:t>
      </w:r>
    </w:p>
    <w:p w14:paraId="5091E603" w14:textId="77777777" w:rsidR="00D85371" w:rsidRPr="00A6293E" w:rsidRDefault="00D85371" w:rsidP="00D85371">
      <w:pPr>
        <w:pStyle w:val="Brdtext"/>
        <w:spacing w:before="230"/>
        <w:jc w:val="center"/>
        <w:rPr>
          <w:b/>
        </w:rPr>
      </w:pPr>
      <w:r w:rsidRPr="00A6293E">
        <w:rPr>
          <w:b/>
        </w:rPr>
        <w:t>2</w:t>
      </w:r>
      <w:r>
        <w:rPr>
          <w:b/>
        </w:rPr>
        <w:t> kap.</w:t>
      </w:r>
    </w:p>
    <w:p w14:paraId="0831E87F" w14:textId="77777777" w:rsidR="00D85371" w:rsidRPr="00A6293E" w:rsidRDefault="00D85371" w:rsidP="00D85371">
      <w:pPr>
        <w:pStyle w:val="Brdtext"/>
        <w:jc w:val="center"/>
      </w:pPr>
      <w:r w:rsidRPr="00A6293E">
        <w:t>1</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069B534" w14:textId="77777777">
        <w:tc>
          <w:tcPr>
            <w:tcW w:w="2500" w:type="pct"/>
            <w:shd w:val="clear" w:color="auto" w:fill="auto"/>
            <w:tcMar>
              <w:left w:w="0" w:type="dxa"/>
            </w:tcMar>
          </w:tcPr>
          <w:p w14:paraId="7DB0F6B9" w14:textId="77777777" w:rsidR="00D85371" w:rsidRPr="00A6293E" w:rsidRDefault="00D85371" w:rsidP="00D85371">
            <w:pPr>
              <w:pStyle w:val="Brdtextmedindrag"/>
            </w:pPr>
            <w:r w:rsidRPr="00A6293E">
              <w:t xml:space="preserve">En nätinnehavare ska på rättvisa och rimliga villkor medge tillträde till fysisk infrastruktur på begäran av en bredbandsutbyggare. </w:t>
            </w:r>
            <w:r w:rsidRPr="00F4270E">
              <w:rPr>
                <w:i/>
                <w:iCs/>
              </w:rPr>
              <w:t xml:space="preserve">Det åligger nätinnehavaren att </w:t>
            </w:r>
            <w:r w:rsidRPr="00A6293E">
              <w:t xml:space="preserve">söka sådana tillstånd som krävs för att tillträdet ska kunna realiseras och </w:t>
            </w:r>
            <w:r w:rsidRPr="00A6293E">
              <w:lastRenderedPageBreak/>
              <w:t>som bredbandsutbyggaren själv inte kan söka. Nät</w:t>
            </w:r>
            <w:r>
              <w:softHyphen/>
            </w:r>
            <w:r w:rsidRPr="00A6293E">
              <w:t>innehavaren får avslå bredbandsutbyggarens begä</w:t>
            </w:r>
            <w:r>
              <w:softHyphen/>
            </w:r>
            <w:r w:rsidRPr="00A6293E">
              <w:t>ran om det begärda till</w:t>
            </w:r>
            <w:r>
              <w:softHyphen/>
            </w:r>
            <w:r w:rsidRPr="00A6293E">
              <w:t>trädet inte är rimligt med hänsyn till</w:t>
            </w:r>
          </w:p>
        </w:tc>
        <w:tc>
          <w:tcPr>
            <w:tcW w:w="2500" w:type="pct"/>
            <w:shd w:val="clear" w:color="auto" w:fill="auto"/>
            <w:tcMar>
              <w:right w:w="0" w:type="dxa"/>
            </w:tcMar>
          </w:tcPr>
          <w:p w14:paraId="08F605F4" w14:textId="77777777" w:rsidR="00D85371" w:rsidRPr="00A6293E" w:rsidRDefault="00D85371" w:rsidP="00D85371">
            <w:pPr>
              <w:pStyle w:val="Brdtextmedindrag"/>
            </w:pPr>
            <w:r w:rsidRPr="00A6293E">
              <w:lastRenderedPageBreak/>
              <w:t xml:space="preserve">En nätinnehavare ska på rättvisa och rimliga villkor medge tillträde till fysisk infrastruktur på begäran av en bredbandsutbyggare. </w:t>
            </w:r>
            <w:r w:rsidRPr="00F4270E">
              <w:rPr>
                <w:i/>
                <w:iCs/>
              </w:rPr>
              <w:t>Nät</w:t>
            </w:r>
            <w:r>
              <w:rPr>
                <w:i/>
                <w:iCs/>
              </w:rPr>
              <w:softHyphen/>
            </w:r>
            <w:r w:rsidRPr="00F4270E">
              <w:rPr>
                <w:i/>
                <w:iCs/>
              </w:rPr>
              <w:t>inne</w:t>
            </w:r>
            <w:r>
              <w:rPr>
                <w:i/>
                <w:iCs/>
              </w:rPr>
              <w:softHyphen/>
            </w:r>
            <w:r w:rsidRPr="00F4270E">
              <w:rPr>
                <w:i/>
                <w:iCs/>
              </w:rPr>
              <w:t>ha</w:t>
            </w:r>
            <w:r>
              <w:rPr>
                <w:i/>
                <w:iCs/>
              </w:rPr>
              <w:softHyphen/>
            </w:r>
            <w:r w:rsidRPr="00F4270E">
              <w:rPr>
                <w:i/>
                <w:iCs/>
              </w:rPr>
              <w:t>va</w:t>
            </w:r>
            <w:r>
              <w:rPr>
                <w:i/>
                <w:iCs/>
              </w:rPr>
              <w:softHyphen/>
            </w:r>
            <w:r w:rsidRPr="00F4270E">
              <w:rPr>
                <w:i/>
                <w:iCs/>
              </w:rPr>
              <w:t>ren ska</w:t>
            </w:r>
            <w:r w:rsidRPr="00A6293E">
              <w:t xml:space="preserve"> söka sådana tillstånd som krävs för att tillträdet ska kunna realiseras och som bred</w:t>
            </w:r>
            <w:r>
              <w:softHyphen/>
            </w:r>
            <w:r w:rsidRPr="00A6293E">
              <w:lastRenderedPageBreak/>
              <w:t>bands</w:t>
            </w:r>
            <w:r>
              <w:softHyphen/>
            </w:r>
            <w:r w:rsidRPr="00A6293E">
              <w:t>utbyggaren själv inte kan sö</w:t>
            </w:r>
            <w:r>
              <w:softHyphen/>
            </w:r>
            <w:r w:rsidRPr="00A6293E">
              <w:t>ka. Nät</w:t>
            </w:r>
            <w:r>
              <w:softHyphen/>
            </w:r>
            <w:r w:rsidRPr="00A6293E">
              <w:t>innehavaren får avslå bred</w:t>
            </w:r>
            <w:r>
              <w:softHyphen/>
            </w:r>
            <w:r>
              <w:softHyphen/>
            </w:r>
            <w:r w:rsidRPr="00A6293E">
              <w:t>bandsutbyggarens begäran om det begärda till</w:t>
            </w:r>
            <w:r>
              <w:softHyphen/>
            </w:r>
            <w:r w:rsidRPr="00A6293E">
              <w:t>trädet inte är rimligt med hänsyn till</w:t>
            </w:r>
          </w:p>
        </w:tc>
      </w:tr>
    </w:tbl>
    <w:p w14:paraId="349BD288" w14:textId="77777777" w:rsidR="00D85371" w:rsidRPr="00A6293E" w:rsidRDefault="00D85371" w:rsidP="00D85371">
      <w:pPr>
        <w:pStyle w:val="Brdtextmedindrag"/>
      </w:pPr>
      <w:r w:rsidRPr="00A6293E">
        <w:lastRenderedPageBreak/>
        <w:t>1.</w:t>
      </w:r>
      <w:r>
        <w:t> </w:t>
      </w:r>
      <w:r w:rsidRPr="00A6293E">
        <w:t>den fysiska infrastrukturens tekniska lämplighet för tillträde,</w:t>
      </w:r>
    </w:p>
    <w:p w14:paraId="58E88D30" w14:textId="77777777" w:rsidR="00D85371" w:rsidRPr="00A6293E" w:rsidRDefault="00D85371" w:rsidP="00D85371">
      <w:pPr>
        <w:pStyle w:val="Brdtextmedindrag"/>
      </w:pPr>
      <w:r w:rsidRPr="00A6293E">
        <w:t>2.</w:t>
      </w:r>
      <w:r>
        <w:t> </w:t>
      </w:r>
      <w:r w:rsidRPr="00A6293E">
        <w:t>brist på utrymme i den fysiska infrastrukturen,</w:t>
      </w:r>
    </w:p>
    <w:p w14:paraId="6C7D45D9" w14:textId="77777777" w:rsidR="00D85371" w:rsidRPr="00A6293E" w:rsidRDefault="00D85371" w:rsidP="00D85371">
      <w:pPr>
        <w:pStyle w:val="Brdtextmedindrag"/>
      </w:pPr>
      <w:r w:rsidRPr="00A6293E">
        <w:t>3.</w:t>
      </w:r>
      <w:r>
        <w:t> </w:t>
      </w:r>
      <w:r w:rsidRPr="00A6293E">
        <w:t>personlig säkerhet och folkhälsa,</w:t>
      </w:r>
    </w:p>
    <w:p w14:paraId="1CED86C0" w14:textId="77777777" w:rsidR="00D85371" w:rsidRPr="00A6293E" w:rsidRDefault="00D85371" w:rsidP="00D85371">
      <w:pPr>
        <w:pStyle w:val="Brdtextmedindrag"/>
      </w:pPr>
      <w:r w:rsidRPr="00A6293E">
        <w:t>4. risk för skada för allmän säkerhet, totalförsvaret eller Sveriges säker</w:t>
      </w:r>
      <w:r w:rsidRPr="00A6293E">
        <w:softHyphen/>
        <w:t>het i övrigt,</w:t>
      </w:r>
    </w:p>
    <w:p w14:paraId="5F574366" w14:textId="77777777" w:rsidR="00D85371" w:rsidRPr="00A6293E" w:rsidRDefault="00D85371" w:rsidP="00D85371">
      <w:pPr>
        <w:pStyle w:val="Brdtextmedindrag"/>
      </w:pPr>
      <w:r w:rsidRPr="00A6293E">
        <w:t>5.</w:t>
      </w:r>
      <w:r>
        <w:t> </w:t>
      </w:r>
      <w:r w:rsidRPr="00A6293E">
        <w:t>driftsäkerhet för befintligt nät,</w:t>
      </w:r>
    </w:p>
    <w:p w14:paraId="31C17D1E" w14:textId="77777777" w:rsidR="00D85371" w:rsidRPr="00A6293E" w:rsidRDefault="00D85371" w:rsidP="00D85371">
      <w:pPr>
        <w:pStyle w:val="Brdtextmedindrag"/>
      </w:pPr>
      <w:r w:rsidRPr="00A6293E">
        <w:t>6.</w:t>
      </w:r>
      <w:r>
        <w:t> </w:t>
      </w:r>
      <w:r w:rsidRPr="00A6293E">
        <w:t>risk för att andra tjänster som infrastrukturen används för störs,</w:t>
      </w:r>
    </w:p>
    <w:p w14:paraId="66E9B24D" w14:textId="77777777" w:rsidR="00D85371" w:rsidRPr="00A6293E" w:rsidRDefault="00D85371" w:rsidP="00D85371">
      <w:pPr>
        <w:pStyle w:val="Brdtextmedindrag"/>
      </w:pPr>
      <w:r w:rsidRPr="00A6293E">
        <w:t>7. att nätinnehavaren erbjuder alternativt tillträde på rättvisa och rimliga villkor, eller</w:t>
      </w:r>
    </w:p>
    <w:p w14:paraId="2E6A1BF9" w14:textId="77777777" w:rsidR="00D85371" w:rsidRPr="00A6293E" w:rsidRDefault="00D85371" w:rsidP="00D85371">
      <w:pPr>
        <w:pStyle w:val="Brdtextmedindrag"/>
      </w:pPr>
      <w:r w:rsidRPr="00A6293E">
        <w:t>8.</w:t>
      </w:r>
      <w:r>
        <w:t> </w:t>
      </w:r>
      <w:r w:rsidRPr="00A6293E">
        <w:t>andra liknande omständigheter.</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2593420" w14:textId="77777777">
        <w:tc>
          <w:tcPr>
            <w:tcW w:w="2500" w:type="pct"/>
            <w:shd w:val="clear" w:color="auto" w:fill="auto"/>
            <w:tcMar>
              <w:left w:w="0" w:type="dxa"/>
            </w:tcMar>
          </w:tcPr>
          <w:p w14:paraId="37BFFDCB" w14:textId="77777777" w:rsidR="00D85371" w:rsidRPr="00A6293E" w:rsidRDefault="00D85371" w:rsidP="00D85371">
            <w:pPr>
              <w:pStyle w:val="Brdtextmedindrag"/>
            </w:pPr>
            <w:r w:rsidRPr="00A6293E">
              <w:t xml:space="preserve">Första stycket ska inte tillämpas om bredbandsutbyggaren, enligt beslut som har fattats med stöd av </w:t>
            </w:r>
            <w:r w:rsidRPr="00A6293E">
              <w:rPr>
                <w:i/>
              </w:rPr>
              <w:t>4</w:t>
            </w:r>
            <w:r>
              <w:rPr>
                <w:i/>
              </w:rPr>
              <w:t> kap. </w:t>
            </w:r>
            <w:r w:rsidRPr="00A6293E">
              <w:rPr>
                <w:i/>
              </w:rPr>
              <w:t>4</w:t>
            </w:r>
            <w:r>
              <w:rPr>
                <w:i/>
              </w:rPr>
              <w:t> </w:t>
            </w:r>
            <w:r w:rsidRPr="00A6293E">
              <w:rPr>
                <w:i/>
              </w:rPr>
              <w:t>och 8</w:t>
            </w:r>
            <w:r>
              <w:rPr>
                <w:i/>
              </w:rPr>
              <w:t> §</w:t>
            </w:r>
            <w:r w:rsidRPr="00A6293E">
              <w:rPr>
                <w:i/>
              </w:rPr>
              <w:t>§</w:t>
            </w:r>
            <w:r w:rsidRPr="00A6293E">
              <w:t xml:space="preserve"> lagen </w:t>
            </w:r>
            <w:r w:rsidRPr="00A6293E">
              <w:rPr>
                <w:i/>
              </w:rPr>
              <w:t>(2003:389)</w:t>
            </w:r>
            <w:r w:rsidRPr="00A6293E">
              <w:t xml:space="preserve"> om elektronisk kommunikation, har rätt att begära tillträde till eller användning av den fysiska infra</w:t>
            </w:r>
            <w:r>
              <w:softHyphen/>
            </w:r>
            <w:r w:rsidRPr="00A6293E">
              <w:t xml:space="preserve">strukturen. </w:t>
            </w:r>
            <w:r w:rsidRPr="009F24C3">
              <w:rPr>
                <w:i/>
              </w:rPr>
              <w:t>Första stycket ska inte heller tillämpas</w:t>
            </w:r>
            <w:r w:rsidRPr="00A6293E">
              <w:t xml:space="preserve"> om nätinnehavaren enligt </w:t>
            </w:r>
            <w:r w:rsidRPr="00A6293E">
              <w:rPr>
                <w:i/>
              </w:rPr>
              <w:t>4</w:t>
            </w:r>
            <w:r>
              <w:rPr>
                <w:i/>
              </w:rPr>
              <w:t> kap. </w:t>
            </w:r>
            <w:r w:rsidRPr="00A6293E">
              <w:rPr>
                <w:i/>
              </w:rPr>
              <w:t>14</w:t>
            </w:r>
            <w:r>
              <w:rPr>
                <w:i/>
              </w:rPr>
              <w:t> §</w:t>
            </w:r>
            <w:r w:rsidRPr="00A6293E">
              <w:t xml:space="preserve"> samma lag har </w:t>
            </w:r>
            <w:r w:rsidRPr="00CD1018">
              <w:rPr>
                <w:i/>
              </w:rPr>
              <w:t>förpliktats</w:t>
            </w:r>
            <w:r w:rsidRPr="00A6293E">
              <w:t xml:space="preserve"> att tillhandahålla bred</w:t>
            </w:r>
            <w:r>
              <w:softHyphen/>
            </w:r>
            <w:r w:rsidRPr="00A6293E">
              <w:t>bandsutbyggaren samlokalisering eller andra möjligheter till gemen</w:t>
            </w:r>
            <w:r>
              <w:softHyphen/>
            </w:r>
            <w:r w:rsidRPr="00A6293E">
              <w:t>samt utnyttjande av den fysiska in</w:t>
            </w:r>
            <w:r>
              <w:softHyphen/>
            </w:r>
            <w:r w:rsidRPr="00A6293E">
              <w:t>frastrukturen.</w:t>
            </w:r>
          </w:p>
        </w:tc>
        <w:tc>
          <w:tcPr>
            <w:tcW w:w="2500" w:type="pct"/>
            <w:shd w:val="clear" w:color="auto" w:fill="auto"/>
            <w:tcMar>
              <w:right w:w="0" w:type="dxa"/>
            </w:tcMar>
          </w:tcPr>
          <w:p w14:paraId="5B782285" w14:textId="77777777" w:rsidR="00D85371" w:rsidRDefault="00D85371" w:rsidP="00D85371">
            <w:pPr>
              <w:pStyle w:val="Brdtextmedindrag"/>
            </w:pPr>
            <w:r w:rsidRPr="00A6293E">
              <w:t>Första stycket ska inte tillämpas</w:t>
            </w:r>
          </w:p>
          <w:p w14:paraId="2AD136FD" w14:textId="77777777" w:rsidR="00D85371" w:rsidRDefault="00D85371" w:rsidP="00D85371">
            <w:pPr>
              <w:pStyle w:val="Brdtextmedindrag"/>
              <w:rPr>
                <w:i/>
                <w:iCs/>
              </w:rPr>
            </w:pPr>
            <w:r w:rsidRPr="00A14192">
              <w:rPr>
                <w:i/>
                <w:iCs/>
              </w:rPr>
              <w:t>1.</w:t>
            </w:r>
            <w:r>
              <w:rPr>
                <w:i/>
                <w:iCs/>
              </w:rPr>
              <w:t> </w:t>
            </w:r>
            <w:r w:rsidRPr="00A6293E">
              <w:t xml:space="preserve">om bredbandsutbyggaren, enligt beslut som har fattats med stöd av </w:t>
            </w:r>
            <w:r w:rsidRPr="00E571BE">
              <w:rPr>
                <w:i/>
                <w:spacing w:val="-3"/>
              </w:rPr>
              <w:t>5 kap. 8 §</w:t>
            </w:r>
            <w:r w:rsidRPr="00E571BE" w:rsidDel="00EA2396">
              <w:rPr>
                <w:i/>
                <w:spacing w:val="-3"/>
              </w:rPr>
              <w:t xml:space="preserve"> och </w:t>
            </w:r>
            <w:r w:rsidRPr="00E571BE">
              <w:rPr>
                <w:i/>
                <w:spacing w:val="-3"/>
              </w:rPr>
              <w:t>15 eller 16 §</w:t>
            </w:r>
            <w:r w:rsidRPr="00E571BE">
              <w:rPr>
                <w:spacing w:val="-3"/>
              </w:rPr>
              <w:t xml:space="preserve"> lagen</w:t>
            </w:r>
            <w:r w:rsidRPr="00A6293E">
              <w:rPr>
                <w:spacing w:val="-3"/>
              </w:rPr>
              <w:t xml:space="preserve"> </w:t>
            </w:r>
            <w:r w:rsidRPr="00A6293E">
              <w:rPr>
                <w:i/>
                <w:spacing w:val="-3"/>
              </w:rPr>
              <w:t>(202</w:t>
            </w:r>
            <w:r>
              <w:rPr>
                <w:i/>
                <w:spacing w:val="-3"/>
              </w:rPr>
              <w:t>2</w:t>
            </w:r>
            <w:r w:rsidRPr="00A6293E">
              <w:rPr>
                <w:i/>
                <w:spacing w:val="-3"/>
              </w:rPr>
              <w:t>:000)</w:t>
            </w:r>
            <w:r w:rsidRPr="00A6293E">
              <w:t xml:space="preserve"> om elektronisk </w:t>
            </w:r>
            <w:r w:rsidRPr="00E571BE">
              <w:t>kom</w:t>
            </w:r>
            <w:r w:rsidRPr="00E571BE">
              <w:softHyphen/>
              <w:t>mun</w:t>
            </w:r>
            <w:r w:rsidRPr="00E571BE">
              <w:softHyphen/>
              <w:t>ika</w:t>
            </w:r>
            <w:r w:rsidRPr="00E571BE">
              <w:softHyphen/>
              <w:t>tion har rätt att begära tillträde till eller användning av den fysiska infrastrukturen</w:t>
            </w:r>
            <w:r>
              <w:rPr>
                <w:i/>
                <w:iCs/>
              </w:rPr>
              <w:t>,</w:t>
            </w:r>
          </w:p>
          <w:p w14:paraId="37374640" w14:textId="77777777" w:rsidR="00D85371" w:rsidRDefault="00D85371" w:rsidP="00D85371">
            <w:pPr>
              <w:pStyle w:val="Brdtextmedindrag"/>
              <w:rPr>
                <w:i/>
                <w:iCs/>
              </w:rPr>
            </w:pPr>
            <w:r w:rsidRPr="00A14192">
              <w:rPr>
                <w:i/>
                <w:iCs/>
              </w:rPr>
              <w:t>2</w:t>
            </w:r>
            <w:r>
              <w:rPr>
                <w:i/>
                <w:iCs/>
              </w:rPr>
              <w:t>. </w:t>
            </w:r>
            <w:r w:rsidRPr="00E571BE">
              <w:t>om nätinneha</w:t>
            </w:r>
            <w:r w:rsidRPr="00E571BE">
              <w:softHyphen/>
              <w:t xml:space="preserve">varen enligt </w:t>
            </w:r>
            <w:r w:rsidRPr="00E571BE">
              <w:rPr>
                <w:i/>
              </w:rPr>
              <w:t>5 kap. 32 §</w:t>
            </w:r>
            <w:r w:rsidRPr="00E571BE">
              <w:t xml:space="preserve"> samma</w:t>
            </w:r>
            <w:r w:rsidRPr="00A6293E">
              <w:t xml:space="preserve"> lag har </w:t>
            </w:r>
            <w:r>
              <w:rPr>
                <w:i/>
              </w:rPr>
              <w:t>ålagts</w:t>
            </w:r>
            <w:r w:rsidRPr="00A6293E">
              <w:t xml:space="preserve"> att till</w:t>
            </w:r>
            <w:r>
              <w:softHyphen/>
            </w:r>
            <w:r w:rsidRPr="00A6293E">
              <w:t>handa</w:t>
            </w:r>
            <w:r>
              <w:softHyphen/>
            </w:r>
            <w:r w:rsidRPr="00A6293E">
              <w:t>hålla bred</w:t>
            </w:r>
            <w:r w:rsidRPr="00A6293E">
              <w:softHyphen/>
              <w:t>bandsutbyggar</w:t>
            </w:r>
            <w:r>
              <w:softHyphen/>
            </w:r>
            <w:r w:rsidRPr="00A6293E">
              <w:t>en samlokalisering eller andra möj</w:t>
            </w:r>
            <w:r>
              <w:softHyphen/>
            </w:r>
            <w:r w:rsidRPr="00A6293E">
              <w:t>lig</w:t>
            </w:r>
            <w:r>
              <w:softHyphen/>
            </w:r>
            <w:r w:rsidRPr="00A6293E">
              <w:t>heter till gemen</w:t>
            </w:r>
            <w:r w:rsidRPr="00A6293E">
              <w:softHyphen/>
              <w:t>samt utnyttj</w:t>
            </w:r>
            <w:r>
              <w:softHyphen/>
            </w:r>
            <w:r w:rsidRPr="00A6293E">
              <w:t>ande av den fysiska in</w:t>
            </w:r>
            <w:r w:rsidRPr="00A6293E">
              <w:softHyphen/>
              <w:t>frastrukturen</w:t>
            </w:r>
            <w:r>
              <w:rPr>
                <w:i/>
                <w:iCs/>
              </w:rPr>
              <w:t>, eller</w:t>
            </w:r>
          </w:p>
          <w:p w14:paraId="5E8EE3E2" w14:textId="77777777" w:rsidR="00D85371" w:rsidRPr="00A14192" w:rsidRDefault="00D85371" w:rsidP="00D85371">
            <w:pPr>
              <w:pStyle w:val="Brdtextmedindrag"/>
              <w:rPr>
                <w:i/>
              </w:rPr>
            </w:pPr>
            <w:r>
              <w:rPr>
                <w:i/>
                <w:iCs/>
              </w:rPr>
              <w:t>3. i fråga om installation av tråd</w:t>
            </w:r>
            <w:r>
              <w:rPr>
                <w:i/>
                <w:iCs/>
              </w:rPr>
              <w:softHyphen/>
              <w:t>lösa accesspunkter med kort räck</w:t>
            </w:r>
            <w:r>
              <w:rPr>
                <w:i/>
                <w:iCs/>
              </w:rPr>
              <w:softHyphen/>
              <w:t>vidd eller anslutning av sådana accesspunkter till ett stamnät enligt 5 kap. 44 § samma lag.</w:t>
            </w:r>
          </w:p>
        </w:tc>
      </w:tr>
    </w:tbl>
    <w:p w14:paraId="057929F0" w14:textId="77777777" w:rsidR="00D85371" w:rsidRPr="00A6293E" w:rsidRDefault="00D85371" w:rsidP="00D85371">
      <w:pPr>
        <w:pStyle w:val="Brdtext"/>
        <w:spacing w:before="230"/>
        <w:jc w:val="center"/>
        <w:rPr>
          <w:b/>
        </w:rPr>
      </w:pPr>
      <w:r w:rsidRPr="00A6293E">
        <w:rPr>
          <w:b/>
        </w:rPr>
        <w:t>5</w:t>
      </w:r>
      <w:r>
        <w:rPr>
          <w:b/>
        </w:rPr>
        <w:t> kap.</w:t>
      </w:r>
    </w:p>
    <w:p w14:paraId="144A9C08" w14:textId="77777777" w:rsidR="00D85371" w:rsidRPr="00A6293E" w:rsidRDefault="00D85371" w:rsidP="00D85371">
      <w:pPr>
        <w:pStyle w:val="Brdtext"/>
        <w:jc w:val="center"/>
      </w:pPr>
      <w:r w:rsidRPr="00A6293E">
        <w:t>1</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63319E38" w14:textId="77777777">
        <w:tc>
          <w:tcPr>
            <w:tcW w:w="2500" w:type="pct"/>
            <w:shd w:val="clear" w:color="auto" w:fill="auto"/>
            <w:tcMar>
              <w:left w:w="0" w:type="dxa"/>
            </w:tcMar>
          </w:tcPr>
          <w:p w14:paraId="0D508918" w14:textId="77777777" w:rsidR="00D85371" w:rsidRPr="00A6293E" w:rsidRDefault="00D85371" w:rsidP="00D85371">
            <w:pPr>
              <w:pStyle w:val="Brdtextmedindrag"/>
            </w:pPr>
            <w:r w:rsidRPr="00BE06AD">
              <w:rPr>
                <w:spacing w:val="-4"/>
              </w:rPr>
              <w:t>Tillhandahållare av allmänna kom</w:t>
            </w:r>
            <w:r>
              <w:rPr>
                <w:spacing w:val="-4"/>
              </w:rPr>
              <w:softHyphen/>
            </w:r>
            <w:r w:rsidRPr="00BE06AD">
              <w:rPr>
                <w:spacing w:val="-4"/>
              </w:rPr>
              <w:t>munikationsnät som är anmälda en</w:t>
            </w:r>
            <w:r>
              <w:rPr>
                <w:spacing w:val="-4"/>
              </w:rPr>
              <w:softHyphen/>
            </w:r>
            <w:r w:rsidRPr="00BE06AD">
              <w:rPr>
                <w:spacing w:val="-4"/>
              </w:rPr>
              <w:t>ligt 2</w:t>
            </w:r>
            <w:r>
              <w:rPr>
                <w:spacing w:val="-4"/>
              </w:rPr>
              <w:t> kap.</w:t>
            </w:r>
            <w:r w:rsidRPr="00BE06AD">
              <w:rPr>
                <w:spacing w:val="-4"/>
              </w:rPr>
              <w:t> 1</w:t>
            </w:r>
            <w:r>
              <w:rPr>
                <w:spacing w:val="-4"/>
              </w:rPr>
              <w:t> §</w:t>
            </w:r>
            <w:r w:rsidRPr="00BE06AD">
              <w:rPr>
                <w:spacing w:val="-4"/>
              </w:rPr>
              <w:t xml:space="preserve"> lagen </w:t>
            </w:r>
            <w:r w:rsidRPr="00BE06AD">
              <w:rPr>
                <w:i/>
                <w:spacing w:val="-4"/>
              </w:rPr>
              <w:t>(2003:389)</w:t>
            </w:r>
            <w:r w:rsidRPr="00BE06AD">
              <w:rPr>
                <w:spacing w:val="-4"/>
              </w:rPr>
              <w:t xml:space="preserve"> om </w:t>
            </w:r>
            <w:r w:rsidRPr="00A6293E">
              <w:t>elektronisk kommunikation ska be</w:t>
            </w:r>
            <w:r>
              <w:softHyphen/>
            </w:r>
            <w:r w:rsidRPr="00A6293E">
              <w:t>tala en årlig avgift för tvistlösning och tillsyn enligt denna lag.</w:t>
            </w:r>
          </w:p>
        </w:tc>
        <w:tc>
          <w:tcPr>
            <w:tcW w:w="2500" w:type="pct"/>
            <w:shd w:val="clear" w:color="auto" w:fill="auto"/>
            <w:tcMar>
              <w:right w:w="0" w:type="dxa"/>
            </w:tcMar>
          </w:tcPr>
          <w:p w14:paraId="65A81B4F" w14:textId="77777777" w:rsidR="00D85371" w:rsidRPr="00A6293E" w:rsidRDefault="00D85371" w:rsidP="00D85371">
            <w:pPr>
              <w:pStyle w:val="Brdtextmedindrag"/>
            </w:pPr>
            <w:r w:rsidRPr="00BE06AD">
              <w:rPr>
                <w:spacing w:val="-4"/>
              </w:rPr>
              <w:t xml:space="preserve">Tillhandahållare av allmänna </w:t>
            </w:r>
            <w:r w:rsidRPr="00BE06AD">
              <w:rPr>
                <w:i/>
                <w:spacing w:val="-4"/>
              </w:rPr>
              <w:t>elek</w:t>
            </w:r>
            <w:r>
              <w:rPr>
                <w:i/>
                <w:spacing w:val="-4"/>
              </w:rPr>
              <w:softHyphen/>
            </w:r>
            <w:r w:rsidRPr="00BE06AD">
              <w:rPr>
                <w:i/>
                <w:spacing w:val="-4"/>
              </w:rPr>
              <w:t>troniska</w:t>
            </w:r>
            <w:r w:rsidRPr="00BE06AD">
              <w:rPr>
                <w:spacing w:val="-4"/>
              </w:rPr>
              <w:t xml:space="preserve"> kommunikationsnät som</w:t>
            </w:r>
            <w:r w:rsidRPr="00A6293E">
              <w:t xml:space="preserve"> är anmälda enligt 2</w:t>
            </w:r>
            <w:r>
              <w:t> kap. </w:t>
            </w:r>
            <w:r w:rsidRPr="00A6293E">
              <w:t>1</w:t>
            </w:r>
            <w:r>
              <w:t> §</w:t>
            </w:r>
            <w:r w:rsidRPr="00A6293E">
              <w:t xml:space="preserve"> lagen </w:t>
            </w:r>
            <w:r w:rsidRPr="00A6293E">
              <w:rPr>
                <w:i/>
              </w:rPr>
              <w:t>(202</w:t>
            </w:r>
            <w:r>
              <w:rPr>
                <w:i/>
              </w:rPr>
              <w:t>2</w:t>
            </w:r>
            <w:r w:rsidRPr="00A6293E">
              <w:rPr>
                <w:i/>
              </w:rPr>
              <w:t>:000)</w:t>
            </w:r>
            <w:r w:rsidRPr="00A6293E">
              <w:t xml:space="preserve"> om elektronisk kom</w:t>
            </w:r>
            <w:r w:rsidRPr="00A6293E">
              <w:softHyphen/>
              <w:t>munikation ska betala en årlig av</w:t>
            </w:r>
            <w:r w:rsidRPr="00A6293E">
              <w:softHyphen/>
              <w:t>gift för tvistlösning och tillsyn en</w:t>
            </w:r>
            <w:r w:rsidRPr="00A6293E">
              <w:softHyphen/>
              <w:t>ligt denna lag.</w:t>
            </w:r>
          </w:p>
        </w:tc>
      </w:tr>
    </w:tbl>
    <w:p w14:paraId="30EBCE5F" w14:textId="77777777" w:rsidR="00D85371" w:rsidRDefault="00D85371" w:rsidP="00D85371">
      <w:pPr>
        <w:pStyle w:val="Brdtextmedindrag"/>
      </w:pPr>
      <w:r w:rsidRPr="00A6293E">
        <w:t>De avgifter som tas ut ska fördelas med skälig andel mellan dem som är skyldiga att betala avgiften.</w:t>
      </w:r>
    </w:p>
    <w:p w14:paraId="6158ECF3" w14:textId="77777777" w:rsidR="00D85371" w:rsidRDefault="00D85371" w:rsidP="00D85371">
      <w:pPr>
        <w:pStyle w:val="Brdtextmedindrag"/>
      </w:pPr>
    </w:p>
    <w:p w14:paraId="2B870956" w14:textId="77777777" w:rsidR="00D85371" w:rsidRDefault="00D85371" w:rsidP="00D85371">
      <w:pPr>
        <w:pStyle w:val="Brdtextmedindrag"/>
      </w:pPr>
    </w:p>
    <w:p w14:paraId="767DE0A9" w14:textId="77777777" w:rsidR="00D85371" w:rsidRDefault="00D85371" w:rsidP="00D85371">
      <w:pPr>
        <w:pStyle w:val="Brdtextmedindrag"/>
      </w:pPr>
    </w:p>
    <w:p w14:paraId="5620AAFB" w14:textId="77777777" w:rsidR="00D85371" w:rsidRPr="00A6293E" w:rsidRDefault="00D85371" w:rsidP="00D85371">
      <w:pPr>
        <w:pStyle w:val="Brdtextmedindrag"/>
      </w:pPr>
    </w:p>
    <w:p w14:paraId="3E4C3520" w14:textId="77777777" w:rsidR="00D85371" w:rsidRPr="00A6293E" w:rsidRDefault="00D85371" w:rsidP="00D85371">
      <w:pPr>
        <w:pStyle w:val="Brdtextmedindrag"/>
      </w:pPr>
      <w:r w:rsidRPr="00A6293E">
        <w:lastRenderedPageBreak/>
        <w:t>Regeringen eller den myndighet som regeringen bestämmer får meddela föreskrifter om avgifter för tvistlösning och tillsyn enligt denna lag.</w:t>
      </w:r>
    </w:p>
    <w:p w14:paraId="0C9EF394" w14:textId="77777777" w:rsidR="00D85371" w:rsidRPr="00A6293E" w:rsidRDefault="00D85371" w:rsidP="00D85371">
      <w:pPr>
        <w:pStyle w:val="Slutstreck"/>
      </w:pPr>
      <w:r w:rsidRPr="00A6293E">
        <w:t>                      </w:t>
      </w:r>
    </w:p>
    <w:p w14:paraId="48F33E45"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36A8BE2D" w14:textId="77777777" w:rsidR="00D85371" w:rsidRPr="00A6293E" w:rsidRDefault="00D85371" w:rsidP="00D85371">
      <w:pPr>
        <w:spacing w:line="2" w:lineRule="auto"/>
        <w:rPr>
          <w:rFonts w:ascii="Times New Roman" w:hAnsi="Times New Roman"/>
          <w:sz w:val="20"/>
        </w:rPr>
      </w:pPr>
      <w:r w:rsidRPr="00A6293E">
        <w:br w:type="page"/>
      </w:r>
    </w:p>
    <w:p w14:paraId="0294876A" w14:textId="77777777" w:rsidR="00D85371" w:rsidRDefault="00D85371" w:rsidP="00D85371">
      <w:pPr>
        <w:pStyle w:val="Rubrik2utannumrering"/>
        <w:sectPr w:rsidR="00D85371" w:rsidSect="00D85371">
          <w:headerReference w:type="even" r:id="rId463"/>
          <w:headerReference w:type="default" r:id="rId464"/>
          <w:footerReference w:type="even" r:id="rId465"/>
          <w:footerReference w:type="default" r:id="rId466"/>
          <w:footerReference w:type="first" r:id="rId467"/>
          <w:footnotePr>
            <w:numRestart w:val="eachSect"/>
          </w:footnotePr>
          <w:type w:val="continuous"/>
          <w:pgSz w:w="9356" w:h="13721" w:code="9"/>
          <w:pgMar w:top="794" w:right="2438" w:bottom="1191" w:left="1021" w:header="0" w:footer="709" w:gutter="0"/>
          <w:cols w:space="708"/>
          <w:docGrid w:linePitch="360"/>
        </w:sectPr>
      </w:pPr>
      <w:bookmarkStart w:id="2756" w:name="_Toc73005855"/>
      <w:bookmarkStart w:id="2757" w:name="_Toc86738676"/>
      <w:r w:rsidRPr="00A6293E">
        <w:lastRenderedPageBreak/>
        <w:t>Förslag till lag om ändring i lagen (2016:1145) om offentlig upphandling</w:t>
      </w:r>
      <w:bookmarkEnd w:id="2756"/>
      <w:bookmarkEnd w:id="2757"/>
    </w:p>
    <w:p w14:paraId="171B906D" w14:textId="77777777" w:rsidR="00D85371" w:rsidRPr="00A6293E" w:rsidRDefault="00D85371" w:rsidP="00D85371">
      <w:pPr>
        <w:pStyle w:val="Brdtext"/>
      </w:pPr>
      <w:r w:rsidRPr="00A6293E">
        <w:t>Härigenom föreskrivs att 3</w:t>
      </w:r>
      <w:r>
        <w:t> kap. </w:t>
      </w:r>
      <w:r w:rsidRPr="00A6293E">
        <w:t>6</w:t>
      </w:r>
      <w:r>
        <w:t> §</w:t>
      </w:r>
      <w:r w:rsidRPr="00A6293E">
        <w:t xml:space="preserve"> och rubriken närmast före 3</w:t>
      </w:r>
      <w:r>
        <w:t> kap. </w:t>
      </w:r>
      <w:r w:rsidRPr="00A6293E">
        <w:t>6</w:t>
      </w:r>
      <w:r>
        <w:t> §</w:t>
      </w:r>
      <w:r w:rsidRPr="00A6293E">
        <w:t xml:space="preserve"> lagen (2016:1145) om offentlig upphandling ska ha följande lydelse.</w:t>
      </w:r>
    </w:p>
    <w:p w14:paraId="178071CE"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2182D0E4" w14:textId="77777777">
        <w:tc>
          <w:tcPr>
            <w:tcW w:w="2500" w:type="pct"/>
            <w:shd w:val="clear" w:color="auto" w:fill="auto"/>
            <w:tcMar>
              <w:left w:w="0" w:type="dxa"/>
            </w:tcMar>
          </w:tcPr>
          <w:p w14:paraId="359AABE7"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09C17C03" w14:textId="77777777" w:rsidR="00D85371" w:rsidRPr="00A6293E" w:rsidRDefault="00D85371" w:rsidP="00D85371">
            <w:pPr>
              <w:pStyle w:val="Brdtext"/>
              <w:rPr>
                <w:i/>
              </w:rPr>
            </w:pPr>
            <w:r w:rsidRPr="00A6293E">
              <w:rPr>
                <w:i/>
              </w:rPr>
              <w:t>Föreslagen lydelse</w:t>
            </w:r>
          </w:p>
        </w:tc>
      </w:tr>
      <w:tr w:rsidR="008B1E23" w14:paraId="32947F8A" w14:textId="77777777">
        <w:tc>
          <w:tcPr>
            <w:tcW w:w="2500" w:type="pct"/>
            <w:shd w:val="clear" w:color="auto" w:fill="auto"/>
            <w:tcMar>
              <w:left w:w="0" w:type="dxa"/>
            </w:tcMar>
          </w:tcPr>
          <w:p w14:paraId="67AD7A3A" w14:textId="77777777" w:rsidR="00D85371" w:rsidRPr="00A6293E" w:rsidRDefault="00D85371" w:rsidP="00D85371">
            <w:pPr>
              <w:pStyle w:val="Rubrik4utannumrering"/>
            </w:pPr>
            <w:r w:rsidRPr="00A6293E">
              <w:t>Allmänt kommunikationsnät och elektronisk kommunikations</w:t>
            </w:r>
            <w:r w:rsidRPr="00A6293E">
              <w:softHyphen/>
              <w:t>tjänst</w:t>
            </w:r>
          </w:p>
        </w:tc>
        <w:tc>
          <w:tcPr>
            <w:tcW w:w="2500" w:type="pct"/>
            <w:shd w:val="clear" w:color="auto" w:fill="auto"/>
            <w:tcMar>
              <w:right w:w="0" w:type="dxa"/>
            </w:tcMar>
          </w:tcPr>
          <w:p w14:paraId="0536E501" w14:textId="77777777" w:rsidR="00D85371" w:rsidRPr="00A6293E" w:rsidRDefault="00D85371" w:rsidP="00D85371">
            <w:pPr>
              <w:pStyle w:val="Rubrik4utannumrering"/>
            </w:pPr>
            <w:r w:rsidRPr="00A6293E">
              <w:t xml:space="preserve">Allmänt </w:t>
            </w:r>
            <w:r w:rsidRPr="00A6293E">
              <w:rPr>
                <w:i/>
              </w:rPr>
              <w:t xml:space="preserve">elektroniskt </w:t>
            </w:r>
            <w:r w:rsidRPr="00A6293E">
              <w:t>kommu</w:t>
            </w:r>
            <w:r w:rsidRPr="00A6293E">
              <w:softHyphen/>
              <w:t>nikationsnät och elektronisk kommunikationstjänst</w:t>
            </w:r>
          </w:p>
        </w:tc>
      </w:tr>
    </w:tbl>
    <w:p w14:paraId="538BB102" w14:textId="77777777" w:rsidR="00D85371" w:rsidRPr="00A6293E" w:rsidRDefault="00D85371" w:rsidP="00D85371">
      <w:pPr>
        <w:pStyle w:val="Brdtext"/>
        <w:spacing w:before="230"/>
        <w:jc w:val="center"/>
        <w:rPr>
          <w:b/>
        </w:rPr>
      </w:pPr>
      <w:r w:rsidRPr="00A6293E">
        <w:rPr>
          <w:b/>
        </w:rPr>
        <w:t>3</w:t>
      </w:r>
      <w:r>
        <w:rPr>
          <w:b/>
        </w:rPr>
        <w:t> kap.</w:t>
      </w:r>
    </w:p>
    <w:p w14:paraId="31126A0D" w14:textId="77777777" w:rsidR="00D85371" w:rsidRPr="00A6293E" w:rsidRDefault="00D85371" w:rsidP="00D85371">
      <w:pPr>
        <w:pStyle w:val="Brdtext"/>
        <w:jc w:val="center"/>
      </w:pPr>
      <w:r w:rsidRPr="00A6293E">
        <w:t>6</w:t>
      </w:r>
      <w:r>
        <w:t> §</w:t>
      </w:r>
    </w:p>
    <w:p w14:paraId="2A7B43C6" w14:textId="77777777" w:rsidR="00D85371" w:rsidRPr="00A6293E" w:rsidRDefault="00D85371" w:rsidP="00D85371">
      <w:pPr>
        <w:pStyle w:val="Brdtextmedindrag"/>
      </w:pPr>
      <w:r w:rsidRPr="00A6293E">
        <w:t>Denna lag gäller inte för en upphandling eller en projekttävling som huvudsakligen syftar till att ge en upphandlande myndighet möjlighet att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5ED9A44" w14:textId="77777777">
        <w:tc>
          <w:tcPr>
            <w:tcW w:w="2500" w:type="pct"/>
            <w:shd w:val="clear" w:color="auto" w:fill="auto"/>
            <w:tcMar>
              <w:left w:w="0" w:type="dxa"/>
            </w:tcMar>
          </w:tcPr>
          <w:p w14:paraId="55E3CE9B" w14:textId="77777777" w:rsidR="00D85371" w:rsidRPr="00A6293E" w:rsidRDefault="00D85371" w:rsidP="00D85371">
            <w:pPr>
              <w:pStyle w:val="Brdtextmedindrag"/>
            </w:pPr>
            <w:r w:rsidRPr="00A6293E">
              <w:t>1.</w:t>
            </w:r>
            <w:r>
              <w:t> </w:t>
            </w:r>
            <w:r w:rsidRPr="00A6293E">
              <w:t>tillhandahålla eller driva ett allmänt kommunikationsnät, eller</w:t>
            </w:r>
          </w:p>
          <w:p w14:paraId="1F79FBAF" w14:textId="77777777" w:rsidR="00D85371" w:rsidRPr="00A6293E" w:rsidRDefault="00D85371" w:rsidP="00D85371">
            <w:pPr>
              <w:pStyle w:val="Brdtextmedindrag"/>
            </w:pPr>
          </w:p>
        </w:tc>
        <w:tc>
          <w:tcPr>
            <w:tcW w:w="2500" w:type="pct"/>
            <w:shd w:val="clear" w:color="auto" w:fill="auto"/>
            <w:tcMar>
              <w:right w:w="0" w:type="dxa"/>
            </w:tcMar>
          </w:tcPr>
          <w:p w14:paraId="25B92737" w14:textId="77777777" w:rsidR="00D85371" w:rsidRPr="00A6293E" w:rsidRDefault="00D85371" w:rsidP="00D85371">
            <w:pPr>
              <w:pStyle w:val="Brdtextmedindrag"/>
            </w:pPr>
            <w:r w:rsidRPr="00A6293E">
              <w:t>1.</w:t>
            </w:r>
            <w:r>
              <w:t> </w:t>
            </w:r>
            <w:r w:rsidRPr="00A6293E">
              <w:t xml:space="preserve">tillhandahålla eller driva ett allmänt </w:t>
            </w:r>
            <w:r w:rsidRPr="00A6293E">
              <w:rPr>
                <w:i/>
              </w:rPr>
              <w:t xml:space="preserve">elektroniskt </w:t>
            </w:r>
            <w:r w:rsidRPr="00A6293E">
              <w:t>kommunika</w:t>
            </w:r>
            <w:r w:rsidRPr="00A6293E">
              <w:softHyphen/>
              <w:t>tionsnät, eller</w:t>
            </w:r>
          </w:p>
        </w:tc>
      </w:tr>
    </w:tbl>
    <w:p w14:paraId="7B8FCDC9" w14:textId="77777777" w:rsidR="00D85371" w:rsidRPr="00A6293E" w:rsidRDefault="00D85371" w:rsidP="00D85371">
      <w:pPr>
        <w:pStyle w:val="Brdtextmedindrag"/>
      </w:pPr>
      <w:r w:rsidRPr="00A6293E">
        <w:t>2.</w:t>
      </w:r>
      <w:r>
        <w:t> </w:t>
      </w:r>
      <w:r w:rsidRPr="00A6293E">
        <w:t>för allmänheten tillhandahålla en elektronisk kommunikationstjänst.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743E0F9" w14:textId="77777777">
        <w:tc>
          <w:tcPr>
            <w:tcW w:w="2500" w:type="pct"/>
            <w:shd w:val="clear" w:color="auto" w:fill="auto"/>
            <w:tcMar>
              <w:left w:w="0" w:type="dxa"/>
            </w:tcMar>
          </w:tcPr>
          <w:p w14:paraId="56D69E11" w14:textId="77777777" w:rsidR="00D85371" w:rsidRPr="00A6293E" w:rsidRDefault="00D85371" w:rsidP="00D85371">
            <w:pPr>
              <w:pStyle w:val="Brdtextmedindrag"/>
            </w:pPr>
            <w:r w:rsidRPr="00A6293E">
              <w:t xml:space="preserve">Allmänt kommunikationsnät och elektronisk kommunikationstjänst har samma betydelse som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027ACA5F" w14:textId="77777777" w:rsidR="00D85371" w:rsidRPr="00A6293E" w:rsidRDefault="00D85371" w:rsidP="00D85371">
            <w:pPr>
              <w:pStyle w:val="Brdtextmedindrag"/>
            </w:pPr>
            <w:r w:rsidRPr="00A6293E">
              <w:t xml:space="preserve">Allmänt </w:t>
            </w:r>
            <w:r w:rsidRPr="00A6293E">
              <w:rPr>
                <w:i/>
              </w:rPr>
              <w:t xml:space="preserve">elektroniskt </w:t>
            </w:r>
            <w:r w:rsidRPr="00A6293E">
              <w:t>kommuni</w:t>
            </w:r>
            <w:r w:rsidRPr="00A6293E">
              <w:softHyphen/>
              <w:t>kationsnät och elektronisk kommu</w:t>
            </w:r>
            <w:r w:rsidRPr="00A6293E">
              <w:softHyphen/>
              <w:t>nikationstjänst har samma betydel</w:t>
            </w:r>
            <w:r w:rsidRPr="00A6293E">
              <w:softHyphen/>
              <w:t xml:space="preserve">se som i lagen </w:t>
            </w:r>
            <w:r w:rsidRPr="00A6293E">
              <w:rPr>
                <w:i/>
              </w:rPr>
              <w:t>(202</w:t>
            </w:r>
            <w:r>
              <w:rPr>
                <w:i/>
              </w:rPr>
              <w:t>2</w:t>
            </w:r>
            <w:r w:rsidRPr="00A6293E">
              <w:rPr>
                <w:i/>
              </w:rPr>
              <w:t>:000)</w:t>
            </w:r>
            <w:r w:rsidRPr="00A6293E">
              <w:t xml:space="preserve"> om elek</w:t>
            </w:r>
            <w:r w:rsidRPr="00A6293E">
              <w:softHyphen/>
              <w:t>tronisk kommunikation.</w:t>
            </w:r>
          </w:p>
        </w:tc>
      </w:tr>
    </w:tbl>
    <w:p w14:paraId="41CC966C" w14:textId="77777777" w:rsidR="00D85371" w:rsidRPr="00A6293E" w:rsidRDefault="00D85371" w:rsidP="00D85371">
      <w:pPr>
        <w:pStyle w:val="Slutstreck"/>
      </w:pPr>
      <w:r w:rsidRPr="00A6293E">
        <w:t>                      </w:t>
      </w:r>
    </w:p>
    <w:p w14:paraId="60B38A38"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62CA7024" w14:textId="77777777" w:rsidR="00D85371" w:rsidRPr="00A6293E" w:rsidRDefault="00D85371" w:rsidP="00D85371">
      <w:pPr>
        <w:spacing w:line="2" w:lineRule="auto"/>
        <w:rPr>
          <w:rFonts w:ascii="Times New Roman" w:hAnsi="Times New Roman"/>
          <w:sz w:val="20"/>
        </w:rPr>
      </w:pPr>
      <w:r w:rsidRPr="00A6293E">
        <w:br w:type="page"/>
      </w:r>
    </w:p>
    <w:p w14:paraId="0B3D0134" w14:textId="77777777" w:rsidR="00D85371" w:rsidRDefault="00D85371" w:rsidP="00D85371">
      <w:pPr>
        <w:pStyle w:val="Rubrik2utannumrering"/>
        <w:sectPr w:rsidR="00D85371" w:rsidSect="00D85371">
          <w:headerReference w:type="even" r:id="rId468"/>
          <w:headerReference w:type="default" r:id="rId469"/>
          <w:footerReference w:type="even" r:id="rId470"/>
          <w:footerReference w:type="default" r:id="rId471"/>
          <w:footerReference w:type="first" r:id="rId472"/>
          <w:footnotePr>
            <w:numRestart w:val="eachSect"/>
          </w:footnotePr>
          <w:type w:val="continuous"/>
          <w:pgSz w:w="9356" w:h="13721" w:code="9"/>
          <w:pgMar w:top="794" w:right="2438" w:bottom="1191" w:left="1021" w:header="0" w:footer="709" w:gutter="0"/>
          <w:cols w:space="708"/>
          <w:docGrid w:linePitch="360"/>
        </w:sectPr>
      </w:pPr>
      <w:bookmarkStart w:id="2758" w:name="_Toc73005856"/>
      <w:bookmarkStart w:id="2759" w:name="_Toc86738677"/>
      <w:r w:rsidRPr="00A6293E">
        <w:lastRenderedPageBreak/>
        <w:t>Förslag till lag om ändring i lagen (2016:1147) om upphandling av koncessioner</w:t>
      </w:r>
      <w:bookmarkEnd w:id="2758"/>
      <w:bookmarkEnd w:id="2759"/>
    </w:p>
    <w:p w14:paraId="3E63DF7D" w14:textId="77777777" w:rsidR="00D85371" w:rsidRPr="00A6293E" w:rsidRDefault="00D85371" w:rsidP="00D85371">
      <w:pPr>
        <w:pStyle w:val="Brdtext"/>
      </w:pPr>
      <w:r w:rsidRPr="00A6293E">
        <w:rPr>
          <w:spacing w:val="-3"/>
        </w:rPr>
        <w:t>Härigenom föreskrivs att 3</w:t>
      </w:r>
      <w:r>
        <w:rPr>
          <w:spacing w:val="-3"/>
        </w:rPr>
        <w:t> kap. </w:t>
      </w:r>
      <w:r w:rsidRPr="00A6293E">
        <w:rPr>
          <w:spacing w:val="-3"/>
        </w:rPr>
        <w:t>4</w:t>
      </w:r>
      <w:r>
        <w:rPr>
          <w:spacing w:val="-3"/>
        </w:rPr>
        <w:t> §</w:t>
      </w:r>
      <w:r w:rsidRPr="00A6293E">
        <w:rPr>
          <w:spacing w:val="-3"/>
        </w:rPr>
        <w:t xml:space="preserve"> och rubriken närmast före 3</w:t>
      </w:r>
      <w:r>
        <w:rPr>
          <w:spacing w:val="-3"/>
        </w:rPr>
        <w:t> kap. </w:t>
      </w:r>
      <w:r w:rsidRPr="00A6293E">
        <w:rPr>
          <w:spacing w:val="-3"/>
        </w:rPr>
        <w:t>4</w:t>
      </w:r>
      <w:r>
        <w:rPr>
          <w:spacing w:val="-3"/>
        </w:rPr>
        <w:t> §</w:t>
      </w:r>
      <w:r w:rsidRPr="00A6293E">
        <w:rPr>
          <w:spacing w:val="-3"/>
        </w:rPr>
        <w:t xml:space="preserve"> la</w:t>
      </w:r>
      <w:r>
        <w:rPr>
          <w:spacing w:val="-3"/>
        </w:rPr>
        <w:softHyphen/>
      </w:r>
      <w:r w:rsidRPr="00A6293E">
        <w:rPr>
          <w:spacing w:val="-3"/>
        </w:rPr>
        <w:t>gen (2016:1147)</w:t>
      </w:r>
      <w:r w:rsidRPr="00A6293E">
        <w:t xml:space="preserve"> om upphandling av koncessioner ska ha följande lydelse.</w:t>
      </w:r>
    </w:p>
    <w:p w14:paraId="18818FB6"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1878CED" w14:textId="77777777">
        <w:tc>
          <w:tcPr>
            <w:tcW w:w="2500" w:type="pct"/>
            <w:shd w:val="clear" w:color="auto" w:fill="auto"/>
            <w:tcMar>
              <w:left w:w="0" w:type="dxa"/>
            </w:tcMar>
          </w:tcPr>
          <w:p w14:paraId="3D72EFAA"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D612F96" w14:textId="77777777" w:rsidR="00D85371" w:rsidRPr="00A6293E" w:rsidRDefault="00D85371" w:rsidP="00D85371">
            <w:pPr>
              <w:pStyle w:val="Brdtext"/>
              <w:rPr>
                <w:i/>
              </w:rPr>
            </w:pPr>
            <w:r w:rsidRPr="00A6293E">
              <w:rPr>
                <w:i/>
              </w:rPr>
              <w:t>Föreslagen lydelse</w:t>
            </w:r>
          </w:p>
        </w:tc>
      </w:tr>
      <w:tr w:rsidR="008B1E23" w14:paraId="78365103" w14:textId="77777777">
        <w:tc>
          <w:tcPr>
            <w:tcW w:w="2500" w:type="pct"/>
            <w:shd w:val="clear" w:color="auto" w:fill="auto"/>
            <w:tcMar>
              <w:left w:w="0" w:type="dxa"/>
            </w:tcMar>
          </w:tcPr>
          <w:p w14:paraId="7AC37307" w14:textId="77777777" w:rsidR="00D85371" w:rsidRPr="00A6293E" w:rsidRDefault="00D85371" w:rsidP="00D85371">
            <w:pPr>
              <w:pStyle w:val="Rubrik4utannumrering"/>
              <w:rPr>
                <w:i/>
              </w:rPr>
            </w:pPr>
            <w:r w:rsidRPr="00A6293E">
              <w:rPr>
                <w:i/>
              </w:rPr>
              <w:t xml:space="preserve">Elektronisk </w:t>
            </w:r>
            <w:r w:rsidRPr="00A6293E">
              <w:t>kommunikations</w:t>
            </w:r>
            <w:r w:rsidRPr="00A6293E">
              <w:softHyphen/>
              <w:t>tjänst</w:t>
            </w:r>
          </w:p>
        </w:tc>
        <w:tc>
          <w:tcPr>
            <w:tcW w:w="2500" w:type="pct"/>
            <w:shd w:val="clear" w:color="auto" w:fill="auto"/>
            <w:tcMar>
              <w:right w:w="0" w:type="dxa"/>
            </w:tcMar>
          </w:tcPr>
          <w:p w14:paraId="3720DCAA" w14:textId="77777777" w:rsidR="00D85371" w:rsidRPr="00A6293E" w:rsidRDefault="00D85371" w:rsidP="00D85371">
            <w:pPr>
              <w:pStyle w:val="Rubrik4utannumrering"/>
            </w:pPr>
            <w:r w:rsidRPr="00A6293E">
              <w:rPr>
                <w:i/>
              </w:rPr>
              <w:t>Allmänt elektroniskt kommunika</w:t>
            </w:r>
            <w:r w:rsidRPr="00A6293E">
              <w:rPr>
                <w:i/>
              </w:rPr>
              <w:softHyphen/>
              <w:t>tionsnät och elektronisk</w:t>
            </w:r>
            <w:r w:rsidRPr="00A6293E">
              <w:t xml:space="preserve"> kommu</w:t>
            </w:r>
            <w:r w:rsidRPr="00A6293E">
              <w:softHyphen/>
              <w:t>nikationstjänst</w:t>
            </w:r>
          </w:p>
        </w:tc>
      </w:tr>
    </w:tbl>
    <w:p w14:paraId="5430C991" w14:textId="77777777" w:rsidR="00D85371" w:rsidRPr="00A6293E" w:rsidRDefault="00D85371" w:rsidP="00D85371">
      <w:pPr>
        <w:pStyle w:val="Brdtext"/>
        <w:spacing w:before="230"/>
        <w:jc w:val="center"/>
        <w:rPr>
          <w:b/>
        </w:rPr>
      </w:pPr>
      <w:r w:rsidRPr="00A6293E">
        <w:rPr>
          <w:b/>
        </w:rPr>
        <w:t>3</w:t>
      </w:r>
      <w:r>
        <w:rPr>
          <w:b/>
        </w:rPr>
        <w:t> kap.</w:t>
      </w:r>
    </w:p>
    <w:p w14:paraId="6EB1B23E" w14:textId="77777777" w:rsidR="00D85371" w:rsidRPr="00A6293E" w:rsidRDefault="00D85371" w:rsidP="00D85371">
      <w:pPr>
        <w:pStyle w:val="Brdtext"/>
        <w:jc w:val="center"/>
      </w:pPr>
      <w:r w:rsidRPr="00A6293E">
        <w:t>4</w:t>
      </w:r>
      <w:r>
        <w:t> §</w:t>
      </w:r>
    </w:p>
    <w:p w14:paraId="320FDAF4" w14:textId="77777777" w:rsidR="00D85371" w:rsidRPr="00A6293E" w:rsidRDefault="00D85371" w:rsidP="00D85371">
      <w:pPr>
        <w:pStyle w:val="Brdtextmedindrag"/>
      </w:pPr>
      <w:r w:rsidRPr="00A6293E">
        <w:t>Denna lag gäller inte för koncessioner som huvudsakligen syftar till att ge en upphandlande myndighet möjlighet att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6CED61A" w14:textId="77777777">
        <w:tc>
          <w:tcPr>
            <w:tcW w:w="2500" w:type="pct"/>
            <w:shd w:val="clear" w:color="auto" w:fill="auto"/>
            <w:tcMar>
              <w:left w:w="0" w:type="dxa"/>
            </w:tcMar>
          </w:tcPr>
          <w:p w14:paraId="254F81CF" w14:textId="77777777" w:rsidR="00D85371" w:rsidRPr="00A6293E" w:rsidRDefault="00D85371" w:rsidP="00D85371">
            <w:pPr>
              <w:pStyle w:val="Brdtextmedindrag"/>
            </w:pPr>
            <w:r w:rsidRPr="00A6293E">
              <w:t>1.</w:t>
            </w:r>
            <w:r>
              <w:t> </w:t>
            </w:r>
            <w:r w:rsidRPr="00A6293E">
              <w:t>tillhandahålla eller driva ett allmänt kommunikationsnät, eller</w:t>
            </w:r>
          </w:p>
          <w:p w14:paraId="76339A64" w14:textId="77777777" w:rsidR="00D85371" w:rsidRPr="00A6293E" w:rsidRDefault="00D85371" w:rsidP="00D85371">
            <w:pPr>
              <w:pStyle w:val="Brdtextmedindrag"/>
            </w:pPr>
          </w:p>
        </w:tc>
        <w:tc>
          <w:tcPr>
            <w:tcW w:w="2500" w:type="pct"/>
            <w:shd w:val="clear" w:color="auto" w:fill="auto"/>
            <w:tcMar>
              <w:right w:w="0" w:type="dxa"/>
            </w:tcMar>
          </w:tcPr>
          <w:p w14:paraId="34B6F75F" w14:textId="77777777" w:rsidR="00D85371" w:rsidRPr="00A6293E" w:rsidRDefault="00D85371" w:rsidP="00D85371">
            <w:pPr>
              <w:pStyle w:val="Brdtextmedindrag"/>
            </w:pPr>
            <w:r w:rsidRPr="00A6293E">
              <w:t>1.</w:t>
            </w:r>
            <w:r>
              <w:t> </w:t>
            </w:r>
            <w:r w:rsidRPr="00A6293E">
              <w:t xml:space="preserve">tillhandahålla eller driva ett allmänt </w:t>
            </w:r>
            <w:r w:rsidRPr="00A6293E">
              <w:rPr>
                <w:i/>
              </w:rPr>
              <w:t xml:space="preserve">elektroniskt </w:t>
            </w:r>
            <w:r w:rsidRPr="00A6293E">
              <w:t>kommunika</w:t>
            </w:r>
            <w:r w:rsidRPr="00A6293E">
              <w:softHyphen/>
              <w:t>tionsnät, eller</w:t>
            </w:r>
          </w:p>
        </w:tc>
      </w:tr>
    </w:tbl>
    <w:p w14:paraId="3B7FECA0" w14:textId="77777777" w:rsidR="00D85371" w:rsidRPr="00A6293E" w:rsidRDefault="00D85371" w:rsidP="00D85371">
      <w:pPr>
        <w:pStyle w:val="Brdtextmedindrag"/>
      </w:pPr>
      <w:r w:rsidRPr="00A6293E">
        <w:t>2.</w:t>
      </w:r>
      <w:r>
        <w:t> </w:t>
      </w:r>
      <w:r w:rsidRPr="00A6293E">
        <w:t>för allmänheten tillhandahålla en elektronisk kommunikationstjänst.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7F88094" w14:textId="77777777">
        <w:tc>
          <w:tcPr>
            <w:tcW w:w="2500" w:type="pct"/>
            <w:shd w:val="clear" w:color="auto" w:fill="auto"/>
            <w:tcMar>
              <w:left w:w="0" w:type="dxa"/>
            </w:tcMar>
          </w:tcPr>
          <w:p w14:paraId="35A58613" w14:textId="77777777" w:rsidR="00D85371" w:rsidRPr="00A6293E" w:rsidRDefault="00D85371" w:rsidP="00D85371">
            <w:pPr>
              <w:pStyle w:val="Brdtextmedindrag"/>
            </w:pPr>
            <w:r w:rsidRPr="00A6293E">
              <w:t xml:space="preserve">Allmänt kommunikationsnät och elektronisk kommunikationstjänst har samma betydelse som i lagen </w:t>
            </w:r>
            <w:r w:rsidRPr="00A6293E">
              <w:rPr>
                <w:i/>
              </w:rPr>
              <w:t>(2003:389)</w:t>
            </w:r>
            <w:r w:rsidRPr="00A6293E">
              <w:t xml:space="preserve"> om elektronisk kom</w:t>
            </w:r>
            <w:r w:rsidRPr="00A6293E">
              <w:softHyphen/>
              <w:t>munikation.</w:t>
            </w:r>
          </w:p>
        </w:tc>
        <w:tc>
          <w:tcPr>
            <w:tcW w:w="2500" w:type="pct"/>
            <w:shd w:val="clear" w:color="auto" w:fill="auto"/>
            <w:tcMar>
              <w:right w:w="0" w:type="dxa"/>
            </w:tcMar>
          </w:tcPr>
          <w:p w14:paraId="2A15597A" w14:textId="77777777" w:rsidR="00D85371" w:rsidRPr="00A6293E" w:rsidRDefault="00D85371" w:rsidP="00D85371">
            <w:pPr>
              <w:pStyle w:val="Brdtextmedindrag"/>
            </w:pPr>
            <w:r w:rsidRPr="00A6293E">
              <w:t xml:space="preserve">Allmänt </w:t>
            </w:r>
            <w:r w:rsidRPr="00A6293E">
              <w:rPr>
                <w:i/>
              </w:rPr>
              <w:t xml:space="preserve">elektroniskt </w:t>
            </w:r>
            <w:r w:rsidRPr="00A6293E">
              <w:t>kommuni</w:t>
            </w:r>
            <w:r w:rsidRPr="00A6293E">
              <w:softHyphen/>
              <w:t>kationsnät och elektronisk kommu</w:t>
            </w:r>
            <w:r w:rsidRPr="00A6293E">
              <w:softHyphen/>
              <w:t>nikationstjänst har samma betydel</w:t>
            </w:r>
            <w:r w:rsidRPr="00A6293E">
              <w:softHyphen/>
              <w:t xml:space="preserve">se som i lagen </w:t>
            </w:r>
            <w:r w:rsidRPr="00A6293E">
              <w:rPr>
                <w:i/>
              </w:rPr>
              <w:t>(202</w:t>
            </w:r>
            <w:r>
              <w:rPr>
                <w:i/>
              </w:rPr>
              <w:t>2</w:t>
            </w:r>
            <w:r w:rsidRPr="00A6293E">
              <w:rPr>
                <w:i/>
              </w:rPr>
              <w:t>:000)</w:t>
            </w:r>
            <w:r w:rsidRPr="00A6293E">
              <w:t xml:space="preserve"> om elek</w:t>
            </w:r>
            <w:r w:rsidRPr="00A6293E">
              <w:softHyphen/>
              <w:t>tronisk kommunikation.</w:t>
            </w:r>
          </w:p>
        </w:tc>
      </w:tr>
    </w:tbl>
    <w:p w14:paraId="441DA8A9" w14:textId="77777777" w:rsidR="00D85371" w:rsidRPr="00A6293E" w:rsidRDefault="00D85371" w:rsidP="00D85371">
      <w:pPr>
        <w:pStyle w:val="Slutstreck"/>
      </w:pPr>
      <w:r w:rsidRPr="00A6293E">
        <w:t>                      </w:t>
      </w:r>
    </w:p>
    <w:p w14:paraId="40DC2BA5"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59832105" w14:textId="77777777" w:rsidR="00D85371" w:rsidRPr="00A6293E" w:rsidRDefault="00D85371" w:rsidP="00D85371">
      <w:pPr>
        <w:spacing w:line="2" w:lineRule="auto"/>
        <w:rPr>
          <w:rFonts w:ascii="Times New Roman" w:hAnsi="Times New Roman"/>
          <w:sz w:val="20"/>
        </w:rPr>
      </w:pPr>
      <w:r w:rsidRPr="00A6293E">
        <w:br w:type="page"/>
      </w:r>
    </w:p>
    <w:p w14:paraId="1696B2FB" w14:textId="707F0B93" w:rsidR="00D85371" w:rsidRDefault="00D85371" w:rsidP="00D85371">
      <w:pPr>
        <w:pStyle w:val="Rubrik2utannumrering"/>
        <w:sectPr w:rsidR="00D85371" w:rsidSect="00D85371">
          <w:headerReference w:type="even" r:id="rId473"/>
          <w:headerReference w:type="default" r:id="rId474"/>
          <w:footerReference w:type="even" r:id="rId475"/>
          <w:footerReference w:type="default" r:id="rId476"/>
          <w:footerReference w:type="first" r:id="rId477"/>
          <w:footnotePr>
            <w:numRestart w:val="eachSect"/>
          </w:footnotePr>
          <w:type w:val="continuous"/>
          <w:pgSz w:w="9356" w:h="13721" w:code="9"/>
          <w:pgMar w:top="794" w:right="2438" w:bottom="1191" w:left="1021" w:header="0" w:footer="709" w:gutter="0"/>
          <w:cols w:space="708"/>
          <w:docGrid w:linePitch="360"/>
        </w:sectPr>
      </w:pPr>
      <w:bookmarkStart w:id="2760" w:name="_Toc73005857"/>
      <w:bookmarkStart w:id="2761" w:name="_Toc86738678"/>
      <w:r w:rsidRPr="00A6293E">
        <w:lastRenderedPageBreak/>
        <w:t>Förslag till lag om ändring i lagen (2016:1306) med kompletterande bestämmelser till EU:s marknads</w:t>
      </w:r>
      <w:r>
        <w:softHyphen/>
      </w:r>
      <w:r w:rsidRPr="00A6293E">
        <w:t>missbruksförordning</w:t>
      </w:r>
      <w:bookmarkEnd w:id="2760"/>
      <w:bookmarkEnd w:id="2761"/>
    </w:p>
    <w:p w14:paraId="2E5D0BD2" w14:textId="77777777" w:rsidR="00D85371" w:rsidRPr="003F317E" w:rsidRDefault="00D85371" w:rsidP="00D85371">
      <w:pPr>
        <w:pStyle w:val="Brdtext"/>
      </w:pPr>
      <w:r w:rsidRPr="003F317E">
        <w:t>Härigenom föreskrivs att 3 kap. 11 § lagen (2016:1306) med komplette</w:t>
      </w:r>
      <w:r>
        <w:softHyphen/>
      </w:r>
      <w:r w:rsidRPr="003F317E">
        <w:t>ran</w:t>
      </w:r>
      <w:r>
        <w:softHyphen/>
      </w:r>
      <w:r w:rsidRPr="003F317E">
        <w:t>de bestämmelser till EU:s marknadsmissbruksförordning ska ha följan</w:t>
      </w:r>
      <w:r>
        <w:softHyphen/>
      </w:r>
      <w:r w:rsidRPr="003F317E">
        <w:t>de lydelse.</w:t>
      </w:r>
    </w:p>
    <w:p w14:paraId="429B3973" w14:textId="77777777" w:rsidR="00D85371" w:rsidRPr="003F317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36BFC868" w14:textId="77777777">
        <w:tc>
          <w:tcPr>
            <w:tcW w:w="2500" w:type="pct"/>
            <w:shd w:val="clear" w:color="auto" w:fill="auto"/>
            <w:tcMar>
              <w:left w:w="0" w:type="dxa"/>
            </w:tcMar>
          </w:tcPr>
          <w:p w14:paraId="57F7D987"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5A60E755" w14:textId="77777777" w:rsidR="00D85371" w:rsidRPr="00A6293E" w:rsidRDefault="00D85371" w:rsidP="00D85371">
            <w:pPr>
              <w:pStyle w:val="Brdtext"/>
              <w:rPr>
                <w:i/>
              </w:rPr>
            </w:pPr>
            <w:r w:rsidRPr="00A6293E">
              <w:rPr>
                <w:i/>
              </w:rPr>
              <w:t>Föreslagen lydelse</w:t>
            </w:r>
          </w:p>
        </w:tc>
      </w:tr>
    </w:tbl>
    <w:p w14:paraId="1CDBF90A" w14:textId="77777777" w:rsidR="00D85371" w:rsidRPr="00A6293E" w:rsidRDefault="00D85371" w:rsidP="00D85371">
      <w:pPr>
        <w:pStyle w:val="Brdtext"/>
        <w:spacing w:before="230"/>
        <w:jc w:val="center"/>
        <w:rPr>
          <w:b/>
        </w:rPr>
      </w:pPr>
      <w:r w:rsidRPr="00A6293E">
        <w:rPr>
          <w:b/>
        </w:rPr>
        <w:t>3</w:t>
      </w:r>
      <w:r>
        <w:rPr>
          <w:b/>
        </w:rPr>
        <w:t> kap.</w:t>
      </w:r>
    </w:p>
    <w:p w14:paraId="3DEDB61F" w14:textId="77777777" w:rsidR="00D85371" w:rsidRPr="00A6293E" w:rsidRDefault="00D85371" w:rsidP="00D85371">
      <w:pPr>
        <w:pStyle w:val="Brdtext"/>
        <w:jc w:val="center"/>
      </w:pPr>
      <w:r w:rsidRPr="00A6293E">
        <w:t>11</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76780D0D" w14:textId="77777777">
        <w:tc>
          <w:tcPr>
            <w:tcW w:w="2500" w:type="pct"/>
            <w:shd w:val="clear" w:color="auto" w:fill="auto"/>
            <w:tcMar>
              <w:left w:w="0" w:type="dxa"/>
            </w:tcMar>
          </w:tcPr>
          <w:p w14:paraId="637093A8" w14:textId="77777777" w:rsidR="00D85371" w:rsidRPr="00A6293E" w:rsidRDefault="00D85371" w:rsidP="00D85371">
            <w:pPr>
              <w:pStyle w:val="Brdtextmedindrag"/>
            </w:pPr>
            <w:r w:rsidRPr="00A6293E">
              <w:t xml:space="preserve">I </w:t>
            </w:r>
            <w:r w:rsidRPr="00A6293E">
              <w:rPr>
                <w:i/>
              </w:rPr>
              <w:t>6</w:t>
            </w:r>
            <w:r>
              <w:rPr>
                <w:i/>
              </w:rPr>
              <w:t> kap.</w:t>
            </w:r>
            <w:r w:rsidRPr="00A6293E">
              <w:rPr>
                <w:i/>
              </w:rPr>
              <w:t> 22</w:t>
            </w:r>
            <w:r>
              <w:rPr>
                <w:i/>
              </w:rPr>
              <w:t> §</w:t>
            </w:r>
            <w:r w:rsidRPr="00A6293E">
              <w:rPr>
                <w:i/>
              </w:rPr>
              <w:t xml:space="preserve"> första stycket</w:t>
            </w:r>
            <w:r>
              <w:rPr>
                <w:i/>
              </w:rPr>
              <w:t> </w:t>
            </w:r>
            <w:r w:rsidRPr="00A6293E">
              <w:rPr>
                <w:i/>
              </w:rPr>
              <w:t>9</w:t>
            </w:r>
            <w:r w:rsidRPr="00A6293E">
              <w:t xml:space="preserve"> la</w:t>
            </w:r>
            <w:r w:rsidRPr="00A6293E">
              <w:softHyphen/>
              <w:t xml:space="preserve">gen </w:t>
            </w:r>
            <w:r w:rsidRPr="00A6293E">
              <w:rPr>
                <w:i/>
              </w:rPr>
              <w:t>(2003:389)</w:t>
            </w:r>
            <w:r w:rsidRPr="00A6293E">
              <w:t xml:space="preserve"> om elektronisk kommunikation finns bestämmel</w:t>
            </w:r>
            <w:r w:rsidRPr="00A6293E">
              <w:softHyphen/>
              <w:t>ser om rätt för Finansinspektionen att få ut uppgifter från den som till</w:t>
            </w:r>
            <w:r>
              <w:softHyphen/>
            </w:r>
            <w:r w:rsidRPr="00A6293E">
              <w:t>handahåller ett elektroniskt kom</w:t>
            </w:r>
            <w:r>
              <w:softHyphen/>
            </w:r>
            <w:r w:rsidRPr="00A6293E">
              <w:t>munikationsnät eller en elektronisk kommunikationstjänst.</w:t>
            </w:r>
          </w:p>
        </w:tc>
        <w:tc>
          <w:tcPr>
            <w:tcW w:w="2500" w:type="pct"/>
            <w:shd w:val="clear" w:color="auto" w:fill="auto"/>
            <w:tcMar>
              <w:right w:w="0" w:type="dxa"/>
            </w:tcMar>
          </w:tcPr>
          <w:p w14:paraId="70DD9069" w14:textId="77777777" w:rsidR="00D85371" w:rsidRPr="00A6293E" w:rsidRDefault="00D85371" w:rsidP="00D85371">
            <w:pPr>
              <w:pStyle w:val="Brdtextmedindrag"/>
            </w:pPr>
            <w:r w:rsidRPr="007A57AF">
              <w:t xml:space="preserve">I </w:t>
            </w:r>
            <w:r w:rsidRPr="007A57AF">
              <w:rPr>
                <w:i/>
              </w:rPr>
              <w:t>9 kap. </w:t>
            </w:r>
            <w:r>
              <w:rPr>
                <w:i/>
              </w:rPr>
              <w:t>33</w:t>
            </w:r>
            <w:r w:rsidRPr="007A57AF">
              <w:rPr>
                <w:i/>
              </w:rPr>
              <w:t> § första stycket 1 b</w:t>
            </w:r>
            <w:r w:rsidRPr="007A57AF">
              <w:t xml:space="preserve"> la</w:t>
            </w:r>
            <w:r w:rsidRPr="007A57AF">
              <w:softHyphen/>
              <w:t xml:space="preserve">gen </w:t>
            </w:r>
            <w:r w:rsidRPr="007A57AF">
              <w:rPr>
                <w:i/>
              </w:rPr>
              <w:t>(202</w:t>
            </w:r>
            <w:r>
              <w:rPr>
                <w:i/>
              </w:rPr>
              <w:t>2</w:t>
            </w:r>
            <w:r w:rsidRPr="007A57AF">
              <w:rPr>
                <w:i/>
              </w:rPr>
              <w:t>:000)</w:t>
            </w:r>
            <w:r w:rsidRPr="007A57AF">
              <w:t xml:space="preserve"> om elektronisk kommunikation finns bestämmel</w:t>
            </w:r>
            <w:r w:rsidRPr="007A57AF">
              <w:softHyphen/>
              <w:t>ser om</w:t>
            </w:r>
            <w:r w:rsidRPr="00A6293E">
              <w:t xml:space="preserve"> rätt för Finansinspektionen att få ut uppgifter från den som till</w:t>
            </w:r>
            <w:r>
              <w:softHyphen/>
            </w:r>
            <w:r w:rsidRPr="00A6293E">
              <w:t>handahåller ett elektroniskt kom</w:t>
            </w:r>
            <w:r>
              <w:softHyphen/>
            </w:r>
            <w:r w:rsidRPr="00A6293E">
              <w:t>munikationsnät eller en elektronisk kommunikationstjänst.</w:t>
            </w:r>
          </w:p>
        </w:tc>
      </w:tr>
    </w:tbl>
    <w:p w14:paraId="56FB23A2" w14:textId="77777777" w:rsidR="00D85371" w:rsidRPr="00A6293E" w:rsidRDefault="00D85371" w:rsidP="00D85371">
      <w:pPr>
        <w:pStyle w:val="Slutstreck"/>
      </w:pPr>
      <w:r w:rsidRPr="00A6293E">
        <w:t>                      </w:t>
      </w:r>
    </w:p>
    <w:p w14:paraId="7B92E660"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4D9CD9A0" w14:textId="77777777" w:rsidR="00D85371" w:rsidRPr="00A6293E" w:rsidRDefault="00D85371" w:rsidP="00D85371">
      <w:pPr>
        <w:spacing w:line="2" w:lineRule="auto"/>
        <w:rPr>
          <w:rFonts w:ascii="Times New Roman" w:hAnsi="Times New Roman"/>
          <w:sz w:val="20"/>
        </w:rPr>
      </w:pPr>
      <w:r w:rsidRPr="00A6293E">
        <w:br w:type="page"/>
      </w:r>
    </w:p>
    <w:p w14:paraId="1555A692" w14:textId="77777777" w:rsidR="00D85371" w:rsidRDefault="00D85371" w:rsidP="00D85371">
      <w:pPr>
        <w:pStyle w:val="Rubrik2utannumrering"/>
        <w:sectPr w:rsidR="00D85371" w:rsidSect="00D85371">
          <w:headerReference w:type="even" r:id="rId478"/>
          <w:headerReference w:type="default" r:id="rId479"/>
          <w:footerReference w:type="even" r:id="rId480"/>
          <w:footerReference w:type="default" r:id="rId481"/>
          <w:footerReference w:type="first" r:id="rId482"/>
          <w:footnotePr>
            <w:numRestart w:val="eachSect"/>
          </w:footnotePr>
          <w:type w:val="continuous"/>
          <w:pgSz w:w="9356" w:h="13721" w:code="9"/>
          <w:pgMar w:top="794" w:right="2438" w:bottom="1191" w:left="1021" w:header="0" w:footer="709" w:gutter="0"/>
          <w:cols w:space="708"/>
          <w:docGrid w:linePitch="360"/>
        </w:sectPr>
      </w:pPr>
      <w:bookmarkStart w:id="2762" w:name="_Toc73005858"/>
      <w:bookmarkStart w:id="2763" w:name="_Toc86738679"/>
      <w:r w:rsidRPr="00A6293E">
        <w:lastRenderedPageBreak/>
        <w:t>Förslag till lag om ändring i lagen (2018:1174) om informationssäkerhet för samhällsviktiga och digitala tjänster</w:t>
      </w:r>
      <w:bookmarkEnd w:id="2762"/>
      <w:bookmarkEnd w:id="2763"/>
    </w:p>
    <w:p w14:paraId="11E3E18B" w14:textId="77777777" w:rsidR="00D85371" w:rsidRPr="00A6293E" w:rsidRDefault="00D85371" w:rsidP="00D85371">
      <w:pPr>
        <w:pStyle w:val="Brdtext"/>
      </w:pPr>
      <w:r w:rsidRPr="00A6293E">
        <w:t>Härigenom föreskrivs att 2 och 5</w:t>
      </w:r>
      <w:r>
        <w:t> §</w:t>
      </w:r>
      <w:r w:rsidRPr="00A6293E">
        <w:t>§ lagen (2018:1174) om informations</w:t>
      </w:r>
      <w:r w:rsidRPr="00A6293E">
        <w:softHyphen/>
        <w:t>säkerhet för samhällsviktiga och digitala tjänster ska ha följande lydelse.</w:t>
      </w:r>
    </w:p>
    <w:p w14:paraId="6E50554E" w14:textId="77777777" w:rsidR="00D85371" w:rsidRPr="00A6293E" w:rsidRDefault="00D85371" w:rsidP="00D8537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13E3009D" w14:textId="77777777">
        <w:tc>
          <w:tcPr>
            <w:tcW w:w="2500" w:type="pct"/>
            <w:shd w:val="clear" w:color="auto" w:fill="auto"/>
            <w:tcMar>
              <w:left w:w="0" w:type="dxa"/>
            </w:tcMar>
          </w:tcPr>
          <w:p w14:paraId="1AE579F0"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7083B58A" w14:textId="77777777" w:rsidR="00D85371" w:rsidRPr="00A6293E" w:rsidRDefault="00D85371" w:rsidP="00D85371">
            <w:pPr>
              <w:pStyle w:val="Brdtext"/>
              <w:rPr>
                <w:i/>
              </w:rPr>
            </w:pPr>
            <w:r w:rsidRPr="00A6293E">
              <w:rPr>
                <w:i/>
              </w:rPr>
              <w:t>Föreslagen lydelse</w:t>
            </w:r>
          </w:p>
        </w:tc>
      </w:tr>
    </w:tbl>
    <w:p w14:paraId="14343394" w14:textId="77777777" w:rsidR="00D85371" w:rsidRPr="00A6293E" w:rsidRDefault="00D85371" w:rsidP="00D85371">
      <w:pPr>
        <w:pStyle w:val="Brdtext"/>
        <w:spacing w:before="230"/>
        <w:jc w:val="center"/>
      </w:pPr>
      <w:r w:rsidRPr="00A6293E">
        <w:t>2</w:t>
      </w:r>
      <w:r>
        <w:t> §</w:t>
      </w:r>
    </w:p>
    <w:p w14:paraId="31AB64DF" w14:textId="77777777" w:rsidR="00D85371" w:rsidRPr="00A6293E" w:rsidRDefault="00D85371" w:rsidP="00D85371">
      <w:pPr>
        <w:pStyle w:val="Brdtextmedindrag"/>
      </w:pPr>
      <w:r w:rsidRPr="00A6293E">
        <w:t>I lagen avses med</w:t>
      </w:r>
    </w:p>
    <w:p w14:paraId="17498A05" w14:textId="77777777" w:rsidR="00D85371" w:rsidRPr="00A6293E" w:rsidRDefault="00D85371" w:rsidP="00D85371">
      <w:pPr>
        <w:pStyle w:val="Brdtextmedindrag"/>
        <w:rPr>
          <w:i/>
          <w:u w:val="single"/>
        </w:rPr>
      </w:pPr>
      <w:r w:rsidRPr="00A6293E">
        <w:t>1.</w:t>
      </w:r>
      <w:r>
        <w:t> </w:t>
      </w:r>
      <w:r w:rsidRPr="00A6293E">
        <w:rPr>
          <w:i/>
          <w:u w:val="single"/>
        </w:rPr>
        <w:t>nätverk och informationssystem</w:t>
      </w:r>
      <w:r w:rsidRPr="00004AB3">
        <w:rPr>
          <w:iCs/>
        </w:rPr>
        <w:t>:</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69B533E" w14:textId="77777777">
        <w:tc>
          <w:tcPr>
            <w:tcW w:w="2500" w:type="pct"/>
            <w:shd w:val="clear" w:color="auto" w:fill="auto"/>
            <w:tcMar>
              <w:left w:w="0" w:type="dxa"/>
            </w:tcMar>
          </w:tcPr>
          <w:p w14:paraId="7B408E78" w14:textId="77777777" w:rsidR="00D85371" w:rsidRPr="00A6293E" w:rsidRDefault="00D85371" w:rsidP="00D85371">
            <w:pPr>
              <w:pStyle w:val="Brdtextmedindrag"/>
            </w:pPr>
            <w:r w:rsidRPr="00A6293E">
              <w:t xml:space="preserve">a) ett elektroniskt </w:t>
            </w:r>
            <w:r w:rsidRPr="00DC43E4">
              <w:t>kommunika</w:t>
            </w:r>
            <w:r w:rsidRPr="00DC43E4">
              <w:softHyphen/>
              <w:t>tionsnät enligt 1 kap. 7 §</w:t>
            </w:r>
            <w:r w:rsidRPr="00A6293E">
              <w:t xml:space="preserve"> lagen </w:t>
            </w:r>
            <w:r w:rsidRPr="00A6293E">
              <w:rPr>
                <w:i/>
              </w:rPr>
              <w:t>(2003:389)</w:t>
            </w:r>
            <w:r w:rsidRPr="00A6293E">
              <w:t xml:space="preserve"> om elektronisk kom</w:t>
            </w:r>
            <w:r w:rsidRPr="00A6293E">
              <w:softHyphen/>
              <w:t xml:space="preserve">munikation, </w:t>
            </w:r>
          </w:p>
        </w:tc>
        <w:tc>
          <w:tcPr>
            <w:tcW w:w="2500" w:type="pct"/>
            <w:shd w:val="clear" w:color="auto" w:fill="auto"/>
            <w:tcMar>
              <w:right w:w="0" w:type="dxa"/>
            </w:tcMar>
          </w:tcPr>
          <w:p w14:paraId="76A69BAF" w14:textId="77777777" w:rsidR="00D85371" w:rsidRPr="00A6293E" w:rsidRDefault="00D85371" w:rsidP="00D85371">
            <w:pPr>
              <w:pStyle w:val="Brdtextmedindrag"/>
            </w:pPr>
            <w:r w:rsidRPr="00A6293E">
              <w:t xml:space="preserve">a) ett </w:t>
            </w:r>
            <w:r w:rsidRPr="00DC43E4">
              <w:t>elektroniskt kommunika</w:t>
            </w:r>
            <w:r w:rsidRPr="00DC43E4">
              <w:softHyphen/>
              <w:t>tions</w:t>
            </w:r>
            <w:r w:rsidRPr="00DC43E4">
              <w:softHyphen/>
              <w:t>nät enligt 1 kap. 7 § lagen</w:t>
            </w:r>
            <w:r w:rsidRPr="00A6293E">
              <w:t xml:space="preserve"> </w:t>
            </w:r>
            <w:r w:rsidRPr="00A6293E">
              <w:rPr>
                <w:i/>
              </w:rPr>
              <w:t>(202</w:t>
            </w:r>
            <w:r>
              <w:rPr>
                <w:i/>
              </w:rPr>
              <w:t>2</w:t>
            </w:r>
            <w:r w:rsidRPr="00A6293E">
              <w:rPr>
                <w:i/>
              </w:rPr>
              <w:t>:000)</w:t>
            </w:r>
            <w:r w:rsidRPr="00A6293E">
              <w:t xml:space="preserve"> om elektronisk kom</w:t>
            </w:r>
            <w:r w:rsidRPr="00A6293E">
              <w:softHyphen/>
              <w:t>munikation,</w:t>
            </w:r>
          </w:p>
        </w:tc>
      </w:tr>
    </w:tbl>
    <w:p w14:paraId="17C61B90" w14:textId="77777777" w:rsidR="00D85371" w:rsidRPr="00A6293E" w:rsidRDefault="00D85371" w:rsidP="00D85371">
      <w:pPr>
        <w:pStyle w:val="Brdtextmedindrag"/>
      </w:pPr>
      <w:r w:rsidRPr="00A6293E">
        <w:t>b) en enhet eller en grupp enheter som är sammankopplade eller hör samman med varandra, av vilka en eller flera genom ett program utför automatisk behandling av digitala uppgifter, eller</w:t>
      </w:r>
    </w:p>
    <w:p w14:paraId="261C1930" w14:textId="77777777" w:rsidR="00D85371" w:rsidRDefault="00D85371" w:rsidP="00D85371">
      <w:pPr>
        <w:pStyle w:val="Brdtextmedindrag"/>
      </w:pPr>
      <w:r w:rsidRPr="00A6293E">
        <w:t>c) digitala uppgifter som lagras, behandlas, hämtas eller överförs med sådana hjälpmedel som omfattas av a och b för att de ska kunna driftas, användas, skyddas och underhållas,</w:t>
      </w:r>
    </w:p>
    <w:p w14:paraId="1EFF10EB" w14:textId="77777777" w:rsidR="00D85371" w:rsidRDefault="00D85371" w:rsidP="00D85371">
      <w:pPr>
        <w:pStyle w:val="Brdtextmedindrag"/>
      </w:pPr>
      <w:r>
        <w:t>2. </w:t>
      </w:r>
      <w:r w:rsidRPr="00574441">
        <w:rPr>
          <w:i/>
          <w:iCs/>
          <w:u w:val="single"/>
        </w:rPr>
        <w:t>säkerhet i nätverk och informationssystem</w:t>
      </w:r>
      <w:r>
        <w:t>: nätverks och informa</w:t>
      </w:r>
      <w:r>
        <w:softHyphen/>
        <w:t>tions</w:t>
      </w:r>
      <w:r>
        <w:softHyphen/>
        <w:t>systems förmåga att vid en viss tillförlitlighetsnivå motstå åtgärder som undergräver tillgängligheten, autenticiteten, riktigheten eller konfi</w:t>
      </w:r>
      <w:r>
        <w:softHyphen/>
        <w:t>den</w:t>
      </w:r>
      <w:r>
        <w:softHyphen/>
        <w:t>tialiteten hos lagrade, överförda eller behandlade uppgifter eller hos de besläktade tjänster som erbjuds genom eller är tillgängliga via dessa nätverk och informationssystem,</w:t>
      </w:r>
    </w:p>
    <w:p w14:paraId="3A38CFFA" w14:textId="77777777" w:rsidR="00D85371" w:rsidRDefault="00D85371" w:rsidP="00D85371">
      <w:pPr>
        <w:pStyle w:val="Brdtextmedindrag"/>
      </w:pPr>
      <w:r>
        <w:t>3. </w:t>
      </w:r>
      <w:r w:rsidRPr="00574441">
        <w:rPr>
          <w:i/>
          <w:iCs/>
          <w:u w:val="single"/>
        </w:rPr>
        <w:t>samhällsviktig tjänst</w:t>
      </w:r>
      <w:r>
        <w:t>: en tjänst som är viktig för att upprätthålla kritisk samhällelig eller ekonomisk verksamhet,</w:t>
      </w:r>
    </w:p>
    <w:p w14:paraId="308F8409" w14:textId="77777777" w:rsidR="00D85371" w:rsidRDefault="00D85371" w:rsidP="00D85371">
      <w:pPr>
        <w:pStyle w:val="Brdtextmedindrag"/>
      </w:pPr>
      <w:r>
        <w:t>4. </w:t>
      </w:r>
      <w:r w:rsidRPr="00574441">
        <w:rPr>
          <w:i/>
          <w:iCs/>
          <w:u w:val="single"/>
        </w:rPr>
        <w:t>digital tjänst</w:t>
      </w:r>
      <w:r>
        <w:t>: en tjänst i den mening som avses i artikel 1.1 b i Europa</w:t>
      </w:r>
      <w:r>
        <w:softHyphen/>
        <w:t>parlamentets och rådets direktiv (EU) 2015/1535 av den 9 september 2015 om ett informationsförfarande beträffande tekniska föreskrifter och beträf</w:t>
      </w:r>
      <w:r>
        <w:softHyphen/>
        <w:t>fande föreskrifter för informationssamhällets tjänster, och som utgör en internetbaserad marknadsplats, internetbaserad sökmotor eller moln</w:t>
      </w:r>
      <w:r>
        <w:softHyphen/>
        <w:t>tjänst,</w:t>
      </w:r>
    </w:p>
    <w:p w14:paraId="0CC91B6C" w14:textId="77777777" w:rsidR="00D85371" w:rsidRDefault="00D85371" w:rsidP="00D85371">
      <w:pPr>
        <w:pStyle w:val="Brdtextmedindrag"/>
      </w:pPr>
      <w:r>
        <w:t>5. </w:t>
      </w:r>
      <w:r w:rsidRPr="00574441">
        <w:rPr>
          <w:i/>
          <w:iCs/>
          <w:u w:val="single"/>
        </w:rPr>
        <w:t>internetbaserad marknadsplats</w:t>
      </w:r>
      <w:r>
        <w:t>: en tjänst som gör det möjligt för konsumenter eller näringsidkare enligt definitionen i artikel 4.1 a respek</w:t>
      </w:r>
      <w:r>
        <w:softHyphen/>
        <w:t>ti</w:t>
      </w:r>
      <w:r>
        <w:softHyphen/>
        <w:t>ve 4.1 b i Europaparlamentets och rådets direktiv 2013/11/EU av den 21 maj 2013 om alternativ tvistlösning vid konsumenttvister och om ändring av förordning (EG) nr 2006/2004 och direktiv 2009/22/EG (direktivet om alternativ tvistlösning) att ingå internetbaserade köpeavtal eller tjänsteavtal med näringsidkare, antingen på webbplatsen för den internetbaserade marknadsplatsen eller på en webbplats som tillhör en näringsidkare och där datatjänster som tillhandahålls av en internetbaserad marknadsplats används,</w:t>
      </w:r>
    </w:p>
    <w:p w14:paraId="1A2DC305" w14:textId="77777777" w:rsidR="00D85371" w:rsidRDefault="00D85371" w:rsidP="00D85371">
      <w:pPr>
        <w:pStyle w:val="Brdtextmedindrag"/>
      </w:pPr>
      <w:r>
        <w:t>6. </w:t>
      </w:r>
      <w:r w:rsidRPr="00574441">
        <w:rPr>
          <w:i/>
          <w:iCs/>
          <w:u w:val="single"/>
        </w:rPr>
        <w:t>internetbaserad sökmotor</w:t>
      </w:r>
      <w:r>
        <w:t>: en tjänst som gör det möjligt för användare att göra sökningar på i princip alla webbplatser eller webbplatser på ett visst språk genom en förfrågan om vilket ämne som helst i form av ett nyckelord, en fras eller någon annan inmatning, och som returnerar länkar som innehåller information om det begärda innehållet,</w:t>
      </w:r>
    </w:p>
    <w:p w14:paraId="689F66EA" w14:textId="77777777" w:rsidR="00D85371" w:rsidRDefault="00D85371" w:rsidP="00D85371">
      <w:pPr>
        <w:pStyle w:val="Brdtextmedindrag"/>
      </w:pPr>
      <w:r>
        <w:lastRenderedPageBreak/>
        <w:t>7. </w:t>
      </w:r>
      <w:r w:rsidRPr="00574441">
        <w:rPr>
          <w:i/>
          <w:iCs/>
          <w:u w:val="single"/>
        </w:rPr>
        <w:t>molntjänst</w:t>
      </w:r>
      <w:r>
        <w:t>: en tjänst som möjliggör tillgång till en skalbar och elastisk pool av delbara dataresurser,</w:t>
      </w:r>
    </w:p>
    <w:p w14:paraId="463BFF84" w14:textId="77777777" w:rsidR="00D85371" w:rsidRDefault="00D85371" w:rsidP="00D85371">
      <w:pPr>
        <w:pStyle w:val="Brdtextmedindrag"/>
      </w:pPr>
      <w:r>
        <w:t>8. </w:t>
      </w:r>
      <w:r w:rsidRPr="00574441">
        <w:rPr>
          <w:i/>
          <w:iCs/>
          <w:u w:val="single"/>
        </w:rPr>
        <w:t>NIS-direktivet</w:t>
      </w:r>
      <w:r>
        <w:t>: Europaparlamentets och rådets direktiv (EU) 2016/ 1148 av den 6 juli 2016 om åtgärder för en hög gemensam nivå på säkerhet i nätverks- och informationssystem i hela unionen,</w:t>
      </w:r>
    </w:p>
    <w:p w14:paraId="06C642FF" w14:textId="77777777" w:rsidR="00D85371" w:rsidRDefault="00D85371" w:rsidP="00D85371">
      <w:pPr>
        <w:pStyle w:val="Brdtextmedindrag"/>
      </w:pPr>
      <w:r>
        <w:t>9. </w:t>
      </w:r>
      <w:r w:rsidRPr="00574441">
        <w:rPr>
          <w:i/>
          <w:iCs/>
          <w:u w:val="single"/>
        </w:rPr>
        <w:t>företrädare</w:t>
      </w:r>
      <w:r>
        <w:t>: en fysisk eller juridisk person som uttryckligen har utsetts att agera för en leverantör och till vilken myndigheter kan vända sig, i stället för till leverantören, i frågor som gäller de skyldigheter som leverantören har enligt NIS-direktivet,</w:t>
      </w:r>
    </w:p>
    <w:p w14:paraId="7F04F485" w14:textId="77777777" w:rsidR="00D85371" w:rsidRDefault="00D85371" w:rsidP="00D85371">
      <w:pPr>
        <w:pStyle w:val="Brdtextmedindrag"/>
      </w:pPr>
      <w:r>
        <w:t>10. </w:t>
      </w:r>
      <w:r w:rsidRPr="00574441">
        <w:rPr>
          <w:i/>
          <w:iCs/>
          <w:u w:val="single"/>
        </w:rPr>
        <w:t>incident</w:t>
      </w:r>
      <w:r>
        <w:t>: en händelse med en faktisk negativ inverkan på säkerheten i nätverk och informationssystem, och</w:t>
      </w:r>
    </w:p>
    <w:p w14:paraId="7C2581E2" w14:textId="77777777" w:rsidR="00D85371" w:rsidRPr="00A6293E" w:rsidRDefault="00D85371" w:rsidP="00D85371">
      <w:pPr>
        <w:pStyle w:val="Brdtextmedindrag"/>
      </w:pPr>
      <w:r>
        <w:t>11. </w:t>
      </w:r>
      <w:r w:rsidRPr="00574441">
        <w:rPr>
          <w:i/>
          <w:iCs/>
          <w:u w:val="single"/>
        </w:rPr>
        <w:t>risk</w:t>
      </w:r>
      <w:r>
        <w:t>: en rimligen identifierbar omständighet eller händelse med en potentiell negativ inverkan på säkerheten i nätverk och informations</w:t>
      </w:r>
      <w:r>
        <w:softHyphen/>
        <w:t>system.</w:t>
      </w:r>
    </w:p>
    <w:p w14:paraId="45F4A6C6" w14:textId="77777777" w:rsidR="00D85371" w:rsidRPr="00A6293E" w:rsidRDefault="00D85371" w:rsidP="00D85371">
      <w:pPr>
        <w:pStyle w:val="Brdtext"/>
        <w:spacing w:before="230"/>
        <w:jc w:val="center"/>
      </w:pPr>
      <w:r w:rsidRPr="00A6293E">
        <w:t>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FD51A96" w14:textId="77777777">
        <w:tc>
          <w:tcPr>
            <w:tcW w:w="2500" w:type="pct"/>
            <w:shd w:val="clear" w:color="auto" w:fill="auto"/>
            <w:tcMar>
              <w:left w:w="0" w:type="dxa"/>
            </w:tcMar>
          </w:tcPr>
          <w:p w14:paraId="55AED484" w14:textId="77777777" w:rsidR="00D85371" w:rsidRPr="00A6293E" w:rsidRDefault="00D85371" w:rsidP="00D85371">
            <w:pPr>
              <w:pStyle w:val="Brdtextmedindrag"/>
            </w:pPr>
            <w:r w:rsidRPr="00A6293E">
              <w:t>Lagen gäller inte för företag som tillhandahåller allmänna kommuni</w:t>
            </w:r>
            <w:r w:rsidRPr="00A6293E">
              <w:softHyphen/>
              <w:t>kationsnät eller allmänt tillgängliga elektroniska kommunikationstjäns</w:t>
            </w:r>
            <w:r w:rsidRPr="00A6293E">
              <w:softHyphen/>
              <w:t xml:space="preserve">ter och därför omfattas av kraven i </w:t>
            </w:r>
            <w:r w:rsidRPr="00183324">
              <w:rPr>
                <w:i/>
                <w:spacing w:val="-3"/>
              </w:rPr>
              <w:t>5</w:t>
            </w:r>
            <w:r>
              <w:rPr>
                <w:i/>
                <w:spacing w:val="-3"/>
              </w:rPr>
              <w:t> kap.</w:t>
            </w:r>
            <w:r w:rsidRPr="00BE06AD">
              <w:rPr>
                <w:i/>
                <w:spacing w:val="-3"/>
              </w:rPr>
              <w:t xml:space="preserve"> 6 b </w:t>
            </w:r>
            <w:r w:rsidRPr="00004AB3">
              <w:rPr>
                <w:i/>
                <w:spacing w:val="-3"/>
              </w:rPr>
              <w:t>och</w:t>
            </w:r>
            <w:r w:rsidRPr="00BE06AD">
              <w:rPr>
                <w:i/>
                <w:spacing w:val="-3"/>
              </w:rPr>
              <w:t xml:space="preserve"> c</w:t>
            </w:r>
            <w:r>
              <w:rPr>
                <w:i/>
                <w:spacing w:val="-3"/>
              </w:rPr>
              <w:t> §</w:t>
            </w:r>
            <w:r w:rsidRPr="00183324">
              <w:rPr>
                <w:i/>
                <w:spacing w:val="-3"/>
              </w:rPr>
              <w:t>§</w:t>
            </w:r>
            <w:r w:rsidRPr="00BE06AD">
              <w:rPr>
                <w:spacing w:val="-3"/>
              </w:rPr>
              <w:t xml:space="preserve"> lagen </w:t>
            </w:r>
            <w:r w:rsidRPr="00BE06AD">
              <w:rPr>
                <w:i/>
                <w:spacing w:val="-3"/>
              </w:rPr>
              <w:t>(2003:389)</w:t>
            </w:r>
            <w:r w:rsidRPr="00A6293E">
              <w:t xml:space="preserve"> om elektronisk kommunikation.</w:t>
            </w:r>
          </w:p>
        </w:tc>
        <w:tc>
          <w:tcPr>
            <w:tcW w:w="2500" w:type="pct"/>
            <w:shd w:val="clear" w:color="auto" w:fill="auto"/>
            <w:tcMar>
              <w:right w:w="0" w:type="dxa"/>
            </w:tcMar>
          </w:tcPr>
          <w:p w14:paraId="2F1BBCF2" w14:textId="77777777" w:rsidR="00D85371" w:rsidRPr="00A6293E" w:rsidRDefault="00D85371" w:rsidP="00D85371">
            <w:pPr>
              <w:pStyle w:val="Brdtextmedindrag"/>
            </w:pPr>
            <w:r w:rsidRPr="00A6293E">
              <w:t xml:space="preserve">Lagen gäller inte för företag som tillhandahåller allmänna </w:t>
            </w:r>
            <w:r w:rsidRPr="00A6293E">
              <w:rPr>
                <w:i/>
              </w:rPr>
              <w:t>elektronis</w:t>
            </w:r>
            <w:r w:rsidRPr="00A6293E">
              <w:rPr>
                <w:i/>
              </w:rPr>
              <w:softHyphen/>
              <w:t xml:space="preserve">ka </w:t>
            </w:r>
            <w:r w:rsidRPr="00A6293E">
              <w:t>kommunikationsnät eller all</w:t>
            </w:r>
            <w:r w:rsidRPr="00A6293E">
              <w:softHyphen/>
              <w:t>mänt tillgängliga elektroniska kom</w:t>
            </w:r>
            <w:r w:rsidRPr="00A6293E">
              <w:softHyphen/>
              <w:t>munikationstjänster och därför om</w:t>
            </w:r>
            <w:r w:rsidRPr="00A6293E">
              <w:softHyphen/>
              <w:t xml:space="preserve">fattas av kraven i </w:t>
            </w:r>
            <w:r w:rsidRPr="007F3474">
              <w:rPr>
                <w:i/>
              </w:rPr>
              <w:t>8 kap. 1 </w:t>
            </w:r>
            <w:r w:rsidRPr="00004AB3">
              <w:rPr>
                <w:i/>
              </w:rPr>
              <w:t>och</w:t>
            </w:r>
            <w:r w:rsidRPr="007F3474">
              <w:t> </w:t>
            </w:r>
            <w:r w:rsidRPr="007F3474">
              <w:rPr>
                <w:i/>
              </w:rPr>
              <w:t>3</w:t>
            </w:r>
            <w:r>
              <w:rPr>
                <w:i/>
              </w:rPr>
              <w:t> §</w:t>
            </w:r>
            <w:r w:rsidRPr="00183324">
              <w:rPr>
                <w:i/>
              </w:rPr>
              <w:t xml:space="preserve">§ </w:t>
            </w:r>
            <w:r w:rsidRPr="00A6293E">
              <w:t xml:space="preserve">lagen </w:t>
            </w:r>
            <w:r w:rsidRPr="00A6293E">
              <w:rPr>
                <w:i/>
              </w:rPr>
              <w:t>(202</w:t>
            </w:r>
            <w:r>
              <w:rPr>
                <w:i/>
              </w:rPr>
              <w:t>2</w:t>
            </w:r>
            <w:r w:rsidRPr="00A6293E">
              <w:rPr>
                <w:i/>
              </w:rPr>
              <w:t>:000)</w:t>
            </w:r>
            <w:r w:rsidRPr="00A6293E">
              <w:t xml:space="preserve"> om elektronisk kommunikation.</w:t>
            </w:r>
          </w:p>
        </w:tc>
      </w:tr>
    </w:tbl>
    <w:p w14:paraId="0063687B" w14:textId="77777777" w:rsidR="00D85371" w:rsidRPr="00A6293E" w:rsidRDefault="00D85371" w:rsidP="00D85371">
      <w:pPr>
        <w:pStyle w:val="Slutstreck"/>
      </w:pPr>
      <w:r w:rsidRPr="00A6293E">
        <w:t>                      </w:t>
      </w:r>
    </w:p>
    <w:p w14:paraId="00ABDF39"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5C9F4B73" w14:textId="77777777" w:rsidR="00D85371" w:rsidRPr="00A6293E" w:rsidRDefault="00D85371" w:rsidP="00D85371">
      <w:pPr>
        <w:spacing w:line="2" w:lineRule="auto"/>
        <w:rPr>
          <w:rFonts w:ascii="Times New Roman" w:hAnsi="Times New Roman"/>
          <w:sz w:val="20"/>
        </w:rPr>
      </w:pPr>
      <w:r w:rsidRPr="00A6293E">
        <w:br w:type="page"/>
      </w:r>
    </w:p>
    <w:p w14:paraId="661E5666" w14:textId="77777777" w:rsidR="00D85371" w:rsidRPr="00A6293E" w:rsidRDefault="00D85371" w:rsidP="00D85371">
      <w:pPr>
        <w:pStyle w:val="Rubrik2utannumrering"/>
      </w:pPr>
      <w:bookmarkStart w:id="2764" w:name="_Toc73005859"/>
      <w:bookmarkStart w:id="2765" w:name="_Toc86738680"/>
      <w:r w:rsidRPr="00A6293E">
        <w:lastRenderedPageBreak/>
        <w:t xml:space="preserve">Förslag till lag om ändring </w:t>
      </w:r>
      <w:r>
        <w:t xml:space="preserve">i </w:t>
      </w:r>
      <w:r w:rsidRPr="00A6293E">
        <w:t>lagen (2018:1653) om företagsnamn</w:t>
      </w:r>
      <w:bookmarkEnd w:id="2764"/>
      <w:bookmarkEnd w:id="2765"/>
    </w:p>
    <w:p w14:paraId="34E5817D" w14:textId="77777777" w:rsidR="00D85371" w:rsidRDefault="00D85371" w:rsidP="00D85371">
      <w:pPr>
        <w:pStyle w:val="Brdtext"/>
      </w:pPr>
      <w:r w:rsidRPr="00A6293E">
        <w:t>Härigenom föreskrivs att 6</w:t>
      </w:r>
      <w:r>
        <w:t> kap.</w:t>
      </w:r>
      <w:r w:rsidRPr="00A6293E">
        <w:t> 5</w:t>
      </w:r>
      <w:r>
        <w:t> §</w:t>
      </w:r>
      <w:r w:rsidRPr="00A6293E">
        <w:t xml:space="preserve"> lagen (2018:1653) om företagsnamn ska ha följande lydelse.</w:t>
      </w:r>
    </w:p>
    <w:p w14:paraId="63A56A9B" w14:textId="77777777" w:rsidR="00D85371" w:rsidRPr="00D84F90"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7D69B4A5" w14:textId="77777777">
        <w:tc>
          <w:tcPr>
            <w:tcW w:w="2500" w:type="pct"/>
            <w:shd w:val="clear" w:color="auto" w:fill="auto"/>
            <w:tcMar>
              <w:left w:w="0" w:type="dxa"/>
            </w:tcMar>
          </w:tcPr>
          <w:p w14:paraId="5BF7A01D"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45C65047" w14:textId="77777777" w:rsidR="00D85371" w:rsidRPr="00A6293E" w:rsidRDefault="00D85371" w:rsidP="00D85371">
            <w:pPr>
              <w:pStyle w:val="Brdtext"/>
              <w:rPr>
                <w:i/>
              </w:rPr>
            </w:pPr>
            <w:r w:rsidRPr="00A6293E">
              <w:rPr>
                <w:i/>
              </w:rPr>
              <w:t>Föreslagen lydelse</w:t>
            </w:r>
          </w:p>
        </w:tc>
      </w:tr>
    </w:tbl>
    <w:p w14:paraId="4F48854F" w14:textId="77777777" w:rsidR="00D85371" w:rsidRPr="00A6293E" w:rsidRDefault="00D85371" w:rsidP="00D85371">
      <w:pPr>
        <w:pStyle w:val="Brdtextmedindrag"/>
        <w:ind w:firstLine="0"/>
      </w:pPr>
    </w:p>
    <w:p w14:paraId="2C2F11CD" w14:textId="77777777" w:rsidR="00D85371" w:rsidRPr="00A6293E" w:rsidRDefault="00D85371" w:rsidP="00D85371">
      <w:pPr>
        <w:pStyle w:val="Brdtext"/>
        <w:jc w:val="center"/>
        <w:rPr>
          <w:b/>
        </w:rPr>
      </w:pPr>
      <w:r w:rsidRPr="00A6293E">
        <w:rPr>
          <w:b/>
        </w:rPr>
        <w:t>6</w:t>
      </w:r>
      <w:r>
        <w:rPr>
          <w:b/>
        </w:rPr>
        <w:t> kap.</w:t>
      </w:r>
    </w:p>
    <w:p w14:paraId="24CAA0BE" w14:textId="77777777" w:rsidR="00D85371" w:rsidRPr="00A6293E" w:rsidRDefault="00D85371" w:rsidP="00D85371">
      <w:pPr>
        <w:pStyle w:val="Brdtext"/>
        <w:jc w:val="center"/>
      </w:pPr>
      <w:r w:rsidRPr="00A6293E">
        <w:t>5</w:t>
      </w:r>
      <w:r>
        <w:t>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5B441B12" w14:textId="77777777">
        <w:tc>
          <w:tcPr>
            <w:tcW w:w="2500" w:type="pct"/>
            <w:shd w:val="clear" w:color="auto" w:fill="auto"/>
            <w:tcMar>
              <w:left w:w="0" w:type="dxa"/>
            </w:tcMar>
          </w:tcPr>
          <w:p w14:paraId="0C856681"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A6293E">
              <w:rPr>
                <w:i/>
              </w:rPr>
              <w:t>6</w:t>
            </w:r>
            <w:r>
              <w:rPr>
                <w:i/>
              </w:rPr>
              <w:t> kap.</w:t>
            </w:r>
            <w:r w:rsidRPr="00A6293E">
              <w:rPr>
                <w:i/>
              </w:rPr>
              <w:t> 20</w:t>
            </w:r>
            <w:r>
              <w:rPr>
                <w:i/>
              </w:rPr>
              <w:t> §</w:t>
            </w:r>
            <w:r w:rsidRPr="00A6293E">
              <w:t xml:space="preserve"> </w:t>
            </w:r>
            <w:r w:rsidRPr="00BE06AD">
              <w:rPr>
                <w:spacing w:val="-3"/>
              </w:rPr>
              <w:t>la</w:t>
            </w:r>
            <w:r w:rsidRPr="00BE06AD">
              <w:rPr>
                <w:spacing w:val="-3"/>
              </w:rPr>
              <w:softHyphen/>
              <w:t xml:space="preserve">gen </w:t>
            </w:r>
            <w:r w:rsidRPr="00BE06AD">
              <w:rPr>
                <w:i/>
                <w:spacing w:val="-3"/>
              </w:rPr>
              <w:t>(2003:389)</w:t>
            </w:r>
            <w:r w:rsidRPr="00BE06AD">
              <w:rPr>
                <w:spacing w:val="-3"/>
              </w:rPr>
              <w:t xml:space="preserve"> om elektronisk kom</w:t>
            </w:r>
            <w:r>
              <w:rPr>
                <w:spacing w:val="-3"/>
              </w:rPr>
              <w:softHyphen/>
            </w:r>
            <w:r w:rsidRPr="00BE06AD">
              <w:rPr>
                <w:spacing w:val="-3"/>
              </w:rPr>
              <w:t>munikation, ska sända en skriftlig</w:t>
            </w:r>
            <w:r w:rsidRPr="00A6293E">
              <w:t xml:space="preserve"> underrättelse om detta till den som uppgifterna gäller tidigast efter en månad och senast tre månader från det att informationen lämnades ut. Kostnaden för underrättelsen er</w:t>
            </w:r>
            <w:r>
              <w:softHyphen/>
            </w:r>
            <w:r w:rsidRPr="00A6293E">
              <w:t>sätts enligt 4</w:t>
            </w:r>
            <w:r>
              <w:t> §</w:t>
            </w:r>
            <w:r w:rsidRPr="00A6293E">
              <w:t>.</w:t>
            </w:r>
          </w:p>
        </w:tc>
        <w:tc>
          <w:tcPr>
            <w:tcW w:w="2500" w:type="pct"/>
            <w:shd w:val="clear" w:color="auto" w:fill="auto"/>
            <w:tcMar>
              <w:right w:w="0" w:type="dxa"/>
            </w:tcMar>
          </w:tcPr>
          <w:p w14:paraId="74BA0F4B" w14:textId="77777777" w:rsidR="00D85371" w:rsidRPr="00A6293E" w:rsidRDefault="00D85371" w:rsidP="00D85371">
            <w:pPr>
              <w:pStyle w:val="Brdtextmedindrag"/>
            </w:pPr>
            <w:r w:rsidRPr="00A6293E">
              <w:t>Den som tillhandahåller en elek</w:t>
            </w:r>
            <w:r w:rsidRPr="00A6293E">
              <w:softHyphen/>
              <w:t>tronisk kommunikationstjänst och som till följd av ett informations</w:t>
            </w:r>
            <w:r w:rsidRPr="00A6293E">
              <w:softHyphen/>
              <w:t>föreläggande har lämnat ut infor</w:t>
            </w:r>
            <w:r w:rsidRPr="00A6293E">
              <w:softHyphen/>
              <w:t xml:space="preserve">mation som avses i </w:t>
            </w:r>
            <w:r w:rsidRPr="00BE06AD">
              <w:rPr>
                <w:i/>
              </w:rPr>
              <w:t>9</w:t>
            </w:r>
            <w:r>
              <w:rPr>
                <w:i/>
              </w:rPr>
              <w:t> kap.</w:t>
            </w:r>
            <w:r w:rsidRPr="00A6293E">
              <w:rPr>
                <w:i/>
              </w:rPr>
              <w:t> </w:t>
            </w:r>
            <w:r>
              <w:rPr>
                <w:i/>
              </w:rPr>
              <w:t>31 §</w:t>
            </w:r>
            <w:r w:rsidRPr="00A6293E">
              <w:t xml:space="preserve"> </w:t>
            </w:r>
            <w:r w:rsidRPr="00E96437">
              <w:rPr>
                <w:spacing w:val="-3"/>
              </w:rPr>
              <w:t>la</w:t>
            </w:r>
            <w:r w:rsidRPr="00E96437">
              <w:rPr>
                <w:spacing w:val="-3"/>
              </w:rPr>
              <w:softHyphen/>
              <w:t xml:space="preserve">gen </w:t>
            </w:r>
            <w:r w:rsidRPr="00E96437">
              <w:rPr>
                <w:i/>
                <w:spacing w:val="-3"/>
              </w:rPr>
              <w:t>(202</w:t>
            </w:r>
            <w:r>
              <w:rPr>
                <w:i/>
                <w:spacing w:val="-3"/>
              </w:rPr>
              <w:t>2</w:t>
            </w:r>
            <w:r w:rsidRPr="00E96437">
              <w:rPr>
                <w:i/>
                <w:spacing w:val="-3"/>
              </w:rPr>
              <w:t>:000)</w:t>
            </w:r>
            <w:r w:rsidRPr="00E96437">
              <w:rPr>
                <w:spacing w:val="-3"/>
              </w:rPr>
              <w:t xml:space="preserve"> om elektronisk kom</w:t>
            </w:r>
            <w:r w:rsidRPr="00E96437">
              <w:rPr>
                <w:spacing w:val="-3"/>
              </w:rPr>
              <w:softHyphen/>
              <w:t>munikation, ska sända en skriftlig</w:t>
            </w:r>
            <w:r w:rsidRPr="00A6293E">
              <w:t xml:space="preserve"> underrättelse om detta till den som uppgifterna gäller tidigast efter en månad och senast tre månader från det att informationen lämnades ut. Kostnaden för underrättelsen er</w:t>
            </w:r>
            <w:r>
              <w:softHyphen/>
            </w:r>
            <w:r w:rsidRPr="00A6293E">
              <w:t>sätts enligt 4</w:t>
            </w:r>
            <w:r>
              <w:t> §</w:t>
            </w:r>
            <w:r w:rsidRPr="00A6293E">
              <w:t>.</w:t>
            </w:r>
          </w:p>
        </w:tc>
      </w:tr>
    </w:tbl>
    <w:p w14:paraId="3E7C7076" w14:textId="77777777" w:rsidR="00D85371" w:rsidRPr="00A6293E" w:rsidRDefault="00D85371" w:rsidP="00D85371">
      <w:pPr>
        <w:pStyle w:val="Slutstreck"/>
      </w:pPr>
      <w:r w:rsidRPr="00A6293E">
        <w:t>                      </w:t>
      </w:r>
    </w:p>
    <w:p w14:paraId="46F3303D" w14:textId="77777777" w:rsidR="00D85371" w:rsidRPr="00A6293E" w:rsidRDefault="00D85371" w:rsidP="00D85371">
      <w:pPr>
        <w:pStyle w:val="Brdtextmedindrag"/>
      </w:pPr>
      <w:r w:rsidRPr="00A6293E">
        <w:t xml:space="preserve">Denna lag träder i kraft den 1 </w:t>
      </w:r>
      <w:r>
        <w:t>juni</w:t>
      </w:r>
      <w:r w:rsidRPr="00A6293E">
        <w:t xml:space="preserve"> 202</w:t>
      </w:r>
      <w:r>
        <w:t>2</w:t>
      </w:r>
      <w:r w:rsidRPr="00A6293E">
        <w:t>.</w:t>
      </w:r>
    </w:p>
    <w:p w14:paraId="7A8E7809" w14:textId="77777777" w:rsidR="00D85371" w:rsidRDefault="00D85371" w:rsidP="00D85371">
      <w:pPr>
        <w:spacing w:line="2" w:lineRule="auto"/>
        <w:rPr>
          <w:rFonts w:ascii="Times New Roman" w:hAnsi="Times New Roman"/>
          <w:sz w:val="20"/>
        </w:rPr>
      </w:pPr>
      <w:r>
        <w:br w:type="page"/>
      </w:r>
    </w:p>
    <w:p w14:paraId="469FF658" w14:textId="77777777" w:rsidR="00D85371" w:rsidRDefault="00D85371" w:rsidP="00D85371">
      <w:pPr>
        <w:pStyle w:val="Rubrik2utannumrering"/>
        <w:sectPr w:rsidR="00D85371" w:rsidSect="00D85371">
          <w:headerReference w:type="even" r:id="rId483"/>
          <w:headerReference w:type="default" r:id="rId484"/>
          <w:footerReference w:type="even" r:id="rId485"/>
          <w:footerReference w:type="default" r:id="rId486"/>
          <w:footerReference w:type="first" r:id="rId487"/>
          <w:footnotePr>
            <w:numRestart w:val="eachSect"/>
          </w:footnotePr>
          <w:type w:val="continuous"/>
          <w:pgSz w:w="9356" w:h="13721" w:code="9"/>
          <w:pgMar w:top="794" w:right="2438" w:bottom="1191" w:left="1021" w:header="0" w:footer="709" w:gutter="0"/>
          <w:cols w:space="708"/>
          <w:docGrid w:linePitch="360"/>
        </w:sectPr>
      </w:pPr>
      <w:bookmarkStart w:id="2766" w:name="_Toc73005860"/>
      <w:bookmarkStart w:id="2767" w:name="_Toc86738681"/>
      <w:r w:rsidRPr="00A6293E">
        <w:lastRenderedPageBreak/>
        <w:t xml:space="preserve">Förslag till lag om ändring </w:t>
      </w:r>
      <w:r>
        <w:t xml:space="preserve">i </w:t>
      </w:r>
      <w:r w:rsidRPr="00A6293E">
        <w:t>lagen (</w:t>
      </w:r>
      <w:r>
        <w:t>2020</w:t>
      </w:r>
      <w:r w:rsidRPr="00A6293E">
        <w:t>:</w:t>
      </w:r>
      <w:r>
        <w:t>62</w:t>
      </w:r>
      <w:r w:rsidRPr="00A6293E">
        <w:t xml:space="preserve">) om </w:t>
      </w:r>
      <w:r>
        <w:t>hemlig dataavläsning</w:t>
      </w:r>
      <w:bookmarkEnd w:id="2766"/>
      <w:bookmarkEnd w:id="2767"/>
    </w:p>
    <w:p w14:paraId="01BA583A" w14:textId="77777777" w:rsidR="00D85371" w:rsidRPr="00A6293E" w:rsidRDefault="00D85371" w:rsidP="00D85371">
      <w:pPr>
        <w:pStyle w:val="Brdtext"/>
      </w:pPr>
      <w:r w:rsidRPr="00A6293E">
        <w:t xml:space="preserve">Härigenom föreskrivs att </w:t>
      </w:r>
      <w:r>
        <w:t xml:space="preserve">24 och 32 §§ </w:t>
      </w:r>
      <w:r w:rsidRPr="00A6293E">
        <w:t>lagen (</w:t>
      </w:r>
      <w:r>
        <w:t>2020:62</w:t>
      </w:r>
      <w:r w:rsidRPr="00A6293E">
        <w:t xml:space="preserve">) om </w:t>
      </w:r>
      <w:r>
        <w:t>hemlig data</w:t>
      </w:r>
      <w:r>
        <w:softHyphen/>
        <w:t>avläsning</w:t>
      </w:r>
      <w:r w:rsidRPr="00A6293E">
        <w:t xml:space="preserve"> ska ha följande lydelse.</w:t>
      </w:r>
    </w:p>
    <w:p w14:paraId="64D75CC5" w14:textId="77777777" w:rsidR="00D85371" w:rsidRDefault="00D85371" w:rsidP="00D8537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B1E23" w14:paraId="6A39B081" w14:textId="77777777">
        <w:tc>
          <w:tcPr>
            <w:tcW w:w="2500" w:type="pct"/>
            <w:shd w:val="clear" w:color="auto" w:fill="auto"/>
            <w:tcMar>
              <w:left w:w="0" w:type="dxa"/>
            </w:tcMar>
          </w:tcPr>
          <w:p w14:paraId="350ED826" w14:textId="77777777" w:rsidR="00D85371" w:rsidRPr="00A6293E" w:rsidRDefault="00D85371" w:rsidP="00D85371">
            <w:pPr>
              <w:pStyle w:val="Brdtext"/>
              <w:rPr>
                <w:i/>
              </w:rPr>
            </w:pPr>
            <w:r w:rsidRPr="00A6293E">
              <w:rPr>
                <w:i/>
              </w:rPr>
              <w:t>Nuvarande lydelse</w:t>
            </w:r>
          </w:p>
        </w:tc>
        <w:tc>
          <w:tcPr>
            <w:tcW w:w="2500" w:type="pct"/>
            <w:shd w:val="clear" w:color="auto" w:fill="auto"/>
            <w:tcMar>
              <w:right w:w="0" w:type="dxa"/>
            </w:tcMar>
          </w:tcPr>
          <w:p w14:paraId="1586E779" w14:textId="77777777" w:rsidR="00D85371" w:rsidRDefault="00D85371" w:rsidP="00D85371">
            <w:pPr>
              <w:pStyle w:val="Brdtext"/>
              <w:rPr>
                <w:i/>
              </w:rPr>
            </w:pPr>
            <w:r w:rsidRPr="00A6293E">
              <w:rPr>
                <w:i/>
              </w:rPr>
              <w:t>Föreslagen lydelse</w:t>
            </w:r>
          </w:p>
          <w:p w14:paraId="736AD33D" w14:textId="77777777" w:rsidR="00D85371" w:rsidRPr="00256F1B" w:rsidRDefault="00D85371" w:rsidP="00D85371">
            <w:pPr>
              <w:pStyle w:val="Brdtextmedindrag"/>
            </w:pPr>
          </w:p>
        </w:tc>
      </w:tr>
    </w:tbl>
    <w:p w14:paraId="219269A9" w14:textId="77777777" w:rsidR="00D85371" w:rsidRPr="00A6293E" w:rsidRDefault="00D85371" w:rsidP="00D85371">
      <w:pPr>
        <w:pStyle w:val="Brdtext"/>
        <w:jc w:val="center"/>
      </w:pPr>
      <w:r>
        <w:t>24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42352320" w14:textId="77777777">
        <w:tc>
          <w:tcPr>
            <w:tcW w:w="2500" w:type="pct"/>
            <w:shd w:val="clear" w:color="auto" w:fill="auto"/>
            <w:tcMar>
              <w:left w:w="0" w:type="dxa"/>
            </w:tcMar>
          </w:tcPr>
          <w:p w14:paraId="08EC3889" w14:textId="77777777" w:rsidR="00D85371" w:rsidRPr="00A6293E" w:rsidRDefault="00D85371" w:rsidP="00D85371">
            <w:pPr>
              <w:pStyle w:val="Brdtextmedindrag"/>
            </w:pPr>
            <w:r w:rsidRPr="00D84F90">
              <w:t xml:space="preserve">Den som </w:t>
            </w:r>
            <w:r w:rsidRPr="000E641F">
              <w:t>bedriver verksamhet som</w:t>
            </w:r>
            <w:r w:rsidRPr="00D84F90">
              <w:t xml:space="preserve"> </w:t>
            </w:r>
            <w:r w:rsidRPr="000E641F">
              <w:rPr>
                <w:i/>
                <w:iCs/>
              </w:rPr>
              <w:t xml:space="preserve">är </w:t>
            </w:r>
            <w:r w:rsidRPr="000E641F">
              <w:rPr>
                <w:i/>
              </w:rPr>
              <w:t>anmälningspliktig</w:t>
            </w:r>
            <w:r w:rsidRPr="00D84F90">
              <w:t xml:space="preserve"> enligt 2</w:t>
            </w:r>
            <w:r>
              <w:t> kap. </w:t>
            </w:r>
            <w:r w:rsidRPr="00D84F90">
              <w:t>1</w:t>
            </w:r>
            <w:r>
              <w:t> §</w:t>
            </w:r>
            <w:r w:rsidRPr="00D84F90">
              <w:t xml:space="preserve"> lagen </w:t>
            </w:r>
            <w:r w:rsidRPr="0040455E">
              <w:rPr>
                <w:i/>
              </w:rPr>
              <w:t>(2003:389)</w:t>
            </w:r>
            <w:r w:rsidRPr="00D84F90">
              <w:t xml:space="preserve"> om elektronisk kommunikation </w:t>
            </w:r>
            <w:r w:rsidRPr="008E25E9">
              <w:t>är</w:t>
            </w:r>
            <w:r w:rsidRPr="00526AE5">
              <w:t xml:space="preserve"> </w:t>
            </w:r>
            <w:r w:rsidRPr="00D84F90">
              <w:t>på begäran av den verkställande myn</w:t>
            </w:r>
            <w:r>
              <w:softHyphen/>
            </w:r>
            <w:r w:rsidRPr="00D84F90">
              <w:t>dig</w:t>
            </w:r>
            <w:r>
              <w:softHyphen/>
            </w:r>
            <w:r w:rsidRPr="00D84F90">
              <w:t xml:space="preserve">heten </w:t>
            </w:r>
            <w:r w:rsidRPr="008E25E9">
              <w:t>skyldig att</w:t>
            </w:r>
            <w:r w:rsidRPr="00D84F90">
              <w:t xml:space="preserve"> medverka i samband med verkställighet av hem</w:t>
            </w:r>
            <w:r>
              <w:softHyphen/>
            </w:r>
            <w:r w:rsidRPr="00D84F90">
              <w:t>lig dataavläsning.</w:t>
            </w:r>
          </w:p>
        </w:tc>
        <w:tc>
          <w:tcPr>
            <w:tcW w:w="2500" w:type="pct"/>
            <w:shd w:val="clear" w:color="auto" w:fill="auto"/>
            <w:tcMar>
              <w:right w:w="0" w:type="dxa"/>
            </w:tcMar>
          </w:tcPr>
          <w:p w14:paraId="6941A5D3" w14:textId="77777777" w:rsidR="00D85371" w:rsidRPr="00A6293E" w:rsidRDefault="00D85371" w:rsidP="00D85371">
            <w:pPr>
              <w:pStyle w:val="Brdtextmedindrag"/>
            </w:pPr>
            <w:r w:rsidRPr="00D84F90">
              <w:t xml:space="preserve">Den som bedriver verksamhet som </w:t>
            </w:r>
            <w:r w:rsidRPr="000E641F">
              <w:rPr>
                <w:i/>
                <w:iCs/>
              </w:rPr>
              <w:t>ska</w:t>
            </w:r>
            <w:r>
              <w:t xml:space="preserve"> </w:t>
            </w:r>
            <w:r w:rsidRPr="00806B76">
              <w:rPr>
                <w:i/>
                <w:iCs/>
              </w:rPr>
              <w:t>anmäl</w:t>
            </w:r>
            <w:r>
              <w:rPr>
                <w:i/>
                <w:iCs/>
              </w:rPr>
              <w:t>as</w:t>
            </w:r>
            <w:r w:rsidRPr="00D84F90">
              <w:t xml:space="preserve"> enligt 2</w:t>
            </w:r>
            <w:r>
              <w:t> kap. </w:t>
            </w:r>
            <w:r w:rsidRPr="00D84F90">
              <w:t>1</w:t>
            </w:r>
            <w:r>
              <w:t> §</w:t>
            </w:r>
            <w:r w:rsidRPr="00D84F90">
              <w:t xml:space="preserve"> lagen </w:t>
            </w:r>
            <w:r w:rsidRPr="0040455E">
              <w:rPr>
                <w:i/>
              </w:rPr>
              <w:t>(202</w:t>
            </w:r>
            <w:r>
              <w:rPr>
                <w:i/>
              </w:rPr>
              <w:t>2</w:t>
            </w:r>
            <w:r w:rsidRPr="0040455E">
              <w:rPr>
                <w:i/>
              </w:rPr>
              <w:t>:000)</w:t>
            </w:r>
            <w:r w:rsidRPr="00D84F90">
              <w:t xml:space="preserve"> om elektronisk kommunikation</w:t>
            </w:r>
            <w:r>
              <w:rPr>
                <w:i/>
                <w:iCs/>
              </w:rPr>
              <w:t xml:space="preserve"> </w:t>
            </w:r>
            <w:r w:rsidRPr="00526AE5">
              <w:t xml:space="preserve">är </w:t>
            </w:r>
            <w:r w:rsidRPr="00D84F90">
              <w:t>på begäran av den verkställande myn</w:t>
            </w:r>
            <w:r>
              <w:softHyphen/>
            </w:r>
            <w:r w:rsidRPr="00D84F90">
              <w:t>dig</w:t>
            </w:r>
            <w:r>
              <w:softHyphen/>
            </w:r>
            <w:r w:rsidRPr="00D84F90">
              <w:t xml:space="preserve">heten </w:t>
            </w:r>
            <w:r>
              <w:t xml:space="preserve">skyldig att </w:t>
            </w:r>
            <w:r w:rsidRPr="00D84F90">
              <w:t>medverka i samband med verk</w:t>
            </w:r>
            <w:r>
              <w:softHyphen/>
            </w:r>
            <w:r w:rsidRPr="00D84F90">
              <w:t>stäl</w:t>
            </w:r>
            <w:r>
              <w:softHyphen/>
            </w:r>
            <w:r w:rsidRPr="00D84F90">
              <w:t>lig</w:t>
            </w:r>
            <w:r>
              <w:softHyphen/>
            </w:r>
            <w:r w:rsidRPr="00D84F90">
              <w:t>het av hem</w:t>
            </w:r>
            <w:r>
              <w:softHyphen/>
            </w:r>
            <w:r w:rsidRPr="00D84F90">
              <w:t>lig data</w:t>
            </w:r>
            <w:r>
              <w:softHyphen/>
            </w:r>
            <w:r w:rsidRPr="00D84F90">
              <w:t>avläs</w:t>
            </w:r>
            <w:r>
              <w:softHyphen/>
            </w:r>
            <w:r w:rsidRPr="00D84F90">
              <w:t>ning.</w:t>
            </w:r>
          </w:p>
        </w:tc>
      </w:tr>
    </w:tbl>
    <w:p w14:paraId="4F3E4139" w14:textId="77777777" w:rsidR="00D85371" w:rsidRDefault="00D85371" w:rsidP="00D85371">
      <w:pPr>
        <w:pStyle w:val="Brdtextmedindrag"/>
      </w:pPr>
      <w:r w:rsidRPr="00D84F90">
        <w:t>Den som medverkar enligt första stycket har rätt till ersättning för kost</w:t>
      </w:r>
      <w:r>
        <w:softHyphen/>
      </w:r>
      <w:r w:rsidRPr="00D84F90">
        <w:t>nader som uppstår vid sådan medverkan. Ersättningen ska betalas av den verkställande myndigheten.</w:t>
      </w:r>
    </w:p>
    <w:p w14:paraId="2259061E" w14:textId="77777777" w:rsidR="00D85371" w:rsidRDefault="00D85371" w:rsidP="00D85371">
      <w:pPr>
        <w:pStyle w:val="Brdtextmedindrag"/>
      </w:pPr>
    </w:p>
    <w:p w14:paraId="4C4C81A4" w14:textId="77777777" w:rsidR="00D85371" w:rsidRPr="00A6293E" w:rsidRDefault="00D85371" w:rsidP="00D85371">
      <w:pPr>
        <w:pStyle w:val="Brdtext"/>
        <w:jc w:val="center"/>
      </w:pPr>
      <w:r>
        <w:t>32 §</w:t>
      </w:r>
    </w:p>
    <w:tbl>
      <w:tblPr>
        <w:tblW w:w="5000" w:type="pct"/>
        <w:tblCellMar>
          <w:left w:w="125" w:type="dxa"/>
          <w:right w:w="125" w:type="dxa"/>
        </w:tblCellMar>
        <w:tblLook w:val="0000" w:firstRow="0" w:lastRow="0" w:firstColumn="0" w:lastColumn="0" w:noHBand="0" w:noVBand="0"/>
      </w:tblPr>
      <w:tblGrid>
        <w:gridCol w:w="2948"/>
        <w:gridCol w:w="2949"/>
      </w:tblGrid>
      <w:tr w:rsidR="008B1E23" w14:paraId="0B914970" w14:textId="77777777">
        <w:tc>
          <w:tcPr>
            <w:tcW w:w="2500" w:type="pct"/>
            <w:shd w:val="clear" w:color="auto" w:fill="auto"/>
            <w:tcMar>
              <w:left w:w="0" w:type="dxa"/>
            </w:tcMar>
          </w:tcPr>
          <w:p w14:paraId="2E165B21" w14:textId="77777777" w:rsidR="00D85371" w:rsidRPr="00A6293E" w:rsidRDefault="00D85371" w:rsidP="00D85371">
            <w:pPr>
              <w:pStyle w:val="Brdtextmedindrag"/>
            </w:pPr>
            <w:r w:rsidRPr="00D84F90">
              <w:t>Den som i samband med verk</w:t>
            </w:r>
            <w:r>
              <w:softHyphen/>
            </w:r>
            <w:r w:rsidRPr="00D84F90">
              <w:t>sam</w:t>
            </w:r>
            <w:r>
              <w:softHyphen/>
            </w:r>
            <w:r w:rsidRPr="00D84F90">
              <w:t xml:space="preserve">het som </w:t>
            </w:r>
            <w:r w:rsidRPr="000E641F">
              <w:rPr>
                <w:i/>
              </w:rPr>
              <w:t>är</w:t>
            </w:r>
            <w:r w:rsidRPr="00D84F90">
              <w:t xml:space="preserve"> </w:t>
            </w:r>
            <w:r w:rsidRPr="000E641F">
              <w:rPr>
                <w:i/>
              </w:rPr>
              <w:t>anmälnings</w:t>
            </w:r>
            <w:r w:rsidRPr="000E641F">
              <w:rPr>
                <w:i/>
              </w:rPr>
              <w:softHyphen/>
              <w:t>pliktig</w:t>
            </w:r>
            <w:r w:rsidRPr="00D84F90">
              <w:t xml:space="preserve"> enligt 2</w:t>
            </w:r>
            <w:r>
              <w:t> kap. </w:t>
            </w:r>
            <w:r w:rsidRPr="00D84F90">
              <w:t>1</w:t>
            </w:r>
            <w:r>
              <w:t> §</w:t>
            </w:r>
            <w:r w:rsidRPr="00D84F90">
              <w:t xml:space="preserve"> lagen </w:t>
            </w:r>
            <w:r w:rsidRPr="0040455E">
              <w:rPr>
                <w:i/>
              </w:rPr>
              <w:t>(2003:389)</w:t>
            </w:r>
            <w:r w:rsidRPr="00D84F90">
              <w:t xml:space="preserve"> om elektronisk kom</w:t>
            </w:r>
            <w:r>
              <w:softHyphen/>
            </w:r>
            <w:r w:rsidRPr="00D84F90">
              <w:t>mun</w:t>
            </w:r>
            <w:r>
              <w:softHyphen/>
            </w:r>
            <w:r w:rsidRPr="00D84F90">
              <w:t>ika</w:t>
            </w:r>
            <w:r>
              <w:softHyphen/>
            </w:r>
            <w:r w:rsidRPr="00D84F90">
              <w:t>tion har fått del av eller tillgång till en upp</w:t>
            </w:r>
            <w:r>
              <w:softHyphen/>
            </w:r>
            <w:r w:rsidRPr="00D84F90">
              <w:t>gift som hänför sig till användning av hemlig dataavläsning, får inte obehörigen föra vidare eller ut</w:t>
            </w:r>
            <w:r>
              <w:softHyphen/>
            </w:r>
            <w:r w:rsidRPr="00D84F90">
              <w:t>nyttja det han eller hon fått del av eller tillgång till.</w:t>
            </w:r>
          </w:p>
        </w:tc>
        <w:tc>
          <w:tcPr>
            <w:tcW w:w="2500" w:type="pct"/>
            <w:shd w:val="clear" w:color="auto" w:fill="auto"/>
            <w:tcMar>
              <w:right w:w="0" w:type="dxa"/>
            </w:tcMar>
          </w:tcPr>
          <w:p w14:paraId="2AB2BFB4" w14:textId="77777777" w:rsidR="00D85371" w:rsidRPr="00A6293E" w:rsidRDefault="00D85371" w:rsidP="00D85371">
            <w:pPr>
              <w:pStyle w:val="Brdtextmedindrag"/>
            </w:pPr>
            <w:r w:rsidRPr="00D84F90">
              <w:t>Den som i samband med verk</w:t>
            </w:r>
            <w:r>
              <w:softHyphen/>
            </w:r>
            <w:r w:rsidRPr="00D84F90">
              <w:t>sam</w:t>
            </w:r>
            <w:r>
              <w:softHyphen/>
            </w:r>
            <w:r w:rsidRPr="00D84F90">
              <w:t xml:space="preserve">het som </w:t>
            </w:r>
            <w:r w:rsidRPr="000E641F">
              <w:rPr>
                <w:i/>
                <w:iCs/>
              </w:rPr>
              <w:t>ska</w:t>
            </w:r>
            <w:r>
              <w:t xml:space="preserve"> </w:t>
            </w:r>
            <w:r w:rsidRPr="00806B76">
              <w:rPr>
                <w:i/>
                <w:iCs/>
              </w:rPr>
              <w:t>anmäl</w:t>
            </w:r>
            <w:r>
              <w:rPr>
                <w:i/>
                <w:iCs/>
              </w:rPr>
              <w:t xml:space="preserve">as </w:t>
            </w:r>
            <w:r w:rsidRPr="00D84F90">
              <w:t>enligt 2</w:t>
            </w:r>
            <w:r>
              <w:t> kap. </w:t>
            </w:r>
            <w:r w:rsidRPr="00D84F90">
              <w:t>1</w:t>
            </w:r>
            <w:r>
              <w:t> §</w:t>
            </w:r>
            <w:r w:rsidRPr="00D84F90">
              <w:t xml:space="preserve"> lagen </w:t>
            </w:r>
            <w:r w:rsidRPr="0040455E">
              <w:rPr>
                <w:i/>
              </w:rPr>
              <w:t>(202</w:t>
            </w:r>
            <w:r>
              <w:rPr>
                <w:i/>
              </w:rPr>
              <w:t>2</w:t>
            </w:r>
            <w:r w:rsidRPr="0040455E">
              <w:rPr>
                <w:i/>
              </w:rPr>
              <w:t>:000)</w:t>
            </w:r>
            <w:r w:rsidRPr="00D84F90">
              <w:t xml:space="preserve"> om elektronisk kom</w:t>
            </w:r>
            <w:r>
              <w:softHyphen/>
            </w:r>
            <w:r w:rsidRPr="00D84F90">
              <w:t>mun</w:t>
            </w:r>
            <w:r>
              <w:softHyphen/>
            </w:r>
            <w:r w:rsidRPr="00D84F90">
              <w:t>ika</w:t>
            </w:r>
            <w:r>
              <w:softHyphen/>
            </w:r>
            <w:r w:rsidRPr="00D84F90">
              <w:t>tion har fått del av eller tillgång till en upp</w:t>
            </w:r>
            <w:r>
              <w:softHyphen/>
            </w:r>
            <w:r w:rsidRPr="00D84F90">
              <w:t>gift som hänför sig till användning av hemlig dataavläsning, får inte obehörigen föra vidare eller ut</w:t>
            </w:r>
            <w:r>
              <w:softHyphen/>
            </w:r>
            <w:r w:rsidRPr="00D84F90">
              <w:t>nyttja det han eller hon fått del av eller tillgång till.</w:t>
            </w:r>
          </w:p>
        </w:tc>
      </w:tr>
    </w:tbl>
    <w:p w14:paraId="606B24E8" w14:textId="77777777" w:rsidR="00D85371" w:rsidRPr="00A6293E" w:rsidRDefault="00D85371" w:rsidP="00D85371">
      <w:pPr>
        <w:pStyle w:val="Slutstreck"/>
      </w:pPr>
      <w:r w:rsidRPr="00A6293E">
        <w:t>                      </w:t>
      </w:r>
    </w:p>
    <w:p w14:paraId="577DB3B4" w14:textId="4C6BADFE" w:rsidR="00D85371" w:rsidRPr="008F5840" w:rsidRDefault="00D85371" w:rsidP="00D85371">
      <w:pPr>
        <w:pStyle w:val="Brdtextmedindrag"/>
        <w:rPr>
          <w:rFonts w:eastAsiaTheme="minorHAnsi" w:cstheme="minorBidi"/>
          <w:kern w:val="28"/>
          <w:sz w:val="30"/>
          <w:szCs w:val="22"/>
        </w:rPr>
        <w:sectPr w:rsidR="00D85371" w:rsidRPr="008F5840" w:rsidSect="00155500">
          <w:headerReference w:type="even" r:id="rId488"/>
          <w:headerReference w:type="default" r:id="rId489"/>
          <w:footerReference w:type="even" r:id="rId490"/>
          <w:footerReference w:type="default" r:id="rId491"/>
          <w:footerReference w:type="first" r:id="rId492"/>
          <w:type w:val="continuous"/>
          <w:pgSz w:w="9356" w:h="13721" w:code="9"/>
          <w:pgMar w:top="794" w:right="2438" w:bottom="1191" w:left="1021" w:header="0" w:footer="709" w:gutter="0"/>
          <w:cols w:space="708"/>
          <w:docGrid w:linePitch="360"/>
        </w:sectPr>
      </w:pPr>
      <w:r w:rsidRPr="00A6293E">
        <w:t xml:space="preserve">Denna lag träder i kraft den 1 </w:t>
      </w:r>
      <w:r>
        <w:t>juni</w:t>
      </w:r>
      <w:r w:rsidRPr="00A6293E">
        <w:t xml:space="preserve"> 202</w:t>
      </w:r>
      <w:r>
        <w:t>2</w:t>
      </w:r>
      <w:r w:rsidRPr="00A6293E">
        <w:t>.</w:t>
      </w:r>
    </w:p>
    <w:p w14:paraId="78587753" w14:textId="1B87B39E" w:rsidR="00DB62B9" w:rsidRDefault="00D85371" w:rsidP="00D85371">
      <w:pPr>
        <w:pStyle w:val="Bilagarubrik"/>
      </w:pPr>
      <w:bookmarkStart w:id="2768" w:name="_Toc96533469"/>
      <w:r>
        <w:lastRenderedPageBreak/>
        <w:t>Lagrådets yttrande</w:t>
      </w:r>
      <w:bookmarkEnd w:id="2768"/>
    </w:p>
    <w:p w14:paraId="5836AC6C" w14:textId="674AD723" w:rsidR="00D85371" w:rsidRDefault="00D85371" w:rsidP="00D85371">
      <w:pPr>
        <w:pStyle w:val="Brdtext"/>
      </w:pPr>
      <w:r w:rsidRPr="00B37D5F">
        <w:t>Utdrag ur protokoll vid sammanträde 2022-01-14</w:t>
      </w:r>
    </w:p>
    <w:p w14:paraId="3D2C4876" w14:textId="77777777" w:rsidR="00D85371" w:rsidRPr="00B37D5F" w:rsidRDefault="00D85371" w:rsidP="00D85371">
      <w:pPr>
        <w:pStyle w:val="Brdtextmedindrag"/>
      </w:pPr>
    </w:p>
    <w:p w14:paraId="448194F5" w14:textId="77777777" w:rsidR="00D85371" w:rsidRPr="00B37D5F" w:rsidRDefault="00D85371" w:rsidP="00D85371">
      <w:pPr>
        <w:pStyle w:val="Brdtext"/>
      </w:pPr>
      <w:r w:rsidRPr="00B37D5F">
        <w:rPr>
          <w:b/>
          <w:bCs/>
        </w:rPr>
        <w:t>Närvarande:</w:t>
      </w:r>
      <w:r w:rsidRPr="00B37D5F">
        <w:t xml:space="preserve"> F.d. justitieråden Martin Borgeke och Mari Andersson </w:t>
      </w:r>
    </w:p>
    <w:p w14:paraId="3A3C6028" w14:textId="77777777" w:rsidR="00D85371" w:rsidRPr="00B37D5F" w:rsidRDefault="00D85371" w:rsidP="00D85371">
      <w:pPr>
        <w:pStyle w:val="Brdtext"/>
      </w:pPr>
      <w:r w:rsidRPr="00B37D5F">
        <w:t>samt justitierådet Petter Asp</w:t>
      </w:r>
    </w:p>
    <w:p w14:paraId="2A8717F6" w14:textId="1D045E2F" w:rsidR="00D85371" w:rsidRDefault="00D85371" w:rsidP="00D85371">
      <w:pPr>
        <w:pStyle w:val="Rubrik4utannumrering"/>
      </w:pPr>
      <w:r w:rsidRPr="00B37D5F">
        <w:t>Genomförande av direktivet om inrättande av en europeisk kodex för elektronisk kommunikation</w:t>
      </w:r>
    </w:p>
    <w:p w14:paraId="4CA697D8" w14:textId="46B53CE3" w:rsidR="00D85371" w:rsidRPr="00B37D5F" w:rsidRDefault="00D85371" w:rsidP="00D85371">
      <w:pPr>
        <w:pStyle w:val="Brdtext"/>
      </w:pPr>
      <w:r w:rsidRPr="002E26C9">
        <w:rPr>
          <w:spacing w:val="-2"/>
        </w:rPr>
        <w:t>Enligt en lagrådsremiss den 3 november 2021 har regeringen (Infra</w:t>
      </w:r>
      <w:r w:rsidRPr="002E26C9">
        <w:rPr>
          <w:spacing w:val="-2"/>
        </w:rPr>
        <w:softHyphen/>
        <w:t>struktur</w:t>
      </w:r>
      <w:r w:rsidRPr="002E26C9">
        <w:rPr>
          <w:spacing w:val="-2"/>
        </w:rPr>
        <w:softHyphen/>
      </w:r>
      <w:r>
        <w:softHyphen/>
      </w:r>
      <w:r w:rsidRPr="00B37D5F">
        <w:t xml:space="preserve">departementet) beslutat inhämta Lagrådets yttrande över förslag till </w:t>
      </w:r>
    </w:p>
    <w:p w14:paraId="2E1C28AA" w14:textId="4B4CE3B1" w:rsidR="00D85371" w:rsidRPr="00B37D5F" w:rsidRDefault="00D85371" w:rsidP="00D85371">
      <w:pPr>
        <w:pStyle w:val="Numreradlista"/>
      </w:pPr>
      <w:r w:rsidRPr="00B37D5F">
        <w:t xml:space="preserve">lag om elektronisk kommunikation, </w:t>
      </w:r>
    </w:p>
    <w:p w14:paraId="7B75EBBD" w14:textId="6C822447" w:rsidR="00D85371" w:rsidRPr="00B37D5F" w:rsidRDefault="00D85371" w:rsidP="00D85371">
      <w:pPr>
        <w:pStyle w:val="Numreradlista"/>
      </w:pPr>
      <w:r w:rsidRPr="00B37D5F">
        <w:t xml:space="preserve">lag om införande av lagen (2022:000) om elektronisk kommunikation, </w:t>
      </w:r>
    </w:p>
    <w:p w14:paraId="75E19DEE" w14:textId="5EA78279" w:rsidR="00D85371" w:rsidRPr="00B37D5F" w:rsidRDefault="00D85371" w:rsidP="00D85371">
      <w:pPr>
        <w:pStyle w:val="Numreradlista"/>
      </w:pPr>
      <w:r w:rsidRPr="00B37D5F">
        <w:t xml:space="preserve">lag om ändring i rättegångsbalken, </w:t>
      </w:r>
    </w:p>
    <w:p w14:paraId="7415356B" w14:textId="6B2EAA76" w:rsidR="00D85371" w:rsidRPr="00B37D5F" w:rsidRDefault="00D85371" w:rsidP="00D85371">
      <w:pPr>
        <w:pStyle w:val="Numreradlista"/>
      </w:pPr>
      <w:r w:rsidRPr="00B37D5F">
        <w:t xml:space="preserve">lag om ändring i lagen (1960:729) om upphovsrätt till litterära och konstnärliga verk, </w:t>
      </w:r>
    </w:p>
    <w:p w14:paraId="1CBC4103" w14:textId="074A5728" w:rsidR="00D85371" w:rsidRPr="00B37D5F" w:rsidRDefault="00D85371" w:rsidP="00D85371">
      <w:pPr>
        <w:pStyle w:val="Numreradlista"/>
      </w:pPr>
      <w:r w:rsidRPr="00B37D5F">
        <w:t xml:space="preserve">lag om ändring i patentlagen (1967:837), </w:t>
      </w:r>
    </w:p>
    <w:p w14:paraId="7D16D6E5" w14:textId="0A896F82" w:rsidR="00D85371" w:rsidRPr="00B37D5F" w:rsidRDefault="00D85371" w:rsidP="00D85371">
      <w:pPr>
        <w:pStyle w:val="Numreradlista"/>
      </w:pPr>
      <w:r w:rsidRPr="00B37D5F">
        <w:t xml:space="preserve">lag om ändring i mönsterskyddslagen (1970:485), </w:t>
      </w:r>
    </w:p>
    <w:p w14:paraId="703F01FB" w14:textId="62CF1F3B" w:rsidR="00D85371" w:rsidRPr="00B37D5F" w:rsidRDefault="00D85371" w:rsidP="00D85371">
      <w:pPr>
        <w:pStyle w:val="Numreradlista"/>
      </w:pPr>
      <w:r w:rsidRPr="00B37D5F">
        <w:t xml:space="preserve">lag om ändring i lagen (1971:289) om allmänna förvaltningsdomstolar, </w:t>
      </w:r>
    </w:p>
    <w:p w14:paraId="5FD429D2" w14:textId="78951B7B" w:rsidR="00D85371" w:rsidRPr="00B37D5F" w:rsidRDefault="00D85371" w:rsidP="00D85371">
      <w:pPr>
        <w:pStyle w:val="Numreradlista"/>
      </w:pPr>
      <w:r w:rsidRPr="00B37D5F">
        <w:t>lag om ändring i lagen (1981:1104) om verksamheten hos vissa regio</w:t>
      </w:r>
      <w:r>
        <w:softHyphen/>
      </w:r>
      <w:r w:rsidRPr="00B37D5F">
        <w:t xml:space="preserve">nala alarmeringscentraler, </w:t>
      </w:r>
    </w:p>
    <w:p w14:paraId="05F15600" w14:textId="39F2B035" w:rsidR="00D85371" w:rsidRPr="00B37D5F" w:rsidRDefault="00D85371" w:rsidP="00D85371">
      <w:pPr>
        <w:pStyle w:val="Numreradlista"/>
      </w:pPr>
      <w:r w:rsidRPr="00B37D5F">
        <w:t xml:space="preserve">lag om ändring i lagen (1992:1685) om skydd för kretsmönster för halvledarprodukter, </w:t>
      </w:r>
    </w:p>
    <w:p w14:paraId="167CE976" w14:textId="323375A7" w:rsidR="00D85371" w:rsidRPr="00B37D5F" w:rsidRDefault="00D85371" w:rsidP="00D85371">
      <w:pPr>
        <w:pStyle w:val="Numreradlista"/>
      </w:pPr>
      <w:r w:rsidRPr="00B37D5F">
        <w:t xml:space="preserve">lag om ändring i växtförädlarrättslagen (1997:306), </w:t>
      </w:r>
    </w:p>
    <w:p w14:paraId="30CCF55D" w14:textId="70BE2D07" w:rsidR="00D85371" w:rsidRPr="00B37D5F" w:rsidRDefault="00D85371" w:rsidP="00D85371">
      <w:pPr>
        <w:pStyle w:val="Numreradlista"/>
      </w:pPr>
      <w:r w:rsidRPr="00B37D5F">
        <w:t xml:space="preserve">lag om ändring i lagen (1998:31) om standarder för sändning av radio- och TV-signaler, </w:t>
      </w:r>
    </w:p>
    <w:p w14:paraId="588384D1" w14:textId="414A11B7" w:rsidR="00D85371" w:rsidRPr="00B37D5F" w:rsidRDefault="00D85371" w:rsidP="00D85371">
      <w:pPr>
        <w:pStyle w:val="Numreradlista"/>
      </w:pPr>
      <w:r w:rsidRPr="00B37D5F">
        <w:t xml:space="preserve">lag om ändring i lagen (2006:449) om skydd för störningskänslig forskning, </w:t>
      </w:r>
    </w:p>
    <w:p w14:paraId="488B23F6" w14:textId="2CBE81A4" w:rsidR="00D85371" w:rsidRPr="00B37D5F" w:rsidRDefault="00D85371" w:rsidP="00D85371">
      <w:pPr>
        <w:pStyle w:val="Numreradlista"/>
      </w:pPr>
      <w:r w:rsidRPr="00B37D5F">
        <w:t xml:space="preserve">lag om ändring i marknadsföringslagen (2008:486), </w:t>
      </w:r>
    </w:p>
    <w:p w14:paraId="28275BA5" w14:textId="22D8850B" w:rsidR="00D85371" w:rsidRPr="00B37D5F" w:rsidRDefault="00D85371" w:rsidP="00D85371">
      <w:pPr>
        <w:pStyle w:val="Numreradlista"/>
      </w:pPr>
      <w:r w:rsidRPr="00B37D5F">
        <w:t>lag om ändring i lagen (2008:717) om signalspaning i försvars</w:t>
      </w:r>
      <w:r>
        <w:softHyphen/>
      </w:r>
      <w:r w:rsidRPr="00B37D5F">
        <w:t>under</w:t>
      </w:r>
      <w:r>
        <w:softHyphen/>
      </w:r>
      <w:r w:rsidRPr="00B37D5F">
        <w:t xml:space="preserve">rättelseverksamhet, </w:t>
      </w:r>
    </w:p>
    <w:p w14:paraId="08F385C9" w14:textId="1149A25B" w:rsidR="00D85371" w:rsidRPr="00B37D5F" w:rsidRDefault="00D85371" w:rsidP="00D85371">
      <w:pPr>
        <w:pStyle w:val="Numreradlista"/>
      </w:pPr>
      <w:r w:rsidRPr="00B37D5F">
        <w:t xml:space="preserve">lag om ändring i offentlighets- och sekretesslagen (2009:400), </w:t>
      </w:r>
    </w:p>
    <w:p w14:paraId="01603662" w14:textId="3DD48EA0" w:rsidR="00D85371" w:rsidRPr="00B37D5F" w:rsidRDefault="00D85371" w:rsidP="00D85371">
      <w:pPr>
        <w:pStyle w:val="Numreradlista"/>
      </w:pPr>
      <w:r w:rsidRPr="00B37D5F">
        <w:t xml:space="preserve">lag om ändring i luftfartslagen (2010:500), </w:t>
      </w:r>
    </w:p>
    <w:p w14:paraId="68966B09" w14:textId="4B2578F6" w:rsidR="00D85371" w:rsidRPr="00B37D5F" w:rsidRDefault="00D85371" w:rsidP="00D85371">
      <w:pPr>
        <w:pStyle w:val="Numreradlista"/>
      </w:pPr>
      <w:r w:rsidRPr="00B37D5F">
        <w:t xml:space="preserve">lag om ändring i radio- och tv-lagen (2010:696), </w:t>
      </w:r>
    </w:p>
    <w:p w14:paraId="6D9523A4" w14:textId="35EE40ED" w:rsidR="00D85371" w:rsidRPr="00B37D5F" w:rsidRDefault="00D85371" w:rsidP="00D85371">
      <w:pPr>
        <w:pStyle w:val="Numreradlista"/>
      </w:pPr>
      <w:r w:rsidRPr="00B37D5F">
        <w:t xml:space="preserve">lag om ändring i lagen (2010:751) om betaltjänster, </w:t>
      </w:r>
    </w:p>
    <w:p w14:paraId="0D852F96" w14:textId="71B2051E" w:rsidR="00D85371" w:rsidRPr="00B37D5F" w:rsidRDefault="00D85371" w:rsidP="00D85371">
      <w:pPr>
        <w:pStyle w:val="Numreradlista"/>
      </w:pPr>
      <w:r w:rsidRPr="00B37D5F">
        <w:t xml:space="preserve">lag om ändring i varumärkeslagen (2010:1877), </w:t>
      </w:r>
    </w:p>
    <w:p w14:paraId="11D637E8" w14:textId="7A5A81BB" w:rsidR="00D85371" w:rsidRPr="00B37D5F" w:rsidRDefault="00D85371" w:rsidP="00D85371">
      <w:pPr>
        <w:pStyle w:val="Numreradlista"/>
      </w:pPr>
      <w:r w:rsidRPr="00B37D5F">
        <w:t xml:space="preserve">lag om ändring i lagen (2012:278) om inhämtning av uppgifter om elektronisk kommunikation i de brottsbekämpande myndigheternas underrättelseverksamhet, </w:t>
      </w:r>
    </w:p>
    <w:p w14:paraId="379C3120" w14:textId="1DB84BEA" w:rsidR="00D85371" w:rsidRPr="00B37D5F" w:rsidRDefault="00D85371" w:rsidP="00D85371">
      <w:pPr>
        <w:pStyle w:val="Numreradlista"/>
      </w:pPr>
      <w:r w:rsidRPr="00B37D5F">
        <w:t xml:space="preserve">lag om ändring i lagen (2013:315) om intelligenta transportsystem vid vägtransporter, </w:t>
      </w:r>
    </w:p>
    <w:p w14:paraId="7E155DB5" w14:textId="12E8C182" w:rsidR="00D85371" w:rsidRPr="00B37D5F" w:rsidRDefault="00D85371" w:rsidP="00D85371">
      <w:pPr>
        <w:pStyle w:val="Numreradlista"/>
      </w:pPr>
      <w:r w:rsidRPr="00B37D5F">
        <w:t xml:space="preserve">lag om ändring radioutrustningslagen (2016:392), </w:t>
      </w:r>
    </w:p>
    <w:p w14:paraId="11C5B3AC" w14:textId="368C9BD9" w:rsidR="00D85371" w:rsidRPr="00B37D5F" w:rsidRDefault="00D85371" w:rsidP="00D85371">
      <w:pPr>
        <w:pStyle w:val="Numreradlista"/>
      </w:pPr>
      <w:r w:rsidRPr="00B37D5F">
        <w:t xml:space="preserve">lag om ändring i lagen (2016:534) om åtgärder för utbyggnad av bredbandsnät, </w:t>
      </w:r>
    </w:p>
    <w:p w14:paraId="688A87A0" w14:textId="5B44287A" w:rsidR="00D85371" w:rsidRPr="00B37D5F" w:rsidRDefault="00D85371" w:rsidP="00D85371">
      <w:pPr>
        <w:pStyle w:val="Numreradlista"/>
      </w:pPr>
      <w:r w:rsidRPr="00B37D5F">
        <w:t xml:space="preserve">lag om ändring i lagen (2016:1145) om offentlig upphandling, </w:t>
      </w:r>
    </w:p>
    <w:p w14:paraId="07CE3C4C" w14:textId="11C8F59D" w:rsidR="00D85371" w:rsidRPr="00B37D5F" w:rsidRDefault="00D85371" w:rsidP="00D85371">
      <w:pPr>
        <w:pStyle w:val="Numreradlista"/>
      </w:pPr>
      <w:r w:rsidRPr="00B37D5F">
        <w:t xml:space="preserve">lag om ändring i lagen (2016:1147) om upphandling av koncessioner, </w:t>
      </w:r>
    </w:p>
    <w:p w14:paraId="2AF57160" w14:textId="5415D90E" w:rsidR="00D85371" w:rsidRPr="00B37D5F" w:rsidRDefault="00D85371" w:rsidP="00D85371">
      <w:pPr>
        <w:pStyle w:val="Numreradlista"/>
      </w:pPr>
      <w:r w:rsidRPr="00B37D5F">
        <w:t xml:space="preserve">lag om ändring i lagen (2016:1306) med kompletterande bestämmelser till EU:s marknadsmissbruksförordning, </w:t>
      </w:r>
    </w:p>
    <w:p w14:paraId="3C264E04" w14:textId="3923B024" w:rsidR="00D85371" w:rsidRPr="00B37D5F" w:rsidRDefault="00D85371" w:rsidP="00D85371">
      <w:pPr>
        <w:pStyle w:val="Numreradlista"/>
      </w:pPr>
      <w:r w:rsidRPr="00B37D5F">
        <w:lastRenderedPageBreak/>
        <w:t>lag om ändring i lagen (2018:1174) om informationssäkerhet för sam</w:t>
      </w:r>
      <w:r>
        <w:softHyphen/>
      </w:r>
      <w:r w:rsidRPr="00B37D5F">
        <w:t xml:space="preserve">hällsviktiga och digitala tjänster, </w:t>
      </w:r>
    </w:p>
    <w:p w14:paraId="248BC9BE" w14:textId="343692AB" w:rsidR="00D85371" w:rsidRPr="00B37D5F" w:rsidRDefault="00D85371" w:rsidP="00D85371">
      <w:pPr>
        <w:pStyle w:val="Numreradlista"/>
      </w:pPr>
      <w:r w:rsidRPr="00B37D5F">
        <w:t>lag om ändring lagen (2018:1653) om företagsnamn,</w:t>
      </w:r>
    </w:p>
    <w:p w14:paraId="21C75325" w14:textId="7F5CF7FB" w:rsidR="00D85371" w:rsidRDefault="00D85371" w:rsidP="00D85371">
      <w:pPr>
        <w:pStyle w:val="Numreradlista"/>
      </w:pPr>
      <w:r w:rsidRPr="00B37D5F">
        <w:t xml:space="preserve">lag om ändring i lagen (2020:62) om hemlig dataavläsning. </w:t>
      </w:r>
    </w:p>
    <w:p w14:paraId="76CD731A" w14:textId="7D2FEA67" w:rsidR="00D85371" w:rsidRPr="00B37D5F" w:rsidRDefault="00D85371" w:rsidP="00D85371">
      <w:pPr>
        <w:pStyle w:val="Brdtext"/>
      </w:pPr>
    </w:p>
    <w:p w14:paraId="6DFC8380" w14:textId="47E7D7F5" w:rsidR="00D85371" w:rsidRPr="00B37D5F" w:rsidRDefault="00D85371" w:rsidP="00D85371">
      <w:pPr>
        <w:pStyle w:val="Brdtext"/>
      </w:pPr>
      <w:r w:rsidRPr="00B37D5F">
        <w:t>Förslagen har inför Lagrådet föredragits av kanslirådet Felisa Krzyzanski samt rättssakkunniga Rebecka Olsson och Sandra Zetterdahl, biträdda vid delar av föredragningen av kanslirådet Marcus Boklund, Ylva Mälarstig från Post- och telestyrelsen och departementssekreteraren Anders P Lindell.</w:t>
      </w:r>
    </w:p>
    <w:p w14:paraId="5CB94D03" w14:textId="77777777" w:rsidR="00D85371" w:rsidRDefault="00D85371" w:rsidP="00D85371">
      <w:pPr>
        <w:pStyle w:val="Brdtext"/>
      </w:pPr>
    </w:p>
    <w:p w14:paraId="3F50770A" w14:textId="397DCC83" w:rsidR="00D85371" w:rsidRPr="00B37D5F" w:rsidRDefault="00D85371" w:rsidP="00D85371">
      <w:pPr>
        <w:pStyle w:val="Brdtext"/>
      </w:pPr>
      <w:r w:rsidRPr="000D1AEB">
        <w:rPr>
          <w:spacing w:val="-2"/>
        </w:rPr>
        <w:t>Till Lagrådet har det den 17 december 2021 inkommit en skrift från Huawei</w:t>
      </w:r>
      <w:r w:rsidRPr="00B37D5F">
        <w:t xml:space="preserve"> Technologies Sweden AB.</w:t>
      </w:r>
    </w:p>
    <w:p w14:paraId="06762BCF" w14:textId="77777777" w:rsidR="00D85371" w:rsidRDefault="00D85371" w:rsidP="00D85371">
      <w:pPr>
        <w:pStyle w:val="Brdtext"/>
      </w:pPr>
    </w:p>
    <w:p w14:paraId="0CF381D1" w14:textId="7B40F7FA" w:rsidR="00D85371" w:rsidRPr="00B37D5F" w:rsidRDefault="00D85371" w:rsidP="00D85371">
      <w:pPr>
        <w:pStyle w:val="Brdtext"/>
      </w:pPr>
      <w:r w:rsidRPr="00B37D5F">
        <w:t>Förslagen föranleder följande yttrande.</w:t>
      </w:r>
    </w:p>
    <w:p w14:paraId="0B954FB5" w14:textId="77777777" w:rsidR="00D85371" w:rsidRDefault="00D85371" w:rsidP="00D85371">
      <w:pPr>
        <w:pStyle w:val="Brdtext"/>
      </w:pPr>
    </w:p>
    <w:p w14:paraId="74C7F7D4" w14:textId="50A957AC" w:rsidR="00D85371" w:rsidRPr="00A23803" w:rsidRDefault="00D85371" w:rsidP="00D85371">
      <w:pPr>
        <w:pStyle w:val="Brdtext"/>
        <w:rPr>
          <w:u w:val="single"/>
        </w:rPr>
      </w:pPr>
      <w:r w:rsidRPr="00A23803">
        <w:rPr>
          <w:u w:val="single"/>
        </w:rPr>
        <w:t>1.1 Förslaget till lag om elektronisk kommunikation</w:t>
      </w:r>
    </w:p>
    <w:p w14:paraId="593994AE" w14:textId="77777777" w:rsidR="00D85371" w:rsidRDefault="00D85371" w:rsidP="00D85371">
      <w:pPr>
        <w:pStyle w:val="Brdtext"/>
      </w:pPr>
    </w:p>
    <w:p w14:paraId="367B761B" w14:textId="7A563B9B" w:rsidR="00D85371" w:rsidRPr="00A23803" w:rsidRDefault="00D85371" w:rsidP="00D85371">
      <w:pPr>
        <w:pStyle w:val="Brdtext"/>
        <w:rPr>
          <w:i/>
          <w:iCs/>
        </w:rPr>
      </w:pPr>
      <w:r w:rsidRPr="00A23803">
        <w:rPr>
          <w:i/>
          <w:iCs/>
        </w:rPr>
        <w:t>Allmänna synpunkter</w:t>
      </w:r>
    </w:p>
    <w:p w14:paraId="5DE41C7F" w14:textId="77777777" w:rsidR="00D85371" w:rsidRDefault="00D85371" w:rsidP="00D85371">
      <w:pPr>
        <w:pStyle w:val="Brdtext"/>
      </w:pPr>
    </w:p>
    <w:p w14:paraId="686078EF" w14:textId="2B9A19C1" w:rsidR="00D85371" w:rsidRPr="00B37D5F" w:rsidRDefault="00D85371" w:rsidP="00D85371">
      <w:pPr>
        <w:pStyle w:val="Brdtext"/>
      </w:pPr>
      <w:r w:rsidRPr="00B37D5F">
        <w:t>Förslaget i remissen innebär att den nuvarande lagen (2003:389) om elektronisk kommunikation (LEK) ersätts med en ny lag med samma namn (Nya LEK). Lagstiftningsprojektet grundar sig på Europaparlamentets och rådets direktiv (EU) 2018/1972 av den 11 december 2018 om inrättande av en europeisk kodex för elektronisk kommunikation och innebär att detta genomförs i svensk rätt. Direktivet är en omarbetning av tidigare direktiv, som låg till grund för LEK.</w:t>
      </w:r>
    </w:p>
    <w:p w14:paraId="4884A254" w14:textId="77777777" w:rsidR="00D85371" w:rsidRDefault="00D85371" w:rsidP="00D85371">
      <w:pPr>
        <w:pStyle w:val="Brdtext"/>
      </w:pPr>
    </w:p>
    <w:p w14:paraId="3E86AD57" w14:textId="2A1B9209" w:rsidR="00D85371" w:rsidRPr="00B37D5F" w:rsidRDefault="00D85371" w:rsidP="00D85371">
      <w:pPr>
        <w:pStyle w:val="Brdtext"/>
      </w:pPr>
      <w:r w:rsidRPr="00B37D5F">
        <w:t>Att den föreslagna lagstiftningen innebär genomförande av ett EU-direktiv betyder att den ska ansluta till direktivet. Utrymmet för lagstiftaren att välja olika egna lösningar för att nå syftet med lagstiftningen är därmed begränsat. Detta är något som har betydelse också för Lagrådets gransk</w:t>
      </w:r>
      <w:r>
        <w:softHyphen/>
      </w:r>
      <w:r w:rsidRPr="00B37D5F">
        <w:t xml:space="preserve">ning. </w:t>
      </w:r>
    </w:p>
    <w:p w14:paraId="0F612AF5" w14:textId="77777777" w:rsidR="00D85371" w:rsidRDefault="00D85371" w:rsidP="00D85371">
      <w:pPr>
        <w:pStyle w:val="Brdtext"/>
      </w:pPr>
    </w:p>
    <w:p w14:paraId="76567F8C" w14:textId="41389239" w:rsidR="00D85371" w:rsidRPr="00B37D5F" w:rsidRDefault="00D85371" w:rsidP="00D85371">
      <w:pPr>
        <w:pStyle w:val="Brdtext"/>
      </w:pPr>
      <w:r w:rsidRPr="00B37D5F">
        <w:t>Av vikt att framhålla är även att förslaget innebär att bestämmelser som nu finns i LEK i stor utsträckning förs över från den lagen till Nya LEK i oförändrat eller i huvudsak oförändrat skick, dock med nya paragraf</w:t>
      </w:r>
      <w:r>
        <w:softHyphen/>
      </w:r>
      <w:r w:rsidRPr="00B37D5F">
        <w:t xml:space="preserve">beteckningar. Lagrådet har inriktat sig i huvudsak på sådant som är nytt i sak i remissen. </w:t>
      </w:r>
    </w:p>
    <w:p w14:paraId="6672EDE0" w14:textId="77777777" w:rsidR="00D85371" w:rsidRDefault="00D85371" w:rsidP="00D85371">
      <w:pPr>
        <w:pStyle w:val="Brdtext"/>
      </w:pPr>
    </w:p>
    <w:p w14:paraId="226AE7D9" w14:textId="54B99A79" w:rsidR="00D85371" w:rsidRPr="00B37D5F" w:rsidRDefault="00D85371" w:rsidP="00D85371">
      <w:pPr>
        <w:pStyle w:val="Brdtext"/>
      </w:pPr>
      <w:r w:rsidRPr="00B37D5F">
        <w:t>Det har för Lagrådet dock inte gått att undvika att ta upp och behandla sådan lagtext som helt eller huvudsakligen överensstämmer med den som nu finns i LEK. Ett grundläggande krav är nämligen att den svenska lagen är utformad med ett vårdat, enkelt och begripligt språk (se 11 § språklagen, 2009:600). Och då kan även mindre justeringar av det sakliga innehållet i en befintlig lagtext fordra större formuleringsändringar. Också i fall då det sker en ren överflyttning av lagtext från LEK till Nya LEK kan justeringar vara behövliga. I dessa hänseenden kan Lagrådet konstatera att det finns vissa språkliga brister i lagrådsremissens förslag.</w:t>
      </w:r>
    </w:p>
    <w:p w14:paraId="5CE43047" w14:textId="77777777" w:rsidR="00D85371" w:rsidRDefault="00D85371" w:rsidP="00D85371">
      <w:pPr>
        <w:pStyle w:val="Brdtext"/>
      </w:pPr>
    </w:p>
    <w:p w14:paraId="5C871CF7" w14:textId="1C341FB4" w:rsidR="00D85371" w:rsidRDefault="00D85371" w:rsidP="00D85371">
      <w:pPr>
        <w:pStyle w:val="Brdtext"/>
      </w:pPr>
      <w:r w:rsidRPr="00B37D5F">
        <w:lastRenderedPageBreak/>
        <w:t>Ett ytterligare påpekande som Lagrådet vill göra är att den föreslagna lagstiftningen rör ett tekniskt komplicerat område. Detta betyder att det i vissa delar har varit svårt för Lagrådet att överblicka de mera praktiska konsekvenserna av i remissen valda lagtekniska lösningar. I detta sam</w:t>
      </w:r>
      <w:r>
        <w:softHyphen/>
      </w:r>
      <w:r w:rsidRPr="00B37D5F">
        <w:t>manhang ska det nämnas att Lagrådet, när det skulle yttra sig över för</w:t>
      </w:r>
      <w:r>
        <w:softHyphen/>
      </w:r>
      <w:r w:rsidRPr="00B37D5F">
        <w:t>slaget till nuvarande LEK (se prop.</w:t>
      </w:r>
      <w:r>
        <w:t> </w:t>
      </w:r>
      <w:r w:rsidRPr="00B37D5F">
        <w:t xml:space="preserve">2002/03:110 </w:t>
      </w:r>
      <w:r w:rsidR="00EB24E6">
        <w:t>s. 5</w:t>
      </w:r>
      <w:r w:rsidRPr="00B37D5F">
        <w:t>88), uttalade följande.</w:t>
      </w:r>
    </w:p>
    <w:p w14:paraId="3B27EA0D" w14:textId="01F416E9" w:rsidR="00D85371" w:rsidRPr="00B37D5F" w:rsidRDefault="00D85371" w:rsidP="00D85371">
      <w:pPr>
        <w:pStyle w:val="Citat"/>
      </w:pPr>
      <w:r w:rsidRPr="00B37D5F">
        <w:t>Lagförslaget har utarbetats mot bakgrund framför allt av kravet på att i svensk rätt införliva innehållet i ett nytt EG-rättsligt regelverk på området elektroniska kommunikationer. Uppgiften har varit omfattande och komplex med hänsyn till EG-rättsakternas utformning och innebörd. Lagstiftningsarbetet har också fått bedrivas under tidspress såväl i utrednings- och remissfasen som därefter på departementsplanet. Även tidsutrymmet för ärendets behandling hos Lagrådet har varit mer begränsat än som hade varit önskvärt. För Lagrådet har det inte varit möjligt att som underlag för sin granskning göra en fullständig genomgång av den mångfald bestämmelser som det nya EG-regelverket inrymmer i fem till stor del teknikpräglade harmoniseringsdirektiv och i ett s.k. radiospektrumbeslut. Lagrådsgranskningen har således inriktats på att, med utgångspunkt i en delvis översiktlig bedömning av hur anpassningen av svensk rätt genomförs enligt lagförslaget, bidra med vissa synpunkter på förslagets utformning.</w:t>
      </w:r>
    </w:p>
    <w:p w14:paraId="3ED7D28D" w14:textId="121FD8FF" w:rsidR="00D85371" w:rsidRPr="00B37D5F" w:rsidRDefault="00D85371" w:rsidP="00D85371">
      <w:pPr>
        <w:pStyle w:val="Brdtext"/>
      </w:pPr>
      <w:r w:rsidRPr="00B37D5F">
        <w:t>Situationen för Lagrådet har vid behandlingen av den nu aktuella remissen i viss mån påmint om den som gällde vid införandet av LEK. Dock har Lagrådet nu inte behövt känna av någon tidsmässig begränsning vid genomförandet av granskningen.</w:t>
      </w:r>
    </w:p>
    <w:p w14:paraId="3FA1889A" w14:textId="77777777" w:rsidR="00D85371" w:rsidRDefault="00D85371" w:rsidP="00D85371">
      <w:pPr>
        <w:pStyle w:val="Brdtext"/>
      </w:pPr>
    </w:p>
    <w:p w14:paraId="624341E5" w14:textId="2C654285" w:rsidR="00D85371" w:rsidRPr="00B37D5F" w:rsidRDefault="00D85371" w:rsidP="00D85371">
      <w:pPr>
        <w:pStyle w:val="Brdtext"/>
      </w:pPr>
      <w:r w:rsidRPr="00B37D5F">
        <w:t>Så här inledningsvis vill Lagrådet också framhålla att en svårighet med att överblicka konsekvenserna av förslagen är att i de fall där</w:t>
      </w:r>
      <w:r>
        <w:t xml:space="preserve"> </w:t>
      </w:r>
      <w:r w:rsidRPr="00B37D5F">
        <w:t>lagtexten i stort sett endast har förts över från LEK till Nya LEK så finns det inte några förklaringar till bestämmelsen i fråga. I stället hänvisas läsaren i för</w:t>
      </w:r>
      <w:r>
        <w:softHyphen/>
      </w:r>
      <w:r w:rsidRPr="00B37D5F">
        <w:t>fattningskommentaren till kommentarerna i tidigare förarbeten, oftast den proposition som låg till grund för LEK men ibland också till olika propositioner med ändringsförslag. Det står klart att det är av vikt att det finns gedigna förarbeten när en ny lagstiftning införs. Detta gäller förstås särskilt när lagstiftningen är</w:t>
      </w:r>
      <w:r>
        <w:t xml:space="preserve"> </w:t>
      </w:r>
      <w:r w:rsidRPr="00B37D5F">
        <w:t>omfattande och komplicerad. Att, som här har skett, på en stor mängd ställen hänvisa till tidigare förarbeten på skilda håll gagnar inte produktens läsbarhet.</w:t>
      </w:r>
    </w:p>
    <w:p w14:paraId="5BBC51C3" w14:textId="77777777" w:rsidR="00D85371" w:rsidRDefault="00D85371" w:rsidP="00D85371">
      <w:pPr>
        <w:pStyle w:val="Brdtext"/>
      </w:pPr>
    </w:p>
    <w:p w14:paraId="4943D717" w14:textId="53BED9F4" w:rsidR="00D85371" w:rsidRPr="005704FF" w:rsidRDefault="00D85371" w:rsidP="00D85371">
      <w:pPr>
        <w:pStyle w:val="Brdtext"/>
        <w:rPr>
          <w:i/>
          <w:iCs/>
        </w:rPr>
      </w:pPr>
      <w:r w:rsidRPr="005704FF">
        <w:rPr>
          <w:i/>
          <w:iCs/>
        </w:rPr>
        <w:t>Särskilt om normgivningsbemyndiganden</w:t>
      </w:r>
    </w:p>
    <w:p w14:paraId="48BBE527" w14:textId="77777777" w:rsidR="00D85371" w:rsidRDefault="00D85371" w:rsidP="00D85371">
      <w:pPr>
        <w:pStyle w:val="Brdtext"/>
      </w:pPr>
    </w:p>
    <w:p w14:paraId="14986594" w14:textId="305B8BC7" w:rsidR="00D85371" w:rsidRPr="00B37D5F" w:rsidRDefault="00D85371" w:rsidP="00D85371">
      <w:pPr>
        <w:pStyle w:val="Brdtext"/>
      </w:pPr>
      <w:r w:rsidRPr="00B37D5F">
        <w:t>Den nu aktuella lagen innehåller ett stort antal bestämmelser som anger att regeringen eller den myndighet som regeringen bestämmer får eller kan meddela ytterligare föreskrifter. Lagens bestämmelser rör ofta olika parter i avtalsförhållanden, men reglerna innebär inte att en enskild kan åberopa reglerna mot någon annan enskild, dvs. det är inte fråga om civilrättsliga regler (se 8</w:t>
      </w:r>
      <w:r>
        <w:t> </w:t>
      </w:r>
      <w:r w:rsidRPr="00B37D5F">
        <w:t>kap.</w:t>
      </w:r>
      <w:r>
        <w:t> </w:t>
      </w:r>
      <w:r w:rsidRPr="00B37D5F">
        <w:t>2</w:t>
      </w:r>
      <w:r>
        <w:t> </w:t>
      </w:r>
      <w:r w:rsidRPr="00B37D5F">
        <w:t>§</w:t>
      </w:r>
      <w:r>
        <w:t> </w:t>
      </w:r>
      <w:r w:rsidRPr="00B37D5F">
        <w:t>1 regeringsformen, RF). Lagen innehåller i stället skyldigheter för enskilda och ger representanter för det allmänna möjlig</w:t>
      </w:r>
      <w:r w:rsidR="00A86A28">
        <w:softHyphen/>
      </w:r>
      <w:r w:rsidRPr="00B37D5F">
        <w:t>heter att gripa in mot enskilda, dvs. det rör sig om offentligrättsligt be</w:t>
      </w:r>
      <w:r w:rsidR="00A86A28">
        <w:softHyphen/>
      </w:r>
      <w:r w:rsidRPr="00B37D5F">
        <w:t>tungande regler (se 8</w:t>
      </w:r>
      <w:r>
        <w:t> </w:t>
      </w:r>
      <w:r w:rsidRPr="00B37D5F">
        <w:t>kap. 2</w:t>
      </w:r>
      <w:r>
        <w:t> </w:t>
      </w:r>
      <w:r w:rsidRPr="00B37D5F">
        <w:t>§</w:t>
      </w:r>
      <w:r>
        <w:t> </w:t>
      </w:r>
      <w:r w:rsidRPr="00B37D5F">
        <w:t xml:space="preserve">2 RF). Det är därför möjligt för Riksdagen </w:t>
      </w:r>
      <w:r w:rsidRPr="00B37D5F">
        <w:lastRenderedPageBreak/>
        <w:t>att delegera föreskriftsrätten till regeringen eller den myndighet som regeringen bestämmer (se 8 kap. 3 § RF).</w:t>
      </w:r>
    </w:p>
    <w:p w14:paraId="357D983D" w14:textId="6EEBB7E2" w:rsidR="00D85371" w:rsidRPr="00B37D5F" w:rsidRDefault="00D85371" w:rsidP="00D85371">
      <w:pPr>
        <w:pStyle w:val="Brdtext"/>
      </w:pPr>
    </w:p>
    <w:p w14:paraId="1343514D" w14:textId="430E1E3F" w:rsidR="00D85371" w:rsidRPr="00B37D5F" w:rsidRDefault="00D85371" w:rsidP="00D85371">
      <w:pPr>
        <w:pStyle w:val="Brdtext"/>
      </w:pPr>
      <w:r w:rsidRPr="00B37D5F">
        <w:t>De flesta av bestämmelserna innehåller ett bemyndigande där regeringen eller den myndighet som regeringen bestämmer får meddela ytterligare föreskrifter i anslutning till olika paragrafer. Lagen innehåller emellertid också två upplysningsbestämmelser (9 kap. 26 och 29 §§) där det anges att regeringen eller den myndighet som regeringen bestämmer med stöd av 8</w:t>
      </w:r>
      <w:r>
        <w:t> </w:t>
      </w:r>
      <w:r w:rsidRPr="00B37D5F">
        <w:t>kap. 7</w:t>
      </w:r>
      <w:r>
        <w:t> </w:t>
      </w:r>
      <w:r w:rsidRPr="00B37D5F">
        <w:t>§ RF kan meddela ytterligare föreskrifter, vilket i dessa fall inne</w:t>
      </w:r>
      <w:r>
        <w:softHyphen/>
      </w:r>
      <w:r w:rsidRPr="00B37D5F">
        <w:t>bär</w:t>
      </w:r>
      <w:r>
        <w:t xml:space="preserve"> </w:t>
      </w:r>
      <w:r w:rsidRPr="00B37D5F">
        <w:t>verkställighetsföreskrifter till lagen. Detta är endast en upplysning, som inte är nödvändig. Eftersom det sannolikt finns behov av verkställig</w:t>
      </w:r>
      <w:r>
        <w:softHyphen/>
      </w:r>
      <w:r w:rsidRPr="00B37D5F">
        <w:t>hetsföreskrifter också till andra bestämmelser som saknar upplysning om regerings- eller myndighetsföreskrifter kan det – till</w:t>
      </w:r>
      <w:r>
        <w:t xml:space="preserve"> </w:t>
      </w:r>
      <w:r w:rsidRPr="00B37D5F">
        <w:t>undvikande av mot</w:t>
      </w:r>
      <w:r w:rsidR="00A86A28">
        <w:softHyphen/>
      </w:r>
      <w:r w:rsidRPr="00B37D5F">
        <w:t>satsslut – vara lämpligt att slopa dessa två upplysningsbestämmelser.</w:t>
      </w:r>
    </w:p>
    <w:p w14:paraId="483EDCDB" w14:textId="77777777" w:rsidR="00D85371" w:rsidRDefault="00D85371" w:rsidP="00D85371">
      <w:pPr>
        <w:pStyle w:val="Brdtext"/>
      </w:pPr>
    </w:p>
    <w:p w14:paraId="60672FAF" w14:textId="21143379" w:rsidR="00D85371" w:rsidRPr="00B37D5F" w:rsidRDefault="00D85371" w:rsidP="00D85371">
      <w:pPr>
        <w:pStyle w:val="Brdtext"/>
      </w:pPr>
      <w:r w:rsidRPr="00B37D5F">
        <w:t xml:space="preserve">Med verkställighetsföreskrifter avses dels tillämpningsföreskrifter av rent administrativ karaktär, dels föreskrifter som kompletterar en lag i materiellt hänseende. Den lagbestämmelse som ska kompletteras ska emellertid vara så detaljerad att regleringen inte tillförs något väsentligt nytt och får inte innebära något nytt åliggande för enskilda eller något nytt ingripande i enskildas personliga eller ekonomiska förhållanden (se prop. 1973:90 </w:t>
      </w:r>
      <w:r w:rsidR="00EB24E6">
        <w:t>s. 2</w:t>
      </w:r>
      <w:r w:rsidRPr="00B37D5F">
        <w:t>11). Det kan inte sällan vara svårt att avgöra om det krävs ett riktigt bemyndigande enligt 8</w:t>
      </w:r>
      <w:r>
        <w:t> </w:t>
      </w:r>
      <w:r w:rsidRPr="00B37D5F">
        <w:t>kap. 3</w:t>
      </w:r>
      <w:r>
        <w:t> </w:t>
      </w:r>
      <w:r w:rsidRPr="00B37D5F">
        <w:t>§ RF eller om det räcker med en upplysning att regeringen kan meddela ytterligare föreskrifter med stöd av 8</w:t>
      </w:r>
      <w:r>
        <w:t> </w:t>
      </w:r>
      <w:r w:rsidRPr="00B37D5F">
        <w:t>kap. 7</w:t>
      </w:r>
      <w:r>
        <w:t> </w:t>
      </w:r>
      <w:r w:rsidRPr="00B37D5F">
        <w:t>§ RF eller om ett bemyndigande kan avvaras eftersom det inte krävs något sådant när det är fråga endast om verkställighetsföreskrifter. Lagrådet anser att de föreslagna bemyndigandena i det stora hela är rimliga. I några regler – t.ex. 6</w:t>
      </w:r>
      <w:r>
        <w:t> </w:t>
      </w:r>
      <w:r w:rsidRPr="00B37D5F">
        <w:t>kap. 2</w:t>
      </w:r>
      <w:r>
        <w:t> </w:t>
      </w:r>
      <w:r w:rsidRPr="00B37D5F">
        <w:t>§ samt 8</w:t>
      </w:r>
      <w:r>
        <w:t> </w:t>
      </w:r>
      <w:r w:rsidRPr="00B37D5F">
        <w:t>kap. 4 och 9</w:t>
      </w:r>
      <w:r>
        <w:t> </w:t>
      </w:r>
      <w:r w:rsidRPr="00B37D5F">
        <w:t>§§ – kan det ifrågasättas</w:t>
      </w:r>
      <w:r>
        <w:t xml:space="preserve"> </w:t>
      </w:r>
      <w:r w:rsidRPr="00B37D5F">
        <w:t xml:space="preserve">om det behövs ett bemyndigande, dvs. om det inte är fråga om </w:t>
      </w:r>
    </w:p>
    <w:p w14:paraId="140D7C92" w14:textId="60D61FCD" w:rsidR="00D85371" w:rsidRPr="00B37D5F" w:rsidRDefault="00D85371" w:rsidP="00D85371">
      <w:pPr>
        <w:pStyle w:val="Brdtext"/>
      </w:pPr>
      <w:r w:rsidRPr="00B37D5F">
        <w:t>verkställighetsföreskrifter, men Lagrådet ser inte anledning att avstyrka att de införs och särskilt inte när motsvarande bemyndiganden finns i LEK. Men det vore bra om frågan utvecklades</w:t>
      </w:r>
      <w:r>
        <w:t xml:space="preserve"> </w:t>
      </w:r>
      <w:r w:rsidRPr="00B37D5F">
        <w:t>i det fortsatta lagstiftningsarbetet. Om det är fråga om ett riktigt bemyndigande är det viktigt att gränserna för regeringens eller myndighetens föreskriftsrätt tydliggörs, se t.ex. Lagrådets synpunkter angående 4</w:t>
      </w:r>
      <w:r>
        <w:t> </w:t>
      </w:r>
      <w:r w:rsidRPr="00B37D5F">
        <w:t>kap. 10</w:t>
      </w:r>
      <w:r>
        <w:t> </w:t>
      </w:r>
      <w:r w:rsidRPr="00B37D5F">
        <w:t>§ andra stycket.</w:t>
      </w:r>
    </w:p>
    <w:p w14:paraId="6CC0FB5A" w14:textId="77777777" w:rsidR="00D85371" w:rsidRDefault="00D85371" w:rsidP="00D85371">
      <w:pPr>
        <w:pStyle w:val="Brdtext"/>
      </w:pPr>
    </w:p>
    <w:p w14:paraId="6470B066" w14:textId="766A72BF" w:rsidR="00D85371" w:rsidRPr="005704FF" w:rsidRDefault="00D85371" w:rsidP="00D85371">
      <w:pPr>
        <w:pStyle w:val="Brdtext"/>
        <w:rPr>
          <w:i/>
          <w:iCs/>
        </w:rPr>
      </w:pPr>
      <w:r w:rsidRPr="005704FF">
        <w:rPr>
          <w:i/>
          <w:iCs/>
        </w:rPr>
        <w:t>De olika lagförslagen</w:t>
      </w:r>
    </w:p>
    <w:p w14:paraId="4DAD34FB" w14:textId="77777777" w:rsidR="00D85371" w:rsidRDefault="00D85371" w:rsidP="00D85371">
      <w:pPr>
        <w:pStyle w:val="Brdtext"/>
      </w:pPr>
    </w:p>
    <w:p w14:paraId="522C1E35" w14:textId="66866A69" w:rsidR="00D85371" w:rsidRPr="00B37D5F" w:rsidRDefault="00D85371" w:rsidP="00D85371">
      <w:pPr>
        <w:pStyle w:val="Brdtext"/>
      </w:pPr>
      <w:r w:rsidRPr="00B37D5F">
        <w:t>1 kap. 2 §</w:t>
      </w:r>
    </w:p>
    <w:p w14:paraId="51F0DB3C" w14:textId="77777777" w:rsidR="00D85371" w:rsidRDefault="00D85371" w:rsidP="00D85371">
      <w:pPr>
        <w:pStyle w:val="Brdtext"/>
      </w:pPr>
    </w:p>
    <w:p w14:paraId="03774DDB" w14:textId="25B09459" w:rsidR="00D85371" w:rsidRPr="00B37D5F" w:rsidRDefault="00D85371" w:rsidP="00D85371">
      <w:pPr>
        <w:pStyle w:val="Brdtext"/>
      </w:pPr>
      <w:r w:rsidRPr="00B37D5F">
        <w:t>Som paragrafen är skriven förutsätts att elektroniska kommunikationsnät och elektroniska kommunikationstjänster genomgående utgör radio</w:t>
      </w:r>
      <w:r>
        <w:softHyphen/>
      </w:r>
      <w:r w:rsidRPr="00B37D5F">
        <w:t>användning. Detta torde sakligt sett inte vara riktigt, om man ser till definitionen av radioanvändning.</w:t>
      </w:r>
      <w:r>
        <w:t xml:space="preserve"> </w:t>
      </w:r>
      <w:r w:rsidRPr="00B37D5F">
        <w:t>Lagtexten bör därför justeras, förslagsvis på det sättet att ordet ”annan” stryks.</w:t>
      </w:r>
    </w:p>
    <w:p w14:paraId="66973782" w14:textId="77777777" w:rsidR="00D85371" w:rsidRDefault="00D85371" w:rsidP="00D85371">
      <w:pPr>
        <w:pStyle w:val="Brdtext"/>
      </w:pPr>
    </w:p>
    <w:p w14:paraId="49E67A1E" w14:textId="5535654D" w:rsidR="00D85371" w:rsidRPr="00B37D5F" w:rsidRDefault="00D85371" w:rsidP="00D85371">
      <w:pPr>
        <w:pStyle w:val="Brdtext"/>
      </w:pPr>
      <w:r w:rsidRPr="00B37D5F">
        <w:t>Det kan vidare konstateras att den proportionalitetsregel som finns i nuvarande 1</w:t>
      </w:r>
      <w:r>
        <w:t> </w:t>
      </w:r>
      <w:r w:rsidRPr="00B37D5F">
        <w:t>kap. 2</w:t>
      </w:r>
      <w:r>
        <w:t> </w:t>
      </w:r>
      <w:r w:rsidRPr="00B37D5F">
        <w:t xml:space="preserve">§ föreslås utgå. Detta motiveras (se </w:t>
      </w:r>
      <w:r w:rsidR="00EB24E6">
        <w:t>s. 1</w:t>
      </w:r>
      <w:r w:rsidRPr="00B37D5F">
        <w:t>17 i remissen) med att en motsvarande regel numera finns i 5</w:t>
      </w:r>
      <w:r>
        <w:t> </w:t>
      </w:r>
      <w:r w:rsidRPr="00B37D5F">
        <w:t>§ tredje stycket förvalt</w:t>
      </w:r>
      <w:r>
        <w:softHyphen/>
      </w:r>
      <w:r w:rsidRPr="00B37D5F">
        <w:t xml:space="preserve">ningslagen, bl.a. som ett utflöde av EU-rätten och Europakonventionen. Lagrådet har viss förståelse för resonemanget. Lagrådet noterar emellertid </w:t>
      </w:r>
      <w:r w:rsidRPr="00B37D5F">
        <w:lastRenderedPageBreak/>
        <w:t>att varken den nuvarande bestämmelsen i 1</w:t>
      </w:r>
      <w:r>
        <w:t> </w:t>
      </w:r>
      <w:r w:rsidRPr="00B37D5F">
        <w:t>kap. 2</w:t>
      </w:r>
      <w:r>
        <w:t> </w:t>
      </w:r>
      <w:r w:rsidRPr="00B37D5F">
        <w:t>§ LEK eller regeln i 5</w:t>
      </w:r>
      <w:r>
        <w:t> </w:t>
      </w:r>
      <w:r w:rsidRPr="00B37D5F">
        <w:t>§ förvaltningslagen kan anses motsvara den bestämmelse som finns i artikel 3.1 första stycket i EU</w:t>
      </w:r>
      <w:r>
        <w:t>-</w:t>
      </w:r>
      <w:r w:rsidRPr="00B37D5F">
        <w:t xml:space="preserve">direktivet. De båda lagbestämmelserna innebär att åtgärder som vidtas måste vara proportionella, dvs. proportionaliteten utgör ett villkor för att åtgärder som myndigheterna – på annan grund – väljer att vidta ska vara godtagbara. Direktivbestämmelsen uppställer emellertid ett positivt formulerat krav på att åtgärder för att uppnå vissa mål ska vidtas inom den ram som sätts av proportionalitetsprincipen: medlemsstaterna ska säkerställa att de nationella regleringsmyndigheterna vidtar alla rimliga åtgärder som är nödvändiga och proportionella för att uppnå de mål som framgår av artikel 3.2 i direktivet. </w:t>
      </w:r>
    </w:p>
    <w:p w14:paraId="6959C7B5" w14:textId="77777777" w:rsidR="00D85371" w:rsidRDefault="00D85371" w:rsidP="00D85371">
      <w:pPr>
        <w:pStyle w:val="Brdtext"/>
      </w:pPr>
    </w:p>
    <w:p w14:paraId="5F40963F" w14:textId="07104825" w:rsidR="00D85371" w:rsidRPr="00B37D5F" w:rsidRDefault="00D85371" w:rsidP="00D85371">
      <w:pPr>
        <w:pStyle w:val="Brdtext"/>
      </w:pPr>
      <w:r w:rsidRPr="00B37D5F">
        <w:t xml:space="preserve">Det är viktigt att frågan om hur svensk rätt förhåller sig till direktivets krav i denna del behandlas i den fortsatta beredningen av lagstiftningsärendet. </w:t>
      </w:r>
    </w:p>
    <w:p w14:paraId="7073BFA0" w14:textId="77777777" w:rsidR="00D85371" w:rsidRDefault="00D85371" w:rsidP="00D85371">
      <w:pPr>
        <w:pStyle w:val="Brdtext"/>
      </w:pPr>
    </w:p>
    <w:p w14:paraId="4BD0C98D" w14:textId="2B9E3C15" w:rsidR="00D85371" w:rsidRPr="00B37D5F" w:rsidRDefault="00D85371" w:rsidP="00D85371">
      <w:pPr>
        <w:pStyle w:val="Brdtext"/>
      </w:pPr>
      <w:r w:rsidRPr="00B37D5F">
        <w:t>1 kap. 3 §</w:t>
      </w:r>
    </w:p>
    <w:p w14:paraId="5975C75D" w14:textId="77777777" w:rsidR="00D85371" w:rsidRDefault="00D85371" w:rsidP="00D85371">
      <w:pPr>
        <w:pStyle w:val="Brdtext"/>
      </w:pPr>
    </w:p>
    <w:p w14:paraId="4A2E9C30" w14:textId="3BC5A774" w:rsidR="00D85371" w:rsidRPr="00B37D5F" w:rsidRDefault="00D85371" w:rsidP="00D85371">
      <w:pPr>
        <w:pStyle w:val="Brdtext"/>
      </w:pPr>
      <w:r w:rsidRPr="00B37D5F">
        <w:t xml:space="preserve">Föreskriften framstår som överflödig och är dessutom formulerad på ett olyckligt sätt. Självfallet ersätter bestämmelserna inte föreskrifter i andra lagar – möjligen kan bestämmelserna hindra tillämpningen av andra föreskrifter. En regel av detta slag skulle också kunna uppfattas så, att avsaknaden av en motsvarande regel i andra lagar utgör ett problem. Med hänsyn till att en motsvarande bestämmelse finns i dagens reglering – och att ett slopande av den också skulle kunna väcka frågor – motsätter sig Lagrådet emellertid inte att den förs över till Nya LEK. </w:t>
      </w:r>
    </w:p>
    <w:p w14:paraId="25061A8F" w14:textId="77777777" w:rsidR="00D85371" w:rsidRDefault="00D85371" w:rsidP="00D85371">
      <w:pPr>
        <w:pStyle w:val="Brdtext"/>
      </w:pPr>
    </w:p>
    <w:p w14:paraId="792ACC67" w14:textId="71F37CC2" w:rsidR="00D85371" w:rsidRPr="00B37D5F" w:rsidRDefault="00D85371" w:rsidP="00D85371">
      <w:pPr>
        <w:pStyle w:val="Brdtext"/>
      </w:pPr>
      <w:r w:rsidRPr="00B37D5F">
        <w:t xml:space="preserve">1 kap. 7 § </w:t>
      </w:r>
    </w:p>
    <w:p w14:paraId="60E2D733" w14:textId="77777777" w:rsidR="00D85371" w:rsidRDefault="00D85371" w:rsidP="00D85371">
      <w:pPr>
        <w:pStyle w:val="Brdtext"/>
      </w:pPr>
    </w:p>
    <w:p w14:paraId="316572EA" w14:textId="0C2E5487" w:rsidR="00D85371" w:rsidRPr="00B37D5F" w:rsidRDefault="00D85371" w:rsidP="00D85371">
      <w:pPr>
        <w:pStyle w:val="Brdtext"/>
      </w:pPr>
      <w:r w:rsidRPr="00B37D5F">
        <w:t xml:space="preserve">Paragrafen innehåller en lång rad definitioner. Dock är den inte heltäckande på så sätt att den förklarar alla, eller ens huvuddelen av de olika facktermer </w:t>
      </w:r>
      <w:r w:rsidRPr="00E6501F">
        <w:t>som förekommer på</w:t>
      </w:r>
      <w:r w:rsidRPr="00B37D5F">
        <w:t xml:space="preserve"> området. Det kan diskuteras om det inte hade varit en fördel att vid sidan av de i lag definierade begreppen i större utsträckning förklara vad som avses med olika tekniska termer. Detta är något som bör övervägas i det fortsatta lagstiftningsarbetet.</w:t>
      </w:r>
    </w:p>
    <w:p w14:paraId="38745401" w14:textId="77777777" w:rsidR="00D85371" w:rsidRDefault="00D85371" w:rsidP="00D85371">
      <w:pPr>
        <w:pStyle w:val="Brdtext"/>
      </w:pPr>
    </w:p>
    <w:p w14:paraId="27E8949D" w14:textId="0794AF11" w:rsidR="00D85371" w:rsidRPr="00B37D5F" w:rsidRDefault="00D85371" w:rsidP="00D85371">
      <w:pPr>
        <w:pStyle w:val="Brdtext"/>
      </w:pPr>
      <w:r w:rsidRPr="00B37D5F">
        <w:t>Definitionerna är genomgående sådana att de kan lämnas utan erinran. Beträffande mikroföretag vill Lagrådet emellertid uttala sig närmare.</w:t>
      </w:r>
    </w:p>
    <w:p w14:paraId="4A64F635" w14:textId="77777777" w:rsidR="00D85371" w:rsidRDefault="00D85371" w:rsidP="00D85371">
      <w:pPr>
        <w:pStyle w:val="Brdtext"/>
      </w:pPr>
    </w:p>
    <w:p w14:paraId="4ABA95C3" w14:textId="7E4586B4" w:rsidR="00D85371" w:rsidRPr="00B37D5F" w:rsidRDefault="00D85371" w:rsidP="00D85371">
      <w:pPr>
        <w:pStyle w:val="Brdtext"/>
      </w:pPr>
      <w:r w:rsidRPr="00B37D5F">
        <w:t>I författningskommentaren (</w:t>
      </w:r>
      <w:r w:rsidR="00EB24E6">
        <w:t>s. 4</w:t>
      </w:r>
      <w:r w:rsidRPr="00B37D5F">
        <w:t>04) anges att mikroföretag och små företag ska vara oberoende för att räknas in i respektive kategori. Denna förutsätt</w:t>
      </w:r>
      <w:r>
        <w:softHyphen/>
      </w:r>
      <w:r w:rsidRPr="00B37D5F">
        <w:t>ning bör framgå av lagtexten, förslagsvis genom en hänvisning till Avd. 1 i bilagan till kommissionens rekommendation 2003/361/EG av den 6 maj 2003 om definitionen av mikroföretag samt små och medelstora företag.</w:t>
      </w:r>
    </w:p>
    <w:p w14:paraId="2D42DC3B" w14:textId="77777777" w:rsidR="00D85371" w:rsidRDefault="00D85371" w:rsidP="00D85371">
      <w:pPr>
        <w:pStyle w:val="Brdtext"/>
      </w:pPr>
    </w:p>
    <w:p w14:paraId="731049EE" w14:textId="5F93341B" w:rsidR="00D85371" w:rsidRPr="00B37D5F" w:rsidRDefault="00D85371" w:rsidP="00D85371">
      <w:pPr>
        <w:pStyle w:val="Brdtext"/>
      </w:pPr>
      <w:r w:rsidRPr="00B37D5F">
        <w:t>1 kap. 11 §</w:t>
      </w:r>
    </w:p>
    <w:p w14:paraId="76903C9A" w14:textId="77777777" w:rsidR="00D85371" w:rsidRDefault="00D85371" w:rsidP="00D85371">
      <w:pPr>
        <w:pStyle w:val="Brdtext"/>
      </w:pPr>
    </w:p>
    <w:p w14:paraId="532F3A0A" w14:textId="6BF1DA88" w:rsidR="00D85371" w:rsidRPr="00B37D5F" w:rsidRDefault="00D85371" w:rsidP="00D85371">
      <w:pPr>
        <w:pStyle w:val="Brdtext"/>
      </w:pPr>
      <w:r w:rsidRPr="00B37D5F">
        <w:t>I paragrafen ges bestämmelser om att regeringen vid krig eller krigsfara eller om det råder sådana ”utomordentliga förhållanden” som är för</w:t>
      </w:r>
      <w:r>
        <w:softHyphen/>
      </w:r>
      <w:r w:rsidRPr="00B37D5F">
        <w:t>an</w:t>
      </w:r>
      <w:r>
        <w:softHyphen/>
      </w:r>
      <w:r w:rsidRPr="00B37D5F">
        <w:t xml:space="preserve">ledda av att det är krig utanför Sveriges gränser etc. får meddela vissa typer av föreskrifter. Orden ”utomordentliga förhållanden” kan leda tankarna fel med hänsyn till den betydelseförändring av ordet ”utomordentliga” som </w:t>
      </w:r>
      <w:r w:rsidRPr="00B37D5F">
        <w:lastRenderedPageBreak/>
        <w:t>har skett. Visserligen finns uttrycket fortfarande kvar i brottsbalken (se 21</w:t>
      </w:r>
      <w:r>
        <w:t> </w:t>
      </w:r>
      <w:r w:rsidRPr="00B37D5F">
        <w:t>kap. 1</w:t>
      </w:r>
      <w:r>
        <w:t> </w:t>
      </w:r>
      <w:r w:rsidRPr="00B37D5F">
        <w:t>§), men i senare lagstiftning har ordet ”extraordinära” använts i stället. Här kan hänvisas till 15</w:t>
      </w:r>
      <w:r>
        <w:t> </w:t>
      </w:r>
      <w:r w:rsidRPr="00B37D5F">
        <w:t>kap. 6</w:t>
      </w:r>
      <w:r>
        <w:t> </w:t>
      </w:r>
      <w:r w:rsidRPr="00B37D5F">
        <w:t>§ RF. Lagrådet anser att formule</w:t>
      </w:r>
      <w:r>
        <w:softHyphen/>
      </w:r>
      <w:r w:rsidRPr="00B37D5F">
        <w:t>ringen i regeringsformen bör användas (samt att brottsbalken så småningom också bör anpassas till detta mera träffande uttryckssätt).</w:t>
      </w:r>
      <w:r>
        <w:t xml:space="preserve"> </w:t>
      </w:r>
      <w:r w:rsidRPr="00B37D5F">
        <w:t>Även i denna paragraf aktualiseras frågan, om ”elektroniska</w:t>
      </w:r>
      <w:r>
        <w:t xml:space="preserve"> </w:t>
      </w:r>
      <w:r w:rsidRPr="00B37D5F">
        <w:t>kommunikationsnät och elektroniska kommunikationstjänster” utgör ”radioanvändning”. Lagrådet får hänvisa till det som sägs vid 1 kap. 2 §.</w:t>
      </w:r>
    </w:p>
    <w:p w14:paraId="12251076" w14:textId="77777777" w:rsidR="00D85371" w:rsidRDefault="00D85371" w:rsidP="00D85371">
      <w:pPr>
        <w:pStyle w:val="Brdtext"/>
      </w:pPr>
    </w:p>
    <w:p w14:paraId="55D26C72" w14:textId="46219A30" w:rsidR="00D85371" w:rsidRPr="00B37D5F" w:rsidRDefault="00D85371" w:rsidP="00D85371">
      <w:pPr>
        <w:pStyle w:val="Brdtext"/>
      </w:pPr>
      <w:r w:rsidRPr="00B37D5F">
        <w:t>1 kap. 12 §</w:t>
      </w:r>
    </w:p>
    <w:p w14:paraId="67A60520" w14:textId="77777777" w:rsidR="00D85371" w:rsidRDefault="00D85371" w:rsidP="00D85371">
      <w:pPr>
        <w:pStyle w:val="Brdtext"/>
      </w:pPr>
    </w:p>
    <w:p w14:paraId="0D191DEC" w14:textId="3ED1BDD5" w:rsidR="00D85371" w:rsidRDefault="00D85371" w:rsidP="00D85371">
      <w:pPr>
        <w:pStyle w:val="Brdtext"/>
      </w:pPr>
      <w:r w:rsidRPr="00B37D5F">
        <w:t>I paragrafen ges regleringsmyndigheten vissa befogenheter. I den före</w:t>
      </w:r>
      <w:r>
        <w:softHyphen/>
      </w:r>
      <w:r w:rsidRPr="00B37D5F">
        <w:t>slag</w:t>
      </w:r>
      <w:r>
        <w:softHyphen/>
      </w:r>
      <w:r w:rsidRPr="00B37D5F">
        <w:t>na lagtexten blir det emellertid i någon mån oklart om ”av särskild betydelse från allmän synpunkt” tar sikte endast på elektroniska kom</w:t>
      </w:r>
      <w:r>
        <w:softHyphen/>
      </w:r>
      <w:r w:rsidRPr="00B37D5F">
        <w:t>munikationstjänster eller också på elektroniska</w:t>
      </w:r>
      <w:r>
        <w:t xml:space="preserve"> </w:t>
      </w:r>
      <w:r w:rsidRPr="00B37D5F">
        <w:t>kommunikationsnät. En formulering som är tydlig är denna:</w:t>
      </w:r>
      <w:r>
        <w:t xml:space="preserve"> </w:t>
      </w:r>
    </w:p>
    <w:p w14:paraId="1868BF8C" w14:textId="217B768F" w:rsidR="00D85371" w:rsidRPr="00B37D5F" w:rsidRDefault="00D85371" w:rsidP="00D85371">
      <w:pPr>
        <w:pStyle w:val="Citat"/>
      </w:pPr>
      <w:r w:rsidRPr="00B37D5F">
        <w:t>Regleringsmyndigheten får ålägga den som tillhandahåller sådana elektroniska kommunikationsnät eller elektroniska kommunikations</w:t>
      </w:r>
      <w:r>
        <w:softHyphen/>
      </w:r>
      <w:r w:rsidRPr="00B37D5F">
        <w:t>tjänster som är av särskild betydelse från allmän synpunkt att på visst sätt beakta totalförsvarets behov av elektronisk kommunikation under</w:t>
      </w:r>
      <w:r>
        <w:t xml:space="preserve"> </w:t>
      </w:r>
      <w:r w:rsidRPr="00B37D5F">
        <w:t>höjd beredskap.</w:t>
      </w:r>
    </w:p>
    <w:p w14:paraId="6842BC6A" w14:textId="77777777" w:rsidR="00D85371" w:rsidRDefault="00D85371" w:rsidP="00D85371">
      <w:pPr>
        <w:pStyle w:val="Brdtext"/>
      </w:pPr>
    </w:p>
    <w:p w14:paraId="058927F8" w14:textId="5DC4F6F3" w:rsidR="00D85371" w:rsidRPr="00B37D5F" w:rsidRDefault="00D85371" w:rsidP="00D85371">
      <w:pPr>
        <w:pStyle w:val="Brdtext"/>
      </w:pPr>
      <w:r w:rsidRPr="00B37D5F">
        <w:t>2 kap. 1 och 2 §§</w:t>
      </w:r>
    </w:p>
    <w:p w14:paraId="473C05B5" w14:textId="77777777" w:rsidR="00D85371" w:rsidRDefault="00D85371" w:rsidP="00D85371">
      <w:pPr>
        <w:pStyle w:val="Brdtext"/>
      </w:pPr>
    </w:p>
    <w:p w14:paraId="082F6213" w14:textId="77777777" w:rsidR="00D85371" w:rsidRDefault="00D85371" w:rsidP="00D85371">
      <w:pPr>
        <w:pStyle w:val="Brdtext"/>
      </w:pPr>
      <w:r w:rsidRPr="00B37D5F">
        <w:t>De två första paragraferna i 2 kap. handlar om en och samma sak, nämligen huvudregeln att allmänna elektroniska kommunikationsnät som vanligen tillhandahålls mot ersättning och allmänt tillgängliga elektroniska kommunikationstjänster får tillhandahållas endast efter anmälan till tillståndsmyndigheten samt undantag från denna huvudregel. Paragraferna bör därför lämpligen slås samman till en. Efter vissa språkliga justeringar bör 2 kap. 1 § ges följande lydelse.</w:t>
      </w:r>
    </w:p>
    <w:p w14:paraId="584E358D" w14:textId="71DA2701" w:rsidR="00D85371" w:rsidRDefault="00D85371" w:rsidP="00D85371">
      <w:pPr>
        <w:pStyle w:val="Citat"/>
        <w:jc w:val="left"/>
      </w:pPr>
      <w:r w:rsidRPr="00E6501F">
        <w:t>Allmänna elektroniska kommunikationsnät som vanligen tillhandahålls mot ersättning eller allmänt tillgängliga elektroniska kommunika</w:t>
      </w:r>
      <w:r w:rsidRPr="00E6501F">
        <w:softHyphen/>
        <w:t>tions</w:t>
      </w:r>
      <w:r>
        <w:softHyphen/>
      </w:r>
      <w:r w:rsidRPr="00E6501F">
        <w:t xml:space="preserve">tjänster får tillhandahållas endast efter anmälan till tillsynsmyndigheten. </w:t>
      </w:r>
      <w:r>
        <w:br/>
        <w:t xml:space="preserve">   </w:t>
      </w:r>
      <w:r w:rsidRPr="00E6501F">
        <w:t>Första stycket gäller inte</w:t>
      </w:r>
      <w:r>
        <w:br/>
        <w:t xml:space="preserve">   </w:t>
      </w:r>
      <w:r w:rsidRPr="00E6501F">
        <w:t>1. nummeroberoende interpersonella kommunikationstjänster, eller</w:t>
      </w:r>
      <w:r>
        <w:br/>
        <w:t xml:space="preserve">   </w:t>
      </w:r>
      <w:r w:rsidRPr="00E6501F">
        <w:t>2. verksamhet som består enbart i överföring av signaler via tråd för utsändning till allmänheten av program som avses i 1 kap. 2 § yttrande</w:t>
      </w:r>
      <w:r w:rsidRPr="00E6501F">
        <w:softHyphen/>
        <w:t>frihetsgrundlagen.</w:t>
      </w:r>
      <w:r>
        <w:br/>
        <w:t xml:space="preserve">   </w:t>
      </w:r>
      <w:r w:rsidRPr="00E6501F">
        <w:t>Regeringen eller den myndighet som regeringen bestämmer får meddela föreskrifter om ytterligare undantag från kravet på anmälan.</w:t>
      </w:r>
    </w:p>
    <w:p w14:paraId="1EFB65F2" w14:textId="67FABF3F" w:rsidR="00D85371" w:rsidRPr="00B37D5F" w:rsidRDefault="00D85371" w:rsidP="00D85371">
      <w:pPr>
        <w:pStyle w:val="Citat"/>
      </w:pPr>
      <w:r w:rsidRPr="00B37D5F">
        <w:t>Detta betyder att nuvarande 3 och 4 §§ bör betecknas 2 respektive 3 §.</w:t>
      </w:r>
    </w:p>
    <w:p w14:paraId="2D82A984" w14:textId="6B50B906" w:rsidR="00D85371" w:rsidRPr="00B37D5F" w:rsidRDefault="00D85371" w:rsidP="00D85371">
      <w:pPr>
        <w:pStyle w:val="Brdtext"/>
      </w:pPr>
      <w:r w:rsidRPr="00B37D5F">
        <w:t>3 kap. 8 §</w:t>
      </w:r>
    </w:p>
    <w:p w14:paraId="2BE9265C" w14:textId="77777777" w:rsidR="00D85371" w:rsidRDefault="00D85371" w:rsidP="00D85371">
      <w:pPr>
        <w:pStyle w:val="Brdtext"/>
      </w:pPr>
    </w:p>
    <w:p w14:paraId="15AD38A5" w14:textId="345821F9" w:rsidR="00D85371" w:rsidRDefault="00D85371" w:rsidP="00D85371">
      <w:pPr>
        <w:pStyle w:val="Brdtext"/>
      </w:pPr>
      <w:r w:rsidRPr="00B37D5F">
        <w:t>I förslaget till lagtext sägs att om tillståndsprövningen inom ett frekvens</w:t>
      </w:r>
      <w:r>
        <w:softHyphen/>
      </w:r>
      <w:r w:rsidRPr="00B37D5F">
        <w:t>område bör ske efter ett förfarande med allmän inbjudan till</w:t>
      </w:r>
      <w:r>
        <w:t xml:space="preserve"> </w:t>
      </w:r>
      <w:r w:rsidRPr="00B37D5F">
        <w:t xml:space="preserve">ansökan, så </w:t>
      </w:r>
      <w:r w:rsidRPr="00B37D5F">
        <w:lastRenderedPageBreak/>
        <w:t>får tillstånd i det frekvensutrymmet beviljas endast efter ett sådant förfarande. Som paragrafen är formulerad utgör den ett cirkelresonemang. Den behöver därför skrivas annorlunda. Lagrådet föreslår följande lydelse.</w:t>
      </w:r>
    </w:p>
    <w:p w14:paraId="614004C1" w14:textId="63F46449" w:rsidR="00D85371" w:rsidRPr="00B37D5F" w:rsidRDefault="00D85371" w:rsidP="00D85371">
      <w:pPr>
        <w:pStyle w:val="Citat"/>
      </w:pPr>
      <w:r w:rsidRPr="00B37D5F">
        <w:t xml:space="preserve">Trots att förutsättningarna i 6 § för beviljande av tillstånd är uppfyllda får regleringsmyndigheten, om den bedömer att det är lämpligt, besluta att tillståndsprövningen inom ett frekvensutrymme ska ske efter en allmän inbjudan till ansökan. </w:t>
      </w:r>
    </w:p>
    <w:p w14:paraId="4BA15FF6" w14:textId="77777777" w:rsidR="00D85371" w:rsidRPr="00B37D5F" w:rsidRDefault="00D85371" w:rsidP="00D85371">
      <w:pPr>
        <w:pStyle w:val="Brdtext"/>
      </w:pPr>
      <w:r w:rsidRPr="00B37D5F">
        <w:t>4 kap. 10 §</w:t>
      </w:r>
    </w:p>
    <w:p w14:paraId="372FF37E" w14:textId="77777777" w:rsidR="00D85371" w:rsidRDefault="00D85371" w:rsidP="00D85371">
      <w:pPr>
        <w:pStyle w:val="Brdtext"/>
      </w:pPr>
    </w:p>
    <w:p w14:paraId="69BD99FA" w14:textId="77777777" w:rsidR="00D85371" w:rsidRDefault="00D85371" w:rsidP="00D85371">
      <w:pPr>
        <w:pStyle w:val="Brdtext"/>
      </w:pPr>
      <w:r w:rsidRPr="00B37D5F">
        <w:t xml:space="preserve">I andra stycket i lagrådsremissen föreskrivs att </w:t>
      </w:r>
    </w:p>
    <w:p w14:paraId="58504842" w14:textId="1A366607" w:rsidR="00D85371" w:rsidRPr="00B37D5F" w:rsidRDefault="00D85371" w:rsidP="00D85371">
      <w:pPr>
        <w:pStyle w:val="Citat"/>
      </w:pPr>
      <w:r w:rsidRPr="00B37D5F">
        <w:t>Regeringen eller den myndighet som regeringen bestämmer får meddela föreskrifter om skyldigheten enligt första stycket och om undantag från skyldigheten.</w:t>
      </w:r>
    </w:p>
    <w:p w14:paraId="2617DB53" w14:textId="7ADDF2A1" w:rsidR="00D85371" w:rsidRPr="00B37D5F" w:rsidRDefault="00D85371" w:rsidP="00D85371">
      <w:pPr>
        <w:pStyle w:val="Brdtext"/>
      </w:pPr>
      <w:r w:rsidRPr="00B37D5F">
        <w:t>I motsvarande bestämmelse i 5</w:t>
      </w:r>
      <w:r>
        <w:t> </w:t>
      </w:r>
      <w:r w:rsidRPr="00B37D5F">
        <w:t>kap. 7</w:t>
      </w:r>
      <w:r>
        <w:t> </w:t>
      </w:r>
      <w:r w:rsidRPr="00B37D5F">
        <w:t>§ LEK finns ett liknande bemyndigande, men det uttrycks på följande sätt.</w:t>
      </w:r>
    </w:p>
    <w:p w14:paraId="1C2FB624" w14:textId="7ACCE473" w:rsidR="00D85371" w:rsidRPr="00B37D5F" w:rsidRDefault="00D85371" w:rsidP="00D85371">
      <w:pPr>
        <w:pStyle w:val="Citat"/>
        <w:spacing w:after="0"/>
      </w:pPr>
      <w:r w:rsidRPr="00B37D5F">
        <w:t xml:space="preserve">Regeringen eller den myndighet som regeringen bestämmer får meddela föreskrifter om </w:t>
      </w:r>
    </w:p>
    <w:p w14:paraId="6D6B4623" w14:textId="77777777" w:rsidR="00D85371" w:rsidRPr="00B37D5F" w:rsidRDefault="00D85371" w:rsidP="00D85371">
      <w:pPr>
        <w:pStyle w:val="Citat"/>
        <w:spacing w:before="0" w:after="0"/>
      </w:pPr>
      <w:r w:rsidRPr="00B37D5F">
        <w:t>1. på vilket sätt skyldigheterna ska fullgöras,</w:t>
      </w:r>
    </w:p>
    <w:p w14:paraId="476E9C5C" w14:textId="77777777" w:rsidR="00D85371" w:rsidRPr="00B37D5F" w:rsidRDefault="00D85371" w:rsidP="00D85371">
      <w:pPr>
        <w:pStyle w:val="Citat"/>
        <w:spacing w:before="0"/>
      </w:pPr>
      <w:r w:rsidRPr="00B37D5F">
        <w:t>2. undantag från skyldigheterna, etc.</w:t>
      </w:r>
    </w:p>
    <w:p w14:paraId="08F5264B" w14:textId="1FA969E5" w:rsidR="00D85371" w:rsidRPr="00B37D5F" w:rsidRDefault="00D85371" w:rsidP="00D85371">
      <w:pPr>
        <w:pStyle w:val="Brdtext"/>
      </w:pPr>
      <w:r w:rsidRPr="00B37D5F">
        <w:t>Vid införandet av den paragrafen i LEK hade det föreslagits en annan lydelse (</w:t>
      </w:r>
      <w:r w:rsidR="00EB24E6">
        <w:t>s. 5</w:t>
      </w:r>
      <w:r w:rsidRPr="00B37D5F">
        <w:t>56).</w:t>
      </w:r>
    </w:p>
    <w:p w14:paraId="620F5EC2" w14:textId="7B31D746" w:rsidR="00D85371" w:rsidRPr="00B37D5F" w:rsidRDefault="00D85371" w:rsidP="00D85371">
      <w:pPr>
        <w:pStyle w:val="Citat"/>
      </w:pPr>
      <w:r w:rsidRPr="00B37D5F">
        <w:t>Regeringen eller den myndighet som regeringen bestämmer meddelar föreskrifter om i vilken utsträckning och på vilket sätt krav enligt första stycket skall fullgöras.</w:t>
      </w:r>
    </w:p>
    <w:p w14:paraId="69512943" w14:textId="40717C35" w:rsidR="00D85371" w:rsidRPr="00B37D5F" w:rsidRDefault="00D85371" w:rsidP="00D85371">
      <w:pPr>
        <w:pStyle w:val="Brdtext"/>
      </w:pPr>
      <w:r w:rsidRPr="00B37D5F">
        <w:t xml:space="preserve">Lagrådet uttalade då (prop. 2002/03:110 </w:t>
      </w:r>
      <w:r w:rsidR="00EB24E6">
        <w:t>s. 5</w:t>
      </w:r>
      <w:r w:rsidRPr="00B37D5F">
        <w:t>98) att det vore att föredra om också omfattningen av kraven lades fast i lagen med en möjlighet för regeringen att i vissa preciserade fall medge undantag från dem.</w:t>
      </w:r>
    </w:p>
    <w:p w14:paraId="4E22330D" w14:textId="77777777" w:rsidR="00D85371" w:rsidRDefault="00D85371" w:rsidP="00D85371">
      <w:pPr>
        <w:pStyle w:val="Brdtext"/>
      </w:pPr>
    </w:p>
    <w:p w14:paraId="3B103684" w14:textId="17036D3A" w:rsidR="00D85371" w:rsidRPr="00B37D5F" w:rsidRDefault="00D85371" w:rsidP="00D85371">
      <w:pPr>
        <w:pStyle w:val="Brdtext"/>
      </w:pPr>
      <w:r w:rsidRPr="00B37D5F">
        <w:t>Detta ledde till att regeringen ändrade lydelsen till i sak samma innehåll som den har i dagens LEK. Nu föreslås att bemyndigandet ska utvidgas till att gälla ”föreskrifter om skyldigheten” samt om undantag. Någon precisering av vad dessa föreskrifter ska få</w:t>
      </w:r>
      <w:r>
        <w:t xml:space="preserve"> </w:t>
      </w:r>
      <w:r w:rsidRPr="00B37D5F">
        <w:t>innehålla finns inte på annat sätt än att det i författningskommentaren står att det kan gälla t.ex. vilka nummer som avses samt undantag. Det vore önskvärt att gränserna för regeringens föreskriftsrätt tydliggjordes i det fortsatta lagstiftningsarbetet.</w:t>
      </w:r>
    </w:p>
    <w:p w14:paraId="780833E0" w14:textId="6B64C2FA" w:rsidR="00D85371" w:rsidRPr="00B37D5F" w:rsidRDefault="00D85371" w:rsidP="00D85371">
      <w:pPr>
        <w:pStyle w:val="Brdtext"/>
      </w:pPr>
    </w:p>
    <w:p w14:paraId="6DBB14FA" w14:textId="77777777" w:rsidR="00D85371" w:rsidRPr="00B37D5F" w:rsidRDefault="00D85371" w:rsidP="00D85371">
      <w:pPr>
        <w:pStyle w:val="Brdtext"/>
      </w:pPr>
      <w:r w:rsidRPr="00B37D5F">
        <w:t>5 kap. 8 §</w:t>
      </w:r>
    </w:p>
    <w:p w14:paraId="6B2CFE7A" w14:textId="77777777" w:rsidR="00D85371" w:rsidRDefault="00D85371" w:rsidP="00D85371">
      <w:pPr>
        <w:pStyle w:val="Brdtext"/>
      </w:pPr>
    </w:p>
    <w:p w14:paraId="799F7048" w14:textId="77ADBF10" w:rsidR="00D85371" w:rsidRPr="00B37D5F" w:rsidRDefault="00D85371" w:rsidP="00D85371">
      <w:pPr>
        <w:pStyle w:val="Brdtext"/>
      </w:pPr>
      <w:r w:rsidRPr="00B37D5F">
        <w:t xml:space="preserve">I den föreslagna paragrafens andra stycke anges att regleringsmyndigheten får ålägga ett företag som har ett betydande inflytande på en marknad även andra skyldigheter avseende tillträde än de som anges i 5 kap. Nya LEK, om det finns synnerliga skäl och åtgärden har godkänts av Europeiska kommissionen. En lagstiftningsåtgärd av detta slag öppnar för ingripande med icke lagreglerade åtgärder mot enskilda. Normalt måste en sådan ordning avvisas. Med hänsyn till att det krävs att åtgärden har godkänts av </w:t>
      </w:r>
    </w:p>
    <w:p w14:paraId="5BF19584" w14:textId="4A32CDD0" w:rsidR="00D85371" w:rsidRPr="00B37D5F" w:rsidRDefault="00D85371" w:rsidP="00D85371">
      <w:pPr>
        <w:pStyle w:val="Brdtext"/>
      </w:pPr>
      <w:r w:rsidRPr="00B37D5F">
        <w:lastRenderedPageBreak/>
        <w:t>Europeiska kommissionen och att regleringen följer av EU-direktivet</w:t>
      </w:r>
      <w:r>
        <w:t xml:space="preserve"> </w:t>
      </w:r>
      <w:r w:rsidRPr="00B37D5F">
        <w:t>får förslaget emellertid godtas. Både det förhållandet att det ska krävas synnerliga skäl och att den allmänna proportionalitetsprincipen ska tillämpas torde innebära att bestämmelsen blir tillämplig bara i sällsynt förekommande undantagsfall.</w:t>
      </w:r>
    </w:p>
    <w:p w14:paraId="1DC8D344" w14:textId="77777777" w:rsidR="00D85371" w:rsidRDefault="00D85371" w:rsidP="00D85371">
      <w:pPr>
        <w:pStyle w:val="Brdtext"/>
      </w:pPr>
    </w:p>
    <w:p w14:paraId="5E01C9FC" w14:textId="17A48681" w:rsidR="00D85371" w:rsidRPr="00B37D5F" w:rsidRDefault="00D85371" w:rsidP="00D85371">
      <w:pPr>
        <w:pStyle w:val="Brdtext"/>
      </w:pPr>
      <w:r w:rsidRPr="00B37D5F">
        <w:t>Rubriken före 5 kap. 12 §</w:t>
      </w:r>
    </w:p>
    <w:p w14:paraId="4F72E94F" w14:textId="77777777" w:rsidR="00D85371" w:rsidRDefault="00D85371" w:rsidP="00D85371">
      <w:pPr>
        <w:pStyle w:val="Brdtext"/>
      </w:pPr>
    </w:p>
    <w:p w14:paraId="67830CE5" w14:textId="35F4459E" w:rsidR="00D85371" w:rsidRPr="00B37D5F" w:rsidRDefault="00D85371" w:rsidP="00D85371">
      <w:pPr>
        <w:pStyle w:val="Brdtext"/>
      </w:pPr>
      <w:r w:rsidRPr="00B37D5F">
        <w:t>Det framstår inte som alldeles korrekt att, vilket sker i flera paragrafer</w:t>
      </w:r>
      <w:r>
        <w:t xml:space="preserve"> </w:t>
      </w:r>
      <w:r w:rsidRPr="00B37D5F">
        <w:t>i 5</w:t>
      </w:r>
      <w:r>
        <w:t> </w:t>
      </w:r>
      <w:r w:rsidRPr="00B37D5F">
        <w:t>kap., hänvisa till ”beslut enligt 8</w:t>
      </w:r>
      <w:r>
        <w:t> </w:t>
      </w:r>
      <w:r w:rsidRPr="00B37D5F">
        <w:t>§” eftersom de beslut som avses inte ska fattas enligt 8 § utan enligt föreskrifterna i 12–21 §§. Men om rubriken före 12</w:t>
      </w:r>
      <w:r>
        <w:t> </w:t>
      </w:r>
      <w:r w:rsidRPr="00B37D5F">
        <w:t>§ ändras till ”Skyldigheter som får åläggas med stöd av 8</w:t>
      </w:r>
      <w:r>
        <w:t> </w:t>
      </w:r>
      <w:r w:rsidRPr="00B37D5F">
        <w:t xml:space="preserve">§” kan, enligt Lagrådets bedömande, uttryckssättet ”beslut enligt 8 §” godtas. </w:t>
      </w:r>
    </w:p>
    <w:p w14:paraId="1171CA2E" w14:textId="77777777" w:rsidR="00D85371" w:rsidRDefault="00D85371" w:rsidP="00D85371">
      <w:pPr>
        <w:pStyle w:val="Brdtext"/>
      </w:pPr>
    </w:p>
    <w:p w14:paraId="2992A5AE" w14:textId="204BA7D1" w:rsidR="00D85371" w:rsidRPr="00B37D5F" w:rsidRDefault="00D85371" w:rsidP="00D85371">
      <w:pPr>
        <w:pStyle w:val="Brdtext"/>
      </w:pPr>
      <w:r w:rsidRPr="00B37D5F">
        <w:t>5 kap. 25 §</w:t>
      </w:r>
    </w:p>
    <w:p w14:paraId="6CA02AB8" w14:textId="77777777" w:rsidR="00D85371" w:rsidRDefault="00D85371" w:rsidP="00D85371">
      <w:pPr>
        <w:pStyle w:val="Brdtext"/>
      </w:pPr>
    </w:p>
    <w:p w14:paraId="414699E4" w14:textId="138FE3C3" w:rsidR="00D85371" w:rsidRPr="00B37D5F" w:rsidRDefault="00D85371" w:rsidP="00D85371">
      <w:pPr>
        <w:pStyle w:val="Brdtext"/>
      </w:pPr>
      <w:r w:rsidRPr="00B37D5F">
        <w:t>Bestämmelsen syftar, tillsammans särskilt med 24</w:t>
      </w:r>
      <w:r>
        <w:t> </w:t>
      </w:r>
      <w:r w:rsidRPr="00B37D5F">
        <w:t>§, till att främja konkurrensen i slutkundsledet. En vertikalt integrerad operatör får för detta ändamål åläggas att organisatoriskt avskilja sina olika verksamheter från varandra.</w:t>
      </w:r>
    </w:p>
    <w:p w14:paraId="12723245" w14:textId="77777777" w:rsidR="00D85371" w:rsidRDefault="00D85371" w:rsidP="00D85371">
      <w:pPr>
        <w:pStyle w:val="Brdtext"/>
      </w:pPr>
    </w:p>
    <w:p w14:paraId="0A183C5F" w14:textId="586AA616" w:rsidR="00D85371" w:rsidRPr="00B37D5F" w:rsidRDefault="00D85371" w:rsidP="00D85371">
      <w:pPr>
        <w:pStyle w:val="Brdtext"/>
      </w:pPr>
      <w:r w:rsidRPr="00B37D5F">
        <w:t>I paragrafens sista mening anges att det får ställas upp villkor om att verksamheterna ska stå under oberoende ledning. Att en ledning är oberoende måste, för att vara begripligt, gälla i förhållande till något annat rättssubjekt. Därför föreslår Lagrådet att meningen får följande lydelse.</w:t>
      </w:r>
    </w:p>
    <w:p w14:paraId="0D8A4229" w14:textId="2B32AE2F" w:rsidR="00D85371" w:rsidRPr="00B37D5F" w:rsidRDefault="00D85371" w:rsidP="00D85371">
      <w:pPr>
        <w:pStyle w:val="Citat"/>
      </w:pPr>
      <w:r w:rsidRPr="00B37D5F">
        <w:t>Det får också ställas upp villkor om att de avskilda verksamheterna ska stå under en ledning som är oberoende i förhållande till operatörens övriga verksamhet.</w:t>
      </w:r>
    </w:p>
    <w:p w14:paraId="0C18CF87" w14:textId="77777777" w:rsidR="00D85371" w:rsidRPr="00B37D5F" w:rsidRDefault="00D85371" w:rsidP="00D85371">
      <w:pPr>
        <w:pStyle w:val="Brdtext"/>
      </w:pPr>
      <w:r w:rsidRPr="00B37D5F">
        <w:t>5 kap. 30 §</w:t>
      </w:r>
    </w:p>
    <w:p w14:paraId="4A9D2CCD" w14:textId="77777777" w:rsidR="00D85371" w:rsidRDefault="00D85371" w:rsidP="00D85371">
      <w:pPr>
        <w:pStyle w:val="Brdtext"/>
      </w:pPr>
    </w:p>
    <w:p w14:paraId="4311151F" w14:textId="3AA9E0C1" w:rsidR="00D85371" w:rsidRPr="00B37D5F" w:rsidRDefault="00D85371" w:rsidP="00D85371">
      <w:pPr>
        <w:pStyle w:val="Brdtext"/>
      </w:pPr>
      <w:r w:rsidRPr="00B37D5F">
        <w:t>Tillsammans med 28 och 29</w:t>
      </w:r>
      <w:r>
        <w:t> </w:t>
      </w:r>
      <w:r w:rsidRPr="00B37D5F">
        <w:t>§§ reglerar paragrafen befogenheten för regleringsmyndigheten att ålägga någon som äger ledningar i ett allmänt elektroniskt kommunikationsnät en skyldighet att ge andra företag tillträde till nätet fram till det första utlopps- eller förgreningsstället. Bestämmelsen i 30 § innehåller en inskränkning i dessa befogenheter i förhållande till ett rent grossistföretag. Denna inskränkning ska dock inte gälla om det nät som skyldigheten avser är offentligt finansierat.</w:t>
      </w:r>
    </w:p>
    <w:p w14:paraId="209E5254" w14:textId="77777777" w:rsidR="00D85371" w:rsidRDefault="00D85371" w:rsidP="00D85371">
      <w:pPr>
        <w:pStyle w:val="Brdtext"/>
      </w:pPr>
    </w:p>
    <w:p w14:paraId="62F30AEF" w14:textId="7A0FCD5F" w:rsidR="00D85371" w:rsidRPr="00B37D5F" w:rsidRDefault="00D85371" w:rsidP="00D85371">
      <w:pPr>
        <w:pStyle w:val="Brdtext"/>
      </w:pPr>
      <w:r w:rsidRPr="00B37D5F">
        <w:t xml:space="preserve">Vad som avses med ”offentligt finansierat” är dock oklart. Såvitt framgår har direktivet (se skäl 155 där det talas om tillhandahållare som tar emot offentliga medel) styrt formuleringen. På </w:t>
      </w:r>
      <w:r w:rsidR="00EB24E6">
        <w:t>s. 2</w:t>
      </w:r>
      <w:r w:rsidRPr="00B37D5F">
        <w:t>24 i remissen anges att det får överlämnas till rättstillämpningen att tolka innebörden av ”offentligt finansierat”, bl.a. i de fall som det rör sig om delfinansiering.</w:t>
      </w:r>
    </w:p>
    <w:p w14:paraId="7AF2CE3D" w14:textId="77777777" w:rsidR="00D85371" w:rsidRDefault="00D85371" w:rsidP="00D85371">
      <w:pPr>
        <w:pStyle w:val="Brdtext"/>
      </w:pPr>
    </w:p>
    <w:p w14:paraId="5F7DD30C" w14:textId="45925E40" w:rsidR="00D85371" w:rsidRPr="00B37D5F" w:rsidRDefault="00D85371" w:rsidP="00D85371">
      <w:pPr>
        <w:pStyle w:val="Brdtext"/>
      </w:pPr>
      <w:r w:rsidRPr="00B37D5F">
        <w:t>Lagrådet konstaterar att innebörden av ”offentligt finansierat” bör</w:t>
      </w:r>
      <w:r>
        <w:t xml:space="preserve"> </w:t>
      </w:r>
      <w:r w:rsidRPr="00B37D5F">
        <w:t>redas ut. Åtminstone bör frågan behandlas mera ingående i den kommande propositionen än som nu har skett och ytterligare vägledning ges.</w:t>
      </w:r>
    </w:p>
    <w:p w14:paraId="377E9122" w14:textId="77777777" w:rsidR="00D85371" w:rsidRDefault="00D85371" w:rsidP="00D85371">
      <w:pPr>
        <w:pStyle w:val="Brdtext"/>
      </w:pPr>
    </w:p>
    <w:p w14:paraId="52C20C6B" w14:textId="77777777" w:rsidR="004F0C8F" w:rsidRDefault="004F0C8F" w:rsidP="00D85371">
      <w:pPr>
        <w:pStyle w:val="Brdtext"/>
      </w:pPr>
    </w:p>
    <w:p w14:paraId="79166865" w14:textId="71F157CB" w:rsidR="00D85371" w:rsidRPr="00B37D5F" w:rsidRDefault="00D85371" w:rsidP="00D85371">
      <w:pPr>
        <w:pStyle w:val="Brdtext"/>
      </w:pPr>
      <w:r w:rsidRPr="00B37D5F">
        <w:lastRenderedPageBreak/>
        <w:t>5 kap. 44 och 45 §§</w:t>
      </w:r>
    </w:p>
    <w:p w14:paraId="066BFA20" w14:textId="77777777" w:rsidR="00D85371" w:rsidRDefault="00D85371" w:rsidP="00D85371">
      <w:pPr>
        <w:pStyle w:val="Brdtext"/>
      </w:pPr>
    </w:p>
    <w:p w14:paraId="7FABD73E" w14:textId="6A4FC71D" w:rsidR="00D85371" w:rsidRPr="00B37D5F" w:rsidRDefault="00D85371" w:rsidP="00D85371">
      <w:pPr>
        <w:pStyle w:val="Brdtext"/>
      </w:pPr>
      <w:r w:rsidRPr="00B37D5F">
        <w:t>I 44</w:t>
      </w:r>
      <w:r>
        <w:t> </w:t>
      </w:r>
      <w:r w:rsidRPr="00B37D5F">
        <w:t>§ föreskrivs en skyldighet för offentliga organ att på begäran ge operatörer tillträde exempelvis till byggnader som det offentliga organet äger för installation av teknisk utrustning. Vad som närmare avses med ett offentligt organ anges emellertid inte. Saken behöver enligt Lagrådets mening klarläggas. En möjlighet är då att lagstiftaren i 44</w:t>
      </w:r>
      <w:r>
        <w:t> </w:t>
      </w:r>
      <w:r w:rsidRPr="00B37D5F">
        <w:t>§ använder sig av ordet ”myndighet” och sedan, i en särskild paragraf efter 45</w:t>
      </w:r>
      <w:r>
        <w:t> </w:t>
      </w:r>
      <w:r w:rsidRPr="00B37D5F">
        <w:t>§ lägger in en definition av vilka rättssubjekt som i sammanhanget ska jämställas med myndigheter. Då skulle den terminologi som finns i lagen (2016:1145) om offentlig upphandling</w:t>
      </w:r>
      <w:r>
        <w:t xml:space="preserve"> </w:t>
      </w:r>
      <w:r w:rsidRPr="00B37D5F">
        <w:t>kunna användas; se 18 och 22</w:t>
      </w:r>
      <w:r>
        <w:t> </w:t>
      </w:r>
      <w:r w:rsidRPr="00B37D5F">
        <w:t>§§ i den lagen. I så fall skulle den</w:t>
      </w:r>
      <w:r>
        <w:t xml:space="preserve"> </w:t>
      </w:r>
      <w:r w:rsidRPr="00B37D5F">
        <w:t>nya 46 § lyda som följer.</w:t>
      </w:r>
    </w:p>
    <w:p w14:paraId="3C148E42" w14:textId="3531EE53" w:rsidR="00D85371" w:rsidRPr="00B37D5F" w:rsidRDefault="00D85371" w:rsidP="00D85371">
      <w:pPr>
        <w:pStyle w:val="Citat"/>
      </w:pPr>
      <w:r w:rsidRPr="00B37D5F">
        <w:t>Vid tillämpningen av 44 och 45</w:t>
      </w:r>
      <w:r>
        <w:t> </w:t>
      </w:r>
      <w:r w:rsidRPr="00B37D5F">
        <w:t>§§ ska med myndighet jämställas den som enligt lagen (2016:1145) om offentlig upphandling är upphandlan</w:t>
      </w:r>
      <w:r>
        <w:softHyphen/>
      </w:r>
      <w:r w:rsidRPr="00B37D5F">
        <w:t>de myndighet.</w:t>
      </w:r>
    </w:p>
    <w:p w14:paraId="74925362" w14:textId="7A11D787" w:rsidR="00D85371" w:rsidRDefault="00D85371" w:rsidP="00D85371">
      <w:pPr>
        <w:pStyle w:val="Brdtext"/>
      </w:pPr>
      <w:r w:rsidRPr="00B37D5F">
        <w:t>Lagtexten i 44 § första stycket bör ges följande lydelse.</w:t>
      </w:r>
    </w:p>
    <w:p w14:paraId="6D246C1E" w14:textId="6F98354B" w:rsidR="00D85371" w:rsidRPr="00B37D5F" w:rsidRDefault="00D85371" w:rsidP="00D85371">
      <w:pPr>
        <w:pStyle w:val="Citat"/>
      </w:pPr>
      <w:r w:rsidRPr="00B37D5F">
        <w:t>En myndighet ska, på rättvisa, rimliga och icke-diskriminerande villkor,</w:t>
      </w:r>
      <w:r>
        <w:t xml:space="preserve"> </w:t>
      </w:r>
      <w:r w:rsidRPr="00B37D5F">
        <w:t>på begäran ge en operatör tillträde till byggnader, anläggningar och föremål som myndigheten äger och som är tekniskt lämpliga för installation av trådlösa accesspunkter med kort räckvidd eller som behövs för anslutning av sådana accesspunkter till ett stamnät. Den som lämnar tillträde ska söka sådana tillstånd som krävs för att tillträdet ska kunna realiseras och som operatören själv inte kan söka.</w:t>
      </w:r>
    </w:p>
    <w:p w14:paraId="29549AE2" w14:textId="34BD16C1" w:rsidR="00D85371" w:rsidRPr="00B37D5F" w:rsidRDefault="00D85371" w:rsidP="00D85371">
      <w:pPr>
        <w:pStyle w:val="Brdtext"/>
      </w:pPr>
      <w:r w:rsidRPr="00B37D5F">
        <w:t>Motsvarande justeringar bör göras i 45 §.</w:t>
      </w:r>
    </w:p>
    <w:p w14:paraId="731D2967" w14:textId="77777777" w:rsidR="00D85371" w:rsidRDefault="00D85371" w:rsidP="00D85371">
      <w:pPr>
        <w:pStyle w:val="Brdtext"/>
      </w:pPr>
    </w:p>
    <w:p w14:paraId="2DC69DCE" w14:textId="6B1DD910" w:rsidR="00D85371" w:rsidRPr="00B37D5F" w:rsidRDefault="00D85371" w:rsidP="00D85371">
      <w:pPr>
        <w:pStyle w:val="Brdtext"/>
      </w:pPr>
      <w:r w:rsidRPr="00B37D5F">
        <w:t>6 kap. 1 §</w:t>
      </w:r>
    </w:p>
    <w:p w14:paraId="7910CF23" w14:textId="77777777" w:rsidR="00D85371" w:rsidRDefault="00D85371" w:rsidP="00D85371">
      <w:pPr>
        <w:pStyle w:val="Brdtext"/>
      </w:pPr>
    </w:p>
    <w:p w14:paraId="0160D7C3" w14:textId="7FA98EC4" w:rsidR="00D85371" w:rsidRPr="00B37D5F" w:rsidRDefault="00D85371" w:rsidP="00D85371">
      <w:pPr>
        <w:pStyle w:val="Brdtext"/>
      </w:pPr>
      <w:r w:rsidRPr="00B37D5F">
        <w:t>Paragrafen innehåller grundläggande regler avseende tillhandahållande av s.k. samhällsomfattande tjänster. Den föreslagna lagtexten är tämligen svårläst. Detta har sin grund i att alltför mycket har lagts in i den föreslagna paragrafens första stycke. Enligt Lagrådets uppfattning finns det utrymme för förbättringar av texten. Dessutom bör läsbarheten ökas genom att reglerna i paragrafen tas upp i tre olika stycken.</w:t>
      </w:r>
    </w:p>
    <w:p w14:paraId="284D5C0E" w14:textId="77777777" w:rsidR="00D85371" w:rsidRDefault="00D85371" w:rsidP="00D85371">
      <w:pPr>
        <w:pStyle w:val="Brdtext"/>
      </w:pPr>
    </w:p>
    <w:p w14:paraId="33CAAB8F" w14:textId="1C569957" w:rsidR="00D85371" w:rsidRDefault="00D85371" w:rsidP="00D85371">
      <w:pPr>
        <w:pStyle w:val="Brdtext"/>
      </w:pPr>
      <w:r w:rsidRPr="00B37D5F">
        <w:t>Lagrådet föreslår följande lydelse.</w:t>
      </w:r>
    </w:p>
    <w:p w14:paraId="15AE467F" w14:textId="29666076" w:rsidR="00D85371" w:rsidRDefault="00D85371" w:rsidP="00D85371">
      <w:pPr>
        <w:pStyle w:val="Citat"/>
      </w:pPr>
      <w:r w:rsidRPr="00B37D5F">
        <w:t>Om det behövs för att tillgång till samhällsomfattande tjänster till ett överkomligt pris ska kunna säkerställas, får regleringsmyndigheten besluta om en skyldighet för den som bedöms lämplig för det att tillhandahålla sådana tjänster för att tillgodose varje rimlig begäran från slutanvändare om tillgång till tjänsterna.</w:t>
      </w:r>
    </w:p>
    <w:p w14:paraId="59D34303" w14:textId="5790BCFE" w:rsidR="00D85371" w:rsidRDefault="00D85371" w:rsidP="00D85371">
      <w:pPr>
        <w:pStyle w:val="Citat"/>
      </w:pPr>
      <w:r w:rsidRPr="00B37D5F">
        <w:t>Med en samhällsomfattande tjänst avses en adekvat internetanslutnings</w:t>
      </w:r>
      <w:r>
        <w:softHyphen/>
      </w:r>
      <w:r w:rsidRPr="00B37D5F">
        <w:t>tjänst eller en talkommunikationstjänst i en fast nätanslutningspunkt i en stadigvarande bostad eller i ett fast verksamhetsställe.</w:t>
      </w:r>
    </w:p>
    <w:p w14:paraId="1644E868" w14:textId="6A688934" w:rsidR="00D85371" w:rsidRPr="00B37D5F" w:rsidRDefault="00D85371" w:rsidP="00D85371">
      <w:pPr>
        <w:pStyle w:val="Citat"/>
      </w:pPr>
      <w:r w:rsidRPr="00B37D5F">
        <w:t>Regleringsmyndigheten får utse ett eller flera företag som ska säkerställa sådan tillgång i hela eller en del av landet. En skyldighet får inte vara oskäligt betungande för ett utsett företag.</w:t>
      </w:r>
    </w:p>
    <w:p w14:paraId="6C94A4F6" w14:textId="4EFCFB57" w:rsidR="00D85371" w:rsidRDefault="00D85371" w:rsidP="00D85371">
      <w:pPr>
        <w:pStyle w:val="Brdtext"/>
      </w:pPr>
      <w:r w:rsidRPr="00B37D5F">
        <w:lastRenderedPageBreak/>
        <w:t>7 kap. 27 §</w:t>
      </w:r>
    </w:p>
    <w:p w14:paraId="5A430F99" w14:textId="77777777" w:rsidR="00D85371" w:rsidRPr="00CC2989" w:rsidRDefault="00D85371" w:rsidP="00D85371">
      <w:pPr>
        <w:pStyle w:val="Brdtextmedindrag"/>
      </w:pPr>
    </w:p>
    <w:p w14:paraId="07B8B4BF" w14:textId="77777777" w:rsidR="00D85371" w:rsidRDefault="00D85371" w:rsidP="00D85371">
      <w:pPr>
        <w:pStyle w:val="Brdtext"/>
      </w:pPr>
      <w:r w:rsidRPr="00B37D5F">
        <w:t xml:space="preserve">Paragrafen gäller för det fallet att den som tillhandahåller en konsument en internetanslutningstjänst eller en allmänt tillgänglig nummerbaserad interpersonell kommunikationstjänst ingår ett nytt avtal med konsumenten om ytterligare tjänster eller om terminalutrustning. I ett sådant fall får tillhandahållaren – enligt den föreslagna lagtexten – inte ställa upp villkor som innebär en förlängning av den ursprungliga </w:t>
      </w:r>
      <w:r w:rsidRPr="00CC2989">
        <w:rPr>
          <w:i/>
          <w:iCs/>
        </w:rPr>
        <w:t>avtalstiden</w:t>
      </w:r>
      <w:r w:rsidRPr="00B37D5F">
        <w:t xml:space="preserve"> för tjänsten, om inte konsumenten uttryckligen har samtyckt till det. </w:t>
      </w:r>
    </w:p>
    <w:p w14:paraId="55CCFC5E" w14:textId="77777777" w:rsidR="00D85371" w:rsidRDefault="00D85371" w:rsidP="00D85371">
      <w:pPr>
        <w:pStyle w:val="Brdtext"/>
      </w:pPr>
    </w:p>
    <w:p w14:paraId="36C1DB52" w14:textId="54DBEB41" w:rsidR="00D85371" w:rsidRPr="00B37D5F" w:rsidRDefault="00D85371" w:rsidP="00D85371">
      <w:pPr>
        <w:pStyle w:val="Brdtext"/>
      </w:pPr>
      <w:r w:rsidRPr="00B37D5F">
        <w:t>Regeln har samband med föreslagna 7</w:t>
      </w:r>
      <w:r>
        <w:t> </w:t>
      </w:r>
      <w:r w:rsidRPr="00B37D5F">
        <w:t>kap. 8</w:t>
      </w:r>
      <w:r>
        <w:t> </w:t>
      </w:r>
      <w:r w:rsidRPr="00B37D5F">
        <w:t xml:space="preserve">§. I den bestämmelsen talas det emellertid om </w:t>
      </w:r>
      <w:r w:rsidRPr="00CC2989">
        <w:rPr>
          <w:i/>
          <w:iCs/>
        </w:rPr>
        <w:t>bindningstid</w:t>
      </w:r>
      <w:r w:rsidRPr="00B37D5F">
        <w:t>. Som Lagrådet förstår det ska den här paragrafen också gälla bindningstid.</w:t>
      </w:r>
    </w:p>
    <w:p w14:paraId="32AB0BBC" w14:textId="77777777" w:rsidR="00D85371" w:rsidRDefault="00D85371" w:rsidP="00D85371">
      <w:pPr>
        <w:pStyle w:val="Brdtext"/>
      </w:pPr>
    </w:p>
    <w:p w14:paraId="4607AEE2" w14:textId="59B5E8A6" w:rsidR="00D85371" w:rsidRPr="00B37D5F" w:rsidRDefault="00D85371" w:rsidP="00D85371">
      <w:pPr>
        <w:pStyle w:val="Brdtext"/>
      </w:pPr>
      <w:r w:rsidRPr="00B37D5F">
        <w:t>8 kap. 1 §</w:t>
      </w:r>
    </w:p>
    <w:p w14:paraId="6B59A122" w14:textId="77777777" w:rsidR="00D85371" w:rsidRDefault="00D85371" w:rsidP="00D85371">
      <w:pPr>
        <w:pStyle w:val="Brdtext"/>
      </w:pPr>
    </w:p>
    <w:p w14:paraId="6E569F0E" w14:textId="48EF255A" w:rsidR="00D85371" w:rsidRPr="00B37D5F" w:rsidRDefault="00D85371" w:rsidP="00D85371">
      <w:pPr>
        <w:pStyle w:val="Brdtext"/>
      </w:pPr>
      <w:r w:rsidRPr="00B37D5F">
        <w:t>I paragrafen anges att den som tillhandahåller ett allmänt elektroniskt kommunikationsnät eller en allmänt tillgänglig elektronisk kommunika</w:t>
      </w:r>
      <w:r>
        <w:softHyphen/>
      </w:r>
      <w:r w:rsidRPr="00B37D5F">
        <w:t>tionstjänst ska vidta ändamålsenliga och proportionella tekniska och organisatoriska åtgärder för att på ett lämpligt sätt hantera risker som hotar säkerheten i nät och tjänster. Med uttrycket ”säkerheten i nät och tjänster” avses det som i 1</w:t>
      </w:r>
      <w:r>
        <w:t> </w:t>
      </w:r>
      <w:r w:rsidRPr="00B37D5F">
        <w:t>kap. 7</w:t>
      </w:r>
      <w:r>
        <w:t> </w:t>
      </w:r>
      <w:r w:rsidRPr="00B37D5F">
        <w:t>§ är definierat som säkerhet i nät och tjänster, dvs. elektroniska kommunikationsnäts och elektroniska kommunikations</w:t>
      </w:r>
      <w:r>
        <w:softHyphen/>
      </w:r>
      <w:r w:rsidRPr="00B37D5F">
        <w:t>tjänsters förmåga att vid en viss tillförlitlighetsnivå motstå händelser som undergräver tillgängligheten, autenticiteten, riktigheten eller konfidentiali</w:t>
      </w:r>
      <w:r>
        <w:softHyphen/>
      </w:r>
      <w:r w:rsidRPr="00B37D5F">
        <w:t>teten hos nätet eller tjänsterna, hos lagrade, överförda eller behandlade uppgifter eller hos de närliggande tjänster som erbjuds genom eller är tillgängliga via dessa elektroniska kommunikationsnät eller elektroniska kommunikationstjänster.</w:t>
      </w:r>
    </w:p>
    <w:p w14:paraId="3391251B" w14:textId="77777777" w:rsidR="00D85371" w:rsidRDefault="00D85371" w:rsidP="00D85371">
      <w:pPr>
        <w:pStyle w:val="Brdtext"/>
      </w:pPr>
    </w:p>
    <w:p w14:paraId="6E587FED" w14:textId="75C7DD61" w:rsidR="00D85371" w:rsidRPr="00B37D5F" w:rsidRDefault="00D85371" w:rsidP="00D85371">
      <w:pPr>
        <w:pStyle w:val="Brdtext"/>
      </w:pPr>
      <w:r w:rsidRPr="00B37D5F">
        <w:t>För att den som läser lagen ska förstå att det bakom det tämligen</w:t>
      </w:r>
      <w:r>
        <w:t xml:space="preserve"> </w:t>
      </w:r>
      <w:r w:rsidRPr="00B37D5F">
        <w:t xml:space="preserve">alldagliga uttrycket </w:t>
      </w:r>
      <w:r w:rsidRPr="00CC2989">
        <w:rPr>
          <w:i/>
          <w:iCs/>
        </w:rPr>
        <w:t>säkerheten i nät och tjänster</w:t>
      </w:r>
      <w:r w:rsidRPr="00B37D5F">
        <w:t xml:space="preserve"> döljer sig ett specificerat begrepp bör han eller hon på något sätt upplysas om detta. Läsaren behöver också informeras om hur uttrycket i den föreslagna paragrafens andra stycke ”säkerställa en säkerhetsnivå” förhåller sig till den angivna definitionen. (Lagrådet uppfattar det så,</w:t>
      </w:r>
      <w:r>
        <w:t xml:space="preserve"> </w:t>
      </w:r>
      <w:r w:rsidRPr="00B37D5F">
        <w:t>att med ordet ”säkerhetsnivå” här avses nivån på ”säkerheten i nät och tjänster”.)</w:t>
      </w:r>
    </w:p>
    <w:p w14:paraId="539C5B12" w14:textId="77777777" w:rsidR="00D85371" w:rsidRDefault="00D85371" w:rsidP="00D85371">
      <w:pPr>
        <w:pStyle w:val="Brdtext"/>
      </w:pPr>
    </w:p>
    <w:p w14:paraId="545695F1" w14:textId="6CC41797" w:rsidR="00D85371" w:rsidRPr="00B37D5F" w:rsidRDefault="00D85371" w:rsidP="00D85371">
      <w:pPr>
        <w:pStyle w:val="Brdtext"/>
      </w:pPr>
      <w:r w:rsidRPr="00B37D5F">
        <w:t>Besked om vad som avses kan lämnas i författningskommentaren,</w:t>
      </w:r>
      <w:r>
        <w:t xml:space="preserve"> </w:t>
      </w:r>
      <w:r w:rsidRPr="00B37D5F">
        <w:t xml:space="preserve">men med fördel också genom åtminstone en antydan i lagtexten. En invändning mot att i lagtexten förklara att ”säkerheten i nät och tjänster” är ett tidigare i lagen definierat begrepp är förstås att det i Nya LEK finns också andra </w:t>
      </w:r>
      <w:r>
        <w:t>d</w:t>
      </w:r>
      <w:r w:rsidRPr="00B37D5F">
        <w:t>efinitioner som utgörs inte av endast enstaka ord – såsom ”abonnent”, ”internetåtkomst” och ”mikroföretag” – utan av flera ord tillsammans. Exempel på det sistnämnda är ”harmoniserat frekvensutrymme”, ”inter</w:t>
      </w:r>
      <w:r>
        <w:softHyphen/>
      </w:r>
      <w:r w:rsidRPr="00B37D5F">
        <w:t>personell kommunikationstjänst” och ”allmänt elektroniskt kommunika</w:t>
      </w:r>
      <w:r>
        <w:softHyphen/>
      </w:r>
      <w:r w:rsidRPr="00B37D5F">
        <w:t xml:space="preserve">tionsnät”. I förhållande till uttrycket ”säkerhet i nät och tjänster” framstår emellertid dessa termer som tydligt ”tekniska”, vilket innebär att det blir naturligt att söka efter en definition av dem. </w:t>
      </w:r>
    </w:p>
    <w:p w14:paraId="7C5FBFC8" w14:textId="77777777" w:rsidR="00D85371" w:rsidRDefault="00D85371" w:rsidP="00D85371">
      <w:pPr>
        <w:pStyle w:val="Brdtext"/>
      </w:pPr>
    </w:p>
    <w:p w14:paraId="0385E266" w14:textId="337957E8" w:rsidR="00D85371" w:rsidRDefault="00D85371" w:rsidP="00D85371">
      <w:pPr>
        <w:pStyle w:val="Brdtext"/>
      </w:pPr>
      <w:r w:rsidRPr="00B37D5F">
        <w:lastRenderedPageBreak/>
        <w:t>Lagrådet föreslår att lagtexten – efter vissa andra smärre justeringar – ges följande lydelse.</w:t>
      </w:r>
    </w:p>
    <w:p w14:paraId="03EE40A1" w14:textId="5EFD1C32" w:rsidR="00D85371" w:rsidRDefault="00D85371" w:rsidP="00D85371">
      <w:pPr>
        <w:pStyle w:val="Citat"/>
      </w:pPr>
      <w:r w:rsidRPr="00B37D5F">
        <w:t>Den som tillhandahåller ett allmänt elektroniskt kommunikationsnät eller en allmänt tillgänglig elektronisk kommunikationstjänst ska vidta ändamålsenliga och proportionella tekniska och organisatoriska åtgärder för att på ett lämpligt sätt hantera risker som hotar vad som enligt 1</w:t>
      </w:r>
      <w:r>
        <w:t> </w:t>
      </w:r>
      <w:r w:rsidRPr="00B37D5F">
        <w:t>kap. 7</w:t>
      </w:r>
      <w:r>
        <w:t> </w:t>
      </w:r>
      <w:r w:rsidRPr="00B37D5F">
        <w:t xml:space="preserve">§ avses med säkerheten i nät och tjänster. </w:t>
      </w:r>
    </w:p>
    <w:p w14:paraId="2DE35B32" w14:textId="0895529C" w:rsidR="00D85371" w:rsidRPr="00B37D5F" w:rsidRDefault="00D85371" w:rsidP="00D85371">
      <w:pPr>
        <w:pStyle w:val="Citat"/>
      </w:pPr>
      <w:r w:rsidRPr="00B37D5F">
        <w:t>Åtgärderna ska säkerställa en nivå på säkerheten i nät och tjänster som är lämplig i förhållande till riskerna. Åtgärder ska vidtas särskilt för att förebygga och minimera säkerhetsincidenters påverkan på användare och på andra nät och tjänster.</w:t>
      </w:r>
    </w:p>
    <w:p w14:paraId="3DE1BB26" w14:textId="2F116045" w:rsidR="00D85371" w:rsidRPr="00B37D5F" w:rsidRDefault="00D85371" w:rsidP="00D85371">
      <w:pPr>
        <w:pStyle w:val="Citat"/>
        <w:spacing w:after="0"/>
      </w:pPr>
      <w:r w:rsidRPr="00B37D5F">
        <w:t>Regeringen eller den myndighet som regeringen bestämmer får meddela</w:t>
      </w:r>
    </w:p>
    <w:p w14:paraId="72FA78A1" w14:textId="77777777" w:rsidR="00D85371" w:rsidRDefault="00D85371" w:rsidP="00D85371">
      <w:pPr>
        <w:pStyle w:val="Citat"/>
        <w:spacing w:before="0" w:after="0"/>
      </w:pPr>
      <w:r w:rsidRPr="00B37D5F">
        <w:t>1. ytterligare föreskrifter om säkerhetsåtgärderna, och</w:t>
      </w:r>
    </w:p>
    <w:p w14:paraId="32D5395C" w14:textId="1CB8035F" w:rsidR="00D85371" w:rsidRDefault="00D85371" w:rsidP="00D85371">
      <w:pPr>
        <w:pStyle w:val="Citat"/>
        <w:spacing w:before="0" w:after="0"/>
      </w:pPr>
      <w:r w:rsidRPr="00B37D5F">
        <w:t>2. föreskrifter om undantag från skyldigheten att vidta sådana åtgärder.</w:t>
      </w:r>
    </w:p>
    <w:p w14:paraId="7DDA26FB" w14:textId="77777777" w:rsidR="00D85371" w:rsidRDefault="00D85371" w:rsidP="00D85371">
      <w:pPr>
        <w:pStyle w:val="Brdtext"/>
      </w:pPr>
    </w:p>
    <w:p w14:paraId="649B1F05" w14:textId="36DE0106" w:rsidR="00D85371" w:rsidRPr="00B37D5F" w:rsidRDefault="00D85371" w:rsidP="00D85371">
      <w:pPr>
        <w:pStyle w:val="Brdtext"/>
      </w:pPr>
      <w:r w:rsidRPr="00B37D5F">
        <w:t>8 kap. 4 §</w:t>
      </w:r>
    </w:p>
    <w:p w14:paraId="1C0950C0" w14:textId="77777777" w:rsidR="00D85371" w:rsidRDefault="00D85371" w:rsidP="00D85371">
      <w:pPr>
        <w:pStyle w:val="Brdtext"/>
      </w:pPr>
    </w:p>
    <w:p w14:paraId="349E25B9" w14:textId="4C57E80B" w:rsidR="00D85371" w:rsidRPr="00B37D5F" w:rsidRDefault="00D85371" w:rsidP="00D85371">
      <w:pPr>
        <w:pStyle w:val="Brdtext"/>
      </w:pPr>
      <w:r w:rsidRPr="00B37D5F">
        <w:t>I den föreslagna paragrafen anges vad den som tillhandahåller ett allmänt elektroniskt kommunikationsnät eller en allmänt tillgänglig elektronisk kommunikationstjänst ska informera användare om vid ”ett konkret och betydande hot om en säkerhetsincident”.</w:t>
      </w:r>
    </w:p>
    <w:p w14:paraId="434FE987" w14:textId="77777777" w:rsidR="00D85371" w:rsidRDefault="00D85371" w:rsidP="00D85371">
      <w:pPr>
        <w:pStyle w:val="Brdtext"/>
      </w:pPr>
    </w:p>
    <w:p w14:paraId="14E259DA" w14:textId="2D01F32F" w:rsidR="00D85371" w:rsidRPr="00B37D5F" w:rsidRDefault="00D85371" w:rsidP="00D85371">
      <w:pPr>
        <w:pStyle w:val="Brdtext"/>
      </w:pPr>
      <w:r w:rsidRPr="00B37D5F">
        <w:t>Enligt Lagrådet uttrycks detta bättre om man skriver ”en konkret och betydande fara för en säkerhetsincident” eller ”ett konkret och betydande hot om att en säkerhetsincident ska inträffa”.</w:t>
      </w:r>
    </w:p>
    <w:p w14:paraId="1C8C1B02" w14:textId="77777777" w:rsidR="00D85371" w:rsidRDefault="00D85371" w:rsidP="00D85371">
      <w:pPr>
        <w:pStyle w:val="Brdtext"/>
      </w:pPr>
    </w:p>
    <w:p w14:paraId="4A9DBCBD" w14:textId="5D8042B6" w:rsidR="00D85371" w:rsidRPr="00B37D5F" w:rsidRDefault="00D85371" w:rsidP="00D85371">
      <w:pPr>
        <w:pStyle w:val="Brdtext"/>
      </w:pPr>
      <w:r w:rsidRPr="00B37D5F">
        <w:t>8 kap. 6 §</w:t>
      </w:r>
    </w:p>
    <w:p w14:paraId="5B12D9E2" w14:textId="77777777" w:rsidR="00D85371" w:rsidRDefault="00D85371" w:rsidP="00D85371">
      <w:pPr>
        <w:pStyle w:val="Brdtext"/>
      </w:pPr>
    </w:p>
    <w:p w14:paraId="0BE3FDC6" w14:textId="670FCE44" w:rsidR="00D85371" w:rsidRPr="00B37D5F" w:rsidRDefault="00D85371" w:rsidP="00D85371">
      <w:pPr>
        <w:pStyle w:val="Brdtext"/>
      </w:pPr>
      <w:r w:rsidRPr="00B37D5F">
        <w:t xml:space="preserve">Bestämmelsen innehåller föreskrifter om skyldigheter att vidta lämpliga tekniska och organisatoriska åtgärder i syfte att säkerställa skyddet för uppgifter som behandlas. Paragrafen skulle vinna på att styckeindelas på ett annat sätt än enligt förslaget. </w:t>
      </w:r>
    </w:p>
    <w:p w14:paraId="4D28CC4E" w14:textId="77777777" w:rsidR="00D85371" w:rsidRDefault="00D85371" w:rsidP="00D85371">
      <w:pPr>
        <w:pStyle w:val="Brdtext"/>
      </w:pPr>
    </w:p>
    <w:p w14:paraId="3BA90A08" w14:textId="28F8B179" w:rsidR="00D85371" w:rsidRPr="00B37D5F" w:rsidRDefault="00D85371" w:rsidP="00D85371">
      <w:pPr>
        <w:pStyle w:val="Brdtext"/>
      </w:pPr>
      <w:r w:rsidRPr="00B37D5F">
        <w:t>I den nuvarande lagtexten (se 6</w:t>
      </w:r>
      <w:r>
        <w:t> </w:t>
      </w:r>
      <w:r w:rsidRPr="00B37D5F">
        <w:t>kap. 3</w:t>
      </w:r>
      <w:r>
        <w:t> </w:t>
      </w:r>
      <w:r w:rsidRPr="00B37D5F">
        <w:t>§ första stycket LEK) talas om att åtgärderna ska ”vara ägnade” att säkerställa en hög säkerhetsnivå, dvs. de ska (typiskt sett) duga för det ändamålet. Den föreslagna justeringen av paragrafen där det i stället anges att åtgärderna ska ”syfta till” att säkerställa en sådan säkerhetsnivå innebär en ganska påtaglig förändring av paragrafens innebörd. Det finns inget i allmänmotiveringen eller författningskommentaren som tyder på att denna förändring har varit avsedd. Mot den bakgrunden bör man i lagtexten återgå till den nuvarande skrivningen (”ägnad att”).</w:t>
      </w:r>
    </w:p>
    <w:p w14:paraId="4ADA5429" w14:textId="77777777" w:rsidR="00D85371" w:rsidRDefault="00D85371" w:rsidP="00D85371">
      <w:pPr>
        <w:pStyle w:val="Brdtext"/>
      </w:pPr>
    </w:p>
    <w:p w14:paraId="5EF2A2E8" w14:textId="469B3202" w:rsidR="00D85371" w:rsidRPr="00B37D5F" w:rsidRDefault="00D85371" w:rsidP="00D85371">
      <w:pPr>
        <w:pStyle w:val="Brdtext"/>
      </w:pPr>
      <w:r w:rsidRPr="00B37D5F">
        <w:t>Lagrådet föreslår följande lydelse.</w:t>
      </w:r>
    </w:p>
    <w:p w14:paraId="3BC35D4B" w14:textId="3D657692" w:rsidR="00D85371" w:rsidRPr="00B37D5F" w:rsidRDefault="00D85371" w:rsidP="00D85371">
      <w:pPr>
        <w:pStyle w:val="Citat"/>
      </w:pPr>
      <w:r w:rsidRPr="00B37D5F">
        <w:t xml:space="preserve">Den som tillhandahåller en allmänt tillgänglig elektronisk </w:t>
      </w:r>
      <w:r>
        <w:t>k</w:t>
      </w:r>
      <w:r w:rsidRPr="00B37D5F">
        <w:t>ommunika</w:t>
      </w:r>
      <w:r>
        <w:softHyphen/>
      </w:r>
      <w:r w:rsidRPr="00B37D5F">
        <w:t xml:space="preserve">tionstjänst ska vidta lämpliga tekniska och organisatoriska åtgärder för att säkerställa att uppgifter som behandlas i samband med </w:t>
      </w:r>
      <w:r>
        <w:t>t</w:t>
      </w:r>
      <w:r w:rsidRPr="00B37D5F">
        <w:t>illhanda</w:t>
      </w:r>
      <w:r>
        <w:softHyphen/>
      </w:r>
      <w:r w:rsidRPr="00B37D5F">
        <w:t xml:space="preserve">hållandet av tjänsten skyddas. </w:t>
      </w:r>
    </w:p>
    <w:p w14:paraId="25EDB07F" w14:textId="0647CBE7" w:rsidR="00D85371" w:rsidRPr="00B37D5F" w:rsidRDefault="00D85371" w:rsidP="00D85371">
      <w:pPr>
        <w:pStyle w:val="Citat"/>
      </w:pPr>
      <w:r w:rsidRPr="00B37D5F">
        <w:lastRenderedPageBreak/>
        <w:t xml:space="preserve">Den som tillhandahåller ett allmänt elektroniskt kommunikationsnät ska vidta de åtgärder som är nödvändiga för att upprätthålla motsvarande skydd i nätet. </w:t>
      </w:r>
    </w:p>
    <w:p w14:paraId="78626B36" w14:textId="77777777" w:rsidR="00D85371" w:rsidRDefault="00D85371" w:rsidP="00D85371">
      <w:pPr>
        <w:pStyle w:val="Citat"/>
      </w:pPr>
      <w:r w:rsidRPr="00B37D5F">
        <w:t>Åtgärderna ska vara ägnade att säkerställa en nivå på säkerheten som, med hänsyn till tillgänglig teknik och kostnaderna för att genomföra åtgärderna, är anpassad till risken för integritetsincidenter.</w:t>
      </w:r>
      <w:r>
        <w:t xml:space="preserve"> </w:t>
      </w:r>
    </w:p>
    <w:p w14:paraId="42C35535" w14:textId="77AB0EC4" w:rsidR="00D85371" w:rsidRPr="00B37D5F" w:rsidRDefault="00D85371" w:rsidP="00D85371">
      <w:pPr>
        <w:pStyle w:val="Brdtext"/>
      </w:pPr>
      <w:r w:rsidRPr="00B37D5F">
        <w:t>Sista stycket av paragrafen bör vara oförändrat.</w:t>
      </w:r>
    </w:p>
    <w:p w14:paraId="43F796B7" w14:textId="77777777" w:rsidR="00D85371" w:rsidRDefault="00D85371" w:rsidP="00D85371">
      <w:pPr>
        <w:pStyle w:val="Brdtext"/>
      </w:pPr>
    </w:p>
    <w:p w14:paraId="5AA8A1D4" w14:textId="3E93B79B" w:rsidR="00D85371" w:rsidRPr="00B37D5F" w:rsidRDefault="00D85371" w:rsidP="00D85371">
      <w:pPr>
        <w:pStyle w:val="Brdtext"/>
      </w:pPr>
      <w:r w:rsidRPr="00B37D5F">
        <w:t>9 kap.</w:t>
      </w:r>
    </w:p>
    <w:p w14:paraId="57F92D80" w14:textId="77777777" w:rsidR="00D85371" w:rsidRDefault="00D85371" w:rsidP="00D85371">
      <w:pPr>
        <w:pStyle w:val="Brdtext"/>
      </w:pPr>
    </w:p>
    <w:p w14:paraId="7B7B190A" w14:textId="3D6486F7" w:rsidR="00D85371" w:rsidRPr="00B37D5F" w:rsidRDefault="00D85371" w:rsidP="00D85371">
      <w:pPr>
        <w:pStyle w:val="Brdtext"/>
      </w:pPr>
      <w:r w:rsidRPr="00B37D5F">
        <w:t>Den föreslagna rubriken till 9 kap. lyder: ”Behandling av trafikuppgifter</w:t>
      </w:r>
      <w:r>
        <w:t xml:space="preserve"> </w:t>
      </w:r>
      <w:r w:rsidRPr="00B37D5F">
        <w:t>och integritetsskydd”. Uppenbarligen är det inte avsett att ”behandling av” ska syfta också på integritetsskydd. Så något missförstånd kan knappast uppstå. Men enligt Lagrådet bör rubriken ändå lyda: ”Behandling av trafikuppgifter samt integritetsskydd”.</w:t>
      </w:r>
    </w:p>
    <w:p w14:paraId="3F393FC6" w14:textId="77777777" w:rsidR="00D85371" w:rsidRDefault="00D85371" w:rsidP="00D85371">
      <w:pPr>
        <w:pStyle w:val="Brdtext"/>
      </w:pPr>
    </w:p>
    <w:p w14:paraId="3C7C816E" w14:textId="48715791" w:rsidR="00D85371" w:rsidRPr="00B37D5F" w:rsidRDefault="00D85371" w:rsidP="00D85371">
      <w:pPr>
        <w:pStyle w:val="Brdtext"/>
      </w:pPr>
      <w:r w:rsidRPr="00B37D5F">
        <w:t>9 kap. 1 §</w:t>
      </w:r>
    </w:p>
    <w:p w14:paraId="70F8C488" w14:textId="77777777" w:rsidR="00D85371" w:rsidRDefault="00D85371" w:rsidP="00D85371">
      <w:pPr>
        <w:pStyle w:val="Brdtext"/>
      </w:pPr>
    </w:p>
    <w:p w14:paraId="3DCEC650" w14:textId="60A29965" w:rsidR="00D85371" w:rsidRPr="00B37D5F" w:rsidRDefault="00D85371" w:rsidP="00D85371">
      <w:pPr>
        <w:pStyle w:val="Brdtext"/>
      </w:pPr>
      <w:r w:rsidRPr="00B37D5F">
        <w:t>I paragrafen föreskrivs att den som tillhandahåller ett allmänt elektroniskt kommunikationsnät eller en allmänt tillgänglig elektronisk kommunika</w:t>
      </w:r>
      <w:r>
        <w:softHyphen/>
      </w:r>
      <w:r w:rsidRPr="00B37D5F">
        <w:t>tionstjänst som huvudregel ska, under förutsättning att sådana trafik</w:t>
      </w:r>
      <w:r>
        <w:softHyphen/>
      </w:r>
      <w:r w:rsidRPr="00B37D5F">
        <w:t>uppgifter som har lagrats eller behandlats på något annat sätt avser användare som är fysiska personer eller abonnenter, utplåna eller avidentifiera uppgifterna när de inte längre behövs för överföring av ett elektroniskt meddelande. Bestämmelsen</w:t>
      </w:r>
      <w:r>
        <w:t xml:space="preserve"> </w:t>
      </w:r>
      <w:r w:rsidRPr="00B37D5F">
        <w:t>anger också i vilka fall som undantag från detta gäller.</w:t>
      </w:r>
      <w:r>
        <w:t xml:space="preserve"> </w:t>
      </w:r>
      <w:r w:rsidRPr="00B37D5F">
        <w:t>Lagtexten har blivit alltför ”massiv”. Den bör styckeindelas och även i övrigt justeras. Lagrådet föreslår följande lydelse.</w:t>
      </w:r>
    </w:p>
    <w:p w14:paraId="2E985002" w14:textId="77777777" w:rsidR="00D85371" w:rsidRDefault="00D85371" w:rsidP="00D85371">
      <w:pPr>
        <w:pStyle w:val="Citat"/>
      </w:pPr>
      <w:r w:rsidRPr="00B37D5F">
        <w:t>Den som tillhandahåller ett allmänt elektroniskt kommunikationsnät eller en allmänt tillgänglig elektronisk kommunikationstjänst ska utplåna eller avidentifiera trafikuppgifter som har lagrats eller behandlats på något annat sätt när de inte längre behövs för överföring av ett elektroniskt meddelande. Detta gäller under förutsättning att uppgifterna avser användare som är fysiska personer eller abonnenter.</w:t>
      </w:r>
    </w:p>
    <w:p w14:paraId="75BB56E5" w14:textId="58E3999F" w:rsidR="00D85371" w:rsidRPr="00B37D5F" w:rsidRDefault="00D85371" w:rsidP="00D85371">
      <w:pPr>
        <w:pStyle w:val="Citat"/>
      </w:pPr>
      <w:r w:rsidRPr="00B37D5F">
        <w:t>Första stycket avser inte uppgifter som sparas för sådan behandling som anges i 2, 15, 19 eller 21 § eller om uppgifterna behövs för en sådan behandling som är tillåten enligt Europaparlamentets och rådets förordning (EU) 2021/1232 av den 14 juli 2021 om ett tillfälligt undantag från vissa bestämmelser i direktiv 2002/58/EG vad gäller användning av teknik hos tillhandahållare av nummeroberoende interpersonella kommunikationstjänster för behandling av person</w:t>
      </w:r>
      <w:r>
        <w:softHyphen/>
      </w:r>
      <w:r w:rsidRPr="00B37D5F">
        <w:t>uppgifter och andra uppgifter i syfte att bekämpa sexuella övergrepp mot barn på nätet.</w:t>
      </w:r>
    </w:p>
    <w:p w14:paraId="2F0192EB" w14:textId="77777777" w:rsidR="00D85371" w:rsidRPr="00B37D5F" w:rsidRDefault="00D85371" w:rsidP="00D85371">
      <w:pPr>
        <w:pStyle w:val="Brdtext"/>
      </w:pPr>
      <w:r w:rsidRPr="00B37D5F">
        <w:t>9 kap. 13 §</w:t>
      </w:r>
    </w:p>
    <w:p w14:paraId="2DAE3285" w14:textId="77777777" w:rsidR="00D85371" w:rsidRDefault="00D85371" w:rsidP="00D85371">
      <w:pPr>
        <w:pStyle w:val="Brdtext"/>
      </w:pPr>
    </w:p>
    <w:p w14:paraId="7AC9D8D9" w14:textId="139B2928" w:rsidR="00D85371" w:rsidRPr="00B37D5F" w:rsidRDefault="00D85371" w:rsidP="00D85371">
      <w:pPr>
        <w:pStyle w:val="Brdtext"/>
      </w:pPr>
      <w:r w:rsidRPr="00B37D5F">
        <w:t>Den föreslagna paragrafen innehåller regler om vad den som tillhanda</w:t>
      </w:r>
      <w:r>
        <w:softHyphen/>
      </w:r>
      <w:r w:rsidRPr="00B37D5F">
        <w:t xml:space="preserve">håller nummerpresentation måste erbjuda. Bl.a. ska den anropande abonnenten ges möjlighet att på ett enkelt sätt och kostnadsfritt ”vid rimlig </w:t>
      </w:r>
      <w:r w:rsidRPr="00B37D5F">
        <w:lastRenderedPageBreak/>
        <w:t xml:space="preserve">användning av funktionen” förhindra nummerpresentationen vid inkommande samtal. </w:t>
      </w:r>
    </w:p>
    <w:p w14:paraId="389F8162" w14:textId="77777777" w:rsidR="00D85371" w:rsidRDefault="00D85371" w:rsidP="00D85371">
      <w:pPr>
        <w:pStyle w:val="Brdtext"/>
      </w:pPr>
    </w:p>
    <w:p w14:paraId="7A6E1212" w14:textId="59124A35" w:rsidR="00D85371" w:rsidRPr="00B37D5F" w:rsidRDefault="00D85371" w:rsidP="00D85371">
      <w:pPr>
        <w:pStyle w:val="Brdtext"/>
      </w:pPr>
      <w:r w:rsidRPr="00B37D5F">
        <w:t>Lagrådet kan konstatera att denna begränsning av möjligheten att förhindra nummerpresentationen vid inkommande samtal har gjorts</w:t>
      </w:r>
      <w:r>
        <w:t xml:space="preserve"> </w:t>
      </w:r>
      <w:r w:rsidRPr="00B37D5F">
        <w:t>på</w:t>
      </w:r>
      <w:r>
        <w:softHyphen/>
      </w:r>
      <w:r w:rsidRPr="00B37D5F">
        <w:t>fallande diffus. Under det fortsatta lagstiftningsarbetet bör det vara en strävan att åtminstone något precisera vad som avses med en icke rimlig användning av funktionen.</w:t>
      </w:r>
    </w:p>
    <w:p w14:paraId="5FAB42E1" w14:textId="77777777" w:rsidR="00D85371" w:rsidRDefault="00D85371" w:rsidP="00D85371">
      <w:pPr>
        <w:pStyle w:val="Brdtext"/>
      </w:pPr>
    </w:p>
    <w:p w14:paraId="6BB83625" w14:textId="465FAE37" w:rsidR="00D85371" w:rsidRPr="00B37D5F" w:rsidRDefault="00D85371" w:rsidP="00D85371">
      <w:pPr>
        <w:pStyle w:val="Brdtext"/>
      </w:pPr>
      <w:r w:rsidRPr="00B37D5F">
        <w:t>9 kap. 26 och 29 §§</w:t>
      </w:r>
    </w:p>
    <w:p w14:paraId="33038145" w14:textId="77777777" w:rsidR="00D85371" w:rsidRDefault="00D85371" w:rsidP="00D85371">
      <w:pPr>
        <w:pStyle w:val="Brdtext"/>
      </w:pPr>
    </w:p>
    <w:p w14:paraId="0DE4FDA0" w14:textId="07F200A8" w:rsidR="00D85371" w:rsidRPr="00B37D5F" w:rsidRDefault="00D85371" w:rsidP="00D85371">
      <w:pPr>
        <w:pStyle w:val="Brdtext"/>
      </w:pPr>
      <w:r w:rsidRPr="00B37D5F">
        <w:t>Se Lagrådets synpunkter i inledningen under rubriken Särskilt om</w:t>
      </w:r>
      <w:r>
        <w:t xml:space="preserve"> </w:t>
      </w:r>
      <w:r w:rsidRPr="00B37D5F">
        <w:t>norm</w:t>
      </w:r>
      <w:r>
        <w:softHyphen/>
      </w:r>
      <w:r w:rsidRPr="00B37D5F">
        <w:t xml:space="preserve">givningsbemyndiganden. </w:t>
      </w:r>
    </w:p>
    <w:p w14:paraId="24E2933B" w14:textId="2C2BC913" w:rsidR="00D85371" w:rsidRPr="00B37D5F" w:rsidRDefault="00D85371" w:rsidP="00D85371">
      <w:pPr>
        <w:pStyle w:val="Brdtext"/>
      </w:pPr>
    </w:p>
    <w:p w14:paraId="23370970" w14:textId="77777777" w:rsidR="00D85371" w:rsidRPr="00B37D5F" w:rsidRDefault="00D85371" w:rsidP="00D85371">
      <w:pPr>
        <w:pStyle w:val="Brdtext"/>
      </w:pPr>
      <w:r w:rsidRPr="00B37D5F">
        <w:t>9 kap. 31 §</w:t>
      </w:r>
    </w:p>
    <w:p w14:paraId="5C0F4A81" w14:textId="77777777" w:rsidR="00D85371" w:rsidRDefault="00D85371" w:rsidP="00D85371">
      <w:pPr>
        <w:pStyle w:val="Brdtext"/>
      </w:pPr>
    </w:p>
    <w:p w14:paraId="123EA881" w14:textId="7C838196" w:rsidR="00D85371" w:rsidRPr="00B37D5F" w:rsidRDefault="00D85371" w:rsidP="00D85371">
      <w:pPr>
        <w:pStyle w:val="Brdtext"/>
      </w:pPr>
      <w:r w:rsidRPr="00B37D5F">
        <w:t>Den föreslagna paragrafen föreskriver tystnadsplikt för den som i samband med tillhandahållande av ett elektroniskt kommunikationsnät eller en</w:t>
      </w:r>
      <w:r>
        <w:t xml:space="preserve"> </w:t>
      </w:r>
      <w:r w:rsidRPr="00B37D5F">
        <w:t xml:space="preserve">elektronisk kommunikationstjänst som inte är en nummeroberoende interpersonell kommunikationstjänst har fått del av eller tillgång till en uppgift om abonnemang, innehållet i ett elektroniskt meddelande eller en annan uppgift som angår ett särskilt elektroniskt meddelande. </w:t>
      </w:r>
    </w:p>
    <w:p w14:paraId="5D9F7731" w14:textId="77777777" w:rsidR="00D85371" w:rsidRDefault="00D85371" w:rsidP="00D85371">
      <w:pPr>
        <w:pStyle w:val="Brdtext"/>
      </w:pPr>
    </w:p>
    <w:p w14:paraId="2FF098BA" w14:textId="748ED665" w:rsidR="00D85371" w:rsidRPr="00B37D5F" w:rsidRDefault="00D85371" w:rsidP="00D85371">
      <w:pPr>
        <w:pStyle w:val="Brdtext"/>
      </w:pPr>
      <w:r w:rsidRPr="00B37D5F">
        <w:t>Lagrådet har ingen invändning i sak mot förslaget, men anser att lagtexten inte motsvarar de krav på god svenska som ska ställas på en text av detta slag.</w:t>
      </w:r>
    </w:p>
    <w:p w14:paraId="5F661299" w14:textId="77777777" w:rsidR="00D85371" w:rsidRDefault="00D85371" w:rsidP="00D85371">
      <w:pPr>
        <w:pStyle w:val="Brdtext"/>
      </w:pPr>
    </w:p>
    <w:p w14:paraId="2F410E6B" w14:textId="29D78737" w:rsidR="00D85371" w:rsidRDefault="00D85371" w:rsidP="00D85371">
      <w:pPr>
        <w:pStyle w:val="Brdtext"/>
      </w:pPr>
      <w:r w:rsidRPr="00B37D5F">
        <w:t>Lagrådet föreslår att paragrafen i stället ges följande lydelse.</w:t>
      </w:r>
    </w:p>
    <w:p w14:paraId="1F8D1008" w14:textId="41B61317" w:rsidR="00D85371" w:rsidRPr="00B37D5F" w:rsidRDefault="00D85371" w:rsidP="00D85371">
      <w:pPr>
        <w:pStyle w:val="Citat"/>
        <w:spacing w:after="0"/>
      </w:pPr>
      <w:r w:rsidRPr="00B37D5F">
        <w:t>Den som tillhandahåller ett elektroniskt kommunikationsnät eller en elektronisk kommunikationstjänst som inte är en nummeroberoende interpersonell kommunikationstjänst, får inte obehörigen föra vidare eller utnyttja det som han eller hon i samband med tillhandahållandet har fått del av eller tillgång till i form av</w:t>
      </w:r>
    </w:p>
    <w:p w14:paraId="01ACBBEE" w14:textId="77777777" w:rsidR="00D85371" w:rsidRPr="00B37D5F" w:rsidRDefault="00D85371" w:rsidP="00D85371">
      <w:pPr>
        <w:pStyle w:val="Citat"/>
        <w:spacing w:before="0" w:after="0"/>
      </w:pPr>
      <w:r w:rsidRPr="00B37D5F">
        <w:t>1. en uppgift om abonnemang,</w:t>
      </w:r>
    </w:p>
    <w:p w14:paraId="5AB255B4" w14:textId="77777777" w:rsidR="00D85371" w:rsidRPr="00B37D5F" w:rsidRDefault="00D85371" w:rsidP="00D85371">
      <w:pPr>
        <w:pStyle w:val="Citat"/>
        <w:spacing w:before="0" w:after="0"/>
      </w:pPr>
      <w:r w:rsidRPr="00B37D5F">
        <w:t>2. innehållet i ett elektroniskt meddelande, eller</w:t>
      </w:r>
    </w:p>
    <w:p w14:paraId="068EB5BC" w14:textId="77777777" w:rsidR="00D85371" w:rsidRPr="00B37D5F" w:rsidRDefault="00D85371" w:rsidP="00D85371">
      <w:pPr>
        <w:pStyle w:val="Citat"/>
        <w:spacing w:before="0"/>
      </w:pPr>
      <w:r w:rsidRPr="00B37D5F">
        <w:t>3. en annan uppgift som angår ett särskilt elektroniskt meddelande.</w:t>
      </w:r>
    </w:p>
    <w:p w14:paraId="44CD193E" w14:textId="58A2F360" w:rsidR="00D85371" w:rsidRPr="00B37D5F" w:rsidRDefault="00D85371" w:rsidP="00D85371">
      <w:pPr>
        <w:pStyle w:val="Citat"/>
      </w:pPr>
      <w:r w:rsidRPr="00B37D5F">
        <w:t>Tystnadsplikt som följer av första stycket gäller inte i förhållande till den</w:t>
      </w:r>
      <w:r>
        <w:t xml:space="preserve"> </w:t>
      </w:r>
      <w:r w:rsidRPr="00B37D5F">
        <w:t>som har tagit del i utväxlingen av ett elektroniskt meddelande eller som på något annat sätt har sänt eller tagit emot ett sådant meddelande.</w:t>
      </w:r>
    </w:p>
    <w:p w14:paraId="591AD15F" w14:textId="24BC5833" w:rsidR="00D85371" w:rsidRPr="00B37D5F" w:rsidRDefault="00D85371" w:rsidP="00D85371">
      <w:pPr>
        <w:pStyle w:val="Citat"/>
      </w:pPr>
      <w:r w:rsidRPr="00B37D5F">
        <w:t>Tystnadsplikt som följer av första stycket 1 och 3 gäller inte heller i</w:t>
      </w:r>
      <w:r>
        <w:t xml:space="preserve"> </w:t>
      </w:r>
      <w:r w:rsidRPr="00B37D5F">
        <w:t>förhållande till innehavaren av ett abonnemang som har använts för ett elektroniskt meddelande.</w:t>
      </w:r>
    </w:p>
    <w:p w14:paraId="3A00C97C" w14:textId="77777777" w:rsidR="00A86A28" w:rsidRDefault="00A86A28" w:rsidP="00D85371">
      <w:pPr>
        <w:pStyle w:val="Brdtext"/>
      </w:pPr>
    </w:p>
    <w:p w14:paraId="74DF1D20" w14:textId="4BC40501" w:rsidR="00D85371" w:rsidRPr="00B37D5F" w:rsidRDefault="00D85371" w:rsidP="00D85371">
      <w:pPr>
        <w:pStyle w:val="Brdtext"/>
      </w:pPr>
      <w:r w:rsidRPr="00B37D5F">
        <w:t xml:space="preserve">Rubriken till 11 kap. </w:t>
      </w:r>
    </w:p>
    <w:p w14:paraId="6866053B" w14:textId="77777777" w:rsidR="00D85371" w:rsidRDefault="00D85371" w:rsidP="00D85371">
      <w:pPr>
        <w:pStyle w:val="Brdtext"/>
      </w:pPr>
    </w:p>
    <w:p w14:paraId="42E621DA" w14:textId="15FBDB1B" w:rsidR="00D85371" w:rsidRPr="00B37D5F" w:rsidRDefault="00D85371" w:rsidP="00D85371">
      <w:pPr>
        <w:pStyle w:val="Brdtext"/>
      </w:pPr>
      <w:r w:rsidRPr="00B37D5F">
        <w:t>Eftersom kapitlet innehåller bestämmelser också om tvistlösning bör rubriken utformas annorlunda. En alternativ formulering är Tillsyn och tvistlösning. En annan är Tillsyn m.m.</w:t>
      </w:r>
    </w:p>
    <w:p w14:paraId="4776AF8C" w14:textId="77777777" w:rsidR="00D85371" w:rsidRPr="00B37D5F" w:rsidRDefault="00D85371" w:rsidP="00D85371">
      <w:pPr>
        <w:pStyle w:val="Brdtext"/>
      </w:pPr>
      <w:r w:rsidRPr="00B37D5F">
        <w:lastRenderedPageBreak/>
        <w:t>11 kap. 18 §</w:t>
      </w:r>
    </w:p>
    <w:p w14:paraId="6C173786" w14:textId="77777777" w:rsidR="00D85371" w:rsidRDefault="00D85371" w:rsidP="00D85371">
      <w:pPr>
        <w:pStyle w:val="Brdtext"/>
      </w:pPr>
    </w:p>
    <w:p w14:paraId="42C73B73" w14:textId="1BF0700A" w:rsidR="00D85371" w:rsidRPr="00B37D5F" w:rsidRDefault="00D85371" w:rsidP="00D85371">
      <w:pPr>
        <w:pStyle w:val="Brdtext"/>
      </w:pPr>
      <w:r w:rsidRPr="00B37D5F">
        <w:t>Paragrafen behandlar tvister som har hänskjutits till tillsynsmyndigheter i olika medlemsstater inom EU. Enligt första stycket krävs då att till</w:t>
      </w:r>
      <w:r>
        <w:softHyphen/>
      </w:r>
      <w:r w:rsidRPr="00B37D5F">
        <w:t>stånds</w:t>
      </w:r>
      <w:r>
        <w:softHyphen/>
      </w:r>
      <w:r w:rsidRPr="00B37D5F">
        <w:t>myndigheten inte får avgöra ett ärende förrän Berec har yttrat sig. Men om ärendet brådskar med hänsyn till intresset av att trygga konkurrensen eller skydda slutanvändarnas intressen, får dock beslut meddelas att gälla till dess något annat bestäms.</w:t>
      </w:r>
    </w:p>
    <w:p w14:paraId="346ABF26" w14:textId="77777777" w:rsidR="00D85371" w:rsidRDefault="00D85371" w:rsidP="00D85371">
      <w:pPr>
        <w:pStyle w:val="Brdtext"/>
      </w:pPr>
    </w:p>
    <w:p w14:paraId="1FB74A1E" w14:textId="7284280C" w:rsidR="00D85371" w:rsidRPr="00B37D5F" w:rsidRDefault="00D85371" w:rsidP="00D85371">
      <w:pPr>
        <w:pStyle w:val="Brdtext"/>
      </w:pPr>
      <w:r w:rsidRPr="00B37D5F">
        <w:t>I författningskommentaren står att paragrafen motsvarar delvis 7</w:t>
      </w:r>
      <w:r>
        <w:t> </w:t>
      </w:r>
      <w:r w:rsidRPr="00B37D5F">
        <w:t>kap. 13</w:t>
      </w:r>
      <w:r>
        <w:t> </w:t>
      </w:r>
      <w:r w:rsidRPr="00B37D5F">
        <w:t xml:space="preserve">§ LEK. I fråga om förarbeten finns det en hänvisning till prop. 2010/11:115 </w:t>
      </w:r>
      <w:r w:rsidR="00EB24E6">
        <w:t>s. 1</w:t>
      </w:r>
      <w:r w:rsidRPr="00B37D5F">
        <w:t>41 f. och 189. Genom bestämmelsen i 7</w:t>
      </w:r>
      <w:r>
        <w:t> </w:t>
      </w:r>
      <w:r w:rsidRPr="00B37D5F">
        <w:t>kap. 13</w:t>
      </w:r>
      <w:r>
        <w:t> </w:t>
      </w:r>
      <w:r w:rsidRPr="00B37D5F">
        <w:t>§ LEK genomfördes artikel 21 i ramdirektivet. Artikel 21 i ramdirektivet hade följande lydelse när bestämmelsen infördes i 7</w:t>
      </w:r>
      <w:r>
        <w:t> </w:t>
      </w:r>
      <w:r w:rsidRPr="00B37D5F">
        <w:t>kap. 13</w:t>
      </w:r>
      <w:r>
        <w:t> </w:t>
      </w:r>
      <w:r w:rsidRPr="00B37D5F">
        <w:t xml:space="preserve">§ LEK (se prop. 2010/11:115 </w:t>
      </w:r>
      <w:r w:rsidR="00EB24E6">
        <w:t>s. 1</w:t>
      </w:r>
      <w:r w:rsidRPr="00B37D5F">
        <w:t>42, 189, 218 och 335).</w:t>
      </w:r>
    </w:p>
    <w:p w14:paraId="64B5DCA3" w14:textId="5E56350B" w:rsidR="00D85371" w:rsidRPr="00B37D5F" w:rsidRDefault="00D85371" w:rsidP="00D85371">
      <w:pPr>
        <w:pStyle w:val="Citat"/>
      </w:pPr>
      <w:r w:rsidRPr="00B37D5F">
        <w:t>När en sådan begäran har lämnats in till Berec ska varje nationell regleringsmyndighet som har behörighet i någon del av tvisten invänta Berecs yttrande innan den vidtar åtgärder för att lösa tvisten, utan att detta påverkar de nationella regleringsmyndigheternas möjlighet att vid behov vidta brådskande åtgärder.</w:t>
      </w:r>
    </w:p>
    <w:p w14:paraId="0DFE635C" w14:textId="28424778" w:rsidR="00D85371" w:rsidRDefault="00D85371" w:rsidP="00D85371">
      <w:pPr>
        <w:pStyle w:val="Brdtext"/>
      </w:pPr>
      <w:r w:rsidRPr="00B37D5F">
        <w:t>Genom bestämmelsen här i 11 kap. 18 § ska emellertid artikel 27 i det nu aktuella EU-direktivet genomföras. Den artikeln lyder (punkt 4).</w:t>
      </w:r>
    </w:p>
    <w:p w14:paraId="76C82D74" w14:textId="1B35CC5E" w:rsidR="00D85371" w:rsidRPr="00B37D5F" w:rsidRDefault="00D85371" w:rsidP="00D85371">
      <w:pPr>
        <w:pStyle w:val="Citat"/>
      </w:pPr>
      <w:r w:rsidRPr="00B37D5F">
        <w:t>Den eller de berörda nationella regleringsmyndigheterna ska invänta Berecs yttrande innan de vidtar någon åtgärd för att lösa tvisten. Under exceptionella omständigheter, om det finns ett trängande behov av att trygga konkurrensen eller skydda slutanvändares intressen, får vilken som helst av de behöriga nationella regleringsmyndigheterna, antingen på parternas begäran eller på eget initiativ, anta interimistiska åtgärder.</w:t>
      </w:r>
      <w:r>
        <w:t xml:space="preserve"> </w:t>
      </w:r>
      <w:r w:rsidRPr="00B37D5F">
        <w:t xml:space="preserve">Det måste ifrågasättas om den valda lydelsen ”om ärendet brådskar” lever upp till det nuvarande direktivets lydelse. </w:t>
      </w:r>
    </w:p>
    <w:p w14:paraId="7884C30F" w14:textId="322C8A19" w:rsidR="00D85371" w:rsidRPr="00B37D5F" w:rsidRDefault="00D85371" w:rsidP="00D85371">
      <w:pPr>
        <w:pStyle w:val="Brdtext"/>
      </w:pPr>
      <w:r w:rsidRPr="00B37D5F">
        <w:t>12 kap. 3 §</w:t>
      </w:r>
    </w:p>
    <w:p w14:paraId="2CCE4680" w14:textId="77777777" w:rsidR="00D85371" w:rsidRDefault="00D85371" w:rsidP="00D85371">
      <w:pPr>
        <w:pStyle w:val="Brdtext"/>
      </w:pPr>
    </w:p>
    <w:p w14:paraId="0505F3F5" w14:textId="715FFD1A" w:rsidR="00D85371" w:rsidRPr="00B37D5F" w:rsidRDefault="00D85371" w:rsidP="00D85371">
      <w:pPr>
        <w:pStyle w:val="Brdtext"/>
      </w:pPr>
      <w:r w:rsidRPr="00B37D5F">
        <w:t>Som Lagrådet tidigare noterat (jfr Lagrådets yttrande den 11</w:t>
      </w:r>
      <w:r>
        <w:t> </w:t>
      </w:r>
      <w:r w:rsidRPr="00B37D5F">
        <w:t>mars 2021 över lagrådsremissen Anpassningar till EU:s förordningar om</w:t>
      </w:r>
      <w:r>
        <w:t xml:space="preserve"> </w:t>
      </w:r>
      <w:r w:rsidRPr="00B37D5F">
        <w:t>medicin</w:t>
      </w:r>
      <w:r>
        <w:softHyphen/>
      </w:r>
      <w:r w:rsidRPr="00B37D5F">
        <w:t>teknik – del 2) kan det – om det anses nödvändigt att reglera ne bis in idem-problematiken (jfr avsnitt 21.7 i remissen) – invändas mot att bestämmelsen behandlar frågan om när det på grund av vite föreligger hinder mot utdömande av sanktionsavgift, men inte den omvända situationen, dvs. i vilken utsträckning som sanktionsavgift utgör hinder mot föreläggande eller utdömande av vite. Eftersom det rör sig om en mer generell frågeställning och motsvarande reglering också finns i annan lagstiftning kan Lagrådet ha viss förståelse för om saken inte övervägs här utan i ett annat och mera allmänt sammanhang. Det är emellertid olyckligt att lagstiftningen endast delvis ger svar på de frågor som kan uppstå.</w:t>
      </w:r>
    </w:p>
    <w:p w14:paraId="1CCB0331" w14:textId="77777777" w:rsidR="00D85371" w:rsidRDefault="00D85371" w:rsidP="00D85371">
      <w:pPr>
        <w:pStyle w:val="Brdtext"/>
      </w:pPr>
    </w:p>
    <w:p w14:paraId="779C0DED" w14:textId="6005C7F6" w:rsidR="00D85371" w:rsidRPr="00B37D5F" w:rsidRDefault="00D85371" w:rsidP="00D85371">
      <w:pPr>
        <w:pStyle w:val="Brdtext"/>
      </w:pPr>
      <w:r w:rsidRPr="00B37D5F">
        <w:t xml:space="preserve">Lagrådet vill också väcka frågan om det inte behövs en motsvarighet till 12 kap. 3 § i 13 kap. </w:t>
      </w:r>
    </w:p>
    <w:p w14:paraId="67170F22" w14:textId="77777777" w:rsidR="00D85371" w:rsidRDefault="00D85371" w:rsidP="00D85371">
      <w:pPr>
        <w:pStyle w:val="Brdtext"/>
      </w:pPr>
    </w:p>
    <w:p w14:paraId="38CF38E1" w14:textId="0971A016" w:rsidR="00D85371" w:rsidRPr="00D123B6" w:rsidRDefault="00D85371" w:rsidP="00D85371">
      <w:pPr>
        <w:pStyle w:val="Brdtext"/>
        <w:rPr>
          <w:u w:val="single"/>
        </w:rPr>
      </w:pPr>
      <w:r w:rsidRPr="00D123B6">
        <w:rPr>
          <w:u w:val="single"/>
        </w:rPr>
        <w:lastRenderedPageBreak/>
        <w:t>1.2 Övriga lagförslag</w:t>
      </w:r>
    </w:p>
    <w:p w14:paraId="58ACDD7B" w14:textId="77777777" w:rsidR="00D85371" w:rsidRDefault="00D85371" w:rsidP="00D85371">
      <w:pPr>
        <w:pStyle w:val="Brdtext"/>
      </w:pPr>
    </w:p>
    <w:p w14:paraId="40027450" w14:textId="5BC96823" w:rsidR="00D85371" w:rsidRPr="00B37D5F" w:rsidRDefault="00D85371" w:rsidP="00D85371">
      <w:pPr>
        <w:pStyle w:val="Brdtext"/>
        <w:sectPr w:rsidR="00D85371" w:rsidRPr="00B37D5F" w:rsidSect="00155500">
          <w:headerReference w:type="even" r:id="rId493"/>
          <w:headerReference w:type="default" r:id="rId494"/>
          <w:footerReference w:type="even" r:id="rId495"/>
          <w:footerReference w:type="default" r:id="rId496"/>
          <w:headerReference w:type="first" r:id="rId497"/>
          <w:footerReference w:type="first" r:id="rId498"/>
          <w:pgSz w:w="9356" w:h="13721" w:code="9"/>
          <w:pgMar w:top="794" w:right="2438" w:bottom="1191" w:left="1021" w:header="0" w:footer="709" w:gutter="0"/>
          <w:cols w:space="708"/>
          <w:docGrid w:linePitch="360"/>
        </w:sectPr>
      </w:pPr>
      <w:r w:rsidRPr="00B37D5F">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BEDF06D" w14:textId="1714A92B" w:rsidR="00D85371" w:rsidRDefault="00737361" w:rsidP="00D85371">
          <w:pPr>
            <w:pStyle w:val="Proprubrik"/>
            <w:spacing w:before="720" w:after="190"/>
          </w:pPr>
          <w:r>
            <w:t>Infrastrukturdepartementet</w:t>
          </w:r>
        </w:p>
      </w:sdtContent>
    </w:sdt>
    <w:p w14:paraId="222D7744" w14:textId="668AEE9D" w:rsidR="00D85371" w:rsidRDefault="00D85371" w:rsidP="00D85371">
      <w:pPr>
        <w:pStyle w:val="Proputdrag"/>
      </w:pPr>
      <w:bookmarkStart w:id="2769" w:name="_Toc96533470"/>
      <w:r>
        <w:t xml:space="preserve">Utdrag ur protokoll vid regeringssammanträde </w:t>
      </w:r>
      <w:sdt>
        <w:sdtPr>
          <w:alias w:val="Datum"/>
          <w:tag w:val="Datum"/>
          <w:id w:val="679708000"/>
          <w:date w:fullDate="2022-02-24T00:00:00Z">
            <w:dateFormat w:val="'den' d MMMM yyyy"/>
            <w:lid w:val="sv-SE"/>
            <w:storeMappedDataAs w:val="dateTime"/>
            <w:calendar w:val="gregorian"/>
          </w:date>
        </w:sdtPr>
        <w:sdtEndPr/>
        <w:sdtContent>
          <w:r w:rsidR="00650CE3">
            <w:t>den 24 februari 2022</w:t>
          </w:r>
        </w:sdtContent>
      </w:sdt>
      <w:bookmarkEnd w:id="2769"/>
    </w:p>
    <w:p w14:paraId="4545344F" w14:textId="77777777" w:rsidR="00D85371" w:rsidRDefault="00D85371" w:rsidP="00D85371">
      <w:pPr>
        <w:pStyle w:val="Brdtext"/>
        <w:jc w:val="left"/>
      </w:pPr>
    </w:p>
    <w:p w14:paraId="0AF494EB" w14:textId="6909A134" w:rsidR="00D85371" w:rsidRDefault="00D85371" w:rsidP="00D85371">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737361">
            <w:t xml:space="preserve">statsminister Andersson, ordförande, och statsråden Johansson, Hallengren, Hultqvist, Damberg, Ygeman, Linde, Ekström, Strandhäll, Dahlgren, Hallberg, Nordmark, Sätherberg, Gustafsdotter, Axelsson Kihlblom, Elger, Farmanbar, Danielsson </w:t>
          </w:r>
        </w:sdtContent>
      </w:sdt>
    </w:p>
    <w:p w14:paraId="6401A328" w14:textId="77777777" w:rsidR="00D85371" w:rsidRDefault="00D85371" w:rsidP="00D85371">
      <w:pPr>
        <w:pStyle w:val="Brdtext"/>
        <w:jc w:val="left"/>
      </w:pPr>
    </w:p>
    <w:p w14:paraId="2DDD20AE" w14:textId="1D58DECF" w:rsidR="00D85371" w:rsidRDefault="00D85371" w:rsidP="00D85371">
      <w:pPr>
        <w:pStyle w:val="Brdtext"/>
        <w:jc w:val="left"/>
      </w:pPr>
      <w:r>
        <w:t xml:space="preserve">Föredragande: statsrådet </w:t>
      </w:r>
      <w:sdt>
        <w:sdtPr>
          <w:alias w:val="Foredragande"/>
          <w:tag w:val="Foredragande"/>
          <w:id w:val="1160741249"/>
          <w:text w:multiLine="1"/>
        </w:sdtPr>
        <w:sdtEndPr/>
        <w:sdtContent>
          <w:r>
            <w:t>Farmanbar</w:t>
          </w:r>
        </w:sdtContent>
      </w:sdt>
    </w:p>
    <w:p w14:paraId="173B8350" w14:textId="77777777" w:rsidR="00D85371" w:rsidRPr="00827386" w:rsidRDefault="00D85371" w:rsidP="00D85371">
      <w:pPr>
        <w:pStyle w:val="Brdtext"/>
        <w:jc w:val="left"/>
        <w:rPr>
          <w:szCs w:val="21"/>
        </w:rPr>
      </w:pPr>
    </w:p>
    <w:p w14:paraId="61294E35" w14:textId="77777777" w:rsidR="00D85371" w:rsidRPr="00915BF3" w:rsidRDefault="00D85371" w:rsidP="00D85371">
      <w:pPr>
        <w:pStyle w:val="Slutstreck"/>
      </w:pPr>
      <w:r w:rsidRPr="008B7E85">
        <w:t>                    </w:t>
      </w:r>
    </w:p>
    <w:p w14:paraId="08AA1F4C" w14:textId="77777777" w:rsidR="00D85371" w:rsidRPr="006E102E" w:rsidRDefault="00D85371" w:rsidP="00D85371">
      <w:pPr>
        <w:pStyle w:val="Brdtext"/>
        <w:jc w:val="left"/>
        <w:rPr>
          <w:sz w:val="18"/>
          <w:szCs w:val="18"/>
        </w:rPr>
      </w:pPr>
    </w:p>
    <w:p w14:paraId="017F6A80" w14:textId="77777777" w:rsidR="00D85371" w:rsidRDefault="00D85371" w:rsidP="00D85371">
      <w:pPr>
        <w:pStyle w:val="Brdtext"/>
        <w:jc w:val="left"/>
      </w:pPr>
    </w:p>
    <w:p w14:paraId="10255358" w14:textId="037889D3" w:rsidR="00D85371" w:rsidRDefault="00D85371" w:rsidP="00D85371">
      <w:pPr>
        <w:pStyle w:val="Brdtext"/>
        <w:jc w:val="left"/>
      </w:pPr>
      <w:r>
        <w:t>Regeringen beslutar proposition</w:t>
      </w:r>
      <w:r w:rsidR="00E27C83">
        <w:t xml:space="preserve"> 2021/22:136</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737361">
            <w:t>Genomförande av direktivet om inrättande av en europeisk kodex för elektronisk kommunikation</w:t>
          </w:r>
        </w:sdtContent>
      </w:sdt>
      <w:r w:rsidR="00F21A8C">
        <w:t>.</w:t>
      </w:r>
    </w:p>
    <w:p w14:paraId="37C743F3" w14:textId="77777777" w:rsidR="00DB62B9" w:rsidRPr="00152749" w:rsidRDefault="00DB62B9" w:rsidP="00152749">
      <w:pPr>
        <w:pStyle w:val="Brdtextmedindrag"/>
      </w:pPr>
    </w:p>
    <w:sectPr w:rsidR="00DB62B9" w:rsidRPr="00152749" w:rsidSect="00155500">
      <w:headerReference w:type="even" r:id="rId499"/>
      <w:headerReference w:type="default" r:id="rId500"/>
      <w:footerReference w:type="even" r:id="rId501"/>
      <w:footerReference w:type="default" r:id="rId502"/>
      <w:headerReference w:type="first" r:id="rId503"/>
      <w:footerReference w:type="first" r:id="rId50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468036C" w14:textId="77777777" w:rsidR="00E062A7" w:rsidRDefault="00E062A7" w:rsidP="00F8009C">
      <w:r>
        <w:separator/>
      </w:r>
    </w:p>
  </w:endnote>
  <w:endnote w:type="continuationSeparator" w:id="0">
    <w:p w14:paraId="227CB770" w14:textId="77777777" w:rsidR="00E062A7" w:rsidRDefault="00E062A7" w:rsidP="00F8009C">
      <w:r>
        <w:continuationSeparator/>
      </w:r>
    </w:p>
  </w:endnote>
  <w:endnote w:type="continuationNotice" w:id="1">
    <w:p w14:paraId="05BC11FC" w14:textId="77777777" w:rsidR="00E062A7" w:rsidRDefault="00E062A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4E1FB" w14:textId="77777777" w:rsidR="00E062A7" w:rsidRDefault="00E062A7" w:rsidP="009C2B67">
    <w:pPr>
      <w:pStyle w:val="Brdtext"/>
    </w:pPr>
    <w:r>
      <w:rPr>
        <w:noProof/>
        <w:lang w:eastAsia="sv-SE"/>
      </w:rPr>
      <mc:AlternateContent>
        <mc:Choice Requires="wps">
          <w:drawing>
            <wp:anchor distT="0" distB="0" distL="0" distR="0" simplePos="0" relativeHeight="251658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08D16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CrWjw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PKNGsxiM9ija4NSqYRH4a62eAPVgAQ/vFtMAO5x6HsexWujr+URCBHUxvd+wiGOE4PDnNjyew&#10;cJjycT4dJ/azvbN1PnwVpiZxUVCHx0ucss2ND7gIoAMk5vJGVeV1pVTaRMGIS+XIhuGpVUhXhMcf&#10;KKVJU9DT45NRCqxNdO8iKx3DiCSZPl0svCswrcJWiYhR+ruQoCzV+UZuxrnQu/wJHVESqd7j2OP3&#10;t3qPc1cHPFJmo8POua60can61GN7ysqfA2Wyw4Pwg7rjMrTLNmllPLz/0pRbyMKZrrG85dcVHu+G&#10;+XDPHDoJ743pEO7wkcqAfNOvKFkZ9/ut84iHwGGlpEFnFtT/WjMnKFHfNKQ/zSdRRiFtJidn0BFx&#10;h5bloUWv60sDReSYQ5anZcQHNSylM/UThsgiZoWJaY7cBQ3D8jJ08wJDiIvFIoHQvJaFG/1geQwd&#10;WY7SfGyfmLO9fgOEf2uGHmazVzLusNHT28U6QIpJ45HnjtWefzR+kn4/pOJkOdwn1H6U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8cKt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208D16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0BD77" w14:textId="77777777" w:rsidR="00E062A7" w:rsidRDefault="00E062A7"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7CA4A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QIhfjwIAAJI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uwlapVmNJj2JNrgNKsgjP431U8AeLYCh/WxaYIdzj8NYditdHf8oiMAOpnd7dhGMcByeX+SnZ7Bw&#10;mPJxPhkn9rODs3U+fBGmJnFRUIfmJU7Z9tYHXATQARJzeaOq8qZSKm2iYMSVcmTL0GoV0hXh8QdK&#10;adIU9OL0fJQCaxPdu8hKxzAiSaZPFwvvCkyrsFMiYpT+JiQoS3W+kptxLvQ+f0JHlESqtzj2+MOt&#10;3uLc1QGPlNnosHeuK21cqj69sQNl5Y+BMtnhQfhR3XEZ2mWbtHI69H9pyh1k4Uz3sLzlNxWad8t8&#10;eGAOLwn9xnQI9/hIZUC+6VeUrI379dp5xEPgsFLS4GUW1P/cMCcoUV81pD/Jz6KMQtqcnX+Ejog7&#10;tiyPLXpTXxkoIsccsjwtIz6oYSmdqZ8xRBYxK0xMc+QuaBiWV6GbFxhCXCwWCYTHa1m41Y+Wx9CR&#10;5SjNp/aZOdvrN0D4d2Z4w2z6QsYdNnp6u9gESDFpPPLcsdrzj4efp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kCIX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E7CA4A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407D7B" w14:textId="77777777" w:rsidR="00E062A7" w:rsidRDefault="00E062A7"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E71C5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mTmjwIAAJI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NKdGsxiM9ija4DSrIIz+N9XPAHiyAof1sWmCHc4/DWHYrXR3/KIjADqZ3e3YRjHAcnk3z0wks&#10;HKZ8nM/Gif3s4GydD1+EqUlcFNTh8RKnbHvjAy4C6ACJubxRVXldKZU2UTDiUjmyZXhqFdIV4fEH&#10;SmnSFHR6ejZKgbWJ7l1kpWMYkSTTp4uFdwWmVdgpETFKfxMSlKU6X8nNOBd6nz+hI0oi1Vsce/zh&#10;Vm9x7uqAR8psdNg715U2LlWfeuxAWfljoEx2eBB+VHdchnbVJq1MhvdfmXIHWTjTNZa3/LrC490w&#10;H+6ZQyfhvTEdwh0+UhmQb/oVJWvjfr12HvEQOKyUNOjMgvqfG+YEJeqrhvRn+STKKKTN5OwjdETc&#10;sWV1bNGb+tJAETnmkOVpGfFBDUvpTP2EIbKMWWFimiN3QcOwvAzdvMAQ4mK5TCA0r2XhRj9YHkNH&#10;lqM0H9sn5myv3wDh35qhh9n8hYw7bPT0drkJkGLSeOS5Y7XnH42fpN8PqThZjvcJdRili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5k5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E71C5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91DEB4" w14:textId="77777777" w:rsidR="00E062A7" w:rsidRDefault="00E062A7" w:rsidP="009C2B67">
    <w:pPr>
      <w:pStyle w:val="Brdtext"/>
    </w:pPr>
    <w:r>
      <w:rPr>
        <w:noProof/>
        <w:lang w:eastAsia="sv-SE"/>
      </w:rPr>
      <mc:AlternateContent>
        <mc:Choice Requires="wps">
          <w:drawing>
            <wp:anchor distT="0" distB="0" distL="0" distR="0" simplePos="0" relativeHeight="2516586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83850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6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qkq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FGxSolmNR3oUbXBrVDCJ/DTWTwFbWABD+8W0eOfh3OMwlt1KV8c/CiKwI9J2xy6CEY7Dk9P8eAIL&#10;hykf5+fjxH62d7bOh6/C1CQuCurweIlTtrn1ARcBdIDEXN6oqryplEqbKBhxpRzZMDy1CumK8PgD&#10;pTRpCnp6fDJKgbWJ7l1kpWMYkSTTp4uFdwWmVdgqETFKfxcSlKU638jNOBd6lz+hI0oi1Xsce/z+&#10;Vu9x7uqAR8psdNg515U2LlWfemxPWflzoEx2eBB+UHdchnbZJq2cDe+/NOUWsnCmayxv+U2Fx7tl&#10;Pjwwh07Ce2M6hHt8pDIg3/QrSlbG/X7rPOIhcFgpadCZBfW/1swJStQ3Demf55Moo5A2k5Mz6Ii4&#10;Q8vy0KLX9ZWBInLMIcvTMuKDGpbSmfoJQ2Qes8LENEfugoZheRW6eYEhxMV8nkBoXsvCrV5YHkNH&#10;lqM0H9sn5myv3wDh35mhh9n0lYw7bPT0dr4OkGLSeOS5Y7XnH42fpN8PqThZDvcJtR+lsx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gKqS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083850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962C5E" w14:textId="77777777" w:rsidR="00E062A7" w:rsidRDefault="00E062A7"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B713F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1mDTjQIAAJI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GR&#10;nxLNagzpUbTBrdFBHvlprJ8C9mABDO0X02LOw7nHYWy7la6OfzREYAfT2x27CEY4Dk9O8+MJLBym&#10;fJyfjxP72d7ZOh++ClOTuCiow/ASp2xz4wMKAXSAxFzeqKq8rpRKmygYsVCObBhGrUIqER5/oJQm&#10;TUFPj09GKbA20b2LrHQMI5Jk+nSx8a7BtApbJSJG6e9CgrLU5xu5GedC7/IndERJpHqPY4/fV/Ue&#10;564PeKTMRoedc11p41L36Y7tKSt/DpTJDg/CD/qOy9Au26SVs2H+S1NuIQtnuovlLb+uMLwb5sM9&#10;c7hJmDdeh3CHj1QG5Jt+RcnKuN9vnUc8BA4rJQ1uZkH9rzVzghL1TUP65/kkyiikzeTkM3RE3KFl&#10;eWjR63phoAiIG9WlZcQHNSylM/UTHpF5zAoT0xy5CxqG5SJ07wUeIS7m8wTC5bUs3OgHy2PoyHKU&#10;5mP7xJzt9Rsg/Fsz3GE2fSXjDhs9vZ2vA6SYNB557ljt+cfFT9LvH6n4shzuE2r/lM5e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LWYNO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11B713F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2A3A71" w14:textId="77777777" w:rsidR="00E062A7" w:rsidRDefault="00E062A7"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3AC9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3XOIjw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pMJJZrVeKQn0Qa3QQV55KexfgrYowUwtJ9NC+xw7nEYy26lq+MfBRHYwfRuzy6CEY7D84v89AwW&#10;DlM+zifjxH52cLbOhy/C1CQuCurweIlTtr31ARcBdIDEXN6oqryplEqbKBhxpRzZMjy1CumK8PgD&#10;pTRpCnpxej5KgbWJ7l1kpWMYkSTTp4uFdwWmVdgpETFKfxMSlKU6X8nNOBd6nz+hI0oi1Vsce/zh&#10;Vm9x7uqAR8psdNg715U2LlWfeuxAWfljoEx2eBB+VHdchnbZJq1MhvdfmnIHWTjTNZa3/KbC490y&#10;Hx6YQyfhvTEdwj0+UhmQb/oVJWvjfr12HvEQOKyUNOjMgvqfG+YEJeqrhvQn+VmUUUibs/OP0BFx&#10;x5blsUVv6isDReSYQ5anZcQHNSylM/UzhsgiZoWJaY7cBQ3D8ip08wJDiIvFIoHQvJaFW/1oeQwd&#10;WY7SfGqfmbO9fgOEf2eGHmbTFzLusNHT28UmQIpJ45HnjtWefzR+k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91z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8E3AC9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6F2B02" w14:textId="77777777" w:rsidR="00E062A7" w:rsidRDefault="00E062A7" w:rsidP="009C2B67">
    <w:pPr>
      <w:pStyle w:val="Brdtext"/>
    </w:pPr>
    <w:r>
      <w:rPr>
        <w:noProof/>
        <w:lang w:eastAsia="sv-SE"/>
      </w:rPr>
      <mc:AlternateContent>
        <mc:Choice Requires="wps">
          <w:drawing>
            <wp:anchor distT="0" distB="0" distL="0" distR="0" simplePos="0" relativeHeight="2516586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34BFC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6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yCkQIAAJM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OuXMipoe6Um16DdUwSTy07gwJdijIyC2n6Gldx7OAx3Gslvt6/inghjZiendnl0KxiQdnp3npxOy&#10;SDLl4/xinNjPDs7OB/yioGZxUXBPj5c4FdvbgHQRgg6QmCuAqcqbypi0iYJRV8azraCnNpiuSB5/&#10;oIxlTcHPT89GKbCF6N5FNjaGUUkyfbpYeFdgWuHOqIgx9pvSRFmq85XcQkpl9/kTOqI0pXqLY48/&#10;3Ootzl0d5JEyg8W9c11Z8Kn61GMHysofA2W6wxPhR3XHJbbLNmklHw8CWEK5I1146DorOHlT0evd&#10;ioAPwlMr0YPTeMB7+mgDxD70K87W4H+9dh7xpHCyctZQaxY8/NwIrzgzXy1p/yKfRB1h2kzOPpKQ&#10;mD+2LI8tdlNfAUkip0HkZFpGPJphqT3UzzRFFjErmYSVlLvgOCyvsBsYNIWkWiwSiLrXCby1j07G&#10;0JHmqM2n9ll41wsYSfl3MDSxmL7QcYeNnsEtNkhaTCKPRHes9g9AnZ+030+pOFqO9wl1mKX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vjcg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A34BFC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2879B2" w14:textId="77777777" w:rsidR="00E062A7" w:rsidRDefault="00E062A7"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7CFD9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c2mkQIAAJM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mnBmRU2P9KRa9BuqII/8NC5MCfboCIjtZ2jpnYfzQIex7Fb7Ov6pIEZ2Ynq3Z5eCMUmHZ+f56YQs&#10;kkz5OL8YJ/azg7PzAb8oqFlcFNzT4yVOxfY2IF2EoAMk5gpgqvKmMiZtomDUlfFsK+ipDaYrkscf&#10;KGNZU/Dz07NRCmwhuneRjY1hVJJMny4W3hWYVrgzKmKM/aY0UZbqfCW3kFLZff6EjihNqd7i2OMP&#10;t3qLc1cHeaTMYHHvXFcWfKo+9diBsvLHQJnu8ET4Ud1xie2yTVrJTwcBLKHckS48dJ0VnLyp6PVu&#10;RcAH4amV6MFpPOA9fbQBYh/6FWdr8L9eO494UjhZOWuoNQsefm6EV5yZr5a0f5FPoo4wbSZnH0lI&#10;zB9blscWu6mvgCSR0yByMi0jHs2w1B7qZ5oii5iVTMJKyl1wHJZX2A0MmkJSLRYJRN3rBN7aRydj&#10;6Ehz1OZT+yy86wWMpPw7GJpYTF/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3+c2m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B7CFD9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D2049E" w14:textId="77777777" w:rsidR="00E062A7" w:rsidRDefault="00E062A7"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FB773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WfTykQIAAJM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GnNmRU2P9KRa9BuqII/8NC5MCfboCIjtZ2jpnYfzQIex7Fb7Ov6pIEZ2Ynq3Z5eCMUmHZ+f56YQs&#10;kkz5OL8YJ/azg7PzAb8oqFlcFNzT4yVOxfY2IF2EoAMk5gpgqvKmMiZtomDUlfFsK+ipDaYrkscf&#10;KGNZU/Dz07NRCmwhuneRjY1hVJJMny4W3hWYVrgzKmKM/aY0UZbqfCW3kFLZff6EjihNqd7i2OMP&#10;t3qLc1cHeaTMYHHvXFcWfKo+9diBsvLHQJnu8ET4Ud1xie2yTVrJJ4MAllDuSBceus4KTt5U9Hq3&#10;IuCD8NRK9OA0HvCePtoAsQ/9irM1+F+vnUc8KZysnDXUmgUPPzfCK87MV0vav8gnUUeYNpOzjyQk&#10;5o8ty2OL3dRXQJLIaRA5mZYRj2ZYag/1M02RRcxKJmEl5S44Dssr7AYGTSGpFosEou51Am/to5Mx&#10;dKQ5avOpfRbe9QJGUv4dDE0spi903GGjZ3CLDZIWk8gj0R2r/QNQ5yft91MqjpbjfUIdZ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6WfTy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6FB773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53ADD0" w14:textId="77777777" w:rsidR="00E062A7" w:rsidRDefault="00E062A7" w:rsidP="009C2B67">
    <w:pPr>
      <w:pStyle w:val="Brdtext"/>
    </w:pPr>
    <w:r>
      <w:rPr>
        <w:noProof/>
        <w:lang w:eastAsia="sv-SE"/>
      </w:rPr>
      <mc:AlternateContent>
        <mc:Choice Requires="wps">
          <w:drawing>
            <wp:anchor distT="0" distB="0" distL="0" distR="0" simplePos="0" relativeHeight="2516586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FBAD2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6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4xFD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0ZQzK2p6pEfVol9TBZPIT+PCjGAPjoDYfoGW3nk4D3QYy261r+OfCmJkJ6a3O3YpGJN0eDLNjydk&#10;kWTKx/nZOLGf7Z2dD/hVQc3iouCeHi9xKjY3AekiBB0gMVcAU5XXlTFpEwWjLo1nG0FPbTBdkTz+&#10;QBnLmoJPj09GKbCF6N5FNjaGUUkyfbpYeFdgWuHWqIgx9rvSRFmq843cQkpld/kTOqI0pXqPY4/f&#10;3+o9zl0d5JEyg8Wdc11Z8Kn61GN7ysqfA2W6wxPhB3XHJbbLNmklPx0EsIRyS7rw0HVWcPK6ote7&#10;EQHvhadWogen8YB39NEGiH3oV5ytwP9+6zziSeFk5ayh1ix4+LUWXnFmvlnS/lk+iTrCtJmcnJKQ&#10;mD+0LA8tdl1fAkkip0HkZFpGPJphqT3UTzRFFjErmYSVlLvgOCwvsRsYNIWkWiwSiLrXCbyxD07G&#10;0JHmqM3H9kl41wsYSfm3MDSxmL3ScYeNnsEt1khaTCKPRHes9g9AnZ+030+pOFoO9wm1n6XzF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geMRQ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4FBAD2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84CEFC" w14:textId="77777777" w:rsidR="00E062A7" w:rsidRDefault="00E062A7"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1D50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fL76kAIAAJM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h6d&#10;c2ZFTY/0rFr0a6ogj/w0LkwI9uQIiO1naOmdh/NAh7HsVvs6/qkgRnZiertjl4IxSYenZ/nxCVkk&#10;mfJxfjlO7Gd7Z+cDflFQs7gouKfHS5yKzV1AughBB0jMFcBU5W1lTNpEwahr49lG0FMbTFckjz9Q&#10;xrKm4GfHp6MU2EJ07yIbG8OoJJk+XSy8KzCtcGtUxBj7TWmiLNX5Rm4hpbK7/AkdUZpSvcexx+9v&#10;9R7nrg7ySJnB4s65riz4VH3qsT1l5Y+BMt3hifCDuuMS20WbtJJfDAJYQLklXXjoOis4eVvR692J&#10;gI/CUyvRg9N4wAf6aAPEPvQrzlbgf711HvGkcLJy1lBrFjz8XAuvODNfLWn/Mj+JOsK0OTk9JyEx&#10;f2hZHFrsur4GkkROg8jJtIx4NMNSe6hfaIrMY1YyCSspd8FxWF5jNzBoCkk1nycQda8TeGefnIyh&#10;I81Rm8/ti/CuFzCS8u9haGIxeaXjDhs9g5uvkbSYRB6J7ljtH4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N8vv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71D50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7D5C02" w14:textId="77777777" w:rsidR="00E062A7" w:rsidRDefault="00E062A7"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B60F9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oOKXkQIAAJM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aMKZFTU90lK16DdUQR75aVyYEuzRERDbz9DSOw/ngQ5j2a32dfxTQYzsxPRuzy4FY5IOJ+f56RlZ&#10;JJnycX4xTuxnB2fnA35RULO4KLinx0uciu1tQLoIQQdIzBXAVOVNZUzaRMGoK+PZVtBTG0xXJI8/&#10;UMaypuDnp5NRCmwhuneRjY1hVJJMny4W3hWYVrgzKmKM/aY0UZbqfCW3kFLZff6EjihNqd7i2OMP&#10;t3qLc1cHeaTMYHHvXFcWfKo+9diBsvLHQJnu8ET4Ud1xie2qTVrJLwYBrKDckS48dJ0VnLyp6PVu&#10;RcAH4amV6MFpPOA9fbQBYh/6FWdr8L9eO494UjhZOWuoNQsefm6EV5yZr5a0f5GfRR1h2pxNPpKQ&#10;mD+2rI4tdlNfAUkip0HkZFpGPJphqT3UTzRFFjErmYSVlLvgOCyvsBsYNIWkWiwSiLrXCby1j07G&#10;0JHmqM1l+yS86wWMpPw7GJpYTF/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CoOKX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AB60F9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97693B" w14:textId="77777777" w:rsidR="00E062A7" w:rsidRDefault="00E062A7" w:rsidP="009C2B67">
    <w:pPr>
      <w:pStyle w:val="Brdtext"/>
    </w:pPr>
    <w:r>
      <w:rPr>
        <w:noProof/>
        <w:lang w:eastAsia="sv-SE"/>
      </w:rPr>
      <mc:AlternateContent>
        <mc:Choice Requires="wps">
          <w:drawing>
            <wp:anchor distT="0" distB="0" distL="0" distR="0" simplePos="0" relativeHeight="2516586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64F1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6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RNEskAIAAJM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6IIzK2p6pKVq0W+ogknkp3FhSrBHR0BsP0NL7zycBzqMZbfa1/FPBTGyE9O7PbsUjEk6PDvPTydk&#10;kWTKx/nFOLGfHZydD/hFQc3iouCeHi9xKra3AekiBB0gMVcAU5U3lTFpEwWjroxnW0FPbTBdkTz+&#10;QBnLmoKfn56NUmAL0b2LbGwMo5Jk+nSx8K7AtMKdURFj7DelibJU5yu5hZTK7vMndERpSvUWxx5/&#10;uNVbnLs6yCNlBot757qy4FP1qccOlJU/Bsp0hyfCj+qOS2xXbaeV8SCAFZQ70oWHrrOCkzcVvd6t&#10;CPggPLUSPTiNB7ynjzZA7EO/4mwN/tdr5xFPCicrZw21ZsHDz43wijPz1ZL2L/JJ1BGmzeTsIwmJ&#10;+WPL6thiN/UVkCRyGkROpmXEoxmW2kP9RFNkEbOSSVhJuQuOw/IKu4FBU0iqxSKBqHudwFv76GQM&#10;HWmO2ly2T8K7XsBIyr+DoYnF9IWOO2z0DG6xQdJiEnkkumO1fwDq/KT9fkrF0XK8T6jDL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fRNEs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8164F1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36FAAA" w14:textId="77777777" w:rsidR="00E062A7" w:rsidRDefault="00E062A7"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E5F8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GdYjwIAAJM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Os7Bj2Y1HulJtMFtUEEe+WmsnwK2sACG9rNp8c7DucdhLLuVro5/FERgR6Tdnl0EIxyHZ+f55BQW&#10;DlM+zi/Gif3s4GydD1+EqUlcFNTh8RKnbHvnAy4C6ACJubxRVXlbKZU2UTDiWjmyZXhqFdIV4fEH&#10;SmnSFPR8cjZKgbWJ7l1kpWMYkSTTp4uFdwWmVdgpETFKfxMSlKU6X8nNOBd6nz+hI0oi1Vsce/zh&#10;Vm9x7uqAR8psdNg715U2LlWfeuxAWfljoEx2eBB+VHdchnbZdlqZDAJYmnIHXTjTdZa3/LbC690x&#10;Hx6ZQyvhwTEewgM+Uhmwb/oVJWvjfr12HvFQOKyUNGjNgvqfG+YEJeqrhvYv8tOoo5A2p2cfISTi&#10;ji3LY4ve1NcGksgxiCxPy4gPalhKZ+pnTJF5zAoT0xy5CxqG5XXoBgamEBfzeQKhey0Ld3pheQwd&#10;aY7afGqfmbO9gAOUf2+GJmbTFzrusNHT2/kmQItJ5JHojtX+AdD5Sfv9lIqj5XifUIdZ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qxnW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20E5F8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91C674" w14:textId="77777777" w:rsidR="00E062A7" w:rsidRDefault="00E062A7"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424AF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5flckA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kdolWY1mvQk2uA2qCCP/DTWTwF7tACG9rNp0efh3OMwlt1KV8c/CiKwg+ndnl0EIxyHZ+f56QQW&#10;DlM+zi/Gif3s4GydD1+EqUlcFNSheYlTtr31ARcBdIDEXN6oqryplEqbKBhxpRzZMrRahXRFePyB&#10;Upo0BT0/PRulwNpE9y6y0jGMSJLp08XCuwLTKuyUiBilvwkJylKdr+RmnAu9z5/QESWR6i2OPf5w&#10;q7c4d3XAI2U2Ouyd60obl6pPb+xAWfljoEx2eBB+VHdchnbZdlqZDAJYmnIHXTjTvSxv+U2F7t0y&#10;Hx6Yw1NCwzEewj0+Uhmwb/oVJWvjfr12HvFQOKyUNHiaBfU/N8wJStRXDe1f5JOoo5A2k7OPEBJx&#10;x5blsUVv6isDSeQYRJanZcQHNSylM/UzpsgiZoWJaY7cBQ3D8ip0AwNTiIvFIoHwei0Lt/rR8hg6&#10;0hy1+dQ+M2d7AQco/84Mj5hNX+i4w0ZPbxebAC0mkUeiO1b7BuDl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l+V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424AF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11B04" w14:textId="77777777" w:rsidR="00E062A7" w:rsidRDefault="00E062A7" w:rsidP="009C2B67">
    <w:pPr>
      <w:pStyle w:val="Brdtext"/>
    </w:pPr>
    <w:r>
      <w:rPr>
        <w:noProof/>
        <w:lang w:eastAsia="sv-SE"/>
      </w:rPr>
      <mc:AlternateContent>
        <mc:Choice Requires="wps">
          <w:drawing>
            <wp:anchor distT="0" distB="0" distL="0" distR="0" simplePos="0" relativeHeight="2516586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BA9A94"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6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ru9kAIAAJM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fMyZFTU90qNq0a+pgknkp3FhSrCFIyC2X6Cldx7OAx3Gslvt6/inghjZientjl0KxiQdnpzmxxOy&#10;SDLl4/x8nNjP9s7OB/yqoGZxUXBPj5c4FZvbgHQRgg6QmCuAqcqbypi0iYJRV8azjaCnNpiuSB5/&#10;oIxlTcFPj09GKbCF6N5FNjaGUUkyfbpYeFdgWuHWqIgx9rvSRFmq843cQkpld/kTOqI0pXqPY4/f&#10;3+o9zl0d5JEyg8Wdc11Z8Kn61GN7ysqfA2W6wxPhB3XHJbbLttPK2SCAJZRb0oWHrrOCkzcVvd6t&#10;CPggPLUSPTiNB7ynjzZA7EO/4mwF/vdb5xFPCicrZw21ZsHDr7XwijPzzZL2z/NJ1BGmzeTkjITE&#10;/KFleWix6/oKSBI5DSIn0zLi0QxL7aF+oikyj1nJJKyk3AXHYXmF3cCgKSTVfJ5A1L1O4K1dOBlD&#10;R5qjNh/bJ+FdL2Ak5d/B0MRi+krHHTZ6BjdfI2kxiTwS3bHaPwB1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Utru9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7BA9A94"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BA42D9" w14:textId="77777777" w:rsidR="00E062A7" w:rsidRDefault="00E062A7"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1978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KRQEkAIAAJM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yc&#10;H3NmRU2P9KRa9GuqII/8NC5MCPboCIjtF2jpnYfzQIex7Fb7Ov6pIEZ2Ynq7Y5eCMUmHp2f58QlZ&#10;JJnycX4xTuxne2fnA35VULO4KLinx0ucis1tQLoIQQdIzBXAVOVNZUzaRMGoK+PZRtBTG0xXJI8/&#10;UMaypuBnx6ejFNhCdO8iGxvDqCSZPl0svCswrXBrVMQY+11poizV+UZuIaWyu/wJHVGaUr3Hscfv&#10;b/Ue564O8kiZweLOua4s+FR96rE9ZeXPgTLd4Ynwg7rjEttF22nlfBDAAsot6cJD11nByZuKXu9W&#10;BHwQnlqJHpzGA97TRxsg9qFfcbYC//ut84gnhZOVs4Zas+Dh11p4xZn5Zkn7F/lJ1BGmzcnpZxIS&#10;84eWxaHFrusrIEnkNIicTMuIRzMstYf6mabIPGYlk7CSchcch+UVdgODppBU83kCUfc6gbf20ckY&#10;OtIctfnUPgvvegEjKf8OhiYWk1c67rDRM7j5GkmLSeSR6I7V/gGo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YpFA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1978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BC880C" w14:textId="77777777" w:rsidR="00E062A7" w:rsidRDefault="00E062A7"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D383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9Uhpjg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c&#10;55RoVmNIT6INboMO8shPY/0UsEcLYGg/mxZzHs49DmPbrXR1/KMhAjuY3u3ZRTDCcXh+kZ+ewcJh&#10;ysf5ZJzYzw7O1vnwRZiaxEVBHYaXOGXbWx9QCKADJObyRlXlTaVU2kTBiCvlyJZh1CqkEuHxB0pp&#10;0hT04vR8lAJrE927yErHMCJJpk8XG+8aTKuwUyJilP4mJChLfb6Sm3Eu9D5/QkeURKq3OPb4Q1Vv&#10;ce76gEfKbHTYO9eVNi51n+7YgbLyx0CZ7PAg/KjvuAztsu20MhkEsDTlDrpwprtZ3vKbCtO7ZT48&#10;MIerhIHjeQj3+EhlwL7pV5Ssjfv12nnEQ+GwUtLgahbU/9wwJyhRXzW0P8nPoo5C2pydf4SQiDu2&#10;LI8telNfGUgC6kZ1aRnxQQ1L6Uz9jFdkEbPCxDRH7oKGYXkVugcDrxAXi0UC4fZaFm71o+UxdKQ5&#10;avOpfWbO9gIOUP6dGS4xm77QcYeNnt4uNgFaTCKPRHes9gPAzU/a71+p+LQc7xPq8Jb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X9Uhp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1CD383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F2B94B" w14:textId="77777777" w:rsidR="00E062A7" w:rsidRDefault="00E062A7" w:rsidP="009C2B67">
    <w:pPr>
      <w:pStyle w:val="Brdtext"/>
    </w:pPr>
    <w:r>
      <w:rPr>
        <w:noProof/>
        <w:lang w:eastAsia="sv-SE"/>
      </w:rPr>
      <mc:AlternateContent>
        <mc:Choice Requires="wps">
          <w:drawing>
            <wp:anchor distT="0" distB="0" distL="0" distR="0" simplePos="0" relativeHeight="2516586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BEFF3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6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4AoEkQIAAJM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8ylnVtT0SI+qRb+hCiaRn8aFGcGWjoDYfoaW3nk4D3QYy261r+OfCmJkJ6Z3e3YpGJN0OD3LTydk&#10;kWTKx/n5OLGfHZydD/hFQc3iouCeHi9xKra3AekiBB0gMVcAU5U3lTFpEwWjroxnW0FPbTBdkTz+&#10;QBnLmoKfnU5HKbCF6N5FNjaGUUkyfbpYeFdgWuHOqIgx9pvSRFmq85XcQkpl9/kTOqI0pXqLY48/&#10;3Ootzl0d5JEyg8W9c11Z8Kn61GMHysofA2W6wxPhR3XHJbarNmnldDwIYAXljnThoeus4ORNRa93&#10;KwI+CE+tRA9O4wHv6aMNEPvQrzhbg//12nnEk8LJyllDrVnw8HMjvOLMfLWk/fN8EnWEaTOZfiQh&#10;MX9sWR1b7Ka+ApJEToPIybSMeDTDUnuon2iKLGJWMgkrKXfBcVheYTcwaApJtVgkEHWvE3hrl07G&#10;0JHmqM3H9kl41wsYSfl3MDSxmL3QcYeNnsEtNkhaTCKPRHes9g9AnZ+030+pOFqO9wl1mKX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TuAKB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0BEFF3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466F0D" w14:textId="77777777" w:rsidR="00E062A7" w:rsidRDefault="00E062A7"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B9CF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OkyLkQIAAJM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ZQzK2p6pEfVot9QBXnkp3FhRrClIyC2n6Gldx7OAx3Gslvt6/inghjZiendnl0KxiQdnk3zySlZ&#10;JJnycX4+TuxnB2fnA35RULO4KLinx0uciu1tQLoIQQdIzBXAVOVNZUzaRMGoK+PZVtBTG0xXJI8/&#10;UMaypuDTydkoBbYQ3bvIxsYwKkmmTxcL7wpMK9wZFTHGflOaKEt1vpJbSKnsPn9CR5SmVG9x7PGH&#10;W73FuauDPFJmsLh3risLPlWfeuxAWfljoEx3eCL8qO64xHbVJq1MJoMAVlDuSBceus4KTt5U9Hq3&#10;IuCD8NRK9OA0HvCePtoAsQ/9irM1+F+vnUc8KZysnDXUmgUPPzfCK87MV0vaP89Po44wbU7PPpKQ&#10;mD+2rI4tdlNfAUkip0HkZFpGPJphqT3UTzRFFjErmYSVlLvgOCyvsBsYNIWkWiwSiLrXCby1Sydj&#10;6Ehz1OZj+yS86wWMpPw7GJpYzF7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OOkyL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8CB9CF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3F865C" w14:textId="77777777" w:rsidR="00E062A7" w:rsidRDefault="00E062A7"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3D46E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QSJ0kQIAAJM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yc&#10;TzizoqZHelIt+g1VkEd+GhemBHt0BMT2M7T0zsN5oMNYdqt9Hf9UECM7Mb3bs0vBmKTDs/P8dEIW&#10;SaZ8nF+ME/vZwdn5gF8U1CwuCu7p8RKnYnsbkC5C0AEScwUwVXlTGZM2UTDqyni2FfTUBtMVyeMP&#10;lLGsKfj56dkoBbYQ3bvIxsYwKkmmTxcL7wpMK9wZFTHGflOaKEt1vpJbSKnsPn9CR5SmVG9x7PGH&#10;W73FuauDPFJmsLh3risLPlWfeuxAWfljoEx3eCL8qO64xHbZJq2cTgYBLKHckS48dJ0VnLyp6PVu&#10;RcAH4amV6MFpPOA9fbQBYh/6FWdr8L9eO494UjhZOWuoNQsefm6EV5yZr5a0f5FPoo4wbSZnH0lI&#10;zB9blscWu6mvgCSR0yByMi0jHs2w1B7qZ5oii5iVTMJKyl1wHJZX2A0MmkJSLRYJRN3rBN7aRydj&#10;6Ehz1OZT+yy86wWMpPw7GJpYTF/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eQSJ0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C3D46E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EF157F" w14:textId="77777777" w:rsidR="00E062A7" w:rsidRDefault="00E062A7" w:rsidP="009C2B67">
    <w:pPr>
      <w:pStyle w:val="Brdtext"/>
    </w:pPr>
    <w:r>
      <w:rPr>
        <w:noProof/>
        <w:lang w:eastAsia="sv-SE"/>
      </w:rPr>
      <mc:AlternateContent>
        <mc:Choice Requires="wps">
          <w:drawing>
            <wp:anchor distT="0" distB="0" distL="0" distR="0" simplePos="0" relativeHeight="2516586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EE63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6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ShlIkAIAAJM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JyjVZrVaNKjaINbo4JJ5KexfgrYwgIY2i+mRZ+Hc4/DWHYrXR3/KIjADqa3O3YRjHAcnpzmxxNY&#10;OEz5OD8fJ/azvbN1PnwVpiZxUVCH5iVO2ebWB1wE0AESc3mjqvKmUiptomDElXJkw9BqFdIV4fEH&#10;SmnSFPT0+GSUAmsT3bvISscwIkmmTxcL7wpMq7BVImKU/i4kKEt1vpGbcS70Ln9CR5REqvc49vj9&#10;rd7j3NUBj5TZ6LBzrittXKo+vbE9ZeXPgTLZ4UH4Qd1xGdplm7RyfDYIYGnKLXThTPeyvOU3Fbp3&#10;y3x4YA5PCQ3HeAj3+EhlwL7pV5SsjPv91nnEQ+GwUtLgaRbU/1ozJyhR3zS0f55Poo5C2kxOziAk&#10;4g4ty0OLXtdXBpLIMYgsT8uID2pYSmfqJ0yRecwKE9McuQsahuVV6AYGphAX83kC4fVaFm71wvIY&#10;OtIctfnYPjFnewEHKP/ODI+YTV/puMNGT2/n6wAtJpFHojtW+wbg5Sft91MqjpbDfULtZ+nsB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eShl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16EE63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F52C3" w14:textId="77777777" w:rsidR="00E062A7" w:rsidRDefault="00E062A7"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7350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1bbxkAIAAJM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HecXlGhW45GeRBvcGhXkkZ/G+glgjxbA0H4xLd55OPc4jGW30tXxj4II7GB6u2MXwQjH4elZfnwC&#10;C4cpR7ZxYj/bO1vnw1dhahIXBXV4vMQp29z6gIsAOkBiLm9UVd5USqVNFIy4Uo5sGJ5ahXRFePyB&#10;Upo0BT07Ph2lwNpE9y6y0jGMSJLp08XCuwLTKmyViBilvwsJylKdb+RmnAu9y5/QESWR6j2OPX5/&#10;q/c4d3XAI2U2Ouyc60obl6pPPbanrPw5UCY7PAg/qDsuQ7tok1aOzwcBLEy5hS6c6TrLW35T4fVu&#10;mQ8PzKGV8OAYD+EeH6kM2Df9ipKVcb/fOo94KBxWShq0ZkH9rzVzghL1TUP7F/lJ1FFIm5PTzxAS&#10;cYeWxaFFr+srA0nkGESWp2XEBzUspTP1M6bIPGaFiWmO3AUNw/IqdAMDU4iL+TyB0L2WhVv9aHkM&#10;HWmO2nxqn5mzvYADlH9nhiZmk1c67rDR09v5OkCLSeSR6I7V/gHQ+Un7/ZSKo+Vwn1D7W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zVtv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E7350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FFEB1F" w14:textId="77777777" w:rsidR="00E062A7" w:rsidRDefault="00E062A7"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9757E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Y2O6kQIAAJM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H&#10;+RlnVtT0SE+qRb+mCvLIT+PClGCPjoDYfoGW3nk4D3QYy261r+OfCmJkJ6a3O3YpGJN0eHKaT47J&#10;IsmUj/PzcWI/2zs7H/CrgprFRcE9PV7iVGxuA9JFCDpAYq4ApipvKmPSJgpGXRnPNoKe2mC6Inn8&#10;gTKWNQU/nZyMUmAL0b2LbGwMo5Jk+nSx8K7AtMKtURFj7HelibJU5xu5hZTK7vIndERpSvUexx6/&#10;v9V7nLs6yCNlBos757qy4FP1qcf2lJU/B8p0hyfCD+qOS2wXbdLK5HwQwALKLenCQ9dZwcmbil7v&#10;VgR8EJ5aiR6cxgPe00cbIPahX3G2Av/7rfOIJ4WTlbOGWrPg4ddaeMWZ+WZJ++f5cdQRps3xyRkJ&#10;iflDy+LQYtf1FZAkchpETqZlxKMZltpD/UxTZB6zkklYSbkLjsPyCruBQVNIqvk8gah7ncBb++hk&#10;DB1pjtp8ap+Fd72AkZR/B0MTi+krHXfY6BncfI2kxSTySHTHav8A1PlJ+/2UiqPlcJ9Q+1k6e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7Y2O6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99757E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22C00" w14:textId="77777777" w:rsidR="00E062A7" w:rsidRDefault="00E062A7" w:rsidP="009C2B67">
    <w:pPr>
      <w:pStyle w:val="Brdtext"/>
    </w:pPr>
    <w:r>
      <w:rPr>
        <w:noProof/>
        <w:lang w:eastAsia="sv-SE"/>
      </w:rPr>
      <mc:AlternateContent>
        <mc:Choice Requires="wps">
          <w:drawing>
            <wp:anchor distT="0" distB="0" distL="0" distR="0" simplePos="0" relativeHeight="2516586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67F7C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6fQKjwIAAJMFAAAOAAAAZHJzL2Uyb0RvYy54bWysVF1P2zAUfZ+0/2D5faQJhY2KFHUgpkkI&#10;0GDi2XVsGs2xPdtt0v36HTtJ2zFemPaS2L7nfp177POLrlFkI5yvjS5pfjShRGhuqlo/l/T74/WH&#10;T5T4wHTFlNGipFvh6cX8/bvz1s5EYVZGVcIRBNF+1tqSrkKwsyzzfCUa5o+MFRpGaVzDArbuOasc&#10;axG9UVkxmZxmrXGVdYYL73F61RvpPMWXUvBwJ6UXgaiSoraQvi59l/Gbzc/Z7Nkxu6r5UAb7hyoa&#10;Vmsk3YW6YoGRtav/CtXU3BlvZDjipsmMlDUXqQd0k09edPOwYlakXkCOtzua/P8Ly283947UVUmL&#10;IqdEswZDehRdcGt0MI38tNbPAHuwAIbus+kw5/Hc4zC23UnXxD8aIrCD6e2OXQQjHIcnp/nxFBYO&#10;U17kZ0ViP9s7W+fDF2EaEhcldRhe4pRtbnxAIYCOkJjLG1VX17VSaRMFIy6VIxuGUauQSoTHHyil&#10;SVvS0+OTSQqsTXTvIysdw4gkmSFdbLxvMK3CVomIUfqbkKAs9flKbsa50Lv8CR1REqne4jjg91W9&#10;xbnvAx4ps9Fh59zU2rjUfbpje8qqHyNlsseD8IO+4zJ0yy5pZVqMAliaagtdONPfLG/5dY3p3TAf&#10;7pnDVcLA8TyEO3ykMmDfDCtKVsb9eu084qFwWClpcTVL6n+umROUqK8a2j/Lp1FHIW2mJx8hJOIO&#10;LctDi143lwaSgLpRXVpGfFDjUjrTPOEVWcSsMDHNkbukYVxehv7BwCvExWKRQLi9loUb/WB5DB1p&#10;jtp87J6Ys4OAA5R/a8ZLzGYvdNxjo6e3i3WAFpPII9E9q8MAcPOT9odXKj4th/uE2r+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Tp9Aq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B67F7C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02B0DC" w14:textId="77777777" w:rsidR="00E062A7" w:rsidRDefault="00E062A7"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9FF58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M7KFkQIAAJM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RF&#10;UXBmRUOP9Kg69GuqII/8tC7MCPbgCIjdZ+joncfzQIex7E77Jv6pIEZ2Ynq7Y5eCMUmHJ6f58ZQs&#10;kkx5kZ8Vif1s7+x8wC8KGhYXJff0eIlTsbkJSBch6AiJuQKYurqujUmbKBh1aTzbCHpqg+mK5PEH&#10;yljWlvz0+GSSAluI7n1kY2MYlSQzpIuF9wWmFW6NihhjvylNlKU6X8ktpFR2lz+hI0pTqrc4Dvj9&#10;rd7i3NdBHikzWNw5N7UFn6pPPbanrPoxUqZ7PBF+UHdcYrfsklamx6MAllBtSRce+s4KTl7X9Ho3&#10;IuC98NRK9OA0HvCOPtoAsQ/DirMV+F+vnUc8KZysnLXUmiUPP9fCK87MV0vaP8unUUeYNtOTjyQk&#10;5g8ty0OLXTeXQJLIaRA5mZYRj2Zcag/NE02RRcxKJmEl5S45jstL7AcGTSGpFosEou51Am/sg5Mx&#10;dKQ5avOxexLeDQJGUv4tjE0sZi903GOjZ3CLNZIWk8gj0T2rwwNQ5yftD1MqjpbDfULtZ+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0M7KF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79FF58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F4E3FA" w14:textId="77777777" w:rsidR="00E062A7" w:rsidRDefault="00E062A7"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17E70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Nx6jwIAAJM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w8&#10;pvpYUVOTnlSLfkMZ5LE+jQtTgj06AmL7GVrq83Af6DKm3Wpfxz8lxEhPnnb76pIzJuny7Dw/nZBG&#10;kiof5xcUj7xnB2PnA35RULMoFNxT81JNxfY2YAcdIDFWAFOVN5Ux6RAJo66MZ1tBrTaYnkjO/0AZ&#10;y5qCn5+ejZJjC9G882xsdKMSZfpwMfEuwSThzqiIMfab0lSylOcrsYWUyu7jJ3REaQr1FsMef3jV&#10;W4y7PMgiRQaLe+O6suBT9mnGDiUrfwwl0x2eenOUdxSxXbaJK5PJQIAllDvihYdusoKTNxV171YE&#10;fBCeRokaTusB7+mjDVD1oZc4W4P/9dp9xBPDSctZQ6NZ8PBzI7zizHy1xP2LfBJ5hOkwOfsYieuP&#10;Nctjjd3UV0CUyGkROZnEiEcziNpD/UxbZBGjkkpYSbELjoN4hd3CoC0k1WKRQDS9TuCtfXQyuo5l&#10;jtx8ap+Fdz2BkZh/B8MQi+kLHnfYaBncYoPExUTyWOiuqn0DaPLTmPRbKq6W43NCHX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Ejce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117E70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606DB4" w14:textId="77777777" w:rsidR="00E062A7" w:rsidRDefault="00E062A7" w:rsidP="009C2B67">
    <w:pPr>
      <w:pStyle w:val="Brdtext"/>
    </w:pPr>
    <w:r>
      <w:rPr>
        <w:noProof/>
        <w:lang w:eastAsia="sv-SE"/>
      </w:rPr>
      <mc:AlternateContent>
        <mc:Choice Requires="wps">
          <w:drawing>
            <wp:anchor distT="0" distB="0" distL="0" distR="0" simplePos="0" relativeHeight="2516586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B88A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6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8jnLkQIAAJM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8YQzK2p6pEfVol9TBZPIT+PClGALR0Bsv0BL7zycBzqMZbfa1/FPBTGyE9PbHbsUjEk6PDnNjydk&#10;kWTKx/n5OLGf7Z2dD/hVQc3iouCeHi9xKja3AekiBB0gMVcAU5U3lTFpEwWjroxnG0FPbTBdkTz+&#10;QBnLmoKfHp+MUmAL0b2LbGwMo5Jk+nSx8K7AtMKtURFj7HelibJU5xu5hZTK7vIndERpSvUexx6/&#10;v9V7nLs6yCNlBos757qy4FP1qcf2lJU/B8p0hyfCD+qOS2yXbdLK5GwQwBLKLenCQ9dZwcmbil7v&#10;VgR8EJ5aiR6cxgPe00cbIPahX3G2Av/7rfOIJ4WTlbOGWrPg4ddaeMWZ+WZJ++f5JOoI02ZyckZC&#10;Yv7Qsjy02HV9BSSJnAaRk2kZ8WiGpfZQP9EUmcesZBJWUu6C47C8wm5g0BSSaj5PIOpeJ/DWLpyM&#10;oSPNUZuP7ZPwrhcwkvLvYGhiMX2l4w4bPYObr5G0mEQeie5Y7R+AOj9pv59ScbQc7hNqP0t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n/I5y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2CB88A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12A60D" w14:textId="77777777" w:rsidR="00E062A7" w:rsidRDefault="00E062A7"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A190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bZZykQIAAJM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8ZQzK2p6pEfVol9TBXnkp3FhRrAHR0Bsv0BL7zycBzqMZbfa1/FPBTGyE9PbHbsUjEk6nJ7kxxOy&#10;SDLl4/xsnNjP9s7OB/yqoGZxUXBPj5c4FZubgHQRgg6QmCuAqcrrypi0iYJRl8azjaCnNpiuSB5/&#10;oIxlTcFPjqejFNhCdO8iGxvDqCSZPl0svCswrXBrVMQY+11poizV+UZuIaWyu/wJHVGaUr3Hscfv&#10;b/Ue564O8kiZweLOua4s+FR96rE9ZeXPgTLd4Ynwg7rjEttlm7QyOR0EsIRyS7rw0HVWcPK6ote7&#10;EQHvhadWogen8YB39NEGiH3oV5ytwP9+6zziSeFk5ayh1ix4+LUWXnFmvlnS/lk+iTrCtJlMP5OQ&#10;mD+0LA8tdl1fAkkip0HkZFpGPJphqT3UTzRFFjErmYSVlLvgOCwvsRsYNIWkWiwSiLrXCbyxD07G&#10;0JHmqM3H9kl41wsYSfm3MDSxmL3ScYeNnsEt1khaTCKPRHes9g9AnZ+030+pOFoO9wm1n6X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NbZZy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5A190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CBFF0" w14:textId="77777777" w:rsidR="00E062A7" w:rsidRDefault="00E062A7"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BC03B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ap20kQIAAJM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JQzK2p6pKVq0W+ogjzy07gwJdijIyC2n6Gldx7OAx3Gslvt6/inghjZiendnl0KxiQdnp3npxOy&#10;SDLl4/xinNjPDs7OB/yioGZxUXBPj5c4FdvbgHQRgg6QmCuAqcqbypi0iYJRV8azraCnNpiuSB5/&#10;oIxlTcHPT89GKbCF6N5FNjaGUUkyfbpYeFdgWuHOqIgx9pvSRFmq85XcQkpl9/kTOqI0pXqLY48/&#10;3Ootzl0d5JEyg8W9c11Z8Kn61GMHysofA2W6wxPhR3XHJbarNmllcjEIYAXljnThoeus4ORNRa93&#10;KwI+CE+tRA9O4wHv6aMNEPvQrzhbg//12nnEk8LJyllDrVnw8HMjvOLMfLWk/Yt8EnWEaTM5+0hC&#10;Yv7Ysjq22E19BSSJnAaRk2kZ8WiGpfZQP9EUWcSsZBJWUu6C47C8wm5g0BSSarFIIOpeJ/DWPjoZ&#10;Q0eaozaX7ZPwrhcwkvLvYGhiMX2h4w4bPYNbbJC0mEQeie5Y7R+AOj9pv59ScbQc7xPqMEv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Bap20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6BC03B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9B5989" w14:textId="77777777" w:rsidR="00E062A7" w:rsidRDefault="00E062A7" w:rsidP="009C2B67">
    <w:pPr>
      <w:pStyle w:val="Brdtext"/>
    </w:pPr>
    <w:r>
      <w:rPr>
        <w:noProof/>
        <w:lang w:eastAsia="sv-SE"/>
      </w:rPr>
      <mc:AlternateContent>
        <mc:Choice Requires="wps">
          <w:drawing>
            <wp:anchor distT="0" distB="0" distL="0" distR="0" simplePos="0" relativeHeight="2516586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2C94D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6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f9/ZkQIAAJMFAAAOAAAAZHJzL2Uyb0RvYy54bWysVFFP2zAQfp+0/2D5faQJLYyqKepATJMQ&#10;oMHEs+vYbTTb59luk+7Xc3aStmO8MO0lsX3f3fk+f3ezy1YrshXO12BKmp+MKBGGQ1WbVUl/PN18&#10;+kyJD8xUTIERJd0JTy/nHz/MGjsVBaxBVcIRDGL8tLElXYdgp1nm+Vpo5k/ACoNGCU6zgFu3yirH&#10;GoyuVVaMRmdZA66yDrjwHk+vOyOdp/hSCh7upfQiEFVSvFtIX5e+y/jN5jM2XTlm1zXvr8H+4Raa&#10;1QaT7kNds8DIxtV/hdI1d+BBhhMOOgMpay5SDVhNPnpVzeOaWZFqQXK83dPk/19Yfrd9cKSuSloU&#10;55QYpvGRnkQb3AYrGEd+GuunCHu0CAztF2jxnYdzj4ex7FY6Hf9YEEE7Mr3bs4vBCMfDyVl+OkYL&#10;R1Ne5BdFYj87OFvnw1cBmsRFSR0+XuKUbW99wIsgdIDEXB5UXd3USqVNFIy4Uo5sGT61CumK6PEH&#10;ShnSlPTsdDJKgQ1E9y6yMjGMSJLp08XCuwLTKuyUiBhlvguJlKU638jNOBdmnz+hI0piqvc49vjD&#10;rd7j3NWBHikzmLB31rUBl6pPPXagrPo5UCY7PBJ+VHdchnbZJq1MikEAS6h2qAsHXWd5y29qfL1b&#10;5sMDc9hK+OA4HsI9fqQCZB/6FSVrcL/fOo94VDhaKWmwNUvqf22YE5Sobwa1f5GPo45C2own5ygk&#10;4o4ty2OL2egrQEnkOIgsT8uID2pYSgf6GafIImZFEzMcc5c0DMur0A0MnEJcLBYJhN1rWbg1j5bH&#10;0JHmqM2n9pk52ws4oPLvYGhiNn2l4w4bPb1dbAJqMYk8Et2x2j8Adn7Sfj+l4mg53ifUYZb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GH/f2Z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B2C94D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A1F4E2" w14:textId="77777777" w:rsidR="00E062A7" w:rsidRDefault="00E062A7"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6A92C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BwkAIAAJM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sdolWY1mvQk2uA2qCCP/DTWTwF7tACG9rNp0efh3OMwlt1KV8c/CiKwg+ndnl0EIxyHk/P89AwW&#10;DlM+zi/Gif3s4GydD1+EqUlcFNSheYlTtr31ARcBdIDEXN6oqryplEqbKBhxpRzZMrRahXRFePyB&#10;Upo0BT0/nYxSYG2iexdZ6RhGJMn06WLhXYFpFXZKRIzS34QEZanOV3IzzoXe50/oiJJI9RbHHn+4&#10;1VucuzrgkTIbHfbOdaWNS9WnN3agrPwxUCY7PAg/qjsuQ7tsk1Ymp4MAlqbcQRfOdC/LW35ToXu3&#10;zIcH5vCU0HCMh3CPj1QG7Jt+RcnauF+vnUc8FA4rJQ2eZkH9zw1zghL1VUP7F/lZ1FFIm7PJRwiJ&#10;uGPL8tiiN/WVgSRyDCLL0zLigxqW0pn6GVNkEbPCxDRH7oKGYXkVuoGBKcTFYpFAeL2WhVv9aHkM&#10;HWmO2nxqn5mzvYADlH9nhkfMpi903GGjp7eLTYAWk8gj0R2rfQPw8pP2+ykVR8vxPqEOs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7PEH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6A92C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1E1231" w14:textId="77777777" w:rsidR="00E062A7" w:rsidRDefault="00E062A7"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324C0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3vepkQIAAJM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xzPOrKjpkR5Vi35DFeSRn8aFOcEeHAGx/QwtvfNwHugwlt1qX8c/FcTITkzv9uxSMCbpcDrLTydk&#10;kWTKx/nZOLGfHZydD/hFQc3iouCeHi9xKrY3AekiBB0gMVcAU5XXlTFpEwWjLo1nW0FPbTBdkTz+&#10;QBnLmoLPTqejFNhCdO8iGxvDqCSZPl0svCswrXBnVMQY+01poizV+UpuIaWy+/wJHVGaUr3Fsccf&#10;bvUW564O8kiZweLeua4s+FR96rEDZeWPgTLd4Ynwo7rjEttVm7QynQwCWEG5I1146DorOHld0evd&#10;iID3wlMr0YPTeMA7+mgDxD70K87W4H+9dh7xpHCyctZQaxY8/NwIrzgzXy1p/yyfRB1h2kymH0lI&#10;zB9bVscWu6kvgSSR0yByMi0jHs2w1B7qJ5oiy5iVTMJKyl1wHJaX2A0MmkJSLZcJRN3rBN7YBydj&#10;6Ehz1OZj+yS86wWMpPxbGJpYzF/ouMNGz+CWGyQtJpFHojtW+wegzk/a76dUHC3H+4Q6zNLF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I3vep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F324C0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62B72F" w14:textId="77777777" w:rsidR="00E062A7" w:rsidRDefault="00E062A7" w:rsidP="009C2B67">
    <w:pPr>
      <w:pStyle w:val="Brdtext"/>
    </w:pPr>
    <w:r>
      <w:rPr>
        <w:noProof/>
        <w:lang w:eastAsia="sv-SE"/>
      </w:rPr>
      <mc:AlternateContent>
        <mc:Choice Requires="wps">
          <w:drawing>
            <wp:anchor distT="0" distB="0" distL="0" distR="0" simplePos="0" relativeHeight="2516586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1CECD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6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5zxu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PgY/GhW45EeRRvcGhVMIj+N9TPAHiyAof1iWrzzcO5xGMtupavjHwUR2BFpu2MXwQjH4fQkP57A&#10;wmHKx/nZOLGf7Z2t8+GrMDWJi4I6PF7ilG1ufMBFAB0gMZc3qiqvK6XSJgpGXCpHNgxPrUK6Ijz+&#10;QClNmoKeHE9HKbA20b2LrHQMI5Jk+nSx8K7AtApbJSJG6e9CgrJU5xu5GedC7/IndERJpHqPY4/f&#10;3+o9zl0d8EiZjQ4757rSxqXqU4/tKSt/DpTJDg/CD+qOy9Au26SV6ekggKUpt9CFM11necuvK7ze&#10;DfPhnjm0Eh4c4yHc4SOVAfumX1GyMu73W+cRD4XDSkmD1iyo/7VmTlCivmlo/yyfRB2FtJlMTyEk&#10;4g4ty0OLXteXBpLIMYgsT8uID2pYSmfqJ0yRRcwKE9McuQsahuVl6AYGphAXi0UCoXstCzf6wfIY&#10;OtIctfnYPjFnewEHKP/WDE3MZq903GGjp7eLdYAWk8gj0R2r/QOg85P2+ykVR8vhPqH2s3T+A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15zxu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51CECD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4B3333" w14:textId="77777777" w:rsidR="00E062A7" w:rsidRDefault="00E062A7"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32A0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eJPXjwIAAJM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j&#10;45wSzWoM6VG0wa3RQR75aayfArawAIb2i2kx5+Hc4zC23UpXxz8aIrCD6e2OXQQjHIeT0/z4BBYO&#10;Uz7Oz8eJ/WzvbJ0PX4WpSVwU1GF4iVO2ufUBhQA6QGIub1RV3lRKpU0UjLhSjmwYRq1CKhEef6CU&#10;Jk1BT48noxRYm+jeRVY6hhFJMn262HjXYFqFrRIRo/R3IUFZ6vON3IxzoXf5EzqiJFK9x7HH76t6&#10;j3PXBzxSZqPDzrmutHGp+3TH9pSVPwfKZIcH4Qd9x2Vol23SyuRsEMDSlFvowpnuZnnLbypM75b5&#10;8MAcrhIGjuch3OMjlQH7pl9RsjLu91vnEQ+Fw0pJg6tZUP9rzZygRH3T0P55fhJ1FNLmZPIZQiLu&#10;0LI8tOh1fWUgCagb1aVlxAc1LKUz9RNekXnMChPTHLkLGoblVegeDLxCXMznCYTba1m41QvLY+hI&#10;c9TmY/vEnO0FHKD8OzNcYjZ9peMOGz29na8DtJhEHonuWO0HgJuftN+/UvFpOdwn1P4t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3iT1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5E32A0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1A7D5C" w14:textId="77777777" w:rsidR="00E062A7" w:rsidRDefault="00E062A7"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0C26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lj9BkQIAAJM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P&#10;x1POrKjpkR5Vi35DFeSRn8aFGcGWjoDYfoaW3nk4D3QYy261r+OfCmJkJ6Z3e3YpGJN0ODnPT8/I&#10;IsmUj/PpOLGfHZydD/hFQc3iouCeHi9xKra3AekiBB0gMVcAU5U3lTFpEwWjroxnW0FPbTBdkTz+&#10;QBnLmoKfn05GKbCF6N5FNjaGUUkyfbpYeFdgWuHOqIgx9pvSRFmq85XcQkpl9/kTOqI0pXqLY48/&#10;3Ootzl0d5JEyg8W9c11Z8Kn61GMHysofA2W6wxPhR3XHJbarNmllMh0EsIJyR7rw0HVWcPKmote7&#10;FQEfhKdWogen8YD39NEGiH3oV5ytwf967TziSeFk5ayh1ix4+LkRXnFmvlrS/jQ/izrCtDmbfCQh&#10;MX9sWR1b7Ka+ApJEToPIybSMeDTDUnuon2iKLGJWMgkrKXfBcVheYTcwaApJtVgkEHWvE3hrl07G&#10;0JHmqM3H9kl41wsYSfl3MDSxmL3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Llj9B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280C26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277DB4" w14:textId="77777777" w:rsidR="00E062A7" w:rsidRDefault="00E062A7" w:rsidP="009C2B67">
    <w:pPr>
      <w:pStyle w:val="Brdtext"/>
    </w:pPr>
    <w:r>
      <w:rPr>
        <w:noProof/>
        <w:lang w:eastAsia="sv-SE"/>
      </w:rPr>
      <mc:AlternateContent>
        <mc:Choice Requires="wps">
          <w:drawing>
            <wp:anchor distT="0" distB="0" distL="0" distR="0" simplePos="0" relativeHeight="2516586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29CB7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6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nUnkQIAAJM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JxPOrKjpkR5Vi35DFUwjP40Lc4I9OAJi+xlaeufhPNBhLLvVvo5/KoiRnZje7dmlYEzS4eksn0zJ&#10;IsmUj/OzcWI/Ozg7H/CLgprFRcE9PV7iVGxvAtJFCDpAYq4ApiqvK2PSJgpGXRrPtoKe2mC6Inn8&#10;gTKWNQWfTU5HKbCF6N5FNjaGUUkyfbpYeFdgWuHOqIgx9pvSRFmq85XcQkpl9/kTOqI0pXqLY48/&#10;3Ootzl0d5JEyg8W9c11Z8Kn61GMHysofA2W6wxPhR3XHJbarNmllNh4EsIJyR7rw0HVWcPK6ote7&#10;EQHvhadWogen8YB39NEGiH3oV5ytwf967TziSeFk5ayh1ix4+LkRXnFmvlrS/lk+jTrCtJmefiQh&#10;MX9sWR1b7Ka+BJJEToPIybSMeDTDUnuon2iKLGNWMgkrKXfBcVheYjcwaApJtVwmEHWvE3hjH5yM&#10;oSPNUZuP7ZPwrhcwkvJvYWhiMX+h4w4bPYNbbpC0mEQeie5Y7R+AOj9pv59ScbQc7xPqMEsX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Sp1J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D29CB7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890DC" w14:textId="77777777" w:rsidR="00E062A7" w:rsidRDefault="00E062A7"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2C02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2QDkQIAAJM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J1POrKjpkR5Vi35DFeSRn8aFOcEeHAGx/QwtvfNwHugwlt1qX8c/FcTITkzv9uxSMCbp8HSWT6Zk&#10;kWTKx/nZOLGfHZydD/hFQc3iouCeHi9xKrY3AekiBB0gMVcAU5XXlTFpEwWjLo1nW0FPbTBdkTz+&#10;QBnLmoLPJqejFNhCdO8iGxvDqCSZPl0svCswrXBnVMQY+01poizV+UpuIaWy+/wJHVGaUr3Fsccf&#10;bvUW564O8kiZweLeua4s+FR96rEDZeWPgTLd4Ynwo7rjEttVm7QymwwCWEG5I1146DorOHld0evd&#10;iID3wlMr0YPTeMA7+mgDxD70K87W4H+9dh7xpHCyctZQaxY8/NwIrzgzXy1p/yyfRh1h2kxPP5KQ&#10;mD+2rI4tdlNfAkkip0HkZFpGPJphqT3UTzRFljErmYSVlLvgOCwvsRsYNIWkWi4TiLrXCbyxD07G&#10;0JHmqM3H9kl41wsYSfm3MDSxmL/QcYeNnsEtN0haTCKPRHes9g9AnZ+030+pOFqO9wl1mKW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QK2QD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9E2C02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2D9347" w14:textId="77777777" w:rsidR="00E062A7" w:rsidRDefault="00E062A7"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F8003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i11XkQIAAJM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p2POrKjpkR5Vi35DFeSRn8aFGcGWjoDYfoaW3nk4D3QYy261r+OfCmJkJ6Z3e3YpGJN0eDbNTydk&#10;kWTKx/n5OLGfHZydD/hFQc3iouCeHi9xKra3AekiBB0gMVcAU5U3lTFpEwWjroxnW0FPbTBdkTz+&#10;QBnLmoJPT89GKbCF6N5FNjaGUUkyfbpYeFdgWuHOqIgx9pvSRFmq85XcQkpl9/kTOqI0pXqLY48/&#10;3Ootzl0d5JEyg8W9c11Z8Kn61GMHysofA2W6wxPhR3XHJbarNmllOhkEsIJyR7rw0HVWcPKmote7&#10;FQEfhKdWogen8YD39NEGiH3oV5ytwf967TziSeFk5ayh1ix4+LkRXnFmvlrS/nk+iTrCtJmcfSQh&#10;MX9sWR1b7Ka+ApJEToPIybSMeDTDUnuon2iKLGJWMgkrKXfBcVheYTcwaApJtVgkEHWvE3hrl07G&#10;0JHmqM3H9kl41wsYSfl3MDSxmL3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di11X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3F8003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821BD2" w14:textId="77777777" w:rsidR="00E062A7" w:rsidRDefault="00E062A7" w:rsidP="009C2B67">
    <w:pPr>
      <w:pStyle w:val="Brdtext"/>
    </w:pPr>
    <w:r>
      <w:rPr>
        <w:noProof/>
        <w:lang w:eastAsia="sv-SE"/>
      </w:rPr>
      <mc:AlternateContent>
        <mc:Choice Requires="wps">
          <w:drawing>
            <wp:anchor distT="0" distB="0" distL="0" distR="0" simplePos="0" relativeHeight="2516586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B3536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6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Mbjm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4ylnVtT0SI+qRb+mCiaRn8aFGcEeHAGx/QItvfNwHugwlt1qX8c/FcTITkxvd+xSMCbp8GSaH0/I&#10;IsmUj/OzcWI/2zs7H/CrgprFRcE9PV7iVGxuAtJFCDpAYq4ApiqvK2PSJgpGXRrPNoKe2mC6Inn8&#10;gTKWNQWfHp+MUmAL0b2LbGwMo5Jk+nSx8K7AtMKtURFj7HelibJU5xu5hZTK7vIndERpSvUexx6/&#10;v9V7nLs6yCNlBos757qy4FP1qcf2lJU/B8p0hyfCD+qOS2yXbdLK9HQQwBLKLenCQ9dZwcnril7v&#10;RgS8F55aiR6cxgPe0UcbIPahX3G2Av/7rfOIJ4WTlbOGWrPg4ddaeMWZ+WZJ+2f5JOoI02ZyckpC&#10;Yv7Qsjy02HV9CSSJnAaRk2kZ8WiGpfZQP9EUWcSsZBJWUu6C47C8xG5g0BSSarFIIOpeJ/DGPjgZ&#10;Q0eaozYf2yfhXS9gJOXfwtDEYvZKxx02ega3WCNpMYk8Et2x2j8AdX7Sfj+l4mg53CfUfpb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JjG45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0B3536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DA5389" w14:textId="77777777" w:rsidR="00E062A7" w:rsidRDefault="00E062A7"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4D4F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rhdfkQIAAJM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j4&#10;+IwzK2p6pCfVol9TBXnkp3FhSrCFIyC2n6Gldx7OAx3Gslvt6/inghjZientjl0KxiQdnk7y4xOy&#10;SDLl4/xinNjP9s7OB/yioGZxUXBPj5c4FZu7gHQRgg6QmCuAqcrbypi0iYJR18azjaCnNpiuSB5/&#10;oIxlTcEnx6ejFNhCdO8iGxvDqCSZPl0svCswrXBrVMQY+01poizV+UZuIaWyu/wJHVGaUr3Hscfv&#10;b/Ue564O8kiZweLOua4s+FR96rE9ZeWPgTLd4Ynwg7rjEttlm7QyOR8EsIRyS7rw0HVWcPK2ote7&#10;EwEfhadWogen8YAP9NEGiH3oV5ytwP966zziSeFk5ayh1ix4+LkWXnFmvlrS/kV+EnWEaXNyekZC&#10;Yv7Qsjy02HV9DSSJnAaRk2kZ8WiGpfZQP9MUmcesZBJWUu6C47C8xm5g0BSSaj5PIOpeJ/DOLpyM&#10;oSPNUZtP7bPwrhcwkvLvYWhiMX2l4w4bPYObr5G0mEQeie5Y7R+AOj9pv59ScbQc7hNqP0t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0rhdf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744D4F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CFAD2D" w14:textId="77777777" w:rsidR="00E062A7" w:rsidRDefault="00E062A7"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C7CC6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ksykQIAAJM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TyecWVHTIz2qFv2GKsgjP40Lc4I9OAJi+xlaeufhPNBhLLvVvo5/KoiRnZje7dmlYEzS4WSan56R&#10;RZIpH+ezcWI/Ozg7H/CLgprFRcE9PV7iVGxvAtJFCDpAYq4ApiqvK2PSJgpGXRrPtoKe2mC6Inn8&#10;gTKWNQWfnk5GKbCF6N5FNjaGUUkyfbpYeFdgWuHOqIgx9pvSRFmq85XcQkpl9/kTOqI0pXqLY48/&#10;3Ootzl0d5JEyg8W9c11Z8Kn61GMHysofA2W6wxPhR3XHJbarNmllOhsEsIJyR7rw0HVWcPK6ote7&#10;EQHvhadWogen8YB39NEGiH3oV5ytwf967TziSeFk5ayh1ix4+LkRXnFmvlrS/iw/izrCtDmbfCQh&#10;MX9sWR1b7Ka+BJJEToPIybSMeDTDUnuon2iKLGNWMgkrKXfBcVheYjcwaApJtVwmEHWvE3hjH5yM&#10;oSPNUZuP7ZPwrhcwkvJvYWhiMX+h4w4bPYNbbpC0mEQeie5Y7R+AOj9pv59ScbQc7xPqMEs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lcksy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6C7CC6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AA511" w14:textId="77777777" w:rsidR="00E062A7" w:rsidRDefault="00E062A7" w:rsidP="009C2B67">
    <w:pPr>
      <w:pStyle w:val="Brdtext"/>
    </w:pPr>
    <w:r>
      <w:rPr>
        <w:noProof/>
        <w:lang w:eastAsia="sv-SE"/>
      </w:rPr>
      <mc:AlternateContent>
        <mc:Choice Requires="wps">
          <w:drawing>
            <wp:anchor distT="0" distB="0" distL="0" distR="0" simplePos="0" relativeHeight="2516586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F6F26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6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1tfSkQIAAJM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x1POrKjpkR5Vi35NFUwiP40LM4I9OAJi+wVaeufhPNBhLLvVvo5/KoiRnZje7tilYEzS4clpfjwh&#10;iyRTPs6n48R+tnd2PuBXBTWLi4J7erzEqdjcBKSLEHSAxFwBTFVeV8akTRSMujSebQQ9tcF0RfL4&#10;A2Usawp+enwySoEtRPcusrExjEqS6dPFwrsC0wq3RkWMsd+VJspSnW/kFlIqu8uf0BGlKdV7HHv8&#10;/lbvce7qII+UGSzunOvKgk/Vpx7bU1b+HCjTHZ4IP6g7LrFdtkkrZ+NBAEsot6QLD11nBSevK3q9&#10;GxHwXnhqJXpwGg94Rx9tgNiHfsXZCvzvt84jnhROVs4aas2Ch19r4RVn5psl7U/zSdQRps3k5IyE&#10;xPyhZXlosev6EkgSOQ0iJ9My4tEMS+2hfqIpsohZySSspNwFx2F5id3AoCkk1WKRQNS9TuCNfXAy&#10;ho40R20+tk/Cu17ASMq/haGJxeyVjjts9AxusUbSYhJ5JLpjtX8A6vyk/X5KxdFyuE+o/Sy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9bX0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DF6F26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DCEEB2" w14:textId="77777777" w:rsidR="00E062A7" w:rsidRDefault="00E062A7"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459B6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Wn5vkAIAAJMFAAAOAAAAZHJzL2Uyb0RvYy54bWysVE1v2zAMvQ/YfxB0Xx2nX2sQp8hadBhQ&#10;tMXaoWdFlhJjsqhJTOzs15eS7STreumwiy2Jj6T49MjpZVsbtlE+VGALnh+NOFNWQlnZZcF/PN18&#10;+sxZQGFLYcCqgm9V4Jezjx+mjZuoMazAlMozCmLDpHEFXyG6SZYFuVK1CEfglCWjBl8LpK1fZqUX&#10;DUWvTTYejc6yBnzpPEgVAp1ed0Y+S/G1VhLvtQ4KmSk43Q3T16fvIn6z2VRMll64VSX7a4h/uEUt&#10;KktJd6GuBQq29tVfoepKegig8UhCnYHWlVSpBqomH72q5nElnEq1EDnB7WgK/y+svNs8eFaVBR+f&#10;ED9W1PRIT6pFv6YK8shP48KEYI+OgNh+gZbeeTgPdBjLbrWv458KYmSnSNsduxSMSTo8PcuPYw5J&#10;pnycX4wT+9ne2fmAXxXULC4K7unxEqdicxuQLkLQARJzBTBVeVMZkzZRMOrKeLYR9NQG0xXJ4w+U&#10;sawp+Nnx6SgFthDdu8jGxjAqSaZPFwvvCkwr3BoVMcZ+V5ooS3W+kVtIqewuf0JHlKZU73Hs8ftb&#10;vce5q4M8UmawuHOuKws+VZ96bE9Z+XOgTHd4Ivyg7rjEdtEmrZwfDwJYQLklXXjoOis4eVPR692K&#10;gA/CUyvRg9N4wHv6aAPEPvQrzlbgf791HvGkcLJy1lBrFjz8WguvODPfLGn/Ij+JOsK0OTk9JyEx&#10;f2hZHFrsur4CkkROg8jJtIx4NMNSe6ifaYrMY1YyCSspd8FxWF5hNzBoCkk1nycQda8TeGsfnYyh&#10;I81Rm0/ts/CuFzCS8u9gaGIxeaXjDhs9g5uvkbSYRB6J7ljtH4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laf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459B6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5E8434" w14:textId="77777777" w:rsidR="00E062A7" w:rsidRDefault="00E062A7"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956D2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d/+ikAIAAJM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yMVmlWo0mPog1ujQryyE9j/RSwhQUwtF9Miz4P5x6HsexWujr+URCBHUxvd+wiGOE4PDnNjyew&#10;cJjycX4+Tuxne2frfPgqTE3ioqAOzUucss2tD7gIoAMk5vJGVeVNpVTaRMGIK+XIhqHVKqQrwuMP&#10;lNKkKejp8ckoBdYmuneRlY5hRJJMny4W3hWYVmGrRMQo/V1IUJbqfCM341zoXf6EjiiJVO9x7PH7&#10;W73HuasDHimz0WHnXFfauFR9emN7ysqfA2Wyw4Pwg7rjMrTLNmnlbDIIYGnKLXThTPeyvOU3Fbp3&#10;y3x4YA5PCQ3HeAj3+EhlwL7pV5SsjPv91nnEQ+GwUtLgaRbU/1ozJyhR3zS0f55Poo5C2kxOziAk&#10;4g4ty0OLXtdXBpLIMYgsT8uID2pYSmfqJ0yRecwKE9McuQsahuVV6AYGphAX83kC4fVaFm71wvIY&#10;OtIctfnYPjFnewEHKP/ODI+YTV/puMNGT2/n6wAtJpFHojtW+wbg5S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d3/6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956D2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2F0EA3" w14:textId="77777777" w:rsidR="00E062A7" w:rsidRDefault="00E062A7" w:rsidP="009C2B67">
    <w:pPr>
      <w:pStyle w:val="Brdtext"/>
    </w:pPr>
    <w:r>
      <w:rPr>
        <w:noProof/>
        <w:lang w:eastAsia="sv-SE"/>
      </w:rPr>
      <mc:AlternateContent>
        <mc:Choice Requires="wps">
          <w:drawing>
            <wp:anchor distT="0" distB="0" distL="0" distR="0" simplePos="0" relativeHeight="2516586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40EE3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6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KKkQIAAJM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yZgzK2p6pEfVol9TBZPIT+PClGALR0Bsv0BL7zycBzqMZbfa1/FPBTGyE9PbHbsUjEk6PDnNjydk&#10;kWTKx/n5OLGf7Z2dD/hVQc3iouCeHi9xKja3AekiBB0gMVcAU5U3lTFpEwWjroxnG0FPbTBdkTz+&#10;QBnLmoKfHp+MUmAL0b2LbGwMo5Jk+nSx8K7AtMKtURFj7HelibJU5xu5hZTK7vIndERpSvUexx6/&#10;v9V7nLs6yCNlBos757qy4FP1qcf2lJU/B8p0hyfCD+qOS2yXbdLK2dkggCWUW9KFh66zgpM3Fb3e&#10;rQj4IDy1Ej04jQe8p482QOxDv+JsBf73W+cRTwonK2cNtWbBw6+18Ioz882S9s/zSdQRps3k5IyE&#10;xPyhZXlosev6CkgSOQ0iJ9My4tEMS+2hfqIpMo9ZySSspNwFx2F5hd3AoCkk1XyeQNS9TuCtXTgZ&#10;Q0eaozYf2yfhXS9gJOXfwdDEYvpKxx02egY3XyNpMYk8Et2x2j8AdX7Sfj+l4mg53CfUfpbOXg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0Cii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040EE3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0C8714" w14:textId="77777777" w:rsidR="00E062A7" w:rsidRDefault="00E062A7"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D735C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3w0zkQIAAJM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5JgzK2p6pCfVol9TBXnkp3FhSrCFIyC2n6Gldx7OAx3Gslvt6/inghjZientjl0KxiQdnpzmxxOy&#10;SDLl4/xinNjP9s7OB/yioGZxUXBPj5c4FZu7gHQRgg6QmCuAqcrbypi0iYJR18azjaCnNpiuSB5/&#10;oIxlTcFPj09GKbCF6N5FNjaGUUkyfbpYeFdgWuHWqIgx9pvSRFmq843cQkpld/kTOqI0pXqPY4/f&#10;3+o9zl0d5JEyg8Wdc11Z8Kn61GN7ysofA2W6wxPhB3XHJbbLNmnl7HwQwBLKLenCQ9dZwcnbil7v&#10;TgR8FJ5aiR6cxgM+0EcbIPahX3G2Av/rrfOIJ4WTlbOGWrPg4edaeMWZ+WpJ+xf5JOoI02ZyckZC&#10;Yv7Qsjy02HV9DSSJnAaRk2kZ8WiGpfZQP9MUmcesZBJWUu6C47C8xm5g0BSSaj5PIOpeJ/DOLpyM&#10;oSPNUZtP7bPwrhcwkvLvYWhiMX2l4w4bPYObr5G0mEQeie5Y7R+AOj9pv59ScbQc7hNqP0t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t3w0z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4D735C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6F2CB2" w14:textId="77777777" w:rsidR="00E062A7" w:rsidRDefault="00E062A7"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0A47B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1FejwIAAJM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KO&#10;JzklmtUY0qNog1ujgzzy01g/A+zBAhjaL6bFnIdzj8PYditdHf9oiMAOprc7dhGMcByenObHE1g4&#10;TPk4n44T+9ne2TofvgpTk7goqMPwEqdsc+MDCgF0gMRc3qiqvK6USpsoGHGpHNkwjFqFVCI8/kAp&#10;TZqCnh6fjFJgbaJ7F1npGEYkyfTpYuNdg2kVtkpEjNLfhQRlqc83cjPOhd7lT+iIkkj1Hscev6/q&#10;Pc5dH/BImY0OO+e60sal7tMd21NW/hwokx0ehB/0HZehXbZJK2fTQQBLU26hC2e6m+Utv64wvRvm&#10;wz1zuEoYOJ6HcIePVAbsm35Fycq432+dRzwUDislDa5mQf2vNXOCEvVNQ/vTfBJ1FNJmcnIGIRF3&#10;aFkeWvS6vjSQBNSN6tIy4oMaltKZ+gmvyCJmhYlpjtwFDcPyMnQPBl4hLhaLBMLttSzc6AfLY+hI&#10;c9TmY/vEnO0FHKD8WzNcYjZ7peMOGz29XawDtJhEHonuWO0HgJuftN+/UvFpOdwn1P4tnb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ANRX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0A47B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6033AD" w14:textId="77777777" w:rsidR="00E062A7" w:rsidRDefault="00E062A7" w:rsidP="009C2B67">
    <w:pPr>
      <w:pStyle w:val="Brdtext"/>
    </w:pPr>
    <w:r>
      <w:rPr>
        <w:noProof/>
        <w:lang w:eastAsia="sv-SE"/>
      </w:rPr>
      <mc:AlternateContent>
        <mc:Choice Requires="wps">
          <w:drawing>
            <wp:anchor distT="0" distB="0" distL="0" distR="0" simplePos="0" relativeHeight="251658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A341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S5qkQIAAJM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yZQzK2p6pEfVol9TBZPIT+PCjGAPjoDYfoGW3nk4D3QYy261r+OfCmJkJ6a3O3YpGJN0OD3Jjydk&#10;kWTKx/nZOLGf7Z2dD/hVQc3iouCeHi9xKjY3AekiBB0gMVcAU5XXlTFpEwWjLo1nG0FPbTBdkTz+&#10;QBnLmoKfHE9HKbCF6N5FNjaGUUkyfbpYeFdgWuHWqIgx9rvSRFmq843cQkpld/kTOqI0pXqPY4/f&#10;3+o9zl0d5JEyg8Wdc11Z8Kn61GN7ysqfA2W6wxPhB3XHJbbLNmnldDwIYAnllnThoeus4OR1Ra93&#10;IwLeC0+tRA9O4wHv6KMNEPvQrzhbgf/91nnEk8LJyllDrVnw8GstvOLMfLOk/bN8EnWEaTOZfiYh&#10;MX9oWR5a7Lq+BJJEToPIybSMeDTDUnuon2iKLGJWMgkrKXfBcVheYjcwaApJtVgkEHWvE3hjH5yM&#10;oSPNUZuP7ZPwrhcwkvJvYWhiMXul4w4bPYNbrJG0mEQeie5Y7R+AOj9pv59ScbQc7hNqP0v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mdEua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CEA341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543DE" w14:textId="77777777" w:rsidR="00E062A7" w:rsidRDefault="00E062A7"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0B6A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C2jlkQIAAJM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ZMqZFTU90qNq0a+pgjzy07gwI9iDIyC2X6Cldx7OAx3Gslvt6/inghjZientjl0KxiQdnkzz4wlZ&#10;JJnycX42Tuxne2fnA35VULO4KLinx0ucis1NQLoIQQdIzBXAVOV1ZUzaRMGoS+PZRtBTG0xXJI8/&#10;UMaypuDT45NRCmwhuneRjY1hVJJMny4W3hWYVrg1KmKM/a40UZbqfCO3kFLZXf6EjihNqd7j2OP3&#10;t3qPc1cHeaTMYHHnXFcWfKo+9diesvLnQJnu8ET4Qd1xie2yTVo5PR4EsIRyS7rw0HVWcPK6ote7&#10;EQHvhadWogen8YB39NEGiH3oV5ytwP9+6zziSeFk5ayh1ix4+LUWXnFmvlnS/lk+iTrCtJmcfCYh&#10;MX9oWR5a7Lq+BJJEToPIybSMeDTDUnuon2iKLGJWMgkrKXfBcVheYjcwaApJtVgkEHWvE3hjH5yM&#10;oSPNUZuP7ZPwrhcwkvJvYWhiMXul4w4bPYNbrJG0mEQeie5Y7R+AOj9pv59ScbQc7hNqP0v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ZC2jl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9E0B6A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79309D" w14:textId="77777777" w:rsidR="00E062A7" w:rsidRDefault="00E062A7"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DC43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cAYakQIAAJM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ZMKZFTU90qNq0a+pgjzy07gwJdjCERDbL9DSOw/ngQ5j2a32dfxTQYzsxPR2xy4FY5IOT07z4wlZ&#10;JJnycX4+Tuxne2fnA35VULO4KLinx0ucis1tQLoIQQdIzBXAVOVNZUzaRMGoK+PZRtBTG0xXJI8/&#10;UMaypuCnxyejFNhCdO8iGxvDqCSZPl0svCswrXBrVMQY+11poizV+UZuIaWyu/wJHVGaUr3Hscfv&#10;b/Ue564O8kiZweLOua4s+FR96rE9ZeXPgTLd4Ynwg7rjEttlm7RyNhkEsIRyS7rw0HVWcPKmote7&#10;FQEfhKdWogen8YD39NEGiH3oV5ytwP9+6zziSeFk5ayh1ix4+LUWXnFmvlnS/nk+iTrCtJmcfCYh&#10;MX9oWR5a7Lq+ApJEToPIybSMeDTDUnuon2iKzGNWMgkrKXfBcVheYTcwaApJNZ8nEHWvE3hrF07G&#10;0JHmqM3H9kl41wsYSfl3MDSxmL7ScYeNnsHN10haTCKPRHes9g9AnZ+030+pOFoO9wm1n6W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JcAYa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BFDC43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FC7E33" w14:textId="77777777" w:rsidR="00E062A7" w:rsidRDefault="00E062A7" w:rsidP="009C2B67">
    <w:pPr>
      <w:pStyle w:val="Brdtext"/>
    </w:pPr>
    <w:r>
      <w:rPr>
        <w:noProof/>
        <w:lang w:eastAsia="sv-SE"/>
      </w:rPr>
      <mc:AlternateContent>
        <mc:Choice Requires="wps">
          <w:drawing>
            <wp:anchor distT="0" distB="0" distL="0" distR="0" simplePos="0" relativeHeight="2516586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1663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6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ez0mkQIAAJM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dDxBqzSr0aQn0Qa3RgWTyE9j/RSwhQUwtJ9Niz4P5x6HsexWujr+URCBHUxvd+wiGOE4PDnNjyew&#10;cJjycX4xTuxne2frfPgiTE3ioqAOzUucss2dD7gIoAMk5vJGVeVtpVTaRMGIa+XIhqHVKqQrwuMP&#10;lNKkKejp8ckoBdYmuneRlY5hRJJMny4W3hWYVmGrRMQo/U1IUJbqfCM341zoXf6EjiiJVO9x7PH7&#10;W73HuasDHimz0WHnXFfauFR9emN7ysofA2Wyw4Pwg7rjMrTLNmnl/GwQwNKUW+jCme5lectvK3Tv&#10;jvnwyByeEhqO8RAe8JHKgH3TryhZGffrrfOIh8JhpaTB0yyo/7lmTlCivmpo/yKfRB2FtJmcnEFI&#10;xB1alocWva6vDSSRYxBZnpYRH9SwlM7Uz5gi85gVJqY5chc0DMvr0A0MTCEu5vMEwuu1LNzpheUx&#10;dKQ5avOpfWbO9gIOUP69GR4xm77ScYeNnt7O1wFaTCKPRHes9g3Ay0/a76dUHC2H+4Taz9LZb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Xs9J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EE1663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2A0975" w14:textId="77777777" w:rsidR="00E062A7" w:rsidRDefault="00E062A7"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FC89E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5JKfkQIAAJMFAAAOAAAAZHJzL2Uyb0RvYy54bWysVFFP2zAQfp+0/2D5faQphZ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x&#10;5IwzK2p6pEfVol9TBXnkp3FhRrAHR0Bsv0BL7zycBzqMZbfa1/FPBTGyE9PbHbsUjEk6PDnNjydk&#10;kWTKx/nZOLGf7Z2dD/hVQc3iouCeHi9xKjY3AekiBB0gMVcAU5XXlTFpEwWjLo1nG0FPbTBdkTz+&#10;QBnLmoKfHp+MUmAL0b2LbGwMo5Jk+nSx8K7AtMKtURFj7HelibJU5xu5hZTK7vIndERpSvUexx6/&#10;v9V7nLs6yCNlBos757qy4FP1qcf2lJU/B8p0hyfCD+qOS2yXbdLKdDoIYAnllnThoeus4OR1Ra93&#10;IwLeC0+tRA9O4wHv6KMNEPvQrzhbgf/91nnEk8LJyllDrVnw8GstvOLMfLOk/bN8EnWEaTM5+UxC&#10;Yv7Qsjy02HV9CSSJnAaRk2kZ8WiGpfZQP9EUWcSsZBJWUu6C47C8xG5g0BSSarFIIOpeJ/DGPjgZ&#10;Q0eaozYf2yfhXS9gJOXfwtDEYvZKxx02ega3WCNpMYk8Et2x2j8AdX7Sfj+l4mg53CfUfpb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b5JKf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7FC89E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F1543" w14:textId="77777777" w:rsidR="00E062A7" w:rsidRDefault="00E062A7"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25C3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UkfUkQIAAJM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Uf&#10;T844s6KmR3pSLfo1VZBHfhoXZgR7dATE9jO09M7DeaDDWHarfR3/VBAjOzG93bFLwZikw5PT/HhC&#10;FkmmfJxPx4n9bO/sfMAvCmoWFwX39HiJU7G5DUgXIegAibkCmKq8qYxJmygYdWU82wh6aoPpiuTx&#10;B8pY1hT89PhklAJbiO5dZGNjGJUk06eLhXcFphVujYoYY78pTZSlOt/ILaRUdpc/oSNKU6r3OPb4&#10;/a3e49zVQR4pM1jcOdeVBZ+qTz22p6z8MVCmOzwRflB3XGK7bJNWzqeDAJZQbkkXHrrOCk7eVPR6&#10;tyLgg/DUSvTgNB7wnj7aALEP/YqzFfhfb51HPCmcrJw11JoFDz/XwivOzFdL2p/mk6gjTJvJyRkJ&#10;iflDy/LQYtf1FZAkchpETqZlxKMZltpD/UxTZBGzkklYSbkLjsPyCruBQVNIqsUigah7ncBb++hk&#10;DB1pjtp8ap+Fd72AkZR/B0MTi9krHXfY6BncYo2kxSTySHTHav8A1PlJ+/2UiqPlcJ9Q+1k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sUkfU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2725C3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4D2B3" w14:textId="77777777" w:rsidR="00E062A7" w:rsidRDefault="00E062A7" w:rsidP="009C2B67">
    <w:pPr>
      <w:pStyle w:val="Brdtext"/>
    </w:pPr>
    <w:r>
      <w:rPr>
        <w:noProof/>
        <w:lang w:eastAsia="sv-SE"/>
      </w:rPr>
      <mc:AlternateContent>
        <mc:Choice Requires="wps">
          <w:drawing>
            <wp:anchor distT="0" distB="0" distL="0" distR="0" simplePos="0" relativeHeight="2516586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1AC62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6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CvPjwIAAJM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nuaUaFZjSI+iDW6DDiaRn8b6OWAPFsDQfjYt5jycexzGtlvp6vhHQwR2ML3bs4tghONwepafTmDh&#10;MOXjfDZO7GcHZ+t8+CJMTeKioA7DS5yy7Y0PKATQARJzeaOq8rpSKm2iYMSlcmTLMGoVUonw+AOl&#10;NGkKenY6HaXA2kT3LrLSMYxIkunTxca7BtMq7JSIGKW/CQnKUp+v5GacC73Pn9ARJZHqLY49/lDV&#10;W5y7PuCRMhsd9s51pY1L3ac7dqCs/DFQJjs8CD/qOy5Du2qTVmbjQQArU+6gC2e6m+Utv64wvRvm&#10;wz1zuEoYOJ6HcIePVAbsm35Fydq4X6+dRzwUDislDa5mQf3PDXOCEvVVQ/uzfBJ1FNJmMv0IIRF3&#10;bFkdW/SmvjSQBNSN6tIy4oMaltKZ+gmvyDJmhYlpjtwFDcPyMnQPBl4hLpbLBMLttSzc6AfLY+hI&#10;c9TmY/vEnO0FHKD8WzNcYjZ/oeMOGz29XW4CtJhEHonuWO0HgJuftN+/UvFpOd4n1OEtXfw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PEK8+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11AC62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5D5BC3" w14:textId="77777777" w:rsidR="00E062A7" w:rsidRDefault="00E062A7"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9E0B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Hm1AkQIAAJM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ZMyZFTU90lK16DdUQR75aVyYEuzRERDbz9DSOw/ngQ5j2a32dfxTQYzsxPRuzy4FY5IOJ+f56RlZ&#10;JJnycX4xTuxnB2fnA35RULO4KLinx0uciu1tQLoIQQdIzBXAVOVNZUzaRMGoK+PZVtBTG0xXJI8/&#10;UMaypuDnp5NRCmwhuneRjY1hVJJMny4W3hWYVrgzKmKM/aY0UZbqfCW3kFLZff6EjihNqd7i2OMP&#10;t3qLc1cHeaTMYHHvXFcWfKo+9diBsvLHQJnu8ET4Ud1xie2qTVq5OB0EsIJyR7rw0HVWcPKmote7&#10;FQEfhKdWogen8YD39NEGiH3oV5ytwf967TziSeFk5ayh1ix4+LkRXnFmvlrS/kV+FnWEaXM2+UhC&#10;Yv7Ysjq22E19BSSJnAaRk2kZ8WiGpfZQP9EUWcSsZBJWUu6C47C8wm5g0BSSarFIIOpeJ/DWPjoZ&#10;Q0eaozaX7ZPwrhcwkvLvYGhiMX2h4w4bPYNbbJC0mEQeie5Y7R+AOj9pv59ScbQc7xPqMEv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zHm1A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C39E0B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78BC0A" w14:textId="77777777" w:rsidR="00E062A7" w:rsidRDefault="00E062A7"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56D7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ZQO/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Oj4DP5rVeKSlaIPboII88tNYPwXs0QIY2s+mxTsP5x6HsexWujr+URCBHZF2e3YRjHAcnp3npxNY&#10;OEz5OL8YJ/azg7N1PnwRpiZxUVCHx0ucsu2tD7gIoAMk5vJGVeVNpVTaRMGIK+XIluGpVUhXhMcf&#10;KKVJU9DzU5QanbSJ7l1kpeOJSJLp08XCuwLTKuyUiBilvwkJylKdr+RmnAu9z5/QESWR6i2OPf5w&#10;q7c4d3XAI2U2Ouyd60obl6pPPXagrPwxUCY7PAg/qjsuQ7tqk1YuJoMAVqbcQRfOdJ3lLb+p8Hq3&#10;zIcH5tBKeHCMh3CPj1QG7Jt+RcnauF+vnUc8FA4rJQ1as6D+54Y5QYn6qqH9i3wSdRTSZnL2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lA7+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56D7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ACA4B2" w14:textId="77777777" w:rsidR="00E062A7" w:rsidRDefault="00E062A7" w:rsidP="009C2B67">
    <w:pPr>
      <w:pStyle w:val="Brdtext"/>
    </w:pPr>
    <w:r>
      <w:rPr>
        <w:noProof/>
        <w:lang w:eastAsia="sv-SE"/>
      </w:rPr>
      <mc:AlternateContent>
        <mc:Choice Requires="wps">
          <w:drawing>
            <wp:anchor distT="0" distB="0" distL="0" distR="0" simplePos="0" relativeHeight="2516586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FBB3E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6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3+YOkQIAAJM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0wlnVtT0SI+qRb+mCiaRn8aFGcEeHAGx/QItvfNwHugwlt1qX8c/FcTITkxvd+xSMCbpcHqSH0/I&#10;IsmUj/OzcWI/2zs7H/CrgprFRcE9PV7iVGxuAtJFCDpAYq4ApiqvK2PSJgpGXRrPNoKe2mC6Inn8&#10;gTKWNQU/OZ6OUmAL0b2LbGwMo5Jk+nSx8K7AtMKtURFj7HelibJU5xu5hZTK7vIndERpSvUexx6/&#10;v9V7nLs6yCNlBos757qy4FP1qcf2lJU/B8p0hyfCD+qOS2yXbdLK2ekggCWUW9KFh66zgpPXFb3e&#10;jQh4Lzy1Ej04jQe8o482QOxDv+JsBf73W+cRTwonK2cNtWbBw6+18Ioz882S9s/ySdQRps1kekpC&#10;Yv7Qsjy02HV9CSSJnAaRk2kZ8WiGpfZQP9EUWcSsZBJWUu6C47C8xG5g0BSSarFIIOpeJ/DGPjgZ&#10;Q0eaozYf2yfhXS9gJOXfwtDEYvZKxx02ega3WCNpMYk8Et2x2j8AdX7Sfj+l4mg53CfUfpb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2N/mD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AFBB3E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34F56E" w14:textId="77777777" w:rsidR="00E062A7" w:rsidRDefault="00E062A7"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B56E8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QEm3kQIAAJM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yYQzK2p6pEfVol9TBXnkp3FhRrAHR0Bsv0BL7zycBzqMZbfa1/FPBTGyE9PbHbsUjEk6nJzmxydk&#10;kWTKx/l0nNjP9s7OB/yqoGZxUXBPj5c4FZubgHQRgg6QmCuAqcrrypi0iYJRl8azjaCnNpiuSB5/&#10;oIxlTcFPjyejFNhCdO8iGxvDqCSZPl0svCswrXBrVMQY+11poizV+UZuIaWyu/wJHVGaUr3Hscfv&#10;b/Ue564O8kiZweLOua4s+FR96rE9ZeXPgTLd4Ynwg7rjEttlm7QyPRsEsIRyS7rw0HVWcPK6ote7&#10;EQHvhadWogen8YB39NEGiH3oV5ytwP9+6zziSeFk5ayh1ix4+LUWXnFmvlnS/jQ/iTrCtDmZfCYh&#10;MX9oWR5a7Lq+BJJEToPIybSMeDTDUnuon2iKLGJWMgkrKXfBcVheYjcwaApJtVgkEHWvE3hjH5yM&#10;oSPNUZuP7ZPwrhcwkvJvYWhiMXul4w4bPYNbrJG0mEQeie5Y7R+AOj9pv59ScbQc7hNqP0v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KQEm3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FB56E8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6F64A8" w14:textId="77777777" w:rsidR="00E062A7" w:rsidRDefault="00E062A7"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FAA29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0JxkQIAAJM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P&#10;J6ecWVHTIz2qFv2GKsgjP40LM4ItHQGx/QwtvfNwHugwlt1qX8c/FcTITkzv9uxSMCbpcHKen56R&#10;RZIpH+fTcWI/Ozg7H/CLgprFRcE9PV7iVGxvA9JFCDpAYq4ApipvKmPSJgpGXRnPtoKe2mC6Inn8&#10;gTKWNQU/P52MUmAL0b2LbGwMo5Jk+nSx8K7AtMKdURFj7DelibJU5yu5hZTK7vMndERpSvUWxx5/&#10;uNVbnLs6yCNlBot757qy4FP1qccOlJU/Bsp0hyfCj+qOS2xXbdLKdDoIYAXljnThoeus4ORNRa93&#10;KwI+CE+tRA9O4wHv6aMNEPvQrzhbg//12nnEk8LJyllDrVnw8HMjvOLMfLWk/Wl+FnWEaXM2+UhC&#10;Yv7Ysjq22E19BSSJnAaRk2kZ8WiGpfZQP9EUWcSsZBJWUu6C47C8wm5g0BSSarFIIOpeJ/DWLp2M&#10;oSPNUZuP7ZPwrhcwkvLvYGhiMXuh4w4bPYNbbJC0mEQeie5Y7R+AOj9pv59ScbQc7xPqMEv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GR0Jx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AFAA29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4CA209" w14:textId="77777777" w:rsidR="00E062A7" w:rsidRDefault="00E062A7" w:rsidP="009C2B67">
    <w:pPr>
      <w:pStyle w:val="Brdtext"/>
    </w:pPr>
    <w:r>
      <w:rPr>
        <w:noProof/>
        <w:lang w:eastAsia="sv-SE"/>
      </w:rPr>
      <mc:AlternateContent>
        <mc:Choice Requires="wps">
          <w:drawing>
            <wp:anchor distT="0" distB="0" distL="0" distR="0" simplePos="0" relativeHeight="2516586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89DB2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6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trK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01POrKjpkR5Vi35NFUwiP40LM4I9OAJi+wVaeufhPNBhLLvVvo5/KoiRnZje7tilYEzS4fQkP56Q&#10;RZIpH+dn48R+tnd2PuBXBTWLi4J7erzEqdjcBKSLEHSAxFwBTFVeV8akTRSMujSebQQ9tcF0RfL4&#10;A2Usawp+cjwdpcAWonsX2dgYRiXJ9Oli4V2BaYVboyLG2O9KE2WpzjdyCymV3eVP6IjSlOo9jj1+&#10;f6v3OHd1kEfKDBZ3znVlwafqU4/tKSt/DpTpDk+EH9Qdl9gu26SVfDQeFLCEckvC8NC1VnDyuqLn&#10;uxEB74WnXqIXp/mAd/TRBoh+6FecrcD/fus84kniZOWsod4sePi1Fl5xZr5ZEv9ZPolCwrSZTE9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oO2s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789DB2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A10E85" w14:textId="77777777" w:rsidR="00E062A7" w:rsidRDefault="00E062A7"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8E566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1V4NkQIAAJQ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idolWY1mvQk2uA2qCCP/DTWTwF7tACG9rNp0efh3OMwlt1KV8c/CiKwg+ndnl0EIxyHk/P89AwW&#10;DlM+zi/Gif3s4GydD1+EqUlcFNSheYlTtr31ARcBdIDEXN6oqryplEqbKBhxpRzZMrRahXRFePyB&#10;Upo0BT0/nYxSYG2iexdZ6RhGJMn06WLhXYFpFXZKRIzS34QEZanOV3IzzoXe50/oiJJI9RbHHn+4&#10;1VucuzrgkTIbHfbOdaWNS9WnN3agrPwxUCY7PAg/qjsuQ7tsk1by0emggKUpdxCGM93T8pbfVGjf&#10;LfPhgTm8JXQc8yHc4yOVAf2mX1GyNu7Xa+cRD4nDSkmDt1lQ/3PDnKBEfdUQ/0V+FoUU0uZs8hFK&#10;Iu7Ysjy26E19ZaCJHJPI8rSM+KCGpXSmfsYYWcSsMDHNkbugYVhehW5iYAxxsVgkEJ6vZeFWP1oe&#10;Q0eeozif2mfmbK/gAOnfmeEVs+kLIXfY6OntYhMgxqTyyHTHat8BPP0k/n5MxdlyvE+owz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1V4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D8E566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55389" w14:textId="77777777" w:rsidR="00E062A7" w:rsidRDefault="00E062A7"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6D438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0mZE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pzPOrKjpkR5Vi35DFeSRn8aFOcEeHAGx/QwtvfNwHugwlt1qX8c/FcTITkzv9uxSMCbpcDrLTydk&#10;kWTKx/nZOLGfHZydD/hFQc3iouCeHi9xKrY3AekiBB0gMVcAU5XXlTFpEwWjLo1nW0FPbTBdkTz+&#10;QBnLmoLPTqejFNhCdO8iGxvDqCSZPl0svCswrXBnVMQY+01poizV+UpuIaWy+/wJHVGaUr3Fsccf&#10;bvUW564O8kiZweLeua4s+FR96rEDZeWPgTLd4Ynwo7rjEttVm7SSjyaDAlZQ7kgYHrrWCk5eV/R8&#10;NyLgvfDUS/TiNB/wjj7aANEP/YqzNfhfr51HPEmcrJw11JsFDz83wivOzFdL4j/LJ1FImDaT6UdS&#10;EvPHltWxxW7qSyBN5DSJnEzLiEczLLWH+onGyDJmJZOwknIXHIflJXYTg8aQVMtlAlH7OoE39sHJ&#10;GDryHMX52D4J73oFI0n/FoYuFvMXQu6w0TO45QZJjEnlkemO1f4FqPWT+PsxFWfL8T6hDsN08R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v0mZE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6D438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C10799" w14:textId="77777777" w:rsidR="00E062A7" w:rsidRDefault="00E062A7" w:rsidP="009C2B67">
    <w:pPr>
      <w:pStyle w:val="Brdtext"/>
    </w:pPr>
    <w:r>
      <w:rPr>
        <w:noProof/>
        <w:lang w:eastAsia="sv-SE"/>
      </w:rPr>
      <mc:AlternateContent>
        <mc:Choice Requires="wps">
          <w:drawing>
            <wp:anchor distT="0" distB="0" distL="0" distR="0" simplePos="0" relativeHeight="25165864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BA0FA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6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T+ekkQ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wFP5rVeKRH0Qa3RgWTyE9j/QywBwtgaL+YFu88nHscxrJb6er4R0EEdkTa7thFMMJxeDLNjyew&#10;cJjycX42Tuxne2frfPgqTE3ioqAOj5c4ZZsbH3ARQAdIzOWNqsrrSqm0iYIRl8qRDcNTq5CuCI8/&#10;UEqTpqDT45NRCqxNdO8iKx3DiCSZPl0svCswrcJWiYhR+ruQoCzV+UZuxrnQu/wJHVESqd7j2OP3&#10;t3qPc1cHPFJmo8POua60can61GN7ysqfA2Wyw4Pwg7rjMrTLNmklH50OCliacgthONO1lrf8usLz&#10;3TAf7plDL+HFMR/CHT5SGdBv+hUlK+N+v3Ue8ZA4rJQ06M2C+l9r5gQl6puG+M/ySRRSSJvJySmU&#10;RNyhZXlo0ev60kATOSaR5WkZ8UENS+lM/YQxsohZYWKaI3dBw7C8DN3EwBjiYrFIILSvZeFGP1ge&#10;Q0eeozgf2yfmbK/gAOnfmqGL2eyVkDts9PR2sQ4QY1J5ZLpjtX8BtH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KU/np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7BA0FA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BE17B5" w14:textId="77777777" w:rsidR="00E062A7" w:rsidRDefault="00E062A7"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10306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rdzjkAIAAJQFAAAOAAAAZHJzL2Uyb0RvYy54bWysVF1P2zAUfZ+0/2D5faQp0EFFijoQ0yQE&#10;aGXi2XVsGs2xPdtt0v16jp2k7RgvTHtJbN9zv8499sVlWyuyEc5XRhc0PxpRIjQ3ZaWfC/rj8ebT&#10;GSU+MF0yZbQo6FZ4ejn7+OGisVMxNiujSuEIgmg/bWxBVyHYaZZ5vhI180fGCg2jNK5mAVv3nJWO&#10;NYheq2w8Gk2yxrjSOsOF9zi97ox0luJLKXi4l9KLQFRBUVtIX5e+y/jNZhds+uyYXVW8L4P9QxU1&#10;qzSS7kJds8DI2lV/haor7ow3MhxxU2dGyoqL1AO6yUevulmsmBWpF5Dj7Y4m///C8rvNgyNVWdDx&#10;JKdEsxpDehRtcGt0kEd+GuungC0sgKH9YlrMeTj3OIxtt9LV8Y+GCOxgertjF8EIx+HpJD8+gYXD&#10;lI/z83FiP9s7W+fDV2FqEhcFdRhe4pRtbn1AIYAOkJjLG1WVN5VSaRMFI66UIxuGUauQSoTHHyil&#10;SVPQyfHpKAXWJrp3kZWOYUSSTJ8uNt41mFZhq0TEKP1dSFCW+nwjN+Nc6F3+hI4oiVTvcezx+6re&#10;49z1AY+U2eiwc64rbVzqPt2xPWXlz4Ey2eFB+EHfcRnaZZu0ko/OBgUsTbmFMJzprpa3/KbC+G6Z&#10;Dw/M4S5h4ngfwj0+UhnQb/oVJSvjfr91HvGQOKyUNLibBfW/1swJStQ3DfGf5ydRSCFtTk4/Q0nE&#10;HVqWhxa9rq8MNAF5o7q0jPighqV0pn7CMzKPWWFimiN3QcOwvArdi4FniIv5PIFwfS0Lt3pheQwd&#10;eY7ifGyfmLO9ggOkf2eGW8ymr4TcYaOnt/N1gBiTyiPTHav9BHD1k/j7Zyq+LYf7hNo/pr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6t3O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10306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E29E0E" w14:textId="77777777" w:rsidR="00E062A7" w:rsidRDefault="00E062A7"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323A0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1kWukgIAAJQ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P&#10;J1POrKjpkR5Vi35DFeSRn8aFGcGWjoDYfoaW3nk4D3QYy261r+OfCmJkJ6Z3e3YpGJN0ODnPT8/I&#10;IsmUj/PpOLGfHZydD/hFQc3iouCeHi9xKra3AekiBB0gMVcAU5U3lTFpEwWjroxnW0FPbTBdkTz+&#10;QBnLmoKfn05GKbCF6N5FNjaGUUkyfbpYeFdgWuHOqIgx9pvSRFmq85XcQkpl9/kTOqI0pXqLY48/&#10;3Ootzl0d5JEyg8W9c11Z8Kn61GMHysofA2W6wxPhR3XHJbarNmklH00HBayg3JEwPHStFZy8qej5&#10;bkXAB+Gpl+jFaT7gPX20AaIf+hVna/C/XjuPeJI4WTlrqDcLHn5uhFecma+WxD/Nz6KQMG3OJh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dZFr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B323A0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364335" w14:textId="77777777" w:rsidR="00E062A7" w:rsidRDefault="00E062A7" w:rsidP="009C2B67">
    <w:pPr>
      <w:pStyle w:val="Brdtext"/>
    </w:pPr>
    <w:r>
      <w:rPr>
        <w:noProof/>
        <w:lang w:eastAsia="sv-SE"/>
      </w:rPr>
      <mc:AlternateContent>
        <mc:Choice Requires="wps">
          <w:drawing>
            <wp:anchor distT="0" distB="0" distL="0" distR="0" simplePos="0" relativeHeight="25165864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7751D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6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Kizbkg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1POrKjpkR5Vi35DFUwiP40LM4ItHQGx/QwtvfNwHugwlt1qX8c/FcTITkzv9uxSMCbp8Gyan07I&#10;IsmUj/PzcWI/Ozg7H/CLgprFRcE9PV7iVGxvA9JFCDpAYq4ApipvKmPSJgpGXRnPtoKe2mC6Inn8&#10;gTKWNQWfnp6NUmAL0b2LbGwMo5Jk+nSx8K7AtMKdURFj7DelibJU5yu5hZTK7vMndERpSvUWxx5/&#10;uNVbnLs6yCNlBot757qy4FP1qccOlJU/Bsp0hyfCj+qOS2xXbdJKno8HBayg3JEwPHStFZy8qej5&#10;bkXAB+Gpl+jFaT7gPX20AaIf+hVna/C/XjuPeJI4WTlrqDcLHn5uhFecma+WxH+eT6KQMG0mZx9J&#10;ScwfW1bHFrupr4A0kdMkcjItIx7NsNQe6icaI4uYlUzCSspdcByWV9hNDBpDUi0WCUTt6wTe2qWT&#10;MXTkOYrzsX0S3vUKRpL+HQxdLGYvhNxho2dwiw2SGJPKI9Mdq/0LUOsn8fdjKs6W431CHYbp/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4qLN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E7751D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DE973" w14:textId="77777777" w:rsidR="00E062A7" w:rsidRDefault="00E062A7"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1E516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LbkQ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wlnVtT0SI+qRb+hCvLIT+PCjGBLR0BsP0NL7zycBzqMZbfa1/FPBTGyE9O7PbsUjEk6PJvmpxOy&#10;SDLl4/x8nNjPDs7OB/yioGZxUXBPj5c4FdvbgHQRgg6QmCuAqcqbypi0iYJRV8azraCnNpiuSB5/&#10;oIxlTcGnp2ejFNhCdO8iGxvDqCSZPl0svCswrXBnVMQY+01poizV+UpuIaWy+/wJHVGaUr3Fsccf&#10;bvUW564O8kiZweLeua4s+FR96rEDZeWPgTLd4Ynwo7rjEttVm7SS56eDAlZQ7kgYHrrWCk7eVPR8&#10;tyLgg/DUS/TiNB/wnj7aANEP/YqzNfhfr51HPEmcrJw11JsFDz83wivOzFdL4j/PJ1FImDaTs4+k&#10;JOaPLatji93UV0CayGkSOZmWEY9mWGoP9RONkUXMSiZhJeUuOA7LK+wmBo0hqRaLBKL2dQJv7dLJ&#10;GDryHMX52D4J73oFI0n/DoYuFr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mh/Lb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1E516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0A90AC" w14:textId="77777777" w:rsidR="00E062A7" w:rsidRDefault="00E062A7"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4C2D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9pBVkQ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zFnVtT0SI+qRb+hCvLIT+PCjGBLR0BsP0NL7zycBzqMZbfa1/FPBTGyE9O7PbsUjEk6PJvmpxOy&#10;SDLl4/x8nNjPDs7OB/yioGZxUXBPj5c4FdvbgHQRgg6QmCuAqcqbypi0iYJRV8azraCnNpiuSB5/&#10;oIxlTcGnp2ejFNhCdO8iGxvDqCSZPl0svCswrXBnVMQY+01poizV+UpuIaWy+/wJHVGaUr3Fsccf&#10;bvUW564O8kiZweLeua4s+FR96rEDZeWPgTLd4Ynwo7rjEttVm7SS55NBASsodyQMD11rBSdvKnq+&#10;WxHwQXjqJXpxmg94Tx9tgOiHfsXZGvyv184jniROVs4a6s2Ch58b4RVn5qsl8Z/nkygkTJvJ2UdS&#10;EvPHltWxxW7qKyBN5DSJnEzLiEczLLWH+onGyCJmJZOwknIXHIflFXYTg8aQVItFAlH7OoG3dulk&#10;DB15juJ8bJ+Ed72CkaR/B0MXi9kLIXfY6BncYoMkxqTyyHTHav8C1PpJ/P2YirPleJ9Qh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r9pB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6F4C2D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FE3D4" w14:textId="77777777" w:rsidR="00E062A7" w:rsidRDefault="00E062A7" w:rsidP="009C2B67">
    <w:pPr>
      <w:pStyle w:val="Brdtext"/>
    </w:pPr>
    <w:r>
      <w:rPr>
        <w:noProof/>
        <w:lang w:eastAsia="sv-SE"/>
      </w:rPr>
      <mc:AlternateContent>
        <mc:Choice Requires="wps">
          <w:drawing>
            <wp:anchor distT="0" distB="0" distL="0" distR="0" simplePos="0" relativeHeight="25165864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187B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6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CJet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ZQzK2p6pEfVol9TBZPIT+PCjGAPjoDYfoGW3nk4D3QYy261r+OfCmJkJ6a3O3YpGJN0eDLNjydk&#10;kWTKx/nZOLGf7Z2dD/hVQc3iouCeHi9xKjY3AekiBB0gMVcAU5XXlTFpEwWjLo1nG0FPbTBdkTz+&#10;QBnLmoJPj09GKbCF6N5FNjaGUUkyfbpYeFdgWuHWqIgx9rvSRFmq843cQkpld/kTOqI0pXqPY4/f&#10;3+o9zl0d5JEyg8Wdc11Z8Kn61GN7ysqfA2W6wxPhB3XHJbbLNmklz08HBSyh3JIwPHStFZy8ruj5&#10;bkTAe+Gpl+jFaT7gHX20AaIf+hVnK/C/3zqPeJI4WTlrqDcLHn6thVecmW+WxH+WT6KQMG0mJ6ek&#10;JOYPLctDi13Xl0CayGkSOZmWEY9mWGoP9RONkUXMSiZhJeUuOA7LS+wmBo0hqRaLBKL2dQJv7IOT&#10;MXTkOYrzsX0S3vUKRpL+LQxdLGavhNxho2dwizWSGJPKI9Mdq/0LUOsn8fdjKs6Ww31C7Yfp/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QiXr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1F187B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3DB8AF" w14:textId="77777777" w:rsidR="00E062A7" w:rsidRDefault="00E062A7"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ED049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6qzqkQIAAJQ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h4&#10;csaZFTU90pNq0a+pgjzy07gwJdjCERDbz9DSOw/ngQ5j2a32dfxTQYzsxPR2xy4FY5IOTyf58QlZ&#10;JJnycX4xTuxne2fnA35RULO4KLinx0ucis1dQLoIQQdIzBXAVOVtZUzaRMGoa+PZRtBTG0xXJI8/&#10;UMaypuCT49NRCmwhuneRjY1hVJJMny4W3hWYVrg1KmKM/aY0UZbqfCO3kFLZXf6EjihNqd7j2OP3&#10;t3qPc1cHeaTMYHHnXFcWfKo+9diesvLHQJnu8ET4Qd1xie2yTVrJ8/NBAUsotyQMD11rBSdvK3q+&#10;OxHwUXjqJXpxmg/4QB9tgOiHfsXZCvyvt84jniROVs4a6s2Ch59r4RVn5qsl8V/kJ1FImDYnp2ek&#10;JOYPLctDi13X10CayGkSOZmWEY9mWGoP9TONkXnMSiZhJeUuOA7La+wmBo0hqebzBKL2dQLv7MLJ&#10;GDryHMX51D4L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i6qzq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FED049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A30470" w14:textId="77777777" w:rsidR="00E062A7" w:rsidRDefault="00E062A7"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9B82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Ol4kQIAAJQ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pxPOrKjpkR5Vi35DFeSRn8aFOcEeHAGx/QwtvfNwHugwlt1qX8c/FcTITkzv9uxSMCbpcDLNT8/I&#10;IsmUj/PZOLGfHZydD/hFQc3iouCeHi9xKrY3AekiBB0gMVcAU5XXlTFpEwWjLo1nW0FPbTBdkTz+&#10;QBnLmoJPTyejFNhCdO8iGxvDqCSZPl0svCswrXBnVMQY+01poizV+UpuIaWy+/wJHVGaUr3Fsccf&#10;bvUW564O8kiZweLeua4s+FR96rEDZeWPgTLd4Ynwo7rjEttVm7SS57NBASsodyQMD11rBSevK3q+&#10;GxHwXnjqJXpxmg94Rx9tgOiHfsXZGvyv184jniROVs4a6s2Ch58b4RVn5qsl8c/ysygkTJuzyUdS&#10;EvPHltWxxW7qSyBN5DSJnEzLiEczLLWH+onGyDJmJZOwknIXHIflJXYTg8aQVMtlAlH7OoE39sHJ&#10;GDryHMX52D4J73oFI0n/FoYuFvMXQu6w0TO45QZJjEnlkemO1f4FqPWT+PsxFWfL8T6hDsN08R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MhOl4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A99B82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B7065C" w14:textId="77777777" w:rsidR="00E062A7" w:rsidRDefault="00E062A7" w:rsidP="009C2B67">
    <w:pPr>
      <w:pStyle w:val="Brdtext"/>
    </w:pPr>
    <w:r>
      <w:rPr>
        <w:noProof/>
        <w:lang w:eastAsia="sv-SE"/>
      </w:rPr>
      <mc:AlternateContent>
        <mc:Choice Requires="wps">
          <w:drawing>
            <wp:anchor distT="0" distB="0" distL="0" distR="0" simplePos="0" relativeHeight="2516586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1DD7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47zAkgIAAJQFAAAOAAAAZHJzL2Uyb0RvYy54bWysVFFv2yAQfp+0/4B4Xx27abZEcaqsVadJ&#10;VVutnfpMMCTWgGNAYme/fge2k6zrS6e92MB9d8d9fHfzy1YrshPO12BKmp+NKBGGQ1WbdUm/P918&#10;+ESJD8xUTIERJd0LTy8X79/NGzsTBWxAVcIRDGL8rLEl3YRgZ1nm+UZo5s/ACoNGCU6zgFu3zirH&#10;GoyuVVaMRpOsAVdZB1x4j6fXnZEuUnwpBQ/3UnoRiCop3i2kr0vfVfxmizmbrR2zm5r312D/cAvN&#10;aoNJD6GuWWBk6+q/QumaO/AgwxkHnYGUNRepBqwmH72o5nHDrEi1IDneHmjy/y8sv9s9OFJXJS0m&#10;U0oM0/hIT6INbosVjCM/jfUzhD1aBIb2M7T4zsO5x8NYdiudjn8siKAdmd4f2MVghOPhxSQ/H6OF&#10;oykv8mmR2M+Oztb58EWAJnFRUoePlzhlu1sf8CIIHSAxlwdVVze1UmkTBSOulCM7hk+tQroievyB&#10;UoY0JZ2cX4xSYAPRvYusTAwjkmT6dLHwrsC0CnslIkaZb0IiZanOV3IzzoU55E/oiJKY6i2OPf54&#10;q7c4d3WgR8oMJhycdW3ApepTjx0pq34MlMkOj4Sf1B2XoV21SSt5UQwKWEG1R2E46FrLW35T4/Pd&#10;Mh8emMNewhfH+RDu8SMVIP3QryjZgPv12nnEo8TRSkmDvVlS/3PLnKBEfTUo/mk+jkIKaTO++IhK&#10;Iu7Usjq1mK2+AtREjpPI8rSM+KCGpXSgn3GMLGNWNDHDMXdJw7C8Ct3EwDHExXKZQNi+loVb82h5&#10;DB15juJ8ap+Zs72CA0r/DoYuZrMXQu6w0dPb5TagGJPKI9Mdq/0LYOsn8fdjKs6W031CHYfp4j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HrjvM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BC1DD7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E21C72" w14:textId="77777777" w:rsidR="00E062A7" w:rsidRDefault="00E062A7"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452D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yVz7kQIAAJQ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GVB&#10;x+fgR7Maj/Qk2uDWqCCP/DTWTwB7tACG9otp8c7DucdhLLuVro5/FERgR6Ttjl0EIxyHp2f58Qks&#10;HKZ8nF+ME/vZ3tk6H74KU5O4KKjD4yVO2ebWB1wE0AESc3mjqvKmUiptomDElXJkw/DUKqQrwuMP&#10;lNKkKejZ8ekoBdYmuneRlY5hRJJMny4W3hWYVmGrRMQo/V1IUJbqfCM341zoXf6EjiiJVO9x7PH7&#10;W73HuasDHimz0WHnXFfauFR96rE9ZeXPgTLZ4UH4Qd1xGdpFm7SSj48HBSxMuYUwnOlay1t+U+H5&#10;bpkPD8yhl/DimA/hHh+pDOg3/YqSlXG/3zqPeEgcVkoa9GZB/a81c4IS9U1D/Bf5SRRSSJuT03Mo&#10;ibhDy+LQotf1lYEmckwiy9My4oMaltKZ+hljZB6zwsQ0R+6ChmF5FbqJgTHExXyeQGhfy8KtfrQ8&#10;ho48R3E+tc/M2V7BAdK/M0MXs8krIXfY6OntfB0gxqTyyHTHav8CaP0k/n5MxdlyuE+o/TCdvQ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zyVz7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AE452D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E6EE0" w14:textId="77777777" w:rsidR="00E062A7" w:rsidRDefault="00E062A7"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5A1B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PwBOkQIAAJQ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HiKVmlWo0mPog1ugwryyE9j/QywpQUwtJ9Niz4P5x6HsexWujr+URCBHUzv9uwiGOE4PJvmpxNY&#10;OEz5OD8fJ/azg7N1PnwRpiZxUVCH5iVO2fbWB1wE0AESc3mjqvKmUiptomDElXJky9BqFdIV4fEH&#10;SmnSFHR6ejZKgbWJ7l1kpWMYkSTTp4uFdwWmVdgpETFKfxMSlKU6X8nNOBd6nz+hI0oi1Vsce/zh&#10;Vm9x7uqAR8psdNg715U2LlWf3tiBsvLHQJns8CD8qO64DO2qTVrJx5NBAStT7iAMZ7qn5S2/qdC+&#10;W+bDA3N4S+g45kO4x0cqA/pNv6Jkbdyv184jHhKHlZIGb7Og/ueGOUGJ+qoh/vN8EoUU0mZy9hFK&#10;Iu7Ysjq26E19ZaCJHJPI8rSM+KCGpXSmfsIYWcSsMDHNkbugYVhehW5iYAxxsVgkEJ6vZeFWLy2P&#10;oSPPUZyP7RNztldwgPTvzPCK2eyFkDts9PR2sQkQY1J5ZLpjte8Ann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fPwB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875A1B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EA378A" w14:textId="77777777" w:rsidR="00E062A7" w:rsidRDefault="00E062A7" w:rsidP="009C2B67">
    <w:pPr>
      <w:pStyle w:val="Brdtext"/>
    </w:pPr>
    <w:r>
      <w:rPr>
        <w:noProof/>
        <w:lang w:eastAsia="sv-SE"/>
      </w:rPr>
      <mc:AlternateContent>
        <mc:Choice Requires="wps">
          <w:drawing>
            <wp:anchor distT="0" distB="0" distL="0" distR="0" simplePos="0" relativeHeight="2516586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041F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6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jmNkgIAAJQFAAAOAAAAZHJzL2Uyb0RvYy54bWysVFFP2zAQfp+0/2D5faQJBUZFijoQ0yQ0&#10;0GDi2XVsGs3xefa1Sffrd3aStmO8MO0lsX3f3fk+f3cXl11j2Eb5UIMteX404UxZCVVtn0v+/fHm&#10;w0fOAgpbCQNWlXyrAr+cv3930bqZKmAFplKeURAbZq0r+QrRzbIsyJVqRDgCpywZNfhGIG39c1Z5&#10;0VL0xmTFZHKateAr50GqEOj0ujfyeYqvtZJ4p3VQyEzJ6W6Yvj59l/GbzS/E7NkLt6rlcA3xD7do&#10;RG0p6S7UtUDB1r7+K1RTSw8BNB5JaDLQupYq1UDV5JMX1TyshFOpFiInuB1N4f+FlV83957VVcmL&#10;s4IzKxp6pEfVoV9TBdPIT+vCjGAPjoDYfYKO3nk8D3QYy+60b+KfCmJkJ6a3O3YpGJN0eHKaH0/J&#10;IsmUF/l5kdjP9s7OB/ysoGFxUXJPj5c4FZvbgHQRgo6QmCuAqaub2pi0iYJRV8azjaCnNpiuSB5/&#10;oIxlbclPj08mKbCF6N5HNjaGUUkyQ7pYeF9gWuHWqIgx9pvSRFmq85XcQkpld/kTOqI0pXqL44Df&#10;3+otzn0d5JEyg8Wdc1Nb8Kn61GN7yqofI2W6xxPhB3XHJXbLLmklL85GBSyh2pIwPPStFZy8qen5&#10;bkXAe+Gpl+jFaT7gHX20AaIfhhVnK/C/XjuPeJI4WTlrqTdLHn6uhVecmS+WxH+eT6OQMG2mJ2ek&#10;JOYPLctDi103V0CayGkSOZmWEY9mXGoPzRONkUXMSiZhJeUuOY7LK+wnBo0hqRaLBKL2dQJv7YOT&#10;MXTkOYrzsXsS3g0KRpL+Vxi7WMxeCLnHRs/gFmskMSaVR6Z7VocXoNZP4h/GVJwth/uE2g/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BGOY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19041F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DC27F" w14:textId="77777777" w:rsidR="00E062A7" w:rsidRDefault="00E062A7"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66DAD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pALKkQIAAJQ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4/&#10;5syKmh7pWbXo11RBHvlpXJgQ7MkRENvP0NI7D+eBDmPZrfZ1/FNBjOzE9HbHLgVjkg5Pz/LjE7JI&#10;MuXj/HKc2M/2zs4H/KKgZnFRcE+PlzgVm7uAdBGCDpCYK4CpytvKmLSJglHXxrONoKc2mK5IHn+g&#10;jGVNwc+OT0cpsIXo3kU2NoZRSTJ9ulh4V2Ba4daoiDH2m9JEWarzjdxCSmV3+RM6ojSleo9jj9/f&#10;6j3OXR3kkTKDxZ1zXVnwqfrUY3vKyh8DZbrDE+EHdccltos2aSUfXwwKWEC5JWF46ForOHlb0fPd&#10;iYCPwlMv0YvTfMAH+mgDRD/0K85W4H+9dR7xJHGyctZQbxY8/FwLrzgzXy2J/zI/iULCtDk5PScl&#10;MX9oWRxa7Lq+BtJETpPIybSMeDTDUnuoX2iMzGNWMgkrKXfBcVheYzcxaAxJNZ8nELWvE3hnn5yM&#10;oSPPUZzP7YvwrlcwkvTvYehiMXkl5A4bPYObr5HEmFQeme5Y7V+AWj+Jvx9TcbYc7hNqP0x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3pAL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166DAD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690E0B" w14:textId="77777777" w:rsidR="00E062A7" w:rsidRDefault="00E062A7"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103DC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ykdYkAIAAJQFAAAOAAAAZHJzL2Uyb0RvYy54bWysVF1P2zAUfZ+0/2D5faQpBUZFijoQ0yQE&#10;aDDx7Dp2G82xPdtt0v16jp2k7RgvTHtJbN9zv8499sVlWyuyEc5XRhc0PxpRIjQ3ZaWXBf3xdPPp&#10;MyU+MF0yZbQo6FZ4ejn7+OGisVMxNiujSuEIgmg/bWxBVyHYaZZ5vhI180fGCg2jNK5mAVu3zErH&#10;GkSvVTYejU6zxrjSOsOF9zi97ox0luJLKXi4l9KLQFRBUVtIX5e+i/jNZhdsunTMrirel8H+oYqa&#10;VRpJd6GuWWBk7aq/QtUVd8YbGY64qTMjZcVF6gHd5KNX3TyumBWpF5Dj7Y4m///C8rvNgyNVWdDx&#10;WU6JZjWG9CTa4NboII/8NNZPAXu0AIb2i2kx5+Hc4zC23UpXxz8aIrCD6e2OXQQjHIcnp/nxBBYO&#10;Uz7Oz8eJ/WzvbJ0PX4WpSVwU1GF4iVO2ufUBhQA6QGIub1RV3lRKpU0UjLhSjmwYRq1CKhEef6CU&#10;Jk1BT49PRimwNtG9i6x0DCOSZPp0sfGuwbQKWyUiRunvQoKy1OcbuRnnQu/yJ3RESaR6j2OP31f1&#10;HueuD3ikzEaHnXNdaeNS9+mO7Skrfw6UyQ4Pwg/6jsvQLtqklXx8PihgYcothOFMd7W85TcVxnfL&#10;fHhgDncJE8f7EO7xkcqAftOvKFkZ9/ut84iHxGGlpMHdLKj/tWZOUKK+aYj/PJ9EIYW0mZycQUnE&#10;HVoWhxa9rq8MNAF5o7q0jPighqV0pn7GMzKPWWFimiN3QcOwvArdi4FniIv5PIFwfS0Lt/rR8hg6&#10;8hzF+dQ+M2d7BQdI/84Mt5hNXwm5w0ZPb+frADEmlUemO1b7CeDqJ/H3z1R8Ww73CbV/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nKR1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A103DC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F5465" w14:textId="77777777" w:rsidR="00E062A7" w:rsidRDefault="00E062A7" w:rsidP="009C2B67">
    <w:pPr>
      <w:pStyle w:val="Brdtext"/>
    </w:pPr>
    <w:r>
      <w:rPr>
        <w:noProof/>
        <w:lang w:eastAsia="sv-SE"/>
      </w:rPr>
      <mc:AlternateContent>
        <mc:Choice Requires="wps">
          <w:drawing>
            <wp:anchor distT="0" distB="0" distL="0" distR="0" simplePos="0" relativeHeight="2516586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53BB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6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d8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p1POrKjpkR5Vi35NFUwiP40LM4I9OAJi+wVaeufhPNBhLLvVvo5/KoiRnZje7tilYEzS4fQkP56Q&#10;RZIpH+dn48R+tnd2PuBXBTWLi4J7erzEqdjcBKSLEHSAxFwBTFVeV8akTRSMujSebQQ9tcF0RfL4&#10;A2Usawp+cjwdpcAWonsX2dgYRiXJ9Oli4V2BaYVboyLG2O9KE2WpzjdyCymV3eVP6IjSlOo9jj1+&#10;f6v3OHd1kEfKDBZ3znVlwafqU4/tKSt/DpTpDk+EH9Qdl9gu26SV/Hg8KGAJ5ZaE4aFrreDkdUXP&#10;dyMC3gtPvUQvTvMB7+ijDRD90K84W4H//dZ5xJPEycpZQ71Z8PBrLbzizHyzJP6zfBKFhGkzmZ6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Wb53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853BB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EDB235" w14:textId="77777777" w:rsidR="00E062A7" w:rsidRDefault="00E062A7"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DB4D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jizykgIAAJQFAAAOAAAAZHJzL2Uyb0RvYy54bWysVFFP2zAQfp+0/2D5faRpo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0ylnVtT0SI+qRb+mCvLIT+PCjGAPjoDYfoGW3nk4D3QYy261r+OfCmJkJ6a3O3YpGJN0eDLNJ8dk&#10;kWTKx/nZOLGf7Z2dD/hVQc3iouCeHi9xKjY3AekiBB0gMVcAU5XXlTFpEwWjLo1nG0FPbTBdkTz+&#10;QBnLmoJPJyejFNhCdO8iGxvDqCSZPl0svCswrXBrVMQY+11poizV+UZuIaWyu/wJHVGaUr3Hscfv&#10;b/Ue564O8kiZweLOua4s+FR96rE9ZeXPgTLd4Ynwg7rjEttlm7SSTyaDApZQbkkYHrrWCk5eV/R8&#10;NyLgvfDUS/TiNB/wjj7aANEP/YqzFfjfb51HPEmcrJw11JsFD7/WwivOzDdL4j/Lj6OQMG2OT05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44s8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76DB4D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6319DC" w14:textId="77777777" w:rsidR="00E062A7" w:rsidRDefault="00E062A7"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3A5B6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R1vy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w2oUSzGk16FG1wa1SQR34a66eALSyAof1iWvR5OPc4jGW30tXxj4II7GB6u2MXwQjH4clpfjyB&#10;hcOUj/PzcWI/2ztb58NXYWoSFwV1aF7ilG1ufcBFAB0gMZc3qipvKqXSJgpGXClHNgytViFdER5/&#10;oJQmTUFPj09GKbA20b2LrHQMI5Jk+nSx8K7AtApbJSJG6e9CgrJU5xu5GedC7/IndERJpHqPY4/f&#10;3+o9zl0d8EiZjQ4757rSxqXq0xvbU1b+HCiTHR6EH9Qdl6FdtkkraOSggKUptxCGM93T8pbfVGjf&#10;LfPhgTm8JXQc8yHc4yOVAf2mX1GyMu73W+cRD4nDSkmDt1lQ/2vNnKBEfdMQ/3k+iUIKaTM5OYOS&#10;iDu0LA8tel1fGWgixySyPC0jPqhhKZ2pnzBG5jErTExz5C5oGJZXoZsYGENczOcJhOdrWbjVC8tj&#10;6MhzFOdj+8Sc7RUcIP07M7xiNn0l5A4bPb2drwPEmFQeme5Y7TuAp5/E34+pOFsO9wm1H6a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wR1v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23A5B6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D1384C" w14:textId="77777777" w:rsidR="00E062A7" w:rsidRDefault="00E062A7" w:rsidP="009C2B67">
    <w:pPr>
      <w:pStyle w:val="Brdtext"/>
    </w:pPr>
    <w:r>
      <w:rPr>
        <w:noProof/>
        <w:lang w:eastAsia="sv-SE"/>
      </w:rPr>
      <mc:AlternateContent>
        <mc:Choice Requires="wps">
          <w:drawing>
            <wp:anchor distT="0" distB="0" distL="0" distR="0" simplePos="0" relativeHeight="2516586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360EF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6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wbN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yGVmlWo0mPog1ujQomkZ/G+ilgCwtgaL+YFn0ezj0OY9mtdHX8oyACO5je7thFMMJxeHKaH09g&#10;4TDl4/x8nNjP9s7W+fBVmJrERUEdmpc4ZZtbH3ARQAdIzOWNqsqbSqm0iYIRV8qRDUOrVUhXhMcf&#10;KKVJU9DT45NRCqxNdO8iKx3DiCSZPl0svCswrcJWiYhR+ruQoCzV+UZuxrnQu/wJHVESqd7j2OP3&#10;t3qPc1cHPFJmo8POua60can69Mb2lJU/B8pkhwfhB3XHZWiXbdJKfnw2KGBpyi2E4Uz3tLzlNxXa&#10;d8t8eGAObwkdx3wI9/hIZUC/6VeUrIz7/dZ5xEPisFLS4G0W1P9aMycoUd80xH+eT6KQQtpMTs6g&#10;JOIOLctDi17XVwaayDGJLE/LiA9qWEpn6ieMkXnMChPTHLkLGoblVegmBsYQF/N5AuH5WhZu9cLy&#10;GDryHMX52D4xZ3sFB0j/zgyvmE1fCbnDRk9v5+sAMSaVR6Y7VvsO4Okn8fdjKs6Ww31C7Yfp7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W88Gz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9360EF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250A8" w14:textId="77777777" w:rsidR="00E062A7" w:rsidRDefault="00E062A7"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0709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LT2KkQIAAJQ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o/P&#10;LjizoqZHelYt+jVVkEd+GhemBHtyBMT2M7T0zsN5oMNYdqt9Hf9UECM7Mb3dsUvBmKTDk9N8ckwW&#10;SaZ8nF+ME/vZ3tn5gF8U1CwuCu7p8RKnYnMXkC5C0AEScwUwVXlbGZM2UTDq2ni2EfTUBtMVyeMP&#10;lLGsKfjp5GSUAluI7l1kY2MYlSTTp4uFdwWmFW6NihhjvylNlKU638gtpFR2lz+hI0pTqvc49vj9&#10;rd7j3NVBHikzWNw515UFn6pPPbanrPwxUKY7PBF+UHdcYrtok1byyfmggAWUWxKGh661gpO3FT3f&#10;nQj4KDz1Er04zQd8oI82QPRDv+JsBf7XW+cRTxInK2cN9WbBw8+18Ioz89WS+C/y4ygkTJvjkzNS&#10;EvOHlsWhxa7rayBN5DSJnEzLiEczLLWH+oXGyDxmJZOwknIXHIflNXYTg8aQVPN5AlH7OoF39snJ&#10;GDryHMX53L4I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8LT2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E20709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71262B" w14:textId="77777777" w:rsidR="00E062A7" w:rsidRDefault="00E062A7"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F915E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jTdRkgIAAJQ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H&#10;Z2ecWVHTIz2pFv2aKsgjP40LU4I9OgJi+wVaeufhPNBhLLvVvo5/KoiRnZje7tilYEzS4clpPjkm&#10;iyRTPs7Px4n9bO/sfMCvCmoWFwX39HiJU7G5DUgXIegAibkCmKq8qYxJmygYdWU82wh6aoPpiuTx&#10;B8pY1hT8dHIySoEtRPcusrExjEqS6dPFwrsC0wq3RkWMsd+VJspSnW/kFlIqu8uf0BGlKdV7HHv8&#10;/lbvce7qII+UGSzunOvKgk/Vpx7bU1b+HCjTHZ4IP6g7LrFdtEkr+eR8UMACyi0Jw0PXWsHJm4qe&#10;71YEfBCeeolenOYD3tNHGyD6oV9xtgL/+63ziCeJk5Wzhnqz4OHXWnjFmflmSfzn+XEUEqbN8ckZ&#10;KYn5Q8vi0GLX9RWQJnKaRE6mZcSjGZbaQ/1MY2Qes5JJWEm5C47D8gq7iUFjSKr5PIGofZ3AW/vo&#10;ZAwdeY7ifGqfhXe9gpGkfwdDF4vpKyF32OgZ3HyNJMak8sh0x2r/AtT6Sfz9mIqz5XCfUPthOns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Y03U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FF915E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C46E77" w14:textId="77777777" w:rsidR="00E062A7" w:rsidRDefault="00E062A7" w:rsidP="009C2B67">
    <w:pPr>
      <w:pStyle w:val="Brdtext"/>
    </w:pPr>
    <w:r>
      <w:rPr>
        <w:noProof/>
        <w:lang w:eastAsia="sv-SE"/>
      </w:rPr>
      <mc:AlternateContent>
        <mc:Choice Requires="wps">
          <w:drawing>
            <wp:anchor distT="0" distB="0" distL="0" distR="0" simplePos="0" relativeHeight="2516586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7B09C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6586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haMk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j&#10;s5wSzWoM6VG0wa3RwSTy01g/BWxhAQztF9NizsO5x2Fsu5Wujn80RGAH09sduwhGOA5PTvPjCSwc&#10;pnycn48T+9ne2TofvgpTk7goqMPwEqdsc+sDCgF0gMRc3qiqvKmUSpsoGHGlHNkwjFqFVCI8/kAp&#10;TZqCnh6fjFJgbaJ7F1npGEYkyfTpYuNdg2kVtkpEjNLfhQRlqc83cjPOhd7lT+iIkkj1Hscev6/q&#10;Pc5dH/BImY0OO+e60sal7tMd21NW/hwokx0ehB/0HZehXbZJK/lkPChgacothOFMd7W85TcVxnfL&#10;fHhgDncJE8f7EO7xkcqAftOvKFkZ9/ut84iHxGGlpMHdLKj/tWZOUKK+aYj/PJ9EIYW0mZx8hpKI&#10;O7QsDy16XV8ZaALyRnVpGfFBDUvpTP2EZ2Qes8LENEfugoZheRW6FwPPEBfzeQLh+loWbvXC8hg6&#10;8hzF+dg+MWd7BQdI/84Mt5hNXwm5w0ZPb+frADEmlUemO1b7CeDqJ/H3z1R8Ww73CbV/TG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1haMk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A7B09C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B6EF14" w14:textId="77777777" w:rsidR="00E062A7" w:rsidRDefault="00E062A7"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B604A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Giqkg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2ZgzK2p6pEfVol9TBXnkp3FhSrCFIyC2X6Cldx7OAx3Gslvt6/inghjZientjl0KxiQdnpzmxxOy&#10;SDLl4/x8nNjP9s7OB/yqoGZxUXBPj5c4FZvbgHQRgg6QmCuAqcqbypi0iYJRV8azjaCnNpiuSB5/&#10;oIxlTcFPj09GKbCF6N5FNjaGUUkyfbpYeFdgWuHWqIgx9rvSRFmq843cQkpld/kTOqI0pXqPY4/f&#10;3+o9zl0d5JEyg8Wdc11Z8Kn61GN7ysqfA2W6wxPhB3XHJbbLNmklnxwPClhCuSVheOhaKzh5U9Hz&#10;3YqAD8JTL9GL03zAe/poA0Q/9CvOVuB/v3Ue8SRxsnLWUG8WPPxaC684M98sif88n0QhYdpMTj6T&#10;kpg/tCwPLXZdXwFpIqdJ5GRaRjyaYak91E80RuYxK5mElZS74Dgsr7CbGDSGpJrPE4ja1wm8tQsn&#10;Y+jIcxTnY/sk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5Boq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BB604A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A9AE4" w14:textId="77777777" w:rsidR="00E062A7" w:rsidRDefault="00E062A7"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92F18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WR+q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Oj4DP5rVeKRH0Qa3RgV55KexfgrYwgIY2i+mxTsP5x6HsexWujr+URCBHZG2O3YRjHAcnpzmxxNY&#10;OEz5OD8fJ/azvbN1PnwVpiZxUVCHx0ucss2tD7gIoAMk5vJGVeVNpVTaRMGIK+XIhuGpVUhXhMcf&#10;KKVJU9DT45NRCqxNdO8iKx3DiCSZPl0svCswrcJWiYhR+ruQoCzV+UZuxrnQu/wJHVESqd7j2OP3&#10;t3qPc1cHPFJmo8POua60can61GN7ysqfA2Wyw4Pwg7rjMrTLNmkln0wGBSxNuYUwnOlay1t+U+H5&#10;bpkPD8yhl/DimA/hHh+pDOg3/YqSlXG/3zqPeEgcVkoa9GZB/a81c4IS9U1D/OfIj7AhbSYnn6Ek&#10;4g4ty0OLXtdXBprIMYksT8uID2pYSmfqJ4yRecwKE9McuQsahuVV6CYGxhAX83kCoX0tC7d6YXkM&#10;HXmO4nxsn5izvYIDpH9nhi5m01dC7rDR09v5OkCMSeWR6Y7V/gXQ+kn8/ZiKs+Vwn1D7Y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ZH6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92F18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28A19" w14:textId="77777777" w:rsidR="00E062A7" w:rsidRDefault="00E062A7" w:rsidP="009C2B67">
    <w:pPr>
      <w:pStyle w:val="Brdtext"/>
    </w:pPr>
    <w:r>
      <w:rPr>
        <w:noProof/>
        <w:lang w:eastAsia="sv-SE"/>
      </w:rPr>
      <mc:AlternateContent>
        <mc:Choice Requires="wps">
          <w:drawing>
            <wp:anchor distT="0" distB="0" distL="0" distR="0" simplePos="0" relativeHeight="2516586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4E6F2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6586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hS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YQzK2p6pCfVol9TBZPIT+PClGALR0BsP0NL7zycBzqMZbfa1/FPBTGyE9PbHbsUjEk6PDnNjydk&#10;kWTKx/nFOLGf7Z2dD/hFQc3iouCeHi9xKjZ3AekiBB0gMVcAU5W3lTFpEwWjro1nG0FPbTBdkTz+&#10;QBnLmoKfHp+MUmAL0b2LbGwMo5Jk+nSx8K7AtMKtURFj7DelibJU5xu5hZTK7vIndERpSvUexx6/&#10;v9V7nLs6yCNlBos757qy4FP1qcf2lJU/Bsp0hyfCD+qOS2yXbdJKPjkbFLCEckvC8NC1VnDytqLn&#10;uxMBH4WnXqIXp/mAD/TRBoh+6FecrcD/eus84kniZOWsod4sePi5Fl5xZr5aEv9FPolCwrSZnJyR&#10;kpg/tCwPLXZdXwNpIqdJ5GRaRjyaYak91M80RuYxK5mElZS74Dgsr7GbGDSGpJrPE4ja1wm8swsn&#10;Y+jIcxTnU/ssvOsVjCT9exi6WExfCbnDRs/g5mskMSaVR6Y7VvsXoNZP4u/HVJwth/uE2g/T2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H6nGF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E4E6F2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C421BE" w14:textId="77777777" w:rsidR="00E062A7" w:rsidRDefault="00E062A7"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1B75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RSMV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0ylnVtT0SI+qRb+mCvLIT+PCjGAPjoDYfoGW3nk4D3QYy261r+OfCmJkJ6a3O3YpGJN0OD3Jjydk&#10;kWTKx/nZOLGf7Z2dD/hVQc3iouCeHi9xKjY3AekiBB0gMVcAU5XXlTFpEwWjLo1nG0FPbTBdkTz+&#10;QBnLmoKfHE9HKbCF6N5FNjaGUUkyfbpYeFdgWuHWqIgx9rvSRFmq843cQkpld/kTOqI0pXqPY4/f&#10;3+o9zl0d5JEyg8Wdc11Z8Kn61GN7ysqfA2W6wxPhB3XHJbbLNmkln5wOClhCuSVheOhaKzh5XdHz&#10;3YiA98JTL9GL03zAO/poA0Q/9CvOVuB/v3Ue8SRxsnLWUG8WPPxaC684M98sif8sn0QhYdpMpp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GUUjF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891B75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B8126" w14:textId="77777777" w:rsidR="00E062A7" w:rsidRDefault="00E062A7"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29AA5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k3MJkg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s2POrKjpkR5Vi35NFeSRn8aFGcEeHAGx/QItvfNwHugwlt1qX8c/FcTITkxvd+xSMCbp8OQ0P56Q&#10;RZIpH+fTcWI/2zs7H/CrgprFRcE9PV7iVGxuAtJFCDpAYq4ApiqvK2PSJgpGXRrPNoKe2mC6Inn8&#10;gTKWNQU/PT4ZpcAWonsX2dgYRiXJ9Oli4V2BaYVboyLG2O9KE2WpzjdyCymV3eVP6IjSlOo9jj1+&#10;f6v3OHd1kEfKDBZ3znVlwafqU4/tKSt/DpTpDk+EH9Qdl9gu26SVfDIdFLCEckvC8NC1VnDyuqLn&#10;uxEB74WnXqIXp/mAd/TRBoh+6FecrcD/fus84kniZOWsod4sePi1Fl5xZr5ZEv80n0QhYdpMTj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VZNzC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C29AA5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AFC2A2" w14:textId="77777777" w:rsidR="00E062A7" w:rsidRDefault="00E062A7" w:rsidP="009C2B67">
    <w:pPr>
      <w:pStyle w:val="Brdtext"/>
    </w:pPr>
    <w:r>
      <w:rPr>
        <w:noProof/>
        <w:lang w:eastAsia="sv-SE"/>
      </w:rPr>
      <mc:AlternateContent>
        <mc:Choice Requires="wps">
          <w:drawing>
            <wp:anchor distT="0" distB="0" distL="0" distR="0" simplePos="0" relativeHeight="2516586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5BA2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6586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wtMtkg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f&#10;n51yZkVNj/SkWvRrqmAS+WlcmBHs0REQ28/Q0jsP54EOY9mt9nX8U0GM7MT0dscuBWOSDqcn+fGE&#10;LJJM+Tg/Hyf2s72z8wG/KKhZXBTc0+MlTsXmNiBdhKADJOYKYKrypjImbaJg1JXxbCPoqQ2mK5LH&#10;HyhjWVPwk+PpKAW2EN27yMbGMCpJpk8XC+8KTCvcGhUxxn5TmihLdb6RW0ip7C5/QkeUplTvcezx&#10;+1u9x7mrgzxSZrC4c64rCz5Vn3psT1n5Y6BMd3gi/KDuuMR22Sat5NPxoIAllFsShoeutYKTNxU9&#10;360I+CA89RK9OM0HvKePNkD0Q7/ibAX+11vnEU8SJytnDfVmwcPPtfCKM/PVkvjP80kUEqbNZHpK&#10;SmL+0LI8tNh1fQWkiZwmkZNpGfFohqX2UD/TGFnErGQSVlLuguOwvMJuYtAYkmqxSCBqXyfw1j46&#10;GUNHnqM4n9pn4V2vYCTp38HQxWL2SsgdNnoGt1gjiTGpPDLdsdq/ALV+En8/puJsOdwn1H6Yzn8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nC0y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9D5BA2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1B71D8" w14:textId="77777777" w:rsidR="00E062A7" w:rsidRDefault="00E062A7"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3EC42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GVfqkQIAAJQ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Oj5DqzSr0aRH0Qa3RgV55KexfgrYwgIY2i+mRZ+Hc4/DWHYrXR3/KIjADqa3O3YRjHAcTk7z4xNY&#10;OEz5OD8fJ/azvbN1PnwVpiZxUVCH5iVO2ebWB1wE0AESc3mjqvKmUiptomDElXJkw9BqFdIV4fEH&#10;SmnSFPT0eDJKgbWJ7l1kpWMYkSTTp4uFdwWmVdgqETFKfxcSlKU638jNOBd6lz+hI0oi1Xsce/z+&#10;Vu9x7uqAR8psdNg515U2LlWf3tiesvLnQJns8CD8oO64DO2yTVrJJ8eDApam3EIYznRPy1t+U6F9&#10;t8yHB+bwltBxzIdwj49UBvSbfkXJyrjfb51HPCQOKyUN3mZB/a81c4IS9U1D/Of5SRRSSJuTyWco&#10;ibhDy/LQotf1lYEmckwiy9My4oMaltKZ+gljZB6zwsQ0R+6ChmF5FbqJgTHExXyeQHi+loVbvbA8&#10;ho48R3E+tk/M2V7BAdK/M8MrZtNXQu6w0dPb+TpAjEnlkemO1b4DePpJ/P2YirPlcJ9Q+2E6e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0GVfq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13EC42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43FF5D" w14:textId="77777777" w:rsidR="00E062A7" w:rsidRDefault="00E062A7"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7B06D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Hm+jkgIAAJQ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KP&#10;z2acWVHTIz2qFv2GKsgjP40Lc4I9OAJi+wlaeufhPNBhLLvVvo5/KoiRnZje7dmlYEzS4XSWn07I&#10;IsmUj/PzcWI/Ozg7H/CzgprFRcE9PV7iVGxvA9JFCDpAYq4ApipvKmPSJgpGXRnPtoKe2mC6Inn8&#10;gTKWNQWfnU5HKbCF6N5FNjaGUUkyfbpYeFdgWuHOqIgx9pvSRFmq85XcQkpl9/kTOqI0pXqLY48/&#10;3Ootzl0d5JEyg8W9c11Z8Kn61GMHysofA2W6wxPhR3XHJbarNmkln04GBayg3JEwPHStFZy8qej5&#10;bkXAe+Gpl+jFaT7gHX20AaIf+hVna/C/XjuPeJI4WTlrqDcLHn5uhFecmS+WxH+eT6KQMG0m04+k&#10;JOaPLatji93UV0CayGkSOZmWEY9mWGoP9RONkWXMSiZhJeUuOA7LK+wmBo0hqZbLBKL2dQJv7YOT&#10;MXTkOYrzsX0S3vUKRpL+V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B5vo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67B06D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61D4D" w14:textId="77777777" w:rsidR="00E062A7" w:rsidRDefault="00E062A7" w:rsidP="009C2B67">
    <w:pPr>
      <w:pStyle w:val="Brdtext"/>
    </w:pPr>
    <w:r>
      <w:rPr>
        <w:noProof/>
        <w:lang w:eastAsia="sv-SE"/>
      </w:rPr>
      <mc:AlternateContent>
        <mc:Choice Requires="wps">
          <w:drawing>
            <wp:anchor distT="0" distB="0" distL="0" distR="0" simplePos="0" relativeHeight="2516586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86C1B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6586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qRkpkQ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PgM/GhW45EeRRvcGhVMIj+N9TPAHiyAof1iWrzzcO5xGMtupavjHwUR2BFpu2MXwQjH4fQkP57A&#10;wmHKx/nZOLGf7Z2t8+GrMDWJi4I6PF7ilG1ufMBFAB0gMZc3qiqvK6XSJgpGXCpHNgxPrUK6Ijz+&#10;QClNmoKeHE9HKbA20b2LrHQMI5Jk+nSx8K7AtApbJSJG6e9CgrJU5xu5GedC7/IndERJpHqPY4/f&#10;3+o9zl0d8EiZjQ4757rSxqXqU4/tKSt/DpTJDg/CD+qOy9Au26SVfHo6KGBpyi2E4UzXWt7y6wrP&#10;d8N8uGcOvYQXx3wId/hIZUC/6VeUrIz7/dZ5xEPisFLSoDcL6n+tmROUqG8a4j/LJ1FIIW0m01Mo&#10;ibhDy/LQotf1pYEmckwiy9My4oMaltKZ+gljZBGzwsQ0R+6ChmF5GbqJgTHExWKRQGhfy8KNfrA8&#10;ho48R3E+tk/M2V7BAdK/NUMXs9krIXfY6OntYh0gxqTyyHTHav8CaP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KkZK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086C1B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5E2A0" w14:textId="77777777" w:rsidR="00E062A7" w:rsidRDefault="00E062A7"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6DF5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SyJukAIAAJQFAAAOAAAAZHJzL2Uyb0RvYy54bWysVF1P2zAUfZ+0/2D5faQplN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HH&#10;05wSzWoM6VG0wa3RQR75aayfAfZgAQztF9NizsO5x2Fsu5Wujn80RGAH09sduwhGOA4np/nxCSwc&#10;pnycT8eJ/WzvbJ0PX4WpSVwU1GF4iVO2ufEBhQA6QGIub1RVXldKpU0UjLhUjmwYRq1CKhEef6CU&#10;Jk1BT48noxRYm+jeRVY6hhFJMn262HjXYFqFrRIRo/R3IUFZ6vON3IxzoXf5EzqiJFK9x7HH76t6&#10;j3PXBzxSZqPDzrmutHGp+3TH9pSVPwfKZIcH4Qd9x2Vol23SSj45GxSwNOUWwnCmu1re8usK47th&#10;Ptwzh7uEieN9CHf4SGVAv+lXlKyM+/3WecRD4rBS0uBuFtT/WjMnKFHfNMQ/zU+ikELanEw+Q0nE&#10;HVqWhxa9ri8NNAF5o7q0jPighqV0pn7CM7KIWWFimiN3QcOwvAzdi4FniIvFIoFwfS0LN/rB8hg6&#10;8hzF+dg+MWd7BQdI/9YMt5jNXgm5w0ZPbxfrADEmlUemO1b7CeDqJ/H3z1R8Ww73CbV/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NLIm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16DF5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DBB9B7" w14:textId="77777777" w:rsidR="00E062A7" w:rsidRDefault="00E062A7"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B1E0D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kxJkg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sylnVtT0SI+qRb+mCvLIT+PCjGAPjoDYfoGW3nk4D3QYy261r+OfCmJkJ6a3O3YpGJN0ODnNj0/I&#10;IsmUj/PpOLGf7Z2dD/hVQc3iouCeHi9xKjY3AekiBB0gMVcAU5XXlTFpEwWjLo1nG0FPbTBdkTz+&#10;QBnLmoKfHk9GKbCF6N5FNjaGUUkyfbpYeFdgWuHWqIgx9rvSRFmq843cQkpld/kTOqI0pXqPY4/f&#10;3+o9zl0d5JEyg8Wdc11Z8Kn61GN7ysqfA2W6wxPhB3XHJbbLNmkln0wHBSyh3JIwPHStFZy8ruj5&#10;bkTAe+Gpl+jFaT7gHX20AaIf+hVnK/C/3zqPeJI4WTlrqDcLHn6thVecmW+WxD/NT6KQMG1OJp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hpMS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FB1E0D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BD93A9" w14:textId="77777777" w:rsidR="00E062A7" w:rsidRDefault="00E062A7" w:rsidP="009C2B67">
    <w:pPr>
      <w:pStyle w:val="Brdtext"/>
    </w:pPr>
    <w:r>
      <w:rPr>
        <w:noProof/>
        <w:lang w:eastAsia="sv-SE"/>
      </w:rPr>
      <mc:AlternateContent>
        <mc:Choice Requires="wps">
          <w:drawing>
            <wp:anchor distT="0" distB="0" distL="0" distR="0" simplePos="0" relativeHeight="2516586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19E39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658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jH0N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Z6ecWVHTIz2qFv2GKphEfhoX5gR7cATE9jO09M7DeaDDWHarfR3/VBAjOzG927NLwZikw7Npfjoh&#10;iyRTPs5n48R+dnB2PuAXBTWLi4J7erzEqdjeBKSLEHSAxFwBTFVeV8akTRSMujSebQU9tcF0RfL4&#10;A2Usawo+PT0bpcAWonsX2dgYRiXJ9Oli4V2BaYU7oyLG2G9KE2WpzldyCymV3edP6IjSlOotjj3+&#10;cKu3OHd1kEfKDBb3znVlwafqU48dKCt/DJTpDk+EH9Udl9iu2qSVfDoeFLCCckfC8NC1VnDyuqLn&#10;uxEB74WnXqIXp/mAd/TRBoh+6FecrcH/eu084kniZOWsod4sePi5EV5xZr5aEv8sn0QhYdpMzj6S&#10;kpg/tqyOLXZTXwJpIqdJ5GRaRjyaYak91E80RpYxK5mElZS74DgsL7GbGDSGpFouE4ja1wm8sQ9O&#10;xtCR5yjOx/ZJeNcrGEn6tzB0sZi/EHKHjZ7BLTdIYkwqj0x3rPYvQK2fxN+PqThbjvcJdRimi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yMfQ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019E39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F1BFFB" w14:textId="77777777" w:rsidR="00E062A7" w:rsidRDefault="00E062A7"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0EF2F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IaMN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ZxPOrKjpkR5Vi35DFeSRn8aFOcEeHAGx/QwtvfNwHugwlt1qX8c/FcTITkzv9uxSMCbp8Gyan07I&#10;IsmUj/PZOLGfHZydD/hFQc3iouCeHi9xKrY3AekiBB0gMVcAU5XXlTFpEwWjLo1nW0FPbTBdkTz+&#10;QBnLmoJPT89GKbCF6N5FNjaGUUkyfbpYeFdgWuHOqIgx9pvSRFmq85XcQkpl9/kTOqI0pXqLY48/&#10;3Ootzl0d5JEyg8W9c11Z8Kn61GMHysofA2W6wxPhR3XHJbarNmkln54OClhBuSNheOhaKzh5XdHz&#10;3YiA98JTL9GL03zAO/poA0Q/9CvO1uB/vXYe8SRxsnLWUG8WPPzcCK84M18tiX+WT6KQMG0mZx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CGjD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10EF2F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2B5071" w14:textId="77777777" w:rsidR="00E062A7" w:rsidRDefault="00E062A7" w:rsidP="00EE1584">
    <w:pPr>
      <w:pStyle w:val="Brdtext"/>
    </w:pPr>
    <w:r>
      <w:rPr>
        <w:noProof/>
        <w:lang w:eastAsia="sv-SE"/>
      </w:rPr>
      <mc:AlternateContent>
        <mc:Choice Requires="wps">
          <w:drawing>
            <wp:anchor distT="0" distB="0" distL="0" distR="0" simplePos="0" relativeHeight="25165830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97402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UMGD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Z2POrKjpkR5Vi35DFeSRn8aFOcEeHAGx/QwtvfNwHugwlt1qX8c/FcTITkzv9uxSMCbp8Gyan07I&#10;IsmUj/PZOLGfHZydD/hFQc3iouCeHi9xKrY3AekiBB0gMVcAU5XXlTFpEwWjLo1nW0FPbTBdkTz+&#10;QBnLmoJPT89GKbCF6N5FNjaGUUkyfbpYeFdgWuHOqIgx9pvSRFmq85XcQkpl9/kTOqI0pXqLY48/&#10;3Ootzl0d5JEyg8W9c11Z8Kn61GMHysofA2W6wxPhR3XHJbarNmkln04GBayg3JEwPHStFZy8ruj5&#10;bkTAe+Gpl+jFaT7gHX20AaIf+hVna/C/XjuPeJI4WTlrqDcLHn5uhFecma+WxD/LJ1FImDaTs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VDBg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097402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36C3E2" w14:textId="77777777" w:rsidR="00E062A7" w:rsidRDefault="00E062A7" w:rsidP="009C2B67">
    <w:pPr>
      <w:pStyle w:val="Brdtext"/>
    </w:pPr>
    <w:r>
      <w:rPr>
        <w:noProof/>
        <w:lang w:eastAsia="sv-SE"/>
      </w:rPr>
      <mc:AlternateContent>
        <mc:Choice Requires="wps">
          <w:drawing>
            <wp:anchor distT="0" distB="0" distL="0" distR="0" simplePos="0" relativeHeight="2516586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C4988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6586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rsZ7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sylnVtT0SI+qRb+mCiaRn8aFGcEeHAGx/QItvfNwHugwlt1qX8c/FcTITkxvd+xSMCbp8GSaH0/I&#10;IsmUj/OzcWI/2zs7H/CrgprFRcE9PV7iVGxuAtJFCDpAYq4ApiqvK2PSJgpGXRrPNoKe2mC6Inn8&#10;gTKWNQWfHp+MUmAL0b2LbGwMo5Jk+nSx8K7AtMKtURFj7HelibJU5xu5hZTK7vIndERpSvUexx6/&#10;v9V7nLs6yCNlBos757qy4FP1qcf2lJU/B8p0hyfCD+qOS2yXbdJKPj0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euxn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4C4988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B48332" w14:textId="77777777" w:rsidR="00E062A7" w:rsidRDefault="00E062A7" w:rsidP="00EE1584">
    <w:pPr>
      <w:pStyle w:val="Brdtext"/>
    </w:pPr>
    <w:r>
      <w:rPr>
        <w:noProof/>
        <w:lang w:eastAsia="sv-SE"/>
      </w:rPr>
      <mc:AlternateContent>
        <mc:Choice Requires="wps">
          <w:drawing>
            <wp:anchor distT="0" distB="0" distL="0" distR="0" simplePos="0" relativeHeight="25165830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B430A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TP08kgIAAJQFAAAOAAAAZHJzL2Uyb0RvYy54bWysVFFP2zAQfp+0/2D5faQpUGhFijoQ0yQE&#10;aDDx7Do2jeb4PPvapPv1OztJ2zFemPaS2L7v7nyfv7uLy7Y2bKN8qMAWPD8acaashLKyLwX//nTz&#10;6ZyzgMKWwoBVBd+qwC/nHz9cNG6mxrACUyrPKIgNs8YVfIXoZlkW5ErVIhyBU5aMGnwtkLb+JSu9&#10;aCh6bbLxaDTJGvCl8yBVCHR63Rn5PMXXWkm81zooZKbgdDdMX5++y/jN5hdi9uKFW1Wyv4b4h1vU&#10;orKUdBfqWqBga1/9FaqupIcAGo8k1BloXUmVaqBq8tGrah5XwqlUC5ET3I6m8P/CyrvNg2dVWfDx&#10;9IwzK2p6pCfVol9TBXnkp3FhRrBHR0BsP0NL7zycBzqMZbfa1/FPBTGyE9PbHbsUjEk6PJ3kxydk&#10;kWTKx/l0nNjP9s7OB/yioGZxUXBPj5c4FZvbgHQRgg6QmCuAqcqbypi0iYJRV8azjaCnNpiuSB5/&#10;oIxlTcEnx6ejFNhCdO8iGxvDqCSZPl0svCswrXBrVMQY+01poizV+UZuIaWyu/wJHVGaUr3Hscfv&#10;b/Ue564O8kiZweLOua4s+FR96rE9ZeWPgTLd4Ynwg7rjEttlm7SST84HBSyh3JIwPHStFZy8qej5&#10;bkXAB+Gpl+jFaT7gPX20AaIf+hVnK/C/3jqPeJI4WTlrqDcLHn6uhVecma+WxD/NT6KQMG1OTs9I&#10;ScwfWpaHFruur4A0kdMkcjItIx7NsNQe6mcaI4uYlUzCSspdcByWV9hNDBpDUi0WCUTt6wTe2kcn&#10;Y+jIcxTnU/ssvOsVjCT9Oxi6WMxeCbnDRs/gFmskMSaVR6Y7VvsXoNZP4u/HVJwth/uE2g/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Ez9P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3B430A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B156BC" w14:textId="77777777" w:rsidR="00E062A7" w:rsidRDefault="00E062A7" w:rsidP="00EE1584">
    <w:pPr>
      <w:pStyle w:val="Brdtext"/>
    </w:pPr>
    <w:r>
      <w:rPr>
        <w:noProof/>
        <w:lang w:eastAsia="sv-SE"/>
      </w:rPr>
      <mc:AlternateContent>
        <mc:Choice Requires="wps">
          <w:drawing>
            <wp:anchor distT="0" distB="0" distL="0" distR="0" simplePos="0" relativeHeight="25165830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2B73F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IriukgIAAJQ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ZxPOrKjpkR5Vi35DFeSRn8aFOcEeHAGx/QwtvfNwHugwlt1qX8c/FcTITkzv9uxSMCbpcDLNT8/I&#10;IsmUj/PZOLGfHZydD/hFQc3iouCeHi9xKrY3AekiBB0gMVcAU5XXlTFpEwWjLo1nW0FPbTBdkTz+&#10;QBnLmoJPTyejFNhCdO8iGxvDqCSZPl0svCswrXBnVMQY+01poizV+UpuIaWy+/wJHVGaUr3Fsccf&#10;bvUW564O8kiZweLeua4s+FR96rEDZeWPgTLd4Ynwo7rjEttVm7SST2eDAlZQ7kgYHrrWCk5eV/R8&#10;NyLgvfDUS/TiNB/wjj7aANEP/YqzNfhfr51HPEmcrJw11JsFDz83wivOzFdL4p/lZ1FImDZnk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iK4r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92B73F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1BF92E" w14:textId="77777777" w:rsidR="00E062A7" w:rsidRDefault="00E062A7" w:rsidP="009C2B67">
    <w:pPr>
      <w:pStyle w:val="Brdtext"/>
    </w:pPr>
    <w:r>
      <w:rPr>
        <w:noProof/>
        <w:lang w:eastAsia="sv-SE"/>
      </w:rPr>
      <mc:AlternateContent>
        <mc:Choice Requires="wps">
          <w:drawing>
            <wp:anchor distT="0" distB="0" distL="0" distR="0" simplePos="0" relativeHeight="2516586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CEC4F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6586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BUJN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0ylnVtT0SI+qRb+mCiaRn8aFGcEeHAGx/QItvfNwHugwlt1qX8c/FcTITkxvd+xSMCbp8OQ0P56Q&#10;RZIpH+fTcWI/2zs7H/CrgprFRcE9PV7iVGxuAtJFCDpAYq4ApiqvK2PSJgpGXRrPNoKe2mC6Inn8&#10;gTKWNQU/PT4ZpcAWonsX2dgYRiXJ9Oli4V2BaYVboyLG2O9KE2WpzjdyCymV3eVP6IjSlOo9jj1+&#10;f6v3OHd1kEfKDBZ3znVlwafqU4/tKSt/DpTpDk+EH9Qdl9gu26SV/Gw8KGAJ5ZaE4aFrreDkdUXP&#10;dyMC3gtPvUQvTvMB7+ijDRD90K84W4H//dZ5xJPEycpZQ71Z8PBrLbzizHyzJP5pPolCwrSZnJyR&#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cFQk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DCEC4F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480927" w14:textId="77777777" w:rsidR="00E062A7" w:rsidRDefault="00E062A7" w:rsidP="00EE1584">
    <w:pPr>
      <w:pStyle w:val="Brdtext"/>
    </w:pPr>
    <w:r>
      <w:rPr>
        <w:noProof/>
        <w:lang w:eastAsia="sv-SE"/>
      </w:rPr>
      <mc:AlternateContent>
        <mc:Choice Requires="wps">
          <w:drawing>
            <wp:anchor distT="0" distB="0" distL="0" distR="0" simplePos="0" relativeHeight="2516583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DFAF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mFkQIAAJQ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Rl&#10;QScj8KNZjUd6FG1wa1SQR34a66eALSyAof1iWrzzcO5xGMtupavjHwUR2BFpu2MXwQjH4clpPjmG&#10;hcOUj/PzcWI/2ztb58NXYWoSFwV1eLzEKdvc+oCLADpAYi5vVFXeVEqlTRSMuFKObBieWoV0RXj8&#10;gVKaNAU9nZyMUmBtonsXWekYRiTJ9Oli4V2BaRW2SkSM0t+FBGWpzjdyM86F3uVP6IiSSPUexx6/&#10;v9V7nLs64JEyGx12znWljUvVpx7bU1b+HCiTHR6EH9Qdl6Fdtkkr+dlkUMDSlFsIw5mutbzlNxWe&#10;75b58MAcegkvjvkQ7vGRyoB+068oWRn3+63ziIfEYaWkQW8W1P9aMycoUd80xH+eH0chhbQ5PjmD&#10;kog7tCwPLXpdXxloIscksjwtIz6oYSmdqZ8wRuYxK0xMc+QuaBiWV6GbGBhDXMznCYT2tSzc6oXl&#10;MXTkOYrzsX1izvYKDpD+nRm6mE1fCbnDRk9v5+sAMSaVR6Y7VvsXQ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lf+mF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3EDFAF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FE81B" w14:textId="77777777" w:rsidR="00E062A7" w:rsidRDefault="00E062A7" w:rsidP="00EE1584">
    <w:pPr>
      <w:pStyle w:val="Brdtext"/>
    </w:pPr>
    <w:r>
      <w:rPr>
        <w:noProof/>
        <w:lang w:eastAsia="sv-SE"/>
      </w:rPr>
      <mc:AlternateContent>
        <mc:Choice Requires="wps">
          <w:drawing>
            <wp:anchor distT="0" distB="0" distL="0" distR="0" simplePos="0" relativeHeight="25165830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404D4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2f7DkQIAAJQ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HiKVmlWo0mPog1ujQryyE9j/QywBwtgaL+YFn0ezj0OY9mtdHX8oyACO5je7thFMMJxeHKaH09g&#10;4TDl43w6Tuxne2frfPgqTE3ioqAOzUucss2ND7gIoAMk5vJGVeV1pVTaRMGIS+XIhqHVKqQrwuMP&#10;lNKkKejp8ckoBdYmuneRlY5hRJJMny4W3hWYVmGrRMQo/V1IUJbqfCM341zoXf6EjiiJVO9x7PH7&#10;W73HuasDHimz0WHnXFfauFR9emN7ysqfA2Wyw4Pwg7rjMrTLNmklP5sMCliacgthONM9LW/5dYX2&#10;3TAf7pnDW0LHMR/CHT5SGdBv+hUlK+N+v3Ue8ZA4rJQ0eJsF9b/WzAlK1DcN8U/zSRRSSJvJyRmU&#10;RNyhZXlo0ev60kATOSaR5WkZ8UENS+lM/YQxsohZYWKaI3dBw7C8DN3EwBjiYrFIIDxfy8KNfrA8&#10;ho48R3E+tk/M2V7BAdK/NcMrZrNXQu6w0dPbxTpAjEnlkemO1b4DePpJ/P2YirPlcJ9Q+2E6f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i2f7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404D4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21C26C" w14:textId="77777777" w:rsidR="00E062A7" w:rsidRDefault="00E062A7" w:rsidP="009C2B67">
    <w:pPr>
      <w:pStyle w:val="Brdtext"/>
    </w:pPr>
    <w:r>
      <w:rPr>
        <w:noProof/>
        <w:lang w:eastAsia="sv-SE"/>
      </w:rPr>
      <mc:AlternateContent>
        <mc:Choice Requires="wps">
          <w:drawing>
            <wp:anchor distT="0" distB="0" distL="0" distR="0" simplePos="0" relativeHeight="2516586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4462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6586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Izz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ozFnVtT0SI+qRb+mCiaRn8aFKcEWjoDYfoGW3nk4D3QYy261r+OfCmJkJ6a3O3YpGJN0eHKaH0/I&#10;IsmUj/PzcWI/2zs7H/CrgprFRcE9PV7iVGxuA9JFCDpAYq4ApipvKmPSJgpGXRnPNoKe2mC6Inn8&#10;gTKWNQU/PT4ZpcAWonsX2dgYRiXJ9Oli4V2BaYVboyLG2O9KE2WpzjdyCymV3eVP6IjSlOo9jj1+&#10;f6v3OHd1kEfKDBZ3znVlwafqU4/tKSt/DpTpDk+EH9Qdl9gu26SV/OxsUMASyi0Jw0PXWsHJm4qe&#10;71YEfBCeeolenOYD3tNHGyD6oV9xtgL/+63ziCeJk5Wzhnqz4OHXWnjFmflmSfzn+SQKCdNmcnJG&#10;SmL+0LI8tNh1fQWkiZwmkZNpGfFohqX2UD/RGJnHrGQSVlLuguOwvMJuYtAYkmo+TyBqXyfw1i6c&#10;jKEjz1Gcj+2T8K5XMJL072DoYjF9JeQOGz2Dm6+RxJhUHpnuWO1fgFo/ib8fU3G2HO4Taj9MZ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bwjP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004462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D84761" w14:textId="77777777" w:rsidR="00E062A7" w:rsidRDefault="00E062A7" w:rsidP="00EE1584">
    <w:pPr>
      <w:pStyle w:val="Brdtext"/>
    </w:pPr>
    <w:r>
      <w:rPr>
        <w:noProof/>
        <w:lang w:eastAsia="sv-SE"/>
      </w:rPr>
      <mc:AlternateContent>
        <mc:Choice Requires="wps">
          <w:drawing>
            <wp:anchor distT="0" distB="0" distL="0" distR="0" simplePos="0" relativeHeight="25165831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CC2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Ere0kQIAAJQFAAAOAAAAZHJzL2Uyb0RvYy54bWysVE1v2zAMvQ/YfxB0Xx0n/QzqFFmLDgOK&#10;tlg69KzIUmNMFjWJiZ39+lGynWRdLx12sSXxkRSfHnl51daGbZQPFdiC50cjzpSVUFb2peDfn24/&#10;nXMWUNhSGLCq4FsV+NXs44fLxk3VGFZgSuUZBbFh2riCrxDdNMuCXKlahCNwypJRg68F0ta/ZKUX&#10;DUWvTTYejU6zBnzpPEgVAp3edEY+S/G1VhIftA4KmSk43Q3T16fvMn6z2aWYvnjhVpXsryH+4Ra1&#10;qCwl3YW6ESjY2ld/haor6SGAxiMJdQZaV1KlGqiafPSqmsVKOJVqIXKC29EU/l9Yeb959KwqCz4Z&#10;TTizoqZHelIt+jVVkEd+GhemBFs4AmL7GVp65+E80GEsu9W+jn8qiJGdmN7u2KVgTNLhyWk+OSaL&#10;JFM+zi/Gif1s7+x8wC8KahYXBff0eIlTsbkLSBch6ACJuQKYqrytjEmbKBh1bTzbCHpqg+mK5PEH&#10;yljWFPx0cjJKgS1E9y6ysTGMSpLp08XCuwLTCrdGRYyx35QmylKdb+QWUiq7y5/QEaUp1Xsce/z+&#10;Vu9x7uogj5QZLO6c68qCT9WnHttTVv4YKNMdngg/qDsusV22SSv52fmggCWUWxKGh661gpO3FT3f&#10;nQj4KDz1Er04zQd8oI82QPRDv+JsBf7XW+cRTxInK2cN9WbBw8+18Ioz89WS+C/y4ygkTJvjkzNS&#10;EvOHluWhxa7rayBN5DSJnEzLiEczLLWH+pnGyDxmJZOwknIXHIflNXYTg8aQVPN5AlH7OoF3duFk&#10;DB15juJ8ap+Fd72CkaR/D0MXi+krIXfY6BncfI0kxqTyyHTHav8C1PpJ/P2YirPlcJ9Q+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hEre0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58CC2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B934B" w14:textId="77777777" w:rsidR="00E062A7" w:rsidRDefault="00E062A7" w:rsidP="00EE1584">
    <w:pPr>
      <w:pStyle w:val="Brdtext"/>
    </w:pPr>
    <w:r>
      <w:rPr>
        <w:noProof/>
        <w:lang w:eastAsia="sv-SE"/>
      </w:rPr>
      <mc:AlternateContent>
        <mc:Choice Requires="wps">
          <w:drawing>
            <wp:anchor distT="0" distB="0" distL="0" distR="0" simplePos="0" relativeHeight="25165831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CC3D6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fPImkAIAAJQFAAAOAAAAZHJzL2Uyb0RvYy54bWysVF1v2yAUfZ+0/4B4Xx0n/VijOlXWqtOk&#10;qq3WTn0mGBJrGBiQ2Nmv7wHbSdb1pdNebOCe+3XugYvLtlZkI5yvjC5ofjSiRGhuykovC/rj6ebT&#10;Z0p8YLpkymhR0K3w9HL28cNFY6dibFZGlcIRBNF+2tiCrkKw0yzzfCVq5o+MFRpGaVzNArZumZWO&#10;NYheq2w8Gp1mjXGldYYL73F63RnpLMWXUvBwL6UXgaiCoraQvi59F/GbzS7YdOmYXVW8L4P9QxU1&#10;qzSS7kJds8DI2lV/haor7ow3MhxxU2dGyoqL1AO6yUevunlcMStSLyDH2x1N/v+F5XebB0eqsqCT&#10;UU6JZjWG9CTa4NboII/8NNZPAXu0AIb2i2kx5+Hc4zC23UpXxz8aIrCD6e2OXQQjHIcnp/nkGBYO&#10;Uz7Oz8eJ/WzvbJ0PX4WpSVwU1GF4iVO2ufUBhQA6QGIub1RV3lRKpU0UjLhSjmwYRq1CKhEef6CU&#10;Jk1BTycnoxRYm+jeRVY6hhFJMn262HjXYFqFrRIRo/R3IUFZ6vON3IxzoXf5EzqiJFK9x7HH76t6&#10;j3PXBzxSZqPDzrmutHGp+3TH9pSVPwfKZIcH4Qd9x2VoF23SSn52PihgYcothOFMd7W85TcVxnfL&#10;fHhgDncJE8f7EO7xkcqAftOvKFkZ9/ut84iHxGGlpMHdLKj/tWZOUKK+aYj/PD+OQgppc3xyBiUR&#10;d2hZHFr0ur4y0ATkjerSMuKDGpbSmfoZz8g8ZoWJaY7cBQ3D8ip0LwaeIS7m8wTC9bUs3OpHy2Po&#10;yHMU51P7zJztFRwg/Tsz3GI2fSXkDhs9vZ2vA8SYVB6Z7ljtJ4Crn8TfP1PxbTncJ9T+MZ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988i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CC3D6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84FB15" w14:textId="77777777" w:rsidR="00E062A7" w:rsidRDefault="00E062A7" w:rsidP="009C2B67">
    <w:pPr>
      <w:pStyle w:val="Brdtext"/>
    </w:pPr>
    <w:r>
      <w:rPr>
        <w:noProof/>
        <w:lang w:eastAsia="sv-SE"/>
      </w:rPr>
      <mc:AlternateContent>
        <mc:Choice Requires="wps">
          <w:drawing>
            <wp:anchor distT="0" distB="0" distL="0" distR="0" simplePos="0" relativeHeight="2516586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EB4F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9" type="#_x0000_t202" style="position:absolute;left:0;text-align:left;margin-left:5.4pt;margin-top:610.95pt;width:44.2pt;height:9.6pt;z-index:2516586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m9b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H&#10;oylnVtT0SI+qRb+mCiaRn8aFGcEeHAGx/QItvfNwHugwlt1qX8c/FcTITkxvd+xSMCbpcHqSH0/I&#10;IsmUj/OzcWI/2zs7H/CrgprFRcE9PV7iVGxuAtJFCDpAYq4ApiqvK2PSJgpGXRrPNoKe2mC6Inn8&#10;gTKWNQU/OZ6OUmAL0b2LbGwMo5Jk+nSx8K7AtMKtURFj7HelibJU5xu5hZTK7vIndERpSvUexx6/&#10;v9V7nLs6yCNlBos757qy4FP1qcf2lJU/B8p0hyfCD+qOS2yXbdJKfjoeFLCEckvC8NC1VnDyuqLn&#10;uxEB74WnXqIXp/mAd/TRBoh+6FecrcD/fus84kniZOWsod4sePi1Fl5xZr5ZEv9ZPolCwrSZTD+T&#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qb1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A9EB4F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DEC5C1" w14:textId="77777777" w:rsidR="00E062A7" w:rsidRDefault="00E062A7" w:rsidP="00EE1584">
    <w:pPr>
      <w:pStyle w:val="Brdtext"/>
    </w:pPr>
    <w:r>
      <w:rPr>
        <w:noProof/>
        <w:lang w:eastAsia="sv-SE"/>
      </w:rPr>
      <mc:AlternateContent>
        <mc:Choice Requires="wps">
          <w:drawing>
            <wp:anchor distT="0" distB="0" distL="0" distR="0" simplePos="0" relativeHeight="251658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50022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0" type="#_x0000_t202" style="position:absolute;left:0;text-align:left;margin-left:393pt;margin-top:611.2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6TVkg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aMqZFTU90qNq0a+pgjzy07gwI9iDIyC2X6Cldx7OAx3Gslvt6/inghjZientjl0KxiQdnkzzyTFZ&#10;JJnycX42Tuxne2fnA35VULO4KLinx0ucis1NQLoIQQdIzBXAVOV1ZUzaRMGoS+PZRtBTG0xXJI8/&#10;UMaypuDTyckoBbYQ3bvIxsYwKkmmTxcL7wpMK9waFTHGfleaKEt1vpFbSKnsLn9CR5SmVO9x7PH7&#10;W73HuauDPFJmsLhzrisLPlWfemxPWflzoEx3eCL8oO64xHbZJq3kp5NBAUsotyQMD11rBSevK3q+&#10;GxHwXnjqJXpxmg94Rx9tgOiHfsXZCvzvt84jniROVs4a6s2Ch19r4RVn5psl8Z/lx1FImDbHJ5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f+k1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850022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236DE8" w14:textId="77777777" w:rsidR="00E062A7" w:rsidRDefault="00E062A7" w:rsidP="00EE1584">
    <w:pPr>
      <w:pStyle w:val="Brdtext"/>
    </w:pPr>
    <w:r>
      <w:rPr>
        <w:noProof/>
        <w:lang w:eastAsia="sv-SE"/>
      </w:rPr>
      <mc:AlternateContent>
        <mc:Choice Requires="wps">
          <w:drawing>
            <wp:anchor distT="0" distB="0" distL="0" distR="0" simplePos="0" relativeHeight="25165831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E2CF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1" type="#_x0000_t202" style="position:absolute;left:0;text-align:left;margin-left:393pt;margin-top:611.2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NtPVkg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0YQzK2p6pEfVol9TBXnkp3FhSrCFIyC2X6Cldx7OAx3Gslvt6/inghjZientjl0KxiQdnpzmxxOy&#10;SDLl4/x8nNjP9s7OB/yqoGZxUXBPj5c4FZvbgHQRgg6QmCuAqcqbypi0iYJRV8azjaCnNpiuSB5/&#10;oIxlTcFPj09GKbCF6N5FNjaGUUkyfbpYeFdgWuHWqIgx9rvSRFmq843cQkpld/kTOqI0pXqPY4/f&#10;3+o9zl0d5JEyg8Wdc11Z8Kn61GN7ysqfA2W6wxPhB3XHJbbLNmklP5sMClhCuSVheOhaKzh5U9Hz&#10;3YqAD8JTL9GL03zAe/poA0Q/9CvOVuB/v3Ue8SRxsnLWUG8WPPxaC684M98sif88n0QhYdpMTj6T&#10;kpg/tCwPLXZdXwFpIqdJ5GRaRjyaYak91E80RuYxK5mElZS74Dgsr7CbGDSGpJrPE4ja1wm8tQsn&#10;Y+jIcxTnY/sk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GjbT1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0EE2CF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2152FC" w14:textId="77777777" w:rsidR="00E062A7" w:rsidRDefault="00E062A7" w:rsidP="009C2B67">
    <w:pPr>
      <w:pStyle w:val="Brdtext"/>
    </w:pPr>
    <w:r>
      <w:rPr>
        <w:noProof/>
        <w:lang w:eastAsia="sv-SE"/>
      </w:rPr>
      <mc:AlternateContent>
        <mc:Choice Requires="wps">
          <w:drawing>
            <wp:anchor distT="0" distB="0" distL="0" distR="0" simplePos="0" relativeHeight="2516586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7E22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4" type="#_x0000_t202" style="position:absolute;left:0;text-align:left;margin-left:5.4pt;margin-top:610.95pt;width:44.2pt;height:9.6pt;z-index:2516586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vo7qkgIAAJQ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HiEVmlWo0lPog1ujQomkZ/G+ilgCwtgaD+bFn0ezj0OY9mtdHX8oyACO5je7thFMMJxeHKaH09g&#10;4TDl4/xinNjP9s7W+fBFmJrERUEdmpc4ZZs7H3ARQAdIzOWNqsrbSqm0iYIR18qRDUOrVUhXhMcf&#10;KKVJU9DT45NRCqxNdO8iKx3DiCSZPl0svCswrcJWiYhR+puQoCzV+UZuxrnQu/wJHVESqd7j2OP3&#10;t3qPc1cHPFJmo8POua60can69Mb2lJU/BspkhwfhB3XHZWiXbdJKfn42KGBpyi2E4Uz3tLzltxXa&#10;d8d8eGQObwkdx3wID/hIZUC/6VeUrIz79dZ5xEPisFLS4G0W1P9cMycoUV81xH+RT6KQQtpMTs6g&#10;JOIOLctDi17X1waayDGJLE/LiA9qWEpn6meMkXnMChPTHLkLGobldegmBsYQF/N5AuH5Whbu9MLy&#10;GDryHMX51D4zZ3sFB0j/3gyvmE1fCbnDRk9v5+sAMSaVR6Y7VvsO4Okn8fdjKs6Ww31C7Yfp7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G+ju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4B7E22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552A42" w14:textId="77777777" w:rsidR="00E062A7" w:rsidRDefault="00E062A7" w:rsidP="00EE1584">
    <w:pPr>
      <w:pStyle w:val="Brdtext"/>
    </w:pPr>
    <w:r>
      <w:rPr>
        <w:noProof/>
        <w:lang w:eastAsia="sv-SE"/>
      </w:rPr>
      <mc:AlternateContent>
        <mc:Choice Requires="wps">
          <w:drawing>
            <wp:anchor distT="0" distB="0" distL="0" distR="0" simplePos="0" relativeHeight="25165831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01D9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5" type="#_x0000_t202" style="position:absolute;left:0;text-align:left;margin-left:393pt;margin-top:611.2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LWtkgIAAJQ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x4&#10;dMGZFTU90pNq0a+pgjzy07gwIdijIyC2X6Cldx7OAx3Gslvt6/inghjZientjl0KxiQdnp7lxydk&#10;kWTKx/nFOLGf7Z2dD/hVQc3iouCeHi9xKja3AekiBB0gMVcAU5U3lTFpEwWjroxnG0FPbTBdkTz+&#10;QBnLmoKfHZ+OUmAL0b2LbGwMo5Jk+nSx8K7AtMKtURFj7HelibJU5xu5hZTK7vIndERpSvUexx6/&#10;v9V7nLs6yCNlBos757qy4FP1qcf2lJU/B8p0hyfCD+qOS2wXbdJKfn4+KGAB5ZaE4aFrreDkTUXP&#10;dysCPghPvUQvTvMB7+mjDRD90K84W4H//dZ5xJPEycpZQ71Z8PBrLbzizHyzJP6L/CQKCdPm5PQz&#10;KYn5Q8vi0GLX9RWQJnKaRE6mZcSjGZbaQ/1MY2Qes5JJWEm5C47D8gq7iUFjSKr5PIGofZ3AW/vo&#10;ZAwdeY7ifGqfhXe9gpGkfwdDF4vJKyF32OgZ3HyNJMak8sh0x2r/AtT6Sfz9mIqz5XCfUPthOns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1ly1r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801D9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14B8D1" w14:textId="77777777" w:rsidR="00E062A7" w:rsidRDefault="00E062A7" w:rsidP="00EE1584">
    <w:pPr>
      <w:pStyle w:val="Brdtext"/>
    </w:pPr>
    <w:r>
      <w:rPr>
        <w:noProof/>
        <w:lang w:eastAsia="sv-SE"/>
      </w:rPr>
      <mc:AlternateContent>
        <mc:Choice Requires="wps">
          <w:drawing>
            <wp:anchor distT="0" distB="0" distL="0" distR="0" simplePos="0" relativeHeight="25165831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FBDD2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6" type="#_x0000_t202" style="position:absolute;left:0;text-align:left;margin-left:393pt;margin-top:611.25pt;width:44.2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L92kQIAAJQ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k9G&#10;Z5xZUdMjPasW/ZoqyCM/jQtTgj05AmL7GVp65+E80GEsu9W+jn8qiJGdmN7u2KVgTNLhyWk+OSaL&#10;JFM+zi/Gif1s7+x8wC8KahYXBff0eIlTsbkLSBch6ACJuQKYqrytjEmbKBh1bTzbCHpqg+mK5PEH&#10;yljWFPx0cjJKgS1E9y6ysTGMSpLp08XCuwLTCrdGRYyx35QmylKdb+QWUiq7y5/QEaUp1Xsce/z+&#10;Vu9x7uogj5QZLO6c68qCT9WnHttTVv4YKNMdngg/qDsusV20SSv5+cWggAWUWxKGh661gpO3FT3f&#10;nQj4KDz1Er04zQd8oI82QPRDv+JsBf7XW+cRTxInK2cN9WbBw8+18Ioz89WS+C/y4ygkTJvjkzNS&#10;EvOHlsWhxa7rayBN5DSJnEzLiEczLLWH+oXGyDxmJZOwknIXHIflNXYTg8aQVPN5AlH7OoF39snJ&#10;GDryHMX53L4I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f/L92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9FBDD2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A0882" w14:textId="77777777" w:rsidR="00E062A7" w:rsidRDefault="00E062A7" w:rsidP="009C2B67">
    <w:pPr>
      <w:pStyle w:val="Brdtext"/>
    </w:pPr>
    <w:r>
      <w:rPr>
        <w:noProof/>
        <w:lang w:eastAsia="sv-SE"/>
      </w:rPr>
      <mc:AlternateContent>
        <mc:Choice Requires="wps">
          <w:drawing>
            <wp:anchor distT="0" distB="0" distL="0" distR="0" simplePos="0" relativeHeight="2516586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C77AB"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9" type="#_x0000_t202" style="position:absolute;left:0;text-align:left;margin-left:5.4pt;margin-top:610.95pt;width:44.2pt;height:9.6pt;z-index:2516586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G4gkAIAAJQ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Y5JZrVaNKTaIPboIJJ5KexfgrYowUwtJ9Niz4P5x6HsexWujr+URCBHUzv9uwiGOE4PDvPTyew&#10;cJjycX4xTuxnB2frfPgiTE3ioqAOzUucsu2tD7gIoAMk5vJGVeVNpVTaRMGIK+XIlqHVKqQrwuMP&#10;lNKkKej56dkoBdYmuneRlY5hRJJMny4W3hWYVmGnRMQo/U1IUJbqfCU341zoff6EjiiJVG9x7PGH&#10;W73FuasDHimz0WHvXFfauFR9mrEDZeWPgTLZ4UH4Ud1xGdplm7SC5g0KWJpyB2E4042Wt/ymQvtu&#10;mQ8PzGGW0HG8D+EeH6kM6Df9ipK1cb9eO494SBxWShrMZkH9zw1zghL1VUP8F/kkCimkzeTsI5RE&#10;3LFleWzRm/rKQBOQN26XlhEf1LCUztTPeEYWMStMTHPkLmgYllehezHwDHGxWCQQxteycKsfLY+h&#10;I89RnE/tM3O2V3CA9O/MMMVs+kLIHTZ6ervYBIgxqTwy3bHadwCjn8TfP1PxbTneJ9ThMZ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5G4g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9C77AB"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40CB8" w14:textId="77777777" w:rsidR="00E062A7" w:rsidRDefault="00E062A7" w:rsidP="00EE1584">
    <w:pPr>
      <w:pStyle w:val="Brdtext"/>
    </w:pPr>
    <w:r>
      <w:rPr>
        <w:noProof/>
        <w:lang w:eastAsia="sv-SE"/>
      </w:rPr>
      <mc:AlternateContent>
        <mc:Choice Requires="wps">
          <w:drawing>
            <wp:anchor distT="0" distB="0" distL="0" distR="0" simplePos="0" relativeHeight="2516583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4E9B2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0" type="#_x0000_t202" style="position:absolute;left:0;text-align:left;margin-left:393pt;margin-top:611.2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8aWukgIAAJQ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fMKZFTU90qNq0W+ogjzy07gwI9iDIyC2n6Gldx7OAx3Gslvt6/inghjZiendnl0KxiQdnp7l0xOy&#10;SDLlk/x8ktjPDs7OB/yioGZxUXBPj5c4FdubgHQRgg6QmCuAqcrrypi0iYJRS+PZVtBTG0xXJI8/&#10;UMaypuBn09NxCmwhuneRjY1hVJJMny4W3hWYVrgzKmKM/aY0UZbqfCW3kFLZff6EjihNqd7i2OMP&#10;t3qLc1cHeaTMYHHvXFcWfKo+9diBsvLHQJnu8ET4Ud1xie2qTVrJz6eDAlZQ7kgYHrrWCk5eV/R8&#10;NyLgvfDUS/TiNB/wjj7aANEP/YqzNfhfr51HPEmcrJw11JsFDz83wivOzFdL4j/PT6KQMG1OTj+S&#10;kpg/tqyOLXZTL4E0kdMkcjItIx7NsNQe6icaI4uYlUzCSspdcByWS+wmBo0hqRaLBKL2dQJv7IOT&#10;MXTkOYrzsX0S3vUKRpL+L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Glr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24E9B2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1401B0" w14:textId="77777777" w:rsidR="00E062A7" w:rsidRDefault="00E062A7" w:rsidP="00EE1584">
    <w:pPr>
      <w:pStyle w:val="Brdtext"/>
    </w:pPr>
    <w:r>
      <w:rPr>
        <w:noProof/>
        <w:lang w:eastAsia="sv-SE"/>
      </w:rPr>
      <mc:AlternateContent>
        <mc:Choice Requires="wps">
          <w:drawing>
            <wp:anchor distT="0" distB="0" distL="0" distR="0" simplePos="0" relativeHeight="25165831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C71A3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1" type="#_x0000_t202" style="position:absolute;left:0;text-align:left;margin-left:393pt;margin-top:611.2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ONKukQ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pqDH81qPNJStMFtUEEe+WmsnwL2aAEM7WfT4p2Hc4/DWHYrXR3/KIjAjki7PbsIRjgOz87z0wks&#10;HKZ8nF+ME/vZwdk6H74IU5O4KKjD4yVO2fbWB1wE0AESc3mjqvKmUiptomDElXJky/DUKqQrwuMP&#10;lNKkKej56dkoBdYmuneRlY5hRJJMny4W3hWYVmGnRMQo/U1IUJbqfCU341zoff6EjiiJVG9x7PGH&#10;W73FuasDHimz0WHvXFfauFR96rEDZeWPgTLZ4UH4Ud1xGdpVm7SSX0wGBaxMuYMwnOlay1t+U+H5&#10;bpkPD8yhl/DimA/hHh+pDOg3/YqStXG/XjuPeEgcVkoa9GZB/c8Nc4IS9VVD/Bf5JAoppM3k7COU&#10;RNyxZXVs0Zv6ykATOSaR5WkZ8UENS+lM/YQxsohZYWKaI3dBw7C8Ct3EwBjiYrFIILSvZeFWP1oe&#10;Q0eeoziX7RNztldwgPTvzNDFbPpCyB02enq72ASIMak8Mt2x2r8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wONK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CC71A3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CCD9E2" w14:textId="77777777" w:rsidR="00E062A7" w:rsidRDefault="00E062A7" w:rsidP="009C2B67">
    <w:pPr>
      <w:pStyle w:val="Brdtext"/>
    </w:pPr>
    <w:r>
      <w:rPr>
        <w:noProof/>
        <w:lang w:eastAsia="sv-SE"/>
      </w:rPr>
      <mc:AlternateContent>
        <mc:Choice Requires="wps">
          <w:drawing>
            <wp:anchor distT="0" distB="0" distL="0" distR="0" simplePos="0" relativeHeight="2516586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9F6C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4" type="#_x0000_t202" style="position:absolute;left:0;text-align:left;margin-left:5.4pt;margin-top:610.95pt;width:44.2pt;height:9.6pt;z-index:2516586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xtVW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8wlnVtT0SI+qRb+mCiaRn8aFGcEeHAGx/QItvfNwHugwlt1qX8c/FcTITkxvd+xSMCbp8OQ0P56Q&#10;RZIpH+fTcWI/2zs7H/CrgprFRcE9PV7iVGxuAtJFCDpAYq4ApiqvK2PSJgpGXRrPNoKe2mC6Inn8&#10;gTKWNQU/PT4ZpcAWonsX2dgYRiXJ9Oli4V2BaYVboyLG2O9KE2WpzjdyCymV3eVP6IjSlOo9jj1+&#10;f6v3OHd1kEfKDBZ3znVlwafqU4/tKSt/DpTpDk+EH9Qdl9gu26SVfHo2KGAJ5ZaE4aFrreDkdUXP&#10;dyMC3gtPvUQvTvMB7+ijDRD90K84W4H//dZ5xJPEycpZQ71Z8PBrLbzizHyzJP5pPolCwrSZnJyR&#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7G1V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F39F6C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CF2F8C" w14:textId="77777777" w:rsidR="00E062A7" w:rsidRDefault="00E062A7" w:rsidP="00EE1584">
    <w:pPr>
      <w:pStyle w:val="Brdtext"/>
    </w:pPr>
    <w:r>
      <w:rPr>
        <w:noProof/>
        <w:lang w:eastAsia="sv-SE"/>
      </w:rPr>
      <mc:AlternateContent>
        <mc:Choice Requires="wps">
          <w:drawing>
            <wp:anchor distT="0" distB="0" distL="0" distR="0" simplePos="0" relativeHeight="25165831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5AC3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5" type="#_x0000_t202" style="position:absolute;left:0;text-align:left;margin-left:393pt;margin-top:611.25pt;width:44.2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O4Rkg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YQzK2p6pEfVol9TBXnkp3FhRrAHR0Bsv0BL7zycBzqMZbfa1/FPBTGyE9PbHbsUjEk6nJzmxydk&#10;kWTKx/l0nNjP9s7OB/yqoGZxUXBPj5c4FZubgHQRgg6QmCuAqcrrypi0iYJRl8azjaCnNpiuSB5/&#10;oIxlTcFPjyejFNhCdO8iGxvDqCSZPl0svCswrXBrVMQY+11poizV+UZuIaWyu/wJHVGaUr3Hscfv&#10;b/Ue564O8kiZweLOua4s+FR96rE9ZeXPgTLd4Ynwg7rjEttlm7SST88GBSyh3JIwPHStFZy8ruj5&#10;bkTAe+Gpl+jFaT7gHX20AaIf+hVnK/C/3zqPeJI4WTlrqDcLHn6thVecmW+WxD/NT6KQMG1OJp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TuE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705AC3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8383E1" w14:textId="77777777" w:rsidR="00E062A7" w:rsidRDefault="00E062A7" w:rsidP="00EE1584">
    <w:pPr>
      <w:pStyle w:val="Brdtext"/>
    </w:pPr>
    <w:r>
      <w:rPr>
        <w:noProof/>
        <w:lang w:eastAsia="sv-SE"/>
      </w:rPr>
      <mc:AlternateContent>
        <mc:Choice Requires="wps">
          <w:drawing>
            <wp:anchor distT="0" distB="0" distL="0" distR="0" simplePos="0" relativeHeight="25165831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B722A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6" type="#_x0000_t202" style="position:absolute;left:0;text-align:left;margin-left:393pt;margin-top:611.2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8r4NkgIAAJQFAAAOAAAAZHJzL2Uyb0RvYy54bWysVMFu2zAMvQ/YPwi6r46Tt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8glnVtT0SI+qRb+hCvLIT+PCjGBLR0BsP0NL7zycBzqMZbfa1/FPBTGyE9O7PbsUjEk6PDvPJ6dk&#10;kWTKx/l0nNjPDs7OB/yioGZxUXBPj5c4FdvbgHQRgg6QmCuAqcqbypi0iYJRV8azraCnNpiuSB5/&#10;oIxlTcHPJ2ejFNhCdO8iGxvDqCSZPl0svCswrXBnVMQY+01poizV+UpuIaWy+/wJHVGaUr3Fsccf&#10;bvUW564O8kiZweLeua4s+FR96rEDZeWPgTLd4Ynwo7rjEttVm7SST6eDAlZQ7kgYHrrWCk7eVPR8&#10;tyLgg/DUS/TiNB/wnj7aANEP/YqzNfhfr51HPEmcrJw11JsFDz83wivOzFdL4p/mp1FImDan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fK+D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AB722A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D470D8" w14:textId="77777777" w:rsidR="00E062A7" w:rsidRDefault="00E062A7" w:rsidP="009C2B67">
    <w:pPr>
      <w:pStyle w:val="Brdtext"/>
    </w:pPr>
    <w:r>
      <w:rPr>
        <w:noProof/>
        <w:lang w:eastAsia="sv-SE"/>
      </w:rPr>
      <mc:AlternateContent>
        <mc:Choice Requires="wps">
          <w:drawing>
            <wp:anchor distT="0" distB="0" distL="0" distR="0" simplePos="0" relativeHeight="251658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5B11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9" type="#_x0000_t202" style="position:absolute;left:0;text-align:left;margin-left:5.4pt;margin-top:610.95pt;width:44.2pt;height:9.6pt;z-index:251658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vR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RlnVtT0SI+qRb+mCiaRn8aFKcEWjoDYfoGW3nk4D3QYy261r+OfCmJkJ6a3O3YpGJN0eHKaH0/I&#10;IsmUj/PzcWI/2zs7H/CrgprFRcE9PV7iVGxuA9JFCDpAYq4ApipvKmPSJgpGXRnPNoKe2mC6Inn8&#10;gTKWNQU/PT4ZpcAWonsX2dgYRiXJ9Oli4V2BaYVboyLG2O9KE2WpzjdyCymV3eVP6IjSlOo9jj1+&#10;f6v3OHd1kEfKDBZ3znVlwafqU4/tKSt/DpTpDk+EH9Qdl9gu26SV8Wg8KGAJ5ZaE4aFrreDkTUXP&#10;dysCPghPvUQvTvMB7+mjDRD90K84W4H//dZ5xJPEycpZQ71Z8PBrLbzizHyzJP7zfBKFhGkzOTkj&#10;JTF/aFkeWuy6vgLSRE6TyMm0jHg0w1J7qJ9ojMxjVjIJKyl3wXFYXmE3MWgMSTWfJxC1rxN4axdO&#10;xtCR5yjOx/ZJeNcrGEn6dzB0sZi+EnKHjZ7BzddIYkwqj0x3rPYvQK2fxN+PqThbDvcJtR+ms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D8F+9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8C5B11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290781" w14:textId="77777777" w:rsidR="00E062A7" w:rsidRDefault="00E062A7" w:rsidP="00EE1584">
    <w:pPr>
      <w:pStyle w:val="Brdtext"/>
    </w:pPr>
    <w:r>
      <w:rPr>
        <w:noProof/>
        <w:lang w:eastAsia="sv-SE"/>
      </w:rPr>
      <mc:AlternateContent>
        <mc:Choice Requires="wps">
          <w:drawing>
            <wp:anchor distT="0" distB="0" distL="0" distR="0" simplePos="0" relativeHeight="251658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F87CE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0" type="#_x0000_t202" style="position:absolute;left:0;text-align:left;margin-left:393pt;margin-top:611.25pt;width:44.2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3n8WkQIAAJQ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nK0SrMaTXoSbXAbVJBHfhrrp4A9WgBD+9m06PNw7nEYy26lq+MfBRHYwfRuzy6CEY7Ds/N8cgoL&#10;hykf5xfjxH52cLbOhy/C1CQuCurQvMQp2976gIsAOkBiLm9UVd5USqVNFIy4Uo5sGVqtQroiPP5A&#10;KU2agp5PzkYpsDbRvYusdAwjkmT6dLHwrsC0CjslIkbpb0KCslTnK7kZ50Lv8yd0REmkeotjjz/c&#10;6i3OXR3wSJmNDnvnutLGperTGztQVv4YKJMdHoQf1R2XoV22SSvj0WRQwNKUOwjDme5pectvKrTv&#10;lvnwwBzeEjqO+RDu8ZHKgH7TryhZG/frtfOIh8RhpaTB2yyo/7lhTlCivmqI/yI/jUIKaXN69hFK&#10;Iu7Ysjy26E19ZaCJHJPI8rSM+KCGpXSmfsYYWcSsMDHNkbugYVhehW5iYAxxsVgkEJ6vZeFWP1oe&#10;Q0eeozif2mfmbK/gAOnfmeEVs+kLIXfY6OntYhMgxqTyyHTHat8BPP0k/n5MxdlyvE+owz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S3n8W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7F87CE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AE8868" w14:textId="77777777" w:rsidR="00E062A7" w:rsidRDefault="00E062A7" w:rsidP="00EE1584">
    <w:pPr>
      <w:pStyle w:val="Brdtext"/>
    </w:pPr>
    <w:r>
      <w:rPr>
        <w:noProof/>
        <w:lang w:eastAsia="sv-SE"/>
      </w:rPr>
      <mc:AlternateContent>
        <mc:Choice Requires="wps">
          <w:drawing>
            <wp:anchor distT="0" distB="0" distL="0" distR="0" simplePos="0" relativeHeight="25165832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936AA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1" type="#_x0000_t202" style="position:absolute;left:0;text-align:left;margin-left:393pt;margin-top:611.25pt;width:44.2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2Udfkg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8ylnVtT0SI+qRb+hCvLIT+PCjGBLR0BsP0NL7zycBzqMZbfa1/FPBTGyE9O7PbsUjEk6PJvmpxOy&#10;SDLl4/x8nNjPDs7OB/yioGZxUXBPj5c4FdvbgHQRgg6QmCuAqcqbypi0iYJRV8azraCnNpiuSB5/&#10;oIxlTcGnp2ejFNhCdO8iGxvDqCSZPl0svCswrXBnVMQY+01poizV+UpuIaWy+/wJHVGaUr3Fsccf&#10;bvUW564O8kiZweLeua4s+FR96rEDZeWPgTLd4Ynwo7rjEttVm7QyHk0GBayg3JEwPHStFZy8qej5&#10;bkXAB+Gpl+jFaT7gPX20AaIf+hVna/C/XjuPeJI4WTlrqDcLHn5uhFecma+WxH+eT6KQMG0m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tlHX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3936AA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C2B43B" w14:textId="77777777" w:rsidR="00E062A7" w:rsidRDefault="00E062A7" w:rsidP="009C2B67">
    <w:pPr>
      <w:pStyle w:val="Brdtext"/>
    </w:pPr>
    <w:r>
      <w:rPr>
        <w:noProof/>
        <w:lang w:eastAsia="sv-SE"/>
      </w:rPr>
      <mc:AlternateContent>
        <mc:Choice Requires="wps">
          <w:drawing>
            <wp:anchor distT="0" distB="0" distL="0" distR="0" simplePos="0" relativeHeight="2516586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F47F4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4" type="#_x0000_t202" style="position:absolute;left:0;text-align:left;margin-left:5.4pt;margin-top:610.95pt;width:44.2pt;height:9.6pt;z-index:2516586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RMa/kAIAAJQFAAAOAAAAZHJzL2Uyb0RvYy54bWysVMFu2zAMvQ/YPwi6r47TtF2DOkXWosOA&#10;oi2WDj0rstQYk0VNYmJnX19KtpOs66XDLjYlPpIi+ciLy7Y2bKN8qMAWPD8acaashLKyzwX/8Xjz&#10;6TNnAYUthQGrCr5VgV/OPn64aNxUjWEFplSekRMbpo0r+ArRTbMsyJWqRTgCpywpNfhaIB39c1Z6&#10;0ZD32mTj0eg0a8CXzoNUIdDtdafks+RfayXxXuugkJmC09swfX36LuM3m12I6bMXblXJ/hniH15R&#10;i8pS0J2ra4GCrX31l6u6kh4CaDySUGegdSVVyoGyyUevslmshFMpFypOcLsyhf/nVt5tHjyryoIf&#10;j6k+VtTUpEfVol9TBpNYn8aFKcEWjoDYfoGW+jzcB7qMabfa1/FPCTHSk6ftrrrkjEm6PDnNjyek&#10;kaTKx/k5xSPv2d7Y+YBfFdQsCgX31LxUU7G5DdhBB0iMFcBU5U1lTDpEwqgr49lGUKsNpieS8z9Q&#10;xrKm4KfHJ6Pk2EI07zwbG92oRJk+XEy8SzBJuDUqYoz9rjSVLOX5RmwhpbK7+AkdUZpCvcewx+9f&#10;9R7jLg+ySJHB4s64riz4lH2asX3Jyp9DyXSHp94c5B1FbJdt4sp4dDYwYAnllojhoRut4ORNRe27&#10;FQEfhKdZoo7TfsB7+mgDVH7oJc5W4H+/dR/xRHHSctbQbBY8/FoLrzgz3yyR/zyfRCJhOkxOziJz&#10;/aFmeaix6/oKiBM5bSInkxjxaAZRe6ifaI3MY1RSCSspdsFxEK+w2xi0hqSazxOIxtcJvLULJ6Pr&#10;WOdIzsf2SXjXMxiJ+ncwTLGYviJyh42Wwc3XSGRMLI+V7qrad4BGP81Jv6bibjk8J9R+mc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cRMa/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3F47F4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22A744" w14:textId="77777777" w:rsidR="00E062A7" w:rsidRDefault="00E062A7" w:rsidP="00EE1584">
    <w:pPr>
      <w:pStyle w:val="Brdtext"/>
    </w:pPr>
    <w:r>
      <w:rPr>
        <w:noProof/>
        <w:lang w:eastAsia="sv-SE"/>
      </w:rPr>
      <mc:AlternateContent>
        <mc:Choice Requires="wps">
          <w:drawing>
            <wp:anchor distT="0" distB="0" distL="0" distR="0" simplePos="0" relativeHeight="25165832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AE5ED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5" type="#_x0000_t202" style="position:absolute;left:0;text-align:left;margin-left:393pt;margin-top:611.25pt;width:44.2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pv34kAIAAJQ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o8&#10;zinRrMaQnkQb3Bod5JGfxvoJYI8WwNB+MS3mPJx7HMa2W+nq+EdDBHYwvd2xi2CE4/D0LD8+gYXD&#10;lI/zi3FiP9s7W+fDV2FqEhcFdRhe4pRtbn1AIYAOkJjLG1WVN5VSaRMFI66UIxuGUauQSoTHHyil&#10;SVPQs+PTUQqsTXTvIisdw4gkmT5dbLxrMK3CVomIUfq7kKAs9flGbsa50Lv8CR1REqne49jj91W9&#10;x7nrAx4ps9Fh51xX2rjUfbpje8rKnwNlssOD8IO+4zK0izZpZTw6HxSwMOUWwnCmu1re8psK47tl&#10;Pjwwh7uEieN9CPf4SGVAv+lXlKyM+/3WecRD4rBS0uBuFtT/WjMnKFHfNMR/kZ9EIYW0OTn9DCUR&#10;d2hZHFr0ur4y0ATkjerSMuKDGpbSmfoZz8g8ZoWJaY7cBQ3D8ip0LwaeIS7m8wTC9bUs3OpHy2Po&#10;yHMU51P7zJztFRwg/Tsz3GI2eSXkDhs9vZ2vA8SYVB6Z7ljtJ4Crn8TfP1PxbTncJ9T+MZ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um/f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AE5ED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2CC8C" w14:textId="77777777" w:rsidR="00E062A7" w:rsidRDefault="00E062A7" w:rsidP="00EE1584">
    <w:pPr>
      <w:pStyle w:val="Brdtext"/>
    </w:pPr>
    <w:r>
      <w:rPr>
        <w:noProof/>
        <w:lang w:eastAsia="sv-SE"/>
      </w:rPr>
      <mc:AlternateContent>
        <mc:Choice Requires="wps">
          <w:drawing>
            <wp:anchor distT="0" distB="0" distL="0" distR="0" simplePos="0" relativeHeight="25165832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F55B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6" type="#_x0000_t202" style="position:absolute;left:0;text-align:left;margin-left:393pt;margin-top:611.25pt;width:44.2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3WS1kgIAAJQ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p&#10;PuHMipoe6Um16DdUQR75aVyYEuzRERDbz9DSOw/ngQ5j2a32dfxTQYzsxPRuzy4FY5IOzy/y0zOy&#10;SDLl43wyTuxnB2fnA35RULO4KLinx0uciu1tQLoIQQdIzBXAVOVNZUzaRMGoK+PZVtBTG0xXJI8/&#10;UMaypuAXp+ejFNhCdO8iGxvDqCSZPl0svCswrXBnVMQY+01poizV+UpuIaWy+/wJHVGaUr3Fsccf&#10;bvUW564O8kiZweLeua4s+FR96rEDZeWPgTLd4Ynwo7rjEttlm7QyHk0GBSyh3JEwPHStFZy8qej5&#10;bkXAB+Gpl+jFaT7gPX20AaIf+hVna/C/XjuPeJI4WTlrqDcLHn5uhFecma+WxD/Jz6KQMG3Ozj+S&#10;kpg/tiyPLXZTXwFpIqdJ5GRaRjyaYak91M80RhYxK5mElZS74Dgsr7CbGDSGpFosEoja1wm8tY9O&#10;xtCR5yjOp/ZZeNcrGEn6dzB0sZi+EHKHjZ7BLTZIYkwqj0x3rPYvQK2fxN+PqThbjvcJdRi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N1kt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75F55B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C0E722" w14:textId="77777777" w:rsidR="00E062A7" w:rsidRDefault="00E062A7" w:rsidP="009C2B67">
    <w:pPr>
      <w:pStyle w:val="Brdtext"/>
    </w:pPr>
    <w:r>
      <w:rPr>
        <w:noProof/>
        <w:lang w:eastAsia="sv-SE"/>
      </w:rPr>
      <mc:AlternateContent>
        <mc:Choice Requires="wps">
          <w:drawing>
            <wp:anchor distT="0" distB="0" distL="0" distR="0" simplePos="0" relativeHeight="2516586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6FA8B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9" type="#_x0000_t202" style="position:absolute;left:0;text-align:left;margin-left:5.4pt;margin-top:610.95pt;width:44.2pt;height:9.6pt;z-index:2516586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IQ3AkgIAAJQFAAAOAAAAZHJzL2Uyb0RvYy54bWysVFFv2yAQfp+0/4B4Xx07abdGdaosVadJ&#10;VVstnfpMMCTWgGNAYme/fge2k6zrS6e92MB9d8d9fHdX161WZCecr8GUND8bUSIMh6o265J+f7r9&#10;8IkSH5ipmAIjSroXnl7P3r+7auxUFLABVQlHMIjx08aWdBOCnWaZ5xuhmT8DKwwaJTjNAm7dOqsc&#10;azC6VlkxGl1kDbjKOuDCezy96Yx0luJLKXh4kNKLQFRJ8W4hfV36ruI3m12x6doxu6l5fw32D7fQ&#10;rDaY9BDqhgVGtq7+K5SuuQMPMpxx0BlIWXORasBq8tGLapYbZkWqBcnx9kCT/39h+f3u0ZG6Kum4&#10;GFNimMZHehJtcFusYBL5aayfImxpERjaz9DiOw/nHg9j2a10Ov6xIIJ2ZHp/YBeDEY6H5xf5eIIW&#10;jqa8yC+LxH52dLbOhy8CNImLkjp8vMQp2935gBdB6ACJuTyourqtlUqbKBixUI7sGD61CumK6PEH&#10;ShnSlPRifD5KgQ1E9y6yMjGMSJLp08XCuwLTKuyViBhlvgmJlKU6X8nNOBfmkD+hI0piqrc49vjj&#10;rd7i3NWBHikzmHBw1rUBl6pPPXakrPoxUCY7PBJ+UndchnbVJq0UeTEoYAXVHoXhoGstb/ltjc93&#10;x3x4ZA57CV8c50N4wI9UgPRDv6JkA+7Xa+cRjxJHKyUN9mZJ/c8tc4IS9dWg+C/zSRRSSJvJ+UdU&#10;EnGnltWpxWz1AlATOU4iy9My4oMaltKBfsYxMo9Z0cQMx9wlDcNyEbqJgWOIi/k8gbB9LQt3Zml5&#10;DB15juJ8ap+Zs72CA0r/HoYuZtMXQu6w0dPb+TagGJPKI9Mdq/0LYOsn8fdjKs6W031CHYfp7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DshDc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66FA8B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CAA8EF" w14:textId="77777777" w:rsidR="00E062A7" w:rsidRDefault="00E062A7" w:rsidP="00EE1584">
    <w:pPr>
      <w:pStyle w:val="Brdtext"/>
    </w:pPr>
    <w:r>
      <w:rPr>
        <w:noProof/>
        <w:lang w:eastAsia="sv-SE"/>
      </w:rPr>
      <mc:AlternateContent>
        <mc:Choice Requires="wps">
          <w:drawing>
            <wp:anchor distT="0" distB="0" distL="0" distR="0" simplePos="0" relativeHeight="2516583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44D2C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0" type="#_x0000_t202" style="position:absolute;left:0;text-align:left;margin-left:393pt;margin-top:611.2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jNPA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lPOrKjpkR5Vi35DFeSRn8aFGcGWjoDYfoaW3nk4D3QYy261r+OfCmJkJ6Z3e3YpGJN0eHqWT6Zk&#10;kWTKx/n5OLGfHZydD/hFQc3iouCeHi9xKra3AekiBB0gMVcAU5U3lTFpEwWjroxnW0FPbTBdkTz+&#10;QBnLmoKfTU5HKbCF6N5FNjaGUUkyfbpYeFdgWuHOqIgx9pvSRFmq85XcQkpl9/kTOqI0pXqLY48/&#10;3Ootzl0d5JEyg8W9c11Z8Kn61GMHysofA2W6wxPhR3XHJbarNmllnE8GBayg3JEwPHStFZy8qej5&#10;bkXAB+Gpl+jFaT7gPX20AaIf+hVna/C/XjuPeJI4WTlrqDcLHn5uhFecma+WxH+eT6OQMG2mp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E4zTw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544D2C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122343" w14:textId="77777777" w:rsidR="00E062A7" w:rsidRDefault="00E062A7" w:rsidP="00EE1584">
    <w:pPr>
      <w:pStyle w:val="Brdtext"/>
    </w:pPr>
    <w:r>
      <w:rPr>
        <w:noProof/>
        <w:lang w:eastAsia="sv-SE"/>
      </w:rPr>
      <mc:AlternateContent>
        <mc:Choice Requires="wps">
          <w:drawing>
            <wp:anchor distT="0" distB="0" distL="0" distR="0" simplePos="0" relativeHeight="25165832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76580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1" type="#_x0000_t202" style="position:absolute;left:0;text-align:left;margin-left:393pt;margin-top:611.2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FOkQIAAJQ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H&#10;RcGZFQ090qPq0K+pgjzy07owI9iDIyB2n6Gjdx7PAx3Gsjvtm/inghjZientjl0KxiQdnpzmx1Oy&#10;SDLlRX5WJPazvbPzAb8oaFhclNzT4yVOxeYmIF2EoCMk5gpg6uq6NiZtomDUpfFsI+ipDaYrkscf&#10;KGNZW/LT45NJCmwhuveRjY1hVJLMkC4W3heYVrg1KmKM/aY0UZbqfCW3kFLZXf6EjihNqd7iOOD3&#10;t3qLc18HeaTMYHHn3NQWfKo+9diesurHSJnu8UT4Qd1xid2yS1op8umogCVUWxKGh761gpPXNT3f&#10;jQh4Lzz1Er04zQe8o482QPTDsOJsBf7Xa+cRTxInK2ct9WbJw8+18Ioz89WS+M/yaRQSps305CMp&#10;iflDy/LQYtfNJZAmcppETqZlxKMZl9pD80RjZBGzkklYSblLjuPyEvuJQWNIqsUigah9ncAb++Bk&#10;DB15juJ87J6Ed4OCkaR/C2MXi9kLIffY6BncYo0kxqTyyHTP6vAC1PpJ/MOYirPlcJ9Q+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e/bF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176580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478BE" w14:textId="77777777" w:rsidR="00E062A7" w:rsidRDefault="00E062A7" w:rsidP="009C2B67">
    <w:pPr>
      <w:pStyle w:val="Brdtext"/>
    </w:pPr>
    <w:r>
      <w:rPr>
        <w:noProof/>
        <w:lang w:eastAsia="sv-SE"/>
      </w:rPr>
      <mc:AlternateContent>
        <mc:Choice Requires="wps">
          <w:drawing>
            <wp:anchor distT="0" distB="0" distL="0" distR="0" simplePos="0" relativeHeight="2516586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6D61E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4" type="#_x0000_t202" style="position:absolute;left:0;text-align:left;margin-left:5.4pt;margin-top:610.95pt;width:44.2pt;height:9.6pt;z-index:2516586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A7a2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4ylnVtT0SI+qRb+mCiaRn8aFGcEeHAGx/QItvfNwHugwlt1qX8c/FcTITkxvd+xSMCbp8GSaH0/I&#10;IsmUj/OzcWI/2zs7H/CrgprFRcE9PV7iVGxuAtJFCDpAYq4ApiqvK2PSJgpGXRrPNoKe2mC6Inn8&#10;gTKWNQWfHp+MUmAL0b2LbGwMo5Jk+nSx8K7AtMKtURFj7HelibJU5xu5hZTK7vIndERpSvUexx6/&#10;v9V7nLs6yCNlBos757qy4FP1qcf2lJU/B8p0hyfCD+qOS2yXbdLKOD8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DADtr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36D61E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C65B90" w14:textId="77777777" w:rsidR="00E062A7" w:rsidRDefault="00E062A7" w:rsidP="00EE1584">
    <w:pPr>
      <w:pStyle w:val="Brdtext"/>
    </w:pPr>
    <w:r>
      <w:rPr>
        <w:noProof/>
        <w:lang w:eastAsia="sv-SE"/>
      </w:rPr>
      <mc:AlternateContent>
        <mc:Choice Requires="wps">
          <w:drawing>
            <wp:anchor distT="0" distB="0" distL="0" distR="0" simplePos="0" relativeHeight="25165832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6F41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5" type="#_x0000_t202" style="position:absolute;left:0;text-align:left;margin-left:393pt;margin-top:611.2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4Y3xkQIAAJQ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jw+&#10;58yKmh7pWbXo11RBHvlpXJgQ7MkRENvP0NI7D+eBDmPZrfZ1/FNBjOzE9HbHLgVjkg5Pz/LjE7JI&#10;MuXj/HKc2M/2zs4H/KKgZnFRcE+PlzgVm7uAdBGCDpCYK4CpytvKmLSJglHXxrONoKc2mK5IHn+g&#10;jGVNwc+OT0cpsIXo3kU2NoZRSTJ9ulh4V2Ba4daoiDH2m9JEWarzjdxCSmV3+RM6ojSleo9jj9/f&#10;6j3OXR3kkTKDxZ1zXVnwqfrUY3vKyh8DZbrDE+EHdccltos2aWWcXwwKWEC5JWF46ForOHlb0fPd&#10;iYCPwlMv0YvTfMAH+mgDRD/0K85W4H+9dR7xJHGyctZQbxY8/FwLrzgzXy2J/zI/iULCtDk5PScl&#10;MX9oWRxa7Lq+BtJETpPIybSMeDTDUnuoX2iMzGNWMgkrKXfBcVheYzcxaAxJNZ8nELWvE3hnn5yM&#10;oSPPUZzP7YvwrlcwkvTvYehiMXkl5A4bPYObr5HEmFQeme5Y7V+AWj+Jvx9TcbYc7hNqP0x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X4Y3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026F41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6E6C42" w14:textId="77777777" w:rsidR="00E062A7" w:rsidRDefault="00E062A7" w:rsidP="00EE1584">
    <w:pPr>
      <w:pStyle w:val="Brdtext"/>
    </w:pPr>
    <w:r>
      <w:rPr>
        <w:noProof/>
        <w:lang w:eastAsia="sv-SE"/>
      </w:rPr>
      <mc:AlternateContent>
        <mc:Choice Requires="wps">
          <w:drawing>
            <wp:anchor distT="0" distB="0" distL="0" distR="0" simplePos="0" relativeHeight="25165832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D3015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6" type="#_x0000_t202" style="position:absolute;left:0;text-align:left;margin-left:393pt;margin-top:611.2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j8hjkQIAAJQ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4nlGhWo0lPog1ugwryyE9j/RSwRwtgaD+bFn0ezj0OY9mtdHX8oyACO5je7dlFMMJxODnPT89g&#10;4TDl4/xinNjPDs7W+fBFmJrERUEdmpc4ZdtbH3ARQAdIzOWNqsqbSqm0iYIRV8qRLUOrVUhXhMcf&#10;KKVJU9Dz08koBdYmuneRlY5hRJJMny4W3hWYVmGnRMQo/U1IUJbqfCU341zoff6EjiiJVG9x7PGH&#10;W73FuasDHimz0WHvXFfauFR9emMHysofA2Wyw4Pwo7rjMrTLNmkF3RsUsDTlDsJwpnta3vKbCu27&#10;ZT48MIe3hI5jPoR7fKQyoN/0K0rWxv167TziIXFYKWnwNgvqf26YE5Sorxriv8jPopBC2pxNPkJJ&#10;xB1blscWvamvDDSRYxJZnpYRH9SwlM7Uzxgji5gVJqY5chc0DMur0E0MjCEuFosEwvO1LNzqR8tj&#10;6MhzFOdT+8yc7RUcIP07M7xiNn0h5A4bPb1dbALEmFQeme5Y7TuAp5/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5j8hj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7D3015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9F384" w14:textId="77777777" w:rsidR="00E062A7" w:rsidRDefault="00E062A7" w:rsidP="009C2B67">
    <w:pPr>
      <w:pStyle w:val="Brdtext"/>
    </w:pPr>
    <w:r>
      <w:rPr>
        <w:noProof/>
        <w:lang w:eastAsia="sv-SE"/>
      </w:rPr>
      <mc:AlternateContent>
        <mc:Choice Requires="wps">
          <w:drawing>
            <wp:anchor distT="0" distB="0" distL="0" distR="0" simplePos="0" relativeHeight="2516586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FB3DE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9" type="#_x0000_t202" style="position:absolute;left:0;text-align:left;margin-left:5.4pt;margin-top:610.95pt;width:44.2pt;height:9.6pt;z-index:2516586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6J3bkgIAAJQ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H&#10;xRlnVjT0SI+qQ7+mCqaRn9aFGcEeHAGx+wwdvfN4Hugwlt1p38Q/FcTITkxvd+xSMCbp8OQ0P56S&#10;RZIpL/KzIrGf7Z2dD/hFQcPiouSeHi9xKjY3AekiBB0hMVcAU1fXtTFpEwWjLo1nG0FPbTBdkTz+&#10;QBnL2pKfHp9MUmAL0b2PbGwMo5JkhnSx8L7AtMKtURFj7DelibJU5yu5hZTK7vIndERpSvUWxwG/&#10;v9VbnPs6yCNlBos756a24FP1qcf2lFU/Rsp0jyfCD+qOS+yWXdJKURSjApZQbUkYHvrWCk5e1/R8&#10;NyLgvfDUS/TiNB/wjj7aANEPw4qzFfhfr51HPEmcrJy11JslDz/XwivOzFdL4j/Lp1FImDbTk4+k&#10;JOYPLctDi103l0CayGkSOZmWEY9mXGoPzRONkUXMSiZhJeUuOY7LS+wnBo0hqRaLBKL2dQJv7IOT&#10;MXTkOYrzsXsS3g0KRpL+LYxdLGYvhNxjo2dwizWSGJPKI9M9q8MLUOsn8Q9jKs6Ww31C7Yfp/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ond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7FB3DE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5E003" w14:textId="77777777" w:rsidR="00E062A7" w:rsidRDefault="00E062A7" w:rsidP="00EE1584">
    <w:pPr>
      <w:pStyle w:val="Brdtext"/>
    </w:pPr>
    <w:r>
      <w:rPr>
        <w:noProof/>
        <w:lang w:eastAsia="sv-SE"/>
      </w:rPr>
      <mc:AlternateContent>
        <mc:Choice Requires="wps">
          <w:drawing>
            <wp:anchor distT="0" distB="0" distL="0" distR="0" simplePos="0" relativeHeight="251658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E64AE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0" type="#_x0000_t202" style="position:absolute;left:0;text-align:left;margin-left:393pt;margin-top:611.2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n3gkQ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ibgR7Maj/Qk2uA2qCCP/DTWTwF7tACG9rNp8c7DucdhLLuVro5/FERgR6Tdnl0EIxyHZ+f55BQW&#10;DlM+zi/Gif3s4GydD1+EqUlcFNTh8RKnbHvrAy4C6ACJubxRVXlTKZU2UTDiSjmyZXhqFdIV4fEH&#10;SmnSFPR8cjZKgbWJ7l1kpWMYkSTTp4uFdwWmVdgpETFKfxMSlKU6X8nNOBd6nz+hI0oi1Vsce/zh&#10;Vm9x7uqAR8psdNg715U2LlWfeuxAWfljoEx2eBB+VHdchnbZJq2Mx5NBAUtT7iAMZ7rW8pbfVHi+&#10;W+bDA3PoJbw45kO4x0cqA/pNv6Jkbdyv184jHhKHlZIGvVlQ/3PDnKBEfdUQ/0V+GoUU0ub07COU&#10;RNyxZXls0Zv6ykATOSaR5WkZ8UENS+lM/YwxsohZYWKaI3dBw7C8Ct3EwBjiYrFIILSvZeFWP1oe&#10;Q0eeozif2mfmbK/gAOnfmaGL2fSFkDts9PR2sQkQY1J5ZLpjtX8BtH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Gwn3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FE64AE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EABB10" w14:textId="77777777" w:rsidR="00E062A7" w:rsidRDefault="00E062A7" w:rsidP="00EE1584">
    <w:pPr>
      <w:pStyle w:val="Brdtext"/>
    </w:pPr>
    <w:r>
      <w:rPr>
        <w:noProof/>
        <w:lang w:eastAsia="sv-SE"/>
      </w:rPr>
      <mc:AlternateContent>
        <mc:Choice Requires="wps">
          <w:drawing>
            <wp:anchor distT="0" distB="0" distL="0" distR="0" simplePos="0" relativeHeight="25165832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C209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1" type="#_x0000_t202" style="position:absolute;left:0;text-align:left;margin-left:393pt;margin-top:611.2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NCFVkQIAAJQFAAAOAAAAZHJzL2Uyb0RvYy54bWysVFFP2zAQfp+0/2D5faQJhY2KFHUgpkkI&#10;0GDi2XVsGs2xPdtt0v36fXaStmO8MO0lsX3f3fm++3znF12jyEY4Xxtd0vxoQonQ3FS1fi7p98fr&#10;D58o8YHpiimjRUm3wtOL+ft3562dicKsjKqEIwii/ay1JV2FYGdZ5vlKNMwfGSs0jNK4hgVs3XNW&#10;OdYieqOyYjI5zVrjKusMF97j9Ko30nmKL6Xg4U5KLwJRJcXdQvq69F3GbzY/Z7Nnx+yq5sM12D/c&#10;omG1RtJdqCsWGFm7+q9QTc2d8UaGI26azEhZc5FqQDX55EU1DytmRaoF5Hi7o8n/v7D8dnPvSF2V&#10;9LhAqzRr0KRH0QW3RgV55Ke1fgbYgwUwdJ9Nhz6P5x6HsexOuib+URCBHUxvd+wiGOE4PDnNj6ew&#10;cJjyIj8rEvvZ3tk6H74I05C4KKlD8xKnbHPjAy4C6AiJubxRdXVdK5U2UTDiUjmyYWi1CumK8PgD&#10;pTRpS3p6fDJJgbWJ7n1kpWMYkSQzpIuF9wWmVdgqETFKfxMSlKU6X8nNOBd6lz+hI0oi1VscB/z+&#10;Vm9x7uuAR8psdNg5N7U2LlWf3tiesurHSJns8SD8oO64DN2yS1opiumogKWpthCGM/3T8pZf12jf&#10;DfPhnjm8JXQc8yHc4SOVAf1mWFGyMu7Xa+cRD4nDSkmLt1lS/3PNnKBEfdUQ/1k+jUIKaTM9+Qgl&#10;EXdoWR5a9Lq5NNBEjklkeVpGfFDjUjrTPGGMLGJWmJjmyF3SMC4vQz8xMIa4WCwSCM/XsnCjHyyP&#10;oSPPUZyP3RNzdlBwgPRvzfiK2eyFkHts9PR2sQ4QY1J5ZLpndegAnn4S/zCm4mw53CfUfp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qNCF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E2C209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A5FA5A" w14:textId="77777777" w:rsidR="00E062A7" w:rsidRDefault="00E062A7" w:rsidP="009C2B67">
    <w:pPr>
      <w:pStyle w:val="Brdtext"/>
    </w:pPr>
    <w:r>
      <w:rPr>
        <w:noProof/>
        <w:lang w:eastAsia="sv-SE"/>
      </w:rPr>
      <mc:AlternateContent>
        <mc:Choice Requires="wps">
          <w:drawing>
            <wp:anchor distT="0" distB="0" distL="0" distR="0" simplePos="0" relativeHeight="2516586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4E00D7"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4" type="#_x0000_t202" style="position:absolute;left:0;text-align:left;margin-left:5.4pt;margin-top:610.95pt;width:44.2pt;height:9.6pt;z-index:2516586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RiWkgIAAJQFAAAOAAAAZHJzL2Uyb0RvYy54bWysVFFP2zAQfp+0/2D5faRJC4yqKepATJMQ&#10;oMHEs+vYbTTb59luk+7Xc3aStmO8MO0lsX3f3fk+f3ezy1YrshXO12BKmp+MKBGGQ1WbVUl/PN18&#10;+kyJD8xUTIERJd0JTy/nHz/MGjsVBaxBVcIRDGL8tLElXYdgp1nm+Vpo5k/ACoNGCU6zgFu3yirH&#10;GoyuVVaMRmdZA66yDrjwHk+vOyOdp/hSCh7upfQiEFVSvFtIX5e+y/jN5jM2XTlm1zXvr8H+4Raa&#10;1QaT7kNds8DIxtV/hdI1d+BBhhMOOgMpay5SDVhNPnpVzeOaWZFqQXK83dPk/19Yfrd9cKSuSjoe&#10;F5QYpvGRnkQb3AYrmER+GuunCHu0CAztF2jxnYdzj4ex7FY6Hf9YEEE7Mr3bs4vBCMfD07N8PEEL&#10;R1Ne5BdFYj87OFvnw1cBmsRFSR0+XuKUbW99wIsgdIDEXB5UXd3USqVNFIy4Uo5sGT61CumK6PEH&#10;ShnSlPRsfDpKgQ1E9y6yMjGMSJLp08XCuwLTKuyUiBhlvguJlKU638jNOBdmnz+hI0piqvc49vjD&#10;rd7j3NWBHikzmLB31rUBl6pPPXagrPo5UCY7PBJ+VHdchnbZJq0UxfmggCVUOxSGg661vOU3NT7f&#10;LfPhgTnsJXxxnA/hHj9SAdIP/YqSNbjfb51HPEocrZQ02Jsl9b82zAlK1DeD4r/IJ1FIIW0mp+eo&#10;JOKOLctji9noK0BN5DiJLE/LiA9qWEoH+hnHyCJmRRMzHHOXNAzLq9BNDBxDXCwWCYTta1m4NY+W&#10;x9CR5yjOp/aZOdsrOKD072DoYjZ9JeQOGz29XWwCijGpPDLdsdq/ALZ+En8/puJsOd4n1GG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VNGJ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74E00D7"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127C95" w14:textId="77777777" w:rsidR="00E062A7" w:rsidRDefault="00E062A7" w:rsidP="00EE1584">
    <w:pPr>
      <w:pStyle w:val="Brdtext"/>
    </w:pPr>
    <w:r>
      <w:rPr>
        <w:noProof/>
        <w:lang w:eastAsia="sv-SE"/>
      </w:rPr>
      <mc:AlternateContent>
        <mc:Choice Requires="wps">
          <w:drawing>
            <wp:anchor distT="0" distB="0" distL="0" distR="0" simplePos="0" relativeHeight="25165833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53A1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5" type="#_x0000_t202" style="position:absolute;left:0;text-align:left;margin-left:393pt;margin-top:611.2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ryPRkgIAAJQ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ZMKZFTU90qNq0a+pgjzy07gwJdjCERDbL9DSOw/ngQ5j2a32dfxTQYzsxPR2xy4FY5IOT07zyTFZ&#10;JJnycX4+Tuxne2fnA35VULO4KLinx0ucis1tQLoIQQdIzBXAVOVNZUzaRMGoK+PZRtBTG0xXJI8/&#10;UMaypuCnk5NRCmwhuneRjY1hVJJMny4W3hWYVrg1KmKM/a40UZbqfCO3kFLZXf6EjihNqd7j2OP3&#10;t3qPc1cHeaTMYHHnXFcWfKo+9diesvLnQJnu8ET4Qd1xie2yTVoZj88GBSyh3JIwPHStFZy8qej5&#10;bkXAB+Gpl+jFaT7gPX20AaIf+hVnK/C/3zqPeJI4WTlrqDcLHn6thVecmW+WxH+eH0chYdocn3wm&#10;JTF/aFkeWuy6vgLSRE6TyMm0jHg0w1J7qJ9ojMxjVjIJKyl3wXFYXmE3MWgMSTWfJxC1rxN4axdO&#10;xtCR5yjOx/ZJeNcrGEn6dzB0sZi+EnKHjZ7BzddIYkwqj0x3rPYvQK2fxN+PqThbDvcJtR+ms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q8j0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0853A1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88A614" w14:textId="77777777" w:rsidR="00E062A7" w:rsidRDefault="00E062A7" w:rsidP="00EE1584">
    <w:pPr>
      <w:pStyle w:val="Brdtext"/>
    </w:pPr>
    <w:r>
      <w:rPr>
        <w:noProof/>
        <w:lang w:eastAsia="sv-SE"/>
      </w:rPr>
      <mc:AlternateContent>
        <mc:Choice Requires="wps">
          <w:drawing>
            <wp:anchor distT="0" distB="0" distL="0" distR="0" simplePos="0" relativeHeight="25165833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5B9C6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6" type="#_x0000_t202" style="position:absolute;left:0;text-align:left;margin-left:393pt;margin-top:611.2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WZDkAIAAJQFAAAOAAAAZHJzL2Uyb0RvYy54bWysVF1v2yAUfZ+0/4B4XxwnbbdGdaosVadJ&#10;VVutnfpMMDTWMDAgsbNfvwO2k6zrS6e92MA99+vcAxeXba3IVjhfGV3QfDSmRGhuyko/F/T74/WH&#10;T5T4wHTJlNGioDvh6eX8/buLxs7ExKyNKoUjCKL9rLEFXYdgZ1nm+VrUzI+MFRpGaVzNArbuOSsd&#10;axC9VtlkPD7LGuNK6wwX3uP0qjPSeYovpeDhTkovAlEFRW0hfV36ruI3m1+w2bNjdl3xvgz2D1XU&#10;rNJIug91xQIjG1f9FaquuDPeyDDips6MlBUXqQd0k49fdPOwZlakXkCOt3ua/P8Ly2+3945UZUGn&#10;05wSzWoM6VG0wW3QQR75aayfAfZgAQztZ9NizsO5x2Fsu5Wujn80RGAH07s9uwhGOA5Pz/LpCSwc&#10;pnySn08S+9nB2TofvghTk7goqMPwEqdse+MDCgF0gMRc3qiqvK6USpsoGLFUjmwZRq1CKhEef6CU&#10;Jk1Bz6an4xRYm+jeRVY6hhFJMn262HjXYFqFnRIRo/Q3IUFZ6vOV3Ixzoff5EzqiJFK9xbHHH6p6&#10;i3PXBzxSZqPD3rmutHGp+3THDpSVPwbKZIcH4Ud9x2VoV23SymRyPihgZcodhOFMd7W85dcVxnfD&#10;fLhnDncJE8f7EO7wkcqAftOvKFkb9+u184iHxGGlpMHdLKj/uWFOUKK+aoj/PD+JQgppc3L6EUoi&#10;7tiyOrboTb000ATkjerSMuKDGpbSmfoJz8giZoWJaY7cBQ3Dchm6FwPPEBeLRQLh+loWbvSD5TF0&#10;5DmK87F9Ys72Cg6Q/q0ZbjGbvRByh42e3i42AWJMKo9Md6z2E8DVT+Lvn6n4thzvE+rw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BZk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5B9C6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6A7D51" w14:textId="77777777" w:rsidR="00E062A7" w:rsidRDefault="00E062A7" w:rsidP="009C2B67">
    <w:pPr>
      <w:pStyle w:val="Brdtext"/>
    </w:pPr>
    <w:r>
      <w:rPr>
        <w:noProof/>
        <w:lang w:eastAsia="sv-SE"/>
      </w:rPr>
      <mc:AlternateContent>
        <mc:Choice Requires="wps">
          <w:drawing>
            <wp:anchor distT="0" distB="0" distL="0" distR="0" simplePos="0" relativeHeight="2516586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AE03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9" type="#_x0000_t202" style="position:absolute;left:0;text-align:left;margin-left:5.4pt;margin-top:610.95pt;width:44.2pt;height:9.6pt;z-index:2516586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kMZnkg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cw4s6KmR3pULfoNVTCN/DQuzAn24AiI7Wdo6Z2H80CHsexW+zr+qSBGdmJ6t2eXgjFJh7PTfDIl&#10;iyRTPs7Pxon97ODsfMAvCmoWFwX39HiJU7G9CUgXIegAibkCmKq8roxJmygYdWk82wp6aoPpiuTx&#10;B8pY1hT8dDIbpcAWonsX2dgYRiXJ9Oli4V2BaYU7oyLG2G9KE2WpzldyCymV3edP6IjSlOotjj3+&#10;cKu3OHd1kEfKDBb3znVlwafqU48dKCt/DJTpDk+EH9Udl9iu2qSV8WQ8KGAF5Y6E4aFrreDkdUXP&#10;dyMC3gtPvUQvTvMB7+ijDRD90K84W4P/9dp5xJPEycpZQ71Z8PBzI7zizHy1JP6zfBqFhGkznX0k&#10;JTF/bFkdW+ymvgTSRE6TyMm0jHg0w1J7qJ9ojCxjVjIJKyl3wXFYXmI3MWgMSbVcJhC1rxN4Yx+c&#10;jKEjz1Gcj+2T8K5XMJL0b2HoYjF/IeQOGz2DW26QxJhUHpnuWO1fgFo/ib8fU3G2HO8T6jBMF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CQxm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9EAE03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1C7749" w14:textId="77777777" w:rsidR="00E062A7" w:rsidRDefault="00E062A7" w:rsidP="00EE1584">
    <w:pPr>
      <w:pStyle w:val="Brdtext"/>
    </w:pPr>
    <w:r>
      <w:rPr>
        <w:noProof/>
        <w:lang w:eastAsia="sv-SE"/>
      </w:rPr>
      <mc:AlternateContent>
        <mc:Choice Requires="wps">
          <w:drawing>
            <wp:anchor distT="0" distB="0" distL="0" distR="0" simplePos="0" relativeHeight="2516583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BECF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0" type="#_x0000_t202" style="position:absolute;left:0;text-align:left;margin-left:393pt;margin-top:611.2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hQ3pkgIAAJQ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kylnVtT0SI+qRb+hCvLIT+PCjGBLR0BsP0NL7zycBzqMZbfa1/FPBTGyE9O7PbsUjEk6PJvmk1Oy&#10;SDLl4/x8nNjPDs7OB/yioGZxUXBPj5c4FdvbgHQRgg6QmCuAqcqbypi0iYJRV8azraCnNpiuSB5/&#10;oIxlTcGnk7NRCmwhuneRjY1hVJJMny4W3hWYVrgzKmKM/aY0UZbqfCW3kFLZff6EjihNqd7i2OMP&#10;t3qLc1cHeaTMYHHvXFcWfKo+9diBsvLHQJnu8ET4Ud1xie2qTVoZTyaDAlZQ7kgYHrrWCk7eVPR8&#10;tyLgg/DUS/TiNB/wnj7aANEP/YqzNfhfr51HPEmcrJw11JsFDz83wivOzFdL4j/PT6OQMG1Ozz6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oUN6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3EBECF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892550" w14:textId="77777777" w:rsidR="00E062A7" w:rsidRDefault="00E062A7" w:rsidP="00EE1584">
    <w:pPr>
      <w:pStyle w:val="Brdtext"/>
    </w:pPr>
    <w:r>
      <w:rPr>
        <w:noProof/>
        <w:lang w:eastAsia="sv-SE"/>
      </w:rPr>
      <mc:AlternateContent>
        <mc:Choice Requires="wps">
          <w:drawing>
            <wp:anchor distT="0" distB="0" distL="0" distR="0" simplePos="0" relativeHeight="25165833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5DE1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1" type="#_x0000_t202" style="position:absolute;left:0;text-align:left;margin-left:393pt;margin-top:611.2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THrpkgIAAJQFAAAOAAAAZHJzL2Uyb0RvYy54bWysVE1vGyEQvVfqf0Dcm/XaTtpYWUeuo1SV&#10;oiSqU+WMWbBXZYEC9q776/tg1x9Nc0nVyy4wb2aYx5u5um5rRbbC+croguZnA0qE5qas9Kqg359u&#10;P3yixAemS6aMFgXdCU+vp+/fXTV2IoZmbVQpHEEQ7SeNLeg6BDvJMs/Xomb+zFihYZTG1Sxg61ZZ&#10;6ViD6LXKhoPBRdYYV1pnuPAepzedkU5TfCkFDw9SehGIKijuFtLXpe8yfrPpFZusHLPrivfXYP9w&#10;i5pVGkkPoW5YYGTjqr9C1RV3xhsZzripMyNlxUWqAdXkgxfVLNbMilQLyPH2QJP/f2H5/fbRkaos&#10;6Gg0pkSzGo/0JNrgNqggj/w01k8AW1gAQ/vZtHjn/bnHYSy7la6OfxREYAfTuwO7CEY4Ds8v8tEY&#10;Fg5TPswvh4n97OhsnQ9fhKlJXBTU4fESp2x75wMuAugeEnN5o6rytlIqbaJgxFw5smV4ahXSFeHx&#10;B0pp0hT0YnQ+SIG1ie5dZKVjGJEk06eLhXcFplXYKRExSn8TEpSlOl/JzTgX+pA/oSNKItVbHHv8&#10;8VZvce7qgEfKbHQ4ONeVNi5Vn3rsSFn5Y0+Z7PAg/KTuuAztsk1aGUIrvTKWptxBGM50reUtv63w&#10;fHfMh0fm0Et4ccyH8ICPVAb0m35Fydq4X6+dRzwkDislDXqzoP7nhjlBifqqIf7LfByFFNJmfP4R&#10;SiLu1LI8tehNPTfQRI5JZHlaRnxQ+6V0pn7GGJnFrDAxzZG7oGG/nIduYmAMcTGbJRDa17JwpxeW&#10;x9CR5yjOp/aZOdsrOED692bfxWzyQsgdNnp6O9sEiDGpPDLdsdq/AFo/ib8fU3G2nO4T6jhMp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Ux66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465DE1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90D21" w14:textId="77777777" w:rsidR="00E062A7" w:rsidRDefault="00E062A7" w:rsidP="009C2B67">
    <w:pPr>
      <w:pStyle w:val="Brdtext"/>
    </w:pPr>
    <w:r>
      <w:rPr>
        <w:noProof/>
        <w:lang w:eastAsia="sv-SE"/>
      </w:rPr>
      <mc:AlternateContent>
        <mc:Choice Requires="wps">
          <w:drawing>
            <wp:anchor distT="0" distB="0" distL="0" distR="0" simplePos="0" relativeHeight="2516586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2798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4" type="#_x0000_t202" style="position:absolute;left:0;text-align:left;margin-left:5.4pt;margin-top:610.95pt;width:44.2pt;height:9.6pt;z-index:2516586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xCfWkQIAAJQFAAAOAAAAZHJzL2Uyb0RvYy54bWysVFFP2zAQfp+0/2D5faRpC4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GSCVmlWo0mPog1ujQqmkZ/G+hlgDxbA0H4xLfo8nHscxrJb6er4R0EEdjC93bGLYITj8Pgkn0xh&#10;4TDl4/xsnNjP9s7W+fBVmJrERUEdmpc4ZZsbH3ARQAdIzOWNqsrrSqm0iYIRl8qRDUOrVUhXhMcf&#10;KKVJU9CTyfEoBdYmuneRlY5hRJJMny4W3hWYVmGrRMQo/V1IUJbqfCM341zoXf6EjiiJVO9x7PH7&#10;W73HuasDHimz0WHnXFfauFR9emN7ysqfA2Wyw4Pwg7rjMrTLNmllPDkdFLA05RbCcKZ7Wt7y6wrt&#10;u2E+3DOHt4SOYz6EO3ykMqDf9CtKVsb9fus84iFxWClp8DYL6n+tmROUqG8a4j/Lp1FIIW2mx6dQ&#10;EnGHluWhRa/rSwNN5JhElqdlxAc1LKUz9RPGyCJmhYlpjtwFDcPyMnQTA2OIi8UigfB8LQs3+sHy&#10;GDryHMX52D4xZ3sFB0j/1gyvmM1eCbnDRk9vF+sAMSaVR6Y7VvsO4Okn8fdjKs6Ww31C7Yfp/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sQn1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A72798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750C46" w14:textId="77777777" w:rsidR="00E062A7" w:rsidRDefault="00E062A7" w:rsidP="00EE1584">
    <w:pPr>
      <w:pStyle w:val="Brdtext"/>
    </w:pPr>
    <w:r>
      <w:rPr>
        <w:noProof/>
        <w:lang w:eastAsia="sv-SE"/>
      </w:rPr>
      <mc:AlternateContent>
        <mc:Choice Requires="wps">
          <w:drawing>
            <wp:anchor distT="0" distB="0" distL="0" distR="0" simplePos="0" relativeHeight="25165833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C9B1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5" type="#_x0000_t202" style="position:absolute;left:0;text-align:left;margin-left:393pt;margin-top:611.2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hyRkgIAAJQFAAAOAAAAZHJzL2Uyb0RvYy54bWysVFFP2zAQfp+0/2D5faRpg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yZQzK2p6pEfVol9TBXnkp3FhRrAHR0Bsv0BL7zycBzqMZbfa1/FPBTGyE9PbHbsUjEk6PDnNJ8dk&#10;kWTKx/l0nNjP9s7OB/yqoGZxUXBPj5c4FZubgHQRgg6QmCuAqcrrypi0iYJRl8azjaCnNpiuSB5/&#10;oIxlTcFPJyejFNhCdO8iGxvDqCSZPl0svCswrXBrVMQY+11poizV+UZuIaWyu/wJHVGaUr3Hscfv&#10;b/Ue564O8kiZweLOua4s+FR96rE9ZeXPgTLd4Ynwg7rjEttlm7QynpwNClhCuSVheOhaKzh5XdHz&#10;3YiA98JTL9GL03zAO/poA0Q/9CvOVuB/v3Ue8SRxsnLWUG8WPPxaC684M98siX+aH0chYdocn3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CSYck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2AC9B1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BBE4AF" w14:textId="77777777" w:rsidR="00E062A7" w:rsidRDefault="00E062A7" w:rsidP="00EE1584">
    <w:pPr>
      <w:pStyle w:val="Brdtext"/>
    </w:pPr>
    <w:r>
      <w:rPr>
        <w:noProof/>
        <w:lang w:eastAsia="sv-SE"/>
      </w:rPr>
      <mc:AlternateContent>
        <mc:Choice Requires="wps">
          <w:drawing>
            <wp:anchor distT="0" distB="0" distL="0" distR="0" simplePos="0" relativeHeight="25165833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CD18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6" type="#_x0000_t202" style="position:absolute;left:0;text-align:left;margin-left:393pt;margin-top:611.2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hZKkg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mZxxZkVNj/SoWvRrqiCP/DQuzAj24AiI7Rdo6Z2H80CHsexW+zr+qSBGdmJ6u2OXgjFJhyen+eSY&#10;LJJM+TifjhP72d7Z+YBfFdQsLgru6fESp2JzE5AuQtABEnMFMFV5XRmTNlEw6tJ4thH01AbTFcnj&#10;D5SxrCn46eRklAJbiO5dZGNjGJUk06eLhXcFphVujYoYY78rTZSlOt/ILaRUdpc/oSNKU6r3OPb4&#10;/a3e49zVQR4pM1jcOdeVBZ+qTz22p6z8OVCmOzwRflB3XGK7bJNWxpPpoIAllFsShoeutYKT1xU9&#10;340IeC889RK9OM0HvKOPNkD0Q7/ibAX+91vnEU8SJytnDfVmwcOvtfCKM/PNkvin+XEUEqbN8ckZ&#10;KYn5Q8vy0GLX9SWQJnKaRE6mZcSjGZbaQ/1EY2QRs5JJWEm5C47D8hK7iUFjSKrFIoGofZ3AG/vg&#10;ZAwdeY7ifGyfhHe9gpGkfwtDF4vZKyF32OgZ3GKNJMak8sh0x2r/AtT6Sfz9mIqz5XCfUPthOn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IYWS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8ECD18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ADEF74" w14:textId="77777777" w:rsidR="00E062A7" w:rsidRDefault="00E062A7" w:rsidP="009C2B67">
    <w:pPr>
      <w:pStyle w:val="Brdtext"/>
    </w:pPr>
    <w:r>
      <w:rPr>
        <w:noProof/>
        <w:lang w:eastAsia="sv-SE"/>
      </w:rPr>
      <mc:AlternateContent>
        <mc:Choice Requires="wps">
          <w:drawing>
            <wp:anchor distT="0" distB="0" distL="0" distR="0" simplePos="0" relativeHeight="251658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96239B"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9" type="#_x0000_t202" style="position:absolute;left:0;text-align:left;margin-left:5.4pt;margin-top:610.95pt;width:44.2pt;height:9.6pt;z-index:251658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IC9PkA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jp&#10;JKdEsxpDehJtcBt0MIn8NNZPAXu0AIb2s2kx5+Hc4zC23UpXxz8aIrCD6d2eXQQjHIdn5/npBBYO&#10;Uz7OL8aJ/ezgbJ0PX4SpSVwU1GF4iVO2vfUBhQA6QGIub1RV3lRKpU0UjLhSjmwZRq1CKhEef6CU&#10;Jk1Bz0/PRimwNtG9i6x0DCOSZPp0sfGuwbQKOyUiRulvQoKy1OcruRnnQu/zJ3RESaR6i2OPP1T1&#10;FueuD3ikzEaHvXNdaeNS9+mOHSgrfwyUyQ4Pwo/6jsvQLtuklfFkPChgacodhOFMd7W85TcVxnfL&#10;fHhgDncJE8f7EO7xkcqAftOvKFkb9+u184iHxGGlpMHdLKj/uWFOUKK+aoj/Ip9EIYW0mZx9hJKI&#10;O7Ysjy16U18ZaALyRnVpGfFBDUvpTP2MZ2QRs8LENEfugoZheRW6FwPPEBeLRQLh+loWbvWj5TF0&#10;5DmK86l9Zs72Cg6Q/p0ZbjGbvhByh42e3i42AWJMKo9Md6z2E8DVT+Lvn6n4thzvE+rw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5IC9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996239B"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A7A66" w14:textId="77777777" w:rsidR="00E062A7" w:rsidRDefault="00E062A7" w:rsidP="00EE1584">
    <w:pPr>
      <w:pStyle w:val="Brdtext"/>
    </w:pPr>
    <w:r>
      <w:rPr>
        <w:noProof/>
        <w:lang w:eastAsia="sv-SE"/>
      </w:rPr>
      <mc:AlternateContent>
        <mc:Choice Requires="wps">
          <w:drawing>
            <wp:anchor distT="0" distB="0" distL="0" distR="0" simplePos="0" relativeHeight="251658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ACF7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0" type="#_x0000_t202" style="position:absolute;left:0;text-align:left;margin-left:393pt;margin-top:611.2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NeTB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mPOrKjpkR5Vi35DFeSRn8aFGcGWjoDYfoaW3nk4D3QYy261r+OfCmJkJ6Z3e3YpGJN0eHqWT6Zk&#10;kWTKx/n5OLGfHZydD/hFQc3iouCeHi9xKra3AekiBB0gMVcAU5U3lTFpEwWjroxnW0FPbTBdkTz+&#10;QBnLmoKfTU5HKbCF6N5FNjaGUUkyfbpYeFdgWuHOqIgx9pvSRFmq85XcQkpl9/kTOqI0pXqLY48/&#10;3Ootzl0d5JEyg8W9c11Z8Kn61GMHysofA2W6wxPhR3XHJbarNmllPJ0MClhBuSNheOhaKzh5U9Hz&#10;3YqAD8JTL9GL03zAe/poA0Q/9CvO1uB/vXYe8SRxsnLWUG8WPPzcCK84M18tif88n0YhYdpMTz+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zXkw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61ACF7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DA76A9" w14:textId="77777777" w:rsidR="00E062A7" w:rsidRDefault="00E062A7" w:rsidP="00EE1584">
    <w:pPr>
      <w:pStyle w:val="Brdtext"/>
    </w:pPr>
    <w:r>
      <w:rPr>
        <w:noProof/>
        <w:lang w:eastAsia="sv-SE"/>
      </w:rPr>
      <mc:AlternateContent>
        <mc:Choice Requires="wps">
          <w:drawing>
            <wp:anchor distT="0" distB="0" distL="0" distR="0" simplePos="0" relativeHeight="25165833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6B8F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1" type="#_x0000_t202" style="position:absolute;left:0;text-align:left;margin-left:393pt;margin-top:611.2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JPBkA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QvxYUdMjPakW/YYqyCM/jQtTgj06AmL7GVp65+E80GEsu9W+jn8qiJGdIu327FIwJunw7DxPOSSZ&#10;8nF+MU7sZwdn5wN+UVCzuCi4p8dLnIrtbUC6CEEHSMwVwFTlTWVM2kTBqCvj2VbQUxtMVySPP1DG&#10;sqbg56dnoxTYQnTvIhsbw6gkmT5dLLwrMK1wZ1TEGPtNaaIs1flKbiGlsvv8CR1RmlK9xbHHH271&#10;FueuDvJImcHi3rmuLPhUfeqxA2Xlj4Ey3eGJ8KO64xLbZZu0Mp5MBgUsodyRMDx0rRWcvKno+W5F&#10;wAfhqZdICzQf8J4+2gDRD/2KszX4X6+dRzxJnKycNdSbBQ8/N8IrzsxXS+K/yCdRrJg2k7OPpCTm&#10;jy3LY4vd1FdAmshpEjmZlhGPZlhqD/UzjZFFzEomYSXlLjgOyyvsJgaNIakWiwSi9nUCb+2jkzF0&#10;5DmK86l9Ft71CkaS/h0MXSymL4TcYaNncIsNkhiTyiPTHav9C1Dr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z8k8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36B8F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09793" w14:textId="77777777" w:rsidR="00E062A7" w:rsidRDefault="00E062A7" w:rsidP="009C2B67">
    <w:pPr>
      <w:pStyle w:val="Brdtext"/>
    </w:pPr>
    <w:r>
      <w:rPr>
        <w:noProof/>
        <w:lang w:eastAsia="sv-SE"/>
      </w:rPr>
      <mc:AlternateContent>
        <mc:Choice Requires="wps">
          <w:drawing>
            <wp:anchor distT="0" distB="0" distL="0" distR="0" simplePos="0" relativeHeight="2516586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3CD0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4" type="#_x0000_t202" style="position:absolute;left:0;text-align:left;margin-left:5.4pt;margin-top:610.95pt;width:44.2pt;height:9.6pt;z-index:2516586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pQ5kgIAAJQFAAAOAAAAZHJzL2Uyb0RvYy54bWysVFFP2zAQfp+0/2D5faQpgY2KFHUgpkkI&#10;0GDi2XVsGs3xefa1Sffrd3aStmO8MO0lsX3f3fk+f3fnF11j2Eb5UIMteX404UxZCVVtn0v+/fH6&#10;wyfOAgpbCQNWlXyrAr+Yv3933rqZmsIKTKU8oyA2zFpX8hWim2VZkCvViHAETlkyavCNQNr656zy&#10;oqXojcmmk8lp1oKvnAepQqDTq97I5ym+1krindZBITMlp7th+vr0XcZvNj8Xs2cv3KqWwzXEP9yi&#10;EbWlpLtQVwIFW/v6r1BNLT0E0HgkoclA61qqVANVk09eVPOwEk6lWoic4HY0hf8XVt5u7j2rq5If&#10;FwVnVjT0SI+qQ7+mCorIT+vCjGAPjoDYfYaO3nk8D3QYy+60b+KfCmJkJ6a3O3YpGJN0eHKaHxdk&#10;kWTKp/nZNLGf7Z2dD/hFQcPiouSeHi9xKjY3AekiBB0hMVcAU1fXtTFpEwWjLo1nG0FPbTBdkTz+&#10;QBnL2pKfHp9MUmAL0b2PbGwMo5JkhnSx8L7AtMKtURFj7DelibJU5yu5hZTK7vIndERpSvUWxwG/&#10;v9VbnPs6yCNlBos756a24FP1qcf2lFU/Rsp0jyfCD+qOS+yWXdLKtPg4KmAJ1ZaE4aFvreDkdU3P&#10;dyMC3gtPvUQvTvMB7+ijDRD9MKw4W4H/9dp5xJPEycpZS71Z8vBzLbzizHy1JP6zvIhCwrQpTj6S&#10;kpg/tCwPLXbdXAJpIqdJ5GRaRjyacak9NE80RhYxK5mElZS75DguL7GfGDSGpFosEoja1wm8sQ9O&#10;xtCR5yjOx+5JeDcoGEn6tzB2sZi9EHKPjZ7BLdZIYkwqj0z3rA4vQK2fxD+MqThbDvcJtR+m8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IClD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5D3CD0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2E3B1C" w14:textId="77777777" w:rsidR="00E062A7" w:rsidRDefault="00E062A7" w:rsidP="00EE1584">
    <w:pPr>
      <w:pStyle w:val="Brdtext"/>
    </w:pPr>
    <w:r>
      <w:rPr>
        <w:noProof/>
        <w:lang w:eastAsia="sv-SE"/>
      </w:rPr>
      <mc:AlternateContent>
        <mc:Choice Requires="wps">
          <w:drawing>
            <wp:anchor distT="0" distB="0" distL="0" distR="0" simplePos="0" relativeHeight="25165833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DAE74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5" type="#_x0000_t202" style="position:absolute;left:0;text-align:left;margin-left:393pt;margin-top:611.2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4K9+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H&#10;kylnVtT0SI+qRb+mCvLIT+PCjGAPjoDYfoGW3nk4D3QYy261r+OfCmJkJ6a3O3YpGJN0OD3Jjydk&#10;kWTKx/nZOLGf7Z2dD/hVQc3iouCeHi9xKjY3AekiBB0gMVcAU5XXlTFpEwWjLo1nG0FPbTBdkTz+&#10;QBnLmoKfHE9HKbCF6N5FNjaGUUkyfbpYeFdgWuHWqIgx9rvSRFmq843cQkpld/kTOqI0pXqPY4/f&#10;3+o9zl0d5JEyg8Wdc11Z8Kn61GN7ysqfA2W6wxPhB3XHJbbLNmllPDkd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1eCvf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6DAE74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8DE24E" w14:textId="77777777" w:rsidR="00E062A7" w:rsidRDefault="00E062A7" w:rsidP="00EE1584">
    <w:pPr>
      <w:pStyle w:val="Brdtext"/>
    </w:pPr>
    <w:r>
      <w:rPr>
        <w:noProof/>
        <w:lang w:eastAsia="sv-SE"/>
      </w:rPr>
      <mc:AlternateContent>
        <mc:Choice Requires="wps">
          <w:drawing>
            <wp:anchor distT="0" distB="0" distL="0" distR="0" simplePos="0" relativeHeight="25165833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A03D7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6" type="#_x0000_t202" style="position:absolute;left:0;text-align:left;margin-left:393pt;margin-top:611.2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Nv9i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CecWVHTIz2qFv2GKsgjP40Lc4I9OAJi+xlaeufhPNBhLLvVvo5/KoiRnZje7dmlYEzS4elZPpmS&#10;RZIpH+ezcWI/Ozg7H/CLgprFRcE9PV7iVGxvAtJFCDpAYq4ApiqvK2PSJgpGXRrPtoKe2mC6Inn8&#10;gTKWNQU/m5yOUmAL0b2LbGwMo5Jk+nSx8K7AtMKdURFj7DelibJU5yu5hZTK7vMndERpSvUWxx5/&#10;uNVbnLs6yCNlBot757qy4FP1qccOlJU/Bsp0hyfCj+qOS2xXbdLKeDobFLCCckfC8NC1VnDyuqLn&#10;uxEB74WnXqIXp/mAd/TRBoh+6FecrcH/eu084kniZOWsod4sePi5EV5xZr5aEv8sn0YhYdpMTz+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Tb/Y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DA03D7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6685D" w14:textId="77777777" w:rsidR="00E062A7" w:rsidRDefault="00E062A7" w:rsidP="009C2B67">
    <w:pPr>
      <w:pStyle w:val="Brdtext"/>
    </w:pPr>
    <w:r>
      <w:rPr>
        <w:noProof/>
        <w:lang w:eastAsia="sv-SE"/>
      </w:rPr>
      <mc:AlternateContent>
        <mc:Choice Requires="wps">
          <w:drawing>
            <wp:anchor distT="0" distB="0" distL="0" distR="0" simplePos="0" relativeHeight="2516586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01AE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9" type="#_x0000_t202" style="position:absolute;left:0;text-align:left;margin-left:5.4pt;margin-top:610.95pt;width:44.2pt;height:9.6pt;z-index:2516586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Z19G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J6ecWVHTIz2qFv2aKphEfhoXZgR7cATE9gu09M7DeaDDWHarfR3/VBAjOzG93bFLwZikw+lJfjwh&#10;iyRTPs7Pxon9bO/sfMCvCmoWFwX39HiJU7G5CUgXIegAibkCmKq8roxJmygYdWk82wh6aoPpiuTx&#10;B8pY1hT85Hg6SoEtRPcusrExjEqS6dPFwrsC0wq3RkWMsd+VJspSnW/kFlIqu8uf0BGlKdV7HHv8&#10;/lbvce7qII+UGSzunOvKgk/Vpx7bU1b+HCjTHZ4IP6g7LrFdtkkr4+l4UMASyi0Jw0PXWsHJ64qe&#10;70YEvBeeeolenOYD3tFHGyD6oV9xtgL/+63ziCeJk5Wzhnqz4OHXWnjFmflmSfxn+SQKCdNmMj0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VnX0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8101AE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5B802D" w14:textId="77777777" w:rsidR="00E062A7" w:rsidRDefault="00E062A7" w:rsidP="00EE1584">
    <w:pPr>
      <w:pStyle w:val="Brdtext"/>
    </w:pPr>
    <w:r>
      <w:rPr>
        <w:noProof/>
        <w:lang w:eastAsia="sv-SE"/>
      </w:rPr>
      <mc:AlternateContent>
        <mc:Choice Requires="wps">
          <w:drawing>
            <wp:anchor distT="0" distB="0" distL="0" distR="0" simplePos="0" relativeHeight="2516583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DF8F8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0" type="#_x0000_t202" style="position:absolute;left:0;text-align:left;margin-left:393pt;margin-top:611.2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vNuBkgIAAJQFAAAOAAAAZHJzL2Uyb0RvYy54bWysVF1v2yAUfZ+0/4B4Xx3no1ujOlXWqtOk&#10;qq3WTn0mGBprGBiQ2Nmv3wHbSdb1pdNebOCeey/33MM9v2hrRbbC+croguYnI0qE5qas9HNBvz9e&#10;f/hEiQ9Ml0wZLQq6E55eLN6/O2/sXIzN2qhSOIIg2s8bW9B1CHaeZZ6vRc38ibFCwyiNq1nA1j1n&#10;pWMNotcqG49Gp1ljXGmd4cJ7nF51RrpI8aUUPNxJ6UUgqqC4W0hfl76r+M0W52z+7JhdV7y/BvuH&#10;W9Ss0ki6D3XFAiMbV/0Vqq64M97IcMJNnRkpKy5SDagmH72o5mHNrEi1gBxv9zT5/xeW327vHanK&#10;gk6maJVmNZr0KNrgNqggj/w01s8Be7AAhvazadHn4dzjMJbdSlfHPwoisIPp3Z5dBCMch7PTfDKF&#10;hcOUj/OzcWI/Ozhb58MXYWoSFwV1aF7ilG1vfMBFAB0gMZc3qiqvK6XSJgpGXCpHtgytViFdER5/&#10;oJQmTUFPJ7NRCqxNdO8iKx3DiCSZPl0svCswrcJOiYhR+puQoCzV+UpuxrnQ+/wJHVESqd7i2OMP&#10;t3qLc1cHPFJmo8Peua60can69MYOlJU/BspkhwfhR3XHZWhXbdLKeDYZFLAy5Q7CcKZ7Wt7y6wrt&#10;u2E+3DOHt4SOYz6EO3ykMqDf9CtK1sb9eu084iFxWClp8DYL6n9umBOUqK8a4j/Lp1FIIW2ms49Q&#10;EnHHltWxRW/qSwNN5JhElqdlxAc1LKUz9RPGyDJmhYlpjtwFDcPyMnQTA2OIi+UygfB8LQs3+sHy&#10;GDryHMX52D4xZ3sFB0j/1gyvmM1fCLnDRk9vl5sAMSaVR6Y7VvsO4Ok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Lzbg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6DF8F8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49A238" w14:textId="77777777" w:rsidR="00E062A7" w:rsidRDefault="00E062A7" w:rsidP="00EE1584">
    <w:pPr>
      <w:pStyle w:val="Brdtext"/>
    </w:pPr>
    <w:r>
      <w:rPr>
        <w:noProof/>
        <w:lang w:eastAsia="sv-SE"/>
      </w:rPr>
      <mc:AlternateContent>
        <mc:Choice Requires="wps">
          <w:drawing>
            <wp:anchor distT="0" distB="0" distL="0" distR="0" simplePos="0" relativeHeight="2516583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90935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1" type="#_x0000_t202" style="position:absolute;left:0;text-align:left;margin-left:393pt;margin-top:611.2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u+PI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macWVHTIz2qFv2GKsgjP40Lc4I9OAJi+xlaeufhPNBhLLvVvo5/KoiRnZje7dmlYEzS4XSWn07I&#10;IsmUj/OzcWI/Ozg7H/CLgprFRcE9PV7iVGxvAtJFCDpAYq4ApiqvK2PSJgpGXRrPtoKe2mC6Inn8&#10;gTKWNQWfnU5HKbCF6N5FNjaGUUkyfbpYeFdgWuHOqIgx9pvSRFmq85XcQkpl9/kTOqI0pXqLY48/&#10;3Ootzl0d5JEyg8W9c11Z8Kn61GMHysofA2W6wxPhR3XHJbarNmllPJ0MClhBuSNheOhaKzh5XdHz&#10;3YiA98JTL9GL03zAO/poA0Q/9CvO1uB/vXYe8SRxsnLWUG8WPPzcCK84M18tif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Lvjy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390935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3EB1F4" w14:textId="77777777" w:rsidR="00E062A7" w:rsidRDefault="00E062A7" w:rsidP="009C2B67">
    <w:pPr>
      <w:pStyle w:val="Brdtext"/>
    </w:pPr>
    <w:r>
      <w:rPr>
        <w:noProof/>
        <w:lang w:eastAsia="sv-SE"/>
      </w:rPr>
      <mc:AlternateContent>
        <mc:Choice Requires="wps">
          <w:drawing>
            <wp:anchor distT="0" distB="0" distL="0" distR="0" simplePos="0" relativeHeight="2516586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D65C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4" type="#_x0000_t202" style="position:absolute;left:0;text-align:left;margin-left:5.4pt;margin-top:610.95pt;width:44.2pt;height:9.6pt;z-index:2516586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DJVC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PEU/GhW45EeRRvcGhVMIj+N9TPAHiyAof1iWrzzcO5xGMtupavjHwUR2BFpu2MXwQjH4fQkP57A&#10;wmHKx/nZOLGf7Z2t8+GrMDWJi4I6PF7ilG1ufMBFAB0gMZc3qiqvK6XSJgpGXCpHNgxPrUK6Ijz+&#10;QClNmoKexFKjkzbRvYusdDwRSTJ9ulh4V2Baha0SEaP0dyFBWarzjdyMc6F3+RM6oiRSvcexx+9v&#10;9R7nrg54pMxGh51zXWnjUvWpx/aUlT8HymSHB+EHdcdlaJdt0sp4ejo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DJVC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BDD65C2"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D85416" w14:textId="77777777" w:rsidR="00E062A7" w:rsidRDefault="00E062A7" w:rsidP="00EE1584">
    <w:pPr>
      <w:pStyle w:val="Brdtext"/>
    </w:pPr>
    <w:r>
      <w:rPr>
        <w:noProof/>
        <w:lang w:eastAsia="sv-SE"/>
      </w:rPr>
      <mc:AlternateContent>
        <mc:Choice Requires="wps">
          <w:drawing>
            <wp:anchor distT="0" distB="0" distL="0" distR="0" simplePos="0" relativeHeight="2516583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96504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5" type="#_x0000_t202" style="position:absolute;left:0;text-align:left;margin-left:393pt;margin-top:611.2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q4FkAIAAJQ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H&#10;k5wSzWoM6VG0wa3RQR75aayfArawAIb2i2kx5+Hc4zC23UpXxz8aIrCD6e2OXQQjHIeT0/z4BBYO&#10;Uz7Oz8eJ/WzvbJ0PX4WpSVwU1GF4iVO2ufUBhQA6QGIub1RV3lRKpU0UjLhSjmwYRq1CKhEef6CU&#10;Jk1BT48noxRYm+jeRVY6hhFJMn262HjXYFqFrRIRo/R3IUFZ6vON3IxzoXf5EzqiJFK9x7HH76t6&#10;j3PXBzxSZqPDzrmutHGp+3TH9pSVPwfKZIcH4Qd9x2Vol23SynhyNihgacothOFMd7W85TcVxnfL&#10;fHhgDncJE8f7EO7xkcqAftOvKFkZ9/ut84iHxGGlpMHdLKj/tWZOUKK+aYj/PD+JQgppczL5DCUR&#10;d2hZHlr0ur4y0ATkjerSMuKDGpbSmfoJz8g8ZoWJaY7cBQ3D8ip0LwaeIS7m8wTC9bUs3OqF5TF0&#10;5DmK87F9Ys72Cg6Q/p0ZbjGbvhJyh42e3s7XAWJMKo9Md6z2E8DVT+Lvn6n4thzuE2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urg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796504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EFC35C" w14:textId="77777777" w:rsidR="00E062A7" w:rsidRDefault="00E062A7" w:rsidP="00EE1584">
    <w:pPr>
      <w:pStyle w:val="Brdtext"/>
    </w:pPr>
    <w:r>
      <w:rPr>
        <w:noProof/>
        <w:lang w:eastAsia="sv-SE"/>
      </w:rPr>
      <mc:AlternateContent>
        <mc:Choice Requires="wps">
          <w:drawing>
            <wp:anchor distT="0" distB="0" distL="0" distR="0" simplePos="0" relativeHeight="2516583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9173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6" type="#_x0000_t202" style="position:absolute;left:0;text-align:left;margin-left:393pt;margin-top:611.2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v8Ai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U/&#10;ncw4s6KmR3pULfoNVZBHfhoX5gR7cATE9jO09M7DeaDDWHarfR3/VBAjOzG927NLwZikw+lZfjoh&#10;iyRTPs5n48R+dnB2PuAXBTWLi4J7erzEqdjeBKSLEHSAxFwBTFVeV8akTRSMujSebQU9tcF0RfL4&#10;A2Usawp+djodpcAWonsX2dgYRiXJ9Oli4V2BaYU7oyLG2G9KE2WpzldyCymV3edP6IjSlOotjj3+&#10;cKu3OHd1kEfKDBb3znVlwafqU48dKCt/DJTpDk+EH9Udl9iu2qSV8XQ2KGAF5Y6E4aFrreDkdUXP&#10;dyMC3gtPvUQvTvMB7+ijDRD90K84W4P/9dp5xJPEycpZQ71Z8PBzI7zizHy1JP5ZPolCwrSZTD+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r/AI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C39173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9A05A" w14:textId="77777777" w:rsidR="00E062A7" w:rsidRDefault="00E062A7" w:rsidP="009C2B67">
    <w:pPr>
      <w:pStyle w:val="Brdtext"/>
    </w:pPr>
    <w:r>
      <w:rPr>
        <w:noProof/>
        <w:lang w:eastAsia="sv-SE"/>
      </w:rPr>
      <mc:AlternateContent>
        <mc:Choice Requires="wps">
          <w:drawing>
            <wp:anchor distT="0" distB="0" distL="0" distR="0" simplePos="0" relativeHeight="2516586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94811B"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9" type="#_x0000_t202" style="position:absolute;left:0;text-align:left;margin-left:5.4pt;margin-top:610.95pt;width:44.2pt;height:9.6pt;z-index:2516586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KfFmkgIAAJQFAAAOAAAAZHJzL2Uyb0RvYy54bWysVE1v2zAMvQ/YfxB0Xx3na2tQp8hSdBhQ&#10;tMXSoWdFlhJjkqhJSuzs14+S7STreumwiy2Jj6T49Mir60YrshfOV2AKml8MKBGGQ1mZTUG/P91+&#10;+ESJD8yUTIERBT0IT6/n799d1XYmhrAFVQpHMIjxs9oWdBuCnWWZ51uhmb8AKwwaJTjNAm7dJisd&#10;qzG6VtlwMJhmNbjSOuDCezy9aY10nuJLKXh4kNKLQFRB8W4hfV36ruM3m1+x2cYxu614dw32D7fQ&#10;rDKY9BjqhgVGdq76K5SuuAMPMlxw0BlIWXGRasBq8sGLalZbZkWqBcnx9kiT/39h+f3+0ZGqLOho&#10;MqLEMI2P9CSa4HZYwTjyU1s/Q9jKIjA0n6HBd+7PPR7GshvpdPxjQQTtyPThyC4GIxwPJ9N8NEYL&#10;R1M+zC+Hif3s5GydD18EaBIXBXX4eIlTtr/zAS+C0B4Sc3lQVXlbKZU2UTBiqRzZM3xqFdIV0eMP&#10;lDKkLuh0NBmkwAaiextZmRhGJMl06WLhbYFpFQ5KRIwy34REylKdr+RmnAtzzJ/QESUx1VscO/zp&#10;Vm9xbutAj5QZTDg668qAS9WnHjtRVv7oKZMtHgk/qzsuQ7NuklaG02GvgDWUBxSGg7a1vOW3FT7f&#10;HfPhkTnsJXxxnA/hAT9SAdIP3YqSLbhfr51HPEocrZTU2JsF9T93zAlK1FeD4r/Mx1FIIW3Gk4+o&#10;JOLOLetzi9npJaAmcpxElqdlxAfVL6UD/YxjZBGzookZjrkLGvrlMrQTA8cQF4tFAmH7WhbuzMry&#10;GDryHMX51DwzZzsFB5T+PfRdzGYvhNxio6e3i11AMSaVR6ZbVrsXwNZP4u/GVJwt5/uEOg3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Ap8W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494811B"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DDC350" w14:textId="77777777" w:rsidR="00E062A7" w:rsidRDefault="00E062A7" w:rsidP="00EE1584">
    <w:pPr>
      <w:pStyle w:val="Brdtext"/>
    </w:pPr>
    <w:r>
      <w:rPr>
        <w:noProof/>
        <w:lang w:eastAsia="sv-SE"/>
      </w:rPr>
      <mc:AlternateContent>
        <mc:Choice Requires="wps">
          <w:drawing>
            <wp:anchor distT="0" distB="0" distL="0" distR="0" simplePos="0" relativeHeight="251658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55FF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0" type="#_x0000_t202" style="position:absolute;left:0;text-align:left;margin-left:393pt;margin-top:611.2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hC9mkgIAAJQFAAAOAAAAZHJzL2Uyb0RvYy54bWysVE1v2zAMvQ/YfxB0Xx3na2tQp8hSdBhQ&#10;tMXSoWdFlhJjkqhJSuzs14+S7STreumwiy2Jj6T49Mir60YrshfOV2AKml8MKBGGQ1mZTUG/P91+&#10;+ESJD8yUTIERBT0IT6/n799d1XYmhrAFVQpHMIjxs9oWdBuCnWWZ51uhmb8AKwwaJTjNAm7dJisd&#10;qzG6VtlwMJhmNbjSOuDCezy9aY10nuJLKXh4kNKLQFRB8W4hfV36ruM3m1+x2cYxu614dw32D7fQ&#10;rDKY9BjqhgVGdq76K5SuuAMPMlxw0BlIWXGRasBq8sGLalZbZkWqBcnx9kiT/39h+f3+0ZGqLOho&#10;MqbEMI2P9CSa4HZYQR75qa2fIWxlERiaz9DgO/fnHg9j2Y10Ov6xIIJ2ZPpwZBeDEY6Hk2k+GqOF&#10;oykf5pfDxH52crbOhy8CNImLgjp8vMQp29/5gBdBaA+JuTyoqrytlEqbKBixVI7sGT61CumK6PEH&#10;ShlSF3Q6mgxSYAPRvY2sTAwjkmS6dLHwtsC0CgclIkaZb0IiZanOV3IzzoU55k/oiJKY6i2OHf50&#10;q7c4t3WgR8oMJhyddWXApepTj50oK3/0lMkWj4Sf1R2XoVk3SSvD6ahXwBrKAwrDQdta3vLbCp/v&#10;jvnwyBz2Er44zofwgB+pAOmHbkXJFtyv184jHiWOVkpq7M2C+p875gQl6qtB8V/m4yikkDbjyUdU&#10;EnHnlvW5xez0ElATOU4iy9My4oPql9KBfsYxsohZ0cQMx9wFDf1yGdqJgWOIi8UigbB9LQt3ZmV5&#10;DB15juJ8ap6Zs52CA0r/HvouZrMXQm6x0dPbxS6gGJPKI9Mtq90LYOsn8XdjKs6W831Cn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6IQvZ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3955FF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4DD99B" w14:textId="77777777" w:rsidR="00E062A7" w:rsidRDefault="00E062A7" w:rsidP="00EE1584">
    <w:pPr>
      <w:pStyle w:val="Brdtext"/>
    </w:pPr>
    <w:r>
      <w:rPr>
        <w:noProof/>
        <w:lang w:eastAsia="sv-SE"/>
      </w:rPr>
      <mc:AlternateContent>
        <mc:Choice Requires="wps">
          <w:drawing>
            <wp:anchor distT="0" distB="0" distL="0" distR="0" simplePos="0" relativeHeight="2516583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2456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1" type="#_x0000_t202" style="position:absolute;left:0;text-align:left;margin-left:393pt;margin-top:611.2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9U3o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secWVHTIz2qFv2GKsgjP40Lc4I9OAJi+xlaeufhPNBhLLvVvo5/KoiRnZje7dmlYEzS4XSWn07I&#10;IsmUj/OzcWI/Ozg7H/CLgprFRcE9PV7iVGxvAtJFCDpAYq4ApiqvK2PSJgpGXRrPtoKe2mC6Inn8&#10;gTKWNQWfnU5HKbCF6N5FNjaGUUkyfbpYeFdgWuHOqIgx9pvSRFmq85XcQkpl9/kTOqI0pXqLY48/&#10;3Ootzl0d5JEyg8W9c11Z8Kn61GMHysofA2W6wxPhR3XHJbarNmllPJsMClhBuSNheOhaKzh5XdHz&#10;3YiA98JTL9GL03zAO/poA0Q/9CvO1uB/vXYe8SRxsnLWUG8WPPzcCK84M18tif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ZfVN6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F2456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E4FAF7" w14:textId="77777777" w:rsidR="00E062A7" w:rsidRDefault="00E062A7" w:rsidP="009C2B67">
    <w:pPr>
      <w:pStyle w:val="Brdtext"/>
    </w:pPr>
    <w:r>
      <w:rPr>
        <w:noProof/>
        <w:lang w:eastAsia="sv-SE"/>
      </w:rPr>
      <mc:AlternateContent>
        <mc:Choice Requires="wps">
          <w:drawing>
            <wp:anchor distT="0" distB="0" distL="0" distR="0" simplePos="0" relativeHeight="2516586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E4EF4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4" type="#_x0000_t202" style="position:absolute;left:0;text-align:left;margin-left:5.4pt;margin-top:610.95pt;width:44.2pt;height:9.6pt;z-index:2516586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0oQ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mecWVHTIz2qFv2GKphEfhoX5gR7cATE9jO09M7DeaDDWHarfR3/VBAjOzG927NLwZikw+ksP52Q&#10;RZIpH+dn48R+dnB2PuAXBTWLi4J7erzEqdjeBKSLEHSAxFwBTFVeV8akTRSMujSebQU9tcF0RfL4&#10;A2Usawo+O52OUmAL0b2LbGwMo5Jk+nSx8K7AtMKdURFj7DelibJU5yu5hZTK7vMndERpSvUWxx5/&#10;uNVbnLs6yCNlBot757qy4FP1qccOlJU/Bsp0hyfCj+qOS2xXbdLKePZxUMAKyh0Jw0PXWsHJ64qe&#10;70YEvBeeeolenOYD3tFHGyD6oV9xtgb/67XziCeJk5Wzhnqz4OHnRnjFmflqSfxn+SQKCdNmMv1I&#10;SmL+2LI6tthNfQmkiZwmkZNpGfFohqX2UD/RGFnGrGQSVlLuguOwvMRuYtAYkmq5TCBqXyfwxj44&#10;GUNHnqM4H9sn4V2vYCTp38LQxWL+QsgdNnoGt9wgiTGpPDLdsdq/ALV+En8/puJsOd4n1GGYLn4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sLSh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9E4EF4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0602F1" w14:textId="77777777" w:rsidR="00E062A7" w:rsidRDefault="00E062A7" w:rsidP="00EE1584">
    <w:pPr>
      <w:pStyle w:val="Brdtext"/>
    </w:pPr>
    <w:r>
      <w:rPr>
        <w:noProof/>
        <w:lang w:eastAsia="sv-SE"/>
      </w:rPr>
      <mc:AlternateContent>
        <mc:Choice Requires="wps">
          <w:drawing>
            <wp:anchor distT="0" distB="0" distL="0" distR="0" simplePos="0" relativeHeight="2516583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96D26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5" type="#_x0000_t202" style="position:absolute;left:0;text-align:left;margin-left:393pt;margin-top:611.2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6XFXkgIAAJQFAAAOAAAAZHJzL2Uyb0RvYy54bWysVFFP2zAQfp+0/2D5faQptE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ySlnVtT0SE+qRb+mCvLIT+PCjGCPjoDYfoaW3nk4D3QYy261r+OfCmJkJ6a3O3YpGJN0OJnmxydk&#10;kWTKx/n5OLGf7Z2dD/hFQc3iouCeHi9xKja3AekiBB0gMVcAU5U3lTFpEwWjroxnG0FPbTBdkTz+&#10;QBnLmoJPjyejFNhCdO8iGxvDqCSZPl0svCswrXBrVMQY+01poizV+UZuIaWyu/wJHVGaUr3Hscfv&#10;b/Ue564O8kiZweLOua4s+FR96rE9ZeWPgTLd4Ynwg7rjEttlm7Qynp4NClhCuSVheOhaKzh5U9Hz&#10;3YqAD8JTL9GL03zAe/poA0Q/9CvOVuB/vXUe8SRxsnLWUG8WPPxcC684M18tif88P4lCwrQ5mZyS&#10;kpg/tCwPLXZdXwFpIqdJ5GRaRjyaYak91M80RhYxK5mElZS74Dgsr7CbGDSGpFosEoja1wm8tY9O&#10;xtCR5yjOp/ZZeNcrGEn6dzB0sZi9EnKHjZ7BLdZIYkwqj0x3rPYvQK2fxN+PqThbDvcJtR+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rOlxV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796D26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97326B" w14:textId="77777777" w:rsidR="00E062A7" w:rsidRDefault="00E062A7" w:rsidP="00EE1584">
    <w:pPr>
      <w:pStyle w:val="Brdtext"/>
    </w:pPr>
    <w:r>
      <w:rPr>
        <w:noProof/>
        <w:lang w:eastAsia="sv-SE"/>
      </w:rPr>
      <mc:AlternateContent>
        <mc:Choice Requires="wps">
          <w:drawing>
            <wp:anchor distT="0" distB="0" distL="0" distR="0" simplePos="0" relativeHeight="2516583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5DFD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6" type="#_x0000_t202" style="position:absolute;left:0;text-align:left;margin-left:393pt;margin-top:611.25pt;width:44.2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zTFkgIAAJQ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f&#10;TiacWVHTIz2qFv2GKsgjP40Lc4I9OAJi+xlaeufhPNBhLLvVvo5/KoiRnZje7dmlYEzS4WSan56R&#10;RZIpH+ezcWI/Ozg7H/CLgprFRcE9PV7iVGxvAtJFCDpAYq4ApiqvK2PSJgpGXRrPtoKe2mC6Inn8&#10;gTKWNQWfnk5GKbCF6N5FNjaGUUkyfbpYeFdgWuHOqIgx9pvSRFmq85XcQkpl9/kTOqI0pXqLY48/&#10;3Ootzl0d5JEyg8W9c11Z8Kn61GMHysofA2W6wxPhR3XHJbarNmllPJ0NClhBuSNheOhaKzh5XdHz&#10;3YiA98JTL9GL03zAO/poA0Q/9CvO1uB/vXYe8SRxsnLWUG8WPPzcCK84M18tiX+Wn0UhYdqcTT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woc0x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815DFD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2E33B4" w14:textId="77777777" w:rsidR="00E062A7" w:rsidRDefault="00E062A7" w:rsidP="009C2B67">
    <w:pPr>
      <w:pStyle w:val="Brdtext"/>
    </w:pPr>
    <w:r>
      <w:rPr>
        <w:noProof/>
        <w:lang w:eastAsia="sv-SE"/>
      </w:rPr>
      <mc:AlternateContent>
        <mc:Choice Requires="wps">
          <w:drawing>
            <wp:anchor distT="0" distB="0" distL="0" distR="0" simplePos="0" relativeHeight="2516586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569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9" type="#_x0000_t202" style="position:absolute;left:0;text-align:left;margin-left:5.4pt;margin-top:610.95pt;width:44.2pt;height:9.6pt;z-index:2516586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oM4m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p2ecWVHTIz2qFv2aKphEfhoXZgR7cATE9gu09M7DeaDDWHarfR3/VBAjOzG93bFLwZikw+lJfjwh&#10;iyRTPs7Pxon9bO/sfMCvCmoWFwX39HiJU7G5CUgXIegAibkCmKq8roxJmygYdWk82wh6aoPpiuTx&#10;B8pY1hT85Hg6SoEtRPcusrExjEqS6dPFwrsC0wq3RkWMsd+VJspSnW/kFlIqu8uf0BGlKdV7HHv8&#10;/lbvce7qII+UGSzunOvKgk/Vpx7bU1b+HCjTHZ4IP6g7LrFdtkkr49PxoIAllFsShoeutYKT1xU9&#10;340IeC889RK9OM0HvKOPNkD0Q7/ibAX+91vnEU8SJytnDfVmwcOvtfCKM/PNkvjP8kkUEqbNZHp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ugzi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1D569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93A968" w14:textId="77777777" w:rsidR="00E062A7" w:rsidRDefault="00E062A7" w:rsidP="00EE1584">
    <w:pPr>
      <w:pStyle w:val="Brdtext"/>
    </w:pPr>
    <w:r>
      <w:rPr>
        <w:noProof/>
        <w:lang w:eastAsia="sv-SE"/>
      </w:rPr>
      <mc:AlternateContent>
        <mc:Choice Requires="wps">
          <w:drawing>
            <wp:anchor distT="0" distB="0" distL="0" distR="0" simplePos="0" relativeHeight="2516583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02D8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0" type="#_x0000_t202" style="position:absolute;left:0;text-align:left;margin-left:393pt;margin-top:611.2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oNl3kQIAAJQFAAAOAAAAZHJzL2Uyb0RvYy54bWysVFFP2zAQfp+0/2D5faRpo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IFP5rVeKRH0Qa3RgV55KexfgbYgwUwtF9Mi3cezj0OY9mtdHX8oyACOyJtd+wiGOE4PJnmk2NY&#10;OEz5OD8bJ/azvbN1PnwVpiZxUVCHx0ucss2ND7gIoAMk5vJGVeV1pVTaRMGIS+XIhuGpVUhXhMcf&#10;KKVJU9Dp5GSUAmsT3bvISscwIkmmTxcL7wpMq7BVImKU/i4kKEt1vpGbcS70Ln9CR5REqvc49vj9&#10;rd7j3NUBj5TZ6LBzrittXKo+9diesvLnQJns8CD8oO64DO2yTVoZn04GBSxNuYUwnOlay1t+XeH5&#10;bpgP98yhl/DimA/hDh+pDOg3/YqSlXG/3zqPeEgcVkoa9GZB/a81c4IS9U1D/Gf5cRRSSJvjk1Mo&#10;ibhDy/LQotf1pYEmckwiy9My4oMaltKZ+gljZBGzwsQ0R+6ChmF5GbqJgTHExWKRQGhfy8KNfrA8&#10;ho48R3E+tk/M2V7BAdK/NUMXs9krIXfY6OntYh0gxqTyyHTHav8CaP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soNl3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8C02D8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BFE819" w14:textId="77777777" w:rsidR="00E062A7" w:rsidRDefault="00E062A7" w:rsidP="00EE1584">
    <w:pPr>
      <w:pStyle w:val="Brdtext"/>
    </w:pPr>
    <w:r>
      <w:rPr>
        <w:noProof/>
        <w:lang w:eastAsia="sv-SE"/>
      </w:rPr>
      <mc:AlternateContent>
        <mc:Choice Requires="wps">
          <w:drawing>
            <wp:anchor distT="0" distB="0" distL="0" distR="0" simplePos="0" relativeHeight="2516583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D0EE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1" type="#_x0000_t202" style="position:absolute;left:0;text-align:left;margin-left:393pt;margin-top:611.2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fHKo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PEUrdKsRpMeRRvcGhXkkZ/G+hlgDxbA0H4xLfo8nHscxrJb6er4R0EEdjC93bGLYITjcHqSH09g&#10;4TDl4/xsnNjP9s7W+fBVmJrERUEdmpc4ZZsbH3ARQAdIzOWNqsrrSqm0iYIRl8qRDUOrVUhXhMcf&#10;KKVJU9CT4+koBdYmuneRlY5hRJJMny4W3hWYVmGrRMQo/V1IUJbqfCM341zoXf6EjiiJVO9x7PH7&#10;W73HuasDHimz0WHnXFfauFR9emN7ysqfA2Wyw4Pwg7rjMrTLNmllfDoZFLA05RbCcKZ7Wt7y6wrt&#10;u2E+3DOHt4SOYz6EO3ykMqDf9CtKVsb9fus84iFxWClp8DYL6n+tmROUqG8a4j/LJ1FIIW0m01Mo&#10;ibhDy/LQotf1pYEmckwiy9My4oMaltKZ+gljZBGzwsQ0R+6ChmF5GbqJgTHExWKRQHi+loUb/WB5&#10;DB15juJ8bJ+Ys72CA6R/a4ZXzGavhNxho6e3i3WAGJPKI9Mdq30H8PST+PsxFWfL4T6h9sN0/gI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ufHK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4D0EE0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6FA7B6" w14:textId="77777777" w:rsidR="00E062A7" w:rsidRDefault="00E062A7" w:rsidP="009C2B67">
    <w:pPr>
      <w:pStyle w:val="Brdtext"/>
    </w:pPr>
    <w:r>
      <w:rPr>
        <w:noProof/>
        <w:lang w:eastAsia="sv-SE"/>
      </w:rPr>
      <mc:AlternateContent>
        <mc:Choice Requires="wps">
          <w:drawing>
            <wp:anchor distT="0" distB="0" distL="0" distR="0" simplePos="0" relativeHeight="2516586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D6DE6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4" type="#_x0000_t202" style="position:absolute;left:0;text-align:left;margin-left:5.4pt;margin-top:610.95pt;width:44.2pt;height:9.6pt;z-index:2516586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7wB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0zFnVtT0SI+qRb+mCiaRn8aFGcEeHAGx/QItvfNwHugwlt1qX8c/FcTITkxvd+xSMCbp8GSaH0/I&#10;IsmUj/OzcWI/2zs7H/CrgprFRcE9PV7iVGxuAtJFCDpAYq4ApiqvK2PSJgpGXRrPNoKe2mC6Inn8&#10;gTKWNQWfHp+MUmAL0b2LbGwMo5Jk+nSx8K7AtMKtURFj7HelibJU5xu5hZTK7vIndERpSvUexx6/&#10;v9V7nLs6yCNlBos757qy4FP1qcf2lJU/B8p0hyfCD+qOS2yXbdLK+PR0UMASyi0Jw0PXWsHJ64qe&#10;70YEvBeeeolenOYD3tFHGyD6oV9xtgL/+63ziCeJk5Wzhnqz4OHXWnjFmflmSfxn+SQKCdNmcnJ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8vvA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BD6DE6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5631C3" w14:textId="77777777" w:rsidR="00E062A7" w:rsidRDefault="00E062A7" w:rsidP="00EE1584">
    <w:pPr>
      <w:pStyle w:val="Brdtext"/>
    </w:pPr>
    <w:r>
      <w:rPr>
        <w:noProof/>
        <w:lang w:eastAsia="sv-SE"/>
      </w:rPr>
      <mc:AlternateContent>
        <mc:Choice Requires="wps">
          <w:drawing>
            <wp:anchor distT="0" distB="0" distL="0" distR="0" simplePos="0" relativeHeight="2516583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B740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5" type="#_x0000_t202" style="position:absolute;left:0;text-align:left;margin-left:393pt;margin-top:611.2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zYdGkgIAAJQFAAAOAAAAZHJzL2Uyb0RvYy54bWysVFFP2zAQfp+0/2D5faRpo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dMKZFTU90pNq0a+pgjzy07gwI9ijIyC2n6Gldx7OAx3Gslvt6/inghjZientjl0KxiQdnkzzyTFZ&#10;JJnycX4+Tuxne2fnA35RULO4KLinx0ucis1tQLoIQQdIzBXAVOVNZUzaRMGoK+PZRtBTG0xXJI8/&#10;UMaypuDTyckoBbYQ3bvIxsYwKkmmTxcL7wpMK9waFTHGflOaKEt1vpFbSKnsLn9CR5SmVO9x7PH7&#10;W73HuauDPFJmsLhzrisLPlWfemxPWfljoEx3eCL8oO64xHbZJq2MT88GBSyh3JIwPHStFZy8qej5&#10;bkXAB+Gpl+jFaT7gPX20AaIf+hVnK/C/3jqPeJI4WTlrqDcLHn6uhVecma+WxH+eH0chYdocn5yS&#10;kpg/tCwPLXZdXwFpIqdJ5GRaRjyaYak91M80RhYxK5mElZS74Dgsr7CbGDSGpFosEoja1wm8tY9O&#10;xtCR5yjOp/ZZeNcrGEn6dzB0sZi9EnKHjZ7BLdZIYkwqj0x3rPYvQK2fxN+PqThbDvcJtR+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M2HR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5EB740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0B8B0" w14:textId="77777777" w:rsidR="00E062A7" w:rsidRDefault="00E062A7" w:rsidP="00EE1584">
    <w:pPr>
      <w:pStyle w:val="Brdtext"/>
    </w:pPr>
    <w:r>
      <w:rPr>
        <w:noProof/>
        <w:lang w:eastAsia="sv-SE"/>
      </w:rPr>
      <mc:AlternateContent>
        <mc:Choice Requires="wps">
          <w:drawing>
            <wp:anchor distT="0" distB="0" distL="0" distR="0" simplePos="0" relativeHeight="2516583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E5477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6" type="#_x0000_t202" style="position:absolute;left:0;text-align:left;margin-left:393pt;margin-top:611.2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8LUkAIAAJQFAAAOAAAAZHJzL2Uyb0RvYy54bWysVF1P2zAUfZ+0/2D5faQpUNaKFHUgpkkI&#10;0GDi2XVsGs2xPdtt0v16jp2k7RgvTHtJbN9zv8499vlFWyuyEc5XRhc0PxpRIjQ3ZaWfC/rj8frT&#10;Z0p8YLpkymhR0K3w9GL+8cN5Y2dibFZGlcIRBNF+1tiCrkKwsyzzfCVq5o+MFRpGaVzNArbuOSsd&#10;axC9Vtl4NJpkjXGldYYL73F61RnpPMWXUvBwJ6UXgaiCoraQvi59l/Gbzc/Z7Nkxu6p4Xwb7hypq&#10;Vmkk3YW6YoGRtav+ClVX3BlvZDjips6MlBUXqQd0k49edfOwYlakXkCOtzua/P8Ly283945UZUGP&#10;JzklmtUY0qNog1ujgzzy01g/A+zBAhjaL6bFnIdzj8PYditdHf9oiMAOprc7dhGMcByeTvLjE1g4&#10;TPk4n44T+9ne2TofvgpTk7goqMPwEqdsc+MDCgF0gMRc3qiqvK6USpsoGHGpHNkwjFqFVCI8/kAp&#10;TZqCTo5PRymwNtG9i6x0DCOSZPp0sfGuwbQKWyUiRunvQoKy1OcbuRnnQu/yJ3RESaR6j2OP31f1&#10;HueuD3ikzEaHnXNdaeNS9+mO7Skrfw6UyQ4Pwg/6jsvQLtuklfHZdFDA0pRbCMOZ7mp5y68rjO+G&#10;+XDPHO4SJo73IdzhI5UB/aZfUbIy7vdb5xEPicNKSYO7WVD/a82coER90xD/ND+JQgppc3J6BiUR&#10;d2hZHlr0ur400ATkjerSMuKDGpbSmfoJz8giZoWJaY7cBQ3D8jJ0LwaeIS4WiwTC9bUs3OgHy2Po&#10;yHMU52P7xJztFRwg/Vsz3GI2eyXkDhs9vV2sA8SYVB6Z7ljtJ4Crn8TfP1PxbTncJ9T+MZ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ajwt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E5477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8BCB4D" w14:textId="77777777" w:rsidR="00E062A7" w:rsidRDefault="00E062A7" w:rsidP="009C2B67">
    <w:pPr>
      <w:pStyle w:val="Brdtext"/>
    </w:pPr>
    <w:r>
      <w:rPr>
        <w:noProof/>
        <w:lang w:eastAsia="sv-SE"/>
      </w:rPr>
      <mc:AlternateContent>
        <mc:Choice Requires="wps">
          <w:drawing>
            <wp:anchor distT="0" distB="0" distL="0" distR="0" simplePos="0" relativeHeight="2516586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3A0A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9" type="#_x0000_t202" style="position:absolute;left:0;text-align:left;margin-left:5.4pt;margin-top:610.95pt;width:44.2pt;height:9.6pt;z-index:251658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NV+pkgIAAJQ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Kf&#10;zqacWVHTIz2qFv2GKphEfhoX5gR7cATE9hO09M7DeaDDWHarfR3/VBAjOzG927NLwZikw+ksP52Q&#10;RZIpH+fn48R+dnB2PuBnBTWLi4J7erzEqdjeBqSLEHSAxFwBTFXeVMakTRSMujKebQU9tcF0RfL4&#10;A2Usawo+O52OUmAL0b2LbGwMo5Jk+nSx8K7AtMKdURFj7DelibJU5yu5hZTK7vMndERpSvUWxx5/&#10;uNVbnLs6yCNlBot757qy4FP1qccOlJU/Bsp0hyfCj+qOS2xXbdLK+Gw8KGAF5Y6E4aFrreDkTUXP&#10;dysC3gtPvUQvTvMB7+ijDRD90K84W4P/9dp5xJPEycpZQ71Z8PBzI7zizHyxJP7zfBKFhGkzmX4k&#10;JTF/bFkdW+ymvgLSRE6TyMm0jHg0w1J7qJ9ojCxjVjIJKyl3wXFYXmE3MWgMSbVcJhC1rxN4ax+c&#10;jKEjz1Gcj+2T8K5XMJL0v8LQxWL+QsgdNnoGt9wgiTGpPDLdsdq/ALV+En8/puJsOd4n1GGYLn4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Y1X6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2B3A0A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A51ABB" w14:textId="77777777" w:rsidR="00E062A7" w:rsidRDefault="00E062A7" w:rsidP="00EE1584">
    <w:pPr>
      <w:pStyle w:val="Brdtext"/>
    </w:pPr>
    <w:r>
      <w:rPr>
        <w:noProof/>
        <w:lang w:eastAsia="sv-SE"/>
      </w:rPr>
      <mc:AlternateContent>
        <mc:Choice Requires="wps">
          <w:drawing>
            <wp:anchor distT="0" distB="0" distL="0" distR="0" simplePos="0" relativeHeight="251658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B514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0" type="#_x0000_t202" style="position:absolute;left:0;text-align:left;margin-left:393pt;margin-top:611.2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IJQnkg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dMqZFTU90qNq0a+pgjzy07gwI9iDIyC2X6Cldx7OAx3Gslvt6/inghjZientjl0KxiQdnkzzyTFZ&#10;JJnycX42Tuxne2fnA35VULO4KLinx0ucis1NQLoIQQdIzBXAVOV1ZUzaRMGoS+PZRtBTG0xXJI8/&#10;UMaypuDTyckoBbYQ3bvIxsYwKkmmTxcL7wpMK9waFTHGfleaKEt1vpFbSKnsLn9CR5SmVO9x7PH7&#10;W73HuauDPFJmsLhzrisLPlWfemxPWflzoEx3eCL8oO64xHbZJq2MTyeDApZQbkkYHrrWCk5eV/R8&#10;NyLgvfDUS/TiNB/wjj7aANEP/YqzFfjfb51HPEmcrJw11JsFD7/WwivOzDdL4j/Lj6OQMG2OTz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CCUJ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37B514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13572" w14:textId="77777777" w:rsidR="00E062A7" w:rsidRDefault="00E062A7" w:rsidP="00EE1584">
    <w:pPr>
      <w:pStyle w:val="Brdtext"/>
    </w:pPr>
    <w:r>
      <w:rPr>
        <w:noProof/>
        <w:lang w:eastAsia="sv-SE"/>
      </w:rPr>
      <mc:AlternateContent>
        <mc:Choice Requires="wps">
          <w:drawing>
            <wp:anchor distT="0" distB="0" distL="0" distR="0" simplePos="0" relativeHeight="2516583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E4FAD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1" type="#_x0000_t202" style="position:absolute;left:0;text-align:left;margin-left:393pt;margin-top:611.2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6eMnkgIAAJQ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6YQzK2p6pEfVol9TBXnkp3FhRrAHR0Bsv0BL7zycBzqMZbfa1/FPBTGyE9PbHbsUjEk6PJnmxxOy&#10;SDLl4/xsnNjP9s7OB/yqoGZxUXBPj5c4FZubgHQRgg6QmCuAqcrrypi0iYJRl8azjaCnNpiuSB5/&#10;oIxlTcGnxyejFNhCdO8iGxvDqCSZPl0svCswrXBrVMQY+11poizV+UZuIaWyu/wJHVGaUr3Hscfv&#10;b/Ue564O8kiZweLOua4s+FR96rE9ZeXPgTLd4Ynwg7rjEttlm7QyPp0MClhCuSVheOhaKzh5XdHz&#10;3YiA98JTL9GL03zAO/poA0Q/9CvOVuB/v3Ue8SRxsnLWUG8WPPxaC684M98sif8sn0QhYdpMTj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njJ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2E4FAD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17319A" w14:textId="77777777" w:rsidR="00E062A7" w:rsidRDefault="00E062A7" w:rsidP="009C2B67">
    <w:pPr>
      <w:pStyle w:val="Brdtext"/>
    </w:pPr>
    <w:r>
      <w:rPr>
        <w:noProof/>
        <w:lang w:eastAsia="sv-SE"/>
      </w:rPr>
      <mc:AlternateContent>
        <mc:Choice Requires="wps">
          <w:drawing>
            <wp:anchor distT="0" distB="0" distL="0" distR="0" simplePos="0" relativeHeight="2516586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E418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4" type="#_x0000_t202" style="position:absolute;left:0;text-align:left;margin-left:5.4pt;margin-top:610.95pt;width:44.2pt;height:9.6pt;z-index:2516586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Yb4YkgIAAJQFAAAOAAAAZHJzL2Uyb0RvYy54bWysVFFP2zAQfp+0/2D5faQppUBFijoQ0yQE&#10;aDDx7Do2jebYnu026X79PjtJ2zFemPaS2L7v7nzffb6Ly7ZWZCOcr4wuaH40okRobspKvxT0+9PN&#10;pzNKfGC6ZMpoUdCt8PRy/vHDRWNnYmxWRpXCEQTRftbYgq5CsLMs83wlauaPjBUaRmlczQK27iUr&#10;HWsQvVbZeDSaZo1xpXWGC+9xet0Z6TzFl1LwcC+lF4GoguJuIX1d+i7jN5tfsNmLY3ZV8f4a7B9u&#10;UbNKI+ku1DULjKxd9VeouuLOeCPDETd1ZqSsuEg1oJp89KqaxxWzItUCcrzd0eT/X1h+t3lwpCoL&#10;ejxFqzSr0aQn0Qa3RgWTyE9j/QywRwtgaD+bFn0ezj0OY9mtdHX8oyACO5je7thFMMJxeDLNjyew&#10;cJjycX4+Tuxne2frfPgiTE3ioqAOzUucss2tD7gIoAMk5vJGVeVNpVTaRMGIK+XIhqHVKqQrwuMP&#10;lNKkKej0+GSUAmsT3bvISscwIkmmTxcL7wpMq7BVImKU/iYkKEt1vpGbcS70Ln9CR5REqvc49vj9&#10;rd7j3NUBj5TZ6LBzrittXKo+vbE9ZeWPgTLZ4UH4Qd1xGdplm7QyPjsdFLA05RbCcKZ7Wt7ymwrt&#10;u2U+PDCHt4SOYz6Ee3ykMqDf9CtKVsb9eus84iFxWClp8DYL6n+umROUqK8a4j/PJ1FIIW0mJ6dQ&#10;EnGHluWhRa/rKwNN5JhElqdlxAc1LKUz9TPGyCJmhYlpjtwFDcPyKnQTA2OIi8UigfB8LQu3+tHy&#10;GDryHMX51D4zZ3sFB0j/zgyvmM1eCbnDRk9vF+sAMSaVR6Y7VvsO4Okn8fdjKs6Ww31C7Yfp/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hhvhi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65E418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7B2B1" w14:textId="77777777" w:rsidR="00E062A7" w:rsidRDefault="00E062A7" w:rsidP="00EE1584">
    <w:pPr>
      <w:pStyle w:val="Brdtext"/>
    </w:pPr>
    <w:r>
      <w:rPr>
        <w:noProof/>
        <w:lang w:eastAsia="sv-SE"/>
      </w:rPr>
      <mc:AlternateContent>
        <mc:Choice Requires="wps">
          <w:drawing>
            <wp:anchor distT="0" distB="0" distL="0" distR="0" simplePos="0" relativeHeight="2516583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B8A3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5" type="#_x0000_t202" style="position:absolute;left:0;text-align:left;margin-left:393pt;margin-top:611.2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g4VfkgIAAJQFAAAOAAAAZHJzL2Uyb0RvYy54bWysVFFP2zAQfp+0/2D5faQp0JWKFHUgpkkI&#10;0GDi2XVsGs3xefa1SffrOTtJ2zFemPaS2L7v7nyfv7vzi7Y2bKN8qMAWPD8acaashLKyzwX/8Xj9&#10;acpZQGFLYcCqgm9V4Bfzjx/OGzdTY1iBKZVnFMSGWeMKvkJ0sywLcqVqEY7AKUtGDb4WSFv/nJVe&#10;NBS9Ntl4NJpkDfjSeZAqBDq96ox8nuJrrSTeaR0UMlNwuhumr0/fZfxm83Mxe/bCrSrZX0P8wy1q&#10;UVlKugt1JVCwta/+ClVX0kMAjUcS6gy0rqRKNVA1+ehVNQ8r4VSqhcgJbkdT+H9h5e3m3rOqLPjx&#10;5IwzK2p6pEfVol9TBXnkp3FhRrAHR0Bsv0BL7zycBzqMZbfa1/FPBTGyE9PbHbsUjEk6PJ3kxydk&#10;kWTKx/nZOLGf7Z2dD/hVQc3iouCeHi9xKjY3AekiBB0gMVcAU5XXlTFpEwWjLo1nG0FPbTBdkTz+&#10;QBnLmoJPjk9HKbCF6N5FNjaGUUkyfbpYeFdgWuHWqIgx9rvSRFmq843cQkpld/kTOqI0pXqPY4/f&#10;3+o9zl0d5JEyg8Wdc11Z8Kn61GN7ysqfA2W6wxPhB3XHJbbLNmllPJ0OClhCuSVheOhaKzh5XdHz&#10;3YiA98JTL9GL03zAO/poA0Q/9CvOVuB/v3Ue8SRxsnLWUG8WPPxaC684M98sif8sP4lCwrQ5Of1M&#10;SmL+0LI8tNh1fQmkiZwmkZNpGfFohqX2UD/RGFnErGQSVlLuguOwvMRuYtAYkmqxSCBqXyfwxj44&#10;GUNHnqM4H9sn4V2vYCTp38LQxWL2SsgdNnoGt1gjiTGpPDLdsdq/ALV+En8/puJsOdwn1H6Yzl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4OFX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9CB8A3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B40C6F" w14:textId="77777777" w:rsidR="00E062A7" w:rsidRDefault="00E062A7" w:rsidP="00EE1584">
    <w:pPr>
      <w:pStyle w:val="Brdtext"/>
    </w:pPr>
    <w:r>
      <w:rPr>
        <w:noProof/>
        <w:lang w:eastAsia="sv-SE"/>
      </w:rPr>
      <mc:AlternateContent>
        <mc:Choice Requires="wps">
          <w:drawing>
            <wp:anchor distT="0" distB="0" distL="0" distR="0" simplePos="0" relativeHeight="2516583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957FA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6" type="#_x0000_t202" style="position:absolute;left:0;text-align:left;margin-left:393pt;margin-top:611.2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I4+EkgIAAJQFAAAOAAAAZHJzL2Uyb0RvYy54bWysVFFP2zAQfp+0/2D5faQpUGhFijoQ0yQE&#10;aDDx7Do2jeb4PPvapPv1OztJ2zFemPaS2L7v7nyfv7uLy7Y2bKN8qMAWPD8acaashLKyLwX//nTz&#10;6ZyzgMKWwoBVBd+qwC/nHz9cNG6mxrACUyrPKIgNs8YVfIXoZlkW5ErVIhyBU5aMGnwtkLb+JSu9&#10;aCh6bbLxaDTJGvCl8yBVCHR63Rn5PMXXWkm81zooZKbgdDdMX5++y/jN5hdi9uKFW1Wyv4b4h1vU&#10;orKUdBfqWqBga1/9FaqupIcAGo8k1BloXUmVaqBq8tGrah5XwqlUC5ET3I6m8P/CyrvNg2dVWfDj&#10;yRlnVtT0SE+qRb+mCvLIT+PCjGCPjoDYfoaW3nk4D3QYy261r+OfCmJkJ6a3O3YpGJN0eDrJj0/I&#10;IsmUj/PpOLGf7Z2dD/hFQc3iouCeHi9xKja3AekiBB0gMVcAU5U3lTFpEwWjroxnG0FPbTBdkTz+&#10;QBnLmoJPjk9HKbCF6N5FNjaGUUkyfbpYeFdgWuHWqIgx9pvSRFmq843cQkpld/kTOqI0pXqPY4/f&#10;3+o9zl0d5JEyg8Wdc11Z8Kn61GN7ysofA2W6wxPhB3XHJbbLNmllfD4dFLCEckvC8NC1VnDypqLn&#10;uxUBH4SnXqIXp/mA9/TRBoh+6FecrcD/eus84kniZOWsod4sePi5Fl5xZr5aEv80P4lCwrQ5OT0j&#10;JTF/aFkeWuy6vgLSRE6TyMm0jHg0w1J7qJ9pjCxiVjIJKyl3wXFYXmE3MWgMSbVYJBC1rxN4ax+d&#10;jKEjz1GcT+2z8K5XMJL072DoYjF7JeQOGz2DW6yRxJhUHpnuWO1fgFo/ib8fU3G2HO4Taj9M5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1iOPh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B957FA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9944F" w14:textId="77777777" w:rsidR="00E062A7" w:rsidRDefault="00E062A7" w:rsidP="009C2B67">
    <w:pPr>
      <w:pStyle w:val="Brdtext"/>
    </w:pPr>
    <w:r>
      <w:rPr>
        <w:noProof/>
        <w:lang w:eastAsia="sv-SE"/>
      </w:rPr>
      <mc:AlternateContent>
        <mc:Choice Requires="wps">
          <w:drawing>
            <wp:anchor distT="0" distB="0" distL="0" distR="0" simplePos="0" relativeHeight="2516586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E8BC0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9" type="#_x0000_t202" style="position:absolute;left:0;text-align:left;margin-left:5.4pt;margin-top:610.95pt;width:44.2pt;height:9.6pt;z-index:2516586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O17SkAIAAJQ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Ie&#10;n+WUaFZjSI+iDW6NDiaRn8b6GWAPFsDQfjEt5jycexzGtlvp6vhHQwR2ML3dsYtghOPw5DQ/nsDC&#10;YcrH+XSc2M/2ztb58FWYmsRFQR2GlzhlmxsfUAigAyTm8kZV5XWlVNpEwYhL5ciGYdQqpBLh8QdK&#10;adIU9PT4ZJQCaxPdu8hKxzAiSaZPFxvvGkyrsFUiYpT+LiQoS32+kZtxLvQuf0JHlESq9zj2+H1V&#10;73Hu+oBHymx02DnXlTYudZ/u2J6y8udAmezwIPyg77gM7bJNWhlPx4MClqbcQhjOdFfLW35dYXw3&#10;zId75nCXMHG8D+EOH6kM6Df9ipKVcb/fOo94SBxWShrczYL6X2vmBCXqm4b4p/kkCimkzeTkDEoi&#10;7tCyPLTodX1poAnIG9WlZcQHNSylM/UTnpFFzAoT0xy5CxqG5WXoXgw8Q1wsFgmE62tZuNEPlsfQ&#10;kecozsf2iTnbKzhA+rdmuMVs9krIHTZ6ertYB4gxqTwy3bHaTwBXP4m/f6bi23K4T6j9Yz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O17S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8E8BC0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DCF521" w14:textId="77777777" w:rsidR="00E062A7" w:rsidRDefault="00E062A7" w:rsidP="00EE1584">
    <w:pPr>
      <w:pStyle w:val="Brdtext"/>
    </w:pPr>
    <w:r>
      <w:rPr>
        <w:noProof/>
        <w:lang w:eastAsia="sv-SE"/>
      </w:rPr>
      <mc:AlternateContent>
        <mc:Choice Requires="wps">
          <w:drawing>
            <wp:anchor distT="0" distB="0" distL="0" distR="0" simplePos="0" relativeHeight="2516583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959A1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0" type="#_x0000_t202" style="position:absolute;left:0;text-align:left;margin-left:393pt;margin-top:611.2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LpVckg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ORtzZkVNj/SoWvRrqiCP/DQuzAj24AiI7Rdo6Z2H80CHsexW+zr+qSBGdmJ6u2OXgjFJhyen+eSY&#10;LJJM+TifjhP72d7Z+YBfFdQsLgru6fESp2JzE5AuQtABEnMFMFV5XRmTNlEw6tJ4thH01AbTFcnj&#10;D5SxrCn46eRklAJbiO5dZGNjGJUk06eLhXcFphVujYoYY78rTZSlOt/ILaRUdpc/oSNKU6r3OPb4&#10;/a3e49zVQR4pM1jcOdeVBZ+qTz22p6z8OVCmOzwRflB3XGK7bJNWxtPJoIAllFsShoeutYKT1xU9&#10;340IeC889RK9OM0HvKOPNkD0Q7/ibAX+91vnEU8SJytnDfVmwcOvtfCKM/PNkvin+XEUEqbN8ckZ&#10;KYn5Q8vy0GLX9SWQJnKaRE6mZcSjGZbaQ/1EY2QRs5JJWEm5C47D8hK7iUFjSKrFIoGofZ3AG/vg&#10;ZAwdeY7ifGyfhHe9gpGkfwtDF4vZKyF32OgZ3GKNJMak8sh0x2r/AtT6Sfz9mIqz5XCfUPthOn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1i6VX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C959A1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7C76A5" w14:textId="77777777" w:rsidR="00E062A7" w:rsidRDefault="00E062A7" w:rsidP="00EE1584">
    <w:pPr>
      <w:pStyle w:val="Brdtext"/>
    </w:pPr>
    <w:r>
      <w:rPr>
        <w:noProof/>
        <w:lang w:eastAsia="sv-SE"/>
      </w:rPr>
      <mc:AlternateContent>
        <mc:Choice Requires="wps">
          <w:drawing>
            <wp:anchor distT="0" distB="0" distL="0" distR="0" simplePos="0" relativeHeight="2516583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B2DB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1" type="#_x0000_t202" style="position:absolute;left:0;text-align:left;margin-left:393pt;margin-top:611.2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5+Jc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PEZ+NGsxiM9ija4NSrIIz+N9TPAHiyAof1iWrzzcO5xGMtupavjHwUR2BFpu2MXwQjH4clpfjyB&#10;hcOUj/PpOLGf7Z2t8+GrMDWJi4I6PF7ilG1ufMBFAB0gMZc3qiqvK6XSJgpGXCpHNgxPrUK6Ijz+&#10;QClNmoKeHp+MUmBtonsXWekYRiTJ9Oli4V2BaRW2SkSM0t+FBGWpzjdyM86F3uVP6IiSSPUexx6/&#10;v9V7nLs64JEyGx12znWljUvVpx7bU1b+HCiTHR6EH9Qdl6Fdtkkr4+lkUMDSlFsIw5mutbzl1xWe&#10;74b5cM8cegkvjvkQ7vCRyoB+068oWRn3+63ziIfEYaWkQW8W1P9aMycoUd80xD/NJ1FIIW0mJ2dQ&#10;EnGHluWhRa/rSwNN5JhElqdlxAc1LKUz9RPGyCJmhYlpjtwFDcPyMnQTA2OIi8UigdC+loUb/WB5&#10;DB15juJ8bJ+Ys72CA6R/a4YuZrNXQu6w0dPbxTpAjEnlkemO1f4F0PpJ/P2YirPlcJ9Q+2E6f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55+J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CB2DB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B0C5D" w14:textId="77777777" w:rsidR="00E062A7" w:rsidRDefault="00E062A7" w:rsidP="009C2B67">
    <w:pPr>
      <w:pStyle w:val="Brdtext"/>
    </w:pPr>
    <w:r>
      <w:rPr>
        <w:noProof/>
        <w:lang w:eastAsia="sv-SE"/>
      </w:rPr>
      <mc:AlternateContent>
        <mc:Choice Requires="wps">
          <w:drawing>
            <wp:anchor distT="0" distB="0" distL="0" distR="0" simplePos="0" relativeHeight="2516586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D0C8E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4" type="#_x0000_t202" style="position:absolute;left:0;text-align:left;margin-left:5.4pt;margin-top:610.95pt;width:44.2pt;height:9.6pt;z-index:2516586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GeWk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zyacWVHTIz2qFv2aKphEfhoXZgR7cATE9gu09M7DeaDDWHarfR3/VBAjOzG93bFLwZikw5PT/HhC&#10;FkmmfJxPx4n9bO/sfMCvCmoWFwX39HiJU7G5CUgXIegAibkCmKq8roxJmygYdWk82wh6aoPpiuTx&#10;B8pY1hT89PhklAJbiO5dZGNjGJUk06eLhXcFphVujYoYY78rTZSlOt/ILaRUdpc/oSNKU6r3OPb4&#10;/a3e49zVQR4pM1jcOdeVBZ+qTz22p6z8OVCmOzwRflB3XGK7bJNWxtOzQQFLKLckDA9dawUnryt6&#10;vhsR8F546iV6cZoPeEcfbYDoh37F2Qr877fOI54kTlbOGurNgodfa+EVZ+abJfFP80kUEqbN5OSM&#10;lMT8oWV5aLHr+hJIEzlNIifTMuLRDEvtoX6iMbKIWckkrKTcBcdheYndxKAxJNVikUDUvk7gjX1w&#10;MoaOPEdxPrZPwrtewUjSv4Whi8XslZA7bPQMbrFGEmNSeWS6Y7V/AWr9JP5+TMXZcrhPqP0wnb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NcZ5aS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FD0C8E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D25C1" w14:textId="77777777" w:rsidR="00E062A7" w:rsidRDefault="00E062A7" w:rsidP="00EE1584">
    <w:pPr>
      <w:pStyle w:val="Brdtext"/>
    </w:pPr>
    <w:r>
      <w:rPr>
        <w:noProof/>
        <w:lang w:eastAsia="sv-SE"/>
      </w:rPr>
      <mc:AlternateContent>
        <mc:Choice Requires="wps">
          <w:drawing>
            <wp:anchor distT="0" distB="0" distL="0" distR="0" simplePos="0" relativeHeight="2516583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FB319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5" type="#_x0000_t202" style="position:absolute;left:0;text-align:left;margin-left:393pt;margin-top:611.2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97jkgIAAJQ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DH&#10;ZxPOrKjpkZ5Ui35NFeSRn8aFGcEeHQGx/QwtvfNwHugwlt1qX8c/FcTITkxvd+xSMCbpcHKaH5+Q&#10;RZIpH+fTcWI/2zs7H/CLgprFRcE9PV7iVGxuA9JFCDpAYq4ApipvKmPSJgpGXRnPNoKe2mC6Inn8&#10;gTKWNQU/PZ6MUmAL0b2LbGwMo5Jk+nSx8K7AtMKtURFj7DelibJU5xu5hZTK7vIndERpSvUexx6/&#10;v9V7nLs6yCNlBos757qy4FP1qcf2lJU/Bsp0hyfCD+qOS2yXbdLKeHo+KGAJ5ZaE4aFrreDkTUXP&#10;dysCPghPvUQvTvMB7+mjDRD90K84W4H/9dZ5xJPEycpZQ71Z8PBzLbzizHy1JP5pfhKFhGlzMjkj&#10;JTF/aFkeWuy6vgLSRE6TyMm0jHg0w1J7qJ9pjCxiVjIJKyl3wXFYXmE3MWgMSbVYJBC1rxN4ax+d&#10;jKEjz1GcT+2z8K5XMJL072DoYjF7JeQOGz2DW6yRxJhUHpnuWO1fgFo/ib8fU3G2HO4Taj9M5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Pve4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3FB319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0161D6" w14:textId="77777777" w:rsidR="00E062A7" w:rsidRDefault="00E062A7" w:rsidP="00EE1584">
    <w:pPr>
      <w:pStyle w:val="Brdtext"/>
    </w:pPr>
    <w:r>
      <w:rPr>
        <w:noProof/>
        <w:lang w:eastAsia="sv-SE"/>
      </w:rPr>
      <mc:AlternateContent>
        <mc:Choice Requires="wps">
          <w:drawing>
            <wp:anchor distT="0" distB="0" distL="0" distR="0" simplePos="0" relativeHeight="2516583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7AB0C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6" type="#_x0000_t202" style="position:absolute;left:0;text-align:left;margin-left:393pt;margin-top:611.2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Y7/kg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OZtwZkVNj/SoWvRrqiCP/DQuzAj24AiI7Rdo6Z2H80CHsexW+zr+qSBGdmJ6u2OXgjFJhyen+eSY&#10;LJJM+TifjhP72d7Z+YBfFdQsLgru6fESp2JzE5AuQtABEnMFMFV5XRmTNlEw6tJ4thH01AbTFcnj&#10;D5SxrCn46eRklAJbiO5dZGNjGJUk06eLhXcFphVujYoYY78rTZSlOt/ILaRUdpc/oSNKU6r3OPb4&#10;/a3e49zVQR4pM1jcOdeVBZ+qTz22p6z8OVCmOzwRflB3XGK7bJNWxtPpoIAllFsShoeutYKT1xU9&#10;340IeC889RK9OM0HvKOPNkD0Q7/ibAX+91vnEU8SJytnDfVmwcOvtfCKM/PNkvin+XEUEqbN8ckZ&#10;KYn5Q8vy0GLX9SWQJnKaRE6mZcSjGZbaQ/1EY2QRs5JJWEm5C47D8hK7iUFjSKrFIoGofZ3AG/vg&#10;ZAwdeY7ifGyfhHe9gpGkfwtDF4vZKyF32OgZ3GKNJMak8sh0x2r/AtT6Sfz9mIqz5XCfUPthOn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C2O/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B7AB0C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C55D49" w14:textId="77777777" w:rsidR="00E062A7" w:rsidRDefault="00E062A7" w:rsidP="009C2B67">
    <w:pPr>
      <w:pStyle w:val="Brdtext"/>
    </w:pPr>
    <w:r>
      <w:rPr>
        <w:noProof/>
        <w:lang w:eastAsia="sv-SE"/>
      </w:rPr>
      <mc:AlternateContent>
        <mc:Choice Requires="wps">
          <w:drawing>
            <wp:anchor distT="0" distB="0" distL="0" distR="0" simplePos="0" relativeHeight="2516586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0F2D77"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9" type="#_x0000_t202" style="position:absolute;left:0;text-align:left;margin-left:5.4pt;margin-top:610.95pt;width:44.2pt;height:9.6pt;z-index:2516586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GSrj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2ecWVHTIz2qFv2aKphEfhoXpgRbOAJi+wVaeufhPNBhLLvVvo5/KoiRnZje7tilYEzS4clpfjwh&#10;iyRTPs7Px4n9bO/sfMCvCmoWFwX39HiJU7G5DUgXIegAibkCmKq8qYxJmygYdWU82wh6aoPpiuTx&#10;B8pY1hT89PhklAJbiO5dZGNjGJUk06eLhXcFphVujYoYY78rTZSlOt/ILaRUdpc/oSNKU6r3OPb4&#10;/a3e49zVQR4pM1jcOdeVBZ+qTz22p6z8OVCmOzwRflB3XGK7bDutjMaDApZQbkkYHrrWCk7eVPR8&#10;tyLgg/DUS/TiNB/wnj7aANEP/YqzFfjfb51HPEmcrJw11JsFD7/WwivOzDdL4j/PJ1FImDaTkzNS&#10;EvOHluWhxa7rKyBN5DSJnEzLiEczLLWH+onGyDxmJZOwknIXHIflFXYTg8aQVPN5AlH7OoG3duFk&#10;DB15juJ8bJ+Ed72CkaR/B0MXi+krIXfY6BncfI0kxqTyyHTHav8C1PpJ/P2YirPlcJ9Q+2E6e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mxkq4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50F2D77"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4D5A83" w14:textId="77777777" w:rsidR="00E062A7" w:rsidRDefault="00E062A7" w:rsidP="00EE1584">
    <w:pPr>
      <w:pStyle w:val="Brdtext"/>
    </w:pPr>
    <w:r>
      <w:rPr>
        <w:noProof/>
        <w:lang w:eastAsia="sv-SE"/>
      </w:rPr>
      <mc:AlternateContent>
        <mc:Choice Requires="wps">
          <w:drawing>
            <wp:anchor distT="0" distB="0" distL="0" distR="0" simplePos="0" relativeHeight="251658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3CF5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0" type="#_x0000_t202" style="position:absolute;left:0;text-align:left;margin-left:393pt;margin-top:611.2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wq4kkQIAAJQFAAAOAAAAZHJzL2Uyb0RvYy54bWysVF1v2yAUfZ+0/4B4Xx0n/VijOlXWqtOk&#10;qq2WTn0mGBprGBiQ2Nmv7wHbSdb1pdNebOCeey/33MO9uGxrRTbC+croguZHI0qE5qas9HNBfzze&#10;fPpMiQ9Ml0wZLQq6FZ5ezj5+uGjsVIzNyqhSOIIg2k8bW9BVCHaaZZ6vRM38kbFCwyiNq1nA1j1n&#10;pWMNotcqG49Gp1ljXGmd4cJ7nF53RjpL8aUUPNxL6UUgqqC4W0hfl77L+M1mF2z67JhdVby/BvuH&#10;W9Ss0ki6C3XNAiNrV/0Vqq64M97IcMRNnRkpKy5SDagmH72qZrFiVqRaQI63O5r8/wvL7zYPjlRl&#10;QSdnaJVmNZr0KNrg1qggj/w01k8BW1gAQ/vFtOjzcO5xGMtupavjHwUR2MH0dscughGOw5PTfHIM&#10;C4cpH+fn48R+tne2zoevwtQkLgrq0LzEKdvc+oCLADpAYi5vVFXeVEqlTRSMuFKObBharUK6Ijz+&#10;QClNmoKeTk5GKbA20b2LrHQMI5Jk+nSx8K7AtApbJSJG6e9CgrJU5xu5GedC7/IndERJpHqPY4/f&#10;3+o9zl0d8EiZjQ4757rSxqXq0xvbU1b+HCiTHR6EH9Qdl6Fdtp1WRpNBAUtTbiEMZ7qn5S2/qdC+&#10;W+bDA3N4S+g45kO4x0cqA/pNv6JkZdzvt84jHhKHlZIGb7Og/teaOUGJ+qYh/vP8OAoppM3xyRmU&#10;RNyhZXlo0ev6ykATOSaR5WkZ8UENS+lM/YQxMo9ZYWKaI3dBw7C8Ct3EwBjiYj5PIDxfy8KtXlge&#10;Q0eeozgf2yfmbK/gAOnfmeEVs+krIXfY6OntfB0gxqTyyHTHat8BPP0k/n5MxdlyuE+o/TCdvQ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2wq4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D3CF54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82D62" w14:textId="77777777" w:rsidR="00E062A7" w:rsidRDefault="00E062A7" w:rsidP="00EE1584">
    <w:pPr>
      <w:pStyle w:val="Brdtext"/>
    </w:pPr>
    <w:r>
      <w:rPr>
        <w:noProof/>
        <w:lang w:eastAsia="sv-SE"/>
      </w:rPr>
      <mc:AlternateContent>
        <mc:Choice Requires="wps">
          <w:drawing>
            <wp:anchor distT="0" distB="0" distL="0" distR="0" simplePos="0" relativeHeight="2516583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57D9A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1" type="#_x0000_t202" style="position:absolute;left:0;text-align:left;margin-left:393pt;margin-top:611.2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ZZt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p1POrKjpkR5Vi35NFeSRn8aFGcEeHAGx/QItvfNwHugwlt1qX8c/FcTITkxvd+xSMCbp8GSaH0/I&#10;IsmUj/OzcWI/2zs7H/CrgprFRcE9PV7iVGxuAtJFCDpAYq4ApiqvK2PSJgpGXRrPNoKe2mC6Inn8&#10;gTKWNQWfHp+MUmAL0b2LbGwMo5Jk+nSx8K7AtMKtURFj7HelibJU5xu5hZTK7vIndERpSvUexx6/&#10;v9V7nLs6yCNlBos757qy4FP1qcf2lJU/B8p0hyfCD+qOS2yXbaeV0WRQwBLKLQnDQ9dawcnrip7v&#10;RgS8F556iV6c5gPe0UcbIPqhX3G2Av/7rfOIJ4mTlbOGerPg4ddaeMWZ+WZJ/Gf5JAoJ02Zyckp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xZZt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E57D9A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21FED3" w14:textId="77777777" w:rsidR="00E062A7" w:rsidRDefault="00E062A7" w:rsidP="009C2B67">
    <w:pPr>
      <w:pStyle w:val="Brdtext"/>
    </w:pPr>
    <w:r>
      <w:rPr>
        <w:noProof/>
        <w:lang w:eastAsia="sv-SE"/>
      </w:rPr>
      <mc:AlternateContent>
        <mc:Choice Requires="wps">
          <w:drawing>
            <wp:anchor distT="0" distB="0" distL="0" distR="0" simplePos="0" relativeHeight="2516586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A71C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4" type="#_x0000_t202" style="position:absolute;left:0;text-align:left;margin-left:5.4pt;margin-top:610.95pt;width:44.2pt;height:9.6pt;z-index:2516586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olQokQ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Pgc/GhW45GeRBvcGhVMIj+N9VPAFhbA0H42Ld55OPc4jGW30tXxj4II7Ii03bGLYITj8OQ0P57A&#10;wmHKx/nFOLGf7Z2t8+GLMDWJi4I6PF7ilG3ufMBFAB0gMZc3qipvK6XSJgpGXCtHNgxPrUK6Ijz+&#10;QClNmoKeHp+MUmBtonsXWekYRiTJ9Oli4V2BaRW2SkSM0t+EBGWpzjdyM86F3uVP6IiSSPUexx6/&#10;v9V7nLs64JEyGx12znWljUvVpx7bU1b+GCiTHR6EH9Qdl6Fdtp1WRmeDApam3EIYznSt5S2/rfB8&#10;d8yHR+bQS3hxzIfwgI9UBvSbfkXJyrhfb51HPCQOKyUNerOg/ueaOUGJ+qoh/ot8EoUU0mZycgYl&#10;EXdoWR5a9Lq+NtBEjklkeVpGfFDDUjpTP2OMzGNWmJjmyF3QMCyvQzcxMIa4mM8TCO1rWbjTC8tj&#10;6MhzFOdT+8yc7RUcIP17M3Qxm74ScoeNnt7O1wFiTCqPTHes9i+A1k/i78dUnC2H+4TaD9PZb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aJUK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27A71C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E3911E" w14:textId="77777777" w:rsidR="00E062A7" w:rsidRDefault="00E062A7" w:rsidP="00EE1584">
    <w:pPr>
      <w:pStyle w:val="Brdtext"/>
    </w:pPr>
    <w:r>
      <w:rPr>
        <w:noProof/>
        <w:lang w:eastAsia="sv-SE"/>
      </w:rPr>
      <mc:AlternateContent>
        <mc:Choice Requires="wps">
          <w:drawing>
            <wp:anchor distT="0" distB="0" distL="0" distR="0" simplePos="0" relativeHeight="2516583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8D631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5" type="#_x0000_t202" style="position:absolute;left:0;text-align:left;margin-left:393pt;margin-top:611.2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QG9vjwIAAJQFAAAOAAAAZHJzL2Uyb0RvYy54bWysVF1P2zAUfZ+0/2D5faRpg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jk&#10;LKdEsxpDehJtcGt0kEd+GuungD1aAEP7xbSY83DucRjbbqWr4x8NEdjB9HbHLoIRjsOT03xyDAuH&#10;KR/n5+PEfrZ3ts6Hr8LUJC4K6jC8xCnb3PqAQgAdIDGXN6oqbyql0iYKRlwpRzYMo1YhlQiPP1BK&#10;k6agp5OTUQqsTXTvIisdw4gkmT5dbLxrMK3CVomIUfq7kKAs9flGbsa50Lv8CR1REqne49jj91W9&#10;x7nrAx4ps9Fh51xX2rjUfbpje8rKnwNlssOD8IO+4zK0i7bTyuhsUMDClFsIw5nuannLbyqM75b5&#10;8MAc7hImjvch3OMjlQH9pl9RsjLu91vnEQ+Jw0pJg7tZUP9rzZygRH3TEP95fhyFFNLm+OQzlETc&#10;oWVxaNHr+spAE5A3qkvLiA9qWEpn6mc8I/OYFSamOXIXNAzLq9C9GHiGuJjPEwjX17Jwqx8tj6Ej&#10;z1GcT+0zc7ZXcID078xwi9n0lZA7bPT0dr4OEGNSeWS6Y7WfAK5+En//TMW35XCfUPvH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kBvb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8D6318"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64AAED" w14:textId="77777777" w:rsidR="00E062A7" w:rsidRDefault="00E062A7" w:rsidP="00EE1584">
    <w:pPr>
      <w:pStyle w:val="Brdtext"/>
    </w:pPr>
    <w:r>
      <w:rPr>
        <w:noProof/>
        <w:lang w:eastAsia="sv-SE"/>
      </w:rPr>
      <mc:AlternateContent>
        <mc:Choice Requires="wps">
          <w:drawing>
            <wp:anchor distT="0" distB="0" distL="0" distR="0" simplePos="0" relativeHeight="2516583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775F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6" type="#_x0000_t202" style="position:absolute;left:0;text-align:left;margin-left:393pt;margin-top:611.2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bWHkQIAAJQ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H&#10;5xPOrKjpkR5Vi35NFeSRn8aFKcEWjoDYfoGW3nk4D3QYy261r+OfCmJkJ6a3O3YpGJN0eHqWH5+Q&#10;RZIpH+eTcWI/2zs7H/CrgprFRcE9PV7iVGxuA9JFCDpAYq4ApipvKmPSJgpGXRnPNoKe2mC6Inn8&#10;gTKWNQU/Oz4dpcAWonsX2dgYRiXJ9Oli4V2BaYVboyLG2O9KE2WpzjdyCymV3eVP6IjSlOo9jj1+&#10;f6v3OHd1kEfKDBZ3znVlwafqU4/tKSt/DpTpDk+EH9Qdl9gu204ro8mggCWUWxKGh661gpM3FT3f&#10;rQj4IDz1Er04zQe8p482QPRDv+JsBf73W+cRTxInK2cN9WbBw6+18Ioz882S+Cf5SRQSps3J6Tkp&#10;iflDy/LQYtf1FZAmcppETqZlxKMZltpD/URjZB6zkklYSbkLjsPyCruJQWNIqvk8gah9ncBbu3Ay&#10;ho48R3E+tk/Cu17BSNK/g6GLxfSVkDts9AxuvkYSY1J5ZLpjtX8Bav0k/n5MxdlyuE+o/TCdvQ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cwbW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24775F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8848F9" w14:textId="77777777" w:rsidR="00E062A7" w:rsidRDefault="00E062A7" w:rsidP="009C2B67">
    <w:pPr>
      <w:pStyle w:val="Brdtext"/>
    </w:pPr>
    <w:r>
      <w:rPr>
        <w:noProof/>
        <w:lang w:eastAsia="sv-SE"/>
      </w:rPr>
      <mc:AlternateContent>
        <mc:Choice Requires="wps">
          <w:drawing>
            <wp:anchor distT="0" distB="0" distL="0" distR="0" simplePos="0" relativeHeight="2516586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BC4D6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9" type="#_x0000_t202" style="position:absolute;left:0;text-align:left;margin-left:5.4pt;margin-top:610.95pt;width:44.2pt;height:9.6pt;z-index:2516586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x59XkQ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0wlnVtT0SI+qRb+mCqaRn8aFGcEeHAGx/QItvfNwHugwlt1qX8c/FcTITkxvd+xSMCbp8Pgkn0zJ&#10;IsmUj/OzcWI/2zs7H/CrgprFRcE9PV7iVGxuAtJFCDpAYq4ApiqvK2PSJgpGXRrPNoKe2mC6Inn8&#10;gTKWNQU/mRyPUmAL0b2LbGwMo5Jk+nSx8K7AtMKtURFj7HelibJU5xu5hZTK7vIndERpSvUexx6/&#10;v9V7nLs6yCNlBos757qy4FP1qcf2lJU/B8p0hyfCD+qOS2yXbaeVfDwoYAnlloThoWut4OR1Rc93&#10;IwLeC0+9RC9O8wHv6KMNEP3Qrzhbgf/91nnEk8TJyllDvVnw8GstvOLMfLMk/rN8GoWEaTM9/kx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OsefV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2BC4D6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33CFF3" w14:textId="77777777" w:rsidR="00E062A7" w:rsidRDefault="00E062A7" w:rsidP="00EE1584">
    <w:pPr>
      <w:pStyle w:val="Brdtext"/>
    </w:pPr>
    <w:r>
      <w:rPr>
        <w:noProof/>
        <w:lang w:eastAsia="sv-SE"/>
      </w:rPr>
      <mc:AlternateContent>
        <mc:Choice Requires="wps">
          <w:drawing>
            <wp:anchor distT="0" distB="0" distL="0" distR="0" simplePos="0" relativeHeight="2516583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9A9CE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0" type="#_x0000_t202" style="position:absolute;left:0;text-align:left;margin-left:393pt;margin-top:611.2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akFXkQ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0ylnVtT0SI+qRb+mCvLIT+PCjGAPjoDYfoGW3nk4D3QYy261r+OfCmJkJ6a3O3YpGJN0eHyST6Zk&#10;kWTKx/nZOLGf7Z2dD/hVQc3iouCeHi9xKjY3AekiBB0gMVcAU5XXlTFpEwWjLo1nG0FPbTBdkTz+&#10;QBnLmoKfTI5HKbCF6N5FNjaGUUkyfbpYeFdgWuHWqIgx9rvSRFmq843cQkpld/kTOqI0pXqPY4/f&#10;3+o9zl0d5JEyg8Wdc11Z8Kn61GN7ysqfA2W6wxPhB3XHJbbLttNKPhkUsIRyS8Lw0LVWcPK6oue7&#10;EQHvhadeohen+YB39NEGiH7oV5ytwP9+6zziSeJk5ayh3ix4+LUWXnFmvlkS/1k+jULCtJkefyYl&#10;MX9oWR5a7Lq+BNJETpPIybSMeDTDUnuon2iMLGJWMgkrKXfBcVheYjcxaAxJtVgkELWvE3hjH5yM&#10;oSPPUZyP7ZPwrlcwkvRvYehiMXsl5A4bPYNbrJHEmFQeme5Y7V+AWj+Jvx9TcbYc7hNqP0z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SakF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D9A9CE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A210A5" w14:textId="77777777" w:rsidR="00E062A7" w:rsidRDefault="00E062A7" w:rsidP="00EE1584">
    <w:pPr>
      <w:pStyle w:val="Brdtext"/>
    </w:pPr>
    <w:r>
      <w:rPr>
        <w:noProof/>
        <w:lang w:eastAsia="sv-SE"/>
      </w:rPr>
      <mc:AlternateContent>
        <mc:Choice Requires="wps">
          <w:drawing>
            <wp:anchor distT="0" distB="0" distL="0" distR="0" simplePos="0" relativeHeight="2516583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2A28D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1" type="#_x0000_t202" style="position:absolute;left:0;text-align:left;margin-left:393pt;margin-top:611.2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GyPZkQ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szFnVtT0SI+qRb+mCvLIT+PClGALR0Bsv0BL7zycBzqMZbfa1/FPBTGyE9PbHbsUjEk6PDnNjydk&#10;kWTKx/n5OLGf7Z2dD/hVQc3iouCeHi9xKja3AekiBB0gMVcAU5U3lTFpEwWjroxnG0FPbTBdkTz+&#10;QBnLmoKfHp+MUmAL0b2LbGwMo5Jk+nSx8K7AtMKtURFj7HelibJU5xu5hZTK7vIndERpSvUexx6/&#10;v9V7nLs6yCNlBos757qy4FP1qcf2lJU/B8p0hyfCD+qOS2yXbaeVfDIoYAnlloThoWut4ORNRc93&#10;KwI+CE+9RC9O8wHv6aMNEP3Qrzhbgf/91nnEk8TJyllDvVnw8GstvOLMfLMk/vN8EoWEaTM5+Ux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fGyP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52A28D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305BE8" w14:textId="77777777" w:rsidR="00E062A7" w:rsidRDefault="00E062A7" w:rsidP="009C2B67">
    <w:pPr>
      <w:pStyle w:val="Brdtext"/>
    </w:pPr>
    <w:r>
      <w:rPr>
        <w:noProof/>
        <w:lang w:eastAsia="sv-SE"/>
      </w:rPr>
      <mc:AlternateContent>
        <mc:Choice Requires="wps">
          <w:drawing>
            <wp:anchor distT="0" distB="0" distL="0" distR="0" simplePos="0" relativeHeight="2516586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95D07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4" type="#_x0000_t202" style="position:absolute;left:0;text-align:left;margin-left:5.4pt;margin-top:610.95pt;width:44.2pt;height:9.6pt;z-index:2516586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5SQhkQ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sylnVtT0SE+qRb+mCiaRn8aFGcEeHQGx/QwtvfNwHugwlt1qX8c/FcTITkxvd+xSMCbp8GSaH0/I&#10;IsmUj/PzcWI/2zs7H/CLgprFRcE9PV7iVGxuA9JFCDpAYq4ApipvKmPSJgpGXRnPNoKe2mC6Inn8&#10;gTKWNQWfHp+MUmAL0b2LbGwMo5Jk+nSx8K7AtMKtURFj7DelibJU5xu5hZTK7vIndERpSvUexx6/&#10;v9V7nLs6yCNlBos757qy4FP1qcf2lJU/Bsp0hyfCD+qOS2yXbaeV/HRQwBLKLQnDQ9dawcmbip7v&#10;VgR8EJ56iV6c5gPe00cbIPqhX3G2Av/rrfOIJ4mTlbOGerPg4edaeMWZ+WpJ/Of5JAoJ02ZyckpK&#10;Yv7Qsjy02HV9BaSJnCaRk2kZ8WiGpfZQP9MYWcSsZBJWUu6C47C8wm5i0BiSarFIIGpfJ/DWPjoZ&#10;Q0eeozif2mfhXa9gJOnfwdDFYvZKyB02ega3WCOJMak8Mt2x2r8AtX4Sfz+m4mw53CfUfpjOfw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MeUkI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F95D07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8C7C5" w14:textId="77777777" w:rsidR="00E062A7" w:rsidRDefault="00E062A7" w:rsidP="00EE1584">
    <w:pPr>
      <w:pStyle w:val="Brdtext"/>
    </w:pPr>
    <w:r>
      <w:rPr>
        <w:noProof/>
        <w:lang w:eastAsia="sv-SE"/>
      </w:rPr>
      <mc:AlternateContent>
        <mc:Choice Requires="wps">
          <w:drawing>
            <wp:anchor distT="0" distB="0" distL="0" distR="0" simplePos="0" relativeHeight="2516583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2FE8B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5" type="#_x0000_t202" style="position:absolute;left:0;text-align:left;margin-left:393pt;margin-top:611.2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Bx9mkQIAAJQ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k/O&#10;zzizoqZHelYt+jVVkEd+GhemBHtyBMT2M7T0zsN5oMNYdqt9Hf9UECM7Mb3dsUvBmKTDk9N8ckwW&#10;SaZ8nF+ME/vZ3tn5gF8U1CwuCu7p8RKnYnMXkC5C0AEScwUwVXlbGZM2UTDq2ni2EfTUBtMVyeMP&#10;lLGsKfjp5GSUAluI7l1kY2MYlSTTp4uFdwWmFW6NihhjvylNlKU638gtpFR2lz+hI0pTqvc49vj9&#10;rd7j3NVBHikzWNw515UFn6pPPbanrPwxUKY7PBF+UHdcYrtoO63k54MCFlBuSRgeutYKTt5W9Hx3&#10;IuCj8NRL9OI0H/CBPtoA0Q/9irMV+F9vnUc8SZysnDXUmwUPP9fCK87MV0viv8iPo5AwbY5PzkhJ&#10;zB9aFocWu66vgTSR0yRyMi0jHs2w1B7qFxoj85iVTMJKyl1wHJbX2E0MGkNSzecJRO3rBN7ZJydj&#10;6MhzFOdz+yK86xWMJP17GLpYTF8JucNGz+DmayQxJpVHpjtW+xeg1k/i78dUnC2H+4TaD9PZ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WBx9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62FE8B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FF28FB" w14:textId="77777777" w:rsidR="00E062A7" w:rsidRDefault="00E062A7" w:rsidP="00EE1584">
    <w:pPr>
      <w:pStyle w:val="Brdtext"/>
    </w:pPr>
    <w:r>
      <w:rPr>
        <w:noProof/>
        <w:lang w:eastAsia="sv-SE"/>
      </w:rPr>
      <mc:AlternateContent>
        <mc:Choice Requires="wps">
          <w:drawing>
            <wp:anchor distT="0" distB="0" distL="0" distR="0" simplePos="0" relativeHeight="2516583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823BA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6" type="#_x0000_t202" style="position:absolute;left:0;text-align:left;margin-left:393pt;margin-top:611.2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aVr0kQ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ZxPOrKjpkR5Vi35NFeSRn8aFGcEeHAGx/QItvfNwHugwlt1qX8c/FcTITkxvd+xSMCbpcHKaH5+Q&#10;RZIpH+fTcWI/2zs7H/CrgprFRcE9PV7iVGxuAtJFCDpAYq4ApiqvK2PSJgpGXRrPNoKe2mC6Inn8&#10;gTKWNQU/PZ6MUmAL0b2LbGwMo5Jk+nSx8K7AtMKtURFj7HelibJU5xu5hZTK7vIndERpSvUexx6/&#10;v9V7nLs6yCNlBos757qy4FP1qcf2lJU/B8p0hyfCD+qOS2yXbaeVfDooYAnlloThoWut4OR1Rc93&#10;IwLeC0+9RC9O8wHv6KMNEP3Qrzhbgf/91nnEk8TJyllDvVnw8GstvOLMfLMk/ml+EoWEaXMy+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4aVr0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F823BA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0C0EBE" w14:textId="77777777" w:rsidR="00E062A7" w:rsidRDefault="00E062A7" w:rsidP="009C2B67">
    <w:pPr>
      <w:pStyle w:val="Brdtext"/>
    </w:pPr>
    <w:r>
      <w:rPr>
        <w:noProof/>
        <w:lang w:eastAsia="sv-SE"/>
      </w:rPr>
      <mc:AlternateContent>
        <mc:Choice Requires="wps">
          <w:drawing>
            <wp:anchor distT="0" distB="0" distL="0" distR="0" simplePos="0" relativeHeight="25165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F638F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9" type="#_x0000_t202" style="position:absolute;left:0;text-align:left;margin-left:5.4pt;margin-top:610.95pt;width:44.2pt;height:9.6pt;z-index:25165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Dg9MkQ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Z1POrKjpkR5Vi35NFUwiP40LM4I9OAJi+wVaeufhPNBhLLvVvo5/KoiRnZje7tilYEzS4clpfjwh&#10;iyRTPs6n48R+tnd2PuBXBTWLi4J7erzEqdjcBKSLEHSAxFwBTFVeV8akTRSMujSebQQ9tcF0RfL4&#10;A2Usawp+enwySoEtRPcusrExjEqS6dPFwrsC0wq3RkWMsd+VJspSnW/kFlIqu8uf0BGlKdV7HHv8&#10;/lbvce7qII+UGSzunOvKgk/Vpx7bU1b+HCjTHZ4IP6g7LrFdtp1WxuNBAUsotyQMD11rBSevK3q+&#10;GxHwXnjqJXpxmg94Rx9tgOiHfsXZCvzvt84jniROVs4a6s2Ch19r4RVn5psl8U/zSRQSps3k5DMp&#10;iflDy/LQYtf1JZAmcppETqZlxKMZltpD/URjZBGzkklYSbkLjsPyEruJQWNIqsUigah9ncAb++Bk&#10;DB15juJ8bJ+Ed72CkaR/C0MXi9krIXfY6BncYo0kxqTyyHTHav8C1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Tg4PT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6F638F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5E117" w14:textId="77777777" w:rsidR="00E062A7" w:rsidRDefault="00E062A7" w:rsidP="00EE1584">
    <w:pPr>
      <w:pStyle w:val="Brdtext"/>
    </w:pPr>
    <w:r>
      <w:rPr>
        <w:noProof/>
        <w:lang w:eastAsia="sv-SE"/>
      </w:rPr>
      <mc:AlternateContent>
        <mc:Choice Requires="wps">
          <w:drawing>
            <wp:anchor distT="0" distB="0" distL="0" distR="0" simplePos="0" relativeHeight="251658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FAEE0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0" type="#_x0000_t202" style="position:absolute;left:0;text-align:left;margin-left:393pt;margin-top:611.2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JO93kAIAAJQFAAAOAAAAZHJzL2Uyb0RvYy54bWysVFFv2yAQfp+0/4B4XxwnbbdGdaosVadJ&#10;VVutnfpMMDTWMDAgsbNfvw9sJ1nXl057sYH77o77+O4uLttaka1wvjK6oPloTInQ3JSVfi7o98fr&#10;D58o8YHpkimjRUF3wtPL+ft3F42diYlZG1UKRxBE+1ljC7oOwc6yzPO1qJkfGSs0jNK4mgVs3XNW&#10;OtYgeq2yyXh8ljXGldYZLrzH6VVnpPMUX0rBw52UXgSiCoq7hfR16buK32x+wWbPjtl1xftrsH+4&#10;Rc0qjaT7UFcsMLJx1V+h6oo7440MI27qzEhZcZFqQDX5+EU1D2tmRaoF5Hi7p8n/v7D8dnvvSFUW&#10;dHoOfjSr8UiPog1ugwryyE9j/QywBwtgaD+bFu88nHscxrJb6er4R0EEdkTa7dlFMMJxeHqWT09g&#10;4TDlk/x8ktjPDs7W+fBFmJrERUEdHi9xyrY3PuAigA6QmMsbVZXXlVJpEwUjlsqRLcNTq5CuCI8/&#10;UEqTpqBn09NxCqxNdO8iKx3DiCSZPl0svCswrcJOiYhR+puQoCzV+UpuxrnQ+/wJHVESqd7i2OMP&#10;t3qLc1cHPFJmo8Peua60can61GMHysofA2Wyw4Pwo7rjMrSrttPKZDooYGXKHYThTNda3vLrCs93&#10;w3y4Zw69hBfHfAh3+EhlQL/pV5Ssjfv12nnEQ+KwUtKgNwvqf26YE5SorxriP89PopBC2pycfoSS&#10;iDu2rI4telMvDTSRYxJZnpYRH9SwlM7UTxgji5gVJqY5chc0DMtl6CYGxhAXi0UCoX0tCzf6wfIY&#10;OvIcxfnYPjFnewUHSP/WDF3MZi+E3GGjp7eLTYAYk8oj0x2r/Qug9Z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ck73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FAEE0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911DA9" w14:textId="77777777" w:rsidR="00E062A7" w:rsidRDefault="00E062A7" w:rsidP="00EE1584">
    <w:pPr>
      <w:pStyle w:val="Brdtext"/>
    </w:pPr>
    <w:r>
      <w:rPr>
        <w:noProof/>
        <w:lang w:eastAsia="sv-SE"/>
      </w:rPr>
      <mc:AlternateContent>
        <mc:Choice Requires="wps">
          <w:drawing>
            <wp:anchor distT="0" distB="0" distL="0" distR="0" simplePos="0" relativeHeight="2516583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9E6BF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1" type="#_x0000_t202" style="position:absolute;left:0;text-align:left;margin-left:393pt;margin-top:611.2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0rPCkQIAAJQ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nyGVmlWo0mPog1ujQryyE9j/RSwhQUwtF9Miz4P5x6HsexWujr+URCBHUxvd+wiGOE4PDnNjyew&#10;cJjycX4+Tuxne2frfPgqTE3ioqAOzUucss2tD7gIoAMk5vJGVeVNpVTaRMGIK+XIhqHVKqQrwuMP&#10;lNKkKejp8ckoBdYmuneRlY5hRJJMny4W3hWYVmGrRMQo/V1IUJbqfCM341zoXf6EjiiJVO9x7PH7&#10;W73HuasDHimz0WHnXFfauFR9emN7ysqfA2Wyw4Pwg7rjMrTLttPKeDIoYGnKLYThTPe0vOU3Fdp3&#10;y3x4YA5vCR3HfAj3+EhlQL/pV5SsjPv91nnEQ+KwUtLgbRbU/1ozJyhR3zTEf55PopBC2kxOPkNJ&#10;xB1alocWva6vDDSRYxJZnpYRH9SwlM7UTxgj85gVJqY5chc0DMur0E0MjCEu5vMEwvO1LNzqheUx&#10;dOQ5ivOxfWLO9goOkP6dGV4xm74ScoeNnt7O1wFiTCqPTHes9h3A00/i78dUnC2H+4TaD9P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r0rP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59E6BF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C36DA" w14:textId="77777777" w:rsidR="00E062A7" w:rsidRDefault="00E062A7" w:rsidP="009C2B67">
    <w:pPr>
      <w:pStyle w:val="Brdtext"/>
    </w:pPr>
    <w:r>
      <w:rPr>
        <w:noProof/>
        <w:lang w:eastAsia="sv-SE"/>
      </w:rPr>
      <mc:AlternateContent>
        <mc:Choice Requires="wps">
          <w:drawing>
            <wp:anchor distT="0" distB="0" distL="0" distR="0" simplePos="0" relativeHeight="2516586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E87AD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4" type="#_x0000_t202" style="position:absolute;left:0;text-align:left;margin-left:5.4pt;margin-top:610.95pt;width:44.2pt;height:9.6pt;z-index:2516586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4oB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p2POrKjpkR5Vi35NFUwiP40LM4I9OAJi+wVaeufhPNBhLLvVvo5/KoiRnZje7tilYEzS4clpfjwh&#10;iyRTPs6n48R+tnd2PuBXBTWLi4J7erzEqdjcBKSLEHSAxFwBTFVeV8akTRSMujSebQQ9tcF0RfL4&#10;A2Usawp+enwySoEtRPcusrExjEqS6dPFwrsC0wq3RkWMsd+VJspSnW/kFlIqu8uf0BGlKdV7HHv8&#10;/lbvce7qII+UGSzunOvKgk/Vpx7bU1b+HCjTHZ4IP6g7LrFdtp1WxmeDApZQbkkYHrrWCk5eV/R8&#10;NyLgvfDUS/TiNB/wjj7aANEP/YqzFfjfb51HPEmcrJw11JsFD7/WwivOzDdL4p/mkygkTJvJyRkp&#10;iflDy/LQYtf1JZAmcppETqZlxKMZltpD/URjZBGzkklYSbkLjsPyEruJQWNIqsUigah9ncAb++Bk&#10;DB15juJ8bJ+Ed72CkaR/C0MXi9krIXfY6BncYo0kxqTyyHTHav8C1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KuKA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3E87AD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78957D" w14:textId="77777777" w:rsidR="00E062A7" w:rsidRDefault="00E062A7" w:rsidP="00EE1584">
    <w:pPr>
      <w:pStyle w:val="Brdtext"/>
    </w:pPr>
    <w:r>
      <w:rPr>
        <w:noProof/>
        <w:lang w:eastAsia="sv-SE"/>
      </w:rPr>
      <mc:AlternateContent>
        <mc:Choice Requires="wps">
          <w:drawing>
            <wp:anchor distT="0" distB="0" distL="0" distR="0" simplePos="0" relativeHeight="2516583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12885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5" type="#_x0000_t202" style="position:absolute;left:0;text-align:left;margin-left:393pt;margin-top:611.2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SbFGkQIAAJQFAAAOAAAAZHJzL2Uyb0RvYy54bWysVFFP2zAQfp+0/2D5faRpg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6YQzK2p6pEfVol9TBXnkp3FhRrAHR0Bsv0BL7zycBzqMZbfa1/FPBTGyE9PbHbsUjEk6PDnNJ8dk&#10;kWTKx/l0nNjP9s7OB/yqoGZxUXBPj5c4FZubgHQRgg6QmCuAqcrrypi0iYJRl8azjaCnNpiuSB5/&#10;oIxlTcFPJyejFNhCdO8iGxvDqCSZPl0svCswrXBrVMQY+11poizV+UZuIaWyu/wJHVGaUr3Hscfv&#10;b/Ue564O8kiZweLOua4s+FR96rE9ZeXPgTLd4Ynwg7rjEttl22llfDYoYAnlloThoWut4OR1Rc93&#10;IwLeC0+9RC9O8wHv6KMNEP3Qrzhbgf/91nnEk8TJyllDvVnw8GstvOLMfLMk/ml+HIWEaXN8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DSbF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512885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EB9703" w14:textId="77777777" w:rsidR="00E062A7" w:rsidRDefault="00E062A7" w:rsidP="00EE1584">
    <w:pPr>
      <w:pStyle w:val="Brdtext"/>
    </w:pPr>
    <w:r>
      <w:rPr>
        <w:noProof/>
        <w:lang w:eastAsia="sv-SE"/>
      </w:rPr>
      <mc:AlternateContent>
        <mc:Choice Requires="wps">
          <w:drawing>
            <wp:anchor distT="0" distB="0" distL="0" distR="0" simplePos="0" relativeHeight="2516583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F0D70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6" type="#_x0000_t202" style="position:absolute;left:0;text-align:left;margin-left:393pt;margin-top:611.2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J/TUjwIAAJQ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R0&#10;klOiWY0hPYk2uA06yCM/jfVTwB4tgKH9bFrMeTj3OIxtt9LV8Y+GCOxgerdnF8EIx+H5RX56BguH&#10;KR/nk3FiPzs4W+fDF2FqEhcFdRhe4pRtb31AIYAOkJjLG1WVN5VSaRMFI66UI1uGUauQSoTHHyil&#10;SVPQi9PzUQqsTXTvIisdw4gkmT5dbLxrMK3CTomIUfqbkKAs9flKbsa50Pv8CR1REqne4tjjD1W9&#10;xbnrAx4ps9Fh71xX2rjUfbpjB8rKHwNlssOD8KO+4zK0y7bTyngyKGBpyh2E4Ux3tbzlNxXGd8t8&#10;eGAOdwkTx/sQ7vGRyoB+068oWRv367XziIfEYaWkwd0sqP+5YU5Qor5qiH+Sn0UhhbQ5O/8IJRF3&#10;bFkeW/SmvjLQBOSN6tIy4oMaltKZ+hnPyCJmhYlpjtwFDcPyKnQvBp4hLhaLBML1tSzc6kfLY+jI&#10;cxTnU/vMnO0VHCD9OzPcYjZ9IeQOGz29XWwCxJhUHpnuWO0ngKufxN8/U/FtOd4n1OEx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Sf01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F0D70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CD6959" w14:textId="77777777" w:rsidR="00E062A7" w:rsidRDefault="00E062A7" w:rsidP="009C2B67">
    <w:pPr>
      <w:pStyle w:val="Brdtext"/>
    </w:pPr>
    <w:r>
      <w:rPr>
        <w:noProof/>
        <w:lang w:eastAsia="sv-SE"/>
      </w:rPr>
      <mc:AlternateContent>
        <mc:Choice Requires="wps">
          <w:drawing>
            <wp:anchor distT="0" distB="0" distL="0" distR="0" simplePos="0" relativeHeight="2516586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571C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9" type="#_x0000_t202" style="position:absolute;left:0;text-align:left;margin-left:5.4pt;margin-top:610.95pt;width:44.2pt;height:9.6pt;z-index:2516586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lTwkQ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OZtxZkVNj/SoWvQbqmAa+WlcmBPswREQ28/Q0jsP54EOY9mt9nX8U0GM7MT0bs8uBWOSDmen+WRK&#10;FkmmfJyfjRP72cHZ+YBfFNQsLgru6fESp2J7E5AuQtABEnMFMFV5XRmTNlEw6tJ4thX01AbTFcnj&#10;D5SxrCn46WQ2SoEtRPcusrExjEqS6dPFwrsC0wp3RkWMsd+UJspSna/kFlIqu8+f0BGlKdVbHHv8&#10;4VZvce7qII+UGSzunevKgk/Vpx47UFb+GCjTHZ4IP6o7LrFdtZ1WJuNBASsodyQMD11rBSevK3q+&#10;GxHwXnjqJXpxmg94Rx9tgOiHfsXZGvyv184jniROVs4a6s2Ch58b4RVn5qsl8Z/l0ygkTJvp7CMp&#10;ifljy+rYYjf1JZAmcppETqZlxKMZltpD/URjZBmzkklYSbkLjsPyEruJQWNIquUygah9ncAb++Bk&#10;DB15juJ8bJ+Ed72CkaR/C0MXi/kLIXfY6BnccoMkxqTyyHTHav8C1PpJ/P2YirPleJ9Qh2G6+A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YXZU8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C4571C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6E899" w14:textId="77777777" w:rsidR="00E062A7" w:rsidRDefault="00E062A7" w:rsidP="00EE1584">
    <w:pPr>
      <w:pStyle w:val="Brdtext"/>
    </w:pPr>
    <w:r>
      <w:rPr>
        <w:noProof/>
        <w:lang w:eastAsia="sv-SE"/>
      </w:rPr>
      <mc:AlternateContent>
        <mc:Choice Requires="wps">
          <w:drawing>
            <wp:anchor distT="0" distB="0" distL="0" distR="0" simplePos="0" relativeHeight="2516583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42556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0" type="#_x0000_t202" style="position:absolute;left:0;text-align:left;margin-left:393pt;margin-top:611.2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Y59+kQIAAJQFAAAOAAAAZHJzL2Uyb0RvYy54bWysVMFu2zAMvQ/YPwi6r46TN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ZlPOrKjpkR5Vi35DFeSRn8aFOcEeHAGx/QwtvfNwHugwlt1qX8c/FcTITkzv9uxSMCbp8GyaT07J&#10;IsmUj/PZOLGfHZydD/hFQc3iouCeHi9xKrY3AekiBB0gMVcAU5XXlTFpEwWjLo1nW0FPbTBdkTz+&#10;QBnLmoJPJ2ejFNhCdO8iGxvDqCSZPl0svCswrXBnVMQY+01poizV+UpuIaWy+/wJHVGaUr3Fsccf&#10;bvUW564O8kiZweLeua4s+FR96rEDZeWPgTLd4Ynwo7rjEttV22llMhkUsIJyR8Lw0LVWcPK6oue7&#10;EQHvhadeohen+YB39NEGiH7oV5ytwf967TziSeJk5ayh3ix4+LkRXnFmvloS/yw/jULCtDk9+0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rY59+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442556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E918E" w14:textId="77777777" w:rsidR="00E062A7" w:rsidRDefault="00E062A7" w:rsidP="00EE1584">
    <w:pPr>
      <w:pStyle w:val="Brdtext"/>
    </w:pPr>
    <w:r>
      <w:rPr>
        <w:noProof/>
        <w:lang w:eastAsia="sv-SE"/>
      </w:rPr>
      <mc:AlternateContent>
        <mc:Choice Requires="wps">
          <w:drawing>
            <wp:anchor distT="0" distB="0" distL="0" distR="0" simplePos="0" relativeHeight="2516583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FEFD6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1" type="#_x0000_t202" style="position:absolute;left:0;text-align:left;margin-left:393pt;margin-top:611.2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quh+kQ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KacWVHTIz2qFv2GKsgjP40Lc4I9OAJi+xlaeufhPNBhLLvVvo5/KoiRnZje7dmlYEzS4elZPpmS&#10;RZIpH+ezcWI/Ozg7H/CLgprFRcE9PV7iVGxvAtJFCDpAYq4ApiqvK2PSJgpGXRrPtoKe2mC6Inn8&#10;gTKWNQU/m5yOUmAL0b2LbGwMo5Jk+nSx8K7AtMKdURFj7DelibJU5yu5hZTK7vMndERpSvUWxx5/&#10;uNVbnLs6yCNlBot757qy4FP1qccOlJU/Bsp0hyfCj+qOS2xXbaeVyXRQwArKHQnDQ9dawcnrip7v&#10;RgS8F556iV6c5gPe0UcbIPqhX3G2Bv/rtfOIJ4mTlbOGerPg4edGeMWZ+WpJ/LN8GoWEaTM9/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Equ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7FEFD6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DEAEC3" w14:textId="77777777" w:rsidR="00E062A7" w:rsidRDefault="00E062A7" w:rsidP="009C2B67">
    <w:pPr>
      <w:pStyle w:val="Brdtext"/>
    </w:pPr>
    <w:r>
      <w:rPr>
        <w:noProof/>
        <w:lang w:eastAsia="sv-SE"/>
      </w:rPr>
      <mc:AlternateContent>
        <mc:Choice Requires="wps">
          <w:drawing>
            <wp:anchor distT="0" distB="0" distL="0" distR="0" simplePos="0" relativeHeight="2516586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DA8C8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4" type="#_x0000_t202" style="position:absolute;left:0;text-align:left;margin-left:5.4pt;margin-top:610.95pt;width:44.2pt;height:9.6pt;z-index:2516586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IrVBkQIAAJQFAAAOAAAAZHJzL2Uyb0RvYy54bWysVFFP2zAQfp+0/2D5faRpC4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OQMrdKsRpMeRRvcGhVMIz+N9TPAHiyAof1iWvR5OPc4jGW30tXxj4II7GB6u2MXwQjH4fFJPpnC&#10;wmHKx/nZOLGf7Z2t8+GrMDWJi4I6NC9xyjY3PuAigA6QmMsbVZXXlVJpEwUjLpUjG4ZWq5CuCI8/&#10;UEqTpqAnk+NRCqxNdO8iKx3DiCSZPl0svCswrcJWiYhR+ruQoCzV+UZuxrnQu/wJHVESqd7j2OP3&#10;t3qPc1cHPFJmo8POua60can69Mb2lJU/B8pkhwfhB3XHZWiXbaeVyemggKUptxCGM93T8pZfV2jf&#10;DfPhnjm8JXQc8yHc4SOVAf2mX1GyMu73W+cRD4nDSkmDt1lQ/2vNnKBEfdMQ/1k+jUIKaTM9PoWS&#10;iDu0LA8tel1fGmgixySyPC0jPqhhKZ2pnzBGFjErTExz5C5oGJaXoZsYGENcLBYJhOdrWbjRD5bH&#10;0JHnKM7H9ok52ys4QPq3ZnjFbPZKyB02enq7WAeIMak8Mt2x2ncATz+Jvx9TcbYc7hNqP0z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yK1Q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6DA8C8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E0490F" w14:textId="77777777" w:rsidR="00E062A7" w:rsidRDefault="00E062A7" w:rsidP="00EE1584">
    <w:pPr>
      <w:pStyle w:val="Brdtext"/>
    </w:pPr>
    <w:r>
      <w:rPr>
        <w:noProof/>
        <w:lang w:eastAsia="sv-SE"/>
      </w:rPr>
      <mc:AlternateContent>
        <mc:Choice Requires="wps">
          <w:drawing>
            <wp:anchor distT="0" distB="0" distL="0" distR="0" simplePos="0" relativeHeight="2516583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92CE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5" type="#_x0000_t202" style="position:absolute;left:0;text-align:left;margin-left:393pt;margin-top:611.2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I4GkQIAAJQFAAAOAAAAZHJzL2Uyb0RvYy54bWysVFFP2zAQfp+0/2D5faRpg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6ZQzK2p6pEfVol9TBXnkp3FhRrAHR0Bsv0BL7zycBzqMZbfa1/FPBTGyE9PbHbsUjEk6PDnNJ8dk&#10;kWTKx/l0nNjP9s7OB/yqoGZxUXBPj5c4FZubgHQRgg6QmCuAqcrrypi0iYJRl8azjaCnNpiuSB5/&#10;oIxlTcFPJyejFNhCdO8iGxvDqCSZPl0svCswrXBrVMQY+11poizV+UZuIaWyu/wJHVGaUr3Hscfv&#10;b/Ue564O8kiZweLOua4s+FR96rE9ZeXPgTLd4Ynwg7rjEttl22llcjYoYAnlloThoWut4OR1Rc93&#10;IwLeC0+9RC9O8wHv6KMNEP3Qrzhbgf/91nnEk8TJyllDvVnw8GstvOLMfLMk/ml+HIWEaXN8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IwI4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F192CE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6CA91A" w14:textId="77777777" w:rsidR="00E062A7" w:rsidRDefault="00E062A7" w:rsidP="00EE1584">
    <w:pPr>
      <w:pStyle w:val="Brdtext"/>
    </w:pPr>
    <w:r>
      <w:rPr>
        <w:noProof/>
        <w:lang w:eastAsia="sv-SE"/>
      </w:rPr>
      <mc:AlternateContent>
        <mc:Choice Requires="wps">
          <w:drawing>
            <wp:anchor distT="0" distB="0" distL="0" distR="0" simplePos="0" relativeHeight="2516583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1BAD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6" type="#_x0000_t202" style="position:absolute;left:0;text-align:left;margin-left:393pt;margin-top:611.2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YITdkQ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mZ5xZkVNj/SoWvRrqiCP/DQuzAj24AiI7Rdo6Z2H80CHsexW+zr+qSBGdmJ6u2OXgjFJhyen+eSY&#10;LJJM+TifjhP72d7Z+YBfFdQsLgru6fESp2JzE5AuQtABEnMFMFV5XRmTNlEw6tJ4thH01AbTFcnj&#10;D5SxrCn46eRklAJbiO5dZGNjGJUk06eLhXcFphVujYoYY78rTZSlOt/ILaRUdpc/oSNKU6r3OPb4&#10;/a3e49zVQR4pM1jcOdeVBZ+qTz22p6z8OVCmOzwRflB3XGK7bDutTKaDApZQbkkYHrrWCk5eV/R8&#10;NyLgvfDUS/TiNB/wjj7aANEP/YqzFfjfb51HPEmcrJw11JsFD7/WwivOzDdL4p/mx1FImDbHJ2e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BYIT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0B1BAD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1B554D" w14:textId="77777777" w:rsidR="00E062A7" w:rsidRDefault="00E062A7" w:rsidP="009C2B67">
    <w:pPr>
      <w:pStyle w:val="Brdtext"/>
    </w:pPr>
    <w:r>
      <w:rPr>
        <w:noProof/>
        <w:lang w:eastAsia="sv-SE"/>
      </w:rPr>
      <mc:AlternateContent>
        <mc:Choice Requires="wps">
          <w:drawing>
            <wp:anchor distT="0" distB="0" distL="0" distR="0" simplePos="0" relativeHeight="2516586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84176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9" type="#_x0000_t202" style="position:absolute;left:0;text-align:left;margin-left:5.4pt;margin-top:610.95pt;width:44.2pt;height:9.6pt;z-index:2516586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4VsqkA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k&#10;lFOiWY0hPYk2uA06mER+GuungD1aAEP72bSY83DucRjbbqWr4x8NEdjB9G7PLoIRjsOz8/x0AguH&#10;KR/nF+PEfnZwts6HL8LUJC4K6jC8xCnb3vqAQgAdIDGXN6oqbyql0iYKRlwpR7YMo1YhlQiPP1BK&#10;k6ag56dnoxRYm+jeRVY6hhFJMn262HjXYFqFnRIRo/Q3IUFZ6vOV3Ixzoff5EzqiJFK9xbHHH6p6&#10;i3PXBzxSZqPD3rmutHGp+3THDpSVPwbKZIcH4Ud9x2Vol23SyulkPChgacodhOFMd7W85TcVxnfL&#10;fHhgDncJE8f7EO7xkcqAftOvKFkb9+u184iHxGGlpMHdLKj/uWFOUKK+aoj/Ip9EIYW0mZx9hJKI&#10;O7Ysjy16U18ZaALyRnVpGfFBDUvpTP2MZ2QRs8LENEfugoZheRW6FwPPEBeLRQLh+loWbvWj5TF0&#10;5DmK86l9Zs72Cg6Q/p0ZbjGbvhByh42e3i42AWJMKo9Md6z2E8DVT+Lvn6n4thzvE+rw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4Vsq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84176A"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1A60DD" w14:textId="77777777" w:rsidR="00E062A7" w:rsidRDefault="00E062A7" w:rsidP="00EE1584">
    <w:pPr>
      <w:pStyle w:val="Brdtext"/>
    </w:pPr>
    <w:r>
      <w:rPr>
        <w:noProof/>
        <w:lang w:eastAsia="sv-SE"/>
      </w:rPr>
      <mc:AlternateContent>
        <mc:Choice Requires="wps">
          <w:drawing>
            <wp:anchor distT="0" distB="0" distL="0" distR="0" simplePos="0" relativeHeight="251658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CA1A8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0" type="#_x0000_t202" style="position:absolute;left:0;text-align:left;margin-left:393pt;margin-top:611.2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9JCk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2POrKjpkR5Vi35DFeSRn8aFGcGWjoDYfoaW3nk4D3QYy261r+OfCmJkJ6Z3e3YpGJN0eHqWT6Zk&#10;kWTKx/n5OLGfHZydD/hFQc3iouCeHi9xKra3AekiBB0gMVcAU5U3lTFpEwWjroxnW0FPbTBdkTz+&#10;QBnLmoKfTU5HKbCF6N5FNjaGUUkyfbpYeFdgWuHOqIgx9pvSRFmq85XcQkpl9/kTOqI0pXqLY48/&#10;3Ootzl0d5JEyg8W9c11Z8Kn61GMHysofA2W6wxPhR3XHJbarNmllMp0MClhBuSNheOhaKzh5U9Hz&#10;3YqAD8JTL9GL03zAe/poA0Q/9CvO1uB/vXYe8SRxsnLWUG8WPPzcCK84M18tif88n0YhYdpMTz+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BfSQp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0CA1A8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FFE4A5" w14:textId="77777777" w:rsidR="00E062A7" w:rsidRDefault="00E062A7" w:rsidP="00EE1584">
    <w:pPr>
      <w:pStyle w:val="Brdtext"/>
    </w:pPr>
    <w:r>
      <w:rPr>
        <w:noProof/>
        <w:lang w:eastAsia="sv-SE"/>
      </w:rPr>
      <mc:AlternateContent>
        <mc:Choice Requires="wps">
          <w:drawing>
            <wp:anchor distT="0" distB="0" distL="0" distR="0" simplePos="0" relativeHeight="2516583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4013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1" type="#_x0000_t202" style="position:absolute;left:0;text-align:left;margin-left:393pt;margin-top:611.2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PeekkQ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bgR7Maj/Qk2uA2qCCP/DTWTwF7tACG9rNp8c7DucdhLLuVro5/FERgR6Tdnl0EIxyHZ+f56QQW&#10;DlM+zi/Gif3s4GydD1+EqUlcFNTh8RKnbHvrAy4C6ACJubxRVXlTKZU2UTDiSjmyZXhqFdIV4fEH&#10;SmnSFPT89GyUAmsT3bvISscwIkmmTxcL7wpMq7BTImKU/iYkKEt1vpKbcS70Pn9CR5REqrc49vjD&#10;rd7i3NUBj5TZ6LB3rittXKo+9diBsvLHQJns8CD8qO64DO2yTVo5nUwGBSxNuYMwnOlay1t+U+H5&#10;bpkPD8yhl/DimA/hHh+pDOg3/YqStXG/XjuPeEgcVkoa9GZB/c8Nc4IS9VVD/Bf5JAoppM3k7COU&#10;RNyxZXls0Zv6ykATOSaR5WkZ8UENS+lM/YwxsohZYWKaI3dBw7C8Ct3EwBjiYrFIILSvZeFWP1oe&#10;Q0eeozif2mfmbK/gAOnfmaGL2fSFkDts9PR2sQkQY1J5ZLpjtX8BtH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qPee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684013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B699C" w14:textId="77777777" w:rsidR="00E062A7" w:rsidRDefault="00E062A7" w:rsidP="009C2B67">
    <w:pPr>
      <w:pStyle w:val="Brdtext"/>
    </w:pPr>
    <w:r>
      <w:rPr>
        <w:noProof/>
        <w:lang w:eastAsia="sv-SE"/>
      </w:rPr>
      <mc:AlternateContent>
        <mc:Choice Requires="wps">
          <w:drawing>
            <wp:anchor distT="0" distB="0" distL="0" distR="0" simplePos="0" relativeHeight="2516586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B7F04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4" type="#_x0000_t202" style="position:absolute;left:0;text-align:left;margin-left:5.4pt;margin-top:610.95pt;width:44.2pt;height:9.6pt;z-index:2516586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w+BckgIAAJQFAAAOAAAAZHJzL2Uyb0RvYy54bWysVFFP2zAQfp+0/2D5faQpgY2KFHUgpkkI&#10;0GDi2XVsGs3xefa1Sffrd3aStmO8MO0lsX3f3fk+f3fnF11j2Eb5UIMteX404UxZCVVtn0v+/fH6&#10;wyfOAgpbCQNWlXyrAr+Yv3933rqZmsIKTKU8oyA2zFpX8hWim2VZkCvViHAETlkyavCNQNr656zy&#10;oqXojcmmk8lp1oKvnAepQqDTq97I5ym+1krindZBITMlp7th+vr0XcZvNj8Xs2cv3KqWwzXEP9yi&#10;EbWlpLtQVwIFW/v6r1BNLT0E0HgkoclA61qqVANVk09eVPOwEk6lWoic4HY0hf8XVt5u7j2rq5IX&#10;k4IzKxp6pEfVoV9TBUXkp3VhRrAHR0DsPkNH7zyeBzqMZXfaN/FPBTGyE9PbHbsUjEk6PDnNjwuy&#10;SDLl0/xsmtjP9s7OB/yioGFxUXJPj5c4FZubgHQRgo6QmCuAqavr2pi0iYJRl8azjaCnNpiuSB5/&#10;oIxlbclPj08mKbCF6N5HNjaGUUkyQ7pYeF9gWuHWqIgx9pvSRFmq85XcQkpld/kTOqI0pXqL44Df&#10;3+otzn0d5JEyg8Wdc1Nb8Kn61GN7yqofI2W6xxPhB3XHJXbLLmnluPg4KmAJ1ZaE4aFvreDkdU3P&#10;dyMC3gtPvUQvTvMB7+ijDRD9MKw4W4H/9dp5xJPEycpZS71Z8vBzLbzizHy1JP6zvIhCwrQpTj6S&#10;kpg/tCwPLXbdXAJpIqdJ5GRaRjyacak9NE80RhYxK5mElZS75DguL7GfGDSGpFosEoja1wm8sQ9O&#10;xtCR5yjOx+5JeDcoGEn6tzB2sZi9EHKPjZ7BLdZIYkwqj0z3rA4vQK2fxD+MqThbDvcJtR+m8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TD4F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7B7F04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5B8678" w14:textId="77777777" w:rsidR="00E062A7" w:rsidRDefault="00E062A7" w:rsidP="00EE1584">
    <w:pPr>
      <w:pStyle w:val="Brdtext"/>
    </w:pPr>
    <w:r>
      <w:rPr>
        <w:noProof/>
        <w:lang w:eastAsia="sv-SE"/>
      </w:rPr>
      <mc:AlternateContent>
        <mc:Choice Requires="wps">
          <w:drawing>
            <wp:anchor distT="0" distB="0" distL="0" distR="0" simplePos="0" relativeHeight="2516583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FACCC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5" type="#_x0000_t202" style="position:absolute;left:0;text-align:left;margin-left:393pt;margin-top:611.2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Idsb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0ZQzK2p6pEfVol9TBXnkp3FhRrAHR0Bsv0BL7zycBzqMZbfa1/FPBTGyE9PbHbsUjEk6nJ7kxxOy&#10;SDLl4/xsnNjP9s7OB/yqoGZxUXBPj5c4FZubgHQRgg6QmCuAqcrrypi0iYJRl8azjaCnNpiuSB5/&#10;oIxlTcFPjqejFNhCdO8iGxvDqCSZPl0svCswrXBrVMQY+11poizV+UZuIaWyu/wJHVGaUr3Hscfv&#10;b/Ue564O8kiZweLOua4s+FR96rE9ZeXPgTLd4Ynwg7rjEttlm7RyPDkd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yHbG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5FACCC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7A088A" w14:textId="77777777" w:rsidR="00E062A7" w:rsidRDefault="00E062A7" w:rsidP="00EE1584">
    <w:pPr>
      <w:pStyle w:val="Brdtext"/>
    </w:pPr>
    <w:r>
      <w:rPr>
        <w:noProof/>
        <w:lang w:eastAsia="sv-SE"/>
      </w:rPr>
      <mc:AlternateContent>
        <mc:Choice Requires="wps">
          <w:drawing>
            <wp:anchor distT="0" distB="0" distL="0" distR="0" simplePos="0" relativeHeight="2516583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947C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6" type="#_x0000_t202" style="position:absolute;left:0;text-align:left;margin-left:393pt;margin-top:611.25pt;width:44.2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4sH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jiacWVHTIz2qFv2GKsgjP40Lc4I9OAJi+xlaeufhPNBhLLvVvo5/KoiRnZje7dmlYEzS4elZPpmS&#10;RZIpH+ezcWI/Ozg7H/CLgprFRcE9PV7iVGxvAtJFCDpAYq4ApiqvK2PSJgpGXRrPtoKe2mC6Inn8&#10;gTKWNQU/m5yOUmAL0b2LbGwMo5Jk+nSx8K7AtMKdURFj7DelibJU5yu5hZTK7vMndERpSvUWxx5/&#10;uNVbnLs6yCNlBot757qy4FP1qccOlJU/Bsp0hyfCj+qOS2xXbdLKZDobFLCCckfC8NC1VnDyuqLn&#10;uxEB74WnXqIXp/mAd/TRBoh+6FecrcH/eu084kniZOWsod4sePi5EV5xZr5aEv8sn0YhYdpMTz+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L/eLB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25947C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3C7BEF" w14:textId="77777777" w:rsidR="00E062A7" w:rsidRDefault="00E062A7" w:rsidP="009C2B67">
    <w:pPr>
      <w:pStyle w:val="Brdtext"/>
    </w:pPr>
    <w:r>
      <w:rPr>
        <w:noProof/>
        <w:lang w:eastAsia="sv-SE"/>
      </w:rPr>
      <mc:AlternateContent>
        <mc:Choice Requires="wps">
          <w:drawing>
            <wp:anchor distT="0" distB="0" distL="0" distR="0" simplePos="0" relativeHeight="2516586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1D2D2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9" type="#_x0000_t202" style="position:absolute;left:0;text-align:left;margin-left:5.4pt;margin-top:610.95pt;width:44.2pt;height:9.6pt;z-index:2516586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pisj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o1POrKjpkR5Vi35NFUwiP40LM4I9OAJi+wVaeufhPNBhLLvVvo5/KoiRnZje7tilYEzS4fQkP56Q&#10;RZIpH+dn48R+tnd2PuBXBTWLi4J7erzEqdjcBKSLEHSAxFwBTFVeV8akTRSMujSebQQ9tcF0RfL4&#10;A2Usawp+cjwdpcAWonsX2dgYRiXJ9Oli4V2BaYVboyLG2O9KE2WpzjdyCymV3eVP6IjSlOo9jj1+&#10;f6v3OHd1kEfKDBZ3znVlwafqU4/tKSt/DpTpDk+EH9Qdl9gu26SV4+l4UMASyi0Jw0PXWsHJ64qe&#10;70YEvBeeeolenOYD3tFHGyD6oV9xtgL/+63ziCeJk5Wzhnqz4OHXWnjFmflmSfxn+SQKCdNmMj0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COmKy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B1D2D2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64F5B1" w14:textId="77777777" w:rsidR="00E062A7" w:rsidRDefault="00E062A7" w:rsidP="00EE1584">
    <w:pPr>
      <w:pStyle w:val="Brdtext"/>
    </w:pPr>
    <w:r>
      <w:rPr>
        <w:noProof/>
        <w:lang w:eastAsia="sv-SE"/>
      </w:rPr>
      <mc:AlternateContent>
        <mc:Choice Requires="wps">
          <w:drawing>
            <wp:anchor distT="0" distB="0" distL="0" distR="0" simplePos="0" relativeHeight="2516583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36448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0" type="#_x0000_t202" style="position:absolute;left:0;text-align:left;margin-left:393pt;margin-top:611.25pt;width:44.2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a/kkgIAAJQFAAAOAAAAZHJzL2Uyb0RvYy54bWysVF1v2yAUfZ+0/4B4Xx3no1ujOlXWqtOk&#10;qq3WTn0mGBprGBiQ2Nmv3wHbSdb1pdNebOCeey/33MM9v2hrRbbC+croguYnI0qE5qas9HNBvz9e&#10;f/hEiQ9Ml0wZLQq6E55eLN6/O2/sXIzN2qhSOIIg2s8bW9B1CHaeZZ6vRc38ibFCwyiNq1nA1j1n&#10;pWMNotcqG49Gp1ljXGmd4cJ7nF51RrpI8aUUPNxJ6UUgqqC4W0hfl76r+M0W52z+7JhdV7y/BvuH&#10;W9Ss0ki6D3XFAiMbV/0Vqq64M97IcMJNnRkpKy5SDagmH72o5mHNrEi1gBxv9zT5/xeW327vHanK&#10;gk5HaJVmNZr0KNrgNqggj/w01s8Be7AAhvazadHn4dzjMJbdSlfHPwoisIPp3Z5dBCMch7PTfDKF&#10;hcOUj/OzcWI/Ozhb58MXYWoSFwV1aF7ilG1vfMBFAB0gMZc3qiqvK6XSJgpGXCpHtgytViFdER5/&#10;oJQmTUFPJ7NRCqxNdO8iKx3DiCSZPl0svCswrcJOiYhR+puQoCzV+UpuxrnQ+/wJHVESqd7i2OMP&#10;t3qLc1cHPFJmo8Peua60can69MYOlJU/BspkhwfhR3XHZWhXbdLKZDYZFLAy5Q7CcKZ7Wt7y6wrt&#10;u2E+3DOHt4SOYz6EO3ykMqDf9CtK1sb9eu084iFxWClp8DYL6n9umBOUqK8a4j/Lp1FIIW2ms49Q&#10;EnHHltWxRW/qSwNN5JhElqdlxAc1LKUz9RPGyDJmhYlpjtwFDcPyMnQTA2OIi+UygfB8LQs3+sHy&#10;GDryHMX52D4xZ3sFB0j/1gyvmM1fCLnDRk9vl5sAMSaVR6Y7VvsO4Ok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n2v5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936448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1ED30" w14:textId="77777777" w:rsidR="00E062A7" w:rsidRDefault="00E062A7" w:rsidP="00EE1584">
    <w:pPr>
      <w:pStyle w:val="Brdtext"/>
    </w:pPr>
    <w:r>
      <w:rPr>
        <w:noProof/>
        <w:lang w:eastAsia="sv-SE"/>
      </w:rPr>
      <mc:AlternateContent>
        <mc:Choice Requires="wps">
          <w:drawing>
            <wp:anchor distT="0" distB="0" distL="0" distR="0" simplePos="0" relativeHeight="2516583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A309D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1" type="#_x0000_t202" style="position:absolute;left:0;text-align:left;margin-left:393pt;margin-top:611.25pt;width:44.2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epet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RjPOrKjpkR5Vi35DFeSRn8aFOcEeHAGx/QwtvfNwHugwlt1qX8c/FcTITkzv9uxSMCbpcDrLTydk&#10;kWTKx/nZOLGfHZydD/hFQc3iouCeHi9xKrY3AekiBB0gMVcAU5XXlTFpEwWjLo1nW0FPbTBdkTz+&#10;QBnLmoLPTqejFNhCdO8iGxvDqCSZPl0svCswrXBnVMQY+01poizV+UpuIaWy+/wJHVGaUr3Fsccf&#10;bvUW564O8kiZweLeua4s+FR96rEDZeWPgTLd4Ynwo7rjEttVm7RyOp0MClhBuSNheOhaKzh5XdHz&#10;3YiA98JTL9GL03zAO/poA0Q/9CvO1uB/vXYe8SRxsnLWUG8WPPzcCK84M18tif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nqXr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EA309D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9901E3" w14:textId="77777777" w:rsidR="00E062A7" w:rsidRDefault="00E062A7" w:rsidP="009C2B67">
    <w:pPr>
      <w:pStyle w:val="Brdtext"/>
    </w:pPr>
    <w:r>
      <w:rPr>
        <w:noProof/>
        <w:lang w:eastAsia="sv-SE"/>
      </w:rPr>
      <mc:AlternateContent>
        <mc:Choice Requires="wps">
          <w:drawing>
            <wp:anchor distT="0" distB="0" distL="0" distR="0" simplePos="0" relativeHeight="2516586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8606D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4" type="#_x0000_t202" style="position:absolute;left:0;text-align:left;margin-left:5.4pt;margin-top:610.95pt;width:44.2pt;height:9.6pt;z-index:2516586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zeEnkQ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CQHP5rVeKRH0Qa3RgWTyE9j/QywBwtgaL+YFu88nHscxrJb6er4R0EEdkTa7thFMMJxOD3Jjyew&#10;cJjycX42Tuxne2frfPgqTE3ioqAOj5c4ZZsbH3ARQAdIzOWNqsrrSqm0iYIRl8qRDcNTq5CuCI8/&#10;UEqTpqAnx9NRCqxNdO8iKx3DiCSZPl0svCswrcJWiYhR+ruQoCzV+UZuxrnQu/wJHVESqd7j2OP3&#10;t3qPc1cHPFJmo8POua60can61GN7ysqfA2Wyw4Pwg7rjMrTLNmnleHo6KGBpyi2E4UzXWt7y6wrP&#10;d8N8uGcOvYQXx3wId/hIZUC/6VeUrIz7/dZ5xEPisFLSoDcL6n+tmROUqG8a4j/LJ1FIIW0m01Mo&#10;ibhDy/LQotf1pYEmckwiy9My4oMaltKZ+gljZBGzwsQ0R+6ChmF5GbqJgTHExWKRQGhfy8KNfrA8&#10;ho48R3E+tk/M2V7BAdK/NUMXs9krIXfY6OntYh0gxqTyyHTHav8CaP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s3hJ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18606D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8954B5" w14:textId="77777777" w:rsidR="00E062A7" w:rsidRDefault="00E062A7" w:rsidP="00EE1584">
    <w:pPr>
      <w:pStyle w:val="Brdtext"/>
    </w:pPr>
    <w:r>
      <w:rPr>
        <w:noProof/>
        <w:lang w:eastAsia="sv-SE"/>
      </w:rPr>
      <mc:AlternateContent>
        <mc:Choice Requires="wps">
          <w:drawing>
            <wp:anchor distT="0" distB="0" distL="0" distR="0" simplePos="0" relativeHeight="2516583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962E3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5" type="#_x0000_t202" style="position:absolute;left:0;text-align:left;margin-left:393pt;margin-top:611.25pt;width:44.2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L9pgkAIAAJQFAAAOAAAAZHJzL2Uyb0RvYy54bWysVF1P2zAUfZ+0/2D5faQpLYOKFHUgpkkI&#10;0GDi2XVsGs2xPdtt0v16jp2k7RgvTHtJbN9zv8499vlFWyuyEc5XRhc0PxpRIjQ3ZaWfC/rj8frT&#10;KSU+MF0yZbQo6FZ4ejH/+OG8sTMxNiujSuEIgmg/a2xBVyHYWZZ5vhI180fGCg2jNK5mAVv3nJWO&#10;NYheq2w8Gp1kjXGldYYL73F61RnpPMWXUvBwJ6UXgaiCoraQvi59l/Gbzc/Z7Nkxu6p4Xwb7hypq&#10;Vmkk3YW6YoGRtav+ClVX3BlvZDjips6MlBUXqQd0k49edfOwYlakXkCOtzua/P8Ly283945UZUEn&#10;eU6JZjWG9Cja4NboII/8NNbPAHuwAIb2i2kx5+Hc4zC23UpXxz8aIrCD6e2OXQQjHIfTk/x4AguH&#10;KR/nZ+PEfrZ3ts6Hr8LUJC4K6jC8xCnb3PiAQgAdIDGXN6oqryul0iYKRlwqRzYMo1YhlQiPP1BK&#10;k6agJ8fTUQqsTXTvIisdw4gkmT5dbLxrMK3CVomIUfq7kKAs9flGbsa50Lv8CR1REqne49jj91W9&#10;x7nrAx4ps9Fh51xX2rjUfbpje8rKnwNlssOD8IO+4zK0yzZp5Xh6OihgacothOFMd7W85dcVxnfD&#10;fLhnDncJE8f7EO7wkcqAftOvKFkZ9/ut84iHxGGlpMHdLKj/tWZOUKK+aYj/LJ9EIYW0mUw/Q0nE&#10;HVqWhxa9ri8NNAF5o7q0jPighqV0pn7CM7KIWWFimiN3QcOwvAzdi4FniIvFIoFwfS0LN/rB8hg6&#10;8hzF+dg+MWd7BQdI/9YMt5jNXgm5w0ZPbxfrADEmlUemO1b7CeDqJ/H3z1R8Ww73CbV/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kv2m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962E3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5D8332" w14:textId="77777777" w:rsidR="00E062A7" w:rsidRDefault="00E062A7" w:rsidP="00EE1584">
    <w:pPr>
      <w:pStyle w:val="Brdtext"/>
    </w:pPr>
    <w:r>
      <w:rPr>
        <w:noProof/>
        <w:lang w:eastAsia="sv-SE"/>
      </w:rPr>
      <mc:AlternateContent>
        <mc:Choice Requires="wps">
          <w:drawing>
            <wp:anchor distT="0" distB="0" distL="0" distR="0" simplePos="0" relativeHeight="2516583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C9CB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6" type="#_x0000_t202" style="position:absolute;left:0;text-align:left;margin-left:393pt;margin-top:611.25pt;width:44.2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frRH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jGacWVHTIz2qFv2GKsgjP40Lc4I9OAJi+xlaeufhPNBhLLvVvo5/KoiRnZje7dmlYEzS4fQsP52Q&#10;RZIpH+ezcWI/Ozg7H/CLgprFRcE9PV7iVGxvAtJFCDpAYq4ApiqvK2PSJgpGXRrPtoKe2mC6Inn8&#10;gTKWNQU/O52OUmAL0b2LbGwMo5Jk+nSx8K7AtMKdURFj7DelibJU5yu5hZTK7vMndERpSvUWxx5/&#10;uNVbnLs6yCNlBot757qy4FP1qccOlJU/Bsp0hyfCj+qOS2xXbdLK6XQ2KGAF5Y6E4aFrreDkdUXP&#10;dyMC3gtPvUQvTvMB7+ijDRD90K84W4P/9dp5xJPEycpZQ71Z8PBzI7zizHy1JP5ZPolCwrSZTD+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H60R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BDC9CB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6D834C" w14:textId="77777777" w:rsidR="00E062A7" w:rsidRDefault="00E062A7" w:rsidP="009C2B67">
    <w:pPr>
      <w:pStyle w:val="Brdtext"/>
    </w:pPr>
    <w:r>
      <w:rPr>
        <w:noProof/>
        <w:lang w:eastAsia="sv-SE"/>
      </w:rPr>
      <mc:AlternateContent>
        <mc:Choice Requires="wps">
          <w:drawing>
            <wp:anchor distT="0" distB="0" distL="0" distR="0" simplePos="0" relativeHeight="251658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3E7B27"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9" type="#_x0000_t202" style="position:absolute;left:0;text-align:left;margin-left:5.4pt;margin-top:610.95pt;width:44.2pt;height:9.6pt;z-index:251658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6IUD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8wlnVtT0SI+qRb+hCqaRn8aFOcEeHAGx/QwtvfNwHugwlt1qX8c/FcTITkzv9uxSMCbp8HSWT6Zk&#10;kWTKx/nZOLGfHZydD/hFQc3iouCeHi9xKrY3AekiBB0gMVcAU5XXlTFpEwWjLo1nW0FPbTBdkTz+&#10;QBnLmoLPJqejFNhCdO8iGxvDqCSZPl0svCswrXBnVMQY+01poizV+UpuIaWy+/wJHVGaUr3Fsccf&#10;bvUW564O8kiZweLeua4s+FR96rEDZeWPgTLd4Ynwo7rjEttVm7QymY0HBayg3JEwPHStFZy8ruj5&#10;bkTAe+Gpl+jFaT7gHX20AaIf+hVna/C/XjuPeJI4WTlrqDcLHn5uhFecma+WxH+WT6OQMG2mpx9J&#10;ScwfW1bHFrupL4E0kdMkcjItIx7NsNQe6icaI8uYlUzCSspdcByWl9hNDBpDUi2XCUTt6wTe2Acn&#10;Y+jIcxTnY/skvOsVjCT9Wxi6WMxfCLnDRs/glhskMSaVR6Y7VvsXoNZP4u/HVJwtx/uEOgzTx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HbohQ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33E7B27"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122293" w14:textId="77777777" w:rsidR="00E062A7" w:rsidRDefault="00E062A7" w:rsidP="00EE1584">
    <w:pPr>
      <w:pStyle w:val="Brdtext"/>
    </w:pPr>
    <w:r>
      <w:rPr>
        <w:noProof/>
        <w:lang w:eastAsia="sv-SE"/>
      </w:rPr>
      <mc:AlternateContent>
        <mc:Choice Requires="wps">
          <w:drawing>
            <wp:anchor distT="0" distB="0" distL="0" distR="0" simplePos="0" relativeHeight="251658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0C9E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0" type="#_x0000_t202" style="position:absolute;left:0;text-align:left;margin-left:393pt;margin-top:611.25pt;width:44.2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VsD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8ylnVtT0SI+qRb+hCvLIT+PCnGAPjoDYfoaW3nk4D3QYy261r+OfCmJkJ6Z3e3YpGJN0eDrLJ1Oy&#10;SDLl4/xsnNjPDs7OB/yioGZxUXBPj5c4FdubgHQRgg6QmCuAqcrrypi0iYJRl8azraCnNpiuSB5/&#10;oIxlTcFnk9NRCmwhuneRjY1hVJJMny4W3hWYVrgzKmKM/aY0UZbqfCW3kFLZff6EjihNqd7i2OMP&#10;t3qLc1cHeaTMYHHvXFcWfKo+9diBsvLHQJnu8ET4Ud1xie2qTVqZzCaDAlZQ7kgYHrrWCk5eV/R8&#10;NyLgvfDUS/TiNB/wjj7aANEP/YqzNfhfr51HPEmcrJw11JsFDz83wivOzFdL4j/Lp1FImDbT0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kVbA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660C9E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86C51" w14:textId="77777777" w:rsidR="00E062A7" w:rsidRDefault="00E062A7" w:rsidP="00EE1584">
    <w:pPr>
      <w:pStyle w:val="Brdtext"/>
    </w:pPr>
    <w:r>
      <w:rPr>
        <w:noProof/>
        <w:lang w:eastAsia="sv-SE"/>
      </w:rPr>
      <mc:AlternateContent>
        <mc:Choice Requires="wps">
          <w:drawing>
            <wp:anchor distT="0" distB="0" distL="0" distR="0" simplePos="0" relativeHeight="2516583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A98FB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1" type="#_x0000_t202" style="position:absolute;left:0;text-align:left;margin-left:393pt;margin-top:611.25pt;width:44.2pt;height:9.6pt;z-index:2516583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NDmNkg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ZgzK2p6pEfVot9QBXnkp3FhRrClIyC2n6Gldx7OAx3Gslvt6/inghjZiendnl0KxiQdnk3z0wlZ&#10;JJnycX4+TuxnB2fnA35RULO4KLinx0uciu1tQLoIQQdIzBXAVOVNZUzaRMGoK+PZVtBTG0xXJI8/&#10;UMaypuDT07NRCmwhuneRjY1hVJJMny4W3hWYVrgzKmKM/aY0UZbqfCW3kFLZff6EjihNqd7i2OMP&#10;t3qLc1cHeaTMYHHvXFcWfKo+9diBsvLHQJnu8ET4Ud1xie2qTVo5nU4GBayg3JEwPHStFZy8qej5&#10;bkXAB+Gpl+jFaT7gPX20AaIf+hVna/C/XjuPeJI4WTlrqDcLHn5uhFecma+WxH+eT6KQMG0m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0zQ5j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AA98FB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94B0A7" w14:textId="77777777" w:rsidR="00E062A7" w:rsidRDefault="00E062A7" w:rsidP="009C2B67">
    <w:pPr>
      <w:pStyle w:val="Brdtext"/>
    </w:pPr>
    <w:r>
      <w:rPr>
        <w:noProof/>
        <w:lang w:eastAsia="sv-SE"/>
      </w:rPr>
      <mc:AlternateContent>
        <mc:Choice Requires="wps">
          <w:drawing>
            <wp:anchor distT="0" distB="0" distL="0" distR="0" simplePos="0" relativeHeight="2516586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DC1A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4" type="#_x0000_t202" style="position:absolute;left:0;text-align:left;margin-left:5.4pt;margin-top:610.95pt;width:44.2pt;height:9.6pt;z-index:2516586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yj51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fMqZFTU90qNq0a+pgknkp3FhRrAHR0Bsv0BL7zycBzqMZbfa1/FPBTGyE9PbHbsUjEk6PJnmxxOy&#10;SDLl4/xsnNjP9s7OB/yqoGZxUXBPj5c4FZubgHQRgg6QmCuAqcrrypi0iYJRl8azjaCnNpiuSB5/&#10;oIxlTcGnxyejFNhCdO8iGxvDqCSZPl0svCswrXBrVMQY+11poizV+UZuIaWyu/wJHVGaUr3Hscfv&#10;b/Ue564O8kiZweLOua4s+FR96rE9ZeXPgTLd4Ynwg7rjEttlm7RyPD0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H3KPnW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28DC1A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BDB570" w14:textId="77777777" w:rsidR="00E062A7" w:rsidRDefault="00E062A7" w:rsidP="00EE1584">
    <w:pPr>
      <w:pStyle w:val="Brdtext"/>
    </w:pPr>
    <w:r>
      <w:rPr>
        <w:noProof/>
        <w:lang w:eastAsia="sv-SE"/>
      </w:rPr>
      <mc:AlternateContent>
        <mc:Choice Requires="wps">
          <w:drawing>
            <wp:anchor distT="0" distB="0" distL="0" distR="0" simplePos="0" relativeHeight="2516583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FBD7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5" type="#_x0000_t202" style="position:absolute;left:0;text-align:left;margin-left:393pt;margin-top:611.25pt;width:44.2pt;height:9.6pt;z-index:2516583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KAUykg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BJ&#10;fsqZFTU90pNq0a+pgjzy07gwI9ijIyC2n6Gldx7OAx3Gslvt6/inghjZientjl0KxiQdnkzz4wlZ&#10;JJnycX4+Tuxne2fnA35RULO4KLinx0ucis1tQLoIQQdIzBXAVOVNZUzaRMGoK+PZRtBTG0xXJI8/&#10;UMaypuDT45NRCmwhuneRjY1hVJJMny4W3hWYVrg1KmKM/aY0UZbqfCO3kFLZXf6EjihNqd7j2OP3&#10;t3qPc1cHeaTMYHHnXFcWfKo+9diesvLHQJnu8ET4Qd1xie2yTVo5np4NClhCuSVheOhaKzh5U9Hz&#10;3YqAD8JTL9GL03zAe/poA0Q/9CvOVuB/vXUe8SRxsnLWUG8WPPxcC684M18tif88n0QhYdpMTk5J&#10;ScwfWpaHFruur4A0kdMkcjItIx7NsNQe6mcaI4uYlUzCSspdcByWV9hNDBpDUi0WCUTt6wTe2kcn&#10;Y+jIcxTnU/ssvOsVjCT9Oxi6WMxeCbnDRs/gFmskMSaVR6Y7VvsXoNZP4u/HVJwth/uE2g/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GigFM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D7FBD7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C792A" w14:textId="77777777" w:rsidR="00E062A7" w:rsidRDefault="00E062A7" w:rsidP="00EE1584">
    <w:pPr>
      <w:pStyle w:val="Brdtext"/>
    </w:pPr>
    <w:r>
      <w:rPr>
        <w:noProof/>
        <w:lang w:eastAsia="sv-SE"/>
      </w:rPr>
      <mc:AlternateContent>
        <mc:Choice Requires="wps">
          <w:drawing>
            <wp:anchor distT="0" distB="0" distL="0" distR="0" simplePos="0" relativeHeight="2516583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6214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6" type="#_x0000_t202" style="position:absolute;left:0;text-align:left;margin-left:393pt;margin-top:611.25pt;width:44.2pt;height:9.6pt;z-index:2516583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RkCg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8ilnVtT0SI+qRb+hCvLIT+PCnGAPjoDYfoaW3nk4D3QYy261r+OfCmJkJ6Z3e3YpGJN0OJ3lpxOy&#10;SDLl4/xsnNjPDs7OB/yioGZxUXBPj5c4FdubgHQRgg6QmCuAqcrrypi0iYJRl8azraCnNpiuSB5/&#10;oIxlTcFnp9NRCmwhuneRjY1hVJJMny4W3hWYVrgzKmKM/aY0UZbqfCW3kFLZff6EjihNqd7i2OMP&#10;t3qLc1cHeaTMYHHvXFcWfKo+9diBsvLHQJnu8ET4Ud1xie2qTVo5nZ0NClhBuSNheOhaKzh5XdHz&#10;3YiA98JTL9GL03zAO/poA0Q/9CvO1uB/vXYe8SRxsnLWUG8WPPzcCK84M18tif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EZAo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66214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ACC6B1" w14:textId="77777777" w:rsidR="00E062A7" w:rsidRDefault="00E062A7" w:rsidP="009C2B67">
    <w:pPr>
      <w:pStyle w:val="Brdtext"/>
    </w:pPr>
    <w:r>
      <w:rPr>
        <w:noProof/>
        <w:lang w:eastAsia="sv-SE"/>
      </w:rPr>
      <mc:AlternateContent>
        <mc:Choice Requires="wps">
          <w:drawing>
            <wp:anchor distT="0" distB="0" distL="0" distR="0" simplePos="0" relativeHeight="2516586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B9AE6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9" type="#_x0000_t202" style="position:absolute;left:0;text-align:left;margin-left:5.4pt;margin-top:610.95pt;width:44.2pt;height:9.6pt;z-index:2516586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YbpD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QzK2p6pEfVol9TBZPIT+PCjGAPjoDYfoGW3nk4D3QYy261r+OfCmJkJ6a3O3YpGJN0eHKaH0/I&#10;IsmUj/PpOLGf7Z2dD/hVQc3iouCeHi9xKjY3AekiBB0gMVcAU5XXlTFpEwWjLo1nG0FPbTBdkTz+&#10;QBnLmoKfHp+MUmAL0b2LbGwMo5Jk+nSx8K7AtMKtURFj7HelibJU5xu5hZTK7vIndERpSvUexx6/&#10;v9V7nLs6yCNlBos757qy4FP1qcf2lJU/B8p0hyfCD+qOS2yXbdLK8dl4UMASyi0Jw0PXWsHJ64qe&#10;70YEvBeeeolenOYD3tFHGyD6oV9xtgL/+63ziCeJk5Wzhnqz4OHXWnjFmflmSfzTfBKFhGkzOTkj&#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H1huk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0B9AE6F"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366FF7" w14:textId="77777777" w:rsidR="00E062A7" w:rsidRDefault="00E062A7" w:rsidP="00EE1584">
    <w:pPr>
      <w:pStyle w:val="Brdtext"/>
    </w:pPr>
    <w:r>
      <w:rPr>
        <w:noProof/>
        <w:lang w:eastAsia="sv-SE"/>
      </w:rPr>
      <mc:AlternateContent>
        <mc:Choice Requires="wps">
          <w:drawing>
            <wp:anchor distT="0" distB="0" distL="0" distR="0" simplePos="0" relativeHeight="2516583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F34D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0" type="#_x0000_t202" style="position:absolute;left:0;text-align:left;margin-left:393pt;margin-top:611.25pt;width:44.2pt;height:9.6pt;z-index:2516583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a0SkAIAAJQFAAAOAAAAZHJzL2Uyb0RvYy54bWysVMFu2zAMvQ/YPwi6r46TtF2DOkXWosOA&#10;oi3WDj0rstQYk0VNYmJnX19KtpOs66XDLjYlPpIi+cjzi7Y2bKN8qMAWPD8acaashLKyzwX/8Xj9&#10;6TNnAYUthQGrCr5VgV/MP344b9xMjWEFplSekRMbZo0r+ArRzbIsyJWqRTgCpywpNfhaIB39c1Z6&#10;0ZD32mTj0egka8CXzoNUIdDtVafk8+RfayXxTuugkJmC09swfX36LuM3m5+L2bMXblXJ/hniH15R&#10;i8pS0J2rK4GCrX31l6u6kh4CaDySUGegdSVVyoGyyUevsnlYCadSLlSc4HZlCv/Prbzd3HtWlQWf&#10;jqk+VtTUpEfVol9TBnmsT+PCjGAPjoDYfoGW+jzcB7qMabfa1/FPCTHSk6ftrrrkjEm6PD7JJ1PS&#10;SFLl4/yM4pH3bG/sfMCvCmoWhYJ7al6qqdjcBOygAyTGCmCq8royJh0iYdSl8WwjqNUG0xPJ+R8o&#10;Y1lT8JPJ8Sg5thDNO8/GRjcqUaYPFxPvEkwSbo2KGGO/K00lS3m+EVtIqewufkJHlKZQ7zHs8ftX&#10;vce4y4MsUmSwuDOuKws+ZZ9mbF+y8udQMt3hqTcHeUcR22WbuDI5nQwMWEK5JWJ46EYrOHldUftu&#10;RMB74WmWqOO0H/COPtoAlR96ibMV+N9v3Uc8UZy0nDU0mwUPv9bCK87MN0vkP8unkUiYDtPj08hc&#10;f6hZHmrsur4E4kROm8jJJEY8mkHUHuonWiOLGJVUwkqKXXAcxEvsNgatIakWiwSi8XUCb+yDk9F1&#10;rHMk52P7JLzrGYxE/VsYpljMXhG5w0bL4BZrJDImlsdKd1XtO0Cjn+akX1NxtxyeE2q/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phrR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4F34D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463896" w14:textId="77777777" w:rsidR="00E062A7" w:rsidRDefault="00E062A7" w:rsidP="00EE1584">
    <w:pPr>
      <w:pStyle w:val="Brdtext"/>
    </w:pPr>
    <w:r>
      <w:rPr>
        <w:noProof/>
        <w:lang w:eastAsia="sv-SE"/>
      </w:rPr>
      <mc:AlternateContent>
        <mc:Choice Requires="wps">
          <w:drawing>
            <wp:anchor distT="0" distB="0" distL="0" distR="0" simplePos="0" relativeHeight="2516583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01D37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1" type="#_x0000_t202" style="position:absolute;left:0;text-align:left;margin-left:393pt;margin-top:611.25pt;width:44.2pt;height:9.6pt;z-index:2516583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vQbN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JKjVZrVaNKjaINbo4I88tNYPwVsYQEM7RfTos/DucdhLLuVro5/FERgB9PbHbsIRjgOT07z4wks&#10;HKZ8nJ+PE/vZ3tk6H74KU5O4KKhD8xKnbHPrAy4C6ACJubxRVXlTKZU2UTDiSjmyYWi1CumK8PgD&#10;pTRpCnp6fDJKgbWJ7l1kpWMYkSTTp4uFdwWmVdgqETFKfxcSlKU638jNOBd6lz+hI0oi1Xsce/z+&#10;Vu9x7uqAR8psdNg515U2LlWf3tiesvLnQJns8CD8oO64DO2yTVo5PpsMCliacgthONM9LW/5TYX2&#10;3TIfHpjDW0LHMR/CPT5SGdBv+hUlK+N+v3Ue8ZA4rJQ0eJsF9b/WzAlK1DcN8Z/nkyikkDaTkzMo&#10;ibhDy/LQotf1lYEmckwiy9My4oMaltKZ+gljZB6zwsQ0R+6ChmF5FbqJgTHExXyeQHi+loVbvbA8&#10;ho48R3E+tk/M2V7BAdK/M8MrZtNXQu6w0dPb+TpAjEnlkemO1b4DePpJ/P2YirPlcJ9Q+2E6e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YvQb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701D37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80781" w14:textId="77777777" w:rsidR="00E062A7" w:rsidRDefault="00E062A7" w:rsidP="009C2B67">
    <w:pPr>
      <w:pStyle w:val="Brdtext"/>
    </w:pPr>
    <w:r>
      <w:rPr>
        <w:noProof/>
        <w:lang w:eastAsia="sv-SE"/>
      </w:rPr>
      <mc:AlternateContent>
        <mc:Choice Requires="wps">
          <w:drawing>
            <wp:anchor distT="0" distB="0" distL="0" distR="0" simplePos="0" relativeHeight="2516586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CDFE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04" type="#_x0000_t202" style="position:absolute;left:0;text-align:left;margin-left:5.4pt;margin-top:610.95pt;width:44.2pt;height:9.6pt;z-index:2516586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shk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8ZgzK2p6pEfVol9TBZPIT+PClGALR0Bsv0BL7zycBzqMZbfa1/FPBTGyE9PbHbsUjEk6PDnNjydk&#10;kWTKx/n5OLGf7Z2dD/hVQc3iouCeHi9xKja3AekiBB0gMVcAU5U3lTFpEwWjroxnG0FPbTBdkTz+&#10;QBnLmoKfHp+MUmAL0b2LbGwMo5Jk+nSx8K7AtMKtURFj7HelibJU5xu5hZTK7vIndERpSvUexx6/&#10;v9V7nLs6yCNlBos757qy4FP1qcf2lJU/B8p0hyfCD+qOS2yXbdLK8dnZoIAllFsShoeutYKTNxU9&#10;360I+CA89RK9OM0HvKePNkD0Q7/ibAX+91vnEU8SJytnDfVmwcOvtfCKM/PNkvjP80kUEqbN5OSM&#10;lMT8oWV5aLHr+gpIEzlNIifTMuLRDEvtoX6iMTKPWckkrKTcBcdheYXdxKAxJNV8nkDUvk7grV04&#10;GUNHnqM4H9sn4V2vYCTp38HQxWL6SsgdNnoGN18jiTGpPDLdsdq/ALV+En8/puJsOdwn1H6Yzl4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HnuyGS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90CDFE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1D6F1" w14:textId="77777777" w:rsidR="00E062A7" w:rsidRDefault="00E062A7" w:rsidP="00EE1584">
    <w:pPr>
      <w:pStyle w:val="Brdtext"/>
    </w:pPr>
    <w:r>
      <w:rPr>
        <w:noProof/>
        <w:lang w:eastAsia="sv-SE"/>
      </w:rPr>
      <mc:AlternateContent>
        <mc:Choice Requires="wps">
          <w:drawing>
            <wp:anchor distT="0" distB="0" distL="0" distR="0" simplePos="0" relativeHeight="2516583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04A7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5" type="#_x0000_t202" style="position:absolute;left:0;text-align:left;margin-left:393pt;margin-top:611.25pt;width:44.2pt;height:9.6pt;z-index:2516583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PMjkgIAAJQFAAAOAAAAZHJzL2Uyb0RvYy54bWysVE1v2zAMvQ/YfxB0Xx0n6VdQp8hadBhQ&#10;tMXaoWdFlhpjsqhJTOzs14+S7STreumwiy2Jj6T49MiLy7Y2bKN8qMAWPD8acaashLKyLwX//nTz&#10;6YyzgMKWwoBVBd+qwC/nHz9cNG6mxrACUyrPKIgNs8YVfIXoZlkW5ErVIhyBU5aMGnwtkLb+JSu9&#10;aCh6bbLxaHSSNeBL50GqEOj0ujPyeYqvtZJ4r3VQyEzB6W6Yvj59l/GbzS/E7MULt6pkfw3xD7eo&#10;RWUp6S7UtUDB1r76K1RdSQ8BNB5JqDPQupIq1UDV5KNX1TyuhFOpFiInuB1N4f+FlXebB8+qsuDT&#10;8YQzK2p6pCfVol9TBXnkp3FhRrBHR0BsP0NL7zycBzqMZbfa1/FPBTGyE9PbHbsUjEk6PD7JJ1Oy&#10;SDLl4/x8nNjP9s7OB/yioGZxUXBPj5c4FZvbgHQRgg6QmCuAqcqbypi0iYJRV8azjaCnNpiuSB5/&#10;oIxlTcFPJsejFNhCdO8iGxvDqCSZPl0svCswrXBrVMQY+01poizV+UZuIaWyu/wJHVGaUr3Hscfv&#10;b/Ue564O8kiZweLOua4s+FR96rE9ZeWPgTLd4Ynwg7rjEttlm7QyOT0bFLCEckvC8NC1VnDypqLn&#10;uxUBH4SnXqIXp/mA9/TRBoh+6FecrcD/eus84kniZOWsod4sePi5Fl5xZr5aEv95Po1CwrSZHp+S&#10;kpg/tCwPLXZdXwFpIqdJ5GRaRjyaYak91M80RhYxK5mElZS74Dgsr7CbGDSGpFosEoja1wm8tY9O&#10;xtCR5yjOp/ZZeNcrGEn6dzB0sZi9EnKHjZ7BLdZIYkwqj0x3rPYvQK2fxN+PqThbDvcJtR+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gzzI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EF04A7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D0A9B9" w14:textId="77777777" w:rsidR="00E062A7" w:rsidRDefault="00E062A7" w:rsidP="00EE1584">
    <w:pPr>
      <w:pStyle w:val="Brdtext"/>
    </w:pPr>
    <w:r>
      <w:rPr>
        <w:noProof/>
        <w:lang w:eastAsia="sv-SE"/>
      </w:rPr>
      <mc:AlternateContent>
        <mc:Choice Requires="wps">
          <w:drawing>
            <wp:anchor distT="0" distB="0" distL="0" distR="0" simplePos="0" relativeHeight="2516583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31B01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6" type="#_x0000_t202" style="position:absolute;left:0;text-align:left;margin-left:393pt;margin-top:611.25pt;width:44.2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YraxkAIAAJQ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JO&#10;xjklmtUY0qNog1ujgzzy01g/A+zBAhjaL6bFnIdzj8PYditdHf9oiMAOprc7dhGMcByenObHE1g4&#10;TPk4n44T+9ne2TofvgpTk7goqMPwEqdsc+MDCgF0gMRc3qiqvK6USpsoGHGpHNkwjFqFVCI8/kAp&#10;TZqCnh6fjFJgbaJ7F1npGEYkyfTpYuNdg2kVtkpEjNLfhQRlqc83cjPOhd7lT+iIkkj1Hscev6/q&#10;Pc5dH/BImY0OO+e60sal7tMd21NW/hwokx0ehB/0HZehXbZJK8dn00EBS1NuIQxnuqvlLb+uML4b&#10;5sM9c7hLmDjeh3CHj1QG9Jt+RcnKuN9vnUc8JA4rJQ3uZkH9rzVzghL1TUP803wShRTSZnJyBiUR&#10;d2hZHlr0ur400ATkjerSMuKDGpbSmfoJz8giZoWJaY7cBQ3D8jJ0LwaeIS4WiwTC9bUs3OgHy2Po&#10;yHMU52P7xJztFRwg/Vsz3GI2eyXkDhs9vV2sA8SYVB6Z7ljtJ4Crn8TfP1PxbTncJ9T+MZ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Bitr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31B01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A949E4" w14:textId="77777777" w:rsidR="00E062A7" w:rsidRDefault="00E062A7" w:rsidP="009C2B67">
    <w:pPr>
      <w:pStyle w:val="Brdtext"/>
    </w:pPr>
    <w:r>
      <w:rPr>
        <w:noProof/>
        <w:lang w:eastAsia="sv-SE"/>
      </w:rPr>
      <mc:AlternateContent>
        <mc:Choice Requires="wps">
          <w:drawing>
            <wp:anchor distT="0" distB="0" distL="0" distR="0" simplePos="0" relativeHeight="2516587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A465D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09" type="#_x0000_t202" style="position:absolute;left:0;text-align:left;margin-left:5.4pt;margin-top:610.95pt;width:44.2pt;height:9.6pt;z-index:2516587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9CvM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8ZQzK2p6pEfVol9TBZPIT+PCjGAPjoDYfoGW3nk4D3QYy261r+OfCmJkJ6a3O3YpGJN0OD3Jjydk&#10;kWTKx/nZOLGf7Z2dD/hVQc3iouCeHi9xKjY3AekiBB0gMVcAU5XXlTFpEwWjLo1nG0FPbTBdkTz+&#10;QBnLmoKfHE9HKbCF6N5FNjaGUUkyfbpYeFdgWuHWqIgx9rvSRFmq843cQkpld/kTOqI0pXqPY4/f&#10;3+o9zl0d5JEyg8Wdc11Z8Kn61GN7ysqfA2W6wxPhB3XHJbbLNmnl+HQ8KGAJ5ZaE4aFrreDkdUXP&#10;dyMC3gtPvUQvTvMB7+ijDRD90K84W4H//dZ5xJPEycpZQ71Z8PBrLbzizHyzJP6zfBKFhGkzmX4m&#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D0K8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CA465D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B6D9F6" w14:textId="77777777" w:rsidR="00E062A7" w:rsidRDefault="00E062A7" w:rsidP="00EE1584">
    <w:pPr>
      <w:pStyle w:val="Brdtext"/>
    </w:pPr>
    <w:r>
      <w:rPr>
        <w:noProof/>
        <w:lang w:eastAsia="sv-SE"/>
      </w:rPr>
      <mc:AlternateContent>
        <mc:Choice Requires="wps">
          <w:drawing>
            <wp:anchor distT="0" distB="0" distL="0" distR="0" simplePos="0" relativeHeight="251658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B4875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0" type="#_x0000_t202" style="position:absolute;left:0;text-align:left;margin-left:393pt;margin-top:611.25pt;width:44.2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4eBCkgIAAJQFAAAOAAAAZHJzL2Uyb0RvYy54bWysVMFu2zAMvQ/YPwi6r46TN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xzPOrKjpkR5Vi35DFeSRn8aFOcEeHAGx/QQtvfNwHugwlt1qX8c/FcTITkzv9uxSMCbp8HSWT6Zk&#10;kWTKx/n5OLGfHZydD/hZQc3iouCeHi9xKra3AekiBB0gMVcAU5U3lTFpEwWjroxnW0FPbTBdkTz+&#10;QBnLmoLPJqejFNhCdO8iGxvDqCSZPl0svCswrXBnVMQY+01poizV+UpuIaWy+/wJHVGaUr3Fsccf&#10;bvUW564O8kiZweLeua4s+FR96rEDZeWPgTLd4Ynwo7rjEttVm7QyOZsMClhBuSNheOhaKzh5U9Hz&#10;3YqA98JTL9GL03zAO/poA0Q/9CvO1uB/vXYe8SRxsnLWUG8WPPzcCK84M18sif88n0YhYdpMTz+S&#10;kpg/tqyOLXZTXwFpIqdJ5GRaRjyaYak91E80RpYxK5mElZS74Dgsr7CbGDSGpFouE4ja1wm8tQ9O&#10;xtCR5yjOx/ZJeNcrGEn6X2HoYjF/IeQOGz2DW26QxJhUHpnuWO1fgFo/ib8fU3G2HO8T6jBMF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uHgQ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9B4875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DB7498" w14:textId="77777777" w:rsidR="00E062A7" w:rsidRDefault="00E062A7" w:rsidP="00EE1584">
    <w:pPr>
      <w:pStyle w:val="Brdtext"/>
    </w:pPr>
    <w:r>
      <w:rPr>
        <w:noProof/>
        <w:lang w:eastAsia="sv-SE"/>
      </w:rPr>
      <mc:AlternateContent>
        <mc:Choice Requires="wps">
          <w:drawing>
            <wp:anchor distT="0" distB="0" distL="0" distR="0" simplePos="0" relativeHeight="2516583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B38E8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1" type="#_x0000_t202" style="position:absolute;left:0;text-align:left;margin-left:393pt;margin-top:611.25pt;width:44.2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KJdCkg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eMKZFTU90qNq0a+pgjzy07gwJdjCERDbL9DSOw/ngQ5j2a32dfxTQYzsxPR2xy4FY5IOT07z4wlZ&#10;JJnycX4+Tuxne2fnA35VULO4KLinx0ucis1tQLoIQQdIzBXAVOVNZUzaRMGoK+PZRtBTG0xXJI8/&#10;UMaypuCnxyejFNhCdO8iGxvDqCSZPl0svCswrXBrVMQY+11poizV+UZuIaWyu/wJHVGaUr3Hscfv&#10;b/Ue564O8kiZweLOua4s+FR96rE9ZeXPgTLd4Ynwg7rjEttlm7RyfDYZFLCEckvC8NC1VnDypqLn&#10;uxUBH4SnXqIXp/mA9/TRBoh+6FecrcD/fus84kniZOWsod4sePi1Fl5xZr5ZEv95PolCwrSZnHwm&#10;JTF/aFkeWuy6vgLSRE6TyMm0jHg0w1J7qJ9ojMxjVjIJKyl3wXFYXmE3MWgMSTWfJxC1rxN4axdO&#10;xtCR5yjOx/ZJeNcrGEn6dzB0sZi+EnKHjZ7BzddIYkwqj0x3rPYvQK2fxN+PqThbDvcJtR+ms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5SiXQ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8B38E8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84D004" w14:textId="77777777" w:rsidR="00E062A7" w:rsidRDefault="00E062A7" w:rsidP="009C2B67">
    <w:pPr>
      <w:pStyle w:val="Brdtext"/>
    </w:pPr>
    <w:r>
      <w:rPr>
        <w:noProof/>
        <w:lang w:eastAsia="sv-SE"/>
      </w:rPr>
      <mc:AlternateContent>
        <mc:Choice Requires="wps">
          <w:drawing>
            <wp:anchor distT="0" distB="0" distL="0" distR="0" simplePos="0" relativeHeight="2516587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FC1FE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14" type="#_x0000_t202" style="position:absolute;left:0;text-align:left;margin-left:5.4pt;margin-top:610.95pt;width:44.2pt;height:9.6pt;z-index:2516587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oMp9kgIAAJQ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dDJGqzSr0aQn0Qa3RgWTyE9j/RSwhQUwtJ9Niz4P5x6HsexWujr+URCBHUxvd+wiGOE4PDnNjyew&#10;cJjycX4xTuxne2frfPgiTE3ioqAOzUucss2dD7gIoAMk5vJGVeVtpVTaRMGIa+XIhqHVKqQrwuMP&#10;lNKkKejp8ckoBdYmuneRlY5hRJJMny4W3hWYVmGrRMQo/U1IUJbqfCM341zoXf6EjiiJVO9x7PH7&#10;W73HuasDHimz0WHnXFfauFR9emN7ysofA2Wyw4Pwg7rjMrTLNmnl+PxsUMDSlFsIw5nuaXnLbyu0&#10;74758Mgc3hI6jvkQHvCRyoB+068oWRn3663ziIfEYaWkwdssqP+5Zk5Qor5qiP8in0QhhbSZnJxB&#10;ScQdWpaHFr2urw00kWMSWZ6WER/UsJTO1M8YI/OYFSamOXIXNAzL69BNDIwhLubzBMLztSzc6YXl&#10;MXTkOYrzqX1mzvYKDpD+vRleMZu+EnKHjZ7eztcBYkwqj0x3rPYdwNNP4u/HVJwth/uE2g/T2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6gyn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DFC1FE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6CC30" w14:textId="77777777" w:rsidR="00E062A7" w:rsidRDefault="00E062A7" w:rsidP="00EE1584">
    <w:pPr>
      <w:pStyle w:val="Brdtext"/>
    </w:pPr>
    <w:r>
      <w:rPr>
        <w:noProof/>
        <w:lang w:eastAsia="sv-SE"/>
      </w:rPr>
      <mc:AlternateContent>
        <mc:Choice Requires="wps">
          <w:drawing>
            <wp:anchor distT="0" distB="0" distL="0" distR="0" simplePos="0" relativeHeight="2516583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58066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5" type="#_x0000_t202" style="position:absolute;left:0;text-align:left;margin-left:393pt;margin-top:611.25pt;width:44.2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QvE6kgIAAJQFAAAOAAAAZHJzL2Uyb0RvYy54bWysVFFP2zAQfp+0/2D5faQphZ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J&#10;+IwzK2p6pEfVol9TBXnkp3FhRrAHR0Bsv0BL7zycBzqMZbfa1/FPBTGyE9PbHbsUjEk6PDnNjydk&#10;kWTKx/nZOLGf7Z2dD/hVQc3iouCeHi9xKjY3AekiBB0gMVcAU5XXlTFpEwWjLo1nG0FPbTBdkTz+&#10;QBnLmoKfHp+MUmAL0b2LbGwMo5Jk+nSx8K7AtMKtURFj7HelibJU5xu5hZTK7vIndERpSvUexx6/&#10;v9V7nLs6yCNlBos757qy4FP1qcf2lJU/B8p0hyfCD+qOS2yXbdLK8XQ6KGAJ5ZaE4aFrreDkdUXP&#10;dyMC3gtPvUQvTvMB7+ijDRD90K84W4H//dZ5xJPEycpZQ71Z8PBrLbzizHyzJP6zfBKFhGkzOflM&#10;SmL+0LI8tNh1fQmkiZwmkZNpGfFohqX2UD/RGFnErGQSVlLuguOwvMRuYtAYkmqxSCBqXyfwxj44&#10;GUNHnqM4H9sn4V2vYCTp38LQxWL2SsgdNnoGt1gjiTGpPDLdsdq/ALV+En8/puJsOdwn1H6Yzl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ULxO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C58066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EB0350" w14:textId="77777777" w:rsidR="00E062A7" w:rsidRDefault="00E062A7" w:rsidP="00EE1584">
    <w:pPr>
      <w:pStyle w:val="Brdtext"/>
    </w:pPr>
    <w:r>
      <w:rPr>
        <w:noProof/>
        <w:lang w:eastAsia="sv-SE"/>
      </w:rPr>
      <mc:AlternateContent>
        <mc:Choice Requires="wps">
          <w:drawing>
            <wp:anchor distT="0" distB="0" distL="0" distR="0" simplePos="0" relativeHeight="2516583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778D3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6" type="#_x0000_t202" style="position:absolute;left:0;text-align:left;margin-left:393pt;margin-top:611.25pt;width:44.2pt;height:9.6pt;z-index:2516583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4vvhkgIAAJQ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Wf&#10;jM84s6KmR3pSLfo1VZBHfhoXZgR7dATE9jO09M7DeaDDWHarfR3/VBAjOzG93bFLwZikw5PT/HhC&#10;FkmmfJxPx4n9bO/sfMAvCmoWFwX39HiJU7G5DUgXIegAibkCmKq8qYxJmygYdWU82wh6aoPpiuTx&#10;B8pY1hT89PhklAJbiO5dZGNjGJUk06eLhXcFphVujYoYY78pTZSlOt/ILaRUdpc/oSNKU6r3OPb4&#10;/a3e49zVQR4pM1jcOdeVBZ+qTz22p6z8MVCmOzwRflB3XGK7bJNWjs+ngwKWUG5JGB661gpO3lT0&#10;fLci4IPw1Ev04jQf8J4+2gDRD/2KsxX4X2+dRzxJnKycNdSbBQ8/18IrzsxXS+Kf5pMoJEybyckZ&#10;KYn5Q8vy0GLX9RWQJnKaRE6mZcSjGZbaQ/1MY2QRs5JJWEm5C47D8gq7iUFjSKrFIoGofZ3AW/vo&#10;ZAwdeY7ifGqfhXe9gpGkfwdDF4vZKyF32OgZ3GKNJMak8sh0x2r/AtT6Sfz9mIqz5XCfUPthOv8N&#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OL74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4778D3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328553" w14:textId="77777777" w:rsidR="00E062A7" w:rsidRDefault="00E062A7" w:rsidP="009C2B67">
    <w:pPr>
      <w:pStyle w:val="Brdtext"/>
    </w:pPr>
    <w:r>
      <w:rPr>
        <w:noProof/>
        <w:lang w:eastAsia="sv-SE"/>
      </w:rPr>
      <mc:AlternateContent>
        <mc:Choice Requires="wps">
          <w:drawing>
            <wp:anchor distT="0" distB="0" distL="0" distR="0" simplePos="0" relativeHeight="2516587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CFE19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19" type="#_x0000_t202" style="position:absolute;left:0;text-align:left;margin-left:5.4pt;margin-top:610.95pt;width:44.2pt;height:9.6pt;z-index:2516587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iq3kAIAAJQFAAAOAAAAZHJzL2Uyb0RvYy54bWysVF1v2yAUfZ+0/4B4Xx0na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neSUaFZjSI+iDW6DDqaRn8b6OWAPFsDQfjYt5jycexzGtlvp6vhHQwR2ML3bs4tghOPw9CyfTGHh&#10;MOXjfDZO7GcHZ+t8+CJMTeKioA7DS5yy7Y0PKATQARJzeaOq8rpSKm2iYMSlcmTLMGoVUonw+AOl&#10;NGkKejY5HaXA2kT3LrLSMYxIkunTxca7BtMq7JSIGKW/CQnKUp+v5GacC73Pn9ARJZHqLY49/lDV&#10;W5y7PuCRMhsd9s51pY1L3ac7dqCs/DFQJjs8CD/qOy5Du2qTViaz8aCAlSl3EIYz3dXyll9XGN8N&#10;8+GeOdwlTBzvQ7jDRyoD+k2/omRt3K/XziMeEoeVkgZ3s6D+54Y5QYn6qiH+WT6NQgppMz39CCUR&#10;d2xZHVv0pr400ATkjerSMuKDGpbSmfoJz8gyZoWJaY7cBQ3D8jJ0LwaeIS6WywTC9bUs3OgHy2Po&#10;yHMU52P7xJztFRwg/Vsz3GI2fyHkDhs9vV1uAsSYVB6Z7ljtJ4Crn8TfP1PxbTneJ9ThMV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q+iq3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ACFE19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ED9A9D" w14:textId="77777777" w:rsidR="00E062A7" w:rsidRDefault="00E062A7" w:rsidP="00EE1584">
    <w:pPr>
      <w:pStyle w:val="Brdtext"/>
    </w:pPr>
    <w:r>
      <w:rPr>
        <w:noProof/>
        <w:lang w:eastAsia="sv-SE"/>
      </w:rPr>
      <mc:AlternateContent>
        <mc:Choice Requires="wps">
          <w:drawing>
            <wp:anchor distT="0" distB="0" distL="0" distR="0" simplePos="0" relativeHeight="2516583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506AF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0" type="#_x0000_t202" style="position:absolute;left:0;text-align:left;margin-left:393pt;margin-top:611.25pt;width:44.2pt;height:9.6pt;z-index:2516583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7+E5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sacWVHTIz2qFv2GKsgjP40Lc4I9OAJi+xlaeufhPNBhLLvVvo5/KoiRnZje7dmlYEzS4elZPpmS&#10;RZIpH+ezcWI/Ozg7H/CLgprFRcE9PV7iVGxvAtJFCDpAYq4ApiqvK2PSJgpGXRrPtoKe2mC6Inn8&#10;gTKWNQU/m5yOUmAL0b2LbGwMo5Jk+nSx8K7AtMKdURFj7DelibJU5yu5hZTK7vMndERpSvUWxx5/&#10;uNVbnLs6yCNlBot757qy4FP1qccOlJU/Bsp0hyfCj+qOS2xXbdLKZDYZFLCCckfC8NC1VnDyuqLn&#10;uxEB74WnXqIXp/mAd/TRBoh+6FecrcH/eu084kniZOWsod4sePi5EV5xZr5aEv8sn0YhYdpMTz+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O/hO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6506AF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4E374E" w14:textId="77777777" w:rsidR="00E062A7" w:rsidRDefault="00E062A7" w:rsidP="00EE1584">
    <w:pPr>
      <w:pStyle w:val="Brdtext"/>
    </w:pPr>
    <w:r>
      <w:rPr>
        <w:noProof/>
        <w:lang w:eastAsia="sv-SE"/>
      </w:rPr>
      <mc:AlternateContent>
        <mc:Choice Requires="wps">
          <w:drawing>
            <wp:anchor distT="0" distB="0" distL="0" distR="0" simplePos="0" relativeHeight="2516583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070AB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1" type="#_x0000_t202" style="position:absolute;left:0;text-align:left;margin-left:393pt;margin-top:611.25pt;width:44.2pt;height:9.6pt;z-index:2516583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pY5kQIAAJQFAAAOAAAAZHJzL2Uyb0RvYy54bWysVFFv2yAQfp+0/4B4Xx0na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qy&#10;oNMJ+NGsxiM9ija4DSrIIz+N9XPAHiyAof1sWrzzcO5xGMtupavjHwUR2BFpt2cXwQjH4elZPpnC&#10;wmHKx/lsnNjPDs7W+fBFmJrERUEdHi9xyrY3PuAigA6QmMsbVZXXlVJpEwUjLpUjW4anViFdER5/&#10;oJQmTUHPJqejFFib6N5FVjqGEUkyfbpYeFdgWoWdEhGj9DchQVmq85XcjHOh9/kTOqIkUr3Fsccf&#10;bvUW564OeKTMRoe9c11p41L1qccOlJU/BspkhwfhR3XHZWhXbdLKZDYdFLAy5Q7CcKZrLW/5dYXn&#10;u2E+3DOHXsKLYz6EO3ykMqDf9CtK1sb9eu084iFxWClp0JsF9T83zAlK1FcN8c/yaRRSSJvp6Uco&#10;ibhjy+rYojf1pYEmckwiy9My4oMaltKZ+gljZBmzwsQ0R+6ChmF5GbqJgTHExXKZQGhfy8KNfrA8&#10;ho48R3E+tk/M2V7BAdK/NUMXs/kLIXfY6OntchMgxqTyyHTHav8CaP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PJpY5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D070AB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B49906" w14:textId="77777777" w:rsidR="00E062A7" w:rsidRDefault="00E062A7" w:rsidP="009C2B67">
    <w:pPr>
      <w:pStyle w:val="Brdtext"/>
    </w:pPr>
    <w:r>
      <w:rPr>
        <w:noProof/>
        <w:lang w:eastAsia="sv-SE"/>
      </w:rPr>
      <mc:AlternateContent>
        <mc:Choice Requires="wps">
          <w:drawing>
            <wp:anchor distT="0" distB="0" distL="0" distR="0" simplePos="0" relativeHeight="2516587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BC76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24" type="#_x0000_t202" style="position:absolute;left:0;text-align:left;margin-left:5.4pt;margin-top:610.95pt;width:44.2pt;height:9.6pt;z-index:2516587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2JHBkgIAAJQ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kylnVtT0SI+qRb+mCqaRn8aFGcEeHAGx/QItvfNwHugwlt1qX8c/FcTITkxvd+xSMCbp8Pgkn0zJ&#10;IsmUj/OzcWI/2zs7H/CrgprFRcE9PV7iVGxuAtJFCDpAYq4ApiqvK2PSJgpGXRrPNoKe2mC6Inn8&#10;gTKWNQU/mRyPUmAL0b2LbGwMo5Jk+nSx8K7AtMKtURFj7HelibJU5xu5hZTK7vIndERpSvUexx6/&#10;v9V7nLs6yCNlBos757qy4FP1qcf2lJU/B8p0hyfCD+qOS2yXbdLK5Ox0UMASyi0Jw0PXWsHJ64qe&#10;70YEvBeeeolenOYD3tFHGyD6oV9xtgL/+63ziCeJk5Wzhnqz4OHXWnjFmflmSfxn+TQKCdNmenx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HYkc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ABC76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9CDBD" w14:textId="77777777" w:rsidR="00E062A7" w:rsidRDefault="00E062A7" w:rsidP="00EE1584">
    <w:pPr>
      <w:pStyle w:val="Brdtext"/>
    </w:pPr>
    <w:r>
      <w:rPr>
        <w:noProof/>
        <w:lang w:eastAsia="sv-SE"/>
      </w:rPr>
      <mc:AlternateContent>
        <mc:Choice Requires="wps">
          <w:drawing>
            <wp:anchor distT="0" distB="0" distL="0" distR="0" simplePos="0" relativeHeight="2516583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3F4D7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5" type="#_x0000_t202" style="position:absolute;left:0;text-align:left;margin-left:393pt;margin-top:611.25pt;width:44.2pt;height:9.6pt;z-index:251658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OqqGkgIAAJQFAAAOAAAAZHJzL2Uyb0RvYy54bWysVE1v2zAMvQ/YfxB0Xx3no2uDOkXWosOA&#10;Yi3WDj0rstQYk0VNYmJnv36UbCdZ10uHXWxJfCTFp0deXLa1YVvlQwW24PnJiDNlJZSVfS7498eb&#10;D2ecBRS2FAasKvhOBX65eP/uonFzNYY1mFJ5RkFsmDeu4GtEN8+yINeqFuEEnLJk1OBrgbT1z1np&#10;RUPRa5ONR6PTrAFfOg9ShUCn152RL1J8rZXEO62DQmYKTnfD9PXpu4rfbHEh5s9euHUl+2uIf7hF&#10;LSpLSfehrgUKtvHVX6HqSnoIoPFEQp2B1pVUqQaqJh+9qOZhLZxKtRA5we1pCv8vrPy6vfesKgs+&#10;ncw4s6KmR3pULfoNVZBHfhoX5gR7cATE9hO09M7DeaDDWHarfR3/VBAjOzG927NLwZikw9lpPpmS&#10;RZIpH+fn48R+dnB2PuBnBTWLi4J7erzEqdjeBqSLEHSAxFwBTFXeVMakTRSMujKebQU9tcF0RfL4&#10;A2Usawp+OpmNUmAL0b2LbGwMo5Jk+nSx8K7AtMKdURFj7DelibJU5yu5hZTK7vMndERpSvUWxx5/&#10;uNVbnLs6yCNlBot757qy4FP1qccOlJU/Bsp0hyfCj+qOS2xXbdLK5PxsUMAKyh0Jw0PXWsHJm4qe&#10;71YEvBeeeolenOYD3tFHGyD6oV9xtgb/67XziCeJk5Wzhnqz4OHnRnjFmfliSfzn+TQKCdNmOvtI&#10;SmL+2LI6tthNfQWkiZwmkZNpGfFohqX2UD/RGFnGrGQSVlLuguOwvMJuYtAYkmq5TCBqXyfw1j44&#10;GUNHnqM4H9sn4V2vYCTpf4Whi8X8hZA7bPQMbrlBEmNSeWS6Y7V/AWr9JP5+TMXZcrxPqMMwXfwG&#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Bjqqh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03F4D7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1C1DAC" w14:textId="77777777" w:rsidR="00E062A7" w:rsidRDefault="00E062A7" w:rsidP="00EE1584">
    <w:pPr>
      <w:pStyle w:val="Brdtext"/>
    </w:pPr>
    <w:r>
      <w:rPr>
        <w:noProof/>
        <w:lang w:eastAsia="sv-SE"/>
      </w:rPr>
      <mc:AlternateContent>
        <mc:Choice Requires="wps">
          <w:drawing>
            <wp:anchor distT="0" distB="0" distL="0" distR="0" simplePos="0" relativeHeight="2516583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20BC5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6" type="#_x0000_t202" style="position:absolute;left:0;text-align:left;margin-left:393pt;margin-top:611.25pt;width:44.2pt;height:9.6pt;z-index:2516583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7Pqa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iacWVHTIz2qFv2GKsgjP40Lc4I9OAJi+xlaeufhPNBhLLvVvo5/KoiRnZje7dmlYEzS4elZPpmS&#10;RZIpH+ezcWI/Ozg7H/CLgprFRcE9PV7iVGxvAtJFCDpAYq4ApiqvK2PSJgpGXRrPtoKe2mC6Inn8&#10;gTKWNQU/m5yOUmAL0b2LbGwMo5Jk+nSx8K7AtMKdURFj7DelibJU5yu5hZTK7vMndERpSvUWxx5/&#10;uNVbnLs6yCNlBot757qy4FP1qccOlJU/Bsp0hyfCj+qOS2xXbdLKZDYbFLCCckfC8NC1VnDyuqLn&#10;uxEB74WnXqIXp/mAd/TRBoh+6FecrcH/eu084kniZOWsod4sePi5EV5xZr5aEv8sn0YhYdpMTz+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uz6m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A20BC5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D4A9B" w14:textId="77777777" w:rsidR="00E062A7" w:rsidRDefault="00E062A7" w:rsidP="009C2B67">
    <w:pPr>
      <w:pStyle w:val="Brdtext"/>
    </w:pPr>
    <w:r>
      <w:rPr>
        <w:noProof/>
        <w:lang w:eastAsia="sv-SE"/>
      </w:rPr>
      <mc:AlternateContent>
        <mc:Choice Requires="wps">
          <w:drawing>
            <wp:anchor distT="0" distB="0" distL="0" distR="0" simplePos="0" relativeHeight="2516587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E02A8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29" type="#_x0000_t202" style="position:absolute;left:0;text-align:left;margin-left:5.4pt;margin-top:610.95pt;width:44.2pt;height:9.6pt;z-index:251658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mg0c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4zPOrKjpkR5Vi35NFUwiP40LU4ItHAGx/QItvfNwHugwlt1qX8c/FcTITkxvd+xSMCbp8OQ0P56Q&#10;RZIpH+fn48R+tnd2PuBXBTWLi4J7erzEqdjcBqSLEHSAxFwBTFXeVMakTRSMujKebQQ9tcF0RfL4&#10;A2Usawp+enwySoEtRPcusrExjEqS6dPFwrsC0wq3RkWMsd+VJspSnW/kFlIqu8uf0BGlKdV7HHv8&#10;/lbvce7qII+UGSzunOvKgk/Vpx7bU1b+HCjTHZ4IP6g7LrFdtp1WRuNBAUsotyQMD11rBSdvKnq+&#10;WxHwQXjqJXpxmg94Tx9tgOiHfsXZCvzvt84jniROVs4a6s2Ch19r4RVn5psl8Z/nkygkTJvJyRkp&#10;iflDy/LQYtf1FZAmcppETqZlxKMZltpD/URjZB6zkklYSbkLjsPyCruJQWNIqvk8gah9ncBbu3Ay&#10;ho48R3E+tk/Cu17BSNK/g6GLxfSVkDts9AxuvkYSY1J5ZLpjtX8Bav0k/n5MxdlyuE+o/TCdvQ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W5oNH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4E02A8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9DB94F" w14:textId="77777777" w:rsidR="00E062A7" w:rsidRDefault="00E062A7" w:rsidP="00EE1584">
    <w:pPr>
      <w:pStyle w:val="Brdtext"/>
    </w:pPr>
    <w:r>
      <w:rPr>
        <w:noProof/>
        <w:lang w:eastAsia="sv-SE"/>
      </w:rPr>
      <mc:AlternateContent>
        <mc:Choice Requires="wps">
          <w:drawing>
            <wp:anchor distT="0" distB="0" distL="0" distR="0" simplePos="0" relativeHeight="251658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3F50F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0" type="#_x0000_t202" style="position:absolute;left:0;text-align:left;margin-left:393pt;margin-top:611.25pt;width:44.2pt;height:9.6pt;z-index:25165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QYnbkQIAAJQ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OkErdKsRpMeRRvcBhXkkZ/G+hlgSwtgaD+bFn0ezj0OY9mtdHX8oyACO5je7dlFMMJxeHqWT6aw&#10;cJjycX4+TuxnB2frfPgiTE3ioqAOzUucsu2tD7gIoAMk5vJGVeVNpVTaRMGIK+XIlqHVKqQrwuMP&#10;lNKkKejZ5HSUAmsT3bvISscwIkmmTxcL7wpMq7BTImKU/iYkKEt1vpKbcS70Pn9CR5REqrc49vjD&#10;rd7i3NUBj5TZ6LB3rittXKo+vbEDZeWPgTLZ4UH4Ud1xGdpV22llNBkUsDLlDsJwpnta3vKbCu27&#10;ZT48MIe3hI5jPoR7fKQyoN/0K0rWxv167TziIXFYKWnwNgvqf26YE5SorxriP8+nUUghbaanH6Ek&#10;4o4tq2OL3tRXBprIMYksT8uID2pYSmfqJ4yRRcwKE9McuQsahuVV6CYGxhAXi0UC4flaFm710vIY&#10;OvIcxfnYPjFnewUHSP/ODK+YzV4IucNGT28XmwAxJpVHpjtW+w7g6S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2QYnb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3F50F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C7ED10" w14:textId="77777777" w:rsidR="00E062A7" w:rsidRDefault="00E062A7" w:rsidP="00EE1584">
    <w:pPr>
      <w:pStyle w:val="Brdtext"/>
    </w:pPr>
    <w:r>
      <w:rPr>
        <w:noProof/>
        <w:lang w:eastAsia="sv-SE"/>
      </w:rPr>
      <mc:AlternateContent>
        <mc:Choice Requires="wps">
          <w:drawing>
            <wp:anchor distT="0" distB="0" distL="0" distR="0" simplePos="0" relativeHeight="2516584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3B22B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1" type="#_x0000_t202" style="position:absolute;left:0;text-align:left;margin-left:393pt;margin-top:611.25pt;width:44.2pt;height:9.6pt;z-index:2516584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rGSkQ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p1POrKjpkR5Vi35DFeSRn8aFGcGWjoDYfoaW3nk4D3QYy261r+OfCmJkJ6Z3e3YpGJN0eDbNTydk&#10;kWTKx/n5OLGfHZydD/hFQc3iouCeHi9xKra3AekiBB0gMVcAU5U3lTFpEwWjroxnW0FPbTBdkTz+&#10;QBnLmoJPT89GKbCF6N5FNjaGUUkyfbpYeFdgWuHOqIgx9pvSRFmq85XcQkpl9/kTOqI0pXqLY48/&#10;3Ootzl0d5JEyg8W9c11Z8Kn61GMHysofA2W6wxPhR3XHJbarttPKaDIoYAXljoThoWut4ORNRc93&#10;KwI+CE+9RC9O8wHv6aMNEP3Qrzhbg//12nnEk8TJyllDvVnw8HMjvOLMfLUk/vN8EoWEaTM5+0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RrG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F3B22B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50B271" w14:textId="77777777" w:rsidR="00E062A7" w:rsidRDefault="00E062A7" w:rsidP="009C2B67">
    <w:pPr>
      <w:pStyle w:val="Brdtext"/>
    </w:pPr>
    <w:r>
      <w:rPr>
        <w:noProof/>
        <w:lang w:eastAsia="sv-SE"/>
      </w:rPr>
      <mc:AlternateContent>
        <mc:Choice Requires="wps">
          <w:drawing>
            <wp:anchor distT="0" distB="0" distL="0" distR="0" simplePos="0" relativeHeight="2516587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01F1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34" type="#_x0000_t202" style="position:absolute;left:0;text-align:left;margin-left:5.4pt;margin-top:610.95pt;width:44.2pt;height:9.6pt;z-index:2516587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96njw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fFjRU2P9Kha9GuqYBL5aVyYEmzhCIjtF2jpnYfzQIex7Fb7Ov6pIEZ2irTdsUvBmKTDk9P8OOaQ&#10;ZMrH+fk4sZ/tnZ0P+FVBzeKi4J4eL3EqNrcB6SIEHSAxVwBTlTeVMWkTBaOujGcbQU9tMF2RPP5A&#10;Gcuagp8en4xSYAvRvYtsbAyjkmT6dLHwrsC0wq1REWPsd6WJslTnG7mFlMru8id0RGlK9R7HHr+/&#10;1XucuzrII2UGizvnurLgU/Wpx/aUlT8HynSHJ8IP6o5LbJdtp5XR2aCAJZRbEoaHrrWCkzcVPd+t&#10;CPggPPUSvTjNB7ynjzZA9EO/4mwF/vdb5xFPEicrZw31ZsHDr7XwijPzzZL4z/MkVkybyckZKYn5&#10;Q8vy0GLX9RWQJnKaRE6mZcSjGZbaQ/1EY2Qes5JJWEm5C47D8gq7iUFjSKr5PIGofZ3AW7twMoaO&#10;PEdxPrZPwrtewUjSv4Ohi8X0lZA7bPQMbr5GEmNSeWS6Y7V/AWr9JP5+TMXZcrhPqP0w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SP3qe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6701F1D"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E2DCA" w14:textId="77777777" w:rsidR="00E062A7" w:rsidRDefault="00E062A7" w:rsidP="00EE1584">
    <w:pPr>
      <w:pStyle w:val="Brdtext"/>
    </w:pPr>
    <w:r>
      <w:rPr>
        <w:noProof/>
        <w:lang w:eastAsia="sv-SE"/>
      </w:rPr>
      <mc:AlternateContent>
        <mc:Choice Requires="wps">
          <w:drawing>
            <wp:anchor distT="0" distB="0" distL="0" distR="0" simplePos="0" relativeHeight="2516584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E63C3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5" type="#_x0000_t202" style="position:absolute;left:0;text-align:left;margin-left:393pt;margin-top:611.25pt;width:44.2pt;height:9.6pt;z-index:2516584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beXgjw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SU6JZjWG9Cja4NboII/8NNZPAVtYAEP7xbSY83DucRjbbqWr4x8NEdjB9HbHLoIRjsOT0/x4AguH&#10;KR/n5+PEfrZ3ts6Hr8LUJC4K6jC8xCnb3PqAQgAdIDGXN6oqbyql0iYKRlwpRzYMo1YhlQiPP1BK&#10;k6agp8cnoxRYm+jeRVY6hhFJMn262HjXYFqFrRIRo/R3IUFZ6vON3IxzoXf5EzqiJFK9x7HH76t6&#10;j3PXBzxSZqPDzrmutHGp+3TH9pSVPwfKZIcH4Qd9x2Vol22nldHZoIClKbcQhjPd1fKW31QY3y3z&#10;4YE53CVMHO9DuMdHKgP6Tb+iZGXc77fOIx4Sh5WSBnezoP7XmjlBifqmIf7zfBKFFNJmcvIZSiLu&#10;0LI8tOh1fWWgCcgb1aVlxAc1LKUz9ROekXnMChPTHLkLGoblVeheDDxDXMznCYTra1m41QvLY+jI&#10;cxTnY/vEnO0VHCD9OzPcYjZ9JeQOGz29na8DxJhUHpnuWO0ngKufxN8/U/FtOdwn1P4x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23l4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CE63C37"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5339FB" w14:textId="77777777" w:rsidR="00E062A7" w:rsidRDefault="00E062A7" w:rsidP="00EE1584">
    <w:pPr>
      <w:pStyle w:val="Brdtext"/>
    </w:pPr>
    <w:r>
      <w:rPr>
        <w:noProof/>
        <w:lang w:eastAsia="sv-SE"/>
      </w:rPr>
      <mc:AlternateContent>
        <mc:Choice Requires="wps">
          <w:drawing>
            <wp:anchor distT="0" distB="0" distL="0" distR="0" simplePos="0" relativeHeight="2516584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E088C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6" type="#_x0000_t202" style="position:absolute;left:0;text-align:left;margin-left:393pt;margin-top:611.25pt;width:44.2pt;height:9.6pt;z-index:2516584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pJ4kQIAAJQ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TqecWVHTIz2qFv2GKsgjP40LM4ItHQGx/QwtvfNwHugwlt1qX8c/FcTITkzv9uxSMCbp8Ow8P52Q&#10;RZIpH+fTcWI/Ozg7H/CLgprFRcE9PV7iVGxvA9JFCDpAYq4ApipvKmPSJgpGXRnPtoKe2mC6Inn8&#10;gTKWNQU/Pz0bpcAWonsX2dgYRiXJ9Oli4V2BaYU7oyLG2G9KE2WpzldyCymV3edP6IjSlOotjj3+&#10;cKu3OHd1kEfKDBb3znVlwafqU48dKCt/DJTpDk+EH9Udl9iu2k4ro+mggBWUOxKGh661gpM3FT3f&#10;rQj4IDz1Er04zQe8p482QPRDv+JsDf7Xa+cRTxInK2cN9WbBw8+N8Ioz89WS+Kf5JAoJ02Zy9pGU&#10;xPyxZXVssZv6CkgTOU0iJ9My4tEMS+2hfqIxsohZySSspNwFx2F5hd3EoDEk1WKRQNS+TuCtXToZ&#10;Q0eeozgf2yfhXa9gJOnfwdDFYvZCyB02ega32CCJMak8Mt2x2r8AtX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cQpJ4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E088C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4D0967" w14:textId="77777777" w:rsidR="00E062A7" w:rsidRDefault="00E062A7" w:rsidP="009C2B67">
    <w:pPr>
      <w:pStyle w:val="Brdtext"/>
    </w:pPr>
    <w:r>
      <w:rPr>
        <w:noProof/>
        <w:lang w:eastAsia="sv-SE"/>
      </w:rPr>
      <mc:AlternateContent>
        <mc:Choice Requires="wps">
          <w:drawing>
            <wp:anchor distT="0" distB="0" distL="0" distR="0" simplePos="0" relativeHeight="2516587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44DCE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39" type="#_x0000_t202" style="position:absolute;left:0;text-align:left;margin-left:5.4pt;margin-top:610.95pt;width:44.2pt;height:9.6pt;z-index:2516587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6hXY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OeXMipoe6Um16DdUwSTy07gwJdijIyC2n6Gldx7OAx3Gslvt6/inghjZiendnl0KxiQdnp3npxOy&#10;SDLl4/xinNjPDs7OB/yioGZxUXBPj5c4FdvbgHQRgg6QmCuAqcqbypi0iYJRV8azraCnNpiuSB5/&#10;oIxlTcHPT89GKbCF6N5FNjaGUUkyfbpYeFdgWuHOqIgx9pvSRFmq85XcQkpl9/kTOqI0pXqLY48/&#10;3Ootzl0d5JEyg8W9c11Z8Kn61GMHysofA2W6wxPhR3XHJbbLttNKPh4UsIRyR8Lw0LVWcPKmoue7&#10;FQEfhKdeohen+YD39NEGiH7oV5ytwf967TziSeJk5ayh3ix4+LkRXnFmvloS/0U+iULCtJmcfSQl&#10;MX9sWR5b7Ka+AtJETpPIybSMeDTDUnuon2mMLGJWMgkrKXfBcVheYTcxaAxJtVgkELWvE3hrH52M&#10;oSPPUZxP7bPwrlcwkvTvYOhiMX0h5A4bPYNbbJDEmFQeme5Y7V+AWj+Jvx9TcbYc7xPqMEz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oV2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144DCEC"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060A54" w14:textId="77777777" w:rsidR="00E062A7" w:rsidRDefault="00E062A7" w:rsidP="00EE1584">
    <w:pPr>
      <w:pStyle w:val="Brdtext"/>
    </w:pPr>
    <w:r>
      <w:rPr>
        <w:noProof/>
        <w:lang w:eastAsia="sv-SE"/>
      </w:rPr>
      <mc:AlternateContent>
        <mc:Choice Requires="wps">
          <w:drawing>
            <wp:anchor distT="0" distB="0" distL="0" distR="0" simplePos="0" relativeHeight="2516584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2B6C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0" type="#_x0000_t202" style="position:absolute;left:0;text-align:left;margin-left:393pt;margin-top:611.25pt;width:44.2pt;height:9.6pt;z-index:2516584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R8vY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mXBmRU2P9KRa9BuqII/8NC5MCfboCIjtZ2jpnYfzQIex7Fb7Ov6pIEZ2Ynq3Z5eCMUmHZ+f56YQs&#10;kkz5OL8YJ/azg7PzAb8oqFlcFNzT4yVOxfY2IF2EoAMk5gpgqvKmMiZtomDUlfFsK+ipDaYrkscf&#10;KGNZU/Dz07NRCmwhuneRjY1hVJJMny4W3hWYVrgzKmKM/aY0UZbqfCW3kFLZff6EjihNqd7i2OMP&#10;t3qLc1cHeaTMYHHvXFcWfKo+9diBsvLHQJnu8ET4Ud1xie2y7bSSnw4KWEK5I2F46ForOHlT0fPd&#10;ioAPwlMv0YvTfMB7+mgDRD/0K87W4H+9dh7xJHGyctZQbxY8/NwIrzgzXy2J/yKfRCFh2kzOPpKS&#10;mD+2LI8tdlNfAWkip0nkZFpGPJphqT3UzzRGFjErmYSVlLvgOCyvsJsYNIakWiwSiNrXCby1j07G&#10;0JHnKM6n9ll41ysYSfp3MHSxmL4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rR8v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1B2B6C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77E07C" w14:textId="77777777" w:rsidR="00E062A7" w:rsidRDefault="00E062A7" w:rsidP="00EE1584">
    <w:pPr>
      <w:pStyle w:val="Brdtext"/>
    </w:pPr>
    <w:r>
      <w:rPr>
        <w:noProof/>
        <w:lang w:eastAsia="sv-SE"/>
      </w:rPr>
      <mc:AlternateContent>
        <mc:Choice Requires="wps">
          <w:drawing>
            <wp:anchor distT="0" distB="0" distL="0" distR="0" simplePos="0" relativeHeight="25165840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F98B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1" type="#_x0000_t202" style="position:absolute;left:0;text-align:left;margin-left:393pt;margin-top:611.25pt;width:44.2pt;height:9.6pt;z-index:2516584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NqlW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GXNmRU2P9KRa9BuqII/8NC5MCfboCIjtZ2jpnYfzQIex7Fb7Ov6pIEZ2Ynq3Z5eCMUmHZ+f56YQs&#10;kkz5OL8YJ/azg7PzAb8oqFlcFNzT4yVOxfY2IF2EoAMk5gpgqvKmMiZtomDUlfFsK+ipDaYrkscf&#10;KGNZU/Dz07NRCmwhuneRjY1hVJJMny4W3hWYVrgzKmKM/aY0UZbqfCW3kFLZff6EjihNqd7i2OMP&#10;t3qLc1cHeaTMYHHvXFcWfKo+9diBsvLHQJnu8ET4Ud1xie2y7bSSTwYFLKHckTA8dK0VnLyp6Plu&#10;RcAH4amX6MVpPuA9fbQBoh/6FWdr8L9eO494kjhZOWuoNwsefm6EV5yZr5bEf5FPopAwbSZnH0lJ&#10;zB9blscWu6mvgDSR0yRyMi0jHs2w1B7qZxoji5iVTMJKyl1wHJZX2E0MGkNSLRYJRO3rBN7aRydj&#10;6MhzFOdT+yy86xWMJP07GLpYTF8IucNGz+AWGyQxJpVHpjtW+xeg1k/i78dUnC3H+4Q6DNP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mNqlW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BAF98B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E1353C" w14:textId="77777777" w:rsidR="00E062A7" w:rsidRDefault="00E062A7" w:rsidP="009C2B67">
    <w:pPr>
      <w:pStyle w:val="Brdtext"/>
    </w:pPr>
    <w:r>
      <w:rPr>
        <w:noProof/>
        <w:lang w:eastAsia="sv-SE"/>
      </w:rPr>
      <mc:AlternateContent>
        <mc:Choice Requires="wps">
          <w:drawing>
            <wp:anchor distT="0" distB="0" distL="0" distR="0" simplePos="0" relativeHeight="2516587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09ACA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44" type="#_x0000_t202" style="position:absolute;left:0;text-align:left;margin-left:5.4pt;margin-top:610.95pt;width:44.2pt;height:9.6pt;z-index:2516587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K6u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yZQzK2p6pEfVol9TBZPIT+PCjGAPjoDYfoGW3nk4D3QYy261r+OfCmJkJ6a3O3YpGJN0eDLNjydk&#10;kWTKx/nZOLGf7Z2dD/hVQc3iouCeHi9xKjY3AekiBB0gMVcAU5XXlTFpEwWjLo1nG0FPbTBdkTz+&#10;QBnLmoJPj09GKbCF6N5FNjaGUUkyfbpYeFdgWuHWqIgx9rvSRFmq843cQkpld/kTOqI0pXqPY4/f&#10;3+o9zl0d5JEyg8Wdc11Z8Kn61GN7ysqfA2W6wxPhB3XHJbbLttNKfjooYAnlloThoWut4OR1Rc93&#10;IwLeC0+9RC9O8wHv6KMNEP3Qrzhbgf/91nnEk8TJyllDvVnw8GstvOLMfLMk/rN8EoWEaTM5OSUl&#10;MX9oWR5a7Lq+BNJETpPIybSMeDTDUnuon2iMLGJWMgkrKXfBcVheYjcxaAxJtVgkELWvE3hjH5yM&#10;oSPPUZyP7ZPwrlcwkvRvYehiMXsl5A4bPYNbrJHEmFQeme5Y7V+AWj+Jvx9TcbYc7hNqP0z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Miur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509ACA9"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F6A05F" w14:textId="77777777" w:rsidR="00E062A7" w:rsidRDefault="00E062A7" w:rsidP="00EE1584">
    <w:pPr>
      <w:pStyle w:val="Brdtext"/>
    </w:pPr>
    <w:r>
      <w:rPr>
        <w:noProof/>
        <w:lang w:eastAsia="sv-SE"/>
      </w:rPr>
      <mc:AlternateContent>
        <mc:Choice Requires="wps">
          <w:drawing>
            <wp:anchor distT="0" distB="0" distL="0" distR="0" simplePos="0" relativeHeight="25165840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635F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5" type="#_x0000_t202" style="position:absolute;left:0;text-align:left;margin-left:393pt;margin-top:611.25pt;width:44.2pt;height:9.6pt;z-index:2516584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KpXpkQ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5IwzK2p6pCfVol9TBXnkp3FhSrCFIyC2n6Gldx7OAx3Gslvt6/inghjZientjl0KxiQdnpzmxxOy&#10;SDLl4/xinNjP9s7OB/yioGZxUXBPj5c4FZu7gHQRgg6QmCuAqcrbypi0iYJR18azjaCnNpiuSB5/&#10;oIxlTcFPj09GKbCF6N5FNjaGUUkyfbpYeFdgWuHWqIgx9pvSRFmq843cQkpld/kTOqI0pXqPY4/f&#10;3+o9zl0d5JEyg8Wdc11Z8Kn61GN7ysofA2W6wxPhB3XHJbbLttNKfj4oYAnlloThoWut4ORtRc93&#10;JwI+Ck+9RC9O8wEf6KMNEP3Qrzhbgf/11nnEk8TJyllDvVnw8HMtvOLMfLUk/ot8EoWEaTM5OSMl&#10;MX9oWR5a7Lq+BtJETpPIybSMeDTDUnuon2mMzGNWMgkrKXfBcVheYzcxaAxJNZ8nELWvE3hnF07G&#10;0JHnKM6n9ll41ysYSfr3MHSxmL4ScoeNnsHN10hiTCqPTHes9i9ArZ/E34+pOFsO9wm1H6a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vKpX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5C635F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282D95" w14:textId="77777777" w:rsidR="00E062A7" w:rsidRDefault="00E062A7" w:rsidP="00EE1584">
    <w:pPr>
      <w:pStyle w:val="Brdtext"/>
    </w:pPr>
    <w:r>
      <w:rPr>
        <w:noProof/>
        <w:lang w:eastAsia="sv-SE"/>
      </w:rPr>
      <mc:AlternateContent>
        <mc:Choice Requires="wps">
          <w:drawing>
            <wp:anchor distT="0" distB="0" distL="0" distR="0" simplePos="0" relativeHeight="25165840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A3946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6" type="#_x0000_t202" style="position:absolute;left:0;text-align:left;margin-left:393pt;margin-top:611.25pt;width:44.2pt;height:9.6pt;z-index:2516584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RNB7kQ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KacWVHTIz2qFv2GKsgjP40Lc4I9OAJi+xlaeufhPNBhLLvVvo5/KoiRnZje7dmlYEzS4fQsP52Q&#10;RZIpH+ezcWI/Ozg7H/CLgprFRcE9PV7iVGxvAtJFCDpAYq4ApiqvK2PSJgpGXRrPtoKe2mC6Inn8&#10;gTKWNQU/O52OUmAL0b2LbGwMo5Jk+nSx8K7AtMKdURFj7DelibJU5yu5hZTK7vMndERpSvUWxx5/&#10;uNVbnLs6yCNlBot757qy4FP1qccOlJU/Bsp0hyfCj+qOS2xXbaeVfDYoYAXljoThoWut4OR1Rc93&#10;IwLeC0+9RC9O8wHv6KMNEP3Qrzhbg//12nnEk8TJyllDvVnw8HMjvOLMfLUk/lk+iULCtJlMP5KS&#10;mD+2rI4tdlNfAmkip0nkZFpGPJphqT3UTzRGljErmYSVlLvgOCwvsZsYNIakWi4TiNrXCbyxD07G&#10;0JHnKM7H9kl41ysYSfq3MHSxmL8QcoeNnsEtN0hiTCqPTHes9i9ArZ/E34+pOFuO9wl1GKa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BRNB7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AA3946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D0BF9" w14:textId="77777777" w:rsidR="00E062A7" w:rsidRDefault="00E062A7" w:rsidP="009C2B67">
    <w:pPr>
      <w:pStyle w:val="Brdtext"/>
    </w:pPr>
    <w:r>
      <w:rPr>
        <w:noProof/>
        <w:lang w:eastAsia="sv-SE"/>
      </w:rPr>
      <mc:AlternateContent>
        <mc:Choice Requires="wps">
          <w:drawing>
            <wp:anchor distT="0" distB="0" distL="0" distR="0" simplePos="0" relativeHeight="2516587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62AAA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49" type="#_x0000_t202" style="position:absolute;left:0;text-align:left;margin-left:5.4pt;margin-top:610.95pt;width:44.2pt;height:9.6pt;z-index:2516587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I4XDkQ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5IIzK2p6pKVq0W+ogknkp3FhSrBHR0BsP0NL7zycBzqMZbfa1/FPBTGyE9O7PbsUjEk6PDvPTydk&#10;kWTKx/nFOLGfHZydD/hFQc3iouCeHi9xKra3AekiBB0gMVcAU5U3lTFpEwWjroxnW0FPbTBdkTz+&#10;QBnLmoKfn56NUmAL0b2LbGwMo5Jk+nSx8K7AtMKdURFj7DelibJU5yu5hZTK7vMndERpSvUWxx5/&#10;uNVbnLs6yCNlBot757qy4FP1qccOlJU/Bsp0hyfCj+qOS2xXbaeV8XhQwArKHQnDQ9dawcmbip7v&#10;VgR8EJ56iV6c5gPe00cbIPqhX3G2Bv/rtfOIJ4mTlbOGerPg4edGeMWZ+WpJ/Bf5JAoJ02Zy9pGU&#10;xPyxZXVssZv6CkgTOU0iJ9My4tEMS+2hfqIxsohZySSspNwFx2F5hd3EoDEk1WKRQNS+TuCtfXQy&#10;ho48R3Eu2yfhXa9gJOnfwdDFYvpCyB02ega32CCJMak8Mt2x2r8AtX4Sfz+m4mw53ifUYZjOfw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dyOFw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F62AAA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8FBDB" w14:textId="77777777" w:rsidR="00E062A7" w:rsidRDefault="00E062A7" w:rsidP="00EE1584">
    <w:pPr>
      <w:pStyle w:val="Brdtext"/>
    </w:pPr>
    <w:r>
      <w:rPr>
        <w:noProof/>
        <w:lang w:eastAsia="sv-SE"/>
      </w:rPr>
      <mc:AlternateContent>
        <mc:Choice Requires="wps">
          <w:drawing>
            <wp:anchor distT="0" distB="0" distL="0" distR="0" simplePos="0" relativeHeight="2516584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50DE3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0" type="#_x0000_t202" style="position:absolute;left:0;text-align:left;margin-left:393pt;margin-top:611.25pt;width:44.2pt;height:9.6pt;z-index:251658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WX4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s7Aj2Y1HulJtMFtUEEe+WmsnwL2aAEM7WfT4p2Hc4/DWHYrXR3/KIjAjki7PbsIRjgOz87z0wks&#10;HKZ8nF+ME/vZwdk6H74IU5O4KKjD4yVO2fbWB1wE0AESc3mjqvKmUiptomDElXJky/DUKqQrwuMP&#10;lNKkKej5KUqNTtpE9y6y0vFEJMn06WLhXYFpFXZKRIzS34QEZanOV3IzzoXe50/oiJJI9RbHHn+4&#10;1VucuzrgkTIbHfbOdaWNS9WnHjtQVv4YKJMdHoQf1R2XoV22nVbGp4MClqbcQRjOdK3lLb+p8Hy3&#10;zIcH5tBLeHHMh3CPj1QG9Jt+RcnauF+vnUc8JA4rJQ16s6D+54Y5QYn6qiH+i3wShRTSZnL2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4JZf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50DE3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08C575" w14:textId="77777777" w:rsidR="00E062A7" w:rsidRDefault="00E062A7" w:rsidP="00EE1584">
    <w:pPr>
      <w:pStyle w:val="Brdtext"/>
    </w:pPr>
    <w:r>
      <w:rPr>
        <w:noProof/>
        <w:lang w:eastAsia="sv-SE"/>
      </w:rPr>
      <mc:AlternateContent>
        <mc:Choice Requires="wps">
          <w:drawing>
            <wp:anchor distT="0" distB="0" distL="0" distR="0" simplePos="0" relativeHeight="25165840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5925A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1" type="#_x0000_t202" style="position:absolute;left:0;text-align:left;margin-left:393pt;margin-top:611.25pt;width:44.2pt;height:9.6pt;z-index:2516584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lN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iZolWY1mvQk2uA2qCCP/DTWTwF7tACG9rNp0efh3OMwlt1KV8c/CiKwg+ndnl0EIxyHZ+f56QQW&#10;DlM+zi/Gif3s4GydD1+EqUlcFNSheYlTtr31ARcBdIDEXN6oqryplEqbKBhxpRzZMrRahXRFePyB&#10;Upo0BT0/PRulwNpE9y6y0jGMSJLp08XCuwLTKuyUiBilvwkJylKdr+RmnAu9z5/QESWR6i2OPf5w&#10;q7c4d3XAI2U2Ouyd60obl6pPb+xAWfljoEx2eBB+VHdchnbZdloZTwYFLE25gzCc6Z6Wt/ymQvtu&#10;mQ8PzOEtoeOYD+EeH6kM6Df9ipK1cb9eO494SBxWShq8zYL6nxvmBCXqq4b4L/JJFFJIm8nZRyiJ&#10;uGPL8tiiN/WVgSZyTCLL0zLigxqW0pn6GWNkEbPCxDRH7oKGYXkVuomBMcTFYpFAeL6WhVv9aHkM&#10;HXmO4nxqn5mzvYIDpH9nhlfMpi+E3GGjp7eLTYAYk8oj0x2rfQfw9J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L/OU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5925AA"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865C78" w14:textId="77777777" w:rsidR="00E062A7" w:rsidRDefault="00E062A7" w:rsidP="009C2B67">
    <w:pPr>
      <w:pStyle w:val="Brdtext"/>
    </w:pPr>
    <w:r>
      <w:rPr>
        <w:noProof/>
        <w:lang w:eastAsia="sv-SE"/>
      </w:rPr>
      <mc:AlternateContent>
        <mc:Choice Requires="wps">
          <w:drawing>
            <wp:anchor distT="0" distB="0" distL="0" distR="0" simplePos="0" relativeHeight="2516587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D666F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54" type="#_x0000_t202" style="position:absolute;left:0;text-align:left;margin-left:5.4pt;margin-top:610.95pt;width:44.2pt;height:9.6pt;z-index:2516587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hgCO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0zFnVtT0SI+qRb+mCiaRn8aFGcEeHAGx/QItvfNwHugwlt1qX8c/FcTITkxvd+xSMCbpcHqSH0/I&#10;IsmUj/OzcWI/2zs7H/CrgprFRcE9PV7iVGxuAtJFCDpAYq4ApiqvK2PSJgpGXRrPNoKe2mC6Inn8&#10;gTKWNQU/OZ6OUmAL0b2LbGwMo5Jk+nSx8K7AtMKtURFj7HelibJU5xu5hZTK7vIndERpSvUexx6/&#10;v9V7nLs6yCNlBos757qy4FP1qcf2lJU/B8p0hyfCD+qOS2yXbaeV8emggCWUWxKGh661gpPXFT3f&#10;jQh4Lzz1Er04zQe8o482QPRDv+JsBf73W+cRTxInK2cN9WbBw6+18Ioz882S+M/ySRQSps1kekp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XYYAj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6D666F8"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B980C0" w14:textId="77777777" w:rsidR="00E062A7" w:rsidRDefault="00E062A7" w:rsidP="00EE1584">
    <w:pPr>
      <w:pStyle w:val="Brdtext"/>
    </w:pPr>
    <w:r>
      <w:rPr>
        <w:noProof/>
        <w:lang w:eastAsia="sv-SE"/>
      </w:rPr>
      <mc:AlternateContent>
        <mc:Choice Requires="wps">
          <w:drawing>
            <wp:anchor distT="0" distB="0" distL="0" distR="0" simplePos="0" relativeHeight="25165841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5E3C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5" type="#_x0000_t202" style="position:absolute;left:0;text-align:left;margin-left:393pt;margin-top:611.25pt;width:44.2pt;height:9.6pt;z-index:2516584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ZDvJ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6TFnVtT0SI+qRb+mCvLIT+PCjGAPjoDYfoGW3nk4D3QYy261r+OfCmJkJ6a3O3YpGJN0OD3Jjydk&#10;kWTKx/nZOLGf7Z2dD/hVQc3iouCeHi9xKjY3AekiBB0gMVcAU5XXlTFpEwWjLo1nG0FPbTBdkTz+&#10;QBnLmoKfHE9HKbCF6N5FNjaGUUkyfbpYeFdgWuHWqIgx9rvSRFmq843cQkpld/kTOqI0pXqPY4/f&#10;3+o9zl0d5JEyg8Wdc11Z8Kn61GN7ysqfA2W6wxPhB3XHJbbLttPK+HRQwBLKLQnDQ9dawcnrip7v&#10;RgS8F556iV6c5gPe0UcbIPqhX3G2Av/7rfOIJ4mTlbOGerPg4ddaeMWZ+WZJ/Gf5JAoJ02Yy/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6ZDvJ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025E3C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E7D88F" w14:textId="77777777" w:rsidR="00E062A7" w:rsidRDefault="00E062A7" w:rsidP="00EE1584">
    <w:pPr>
      <w:pStyle w:val="Brdtext"/>
    </w:pPr>
    <w:r>
      <w:rPr>
        <w:noProof/>
        <w:lang w:eastAsia="sv-SE"/>
      </w:rPr>
      <mc:AlternateContent>
        <mc:Choice Requires="wps">
          <w:drawing>
            <wp:anchor distT="0" distB="0" distL="0" distR="0" simplePos="0" relativeHeight="25165841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C197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6" type="#_x0000_t202" style="position:absolute;left:0;text-align:left;margin-left:393pt;margin-top:611.25pt;width:44.2pt;height:9.6pt;z-index:2516584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Cn5bjwIAAJQ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meaUaFZjSI+iDW6DDvLIT2P9HLAHC2BoP5sWcx7OPQ5j2610dfyjIQI7mN7t2UUwwnE4PctPJ7Bw&#10;mPJxPhsn9rODs3U+fBGmJnFRUIfhJU7Z9sYHFALoAIm5vFFVeV0plTZRMOJSObJlGLUKqUR4/IFS&#10;mjQFPTudjlJgbaJ7F1npGEYkyfTpYuNdg2kVdkpEjNLfhARlqc9XcjPOhd7nT+iIkkj1Fscef6jq&#10;Lc5dH/BImY0Oe+e60sal7tMdO1BW/hgokx0ehB/1HZehXbWdVsazQQErU+4gDGe6q+Utv64wvhvm&#10;wz1zuEuYON6HcIePVAb0m35Fydq4X6+dRzwkDislDe5mQf3PDXOCEvVVQ/yzfBKFFNJmMv0IJRF3&#10;bFkdW/SmvjTQBOSN6tIy4oMaltKZ+gnPyDJmhYlpjtwFDcPyMnQvBp4hLpbLBML1tSzc6AfLY+jI&#10;cxTnY/vEnO0VHCD9WzPcYjZ/IeQOGz29XW4CxJhUHpnuWO0ngKufxN8/U/FtOd4n1OExXfw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Ap+W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FCC197C"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E099F3" w14:textId="77777777" w:rsidR="00E062A7" w:rsidRDefault="00E062A7" w:rsidP="009C2B67">
    <w:pPr>
      <w:pStyle w:val="Brdtext"/>
    </w:pPr>
    <w:r>
      <w:rPr>
        <w:noProof/>
        <w:lang w:eastAsia="sv-SE"/>
      </w:rPr>
      <mc:AlternateContent>
        <mc:Choice Requires="wps">
          <w:drawing>
            <wp:anchor distT="0" distB="0" distL="0" distR="0" simplePos="0" relativeHeight="2516587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FD55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59" type="#_x0000_t202" style="position:absolute;left:0;text-align:left;margin-left:5.4pt;margin-top:610.95pt;width:44.2pt;height:9.6pt;z-index:2516587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95/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lPOrKjpkR5Vi35DFUwiP40LM4ItHQGx/QwtvfNwHugwlt1qX8c/FcTITkzv9uxSMCbpcHqWn07I&#10;IsmUj/PzcWI/Ozg7H/CLgprFRcE9PV7iVGxvA9JFCDpAYq4ApipvKmPSJgpGXRnPtoKe2mC6Inn8&#10;gTKWNQU/O52OUmAL0b2LbGwMo5Jk+nSx8K7AtMKdURFj7DelibJU5yu5hZTK7vMndERpSvUWxx5/&#10;uNVbnLs6yCNlBot757qy4FP1qccOlJU/Bsp0hyfCj+qOS2xXbaeV0/GggBWUOxKGh661gpM3FT3f&#10;rQj4IDz1Er04zQe8p482QPRDv+JsDf7Xa+cRTxInK2cN9WbBw8+N8Ioz89WS+M/zSRQSps1k+pGU&#10;xPyxZXVssZv6CkgTOU0iJ9My4tEMS+2hfqIxsohZySSspNwFx2F5hd3EoDEk1WKRQNS+TuCtXToZ&#10;Q0eeozgf2yfhXa9gJOnfwdDFYvZCyB02ega32CCJMak8Mt2x2r8AtX4Sfz+m4mw53ifUYZjOfw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WFvef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83FD55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113443" w14:textId="77777777" w:rsidR="00E062A7" w:rsidRDefault="00E062A7" w:rsidP="00EE1584">
    <w:pPr>
      <w:pStyle w:val="Brdtext"/>
    </w:pPr>
    <w:r>
      <w:rPr>
        <w:noProof/>
        <w:lang w:eastAsia="sv-SE"/>
      </w:rPr>
      <mc:AlternateContent>
        <mc:Choice Requires="wps">
          <w:drawing>
            <wp:anchor distT="0" distB="0" distL="0" distR="0" simplePos="0" relativeHeight="2516584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9C50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0" type="#_x0000_t202" style="position:absolute;left:0;text-align:left;margin-left:393pt;margin-top:611.25pt;width:44.2pt;height:9.6pt;z-index:2516584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ThXxkQIAAJQFAAAOAAAAZHJzL2Uyb0RvYy54bWysVE1v2zAMvQ/YfxB0Xx3na2tQp8hSdBhQ&#10;tMXSoWdFlhJjkqhJSuzs14+S7STreumwiy2Jj6T49Mir60YrshfOV2AKml8MKBGGQ1mZTUG/P91+&#10;+ESJD8yUTIERBT0IT6/n799d1XYmhrAFVQpHMIjxs9oWdBuCnWWZ51uhmb8AKwwaJTjNAm7dJisd&#10;qzG6VtlwMJhmNbjSOuDCezy9aY10nuJLKXh4kNKLQFRB8W4hfV36ruM3m1+x2cYxu614dw32D7fQ&#10;rDKY9BjqhgVGdq76K5SuuAMPMlxw0BlIWXGRasBq8sGLalZbZkWqBcnx9kiT/39h+f3+0ZGqLOh4&#10;MqXEMI2P9CSa4HZYQR75qa2fIWxlERiaz9DgO/fnHg9j2Y10Ov6xIIJ2ZPpwZBeDEY6Hk2k+GqOF&#10;oykf5pfDxH52crbOhy8CNImLgjp8vMQp29/5gBdBaA+JuTyoqrytlEqbKBixVI7sGT61CumK6PEH&#10;ShlSF3Q6mgxSYAPRvY2sTAwjkmS6dLHwtsC0CgclIkaZb0IiZanOV3IzzoU55k/oiJKY6i2OHf50&#10;q7c4t3WgR8oMJhyddWXApepTj50oK3/0lMkWj4Sf1R2XoVk3rVZGo14BaygPKAwHbWt5y28rfL47&#10;5sMjc9hL+OI4H8IDfqQCpB+6FSVbcL9eO494lDhaKamxNwvqf+6YE5SorwbFf5mPo5BC2ownH1FJ&#10;xJ1b1ucWs9NLQE3kOIksT8uID6pfSgf6GcfIImZFEzMccxc09MtlaCcGjiEuFosEwva1LNyZleUx&#10;dOQ5ivOpeWbOdgoOKP176LuYzV4IucVGT28Xu4BiTCqPTLesdi+ArZ/E342pOFvO9wl1Gq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SThX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909C504"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C4A6BF" w14:textId="77777777" w:rsidR="00E062A7" w:rsidRDefault="00E062A7" w:rsidP="00EE1584">
    <w:pPr>
      <w:pStyle w:val="Brdtext"/>
    </w:pPr>
    <w:r>
      <w:rPr>
        <w:noProof/>
        <w:lang w:eastAsia="sv-SE"/>
      </w:rPr>
      <mc:AlternateContent>
        <mc:Choice Requires="wps">
          <w:drawing>
            <wp:anchor distT="0" distB="0" distL="0" distR="0" simplePos="0" relativeHeight="25165841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67033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1" type="#_x0000_t202" style="position:absolute;left:0;text-align:left;margin-left:393pt;margin-top:611.25pt;width:44.2pt;height:9.6pt;z-index:2516584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h2Lx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hPOrKjpkR5Vi35DFeSRn8aFGcGWjoDYfoaW3nk4D3QYy261r+OfCmJkJ6Z3e3YpGJN0OD3LTydk&#10;kWTKx/n5OLGfHZydD/hFQc3iouCeHi9xKra3AekiBB0gMVcAU5U3lTFpEwWjroxnW0FPbTBdkTz+&#10;QBnLmoKfnU5HKbCF6N5FNjaGUUkyfbpYeFdgWuHOqIgx9pvSRFmq85XcQkpl9/kTOqI0pXqLY48/&#10;3Ootzl0d5JEyg8W9c11Z8Kn61GMHysofA2W6wxPhR3XHJbarttPK6WRQwArKHQnDQ9dawcmbip7v&#10;VgR8EJ56iV6c5gPe00cbIPqhX3G2Bv/rtfOIJ4mTlbOGerPg4edGeMWZ+WpJ/Of5JAoJ02Yy/U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9h2L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267033B"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2F15F" w14:textId="77777777" w:rsidR="00E062A7" w:rsidRDefault="00E062A7" w:rsidP="009C2B67">
    <w:pPr>
      <w:pStyle w:val="Brdtext"/>
    </w:pPr>
    <w:r>
      <w:rPr>
        <w:noProof/>
        <w:lang w:eastAsia="sv-SE"/>
      </w:rPr>
      <mc:AlternateContent>
        <mc:Choice Requires="wps">
          <w:drawing>
            <wp:anchor distT="0" distB="0" distL="0" distR="0" simplePos="0" relativeHeight="2516587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50F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64" type="#_x0000_t202" style="position:absolute;left:0;text-align:left;margin-left:5.4pt;margin-top:610.95pt;width:44.2pt;height:9.6pt;z-index:2516587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Dz/O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GSKVmlWo0mPog1ujQomkZ/G+hlgDxbA0H4xLfo8nHscxrJb6er4R0EEdjC93bGLYITjcHqSH09g&#10;4TDl4/xsnNjP9s7W+fBVmJrERUEdmpc4ZZsbH3ARQAdIzOWNqsrrSqm0iYIRl8qRDUOrVUhXhMcf&#10;KKVJU9CT4+koBdYmuneRlY5hRJJMny4W3hWYVmGrRMQo/V1IUJbqfCM341zoXf6EjiiJVO9x7PH7&#10;W73HuasDHimz0WHnXFfauFR9emN7ysqfA2Wyw4Pwg7rjMrTLttPK8emggKUptxCGM93T8pZfV2jf&#10;DfPhnjm8JXQc8yHc4SOVAf2mX1GyMu73W+cRD4nDSkmDt1lQ/2vNnKBEfdMQ/1k+iUIKaTOZnkJJ&#10;xB1alocWva4vDTSRYxJZnpYRH9SwlM7UTxgji5gVJqY5chc0DMvL0E0MjCEuFosEwvO1LNzoB8tj&#10;6MhzFOdj+8Sc7RUcIP1bM7xiNnsl5A4bPb1drAPEmFQeme5Y7TuAp5/E34+pOFsO9wm1H6bzF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g8/z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5D50FB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E5FC5C" w14:textId="77777777" w:rsidR="00E062A7" w:rsidRDefault="00E062A7" w:rsidP="00EE1584">
    <w:pPr>
      <w:pStyle w:val="Brdtext"/>
    </w:pPr>
    <w:r>
      <w:rPr>
        <w:noProof/>
        <w:lang w:eastAsia="sv-SE"/>
      </w:rPr>
      <mc:AlternateContent>
        <mc:Choice Requires="wps">
          <w:drawing>
            <wp:anchor distT="0" distB="0" distL="0" distR="0" simplePos="0" relativeHeight="25165841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98D88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5" type="#_x0000_t202" style="position:absolute;left:0;text-align:left;margin-left:393pt;margin-top:611.25pt;width:44.2pt;height:9.6pt;z-index:2516584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7QSJ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6RlnVtT0SI+qRb+mCvLIT+PCjGAPjoDYfoGW3nk4D3QYy261r+OfCmJkJ6a3O3YpGJN0OD3Jjydk&#10;kWTKx/nZOLGf7Z2dD/hVQc3iouCeHi9xKjY3AekiBB0gMVcAU5XXlTFpEwWjLo1nG0FPbTBdkTz+&#10;QBnLmoKfHE9HKbCF6N5FNjaGUUkyfbpYeFdgWuHWqIgx9rvSRFmq843cQkpld/kTOqI0pXqPY4/f&#10;3+o9zl0d5JEyg8Wdc11Z8Kn61GN7ysqfA2W6wxPhB3XHJbbLttPK8emggCWUWxKGh661gpPXFT3f&#10;jQh4Lzz1Er04zQe8o482QPRDv+JsBf73W+cRTxInK2cN9WbBw6+18Ioz882S+M/ySRQSps1k+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x7QSJ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298D88D"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308BB8" w14:textId="77777777" w:rsidR="00E062A7" w:rsidRDefault="00E062A7" w:rsidP="00EE1584">
    <w:pPr>
      <w:pStyle w:val="Brdtext"/>
    </w:pPr>
    <w:r>
      <w:rPr>
        <w:noProof/>
        <w:lang w:eastAsia="sv-SE"/>
      </w:rPr>
      <mc:AlternateContent>
        <mc:Choice Requires="wps">
          <w:drawing>
            <wp:anchor distT="0" distB="0" distL="0" distR="0" simplePos="0" relativeHeight="25165841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74BE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6" type="#_x0000_t202" style="position:absolute;left:0;text-align:left;margin-left:393pt;margin-top:611.25pt;width:44.2pt;height:9.6pt;z-index:2516584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TQ5S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nb+kRLNajzSk2iD26CCPPLTWD8F7NECGNrPpsU7D+ceh7HsVro6/lEQgR1M7/bsIhjhODy/yE/P&#10;YOEw5eN8Mk7sZwdn63z4IkxN4qKgDo+XOGXbWx9wEUAHSMzljarKm0qptImCEVfKkS3DU6uQrgiP&#10;P1BKk6agF6fnoxRYm+jeRVY6hhFJMn26WHhXYFqFnRIRo/Q3IUFZqvOV3Ixzoff5EzqiJFK9xbHH&#10;H271FueuDnikzEaHvXNdaeNS9anHDpSVPwbKZIcH4Ud1x2Vol22nldPJoIClKXcQhjNda3nLbyo8&#10;3y3z4YE59BJeHPMh3OMjlQH9pl9Rsjbu12vnEQ+Jw0pJg94sqP+5YU5Qor5qiH+Sn0UhhbSBbqEk&#10;4o4ty2OL3tRXBprIMYksT8uID2pYSmfqZ4yRRcwKE9McuQsahuVV6CYGxhAXi0UCoX0tC7f60fIY&#10;OvIcxfnUPjNnewUHSP/ODF3Mpi+E3GGjp7eLTYAYk8oj0x2r/Qug9Z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hNDl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174BE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E4E9D2" w14:textId="77777777" w:rsidR="00E062A7" w:rsidRDefault="00E062A7" w:rsidP="009C2B67">
    <w:pPr>
      <w:pStyle w:val="Brdtext"/>
    </w:pPr>
    <w:r>
      <w:rPr>
        <w:noProof/>
        <w:lang w:eastAsia="sv-SE"/>
      </w:rPr>
      <mc:AlternateContent>
        <mc:Choice Requires="wps">
          <w:drawing>
            <wp:anchor distT="0" distB="0" distL="0" distR="0" simplePos="0" relativeHeight="251658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44ED0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69" type="#_x0000_t202" style="position:absolute;left:0;text-align:left;margin-left:5.4pt;margin-top:610.95pt;width:44.2pt;height:9.6pt;z-index:251658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9mCjwIAAJQFAAAOAAAAZHJzL2Uyb0RvYy54bWysVF1v2yAUfZ+0/4B4Xx2nabZGdaqsVadJ&#10;VVstnfpMMDTWMDAgsbNfvwO2k6zrS6e92MA99+vcAxeXba3IVjhfGV3Q/GREidDclJV+Luj3x5sP&#10;nyjxgemSKaNFQXfC08v5+3cXjZ2JsVkbVQpHEET7WWMLug7BzrLM87WomT8xVmgYpXE1C9i656x0&#10;rEH0WmXj0WiaNcaV1hkuvMfpdWek8xRfSsHDvZReBKIKitpC+rr0XcVvNr9gs2fH7LrifRnsH6qo&#10;WaWRdB/qmgVGNq76K1RdcWe8keGEmzozUlZcpB7QTT560c1yzaxIvYAcb/c0+f8Xlt9tHxypyoJO&#10;pjklmtUY0qNog9ugg0nkp7F+BtjSAhjaz6bFnIdzj8PYditdHf9oiMAOpnd7dhGMcByeTfPTCSwc&#10;pnycn48T+9nB2TofvghTk7goqMPwEqdse+sDCgF0gMRc3qiqvKmUSpsoGHGlHNkyjFqFVCI8/kAp&#10;TZqCTk/PRimwNtG9i6x0DCOSZPp0sfGuwbQKOyUiRulvQoKy1OcruRnnQu/zJ3RESaR6i2OPP1T1&#10;FueuD3ikzEaHvXNdaeNS9+mOHSgrfwyUyQ4Pwo/6jsvQrtpOK5PxoICVKXcQhjPd1fKW31QY3y3z&#10;4YE53CVMHO9DuMdHKgP6Tb+iZG3cr9fOIx4Sh5WSBnezoP7nhjlBifqqIf7zfBKFFNJmcvYRSiLu&#10;2LI6tuhNfWWgCcgb1aVlxAc1LKUz9ROekUXMChPTHLkLGoblVeheDDxDXCwWCYTra1m41UvLY+jI&#10;cxTnY/vEnO0VHCD9OzPcYjZ7IeQOGz29XWwCxJhUHpnuWO0ngKufxN8/U/FtOd4n1OEx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2/2YK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144ED0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96BE08" w14:textId="77777777" w:rsidR="00E062A7" w:rsidRDefault="00E062A7" w:rsidP="00EE1584">
    <w:pPr>
      <w:pStyle w:val="Brdtext"/>
    </w:pPr>
    <w:r>
      <w:rPr>
        <w:noProof/>
        <w:lang w:eastAsia="sv-SE"/>
      </w:rPr>
      <mc:AlternateContent>
        <mc:Choice Requires="wps">
          <w:drawing>
            <wp:anchor distT="0" distB="0" distL="0" distR="0" simplePos="0" relativeHeight="251658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40D6F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0" type="#_x0000_t202" style="position:absolute;left:0;text-align:left;margin-left:393pt;margin-top:611.25pt;width:44.2pt;height:9.6pt;z-index:25165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hIMkQ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0zFnVtT0SI+qRb+hCvLIT+PCjGBLR0BsP0NL7zycBzqMZbfa1/FPBTGyE9O7PbsUjEk6PJvmpxOy&#10;SDLl4/x8nNjPDs7OB/yioGZxUXBPj5c4FdvbgHQRgg6QmCuAqcqbypi0iYJRV8azraCnNpiuSB5/&#10;oIxlTcGnp2ejFNhCdO8iGxvDqCSZPl0svCswrXBnVMQY+01poizV+UpuIaWy+/wJHVGaUr3Fsccf&#10;bvUW564O8kiZweLeua4s+FR96rEDZeWPgTLd4Ynwo7rjEttV22llcjooYAXljoThoWut4ORNRc93&#10;KwI+CE+9RC9O8wHv6aMNEP3Qrzhbg//12nnEk8TJyllDvVnw8HMjvOLMfLUk/vN8EoWEaTM5+0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XqhI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B40D6F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6E768C" w14:textId="77777777" w:rsidR="00E062A7" w:rsidRDefault="00E062A7" w:rsidP="00EE1584">
    <w:pPr>
      <w:pStyle w:val="Brdtext"/>
    </w:pPr>
    <w:r>
      <w:rPr>
        <w:noProof/>
        <w:lang w:eastAsia="sv-SE"/>
      </w:rPr>
      <mc:AlternateContent>
        <mc:Choice Requires="wps">
          <w:drawing>
            <wp:anchor distT="0" distB="0" distL="0" distR="0" simplePos="0" relativeHeight="25165841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A8CCF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1" type="#_x0000_t202" style="position:absolute;left:0;text-align:left;margin-left:393pt;margin-top:611.25pt;width:44.2pt;height:9.6pt;z-index:2516584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2UM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GQKfjSr8UiPog1ugwryyE9j/QywpQUwtJ9Ni3cezj0OY9mtdHX8oyACOyLt9uwiGOE4PJvmpxNY&#10;OEz5OD8fJ/azg7N1PnwRpiZxUVCHx0ucsu2tD7gIoAMk5vJGVeVNpVTaRMGIK+XIluGpVUhXhMcf&#10;KKVJU9Dp6dkoBdYmuneRlY5hRJJMny4W3hWYVmGnRMQo/U1IUJbqfCU341zoff6EjiiJVG9x7PGH&#10;W73FuasDHimz0WHvXFfauFR96rEDZeWPgTLZ4UH4Ud1xGdpV22llMhkUsDLlDsJwpmstb/lNhee7&#10;ZT48MIdewotjPoR7fKQyoN/0K0rWxv167TziIXFYKWnQmwX1PzfMCUrUVw3xn+eTKKSQNpOzj1AS&#10;cceW1bFFb+orA03kmESWp2XEBzUspTP1E8bIImaFiWmO3AUNw/IqdBMDY4iLxSKB0L6WhVu9tDyG&#10;jjxHcT62T8zZXsEB0r8zQxez2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hjZQ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A8CCF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10960" w14:textId="77777777" w:rsidR="00E062A7" w:rsidRDefault="00E062A7" w:rsidP="009C2B67">
    <w:pPr>
      <w:pStyle w:val="Brdtext"/>
    </w:pPr>
    <w:r>
      <w:rPr>
        <w:noProof/>
        <w:lang w:eastAsia="sv-SE"/>
      </w:rPr>
      <mc:AlternateContent>
        <mc:Choice Requires="wps">
          <w:drawing>
            <wp:anchor distT="0" distB="0" distL="0" distR="0" simplePos="0" relativeHeight="2516587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4D559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74" type="#_x0000_t202" style="position:absolute;left:0;text-align:left;margin-left:5.4pt;margin-top:610.95pt;width:44.2pt;height:9.6pt;z-index:2516587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nWL0kQIAAJQFAAAOAAAAZHJzL2Uyb0RvYy54bWysVFFP2zAQfp+0/2D5faQpoYyqKepATJMQ&#10;oMHEs+vYbTTb59luk+7Xc3aStmO8MO0lsX3f3fk+f3ezy1YrshXO12BKmp+MKBGGQ1WbVUl/PN18&#10;+kyJD8xUTIERJd0JTy/nHz/MGjsVY1iDqoQjGMT4aWNLug7BTrPM87XQzJ+AFQaNEpxmAbdulVWO&#10;NRhdq2w8Gk2yBlxlHXDhPZ5ed0Y6T/GlFDzcS+lFIKqkeLeQvi59l/GbzWdsunLMrmveX4P9wy00&#10;qw0m3Ye6ZoGRjav/CqVr7sCDDCccdAZS1lykGrCafPSqmsc1syLVguR4u6fJ/7+w/G774EhdlbSY&#10;FJQYpvGRnkQb3AYrKCI/jfVThD1aBIb2C7T4zsO5x8NYdiudjn8siKAdmd7t2cVghOPh2SQ/LdDC&#10;0ZSP84txYj87OFvnw1cBmsRFSR0+XuKUbW99wIsgdIDEXB5UXd3USqVNFIy4Uo5sGT61CumK6PEH&#10;ShnSlHRyejZKgQ1E9y6yMjGMSJLp08XCuwLTKuyUiBhlvguJlKU638jNOBdmnz+hI0piqvc49vjD&#10;rd7j3NWBHikzmLB31rUBl6pPPXagrPo5UCY7PBJ+VHdchnbZdlopzgcFLKHaoTAcdK3lLb+p8flu&#10;mQ8PzGEv4YvjfAj3+JEKkH7oV5Sswf1+6zziUeJopaTB3iyp/7VhTlCivhkU/0VeRCGFtCnOzlFJ&#10;xB1blscWs9FXgJrIcRJZnpYRH9SwlA70M46RRcyKJmY45i5pGJZXoZsYOIa4WCwSCNvXsnBrHi2P&#10;oSPPUZxP7TNztldwQOnfwdDFbPpKyB02enq72AQUY1J5ZLpjtX8BbP0k/n5MxdlyvE+owz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1p1i9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64D559E"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A6F4C8" w14:textId="77777777" w:rsidR="00E062A7" w:rsidRDefault="00E062A7" w:rsidP="00EE1584">
    <w:pPr>
      <w:pStyle w:val="Brdtext"/>
    </w:pPr>
    <w:r>
      <w:rPr>
        <w:noProof/>
        <w:lang w:eastAsia="sv-SE"/>
      </w:rPr>
      <mc:AlternateContent>
        <mc:Choice Requires="wps">
          <w:drawing>
            <wp:anchor distT="0" distB="0" distL="0" distR="0" simplePos="0" relativeHeight="25165841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AED75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5" type="#_x0000_t202" style="position:absolute;left:0;text-align:left;margin-left:393pt;margin-top:611.25pt;width:44.2pt;height:9.6pt;z-index:2516584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f1mzkQIAAJQ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ZlPOrKjpkR5Vi35DFeSRn8aFOcEeHAGx/QQtvfNwHugwlt1qX8c/FcTITkzv9uxSMCbpcDrLTydk&#10;kWTKx/n5OLGfHZydD/hZQc3iouCeHi9xKra3AekiBB0gMVcAU5U3lTFpEwWjroxnW0FPbTBdkTz+&#10;QBnLmoLPTqejFNhCdO8iGxvDqCSZPl0svCswrXBnVMQY+01poizV+UpuIaWy+/wJHVGaUr3Fsccf&#10;bvUW564O8kiZweLeua4s+FR96rEDZeWPgTLd4Ynwo7rjEttV22llcjYoYAXljoThoWut4ORNRc93&#10;KwLeC0+9RC9O8wHv6KMNEP3Qrzhbg//12nnEk8TJyllDvVnw8HMjvOLMfLEk/vN8EoWEaTOZfiQl&#10;MX9sWR1b7Ka+AtJETpPIybSMeDTDUnuon2iMLGNWMgkrKXfBcVheYTcxaAxJtVwmELWvE3hrH5yM&#10;oSPPUZyP7ZPwrlcwkvS/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xf1m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FAED75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B880A" w14:textId="77777777" w:rsidR="00E062A7" w:rsidRDefault="00E062A7" w:rsidP="00EE1584">
    <w:pPr>
      <w:pStyle w:val="Brdtext"/>
    </w:pPr>
    <w:r>
      <w:rPr>
        <w:noProof/>
        <w:lang w:eastAsia="sv-SE"/>
      </w:rPr>
      <mc:AlternateContent>
        <mc:Choice Requires="wps">
          <w:drawing>
            <wp:anchor distT="0" distB="0" distL="0" distR="0" simplePos="0" relativeHeight="25165841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18706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6" type="#_x0000_t202" style="position:absolute;left:0;text-align:left;margin-left:393pt;margin-top:611.25pt;width:44.2pt;height:9.6pt;z-index:2516584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qQmvkQ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pqecWVHTIz2qFv2GKsgjP40Lc4I9OAJi+xlaeufhPNBhLLvVvo5/KoiRnZje7dmlYEzS4dk0P52Q&#10;RZIpH+ezcWI/Ozg7H/CLgprFRcE9PV7iVGxvAtJFCDpAYq4ApiqvK2PSJgpGXRrPtoKe2mC6Inn8&#10;gTKWNQWfnp6NUmAL0b2LbGwMo5Jk+nSx8K7AtMKdURFj7DelibJU5yu5hZTK7vMndERpSvUWxx5/&#10;uNVbnLs6yCNlBot757qy4FP1qccOlJU/Bsp0hyfCj+qOS2xXbaeVyWxQwArKHQnDQ9dawcnrip7v&#10;RgS8F556iV6c5gPe0UcbIPqhX3G2Bv/rtfOIJ4mTlbOGerPg4edGeMWZ+WpJ/LN8EoWEaTM5+0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9qQm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B18706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9AD5A1" w14:textId="77777777" w:rsidR="00E062A7" w:rsidRDefault="00E062A7" w:rsidP="009C2B67">
    <w:pPr>
      <w:pStyle w:val="Brdtext"/>
    </w:pPr>
    <w:r>
      <w:rPr>
        <w:noProof/>
        <w:lang w:eastAsia="sv-SE"/>
      </w:rPr>
      <mc:AlternateContent>
        <mc:Choice Requires="wps">
          <w:drawing>
            <wp:anchor distT="0" distB="0" distL="0" distR="0" simplePos="0" relativeHeight="2516587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61E6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79" type="#_x0000_t202" style="position:absolute;left:0;text-align:left;margin-left:5.4pt;margin-top:610.95pt;width:44.2pt;height:9.6pt;z-index:2516587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KmL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h85s6KmR3pULfoNVTCJ/DQuzAn24AiI7Wdo6Z2H80CHsexW+zr+qSBGdmJ6t2eXgjFJh9NZfjoh&#10;iyRTPs7Pxon97ODsfMAvCmoWFwX39HiJU7G9CUgXIegAibkCmKq8roxJmygYdWk82wp6aoPpiuTx&#10;B8pY1hR8djodpcAWonsX2dgYRiXJ9Oli4V2BaYU7oyLG2G9KE2WpzldyCymV3edP6IjSlOotjj3+&#10;cKu3OHd1kEfKDBb3znVlwafqU48dKCt/DJTpDk+EH9Udl9iu2k4r0/GggBWUOxKGh661gpPXFT3f&#10;jQh4Lzz1Er04zQe8o482QPRDv+JsDf7Xa+cRTxInK2cN9WbBw8+N8Ioz89WS+M/ySRQSps1k+pGU&#10;xPyxZXVssZv6EkgTOU0iJ9My4tEMS+2hfqIxsoxZySSspNwFx2F5id3EoDEk1XKZQNS+TuCNfXAy&#10;ho48R3E+tk/Cu17BSNK/haGLxfyFkDts9AxuuUESY1J5ZLpjtX8Bav0k/n5MxdlyvE+owzBd/A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8fipi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7661E66"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6D97DB" w14:textId="77777777" w:rsidR="00E062A7" w:rsidRDefault="00E062A7" w:rsidP="00EE1584">
    <w:pPr>
      <w:pStyle w:val="Brdtext"/>
    </w:pPr>
    <w:r>
      <w:rPr>
        <w:noProof/>
        <w:lang w:eastAsia="sv-SE"/>
      </w:rPr>
      <mc:AlternateContent>
        <mc:Choice Requires="wps">
          <w:drawing>
            <wp:anchor distT="0" distB="0" distL="0" distR="0" simplePos="0" relativeHeight="2516584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645FE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0" type="#_x0000_t202" style="position:absolute;left:0;text-align:left;margin-left:393pt;margin-top:611.25pt;width:44.2pt;height:9.6pt;z-index:2516584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Iy1MkQIAAJQFAAAOAAAAZHJzL2Uyb0RvYy54bWysVFFv2yAQfp+0/4B4Xx2nSbZGdaqsVadJ&#10;VVutnfpMMDTWMDAgsbNfvw9sJ1nXl057sYH77o777uPOL9paka1wvjK6oPnJiBKhuSkr/VzQ74/X&#10;Hz5R4gPTJVNGi4LuhKcXi/fvzhs7F2OzNqoUjiCI9vPGFnQdgp1nmedrUTN/YqzQMErjahawdc9Z&#10;6ViD6LXKxqPRLGuMK60zXHiP06vOSBcpvpSChzspvQhEFRR3C+nr0ncVv9ninM2fHbPrivfXYP9w&#10;i5pVGkn3oa5YYGTjqr9C1RV3xhsZTripMyNlxUWqAdXkoxfVPKyZFakWkOPtnib//8Ly2+29I1VZ&#10;0MkMrdKsRpMeRRvcBhXkkZ/G+jlgDxbA0H42Lfo8nHscxrJb6er4R0EEdjC927OLYITjcDrLTyew&#10;cJjycX42TuxnB2frfPgiTE3ioqAOzUucsu2ND7gIoAMk5vJGVeV1pVTaRMGIS+XIlqHVKqQrwuMP&#10;lNKkKejsdDpKgbWJ7l1kpWMYkSTTp4uFdwWmVdgpETFKfxMSlKU6X8nNOBd6nz+hI0oi1Vsce/zh&#10;Vm9x7uqAR8psdNg715U2LlWf3tiBsvLHQJns8CD8qO64DO2q7bQyPR0UsDLlDsJwpnta3vLrCu27&#10;YT7cM4e3hI5jPoQ7fKQyoN/0K0rWxv167TziIXFYKWnwNgvqf26YE5SorxriP8snUUghbSbTj1AS&#10;cceW1bFFb+pLA03kmESWp2XEBzUspTP1E8bIMmaFiWmO3AUNw/IydBMDY4iL5TKB8HwtCzf6wfIY&#10;OvIcxfnYPjFnewUHSP/WDK+YzV8IucNGT2+XmwAxJpVHpjtW+w7g6Sfx92MqzpbjfUIdhuni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cIy1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5645FE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A359FE" w14:textId="77777777" w:rsidR="00E062A7" w:rsidRDefault="00E062A7" w:rsidP="00EE1584">
    <w:pPr>
      <w:pStyle w:val="Brdtext"/>
    </w:pPr>
    <w:r>
      <w:rPr>
        <w:noProof/>
        <w:lang w:eastAsia="sv-SE"/>
      </w:rPr>
      <mc:AlternateContent>
        <mc:Choice Requires="wps">
          <w:drawing>
            <wp:anchor distT="0" distB="0" distL="0" distR="0" simplePos="0" relativeHeight="25165842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3AD3F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1" type="#_x0000_t202" style="position:absolute;left:0;text-align:left;margin-left:393pt;margin-top:611.25pt;width:44.2pt;height:9.6pt;z-index:2516584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JBUF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jPOrKjpkR5Vi35DFeSRn8aFOcEeHAGx/QwtvfNwHugwlt1qX8c/FcTITkzv9uxSMCbpcDrLTydk&#10;kWTKx/nZOLGfHZydD/hFQc3iouCeHi9xKrY3AekiBB0gMVcAU5XXlTFpEwWjLo1nW0FPbTBdkTz+&#10;QBnLmoLPTqejFNhCdO8iGxvDqCSZPl0svCswrXBnVMQY+01poizV+UpuIaWy+/wJHVGaUr3Fsccf&#10;bvUW564O8kiZweLeua4s+FR96rEDZeWPgTLd4Ynwo7rjEttV22llOhkUsIJyR8Lw0LVWcPK6oue7&#10;EQHvhadeohen+YB39NEGiH7oV5ytwf967TziSeJk5ayh3ix4+LkRXnFmvloS/1k+iULCtJlMP5KS&#10;mD+2rI4tdlNfAmkip0nkZFpGPJphqT3UTzRGljErmYSVlLvgOCwvsZsYNIakWi4TiNrXCbyxD07G&#10;0JHnKM7H9kl41ysYSfq3MHSxmL8QcoeNnsEtN0hiTCqPTHes9i9ArZ/E34+pOFuO9wl1GKa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UJBUF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23AD3F1"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1DA39F" w14:textId="77777777" w:rsidR="00E062A7" w:rsidRDefault="00E062A7" w:rsidP="009C2B67">
    <w:pPr>
      <w:pStyle w:val="Brdtext"/>
    </w:pPr>
    <w:r>
      <w:rPr>
        <w:noProof/>
        <w:lang w:eastAsia="sv-SE"/>
      </w:rPr>
      <mc:AlternateContent>
        <mc:Choice Requires="wps">
          <w:drawing>
            <wp:anchor distT="0" distB="0" distL="0" distR="0" simplePos="0" relativeHeight="25165871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AB610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84" type="#_x0000_t202" style="position:absolute;left:0;text-align:left;margin-left:5.4pt;margin-top:610.95pt;width:44.2pt;height:9.6pt;z-index:2516587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k2OP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OQU/GhW45EeRRvcGhVMIj+N9TPAHiyAof1iWrzzcO5xGMtupavjHwUR2BFpu2MXwQjH4fQkP57A&#10;wmHKx/nZOLGf7Z2t8+GrMDWJi4I6PF7ilG1ufMBFAB0gMZc3qiqvK6XSJgpGXCpHNgxPrUK6Ijz+&#10;QClNmoKeHE9HKbA20b2LrHQMI5Jk+nSx8K7AtApbJSJG6e9CgrJU5xu5GedC7/IndERJpHqPY4/f&#10;3+o9zl0d8EiZjQ4757rSxqXqU4/tKSt/DpTJDg/CD+qOy9Au204r09NBAUtTbiEMZ7rW8pZfV3i+&#10;G+bDPXPoJbw45kO4w0cqA/pNv6JkZdzvt84jHhKHlZIGvVlQ/2vNnKBEfdMQ/1k+iUIKaTOZnkJJ&#10;xB1alocWva4vDTSRYxJZnpYRH9SwlM7UTxgji5gVJqY5chc0DMvL0E0MjCEuFosEQvtaFm70g+Ux&#10;dOQ5ivOxfWLO9goOkP6tGbqYzV4JucNGT28X6wAxJpVHpjtW+xdA6yfx92MqzpbDfULth+n8B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8k2O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AB610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70F4D" w14:textId="77777777" w:rsidR="00E062A7" w:rsidRDefault="00E062A7" w:rsidP="00EE1584">
    <w:pPr>
      <w:pStyle w:val="Brdtext"/>
    </w:pPr>
    <w:r>
      <w:rPr>
        <w:noProof/>
        <w:lang w:eastAsia="sv-SE"/>
      </w:rPr>
      <mc:AlternateContent>
        <mc:Choice Requires="wps">
          <w:drawing>
            <wp:anchor distT="0" distB="0" distL="0" distR="0" simplePos="0" relativeHeight="25165842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C555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5" type="#_x0000_t202" style="position:absolute;left:0;text-align:left;margin-left:393pt;margin-top:611.25pt;width:44.2pt;height:9.6pt;z-index:2516584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cVjIjwIAAJQFAAAOAAAAZHJzL2Uyb0RvYy54bWysVF1v2yAUfZ+0/4B4Xx2nST+iOlXWqtOk&#10;qq3WTn0mGBprGBiQ2Nmv3wHbSdb1pdNebOCe+3XugYvLtlZkI5yvjC5ofjSiRGhuykq/FPT7082n&#10;M0p8YLpkymhR0K3w9HL+8cNFY2dibFZGlcIRBNF+1tiCrkKwsyzzfCVq5o+MFRpGaVzNArbuJSsd&#10;axC9Vtl4NDrJGuNK6wwX3uP0ujPSeYovpeDhXkovAlEFRW0hfV36LuM3m1+w2YtjdlXxvgz2D1XU&#10;rNJIugt1zQIja1f9FaquuDPeyHDETZ0ZKSsuUg/oJh+96uZxxaxIvYAcb3c0+f8Xlt9tHhypyoJO&#10;TnNKNKsxpCfRBrdGB3nkp7F+BtijBTC0n02LOQ/nHoex7Va6Ov7REIEdTG937CIY4TicnuTHE1g4&#10;TPk4Px8n9rO9s3U+fBGmJnFRUIfhJU7Z5tYHFALoAIm5vFFVeVMplTZRMOJKObJhGLUKqUR4/IFS&#10;mjQFPTmejlJgbaJ7F1npGEYkyfTpYuNdg2kVtkpEjNLfhARlqc83cjPOhd7lT+iIkkj1Hscev6/q&#10;Pc5dH/BImY0OO+e60sal7tMd21NW/hgokx0ehB/0HZehXbadVqZngwKWptxCGM50V8tbflNhfLfM&#10;hwfmcJcwcbwP4R4fqQzoN/2KkpVxv946j3hIHFZKGtzNgvqfa+YEJeqrhvjP80kUUkibyfQUSiLu&#10;0LI8tOh1fWWgCcgb1aVlxAc1LKUz9TOekUXMChPTHLkLGoblVeheDDxDXCwWCYTra1m41Y+Wx9CR&#10;5yjOp/aZOdsrOED6d2a4xWz2SsgdNnp6u1gHiDGpPDLdsdpPAFc/ib9/puLbcrhPqP1j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3FYy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37C5559"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71E348" w14:textId="77777777" w:rsidR="00E062A7" w:rsidRDefault="00E062A7" w:rsidP="00EE1584">
    <w:pPr>
      <w:pStyle w:val="Brdtext"/>
    </w:pPr>
    <w:r>
      <w:rPr>
        <w:noProof/>
        <w:lang w:eastAsia="sv-SE"/>
      </w:rPr>
      <mc:AlternateContent>
        <mc:Choice Requires="wps">
          <w:drawing>
            <wp:anchor distT="0" distB="0" distL="0" distR="0" simplePos="0" relativeHeight="25165842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CBD8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6" type="#_x0000_t202" style="position:absolute;left:0;text-align:left;margin-left:393pt;margin-top:611.25pt;width:44.2pt;height:9.6pt;z-index:2516584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IDbvkQIAAJQFAAAOAAAAZHJzL2Uyb0RvYy54bWysVFFv2yAQfp+0/4B4Xx2nSbZEdaosVadJ&#10;VVstnfpMMCTWgGNAYme/fge2k6zrS6e92MB9d8d9fHdX141WZC+cr8AUNL8YUCIMh7Iym4J+f7r9&#10;8IkSH5gpmQIjCnoQnl7P37+7qu1MDGELqhSOYBDjZ7Ut6DYEO8syz7dCM38BVhg0SnCaBdy6TVY6&#10;VmN0rbLhYDDJanCldcCF93h60xrpPMWXUvDwIKUXgaiC4t1C+rr0XcdvNr9is41jdlvx7hrsH26h&#10;WWUw6THUDQuM7Fz1VyhdcQceZLjgoDOQsuIi1YDV5IMX1ay2zIpUC5Lj7ZEm///C8vv9oyNVWdDR&#10;ZEqJYRof6Uk0we2wgjzyU1s/Q9jKIjA0n6HBd+7PPR7GshvpdPxjQQTtyPThyC4GIxwPx5P8coQW&#10;jqZ8mE+Hif3s5GydD18EaBIXBXX4eIlTtr/zAS+C0B4Sc3lQVXlbKZU2UTBiqRzZM3xqFdIV0eMP&#10;lDKkLujkcjxIgQ1E9zayMjGMSJLp0sXC2wLTKhyUiBhlvgmJlKU6X8nNOBfmmD+hI0piqrc4dvjT&#10;rd7i3NaBHikzmHB01pUBl6pPPXairPzRUyZbPBJ+VndchmbdtFoZT3sFrKE8oDActK3lLb+t8Pnu&#10;mA+PzGEv4YvjfAgP+JEKkH7oVpRswf167TziUeJopaTG3iyo/7ljTlCivhoU/zQfRSGFtBmNP6KS&#10;iDu3rM8tZqeXgJrIcRJZnpYRH1S/lA70M46RRcyKJmY45i5o6JfL0E4MHENcLBYJhO1rWbgzK8tj&#10;6MhzFOdT88yc7RQcUPr30Hcxm70QcouNnt4udgHFmFQemW5Z7V4AWz+JvxtTcbac7xPqN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2IDb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4CBD80"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7CE307" w14:textId="77777777" w:rsidR="00E062A7" w:rsidRDefault="00E062A7" w:rsidP="009C2B67">
    <w:pPr>
      <w:pStyle w:val="Brdtext"/>
    </w:pPr>
    <w:r>
      <w:rPr>
        <w:noProof/>
        <w:lang w:eastAsia="sv-SE"/>
      </w:rPr>
      <mc:AlternateContent>
        <mc:Choice Requires="wps">
          <w:drawing>
            <wp:anchor distT="0" distB="0" distL="0" distR="0" simplePos="0" relativeHeight="2516587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55B1D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89" type="#_x0000_t202" style="position:absolute;left:0;text-align:left;margin-left:5.4pt;margin-top:610.95pt;width:44.2pt;height:9.6pt;z-index:2516587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tger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02POrKjpkR5Vi35NFUwiP40LM4I9OAJi+wVaeufhPNBhLLvVvo5/KoiRnZje7tilYEzS4ck0P56Q&#10;RZIpH+dn48R+tnd2PuBXBTWLi4J7erzEqdjcBKSLEHSAxFwBTFVeV8akTRSMujSebQQ9tcF0RfL4&#10;A2Usawo+PT4ZpcAWonsX2dgYRiXJ9Oli4V2BaYVboyLG2O9KE2WpzjdyCymV3eVP6IjSlOo9jj1+&#10;f6v3OHd1kEfKDBZ3znVlwafqU4/tKSt/DpTpDk+EH9Qdl9gu204r0/GggCWUWxKGh661gpPXFT3f&#10;jQh4Lzz1Er04zQe8o482QPRDv+JsBf73W+cRTxInK2cN9WbBw6+18Ioz882S+M/ySRQSps3k5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pLYHq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E55B1D3"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26D153" w14:textId="77777777" w:rsidR="00E062A7" w:rsidRDefault="00E062A7" w:rsidP="00EE1584">
    <w:pPr>
      <w:pStyle w:val="Brdtext"/>
    </w:pPr>
    <w:r>
      <w:rPr>
        <w:noProof/>
        <w:lang w:eastAsia="sv-SE"/>
      </w:rPr>
      <mc:AlternateContent>
        <mc:Choice Requires="wps">
          <w:drawing>
            <wp:anchor distT="0" distB="0" distL="0" distR="0" simplePos="0" relativeHeight="251658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2A4F8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0" type="#_x0000_t202" style="position:absolute;left:0;text-align:left;margin-left:393pt;margin-top:611.25pt;width:44.2pt;height:9.6pt;z-index:251658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G9mr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0wlnVtT0SI+qRb+mCvLIT+PCjGAPjoDYfoGW3nk4D3QYy261r+OfCmJkJ6a3O3YpGJN0eDLNjydk&#10;kWTKx/nZOLGf7Z2dD/hVQc3iouCeHi9xKjY3AekiBB0gMVcAU5XXlTFpEwWjLo1nG0FPbTBdkTz+&#10;QBnLmoJPj09GKbCF6N5FNjaGUUkyfbpYeFdgWuHWqIgx9rvSRFmq843cQkpld/kTOqI0pXqPY4/f&#10;3+o9zl0d5JEyg8Wdc11Z8Kn61GN7ysqfA2W6wxPhB3XHJbbLttPK9HhQwBLKLQnDQ9dawcnrip7v&#10;RgS8F556iV6c5gPe0UcbIPqhX3G2Av/7rfOIJ4mTlbOGerPg4ddaeMWZ+WZJ/Gf5JAoJ02Zyckp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MG9mr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82A4F86"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7C5D1" w14:textId="77777777" w:rsidR="00E062A7" w:rsidRDefault="00E062A7" w:rsidP="00EE1584">
    <w:pPr>
      <w:pStyle w:val="Brdtext"/>
    </w:pPr>
    <w:r>
      <w:rPr>
        <w:noProof/>
        <w:lang w:eastAsia="sv-SE"/>
      </w:rPr>
      <mc:AlternateContent>
        <mc:Choice Requires="wps">
          <w:drawing>
            <wp:anchor distT="0" distB="0" distL="0" distR="0" simplePos="0" relativeHeight="25165842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9231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1" type="#_x0000_t202" style="position:absolute;left:0;text-align:left;margin-left:393pt;margin-top:611.25pt;width:44.2pt;height:9.6pt;z-index:2516584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rsl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0zFnVtT0SI+qRb+mCvLIT+PCjGAPjoDYfoGW3nk4D3QYy261r+OfCmJkJ6a3O3YpGJN0eDLNjydk&#10;kWTKx/nZOLGf7Z2dD/hVQc3iouCeHi9xKjY3AekiBB0gMVcAU5XXlTFpEwWjLo1nG0FPbTBdkTz+&#10;QBnLmoJPj09GKbCF6N5FNjaGUUkyfbpYeFdgWuHWqIgx9rvSRFmq843cQkpld/kTOqI0pXqPY4/f&#10;3+o9zl0d5JEyg8Wdc11Z8Kn61GN7ysqfA2W6wxPhB3XHJbbLttPKdDIoYAnlloThoWut4OR1Rc93&#10;IwLeC0+9RC9O8wHv6KMNEP3Qrzhbgf/91nnEk8TJyllDvVnw8GstvOLMfLMk/rN8EoWEaTM5OSUl&#10;MX9oWR5a7Lq+BNJETpPIybSMeDTDUnuon2iMLGJWMgkrKXfBcVheYjcxaAxJtVgkELWvE3hjH5yM&#10;oSPPUZyP7ZPwrlcwkvRvYehiMXsl5A4bPYNbrJHEmFQeme5Y7V+AWj+Jvx9TcbYc7hNqP0z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Bars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AB9231F"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239BE8" w14:textId="77777777" w:rsidR="00E062A7" w:rsidRDefault="00E062A7" w:rsidP="009C2B67">
    <w:pPr>
      <w:pStyle w:val="Brdtext"/>
    </w:pPr>
    <w:r>
      <w:rPr>
        <w:noProof/>
        <w:lang w:eastAsia="sv-SE"/>
      </w:rPr>
      <mc:AlternateContent>
        <mc:Choice Requires="wps">
          <w:drawing>
            <wp:anchor distT="0" distB="0" distL="0" distR="0" simplePos="0" relativeHeight="25165871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8DD4E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94" type="#_x0000_t202" style="position:absolute;left:0;text-align:left;margin-left:5.4pt;margin-top:610.95pt;width:44.2pt;height:9.6pt;z-index:2516587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lLzd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0ylnVtT0SI+qRb+mCiaRn8aFGcEeHAGx/QItvfNwHugwlt1qX8c/FcTITkxvd+xSMCbp8GSaH0/I&#10;IsmUj/OzcWI/2zs7H/CrgprFRcE9PV7iVGxuAtJFCDpAYq4ApiqvK2PSJgpGXRrPNoKe2mC6Inn8&#10;gTKWNQWfHp+MUmAL0b2LbGwMo5Jk+nSx8K7AtMKtURFj7HelibJU5xu5hZTK7vIndERpSvUexx6/&#10;v9V7nLs6yCNlBos757qy4FP1qcf2lJU/B8p0hyfCD+qOS2yXbaeV6emggCWUWxKGh661gpPXFT3f&#10;jQh4Lzz1Er04zQe8o482QPRDv+JsBf73W+cRTxInK2cN9WbBw6+18Ioz882S+M/ySRQSps3k5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5S83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D8DD4E1"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F143BB" w14:textId="77777777" w:rsidR="00E062A7" w:rsidRDefault="00E062A7" w:rsidP="00EE1584">
    <w:pPr>
      <w:pStyle w:val="Brdtext"/>
    </w:pPr>
    <w:r>
      <w:rPr>
        <w:noProof/>
        <w:lang w:eastAsia="sv-SE"/>
      </w:rPr>
      <mc:AlternateContent>
        <mc:Choice Requires="wps">
          <w:drawing>
            <wp:anchor distT="0" distB="0" distL="0" distR="0" simplePos="0" relativeHeight="25165842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E3BC7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5" type="#_x0000_t202" style="position:absolute;left:0;text-align:left;margin-left:393pt;margin-top:611.25pt;width:44.2pt;height:9.6pt;z-index:2516584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doeakQ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6SlnVtT0SE+qRb+mCvLIT+PCjGCPjoDYfoaW3nk4D3QYy261r+OfCmJkJ6a3O3YpGJN0eDLNjydk&#10;kWTKx/n5OLGf7Z2dD/hFQc3iouCeHi9xKja3AekiBB0gMVcAU5U3lTFpEwWjroxnG0FPbTBdkTz+&#10;QBnLmoJPj09GKbCF6N5FNjaGUUkyfbpYeFdgWuHWqIgx9pvSRFmq843cQkpld/kTOqI0pXqPY4/f&#10;3+o9zl0d5JEyg8Wdc11Z8Kn61GN7ysofA2W6wxPhB3XHJbbLttPK9GxQwBLKLQnDQ9dawcmbip7v&#10;VgR8EJ56iV6c5gPe00cbIPqhX3G2Av/rrfOIJ4mTlbOGerPg4edaeMWZ+WpJ/Of5JAoJ02ZyckpK&#10;Yv7Qsjy02HV9BaSJnCaRk2kZ8WiGpfZQP9MYWcSsZBJWUu6C47C8wm5i0BiSarFIIGpfJ/DWPjoZ&#10;Q0eeozif2mfhXa9gJOnfwdDFYvZKyB02ega3WCOJMak8Mt2x2r8AtX4Sfz+m4mw53CfUfp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Idoea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5E3BC72"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DBCDF1" w14:textId="77777777" w:rsidR="00E062A7" w:rsidRDefault="00E062A7" w:rsidP="00EE1584">
    <w:pPr>
      <w:pStyle w:val="Brdtext"/>
    </w:pPr>
    <w:r>
      <w:rPr>
        <w:noProof/>
        <w:lang w:eastAsia="sv-SE"/>
      </w:rPr>
      <mc:AlternateContent>
        <mc:Choice Requires="wps">
          <w:drawing>
            <wp:anchor distT="0" distB="0" distL="0" distR="0" simplePos="0" relativeHeight="25165842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A6918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6" type="#_x0000_t202" style="position:absolute;left:0;text-align:left;margin-left:393pt;margin-top:611.25pt;width:44.2pt;height:9.6pt;z-index:2516584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GMII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Pk45s6KmR3pULfoNVZBHfhoX5gR7cATE9jO09M7DeaDDWHarfR3/VBAjOzG927NLwZikw+ksP52Q&#10;RZIpH+dn48R+dnB2PuAXBTWLi4J7erzEqdjeBKSLEHSAxFwBTFVeV8akTRSMujSebQU9tcF0RfL4&#10;A2Usawo+O52OUmAL0b2LbGwMo5Jk+nSx8K7AtMKdURFj7DelibJU5yu5hZTK7vMndERpSvUWxx5/&#10;uNVbnLs6yCNlBot757qy4FP1qccOlJU/Bsp0hyfCj+qOS2xXbaeV2dmggBWUOxKGh661gpPXFT3f&#10;jQh4Lzz1Er04zQe8o482QPRDv+JsDf7Xa+cRTxInK2cN9WbBw8+N8Ioz89WS+M/ySRQSps1k+pGU&#10;xPyxZXVssZv6EkgTOU0iJ9My4tEMS+2hfqIxsoxZySSspNwFx2F5id3EoDEk1XKZQNS+TuCNfXAy&#10;ho48R3E+tk/Cu17BSNK/haGLxfyFkDts9AxuuUESY1J5ZLpjtX8Bav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mGMII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EA6918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D3EA78" w14:textId="77777777" w:rsidR="00E062A7" w:rsidRDefault="00E062A7" w:rsidP="009C2B67">
    <w:pPr>
      <w:pStyle w:val="Brdtext"/>
    </w:pPr>
    <w:r>
      <w:rPr>
        <w:noProof/>
        <w:lang w:eastAsia="sv-SE"/>
      </w:rPr>
      <mc:AlternateContent>
        <mc:Choice Requires="wps">
          <w:drawing>
            <wp:anchor distT="0" distB="0" distL="0" distR="0" simplePos="0" relativeHeight="2516587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41962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99" type="#_x0000_t202" style="position:absolute;left:0;text-align:left;margin-left:5.4pt;margin-top:610.95pt;width:44.2pt;height:9.6pt;z-index:2516587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zjrkA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1POrKjpkR5Vi35NFUwiP40LM4I9OAJi+wVaeufhPNBhLLvVvo5/KoiRnZje7tilYEzS4clpfjwh&#10;iyRTPs6n48R+tnd2PuBXBTWLi4J7erzEqdjcBKSLEHSAxFwBTFVeV8akTRSMujSebQQ9tcF0RfL4&#10;A2Usawp+enwySoEtRPcusrExjEqS6dPFwrsC0wq3RkWMsd+VJspSnW/kFlIqu8uf0BGlKdV7HHv8&#10;/lbvce7qII+UGSzunOvKgk/Vpx7bU1b+HCjTHZ4IP6g7LrFdtr1WxoMCllBuSRgeutYKTl5X9Hw3&#10;IuC98NRL9OI0H/COPtoA0Q/9irMV+N9vnUc8SZysnDXUmwUPv9bCK87MN0vin+aTKCRMm8nJGSmJ&#10;+UPL8tBi1/UlkCZymkROpmXEoxmW2kP9RGNkEbOSSVhJuQuOw/ISu4lBY0iqxSKBqH2dwBv74GQM&#10;HXmO4nxsn4R3vYKRpH8LQxeL2Sshd9joGdxijSTGpPLIdMdq/wLU+kn8/ZiKs+Vwn1D7Y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Pzj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8419620"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A9D93F" w14:textId="77777777" w:rsidR="00E062A7" w:rsidRDefault="00E062A7" w:rsidP="00EE1584">
    <w:pPr>
      <w:pStyle w:val="Brdtext"/>
    </w:pPr>
    <w:r>
      <w:rPr>
        <w:noProof/>
        <w:lang w:eastAsia="sv-SE"/>
      </w:rPr>
      <mc:AlternateContent>
        <mc:Choice Requires="wps">
          <w:drawing>
            <wp:anchor distT="0" distB="0" distL="0" distR="0" simplePos="0" relativeHeight="2516584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2D6D2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0" type="#_x0000_t202" style="position:absolute;left:0;text-align:left;margin-left:393pt;margin-top:611.25pt;width:44.2pt;height:9.6pt;z-index:2516584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xWwfkQ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dHIOfjSr8UhPog1ujQryyE9j/RSwhQUwtJ9Ni3cezj0OY9mtdHX8oyACOyJtd+wiGOE4PDnNjyew&#10;cJjycX4xTuxne2frfPgiTE3ioqAOj5c4ZZs7H3ARQAdIzOWNqsrbSqm0iYIR18qRDcNTq5CuCI8/&#10;UEqTpqCnxyejFFib6N5FVjqGEUkyfbpYeFdgWoWtEhGj9DchQVmq843cjHOhd/kTOqIkUr3Hscfv&#10;b/Ue564OeKTMRoedc11p41L1qcf2lJU/BspkhwfhB3XHZWiXbaeVs+NBAUtTbiEMZ7rW8pbfVni+&#10;O+bDI3PoJbw45kN4wEcqA/pNv6JkZdyvt84jHhKHlZIGvVlQ/3PNnKBEfdUQ/0U+iUIKaTM5OYOS&#10;iDu0LA8tel1fG2gixySyPC0jPqhhKZ2pnzFG5jErTExz5C5oGJbXoZsYGENczOcJhPa1LNzpheUx&#10;dOQ5ivOpfWbO9goOkP69GbqYTV8JucNGT2/n6wAxJpVHpjtW+xdA6yfx92MqzpbDfULth+ns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txWwf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72D6D23"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3E02D9" w14:textId="77777777" w:rsidR="00E062A7" w:rsidRDefault="00E062A7" w:rsidP="00EE1584">
    <w:pPr>
      <w:pStyle w:val="Brdtext"/>
    </w:pPr>
    <w:r>
      <w:rPr>
        <w:noProof/>
        <w:lang w:eastAsia="sv-SE"/>
      </w:rPr>
      <mc:AlternateContent>
        <mc:Choice Requires="wps">
          <w:drawing>
            <wp:anchor distT="0" distB="0" distL="0" distR="0" simplePos="0" relativeHeight="25165842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85EB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1" type="#_x0000_t202" style="position:absolute;left:0;text-align:left;margin-left:393pt;margin-top:611.25pt;width:44.2pt;height:9.6pt;z-index:2516584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44RlkA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KGVmlWo0mPog1ujQryyE9j/RSwhQUwtF9Miz4P5x6HsexWujr+URCBHUxvd+wiGOE4PDnNjyew&#10;cJjycX4+Tuxne2frfPgqTE3ioqAOzUucss2tD7gIoAMk5vJGVeVNpVTaRMGIK+XIhqHVKqQrwuMP&#10;lNKkKejp8ckoBdYmuneRlY5hRJJMny4W3hWYVmGrRMQo/V1IUJbqfCM341zoXf6EjiiJVO9x7PH7&#10;W73HuasDHimz0WHnXFfauFR9emN7ysqfA2Wyw4Pwg7rjMrTLttfKZFDA0pRbCMOZ7ml5y28qtO+W&#10;+fDAHN4SOo75EO7xkcqAftOvKFkZ9/ut84iHxGGlpMHbLKj/tWZOUKK+aYj/PJ9EIYW0mZycQUnE&#10;HVqWhxa9rq8MNJFjElmelhEf1LCUztRPGCPzmBUmpjlyFzQMy6vQTQyMIS7m8wTC87Us3OqF5TF0&#10;5DmK87F9Ys72Cg6Q/p0ZXjGbvhJyh42e3s7XAWJMKo9Md6z2HcDTT+Lvx1ScLYf7hNoP09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rjhG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D785EB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F0A0A3" w14:textId="77777777" w:rsidR="00E062A7" w:rsidRDefault="00E062A7" w:rsidP="009C2B67">
    <w:pPr>
      <w:pStyle w:val="Brdtext"/>
    </w:pPr>
    <w:r>
      <w:rPr>
        <w:noProof/>
        <w:lang w:eastAsia="sv-SE"/>
      </w:rPr>
      <mc:AlternateContent>
        <mc:Choice Requires="wps">
          <w:drawing>
            <wp:anchor distT="0" distB="0" distL="0" distR="0" simplePos="0" relativeHeight="2516587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31E2E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04" type="#_x0000_t202" style="position:absolute;left:0;text-align:left;margin-left:5.4pt;margin-top:610.95pt;width:44.2pt;height:9.6pt;z-index:2516587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glpkQ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ZgzK2p6pCfVol9TBZPIT+PClGALR0BsP0NL7zycBzqMZbfa1/FPBTGyE9PbHbsUjEk6PDnNjydk&#10;kWTKx/nFOLGf7Z2dD/hFQc3iouCeHi9xKjZ3AekiBB0gMVcAU5W3lTFpEwWjro1nG0FPbTBdkTz+&#10;QBnLmoKfHp+MUmAL0b2LbGwMo5Jk+nSx8K7AtMKtURFj7DelibJU5xu5hZTK7vIndERpSvUexx6/&#10;v9V7nLs6yCNlBos757qy4FP1qcf2lJU/Bsp0hyfCD+qOS2yXbaeVs7NBAUsotyQMD11rBSdvK3q+&#10;OxHwUXjqJXpxmg/4QB9tgOiHfsXZCvyvt84jniROVs4a6s2Ch59r4RVn5qsl8V/kkygkTJvJyRkp&#10;iflDy/LQYtf1NZAmcppETqZlxKMZltpD/UxjZB6zkklYSbkLjsPyGruJQWNIqvk8gah9ncA7u3Ay&#10;ho48R3E+tc/Cu17BSNK/h6GLxfSVkDts9AxuvkYSY1J5ZLpjtX8Bav0k/n5MxdlyuE+o/TCd/Q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DkoJa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E31E2E5" w14:textId="77777777" w:rsidR="00E062A7" w:rsidRPr="00756E21" w:rsidRDefault="00E062A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89B45" w14:textId="77777777" w:rsidR="00E062A7" w:rsidRDefault="00E062A7" w:rsidP="00EE1584">
    <w:pPr>
      <w:pStyle w:val="Brdtext"/>
    </w:pPr>
    <w:r>
      <w:rPr>
        <w:noProof/>
        <w:lang w:eastAsia="sv-SE"/>
      </w:rPr>
      <mc:AlternateContent>
        <mc:Choice Requires="wps">
          <w:drawing>
            <wp:anchor distT="0" distB="0" distL="0" distR="0" simplePos="0" relativeHeight="25165843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A7DDF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5" type="#_x0000_t202" style="position:absolute;left:0;text-align:left;margin-left:393pt;margin-top:611.25pt;width:44.2pt;height:9.6pt;z-index:2516584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DIukQIAAJQFAAAOAAAAZHJzL2Uyb0RvYy54bWysVFFP2zAQfp+0/2D5faQpBUpFijoQ0yQE&#10;aDDx7Do2jeb4PPvapPv1OztJ2zFemPaS2L7v7nyfv7uLy7Y2bKN8qMAWPD8acaashLKyLwX//nTz&#10;acpZQGFLYcCqgm9V4Jfzjx8uGjdTY1iBKZVnFMSGWeMKvkJ0sywLcqVqEY7AKUtGDb4WSFv/kpVe&#10;NBS9Ntl4NDrNGvCl8yBVCHR63Rn5PMXXWkm81zooZKbgdDdMX5++y/jN5hdi9uKFW1Wyv4b4h1vU&#10;orKUdBfqWqBga1/9FaqupIcAGo8k1BloXUmVaqBq8tGrah5XwqlUC5ET3I6m8P/CyrvNg2dVWfDJ&#10;9JgzK2p6pCfVol9TBXnkp3FhRrBHR0BsP0NL7zycBzqMZbfa1/FPBTGyE9PbHbsUjEk6PDnNjydk&#10;kWTKx/n5OLGf7Z2dD/hFQc3iouCeHi9xKja3AekiBB0gMVcAU5U3lTFpEwWjroxnG0FPbTBdkTz+&#10;QBnLmoKfHp+MUmAL0b2LbGwMo5Jk+nSx8K7AtMKtURFj7DelibJU5xu5hZTK7vIndERpSvUexx6/&#10;v9V7nLs6yCNlBos757qy4FP1qcf2lJU/Bsp0hyfCD+qOS2yXbaeVs+mggCWUWxKGh661gpM3FT3f&#10;rQj4IDz1Er04zQe8p482QPRDv+JsBf7XW+cRTxInK2cN9WbBw8+18Ioz89WS+M/zSRQSps3k5IyU&#10;xPyhZXlosev6CkgTOU0iJ9My4tEMS+2hfqYxsohZySSspNwFx2F5hd3EoDEk1WKRQNS+TuCtfXQy&#10;ho48R3E+tc/Cu17BSNK/g6GLxeyVkDts9AxusUYSY1J5ZLpjtX8Bav0k/n5MxdlyuE+o/T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pqDI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FA7DDFE"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38FE5D" w14:textId="77777777" w:rsidR="00E062A7" w:rsidRDefault="00E062A7" w:rsidP="00EE1584">
    <w:pPr>
      <w:pStyle w:val="Brdtext"/>
    </w:pPr>
    <w:r>
      <w:rPr>
        <w:noProof/>
        <w:lang w:eastAsia="sv-SE"/>
      </w:rPr>
      <mc:AlternateContent>
        <mc:Choice Requires="wps">
          <w:drawing>
            <wp:anchor distT="0" distB="0" distL="0" distR="0" simplePos="0" relativeHeight="25165843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828EB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6" type="#_x0000_t202" style="position:absolute;left:0;text-align:left;margin-left:393pt;margin-top:611.25pt;width:44.2pt;height:9.6pt;z-index:2516584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ne8jwIAAJQFAAAOAAAAZHJzL2Uyb0RvYy54bWysVF1v2yAUfZ+0/4B4Xx2n6UeiOlXWqtOk&#10;qq3WTn0mGBprGBiQ2Nmv3wHbSdb1pdNebOCe+3XugYvLtlZkI5yvjC5ofjSiRGhuykq/FPT7082n&#10;c0p8YLpkymhR0K3w9HL+8cNFY2dibFZGlcIRBNF+1tiCrkKwsyzzfCVq5o+MFRpGaVzNArbuJSsd&#10;axC9Vtl4NDrNGuNK6wwX3uP0ujPSeYovpeDhXkovAlEFRW0hfV36LuM3m1+w2YtjdlXxvgz2D1XU&#10;rNJIugt1zQIja1f9FaquuDPeyHDETZ0ZKSsuUg/oJh+96uZxxaxIvYAcb3c0+f8Xlt9tHhypyoJO&#10;znNKNKsxpCfRBrdGB3nkp7F+BtijBTC0n02LOQ/nHoex7Va6Ov7REIEdTG937CIY4Tg8Oc2PJ7Bw&#10;mPJxPh0n9rO9s3U+fBGmJnFRUIfhJU7Z5tYHFALoAIm5vFFVeVMplTZRMOJKObJhGLUKqUR4/IFS&#10;mjQFPT0+GaXA2kT3LrLSMYxIkunTxca7BtMqbJWIGKW/CQnKUp9v5GacC73Ln9ARJZHqPY49fl/V&#10;e5y7PuCRMhsdds51pY1L3ac7tqes/DFQJjs8CD/oOy5Du2w7rZxNBwUsTbmFMJzprpa3/KbC+G6Z&#10;Dw/M4S5h4ngfwj0+UhnQb/oVJSvjfr11HvGQOKyUNLibBfU/18wJStRXDfFP80kUUkibyckZlETc&#10;oWV5aNHr+spAE5A3qkvLiA9qWEpn6mc8I4uYFSamOXIXNAzLq9C9GHiGuFgsEgjX17Jwqx8tj6Ej&#10;z1GcT+0zc7ZXcID078xwi9nslZA7bPT0drEOEGNSeWS6Y7WfAK5+En//TMW35XCfUPvH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8Z3v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0828EB5" w14:textId="77777777" w:rsidR="00E062A7" w:rsidRPr="00756E21" w:rsidRDefault="00E062A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8AFB61F" w14:textId="77777777" w:rsidR="00E062A7" w:rsidRDefault="00E062A7" w:rsidP="006923D1">
      <w:pPr>
        <w:pStyle w:val="Sidfot"/>
      </w:pPr>
    </w:p>
  </w:footnote>
  <w:footnote w:type="continuationSeparator" w:id="0">
    <w:p w14:paraId="51C7470E" w14:textId="77777777" w:rsidR="00E062A7" w:rsidRPr="006923D1" w:rsidRDefault="00E062A7" w:rsidP="006923D1">
      <w:pPr>
        <w:pStyle w:val="Sidfot"/>
      </w:pPr>
    </w:p>
  </w:footnote>
  <w:footnote w:type="continuationNotice" w:id="1">
    <w:p w14:paraId="78A4F9A6" w14:textId="77777777" w:rsidR="00E062A7" w:rsidRDefault="00E062A7" w:rsidP="006923D1">
      <w:pPr>
        <w:pStyle w:val="RKbas"/>
      </w:pPr>
    </w:p>
  </w:footnote>
  <w:footnote w:id="2">
    <w:p w14:paraId="6D12A517" w14:textId="641A4FA8" w:rsidR="00BC5F2D" w:rsidRDefault="00E062A7" w:rsidP="00BC5F2D">
      <w:pPr>
        <w:pStyle w:val="Fotnotstext"/>
      </w:pPr>
      <w:r>
        <w:rPr>
          <w:rStyle w:val="Fotnotsreferens"/>
        </w:rPr>
        <w:footnoteRef/>
      </w:r>
      <w:r>
        <w:t xml:space="preserve"> Jfr Europaparlamentets och rådets direktiv (EU) 2018/1972 av den 11 december 2018 om inrättande av en europeisk kodex för elektronisk kommunikation</w:t>
      </w:r>
      <w:r w:rsidR="00BC5F2D">
        <w:t xml:space="preserve">, i den ursprungliga </w:t>
      </w:r>
    </w:p>
    <w:p w14:paraId="7ADF46DD" w14:textId="535DC7CC" w:rsidR="00E062A7" w:rsidRDefault="00BC5F2D" w:rsidP="00D85371">
      <w:pPr>
        <w:pStyle w:val="Fotnotstext"/>
      </w:pPr>
      <w:r>
        <w:t>lydelsen</w:t>
      </w:r>
      <w:r w:rsidR="00E062A7">
        <w:t>.</w:t>
      </w:r>
      <w:r>
        <w:t xml:space="preserve"> Se även </w:t>
      </w:r>
      <w:r w:rsidR="00FC151F" w:rsidRPr="00FC151F">
        <w:t>Europaparlamentets och rådets direktiv (EU) 2015/1535 av den 9</w:t>
      </w:r>
      <w:r w:rsidR="00FC151F">
        <w:t> </w:t>
      </w:r>
      <w:r w:rsidR="00FC151F" w:rsidRPr="00FC151F">
        <w:t>september 2015 om ett informationsförfarande beträffande tekniska föreskrifter och beträffande föreskrifter för informationssamhällets tjänster</w:t>
      </w:r>
      <w:r w:rsidR="00E062A7">
        <w:t>.</w:t>
      </w:r>
    </w:p>
  </w:footnote>
  <w:footnote w:id="3">
    <w:p w14:paraId="62AE9507" w14:textId="77777777" w:rsidR="00E062A7" w:rsidRDefault="00E062A7" w:rsidP="00D85371">
      <w:pPr>
        <w:pStyle w:val="Fotnotstext"/>
      </w:pPr>
      <w:r>
        <w:rPr>
          <w:rStyle w:val="Fotnotsreferens"/>
        </w:rPr>
        <w:footnoteRef/>
      </w:r>
      <w:r>
        <w:t xml:space="preserve"> Senaste lydelse 2012:281.</w:t>
      </w:r>
    </w:p>
  </w:footnote>
  <w:footnote w:id="4">
    <w:p w14:paraId="5E981A6A" w14:textId="77777777" w:rsidR="00E062A7" w:rsidRDefault="00E062A7" w:rsidP="00D85371">
      <w:pPr>
        <w:pStyle w:val="Fotnotstext"/>
      </w:pPr>
      <w:r>
        <w:rPr>
          <w:rStyle w:val="Fotnotsreferens"/>
        </w:rPr>
        <w:footnoteRef/>
      </w:r>
      <w:r>
        <w:t xml:space="preserve"> Senaste lydelse 2009:109.</w:t>
      </w:r>
    </w:p>
  </w:footnote>
  <w:footnote w:id="5">
    <w:p w14:paraId="0C3A2B6E" w14:textId="77777777" w:rsidR="00E062A7" w:rsidRDefault="00E062A7" w:rsidP="00D85371">
      <w:pPr>
        <w:pStyle w:val="Fotnotstext"/>
      </w:pPr>
      <w:r>
        <w:rPr>
          <w:rStyle w:val="Fotnotsreferens"/>
        </w:rPr>
        <w:footnoteRef/>
      </w:r>
      <w:r>
        <w:t xml:space="preserve"> Lagen omtryckt 1983:433.</w:t>
      </w:r>
    </w:p>
  </w:footnote>
  <w:footnote w:id="6">
    <w:p w14:paraId="2EA0C30D" w14:textId="77777777" w:rsidR="00E062A7" w:rsidRDefault="00E062A7" w:rsidP="00D85371">
      <w:pPr>
        <w:pStyle w:val="Fotnotstext"/>
      </w:pPr>
      <w:r>
        <w:rPr>
          <w:rStyle w:val="Fotnotsreferens"/>
        </w:rPr>
        <w:footnoteRef/>
      </w:r>
      <w:r>
        <w:t xml:space="preserve"> Senaste lydelse 2009:111.</w:t>
      </w:r>
    </w:p>
  </w:footnote>
  <w:footnote w:id="7">
    <w:p w14:paraId="68678404" w14:textId="77777777" w:rsidR="00E062A7" w:rsidRDefault="00E062A7" w:rsidP="00D85371">
      <w:pPr>
        <w:pStyle w:val="Fotnotstext"/>
      </w:pPr>
      <w:r>
        <w:rPr>
          <w:rStyle w:val="Fotnotsreferens"/>
        </w:rPr>
        <w:footnoteRef/>
      </w:r>
      <w:r>
        <w:t xml:space="preserve"> Senaste lydelse 2009:112.</w:t>
      </w:r>
    </w:p>
  </w:footnote>
  <w:footnote w:id="8">
    <w:p w14:paraId="6640736E" w14:textId="77777777" w:rsidR="00E062A7" w:rsidRDefault="00E062A7" w:rsidP="00D85371">
      <w:pPr>
        <w:pStyle w:val="Fotnotstext"/>
      </w:pPr>
      <w:r>
        <w:rPr>
          <w:rStyle w:val="Fotnotsreferens"/>
        </w:rPr>
        <w:footnoteRef/>
      </w:r>
      <w:r>
        <w:t xml:space="preserve"> Lagen omtryckt 1981:1323.</w:t>
      </w:r>
    </w:p>
  </w:footnote>
  <w:footnote w:id="9">
    <w:p w14:paraId="519924F7" w14:textId="77777777" w:rsidR="00E062A7" w:rsidRDefault="00E062A7" w:rsidP="00D85371">
      <w:pPr>
        <w:pStyle w:val="Fotnotstext"/>
      </w:pPr>
      <w:r>
        <w:rPr>
          <w:rStyle w:val="Fotnotsreferens"/>
        </w:rPr>
        <w:footnoteRef/>
      </w:r>
      <w:r>
        <w:t xml:space="preserve"> Senaste lydelse 2017:729.</w:t>
      </w:r>
    </w:p>
  </w:footnote>
  <w:footnote w:id="10">
    <w:p w14:paraId="7B2C080B" w14:textId="77777777" w:rsidR="00E062A7" w:rsidRDefault="00E062A7" w:rsidP="00D85371">
      <w:pPr>
        <w:pStyle w:val="Fotnotstext"/>
      </w:pPr>
      <w:r>
        <w:rPr>
          <w:rStyle w:val="Fotnotsreferens"/>
        </w:rPr>
        <w:footnoteRef/>
      </w:r>
      <w:r>
        <w:t xml:space="preserve"> Senaste lydelse 2018:1959.</w:t>
      </w:r>
    </w:p>
  </w:footnote>
  <w:footnote w:id="11">
    <w:p w14:paraId="633D98E9" w14:textId="77777777" w:rsidR="00E062A7" w:rsidRDefault="00E062A7" w:rsidP="00D85371">
      <w:pPr>
        <w:pStyle w:val="Fotnotstext"/>
      </w:pPr>
      <w:r>
        <w:rPr>
          <w:rStyle w:val="Fotnotsreferens"/>
        </w:rPr>
        <w:footnoteRef/>
      </w:r>
      <w:r>
        <w:t xml:space="preserve"> Senaste lydelse 2018:1959.</w:t>
      </w:r>
    </w:p>
  </w:footnote>
  <w:footnote w:id="12">
    <w:p w14:paraId="4D2019DB" w14:textId="77777777" w:rsidR="00E062A7" w:rsidRDefault="00E062A7" w:rsidP="00D85371">
      <w:pPr>
        <w:pStyle w:val="Fotnotstext"/>
      </w:pPr>
      <w:r>
        <w:rPr>
          <w:rStyle w:val="Fotnotsreferens"/>
        </w:rPr>
        <w:footnoteRef/>
      </w:r>
      <w:r>
        <w:t xml:space="preserve"> Senaste lydelse 2014:723.</w:t>
      </w:r>
    </w:p>
  </w:footnote>
  <w:footnote w:id="13">
    <w:p w14:paraId="638CC005" w14:textId="77777777" w:rsidR="00E062A7" w:rsidRDefault="00E062A7" w:rsidP="00D85371">
      <w:pPr>
        <w:pStyle w:val="Fotnotstext"/>
      </w:pPr>
      <w:r>
        <w:rPr>
          <w:rStyle w:val="Fotnotsreferens"/>
        </w:rPr>
        <w:footnoteRef/>
      </w:r>
      <w:r>
        <w:t xml:space="preserve"> Senaste lydelse 2009:114.</w:t>
      </w:r>
    </w:p>
  </w:footnote>
  <w:footnote w:id="14">
    <w:p w14:paraId="29AF7B60" w14:textId="77777777" w:rsidR="00E062A7" w:rsidRDefault="00E062A7" w:rsidP="00D85371">
      <w:pPr>
        <w:pStyle w:val="Fotnotstext"/>
      </w:pPr>
      <w:r>
        <w:rPr>
          <w:rStyle w:val="Fotnotsreferens"/>
        </w:rPr>
        <w:footnoteRef/>
      </w:r>
      <w:r>
        <w:t xml:space="preserve"> Senaste lydelse 2009:115.</w:t>
      </w:r>
    </w:p>
  </w:footnote>
  <w:footnote w:id="15">
    <w:p w14:paraId="4D2BBE50" w14:textId="77777777" w:rsidR="0064293D" w:rsidRDefault="00E062A7" w:rsidP="0064293D">
      <w:pPr>
        <w:pStyle w:val="Fotnotstext"/>
      </w:pPr>
      <w:r>
        <w:rPr>
          <w:rStyle w:val="Fotnotsreferens"/>
        </w:rPr>
        <w:footnoteRef/>
      </w:r>
      <w:r>
        <w:t xml:space="preserve"> </w:t>
      </w:r>
      <w:r w:rsidRPr="00973261">
        <w:t>Jfr Europaparlamentets och rådets direktiv (EU) 2018/1972 av den 11 december 2018 om inrättande av en europeisk kodex för elektronisk kommunikation</w:t>
      </w:r>
      <w:r w:rsidR="0064293D">
        <w:t xml:space="preserve">, i den ursprungliga </w:t>
      </w:r>
    </w:p>
    <w:p w14:paraId="4C1CD982" w14:textId="2230F0FC" w:rsidR="00E062A7" w:rsidRDefault="0064293D" w:rsidP="0064293D">
      <w:pPr>
        <w:pStyle w:val="Fotnotstext"/>
      </w:pPr>
      <w:r>
        <w:t>lydelsen</w:t>
      </w:r>
      <w:r w:rsidR="00E062A7">
        <w:t>.</w:t>
      </w:r>
    </w:p>
  </w:footnote>
  <w:footnote w:id="16">
    <w:p w14:paraId="09D11C95" w14:textId="77777777" w:rsidR="00E062A7" w:rsidRDefault="00E062A7" w:rsidP="00D85371">
      <w:pPr>
        <w:pStyle w:val="Fotnotstext"/>
      </w:pPr>
      <w:r>
        <w:rPr>
          <w:rStyle w:val="Fotnotsreferens"/>
        </w:rPr>
        <w:footnoteRef/>
      </w:r>
      <w:r>
        <w:t xml:space="preserve"> Senaste lydelse av </w:t>
      </w:r>
    </w:p>
    <w:p w14:paraId="36423721" w14:textId="77777777" w:rsidR="00E062A7" w:rsidRDefault="00E062A7" w:rsidP="00D85371">
      <w:pPr>
        <w:pStyle w:val="Fotnotstext"/>
      </w:pPr>
      <w:r>
        <w:t>lagens rubrik 2003:393</w:t>
      </w:r>
    </w:p>
    <w:p w14:paraId="2549ACE7" w14:textId="77777777" w:rsidR="00E062A7" w:rsidRDefault="00E062A7" w:rsidP="00D85371">
      <w:pPr>
        <w:pStyle w:val="Fotnotstext"/>
        <w:tabs>
          <w:tab w:val="left" w:pos="1740"/>
        </w:tabs>
      </w:pPr>
      <w:r>
        <w:t>3 § 2003:393</w:t>
      </w:r>
    </w:p>
    <w:p w14:paraId="167AF170" w14:textId="77777777" w:rsidR="00E062A7" w:rsidRDefault="00E062A7" w:rsidP="00D85371">
      <w:pPr>
        <w:pStyle w:val="Fotnotstext"/>
      </w:pPr>
      <w:r>
        <w:t>6 § 2003:393</w:t>
      </w:r>
    </w:p>
    <w:p w14:paraId="058D0F29" w14:textId="77777777" w:rsidR="00E062A7" w:rsidRDefault="00E062A7" w:rsidP="00D85371">
      <w:pPr>
        <w:pStyle w:val="Fotnotstext"/>
      </w:pPr>
      <w:r>
        <w:t>rubriken närmast före 5 § 2003:393.</w:t>
      </w:r>
    </w:p>
  </w:footnote>
  <w:footnote w:id="17">
    <w:p w14:paraId="0F8B5796" w14:textId="77777777" w:rsidR="00E062A7" w:rsidRDefault="00E062A7" w:rsidP="00D85371">
      <w:pPr>
        <w:pStyle w:val="Fotnotstext"/>
      </w:pPr>
      <w:r>
        <w:rPr>
          <w:rStyle w:val="Fotnotsreferens"/>
        </w:rPr>
        <w:footnoteRef/>
      </w:r>
      <w:r>
        <w:t xml:space="preserve"> Senaste lydelse 2003:393.</w:t>
      </w:r>
    </w:p>
  </w:footnote>
  <w:footnote w:id="18">
    <w:p w14:paraId="6FABD81A" w14:textId="77777777" w:rsidR="00E062A7" w:rsidRDefault="00E062A7" w:rsidP="00D85371">
      <w:pPr>
        <w:pStyle w:val="Fotnotstext"/>
      </w:pPr>
      <w:r>
        <w:rPr>
          <w:rStyle w:val="Fotnotsreferens"/>
        </w:rPr>
        <w:footnoteRef/>
      </w:r>
      <w:r>
        <w:t xml:space="preserve"> Senaste lydelse 2003:393.</w:t>
      </w:r>
    </w:p>
  </w:footnote>
  <w:footnote w:id="19">
    <w:p w14:paraId="2E8E49A5" w14:textId="77777777" w:rsidR="00E062A7" w:rsidRDefault="00E062A7" w:rsidP="00D85371">
      <w:pPr>
        <w:pStyle w:val="Fotnotstext"/>
      </w:pPr>
      <w:r>
        <w:rPr>
          <w:rStyle w:val="Fotnotsreferens"/>
        </w:rPr>
        <w:footnoteRef/>
      </w:r>
      <w:r>
        <w:t xml:space="preserve"> Senaste lydelse 2003:393.</w:t>
      </w:r>
    </w:p>
  </w:footnote>
  <w:footnote w:id="20">
    <w:p w14:paraId="23ABFD82" w14:textId="77777777" w:rsidR="00E062A7" w:rsidRDefault="00E062A7" w:rsidP="00D85371">
      <w:pPr>
        <w:pStyle w:val="Fotnotstext"/>
      </w:pPr>
      <w:r>
        <w:rPr>
          <w:rStyle w:val="Fotnotsreferens"/>
        </w:rPr>
        <w:footnoteRef/>
      </w:r>
      <w:r>
        <w:t xml:space="preserve"> Senaste lydelse 2010:831.</w:t>
      </w:r>
    </w:p>
  </w:footnote>
  <w:footnote w:id="21">
    <w:p w14:paraId="18293168" w14:textId="77777777" w:rsidR="00E062A7" w:rsidRDefault="00E062A7" w:rsidP="00D85371">
      <w:pPr>
        <w:pStyle w:val="Fotnotstext"/>
      </w:pPr>
      <w:r>
        <w:rPr>
          <w:rStyle w:val="Fotnotsreferens"/>
        </w:rPr>
        <w:footnoteRef/>
      </w:r>
      <w:r>
        <w:t xml:space="preserve"> Senaste lydelse 2009:967.</w:t>
      </w:r>
    </w:p>
  </w:footnote>
  <w:footnote w:id="22">
    <w:p w14:paraId="7F5919B3" w14:textId="77777777" w:rsidR="00E062A7" w:rsidRDefault="00E062A7" w:rsidP="00D85371">
      <w:pPr>
        <w:pStyle w:val="Fotnotstext"/>
      </w:pPr>
      <w:r>
        <w:rPr>
          <w:rStyle w:val="Fotnotsreferens"/>
        </w:rPr>
        <w:footnoteRef/>
      </w:r>
      <w:r>
        <w:t xml:space="preserve"> Senaste lydelse 2019:1207.</w:t>
      </w:r>
    </w:p>
  </w:footnote>
  <w:footnote w:id="23">
    <w:p w14:paraId="183BEDB4" w14:textId="77777777" w:rsidR="00E062A7" w:rsidRDefault="00E062A7" w:rsidP="00D85371">
      <w:pPr>
        <w:pStyle w:val="Fotnotstext"/>
      </w:pPr>
      <w:r>
        <w:rPr>
          <w:rStyle w:val="Fotnotsreferens"/>
        </w:rPr>
        <w:footnoteRef/>
      </w:r>
      <w:r>
        <w:t xml:space="preserve"> Senaste lydelse 2010:498.</w:t>
      </w:r>
    </w:p>
  </w:footnote>
  <w:footnote w:id="24">
    <w:p w14:paraId="4E1AC7AA" w14:textId="77777777" w:rsidR="00E062A7" w:rsidRDefault="00E062A7" w:rsidP="00D85371">
      <w:pPr>
        <w:pStyle w:val="Fotnotstext"/>
      </w:pPr>
      <w:r>
        <w:rPr>
          <w:rStyle w:val="Fotnotsreferens"/>
        </w:rPr>
        <w:footnoteRef/>
      </w:r>
      <w:r>
        <w:t xml:space="preserve"> Senaste lydelse 2019:1207.</w:t>
      </w:r>
    </w:p>
  </w:footnote>
  <w:footnote w:id="25">
    <w:p w14:paraId="746AA437" w14:textId="77777777" w:rsidR="00E062A7" w:rsidRDefault="00E062A7" w:rsidP="00D85371">
      <w:pPr>
        <w:pStyle w:val="Fotnotstext"/>
      </w:pPr>
      <w:r>
        <w:rPr>
          <w:rStyle w:val="Fotnotsreferens"/>
        </w:rPr>
        <w:footnoteRef/>
      </w:r>
      <w:r>
        <w:t xml:space="preserve"> Senaste lydelse </w:t>
      </w:r>
      <w:r w:rsidDel="00BD2EAC">
        <w:t>2019:1207</w:t>
      </w:r>
      <w:r>
        <w:t>.</w:t>
      </w:r>
    </w:p>
  </w:footnote>
  <w:footnote w:id="26">
    <w:p w14:paraId="146A0DE1" w14:textId="77777777" w:rsidR="00E062A7" w:rsidRDefault="00E062A7" w:rsidP="00D85371">
      <w:pPr>
        <w:pStyle w:val="Fotnotstext"/>
      </w:pPr>
      <w:r>
        <w:rPr>
          <w:rStyle w:val="Fotnotsreferens"/>
        </w:rPr>
        <w:footnoteRef/>
      </w:r>
      <w:r>
        <w:t xml:space="preserve"> Senaste lydelse 2021:494.</w:t>
      </w:r>
    </w:p>
  </w:footnote>
  <w:footnote w:id="27">
    <w:p w14:paraId="43A33BAB" w14:textId="77777777" w:rsidR="00E062A7" w:rsidRDefault="00E062A7" w:rsidP="00D85371">
      <w:pPr>
        <w:pStyle w:val="Fotnotstext"/>
      </w:pPr>
      <w:r>
        <w:rPr>
          <w:rStyle w:val="Fotnotsreferens"/>
        </w:rPr>
        <w:footnoteRef/>
      </w:r>
      <w:r>
        <w:t xml:space="preserve"> Senaste lydelse 2014:654.</w:t>
      </w:r>
    </w:p>
  </w:footnote>
  <w:footnote w:id="28">
    <w:p w14:paraId="6834DB2C" w14:textId="77777777" w:rsidR="00E062A7" w:rsidRDefault="00E062A7" w:rsidP="00D85371">
      <w:pPr>
        <w:pStyle w:val="Fotnotstext"/>
      </w:pPr>
      <w:r>
        <w:rPr>
          <w:rStyle w:val="Fotnotsreferens"/>
        </w:rPr>
        <w:footnoteRef/>
      </w:r>
      <w:r>
        <w:t xml:space="preserve"> Senaste lydelse 2019:377.</w:t>
      </w:r>
    </w:p>
  </w:footnote>
  <w:footnote w:id="29">
    <w:p w14:paraId="7009BF66" w14:textId="77777777" w:rsidR="00E062A7" w:rsidRDefault="00E062A7" w:rsidP="00D85371">
      <w:pPr>
        <w:pStyle w:val="Fotnotstext"/>
      </w:pPr>
      <w:r>
        <w:rPr>
          <w:rStyle w:val="Fotnotsreferens"/>
        </w:rPr>
        <w:footnoteRef/>
      </w:r>
      <w:r>
        <w:t xml:space="preserve"> </w:t>
      </w:r>
      <w:bookmarkStart w:id="2264" w:name="_Hlk11409619"/>
      <w:r>
        <w:t>Jfr Europaparlamentets och rådets direktiv (EU) 2018/1972 av den 11 december 2018 om inrättande av en europeisk kodex för elektronisk kommunikation</w:t>
      </w:r>
      <w:bookmarkEnd w:id="2264"/>
      <w:r>
        <w:t>.</w:t>
      </w:r>
    </w:p>
  </w:footnote>
  <w:footnote w:id="30">
    <w:p w14:paraId="4100B027" w14:textId="77777777" w:rsidR="00E062A7" w:rsidRDefault="00E062A7" w:rsidP="00D85371">
      <w:pPr>
        <w:pStyle w:val="Fotnotstext"/>
      </w:pPr>
      <w:r>
        <w:rPr>
          <w:rStyle w:val="Fotnotsreferens"/>
        </w:rPr>
        <w:footnoteRef/>
      </w:r>
      <w:r>
        <w:t xml:space="preserve"> </w:t>
      </w:r>
      <w:bookmarkStart w:id="2313" w:name="_Hlk3301775"/>
      <w:r>
        <w:t>Förslaget motsvarar paragrafens lydelse enligt prop. 2018/19:86.</w:t>
      </w:r>
      <w:bookmarkEnd w:id="2313"/>
    </w:p>
  </w:footnote>
  <w:footnote w:id="31">
    <w:p w14:paraId="5272AAFF" w14:textId="77777777" w:rsidR="00E062A7" w:rsidRDefault="00E062A7" w:rsidP="00D85371">
      <w:pPr>
        <w:pStyle w:val="Fotnotstext"/>
      </w:pPr>
      <w:r>
        <w:rPr>
          <w:rStyle w:val="Fotnotsreferens"/>
        </w:rPr>
        <w:footnoteRef/>
      </w:r>
      <w:r>
        <w:t xml:space="preserve"> </w:t>
      </w:r>
      <w:r w:rsidRPr="0024477B">
        <w:t xml:space="preserve">Förslaget motsvarar paragrafens lydelse enligt </w:t>
      </w:r>
      <w:r>
        <w:t>prop. 2018/19:86</w:t>
      </w:r>
      <w:r w:rsidRPr="0024477B">
        <w:t>.</w:t>
      </w:r>
    </w:p>
  </w:footnote>
  <w:footnote w:id="32">
    <w:p w14:paraId="1416E8E2" w14:textId="77777777" w:rsidR="00E062A7" w:rsidRDefault="00E062A7" w:rsidP="00D85371">
      <w:pPr>
        <w:pStyle w:val="Fotnotstext"/>
      </w:pPr>
      <w:r>
        <w:rPr>
          <w:rStyle w:val="Fotnotsreferens"/>
        </w:rPr>
        <w:footnoteRef/>
      </w:r>
      <w:r>
        <w:t xml:space="preserve"> Senaste lydelse 2012:281.</w:t>
      </w:r>
    </w:p>
  </w:footnote>
  <w:footnote w:id="33">
    <w:p w14:paraId="4DF0DD53" w14:textId="77777777" w:rsidR="00E062A7" w:rsidRDefault="00E062A7" w:rsidP="00D85371">
      <w:pPr>
        <w:pStyle w:val="Fotnotstext"/>
      </w:pPr>
      <w:r>
        <w:rPr>
          <w:rStyle w:val="Fotnotsreferens"/>
        </w:rPr>
        <w:footnoteRef/>
      </w:r>
      <w:r>
        <w:t xml:space="preserve"> Senaste lydelse 2009:109.</w:t>
      </w:r>
    </w:p>
  </w:footnote>
  <w:footnote w:id="34">
    <w:p w14:paraId="2C678DF9" w14:textId="77777777" w:rsidR="00E062A7" w:rsidRDefault="00E062A7" w:rsidP="00D85371">
      <w:pPr>
        <w:pStyle w:val="Fotnotstext"/>
      </w:pPr>
      <w:r>
        <w:rPr>
          <w:rStyle w:val="Fotnotsreferens"/>
        </w:rPr>
        <w:footnoteRef/>
      </w:r>
      <w:r>
        <w:t xml:space="preserve"> Lagen omtryckt 1983:433.</w:t>
      </w:r>
    </w:p>
  </w:footnote>
  <w:footnote w:id="35">
    <w:p w14:paraId="1BBE549D" w14:textId="77777777" w:rsidR="00E062A7" w:rsidRDefault="00E062A7" w:rsidP="00D85371">
      <w:pPr>
        <w:pStyle w:val="Fotnotstext"/>
      </w:pPr>
      <w:r>
        <w:rPr>
          <w:rStyle w:val="Fotnotsreferens"/>
        </w:rPr>
        <w:footnoteRef/>
      </w:r>
      <w:r>
        <w:t xml:space="preserve"> Senaste lydelse 2009:111.</w:t>
      </w:r>
    </w:p>
  </w:footnote>
  <w:footnote w:id="36">
    <w:p w14:paraId="6FC0C5A0" w14:textId="77777777" w:rsidR="00E062A7" w:rsidRDefault="00E062A7" w:rsidP="00D85371">
      <w:pPr>
        <w:pStyle w:val="Fotnotstext"/>
      </w:pPr>
      <w:r>
        <w:rPr>
          <w:rStyle w:val="Fotnotsreferens"/>
        </w:rPr>
        <w:footnoteRef/>
      </w:r>
      <w:r>
        <w:t xml:space="preserve"> Senaste lydelse 2009:112.</w:t>
      </w:r>
    </w:p>
  </w:footnote>
  <w:footnote w:id="37">
    <w:p w14:paraId="516A8CFA" w14:textId="77777777" w:rsidR="00E062A7" w:rsidRDefault="00E062A7" w:rsidP="00D85371">
      <w:pPr>
        <w:pStyle w:val="Fotnotstext"/>
      </w:pPr>
      <w:r>
        <w:rPr>
          <w:rStyle w:val="Fotnotsreferens"/>
        </w:rPr>
        <w:footnoteRef/>
      </w:r>
      <w:r>
        <w:t xml:space="preserve"> Lagen omtryckt 1981:1323.</w:t>
      </w:r>
    </w:p>
  </w:footnote>
  <w:footnote w:id="38">
    <w:p w14:paraId="7FAF246A" w14:textId="77777777" w:rsidR="00E062A7" w:rsidRDefault="00E062A7" w:rsidP="00D85371">
      <w:pPr>
        <w:pStyle w:val="Fotnotstext"/>
      </w:pPr>
      <w:r>
        <w:rPr>
          <w:rStyle w:val="Fotnotsreferens"/>
        </w:rPr>
        <w:footnoteRef/>
      </w:r>
      <w:r>
        <w:t xml:space="preserve"> Senaste lydelse 2017:729.</w:t>
      </w:r>
    </w:p>
  </w:footnote>
  <w:footnote w:id="39">
    <w:p w14:paraId="7D14EF4A" w14:textId="77777777" w:rsidR="00E062A7" w:rsidRDefault="00E062A7" w:rsidP="00D85371">
      <w:pPr>
        <w:pStyle w:val="Fotnotstext"/>
      </w:pPr>
      <w:r>
        <w:rPr>
          <w:rStyle w:val="Fotnotsreferens"/>
        </w:rPr>
        <w:footnoteRef/>
      </w:r>
      <w:r>
        <w:t xml:space="preserve"> Senaste lydelse 2018:1959.</w:t>
      </w:r>
    </w:p>
  </w:footnote>
  <w:footnote w:id="40">
    <w:p w14:paraId="272CE298" w14:textId="77777777" w:rsidR="00E062A7" w:rsidRDefault="00E062A7" w:rsidP="00D85371">
      <w:pPr>
        <w:pStyle w:val="Fotnotstext"/>
      </w:pPr>
      <w:r>
        <w:rPr>
          <w:rStyle w:val="Fotnotsreferens"/>
        </w:rPr>
        <w:footnoteRef/>
      </w:r>
      <w:r>
        <w:t xml:space="preserve"> Senaste lydelse 2018:1959.</w:t>
      </w:r>
    </w:p>
  </w:footnote>
  <w:footnote w:id="41">
    <w:p w14:paraId="7FFDACAB" w14:textId="77777777" w:rsidR="00E062A7" w:rsidRDefault="00E062A7" w:rsidP="00D85371">
      <w:pPr>
        <w:pStyle w:val="Fotnotstext"/>
      </w:pPr>
      <w:r>
        <w:rPr>
          <w:rStyle w:val="Fotnotsreferens"/>
        </w:rPr>
        <w:footnoteRef/>
      </w:r>
      <w:r>
        <w:t xml:space="preserve"> Senaste lydelse 2014:723.</w:t>
      </w:r>
    </w:p>
  </w:footnote>
  <w:footnote w:id="42">
    <w:p w14:paraId="41D618F4" w14:textId="77777777" w:rsidR="00E062A7" w:rsidRDefault="00E062A7" w:rsidP="00D85371">
      <w:pPr>
        <w:pStyle w:val="Fotnotstext"/>
      </w:pPr>
      <w:r>
        <w:rPr>
          <w:rStyle w:val="Fotnotsreferens"/>
        </w:rPr>
        <w:footnoteRef/>
      </w:r>
      <w:r>
        <w:t xml:space="preserve"> Senaste lydelse 2009:114.</w:t>
      </w:r>
    </w:p>
  </w:footnote>
  <w:footnote w:id="43">
    <w:p w14:paraId="4D8813CB" w14:textId="77777777" w:rsidR="00E062A7" w:rsidRDefault="00E062A7" w:rsidP="00D85371">
      <w:pPr>
        <w:pStyle w:val="Fotnotstext"/>
      </w:pPr>
      <w:r>
        <w:rPr>
          <w:rStyle w:val="Fotnotsreferens"/>
        </w:rPr>
        <w:footnoteRef/>
      </w:r>
      <w:r>
        <w:t xml:space="preserve"> Senaste lydelse 2009:115.</w:t>
      </w:r>
    </w:p>
  </w:footnote>
  <w:footnote w:id="44">
    <w:p w14:paraId="786C33B3" w14:textId="77777777" w:rsidR="00E062A7" w:rsidRDefault="00E062A7" w:rsidP="00D85371">
      <w:pPr>
        <w:pStyle w:val="Fotnotstext"/>
      </w:pPr>
      <w:r>
        <w:rPr>
          <w:rStyle w:val="Fotnotsreferens"/>
        </w:rPr>
        <w:footnoteRef/>
      </w:r>
      <w:r>
        <w:t xml:space="preserve"> </w:t>
      </w:r>
      <w:r w:rsidRPr="00973261">
        <w:t>Jfr Europaparlamentets och rådets direktiv (EU) 2018/1972 av den 11 december 2018 om inrättande av en europeisk kodex för elektronisk kommunikation</w:t>
      </w:r>
      <w:r>
        <w:t>.</w:t>
      </w:r>
    </w:p>
  </w:footnote>
  <w:footnote w:id="45">
    <w:p w14:paraId="6A085BE0" w14:textId="77777777" w:rsidR="00E062A7" w:rsidRDefault="00E062A7" w:rsidP="00D85371">
      <w:pPr>
        <w:pStyle w:val="Fotnotstext"/>
      </w:pPr>
      <w:r>
        <w:rPr>
          <w:rStyle w:val="Fotnotsreferens"/>
        </w:rPr>
        <w:footnoteRef/>
      </w:r>
      <w:r>
        <w:t xml:space="preserve"> Senaste lydelse av </w:t>
      </w:r>
    </w:p>
    <w:p w14:paraId="5DB99855" w14:textId="77777777" w:rsidR="00E062A7" w:rsidRDefault="00E062A7" w:rsidP="00D85371">
      <w:pPr>
        <w:pStyle w:val="Fotnotstext"/>
      </w:pPr>
      <w:r>
        <w:t>lagens rubrik 2003:393</w:t>
      </w:r>
    </w:p>
    <w:p w14:paraId="3415EDAA" w14:textId="77777777" w:rsidR="00E062A7" w:rsidRDefault="00E062A7" w:rsidP="00D85371">
      <w:pPr>
        <w:pStyle w:val="Fotnotstext"/>
        <w:tabs>
          <w:tab w:val="left" w:pos="1740"/>
        </w:tabs>
      </w:pPr>
      <w:r>
        <w:t>3 § 2003:393</w:t>
      </w:r>
    </w:p>
    <w:p w14:paraId="484B651B" w14:textId="77777777" w:rsidR="00E062A7" w:rsidRDefault="00E062A7" w:rsidP="00D85371">
      <w:pPr>
        <w:pStyle w:val="Fotnotstext"/>
      </w:pPr>
      <w:r>
        <w:t>6 § 2003:393</w:t>
      </w:r>
    </w:p>
    <w:p w14:paraId="0F728831" w14:textId="77777777" w:rsidR="00E062A7" w:rsidRDefault="00E062A7" w:rsidP="00D85371">
      <w:pPr>
        <w:pStyle w:val="Fotnotstext"/>
      </w:pPr>
      <w:r>
        <w:t>rubriken närmast före 5 § 2003:393.</w:t>
      </w:r>
    </w:p>
  </w:footnote>
  <w:footnote w:id="46">
    <w:p w14:paraId="37DF68F0" w14:textId="77777777" w:rsidR="00E062A7" w:rsidRDefault="00E062A7" w:rsidP="00D85371">
      <w:pPr>
        <w:pStyle w:val="Fotnotstext"/>
      </w:pPr>
      <w:r>
        <w:rPr>
          <w:rStyle w:val="Fotnotsreferens"/>
        </w:rPr>
        <w:footnoteRef/>
      </w:r>
      <w:r>
        <w:t xml:space="preserve"> Senaste lydelse 2003:393.</w:t>
      </w:r>
    </w:p>
  </w:footnote>
  <w:footnote w:id="47">
    <w:p w14:paraId="10C98E51" w14:textId="77777777" w:rsidR="00E062A7" w:rsidRDefault="00E062A7" w:rsidP="00D85371">
      <w:pPr>
        <w:pStyle w:val="Fotnotstext"/>
      </w:pPr>
      <w:r>
        <w:rPr>
          <w:rStyle w:val="Fotnotsreferens"/>
        </w:rPr>
        <w:footnoteRef/>
      </w:r>
      <w:r>
        <w:t xml:space="preserve"> Senaste lydelse 2003:393.</w:t>
      </w:r>
    </w:p>
  </w:footnote>
  <w:footnote w:id="48">
    <w:p w14:paraId="1F6565B6" w14:textId="77777777" w:rsidR="00E062A7" w:rsidRDefault="00E062A7" w:rsidP="00D85371">
      <w:pPr>
        <w:pStyle w:val="Fotnotstext"/>
      </w:pPr>
      <w:r>
        <w:rPr>
          <w:rStyle w:val="Fotnotsreferens"/>
        </w:rPr>
        <w:footnoteRef/>
      </w:r>
      <w:r>
        <w:t xml:space="preserve"> Senaste lydelse 2003:393.</w:t>
      </w:r>
    </w:p>
  </w:footnote>
  <w:footnote w:id="49">
    <w:p w14:paraId="0FFBB802" w14:textId="77777777" w:rsidR="00E062A7" w:rsidRDefault="00E062A7" w:rsidP="00D85371">
      <w:pPr>
        <w:pStyle w:val="Fotnotstext"/>
      </w:pPr>
      <w:r>
        <w:rPr>
          <w:rStyle w:val="Fotnotsreferens"/>
        </w:rPr>
        <w:footnoteRef/>
      </w:r>
      <w:r>
        <w:t xml:space="preserve"> Senaste lydelse 2010:381.</w:t>
      </w:r>
    </w:p>
  </w:footnote>
  <w:footnote w:id="50">
    <w:p w14:paraId="46CEE3BE" w14:textId="77777777" w:rsidR="00E062A7" w:rsidRDefault="00E062A7" w:rsidP="00D85371">
      <w:pPr>
        <w:pStyle w:val="Fotnotstext"/>
      </w:pPr>
      <w:r>
        <w:rPr>
          <w:rStyle w:val="Fotnotsreferens"/>
        </w:rPr>
        <w:footnoteRef/>
      </w:r>
      <w:r>
        <w:t xml:space="preserve"> Senaste lydelse 2009:967.</w:t>
      </w:r>
    </w:p>
  </w:footnote>
  <w:footnote w:id="51">
    <w:p w14:paraId="0A03C0A6" w14:textId="77777777" w:rsidR="00E062A7" w:rsidRDefault="00E062A7" w:rsidP="00D85371">
      <w:pPr>
        <w:pStyle w:val="Fotnotstext"/>
      </w:pPr>
      <w:r>
        <w:rPr>
          <w:rStyle w:val="Fotnotsreferens"/>
        </w:rPr>
        <w:footnoteRef/>
      </w:r>
      <w:r>
        <w:t xml:space="preserve"> Senaste lydelse 2010:498.</w:t>
      </w:r>
    </w:p>
  </w:footnote>
  <w:footnote w:id="52">
    <w:p w14:paraId="4D0264DD" w14:textId="77777777" w:rsidR="00E062A7" w:rsidRDefault="00E062A7" w:rsidP="00D85371">
      <w:pPr>
        <w:pStyle w:val="Fotnotstext"/>
      </w:pPr>
      <w:r>
        <w:rPr>
          <w:rStyle w:val="Fotnotsreferens"/>
        </w:rPr>
        <w:footnoteRef/>
      </w:r>
      <w:r>
        <w:t xml:space="preserve"> Senaste lydelse 2018:1919.</w:t>
      </w:r>
    </w:p>
  </w:footnote>
  <w:footnote w:id="53">
    <w:p w14:paraId="6FE453D7" w14:textId="77777777" w:rsidR="00E062A7" w:rsidRDefault="00E062A7" w:rsidP="00D85371">
      <w:pPr>
        <w:pStyle w:val="Fotnotstext"/>
      </w:pPr>
      <w:r>
        <w:rPr>
          <w:rStyle w:val="Fotnotsreferens"/>
        </w:rPr>
        <w:footnoteRef/>
      </w:r>
      <w:r>
        <w:t xml:space="preserve"> Senaste lydelse 2018:175.</w:t>
      </w:r>
    </w:p>
  </w:footnote>
  <w:footnote w:id="54">
    <w:p w14:paraId="25714BFA" w14:textId="77777777" w:rsidR="00E062A7" w:rsidRDefault="00E062A7" w:rsidP="00D85371">
      <w:pPr>
        <w:pStyle w:val="Fotnotstext"/>
      </w:pPr>
      <w:r>
        <w:rPr>
          <w:rStyle w:val="Fotnotsreferens"/>
        </w:rPr>
        <w:footnoteRef/>
      </w:r>
      <w:r>
        <w:t xml:space="preserve"> Senaste lydelse 2014:654.</w:t>
      </w:r>
    </w:p>
  </w:footnote>
  <w:footnote w:id="55">
    <w:p w14:paraId="067C8CD1" w14:textId="77777777" w:rsidR="00E062A7" w:rsidRDefault="00E062A7" w:rsidP="00D85371">
      <w:pPr>
        <w:pStyle w:val="Fotnotstext"/>
      </w:pPr>
      <w:r>
        <w:rPr>
          <w:rStyle w:val="Fotnotsreferens"/>
        </w:rPr>
        <w:footnoteRef/>
      </w:r>
      <w:r>
        <w:t xml:space="preserve"> Senaste lydelse 2019:377.</w:t>
      </w:r>
    </w:p>
  </w:footnote>
  <w:footnote w:id="56">
    <w:p w14:paraId="6D219F23" w14:textId="77777777" w:rsidR="00E062A7" w:rsidRDefault="00E062A7" w:rsidP="00D85371">
      <w:pPr>
        <w:pStyle w:val="Fotnotstext"/>
      </w:pPr>
      <w:r>
        <w:rPr>
          <w:rStyle w:val="Fotnotsreferens"/>
        </w:rPr>
        <w:footnoteRef/>
      </w:r>
      <w:r>
        <w:t xml:space="preserve"> Jfr Europaparlamentets och rådets direktiv (EU) 2018/1972 av den 11 december 2018 om inrättande av en europeisk kodex för elektronisk kommunikation.</w:t>
      </w:r>
    </w:p>
  </w:footnote>
  <w:footnote w:id="57">
    <w:p w14:paraId="3DE2EF09" w14:textId="77777777" w:rsidR="00E062A7" w:rsidRDefault="00E062A7" w:rsidP="00D85371">
      <w:pPr>
        <w:pStyle w:val="Fotnotstext"/>
      </w:pPr>
      <w:r>
        <w:rPr>
          <w:rStyle w:val="Fotnotsreferens"/>
        </w:rPr>
        <w:footnoteRef/>
      </w:r>
      <w:r>
        <w:t xml:space="preserve"> Senaste lydelse 2012:281.</w:t>
      </w:r>
    </w:p>
  </w:footnote>
  <w:footnote w:id="58">
    <w:p w14:paraId="45F906B5" w14:textId="77777777" w:rsidR="00E062A7" w:rsidRDefault="00E062A7" w:rsidP="00D85371">
      <w:pPr>
        <w:pStyle w:val="Fotnotstext"/>
      </w:pPr>
      <w:r>
        <w:rPr>
          <w:rStyle w:val="Fotnotsreferens"/>
        </w:rPr>
        <w:footnoteRef/>
      </w:r>
      <w:r>
        <w:t xml:space="preserve"> Senaste lydelse 2009:109.</w:t>
      </w:r>
    </w:p>
  </w:footnote>
  <w:footnote w:id="59">
    <w:p w14:paraId="7D8330CE" w14:textId="77777777" w:rsidR="00E062A7" w:rsidRDefault="00E062A7" w:rsidP="00D85371">
      <w:pPr>
        <w:pStyle w:val="Fotnotstext"/>
      </w:pPr>
      <w:r>
        <w:rPr>
          <w:rStyle w:val="Fotnotsreferens"/>
        </w:rPr>
        <w:footnoteRef/>
      </w:r>
      <w:r>
        <w:t xml:space="preserve"> Lagen omtryckt 1983:433.</w:t>
      </w:r>
    </w:p>
  </w:footnote>
  <w:footnote w:id="60">
    <w:p w14:paraId="2CF453FC" w14:textId="77777777" w:rsidR="00E062A7" w:rsidRDefault="00E062A7" w:rsidP="00D85371">
      <w:pPr>
        <w:pStyle w:val="Fotnotstext"/>
      </w:pPr>
      <w:r>
        <w:rPr>
          <w:rStyle w:val="Fotnotsreferens"/>
        </w:rPr>
        <w:footnoteRef/>
      </w:r>
      <w:r>
        <w:t xml:space="preserve"> Senaste lydelse 2009:111.</w:t>
      </w:r>
    </w:p>
  </w:footnote>
  <w:footnote w:id="61">
    <w:p w14:paraId="3446BBD8" w14:textId="77777777" w:rsidR="00E062A7" w:rsidRDefault="00E062A7" w:rsidP="00D85371">
      <w:pPr>
        <w:pStyle w:val="Fotnotstext"/>
      </w:pPr>
      <w:r>
        <w:rPr>
          <w:rStyle w:val="Fotnotsreferens"/>
        </w:rPr>
        <w:footnoteRef/>
      </w:r>
      <w:r>
        <w:t xml:space="preserve"> Senaste lydelse 2009:112.</w:t>
      </w:r>
    </w:p>
  </w:footnote>
  <w:footnote w:id="62">
    <w:p w14:paraId="18A12A62" w14:textId="77777777" w:rsidR="00E062A7" w:rsidRDefault="00E062A7" w:rsidP="00D85371">
      <w:pPr>
        <w:pStyle w:val="Fotnotstext"/>
      </w:pPr>
      <w:r>
        <w:rPr>
          <w:rStyle w:val="Fotnotsreferens"/>
        </w:rPr>
        <w:footnoteRef/>
      </w:r>
      <w:r>
        <w:t xml:space="preserve"> Lagen omtryckt 1981:1323.</w:t>
      </w:r>
    </w:p>
  </w:footnote>
  <w:footnote w:id="63">
    <w:p w14:paraId="79E3AE11" w14:textId="77777777" w:rsidR="00E062A7" w:rsidRDefault="00E062A7" w:rsidP="00D85371">
      <w:pPr>
        <w:pStyle w:val="Fotnotstext"/>
      </w:pPr>
      <w:r>
        <w:rPr>
          <w:rStyle w:val="Fotnotsreferens"/>
        </w:rPr>
        <w:footnoteRef/>
      </w:r>
      <w:r>
        <w:t xml:space="preserve"> Senaste lydelse 2017:729.</w:t>
      </w:r>
    </w:p>
  </w:footnote>
  <w:footnote w:id="64">
    <w:p w14:paraId="2E99B26B" w14:textId="77777777" w:rsidR="00E062A7" w:rsidRDefault="00E062A7" w:rsidP="00D85371">
      <w:pPr>
        <w:pStyle w:val="Fotnotstext"/>
      </w:pPr>
      <w:r>
        <w:rPr>
          <w:rStyle w:val="Fotnotsreferens"/>
        </w:rPr>
        <w:footnoteRef/>
      </w:r>
      <w:r>
        <w:t xml:space="preserve"> Senaste lydelse 2018:1959.</w:t>
      </w:r>
    </w:p>
  </w:footnote>
  <w:footnote w:id="65">
    <w:p w14:paraId="595E909B" w14:textId="77777777" w:rsidR="00E062A7" w:rsidRDefault="00E062A7" w:rsidP="00D85371">
      <w:pPr>
        <w:pStyle w:val="Fotnotstext"/>
      </w:pPr>
      <w:r>
        <w:rPr>
          <w:rStyle w:val="Fotnotsreferens"/>
        </w:rPr>
        <w:footnoteRef/>
      </w:r>
      <w:r>
        <w:t xml:space="preserve"> Senaste lydelse 2018:1959.</w:t>
      </w:r>
    </w:p>
  </w:footnote>
  <w:footnote w:id="66">
    <w:p w14:paraId="1BDE6D11" w14:textId="77777777" w:rsidR="00E062A7" w:rsidRDefault="00E062A7" w:rsidP="00D85371">
      <w:pPr>
        <w:pStyle w:val="Fotnotstext"/>
      </w:pPr>
      <w:r>
        <w:rPr>
          <w:rStyle w:val="Fotnotsreferens"/>
        </w:rPr>
        <w:footnoteRef/>
      </w:r>
      <w:r>
        <w:t xml:space="preserve"> Senaste lydelse 2014:723.</w:t>
      </w:r>
    </w:p>
  </w:footnote>
  <w:footnote w:id="67">
    <w:p w14:paraId="3F0AE816" w14:textId="77777777" w:rsidR="00E062A7" w:rsidRDefault="00E062A7" w:rsidP="00D85371">
      <w:pPr>
        <w:pStyle w:val="Fotnotstext"/>
      </w:pPr>
      <w:r>
        <w:rPr>
          <w:rStyle w:val="Fotnotsreferens"/>
        </w:rPr>
        <w:footnoteRef/>
      </w:r>
      <w:r>
        <w:t xml:space="preserve"> Senaste lydelse 2009:114.</w:t>
      </w:r>
    </w:p>
  </w:footnote>
  <w:footnote w:id="68">
    <w:p w14:paraId="207675B3" w14:textId="77777777" w:rsidR="00E062A7" w:rsidRDefault="00E062A7" w:rsidP="00D85371">
      <w:pPr>
        <w:pStyle w:val="Fotnotstext"/>
      </w:pPr>
      <w:r>
        <w:rPr>
          <w:rStyle w:val="Fotnotsreferens"/>
        </w:rPr>
        <w:footnoteRef/>
      </w:r>
      <w:r>
        <w:t xml:space="preserve"> Senaste lydelse 2009:115.</w:t>
      </w:r>
    </w:p>
  </w:footnote>
  <w:footnote w:id="69">
    <w:p w14:paraId="7B8E2878" w14:textId="77777777" w:rsidR="00E062A7" w:rsidRDefault="00E062A7" w:rsidP="00D85371">
      <w:pPr>
        <w:pStyle w:val="Fotnotstext"/>
      </w:pPr>
      <w:r>
        <w:rPr>
          <w:rStyle w:val="Fotnotsreferens"/>
        </w:rPr>
        <w:footnoteRef/>
      </w:r>
      <w:r>
        <w:t xml:space="preserve"> </w:t>
      </w:r>
      <w:r w:rsidRPr="00973261">
        <w:t>Jfr Europaparlamentets och rådets direktiv (EU) 2018/1972 av den 11 december 2018 om inrättande av en europeisk kodex för elektronisk kommunikation</w:t>
      </w:r>
      <w:r>
        <w:t>.</w:t>
      </w:r>
    </w:p>
  </w:footnote>
  <w:footnote w:id="70">
    <w:p w14:paraId="17B378A2" w14:textId="77777777" w:rsidR="00E062A7" w:rsidRDefault="00E062A7" w:rsidP="00D85371">
      <w:pPr>
        <w:pStyle w:val="Fotnotstext"/>
      </w:pPr>
      <w:r>
        <w:rPr>
          <w:rStyle w:val="Fotnotsreferens"/>
        </w:rPr>
        <w:footnoteRef/>
      </w:r>
      <w:r>
        <w:t xml:space="preserve"> Senaste lydelse av </w:t>
      </w:r>
    </w:p>
    <w:p w14:paraId="5B27AE33" w14:textId="77777777" w:rsidR="00E062A7" w:rsidRDefault="00E062A7" w:rsidP="00D85371">
      <w:pPr>
        <w:pStyle w:val="Fotnotstext"/>
      </w:pPr>
      <w:r>
        <w:t>lagens rubrik 2003:393</w:t>
      </w:r>
    </w:p>
    <w:p w14:paraId="1C52C215" w14:textId="77777777" w:rsidR="00E062A7" w:rsidRDefault="00E062A7" w:rsidP="00D85371">
      <w:pPr>
        <w:pStyle w:val="Fotnotstext"/>
        <w:tabs>
          <w:tab w:val="left" w:pos="1740"/>
        </w:tabs>
      </w:pPr>
      <w:r>
        <w:t>3 § 2003:393</w:t>
      </w:r>
    </w:p>
    <w:p w14:paraId="2DEC5428" w14:textId="77777777" w:rsidR="00E062A7" w:rsidRDefault="00E062A7" w:rsidP="00D85371">
      <w:pPr>
        <w:pStyle w:val="Fotnotstext"/>
      </w:pPr>
      <w:r>
        <w:t>6 § 2003:393</w:t>
      </w:r>
    </w:p>
    <w:p w14:paraId="5E6542AB" w14:textId="77777777" w:rsidR="00E062A7" w:rsidRDefault="00E062A7" w:rsidP="00D85371">
      <w:pPr>
        <w:pStyle w:val="Fotnotstext"/>
      </w:pPr>
      <w:r>
        <w:t>rubriken närmast före 5 § 2003:393.</w:t>
      </w:r>
    </w:p>
  </w:footnote>
  <w:footnote w:id="71">
    <w:p w14:paraId="6DBB868A" w14:textId="77777777" w:rsidR="00E062A7" w:rsidRDefault="00E062A7" w:rsidP="00D85371">
      <w:pPr>
        <w:pStyle w:val="Fotnotstext"/>
      </w:pPr>
      <w:r>
        <w:rPr>
          <w:rStyle w:val="Fotnotsreferens"/>
        </w:rPr>
        <w:footnoteRef/>
      </w:r>
      <w:r>
        <w:t xml:space="preserve"> Senaste lydelse 2003:393.</w:t>
      </w:r>
    </w:p>
  </w:footnote>
  <w:footnote w:id="72">
    <w:p w14:paraId="4E2555F7" w14:textId="77777777" w:rsidR="00E062A7" w:rsidRDefault="00E062A7" w:rsidP="00D85371">
      <w:pPr>
        <w:pStyle w:val="Fotnotstext"/>
      </w:pPr>
      <w:r>
        <w:rPr>
          <w:rStyle w:val="Fotnotsreferens"/>
        </w:rPr>
        <w:footnoteRef/>
      </w:r>
      <w:r>
        <w:t xml:space="preserve"> Senaste lydelse 2003:393.</w:t>
      </w:r>
    </w:p>
  </w:footnote>
  <w:footnote w:id="73">
    <w:p w14:paraId="095FCC0F" w14:textId="77777777" w:rsidR="00E062A7" w:rsidRDefault="00E062A7" w:rsidP="00D85371">
      <w:pPr>
        <w:pStyle w:val="Fotnotstext"/>
      </w:pPr>
      <w:r>
        <w:rPr>
          <w:rStyle w:val="Fotnotsreferens"/>
        </w:rPr>
        <w:footnoteRef/>
      </w:r>
      <w:r>
        <w:t xml:space="preserve"> Senaste lydelse 2003:393.</w:t>
      </w:r>
    </w:p>
  </w:footnote>
  <w:footnote w:id="74">
    <w:p w14:paraId="3B24216F" w14:textId="77777777" w:rsidR="00E062A7" w:rsidRDefault="00E062A7" w:rsidP="00D85371">
      <w:pPr>
        <w:pStyle w:val="Fotnotstext"/>
      </w:pPr>
      <w:r>
        <w:rPr>
          <w:rStyle w:val="Fotnotsreferens"/>
        </w:rPr>
        <w:footnoteRef/>
      </w:r>
      <w:r>
        <w:t xml:space="preserve"> Senaste lydelse 2010:831.</w:t>
      </w:r>
    </w:p>
  </w:footnote>
  <w:footnote w:id="75">
    <w:p w14:paraId="74236BD3" w14:textId="77777777" w:rsidR="00E062A7" w:rsidRDefault="00E062A7" w:rsidP="00D85371">
      <w:pPr>
        <w:pStyle w:val="Fotnotstext"/>
      </w:pPr>
      <w:r>
        <w:rPr>
          <w:rStyle w:val="Fotnotsreferens"/>
        </w:rPr>
        <w:footnoteRef/>
      </w:r>
      <w:r>
        <w:t xml:space="preserve"> Senaste lydelse 2009:967.</w:t>
      </w:r>
    </w:p>
  </w:footnote>
  <w:footnote w:id="76">
    <w:p w14:paraId="0DEC68F4" w14:textId="77777777" w:rsidR="00E062A7" w:rsidRDefault="00E062A7" w:rsidP="00D85371">
      <w:pPr>
        <w:pStyle w:val="Fotnotstext"/>
      </w:pPr>
      <w:r>
        <w:rPr>
          <w:rStyle w:val="Fotnotsreferens"/>
        </w:rPr>
        <w:footnoteRef/>
      </w:r>
      <w:r>
        <w:t xml:space="preserve"> Senaste lydelse 2019:1207.</w:t>
      </w:r>
    </w:p>
  </w:footnote>
  <w:footnote w:id="77">
    <w:p w14:paraId="41831050" w14:textId="77777777" w:rsidR="00E062A7" w:rsidRDefault="00E062A7" w:rsidP="00D85371">
      <w:pPr>
        <w:pStyle w:val="Fotnotstext"/>
      </w:pPr>
      <w:r>
        <w:rPr>
          <w:rStyle w:val="Fotnotsreferens"/>
        </w:rPr>
        <w:footnoteRef/>
      </w:r>
      <w:r>
        <w:t xml:space="preserve"> Senaste lydelse 2010:498.</w:t>
      </w:r>
    </w:p>
  </w:footnote>
  <w:footnote w:id="78">
    <w:p w14:paraId="5C15A554" w14:textId="77777777" w:rsidR="00E062A7" w:rsidRDefault="00E062A7" w:rsidP="00D85371">
      <w:pPr>
        <w:pStyle w:val="Fotnotstext"/>
      </w:pPr>
      <w:r>
        <w:rPr>
          <w:rStyle w:val="Fotnotsreferens"/>
        </w:rPr>
        <w:footnoteRef/>
      </w:r>
      <w:r>
        <w:t xml:space="preserve"> Senaste lydelse 2019:1207.</w:t>
      </w:r>
    </w:p>
  </w:footnote>
  <w:footnote w:id="79">
    <w:p w14:paraId="4574604E" w14:textId="77777777" w:rsidR="00E062A7" w:rsidRDefault="00E062A7" w:rsidP="00D85371">
      <w:pPr>
        <w:pStyle w:val="Fotnotstext"/>
      </w:pPr>
      <w:r>
        <w:rPr>
          <w:rStyle w:val="Fotnotsreferens"/>
        </w:rPr>
        <w:footnoteRef/>
      </w:r>
      <w:r>
        <w:t xml:space="preserve"> Senaste lydelse </w:t>
      </w:r>
      <w:r w:rsidDel="00BD2EAC">
        <w:t>2019:1207</w:t>
      </w:r>
      <w:r>
        <w:t>.</w:t>
      </w:r>
    </w:p>
  </w:footnote>
  <w:footnote w:id="80">
    <w:p w14:paraId="1C9F738B" w14:textId="77777777" w:rsidR="00E062A7" w:rsidRDefault="00E062A7" w:rsidP="00D85371">
      <w:pPr>
        <w:pStyle w:val="Fotnotstext"/>
      </w:pPr>
      <w:r>
        <w:rPr>
          <w:rStyle w:val="Fotnotsreferens"/>
        </w:rPr>
        <w:footnoteRef/>
      </w:r>
      <w:r>
        <w:t xml:space="preserve"> Senaste lydelse</w:t>
      </w:r>
      <w:r w:rsidDel="0074576B">
        <w:t xml:space="preserve"> </w:t>
      </w:r>
      <w:r>
        <w:t>2021:46.</w:t>
      </w:r>
    </w:p>
  </w:footnote>
  <w:footnote w:id="81">
    <w:p w14:paraId="2C2061DB" w14:textId="77777777" w:rsidR="00E062A7" w:rsidRDefault="00E062A7" w:rsidP="00D85371">
      <w:pPr>
        <w:pStyle w:val="Fotnotstext"/>
      </w:pPr>
      <w:r>
        <w:rPr>
          <w:rStyle w:val="Fotnotsreferens"/>
        </w:rPr>
        <w:footnoteRef/>
      </w:r>
      <w:r>
        <w:t xml:space="preserve"> Senaste lydelse 2021:494.</w:t>
      </w:r>
    </w:p>
  </w:footnote>
  <w:footnote w:id="82">
    <w:p w14:paraId="7156D789" w14:textId="77777777" w:rsidR="00E062A7" w:rsidRDefault="00E062A7" w:rsidP="00D85371">
      <w:pPr>
        <w:pStyle w:val="Fotnotstext"/>
      </w:pPr>
      <w:r>
        <w:rPr>
          <w:rStyle w:val="Fotnotsreferens"/>
        </w:rPr>
        <w:footnoteRef/>
      </w:r>
      <w:r>
        <w:t xml:space="preserve"> Senaste lydelse 2014:654.</w:t>
      </w:r>
    </w:p>
  </w:footnote>
  <w:footnote w:id="83">
    <w:p w14:paraId="2B979FD4" w14:textId="77777777" w:rsidR="00E062A7" w:rsidRDefault="00E062A7" w:rsidP="00D85371">
      <w:pPr>
        <w:pStyle w:val="Fotnotstext"/>
      </w:pPr>
      <w:r>
        <w:rPr>
          <w:rStyle w:val="Fotnotsreferens"/>
        </w:rPr>
        <w:footnoteRef/>
      </w:r>
      <w:r>
        <w:t xml:space="preserve"> Senaste lydelse 2019:377.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29136" w14:textId="77777777" w:rsidR="00E062A7" w:rsidRDefault="00E062A7" w:rsidP="00664D04">
    <w:pPr>
      <w:pStyle w:val="Brdtext"/>
    </w:pPr>
    <w:r>
      <w:rPr>
        <w:noProof/>
        <w:lang w:eastAsia="sv-SE"/>
      </w:rPr>
      <mc:AlternateContent>
        <mc:Choice Requires="wps">
          <w:drawing>
            <wp:anchor distT="0" distB="0" distL="0" distR="0" simplePos="0" relativeHeight="2516584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2F2344" w14:textId="2D1DC2F1" w:rsidR="00E062A7" w:rsidRPr="00756E21" w:rsidRDefault="005C377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E2F2344" w14:textId="2D1DC2F1" w:rsidR="00E062A7" w:rsidRPr="00756E21" w:rsidRDefault="005C377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1B4A75" w14:textId="77777777" w:rsidR="00E062A7" w:rsidRDefault="00E062A7" w:rsidP="00EE1584">
    <w:pPr>
      <w:pStyle w:val="Brdtext"/>
    </w:pPr>
    <w:r>
      <w:rPr>
        <w:noProof/>
        <w:lang w:eastAsia="sv-SE"/>
      </w:rPr>
      <mc:AlternateContent>
        <mc:Choice Requires="wps">
          <w:drawing>
            <wp:anchor distT="0" distB="0" distL="0" distR="0" simplePos="0" relativeHeight="251658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A7D488" w14:textId="5F330885" w:rsidR="00E062A7" w:rsidRPr="00756E21" w:rsidRDefault="005C377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CA7D488" w14:textId="5F330885" w:rsidR="00E062A7" w:rsidRPr="00756E21" w:rsidRDefault="005C377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B0ADB" w14:textId="77777777" w:rsidR="00E062A7" w:rsidRDefault="00E062A7"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357591" w14:textId="77777777" w:rsidR="00E062A7" w:rsidRDefault="00E062A7" w:rsidP="00664D04">
    <w:pPr>
      <w:pStyle w:val="Brdtext"/>
    </w:pPr>
    <w:r>
      <w:rPr>
        <w:noProof/>
        <w:lang w:eastAsia="sv-SE"/>
      </w:rPr>
      <mc:AlternateContent>
        <mc:Choice Requires="wps">
          <w:drawing>
            <wp:anchor distT="0" distB="0" distL="0" distR="0" simplePos="0" relativeHeight="25165843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F01B6C" w14:textId="3C3F4B2E" w:rsidR="00E062A7" w:rsidRPr="00756E21" w:rsidRDefault="005C3777" w:rsidP="00664D04">
                          <w:pPr>
                            <w:pStyle w:val="Brdtext"/>
                            <w:jc w:val="left"/>
                          </w:pPr>
                          <w:sdt>
                            <w:sdtPr>
                              <w:alias w:val="NummerEtikett"/>
                              <w:tag w:val="NummerEtikett"/>
                              <w:id w:val="15551245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863154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4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8F01B6C" w14:textId="3C3F4B2E" w:rsidR="00E062A7" w:rsidRPr="00756E21" w:rsidRDefault="005C3777" w:rsidP="00664D04">
                    <w:pPr>
                      <w:pStyle w:val="Brdtext"/>
                      <w:jc w:val="left"/>
                    </w:pPr>
                    <w:sdt>
                      <w:sdtPr>
                        <w:alias w:val="NummerEtikett"/>
                        <w:tag w:val="NummerEtikett"/>
                        <w:id w:val="15551245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863154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22736B" w14:textId="77777777" w:rsidR="00E062A7" w:rsidRDefault="00E062A7" w:rsidP="00EE1584">
    <w:pPr>
      <w:pStyle w:val="Brdtext"/>
    </w:pPr>
    <w:r>
      <w:rPr>
        <w:noProof/>
        <w:lang w:eastAsia="sv-SE"/>
      </w:rPr>
      <mc:AlternateContent>
        <mc:Choice Requires="wps">
          <w:drawing>
            <wp:anchor distT="0" distB="0" distL="0" distR="0" simplePos="0" relativeHeight="25165852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D56A5" w14:textId="5C425F84" w:rsidR="00E062A7" w:rsidRPr="00756E21" w:rsidRDefault="005C3777" w:rsidP="00A118D8">
                          <w:pPr>
                            <w:pStyle w:val="Brdtext"/>
                            <w:jc w:val="left"/>
                          </w:pPr>
                          <w:sdt>
                            <w:sdtPr>
                              <w:alias w:val="NummerEtikett"/>
                              <w:tag w:val="NummerEtikett"/>
                              <w:id w:val="45375713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251849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5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ABD56A5" w14:textId="5C425F84" w:rsidR="00E062A7" w:rsidRPr="00756E21" w:rsidRDefault="005C3777" w:rsidP="00A118D8">
                    <w:pPr>
                      <w:pStyle w:val="Brdtext"/>
                      <w:jc w:val="left"/>
                    </w:pPr>
                    <w:sdt>
                      <w:sdtPr>
                        <w:alias w:val="NummerEtikett"/>
                        <w:tag w:val="NummerEtikett"/>
                        <w:id w:val="45375713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251849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AE2555" w14:textId="77777777" w:rsidR="00E062A7" w:rsidRDefault="00E062A7"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A49ECF" w14:textId="77777777" w:rsidR="00E062A7" w:rsidRDefault="00E062A7" w:rsidP="00664D04">
    <w:pPr>
      <w:pStyle w:val="Brdtext"/>
    </w:pPr>
    <w:r>
      <w:rPr>
        <w:noProof/>
        <w:lang w:eastAsia="sv-SE"/>
      </w:rPr>
      <mc:AlternateContent>
        <mc:Choice Requires="wps">
          <w:drawing>
            <wp:anchor distT="0" distB="0" distL="0" distR="0" simplePos="0" relativeHeight="25165843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6EC0CE" w14:textId="1F2591AE" w:rsidR="00E062A7" w:rsidRPr="00756E21" w:rsidRDefault="005C3777" w:rsidP="00664D04">
                          <w:pPr>
                            <w:pStyle w:val="Brdtext"/>
                            <w:jc w:val="left"/>
                          </w:pPr>
                          <w:sdt>
                            <w:sdtPr>
                              <w:alias w:val="NummerEtikett"/>
                              <w:tag w:val="NummerEtikett"/>
                              <w:id w:val="33227614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036968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4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E6EC0CE" w14:textId="1F2591AE" w:rsidR="00E062A7" w:rsidRPr="00756E21" w:rsidRDefault="005C3777" w:rsidP="00664D04">
                    <w:pPr>
                      <w:pStyle w:val="Brdtext"/>
                      <w:jc w:val="left"/>
                    </w:pPr>
                    <w:sdt>
                      <w:sdtPr>
                        <w:alias w:val="NummerEtikett"/>
                        <w:tag w:val="NummerEtikett"/>
                        <w:id w:val="33227614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036968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FBD386" w14:textId="77777777" w:rsidR="00E062A7" w:rsidRDefault="00E062A7" w:rsidP="00EE1584">
    <w:pPr>
      <w:pStyle w:val="Brdtext"/>
    </w:pPr>
    <w:r>
      <w:rPr>
        <w:noProof/>
        <w:lang w:eastAsia="sv-SE"/>
      </w:rPr>
      <mc:AlternateContent>
        <mc:Choice Requires="wps">
          <w:drawing>
            <wp:anchor distT="0" distB="0" distL="0" distR="0" simplePos="0" relativeHeight="25165853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D683EF" w14:textId="1A57EB29" w:rsidR="00E062A7" w:rsidRPr="00756E21" w:rsidRDefault="005C3777" w:rsidP="00A118D8">
                          <w:pPr>
                            <w:pStyle w:val="Brdtext"/>
                            <w:jc w:val="left"/>
                          </w:pPr>
                          <w:sdt>
                            <w:sdtPr>
                              <w:alias w:val="NummerEtikett"/>
                              <w:tag w:val="NummerEtikett"/>
                              <w:id w:val="-78643234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7192469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5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8D683EF" w14:textId="1A57EB29" w:rsidR="00E062A7" w:rsidRPr="00756E21" w:rsidRDefault="005C3777" w:rsidP="00A118D8">
                    <w:pPr>
                      <w:pStyle w:val="Brdtext"/>
                      <w:jc w:val="left"/>
                    </w:pPr>
                    <w:sdt>
                      <w:sdtPr>
                        <w:alias w:val="NummerEtikett"/>
                        <w:tag w:val="NummerEtikett"/>
                        <w:id w:val="-78643234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7192469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6FDDB" w14:textId="77777777" w:rsidR="00E062A7" w:rsidRDefault="00E062A7" w:rsidP="00664D04">
    <w:pPr>
      <w:pStyle w:val="Brdtext"/>
    </w:pPr>
    <w:r>
      <w:rPr>
        <w:noProof/>
        <w:lang w:eastAsia="sv-SE"/>
      </w:rPr>
      <mc:AlternateContent>
        <mc:Choice Requires="wps">
          <w:drawing>
            <wp:anchor distT="0" distB="0" distL="0" distR="0" simplePos="0" relativeHeight="25165843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C6F2D6" w14:textId="2E4152DE" w:rsidR="00E062A7" w:rsidRPr="00756E21" w:rsidRDefault="005C3777" w:rsidP="00664D04">
                          <w:pPr>
                            <w:pStyle w:val="Brdtext"/>
                            <w:jc w:val="left"/>
                          </w:pPr>
                          <w:sdt>
                            <w:sdtPr>
                              <w:alias w:val="NummerEtikett"/>
                              <w:tag w:val="NummerEtikett"/>
                              <w:id w:val="-129628264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747186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4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6C6F2D6" w14:textId="2E4152DE" w:rsidR="00E062A7" w:rsidRPr="00756E21" w:rsidRDefault="005C3777" w:rsidP="00664D04">
                    <w:pPr>
                      <w:pStyle w:val="Brdtext"/>
                      <w:jc w:val="left"/>
                    </w:pPr>
                    <w:sdt>
                      <w:sdtPr>
                        <w:alias w:val="NummerEtikett"/>
                        <w:tag w:val="NummerEtikett"/>
                        <w:id w:val="-129628264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747186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36C56" w14:textId="77777777" w:rsidR="00E062A7" w:rsidRDefault="00E062A7" w:rsidP="00EE1584">
    <w:pPr>
      <w:pStyle w:val="Brdtext"/>
    </w:pPr>
    <w:r>
      <w:rPr>
        <w:noProof/>
        <w:lang w:eastAsia="sv-SE"/>
      </w:rPr>
      <mc:AlternateContent>
        <mc:Choice Requires="wps">
          <w:drawing>
            <wp:anchor distT="0" distB="0" distL="0" distR="0" simplePos="0" relativeHeight="25165853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726094" w14:textId="0B6A1D9F" w:rsidR="00E062A7" w:rsidRPr="00756E21" w:rsidRDefault="005C3777" w:rsidP="00A118D8">
                          <w:pPr>
                            <w:pStyle w:val="Brdtext"/>
                            <w:jc w:val="left"/>
                          </w:pPr>
                          <w:sdt>
                            <w:sdtPr>
                              <w:alias w:val="NummerEtikett"/>
                              <w:tag w:val="NummerEtikett"/>
                              <w:id w:val="13207075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0332501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5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9726094" w14:textId="0B6A1D9F" w:rsidR="00E062A7" w:rsidRPr="00756E21" w:rsidRDefault="005C3777" w:rsidP="00A118D8">
                    <w:pPr>
                      <w:pStyle w:val="Brdtext"/>
                      <w:jc w:val="left"/>
                    </w:pPr>
                    <w:sdt>
                      <w:sdtPr>
                        <w:alias w:val="NummerEtikett"/>
                        <w:tag w:val="NummerEtikett"/>
                        <w:id w:val="13207075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0332501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AE5C18" w14:textId="77777777" w:rsidR="00E062A7" w:rsidRDefault="00E062A7" w:rsidP="00664D04">
    <w:pPr>
      <w:pStyle w:val="Brdtext"/>
    </w:pPr>
    <w:r>
      <w:rPr>
        <w:noProof/>
        <w:lang w:eastAsia="sv-SE"/>
      </w:rPr>
      <mc:AlternateContent>
        <mc:Choice Requires="wps">
          <w:drawing>
            <wp:anchor distT="0" distB="0" distL="0" distR="0" simplePos="0" relativeHeight="2516584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0769A" w14:textId="5491C0A8" w:rsidR="00E062A7" w:rsidRPr="00756E21" w:rsidRDefault="005C3777" w:rsidP="00664D04">
                          <w:pPr>
                            <w:pStyle w:val="Brdtext"/>
                            <w:jc w:val="left"/>
                          </w:pPr>
                          <w:sdt>
                            <w:sdtPr>
                              <w:alias w:val="NummerEtikett"/>
                              <w:tag w:val="NummerEtikett"/>
                              <w:id w:val="-7169622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3356430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4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810769A" w14:textId="5491C0A8" w:rsidR="00E062A7" w:rsidRPr="00756E21" w:rsidRDefault="005C3777" w:rsidP="00664D04">
                    <w:pPr>
                      <w:pStyle w:val="Brdtext"/>
                      <w:jc w:val="left"/>
                    </w:pPr>
                    <w:sdt>
                      <w:sdtPr>
                        <w:alias w:val="NummerEtikett"/>
                        <w:tag w:val="NummerEtikett"/>
                        <w:id w:val="-7169622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3356430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E1D478" w14:textId="77777777" w:rsidR="00E062A7" w:rsidRDefault="00E062A7" w:rsidP="00EE1584">
    <w:pPr>
      <w:pStyle w:val="Brdtext"/>
    </w:pPr>
    <w:r>
      <w:rPr>
        <w:noProof/>
        <w:lang w:eastAsia="sv-SE"/>
      </w:rPr>
      <mc:AlternateContent>
        <mc:Choice Requires="wps">
          <w:drawing>
            <wp:anchor distT="0" distB="0" distL="0" distR="0" simplePos="0" relativeHeight="2516585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FB750A" w14:textId="620BC85D" w:rsidR="00E062A7" w:rsidRPr="00756E21" w:rsidRDefault="005C3777" w:rsidP="00A118D8">
                          <w:pPr>
                            <w:pStyle w:val="Brdtext"/>
                            <w:jc w:val="left"/>
                          </w:pPr>
                          <w:sdt>
                            <w:sdtPr>
                              <w:alias w:val="NummerEtikett"/>
                              <w:tag w:val="NummerEtikett"/>
                              <w:id w:val="-74587908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86291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5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0FB750A" w14:textId="620BC85D" w:rsidR="00E062A7" w:rsidRPr="00756E21" w:rsidRDefault="005C3777" w:rsidP="00A118D8">
                    <w:pPr>
                      <w:pStyle w:val="Brdtext"/>
                      <w:jc w:val="left"/>
                    </w:pPr>
                    <w:sdt>
                      <w:sdtPr>
                        <w:alias w:val="NummerEtikett"/>
                        <w:tag w:val="NummerEtikett"/>
                        <w:id w:val="-74587908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86291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45D83D" w14:textId="77777777" w:rsidR="00E062A7" w:rsidRDefault="00E062A7" w:rsidP="00664D04">
    <w:pPr>
      <w:pStyle w:val="Brdtext"/>
    </w:pPr>
    <w:r>
      <w:rPr>
        <w:noProof/>
        <w:lang w:eastAsia="sv-SE"/>
      </w:rPr>
      <mc:AlternateContent>
        <mc:Choice Requires="wps">
          <w:drawing>
            <wp:anchor distT="0" distB="0" distL="0" distR="0" simplePos="0" relativeHeight="25165843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EE6C07" w14:textId="57F366E0" w:rsidR="00E062A7" w:rsidRPr="00756E21" w:rsidRDefault="005C3777" w:rsidP="00664D04">
                          <w:pPr>
                            <w:pStyle w:val="Brdtext"/>
                            <w:jc w:val="left"/>
                          </w:pPr>
                          <w:sdt>
                            <w:sdtPr>
                              <w:alias w:val="NummerEtikett"/>
                              <w:tag w:val="NummerEtikett"/>
                              <w:id w:val="5267634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19289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4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2EE6C07" w14:textId="57F366E0" w:rsidR="00E062A7" w:rsidRPr="00756E21" w:rsidRDefault="005C3777" w:rsidP="00664D04">
                    <w:pPr>
                      <w:pStyle w:val="Brdtext"/>
                      <w:jc w:val="left"/>
                    </w:pPr>
                    <w:sdt>
                      <w:sdtPr>
                        <w:alias w:val="NummerEtikett"/>
                        <w:tag w:val="NummerEtikett"/>
                        <w:id w:val="5267634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19289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88FD42" w14:textId="77777777" w:rsidR="00E062A7" w:rsidRDefault="00E062A7" w:rsidP="00EE1584">
    <w:pPr>
      <w:pStyle w:val="Brdtext"/>
    </w:pPr>
    <w:r>
      <w:rPr>
        <w:noProof/>
        <w:lang w:eastAsia="sv-SE"/>
      </w:rPr>
      <mc:AlternateContent>
        <mc:Choice Requires="wps">
          <w:drawing>
            <wp:anchor distT="0" distB="0" distL="0" distR="0" simplePos="0" relativeHeight="25165853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B58440" w14:textId="3C3F61FE" w:rsidR="00E062A7" w:rsidRPr="00756E21" w:rsidRDefault="005C3777" w:rsidP="00A118D8">
                          <w:pPr>
                            <w:pStyle w:val="Brdtext"/>
                            <w:jc w:val="left"/>
                          </w:pPr>
                          <w:sdt>
                            <w:sdtPr>
                              <w:alias w:val="NummerEtikett"/>
                              <w:tag w:val="NummerEtikett"/>
                              <w:id w:val="-101938312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91005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5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FB58440" w14:textId="3C3F61FE" w:rsidR="00E062A7" w:rsidRPr="00756E21" w:rsidRDefault="005C3777" w:rsidP="00A118D8">
                    <w:pPr>
                      <w:pStyle w:val="Brdtext"/>
                      <w:jc w:val="left"/>
                    </w:pPr>
                    <w:sdt>
                      <w:sdtPr>
                        <w:alias w:val="NummerEtikett"/>
                        <w:tag w:val="NummerEtikett"/>
                        <w:id w:val="-101938312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91005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9EF8B2" w14:textId="77777777" w:rsidR="00E062A7" w:rsidRDefault="00E062A7" w:rsidP="00664D04">
    <w:pPr>
      <w:pStyle w:val="Brdtext"/>
    </w:pPr>
    <w:r>
      <w:rPr>
        <w:noProof/>
        <w:lang w:eastAsia="sv-SE"/>
      </w:rPr>
      <mc:AlternateContent>
        <mc:Choice Requires="wps">
          <w:drawing>
            <wp:anchor distT="0" distB="0" distL="0" distR="0" simplePos="0" relativeHeight="25165843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4E39A" w14:textId="03D18805" w:rsidR="00E062A7" w:rsidRPr="00756E21" w:rsidRDefault="005C3777" w:rsidP="00664D04">
                          <w:pPr>
                            <w:pStyle w:val="Brdtext"/>
                            <w:jc w:val="left"/>
                          </w:pPr>
                          <w:sdt>
                            <w:sdtPr>
                              <w:alias w:val="NummerEtikett"/>
                              <w:tag w:val="NummerEtikett"/>
                              <w:id w:val="-14035163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174241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4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4D4E39A" w14:textId="03D18805" w:rsidR="00E062A7" w:rsidRPr="00756E21" w:rsidRDefault="005C3777" w:rsidP="00664D04">
                    <w:pPr>
                      <w:pStyle w:val="Brdtext"/>
                      <w:jc w:val="left"/>
                    </w:pPr>
                    <w:sdt>
                      <w:sdtPr>
                        <w:alias w:val="NummerEtikett"/>
                        <w:tag w:val="NummerEtikett"/>
                        <w:id w:val="-14035163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174241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4AB6CA" w14:textId="77777777" w:rsidR="00E062A7" w:rsidRDefault="00E062A7" w:rsidP="00EE1584">
    <w:pPr>
      <w:pStyle w:val="Brdtext"/>
    </w:pPr>
    <w:r>
      <w:rPr>
        <w:noProof/>
        <w:lang w:eastAsia="sv-SE"/>
      </w:rPr>
      <mc:AlternateContent>
        <mc:Choice Requires="wps">
          <w:drawing>
            <wp:anchor distT="0" distB="0" distL="0" distR="0" simplePos="0" relativeHeight="25165853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779EAA" w14:textId="17269BDA" w:rsidR="00E062A7" w:rsidRPr="00756E21" w:rsidRDefault="005C3777" w:rsidP="00A118D8">
                          <w:pPr>
                            <w:pStyle w:val="Brdtext"/>
                            <w:jc w:val="left"/>
                          </w:pPr>
                          <w:sdt>
                            <w:sdtPr>
                              <w:alias w:val="NummerEtikett"/>
                              <w:tag w:val="NummerEtikett"/>
                              <w:id w:val="-184361673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1406491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5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5779EAA" w14:textId="17269BDA" w:rsidR="00E062A7" w:rsidRPr="00756E21" w:rsidRDefault="005C3777" w:rsidP="00A118D8">
                    <w:pPr>
                      <w:pStyle w:val="Brdtext"/>
                      <w:jc w:val="left"/>
                    </w:pPr>
                    <w:sdt>
                      <w:sdtPr>
                        <w:alias w:val="NummerEtikett"/>
                        <w:tag w:val="NummerEtikett"/>
                        <w:id w:val="-184361673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1406491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3E00A8" w14:textId="77777777" w:rsidR="00E062A7" w:rsidRDefault="00E062A7" w:rsidP="00664D04">
    <w:pPr>
      <w:pStyle w:val="Brdtext"/>
    </w:pPr>
    <w:r>
      <w:rPr>
        <w:noProof/>
        <w:lang w:eastAsia="sv-SE"/>
      </w:rPr>
      <mc:AlternateContent>
        <mc:Choice Requires="wps">
          <w:drawing>
            <wp:anchor distT="0" distB="0" distL="0" distR="0" simplePos="0" relativeHeight="25165843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069D1A" w14:textId="0AE11F50" w:rsidR="00E062A7" w:rsidRPr="00756E21" w:rsidRDefault="005C3777" w:rsidP="00664D04">
                          <w:pPr>
                            <w:pStyle w:val="Brdtext"/>
                            <w:jc w:val="left"/>
                          </w:pPr>
                          <w:sdt>
                            <w:sdtPr>
                              <w:alias w:val="NummerEtikett"/>
                              <w:tag w:val="NummerEtikett"/>
                              <w:id w:val="207276267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4034403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4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9069D1A" w14:textId="0AE11F50" w:rsidR="00E062A7" w:rsidRPr="00756E21" w:rsidRDefault="005C3777" w:rsidP="00664D04">
                    <w:pPr>
                      <w:pStyle w:val="Brdtext"/>
                      <w:jc w:val="left"/>
                    </w:pPr>
                    <w:sdt>
                      <w:sdtPr>
                        <w:alias w:val="NummerEtikett"/>
                        <w:tag w:val="NummerEtikett"/>
                        <w:id w:val="207276267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4034403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67686" w14:textId="77777777" w:rsidR="00E062A7" w:rsidRDefault="00E062A7" w:rsidP="00EE1584">
    <w:pPr>
      <w:pStyle w:val="Brdtext"/>
    </w:pPr>
    <w:r>
      <w:rPr>
        <w:noProof/>
        <w:lang w:eastAsia="sv-SE"/>
      </w:rPr>
      <mc:AlternateContent>
        <mc:Choice Requires="wps">
          <w:drawing>
            <wp:anchor distT="0" distB="0" distL="0" distR="0" simplePos="0" relativeHeight="25165853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3377C" w14:textId="7DCF3BF0" w:rsidR="00E062A7" w:rsidRPr="00756E21" w:rsidRDefault="005C3777" w:rsidP="00A118D8">
                          <w:pPr>
                            <w:pStyle w:val="Brdtext"/>
                            <w:jc w:val="left"/>
                          </w:pPr>
                          <w:sdt>
                            <w:sdtPr>
                              <w:alias w:val="NummerEtikett"/>
                              <w:tag w:val="NummerEtikett"/>
                              <w:id w:val="-19245907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409896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5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613377C" w14:textId="7DCF3BF0" w:rsidR="00E062A7" w:rsidRPr="00756E21" w:rsidRDefault="005C3777" w:rsidP="00A118D8">
                    <w:pPr>
                      <w:pStyle w:val="Brdtext"/>
                      <w:jc w:val="left"/>
                    </w:pPr>
                    <w:sdt>
                      <w:sdtPr>
                        <w:alias w:val="NummerEtikett"/>
                        <w:tag w:val="NummerEtikett"/>
                        <w:id w:val="-19245907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409896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657068" w14:textId="77777777" w:rsidR="00E062A7" w:rsidRDefault="00E062A7" w:rsidP="00664D04">
    <w:pPr>
      <w:pStyle w:val="Brdtext"/>
    </w:pPr>
    <w:r>
      <w:rPr>
        <w:noProof/>
        <w:lang w:eastAsia="sv-SE"/>
      </w:rPr>
      <mc:AlternateContent>
        <mc:Choice Requires="wps">
          <w:drawing>
            <wp:anchor distT="0" distB="0" distL="0" distR="0" simplePos="0" relativeHeight="2516584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6D400" w14:textId="0BA5DE26" w:rsidR="00E062A7" w:rsidRPr="00756E21" w:rsidRDefault="005C3777" w:rsidP="00664D04">
                          <w:pPr>
                            <w:pStyle w:val="Brdtext"/>
                            <w:jc w:val="left"/>
                          </w:pPr>
                          <w:sdt>
                            <w:sdtPr>
                              <w:alias w:val="NummerEtikett"/>
                              <w:tag w:val="NummerEtikett"/>
                              <w:id w:val="-6719572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0476709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106D400" w14:textId="0BA5DE26" w:rsidR="00E062A7" w:rsidRPr="00756E21" w:rsidRDefault="005C3777" w:rsidP="00664D04">
                    <w:pPr>
                      <w:pStyle w:val="Brdtext"/>
                      <w:jc w:val="left"/>
                    </w:pPr>
                    <w:sdt>
                      <w:sdtPr>
                        <w:alias w:val="NummerEtikett"/>
                        <w:tag w:val="NummerEtikett"/>
                        <w:id w:val="-6719572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0476709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0E1E54" w14:textId="77777777" w:rsidR="00E062A7" w:rsidRDefault="00E062A7" w:rsidP="00EE1584">
    <w:pPr>
      <w:pStyle w:val="Brdtext"/>
    </w:pPr>
    <w:r>
      <w:rPr>
        <w:noProof/>
        <w:lang w:eastAsia="sv-SE"/>
      </w:rPr>
      <mc:AlternateContent>
        <mc:Choice Requires="wps">
          <w:drawing>
            <wp:anchor distT="0" distB="0" distL="0" distR="0" simplePos="0" relativeHeight="2516585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D8709" w14:textId="6741C233" w:rsidR="00E062A7" w:rsidRPr="00756E21" w:rsidRDefault="005C3777" w:rsidP="00A118D8">
                          <w:pPr>
                            <w:pStyle w:val="Brdtext"/>
                            <w:jc w:val="left"/>
                          </w:pPr>
                          <w:sdt>
                            <w:sdtPr>
                              <w:alias w:val="NummerEtikett"/>
                              <w:tag w:val="NummerEtikett"/>
                              <w:id w:val="46169318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316755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ECD8709" w14:textId="6741C233" w:rsidR="00E062A7" w:rsidRPr="00756E21" w:rsidRDefault="005C3777" w:rsidP="00A118D8">
                    <w:pPr>
                      <w:pStyle w:val="Brdtext"/>
                      <w:jc w:val="left"/>
                    </w:pPr>
                    <w:sdt>
                      <w:sdtPr>
                        <w:alias w:val="NummerEtikett"/>
                        <w:tag w:val="NummerEtikett"/>
                        <w:id w:val="46169318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316755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D78A14" w14:textId="77777777" w:rsidR="00E062A7" w:rsidRDefault="00E062A7" w:rsidP="00664D04">
    <w:pPr>
      <w:pStyle w:val="Brdtext"/>
    </w:pPr>
    <w:r>
      <w:rPr>
        <w:noProof/>
        <w:lang w:eastAsia="sv-SE"/>
      </w:rPr>
      <mc:AlternateContent>
        <mc:Choice Requires="wps">
          <w:drawing>
            <wp:anchor distT="0" distB="0" distL="0" distR="0" simplePos="0" relativeHeight="25165844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1731E" w14:textId="59C2B851" w:rsidR="00E062A7" w:rsidRPr="00756E21" w:rsidRDefault="005C3777" w:rsidP="00664D04">
                          <w:pPr>
                            <w:pStyle w:val="Brdtext"/>
                            <w:jc w:val="left"/>
                          </w:pPr>
                          <w:sdt>
                            <w:sdtPr>
                              <w:alias w:val="NummerEtikett"/>
                              <w:tag w:val="NummerEtikett"/>
                              <w:id w:val="65773298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023733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4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5B1731E" w14:textId="59C2B851" w:rsidR="00E062A7" w:rsidRPr="00756E21" w:rsidRDefault="005C3777" w:rsidP="00664D04">
                    <w:pPr>
                      <w:pStyle w:val="Brdtext"/>
                      <w:jc w:val="left"/>
                    </w:pPr>
                    <w:sdt>
                      <w:sdtPr>
                        <w:alias w:val="NummerEtikett"/>
                        <w:tag w:val="NummerEtikett"/>
                        <w:id w:val="65773298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023733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DA55B7" w14:textId="77777777" w:rsidR="00E062A7" w:rsidRDefault="00E062A7" w:rsidP="00EE1584">
    <w:pPr>
      <w:pStyle w:val="Brdtext"/>
    </w:pPr>
    <w:r>
      <w:rPr>
        <w:noProof/>
        <w:lang w:eastAsia="sv-SE"/>
      </w:rPr>
      <mc:AlternateContent>
        <mc:Choice Requires="wps">
          <w:drawing>
            <wp:anchor distT="0" distB="0" distL="0" distR="0" simplePos="0" relativeHeight="25165853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E015C2" w14:textId="30CEB133" w:rsidR="00E062A7" w:rsidRPr="00756E21" w:rsidRDefault="005C3777" w:rsidP="00A118D8">
                          <w:pPr>
                            <w:pStyle w:val="Brdtext"/>
                            <w:jc w:val="left"/>
                          </w:pPr>
                          <w:sdt>
                            <w:sdtPr>
                              <w:alias w:val="NummerEtikett"/>
                              <w:tag w:val="NummerEtikett"/>
                              <w:id w:val="-64813066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5543637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5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1E015C2" w14:textId="30CEB133" w:rsidR="00E062A7" w:rsidRPr="00756E21" w:rsidRDefault="005C3777" w:rsidP="00A118D8">
                    <w:pPr>
                      <w:pStyle w:val="Brdtext"/>
                      <w:jc w:val="left"/>
                    </w:pPr>
                    <w:sdt>
                      <w:sdtPr>
                        <w:alias w:val="NummerEtikett"/>
                        <w:tag w:val="NummerEtikett"/>
                        <w:id w:val="-64813066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5543637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8DB9B1" w14:textId="77777777" w:rsidR="00E062A7" w:rsidRDefault="00E062A7" w:rsidP="00664D04">
    <w:pPr>
      <w:pStyle w:val="Brdtext"/>
    </w:pPr>
    <w:r>
      <w:rPr>
        <w:noProof/>
        <w:lang w:eastAsia="sv-SE"/>
      </w:rPr>
      <mc:AlternateContent>
        <mc:Choice Requires="wps">
          <w:drawing>
            <wp:anchor distT="0" distB="0" distL="0" distR="0" simplePos="0" relativeHeight="25165844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740B4" w14:textId="723D1499" w:rsidR="00E062A7" w:rsidRPr="00756E21" w:rsidRDefault="005C3777" w:rsidP="00664D04">
                          <w:pPr>
                            <w:pStyle w:val="Brdtext"/>
                            <w:jc w:val="left"/>
                          </w:pPr>
                          <w:sdt>
                            <w:sdtPr>
                              <w:alias w:val="NummerEtikett"/>
                              <w:tag w:val="NummerEtikett"/>
                              <w:id w:val="-19637256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2203226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4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1F740B4" w14:textId="723D1499" w:rsidR="00E062A7" w:rsidRPr="00756E21" w:rsidRDefault="005C3777" w:rsidP="00664D04">
                    <w:pPr>
                      <w:pStyle w:val="Brdtext"/>
                      <w:jc w:val="left"/>
                    </w:pPr>
                    <w:sdt>
                      <w:sdtPr>
                        <w:alias w:val="NummerEtikett"/>
                        <w:tag w:val="NummerEtikett"/>
                        <w:id w:val="-19637256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2203226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080026" w14:textId="77777777" w:rsidR="00E062A7" w:rsidRDefault="00E062A7" w:rsidP="00EE1584">
    <w:pPr>
      <w:pStyle w:val="Brdtext"/>
    </w:pPr>
    <w:r>
      <w:rPr>
        <w:noProof/>
        <w:lang w:eastAsia="sv-SE"/>
      </w:rPr>
      <mc:AlternateContent>
        <mc:Choice Requires="wps">
          <w:drawing>
            <wp:anchor distT="0" distB="0" distL="0" distR="0" simplePos="0" relativeHeight="25165853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6937E6" w14:textId="0235BCBC" w:rsidR="00E062A7" w:rsidRPr="00756E21" w:rsidRDefault="005C3777" w:rsidP="00A118D8">
                          <w:pPr>
                            <w:pStyle w:val="Brdtext"/>
                            <w:jc w:val="left"/>
                          </w:pPr>
                          <w:sdt>
                            <w:sdtPr>
                              <w:alias w:val="NummerEtikett"/>
                              <w:tag w:val="NummerEtikett"/>
                              <w:id w:val="-17592101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424277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5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C6937E6" w14:textId="0235BCBC" w:rsidR="00E062A7" w:rsidRPr="00756E21" w:rsidRDefault="005C3777" w:rsidP="00A118D8">
                    <w:pPr>
                      <w:pStyle w:val="Brdtext"/>
                      <w:jc w:val="left"/>
                    </w:pPr>
                    <w:sdt>
                      <w:sdtPr>
                        <w:alias w:val="NummerEtikett"/>
                        <w:tag w:val="NummerEtikett"/>
                        <w:id w:val="-17592101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424277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987F5E" w14:textId="77777777" w:rsidR="00E062A7" w:rsidRDefault="00E062A7" w:rsidP="00664D04">
    <w:pPr>
      <w:pStyle w:val="Brdtext"/>
    </w:pPr>
    <w:r>
      <w:rPr>
        <w:noProof/>
        <w:lang w:eastAsia="sv-SE"/>
      </w:rPr>
      <mc:AlternateContent>
        <mc:Choice Requires="wps">
          <w:drawing>
            <wp:anchor distT="0" distB="0" distL="0" distR="0" simplePos="0" relativeHeight="25165844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398A3E" w14:textId="37E3280B" w:rsidR="00E062A7" w:rsidRPr="00756E21" w:rsidRDefault="005C3777" w:rsidP="00664D04">
                          <w:pPr>
                            <w:pStyle w:val="Brdtext"/>
                            <w:jc w:val="left"/>
                          </w:pPr>
                          <w:sdt>
                            <w:sdtPr>
                              <w:alias w:val="NummerEtikett"/>
                              <w:tag w:val="NummerEtikett"/>
                              <w:id w:val="7205543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8227936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4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17398A3E" w14:textId="37E3280B" w:rsidR="00E062A7" w:rsidRPr="00756E21" w:rsidRDefault="005C3777" w:rsidP="00664D04">
                    <w:pPr>
                      <w:pStyle w:val="Brdtext"/>
                      <w:jc w:val="left"/>
                    </w:pPr>
                    <w:sdt>
                      <w:sdtPr>
                        <w:alias w:val="NummerEtikett"/>
                        <w:tag w:val="NummerEtikett"/>
                        <w:id w:val="7205543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8227936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CE67D2" w14:textId="77777777" w:rsidR="00E062A7" w:rsidRDefault="00E062A7" w:rsidP="00EE1584">
    <w:pPr>
      <w:pStyle w:val="Brdtext"/>
    </w:pPr>
    <w:r>
      <w:rPr>
        <w:noProof/>
        <w:lang w:eastAsia="sv-SE"/>
      </w:rPr>
      <mc:AlternateContent>
        <mc:Choice Requires="wps">
          <w:drawing>
            <wp:anchor distT="0" distB="0" distL="0" distR="0" simplePos="0" relativeHeight="25165853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2A4805" w14:textId="01590F02" w:rsidR="00E062A7" w:rsidRPr="00756E21" w:rsidRDefault="005C3777" w:rsidP="00A118D8">
                          <w:pPr>
                            <w:pStyle w:val="Brdtext"/>
                            <w:jc w:val="left"/>
                          </w:pPr>
                          <w:sdt>
                            <w:sdtPr>
                              <w:alias w:val="NummerEtikett"/>
                              <w:tag w:val="NummerEtikett"/>
                              <w:id w:val="-8691332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5246493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5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92A4805" w14:textId="01590F02" w:rsidR="00E062A7" w:rsidRPr="00756E21" w:rsidRDefault="005C3777" w:rsidP="00A118D8">
                    <w:pPr>
                      <w:pStyle w:val="Brdtext"/>
                      <w:jc w:val="left"/>
                    </w:pPr>
                    <w:sdt>
                      <w:sdtPr>
                        <w:alias w:val="NummerEtikett"/>
                        <w:tag w:val="NummerEtikett"/>
                        <w:id w:val="-8691332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5246493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BF715C" w14:textId="77777777" w:rsidR="00E062A7" w:rsidRDefault="00E062A7" w:rsidP="00664D04">
    <w:pPr>
      <w:pStyle w:val="Brdtext"/>
    </w:pPr>
    <w:r>
      <w:rPr>
        <w:noProof/>
        <w:lang w:eastAsia="sv-SE"/>
      </w:rPr>
      <mc:AlternateContent>
        <mc:Choice Requires="wps">
          <w:drawing>
            <wp:anchor distT="0" distB="0" distL="0" distR="0" simplePos="0" relativeHeight="2516584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B57C47" w14:textId="5D239FAF" w:rsidR="00E062A7" w:rsidRPr="00756E21" w:rsidRDefault="005C3777" w:rsidP="00664D04">
                          <w:pPr>
                            <w:pStyle w:val="Brdtext"/>
                            <w:jc w:val="left"/>
                          </w:pPr>
                          <w:sdt>
                            <w:sdtPr>
                              <w:alias w:val="NummerEtikett"/>
                              <w:tag w:val="NummerEtikett"/>
                              <w:id w:val="21563727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7000149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4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DB57C47" w14:textId="5D239FAF" w:rsidR="00E062A7" w:rsidRPr="00756E21" w:rsidRDefault="005C3777" w:rsidP="00664D04">
                    <w:pPr>
                      <w:pStyle w:val="Brdtext"/>
                      <w:jc w:val="left"/>
                    </w:pPr>
                    <w:sdt>
                      <w:sdtPr>
                        <w:alias w:val="NummerEtikett"/>
                        <w:tag w:val="NummerEtikett"/>
                        <w:id w:val="21563727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7000149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F43A53" w14:textId="77777777" w:rsidR="00E062A7" w:rsidRDefault="00E062A7" w:rsidP="00EE1584">
    <w:pPr>
      <w:pStyle w:val="Brdtext"/>
    </w:pPr>
    <w:r>
      <w:rPr>
        <w:noProof/>
        <w:lang w:eastAsia="sv-SE"/>
      </w:rPr>
      <mc:AlternateContent>
        <mc:Choice Requires="wps">
          <w:drawing>
            <wp:anchor distT="0" distB="0" distL="0" distR="0" simplePos="0" relativeHeight="2516585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873A92" w14:textId="53DA4DE9" w:rsidR="00E062A7" w:rsidRPr="00756E21" w:rsidRDefault="005C3777" w:rsidP="00A118D8">
                          <w:pPr>
                            <w:pStyle w:val="Brdtext"/>
                            <w:jc w:val="left"/>
                          </w:pPr>
                          <w:sdt>
                            <w:sdtPr>
                              <w:alias w:val="NummerEtikett"/>
                              <w:tag w:val="NummerEtikett"/>
                              <w:id w:val="9351734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0548714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5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1873A92" w14:textId="53DA4DE9" w:rsidR="00E062A7" w:rsidRPr="00756E21" w:rsidRDefault="005C3777" w:rsidP="00A118D8">
                    <w:pPr>
                      <w:pStyle w:val="Brdtext"/>
                      <w:jc w:val="left"/>
                    </w:pPr>
                    <w:sdt>
                      <w:sdtPr>
                        <w:alias w:val="NummerEtikett"/>
                        <w:tag w:val="NummerEtikett"/>
                        <w:id w:val="9351734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0548714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67D31" w14:textId="77777777" w:rsidR="00E062A7" w:rsidRDefault="00E062A7" w:rsidP="00664D04">
    <w:pPr>
      <w:pStyle w:val="Brdtext"/>
    </w:pPr>
    <w:r>
      <w:rPr>
        <w:noProof/>
        <w:lang w:eastAsia="sv-SE"/>
      </w:rPr>
      <mc:AlternateContent>
        <mc:Choice Requires="wps">
          <w:drawing>
            <wp:anchor distT="0" distB="0" distL="0" distR="0" simplePos="0" relativeHeight="25165844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1B5888" w14:textId="095D925E" w:rsidR="00E062A7" w:rsidRPr="00756E21" w:rsidRDefault="005C3777" w:rsidP="00664D04">
                          <w:pPr>
                            <w:pStyle w:val="Brdtext"/>
                            <w:jc w:val="left"/>
                          </w:pPr>
                          <w:sdt>
                            <w:sdtPr>
                              <w:alias w:val="NummerEtikett"/>
                              <w:tag w:val="NummerEtikett"/>
                              <w:id w:val="184967660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375722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584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F1B5888" w14:textId="095D925E" w:rsidR="00E062A7" w:rsidRPr="00756E21" w:rsidRDefault="005C3777" w:rsidP="00664D04">
                    <w:pPr>
                      <w:pStyle w:val="Brdtext"/>
                      <w:jc w:val="left"/>
                    </w:pPr>
                    <w:sdt>
                      <w:sdtPr>
                        <w:alias w:val="NummerEtikett"/>
                        <w:tag w:val="NummerEtikett"/>
                        <w:id w:val="184967660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375722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6B1167" w14:textId="77777777" w:rsidR="00E062A7" w:rsidRDefault="00E062A7" w:rsidP="00EE1584">
    <w:pPr>
      <w:pStyle w:val="Brdtext"/>
    </w:pPr>
    <w:r>
      <w:rPr>
        <w:noProof/>
        <w:lang w:eastAsia="sv-SE"/>
      </w:rPr>
      <mc:AlternateContent>
        <mc:Choice Requires="wps">
          <w:drawing>
            <wp:anchor distT="0" distB="0" distL="0" distR="0" simplePos="0" relativeHeight="25165854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65F8A" w14:textId="48B2CCEC" w:rsidR="00E062A7" w:rsidRPr="00756E21" w:rsidRDefault="005C3777" w:rsidP="00A118D8">
                          <w:pPr>
                            <w:pStyle w:val="Brdtext"/>
                            <w:jc w:val="left"/>
                          </w:pPr>
                          <w:sdt>
                            <w:sdtPr>
                              <w:alias w:val="NummerEtikett"/>
                              <w:tag w:val="NummerEtikett"/>
                              <w:id w:val="8005777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748701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585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4965F8A" w14:textId="48B2CCEC" w:rsidR="00E062A7" w:rsidRPr="00756E21" w:rsidRDefault="005C3777" w:rsidP="00A118D8">
                    <w:pPr>
                      <w:pStyle w:val="Brdtext"/>
                      <w:jc w:val="left"/>
                    </w:pPr>
                    <w:sdt>
                      <w:sdtPr>
                        <w:alias w:val="NummerEtikett"/>
                        <w:tag w:val="NummerEtikett"/>
                        <w:id w:val="8005777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748701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906AD" w14:textId="77777777" w:rsidR="00E062A7" w:rsidRDefault="00E062A7" w:rsidP="00664D04">
    <w:pPr>
      <w:pStyle w:val="Brdtext"/>
    </w:pPr>
    <w:r>
      <w:rPr>
        <w:noProof/>
        <w:lang w:eastAsia="sv-SE"/>
      </w:rPr>
      <mc:AlternateContent>
        <mc:Choice Requires="wps">
          <w:drawing>
            <wp:anchor distT="0" distB="0" distL="0" distR="0" simplePos="0" relativeHeight="25165844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B8C16D" w14:textId="6B0314C4" w:rsidR="00E062A7" w:rsidRPr="00756E21" w:rsidRDefault="005C3777" w:rsidP="00664D04">
                          <w:pPr>
                            <w:pStyle w:val="Brdtext"/>
                            <w:jc w:val="left"/>
                          </w:pPr>
                          <w:sdt>
                            <w:sdtPr>
                              <w:alias w:val="NummerEtikett"/>
                              <w:tag w:val="NummerEtikett"/>
                              <w:id w:val="15394691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3559138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84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FB8C16D" w14:textId="6B0314C4" w:rsidR="00E062A7" w:rsidRPr="00756E21" w:rsidRDefault="005C3777" w:rsidP="00664D04">
                    <w:pPr>
                      <w:pStyle w:val="Brdtext"/>
                      <w:jc w:val="left"/>
                    </w:pPr>
                    <w:sdt>
                      <w:sdtPr>
                        <w:alias w:val="NummerEtikett"/>
                        <w:tag w:val="NummerEtikett"/>
                        <w:id w:val="15394691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3559138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954C4A" w14:textId="77777777" w:rsidR="00E062A7" w:rsidRDefault="00E062A7" w:rsidP="00EE1584">
    <w:pPr>
      <w:pStyle w:val="Brdtext"/>
    </w:pPr>
    <w:r>
      <w:rPr>
        <w:noProof/>
        <w:lang w:eastAsia="sv-SE"/>
      </w:rPr>
      <mc:AlternateContent>
        <mc:Choice Requires="wps">
          <w:drawing>
            <wp:anchor distT="0" distB="0" distL="0" distR="0" simplePos="0" relativeHeight="25165854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0EE34" w14:textId="760C951A" w:rsidR="00E062A7" w:rsidRPr="00756E21" w:rsidRDefault="005C3777" w:rsidP="00A118D8">
                          <w:pPr>
                            <w:pStyle w:val="Brdtext"/>
                            <w:jc w:val="left"/>
                          </w:pPr>
                          <w:sdt>
                            <w:sdtPr>
                              <w:alias w:val="NummerEtikett"/>
                              <w:tag w:val="NummerEtikett"/>
                              <w:id w:val="-162337606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1850651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585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660EE34" w14:textId="760C951A" w:rsidR="00E062A7" w:rsidRPr="00756E21" w:rsidRDefault="005C3777" w:rsidP="00A118D8">
                    <w:pPr>
                      <w:pStyle w:val="Brdtext"/>
                      <w:jc w:val="left"/>
                    </w:pPr>
                    <w:sdt>
                      <w:sdtPr>
                        <w:alias w:val="NummerEtikett"/>
                        <w:tag w:val="NummerEtikett"/>
                        <w:id w:val="-162337606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1850651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B8A891" w14:textId="77777777" w:rsidR="00E062A7" w:rsidRDefault="00E062A7" w:rsidP="00664D04">
    <w:pPr>
      <w:pStyle w:val="Brdtext"/>
    </w:pPr>
    <w:r>
      <w:rPr>
        <w:noProof/>
        <w:lang w:eastAsia="sv-SE"/>
      </w:rPr>
      <mc:AlternateContent>
        <mc:Choice Requires="wps">
          <w:drawing>
            <wp:anchor distT="0" distB="0" distL="0" distR="0" simplePos="0" relativeHeight="25165844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E18410" w14:textId="144EC0E7" w:rsidR="00E062A7" w:rsidRPr="00756E21" w:rsidRDefault="005C3777" w:rsidP="00664D04">
                          <w:pPr>
                            <w:pStyle w:val="Brdtext"/>
                            <w:jc w:val="left"/>
                          </w:pPr>
                          <w:sdt>
                            <w:sdtPr>
                              <w:alias w:val="NummerEtikett"/>
                              <w:tag w:val="NummerEtikett"/>
                              <w:id w:val="189846938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6821897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584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ttOY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AE18410" w14:textId="144EC0E7" w:rsidR="00E062A7" w:rsidRPr="00756E21" w:rsidRDefault="005C3777" w:rsidP="00664D04">
                    <w:pPr>
                      <w:pStyle w:val="Brdtext"/>
                      <w:jc w:val="left"/>
                    </w:pPr>
                    <w:sdt>
                      <w:sdtPr>
                        <w:alias w:val="NummerEtikett"/>
                        <w:tag w:val="NummerEtikett"/>
                        <w:id w:val="189846938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6821897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C2F7EA" w14:textId="77777777" w:rsidR="00E062A7" w:rsidRDefault="00E062A7" w:rsidP="00EE1584">
    <w:pPr>
      <w:pStyle w:val="Brdtext"/>
    </w:pPr>
    <w:r>
      <w:rPr>
        <w:noProof/>
        <w:lang w:eastAsia="sv-SE"/>
      </w:rPr>
      <mc:AlternateContent>
        <mc:Choice Requires="wps">
          <w:drawing>
            <wp:anchor distT="0" distB="0" distL="0" distR="0" simplePos="0" relativeHeight="25165854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B85FC8" w14:textId="5984E33B" w:rsidR="00E062A7" w:rsidRPr="00756E21" w:rsidRDefault="005C3777" w:rsidP="00A118D8">
                          <w:pPr>
                            <w:pStyle w:val="Brdtext"/>
                            <w:jc w:val="left"/>
                          </w:pPr>
                          <w:sdt>
                            <w:sdtPr>
                              <w:alias w:val="NummerEtikett"/>
                              <w:tag w:val="NummerEtikett"/>
                              <w:id w:val="-12333018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3700113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585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1fW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BB85FC8" w14:textId="5984E33B" w:rsidR="00E062A7" w:rsidRPr="00756E21" w:rsidRDefault="005C3777" w:rsidP="00A118D8">
                    <w:pPr>
                      <w:pStyle w:val="Brdtext"/>
                      <w:jc w:val="left"/>
                    </w:pPr>
                    <w:sdt>
                      <w:sdtPr>
                        <w:alias w:val="NummerEtikett"/>
                        <w:tag w:val="NummerEtikett"/>
                        <w:id w:val="-12333018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3700113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90A0A" w14:textId="77777777" w:rsidR="00E062A7" w:rsidRDefault="00E062A7" w:rsidP="00664D04">
    <w:pPr>
      <w:pStyle w:val="Brdtext"/>
    </w:pPr>
    <w:r>
      <w:rPr>
        <w:noProof/>
        <w:lang w:eastAsia="sv-SE"/>
      </w:rPr>
      <mc:AlternateContent>
        <mc:Choice Requires="wps">
          <w:drawing>
            <wp:anchor distT="0" distB="0" distL="0" distR="0" simplePos="0" relativeHeight="2516584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54828C" w14:textId="6BEF79D1" w:rsidR="00E062A7" w:rsidRPr="00756E21" w:rsidRDefault="005C3777" w:rsidP="00664D04">
                          <w:pPr>
                            <w:pStyle w:val="Brdtext"/>
                            <w:jc w:val="left"/>
                          </w:pPr>
                          <w:sdt>
                            <w:sdtPr>
                              <w:alias w:val="NummerEtikett"/>
                              <w:tag w:val="NummerEtikett"/>
                              <w:id w:val="12793754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8097357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5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554828C" w14:textId="6BEF79D1" w:rsidR="00E062A7" w:rsidRPr="00756E21" w:rsidRDefault="005C3777" w:rsidP="00664D04">
                    <w:pPr>
                      <w:pStyle w:val="Brdtext"/>
                      <w:jc w:val="left"/>
                    </w:pPr>
                    <w:sdt>
                      <w:sdtPr>
                        <w:alias w:val="NummerEtikett"/>
                        <w:tag w:val="NummerEtikett"/>
                        <w:id w:val="12793754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8097357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2B65F5" w14:textId="77777777" w:rsidR="00E062A7" w:rsidRDefault="00E062A7" w:rsidP="00EE1584">
    <w:pPr>
      <w:pStyle w:val="Brdtext"/>
    </w:pPr>
    <w:r>
      <w:rPr>
        <w:noProof/>
        <w:lang w:eastAsia="sv-SE"/>
      </w:rPr>
      <mc:AlternateContent>
        <mc:Choice Requires="wps">
          <w:drawing>
            <wp:anchor distT="0" distB="0" distL="0" distR="0" simplePos="0" relativeHeight="2516585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F0C69" w14:textId="5C5A20B5" w:rsidR="00E062A7" w:rsidRPr="00756E21" w:rsidRDefault="005C3777" w:rsidP="00A118D8">
                          <w:pPr>
                            <w:pStyle w:val="Brdtext"/>
                            <w:jc w:val="left"/>
                          </w:pPr>
                          <w:sdt>
                            <w:sdtPr>
                              <w:alias w:val="NummerEtikett"/>
                              <w:tag w:val="NummerEtikett"/>
                              <w:id w:val="103123356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21786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5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5EF0C69" w14:textId="5C5A20B5" w:rsidR="00E062A7" w:rsidRPr="00756E21" w:rsidRDefault="005C3777" w:rsidP="00A118D8">
                    <w:pPr>
                      <w:pStyle w:val="Brdtext"/>
                      <w:jc w:val="left"/>
                    </w:pPr>
                    <w:sdt>
                      <w:sdtPr>
                        <w:alias w:val="NummerEtikett"/>
                        <w:tag w:val="NummerEtikett"/>
                        <w:id w:val="103123356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21786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8C2D52" w14:textId="77777777" w:rsidR="00E062A7" w:rsidRDefault="00E062A7" w:rsidP="00664D04">
    <w:pPr>
      <w:pStyle w:val="Brdtext"/>
    </w:pPr>
    <w:r>
      <w:rPr>
        <w:noProof/>
        <w:lang w:eastAsia="sv-SE"/>
      </w:rPr>
      <mc:AlternateContent>
        <mc:Choice Requires="wps">
          <w:drawing>
            <wp:anchor distT="0" distB="0" distL="0" distR="0" simplePos="0" relativeHeight="25165844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84906" w14:textId="573B28C6" w:rsidR="00E062A7" w:rsidRPr="00756E21" w:rsidRDefault="005C3777" w:rsidP="00664D04">
                          <w:pPr>
                            <w:pStyle w:val="Brdtext"/>
                            <w:jc w:val="left"/>
                          </w:pPr>
                          <w:sdt>
                            <w:sdtPr>
                              <w:alias w:val="NummerEtikett"/>
                              <w:tag w:val="NummerEtikett"/>
                              <w:id w:val="213358977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487141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584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nvvY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6784906" w14:textId="573B28C6" w:rsidR="00E062A7" w:rsidRPr="00756E21" w:rsidRDefault="005C3777" w:rsidP="00664D04">
                    <w:pPr>
                      <w:pStyle w:val="Brdtext"/>
                      <w:jc w:val="left"/>
                    </w:pPr>
                    <w:sdt>
                      <w:sdtPr>
                        <w:alias w:val="NummerEtikett"/>
                        <w:tag w:val="NummerEtikett"/>
                        <w:id w:val="213358977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487141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F0A86" w14:textId="77777777" w:rsidR="00E062A7" w:rsidRDefault="00E062A7" w:rsidP="00EE1584">
    <w:pPr>
      <w:pStyle w:val="Brdtext"/>
    </w:pPr>
    <w:r>
      <w:rPr>
        <w:noProof/>
        <w:lang w:eastAsia="sv-SE"/>
      </w:rPr>
      <mc:AlternateContent>
        <mc:Choice Requires="wps">
          <w:drawing>
            <wp:anchor distT="0" distB="0" distL="0" distR="0" simplePos="0" relativeHeight="25165854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5BF657" w14:textId="4C3DE5C3" w:rsidR="00E062A7" w:rsidRPr="00756E21" w:rsidRDefault="005C3777" w:rsidP="00A118D8">
                          <w:pPr>
                            <w:pStyle w:val="Brdtext"/>
                            <w:jc w:val="left"/>
                          </w:pPr>
                          <w:sdt>
                            <w:sdtPr>
                              <w:alias w:val="NummerEtikett"/>
                              <w:tag w:val="NummerEtikett"/>
                              <w:id w:val="26928103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3958092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6585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dCi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95BF657" w14:textId="4C3DE5C3" w:rsidR="00E062A7" w:rsidRPr="00756E21" w:rsidRDefault="005C3777" w:rsidP="00A118D8">
                    <w:pPr>
                      <w:pStyle w:val="Brdtext"/>
                      <w:jc w:val="left"/>
                    </w:pPr>
                    <w:sdt>
                      <w:sdtPr>
                        <w:alias w:val="NummerEtikett"/>
                        <w:tag w:val="NummerEtikett"/>
                        <w:id w:val="26928103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3958092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755DC4" w14:textId="77777777" w:rsidR="00E062A7" w:rsidRDefault="00E062A7" w:rsidP="00664D04">
    <w:pPr>
      <w:pStyle w:val="Brdtext"/>
    </w:pPr>
    <w:r>
      <w:rPr>
        <w:noProof/>
        <w:lang w:eastAsia="sv-SE"/>
      </w:rPr>
      <mc:AlternateContent>
        <mc:Choice Requires="wps">
          <w:drawing>
            <wp:anchor distT="0" distB="0" distL="0" distR="0" simplePos="0" relativeHeight="2516584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6C7D36" w14:textId="236BC8E0" w:rsidR="00E062A7" w:rsidRPr="00756E21" w:rsidRDefault="005C3777" w:rsidP="00664D04">
                          <w:pPr>
                            <w:pStyle w:val="Brdtext"/>
                            <w:jc w:val="left"/>
                          </w:pPr>
                          <w:sdt>
                            <w:sdtPr>
                              <w:alias w:val="NummerEtikett"/>
                              <w:tag w:val="NummerEtikett"/>
                              <w:id w:val="-14412228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9861419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584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86C7D36" w14:textId="236BC8E0" w:rsidR="00E062A7" w:rsidRPr="00756E21" w:rsidRDefault="005C3777" w:rsidP="00664D04">
                    <w:pPr>
                      <w:pStyle w:val="Brdtext"/>
                      <w:jc w:val="left"/>
                    </w:pPr>
                    <w:sdt>
                      <w:sdtPr>
                        <w:alias w:val="NummerEtikett"/>
                        <w:tag w:val="NummerEtikett"/>
                        <w:id w:val="-14412228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9861419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F969BB" w14:textId="77777777" w:rsidR="00E062A7" w:rsidRDefault="00E062A7" w:rsidP="00EE1584">
    <w:pPr>
      <w:pStyle w:val="Brdtext"/>
    </w:pPr>
    <w:r>
      <w:rPr>
        <w:noProof/>
        <w:lang w:eastAsia="sv-SE"/>
      </w:rPr>
      <mc:AlternateContent>
        <mc:Choice Requires="wps">
          <w:drawing>
            <wp:anchor distT="0" distB="0" distL="0" distR="0" simplePos="0" relativeHeight="25165854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01CD15" w14:textId="74816BAC" w:rsidR="00E062A7" w:rsidRPr="00756E21" w:rsidRDefault="005C3777" w:rsidP="00A118D8">
                          <w:pPr>
                            <w:pStyle w:val="Brdtext"/>
                            <w:jc w:val="left"/>
                          </w:pPr>
                          <w:sdt>
                            <w:sdtPr>
                              <w:alias w:val="NummerEtikett"/>
                              <w:tag w:val="NummerEtikett"/>
                              <w:id w:val="81021256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938783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585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801CD15" w14:textId="74816BAC" w:rsidR="00E062A7" w:rsidRPr="00756E21" w:rsidRDefault="005C3777" w:rsidP="00A118D8">
                    <w:pPr>
                      <w:pStyle w:val="Brdtext"/>
                      <w:jc w:val="left"/>
                    </w:pPr>
                    <w:sdt>
                      <w:sdtPr>
                        <w:alias w:val="NummerEtikett"/>
                        <w:tag w:val="NummerEtikett"/>
                        <w:id w:val="81021256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938783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03FEFA" w14:textId="77777777" w:rsidR="00E062A7" w:rsidRDefault="00E062A7" w:rsidP="00664D04">
    <w:pPr>
      <w:pStyle w:val="Brdtext"/>
    </w:pPr>
    <w:r>
      <w:rPr>
        <w:noProof/>
        <w:lang w:eastAsia="sv-SE"/>
      </w:rPr>
      <mc:AlternateContent>
        <mc:Choice Requires="wps">
          <w:drawing>
            <wp:anchor distT="0" distB="0" distL="0" distR="0" simplePos="0" relativeHeight="2516584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DC980B" w14:textId="146B209E" w:rsidR="00E062A7" w:rsidRPr="00756E21" w:rsidRDefault="005C3777" w:rsidP="00664D04">
                          <w:pPr>
                            <w:pStyle w:val="Brdtext"/>
                            <w:jc w:val="left"/>
                          </w:pPr>
                          <w:sdt>
                            <w:sdtPr>
                              <w:alias w:val="NummerEtikett"/>
                              <w:tag w:val="NummerEtikett"/>
                              <w:id w:val="-41085546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201552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584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2DC980B" w14:textId="146B209E" w:rsidR="00E062A7" w:rsidRPr="00756E21" w:rsidRDefault="005C3777" w:rsidP="00664D04">
                    <w:pPr>
                      <w:pStyle w:val="Brdtext"/>
                      <w:jc w:val="left"/>
                    </w:pPr>
                    <w:sdt>
                      <w:sdtPr>
                        <w:alias w:val="NummerEtikett"/>
                        <w:tag w:val="NummerEtikett"/>
                        <w:id w:val="-41085546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201552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07000D" w14:textId="77777777" w:rsidR="00E062A7" w:rsidRDefault="00E062A7" w:rsidP="00EE1584">
    <w:pPr>
      <w:pStyle w:val="Brdtext"/>
    </w:pPr>
    <w:r>
      <w:rPr>
        <w:noProof/>
        <w:lang w:eastAsia="sv-SE"/>
      </w:rPr>
      <mc:AlternateContent>
        <mc:Choice Requires="wps">
          <w:drawing>
            <wp:anchor distT="0" distB="0" distL="0" distR="0" simplePos="0" relativeHeight="25165854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8DD700" w14:textId="5EF9652C" w:rsidR="00E062A7" w:rsidRPr="00756E21" w:rsidRDefault="005C3777" w:rsidP="00A118D8">
                          <w:pPr>
                            <w:pStyle w:val="Brdtext"/>
                            <w:jc w:val="left"/>
                          </w:pPr>
                          <w:sdt>
                            <w:sdtPr>
                              <w:alias w:val="NummerEtikett"/>
                              <w:tag w:val="NummerEtikett"/>
                              <w:id w:val="-28551064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3382501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6585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78DD700" w14:textId="5EF9652C" w:rsidR="00E062A7" w:rsidRPr="00756E21" w:rsidRDefault="005C3777" w:rsidP="00A118D8">
                    <w:pPr>
                      <w:pStyle w:val="Brdtext"/>
                      <w:jc w:val="left"/>
                    </w:pPr>
                    <w:sdt>
                      <w:sdtPr>
                        <w:alias w:val="NummerEtikett"/>
                        <w:tag w:val="NummerEtikett"/>
                        <w:id w:val="-28551064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3382501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A2D07B" w14:textId="77777777" w:rsidR="00E062A7" w:rsidRDefault="00E062A7" w:rsidP="00664D04">
    <w:pPr>
      <w:pStyle w:val="Brdtext"/>
    </w:pPr>
    <w:r>
      <w:rPr>
        <w:noProof/>
        <w:lang w:eastAsia="sv-SE"/>
      </w:rPr>
      <mc:AlternateContent>
        <mc:Choice Requires="wps">
          <w:drawing>
            <wp:anchor distT="0" distB="0" distL="0" distR="0" simplePos="0" relativeHeight="2516584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3881E3" w14:textId="61667EAF" w:rsidR="00E062A7" w:rsidRPr="00756E21" w:rsidRDefault="005C3777" w:rsidP="00664D04">
                          <w:pPr>
                            <w:pStyle w:val="Brdtext"/>
                            <w:jc w:val="left"/>
                          </w:pPr>
                          <w:sdt>
                            <w:sdtPr>
                              <w:alias w:val="NummerEtikett"/>
                              <w:tag w:val="NummerEtikett"/>
                              <w:id w:val="83410810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5420674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584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XLqFb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E3881E3" w14:textId="61667EAF" w:rsidR="00E062A7" w:rsidRPr="00756E21" w:rsidRDefault="005C3777" w:rsidP="00664D04">
                    <w:pPr>
                      <w:pStyle w:val="Brdtext"/>
                      <w:jc w:val="left"/>
                    </w:pPr>
                    <w:sdt>
                      <w:sdtPr>
                        <w:alias w:val="NummerEtikett"/>
                        <w:tag w:val="NummerEtikett"/>
                        <w:id w:val="83410810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5420674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6431C6" w14:textId="77777777" w:rsidR="00E062A7" w:rsidRDefault="00E062A7" w:rsidP="00EE1584">
    <w:pPr>
      <w:pStyle w:val="Brdtext"/>
    </w:pPr>
    <w:r>
      <w:rPr>
        <w:noProof/>
        <w:lang w:eastAsia="sv-SE"/>
      </w:rPr>
      <mc:AlternateContent>
        <mc:Choice Requires="wps">
          <w:drawing>
            <wp:anchor distT="0" distB="0" distL="0" distR="0" simplePos="0" relativeHeight="2516585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605FC3" w14:textId="6D76F3F8" w:rsidR="00E062A7" w:rsidRPr="00756E21" w:rsidRDefault="005C3777" w:rsidP="00A118D8">
                          <w:pPr>
                            <w:pStyle w:val="Brdtext"/>
                            <w:jc w:val="left"/>
                          </w:pPr>
                          <w:sdt>
                            <w:sdtPr>
                              <w:alias w:val="NummerEtikett"/>
                              <w:tag w:val="NummerEtikett"/>
                              <w:id w:val="-156787239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90640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585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c03h5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9605FC3" w14:textId="6D76F3F8" w:rsidR="00E062A7" w:rsidRPr="00756E21" w:rsidRDefault="005C3777" w:rsidP="00A118D8">
                    <w:pPr>
                      <w:pStyle w:val="Brdtext"/>
                      <w:jc w:val="left"/>
                    </w:pPr>
                    <w:sdt>
                      <w:sdtPr>
                        <w:alias w:val="NummerEtikett"/>
                        <w:tag w:val="NummerEtikett"/>
                        <w:id w:val="-156787239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90640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2366A4" w14:textId="77777777" w:rsidR="00E062A7" w:rsidRDefault="00E062A7" w:rsidP="00664D04">
    <w:pPr>
      <w:pStyle w:val="Brdtext"/>
    </w:pPr>
    <w:r>
      <w:rPr>
        <w:noProof/>
        <w:lang w:eastAsia="sv-SE"/>
      </w:rPr>
      <mc:AlternateContent>
        <mc:Choice Requires="wps">
          <w:drawing>
            <wp:anchor distT="0" distB="0" distL="0" distR="0" simplePos="0" relativeHeight="25165845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D39D8" w14:textId="7BBBABFF" w:rsidR="00E062A7" w:rsidRPr="00756E21" w:rsidRDefault="005C3777" w:rsidP="00664D04">
                          <w:pPr>
                            <w:pStyle w:val="Brdtext"/>
                            <w:jc w:val="left"/>
                          </w:pPr>
                          <w:sdt>
                            <w:sdtPr>
                              <w:alias w:val="NummerEtikett"/>
                              <w:tag w:val="NummerEtikett"/>
                              <w:id w:val="143038510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118960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5.55pt;width:89.85pt;height:9.6pt;z-index:2516584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4c8UH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1FD39D8" w14:textId="7BBBABFF" w:rsidR="00E062A7" w:rsidRPr="00756E21" w:rsidRDefault="005C3777" w:rsidP="00664D04">
                    <w:pPr>
                      <w:pStyle w:val="Brdtext"/>
                      <w:jc w:val="left"/>
                    </w:pPr>
                    <w:sdt>
                      <w:sdtPr>
                        <w:alias w:val="NummerEtikett"/>
                        <w:tag w:val="NummerEtikett"/>
                        <w:id w:val="143038510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118960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BB23BF" w14:textId="77777777" w:rsidR="00E062A7" w:rsidRDefault="00E062A7" w:rsidP="00EE1584">
    <w:pPr>
      <w:pStyle w:val="Brdtext"/>
    </w:pPr>
    <w:r>
      <w:rPr>
        <w:noProof/>
        <w:lang w:eastAsia="sv-SE"/>
      </w:rPr>
      <mc:AlternateContent>
        <mc:Choice Requires="wps">
          <w:drawing>
            <wp:anchor distT="0" distB="0" distL="0" distR="0" simplePos="0" relativeHeight="25165854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CDFD9F" w14:textId="5E025AAF" w:rsidR="00E062A7" w:rsidRPr="00756E21" w:rsidRDefault="005C3777" w:rsidP="00A118D8">
                          <w:pPr>
                            <w:pStyle w:val="Brdtext"/>
                            <w:jc w:val="left"/>
                          </w:pPr>
                          <w:sdt>
                            <w:sdtPr>
                              <w:alias w:val="NummerEtikett"/>
                              <w:tag w:val="NummerEtikett"/>
                              <w:id w:val="6218031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5765249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pt;margin-top:36pt;width:89.85pt;height:9.6pt;z-index:2516585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Izs8lS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6DCDFD9F" w14:textId="5E025AAF" w:rsidR="00E062A7" w:rsidRPr="00756E21" w:rsidRDefault="005C3777" w:rsidP="00A118D8">
                    <w:pPr>
                      <w:pStyle w:val="Brdtext"/>
                      <w:jc w:val="left"/>
                    </w:pPr>
                    <w:sdt>
                      <w:sdtPr>
                        <w:alias w:val="NummerEtikett"/>
                        <w:tag w:val="NummerEtikett"/>
                        <w:id w:val="6218031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5765249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D9CF44" w14:textId="77777777" w:rsidR="00E062A7" w:rsidRDefault="00E062A7" w:rsidP="00664D04">
    <w:pPr>
      <w:pStyle w:val="Brdtext"/>
    </w:pPr>
    <w:r>
      <w:rPr>
        <w:noProof/>
        <w:lang w:eastAsia="sv-SE"/>
      </w:rPr>
      <mc:AlternateContent>
        <mc:Choice Requires="wps">
          <w:drawing>
            <wp:anchor distT="0" distB="0" distL="0" distR="0" simplePos="0" relativeHeight="2516584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639543" w14:textId="789357DB" w:rsidR="00E062A7" w:rsidRPr="00756E21" w:rsidRDefault="005C3777" w:rsidP="00664D04">
                          <w:pPr>
                            <w:pStyle w:val="Brdtext"/>
                            <w:jc w:val="left"/>
                          </w:pPr>
                          <w:sdt>
                            <w:sdtPr>
                              <w:alias w:val="NummerEtikett"/>
                              <w:tag w:val="NummerEtikett"/>
                              <w:id w:val="-82605200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8721054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5.55pt;width:89.85pt;height:9.6pt;z-index:2516584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O33jT6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0639543" w14:textId="789357DB" w:rsidR="00E062A7" w:rsidRPr="00756E21" w:rsidRDefault="005C3777" w:rsidP="00664D04">
                    <w:pPr>
                      <w:pStyle w:val="Brdtext"/>
                      <w:jc w:val="left"/>
                    </w:pPr>
                    <w:sdt>
                      <w:sdtPr>
                        <w:alias w:val="NummerEtikett"/>
                        <w:tag w:val="NummerEtikett"/>
                        <w:id w:val="-82605200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8721054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6C7FA" w14:textId="77777777" w:rsidR="00E062A7" w:rsidRDefault="00E062A7" w:rsidP="00EE1584">
    <w:pPr>
      <w:pStyle w:val="Brdtext"/>
    </w:pPr>
    <w:r>
      <w:rPr>
        <w:noProof/>
        <w:lang w:eastAsia="sv-SE"/>
      </w:rPr>
      <mc:AlternateContent>
        <mc:Choice Requires="wps">
          <w:drawing>
            <wp:anchor distT="0" distB="0" distL="0" distR="0" simplePos="0" relativeHeight="25165855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9B405A" w14:textId="234F2B8F" w:rsidR="00E062A7" w:rsidRPr="00756E21" w:rsidRDefault="005C3777" w:rsidP="00A118D8">
                          <w:pPr>
                            <w:pStyle w:val="Brdtext"/>
                            <w:jc w:val="left"/>
                          </w:pPr>
                          <w:sdt>
                            <w:sdtPr>
                              <w:alias w:val="NummerEtikett"/>
                              <w:tag w:val="NummerEtikett"/>
                              <w:id w:val="-33560464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8729423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pt;margin-top:36pt;width:89.85pt;height:9.6pt;z-index:2516585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KYKVBy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39B405A" w14:textId="234F2B8F" w:rsidR="00E062A7" w:rsidRPr="00756E21" w:rsidRDefault="005C3777" w:rsidP="00A118D8">
                    <w:pPr>
                      <w:pStyle w:val="Brdtext"/>
                      <w:jc w:val="left"/>
                    </w:pPr>
                    <w:sdt>
                      <w:sdtPr>
                        <w:alias w:val="NummerEtikett"/>
                        <w:tag w:val="NummerEtikett"/>
                        <w:id w:val="-33560464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8729423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11EA93" w14:textId="77777777" w:rsidR="00E062A7" w:rsidRDefault="00E062A7" w:rsidP="00664D04">
    <w:pPr>
      <w:pStyle w:val="Brdtext"/>
    </w:pPr>
    <w:r>
      <w:rPr>
        <w:noProof/>
        <w:lang w:eastAsia="sv-SE"/>
      </w:rPr>
      <mc:AlternateContent>
        <mc:Choice Requires="wps">
          <w:drawing>
            <wp:anchor distT="0" distB="0" distL="0" distR="0" simplePos="0" relativeHeight="25165845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2D9BA7" w14:textId="49567B80" w:rsidR="00E062A7" w:rsidRPr="00756E21" w:rsidRDefault="005C3777" w:rsidP="00664D04">
                          <w:pPr>
                            <w:pStyle w:val="Brdtext"/>
                            <w:jc w:val="left"/>
                          </w:pPr>
                          <w:sdt>
                            <w:sdtPr>
                              <w:alias w:val="NummerEtikett"/>
                              <w:tag w:val="NummerEtikett"/>
                              <w:id w:val="62821034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038946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5.55pt;width:89.85pt;height:9.6pt;z-index:2516584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H0FX7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A2D9BA7" w14:textId="49567B80" w:rsidR="00E062A7" w:rsidRPr="00756E21" w:rsidRDefault="005C3777" w:rsidP="00664D04">
                    <w:pPr>
                      <w:pStyle w:val="Brdtext"/>
                      <w:jc w:val="left"/>
                    </w:pPr>
                    <w:sdt>
                      <w:sdtPr>
                        <w:alias w:val="NummerEtikett"/>
                        <w:tag w:val="NummerEtikett"/>
                        <w:id w:val="62821034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038946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8E640E" w14:textId="77777777" w:rsidR="00E062A7" w:rsidRDefault="00E062A7" w:rsidP="00EE1584">
    <w:pPr>
      <w:pStyle w:val="Brdtext"/>
    </w:pPr>
    <w:r>
      <w:rPr>
        <w:noProof/>
        <w:lang w:eastAsia="sv-SE"/>
      </w:rPr>
      <mc:AlternateContent>
        <mc:Choice Requires="wps">
          <w:drawing>
            <wp:anchor distT="0" distB="0" distL="0" distR="0" simplePos="0" relativeHeight="25165855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8FECB0" w14:textId="6ADBA82E" w:rsidR="00E062A7" w:rsidRPr="00756E21" w:rsidRDefault="005C3777" w:rsidP="00A118D8">
                          <w:pPr>
                            <w:pStyle w:val="Brdtext"/>
                            <w:jc w:val="left"/>
                          </w:pPr>
                          <w:sdt>
                            <w:sdtPr>
                              <w:alias w:val="NummerEtikett"/>
                              <w:tag w:val="NummerEtikett"/>
                              <w:id w:val="-8500350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8050588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pt;margin-top:36pt;width:89.85pt;height:9.6pt;z-index:2516585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09iqJ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58FECB0" w14:textId="6ADBA82E" w:rsidR="00E062A7" w:rsidRPr="00756E21" w:rsidRDefault="005C3777" w:rsidP="00A118D8">
                    <w:pPr>
                      <w:pStyle w:val="Brdtext"/>
                      <w:jc w:val="left"/>
                    </w:pPr>
                    <w:sdt>
                      <w:sdtPr>
                        <w:alias w:val="NummerEtikett"/>
                        <w:tag w:val="NummerEtikett"/>
                        <w:id w:val="-8500350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8050588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3CDB32" w14:textId="77777777" w:rsidR="00E062A7" w:rsidRDefault="00E062A7" w:rsidP="00664D04">
    <w:pPr>
      <w:pStyle w:val="Brdtext"/>
    </w:pPr>
    <w:r>
      <w:rPr>
        <w:noProof/>
        <w:lang w:eastAsia="sv-SE"/>
      </w:rPr>
      <mc:AlternateContent>
        <mc:Choice Requires="wps">
          <w:drawing>
            <wp:anchor distT="0" distB="0" distL="0" distR="0" simplePos="0" relativeHeight="2516584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90EEC" w14:textId="4A9BEE8D" w:rsidR="00E062A7" w:rsidRPr="00756E21" w:rsidRDefault="005C3777" w:rsidP="00664D04">
                          <w:pPr>
                            <w:pStyle w:val="Brdtext"/>
                            <w:jc w:val="left"/>
                          </w:pPr>
                          <w:sdt>
                            <w:sdtPr>
                              <w:alias w:val="NummerEtikett"/>
                              <w:tag w:val="NummerEtikett"/>
                              <w:id w:val="-32744375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0008035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5.55pt;width:89.85pt;height:9.6pt;z-index:251658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Aju8Ty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3790EEC" w14:textId="4A9BEE8D" w:rsidR="00E062A7" w:rsidRPr="00756E21" w:rsidRDefault="005C3777" w:rsidP="00664D04">
                    <w:pPr>
                      <w:pStyle w:val="Brdtext"/>
                      <w:jc w:val="left"/>
                    </w:pPr>
                    <w:sdt>
                      <w:sdtPr>
                        <w:alias w:val="NummerEtikett"/>
                        <w:tag w:val="NummerEtikett"/>
                        <w:id w:val="-32744375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0008035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0ABD0F" w14:textId="77777777" w:rsidR="00E062A7" w:rsidRDefault="00E062A7" w:rsidP="00EE1584">
    <w:pPr>
      <w:pStyle w:val="Brdtext"/>
    </w:pPr>
    <w:r>
      <w:rPr>
        <w:noProof/>
        <w:lang w:eastAsia="sv-SE"/>
      </w:rPr>
      <mc:AlternateContent>
        <mc:Choice Requires="wps">
          <w:drawing>
            <wp:anchor distT="0" distB="0" distL="0" distR="0" simplePos="0" relativeHeight="251658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574346" w14:textId="46BEE522" w:rsidR="00E062A7" w:rsidRPr="00756E21" w:rsidRDefault="005C3777" w:rsidP="00A118D8">
                          <w:pPr>
                            <w:pStyle w:val="Brdtext"/>
                            <w:jc w:val="left"/>
                          </w:pPr>
                          <w:sdt>
                            <w:sdtPr>
                              <w:alias w:val="NummerEtikett"/>
                              <w:tag w:val="NummerEtikett"/>
                              <w:id w:val="12543152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5483727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pt;margin-top:36pt;width:89.85pt;height:9.6pt;z-index:251658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xMoH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9574346" w14:textId="46BEE522" w:rsidR="00E062A7" w:rsidRPr="00756E21" w:rsidRDefault="005C3777" w:rsidP="00A118D8">
                    <w:pPr>
                      <w:pStyle w:val="Brdtext"/>
                      <w:jc w:val="left"/>
                    </w:pPr>
                    <w:sdt>
                      <w:sdtPr>
                        <w:alias w:val="NummerEtikett"/>
                        <w:tag w:val="NummerEtikett"/>
                        <w:id w:val="12543152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5483727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4046E" w14:textId="77777777" w:rsidR="00E062A7" w:rsidRDefault="00E062A7" w:rsidP="00664D04">
    <w:pPr>
      <w:pStyle w:val="Brdtext"/>
    </w:pPr>
    <w:r>
      <w:rPr>
        <w:noProof/>
        <w:lang w:eastAsia="sv-SE"/>
      </w:rPr>
      <mc:AlternateContent>
        <mc:Choice Requires="wps">
          <w:drawing>
            <wp:anchor distT="0" distB="0" distL="0" distR="0" simplePos="0" relativeHeight="25165845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F0B61E" w14:textId="6DBD5FE5" w:rsidR="00E062A7" w:rsidRPr="00756E21" w:rsidRDefault="005C3777" w:rsidP="00664D04">
                          <w:pPr>
                            <w:pStyle w:val="Brdtext"/>
                            <w:jc w:val="left"/>
                          </w:pPr>
                          <w:sdt>
                            <w:sdtPr>
                              <w:alias w:val="NummerEtikett"/>
                              <w:tag w:val="NummerEtikett"/>
                              <w:id w:val="-4184852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1772813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5.55pt;width:89.85pt;height:9.6pt;z-index:2516584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e+d7tZ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7EF0B61E" w14:textId="6DBD5FE5" w:rsidR="00E062A7" w:rsidRPr="00756E21" w:rsidRDefault="005C3777" w:rsidP="00664D04">
                    <w:pPr>
                      <w:pStyle w:val="Brdtext"/>
                      <w:jc w:val="left"/>
                    </w:pPr>
                    <w:sdt>
                      <w:sdtPr>
                        <w:alias w:val="NummerEtikett"/>
                        <w:tag w:val="NummerEtikett"/>
                        <w:id w:val="-4184852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1772813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15E95F" w14:textId="77777777" w:rsidR="00E062A7" w:rsidRDefault="00E062A7" w:rsidP="00EE1584">
    <w:pPr>
      <w:pStyle w:val="Brdtext"/>
    </w:pPr>
    <w:r>
      <w:rPr>
        <w:noProof/>
        <w:lang w:eastAsia="sv-SE"/>
      </w:rPr>
      <mc:AlternateContent>
        <mc:Choice Requires="wps">
          <w:drawing>
            <wp:anchor distT="0" distB="0" distL="0" distR="0" simplePos="0" relativeHeight="25165855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91E44E" w14:textId="5BAC126F" w:rsidR="00E062A7" w:rsidRPr="00756E21" w:rsidRDefault="005C3777" w:rsidP="00A118D8">
                          <w:pPr>
                            <w:pStyle w:val="Brdtext"/>
                            <w:jc w:val="left"/>
                          </w:pPr>
                          <w:sdt>
                            <w:sdtPr>
                              <w:alias w:val="NummerEtikett"/>
                              <w:tag w:val="NummerEtikett"/>
                              <w:id w:val="53478538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4484644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pt;margin-top:36pt;width:89.85pt;height:9.6pt;z-index:2516585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I94TOa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7891E44E" w14:textId="5BAC126F" w:rsidR="00E062A7" w:rsidRPr="00756E21" w:rsidRDefault="005C3777" w:rsidP="00A118D8">
                    <w:pPr>
                      <w:pStyle w:val="Brdtext"/>
                      <w:jc w:val="left"/>
                    </w:pPr>
                    <w:sdt>
                      <w:sdtPr>
                        <w:alias w:val="NummerEtikett"/>
                        <w:tag w:val="NummerEtikett"/>
                        <w:id w:val="53478538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4484644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14C96C" w14:textId="77777777" w:rsidR="00E062A7" w:rsidRDefault="00E062A7" w:rsidP="00664D04">
    <w:pPr>
      <w:pStyle w:val="Brdtext"/>
    </w:pPr>
    <w:r>
      <w:rPr>
        <w:noProof/>
        <w:lang w:eastAsia="sv-SE"/>
      </w:rPr>
      <mc:AlternateContent>
        <mc:Choice Requires="wps">
          <w:drawing>
            <wp:anchor distT="0" distB="0" distL="0" distR="0" simplePos="0" relativeHeight="25165845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73151D" w14:textId="4852D6E2" w:rsidR="00E062A7" w:rsidRPr="00756E21" w:rsidRDefault="005C3777" w:rsidP="00664D04">
                          <w:pPr>
                            <w:pStyle w:val="Brdtext"/>
                            <w:jc w:val="left"/>
                          </w:pPr>
                          <w:sdt>
                            <w:sdtPr>
                              <w:alias w:val="NummerEtikett"/>
                              <w:tag w:val="NummerEtikett"/>
                              <w:id w:val="-20807359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0127809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5.55pt;width:89.85pt;height:9.6pt;z-index:2516584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LmXAp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873151D" w14:textId="4852D6E2" w:rsidR="00E062A7" w:rsidRPr="00756E21" w:rsidRDefault="005C3777" w:rsidP="00664D04">
                    <w:pPr>
                      <w:pStyle w:val="Brdtext"/>
                      <w:jc w:val="left"/>
                    </w:pPr>
                    <w:sdt>
                      <w:sdtPr>
                        <w:alias w:val="NummerEtikett"/>
                        <w:tag w:val="NummerEtikett"/>
                        <w:id w:val="-20807359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0127809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695BCC" w14:textId="77777777" w:rsidR="00E062A7" w:rsidRDefault="00E062A7" w:rsidP="00EE1584">
    <w:pPr>
      <w:pStyle w:val="Brdtext"/>
    </w:pPr>
    <w:r>
      <w:rPr>
        <w:noProof/>
        <w:lang w:eastAsia="sv-SE"/>
      </w:rPr>
      <mc:AlternateContent>
        <mc:Choice Requires="wps">
          <w:drawing>
            <wp:anchor distT="0" distB="0" distL="0" distR="0" simplePos="0" relativeHeight="25165855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96203" w14:textId="074F99B9" w:rsidR="00E062A7" w:rsidRPr="00756E21" w:rsidRDefault="005C3777" w:rsidP="00A118D8">
                          <w:pPr>
                            <w:pStyle w:val="Brdtext"/>
                            <w:jc w:val="left"/>
                          </w:pPr>
                          <w:sdt>
                            <w:sdtPr>
                              <w:alias w:val="NummerEtikett"/>
                              <w:tag w:val="NummerEtikett"/>
                              <w:id w:val="-60572566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9897352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pt;margin-top:36pt;width:89.85pt;height:9.6pt;z-index:2516585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AGSpC5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1F96203" w14:textId="074F99B9" w:rsidR="00E062A7" w:rsidRPr="00756E21" w:rsidRDefault="005C3777" w:rsidP="00A118D8">
                    <w:pPr>
                      <w:pStyle w:val="Brdtext"/>
                      <w:jc w:val="left"/>
                    </w:pPr>
                    <w:sdt>
                      <w:sdtPr>
                        <w:alias w:val="NummerEtikett"/>
                        <w:tag w:val="NummerEtikett"/>
                        <w:id w:val="-60572566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9897352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C606D" w14:textId="77777777" w:rsidR="00E062A7" w:rsidRDefault="00E062A7" w:rsidP="00664D04">
    <w:pPr>
      <w:pStyle w:val="Brdtext"/>
    </w:pPr>
    <w:r>
      <w:rPr>
        <w:noProof/>
        <w:lang w:eastAsia="sv-SE"/>
      </w:rPr>
      <mc:AlternateContent>
        <mc:Choice Requires="wps">
          <w:drawing>
            <wp:anchor distT="0" distB="0" distL="0" distR="0" simplePos="0" relativeHeight="25165845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D468B1" w14:textId="23075497" w:rsidR="00E062A7" w:rsidRPr="00756E21" w:rsidRDefault="005C3777" w:rsidP="00664D04">
                          <w:pPr>
                            <w:pStyle w:val="Brdtext"/>
                            <w:jc w:val="left"/>
                          </w:pPr>
                          <w:sdt>
                            <w:sdtPr>
                              <w:alias w:val="NummerEtikett"/>
                              <w:tag w:val="NummerEtikett"/>
                              <w:id w:val="-175311575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644225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5.55pt;width:89.85pt;height:9.6pt;z-index:2516584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lfQkQIAAJQ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zqe&#10;UGKYxh6tRRPcDgsYRnhq66dotbJoF5rP0GCb+3uPl7HqRjod/1gPQT0CfTiCi8EIj075KMeOUcJR&#10;lw/zyTChn528rfPhiwBNolBQh81LmLL90gd8CZr2JjGZB1WVi0qpdIiEEbfKkT3DVquQ3ogef1gp&#10;Q+qCXl2OBymwgejeRlYmhhGJMl26WHlbYZLCQYloo8w3IRGyVOgruRnnwhzzJ+toJTHVWxw7+9Or&#10;3uLc1oEeKTOYcHTWlQGXqk8zdoKs/NFDJlt7BPys7iiGZtMkruSX454CGygPyAwH7Wh5yxcVtm/J&#10;fHhkDmcJO477ITzgRypA+KGTKNmC+/XafbRHiqOWkhpns6D+5445QYn6apD8k3w0isOcDqPxR2QS&#10;ceeazbnG7PQtICdy3ESWJzHaB9WL0oF+wjUyj1lRxQzH3AUNvXgb2o2Ba4iL+TwZ4fhaFpZmZXkM&#10;HXGO5Fw3T8zZjsEBuX8P/RSz6Qsit7bR09v5LiAZE8sj0i2qXQdw9BP5uzUVd8v5OVmdlunsN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wT5X0J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0CD468B1" w14:textId="23075497" w:rsidR="00E062A7" w:rsidRPr="00756E21" w:rsidRDefault="005C3777" w:rsidP="00664D04">
                    <w:pPr>
                      <w:pStyle w:val="Brdtext"/>
                      <w:jc w:val="left"/>
                    </w:pPr>
                    <w:sdt>
                      <w:sdtPr>
                        <w:alias w:val="NummerEtikett"/>
                        <w:tag w:val="NummerEtikett"/>
                        <w:id w:val="-175311575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644225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943EB" w14:textId="77777777" w:rsidR="00E062A7" w:rsidRDefault="00E062A7" w:rsidP="00EE1584">
    <w:pPr>
      <w:pStyle w:val="Brdtext"/>
    </w:pPr>
    <w:r>
      <w:rPr>
        <w:noProof/>
        <w:lang w:eastAsia="sv-SE"/>
      </w:rPr>
      <mc:AlternateContent>
        <mc:Choice Requires="wps">
          <w:drawing>
            <wp:anchor distT="0" distB="0" distL="0" distR="0" simplePos="0" relativeHeight="2516585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2B937B" w14:textId="4EF79AD7" w:rsidR="00E062A7" w:rsidRPr="00756E21" w:rsidRDefault="005C3777" w:rsidP="00A118D8">
                          <w:pPr>
                            <w:pStyle w:val="Brdtext"/>
                            <w:jc w:val="left"/>
                          </w:pPr>
                          <w:sdt>
                            <w:sdtPr>
                              <w:alias w:val="NummerEtikett"/>
                              <w:tag w:val="NummerEtikett"/>
                              <w:id w:val="76404467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406205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pt;margin-top:36pt;width:89.85pt;height:9.6pt;z-index:2516585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WCDkQ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TqlWY0ePYk2uA0KOI3wNNZPYfVoYRfaz6ZFm4d7j8tYdStdHf+oh0APoHd7cBGM8OiUT3J0jBIO&#10;XT7OL8YJ/ezgbZ0PX4SpSRQK6tC8hCnb3vqAl8B0MInJvFFVeVMplQ6RMOJKObJlaLUK6Y3w+MNK&#10;adIU9Pz0bJQCaxPdu8hKxzAiUaZPFyvvKkxS2CkRbZT+JiQgS4W+kptxLvQ+f7KOVhKp3uLY2x9e&#10;9Rbnrg54pMxGh71zXWnjUvVpxg6QlT8GyGRnD8CP6o5iaJdt4kp+ej5QYGnKHZjhTDda3vKbCu27&#10;ZT48MIdZQsexH8I9PlIZwG96iZK1cb9eu4/2oDi0lDSYzYL6nxvmBCXqqwb5L/LJJA5zOkzOPoJJ&#10;xB1rlscavamvDDiRYxNZnsRoH9QgSmfqZ6yRRcwKFdMcuQsaBvEqdBsDa4iLxSIZYXwtC7f60fIY&#10;OuIcyfnUPjNnewYHcP/ODFPMpi+I3NlGT28XmwAyJpZHpDtU+w5g9BP5+zUVd8vxOVkdlun8N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DWhYIO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042B937B" w14:textId="4EF79AD7" w:rsidR="00E062A7" w:rsidRPr="00756E21" w:rsidRDefault="005C3777" w:rsidP="00A118D8">
                    <w:pPr>
                      <w:pStyle w:val="Brdtext"/>
                      <w:jc w:val="left"/>
                    </w:pPr>
                    <w:sdt>
                      <w:sdtPr>
                        <w:alias w:val="NummerEtikett"/>
                        <w:tag w:val="NummerEtikett"/>
                        <w:id w:val="76404467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3406205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9D4AD1" w14:textId="77777777" w:rsidR="00E062A7" w:rsidRDefault="00E062A7" w:rsidP="00664D04">
    <w:pPr>
      <w:pStyle w:val="Brdtext"/>
    </w:pPr>
    <w:r>
      <w:rPr>
        <w:noProof/>
        <w:lang w:eastAsia="sv-SE"/>
      </w:rPr>
      <mc:AlternateContent>
        <mc:Choice Requires="wps">
          <w:drawing>
            <wp:anchor distT="0" distB="0" distL="0" distR="0" simplePos="0" relativeHeight="2516584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497E73" w14:textId="5C58C1CB" w:rsidR="00E062A7" w:rsidRPr="00756E21" w:rsidRDefault="005C3777" w:rsidP="00664D04">
                          <w:pPr>
                            <w:pStyle w:val="Brdtext"/>
                            <w:jc w:val="left"/>
                          </w:pPr>
                          <w:sdt>
                            <w:sdtPr>
                              <w:alias w:val="NummerEtikett"/>
                              <w:tag w:val="NummerEtikett"/>
                              <w:id w:val="21313468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6182693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5.55pt;width:89.85pt;height:9.6pt;z-index:2516584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K3l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Wc5N6lt4WtN2CGt/1oBcevGrTvmoV4&#10;xzxmCR3Hfoi3+EhlUX47nChZWv/7tfeEB8UhpaTFbFY0/FoxLyhR3wzIf1pOEACJ+TI5/gQmEX8o&#10;WRxKzEpfWHAC/EZ0+ZjwUW2P0lv9iDUyT14hYobDd0Xj9ngR+42BNcTFfJ5BGF/H4rW5dzyZTnVO&#10;5HzoHpl3A4MjuH9jt1PMpi+I3GOTZnDzVQQZM8v3VR06gNHP5B/WVNoth/eM2i/T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AAreWMAgAAlA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5497E73" w14:textId="5C58C1CB" w:rsidR="00E062A7" w:rsidRPr="00756E21" w:rsidRDefault="005C3777" w:rsidP="00664D04">
                    <w:pPr>
                      <w:pStyle w:val="Brdtext"/>
                      <w:jc w:val="left"/>
                    </w:pPr>
                    <w:sdt>
                      <w:sdtPr>
                        <w:alias w:val="NummerEtikett"/>
                        <w:tag w:val="NummerEtikett"/>
                        <w:id w:val="21313468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6182693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DDC2B2" w14:textId="77777777" w:rsidR="00E062A7" w:rsidRDefault="00E062A7" w:rsidP="00EE1584">
    <w:pPr>
      <w:pStyle w:val="Brdtext"/>
    </w:pPr>
    <w:r>
      <w:rPr>
        <w:noProof/>
        <w:lang w:eastAsia="sv-SE"/>
      </w:rPr>
      <mc:AlternateContent>
        <mc:Choice Requires="wps">
          <w:drawing>
            <wp:anchor distT="0" distB="0" distL="0" distR="0" simplePos="0" relativeHeight="2516585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9CC8BB" w14:textId="70C0FE12" w:rsidR="00E062A7" w:rsidRPr="00756E21" w:rsidRDefault="005C3777" w:rsidP="00A118D8">
                          <w:pPr>
                            <w:pStyle w:val="Brdtext"/>
                            <w:jc w:val="left"/>
                          </w:pPr>
                          <w:sdt>
                            <w:sdtPr>
                              <w:alias w:val="NummerEtikett"/>
                              <w:tag w:val="NummerEtikett"/>
                              <w:id w:val="-77848061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159091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pt;margin-top:36pt;width:89.85pt;height:9.6pt;z-index:2516585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TH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glYOEliacgdlONM9LW/5TYX23TIf&#10;HpjDW0LHMR/CPT5SGdBv+hUla+N+vXYe8ZA4rJQ0eJsF9T83zAlK1FcN8V/kkwnChrSZnH2Ekog7&#10;tiyPLXpTXxloIscksjwtIz6oYSmdqZ8xRhYxK0xMc+QuaBiWV6GbGBhDXCwWCYTna1m41Y+Wx9CR&#10;5yjOp/aZOdsrOED7d2Z4xWz6QsgdNnp6u9gEiDGpPDLdsdp3AE8/ib8fU3G2HO8T6jBM578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b/XTH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B9CC8BB" w14:textId="70C0FE12" w:rsidR="00E062A7" w:rsidRPr="00756E21" w:rsidRDefault="005C3777" w:rsidP="00A118D8">
                    <w:pPr>
                      <w:pStyle w:val="Brdtext"/>
                      <w:jc w:val="left"/>
                    </w:pPr>
                    <w:sdt>
                      <w:sdtPr>
                        <w:alias w:val="NummerEtikett"/>
                        <w:tag w:val="NummerEtikett"/>
                        <w:id w:val="-77848061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159091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14DC3" w14:textId="77777777" w:rsidR="00E062A7" w:rsidRDefault="00E062A7" w:rsidP="00664D04">
    <w:pPr>
      <w:pStyle w:val="Brdtext"/>
    </w:pPr>
    <w:r>
      <w:rPr>
        <w:noProof/>
        <w:lang w:eastAsia="sv-SE"/>
      </w:rPr>
      <mc:AlternateContent>
        <mc:Choice Requires="wps">
          <w:drawing>
            <wp:anchor distT="0" distB="0" distL="0" distR="0" simplePos="0" relativeHeight="25165846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E98BB5" w14:textId="478A7776" w:rsidR="00E062A7" w:rsidRPr="00756E21" w:rsidRDefault="005C3777" w:rsidP="00664D04">
                          <w:pPr>
                            <w:pStyle w:val="Brdtext"/>
                            <w:jc w:val="left"/>
                          </w:pPr>
                          <w:sdt>
                            <w:sdtPr>
                              <w:alias w:val="NummerEtikett"/>
                              <w:tag w:val="NummerEtikett"/>
                              <w:id w:val="-11313468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4408038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5.55pt;width:89.85pt;height:9.6pt;z-index:2516584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cm5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H096CqyhPCAzHLSj5S1fVdi+G+bD&#10;PXM4S9hx3A/hDj9SAcIPnUTJFtzv1+6jPVIctZTUOJsF9b92zAlK1DeD5L/Mx+M4zOkwnnxCJhF3&#10;rlmfa8xOLwE5keMmsjyJ0T6oXpQO9BOukUXMiipmOOYuaOjFZWg3Bq4hLhaLZITja1m4MQ+Wx9AR&#10;50jOx+aJOdsxOCD3b6GfYjZ9QeTWNnp6u9gFJGNieUS6RbXrAI5+In+3puJuOT8nq9MynT8D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9dybm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AE98BB5" w14:textId="478A7776" w:rsidR="00E062A7" w:rsidRPr="00756E21" w:rsidRDefault="005C3777" w:rsidP="00664D04">
                    <w:pPr>
                      <w:pStyle w:val="Brdtext"/>
                      <w:jc w:val="left"/>
                    </w:pPr>
                    <w:sdt>
                      <w:sdtPr>
                        <w:alias w:val="NummerEtikett"/>
                        <w:tag w:val="NummerEtikett"/>
                        <w:id w:val="-11313468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4408038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827A1E" w14:textId="77777777" w:rsidR="00E062A7" w:rsidRDefault="00E062A7" w:rsidP="00EE1584">
    <w:pPr>
      <w:pStyle w:val="Brdtext"/>
    </w:pPr>
    <w:r>
      <w:rPr>
        <w:noProof/>
        <w:lang w:eastAsia="sv-SE"/>
      </w:rPr>
      <mc:AlternateContent>
        <mc:Choice Requires="wps">
          <w:drawing>
            <wp:anchor distT="0" distB="0" distL="0" distR="0" simplePos="0" relativeHeight="25165855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BFC3BE" w14:textId="2E0FD0C3" w:rsidR="00E062A7" w:rsidRPr="00756E21" w:rsidRDefault="005C3777" w:rsidP="00A118D8">
                          <w:pPr>
                            <w:pStyle w:val="Brdtext"/>
                            <w:jc w:val="left"/>
                          </w:pPr>
                          <w:sdt>
                            <w:sdtPr>
                              <w:alias w:val="NummerEtikett"/>
                              <w:tag w:val="NummerEtikett"/>
                              <w:id w:val="-168550281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6477698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pt;margin-top:36pt;width:89.85pt;height:9.6pt;z-index:2516585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v7q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y8L+6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EBFC3BE" w14:textId="2E0FD0C3" w:rsidR="00E062A7" w:rsidRPr="00756E21" w:rsidRDefault="005C3777" w:rsidP="00A118D8">
                    <w:pPr>
                      <w:pStyle w:val="Brdtext"/>
                      <w:jc w:val="left"/>
                    </w:pPr>
                    <w:sdt>
                      <w:sdtPr>
                        <w:alias w:val="NummerEtikett"/>
                        <w:tag w:val="NummerEtikett"/>
                        <w:id w:val="-168550281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6477698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0C161" w14:textId="77777777" w:rsidR="00E062A7" w:rsidRDefault="00E062A7" w:rsidP="00664D04">
    <w:pPr>
      <w:pStyle w:val="Brdtext"/>
    </w:pPr>
    <w:r>
      <w:rPr>
        <w:noProof/>
        <w:lang w:eastAsia="sv-SE"/>
      </w:rPr>
      <mc:AlternateContent>
        <mc:Choice Requires="wps">
          <w:drawing>
            <wp:anchor distT="0" distB="0" distL="0" distR="0" simplePos="0" relativeHeight="25165846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46E653" w14:textId="3B3BCB3E" w:rsidR="00E062A7" w:rsidRPr="00756E21" w:rsidRDefault="005C3777" w:rsidP="00664D04">
                          <w:pPr>
                            <w:pStyle w:val="Brdtext"/>
                            <w:jc w:val="left"/>
                          </w:pPr>
                          <w:sdt>
                            <w:sdtPr>
                              <w:alias w:val="NummerEtikett"/>
                              <w:tag w:val="NummerEtikett"/>
                              <w:id w:val="18788865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680812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5.55pt;width:89.85pt;height:9.6pt;z-index:2516584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yzwjw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J&#10;MSWGafToQXTRr1DAOMHTujCF1b2DXey+2A5t3t4HXKaqO+l1+qMeAj2A3uzARTDCk1M5KdExSjh0&#10;5bg8HWf0i7238yF+FVaTJFTUo3kZU7a+DhEvgenWJCULVjX1VaNUPiTCiAvlyZqh1SrmN8LjDytl&#10;SItKPx6PcmBjk3sfWZkURmTKDOlS5X2FWYobJZKNMt+FBGS50FdyM86F2eXP1slKItVbHAf7/ave&#10;4tzXAY+c2Zq4c9aNsT5Xn2dsD1n9cwuZ7O0B+EHdSYzdostcKQHgQI2FrTdghrf9aAXHrxq075qF&#10;eMc8Zgkdx36It/hIZQG/HSRKltb/fu0+2YPi0FLSYjYrGn6tmBeUqG8G5D8tJ5M0zPkwOf4EJhF/&#10;qFkcasxKX1hwosQmcjyLyT6qrSi91Y9YI/OUFSpmOHJXNG7Fi9hvDKwhLubzbITxdSxem3vHU+iE&#10;cyLnQ/fIvBsYHMH9G7udYjZ9QeTeNnkGN19FkDGzPCHdozp0AKOfyT+sqbRbDs/Zar9MZ8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FN3LPC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146E653" w14:textId="3B3BCB3E" w:rsidR="00E062A7" w:rsidRPr="00756E21" w:rsidRDefault="005C3777" w:rsidP="00664D04">
                    <w:pPr>
                      <w:pStyle w:val="Brdtext"/>
                      <w:jc w:val="left"/>
                    </w:pPr>
                    <w:sdt>
                      <w:sdtPr>
                        <w:alias w:val="NummerEtikett"/>
                        <w:tag w:val="NummerEtikett"/>
                        <w:id w:val="18788865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680812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37B135" w14:textId="77777777" w:rsidR="00E062A7" w:rsidRDefault="00E062A7" w:rsidP="00EE1584">
    <w:pPr>
      <w:pStyle w:val="Brdtext"/>
    </w:pPr>
    <w:r>
      <w:rPr>
        <w:noProof/>
        <w:lang w:eastAsia="sv-SE"/>
      </w:rPr>
      <mc:AlternateContent>
        <mc:Choice Requires="wps">
          <w:drawing>
            <wp:anchor distT="0" distB="0" distL="0" distR="0" simplePos="0" relativeHeight="25165855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102DB3" w14:textId="565AE373" w:rsidR="00E062A7" w:rsidRPr="00756E21" w:rsidRDefault="005C3777" w:rsidP="00A118D8">
                          <w:pPr>
                            <w:pStyle w:val="Brdtext"/>
                            <w:jc w:val="left"/>
                          </w:pPr>
                          <w:sdt>
                            <w:sdtPr>
                              <w:alias w:val="NummerEtikett"/>
                              <w:tag w:val="NummerEtikett"/>
                              <w:id w:val="-8821670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123259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pt;margin-top:36pt;width:89.85pt;height:9.6pt;z-index:2516585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vX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hBLDNHr0KLroVyjgOMHTujCF1YODXew+2w5t3t4HXKaqO+l1+qMeAj2A3uzARTDCk1M5KdExSjh0&#10;5bg8G2f0i7238yF+EVaTJFTUo3kZU7a+CREvgenWJCULVjX1daNUPiTCiEvlyZqh1SrmN8LjDytl&#10;SItKj09GObCxyb2PrEwKIzJlhnSp8r7CLMWNEslGmW9CArJc6Cu5GefC7PJn62QlkeotjoP9/lVv&#10;ce7rgEfObE3cOevGWJ+rzzO2h6z+sYVM9vYA/KDuJMZu0WWulCc7CixsvQEzvO1HKzh+3aB9NyzE&#10;e+YxS+g49kO8w0cqC/jtIFGytP7Xa/fJHhSHlpIWs1nR8HPFvKBEfTUg/1k5maRhzofJyUcwifhD&#10;zeJQY1b60oITJTaR41lM9lFtRemtfsIamaesUDHDkbuicStexn5jYA1xMZ9nI4yvY/HGPDieQiec&#10;Ezkfuyfm3cDgCO7f2u0Us+kLIve2yTO4+SqCjJnlCeke1aEDGP1M/mFNpd1yeM5W+2U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BiK9dK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6102DB3" w14:textId="565AE373" w:rsidR="00E062A7" w:rsidRPr="00756E21" w:rsidRDefault="005C3777" w:rsidP="00A118D8">
                    <w:pPr>
                      <w:pStyle w:val="Brdtext"/>
                      <w:jc w:val="left"/>
                    </w:pPr>
                    <w:sdt>
                      <w:sdtPr>
                        <w:alias w:val="NummerEtikett"/>
                        <w:tag w:val="NummerEtikett"/>
                        <w:id w:val="-8821670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123259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7EAAB9" w14:textId="77777777" w:rsidR="00E062A7" w:rsidRDefault="00E062A7" w:rsidP="00664D04">
    <w:pPr>
      <w:pStyle w:val="Brdtext"/>
    </w:pPr>
    <w:r>
      <w:rPr>
        <w:noProof/>
        <w:lang w:eastAsia="sv-SE"/>
      </w:rPr>
      <mc:AlternateContent>
        <mc:Choice Requires="wps">
          <w:drawing>
            <wp:anchor distT="0" distB="0" distL="0" distR="0" simplePos="0" relativeHeight="25165846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80750F" w14:textId="30D5930E" w:rsidR="00E062A7" w:rsidRPr="00756E21" w:rsidRDefault="005C3777" w:rsidP="00664D04">
                          <w:pPr>
                            <w:pStyle w:val="Brdtext"/>
                            <w:jc w:val="left"/>
                          </w:pPr>
                          <w:sdt>
                            <w:sdtPr>
                              <w:alias w:val="NummerEtikett"/>
                              <w:tag w:val="NummerEtikett"/>
                              <w:id w:val="107678962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6273206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5.55pt;width:89.85pt;height:9.6pt;z-index:2516584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kiskAIAAJQFAAAOAAAAZHJzL2Uyb0RvYy54bWysVF1P2zAUfZ+0/2D5faTpWhgVKepATJMQ&#10;oJWJZ9exaTTH9my3Sffrd+wkbcd4YdpLcu375Xvuuffisq0V2QrnK6MLmp+MKBGam7LSzwX9/njz&#10;4RMlPjBdMmW0KOhOeHo5f//uorEzMTZro0rhCIJoP2tsQdch2FmWeb4WNfMnxgoNpTSuZgFH95yV&#10;jjWIXqtsPBqdZo1xpXWGC+9xe90p6TzFl1LwcC+lF4GoguJtIX1d+q7iN5tfsNmzY3Zd8f4Z7B9e&#10;UbNKI+k+1DULjGxc9VeouuLOeCPDCTd1ZqSsuEg1oJp89KKa5ZpZkWoBON7uYfL/Lyy/2z44UpUF&#10;PT2jRLMaPXoUbXAbFDCO8DTWz2C1tLAL7WfTos3DvcdlrLqVro5/1EOgB9C7PbgIRnh0yic5OkYJ&#10;hy4f5+fjhH528LbOhy/C1CQKBXVoXsKUbW99wEtgOpjEZN6oqryplEqHSBhxpRzZMrRahfRGePxh&#10;pTRpUOnH6SgF1ia6d5GVjmFEokyfLlbeVZiksFMi2ij9TUhAlgp9JTfjXOh9/mQdrSRSvcWxtz+8&#10;6i3OXR3wSJmNDnvnutLGperTjB0gK38MkMnOHoAf1R3F0K7axJV8Oh0osDLlDsxwphstb/lNhfbd&#10;Mh8emMMsoePYD+EeH6kM4De9RMnauF+v3Ud7UBxaShrMZkH9zw1zghL1VYP85/lkEoc5HSbTMzCJ&#10;uGPN6lijN/WVASdybCLLkxjtgxpE6Uz9hDWyiFmhYpojd0HDIF6FbmNgDXGxWCQjjK9l4VYvLY+h&#10;I86RnI/tE3O2Z3AA9+/MMMVs9oLInW309HaxCSBjYnlEukO17wBGP5G/X1Nxtxyfk9Vhmc5/Aw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8Kkis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980750F" w14:textId="30D5930E" w:rsidR="00E062A7" w:rsidRPr="00756E21" w:rsidRDefault="005C3777" w:rsidP="00664D04">
                    <w:pPr>
                      <w:pStyle w:val="Brdtext"/>
                      <w:jc w:val="left"/>
                    </w:pPr>
                    <w:sdt>
                      <w:sdtPr>
                        <w:alias w:val="NummerEtikett"/>
                        <w:tag w:val="NummerEtikett"/>
                        <w:id w:val="107678962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6273206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E6DF9E" w14:textId="77777777" w:rsidR="00E062A7" w:rsidRDefault="00E062A7" w:rsidP="00EE1584">
    <w:pPr>
      <w:pStyle w:val="Brdtext"/>
    </w:pPr>
    <w:r>
      <w:rPr>
        <w:noProof/>
        <w:lang w:eastAsia="sv-SE"/>
      </w:rPr>
      <mc:AlternateContent>
        <mc:Choice Requires="wps">
          <w:drawing>
            <wp:anchor distT="0" distB="0" distL="0" distR="0" simplePos="0" relativeHeight="2516585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E5EAB" w14:textId="55E4D742" w:rsidR="00E062A7" w:rsidRPr="00756E21" w:rsidRDefault="005C3777" w:rsidP="00A118D8">
                          <w:pPr>
                            <w:pStyle w:val="Brdtext"/>
                            <w:jc w:val="left"/>
                          </w:pPr>
                          <w:sdt>
                            <w:sdtPr>
                              <w:alias w:val="NummerEtikett"/>
                              <w:tag w:val="NummerEtikett"/>
                              <w:id w:val="-47993209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878099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pt;margin-top:36pt;width:89.85pt;height:9.6pt;z-index:2516585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X//kAIAAJQFAAAOAAAAZHJzL2Uyb0RvYy54bWysVF1P2zAUfZ+0/2D5faQppRsVKepATJMQ&#10;oJWJZ9exaTTH9my3Sffrd+wkbcd4YdpLcu375Xvuuffisq0V2QrnK6MLmp+MKBGam7LSzwX9/njz&#10;4RMlPjBdMmW0KOhOeHo5f//uorEzMTZro0rhCIJoP2tsQdch2FmWeb4WNfMnxgoNpTSuZgFH95yV&#10;jjWIXqtsPBpNs8a40jrDhfe4ve6UdJ7iSyl4uJfSi0BUQfG2kL4ufVfxm80v2OzZMbuueP8M9g+v&#10;qFmlkXQf6poFRjau+itUXXFnvJHhhJs6M1JWXKQaUE0+elHNcs2sSLUAHG/3MPn/F5bfbR8cqcqC&#10;TqeUaFajR4+iDW6DAk4jPI31M1gtLexC+9m0aPNw73EZq26lq+Mf9RDoAfRuDy6CER6d8kmOjlHC&#10;ocvH+fk4oZ8dvK3z4YswNYlCQR2alzBl21sf8BKYDiYxmTeqKm8qpdIhEkZcKUe2DK1WIb0RHn9Y&#10;KU0aVHp6NkqBtYnuXWSlYxiRKNOni5V3FSYp7JSINkp/ExKQpUJfyc04F3qfP1lHK4lUb3Hs7Q+v&#10;eotzVwc8Umajw965rrRxqfo0YwfIyh8DZLKzB+BHdUcxtKs2cSU/mw4UWJlyB2Y4042Wt/ymQvtu&#10;mQ8PzGGW0HHsh3CPj1QG8JteomRt3K/X7qM9KA4tJQ1ms6D+54Y5QYn6qkH+83wyicOcDpOzj2AS&#10;ccea1bFGb+orA07k2ESWJzHaBzWI0pn6CWtkEbNCxTRH7oKGQbwK3cbAGuJisUhGGF/Lwq1eWh5D&#10;R5wjOR/bJ+Zsz+AA7t+ZYYrZ7AWRO9vo6e1iE0DGxPKIdIdq3wGMfiJ/v6bibjk+J6vDMp3/Bg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iLV//5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6EE5EAB" w14:textId="55E4D742" w:rsidR="00E062A7" w:rsidRPr="00756E21" w:rsidRDefault="005C3777" w:rsidP="00A118D8">
                    <w:pPr>
                      <w:pStyle w:val="Brdtext"/>
                      <w:jc w:val="left"/>
                    </w:pPr>
                    <w:sdt>
                      <w:sdtPr>
                        <w:alias w:val="NummerEtikett"/>
                        <w:tag w:val="NummerEtikett"/>
                        <w:id w:val="-47993209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878099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6D70E4" w14:textId="77777777" w:rsidR="00E062A7" w:rsidRDefault="00E062A7" w:rsidP="00664D04">
    <w:pPr>
      <w:pStyle w:val="Brdtext"/>
    </w:pPr>
    <w:r>
      <w:rPr>
        <w:noProof/>
        <w:lang w:eastAsia="sv-SE"/>
      </w:rPr>
      <mc:AlternateContent>
        <mc:Choice Requires="wps">
          <w:drawing>
            <wp:anchor distT="0" distB="0" distL="0" distR="0" simplePos="0" relativeHeight="2516584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560105" w14:textId="1E8E5F7B" w:rsidR="00E062A7" w:rsidRPr="00756E21" w:rsidRDefault="005C3777" w:rsidP="00664D04">
                          <w:pPr>
                            <w:pStyle w:val="Brdtext"/>
                            <w:jc w:val="left"/>
                          </w:pPr>
                          <w:sdt>
                            <w:sdtPr>
                              <w:alias w:val="NummerEtikett"/>
                              <w:tag w:val="NummerEtikett"/>
                              <w:id w:val="-149502635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354120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5.55pt;width:89.85pt;height:9.6pt;z-index:251658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q/OjwIAAJQ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rqi&#10;J6eUGKbRowfRRb9CAuNUntaFKVD3DrjYfbEd2ry9D7hMWXfS6/RHPgR6FHqzKy6cEZ6MykmJjlHC&#10;oSvH5ek4V7/YWzsf4ldhNUlCRT2al2vK1tch4iWAbiEpWLCqqa8apfIhEUZcKE/WDK1WMb8RFn+g&#10;lCEtMv14PMqOjU3mvWdlkhuRKTOES5n3GWYpbpRIGGW+C4mS5URfic04F2YXP6MTSiLUWwwH/P5V&#10;bzHu84BFjmxN3Bnrxlifs88zti9Z/XNbMtnjUfCDvJMYu0WXuVKe5N6lu4WtN2CGt/1oBcevGrTv&#10;moV4xzxmCR3Hfoi3+EhlUX47SJQsrf/92n3Cg+LQUtJiNisafq2YF5SobwbkPy0nkzTM+TA5/gQm&#10;EX+oWRxqzEpfWHCixCZyPIsJH9VWlN7qR6yReYoKFTMcsSsat+JF7DcG1hAX83kGYXwdi9fm3vHk&#10;OtU5kfOhe2TeDQyO4P6N3U4xm74gco9NlsHNVxFkzCzfV3XoAEY/k39YU2m3HJ4zar9MZ8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bur86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9560105" w14:textId="1E8E5F7B" w:rsidR="00E062A7" w:rsidRPr="00756E21" w:rsidRDefault="005C3777" w:rsidP="00664D04">
                    <w:pPr>
                      <w:pStyle w:val="Brdtext"/>
                      <w:jc w:val="left"/>
                    </w:pPr>
                    <w:sdt>
                      <w:sdtPr>
                        <w:alias w:val="NummerEtikett"/>
                        <w:tag w:val="NummerEtikett"/>
                        <w:id w:val="-149502635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354120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E12B72" w14:textId="77777777" w:rsidR="00E062A7" w:rsidRDefault="00E062A7" w:rsidP="00EE1584">
    <w:pPr>
      <w:pStyle w:val="Brdtext"/>
    </w:pPr>
    <w:r>
      <w:rPr>
        <w:noProof/>
        <w:lang w:eastAsia="sv-SE"/>
      </w:rPr>
      <mc:AlternateContent>
        <mc:Choice Requires="wps">
          <w:drawing>
            <wp:anchor distT="0" distB="0" distL="0" distR="0" simplePos="0" relativeHeight="2516585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BDA70" w14:textId="1090599A" w:rsidR="00E062A7" w:rsidRPr="00756E21" w:rsidRDefault="005C3777" w:rsidP="00A118D8">
                          <w:pPr>
                            <w:pStyle w:val="Brdtext"/>
                            <w:jc w:val="left"/>
                          </w:pPr>
                          <w:sdt>
                            <w:sdtPr>
                              <w:alias w:val="NummerEtikett"/>
                              <w:tag w:val="NummerEtikett"/>
                              <w:id w:val="-180045001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0078767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pt;margin-top:36pt;width:89.85pt;height:9.6pt;z-index:251658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3b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p&#10;OmWYRo8eRRf9CgUcJ3haF6awenCwi91n26HN2/uAy1R1J71Of9RDoAfQmx24CEZ4cionJTpGCYeu&#10;HJdn44x+sfd2PsQvwmqShIp6NC9jytY3IeIlMN2apGTBqqa+bpTKh0QYcak8WTO0WsX8Rnj8YaUM&#10;aVHp8ckoBzY2ufeRlUlhRKbMkC5V3leYpbhRItko801IQJYLfSU341yYXf5snawkUr3FcbDfv+ot&#10;zn0d8MiZrYk7Z90Y63P1ecb2kNU/tpDJ3h6AH9SdxNgtusyV8nRHgYWtN2CGt/1oBcevG7TvhoV4&#10;zzxmCR3Hfoh3+EhlAb8dJEqW1v967T7Zg+LQUtJiNisafq6YF5SorwbkPysnkzTM+TA5+QgmEX+o&#10;WRxqzEpfWnCixCZyPIvJPqqtKL3VT1gj85QVKmY4clc0bsXL2G8MrCEu5vNshPF1LN6YB8dT6IRz&#10;Iudj98S8Gxgcwf1bu51iNn1B5N42eQY3X0WQMbM8Id2jOnQAo5/JP6yptFsOz9lqv0x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N0Tduy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1DBDA70" w14:textId="1090599A" w:rsidR="00E062A7" w:rsidRPr="00756E21" w:rsidRDefault="005C3777" w:rsidP="00A118D8">
                    <w:pPr>
                      <w:pStyle w:val="Brdtext"/>
                      <w:jc w:val="left"/>
                    </w:pPr>
                    <w:sdt>
                      <w:sdtPr>
                        <w:alias w:val="NummerEtikett"/>
                        <w:tag w:val="NummerEtikett"/>
                        <w:id w:val="-180045001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0078767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314218" w14:textId="77777777" w:rsidR="00E062A7" w:rsidRDefault="00E062A7" w:rsidP="00664D04">
    <w:pPr>
      <w:pStyle w:val="Brdtext"/>
    </w:pPr>
    <w:r>
      <w:rPr>
        <w:noProof/>
        <w:lang w:eastAsia="sv-SE"/>
      </w:rPr>
      <mc:AlternateContent>
        <mc:Choice Requires="wps">
          <w:drawing>
            <wp:anchor distT="0" distB="0" distL="0" distR="0" simplePos="0" relativeHeight="25165846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46C4ED" w14:textId="42EA534D" w:rsidR="00E062A7" w:rsidRDefault="005C3777" w:rsidP="00664D04">
                          <w:pPr>
                            <w:pStyle w:val="Brdtext"/>
                            <w:jc w:val="left"/>
                          </w:pPr>
                          <w:sdt>
                            <w:sdtPr>
                              <w:alias w:val="NummerEtikett"/>
                              <w:tag w:val="NummerEtikett"/>
                              <w:id w:val="-194652829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9144156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72BDEBF" w14:textId="0FE2B733" w:rsidR="00E062A7" w:rsidRPr="00C7375F" w:rsidRDefault="005C3777" w:rsidP="00D85371">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062A7">
                                <w:t>Bilaga</w:t>
                              </w:r>
                            </w:sdtContent>
                          </w:sdt>
                          <w:r w:rsidR="00E062A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062A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4.85pt;width:89.85pt;height:9.6pt;z-index:2516584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yXcLkQIAAJQ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Qp6NnH01EKrE107yIrHcOIJJk+Xay8qzCtwk6JiFH6m5CgLBX6Sm7GudD7/AkdURKp3uLY4w+3&#10;eotzVwc8Umajw965rrRxqfo0YwfKyh8DZbLDg/CjuuMytMs2aSU/Ox0ksDTlDspwphstb/lNhfbd&#10;Mh8emMMsoeN4H8I9PlIZ0G/6FSVr4369dh7xkDislDSYzYL6nxvmBCXqq4b4L/LJJA5z2kxOz6Ek&#10;4o4ty2OL3tRXBpqAvnG7tIz4oIaldKZ+xjOyiFlhYpojd0HDsLwK3YuBZ4iLxSKBML6WhVv9aHkM&#10;HXmO4nxqn5mzvYIDtH9nhilm0xdC7rDR09vFJkCMSeWR6Y7VvgMY/ST+/pmKb8vxPqEOj+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Ml3C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046C4ED" w14:textId="42EA534D" w:rsidR="00E062A7" w:rsidRDefault="005C3777" w:rsidP="00664D04">
                    <w:pPr>
                      <w:pStyle w:val="Brdtext"/>
                      <w:jc w:val="left"/>
                    </w:pPr>
                    <w:sdt>
                      <w:sdtPr>
                        <w:alias w:val="NummerEtikett"/>
                        <w:tag w:val="NummerEtikett"/>
                        <w:id w:val="-194652829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9144156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72BDEBF" w14:textId="0FE2B733" w:rsidR="00E062A7" w:rsidRPr="00C7375F" w:rsidRDefault="005C3777" w:rsidP="00D85371">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062A7">
                          <w:t>Bilaga</w:t>
                        </w:r>
                      </w:sdtContent>
                    </w:sdt>
                    <w:r w:rsidR="00E062A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062A7">
                          <w:t>1</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2FB674" w14:textId="77777777" w:rsidR="00E062A7" w:rsidRDefault="00E062A7" w:rsidP="00EE1584">
    <w:pPr>
      <w:pStyle w:val="Brdtext"/>
    </w:pPr>
    <w:r>
      <w:rPr>
        <w:noProof/>
        <w:lang w:eastAsia="sv-SE"/>
      </w:rPr>
      <mc:AlternateContent>
        <mc:Choice Requires="wps">
          <w:drawing>
            <wp:anchor distT="0" distB="0" distL="0" distR="0" simplePos="0" relativeHeight="25165856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AE15B" w14:textId="065E31DC" w:rsidR="00E062A7" w:rsidRDefault="005C3777" w:rsidP="00A118D8">
                          <w:pPr>
                            <w:pStyle w:val="Brdtext"/>
                            <w:jc w:val="left"/>
                          </w:pPr>
                          <w:sdt>
                            <w:sdtPr>
                              <w:alias w:val="NummerEtikett"/>
                              <w:tag w:val="NummerEtikett"/>
                              <w:id w:val="14832656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738962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69162D7" w14:textId="6DECC244" w:rsidR="00E062A7" w:rsidRPr="00C7375F" w:rsidRDefault="005C3777" w:rsidP="00D85371">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062A7">
                                <w:t>Bilaga</w:t>
                              </w:r>
                            </w:sdtContent>
                          </w:sdt>
                          <w:r w:rsidR="00E062A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062A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15pt;margin-top:35.45pt;width:89.85pt;height:9.6pt;z-index:2516585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kBYkA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T0aFajR4+iDW6NAo4jPY31M6AeLHCh/WJatHk49ziMVbfS1fGPegjsiLTdkYtghEenfJKjY5Rw&#10;2PJxfjZO7Gd7b+t8+CpMTeKioA7NS5yyzY0PuAmgAyQm80ZV5XWlVNpEwYhL5ciGodUqpDvC4w+U&#10;0qQp6PT4ZJQCaxPdu8hKxzAiSaZPFyvvKkyrsFUiYpT+LiQoS4W+kZtxLvQuf0JHlESq9zj2+P2t&#10;3uPc1QGPlNnosHOuK21cqj69sT1l5c+BMtnhQfhB3XEZ2mWbtJJPp4MElqbcQhnOdE/LW35doX03&#10;zId75vCW0HHMh3CHj1QG9Jt+RcnKuN9vnUc8JA4rJQ3eZkH9rzVzghL1TUP8Z/lkgrAhbSYnp1AS&#10;cYeW5aFFr+tLA03kmESWp2XEBzUspTP1E8bIImaFiWmO3AUNw/IydBMDY4iLxSKB8HwtCzf6wfIY&#10;OvIcxfnYPjFnewUHaP/WDK+YzV4JucNGT28X6wAxJpVHpjtW+w7g6Sfx92MqzpbDfULth+n8B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IVkBY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2CAE15B" w14:textId="065E31DC" w:rsidR="00E062A7" w:rsidRDefault="005C3777" w:rsidP="00A118D8">
                    <w:pPr>
                      <w:pStyle w:val="Brdtext"/>
                      <w:jc w:val="left"/>
                    </w:pPr>
                    <w:sdt>
                      <w:sdtPr>
                        <w:alias w:val="NummerEtikett"/>
                        <w:tag w:val="NummerEtikett"/>
                        <w:id w:val="14832656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738962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69162D7" w14:textId="6DECC244" w:rsidR="00E062A7" w:rsidRPr="00C7375F" w:rsidRDefault="005C3777" w:rsidP="00D85371">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062A7">
                          <w:t>Bilaga</w:t>
                        </w:r>
                      </w:sdtContent>
                    </w:sdt>
                    <w:r w:rsidR="00E062A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062A7">
                          <w:t>1</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487C2C" w14:textId="77777777" w:rsidR="00E062A7" w:rsidRDefault="00E062A7" w:rsidP="00EE1584">
    <w:pPr>
      <w:pStyle w:val="Brdtext"/>
    </w:pP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E2983E" w14:textId="77777777" w:rsidR="00E062A7" w:rsidRDefault="00E062A7" w:rsidP="00664D04">
    <w:pPr>
      <w:pStyle w:val="Brdtext"/>
    </w:pPr>
    <w:r>
      <w:rPr>
        <w:noProof/>
        <w:lang w:eastAsia="sv-SE"/>
      </w:rPr>
      <mc:AlternateContent>
        <mc:Choice Requires="wps">
          <w:drawing>
            <wp:anchor distT="0" distB="0" distL="0" distR="0" simplePos="0" relativeHeight="25165846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AEBCB" w14:textId="5DD75476" w:rsidR="00E062A7" w:rsidRDefault="005C3777" w:rsidP="00664D04">
                          <w:pPr>
                            <w:pStyle w:val="Brdtext"/>
                            <w:jc w:val="left"/>
                          </w:pPr>
                          <w:sdt>
                            <w:sdtPr>
                              <w:alias w:val="NummerEtikett"/>
                              <w:tag w:val="NummerEtikett"/>
                              <w:id w:val="-11192973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1482919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A01BF1C" w14:textId="4D84D9EF" w:rsidR="00E062A7" w:rsidRPr="00C7375F" w:rsidRDefault="005C3777" w:rsidP="00D85371">
                          <w:pPr>
                            <w:pStyle w:val="Brdtext"/>
                          </w:pPr>
                          <w:sdt>
                            <w:sdtPr>
                              <w:alias w:val="BilageEtikett"/>
                              <w:tag w:val="BilageEtikett"/>
                              <w:id w:val="-2145732008"/>
                              <w:lock w:val="sdtContentLocked"/>
                              <w:dataBinding w:prefixMappings="xmlns:ns0='http://rkdhs/mallar/lagstiftning/Prop/Prop.xsd'" w:xpath="/ns0:dokumentvärden[1]/ns0:bilagor[1]/ns0:bilaga[2]/@bilageetikett" w:storeItemID="{068625C3-B546-44A5-B525-B7CC092E5AD6}"/>
                              <w:text/>
                            </w:sdtPr>
                            <w:sdtEndPr/>
                            <w:sdtContent>
                              <w:r w:rsidR="00E062A7">
                                <w:t>Bilaga</w:t>
                              </w:r>
                            </w:sdtContent>
                          </w:sdt>
                          <w:r w:rsidR="00E062A7">
                            <w:t xml:space="preserve"> </w:t>
                          </w:r>
                          <w:sdt>
                            <w:sdtPr>
                              <w:alias w:val="BilageNummer"/>
                              <w:tag w:val="BilageNummer"/>
                              <w:id w:val="379755441"/>
                              <w:lock w:val="sdtContentLocked"/>
                              <w:dataBinding w:prefixMappings="xmlns:ns0='http://rkdhs/mallar/lagstiftning/Prop/Prop.xsd'" w:xpath="/ns0:dokumentvärden[1]/ns0:bilagor[1]/ns0:bilaga[2]/@bilagenummer" w:storeItemID="{068625C3-B546-44A5-B525-B7CC092E5AD6}"/>
                              <w:text/>
                            </w:sdtPr>
                            <w:sdtEndPr/>
                            <w:sdtContent>
                              <w:r w:rsidR="00E062A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4.85pt;width:89.85pt;height:9.6pt;z-index:2516584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t3yXkAIAAJQFAAAOAAAAZHJzL2Uyb0RvYy54bWysVE1v2zAMvQ/YfxB0Xx2nabsGdYqsRYcB&#10;xVqsHXpWZKkxJokapcTOfv0o2flY10uHXWxKfCRF8pEXl501bK0wNOAqXh6NOFNOQt2454p/f7z5&#10;8JGzEIWrhQGnKr5RgV/O3r+7aP1UjWEJplbIyIkL09ZXfBmjnxZFkEtlRTgCrxwpNaAVkY74XNQo&#10;WvJuTTEejU6LFrD2CFKFQLfXvZLPsn+tlYx3WgcVmak4vS3mL+bvIn2L2YWYPqPwy0YOzxD/8Aor&#10;GkdBd66uRRRshc1frmwjEQLoeCTBFqB1I1XOgbIpRy+yeVgKr3IuVJzgd2UK/8+t/Lq+R9bUFT87&#10;5swJSz16VF3EFSUwTuVpfZgS6sETLnafoKM2b+8DXaasO402/SkfRnoq9GZXXHLGZDIqJyV1jDNJ&#10;unJcno9z9Yu9tccQPyuwLAkVR2perqlY34ZILyHoFpKCBTBNfdMYkw+JMOrKIFsLarWJ+Y1k8QfK&#10;ONZW/PT4ZJQdO0jmvWfjkhuVKTOES5n3GWYpboxKGOO+KU0ly4m+EltIqdwufkYnlKZQbzEc8PtX&#10;vcW4z4MscmRwcWdsGweYs88zti9Z/WNbMt3jqeAHeScxdosuc6U8y71LdwuoN8QMhH60gpc3DbXv&#10;VoR4L5BmiTpO+yHe0UcboPLDIHG2BPz12n3CE8VJy1lLs1nx8HMlUHFmvjgi/3k5maRhzofJyRkx&#10;ieGhZnGocSt7BcSJkjaRl1lM+Gi2okawT7RG5ikqqYSTFLvicStexX5j0BqSaj7PIBpfL+Kte/Ay&#10;uU51TuR87J4E+oHBkbj/FbZTLKYviNxjk2Xw81U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Mt3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92AEBCB" w14:textId="5DD75476" w:rsidR="00E062A7" w:rsidRDefault="005C3777" w:rsidP="00664D04">
                    <w:pPr>
                      <w:pStyle w:val="Brdtext"/>
                      <w:jc w:val="left"/>
                    </w:pPr>
                    <w:sdt>
                      <w:sdtPr>
                        <w:alias w:val="NummerEtikett"/>
                        <w:tag w:val="NummerEtikett"/>
                        <w:id w:val="-11192973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1482919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A01BF1C" w14:textId="4D84D9EF" w:rsidR="00E062A7" w:rsidRPr="00C7375F" w:rsidRDefault="005C3777" w:rsidP="00D85371">
                    <w:pPr>
                      <w:pStyle w:val="Brdtext"/>
                    </w:pPr>
                    <w:sdt>
                      <w:sdtPr>
                        <w:alias w:val="BilageEtikett"/>
                        <w:tag w:val="BilageEtikett"/>
                        <w:id w:val="-2145732008"/>
                        <w:lock w:val="sdtContentLocked"/>
                        <w:dataBinding w:prefixMappings="xmlns:ns0='http://rkdhs/mallar/lagstiftning/Prop/Prop.xsd'" w:xpath="/ns0:dokumentvärden[1]/ns0:bilagor[1]/ns0:bilaga[2]/@bilageetikett" w:storeItemID="{068625C3-B546-44A5-B525-B7CC092E5AD6}"/>
                        <w:text/>
                      </w:sdtPr>
                      <w:sdtEndPr/>
                      <w:sdtContent>
                        <w:r w:rsidR="00E062A7">
                          <w:t>Bilaga</w:t>
                        </w:r>
                      </w:sdtContent>
                    </w:sdt>
                    <w:r w:rsidR="00E062A7">
                      <w:t xml:space="preserve"> </w:t>
                    </w:r>
                    <w:sdt>
                      <w:sdtPr>
                        <w:alias w:val="BilageNummer"/>
                        <w:tag w:val="BilageNummer"/>
                        <w:id w:val="379755441"/>
                        <w:lock w:val="sdtContentLocked"/>
                        <w:dataBinding w:prefixMappings="xmlns:ns0='http://rkdhs/mallar/lagstiftning/Prop/Prop.xsd'" w:xpath="/ns0:dokumentvärden[1]/ns0:bilagor[1]/ns0:bilaga[2]/@bilagenummer" w:storeItemID="{068625C3-B546-44A5-B525-B7CC092E5AD6}"/>
                        <w:text/>
                      </w:sdtPr>
                      <w:sdtEndPr/>
                      <w:sdtContent>
                        <w:r w:rsidR="00E062A7">
                          <w:t>2</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B9640" w14:textId="77777777" w:rsidR="00E062A7" w:rsidRDefault="00E062A7" w:rsidP="00EE1584">
    <w:pPr>
      <w:pStyle w:val="Brdtext"/>
    </w:pPr>
    <w:r>
      <w:rPr>
        <w:noProof/>
        <w:lang w:eastAsia="sv-SE"/>
      </w:rPr>
      <mc:AlternateContent>
        <mc:Choice Requires="wps">
          <w:drawing>
            <wp:anchor distT="0" distB="0" distL="0" distR="0" simplePos="0" relativeHeight="25165856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6405E9" w14:textId="5569950A" w:rsidR="00E062A7" w:rsidRDefault="005C3777" w:rsidP="00A118D8">
                          <w:pPr>
                            <w:pStyle w:val="Brdtext"/>
                            <w:jc w:val="left"/>
                          </w:pPr>
                          <w:sdt>
                            <w:sdtPr>
                              <w:alias w:val="NummerEtikett"/>
                              <w:tag w:val="NummerEtikett"/>
                              <w:id w:val="-153465748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285908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0D7C8FA" w14:textId="31AA4774" w:rsidR="00E062A7" w:rsidRPr="00C7375F" w:rsidRDefault="005C3777" w:rsidP="00D85371">
                          <w:pPr>
                            <w:pStyle w:val="Brdtext"/>
                          </w:pPr>
                          <w:sdt>
                            <w:sdtPr>
                              <w:alias w:val="BilageEtikett"/>
                              <w:tag w:val="BilageEtikett"/>
                              <w:id w:val="-2104795769"/>
                              <w:lock w:val="sdtContentLocked"/>
                              <w:dataBinding w:prefixMappings="xmlns:ns0='http://rkdhs/mallar/lagstiftning/Prop/Prop.xsd'" w:xpath="/ns0:dokumentvärden[1]/ns0:bilagor[1]/ns0:bilaga[2]/@bilageetikett" w:storeItemID="{068625C3-B546-44A5-B525-B7CC092E5AD6}"/>
                              <w:text/>
                            </w:sdtPr>
                            <w:sdtEndPr/>
                            <w:sdtContent>
                              <w:r w:rsidR="00E062A7">
                                <w:t>Bilaga</w:t>
                              </w:r>
                            </w:sdtContent>
                          </w:sdt>
                          <w:r w:rsidR="00E062A7">
                            <w:t xml:space="preserve"> </w:t>
                          </w:r>
                          <w:sdt>
                            <w:sdtPr>
                              <w:alias w:val="BilageNummer"/>
                              <w:tag w:val="BilageNummer"/>
                              <w:id w:val="1607690778"/>
                              <w:lock w:val="sdtContentLocked"/>
                              <w:dataBinding w:prefixMappings="xmlns:ns0='http://rkdhs/mallar/lagstiftning/Prop/Prop.xsd'" w:xpath="/ns0:dokumentvärden[1]/ns0:bilagor[1]/ns0:bilaga[2]/@bilagenummer" w:storeItemID="{068625C3-B546-44A5-B525-B7CC092E5AD6}"/>
                              <w:text/>
                            </w:sdtPr>
                            <w:sdtEndPr/>
                            <w:sdtContent>
                              <w:r w:rsidR="00E062A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15pt;margin-top:35.45pt;width:89.85pt;height:9.6pt;z-index:2516585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qW1kAIAAJQFAAAOAAAAZHJzL2Uyb0RvYy54bWysVEtPGzEQvlfqf7B8L5sNAUrEBqUgqkqo&#10;oELF2fHaZFXb446d7Ka/vmPv5lHKhaqX3bHn5fnmm7m47Kxha4WhAVfx8mjEmXIS6sY9V/z7482H&#10;j5yFKFwtDDhV8Y0K/HL2/t1F66dqDEswtUJGQVyYtr7iyxj9tCiCXCorwhF45UipAa2IdMTnokbR&#10;UnRrivFodFq0gLVHkCoEur3ulXyW42utZLzTOqjITMXpbTF/MX8X6VvMLsT0GYVfNnJ4hviHV1jR&#10;OEq6C3UtomArbP4KZRuJEEDHIwm2AK0bqXINVE05elHNw1J4lWshcILfwRT+X1j5dX2PrKkrfjbm&#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fJsR4EF1BtiBkI/WsHLm4badytC&#10;vBdIs0Qdp/0Q7+ijDRD8MEicLQF/vXaf7InipOWspdmsePi5Eqg4M18ckf+8nEzSMOfD5OSMmMTw&#10;ULM41LiVvQLiREmbyMssJvtotqJGsE+0RuYpK6mEk5S74nErXsV+Y9Aakmo+z0Y0vl7EW/fgZQqd&#10;cE7kfOyeBPqBwZG4/xW2UyymL4jc2ybP4Oer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HSqW1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26405E9" w14:textId="5569950A" w:rsidR="00E062A7" w:rsidRDefault="005C3777" w:rsidP="00A118D8">
                    <w:pPr>
                      <w:pStyle w:val="Brdtext"/>
                      <w:jc w:val="left"/>
                    </w:pPr>
                    <w:sdt>
                      <w:sdtPr>
                        <w:alias w:val="NummerEtikett"/>
                        <w:tag w:val="NummerEtikett"/>
                        <w:id w:val="-153465748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285908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0D7C8FA" w14:textId="31AA4774" w:rsidR="00E062A7" w:rsidRPr="00C7375F" w:rsidRDefault="005C3777" w:rsidP="00D85371">
                    <w:pPr>
                      <w:pStyle w:val="Brdtext"/>
                    </w:pPr>
                    <w:sdt>
                      <w:sdtPr>
                        <w:alias w:val="BilageEtikett"/>
                        <w:tag w:val="BilageEtikett"/>
                        <w:id w:val="-2104795769"/>
                        <w:lock w:val="sdtContentLocked"/>
                        <w:dataBinding w:prefixMappings="xmlns:ns0='http://rkdhs/mallar/lagstiftning/Prop/Prop.xsd'" w:xpath="/ns0:dokumentvärden[1]/ns0:bilagor[1]/ns0:bilaga[2]/@bilageetikett" w:storeItemID="{068625C3-B546-44A5-B525-B7CC092E5AD6}"/>
                        <w:text/>
                      </w:sdtPr>
                      <w:sdtEndPr/>
                      <w:sdtContent>
                        <w:r w:rsidR="00E062A7">
                          <w:t>Bilaga</w:t>
                        </w:r>
                      </w:sdtContent>
                    </w:sdt>
                    <w:r w:rsidR="00E062A7">
                      <w:t xml:space="preserve"> </w:t>
                    </w:r>
                    <w:sdt>
                      <w:sdtPr>
                        <w:alias w:val="BilageNummer"/>
                        <w:tag w:val="BilageNummer"/>
                        <w:id w:val="1607690778"/>
                        <w:lock w:val="sdtContentLocked"/>
                        <w:dataBinding w:prefixMappings="xmlns:ns0='http://rkdhs/mallar/lagstiftning/Prop/Prop.xsd'" w:xpath="/ns0:dokumentvärden[1]/ns0:bilagor[1]/ns0:bilaga[2]/@bilagenummer" w:storeItemID="{068625C3-B546-44A5-B525-B7CC092E5AD6}"/>
                        <w:text/>
                      </w:sdtPr>
                      <w:sdtEndPr/>
                      <w:sdtContent>
                        <w:r w:rsidR="00E062A7">
                          <w:t>2</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B2F13" w14:textId="77777777" w:rsidR="00E062A7" w:rsidRDefault="00E062A7" w:rsidP="00EE1584">
    <w:pPr>
      <w:pStyle w:val="Brdtext"/>
    </w:pP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E4253C" w14:textId="77777777" w:rsidR="00E062A7" w:rsidRDefault="00E062A7" w:rsidP="00664D04">
    <w:pPr>
      <w:pStyle w:val="Brdtext"/>
    </w:pPr>
    <w:r>
      <w:rPr>
        <w:noProof/>
        <w:lang w:eastAsia="sv-SE"/>
      </w:rPr>
      <mc:AlternateContent>
        <mc:Choice Requires="wps">
          <w:drawing>
            <wp:anchor distT="0" distB="0" distL="0" distR="0" simplePos="0" relativeHeight="2516584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842AA4" w14:textId="3F527B8B" w:rsidR="00E062A7" w:rsidRDefault="005C3777" w:rsidP="00664D04">
                          <w:pPr>
                            <w:pStyle w:val="Brdtext"/>
                            <w:jc w:val="left"/>
                          </w:pPr>
                          <w:sdt>
                            <w:sdtPr>
                              <w:alias w:val="NummerEtikett"/>
                              <w:tag w:val="NummerEtikett"/>
                              <w:id w:val="-17988203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8942448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25A7ADB" w14:textId="24403C44" w:rsidR="00E062A7" w:rsidRPr="00C7375F" w:rsidRDefault="005C3777" w:rsidP="00D85371">
                          <w:pPr>
                            <w:pStyle w:val="Brdtext"/>
                          </w:pPr>
                          <w:sdt>
                            <w:sdtPr>
                              <w:alias w:val="BilageEtikett"/>
                              <w:tag w:val="BilageEtikett"/>
                              <w:id w:val="-2008046411"/>
                              <w:lock w:val="sdtContentLocked"/>
                              <w:dataBinding w:prefixMappings="xmlns:ns0='http://rkdhs/mallar/lagstiftning/Prop/Prop.xsd'" w:xpath="/ns0:dokumentvärden[1]/ns0:bilagor[1]/ns0:bilaga[3]/@bilageetikett" w:storeItemID="{068625C3-B546-44A5-B525-B7CC092E5AD6}"/>
                              <w:text/>
                            </w:sdtPr>
                            <w:sdtEndPr/>
                            <w:sdtContent>
                              <w:r w:rsidR="00E062A7">
                                <w:t>Bilaga</w:t>
                              </w:r>
                            </w:sdtContent>
                          </w:sdt>
                          <w:r w:rsidR="00E062A7">
                            <w:t xml:space="preserve"> </w:t>
                          </w:r>
                          <w:sdt>
                            <w:sdtPr>
                              <w:alias w:val="BilageNummer"/>
                              <w:tag w:val="BilageNummer"/>
                              <w:id w:val="635367997"/>
                              <w:lock w:val="sdtContentLocked"/>
                              <w:dataBinding w:prefixMappings="xmlns:ns0='http://rkdhs/mallar/lagstiftning/Prop/Prop.xsd'" w:xpath="/ns0:dokumentvärden[1]/ns0:bilagor[1]/ns0:bilaga[3]/@bilagenummer" w:storeItemID="{068625C3-B546-44A5-B525-B7CC092E5AD6}"/>
                              <w:text/>
                            </w:sdtPr>
                            <w:sdtEndPr/>
                            <w:sdtContent>
                              <w:r w:rsidR="00E062A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4.85pt;width:89.85pt;height:9.6pt;z-index:2516584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vYe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p&#10;MSWGafToUXTRr1DAOMHTujCF1YODXew+2w5t3t4HXKaqO+l1+qMeAj2A3uzARTDCk1M5KdExSjh0&#10;5bg8G2f0i7238yF+EVaTJFTUo3kZU7a+CREvgenWJCULVjX1daNUPiTCiEvlyZqh1SrmN8LjDytl&#10;SFvRk4/HoxzY2OTeR1YmhRGZMkO6VHlfYZbiRolko8w3IQFZLvSV3IxzYXb5s3Wykkj1FsfBfv+q&#10;tzj3dcAjZ7Ym7px1Y6zP1ecZ20NW/9hCJnt7AH5QdxJjt+gyV0qQZaDGwtYbMMPbfrSC49cN2nfD&#10;QrxnHrOEjmM/xDt8pLKA3w4SJUvrf712n+xBcWgpaTGbFQ0/V8wLStRXA/KflZNJGuZ8mByfgknE&#10;H2oWhxqz0pcWnCixiRzPYrKPaitKb/UT1sg8ZYWKGY7cFY1b8TL2GwNriIv5PBthfB2LN+bB8RQ6&#10;4ZzI+dg9Me8GBkdw/9Zup5hNXxC5t02ewc1XEWTMLE9I96gOHcDoZ/IPayrtlsNztt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vYe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5842AA4" w14:textId="3F527B8B" w:rsidR="00E062A7" w:rsidRDefault="005C3777" w:rsidP="00664D04">
                    <w:pPr>
                      <w:pStyle w:val="Brdtext"/>
                      <w:jc w:val="left"/>
                    </w:pPr>
                    <w:sdt>
                      <w:sdtPr>
                        <w:alias w:val="NummerEtikett"/>
                        <w:tag w:val="NummerEtikett"/>
                        <w:id w:val="-17988203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8942448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25A7ADB" w14:textId="24403C44" w:rsidR="00E062A7" w:rsidRPr="00C7375F" w:rsidRDefault="005C3777" w:rsidP="00D85371">
                    <w:pPr>
                      <w:pStyle w:val="Brdtext"/>
                    </w:pPr>
                    <w:sdt>
                      <w:sdtPr>
                        <w:alias w:val="BilageEtikett"/>
                        <w:tag w:val="BilageEtikett"/>
                        <w:id w:val="-2008046411"/>
                        <w:lock w:val="sdtContentLocked"/>
                        <w:dataBinding w:prefixMappings="xmlns:ns0='http://rkdhs/mallar/lagstiftning/Prop/Prop.xsd'" w:xpath="/ns0:dokumentvärden[1]/ns0:bilagor[1]/ns0:bilaga[3]/@bilageetikett" w:storeItemID="{068625C3-B546-44A5-B525-B7CC092E5AD6}"/>
                        <w:text/>
                      </w:sdtPr>
                      <w:sdtEndPr/>
                      <w:sdtContent>
                        <w:r w:rsidR="00E062A7">
                          <w:t>Bilaga</w:t>
                        </w:r>
                      </w:sdtContent>
                    </w:sdt>
                    <w:r w:rsidR="00E062A7">
                      <w:t xml:space="preserve"> </w:t>
                    </w:r>
                    <w:sdt>
                      <w:sdtPr>
                        <w:alias w:val="BilageNummer"/>
                        <w:tag w:val="BilageNummer"/>
                        <w:id w:val="635367997"/>
                        <w:lock w:val="sdtContentLocked"/>
                        <w:dataBinding w:prefixMappings="xmlns:ns0='http://rkdhs/mallar/lagstiftning/Prop/Prop.xsd'" w:xpath="/ns0:dokumentvärden[1]/ns0:bilagor[1]/ns0:bilaga[3]/@bilagenummer" w:storeItemID="{068625C3-B546-44A5-B525-B7CC092E5AD6}"/>
                        <w:text/>
                      </w:sdtPr>
                      <w:sdtEndPr/>
                      <w:sdtContent>
                        <w:r w:rsidR="00E062A7">
                          <w:t>3</w:t>
                        </w:r>
                      </w:sdtContent>
                    </w:sdt>
                  </w:p>
                </w:txbxContent>
              </v:textbox>
              <w10:wrap type="square" anchorx="page" anchory="page"/>
            </v:shape>
          </w:pict>
        </mc:Fallback>
      </mc:AlternateContent>
    </w: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9943B" w14:textId="77777777" w:rsidR="00E062A7" w:rsidRDefault="00E062A7" w:rsidP="00EE1584">
    <w:pPr>
      <w:pStyle w:val="Brdtext"/>
    </w:pPr>
    <w:r>
      <w:rPr>
        <w:noProof/>
        <w:lang w:eastAsia="sv-SE"/>
      </w:rPr>
      <mc:AlternateContent>
        <mc:Choice Requires="wps">
          <w:drawing>
            <wp:anchor distT="0" distB="0" distL="0" distR="0" simplePos="0" relativeHeight="25165856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F94A42" w14:textId="557C97C7" w:rsidR="00E062A7" w:rsidRDefault="005C3777" w:rsidP="00A118D8">
                          <w:pPr>
                            <w:pStyle w:val="Brdtext"/>
                            <w:jc w:val="left"/>
                          </w:pPr>
                          <w:sdt>
                            <w:sdtPr>
                              <w:alias w:val="NummerEtikett"/>
                              <w:tag w:val="NummerEtikett"/>
                              <w:id w:val="-17571205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2902341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A8B8B10" w14:textId="7C209D53" w:rsidR="00E062A7" w:rsidRPr="00C7375F" w:rsidRDefault="005C3777" w:rsidP="00D85371">
                          <w:pPr>
                            <w:pStyle w:val="Brdtext"/>
                          </w:pPr>
                          <w:sdt>
                            <w:sdtPr>
                              <w:alias w:val="BilageEtikett"/>
                              <w:tag w:val="BilageEtikett"/>
                              <w:id w:val="1824852616"/>
                              <w:lock w:val="sdtContentLocked"/>
                              <w:dataBinding w:prefixMappings="xmlns:ns0='http://rkdhs/mallar/lagstiftning/Prop/Prop.xsd'" w:xpath="/ns0:dokumentvärden[1]/ns0:bilagor[1]/ns0:bilaga[3]/@bilageetikett" w:storeItemID="{068625C3-B546-44A5-B525-B7CC092E5AD6}"/>
                              <w:text/>
                            </w:sdtPr>
                            <w:sdtEndPr/>
                            <w:sdtContent>
                              <w:r w:rsidR="00E062A7">
                                <w:t>Bilaga</w:t>
                              </w:r>
                            </w:sdtContent>
                          </w:sdt>
                          <w:r w:rsidR="00E062A7">
                            <w:t xml:space="preserve"> </w:t>
                          </w:r>
                          <w:sdt>
                            <w:sdtPr>
                              <w:alias w:val="BilageNummer"/>
                              <w:tag w:val="BilageNummer"/>
                              <w:id w:val="1436557255"/>
                              <w:lock w:val="sdtContentLocked"/>
                              <w:dataBinding w:prefixMappings="xmlns:ns0='http://rkdhs/mallar/lagstiftning/Prop/Prop.xsd'" w:xpath="/ns0:dokumentvärden[1]/ns0:bilagor[1]/ns0:bilaga[3]/@bilagenummer" w:storeItemID="{068625C3-B546-44A5-B525-B7CC092E5AD6}"/>
                              <w:text/>
                            </w:sdtPr>
                            <w:sdtEndPr/>
                            <w:sdtContent>
                              <w:r w:rsidR="00E062A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15pt;margin-top:35.45pt;width:89.85pt;height:9.6pt;z-index:2516585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cFNkQIAAJQFAAAOAAAAZHJzL2Uyb0RvYy54bWysVN9v2jAQfp+0/8Hy+wihlK6ooWKtmCah&#10;thqd+mwcu0SzfZ5tSNhf37OTAOv60mkvydn3y/fdd3d13WhFdsL5CkxB88GQEmE4lJV5LuiPx8Wn&#10;z5T4wEzJFBhR0L3w9Hr28cNVbadiBBtQpXAEgxg/rW1BNyHYaZZ5vhGa+QFYYVApwWkW8Oies9Kx&#10;GqNrlY2Gw0lWgyutAy68x9vbVklnKb6Ugod7Kb0IRBUU3xbS16XvOn6z2RWbPjtmNxXvnsH+4RWa&#10;VQaTHkLdssDI1lV/hdIVd+BBhgEHnYGUFRepBqwmH76qZrVhVqRaEBxvDzD5/xeW3+0eHKnKgl6M&#10;KTFMY48eRRPcFgs4i/DU1k/RamXRLjRfoME29/ceL2PVjXQ6/rEegnoEen8AF4MRHp3ycY4do4Sj&#10;Lh/ll6OEfnb0ts6HrwI0iUJBHTYvYcp2Sx/wJWjam8RkHlRVLiql0iESRtwoR3YMW61CeiN6/GGl&#10;DKkLOjk7H6bABqJ7G1mZGEYkynTpYuVthUkKeyWijTLfhUTIUqFv5GacC3PIn6yjlcRU73Hs7I+v&#10;eo9zWwd6pMxgwsFZVwZcqj7N2BGy8mcPmWztEfCTuqMYmnWTuJJfTHoKrKHcIzMctKPlLV9U2L4l&#10;8+GBOZwl7Djuh3CPH6kA4YdOomQD7vdb99EeKY5aSmqczYL6X1vmBCXqm0HyX+bjcRzmdBifXyCT&#10;iDvVrE81ZqtvADmR4yayPInRPqhelA70E66RecyKKmY45i5o6MWb0G4MXENczOfJCMfXsrA0K8tj&#10;6IhzJOdj88Sc7RgckPt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yHBT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9F94A42" w14:textId="557C97C7" w:rsidR="00E062A7" w:rsidRDefault="005C3777" w:rsidP="00A118D8">
                    <w:pPr>
                      <w:pStyle w:val="Brdtext"/>
                      <w:jc w:val="left"/>
                    </w:pPr>
                    <w:sdt>
                      <w:sdtPr>
                        <w:alias w:val="NummerEtikett"/>
                        <w:tag w:val="NummerEtikett"/>
                        <w:id w:val="-17571205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2902341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A8B8B10" w14:textId="7C209D53" w:rsidR="00E062A7" w:rsidRPr="00C7375F" w:rsidRDefault="005C3777" w:rsidP="00D85371">
                    <w:pPr>
                      <w:pStyle w:val="Brdtext"/>
                    </w:pPr>
                    <w:sdt>
                      <w:sdtPr>
                        <w:alias w:val="BilageEtikett"/>
                        <w:tag w:val="BilageEtikett"/>
                        <w:id w:val="1824852616"/>
                        <w:lock w:val="sdtContentLocked"/>
                        <w:dataBinding w:prefixMappings="xmlns:ns0='http://rkdhs/mallar/lagstiftning/Prop/Prop.xsd'" w:xpath="/ns0:dokumentvärden[1]/ns0:bilagor[1]/ns0:bilaga[3]/@bilageetikett" w:storeItemID="{068625C3-B546-44A5-B525-B7CC092E5AD6}"/>
                        <w:text/>
                      </w:sdtPr>
                      <w:sdtEndPr/>
                      <w:sdtContent>
                        <w:r w:rsidR="00E062A7">
                          <w:t>Bilaga</w:t>
                        </w:r>
                      </w:sdtContent>
                    </w:sdt>
                    <w:r w:rsidR="00E062A7">
                      <w:t xml:space="preserve"> </w:t>
                    </w:r>
                    <w:sdt>
                      <w:sdtPr>
                        <w:alias w:val="BilageNummer"/>
                        <w:tag w:val="BilageNummer"/>
                        <w:id w:val="1436557255"/>
                        <w:lock w:val="sdtContentLocked"/>
                        <w:dataBinding w:prefixMappings="xmlns:ns0='http://rkdhs/mallar/lagstiftning/Prop/Prop.xsd'" w:xpath="/ns0:dokumentvärden[1]/ns0:bilagor[1]/ns0:bilaga[3]/@bilagenummer" w:storeItemID="{068625C3-B546-44A5-B525-B7CC092E5AD6}"/>
                        <w:text/>
                      </w:sdtPr>
                      <w:sdtEndPr/>
                      <w:sdtContent>
                        <w:r w:rsidR="00E062A7">
                          <w:t>3</w:t>
                        </w:r>
                      </w:sdtContent>
                    </w:sdt>
                  </w:p>
                </w:txbxContent>
              </v:textbox>
              <w10:wrap type="square" anchorx="page" anchory="page"/>
            </v:shape>
          </w:pict>
        </mc:Fallback>
      </mc:AlternateContent>
    </w: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8CAD7A" w14:textId="77777777" w:rsidR="00E062A7" w:rsidRDefault="00E062A7" w:rsidP="00EE1584">
    <w:pPr>
      <w:pStyle w:val="Brdtext"/>
    </w:pP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141A27" w14:textId="77777777" w:rsidR="00E062A7" w:rsidRDefault="00E062A7" w:rsidP="00664D04">
    <w:pPr>
      <w:pStyle w:val="Brdtext"/>
    </w:pPr>
    <w:r>
      <w:rPr>
        <w:noProof/>
        <w:lang w:eastAsia="sv-SE"/>
      </w:rPr>
      <mc:AlternateContent>
        <mc:Choice Requires="wps">
          <w:drawing>
            <wp:anchor distT="0" distB="0" distL="0" distR="0" simplePos="0" relativeHeight="2516584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71254" w14:textId="151F95BB" w:rsidR="00E062A7" w:rsidRDefault="005C3777" w:rsidP="00664D04">
                          <w:pPr>
                            <w:pStyle w:val="Brdtext"/>
                            <w:jc w:val="left"/>
                          </w:pPr>
                          <w:sdt>
                            <w:sdtPr>
                              <w:alias w:val="NummerEtikett"/>
                              <w:tag w:val="NummerEtikett"/>
                              <w:id w:val="211902222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4159760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A754BDC" w14:textId="14908C75" w:rsidR="00E062A7" w:rsidRPr="00C7375F" w:rsidRDefault="005C3777" w:rsidP="00D85371">
                          <w:pPr>
                            <w:pStyle w:val="Brdtext"/>
                          </w:pPr>
                          <w:sdt>
                            <w:sdtPr>
                              <w:alias w:val="BilageEtikett"/>
                              <w:tag w:val="BilageEtikett"/>
                              <w:id w:val="-157974126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76752804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7" type="#_x0000_t202" style="position:absolute;left:0;text-align:left;margin-left:29.4pt;margin-top:34.85pt;width:89.85pt;height:9.6pt;z-index:2516584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8DbjwIAAJQFAAAOAAAAZHJzL2Uyb0RvYy54bWysVEtv2zAMvg/YfxB0Xx1n6SuoU2QtOgwo&#10;1mLt0LMiS40xSdQkJnb260fJzmNdLx12sSnxIymSH3lx2VnD1irEBlzFy6MRZ8pJqBv3XPHvjzcf&#10;zjiLKFwtDDhV8Y2K/HL2/t1F66dqDEswtQqMnLg4bX3Fl4h+WhRRLpUV8Qi8cqTUEKxAOobnog6i&#10;Je/WFOPR6KRoIdQ+gFQx0u11r+Sz7F9rJfFO66iQmYrT2zB/Q/4u0reYXYjpcxB+2cjhGeIfXmFF&#10;4yjoztW1QMFWofnLlW1kgAgajyTYArRupMo5UDbl6EU2D0vhVc6FihP9rkzx/7mVX9f3gTV1xU9P&#10;OXPCUo8eVYdhRQmMU3laH6eEevCEw+4TdNTm7X2ky5R1p4NNf8qHkZ4KvdkVl5wxmYzKSUkd40yS&#10;rhyX5+Nc/WJv7UPEzwosS0LFAzUv11SsbyPSSwi6haRgEUxT3zTG5EMijLoyga0FtdpgfiNZ/IEy&#10;jrUVP/l4PMqOHSTz3rNxyY3KlBnCpcz7DLOEG6MSxrhvSlPJcqKvxBZSKreLn9EJpSnUWwwH/P5V&#10;bzHu8yCLHBkc7oxt4yDk7POM7UtW/9iWTPd4KvhB3knEbtFlrpRnuXfpbgH1hpgRoB+t6OVNQ+27&#10;FRHvRaBZoo7TfsA7+mgDVH4YJM6WEH69dp/wRHHSctbSbFY8/lyJoDgzXxyR/7ycTNIw58Pk+JSY&#10;xMKhZnGocSt7BcSJkjaRl1lMeDRbUQewT7RG5ikqqYSTFLviuBWvsN8YtIakms8ziMbXC7x1D14m&#10;16nOiZyP3ZMIfmAwEve/wnaKxfQFkXtssox+vkIiY2b5vqpDB2j0M/mHNZV2y+E5o/bL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MHwNu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B171254" w14:textId="151F95BB" w:rsidR="00E062A7" w:rsidRDefault="005C3777" w:rsidP="00664D04">
                    <w:pPr>
                      <w:pStyle w:val="Brdtext"/>
                      <w:jc w:val="left"/>
                    </w:pPr>
                    <w:sdt>
                      <w:sdtPr>
                        <w:alias w:val="NummerEtikett"/>
                        <w:tag w:val="NummerEtikett"/>
                        <w:id w:val="211902222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4159760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A754BDC" w14:textId="14908C75" w:rsidR="00E062A7" w:rsidRPr="00C7375F" w:rsidRDefault="005C3777" w:rsidP="00D85371">
                    <w:pPr>
                      <w:pStyle w:val="Brdtext"/>
                    </w:pPr>
                    <w:sdt>
                      <w:sdtPr>
                        <w:alias w:val="BilageEtikett"/>
                        <w:tag w:val="BilageEtikett"/>
                        <w:id w:val="-157974126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76752804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BC3AF1" w14:textId="77777777" w:rsidR="00E062A7" w:rsidRDefault="00E062A7" w:rsidP="00EE1584">
    <w:pPr>
      <w:pStyle w:val="Brdtext"/>
    </w:pPr>
    <w:r>
      <w:rPr>
        <w:noProof/>
        <w:lang w:eastAsia="sv-SE"/>
      </w:rPr>
      <mc:AlternateContent>
        <mc:Choice Requires="wps">
          <w:drawing>
            <wp:anchor distT="0" distB="0" distL="0" distR="0" simplePos="0" relativeHeight="2516585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ED8E7F" w14:textId="161F4056" w:rsidR="00E062A7" w:rsidRDefault="005C3777" w:rsidP="00A118D8">
                          <w:pPr>
                            <w:pStyle w:val="Brdtext"/>
                            <w:jc w:val="left"/>
                          </w:pPr>
                          <w:sdt>
                            <w:sdtPr>
                              <w:alias w:val="NummerEtikett"/>
                              <w:tag w:val="NummerEtikett"/>
                              <w:id w:val="142608147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7041905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D12270B" w14:textId="5FA117A1" w:rsidR="00E062A7" w:rsidRPr="00C7375F" w:rsidRDefault="005C3777" w:rsidP="00D85371">
                          <w:pPr>
                            <w:pStyle w:val="Brdtext"/>
                          </w:pPr>
                          <w:sdt>
                            <w:sdtPr>
                              <w:alias w:val="BilageEtikett"/>
                              <w:tag w:val="BilageEtikett"/>
                              <w:id w:val="-65637685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6587656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8" type="#_x0000_t202" style="position:absolute;left:0;text-align:left;margin-left:348.15pt;margin-top:35.45pt;width:89.85pt;height:9.6pt;z-index:2516585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hn5kAIAAJQFAAAOAAAAZHJzL2Uyb0RvYy54bWysVEtv2zAMvg/YfxB0Xx2nadoGcYosRYcB&#10;QVssGXpWZCkxJomapMTOfv0o2Xms66XDLjYlvsSPHzm+a7QiO+F8Baag+UWPEmE4lJVZF/T78uHT&#10;DSU+MFMyBUYUdC88vZt8/DCu7Uj0YQOqFI5gEONHtS3oJgQ7yjLPN0IzfwFWGFRKcJoFPLp1VjpW&#10;Y3Stsn6vN8xqcKV1wIX3eHvfKukkxZdS8PAkpReBqILi20L6uvRdxW82GbPR2jG7qXj3DPYPr9Cs&#10;Mpj0GOqeBUa2rvorlK64Aw8yXHDQGUhZcZFqwGry3qtqFhtmRaoFwfH2CJP/f2H54+7Zkaos6PWQ&#10;EsM09mgpmuC2WMBlhKe2foRWC4t2ofkMDbb5cO/xMlbdSKfjH+shqEeg90dwMRjh0Skf5NgxSjjq&#10;8n5+20/oZydv63z4IkCTKBTUYfMSpmw39wFfgqYHk5jMg6rKh0qpdIiEETPlyI5hq1VIb0SPP6yU&#10;IXVBh5dXvRTYQHRvIysTw4hEmS5drLytMElhr0S0UeabkAhZKvSN3IxzYY75k3W0kpjqPY6d/elV&#10;73Fu60CPlBlMODrryoBL1acZO0FW/jhAJlt7BPys7iiGZtUkruQ3RwqsoNwjMxy0o+Utf6iwfXPm&#10;wzNzOEvYcdwP4Qk/UgHCD51EyQbcr7fuoz1SHLWU1DibBfU/t8wJStRXg+S/zQeDOMzpMLi6RiYR&#10;d65ZnWvMVs8AOZHjJrI8idE+qIMoHegXXCPTmBVVzHDMXdBwEGeh3Ri4hriYTpMRjq9lYW4WlsfQ&#10;EedIzmXzwpztGByQ+49wmGI2ekXk1jZ6ejvdBiRjYnlEukW16wCOfiJ/t6bibjk/J6vTMp38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4+hn5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EED8E7F" w14:textId="161F4056" w:rsidR="00E062A7" w:rsidRDefault="005C3777" w:rsidP="00A118D8">
                    <w:pPr>
                      <w:pStyle w:val="Brdtext"/>
                      <w:jc w:val="left"/>
                    </w:pPr>
                    <w:sdt>
                      <w:sdtPr>
                        <w:alias w:val="NummerEtikett"/>
                        <w:tag w:val="NummerEtikett"/>
                        <w:id w:val="142608147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7041905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D12270B" w14:textId="5FA117A1" w:rsidR="00E062A7" w:rsidRPr="00C7375F" w:rsidRDefault="005C3777" w:rsidP="00D85371">
                    <w:pPr>
                      <w:pStyle w:val="Brdtext"/>
                    </w:pPr>
                    <w:sdt>
                      <w:sdtPr>
                        <w:alias w:val="BilageEtikett"/>
                        <w:tag w:val="BilageEtikett"/>
                        <w:id w:val="-65637685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6587656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B82E58" w14:textId="77777777" w:rsidR="00E062A7" w:rsidRDefault="00E062A7" w:rsidP="00EE1584">
    <w:pPr>
      <w:pStyle w:val="Brdtext"/>
    </w:pP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A0363" w14:textId="77777777" w:rsidR="00E062A7" w:rsidRDefault="00E062A7" w:rsidP="00664D04">
    <w:pPr>
      <w:pStyle w:val="Brdtext"/>
    </w:pPr>
    <w:r>
      <w:rPr>
        <w:noProof/>
        <w:lang w:eastAsia="sv-SE"/>
      </w:rPr>
      <mc:AlternateContent>
        <mc:Choice Requires="wps">
          <w:drawing>
            <wp:anchor distT="0" distB="0" distL="0" distR="0" simplePos="0" relativeHeight="25165846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4DA489" w14:textId="72EE0694" w:rsidR="00E062A7" w:rsidRDefault="005C3777" w:rsidP="00664D04">
                          <w:pPr>
                            <w:pStyle w:val="Brdtext"/>
                            <w:jc w:val="left"/>
                          </w:pPr>
                          <w:sdt>
                            <w:sdtPr>
                              <w:alias w:val="NummerEtikett"/>
                              <w:tag w:val="NummerEtikett"/>
                              <w:id w:val="15662943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604413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D8D6DAF" w14:textId="6D756787" w:rsidR="00E062A7" w:rsidRPr="00C7375F" w:rsidRDefault="005C3777" w:rsidP="00D85371">
                          <w:pPr>
                            <w:pStyle w:val="Brdtext"/>
                          </w:pPr>
                          <w:sdt>
                            <w:sdtPr>
                              <w:alias w:val="BilageEtikett"/>
                              <w:tag w:val="BilageEtikett"/>
                              <w:id w:val="180218736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4309465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2" type="#_x0000_t202" style="position:absolute;left:0;text-align:left;margin-left:29.4pt;margin-top:34.85pt;width:89.85pt;height:9.6pt;z-index:2516584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oOcikQIAAJQFAAAOAAAAZHJzL2Uyb0RvYy54bWysVN9v2jAQfp+0/8Hy+xrCoC2ooWKtmCZV&#10;bTWY+mwcu0SzfZ5tSNhf37OTAOv60mkvydn3y/fdd3d13WhFdsL5CkxB87MBJcJwKCvzXNAfq8Wn&#10;S0p8YKZkCowo6F54ej37+OGqtlMxhA2oUjiCQYyf1ragmxDsNMs83wjN/BlYYVApwWkW8Oies9Kx&#10;GqNrlQ0Hg/OsBldaB1x4j7e3rZLOUnwpBQ8PUnoRiCoovi2kr0vfdfxmsys2fXbMbirePYP9wys0&#10;qwwmPYS6ZYGRrav+CqUr7sCDDGccdAZSVlykGrCafPCqmuWGWZFqQXC8PcDk/19Yfr97dKQqC3ox&#10;ocQwjT1aiSa4LRYwjPDU1k/RamnRLjRfoME29/ceL2PVjXQ6/rEegnoEen8AF4MRHp3yUY4do4Sj&#10;Lh/mk2FCPzt6W+fDVwGaRKGgDpuXMGW7Ox/wJWjam8RkHlRVLiql0iESRtwoR3YMW61CeiN6/GGl&#10;DKkLev55PEiBDUT3NrIyMYxIlOnSxcrbCpMU9kpEG2W+C4mQpULfyM04F+aQP1lHK4mp3uPY2R9f&#10;9R7ntg70SJnBhIOzrgy4VH2asSNk5c8eMtnaI+AndUcxNOsmcSW/HPcUWEO5R2Y4aEfLW76osH13&#10;zIdH5nCWsOO4H8IDfqQChB86iZINuN9v3Ud7pDhqKalxNgvqf22ZE5SobwbJP8lHozjM6TAaXyCT&#10;iDvVrE81ZqtvADmR4yayPInRPqhelA70E66RecyKKmY45i5o6MWb0G4MXENczOfJCMfXsnBnlpbH&#10;0BHnSM5V88Sc7RgckPv30E8xm74icmsbPb2dbwOSMbE8It2i2nUARz+Rv1tTcbecnpPVcZnOXg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aDnI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54DA489" w14:textId="72EE0694" w:rsidR="00E062A7" w:rsidRDefault="005C3777" w:rsidP="00664D04">
                    <w:pPr>
                      <w:pStyle w:val="Brdtext"/>
                      <w:jc w:val="left"/>
                    </w:pPr>
                    <w:sdt>
                      <w:sdtPr>
                        <w:alias w:val="NummerEtikett"/>
                        <w:tag w:val="NummerEtikett"/>
                        <w:id w:val="15662943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604413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D8D6DAF" w14:textId="6D756787" w:rsidR="00E062A7" w:rsidRPr="00C7375F" w:rsidRDefault="005C3777" w:rsidP="00D85371">
                    <w:pPr>
                      <w:pStyle w:val="Brdtext"/>
                    </w:pPr>
                    <w:sdt>
                      <w:sdtPr>
                        <w:alias w:val="BilageEtikett"/>
                        <w:tag w:val="BilageEtikett"/>
                        <w:id w:val="180218736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4309465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03B7B9" w14:textId="77777777" w:rsidR="00E062A7" w:rsidRDefault="00E062A7" w:rsidP="00EE1584">
    <w:pPr>
      <w:pStyle w:val="Brdtext"/>
    </w:pPr>
    <w:r>
      <w:rPr>
        <w:noProof/>
        <w:lang w:eastAsia="sv-SE"/>
      </w:rPr>
      <mc:AlternateContent>
        <mc:Choice Requires="wps">
          <w:drawing>
            <wp:anchor distT="0" distB="0" distL="0" distR="0" simplePos="0" relativeHeight="25165856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B22825" w14:textId="1FBBD912" w:rsidR="00E062A7" w:rsidRDefault="005C3777" w:rsidP="00A118D8">
                          <w:pPr>
                            <w:pStyle w:val="Brdtext"/>
                            <w:jc w:val="left"/>
                          </w:pPr>
                          <w:sdt>
                            <w:sdtPr>
                              <w:alias w:val="NummerEtikett"/>
                              <w:tag w:val="NummerEtikett"/>
                              <w:id w:val="-61312930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567226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CFD1D5D" w14:textId="01EE046E" w:rsidR="00E062A7" w:rsidRPr="00C7375F" w:rsidRDefault="005C3777" w:rsidP="00D85371">
                          <w:pPr>
                            <w:pStyle w:val="Brdtext"/>
                          </w:pPr>
                          <w:sdt>
                            <w:sdtPr>
                              <w:alias w:val="BilageEtikett"/>
                              <w:tag w:val="BilageEtikett"/>
                              <w:id w:val="-89396263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13035920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3" type="#_x0000_t202" style="position:absolute;left:0;text-align:left;margin-left:348.15pt;margin-top:35.45pt;width:89.85pt;height:9.6pt;z-index:2516585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9BxkAIAAJQFAAAOAAAAZHJzL2Uyb0RvYy54bWysVMtu2zAQvBfoPxC8N7Ic52VEDtwEKQoE&#10;SVCnyJmmyFgoRbIkbcn9+g4pyXbTXFL0Ii25L+7s7F5etbUiG+F8ZXRB86MRJUJzU1b6paDfn24/&#10;nVPiA9MlU0aLgm6Fp1ezjx8uGzsVY7MyqhSOIIj208YWdBWCnWaZ5ytRM39krNBQSuNqFnB0L1np&#10;WIPotcrGo9Fp1hhXWme48B63N52SzlJ8KQUPD1J6EYgqKN4W0tel7zJ+s9klm744ZlcV75/B/uEV&#10;Nas0ku5C3bDAyNpVf4WqK+6MNzIccVNnRsqKi1QDqslHr6pZrJgVqRaA4+0OJv//wvL7zaMjVVnQ&#10;M3RKsxo9ehJtcGsUcBzhaayfwmphYRfaz6ZFm4d7j8tYdStdHf+oh0APoLc7cBGM8OiUT3J0jBIO&#10;XT7OL8YJ/WzvbZ0PX4SpSRQK6tC8hCnb3PmAl8B0MInJvFFVeVsplQ6RMOJaObJhaLUK6Y3w+MNK&#10;adIU9PT4ZJQCaxPdu8hKxzAiUaZPFyvvKkxS2CoRbZT+JiQgS4W+kZtxLvQuf7KOVhKp3uPY2+9f&#10;9R7nrg54pMxGh51zXWnjUvVpxvaQlT8GyGRnD8AP6o5iaJdt4kp+fjpQYGnKLZjhTDda3vLbCu27&#10;Yz48ModZQsexH8IDPlIZwG96iZKVcb/euo/2oDi0lDSYzYL6n2vmBCXqqwb5L/LJJA5zOkxOzsAk&#10;4g41y0ONXtfXBpzIsYksT2K0D2oQpTP1M9bIPGaFimmO3AUNg3gduo2BNcTFfJ6MML6WhTu9sDyG&#10;jjhHcj61z8zZnsEB3L83wxSz6Ssid7bR09v5OoCMieUR6Q7VvgMY/UT+fk3F3XJ4Tlb7Z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NP9Bx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0B22825" w14:textId="1FBBD912" w:rsidR="00E062A7" w:rsidRDefault="005C3777" w:rsidP="00A118D8">
                    <w:pPr>
                      <w:pStyle w:val="Brdtext"/>
                      <w:jc w:val="left"/>
                    </w:pPr>
                    <w:sdt>
                      <w:sdtPr>
                        <w:alias w:val="NummerEtikett"/>
                        <w:tag w:val="NummerEtikett"/>
                        <w:id w:val="-61312930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567226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CFD1D5D" w14:textId="01EE046E" w:rsidR="00E062A7" w:rsidRPr="00C7375F" w:rsidRDefault="005C3777" w:rsidP="00D85371">
                    <w:pPr>
                      <w:pStyle w:val="Brdtext"/>
                    </w:pPr>
                    <w:sdt>
                      <w:sdtPr>
                        <w:alias w:val="BilageEtikett"/>
                        <w:tag w:val="BilageEtikett"/>
                        <w:id w:val="-89396263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13035920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8190A0" w14:textId="77777777" w:rsidR="00E062A7" w:rsidRDefault="00E062A7" w:rsidP="00664D04">
    <w:pPr>
      <w:pStyle w:val="Brdtext"/>
    </w:pPr>
    <w:r>
      <w:rPr>
        <w:noProof/>
        <w:lang w:eastAsia="sv-SE"/>
      </w:rPr>
      <mc:AlternateContent>
        <mc:Choice Requires="wps">
          <w:drawing>
            <wp:anchor distT="0" distB="0" distL="0" distR="0" simplePos="0" relativeHeight="2516584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9C2B8D" w14:textId="3967BB08" w:rsidR="00E062A7" w:rsidRDefault="005C3777" w:rsidP="00664D04">
                          <w:pPr>
                            <w:pStyle w:val="Brdtext"/>
                            <w:jc w:val="left"/>
                          </w:pPr>
                          <w:sdt>
                            <w:sdtPr>
                              <w:alias w:val="NummerEtikett"/>
                              <w:tag w:val="NummerEtikett"/>
                              <w:id w:val="98142627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8828884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3F67B08" w14:textId="630B251A" w:rsidR="00E062A7" w:rsidRPr="00C7375F" w:rsidRDefault="005C3777" w:rsidP="00D85371">
                          <w:pPr>
                            <w:pStyle w:val="Brdtext"/>
                          </w:pPr>
                          <w:sdt>
                            <w:sdtPr>
                              <w:alias w:val="BilageEtikett"/>
                              <w:tag w:val="BilageEtikett"/>
                              <w:id w:val="113591535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8507498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7" type="#_x0000_t202" style="position:absolute;left:0;text-align:left;margin-left:29.4pt;margin-top:34.85pt;width:89.85pt;height:9.6pt;z-index:2516584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SvVdjQIAAJQ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eqKnpaU&#10;GKbRo0fRRb9CAuNUntaFKVAPDrjYfbYd2rx9D3hMWXfS6/RHPgRyFHqzKy6MEZ6UykmJjlHCISvH&#10;5dk4V7/Yazsf4hdhNUmHino0L9eUrW9CRCSAbiHJWbCqqa8bpfIlEUZcKk/WDK1WMccIjT9QypC2&#10;oicfj0fZsLFJvbesTDIjMmUGdynzPsN8ihslEkaZb0KiZDnRV3wzzoXZ+c/ohJJw9RbFAb+P6i3K&#10;fR7QyJ6tiTtl3Rjrc/Z5xvYlq39sSyZ7PAp+kHc6xm7RZa6UZ7l36W1h6w2Y4W0/WsHx6wbtu2Eh&#10;3jOPWULHsR/iHT5SWZTfDidKltb/eu094UFxSClpMZsVDT9XzAtK1FcD8p+Vk0ka5nyZHH8Ck4g/&#10;lCwOJWalLy04AX4junxM+Ki2R+mtfsIamSevEDHD4buicXu8jP3GwBriYj7PIIyvY/HGPDieTKc6&#10;J3I+dk/Mu4HBEdy/tdspZtMXRO6xSTO4+SqCjJnl+6oOHcDoZ/IPayrtlsN7Ru2X6ew3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0SvVdjQIAAJQ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579C2B8D" w14:textId="3967BB08" w:rsidR="00E062A7" w:rsidRDefault="005C3777" w:rsidP="00664D04">
                    <w:pPr>
                      <w:pStyle w:val="Brdtext"/>
                      <w:jc w:val="left"/>
                    </w:pPr>
                    <w:sdt>
                      <w:sdtPr>
                        <w:alias w:val="NummerEtikett"/>
                        <w:tag w:val="NummerEtikett"/>
                        <w:id w:val="98142627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8828884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3F67B08" w14:textId="630B251A" w:rsidR="00E062A7" w:rsidRPr="00C7375F" w:rsidRDefault="005C3777" w:rsidP="00D85371">
                    <w:pPr>
                      <w:pStyle w:val="Brdtext"/>
                    </w:pPr>
                    <w:sdt>
                      <w:sdtPr>
                        <w:alias w:val="BilageEtikett"/>
                        <w:tag w:val="BilageEtikett"/>
                        <w:id w:val="113591535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8507498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6D304" w14:textId="77777777" w:rsidR="00E062A7" w:rsidRDefault="00E062A7" w:rsidP="00EE1584">
    <w:pPr>
      <w:pStyle w:val="Brdtext"/>
    </w:pPr>
    <w:r>
      <w:rPr>
        <w:noProof/>
        <w:lang w:eastAsia="sv-SE"/>
      </w:rPr>
      <mc:AlternateContent>
        <mc:Choice Requires="wps">
          <w:drawing>
            <wp:anchor distT="0" distB="0" distL="0" distR="0" simplePos="0" relativeHeight="2516585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9FF71" w14:textId="300E5143" w:rsidR="00E062A7" w:rsidRDefault="005C3777" w:rsidP="00A118D8">
                          <w:pPr>
                            <w:pStyle w:val="Brdtext"/>
                            <w:jc w:val="left"/>
                          </w:pPr>
                          <w:sdt>
                            <w:sdtPr>
                              <w:alias w:val="NummerEtikett"/>
                              <w:tag w:val="NummerEtikett"/>
                              <w:id w:val="77298128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0353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5259663" w14:textId="2781BECC" w:rsidR="00E062A7" w:rsidRPr="00C7375F" w:rsidRDefault="005C3777" w:rsidP="00D85371">
                          <w:pPr>
                            <w:pStyle w:val="Brdtext"/>
                          </w:pPr>
                          <w:sdt>
                            <w:sdtPr>
                              <w:alias w:val="BilageEtikett"/>
                              <w:tag w:val="BilageEtikett"/>
                              <w:id w:val="-6619805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6980886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8" type="#_x0000_t202" style="position:absolute;left:0;text-align:left;margin-left:348.15pt;margin-top:35.45pt;width:89.85pt;height:9.6pt;z-index:2516585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x/jwIAAJQ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1f0&#10;DPQYptGjR9FFv0IBx4me1oUpUA8OuNh9sh3avD0POExVd9Lr9Ec9BHZE2uzIRTDCk1M5KdExSjhs&#10;5bg8H2f2i7238yF+FlaTtKioR/Myp2x9GyJuAugWkpIFq5r6plEqb5JgxJXyZM3QahXzHeHxB0oZ&#10;0lb09PhklAMbm9z7yMqkMCJLZkiXKu8rzKu4USJhlPkmJCjLhb6Sm3EuzC5/RieURKq3OA74/a3e&#10;4tzXAY+c2Zq4c9aNsT5Xn9/YnrL6x5Yy2eNB+EHdaRm7RZe1Up7vJLCw9QbK8LZ/WsHxmwbtu2Uh&#10;3jOPt4SOYz7EO3yksqDfDitKltb/eu084SFxWClp8TYrGn6umBeUqC8G4j8vJxOEjXkzOfkIJRF/&#10;aFkcWsxKX1loosQkcjwvEz6q7VJ6q58wRuYpK0zMcOSuaNwur2I/MTCGuJjPMwjP17F4ax4cT6ET&#10;z0mcj90T825QcIT2v9rtK2bTF0LusckzuPkqQoxZ5YnpntWhA3j6WfzDmEqz5XCfUfth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3LH+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739FF71" w14:textId="300E5143" w:rsidR="00E062A7" w:rsidRDefault="005C3777" w:rsidP="00A118D8">
                    <w:pPr>
                      <w:pStyle w:val="Brdtext"/>
                      <w:jc w:val="left"/>
                    </w:pPr>
                    <w:sdt>
                      <w:sdtPr>
                        <w:alias w:val="NummerEtikett"/>
                        <w:tag w:val="NummerEtikett"/>
                        <w:id w:val="77298128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0353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5259663" w14:textId="2781BECC" w:rsidR="00E062A7" w:rsidRPr="00C7375F" w:rsidRDefault="005C3777" w:rsidP="00D85371">
                    <w:pPr>
                      <w:pStyle w:val="Brdtext"/>
                    </w:pPr>
                    <w:sdt>
                      <w:sdtPr>
                        <w:alias w:val="BilageEtikett"/>
                        <w:tag w:val="BilageEtikett"/>
                        <w:id w:val="-6619805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6980886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9A619" w14:textId="77777777" w:rsidR="00E062A7" w:rsidRDefault="00E062A7" w:rsidP="00664D04">
    <w:pPr>
      <w:pStyle w:val="Brdtext"/>
    </w:pPr>
    <w:r>
      <w:rPr>
        <w:noProof/>
        <w:lang w:eastAsia="sv-SE"/>
      </w:rPr>
      <mc:AlternateContent>
        <mc:Choice Requires="wps">
          <w:drawing>
            <wp:anchor distT="0" distB="0" distL="0" distR="0" simplePos="0" relativeHeight="2516584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8B421B" w14:textId="101CB35E" w:rsidR="00E062A7" w:rsidRDefault="005C3777" w:rsidP="00664D04">
                          <w:pPr>
                            <w:pStyle w:val="Brdtext"/>
                            <w:jc w:val="left"/>
                          </w:pPr>
                          <w:sdt>
                            <w:sdtPr>
                              <w:alias w:val="NummerEtikett"/>
                              <w:tag w:val="NummerEtikett"/>
                              <w:id w:val="-32042949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1698302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D0A9544" w14:textId="0E47710A" w:rsidR="00E062A7" w:rsidRPr="00C7375F" w:rsidRDefault="005C3777" w:rsidP="00D85371">
                          <w:pPr>
                            <w:pStyle w:val="Brdtext"/>
                          </w:pPr>
                          <w:sdt>
                            <w:sdtPr>
                              <w:alias w:val="BilageEtikett"/>
                              <w:tag w:val="BilageEtikett"/>
                              <w:id w:val="-127339305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02971986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2" type="#_x0000_t202" style="position:absolute;left:0;text-align:left;margin-left:29.4pt;margin-top:34.85pt;width:89.85pt;height:9.6pt;z-index:2516584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5EBkQIAAJQ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p5&#10;TolhGnu0Ek1wWyxgGOGprZ+i1dKiXWi+QINt7u89XsaqG+l0/GM9BPUI9P4ALgYjPDrloxw7RglH&#10;XT7MJ8OEfnb0ts6HrwI0iUJBHTYvYcp2dz7gS9C0N4nJPKiqXFRKpUMkjLhRjuwYtlqF9Eb0+MNK&#10;GVIX9OJ8PEiBDUT3NrIyMYxIlOnSxcrbCpMU9kpEG2W+C4mQpULfyM04F+aQP1lHK4mp3uPY2R9f&#10;9R7ntg70SJnBhIOzrgy4VH2asSNk5c8eMtnaI+AndUcxNOsmcSWfjHsKrKHcIzMctKPlLV9U2L47&#10;5sMjczhL2HHcD+EBP1IBwg+dRMkG3O+37qM9Uhy1lNQ4mwX1v7bMCUrUN4Pkn+SjURzmdBiNPyOT&#10;iDvVrE81ZqtvADmR4yayPInRPqhelA70E66RecyKKmY45i5o6MWb0G4MXENczOfJCMfXsnBnlpbH&#10;0BHnSM5V88Sc7RgckPv30E8xm74icmsbPb2dbwOSMbE8It2i2nUARz+Rv1tTcbecnpPVcZnOXg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GxeRA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18B421B" w14:textId="101CB35E" w:rsidR="00E062A7" w:rsidRDefault="005C3777" w:rsidP="00664D04">
                    <w:pPr>
                      <w:pStyle w:val="Brdtext"/>
                      <w:jc w:val="left"/>
                    </w:pPr>
                    <w:sdt>
                      <w:sdtPr>
                        <w:alias w:val="NummerEtikett"/>
                        <w:tag w:val="NummerEtikett"/>
                        <w:id w:val="-32042949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1698302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D0A9544" w14:textId="0E47710A" w:rsidR="00E062A7" w:rsidRPr="00C7375F" w:rsidRDefault="005C3777" w:rsidP="00D85371">
                    <w:pPr>
                      <w:pStyle w:val="Brdtext"/>
                    </w:pPr>
                    <w:sdt>
                      <w:sdtPr>
                        <w:alias w:val="BilageEtikett"/>
                        <w:tag w:val="BilageEtikett"/>
                        <w:id w:val="-127339305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02971986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2B4E3B" w14:textId="77777777" w:rsidR="00E062A7" w:rsidRDefault="00E062A7" w:rsidP="00EE1584">
    <w:pPr>
      <w:pStyle w:val="Brdtext"/>
    </w:pPr>
    <w:r>
      <w:rPr>
        <w:noProof/>
        <w:lang w:eastAsia="sv-SE"/>
      </w:rPr>
      <mc:AlternateContent>
        <mc:Choice Requires="wps">
          <w:drawing>
            <wp:anchor distT="0" distB="0" distL="0" distR="0" simplePos="0" relativeHeight="25165856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268F16" w14:textId="507C8646" w:rsidR="00E062A7" w:rsidRDefault="005C3777" w:rsidP="00A118D8">
                          <w:pPr>
                            <w:pStyle w:val="Brdtext"/>
                            <w:jc w:val="left"/>
                          </w:pPr>
                          <w:sdt>
                            <w:sdtPr>
                              <w:alias w:val="NummerEtikett"/>
                              <w:tag w:val="NummerEtikett"/>
                              <w:id w:val="81523176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2822949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732EFF" w14:textId="3B9319AD" w:rsidR="00E062A7" w:rsidRPr="00C7375F" w:rsidRDefault="005C3777" w:rsidP="00D85371">
                          <w:pPr>
                            <w:pStyle w:val="Brdtext"/>
                          </w:pPr>
                          <w:sdt>
                            <w:sdtPr>
                              <w:alias w:val="BilageEtikett"/>
                              <w:tag w:val="BilageEtikett"/>
                              <w:id w:val="-7151550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03858415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3" type="#_x0000_t202" style="position:absolute;left:0;text-align:left;margin-left:348.15pt;margin-top:35.45pt;width:89.85pt;height:9.6pt;z-index:2516585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iKZSkQIAAJQFAAAOAAAAZHJzL2Uyb0RvYy54bWysVN9v2jAQfp+0/8Hy+wihlBXUULFWnSZV&#10;bTWY+mwcu0SzfZ5tSNhf37OTAOv60mkvydn3y/fdd3d51WhFdsL5CkxB88GQEmE4lJV5LuiP1e2n&#10;C0p8YKZkCowo6F54ejX/+OGytjMxgg2oUjiCQYyf1bagmxDsLMs83wjN/ACsMKiU4DQLeHTPWelY&#10;jdG1ykbD4SSrwZXWARfe4+1Nq6TzFF9KwcODlF4EogqKbwvp69J3Hb/Z/JLNnh2zm4p3z2D/8ArN&#10;KoNJD6FuWGBk66q/QumKO/Agw4CDzkDKiotUA1aTD19Vs9wwK1ItCI63B5j8/wvL73ePjlRlQS9G&#10;lBimsUcr0QS3xQLOIjy19TO0Wlq0C80XaLDN/b3Hy1h1I52Of6yHoB6B3h/AxWCER6d8nGPHKOGo&#10;y0f5dJTQz47e1vnwVYAmUSiow+YlTNnuzgd8CZr2JjGZB1WVt5VS6RAJI66VIzuGrVYhvRE9/rBS&#10;htQFnZydD1NgA9G9jaxMDCMSZbp0sfK2wiSFvRLRRpnvQiJkqdA3cjPOhTnkT9bRSmKq9zh29sdX&#10;vce5rQM9UmYw4eCsKwMuVZ9m7AhZ+bOHTLb2CPhJ3VEMzbpJXMmnk54Cayj3yAwH7Wh5y28rbN8d&#10;8+GROZwl7Djuh/CAH6kA4YdOomQD7vdb99EeKY5aSmqczYL6X1vmBCXqm0HyT/PxOA5zOozPPyOT&#10;iDvVrE81ZquvATmR4yayPInRPqhelA70E66RRcyKKmY45i5o6MXr0G4MXENcLBbJCMfXsnBnlpbH&#10;0BHnSM5V88Sc7RgckPv30E8xm70icmsbPb1dbAOSMbE8It2i2nUARz+Rv1tTcbecnpPVcZnOX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74imU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E268F16" w14:textId="507C8646" w:rsidR="00E062A7" w:rsidRDefault="005C3777" w:rsidP="00A118D8">
                    <w:pPr>
                      <w:pStyle w:val="Brdtext"/>
                      <w:jc w:val="left"/>
                    </w:pPr>
                    <w:sdt>
                      <w:sdtPr>
                        <w:alias w:val="NummerEtikett"/>
                        <w:tag w:val="NummerEtikett"/>
                        <w:id w:val="81523176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2822949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732EFF" w14:textId="3B9319AD" w:rsidR="00E062A7" w:rsidRPr="00C7375F" w:rsidRDefault="005C3777" w:rsidP="00D85371">
                    <w:pPr>
                      <w:pStyle w:val="Brdtext"/>
                    </w:pPr>
                    <w:sdt>
                      <w:sdtPr>
                        <w:alias w:val="BilageEtikett"/>
                        <w:tag w:val="BilageEtikett"/>
                        <w:id w:val="-7151550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03858415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08371E" w14:textId="77777777" w:rsidR="00E062A7" w:rsidRDefault="00E062A7" w:rsidP="00664D04">
    <w:pPr>
      <w:pStyle w:val="Brdtext"/>
    </w:pPr>
    <w:r>
      <w:rPr>
        <w:noProof/>
        <w:lang w:eastAsia="sv-SE"/>
      </w:rPr>
      <mc:AlternateContent>
        <mc:Choice Requires="wps">
          <w:drawing>
            <wp:anchor distT="0" distB="0" distL="0" distR="0" simplePos="0" relativeHeight="2516584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F7960" w14:textId="0265EE4E" w:rsidR="00E062A7" w:rsidRDefault="005C3777" w:rsidP="00664D04">
                          <w:pPr>
                            <w:pStyle w:val="Brdtext"/>
                            <w:jc w:val="left"/>
                          </w:pPr>
                          <w:sdt>
                            <w:sdtPr>
                              <w:alias w:val="NummerEtikett"/>
                              <w:tag w:val="NummerEtikett"/>
                              <w:id w:val="30204122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0875494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EB3BD4" w14:textId="30BD3EC7" w:rsidR="00E062A7" w:rsidRPr="00C7375F" w:rsidRDefault="005C3777" w:rsidP="00D85371">
                          <w:pPr>
                            <w:pStyle w:val="Brdtext"/>
                          </w:pPr>
                          <w:sdt>
                            <w:sdtPr>
                              <w:alias w:val="BilageEtikett"/>
                              <w:tag w:val="BilageEtikett"/>
                              <w:id w:val="125447678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8631236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7" type="#_x0000_t202" style="position:absolute;left:0;text-align:left;margin-left:29.4pt;margin-top:34.85pt;width:89.85pt;height:9.6pt;z-index:251658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m5GwkAIAAJQFAAAOAAAAZHJzL2Uyb0RvYy54bWysVEtPGzEQvlfqf7B8L5tNA4WIDUpBVJUQ&#10;oELF2fHaZFXb49qT7Ka/vmPv5lHKhaqX3bHn5fnmmzm/6KxhaxViA67i5dGIM+Uk1I17rvj3x+sP&#10;p5xFFK4WBpyq+EZFfjF7/+689VM1hiWYWgVGQVyctr7iS0Q/LYool8qKeAReOVJqCFYgHcNzUQfR&#10;UnRrivFodFK0EGofQKoY6faqV/JZjq+1knindVTITMXpbZi/IX8X6VvMzsX0OQi/bOTwDPEPr7Ci&#10;cZR0F+pKoGCr0PwVyjYyQASNRxJsAVo3UuUaqJpy9KKah6XwKtdC4ES/gyn+v7Dydn0fWFNX/PSY&#10;Mycs9ehRdRhWVMA4wdP6OCWrB0922H2Gjtq8vY90marudLDpT/Uw0hPQmx24FIzJ5FROSuoYZ5J0&#10;5bg8G2f0i723DxG/KLAsCRUP1LyMqVjfRKSXkOnWJCWLYJr6ujEmHxJh1KUJbC2o1QbzG8njDyvj&#10;WFvxk4/HoxzYQXLvIxuXwqhMmSFdqryvMEu4MSrZGPdNaYIsF/pKbiGlcrv82TpZaUr1FsfBfv+q&#10;tzj3dZBHzgwOd862cRBy9XnG9pDVP7aQ6d6eAD+oO4nYLbrMldTHgRoLqDfEjAD9aEUvrxtq342I&#10;eC8CzRJ1nPYD3tFHGyD4YZA4W0L49dp9sieKk5azlmaz4vHnSgTFmfnqiPxn5WSShjkfJsefiEks&#10;HGoWhxq3spdAnChpE3mZxWSPZivqAPaJ1sg8ZSWVcJJyVxy34iX2G4PWkFTzeTai8fUCb9yDlyl0&#10;wjmR87F7EsEPDEbi/i1sp1hMXxC5t02e0c9XSGTMLE9I96gOHaDRz+Qf1lTaLYfnbL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xm5Gw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89F7960" w14:textId="0265EE4E" w:rsidR="00E062A7" w:rsidRDefault="005C3777" w:rsidP="00664D04">
                    <w:pPr>
                      <w:pStyle w:val="Brdtext"/>
                      <w:jc w:val="left"/>
                    </w:pPr>
                    <w:sdt>
                      <w:sdtPr>
                        <w:alias w:val="NummerEtikett"/>
                        <w:tag w:val="NummerEtikett"/>
                        <w:id w:val="30204122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0875494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EB3BD4" w14:textId="30BD3EC7" w:rsidR="00E062A7" w:rsidRPr="00C7375F" w:rsidRDefault="005C3777" w:rsidP="00D85371">
                    <w:pPr>
                      <w:pStyle w:val="Brdtext"/>
                    </w:pPr>
                    <w:sdt>
                      <w:sdtPr>
                        <w:alias w:val="BilageEtikett"/>
                        <w:tag w:val="BilageEtikett"/>
                        <w:id w:val="125447678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8631236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3727CA" w14:textId="77777777" w:rsidR="00E062A7" w:rsidRDefault="00E062A7" w:rsidP="00EE1584">
    <w:pPr>
      <w:pStyle w:val="Brdtext"/>
    </w:pPr>
    <w:r>
      <w:rPr>
        <w:noProof/>
        <w:lang w:eastAsia="sv-SE"/>
      </w:rPr>
      <mc:AlternateContent>
        <mc:Choice Requires="wps">
          <w:drawing>
            <wp:anchor distT="0" distB="0" distL="0" distR="0" simplePos="0" relativeHeight="2516585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754DFF" w14:textId="46DC6DB6" w:rsidR="00E062A7" w:rsidRDefault="005C3777" w:rsidP="00A118D8">
                          <w:pPr>
                            <w:pStyle w:val="Brdtext"/>
                            <w:jc w:val="left"/>
                          </w:pPr>
                          <w:sdt>
                            <w:sdtPr>
                              <w:alias w:val="NummerEtikett"/>
                              <w:tag w:val="NummerEtikett"/>
                              <w:id w:val="20548906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145620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CF411D7" w14:textId="1E81EB77" w:rsidR="00E062A7" w:rsidRPr="00C7375F" w:rsidRDefault="005C3777" w:rsidP="00D85371">
                          <w:pPr>
                            <w:pStyle w:val="Brdtext"/>
                          </w:pPr>
                          <w:sdt>
                            <w:sdtPr>
                              <w:alias w:val="BilageEtikett"/>
                              <w:tag w:val="BilageEtikett"/>
                              <w:id w:val="142145194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1208512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8" type="#_x0000_t202" style="position:absolute;left:0;text-align:left;margin-left:348.15pt;margin-top:35.45pt;width:89.85pt;height:9.6pt;z-index:251658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ZkiSkAIAAJQ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swklmtXo0aNog1ujgOMIT2P9FFYLC7vQfjEt2jzce1zGqlvp6vhHPQR6AL3dgYtghEenfJKjY5Rw&#10;6PJxfj5O6Gd7b+t8+CpMTaJQUIfmJUzZ5tYHvASmg0lM5o2qyptKqXSIhBFXypENQ6tVSG+Exx9W&#10;SpOmoKfHJ6MUWJvo3kVWOoYRiTJ9ulh5V2GSwlaJaKP0dyEBWSr0jdyMc6F3+ZN1tJJI9R7H3n7/&#10;qvc4d3XAI2U2Ouyc60obl6pPM7aHrPw5QCY7ewB+UHcUQ7tsE1fA1YECS1NuwQxnutHylt9UaN8t&#10;8+GBOcwSOo79EO7xkcoAftNLlKyM+/3WfbQHxaGlpMFsFtT/WjMnKFHfNMh/nk8mcZjTYXLyGUwi&#10;7lCzPNTodX1lwIkcm8jyJEb7oAZROlM/YY3MY1aomObIXdAwiFeh2xhYQ1zM58kI42tZuNULy2Po&#10;iHMk52P7xJztGRzA/TszTDGbviJyZxs9vZ2vA8iYWB6R7lDtO4DRT+Tv11TcLYfnZLVfprMX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6ZkiS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6754DFF" w14:textId="46DC6DB6" w:rsidR="00E062A7" w:rsidRDefault="005C3777" w:rsidP="00A118D8">
                    <w:pPr>
                      <w:pStyle w:val="Brdtext"/>
                      <w:jc w:val="left"/>
                    </w:pPr>
                    <w:sdt>
                      <w:sdtPr>
                        <w:alias w:val="NummerEtikett"/>
                        <w:tag w:val="NummerEtikett"/>
                        <w:id w:val="20548906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145620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CF411D7" w14:textId="1E81EB77" w:rsidR="00E062A7" w:rsidRPr="00C7375F" w:rsidRDefault="005C3777" w:rsidP="00D85371">
                    <w:pPr>
                      <w:pStyle w:val="Brdtext"/>
                    </w:pPr>
                    <w:sdt>
                      <w:sdtPr>
                        <w:alias w:val="BilageEtikett"/>
                        <w:tag w:val="BilageEtikett"/>
                        <w:id w:val="142145194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1208512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F648D7" w14:textId="77777777" w:rsidR="00E062A7" w:rsidRDefault="00E062A7" w:rsidP="00664D04">
    <w:pPr>
      <w:pStyle w:val="Brdtext"/>
    </w:pPr>
    <w:r>
      <w:rPr>
        <w:noProof/>
        <w:lang w:eastAsia="sv-SE"/>
      </w:rPr>
      <mc:AlternateContent>
        <mc:Choice Requires="wps">
          <w:drawing>
            <wp:anchor distT="0" distB="0" distL="0" distR="0" simplePos="0" relativeHeight="2516584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C6A939" w14:textId="1EEC6C0F" w:rsidR="00E062A7" w:rsidRDefault="005C3777" w:rsidP="00664D04">
                          <w:pPr>
                            <w:pStyle w:val="Brdtext"/>
                            <w:jc w:val="left"/>
                          </w:pPr>
                          <w:sdt>
                            <w:sdtPr>
                              <w:alias w:val="NummerEtikett"/>
                              <w:tag w:val="NummerEtikett"/>
                              <w:id w:val="-153218062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037308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69661DA" w14:textId="1C20E47F" w:rsidR="00E062A7" w:rsidRPr="00C7375F" w:rsidRDefault="005C3777" w:rsidP="00D85371">
                          <w:pPr>
                            <w:pStyle w:val="Brdtext"/>
                          </w:pPr>
                          <w:sdt>
                            <w:sdtPr>
                              <w:alias w:val="BilageEtikett"/>
                              <w:tag w:val="BilageEtikett"/>
                              <w:id w:val="7402228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38043545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2" type="#_x0000_t202" style="position:absolute;left:0;text-align:left;margin-left:29.4pt;margin-top:34.85pt;width:89.85pt;height:9.6pt;z-index:2516584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xvXskQIAAJQFAAAOAAAAZHJzL2Uyb0RvYy54bWysVEtv2zAMvg/YfxB0XxxnSR9BnSJrkWFA&#10;0BZLh54VWWqMSaImKbGzX19KtpOs66XDLjYlvsSPH3l13WhFdsL5CkxB88GQEmE4lJV5LuiPx8Wn&#10;C0p8YKZkCowo6F54ej37+OGqtlMxgg2oUjiCQYyf1ragmxDsNMs83wjN/ACsMKiU4DQLeHTPWelY&#10;jdG1ykbD4VlWgyutAy68x9vbVklnKb6Ugod7Kb0IRBUU3xbS16XvOn6z2RWbPjtmNxXvnsH+4RWa&#10;VQaTHkLdssDI1lV/hdIVd+BBhgEHnYGUFRepBqwmH76qZrVhVqRaEBxvDzD5/xeW3+0eHKnKgl6c&#10;U2KYxh49iia4LRYwivDU1k/RamXRLjRfoME29/ceL2PVjXQ6/rEegnoEen8AF4MRHp3ycY4do4Sj&#10;Lh/ll6OEfnb0ts6HrwI0iUJBHTYvYcp2Sx/wJWjam8RkHlRVLiql0iESRtwoR3YMW61CeiN6/GGl&#10;DKkLevZ5MkyBDUT3NrIyMYxIlOnSxcrbCpMU9kpEG2W+C4mQpULfyM04F+aQP1lHK4mp3uPY2R9f&#10;9R7ntg70SJnBhIOzrgy4VH2asSNk5c8eMtnaI+AndUcxNOsmcWU0nPQUWEO5R2Y4aEfLW76osH1L&#10;5sMDczhL2HHcD+EeP1IBwg+dRMkG3O+37qM9Uhy1lNQ4mwX1v7bMCUrUN4Pkv8zH4zjM6TCenCOT&#10;iDvVrE81ZqtvADmR4yayPInRPqhelA70E66RecyKKmY45i5o6MWb0G4MXENczOfJCMfXsrA0K8tj&#10;6IhzJOdj88Sc7RgckPt30E8xm74icmsbPb2dbwOSMbE8It2i2nUARz+Rv1tTcbecnpPVcZnOXg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3sb17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AC6A939" w14:textId="1EEC6C0F" w:rsidR="00E062A7" w:rsidRDefault="005C3777" w:rsidP="00664D04">
                    <w:pPr>
                      <w:pStyle w:val="Brdtext"/>
                      <w:jc w:val="left"/>
                    </w:pPr>
                    <w:sdt>
                      <w:sdtPr>
                        <w:alias w:val="NummerEtikett"/>
                        <w:tag w:val="NummerEtikett"/>
                        <w:id w:val="-153218062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037308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69661DA" w14:textId="1C20E47F" w:rsidR="00E062A7" w:rsidRPr="00C7375F" w:rsidRDefault="005C3777" w:rsidP="00D85371">
                    <w:pPr>
                      <w:pStyle w:val="Brdtext"/>
                    </w:pPr>
                    <w:sdt>
                      <w:sdtPr>
                        <w:alias w:val="BilageEtikett"/>
                        <w:tag w:val="BilageEtikett"/>
                        <w:id w:val="7402228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38043545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BFC9DD" w14:textId="77777777" w:rsidR="00E062A7" w:rsidRDefault="00E062A7" w:rsidP="00EE1584">
    <w:pPr>
      <w:pStyle w:val="Brdtext"/>
    </w:pPr>
    <w:r>
      <w:rPr>
        <w:noProof/>
        <w:lang w:eastAsia="sv-SE"/>
      </w:rPr>
      <mc:AlternateContent>
        <mc:Choice Requires="wps">
          <w:drawing>
            <wp:anchor distT="0" distB="0" distL="0" distR="0" simplePos="0" relativeHeight="2516585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5080D" w14:textId="1170AE8C" w:rsidR="00E062A7" w:rsidRDefault="005C3777" w:rsidP="00A118D8">
                          <w:pPr>
                            <w:pStyle w:val="Brdtext"/>
                            <w:jc w:val="left"/>
                          </w:pPr>
                          <w:sdt>
                            <w:sdtPr>
                              <w:alias w:val="NummerEtikett"/>
                              <w:tag w:val="NummerEtikett"/>
                              <w:id w:val="-16956762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010212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8D3E35" w14:textId="7CAC7AA9" w:rsidR="00E062A7" w:rsidRPr="00C7375F" w:rsidRDefault="005C3777" w:rsidP="00D85371">
                          <w:pPr>
                            <w:pStyle w:val="Brdtext"/>
                          </w:pPr>
                          <w:sdt>
                            <w:sdtPr>
                              <w:alias w:val="BilageEtikett"/>
                              <w:tag w:val="BilageEtikett"/>
                              <w:id w:val="-175850556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2815996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3" type="#_x0000_t202" style="position:absolute;left:0;text-align:left;margin-left:348.15pt;margin-top:35.45pt;width:89.85pt;height:9.6pt;z-index:2516585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cK/kQIAAJQFAAAOAAAAZHJzL2Uyb0RvYy54bWysVN9v2jAQfp+0/8Hy+wihlLWooWKtOk1C&#10;bTWY+mwcu0SzfZ5tSNhf37OTAOv60mkvydn3y/fdd3d13WhFdsL5CkxB88GQEmE4lJV5LuiP1d2n&#10;C0p8YKZkCowo6F54ej37+OGqtlMxgg2oUjiCQYyf1ragmxDsNMs83wjN/ACsMKiU4DQLeHTPWelY&#10;jdG1ykbD4SSrwZXWARfe4+1tq6SzFF9KwcODlF4EogqKbwvp69J3Hb/Z7IpNnx2zm4p3z2D/8ArN&#10;KoNJD6FuWWBk66q/QumKO/Agw4CDzkDKiotUA1aTD19Vs9wwK1ItCI63B5j8/wvL73ePjlRlQS8m&#10;lBimsUcr0QS3xQLOIjy19VO0Wlq0C80XaLDN/b3Hy1h1I52Of6yHoB6B3h/AxWCER6d8nGPHKOGo&#10;y0f55Sihnx29rfPhqwBNolBQh81LmLLdwgd8CZr2JjGZB1WVd5VS6RAJI26UIzuGrVYhvRE9/rBS&#10;htQFnZydD1NgA9G9jaxMDCMSZbp0sfK2wiSFvRLRRpnvQiJkqdA3cjPOhTnkT9bRSmKq9zh29sdX&#10;vce5rQM9UmYw4eCsKwMuVZ9m7AhZ+bOHTLb2CPhJ3VEMzbpJXBkNJz0F1lDukRkO2tHylt9V2L4F&#10;8+GROZwl7Djuh/CAH6kA4YdOomQD7vdb99EeKY5aSmqczYL6X1vmBCXqm0HyX+bjcRzmdBiff0Ym&#10;EXeqWZ9qzFbfAHIix01keRKjfVC9KB3oJ1wj85gVVcxwzF3Q0Is3od0YuIa4mM+TEY6vZWFhlpbH&#10;0BHnSM5V88Sc7RgckPv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KlnCv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C65080D" w14:textId="1170AE8C" w:rsidR="00E062A7" w:rsidRDefault="005C3777" w:rsidP="00A118D8">
                    <w:pPr>
                      <w:pStyle w:val="Brdtext"/>
                      <w:jc w:val="left"/>
                    </w:pPr>
                    <w:sdt>
                      <w:sdtPr>
                        <w:alias w:val="NummerEtikett"/>
                        <w:tag w:val="NummerEtikett"/>
                        <w:id w:val="-16956762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010212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8D3E35" w14:textId="7CAC7AA9" w:rsidR="00E062A7" w:rsidRPr="00C7375F" w:rsidRDefault="005C3777" w:rsidP="00D85371">
                    <w:pPr>
                      <w:pStyle w:val="Brdtext"/>
                    </w:pPr>
                    <w:sdt>
                      <w:sdtPr>
                        <w:alias w:val="BilageEtikett"/>
                        <w:tag w:val="BilageEtikett"/>
                        <w:id w:val="-175850556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2815996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85738F" w14:textId="77777777" w:rsidR="00E062A7" w:rsidRDefault="00E062A7" w:rsidP="00664D04">
    <w:pPr>
      <w:pStyle w:val="Brdtext"/>
    </w:pPr>
    <w:r>
      <w:rPr>
        <w:noProof/>
        <w:lang w:eastAsia="sv-SE"/>
      </w:rPr>
      <mc:AlternateContent>
        <mc:Choice Requires="wps">
          <w:drawing>
            <wp:anchor distT="0" distB="0" distL="0" distR="0" simplePos="0" relativeHeight="2516584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2E29BE" w14:textId="286F1C0E" w:rsidR="00E062A7" w:rsidRDefault="005C3777" w:rsidP="00664D04">
                          <w:pPr>
                            <w:pStyle w:val="Brdtext"/>
                            <w:jc w:val="left"/>
                          </w:pPr>
                          <w:sdt>
                            <w:sdtPr>
                              <w:alias w:val="NummerEtikett"/>
                              <w:tag w:val="NummerEtikett"/>
                              <w:id w:val="-10381203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602302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DE2E7CC" w14:textId="0353DE5E" w:rsidR="00E062A7" w:rsidRPr="00C7375F" w:rsidRDefault="005C3777" w:rsidP="00D85371">
                          <w:pPr>
                            <w:pStyle w:val="Brdtext"/>
                          </w:pPr>
                          <w:sdt>
                            <w:sdtPr>
                              <w:alias w:val="BilageEtikett"/>
                              <w:tag w:val="BilageEtikett"/>
                              <w:id w:val="-144668476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1132064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7" type="#_x0000_t202" style="position:absolute;left:0;text-align:left;margin-left:29.4pt;margin-top:34.85pt;width:89.85pt;height:9.6pt;z-index:2516584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r3VkAIAAJQFAAAOAAAAZHJzL2Uyb0RvYy54bWysVE1v2zAMvQ/YfxB0Xx1nadcGdYqsRYcB&#10;RVusHXpWZKkxJomaxMTOfv0o2flY10uHXWxKfCRF8pHnF501bK1CbMBVvDwacaachLpxzxX//nj9&#10;4ZSziMLVwoBTFd+oyC9m79+dt36qxrAEU6vAyImL09ZXfInop0UR5VJZEY/AK0dKDcEKpGN4Luog&#10;WvJuTTEejU6KFkLtA0gVI91e9Uo+y/61VhLvtI4Kmak4vQ3zN+TvIn2L2bmYPgfhl40cniH+4RVW&#10;NI6C7lxdCRRsFZq/XNlGBoig8UiCLUDrRqqcA2VTjl5k87AUXuVcqDjR78oU/59bebu+D6ypK356&#10;xpkTlnr0qDoMK0pgnMrT+jgl1IMnHHafoaM2b+8jXaasOx1s+lM+jPRU6M2uuOSMyWRUTkrqGGeS&#10;dOW4PBvn6hd7ax8iflFgWRIqHqh5uaZifRORXkLQLSQFi2Ca+roxJh8SYdSlCWwtqNUG8xvJ4g+U&#10;cayt+MnH41F27CCZ956NS25UpswQLmXeZ5gl3BiVMMZ9U5pKlhN9JbaQUrld/IxOKE2h3mI44Pev&#10;eotxnwdZ5MjgcGdsGwchZ59nbF+y+se2ZLrHU8EP8k4idosuc2Vc5t6luwXUG2JGgH60opfXDbXv&#10;RkS8F4FmiTpO+wHv6KMNUPlhkDhbQvj12n3CE8VJy1lLs1nx+HMlguLMfHVE/rNyMknDnA+T40/E&#10;JBYONYtDjVvZSyBOlLSJvMxiwqPZijqAfaI1Mk9RSSWcpNgVx614if3GoDUk1XyeQTS+XuCNe/Ay&#10;uU51TuR87J5E8AODkbh/C9spFtMXRO6xyTL6+QqJjJnl+6oOHaDRz+Qf1lTaLYfnjN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LQr3V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12E29BE" w14:textId="286F1C0E" w:rsidR="00E062A7" w:rsidRDefault="005C3777" w:rsidP="00664D04">
                    <w:pPr>
                      <w:pStyle w:val="Brdtext"/>
                      <w:jc w:val="left"/>
                    </w:pPr>
                    <w:sdt>
                      <w:sdtPr>
                        <w:alias w:val="NummerEtikett"/>
                        <w:tag w:val="NummerEtikett"/>
                        <w:id w:val="-10381203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602302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DE2E7CC" w14:textId="0353DE5E" w:rsidR="00E062A7" w:rsidRPr="00C7375F" w:rsidRDefault="005C3777" w:rsidP="00D85371">
                    <w:pPr>
                      <w:pStyle w:val="Brdtext"/>
                    </w:pPr>
                    <w:sdt>
                      <w:sdtPr>
                        <w:alias w:val="BilageEtikett"/>
                        <w:tag w:val="BilageEtikett"/>
                        <w:id w:val="-144668476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1132064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6CC087" w14:textId="77777777" w:rsidR="00E062A7" w:rsidRDefault="00E062A7" w:rsidP="00EE1584">
    <w:pPr>
      <w:pStyle w:val="Brdtext"/>
    </w:pPr>
    <w:r>
      <w:rPr>
        <w:noProof/>
        <w:lang w:eastAsia="sv-SE"/>
      </w:rPr>
      <mc:AlternateContent>
        <mc:Choice Requires="wps">
          <w:drawing>
            <wp:anchor distT="0" distB="0" distL="0" distR="0" simplePos="0" relativeHeight="2516585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572965" w14:textId="51CC8345" w:rsidR="00E062A7" w:rsidRDefault="005C3777" w:rsidP="00A118D8">
                          <w:pPr>
                            <w:pStyle w:val="Brdtext"/>
                            <w:jc w:val="left"/>
                          </w:pPr>
                          <w:sdt>
                            <w:sdtPr>
                              <w:alias w:val="NummerEtikett"/>
                              <w:tag w:val="NummerEtikett"/>
                              <w:id w:val="-87716355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6171544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A8B17B1" w14:textId="2CBC419E" w:rsidR="00E062A7" w:rsidRPr="00C7375F" w:rsidRDefault="005C3777" w:rsidP="00D85371">
                          <w:pPr>
                            <w:pStyle w:val="Brdtext"/>
                          </w:pPr>
                          <w:sdt>
                            <w:sdtPr>
                              <w:alias w:val="BilageEtikett"/>
                              <w:tag w:val="BilageEtikett"/>
                              <w:id w:val="70784346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02297454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8" type="#_x0000_t202" style="position:absolute;left:0;text-align:left;margin-left:348.15pt;margin-top:35.45pt;width:89.85pt;height:9.6pt;z-index:2516585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2T3jwIAAJQ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Z&#10;OmWYRo8eRRf9CgUcJ3haF6awenCwi90n26HN2/uAy1R1J71Of9RDoAfQmx24CEZ4cionJTpGCYeu&#10;HJfn44x+sfd2PsTPwmqShIp6NC9jyta3IeIlMN2apGTBqqa+aZTKh0QYcaU8WTO0WsX8Rnj8YaUM&#10;aSt6enwyyoGNTe59ZGVSGJEpM6RLlfcVZilulEg2ynwTEpDlQl/JzTgXZpc/WycriVRvcRzs9696&#10;i3NfBzxyZmvizlk3xvpcfZ6xPWT1jy1ksrcH4Ad1JzF2iy5zZVzuKLCw9QbM8LYfreD4TYP23bIQ&#10;75nHLKHj2A/xDh+pLOC3g0TJ0vpfr90ne1AcWkpazGZFw88V84IS9cWA/OflZJKGOR8mJx/BJOIP&#10;NYtDjVnpKwtOlNhEjmcx2Ue1FaW3+glrZJ6yQsUMR+6Kxq14FfuNgTXExXyejTC+jsVb8+B4Cp1w&#10;TuR87J6YdwODI7j/1W6nmE1fELm3TZ7BzVcRZMwsT0j3qA4dwOhn8g9rKu2Ww3O22i/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C/ZP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7572965" w14:textId="51CC8345" w:rsidR="00E062A7" w:rsidRDefault="005C3777" w:rsidP="00A118D8">
                    <w:pPr>
                      <w:pStyle w:val="Brdtext"/>
                      <w:jc w:val="left"/>
                    </w:pPr>
                    <w:sdt>
                      <w:sdtPr>
                        <w:alias w:val="NummerEtikett"/>
                        <w:tag w:val="NummerEtikett"/>
                        <w:id w:val="-87716355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6171544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A8B17B1" w14:textId="2CBC419E" w:rsidR="00E062A7" w:rsidRPr="00C7375F" w:rsidRDefault="005C3777" w:rsidP="00D85371">
                    <w:pPr>
                      <w:pStyle w:val="Brdtext"/>
                    </w:pPr>
                    <w:sdt>
                      <w:sdtPr>
                        <w:alias w:val="BilageEtikett"/>
                        <w:tag w:val="BilageEtikett"/>
                        <w:id w:val="70784346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02297454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B8CD36" w14:textId="77777777" w:rsidR="00E062A7" w:rsidRDefault="00E062A7" w:rsidP="00664D04">
    <w:pPr>
      <w:pStyle w:val="Brdtext"/>
    </w:pPr>
    <w:r>
      <w:rPr>
        <w:noProof/>
        <w:lang w:eastAsia="sv-SE"/>
      </w:rPr>
      <mc:AlternateContent>
        <mc:Choice Requires="wps">
          <w:drawing>
            <wp:anchor distT="0" distB="0" distL="0" distR="0" simplePos="0" relativeHeight="25165847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D99EF" w14:textId="5847D278" w:rsidR="00E062A7" w:rsidRDefault="005C3777" w:rsidP="00664D04">
                          <w:pPr>
                            <w:pStyle w:val="Brdtext"/>
                            <w:jc w:val="left"/>
                          </w:pPr>
                          <w:sdt>
                            <w:sdtPr>
                              <w:alias w:val="NummerEtikett"/>
                              <w:tag w:val="NummerEtikett"/>
                              <w:id w:val="44759366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0269907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03E89C7" w14:textId="0CEC981E" w:rsidR="00E062A7" w:rsidRPr="00C7375F" w:rsidRDefault="005C3777" w:rsidP="00D85371">
                          <w:pPr>
                            <w:pStyle w:val="Brdtext"/>
                          </w:pPr>
                          <w:sdt>
                            <w:sdtPr>
                              <w:alias w:val="BilageEtikett"/>
                              <w:tag w:val="BilageEtikett"/>
                              <w:id w:val="-73084837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6739583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2" type="#_x0000_t202" style="position:absolute;left:0;text-align:left;margin-left:29.4pt;margin-top:34.85pt;width:89.85pt;height:9.6pt;z-index:2516584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ZWUQkAIAAJQFAAAOAAAAZHJzL2Uyb0RvYy54bWysVFFv2yAQfp+0/4B4Xx1nabdGdaosVadJ&#10;VVutnfpMMCTWMDAgsbNf3w9sJ1nXl057sYH77o777jsuLttaka1wvjK6oPnJiBKhuSkrvSroj8fr&#10;D58p8YHpkimjRUF3wtPL2ft3F42dirFZG1UKRxBE+2ljC7oOwU6zzPO1qJk/MVZoGKVxNQvYulVW&#10;OtYgeq2y8Wh0ljXGldYZLrzH6VVnpLMUX0rBw52UXgSiCoq7hfR16buM32x2waYrx+y64v012D/c&#10;omaVRtJ9qCsWGNm46q9QdcWd8UaGE27qzEhZcZFqQDX56EU1D2tmRaoF5Hi7p8n/v7D8dnvvSFUW&#10;9DynRLMaPXoUbXAbFDCO9DTWT4F6sMCF9otp0ebh3OMwVt1KV8c/6iGwg+jdnlwEIzw65ZMcHaOE&#10;w5aP8/NxYj87eFvnw1dhahIXBXVoXuKUbW98wE0AHSAxmTeqKq8rpdImCkYslCNbhlarkO4Ijz9Q&#10;SpOmoGcfT0cpsDbRvYusdAwjkmT6dLHyrsK0CjslIkbp70KCslToK7kZ50Lv8yd0REmkeotjjz/c&#10;6i3OXR3wSJmNDnvnutLGperTjB0oK38OlMkOD8KP6o7L0C7bpJVxfjpIYGnKHZThTDda3vLrCu27&#10;YT7cM4dZQsfxPoQ7fKQyoN/0K0rWxv1+7TziIXFYKWkwmwX1vzbMCUrUNw3xn+eTSRzmtJmcfoKS&#10;iDu2LI8telMvDDQBfeN2aRnxQQ1L6Uz9hGdkHrPCxDRH7oKGYbkI3YuBZ4iL+TyBML6WhRv9YHkM&#10;HXmO4nxsn5izvYIDtH9rhilm0xdC7rDR09v5JkCMSeWR6Y7VvgMY/ST+/pmKb8vxPqEOj+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ZWUQ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28D99EF" w14:textId="5847D278" w:rsidR="00E062A7" w:rsidRDefault="005C3777" w:rsidP="00664D04">
                    <w:pPr>
                      <w:pStyle w:val="Brdtext"/>
                      <w:jc w:val="left"/>
                    </w:pPr>
                    <w:sdt>
                      <w:sdtPr>
                        <w:alias w:val="NummerEtikett"/>
                        <w:tag w:val="NummerEtikett"/>
                        <w:id w:val="44759366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0269907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03E89C7" w14:textId="0CEC981E" w:rsidR="00E062A7" w:rsidRPr="00C7375F" w:rsidRDefault="005C3777" w:rsidP="00D85371">
                    <w:pPr>
                      <w:pStyle w:val="Brdtext"/>
                    </w:pPr>
                    <w:sdt>
                      <w:sdtPr>
                        <w:alias w:val="BilageEtikett"/>
                        <w:tag w:val="BilageEtikett"/>
                        <w:id w:val="-73084837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6739583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6F174C" w14:textId="77777777" w:rsidR="00E062A7" w:rsidRDefault="00E062A7" w:rsidP="00EE1584">
    <w:pPr>
      <w:pStyle w:val="Brdtext"/>
    </w:pPr>
    <w:r>
      <w:rPr>
        <w:noProof/>
        <w:lang w:eastAsia="sv-SE"/>
      </w:rPr>
      <mc:AlternateContent>
        <mc:Choice Requires="wps">
          <w:drawing>
            <wp:anchor distT="0" distB="0" distL="0" distR="0" simplePos="0" relativeHeight="25165857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C971D6" w14:textId="0D1D79D8" w:rsidR="00E062A7" w:rsidRDefault="005C3777" w:rsidP="00A118D8">
                          <w:pPr>
                            <w:pStyle w:val="Brdtext"/>
                            <w:jc w:val="left"/>
                          </w:pPr>
                          <w:sdt>
                            <w:sdtPr>
                              <w:alias w:val="NummerEtikett"/>
                              <w:tag w:val="NummerEtikett"/>
                              <w:id w:val="-2642242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142873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88E9062" w14:textId="09E6A77A" w:rsidR="00E062A7" w:rsidRPr="00C7375F" w:rsidRDefault="005C3777" w:rsidP="00D85371">
                          <w:pPr>
                            <w:pStyle w:val="Brdtext"/>
                          </w:pPr>
                          <w:sdt>
                            <w:sdtPr>
                              <w:alias w:val="BilageEtikett"/>
                              <w:tag w:val="BilageEtikett"/>
                              <w:id w:val="-160148556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9724927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3" type="#_x0000_t202" style="position:absolute;left:0;text-align:left;margin-left:348.15pt;margin-top:35.45pt;width:89.85pt;height:9.6pt;z-index:2516585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lJDkQIAAJQFAAAOAAAAZHJzL2Uyb0RvYy54bWysVFFv2yAQfp+0/4B4XxynabdGdaqsVaZJ&#10;VVutnfpMMDTWMDAgsbNfvw9sJ1nXl057sYH77o777uMuLttaka1wvjK6oPloTInQ3JSVfi7o98fl&#10;h0+U+MB0yZTRoqA74enl/P27i8bOxMSsjSqFIwii/ayxBV2HYGdZ5vla1MyPjBUaRmlczQK27jkr&#10;HWsQvVbZZDw+yxrjSusMF97j9Loz0nmKL6Xg4U5KLwJRBcXdQvq69F3Fbza/YLNnx+y64v012D/c&#10;omaVRtJ9qGsWGNm46q9QdcWd8UaGETd1ZqSsuEg1oJp8/KKahzWzItUCcrzd0+T/X1h+u713pCoL&#10;eg56NKvRo0fRBrdBASeRnsb6GVAPFrjQfjYt2jycexzGqlvp6vhHPQR2RNrtyUUwwqNTPs3RMUo4&#10;bPkkP58k9rODt3U+fBGmJnFRUIfmJU7Z9sYH3ATQARKTeaOqclkplTZRMOJKObJlaLUK6Y7w+AOl&#10;NGkKenZyOk6BtYnuXWSlYxiRJNOni5V3FaZV2CkRMUp/ExKUpUJfyc04F3qfP6EjSiLVWxx7/OFW&#10;b3Hu6oBHymx02DvXlTYuVZ/e2IGy8sdAmezwIPyo7rgM7apNWpnkZ4MEVqbcQRnOdE/LW76s0L4b&#10;5sM9c3hL6DjmQ7jDRyoD+k2/omRt3K/XziMeEoeVkgZvs6D+54Y5QYn6qiH+83w6RdiQNtPTj1AS&#10;cceW1bFFb+orA03kmESWp2XEBzUspTP1E8bIImaFiWmO3AUNw/IqdBMDY4iLxSKB8HwtCzf6wfIY&#10;OvIcxfnYPjFnewUHaP/WDK+YzV4IucNGT28XmwAxJpVHpjtW+w7g6Sfx92MqzpbjfUIdh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FfpSQ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1C971D6" w14:textId="0D1D79D8" w:rsidR="00E062A7" w:rsidRDefault="005C3777" w:rsidP="00A118D8">
                    <w:pPr>
                      <w:pStyle w:val="Brdtext"/>
                      <w:jc w:val="left"/>
                    </w:pPr>
                    <w:sdt>
                      <w:sdtPr>
                        <w:alias w:val="NummerEtikett"/>
                        <w:tag w:val="NummerEtikett"/>
                        <w:id w:val="-2642242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142873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88E9062" w14:textId="09E6A77A" w:rsidR="00E062A7" w:rsidRPr="00C7375F" w:rsidRDefault="005C3777" w:rsidP="00D85371">
                    <w:pPr>
                      <w:pStyle w:val="Brdtext"/>
                    </w:pPr>
                    <w:sdt>
                      <w:sdtPr>
                        <w:alias w:val="BilageEtikett"/>
                        <w:tag w:val="BilageEtikett"/>
                        <w:id w:val="-160148556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9724927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F3B4D3" w14:textId="77777777" w:rsidR="00E062A7" w:rsidRDefault="00E062A7" w:rsidP="00664D04">
    <w:pPr>
      <w:pStyle w:val="Brdtext"/>
    </w:pPr>
    <w:r>
      <w:rPr>
        <w:noProof/>
        <w:lang w:eastAsia="sv-SE"/>
      </w:rPr>
      <mc:AlternateContent>
        <mc:Choice Requires="wps">
          <w:drawing>
            <wp:anchor distT="0" distB="0" distL="0" distR="0" simplePos="0" relativeHeight="2516584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BF8D7" w14:textId="0294AC50" w:rsidR="00E062A7" w:rsidRDefault="005C3777" w:rsidP="00664D04">
                          <w:pPr>
                            <w:pStyle w:val="Brdtext"/>
                            <w:jc w:val="left"/>
                          </w:pPr>
                          <w:sdt>
                            <w:sdtPr>
                              <w:alias w:val="NummerEtikett"/>
                              <w:tag w:val="NummerEtikett"/>
                              <w:id w:val="-3976756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6542693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E732A01" w14:textId="22BCA82B" w:rsidR="00E062A7" w:rsidRPr="00C7375F" w:rsidRDefault="005C3777" w:rsidP="00D85371">
                          <w:pPr>
                            <w:pStyle w:val="Brdtext"/>
                          </w:pPr>
                          <w:sdt>
                            <w:sdtPr>
                              <w:alias w:val="BilageEtikett"/>
                              <w:tag w:val="BilageEtikett"/>
                              <w:id w:val="64162203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50624909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7" type="#_x0000_t202" style="position:absolute;left:0;text-align:left;margin-left:29.4pt;margin-top:34.85pt;width:89.85pt;height:9.6pt;z-index:2516584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W8HXjgIAAJQFAAAOAAAAZHJzL2Uyb0RvYy54bWysVEtPGzEQvlfqf7B8L5sNgZaIDUpBVJUQ&#10;oELF2fHaZFXb446d7Ka/vmPv5lHKhaqXXdvzzeubx/lFZw1bKwwNuIqXRyPOlJNQN+654t8frz98&#10;4ixE4WphwKmKb1TgF7P3785bP1VjWIKpFTIy4sK09RVfxuinRRHkUlkRjsArR0INaEWkKz4XNYqW&#10;rFtTjEej06IFrD2CVCHQ61Uv5LNsX2sl453WQUVmKk6xxfzF/F2kbzE7F9NnFH7ZyCEM8Q9RWNE4&#10;crozdSWiYCts/jJlG4kQQMcjCbYArRupcg6UTTl6kc3DUniVcyFygt/RFP6fWXm7vkfW1BU/O+bM&#10;CUs1elRdxBUlME70tD5MCfXgCRe7z9BRmbfvgR5T1p1Gm/6UDyM5Eb3ZkUvGmExK5aSkinEmSVaO&#10;y7NxZr/Ya3sM8YsCy9Kh4kjFy5yK9U2IFAlBt5DkLIBp6uvGmHxJDaMuDbK1oFKbmGMkjT9QxrG2&#10;4qfHJ6Ns2EFS7y0bl8yo3DKDu5R5n2E+xY1RCWPcN6WJspzoK76FlMrt/Gd0Qmly9RbFAb+P6i3K&#10;fR6kkT2Diztl2zjAnH2esT1l9Y8tZbrHE+EHeadj7BZd7pVxX7v0toB6Q52B0I9W8PK6ofLdiBDv&#10;BdIsUcVpP8Q7+mgDRD8MJ86WgL9ee094anGSctbSbFY8/FwJVJyZr46a/6ycTNIw58vk5CNFw/BQ&#10;sjiUuJW9BOqJkjaRl/mY8NFsjxrBPtEamSevJBJOku+Kx+3xMvYbg9aQVPN5BtH4ehFv3IOXyXTi&#10;OTXnY/ck0A8dHKn3b2E7xWL6opF7bNIMfr6K1Iy5y/esDhWg0c/NP6yptFsO7xm1X6a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rlvB14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81BF8D7" w14:textId="0294AC50" w:rsidR="00E062A7" w:rsidRDefault="005C3777" w:rsidP="00664D04">
                    <w:pPr>
                      <w:pStyle w:val="Brdtext"/>
                      <w:jc w:val="left"/>
                    </w:pPr>
                    <w:sdt>
                      <w:sdtPr>
                        <w:alias w:val="NummerEtikett"/>
                        <w:tag w:val="NummerEtikett"/>
                        <w:id w:val="-3976756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6542693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E732A01" w14:textId="22BCA82B" w:rsidR="00E062A7" w:rsidRPr="00C7375F" w:rsidRDefault="005C3777" w:rsidP="00D85371">
                    <w:pPr>
                      <w:pStyle w:val="Brdtext"/>
                    </w:pPr>
                    <w:sdt>
                      <w:sdtPr>
                        <w:alias w:val="BilageEtikett"/>
                        <w:tag w:val="BilageEtikett"/>
                        <w:id w:val="64162203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50624909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564CBA" w14:textId="77777777" w:rsidR="00E062A7" w:rsidRDefault="00E062A7" w:rsidP="00EE1584">
    <w:pPr>
      <w:pStyle w:val="Brdtext"/>
    </w:pPr>
    <w:r>
      <w:rPr>
        <w:noProof/>
        <w:lang w:eastAsia="sv-SE"/>
      </w:rPr>
      <mc:AlternateContent>
        <mc:Choice Requires="wps">
          <w:drawing>
            <wp:anchor distT="0" distB="0" distL="0" distR="0" simplePos="0" relativeHeight="2516585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220C68" w14:textId="38F0D2D4" w:rsidR="00E062A7" w:rsidRDefault="005C3777" w:rsidP="00A118D8">
                          <w:pPr>
                            <w:pStyle w:val="Brdtext"/>
                            <w:jc w:val="left"/>
                          </w:pPr>
                          <w:sdt>
                            <w:sdtPr>
                              <w:alias w:val="NummerEtikett"/>
                              <w:tag w:val="NummerEtikett"/>
                              <w:id w:val="-190390026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6498705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9F15EA2" w14:textId="2E01A9FE" w:rsidR="00E062A7" w:rsidRPr="00C7375F" w:rsidRDefault="005C3777" w:rsidP="00D85371">
                          <w:pPr>
                            <w:pStyle w:val="Brdtext"/>
                          </w:pPr>
                          <w:sdt>
                            <w:sdtPr>
                              <w:alias w:val="BilageEtikett"/>
                              <w:tag w:val="BilageEtikett"/>
                              <w:id w:val="-14158520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45757783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8" type="#_x0000_t202" style="position:absolute;left:0;text-align:left;margin-left:348.15pt;margin-top:35.45pt;width:89.85pt;height:9.6pt;z-index:2516585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phj1kAIAAJQFAAAOAAAAZHJzL2Uyb0RvYy54bWysVEtv2zAMvg/YfxB0Xx27abcYcYqsRYcB&#10;RVssGXpWZKkxJomapMTOfv0o2Xms66XDLjYlvsSPHzm96rQiW+F8A6ai+dmIEmE41I15ruj35e2H&#10;T5T4wEzNFBhR0Z3w9Gr2/t20taUoYA2qFo5gEOPL1lZ0HYIts8zztdDMn4EVBpUSnGYBj+45qx1r&#10;MbpWWTEaXWYtuNo64MJ7vL3plXSW4kspeHiQ0otAVEXxbSF9Xfqu4jebTVn57JhdN3x4BvuHV2jW&#10;GEx6CHXDAiMb1/wVSjfcgQcZzjjoDKRsuEg1YDX56EU1izWzItWC4Hh7gMn/v7D8fvvoSFNXdFJQ&#10;YpjGHi1FF9wGCziP8LTWl2i1sGgXus/QYZv39x4vY9WddDr+sR6CegR6dwAXgxEenfJxjh2jhKMu&#10;L/JJkdDPjt7W+fBFgCZRqKjD5iVM2fbOB3wJmu5NYjIPqqlvG6XSIRJGXCtHtgxbrUJ6I3r8YaUM&#10;aSt6eX4xSoENRPc+sjIxjEiUGdLFyvsKkxR2SkQbZb4JiZClQl/JzTgX5pA/WUcriane4jjYH1/1&#10;Fue+DvRImcGEg7NuDLhUfZqxI2T1jz1ksrdHwE/qjmLoVl3iSlEcKLCCeofMcNCPlrf8tsH23TEf&#10;HpnDWcKO434ID/iRChB+GCRK1uB+vXYf7ZHiqKWkxdmsqP+5YU5Qor4aJP8kH4/jMKfD+OIjMom4&#10;U83qVGM2+hqQEzluIsuTGO2D2ovSgX7CNTKPWVHFDMfcFQ178Tr0GwPXEBfzeTLC8bUs3JmF5TF0&#10;xDmSc9k9MWcHBgfk/j3sp5iVL4jc20ZPb+ebgGRMLI9I96gOHcDRT+Qf1lTcLafnZHVc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lphj1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A220C68" w14:textId="38F0D2D4" w:rsidR="00E062A7" w:rsidRDefault="005C3777" w:rsidP="00A118D8">
                    <w:pPr>
                      <w:pStyle w:val="Brdtext"/>
                      <w:jc w:val="left"/>
                    </w:pPr>
                    <w:sdt>
                      <w:sdtPr>
                        <w:alias w:val="NummerEtikett"/>
                        <w:tag w:val="NummerEtikett"/>
                        <w:id w:val="-190390026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6498705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9F15EA2" w14:textId="2E01A9FE" w:rsidR="00E062A7" w:rsidRPr="00C7375F" w:rsidRDefault="005C3777" w:rsidP="00D85371">
                    <w:pPr>
                      <w:pStyle w:val="Brdtext"/>
                    </w:pPr>
                    <w:sdt>
                      <w:sdtPr>
                        <w:alias w:val="BilageEtikett"/>
                        <w:tag w:val="BilageEtikett"/>
                        <w:id w:val="-14158520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45757783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833F2D" w14:textId="77777777" w:rsidR="00E062A7" w:rsidRDefault="00E062A7" w:rsidP="00664D04">
    <w:pPr>
      <w:pStyle w:val="Brdtext"/>
    </w:pPr>
    <w:r>
      <w:rPr>
        <w:noProof/>
        <w:lang w:eastAsia="sv-SE"/>
      </w:rPr>
      <mc:AlternateContent>
        <mc:Choice Requires="wps">
          <w:drawing>
            <wp:anchor distT="0" distB="0" distL="0" distR="0" simplePos="0" relativeHeight="25165847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0A827B" w14:textId="46499E80" w:rsidR="00E062A7" w:rsidRDefault="005C3777" w:rsidP="00664D04">
                          <w:pPr>
                            <w:pStyle w:val="Brdtext"/>
                            <w:jc w:val="left"/>
                          </w:pPr>
                          <w:sdt>
                            <w:sdtPr>
                              <w:alias w:val="NummerEtikett"/>
                              <w:tag w:val="NummerEtikett"/>
                              <w:id w:val="-21060273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9477795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B92298F" w14:textId="53FF8789" w:rsidR="00E062A7" w:rsidRPr="00C7375F" w:rsidRDefault="005C3777" w:rsidP="00D85371">
                          <w:pPr>
                            <w:pStyle w:val="Brdtext"/>
                          </w:pPr>
                          <w:sdt>
                            <w:sdtPr>
                              <w:alias w:val="BilageEtikett"/>
                              <w:tag w:val="BilageEtikett"/>
                              <w:id w:val="165479535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72040122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2" type="#_x0000_t202" style="position:absolute;left:0;text-align:left;margin-left:29.4pt;margin-top:34.85pt;width:89.85pt;height:9.6pt;z-index:2516584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UktekQIAAJQFAAAOAAAAZHJzL2Uyb0RvYy54bWysVE1v2zAMvQ/YfxB0Xx17SbcEcYqsRYcB&#10;RVusHXpWZCkxJomapMTOfn0p2U6yrpcOu9iU+CU+PnJ+0WpFdsL5GkxJ87MRJcJwqGqzLumPx+sP&#10;nynxgZmKKTCipHvh6cXi/bt5Y2eigA2oSjiCQYyfNbakmxDsLMs83wjN/BlYYVApwWkW8OjWWeVY&#10;g9G1yorR6DxrwFXWARfe4+1Vp6SLFF9KwcOdlF4EokqKbwvp69J3Fb/ZYs5ma8fspub9M9g/vEKz&#10;2mDSQ6grFhjZuvqvULrmDjzIcMZBZyBlzUWqAavJRy+qedgwK1ItCI63B5j8/wvLb3f3jtRVSacT&#10;SgzT2KNH0Qa3xQKKCE9j/QytHizahfYLtNjm4d7jZay6lU7HP9ZDUI9A7w/gYjDCo1M+zrFjlHDU&#10;5UU+LRL62dHbOh++CtAkCiV12LyEKdvd+IAvQdPBJCbzoOrqulYqHSJhxKVyZMew1SqkN6LHH1bK&#10;kKak5x8noxTYQHTvIisTw4hEmT5drLyrMElhr0S0Uea7kAhZKvSV3IxzYQ75k3W0kpjqLY69/fFV&#10;b3Hu6kCPlBlMODjr2oBL1acZO0JW/Rwgk509An5SdxRDu2oTV4piMlBgBdUemeGgGy1v+XWN7bth&#10;Ptwzh7OEHcf9EO7wIxUg/NBLlGzA/X7tPtojxVFLSYOzWVL/a8ucoER9M0j+aT4ex2FOh/HkEzKJ&#10;uFPN6lRjtvoSkBM5biLLkxjtgxpE6UA/4RpZxqyoYoZj7pKGQbwM3cbANcTFcpmMcHwtCzfmwfIY&#10;OuIcyfnYPjFnewYH5P4tDFPMZi+I3NlGT2+X24BkTCyPSHeo9h3A0U/k79dU3C2n52R1XKaL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3VJLX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F0A827B" w14:textId="46499E80" w:rsidR="00E062A7" w:rsidRDefault="005C3777" w:rsidP="00664D04">
                    <w:pPr>
                      <w:pStyle w:val="Brdtext"/>
                      <w:jc w:val="left"/>
                    </w:pPr>
                    <w:sdt>
                      <w:sdtPr>
                        <w:alias w:val="NummerEtikett"/>
                        <w:tag w:val="NummerEtikett"/>
                        <w:id w:val="-210602739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9477795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B92298F" w14:textId="53FF8789" w:rsidR="00E062A7" w:rsidRPr="00C7375F" w:rsidRDefault="005C3777" w:rsidP="00D85371">
                    <w:pPr>
                      <w:pStyle w:val="Brdtext"/>
                    </w:pPr>
                    <w:sdt>
                      <w:sdtPr>
                        <w:alias w:val="BilageEtikett"/>
                        <w:tag w:val="BilageEtikett"/>
                        <w:id w:val="165479535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72040122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2CBE7F" w14:textId="77777777" w:rsidR="00E062A7" w:rsidRDefault="00E062A7" w:rsidP="00EE1584">
    <w:pPr>
      <w:pStyle w:val="Brdtext"/>
    </w:pPr>
    <w:r>
      <w:rPr>
        <w:noProof/>
        <w:lang w:eastAsia="sv-SE"/>
      </w:rPr>
      <mc:AlternateContent>
        <mc:Choice Requires="wps">
          <w:drawing>
            <wp:anchor distT="0" distB="0" distL="0" distR="0" simplePos="0" relativeHeight="25165857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497D9A" w14:textId="225731AB" w:rsidR="00E062A7" w:rsidRDefault="005C3777" w:rsidP="00A118D8">
                          <w:pPr>
                            <w:pStyle w:val="Brdtext"/>
                            <w:jc w:val="left"/>
                          </w:pPr>
                          <w:sdt>
                            <w:sdtPr>
                              <w:alias w:val="NummerEtikett"/>
                              <w:tag w:val="NummerEtikett"/>
                              <w:id w:val="-38957447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764111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D885910" w14:textId="77CCCA13" w:rsidR="00E062A7" w:rsidRPr="00C7375F" w:rsidRDefault="005C3777" w:rsidP="00D85371">
                          <w:pPr>
                            <w:pStyle w:val="Brdtext"/>
                          </w:pPr>
                          <w:sdt>
                            <w:sdtPr>
                              <w:alias w:val="BilageEtikett"/>
                              <w:tag w:val="BilageEtikett"/>
                              <w:id w:val="-205345771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79173794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3" type="#_x0000_t202" style="position:absolute;left:0;text-align:left;margin-left:348.15pt;margin-top:35.45pt;width:89.85pt;height:9.6pt;z-index:2516585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XwNkQIAAJQ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a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0ajSU+BDZQHZIaDdrS85csK27di&#10;Pjwwh7OEHcf9EO7xIxUg/NBJlGzB/XrtPtojxVFLSY2zWVD/c8ecoER9NUj+aT4ex2FOh/HlR2QS&#10;ceeazbnG7PQNICdy3ESWJzHaB9WL0oF+wjWyiFlRxQzH3AUNvXgT2o2Ba4iLxSIZ4fhaFlZmbXkM&#10;HXGO5HxsnpizHYMDcv8O+ilmsxdEbm2jp7eLXUAyJpZHpFtUuw7g6Cfyd2sq7pbzc7I6Ld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Kc18D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E497D9A" w14:textId="225731AB" w:rsidR="00E062A7" w:rsidRDefault="005C3777" w:rsidP="00A118D8">
                    <w:pPr>
                      <w:pStyle w:val="Brdtext"/>
                      <w:jc w:val="left"/>
                    </w:pPr>
                    <w:sdt>
                      <w:sdtPr>
                        <w:alias w:val="NummerEtikett"/>
                        <w:tag w:val="NummerEtikett"/>
                        <w:id w:val="-38957447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7641113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D885910" w14:textId="77CCCA13" w:rsidR="00E062A7" w:rsidRPr="00C7375F" w:rsidRDefault="005C3777" w:rsidP="00D85371">
                    <w:pPr>
                      <w:pStyle w:val="Brdtext"/>
                    </w:pPr>
                    <w:sdt>
                      <w:sdtPr>
                        <w:alias w:val="BilageEtikett"/>
                        <w:tag w:val="BilageEtikett"/>
                        <w:id w:val="-205345771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79173794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79C6D6" w14:textId="77777777" w:rsidR="00E062A7" w:rsidRDefault="00E062A7" w:rsidP="00664D04">
    <w:pPr>
      <w:pStyle w:val="Brdtext"/>
    </w:pPr>
    <w:r>
      <w:rPr>
        <w:noProof/>
        <w:lang w:eastAsia="sv-SE"/>
      </w:rPr>
      <mc:AlternateContent>
        <mc:Choice Requires="wps">
          <w:drawing>
            <wp:anchor distT="0" distB="0" distL="0" distR="0" simplePos="0" relativeHeight="25165847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A7E995" w14:textId="0ECD6AB2" w:rsidR="00E062A7" w:rsidRDefault="005C3777" w:rsidP="00664D04">
                          <w:pPr>
                            <w:pStyle w:val="Brdtext"/>
                            <w:jc w:val="left"/>
                          </w:pPr>
                          <w:sdt>
                            <w:sdtPr>
                              <w:alias w:val="NummerEtikett"/>
                              <w:tag w:val="NummerEtikett"/>
                              <w:id w:val="180257497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6941908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506224F" w14:textId="6B78A760" w:rsidR="00E062A7" w:rsidRPr="00C7375F" w:rsidRDefault="005C3777" w:rsidP="00D85371">
                          <w:pPr>
                            <w:pStyle w:val="Brdtext"/>
                          </w:pPr>
                          <w:sdt>
                            <w:sdtPr>
                              <w:alias w:val="BilageEtikett"/>
                              <w:tag w:val="BilageEtikett"/>
                              <w:id w:val="-826438045"/>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3929262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7" type="#_x0000_t202" style="position:absolute;left:0;text-align:left;margin-left:29.4pt;margin-top:34.85pt;width:89.85pt;height:9.6pt;z-index:2516584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EDCkAIAAJQ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p99&#10;5MwJSz16VF3EFSUwTuVpfZgS6sETLnafoaM2b+8DXaasO402/SkfRnoq9GZXXHLGZDIqJyV1jDNJ&#10;unJcno1z9Yu9tccQvyiwLAkVR2perqlY34RILyHoFpKCBTBNfd0Ykw+JMOrSIFsLarWJ+Y1k8QfK&#10;ONZW/PT4ZJQdO0jmvWfjkhuVKTOES5n3GWYpboxKGOO+KU0ly4m+EltIqdwufkYnlKZQbzEc8PtX&#10;vcW4z4MscmRwcWdsGweYs88zti9Z/WNbMt3jqeAHeScxdosuc2V8nHuX7hZQb4gZCP1oBS+vG2rf&#10;jQjxXiDNEnWc9kO8o482QOWHQeJsCfjrtfuEJ4qTlrOWZrPi4edKoOLMfHVE/rNyMknDnA+Tk4/E&#10;JIaHmsWhxq3sJRAnStpEXmYx4aPZihrBPtEamaeopBJOUuyKx614GfuNQWtIqvk8g2h8vYg37sHL&#10;5DrVOZHzsXsS6AcGR+L+LWynWExfELnHJsvg56tIZMws31d16ACNfib/sKbSbjk8Z9R+mc5+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tLEDC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5A7E995" w14:textId="0ECD6AB2" w:rsidR="00E062A7" w:rsidRDefault="005C3777" w:rsidP="00664D04">
                    <w:pPr>
                      <w:pStyle w:val="Brdtext"/>
                      <w:jc w:val="left"/>
                    </w:pPr>
                    <w:sdt>
                      <w:sdtPr>
                        <w:alias w:val="NummerEtikett"/>
                        <w:tag w:val="NummerEtikett"/>
                        <w:id w:val="180257497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6941908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506224F" w14:textId="6B78A760" w:rsidR="00E062A7" w:rsidRPr="00C7375F" w:rsidRDefault="005C3777" w:rsidP="00D85371">
                    <w:pPr>
                      <w:pStyle w:val="Brdtext"/>
                    </w:pPr>
                    <w:sdt>
                      <w:sdtPr>
                        <w:alias w:val="BilageEtikett"/>
                        <w:tag w:val="BilageEtikett"/>
                        <w:id w:val="-826438045"/>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3929262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648C8F" w14:textId="77777777" w:rsidR="00E062A7" w:rsidRDefault="00E062A7" w:rsidP="00EE1584">
    <w:pPr>
      <w:pStyle w:val="Brdtext"/>
    </w:pPr>
    <w:r>
      <w:rPr>
        <w:noProof/>
        <w:lang w:eastAsia="sv-SE"/>
      </w:rPr>
      <mc:AlternateContent>
        <mc:Choice Requires="wps">
          <w:drawing>
            <wp:anchor distT="0" distB="0" distL="0" distR="0" simplePos="0" relativeHeight="25165857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5A8956" w14:textId="2CA336D4" w:rsidR="00E062A7" w:rsidRDefault="005C3777" w:rsidP="00A118D8">
                          <w:pPr>
                            <w:pStyle w:val="Brdtext"/>
                            <w:jc w:val="left"/>
                          </w:pPr>
                          <w:sdt>
                            <w:sdtPr>
                              <w:alias w:val="NummerEtikett"/>
                              <w:tag w:val="NummerEtikett"/>
                              <w:id w:val="31291799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5407001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29A947D" w14:textId="0B6EC328" w:rsidR="00E062A7" w:rsidRPr="00C7375F" w:rsidRDefault="005C3777" w:rsidP="00D85371">
                          <w:pPr>
                            <w:pStyle w:val="Brdtext"/>
                          </w:pPr>
                          <w:sdt>
                            <w:sdtPr>
                              <w:alias w:val="BilageEtikett"/>
                              <w:tag w:val="BilageEtikett"/>
                              <w:id w:val="104849190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11629195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8" type="#_x0000_t202" style="position:absolute;left:0;text-align:left;margin-left:348.15pt;margin-top:35.45pt;width:89.85pt;height:9.6pt;z-index:2516585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0Zng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vl&#10;zAlLPXpUXcQVFXCc4Gl9mJLVgye72H2Gjtq8vQ90maruNNr0p3oY6QnozQ5cCsZkcionJXWMM0m6&#10;clyejTP6xd7bY4hfFFiWhIojNS9jKtY3IdJLyHRrkpIFME193RiTD4kw6tIgWwtqtYn5jeTxh5Vx&#10;rK346fHJKAd2kNz7yMalMCpTZkiXKu8rzFLcGJVsjPumNEGWC30lt5BSuV3+bJ2sNKV6i+Ngv3/V&#10;W5z7OsgjZwYXd862cYC5+jxje8jqH1vIdG9PgB/UncTYLbrMlfHxjgILqDfEDIR+tIKX1w2170aE&#10;eC+QZok6Tvsh3tFHGyD4YZA4WwL+eu0+2RPFSctZS7NZ8fBzJVBxZr46Iv9ZOZmkYc6HyclHYhLD&#10;Q83iUONW9hKIEyVtIi+zmOyj2YoawT7RGpmnrKQSTlLuiseteBn7jUFrSKr5PBvR+HoRb9yDlyl0&#10;wjmR87F7EugHBkfi/i1sp1hMXxC5t02ewc9XkciYWZ6Q7lEdOkCjn8k/rKm0Ww7P2Wq/TG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m0Zng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15A8956" w14:textId="2CA336D4" w:rsidR="00E062A7" w:rsidRDefault="005C3777" w:rsidP="00A118D8">
                    <w:pPr>
                      <w:pStyle w:val="Brdtext"/>
                      <w:jc w:val="left"/>
                    </w:pPr>
                    <w:sdt>
                      <w:sdtPr>
                        <w:alias w:val="NummerEtikett"/>
                        <w:tag w:val="NummerEtikett"/>
                        <w:id w:val="31291799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5407001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29A947D" w14:textId="0B6EC328" w:rsidR="00E062A7" w:rsidRPr="00C7375F" w:rsidRDefault="005C3777" w:rsidP="00D85371">
                    <w:pPr>
                      <w:pStyle w:val="Brdtext"/>
                    </w:pPr>
                    <w:sdt>
                      <w:sdtPr>
                        <w:alias w:val="BilageEtikett"/>
                        <w:tag w:val="BilageEtikett"/>
                        <w:id w:val="104849190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11629195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EBDF32" w14:textId="77777777" w:rsidR="00E062A7" w:rsidRDefault="00E062A7" w:rsidP="00664D04">
    <w:pPr>
      <w:pStyle w:val="Brdtext"/>
    </w:pPr>
    <w:r>
      <w:rPr>
        <w:noProof/>
        <w:lang w:eastAsia="sv-SE"/>
      </w:rPr>
      <mc:AlternateContent>
        <mc:Choice Requires="wps">
          <w:drawing>
            <wp:anchor distT="0" distB="0" distL="0" distR="0" simplePos="0" relativeHeight="25165847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5DA64C" w14:textId="6F13ECA4" w:rsidR="00E062A7" w:rsidRDefault="005C3777" w:rsidP="00664D04">
                          <w:pPr>
                            <w:pStyle w:val="Brdtext"/>
                            <w:jc w:val="left"/>
                          </w:pPr>
                          <w:sdt>
                            <w:sdtPr>
                              <w:alias w:val="NummerEtikett"/>
                              <w:tag w:val="NummerEtikett"/>
                              <w:id w:val="99839503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5345665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6EF72D" w14:textId="7C6677F5" w:rsidR="00E062A7" w:rsidRPr="00C7375F" w:rsidRDefault="005C3777" w:rsidP="00D85371">
                          <w:pPr>
                            <w:pStyle w:val="Brdtext"/>
                          </w:pPr>
                          <w:sdt>
                            <w:sdtPr>
                              <w:alias w:val="BilageEtikett"/>
                              <w:tag w:val="BilageEtikett"/>
                              <w:id w:val="1176149344"/>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3546838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2" type="#_x0000_t202" style="position:absolute;left:0;text-align:left;margin-left:29.4pt;margin-top:34.85pt;width:89.85pt;height:9.6pt;z-index:2516584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i2c7kQIAAJQFAAAOAAAAZHJzL2Uyb0RvYy54bWysVN9v2jAQfp+0/8Hy+xpCoRuIULFWnSah&#10;thpMfTaOXaLZPs82JOyv39lJgHV96bSX5Oz75fvuu5tdN1qRvXC+AlPQ/GJAiTAcyso8F/T7+u7D&#10;J0p8YKZkCowo6EF4ej1//25W26kYwhZUKRzBIMZPa1vQbQh2mmWeb4Vm/gKsMKiU4DQLeHTPWelY&#10;jdG1yoaDwVVWgyutAy68x9vbVknnKb6UgocHKb0IRBUU3xbS16XvJn6z+YxNnx2z24p3z2D/8ArN&#10;KoNJj6FuWWBk56q/QumKO/AgwwUHnYGUFRepBqwmH7yoZrVlVqRaEBxvjzD5/xeW3+8fHanKgk4m&#10;lBimsUdr0QS3wwKGEZ7a+ilarSzaheYzNNjm/t7jZay6kU7HP9ZDUI9AH47gYjDCo1M+yrFjlHDU&#10;5cN8MkzoZydv63z4IkCTKBTUYfMSpmy/9AFfgqa9SUzmQVXlXaVUOkTCiBvlyJ5hq1VIb0SPP6yU&#10;IXVBry7HgxTYQHRvIysTw4hEmS5drLytMEnhoES0UeabkAhZKvSV3IxzYY75k3W0kpjqLY6d/elV&#10;b3Fu60CPlBlMODrryoBL1acZO0FW/ughk609An5WdxRDs2kSV4aX454CGygPyAwH7Wh5y+8qbN+S&#10;+fDIHM4Sdhz3Q3jAj1SA8EMnUbIF9+u1+2iPFEctJTXOZkH9zx1zghL11SD5J/loFIc5HUbjj8gk&#10;4s41m3ON2ekbQE7kuIksT2K0D6oXpQP9hGtkEbOiihmOuQsaevEmtBsD1xAXi0UywvG1LCzNyvIY&#10;OuIcyblunpizHYMDcv8e+ilm0xdEbm2jp7eLXUAyJpZHpFtUuw7g6Cfyd2sq7pbzc7I6LdP5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Z4tnO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25DA64C" w14:textId="6F13ECA4" w:rsidR="00E062A7" w:rsidRDefault="005C3777" w:rsidP="00664D04">
                    <w:pPr>
                      <w:pStyle w:val="Brdtext"/>
                      <w:jc w:val="left"/>
                    </w:pPr>
                    <w:sdt>
                      <w:sdtPr>
                        <w:alias w:val="NummerEtikett"/>
                        <w:tag w:val="NummerEtikett"/>
                        <w:id w:val="99839503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5345665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6EF72D" w14:textId="7C6677F5" w:rsidR="00E062A7" w:rsidRPr="00C7375F" w:rsidRDefault="005C3777" w:rsidP="00D85371">
                    <w:pPr>
                      <w:pStyle w:val="Brdtext"/>
                    </w:pPr>
                    <w:sdt>
                      <w:sdtPr>
                        <w:alias w:val="BilageEtikett"/>
                        <w:tag w:val="BilageEtikett"/>
                        <w:id w:val="1176149344"/>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3546838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52AA15" w14:textId="77777777" w:rsidR="00E062A7" w:rsidRDefault="00E062A7" w:rsidP="00EE1584">
    <w:pPr>
      <w:pStyle w:val="Brdtext"/>
    </w:pPr>
    <w:r>
      <w:rPr>
        <w:noProof/>
        <w:lang w:eastAsia="sv-SE"/>
      </w:rPr>
      <mc:AlternateContent>
        <mc:Choice Requires="wps">
          <w:drawing>
            <wp:anchor distT="0" distB="0" distL="0" distR="0" simplePos="0" relativeHeight="25165857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6A59C" w14:textId="0A97C803" w:rsidR="00E062A7" w:rsidRDefault="005C3777" w:rsidP="00A118D8">
                          <w:pPr>
                            <w:pStyle w:val="Brdtext"/>
                            <w:jc w:val="left"/>
                          </w:pPr>
                          <w:sdt>
                            <w:sdtPr>
                              <w:alias w:val="NummerEtikett"/>
                              <w:tag w:val="NummerEtikett"/>
                              <w:id w:val="-54374955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257307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C7FF33E" w14:textId="435777DD" w:rsidR="00E062A7" w:rsidRPr="00C7375F" w:rsidRDefault="005C3777" w:rsidP="00D85371">
                          <w:pPr>
                            <w:pStyle w:val="Brdtext"/>
                          </w:pPr>
                          <w:sdt>
                            <w:sdtPr>
                              <w:alias w:val="BilageEtikett"/>
                              <w:tag w:val="BilageEtikett"/>
                              <w:id w:val="173265889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9989836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3" type="#_x0000_t202" style="position:absolute;left:0;text-align:left;margin-left:348.15pt;margin-top:35.45pt;width:89.85pt;height:9.6pt;z-index:2516585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FFBokQIAAJQFAAAOAAAAZHJzL2Uyb0RvYy54bWysVF1P2zAUfZ+0/2D5faQphY2qKepATJMQ&#10;oNGJZ9exaTTH9my3Sffrd+wkbcd4YdpLcu375XvuuXd22daKbIXzldEFzU9GlAjNTVnp54J+X958&#10;+ESJD0yXTBktCroTnl7O37+bNXYqxmZtVCkcQRDtp40t6DoEO80yz9eiZv7EWKGhlMbVLODonrPS&#10;sQbRa5WNR6PzrDGutM5w4T1urzslnaf4Ugoe7qX0IhBVULwtpK9L31X8ZvMZmz47ZtcV75/B/uEV&#10;Nas0ku5DXbPAyMZVf4WqK+6MNzKccFNnRsqKi1QDqslHL6p5XDMrUi0Ax9s9TP7/heV32wdHqrKg&#10;F+iUZjV6tBRtcBsUcBrhaayfwurRwi60n02LNg/3Hpex6la6Ov5RD4EeQO/24CIY4dEpn+ToGCUc&#10;unycX4wT+tnB2zofvghTkygU1KF5CVO2vfUBL4HpYBKTeaOq8qZSKh0iYcSVcmTL0GoV0hvh8YeV&#10;0qQp6Pnp2SgF1ia6d5GVjmFEokyfLlbeVZiksFMi2ij9TUhAlgp9JTfjXOh9/mQdrSRSvcWxtz+8&#10;6i3OXR3wSJmNDnvnutLGperTjB0gK38MkMnOHoAf1R3F0K7axJXx6flAgZUpd2CGM91oectvKrTv&#10;lvnwwBxmCR3Hfgj3+EhlAL/pJUrWxv167T7ag+LQUtJgNgvqf26YE5Sorxrkv8gnkzjM6TA5+wgm&#10;EXesWR1r9Ka+MuBEjk1keRKjfVCDKJ2pn7BGFjErVExz5C5oGMSr0G0MrCEuFotkhPG1LNzqR8tj&#10;6IhzJOeyfWLO9gwO4P6dGaaYTV8QubONnt4uNgFkTCyPSHeo9h3A6Cfy92sq7pbjc7I6LN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kxRQa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0C6A59C" w14:textId="0A97C803" w:rsidR="00E062A7" w:rsidRDefault="005C3777" w:rsidP="00A118D8">
                    <w:pPr>
                      <w:pStyle w:val="Brdtext"/>
                      <w:jc w:val="left"/>
                    </w:pPr>
                    <w:sdt>
                      <w:sdtPr>
                        <w:alias w:val="NummerEtikett"/>
                        <w:tag w:val="NummerEtikett"/>
                        <w:id w:val="-54374955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257307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C7FF33E" w14:textId="435777DD" w:rsidR="00E062A7" w:rsidRPr="00C7375F" w:rsidRDefault="005C3777" w:rsidP="00D85371">
                    <w:pPr>
                      <w:pStyle w:val="Brdtext"/>
                    </w:pPr>
                    <w:sdt>
                      <w:sdtPr>
                        <w:alias w:val="BilageEtikett"/>
                        <w:tag w:val="BilageEtikett"/>
                        <w:id w:val="173265889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9989836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EB5FF" w14:textId="77777777" w:rsidR="00E062A7" w:rsidRDefault="00E062A7" w:rsidP="00664D04">
    <w:pPr>
      <w:pStyle w:val="Brdtext"/>
    </w:pPr>
    <w:r>
      <w:rPr>
        <w:noProof/>
        <w:lang w:eastAsia="sv-SE"/>
      </w:rPr>
      <mc:AlternateContent>
        <mc:Choice Requires="wps">
          <w:drawing>
            <wp:anchor distT="0" distB="0" distL="0" distR="0" simplePos="0" relativeHeight="2516584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184C22" w14:textId="7A41C3C4" w:rsidR="00E062A7" w:rsidRDefault="005C3777" w:rsidP="00664D04">
                          <w:pPr>
                            <w:pStyle w:val="Brdtext"/>
                            <w:jc w:val="left"/>
                          </w:pPr>
                          <w:sdt>
                            <w:sdtPr>
                              <w:alias w:val="NummerEtikett"/>
                              <w:tag w:val="NummerEtikett"/>
                              <w:id w:val="161655813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2806406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97EE18" w14:textId="107DDFA2" w:rsidR="00E062A7" w:rsidRPr="00C7375F" w:rsidRDefault="005C3777" w:rsidP="00D85371">
                          <w:pPr>
                            <w:pStyle w:val="Brdtext"/>
                          </w:pPr>
                          <w:sdt>
                            <w:sdtPr>
                              <w:alias w:val="BilageEtikett"/>
                              <w:tag w:val="BilageEtikett"/>
                              <w:id w:val="-88633935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88416588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7" type="#_x0000_t202" style="position:absolute;left:0;text-align:left;margin-left:29.4pt;margin-top:34.85pt;width:89.85pt;height:9.6pt;z-index:25165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0z6jAIAAJU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3aik&#10;xDCNJj2ILvoVMhin+rQuTAG7dwDG7ovtgN2+BzymtDvpdfojIQI5Kr3ZVRfGCE9K5aREyyjhkJXj&#10;8nScy1/stZ0P8auwmqRDRT26l4vK1tchIhJAt5DkLFjV1FeNUvmSGCMulCdrhl6rmGOExh8oZUhb&#10;0ZOPx6Ns2Nik3ltWJpkRmTODu5R5n2E+xY0SCaPMdyFRs5zoK74Z58Ls/Gd0Qkm4eovigN9H9Rbl&#10;Pg9oZM/WxJ2yboz1Ofs8ZPuS1T+3JZM9HgU/yDsdY7foMlnGk9y79Law9QbM8LafreD4VYP2XbMQ&#10;75jHMKHjWBDxFh+pLMpvhxMlS+t/v/ae8OA4pJS0GM6Khl8r5gUl6psB+0/LCQIgMV8mx5/AJOIP&#10;JYtDiVnpCwtOgN+ILh8TPqrtUXqrH7FH5skrRMxw+K5o3B4vYr8ysIe4mM8zCPPrWLw2944n06nO&#10;iZwP3SPzbmBwBPdv7HaM2fQFkXts0gxuvoogY2b5vqpDBzD7mfzDnkrL5fCeUfttOnsG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E0vTPq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5184C22" w14:textId="7A41C3C4" w:rsidR="00E062A7" w:rsidRDefault="005C3777" w:rsidP="00664D04">
                    <w:pPr>
                      <w:pStyle w:val="Brdtext"/>
                      <w:jc w:val="left"/>
                    </w:pPr>
                    <w:sdt>
                      <w:sdtPr>
                        <w:alias w:val="NummerEtikett"/>
                        <w:tag w:val="NummerEtikett"/>
                        <w:id w:val="161655813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2806406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97EE18" w14:textId="107DDFA2" w:rsidR="00E062A7" w:rsidRPr="00C7375F" w:rsidRDefault="005C3777" w:rsidP="00D85371">
                    <w:pPr>
                      <w:pStyle w:val="Brdtext"/>
                    </w:pPr>
                    <w:sdt>
                      <w:sdtPr>
                        <w:alias w:val="BilageEtikett"/>
                        <w:tag w:val="BilageEtikett"/>
                        <w:id w:val="-88633935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88416588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342A12" w14:textId="77777777" w:rsidR="00E062A7" w:rsidRDefault="00E062A7" w:rsidP="00EE1584">
    <w:pPr>
      <w:pStyle w:val="Brdtext"/>
    </w:pPr>
    <w:r>
      <w:rPr>
        <w:noProof/>
        <w:lang w:eastAsia="sv-SE"/>
      </w:rPr>
      <mc:AlternateContent>
        <mc:Choice Requires="wps">
          <w:drawing>
            <wp:anchor distT="0" distB="0" distL="0" distR="0" simplePos="0" relativeHeight="2516585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534900" w14:textId="4C30FA26" w:rsidR="00E062A7" w:rsidRDefault="005C3777" w:rsidP="00A118D8">
                          <w:pPr>
                            <w:pStyle w:val="Brdtext"/>
                            <w:jc w:val="left"/>
                          </w:pPr>
                          <w:sdt>
                            <w:sdtPr>
                              <w:alias w:val="NummerEtikett"/>
                              <w:tag w:val="NummerEtikett"/>
                              <w:id w:val="64231257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2902569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E55DE8" w14:textId="72D354C3" w:rsidR="00E062A7" w:rsidRPr="00C7375F" w:rsidRDefault="005C3777" w:rsidP="00D85371">
                          <w:pPr>
                            <w:pStyle w:val="Brdtext"/>
                          </w:pPr>
                          <w:sdt>
                            <w:sdtPr>
                              <w:alias w:val="BilageEtikett"/>
                              <w:tag w:val="BilageEtikett"/>
                              <w:id w:val="61449227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0776244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8" type="#_x0000_t202" style="position:absolute;left:0;text-align:left;margin-left:348.15pt;margin-top:35.45pt;width:89.85pt;height:9.6pt;z-index:25165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0pXY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I/BjmEaTHkUX/QoVHCd+WhemgD04AGP32XbAbs8DDlPZnfQ6/VEQgR2RNjt2EYzw5FROSrSMEg5b&#10;OS7Pxpn+Yu/tfIhfhNUkLSrq0b1MKlvfhIibALqFpGTBqqa+bpTKm6QYcak8WTP0WsV8R3j8gVKG&#10;tBU9PT4Z5cDGJvc+sjIpjMiaGdKlyvsK8ypulEgYZb4JCc5yoa/kZpwLs8uf0QklkeotjgN+f6u3&#10;OPd1wCNntibunHVjrM/V50e2p6z+saVM9ngQflB3WsZu0WWxjCc7CSxsvYEyvO3fVnD8ukH7bliI&#10;98zjMaHjGBDxDh+pLOi3w4qSpfW/XjtPeGgcVkpaPM6Khp8r5gUl6quB+s/KyQRhY95MTj5CScQf&#10;WhaHFrPSlxaaKDGKHM/LhI9qu5Te6ifMkXnKChMzHLkrGrfLy9iPDMwhLubzDML7dSzemAfHU+jE&#10;cxLnY/fEvBsUHKH9W7t9xmz6Qsg9NnkGN19FiDGrPDHdszp0AG8/i3+YU2m4HO4zaj9N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bSldi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1534900" w14:textId="4C30FA26" w:rsidR="00E062A7" w:rsidRDefault="005C3777" w:rsidP="00A118D8">
                    <w:pPr>
                      <w:pStyle w:val="Brdtext"/>
                      <w:jc w:val="left"/>
                    </w:pPr>
                    <w:sdt>
                      <w:sdtPr>
                        <w:alias w:val="NummerEtikett"/>
                        <w:tag w:val="NummerEtikett"/>
                        <w:id w:val="64231257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2902569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E55DE8" w14:textId="72D354C3" w:rsidR="00E062A7" w:rsidRPr="00C7375F" w:rsidRDefault="005C3777" w:rsidP="00D85371">
                    <w:pPr>
                      <w:pStyle w:val="Brdtext"/>
                    </w:pPr>
                    <w:sdt>
                      <w:sdtPr>
                        <w:alias w:val="BilageEtikett"/>
                        <w:tag w:val="BilageEtikett"/>
                        <w:id w:val="61449227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0776244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8E7ACB" w14:textId="77777777" w:rsidR="00E062A7" w:rsidRDefault="00E062A7" w:rsidP="00664D04">
    <w:pPr>
      <w:pStyle w:val="Brdtext"/>
    </w:pPr>
    <w:r>
      <w:rPr>
        <w:noProof/>
        <w:lang w:eastAsia="sv-SE"/>
      </w:rPr>
      <mc:AlternateContent>
        <mc:Choice Requires="wps">
          <w:drawing>
            <wp:anchor distT="0" distB="0" distL="0" distR="0" simplePos="0" relativeHeight="25165848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746B7" w14:textId="30E9875E" w:rsidR="00E062A7" w:rsidRDefault="005C3777" w:rsidP="00664D04">
                          <w:pPr>
                            <w:pStyle w:val="Brdtext"/>
                            <w:jc w:val="left"/>
                          </w:pPr>
                          <w:sdt>
                            <w:sdtPr>
                              <w:alias w:val="NummerEtikett"/>
                              <w:tag w:val="NummerEtikett"/>
                              <w:id w:val="18833554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8044847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1F44BCB" w14:textId="5972A293" w:rsidR="00E062A7" w:rsidRPr="00C7375F" w:rsidRDefault="005C3777" w:rsidP="00D85371">
                          <w:pPr>
                            <w:pStyle w:val="Brdtext"/>
                          </w:pPr>
                          <w:sdt>
                            <w:sdtPr>
                              <w:alias w:val="BilageEtikett"/>
                              <w:tag w:val="BilageEtikett"/>
                              <w:id w:val="-40106204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42426019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2" type="#_x0000_t202" style="position:absolute;left:0;text-align:left;margin-left:29.4pt;margin-top:34.85pt;width:89.85pt;height:9.6pt;z-index:2516584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iim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EpJZrVaNKTaIPbIINxrE9j/RSwRwtgaD+bFtjh3uMypt1KV8c/EiLQo9K7fXXhjPBolE9ytIwS&#10;Dl0+zi/GqfzZwdo6H74IU5MoFNShe6mobHvrA14C6ACJwbxRVXlTKZUOkTHiSjmyZei1CumNsPgD&#10;pTRpCnp+ejZKjrWJ5p1npaMbkTjTh4uZdxkmKeyUiBilvwmJmqVEX4nNOBd6Hz+hI0oi1FsMe/zh&#10;VW8x7vKARYpsdNgb15U2LmWfhuxQsvLHUDLZ4VHwo7yjGNplm8gynpwNFFiacgdmONPNlrf8pkL7&#10;bpkPD8xhmNBxLIhwj49UBuU3vUTJ2rhfr91HPDgOLSUNhrOg/ueGOUGJ+qrB/ot8MonTnA6Ts49g&#10;EnHHmuWxRm/qKwNO5FhFlicx4oMaROlM/Yw9sohRoWKaI3ZBwyBehW5lYA9xsVgkEObXsnCrHy2P&#10;rmOdIzmf2mfmbM/gAO7fmWGM2fQ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YnIop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EB746B7" w14:textId="30E9875E" w:rsidR="00E062A7" w:rsidRDefault="005C3777" w:rsidP="00664D04">
                    <w:pPr>
                      <w:pStyle w:val="Brdtext"/>
                      <w:jc w:val="left"/>
                    </w:pPr>
                    <w:sdt>
                      <w:sdtPr>
                        <w:alias w:val="NummerEtikett"/>
                        <w:tag w:val="NummerEtikett"/>
                        <w:id w:val="18833554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8044847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1F44BCB" w14:textId="5972A293" w:rsidR="00E062A7" w:rsidRPr="00C7375F" w:rsidRDefault="005C3777" w:rsidP="00D85371">
                    <w:pPr>
                      <w:pStyle w:val="Brdtext"/>
                    </w:pPr>
                    <w:sdt>
                      <w:sdtPr>
                        <w:alias w:val="BilageEtikett"/>
                        <w:tag w:val="BilageEtikett"/>
                        <w:id w:val="-40106204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42426019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F9AE17" w14:textId="77777777" w:rsidR="00E062A7" w:rsidRDefault="00E062A7" w:rsidP="00EE1584">
    <w:pPr>
      <w:pStyle w:val="Brdtext"/>
    </w:pPr>
    <w:r>
      <w:rPr>
        <w:noProof/>
        <w:lang w:eastAsia="sv-SE"/>
      </w:rPr>
      <mc:AlternateContent>
        <mc:Choice Requires="wps">
          <w:drawing>
            <wp:anchor distT="0" distB="0" distL="0" distR="0" simplePos="0" relativeHeight="25165857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AD685C" w14:textId="79FA8A6B" w:rsidR="00E062A7" w:rsidRDefault="005C3777" w:rsidP="00A118D8">
                          <w:pPr>
                            <w:pStyle w:val="Brdtext"/>
                            <w:jc w:val="left"/>
                          </w:pPr>
                          <w:sdt>
                            <w:sdtPr>
                              <w:alias w:val="NummerEtikett"/>
                              <w:tag w:val="NummerEtikett"/>
                              <w:id w:val="-132419912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919640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2F6CD7" w14:textId="555E06ED" w:rsidR="00E062A7" w:rsidRPr="00C7375F" w:rsidRDefault="005C3777" w:rsidP="00D85371">
                          <w:pPr>
                            <w:pStyle w:val="Brdtext"/>
                          </w:pPr>
                          <w:sdt>
                            <w:sdtPr>
                              <w:alias w:val="BilageEtikett"/>
                              <w:tag w:val="BilageEtikett"/>
                              <w:id w:val="-166315446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4820211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3" type="#_x0000_t202" style="position:absolute;left:0;text-align:left;margin-left:348.15pt;margin-top:35.45pt;width:89.85pt;height:9.6pt;z-index:2516585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R/1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GYEs1qNOlJtMFtkMFprE9j/RSwRwtgaD+bFtjh3uMypt1KV8c/EiLQo9K7fXXhjPBolE9ytIwS&#10;Dl0+zi/GqfzZwdo6H74IU5MoFNShe6mobHvrA14C6ACJwbxRVXlTKZUOkTHiSjmyZei1CumNsPgD&#10;pTRpCnp+ejZKjrWJ5p1npaMbkTjTh4uZdxkmKeyUiBilvwmJmqVEX4nNOBd6Hz+hI0oi1FsMe/zh&#10;VW8x7vKARYpsdNgb15U2LmWfhuxQsvLHUDLZ4VHwo7yjGNplm8gynpwPFFiacgdmONPNlrf8pkL7&#10;bpkPD8xhmNBxLIhwj49UBuU3vUTJ2rhfr91HPDgOLSUNhrOg/ueGOUGJ+qrB/ot8MonTnA6Ts49g&#10;EnHHmuWxRm/qKwNO5FhFlicx4oMaROlM/Yw9sohRoWKaI3ZBwyBehW5lYA9xsVgkEObXsnCrHy2P&#10;rmOdIzmf2mfmbM/gAO7fmWGM2fQ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u0f9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5AD685C" w14:textId="79FA8A6B" w:rsidR="00E062A7" w:rsidRDefault="005C3777" w:rsidP="00A118D8">
                    <w:pPr>
                      <w:pStyle w:val="Brdtext"/>
                      <w:jc w:val="left"/>
                    </w:pPr>
                    <w:sdt>
                      <w:sdtPr>
                        <w:alias w:val="NummerEtikett"/>
                        <w:tag w:val="NummerEtikett"/>
                        <w:id w:val="-132419912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919640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2F6CD7" w14:textId="555E06ED" w:rsidR="00E062A7" w:rsidRPr="00C7375F" w:rsidRDefault="005C3777" w:rsidP="00D85371">
                    <w:pPr>
                      <w:pStyle w:val="Brdtext"/>
                    </w:pPr>
                    <w:sdt>
                      <w:sdtPr>
                        <w:alias w:val="BilageEtikett"/>
                        <w:tag w:val="BilageEtikett"/>
                        <w:id w:val="-166315446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4820211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88D27C" w14:textId="77777777" w:rsidR="00E062A7" w:rsidRDefault="00E062A7" w:rsidP="00664D04">
    <w:pPr>
      <w:pStyle w:val="Brdtext"/>
    </w:pPr>
    <w:r>
      <w:rPr>
        <w:noProof/>
        <w:lang w:eastAsia="sv-SE"/>
      </w:rPr>
      <mc:AlternateContent>
        <mc:Choice Requires="wps">
          <w:drawing>
            <wp:anchor distT="0" distB="0" distL="0" distR="0" simplePos="0" relativeHeight="25165848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649089" w14:textId="7736ED79" w:rsidR="00E062A7" w:rsidRDefault="005C3777" w:rsidP="00664D04">
                          <w:pPr>
                            <w:pStyle w:val="Brdtext"/>
                            <w:jc w:val="left"/>
                          </w:pPr>
                          <w:sdt>
                            <w:sdtPr>
                              <w:alias w:val="NummerEtikett"/>
                              <w:tag w:val="NummerEtikett"/>
                              <w:id w:val="-53565970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685149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439BDAB" w14:textId="3D5B410A" w:rsidR="00E062A7" w:rsidRPr="00C7375F" w:rsidRDefault="005C3777" w:rsidP="00D85371">
                          <w:pPr>
                            <w:pStyle w:val="Brdtext"/>
                          </w:pPr>
                          <w:sdt>
                            <w:sdtPr>
                              <w:alias w:val="BilageEtikett"/>
                              <w:tag w:val="BilageEtikett"/>
                              <w:id w:val="20731288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5513250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7" type="#_x0000_t202" style="position:absolute;left:0;text-align:left;margin-left:29.4pt;margin-top:34.85pt;width:89.85pt;height:9.6pt;z-index:2516584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WM3vkAIAAJU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Pt&#10;RseUGKbxSA+ii36FCsaJn9aFKWD3DsDYfbEdsNvzgMNUdie9Tn8URGAH05sduwhGeHIqJyWejBIO&#10;WzkuT8eZ/mLv7XyIX4XVJC0q6vF6mVS2vg4RNwF0C0nJglVNfdUolTdJMeJCebJmeGsV8x3h8QdK&#10;GdJW9OTj8SgHNja595GVSWFE1syQLlXeV5hXcaNEwijzXUhwlgt9JTfjXJhd/oxOKIlUb3Ec8Ptb&#10;vcW5rwMeObM1ceesG2N9rj432Z6y+ueWMtnjQfhB3WkZu0WXxTIGgYM0FrbeQBne9r0VHL9q8HzX&#10;LMQ75tFMeHEMiHiLj1QW9NthRcnS+t+vnSc8NA4rJS2as6Lh14p5QYn6ZqD+03IySd2cN5PjT1AS&#10;8YeWxaHFrPSFhSZKjCLH8zLho9oupbf6EXNknrLCxAxH7orG7fIi9iMDc4iL+TyD0L+OxWtz73gK&#10;nXhO4nzoHpl3g4IjtH9jt23Mpi+E3GOTZ3DzVYQYs8oT0z2rwwug97P4hzmVhsvhPqP203T2D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OWM3v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F649089" w14:textId="7736ED79" w:rsidR="00E062A7" w:rsidRDefault="005C3777" w:rsidP="00664D04">
                    <w:pPr>
                      <w:pStyle w:val="Brdtext"/>
                      <w:jc w:val="left"/>
                    </w:pPr>
                    <w:sdt>
                      <w:sdtPr>
                        <w:alias w:val="NummerEtikett"/>
                        <w:tag w:val="NummerEtikett"/>
                        <w:id w:val="-53565970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685149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439BDAB" w14:textId="3D5B410A" w:rsidR="00E062A7" w:rsidRPr="00C7375F" w:rsidRDefault="005C3777" w:rsidP="00D85371">
                    <w:pPr>
                      <w:pStyle w:val="Brdtext"/>
                    </w:pPr>
                    <w:sdt>
                      <w:sdtPr>
                        <w:alias w:val="BilageEtikett"/>
                        <w:tag w:val="BilageEtikett"/>
                        <w:id w:val="20731288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5513250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3D6C7" w14:textId="77777777" w:rsidR="00E062A7" w:rsidRDefault="00E062A7" w:rsidP="00EE1584">
    <w:pPr>
      <w:pStyle w:val="Brdtext"/>
    </w:pPr>
    <w:r>
      <w:rPr>
        <w:noProof/>
        <w:lang w:eastAsia="sv-SE"/>
      </w:rPr>
      <mc:AlternateContent>
        <mc:Choice Requires="wps">
          <w:drawing>
            <wp:anchor distT="0" distB="0" distL="0" distR="0" simplePos="0" relativeHeight="2516585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97DE3" w14:textId="0B76A907" w:rsidR="00E062A7" w:rsidRDefault="005C3777" w:rsidP="00A118D8">
                          <w:pPr>
                            <w:pStyle w:val="Brdtext"/>
                            <w:jc w:val="left"/>
                          </w:pPr>
                          <w:sdt>
                            <w:sdtPr>
                              <w:alias w:val="NummerEtikett"/>
                              <w:tag w:val="NummerEtikett"/>
                              <w:id w:val="160207029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729878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8378045" w14:textId="452F9146" w:rsidR="00E062A7" w:rsidRPr="00C7375F" w:rsidRDefault="005C3777" w:rsidP="00D85371">
                          <w:pPr>
                            <w:pStyle w:val="Brdtext"/>
                          </w:pPr>
                          <w:sdt>
                            <w:sdtPr>
                              <w:alias w:val="BilageEtikett"/>
                              <w:tag w:val="BilageEtikett"/>
                              <w:id w:val="175331084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00694453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8" type="#_x0000_t202" style="position:absolute;left:0;text-align:left;margin-left:348.15pt;margin-top:35.45pt;width:89.85pt;height:9.6pt;z-index:2516585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RTN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0oMUyjSY+ii36FDI5TfVoXpoA9OABj99l2wG7vAy5T2p30Ov2REIEeld7sqgtnhCejclKiZZRw&#10;6MpxeTbO5S/21s6H+EVYTZJQUY/u5aKy9U2IeAmgW0gKFqxq6utGqXxIjBGXypM1Q69VzG+ExR8o&#10;ZUhb0dPjk1F2bGwy7z0rk9yIzJkhXMq8zzBLcaNEwijzTUjULCf6SmzGuTC7+BmdUBKh3mI44Pev&#10;eotxnwcscmRr4s5YN8b6nH0esn3J6h/bkskej4If5J3E2C26TJbxy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FpRTN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1D97DE3" w14:textId="0B76A907" w:rsidR="00E062A7" w:rsidRDefault="005C3777" w:rsidP="00A118D8">
                    <w:pPr>
                      <w:pStyle w:val="Brdtext"/>
                      <w:jc w:val="left"/>
                    </w:pPr>
                    <w:sdt>
                      <w:sdtPr>
                        <w:alias w:val="NummerEtikett"/>
                        <w:tag w:val="NummerEtikett"/>
                        <w:id w:val="160207029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729878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8378045" w14:textId="452F9146" w:rsidR="00E062A7" w:rsidRPr="00C7375F" w:rsidRDefault="005C3777" w:rsidP="00D85371">
                    <w:pPr>
                      <w:pStyle w:val="Brdtext"/>
                    </w:pPr>
                    <w:sdt>
                      <w:sdtPr>
                        <w:alias w:val="BilageEtikett"/>
                        <w:tag w:val="BilageEtikett"/>
                        <w:id w:val="175331084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00694453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D7900" w14:textId="77777777" w:rsidR="00E062A7" w:rsidRDefault="00E062A7" w:rsidP="00664D04">
    <w:pPr>
      <w:pStyle w:val="Brdtext"/>
    </w:pPr>
    <w:r>
      <w:rPr>
        <w:noProof/>
        <w:lang w:eastAsia="sv-SE"/>
      </w:rPr>
      <mc:AlternateContent>
        <mc:Choice Requires="wps">
          <w:drawing>
            <wp:anchor distT="0" distB="0" distL="0" distR="0" simplePos="0" relativeHeight="25165848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FEF920" w14:textId="29A1B7D4" w:rsidR="00E062A7" w:rsidRDefault="005C3777" w:rsidP="00664D04">
                          <w:pPr>
                            <w:pStyle w:val="Brdtext"/>
                            <w:jc w:val="left"/>
                          </w:pPr>
                          <w:sdt>
                            <w:sdtPr>
                              <w:alias w:val="NummerEtikett"/>
                              <w:tag w:val="NummerEtikett"/>
                              <w:id w:val="143124762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7325941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1104083" w14:textId="57862711" w:rsidR="00E062A7" w:rsidRPr="00C7375F" w:rsidRDefault="005C3777" w:rsidP="00D85371">
                          <w:pPr>
                            <w:pStyle w:val="Brdtext"/>
                          </w:pPr>
                          <w:sdt>
                            <w:sdtPr>
                              <w:alias w:val="BilageEtikett"/>
                              <w:tag w:val="BilageEtikett"/>
                              <w:id w:val="186324109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03059784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2" type="#_x0000_t202" style="position:absolute;left:0;text-align:left;margin-left:29.4pt;margin-top:34.85pt;width:89.85pt;height:9.6pt;z-index:2516584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BamzkQIAAJUFAAAOAAAAZHJzL2Uyb0RvYy54bWysVMFu2zAMvQ/YPwi6r46zpF2DOkXWosOA&#10;oi2WDj0rstQYkyVNUmJnX78n2U6yrpcOu9iU+EiK5CMvLttaka1wvjK6oPnJiBKhuSkr/VzQ7483&#10;Hz5R4gPTJVNGi4LuhKeX8/fvLho7E2OzNqoUjsCJ9rPGFnQdgp1lmedrUTN/YqzQUErjahZwdM9Z&#10;6VgD77XKxqPRadYYV1pnuPAet9edks6TfykFD/dSehGIKijeFtLXpe8qfrP5BZs9O2bXFe+fwf7h&#10;FTWrNILuXV2zwMjGVX+5qivujDcynHBTZ0bKiouUA7LJRy+yWa6ZFSkXFMfbfZn8/3PL77YPjlQl&#10;ejc6o0SzGk16FG1wG2QwjvVprJ8BtrQAhvazaYEd7j0uY9qtdHX8IyECPSq921cXzgiPRvkkR8so&#10;4dDl4/x8nMqfHayt8+GLMDWJQkEdupeKyra3PuAlgA6QGMwbVZU3lVLpEBkjrpQjW4Zeq5DeCIs/&#10;UEqTpqCnH6ej5FibaN55Vjq6EYkzfbiYeZdhksJOiYhR+puQqFlK9JXYjHOh9/ETOqIkQr3FsMcf&#10;XvUW4y4PWKTIRoe9cV1p41L2acgOJSt/DCWTHR4FP8o7iqFdtYks4+l0oMDKlDsww5lutrzlNxXa&#10;d8t8eGAOw4SOY0GEe3ykMii/6SVK1sb9eu0+4sFxaClpMJwF9T83zAlK1FcN9p/nk0mc5nSYTM/A&#10;JOKONatjjd7UVwacyLGKLE9ixAc1iNKZ+gl7ZBGjQsU0R+yChkG8Ct3KwB7iYrFIIMyvZeFWLy2P&#10;rmOdIzkf2yfmbM/gAO7fmW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IQWps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2FEF920" w14:textId="29A1B7D4" w:rsidR="00E062A7" w:rsidRDefault="005C3777" w:rsidP="00664D04">
                    <w:pPr>
                      <w:pStyle w:val="Brdtext"/>
                      <w:jc w:val="left"/>
                    </w:pPr>
                    <w:sdt>
                      <w:sdtPr>
                        <w:alias w:val="NummerEtikett"/>
                        <w:tag w:val="NummerEtikett"/>
                        <w:id w:val="143124762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7325941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1104083" w14:textId="57862711" w:rsidR="00E062A7" w:rsidRPr="00C7375F" w:rsidRDefault="005C3777" w:rsidP="00D85371">
                    <w:pPr>
                      <w:pStyle w:val="Brdtext"/>
                    </w:pPr>
                    <w:sdt>
                      <w:sdtPr>
                        <w:alias w:val="BilageEtikett"/>
                        <w:tag w:val="BilageEtikett"/>
                        <w:id w:val="186324109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03059784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C4E331" w14:textId="77777777" w:rsidR="00E062A7" w:rsidRDefault="00E062A7" w:rsidP="00EE1584">
    <w:pPr>
      <w:pStyle w:val="Brdtext"/>
    </w:pPr>
    <w:r>
      <w:rPr>
        <w:noProof/>
        <w:lang w:eastAsia="sv-SE"/>
      </w:rPr>
      <mc:AlternateContent>
        <mc:Choice Requires="wps">
          <w:drawing>
            <wp:anchor distT="0" distB="0" distL="0" distR="0" simplePos="0" relativeHeight="2516585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F982B3" w14:textId="35442B3E" w:rsidR="00E062A7" w:rsidRDefault="005C3777" w:rsidP="00A118D8">
                          <w:pPr>
                            <w:pStyle w:val="Brdtext"/>
                            <w:jc w:val="left"/>
                          </w:pPr>
                          <w:sdt>
                            <w:sdtPr>
                              <w:alias w:val="NummerEtikett"/>
                              <w:tag w:val="NummerEtikett"/>
                              <w:id w:val="-204373900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793881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BB755DA" w14:textId="79C61AFF" w:rsidR="00E062A7" w:rsidRPr="00C7375F" w:rsidRDefault="005C3777" w:rsidP="00D85371">
                          <w:pPr>
                            <w:pStyle w:val="Brdtext"/>
                          </w:pPr>
                          <w:sdt>
                            <w:sdtPr>
                              <w:alias w:val="BilageEtikett"/>
                              <w:tag w:val="BilageEtikett"/>
                              <w:id w:val="17245549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6880997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3" type="#_x0000_t202" style="position:absolute;left:0;text-align:left;margin-left:348.15pt;margin-top:35.45pt;width:89.85pt;height:9.6pt;z-index:2516585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mp7g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tNKdGsRpMeRRvcBhmcxvo01s8AW1oAQ/vZtMAO9x6XMe1Wujr+kRCBHpXe7asLZ4RHo3ySo2WU&#10;cOjycX4+TuXPDtbW+fBFmJpEoaAO3UtFZdtbH/ASQAdIDOaNqsqbSql0iIwRV8qRLUOvVUhvhMUf&#10;KKVJU9Dp6dkoOdYmmneelY5uROJMHy5m3mWYpLBTImKU/iYkapYSfSU241zoffyEjiiJUG8x7PGH&#10;V73FuMsDFimy0WFvXFfauJR9GrJDycofQ8lkh0fBj/KOYmhXbSLL+Gw6UGBlyh2Y4Uw3W97ymwrt&#10;u2U+PDCHYULHsSDCPT5SGZTf9BIla+N+vXYf8eA4tJQ0GM6C+p8b5gQl6qsG+8/zySROczpMzj6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1Zqe4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4F982B3" w14:textId="35442B3E" w:rsidR="00E062A7" w:rsidRDefault="005C3777" w:rsidP="00A118D8">
                    <w:pPr>
                      <w:pStyle w:val="Brdtext"/>
                      <w:jc w:val="left"/>
                    </w:pPr>
                    <w:sdt>
                      <w:sdtPr>
                        <w:alias w:val="NummerEtikett"/>
                        <w:tag w:val="NummerEtikett"/>
                        <w:id w:val="-204373900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793881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BB755DA" w14:textId="79C61AFF" w:rsidR="00E062A7" w:rsidRPr="00C7375F" w:rsidRDefault="005C3777" w:rsidP="00D85371">
                    <w:pPr>
                      <w:pStyle w:val="Brdtext"/>
                    </w:pPr>
                    <w:sdt>
                      <w:sdtPr>
                        <w:alias w:val="BilageEtikett"/>
                        <w:tag w:val="BilageEtikett"/>
                        <w:id w:val="17245549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6880997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DB66D2" w14:textId="77777777" w:rsidR="00E062A7" w:rsidRDefault="00E062A7" w:rsidP="00664D04">
    <w:pPr>
      <w:pStyle w:val="Brdtext"/>
    </w:pPr>
    <w:r>
      <w:rPr>
        <w:noProof/>
        <w:lang w:eastAsia="sv-SE"/>
      </w:rPr>
      <mc:AlternateContent>
        <mc:Choice Requires="wps">
          <w:drawing>
            <wp:anchor distT="0" distB="0" distL="0" distR="0" simplePos="0" relativeHeight="2516584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8D55D7" w14:textId="757DC711" w:rsidR="00E062A7" w:rsidRDefault="005C3777" w:rsidP="00664D04">
                          <w:pPr>
                            <w:pStyle w:val="Brdtext"/>
                            <w:jc w:val="left"/>
                          </w:pPr>
                          <w:sdt>
                            <w:sdtPr>
                              <w:alias w:val="NummerEtikett"/>
                              <w:tag w:val="NummerEtikett"/>
                              <w:id w:val="-17738488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218979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5D41A30" w14:textId="17ED7B89" w:rsidR="00E062A7" w:rsidRPr="00C7375F" w:rsidRDefault="005C3777" w:rsidP="00D85371">
                          <w:pPr>
                            <w:pStyle w:val="Brdtext"/>
                          </w:pPr>
                          <w:sdt>
                            <w:sdtPr>
                              <w:alias w:val="BilageEtikett"/>
                              <w:tag w:val="BilageEtikett"/>
                              <w:id w:val="-144321970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40870064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7" type="#_x0000_t202" style="position:absolute;left:0;text-align:left;margin-left:29.4pt;margin-top:34.85pt;width:89.85pt;height:9.6pt;z-index:2516584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U7RjwIAAJU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hq9&#10;G51SYphGkx5EF/0KGYxTfVoXpoDdOwBj98V2wG7vAy5T2p30Ov2REIEeld7sqgtnhCejclKiZZRw&#10;6MpxeTrO5S/21s6H+FVYTZJQUY/u5aKy9XWIeAmgW0gKFqxq6qtGqXxIjBEXypM1Q69VzG+ExR8o&#10;ZUhb0ZOPx6Ps2Nhk3ntWJrkRmTNDuJR5n2GW4kaJhFHmu5CoWU70ldiMc2F28TM6oSRCvcVwwO9f&#10;9RbjPg9Y5MjWxJ2xboz1Ofs8ZPuS1T+3JZM9HgU/yDuJsVt0mSzjk9y7dLew9QbM8LafreD4VYP2&#10;XbMQ75jHMKHjWBDxFh+pLMpvB4mSpfW/X7tPeHAcWkpaDGdFw68V84IS9c2A/aflZJKmOR8mx5/A&#10;JOIPNYtDjVnpCwtOlFhFjmcx4aPaitJb/Yg9Mk9RoWKGI3ZF41a8iP3KwB7iYj7PIMyvY/Ha3Due&#10;XKc6J3I+dI/Mu4HBEdy/sdsxZtMXRO6xyTK4+SqCjJnl+6oOHcDsZ/IPeyotl8NzRu23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vBTtG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A8D55D7" w14:textId="757DC711" w:rsidR="00E062A7" w:rsidRDefault="005C3777" w:rsidP="00664D04">
                    <w:pPr>
                      <w:pStyle w:val="Brdtext"/>
                      <w:jc w:val="left"/>
                    </w:pPr>
                    <w:sdt>
                      <w:sdtPr>
                        <w:alias w:val="NummerEtikett"/>
                        <w:tag w:val="NummerEtikett"/>
                        <w:id w:val="-17738488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2189796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5D41A30" w14:textId="17ED7B89" w:rsidR="00E062A7" w:rsidRPr="00C7375F" w:rsidRDefault="005C3777" w:rsidP="00D85371">
                    <w:pPr>
                      <w:pStyle w:val="Brdtext"/>
                    </w:pPr>
                    <w:sdt>
                      <w:sdtPr>
                        <w:alias w:val="BilageEtikett"/>
                        <w:tag w:val="BilageEtikett"/>
                        <w:id w:val="-144321970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40870064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7FF932" w14:textId="77777777" w:rsidR="00E062A7" w:rsidRDefault="00E062A7" w:rsidP="00EE1584">
    <w:pPr>
      <w:pStyle w:val="Brdtext"/>
    </w:pPr>
    <w:r>
      <w:rPr>
        <w:noProof/>
        <w:lang w:eastAsia="sv-SE"/>
      </w:rPr>
      <mc:AlternateContent>
        <mc:Choice Requires="wps">
          <w:drawing>
            <wp:anchor distT="0" distB="0" distL="0" distR="0" simplePos="0" relativeHeight="2516585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FF54A0" w14:textId="53F04D81" w:rsidR="00E062A7" w:rsidRDefault="005C3777" w:rsidP="00A118D8">
                          <w:pPr>
                            <w:pStyle w:val="Brdtext"/>
                            <w:jc w:val="left"/>
                          </w:pPr>
                          <w:sdt>
                            <w:sdtPr>
                              <w:alias w:val="NummerEtikett"/>
                              <w:tag w:val="NummerEtikett"/>
                              <w:id w:val="135453377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5914494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DD1E9CB" w14:textId="4B8E916E" w:rsidR="00E062A7" w:rsidRPr="00C7375F" w:rsidRDefault="005C3777" w:rsidP="00D85371">
                          <w:pPr>
                            <w:pStyle w:val="Brdtext"/>
                          </w:pPr>
                          <w:sdt>
                            <w:sdtPr>
                              <w:alias w:val="BilageEtikett"/>
                              <w:tag w:val="BilageEtikett"/>
                              <w:id w:val="30235880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0999847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8" type="#_x0000_t202" style="position:absolute;left:0;text-align:left;margin-left:348.15pt;margin-top:35.45pt;width:89.85pt;height:9.6pt;z-index:2516585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PJfz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6FVhmk06VF00a+QwXGqT+vCFLAHB2DsPtsO2O19wGVKu5Nepz8SItCj0ptddeGM8GRUTkq0jBIO&#10;XTkuz8a5/MXe2vkQvwirSRIq6tG9XFS2vgkRLwF0C0nBglVNfd0olQ+JMeJSebJm6LWK+Y2w+AOl&#10;DGkrenp8MsqOjU3mvWdlkhuROTOES5n3GWYpbpRIGGW+CYma5URfic04F2YXP6MTSiLUWwwH/P5V&#10;bzHu84BFjmxN3Bnrxlifs89Dti9Z/WNbMtnjUfCDvJMYu0WXyTI+3VFgYesNmOFtP1vB8esG7bth&#10;Id4zj2FCx7Eg4h0+UlmU3w4SJUvrf712n/DgOLSUtBjOioafK+YFJeqrAfvPyskkTXM+TE4+gknE&#10;H2oWhxqz0pcWnCixihzPYsJHtRWlt/oJe2SeokLFDEfsisateBn7lYE9xMV8nkGYX8fijXlwPLlO&#10;dU7kfOyemHcDgyO4f2u3Y8ymL4jcY5NlcPNVBBkzy1Ol+6oOHcDsZ/IPeyotl8NzRu23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PJfz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2FF54A0" w14:textId="53F04D81" w:rsidR="00E062A7" w:rsidRDefault="005C3777" w:rsidP="00A118D8">
                    <w:pPr>
                      <w:pStyle w:val="Brdtext"/>
                      <w:jc w:val="left"/>
                    </w:pPr>
                    <w:sdt>
                      <w:sdtPr>
                        <w:alias w:val="NummerEtikett"/>
                        <w:tag w:val="NummerEtikett"/>
                        <w:id w:val="135453377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5914494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DD1E9CB" w14:textId="4B8E916E" w:rsidR="00E062A7" w:rsidRPr="00C7375F" w:rsidRDefault="005C3777" w:rsidP="00D85371">
                    <w:pPr>
                      <w:pStyle w:val="Brdtext"/>
                    </w:pPr>
                    <w:sdt>
                      <w:sdtPr>
                        <w:alias w:val="BilageEtikett"/>
                        <w:tag w:val="BilageEtikett"/>
                        <w:id w:val="30235880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90999847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BA4949" w14:textId="77777777" w:rsidR="00E062A7" w:rsidRDefault="00E062A7" w:rsidP="00664D04">
    <w:pPr>
      <w:pStyle w:val="Brdtext"/>
    </w:pPr>
    <w:r>
      <w:rPr>
        <w:noProof/>
        <w:lang w:eastAsia="sv-SE"/>
      </w:rPr>
      <mc:AlternateContent>
        <mc:Choice Requires="wps">
          <w:drawing>
            <wp:anchor distT="0" distB="0" distL="0" distR="0" simplePos="0" relativeHeight="25165848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6E5CFE" w14:textId="003D758D" w:rsidR="00E062A7" w:rsidRDefault="005C3777" w:rsidP="00664D04">
                          <w:pPr>
                            <w:pStyle w:val="Brdtext"/>
                            <w:jc w:val="left"/>
                          </w:pPr>
                          <w:sdt>
                            <w:sdtPr>
                              <w:alias w:val="NummerEtikett"/>
                              <w:tag w:val="NummerEtikett"/>
                              <w:id w:val="66929641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917001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EE67068" w14:textId="7A935C8D" w:rsidR="00E062A7" w:rsidRPr="00C7375F" w:rsidRDefault="005C3777" w:rsidP="00D85371">
                          <w:pPr>
                            <w:pStyle w:val="Brdtext"/>
                          </w:pPr>
                          <w:sdt>
                            <w:sdtPr>
                              <w:alias w:val="BilageEtikett"/>
                              <w:tag w:val="BilageEtikett"/>
                              <w:id w:val="192761502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51949769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2" type="#_x0000_t202" style="position:absolute;left:0;text-align:left;margin-left:29.4pt;margin-top:34.85pt;width:89.85pt;height:9.6pt;z-index:2516584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5pYUkAIAAJU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s8p0axGkx5FG9wGFYwjP431U8AeLICh/WJaYIdzj8NYditdHf8oiMAOpnd7dhGM8OiUT3K0jBIO&#10;Wz7Oz8eJ/uzgbZ0PX4WpSVwU1KF7iVS2vfEBNwF0gMRk3qiqvK6USpuoGHGpHNky9FqFdEd4/IFS&#10;mjQFPft4OkqBtYnuXWSlYxiRNNOni5V3FaZV2CkRMUp/FxKcpUJfyc04F3qfP6EjSiLVWxx7/OFW&#10;b3Hu6oBHymx02DvXlTYuVZ+G7EBZ+XOgTHZ4EH5Ud1yGdtkmsYzPTgcJLE25gzKc6WbLW35doX03&#10;zId75jBM6DgeiHCHj1QG9Jt+RcnauN+vnUc8NA4rJQ2Gs6D+14Y5QYn6pqH+83wyidOcNpPTT1AS&#10;cceW5bFFb+pLA01A37hdWkZ8UMNSOlM/4R1ZxKwwMc2Ru6BhWF6G7snAO8TFYpFAmF/Lwo1+sDyG&#10;jjxHcT62T8zZXsEB2r81wxiz6Qshd9jo6e1iEyDGpPLIdMdq3wHMfhJ//07Fx+V4n1CH13T+D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5pYU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B6E5CFE" w14:textId="003D758D" w:rsidR="00E062A7" w:rsidRDefault="005C3777" w:rsidP="00664D04">
                    <w:pPr>
                      <w:pStyle w:val="Brdtext"/>
                      <w:jc w:val="left"/>
                    </w:pPr>
                    <w:sdt>
                      <w:sdtPr>
                        <w:alias w:val="NummerEtikett"/>
                        <w:tag w:val="NummerEtikett"/>
                        <w:id w:val="66929641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917001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EE67068" w14:textId="7A935C8D" w:rsidR="00E062A7" w:rsidRPr="00C7375F" w:rsidRDefault="005C3777" w:rsidP="00D85371">
                    <w:pPr>
                      <w:pStyle w:val="Brdtext"/>
                    </w:pPr>
                    <w:sdt>
                      <w:sdtPr>
                        <w:alias w:val="BilageEtikett"/>
                        <w:tag w:val="BilageEtikett"/>
                        <w:id w:val="192761502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51949769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906346" w14:textId="77777777" w:rsidR="00E062A7" w:rsidRDefault="00E062A7" w:rsidP="00EE1584">
    <w:pPr>
      <w:pStyle w:val="Brdtext"/>
    </w:pPr>
    <w:r>
      <w:rPr>
        <w:noProof/>
        <w:lang w:eastAsia="sv-SE"/>
      </w:rPr>
      <mc:AlternateContent>
        <mc:Choice Requires="wps">
          <w:drawing>
            <wp:anchor distT="0" distB="0" distL="0" distR="0" simplePos="0" relativeHeight="2516585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37CF79" w14:textId="5401E2ED" w:rsidR="00E062A7" w:rsidRDefault="005C3777" w:rsidP="00A118D8">
                          <w:pPr>
                            <w:pStyle w:val="Brdtext"/>
                            <w:jc w:val="left"/>
                          </w:pPr>
                          <w:sdt>
                            <w:sdtPr>
                              <w:alias w:val="NummerEtikett"/>
                              <w:tag w:val="NummerEtikett"/>
                              <w:id w:val="121200239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53146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93207ED" w14:textId="5E81465E" w:rsidR="00E062A7" w:rsidRPr="00C7375F" w:rsidRDefault="005C3777" w:rsidP="00D85371">
                          <w:pPr>
                            <w:pStyle w:val="Brdtext"/>
                          </w:pPr>
                          <w:sdt>
                            <w:sdtPr>
                              <w:alias w:val="BilageEtikett"/>
                              <w:tag w:val="BilageEtikett"/>
                              <w:id w:val="105366114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52420744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3" type="#_x0000_t202" style="position:absolute;left:0;text-align:left;margin-left:348.15pt;margin-top:35.45pt;width:89.85pt;height:9.6pt;z-index:2516585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eaFHkAIAAJU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pE&#10;73Lwo1mNJj2KNrgNKjiN/DTWzwBbWgBD+9m0wA7nHoex7Fa6Ov5REIEdkXZ7dhGM8OiUT3K0jBIO&#10;Wz7Oz8eJ/uzgbZ0PX4SpSVwU1KF7iVS2vfUBNwF0gMRk3qiqvKmUSpuoGHGlHNky9FqFdEd4/IFS&#10;mjQFnZ6ejVJgbaJ7F1npGEYkzfTpYuVdhWkVdkpEjNLfhARnqdBXcjPOhd7nT+iIkkj1Fscef7jV&#10;W5y7OuCRMhsd9s51pY1L1adHdqCs/DFQJjs8CD+qOy5Du2qTWMbT6SCBlSl3UIYz3dvylt9UaN8t&#10;8+GBOTwmdBwDItzjI5UB/aZfUbI27tdr5xEPjcNKSYPHWVD/c8OcoER91VD/eT6ZIGxIm8nZRyiJ&#10;uGPL6tiiN/WVgSZyjCLL0zLigxqW0pn6CXNkEbPCxDRH7oKGYXkVupGBOcTFYpFAeL+WhVu9tDyG&#10;jjxHcT62T8zZXsEB2r8zwzNmsxdC7rDR09vFJkCMSeWR6Y7VvgN4+0n8/ZyKw+V4n1CHa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VeaFH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C37CF79" w14:textId="5401E2ED" w:rsidR="00E062A7" w:rsidRDefault="005C3777" w:rsidP="00A118D8">
                    <w:pPr>
                      <w:pStyle w:val="Brdtext"/>
                      <w:jc w:val="left"/>
                    </w:pPr>
                    <w:sdt>
                      <w:sdtPr>
                        <w:alias w:val="NummerEtikett"/>
                        <w:tag w:val="NummerEtikett"/>
                        <w:id w:val="121200239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53146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93207ED" w14:textId="5E81465E" w:rsidR="00E062A7" w:rsidRPr="00C7375F" w:rsidRDefault="005C3777" w:rsidP="00D85371">
                    <w:pPr>
                      <w:pStyle w:val="Brdtext"/>
                    </w:pPr>
                    <w:sdt>
                      <w:sdtPr>
                        <w:alias w:val="BilageEtikett"/>
                        <w:tag w:val="BilageEtikett"/>
                        <w:id w:val="105366114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524207440"/>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61E9FD" w14:textId="77777777" w:rsidR="00E062A7" w:rsidRDefault="00E062A7" w:rsidP="00664D04">
    <w:pPr>
      <w:pStyle w:val="Brdtext"/>
    </w:pPr>
    <w:r>
      <w:rPr>
        <w:noProof/>
        <w:lang w:eastAsia="sv-SE"/>
      </w:rPr>
      <mc:AlternateContent>
        <mc:Choice Requires="wps">
          <w:drawing>
            <wp:anchor distT="0" distB="0" distL="0" distR="0" simplePos="0" relativeHeight="25165848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B1D12" w14:textId="2493D971" w:rsidR="00E062A7" w:rsidRDefault="005C3777" w:rsidP="00664D04">
                          <w:pPr>
                            <w:pStyle w:val="Brdtext"/>
                            <w:jc w:val="left"/>
                          </w:pPr>
                          <w:sdt>
                            <w:sdtPr>
                              <w:alias w:val="NummerEtikett"/>
                              <w:tag w:val="NummerEtikett"/>
                              <w:id w:val="20434826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5956311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597914D" w14:textId="07C6A966" w:rsidR="00E062A7" w:rsidRPr="00C7375F" w:rsidRDefault="005C3777" w:rsidP="00D85371">
                          <w:pPr>
                            <w:pStyle w:val="Brdtext"/>
                          </w:pPr>
                          <w:sdt>
                            <w:sdtPr>
                              <w:alias w:val="BilageEtikett"/>
                              <w:tag w:val="BilageEtikett"/>
                              <w:id w:val="-983852854"/>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4547759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7" type="#_x0000_t202" style="position:absolute;left:0;text-align:left;margin-left:29.4pt;margin-top:34.85pt;width:89.85pt;height:9.6pt;z-index:2516584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mJ2I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48pMUyjSY+ii36FDMapPq0LU8AeHICx+2w7YLf3AZcp7U56nf5IiECPSm921YUzwpNROSnRMko4&#10;dOW4PBvn8hd7a+dD/CKsJkmoqEf3clHZ+iZEvATQLSQFC1Y19XWjVD4kxohL5cmaodcq5jfC4g+U&#10;MqSt6OnxySg7NjaZ956VSW5E5swQLmXeZ5iluFEiYZT5JiRqlhN9JTbjXJhd/IxOKIlQbzEc8PtX&#10;vcW4zwMWObI1cWesG2N9zj4P2b5k9Y9tyWSPR8EP8k5i7BZdJsv4Y+5dulvYegNmeNvPVnD8ukH7&#10;bliI98xjmNBxLIh4h49UFuW3g0TJ0vpfr90nPDgOLSUthrOi4eeKeUGJ+mrA/rNyMknTnA+Tk49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FGYnYi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D8B1D12" w14:textId="2493D971" w:rsidR="00E062A7" w:rsidRDefault="005C3777" w:rsidP="00664D04">
                    <w:pPr>
                      <w:pStyle w:val="Brdtext"/>
                      <w:jc w:val="left"/>
                    </w:pPr>
                    <w:sdt>
                      <w:sdtPr>
                        <w:alias w:val="NummerEtikett"/>
                        <w:tag w:val="NummerEtikett"/>
                        <w:id w:val="20434826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5956311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597914D" w14:textId="07C6A966" w:rsidR="00E062A7" w:rsidRPr="00C7375F" w:rsidRDefault="005C3777" w:rsidP="00D85371">
                    <w:pPr>
                      <w:pStyle w:val="Brdtext"/>
                    </w:pPr>
                    <w:sdt>
                      <w:sdtPr>
                        <w:alias w:val="BilageEtikett"/>
                        <w:tag w:val="BilageEtikett"/>
                        <w:id w:val="-983852854"/>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345477595"/>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5F3E1" w14:textId="77777777" w:rsidR="00E062A7" w:rsidRDefault="00E062A7" w:rsidP="00EE1584">
    <w:pPr>
      <w:pStyle w:val="Brdtext"/>
    </w:pPr>
    <w:r>
      <w:rPr>
        <w:noProof/>
        <w:lang w:eastAsia="sv-SE"/>
      </w:rPr>
      <mc:AlternateContent>
        <mc:Choice Requires="wps">
          <w:drawing>
            <wp:anchor distT="0" distB="0" distL="0" distR="0" simplePos="0" relativeHeight="2516585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0D253B" w14:textId="2590D5CC" w:rsidR="00E062A7" w:rsidRDefault="005C3777" w:rsidP="00A118D8">
                          <w:pPr>
                            <w:pStyle w:val="Brdtext"/>
                            <w:jc w:val="left"/>
                          </w:pPr>
                          <w:sdt>
                            <w:sdtPr>
                              <w:alias w:val="NummerEtikett"/>
                              <w:tag w:val="NummerEtikett"/>
                              <w:id w:val="1181222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7059056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E88D9A2" w14:textId="718B1FD3" w:rsidR="00E062A7" w:rsidRPr="00C7375F" w:rsidRDefault="005C3777" w:rsidP="00D85371">
                          <w:pPr>
                            <w:pStyle w:val="Brdtext"/>
                          </w:pPr>
                          <w:sdt>
                            <w:sdtPr>
                              <w:alias w:val="BilageEtikett"/>
                              <w:tag w:val="BilageEtikett"/>
                              <w:id w:val="-97074655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36482091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8" type="#_x0000_t202" style="position:absolute;left:0;text-align:left;margin-left:348.15pt;margin-top:35.45pt;width:89.85pt;height:9.6pt;z-index:2516585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USq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8eUGKbRpEfRRb9CBsepPq0LU8AeHICx+2w7YLf3AZcp7U56nf5IiECPSm921YUzwpNROSnRMko4&#10;dOW4PBvn8hd7a+dD/CKsJkmoqEf3clHZ+iZEvATQLSQFC1Y19XWjVD4kxohL5cmaodcq5jfC4g+U&#10;MqSt6OnxySg7NjaZ956VSW5E5swQLmXeZ5iluFEiYZT5JiRqlhN9JTbjXJhd/IxOKIlQbzEc8PtX&#10;vcW4zwMWObI1cWesG2N9zj4P2b5k9Y9tyWSPR8EP8k5i7BZdJsv444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aZUSq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10D253B" w14:textId="2590D5CC" w:rsidR="00E062A7" w:rsidRDefault="005C3777" w:rsidP="00A118D8">
                    <w:pPr>
                      <w:pStyle w:val="Brdtext"/>
                      <w:jc w:val="left"/>
                    </w:pPr>
                    <w:sdt>
                      <w:sdtPr>
                        <w:alias w:val="NummerEtikett"/>
                        <w:tag w:val="NummerEtikett"/>
                        <w:id w:val="1181222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7059056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E88D9A2" w14:textId="718B1FD3" w:rsidR="00E062A7" w:rsidRPr="00C7375F" w:rsidRDefault="005C3777" w:rsidP="00D85371">
                    <w:pPr>
                      <w:pStyle w:val="Brdtext"/>
                    </w:pPr>
                    <w:sdt>
                      <w:sdtPr>
                        <w:alias w:val="BilageEtikett"/>
                        <w:tag w:val="BilageEtikett"/>
                        <w:id w:val="-970746556"/>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36482091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23407" w14:textId="77777777" w:rsidR="00E062A7" w:rsidRDefault="00E062A7" w:rsidP="00664D04">
    <w:pPr>
      <w:pStyle w:val="Brdtext"/>
    </w:pPr>
    <w:r>
      <w:rPr>
        <w:noProof/>
        <w:lang w:eastAsia="sv-SE"/>
      </w:rPr>
      <mc:AlternateContent>
        <mc:Choice Requires="wps">
          <w:drawing>
            <wp:anchor distT="0" distB="0" distL="0" distR="0" simplePos="0" relativeHeight="25165848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D654C3" w14:textId="4013F781" w:rsidR="00E062A7" w:rsidRDefault="005C3777" w:rsidP="00664D04">
                          <w:pPr>
                            <w:pStyle w:val="Brdtext"/>
                            <w:jc w:val="left"/>
                          </w:pPr>
                          <w:sdt>
                            <w:sdtPr>
                              <w:alias w:val="NummerEtikett"/>
                              <w:tag w:val="NummerEtikett"/>
                              <w:id w:val="-62099574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3213351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3AD3CD1" w14:textId="48B19342" w:rsidR="00E062A7" w:rsidRPr="00C7375F" w:rsidRDefault="005C3777" w:rsidP="00D85371">
                          <w:pPr>
                            <w:pStyle w:val="Brdtext"/>
                          </w:pPr>
                          <w:sdt>
                            <w:sdtPr>
                              <w:alias w:val="BilageEtikett"/>
                              <w:tag w:val="BilageEtikett"/>
                              <w:id w:val="26882419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6180385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2" type="#_x0000_t202" style="position:absolute;left:0;text-align:left;margin-left:29.4pt;margin-top:34.85pt;width:89.85pt;height:9.6pt;z-index:2516584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kRcBkQIAAJUFAAAOAAAAZHJzL2Uyb0RvYy54bWysVMFu2zAMvQ/YPwi6r46zpF2DOkXWosOA&#10;oi2WDj0rstQYkyVNUmJnX78n2U6yrpcOu9iU+EiK5CMvLttaka1wvjK6oPnJiBKhuSkr/VzQ7483&#10;Hz5R4gPTJVNGi4LuhKeX8/fvLho7E2OzNqoUjsCJ9rPGFnQdgp1lmedrUTN/YqzQUErjahZwdM9Z&#10;6VgD77XKxqPRadYYV1pnuPAet9edks6TfykFD/dSehGIKijeFtLXpe8qfrP5BZs9O2bXFe+fwf7h&#10;FTWrNILuXV2zwMjGVX+5qivujDcynHBTZ0bKiouUA7LJRy+yWa6ZFSkXFMfbfZn8/3PL77YPjlQl&#10;epdPKdGsRpMeRRvcBhmMY30a62eALS2Aof1sWmCHe4/LmHYrXR3/SIhAj0rv9tWFM8KjUT7J0TJK&#10;OHT5OD8fp/JnB2vrfPgiTE2iUFCH7qWisu2tD3gJoAMkBvNGVeVNpVQ6RMaIK+XIlqHXKqQ3wuIP&#10;lNKkKejpx+koOdYmmneelY5uROJMHy5m3mWYpLBTImKU/iYkapYSfSU241zoffyEjiiJUG8x7PGH&#10;V73FuMsDFimy0WFvXFfauJR9GrJDycofQ8lkh0fBj/KOYmhXbSLL+Gw6UGBlyh2Y4Uw3W97ymwrt&#10;u2U+PDCHYULHsSDCPT5SGZTf9BIla+N+vXYf8eA4tJQ0GM6C+p8b5gQl6qsG+8/zySROczpMpmdg&#10;EnHHmtWxRm/qKwNO5FhFlicx4oMaROlM/YQ9sohRoWKaI3ZBwyBehW5lYA9xsVgkEObXsnCrl5ZH&#10;17HOkZyP7RNztmdwAPfvzDDGbPaCyB02Wnq72ASQMbE8Vrqrat8BzH4if7+n4nI5PifUYZvOf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IpEXA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4D654C3" w14:textId="4013F781" w:rsidR="00E062A7" w:rsidRDefault="005C3777" w:rsidP="00664D04">
                    <w:pPr>
                      <w:pStyle w:val="Brdtext"/>
                      <w:jc w:val="left"/>
                    </w:pPr>
                    <w:sdt>
                      <w:sdtPr>
                        <w:alias w:val="NummerEtikett"/>
                        <w:tag w:val="NummerEtikett"/>
                        <w:id w:val="-62099574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3213351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3AD3CD1" w14:textId="48B19342" w:rsidR="00E062A7" w:rsidRPr="00C7375F" w:rsidRDefault="005C3777" w:rsidP="00D85371">
                    <w:pPr>
                      <w:pStyle w:val="Brdtext"/>
                    </w:pPr>
                    <w:sdt>
                      <w:sdtPr>
                        <w:alias w:val="BilageEtikett"/>
                        <w:tag w:val="BilageEtikett"/>
                        <w:id w:val="26882419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6180385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1DB396" w14:textId="77777777" w:rsidR="00E062A7" w:rsidRDefault="00E062A7" w:rsidP="00EE1584">
    <w:pPr>
      <w:pStyle w:val="Brdtext"/>
    </w:pPr>
    <w:r>
      <w:rPr>
        <w:noProof/>
        <w:lang w:eastAsia="sv-SE"/>
      </w:rPr>
      <mc:AlternateContent>
        <mc:Choice Requires="wps">
          <w:drawing>
            <wp:anchor distT="0" distB="0" distL="0" distR="0" simplePos="0" relativeHeight="2516585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7A553" w14:textId="13D9A2E0" w:rsidR="00E062A7" w:rsidRDefault="005C3777" w:rsidP="00A118D8">
                          <w:pPr>
                            <w:pStyle w:val="Brdtext"/>
                            <w:jc w:val="left"/>
                          </w:pPr>
                          <w:sdt>
                            <w:sdtPr>
                              <w:alias w:val="NummerEtikett"/>
                              <w:tag w:val="NummerEtikett"/>
                              <w:id w:val="4560708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132656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20307D7" w14:textId="6377096E" w:rsidR="00E062A7" w:rsidRPr="00C7375F" w:rsidRDefault="005C3777" w:rsidP="00D85371">
                          <w:pPr>
                            <w:pStyle w:val="Brdtext"/>
                          </w:pPr>
                          <w:sdt>
                            <w:sdtPr>
                              <w:alias w:val="BilageEtikett"/>
                              <w:tag w:val="BilageEtikett"/>
                              <w:id w:val="-22437423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64485280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3" type="#_x0000_t202" style="position:absolute;left:0;text-align:left;margin-left:348.15pt;margin-top:35.45pt;width:89.85pt;height:9.6pt;z-index:2516585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DiBS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uUTSjSr0aRH0Qa3RgbHsT6N9VPAFhbA0H4xLbDDvcdlTLuVro5/JESgR6W3u+rCGeHRKJ/kaBkl&#10;HLp8nJ+PU/mzvbV1PnwVpiZRKKhD91JR2ebWB7wE0AESg3mjqvKmUiodImPElXJkw9BrFdIbYfEH&#10;SmnSFPT0+GSUHGsTzTvPSkc3InGmDxcz7zJMUtgqETFKfxcSNUuJvhGbcS70Ln5CR5REqPcY9vj9&#10;q95j3OUBixTZ6LAzrittXMo+Ddm+ZOXPoWSyw6PgB3lHMbTLNpFlfHY6UGBpyi2Y4Uw3W97ymwrt&#10;u2U+PDCHYULHsSDCPT5SGZTf9BIlK+N+v3Uf8eA4tJQ0GM6C+l9r5gQl6psG+8/zySROczpMTs7A&#10;JOIONctDjV7XVwacyLGKLE9ixAc1iNKZ+gl7ZB6jQsU0R+yChkG8Ct3KwB7iYj5PIMyvZeFWLyyP&#10;rmOdIzkf2yfmbM/gAO7fmWGM2fQVkTtstPR2vg4gY2J5rHRX1b4DmP1E/n5PxeVyeE6o/TadvQ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1g4gU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9A7A553" w14:textId="13D9A2E0" w:rsidR="00E062A7" w:rsidRDefault="005C3777" w:rsidP="00A118D8">
                    <w:pPr>
                      <w:pStyle w:val="Brdtext"/>
                      <w:jc w:val="left"/>
                    </w:pPr>
                    <w:sdt>
                      <w:sdtPr>
                        <w:alias w:val="NummerEtikett"/>
                        <w:tag w:val="NummerEtikett"/>
                        <w:id w:val="45607084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132656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20307D7" w14:textId="6377096E" w:rsidR="00E062A7" w:rsidRPr="00C7375F" w:rsidRDefault="005C3777" w:rsidP="00D85371">
                    <w:pPr>
                      <w:pStyle w:val="Brdtext"/>
                    </w:pPr>
                    <w:sdt>
                      <w:sdtPr>
                        <w:alias w:val="BilageEtikett"/>
                        <w:tag w:val="BilageEtikett"/>
                        <w:id w:val="-224374238"/>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64485280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F855B7" w14:textId="77777777" w:rsidR="00E062A7" w:rsidRDefault="00E062A7" w:rsidP="00664D04">
    <w:pPr>
      <w:pStyle w:val="Brdtext"/>
    </w:pPr>
    <w:r>
      <w:rPr>
        <w:noProof/>
        <w:lang w:eastAsia="sv-SE"/>
      </w:rPr>
      <mc:AlternateContent>
        <mc:Choice Requires="wps">
          <w:drawing>
            <wp:anchor distT="0" distB="0" distL="0" distR="0" simplePos="0" relativeHeight="2516584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878DA6" w14:textId="79BC60CB" w:rsidR="00E062A7" w:rsidRDefault="005C3777" w:rsidP="00664D04">
                          <w:pPr>
                            <w:pStyle w:val="Brdtext"/>
                            <w:jc w:val="left"/>
                          </w:pPr>
                          <w:sdt>
                            <w:sdtPr>
                              <w:alias w:val="NummerEtikett"/>
                              <w:tag w:val="NummerEtikett"/>
                              <w:id w:val="-39203544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1715993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855BC3F" w14:textId="3C13E679" w:rsidR="00E062A7" w:rsidRPr="00C7375F" w:rsidRDefault="005C3777" w:rsidP="00D85371">
                          <w:pPr>
                            <w:pStyle w:val="Brdtext"/>
                          </w:pPr>
                          <w:sdt>
                            <w:sdtPr>
                              <w:alias w:val="BilageEtikett"/>
                              <w:tag w:val="BilageEtikett"/>
                              <w:id w:val="1481035215"/>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55624276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7" type="#_x0000_t202" style="position:absolute;left:0;text-align:left;margin-left:29.4pt;margin-top:34.85pt;width:89.85pt;height:9.6pt;z-index:251658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KCHEjwIAAJUFAAAOAAAAZHJzL2Uyb0RvYy54bWysVE1v2zAMvQ/YfxB0Xx1nadcGdYqsRYcB&#10;RVusHXpWZKkxpq9JSuzs1+9Jdj7W9dJhF5sSH0mRfOT5RacVWQsfGmsqWh6NKBGG27oxzxX9/nj9&#10;4ZSSEJmpmbJGVHQjAr2YvX933rqpGNulVbXwBE5MmLauossY3bQoAl8KzcKRdcJAKa3XLOLon4va&#10;sxbetSrGo9FJ0VpfO2+5CAG3V72SzrJ/KQWPd1IGEYmqKN4W89fn7yJ9i9k5mz575pYNH57B/uEV&#10;mjUGQXeurlhkZOWbv1zphnsbrIxH3OrCStlwkXNANuXoRTYPS+ZEzgXFCW5XpvD/3PLb9b0nTY3e&#10;lZ8oMUyjSY+ii36FDMapPq0LU8AeHICx+2w7YLf3AZcp7U56nf5IiECPSm921YUzwpNROSnRMko4&#10;dOW4PBvn8hd7a+dD/CKsJkmoqEf3clHZ+iZEvATQLSQFC1Y19XWjVD4kxohL5cmaodcq5jfC4g+U&#10;MqSt6MnH41F2bGwy7z0rk9yIzJkhXMq8zzBLcaNEwijzTUjULCf6SmzGuTC7+BmdUBKh3mI44Pev&#10;eotxnwcscmRr4s5YN8b6nH0esn3J6h/bkskej4If5J3E2C26TJbxae5dulvYegNmeNvPVnD8ukH7&#10;bliI98xjmNBxLIh4h49UFuW3g0TJ0vpfr90nPDgOLSUthrOi4eeKeUGJ+mrA/rNyMknTnA+T409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C4oIcS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D878DA6" w14:textId="79BC60CB" w:rsidR="00E062A7" w:rsidRDefault="005C3777" w:rsidP="00664D04">
                    <w:pPr>
                      <w:pStyle w:val="Brdtext"/>
                      <w:jc w:val="left"/>
                    </w:pPr>
                    <w:sdt>
                      <w:sdtPr>
                        <w:alias w:val="NummerEtikett"/>
                        <w:tag w:val="NummerEtikett"/>
                        <w:id w:val="-39203544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1715993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855BC3F" w14:textId="3C13E679" w:rsidR="00E062A7" w:rsidRPr="00C7375F" w:rsidRDefault="005C3777" w:rsidP="00D85371">
                    <w:pPr>
                      <w:pStyle w:val="Brdtext"/>
                    </w:pPr>
                    <w:sdt>
                      <w:sdtPr>
                        <w:alias w:val="BilageEtikett"/>
                        <w:tag w:val="BilageEtikett"/>
                        <w:id w:val="1481035215"/>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556242764"/>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0A25AE" w14:textId="77777777" w:rsidR="00E062A7" w:rsidRDefault="00E062A7" w:rsidP="00EE1584">
    <w:pPr>
      <w:pStyle w:val="Brdtext"/>
    </w:pPr>
    <w:r>
      <w:rPr>
        <w:noProof/>
        <w:lang w:eastAsia="sv-SE"/>
      </w:rPr>
      <mc:AlternateContent>
        <mc:Choice Requires="wps">
          <w:drawing>
            <wp:anchor distT="0" distB="0" distL="0" distR="0" simplePos="0" relativeHeight="2516585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33E6D3" w14:textId="352D292E" w:rsidR="00E062A7" w:rsidRDefault="005C3777" w:rsidP="00A118D8">
                          <w:pPr>
                            <w:pStyle w:val="Brdtext"/>
                            <w:jc w:val="left"/>
                          </w:pPr>
                          <w:sdt>
                            <w:sdtPr>
                              <w:alias w:val="NummerEtikett"/>
                              <w:tag w:val="NummerEtikett"/>
                              <w:id w:val="-207479761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9286489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7BDD9F" w14:textId="4B6B2269" w:rsidR="00E062A7" w:rsidRPr="00C7375F" w:rsidRDefault="005C3777" w:rsidP="00D85371">
                          <w:pPr>
                            <w:pStyle w:val="Brdtext"/>
                          </w:pPr>
                          <w:sdt>
                            <w:sdtPr>
                              <w:alias w:val="BilageEtikett"/>
                              <w:tag w:val="BilageEtikett"/>
                              <w:id w:val="-204867390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687956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8" type="#_x0000_t202" style="position:absolute;left:0;text-align:left;margin-left:348.15pt;margin-top:35.45pt;width:89.85pt;height:9.6pt;z-index:251658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1fjm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K08pMUyjSY+ii36FDI5TfVoXpoA9OABj98l2wG7vAy5T2p30Ov2REIEeld7sqgtnhCejclKiZZRw&#10;6MpxeT7O5S/21s6H+FlYTZJQUY/u5aKy9W2IeAmgW0gKFqxq6ptGqXxIjBFXypM1Q69VzG+ExR8o&#10;ZUhb0dPjk1F2bGwy7z0rk9yIzJkhXMq8zzBLcaNEwijzTUjULCf6SmzGuTC7+BmdUBKh3mI44Pev&#10;eotxnwcscmRr4s5YN8b6nH0esn3J6h/bkskej4If5J3E2C26TJbx2Y4CC1tvwAxv+9kKjt80aN8t&#10;C/GeeQwTOo4FEe/wkcqi/HaQKFla/+u1+4QHx6GlpMVwVjT8XDEvKFFfDNh/Xk4maZrzYXLyEUwi&#10;/lCzONSYlb6y4ESJVeR4FhM+qq0ovdVP2CPzFBUqZjhiVzRuxavYrwzsIS7m8wzC/DoWb82D48l1&#10;qnMi52P3xLwbGBzB/a92O8Zs+oLIPTZZBjdfRZAxszxVuq/q0AHMfib/sKfScjk8Z9R+m8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l1fjm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033E6D3" w14:textId="352D292E" w:rsidR="00E062A7" w:rsidRDefault="005C3777" w:rsidP="00A118D8">
                    <w:pPr>
                      <w:pStyle w:val="Brdtext"/>
                      <w:jc w:val="left"/>
                    </w:pPr>
                    <w:sdt>
                      <w:sdtPr>
                        <w:alias w:val="NummerEtikett"/>
                        <w:tag w:val="NummerEtikett"/>
                        <w:id w:val="-207479761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9286489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7BDD9F" w14:textId="4B6B2269" w:rsidR="00E062A7" w:rsidRPr="00C7375F" w:rsidRDefault="005C3777" w:rsidP="00D85371">
                    <w:pPr>
                      <w:pStyle w:val="Brdtext"/>
                    </w:pPr>
                    <w:sdt>
                      <w:sdtPr>
                        <w:alias w:val="BilageEtikett"/>
                        <w:tag w:val="BilageEtikett"/>
                        <w:id w:val="-2048673907"/>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687956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D8887" w14:textId="77777777" w:rsidR="00E062A7" w:rsidRDefault="00E062A7" w:rsidP="00664D04">
    <w:pPr>
      <w:pStyle w:val="Brdtext"/>
    </w:pPr>
    <w:r>
      <w:rPr>
        <w:noProof/>
        <w:lang w:eastAsia="sv-SE"/>
      </w:rPr>
      <mc:AlternateContent>
        <mc:Choice Requires="wps">
          <w:drawing>
            <wp:anchor distT="0" distB="0" distL="0" distR="0" simplePos="0" relativeHeight="25165848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4ADD0A" w14:textId="0A793539" w:rsidR="00E062A7" w:rsidRDefault="005C3777" w:rsidP="00664D04">
                          <w:pPr>
                            <w:pStyle w:val="Brdtext"/>
                            <w:jc w:val="left"/>
                          </w:pPr>
                          <w:sdt>
                            <w:sdtPr>
                              <w:alias w:val="NummerEtikett"/>
                              <w:tag w:val="NummerEtikett"/>
                              <w:id w:val="211578850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7685869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1216DA3" w14:textId="3BC62BA6" w:rsidR="00E062A7" w:rsidRPr="00C7375F" w:rsidRDefault="005C3777" w:rsidP="00D85371">
                          <w:pPr>
                            <w:pStyle w:val="Brdtext"/>
                          </w:pPr>
                          <w:sdt>
                            <w:sdtPr>
                              <w:alias w:val="BilageEtikett"/>
                              <w:tag w:val="BilageEtikett"/>
                              <w:id w:val="196183947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62635396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2" type="#_x0000_t202" style="position:absolute;left:0;text-align:left;margin-left:29.4pt;margin-top:34.85pt;width:89.85pt;height:9.6pt;z-index:2516584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wY9kQIAAJUFAAAOAAAAZHJzL2Uyb0RvYy54bWysVMFu2zAMvQ/YPwi6L46ztGuDOkXWIsOA&#10;oi3WDj0rstQYkyVNUmJnX78n2U6yrpcOu9iU+EiK5CMvLttaka1wvjK6oPloTInQ3JSVfi7o98fl&#10;hzNKfGC6ZMpoUdCd8PRy/v7dRWNnYmLWRpXCETjRftbYgq5DsLMs83wtauZHxgoNpTSuZgFH95yV&#10;jjXwXqtsMh6fZo1xpXWGC+9xe90p6Tz5l1LwcCelF4GoguJtIX1d+q7iN5tfsNmzY3Zd8f4Z7B9e&#10;UbNKI+je1TULjGxc9ZeruuLOeCPDiJs6M1JWXKQckE0+fpHNw5pZkXJBcbzdl8n/P7f8dnvvSFWi&#10;d/k5JZrVaNKjaIPbIINJrE9j/QywBwtgaD+bFtjh3uMypt1KV8c/EiLQo9K7fXXhjPBolE9ztIwS&#10;Dl0+yc8nqfzZwdo6H74IU5MoFNShe6mobHvjA14C6ACJwbxRVbmslEqHyBhxpRzZMvRahfRGWPyB&#10;Upo0BT39eDJOjrWJ5p1npaMbkTjTh4uZdxkmKeyUiBilvwmJmqVEX4nNOBd6Hz+hI0oi1FsMe/zh&#10;VW8x7vKARYpsdNgb15U2LmWfhuxQsvLHUDLZ4VHwo7yjGNpVm8gyOTsZKLAy5Q7McKabLW/5skL7&#10;bpgP98xhmNBxLIhwh49UBuU3vUTJ2rhfr91HPDgOLSUNhrOg/ueGOUGJ+qrB/vN8Oo3TnA7Tk09g&#10;EnHHmtWxRm/qKwNO5FhFlicx4oMaROlM/YQ9sohRoWKaI3ZBwyBehW5lYA9xsVgkEObXsnCjHyyP&#10;rmOdIzkf2yfmbM/gAO7fmm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I8GP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C4ADD0A" w14:textId="0A793539" w:rsidR="00E062A7" w:rsidRDefault="005C3777" w:rsidP="00664D04">
                    <w:pPr>
                      <w:pStyle w:val="Brdtext"/>
                      <w:jc w:val="left"/>
                    </w:pPr>
                    <w:sdt>
                      <w:sdtPr>
                        <w:alias w:val="NummerEtikett"/>
                        <w:tag w:val="NummerEtikett"/>
                        <w:id w:val="211578850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7685869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1216DA3" w14:textId="3BC62BA6" w:rsidR="00E062A7" w:rsidRPr="00C7375F" w:rsidRDefault="005C3777" w:rsidP="00D85371">
                    <w:pPr>
                      <w:pStyle w:val="Brdtext"/>
                    </w:pPr>
                    <w:sdt>
                      <w:sdtPr>
                        <w:alias w:val="BilageEtikett"/>
                        <w:tag w:val="BilageEtikett"/>
                        <w:id w:val="196183947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62635396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D7AC01" w14:textId="77777777" w:rsidR="00E062A7" w:rsidRDefault="00E062A7" w:rsidP="00EE1584">
    <w:pPr>
      <w:pStyle w:val="Brdtext"/>
    </w:pPr>
    <w:r>
      <w:rPr>
        <w:noProof/>
        <w:lang w:eastAsia="sv-SE"/>
      </w:rPr>
      <mc:AlternateContent>
        <mc:Choice Requires="wps">
          <w:drawing>
            <wp:anchor distT="0" distB="0" distL="0" distR="0" simplePos="0" relativeHeight="2516585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6F873" w14:textId="5925A16D" w:rsidR="00E062A7" w:rsidRDefault="005C3777" w:rsidP="00A118D8">
                          <w:pPr>
                            <w:pStyle w:val="Brdtext"/>
                            <w:jc w:val="left"/>
                          </w:pPr>
                          <w:sdt>
                            <w:sdtPr>
                              <w:alias w:val="NummerEtikett"/>
                              <w:tag w:val="NummerEtikett"/>
                              <w:id w:val="-11149024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958056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8D5F748" w14:textId="7451B18F" w:rsidR="00E062A7" w:rsidRPr="00C7375F" w:rsidRDefault="005C3777" w:rsidP="00D85371">
                          <w:pPr>
                            <w:pStyle w:val="Brdtext"/>
                          </w:pPr>
                          <w:sdt>
                            <w:sdtPr>
                              <w:alias w:val="BilageEtikett"/>
                              <w:tag w:val="BilageEtikett"/>
                              <w:id w:val="11695928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08530213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3" type="#_x0000_t202" style="position:absolute;left:0;text-align:left;margin-left:348.15pt;margin-top:35.45pt;width:89.85pt;height:9.6pt;z-index:2516585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DFu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3K0SrMaTXoUbXBrZHAc69NYPwVsYQEM7RfTAjvce1zGtFvp6vhHQgR6VHq7qy6cER6N8kmOllHC&#10;ocvH+fk4lT/bW1vnw1dhahKFgjp0LxWVbW59wEsAHSAxmDeqKm8qpdIhMkZcKUc2DL1WIb0RFn+g&#10;lCZNQU+PT0bJsTbRvPOsdHQjEmf6cDHzLsMkha0SEaP0dyFRs5ToG7EZ50Lv4id0REmEeo9hj9+/&#10;6j3GXR6wSJGNDjvjutLGpezTkO1LVv4cSiY7PAp+kHcUQ7tsE1nGZ6cDBZam3IIZznSz5S2/qdC+&#10;W+bDA3MYJnQcCyLc4yOVQflNL1GyMu73W/cRD45DS0mD4Syo/7VmTlCivmmw/zyfTOI0p8Pk5DOY&#10;RNyhZnmo0ev6yoATOVaR5UmM+KAGUTpTP2GPzGNUqJjmiF3QMIhXoVsZ2ENczOcJhPm1LNzqheXR&#10;daxzJOdj+8Sc7RkcwP07M4wxm74icoeNlt7O1wFkTCyPle6q2ncAs5/I3++puFwOzwm136azF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UBAxb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496F873" w14:textId="5925A16D" w:rsidR="00E062A7" w:rsidRDefault="005C3777" w:rsidP="00A118D8">
                    <w:pPr>
                      <w:pStyle w:val="Brdtext"/>
                      <w:jc w:val="left"/>
                    </w:pPr>
                    <w:sdt>
                      <w:sdtPr>
                        <w:alias w:val="NummerEtikett"/>
                        <w:tag w:val="NummerEtikett"/>
                        <w:id w:val="-11149024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2958056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8D5F748" w14:textId="7451B18F" w:rsidR="00E062A7" w:rsidRPr="00C7375F" w:rsidRDefault="005C3777" w:rsidP="00D85371">
                    <w:pPr>
                      <w:pStyle w:val="Brdtext"/>
                    </w:pPr>
                    <w:sdt>
                      <w:sdtPr>
                        <w:alias w:val="BilageEtikett"/>
                        <w:tag w:val="BilageEtikett"/>
                        <w:id w:val="116959281"/>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08530213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086F77" w14:textId="77777777" w:rsidR="00E062A7" w:rsidRDefault="00E062A7" w:rsidP="00664D04">
    <w:pPr>
      <w:pStyle w:val="Brdtext"/>
    </w:pPr>
    <w:r>
      <w:rPr>
        <w:noProof/>
        <w:lang w:eastAsia="sv-SE"/>
      </w:rPr>
      <mc:AlternateContent>
        <mc:Choice Requires="wps">
          <w:drawing>
            <wp:anchor distT="0" distB="0" distL="0" distR="0" simplePos="0" relativeHeight="25165849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BC879" w14:textId="31505CE2" w:rsidR="00E062A7" w:rsidRDefault="005C3777" w:rsidP="00664D04">
                          <w:pPr>
                            <w:pStyle w:val="Brdtext"/>
                            <w:jc w:val="left"/>
                          </w:pPr>
                          <w:sdt>
                            <w:sdtPr>
                              <w:alias w:val="NummerEtikett"/>
                              <w:tag w:val="NummerEtikett"/>
                              <w:id w:val="60485068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023344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4E484C" w14:textId="722F02DD" w:rsidR="00E062A7" w:rsidRPr="00C7375F" w:rsidRDefault="005C3777" w:rsidP="00D85371">
                          <w:pPr>
                            <w:pStyle w:val="Brdtext"/>
                          </w:pPr>
                          <w:sdt>
                            <w:sdtPr>
                              <w:alias w:val="BilageEtikett"/>
                              <w:tag w:val="BilageEtikett"/>
                              <w:id w:val="108110729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82956625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7" type="#_x0000_t202" style="position:absolute;left:0;text-align:left;margin-left:29.4pt;margin-top:34.85pt;width:89.85pt;height:9.6pt;z-index:2516584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cQ3kjAIAAJUFAAAOAAAAZHJzL2Uyb0RvYy54bWysVE1PGzEQvVfqf7B8L5ukgZaIDUpBVJUQ&#10;oELF2fHaZFWvx7WdZNNfz7N381HKhaqXXdvz5vvNnJ23jWEr5UNNtuTDowFnykqqavtU8h8PVx8+&#10;cxaisJUwZFXJNyrw8+n7d2drN1EjWpCplGcwYsNk7Uq+iNFNiiLIhWpEOCKnLISafCMirv6pqLxY&#10;w3pjitFgcFKsyVfOk1Qh4PWyE/Jptq+1kvFW66AiMyVHbDF/ff7O07eYnonJkxduUcs+DPEPUTSi&#10;tnC6M3UpomBLX/9lqqmlp0A6HklqCtK6lirngGyGgxfZ3C+EUzkXFCe4XZnC/zMrb1Z3ntUVejca&#10;cmZFgyY9qDb6JTIYpfqsXZgAdu8AjO0XaoHdvgc8prRb7Zv0R0IMclR6s6sujDGZlIbjIVrGmYQM&#10;3k5HufzFXtv5EL8qalg6lNyje7moYnUdIiIBdAtJzgKZurqqjcmXxBh1YTxbCfTaxBwjNP5AGcvW&#10;JT/5eDzIhi0l9c6yscmMypzp3aXMuwzzKW6MShhjvyuNmuVEX/EtpFR25z+jE0rD1VsUe/w+qrco&#10;d3lAI3smG3fKTW3J5+zzkO1LVv3clkx3eBT8IO90jO28zWQZnebepbc5VRsww1M3W8HJqxrtuxYh&#10;3gmPYULHsSDiLT7aEMpP/YmzBfnfr70nPDgOKWdrDGfJw6+l8Ioz882C/afD8ThNc76Mjz+BScwf&#10;SuaHErtsLgicAL8RXT4mfDTbo/bUPGKPzJJXiISV8F3yuD1exG5lYA9JNZtlEObXiXht751MplOd&#10;Ezkf2kfhXc/gCO7f0HaMxeQFkTts0gxutowgY2b5vqp9BzD7mfz9nkrL5fCeUfttOn0G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RxDeS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6FBBC879" w14:textId="31505CE2" w:rsidR="00E062A7" w:rsidRDefault="005C3777" w:rsidP="00664D04">
                    <w:pPr>
                      <w:pStyle w:val="Brdtext"/>
                      <w:jc w:val="left"/>
                    </w:pPr>
                    <w:sdt>
                      <w:sdtPr>
                        <w:alias w:val="NummerEtikett"/>
                        <w:tag w:val="NummerEtikett"/>
                        <w:id w:val="60485068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023344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4E484C" w14:textId="722F02DD" w:rsidR="00E062A7" w:rsidRPr="00C7375F" w:rsidRDefault="005C3777" w:rsidP="00D85371">
                    <w:pPr>
                      <w:pStyle w:val="Brdtext"/>
                    </w:pPr>
                    <w:sdt>
                      <w:sdtPr>
                        <w:alias w:val="BilageEtikett"/>
                        <w:tag w:val="BilageEtikett"/>
                        <w:id w:val="108110729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82956625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8F9C56" w14:textId="77777777" w:rsidR="00E062A7" w:rsidRDefault="00E062A7" w:rsidP="00EE1584">
    <w:pPr>
      <w:pStyle w:val="Brdtext"/>
    </w:pPr>
    <w:r>
      <w:rPr>
        <w:noProof/>
        <w:lang w:eastAsia="sv-SE"/>
      </w:rPr>
      <mc:AlternateContent>
        <mc:Choice Requires="wps">
          <w:drawing>
            <wp:anchor distT="0" distB="0" distL="0" distR="0" simplePos="0" relativeHeight="2516585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A3BA9" w14:textId="1957D1BC" w:rsidR="00E062A7" w:rsidRDefault="005C3777" w:rsidP="00A118D8">
                          <w:pPr>
                            <w:pStyle w:val="Brdtext"/>
                            <w:jc w:val="left"/>
                          </w:pPr>
                          <w:sdt>
                            <w:sdtPr>
                              <w:alias w:val="NummerEtikett"/>
                              <w:tag w:val="NummerEtikett"/>
                              <w:id w:val="-208883637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71734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388C467" w14:textId="62F99340" w:rsidR="00E062A7" w:rsidRPr="00C7375F" w:rsidRDefault="005C3777" w:rsidP="00D85371">
                          <w:pPr>
                            <w:pStyle w:val="Brdtext"/>
                          </w:pPr>
                          <w:sdt>
                            <w:sdtPr>
                              <w:alias w:val="BilageEtikett"/>
                              <w:tag w:val="BilageEtikett"/>
                              <w:id w:val="110353517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5529263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8" type="#_x0000_t202" style="position:absolute;left:0;text-align:left;margin-left:348.15pt;margin-top:35.45pt;width:89.85pt;height:9.6pt;z-index:2516585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NTGiwIAAJUFAAAOAAAAZHJzL2Uyb0RvYy54bWysVFtP2zAUfp+0/2D5faQphY2KFHUgpkkI&#10;0GDi2XVsGs232W6T7tfvs5Nexnhh2kty7POd7/hczy86rcha+NBYU9HyaESJMNzWjXmu6PfH6w+f&#10;KAmRmZopa0RFNyLQi9n7d+etm4qxXVpVC09AYsK0dRVdxuimRRH4UmgWjqwTBkppvWYRR/9c1J61&#10;YNeqGI9Gp0Vrfe285SIE3F71SjrL/FIKHu+kDCISVVG8Leavz99F+hazczZ99swtGz48g/3DKzRr&#10;DJzuqK5YZGTlm7+odMO9DVbGI251YaVsuMgxIJpy9CKahyVzIseC5AS3S1P4f7T8dn3vSVOjdmPk&#10;xzCNIj2KLvoVIjhO+WldmAL24ACM3WfbAbu9D7hMYXfS6/RHQAR6MG122QUZ4cmonMAHVBy6clye&#10;wSHoi7218yF+EVaTJFTUo3o5qWx9E2IP3UKSs2BVU183SuVD6hhxqTxZM9RaxfxGkP+BUoa0FT09&#10;PhllYmOTec+sTKIRuWcGdynyPsIsxY0SCaPMNyGRsxzoK74Z58Ls/Gd0Qkm4eovhgN+/6i3GfRyw&#10;yJ6tiTtj3Rjrc/R5yPYpq39sUyZ7PGpzEHcSY7focrOMz3YtsLD1Bp3hbT9bwfHrBuW7YSHeM49h&#10;QsWxIOIdPlJZpN8OEiVL63+9dp/w6HFoKWkxnBUNP1fMC0rUV4PuPysnE9DGfJicfEyt6w81i0ON&#10;WelLi54osYocz2LCR7UVpbf6CXtknrxCxQyH74rGrXgZ+5WBPcTFfJ5BmF/H4o15cDxRpzyn5nzs&#10;nph3QwdH9P6t3Y4xm75o5B6bLIObryKaMXd5ynSf1aECmP08J8OeSsvl8JxR+206+w0AAP//AwBQ&#10;SwMEFAAGAAgAAAAhADqKEcLfAAAACQEAAA8AAABkcnMvZG93bnJldi54bWxMj8FOwzAQRO9I/IO1&#10;SNyoXUBpE7KpAMGBSlVFi8TVjZc4Iraj2GnD37OcynG1TzNvytXkOnGkIbbBI8xnCgT5OpjWNwgf&#10;+9ebJYiYtDe6C54QfijCqrq8KHVhwsm/03GXGsEhPhYawabUF1LG2pLTcRZ68vz7CoPTic+hkWbQ&#10;Jw53nbxVKpNOt54brO7p2VL9vRsdwn7zZEZpJvP2Um/WW/qUa3u/Rby+mh4fQCSa0hmGP31Wh4qd&#10;DmH0JooOIcuzO0YRFioHwcBykfG4A0Ku5iCrUv5fUP0CAAD//wMAUEsBAi0AFAAGAAgAAAAhALaD&#10;OJL+AAAA4QEAABMAAAAAAAAAAAAAAAAAAAAAAFtDb250ZW50X1R5cGVzXS54bWxQSwECLQAUAAYA&#10;CAAAACEAOP0h/9YAAACUAQAACwAAAAAAAAAAAAAAAAAvAQAAX3JlbHMvLnJlbHNQSwECLQAUAAYA&#10;CAAAACEAv4zUxosCAACVBQAADgAAAAAAAAAAAAAAAAAuAgAAZHJzL2Uyb0RvYy54bWxQSwECLQAU&#10;AAYACAAAACEAOooRwt8AAAAJAQAADwAAAAAAAAAAAAAAAADlBAAAZHJzL2Rvd25yZXYueG1sUEsF&#10;BgAAAAAEAAQA8wAAAPEFAAAAAA==&#10;" o:allowoverlap="f" fillcolor="white [3201]" stroked="f" strokeweight=".5pt">
              <v:textbox style="mso-fit-shape-to-text:t">
                <w:txbxContent>
                  <w:p w14:paraId="74AA3BA9" w14:textId="1957D1BC" w:rsidR="00E062A7" w:rsidRDefault="005C3777" w:rsidP="00A118D8">
                    <w:pPr>
                      <w:pStyle w:val="Brdtext"/>
                      <w:jc w:val="left"/>
                    </w:pPr>
                    <w:sdt>
                      <w:sdtPr>
                        <w:alias w:val="NummerEtikett"/>
                        <w:tag w:val="NummerEtikett"/>
                        <w:id w:val="-208883637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71734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388C467" w14:textId="62F99340" w:rsidR="00E062A7" w:rsidRPr="00C7375F" w:rsidRDefault="005C3777" w:rsidP="00D85371">
                    <w:pPr>
                      <w:pStyle w:val="Brdtext"/>
                    </w:pPr>
                    <w:sdt>
                      <w:sdtPr>
                        <w:alias w:val="BilageEtikett"/>
                        <w:tag w:val="BilageEtikett"/>
                        <w:id w:val="110353517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55292632"/>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FA79A7" w14:textId="77777777" w:rsidR="00E062A7" w:rsidRDefault="00E062A7" w:rsidP="00664D04">
    <w:pPr>
      <w:pStyle w:val="Brdtext"/>
    </w:pPr>
    <w:r>
      <w:rPr>
        <w:noProof/>
        <w:lang w:eastAsia="sv-SE"/>
      </w:rPr>
      <mc:AlternateContent>
        <mc:Choice Requires="wps">
          <w:drawing>
            <wp:anchor distT="0" distB="0" distL="0" distR="0" simplePos="0" relativeHeight="25165849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D451CE" w14:textId="37883522" w:rsidR="00E062A7" w:rsidRDefault="005C3777" w:rsidP="00664D04">
                          <w:pPr>
                            <w:pStyle w:val="Brdtext"/>
                            <w:jc w:val="left"/>
                          </w:pPr>
                          <w:sdt>
                            <w:sdtPr>
                              <w:alias w:val="NummerEtikett"/>
                              <w:tag w:val="NummerEtikett"/>
                              <w:id w:val="91689966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7330617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9A0E3A4" w14:textId="51B75CA8" w:rsidR="00E062A7" w:rsidRPr="00C7375F" w:rsidRDefault="005C3777" w:rsidP="00D85371">
                          <w:pPr>
                            <w:pStyle w:val="Brdtext"/>
                          </w:pPr>
                          <w:sdt>
                            <w:sdtPr>
                              <w:alias w:val="BilageEtikett"/>
                              <w:tag w:val="BilageEtikett"/>
                              <w:id w:val="-11983100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5794864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2" type="#_x0000_t202" style="position:absolute;left:0;text-align:left;margin-left:29.4pt;margin-top:34.85pt;width:89.85pt;height:9.6pt;z-index:2516584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LGm4kQIAAJUFAAAOAAAAZHJzL2Uyb0RvYy54bWysVFFP2zAQfp+0/2D5faQJhY2KFHUgpkkI&#10;0GDi2XVsGs2xPdtt0v36fXaStmO8MO0lOfu+u/PdfXfnF12jyEY4Xxtd0vxoQonQ3FS1fi7p98fr&#10;D58o8YHpiimjRUm3wtOL+ft3562dicKsjKqEI3Ci/ay1JV2FYGdZ5vlKNMwfGSs0lNK4hgUc3XNW&#10;OdbCe6OyYjI5zVrjKusMF97j9qpX0nnyL6Xg4U5KLwJRJcXbQvq69F3GbzY/Z7Nnx+yq5sMz2D+8&#10;omG1RtCdqysWGFm7+i9XTc2d8UaGI26azEhZc5FyQDb55EU2DytmRcoFxfF2Vyb//9zy2829I3WF&#10;3hXHlGjWoEmPogtujQyKWJ/W+hlgDxbA0H02HbDjvcdlTLuTrol/JESgR6W3u+rCGeHRKJ/maBkl&#10;HLq8yM+KVP5sb22dD1+EaUgUSurQvVRUtrnxAS8BdITEYN6ourqulUqHyBhxqRzZMPRahfRGWPyB&#10;Upq0JT09Ppkkx9pE896z0tGNSJwZwsXM+wyTFLZKRIzS34REzVKir8RmnAu9i5/QESUR6i2GA37/&#10;qrcY93nAIkU2OuyMm1obl7JPQ7YvWfVjLJns8Sj4Qd5RDN2yS2Qpzk5GCixNtQUznOlny1t+XaN9&#10;N8yHe+YwTOg4FkS4w0cqg/KbQaJkZdyv1+4jHhyHlpIWw1lS/3PNnKBEfdVg/1k+ncZpTofpyUcw&#10;ibhDzfJQo9fNpQEncqwiy5MY8UGNonSmecIeWcSoUDHNEbukYRQvQ78ysIe4WCwSCPNrWbjRD5ZH&#10;17HOkZyP3RNzdmBwAPdvzTjGbPaCyD02Wnq7WAeQMbE8Vrqv6tABzH4i/7Cn4nI5PCfUfpvOf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2yxpu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BD451CE" w14:textId="37883522" w:rsidR="00E062A7" w:rsidRDefault="005C3777" w:rsidP="00664D04">
                    <w:pPr>
                      <w:pStyle w:val="Brdtext"/>
                      <w:jc w:val="left"/>
                    </w:pPr>
                    <w:sdt>
                      <w:sdtPr>
                        <w:alias w:val="NummerEtikett"/>
                        <w:tag w:val="NummerEtikett"/>
                        <w:id w:val="91689966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7330617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9A0E3A4" w14:textId="51B75CA8" w:rsidR="00E062A7" w:rsidRPr="00C7375F" w:rsidRDefault="005C3777" w:rsidP="00D85371">
                    <w:pPr>
                      <w:pStyle w:val="Brdtext"/>
                    </w:pPr>
                    <w:sdt>
                      <w:sdtPr>
                        <w:alias w:val="BilageEtikett"/>
                        <w:tag w:val="BilageEtikett"/>
                        <w:id w:val="-11983100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5794864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320D0E" w14:textId="77777777" w:rsidR="00E062A7" w:rsidRDefault="00E062A7" w:rsidP="00EE1584">
    <w:pPr>
      <w:pStyle w:val="Brdtext"/>
    </w:pPr>
    <w:r>
      <w:rPr>
        <w:noProof/>
        <w:lang w:eastAsia="sv-SE"/>
      </w:rPr>
      <mc:AlternateContent>
        <mc:Choice Requires="wps">
          <w:drawing>
            <wp:anchor distT="0" distB="0" distL="0" distR="0" simplePos="0" relativeHeight="25165858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FC718F" w14:textId="4CD744A6" w:rsidR="00E062A7" w:rsidRDefault="005C3777" w:rsidP="00A118D8">
                          <w:pPr>
                            <w:pStyle w:val="Brdtext"/>
                            <w:jc w:val="left"/>
                          </w:pPr>
                          <w:sdt>
                            <w:sdtPr>
                              <w:alias w:val="NummerEtikett"/>
                              <w:tag w:val="NummerEtikett"/>
                              <w:id w:val="-28142442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0074767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D942EE" w14:textId="095A1E12" w:rsidR="00E062A7" w:rsidRPr="00C7375F" w:rsidRDefault="005C3777" w:rsidP="00D85371">
                          <w:pPr>
                            <w:pStyle w:val="Brdtext"/>
                          </w:pPr>
                          <w:sdt>
                            <w:sdtPr>
                              <w:alias w:val="BilageEtikett"/>
                              <w:tag w:val="BilageEtikett"/>
                              <w:id w:val="16076208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9754111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3" type="#_x0000_t202" style="position:absolute;left:0;text-align:left;margin-left:348.15pt;margin-top:35.45pt;width:89.85pt;height:9.6pt;z-index:2516585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s17rkQIAAJUFAAAOAAAAZHJzL2Uyb0RvYy54bWysVFFP2zAQfp+0/2D5faQJhY2KFHUgpkkI&#10;0GDi2XVsGs2xPdtt0v36fXaStmO8MO0lOfu+u/PdfXfnF12jyEY4Xxtd0vxoQonQ3FS1fi7p98fr&#10;D58o8YHpiimjRUm3wtOL+ft3562dicKsjKqEI3Ci/ay1JV2FYGdZ5vlKNMwfGSs0lNK4hgUc3XNW&#10;OdbCe6OyYjI5zVrjKusMF97j9qpX0nnyL6Xg4U5KLwJRJcXbQvq69F3GbzY/Z7Nnx+yq5sMz2D+8&#10;omG1RtCdqysWGFm7+i9XTc2d8UaGI26azEhZc5FyQDb55EU2DytmRcoFxfF2Vyb//9zy2829I3WF&#10;3hUFJZo1aNKj6IJbI4PjWJ/W+hlgDxbA0H02HbDjvcdlTLuTrol/JESgR6W3u+rCGeHRKJ/maBkl&#10;HLq8yM+KVP5sb22dD1+EaUgUSurQvVRUtrnxAS8BdITEYN6ourqulUqHyBhxqRzZMPRahfRGWPyB&#10;Upq0JT09Ppkkx9pE896z0tGNSJwZwsXM+wyTFLZKRIzS34REzVKir8RmnAu9i5/QESUR6i2GA37/&#10;qrcY93nAIkU2OuyMm1obl7JPQ7YvWfVjLJns8Sj4Qd5RDN2yS2Qpzk5HCixNtQUznOlny1t+XaN9&#10;N8yHe+YwTOg4FkS4w0cqg/KbQaJkZdyv1+4jHhyHlpIWw1lS/3PNnKBEfdVg/1k+ncZpTofpyUcw&#10;ibhDzfJQo9fNpQEncqwiy5MY8UGNonSmecIeWcSoUDHNEbukYRQvQ78ysIe4WCwSCPNrWbjRD5ZH&#10;17HOkZyP3RNzdmBwAPdvzTjGbPaCyD02Wnq7WAeQMbE8Vrqv6tABzH4i/7Cn4nI5PCfUfpvOfwM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7Ne6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8FC718F" w14:textId="4CD744A6" w:rsidR="00E062A7" w:rsidRDefault="005C3777" w:rsidP="00A118D8">
                    <w:pPr>
                      <w:pStyle w:val="Brdtext"/>
                      <w:jc w:val="left"/>
                    </w:pPr>
                    <w:sdt>
                      <w:sdtPr>
                        <w:alias w:val="NummerEtikett"/>
                        <w:tag w:val="NummerEtikett"/>
                        <w:id w:val="-28142442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0074767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D942EE" w14:textId="095A1E12" w:rsidR="00E062A7" w:rsidRPr="00C7375F" w:rsidRDefault="005C3777" w:rsidP="00D85371">
                    <w:pPr>
                      <w:pStyle w:val="Brdtext"/>
                    </w:pPr>
                    <w:sdt>
                      <w:sdtPr>
                        <w:alias w:val="BilageEtikett"/>
                        <w:tag w:val="BilageEtikett"/>
                        <w:id w:val="16076208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297541111"/>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D5720C" w14:textId="77777777" w:rsidR="00E062A7" w:rsidRDefault="00E062A7" w:rsidP="00664D04">
    <w:pPr>
      <w:pStyle w:val="Brdtext"/>
    </w:pPr>
    <w:r>
      <w:rPr>
        <w:noProof/>
        <w:lang w:eastAsia="sv-SE"/>
      </w:rPr>
      <mc:AlternateContent>
        <mc:Choice Requires="wps">
          <w:drawing>
            <wp:anchor distT="0" distB="0" distL="0" distR="0" simplePos="0" relativeHeight="2516584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E0EE0" w14:textId="0E2B63AC" w:rsidR="00E062A7" w:rsidRDefault="005C3777" w:rsidP="00664D04">
                          <w:pPr>
                            <w:pStyle w:val="Brdtext"/>
                            <w:jc w:val="left"/>
                          </w:pPr>
                          <w:sdt>
                            <w:sdtPr>
                              <w:alias w:val="NummerEtikett"/>
                              <w:tag w:val="NummerEtikett"/>
                              <w:id w:val="187449928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7029990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E170524" w14:textId="27B54DFC" w:rsidR="00E062A7" w:rsidRPr="00C7375F" w:rsidRDefault="005C3777" w:rsidP="00D85371">
                          <w:pPr>
                            <w:pStyle w:val="Brdtext"/>
                          </w:pPr>
                          <w:sdt>
                            <w:sdtPr>
                              <w:alias w:val="BilageEtikett"/>
                              <w:tag w:val="BilageEtikett"/>
                              <w:id w:val="175069780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87611582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7" type="#_x0000_t202" style="position:absolute;left:0;text-align:left;margin-left:29.4pt;margin-top:34.85pt;width:89.85pt;height:9.6pt;z-index:2516584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4jJkQ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QYphGkx5FF/0KGYxTfVoXpoA9OABj99l2wG7vAy5T2p30Ov2REIEeld7sqgtnhCejclKiZZRw&#10;6MpxeTbO5S/21s6H+EVYTZJQUY/u5aKy9U2IeAmgW0gKFqxq6utGqXxIjBGXypM1Q69VzG+ExR8o&#10;ZUhb0dPjk1F2bGwy7z0rk9yIzJkhXMq8zzBLcaNEwijzTUjULCf6SmzGuTC7+BmdUBKh3mI44Pev&#10;eotxnwcscmRr4s5YN8b6nH0esn3J6h/bkskej4If5J3E2C26TJZj9HGgxsLWGzDD2362guPXDdp3&#10;w0K8Zx7DhI5jQcQ7fKSyKL8dJEqW1v967T7hwXFoKWkxnBUNP1fMC0rUVwP2n5WTSZrmfJicfAST&#10;iD/ULA41ZqUvLThRYhU5nsWEj2orSm/1E/bIPEWFihmO2BWNW/Ey9isDe4iL+TyDML+OxRvz4Hhy&#10;neqcyPnYPTHvBgZHcP/WbseYTV8Quccmy+DmqwgyZpanSvdVHTqA2c/kH/ZUWi6H54zab9PZ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3GOIy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F8E0EE0" w14:textId="0E2B63AC" w:rsidR="00E062A7" w:rsidRDefault="005C3777" w:rsidP="00664D04">
                    <w:pPr>
                      <w:pStyle w:val="Brdtext"/>
                      <w:jc w:val="left"/>
                    </w:pPr>
                    <w:sdt>
                      <w:sdtPr>
                        <w:alias w:val="NummerEtikett"/>
                        <w:tag w:val="NummerEtikett"/>
                        <w:id w:val="187449928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7029990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E170524" w14:textId="27B54DFC" w:rsidR="00E062A7" w:rsidRPr="00C7375F" w:rsidRDefault="005C3777" w:rsidP="00D85371">
                    <w:pPr>
                      <w:pStyle w:val="Brdtext"/>
                    </w:pPr>
                    <w:sdt>
                      <w:sdtPr>
                        <w:alias w:val="BilageEtikett"/>
                        <w:tag w:val="BilageEtikett"/>
                        <w:id w:val="1750697802"/>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876115829"/>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DDADDE" w14:textId="77777777" w:rsidR="00E062A7" w:rsidRDefault="00E062A7" w:rsidP="00EE1584">
    <w:pPr>
      <w:pStyle w:val="Brdtext"/>
    </w:pPr>
    <w:r>
      <w:rPr>
        <w:noProof/>
        <w:lang w:eastAsia="sv-SE"/>
      </w:rPr>
      <mc:AlternateContent>
        <mc:Choice Requires="wps">
          <w:drawing>
            <wp:anchor distT="0" distB="0" distL="0" distR="0" simplePos="0" relativeHeight="2516585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E72BA6" w14:textId="31CDF01C" w:rsidR="00E062A7" w:rsidRDefault="005C3777" w:rsidP="00A118D8">
                          <w:pPr>
                            <w:pStyle w:val="Brdtext"/>
                            <w:jc w:val="left"/>
                          </w:pPr>
                          <w:sdt>
                            <w:sdtPr>
                              <w:alias w:val="NummerEtikett"/>
                              <w:tag w:val="NummerEtikett"/>
                              <w:id w:val="14934497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3217918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9614DBD" w14:textId="71B236E3" w:rsidR="00E062A7" w:rsidRPr="00C7375F" w:rsidRDefault="005C3777" w:rsidP="00D85371">
                          <w:pPr>
                            <w:pStyle w:val="Brdtext"/>
                          </w:pPr>
                          <w:sdt>
                            <w:sdtPr>
                              <w:alias w:val="BilageEtikett"/>
                              <w:tag w:val="BilageEtikett"/>
                              <w:id w:val="177628496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17229638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8" type="#_x0000_t202" style="position:absolute;left:0;text-align:left;margin-left:348.15pt;margin-top:35.45pt;width:89.85pt;height:9.6pt;z-index:2516585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nlHr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8oMUyjSY+ii36FDI5TfVoXpoA9OABj99l2wG7vAy5T2p30Ov2REIEeld7sqgtnhCejclKiZZRw&#10;6MpxeTbO5S/21s6H+EVYTZJQUY/u5aKy9U2IeAmgW0gKFqxq6utGqXxIjBGXypM1Q69VzG+ExR8o&#10;ZUhb0dPjk1F2bGwy7z0rk9yIzJkhXMq8zzBLcaNEwijzTUjULCf6SmzGuTC7+BmdUBKh3mI44Pev&#10;eotxnwcscmRr4s5YN8b6nH0esn3J6h/bkskej4If5J3E2C26TJbj0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XnlHr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1E72BA6" w14:textId="31CDF01C" w:rsidR="00E062A7" w:rsidRDefault="005C3777" w:rsidP="00A118D8">
                    <w:pPr>
                      <w:pStyle w:val="Brdtext"/>
                      <w:jc w:val="left"/>
                    </w:pPr>
                    <w:sdt>
                      <w:sdtPr>
                        <w:alias w:val="NummerEtikett"/>
                        <w:tag w:val="NummerEtikett"/>
                        <w:id w:val="14934497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3217918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9614DBD" w14:textId="71B236E3" w:rsidR="00E062A7" w:rsidRPr="00C7375F" w:rsidRDefault="005C3777" w:rsidP="00D85371">
                    <w:pPr>
                      <w:pStyle w:val="Brdtext"/>
                    </w:pPr>
                    <w:sdt>
                      <w:sdtPr>
                        <w:alias w:val="BilageEtikett"/>
                        <w:tag w:val="BilageEtikett"/>
                        <w:id w:val="1776284960"/>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172296387"/>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85305A" w14:textId="77777777" w:rsidR="00E062A7" w:rsidRDefault="00E062A7" w:rsidP="00664D04">
    <w:pPr>
      <w:pStyle w:val="Brdtext"/>
    </w:pPr>
    <w:r>
      <w:rPr>
        <w:noProof/>
        <w:lang w:eastAsia="sv-SE"/>
      </w:rPr>
      <mc:AlternateContent>
        <mc:Choice Requires="wps">
          <w:drawing>
            <wp:anchor distT="0" distB="0" distL="0" distR="0" simplePos="0" relativeHeight="25165849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1C311" w14:textId="2DDF45A4" w:rsidR="00E062A7" w:rsidRDefault="005C3777" w:rsidP="00664D04">
                          <w:pPr>
                            <w:pStyle w:val="Brdtext"/>
                            <w:jc w:val="left"/>
                          </w:pPr>
                          <w:sdt>
                            <w:sdtPr>
                              <w:alias w:val="NummerEtikett"/>
                              <w:tag w:val="NummerEtikett"/>
                              <w:id w:val="110370014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223344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0ED5A8" w14:textId="6E8AECA4" w:rsidR="00E062A7" w:rsidRPr="00C7375F" w:rsidRDefault="005C3777" w:rsidP="00D85371">
                          <w:pPr>
                            <w:pStyle w:val="Brdtext"/>
                          </w:pPr>
                          <w:sdt>
                            <w:sdtPr>
                              <w:alias w:val="BilageEtikett"/>
                              <w:tag w:val="BilageEtikett"/>
                              <w:id w:val="-39758922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0930919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2" type="#_x0000_t202" style="position:absolute;left:0;text-align:left;margin-left:29.4pt;margin-top:34.85pt;width:89.85pt;height:9.6pt;z-index:2516584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uyV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o3PKNGsRpMeRRvcGhmMY30a66eALSyAof1iWmCHe4/LmHYrXR3/SIhAj0pvd9WFM8KjUT7J0TJK&#10;OHT5OD8fp/Jne2vrfPgqTE2iUFCH7qWiss2tD3gJoAMkBvNGVeVNpVQ6RMaIK+XIhqHXKqQ3wuIP&#10;lNKkKejp8ckoOdYmmneelY5uROJMHy5m3mWYpLBVImKU/i4kapYSfSM241zoXfyEjiiJUO8x7PH7&#10;V73HuMsDFimy0WFnXFfauJR9GrJ9ycqfQ8lkh0fBD/KOYmiXbSLL8ehkoMDSlFsww5lutrzlNxXa&#10;d8t8eGAOw4SOY0GEe3ykMii/6SVKVsb9fus+4sFxaClpMJwF9b/WzAlK1DcN9p/nk0mc5nSYnJyB&#10;ScQdapaHGr2urww4kWMVWZ7EiA9qEKUz9RP2yDxGhYppjtgFDYN4FbqVgT3ExXyeQJhfy8KtXlge&#10;Xcc6R3I+tk/M2Z7BAdy/M8MYs+krInfYaOntfB1AxsTyWOmuqn0HMPuJ/P2eisvl8JxQ+206e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8z7sl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741C311" w14:textId="2DDF45A4" w:rsidR="00E062A7" w:rsidRDefault="005C3777" w:rsidP="00664D04">
                    <w:pPr>
                      <w:pStyle w:val="Brdtext"/>
                      <w:jc w:val="left"/>
                    </w:pPr>
                    <w:sdt>
                      <w:sdtPr>
                        <w:alias w:val="NummerEtikett"/>
                        <w:tag w:val="NummerEtikett"/>
                        <w:id w:val="110370014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223344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0ED5A8" w14:textId="6E8AECA4" w:rsidR="00E062A7" w:rsidRPr="00C7375F" w:rsidRDefault="005C3777" w:rsidP="00D85371">
                    <w:pPr>
                      <w:pStyle w:val="Brdtext"/>
                    </w:pPr>
                    <w:sdt>
                      <w:sdtPr>
                        <w:alias w:val="BilageEtikett"/>
                        <w:tag w:val="BilageEtikett"/>
                        <w:id w:val="-39758922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70930919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E30346" w14:textId="77777777" w:rsidR="00E062A7" w:rsidRDefault="00E062A7" w:rsidP="00EE1584">
    <w:pPr>
      <w:pStyle w:val="Brdtext"/>
    </w:pPr>
    <w:r>
      <w:rPr>
        <w:noProof/>
        <w:lang w:eastAsia="sv-SE"/>
      </w:rPr>
      <mc:AlternateContent>
        <mc:Choice Requires="wps">
          <w:drawing>
            <wp:anchor distT="0" distB="0" distL="0" distR="0" simplePos="0" relativeHeight="25165858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B49935" w14:textId="59B1B118" w:rsidR="00E062A7" w:rsidRDefault="005C3777" w:rsidP="00A118D8">
                          <w:pPr>
                            <w:pStyle w:val="Brdtext"/>
                            <w:jc w:val="left"/>
                          </w:pPr>
                          <w:sdt>
                            <w:sdtPr>
                              <w:alias w:val="NummerEtikett"/>
                              <w:tag w:val="NummerEtikett"/>
                              <w:id w:val="-196633850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3036302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84077BE" w14:textId="786A6158" w:rsidR="00E062A7" w:rsidRPr="00C7375F" w:rsidRDefault="005C3777" w:rsidP="00D85371">
                          <w:pPr>
                            <w:pStyle w:val="Brdtext"/>
                          </w:pPr>
                          <w:sdt>
                            <w:sdtPr>
                              <w:alias w:val="BilageEtikett"/>
                              <w:tag w:val="BilageEtikett"/>
                              <w:id w:val="-1261555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26318251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3" type="#_x0000_t202" style="position:absolute;left:0;text-align:left;margin-left:348.15pt;margin-top:35.45pt;width:89.85pt;height:9.6pt;z-index:2516585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dvG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tPKdGsRpMeRRvcBhmcxvo01s8AW1oAQ/vZtMAO9x6XMe1Wujr+kRCBHpXe7asLZ4RHo3ySo2WU&#10;cOjycX4+TuXPDtbW+fBFmJpEoaAO3UtFZdtbH/ASQAdIDOaNqsqbSql0iIwRV8qRLUOvVUhvhMUf&#10;KKVJU9Dp6dkoOdYmmneelY5uROJMHy5m3mWYpLBTImKU/iYkapYSfSU241zoffyEjiiJUG8x7PGH&#10;V73FuMsDFimy0WFvXFfauJR9GrJDycofQ8lkh0fBj/KOYmhXbSLL6Wg6UGBlyh2Y4Uw3W97ymwrt&#10;u2U+PDCHYULHsSDCPT5SGZTf9BIla+N+vXYf8eA4tJQ0GM6C+p8b5gQl6qsG+8/zySROczpMzj6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B6Hbx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2B49935" w14:textId="59B1B118" w:rsidR="00E062A7" w:rsidRDefault="005C3777" w:rsidP="00A118D8">
                    <w:pPr>
                      <w:pStyle w:val="Brdtext"/>
                      <w:jc w:val="left"/>
                    </w:pPr>
                    <w:sdt>
                      <w:sdtPr>
                        <w:alias w:val="NummerEtikett"/>
                        <w:tag w:val="NummerEtikett"/>
                        <w:id w:val="-196633850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3036302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84077BE" w14:textId="786A6158" w:rsidR="00E062A7" w:rsidRPr="00C7375F" w:rsidRDefault="005C3777" w:rsidP="00D85371">
                    <w:pPr>
                      <w:pStyle w:val="Brdtext"/>
                    </w:pPr>
                    <w:sdt>
                      <w:sdtPr>
                        <w:alias w:val="BilageEtikett"/>
                        <w:tag w:val="BilageEtikett"/>
                        <w:id w:val="-126155579"/>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1263182518"/>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F771A" w14:textId="77777777" w:rsidR="00E062A7" w:rsidRDefault="00E062A7" w:rsidP="00664D04">
    <w:pPr>
      <w:pStyle w:val="Brdtext"/>
    </w:pPr>
    <w:r>
      <w:rPr>
        <w:noProof/>
        <w:lang w:eastAsia="sv-SE"/>
      </w:rPr>
      <mc:AlternateContent>
        <mc:Choice Requires="wps">
          <w:drawing>
            <wp:anchor distT="0" distB="0" distL="0" distR="0" simplePos="0" relativeHeight="25165849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34BE5" w14:textId="107731BD" w:rsidR="00E062A7" w:rsidRDefault="005C3777" w:rsidP="00664D04">
                          <w:pPr>
                            <w:pStyle w:val="Brdtext"/>
                            <w:jc w:val="left"/>
                          </w:pPr>
                          <w:sdt>
                            <w:sdtPr>
                              <w:alias w:val="NummerEtikett"/>
                              <w:tag w:val="NummerEtikett"/>
                              <w:id w:val="137195827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054147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A1DEE1B" w14:textId="0CF8241C" w:rsidR="00E062A7" w:rsidRPr="00C7375F" w:rsidRDefault="005C3777" w:rsidP="00D85371">
                          <w:pPr>
                            <w:pStyle w:val="Brdtext"/>
                          </w:pPr>
                          <w:sdt>
                            <w:sdtPr>
                              <w:alias w:val="BilageEtikett"/>
                              <w:tag w:val="BilageEtikett"/>
                              <w:id w:val="-22599412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3251350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7" type="#_x0000_t202" style="position:absolute;left:0;text-align:left;margin-left:29.4pt;margin-top:34.85pt;width:89.85pt;height:9.6pt;z-index:2516584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uqSs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RYphGkx5FF/0KGYxTfVoXpoA9OABj99l2wG7vAy5T2p30Ov2REIEeld7sqgtnhCejclKiZZRw&#10;6MpxeTbO5S/21s6H+EVYTZJQUY/u5aKy9U2IeAmgW0gKFqxq6utGqXxIjBGXypM1Q69VzG+ExR8o&#10;ZUhb0dPjk1F2bGwy7z0rk9yIzJkhXMq8zzBLcaNEwijzTUjULCf6SmzGuTC7+BmdUBKh3mI44Pev&#10;eotxnwcscmRr4s5YN8b6nH0esn3J6h/bkskej4If5J3E2C26TJbjMvcu3S1svQEzvO1nKzh+3aB9&#10;NyzEe+YxTOg4FkS8w0cqi/LbQaJkaf2v1+4THhyHlpIWw1nR8HPFvKBEfTVg/1k5maRpzofJyUcw&#10;ifhDzeJQY1b60oITJVaR41lM+Ki2ovRWP2GPzFNUqJjhiF3RuBUvY78ysIe4mM8zCPPrWLwxD44n&#10;16nOiZyP3RPzbmBwBPdv7XaM2fQFkXtssgxuvoogY2b5vqpDBzD7mfzDnkrL5fCcUfttOvsN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a6pKy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6E34BE5" w14:textId="107731BD" w:rsidR="00E062A7" w:rsidRDefault="005C3777" w:rsidP="00664D04">
                    <w:pPr>
                      <w:pStyle w:val="Brdtext"/>
                      <w:jc w:val="left"/>
                    </w:pPr>
                    <w:sdt>
                      <w:sdtPr>
                        <w:alias w:val="NummerEtikett"/>
                        <w:tag w:val="NummerEtikett"/>
                        <w:id w:val="137195827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0541476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A1DEE1B" w14:textId="0CF8241C" w:rsidR="00E062A7" w:rsidRPr="00C7375F" w:rsidRDefault="005C3777" w:rsidP="00D85371">
                    <w:pPr>
                      <w:pStyle w:val="Brdtext"/>
                    </w:pPr>
                    <w:sdt>
                      <w:sdtPr>
                        <w:alias w:val="BilageEtikett"/>
                        <w:tag w:val="BilageEtikett"/>
                        <w:id w:val="-22599412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32513503"/>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A076BF" w14:textId="77777777" w:rsidR="00E062A7" w:rsidRDefault="00E062A7" w:rsidP="00EE1584">
    <w:pPr>
      <w:pStyle w:val="Brdtext"/>
    </w:pPr>
    <w:r>
      <w:rPr>
        <w:noProof/>
        <w:lang w:eastAsia="sv-SE"/>
      </w:rPr>
      <mc:AlternateContent>
        <mc:Choice Requires="wps">
          <w:drawing>
            <wp:anchor distT="0" distB="0" distL="0" distR="0" simplePos="0" relativeHeight="25165859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B90A4D" w14:textId="0DD31E0B" w:rsidR="00E062A7" w:rsidRDefault="005C3777" w:rsidP="00A118D8">
                          <w:pPr>
                            <w:pStyle w:val="Brdtext"/>
                            <w:jc w:val="left"/>
                          </w:pPr>
                          <w:sdt>
                            <w:sdtPr>
                              <w:alias w:val="NummerEtikett"/>
                              <w:tag w:val="NummerEtikett"/>
                              <w:id w:val="-4429259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098547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4883128" w14:textId="49CCA766" w:rsidR="00E062A7" w:rsidRPr="00C7375F" w:rsidRDefault="005C3777" w:rsidP="00D85371">
                          <w:pPr>
                            <w:pStyle w:val="Brdtext"/>
                          </w:pPr>
                          <w:sdt>
                            <w:sdtPr>
                              <w:alias w:val="BilageEtikett"/>
                              <w:tag w:val="BilageEtikett"/>
                              <w:id w:val="-134816871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6211312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8" type="#_x0000_t202" style="position:absolute;left:0;text-align:left;margin-left:348.15pt;margin-top:35.45pt;width:89.85pt;height:9.6pt;z-index:2516585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R32O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6NVhmk06VF00a+QwXGqT+vCFLAHB2DsPtsO2O19wGVKu5Nepz8SItCj0ptddeGM8GRUTkq0jBIO&#10;XTkuz8a5/MXe2vkQvwirSRIq6tG9XFS2vgkRLwF0C0nBglVNfd0olQ+JMeJSebJm6LWK+Y2w+AOl&#10;DGkrenp8MsqOjU3mvWdlkhuROTOES5n3GWYpbpRIGGW+CYma5URfic04F2YXP6MTSiLUWwwH/P5V&#10;bzHu84BFjmxN3Bnrxlifs89Dti9Z/WNbMtnjUfCDvJMYu0WXyXJc7iiwsPUGzPC2n63g+HWD9t2w&#10;EO+ZxzCh41gQ8Q4fqSzKbweJkqX1v167T3hwHFpKWgxnRcPPFfOCEvXVgP1n5WSSpjkfJicfwSTi&#10;DzWLQ41Z6UsLTpRYRY5nMeGj2orSW/2EPTJPUaFihiN2ReNWvIz9ysAe4mI+zyDMr2Pxxjw4nlyn&#10;OidyPnZPzLuBwRHcv7XbMWbTF0TusckyuPkqgoyZ5anSfVWHDmD2M/mHPZWWy+E5o/bb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HfY6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1B90A4D" w14:textId="0DD31E0B" w:rsidR="00E062A7" w:rsidRDefault="005C3777" w:rsidP="00A118D8">
                    <w:pPr>
                      <w:pStyle w:val="Brdtext"/>
                      <w:jc w:val="left"/>
                    </w:pPr>
                    <w:sdt>
                      <w:sdtPr>
                        <w:alias w:val="NummerEtikett"/>
                        <w:tag w:val="NummerEtikett"/>
                        <w:id w:val="-44292598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098547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4883128" w14:textId="49CCA766" w:rsidR="00E062A7" w:rsidRPr="00C7375F" w:rsidRDefault="005C3777" w:rsidP="00D85371">
                    <w:pPr>
                      <w:pStyle w:val="Brdtext"/>
                    </w:pPr>
                    <w:sdt>
                      <w:sdtPr>
                        <w:alias w:val="BilageEtikett"/>
                        <w:tag w:val="BilageEtikett"/>
                        <w:id w:val="-1348168713"/>
                        <w:lock w:val="sdtContentLocked"/>
                        <w:dataBinding w:prefixMappings="xmlns:ns0='http://rkdhs/mallar/lagstiftning/Prop/Prop.xsd'" w:xpath="/ns0:dokumentvärden[1]/ns0:bilagor[1]/ns0:bilaga[4]/@bilageetikett" w:storeItemID="{068625C3-B546-44A5-B525-B7CC092E5AD6}"/>
                        <w:text/>
                      </w:sdtPr>
                      <w:sdtEndPr/>
                      <w:sdtContent>
                        <w:r w:rsidR="00E062A7">
                          <w:t>Bilaga</w:t>
                        </w:r>
                      </w:sdtContent>
                    </w:sdt>
                    <w:r w:rsidR="00E062A7">
                      <w:t xml:space="preserve"> </w:t>
                    </w:r>
                    <w:sdt>
                      <w:sdtPr>
                        <w:alias w:val="BilageNummer"/>
                        <w:tag w:val="BilageNummer"/>
                        <w:id w:val="-962113126"/>
                        <w:lock w:val="sdtContentLocked"/>
                        <w:dataBinding w:prefixMappings="xmlns:ns0='http://rkdhs/mallar/lagstiftning/Prop/Prop.xsd'" w:xpath="/ns0:dokumentvärden[1]/ns0:bilagor[1]/ns0:bilaga[4]/@bilagenummer" w:storeItemID="{068625C3-B546-44A5-B525-B7CC092E5AD6}"/>
                        <w:text/>
                      </w:sdtPr>
                      <w:sdtEndPr/>
                      <w:sdtContent>
                        <w:r w:rsidR="00E062A7">
                          <w:t>4</w:t>
                        </w:r>
                      </w:sdtContent>
                    </w:sdt>
                  </w:p>
                </w:txbxContent>
              </v:textbox>
              <w10:wrap type="square" anchorx="page" anchory="page"/>
            </v:shape>
          </w:pict>
        </mc:Fallback>
      </mc:AlternateContent>
    </w:r>
    <w:r>
      <w:t xml:space="preserve"> </w:t>
    </w:r>
  </w:p>
</w:hdr>
</file>

<file path=word/header1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A5509" w14:textId="77777777" w:rsidR="00E062A7" w:rsidRDefault="00E062A7" w:rsidP="00664D04">
    <w:pPr>
      <w:pStyle w:val="Brdtext"/>
    </w:pPr>
    <w:r>
      <w:rPr>
        <w:noProof/>
        <w:lang w:eastAsia="sv-SE"/>
      </w:rPr>
      <mc:AlternateContent>
        <mc:Choice Requires="wps">
          <w:drawing>
            <wp:anchor distT="0" distB="0" distL="0" distR="0" simplePos="0" relativeHeight="2516584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610636" w14:textId="2A121B07" w:rsidR="00E062A7" w:rsidRDefault="005C3777" w:rsidP="00664D04">
                          <w:pPr>
                            <w:pStyle w:val="Brdtext"/>
                            <w:jc w:val="left"/>
                          </w:pPr>
                          <w:sdt>
                            <w:sdtPr>
                              <w:alias w:val="NummerEtikett"/>
                              <w:tag w:val="NummerEtikett"/>
                              <w:id w:val="-197242826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4220781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97D84CA" w14:textId="3891F3F6" w:rsidR="00E062A7" w:rsidRPr="00C7375F" w:rsidRDefault="005C3777" w:rsidP="00D85371">
                          <w:pPr>
                            <w:pStyle w:val="Brdtext"/>
                          </w:pPr>
                          <w:sdt>
                            <w:sdtPr>
                              <w:alias w:val="BilageEtikett"/>
                              <w:tag w:val="BilageEtikett"/>
                              <w:id w:val="-1095247435"/>
                              <w:lock w:val="sdtContentLocked"/>
                              <w:dataBinding w:prefixMappings="xmlns:ns0='http://rkdhs/mallar/lagstiftning/Prop/Prop.xsd'" w:xpath="/ns0:dokumentvärden[1]/ns0:bilagor[1]/ns0:bilaga[5]/@bilageetikett" w:storeItemID="{068625C3-B546-44A5-B525-B7CC092E5AD6}"/>
                              <w:text/>
                            </w:sdtPr>
                            <w:sdtEndPr/>
                            <w:sdtContent>
                              <w:r w:rsidR="00E062A7">
                                <w:t>Bilaga</w:t>
                              </w:r>
                            </w:sdtContent>
                          </w:sdt>
                          <w:r w:rsidR="00E062A7">
                            <w:t xml:space="preserve"> </w:t>
                          </w:r>
                          <w:sdt>
                            <w:sdtPr>
                              <w:alias w:val="BilageNummer"/>
                              <w:tag w:val="BilageNummer"/>
                              <w:id w:val="1718076414"/>
                              <w:lock w:val="sdtContentLocked"/>
                              <w:dataBinding w:prefixMappings="xmlns:ns0='http://rkdhs/mallar/lagstiftning/Prop/Prop.xsd'" w:xpath="/ns0:dokumentvärden[1]/ns0:bilagor[1]/ns0:bilaga[5]/@bilagenummer" w:storeItemID="{068625C3-B546-44A5-B525-B7CC092E5AD6}"/>
                              <w:text/>
                            </w:sdtPr>
                            <w:sdtEndPr/>
                            <w:sdtContent>
                              <w:r w:rsidR="00E062A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2" type="#_x0000_t202" style="position:absolute;left:0;text-align:left;margin-left:29.4pt;margin-top:34.85pt;width:89.85pt;height:9.6pt;z-index:2516584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XxpkAIAAJU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Ur0&#10;7jSnRLMaTXoSbXAbVDCO/DTWTwF7tACG9rNpgR3OPQ5j2a10dfyjIAI7mN7t2UUwwqNTPsnRMko4&#10;bPk4vxgn+rODt3U+fBGmJnFRUIfuJVLZ9tYH3ATQARKTeaOq8qZSKm2iYsSVcmTL0GsV0h3h8QdK&#10;adIU9Pz0bJQCaxPdu8hKxzAiaaZPFyvvKkyrsFMiYpT+JiQ4S4W+kptxLvQ+f0JHlESqtzj2+MOt&#10;3uLc1QGPlNnosHeuK21cqj4N2YGy8sdAmezwIPyo7rgM7bJNYjnNzwYJLE25gzKc6WbLW35ToX23&#10;zIcH5jBM6DgeiHCPj1QG9Jt+RcnauF+vnUc8NA4rJQ2Gs6D+54Y5QYn6qqH+i3wyidOcNpOzj1AS&#10;cceW5bFFb+orA01A37hdWkZ8UMNSOlM/4x1ZxKwwMc2Ru6BhWF6F7snAO8TFYpFAmF/Lwq1+tDyG&#10;jjxHcT61z8zZXsEB2r8zwxiz6Qshd9jo6e1iEyDGpPLIdMdq3wHMfhJ//07Fx+V4n1CH1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MnXxp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0610636" w14:textId="2A121B07" w:rsidR="00E062A7" w:rsidRDefault="005C3777" w:rsidP="00664D04">
                    <w:pPr>
                      <w:pStyle w:val="Brdtext"/>
                      <w:jc w:val="left"/>
                    </w:pPr>
                    <w:sdt>
                      <w:sdtPr>
                        <w:alias w:val="NummerEtikett"/>
                        <w:tag w:val="NummerEtikett"/>
                        <w:id w:val="-197242826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4220781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97D84CA" w14:textId="3891F3F6" w:rsidR="00E062A7" w:rsidRPr="00C7375F" w:rsidRDefault="005C3777" w:rsidP="00D85371">
                    <w:pPr>
                      <w:pStyle w:val="Brdtext"/>
                    </w:pPr>
                    <w:sdt>
                      <w:sdtPr>
                        <w:alias w:val="BilageEtikett"/>
                        <w:tag w:val="BilageEtikett"/>
                        <w:id w:val="-1095247435"/>
                        <w:lock w:val="sdtContentLocked"/>
                        <w:dataBinding w:prefixMappings="xmlns:ns0='http://rkdhs/mallar/lagstiftning/Prop/Prop.xsd'" w:xpath="/ns0:dokumentvärden[1]/ns0:bilagor[1]/ns0:bilaga[5]/@bilageetikett" w:storeItemID="{068625C3-B546-44A5-B525-B7CC092E5AD6}"/>
                        <w:text/>
                      </w:sdtPr>
                      <w:sdtEndPr/>
                      <w:sdtContent>
                        <w:r w:rsidR="00E062A7">
                          <w:t>Bilaga</w:t>
                        </w:r>
                      </w:sdtContent>
                    </w:sdt>
                    <w:r w:rsidR="00E062A7">
                      <w:t xml:space="preserve"> </w:t>
                    </w:r>
                    <w:sdt>
                      <w:sdtPr>
                        <w:alias w:val="BilageNummer"/>
                        <w:tag w:val="BilageNummer"/>
                        <w:id w:val="1718076414"/>
                        <w:lock w:val="sdtContentLocked"/>
                        <w:dataBinding w:prefixMappings="xmlns:ns0='http://rkdhs/mallar/lagstiftning/Prop/Prop.xsd'" w:xpath="/ns0:dokumentvärden[1]/ns0:bilagor[1]/ns0:bilaga[5]/@bilagenummer" w:storeItemID="{068625C3-B546-44A5-B525-B7CC092E5AD6}"/>
                        <w:text/>
                      </w:sdtPr>
                      <w:sdtEndPr/>
                      <w:sdtContent>
                        <w:r w:rsidR="00E062A7">
                          <w:t>5</w:t>
                        </w:r>
                      </w:sdtContent>
                    </w:sdt>
                  </w:p>
                </w:txbxContent>
              </v:textbox>
              <w10:wrap type="square" anchorx="page" anchory="page"/>
            </v:shape>
          </w:pict>
        </mc:Fallback>
      </mc:AlternateContent>
    </w:r>
    <w:r>
      <w:t xml:space="preserve"> </w:t>
    </w:r>
  </w:p>
</w:hdr>
</file>

<file path=word/header1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682046" w14:textId="77777777" w:rsidR="00E062A7" w:rsidRDefault="00E062A7" w:rsidP="00EE1584">
    <w:pPr>
      <w:pStyle w:val="Brdtext"/>
    </w:pPr>
    <w:r>
      <w:rPr>
        <w:noProof/>
        <w:lang w:eastAsia="sv-SE"/>
      </w:rPr>
      <mc:AlternateContent>
        <mc:Choice Requires="wps">
          <w:drawing>
            <wp:anchor distT="0" distB="0" distL="0" distR="0" simplePos="0" relativeHeight="25165859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B3906D" w14:textId="08615A13" w:rsidR="00E062A7" w:rsidRDefault="005C3777" w:rsidP="00A118D8">
                          <w:pPr>
                            <w:pStyle w:val="Brdtext"/>
                            <w:jc w:val="left"/>
                          </w:pPr>
                          <w:sdt>
                            <w:sdtPr>
                              <w:alias w:val="NummerEtikett"/>
                              <w:tag w:val="NummerEtikett"/>
                              <w:id w:val="10307699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1773608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E3CF739" w14:textId="053333BA" w:rsidR="00E062A7" w:rsidRPr="00C7375F" w:rsidRDefault="005C3777" w:rsidP="00D85371">
                          <w:pPr>
                            <w:pStyle w:val="Brdtext"/>
                          </w:pPr>
                          <w:sdt>
                            <w:sdtPr>
                              <w:alias w:val="BilageEtikett"/>
                              <w:tag w:val="BilageEtikett"/>
                              <w:id w:val="-406230664"/>
                              <w:lock w:val="sdtContentLocked"/>
                              <w:dataBinding w:prefixMappings="xmlns:ns0='http://rkdhs/mallar/lagstiftning/Prop/Prop.xsd'" w:xpath="/ns0:dokumentvärden[1]/ns0:bilagor[1]/ns0:bilaga[5]/@bilageetikett" w:storeItemID="{068625C3-B546-44A5-B525-B7CC092E5AD6}"/>
                              <w:text/>
                            </w:sdtPr>
                            <w:sdtEndPr/>
                            <w:sdtContent>
                              <w:r w:rsidR="00E062A7">
                                <w:t>Bilaga</w:t>
                              </w:r>
                            </w:sdtContent>
                          </w:sdt>
                          <w:r w:rsidR="00E062A7">
                            <w:t xml:space="preserve"> </w:t>
                          </w:r>
                          <w:sdt>
                            <w:sdtPr>
                              <w:alias w:val="BilageNummer"/>
                              <w:tag w:val="BilageNummer"/>
                              <w:id w:val="1719855542"/>
                              <w:lock w:val="sdtContentLocked"/>
                              <w:dataBinding w:prefixMappings="xmlns:ns0='http://rkdhs/mallar/lagstiftning/Prop/Prop.xsd'" w:xpath="/ns0:dokumentvärden[1]/ns0:bilagor[1]/ns0:bilaga[5]/@bilagenummer" w:storeItemID="{068625C3-B546-44A5-B525-B7CC092E5AD6}"/>
                              <w:text/>
                            </w:sdtPr>
                            <w:sdtEndPr/>
                            <w:sdtContent>
                              <w:r w:rsidR="00E062A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3" type="#_x0000_t202" style="position:absolute;left:0;text-align:left;margin-left:348.15pt;margin-top:35.45pt;width:89.85pt;height:9.6pt;z-index:2516585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Aks6kAIAAJU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Aj2Y1mvQo2uA2qGAS+WmsnwG2tACG9rNpgR3OPQ5j2a10dfyjIAI7Iu327CIY4dEpn+ZoGSUc&#10;tnycn48T/dnB2zofvghTk7goqEP3Eqlse+sDbgLoAInJvFFVeVMplTZRMeJKObJl6LUK6Y7w+AOl&#10;NGkKejY5HaXA2kT3LrLSMYxImunTxcq7CtMq7JSIGKW/CQnOUqGv5GacC73Pn9ARJZHqLY49/nCr&#10;tzh3dcAjZTY67J3rShuXqk+P7EBZ+WOgTHZ4EH5Ud1yGdtUmsUzys0ECK1PuoAxnurflLb+p0L5b&#10;5sMDc3hM6DgGRLjHRyoD+k2/omRt3K/XziMeGoeVkgaPs6D+54Y5QYn6qqH+83w6RdiQNtPTj1AS&#10;cceW1bFFb+orA03kGEWWp2XEBzUspTP1E+bIImaFiWmO3AUNw/IqdCMDc4iLxSKB8H4tC7d6aXkM&#10;HXmO4nxsn5izvYIDtH9nhmfMZi+E3GGjp7eLTYAYk8oj0x2rfQfw9pP4+zkVh8vxPqEO0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4Aks6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7B3906D" w14:textId="08615A13" w:rsidR="00E062A7" w:rsidRDefault="005C3777" w:rsidP="00A118D8">
                    <w:pPr>
                      <w:pStyle w:val="Brdtext"/>
                      <w:jc w:val="left"/>
                    </w:pPr>
                    <w:sdt>
                      <w:sdtPr>
                        <w:alias w:val="NummerEtikett"/>
                        <w:tag w:val="NummerEtikett"/>
                        <w:id w:val="10307699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1773608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E3CF739" w14:textId="053333BA" w:rsidR="00E062A7" w:rsidRPr="00C7375F" w:rsidRDefault="005C3777" w:rsidP="00D85371">
                    <w:pPr>
                      <w:pStyle w:val="Brdtext"/>
                    </w:pPr>
                    <w:sdt>
                      <w:sdtPr>
                        <w:alias w:val="BilageEtikett"/>
                        <w:tag w:val="BilageEtikett"/>
                        <w:id w:val="-406230664"/>
                        <w:lock w:val="sdtContentLocked"/>
                        <w:dataBinding w:prefixMappings="xmlns:ns0='http://rkdhs/mallar/lagstiftning/Prop/Prop.xsd'" w:xpath="/ns0:dokumentvärden[1]/ns0:bilagor[1]/ns0:bilaga[5]/@bilageetikett" w:storeItemID="{068625C3-B546-44A5-B525-B7CC092E5AD6}"/>
                        <w:text/>
                      </w:sdtPr>
                      <w:sdtEndPr/>
                      <w:sdtContent>
                        <w:r w:rsidR="00E062A7">
                          <w:t>Bilaga</w:t>
                        </w:r>
                      </w:sdtContent>
                    </w:sdt>
                    <w:r w:rsidR="00E062A7">
                      <w:t xml:space="preserve"> </w:t>
                    </w:r>
                    <w:sdt>
                      <w:sdtPr>
                        <w:alias w:val="BilageNummer"/>
                        <w:tag w:val="BilageNummer"/>
                        <w:id w:val="1719855542"/>
                        <w:lock w:val="sdtContentLocked"/>
                        <w:dataBinding w:prefixMappings="xmlns:ns0='http://rkdhs/mallar/lagstiftning/Prop/Prop.xsd'" w:xpath="/ns0:dokumentvärden[1]/ns0:bilagor[1]/ns0:bilaga[5]/@bilagenummer" w:storeItemID="{068625C3-B546-44A5-B525-B7CC092E5AD6}"/>
                        <w:text/>
                      </w:sdtPr>
                      <w:sdtEndPr/>
                      <w:sdtContent>
                        <w:r w:rsidR="00E062A7">
                          <w:t>5</w:t>
                        </w:r>
                      </w:sdtContent>
                    </w:sdt>
                  </w:p>
                </w:txbxContent>
              </v:textbox>
              <w10:wrap type="square" anchorx="page" anchory="page"/>
            </v:shape>
          </w:pict>
        </mc:Fallback>
      </mc:AlternateContent>
    </w:r>
    <w:r>
      <w:t xml:space="preserve"> </w:t>
    </w:r>
  </w:p>
</w:hdr>
</file>

<file path=word/header1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58676E" w14:textId="77777777" w:rsidR="00E062A7" w:rsidRDefault="00E062A7" w:rsidP="00EE1584">
    <w:pPr>
      <w:pStyle w:val="Brdtext"/>
    </w:pPr>
    <w:r>
      <w:t xml:space="preserve"> </w:t>
    </w:r>
  </w:p>
</w:hdr>
</file>

<file path=word/header1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0A16F" w14:textId="77777777" w:rsidR="00E062A7" w:rsidRDefault="00E062A7" w:rsidP="00664D04">
    <w:pPr>
      <w:pStyle w:val="Brdtext"/>
    </w:pPr>
    <w:r>
      <w:rPr>
        <w:noProof/>
        <w:lang w:eastAsia="sv-SE"/>
      </w:rPr>
      <mc:AlternateContent>
        <mc:Choice Requires="wps">
          <w:drawing>
            <wp:anchor distT="0" distB="0" distL="0" distR="0" simplePos="0" relativeHeight="2516584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0FC271" w14:textId="5700B134" w:rsidR="00E062A7" w:rsidRDefault="005C3777" w:rsidP="00664D04">
                          <w:pPr>
                            <w:pStyle w:val="Brdtext"/>
                            <w:jc w:val="left"/>
                          </w:pPr>
                          <w:sdt>
                            <w:sdtPr>
                              <w:alias w:val="NummerEtikett"/>
                              <w:tag w:val="NummerEtikett"/>
                              <w:id w:val="-1222978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5532015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687448B" w14:textId="299CE2EF" w:rsidR="00E062A7" w:rsidRPr="00C7375F" w:rsidRDefault="005C3777" w:rsidP="00D85371">
                          <w:pPr>
                            <w:pStyle w:val="Brdtext"/>
                          </w:pPr>
                          <w:sdt>
                            <w:sdtPr>
                              <w:alias w:val="BilageEtikett"/>
                              <w:tag w:val="BilageEtikett"/>
                              <w:id w:val="-166547615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83298536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7" type="#_x0000_t202" style="position:absolute;left:0;text-align:left;margin-left:29.4pt;margin-top:34.85pt;width:89.85pt;height:9.6pt;z-index:25165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o9iujgIAAJUFAAAOAAAAZHJzL2Uyb0RvYy54bWysVFtv2yAYfZ+0/4B4XxwnabdGdaqsVaZJ&#10;VVstnfpMMDTWMDAgsbNfvwN2Luv60mkvNvCd73a+y+VVWyuyFc5XRhc0HwwpEZqbstLPBf3+uPjw&#10;iRIfmC6ZMloUdCc8vZq9f3fZ2KkYmbVRpXAERrSfNrag6xDsNMs8X4ua+YGxQkMojatZwNU9Z6Vj&#10;DazXKhsNh+dZY1xpneHCe7zedEI6S/alFDzcS+lFIKqgiC2kr0vfVfxms0s2fXbMriveh8H+IYqa&#10;VRpOD6ZuWGBk46q/TNUVd8YbGQbc1JmRsuIi5YBs8uGLbJZrZkXKBeR4e6DJ/z+z/G774EhVonbj&#10;MSWa1SjSo2iD2yCDUeSnsX4K2NICGNrPpgV2/+7xGNNupavjHwkRyMH07sAujBEelfJJjpJRwiHL&#10;R/nFKNGfHbWt8+GLMDWJh4I6VC+Ryra3PiASQPeQ6MwbVZWLSql0iR0jrpUjW4Zaq5BihMYfKKVJ&#10;U9Dz8dkwGdYmqneWlY5mROqZ3l3MvMswncJOiYhR+puQ4Cwl+opvxrnQB/8JHVESrt6i2OOPUb1F&#10;ucsDGsmz0eGgXFfauJR9GrIjZeWPPWWyw4Pwk7zjMbSrNjXLuKtdfFuZcofOcKabLW/5okL5bpkP&#10;D8xhmFBxLIhwj49UBvSb/kTJ2rhfr71HPHocUkoaDGdB/c8Nc4IS9VWj+y/yySROc7pMzj4iGuJO&#10;JatTid7U1wY9kWMVWZ6OER/U/iidqZ+wR+bRK0RMc/guaNgfr0O3MrCHuJjPEwjza1m41UvLo+nI&#10;c2zOx/aJOdt3cEDv35n9GLPpi0busFHT2/kmoBlTlx9Z7SuA2U/N3++puFxO7wl13Ka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g6PYro4CAACV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280FC271" w14:textId="5700B134" w:rsidR="00E062A7" w:rsidRDefault="005C3777" w:rsidP="00664D04">
                    <w:pPr>
                      <w:pStyle w:val="Brdtext"/>
                      <w:jc w:val="left"/>
                    </w:pPr>
                    <w:sdt>
                      <w:sdtPr>
                        <w:alias w:val="NummerEtikett"/>
                        <w:tag w:val="NummerEtikett"/>
                        <w:id w:val="-1222978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5532015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687448B" w14:textId="299CE2EF" w:rsidR="00E062A7" w:rsidRPr="00C7375F" w:rsidRDefault="005C3777" w:rsidP="00D85371">
                    <w:pPr>
                      <w:pStyle w:val="Brdtext"/>
                    </w:pPr>
                    <w:sdt>
                      <w:sdtPr>
                        <w:alias w:val="BilageEtikett"/>
                        <w:tag w:val="BilageEtikett"/>
                        <w:id w:val="-166547615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83298536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636921" w14:textId="77777777" w:rsidR="00E062A7" w:rsidRDefault="00E062A7" w:rsidP="00EE1584">
    <w:pPr>
      <w:pStyle w:val="Brdtext"/>
    </w:pPr>
    <w:r>
      <w:rPr>
        <w:noProof/>
        <w:lang w:eastAsia="sv-SE"/>
      </w:rPr>
      <mc:AlternateContent>
        <mc:Choice Requires="wps">
          <w:drawing>
            <wp:anchor distT="0" distB="0" distL="0" distR="0" simplePos="0" relativeHeight="2516585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37B5B2" w14:textId="663AC1F2" w:rsidR="00E062A7" w:rsidRDefault="005C3777" w:rsidP="00A118D8">
                          <w:pPr>
                            <w:pStyle w:val="Brdtext"/>
                            <w:jc w:val="left"/>
                          </w:pPr>
                          <w:sdt>
                            <w:sdtPr>
                              <w:alias w:val="NummerEtikett"/>
                              <w:tag w:val="NummerEtikett"/>
                              <w:id w:val="16528639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9671810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69886E" w14:textId="4AC2C1F1" w:rsidR="00E062A7" w:rsidRPr="00C7375F" w:rsidRDefault="005C3777" w:rsidP="00D85371">
                          <w:pPr>
                            <w:pStyle w:val="Brdtext"/>
                          </w:pPr>
                          <w:sdt>
                            <w:sdtPr>
                              <w:alias w:val="BilageEtikett"/>
                              <w:tag w:val="BilageEtikett"/>
                              <w:id w:val="39054548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25659216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8" type="#_x0000_t202" style="position:absolute;left:0;text-align:left;margin-left:348.15pt;margin-top:35.45pt;width:89.85pt;height:9.6pt;z-index:251658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gGMkQ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YjSjSr0aRH0Qa3QQbjWJ/G+ilgSwtgaD+bFtj9vcdlTLuVro5/JESgR6V3h+rCGeHRKJ/kaBkl&#10;HLp8lF+MUvmzo7V1PnwRpiZRKKhD91JR2fbWB7wE0D0kBvNGVeWiUiodImPEtXJky9BrFdIbYfEH&#10;SmnSFPR8fDZMjrWJ5p1npaMbkTjTh4uZdxkmKeyUiBilvwmJmqVEX4nNOBf6ED+hI0oi1FsMe/zx&#10;VW8x7vKARYpsdDgY15U2LmWfhuxYsvLHvmSyw6PgJ3lHMbSrNpFlPDpQYGXKHZjhTDdb3vJFhfbd&#10;Mh8emMMwoeNYEOEeH6kMym96iZK1cb9eu494cBxaShoMZ0H9zw1zghL1VYP9F/lkEqc5HSZnH8Ek&#10;4k41q1ON3tTXBpzIsYosT2LEB7UXpTP1E/bIPEaFimmO2AUNe/E6dCsDe4iL+TyBML+WhVu9tDy6&#10;jnWO5Hxsn5izPYMDuH9n9mPMpi+I3GGjpbfzTQAZE8tjpbuq9h3A7Cfy93sqLpfTc0Idt+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yF4Bj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137B5B2" w14:textId="663AC1F2" w:rsidR="00E062A7" w:rsidRDefault="005C3777" w:rsidP="00A118D8">
                    <w:pPr>
                      <w:pStyle w:val="Brdtext"/>
                      <w:jc w:val="left"/>
                    </w:pPr>
                    <w:sdt>
                      <w:sdtPr>
                        <w:alias w:val="NummerEtikett"/>
                        <w:tag w:val="NummerEtikett"/>
                        <w:id w:val="16528639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9671810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69886E" w14:textId="4AC2C1F1" w:rsidR="00E062A7" w:rsidRPr="00C7375F" w:rsidRDefault="005C3777" w:rsidP="00D85371">
                    <w:pPr>
                      <w:pStyle w:val="Brdtext"/>
                    </w:pPr>
                    <w:sdt>
                      <w:sdtPr>
                        <w:alias w:val="BilageEtikett"/>
                        <w:tag w:val="BilageEtikett"/>
                        <w:id w:val="39054548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25659216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8F83C3" w14:textId="77777777" w:rsidR="00E062A7" w:rsidRDefault="00E062A7" w:rsidP="00EE1584">
    <w:pPr>
      <w:pStyle w:val="Brdtext"/>
    </w:pPr>
    <w:r>
      <w:t xml:space="preserve"> </w:t>
    </w:r>
  </w:p>
</w:hdr>
</file>

<file path=word/header1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B4F73D" w14:textId="77777777" w:rsidR="00E062A7" w:rsidRDefault="00E062A7" w:rsidP="00664D04">
    <w:pPr>
      <w:pStyle w:val="Brdtext"/>
    </w:pPr>
    <w:r>
      <w:rPr>
        <w:noProof/>
        <w:lang w:eastAsia="sv-SE"/>
      </w:rPr>
      <mc:AlternateContent>
        <mc:Choice Requires="wps">
          <w:drawing>
            <wp:anchor distT="0" distB="0" distL="0" distR="0" simplePos="0" relativeHeight="2516584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23205" w14:textId="6B130297" w:rsidR="00E062A7" w:rsidRDefault="005C3777" w:rsidP="00664D04">
                          <w:pPr>
                            <w:pStyle w:val="Brdtext"/>
                            <w:jc w:val="left"/>
                          </w:pPr>
                          <w:sdt>
                            <w:sdtPr>
                              <w:alias w:val="NummerEtikett"/>
                              <w:tag w:val="NummerEtikett"/>
                              <w:id w:val="18966106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3389640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56C303" w14:textId="21183FEF" w:rsidR="00E062A7" w:rsidRPr="00C7375F" w:rsidRDefault="005C3777" w:rsidP="00D85371">
                          <w:pPr>
                            <w:pStyle w:val="Brdtext"/>
                          </w:pPr>
                          <w:sdt>
                            <w:sdtPr>
                              <w:alias w:val="BilageEtikett"/>
                              <w:tag w:val="BilageEtikett"/>
                              <w:id w:val="-88871938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0018997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2" type="#_x0000_t202" style="position:absolute;left:0;text-align:left;margin-left:29.4pt;margin-top:34.85pt;width:89.85pt;height:9.6pt;z-index:2516584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qlInkQIAAJUFAAAOAAAAZHJzL2Uyb0RvYy54bWysVMFu2zAMvQ/YPwi6r47Tp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nc6pUSzGk16FG1wG2QwjvVprJ8BtrQAhvazaYEd7j0uY9qtdHX8IyECPSq921cXzgiPRvkkR8so&#10;4dDl4/x8nMqfHayt8+GLMDWJQkEdupeKyra3PuAlgA6QGMwbVZU3lVLpEBkjrpQjW4Zeq5DeCIs/&#10;UEqTpqBnp9NRcqxNNO88Kx3diMSZPlzMvMswSWGnRMQo/U1I1Cwl+kpsxrnQ+/gJHVESod5i2OMP&#10;r3qLcZcHLFJko8PeuK60cSn7NGSHkpU/hpLJDo+CH+UdxdCu2kSW0/F0oMDKlDsww5lutrzlNxXa&#10;d8t8eGAOw4SOY0GEe3ykMii/6SVK1sb9eu0+4sFxaClpMJwF9T83zAlK1FcN9p/nk0mc5nSYTD+C&#10;ScQda1bHGr2prww4kWMVWZ7EiA9qEKUz9RP2yCJGhYppjtgFDYN4FbqVgT3ExWKRQJhfy8KtXloe&#10;Xcc6R3I+tk/M2Z7BAdy/M8MYs9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8KpSJ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A423205" w14:textId="6B130297" w:rsidR="00E062A7" w:rsidRDefault="005C3777" w:rsidP="00664D04">
                    <w:pPr>
                      <w:pStyle w:val="Brdtext"/>
                      <w:jc w:val="left"/>
                    </w:pPr>
                    <w:sdt>
                      <w:sdtPr>
                        <w:alias w:val="NummerEtikett"/>
                        <w:tag w:val="NummerEtikett"/>
                        <w:id w:val="18966106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93389640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56C303" w14:textId="21183FEF" w:rsidR="00E062A7" w:rsidRPr="00C7375F" w:rsidRDefault="005C3777" w:rsidP="00D85371">
                    <w:pPr>
                      <w:pStyle w:val="Brdtext"/>
                    </w:pPr>
                    <w:sdt>
                      <w:sdtPr>
                        <w:alias w:val="BilageEtikett"/>
                        <w:tag w:val="BilageEtikett"/>
                        <w:id w:val="-88871938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0018997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4BFDA3" w14:textId="77777777" w:rsidR="00E062A7" w:rsidRDefault="00E062A7" w:rsidP="00EE1584">
    <w:pPr>
      <w:pStyle w:val="Brdtext"/>
    </w:pPr>
    <w:r>
      <w:rPr>
        <w:noProof/>
        <w:lang w:eastAsia="sv-SE"/>
      </w:rPr>
      <mc:AlternateContent>
        <mc:Choice Requires="wps">
          <w:drawing>
            <wp:anchor distT="0" distB="0" distL="0" distR="0" simplePos="0" relativeHeight="25165859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2BB64A" w14:textId="597B1E20" w:rsidR="00E062A7" w:rsidRDefault="005C3777" w:rsidP="00A118D8">
                          <w:pPr>
                            <w:pStyle w:val="Brdtext"/>
                            <w:jc w:val="left"/>
                          </w:pPr>
                          <w:sdt>
                            <w:sdtPr>
                              <w:alias w:val="NummerEtikett"/>
                              <w:tag w:val="NummerEtikett"/>
                              <w:id w:val="-20136758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7642158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54DE3A3" w14:textId="7F224E38" w:rsidR="00E062A7" w:rsidRPr="00C7375F" w:rsidRDefault="005C3777" w:rsidP="00D85371">
                          <w:pPr>
                            <w:pStyle w:val="Brdtext"/>
                          </w:pPr>
                          <w:sdt>
                            <w:sdtPr>
                              <w:alias w:val="BilageEtikett"/>
                              <w:tag w:val="BilageEtikett"/>
                              <w:id w:val="-800840843"/>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4219928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3" type="#_x0000_t202" style="position:absolute;left:0;text-align:left;margin-left:348.15pt;margin-top:35.45pt;width:89.85pt;height:9.6pt;z-index:2516585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WV0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ZUqJZjSY9ija4DTKYxPo01s8AW1oAQ/vZtMAO9x6XMe1Wujr+kRCBHpXe7asLZ4RHo3yao2WU&#10;cOjycX4+TuXPDtbW+fBFmJpEoaAO3UtFZdtbH/ASQAdIDOaNqsqbSql0iIwRV8qRLUOvVUhvhMUf&#10;KKVJU9CzyekoOdYmmneelY5uROJMHy5m3mWYpLBTImKU/iYkapYSfSU241zoffyEjiiJUG8x7PGH&#10;V73FuMsDFimy0WFvXFfauJR9GrJDycofQ8lkh0fBj/KOYmhXbSLLZHw2UGBlyh2Y4Uw3W97ymwrt&#10;u2U+PDCHYULHsSDCPT5SGZTf9BIla+N+vXYf8eA4tJQ0GM6C+p8b5gQl6qsG+8/z6TROczpMTz+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BDVld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C2BB64A" w14:textId="597B1E20" w:rsidR="00E062A7" w:rsidRDefault="005C3777" w:rsidP="00A118D8">
                    <w:pPr>
                      <w:pStyle w:val="Brdtext"/>
                      <w:jc w:val="left"/>
                    </w:pPr>
                    <w:sdt>
                      <w:sdtPr>
                        <w:alias w:val="NummerEtikett"/>
                        <w:tag w:val="NummerEtikett"/>
                        <w:id w:val="-20136758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7642158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54DE3A3" w14:textId="7F224E38" w:rsidR="00E062A7" w:rsidRPr="00C7375F" w:rsidRDefault="005C3777" w:rsidP="00D85371">
                    <w:pPr>
                      <w:pStyle w:val="Brdtext"/>
                    </w:pPr>
                    <w:sdt>
                      <w:sdtPr>
                        <w:alias w:val="BilageEtikett"/>
                        <w:tag w:val="BilageEtikett"/>
                        <w:id w:val="-800840843"/>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4219928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8C86AA" w14:textId="77777777" w:rsidR="00E062A7" w:rsidRDefault="00E062A7" w:rsidP="00664D04">
    <w:pPr>
      <w:pStyle w:val="Brdtext"/>
    </w:pPr>
    <w:r>
      <w:rPr>
        <w:noProof/>
        <w:lang w:eastAsia="sv-SE"/>
      </w:rPr>
      <mc:AlternateContent>
        <mc:Choice Requires="wps">
          <w:drawing>
            <wp:anchor distT="0" distB="0" distL="0" distR="0" simplePos="0" relativeHeight="2516584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22D6DB" w14:textId="1A6E2808" w:rsidR="00E062A7" w:rsidRDefault="005C3777" w:rsidP="00664D04">
                          <w:pPr>
                            <w:pStyle w:val="Brdtext"/>
                            <w:jc w:val="left"/>
                          </w:pPr>
                          <w:sdt>
                            <w:sdtPr>
                              <w:alias w:val="NummerEtikett"/>
                              <w:tag w:val="NummerEtikett"/>
                              <w:id w:val="116096043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055494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11CFDD2" w14:textId="436FD14E" w:rsidR="00E062A7" w:rsidRPr="00C7375F" w:rsidRDefault="005C3777" w:rsidP="00D85371">
                          <w:pPr>
                            <w:pStyle w:val="Brdtext"/>
                          </w:pPr>
                          <w:sdt>
                            <w:sdtPr>
                              <w:alias w:val="BilageEtikett"/>
                              <w:tag w:val="BilageEtikett"/>
                              <w:id w:val="-2138861811"/>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38591658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7" type="#_x0000_t202" style="position:absolute;left:0;text-align:left;margin-left:29.4pt;margin-top:34.85pt;width:89.85pt;height:9.6pt;z-index:2516584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1Fm7kAIAAJUFAAAOAAAAZHJzL2Uyb0RvYy54bWysVE1v2zAMvQ/YfxB0Xx0nabsGcYqsRYcB&#10;RVusHXpWZCkxJkuapMTOfn2fZOdjXS8ddrEp8ZEUyUdOL9takY1wvjK6oPnJgBKhuSkrvSzoj6eb&#10;T58p8YHpkimjRUG3wtPL2ccP08ZOxNCsjCqFI3Ci/aSxBV2FYCdZ5vlK1MyfGCs0lNK4mgUc3TIr&#10;HWvgvVbZcDA4yxrjSusMF97j9rpT0lnyL6Xg4V5KLwJRBcXbQvq69F3EbzabssnSMbuqeP8M9g+v&#10;qFmlEXTv6poFRtau+stVXXFnvJHhhJs6M1JWXKQckE0+eJXN44pZkXJBcbzdl8n/P7f8bvPgSFWi&#10;d6NzSjSr0aQn0Qa3RgbDWJ/G+glgjxbA0H4xLbC7e4/LmHYrXR3/SIhAj0pv99WFM8KjUT7O0TJK&#10;OHT5ML8YpvJnB2vrfPgqTE2iUFCH7qWiss2tD3gJoDtIDOaNqsqbSql0iIwRV8qRDUOvVUhvhMUf&#10;KKVJU9Cz0ekgOdYmmneelY5uROJMHy5m3mWYpLBVImKU/i4kapYSfSM241zoffyEjiiJUO8x7PGH&#10;V73HuMsDFimy0WFvXFfauJR9GrJDycqfu5LJDo+CH+UdxdAu2kSW0Sj1Lt4tTLkFM5zpZstbflOh&#10;fbfMhwfmMEzoOBZEuMdHKoPym16iZGXc77fuIx4ch5aSBsNZUP9rzZygRH3TYP9FPh7HaU6H8ek5&#10;mETcsWZxrNHr+sqAEzlWkeVJjPigdqJ0pn7GHpnHqFAxzRG7oGEnXoVuZWAPcTGfJxDm17Jwqx8t&#10;j65jnSM5n9pn5mzP4ADu35ndGLPJKyJ32Gjp7XwdQMbE8kNV+w5g9hP5+z0Vl8vxOaEO23T2A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1Fm7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B22D6DB" w14:textId="1A6E2808" w:rsidR="00E062A7" w:rsidRDefault="005C3777" w:rsidP="00664D04">
                    <w:pPr>
                      <w:pStyle w:val="Brdtext"/>
                      <w:jc w:val="left"/>
                    </w:pPr>
                    <w:sdt>
                      <w:sdtPr>
                        <w:alias w:val="NummerEtikett"/>
                        <w:tag w:val="NummerEtikett"/>
                        <w:id w:val="116096043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0554942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11CFDD2" w14:textId="436FD14E" w:rsidR="00E062A7" w:rsidRPr="00C7375F" w:rsidRDefault="005C3777" w:rsidP="00D85371">
                    <w:pPr>
                      <w:pStyle w:val="Brdtext"/>
                    </w:pPr>
                    <w:sdt>
                      <w:sdtPr>
                        <w:alias w:val="BilageEtikett"/>
                        <w:tag w:val="BilageEtikett"/>
                        <w:id w:val="-2138861811"/>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38591658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F924B9" w14:textId="77777777" w:rsidR="00E062A7" w:rsidRDefault="00E062A7" w:rsidP="00EE1584">
    <w:pPr>
      <w:pStyle w:val="Brdtext"/>
    </w:pPr>
    <w:r>
      <w:rPr>
        <w:noProof/>
        <w:lang w:eastAsia="sv-SE"/>
      </w:rPr>
      <mc:AlternateContent>
        <mc:Choice Requires="wps">
          <w:drawing>
            <wp:anchor distT="0" distB="0" distL="0" distR="0" simplePos="0" relativeHeight="25165859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56AF93" w14:textId="6C514BC3" w:rsidR="00E062A7" w:rsidRDefault="005C3777" w:rsidP="00A118D8">
                          <w:pPr>
                            <w:pStyle w:val="Brdtext"/>
                            <w:jc w:val="left"/>
                          </w:pPr>
                          <w:sdt>
                            <w:sdtPr>
                              <w:alias w:val="NummerEtikett"/>
                              <w:tag w:val="NummerEtikett"/>
                              <w:id w:val="28864058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034306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4F3169E" w14:textId="3A801F39" w:rsidR="00E062A7" w:rsidRPr="00C7375F" w:rsidRDefault="005C3777" w:rsidP="00D85371">
                          <w:pPr>
                            <w:pStyle w:val="Brdtext"/>
                          </w:pPr>
                          <w:sdt>
                            <w:sdtPr>
                              <w:alias w:val="BilageEtikett"/>
                              <w:tag w:val="BilageEtikett"/>
                              <w:id w:val="42676706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371630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8" type="#_x0000_t202" style="position:absolute;left:0;text-align:left;margin-left:348.15pt;margin-top:35.45pt;width:89.85pt;height:9.6pt;z-index:2516585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KYCZkQ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bnlGhWo0mPog1ugwzGsT6N9VPAlhbA0H42LbD7e4/LmHYrXR3/SIhAj0rvDtWFM8KjUT7J0TJK&#10;OHT5KL8YpfJnR2vrfPgiTE2iUFCH7qWisu2tD3gJoHtIDOaNqspFpVQ6RMaIa+XIlqHXKqQ3wuIP&#10;lNKkKej5+GyYHGsTzTvPSkc3InGmDxcz7zJMUtgpETFKfxMSNUuJvhKbcS70IX5CR5REqLcY9vjj&#10;q95i3OUBixTZ6HAwrittXMo+DdmxZOWPfclkh0fBT/KOYmhXbSLLeHygwMqUOzDDmW62vOWLCu27&#10;ZT48MIdhQsexIMI9PlIZlN/0EiVr4369dh/x4Di0lDQYzoL6nxvmBCXqqwb7L/LJJE5zOkzOPoJJ&#10;xJ1qVqcavamvDTiRYxVZnsSID2ovSmfqJ+yReYwKFdMcsQsa9uJ16FYG9hAX83kCYX4tC7d6aXl0&#10;HescyfnYPjFnewYHcP/O7MeYTV8QucNGS2/nmwAyJpbHSndV7TuA2U/k7/dUXC6n54Q6btPZ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ymAm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056AF93" w14:textId="6C514BC3" w:rsidR="00E062A7" w:rsidRDefault="005C3777" w:rsidP="00A118D8">
                    <w:pPr>
                      <w:pStyle w:val="Brdtext"/>
                      <w:jc w:val="left"/>
                    </w:pPr>
                    <w:sdt>
                      <w:sdtPr>
                        <w:alias w:val="NummerEtikett"/>
                        <w:tag w:val="NummerEtikett"/>
                        <w:id w:val="28864058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0343069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4F3169E" w14:textId="3A801F39" w:rsidR="00E062A7" w:rsidRPr="00C7375F" w:rsidRDefault="005C3777" w:rsidP="00D85371">
                    <w:pPr>
                      <w:pStyle w:val="Brdtext"/>
                    </w:pPr>
                    <w:sdt>
                      <w:sdtPr>
                        <w:alias w:val="BilageEtikett"/>
                        <w:tag w:val="BilageEtikett"/>
                        <w:id w:val="42676706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371630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77E843" w14:textId="77777777" w:rsidR="00E062A7" w:rsidRDefault="00E062A7" w:rsidP="00664D04">
    <w:pPr>
      <w:pStyle w:val="Brdtext"/>
    </w:pPr>
    <w:r>
      <w:rPr>
        <w:noProof/>
        <w:lang w:eastAsia="sv-SE"/>
      </w:rPr>
      <mc:AlternateContent>
        <mc:Choice Requires="wps">
          <w:drawing>
            <wp:anchor distT="0" distB="0" distL="0" distR="0" simplePos="0" relativeHeight="2516584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897311" w14:textId="3FC3D5B6" w:rsidR="00E062A7" w:rsidRDefault="005C3777" w:rsidP="00664D04">
                          <w:pPr>
                            <w:pStyle w:val="Brdtext"/>
                            <w:jc w:val="left"/>
                          </w:pPr>
                          <w:sdt>
                            <w:sdtPr>
                              <w:alias w:val="NummerEtikett"/>
                              <w:tag w:val="NummerEtikett"/>
                              <w:id w:val="-159970580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957325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D8D8668" w14:textId="53C23C06" w:rsidR="00E062A7" w:rsidRPr="00C7375F" w:rsidRDefault="005C3777" w:rsidP="00D85371">
                          <w:pPr>
                            <w:pStyle w:val="Brdtext"/>
                          </w:pPr>
                          <w:sdt>
                            <w:sdtPr>
                              <w:alias w:val="BilageEtikett"/>
                              <w:tag w:val="BilageEtikett"/>
                              <w:id w:val="138961039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947809920"/>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2" type="#_x0000_t202" style="position:absolute;left:0;text-align:left;margin-left:29.4pt;margin-top:34.85pt;width:89.85pt;height:9.6pt;z-index:2516584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35CkQIAAJUFAAAOAAAAZHJzL2Uyb0RvYy54bWysVMFu2zAMvQ/YPwi6r46TtFuCOkXWosOA&#10;oi3WDj0rstQYkyVNUmJnX78n2U6yrpcOu9iU+EiK5CPPL9paka1wvjK6oPnJiBKhuSkr/VzQ74/X&#10;Hz5R4gPTJVNGi4LuhKcXi/fvzhs7F2OzNqoUjsCJ9vPGFnQdgp1nmedrUTN/YqzQUErjahZwdM9Z&#10;6VgD77XKxqPRWdYYV1pnuPAet1edki6SfykFD3dSehGIKijeFtLXpe8qfrPFOZs/O2bXFe+fwf7h&#10;FTWrNILuXV2xwMjGVX+5qivujDcynHBTZ0bKiouUA7LJRy+yeVgzK1IuKI63+zL5/+eW327vHalK&#10;9G4yo0SzGk16FG1wG2QwjvVprJ8D9mABDO1n0wI73HtcxrRb6er4R0IEelR6t68unBEejfJpjpZR&#10;wqHLx/lsnMqfHayt8+GLMDWJQkEdupeKyrY3PuAlgA6QGMwbVZXXlVLpEBkjLpUjW4Zeq5DeCIs/&#10;UEqTpqBnk9NRcqxNNO88Kx3diMSZPlzMvMswSWGnRMQo/U1I1Cwl+kpsxrnQ+/gJHVESod5i2OMP&#10;r3qLcZcHLFJko8PeuK60cSn7NGSHkpU/hpLJDo+CH+UdxdCu2kSWyeR0oMDKlDsww5lutrzl1xXa&#10;d8N8uGcOw4SOY0GEO3ykMii/6SVK1sb9eu0+4sFxaClpMJwF9T83zAlK1FcN9s/y6TROczpMTz+C&#10;ScQda1bHGr2pLw04kWMVWZ7EiA9qEKUz9RP2yDJGhYppjtgFDYN4GbqVgT3ExXKZQJhfy8KNfrA8&#10;uo51juR8bJ+Ysz2DA7h/a4YxZvMXRO6w0dLb5SaAjInlsdJdVfsOYPYT+fs9FZfL8TmhDtt08Rs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SnN+Q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7897311" w14:textId="3FC3D5B6" w:rsidR="00E062A7" w:rsidRDefault="005C3777" w:rsidP="00664D04">
                    <w:pPr>
                      <w:pStyle w:val="Brdtext"/>
                      <w:jc w:val="left"/>
                    </w:pPr>
                    <w:sdt>
                      <w:sdtPr>
                        <w:alias w:val="NummerEtikett"/>
                        <w:tag w:val="NummerEtikett"/>
                        <w:id w:val="-159970580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957325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D8D8668" w14:textId="53C23C06" w:rsidR="00E062A7" w:rsidRPr="00C7375F" w:rsidRDefault="005C3777" w:rsidP="00D85371">
                    <w:pPr>
                      <w:pStyle w:val="Brdtext"/>
                    </w:pPr>
                    <w:sdt>
                      <w:sdtPr>
                        <w:alias w:val="BilageEtikett"/>
                        <w:tag w:val="BilageEtikett"/>
                        <w:id w:val="138961039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947809920"/>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D3E68B" w14:textId="77777777" w:rsidR="00E062A7" w:rsidRDefault="00E062A7" w:rsidP="00EE1584">
    <w:pPr>
      <w:pStyle w:val="Brdtext"/>
    </w:pPr>
    <w:r>
      <w:rPr>
        <w:noProof/>
        <w:lang w:eastAsia="sv-SE"/>
      </w:rPr>
      <mc:AlternateContent>
        <mc:Choice Requires="wps">
          <w:drawing>
            <wp:anchor distT="0" distB="0" distL="0" distR="0" simplePos="0" relativeHeight="25165859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3B7746" w14:textId="7C62342F" w:rsidR="00E062A7" w:rsidRDefault="005C3777" w:rsidP="00A118D8">
                          <w:pPr>
                            <w:pStyle w:val="Brdtext"/>
                            <w:jc w:val="left"/>
                          </w:pPr>
                          <w:sdt>
                            <w:sdtPr>
                              <w:alias w:val="NummerEtikett"/>
                              <w:tag w:val="NummerEtikett"/>
                              <w:id w:val="145482873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7097449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4E0FDC" w14:textId="172FD60B" w:rsidR="00E062A7" w:rsidRPr="00C7375F" w:rsidRDefault="005C3777" w:rsidP="00D85371">
                          <w:pPr>
                            <w:pStyle w:val="Brdtext"/>
                          </w:pPr>
                          <w:sdt>
                            <w:sdtPr>
                              <w:alias w:val="BilageEtikett"/>
                              <w:tag w:val="BilageEtikett"/>
                              <w:id w:val="-88046699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11481505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3" type="#_x0000_t202" style="position:absolute;left:0;text-align:left;margin-left:348.15pt;margin-top:35.45pt;width:89.85pt;height:9.6pt;z-index:2516585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EkR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dBqzSr0aRH0Qa3QQaTWJ/G+hlgSwtgaD+bFtjh3uMypt1KV8c/EiLQo9K7fXXhjPBolE9ztIwS&#10;Dl0+zs/HqfzZwdo6H74IU5MoFNShe6mobHvrA14C6ACJwbxRVXlTKZUOkTHiSjmyZei1CumNsPgD&#10;pTRpCno2OR0lx9pE886z0tGNSJzpw8XMuwyTFHZKRIzS34REzVKir8RmnAu9j5/QESUR6i2GPf7w&#10;qrcYd3nAIkU2OuyN60obl7JPQ3YoWfljKJns8Cj4Ud5RDO2qTWSZTM4GCqxMuQMznOlmy1t+U6F9&#10;t8yHB+YwTOg4FkS4x0cqg/KbXqJkbdyv1+4jHhyHlpIGw1lQ/3PDnKBEfdVg/3k+ncZpTofp6Ucw&#10;ibhjzepYozf1lQEncqwiy5MY8UENonSmfsIeWcSoUDHNEbugYRCvQrcysIe4WCwSCPNrWbjVS8uj&#10;61jnSM7H9ok52zM4gPt3ZhhjNntB5A4bLb1dbALImFgeK91Vte8AZj+Rv99TcbkcnxPqsE3nv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vuxJE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33B7746" w14:textId="7C62342F" w:rsidR="00E062A7" w:rsidRDefault="005C3777" w:rsidP="00A118D8">
                    <w:pPr>
                      <w:pStyle w:val="Brdtext"/>
                      <w:jc w:val="left"/>
                    </w:pPr>
                    <w:sdt>
                      <w:sdtPr>
                        <w:alias w:val="NummerEtikett"/>
                        <w:tag w:val="NummerEtikett"/>
                        <w:id w:val="145482873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7097449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84E0FDC" w14:textId="172FD60B" w:rsidR="00E062A7" w:rsidRPr="00C7375F" w:rsidRDefault="005C3777" w:rsidP="00D85371">
                    <w:pPr>
                      <w:pStyle w:val="Brdtext"/>
                    </w:pPr>
                    <w:sdt>
                      <w:sdtPr>
                        <w:alias w:val="BilageEtikett"/>
                        <w:tag w:val="BilageEtikett"/>
                        <w:id w:val="-88046699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11481505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CE3CF2" w14:textId="77777777" w:rsidR="00E062A7" w:rsidRDefault="00E062A7" w:rsidP="00664D04">
    <w:pPr>
      <w:pStyle w:val="Brdtext"/>
    </w:pPr>
    <w:r>
      <w:rPr>
        <w:noProof/>
        <w:lang w:eastAsia="sv-SE"/>
      </w:rPr>
      <mc:AlternateContent>
        <mc:Choice Requires="wps">
          <w:drawing>
            <wp:anchor distT="0" distB="0" distL="0" distR="0" simplePos="0" relativeHeight="2516585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F3283" w14:textId="5DE84656" w:rsidR="00E062A7" w:rsidRDefault="005C3777" w:rsidP="00664D04">
                          <w:pPr>
                            <w:pStyle w:val="Brdtext"/>
                            <w:jc w:val="left"/>
                          </w:pPr>
                          <w:sdt>
                            <w:sdtPr>
                              <w:alias w:val="NummerEtikett"/>
                              <w:tag w:val="NummerEtikett"/>
                              <w:id w:val="-20236151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9753792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B855C3A" w14:textId="20033C36" w:rsidR="00E062A7" w:rsidRPr="00C7375F" w:rsidRDefault="005C3777" w:rsidP="00D85371">
                          <w:pPr>
                            <w:pStyle w:val="Brdtext"/>
                          </w:pPr>
                          <w:sdt>
                            <w:sdtPr>
                              <w:alias w:val="BilageEtikett"/>
                              <w:tag w:val="BilageEtikett"/>
                              <w:id w:val="-86621190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6812649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7" type="#_x0000_t202" style="position:absolute;left:0;text-align:left;margin-left:29.4pt;margin-top:34.85pt;width:89.85pt;height:9.6pt;z-index:2516585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owVjAIAAJUFAAAOAAAAZHJzL2Uyb0RvYy54bWysVE1PGzEQvVfqf7B8L5uEQEvEBqUgqkoI&#10;UKHi7HhtsqrX49pOsumv77N381HKhaqXXdvz5vvNnF+0jWEr5UNNtuTDowFnykqqavtc8u+P1x8+&#10;cRaisJUwZFXJNyrwi+n7d+drN1EjWpCplGcwYsNk7Uq+iNFNiiLIhWpEOCKnLISafCMirv65qLxY&#10;w3pjitFgcFqsyVfOk1Qh4PWqE/Jptq+1kvFO66AiMyVHbDF/ff7O07eYnovJsxduUcs+DPEPUTSi&#10;tnC6M3UlomBLX/9lqqmlp0A6HklqCtK6lirngGyGgxfZPCyEUzkXFCe4XZnC/zMrb1f3ntUVejce&#10;cmZFgyY9qjb6JTIYpfqsXZgA9uAAjO1naoHdvgc8prRb7Zv0R0IMclR6s6sujDGZlOABLeNMQjYc&#10;Dc9GufzFXtv5EL8oalg6lNyje7moYnUTIiIBdAtJzgKZurqujcmXxBh1aTxbCfTaxBwjNP5AGcvW&#10;JT89Phlkw5aSemfZ2GRGZc707lLmXYb5FDdGJYyx35RGzXKir/gWUiq785/RCaXh6i2KPX4f1VuU&#10;uzygkT2TjTvlprbkc/Z5yPYlq35sS6Y7PAp+kHc6xnbeZrIcj3Pv0tucqg2Y4ambreDkdY323YgQ&#10;74XHMKHjWBDxDh9tCOWn/sTZgvyv194THhyHlLM1hrPk4edSeMWZ+WrB/rPhGAGwmC/jk49gEvOH&#10;kvmhxC6bSwInwG9El48JH832qD01T9gjs+QVImElfJc8bo+XsVsZ2ENSzWYZhPl1It7YByeT6VTn&#10;RM7H9kl41zM4gvu3tB1jMXlB5A6bNIObLSPImFm+r2rfAcx+Jn+/p9JyObxn1H6bTn8D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C+jBW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0E2F3283" w14:textId="5DE84656" w:rsidR="00E062A7" w:rsidRDefault="005C3777" w:rsidP="00664D04">
                    <w:pPr>
                      <w:pStyle w:val="Brdtext"/>
                      <w:jc w:val="left"/>
                    </w:pPr>
                    <w:sdt>
                      <w:sdtPr>
                        <w:alias w:val="NummerEtikett"/>
                        <w:tag w:val="NummerEtikett"/>
                        <w:id w:val="-20236151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9753792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B855C3A" w14:textId="20033C36" w:rsidR="00E062A7" w:rsidRPr="00C7375F" w:rsidRDefault="005C3777" w:rsidP="00D85371">
                    <w:pPr>
                      <w:pStyle w:val="Brdtext"/>
                    </w:pPr>
                    <w:sdt>
                      <w:sdtPr>
                        <w:alias w:val="BilageEtikett"/>
                        <w:tag w:val="BilageEtikett"/>
                        <w:id w:val="-86621190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6812649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91E97C" w14:textId="77777777" w:rsidR="00E062A7" w:rsidRDefault="00E062A7" w:rsidP="00EE1584">
    <w:pPr>
      <w:pStyle w:val="Brdtext"/>
    </w:pPr>
    <w:r>
      <w:rPr>
        <w:noProof/>
        <w:lang w:eastAsia="sv-SE"/>
      </w:rPr>
      <mc:AlternateContent>
        <mc:Choice Requires="wps">
          <w:drawing>
            <wp:anchor distT="0" distB="0" distL="0" distR="0" simplePos="0" relativeHeight="2516585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A54DE7" w14:textId="3B220126" w:rsidR="00E062A7" w:rsidRDefault="005C3777" w:rsidP="00A118D8">
                          <w:pPr>
                            <w:pStyle w:val="Brdtext"/>
                            <w:jc w:val="left"/>
                          </w:pPr>
                          <w:sdt>
                            <w:sdtPr>
                              <w:alias w:val="NummerEtikett"/>
                              <w:tag w:val="NummerEtikett"/>
                              <w:id w:val="223009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7299004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FD8654" w14:textId="25DA401A" w:rsidR="00E062A7" w:rsidRPr="00C7375F" w:rsidRDefault="005C3777" w:rsidP="00D85371">
                          <w:pPr>
                            <w:pStyle w:val="Brdtext"/>
                          </w:pPr>
                          <w:sdt>
                            <w:sdtPr>
                              <w:alias w:val="BilageEtikett"/>
                              <w:tag w:val="BilageEtikett"/>
                              <w:id w:val="-97012376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3780198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8" type="#_x0000_t202" style="position:absolute;left:0;text-align:left;margin-left:348.15pt;margin-top:35.45pt;width:89.85pt;height:9.6pt;z-index:2516585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Q1U3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E/BjmEaTHkUX/QoVHCd+WhemgD04AGP32XbAbs8DDlPZnfQ6/VEQgR2RNjt2EYzw5FROSrSMEg5b&#10;OS7Pxpn+Yu/tfIhfhNUkLSrq0b1MKlvfhIibALqFpGTBqqa+bpTKm6QYcak8WTP0WsV8R3j8gVKG&#10;tBU9PT4Z5cDGJvc+sjIpjMiaGdKlyvsK8ypulEgYZb4JCc5yoa/kZpwLs8uf0QklkeotjgN+f6u3&#10;OPd1wCNntibunHVjrM/V50e2p6z+saVM9ngQflB3WsZu0WWxHE92EljYegNleNu/reD4dYP23bAQ&#10;75nHY0LHMSDiHT5SWdBvhxUlS+t/vXae8NA4rJS0eJwVDT9XzAtK1FcD9Z+Vk6TWmDeTk49QEvGH&#10;lsWhxaz0pYUmSowix/My4aPaLqW3+glzZJ6ywsQMR+6Kxu3yMvYjA3OIi/k8g/B+HYs35sHxFDrx&#10;nMT52D0x7wYFR2j/1m6fMZu+EHKPTZ7BzVcRYswqT0z3rA4dwNvP4h/mVBouh/uM2k/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tDVTe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0A54DE7" w14:textId="3B220126" w:rsidR="00E062A7" w:rsidRDefault="005C3777" w:rsidP="00A118D8">
                    <w:pPr>
                      <w:pStyle w:val="Brdtext"/>
                      <w:jc w:val="left"/>
                    </w:pPr>
                    <w:sdt>
                      <w:sdtPr>
                        <w:alias w:val="NummerEtikett"/>
                        <w:tag w:val="NummerEtikett"/>
                        <w:id w:val="223009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7299004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2FD8654" w14:textId="25DA401A" w:rsidR="00E062A7" w:rsidRPr="00C7375F" w:rsidRDefault="005C3777" w:rsidP="00D85371">
                    <w:pPr>
                      <w:pStyle w:val="Brdtext"/>
                    </w:pPr>
                    <w:sdt>
                      <w:sdtPr>
                        <w:alias w:val="BilageEtikett"/>
                        <w:tag w:val="BilageEtikett"/>
                        <w:id w:val="-97012376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3780198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56BE92" w14:textId="77777777" w:rsidR="00E062A7" w:rsidRDefault="00E062A7" w:rsidP="00664D04">
    <w:pPr>
      <w:pStyle w:val="Brdtext"/>
    </w:pPr>
    <w:r>
      <w:rPr>
        <w:noProof/>
        <w:lang w:eastAsia="sv-SE"/>
      </w:rPr>
      <mc:AlternateContent>
        <mc:Choice Requires="wps">
          <w:drawing>
            <wp:anchor distT="0" distB="0" distL="0" distR="0" simplePos="0" relativeHeight="2516585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E6C0E" w14:textId="78053E58" w:rsidR="00E062A7" w:rsidRDefault="005C3777" w:rsidP="00664D04">
                          <w:pPr>
                            <w:pStyle w:val="Brdtext"/>
                            <w:jc w:val="left"/>
                          </w:pPr>
                          <w:sdt>
                            <w:sdtPr>
                              <w:alias w:val="NummerEtikett"/>
                              <w:tag w:val="NummerEtikett"/>
                              <w:id w:val="90864880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814256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44A0DB3" w14:textId="3B1EB7EA" w:rsidR="00E062A7" w:rsidRPr="00C7375F" w:rsidRDefault="005C3777" w:rsidP="00D85371">
                          <w:pPr>
                            <w:pStyle w:val="Brdtext"/>
                          </w:pPr>
                          <w:sdt>
                            <w:sdtPr>
                              <w:alias w:val="BilageEtikett"/>
                              <w:tag w:val="BilageEtikett"/>
                              <w:id w:val="80481988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1761991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2" type="#_x0000_t202" style="position:absolute;left:0;text-align:left;margin-left:29.4pt;margin-top:34.85pt;width:89.85pt;height:9.6pt;z-index:2516585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hJ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8kpJZrVaNKTaIPbIINxrE9j/RSwRwtgaD+bFtjh3uMypt1KV8c/EiLQo9K7fXXhjPBolE9ytIwS&#10;Dl0+zi/GqfzZwdo6H74IU5MoFNShe6mobHvrA14C6ACJwbxRVXlTKZUOkTHiSjmyZei1CumNsPgD&#10;pTRpCnp+ejZKjrWJ5p1npaMbkTjTh4uZdxkmKeyUiBilvwmJmqVEX4nNOBd6Hz+hI0oi1FsMe/zh&#10;VW8x7vKARYpsdNgb15U2LmWfhuxQsvLHUDLZ4VHwo7yjGNplm8hyOjkbKLA05Q7McKabLW/5TYX2&#10;3TIfHpjDMKHjWBDhHh+pDMpveomStXG/XruPeHAcWkoaDGdB/c8Nc4IS9VWD/Rf5ZBKnOR0mZx/B&#10;JOKONctjjd7UVwacyLGKLE9ixAc1iNKZ+hl7ZBGjQsU0R+yChkG8Ct3KwB7iYrFIIMyvZeFWP1oe&#10;Xcc6R3I+tc/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PoS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5CE6C0E" w14:textId="78053E58" w:rsidR="00E062A7" w:rsidRDefault="005C3777" w:rsidP="00664D04">
                    <w:pPr>
                      <w:pStyle w:val="Brdtext"/>
                      <w:jc w:val="left"/>
                    </w:pPr>
                    <w:sdt>
                      <w:sdtPr>
                        <w:alias w:val="NummerEtikett"/>
                        <w:tag w:val="NummerEtikett"/>
                        <w:id w:val="90864880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814256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44A0DB3" w14:textId="3B1EB7EA" w:rsidR="00E062A7" w:rsidRPr="00C7375F" w:rsidRDefault="005C3777" w:rsidP="00D85371">
                    <w:pPr>
                      <w:pStyle w:val="Brdtext"/>
                    </w:pPr>
                    <w:sdt>
                      <w:sdtPr>
                        <w:alias w:val="BilageEtikett"/>
                        <w:tag w:val="BilageEtikett"/>
                        <w:id w:val="80481988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1761991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D5326" w14:textId="77777777" w:rsidR="00E062A7" w:rsidRDefault="00E062A7" w:rsidP="00EE1584">
    <w:pPr>
      <w:pStyle w:val="Brdtext"/>
    </w:pPr>
    <w:r>
      <w:rPr>
        <w:noProof/>
        <w:lang w:eastAsia="sv-SE"/>
      </w:rPr>
      <mc:AlternateContent>
        <mc:Choice Requires="wps">
          <w:drawing>
            <wp:anchor distT="0" distB="0" distL="0" distR="0" simplePos="0" relativeHeight="25165859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04DA93" w14:textId="330DAE25" w:rsidR="00E062A7" w:rsidRDefault="005C3777" w:rsidP="00A118D8">
                          <w:pPr>
                            <w:pStyle w:val="Brdtext"/>
                            <w:jc w:val="left"/>
                          </w:pPr>
                          <w:sdt>
                            <w:sdtPr>
                              <w:alias w:val="NummerEtikett"/>
                              <w:tag w:val="NummerEtikett"/>
                              <w:id w:val="10824111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2664202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FF6508A" w14:textId="0CA6A079" w:rsidR="00E062A7" w:rsidRPr="00C7375F" w:rsidRDefault="005C3777" w:rsidP="00D85371">
                          <w:pPr>
                            <w:pStyle w:val="Brdtext"/>
                          </w:pPr>
                          <w:sdt>
                            <w:sdtPr>
                              <w:alias w:val="BilageEtikett"/>
                              <w:tag w:val="BilageEtikett"/>
                              <w:id w:val="25124367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84814608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3" type="#_x0000_t202" style="position:absolute;left:0;text-align:left;margin-left:348.15pt;margin-top:35.45pt;width:89.85pt;height:9.6pt;z-index:2516585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fN8a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8mYEs1qNOlJtMFtkMFprE9j/RSwRwtgaD+bFtjh3uMypt1KV8c/EiLQo9K7fXXhjPBolE9ytIwS&#10;Dl0+zi/GqfzZwdo6H74IU5MoFNShe6mobHvrA14C6ACJwbxRVXlTKZUOkTHiSjmyZei1CumNsPgD&#10;pTRpCnp+ejZKjrWJ5p1npaMbkTjTh4uZdxkmKeyUiBilvwmJmqVEX4nNOBd6Hz+hI0oi1FsMe/zh&#10;VW8x7vKARYpsdNgb15U2LmWfhuxQsvLHUDLZ4VHwo7yjGNplm8hyOjkfKLA05Q7McKabLW/5TYX2&#10;3TIfHpjDMKHjWBDhHh+pDMpveomStXG/XruPeHAcWkoaDGdB/c8Nc4IS9VWD/Rf5ZBKnOR0mZx/B&#10;JOKONctjjd7UVwacyLGKLE9ixAc1iNKZ+hl7ZBGjQsU0R+yChkG8Ct3KwB7iYrFIIMyvZeFWP1oe&#10;Xcc6R3I+tc/M2Z7BAdy/M8MYs+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y3zfG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704DA93" w14:textId="330DAE25" w:rsidR="00E062A7" w:rsidRDefault="005C3777" w:rsidP="00A118D8">
                    <w:pPr>
                      <w:pStyle w:val="Brdtext"/>
                      <w:jc w:val="left"/>
                    </w:pPr>
                    <w:sdt>
                      <w:sdtPr>
                        <w:alias w:val="NummerEtikett"/>
                        <w:tag w:val="NummerEtikett"/>
                        <w:id w:val="108241115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2664202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FF6508A" w14:textId="0CA6A079" w:rsidR="00E062A7" w:rsidRPr="00C7375F" w:rsidRDefault="005C3777" w:rsidP="00D85371">
                    <w:pPr>
                      <w:pStyle w:val="Brdtext"/>
                    </w:pPr>
                    <w:sdt>
                      <w:sdtPr>
                        <w:alias w:val="BilageEtikett"/>
                        <w:tag w:val="BilageEtikett"/>
                        <w:id w:val="25124367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84814608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E185EC" w14:textId="77777777" w:rsidR="00E062A7" w:rsidRDefault="00E062A7" w:rsidP="00664D04">
    <w:pPr>
      <w:pStyle w:val="Brdtext"/>
    </w:pPr>
    <w:r>
      <w:rPr>
        <w:noProof/>
        <w:lang w:eastAsia="sv-SE"/>
      </w:rPr>
      <mc:AlternateContent>
        <mc:Choice Requires="wps">
          <w:drawing>
            <wp:anchor distT="0" distB="0" distL="0" distR="0" simplePos="0" relativeHeight="25165850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23A53" w14:textId="2AC4842D" w:rsidR="00E062A7" w:rsidRDefault="005C3777" w:rsidP="00664D04">
                          <w:pPr>
                            <w:pStyle w:val="Brdtext"/>
                            <w:jc w:val="left"/>
                          </w:pPr>
                          <w:sdt>
                            <w:sdtPr>
                              <w:alias w:val="NummerEtikett"/>
                              <w:tag w:val="NummerEtikett"/>
                              <w:id w:val="-34346807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0259459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2CACD50" w14:textId="01239EF5" w:rsidR="00E062A7" w:rsidRPr="00C7375F" w:rsidRDefault="005C3777" w:rsidP="00D85371">
                          <w:pPr>
                            <w:pStyle w:val="Brdtext"/>
                          </w:pPr>
                          <w:sdt>
                            <w:sdtPr>
                              <w:alias w:val="BilageEtikett"/>
                              <w:tag w:val="BilageEtikett"/>
                              <w:id w:val="30868055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7486668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7" type="#_x0000_t202" style="position:absolute;left:0;text-align:left;margin-left:29.4pt;margin-top:34.85pt;width:89.85pt;height:9.6pt;z-index:2516585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Q0AkAIAAJU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Pt&#10;JseUGKbxSA+ii36FCsaJn9aFKWD3DsDYfbEdsNvzgMNUdie9Tn8URGAH05sduwhGeHIqJyWejBIO&#10;WzkuT8eZ/mLv7XyIX4XVJC0q6vF6mVS2vg4RNwF0C0nJglVNfdUolTdJMeJCebJmeGsV8x3h8QdK&#10;GdJW9OTj8SgHNja595GVSWFE1syQLlXeV5hXcaNEwijzXUhwlgt9JTfjXJhd/oxOKIlUb3Ec8Ptb&#10;vcW5rwMeObM1ceesG2N9rj432Z6y+ueWMtnjQfhB3WkZu0WXxZIIHKSxsPUGyvC2763g+FWD57tm&#10;Id4xj2bCi2NAxFt8pLKg3w4rSpbW/37tPOGhcVgpadGcFQ2/VswLStQ3A/WflpNJ6ua8mRx/gpKI&#10;P7QsDi1mpS8sNFFiFDmelwkf1XYpvdWPmCPzlBUmZjhyVzRulxexHxmYQ1zM5xmE/nUsXpt7x1Po&#10;xHMS50P3yLwbFByh/Ru7bWM2fSHkHps8g5uvIsSYVZ6Y7lkdXgC9n8U/zKk0XA73GbWfpr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TyQ0A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6423A53" w14:textId="2AC4842D" w:rsidR="00E062A7" w:rsidRDefault="005C3777" w:rsidP="00664D04">
                    <w:pPr>
                      <w:pStyle w:val="Brdtext"/>
                      <w:jc w:val="left"/>
                    </w:pPr>
                    <w:sdt>
                      <w:sdtPr>
                        <w:alias w:val="NummerEtikett"/>
                        <w:tag w:val="NummerEtikett"/>
                        <w:id w:val="-34346807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0259459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2CACD50" w14:textId="01239EF5" w:rsidR="00E062A7" w:rsidRPr="00C7375F" w:rsidRDefault="005C3777" w:rsidP="00D85371">
                    <w:pPr>
                      <w:pStyle w:val="Brdtext"/>
                    </w:pPr>
                    <w:sdt>
                      <w:sdtPr>
                        <w:alias w:val="BilageEtikett"/>
                        <w:tag w:val="BilageEtikett"/>
                        <w:id w:val="30868055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7486668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7D61BC" w14:textId="77777777" w:rsidR="00E062A7" w:rsidRDefault="00E062A7" w:rsidP="00EE1584">
    <w:pPr>
      <w:pStyle w:val="Brdtext"/>
    </w:pPr>
    <w:r>
      <w:rPr>
        <w:noProof/>
        <w:lang w:eastAsia="sv-SE"/>
      </w:rPr>
      <mc:AlternateContent>
        <mc:Choice Requires="wps">
          <w:drawing>
            <wp:anchor distT="0" distB="0" distL="0" distR="0" simplePos="0" relativeHeight="25165859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67C0D" w14:textId="7FC11C43" w:rsidR="00E062A7" w:rsidRDefault="005C3777" w:rsidP="00A118D8">
                          <w:pPr>
                            <w:pStyle w:val="Brdtext"/>
                            <w:jc w:val="left"/>
                          </w:pPr>
                          <w:sdt>
                            <w:sdtPr>
                              <w:alias w:val="NummerEtikett"/>
                              <w:tag w:val="NummerEtikett"/>
                              <w:id w:val="8328005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475380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DE24898" w14:textId="78892B0E" w:rsidR="00E062A7" w:rsidRPr="00C7375F" w:rsidRDefault="005C3777" w:rsidP="00D85371">
                          <w:pPr>
                            <w:pStyle w:val="Brdtext"/>
                          </w:pPr>
                          <w:sdt>
                            <w:sdtPr>
                              <w:alias w:val="BilageEtikett"/>
                              <w:tag w:val="BilageEtikett"/>
                              <w:id w:val="204779171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13263354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8" type="#_x0000_t202" style="position:absolute;left:0;text-align:left;margin-left:348.15pt;margin-top:35.45pt;width:89.85pt;height:9.6pt;z-index:2516585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NQi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0woMUyjSY+ii36FDI5TfVoXpoA9OABj99l2wG7vAy5T2p30Ov2REIEeld7sqgtnhCejclKiZZRw&#10;6MpxeTbO5S/21s6H+EVYTZJQUY/u5aKy9U2IeAmgW0gKFqxq6utGqXxIjBGXypM1Q69VzG+ExR8o&#10;ZUhb0dPjk1F2bGwy7z0rk9yIzJkhXMq8zzBLcaNEwijzTUjULCf6SmzGuTC7+BmdUBKh3mI44Pev&#10;eotxnwcscmRr4s5YN8b6nH0esn3J6h/bkskej4If5J3E2C26TJbjkx0FFrbegBne9rMVHL9u0L4b&#10;FuI98xgmdBwLIt7hI5VF+e0gUbK0/tdr9wkPjkNLSYvhrGj4uWJeUKK+GrD/DGRN05wPk5OPYBLx&#10;h5rFocas9KUFJ0qsIsezmPBRbUXprX7CHpmnqFAxwxG7onErXsZ+ZWAPcTGfZxDm17F4Yx4cT65T&#10;nRM5H7sn5t3A4Aju39rtGLPpCyL32GQZ3HwVQcbM8lTpvqpDBzD7mfzDnkrL5fCcUftt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g01CK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9067C0D" w14:textId="7FC11C43" w:rsidR="00E062A7" w:rsidRDefault="005C3777" w:rsidP="00A118D8">
                    <w:pPr>
                      <w:pStyle w:val="Brdtext"/>
                      <w:jc w:val="left"/>
                    </w:pPr>
                    <w:sdt>
                      <w:sdtPr>
                        <w:alias w:val="NummerEtikett"/>
                        <w:tag w:val="NummerEtikett"/>
                        <w:id w:val="83280058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2475380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DE24898" w14:textId="78892B0E" w:rsidR="00E062A7" w:rsidRPr="00C7375F" w:rsidRDefault="005C3777" w:rsidP="00D85371">
                    <w:pPr>
                      <w:pStyle w:val="Brdtext"/>
                    </w:pPr>
                    <w:sdt>
                      <w:sdtPr>
                        <w:alias w:val="BilageEtikett"/>
                        <w:tag w:val="BilageEtikett"/>
                        <w:id w:val="204779171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13263354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4E2AF4" w14:textId="77777777" w:rsidR="00E062A7" w:rsidRDefault="00E062A7" w:rsidP="00664D04">
    <w:pPr>
      <w:pStyle w:val="Brdtext"/>
    </w:pPr>
    <w:r>
      <w:rPr>
        <w:noProof/>
        <w:lang w:eastAsia="sv-SE"/>
      </w:rPr>
      <mc:AlternateContent>
        <mc:Choice Requires="wps">
          <w:drawing>
            <wp:anchor distT="0" distB="0" distL="0" distR="0" simplePos="0" relativeHeight="2516585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77CD06" w14:textId="201F5D13" w:rsidR="00E062A7" w:rsidRDefault="005C3777" w:rsidP="00664D04">
                          <w:pPr>
                            <w:pStyle w:val="Brdtext"/>
                            <w:jc w:val="left"/>
                          </w:pPr>
                          <w:sdt>
                            <w:sdtPr>
                              <w:alias w:val="NummerEtikett"/>
                              <w:tag w:val="NummerEtikett"/>
                              <w:id w:val="-43613380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7474750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50F8D79" w14:textId="6BB8DFEE" w:rsidR="00E062A7" w:rsidRPr="00C7375F" w:rsidRDefault="005C3777" w:rsidP="00D85371">
                          <w:pPr>
                            <w:pStyle w:val="Brdtext"/>
                          </w:pPr>
                          <w:sdt>
                            <w:sdtPr>
                              <w:alias w:val="BilageEtikett"/>
                              <w:tag w:val="BilageEtikett"/>
                              <w:id w:val="163406066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3065268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2" type="#_x0000_t202" style="position:absolute;left:0;text-align:left;margin-left:29.4pt;margin-top:34.85pt;width:89.85pt;height:9.6pt;z-index:2516585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lGlckQIAAJUFAAAOAAAAZHJzL2Uyb0RvYy54bWysVFFP2zAQfp+0/2D5faQpLYyKFHUgpkkI&#10;0GDi2XVsGs2xPdtt0v16PjtJ2zFemPaSnH3f3fnuvrvzi7ZWZCOcr4wuaH40okRobspKPxf0x+P1&#10;p8+U+MB0yZTRoqBb4enF/OOH88bOxNisjCqFI3Ci/ayxBV2FYGdZ5vlK1MwfGSs0lNK4mgUc3XNW&#10;OtbAe62y8Wh0kjXGldYZLrzH7VWnpPPkX0rBw52UXgSiCoq3hfR16buM32x+zmbPjtlVxftnsH94&#10;Rc0qjaA7V1csMLJ21V+u6oo7440MR9zUmZGy4iLlgGzy0atsHlbMipQLiuPtrkz+/7nlt5t7R6oS&#10;vZucUqJZjSY9ija4NTIYx/o01s8Ae7AAhvaLaYEd7j0uY9qtdHX8IyECPSq93VUXzgiPRvkkR8so&#10;4dDl4/xsnMqf7a2t8+GrMDWJQkEdupeKyjY3PuAlgA6QGMwbVZXXlVLpEBkjLpUjG4Zeq5DeCIs/&#10;UEqTpqAnx9NRcqxNNO88Kx3diMSZPlzMvMswSWGrRMQo/V1I1Cwl+kZsxrnQu/gJHVESod5j2OP3&#10;r3qPcZcHLFJko8POuK60cSn7NGT7kpU/h5LJDo+CH+QdxdAu20SW4+l0oMDSlFsww5lutrzl1xXa&#10;d8N8uGcOw4SOY0GEO3ykMii/6SVKVsb9fus+4sFxaClpMJwF9b/WzAlK1DcN9p/lk0mc5nSYTE/B&#10;JOIONctDjV7XlwacyLGKLE9ixAc1iNKZ+gl7ZBGjQsU0R+yChkG8DN3KwB7iYrFIIMyvZeFGP1ge&#10;Xcc6R3I+tk/M2Z7BAdy/NcMYs9krInfYaOntYh1AxsTyWOmuqn0HMPuJ/P2eisvl8JxQ+206f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fJRpX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477CD06" w14:textId="201F5D13" w:rsidR="00E062A7" w:rsidRDefault="005C3777" w:rsidP="00664D04">
                    <w:pPr>
                      <w:pStyle w:val="Brdtext"/>
                      <w:jc w:val="left"/>
                    </w:pPr>
                    <w:sdt>
                      <w:sdtPr>
                        <w:alias w:val="NummerEtikett"/>
                        <w:tag w:val="NummerEtikett"/>
                        <w:id w:val="-43613380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7474750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50F8D79" w14:textId="6BB8DFEE" w:rsidR="00E062A7" w:rsidRPr="00C7375F" w:rsidRDefault="005C3777" w:rsidP="00D85371">
                    <w:pPr>
                      <w:pStyle w:val="Brdtext"/>
                    </w:pPr>
                    <w:sdt>
                      <w:sdtPr>
                        <w:alias w:val="BilageEtikett"/>
                        <w:tag w:val="BilageEtikett"/>
                        <w:id w:val="163406066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3065268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F961EF" w14:textId="77777777" w:rsidR="00E062A7" w:rsidRDefault="00E062A7" w:rsidP="00EE1584">
    <w:pPr>
      <w:pStyle w:val="Brdtext"/>
    </w:pPr>
    <w:r>
      <w:rPr>
        <w:noProof/>
        <w:lang w:eastAsia="sv-SE"/>
      </w:rPr>
      <mc:AlternateContent>
        <mc:Choice Requires="wps">
          <w:drawing>
            <wp:anchor distT="0" distB="0" distL="0" distR="0" simplePos="0" relativeHeight="25165859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EE1E83" w14:textId="06642747" w:rsidR="00E062A7" w:rsidRDefault="005C3777" w:rsidP="00A118D8">
                          <w:pPr>
                            <w:pStyle w:val="Brdtext"/>
                            <w:jc w:val="left"/>
                          </w:pPr>
                          <w:sdt>
                            <w:sdtPr>
                              <w:alias w:val="NummerEtikett"/>
                              <w:tag w:val="NummerEtikett"/>
                              <w:id w:val="-184276756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274129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3FCAB1C" w14:textId="5CA0B91A" w:rsidR="00E062A7" w:rsidRPr="00C7375F" w:rsidRDefault="005C3777" w:rsidP="00D85371">
                          <w:pPr>
                            <w:pStyle w:val="Brdtext"/>
                          </w:pPr>
                          <w:sdt>
                            <w:sdtPr>
                              <w:alias w:val="BilageEtikett"/>
                              <w:tag w:val="BilageEtikett"/>
                              <w:id w:val="-56248280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90834674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3" type="#_x0000_t202" style="position:absolute;left:0;text-align:left;margin-left:348.15pt;margin-top:35.45pt;width:89.85pt;height:9.6pt;z-index:2516585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14P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ZtMKdGsRpMeRRvcBhmcxvo01s8AW1oAQ/vZtMAO9x6XMe1Wujr+kRCBHpXe7asLZ4RHo3ySo2WU&#10;cOjycX4+TuXPDtbW+fBFmJpEoaAO3UtFZdtbH/ASQAdIDOaNqsqbSql0iIwRV8qRLUOvVUhvhMUf&#10;KKVJU9Dp6dkoOdYmmneelY5uROJMHy5m3mWYpLBTImKU/iYkapYSfSU241zoffyEjiiJUG8x7PGH&#10;V73FuMsDFimy0WFvXFfauJR9GrJDycofQ8lkh0fBj/KOYmhXbSLL6dl0oMDKlDsww5lutrzlNxXa&#10;d8t8eGAOw4SOY0GEe3ykMii/6SVK1sb9eu0+4sFxaClpMJwF9T83zAlK1FcN9p/nk0mc5nSYnH0E&#10;k4g71qyONXpTXxlwIscqsjyJER/UIEpn6ifskUWMChXTHLELGgbxKnQrA3uIi8UigTC/loVbvbQ8&#10;uo51juR8bJ+Ysz2DA7h/Z4YxZrMXRO6w0dLbxSaAjInlsdJdVfsOYPYT+fs9FZfL8TmhDtt0/hs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AteD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BEE1E83" w14:textId="06642747" w:rsidR="00E062A7" w:rsidRDefault="005C3777" w:rsidP="00A118D8">
                    <w:pPr>
                      <w:pStyle w:val="Brdtext"/>
                      <w:jc w:val="left"/>
                    </w:pPr>
                    <w:sdt>
                      <w:sdtPr>
                        <w:alias w:val="NummerEtikett"/>
                        <w:tag w:val="NummerEtikett"/>
                        <w:id w:val="-184276756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274129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3FCAB1C" w14:textId="5CA0B91A" w:rsidR="00E062A7" w:rsidRPr="00C7375F" w:rsidRDefault="005C3777" w:rsidP="00D85371">
                    <w:pPr>
                      <w:pStyle w:val="Brdtext"/>
                    </w:pPr>
                    <w:sdt>
                      <w:sdtPr>
                        <w:alias w:val="BilageEtikett"/>
                        <w:tag w:val="BilageEtikett"/>
                        <w:id w:val="-56248280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90834674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86869A" w14:textId="77777777" w:rsidR="00E062A7" w:rsidRDefault="00E062A7" w:rsidP="00664D04">
    <w:pPr>
      <w:pStyle w:val="Brdtext"/>
    </w:pPr>
    <w:r>
      <w:rPr>
        <w:noProof/>
        <w:lang w:eastAsia="sv-SE"/>
      </w:rPr>
      <mc:AlternateContent>
        <mc:Choice Requires="wps">
          <w:drawing>
            <wp:anchor distT="0" distB="0" distL="0" distR="0" simplePos="0" relativeHeight="2516585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718D4B" w14:textId="797610E3" w:rsidR="00E062A7" w:rsidRDefault="005C3777" w:rsidP="00664D04">
                          <w:pPr>
                            <w:pStyle w:val="Brdtext"/>
                            <w:jc w:val="left"/>
                          </w:pPr>
                          <w:sdt>
                            <w:sdtPr>
                              <w:alias w:val="NummerEtikett"/>
                              <w:tag w:val="NummerEtikett"/>
                              <w:id w:val="-150073439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467922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79BED1D" w14:textId="247C2BE3" w:rsidR="00E062A7" w:rsidRPr="00C7375F" w:rsidRDefault="005C3777" w:rsidP="00D85371">
                          <w:pPr>
                            <w:pStyle w:val="Brdtext"/>
                          </w:pPr>
                          <w:sdt>
                            <w:sdtPr>
                              <w:alias w:val="BilageEtikett"/>
                              <w:tag w:val="BilageEtikett"/>
                              <w:id w:val="120429178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3920538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7" type="#_x0000_t202" style="position:absolute;left:0;text-align:left;margin-left:29.4pt;margin-top:34.85pt;width:89.85pt;height:9.6pt;z-index:251658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I4+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5xRYphGkx5FF/0KGYxTfVoXpoA9OABj99l2wG7vAy5T2p30Ov2REIEeld7sqgtnhCejclKiZZRw&#10;6MpxeTbO5S/21s6H+EVYTZJQUY/u5aKy9U2IeAmgW0gKFqxq6utGqXxIjBGXypM1Q69VzG+ExR8o&#10;ZUhb0dPjk1F2bGwy7z0rk9yIzJkhXMq8zzBLcaNEwijzTUjULCf6SmzGuTC7+BmdUBKh3mI44Pev&#10;eotxnwcscmRr4s5YN8b6nH0esn3J6h/bkskej4If5J3E2C26TJbj09y7dLew9QbM8LafreD4dYP2&#10;3bAQ75nHMKHjWBDxDh+pLMpvB4mSpfW/XrtPeHAcWkpaDGdFw88V84IS9dWA/WflZJKmOR8mJx/B&#10;JOIPNYtDjVnpSwtOlFhFjmcx4aPaitJb/YQ9Mk9RoWKGI3ZF41a8jP3KwB7iYj7PIMyvY/HGPDie&#10;XKc6J3I+dk/Mu4HBEdy/tdsxZtMXRO6xyTK4+SqCjJnl+6oOHcDsZ/IPeyotl8NzRu23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WUI4+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4718D4B" w14:textId="797610E3" w:rsidR="00E062A7" w:rsidRDefault="005C3777" w:rsidP="00664D04">
                    <w:pPr>
                      <w:pStyle w:val="Brdtext"/>
                      <w:jc w:val="left"/>
                    </w:pPr>
                    <w:sdt>
                      <w:sdtPr>
                        <w:alias w:val="NummerEtikett"/>
                        <w:tag w:val="NummerEtikett"/>
                        <w:id w:val="-150073439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467922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79BED1D" w14:textId="247C2BE3" w:rsidR="00E062A7" w:rsidRPr="00C7375F" w:rsidRDefault="005C3777" w:rsidP="00D85371">
                    <w:pPr>
                      <w:pStyle w:val="Brdtext"/>
                    </w:pPr>
                    <w:sdt>
                      <w:sdtPr>
                        <w:alias w:val="BilageEtikett"/>
                        <w:tag w:val="BilageEtikett"/>
                        <w:id w:val="120429178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3920538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D9511" w14:textId="77777777" w:rsidR="00E062A7" w:rsidRDefault="00E062A7" w:rsidP="00EE1584">
    <w:pPr>
      <w:pStyle w:val="Brdtext"/>
    </w:pPr>
    <w:r>
      <w:rPr>
        <w:noProof/>
        <w:lang w:eastAsia="sv-SE"/>
      </w:rPr>
      <mc:AlternateContent>
        <mc:Choice Requires="wps">
          <w:drawing>
            <wp:anchor distT="0" distB="0" distL="0" distR="0" simplePos="0" relativeHeight="251658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1B685C" w14:textId="6E46EB01" w:rsidR="00E062A7" w:rsidRDefault="005C3777" w:rsidP="00A118D8">
                          <w:pPr>
                            <w:pStyle w:val="Brdtext"/>
                            <w:jc w:val="left"/>
                          </w:pPr>
                          <w:sdt>
                            <w:sdtPr>
                              <w:alias w:val="NummerEtikett"/>
                              <w:tag w:val="NummerEtikett"/>
                              <w:id w:val="92268093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3291419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022F48" w14:textId="44268CAD" w:rsidR="00E062A7" w:rsidRPr="00C7375F" w:rsidRDefault="005C3777" w:rsidP="00D85371">
                          <w:pPr>
                            <w:pStyle w:val="Brdtext"/>
                          </w:pPr>
                          <w:sdt>
                            <w:sdtPr>
                              <w:alias w:val="BilageEtikett"/>
                              <w:tag w:val="BilageEtikett"/>
                              <w:id w:val="-141399817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18178000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8" type="#_x0000_t202" style="position:absolute;left:0;text-align:left;margin-left:348.15pt;margin-top:35.45pt;width:89.85pt;height:9.6pt;z-index:251658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rVcc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6BVhmk06VF00a+QwXGqT+vCFLAHB2DsPtsO2O19wGVKu5Nepz8SItCj0ptddeGM8GRUTkq0jBIO&#10;XTkuz8a5/MXe2vkQvwirSRIq6tG9XFS2vgkRLwF0C0nBglVNfd0olQ+JMeJSebJm6LWK+Y2w+AOl&#10;DGkrenp8MsqOjU3mvWdlkhuROTOES5n3GWYpbpRIGGW+CYma5URfic04F2YXP6MTSiLUWwwH/P5V&#10;bzHu84BFjmxN3Bnrxlifs89Dti9Z/WNbMtnjUfCDvJMYu0WXyXJ8uqPAwtYbMMPbfraC49cN2nfD&#10;QrxnHsOEjmNBxDt8pLIovx0kSpbW/3rtPuHBcWgpaTGcFQ0/V8wLStRXA/aflZNJmuZ8mJx8BJOI&#10;P9QsDjVmpS8tOFFiFTmexYSPaitKb/UT9sg8RYWKGY7YFY1b8TL2KwN7iIv5PIMwv47FG/PgeHKd&#10;6pzI+dg9Me8GBkdw/9Zux5hNXxC5xybL4OarCDJmlqdK91UdOoDZz+Qf9lRaLofnjNp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drVcc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91B685C" w14:textId="6E46EB01" w:rsidR="00E062A7" w:rsidRDefault="005C3777" w:rsidP="00A118D8">
                    <w:pPr>
                      <w:pStyle w:val="Brdtext"/>
                      <w:jc w:val="left"/>
                    </w:pPr>
                    <w:sdt>
                      <w:sdtPr>
                        <w:alias w:val="NummerEtikett"/>
                        <w:tag w:val="NummerEtikett"/>
                        <w:id w:val="92268093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3291419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022F48" w14:textId="44268CAD" w:rsidR="00E062A7" w:rsidRPr="00C7375F" w:rsidRDefault="005C3777" w:rsidP="00D85371">
                    <w:pPr>
                      <w:pStyle w:val="Brdtext"/>
                    </w:pPr>
                    <w:sdt>
                      <w:sdtPr>
                        <w:alias w:val="BilageEtikett"/>
                        <w:tag w:val="BilageEtikett"/>
                        <w:id w:val="-141399817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18178000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33E068" w14:textId="77777777" w:rsidR="00E062A7" w:rsidRDefault="00E062A7" w:rsidP="00664D04">
    <w:pPr>
      <w:pStyle w:val="Brdtext"/>
    </w:pPr>
    <w:r>
      <w:rPr>
        <w:noProof/>
        <w:lang w:eastAsia="sv-SE"/>
      </w:rPr>
      <mc:AlternateContent>
        <mc:Choice Requires="wps">
          <w:drawing>
            <wp:anchor distT="0" distB="0" distL="0" distR="0" simplePos="0" relativeHeight="2516585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4782DB" w14:textId="23D2B604" w:rsidR="00E062A7" w:rsidRDefault="005C3777" w:rsidP="00664D04">
                          <w:pPr>
                            <w:pStyle w:val="Brdtext"/>
                            <w:jc w:val="left"/>
                          </w:pPr>
                          <w:sdt>
                            <w:sdtPr>
                              <w:alias w:val="NummerEtikett"/>
                              <w:tag w:val="NummerEtikett"/>
                              <w:id w:val="3842968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3619121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1F966EE" w14:textId="324A36D4" w:rsidR="00E062A7" w:rsidRPr="00C7375F" w:rsidRDefault="005C3777" w:rsidP="00D85371">
                          <w:pPr>
                            <w:pStyle w:val="Brdtext"/>
                          </w:pPr>
                          <w:sdt>
                            <w:sdtPr>
                              <w:alias w:val="BilageEtikett"/>
                              <w:tag w:val="BilageEtikett"/>
                              <w:id w:val="2661971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91980130"/>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2" type="#_x0000_t202" style="position:absolute;left:0;text-align:left;margin-left:29.4pt;margin-top:34.85pt;width:89.85pt;height:9.6pt;z-index:2516585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d1b7kQIAAJU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WJ&#10;3k1zSjSr0aRH0Qa3QQXjyE9j/QywpQUwtJ9NC+xw7nEYy26lq+MfBRHYwfRuzy6CER6d8kmOllHC&#10;YcvH+fk40Z8dvK3z4YswNYmLgjp0L5HKtrc+4CaADpCYzBtVlTeVUmkTFSOulCNbhl6rkO4Ijz9Q&#10;SpOmoGen01EKrE107yIrHcOIpJk+Xay8qzCtwk6JiFH6m5DgLBX6Sm7GudD7/AkdURKp3uLY4w+3&#10;eotzVwc8Umajw965rrRxqfo0ZAfKyh8DZbLDg/CjuuMytKs2ieX0bDpIYGXKHZThTDdb3vKbCu27&#10;ZT48MIdhQsfxQIR7fKQyoN/0K0rWxv167TzioXFYKWkwnAX1PzfMCUrUVw31n+eTSZzmtJlMP0JJ&#10;xB1bVscWvamvDDQBfeN2aRnxQQ1L6Uz9hHdkEbPCxDRH7oKGYXkVuicD7xAXi0UCYX4tC7d6aXkM&#10;HXmO4nxsn5izvYIDtH9nhjFmsxdC7rDR09vFJkCMSeWR6Y7VvgOY/ST+/p2Kj8vxPqEOr+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HdW+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D4782DB" w14:textId="23D2B604" w:rsidR="00E062A7" w:rsidRDefault="005C3777" w:rsidP="00664D04">
                    <w:pPr>
                      <w:pStyle w:val="Brdtext"/>
                      <w:jc w:val="left"/>
                    </w:pPr>
                    <w:sdt>
                      <w:sdtPr>
                        <w:alias w:val="NummerEtikett"/>
                        <w:tag w:val="NummerEtikett"/>
                        <w:id w:val="38429686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3619121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1F966EE" w14:textId="324A36D4" w:rsidR="00E062A7" w:rsidRPr="00C7375F" w:rsidRDefault="005C3777" w:rsidP="00D85371">
                    <w:pPr>
                      <w:pStyle w:val="Brdtext"/>
                    </w:pPr>
                    <w:sdt>
                      <w:sdtPr>
                        <w:alias w:val="BilageEtikett"/>
                        <w:tag w:val="BilageEtikett"/>
                        <w:id w:val="2661971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91980130"/>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0C39A1" w14:textId="77777777" w:rsidR="00E062A7" w:rsidRDefault="00E062A7" w:rsidP="00EE1584">
    <w:pPr>
      <w:pStyle w:val="Brdtext"/>
    </w:pPr>
    <w:r>
      <w:rPr>
        <w:noProof/>
        <w:lang w:eastAsia="sv-SE"/>
      </w:rPr>
      <mc:AlternateContent>
        <mc:Choice Requires="wps">
          <w:drawing>
            <wp:anchor distT="0" distB="0" distL="0" distR="0" simplePos="0" relativeHeight="25165860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7AE95" w14:textId="64CE0A9A" w:rsidR="00E062A7" w:rsidRDefault="005C3777" w:rsidP="00A118D8">
                          <w:pPr>
                            <w:pStyle w:val="Brdtext"/>
                            <w:jc w:val="left"/>
                          </w:pPr>
                          <w:sdt>
                            <w:sdtPr>
                              <w:alias w:val="NummerEtikett"/>
                              <w:tag w:val="NummerEtikett"/>
                              <w:id w:val="-13147238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0054582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547A040" w14:textId="11F6C49E" w:rsidR="00E062A7" w:rsidRPr="00C7375F" w:rsidRDefault="005C3777" w:rsidP="00D85371">
                          <w:pPr>
                            <w:pStyle w:val="Brdtext"/>
                          </w:pPr>
                          <w:sdt>
                            <w:sdtPr>
                              <w:alias w:val="BilageEtikett"/>
                              <w:tag w:val="BilageEtikett"/>
                              <w:id w:val="-81009913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7901177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3" type="#_x0000_t202" style="position:absolute;left:0;text-align:left;margin-left:348.15pt;margin-top:35.45pt;width:89.85pt;height:9.6pt;z-index:2516586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GGokAIAAJU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pE&#10;787Aj2Y1mvQo2uA2qOA08tNYPwNsaQEM7WfTAjucexzGslvp6vhHQQR2RNrt2UUwwqNTPsnRMko4&#10;bPk4Px8n+rODt3U+fBGmJnFRUIfuJVLZ9tYH3ATQARKTeaOq8qZSKm2iYsSVcmTL0GsV0h3h8QdK&#10;adIUdHqKWqOTNtG9i6x0PBFJM326WHlXYVqFnRIRo/Q3IcFZKvSV3Ixzoff5EzqiJFK9xbHHH271&#10;FueuDnikzEaHvXNdaeNS9emRHSgrfwyUyQ4Pwo/qjsvQrtokltPpdJDAypQ7KMOZ7m15y28qtO+W&#10;+fDAHB4TOo4BEe7xkcqAftOvKFkb9+u184iHxmGlpMHjLKj/uWFOUKK+aqj/PJ9MEDakzeTsI5RE&#10;3LFldWzRm/rKQBM5RpHlaRnxQQ1L6Uz9hDmyiFlhYpojd0HDsLwK3cjAHOJisUggvF/Lwq1eWh5D&#10;R56jOB/bJ+Zsr+AA7d+Z4Rmz2Qshd9jo6e1iEyDGpPLIdMdq3wG8/ST+fk7F4XK8T6jDNJ3/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I6GGo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257AE95" w14:textId="64CE0A9A" w:rsidR="00E062A7" w:rsidRDefault="005C3777" w:rsidP="00A118D8">
                    <w:pPr>
                      <w:pStyle w:val="Brdtext"/>
                      <w:jc w:val="left"/>
                    </w:pPr>
                    <w:sdt>
                      <w:sdtPr>
                        <w:alias w:val="NummerEtikett"/>
                        <w:tag w:val="NummerEtikett"/>
                        <w:id w:val="-13147238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0054582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4547A040" w14:textId="11F6C49E" w:rsidR="00E062A7" w:rsidRPr="00C7375F" w:rsidRDefault="005C3777" w:rsidP="00D85371">
                    <w:pPr>
                      <w:pStyle w:val="Brdtext"/>
                    </w:pPr>
                    <w:sdt>
                      <w:sdtPr>
                        <w:alias w:val="BilageEtikett"/>
                        <w:tag w:val="BilageEtikett"/>
                        <w:id w:val="-81009913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7901177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9AD711" w14:textId="77777777" w:rsidR="00E062A7" w:rsidRDefault="00E062A7" w:rsidP="00664D04">
    <w:pPr>
      <w:pStyle w:val="Brdtext"/>
    </w:pPr>
    <w:r>
      <w:rPr>
        <w:noProof/>
        <w:lang w:eastAsia="sv-SE"/>
      </w:rPr>
      <mc:AlternateContent>
        <mc:Choice Requires="wps">
          <w:drawing>
            <wp:anchor distT="0" distB="0" distL="0" distR="0" simplePos="0" relativeHeight="2516585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2B06E" w14:textId="09F790DF" w:rsidR="00E062A7" w:rsidRDefault="005C3777" w:rsidP="00664D04">
                          <w:pPr>
                            <w:pStyle w:val="Brdtext"/>
                            <w:jc w:val="left"/>
                          </w:pPr>
                          <w:sdt>
                            <w:sdtPr>
                              <w:alias w:val="NummerEtikett"/>
                              <w:tag w:val="NummerEtikett"/>
                              <w:id w:val="43294483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749551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C2AE939" w14:textId="6340005C" w:rsidR="00E062A7" w:rsidRPr="00C7375F" w:rsidRDefault="005C3777" w:rsidP="00D85371">
                          <w:pPr>
                            <w:pStyle w:val="Brdtext"/>
                          </w:pPr>
                          <w:sdt>
                            <w:sdtPr>
                              <w:alias w:val="BilageEtikett"/>
                              <w:tag w:val="BilageEtikett"/>
                              <w:id w:val="-143420546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37230847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7" type="#_x0000_t202" style="position:absolute;left:0;text-align:left;margin-left:29.4pt;margin-top:34.85pt;width:89.85pt;height:9.6pt;z-index:2516585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V1n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mmxDCNJj2KLvoVMhin+rQuTAF7cADG7rPtgN3eB1ymtDvpdfojIQI9Kr3ZVRfOCE9G5aREyyjh&#10;0JXj8mycy1/srZ0P8YuwmiShoh7dy0Vl65sQ8RJAt5AULFjV1NeNUvmQGCMulSdrhl6rmN8Iiz9Q&#10;ypC2oqfHJ6Ps2Nhk3ntWJrkRmTNDuJR5n2GW4kaJhFHmm5CoWU70ldiMc2F28TM6oSRCvcVwwO9f&#10;9RbjPg9Y5MjWxJ2xboz1Ofs8ZPuS1T+2JZM9HgU/yDuJsVt0mSzHH3Pv0t3C1hsww9t+toLj1w3a&#10;d8NCvGcew4SOY0HEO3yksii/HSRKltb/eu0+4cFxaClpMZwVDT9XzAtK1FcD9p+Vk0ma5nyYnHwE&#10;k4g/1CwONWalLy04UWIVOZ7FhI9qK0pv9RP2yDxFhYoZjtgVjVvxMvYrA3uIi/k8gzC/jsUb8+B4&#10;cp3qnMj52D0x7wYGR3D/1m7HmE1fELnHJsvg5qsIMmaW76s6dACzn8k/7Km0XA7PGbX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MCV1n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A72B06E" w14:textId="09F790DF" w:rsidR="00E062A7" w:rsidRDefault="005C3777" w:rsidP="00664D04">
                    <w:pPr>
                      <w:pStyle w:val="Brdtext"/>
                      <w:jc w:val="left"/>
                    </w:pPr>
                    <w:sdt>
                      <w:sdtPr>
                        <w:alias w:val="NummerEtikett"/>
                        <w:tag w:val="NummerEtikett"/>
                        <w:id w:val="43294483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749551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C2AE939" w14:textId="6340005C" w:rsidR="00E062A7" w:rsidRPr="00C7375F" w:rsidRDefault="005C3777" w:rsidP="00D85371">
                    <w:pPr>
                      <w:pStyle w:val="Brdtext"/>
                    </w:pPr>
                    <w:sdt>
                      <w:sdtPr>
                        <w:alias w:val="BilageEtikett"/>
                        <w:tag w:val="BilageEtikett"/>
                        <w:id w:val="-143420546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37230847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248F72" w14:textId="77777777" w:rsidR="00E062A7" w:rsidRDefault="00E062A7" w:rsidP="00EE1584">
    <w:pPr>
      <w:pStyle w:val="Brdtext"/>
    </w:pPr>
    <w:r>
      <w:rPr>
        <w:noProof/>
        <w:lang w:eastAsia="sv-SE"/>
      </w:rPr>
      <mc:AlternateContent>
        <mc:Choice Requires="wps">
          <w:drawing>
            <wp:anchor distT="0" distB="0" distL="0" distR="0" simplePos="0" relativeHeight="25165860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967CCE" w14:textId="5AB43236" w:rsidR="00E062A7" w:rsidRDefault="005C3777" w:rsidP="00A118D8">
                          <w:pPr>
                            <w:pStyle w:val="Brdtext"/>
                            <w:jc w:val="left"/>
                          </w:pPr>
                          <w:sdt>
                            <w:sdtPr>
                              <w:alias w:val="NummerEtikett"/>
                              <w:tag w:val="NummerEtikett"/>
                              <w:id w:val="57864549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8198535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D68B52E" w14:textId="4FF51504" w:rsidR="00E062A7" w:rsidRPr="00C7375F" w:rsidRDefault="005C3777" w:rsidP="00D85371">
                          <w:pPr>
                            <w:pStyle w:val="Brdtext"/>
                          </w:pPr>
                          <w:sdt>
                            <w:sdtPr>
                              <w:alias w:val="BilageEtikett"/>
                              <w:tag w:val="BilageEtikett"/>
                              <w:id w:val="-144345644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16763293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8" type="#_x0000_t202" style="position:absolute;left:0;text-align:left;margin-left:348.15pt;margin-top:35.45pt;width:89.85pt;height:9.6pt;z-index:2516586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9IRF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xlTYphGkx5FF/0KGRyn+rQuTAF7cADG7rPtgN3eB1ymtDvpdfojIQI9Kr3ZVRfOCE9G5aREyyjh&#10;0JXj8mycy1/srZ0P8YuwmiShoh7dy0Vl65sQ8RJAt5AULFjV1NeNUvmQGCMulSdrhl6rmN8Iiz9Q&#10;ypC2oqfHJ6Ps2Nhk3ntWJrkRmTNDuJR5n2GW4kaJhFHmm5CoWU70ldiMc2F28TM6oSRCvcVwwO9f&#10;9RbjPg9Y5MjWxJ2xboz1Ofs8ZPuS1T+2JZM9HgU/yDuJsVt0mSzHH3cUWNh6A2Z4289WcPy6Qftu&#10;WIj3zGOY0HEsiHiHj1QW5beDRMnS+l+v3Sc8OA4tJS2Gs6Lh54p5QYn6asD+s3IySdOcD5OTj2AS&#10;8YeaxaHGrPSlBSdKrCLHs5jwUW1F6a1+wh6Zp6hQMcMRu6JxK17GfmVgD3Exn2cQ5texeGMeHE+u&#10;U50TOR+7J+bdwOAI7t/a7Riz6Qsi99hkGdx8FUHGzPJU6b6qQwcw+5n8w55Ky+XwnFH7b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H9IRF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D967CCE" w14:textId="5AB43236" w:rsidR="00E062A7" w:rsidRDefault="005C3777" w:rsidP="00A118D8">
                    <w:pPr>
                      <w:pStyle w:val="Brdtext"/>
                      <w:jc w:val="left"/>
                    </w:pPr>
                    <w:sdt>
                      <w:sdtPr>
                        <w:alias w:val="NummerEtikett"/>
                        <w:tag w:val="NummerEtikett"/>
                        <w:id w:val="57864549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8198535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D68B52E" w14:textId="4FF51504" w:rsidR="00E062A7" w:rsidRPr="00C7375F" w:rsidRDefault="005C3777" w:rsidP="00D85371">
                    <w:pPr>
                      <w:pStyle w:val="Brdtext"/>
                    </w:pPr>
                    <w:sdt>
                      <w:sdtPr>
                        <w:alias w:val="BilageEtikett"/>
                        <w:tag w:val="BilageEtikett"/>
                        <w:id w:val="-144345644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16763293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682246" w14:textId="77777777" w:rsidR="00E062A7" w:rsidRDefault="00E062A7" w:rsidP="00664D04">
    <w:pPr>
      <w:pStyle w:val="Brdtext"/>
    </w:pPr>
    <w:r>
      <w:rPr>
        <w:noProof/>
        <w:lang w:eastAsia="sv-SE"/>
      </w:rPr>
      <mc:AlternateContent>
        <mc:Choice Requires="wps">
          <w:drawing>
            <wp:anchor distT="0" distB="0" distL="0" distR="0" simplePos="0" relativeHeight="2516585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03209" w14:textId="1F1B4431" w:rsidR="00E062A7" w:rsidRDefault="005C3777" w:rsidP="00664D04">
                          <w:pPr>
                            <w:pStyle w:val="Brdtext"/>
                            <w:jc w:val="left"/>
                          </w:pPr>
                          <w:sdt>
                            <w:sdtPr>
                              <w:alias w:val="NummerEtikett"/>
                              <w:tag w:val="NummerEtikett"/>
                              <w:id w:val="-203680937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0077055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147DA9E" w14:textId="5BBF7024" w:rsidR="00E062A7" w:rsidRPr="00C7375F" w:rsidRDefault="005C3777" w:rsidP="00D85371">
                          <w:pPr>
                            <w:pStyle w:val="Brdtext"/>
                          </w:pPr>
                          <w:sdt>
                            <w:sdtPr>
                              <w:alias w:val="BilageEtikett"/>
                              <w:tag w:val="BilageEtikett"/>
                              <w:id w:val="95983636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8086016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02" type="#_x0000_t202" style="position:absolute;left:0;text-align:left;margin-left:29.4pt;margin-top:34.85pt;width:89.85pt;height:9.6pt;z-index:2516585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NfukQIAAJUFAAAOAAAAZHJzL2Uyb0RvYy54bWysVFFP2zAQfp+0/2D5faQpLYyKFHUgpkkI&#10;0GDi2XVsGs2xPdtt0v16PjtJ2zFemPaSnH3f3fnuvrvzi7ZWZCOcr4wuaH40okRobspKPxf0x+P1&#10;p8+U+MB0yZTRoqBb4enF/OOH88bOxNisjCqFI3Ci/ayxBV2FYGdZ5vlK1MwfGSs0lNK4mgUc3XNW&#10;OtbAe62y8Wh0kjXGldYZLrzH7VWnpPPkX0rBw52UXgSiCoq3hfR16buM32x+zmbPjtlVxftnsH94&#10;Rc0qjaA7V1csMLJ21V+u6oo7440MR9zUmZGy4iLlgGzy0atsHlbMipQLiuPtrkz+/7nlt5t7R6oS&#10;vZtOKdGsRpMeRRvcGhmMY30a62eAPVgAQ/vFtMAO9x6XMe1Wujr+kRCBHpXe7qoLZ4RHo3ySo2WU&#10;cOjycX42TuXP9tbW+fBVmJpEoaAO3UtFZZsbH/ASQAdIDOaNqsrrSql0iIwRl8qRDUOvVUhvhMUf&#10;KKVJU9CT4+koOdYmmneelY5uROJMHy5m3mWYpLBVImKU/i4kapYSfSM241zoXfyEjiiJUO8x7PH7&#10;V73HuMsDFimy0WFnXFfauJR9GrJ9ycqfQ8lkh0fBD/KOYmiXbSLL8el0oMDSlFsww5lutrzl1xXa&#10;d8N8uGcOw4SOY0GEO3ykMii/6SVKVsb9fus+4sFxaClpMJwF9b/WzAlK1DcN9p/lk0mc5nSYTE/B&#10;JOIONctDjV7XlwacyLGKLE9ixAc1iNKZ+gl7ZBGjQsU0R+yChkG8DN3KwB7iYrFIIMyvZeFGP1ge&#10;Xcc6R3I+tk/M2Z7BAdy/NcMYs9krInfYaOntYh1AxsTyWOmuqn0HMPuJ/P2eisvl8JxQ+206f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fwDX7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7C03209" w14:textId="1F1B4431" w:rsidR="00E062A7" w:rsidRDefault="005C3777" w:rsidP="00664D04">
                    <w:pPr>
                      <w:pStyle w:val="Brdtext"/>
                      <w:jc w:val="left"/>
                    </w:pPr>
                    <w:sdt>
                      <w:sdtPr>
                        <w:alias w:val="NummerEtikett"/>
                        <w:tag w:val="NummerEtikett"/>
                        <w:id w:val="-203680937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0077055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147DA9E" w14:textId="5BBF7024" w:rsidR="00E062A7" w:rsidRPr="00C7375F" w:rsidRDefault="005C3777" w:rsidP="00D85371">
                    <w:pPr>
                      <w:pStyle w:val="Brdtext"/>
                    </w:pPr>
                    <w:sdt>
                      <w:sdtPr>
                        <w:alias w:val="BilageEtikett"/>
                        <w:tag w:val="BilageEtikett"/>
                        <w:id w:val="95983636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8086016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C3B93C" w14:textId="77777777" w:rsidR="00E062A7" w:rsidRDefault="00E062A7" w:rsidP="00EE1584">
    <w:pPr>
      <w:pStyle w:val="Brdtext"/>
    </w:pPr>
    <w:r>
      <w:rPr>
        <w:noProof/>
        <w:lang w:eastAsia="sv-SE"/>
      </w:rPr>
      <mc:AlternateContent>
        <mc:Choice Requires="wps">
          <w:drawing>
            <wp:anchor distT="0" distB="0" distL="0" distR="0" simplePos="0" relativeHeight="25165860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9040C4" w14:textId="3624C6E1" w:rsidR="00E062A7" w:rsidRDefault="005C3777" w:rsidP="00A118D8">
                          <w:pPr>
                            <w:pStyle w:val="Brdtext"/>
                            <w:jc w:val="left"/>
                          </w:pPr>
                          <w:sdt>
                            <w:sdtPr>
                              <w:alias w:val="NummerEtikett"/>
                              <w:tag w:val="NummerEtikett"/>
                              <w:id w:val="114309179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7714598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6A9F849" w14:textId="5A4743F1" w:rsidR="00E062A7" w:rsidRPr="00C7375F" w:rsidRDefault="005C3777" w:rsidP="00D85371">
                          <w:pPr>
                            <w:pStyle w:val="Brdtext"/>
                          </w:pPr>
                          <w:sdt>
                            <w:sdtPr>
                              <w:alias w:val="BilageEtikett"/>
                              <w:tag w:val="BilageEtikett"/>
                              <w:id w:val="-209207766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5113725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03" type="#_x0000_t202" style="position:absolute;left:0;text-align:left;margin-left:348.15pt;margin-top:35.45pt;width:89.85pt;height:9.6pt;z-index:2516586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n+C9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1MKNGsRpMeRRvcGhkcx/o01k8BW1gAQ/vFtMAO9x6XMe1Wujr+kRCBHpXe7qoLZ4RHo3ySo2WU&#10;cOjycX4+TuXP9tbW+fBVmJpEoaAO3UtFZZtbH/ASQAdIDOaNqsqbSql0iIwRV8qRDUOvVUhvhMUf&#10;KKVJU9DT45NRcqxNNO88Kx3diMSZPlzMvMswSWGrRMQo/V1I1Cwl+kZsxrnQu/gJHVESod5j2OP3&#10;r3qPcZcHLFJko8POuK60cSn7NGT7kpU/h5LJDo+CH+QdxdAu20SW47PTgQJLU27BDGe62fKW31Ro&#10;3y3z4YE5DBM6jgUR7vGRyqD8ppcoWRn3+637iAfHoaWkwXAW1P9aMycoUd802H+eTyZxmtNhcnIG&#10;JhF3qFkeavS6vjLgRI5VZHkSIz6oQZTO1E/YI/MYFSqmOWIXNAziVehWBvYQF/N5AmF+LQu3emF5&#10;dB3rHMn52D4xZ3sGB3D/zgxjzKaviNxho6W383UAGRPLY6W7qvYdwOwn8vd7Ki6Xw3NC7bfp7AU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5/gv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D9040C4" w14:textId="3624C6E1" w:rsidR="00E062A7" w:rsidRDefault="005C3777" w:rsidP="00A118D8">
                    <w:pPr>
                      <w:pStyle w:val="Brdtext"/>
                      <w:jc w:val="left"/>
                    </w:pPr>
                    <w:sdt>
                      <w:sdtPr>
                        <w:alias w:val="NummerEtikett"/>
                        <w:tag w:val="NummerEtikett"/>
                        <w:id w:val="114309179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7714598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6A9F849" w14:textId="5A4743F1" w:rsidR="00E062A7" w:rsidRPr="00C7375F" w:rsidRDefault="005C3777" w:rsidP="00D85371">
                    <w:pPr>
                      <w:pStyle w:val="Brdtext"/>
                    </w:pPr>
                    <w:sdt>
                      <w:sdtPr>
                        <w:alias w:val="BilageEtikett"/>
                        <w:tag w:val="BilageEtikett"/>
                        <w:id w:val="-209207766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5113725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646E71" w14:textId="77777777" w:rsidR="00E062A7" w:rsidRDefault="00E062A7" w:rsidP="00664D04">
    <w:pPr>
      <w:pStyle w:val="Brdtext"/>
    </w:pPr>
    <w:r>
      <w:rPr>
        <w:noProof/>
        <w:lang w:eastAsia="sv-SE"/>
      </w:rPr>
      <mc:AlternateContent>
        <mc:Choice Requires="wps">
          <w:drawing>
            <wp:anchor distT="0" distB="0" distL="0" distR="0" simplePos="0" relativeHeight="2516585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592CE5" w14:textId="4414CB4E" w:rsidR="00E062A7" w:rsidRDefault="005C3777" w:rsidP="00664D04">
                          <w:pPr>
                            <w:pStyle w:val="Brdtext"/>
                            <w:jc w:val="left"/>
                          </w:pPr>
                          <w:sdt>
                            <w:sdtPr>
                              <w:alias w:val="NummerEtikett"/>
                              <w:tag w:val="NummerEtikett"/>
                              <w:id w:val="-16416493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5371206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22BE561" w14:textId="535568F9" w:rsidR="00E062A7" w:rsidRPr="00C7375F" w:rsidRDefault="005C3777" w:rsidP="00D85371">
                          <w:pPr>
                            <w:pStyle w:val="Brdtext"/>
                          </w:pPr>
                          <w:sdt>
                            <w:sdtPr>
                              <w:alias w:val="BilageEtikett"/>
                              <w:tag w:val="BilageEtikett"/>
                              <w:id w:val="-77024917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784790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07" type="#_x0000_t202" style="position:absolute;left:0;text-align:left;margin-left:29.4pt;margin-top:34.85pt;width:89.85pt;height:9.6pt;z-index:2516585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eErkAIAAJUFAAAOAAAAZHJzL2Uyb0RvYy54bWysVE1v2zAMvQ/YfxB0Xx2n6VdQp8hSdBhQ&#10;tMXSoWdFlhJjsqRJSuzs1+9Jdj7W9dJhF5sSH0mRfOT1TVsrshHOV0YXND8ZUCI0N2WllwX9/nz3&#10;6ZISH5gumTJaFHQrPL2ZfPxw3dixGJqVUaVwBE60Hze2oKsQ7DjLPF+JmvkTY4WGUhpXs4CjW2al&#10;Yw281yobDgbnWWNcaZ3hwnvc3nZKOkn+pRQ8PErpRSCqoHhbSF+Xvov4zSbXbLx0zK4q3j+D/cMr&#10;alZpBN27umWBkbWr/nJVV9wZb2Q44abOjJQVFykHZJMPXmUzXzErUi4ojrf7Mvn/55Y/bJ4cqUr0&#10;7uyCEs1qNOlZtMGtkcEw1qexfgzY3AIY2s+mBXZ373EZ026lq+MfCRHoUentvrpwRng0ykc5WkYJ&#10;hy4f5lfDVP7sYG2dD1+EqUkUCurQvVRUtrn3AS8BdAeJwbxRVXlXKZUOkTFiphzZMPRahfRGWPyB&#10;Upo0BT0/PRskx9pE886z0tGNSJzpw8XMuwyTFLZKRIzS34REzVKib8RmnAu9j5/QESUR6j2GPf7w&#10;qvcYd3nAIkU2OuyN60obl7JPQ3YoWfljVzLZ4VHwo7yjGNpFm8hyepl6F+8WptyCGc50s+Utv6vQ&#10;vnvmwxNzGCZ0HAsiPOIjlUH5TS9RsjLu11v3EQ+OQ0tJg+EsqP+5Zk5Qor5qsP8qH43iNKfD6OwC&#10;TCLuWLM41uh1PTPgRI5VZHkSIz6onSidqV+wR6YxKlRMc8QuaNiJs9CtDOwhLqbTBML8Whbu9dzy&#10;6DrWOZLzuX1hzvYMDuD+g9mNMRu/InKHjZbeTtcBZEwsP1S17wBmP5G/31NxuRyfE+qwTS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zueEr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F592CE5" w14:textId="4414CB4E" w:rsidR="00E062A7" w:rsidRDefault="005C3777" w:rsidP="00664D04">
                    <w:pPr>
                      <w:pStyle w:val="Brdtext"/>
                      <w:jc w:val="left"/>
                    </w:pPr>
                    <w:sdt>
                      <w:sdtPr>
                        <w:alias w:val="NummerEtikett"/>
                        <w:tag w:val="NummerEtikett"/>
                        <w:id w:val="-16416493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5371206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22BE561" w14:textId="535568F9" w:rsidR="00E062A7" w:rsidRPr="00C7375F" w:rsidRDefault="005C3777" w:rsidP="00D85371">
                    <w:pPr>
                      <w:pStyle w:val="Brdtext"/>
                    </w:pPr>
                    <w:sdt>
                      <w:sdtPr>
                        <w:alias w:val="BilageEtikett"/>
                        <w:tag w:val="BilageEtikett"/>
                        <w:id w:val="-77024917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784790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CAAFEC" w14:textId="77777777" w:rsidR="00E062A7" w:rsidRDefault="00E062A7" w:rsidP="00EE1584">
    <w:pPr>
      <w:pStyle w:val="Brdtext"/>
    </w:pPr>
    <w:r>
      <w:rPr>
        <w:noProof/>
        <w:lang w:eastAsia="sv-SE"/>
      </w:rPr>
      <mc:AlternateContent>
        <mc:Choice Requires="wps">
          <w:drawing>
            <wp:anchor distT="0" distB="0" distL="0" distR="0" simplePos="0" relativeHeight="2516586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DED22B" w14:textId="5A4A596A" w:rsidR="00E062A7" w:rsidRDefault="005C3777" w:rsidP="00A118D8">
                          <w:pPr>
                            <w:pStyle w:val="Brdtext"/>
                            <w:jc w:val="left"/>
                          </w:pPr>
                          <w:sdt>
                            <w:sdtPr>
                              <w:alias w:val="NummerEtikett"/>
                              <w:tag w:val="NummerEtikett"/>
                              <w:id w:val="17430530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921965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2DC114" w14:textId="6028E745" w:rsidR="00E062A7" w:rsidRPr="00C7375F" w:rsidRDefault="005C3777" w:rsidP="00D85371">
                          <w:pPr>
                            <w:pStyle w:val="Brdtext"/>
                          </w:pPr>
                          <w:sdt>
                            <w:sdtPr>
                              <w:alias w:val="BilageEtikett"/>
                              <w:tag w:val="BilageEtikett"/>
                              <w:id w:val="-12309063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7475641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08" type="#_x0000_t202" style="position:absolute;left:0;text-align:left;margin-left:348.15pt;margin-top:35.45pt;width:89.85pt;height:9.6pt;z-index:2516586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RDgJ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OzmlxDCNJj2KLvoVMjhO9WldmAL24ACM3SfbAbu9D7hMaXfS6/RHQgR6VHqzqy6cEZ6MykmJllHC&#10;oSvH5fk4l7/YWzsf4mdhNUlCRT26l4vK1rch4iWAbiEpWLCqqW8apfIhMUZcKU/WDL1WMb8RFn+g&#10;lCFtRU+PT0bZsbHJvPesTHIjMmeGcCnzPsMsxY0SCaPMNyFRs5zoK7EZ58Ls4md0QkmEeovhgN+/&#10;6i3GfR6wyJGtiTtj3Rjrc/Z5yPYlq39sSyZ7PAp+kHcSY7foMlmOz3YUWNh6A2Z4289WcPymQftu&#10;WYj3zGOY0HEsiHiHj1QW5beDRMnS+l+v3Sc8OA4tJS2Gs6Lh54p5QYn6YsD+83IySdOcD5OTj2AS&#10;8YeaxaHGrPSVBSdKrCLHs5jwUW1F6a1+wh6Zp6hQMcMRu6JxK17FfmVgD3Exn2cQ5texeGseHE+u&#10;U50TOR+7J+bdwOAI7n+12zFm0xdE7rHJMrj5KoKMmeWp0n1Vhw5g9jP5hz2VlsvhOaP223T2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4RDgJ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EDED22B" w14:textId="5A4A596A" w:rsidR="00E062A7" w:rsidRDefault="005C3777" w:rsidP="00A118D8">
                    <w:pPr>
                      <w:pStyle w:val="Brdtext"/>
                      <w:jc w:val="left"/>
                    </w:pPr>
                    <w:sdt>
                      <w:sdtPr>
                        <w:alias w:val="NummerEtikett"/>
                        <w:tag w:val="NummerEtikett"/>
                        <w:id w:val="17430530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39219658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2DC114" w14:textId="6028E745" w:rsidR="00E062A7" w:rsidRPr="00C7375F" w:rsidRDefault="005C3777" w:rsidP="00D85371">
                    <w:pPr>
                      <w:pStyle w:val="Brdtext"/>
                    </w:pPr>
                    <w:sdt>
                      <w:sdtPr>
                        <w:alias w:val="BilageEtikett"/>
                        <w:tag w:val="BilageEtikett"/>
                        <w:id w:val="-12309063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7475641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807F97" w14:textId="77777777" w:rsidR="00E062A7" w:rsidRDefault="00E062A7" w:rsidP="00664D04">
    <w:pPr>
      <w:pStyle w:val="Brdtext"/>
    </w:pPr>
    <w:r>
      <w:rPr>
        <w:noProof/>
        <w:lang w:eastAsia="sv-SE"/>
      </w:rPr>
      <mc:AlternateContent>
        <mc:Choice Requires="wps">
          <w:drawing>
            <wp:anchor distT="0" distB="0" distL="0" distR="0" simplePos="0" relativeHeight="25165850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420B1B" w14:textId="6B362A95" w:rsidR="00E062A7" w:rsidRDefault="005C3777" w:rsidP="00664D04">
                          <w:pPr>
                            <w:pStyle w:val="Brdtext"/>
                            <w:jc w:val="left"/>
                          </w:pPr>
                          <w:sdt>
                            <w:sdtPr>
                              <w:alias w:val="NummerEtikett"/>
                              <w:tag w:val="NummerEtikett"/>
                              <w:id w:val="79494612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583487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4868EE3" w14:textId="1C66C0AA" w:rsidR="00E062A7" w:rsidRPr="00C7375F" w:rsidRDefault="005C3777" w:rsidP="00D85371">
                          <w:pPr>
                            <w:pStyle w:val="Brdtext"/>
                          </w:pPr>
                          <w:sdt>
                            <w:sdtPr>
                              <w:alias w:val="BilageEtikett"/>
                              <w:tag w:val="BilageEtikett"/>
                              <w:id w:val="138051118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74614593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12" type="#_x0000_t202" style="position:absolute;left:0;text-align:left;margin-left:29.4pt;margin-top:34.85pt;width:89.85pt;height:9.6pt;z-index:2516585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HsbSkQIAAJUFAAAOAAAAZHJzL2Uyb0RvYy54bWysVFFP2zAQfp+0/2D5faQpLYOKFHUgpkkI&#10;0GDi2XVsGs2xPdtt0v16PjtJ2zFemPaSnH3f3fnuvrvzi7ZWZCOcr4wuaH40okRobspKPxf0x+P1&#10;p1NKfGC6ZMpoUdCt8PRi/vHDeWNnYmxWRpXCETjRftbYgq5CsLMs83wlauaPjBUaSmlczQKO7jkr&#10;HWvgvVbZeDQ6yRrjSusMF97j9qpT0nnyL6Xg4U5KLwJRBcXbQvq69F3GbzY/Z7Nnx+yq4v0z2D+8&#10;omaVRtCdqysWGFm76i9XdcWd8UaGI27qzEhZcZFyQDb56FU2DytmRcoFxfF2Vyb//9zy2829I1WJ&#10;3k3PKNGsRpMeRRvcGhmMY30a62eAPVgAQ/vFtMAO9x6XMe1Wujr+kRCBHpXe7qoLZ4RHo3ySo2WU&#10;cOjycX42TuXP9tbW+fBVmJpEoaAO3UtFZZsbH/ASQAdIDOaNqsrrSql0iIwRl8qRDUOvVUhvhMUf&#10;KKVJU9CT4+koOdYmmneelY5uROJMHy5m3mWYpLBVImKU/i4kapYSfSM241zoXfyEjiiJUO8x7PH7&#10;V73HuMsDFimy0WFnXFfauJR9GrJ9ycqfQ8lkh0fBD/KOYmiXbSLL8el0oMDSlFsww5lutrzl1xXa&#10;d8N8uGcOw4SOY0GEO3ykMii/6SVKVsb9fus+4sFxaClpMJwF9b/WzAlK1DcN9p/lk0mc5nSYTD+D&#10;ScQdapaHGr2uLw04kWMVWZ7EiA9qEKUz9RP2yCJGhYppjtgFDYN4GbqVgT3ExWKRQJhfy8KNfrA8&#10;uo51juR8bJ+Ysz2DA7h/a4YxZrNXRO6w0dLbxTqAjInlsdJdVfsOYPYT+fs9FZfL4Tmh9tt0/gI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R7G0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3420B1B" w14:textId="6B362A95" w:rsidR="00E062A7" w:rsidRDefault="005C3777" w:rsidP="00664D04">
                    <w:pPr>
                      <w:pStyle w:val="Brdtext"/>
                      <w:jc w:val="left"/>
                    </w:pPr>
                    <w:sdt>
                      <w:sdtPr>
                        <w:alias w:val="NummerEtikett"/>
                        <w:tag w:val="NummerEtikett"/>
                        <w:id w:val="79494612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583487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4868EE3" w14:textId="1C66C0AA" w:rsidR="00E062A7" w:rsidRPr="00C7375F" w:rsidRDefault="005C3777" w:rsidP="00D85371">
                    <w:pPr>
                      <w:pStyle w:val="Brdtext"/>
                    </w:pPr>
                    <w:sdt>
                      <w:sdtPr>
                        <w:alias w:val="BilageEtikett"/>
                        <w:tag w:val="BilageEtikett"/>
                        <w:id w:val="138051118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74614593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33551B" w14:textId="77777777" w:rsidR="00E062A7" w:rsidRDefault="00E062A7" w:rsidP="00EE1584">
    <w:pPr>
      <w:pStyle w:val="Brdtext"/>
    </w:pPr>
    <w:r>
      <w:rPr>
        <w:noProof/>
        <w:lang w:eastAsia="sv-SE"/>
      </w:rPr>
      <mc:AlternateContent>
        <mc:Choice Requires="wps">
          <w:drawing>
            <wp:anchor distT="0" distB="0" distL="0" distR="0" simplePos="0" relativeHeight="25165860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409696" w14:textId="348B9CAA" w:rsidR="00E062A7" w:rsidRDefault="005C3777" w:rsidP="00A118D8">
                          <w:pPr>
                            <w:pStyle w:val="Brdtext"/>
                            <w:jc w:val="left"/>
                          </w:pPr>
                          <w:sdt>
                            <w:sdtPr>
                              <w:alias w:val="NummerEtikett"/>
                              <w:tag w:val="NummerEtikett"/>
                              <w:id w:val="106923474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8587019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78B726C" w14:textId="6A70CED2" w:rsidR="00E062A7" w:rsidRPr="00C7375F" w:rsidRDefault="005C3777" w:rsidP="00D85371">
                          <w:pPr>
                            <w:pStyle w:val="Brdtext"/>
                          </w:pPr>
                          <w:sdt>
                            <w:sdtPr>
                              <w:alias w:val="BilageEtikett"/>
                              <w:tag w:val="BilageEtikett"/>
                              <w:id w:val="-1445895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31538647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13" type="#_x0000_t202" style="position:absolute;left:0;text-align:left;margin-left:348.15pt;margin-top:35.45pt;width:89.85pt;height:9.6pt;z-index:2516586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gfGB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07QKs1qNOlRtMGtkcFxrE9j/RSwhQUwtF9MC+xw73EZ026lq+MfCRHoUentrrpwRng0yic5WkYJ&#10;hy4f5+fjVP5sb22dD1+FqUkUCurQvVRUtrn1AS8BdIDEYN6oqryplEqHyBhxpRzZMPRahfRGWPyB&#10;Upo0BT09Phklx9pE886z0tGNSJzpw8XMuwyTFLZKRIzS34VEzVKib8RmnAu9i5/QESUR6j2GPX7/&#10;qvcYd3nAIkU2OuyM60obl7JPQ7YvWflzKJns8Cj4Qd5RDO2yTWQ5PjsdKLA05RbMcKabLW/5TYX2&#10;3TIfHpjDMKHjWBDhHh+pDMpveomSlXG/37qPeHAcWkoaDGdB/a81c4IS9U2D/ef5ZBKnOR0mJ5/B&#10;JOIONctDjV7XVwacyLGKLE9ixAc1iNKZ+gl7ZB6jQsU0R+yChkG8Ct3KwB7iYj5PIMyvZeFWLyyP&#10;rmOdIzkf2yfmbM/gAO7fmWGM2fQVkTtstPR2vg4gY2J5rHRX1b4DmP1E/n5PxeVyeE6o/TadvQ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DYHxg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3409696" w14:textId="348B9CAA" w:rsidR="00E062A7" w:rsidRDefault="005C3777" w:rsidP="00A118D8">
                    <w:pPr>
                      <w:pStyle w:val="Brdtext"/>
                      <w:jc w:val="left"/>
                    </w:pPr>
                    <w:sdt>
                      <w:sdtPr>
                        <w:alias w:val="NummerEtikett"/>
                        <w:tag w:val="NummerEtikett"/>
                        <w:id w:val="106923474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8587019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78B726C" w14:textId="6A70CED2" w:rsidR="00E062A7" w:rsidRPr="00C7375F" w:rsidRDefault="005C3777" w:rsidP="00D85371">
                    <w:pPr>
                      <w:pStyle w:val="Brdtext"/>
                    </w:pPr>
                    <w:sdt>
                      <w:sdtPr>
                        <w:alias w:val="BilageEtikett"/>
                        <w:tag w:val="BilageEtikett"/>
                        <w:id w:val="-1445895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31538647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4C71D" w14:textId="77777777" w:rsidR="00E062A7" w:rsidRDefault="00E062A7" w:rsidP="00664D04">
    <w:pPr>
      <w:pStyle w:val="Brdtext"/>
    </w:pPr>
    <w:r>
      <w:rPr>
        <w:noProof/>
        <w:lang w:eastAsia="sv-SE"/>
      </w:rPr>
      <mc:AlternateContent>
        <mc:Choice Requires="wps">
          <w:drawing>
            <wp:anchor distT="0" distB="0" distL="0" distR="0" simplePos="0" relativeHeight="25165851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FA7B7" w14:textId="5D3D2402" w:rsidR="00E062A7" w:rsidRDefault="005C3777" w:rsidP="00664D04">
                          <w:pPr>
                            <w:pStyle w:val="Brdtext"/>
                            <w:jc w:val="left"/>
                          </w:pPr>
                          <w:sdt>
                            <w:sdtPr>
                              <w:alias w:val="NummerEtikett"/>
                              <w:tag w:val="NummerEtikett"/>
                              <w:id w:val="144304198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035720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D2A6293" w14:textId="2FA141CB" w:rsidR="00E062A7" w:rsidRPr="00C7375F" w:rsidRDefault="005C3777" w:rsidP="00D85371">
                          <w:pPr>
                            <w:pStyle w:val="Brdtext"/>
                          </w:pPr>
                          <w:sdt>
                            <w:sdtPr>
                              <w:alias w:val="BilageEtikett"/>
                              <w:tag w:val="BilageEtikett"/>
                              <w:id w:val="-6449490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67938458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17" type="#_x0000_t202" style="position:absolute;left:0;text-align:left;margin-left:29.4pt;margin-top:34.85pt;width:89.85pt;height:9.6pt;z-index:2516585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4M0LjQIAAJU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To3WlJ&#10;iWEaTXoUXfQrZDBO9WldmAL24ACM3WfbAbt9D3hMaXfS6/RHQgRyVHqzqy6MEZ6UykmJllHCISvH&#10;5dk4l7/Yazsf4hdhNUmHinp0LxeVrW9CRCSAbiHJWbCqqa8bpfIlMUZcKk/WDL1WMccIjT9QypC2&#10;oqfHJ6Ns2Nik3ltWJpkRmTODu5R5n2E+xY0SCaPMNyFRs5zoK74Z58Ls/Gd0Qkm4eovigN9H9Rbl&#10;Pg9oZM/WxJ2yboz1Ofs8ZPuS1T+2JZM9HgU/yDsdY7foMlmOz3Lv0tvC1hsww9t+toLj1w3ad8NC&#10;vGcew4SOY0HEO3yksii/HU6ULK3/9dp7woPjkFLSYjgrGn6umBeUqK8G7D8rJ5M0zfkyOfkIJhF/&#10;KFkcSsxKX1pwAvxGdPmY8FFtj9Jb/YQ9Mk9eIWKGw3dF4/Z4GfuVgT3ExXyeQZhfx+KNeXA8mU51&#10;TuR87J6YdwODI7h/a7djzKYviNxjk2Zw81UEGTPL91UdOoDZz+Qf9lRaLof3jNpv09lv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p4M0L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5EEFA7B7" w14:textId="5D3D2402" w:rsidR="00E062A7" w:rsidRDefault="005C3777" w:rsidP="00664D04">
                    <w:pPr>
                      <w:pStyle w:val="Brdtext"/>
                      <w:jc w:val="left"/>
                    </w:pPr>
                    <w:sdt>
                      <w:sdtPr>
                        <w:alias w:val="NummerEtikett"/>
                        <w:tag w:val="NummerEtikett"/>
                        <w:id w:val="144304198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035720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D2A6293" w14:textId="2FA141CB" w:rsidR="00E062A7" w:rsidRPr="00C7375F" w:rsidRDefault="005C3777" w:rsidP="00D85371">
                    <w:pPr>
                      <w:pStyle w:val="Brdtext"/>
                    </w:pPr>
                    <w:sdt>
                      <w:sdtPr>
                        <w:alias w:val="BilageEtikett"/>
                        <w:tag w:val="BilageEtikett"/>
                        <w:id w:val="-6449490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67938458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3EE2EE" w14:textId="77777777" w:rsidR="00E062A7" w:rsidRDefault="00E062A7" w:rsidP="00EE1584">
    <w:pPr>
      <w:pStyle w:val="Brdtext"/>
    </w:pPr>
    <w:r>
      <w:rPr>
        <w:noProof/>
        <w:lang w:eastAsia="sv-SE"/>
      </w:rPr>
      <mc:AlternateContent>
        <mc:Choice Requires="wps">
          <w:drawing>
            <wp:anchor distT="0" distB="0" distL="0" distR="0" simplePos="0" relativeHeight="25165860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7BE39" w14:textId="174ADC8A" w:rsidR="00E062A7" w:rsidRDefault="005C3777" w:rsidP="00A118D8">
                          <w:pPr>
                            <w:pStyle w:val="Brdtext"/>
                            <w:jc w:val="left"/>
                          </w:pPr>
                          <w:sdt>
                            <w:sdtPr>
                              <w:alias w:val="NummerEtikett"/>
                              <w:tag w:val="NummerEtikett"/>
                              <w:id w:val="-26099379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3532585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106A92A" w14:textId="6A2D57BC" w:rsidR="00E062A7" w:rsidRPr="00C7375F" w:rsidRDefault="005C3777" w:rsidP="00D85371">
                          <w:pPr>
                            <w:pStyle w:val="Brdtext"/>
                          </w:pPr>
                          <w:sdt>
                            <w:sdtPr>
                              <w:alias w:val="BilageEtikett"/>
                              <w:tag w:val="BilageEtikett"/>
                              <w:id w:val="-81942502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1173566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18" type="#_x0000_t202" style="position:absolute;left:0;text-align:left;margin-left:348.15pt;margin-top:35.45pt;width:89.85pt;height:9.6pt;z-index:2516586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HRQp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p+DHMI0mPYou+hUqOE78tC5MAXtwAMbus+2A3Z4HHKayO+l1+qMgAjsibXbsIhjhyamclGgZJRy2&#10;clyejTP9xd7b+RC/CKtJWlTUo3uZVLa+CRE3AXQLScmCVU193SiVN0kx4lJ5smbotYr5jvD4A6UM&#10;aSt6enwyyoGNTe59ZGVSGJE1M6RLlfcV5lXcKJEwynwTEpzlQl/JzTgXZpc/oxNKItVbHAf8/lZv&#10;ce7rgEfObE3cOevGWJ+rz49sT1n9Y0uZ7PEg/KDutIzdostiOT7bSWBh6w2U4W3/toLj1w3ad8NC&#10;vGcejwkdx4CId/hIZUG/HVaULK3/9dp5wkPjsFLS4nFWNPxcMS8oUV8N1H9WTiYIG/NmcvIRSiL+&#10;0LI4tJiVvrTQRIlR5HheJnxU26X0Vj9hjsxTVpiY4chd0bhdXsZ+ZGAOcTGfZxDer2Pxxjw4nkIn&#10;npM4H7sn5t2g4Ajt39rtM2bTF0LusckzuPkqQoxZ5YnpntWhA3j7WfzDnErD5XCfUftp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OIdFCm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2A7BE39" w14:textId="174ADC8A" w:rsidR="00E062A7" w:rsidRDefault="005C3777" w:rsidP="00A118D8">
                    <w:pPr>
                      <w:pStyle w:val="Brdtext"/>
                      <w:jc w:val="left"/>
                    </w:pPr>
                    <w:sdt>
                      <w:sdtPr>
                        <w:alias w:val="NummerEtikett"/>
                        <w:tag w:val="NummerEtikett"/>
                        <w:id w:val="-26099379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3532585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106A92A" w14:textId="6A2D57BC" w:rsidR="00E062A7" w:rsidRPr="00C7375F" w:rsidRDefault="005C3777" w:rsidP="00D85371">
                    <w:pPr>
                      <w:pStyle w:val="Brdtext"/>
                    </w:pPr>
                    <w:sdt>
                      <w:sdtPr>
                        <w:alias w:val="BilageEtikett"/>
                        <w:tag w:val="BilageEtikett"/>
                        <w:id w:val="-81942502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1173566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5A57EC" w14:textId="77777777" w:rsidR="00E062A7" w:rsidRDefault="00E062A7" w:rsidP="00664D04">
    <w:pPr>
      <w:pStyle w:val="Brdtext"/>
    </w:pPr>
    <w:r>
      <w:rPr>
        <w:noProof/>
        <w:lang w:eastAsia="sv-SE"/>
      </w:rPr>
      <mc:AlternateContent>
        <mc:Choice Requires="wps">
          <w:drawing>
            <wp:anchor distT="0" distB="0" distL="0" distR="0" simplePos="0" relativeHeight="25165851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A50EAC" w14:textId="1FA60B46" w:rsidR="00E062A7" w:rsidRDefault="005C3777" w:rsidP="00664D04">
                          <w:pPr>
                            <w:pStyle w:val="Brdtext"/>
                            <w:jc w:val="left"/>
                          </w:pPr>
                          <w:sdt>
                            <w:sdtPr>
                              <w:alias w:val="NummerEtikett"/>
                              <w:tag w:val="NummerEtikett"/>
                              <w:id w:val="-167133043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780283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925E086" w14:textId="59CFB6F1" w:rsidR="00E062A7" w:rsidRPr="00C7375F" w:rsidRDefault="005C3777" w:rsidP="00D85371">
                          <w:pPr>
                            <w:pStyle w:val="Brdtext"/>
                          </w:pPr>
                          <w:sdt>
                            <w:sdtPr>
                              <w:alias w:val="BilageEtikett"/>
                              <w:tag w:val="BilageEtikett"/>
                              <w:id w:val="1514569061"/>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3835351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22" type="#_x0000_t202" style="position:absolute;left:0;text-align:left;margin-left:29.4pt;margin-top:34.85pt;width:89.85pt;height:9.6pt;z-index:2516585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alXkgIAAJUFAAAOAAAAZHJzL2Uyb0RvYy54bWysVMFu2zAMvQ/YPwi6r47TtFuDOEXWosOA&#10;oi3WDD0rstQYkyVNUmJnX78n2U6yrpcOu9iU+EiK5CNnl22tyFY4Xxld0PxkRInQ3JSVfi7o9+XN&#10;h0+U+MB0yZTRoqA74enl/P27WWOnYmzWRpXCETjRftrYgq5DsNMs83wtauZPjBUaSmlczQKO7jkr&#10;HWvgvVbZeDQ6zxrjSusMF97j9rpT0nnyL6Xg4V5KLwJRBcXbQvq69F3FbzafsemzY3Zd8f4Z7B9e&#10;UbNKI+je1TULjGxc9ZeruuLOeCPDCTd1ZqSsuEg5IJt89CKbxzWzIuWC4ni7L5P/f2753fbBkapE&#10;785PKdGsRpOWog1ugwzGsT6N9VPAHi2Aof1sWmCHe4/LmHYrXR3/SIhAj0rv9tWFM8KjUT7J0TJK&#10;OHT5OL8Yp/JnB2vrfPgiTE2iUFCH7qWisu2tD3gJoAMkBvNGVeVNpVQ6RMaIK+XIlqHXKqQ3wuIP&#10;lNKkKej56dkoOdYmmneelY5uROJMHy5m3mWYpLBTImKU/iYkapYSfSU241zoffyEjiiJUG8x7PGH&#10;V73FuMsDFimy0WFvXFfauJR9GrJDycofQ8lkh0fBj/KOYmhXbSLL6cXZQIGVKXdghjPdbHnLbyq0&#10;75b58MAchgkdx4II9/hIZVB+00uUrI379dp9xIPj0FLSYDgL6n9umBOUqK8a7L/IJ5M4zekwOfsI&#10;JhF3rFkda/SmvjLgRI5VZHkSIz6oQZTO1E/YI4sYFSqmOWIXNAziVehWBvYQF4tFAmF+LQu3+tHy&#10;6DrWOZJz2T4xZ3sGB3D/zgxjzKYviNxho6W3i00AGRPLY6W7qvYdwOwn8vd7Ki6X43NCHbbp/DcA&#10;AAD//wMAUEsDBBQABgAIAAAAIQCTpHj03wAAAAgBAAAPAAAAZHJzL2Rvd25yZXYueG1sTI/BTsMw&#10;EETvSPyDtUjcqEOhxU2zqQDBgUpVRYvUqxsvcUS8jmKnDX+POcFxNKOZN8VqdK04UR8azwi3kwwE&#10;ceVNwzXCx/71RoEIUbPRrWdC+KYAq/LyotC58Wd+p9Mu1iKVcMg1go2xy6UMlSWnw8R3xMn79L3T&#10;Mcm+lqbX51TuWjnNsrl0uuG0YHVHz5aqr93gEPabJzNIM5q3l2qz3tJBru39FvH6anxcgog0xr8w&#10;/OIndCgT09EPbIJoEWYqkUeE+eIBRPKnd2oG4oig1AJkWcj/B8ofAAAA//8DAFBLAQItABQABgAI&#10;AAAAIQC2gziS/gAAAOEBAAATAAAAAAAAAAAAAAAAAAAAAABbQ29udGVudF9UeXBlc10ueG1sUEsB&#10;Ai0AFAAGAAgAAAAhADj9If/WAAAAlAEAAAsAAAAAAAAAAAAAAAAALwEAAF9yZWxzLy5yZWxzUEsB&#10;Ai0AFAAGAAgAAAAhAIa9qVeSAgAAlQUAAA4AAAAAAAAAAAAAAAAALgIAAGRycy9lMm9Eb2MueG1s&#10;UEsBAi0AFAAGAAgAAAAhAJOkePTfAAAACAEAAA8AAAAAAAAAAAAAAAAA7AQAAGRycy9kb3ducmV2&#10;LnhtbFBLBQYAAAAABAAEAPMAAAD4BQAAAAA=&#10;" o:allowoverlap="f" fillcolor="white [3201]" stroked="f" strokeweight=".5pt">
              <v:textbox style="mso-fit-shape-to-text:t">
                <w:txbxContent>
                  <w:p w14:paraId="63A50EAC" w14:textId="1FA60B46" w:rsidR="00E062A7" w:rsidRDefault="005C3777" w:rsidP="00664D04">
                    <w:pPr>
                      <w:pStyle w:val="Brdtext"/>
                      <w:jc w:val="left"/>
                    </w:pPr>
                    <w:sdt>
                      <w:sdtPr>
                        <w:alias w:val="NummerEtikett"/>
                        <w:tag w:val="NummerEtikett"/>
                        <w:id w:val="-167133043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780283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925E086" w14:textId="59CFB6F1" w:rsidR="00E062A7" w:rsidRPr="00C7375F" w:rsidRDefault="005C3777" w:rsidP="00D85371">
                    <w:pPr>
                      <w:pStyle w:val="Brdtext"/>
                    </w:pPr>
                    <w:sdt>
                      <w:sdtPr>
                        <w:alias w:val="BilageEtikett"/>
                        <w:tag w:val="BilageEtikett"/>
                        <w:id w:val="1514569061"/>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3835351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3D2839" w14:textId="77777777" w:rsidR="00E062A7" w:rsidRDefault="00E062A7" w:rsidP="00EE1584">
    <w:pPr>
      <w:pStyle w:val="Brdtext"/>
    </w:pPr>
    <w:r>
      <w:rPr>
        <w:noProof/>
        <w:lang w:eastAsia="sv-SE"/>
      </w:rPr>
      <mc:AlternateContent>
        <mc:Choice Requires="wps">
          <w:drawing>
            <wp:anchor distT="0" distB="0" distL="0" distR="0" simplePos="0" relativeHeight="25165860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D2326" w14:textId="0A3951F0" w:rsidR="00E062A7" w:rsidRDefault="005C3777" w:rsidP="00A118D8">
                          <w:pPr>
                            <w:pStyle w:val="Brdtext"/>
                            <w:jc w:val="left"/>
                          </w:pPr>
                          <w:sdt>
                            <w:sdtPr>
                              <w:alias w:val="NummerEtikett"/>
                              <w:tag w:val="NummerEtikett"/>
                              <w:id w:val="48575595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246776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626071" w14:textId="7D11E7D2" w:rsidR="00E062A7" w:rsidRPr="00C7375F" w:rsidRDefault="005C3777" w:rsidP="00D85371">
                          <w:pPr>
                            <w:pStyle w:val="Brdtext"/>
                          </w:pPr>
                          <w:sdt>
                            <w:sdtPr>
                              <w:alias w:val="BilageEtikett"/>
                              <w:tag w:val="BilageEtikett"/>
                              <w:id w:val="-214403101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239584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23" type="#_x0000_t202" style="position:absolute;left:0;text-align:left;margin-left:348.15pt;margin-top:35.45pt;width:89.85pt;height:9.6pt;z-index:2516586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Ip4EkQIAAJUFAAAOAAAAZHJzL2Uyb0RvYy54bWysVMFu2zAMvQ/YPwi6r47TNFuCOkXWosOA&#10;oi3WDj0rstQYkyVNUmJnX78n2U6yrpcOu9iU+EiK5CPPL9paka1wvjK6oPnJiBKhuSkr/VzQ74/X&#10;Hz5R4gPTJVNGi4LuhKcXi/fvzhs7F2OzNqoUjsCJ9vPGFnQdgp1nmedrUTN/YqzQUErjahZwdM9Z&#10;6VgD77XKxqPRNGuMK60zXHiP26tOSRfJv5SChzspvQhEFRRvC+nr0ncVv9ninM2fHbPrivfPYP/w&#10;ippVGkH3rq5YYGTjqr9c1RV3xhsZTripMyNlxUXKAdnkoxfZPKyZFSkXFMfbfZn8/3PLb7f3jlQl&#10;ejcdU6JZjSY9ija4DTI4jfVprJ8D9mABDO1n0wI73HtcxrRb6er4R0IEelR6t68unBEejfJJjpZR&#10;wqHLx/lsnMqfHayt8+GLMDWJQkEdupeKyrY3PuAlgA6QGMwbVZXXlVLpEBkjLpUjW4Zeq5DeCIs/&#10;UEqTpqDT07NRcqxNNO88Kx3diMSZPlzMvMswSWGnRMQo/U1I1Cwl+kpsxrnQ+/gJHVESod5i2OMP&#10;r3qLcZcHLFJko8PeuK60cSn7NGSHkpU/hpLJDo+CH+UdxdCu2kSW09l0oMDKlDsww5lutrzl1xXa&#10;d8N8uGcOw4SOY0GEO3ykMii/6SVK1sb9eu0+4sFxaClpMJwF9T83zAlK1FcN9s/yySROczpMzj6C&#10;ScQda1bHGr2pLw04kWMVWZ7EiA9qEKUz9RP2yDJGhYppjtgFDYN4GbqVgT3ExXKZQJhfy8KNfrA8&#10;uo51juR8bJ+Ysz2DA7h/a4YxZvMXRO6w0dLb5SaAjInlsdJdVfsOYPYT+fs9FZfL8TmhDtt08Rs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ciKeB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23D2326" w14:textId="0A3951F0" w:rsidR="00E062A7" w:rsidRDefault="005C3777" w:rsidP="00A118D8">
                    <w:pPr>
                      <w:pStyle w:val="Brdtext"/>
                      <w:jc w:val="left"/>
                    </w:pPr>
                    <w:sdt>
                      <w:sdtPr>
                        <w:alias w:val="NummerEtikett"/>
                        <w:tag w:val="NummerEtikett"/>
                        <w:id w:val="48575595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246776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626071" w14:textId="7D11E7D2" w:rsidR="00E062A7" w:rsidRPr="00C7375F" w:rsidRDefault="005C3777" w:rsidP="00D85371">
                    <w:pPr>
                      <w:pStyle w:val="Brdtext"/>
                    </w:pPr>
                    <w:sdt>
                      <w:sdtPr>
                        <w:alias w:val="BilageEtikett"/>
                        <w:tag w:val="BilageEtikett"/>
                        <w:id w:val="-214403101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239584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F16DE9" w14:textId="77777777" w:rsidR="00E062A7" w:rsidRDefault="00E062A7" w:rsidP="00664D04">
    <w:pPr>
      <w:pStyle w:val="Brdtext"/>
    </w:pPr>
    <w:r>
      <w:rPr>
        <w:noProof/>
        <w:lang w:eastAsia="sv-SE"/>
      </w:rPr>
      <mc:AlternateContent>
        <mc:Choice Requires="wps">
          <w:drawing>
            <wp:anchor distT="0" distB="0" distL="0" distR="0" simplePos="0" relativeHeight="2516585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A7961" w14:textId="7B1A2F38" w:rsidR="00E062A7" w:rsidRDefault="005C3777" w:rsidP="00664D04">
                          <w:pPr>
                            <w:pStyle w:val="Brdtext"/>
                            <w:jc w:val="left"/>
                          </w:pPr>
                          <w:sdt>
                            <w:sdtPr>
                              <w:alias w:val="NummerEtikett"/>
                              <w:tag w:val="NummerEtikett"/>
                              <w:id w:val="-57057815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7899660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82C0E6D" w14:textId="06EBC2B5" w:rsidR="00E062A7" w:rsidRPr="00C7375F" w:rsidRDefault="005C3777" w:rsidP="00D85371">
                          <w:pPr>
                            <w:pStyle w:val="Brdtext"/>
                          </w:pPr>
                          <w:sdt>
                            <w:sdtPr>
                              <w:alias w:val="BilageEtikett"/>
                              <w:tag w:val="BilageEtikett"/>
                              <w:id w:val="-9416734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67607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27" type="#_x0000_t202" style="position:absolute;left:0;text-align:left;margin-left:29.4pt;margin-top:34.85pt;width:89.85pt;height:9.6pt;z-index:25165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Bu8kQIAAJU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hq9&#10;OzmmxDCNJj2ILvoVMhin+rQuTAG7dwDG7ovtgN3eB1ymtDvpdfojIQI9Kr3ZVRfOCE9G5aREyyjh&#10;0JXj8nScy1/srZ0P8auwmiShoh7dy0Vl6+sQ8RJAt5AULFjV1FeNUvmQGCMulCdrhl6rmN8Iiz9Q&#10;ypC2oicfj0fZsbHJvPesTHIjMmeGcCnzPsMsxY0SCaPMdyFRs5zoK7EZ58Ls4md0QkmEeovhgN+/&#10;6i3GfR6wyJGtiTtj3Rjrc/Z5yPYlq39uSyZ7PAp+kHcSY7foMlkm6ONAjYWtN2CGt/1sBcevGrTv&#10;moV4xzyGCR3Hgoi3+EhlUX47SJQsrf/92n3Cg+PQUtJiOCsafq2YF5SobwbsPy0nkzTN+TA5/gQm&#10;EX+oWRxqzEpfWHCixCpyPIsJH9VWlN7qR+yReYoKFTMcsSsat+JF7FcG9hAX83kGYX4di9fm3vHk&#10;OtU5kfOhe2TeDQyO4P6N3Y4xm74gco9NlsHNVxFkzCxPle6rOnQAs5/JP+yptFwOzxm136az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97Abv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8AA7961" w14:textId="7B1A2F38" w:rsidR="00E062A7" w:rsidRDefault="005C3777" w:rsidP="00664D04">
                    <w:pPr>
                      <w:pStyle w:val="Brdtext"/>
                      <w:jc w:val="left"/>
                    </w:pPr>
                    <w:sdt>
                      <w:sdtPr>
                        <w:alias w:val="NummerEtikett"/>
                        <w:tag w:val="NummerEtikett"/>
                        <w:id w:val="-57057815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7899660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82C0E6D" w14:textId="06EBC2B5" w:rsidR="00E062A7" w:rsidRPr="00C7375F" w:rsidRDefault="005C3777" w:rsidP="00D85371">
                    <w:pPr>
                      <w:pStyle w:val="Brdtext"/>
                    </w:pPr>
                    <w:sdt>
                      <w:sdtPr>
                        <w:alias w:val="BilageEtikett"/>
                        <w:tag w:val="BilageEtikett"/>
                        <w:id w:val="-9416734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67607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6732FC" w14:textId="77777777" w:rsidR="00E062A7" w:rsidRDefault="00E062A7" w:rsidP="00EE1584">
    <w:pPr>
      <w:pStyle w:val="Brdtext"/>
    </w:pPr>
    <w:r>
      <w:rPr>
        <w:noProof/>
        <w:lang w:eastAsia="sv-SE"/>
      </w:rPr>
      <mc:AlternateContent>
        <mc:Choice Requires="wps">
          <w:drawing>
            <wp:anchor distT="0" distB="0" distL="0" distR="0" simplePos="0" relativeHeight="2516586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8F87FA" w14:textId="2DB03435" w:rsidR="00E062A7" w:rsidRDefault="005C3777" w:rsidP="00A118D8">
                          <w:pPr>
                            <w:pStyle w:val="Brdtext"/>
                            <w:jc w:val="left"/>
                          </w:pPr>
                          <w:sdt>
                            <w:sdtPr>
                              <w:alias w:val="NummerEtikett"/>
                              <w:tag w:val="NummerEtikett"/>
                              <w:id w:val="18344796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665372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5CC65EE" w14:textId="3A528736" w:rsidR="00E062A7" w:rsidRPr="00C7375F" w:rsidRDefault="005C3777" w:rsidP="00D85371">
                          <w:pPr>
                            <w:pStyle w:val="Brdtext"/>
                          </w:pPr>
                          <w:sdt>
                            <w:sdtPr>
                              <w:alias w:val="BilageEtikett"/>
                              <w:tag w:val="BilageEtikett"/>
                              <w:id w:val="-62300195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7535717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28" type="#_x0000_t202" style="position:absolute;left:0;text-align:left;margin-left:348.15pt;margin-top:35.45pt;width:89.85pt;height:9.6pt;z-index:251658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TcKe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51QYphGkx5FF/0KGRyn+rQuTAF7cADG7rPtgN3eB1ymtDvpdfojIQI9Kr3ZVRfOCE9G5aREyyjh&#10;0JXj8mycy1/srZ0P8YuwmiShoh7dy0Vl65sQ8RJAt5AULFjV1NeNUvmQGCMulSdrhl6rmN8Iiz9Q&#10;ypC2oqfHJ6Ps2Nhk3ntWJrkRmTNDuJR5n2GW4kaJhFHmm5CoWU70ldiMc2F28TM6oSRCvcVwwO9f&#10;9RbjPg9Y5MjWxJ2xboz1Ofs8ZPuS1T+2JZM9HgU/yDuJsVt0mSyT0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8TcKe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58F87FA" w14:textId="2DB03435" w:rsidR="00E062A7" w:rsidRDefault="005C3777" w:rsidP="00A118D8">
                    <w:pPr>
                      <w:pStyle w:val="Brdtext"/>
                      <w:jc w:val="left"/>
                    </w:pPr>
                    <w:sdt>
                      <w:sdtPr>
                        <w:alias w:val="NummerEtikett"/>
                        <w:tag w:val="NummerEtikett"/>
                        <w:id w:val="183447963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6653726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5CC65EE" w14:textId="3A528736" w:rsidR="00E062A7" w:rsidRPr="00C7375F" w:rsidRDefault="005C3777" w:rsidP="00D85371">
                    <w:pPr>
                      <w:pStyle w:val="Brdtext"/>
                    </w:pPr>
                    <w:sdt>
                      <w:sdtPr>
                        <w:alias w:val="BilageEtikett"/>
                        <w:tag w:val="BilageEtikett"/>
                        <w:id w:val="-62300195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7535717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78D993" w14:textId="77777777" w:rsidR="00E062A7" w:rsidRDefault="00E062A7" w:rsidP="00664D04">
    <w:pPr>
      <w:pStyle w:val="Brdtext"/>
    </w:pPr>
    <w:r>
      <w:rPr>
        <w:noProof/>
        <w:lang w:eastAsia="sv-SE"/>
      </w:rPr>
      <mc:AlternateContent>
        <mc:Choice Requires="wps">
          <w:drawing>
            <wp:anchor distT="0" distB="0" distL="0" distR="0" simplePos="0" relativeHeight="2516585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943788" w14:textId="49D059A4" w:rsidR="00E062A7" w:rsidRDefault="005C3777" w:rsidP="00664D04">
                          <w:pPr>
                            <w:pStyle w:val="Brdtext"/>
                            <w:jc w:val="left"/>
                          </w:pPr>
                          <w:sdt>
                            <w:sdtPr>
                              <w:alias w:val="NummerEtikett"/>
                              <w:tag w:val="NummerEtikett"/>
                              <w:id w:val="195080681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399141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141030D" w14:textId="07F32CB6" w:rsidR="00E062A7" w:rsidRPr="00C7375F" w:rsidRDefault="005C3777" w:rsidP="00D85371">
                          <w:pPr>
                            <w:pStyle w:val="Brdtext"/>
                          </w:pPr>
                          <w:sdt>
                            <w:sdtPr>
                              <w:alias w:val="BilageEtikett"/>
                              <w:tag w:val="BilageEtikett"/>
                              <w:id w:val="-140529258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595807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32" type="#_x0000_t202" style="position:absolute;left:0;text-align:left;margin-left:29.4pt;margin-top:34.85pt;width:89.85pt;height:9.6pt;z-index:2516585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X/gkQIAAJUFAAAOAAAAZHJzL2Uyb0RvYy54bWysVMFu2zAMvQ/YPwi6r46ztF2DOEXWosOA&#10;oi3WDj0rspQYkyVNUmJnX78n2U6yrpcOu9iU+EiK5CNnl22tyFY4Xxld0PxkRInQ3JSVXhX0+9PN&#10;h0+U+MB0yZTRoqA74enl/P27WWOnYmzWRpXCETjRftrYgq5DsNMs83wtauZPjBUaSmlczQKObpWV&#10;jjXwXqtsPBqdZY1xpXWGC+9xe90p6Tz5l1LwcC+lF4GoguJtIX1d+i7jN5vP2HTlmF1XvH8G+4dX&#10;1KzSCLp3dc0CIxtX/eWqrrgz3shwwk2dGSkrLlIOyCYfvcjmcc2sSLmgON7uy+T/n1t+t31wpCrR&#10;u7NzSjSr0aQn0Qa3QQbjWJ/G+ilgjxbA0H42LbDDvcdlTLuVro5/JESgR6V3++rCGeHRKJ/kaBkl&#10;HLp8nF+MU/mzg7V1PnwRpiZRKKhD91JR2fbWB7wE0AESg3mjqvKmUiodImPElXJky9BrFdIbYfEH&#10;SmnSFPTs4+koOdYmmneelY5uROJMHy5m3mWYpLBTImKU/iYkapYSfSU241zoffyEjiiJUG8x7PGH&#10;V73FuMsDFimy0WFvXFfauJR9GrJDycofQ8lkh0fBj/KOYmiXbSLLZHQ6UGBpyh2Y4Uw3W97ymwrt&#10;u2U+PDCHYULHsSDCPT5SGZTf9BIla+N+vXYf8eA4tJQ0GM6C+p8b5gQl6qsG+y/yySROczpMTs/B&#10;JOKONctjjd7UVwacyLGKLE9ixAc1iNKZ+hl7ZBGjQsU0R+yChkG8Ct3KwB7iYrFIIMyvZeFWP1oe&#10;Xcc6R3I+tc/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2O1/4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D943788" w14:textId="49D059A4" w:rsidR="00E062A7" w:rsidRDefault="005C3777" w:rsidP="00664D04">
                    <w:pPr>
                      <w:pStyle w:val="Brdtext"/>
                      <w:jc w:val="left"/>
                    </w:pPr>
                    <w:sdt>
                      <w:sdtPr>
                        <w:alias w:val="NummerEtikett"/>
                        <w:tag w:val="NummerEtikett"/>
                        <w:id w:val="195080681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39914145"/>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141030D" w14:textId="07F32CB6" w:rsidR="00E062A7" w:rsidRPr="00C7375F" w:rsidRDefault="005C3777" w:rsidP="00D85371">
                    <w:pPr>
                      <w:pStyle w:val="Brdtext"/>
                    </w:pPr>
                    <w:sdt>
                      <w:sdtPr>
                        <w:alias w:val="BilageEtikett"/>
                        <w:tag w:val="BilageEtikett"/>
                        <w:id w:val="-140529258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595807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32B4A6" w14:textId="77777777" w:rsidR="00E062A7" w:rsidRDefault="00E062A7" w:rsidP="00EE1584">
    <w:pPr>
      <w:pStyle w:val="Brdtext"/>
    </w:pPr>
    <w:r>
      <w:rPr>
        <w:noProof/>
        <w:lang w:eastAsia="sv-SE"/>
      </w:rPr>
      <mc:AlternateContent>
        <mc:Choice Requires="wps">
          <w:drawing>
            <wp:anchor distT="0" distB="0" distL="0" distR="0" simplePos="0" relativeHeight="25165860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9BD4A" w14:textId="32737CF3" w:rsidR="00E062A7" w:rsidRDefault="005C3777" w:rsidP="00A118D8">
                          <w:pPr>
                            <w:pStyle w:val="Brdtext"/>
                            <w:jc w:val="left"/>
                          </w:pPr>
                          <w:sdt>
                            <w:sdtPr>
                              <w:alias w:val="NummerEtikett"/>
                              <w:tag w:val="NummerEtikett"/>
                              <w:id w:val="-170717506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164410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5A8334A" w14:textId="2FA105F8" w:rsidR="00E062A7" w:rsidRPr="00C7375F" w:rsidRDefault="005C3777" w:rsidP="00D85371">
                          <w:pPr>
                            <w:pStyle w:val="Brdtext"/>
                          </w:pPr>
                          <w:sdt>
                            <w:sdtPr>
                              <w:alias w:val="BilageEtikett"/>
                              <w:tag w:val="BilageEtikett"/>
                              <w:id w:val="2569696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2673619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33" type="#_x0000_t202" style="position:absolute;left:0;text-align:left;margin-left:348.15pt;margin-top:35.45pt;width:89.85pt;height:9.6pt;z-index:2516586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ckiz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ZtOKdGsRpMeRRvcBhmcxvo01s8AW1oAQ/vZtMAO9x6XMe1Wujr+kRCBHpXe7asLZ4RHo3ySo2WU&#10;cOjycX4+TuXPDtbW+fBFmJpEoaAO3UtFZdtbH/ASQAdIDOaNqsqbSql0iIwRV8qRLUOvVUhvhMUf&#10;KKVJU9Dp6dkoOdYmmneelY5uROJMHy5m3mWYpLBTImKU/iYkapYSfSU241zoffyEjiiJUG8x7PGH&#10;V73FuMsDFimy0WFvXFfauJR9GrJDycofQ8lkh0fBj/KOYmhXbSLLZDQdKLAy5Q7McKabLW/5TYX2&#10;3TIfHpjDMKHjWBDhHh+pDMpveomStXG/XruPeHAcWkoaDGdB/c8Nc4IS9VWD/ef5ZBKnOR0mZx/B&#10;JOKONatjjd7UVwacyLGKLE9ixAc1iNKZ+gl7ZBGjQsU0R+yChkG8Ct3KwB7iYrFIIMyvZeFWLy2P&#10;rmOdIzkf2yfmbM/gAO7fmWGM2ew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HJIs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739BD4A" w14:textId="32737CF3" w:rsidR="00E062A7" w:rsidRDefault="005C3777" w:rsidP="00A118D8">
                    <w:pPr>
                      <w:pStyle w:val="Brdtext"/>
                      <w:jc w:val="left"/>
                    </w:pPr>
                    <w:sdt>
                      <w:sdtPr>
                        <w:alias w:val="NummerEtikett"/>
                        <w:tag w:val="NummerEtikett"/>
                        <w:id w:val="-1707175066"/>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164410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5A8334A" w14:textId="2FA105F8" w:rsidR="00E062A7" w:rsidRPr="00C7375F" w:rsidRDefault="005C3777" w:rsidP="00D85371">
                    <w:pPr>
                      <w:pStyle w:val="Brdtext"/>
                    </w:pPr>
                    <w:sdt>
                      <w:sdtPr>
                        <w:alias w:val="BilageEtikett"/>
                        <w:tag w:val="BilageEtikett"/>
                        <w:id w:val="2569696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72673619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5CB89" w14:textId="77777777" w:rsidR="00E062A7" w:rsidRDefault="00E062A7" w:rsidP="00664D04">
    <w:pPr>
      <w:pStyle w:val="Brdtext"/>
    </w:pPr>
    <w:r>
      <w:rPr>
        <w:noProof/>
        <w:lang w:eastAsia="sv-SE"/>
      </w:rPr>
      <mc:AlternateContent>
        <mc:Choice Requires="wps">
          <w:drawing>
            <wp:anchor distT="0" distB="0" distL="0" distR="0" simplePos="0" relativeHeight="2516585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DD7D2F" w14:textId="2F1C4283" w:rsidR="00E062A7" w:rsidRDefault="005C3777" w:rsidP="00664D04">
                          <w:pPr>
                            <w:pStyle w:val="Brdtext"/>
                            <w:jc w:val="left"/>
                          </w:pPr>
                          <w:sdt>
                            <w:sdtPr>
                              <w:alias w:val="NummerEtikett"/>
                              <w:tag w:val="NummerEtikett"/>
                              <w:id w:val="21170252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22950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F5F6CFA" w14:textId="4D295EAA" w:rsidR="00E062A7" w:rsidRPr="00C7375F" w:rsidRDefault="005C3777" w:rsidP="00D85371">
                          <w:pPr>
                            <w:pStyle w:val="Brdtext"/>
                          </w:pPr>
                          <w:sdt>
                            <w:sdtPr>
                              <w:alias w:val="BilageEtikett"/>
                              <w:tag w:val="BilageEtikett"/>
                              <w:id w:val="36549471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94807406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37" type="#_x0000_t202" style="position:absolute;left:0;text-align:left;margin-left:29.4pt;margin-top:34.85pt;width:89.85pt;height:9.6pt;z-index:2516585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aTfZjwIAAJU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hq9&#10;OzmlxDCNJj2ILvoVMhin+rQuTAG7dwDG7ovtgN3eB1ymtDvpdfojIQI9Kr3ZVRfOCE9G5aREyyjh&#10;0JXj8nScy1/srZ0P8auwmiShoh7dy0Vl6+sQ8RJAt5AULFjV1FeNUvmQGCMulCdrhl6rmN8Iiz9Q&#10;ypC2oicfj0fZsbHJvPesTHIjMmeGcCnzPsMsxY0SCaPMdyFRs5zoK7EZ58Ls4md0QkmEeovhgN+/&#10;6i3GfR6wyJGtiTtj3Rjrc/Z5yPYlq39uSyZ7PAp+kHcSY7foMlkmZe5dulvYegNmeNvPVnD8qkH7&#10;rlmId8xjmNBxLIh4i49UFuW3g0TJ0vrfr90nPDgOLSUthrOi4deKeUGJ+mbA/tNyMknTnA+T409g&#10;EvGHmsWhxqz0hQUnSqwix7OY8FFtRemtfsQemaeoUDHDEbuicStexH5lYA9xMZ9nEObXsXht7h1P&#10;rlOdEzkfukfm3cDgCO7f2O0Ys+kLIvfYZBncfBVBxszyfVWHDmD2M/mHPZWWy+E5o/bbdPY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1pN9m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FDD7D2F" w14:textId="2F1C4283" w:rsidR="00E062A7" w:rsidRDefault="005C3777" w:rsidP="00664D04">
                    <w:pPr>
                      <w:pStyle w:val="Brdtext"/>
                      <w:jc w:val="left"/>
                    </w:pPr>
                    <w:sdt>
                      <w:sdtPr>
                        <w:alias w:val="NummerEtikett"/>
                        <w:tag w:val="NummerEtikett"/>
                        <w:id w:val="211702525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229500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F5F6CFA" w14:textId="4D295EAA" w:rsidR="00E062A7" w:rsidRPr="00C7375F" w:rsidRDefault="005C3777" w:rsidP="00D85371">
                    <w:pPr>
                      <w:pStyle w:val="Brdtext"/>
                    </w:pPr>
                    <w:sdt>
                      <w:sdtPr>
                        <w:alias w:val="BilageEtikett"/>
                        <w:tag w:val="BilageEtikett"/>
                        <w:id w:val="36549471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94807406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7A9114" w14:textId="77777777" w:rsidR="00E062A7" w:rsidRDefault="00E062A7" w:rsidP="00EE1584">
    <w:pPr>
      <w:pStyle w:val="Brdtext"/>
    </w:pPr>
    <w:r>
      <w:rPr>
        <w:noProof/>
        <w:lang w:eastAsia="sv-SE"/>
      </w:rPr>
      <mc:AlternateContent>
        <mc:Choice Requires="wps">
          <w:drawing>
            <wp:anchor distT="0" distB="0" distL="0" distR="0" simplePos="0" relativeHeight="25165861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0259C8" w14:textId="5DC88925" w:rsidR="00E062A7" w:rsidRDefault="005C3777" w:rsidP="00A118D8">
                          <w:pPr>
                            <w:pStyle w:val="Brdtext"/>
                            <w:jc w:val="left"/>
                          </w:pPr>
                          <w:sdt>
                            <w:sdtPr>
                              <w:alias w:val="NummerEtikett"/>
                              <w:tag w:val="NummerEtikett"/>
                              <w:id w:val="18532183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0749035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97C63D9" w14:textId="014CC73E" w:rsidR="00E062A7" w:rsidRPr="00C7375F" w:rsidRDefault="005C3777" w:rsidP="00D85371">
                          <w:pPr>
                            <w:pStyle w:val="Brdtext"/>
                          </w:pPr>
                          <w:sdt>
                            <w:sdtPr>
                              <w:alias w:val="BilageEtikett"/>
                              <w:tag w:val="BilageEtikett"/>
                              <w:id w:val="13622637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3139356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38" type="#_x0000_t202" style="position:absolute;left:0;text-align:left;margin-left:348.15pt;margin-top:35.45pt;width:89.85pt;height:9.6pt;z-index:2516586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lO77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0WrDNNo0qPool8hg+NUn9aFKWAPDsDYfbYdsNv7gMuUdie9Tn8kRKBHpTe76sIZ4cmonJRoGSUc&#10;unJcno1z+Yu9tfMhfhFWkyRU1KN7uahsfRMiXgLoFpKCBaua+rpRKh8SY8Sl8mTN0GsV8xth8QdK&#10;GdJW9PT4ZJQdG5vMe8/KJDcic2YIlzLvM8xS3CiRMMp8ExI1y4m+EptxLswufkYnlESotxgO+P2r&#10;3mLc5wGLHNmauDPWjbE+Z5+HbF+y+se2ZLLHo+AHeScxdosuk2VS7iiwsPUGzPC2n63g+HWD9t2w&#10;EO+ZxzCh41gQ8Q4fqSzKbweJkqX1v167T3hwHFpKWgxnRcPPFfOCEvXVgP1n5WSSpjkfJicfwSTi&#10;DzWLQ41Z6UsLTpRYRY5nMeGj2orSW/2EPTJPUaFihiN2ReNWvIz9ysAe4mI+zyDMr2Pxxjw4nlyn&#10;OidyPnZPzLuBwRHcv7XbMWbTF0TusckyuPkqgoyZ5anSfVWHDmD2M/mHPZWWy+E5o/bb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aU7vu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A0259C8" w14:textId="5DC88925" w:rsidR="00E062A7" w:rsidRDefault="005C3777" w:rsidP="00A118D8">
                    <w:pPr>
                      <w:pStyle w:val="Brdtext"/>
                      <w:jc w:val="left"/>
                    </w:pPr>
                    <w:sdt>
                      <w:sdtPr>
                        <w:alias w:val="NummerEtikett"/>
                        <w:tag w:val="NummerEtikett"/>
                        <w:id w:val="185321832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0749035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97C63D9" w14:textId="014CC73E" w:rsidR="00E062A7" w:rsidRPr="00C7375F" w:rsidRDefault="005C3777" w:rsidP="00D85371">
                    <w:pPr>
                      <w:pStyle w:val="Brdtext"/>
                    </w:pPr>
                    <w:sdt>
                      <w:sdtPr>
                        <w:alias w:val="BilageEtikett"/>
                        <w:tag w:val="BilageEtikett"/>
                        <w:id w:val="13622637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3139356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B50813" w14:textId="77777777" w:rsidR="00E062A7" w:rsidRDefault="00E062A7" w:rsidP="00664D04">
    <w:pPr>
      <w:pStyle w:val="Brdtext"/>
    </w:pPr>
    <w:r>
      <w:rPr>
        <w:noProof/>
        <w:lang w:eastAsia="sv-SE"/>
      </w:rPr>
      <mc:AlternateContent>
        <mc:Choice Requires="wps">
          <w:drawing>
            <wp:anchor distT="0" distB="0" distL="0" distR="0" simplePos="0" relativeHeight="2516585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79DB8" w14:textId="126B3D2F" w:rsidR="00E062A7" w:rsidRDefault="005C3777" w:rsidP="00664D04">
                          <w:pPr>
                            <w:pStyle w:val="Brdtext"/>
                            <w:jc w:val="left"/>
                          </w:pPr>
                          <w:sdt>
                            <w:sdtPr>
                              <w:alias w:val="NummerEtikett"/>
                              <w:tag w:val="NummerEtikett"/>
                              <w:id w:val="-48732326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610030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DE1E563" w14:textId="1A8A32A9" w:rsidR="00E062A7" w:rsidRPr="00C7375F" w:rsidRDefault="005C3777" w:rsidP="00D85371">
                          <w:pPr>
                            <w:pStyle w:val="Brdtext"/>
                          </w:pPr>
                          <w:sdt>
                            <w:sdtPr>
                              <w:alias w:val="BilageEtikett"/>
                              <w:tag w:val="BilageEtikett"/>
                              <w:id w:val="-167225479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61945810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42" type="#_x0000_t202" style="position:absolute;left:0;text-align:left;margin-left:29.4pt;margin-top:34.85pt;width:89.85pt;height:9.6pt;z-index:2516585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Tu8ckAIAAJU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Ur0&#10;7jynRLMaTXoSbXAbVDCO/DTWTwF7tACG9rNpgR3OPQ5j2a10dfyjIAI7mN7t2UUwwqNTPsnRMko4&#10;bPk4vxgn+rODt3U+fBGmJnFRUIfuJVLZ9tYH3ATQARKTeaOq8qZSKm2iYsSVcmTL0GsV0h3h8QdK&#10;adIU9Ozj6SgF1ia6d5GVjmFE0kyfLlbeVZhWYadExCj9TUhwlgp9JTfjXOh9/oSOKIlUb3Hs8Ydb&#10;vcW5qwMeKbPRYe9cV9q4VH0asgNl5Y+BMtnhQfhR3XEZ2mWbxDLJTwcJLE25gzKc6WbLW35ToX23&#10;zIcH5jBM6DgeiHCPj1QG9Jt+RcnauF+vnUc8NA4rJQ2Gs6D+54Y5QYn6qqH+i3wyidOcNpPTcyiJ&#10;uGPL8tiiN/WVgSagb9wuLSM+qGEpnamf8Y4sYlaYmObIXdAwLK9C92TgHeJisUggzK9l4VY/Wh5D&#10;R56jOJ/aZ+Zsr+AA7d+ZYYzZ9IWQO2z09HaxCRBjUnlkumO17wBmP4m/f6fi43K8T6jDazr/D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nTu8c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7479DB8" w14:textId="126B3D2F" w:rsidR="00E062A7" w:rsidRDefault="005C3777" w:rsidP="00664D04">
                    <w:pPr>
                      <w:pStyle w:val="Brdtext"/>
                      <w:jc w:val="left"/>
                    </w:pPr>
                    <w:sdt>
                      <w:sdtPr>
                        <w:alias w:val="NummerEtikett"/>
                        <w:tag w:val="NummerEtikett"/>
                        <w:id w:val="-48732326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610030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DE1E563" w14:textId="1A8A32A9" w:rsidR="00E062A7" w:rsidRPr="00C7375F" w:rsidRDefault="005C3777" w:rsidP="00D85371">
                    <w:pPr>
                      <w:pStyle w:val="Brdtext"/>
                    </w:pPr>
                    <w:sdt>
                      <w:sdtPr>
                        <w:alias w:val="BilageEtikett"/>
                        <w:tag w:val="BilageEtikett"/>
                        <w:id w:val="-167225479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61945810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F1F2EA" w14:textId="77777777" w:rsidR="00E062A7" w:rsidRDefault="00E062A7" w:rsidP="00EE1584">
    <w:pPr>
      <w:pStyle w:val="Brdtext"/>
    </w:pPr>
    <w:r>
      <w:rPr>
        <w:noProof/>
        <w:lang w:eastAsia="sv-SE"/>
      </w:rPr>
      <mc:AlternateContent>
        <mc:Choice Requires="wps">
          <w:drawing>
            <wp:anchor distT="0" distB="0" distL="0" distR="0" simplePos="0" relativeHeight="25165861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3A7532" w14:textId="0758BFE5" w:rsidR="00E062A7" w:rsidRDefault="005C3777" w:rsidP="00A118D8">
                          <w:pPr>
                            <w:pStyle w:val="Brdtext"/>
                            <w:jc w:val="left"/>
                          </w:pPr>
                          <w:sdt>
                            <w:sdtPr>
                              <w:alias w:val="NummerEtikett"/>
                              <w:tag w:val="NummerEtikett"/>
                              <w:id w:val="14993023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0078625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7E78422" w14:textId="4338A8C4" w:rsidR="00E062A7" w:rsidRPr="00C7375F" w:rsidRDefault="005C3777" w:rsidP="00D85371">
                          <w:pPr>
                            <w:pStyle w:val="Brdtext"/>
                          </w:pPr>
                          <w:sdt>
                            <w:sdtPr>
                              <w:alias w:val="BilageEtikett"/>
                              <w:tag w:val="BilageEtikett"/>
                              <w:id w:val="-135001635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0495597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43" type="#_x0000_t202" style="position:absolute;left:0;text-align:left;margin-left:348.15pt;margin-top:35.45pt;width:89.85pt;height:9.6pt;z-index:2516586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0dhPkAIAAJU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2fgR7MaTXoUbXBrVHAc+WmsnwK2sACG9otpgR3OPQ5j2a10dfyjIAI7Im137CIY4dEpn+RoGSUc&#10;tnycn48T/dne2zofvgpTk7goqEP3Eqlsc+sDbgLoAInJvFFVeVMplTZRMeJKObJh6LUK6Y7w+AOl&#10;NGkKenp8MkqBtYnuXWSlYxiRNNOni5V3FaZV2CoRMUp/FxKcpULfyM04F3qXP6EjSiLVexx7/P5W&#10;73Hu6oBHymx02DnXlTYuVZ8e2Z6y8udAmezwIPyg7rgM7bJNYpnkp4MElqbcQhnOdG/LW35ToX23&#10;zIcH5vCY0HEMiHCPj1QG9Jt+RcnKuN9vnUc8NA4rJQ0eZ0H9rzVzghL1TUP95/lkgrAhbSYnZ1AS&#10;cYeW5aFFr+srA03kGEWWp2XEBzUspTP1E+bIPGaFiWmO3AUNw/IqdCMDc4iL+TyB8H4tC7d6YXkM&#10;HXmO4nxsn5izvYIDtH9nhmfMpq+E3GGjp7fzdYAYk8oj0x2rfQfw9pP4+zkVh8vhPqH203T2A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T0dhP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B3A7532" w14:textId="0758BFE5" w:rsidR="00E062A7" w:rsidRDefault="005C3777" w:rsidP="00A118D8">
                    <w:pPr>
                      <w:pStyle w:val="Brdtext"/>
                      <w:jc w:val="left"/>
                    </w:pPr>
                    <w:sdt>
                      <w:sdtPr>
                        <w:alias w:val="NummerEtikett"/>
                        <w:tag w:val="NummerEtikett"/>
                        <w:id w:val="14993023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0078625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7E78422" w14:textId="4338A8C4" w:rsidR="00E062A7" w:rsidRPr="00C7375F" w:rsidRDefault="005C3777" w:rsidP="00D85371">
                    <w:pPr>
                      <w:pStyle w:val="Brdtext"/>
                    </w:pPr>
                    <w:sdt>
                      <w:sdtPr>
                        <w:alias w:val="BilageEtikett"/>
                        <w:tag w:val="BilageEtikett"/>
                        <w:id w:val="-1350016357"/>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0495597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4F4BC6" w14:textId="77777777" w:rsidR="00E062A7" w:rsidRDefault="00E062A7" w:rsidP="00664D04">
    <w:pPr>
      <w:pStyle w:val="Brdtext"/>
    </w:pPr>
    <w:r>
      <w:rPr>
        <w:noProof/>
        <w:lang w:eastAsia="sv-SE"/>
      </w:rPr>
      <mc:AlternateContent>
        <mc:Choice Requires="wps">
          <w:drawing>
            <wp:anchor distT="0" distB="0" distL="0" distR="0" simplePos="0" relativeHeight="2516585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3B53DE" w14:textId="40E59865" w:rsidR="00E062A7" w:rsidRDefault="005C3777" w:rsidP="00664D04">
                          <w:pPr>
                            <w:pStyle w:val="Brdtext"/>
                            <w:jc w:val="left"/>
                          </w:pPr>
                          <w:sdt>
                            <w:sdtPr>
                              <w:alias w:val="NummerEtikett"/>
                              <w:tag w:val="NummerEtikett"/>
                              <w:id w:val="181360311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153200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A66776" w14:textId="500B7422" w:rsidR="00E062A7" w:rsidRPr="00C7375F" w:rsidRDefault="005C3777" w:rsidP="00D85371">
                          <w:pPr>
                            <w:pStyle w:val="Brdtext"/>
                          </w:pPr>
                          <w:sdt>
                            <w:sdtPr>
                              <w:alias w:val="BilageEtikett"/>
                              <w:tag w:val="BilageEtikett"/>
                              <w:id w:val="143809857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60851522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47" type="#_x0000_t202" style="position:absolute;left:0;text-align:left;margin-left:29.4pt;margin-top:34.85pt;width:89.85pt;height:9.6pt;z-index:2516585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EvbjQIAAJU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cdj&#10;SgzTKNKj6KJfIYNx4qd1YQrYgwMwdp9tB+z2PeAxpd1Jr9MfCRHIwfRmxy6MEZ6UykmJklHCISvH&#10;5dk401/stZ0P8YuwmqRDRT2ql0ll65sQEQmgW0hyFqxq6utGqXxJHSMulSdrhlqrmGOExh8oZUhb&#10;0dPjk1E2bGxS7y0rk8yI3DODu5R5n2E+xY0SCaPMNyHBWU70Fd+Mc2F2/jM6oSRcvUVxwO+jeoty&#10;nwc0smdr4k5ZN8b6nH0esj1l9Y8tZbLHg/CDvNMxdosuN8ukr116W9h6g87wtp+t4Ph1g/LdsBDv&#10;mccwoeJYEPEOH6ks6LfDiZKl9b9ee0949DiklLQYzoqGnyvmBSXqq0H3n5WTSZrmfJmcfEQ0xB9K&#10;FocSs9KXFj1RYhU5no8JH9X2KL3VT9gj8+QVImY4fFc0bo+XsV8Z2ENczOcZhPl1LN6YB8eT6cRz&#10;as7H7ol5N3RwRO/f2u0Ys+mLRu6xSTO4+SqiGXOX71kdKoDZz80/7Km0XA7vGbXfprPf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ocEvb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233B53DE" w14:textId="40E59865" w:rsidR="00E062A7" w:rsidRDefault="005C3777" w:rsidP="00664D04">
                    <w:pPr>
                      <w:pStyle w:val="Brdtext"/>
                      <w:jc w:val="left"/>
                    </w:pPr>
                    <w:sdt>
                      <w:sdtPr>
                        <w:alias w:val="NummerEtikett"/>
                        <w:tag w:val="NummerEtikett"/>
                        <w:id w:val="181360311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11532007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0A66776" w14:textId="500B7422" w:rsidR="00E062A7" w:rsidRPr="00C7375F" w:rsidRDefault="005C3777" w:rsidP="00D85371">
                    <w:pPr>
                      <w:pStyle w:val="Brdtext"/>
                    </w:pPr>
                    <w:sdt>
                      <w:sdtPr>
                        <w:alias w:val="BilageEtikett"/>
                        <w:tag w:val="BilageEtikett"/>
                        <w:id w:val="143809857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608515229"/>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9D2870" w14:textId="77777777" w:rsidR="00E062A7" w:rsidRDefault="00E062A7" w:rsidP="00EE1584">
    <w:pPr>
      <w:pStyle w:val="Brdtext"/>
    </w:pPr>
    <w:r>
      <w:rPr>
        <w:noProof/>
        <w:lang w:eastAsia="sv-SE"/>
      </w:rPr>
      <mc:AlternateContent>
        <mc:Choice Requires="wps">
          <w:drawing>
            <wp:anchor distT="0" distB="0" distL="0" distR="0" simplePos="0" relativeHeight="2516586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FEAD61" w14:textId="7B1E80D5" w:rsidR="00E062A7" w:rsidRDefault="005C3777" w:rsidP="00A118D8">
                          <w:pPr>
                            <w:pStyle w:val="Brdtext"/>
                            <w:jc w:val="left"/>
                          </w:pPr>
                          <w:sdt>
                            <w:sdtPr>
                              <w:alias w:val="NummerEtikett"/>
                              <w:tag w:val="NummerEtikett"/>
                              <w:id w:val="-22468655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8143246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A721903" w14:textId="52034BBD" w:rsidR="00E062A7" w:rsidRPr="00C7375F" w:rsidRDefault="005C3777" w:rsidP="00D85371">
                          <w:pPr>
                            <w:pStyle w:val="Brdtext"/>
                          </w:pPr>
                          <w:sdt>
                            <w:sdtPr>
                              <w:alias w:val="BilageEtikett"/>
                              <w:tag w:val="BilageEtikett"/>
                              <w:id w:val="-193905409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83606521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48" type="#_x0000_t202" style="position:absolute;left:0;text-align:left;margin-left:348.15pt;margin-top:35.45pt;width:89.85pt;height:9.6pt;z-index:2516586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ZL5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zimxDCNJj2KLvoVMjhO9WldmAL24ACM3WfbAbu9D7hMaXfS6/RHQgR6VHqzqy6cEZ6MykmJllHC&#10;oSvH5dk4l7/YWzsf4hdhNUlCRT26l4vK1jch4iWAbiEpWLCqqa8bpfIhMUZcKk/WDL1WMb8RFn+g&#10;lCFtRU+PT0bZsbHJvPesTHIjMmeGcCnzPsMsxY0SCaPMNyFRs5zoK7EZ58Ls4md0QkmEeovhgN+/&#10;6i3GfR6wyJGtiTtj3Rjrc/Z5yPYlq39sSyZ7PAp+kHcSY7foMlkm4x0FFrbegBne9rMVHL9u0L4b&#10;FuI98xgmdBwLIt7hI5VF+e0gUbK0/tdr9wkPjkNLSYvhrGj4uWJeUKK+GrD/rJxM0jTnw+TkI5hE&#10;/KFmcagxK31pwYkSq8jxLCZ8VFtRequfsEfmKSpUzHDErmjcipexXxnYQ1zM5xmE+XUs3pgHx5Pr&#10;VOdEzsfuiXk3MDiC+7d2O8Zs+oLIPTZZBjdfRZAxszxVuq/q0AHMfib/sKfScjk8Z9R+m8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jjZL5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4FEAD61" w14:textId="7B1E80D5" w:rsidR="00E062A7" w:rsidRDefault="005C3777" w:rsidP="00A118D8">
                    <w:pPr>
                      <w:pStyle w:val="Brdtext"/>
                      <w:jc w:val="left"/>
                    </w:pPr>
                    <w:sdt>
                      <w:sdtPr>
                        <w:alias w:val="NummerEtikett"/>
                        <w:tag w:val="NummerEtikett"/>
                        <w:id w:val="-22468655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581432466"/>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A721903" w14:textId="52034BBD" w:rsidR="00E062A7" w:rsidRPr="00C7375F" w:rsidRDefault="005C3777" w:rsidP="00D85371">
                    <w:pPr>
                      <w:pStyle w:val="Brdtext"/>
                    </w:pPr>
                    <w:sdt>
                      <w:sdtPr>
                        <w:alias w:val="BilageEtikett"/>
                        <w:tag w:val="BilageEtikett"/>
                        <w:id w:val="-193905409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83606521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DCAB5F" w14:textId="77777777" w:rsidR="00E062A7" w:rsidRDefault="00E062A7" w:rsidP="00664D04">
    <w:pPr>
      <w:pStyle w:val="Brdtext"/>
    </w:pPr>
    <w:r>
      <w:rPr>
        <w:noProof/>
        <w:lang w:eastAsia="sv-SE"/>
      </w:rPr>
      <mc:AlternateContent>
        <mc:Choice Requires="wps">
          <w:drawing>
            <wp:anchor distT="0" distB="0" distL="0" distR="0" simplePos="0" relativeHeight="2516585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AABEA" w14:textId="51FA6535" w:rsidR="00E062A7" w:rsidRDefault="005C3777" w:rsidP="00664D04">
                          <w:pPr>
                            <w:pStyle w:val="Brdtext"/>
                            <w:jc w:val="left"/>
                          </w:pPr>
                          <w:sdt>
                            <w:sdtPr>
                              <w:alias w:val="NummerEtikett"/>
                              <w:tag w:val="NummerEtikett"/>
                              <w:id w:val="-140483848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0143609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82C6221" w14:textId="74924E9C" w:rsidR="00E062A7" w:rsidRPr="00C7375F" w:rsidRDefault="005C3777" w:rsidP="00D85371">
                          <w:pPr>
                            <w:pStyle w:val="Brdtext"/>
                          </w:pPr>
                          <w:sdt>
                            <w:sdtPr>
                              <w:alias w:val="BilageEtikett"/>
                              <w:tag w:val="BilageEtikett"/>
                              <w:id w:val="193740154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5486990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52" type="#_x0000_t202" style="position:absolute;left:0;text-align:left;margin-left:29.4pt;margin-top:34.85pt;width:89.85pt;height:9.6pt;z-index:2516585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ecFSkQIAAJUFAAAOAAAAZHJzL2Uyb0RvYy54bWysVMFu2zAMvQ/YPwi6r46zpF2DOkXWosOA&#10;oi2WDj0rstQYkyVNUmJnX78n2U6yrpcOu9iU+EiK5CMvLttaka1wvjK6oPnJiBKhuSkr/VzQ7483&#10;Hz5R4gPTJVNGi4LuhKeX8/fvLho7E2OzNqoUjsCJ9rPGFnQdgp1lmedrUTN/YqzQUErjahZwdM9Z&#10;6VgD77XKxqPRadYYV1pnuPAet9edks6TfykFD/dSehGIKijeFtLXpe8qfrP5BZs9O2bXFe+fwf7h&#10;FTWrNILuXV2zwMjGVX+5qivujDcynHBTZ0bKiouUA7LJRy+yWa6ZFSkXFMfbfZn8/3PL77YPjlQl&#10;enc2pUSzGk16FG1wG2QwjvVprJ8BtrQAhvazaYEd7j0uY9qtdHX8IyECPSq921cXzgiPRvkkR8so&#10;4dDl4/x8nMqfHayt8+GLMDWJQkEdupeKyra3PuAlgA6QGMwbVZU3lVLpEBkjrpQjW4Zeq5DeCIs/&#10;UEqTpqCnH6ej5FibaN55Vjq6EYkzfbiYeZdhksJOiYhR+puQqFlK9JXYjHOh9/ETOqIkQr3FsMcf&#10;XvUW4y4PWKTIRoe9cV1p41L2acgOJSt/DCWTHR4FP8o7iqFdtYksk/F0oMDKlDsww5lutrzlNxXa&#10;d8t8eGAOw4SOY0GEe3ykMii/6SVK1sb9eu0+4sFxaClpMJwF9T83zAlK1FcN9p/nk0mc5nSYTM/A&#10;JOKONatjjd7UVwacyLGKLE9ixAc1iNKZ+gl7ZBGjQsU0R+yChkG8Ct3KwB7iYrFIIMyvZeFWLy2P&#10;rmOdIzkf2yfmbM/gAO7fmW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23nBU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D7AABEA" w14:textId="51FA6535" w:rsidR="00E062A7" w:rsidRDefault="005C3777" w:rsidP="00664D04">
                    <w:pPr>
                      <w:pStyle w:val="Brdtext"/>
                      <w:jc w:val="left"/>
                    </w:pPr>
                    <w:sdt>
                      <w:sdtPr>
                        <w:alias w:val="NummerEtikett"/>
                        <w:tag w:val="NummerEtikett"/>
                        <w:id w:val="-140483848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30143609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82C6221" w14:textId="74924E9C" w:rsidR="00E062A7" w:rsidRPr="00C7375F" w:rsidRDefault="005C3777" w:rsidP="00D85371">
                    <w:pPr>
                      <w:pStyle w:val="Brdtext"/>
                    </w:pPr>
                    <w:sdt>
                      <w:sdtPr>
                        <w:alias w:val="BilageEtikett"/>
                        <w:tag w:val="BilageEtikett"/>
                        <w:id w:val="193740154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5486990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A786E5" w14:textId="77777777" w:rsidR="00E062A7" w:rsidRDefault="00E062A7" w:rsidP="00EE1584">
    <w:pPr>
      <w:pStyle w:val="Brdtext"/>
    </w:pPr>
    <w:r>
      <w:rPr>
        <w:noProof/>
        <w:lang w:eastAsia="sv-SE"/>
      </w:rPr>
      <mc:AlternateContent>
        <mc:Choice Requires="wps">
          <w:drawing>
            <wp:anchor distT="0" distB="0" distL="0" distR="0" simplePos="0" relativeHeight="25165861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0AADDB" w14:textId="1D0FD4B6" w:rsidR="00E062A7" w:rsidRDefault="005C3777" w:rsidP="00A118D8">
                          <w:pPr>
                            <w:pStyle w:val="Brdtext"/>
                            <w:jc w:val="left"/>
                          </w:pPr>
                          <w:sdt>
                            <w:sdtPr>
                              <w:alias w:val="NummerEtikett"/>
                              <w:tag w:val="NummerEtikett"/>
                              <w:id w:val="136686769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6778655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2AA2176" w14:textId="03B74B43" w:rsidR="00E062A7" w:rsidRPr="00C7375F" w:rsidRDefault="005C3777" w:rsidP="00D85371">
                          <w:pPr>
                            <w:pStyle w:val="Brdtext"/>
                          </w:pPr>
                          <w:sdt>
                            <w:sdtPr>
                              <w:alias w:val="BilageEtikett"/>
                              <w:tag w:val="BilageEtikett"/>
                              <w:id w:val="12828871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0171179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53" type="#_x0000_t202" style="position:absolute;left:0;text-align:left;margin-left:348.15pt;margin-top:35.45pt;width:89.85pt;height:9.6pt;z-index:2516586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5vYB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1NKNGsRpMeRRvcGhkcx/o01k8BW1gAQ/vFtMAO9x6XMe1Wujr+kRCBHpXe7qoLZ4RHo3ySo2WU&#10;cOjycX4+TuXP9tbW+fBVmJpEoaAO3UtFZZtbH/ASQAdIDOaNqsqbSql0iIwRV8qRDUOvVUhvhMUf&#10;KKVJU9DT45NRcqxNNO88Kx3diMSZPlzMvMswSWGrRMQo/V1I1Cwl+kZsxrnQu/gJHVESod5j2OP3&#10;r3qPcZcHLFJko8POuK60cSn7NGT7kpU/h5LJDo+CH+QdxdAu20SWyfh0oMDSlFsww5lutrzlNxXa&#10;d8t8eGAOw4SOY0GEe3ykMii/6SVKVsb9fus+4sFxaClpMJwF9b/WzAlK1DcN9p/nk0mc5nSYnJyB&#10;ScQdapaHGr2urww4kWMVWZ7EiA9qEKUz9RP2yDxGhYppjtgFDYN4FbqVgT3ExXyeQJhfy8KtXlge&#10;Xcc6R3I+tk/M2Z7BAdy/M8MYs+krInfYaOntfB1AxsTyWOmuqn0HMPuJ/P2eisvl8JxQ+206e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b2A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40AADDB" w14:textId="1D0FD4B6" w:rsidR="00E062A7" w:rsidRDefault="005C3777" w:rsidP="00A118D8">
                    <w:pPr>
                      <w:pStyle w:val="Brdtext"/>
                      <w:jc w:val="left"/>
                    </w:pPr>
                    <w:sdt>
                      <w:sdtPr>
                        <w:alias w:val="NummerEtikett"/>
                        <w:tag w:val="NummerEtikett"/>
                        <w:id w:val="1366867690"/>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6778655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2AA2176" w14:textId="03B74B43" w:rsidR="00E062A7" w:rsidRPr="00C7375F" w:rsidRDefault="005C3777" w:rsidP="00D85371">
                    <w:pPr>
                      <w:pStyle w:val="Brdtext"/>
                    </w:pPr>
                    <w:sdt>
                      <w:sdtPr>
                        <w:alias w:val="BilageEtikett"/>
                        <w:tag w:val="BilageEtikett"/>
                        <w:id w:val="12828871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01711793"/>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70FBAF" w14:textId="77777777" w:rsidR="00E062A7" w:rsidRDefault="00E062A7" w:rsidP="00664D04">
    <w:pPr>
      <w:pStyle w:val="Brdtext"/>
    </w:pPr>
    <w:r>
      <w:rPr>
        <w:noProof/>
        <w:lang w:eastAsia="sv-SE"/>
      </w:rPr>
      <mc:AlternateContent>
        <mc:Choice Requires="wps">
          <w:drawing>
            <wp:anchor distT="0" distB="0" distL="0" distR="0" simplePos="0" relativeHeight="2516585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7342A" w14:textId="17F77AB5" w:rsidR="00E062A7" w:rsidRDefault="005C3777" w:rsidP="00664D04">
                          <w:pPr>
                            <w:pStyle w:val="Brdtext"/>
                            <w:jc w:val="left"/>
                          </w:pPr>
                          <w:sdt>
                            <w:sdtPr>
                              <w:alias w:val="NummerEtikett"/>
                              <w:tag w:val="NummerEtikett"/>
                              <w:id w:val="-81464195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794733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56DE474" w14:textId="774072D9" w:rsidR="00E062A7" w:rsidRPr="00C7375F" w:rsidRDefault="005C3777" w:rsidP="00D85371">
                          <w:pPr>
                            <w:pStyle w:val="Brdtext"/>
                          </w:pPr>
                          <w:sdt>
                            <w:sdtPr>
                              <w:alias w:val="BilageEtikett"/>
                              <w:tag w:val="BilageEtikett"/>
                              <w:id w:val="-148037700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6632764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57" type="#_x0000_t202" style="position:absolute;left:0;text-align:left;margin-left:29.4pt;margin-top:34.85pt;width:89.85pt;height:9.6pt;z-index:2516585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B8rOkAIAAJUFAAAOAAAAZHJzL2Uyb0RvYy54bWysVE1v2zAMvQ/YfxB0Xx2nabsGdYqsRYcB&#10;xVqsHXpWZKkxpq9JSuzs1+9Jdj7W9dJhF5sSH0mRfOTFZacVWQsfGmsqWh6NKBGG27oxzxX9/njz&#10;4SMlITJTM2WNqOhGBHo5e//uonVTMbZLq2rhCZyYMG1dRZcxumlRBL4UmoUj64SBUlqvWcTRPxe1&#10;Zy28a1WMR6PTorW+dt5yEQJur3slnWX/Ugoe76QMIhJVUbwt5q/P30X6FrMLNn32zC0bPjyD/cMr&#10;NGsMgu5cXbPIyMo3f7nSDfc2WBmPuNWFlbLhIueAbMrRi2welsyJnAuKE9yuTOH/ueVf1/eeNDV6&#10;d3ZGiWEaTXoUXfQrZDBO9WldmAL24ACM3SfbAbu9D7hMaXfS6/RHQgR6VHqzqy6cEZ6MykmJllHC&#10;oSvH5fk4l7/YWzsf4mdhNUlCRT26l4vK1rch4iWAbiEpWLCqqW8apfIhMUZcKU/WDL1WMb8RFn+g&#10;lCFtRU+PT0bZsbHJvPesTHIjMmeGcCnzPsMsxY0SCaPMNyFRs5zoK7EZ58Ls4md0QkmEeovhgN+/&#10;6i3GfR6wyJGtiTtj3Rjrc/Z5yPYlq39sSyZ7PAp+kHcSY7foMlkmx7l36W5h6w2Y4W0/W8Hxmwbt&#10;u2Uh3jOPYULHsSDiHT5SWZTfDhIlS+t/vXaf8OA4tJS0GM6Khp8r5gUl6osB+8/LySRNcz5MTs7A&#10;JOIPNYtDjVnpKwtOlFhFjmcx4aPaitJb/YQ9Mk9RoWKGI3ZF41a8iv3KwB7iYj7PIMyvY/HWPDie&#10;XKc6J3I+dk/Mu4HBEdz/ardjzKYviNxjk2Vw81UEGTPL91UdOoDZz+Qf9lRaLofnjNp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rB8rO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497342A" w14:textId="17F77AB5" w:rsidR="00E062A7" w:rsidRDefault="005C3777" w:rsidP="00664D04">
                    <w:pPr>
                      <w:pStyle w:val="Brdtext"/>
                      <w:jc w:val="left"/>
                    </w:pPr>
                    <w:sdt>
                      <w:sdtPr>
                        <w:alias w:val="NummerEtikett"/>
                        <w:tag w:val="NummerEtikett"/>
                        <w:id w:val="-81464195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794733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56DE474" w14:textId="774072D9" w:rsidR="00E062A7" w:rsidRPr="00C7375F" w:rsidRDefault="005C3777" w:rsidP="00D85371">
                    <w:pPr>
                      <w:pStyle w:val="Brdtext"/>
                    </w:pPr>
                    <w:sdt>
                      <w:sdtPr>
                        <w:alias w:val="BilageEtikett"/>
                        <w:tag w:val="BilageEtikett"/>
                        <w:id w:val="-1480377006"/>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6632764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AF86D3" w14:textId="77777777" w:rsidR="00E062A7" w:rsidRDefault="00E062A7" w:rsidP="00EE1584">
    <w:pPr>
      <w:pStyle w:val="Brdtext"/>
    </w:pPr>
    <w:r>
      <w:rPr>
        <w:noProof/>
        <w:lang w:eastAsia="sv-SE"/>
      </w:rPr>
      <mc:AlternateContent>
        <mc:Choice Requires="wps">
          <w:drawing>
            <wp:anchor distT="0" distB="0" distL="0" distR="0" simplePos="0" relativeHeight="25165861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882B7" w14:textId="70C6DD01" w:rsidR="00E062A7" w:rsidRDefault="005C3777" w:rsidP="00A118D8">
                          <w:pPr>
                            <w:pStyle w:val="Brdtext"/>
                            <w:jc w:val="left"/>
                          </w:pPr>
                          <w:sdt>
                            <w:sdtPr>
                              <w:alias w:val="NummerEtikett"/>
                              <w:tag w:val="NummerEtikett"/>
                              <w:id w:val="-159446760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0095445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4EEB53" w14:textId="24EFF2E6" w:rsidR="00E062A7" w:rsidRPr="00C7375F" w:rsidRDefault="005C3777" w:rsidP="00D85371">
                          <w:pPr>
                            <w:pStyle w:val="Brdtext"/>
                          </w:pPr>
                          <w:sdt>
                            <w:sdtPr>
                              <w:alias w:val="BilageEtikett"/>
                              <w:tag w:val="BilageEtikett"/>
                              <w:id w:val="-1421023403"/>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6106672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58" type="#_x0000_t202" style="position:absolute;left:0;text-align:left;margin-left:348.15pt;margin-top:35.45pt;width:89.85pt;height:9.6pt;z-index:2516586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Ps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3hKiWEaTXoUXfQrZHCc6tO6MAXswQEYu8+2A3Z7H3CZ0u6k1+mPhAj0qPRmV104IzwZlZMSLaOE&#10;Q1eOy7NxLn+xt3Y+xC/CapKEinp0LxeVrW9CxEsA3UJSsGBVU183SuVDYoy4VJ6sGXqtYn4jLP5A&#10;KUPaip4en4yyY2OTee9ZmeRGZM4M4VLmfYZZihslEkaZb0KiZjnRV2IzzoXZxc/ohJII9RbDAb9/&#10;1VuM+zxgkSNbE3fGujHW5+zzkO1LVv/Ylkz2eBT8IO8kxm7RZbJMjncUWNh6A2Z4289WcPy6Qftu&#10;WIj3zGOY0HEsiHiHj1QW5beDRMnS+l+v3Sc8OA4tJS2Gs6Lh54p5QYn6asD+s3IySdOcD5OTj2AS&#10;8YeaxaHGrPSlBSdKrCLHs5jwUW1F6a1+wh6Zp6hQMcMRu6JxK17GfmVgD3Exn2cQ5texeGMeHE+u&#10;U50TOR+7J+bdwOAI7t/a7Riz6Qsi99hkGdx8FUHGzPJU6b6qQwcw+5n8w55Ky+XwnFH7b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hPs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BB882B7" w14:textId="70C6DD01" w:rsidR="00E062A7" w:rsidRDefault="005C3777" w:rsidP="00A118D8">
                    <w:pPr>
                      <w:pStyle w:val="Brdtext"/>
                      <w:jc w:val="left"/>
                    </w:pPr>
                    <w:sdt>
                      <w:sdtPr>
                        <w:alias w:val="NummerEtikett"/>
                        <w:tag w:val="NummerEtikett"/>
                        <w:id w:val="-159446760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60095445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4EEB53" w14:textId="24EFF2E6" w:rsidR="00E062A7" w:rsidRPr="00C7375F" w:rsidRDefault="005C3777" w:rsidP="00D85371">
                    <w:pPr>
                      <w:pStyle w:val="Brdtext"/>
                    </w:pPr>
                    <w:sdt>
                      <w:sdtPr>
                        <w:alias w:val="BilageEtikett"/>
                        <w:tag w:val="BilageEtikett"/>
                        <w:id w:val="-1421023403"/>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56106672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9F4224" w14:textId="77777777" w:rsidR="00E062A7" w:rsidRDefault="00E062A7" w:rsidP="00664D04">
    <w:pPr>
      <w:pStyle w:val="Brdtext"/>
    </w:pPr>
    <w:r>
      <w:rPr>
        <w:noProof/>
        <w:lang w:eastAsia="sv-SE"/>
      </w:rPr>
      <mc:AlternateContent>
        <mc:Choice Requires="wps">
          <w:drawing>
            <wp:anchor distT="0" distB="0" distL="0" distR="0" simplePos="0" relativeHeight="2516585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401539" w14:textId="21CE8B87" w:rsidR="00E062A7" w:rsidRDefault="005C3777" w:rsidP="00664D04">
                          <w:pPr>
                            <w:pStyle w:val="Brdtext"/>
                            <w:jc w:val="left"/>
                          </w:pPr>
                          <w:sdt>
                            <w:sdtPr>
                              <w:alias w:val="NummerEtikett"/>
                              <w:tag w:val="NummerEtikett"/>
                              <w:id w:val="31815452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801497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C2AA95C" w14:textId="71FE523B" w:rsidR="00E062A7" w:rsidRPr="00C7375F" w:rsidRDefault="005C3777" w:rsidP="00D85371">
                          <w:pPr>
                            <w:pStyle w:val="Brdtext"/>
                          </w:pPr>
                          <w:sdt>
                            <w:sdtPr>
                              <w:alias w:val="BilageEtikett"/>
                              <w:tag w:val="BilageEtikett"/>
                              <w:id w:val="-14481411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6098788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62" type="#_x0000_t202" style="position:absolute;left:0;text-align:left;margin-left:29.4pt;margin-top:34.85pt;width:89.85pt;height:9.6pt;z-index:2516585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oO03kQIAAJUFAAAOAAAAZHJzL2Uyb0RvYy54bWysVFFP2zAQfp+0/2D5faQpBdaKFHUgpkkI&#10;0GDi2XVsGs2xPdtt0v16PjtJ2zFemPaSnH3f3fnuvrvzi7ZWZCOcr4wuaH40okRobspKPxf0x+P1&#10;p8+U+MB0yZTRoqBb4enF/OOH88bOxNisjCqFI3Ci/ayxBV2FYGdZ5vlK1MwfGSs0lNK4mgUc3XNW&#10;OtbAe62y8Wh0mjXGldYZLrzH7VWnpPPkX0rBw52UXgSiCoq3hfR16buM32x+zmbPjtlVxftnsH94&#10;Rc0qjaA7V1csMLJ21V+u6oo7440MR9zUmZGy4iLlgGzy0atsHlbMipQLiuPtrkz+/7nlt5t7R6oS&#10;vTubUqJZjSY9ija4NTIYx/o01s8Ae7AAhvaLaYEd7j0uY9qtdHX8IyECPSq93VUXzgiPRvkkR8so&#10;4dDl43w6TuXP9tbW+fBVmJpEoaAO3UtFZZsbH/ASQAdIDOaNqsrrSql0iIwRl8qRDUOvVUhvhMUf&#10;KKVJU9DT45NRcqxNNO88Kx3diMSZPlzMvMswSWGrRMQo/V1I1Cwl+kZsxrnQu/gJHVESod5j2OP3&#10;r3qPcZcHLFJko8POuK60cSn7NGT7kpU/h5LJDo+CH+QdxdAu20SWyfHJQIGlKbdghjPdbHnLryu0&#10;74b5cM8chgkdx4IId/hIZVB+00uUrIz7/dZ9xIPj0FLSYDgL6n+tmROUqG8a7J/mk0mc5nSYnJyB&#10;ScQdapaHGr2uLw04kWMVWZ7EiA9qEKUz9RP2yCJGhYppjtgFDYN4GbqVgT3ExWKRQJhfy8KNfrA8&#10;uo51juR8bJ+Ysz2DA7h/a4YxZrNXRO6w0dLbxTqAjInlsdJdVfsOYPYT+fs9FZfL4Tmh9tt0/gI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YaDtN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4401539" w14:textId="21CE8B87" w:rsidR="00E062A7" w:rsidRDefault="005C3777" w:rsidP="00664D04">
                    <w:pPr>
                      <w:pStyle w:val="Brdtext"/>
                      <w:jc w:val="left"/>
                    </w:pPr>
                    <w:sdt>
                      <w:sdtPr>
                        <w:alias w:val="NummerEtikett"/>
                        <w:tag w:val="NummerEtikett"/>
                        <w:id w:val="31815452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801497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C2AA95C" w14:textId="71FE523B" w:rsidR="00E062A7" w:rsidRPr="00C7375F" w:rsidRDefault="005C3777" w:rsidP="00D85371">
                    <w:pPr>
                      <w:pStyle w:val="Brdtext"/>
                    </w:pPr>
                    <w:sdt>
                      <w:sdtPr>
                        <w:alias w:val="BilageEtikett"/>
                        <w:tag w:val="BilageEtikett"/>
                        <w:id w:val="-14481411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6098788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A436" w14:textId="77777777" w:rsidR="00E062A7" w:rsidRDefault="00E062A7" w:rsidP="00EE1584">
    <w:pPr>
      <w:pStyle w:val="Brdtext"/>
    </w:pPr>
    <w:r>
      <w:rPr>
        <w:noProof/>
        <w:lang w:eastAsia="sv-SE"/>
      </w:rPr>
      <mc:AlternateContent>
        <mc:Choice Requires="wps">
          <w:drawing>
            <wp:anchor distT="0" distB="0" distL="0" distR="0" simplePos="0" relativeHeight="25165861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082432" w14:textId="182C625C" w:rsidR="00E062A7" w:rsidRDefault="005C3777" w:rsidP="00A118D8">
                          <w:pPr>
                            <w:pStyle w:val="Brdtext"/>
                            <w:jc w:val="left"/>
                          </w:pPr>
                          <w:sdt>
                            <w:sdtPr>
                              <w:alias w:val="NummerEtikett"/>
                              <w:tag w:val="NummerEtikett"/>
                              <w:id w:val="-200049930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4682375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3548888" w14:textId="5CFA7EB4" w:rsidR="00E062A7" w:rsidRPr="00C7375F" w:rsidRDefault="005C3777" w:rsidP="00D85371">
                          <w:pPr>
                            <w:pStyle w:val="Brdtext"/>
                          </w:pPr>
                          <w:sdt>
                            <w:sdtPr>
                              <w:alias w:val="BilageEtikett"/>
                              <w:tag w:val="BilageEtikett"/>
                              <w:id w:val="20476429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20177955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63" type="#_x0000_t202" style="position:absolute;left:0;text-align:left;margin-left:348.15pt;margin-top:35.45pt;width:89.85pt;height:9.6pt;z-index:2516586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9pk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2hVZrVaNKjaINbI4PjWJ/G+ilgCwtgaL+YFtjh3uMypt1KV8c/EiLQo9LbXXXhjPBolE9ytIwS&#10;Dl0+zs/HqfzZ3to6H74KU5MoFNShe6mobHPrA14C6ACJwbxRVXlTKZUOkTHiSjmyYei1CumNsPgD&#10;pTRpCnp6fDJKjrWJ5p1npaMbkTjTh4uZdxkmKWyViBilvwuJmqVE34jNOBd6Fz+hI0oi1HsMe/z+&#10;Ve8x7vKARYpsdNgZ15U2LmWfhmxfsvLnUDLZ4VHwg7yjGNplm8gyOT4dKLA05RbMcKabLW/5TYX2&#10;3TIfHpjDMKHjWBDhHh+pDMpveomSlXG/37qPeHAcWkoaDGdB/a81c4IS9U2D/ef5ZBKnOR0mJ2dg&#10;EnGHmuWhRq/rKwNO5FhFlicx4oMaROlM/YQ9Mo9RoWKaI3ZBwyBehW5lYA9xMZ8nEObXsnCrF5ZH&#10;17HOkZyP7RNztmdwAPfvzDDGbPqKyB02Wno7XweQMbE8Vrqrat8BzH4if7+n4nI5PCfUfpv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T/aZ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5082432" w14:textId="182C625C" w:rsidR="00E062A7" w:rsidRDefault="005C3777" w:rsidP="00A118D8">
                    <w:pPr>
                      <w:pStyle w:val="Brdtext"/>
                      <w:jc w:val="left"/>
                    </w:pPr>
                    <w:sdt>
                      <w:sdtPr>
                        <w:alias w:val="NummerEtikett"/>
                        <w:tag w:val="NummerEtikett"/>
                        <w:id w:val="-200049930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4682375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3548888" w14:textId="5CFA7EB4" w:rsidR="00E062A7" w:rsidRPr="00C7375F" w:rsidRDefault="005C3777" w:rsidP="00D85371">
                    <w:pPr>
                      <w:pStyle w:val="Brdtext"/>
                    </w:pPr>
                    <w:sdt>
                      <w:sdtPr>
                        <w:alias w:val="BilageEtikett"/>
                        <w:tag w:val="BilageEtikett"/>
                        <w:id w:val="20476429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201779552"/>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8298A" w14:textId="77777777" w:rsidR="00E062A7" w:rsidRDefault="00E062A7" w:rsidP="00664D04">
    <w:pPr>
      <w:pStyle w:val="Brdtext"/>
    </w:pPr>
    <w:r>
      <w:rPr>
        <w:noProof/>
        <w:lang w:eastAsia="sv-SE"/>
      </w:rPr>
      <mc:AlternateContent>
        <mc:Choice Requires="wps">
          <w:drawing>
            <wp:anchor distT="0" distB="0" distL="0" distR="0" simplePos="0" relativeHeight="2516585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3701C5" w14:textId="40801AAF" w:rsidR="00E062A7" w:rsidRDefault="005C3777" w:rsidP="00664D04">
                          <w:pPr>
                            <w:pStyle w:val="Brdtext"/>
                            <w:jc w:val="left"/>
                          </w:pPr>
                          <w:sdt>
                            <w:sdtPr>
                              <w:alias w:val="NummerEtikett"/>
                              <w:tag w:val="NummerEtikett"/>
                              <w:id w:val="125146111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1674277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0E3B60E" w14:textId="608E11D8" w:rsidR="00E062A7" w:rsidRPr="00C7375F" w:rsidRDefault="005C3777" w:rsidP="00D85371">
                          <w:pPr>
                            <w:pStyle w:val="Brdtext"/>
                          </w:pPr>
                          <w:sdt>
                            <w:sdtPr>
                              <w:alias w:val="BilageEtikett"/>
                              <w:tag w:val="BilageEtikett"/>
                              <w:id w:val="197286155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3817738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67" type="#_x0000_t202" style="position:absolute;left:0;text-align:left;margin-left:29.4pt;margin-top:34.85pt;width:89.85pt;height:9.6pt;z-index:251658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g6kjAIAAJU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Wr07rSk&#10;xDCNJj2KLvoVMhin+rQuTAF7cADG7rPtgN2+BzymtDvpdfojIQI5Kr3ZVRfGCE9K5aREyyjhkJXj&#10;8mycy1/stZ0P8YuwmqRDRT26l4vK1jchIhJAt5DkLFjV1NeNUvmSGCMulSdrhl6rmGOExh8oZUhb&#10;0ZOPx6Ns2Nik3ltWJpkRmTODu5R5n2E+xY0SCaPMNyFRs5zoK74Z58Ls/Gd0Qkm4eovigN9H9Rbl&#10;Pg9oZM/WxJ2yboz1Ofs8ZPuS1T+2JZM9HgU/yDsdY7foMlkmk9y79Law9QbM8LafreD4dYP23bAQ&#10;75nHMKHjWBDxDh+pLMpvhxMlS+t/vfae8OA4pJS0GM6Khp8r5gUl6qsB+8/KFACJ+TI5/gQmEX8o&#10;WRxKzEpfWnAC/EZ0+ZjwUW2P0lv9hD0yT14hYobDd0Xj9ngZ+5WBPcTFfJ5BmF/H4o15cDyZTnVO&#10;5Hzsnph3A4MjuH9rt2PMpi+I3GOTZnDzVQQZM8v3VR06gNnP5B/2VFouh/eM2m/T2W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C2KDqS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C3701C5" w14:textId="40801AAF" w:rsidR="00E062A7" w:rsidRDefault="005C3777" w:rsidP="00664D04">
                    <w:pPr>
                      <w:pStyle w:val="Brdtext"/>
                      <w:jc w:val="left"/>
                    </w:pPr>
                    <w:sdt>
                      <w:sdtPr>
                        <w:alias w:val="NummerEtikett"/>
                        <w:tag w:val="NummerEtikett"/>
                        <w:id w:val="1251461115"/>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016742772"/>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00E3B60E" w14:textId="608E11D8" w:rsidR="00E062A7" w:rsidRPr="00C7375F" w:rsidRDefault="005C3777" w:rsidP="00D85371">
                    <w:pPr>
                      <w:pStyle w:val="Brdtext"/>
                    </w:pPr>
                    <w:sdt>
                      <w:sdtPr>
                        <w:alias w:val="BilageEtikett"/>
                        <w:tag w:val="BilageEtikett"/>
                        <w:id w:val="1972861555"/>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3817738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57D132" w14:textId="77777777" w:rsidR="00E062A7" w:rsidRDefault="00E062A7" w:rsidP="00EE1584">
    <w:pPr>
      <w:pStyle w:val="Brdtext"/>
    </w:pPr>
    <w:r>
      <w:rPr>
        <w:noProof/>
        <w:lang w:eastAsia="sv-SE"/>
      </w:rPr>
      <mc:AlternateContent>
        <mc:Choice Requires="wps">
          <w:drawing>
            <wp:anchor distT="0" distB="0" distL="0" distR="0" simplePos="0" relativeHeight="2516586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EAD41" w14:textId="606EA1A1" w:rsidR="00E062A7" w:rsidRDefault="005C3777" w:rsidP="00A118D8">
                          <w:pPr>
                            <w:pStyle w:val="Brdtext"/>
                            <w:jc w:val="left"/>
                          </w:pPr>
                          <w:sdt>
                            <w:sdtPr>
                              <w:alias w:val="NummerEtikett"/>
                              <w:tag w:val="NummerEtikett"/>
                              <w:id w:val="-53364927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590929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5C64543" w14:textId="61ECC4DF" w:rsidR="00E062A7" w:rsidRPr="00C7375F" w:rsidRDefault="005C3777" w:rsidP="00D85371">
                          <w:pPr>
                            <w:pStyle w:val="Brdtext"/>
                          </w:pPr>
                          <w:sdt>
                            <w:sdtPr>
                              <w:alias w:val="BilageEtikett"/>
                              <w:tag w:val="BilageEtikett"/>
                              <w:id w:val="-153148671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260124690"/>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68" type="#_x0000_t202" style="position:absolute;left:0;text-align:left;margin-left:348.15pt;margin-top:35.45pt;width:89.85pt;height:9.6pt;z-index:251658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d9eGjwIAAJU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6N3&#10;Z+DHMI0mPYou+hUqOE78tC5MAXtwAMbuk+2A3Z4HHKayO+l1+qMgAjsibXbsIhjhyamclGgZJRy2&#10;clyejzP9xd7b+RA/C6tJWlTUo3uZVLa+DRE3AXQLScmCVU190yiVN0kx4kp5smbotYr5jvD4A6UM&#10;aSt6enwyyoGNTe59ZGVSGJE1M6RLlfcV5lXcKJEwynwTEpzlQl/JzTgXZpc/oxNKItVbHAf8/lZv&#10;ce7rgEfObE3cOevGWJ+rz49sT1n9Y0uZ7PEg/KDutIzdostimUx2EljYegNleNu/reD4TYP23bIQ&#10;75nHY0LHMSDiHT5SWdBvhxUlS+t/vXae8NA4rJS0eJwVDT9XzAtK1BcD9Z+XkwnCxryZnHyEkog/&#10;tCwOLWalryw0UWIUOZ6XCR/Vdim91U+YI/OUFSZmOHJXNG6XV7EfGZhDXMznGYT361i8NQ+Op9CJ&#10;5yTOx+6JeTcoOEL7X+32GbPpCyH32OQZ3HwVIcas8sR0z+rQAbz9LP5hTqXhcrjPqP00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GZ314a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A0EAD41" w14:textId="606EA1A1" w:rsidR="00E062A7" w:rsidRDefault="005C3777" w:rsidP="00A118D8">
                    <w:pPr>
                      <w:pStyle w:val="Brdtext"/>
                      <w:jc w:val="left"/>
                    </w:pPr>
                    <w:sdt>
                      <w:sdtPr>
                        <w:alias w:val="NummerEtikett"/>
                        <w:tag w:val="NummerEtikett"/>
                        <w:id w:val="-53364927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9590929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75C64543" w14:textId="61ECC4DF" w:rsidR="00E062A7" w:rsidRPr="00C7375F" w:rsidRDefault="005C3777" w:rsidP="00D85371">
                    <w:pPr>
                      <w:pStyle w:val="Brdtext"/>
                    </w:pPr>
                    <w:sdt>
                      <w:sdtPr>
                        <w:alias w:val="BilageEtikett"/>
                        <w:tag w:val="BilageEtikett"/>
                        <w:id w:val="-153148671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260124690"/>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2A1E57" w14:textId="77777777" w:rsidR="00E062A7" w:rsidRDefault="00E062A7" w:rsidP="00664D04">
    <w:pPr>
      <w:pStyle w:val="Brdtext"/>
    </w:pPr>
    <w:r>
      <w:rPr>
        <w:noProof/>
        <w:lang w:eastAsia="sv-SE"/>
      </w:rPr>
      <mc:AlternateContent>
        <mc:Choice Requires="wps">
          <w:drawing>
            <wp:anchor distT="0" distB="0" distL="0" distR="0" simplePos="0" relativeHeight="2516585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F85936" w14:textId="7AEFBA0F" w:rsidR="00E062A7" w:rsidRDefault="005C3777" w:rsidP="00664D04">
                          <w:pPr>
                            <w:pStyle w:val="Brdtext"/>
                            <w:jc w:val="left"/>
                          </w:pPr>
                          <w:sdt>
                            <w:sdtPr>
                              <w:alias w:val="NummerEtikett"/>
                              <w:tag w:val="NummerEtikett"/>
                              <w:id w:val="-9894765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46895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6BEB3C1" w14:textId="58E8E233" w:rsidR="00E062A7" w:rsidRPr="00C7375F" w:rsidRDefault="005C3777" w:rsidP="00D85371">
                          <w:pPr>
                            <w:pStyle w:val="Brdtext"/>
                          </w:pPr>
                          <w:sdt>
                            <w:sdtPr>
                              <w:alias w:val="BilageEtikett"/>
                              <w:tag w:val="BilageEtikett"/>
                              <w:id w:val="204717381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5871796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72" type="#_x0000_t202" style="position:absolute;left:0;text-align:left;margin-left:29.4pt;margin-top:34.85pt;width:89.85pt;height:9.6pt;z-index:2516585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12r4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86OKdGsRpMeRRvcGhmMY30a66eALSyAof1iWmCHe4/LmHYrXR3/SIhAj0pvd9WFM8KjUT7J0TJK&#10;OHT5OD8fp/Jne2vrfPgqTE2iUFCH7qWiss2tD3gJoAMkBvNGVeVNpVQ6RMaIK+XIhqHXKqQ3wuIP&#10;lNKkKejp8ckoOdYmmneelY5uROJMHy5m3mWYpLBVImKU/i4kapYSfSM241zoXfyEjiiJUO8x7PH7&#10;V73HuMsDFimy0WFnXFfauJR9GrJ9ycqfQ8lkh0fBD/KOYmiXbSLLZHIyUGBpyi2Y4Uw3W97ymwrt&#10;u2U+PDCHYULHsSDCPT5SGZTf9BIlK+N+v3Uf8eA4tJQ0GM6C+l9r5gQl6psG+8/zySROczpMTj6D&#10;ScQdapaHGr2urww4kWMVWZ7EiA9qEKUz9RP2yDxGhYppjtgFDYN4FbqVgT3ExXyeQJhfy8KtXlge&#10;Xcc6R3I+tk/M2Z7BAdy/M8MYs+krInfYaOntfB1AxsTyWOmuqn0HMPuJ/P2eisvl8JxQ+206e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Atdq+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0F85936" w14:textId="7AEFBA0F" w:rsidR="00E062A7" w:rsidRDefault="005C3777" w:rsidP="00664D04">
                    <w:pPr>
                      <w:pStyle w:val="Brdtext"/>
                      <w:jc w:val="left"/>
                    </w:pPr>
                    <w:sdt>
                      <w:sdtPr>
                        <w:alias w:val="NummerEtikett"/>
                        <w:tag w:val="NummerEtikett"/>
                        <w:id w:val="-98947651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8468959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6BEB3C1" w14:textId="58E8E233" w:rsidR="00E062A7" w:rsidRPr="00C7375F" w:rsidRDefault="005C3777" w:rsidP="00D85371">
                    <w:pPr>
                      <w:pStyle w:val="Brdtext"/>
                    </w:pPr>
                    <w:sdt>
                      <w:sdtPr>
                        <w:alias w:val="BilageEtikett"/>
                        <w:tag w:val="BilageEtikett"/>
                        <w:id w:val="204717381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58717966"/>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253D3F" w14:textId="77777777" w:rsidR="00E062A7" w:rsidRDefault="00E062A7" w:rsidP="00EE1584">
    <w:pPr>
      <w:pStyle w:val="Brdtext"/>
    </w:pPr>
    <w:r>
      <w:rPr>
        <w:noProof/>
        <w:lang w:eastAsia="sv-SE"/>
      </w:rPr>
      <mc:AlternateContent>
        <mc:Choice Requires="wps">
          <w:drawing>
            <wp:anchor distT="0" distB="0" distL="0" distR="0" simplePos="0" relativeHeight="2516586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3CA81E" w14:textId="7A97D0CB" w:rsidR="00E062A7" w:rsidRDefault="005C3777" w:rsidP="00A118D8">
                          <w:pPr>
                            <w:pStyle w:val="Brdtext"/>
                            <w:jc w:val="left"/>
                          </w:pPr>
                          <w:sdt>
                            <w:sdtPr>
                              <w:alias w:val="NummerEtikett"/>
                              <w:tag w:val="NummerEtikett"/>
                              <w:id w:val="137705032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4611966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5F5DEBD" w14:textId="2664B03D" w:rsidR="00E062A7" w:rsidRPr="00C7375F" w:rsidRDefault="005C3777" w:rsidP="00D85371">
                          <w:pPr>
                            <w:pStyle w:val="Brdtext"/>
                          </w:pPr>
                          <w:sdt>
                            <w:sdtPr>
                              <w:alias w:val="BilageEtikett"/>
                              <w:tag w:val="BilageEtikett"/>
                              <w:id w:val="-146194734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39342178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73" type="#_x0000_t202" style="position:absolute;left:0;text-align:left;margin-left:348.15pt;margin-top:35.45pt;width:89.85pt;height:9.6pt;z-index:2516586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SF2r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87GlGhWo0mPog1ujQyOY30a66eALSyAof1iWmCHe4/LmHYrXR3/SIhAj0pvd9WFM8KjUT7J0TJK&#10;OHT5OD8fp/Jne2vrfPgqTE2iUFCH7qWiss2tD3gJoAMkBvNGVeVNpVQ6RMaIK+XIhqHXKqQ3wuIP&#10;lNKkKejp8ckoOdYmmneelY5uROJMHy5m3mWYpLBVImKU/i4kapYSfSM241zoXfyEjiiJUO8x7PH7&#10;V73HuMsDFimy0WFnXFfauJR9GrJ9ycqfQ8lkh0fBD/KOYmiXbSLLZHI6UGBpyi2Y4Uw3W97ymwrt&#10;u2U+PDCHYULHsSDCPT5SGZTf9BIlK+N+v3Uf8eA4tJQ0GM6C+l9r5gQl6psG+8/zySROczpMTj6D&#10;ScQdapaHGr2urww4kWMVWZ7EiA9qEKUz9RP2yDxGhYppjtgFDYN4FbqVgT3ExXyeQJhfy8KtXlge&#10;Xcc6R3I+tk/M2Z7BAdy/M8MYs+krInfYaOntfB1AxsTyWOmuqn0HMPuJ/P2eisvl8JxQ+206e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9khdq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33CA81E" w14:textId="7A97D0CB" w:rsidR="00E062A7" w:rsidRDefault="005C3777" w:rsidP="00A118D8">
                    <w:pPr>
                      <w:pStyle w:val="Brdtext"/>
                      <w:jc w:val="left"/>
                    </w:pPr>
                    <w:sdt>
                      <w:sdtPr>
                        <w:alias w:val="NummerEtikett"/>
                        <w:tag w:val="NummerEtikett"/>
                        <w:id w:val="137705032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4611966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55F5DEBD" w14:textId="2664B03D" w:rsidR="00E062A7" w:rsidRPr="00C7375F" w:rsidRDefault="005C3777" w:rsidP="00D85371">
                    <w:pPr>
                      <w:pStyle w:val="Brdtext"/>
                    </w:pPr>
                    <w:sdt>
                      <w:sdtPr>
                        <w:alias w:val="BilageEtikett"/>
                        <w:tag w:val="BilageEtikett"/>
                        <w:id w:val="-1461947344"/>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39342178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AE97B7" w14:textId="77777777" w:rsidR="00E062A7" w:rsidRDefault="00E062A7" w:rsidP="00664D04">
    <w:pPr>
      <w:pStyle w:val="Brdtext"/>
    </w:pPr>
    <w:r>
      <w:rPr>
        <w:noProof/>
        <w:lang w:eastAsia="sv-SE"/>
      </w:rPr>
      <mc:AlternateContent>
        <mc:Choice Requires="wps">
          <w:drawing>
            <wp:anchor distT="0" distB="0" distL="0" distR="0" simplePos="0" relativeHeight="2516585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89E7C4" w14:textId="6F70A40E" w:rsidR="00E062A7" w:rsidRDefault="005C3777" w:rsidP="00664D04">
                          <w:pPr>
                            <w:pStyle w:val="Brdtext"/>
                            <w:jc w:val="left"/>
                          </w:pPr>
                          <w:sdt>
                            <w:sdtPr>
                              <w:alias w:val="NummerEtikett"/>
                              <w:tag w:val="NummerEtikett"/>
                              <w:id w:val="-61907250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9352850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87E5D46" w14:textId="11A7CEC4" w:rsidR="00E062A7" w:rsidRPr="00C7375F" w:rsidRDefault="005C3777" w:rsidP="00D85371">
                          <w:pPr>
                            <w:pStyle w:val="Brdtext"/>
                          </w:pPr>
                          <w:sdt>
                            <w:sdtPr>
                              <w:alias w:val="BilageEtikett"/>
                              <w:tag w:val="BilageEtikett"/>
                              <w:id w:val="-151667972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6253516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77" type="#_x0000_t202" style="position:absolute;left:0;text-align:left;margin-left:29.4pt;margin-top:34.85pt;width:89.85pt;height:9.6pt;z-index:2516585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xkAIAAJUFAAAOAAAAZHJzL2Uyb0RvYy54bWysVE1PGzEQvVfqf7B8L5tNA4WIDUpBVJUQ&#10;oELF2fHaZFV/1Xaym/76Pns3H6VcqHrZtT1vZjzPb+b8otOKrIUPjTUVLY9GlAjDbd2Y54p+f7z+&#10;cEpJiMzUTFkjKroRgV7M3r87b91UjO3Sqlp4giAmTFtX0WWMbloUgS+FZuHIOmFglNZrFrH1z0Xt&#10;WYvoWhXj0eikaK2vnbdchIDTq95IZzm+lILHOymDiERVFHeL+evzd5G+xeycTZ89c8uGD9dg/3AL&#10;zRqDpLtQVywysvLNX6F0w70NVsYjbnVhpWy4yDWgmnL0opqHJXMi1wJygtvRFP5fWH67vvekqfF2&#10;p8eUGKbxSI+ii36FCsaJn9aFKWAPDsDYfbYdsNvzgMNUdie9Tn8URGAH05sduwhGeHIqJyWejBIO&#10;Wzkuz8aZ/mLv7XyIX4TVJC0q6vF6mVS2vgkRNwF0C0nJglVNfd0olTdJMeJSebJmeGsV8x3h8QdK&#10;GdJW9OTj8SgHNja595GVSWFE1syQLlXeV5hXcaNEwijzTUhwlgt9JTfjXJhd/oxOKIlUb3Ec8Ptb&#10;vcW5rwMeObM1ceesG2N9rj432Z6y+seWMtnjQfhB3WkZu0WXxTIBgYM0FrbeQBne9r0VHL9u8Hw3&#10;LMR75tFMeHEMiHiHj1QW9NthRcnS+l+vnSc8NA4rJS2as6Lh54p5QYn6aqD+s3IySd2cN5PjT1AS&#10;8YeWxaHFrPSlhSZKjCLH8zLho9oupbf6CXNknrLCxAxH7orG7fIy9iMDc4iL+TyD0L+OxRvz4HgK&#10;nXhO4nzsnph3g4IjtH9rt23Mpi+E3GOTZ3DzVYQYs8oT0z2rwwug97P4hzmVhsvhPqP20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u/Y+x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889E7C4" w14:textId="6F70A40E" w:rsidR="00E062A7" w:rsidRDefault="005C3777" w:rsidP="00664D04">
                    <w:pPr>
                      <w:pStyle w:val="Brdtext"/>
                      <w:jc w:val="left"/>
                    </w:pPr>
                    <w:sdt>
                      <w:sdtPr>
                        <w:alias w:val="NummerEtikett"/>
                        <w:tag w:val="NummerEtikett"/>
                        <w:id w:val="-619072502"/>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9352850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87E5D46" w14:textId="11A7CEC4" w:rsidR="00E062A7" w:rsidRPr="00C7375F" w:rsidRDefault="005C3777" w:rsidP="00D85371">
                    <w:pPr>
                      <w:pStyle w:val="Brdtext"/>
                    </w:pPr>
                    <w:sdt>
                      <w:sdtPr>
                        <w:alias w:val="BilageEtikett"/>
                        <w:tag w:val="BilageEtikett"/>
                        <w:id w:val="-151667972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46253516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FF0361" w14:textId="77777777" w:rsidR="00E062A7" w:rsidRDefault="00E062A7" w:rsidP="00EE1584">
    <w:pPr>
      <w:pStyle w:val="Brdtext"/>
    </w:pPr>
    <w:r>
      <w:rPr>
        <w:noProof/>
        <w:lang w:eastAsia="sv-SE"/>
      </w:rPr>
      <mc:AlternateContent>
        <mc:Choice Requires="wps">
          <w:drawing>
            <wp:anchor distT="0" distB="0" distL="0" distR="0" simplePos="0" relativeHeight="2516586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E1775C" w14:textId="324A5C25" w:rsidR="00E062A7" w:rsidRDefault="005C3777" w:rsidP="00A118D8">
                          <w:pPr>
                            <w:pStyle w:val="Brdtext"/>
                            <w:jc w:val="left"/>
                          </w:pPr>
                          <w:sdt>
                            <w:sdtPr>
                              <w:alias w:val="NummerEtikett"/>
                              <w:tag w:val="NummerEtikett"/>
                              <w:id w:val="76080886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5310639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AB608F9" w14:textId="43C0CB88" w:rsidR="00E062A7" w:rsidRPr="00C7375F" w:rsidRDefault="005C3777" w:rsidP="00D85371">
                          <w:pPr>
                            <w:pStyle w:val="Brdtext"/>
                          </w:pPr>
                          <w:sdt>
                            <w:sdtPr>
                              <w:alias w:val="BilageEtikett"/>
                              <w:tag w:val="BilageEtikett"/>
                              <w:id w:val="-92240807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9700545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78" type="#_x0000_t202" style="position:absolute;left:0;text-align:left;margin-left:348.15pt;margin-top:35.45pt;width:89.85pt;height:9.6pt;z-index:2516586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FaT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O5tQYphGkx5FF/0KGRyn+rQuTAF7cADG7pPtgN3eB1ymtDvpdfojIQI9Kr3ZVRfOCE9G5aREyyjh&#10;0JXj8nycy1/srZ0P8bOwmiShoh7dy0Vl69sQ8RJAt5AULFjV1DeNUvmQGCOulCdrhl6rmN8Iiz9Q&#10;ypC2oqfHJ6Ps2Nhk3ntWJrkRmTNDuJR5n2GW4kaJhFHmm5CoWU70ldiMc2F28TM6oSRCvcVwwO9f&#10;9RbjPg9Y5MjWxJ2xboz1Ofs8ZPuS1T+2JZM9HgU/yDuJsVt0mSyTkx0FFrbegBne9rMVHL9p0L5b&#10;FuI98xgmdBwLIt7hI5VF+e0gUbK0/tdr9wkPjkNLSYvhrGj4uWJeUKK+GLD/vJxM0jTnw+TkI5hE&#10;/KFmcagxK31lwYkSq8jxLCZ8VFtRequfsEfmKSpUzHDErmjcilexXxnYQ1zM5xmE+XUs3poHx5Pr&#10;VOdEzsfuiXk3MDiC+1/tdozZ9AWRe2yyDG6+iiBjZnmqdF/VoQOY/Uz+YU+l5XJ4zqj9Np39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lAFaT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AE1775C" w14:textId="324A5C25" w:rsidR="00E062A7" w:rsidRDefault="005C3777" w:rsidP="00A118D8">
                    <w:pPr>
                      <w:pStyle w:val="Brdtext"/>
                      <w:jc w:val="left"/>
                    </w:pPr>
                    <w:sdt>
                      <w:sdtPr>
                        <w:alias w:val="NummerEtikett"/>
                        <w:tag w:val="NummerEtikett"/>
                        <w:id w:val="76080886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85310639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6AB608F9" w14:textId="43C0CB88" w:rsidR="00E062A7" w:rsidRPr="00C7375F" w:rsidRDefault="005C3777" w:rsidP="00D85371">
                    <w:pPr>
                      <w:pStyle w:val="Brdtext"/>
                    </w:pPr>
                    <w:sdt>
                      <w:sdtPr>
                        <w:alias w:val="BilageEtikett"/>
                        <w:tag w:val="BilageEtikett"/>
                        <w:id w:val="-922408070"/>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997005451"/>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C3DF8B" w14:textId="77777777" w:rsidR="00E062A7" w:rsidRDefault="00E062A7" w:rsidP="00664D04">
    <w:pPr>
      <w:pStyle w:val="Brdtext"/>
    </w:pPr>
    <w:r>
      <w:rPr>
        <w:noProof/>
        <w:lang w:eastAsia="sv-SE"/>
      </w:rPr>
      <mc:AlternateContent>
        <mc:Choice Requires="wps">
          <w:drawing>
            <wp:anchor distT="0" distB="0" distL="0" distR="0" simplePos="0" relativeHeight="2516585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777F2" w14:textId="3088BA8C" w:rsidR="00E062A7" w:rsidRDefault="005C3777" w:rsidP="00664D04">
                          <w:pPr>
                            <w:pStyle w:val="Brdtext"/>
                            <w:jc w:val="left"/>
                          </w:pPr>
                          <w:sdt>
                            <w:sdtPr>
                              <w:alias w:val="NummerEtikett"/>
                              <w:tag w:val="NummerEtikett"/>
                              <w:id w:val="113051861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969408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5A1E3D" w14:textId="1A4EC1D2" w:rsidR="00E062A7" w:rsidRPr="00C7375F" w:rsidRDefault="005C3777" w:rsidP="00D85371">
                          <w:pPr>
                            <w:pStyle w:val="Brdtext"/>
                          </w:pPr>
                          <w:sdt>
                            <w:sdtPr>
                              <w:alias w:val="BilageEtikett"/>
                              <w:tag w:val="BilageEtikett"/>
                              <w:id w:val="1150101633"/>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1303718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82" type="#_x0000_t202" style="position:absolute;left:0;text-align:left;margin-left:29.4pt;margin-top:34.85pt;width:89.85pt;height:9.6pt;z-index:2516585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OvtkgIAAJUFAAAOAAAAZHJzL2Uyb0RvYy54bWysVE1v2zAMvQ/YfxB0Xx1nST+COkXWosOA&#10;oi3WDj0rstQYkyVNUmJnv75Psp1kXS8ddrEp8ZEUyUeeX7S1IhvhfGV0QfOjESVCc1NW+rmgPx6v&#10;P51S4gPTJVNGi4JuhacX848fzhs7E2OzMqoUjsCJ9rPGFnQVgp1lmecrUTN/ZKzQUErjahZwdM9Z&#10;6VgD77XKxqPRcdYYV1pnuPAet1edks6TfykFD3dSehGIKijeFtLXpe8yfrP5OZs9O2ZXFe+fwf7h&#10;FTWrNILuXF2xwMjaVX+5qivujDcyHHFTZ0bKiouUA7LJR6+yeVgxK1IuKI63uzL5/+eW327uHalK&#10;9O70hBLNajTpUbTBrZHBONansX4G2IMFMLRfTAvscO9xGdNupavjHwkR6FHp7a66cEZ4NMonOVpG&#10;CYcuH+dn41T+bG9tnQ9fhalJFArq0L1UVLa58QEvAXSAxGDeqKq8rpRKh8gYcakc2TD0WoX0Rlj8&#10;gVKaNAU9/jwdJcfaRPPOs9LRjUic6cPFzLsMkxS2SkSM0t+FRM1Som/EZpwLvYuf0BElEeo9hj1+&#10;/6r3GHd5wCJFNjrsjOtKG5eyT0O2L1n5cyiZ7PAo+EHeUQztsk1kmUynAwWWptyCGc50s+Utv67Q&#10;vhvmwz1zGCZ0HAsi3OEjlUH5TS9RsjLu91v3EQ+OQ0tJg+EsqP+1Zk5Qor5psP8sn0ziNKfDZHoC&#10;JhF3qFkeavS6vjTgRI5VZHkSIz6oQZTO1E/YI4sYFSqmOWIXNAziZehWBvYQF4tFAmF+LQs3+sHy&#10;6DrWOZLzsX1izvYMDuD+rRnGmM1eEbnDRktvF+sAMiaWx0p3Ve07gNlP5O/3VFwuh+eE2m/T+QsA&#10;AAD//wMAUEsDBBQABgAIAAAAIQCTpHj03wAAAAgBAAAPAAAAZHJzL2Rvd25yZXYueG1sTI/BTsMw&#10;EETvSPyDtUjcqEOhxU2zqQDBgUpVRYvUqxsvcUS8jmKnDX+POcFxNKOZN8VqdK04UR8azwi3kwwE&#10;ceVNwzXCx/71RoEIUbPRrWdC+KYAq/LyotC58Wd+p9Mu1iKVcMg1go2xy6UMlSWnw8R3xMn79L3T&#10;Mcm+lqbX51TuWjnNsrl0uuG0YHVHz5aqr93gEPabJzNIM5q3l2qz3tJBru39FvH6anxcgog0xr8w&#10;/OIndCgT09EPbIJoEWYqkUeE+eIBRPKnd2oG4oig1AJkWcj/B8ofAAAA//8DAFBLAQItABQABgAI&#10;AAAAIQC2gziS/gAAAOEBAAATAAAAAAAAAAAAAAAAAAAAAABbQ29udGVudF9UeXBlc10ueG1sUEsB&#10;Ai0AFAAGAAgAAAAhADj9If/WAAAAlAEAAAsAAAAAAAAAAAAAAAAALwEAAF9yZWxzLy5yZWxzUEsB&#10;Ai0AFAAGAAgAAAAhAEGg6+2SAgAAlQUAAA4AAAAAAAAAAAAAAAAALgIAAGRycy9lMm9Eb2MueG1s&#10;UEsBAi0AFAAGAAgAAAAhAJOkePTfAAAACAEAAA8AAAAAAAAAAAAAAAAA7AQAAGRycy9kb3ducmV2&#10;LnhtbFBLBQYAAAAABAAEAPMAAAD4BQAAAAA=&#10;" o:allowoverlap="f" fillcolor="white [3201]" stroked="f" strokeweight=".5pt">
              <v:textbox style="mso-fit-shape-to-text:t">
                <w:txbxContent>
                  <w:p w14:paraId="46A777F2" w14:textId="3088BA8C" w:rsidR="00E062A7" w:rsidRDefault="005C3777" w:rsidP="00664D04">
                    <w:pPr>
                      <w:pStyle w:val="Brdtext"/>
                      <w:jc w:val="left"/>
                    </w:pPr>
                    <w:sdt>
                      <w:sdtPr>
                        <w:alias w:val="NummerEtikett"/>
                        <w:tag w:val="NummerEtikett"/>
                        <w:id w:val="113051861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9694087"/>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E5A1E3D" w14:textId="1A4EC1D2" w:rsidR="00E062A7" w:rsidRPr="00C7375F" w:rsidRDefault="005C3777" w:rsidP="00D85371">
                    <w:pPr>
                      <w:pStyle w:val="Brdtext"/>
                    </w:pPr>
                    <w:sdt>
                      <w:sdtPr>
                        <w:alias w:val="BilageEtikett"/>
                        <w:tag w:val="BilageEtikett"/>
                        <w:id w:val="1150101633"/>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1303718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682936" w14:textId="77777777" w:rsidR="00E062A7" w:rsidRDefault="00E062A7" w:rsidP="00EE1584">
    <w:pPr>
      <w:pStyle w:val="Brdtext"/>
    </w:pPr>
    <w:r>
      <w:rPr>
        <w:noProof/>
        <w:lang w:eastAsia="sv-SE"/>
      </w:rPr>
      <mc:AlternateContent>
        <mc:Choice Requires="wps">
          <w:drawing>
            <wp:anchor distT="0" distB="0" distL="0" distR="0" simplePos="0" relativeHeight="2516586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482FE" w14:textId="4CE3A63A" w:rsidR="00E062A7" w:rsidRDefault="005C3777" w:rsidP="00A118D8">
                          <w:pPr>
                            <w:pStyle w:val="Brdtext"/>
                            <w:jc w:val="left"/>
                          </w:pPr>
                          <w:sdt>
                            <w:sdtPr>
                              <w:alias w:val="NummerEtikett"/>
                              <w:tag w:val="NummerEtikett"/>
                              <w:id w:val="38829987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997748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58B4AD1" w14:textId="0EF55946" w:rsidR="00E062A7" w:rsidRPr="00C7375F" w:rsidRDefault="005C3777" w:rsidP="00D85371">
                          <w:pPr>
                            <w:pStyle w:val="Brdtext"/>
                          </w:pPr>
                          <w:sdt>
                            <w:sdtPr>
                              <w:alias w:val="BilageEtikett"/>
                              <w:tag w:val="BilageEtikett"/>
                              <w:id w:val="93139529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2093168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83" type="#_x0000_t202" style="position:absolute;left:0;text-align:left;margin-left:348.15pt;margin-top:35.45pt;width:89.85pt;height:9.6pt;z-index:2516586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P9y+kQIAAJUFAAAOAAAAZHJzL2Uyb0RvYy54bWysVFFP2zAQfp+0/2D5faQppYOKFHUgpkkI&#10;0GDi2XVsGs2xPdtt0v16PjtJ2zFemPaSnH3f3fnuvrvzi7ZWZCOcr4wuaH40okRobspKPxf0x+P1&#10;p1NKfGC6ZMpoUdCt8PRi/vHDeWNnYmxWRpXCETjRftbYgq5CsLMs83wlauaPjBUaSmlczQKO7jkr&#10;HWvgvVbZeDSaZo1xpXWGC+9xe9Up6Tz5l1LwcCelF4GoguJtIX1d+i7jN5ufs9mzY3ZV8f4Z7B9e&#10;UbNKI+jO1RULjKxd9ZeruuLOeCPDETd1ZqSsuEg5IJt89CqbhxWzIuWC4ni7K5P/f2757ebekapE&#10;706nlGhWo0mPog1ujQyOY30a62eAPVgAQ/vFtMAO9x6XMe1Wujr+kRCBHpXe7qoLZ4RHo3ySo2WU&#10;cOjycX42TuXP9tbW+fBVmJpEoaAO3UtFZZsbH/ASQAdIDOaNqsrrSql0iIwRl8qRDUOvVUhvhMUf&#10;KKVJU9Dp8ckoOdYmmneelY5uROJMHy5m3mWYpLBVImKU/i4kapYSfSM241zoXfyEjiiJUO8x7PH7&#10;V73HuMsDFimy0WFnXFfauJR9GrJ9ycqfQ8lkh0fBD/KOYmiXbSLL5GQ6UGBpyi2Y4Uw3W97y6wrt&#10;u2E+3DOHYULHsSDCHT5SGZTf9BIlK+N+v3Uf8eA4tJQ0GM6C+l9r5gQl6psG+8/yySROczpMTj6D&#10;ScQdapaHGr2uLw04kWMVWZ7EiA9qEKUz9RP2yCJGhYppjtgFDYN4GbqVgT3ExWKRQJhfy8KNfrA8&#10;uo51juR8bJ+Ysz2DA7h/a4YxZrNXRO6w0dLbxTqAjInlsdJdVfsOYPYT+fs9FZfL4Tmh9tt0/gI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tT/cv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A3482FE" w14:textId="4CE3A63A" w:rsidR="00E062A7" w:rsidRDefault="005C3777" w:rsidP="00A118D8">
                    <w:pPr>
                      <w:pStyle w:val="Brdtext"/>
                      <w:jc w:val="left"/>
                    </w:pPr>
                    <w:sdt>
                      <w:sdtPr>
                        <w:alias w:val="NummerEtikett"/>
                        <w:tag w:val="NummerEtikett"/>
                        <w:id w:val="38829987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9977484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58B4AD1" w14:textId="0EF55946" w:rsidR="00E062A7" w:rsidRPr="00C7375F" w:rsidRDefault="005C3777" w:rsidP="00D85371">
                    <w:pPr>
                      <w:pStyle w:val="Brdtext"/>
                    </w:pPr>
                    <w:sdt>
                      <w:sdtPr>
                        <w:alias w:val="BilageEtikett"/>
                        <w:tag w:val="BilageEtikett"/>
                        <w:id w:val="93139529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020931688"/>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875BF2" w14:textId="77777777" w:rsidR="00E062A7" w:rsidRDefault="00E062A7" w:rsidP="00664D04">
    <w:pPr>
      <w:pStyle w:val="Brdtext"/>
    </w:pPr>
    <w:r>
      <w:rPr>
        <w:noProof/>
        <w:lang w:eastAsia="sv-SE"/>
      </w:rPr>
      <mc:AlternateContent>
        <mc:Choice Requires="wps">
          <w:drawing>
            <wp:anchor distT="0" distB="0" distL="0" distR="0" simplePos="0" relativeHeight="2516585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1D189C" w14:textId="6FFDC67A" w:rsidR="00E062A7" w:rsidRDefault="005C3777" w:rsidP="00664D04">
                          <w:pPr>
                            <w:pStyle w:val="Brdtext"/>
                            <w:jc w:val="left"/>
                          </w:pPr>
                          <w:sdt>
                            <w:sdtPr>
                              <w:alias w:val="NummerEtikett"/>
                              <w:tag w:val="NummerEtikett"/>
                              <w:id w:val="19188142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5108604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EF83EB6" w14:textId="60D9D275" w:rsidR="00E062A7" w:rsidRPr="00C7375F" w:rsidRDefault="005C3777" w:rsidP="00D85371">
                          <w:pPr>
                            <w:pStyle w:val="Brdtext"/>
                          </w:pPr>
                          <w:sdt>
                            <w:sdtPr>
                              <w:alias w:val="BilageEtikett"/>
                              <w:tag w:val="BilageEtikett"/>
                              <w:id w:val="1524131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4227277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87" type="#_x0000_t202" style="position:absolute;left:0;text-align:left;margin-left:29.4pt;margin-top:34.85pt;width:89.85pt;height:9.6pt;z-index:2516585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AyPkAIAAJUFAAAOAAAAZHJzL2Uyb0RvYy54bWysVE1v2zAMvQ/YfxB0Xx1nadcGdYqsRYcB&#10;RVusHXpWZKkxpq9JSuzs1+9Jdj7W9dJhF5sSH0mRfOT5RacVWQsfGmsqWh6NKBGG27oxzxX9/nj9&#10;4ZSSEJmpmbJGVHQjAr2YvX933rqpGNulVbXwBE5MmLauossY3bQoAl8KzcKRdcJAKa3XLOLon4va&#10;sxbetSrGo9FJ0VpfO2+5CAG3V72SzrJ/KQWPd1IGEYmqKN4W89fn7yJ9i9k5mz575pYNH57B/uEV&#10;mjUGQXeurlhkZOWbv1zphnsbrIxH3OrCStlwkXNANuXoRTYPS+ZEzgXFCW5XpvD/3PLb9b0nTY3e&#10;nZ5RYphGkx5FF/0KGYxTfVoXpoA9OABj99l2wG7vAy5T2p30Ov2REIEeld7sqgtnhCejclKiZZRw&#10;6MpxeTbO5S/21s6H+EVYTZJQUY/u5aKy9U2IeAmgW0gKFqxq6utGqXxIjBGXypM1Q69VzG+ExR8o&#10;ZUhb0ZOPx6Ps2Nhk3ntWJrkRmTNDuJR5n2GW4kaJhFHmm5CoWU70ldiMc2F28TM6oSRCvcVwwO9f&#10;9RbjPg9Y5MjWxJ2xboz1Ofs8ZPuS1T+2JZM9HgU/yDuJsVt0mSyTk9y7dLew9QbM8LafreD4dYP2&#10;3bAQ75nHMKHjWBDxDh+pLMpvB4mSpfW/XrtPeHAcWkpaDGdFw88V84IS9dWA/WflZJKmOR8mx5/A&#10;JOIPNYtDjVnpSwtOlFhFjmcx4aPaitJb/YQ9Mk9RoWKGI3ZF41a8jP3KwB7iYj7PIMyvY/HGPDie&#10;XKc6J3I+dk/Mu4HBEdy/tdsxZtMXRO6xyTK4+SqCjJnl+6oOHcDsZ/IPeyotl8NzRu23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rZAyP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01D189C" w14:textId="6FFDC67A" w:rsidR="00E062A7" w:rsidRDefault="005C3777" w:rsidP="00664D04">
                    <w:pPr>
                      <w:pStyle w:val="Brdtext"/>
                      <w:jc w:val="left"/>
                    </w:pPr>
                    <w:sdt>
                      <w:sdtPr>
                        <w:alias w:val="NummerEtikett"/>
                        <w:tag w:val="NummerEtikett"/>
                        <w:id w:val="1918814229"/>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751086048"/>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EF83EB6" w14:textId="60D9D275" w:rsidR="00E062A7" w:rsidRPr="00C7375F" w:rsidRDefault="005C3777" w:rsidP="00D85371">
                    <w:pPr>
                      <w:pStyle w:val="Brdtext"/>
                    </w:pPr>
                    <w:sdt>
                      <w:sdtPr>
                        <w:alias w:val="BilageEtikett"/>
                        <w:tag w:val="BilageEtikett"/>
                        <w:id w:val="15241310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4227277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EB5326" w14:textId="77777777" w:rsidR="00E062A7" w:rsidRDefault="00E062A7" w:rsidP="00EE1584">
    <w:pPr>
      <w:pStyle w:val="Brdtext"/>
    </w:pPr>
    <w:r>
      <w:rPr>
        <w:noProof/>
        <w:lang w:eastAsia="sv-SE"/>
      </w:rPr>
      <mc:AlternateContent>
        <mc:Choice Requires="wps">
          <w:drawing>
            <wp:anchor distT="0" distB="0" distL="0" distR="0" simplePos="0" relativeHeight="2516586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9600D5" w14:textId="1AB405D9" w:rsidR="00E062A7" w:rsidRDefault="005C3777" w:rsidP="00A118D8">
                          <w:pPr>
                            <w:pStyle w:val="Brdtext"/>
                            <w:jc w:val="left"/>
                          </w:pPr>
                          <w:sdt>
                            <w:sdtPr>
                              <w:alias w:val="NummerEtikett"/>
                              <w:tag w:val="NummerEtikett"/>
                              <w:id w:val="-61521306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556984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BED889A" w14:textId="09841D6B" w:rsidR="00E062A7" w:rsidRPr="00C7375F" w:rsidRDefault="005C3777" w:rsidP="00D85371">
                          <w:pPr>
                            <w:pStyle w:val="Brdtext"/>
                          </w:pPr>
                          <w:sdt>
                            <w:sdtPr>
                              <w:alias w:val="BilageEtikett"/>
                              <w:tag w:val="BilageEtikett"/>
                              <w:id w:val="116158459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8770936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88" type="#_x0000_t202" style="position:absolute;left:0;text-align:left;margin-left:348.15pt;margin-top:35.45pt;width:89.85pt;height:9.6pt;z-index:2516586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mdWt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O0OrDNNo0qPool8hg+NUn9aFKWAPDsDYfbIdsNv7gMuUdie9Tn8kRKBHpTe76sIZ4cmonJRoGSUc&#10;unJcno9z+Yu9tfMhfhZWkyRU1KN7uahsfRsiXgLoFpKCBaua+qZRKh8SY8SV8mTN0GsV8xth8QdK&#10;GdJW9PT4ZJQdG5vMe8/KJDcic2YIlzLvM8xS3CiRMMp8ExI1y4m+EptxLswufkYnlESotxgO+P2r&#10;3mLc5wGLHNmauDPWjbE+Z5+HbF+y+se2ZLLHo+AHeScxdosuk2VyuqPAwtYbMMPbfraC4zcN2nfL&#10;QrxnHsOEjmNBxDt8pLIovx0kSpbW/3rtPuHBcWgpaTGcFQ0/V8wLStQXA/afl5NJmuZ8mJx8BJOI&#10;P9QsDjVmpa8sOFFiFTmexYSPaitKb/UT9sg8RYWKGY7YFY1b8Sr2KwN7iIv5PIMwv47FW/PgeHKd&#10;6pzI+dg9Me8GBkdw/6vdjjGbviByj02Wwc1XEWTMLE+V7qs6dACzn8k/7Km0XA7PGbX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gmdWt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89600D5" w14:textId="1AB405D9" w:rsidR="00E062A7" w:rsidRDefault="005C3777" w:rsidP="00A118D8">
                    <w:pPr>
                      <w:pStyle w:val="Brdtext"/>
                      <w:jc w:val="left"/>
                    </w:pPr>
                    <w:sdt>
                      <w:sdtPr>
                        <w:alias w:val="NummerEtikett"/>
                        <w:tag w:val="NummerEtikett"/>
                        <w:id w:val="-615213067"/>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45556984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BED889A" w14:textId="09841D6B" w:rsidR="00E062A7" w:rsidRPr="00C7375F" w:rsidRDefault="005C3777" w:rsidP="00D85371">
                    <w:pPr>
                      <w:pStyle w:val="Brdtext"/>
                    </w:pPr>
                    <w:sdt>
                      <w:sdtPr>
                        <w:alias w:val="BilageEtikett"/>
                        <w:tag w:val="BilageEtikett"/>
                        <w:id w:val="1161584599"/>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87709364"/>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FD3804" w14:textId="77777777" w:rsidR="00E062A7" w:rsidRDefault="00E062A7" w:rsidP="00664D04">
    <w:pPr>
      <w:pStyle w:val="Brdtext"/>
    </w:pPr>
    <w:r>
      <w:rPr>
        <w:noProof/>
        <w:lang w:eastAsia="sv-SE"/>
      </w:rPr>
      <mc:AlternateContent>
        <mc:Choice Requires="wps">
          <w:drawing>
            <wp:anchor distT="0" distB="0" distL="0" distR="0" simplePos="0" relativeHeight="2516585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06588E" w14:textId="4F8AB792" w:rsidR="00E062A7" w:rsidRDefault="005C3777" w:rsidP="00664D04">
                          <w:pPr>
                            <w:pStyle w:val="Brdtext"/>
                            <w:jc w:val="left"/>
                          </w:pPr>
                          <w:sdt>
                            <w:sdtPr>
                              <w:alias w:val="NummerEtikett"/>
                              <w:tag w:val="NummerEtikett"/>
                              <w:id w:val="129186330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3685547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D68F94F" w14:textId="14AB3364" w:rsidR="00E062A7" w:rsidRPr="00C7375F" w:rsidRDefault="005C3777" w:rsidP="00D85371">
                          <w:pPr>
                            <w:pStyle w:val="Brdtext"/>
                          </w:pPr>
                          <w:sdt>
                            <w:sdtPr>
                              <w:alias w:val="BilageEtikett"/>
                              <w:tag w:val="BilageEtikett"/>
                              <w:id w:val="-2718375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8243582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92" type="#_x0000_t202" style="position:absolute;left:0;text-align:left;margin-left:29.4pt;margin-top:34.85pt;width:89.85pt;height:9.6pt;z-index:2516585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9RKkQIAAJUFAAAOAAAAZHJzL2Uyb0RvYy54bWysVFFv2yAQfp+0/4B4Xx1nabdGdaosVadJ&#10;VVutnfpMMCTWMDAgsbNf3w9sJ1nXl057sYH77o777jsuLttaka1wvjK6oPnJiBKhuSkrvSroj8fr&#10;D58p8YHpkimjRUF3wtPL2ft3F42dirFZG1UKRxBE+2ljC7oOwU6zzPO1qJk/MVZoGKVxNQvYulVW&#10;OtYgeq2y8Wh0ljXGldYZLrzH6VVnpLMUX0rBw52UXgSiCoq7hfR16buM32x2waYrx+y64v012D/c&#10;omaVRtJ9qCsWGNm46q9QdcWd8UaGE27qzEhZcZFqQDX56EU1D2tmRaoF5Hi7p8n/v7D8dnvvSFWi&#10;d+c5JZrVaNKjaIPboIJx5KexfgrYgwUwtF9MC+xw7nEYy26lq+MfBRHYwfRuzy6CER6d8kmOllHC&#10;YcvH+fk40Z8dvK3z4aswNYmLgjp0L5HKtjc+4CaADpCYzBtVldeVUmkTFSMWypEtQ69VSHeExx8o&#10;pUlT0LOPp6MUWJvo3kVWOoYRSTN9ulh5V2FahZ0SEaP0dyHBWSr0ldyMc6H3+RM6oiRSvcWxxx9u&#10;9Rbnrg54pMxGh71zXWnjUvVpyA6UlT8HymSHB+FHdcdlaJdtEsvk7HSQwNKUOyjDmW62vOXXFdp3&#10;w3y4Zw7DhI7jgQh3+EhlQL/pV5Ssjfv92nnEQ+OwUtJgOAvqf22YE5SobxrqP88nkzjNaTM5/QQl&#10;EXdsWR5b9KZeGGgC+sbt0jLigxqW0pn6Ce/IPGaFiWmO3AUNw3IRuicD7xAX83kCYX4tCzf6wfIY&#10;OvIcxfnYPjFnewUHaP/WDGPMpi+E3GGjp7fzTYAYk8oj0x2rfQcw+0n8/TsVH5fjfUIdXtPZ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AUPUS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806588E" w14:textId="4F8AB792" w:rsidR="00E062A7" w:rsidRDefault="005C3777" w:rsidP="00664D04">
                    <w:pPr>
                      <w:pStyle w:val="Brdtext"/>
                      <w:jc w:val="left"/>
                    </w:pPr>
                    <w:sdt>
                      <w:sdtPr>
                        <w:alias w:val="NummerEtikett"/>
                        <w:tag w:val="NummerEtikett"/>
                        <w:id w:val="129186330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53685547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3D68F94F" w14:textId="14AB3364" w:rsidR="00E062A7" w:rsidRPr="00C7375F" w:rsidRDefault="005C3777" w:rsidP="00D85371">
                    <w:pPr>
                      <w:pStyle w:val="Brdtext"/>
                    </w:pPr>
                    <w:sdt>
                      <w:sdtPr>
                        <w:alias w:val="BilageEtikett"/>
                        <w:tag w:val="BilageEtikett"/>
                        <w:id w:val="-27183752"/>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2082435825"/>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25F115" w14:textId="77777777" w:rsidR="00E062A7" w:rsidRDefault="00E062A7" w:rsidP="00EE1584">
    <w:pPr>
      <w:pStyle w:val="Brdtext"/>
    </w:pPr>
    <w:r>
      <w:rPr>
        <w:noProof/>
        <w:lang w:eastAsia="sv-SE"/>
      </w:rPr>
      <mc:AlternateContent>
        <mc:Choice Requires="wps">
          <w:drawing>
            <wp:anchor distT="0" distB="0" distL="0" distR="0" simplePos="0" relativeHeight="2516586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4190F1" w14:textId="0627767F" w:rsidR="00E062A7" w:rsidRDefault="005C3777" w:rsidP="00A118D8">
                          <w:pPr>
                            <w:pStyle w:val="Brdtext"/>
                            <w:jc w:val="left"/>
                          </w:pPr>
                          <w:sdt>
                            <w:sdtPr>
                              <w:alias w:val="NummerEtikett"/>
                              <w:tag w:val="NummerEtikett"/>
                              <w:id w:val="132146449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3599066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8BFBCF5" w14:textId="132ADADD" w:rsidR="00E062A7" w:rsidRPr="00C7375F" w:rsidRDefault="005C3777" w:rsidP="00D85371">
                          <w:pPr>
                            <w:pStyle w:val="Brdtext"/>
                          </w:pPr>
                          <w:sdt>
                            <w:sdtPr>
                              <w:alias w:val="BilageEtikett"/>
                              <w:tag w:val="BilageEtikett"/>
                              <w:id w:val="-111566535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9219036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93" type="#_x0000_t202" style="position:absolute;left:0;text-align:left;margin-left:348.15pt;margin-top:35.45pt;width:89.85pt;height:9.6pt;z-index:2516586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3OMZkQIAAJUFAAAOAAAAZHJzL2Uyb0RvYy54bWysVFFv2yAQfp+0/4B4Xx2nabZEdaqsVadJ&#10;VVutnfpMMDTWMDAgsbNfvw9sJ1nXl057sYH77o777uPOL9paka1wvjK6oPnJiBKhuSkr/VzQ74/X&#10;Hz5R4gPTJVNGi4LuhKcXi/fvzhs7F2OzNqoUjiCI9vPGFnQdgp1nmedrUTN/YqzQMErjahawdc9Z&#10;6ViD6LXKxqPRNGuMK60zXHiP06vOSBcpvpSChzspvQhEFRR3C+nr0ncVv9ninM2fHbPrivfXYP9w&#10;i5pVGkn3oa5YYGTjqr9C1RV3xhsZTripMyNlxUWqAdXkoxfVPKyZFakWkOPtnib//8Ly2+29I1WJ&#10;3s3Aj2Y1mvQo2uA2qOA08tNYPwfswQIY2s+mBXY49ziMZbfS1fGPggjsiLTbs4tghEenfJKjZZRw&#10;2PJxPhsn+rODt3U+fBGmJnFRUIfuJVLZ9sYH3ATQARKTeaOq8rpSKm2iYsSlcmTL0GsV0h3h8QdK&#10;adIUdHp6NkqBtYnuXWSlYxiRNNOni5V3FaZV2CkRMUp/ExKcpUJfyc04F3qfP6EjSiLVWxx7/OFW&#10;b3Hu6oBHymx02DvXlTYuVZ8e2YGy8sdAmezwIPyo7rgM7apNYplMp4MEVqbcQRnOdG/LW35doX03&#10;zId75vCY0HEMiHCHj1QG9Jt+RcnauF+vnUc8NA4rJQ0eZ0H9zw1zghL1VUP9s3wyQdiQNpOzj1AS&#10;cceW1bFFb+pLA03kGEWWp2XEBzUspTP1E+bIMmaFiWmO3AUNw/IydCMDc4iL5TKB8H4tCzf6wfIY&#10;OvIcxfnYPjFnewUHaP/WDM+YzV8IucNGT2+XmwAxJpVHpjtW+w7g7Sfx93MqDpfjfUIdpuni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9dzjG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D4190F1" w14:textId="0627767F" w:rsidR="00E062A7" w:rsidRDefault="005C3777" w:rsidP="00A118D8">
                    <w:pPr>
                      <w:pStyle w:val="Brdtext"/>
                      <w:jc w:val="left"/>
                    </w:pPr>
                    <w:sdt>
                      <w:sdtPr>
                        <w:alias w:val="NummerEtikett"/>
                        <w:tag w:val="NummerEtikett"/>
                        <w:id w:val="1321464494"/>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2035990669"/>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8BFBCF5" w14:textId="132ADADD" w:rsidR="00E062A7" w:rsidRPr="00C7375F" w:rsidRDefault="005C3777" w:rsidP="00D85371">
                    <w:pPr>
                      <w:pStyle w:val="Brdtext"/>
                    </w:pPr>
                    <w:sdt>
                      <w:sdtPr>
                        <w:alias w:val="BilageEtikett"/>
                        <w:tag w:val="BilageEtikett"/>
                        <w:id w:val="-1115665358"/>
                        <w:lock w:val="sdtContentLocked"/>
                        <w:dataBinding w:prefixMappings="xmlns:ns0='http://rkdhs/mallar/lagstiftning/Prop/Prop.xsd'" w:xpath="/ns0:dokumentvärden[1]/ns0:bilagor[1]/ns0:bilaga[6]/@bilageetikett" w:storeItemID="{068625C3-B546-44A5-B525-B7CC092E5AD6}"/>
                        <w:text/>
                      </w:sdtPr>
                      <w:sdtEndPr/>
                      <w:sdtContent>
                        <w:r w:rsidR="00E062A7">
                          <w:t>Bilaga</w:t>
                        </w:r>
                      </w:sdtContent>
                    </w:sdt>
                    <w:r w:rsidR="00E062A7">
                      <w:t xml:space="preserve"> </w:t>
                    </w:r>
                    <w:sdt>
                      <w:sdtPr>
                        <w:alias w:val="BilageNummer"/>
                        <w:tag w:val="BilageNummer"/>
                        <w:id w:val="1592190367"/>
                        <w:lock w:val="sdtContentLocked"/>
                        <w:dataBinding w:prefixMappings="xmlns:ns0='http://rkdhs/mallar/lagstiftning/Prop/Prop.xsd'" w:xpath="/ns0:dokumentvärden[1]/ns0:bilagor[1]/ns0:bilaga[6]/@bilagenummer" w:storeItemID="{068625C3-B546-44A5-B525-B7CC092E5AD6}"/>
                        <w:text/>
                      </w:sdtPr>
                      <w:sdtEndPr/>
                      <w:sdtContent>
                        <w:r w:rsidR="00E062A7">
                          <w:t>6</w:t>
                        </w:r>
                      </w:sdtContent>
                    </w:sdt>
                  </w:p>
                </w:txbxContent>
              </v:textbox>
              <w10:wrap type="square" anchorx="page" anchory="page"/>
            </v:shape>
          </w:pict>
        </mc:Fallback>
      </mc:AlternateContent>
    </w:r>
    <w:r>
      <w:t xml:space="preserve"> </w:t>
    </w:r>
  </w:p>
</w:hdr>
</file>

<file path=word/header1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B52F73" w14:textId="77777777" w:rsidR="00E062A7" w:rsidRDefault="00E062A7" w:rsidP="00664D04">
    <w:pPr>
      <w:pStyle w:val="Brdtext"/>
    </w:pPr>
    <w:r>
      <w:rPr>
        <w:noProof/>
        <w:lang w:eastAsia="sv-SE"/>
      </w:rPr>
      <mc:AlternateContent>
        <mc:Choice Requires="wps">
          <w:drawing>
            <wp:anchor distT="0" distB="0" distL="0" distR="0" simplePos="0" relativeHeight="2516585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2E4130" w14:textId="2F165039" w:rsidR="00E062A7" w:rsidRDefault="005C3777" w:rsidP="00664D04">
                          <w:pPr>
                            <w:pStyle w:val="Brdtext"/>
                            <w:jc w:val="left"/>
                          </w:pPr>
                          <w:sdt>
                            <w:sdtPr>
                              <w:alias w:val="NummerEtikett"/>
                              <w:tag w:val="NummerEtikett"/>
                              <w:id w:val="-10560066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763881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BD36212" w14:textId="5A33A1F1" w:rsidR="00E062A7" w:rsidRPr="00C7375F" w:rsidRDefault="005C3777" w:rsidP="00D85371">
                          <w:pPr>
                            <w:pStyle w:val="Brdtext"/>
                          </w:pPr>
                          <w:sdt>
                            <w:sdtPr>
                              <w:alias w:val="BilageEtikett"/>
                              <w:tag w:val="BilageEtikett"/>
                              <w:id w:val="-825514714"/>
                              <w:lock w:val="sdtContentLocked"/>
                              <w:dataBinding w:prefixMappings="xmlns:ns0='http://rkdhs/mallar/lagstiftning/Prop/Prop.xsd'" w:xpath="/ns0:dokumentvärden[1]/ns0:bilagor[1]/ns0:bilaga[7]/@bilageetikett" w:storeItemID="{068625C3-B546-44A5-B525-B7CC092E5AD6}"/>
                              <w:text/>
                            </w:sdtPr>
                            <w:sdtEndPr/>
                            <w:sdtContent>
                              <w:r w:rsidR="00E062A7">
                                <w:t>Bilaga</w:t>
                              </w:r>
                            </w:sdtContent>
                          </w:sdt>
                          <w:r w:rsidR="00E062A7">
                            <w:t xml:space="preserve"> </w:t>
                          </w:r>
                          <w:sdt>
                            <w:sdtPr>
                              <w:alias w:val="BilageNummer"/>
                              <w:tag w:val="BilageNummer"/>
                              <w:id w:val="164524845"/>
                              <w:lock w:val="sdtContentLocked"/>
                              <w:dataBinding w:prefixMappings="xmlns:ns0='http://rkdhs/mallar/lagstiftning/Prop/Prop.xsd'" w:xpath="/ns0:dokumentvärden[1]/ns0:bilagor[1]/ns0:bilaga[7]/@bilagenummer" w:storeItemID="{068625C3-B546-44A5-B525-B7CC092E5AD6}"/>
                              <w:text/>
                            </w:sdtPr>
                            <w:sdtEndPr/>
                            <w:sdtContent>
                              <w:r w:rsidR="00E062A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97" type="#_x0000_t202" style="position:absolute;left:0;text-align:left;margin-left:29.4pt;margin-top:34.85pt;width:89.85pt;height:9.6pt;z-index:2516585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Pd/W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umxDCNJj2KLvoVMhin+rQuTAF7cADG7rPtgN3eB1ymtDvpdfojIQI9Kr3ZVRfOCE9G5aREyyjh&#10;0JXj8mycy1/srZ0P8YuwmiShoh7dy0Vl65sQ8RJAt5AULFjV1NeNUvmQGCMulSdrhl6rmN8Iiz9Q&#10;ypC2oqfHJ6Ps2Nhk3ntWJrkRmTNDuJR5n2GW4kaJhFHmm5CoWU70ldiMc2F28TM6oSRCvcVwwO9f&#10;9RbjPg9Y5MjWxJ2xboz1Ofs8ZPuS1T+2JZM9HgU/yDuJsVt0mSyTj7l36W5h6w2Y4W0/W8Hx6wbt&#10;u2Eh3jOPYULHsSDiHT5SWZTfDhIlS+t/vXaf8OA4tJS0GM6Khp8r5gUl6qsB+8/KySRNcz5MTj6C&#10;ScQfahaHGrPSlxacKLGKHM9iwke1FaW3+gl7ZJ6iQsUMR+yKxq14GfuVgT3ExXyeQZhfx+KNeXA8&#10;uU51TuR87J6YdwODI7h/a7djzKYviNxjk2Vw81UEGTPL91UdOoDZz+Qf9lRaLofnjNp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xPd/W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32E4130" w14:textId="2F165039" w:rsidR="00E062A7" w:rsidRDefault="005C3777" w:rsidP="00664D04">
                    <w:pPr>
                      <w:pStyle w:val="Brdtext"/>
                      <w:jc w:val="left"/>
                    </w:pPr>
                    <w:sdt>
                      <w:sdtPr>
                        <w:alias w:val="NummerEtikett"/>
                        <w:tag w:val="NummerEtikett"/>
                        <w:id w:val="-105600664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47638814"/>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2BD36212" w14:textId="5A33A1F1" w:rsidR="00E062A7" w:rsidRPr="00C7375F" w:rsidRDefault="005C3777" w:rsidP="00D85371">
                    <w:pPr>
                      <w:pStyle w:val="Brdtext"/>
                    </w:pPr>
                    <w:sdt>
                      <w:sdtPr>
                        <w:alias w:val="BilageEtikett"/>
                        <w:tag w:val="BilageEtikett"/>
                        <w:id w:val="-825514714"/>
                        <w:lock w:val="sdtContentLocked"/>
                        <w:dataBinding w:prefixMappings="xmlns:ns0='http://rkdhs/mallar/lagstiftning/Prop/Prop.xsd'" w:xpath="/ns0:dokumentvärden[1]/ns0:bilagor[1]/ns0:bilaga[7]/@bilageetikett" w:storeItemID="{068625C3-B546-44A5-B525-B7CC092E5AD6}"/>
                        <w:text/>
                      </w:sdtPr>
                      <w:sdtEndPr/>
                      <w:sdtContent>
                        <w:r w:rsidR="00E062A7">
                          <w:t>Bilaga</w:t>
                        </w:r>
                      </w:sdtContent>
                    </w:sdt>
                    <w:r w:rsidR="00E062A7">
                      <w:t xml:space="preserve"> </w:t>
                    </w:r>
                    <w:sdt>
                      <w:sdtPr>
                        <w:alias w:val="BilageNummer"/>
                        <w:tag w:val="BilageNummer"/>
                        <w:id w:val="164524845"/>
                        <w:lock w:val="sdtContentLocked"/>
                        <w:dataBinding w:prefixMappings="xmlns:ns0='http://rkdhs/mallar/lagstiftning/Prop/Prop.xsd'" w:xpath="/ns0:dokumentvärden[1]/ns0:bilagor[1]/ns0:bilaga[7]/@bilagenummer" w:storeItemID="{068625C3-B546-44A5-B525-B7CC092E5AD6}"/>
                        <w:text/>
                      </w:sdtPr>
                      <w:sdtEndPr/>
                      <w:sdtContent>
                        <w:r w:rsidR="00E062A7">
                          <w:t>7</w:t>
                        </w:r>
                      </w:sdtContent>
                    </w:sdt>
                  </w:p>
                </w:txbxContent>
              </v:textbox>
              <w10:wrap type="square" anchorx="page" anchory="page"/>
            </v:shape>
          </w:pict>
        </mc:Fallback>
      </mc:AlternateContent>
    </w:r>
    <w:r>
      <w:t xml:space="preserve"> </w:t>
    </w:r>
  </w:p>
</w:hdr>
</file>

<file path=word/header1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9885FE" w14:textId="77777777" w:rsidR="00E062A7" w:rsidRDefault="00E062A7" w:rsidP="00EE1584">
    <w:pPr>
      <w:pStyle w:val="Brdtext"/>
    </w:pPr>
    <w:r>
      <w:rPr>
        <w:noProof/>
        <w:lang w:eastAsia="sv-SE"/>
      </w:rPr>
      <mc:AlternateContent>
        <mc:Choice Requires="wps">
          <w:drawing>
            <wp:anchor distT="0" distB="0" distL="0" distR="0" simplePos="0" relativeHeight="2516586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F0F95F" w14:textId="3D6E51E6" w:rsidR="00E062A7" w:rsidRDefault="005C3777" w:rsidP="00A118D8">
                          <w:pPr>
                            <w:pStyle w:val="Brdtext"/>
                            <w:jc w:val="left"/>
                          </w:pPr>
                          <w:sdt>
                            <w:sdtPr>
                              <w:alias w:val="NummerEtikett"/>
                              <w:tag w:val="NummerEtikett"/>
                              <w:id w:val="200007493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362628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AB5264" w14:textId="4A7B597F" w:rsidR="00E062A7" w:rsidRPr="00C7375F" w:rsidRDefault="005C3777" w:rsidP="00D85371">
                          <w:pPr>
                            <w:pStyle w:val="Brdtext"/>
                          </w:pPr>
                          <w:sdt>
                            <w:sdtPr>
                              <w:alias w:val="BilageEtikett"/>
                              <w:tag w:val="BilageEtikett"/>
                              <w:id w:val="1560827109"/>
                              <w:lock w:val="sdtContentLocked"/>
                              <w:dataBinding w:prefixMappings="xmlns:ns0='http://rkdhs/mallar/lagstiftning/Prop/Prop.xsd'" w:xpath="/ns0:dokumentvärden[1]/ns0:bilagor[1]/ns0:bilaga[7]/@bilageetikett" w:storeItemID="{068625C3-B546-44A5-B525-B7CC092E5AD6}"/>
                              <w:text/>
                            </w:sdtPr>
                            <w:sdtEndPr/>
                            <w:sdtContent>
                              <w:r w:rsidR="00E062A7">
                                <w:t>Bilaga</w:t>
                              </w:r>
                            </w:sdtContent>
                          </w:sdt>
                          <w:r w:rsidR="00E062A7">
                            <w:t xml:space="preserve"> </w:t>
                          </w:r>
                          <w:sdt>
                            <w:sdtPr>
                              <w:alias w:val="BilageNummer"/>
                              <w:tag w:val="BilageNummer"/>
                              <w:id w:val="424852095"/>
                              <w:lock w:val="sdtContentLocked"/>
                              <w:dataBinding w:prefixMappings="xmlns:ns0='http://rkdhs/mallar/lagstiftning/Prop/Prop.xsd'" w:xpath="/ns0:dokumentvärden[1]/ns0:bilagor[1]/ns0:bilaga[7]/@bilagenummer" w:storeItemID="{068625C3-B546-44A5-B525-B7CC092E5AD6}"/>
                              <w:text/>
                            </w:sdtPr>
                            <w:sdtEndPr/>
                            <w:sdtContent>
                              <w:r w:rsidR="00E062A7">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98" type="#_x0000_t202" style="position:absolute;left:0;text-align:left;margin-left:348.15pt;margin-top:35.45pt;width:89.85pt;height:9.6pt;z-index:2516586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wAb0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xtTYphGkx5FF/0KGRyn+rQuTAF7cADG7rPtgN3eB1ymtDvpdfojIQI9Kr3ZVRfOCE9G5aREyyjh&#10;0JVjxMvlL/bWzof4RVhNklBRj+7lorL1TYh4CaBbSAoWrGrq60apfEiMEZfKkzVDr1XMb4TFHyhl&#10;SFvR0+OTUXZsbDLvPSuT3IjMmSFcyrzPMEtxo0TCKPNNSNQsJ/pKbMa5MLv4GZ1QEqHeYjjg9696&#10;i3GfByxyZGvizlg3xvqcfR6yfcnqH9uSyR6Pgh/kncTYLbpMlsnHHQUWtt6AGd72sxUcv27QvhsW&#10;4j3zGCZ0HAsi3uEjlUX57SBRsrT+12v3CQ+OQ0tJi+GsaPi5Yl5Qor4asP+snEzSNOfD5OQjmET8&#10;oWZxqDErfWnBiRKryPEsJnxUW1F6q5+wR+YpKlTMcMSuaNyKl7FfGdhDXMznGYT5dSzemAfHk+tU&#10;50TOx+6JeTcwOIL7t3Y7xmz6gsg9NlkGN19FkDGzPFW6r+rQAcx+Jv+wp9JyOTxn1H6b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ABvS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4F0F95F" w14:textId="3D6E51E6" w:rsidR="00E062A7" w:rsidRDefault="005C3777" w:rsidP="00A118D8">
                    <w:pPr>
                      <w:pStyle w:val="Brdtext"/>
                      <w:jc w:val="left"/>
                    </w:pPr>
                    <w:sdt>
                      <w:sdtPr>
                        <w:alias w:val="NummerEtikett"/>
                        <w:tag w:val="NummerEtikett"/>
                        <w:id w:val="2000074931"/>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73626283"/>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p w14:paraId="13AB5264" w14:textId="4A7B597F" w:rsidR="00E062A7" w:rsidRPr="00C7375F" w:rsidRDefault="005C3777" w:rsidP="00D85371">
                    <w:pPr>
                      <w:pStyle w:val="Brdtext"/>
                    </w:pPr>
                    <w:sdt>
                      <w:sdtPr>
                        <w:alias w:val="BilageEtikett"/>
                        <w:tag w:val="BilageEtikett"/>
                        <w:id w:val="1560827109"/>
                        <w:lock w:val="sdtContentLocked"/>
                        <w:dataBinding w:prefixMappings="xmlns:ns0='http://rkdhs/mallar/lagstiftning/Prop/Prop.xsd'" w:xpath="/ns0:dokumentvärden[1]/ns0:bilagor[1]/ns0:bilaga[7]/@bilageetikett" w:storeItemID="{068625C3-B546-44A5-B525-B7CC092E5AD6}"/>
                        <w:text/>
                      </w:sdtPr>
                      <w:sdtEndPr/>
                      <w:sdtContent>
                        <w:r w:rsidR="00E062A7">
                          <w:t>Bilaga</w:t>
                        </w:r>
                      </w:sdtContent>
                    </w:sdt>
                    <w:r w:rsidR="00E062A7">
                      <w:t xml:space="preserve"> </w:t>
                    </w:r>
                    <w:sdt>
                      <w:sdtPr>
                        <w:alias w:val="BilageNummer"/>
                        <w:tag w:val="BilageNummer"/>
                        <w:id w:val="424852095"/>
                        <w:lock w:val="sdtContentLocked"/>
                        <w:dataBinding w:prefixMappings="xmlns:ns0='http://rkdhs/mallar/lagstiftning/Prop/Prop.xsd'" w:xpath="/ns0:dokumentvärden[1]/ns0:bilagor[1]/ns0:bilaga[7]/@bilagenummer" w:storeItemID="{068625C3-B546-44A5-B525-B7CC092E5AD6}"/>
                        <w:text/>
                      </w:sdtPr>
                      <w:sdtEndPr/>
                      <w:sdtContent>
                        <w:r w:rsidR="00E062A7">
                          <w:t>7</w:t>
                        </w:r>
                      </w:sdtContent>
                    </w:sdt>
                  </w:p>
                </w:txbxContent>
              </v:textbox>
              <w10:wrap type="square" anchorx="page" anchory="page"/>
            </v:shape>
          </w:pict>
        </mc:Fallback>
      </mc:AlternateContent>
    </w:r>
    <w:r>
      <w:t xml:space="preserve"> </w:t>
    </w:r>
  </w:p>
</w:hdr>
</file>

<file path=word/header1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F3AACC" w14:textId="77777777" w:rsidR="00E062A7" w:rsidRDefault="00E062A7" w:rsidP="00EE1584">
    <w:pPr>
      <w:pStyle w:val="Brdtext"/>
    </w:pPr>
    <w:r>
      <w:t xml:space="preserve"> </w:t>
    </w:r>
  </w:p>
</w:hdr>
</file>

<file path=word/header2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AC8E4" w14:textId="77777777" w:rsidR="00E062A7" w:rsidRDefault="00E062A7" w:rsidP="00664D04">
    <w:pPr>
      <w:pStyle w:val="Brdtext"/>
    </w:pPr>
    <w:r>
      <w:rPr>
        <w:noProof/>
        <w:lang w:eastAsia="sv-SE"/>
      </w:rPr>
      <mc:AlternateContent>
        <mc:Choice Requires="wps">
          <w:drawing>
            <wp:anchor distT="0" distB="0" distL="0" distR="0" simplePos="0" relativeHeight="25165852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E1266C" w14:textId="1C080E06" w:rsidR="00E062A7" w:rsidRPr="00756E21" w:rsidRDefault="005C3777" w:rsidP="00664D04">
                          <w:pPr>
                            <w:pStyle w:val="Brdtext"/>
                            <w:jc w:val="left"/>
                          </w:pPr>
                          <w:sdt>
                            <w:sdtPr>
                              <w:alias w:val="NummerEtikett"/>
                              <w:tag w:val="NummerEtikett"/>
                              <w:id w:val="68941888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136204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02" type="#_x0000_t202" style="position:absolute;left:0;text-align:left;margin-left:29.4pt;margin-top:35.55pt;width:89.85pt;height:9.6pt;z-index:2516585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FVfkQIAAJUFAAAOAAAAZHJzL2Uyb0RvYy54bWysVMFu2zAMvQ/YPwi6r46zpF2COkXWosOA&#10;oi3WDj0rstQYkyVNUmJnX78n2U6yrpcOu9iU+EiK5CPPL9paka1wvjK6oPnJiBKhuSkr/VzQ74/X&#10;Hz5R4gPTJVNGi4LuhKcXi/fvzhs7F2OzNqoUjsCJ9vPGFnQdgp1nmedrUTN/YqzQUErjahZwdM9Z&#10;6VgD77XKxqPRadYYV1pnuPAet1edki6SfykFD3dSehGIKijeFtLXpe8qfrPFOZs/O2bXFe+fwf7h&#10;FTWrNILuXV2xwMjGVX+5qivujDcynHBTZ0bKiouUA7LJRy+yeVgzK1IuKI63+zL5/+eW327vHalK&#10;9G42pUSzGk16FG1wG2QwjvVprJ8D9mABDO1n0wI73HtcxrRb6er4R0IEelR6t68unBEejfJJjpZR&#10;wqHLx/lsnMqfHayt8+GLMDWJQkEdupeKyrY3PuAlgA6QGMwbVZXXlVLpEBkjLpUjW4Zeq5DeCIs/&#10;UEqTpqCnH6ej5FibaN55Vjq6EYkzfbiYeZdhksJOiYhR+puQqFlK9JXYjHOh9/ETOqIkQr3FsMcf&#10;XvUW4y4PWKTIRoe9cV1p41L2acgOJSt/DCWTHR4FP8o7iqFdtYksk7PpQIGVKXdghjPdbHnLryu0&#10;74b5cM8chgkdx4IId/hIZVB+00uUrI379dp9xIPj0FLSYDgL6n9umBOUqK8a7J/lk0mc5nSYTM/A&#10;JOKONatjjd7UlwacyLGKLE9ixAc1iNKZ+gl7ZBmjQsU0R+yChkG8DN3KwB7iYrlMIMyvZeFGP1ge&#10;Xcc6R3I+tk/M2Z7BAdy/NcMYs/kLInfYaOntchNAxsTyWOmuqn0HMPuJ/P2eisvl+JxQh226+A0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QjRVX5ECAACV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6CE1266C" w14:textId="1C080E06" w:rsidR="00E062A7" w:rsidRPr="00756E21" w:rsidRDefault="005C3777" w:rsidP="00664D04">
                    <w:pPr>
                      <w:pStyle w:val="Brdtext"/>
                      <w:jc w:val="left"/>
                    </w:pPr>
                    <w:sdt>
                      <w:sdtPr>
                        <w:alias w:val="NummerEtikett"/>
                        <w:tag w:val="NummerEtikett"/>
                        <w:id w:val="689418888"/>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613620410"/>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6346D" w14:textId="77777777" w:rsidR="00E062A7" w:rsidRDefault="00E062A7" w:rsidP="00EE1584">
    <w:pPr>
      <w:pStyle w:val="Brdtext"/>
    </w:pPr>
    <w:r>
      <w:rPr>
        <w:noProof/>
        <w:lang w:eastAsia="sv-SE"/>
      </w:rPr>
      <mc:AlternateContent>
        <mc:Choice Requires="wps">
          <w:drawing>
            <wp:anchor distT="0" distB="0" distL="0" distR="0" simplePos="0" relativeHeight="25165862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9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90EE6" w14:textId="5C473CC0" w:rsidR="00E062A7" w:rsidRPr="00756E21" w:rsidRDefault="005C3777" w:rsidP="00A118D8">
                          <w:pPr>
                            <w:pStyle w:val="Brdtext"/>
                            <w:jc w:val="left"/>
                          </w:pPr>
                          <w:sdt>
                            <w:sdtPr>
                              <w:alias w:val="NummerEtikett"/>
                              <w:tag w:val="NummerEtikett"/>
                              <w:id w:val="-120631821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852821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03" type="#_x0000_t202" style="position:absolute;left:0;text-align:left;margin-left:348pt;margin-top:36pt;width:89.85pt;height:9.6pt;z-index:2516586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q2IMkQIAAJUFAAAOAAAAZHJzL2Uyb0RvYy54bWysVFFP2zAQfp+0/2D5faQpBdaKFHUgpkkI&#10;0GDi2XVsGs2xPdtt0v16PjtJ2zFemPaSnH3f3fnuvrvzi7ZWZCOcr4wuaH40okRobspKPxf0x+P1&#10;p8+U+MB0yZTRoqBb4enF/OOH88bOxNisjCqFI3Ci/ayxBV2FYGdZ5vlK1MwfGSs0lNK4mgUc3XNW&#10;OtbAe62y8Wh0mjXGldYZLrzH7VWnpPPkX0rBw52UXgSiCoq3hfR16buM32x+zmbPjtlVxftnsH94&#10;Rc0qjaA7V1csMLJ21V+u6oo7440MR9zUmZGy4iLlgGzy0atsHlbMipQLiuPtrkz+/7nlt5t7R6oS&#10;vZtOKNGsRpMeRRvcGhkcx/o01s8Ae7AAhvaLaYEd7j0uY9qtdHX8IyECPSq93VUXzgiPRvkkR8so&#10;4dDl43w6TuXP9tbW+fBVmJpEoaAO3UtFZZsbH/ASQAdIDOaNqsrrSql0iIwRl8qRDUOvVUhvhMUf&#10;KKVJU9DT45NRcqxNNO88Kx3diMSZPlzMvMswSWGrRMQo/V1I1Cwl+kZsxrnQu/gJHVESod5j2OP3&#10;r3qPcZcHLFJko8POuK60cSn7NGT7kpU/h5LJDo+CH+QdxdAu20SWydnpQIGlKbdghjPdbHnLryu0&#10;74b5cM8chgkdx4IId/hIZVB+00uUrIz7/dZ9xIPj0FLSYDgL6n+tmROUqG8a7J/mk0mc5nSYnJyB&#10;ScQdapaHGr2uLw04kWMVWZ7EiA9qEKUz9RP2yCJGhYppjtgFDYN4GbqVgT3ExWKRQJhfy8KNfrA8&#10;uo51juR8bJ+Ysz2DA7h/a4YxZrNXRO6w0dLbxTqAjInlsdJdVfsOYPYT+fs9FZfL4Tmh9tt0/gI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LarYgyRAgAAlQ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23890EE6" w14:textId="5C473CC0" w:rsidR="00E062A7" w:rsidRPr="00756E21" w:rsidRDefault="005C3777" w:rsidP="00A118D8">
                    <w:pPr>
                      <w:pStyle w:val="Brdtext"/>
                      <w:jc w:val="left"/>
                    </w:pPr>
                    <w:sdt>
                      <w:sdtPr>
                        <w:alias w:val="NummerEtikett"/>
                        <w:tag w:val="NummerEtikett"/>
                        <w:id w:val="-1206318213"/>
                        <w:lock w:val="sdtContentLocked"/>
                        <w:dataBinding w:prefixMappings="xmlns:ns0='http://rkdhs/mallar/lagstiftning/Prop/Prop.xsd'" w:xpath="/ns0:dokumentvärden[1]/ns0:dokumentnummer[1]/@etikett" w:storeItemID="{068625C3-B546-44A5-B525-B7CC092E5AD6}"/>
                        <w:text/>
                      </w:sdtPr>
                      <w:sdtEndPr/>
                      <w:sdtContent>
                        <w:r w:rsidR="00E062A7">
                          <w:t>Prop.</w:t>
                        </w:r>
                      </w:sdtContent>
                    </w:sdt>
                    <w:r w:rsidR="00E062A7">
                      <w:t xml:space="preserve"> </w:t>
                    </w:r>
                    <w:sdt>
                      <w:sdtPr>
                        <w:alias w:val="Nummer"/>
                        <w:tag w:val="Nummer"/>
                        <w:id w:val="-1185282121"/>
                        <w:lock w:val="sdtContentLocked"/>
                        <w:dataBinding w:prefixMappings="xmlns:ns0='http://rkdhs/mallar/lagstiftning/Prop/Prop.xsd'" w:xpath="/ns0:dokumentvärden[1]/ns0:dokumentnummer[1]" w:storeItemID="{068625C3-B546-44A5-B525-B7CC092E5AD6}"/>
                        <w:text/>
                      </w:sdtPr>
                      <w:sdtEndPr/>
                      <w:sdtContent>
                        <w:r w:rsidR="00B571CA">
                          <w:t>2021/22:136</w:t>
                        </w:r>
                      </w:sdtContent>
                    </w:sdt>
                  </w:p>
                </w:txbxContent>
              </v:textbox>
              <w10:wrap type="square" anchorx="page" anchory="page"/>
            </v:shape>
          </w:pict>
        </mc:Fallback>
      </mc:AlternateContent>
    </w:r>
    <w:r>
      <w:t xml:space="preserve"> </w:t>
    </w:r>
  </w:p>
</w:hdr>
</file>

<file path=word/header2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03D2D8" w14:textId="77777777" w:rsidR="00E062A7" w:rsidRDefault="00E062A7"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attachedTemplate r:id="rId1"/>
  <w:defaultTabStop w:val="1304"/>
  <w:hyphenationZone w:val="425"/>
  <w:evenAndOddHeaders/>
  <w:characterSpacingControl w:val="doNotCompress"/>
  <w:hdrShapeDefaults>
    <o:shapedefaults v:ext="edit" spidmax="573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B09F5"/>
    <w:rsid w:val="000023F8"/>
    <w:rsid w:val="000070E2"/>
    <w:rsid w:val="0000783D"/>
    <w:rsid w:val="000106C3"/>
    <w:rsid w:val="00011FF4"/>
    <w:rsid w:val="000127FF"/>
    <w:rsid w:val="00013DD7"/>
    <w:rsid w:val="000140A3"/>
    <w:rsid w:val="000163C7"/>
    <w:rsid w:val="000205F0"/>
    <w:rsid w:val="000211BF"/>
    <w:rsid w:val="00024311"/>
    <w:rsid w:val="00025171"/>
    <w:rsid w:val="000252A2"/>
    <w:rsid w:val="000276E3"/>
    <w:rsid w:val="00031D16"/>
    <w:rsid w:val="00032084"/>
    <w:rsid w:val="00032E6D"/>
    <w:rsid w:val="000335D8"/>
    <w:rsid w:val="00036C1F"/>
    <w:rsid w:val="00036CB1"/>
    <w:rsid w:val="00037DF2"/>
    <w:rsid w:val="00037E16"/>
    <w:rsid w:val="0004072E"/>
    <w:rsid w:val="00040A0F"/>
    <w:rsid w:val="00043AB1"/>
    <w:rsid w:val="000446A9"/>
    <w:rsid w:val="00046417"/>
    <w:rsid w:val="00047664"/>
    <w:rsid w:val="000508BD"/>
    <w:rsid w:val="0005145C"/>
    <w:rsid w:val="00053A6B"/>
    <w:rsid w:val="00055486"/>
    <w:rsid w:val="00061989"/>
    <w:rsid w:val="000631A9"/>
    <w:rsid w:val="00066FA6"/>
    <w:rsid w:val="00067524"/>
    <w:rsid w:val="000708ED"/>
    <w:rsid w:val="00070DFE"/>
    <w:rsid w:val="00072689"/>
    <w:rsid w:val="00075F2D"/>
    <w:rsid w:val="000761F8"/>
    <w:rsid w:val="000802F0"/>
    <w:rsid w:val="0008203A"/>
    <w:rsid w:val="000823BC"/>
    <w:rsid w:val="00084BF1"/>
    <w:rsid w:val="00085ABB"/>
    <w:rsid w:val="00085AEF"/>
    <w:rsid w:val="00085EFF"/>
    <w:rsid w:val="000879B3"/>
    <w:rsid w:val="00093EC4"/>
    <w:rsid w:val="0009544E"/>
    <w:rsid w:val="00096CFD"/>
    <w:rsid w:val="00097463"/>
    <w:rsid w:val="00097499"/>
    <w:rsid w:val="000978DE"/>
    <w:rsid w:val="000A1209"/>
    <w:rsid w:val="000A40DD"/>
    <w:rsid w:val="000A4E33"/>
    <w:rsid w:val="000A6489"/>
    <w:rsid w:val="000A66BE"/>
    <w:rsid w:val="000A6A85"/>
    <w:rsid w:val="000A6F2D"/>
    <w:rsid w:val="000A7FDC"/>
    <w:rsid w:val="000B2E6C"/>
    <w:rsid w:val="000B3DDA"/>
    <w:rsid w:val="000B7DEE"/>
    <w:rsid w:val="000C0142"/>
    <w:rsid w:val="000C0772"/>
    <w:rsid w:val="000C3CBE"/>
    <w:rsid w:val="000C5CDD"/>
    <w:rsid w:val="000C7233"/>
    <w:rsid w:val="000D02ED"/>
    <w:rsid w:val="000D0E11"/>
    <w:rsid w:val="000D2287"/>
    <w:rsid w:val="000D2E30"/>
    <w:rsid w:val="000E67B7"/>
    <w:rsid w:val="000E6A30"/>
    <w:rsid w:val="000E7DA9"/>
    <w:rsid w:val="000F297D"/>
    <w:rsid w:val="000F4DD6"/>
    <w:rsid w:val="000F5F35"/>
    <w:rsid w:val="000F73EB"/>
    <w:rsid w:val="001028C5"/>
    <w:rsid w:val="00103919"/>
    <w:rsid w:val="00107129"/>
    <w:rsid w:val="00110C85"/>
    <w:rsid w:val="00113C57"/>
    <w:rsid w:val="00113CC6"/>
    <w:rsid w:val="00115516"/>
    <w:rsid w:val="00115C6B"/>
    <w:rsid w:val="00116299"/>
    <w:rsid w:val="001166EB"/>
    <w:rsid w:val="00117E70"/>
    <w:rsid w:val="0012094D"/>
    <w:rsid w:val="00120C97"/>
    <w:rsid w:val="00122565"/>
    <w:rsid w:val="0012271A"/>
    <w:rsid w:val="0012360F"/>
    <w:rsid w:val="00124D85"/>
    <w:rsid w:val="00125F18"/>
    <w:rsid w:val="001271BB"/>
    <w:rsid w:val="00127836"/>
    <w:rsid w:val="00131182"/>
    <w:rsid w:val="00131972"/>
    <w:rsid w:val="0013464D"/>
    <w:rsid w:val="00135343"/>
    <w:rsid w:val="0013689B"/>
    <w:rsid w:val="00137BE6"/>
    <w:rsid w:val="0014292F"/>
    <w:rsid w:val="00144361"/>
    <w:rsid w:val="001456A0"/>
    <w:rsid w:val="001476F2"/>
    <w:rsid w:val="0015072F"/>
    <w:rsid w:val="00151DEE"/>
    <w:rsid w:val="00151E41"/>
    <w:rsid w:val="00152749"/>
    <w:rsid w:val="00152BB9"/>
    <w:rsid w:val="001531B4"/>
    <w:rsid w:val="00154D20"/>
    <w:rsid w:val="00155500"/>
    <w:rsid w:val="00156B5C"/>
    <w:rsid w:val="00157EF7"/>
    <w:rsid w:val="00160C1C"/>
    <w:rsid w:val="00161E75"/>
    <w:rsid w:val="00162BB7"/>
    <w:rsid w:val="0016355C"/>
    <w:rsid w:val="00163D57"/>
    <w:rsid w:val="00166139"/>
    <w:rsid w:val="00170DE9"/>
    <w:rsid w:val="00171023"/>
    <w:rsid w:val="00174E46"/>
    <w:rsid w:val="001753ED"/>
    <w:rsid w:val="00175A45"/>
    <w:rsid w:val="00176E54"/>
    <w:rsid w:val="00181DAB"/>
    <w:rsid w:val="00183F97"/>
    <w:rsid w:val="00184288"/>
    <w:rsid w:val="00185AD6"/>
    <w:rsid w:val="0018794F"/>
    <w:rsid w:val="00187C4C"/>
    <w:rsid w:val="0019074D"/>
    <w:rsid w:val="001927A0"/>
    <w:rsid w:val="00194C95"/>
    <w:rsid w:val="00195571"/>
    <w:rsid w:val="00195C14"/>
    <w:rsid w:val="001962D5"/>
    <w:rsid w:val="001964E2"/>
    <w:rsid w:val="001970D0"/>
    <w:rsid w:val="001A0FB9"/>
    <w:rsid w:val="001A1F5A"/>
    <w:rsid w:val="001A3ABE"/>
    <w:rsid w:val="001A3CE3"/>
    <w:rsid w:val="001A465E"/>
    <w:rsid w:val="001A4698"/>
    <w:rsid w:val="001A4767"/>
    <w:rsid w:val="001A5048"/>
    <w:rsid w:val="001A6FAB"/>
    <w:rsid w:val="001B4108"/>
    <w:rsid w:val="001B7CDA"/>
    <w:rsid w:val="001C063D"/>
    <w:rsid w:val="001C0D83"/>
    <w:rsid w:val="001C1B82"/>
    <w:rsid w:val="001C3501"/>
    <w:rsid w:val="001C36C0"/>
    <w:rsid w:val="001C3907"/>
    <w:rsid w:val="001C3D3C"/>
    <w:rsid w:val="001C410E"/>
    <w:rsid w:val="001C4647"/>
    <w:rsid w:val="001D0157"/>
    <w:rsid w:val="001D0638"/>
    <w:rsid w:val="001D1007"/>
    <w:rsid w:val="001D1F06"/>
    <w:rsid w:val="001D3465"/>
    <w:rsid w:val="001D3531"/>
    <w:rsid w:val="001D3E52"/>
    <w:rsid w:val="001D4287"/>
    <w:rsid w:val="001D7D3E"/>
    <w:rsid w:val="001F4E82"/>
    <w:rsid w:val="001F5CE5"/>
    <w:rsid w:val="001F782A"/>
    <w:rsid w:val="002001F8"/>
    <w:rsid w:val="00200549"/>
    <w:rsid w:val="00200929"/>
    <w:rsid w:val="00201308"/>
    <w:rsid w:val="00203904"/>
    <w:rsid w:val="00203FAB"/>
    <w:rsid w:val="0020543F"/>
    <w:rsid w:val="00210D21"/>
    <w:rsid w:val="00211E15"/>
    <w:rsid w:val="00212884"/>
    <w:rsid w:val="00212DFD"/>
    <w:rsid w:val="002132D5"/>
    <w:rsid w:val="00233D5D"/>
    <w:rsid w:val="00233E31"/>
    <w:rsid w:val="00235765"/>
    <w:rsid w:val="0023582B"/>
    <w:rsid w:val="002361B3"/>
    <w:rsid w:val="002367E5"/>
    <w:rsid w:val="002405D8"/>
    <w:rsid w:val="002437BA"/>
    <w:rsid w:val="00243D81"/>
    <w:rsid w:val="00244011"/>
    <w:rsid w:val="0025172D"/>
    <w:rsid w:val="00251875"/>
    <w:rsid w:val="00252C4D"/>
    <w:rsid w:val="002565EE"/>
    <w:rsid w:val="002575C0"/>
    <w:rsid w:val="002603EF"/>
    <w:rsid w:val="002613DE"/>
    <w:rsid w:val="00261E43"/>
    <w:rsid w:val="00263274"/>
    <w:rsid w:val="00263817"/>
    <w:rsid w:val="002667D4"/>
    <w:rsid w:val="002675C4"/>
    <w:rsid w:val="00270ABE"/>
    <w:rsid w:val="002728F4"/>
    <w:rsid w:val="00272A25"/>
    <w:rsid w:val="00273007"/>
    <w:rsid w:val="00280CDA"/>
    <w:rsid w:val="002818CA"/>
    <w:rsid w:val="00281E5A"/>
    <w:rsid w:val="002859A1"/>
    <w:rsid w:val="00285A6F"/>
    <w:rsid w:val="00285C23"/>
    <w:rsid w:val="00287045"/>
    <w:rsid w:val="00291AB1"/>
    <w:rsid w:val="0029293D"/>
    <w:rsid w:val="00292E0F"/>
    <w:rsid w:val="00293C77"/>
    <w:rsid w:val="00294B19"/>
    <w:rsid w:val="00295225"/>
    <w:rsid w:val="00295C59"/>
    <w:rsid w:val="002972E8"/>
    <w:rsid w:val="00297730"/>
    <w:rsid w:val="00297A80"/>
    <w:rsid w:val="002A0290"/>
    <w:rsid w:val="002A095B"/>
    <w:rsid w:val="002A1E80"/>
    <w:rsid w:val="002A6507"/>
    <w:rsid w:val="002B01BF"/>
    <w:rsid w:val="002B0E01"/>
    <w:rsid w:val="002B12FD"/>
    <w:rsid w:val="002B4060"/>
    <w:rsid w:val="002B7EB5"/>
    <w:rsid w:val="002C14EF"/>
    <w:rsid w:val="002C1EBF"/>
    <w:rsid w:val="002C49A5"/>
    <w:rsid w:val="002C5656"/>
    <w:rsid w:val="002D0941"/>
    <w:rsid w:val="002D09C9"/>
    <w:rsid w:val="002D2ED8"/>
    <w:rsid w:val="002D306A"/>
    <w:rsid w:val="002D4CA3"/>
    <w:rsid w:val="002D5A81"/>
    <w:rsid w:val="002D6A16"/>
    <w:rsid w:val="002E219E"/>
    <w:rsid w:val="002E57AD"/>
    <w:rsid w:val="002E5BC2"/>
    <w:rsid w:val="002E5F39"/>
    <w:rsid w:val="002E5F6A"/>
    <w:rsid w:val="002E60D4"/>
    <w:rsid w:val="002F073E"/>
    <w:rsid w:val="002F434A"/>
    <w:rsid w:val="002F4A14"/>
    <w:rsid w:val="002F4DD9"/>
    <w:rsid w:val="003015CC"/>
    <w:rsid w:val="0030182B"/>
    <w:rsid w:val="0030351F"/>
    <w:rsid w:val="00305830"/>
    <w:rsid w:val="0031012B"/>
    <w:rsid w:val="00312E5A"/>
    <w:rsid w:val="00312FEE"/>
    <w:rsid w:val="00313F2D"/>
    <w:rsid w:val="00316775"/>
    <w:rsid w:val="00316AC6"/>
    <w:rsid w:val="00317CC4"/>
    <w:rsid w:val="00320896"/>
    <w:rsid w:val="003237C2"/>
    <w:rsid w:val="00327E6C"/>
    <w:rsid w:val="00332455"/>
    <w:rsid w:val="00332BE5"/>
    <w:rsid w:val="00332DE2"/>
    <w:rsid w:val="00334811"/>
    <w:rsid w:val="00336CFB"/>
    <w:rsid w:val="003400B3"/>
    <w:rsid w:val="00341368"/>
    <w:rsid w:val="00341602"/>
    <w:rsid w:val="00342D4D"/>
    <w:rsid w:val="00344A39"/>
    <w:rsid w:val="00344E28"/>
    <w:rsid w:val="0034506A"/>
    <w:rsid w:val="003456F9"/>
    <w:rsid w:val="0034791C"/>
    <w:rsid w:val="00351E66"/>
    <w:rsid w:val="0035347F"/>
    <w:rsid w:val="0035356C"/>
    <w:rsid w:val="00353620"/>
    <w:rsid w:val="00355582"/>
    <w:rsid w:val="0035701C"/>
    <w:rsid w:val="003605D4"/>
    <w:rsid w:val="00360677"/>
    <w:rsid w:val="003612EA"/>
    <w:rsid w:val="00361ABA"/>
    <w:rsid w:val="00362009"/>
    <w:rsid w:val="00362B62"/>
    <w:rsid w:val="0037021E"/>
    <w:rsid w:val="00371D07"/>
    <w:rsid w:val="003751A5"/>
    <w:rsid w:val="00376669"/>
    <w:rsid w:val="00381C02"/>
    <w:rsid w:val="00384B74"/>
    <w:rsid w:val="0038525D"/>
    <w:rsid w:val="00385C7A"/>
    <w:rsid w:val="0038735C"/>
    <w:rsid w:val="00390A6D"/>
    <w:rsid w:val="0039232A"/>
    <w:rsid w:val="00393A95"/>
    <w:rsid w:val="00393BB5"/>
    <w:rsid w:val="00397521"/>
    <w:rsid w:val="003A1544"/>
    <w:rsid w:val="003A3E6B"/>
    <w:rsid w:val="003A5B68"/>
    <w:rsid w:val="003B0127"/>
    <w:rsid w:val="003B024C"/>
    <w:rsid w:val="003B0EF7"/>
    <w:rsid w:val="003B26C6"/>
    <w:rsid w:val="003B4C94"/>
    <w:rsid w:val="003B699C"/>
    <w:rsid w:val="003B735E"/>
    <w:rsid w:val="003C0194"/>
    <w:rsid w:val="003C1401"/>
    <w:rsid w:val="003C278E"/>
    <w:rsid w:val="003C38D8"/>
    <w:rsid w:val="003C3C5C"/>
    <w:rsid w:val="003C79D5"/>
    <w:rsid w:val="003D02E8"/>
    <w:rsid w:val="003D0E6F"/>
    <w:rsid w:val="003D42C6"/>
    <w:rsid w:val="003D4746"/>
    <w:rsid w:val="003D565A"/>
    <w:rsid w:val="003D6631"/>
    <w:rsid w:val="003E1270"/>
    <w:rsid w:val="003E2E9A"/>
    <w:rsid w:val="003E3A7B"/>
    <w:rsid w:val="003E3D11"/>
    <w:rsid w:val="003E4276"/>
    <w:rsid w:val="003E532E"/>
    <w:rsid w:val="003E68BB"/>
    <w:rsid w:val="003E7AE9"/>
    <w:rsid w:val="003F2744"/>
    <w:rsid w:val="003F3D8A"/>
    <w:rsid w:val="003F4295"/>
    <w:rsid w:val="003F6CBA"/>
    <w:rsid w:val="00410FE2"/>
    <w:rsid w:val="00412B24"/>
    <w:rsid w:val="00414A77"/>
    <w:rsid w:val="004158C3"/>
    <w:rsid w:val="004170DF"/>
    <w:rsid w:val="00422A3F"/>
    <w:rsid w:val="0042549F"/>
    <w:rsid w:val="0042561B"/>
    <w:rsid w:val="0042584F"/>
    <w:rsid w:val="004273F3"/>
    <w:rsid w:val="00432371"/>
    <w:rsid w:val="00432939"/>
    <w:rsid w:val="00432B78"/>
    <w:rsid w:val="00432B90"/>
    <w:rsid w:val="00433430"/>
    <w:rsid w:val="0044025F"/>
    <w:rsid w:val="004411B7"/>
    <w:rsid w:val="00444036"/>
    <w:rsid w:val="004457A0"/>
    <w:rsid w:val="00445801"/>
    <w:rsid w:val="00446747"/>
    <w:rsid w:val="00450482"/>
    <w:rsid w:val="004506DF"/>
    <w:rsid w:val="00451C3E"/>
    <w:rsid w:val="00452D99"/>
    <w:rsid w:val="00454D1F"/>
    <w:rsid w:val="004565D2"/>
    <w:rsid w:val="00464CE7"/>
    <w:rsid w:val="004655D3"/>
    <w:rsid w:val="00465E66"/>
    <w:rsid w:val="004707D9"/>
    <w:rsid w:val="004727BD"/>
    <w:rsid w:val="004734CD"/>
    <w:rsid w:val="004738C6"/>
    <w:rsid w:val="00474983"/>
    <w:rsid w:val="00477ABF"/>
    <w:rsid w:val="004814AE"/>
    <w:rsid w:val="00484FCB"/>
    <w:rsid w:val="00485A18"/>
    <w:rsid w:val="00487BE9"/>
    <w:rsid w:val="00490ACA"/>
    <w:rsid w:val="004917D3"/>
    <w:rsid w:val="0049341D"/>
    <w:rsid w:val="004941C4"/>
    <w:rsid w:val="00494C08"/>
    <w:rsid w:val="004A00F5"/>
    <w:rsid w:val="004A0E75"/>
    <w:rsid w:val="004A2340"/>
    <w:rsid w:val="004A3231"/>
    <w:rsid w:val="004A4D23"/>
    <w:rsid w:val="004B5C2E"/>
    <w:rsid w:val="004B6A37"/>
    <w:rsid w:val="004B6F28"/>
    <w:rsid w:val="004B771E"/>
    <w:rsid w:val="004C0166"/>
    <w:rsid w:val="004C3AEF"/>
    <w:rsid w:val="004C6EBB"/>
    <w:rsid w:val="004C70F2"/>
    <w:rsid w:val="004D463B"/>
    <w:rsid w:val="004D5135"/>
    <w:rsid w:val="004D6D83"/>
    <w:rsid w:val="004D7475"/>
    <w:rsid w:val="004D7A3D"/>
    <w:rsid w:val="004D7CED"/>
    <w:rsid w:val="004E0277"/>
    <w:rsid w:val="004E1133"/>
    <w:rsid w:val="004E151A"/>
    <w:rsid w:val="004E1C59"/>
    <w:rsid w:val="004E4BCC"/>
    <w:rsid w:val="004E5768"/>
    <w:rsid w:val="004E614C"/>
    <w:rsid w:val="004E62A0"/>
    <w:rsid w:val="004E69F1"/>
    <w:rsid w:val="004F013F"/>
    <w:rsid w:val="004F0C8F"/>
    <w:rsid w:val="004F29B2"/>
    <w:rsid w:val="004F4804"/>
    <w:rsid w:val="004F4BC5"/>
    <w:rsid w:val="004F50BD"/>
    <w:rsid w:val="004F57CE"/>
    <w:rsid w:val="005008A0"/>
    <w:rsid w:val="00500B7A"/>
    <w:rsid w:val="0050181A"/>
    <w:rsid w:val="00503EDA"/>
    <w:rsid w:val="0050417E"/>
    <w:rsid w:val="005048A4"/>
    <w:rsid w:val="00504ADE"/>
    <w:rsid w:val="00506143"/>
    <w:rsid w:val="00506A6B"/>
    <w:rsid w:val="0050742E"/>
    <w:rsid w:val="00510DD2"/>
    <w:rsid w:val="005114EE"/>
    <w:rsid w:val="0051351F"/>
    <w:rsid w:val="00513D3F"/>
    <w:rsid w:val="00513F14"/>
    <w:rsid w:val="00514AFA"/>
    <w:rsid w:val="00515EC7"/>
    <w:rsid w:val="005174C9"/>
    <w:rsid w:val="00527609"/>
    <w:rsid w:val="005311C5"/>
    <w:rsid w:val="00533460"/>
    <w:rsid w:val="0053355B"/>
    <w:rsid w:val="00535212"/>
    <w:rsid w:val="005358B1"/>
    <w:rsid w:val="00536700"/>
    <w:rsid w:val="00537022"/>
    <w:rsid w:val="00537049"/>
    <w:rsid w:val="0053788D"/>
    <w:rsid w:val="00540DF7"/>
    <w:rsid w:val="0054196B"/>
    <w:rsid w:val="005429E7"/>
    <w:rsid w:val="00542DDB"/>
    <w:rsid w:val="00544938"/>
    <w:rsid w:val="005463F3"/>
    <w:rsid w:val="005464E1"/>
    <w:rsid w:val="00550087"/>
    <w:rsid w:val="00552E8C"/>
    <w:rsid w:val="00555B2B"/>
    <w:rsid w:val="00556424"/>
    <w:rsid w:val="005602C4"/>
    <w:rsid w:val="00561D74"/>
    <w:rsid w:val="0056288F"/>
    <w:rsid w:val="00563299"/>
    <w:rsid w:val="00563D70"/>
    <w:rsid w:val="0056410E"/>
    <w:rsid w:val="00564D4D"/>
    <w:rsid w:val="005652A9"/>
    <w:rsid w:val="005672D7"/>
    <w:rsid w:val="005722ED"/>
    <w:rsid w:val="005739E4"/>
    <w:rsid w:val="00573F82"/>
    <w:rsid w:val="00574282"/>
    <w:rsid w:val="00574338"/>
    <w:rsid w:val="005743F0"/>
    <w:rsid w:val="005747CA"/>
    <w:rsid w:val="00574F50"/>
    <w:rsid w:val="00581667"/>
    <w:rsid w:val="00582871"/>
    <w:rsid w:val="00582D24"/>
    <w:rsid w:val="00583FE6"/>
    <w:rsid w:val="00584394"/>
    <w:rsid w:val="0058489A"/>
    <w:rsid w:val="00584FCD"/>
    <w:rsid w:val="0058690E"/>
    <w:rsid w:val="005870F4"/>
    <w:rsid w:val="005926A7"/>
    <w:rsid w:val="005A0098"/>
    <w:rsid w:val="005A1278"/>
    <w:rsid w:val="005A2C12"/>
    <w:rsid w:val="005A35D4"/>
    <w:rsid w:val="005A3B52"/>
    <w:rsid w:val="005A3B8A"/>
    <w:rsid w:val="005A72C8"/>
    <w:rsid w:val="005A7EB1"/>
    <w:rsid w:val="005B0F58"/>
    <w:rsid w:val="005B49A2"/>
    <w:rsid w:val="005B6B46"/>
    <w:rsid w:val="005C0A25"/>
    <w:rsid w:val="005C0FDC"/>
    <w:rsid w:val="005C11AF"/>
    <w:rsid w:val="005C1436"/>
    <w:rsid w:val="005C2E5B"/>
    <w:rsid w:val="005C3777"/>
    <w:rsid w:val="005C4048"/>
    <w:rsid w:val="005C5DD2"/>
    <w:rsid w:val="005D31A4"/>
    <w:rsid w:val="005D3B15"/>
    <w:rsid w:val="005D3F42"/>
    <w:rsid w:val="005D4A1F"/>
    <w:rsid w:val="005D5E39"/>
    <w:rsid w:val="005D71CE"/>
    <w:rsid w:val="005E1131"/>
    <w:rsid w:val="005E1372"/>
    <w:rsid w:val="005E1DA9"/>
    <w:rsid w:val="005E3665"/>
    <w:rsid w:val="005E3C60"/>
    <w:rsid w:val="005E3C87"/>
    <w:rsid w:val="005E5CEF"/>
    <w:rsid w:val="005E5E8D"/>
    <w:rsid w:val="005E7780"/>
    <w:rsid w:val="005F089D"/>
    <w:rsid w:val="005F121F"/>
    <w:rsid w:val="005F13BA"/>
    <w:rsid w:val="005F204A"/>
    <w:rsid w:val="005F2844"/>
    <w:rsid w:val="005F39EB"/>
    <w:rsid w:val="005F48D9"/>
    <w:rsid w:val="005F4EBB"/>
    <w:rsid w:val="005F7386"/>
    <w:rsid w:val="00600E96"/>
    <w:rsid w:val="00601BA2"/>
    <w:rsid w:val="00602FF7"/>
    <w:rsid w:val="00603573"/>
    <w:rsid w:val="00603A63"/>
    <w:rsid w:val="006042E5"/>
    <w:rsid w:val="0060650E"/>
    <w:rsid w:val="0060688E"/>
    <w:rsid w:val="006115D2"/>
    <w:rsid w:val="0061270E"/>
    <w:rsid w:val="00613168"/>
    <w:rsid w:val="00614F61"/>
    <w:rsid w:val="00617215"/>
    <w:rsid w:val="006177D0"/>
    <w:rsid w:val="00617D56"/>
    <w:rsid w:val="00623374"/>
    <w:rsid w:val="006251A7"/>
    <w:rsid w:val="00625342"/>
    <w:rsid w:val="00626B7E"/>
    <w:rsid w:val="00630377"/>
    <w:rsid w:val="00631168"/>
    <w:rsid w:val="00634093"/>
    <w:rsid w:val="00634BFD"/>
    <w:rsid w:val="00634C6C"/>
    <w:rsid w:val="00634C7B"/>
    <w:rsid w:val="0063519B"/>
    <w:rsid w:val="00640C08"/>
    <w:rsid w:val="00641847"/>
    <w:rsid w:val="00642876"/>
    <w:rsid w:val="0064293D"/>
    <w:rsid w:val="0064389E"/>
    <w:rsid w:val="0064723F"/>
    <w:rsid w:val="0064736B"/>
    <w:rsid w:val="00650A95"/>
    <w:rsid w:val="00650CE3"/>
    <w:rsid w:val="0065293C"/>
    <w:rsid w:val="00652B2E"/>
    <w:rsid w:val="0065735B"/>
    <w:rsid w:val="00657DFD"/>
    <w:rsid w:val="006610BA"/>
    <w:rsid w:val="00663DD8"/>
    <w:rsid w:val="00664D04"/>
    <w:rsid w:val="0066533B"/>
    <w:rsid w:val="00666950"/>
    <w:rsid w:val="00667FC2"/>
    <w:rsid w:val="00670FDB"/>
    <w:rsid w:val="006737AA"/>
    <w:rsid w:val="00673CBF"/>
    <w:rsid w:val="00674574"/>
    <w:rsid w:val="00676699"/>
    <w:rsid w:val="00676752"/>
    <w:rsid w:val="00684DC6"/>
    <w:rsid w:val="00684F41"/>
    <w:rsid w:val="0068579B"/>
    <w:rsid w:val="006923D1"/>
    <w:rsid w:val="00693E68"/>
    <w:rsid w:val="006946B9"/>
    <w:rsid w:val="006949B8"/>
    <w:rsid w:val="00696996"/>
    <w:rsid w:val="006A0759"/>
    <w:rsid w:val="006A2EEC"/>
    <w:rsid w:val="006A5179"/>
    <w:rsid w:val="006A57BC"/>
    <w:rsid w:val="006A6FF1"/>
    <w:rsid w:val="006B09F5"/>
    <w:rsid w:val="006B2E43"/>
    <w:rsid w:val="006B6F5C"/>
    <w:rsid w:val="006C011E"/>
    <w:rsid w:val="006C0C9B"/>
    <w:rsid w:val="006C0DD2"/>
    <w:rsid w:val="006C4160"/>
    <w:rsid w:val="006C43FF"/>
    <w:rsid w:val="006C5199"/>
    <w:rsid w:val="006C65B1"/>
    <w:rsid w:val="006C671A"/>
    <w:rsid w:val="006D232A"/>
    <w:rsid w:val="006D2888"/>
    <w:rsid w:val="006D4A59"/>
    <w:rsid w:val="006D4C91"/>
    <w:rsid w:val="006D6F79"/>
    <w:rsid w:val="006E0779"/>
    <w:rsid w:val="006E0B12"/>
    <w:rsid w:val="006E0FAE"/>
    <w:rsid w:val="006E234F"/>
    <w:rsid w:val="006E345B"/>
    <w:rsid w:val="006E34F6"/>
    <w:rsid w:val="006E4743"/>
    <w:rsid w:val="006E5A48"/>
    <w:rsid w:val="006E5BA0"/>
    <w:rsid w:val="006E5BAA"/>
    <w:rsid w:val="006E64C4"/>
    <w:rsid w:val="006E6CB7"/>
    <w:rsid w:val="006E7E25"/>
    <w:rsid w:val="006E7EFE"/>
    <w:rsid w:val="006F1889"/>
    <w:rsid w:val="006F2296"/>
    <w:rsid w:val="006F2E95"/>
    <w:rsid w:val="006F4745"/>
    <w:rsid w:val="006F5196"/>
    <w:rsid w:val="007020D6"/>
    <w:rsid w:val="007022F2"/>
    <w:rsid w:val="007030C4"/>
    <w:rsid w:val="0070504A"/>
    <w:rsid w:val="007064DA"/>
    <w:rsid w:val="007110FC"/>
    <w:rsid w:val="00712EDD"/>
    <w:rsid w:val="007133D9"/>
    <w:rsid w:val="00714025"/>
    <w:rsid w:val="00714F0B"/>
    <w:rsid w:val="007159FE"/>
    <w:rsid w:val="00715BC8"/>
    <w:rsid w:val="00722A7B"/>
    <w:rsid w:val="007248EF"/>
    <w:rsid w:val="00724BEF"/>
    <w:rsid w:val="007275C7"/>
    <w:rsid w:val="00732C42"/>
    <w:rsid w:val="00735F7E"/>
    <w:rsid w:val="00737336"/>
    <w:rsid w:val="00737361"/>
    <w:rsid w:val="007428B6"/>
    <w:rsid w:val="007454F4"/>
    <w:rsid w:val="00751306"/>
    <w:rsid w:val="007518BD"/>
    <w:rsid w:val="007524F1"/>
    <w:rsid w:val="007538E8"/>
    <w:rsid w:val="00753EFC"/>
    <w:rsid w:val="0075442E"/>
    <w:rsid w:val="00754C8D"/>
    <w:rsid w:val="0075689A"/>
    <w:rsid w:val="00756E53"/>
    <w:rsid w:val="00756EAD"/>
    <w:rsid w:val="00762CAD"/>
    <w:rsid w:val="00762CDA"/>
    <w:rsid w:val="00763A3D"/>
    <w:rsid w:val="007648F2"/>
    <w:rsid w:val="00764DD4"/>
    <w:rsid w:val="007705A3"/>
    <w:rsid w:val="00773619"/>
    <w:rsid w:val="0077500F"/>
    <w:rsid w:val="007751D7"/>
    <w:rsid w:val="007754D6"/>
    <w:rsid w:val="00776451"/>
    <w:rsid w:val="00777AB3"/>
    <w:rsid w:val="00781161"/>
    <w:rsid w:val="00782D59"/>
    <w:rsid w:val="0078452C"/>
    <w:rsid w:val="0078567A"/>
    <w:rsid w:val="00786125"/>
    <w:rsid w:val="00787BEC"/>
    <w:rsid w:val="00791898"/>
    <w:rsid w:val="0079202B"/>
    <w:rsid w:val="00795C6E"/>
    <w:rsid w:val="007960DC"/>
    <w:rsid w:val="007A040D"/>
    <w:rsid w:val="007A0AC8"/>
    <w:rsid w:val="007A1DE0"/>
    <w:rsid w:val="007A2097"/>
    <w:rsid w:val="007A4089"/>
    <w:rsid w:val="007B6CCD"/>
    <w:rsid w:val="007C1483"/>
    <w:rsid w:val="007C15BE"/>
    <w:rsid w:val="007C425F"/>
    <w:rsid w:val="007C5110"/>
    <w:rsid w:val="007C6631"/>
    <w:rsid w:val="007C6881"/>
    <w:rsid w:val="007C6D94"/>
    <w:rsid w:val="007C6E37"/>
    <w:rsid w:val="007C7C9E"/>
    <w:rsid w:val="007D045C"/>
    <w:rsid w:val="007D0C84"/>
    <w:rsid w:val="007D25ED"/>
    <w:rsid w:val="007D3A88"/>
    <w:rsid w:val="007D6C51"/>
    <w:rsid w:val="007D6C70"/>
    <w:rsid w:val="007E0D8C"/>
    <w:rsid w:val="007E33EB"/>
    <w:rsid w:val="007E44F8"/>
    <w:rsid w:val="007E70C6"/>
    <w:rsid w:val="007F3444"/>
    <w:rsid w:val="007F5652"/>
    <w:rsid w:val="007F5DC1"/>
    <w:rsid w:val="00800D04"/>
    <w:rsid w:val="0080317C"/>
    <w:rsid w:val="00804B04"/>
    <w:rsid w:val="0080545D"/>
    <w:rsid w:val="008054AE"/>
    <w:rsid w:val="00806287"/>
    <w:rsid w:val="00811B41"/>
    <w:rsid w:val="00811DD4"/>
    <w:rsid w:val="00811E52"/>
    <w:rsid w:val="008141FF"/>
    <w:rsid w:val="0081778B"/>
    <w:rsid w:val="008212D3"/>
    <w:rsid w:val="0082219D"/>
    <w:rsid w:val="00823968"/>
    <w:rsid w:val="00825F73"/>
    <w:rsid w:val="00826193"/>
    <w:rsid w:val="00826A8A"/>
    <w:rsid w:val="00830602"/>
    <w:rsid w:val="008321F8"/>
    <w:rsid w:val="00834815"/>
    <w:rsid w:val="00835CE6"/>
    <w:rsid w:val="008449F4"/>
    <w:rsid w:val="008463D8"/>
    <w:rsid w:val="008478BB"/>
    <w:rsid w:val="008524DA"/>
    <w:rsid w:val="00852CEA"/>
    <w:rsid w:val="00853C1F"/>
    <w:rsid w:val="00854A4E"/>
    <w:rsid w:val="0085556F"/>
    <w:rsid w:val="008568B8"/>
    <w:rsid w:val="0085711F"/>
    <w:rsid w:val="00861E7C"/>
    <w:rsid w:val="00862380"/>
    <w:rsid w:val="00863AA1"/>
    <w:rsid w:val="00863C1F"/>
    <w:rsid w:val="00863F88"/>
    <w:rsid w:val="00863FAF"/>
    <w:rsid w:val="0086469E"/>
    <w:rsid w:val="008726DB"/>
    <w:rsid w:val="008736D2"/>
    <w:rsid w:val="00874553"/>
    <w:rsid w:val="008751C8"/>
    <w:rsid w:val="00875858"/>
    <w:rsid w:val="0087615E"/>
    <w:rsid w:val="00876795"/>
    <w:rsid w:val="00882820"/>
    <w:rsid w:val="00884D66"/>
    <w:rsid w:val="008857B8"/>
    <w:rsid w:val="008866D2"/>
    <w:rsid w:val="00886D29"/>
    <w:rsid w:val="00887791"/>
    <w:rsid w:val="00887E73"/>
    <w:rsid w:val="008902D0"/>
    <w:rsid w:val="00890F70"/>
    <w:rsid w:val="00891194"/>
    <w:rsid w:val="008929F1"/>
    <w:rsid w:val="008937E3"/>
    <w:rsid w:val="00897BD6"/>
    <w:rsid w:val="008A1705"/>
    <w:rsid w:val="008A48C1"/>
    <w:rsid w:val="008A7D2C"/>
    <w:rsid w:val="008A7E9A"/>
    <w:rsid w:val="008B1C1B"/>
    <w:rsid w:val="008B1E23"/>
    <w:rsid w:val="008B3AB1"/>
    <w:rsid w:val="008B48D7"/>
    <w:rsid w:val="008B5B8D"/>
    <w:rsid w:val="008B6943"/>
    <w:rsid w:val="008C41BC"/>
    <w:rsid w:val="008C6874"/>
    <w:rsid w:val="008C6FA5"/>
    <w:rsid w:val="008C728F"/>
    <w:rsid w:val="008D5418"/>
    <w:rsid w:val="008D76E4"/>
    <w:rsid w:val="008E1047"/>
    <w:rsid w:val="008E3691"/>
    <w:rsid w:val="008E434C"/>
    <w:rsid w:val="008E5670"/>
    <w:rsid w:val="008E643A"/>
    <w:rsid w:val="008F0389"/>
    <w:rsid w:val="008F0733"/>
    <w:rsid w:val="008F1D1E"/>
    <w:rsid w:val="008F2013"/>
    <w:rsid w:val="008F61C6"/>
    <w:rsid w:val="008F6391"/>
    <w:rsid w:val="008F7427"/>
    <w:rsid w:val="008F77E3"/>
    <w:rsid w:val="008F7951"/>
    <w:rsid w:val="00900A87"/>
    <w:rsid w:val="009026BB"/>
    <w:rsid w:val="009046DF"/>
    <w:rsid w:val="00906FC8"/>
    <w:rsid w:val="00906FDE"/>
    <w:rsid w:val="0090754E"/>
    <w:rsid w:val="009076B7"/>
    <w:rsid w:val="009108DF"/>
    <w:rsid w:val="0091172E"/>
    <w:rsid w:val="00914A74"/>
    <w:rsid w:val="00915BF3"/>
    <w:rsid w:val="009161B5"/>
    <w:rsid w:val="00917787"/>
    <w:rsid w:val="00920097"/>
    <w:rsid w:val="009205B3"/>
    <w:rsid w:val="009209F1"/>
    <w:rsid w:val="009226C9"/>
    <w:rsid w:val="00922E83"/>
    <w:rsid w:val="0092409C"/>
    <w:rsid w:val="00925B79"/>
    <w:rsid w:val="0093096C"/>
    <w:rsid w:val="00932F55"/>
    <w:rsid w:val="0093466F"/>
    <w:rsid w:val="00934BA0"/>
    <w:rsid w:val="00935245"/>
    <w:rsid w:val="00936B1B"/>
    <w:rsid w:val="00941595"/>
    <w:rsid w:val="009415C3"/>
    <w:rsid w:val="0094271F"/>
    <w:rsid w:val="0094324D"/>
    <w:rsid w:val="00946A28"/>
    <w:rsid w:val="00947731"/>
    <w:rsid w:val="00950522"/>
    <w:rsid w:val="00951955"/>
    <w:rsid w:val="00952E1E"/>
    <w:rsid w:val="00953A43"/>
    <w:rsid w:val="00953B5B"/>
    <w:rsid w:val="00953D04"/>
    <w:rsid w:val="00955249"/>
    <w:rsid w:val="00960FDF"/>
    <w:rsid w:val="00961989"/>
    <w:rsid w:val="009619B2"/>
    <w:rsid w:val="0097389F"/>
    <w:rsid w:val="00975EA3"/>
    <w:rsid w:val="00977801"/>
    <w:rsid w:val="00977CD6"/>
    <w:rsid w:val="00980016"/>
    <w:rsid w:val="00981CF6"/>
    <w:rsid w:val="009831A0"/>
    <w:rsid w:val="00985C08"/>
    <w:rsid w:val="00985FDE"/>
    <w:rsid w:val="00987008"/>
    <w:rsid w:val="009915E8"/>
    <w:rsid w:val="009928E5"/>
    <w:rsid w:val="00996ACD"/>
    <w:rsid w:val="009A4473"/>
    <w:rsid w:val="009A46D7"/>
    <w:rsid w:val="009A4FDE"/>
    <w:rsid w:val="009A51D0"/>
    <w:rsid w:val="009A7B86"/>
    <w:rsid w:val="009B7BB3"/>
    <w:rsid w:val="009C0F31"/>
    <w:rsid w:val="009C2B67"/>
    <w:rsid w:val="009C38E8"/>
    <w:rsid w:val="009C5051"/>
    <w:rsid w:val="009C52B1"/>
    <w:rsid w:val="009C5F4D"/>
    <w:rsid w:val="009C61A6"/>
    <w:rsid w:val="009C6229"/>
    <w:rsid w:val="009D09B7"/>
    <w:rsid w:val="009D1AD6"/>
    <w:rsid w:val="009D263D"/>
    <w:rsid w:val="009D6A5E"/>
    <w:rsid w:val="009D7B25"/>
    <w:rsid w:val="009D7EF0"/>
    <w:rsid w:val="009E0018"/>
    <w:rsid w:val="009E71DA"/>
    <w:rsid w:val="009E78B7"/>
    <w:rsid w:val="009F2AC6"/>
    <w:rsid w:val="009F38FB"/>
    <w:rsid w:val="009F4A43"/>
    <w:rsid w:val="009F4BAE"/>
    <w:rsid w:val="00A00406"/>
    <w:rsid w:val="00A118D8"/>
    <w:rsid w:val="00A11C77"/>
    <w:rsid w:val="00A13A71"/>
    <w:rsid w:val="00A16183"/>
    <w:rsid w:val="00A177C7"/>
    <w:rsid w:val="00A20FD6"/>
    <w:rsid w:val="00A2108E"/>
    <w:rsid w:val="00A221D1"/>
    <w:rsid w:val="00A22920"/>
    <w:rsid w:val="00A22B78"/>
    <w:rsid w:val="00A23148"/>
    <w:rsid w:val="00A27C03"/>
    <w:rsid w:val="00A30219"/>
    <w:rsid w:val="00A30AE8"/>
    <w:rsid w:val="00A32275"/>
    <w:rsid w:val="00A32406"/>
    <w:rsid w:val="00A328B2"/>
    <w:rsid w:val="00A32BF1"/>
    <w:rsid w:val="00A3625F"/>
    <w:rsid w:val="00A36DA0"/>
    <w:rsid w:val="00A37629"/>
    <w:rsid w:val="00A40190"/>
    <w:rsid w:val="00A401C4"/>
    <w:rsid w:val="00A4086F"/>
    <w:rsid w:val="00A43DBB"/>
    <w:rsid w:val="00A43DC9"/>
    <w:rsid w:val="00A440B7"/>
    <w:rsid w:val="00A46AD1"/>
    <w:rsid w:val="00A476E3"/>
    <w:rsid w:val="00A47A37"/>
    <w:rsid w:val="00A500ED"/>
    <w:rsid w:val="00A51BC6"/>
    <w:rsid w:val="00A536B9"/>
    <w:rsid w:val="00A538A3"/>
    <w:rsid w:val="00A54061"/>
    <w:rsid w:val="00A6323C"/>
    <w:rsid w:val="00A640C6"/>
    <w:rsid w:val="00A643CF"/>
    <w:rsid w:val="00A64574"/>
    <w:rsid w:val="00A6566F"/>
    <w:rsid w:val="00A668EF"/>
    <w:rsid w:val="00A7165A"/>
    <w:rsid w:val="00A71CA8"/>
    <w:rsid w:val="00A738F0"/>
    <w:rsid w:val="00A73FCD"/>
    <w:rsid w:val="00A76360"/>
    <w:rsid w:val="00A774F6"/>
    <w:rsid w:val="00A77512"/>
    <w:rsid w:val="00A80877"/>
    <w:rsid w:val="00A80E3C"/>
    <w:rsid w:val="00A82617"/>
    <w:rsid w:val="00A82C80"/>
    <w:rsid w:val="00A8312B"/>
    <w:rsid w:val="00A851EA"/>
    <w:rsid w:val="00A853F5"/>
    <w:rsid w:val="00A8548C"/>
    <w:rsid w:val="00A856B5"/>
    <w:rsid w:val="00A858C5"/>
    <w:rsid w:val="00A85F93"/>
    <w:rsid w:val="00A86A28"/>
    <w:rsid w:val="00A8707F"/>
    <w:rsid w:val="00A93215"/>
    <w:rsid w:val="00A932B0"/>
    <w:rsid w:val="00A935AE"/>
    <w:rsid w:val="00A937DF"/>
    <w:rsid w:val="00A94369"/>
    <w:rsid w:val="00A950D5"/>
    <w:rsid w:val="00AA1AF4"/>
    <w:rsid w:val="00AA2A75"/>
    <w:rsid w:val="00AA3997"/>
    <w:rsid w:val="00AA5DA5"/>
    <w:rsid w:val="00AB35DF"/>
    <w:rsid w:val="00AB67EF"/>
    <w:rsid w:val="00AB75EE"/>
    <w:rsid w:val="00AC0393"/>
    <w:rsid w:val="00AC259F"/>
    <w:rsid w:val="00AC381D"/>
    <w:rsid w:val="00AC3967"/>
    <w:rsid w:val="00AC3E3B"/>
    <w:rsid w:val="00AC46C6"/>
    <w:rsid w:val="00AC484C"/>
    <w:rsid w:val="00AC4ABD"/>
    <w:rsid w:val="00AC5861"/>
    <w:rsid w:val="00AC64FC"/>
    <w:rsid w:val="00AC7A2E"/>
    <w:rsid w:val="00AD08DB"/>
    <w:rsid w:val="00AD33CC"/>
    <w:rsid w:val="00AD6662"/>
    <w:rsid w:val="00AD6DA2"/>
    <w:rsid w:val="00AE0B9A"/>
    <w:rsid w:val="00AE121A"/>
    <w:rsid w:val="00AE41F9"/>
    <w:rsid w:val="00AE553C"/>
    <w:rsid w:val="00AE7DE0"/>
    <w:rsid w:val="00AF1194"/>
    <w:rsid w:val="00AF283E"/>
    <w:rsid w:val="00AF2C5F"/>
    <w:rsid w:val="00AF2C80"/>
    <w:rsid w:val="00AF4655"/>
    <w:rsid w:val="00AF509E"/>
    <w:rsid w:val="00AF61E4"/>
    <w:rsid w:val="00AF7BE2"/>
    <w:rsid w:val="00AF7CE2"/>
    <w:rsid w:val="00B0103B"/>
    <w:rsid w:val="00B0163B"/>
    <w:rsid w:val="00B01C4A"/>
    <w:rsid w:val="00B04D10"/>
    <w:rsid w:val="00B05A8E"/>
    <w:rsid w:val="00B07126"/>
    <w:rsid w:val="00B07A32"/>
    <w:rsid w:val="00B07EF5"/>
    <w:rsid w:val="00B1247D"/>
    <w:rsid w:val="00B21971"/>
    <w:rsid w:val="00B21F89"/>
    <w:rsid w:val="00B22069"/>
    <w:rsid w:val="00B23AD8"/>
    <w:rsid w:val="00B24F7B"/>
    <w:rsid w:val="00B31724"/>
    <w:rsid w:val="00B32167"/>
    <w:rsid w:val="00B338F1"/>
    <w:rsid w:val="00B339CD"/>
    <w:rsid w:val="00B360EA"/>
    <w:rsid w:val="00B36F45"/>
    <w:rsid w:val="00B37C3A"/>
    <w:rsid w:val="00B40CA5"/>
    <w:rsid w:val="00B41334"/>
    <w:rsid w:val="00B425C2"/>
    <w:rsid w:val="00B42712"/>
    <w:rsid w:val="00B439B9"/>
    <w:rsid w:val="00B43E6A"/>
    <w:rsid w:val="00B43F33"/>
    <w:rsid w:val="00B444D4"/>
    <w:rsid w:val="00B4742C"/>
    <w:rsid w:val="00B47D80"/>
    <w:rsid w:val="00B50A9C"/>
    <w:rsid w:val="00B50C12"/>
    <w:rsid w:val="00B50DBD"/>
    <w:rsid w:val="00B54054"/>
    <w:rsid w:val="00B56FB6"/>
    <w:rsid w:val="00B571CA"/>
    <w:rsid w:val="00B61F4F"/>
    <w:rsid w:val="00B626C6"/>
    <w:rsid w:val="00B6470E"/>
    <w:rsid w:val="00B64775"/>
    <w:rsid w:val="00B65729"/>
    <w:rsid w:val="00B66357"/>
    <w:rsid w:val="00B669F3"/>
    <w:rsid w:val="00B711B7"/>
    <w:rsid w:val="00B72B1A"/>
    <w:rsid w:val="00B75737"/>
    <w:rsid w:val="00B76245"/>
    <w:rsid w:val="00B7625D"/>
    <w:rsid w:val="00B7655B"/>
    <w:rsid w:val="00B80B0E"/>
    <w:rsid w:val="00B82B71"/>
    <w:rsid w:val="00B832EE"/>
    <w:rsid w:val="00B849B0"/>
    <w:rsid w:val="00B86932"/>
    <w:rsid w:val="00B87498"/>
    <w:rsid w:val="00B92D32"/>
    <w:rsid w:val="00B937F4"/>
    <w:rsid w:val="00B9461D"/>
    <w:rsid w:val="00B96664"/>
    <w:rsid w:val="00BA21F8"/>
    <w:rsid w:val="00BA2721"/>
    <w:rsid w:val="00BA44A8"/>
    <w:rsid w:val="00BA6701"/>
    <w:rsid w:val="00BA6DA2"/>
    <w:rsid w:val="00BA7595"/>
    <w:rsid w:val="00BA760C"/>
    <w:rsid w:val="00BA79AD"/>
    <w:rsid w:val="00BB14D9"/>
    <w:rsid w:val="00BB384E"/>
    <w:rsid w:val="00BB3F51"/>
    <w:rsid w:val="00BB4010"/>
    <w:rsid w:val="00BC0372"/>
    <w:rsid w:val="00BC06AC"/>
    <w:rsid w:val="00BC2840"/>
    <w:rsid w:val="00BC4B2B"/>
    <w:rsid w:val="00BC4EBF"/>
    <w:rsid w:val="00BC5F2D"/>
    <w:rsid w:val="00BC60D5"/>
    <w:rsid w:val="00BD0368"/>
    <w:rsid w:val="00BD1624"/>
    <w:rsid w:val="00BD3326"/>
    <w:rsid w:val="00BD601A"/>
    <w:rsid w:val="00BD6947"/>
    <w:rsid w:val="00BD794E"/>
    <w:rsid w:val="00BE194E"/>
    <w:rsid w:val="00BE3350"/>
    <w:rsid w:val="00BE673F"/>
    <w:rsid w:val="00BE67A7"/>
    <w:rsid w:val="00BF0098"/>
    <w:rsid w:val="00BF370D"/>
    <w:rsid w:val="00BF40F4"/>
    <w:rsid w:val="00BF449B"/>
    <w:rsid w:val="00BF5F66"/>
    <w:rsid w:val="00C015F7"/>
    <w:rsid w:val="00C026B4"/>
    <w:rsid w:val="00C03745"/>
    <w:rsid w:val="00C0514A"/>
    <w:rsid w:val="00C05B93"/>
    <w:rsid w:val="00C06FD5"/>
    <w:rsid w:val="00C13B63"/>
    <w:rsid w:val="00C13CBF"/>
    <w:rsid w:val="00C146D2"/>
    <w:rsid w:val="00C17119"/>
    <w:rsid w:val="00C21832"/>
    <w:rsid w:val="00C22958"/>
    <w:rsid w:val="00C24AA0"/>
    <w:rsid w:val="00C24C3D"/>
    <w:rsid w:val="00C250F3"/>
    <w:rsid w:val="00C3241F"/>
    <w:rsid w:val="00C33039"/>
    <w:rsid w:val="00C3346F"/>
    <w:rsid w:val="00C3358A"/>
    <w:rsid w:val="00C3371B"/>
    <w:rsid w:val="00C344EE"/>
    <w:rsid w:val="00C3691B"/>
    <w:rsid w:val="00C433D0"/>
    <w:rsid w:val="00C43ECC"/>
    <w:rsid w:val="00C44643"/>
    <w:rsid w:val="00C45A90"/>
    <w:rsid w:val="00C46B49"/>
    <w:rsid w:val="00C47A8A"/>
    <w:rsid w:val="00C511B9"/>
    <w:rsid w:val="00C518D9"/>
    <w:rsid w:val="00C5444B"/>
    <w:rsid w:val="00C544DB"/>
    <w:rsid w:val="00C54F93"/>
    <w:rsid w:val="00C56D2A"/>
    <w:rsid w:val="00C57856"/>
    <w:rsid w:val="00C57E30"/>
    <w:rsid w:val="00C604CD"/>
    <w:rsid w:val="00C60629"/>
    <w:rsid w:val="00C6365E"/>
    <w:rsid w:val="00C64703"/>
    <w:rsid w:val="00C67150"/>
    <w:rsid w:val="00C70289"/>
    <w:rsid w:val="00C71644"/>
    <w:rsid w:val="00C716D6"/>
    <w:rsid w:val="00C72566"/>
    <w:rsid w:val="00C739A2"/>
    <w:rsid w:val="00C746D2"/>
    <w:rsid w:val="00C74FD1"/>
    <w:rsid w:val="00C75B2E"/>
    <w:rsid w:val="00C76EC8"/>
    <w:rsid w:val="00C779B1"/>
    <w:rsid w:val="00C77C20"/>
    <w:rsid w:val="00C822BD"/>
    <w:rsid w:val="00C8425B"/>
    <w:rsid w:val="00C863CC"/>
    <w:rsid w:val="00C90466"/>
    <w:rsid w:val="00C92EDF"/>
    <w:rsid w:val="00C93F35"/>
    <w:rsid w:val="00C944CD"/>
    <w:rsid w:val="00C95AD1"/>
    <w:rsid w:val="00C95DAA"/>
    <w:rsid w:val="00C974DC"/>
    <w:rsid w:val="00C97F02"/>
    <w:rsid w:val="00CA161B"/>
    <w:rsid w:val="00CA16CD"/>
    <w:rsid w:val="00CA1B36"/>
    <w:rsid w:val="00CA2F42"/>
    <w:rsid w:val="00CA644F"/>
    <w:rsid w:val="00CA71C5"/>
    <w:rsid w:val="00CA7D3C"/>
    <w:rsid w:val="00CB0805"/>
    <w:rsid w:val="00CB23C7"/>
    <w:rsid w:val="00CB58D4"/>
    <w:rsid w:val="00CB67B4"/>
    <w:rsid w:val="00CB6B11"/>
    <w:rsid w:val="00CB7650"/>
    <w:rsid w:val="00CC3895"/>
    <w:rsid w:val="00CC7E2B"/>
    <w:rsid w:val="00CD25FB"/>
    <w:rsid w:val="00CD3143"/>
    <w:rsid w:val="00CD3194"/>
    <w:rsid w:val="00CD3F48"/>
    <w:rsid w:val="00CD41FA"/>
    <w:rsid w:val="00CD45D2"/>
    <w:rsid w:val="00CD6D37"/>
    <w:rsid w:val="00CE0113"/>
    <w:rsid w:val="00CE1294"/>
    <w:rsid w:val="00CE501F"/>
    <w:rsid w:val="00CE5186"/>
    <w:rsid w:val="00CE5F1A"/>
    <w:rsid w:val="00CE7412"/>
    <w:rsid w:val="00CE7932"/>
    <w:rsid w:val="00CF0598"/>
    <w:rsid w:val="00CF0F39"/>
    <w:rsid w:val="00CF1CB5"/>
    <w:rsid w:val="00CF25AC"/>
    <w:rsid w:val="00CF2B9C"/>
    <w:rsid w:val="00CF3744"/>
    <w:rsid w:val="00CF3B22"/>
    <w:rsid w:val="00D04498"/>
    <w:rsid w:val="00D04A06"/>
    <w:rsid w:val="00D04A47"/>
    <w:rsid w:val="00D04EC3"/>
    <w:rsid w:val="00D10483"/>
    <w:rsid w:val="00D10B1E"/>
    <w:rsid w:val="00D13506"/>
    <w:rsid w:val="00D137E9"/>
    <w:rsid w:val="00D143D5"/>
    <w:rsid w:val="00D165A1"/>
    <w:rsid w:val="00D202E3"/>
    <w:rsid w:val="00D23811"/>
    <w:rsid w:val="00D24697"/>
    <w:rsid w:val="00D332B5"/>
    <w:rsid w:val="00D37968"/>
    <w:rsid w:val="00D40F51"/>
    <w:rsid w:val="00D42F0C"/>
    <w:rsid w:val="00D45DEE"/>
    <w:rsid w:val="00D465BF"/>
    <w:rsid w:val="00D477A5"/>
    <w:rsid w:val="00D50784"/>
    <w:rsid w:val="00D51C77"/>
    <w:rsid w:val="00D51E13"/>
    <w:rsid w:val="00D53191"/>
    <w:rsid w:val="00D53197"/>
    <w:rsid w:val="00D53C32"/>
    <w:rsid w:val="00D57A83"/>
    <w:rsid w:val="00D600A6"/>
    <w:rsid w:val="00D734EC"/>
    <w:rsid w:val="00D75981"/>
    <w:rsid w:val="00D76584"/>
    <w:rsid w:val="00D82B49"/>
    <w:rsid w:val="00D83845"/>
    <w:rsid w:val="00D85371"/>
    <w:rsid w:val="00D907DE"/>
    <w:rsid w:val="00D90AAB"/>
    <w:rsid w:val="00D92001"/>
    <w:rsid w:val="00D9256D"/>
    <w:rsid w:val="00D92C98"/>
    <w:rsid w:val="00D9410D"/>
    <w:rsid w:val="00D947BA"/>
    <w:rsid w:val="00D95476"/>
    <w:rsid w:val="00D96F3F"/>
    <w:rsid w:val="00DA1F9B"/>
    <w:rsid w:val="00DA2196"/>
    <w:rsid w:val="00DA524D"/>
    <w:rsid w:val="00DA612D"/>
    <w:rsid w:val="00DB370C"/>
    <w:rsid w:val="00DB3C2B"/>
    <w:rsid w:val="00DB5937"/>
    <w:rsid w:val="00DB62B9"/>
    <w:rsid w:val="00DC4DDD"/>
    <w:rsid w:val="00DC55EB"/>
    <w:rsid w:val="00DC751A"/>
    <w:rsid w:val="00DD1584"/>
    <w:rsid w:val="00DD26CE"/>
    <w:rsid w:val="00DD3AD6"/>
    <w:rsid w:val="00DD3E44"/>
    <w:rsid w:val="00DD6057"/>
    <w:rsid w:val="00DD62E0"/>
    <w:rsid w:val="00DD706C"/>
    <w:rsid w:val="00DD7177"/>
    <w:rsid w:val="00DE2539"/>
    <w:rsid w:val="00DE340B"/>
    <w:rsid w:val="00DE4A8A"/>
    <w:rsid w:val="00DE581C"/>
    <w:rsid w:val="00DE62BC"/>
    <w:rsid w:val="00DE6481"/>
    <w:rsid w:val="00DF1507"/>
    <w:rsid w:val="00DF4C77"/>
    <w:rsid w:val="00DF5E55"/>
    <w:rsid w:val="00DF7ADC"/>
    <w:rsid w:val="00E01018"/>
    <w:rsid w:val="00E0326A"/>
    <w:rsid w:val="00E04F87"/>
    <w:rsid w:val="00E05B09"/>
    <w:rsid w:val="00E062A7"/>
    <w:rsid w:val="00E07DD1"/>
    <w:rsid w:val="00E169B3"/>
    <w:rsid w:val="00E1708D"/>
    <w:rsid w:val="00E1723B"/>
    <w:rsid w:val="00E200F2"/>
    <w:rsid w:val="00E22AC9"/>
    <w:rsid w:val="00E245A5"/>
    <w:rsid w:val="00E24CE3"/>
    <w:rsid w:val="00E24FD9"/>
    <w:rsid w:val="00E2570A"/>
    <w:rsid w:val="00E257CC"/>
    <w:rsid w:val="00E2734F"/>
    <w:rsid w:val="00E27C83"/>
    <w:rsid w:val="00E37036"/>
    <w:rsid w:val="00E371B7"/>
    <w:rsid w:val="00E444C3"/>
    <w:rsid w:val="00E45842"/>
    <w:rsid w:val="00E46004"/>
    <w:rsid w:val="00E465F6"/>
    <w:rsid w:val="00E505FC"/>
    <w:rsid w:val="00E52261"/>
    <w:rsid w:val="00E52CAA"/>
    <w:rsid w:val="00E57C43"/>
    <w:rsid w:val="00E61689"/>
    <w:rsid w:val="00E616B3"/>
    <w:rsid w:val="00E63006"/>
    <w:rsid w:val="00E672A6"/>
    <w:rsid w:val="00E678BE"/>
    <w:rsid w:val="00E72942"/>
    <w:rsid w:val="00E72A8F"/>
    <w:rsid w:val="00E73774"/>
    <w:rsid w:val="00E7405C"/>
    <w:rsid w:val="00E7657B"/>
    <w:rsid w:val="00E77951"/>
    <w:rsid w:val="00E77BE5"/>
    <w:rsid w:val="00E80098"/>
    <w:rsid w:val="00E80DA0"/>
    <w:rsid w:val="00E81F6B"/>
    <w:rsid w:val="00E823D2"/>
    <w:rsid w:val="00E8722A"/>
    <w:rsid w:val="00E90753"/>
    <w:rsid w:val="00E9291B"/>
    <w:rsid w:val="00E9319F"/>
    <w:rsid w:val="00E93706"/>
    <w:rsid w:val="00EA0418"/>
    <w:rsid w:val="00EA1F6C"/>
    <w:rsid w:val="00EA2068"/>
    <w:rsid w:val="00EA2B84"/>
    <w:rsid w:val="00EA2BB6"/>
    <w:rsid w:val="00EA37DC"/>
    <w:rsid w:val="00EA4366"/>
    <w:rsid w:val="00EA56A5"/>
    <w:rsid w:val="00EA7494"/>
    <w:rsid w:val="00EA7762"/>
    <w:rsid w:val="00EB24E6"/>
    <w:rsid w:val="00EB2528"/>
    <w:rsid w:val="00EB4D3A"/>
    <w:rsid w:val="00EB592F"/>
    <w:rsid w:val="00EB5EC9"/>
    <w:rsid w:val="00EC3063"/>
    <w:rsid w:val="00EC442C"/>
    <w:rsid w:val="00EC59AF"/>
    <w:rsid w:val="00ED25A1"/>
    <w:rsid w:val="00ED48B5"/>
    <w:rsid w:val="00ED50A9"/>
    <w:rsid w:val="00ED519A"/>
    <w:rsid w:val="00ED5748"/>
    <w:rsid w:val="00ED633C"/>
    <w:rsid w:val="00ED73DD"/>
    <w:rsid w:val="00EE0A58"/>
    <w:rsid w:val="00EE0C9B"/>
    <w:rsid w:val="00EE1584"/>
    <w:rsid w:val="00EE16E5"/>
    <w:rsid w:val="00EE260B"/>
    <w:rsid w:val="00EE5DA5"/>
    <w:rsid w:val="00EF34A0"/>
    <w:rsid w:val="00EF37DD"/>
    <w:rsid w:val="00EF3D4E"/>
    <w:rsid w:val="00EF4F11"/>
    <w:rsid w:val="00EF74DE"/>
    <w:rsid w:val="00F007F3"/>
    <w:rsid w:val="00F00C64"/>
    <w:rsid w:val="00F039B2"/>
    <w:rsid w:val="00F05B4E"/>
    <w:rsid w:val="00F10357"/>
    <w:rsid w:val="00F11339"/>
    <w:rsid w:val="00F11470"/>
    <w:rsid w:val="00F11605"/>
    <w:rsid w:val="00F117D5"/>
    <w:rsid w:val="00F12634"/>
    <w:rsid w:val="00F12A03"/>
    <w:rsid w:val="00F1376F"/>
    <w:rsid w:val="00F13B4D"/>
    <w:rsid w:val="00F15B9B"/>
    <w:rsid w:val="00F15D5F"/>
    <w:rsid w:val="00F1681D"/>
    <w:rsid w:val="00F16A9C"/>
    <w:rsid w:val="00F17608"/>
    <w:rsid w:val="00F17BDE"/>
    <w:rsid w:val="00F20D3C"/>
    <w:rsid w:val="00F214E2"/>
    <w:rsid w:val="00F21A8C"/>
    <w:rsid w:val="00F2564E"/>
    <w:rsid w:val="00F261C1"/>
    <w:rsid w:val="00F301F8"/>
    <w:rsid w:val="00F31501"/>
    <w:rsid w:val="00F323C1"/>
    <w:rsid w:val="00F332C0"/>
    <w:rsid w:val="00F36DC9"/>
    <w:rsid w:val="00F4472B"/>
    <w:rsid w:val="00F44DC6"/>
    <w:rsid w:val="00F46C53"/>
    <w:rsid w:val="00F50DDC"/>
    <w:rsid w:val="00F550B8"/>
    <w:rsid w:val="00F615FB"/>
    <w:rsid w:val="00F65D5F"/>
    <w:rsid w:val="00F66903"/>
    <w:rsid w:val="00F67167"/>
    <w:rsid w:val="00F67AA9"/>
    <w:rsid w:val="00F716B1"/>
    <w:rsid w:val="00F71BA3"/>
    <w:rsid w:val="00F7204B"/>
    <w:rsid w:val="00F72DEB"/>
    <w:rsid w:val="00F73FDB"/>
    <w:rsid w:val="00F775E2"/>
    <w:rsid w:val="00F8009C"/>
    <w:rsid w:val="00F8033E"/>
    <w:rsid w:val="00F810FE"/>
    <w:rsid w:val="00F83776"/>
    <w:rsid w:val="00F85211"/>
    <w:rsid w:val="00F862EE"/>
    <w:rsid w:val="00F874C2"/>
    <w:rsid w:val="00F925FA"/>
    <w:rsid w:val="00F92F53"/>
    <w:rsid w:val="00F93877"/>
    <w:rsid w:val="00F94E0C"/>
    <w:rsid w:val="00F965F7"/>
    <w:rsid w:val="00F96F21"/>
    <w:rsid w:val="00F9798D"/>
    <w:rsid w:val="00FA1E93"/>
    <w:rsid w:val="00FA2081"/>
    <w:rsid w:val="00FA60BB"/>
    <w:rsid w:val="00FA63CA"/>
    <w:rsid w:val="00FA681F"/>
    <w:rsid w:val="00FB07FB"/>
    <w:rsid w:val="00FB0984"/>
    <w:rsid w:val="00FB2317"/>
    <w:rsid w:val="00FB2D6C"/>
    <w:rsid w:val="00FB39A7"/>
    <w:rsid w:val="00FB77ED"/>
    <w:rsid w:val="00FB78A1"/>
    <w:rsid w:val="00FB78E6"/>
    <w:rsid w:val="00FC03FC"/>
    <w:rsid w:val="00FC0765"/>
    <w:rsid w:val="00FC151F"/>
    <w:rsid w:val="00FC27D9"/>
    <w:rsid w:val="00FC2CFD"/>
    <w:rsid w:val="00FC348D"/>
    <w:rsid w:val="00FC5EB5"/>
    <w:rsid w:val="00FC6786"/>
    <w:rsid w:val="00FC67BC"/>
    <w:rsid w:val="00FC6F89"/>
    <w:rsid w:val="00FD1CA0"/>
    <w:rsid w:val="00FD3222"/>
    <w:rsid w:val="00FD5004"/>
    <w:rsid w:val="00FD695E"/>
    <w:rsid w:val="00FE0053"/>
    <w:rsid w:val="00FE09D4"/>
    <w:rsid w:val="00FE0AB2"/>
    <w:rsid w:val="00FE0C4D"/>
    <w:rsid w:val="00FE104B"/>
    <w:rsid w:val="00FE1BB8"/>
    <w:rsid w:val="00FE2333"/>
    <w:rsid w:val="00FE31CE"/>
    <w:rsid w:val="00FE41DC"/>
    <w:rsid w:val="00FE671B"/>
    <w:rsid w:val="00FF280D"/>
    <w:rsid w:val="00FF3248"/>
    <w:rsid w:val="00FF470A"/>
    <w:rsid w:val="00FF557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7345"/>
    <o:shapelayout v:ext="edit">
      <o:idmap v:ext="edit" data="1"/>
    </o:shapelayout>
  </w:shapeDefaults>
  <w:decimalSymbol w:val=","/>
  <w:listSeparator w:val=";"/>
  <w14:docId w14:val="6FA0D93E"/>
  <w15:docId w15:val="{34920884-77B9-4718-B00F-0EAA8868A6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Kommentarsmne">
    <w:name w:val="annotation subject"/>
    <w:basedOn w:val="Kommentarer"/>
    <w:next w:val="Kommentarer"/>
    <w:link w:val="KommentarsmneChar"/>
    <w:uiPriority w:val="99"/>
    <w:semiHidden/>
    <w:rsid w:val="007C7C9E"/>
    <w:rPr>
      <w:b/>
      <w:bCs/>
    </w:rPr>
  </w:style>
  <w:style w:type="character" w:customStyle="1" w:styleId="KommentarsmneChar">
    <w:name w:val="Kommentarsämne Char"/>
    <w:basedOn w:val="KommentarerChar"/>
    <w:link w:val="Kommentarsmne"/>
    <w:uiPriority w:val="99"/>
    <w:semiHidden/>
    <w:rsid w:val="007C7C9E"/>
    <w:rPr>
      <w:rFonts w:eastAsia="Times New Roman" w:cs="Times New Roman"/>
      <w:b/>
      <w:bCs/>
      <w:sz w:val="20"/>
      <w:szCs w:val="20"/>
    </w:rPr>
  </w:style>
  <w:style w:type="paragraph" w:styleId="Revision">
    <w:name w:val="Revision"/>
    <w:hidden/>
    <w:uiPriority w:val="99"/>
    <w:semiHidden/>
    <w:rsid w:val="00D53C32"/>
    <w:pPr>
      <w:spacing w:after="0" w:line="240" w:lineRule="auto"/>
    </w:pPr>
    <w:rPr>
      <w:rFonts w:eastAsia="Times New Roman" w:cs="Times New Roman"/>
      <w:szCs w:val="20"/>
    </w:rPr>
  </w:style>
  <w:style w:type="paragraph" w:styleId="Innehll7">
    <w:name w:val="toc 7"/>
    <w:basedOn w:val="Normal"/>
    <w:next w:val="Normal"/>
    <w:autoRedefine/>
    <w:uiPriority w:val="39"/>
    <w:unhideWhenUsed/>
    <w:rsid w:val="006C65B1"/>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6C65B1"/>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6C65B1"/>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6C65B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80524993">
      <w:bodyDiv w:val="1"/>
      <w:marLeft w:val="0"/>
      <w:marRight w:val="0"/>
      <w:marTop w:val="0"/>
      <w:marBottom w:val="0"/>
      <w:divBdr>
        <w:top w:val="none" w:sz="0" w:space="0" w:color="auto"/>
        <w:left w:val="none" w:sz="0" w:space="0" w:color="auto"/>
        <w:bottom w:val="none" w:sz="0" w:space="0" w:color="auto"/>
        <w:right w:val="none" w:sz="0" w:space="0" w:color="auto"/>
      </w:divBdr>
    </w:div>
    <w:div w:id="13379214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43.xml"/><Relationship Id="rId299" Type="http://schemas.openxmlformats.org/officeDocument/2006/relationships/footer" Target="footer167.xml"/><Relationship Id="rId21" Type="http://schemas.openxmlformats.org/officeDocument/2006/relationships/header" Target="header4.xml"/><Relationship Id="rId63" Type="http://schemas.openxmlformats.org/officeDocument/2006/relationships/header" Target="header22.xml"/><Relationship Id="rId159" Type="http://schemas.openxmlformats.org/officeDocument/2006/relationships/footer" Target="footer85.xml"/><Relationship Id="rId324" Type="http://schemas.openxmlformats.org/officeDocument/2006/relationships/footer" Target="footer182.xml"/><Relationship Id="rId366" Type="http://schemas.openxmlformats.org/officeDocument/2006/relationships/footer" Target="footer206.xml"/><Relationship Id="rId170" Type="http://schemas.openxmlformats.org/officeDocument/2006/relationships/footer" Target="footer92.xml"/><Relationship Id="rId226" Type="http://schemas.openxmlformats.org/officeDocument/2006/relationships/header" Target="header89.xml"/><Relationship Id="rId433" Type="http://schemas.openxmlformats.org/officeDocument/2006/relationships/header" Target="header173.xml"/><Relationship Id="rId268" Type="http://schemas.openxmlformats.org/officeDocument/2006/relationships/footer" Target="footer148.xml"/><Relationship Id="rId475" Type="http://schemas.openxmlformats.org/officeDocument/2006/relationships/footer" Target="footer271.xml"/><Relationship Id="rId32" Type="http://schemas.openxmlformats.org/officeDocument/2006/relationships/header" Target="header9.xml"/><Relationship Id="rId74" Type="http://schemas.openxmlformats.org/officeDocument/2006/relationships/footer" Target="footer34.xml"/><Relationship Id="rId128" Type="http://schemas.openxmlformats.org/officeDocument/2006/relationships/header" Target="header48.xml"/><Relationship Id="rId335" Type="http://schemas.openxmlformats.org/officeDocument/2006/relationships/footer" Target="footer189.xml"/><Relationship Id="rId377" Type="http://schemas.openxmlformats.org/officeDocument/2006/relationships/footer" Target="footer213.xml"/><Relationship Id="rId500" Type="http://schemas.openxmlformats.org/officeDocument/2006/relationships/header" Target="header201.xml"/><Relationship Id="rId5" Type="http://schemas.openxmlformats.org/officeDocument/2006/relationships/customXml" Target="../customXml/item5.xml"/><Relationship Id="rId181" Type="http://schemas.openxmlformats.org/officeDocument/2006/relationships/footer" Target="footer99.xml"/><Relationship Id="rId237" Type="http://schemas.openxmlformats.org/officeDocument/2006/relationships/header" Target="header94.xml"/><Relationship Id="rId402" Type="http://schemas.openxmlformats.org/officeDocument/2006/relationships/footer" Target="footer228.xml"/><Relationship Id="rId279" Type="http://schemas.openxmlformats.org/officeDocument/2006/relationships/footer" Target="footer155.xml"/><Relationship Id="rId444" Type="http://schemas.openxmlformats.org/officeDocument/2006/relationships/header" Target="header178.xml"/><Relationship Id="rId486" Type="http://schemas.openxmlformats.org/officeDocument/2006/relationships/footer" Target="footer278.xml"/><Relationship Id="rId43" Type="http://schemas.openxmlformats.org/officeDocument/2006/relationships/header" Target="header14.xml"/><Relationship Id="rId139" Type="http://schemas.openxmlformats.org/officeDocument/2006/relationships/footer" Target="footer73.xml"/><Relationship Id="rId290" Type="http://schemas.openxmlformats.org/officeDocument/2006/relationships/footer" Target="footer162.xml"/><Relationship Id="rId304" Type="http://schemas.openxmlformats.org/officeDocument/2006/relationships/footer" Target="footer170.xml"/><Relationship Id="rId346" Type="http://schemas.openxmlformats.org/officeDocument/2006/relationships/header" Target="header138.xml"/><Relationship Id="rId388" Type="http://schemas.openxmlformats.org/officeDocument/2006/relationships/header" Target="header155.xml"/><Relationship Id="rId85" Type="http://schemas.openxmlformats.org/officeDocument/2006/relationships/footer" Target="footer41.xml"/><Relationship Id="rId150" Type="http://schemas.openxmlformats.org/officeDocument/2006/relationships/footer" Target="footer80.xml"/><Relationship Id="rId192" Type="http://schemas.openxmlformats.org/officeDocument/2006/relationships/header" Target="header74.xml"/><Relationship Id="rId206" Type="http://schemas.openxmlformats.org/officeDocument/2006/relationships/header" Target="header81.xml"/><Relationship Id="rId413" Type="http://schemas.openxmlformats.org/officeDocument/2006/relationships/header" Target="header165.xml"/><Relationship Id="rId248" Type="http://schemas.openxmlformats.org/officeDocument/2006/relationships/footer" Target="footer136.xml"/><Relationship Id="rId455" Type="http://schemas.openxmlformats.org/officeDocument/2006/relationships/footer" Target="footer259.xml"/><Relationship Id="rId497" Type="http://schemas.openxmlformats.org/officeDocument/2006/relationships/header" Target="header199.xml"/><Relationship Id="rId12" Type="http://schemas.openxmlformats.org/officeDocument/2006/relationships/footnotes" Target="footnotes.xml"/><Relationship Id="rId108" Type="http://schemas.openxmlformats.org/officeDocument/2006/relationships/header" Target="header40.xml"/><Relationship Id="rId315" Type="http://schemas.openxmlformats.org/officeDocument/2006/relationships/footer" Target="footer177.xml"/><Relationship Id="rId357" Type="http://schemas.openxmlformats.org/officeDocument/2006/relationships/footer" Target="footer201.xml"/><Relationship Id="rId54" Type="http://schemas.openxmlformats.org/officeDocument/2006/relationships/footer" Target="footer22.xml"/><Relationship Id="rId96" Type="http://schemas.openxmlformats.org/officeDocument/2006/relationships/footer" Target="footer48.xml"/><Relationship Id="rId161" Type="http://schemas.openxmlformats.org/officeDocument/2006/relationships/footer" Target="footer87.xml"/><Relationship Id="rId217" Type="http://schemas.openxmlformats.org/officeDocument/2006/relationships/header" Target="header86.xml"/><Relationship Id="rId399" Type="http://schemas.openxmlformats.org/officeDocument/2006/relationships/header" Target="header160.xml"/><Relationship Id="rId259" Type="http://schemas.openxmlformats.org/officeDocument/2006/relationships/footer" Target="footer143.xml"/><Relationship Id="rId424" Type="http://schemas.openxmlformats.org/officeDocument/2006/relationships/header" Target="header170.xml"/><Relationship Id="rId466" Type="http://schemas.openxmlformats.org/officeDocument/2006/relationships/footer" Target="footer266.xml"/><Relationship Id="rId23" Type="http://schemas.openxmlformats.org/officeDocument/2006/relationships/footer" Target="footer4.xml"/><Relationship Id="rId119" Type="http://schemas.openxmlformats.org/officeDocument/2006/relationships/footer" Target="footer61.xml"/><Relationship Id="rId270" Type="http://schemas.openxmlformats.org/officeDocument/2006/relationships/footer" Target="footer150.xml"/><Relationship Id="rId326" Type="http://schemas.openxmlformats.org/officeDocument/2006/relationships/header" Target="header129.xml"/><Relationship Id="rId65" Type="http://schemas.openxmlformats.org/officeDocument/2006/relationships/footer" Target="footer29.xml"/><Relationship Id="rId130" Type="http://schemas.openxmlformats.org/officeDocument/2006/relationships/footer" Target="footer68.xml"/><Relationship Id="rId368" Type="http://schemas.openxmlformats.org/officeDocument/2006/relationships/header" Target="header147.xml"/><Relationship Id="rId172" Type="http://schemas.openxmlformats.org/officeDocument/2006/relationships/header" Target="header65.xml"/><Relationship Id="rId228" Type="http://schemas.openxmlformats.org/officeDocument/2006/relationships/footer" Target="footer124.xml"/><Relationship Id="rId435" Type="http://schemas.openxmlformats.org/officeDocument/2006/relationships/footer" Target="footer247.xml"/><Relationship Id="rId477" Type="http://schemas.openxmlformats.org/officeDocument/2006/relationships/footer" Target="footer273.xml"/><Relationship Id="rId281" Type="http://schemas.openxmlformats.org/officeDocument/2006/relationships/header" Target="header111.xml"/><Relationship Id="rId337" Type="http://schemas.openxmlformats.org/officeDocument/2006/relationships/header" Target="header134.xml"/><Relationship Id="rId502" Type="http://schemas.openxmlformats.org/officeDocument/2006/relationships/footer" Target="footer287.xml"/><Relationship Id="rId34" Type="http://schemas.openxmlformats.org/officeDocument/2006/relationships/footer" Target="footer10.xml"/><Relationship Id="rId76" Type="http://schemas.openxmlformats.org/officeDocument/2006/relationships/footer" Target="footer36.xml"/><Relationship Id="rId141" Type="http://schemas.openxmlformats.org/officeDocument/2006/relationships/footer" Target="footer75.xml"/><Relationship Id="rId379" Type="http://schemas.openxmlformats.org/officeDocument/2006/relationships/header" Target="header152.xml"/><Relationship Id="rId7" Type="http://schemas.openxmlformats.org/officeDocument/2006/relationships/customXml" Target="../customXml/item7.xml"/><Relationship Id="rId183" Type="http://schemas.openxmlformats.org/officeDocument/2006/relationships/header" Target="header70.xml"/><Relationship Id="rId239" Type="http://schemas.openxmlformats.org/officeDocument/2006/relationships/footer" Target="footer131.xml"/><Relationship Id="rId390" Type="http://schemas.openxmlformats.org/officeDocument/2006/relationships/footer" Target="footer220.xml"/><Relationship Id="rId404" Type="http://schemas.openxmlformats.org/officeDocument/2006/relationships/header" Target="header162.xml"/><Relationship Id="rId446" Type="http://schemas.openxmlformats.org/officeDocument/2006/relationships/footer" Target="footer254.xml"/><Relationship Id="rId250" Type="http://schemas.openxmlformats.org/officeDocument/2006/relationships/footer" Target="footer138.xml"/><Relationship Id="rId292" Type="http://schemas.openxmlformats.org/officeDocument/2006/relationships/header" Target="header116.xml"/><Relationship Id="rId306" Type="http://schemas.openxmlformats.org/officeDocument/2006/relationships/header" Target="header121.xml"/><Relationship Id="rId488" Type="http://schemas.openxmlformats.org/officeDocument/2006/relationships/header" Target="header195.xml"/><Relationship Id="rId45" Type="http://schemas.openxmlformats.org/officeDocument/2006/relationships/footer" Target="footer17.xml"/><Relationship Id="rId87" Type="http://schemas.openxmlformats.org/officeDocument/2006/relationships/header" Target="header31.xml"/><Relationship Id="rId110" Type="http://schemas.openxmlformats.org/officeDocument/2006/relationships/footer" Target="footer56.xml"/><Relationship Id="rId348" Type="http://schemas.openxmlformats.org/officeDocument/2006/relationships/header" Target="header139.xml"/><Relationship Id="rId152" Type="http://schemas.openxmlformats.org/officeDocument/2006/relationships/header" Target="header57.xml"/><Relationship Id="rId194" Type="http://schemas.openxmlformats.org/officeDocument/2006/relationships/header" Target="header75.xml"/><Relationship Id="rId208" Type="http://schemas.openxmlformats.org/officeDocument/2006/relationships/footer" Target="footer112.xml"/><Relationship Id="rId415" Type="http://schemas.openxmlformats.org/officeDocument/2006/relationships/footer" Target="footer235.xml"/><Relationship Id="rId457" Type="http://schemas.openxmlformats.org/officeDocument/2006/relationships/footer" Target="footer261.xml"/><Relationship Id="rId261" Type="http://schemas.openxmlformats.org/officeDocument/2006/relationships/header" Target="header103.xml"/><Relationship Id="rId499" Type="http://schemas.openxmlformats.org/officeDocument/2006/relationships/header" Target="header200.xml"/><Relationship Id="rId14" Type="http://schemas.openxmlformats.org/officeDocument/2006/relationships/image" Target="media/image1.emf"/><Relationship Id="rId56" Type="http://schemas.openxmlformats.org/officeDocument/2006/relationships/footer" Target="footer24.xml"/><Relationship Id="rId317" Type="http://schemas.openxmlformats.org/officeDocument/2006/relationships/header" Target="header126.xml"/><Relationship Id="rId359" Type="http://schemas.openxmlformats.org/officeDocument/2006/relationships/header" Target="header144.xml"/><Relationship Id="rId98" Type="http://schemas.openxmlformats.org/officeDocument/2006/relationships/header" Target="header36.xml"/><Relationship Id="rId121" Type="http://schemas.openxmlformats.org/officeDocument/2006/relationships/footer" Target="footer63.xml"/><Relationship Id="rId163" Type="http://schemas.openxmlformats.org/officeDocument/2006/relationships/header" Target="header62.xml"/><Relationship Id="rId219" Type="http://schemas.openxmlformats.org/officeDocument/2006/relationships/footer" Target="footer119.xml"/><Relationship Id="rId370" Type="http://schemas.openxmlformats.org/officeDocument/2006/relationships/footer" Target="footer208.xml"/><Relationship Id="rId426" Type="http://schemas.openxmlformats.org/officeDocument/2006/relationships/footer" Target="footer242.xml"/><Relationship Id="rId230" Type="http://schemas.openxmlformats.org/officeDocument/2006/relationships/footer" Target="footer126.xml"/><Relationship Id="rId468" Type="http://schemas.openxmlformats.org/officeDocument/2006/relationships/header" Target="header187.xml"/><Relationship Id="rId25" Type="http://schemas.openxmlformats.org/officeDocument/2006/relationships/header" Target="header6.xml"/><Relationship Id="rId67" Type="http://schemas.openxmlformats.org/officeDocument/2006/relationships/header" Target="header23.xml"/><Relationship Id="rId272" Type="http://schemas.openxmlformats.org/officeDocument/2006/relationships/header" Target="header108.xml"/><Relationship Id="rId328" Type="http://schemas.openxmlformats.org/officeDocument/2006/relationships/footer" Target="footer184.xml"/><Relationship Id="rId132" Type="http://schemas.openxmlformats.org/officeDocument/2006/relationships/header" Target="header49.xml"/><Relationship Id="rId174" Type="http://schemas.openxmlformats.org/officeDocument/2006/relationships/footer" Target="footer94.xml"/><Relationship Id="rId381" Type="http://schemas.openxmlformats.org/officeDocument/2006/relationships/footer" Target="footer215.xml"/><Relationship Id="rId241" Type="http://schemas.openxmlformats.org/officeDocument/2006/relationships/header" Target="header95.xml"/><Relationship Id="rId437" Type="http://schemas.openxmlformats.org/officeDocument/2006/relationships/footer" Target="footer249.xml"/><Relationship Id="rId479" Type="http://schemas.openxmlformats.org/officeDocument/2006/relationships/header" Target="header192.xml"/><Relationship Id="rId36" Type="http://schemas.openxmlformats.org/officeDocument/2006/relationships/footer" Target="footer12.xml"/><Relationship Id="rId283" Type="http://schemas.openxmlformats.org/officeDocument/2006/relationships/footer" Target="footer157.xml"/><Relationship Id="rId339" Type="http://schemas.openxmlformats.org/officeDocument/2006/relationships/footer" Target="footer191.xml"/><Relationship Id="rId490" Type="http://schemas.openxmlformats.org/officeDocument/2006/relationships/footer" Target="footer280.xml"/><Relationship Id="rId504" Type="http://schemas.openxmlformats.org/officeDocument/2006/relationships/footer" Target="footer288.xml"/><Relationship Id="rId78" Type="http://schemas.openxmlformats.org/officeDocument/2006/relationships/header" Target="header28.xml"/><Relationship Id="rId101" Type="http://schemas.openxmlformats.org/officeDocument/2006/relationships/footer" Target="footer51.xml"/><Relationship Id="rId143" Type="http://schemas.openxmlformats.org/officeDocument/2006/relationships/header" Target="header54.xml"/><Relationship Id="rId185" Type="http://schemas.openxmlformats.org/officeDocument/2006/relationships/footer" Target="footer101.xml"/><Relationship Id="rId350" Type="http://schemas.openxmlformats.org/officeDocument/2006/relationships/footer" Target="footer196.xml"/><Relationship Id="rId406" Type="http://schemas.openxmlformats.org/officeDocument/2006/relationships/footer" Target="footer230.xml"/><Relationship Id="rId9" Type="http://schemas.openxmlformats.org/officeDocument/2006/relationships/styles" Target="styles.xml"/><Relationship Id="rId210" Type="http://schemas.openxmlformats.org/officeDocument/2006/relationships/footer" Target="footer114.xml"/><Relationship Id="rId392" Type="http://schemas.openxmlformats.org/officeDocument/2006/relationships/footer" Target="footer222.xml"/><Relationship Id="rId448" Type="http://schemas.openxmlformats.org/officeDocument/2006/relationships/header" Target="header179.xml"/><Relationship Id="rId252" Type="http://schemas.openxmlformats.org/officeDocument/2006/relationships/header" Target="header100.xml"/><Relationship Id="rId294" Type="http://schemas.openxmlformats.org/officeDocument/2006/relationships/footer" Target="footer164.xml"/><Relationship Id="rId308" Type="http://schemas.openxmlformats.org/officeDocument/2006/relationships/footer" Target="footer172.xml"/><Relationship Id="rId47" Type="http://schemas.openxmlformats.org/officeDocument/2006/relationships/header" Target="header15.xml"/><Relationship Id="rId89" Type="http://schemas.openxmlformats.org/officeDocument/2006/relationships/footer" Target="footer43.xml"/><Relationship Id="rId112" Type="http://schemas.openxmlformats.org/officeDocument/2006/relationships/header" Target="header41.xml"/><Relationship Id="rId154" Type="http://schemas.openxmlformats.org/officeDocument/2006/relationships/footer" Target="footer82.xml"/><Relationship Id="rId361" Type="http://schemas.openxmlformats.org/officeDocument/2006/relationships/footer" Target="footer203.xml"/><Relationship Id="rId196" Type="http://schemas.openxmlformats.org/officeDocument/2006/relationships/footer" Target="footer106.xml"/><Relationship Id="rId417" Type="http://schemas.openxmlformats.org/officeDocument/2006/relationships/footer" Target="footer237.xml"/><Relationship Id="rId459" Type="http://schemas.openxmlformats.org/officeDocument/2006/relationships/header" Target="header184.xml"/><Relationship Id="rId16" Type="http://schemas.openxmlformats.org/officeDocument/2006/relationships/header" Target="header2.xml"/><Relationship Id="rId221" Type="http://schemas.openxmlformats.org/officeDocument/2006/relationships/header" Target="header87.xml"/><Relationship Id="rId263" Type="http://schemas.openxmlformats.org/officeDocument/2006/relationships/footer" Target="footer145.xml"/><Relationship Id="rId319" Type="http://schemas.openxmlformats.org/officeDocument/2006/relationships/footer" Target="footer179.xml"/><Relationship Id="rId470" Type="http://schemas.openxmlformats.org/officeDocument/2006/relationships/footer" Target="footer268.xml"/><Relationship Id="rId58" Type="http://schemas.openxmlformats.org/officeDocument/2006/relationships/header" Target="header20.xml"/><Relationship Id="rId123" Type="http://schemas.openxmlformats.org/officeDocument/2006/relationships/header" Target="header46.xml"/><Relationship Id="rId330" Type="http://schemas.openxmlformats.org/officeDocument/2006/relationships/footer" Target="footer186.xml"/><Relationship Id="rId165" Type="http://schemas.openxmlformats.org/officeDocument/2006/relationships/footer" Target="footer89.xml"/><Relationship Id="rId372" Type="http://schemas.openxmlformats.org/officeDocument/2006/relationships/footer" Target="footer210.xml"/><Relationship Id="rId428" Type="http://schemas.openxmlformats.org/officeDocument/2006/relationships/header" Target="header171.xml"/><Relationship Id="rId232" Type="http://schemas.openxmlformats.org/officeDocument/2006/relationships/header" Target="header92.xml"/><Relationship Id="rId274" Type="http://schemas.openxmlformats.org/officeDocument/2006/relationships/footer" Target="footer152.xml"/><Relationship Id="rId481" Type="http://schemas.openxmlformats.org/officeDocument/2006/relationships/footer" Target="footer275.xml"/><Relationship Id="rId27" Type="http://schemas.openxmlformats.org/officeDocument/2006/relationships/header" Target="header7.xml"/><Relationship Id="rId69" Type="http://schemas.openxmlformats.org/officeDocument/2006/relationships/footer" Target="footer31.xml"/><Relationship Id="rId134" Type="http://schemas.openxmlformats.org/officeDocument/2006/relationships/footer" Target="footer70.xml"/><Relationship Id="rId80" Type="http://schemas.openxmlformats.org/officeDocument/2006/relationships/footer" Target="footer38.xml"/><Relationship Id="rId176" Type="http://schemas.openxmlformats.org/officeDocument/2006/relationships/footer" Target="footer96.xml"/><Relationship Id="rId341" Type="http://schemas.openxmlformats.org/officeDocument/2006/relationships/footer" Target="footer192.xml"/><Relationship Id="rId383" Type="http://schemas.openxmlformats.org/officeDocument/2006/relationships/header" Target="header153.xml"/><Relationship Id="rId439" Type="http://schemas.openxmlformats.org/officeDocument/2006/relationships/header" Target="header176.xml"/><Relationship Id="rId201" Type="http://schemas.openxmlformats.org/officeDocument/2006/relationships/header" Target="header79.xml"/><Relationship Id="rId243" Type="http://schemas.openxmlformats.org/officeDocument/2006/relationships/footer" Target="footer133.xml"/><Relationship Id="rId285" Type="http://schemas.openxmlformats.org/officeDocument/2006/relationships/footer" Target="footer159.xml"/><Relationship Id="rId450" Type="http://schemas.openxmlformats.org/officeDocument/2006/relationships/footer" Target="footer256.xml"/><Relationship Id="rId506" Type="http://schemas.openxmlformats.org/officeDocument/2006/relationships/theme" Target="theme/theme1.xml"/><Relationship Id="rId38" Type="http://schemas.openxmlformats.org/officeDocument/2006/relationships/header" Target="header12.xml"/><Relationship Id="rId103" Type="http://schemas.openxmlformats.org/officeDocument/2006/relationships/header" Target="header38.xml"/><Relationship Id="rId310" Type="http://schemas.openxmlformats.org/officeDocument/2006/relationships/footer" Target="footer174.xml"/><Relationship Id="rId492" Type="http://schemas.openxmlformats.org/officeDocument/2006/relationships/footer" Target="footer282.xml"/><Relationship Id="rId91" Type="http://schemas.openxmlformats.org/officeDocument/2006/relationships/footer" Target="footer45.xml"/><Relationship Id="rId145" Type="http://schemas.openxmlformats.org/officeDocument/2006/relationships/footer" Target="footer77.xml"/><Relationship Id="rId187" Type="http://schemas.openxmlformats.org/officeDocument/2006/relationships/footer" Target="footer102.xml"/><Relationship Id="rId352" Type="http://schemas.openxmlformats.org/officeDocument/2006/relationships/footer" Target="footer198.xml"/><Relationship Id="rId394" Type="http://schemas.openxmlformats.org/officeDocument/2006/relationships/header" Target="header158.xml"/><Relationship Id="rId408" Type="http://schemas.openxmlformats.org/officeDocument/2006/relationships/header" Target="header163.xml"/><Relationship Id="rId212" Type="http://schemas.openxmlformats.org/officeDocument/2006/relationships/header" Target="header84.xml"/><Relationship Id="rId254" Type="http://schemas.openxmlformats.org/officeDocument/2006/relationships/footer" Target="footer140.xml"/><Relationship Id="rId49" Type="http://schemas.openxmlformats.org/officeDocument/2006/relationships/footer" Target="footer19.xml"/><Relationship Id="rId114" Type="http://schemas.openxmlformats.org/officeDocument/2006/relationships/footer" Target="footer58.xml"/><Relationship Id="rId296" Type="http://schemas.openxmlformats.org/officeDocument/2006/relationships/header" Target="header117.xml"/><Relationship Id="rId461" Type="http://schemas.openxmlformats.org/officeDocument/2006/relationships/footer" Target="footer263.xml"/><Relationship Id="rId60" Type="http://schemas.openxmlformats.org/officeDocument/2006/relationships/footer" Target="footer26.xml"/><Relationship Id="rId156" Type="http://schemas.openxmlformats.org/officeDocument/2006/relationships/footer" Target="footer84.xml"/><Relationship Id="rId198" Type="http://schemas.openxmlformats.org/officeDocument/2006/relationships/header" Target="header77.xml"/><Relationship Id="rId321" Type="http://schemas.openxmlformats.org/officeDocument/2006/relationships/header" Target="header127.xml"/><Relationship Id="rId363" Type="http://schemas.openxmlformats.org/officeDocument/2006/relationships/header" Target="header145.xml"/><Relationship Id="rId419" Type="http://schemas.openxmlformats.org/officeDocument/2006/relationships/header" Target="header168.xml"/><Relationship Id="rId223" Type="http://schemas.openxmlformats.org/officeDocument/2006/relationships/footer" Target="footer121.xml"/><Relationship Id="rId430" Type="http://schemas.openxmlformats.org/officeDocument/2006/relationships/footer" Target="footer244.xml"/><Relationship Id="rId18" Type="http://schemas.openxmlformats.org/officeDocument/2006/relationships/footer" Target="footer2.xml"/><Relationship Id="rId265" Type="http://schemas.openxmlformats.org/officeDocument/2006/relationships/footer" Target="footer147.xml"/><Relationship Id="rId472" Type="http://schemas.openxmlformats.org/officeDocument/2006/relationships/footer" Target="footer270.xml"/><Relationship Id="rId125" Type="http://schemas.openxmlformats.org/officeDocument/2006/relationships/footer" Target="footer65.xml"/><Relationship Id="rId167" Type="http://schemas.openxmlformats.org/officeDocument/2006/relationships/header" Target="header63.xml"/><Relationship Id="rId332" Type="http://schemas.openxmlformats.org/officeDocument/2006/relationships/header" Target="header132.xml"/><Relationship Id="rId374" Type="http://schemas.openxmlformats.org/officeDocument/2006/relationships/header" Target="header150.xml"/><Relationship Id="rId71" Type="http://schemas.openxmlformats.org/officeDocument/2006/relationships/footer" Target="footer33.xml"/><Relationship Id="rId234" Type="http://schemas.openxmlformats.org/officeDocument/2006/relationships/footer" Target="footer128.xml"/><Relationship Id="rId2" Type="http://schemas.openxmlformats.org/officeDocument/2006/relationships/customXml" Target="../customXml/item2.xml"/><Relationship Id="rId29" Type="http://schemas.openxmlformats.org/officeDocument/2006/relationships/footer" Target="footer7.xml"/><Relationship Id="rId276" Type="http://schemas.openxmlformats.org/officeDocument/2006/relationships/header" Target="header109.xml"/><Relationship Id="rId441" Type="http://schemas.openxmlformats.org/officeDocument/2006/relationships/footer" Target="footer251.xml"/><Relationship Id="rId483" Type="http://schemas.openxmlformats.org/officeDocument/2006/relationships/header" Target="header193.xml"/><Relationship Id="rId40" Type="http://schemas.openxmlformats.org/officeDocument/2006/relationships/footer" Target="footer14.xml"/><Relationship Id="rId136" Type="http://schemas.openxmlformats.org/officeDocument/2006/relationships/footer" Target="footer72.xml"/><Relationship Id="rId178" Type="http://schemas.openxmlformats.org/officeDocument/2006/relationships/header" Target="header68.xml"/><Relationship Id="rId301" Type="http://schemas.openxmlformats.org/officeDocument/2006/relationships/header" Target="header119.xml"/><Relationship Id="rId343" Type="http://schemas.openxmlformats.org/officeDocument/2006/relationships/header" Target="header137.xml"/><Relationship Id="rId82" Type="http://schemas.openxmlformats.org/officeDocument/2006/relationships/header" Target="header29.xml"/><Relationship Id="rId203" Type="http://schemas.openxmlformats.org/officeDocument/2006/relationships/footer" Target="footer110.xml"/><Relationship Id="rId385" Type="http://schemas.openxmlformats.org/officeDocument/2006/relationships/footer" Target="footer217.xml"/><Relationship Id="rId245" Type="http://schemas.openxmlformats.org/officeDocument/2006/relationships/footer" Target="footer135.xml"/><Relationship Id="rId287" Type="http://schemas.openxmlformats.org/officeDocument/2006/relationships/header" Target="header114.xml"/><Relationship Id="rId410" Type="http://schemas.openxmlformats.org/officeDocument/2006/relationships/footer" Target="footer232.xml"/><Relationship Id="rId452" Type="http://schemas.openxmlformats.org/officeDocument/2006/relationships/footer" Target="footer258.xml"/><Relationship Id="rId494" Type="http://schemas.openxmlformats.org/officeDocument/2006/relationships/header" Target="header198.xml"/><Relationship Id="rId105" Type="http://schemas.openxmlformats.org/officeDocument/2006/relationships/footer" Target="footer53.xml"/><Relationship Id="rId147" Type="http://schemas.openxmlformats.org/officeDocument/2006/relationships/header" Target="header55.xml"/><Relationship Id="rId312" Type="http://schemas.openxmlformats.org/officeDocument/2006/relationships/header" Target="header124.xml"/><Relationship Id="rId354" Type="http://schemas.openxmlformats.org/officeDocument/2006/relationships/header" Target="header142.xml"/><Relationship Id="rId51" Type="http://schemas.openxmlformats.org/officeDocument/2006/relationships/footer" Target="footer21.xml"/><Relationship Id="rId93" Type="http://schemas.openxmlformats.org/officeDocument/2006/relationships/header" Target="header34.xml"/><Relationship Id="rId189" Type="http://schemas.openxmlformats.org/officeDocument/2006/relationships/header" Target="header73.xml"/><Relationship Id="rId396" Type="http://schemas.openxmlformats.org/officeDocument/2006/relationships/footer" Target="footer224.xml"/><Relationship Id="rId214" Type="http://schemas.openxmlformats.org/officeDocument/2006/relationships/footer" Target="footer116.xml"/><Relationship Id="rId256" Type="http://schemas.openxmlformats.org/officeDocument/2006/relationships/header" Target="header101.xml"/><Relationship Id="rId298" Type="http://schemas.openxmlformats.org/officeDocument/2006/relationships/footer" Target="footer166.xml"/><Relationship Id="rId421" Type="http://schemas.openxmlformats.org/officeDocument/2006/relationships/footer" Target="footer239.xml"/><Relationship Id="rId463" Type="http://schemas.openxmlformats.org/officeDocument/2006/relationships/header" Target="header185.xml"/><Relationship Id="rId116" Type="http://schemas.openxmlformats.org/officeDocument/2006/relationships/footer" Target="footer60.xml"/><Relationship Id="rId158" Type="http://schemas.openxmlformats.org/officeDocument/2006/relationships/header" Target="header60.xml"/><Relationship Id="rId323" Type="http://schemas.openxmlformats.org/officeDocument/2006/relationships/footer" Target="footer181.xml"/><Relationship Id="rId20" Type="http://schemas.openxmlformats.org/officeDocument/2006/relationships/footer" Target="footer3.xml"/><Relationship Id="rId62" Type="http://schemas.openxmlformats.org/officeDocument/2006/relationships/header" Target="header21.xml"/><Relationship Id="rId365" Type="http://schemas.openxmlformats.org/officeDocument/2006/relationships/footer" Target="footer205.xml"/><Relationship Id="rId225" Type="http://schemas.openxmlformats.org/officeDocument/2006/relationships/footer" Target="footer123.xml"/><Relationship Id="rId267" Type="http://schemas.openxmlformats.org/officeDocument/2006/relationships/header" Target="header106.xml"/><Relationship Id="rId432" Type="http://schemas.openxmlformats.org/officeDocument/2006/relationships/footer" Target="footer246.xml"/><Relationship Id="rId474" Type="http://schemas.openxmlformats.org/officeDocument/2006/relationships/header" Target="header190.xml"/><Relationship Id="rId127" Type="http://schemas.openxmlformats.org/officeDocument/2006/relationships/header" Target="header47.xml"/><Relationship Id="rId31" Type="http://schemas.openxmlformats.org/officeDocument/2006/relationships/footer" Target="footer9.xml"/><Relationship Id="rId73" Type="http://schemas.openxmlformats.org/officeDocument/2006/relationships/header" Target="header26.xml"/><Relationship Id="rId169" Type="http://schemas.openxmlformats.org/officeDocument/2006/relationships/footer" Target="footer91.xml"/><Relationship Id="rId334" Type="http://schemas.openxmlformats.org/officeDocument/2006/relationships/footer" Target="footer188.xml"/><Relationship Id="rId376" Type="http://schemas.openxmlformats.org/officeDocument/2006/relationships/footer" Target="footer212.xml"/><Relationship Id="rId4" Type="http://schemas.openxmlformats.org/officeDocument/2006/relationships/customXml" Target="../customXml/item4.xml"/><Relationship Id="rId180" Type="http://schemas.openxmlformats.org/officeDocument/2006/relationships/footer" Target="footer98.xml"/><Relationship Id="rId215" Type="http://schemas.openxmlformats.org/officeDocument/2006/relationships/footer" Target="footer117.xml"/><Relationship Id="rId236" Type="http://schemas.openxmlformats.org/officeDocument/2006/relationships/header" Target="header93.xml"/><Relationship Id="rId257" Type="http://schemas.openxmlformats.org/officeDocument/2006/relationships/header" Target="header102.xml"/><Relationship Id="rId278" Type="http://schemas.openxmlformats.org/officeDocument/2006/relationships/footer" Target="footer154.xml"/><Relationship Id="rId401" Type="http://schemas.openxmlformats.org/officeDocument/2006/relationships/footer" Target="footer227.xml"/><Relationship Id="rId422" Type="http://schemas.openxmlformats.org/officeDocument/2006/relationships/footer" Target="footer240.xml"/><Relationship Id="rId443" Type="http://schemas.openxmlformats.org/officeDocument/2006/relationships/header" Target="header177.xml"/><Relationship Id="rId464" Type="http://schemas.openxmlformats.org/officeDocument/2006/relationships/header" Target="header186.xml"/><Relationship Id="rId303" Type="http://schemas.openxmlformats.org/officeDocument/2006/relationships/footer" Target="footer169.xml"/><Relationship Id="rId485" Type="http://schemas.openxmlformats.org/officeDocument/2006/relationships/footer" Target="footer277.xml"/><Relationship Id="rId42" Type="http://schemas.openxmlformats.org/officeDocument/2006/relationships/header" Target="header13.xml"/><Relationship Id="rId84" Type="http://schemas.openxmlformats.org/officeDocument/2006/relationships/footer" Target="footer40.xml"/><Relationship Id="rId138" Type="http://schemas.openxmlformats.org/officeDocument/2006/relationships/header" Target="header52.xml"/><Relationship Id="rId345" Type="http://schemas.openxmlformats.org/officeDocument/2006/relationships/footer" Target="footer194.xml"/><Relationship Id="rId387" Type="http://schemas.openxmlformats.org/officeDocument/2006/relationships/footer" Target="footer219.xml"/><Relationship Id="rId191" Type="http://schemas.openxmlformats.org/officeDocument/2006/relationships/footer" Target="footer104.xml"/><Relationship Id="rId205" Type="http://schemas.openxmlformats.org/officeDocument/2006/relationships/footer" Target="footer111.xml"/><Relationship Id="rId247" Type="http://schemas.openxmlformats.org/officeDocument/2006/relationships/header" Target="header98.xml"/><Relationship Id="rId412" Type="http://schemas.openxmlformats.org/officeDocument/2006/relationships/footer" Target="footer234.xml"/><Relationship Id="rId107" Type="http://schemas.openxmlformats.org/officeDocument/2006/relationships/header" Target="header39.xml"/><Relationship Id="rId289" Type="http://schemas.openxmlformats.org/officeDocument/2006/relationships/footer" Target="footer161.xml"/><Relationship Id="rId454" Type="http://schemas.openxmlformats.org/officeDocument/2006/relationships/header" Target="header182.xml"/><Relationship Id="rId496" Type="http://schemas.openxmlformats.org/officeDocument/2006/relationships/footer" Target="footer284.xml"/><Relationship Id="rId11" Type="http://schemas.openxmlformats.org/officeDocument/2006/relationships/webSettings" Target="webSettings.xml"/><Relationship Id="rId53" Type="http://schemas.openxmlformats.org/officeDocument/2006/relationships/header" Target="header18.xml"/><Relationship Id="rId149" Type="http://schemas.openxmlformats.org/officeDocument/2006/relationships/footer" Target="footer79.xml"/><Relationship Id="rId314" Type="http://schemas.openxmlformats.org/officeDocument/2006/relationships/footer" Target="footer176.xml"/><Relationship Id="rId356" Type="http://schemas.openxmlformats.org/officeDocument/2006/relationships/footer" Target="footer200.xml"/><Relationship Id="rId398" Type="http://schemas.openxmlformats.org/officeDocument/2006/relationships/header" Target="header159.xml"/><Relationship Id="rId95" Type="http://schemas.openxmlformats.org/officeDocument/2006/relationships/footer" Target="footer47.xml"/><Relationship Id="rId160" Type="http://schemas.openxmlformats.org/officeDocument/2006/relationships/footer" Target="footer86.xml"/><Relationship Id="rId216" Type="http://schemas.openxmlformats.org/officeDocument/2006/relationships/header" Target="header85.xml"/><Relationship Id="rId423" Type="http://schemas.openxmlformats.org/officeDocument/2006/relationships/header" Target="header169.xml"/><Relationship Id="rId258" Type="http://schemas.openxmlformats.org/officeDocument/2006/relationships/footer" Target="footer142.xml"/><Relationship Id="rId465" Type="http://schemas.openxmlformats.org/officeDocument/2006/relationships/footer" Target="footer265.xml"/><Relationship Id="rId22" Type="http://schemas.openxmlformats.org/officeDocument/2006/relationships/header" Target="header5.xml"/><Relationship Id="rId64" Type="http://schemas.openxmlformats.org/officeDocument/2006/relationships/footer" Target="footer28.xml"/><Relationship Id="rId118" Type="http://schemas.openxmlformats.org/officeDocument/2006/relationships/header" Target="header44.xml"/><Relationship Id="rId325" Type="http://schemas.openxmlformats.org/officeDocument/2006/relationships/footer" Target="footer183.xml"/><Relationship Id="rId367" Type="http://schemas.openxmlformats.org/officeDocument/2006/relationships/footer" Target="footer207.xml"/><Relationship Id="rId171" Type="http://schemas.openxmlformats.org/officeDocument/2006/relationships/footer" Target="footer93.xml"/><Relationship Id="rId227" Type="http://schemas.openxmlformats.org/officeDocument/2006/relationships/header" Target="header90.xml"/><Relationship Id="rId269" Type="http://schemas.openxmlformats.org/officeDocument/2006/relationships/footer" Target="footer149.xml"/><Relationship Id="rId434" Type="http://schemas.openxmlformats.org/officeDocument/2006/relationships/header" Target="header174.xml"/><Relationship Id="rId476" Type="http://schemas.openxmlformats.org/officeDocument/2006/relationships/footer" Target="footer272.xml"/><Relationship Id="rId33" Type="http://schemas.openxmlformats.org/officeDocument/2006/relationships/header" Target="header10.xml"/><Relationship Id="rId129" Type="http://schemas.openxmlformats.org/officeDocument/2006/relationships/footer" Target="footer67.xml"/><Relationship Id="rId280" Type="http://schemas.openxmlformats.org/officeDocument/2006/relationships/footer" Target="footer156.xml"/><Relationship Id="rId336" Type="http://schemas.openxmlformats.org/officeDocument/2006/relationships/header" Target="header133.xml"/><Relationship Id="rId501" Type="http://schemas.openxmlformats.org/officeDocument/2006/relationships/footer" Target="footer286.xml"/><Relationship Id="rId75" Type="http://schemas.openxmlformats.org/officeDocument/2006/relationships/footer" Target="footer35.xml"/><Relationship Id="rId140" Type="http://schemas.openxmlformats.org/officeDocument/2006/relationships/footer" Target="footer74.xml"/><Relationship Id="rId182" Type="http://schemas.openxmlformats.org/officeDocument/2006/relationships/header" Target="header69.xml"/><Relationship Id="rId378" Type="http://schemas.openxmlformats.org/officeDocument/2006/relationships/header" Target="header151.xml"/><Relationship Id="rId403" Type="http://schemas.openxmlformats.org/officeDocument/2006/relationships/header" Target="header161.xml"/><Relationship Id="rId6" Type="http://schemas.openxmlformats.org/officeDocument/2006/relationships/customXml" Target="../customXml/item6.xml"/><Relationship Id="rId238" Type="http://schemas.openxmlformats.org/officeDocument/2006/relationships/footer" Target="footer130.xml"/><Relationship Id="rId445" Type="http://schemas.openxmlformats.org/officeDocument/2006/relationships/footer" Target="footer253.xml"/><Relationship Id="rId487" Type="http://schemas.openxmlformats.org/officeDocument/2006/relationships/footer" Target="footer279.xml"/><Relationship Id="rId291" Type="http://schemas.openxmlformats.org/officeDocument/2006/relationships/header" Target="header115.xml"/><Relationship Id="rId305" Type="http://schemas.openxmlformats.org/officeDocument/2006/relationships/footer" Target="footer171.xml"/><Relationship Id="rId347" Type="http://schemas.openxmlformats.org/officeDocument/2006/relationships/footer" Target="footer195.xml"/><Relationship Id="rId44" Type="http://schemas.openxmlformats.org/officeDocument/2006/relationships/footer" Target="footer16.xml"/><Relationship Id="rId86" Type="http://schemas.openxmlformats.org/officeDocument/2006/relationships/footer" Target="footer42.xml"/><Relationship Id="rId151" Type="http://schemas.openxmlformats.org/officeDocument/2006/relationships/footer" Target="footer81.xml"/><Relationship Id="rId389" Type="http://schemas.openxmlformats.org/officeDocument/2006/relationships/header" Target="header156.xml"/><Relationship Id="rId193" Type="http://schemas.openxmlformats.org/officeDocument/2006/relationships/footer" Target="footer105.xml"/><Relationship Id="rId207" Type="http://schemas.openxmlformats.org/officeDocument/2006/relationships/header" Target="header82.xml"/><Relationship Id="rId249" Type="http://schemas.openxmlformats.org/officeDocument/2006/relationships/footer" Target="footer137.xml"/><Relationship Id="rId414" Type="http://schemas.openxmlformats.org/officeDocument/2006/relationships/header" Target="header166.xml"/><Relationship Id="rId456" Type="http://schemas.openxmlformats.org/officeDocument/2006/relationships/footer" Target="footer260.xml"/><Relationship Id="rId498" Type="http://schemas.openxmlformats.org/officeDocument/2006/relationships/footer" Target="footer285.xml"/><Relationship Id="rId13" Type="http://schemas.openxmlformats.org/officeDocument/2006/relationships/endnotes" Target="endnotes.xml"/><Relationship Id="rId109" Type="http://schemas.openxmlformats.org/officeDocument/2006/relationships/footer" Target="footer55.xml"/><Relationship Id="rId260" Type="http://schemas.openxmlformats.org/officeDocument/2006/relationships/footer" Target="footer144.xml"/><Relationship Id="rId316" Type="http://schemas.openxmlformats.org/officeDocument/2006/relationships/header" Target="header125.xml"/><Relationship Id="rId55" Type="http://schemas.openxmlformats.org/officeDocument/2006/relationships/footer" Target="footer23.xml"/><Relationship Id="rId97" Type="http://schemas.openxmlformats.org/officeDocument/2006/relationships/header" Target="header35.xml"/><Relationship Id="rId120" Type="http://schemas.openxmlformats.org/officeDocument/2006/relationships/footer" Target="footer62.xml"/><Relationship Id="rId358" Type="http://schemas.openxmlformats.org/officeDocument/2006/relationships/header" Target="header143.xml"/><Relationship Id="rId162" Type="http://schemas.openxmlformats.org/officeDocument/2006/relationships/header" Target="header61.xml"/><Relationship Id="rId218" Type="http://schemas.openxmlformats.org/officeDocument/2006/relationships/footer" Target="footer118.xml"/><Relationship Id="rId425" Type="http://schemas.openxmlformats.org/officeDocument/2006/relationships/footer" Target="footer241.xml"/><Relationship Id="rId467" Type="http://schemas.openxmlformats.org/officeDocument/2006/relationships/footer" Target="footer267.xml"/><Relationship Id="rId271" Type="http://schemas.openxmlformats.org/officeDocument/2006/relationships/header" Target="header107.xml"/><Relationship Id="rId24" Type="http://schemas.openxmlformats.org/officeDocument/2006/relationships/footer" Target="footer5.xml"/><Relationship Id="rId66" Type="http://schemas.openxmlformats.org/officeDocument/2006/relationships/footer" Target="footer30.xml"/><Relationship Id="rId131" Type="http://schemas.openxmlformats.org/officeDocument/2006/relationships/footer" Target="footer69.xml"/><Relationship Id="rId327" Type="http://schemas.openxmlformats.org/officeDocument/2006/relationships/header" Target="header130.xml"/><Relationship Id="rId369" Type="http://schemas.openxmlformats.org/officeDocument/2006/relationships/header" Target="header148.xml"/><Relationship Id="rId173" Type="http://schemas.openxmlformats.org/officeDocument/2006/relationships/header" Target="header66.xml"/><Relationship Id="rId229" Type="http://schemas.openxmlformats.org/officeDocument/2006/relationships/footer" Target="footer125.xml"/><Relationship Id="rId380" Type="http://schemas.openxmlformats.org/officeDocument/2006/relationships/footer" Target="footer214.xml"/><Relationship Id="rId436" Type="http://schemas.openxmlformats.org/officeDocument/2006/relationships/footer" Target="footer248.xml"/><Relationship Id="rId240" Type="http://schemas.openxmlformats.org/officeDocument/2006/relationships/footer" Target="footer132.xml"/><Relationship Id="rId478" Type="http://schemas.openxmlformats.org/officeDocument/2006/relationships/header" Target="header191.xml"/><Relationship Id="rId35" Type="http://schemas.openxmlformats.org/officeDocument/2006/relationships/footer" Target="footer11.xml"/><Relationship Id="rId77" Type="http://schemas.openxmlformats.org/officeDocument/2006/relationships/header" Target="header27.xml"/><Relationship Id="rId100" Type="http://schemas.openxmlformats.org/officeDocument/2006/relationships/footer" Target="footer50.xml"/><Relationship Id="rId282" Type="http://schemas.openxmlformats.org/officeDocument/2006/relationships/header" Target="header112.xml"/><Relationship Id="rId338" Type="http://schemas.openxmlformats.org/officeDocument/2006/relationships/footer" Target="footer190.xml"/><Relationship Id="rId503" Type="http://schemas.openxmlformats.org/officeDocument/2006/relationships/header" Target="header202.xml"/><Relationship Id="rId8" Type="http://schemas.openxmlformats.org/officeDocument/2006/relationships/numbering" Target="numbering.xml"/><Relationship Id="rId142" Type="http://schemas.openxmlformats.org/officeDocument/2006/relationships/header" Target="header53.xml"/><Relationship Id="rId184" Type="http://schemas.openxmlformats.org/officeDocument/2006/relationships/footer" Target="footer100.xml"/><Relationship Id="rId391" Type="http://schemas.openxmlformats.org/officeDocument/2006/relationships/footer" Target="footer221.xml"/><Relationship Id="rId405" Type="http://schemas.openxmlformats.org/officeDocument/2006/relationships/footer" Target="footer229.xml"/><Relationship Id="rId447" Type="http://schemas.openxmlformats.org/officeDocument/2006/relationships/footer" Target="footer255.xml"/><Relationship Id="rId251" Type="http://schemas.openxmlformats.org/officeDocument/2006/relationships/header" Target="header99.xml"/><Relationship Id="rId489" Type="http://schemas.openxmlformats.org/officeDocument/2006/relationships/header" Target="header196.xml"/><Relationship Id="rId46" Type="http://schemas.openxmlformats.org/officeDocument/2006/relationships/footer" Target="footer18.xml"/><Relationship Id="rId293" Type="http://schemas.openxmlformats.org/officeDocument/2006/relationships/footer" Target="footer163.xml"/><Relationship Id="rId307" Type="http://schemas.openxmlformats.org/officeDocument/2006/relationships/header" Target="header122.xml"/><Relationship Id="rId349" Type="http://schemas.openxmlformats.org/officeDocument/2006/relationships/header" Target="header140.xml"/><Relationship Id="rId88" Type="http://schemas.openxmlformats.org/officeDocument/2006/relationships/header" Target="header32.xml"/><Relationship Id="rId111" Type="http://schemas.openxmlformats.org/officeDocument/2006/relationships/footer" Target="footer57.xml"/><Relationship Id="rId153" Type="http://schemas.openxmlformats.org/officeDocument/2006/relationships/header" Target="header58.xml"/><Relationship Id="rId195" Type="http://schemas.openxmlformats.org/officeDocument/2006/relationships/header" Target="header76.xml"/><Relationship Id="rId209" Type="http://schemas.openxmlformats.org/officeDocument/2006/relationships/footer" Target="footer113.xml"/><Relationship Id="rId360" Type="http://schemas.openxmlformats.org/officeDocument/2006/relationships/footer" Target="footer202.xml"/><Relationship Id="rId416" Type="http://schemas.openxmlformats.org/officeDocument/2006/relationships/footer" Target="footer236.xml"/><Relationship Id="rId220" Type="http://schemas.openxmlformats.org/officeDocument/2006/relationships/footer" Target="footer120.xml"/><Relationship Id="rId458" Type="http://schemas.openxmlformats.org/officeDocument/2006/relationships/header" Target="header183.xml"/><Relationship Id="rId15" Type="http://schemas.openxmlformats.org/officeDocument/2006/relationships/header" Target="header1.xml"/><Relationship Id="rId57" Type="http://schemas.openxmlformats.org/officeDocument/2006/relationships/header" Target="header19.xml"/><Relationship Id="rId262" Type="http://schemas.openxmlformats.org/officeDocument/2006/relationships/header" Target="header104.xml"/><Relationship Id="rId318" Type="http://schemas.openxmlformats.org/officeDocument/2006/relationships/footer" Target="footer178.xml"/><Relationship Id="rId99" Type="http://schemas.openxmlformats.org/officeDocument/2006/relationships/footer" Target="footer49.xml"/><Relationship Id="rId122" Type="http://schemas.openxmlformats.org/officeDocument/2006/relationships/header" Target="header45.xml"/><Relationship Id="rId164" Type="http://schemas.openxmlformats.org/officeDocument/2006/relationships/footer" Target="footer88.xml"/><Relationship Id="rId371" Type="http://schemas.openxmlformats.org/officeDocument/2006/relationships/footer" Target="footer209.xml"/><Relationship Id="rId427" Type="http://schemas.openxmlformats.org/officeDocument/2006/relationships/footer" Target="footer243.xml"/><Relationship Id="rId469" Type="http://schemas.openxmlformats.org/officeDocument/2006/relationships/header" Target="header188.xml"/><Relationship Id="rId26" Type="http://schemas.openxmlformats.org/officeDocument/2006/relationships/footer" Target="footer6.xml"/><Relationship Id="rId231" Type="http://schemas.openxmlformats.org/officeDocument/2006/relationships/header" Target="header91.xml"/><Relationship Id="rId273" Type="http://schemas.openxmlformats.org/officeDocument/2006/relationships/footer" Target="footer151.xml"/><Relationship Id="rId329" Type="http://schemas.openxmlformats.org/officeDocument/2006/relationships/footer" Target="footer185.xml"/><Relationship Id="rId480" Type="http://schemas.openxmlformats.org/officeDocument/2006/relationships/footer" Target="footer274.xml"/><Relationship Id="rId68" Type="http://schemas.openxmlformats.org/officeDocument/2006/relationships/header" Target="header24.xml"/><Relationship Id="rId133" Type="http://schemas.openxmlformats.org/officeDocument/2006/relationships/header" Target="header50.xml"/><Relationship Id="rId175" Type="http://schemas.openxmlformats.org/officeDocument/2006/relationships/footer" Target="footer95.xml"/><Relationship Id="rId340" Type="http://schemas.openxmlformats.org/officeDocument/2006/relationships/header" Target="header135.xml"/><Relationship Id="rId200" Type="http://schemas.openxmlformats.org/officeDocument/2006/relationships/header" Target="header78.xml"/><Relationship Id="rId382" Type="http://schemas.openxmlformats.org/officeDocument/2006/relationships/footer" Target="footer216.xml"/><Relationship Id="rId438" Type="http://schemas.openxmlformats.org/officeDocument/2006/relationships/header" Target="header175.xml"/><Relationship Id="rId242" Type="http://schemas.openxmlformats.org/officeDocument/2006/relationships/header" Target="header96.xml"/><Relationship Id="rId284" Type="http://schemas.openxmlformats.org/officeDocument/2006/relationships/footer" Target="footer158.xml"/><Relationship Id="rId491" Type="http://schemas.openxmlformats.org/officeDocument/2006/relationships/footer" Target="footer281.xml"/><Relationship Id="rId505" Type="http://schemas.openxmlformats.org/officeDocument/2006/relationships/fontTable" Target="fontTable.xml"/><Relationship Id="rId37" Type="http://schemas.openxmlformats.org/officeDocument/2006/relationships/header" Target="header11.xml"/><Relationship Id="rId79" Type="http://schemas.openxmlformats.org/officeDocument/2006/relationships/footer" Target="footer37.xml"/><Relationship Id="rId102" Type="http://schemas.openxmlformats.org/officeDocument/2006/relationships/header" Target="header37.xml"/><Relationship Id="rId144" Type="http://schemas.openxmlformats.org/officeDocument/2006/relationships/footer" Target="footer76.xml"/><Relationship Id="rId90" Type="http://schemas.openxmlformats.org/officeDocument/2006/relationships/footer" Target="footer44.xml"/><Relationship Id="rId186" Type="http://schemas.openxmlformats.org/officeDocument/2006/relationships/header" Target="header71.xml"/><Relationship Id="rId351" Type="http://schemas.openxmlformats.org/officeDocument/2006/relationships/footer" Target="footer197.xml"/><Relationship Id="rId393" Type="http://schemas.openxmlformats.org/officeDocument/2006/relationships/header" Target="header157.xml"/><Relationship Id="rId407" Type="http://schemas.openxmlformats.org/officeDocument/2006/relationships/footer" Target="footer231.xml"/><Relationship Id="rId449" Type="http://schemas.openxmlformats.org/officeDocument/2006/relationships/header" Target="header180.xml"/><Relationship Id="rId211" Type="http://schemas.openxmlformats.org/officeDocument/2006/relationships/header" Target="header83.xml"/><Relationship Id="rId253" Type="http://schemas.openxmlformats.org/officeDocument/2006/relationships/footer" Target="footer139.xml"/><Relationship Id="rId295" Type="http://schemas.openxmlformats.org/officeDocument/2006/relationships/footer" Target="footer165.xml"/><Relationship Id="rId309" Type="http://schemas.openxmlformats.org/officeDocument/2006/relationships/footer" Target="footer173.xml"/><Relationship Id="rId460" Type="http://schemas.openxmlformats.org/officeDocument/2006/relationships/footer" Target="footer262.xml"/><Relationship Id="rId48" Type="http://schemas.openxmlformats.org/officeDocument/2006/relationships/header" Target="header16.xml"/><Relationship Id="rId113" Type="http://schemas.openxmlformats.org/officeDocument/2006/relationships/header" Target="header42.xml"/><Relationship Id="rId320" Type="http://schemas.openxmlformats.org/officeDocument/2006/relationships/footer" Target="footer180.xml"/><Relationship Id="rId155" Type="http://schemas.openxmlformats.org/officeDocument/2006/relationships/footer" Target="footer83.xml"/><Relationship Id="rId197" Type="http://schemas.openxmlformats.org/officeDocument/2006/relationships/footer" Target="footer107.xml"/><Relationship Id="rId362" Type="http://schemas.openxmlformats.org/officeDocument/2006/relationships/footer" Target="footer204.xml"/><Relationship Id="rId418" Type="http://schemas.openxmlformats.org/officeDocument/2006/relationships/header" Target="header167.xml"/><Relationship Id="rId222" Type="http://schemas.openxmlformats.org/officeDocument/2006/relationships/header" Target="header88.xml"/><Relationship Id="rId264" Type="http://schemas.openxmlformats.org/officeDocument/2006/relationships/footer" Target="footer146.xml"/><Relationship Id="rId471" Type="http://schemas.openxmlformats.org/officeDocument/2006/relationships/footer" Target="footer269.xml"/><Relationship Id="rId17" Type="http://schemas.openxmlformats.org/officeDocument/2006/relationships/footer" Target="footer1.xml"/><Relationship Id="rId59" Type="http://schemas.openxmlformats.org/officeDocument/2006/relationships/footer" Target="footer25.xml"/><Relationship Id="rId124" Type="http://schemas.openxmlformats.org/officeDocument/2006/relationships/footer" Target="footer64.xml"/><Relationship Id="rId70" Type="http://schemas.openxmlformats.org/officeDocument/2006/relationships/footer" Target="footer32.xml"/><Relationship Id="rId166" Type="http://schemas.openxmlformats.org/officeDocument/2006/relationships/footer" Target="footer90.xml"/><Relationship Id="rId331" Type="http://schemas.openxmlformats.org/officeDocument/2006/relationships/header" Target="header131.xml"/><Relationship Id="rId373" Type="http://schemas.openxmlformats.org/officeDocument/2006/relationships/header" Target="header149.xml"/><Relationship Id="rId429" Type="http://schemas.openxmlformats.org/officeDocument/2006/relationships/header" Target="header172.xml"/><Relationship Id="rId1" Type="http://schemas.openxmlformats.org/officeDocument/2006/relationships/customXml" Target="../customXml/item1.xml"/><Relationship Id="rId233" Type="http://schemas.openxmlformats.org/officeDocument/2006/relationships/footer" Target="footer127.xml"/><Relationship Id="rId440" Type="http://schemas.openxmlformats.org/officeDocument/2006/relationships/footer" Target="footer250.xml"/><Relationship Id="rId28" Type="http://schemas.openxmlformats.org/officeDocument/2006/relationships/header" Target="header8.xml"/><Relationship Id="rId275" Type="http://schemas.openxmlformats.org/officeDocument/2006/relationships/footer" Target="footer153.xml"/><Relationship Id="rId300" Type="http://schemas.openxmlformats.org/officeDocument/2006/relationships/footer" Target="footer168.xml"/><Relationship Id="rId482" Type="http://schemas.openxmlformats.org/officeDocument/2006/relationships/footer" Target="footer276.xml"/><Relationship Id="rId81" Type="http://schemas.openxmlformats.org/officeDocument/2006/relationships/footer" Target="footer39.xml"/><Relationship Id="rId135" Type="http://schemas.openxmlformats.org/officeDocument/2006/relationships/footer" Target="footer71.xml"/><Relationship Id="rId177" Type="http://schemas.openxmlformats.org/officeDocument/2006/relationships/header" Target="header67.xml"/><Relationship Id="rId342" Type="http://schemas.openxmlformats.org/officeDocument/2006/relationships/header" Target="header136.xml"/><Relationship Id="rId384" Type="http://schemas.openxmlformats.org/officeDocument/2006/relationships/header" Target="header154.xml"/><Relationship Id="rId202" Type="http://schemas.openxmlformats.org/officeDocument/2006/relationships/footer" Target="footer109.xml"/><Relationship Id="rId244" Type="http://schemas.openxmlformats.org/officeDocument/2006/relationships/footer" Target="footer134.xml"/><Relationship Id="rId39" Type="http://schemas.openxmlformats.org/officeDocument/2006/relationships/footer" Target="footer13.xml"/><Relationship Id="rId286" Type="http://schemas.openxmlformats.org/officeDocument/2006/relationships/header" Target="header113.xml"/><Relationship Id="rId451" Type="http://schemas.openxmlformats.org/officeDocument/2006/relationships/footer" Target="footer257.xml"/><Relationship Id="rId493" Type="http://schemas.openxmlformats.org/officeDocument/2006/relationships/header" Target="header197.xml"/><Relationship Id="rId507" Type="http://schemas.openxmlformats.org/officeDocument/2006/relationships/customXml" Target="../customXml/item8.xml"/><Relationship Id="rId50" Type="http://schemas.openxmlformats.org/officeDocument/2006/relationships/footer" Target="footer20.xml"/><Relationship Id="rId104" Type="http://schemas.openxmlformats.org/officeDocument/2006/relationships/footer" Target="footer52.xml"/><Relationship Id="rId146" Type="http://schemas.openxmlformats.org/officeDocument/2006/relationships/footer" Target="footer78.xml"/><Relationship Id="rId188" Type="http://schemas.openxmlformats.org/officeDocument/2006/relationships/header" Target="header72.xml"/><Relationship Id="rId311" Type="http://schemas.openxmlformats.org/officeDocument/2006/relationships/header" Target="header123.xml"/><Relationship Id="rId353" Type="http://schemas.openxmlformats.org/officeDocument/2006/relationships/header" Target="header141.xml"/><Relationship Id="rId395" Type="http://schemas.openxmlformats.org/officeDocument/2006/relationships/footer" Target="footer223.xml"/><Relationship Id="rId409" Type="http://schemas.openxmlformats.org/officeDocument/2006/relationships/header" Target="header164.xml"/><Relationship Id="rId92" Type="http://schemas.openxmlformats.org/officeDocument/2006/relationships/header" Target="header33.xml"/><Relationship Id="rId213" Type="http://schemas.openxmlformats.org/officeDocument/2006/relationships/footer" Target="footer115.xml"/><Relationship Id="rId420" Type="http://schemas.openxmlformats.org/officeDocument/2006/relationships/footer" Target="footer238.xml"/><Relationship Id="rId255" Type="http://schemas.openxmlformats.org/officeDocument/2006/relationships/footer" Target="footer141.xml"/><Relationship Id="rId297" Type="http://schemas.openxmlformats.org/officeDocument/2006/relationships/header" Target="header118.xml"/><Relationship Id="rId462" Type="http://schemas.openxmlformats.org/officeDocument/2006/relationships/footer" Target="footer264.xml"/><Relationship Id="rId115" Type="http://schemas.openxmlformats.org/officeDocument/2006/relationships/footer" Target="footer59.xml"/><Relationship Id="rId157" Type="http://schemas.openxmlformats.org/officeDocument/2006/relationships/header" Target="header59.xml"/><Relationship Id="rId322" Type="http://schemas.openxmlformats.org/officeDocument/2006/relationships/header" Target="header128.xml"/><Relationship Id="rId364" Type="http://schemas.openxmlformats.org/officeDocument/2006/relationships/header" Target="header146.xml"/><Relationship Id="rId61" Type="http://schemas.openxmlformats.org/officeDocument/2006/relationships/footer" Target="footer27.xml"/><Relationship Id="rId199" Type="http://schemas.openxmlformats.org/officeDocument/2006/relationships/footer" Target="footer108.xml"/><Relationship Id="rId19" Type="http://schemas.openxmlformats.org/officeDocument/2006/relationships/header" Target="header3.xml"/><Relationship Id="rId224" Type="http://schemas.openxmlformats.org/officeDocument/2006/relationships/footer" Target="footer122.xml"/><Relationship Id="rId266" Type="http://schemas.openxmlformats.org/officeDocument/2006/relationships/header" Target="header105.xml"/><Relationship Id="rId431" Type="http://schemas.openxmlformats.org/officeDocument/2006/relationships/footer" Target="footer245.xml"/><Relationship Id="rId473" Type="http://schemas.openxmlformats.org/officeDocument/2006/relationships/header" Target="header189.xml"/><Relationship Id="rId30" Type="http://schemas.openxmlformats.org/officeDocument/2006/relationships/footer" Target="footer8.xml"/><Relationship Id="rId126" Type="http://schemas.openxmlformats.org/officeDocument/2006/relationships/footer" Target="footer66.xml"/><Relationship Id="rId168" Type="http://schemas.openxmlformats.org/officeDocument/2006/relationships/header" Target="header64.xml"/><Relationship Id="rId333" Type="http://schemas.openxmlformats.org/officeDocument/2006/relationships/footer" Target="footer187.xml"/><Relationship Id="rId72" Type="http://schemas.openxmlformats.org/officeDocument/2006/relationships/header" Target="header25.xml"/><Relationship Id="rId375" Type="http://schemas.openxmlformats.org/officeDocument/2006/relationships/footer" Target="footer211.xml"/><Relationship Id="rId3" Type="http://schemas.openxmlformats.org/officeDocument/2006/relationships/customXml" Target="../customXml/item3.xml"/><Relationship Id="rId235" Type="http://schemas.openxmlformats.org/officeDocument/2006/relationships/footer" Target="footer129.xml"/><Relationship Id="rId277" Type="http://schemas.openxmlformats.org/officeDocument/2006/relationships/header" Target="header110.xml"/><Relationship Id="rId400" Type="http://schemas.openxmlformats.org/officeDocument/2006/relationships/footer" Target="footer226.xml"/><Relationship Id="rId442" Type="http://schemas.openxmlformats.org/officeDocument/2006/relationships/footer" Target="footer252.xml"/><Relationship Id="rId484" Type="http://schemas.openxmlformats.org/officeDocument/2006/relationships/header" Target="header194.xml"/><Relationship Id="rId137" Type="http://schemas.openxmlformats.org/officeDocument/2006/relationships/header" Target="header51.xml"/><Relationship Id="rId302" Type="http://schemas.openxmlformats.org/officeDocument/2006/relationships/header" Target="header120.xml"/><Relationship Id="rId344" Type="http://schemas.openxmlformats.org/officeDocument/2006/relationships/footer" Target="footer193.xml"/><Relationship Id="rId41" Type="http://schemas.openxmlformats.org/officeDocument/2006/relationships/footer" Target="footer15.xml"/><Relationship Id="rId83" Type="http://schemas.openxmlformats.org/officeDocument/2006/relationships/header" Target="header30.xml"/><Relationship Id="rId179" Type="http://schemas.openxmlformats.org/officeDocument/2006/relationships/footer" Target="footer97.xml"/><Relationship Id="rId386" Type="http://schemas.openxmlformats.org/officeDocument/2006/relationships/footer" Target="footer218.xml"/><Relationship Id="rId190" Type="http://schemas.openxmlformats.org/officeDocument/2006/relationships/footer" Target="footer103.xml"/><Relationship Id="rId204" Type="http://schemas.openxmlformats.org/officeDocument/2006/relationships/header" Target="header80.xml"/><Relationship Id="rId246" Type="http://schemas.openxmlformats.org/officeDocument/2006/relationships/header" Target="header97.xml"/><Relationship Id="rId288" Type="http://schemas.openxmlformats.org/officeDocument/2006/relationships/footer" Target="footer160.xml"/><Relationship Id="rId411" Type="http://schemas.openxmlformats.org/officeDocument/2006/relationships/footer" Target="footer233.xml"/><Relationship Id="rId453" Type="http://schemas.openxmlformats.org/officeDocument/2006/relationships/header" Target="header181.xml"/><Relationship Id="rId106" Type="http://schemas.openxmlformats.org/officeDocument/2006/relationships/footer" Target="footer54.xml"/><Relationship Id="rId313" Type="http://schemas.openxmlformats.org/officeDocument/2006/relationships/footer" Target="footer175.xml"/><Relationship Id="rId495" Type="http://schemas.openxmlformats.org/officeDocument/2006/relationships/footer" Target="footer283.xml"/><Relationship Id="rId10" Type="http://schemas.openxmlformats.org/officeDocument/2006/relationships/settings" Target="settings.xml"/><Relationship Id="rId52" Type="http://schemas.openxmlformats.org/officeDocument/2006/relationships/header" Target="header17.xml"/><Relationship Id="rId94" Type="http://schemas.openxmlformats.org/officeDocument/2006/relationships/footer" Target="footer46.xml"/><Relationship Id="rId148" Type="http://schemas.openxmlformats.org/officeDocument/2006/relationships/header" Target="header56.xml"/><Relationship Id="rId355" Type="http://schemas.openxmlformats.org/officeDocument/2006/relationships/footer" Target="footer199.xml"/><Relationship Id="rId397" Type="http://schemas.openxmlformats.org/officeDocument/2006/relationships/footer" Target="footer22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i/lagstiftningsarenden/rs-ed/Proposition/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dokumentvärden xmlns="http://rkdhs/mallar/lagstiftning/Prop/Prop.xsd">
  <departementsnamn>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Ygeman, Linde, Ekström, Strandhäll, Dahlgren, Hallberg, Nordmark, Sätherberg, Gustafsdotter, Axelsson Kihlblom, Elger, Farmanbar, Danielsson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Infrastrukturdepartementet"/>
  <dokumentnummer etikett="Prop.">2021/22:136</dokumentnummer>
  <titel>Genomförande av direktivet om inrättande av en europeisk kodex för elektronisk kommunikation</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or>
</dokumentvärden>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Infrastrukturdepartementet</TermName>
          <TermId xmlns="http://schemas.microsoft.com/office/infopath/2007/PartnerControls">b4672fb3-9e8e-45ed-bc79-c9d3daddca02</TermId>
        </TermInfo>
      </Terms>
    </k46d94c0acf84ab9a79866a9d8b1905f>
    <TaxCatchAll xmlns="cc625d36-bb37-4650-91b9-0c96159295ba">
      <Value>88</Value>
    </TaxCatchAll>
    <DirtyMigration xmlns="4e9c2f0c-7bf8-49af-8356-cbf363fc78a7">false</DirtyMigration>
    <RKNyckelord xmlns="18f3d968-6251-40b0-9f11-012b293496c2" xsi:nil="true"/>
    <_dlc_DocId xmlns="4f5ca95d-8798-43a8-9b50-3b2f8b9416bf">6VV7YVCVAJZ7-373442560-10445</_dlc_DocId>
    <_dlc_DocIdUrl xmlns="4f5ca95d-8798-43a8-9b50-3b2f8b9416bf">
      <Url>https://dhs.sp.regeringskansliet.se/yta/sb-gransk/_layouts/15/DocIdRedir.aspx?ID=6VV7YVCVAJZ7-373442560-10445</Url>
      <Description>6VV7YVCVAJZ7-373442560-10445</Description>
    </_dlc_DocIdUrl>
  </documentManagement>
</p:properties>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CD59A6F-ADFD-4767-8C6F-75E01FB34851}">
  <ds:schemaRefs>
    <ds:schemaRef ds:uri="http://schemas.microsoft.com/office/2006/metadata/customXsn"/>
  </ds:schemaRefs>
</ds:datastoreItem>
</file>

<file path=customXml/itemProps2.xml><?xml version="1.0" encoding="utf-8"?>
<ds:datastoreItem xmlns:ds="http://schemas.openxmlformats.org/officeDocument/2006/customXml" ds:itemID="{886DF12E-736E-460B-945F-9AA2D0765583}"/>
</file>

<file path=customXml/itemProps3.xml><?xml version="1.0" encoding="utf-8"?>
<ds:datastoreItem xmlns:ds="http://schemas.openxmlformats.org/officeDocument/2006/customXml" ds:itemID="{DBCB489F-F5BC-4DC7-B303-1A7D10977605}">
  <ds:schemaRefs>
    <ds:schemaRef ds:uri="http://schemas.microsoft.com/sharepoint/v3/contenttype/forms"/>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31C2627A-B63D-4AC0-88FE-CF3FDA9053C7}"/>
</file>

<file path=customXml/itemProps6.xml><?xml version="1.0" encoding="utf-8"?>
<ds:datastoreItem xmlns:ds="http://schemas.openxmlformats.org/officeDocument/2006/customXml" ds:itemID="{C9F10C93-00FA-4575-A1C6-4E802F64FC00}">
  <ds:schemaRefs>
    <ds:schemaRef ds:uri="http://schemas.openxmlformats.org/officeDocument/2006/bibliography"/>
  </ds:schemaRefs>
</ds:datastoreItem>
</file>

<file path=customXml/itemProps7.xml><?xml version="1.0" encoding="utf-8"?>
<ds:datastoreItem xmlns:ds="http://schemas.openxmlformats.org/officeDocument/2006/customXml" ds:itemID="{6C4B3610-FE53-4495-9322-9AC3F343C053}">
  <ds:schemaRefs>
    <ds:schemaRef ds:uri="cc625d36-bb37-4650-91b9-0c96159295ba"/>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8.xml><?xml version="1.0" encoding="utf-8"?>
<ds:datastoreItem xmlns:ds="http://schemas.openxmlformats.org/officeDocument/2006/customXml" ds:itemID="{4CB46F1A-76D8-4E49-ADB9-8CB97EB120BE}"/>
</file>

<file path=docProps/app.xml><?xml version="1.0" encoding="utf-8"?>
<Properties xmlns="http://schemas.openxmlformats.org/officeDocument/2006/extended-properties" xmlns:vt="http://schemas.openxmlformats.org/officeDocument/2006/docPropsVTypes">
  <Template>Prop-samling</Template>
  <TotalTime>0</TotalTime>
  <Pages>965</Pages>
  <Words>336627</Words>
  <Characters>1784126</Characters>
  <Application>Microsoft Office Word</Application>
  <DocSecurity>0</DocSecurity>
  <Lines>14867</Lines>
  <Paragraphs>4233</Paragraphs>
  <ScaleCrop>false</ScaleCrop>
  <HeadingPairs>
    <vt:vector size="2" baseType="variant">
      <vt:variant>
        <vt:lpstr>Rubrik</vt:lpstr>
      </vt:variant>
      <vt:variant>
        <vt:i4>1</vt:i4>
      </vt:variant>
    </vt:vector>
  </HeadingPairs>
  <TitlesOfParts>
    <vt:vector size="1" baseType="lpstr">
      <vt:lpstr>Genomförande av direktivet om inrättande av en europeisk kodex för elektronisk kommunikation</vt:lpstr>
    </vt:vector>
  </TitlesOfParts>
  <Company>Regeringskansliet</Company>
  <LinksUpToDate>false</LinksUpToDate>
  <CharactersWithSpaces>2116520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Genomförande av direktivet om inrättande av en europeisk kodex för elektronisk kommunikation</dc:title>
  <dc:creator>Felisa Krzyzanski</dc:creator>
  <dc:description/>
  <cp:lastModifiedBy>Anne-Charlotte Gramén</cp:lastModifiedBy>
  <cp:revision>2</cp:revision>
  <cp:lastPrinted>2022-02-23T17:26:00Z</cp:lastPrinted>
  <dcterms:created xsi:type="dcterms:W3CDTF">2022-02-24T09:39:00Z</dcterms:created>
  <dcterms:modified xsi:type="dcterms:W3CDTF">2022-02-24T09:39:00Z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88;#Infrastrukturdepartementet|b4672fb3-9e8e-45ed-bc79-c9d3daddca02</vt:lpwstr>
  </property>
  <property fmtid="{D5CDD505-2E9C-101B-9397-08002B2CF9AE}" pid="4" name="ActivityCategory">
    <vt:lpwstr/>
  </property>
  <property fmtid="{D5CDD505-2E9C-101B-9397-08002B2CF9AE}" pid="5" name="_dlc_DocIdItemGuid">
    <vt:lpwstr>8510526c-ba11-45a3-baa6-9118a29cf972</vt:lpwstr>
  </property>
</Properties>
</file>